
<file path=[Content_Types].xml><?xml version="1.0" encoding="utf-8"?>
<Types xmlns="http://schemas.openxmlformats.org/package/2006/content-types">
  <Override PartName="/ppt/slides/slide94.xml" ContentType="application/vnd.openxmlformats-officedocument.presentationml.slide+xml"/>
  <Override PartName="/ppt/slides/slide142.xml" ContentType="application/vnd.openxmlformats-officedocument.presentationml.slide+xml"/>
  <Override PartName="/ppt/notesSlides/notesSlide286.xml" ContentType="application/vnd.openxmlformats-officedocument.presentationml.notesSlide+xml"/>
  <Override PartName="/ppt/notesSlides/notesSlide302.xml" ContentType="application/vnd.openxmlformats-officedocument.presentationml.notesSlide+xml"/>
  <Override PartName="/ppt/slides/slide218.xml" ContentType="application/vnd.openxmlformats-officedocument.presentationml.slide+xml"/>
  <Override PartName="/ppt/notesSlides/notesSlide85.xml" ContentType="application/vnd.openxmlformats-officedocument.presentationml.notesSlide+xml"/>
  <Override PartName="/ppt/notesSlides/notesSlide141.xml" ContentType="application/vnd.openxmlformats-officedocument.presentationml.notesSlide+xml"/>
  <Override PartName="/ppt/slides/slide25.xml" ContentType="application/vnd.openxmlformats-officedocument.presentationml.slide+xml"/>
  <Override PartName="/ppt/slides/slide388.xml" ContentType="application/vnd.openxmlformats-officedocument.presentationml.slide+xml"/>
  <Override PartName="/ppt/slides/slide404.xml" ContentType="application/vnd.openxmlformats-officedocument.presentationml.slide+xml"/>
  <Override PartName="/ppt/slideLayouts/slideLayout2.xml" ContentType="application/vnd.openxmlformats-officedocument.presentationml.slideLayout+xml"/>
  <Override PartName="/ppt/notesSlides/notesSlide217.xml" ContentType="application/vnd.openxmlformats-officedocument.presentationml.notesSlide+xml"/>
  <Default Extension="xml" ContentType="application/xml"/>
  <Override PartName="/ppt/slides/slide50.xml" ContentType="application/vnd.openxmlformats-officedocument.presentationml.slide+xml"/>
  <Override PartName="/ppt/slides/slide243.xml" ContentType="application/vnd.openxmlformats-officedocument.presentationml.slide+xml"/>
  <Override PartName="/ppt/notesSlides/notesSlide16.xml" ContentType="application/vnd.openxmlformats-officedocument.presentationml.notesSlide+xml"/>
  <Override PartName="/ppt/notesSlides/notesSlide242.xml" ContentType="application/vnd.openxmlformats-officedocument.presentationml.notesSlide+xml"/>
  <Override PartName="/ppt/slides/slide319.xml" ContentType="application/vnd.openxmlformats-officedocument.presentationml.slide+xml"/>
  <Override PartName="/ppt/notesSlides/notesSlide41.xml" ContentType="application/vnd.openxmlformats-officedocument.presentationml.notesSlide+xml"/>
  <Override PartName="/ppt/slides/slide158.xml" ContentType="application/vnd.openxmlformats-officedocument.presentationml.slide+xml"/>
  <Override PartName="/ppt/slides/slide344.xml" ContentType="application/vnd.openxmlformats-officedocument.presentationml.slide+xml"/>
  <Override PartName="/ppt/notesSlides/notesSlide318.xml" ContentType="application/vnd.openxmlformats-officedocument.presentationml.notesSlide+xml"/>
  <Override PartName="/ppt/slides/slide183.xml" ContentType="application/vnd.openxmlformats-officedocument.presentationml.slide+xml"/>
  <Override PartName="/ppt/notesSlides/notesSlide7.xml" ContentType="application/vnd.openxmlformats-officedocument.presentationml.notesSlide+xml"/>
  <Override PartName="/ppt/notesSlides/notesSlide157.xml" ContentType="application/vnd.openxmlformats-officedocument.presentationml.notesSlide+xml"/>
  <Override PartName="/ppt/notesSlides/notesSlide343.xml" ContentType="application/vnd.openxmlformats-officedocument.presentationml.notesSlide+xml"/>
  <Override PartName="/ppt/slides/slide259.xml" ContentType="application/vnd.openxmlformats-officedocument.presentationml.slide+xml"/>
  <Override PartName="/ppt/notesSlides/notesSlide182.xml" ContentType="application/vnd.openxmlformats-officedocument.presentationml.notesSlide+xml"/>
  <Override PartName="/ppt/slides/slide66.xml" ContentType="application/vnd.openxmlformats-officedocument.presentationml.slide+xml"/>
  <Override PartName="/ppt/slides/slide114.xml" ContentType="application/vnd.openxmlformats-officedocument.presentationml.slide+xml"/>
  <Override PartName="/ppt/slides/slide300.xml" ContentType="application/vnd.openxmlformats-officedocument.presentationml.slide+xml"/>
  <Override PartName="/ppt/slides/slide445.xml" ContentType="application/vnd.openxmlformats-officedocument.presentationml.slide+xml"/>
  <Default Extension="png" ContentType="image/png"/>
  <Override PartName="/ppt/notesSlides/notesSlide258.xml" ContentType="application/vnd.openxmlformats-officedocument.presentationml.notesSlide+xml"/>
  <Override PartName="/ppt/slides/slide284.xml" ContentType="application/vnd.openxmlformats-officedocument.presentationml.slide+xml"/>
  <Override PartName="/ppt/notesSlides/notesSlide57.xml" ContentType="application/vnd.openxmlformats-officedocument.presentationml.notesSlide+xml"/>
  <Override PartName="/ppt/notesSlides/notesSlide113.xml" ContentType="application/vnd.openxmlformats-officedocument.presentationml.notesSlide+xml"/>
  <Override PartName="/ppt/slides/slide91.xml" ContentType="application/vnd.openxmlformats-officedocument.presentationml.slide+xml"/>
  <Override PartName="/ppt/slides/slide215.xml" ContentType="application/vnd.openxmlformats-officedocument.presentationml.slide+xml"/>
  <Override PartName="/ppt/notesSlides/notesSlide283.xml" ContentType="application/vnd.openxmlformats-officedocument.presentationml.notesSlide+xml"/>
  <Override PartName="/ppt/slides/slide22.xml" ContentType="application/vnd.openxmlformats-officedocument.presentationml.slide+xml"/>
  <Override PartName="/ppt/slides/slide199.xml" ContentType="application/vnd.openxmlformats-officedocument.presentationml.slide+xml"/>
  <Override PartName="/ppt/slides/slide401.xml" ContentType="application/vnd.openxmlformats-officedocument.presentationml.slide+xml"/>
  <Override PartName="/ppt/notesSlides/notesSlide82.xml" ContentType="application/vnd.openxmlformats-officedocument.presentationml.notesSlide+xml"/>
  <Override PartName="/ppt/notesSlides/notesSlide214.xml" ContentType="application/vnd.openxmlformats-officedocument.presentationml.notesSlide+xml"/>
  <Override PartName="/ppt/notesSlides/notesSlide359.xml" ContentType="application/vnd.openxmlformats-officedocument.presentationml.notesSlide+xml"/>
  <Override PartName="/ppt/slides/slide240.xml" ContentType="application/vnd.openxmlformats-officedocument.presentationml.slide+xml"/>
  <Override PartName="/ppt/slides/slide385.xml" ContentType="application/vnd.openxmlformats-officedocument.presentationml.slide+xml"/>
  <Override PartName="/ppt/notesSlides/notesSlide13.xml" ContentType="application/vnd.openxmlformats-officedocument.presentationml.notesSlide+xml"/>
  <Override PartName="/ppt/notesSlides/notesSlide198.xml" ContentType="application/vnd.openxmlformats-officedocument.presentationml.notesSlide+xml"/>
  <Override PartName="/ppt/slides/slide316.xml" ContentType="application/vnd.openxmlformats-officedocument.presentationml.slide+xml"/>
  <Override PartName="/ppt/notesSlides/notesSlide129.xml" ContentType="application/vnd.openxmlformats-officedocument.presentationml.notesSlide+xml"/>
  <Override PartName="/ppt/slides/slide155.xml" ContentType="application/vnd.openxmlformats-officedocument.presentationml.slide+xml"/>
  <Override PartName="/ppt/notesSlides/notesSlide315.xml" ContentType="application/vnd.openxmlformats-officedocument.presentationml.notesSlide+xml"/>
  <Override PartName="/ppt/slides/slide341.xml" ContentType="application/vnd.openxmlformats-officedocument.presentationml.slide+xml"/>
  <Override PartName="/ppt/notesSlides/notesSlide4.xml" ContentType="application/vnd.openxmlformats-officedocument.presentationml.notesSlide+xml"/>
  <Override PartName="/ppt/notesSlides/notesSlide154.xml" ContentType="application/vnd.openxmlformats-officedocument.presentationml.notesSlide+xml"/>
  <Override PartName="/ppt/notesSlides/notesSlide299.xml" ContentType="application/vnd.openxmlformats-officedocument.presentationml.notesSlide+xml"/>
  <Override PartName="/ppt/notesSlides/notesSlide340.xml" ContentType="application/vnd.openxmlformats-officedocument.presentationml.notesSlide+xml"/>
  <Override PartName="/ppt/slides/slide38.xml" ContentType="application/vnd.openxmlformats-officedocument.presentationml.slide+xml"/>
  <Override PartName="/ppt/slides/slide180.xml" ContentType="application/vnd.openxmlformats-officedocument.presentationml.slide+xml"/>
  <Override PartName="/ppt/slides/slide417.xml" ContentType="application/vnd.openxmlformats-officedocument.presentationml.slide+xml"/>
  <Override PartName="/ppt/notesSlides/notesSlide98.xml" ContentType="application/vnd.openxmlformats-officedocument.presentationml.notesSlide+xml"/>
  <Override PartName="/ppt/slides/slide111.xml" ContentType="application/vnd.openxmlformats-officedocument.presentationml.slide+xml"/>
  <Override PartName="/ppt/slides/slide256.xml" ContentType="application/vnd.openxmlformats-officedocument.presentationml.slide+xml"/>
  <Override PartName="/ppt/slides/slide442.xml" ContentType="application/vnd.openxmlformats-officedocument.presentationml.slide+xml"/>
  <Override PartName="/ppt/notesSlides/notesSlide29.xml" ContentType="application/vnd.openxmlformats-officedocument.presentationml.notesSlide+xml"/>
  <Override PartName="/ppt/slides/slide63.xml" ContentType="application/vnd.openxmlformats-officedocument.presentationml.slide+xml"/>
  <Override PartName="/ppt/slides/slide281.xml" ContentType="application/vnd.openxmlformats-officedocument.presentationml.slide+xml"/>
  <Override PartName="/ppt/notesSlides/notesSlide110.xml" ContentType="application/vnd.openxmlformats-officedocument.presentationml.notesSlide+xml"/>
  <Override PartName="/ppt/notesSlides/notesSlide255.xml" ContentType="application/vnd.openxmlformats-officedocument.presentationml.notesSlide+xml"/>
  <Override PartName="/ppt/slides/slide41.xml" ContentType="application/vnd.openxmlformats-officedocument.presentationml.slide+xml"/>
  <Override PartName="/ppt/slides/slide357.xml" ContentType="application/vnd.openxmlformats-officedocument.presentationml.slide+xml"/>
  <Override PartName="/ppt/slides/slide420.xml" ContentType="application/vnd.openxmlformats-officedocument.presentationml.slide+xml"/>
  <Override PartName="/ppt/notesSlides/notesSlide54.xml" ContentType="application/vnd.openxmlformats-officedocument.presentationml.notesSlide+xml"/>
  <Override PartName="/ppt/notesSlides/notesSlide233.xml" ContentType="application/vnd.openxmlformats-officedocument.presentationml.notesSlide+xml"/>
  <Override PartName="/ppt/notesSlides/notesSlide280.xml" ContentType="application/vnd.openxmlformats-officedocument.presentationml.notesSlide+xml"/>
  <Override PartName="/ppt/notesSlides/notesSlide378.xml" ContentType="application/vnd.openxmlformats-officedocument.presentationml.notesSlide+xml"/>
  <Override PartName="/ppt/slides/slide149.xml" ContentType="application/vnd.openxmlformats-officedocument.presentationml.slide+xml"/>
  <Override PartName="/ppt/slides/slide196.xml" ContentType="application/vnd.openxmlformats-officedocument.presentationml.slide+xml"/>
  <Override PartName="/ppt/slides/slide212.xml" ContentType="application/vnd.openxmlformats-officedocument.presentationml.slide+xml"/>
  <Override PartName="/ppt/notesSlides/notesSlide32.xml" ContentType="application/vnd.openxmlformats-officedocument.presentationml.notesSlide+xml"/>
  <Override PartName="/ppt/notesSlides/notesSlide309.xml" ContentType="application/vnd.openxmlformats-officedocument.presentationml.notesSlide+xml"/>
  <Override PartName="/ppt/notesSlides/notesSlide356.xml" ContentType="application/vnd.openxmlformats-officedocument.presentationml.notesSlide+xml"/>
  <Override PartName="/ppt/slides/slide335.xml" ContentType="application/vnd.openxmlformats-officedocument.presentationml.slide+xml"/>
  <Override PartName="/ppt/slides/slide382.xml" ContentType="application/vnd.openxmlformats-officedocument.presentationml.slide+xml"/>
  <Override PartName="/ppt/notesSlides/notesSlide148.xml" ContentType="application/vnd.openxmlformats-officedocument.presentationml.notesSlide+xml"/>
  <Override PartName="/ppt/notesSlides/notesSlide195.xml" ContentType="application/vnd.openxmlformats-officedocument.presentationml.notesSlide+xml"/>
  <Override PartName="/ppt/notesSlides/notesSlide211.xml" ContentType="application/vnd.openxmlformats-officedocument.presentationml.notesSlide+xml"/>
  <Override PartName="/ppt/slides/slide79.xml" ContentType="application/vnd.openxmlformats-officedocument.presentationml.slide+xml"/>
  <Override PartName="/ppt/slides/slide127.xml" ContentType="application/vnd.openxmlformats-officedocument.presentationml.slide+xml"/>
  <Override PartName="/ppt/slides/slide174.xml" ContentType="application/vnd.openxmlformats-officedocument.presentationml.slide+xml"/>
  <Override PartName="/ppt/slides/slide458.xml" ContentType="application/vnd.openxmlformats-officedocument.presentationml.slide+xml"/>
  <Override PartName="/ppt/notesSlides/notesSlide10.xml" ContentType="application/vnd.openxmlformats-officedocument.presentationml.notesSlide+xml"/>
  <Override PartName="/ppt/notesSlides/notesSlide334.xml" ContentType="application/vnd.openxmlformats-officedocument.presentationml.notesSlide+xml"/>
  <Override PartName="/ppt/slides/slide7.xml" ContentType="application/vnd.openxmlformats-officedocument.presentationml.slide+xml"/>
  <Override PartName="/ppt/slides/slide297.xml" ContentType="application/vnd.openxmlformats-officedocument.presentationml.slide+xml"/>
  <Override PartName="/ppt/slides/slide313.xml" ContentType="application/vnd.openxmlformats-officedocument.presentationml.slide+xml"/>
  <Override PartName="/ppt/slides/slide360.xml" ContentType="application/vnd.openxmlformats-officedocument.presentationml.slide+xml"/>
  <Override PartName="/ppt/notesSlides/notesSlide126.xml" ContentType="application/vnd.openxmlformats-officedocument.presentationml.notesSlide+xml"/>
  <Override PartName="/ppt/notesSlides/notesSlide173.xml" ContentType="application/vnd.openxmlformats-officedocument.presentationml.notesSlide+xml"/>
  <Override PartName="/ppt/notesSlides/notesSlide312.xml" ContentType="application/vnd.openxmlformats-officedocument.presentationml.notesSlide+xml"/>
  <Override PartName="/ppt/slides/slide57.xml" ContentType="application/vnd.openxmlformats-officedocument.presentationml.slide+xml"/>
  <Override PartName="/ppt/slides/slide105.xml" ContentType="application/vnd.openxmlformats-officedocument.presentationml.slide+xml"/>
  <Override PartName="/ppt/slides/slide152.xml" ContentType="application/vnd.openxmlformats-officedocument.presentationml.slide+xml"/>
  <Override PartName="/ppt/slides/slide436.xml" ContentType="application/vnd.openxmlformats-officedocument.presentationml.slide+xml"/>
  <Override PartName="/ppt/notesSlides/notesSlide1.xml" ContentType="application/vnd.openxmlformats-officedocument.presentationml.notesSlide+xml"/>
  <Override PartName="/ppt/notesSlides/notesSlide104.xml" ContentType="application/vnd.openxmlformats-officedocument.presentationml.notesSlide+xml"/>
  <Override PartName="/ppt/notesSlides/notesSlide151.xml" ContentType="application/vnd.openxmlformats-officedocument.presentationml.notesSlide+xml"/>
  <Override PartName="/ppt/notesSlides/notesSlide249.xml" ContentType="application/vnd.openxmlformats-officedocument.presentationml.notesSlide+xml"/>
  <Override PartName="/ppt/notesSlides/notesSlide296.xml" ContentType="application/vnd.openxmlformats-officedocument.presentationml.notesSlide+xml"/>
  <Override PartName="/ppt/slides/slide130.xml" ContentType="application/vnd.openxmlformats-officedocument.presentationml.slide+xml"/>
  <Override PartName="/ppt/slides/slide228.xml" ContentType="application/vnd.openxmlformats-officedocument.presentationml.slide+xml"/>
  <Override PartName="/ppt/slides/slide275.xml" ContentType="application/vnd.openxmlformats-officedocument.presentationml.slide+xml"/>
  <Override PartName="/ppt/slides/slide414.xml" ContentType="application/vnd.openxmlformats-officedocument.presentationml.slide+xml"/>
  <Override PartName="/ppt/slides/slide461.xml" ContentType="application/vnd.openxmlformats-officedocument.presentationml.slide+xml"/>
  <Override PartName="/ppt/notesSlides/notesSlide48.xml" ContentType="application/vnd.openxmlformats-officedocument.presentationml.notesSlide+xml"/>
  <Override PartName="/ppt/notesSlides/notesSlide95.xml" ContentType="application/vnd.openxmlformats-officedocument.presentationml.notesSlide+xml"/>
  <Override PartName="/ppt/slides/slide35.xml" ContentType="application/vnd.openxmlformats-officedocument.presentationml.slide+xml"/>
  <Override PartName="/ppt/slides/slide82.xml" ContentType="application/vnd.openxmlformats-officedocument.presentationml.slide+xml"/>
  <Override PartName="/ppt/slides/slide206.xml" ContentType="application/vnd.openxmlformats-officedocument.presentationml.slide+xml"/>
  <Override PartName="/ppt/slides/slide253.xml" ContentType="application/vnd.openxmlformats-officedocument.presentationml.slide+xml"/>
  <Override PartName="/ppt/slides/slide398.xml" ContentType="application/vnd.openxmlformats-officedocument.presentationml.slide+xml"/>
  <Override PartName="/ppt/notesSlides/notesSlide227.xml" ContentType="application/vnd.openxmlformats-officedocument.presentationml.notesSlide+xml"/>
  <Override PartName="/ppt/notesSlides/notesSlide274.xml" ContentType="application/vnd.openxmlformats-officedocument.presentationml.notesSlide+xml"/>
  <Override PartName="/ppt/slides/slide13.xml" ContentType="application/vnd.openxmlformats-officedocument.presentationml.slide+xml"/>
  <Override PartName="/ppt/slides/slide60.xml" ContentType="application/vnd.openxmlformats-officedocument.presentationml.slide+xml"/>
  <Override PartName="/ppt/slides/slide329.xml" ContentType="application/vnd.openxmlformats-officedocument.presentationml.slide+xml"/>
  <Override PartName="/ppt/slides/slide376.xml" ContentType="application/vnd.openxmlformats-officedocument.presentationml.slide+xml"/>
  <Override PartName="/ppt/notesSlides/notesSlide26.xml" ContentType="application/vnd.openxmlformats-officedocument.presentationml.notesSlide+xml"/>
  <Override PartName="/ppt/notesSlides/notesSlide73.xml" ContentType="application/vnd.openxmlformats-officedocument.presentationml.notesSlide+xml"/>
  <Override PartName="/ppt/notesSlides/notesSlide205.xml" ContentType="application/vnd.openxmlformats-officedocument.presentationml.notesSlide+xml"/>
  <Override PartName="/ppt/notesSlides/notesSlide252.xml" ContentType="application/vnd.openxmlformats-officedocument.presentationml.notesSlide+xml"/>
  <Override PartName="/ppt/slides/slide168.xml" ContentType="application/vnd.openxmlformats-officedocument.presentationml.slide+xml"/>
  <Override PartName="/ppt/slides/slide231.xml" ContentType="application/vnd.openxmlformats-officedocument.presentationml.slide+xml"/>
  <Override PartName="/ppt/notesSlides/notesSlide51.xml" ContentType="application/vnd.openxmlformats-officedocument.presentationml.notesSlide+xml"/>
  <Override PartName="/ppt/notesSlides/notesSlide189.xml" ContentType="application/vnd.openxmlformats-officedocument.presentationml.notesSlide+xml"/>
  <Override PartName="/ppt/notesSlides/notesSlide328.xml" ContentType="application/vnd.openxmlformats-officedocument.presentationml.notesSlide+xml"/>
  <Override PartName="/ppt/notesSlides/notesSlide375.xml" ContentType="application/vnd.openxmlformats-officedocument.presentationml.notesSlide+xml"/>
  <Override PartName="/ppt/slides/slide307.xml" ContentType="application/vnd.openxmlformats-officedocument.presentationml.slide+xml"/>
  <Override PartName="/ppt/slides/slide354.xml" ContentType="application/vnd.openxmlformats-officedocument.presentationml.slide+xml"/>
  <Override PartName="/ppt/notesSlides/notesSlide167.xml" ContentType="application/vnd.openxmlformats-officedocument.presentationml.notesSlide+xml"/>
  <Override PartName="/ppt/notesSlides/notesSlide230.xml" ContentType="application/vnd.openxmlformats-officedocument.presentationml.notesSlide+xml"/>
  <Override PartName="/ppt/slides/slide98.xml" ContentType="application/vnd.openxmlformats-officedocument.presentationml.slide+xml"/>
  <Override PartName="/ppt/slides/slide146.xml" ContentType="application/vnd.openxmlformats-officedocument.presentationml.slide+xml"/>
  <Override PartName="/ppt/slides/slide193.xml" ContentType="application/vnd.openxmlformats-officedocument.presentationml.slide+xml"/>
  <Override PartName="/ppt/slides/slide332.xml" ContentType="application/vnd.openxmlformats-officedocument.presentationml.slide+xml"/>
  <Override PartName="/ppt/notesSlides/notesSlide306.xml" ContentType="application/vnd.openxmlformats-officedocument.presentationml.notesSlide+xml"/>
  <Override PartName="/ppt/notesSlides/notesSlide353.xml" ContentType="application/vnd.openxmlformats-officedocument.presentationml.notesSlide+xml"/>
  <Override PartName="/ppt/slides/slide124.xml" ContentType="application/vnd.openxmlformats-officedocument.presentationml.slide+xml"/>
  <Override PartName="/ppt/slides/slide171.xml" ContentType="application/vnd.openxmlformats-officedocument.presentationml.slide+xml"/>
  <Override PartName="/ppt/slides/slide269.xml" ContentType="application/vnd.openxmlformats-officedocument.presentationml.slide+xml"/>
  <Override PartName="/ppt/notesSlides/notesSlide89.xml" ContentType="application/vnd.openxmlformats-officedocument.presentationml.notesSlide+xml"/>
  <Override PartName="/ppt/notesSlides/notesSlide145.xml" ContentType="application/vnd.openxmlformats-officedocument.presentationml.notesSlide+xml"/>
  <Override PartName="/ppt/notesSlides/notesSlide192.xml" ContentType="application/vnd.openxmlformats-officedocument.presentationml.notesSlide+xml"/>
  <Override PartName="/ppt/notesSlides/notesSlide331.xml" ContentType="application/vnd.openxmlformats-officedocument.presentationml.notesSlide+xml"/>
  <Override PartName="/ppt/slides/slide29.xml" ContentType="application/vnd.openxmlformats-officedocument.presentationml.slide+xml"/>
  <Override PartName="/ppt/slides/slide76.xml" ContentType="application/vnd.openxmlformats-officedocument.presentationml.slide+xml"/>
  <Override PartName="/ppt/slides/slide310.xml" ContentType="application/vnd.openxmlformats-officedocument.presentationml.slide+xml"/>
  <Override PartName="/ppt/slides/slide408.xml" ContentType="application/vnd.openxmlformats-officedocument.presentationml.slide+xml"/>
  <Override PartName="/ppt/slides/slide455.xml" ContentType="application/vnd.openxmlformats-officedocument.presentationml.slide+xml"/>
  <Override PartName="/ppt/notesSlides/notesSlide123.xml" ContentType="application/vnd.openxmlformats-officedocument.presentationml.notesSlide+xml"/>
  <Override PartName="/ppt/notesSlides/notesSlide170.xml" ContentType="application/vnd.openxmlformats-officedocument.presentationml.notesSlide+xml"/>
  <Override PartName="/ppt/notesSlides/notesSlide268.xml" ContentType="application/vnd.openxmlformats-officedocument.presentationml.notesSlide+xml"/>
  <Override PartName="/ppt/slides/slide4.xml" ContentType="application/vnd.openxmlformats-officedocument.presentationml.slide+xml"/>
  <Override PartName="/ppt/slides/slide54.xml" ContentType="application/vnd.openxmlformats-officedocument.presentationml.slide+xml"/>
  <Override PartName="/ppt/slides/slide102.xml" ContentType="application/vnd.openxmlformats-officedocument.presentationml.slide+xml"/>
  <Override PartName="/ppt/slides/slide247.xml" ContentType="application/vnd.openxmlformats-officedocument.presentationml.slide+xml"/>
  <Override PartName="/ppt/slides/slide294.xml" ContentType="application/vnd.openxmlformats-officedocument.presentationml.slide+xml"/>
  <Override PartName="/ppt/slides/slide433.xml" ContentType="application/vnd.openxmlformats-officedocument.presentationml.slide+xml"/>
  <Override PartName="/ppt/slideLayouts/slideLayout6.xml" ContentType="application/vnd.openxmlformats-officedocument.presentationml.slideLayout+xml"/>
  <Override PartName="/ppt/notesSlides/notesSlide67.xml" ContentType="application/vnd.openxmlformats-officedocument.presentationml.notesSlide+xml"/>
  <Override PartName="/ppt/notesSlides/notesSlide246.xml" ContentType="application/vnd.openxmlformats-officedocument.presentationml.notesSlide+xml"/>
  <Override PartName="/ppt/notesSlides/notesSlide293.xml" ContentType="application/vnd.openxmlformats-officedocument.presentationml.notesSlide+xml"/>
  <Override PartName="/ppt/slides/slide225.xml" ContentType="application/vnd.openxmlformats-officedocument.presentationml.slide+xml"/>
  <Override PartName="/ppt/slides/slide272.xml" ContentType="application/vnd.openxmlformats-officedocument.presentationml.slide+xml"/>
  <Override PartName="/ppt/notesSlides/notesSlide45.xml" ContentType="application/vnd.openxmlformats-officedocument.presentationml.notesSlide+xml"/>
  <Override PartName="/ppt/notesSlides/notesSlide92.xml" ContentType="application/vnd.openxmlformats-officedocument.presentationml.notesSlide+xml"/>
  <Override PartName="/ppt/notesSlides/notesSlide101.xml" ContentType="application/vnd.openxmlformats-officedocument.presentationml.notesSlide+xml"/>
  <Override PartName="/ppt/ink/ink6.xml" ContentType="application/inkml+xml"/>
  <Override PartName="/ppt/slides/slide32.xml" ContentType="application/vnd.openxmlformats-officedocument.presentationml.slide+xml"/>
  <Override PartName="/ppt/slides/slide348.xml" ContentType="application/vnd.openxmlformats-officedocument.presentationml.slide+xml"/>
  <Override PartName="/ppt/slides/slide395.xml" ContentType="application/vnd.openxmlformats-officedocument.presentationml.slide+xml"/>
  <Override PartName="/ppt/slides/slide411.xml" ContentType="application/vnd.openxmlformats-officedocument.presentationml.slide+xml"/>
  <Override PartName="/ppt/notesSlides/notesSlide224.xml" ContentType="application/vnd.openxmlformats-officedocument.presentationml.notesSlide+xml"/>
  <Override PartName="/ppt/notesSlides/notesSlide271.xml" ContentType="application/vnd.openxmlformats-officedocument.presentationml.notesSlide+xml"/>
  <Override PartName="/ppt/notesSlides/notesSlide369.xml" ContentType="application/vnd.openxmlformats-officedocument.presentationml.notesSlide+xml"/>
  <Override PartName="/ppt/slides/slide10.xml" ContentType="application/vnd.openxmlformats-officedocument.presentationml.slide+xml"/>
  <Override PartName="/ppt/slides/slide187.xml" ContentType="application/vnd.openxmlformats-officedocument.presentationml.slide+xml"/>
  <Override PartName="/ppt/slides/slide203.xml" ContentType="application/vnd.openxmlformats-officedocument.presentationml.slide+xml"/>
  <Override PartName="/ppt/slides/slide250.xml" ContentType="application/vnd.openxmlformats-officedocument.presentationml.slide+xml"/>
  <Override PartName="/ppt/notesSlides/notesSlide23.xml" ContentType="application/vnd.openxmlformats-officedocument.presentationml.notesSlide+xml"/>
  <Override PartName="/ppt/notesSlides/notesSlide70.xml" ContentType="application/vnd.openxmlformats-officedocument.presentationml.notesSlide+xml"/>
  <Override PartName="/ppt/notesSlides/notesSlide347.xml" ContentType="application/vnd.openxmlformats-officedocument.presentationml.notesSlide+xml"/>
  <Override PartName="/ppt/slides/slide326.xml" ContentType="application/vnd.openxmlformats-officedocument.presentationml.slide+xml"/>
  <Override PartName="/ppt/slides/slide373.xml" ContentType="application/vnd.openxmlformats-officedocument.presentationml.slide+xml"/>
  <Override PartName="/ppt/notesSlides/notesSlide139.xml" ContentType="application/vnd.openxmlformats-officedocument.presentationml.notesSlide+xml"/>
  <Override PartName="/ppt/notesSlides/notesSlide186.xml" ContentType="application/vnd.openxmlformats-officedocument.presentationml.notesSlide+xml"/>
  <Override PartName="/ppt/notesSlides/notesSlide202.xml" ContentType="application/vnd.openxmlformats-officedocument.presentationml.notesSlide+xml"/>
  <Override PartName="/ppt/slides/slide118.xml" ContentType="application/vnd.openxmlformats-officedocument.presentationml.slide+xml"/>
  <Override PartName="/ppt/slides/slide165.xml" ContentType="application/vnd.openxmlformats-officedocument.presentationml.slide+xml"/>
  <Override PartName="/ppt/slides/slide304.xml" ContentType="application/vnd.openxmlformats-officedocument.presentationml.slide+xml"/>
  <Override PartName="/ppt/slides/slide351.xml" ContentType="application/vnd.openxmlformats-officedocument.presentationml.slide+xml"/>
  <Override PartName="/ppt/slides/slide449.xml" ContentType="application/vnd.openxmlformats-officedocument.presentationml.slide+xml"/>
  <Override PartName="/ppt/notesSlides/notesSlide325.xml" ContentType="application/vnd.openxmlformats-officedocument.presentationml.notesSlide+xml"/>
  <Override PartName="/ppt/notesSlides/notesSlide372.xml" ContentType="application/vnd.openxmlformats-officedocument.presentationml.notesSlide+xml"/>
  <Override PartName="/ppt/slides/slide143.xml" ContentType="application/vnd.openxmlformats-officedocument.presentationml.slide+xml"/>
  <Override PartName="/ppt/slides/slide190.xml" ContentType="application/vnd.openxmlformats-officedocument.presentationml.slide+xml"/>
  <Override PartName="/ppt/slides/slide288.xml" ContentType="application/vnd.openxmlformats-officedocument.presentationml.slide+xml"/>
  <Override PartName="/ppt/notesSlides/notesSlide117.xml" ContentType="application/vnd.openxmlformats-officedocument.presentationml.notesSlide+xml"/>
  <Override PartName="/ppt/notesSlides/notesSlide164.xml" ContentType="application/vnd.openxmlformats-officedocument.presentationml.notesSlide+xml"/>
  <Override PartName="/ppt/notesSlides/notesSlide303.xml" ContentType="application/vnd.openxmlformats-officedocument.presentationml.notesSlide+xml"/>
  <Override PartName="/ppt/notesSlides/notesSlide350.xml" ContentType="application/vnd.openxmlformats-officedocument.presentationml.notesSlide+xml"/>
  <Override PartName="/ppt/slides/slide48.xml" ContentType="application/vnd.openxmlformats-officedocument.presentationml.slide+xml"/>
  <Override PartName="/ppt/slides/slide95.xml" ContentType="application/vnd.openxmlformats-officedocument.presentationml.slide+xml"/>
  <Override PartName="/ppt/slides/slide427.xml" ContentType="application/vnd.openxmlformats-officedocument.presentationml.slide+xml"/>
  <Override PartName="/ppt/notesSlides/notesSlide142.xml" ContentType="application/vnd.openxmlformats-officedocument.presentationml.notesSlide+xml"/>
  <Override PartName="/ppt/notesSlides/notesSlide287.xml" ContentType="application/vnd.openxmlformats-officedocument.presentationml.notesSlide+xml"/>
  <Override PartName="/ppt/slides/slide26.xml" ContentType="application/vnd.openxmlformats-officedocument.presentationml.slide+xml"/>
  <Override PartName="/ppt/slides/slide73.xml" ContentType="application/vnd.openxmlformats-officedocument.presentationml.slide+xml"/>
  <Override PartName="/ppt/slides/slide121.xml" ContentType="application/vnd.openxmlformats-officedocument.presentationml.slide+xml"/>
  <Override PartName="/ppt/slides/slide219.xml" ContentType="application/vnd.openxmlformats-officedocument.presentationml.slide+xml"/>
  <Override PartName="/ppt/slides/slide266.xml" ContentType="application/vnd.openxmlformats-officedocument.presentationml.slide+xml"/>
  <Override PartName="/ppt/slides/slide405.xml" ContentType="application/vnd.openxmlformats-officedocument.presentationml.slide+xml"/>
  <Override PartName="/ppt/slides/slide452.xml" ContentType="application/vnd.openxmlformats-officedocument.presentationml.slide+xml"/>
  <Override PartName="/ppt/notesSlides/notesSlide39.xml" ContentType="application/vnd.openxmlformats-officedocument.presentationml.notesSlide+xml"/>
  <Override PartName="/ppt/notesSlides/notesSlide86.xml" ContentType="application/vnd.openxmlformats-officedocument.presentationml.notesSlide+xml"/>
  <Override PartName="/ppt/notesSlides/notesSlide218.xml" ContentType="application/vnd.openxmlformats-officedocument.presentationml.notesSlide+xml"/>
  <Override PartName="/ppt/notesSlides/notesSlide265.xml" ContentType="application/vnd.openxmlformats-officedocument.presentationml.notesSlide+xml"/>
  <Override PartName="/ppt/slides/slide1.xml" ContentType="application/vnd.openxmlformats-officedocument.presentationml.slide+xml"/>
  <Override PartName="/ppt/slides/slide244.xml" ContentType="application/vnd.openxmlformats-officedocument.presentationml.slide+xml"/>
  <Override PartName="/ppt/slides/slide291.xml" ContentType="application/vnd.openxmlformats-officedocument.presentationml.slide+xml"/>
  <Override PartName="/ppt/slides/slide389.xml" ContentType="application/vnd.openxmlformats-officedocument.presentationml.slide+xml"/>
  <Override PartName="/ppt/slideLayouts/slideLayout3.xml" ContentType="application/vnd.openxmlformats-officedocument.presentationml.slideLayout+xml"/>
  <Override PartName="/ppt/notesSlides/notesSlide17.xml" ContentType="application/vnd.openxmlformats-officedocument.presentationml.notesSlide+xml"/>
  <Override PartName="/ppt/notesSlides/notesSlide64.xml" ContentType="application/vnd.openxmlformats-officedocument.presentationml.notesSlide+xml"/>
  <Override PartName="/ppt/notesSlides/notesSlide120.xml" ContentType="application/vnd.openxmlformats-officedocument.presentationml.notesSlide+xml"/>
  <Override PartName="/ppt/slides/slide51.xml" ContentType="application/vnd.openxmlformats-officedocument.presentationml.slide+xml"/>
  <Override PartName="/ppt/slides/slide367.xml" ContentType="application/vnd.openxmlformats-officedocument.presentationml.slide+xml"/>
  <Override PartName="/ppt/slides/slide430.xml" ContentType="application/vnd.openxmlformats-officedocument.presentationml.slide+xml"/>
  <Override PartName="/ppt/notesSlides/notesSlide243.xml" ContentType="application/vnd.openxmlformats-officedocument.presentationml.notesSlide+xml"/>
  <Override PartName="/ppt/notesSlides/notesSlide290.xml" ContentType="application/vnd.openxmlformats-officedocument.presentationml.notesSlide+xml"/>
  <Override PartName="/ppt/ink/ink3.xml" ContentType="application/inkml+xml"/>
  <Override PartName="/ppt/slides/slide159.xml" ContentType="application/vnd.openxmlformats-officedocument.presentationml.slide+xml"/>
  <Override PartName="/ppt/slides/slide222.xml" ContentType="application/vnd.openxmlformats-officedocument.presentationml.slide+xml"/>
  <Override PartName="/ppt/notesSlides/notesSlide42.xml" ContentType="application/vnd.openxmlformats-officedocument.presentationml.notesSlide+xml"/>
  <Override PartName="/ppt/notesSlides/notesSlide221.xml" ContentType="application/vnd.openxmlformats-officedocument.presentationml.notesSlide+xml"/>
  <Override PartName="/ppt/notesSlides/notesSlide319.xml" ContentType="application/vnd.openxmlformats-officedocument.presentationml.notesSlide+xml"/>
  <Override PartName="/ppt/notesSlides/notesSlide366.xml" ContentType="application/vnd.openxmlformats-officedocument.presentationml.notesSlide+xml"/>
  <Override PartName="/ppt/slides/slide200.xml" ContentType="application/vnd.openxmlformats-officedocument.presentationml.slide+xml"/>
  <Override PartName="/ppt/slides/slide345.xml" ContentType="application/vnd.openxmlformats-officedocument.presentationml.slide+xml"/>
  <Override PartName="/ppt/slides/slide392.xml" ContentType="application/vnd.openxmlformats-officedocument.presentationml.slide+xml"/>
  <Override PartName="/ppt/notesSlides/notesSlide8.xml" ContentType="application/vnd.openxmlformats-officedocument.presentationml.notesSlide+xml"/>
  <Override PartName="/ppt/notesSlides/notesSlide20.xml" ContentType="application/vnd.openxmlformats-officedocument.presentationml.notesSlide+xml"/>
  <Override PartName="/ppt/notesSlides/notesSlide158.xml" ContentType="application/vnd.openxmlformats-officedocument.presentationml.notesSlide+xml"/>
  <Override PartName="/ppt/slides/slide89.xml" ContentType="application/vnd.openxmlformats-officedocument.presentationml.slide+xml"/>
  <Override PartName="/ppt/slides/slide137.xml" ContentType="application/vnd.openxmlformats-officedocument.presentationml.slide+xml"/>
  <Override PartName="/ppt/slides/slide184.xml" ContentType="application/vnd.openxmlformats-officedocument.presentationml.slide+xml"/>
  <Override PartName="/ppt/slides/slide323.xml" ContentType="application/vnd.openxmlformats-officedocument.presentationml.slide+xml"/>
  <Override PartName="/ppt/slides/slide370.xml" ContentType="application/vnd.openxmlformats-officedocument.presentationml.slide+xml"/>
  <Override PartName="/ppt/notesSlides/notesSlide344.xml" ContentType="application/vnd.openxmlformats-officedocument.presentationml.notesSlide+xml"/>
  <Override PartName="/ppt/slides/slide115.xml" ContentType="application/vnd.openxmlformats-officedocument.presentationml.slide+xml"/>
  <Override PartName="/ppt/slides/slide162.xml" ContentType="application/vnd.openxmlformats-officedocument.presentationml.slide+xml"/>
  <Override PartName="/ppt/slides/slide446.xml" ContentType="application/vnd.openxmlformats-officedocument.presentationml.slide+xml"/>
  <Override PartName="/ppt/handoutMasters/handoutMaster1.xml" ContentType="application/vnd.openxmlformats-officedocument.presentationml.handoutMaster+xml"/>
  <Override PartName="/ppt/notesSlides/notesSlide136.xml" ContentType="application/vnd.openxmlformats-officedocument.presentationml.notesSlide+xml"/>
  <Override PartName="/ppt/notesSlides/notesSlide183.xml" ContentType="application/vnd.openxmlformats-officedocument.presentationml.notesSlide+xml"/>
  <Override PartName="/ppt/notesSlides/notesSlide322.xml" ContentType="application/vnd.openxmlformats-officedocument.presentationml.notesSlide+xml"/>
  <Override PartName="/ppt/slides/slide67.xml" ContentType="application/vnd.openxmlformats-officedocument.presentationml.slide+xml"/>
  <Override PartName="/ppt/slides/slide238.xml" ContentType="application/vnd.openxmlformats-officedocument.presentationml.slide+xml"/>
  <Override PartName="/ppt/slides/slide285.xml" ContentType="application/vnd.openxmlformats-officedocument.presentationml.slide+xml"/>
  <Override PartName="/ppt/slides/slide301.xml" ContentType="application/vnd.openxmlformats-officedocument.presentationml.slide+xml"/>
  <Override PartName="/ppt/notesSlides/notesSlide114.xml" ContentType="application/vnd.openxmlformats-officedocument.presentationml.notesSlide+xml"/>
  <Override PartName="/ppt/notesSlides/notesSlide161.xml" ContentType="application/vnd.openxmlformats-officedocument.presentationml.notesSlide+xml"/>
  <Override PartName="/ppt/notesSlides/notesSlide259.xml" ContentType="application/vnd.openxmlformats-officedocument.presentationml.notesSlide+xml"/>
  <Override PartName="/ppt/slides/slide45.xml" ContentType="application/vnd.openxmlformats-officedocument.presentationml.slide+xml"/>
  <Override PartName="/ppt/slides/slide92.xml" ContentType="application/vnd.openxmlformats-officedocument.presentationml.slide+xml"/>
  <Override PartName="/ppt/slides/slide140.xml" ContentType="application/vnd.openxmlformats-officedocument.presentationml.slide+xml"/>
  <Override PartName="/ppt/slides/slide424.xml" ContentType="application/vnd.openxmlformats-officedocument.presentationml.slide+xml"/>
  <Override PartName="/ppt/theme/theme3.xml" ContentType="application/vnd.openxmlformats-officedocument.theme+xml"/>
  <Override PartName="/ppt/notesSlides/notesSlide58.xml" ContentType="application/vnd.openxmlformats-officedocument.presentationml.notesSlide+xml"/>
  <Override PartName="/ppt/notesSlides/notesSlide237.xml" ContentType="application/vnd.openxmlformats-officedocument.presentationml.notesSlide+xml"/>
  <Override PartName="/ppt/notesSlides/notesSlide284.xml" ContentType="application/vnd.openxmlformats-officedocument.presentationml.notesSlide+xml"/>
  <Override PartName="/ppt/notesSlides/notesSlide300.xml" ContentType="application/vnd.openxmlformats-officedocument.presentationml.notesSlide+xml"/>
  <Override PartName="/ppt/slides/slide216.xml" ContentType="application/vnd.openxmlformats-officedocument.presentationml.slide+xml"/>
  <Override PartName="/ppt/slides/slide263.xml" ContentType="application/vnd.openxmlformats-officedocument.presentationml.slide+xml"/>
  <Override PartName="/ppt/slides/slide402.xml" ContentType="application/vnd.openxmlformats-officedocument.presentationml.slide+xml"/>
  <Override PartName="/ppt/notesSlides/notesSlide36.xml" ContentType="application/vnd.openxmlformats-officedocument.presentationml.notesSlide+xml"/>
  <Override PartName="/ppt/notesSlides/notesSlide83.xml" ContentType="application/vnd.openxmlformats-officedocument.presentationml.notesSlide+xml"/>
  <Override PartName="/ppt/slides/slide23.xml" ContentType="application/vnd.openxmlformats-officedocument.presentationml.slide+xml"/>
  <Override PartName="/ppt/slides/slide70.xml" ContentType="application/vnd.openxmlformats-officedocument.presentationml.slide+xml"/>
  <Override PartName="/ppt/slides/slide241.xml" ContentType="application/vnd.openxmlformats-officedocument.presentationml.slide+xml"/>
  <Override PartName="/ppt/slides/slide339.xml" ContentType="application/vnd.openxmlformats-officedocument.presentationml.slide+xml"/>
  <Override PartName="/ppt/slides/slide386.xml" ContentType="application/vnd.openxmlformats-officedocument.presentationml.slide+xml"/>
  <Override PartName="/ppt/notesSlides/notesSlide199.xml" ContentType="application/vnd.openxmlformats-officedocument.presentationml.notesSlide+xml"/>
  <Override PartName="/ppt/notesSlides/notesSlide215.xml" ContentType="application/vnd.openxmlformats-officedocument.presentationml.notesSlide+xml"/>
  <Override PartName="/ppt/notesSlides/notesSlide262.xml" ContentType="application/vnd.openxmlformats-officedocument.presentationml.notesSlide+xml"/>
  <Override PartName="/ppt/slides/slide178.xml" ContentType="application/vnd.openxmlformats-officedocument.presentationml.slide+xml"/>
  <Override PartName="/ppt/notesSlides/notesSlide14.xml" ContentType="application/vnd.openxmlformats-officedocument.presentationml.notesSlide+xml"/>
  <Override PartName="/ppt/notesSlides/notesSlide61.xml" ContentType="application/vnd.openxmlformats-officedocument.presentationml.notesSlide+xml"/>
  <Override PartName="/ppt/notesSlides/notesSlide240.xml" ContentType="application/vnd.openxmlformats-officedocument.presentationml.notesSlide+xml"/>
  <Override PartName="/ppt/notesSlides/notesSlide338.xml" ContentType="application/vnd.openxmlformats-officedocument.presentationml.notesSlide+xml"/>
  <Override PartName="/ppt/slides/slide317.xml" ContentType="application/vnd.openxmlformats-officedocument.presentationml.slide+xml"/>
  <Override PartName="/ppt/slides/slide364.xml" ContentType="application/vnd.openxmlformats-officedocument.presentationml.slide+xml"/>
  <Override PartName="/ppt/notesSlides/notesSlide177.xml" ContentType="application/vnd.openxmlformats-officedocument.presentationml.notesSlide+xml"/>
  <Override PartName="/ppt/notesSlides/notesSlide316.xml" ContentType="application/vnd.openxmlformats-officedocument.presentationml.notesSlide+xml"/>
  <Override PartName="/ppt/notesSlides/notesSlide363.xml" ContentType="application/vnd.openxmlformats-officedocument.presentationml.notesSlide+xml"/>
  <Override PartName="/ppt/slides/slide109.xml" ContentType="application/vnd.openxmlformats-officedocument.presentationml.slide+xml"/>
  <Override PartName="/ppt/slides/slide156.xml" ContentType="application/vnd.openxmlformats-officedocument.presentationml.slide+xml"/>
  <Override PartName="/ppt/slides/slide342.xml" ContentType="application/vnd.openxmlformats-officedocument.presentationml.slide+xml"/>
  <Override PartName="/ppt/notesSlides/notesSlide108.xml" ContentType="application/vnd.openxmlformats-officedocument.presentationml.notesSlide+xml"/>
  <Override PartName="/ppt/notesSlides/notesSlide155.xml" ContentType="application/vnd.openxmlformats-officedocument.presentationml.notesSlide+xml"/>
  <Override PartName="/ppt/slides/slide134.xml" ContentType="application/vnd.openxmlformats-officedocument.presentationml.slide+xml"/>
  <Override PartName="/ppt/slides/slide181.xml" ContentType="application/vnd.openxmlformats-officedocument.presentationml.slide+xml"/>
  <Override PartName="/ppt/slides/slide279.xml" ContentType="application/vnd.openxmlformats-officedocument.presentationml.slide+xml"/>
  <Override PartName="/ppt/slides/slide418.xml" ContentType="application/vnd.openxmlformats-officedocument.presentationml.slide+xml"/>
  <Override PartName="/ppt/notesSlides/notesSlide5.xml" ContentType="application/vnd.openxmlformats-officedocument.presentationml.notesSlide+xml"/>
  <Override PartName="/ppt/notesSlides/notesSlide99.xml" ContentType="application/vnd.openxmlformats-officedocument.presentationml.notesSlide+xml"/>
  <Override PartName="/ppt/notesSlides/notesSlide341.xml" ContentType="application/vnd.openxmlformats-officedocument.presentationml.notesSlide+xml"/>
  <Override PartName="/ppt/slides/slide39.xml" ContentType="application/vnd.openxmlformats-officedocument.presentationml.slide+xml"/>
  <Override PartName="/ppt/slides/slide86.xml" ContentType="application/vnd.openxmlformats-officedocument.presentationml.slide+xml"/>
  <Override PartName="/ppt/slides/slide257.xml" ContentType="application/vnd.openxmlformats-officedocument.presentationml.slide+xml"/>
  <Override PartName="/ppt/slides/slide320.xml" ContentType="application/vnd.openxmlformats-officedocument.presentationml.slide+xml"/>
  <Override PartName="/ppt/notesSlides/notesSlide133.xml" ContentType="application/vnd.openxmlformats-officedocument.presentationml.notesSlide+xml"/>
  <Override PartName="/ppt/notesSlides/notesSlide180.xml" ContentType="application/vnd.openxmlformats-officedocument.presentationml.notesSlide+xml"/>
  <Override PartName="/ppt/notesSlides/notesSlide278.xml" ContentType="application/vnd.openxmlformats-officedocument.presentationml.notesSlide+xml"/>
  <Override PartName="/ppt/slides/slide17.xml" ContentType="application/vnd.openxmlformats-officedocument.presentationml.slide+xml"/>
  <Override PartName="/ppt/slides/slide64.xml" ContentType="application/vnd.openxmlformats-officedocument.presentationml.slide+xml"/>
  <Override PartName="/ppt/slides/slide112.xml" ContentType="application/vnd.openxmlformats-officedocument.presentationml.slide+xml"/>
  <Override PartName="/ppt/slides/slide443.xml" ContentType="application/vnd.openxmlformats-officedocument.presentationml.slide+xml"/>
  <Override PartName="/ppt/notesSlides/notesSlide77.xml" ContentType="application/vnd.openxmlformats-officedocument.presentationml.notesSlide+xml"/>
  <Override PartName="/ppt/notesSlides/notesSlide209.xml" ContentType="application/vnd.openxmlformats-officedocument.presentationml.notesSlide+xml"/>
  <Override PartName="/ppt/notesSlides/notesSlide256.xml" ContentType="application/vnd.openxmlformats-officedocument.presentationml.notesSlide+xml"/>
  <Override PartName="/ppt/slides/slide235.xml" ContentType="application/vnd.openxmlformats-officedocument.presentationml.slide+xml"/>
  <Override PartName="/ppt/slides/slide282.xml" ContentType="application/vnd.openxmlformats-officedocument.presentationml.slide+xml"/>
  <Override PartName="/ppt/slides/slide421.xml" ContentType="application/vnd.openxmlformats-officedocument.presentationml.slide+xml"/>
  <Override PartName="/ppt/notesSlides/notesSlide55.xml" ContentType="application/vnd.openxmlformats-officedocument.presentationml.notesSlide+xml"/>
  <Override PartName="/ppt/diagrams/quickStyle1.xml" ContentType="application/vnd.openxmlformats-officedocument.drawingml.diagramStyle+xml"/>
  <Override PartName="/ppt/notesSlides/notesSlide111.xml" ContentType="application/vnd.openxmlformats-officedocument.presentationml.notesSlide+xml"/>
  <Override PartName="/ppt/notesSlides/notesSlide379.xml" ContentType="application/vnd.openxmlformats-officedocument.presentationml.notesSlide+xml"/>
  <Override PartName="/ppt/slides/slide42.xml" ContentType="application/vnd.openxmlformats-officedocument.presentationml.slide+xml"/>
  <Override PartName="/ppt/slides/slide213.xml" ContentType="application/vnd.openxmlformats-officedocument.presentationml.slide+xml"/>
  <Override PartName="/ppt/slides/slide260.xml" ContentType="application/vnd.openxmlformats-officedocument.presentationml.slide+xml"/>
  <Override PartName="/ppt/slides/slide358.xml" ContentType="application/vnd.openxmlformats-officedocument.presentationml.slide+xml"/>
  <Override PartName="/ppt/notesSlides/notesSlide234.xml" ContentType="application/vnd.openxmlformats-officedocument.presentationml.notesSlide+xml"/>
  <Override PartName="/ppt/notesSlides/notesSlide281.xml" ContentType="application/vnd.openxmlformats-officedocument.presentationml.notesSlide+xml"/>
  <Override PartName="/ppt/slides/slide20.xml" ContentType="application/vnd.openxmlformats-officedocument.presentationml.slide+xml"/>
  <Override PartName="/ppt/slides/slide197.xml" ContentType="application/vnd.openxmlformats-officedocument.presentationml.slide+xml"/>
  <Override PartName="/ppt/notesSlides/notesSlide33.xml" ContentType="application/vnd.openxmlformats-officedocument.presentationml.notesSlide+xml"/>
  <Override PartName="/ppt/notesSlides/notesSlide80.xml" ContentType="application/vnd.openxmlformats-officedocument.presentationml.notesSlide+xml"/>
  <Override PartName="/ppt/notesSlides/notesSlide212.xml" ContentType="application/vnd.openxmlformats-officedocument.presentationml.notesSlide+xml"/>
  <Override PartName="/ppt/notesSlides/notesSlide357.xml" ContentType="application/vnd.openxmlformats-officedocument.presentationml.notesSlide+xml"/>
  <Override PartName="/ppt/slides/slide336.xml" ContentType="application/vnd.openxmlformats-officedocument.presentationml.slide+xml"/>
  <Override PartName="/ppt/slides/slide383.xml" ContentType="application/vnd.openxmlformats-officedocument.presentationml.slide+xml"/>
  <Override PartName="/ppt/notesSlides/notesSlide11.xml" ContentType="application/vnd.openxmlformats-officedocument.presentationml.notesSlide+xml"/>
  <Override PartName="/ppt/notesSlides/notesSlide149.xml" ContentType="application/vnd.openxmlformats-officedocument.presentationml.notesSlide+xml"/>
  <Override PartName="/ppt/notesSlides/notesSlide196.xml" ContentType="application/vnd.openxmlformats-officedocument.presentationml.notesSlide+xml"/>
  <Override PartName="/ppt/notesSlides/notesSlide335.xml" ContentType="application/vnd.openxmlformats-officedocument.presentationml.notesSlide+xml"/>
  <Override PartName="/ppt/slides/slide128.xml" ContentType="application/vnd.openxmlformats-officedocument.presentationml.slide+xml"/>
  <Override PartName="/ppt/slides/slide175.xml" ContentType="application/vnd.openxmlformats-officedocument.presentationml.slide+xml"/>
  <Override PartName="/ppt/slides/slide314.xml" ContentType="application/vnd.openxmlformats-officedocument.presentationml.slide+xml"/>
  <Override PartName="/ppt/slides/slide361.xml" ContentType="application/vnd.openxmlformats-officedocument.presentationml.slide+xml"/>
  <Override PartName="/ppt/slides/slide459.xml" ContentType="application/vnd.openxmlformats-officedocument.presentationml.slide+xml"/>
  <Override PartName="/ppt/notesSlides/notesSlide127.xml" ContentType="application/vnd.openxmlformats-officedocument.presentationml.notesSlide+xml"/>
  <Override PartName="/ppt/notesSlides/notesSlide174.xml" ContentType="application/vnd.openxmlformats-officedocument.presentationml.notesSlide+xml"/>
  <Override PartName="/ppt/slides/slide8.xml" ContentType="application/vnd.openxmlformats-officedocument.presentationml.slide+xml"/>
  <Override PartName="/ppt/slides/slide106.xml" ContentType="application/vnd.openxmlformats-officedocument.presentationml.slide+xml"/>
  <Override PartName="/ppt/slides/slide153.xml" ContentType="application/vnd.openxmlformats-officedocument.presentationml.slide+xml"/>
  <Override PartName="/ppt/slides/slide298.xml" ContentType="application/vnd.openxmlformats-officedocument.presentationml.slide+xml"/>
  <Override PartName="/ppt/slides/slide437.xml" ContentType="application/vnd.openxmlformats-officedocument.presentationml.slide+xml"/>
  <Override PartName="/ppt/notesSlides/notesSlide313.xml" ContentType="application/vnd.openxmlformats-officedocument.presentationml.notesSlide+xml"/>
  <Override PartName="/ppt/notesSlides/notesSlide360.xml" ContentType="application/vnd.openxmlformats-officedocument.presentationml.notesSlide+xml"/>
  <Override PartName="/ppt/slides/slide58.xml" ContentType="application/vnd.openxmlformats-officedocument.presentationml.slide+xml"/>
  <Override PartName="/ppt/slides/slide229.xml" ContentType="application/vnd.openxmlformats-officedocument.presentationml.slide+xml"/>
  <Override PartName="/ppt/slides/slide276.xml" ContentType="application/vnd.openxmlformats-officedocument.presentationml.slide+xml"/>
  <Override PartName="/ppt/notesSlides/notesSlide2.xml" ContentType="application/vnd.openxmlformats-officedocument.presentationml.notesSlide+xml"/>
  <Override PartName="/ppt/notesSlides/notesSlide105.xml" ContentType="application/vnd.openxmlformats-officedocument.presentationml.notesSlide+xml"/>
  <Override PartName="/ppt/notesSlides/notesSlide152.xml" ContentType="application/vnd.openxmlformats-officedocument.presentationml.notesSlide+xml"/>
  <Override PartName="/ppt/notesSlides/notesSlide297.xml" ContentType="application/vnd.openxmlformats-officedocument.presentationml.notesSlide+xml"/>
  <Override PartName="/ppt/slides/slide36.xml" ContentType="application/vnd.openxmlformats-officedocument.presentationml.slide+xml"/>
  <Override PartName="/ppt/slides/slide83.xml" ContentType="application/vnd.openxmlformats-officedocument.presentationml.slide+xml"/>
  <Override PartName="/ppt/slides/slide131.xml" ContentType="application/vnd.openxmlformats-officedocument.presentationml.slide+xml"/>
  <Override PartName="/ppt/slides/slide399.xml" ContentType="application/vnd.openxmlformats-officedocument.presentationml.slide+xml"/>
  <Override PartName="/ppt/slides/slide415.xml" ContentType="application/vnd.openxmlformats-officedocument.presentationml.slide+xml"/>
  <Override PartName="/ppt/slides/slide462.xml" ContentType="application/vnd.openxmlformats-officedocument.presentationml.slide+xml"/>
  <Override PartName="/ppt/notesSlides/notesSlide49.xml" ContentType="application/vnd.openxmlformats-officedocument.presentationml.notesSlide+xml"/>
  <Override PartName="/ppt/notesSlides/notesSlide96.xml" ContentType="application/vnd.openxmlformats-officedocument.presentationml.notesSlide+xml"/>
  <Override PartName="/ppt/notesSlides/notesSlide130.xml" ContentType="application/vnd.openxmlformats-officedocument.presentationml.notesSlide+xml"/>
  <Override PartName="/ppt/notesSlides/notesSlide228.xml" ContentType="application/vnd.openxmlformats-officedocument.presentationml.notesSlide+xml"/>
  <Override PartName="/ppt/notesSlides/notesSlide275.xml" ContentType="application/vnd.openxmlformats-officedocument.presentationml.notesSlide+xml"/>
  <Override PartName="/ppt/slides/slide207.xml" ContentType="application/vnd.openxmlformats-officedocument.presentationml.slide+xml"/>
  <Override PartName="/ppt/slides/slide254.xml" ContentType="application/vnd.openxmlformats-officedocument.presentationml.slide+xml"/>
  <Override PartName="/ppt/slides/slide440.xml" ContentType="application/vnd.openxmlformats-officedocument.presentationml.slide+xml"/>
  <Override PartName="/ppt/notesSlides/notesSlide27.xml" ContentType="application/vnd.openxmlformats-officedocument.presentationml.notesSlide+xml"/>
  <Override PartName="/ppt/notesSlides/notesSlide74.xml" ContentType="application/vnd.openxmlformats-officedocument.presentationml.notesSlide+xml"/>
  <Override PartName="/ppt/slides/slide14.xml" ContentType="application/vnd.openxmlformats-officedocument.presentationml.slide+xml"/>
  <Override PartName="/ppt/slides/slide61.xml" ContentType="application/vnd.openxmlformats-officedocument.presentationml.slide+xml"/>
  <Override PartName="/ppt/slides/slide232.xml" ContentType="application/vnd.openxmlformats-officedocument.presentationml.slide+xml"/>
  <Override PartName="/ppt/slides/slide377.xml" ContentType="application/vnd.openxmlformats-officedocument.presentationml.slide+xml"/>
  <Override PartName="/ppt/notesMasters/notesMaster1.xml" ContentType="application/vnd.openxmlformats-officedocument.presentationml.notesMaster+xml"/>
  <Override PartName="/ppt/notesSlides/notesSlide206.xml" ContentType="application/vnd.openxmlformats-officedocument.presentationml.notesSlide+xml"/>
  <Override PartName="/ppt/notesSlides/notesSlide253.xml" ContentType="application/vnd.openxmlformats-officedocument.presentationml.notesSlide+xml"/>
  <Override PartName="/ppt/slides/slide169.xml" ContentType="application/vnd.openxmlformats-officedocument.presentationml.slide+xml"/>
  <Override PartName="/ppt/slides/slide308.xml" ContentType="application/vnd.openxmlformats-officedocument.presentationml.slide+xml"/>
  <Override PartName="/ppt/slides/slide355.xml" ContentType="application/vnd.openxmlformats-officedocument.presentationml.slide+xml"/>
  <Override PartName="/ppt/tableStyles.xml" ContentType="application/vnd.openxmlformats-officedocument.presentationml.tableStyles+xml"/>
  <Override PartName="/ppt/notesSlides/notesSlide52.xml" ContentType="application/vnd.openxmlformats-officedocument.presentationml.notesSlide+xml"/>
  <Override PartName="/ppt/notesSlides/notesSlide231.xml" ContentType="application/vnd.openxmlformats-officedocument.presentationml.notesSlide+xml"/>
  <Override PartName="/ppt/notesSlides/notesSlide329.xml" ContentType="application/vnd.openxmlformats-officedocument.presentationml.notesSlide+xml"/>
  <Override PartName="/ppt/notesSlides/notesSlide376.xml" ContentType="application/vnd.openxmlformats-officedocument.presentationml.notesSlide+xml"/>
  <Override PartName="/ppt/slides/slide147.xml" ContentType="application/vnd.openxmlformats-officedocument.presentationml.slide+xml"/>
  <Override PartName="/ppt/slides/slide194.xml" ContentType="application/vnd.openxmlformats-officedocument.presentationml.slide+xml"/>
  <Override PartName="/ppt/slides/slide210.xml" ContentType="application/vnd.openxmlformats-officedocument.presentationml.slide+xml"/>
  <Override PartName="/ppt/notesSlides/notesSlide30.xml" ContentType="application/vnd.openxmlformats-officedocument.presentationml.notesSlide+xml"/>
  <Override PartName="/ppt/notesSlides/notesSlide168.xml" ContentType="application/vnd.openxmlformats-officedocument.presentationml.notesSlide+xml"/>
  <Override PartName="/ppt/notesSlides/notesSlide307.xml" ContentType="application/vnd.openxmlformats-officedocument.presentationml.notesSlide+xml"/>
  <Override PartName="/ppt/notesSlides/notesSlide354.xml" ContentType="application/vnd.openxmlformats-officedocument.presentationml.notesSlide+xml"/>
  <Override PartName="/ppt/slides/slide99.xml" ContentType="application/vnd.openxmlformats-officedocument.presentationml.slide+xml"/>
  <Override PartName="/ppt/slides/slide333.xml" ContentType="application/vnd.openxmlformats-officedocument.presentationml.slide+xml"/>
  <Override PartName="/ppt/slides/slide380.xml" ContentType="application/vnd.openxmlformats-officedocument.presentationml.slide+xml"/>
  <Override PartName="/ppt/diagrams/layout1.xml" ContentType="application/vnd.openxmlformats-officedocument.drawingml.diagramLayout+xml"/>
  <Override PartName="/ppt/notesSlides/notesSlide146.xml" ContentType="application/vnd.openxmlformats-officedocument.presentationml.notesSlide+xml"/>
  <Override PartName="/ppt/notesSlides/notesSlide193.xml" ContentType="application/vnd.openxmlformats-officedocument.presentationml.notesSlide+xml"/>
  <Override PartName="/ppt/slides/slide77.xml" ContentType="application/vnd.openxmlformats-officedocument.presentationml.slide+xml"/>
  <Override PartName="/ppt/slides/slide125.xml" ContentType="application/vnd.openxmlformats-officedocument.presentationml.slide+xml"/>
  <Override PartName="/ppt/slides/slide172.xml" ContentType="application/vnd.openxmlformats-officedocument.presentationml.slide+xml"/>
  <Override PartName="/ppt/slides/slide409.xml" ContentType="application/vnd.openxmlformats-officedocument.presentationml.slide+xml"/>
  <Override PartName="/ppt/slides/slide456.xml" ContentType="application/vnd.openxmlformats-officedocument.presentationml.slide+xml"/>
  <Override PartName="/ppt/notesSlides/notesSlide269.xml" ContentType="application/vnd.openxmlformats-officedocument.presentationml.notesSlide+xml"/>
  <Override PartName="/ppt/notesSlides/notesSlide332.xml" ContentType="application/vnd.openxmlformats-officedocument.presentationml.notesSlide+xml"/>
  <Override PartName="/ppt/slides/slide5.xml" ContentType="application/vnd.openxmlformats-officedocument.presentationml.slide+xml"/>
  <Override PartName="/ppt/slides/slide103.xml" ContentType="application/vnd.openxmlformats-officedocument.presentationml.slide+xml"/>
  <Override PartName="/ppt/slides/slide150.xml" ContentType="application/vnd.openxmlformats-officedocument.presentationml.slide+xml"/>
  <Override PartName="/ppt/slides/slide248.xml" ContentType="application/vnd.openxmlformats-officedocument.presentationml.slide+xml"/>
  <Override PartName="/ppt/slides/slide295.xml" ContentType="application/vnd.openxmlformats-officedocument.presentationml.slide+xml"/>
  <Override PartName="/ppt/slides/slide311.xml" ContentType="application/vnd.openxmlformats-officedocument.presentationml.slide+xml"/>
  <Override PartName="/ppt/slideLayouts/slideLayout7.xml" ContentType="application/vnd.openxmlformats-officedocument.presentationml.slideLayout+xml"/>
  <Override PartName="/ppt/notesSlides/notesSlide68.xml" ContentType="application/vnd.openxmlformats-officedocument.presentationml.notesSlide+xml"/>
  <Override PartName="/ppt/notesSlides/notesSlide124.xml" ContentType="application/vnd.openxmlformats-officedocument.presentationml.notesSlide+xml"/>
  <Override PartName="/ppt/notesSlides/notesSlide171.xml" ContentType="application/vnd.openxmlformats-officedocument.presentationml.notesSlide+xml"/>
  <Override PartName="/ppt/notesSlides/notesSlide310.xml" ContentType="application/vnd.openxmlformats-officedocument.presentationml.notesSlide+xml"/>
  <Override PartName="/ppt/slides/slide55.xml" ContentType="application/vnd.openxmlformats-officedocument.presentationml.slide+xml"/>
  <Override PartName="/ppt/slides/slide434.xml" ContentType="application/vnd.openxmlformats-officedocument.presentationml.slide+xml"/>
  <Override PartName="/ppt/notesSlides/notesSlide102.xml" ContentType="application/vnd.openxmlformats-officedocument.presentationml.notesSlide+xml"/>
  <Override PartName="/ppt/notesSlides/notesSlide247.xml" ContentType="application/vnd.openxmlformats-officedocument.presentationml.notesSlide+xml"/>
  <Override PartName="/ppt/notesSlides/notesSlide294.xml" ContentType="application/vnd.openxmlformats-officedocument.presentationml.notesSlide+xml"/>
  <Override PartName="/ppt/slides/slide33.xml" ContentType="application/vnd.openxmlformats-officedocument.presentationml.slide+xml"/>
  <Override PartName="/ppt/slides/slide80.xml" ContentType="application/vnd.openxmlformats-officedocument.presentationml.slide+xml"/>
  <Override PartName="/ppt/slides/slide226.xml" ContentType="application/vnd.openxmlformats-officedocument.presentationml.slide+xml"/>
  <Override PartName="/ppt/slides/slide273.xml" ContentType="application/vnd.openxmlformats-officedocument.presentationml.slide+xml"/>
  <Override PartName="/ppt/slides/slide412.xml" ContentType="application/vnd.openxmlformats-officedocument.presentationml.slide+xml"/>
  <Override PartName="/ppt/notesSlides/notesSlide46.xml" ContentType="application/vnd.openxmlformats-officedocument.presentationml.notesSlide+xml"/>
  <Override PartName="/ppt/notesSlides/notesSlide93.xml" ContentType="application/vnd.openxmlformats-officedocument.presentationml.notesSlide+xml"/>
  <Override PartName="/ppt/notesSlides/notesSlide225.xml" ContentType="application/vnd.openxmlformats-officedocument.presentationml.notesSlide+xml"/>
  <Override PartName="/ppt/presentation.xml" ContentType="application/vnd.openxmlformats-officedocument.presentationml.presentation.main+xml"/>
  <Override PartName="/ppt/slides/slide204.xml" ContentType="application/vnd.openxmlformats-officedocument.presentationml.slide+xml"/>
  <Override PartName="/ppt/slides/slide251.xml" ContentType="application/vnd.openxmlformats-officedocument.presentationml.slide+xml"/>
  <Override PartName="/ppt/slides/slide349.xml" ContentType="application/vnd.openxmlformats-officedocument.presentationml.slide+xml"/>
  <Override PartName="/ppt/slides/slide396.xml" ContentType="application/vnd.openxmlformats-officedocument.presentationml.slide+xml"/>
  <Override PartName="/ppt/notesSlides/notesSlide24.xml" ContentType="application/vnd.openxmlformats-officedocument.presentationml.notesSlide+xml"/>
  <Override PartName="/ppt/notesSlides/notesSlide71.xml" ContentType="application/vnd.openxmlformats-officedocument.presentationml.notesSlide+xml"/>
  <Override PartName="/ppt/notesSlides/notesSlide272.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188.xml" ContentType="application/vnd.openxmlformats-officedocument.presentationml.slide+xml"/>
  <Override PartName="/ppt/slides/slide327.xml" ContentType="application/vnd.openxmlformats-officedocument.presentationml.slide+xml"/>
  <Override PartName="/ppt/slides/slide374.xml" ContentType="application/vnd.openxmlformats-officedocument.presentationml.slide+xml"/>
  <Override PartName="/ppt/notesSlides/notesSlide203.xml" ContentType="application/vnd.openxmlformats-officedocument.presentationml.notesSlide+xml"/>
  <Override PartName="/ppt/notesSlides/notesSlide250.xml" ContentType="application/vnd.openxmlformats-officedocument.presentationml.notesSlide+xml"/>
  <Override PartName="/ppt/notesSlides/notesSlide348.xml" ContentType="application/vnd.openxmlformats-officedocument.presentationml.notesSlide+xml"/>
  <Override PartName="/ppt/slides/slide119.xml" ContentType="application/vnd.openxmlformats-officedocument.presentationml.slide+xml"/>
  <Override PartName="/ppt/slides/slide166.xml" ContentType="application/vnd.openxmlformats-officedocument.presentationml.slide+xml"/>
  <Override PartName="/ppt/notesSlides/notesSlide187.xml" ContentType="application/vnd.openxmlformats-officedocument.presentationml.notesSlide+xml"/>
  <Override PartName="/ppt/notesSlides/notesSlide326.xml" ContentType="application/vnd.openxmlformats-officedocument.presentationml.notesSlide+xml"/>
  <Override PartName="/ppt/notesSlides/notesSlide373.xml" ContentType="application/vnd.openxmlformats-officedocument.presentationml.notesSlide+xml"/>
  <Override PartName="/ppt/slides/slide305.xml" ContentType="application/vnd.openxmlformats-officedocument.presentationml.slide+xml"/>
  <Override PartName="/ppt/slides/slide352.xml" ContentType="application/vnd.openxmlformats-officedocument.presentationml.slide+xml"/>
  <Override PartName="/ppt/notesSlides/notesSlide118.xml" ContentType="application/vnd.openxmlformats-officedocument.presentationml.notesSlide+xml"/>
  <Override PartName="/ppt/notesSlides/notesSlide165.xml" ContentType="application/vnd.openxmlformats-officedocument.presentationml.notesSlide+xml"/>
  <Override PartName="/ppt/slides/slide49.xml" ContentType="application/vnd.openxmlformats-officedocument.presentationml.slide+xml"/>
  <Override PartName="/ppt/slides/slide96.xml" ContentType="application/vnd.openxmlformats-officedocument.presentationml.slide+xml"/>
  <Override PartName="/ppt/slides/slide144.xml" ContentType="application/vnd.openxmlformats-officedocument.presentationml.slide+xml"/>
  <Override PartName="/ppt/slides/slide191.xml" ContentType="application/vnd.openxmlformats-officedocument.presentationml.slide+xml"/>
  <Override PartName="/ppt/slides/slide289.xml" ContentType="application/vnd.openxmlformats-officedocument.presentationml.slide+xml"/>
  <Override PartName="/ppt/slides/slide330.xml" ContentType="application/vnd.openxmlformats-officedocument.presentationml.slide+xml"/>
  <Override PartName="/ppt/slides/slide428.xml" ContentType="application/vnd.openxmlformats-officedocument.presentationml.slide+xml"/>
  <Override PartName="/ppt/notesSlides/notesSlide288.xml" ContentType="application/vnd.openxmlformats-officedocument.presentationml.notesSlide+xml"/>
  <Override PartName="/ppt/notesSlides/notesSlide304.xml" ContentType="application/vnd.openxmlformats-officedocument.presentationml.notesSlide+xml"/>
  <Override PartName="/ppt/notesSlides/notesSlide351.xml" ContentType="application/vnd.openxmlformats-officedocument.presentationml.notesSlide+xml"/>
  <Override PartName="/ppt/slides/slide122.xml" ContentType="application/vnd.openxmlformats-officedocument.presentationml.slide+xml"/>
  <Override PartName="/ppt/slides/slide267.xml" ContentType="application/vnd.openxmlformats-officedocument.presentationml.slide+xml"/>
  <Override PartName="/ppt/notesSlides/notesSlide87.xml" ContentType="application/vnd.openxmlformats-officedocument.presentationml.notesSlide+xml"/>
  <Override PartName="/ppt/notesSlides/notesSlide143.xml" ContentType="application/vnd.openxmlformats-officedocument.presentationml.notesSlide+xml"/>
  <Override PartName="/ppt/notesSlides/notesSlide190.xml" ContentType="application/vnd.openxmlformats-officedocument.presentationml.notesSlide+xml"/>
  <Override PartName="/ppt/slides/slide27.xml" ContentType="application/vnd.openxmlformats-officedocument.presentationml.slide+xml"/>
  <Override PartName="/ppt/slides/slide74.xml" ContentType="application/vnd.openxmlformats-officedocument.presentationml.slide+xml"/>
  <Override PartName="/ppt/slides/slide406.xml" ContentType="application/vnd.openxmlformats-officedocument.presentationml.slide+xml"/>
  <Override PartName="/ppt/slides/slide453.xml" ContentType="application/vnd.openxmlformats-officedocument.presentationml.slide+xml"/>
  <Override PartName="/ppt/slideLayouts/slideLayout4.xml" ContentType="application/vnd.openxmlformats-officedocument.presentationml.slideLayout+xml"/>
  <Override PartName="/ppt/notesSlides/notesSlide121.xml" ContentType="application/vnd.openxmlformats-officedocument.presentationml.notesSlide+xml"/>
  <Override PartName="/ppt/notesSlides/notesSlide219.xml" ContentType="application/vnd.openxmlformats-officedocument.presentationml.notesSlide+xml"/>
  <Override PartName="/ppt/notesSlides/notesSlide266.xml" ContentType="application/vnd.openxmlformats-officedocument.presentationml.notesSlide+xml"/>
  <Override PartName="/ppt/slides/slide2.xml" ContentType="application/vnd.openxmlformats-officedocument.presentationml.slide+xml"/>
  <Override PartName="/ppt/slides/slide52.xml" ContentType="application/vnd.openxmlformats-officedocument.presentationml.slide+xml"/>
  <Override PartName="/ppt/slides/slide100.xml" ContentType="application/vnd.openxmlformats-officedocument.presentationml.slide+xml"/>
  <Override PartName="/ppt/slides/slide245.xml" ContentType="application/vnd.openxmlformats-officedocument.presentationml.slide+xml"/>
  <Override PartName="/ppt/slides/slide292.xml" ContentType="application/vnd.openxmlformats-officedocument.presentationml.slide+xml"/>
  <Override PartName="/ppt/slides/slide431.xml" ContentType="application/vnd.openxmlformats-officedocument.presentationml.slide+xml"/>
  <Override PartName="/ppt/notesSlides/notesSlide18.xml" ContentType="application/vnd.openxmlformats-officedocument.presentationml.notesSlide+xml"/>
  <Default Extension="wmf" ContentType="image/x-wmf"/>
  <Override PartName="/ppt/notesSlides/notesSlide65.xml" ContentType="application/vnd.openxmlformats-officedocument.presentationml.notesSlide+xml"/>
  <Override PartName="/ppt/notesSlides/notesSlide244.xml" ContentType="application/vnd.openxmlformats-officedocument.presentationml.notesSlide+xml"/>
  <Override PartName="/ppt/notesSlides/notesSlide291.xml" ContentType="application/vnd.openxmlformats-officedocument.presentationml.notesSlide+xml"/>
  <Override PartName="/ppt/slides/slide223.xml" ContentType="application/vnd.openxmlformats-officedocument.presentationml.slide+xml"/>
  <Override PartName="/ppt/slides/slide270.xml" ContentType="application/vnd.openxmlformats-officedocument.presentationml.slide+xml"/>
  <Override PartName="/ppt/slides/slide368.xml" ContentType="application/vnd.openxmlformats-officedocument.presentationml.slide+xml"/>
  <Override PartName="/ppt/notesSlides/notesSlide43.xml" ContentType="application/vnd.openxmlformats-officedocument.presentationml.notesSlide+xml"/>
  <Override PartName="/ppt/notesSlides/notesSlide90.xml" ContentType="application/vnd.openxmlformats-officedocument.presentationml.notesSlide+xml"/>
  <Override PartName="/ppt/ink/ink4.xml" ContentType="application/inkml+xml"/>
  <Override PartName="/ppt/slides/slide30.xml" ContentType="application/vnd.openxmlformats-officedocument.presentationml.slide+xml"/>
  <Override PartName="/ppt/slides/slide346.xml" ContentType="application/vnd.openxmlformats-officedocument.presentationml.slide+xml"/>
  <Override PartName="/ppt/slides/slide393.xml" ContentType="application/vnd.openxmlformats-officedocument.presentationml.slide+xml"/>
  <Override PartName="/ppt/notesSlides/notesSlide222.xml" ContentType="application/vnd.openxmlformats-officedocument.presentationml.notesSlide+xml"/>
  <Override PartName="/ppt/notesSlides/notesSlide367.xml" ContentType="application/vnd.openxmlformats-officedocument.presentationml.notesSlide+xml"/>
  <Override PartName="/ppt/slides/slide138.xml" ContentType="application/vnd.openxmlformats-officedocument.presentationml.slide+xml"/>
  <Override PartName="/ppt/slides/slide185.xml" ContentType="application/vnd.openxmlformats-officedocument.presentationml.slide+xml"/>
  <Override PartName="/ppt/slides/slide201.xml" ContentType="application/vnd.openxmlformats-officedocument.presentationml.sl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notesSlides/notesSlide159.xml" ContentType="application/vnd.openxmlformats-officedocument.presentationml.notesSlide+xml"/>
  <Override PartName="/ppt/notesSlides/notesSlide200.xml" ContentType="application/vnd.openxmlformats-officedocument.presentationml.notesSlide+xml"/>
  <Override PartName="/ppt/notesSlides/notesSlide345.xml" ContentType="application/vnd.openxmlformats-officedocument.presentationml.notesSlide+xml"/>
  <Override PartName="/ppt/slides/slide324.xml" ContentType="application/vnd.openxmlformats-officedocument.presentationml.slide+xml"/>
  <Override PartName="/ppt/slides/slide371.xml" ContentType="application/vnd.openxmlformats-officedocument.presentationml.slide+xml"/>
  <Override PartName="/ppt/notesSlides/notesSlide137.xml" ContentType="application/vnd.openxmlformats-officedocument.presentationml.notesSlide+xml"/>
  <Override PartName="/ppt/notesSlides/notesSlide184.xml" ContentType="application/vnd.openxmlformats-officedocument.presentationml.notesSlide+xml"/>
  <Override PartName="/ppt/slides/slide68.xml" ContentType="application/vnd.openxmlformats-officedocument.presentationml.slide+xml"/>
  <Override PartName="/ppt/slides/slide116.xml" ContentType="application/vnd.openxmlformats-officedocument.presentationml.slide+xml"/>
  <Override PartName="/ppt/slides/slide163.xml" ContentType="application/vnd.openxmlformats-officedocument.presentationml.slide+xml"/>
  <Override PartName="/ppt/slides/slide302.xml" ContentType="application/vnd.openxmlformats-officedocument.presentationml.slide+xml"/>
  <Override PartName="/ppt/slides/slide447.xml" ContentType="application/vnd.openxmlformats-officedocument.presentationml.slide+xml"/>
  <Override PartName="/ppt/notesSlides/notesSlide323.xml" ContentType="application/vnd.openxmlformats-officedocument.presentationml.notesSlide+xml"/>
  <Override PartName="/ppt/notesSlides/notesSlide370.xml" ContentType="application/vnd.openxmlformats-officedocument.presentationml.notesSlide+xml"/>
  <Override PartName="/ppt/slides/slide141.xml" ContentType="application/vnd.openxmlformats-officedocument.presentationml.slide+xml"/>
  <Override PartName="/ppt/slides/slide239.xml" ContentType="application/vnd.openxmlformats-officedocument.presentationml.slide+xml"/>
  <Override PartName="/ppt/slides/slide286.xml" ContentType="application/vnd.openxmlformats-officedocument.presentationml.slide+xml"/>
  <Override PartName="/ppt/slides/slide425.xml" ContentType="application/vnd.openxmlformats-officedocument.presentationml.slide+xml"/>
  <Override PartName="/ppt/notesSlides/notesSlide59.xml" ContentType="application/vnd.openxmlformats-officedocument.presentationml.notesSlide+xml"/>
  <Override PartName="/ppt/notesSlides/notesSlide115.xml" ContentType="application/vnd.openxmlformats-officedocument.presentationml.notesSlide+xml"/>
  <Override PartName="/ppt/notesSlides/notesSlide162.xml" ContentType="application/vnd.openxmlformats-officedocument.presentationml.notesSlide+xml"/>
  <Override PartName="/ppt/notesSlides/notesSlide301.xml" ContentType="application/vnd.openxmlformats-officedocument.presentationml.notesSlide+xml"/>
  <Override PartName="/ppt/slides/slide46.xml" ContentType="application/vnd.openxmlformats-officedocument.presentationml.slide+xml"/>
  <Override PartName="/ppt/slides/slide93.xml" ContentType="application/vnd.openxmlformats-officedocument.presentationml.slide+xml"/>
  <Override PartName="/ppt/slides/slide217.xml" ContentType="application/vnd.openxmlformats-officedocument.presentationml.slide+xml"/>
  <Override PartName="/ppt/slides/slide264.xml" ContentType="application/vnd.openxmlformats-officedocument.presentationml.slide+xml"/>
  <Override PartName="/ppt/notesSlides/notesSlide140.xml" ContentType="application/vnd.openxmlformats-officedocument.presentationml.notesSlide+xml"/>
  <Override PartName="/ppt/notesSlides/notesSlide238.xml" ContentType="application/vnd.openxmlformats-officedocument.presentationml.notesSlide+xml"/>
  <Override PartName="/ppt/notesSlides/notesSlide285.xml" ContentType="application/vnd.openxmlformats-officedocument.presentationml.notesSlide+xml"/>
  <Override PartName="/ppt/slides/slide24.xml" ContentType="application/vnd.openxmlformats-officedocument.presentationml.slide+xml"/>
  <Override PartName="/ppt/slides/slide71.xml" ContentType="application/vnd.openxmlformats-officedocument.presentationml.slide+xml"/>
  <Override PartName="/ppt/slides/slide403.xml" ContentType="application/vnd.openxmlformats-officedocument.presentationml.slide+xml"/>
  <Override PartName="/ppt/slides/slide450.xml" ContentType="application/vnd.openxmlformats-officedocument.presentationml.slide+xml"/>
  <Override PartName="/ppt/notesSlides/notesSlide37.xml" ContentType="application/vnd.openxmlformats-officedocument.presentationml.notesSlide+xml"/>
  <Override PartName="/ppt/notesSlides/notesSlide84.xml" ContentType="application/vnd.openxmlformats-officedocument.presentationml.notesSlide+xml"/>
  <Override PartName="/ppt/notesSlides/notesSlide216.xml" ContentType="application/vnd.openxmlformats-officedocument.presentationml.notesSlide+xml"/>
  <Override PartName="/ppt/notesSlides/notesSlide263.xml" ContentType="application/vnd.openxmlformats-officedocument.presentationml.notesSlide+xml"/>
  <Override PartName="/ppt/slides/slide242.xml" ContentType="application/vnd.openxmlformats-officedocument.presentationml.slide+xml"/>
  <Override PartName="/ppt/slides/slide387.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62.xml" ContentType="application/vnd.openxmlformats-officedocument.presentationml.notesSlide+xml"/>
  <Override PartName="/ppt/notesSlides/notesSlide339.xml" ContentType="application/vnd.openxmlformats-officedocument.presentationml.notesSlide+xml"/>
  <Override PartName="/ppt/slides/slide179.xml" ContentType="application/vnd.openxmlformats-officedocument.presentationml.slide+xml"/>
  <Override PartName="/ppt/slides/slide318.xml" ContentType="application/vnd.openxmlformats-officedocument.presentationml.slide+xml"/>
  <Override PartName="/ppt/slides/slide365.xml" ContentType="application/vnd.openxmlformats-officedocument.presentationml.slide+xml"/>
  <Override PartName="/ppt/notesSlides/notesSlide178.xml" ContentType="application/vnd.openxmlformats-officedocument.presentationml.notesSlide+xml"/>
  <Override PartName="/ppt/notesSlides/notesSlide241.xml" ContentType="application/vnd.openxmlformats-officedocument.presentationml.notesSlide+xml"/>
  <Override PartName="/ppt/ink/ink1.xml" ContentType="application/inkml+xml"/>
  <Override PartName="/ppt/slides/slide157.xml" ContentType="application/vnd.openxmlformats-officedocument.presentationml.slide+xml"/>
  <Override PartName="/ppt/slides/slide220.xml" ContentType="application/vnd.openxmlformats-officedocument.presentationml.slide+xml"/>
  <Default Extension="tiff" ContentType="image/tiff"/>
  <Override PartName="/ppt/notesSlides/notesSlide40.xml" ContentType="application/vnd.openxmlformats-officedocument.presentationml.notesSlide+xml"/>
  <Override PartName="/ppt/notesSlides/notesSlide317.xml" ContentType="application/vnd.openxmlformats-officedocument.presentationml.notesSlide+xml"/>
  <Override PartName="/ppt/notesSlides/notesSlide364.xml" ContentType="application/vnd.openxmlformats-officedocument.presentationml.notesSlide+xml"/>
  <Override PartName="/ppt/slides/slide343.xml" ContentType="application/vnd.openxmlformats-officedocument.presentationml.slide+xml"/>
  <Override PartName="/ppt/slides/slide390.xml" ContentType="application/vnd.openxmlformats-officedocument.presentationml.slide+xml"/>
  <Override PartName="/ppt/notesSlides/notesSlide6.xml" ContentType="application/vnd.openxmlformats-officedocument.presentationml.notesSlide+xml"/>
  <Override PartName="/ppt/notesSlides/notesSlide109.xml" ContentType="application/vnd.openxmlformats-officedocument.presentationml.notesSlide+xml"/>
  <Override PartName="/ppt/notesSlides/notesSlide156.xml" ContentType="application/vnd.openxmlformats-officedocument.presentationml.notesSlide+xml"/>
  <Override PartName="/ppt/slides/slide87.xml" ContentType="application/vnd.openxmlformats-officedocument.presentationml.slide+xml"/>
  <Override PartName="/ppt/slides/slide135.xml" ContentType="application/vnd.openxmlformats-officedocument.presentationml.slide+xml"/>
  <Override PartName="/ppt/slides/slide182.xml" ContentType="application/vnd.openxmlformats-officedocument.presentationml.slide+xml"/>
  <Override PartName="/ppt/slides/slide321.xml" ContentType="application/vnd.openxmlformats-officedocument.presentationml.slide+xml"/>
  <Override PartName="/ppt/slides/slide419.xml" ContentType="application/vnd.openxmlformats-officedocument.presentationml.slide+xml"/>
  <Override PartName="/ppt/diagrams/data1.xml" ContentType="application/vnd.openxmlformats-officedocument.drawingml.diagramData+xml"/>
  <Override PartName="/ppt/notesSlides/notesSlide279.xml" ContentType="application/vnd.openxmlformats-officedocument.presentationml.notesSlide+xml"/>
  <Override PartName="/ppt/notesSlides/notesSlide342.xml" ContentType="application/vnd.openxmlformats-officedocument.presentationml.notesSlide+xml"/>
  <Override PartName="/ppt/slides/slide113.xml" ContentType="application/vnd.openxmlformats-officedocument.presentationml.slide+xml"/>
  <Override PartName="/ppt/slides/slide160.xml" ContentType="application/vnd.openxmlformats-officedocument.presentationml.slide+xml"/>
  <Override PartName="/ppt/slides/slide258.xml" ContentType="application/vnd.openxmlformats-officedocument.presentationml.slide+xml"/>
  <Override PartName="/ppt/slides/slide444.xml" ContentType="application/vnd.openxmlformats-officedocument.presentationml.slide+xml"/>
  <Override PartName="/ppt/notesSlides/notesSlide78.xml" ContentType="application/vnd.openxmlformats-officedocument.presentationml.notesSlide+xml"/>
  <Override PartName="/ppt/notesSlides/notesSlide134.xml" ContentType="application/vnd.openxmlformats-officedocument.presentationml.notesSlide+xml"/>
  <Override PartName="/ppt/notesSlides/notesSlide181.xml" ContentType="application/vnd.openxmlformats-officedocument.presentationml.notesSlide+xml"/>
  <Override PartName="/ppt/notesSlides/notesSlide320.xml" ContentType="application/vnd.openxmlformats-officedocument.presentationml.notesSlide+xml"/>
  <Override PartName="/ppt/slides/slide18.xml" ContentType="application/vnd.openxmlformats-officedocument.presentationml.slide+xml"/>
  <Override PartName="/ppt/slides/slide65.xml" ContentType="application/vnd.openxmlformats-officedocument.presentationml.slide+xml"/>
  <Override PartName="/ppt/slides/slide236.xml" ContentType="application/vnd.openxmlformats-officedocument.presentationml.slide+xml"/>
  <Override PartName="/ppt/slides/slide283.xml" ContentType="application/vnd.openxmlformats-officedocument.presentationml.slide+xml"/>
  <Override PartName="/ppt/notesSlides/notesSlide112.xml" ContentType="application/vnd.openxmlformats-officedocument.presentationml.notesSlide+xml"/>
  <Override PartName="/ppt/notesSlides/notesSlide257.xml" ContentType="application/vnd.openxmlformats-officedocument.presentationml.notesSlide+xml"/>
  <Override PartName="/ppt/slides/slide43.xml" ContentType="application/vnd.openxmlformats-officedocument.presentationml.slide+xml"/>
  <Override PartName="/ppt/slides/slide90.xml" ContentType="application/vnd.openxmlformats-officedocument.presentationml.slide+xml"/>
  <Override PartName="/ppt/slides/slide422.xml" ContentType="application/vnd.openxmlformats-officedocument.presentationml.slide+xml"/>
  <Override PartName="/ppt/theme/theme1.xml" ContentType="application/vnd.openxmlformats-officedocument.theme+xml"/>
  <Override PartName="/ppt/notesSlides/notesSlide56.xml" ContentType="application/vnd.openxmlformats-officedocument.presentationml.notesSlide+xml"/>
  <Override PartName="/ppt/notesSlides/notesSlide235.xml" ContentType="application/vnd.openxmlformats-officedocument.presentationml.notesSlide+xml"/>
  <Override PartName="/ppt/notesSlides/notesSlide282.xml" ContentType="application/vnd.openxmlformats-officedocument.presentationml.notesSlide+xml"/>
  <Override PartName="/ppt/slides/slide214.xml" ContentType="application/vnd.openxmlformats-officedocument.presentationml.slide+xml"/>
  <Override PartName="/ppt/slides/slide261.xml" ContentType="application/vnd.openxmlformats-officedocument.presentationml.slide+xml"/>
  <Override PartName="/ppt/slides/slide359.xml" ContentType="application/vnd.openxmlformats-officedocument.presentationml.slide+xml"/>
  <Override PartName="/ppt/slides/slide400.xml" ContentType="application/vnd.openxmlformats-officedocument.presentationml.slide+xml"/>
  <Override PartName="/ppt/notesSlides/notesSlide34.xml" ContentType="application/vnd.openxmlformats-officedocument.presentationml.notesSlide+xml"/>
  <Override PartName="/ppt/notesSlides/notesSlide81.xml" ContentType="application/vnd.openxmlformats-officedocument.presentationml.notesSlide+xml"/>
  <Default Extension="docx" ContentType="application/vnd.openxmlformats-officedocument.wordprocessingml.document"/>
  <Override PartName="/ppt/notesSlides/notesSlide358.xml" ContentType="application/vnd.openxmlformats-officedocument.presentationml.notesSlide+xml"/>
  <Override PartName="/ppt/slides/slide21.xml" ContentType="application/vnd.openxmlformats-officedocument.presentationml.slide+xml"/>
  <Override PartName="/ppt/slides/slide198.xml" ContentType="application/vnd.openxmlformats-officedocument.presentationml.slide+xml"/>
  <Override PartName="/ppt/slides/slide337.xml" ContentType="application/vnd.openxmlformats-officedocument.presentationml.slide+xml"/>
  <Override PartName="/ppt/slides/slide384.xml" ContentType="application/vnd.openxmlformats-officedocument.presentationml.slide+xml"/>
  <Override PartName="/ppt/notesSlides/notesSlide197.xml" ContentType="application/vnd.openxmlformats-officedocument.presentationml.notesSlide+xml"/>
  <Override PartName="/ppt/notesSlides/notesSlide213.xml" ContentType="application/vnd.openxmlformats-officedocument.presentationml.notesSlide+xml"/>
  <Override PartName="/ppt/notesSlides/notesSlide260.xml" ContentType="application/vnd.openxmlformats-officedocument.presentationml.notesSlide+xml"/>
  <Override PartName="/ppt/slides/slide129.xml" ContentType="application/vnd.openxmlformats-officedocument.presentationml.slide+xml"/>
  <Override PartName="/ppt/slides/slide176.xml" ContentType="application/vnd.openxmlformats-officedocument.presentationml.slide+xml"/>
  <Override PartName="/ppt/notesSlides/notesSlide12.xml" ContentType="application/vnd.openxmlformats-officedocument.presentationml.notesSlide+xml"/>
  <Override PartName="/ppt/notesSlides/notesSlide336.xml" ContentType="application/vnd.openxmlformats-officedocument.presentationml.notesSlide+xml"/>
  <Override PartName="/ppt/slides/slide299.xml" ContentType="application/vnd.openxmlformats-officedocument.presentationml.slide+xml"/>
  <Override PartName="/ppt/slides/slide315.xml" ContentType="application/vnd.openxmlformats-officedocument.presentationml.slide+xml"/>
  <Override PartName="/ppt/slides/slide362.xml" ContentType="application/vnd.openxmlformats-officedocument.presentationml.slide+xml"/>
  <Override PartName="/ppt/notesSlides/notesSlide128.xml" ContentType="application/vnd.openxmlformats-officedocument.presentationml.notesSlide+xml"/>
  <Override PartName="/ppt/notesSlides/notesSlide175.xml" ContentType="application/vnd.openxmlformats-officedocument.presentationml.notesSlide+xml"/>
  <Override PartName="/ppt/notesSlides/notesSlide314.xml" ContentType="application/vnd.openxmlformats-officedocument.presentationml.notesSlide+xml"/>
  <Override PartName="/ppt/notesSlides/notesSlide361.xml" ContentType="application/vnd.openxmlformats-officedocument.presentationml.notesSlide+xml"/>
  <Override PartName="/ppt/slides/slide9.xml" ContentType="application/vnd.openxmlformats-officedocument.presentationml.slide+xml"/>
  <Override PartName="/ppt/slides/slide59.xml" ContentType="application/vnd.openxmlformats-officedocument.presentationml.slide+xml"/>
  <Override PartName="/ppt/slides/slide107.xml" ContentType="application/vnd.openxmlformats-officedocument.presentationml.slide+xml"/>
  <Override PartName="/ppt/slides/slide154.xml" ContentType="application/vnd.openxmlformats-officedocument.presentationml.slide+xml"/>
  <Override PartName="/ppt/slides/slide340.xml" ContentType="application/vnd.openxmlformats-officedocument.presentationml.slide+xml"/>
  <Override PartName="/ppt/slides/slide438.xml" ContentType="application/vnd.openxmlformats-officedocument.presentationml.slide+xml"/>
  <Override PartName="/ppt/viewProps.xml" ContentType="application/vnd.openxmlformats-officedocument.presentationml.viewProps+xml"/>
  <Override PartName="/ppt/notesSlides/notesSlide106.xml" ContentType="application/vnd.openxmlformats-officedocument.presentationml.notesSlide+xml"/>
  <Override PartName="/ppt/notesSlides/notesSlide153.xml" ContentType="application/vnd.openxmlformats-officedocument.presentationml.notesSlide+xml"/>
  <Override PartName="/ppt/notesSlides/notesSlide298.xml" ContentType="application/vnd.openxmlformats-officedocument.presentationml.notesSlide+xml"/>
  <Override PartName="/ppt/slides/slide132.xml" ContentType="application/vnd.openxmlformats-officedocument.presentationml.slide+xml"/>
  <Override PartName="/ppt/slides/slide277.xml" ContentType="application/vnd.openxmlformats-officedocument.presentationml.slide+xml"/>
  <Override PartName="/ppt/slides/slide416.xml" ContentType="application/vnd.openxmlformats-officedocument.presentationml.slide+xml"/>
  <Override PartName="/ppt/notesSlides/notesSlide3.xml" ContentType="application/vnd.openxmlformats-officedocument.presentationml.notesSlide+xml"/>
  <Override PartName="/ppt/notesSlides/notesSlide97.xml" ContentType="application/vnd.openxmlformats-officedocument.presentationml.notesSlide+xml"/>
  <Override PartName="/ppt/slides/slide37.xml" ContentType="application/vnd.openxmlformats-officedocument.presentationml.slide+xml"/>
  <Override PartName="/ppt/slides/slide84.xml" ContentType="application/vnd.openxmlformats-officedocument.presentationml.slide+xml"/>
  <Override PartName="/ppt/slides/slide208.xml" ContentType="application/vnd.openxmlformats-officedocument.presentationml.slide+xml"/>
  <Override PartName="/ppt/slides/slide255.xml" ContentType="application/vnd.openxmlformats-officedocument.presentationml.slide+xml"/>
  <Override PartName="/ppt/presProps.xml" ContentType="application/vnd.openxmlformats-officedocument.presentationml.presProps+xml"/>
  <Override PartName="/ppt/notesSlides/notesSlide131.xml" ContentType="application/vnd.openxmlformats-officedocument.presentationml.notesSlide+xml"/>
  <Override PartName="/ppt/notesSlides/notesSlide229.xml" ContentType="application/vnd.openxmlformats-officedocument.presentationml.notesSlide+xml"/>
  <Override PartName="/ppt/notesSlides/notesSlide276.xml" ContentType="application/vnd.openxmlformats-officedocument.presentationml.notesSlide+xml"/>
  <Override PartName="/ppt/slides/slide15.xml" ContentType="application/vnd.openxmlformats-officedocument.presentationml.slide+xml"/>
  <Override PartName="/ppt/slides/slide62.xml" ContentType="application/vnd.openxmlformats-officedocument.presentationml.slide+xml"/>
  <Override PartName="/ppt/slides/slide110.xml" ContentType="application/vnd.openxmlformats-officedocument.presentationml.slide+xml"/>
  <Override PartName="/ppt/slides/slide378.xml" ContentType="application/vnd.openxmlformats-officedocument.presentationml.slide+xml"/>
  <Override PartName="/ppt/slides/slide441.xml" ContentType="application/vnd.openxmlformats-officedocument.presentationml.slide+xml"/>
  <Override PartName="/ppt/notesSlides/notesSlide28.xml" ContentType="application/vnd.openxmlformats-officedocument.presentationml.notesSlide+xml"/>
  <Override PartName="/ppt/notesSlides/notesSlide75.xml" ContentType="application/vnd.openxmlformats-officedocument.presentationml.notesSlide+xml"/>
  <Override PartName="/ppt/notesSlides/notesSlide207.xml" ContentType="application/vnd.openxmlformats-officedocument.presentationml.notesSlide+xml"/>
  <Override PartName="/ppt/notesSlides/notesSlide254.xml" ContentType="application/vnd.openxmlformats-officedocument.presentationml.notesSlide+xml"/>
  <Override PartName="/ppt/slides/slide233.xml" ContentType="application/vnd.openxmlformats-officedocument.presentationml.slide+xml"/>
  <Override PartName="/ppt/slides/slide280.xml" ContentType="application/vnd.openxmlformats-officedocument.presentationml.slide+xml"/>
  <Override PartName="/ppt/notesSlides/notesSlide53.xml" ContentType="application/vnd.openxmlformats-officedocument.presentationml.notesSlide+xml"/>
  <Override PartName="/ppt/notesSlides/notesSlide377.xml" ContentType="application/vnd.openxmlformats-officedocument.presentationml.notesSlide+xml"/>
  <Override PartName="/ppt/slides/slide40.xml" ContentType="application/vnd.openxmlformats-officedocument.presentationml.slide+xml"/>
  <Override PartName="/ppt/slides/slide211.xml" ContentType="application/vnd.openxmlformats-officedocument.presentationml.slide+xml"/>
  <Override PartName="/ppt/slides/slide309.xml" ContentType="application/vnd.openxmlformats-officedocument.presentationml.slide+xml"/>
  <Override PartName="/ppt/slides/slide356.xml" ContentType="application/vnd.openxmlformats-officedocument.presentationml.slide+xml"/>
  <Override PartName="/ppt/notesSlides/notesSlide169.xml" ContentType="application/vnd.openxmlformats-officedocument.presentationml.notesSlide+xml"/>
  <Override PartName="/ppt/notesSlides/notesSlide232.xml" ContentType="application/vnd.openxmlformats-officedocument.presentationml.notesSlide+xml"/>
  <Default Extension="wdp" ContentType="image/vnd.ms-photo"/>
  <Override PartName="/ppt/slides/slide148.xml" ContentType="application/vnd.openxmlformats-officedocument.presentationml.slide+xml"/>
  <Override PartName="/ppt/slides/slide195.xml" ContentType="application/vnd.openxmlformats-officedocument.presentationml.slide+xml"/>
  <Default Extension="vml" ContentType="application/vnd.openxmlformats-officedocument.vmlDrawing"/>
  <Override PartName="/ppt/notesSlides/notesSlide31.xml" ContentType="application/vnd.openxmlformats-officedocument.presentationml.notesSlide+xml"/>
  <Override PartName="/ppt/notesSlides/notesSlide210.xml" ContentType="application/vnd.openxmlformats-officedocument.presentationml.notesSlide+xml"/>
  <Override PartName="/ppt/notesSlides/notesSlide308.xml" ContentType="application/vnd.openxmlformats-officedocument.presentationml.notesSlide+xml"/>
  <Override PartName="/ppt/notesSlides/notesSlide355.xml" ContentType="application/vnd.openxmlformats-officedocument.presentationml.notesSlide+xml"/>
  <Override PartName="/ppt/slides/slide126.xml" ContentType="application/vnd.openxmlformats-officedocument.presentationml.slide+xml"/>
  <Override PartName="/ppt/slides/slide173.xml" ContentType="application/vnd.openxmlformats-officedocument.presentationml.slide+xml"/>
  <Override PartName="/ppt/slides/slide334.xml" ContentType="application/vnd.openxmlformats-officedocument.presentationml.slide+xml"/>
  <Override PartName="/ppt/slides/slide381.xml" ContentType="application/vnd.openxmlformats-officedocument.presentationml.slide+xml"/>
  <Override PartName="/ppt/notesSlides/notesSlide147.xml" ContentType="application/vnd.openxmlformats-officedocument.presentationml.notesSlide+xml"/>
  <Override PartName="/ppt/notesSlides/notesSlide194.xml" ContentType="application/vnd.openxmlformats-officedocument.presentationml.notesSlide+xml"/>
  <Override PartName="/ppt/notesSlides/notesSlide333.xml" ContentType="application/vnd.openxmlformats-officedocument.presentationml.notesSlide+xml"/>
  <Override PartName="/ppt/slides/slide78.xml" ContentType="application/vnd.openxmlformats-officedocument.presentationml.slide+xml"/>
  <Override PartName="/ppt/slides/slide312.xml" ContentType="application/vnd.openxmlformats-officedocument.presentationml.slide+xml"/>
  <Override PartName="/ppt/slides/slide457.xml" ContentType="application/vnd.openxmlformats-officedocument.presentationml.slide+xml"/>
  <Override PartName="/ppt/notesSlides/notesSlide125.xml" ContentType="application/vnd.openxmlformats-officedocument.presentationml.notesSlide+xml"/>
  <Override PartName="/ppt/notesSlides/notesSlide172.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56.xml" ContentType="application/vnd.openxmlformats-officedocument.presentationml.slide+xml"/>
  <Override PartName="/ppt/slides/slide104.xml" ContentType="application/vnd.openxmlformats-officedocument.presentationml.slide+xml"/>
  <Override PartName="/ppt/slides/slide151.xml" ContentType="application/vnd.openxmlformats-officedocument.presentationml.slide+xml"/>
  <Override PartName="/ppt/slides/slide249.xml" ContentType="application/vnd.openxmlformats-officedocument.presentationml.slide+xml"/>
  <Override PartName="/ppt/slides/slide296.xml" ContentType="application/vnd.openxmlformats-officedocument.presentationml.slide+xml"/>
  <Override PartName="/ppt/slides/slide435.xml" ContentType="application/vnd.openxmlformats-officedocument.presentationml.slide+xml"/>
  <Override PartName="/ppt/notesSlides/notesSlide69.xml" ContentType="application/vnd.openxmlformats-officedocument.presentationml.notesSlide+xml"/>
  <Override PartName="/ppt/notesSlides/notesSlide248.xml" ContentType="application/vnd.openxmlformats-officedocument.presentationml.notesSlide+xml"/>
  <Override PartName="/ppt/notesSlides/notesSlide311.xml" ContentType="application/vnd.openxmlformats-officedocument.presentationml.notesSlide+xml"/>
  <Override PartName="/ppt/slideMasters/slideMaster1.xml" ContentType="application/vnd.openxmlformats-officedocument.presentationml.slideMaster+xml"/>
  <Override PartName="/ppt/slides/slide227.xml" ContentType="application/vnd.openxmlformats-officedocument.presentationml.slide+xml"/>
  <Override PartName="/ppt/slides/slide274.xml" ContentType="application/vnd.openxmlformats-officedocument.presentationml.slide+xml"/>
  <Override PartName="/ppt/notesSlides/notesSlide47.xml" ContentType="application/vnd.openxmlformats-officedocument.presentationml.notesSlide+xml"/>
  <Override PartName="/ppt/notesSlides/notesSlide94.xml" ContentType="application/vnd.openxmlformats-officedocument.presentationml.notesSlide+xml"/>
  <Override PartName="/ppt/notesSlides/notesSlide103.xml" ContentType="application/vnd.openxmlformats-officedocument.presentationml.notesSlide+xml"/>
  <Override PartName="/ppt/notesSlides/notesSlide150.xml" ContentType="application/vnd.openxmlformats-officedocument.presentationml.notesSlide+xml"/>
  <Override PartName="/ppt/notesSlides/notesSlide295.xml" ContentType="application/vnd.openxmlformats-officedocument.presentationml.notesSlide+xml"/>
  <Override PartName="/ppt/slides/slide34.xml" ContentType="application/vnd.openxmlformats-officedocument.presentationml.slide+xml"/>
  <Override PartName="/ppt/slides/slide81.xml" ContentType="application/vnd.openxmlformats-officedocument.presentationml.slide+xml"/>
  <Override PartName="/ppt/slides/slide397.xml" ContentType="application/vnd.openxmlformats-officedocument.presentationml.slide+xml"/>
  <Override PartName="/ppt/slides/slide413.xml" ContentType="application/vnd.openxmlformats-officedocument.presentationml.slide+xml"/>
  <Override PartName="/ppt/slides/slide460.xml" ContentType="application/vnd.openxmlformats-officedocument.presentationml.slide+xml"/>
  <Override PartName="/ppt/notesSlides/notesSlide226.xml" ContentType="application/vnd.openxmlformats-officedocument.presentationml.notesSlide+xml"/>
  <Override PartName="/ppt/notesSlides/notesSlide273.xml" ContentType="application/vnd.openxmlformats-officedocument.presentationml.notesSlide+xml"/>
  <Default Extension="rels" ContentType="application/vnd.openxmlformats-package.relationships+xml"/>
  <Override PartName="/ppt/slides/slide189.xml" ContentType="application/vnd.openxmlformats-officedocument.presentationml.slide+xml"/>
  <Override PartName="/ppt/slides/slide205.xml" ContentType="application/vnd.openxmlformats-officedocument.presentationml.slide+xml"/>
  <Override PartName="/ppt/slides/slide252.xml" ContentType="application/vnd.openxmlformats-officedocument.presentationml.slide+xml"/>
  <Override PartName="/ppt/notesSlides/notesSlide25.xml" ContentType="application/vnd.openxmlformats-officedocument.presentationml.notesSlide+xml"/>
  <Override PartName="/ppt/notesSlides/notesSlide72.xml" ContentType="application/vnd.openxmlformats-officedocument.presentationml.notesSlide+xml"/>
  <Override PartName="/ppt/notesSlides/notesSlide349.xml" ContentType="application/vnd.openxmlformats-officedocument.presentationml.notesSlide+xml"/>
  <Override PartName="/ppt/slides/slide12.xml" ContentType="application/vnd.openxmlformats-officedocument.presentationml.slide+xml"/>
  <Override PartName="/ppt/slides/slide230.xml" ContentType="application/vnd.openxmlformats-officedocument.presentationml.slide+xml"/>
  <Override PartName="/ppt/slides/slide328.xml" ContentType="application/vnd.openxmlformats-officedocument.presentationml.slide+xml"/>
  <Override PartName="/ppt/slides/slide375.xml" ContentType="application/vnd.openxmlformats-officedocument.presentationml.slide+xml"/>
  <Override PartName="/ppt/notesSlides/notesSlide188.xml" ContentType="application/vnd.openxmlformats-officedocument.presentationml.notesSlide+xml"/>
  <Override PartName="/ppt/notesSlides/notesSlide204.xml" ContentType="application/vnd.openxmlformats-officedocument.presentationml.notesSlide+xml"/>
  <Override PartName="/ppt/notesSlides/notesSlide251.xml" ContentType="application/vnd.openxmlformats-officedocument.presentationml.notesSlide+xml"/>
  <Override PartName="/ppt/slides/slide167.xml" ContentType="application/vnd.openxmlformats-officedocument.presentationml.slide+xml"/>
  <Override PartName="/ppt/slides/slide306.xml" ContentType="application/vnd.openxmlformats-officedocument.presentationml.slide+xml"/>
  <Override PartName="/ppt/slides/slide353.xml" ContentType="application/vnd.openxmlformats-officedocument.presentationml.slide+xml"/>
  <Override PartName="/ppt/notesSlides/notesSlide50.xml" ContentType="application/vnd.openxmlformats-officedocument.presentationml.notesSlide+xml"/>
  <Override PartName="/ppt/notesSlides/notesSlide327.xml" ContentType="application/vnd.openxmlformats-officedocument.presentationml.notesSlide+xml"/>
  <Override PartName="/ppt/notesSlides/notesSlide374.xml" ContentType="application/vnd.openxmlformats-officedocument.presentationml.notesSlide+xml"/>
  <Override PartName="/ppt/slides/slide145.xml" ContentType="application/vnd.openxmlformats-officedocument.presentationml.slide+xml"/>
  <Override PartName="/ppt/slides/slide192.xml" ContentType="application/vnd.openxmlformats-officedocument.presentationml.slide+xml"/>
  <Override PartName="/ppt/notesSlides/notesSlide119.xml" ContentType="application/vnd.openxmlformats-officedocument.presentationml.notesSlide+xml"/>
  <Override PartName="/ppt/notesSlides/notesSlide166.xml" ContentType="application/vnd.openxmlformats-officedocument.presentationml.notesSlide+xml"/>
  <Override PartName="/ppt/notesSlides/notesSlide305.xml" ContentType="application/vnd.openxmlformats-officedocument.presentationml.notesSlide+xml"/>
  <Override PartName="/ppt/notesSlides/notesSlide352.xml" ContentType="application/vnd.openxmlformats-officedocument.presentationml.notesSlide+xml"/>
  <Override PartName="/ppt/slides/slide97.xml" ContentType="application/vnd.openxmlformats-officedocument.presentationml.slide+xml"/>
  <Override PartName="/ppt/slides/slide331.xml" ContentType="application/vnd.openxmlformats-officedocument.presentationml.slide+xml"/>
  <Override PartName="/ppt/slides/slide429.xml" ContentType="application/vnd.openxmlformats-officedocument.presentationml.slide+xml"/>
  <Override PartName="/ppt/notesSlides/notesSlide144.xml" ContentType="application/vnd.openxmlformats-officedocument.presentationml.notesSlide+xml"/>
  <Override PartName="/ppt/notesSlides/notesSlide191.xml" ContentType="application/vnd.openxmlformats-officedocument.presentationml.notesSlide+xml"/>
  <Override PartName="/ppt/notesSlides/notesSlide289.xml" ContentType="application/vnd.openxmlformats-officedocument.presentationml.notesSlide+xml"/>
  <Override PartName="/ppt/slides/slide28.xml" ContentType="application/vnd.openxmlformats-officedocument.presentationml.slide+xml"/>
  <Override PartName="/ppt/slides/slide75.xml" ContentType="application/vnd.openxmlformats-officedocument.presentationml.slide+xml"/>
  <Override PartName="/ppt/slides/slide123.xml" ContentType="application/vnd.openxmlformats-officedocument.presentationml.slide+xml"/>
  <Override PartName="/ppt/slides/slide170.xml" ContentType="application/vnd.openxmlformats-officedocument.presentationml.slide+xml"/>
  <Override PartName="/ppt/slides/slide268.xml" ContentType="application/vnd.openxmlformats-officedocument.presentationml.slide+xml"/>
  <Override PartName="/ppt/slides/slide407.xml" ContentType="application/vnd.openxmlformats-officedocument.presentationml.slide+xml"/>
  <Override PartName="/ppt/slides/slide454.xml" ContentType="application/vnd.openxmlformats-officedocument.presentationml.slide+xml"/>
  <Override PartName="/ppt/notesSlides/notesSlide88.xml" ContentType="application/vnd.openxmlformats-officedocument.presentationml.notesSlide+xml"/>
  <Override PartName="/ppt/notesSlides/notesSlide267.xml" ContentType="application/vnd.openxmlformats-officedocument.presentationml.notesSlide+xml"/>
  <Override PartName="/ppt/notesSlides/notesSlide330.xml" ContentType="application/vnd.openxmlformats-officedocument.presentationml.notesSlide+xml"/>
  <Override PartName="/ppt/slides/slide3.xml" ContentType="application/vnd.openxmlformats-officedocument.presentationml.slide+xml"/>
  <Override PartName="/ppt/slides/slide101.xml" ContentType="application/vnd.openxmlformats-officedocument.presentationml.slide+xml"/>
  <Override PartName="/ppt/slides/slide246.xml" ContentType="application/vnd.openxmlformats-officedocument.presentationml.slide+xml"/>
  <Override PartName="/ppt/slides/slide293.xml" ContentType="application/vnd.openxmlformats-officedocument.presentationml.slide+xml"/>
  <Override PartName="/ppt/slideLayouts/slideLayout5.xml" ContentType="application/vnd.openxmlformats-officedocument.presentationml.slideLayout+xml"/>
  <Override PartName="/ppt/notesSlides/notesSlide19.xml" ContentType="application/vnd.openxmlformats-officedocument.presentationml.notesSlide+xml"/>
  <Override PartName="/ppt/notesSlides/notesSlide66.xml" ContentType="application/vnd.openxmlformats-officedocument.presentationml.notesSlide+xml"/>
  <Override PartName="/ppt/notesSlides/notesSlide122.xml" ContentType="application/vnd.openxmlformats-officedocument.presentationml.notesSlide+xml"/>
  <Override PartName="/ppt/diagrams/drawing1.xml" ContentType="application/vnd.ms-office.drawingml.diagramDrawing+xml"/>
  <Override PartName="/ppt/slides/slide53.xml" ContentType="application/vnd.openxmlformats-officedocument.presentationml.slide+xml"/>
  <Override PartName="/ppt/slides/slide369.xml" ContentType="application/vnd.openxmlformats-officedocument.presentationml.slide+xml"/>
  <Override PartName="/ppt/slides/slide432.xml" ContentType="application/vnd.openxmlformats-officedocument.presentationml.slide+xml"/>
  <Default Extension="jpeg" ContentType="image/jpeg"/>
  <Override PartName="/ppt/notesSlides/notesSlide100.xml" ContentType="application/vnd.openxmlformats-officedocument.presentationml.notesSlide+xml"/>
  <Override PartName="/ppt/notesSlides/notesSlide245.xml" ContentType="application/vnd.openxmlformats-officedocument.presentationml.notesSlide+xml"/>
  <Override PartName="/ppt/notesSlides/notesSlide292.xml" ContentType="application/vnd.openxmlformats-officedocument.presentationml.notesSlide+xml"/>
  <Override PartName="/ppt/slides/slide31.xml" ContentType="application/vnd.openxmlformats-officedocument.presentationml.slide+xml"/>
  <Override PartName="/ppt/slides/slide224.xml" ContentType="application/vnd.openxmlformats-officedocument.presentationml.slide+xml"/>
  <Override PartName="/ppt/slides/slide271.xml" ContentType="application/vnd.openxmlformats-officedocument.presentationml.slide+xml"/>
  <Override PartName="/ppt/slides/slide410.xml" ContentType="application/vnd.openxmlformats-officedocument.presentationml.slide+xml"/>
  <Override PartName="/ppt/notesSlides/notesSlide44.xml" ContentType="application/vnd.openxmlformats-officedocument.presentationml.notesSlide+xml"/>
  <Override PartName="/ppt/notesSlides/notesSlide91.xml" ContentType="application/vnd.openxmlformats-officedocument.presentationml.notesSlide+xml"/>
  <Override PartName="/ppt/notesSlides/notesSlide223.xml" ContentType="application/vnd.openxmlformats-officedocument.presentationml.notesSlide+xml"/>
  <Override PartName="/ppt/notesSlides/notesSlide270.xml" ContentType="application/vnd.openxmlformats-officedocument.presentationml.notesSlide+xml"/>
  <Override PartName="/ppt/notesSlides/notesSlide368.xml" ContentType="application/vnd.openxmlformats-officedocument.presentationml.notesSlide+xml"/>
  <Override PartName="/ppt/ink/ink5.xml" ContentType="application/inkml+xml"/>
  <Override PartName="/ppt/slides/slide202.xml" ContentType="application/vnd.openxmlformats-officedocument.presentationml.slide+xml"/>
  <Override PartName="/ppt/slides/slide347.xml" ContentType="application/vnd.openxmlformats-officedocument.presentationml.slide+xml"/>
  <Override PartName="/ppt/slides/slide394.xml" ContentType="application/vnd.openxmlformats-officedocument.presentationml.slide+xml"/>
  <Override PartName="/ppt/notesSlides/notesSlide22.xml" ContentType="application/vnd.openxmlformats-officedocument.presentationml.notesSlide+xml"/>
  <Override PartName="/ppt/slides/slide139.xml" ContentType="application/vnd.openxmlformats-officedocument.presentationml.slide+xml"/>
  <Override PartName="/ppt/slides/slide186.xml" ContentType="application/vnd.openxmlformats-officedocument.presentationml.slide+xml"/>
  <Override PartName="/ppt/slides/slide325.xml" ContentType="application/vnd.openxmlformats-officedocument.presentationml.slide+xml"/>
  <Override PartName="/ppt/slides/slide372.xml" ContentType="application/vnd.openxmlformats-officedocument.presentationml.slide+xml"/>
  <Override PartName="/ppt/notesSlides/notesSlide201.xml" ContentType="application/vnd.openxmlformats-officedocument.presentationml.notesSlide+xml"/>
  <Override PartName="/ppt/notesSlides/notesSlide346.xml" ContentType="application/vnd.openxmlformats-officedocument.presentationml.notesSlide+xml"/>
  <Override PartName="/ppt/slides/slide117.xml" ContentType="application/vnd.openxmlformats-officedocument.presentationml.slide+xml"/>
  <Override PartName="/ppt/slides/slide164.xml" ContentType="application/vnd.openxmlformats-officedocument.presentationml.slide+xml"/>
  <Override PartName="/ppt/slides/slide448.xml" ContentType="application/vnd.openxmlformats-officedocument.presentationml.slide+xml"/>
  <Override PartName="/ppt/notesSlides/notesSlide138.xml" ContentType="application/vnd.openxmlformats-officedocument.presentationml.notesSlide+xml"/>
  <Override PartName="/ppt/notesSlides/notesSlide185.xml" ContentType="application/vnd.openxmlformats-officedocument.presentationml.notesSlide+xml"/>
  <Override PartName="/ppt/notesSlides/notesSlide324.xml" ContentType="application/vnd.openxmlformats-officedocument.presentationml.notesSlide+xml"/>
  <Override PartName="/ppt/notesSlides/notesSlide371.xml" ContentType="application/vnd.openxmlformats-officedocument.presentationml.notesSlide+xml"/>
  <Override PartName="/ppt/slides/slide69.xml" ContentType="application/vnd.openxmlformats-officedocument.presentationml.slide+xml"/>
  <Override PartName="/ppt/slides/slide287.xml" ContentType="application/vnd.openxmlformats-officedocument.presentationml.slide+xml"/>
  <Override PartName="/ppt/slides/slide303.xml" ContentType="application/vnd.openxmlformats-officedocument.presentationml.slide+xml"/>
  <Override PartName="/ppt/slides/slide350.xml" ContentType="application/vnd.openxmlformats-officedocument.presentationml.slide+xml"/>
  <Override PartName="/ppt/notesSlides/notesSlide116.xml" ContentType="application/vnd.openxmlformats-officedocument.presentationml.notesSlide+xml"/>
  <Override PartName="/ppt/notesSlides/notesSlide163.xml" ContentType="application/vnd.openxmlformats-officedocument.presentationml.notesSlide+xml"/>
  <Override PartName="/ppt/slides/slide47.xml" ContentType="application/vnd.openxmlformats-officedocument.presentationml.slide+xml"/>
  <Override PartName="/ppt/slides/slide426.xml" ContentType="application/vnd.openxmlformats-officedocument.presentationml.slide+xml"/>
  <Override PartName="/ppt/notesSlides/notesSlide239.xml" ContentType="application/vnd.openxmlformats-officedocument.presentationml.notesSlide+xml"/>
  <Override PartName="/ppt/slides/slide120.xml" ContentType="application/vnd.openxmlformats-officedocument.presentationml.slide+xml"/>
  <Override PartName="/ppt/slides/slide265.xml" ContentType="application/vnd.openxmlformats-officedocument.presentationml.slide+xml"/>
  <Default Extension="xlsm" ContentType="application/vnd.ms-excel.sheet.macroEnabled.12"/>
  <Override PartName="/ppt/notesSlides/notesSlide38.xml" ContentType="application/vnd.openxmlformats-officedocument.presentationml.notesSlide+xml"/>
  <Override PartName="/ppt/slides/slide72.xml" ContentType="application/vnd.openxmlformats-officedocument.presentationml.slide+xml"/>
  <Override PartName="/ppt/slides/slide451.xml" ContentType="application/vnd.openxmlformats-officedocument.presentationml.slide+xml"/>
  <Override PartName="/ppt/notesSlides/notesSlide264.xml" ContentType="application/vnd.openxmlformats-officedocument.presentationml.notesSlide+xml"/>
  <Override PartName="/ppt/slides/slide290.xml" ContentType="application/vnd.openxmlformats-officedocument.presentationml.slide+xml"/>
  <Override PartName="/ppt/notesSlides/notesSlide63.xml" ContentType="application/vnd.openxmlformats-officedocument.presentationml.notesSlide+xml"/>
  <Override PartName="/ppt/slides/slide221.xml" ContentType="application/vnd.openxmlformats-officedocument.presentationml.slide+xml"/>
  <Override PartName="/ppt/slides/slide366.xml" ContentType="application/vnd.openxmlformats-officedocument.presentationml.slide+xml"/>
  <Override PartName="/ppt/notesSlides/notesSlide179.xml" ContentType="application/vnd.openxmlformats-officedocument.presentationml.notesSlide+xml"/>
  <Override PartName="/ppt/ink/ink2.xml" ContentType="application/inkml+xml"/>
  <Override PartName="/ppt/slides/slide391.xml" ContentType="application/vnd.openxmlformats-officedocument.presentationml.slide+xml"/>
  <Override PartName="/ppt/notesSlides/notesSlide220.xml" ContentType="application/vnd.openxmlformats-officedocument.presentationml.notesSlide+xml"/>
  <Override PartName="/ppt/notesSlides/notesSlide365.xml" ContentType="application/vnd.openxmlformats-officedocument.presentationml.notesSlide+xml"/>
  <Override PartName="/ppt/slides/slide136.xml" ContentType="application/vnd.openxmlformats-officedocument.presentationml.slide+xml"/>
  <Override PartName="/ppt/slides/slide88.xml" ContentType="application/vnd.openxmlformats-officedocument.presentationml.slide+xml"/>
  <Override PartName="/ppt/slides/slide322.xml" ContentType="application/vnd.openxmlformats-officedocument.presentationml.slide+xml"/>
  <Override PartName="/ppt/notesSlides/notesSlide135.xml" ContentType="application/vnd.openxmlformats-officedocument.presentationml.notesSlide+xml"/>
  <Override PartName="/ppt/slides/slide19.xml" ContentType="application/vnd.openxmlformats-officedocument.presentationml.slide+xml"/>
  <Override PartName="/ppt/slides/slide161.xml" ContentType="application/vnd.openxmlformats-officedocument.presentationml.slide+xml"/>
  <Override PartName="/ppt/notesSlides/notesSlide79.xml" ContentType="application/vnd.openxmlformats-officedocument.presentationml.notesSlide+xml"/>
  <Override PartName="/ppt/notesSlides/notesSlide321.xml" ContentType="application/vnd.openxmlformats-officedocument.presentationml.notesSlide+xml"/>
  <Override PartName="/ppt/slides/slide237.xml" ContentType="application/vnd.openxmlformats-officedocument.presentationml.slide+xml"/>
  <Override PartName="/ppt/slides/slide423.xml" ContentType="application/vnd.openxmlformats-officedocument.presentationml.slide+xml"/>
  <Override PartName="/ppt/theme/theme2.xml" ContentType="application/vnd.openxmlformats-officedocument.theme+xml"/>
  <Override PartName="/ppt/notesSlides/notesSlide160.xml" ContentType="application/vnd.openxmlformats-officedocument.presentationml.notesSlide+xml"/>
  <Override PartName="/ppt/slides/slide44.xml" ContentType="application/vnd.openxmlformats-officedocument.presentationml.slide+xml"/>
  <Override PartName="/ppt/slides/slide262.xml" ContentType="application/vnd.openxmlformats-officedocument.presentationml.slide+xml"/>
  <Override PartName="/ppt/notesSlides/notesSlide236.xml" ContentType="application/vnd.openxmlformats-officedocument.presentationml.notesSlide+xml"/>
  <Default Extension="emf" ContentType="image/x-emf"/>
  <Override PartName="/ppt/notesSlides/notesSlide35.xml" ContentType="application/vnd.openxmlformats-officedocument.presentationml.notesSlide+xml"/>
  <Override PartName="/ppt/notesSlides/notesSlide261.xml" ContentType="application/vnd.openxmlformats-officedocument.presentationml.notesSlide+xml"/>
  <Override PartName="/ppt/slides/slide338.xml" ContentType="application/vnd.openxmlformats-officedocument.presentationml.slide+xml"/>
  <Override PartName="/ppt/notesSlides/notesSlide60.xml" ContentType="application/vnd.openxmlformats-officedocument.presentationml.notesSlide+xml"/>
  <Override PartName="/ppt/notesSlides/notesSlide337.xml" ContentType="application/vnd.openxmlformats-officedocument.presentationml.notesSlide+xml"/>
  <Override PartName="/ppt/slides/slide177.xml" ContentType="application/vnd.openxmlformats-officedocument.presentationml.slide+xml"/>
  <Override PartName="/ppt/slides/slide363.xml" ContentType="application/vnd.openxmlformats-officedocument.presentationml.slide+xml"/>
  <Override PartName="/ppt/notesSlides/notesSlide176.xml" ContentType="application/vnd.openxmlformats-officedocument.presentationml.notesSlide+xml"/>
  <Override PartName="/ppt/slides/slide108.xml" ContentType="application/vnd.openxmlformats-officedocument.presentationml.slide+xml"/>
  <Override PartName="/ppt/slides/slide439.xml" ContentType="application/vnd.openxmlformats-officedocument.presentationml.slide+xml"/>
  <Override PartName="/ppt/notesSlides/notesSlide362.xml" ContentType="application/vnd.openxmlformats-officedocument.presentationml.notesSlide+xml"/>
  <Override PartName="/ppt/slides/slide278.xml" ContentType="application/vnd.openxmlformats-officedocument.presentationml.slide+xml"/>
  <Override PartName="/ppt/notesSlides/notesSlide107.xml" ContentType="application/vnd.openxmlformats-officedocument.presentationml.notesSlide+xml"/>
  <Override PartName="/ppt/slides/slide85.xml" ContentType="application/vnd.openxmlformats-officedocument.presentationml.slide+xml"/>
  <Override PartName="/ppt/slides/slide133.xml" ContentType="application/vnd.openxmlformats-officedocument.presentationml.slide+xml"/>
  <Override PartName="/ppt/diagrams/colors1.xml" ContentType="application/vnd.openxmlformats-officedocument.drawingml.diagramColors+xml"/>
  <Override PartName="/ppt/notesSlides/notesSlide132.xml" ContentType="application/vnd.openxmlformats-officedocument.presentationml.notesSlide+xml"/>
  <Override PartName="/ppt/notesSlides/notesSlide277.xml" ContentType="application/vnd.openxmlformats-officedocument.presentationml.notesSlide+xml"/>
  <Override PartName="/ppt/slides/slide209.xml" ContentType="application/vnd.openxmlformats-officedocument.presentationml.slide+xml"/>
  <Override PartName="/ppt/notesSlides/notesSlide76.xml" ContentType="application/vnd.openxmlformats-officedocument.presentationml.notesSlide+xml"/>
  <Override PartName="/ppt/slides/slide16.xml" ContentType="application/vnd.openxmlformats-officedocument.presentationml.slide+xml"/>
  <Override PartName="/ppt/slides/slide234.xml" ContentType="application/vnd.openxmlformats-officedocument.presentationml.slide+xml"/>
  <Override PartName="/ppt/slides/slide379.xml" ContentType="application/vnd.openxmlformats-officedocument.presentationml.slide+xml"/>
  <Override PartName="/ppt/notesSlides/notesSlide208.xml" ContentType="application/vnd.openxmlformats-officedocument.presentationml.notesSlid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464"/>
  </p:notesMasterIdLst>
  <p:handoutMasterIdLst>
    <p:handoutMasterId r:id="rId465"/>
  </p:handoutMasterIdLst>
  <p:sldIdLst>
    <p:sldId id="780" r:id="rId2"/>
    <p:sldId id="898" r:id="rId3"/>
    <p:sldId id="781" r:id="rId4"/>
    <p:sldId id="1058" r:id="rId5"/>
    <p:sldId id="782" r:id="rId6"/>
    <p:sldId id="783" r:id="rId7"/>
    <p:sldId id="784" r:id="rId8"/>
    <p:sldId id="785" r:id="rId9"/>
    <p:sldId id="786" r:id="rId10"/>
    <p:sldId id="787" r:id="rId11"/>
    <p:sldId id="788" r:id="rId12"/>
    <p:sldId id="789" r:id="rId13"/>
    <p:sldId id="790" r:id="rId14"/>
    <p:sldId id="791" r:id="rId15"/>
    <p:sldId id="792" r:id="rId16"/>
    <p:sldId id="793" r:id="rId17"/>
    <p:sldId id="794" r:id="rId18"/>
    <p:sldId id="795" r:id="rId19"/>
    <p:sldId id="796" r:id="rId20"/>
    <p:sldId id="797" r:id="rId21"/>
    <p:sldId id="798" r:id="rId22"/>
    <p:sldId id="799" r:id="rId23"/>
    <p:sldId id="800" r:id="rId24"/>
    <p:sldId id="801" r:id="rId25"/>
    <p:sldId id="802" r:id="rId26"/>
    <p:sldId id="803" r:id="rId27"/>
    <p:sldId id="804" r:id="rId28"/>
    <p:sldId id="805" r:id="rId29"/>
    <p:sldId id="806" r:id="rId30"/>
    <p:sldId id="807" r:id="rId31"/>
    <p:sldId id="808" r:id="rId32"/>
    <p:sldId id="809" r:id="rId33"/>
    <p:sldId id="810" r:id="rId34"/>
    <p:sldId id="811" r:id="rId35"/>
    <p:sldId id="812" r:id="rId36"/>
    <p:sldId id="813" r:id="rId37"/>
    <p:sldId id="814" r:id="rId38"/>
    <p:sldId id="815" r:id="rId39"/>
    <p:sldId id="816" r:id="rId40"/>
    <p:sldId id="817" r:id="rId41"/>
    <p:sldId id="818" r:id="rId42"/>
    <p:sldId id="819" r:id="rId43"/>
    <p:sldId id="820" r:id="rId44"/>
    <p:sldId id="821" r:id="rId45"/>
    <p:sldId id="822" r:id="rId46"/>
    <p:sldId id="823" r:id="rId47"/>
    <p:sldId id="824" r:id="rId48"/>
    <p:sldId id="825" r:id="rId49"/>
    <p:sldId id="826" r:id="rId50"/>
    <p:sldId id="827" r:id="rId51"/>
    <p:sldId id="828" r:id="rId52"/>
    <p:sldId id="829" r:id="rId53"/>
    <p:sldId id="830" r:id="rId54"/>
    <p:sldId id="831" r:id="rId55"/>
    <p:sldId id="832" r:id="rId56"/>
    <p:sldId id="833" r:id="rId57"/>
    <p:sldId id="834" r:id="rId58"/>
    <p:sldId id="835" r:id="rId59"/>
    <p:sldId id="836" r:id="rId60"/>
    <p:sldId id="837" r:id="rId61"/>
    <p:sldId id="838" r:id="rId62"/>
    <p:sldId id="964" r:id="rId63"/>
    <p:sldId id="839" r:id="rId64"/>
    <p:sldId id="840" r:id="rId65"/>
    <p:sldId id="841" r:id="rId66"/>
    <p:sldId id="842" r:id="rId67"/>
    <p:sldId id="843" r:id="rId68"/>
    <p:sldId id="844" r:id="rId69"/>
    <p:sldId id="845" r:id="rId70"/>
    <p:sldId id="846" r:id="rId71"/>
    <p:sldId id="847" r:id="rId72"/>
    <p:sldId id="848" r:id="rId73"/>
    <p:sldId id="849" r:id="rId74"/>
    <p:sldId id="850" r:id="rId75"/>
    <p:sldId id="851" r:id="rId76"/>
    <p:sldId id="852" r:id="rId77"/>
    <p:sldId id="853" r:id="rId78"/>
    <p:sldId id="854" r:id="rId79"/>
    <p:sldId id="855" r:id="rId80"/>
    <p:sldId id="856" r:id="rId81"/>
    <p:sldId id="857" r:id="rId82"/>
    <p:sldId id="858" r:id="rId83"/>
    <p:sldId id="859" r:id="rId84"/>
    <p:sldId id="860" r:id="rId85"/>
    <p:sldId id="861" r:id="rId86"/>
    <p:sldId id="862" r:id="rId87"/>
    <p:sldId id="863" r:id="rId88"/>
    <p:sldId id="865" r:id="rId89"/>
    <p:sldId id="866" r:id="rId90"/>
    <p:sldId id="867" r:id="rId91"/>
    <p:sldId id="868" r:id="rId92"/>
    <p:sldId id="869" r:id="rId93"/>
    <p:sldId id="870" r:id="rId94"/>
    <p:sldId id="871" r:id="rId95"/>
    <p:sldId id="872" r:id="rId96"/>
    <p:sldId id="873" r:id="rId97"/>
    <p:sldId id="874" r:id="rId98"/>
    <p:sldId id="875" r:id="rId99"/>
    <p:sldId id="876" r:id="rId100"/>
    <p:sldId id="877" r:id="rId101"/>
    <p:sldId id="878" r:id="rId102"/>
    <p:sldId id="879" r:id="rId103"/>
    <p:sldId id="880" r:id="rId104"/>
    <p:sldId id="881" r:id="rId105"/>
    <p:sldId id="882" r:id="rId106"/>
    <p:sldId id="883" r:id="rId107"/>
    <p:sldId id="884" r:id="rId108"/>
    <p:sldId id="885" r:id="rId109"/>
    <p:sldId id="886" r:id="rId110"/>
    <p:sldId id="887" r:id="rId111"/>
    <p:sldId id="888" r:id="rId112"/>
    <p:sldId id="889" r:id="rId113"/>
    <p:sldId id="890" r:id="rId114"/>
    <p:sldId id="891" r:id="rId115"/>
    <p:sldId id="892" r:id="rId116"/>
    <p:sldId id="893" r:id="rId117"/>
    <p:sldId id="894" r:id="rId118"/>
    <p:sldId id="895" r:id="rId119"/>
    <p:sldId id="969" r:id="rId120"/>
    <p:sldId id="643" r:id="rId121"/>
    <p:sldId id="650" r:id="rId122"/>
    <p:sldId id="713" r:id="rId123"/>
    <p:sldId id="652" r:id="rId124"/>
    <p:sldId id="714" r:id="rId125"/>
    <p:sldId id="715" r:id="rId126"/>
    <p:sldId id="654" r:id="rId127"/>
    <p:sldId id="655" r:id="rId128"/>
    <p:sldId id="656" r:id="rId129"/>
    <p:sldId id="657" r:id="rId130"/>
    <p:sldId id="706" r:id="rId131"/>
    <p:sldId id="705" r:id="rId132"/>
    <p:sldId id="659" r:id="rId133"/>
    <p:sldId id="660" r:id="rId134"/>
    <p:sldId id="661" r:id="rId135"/>
    <p:sldId id="701" r:id="rId136"/>
    <p:sldId id="662" r:id="rId137"/>
    <p:sldId id="664" r:id="rId138"/>
    <p:sldId id="702" r:id="rId139"/>
    <p:sldId id="666" r:id="rId140"/>
    <p:sldId id="703" r:id="rId141"/>
    <p:sldId id="708" r:id="rId142"/>
    <p:sldId id="707" r:id="rId143"/>
    <p:sldId id="709" r:id="rId144"/>
    <p:sldId id="710" r:id="rId145"/>
    <p:sldId id="711" r:id="rId146"/>
    <p:sldId id="699" r:id="rId147"/>
    <p:sldId id="712" r:id="rId148"/>
    <p:sldId id="704" r:id="rId149"/>
    <p:sldId id="747" r:id="rId150"/>
    <p:sldId id="748" r:id="rId151"/>
    <p:sldId id="749" r:id="rId152"/>
    <p:sldId id="750" r:id="rId153"/>
    <p:sldId id="751" r:id="rId154"/>
    <p:sldId id="753" r:id="rId155"/>
    <p:sldId id="752" r:id="rId156"/>
    <p:sldId id="700" r:id="rId157"/>
    <p:sldId id="718" r:id="rId158"/>
    <p:sldId id="716" r:id="rId159"/>
    <p:sldId id="717" r:id="rId160"/>
    <p:sldId id="669" r:id="rId161"/>
    <p:sldId id="670" r:id="rId162"/>
    <p:sldId id="671" r:id="rId163"/>
    <p:sldId id="672" r:id="rId164"/>
    <p:sldId id="673" r:id="rId165"/>
    <p:sldId id="674" r:id="rId166"/>
    <p:sldId id="676" r:id="rId167"/>
    <p:sldId id="677" r:id="rId168"/>
    <p:sldId id="678" r:id="rId169"/>
    <p:sldId id="683" r:id="rId170"/>
    <p:sldId id="684" r:id="rId171"/>
    <p:sldId id="685" r:id="rId172"/>
    <p:sldId id="686" r:id="rId173"/>
    <p:sldId id="687" r:id="rId174"/>
    <p:sldId id="688" r:id="rId175"/>
    <p:sldId id="689" r:id="rId176"/>
    <p:sldId id="690" r:id="rId177"/>
    <p:sldId id="691" r:id="rId178"/>
    <p:sldId id="692" r:id="rId179"/>
    <p:sldId id="693" r:id="rId180"/>
    <p:sldId id="694" r:id="rId181"/>
    <p:sldId id="695" r:id="rId182"/>
    <p:sldId id="588" r:id="rId183"/>
    <p:sldId id="972" r:id="rId184"/>
    <p:sldId id="973" r:id="rId185"/>
    <p:sldId id="974" r:id="rId186"/>
    <p:sldId id="975" r:id="rId187"/>
    <p:sldId id="976" r:id="rId188"/>
    <p:sldId id="977" r:id="rId189"/>
    <p:sldId id="978" r:id="rId190"/>
    <p:sldId id="979" r:id="rId191"/>
    <p:sldId id="980" r:id="rId192"/>
    <p:sldId id="981" r:id="rId193"/>
    <p:sldId id="982" r:id="rId194"/>
    <p:sldId id="983" r:id="rId195"/>
    <p:sldId id="984" r:id="rId196"/>
    <p:sldId id="985" r:id="rId197"/>
    <p:sldId id="986" r:id="rId198"/>
    <p:sldId id="987" r:id="rId199"/>
    <p:sldId id="988" r:id="rId200"/>
    <p:sldId id="989" r:id="rId201"/>
    <p:sldId id="990" r:id="rId202"/>
    <p:sldId id="991" r:id="rId203"/>
    <p:sldId id="992" r:id="rId204"/>
    <p:sldId id="993" r:id="rId205"/>
    <p:sldId id="994" r:id="rId206"/>
    <p:sldId id="995" r:id="rId207"/>
    <p:sldId id="996" r:id="rId208"/>
    <p:sldId id="997" r:id="rId209"/>
    <p:sldId id="998" r:id="rId210"/>
    <p:sldId id="999" r:id="rId211"/>
    <p:sldId id="1000" r:id="rId212"/>
    <p:sldId id="1001" r:id="rId213"/>
    <p:sldId id="1002" r:id="rId214"/>
    <p:sldId id="1003" r:id="rId215"/>
    <p:sldId id="1004" r:id="rId216"/>
    <p:sldId id="1005" r:id="rId217"/>
    <p:sldId id="1006" r:id="rId218"/>
    <p:sldId id="1007" r:id="rId219"/>
    <p:sldId id="1008" r:id="rId220"/>
    <p:sldId id="1009" r:id="rId221"/>
    <p:sldId id="1010" r:id="rId222"/>
    <p:sldId id="1011" r:id="rId223"/>
    <p:sldId id="1012" r:id="rId224"/>
    <p:sldId id="1013" r:id="rId225"/>
    <p:sldId id="1014" r:id="rId226"/>
    <p:sldId id="1015" r:id="rId227"/>
    <p:sldId id="1016" r:id="rId228"/>
    <p:sldId id="1017" r:id="rId229"/>
    <p:sldId id="1018" r:id="rId230"/>
    <p:sldId id="1019" r:id="rId231"/>
    <p:sldId id="1020" r:id="rId232"/>
    <p:sldId id="1021" r:id="rId233"/>
    <p:sldId id="1022" r:id="rId234"/>
    <p:sldId id="1023" r:id="rId235"/>
    <p:sldId id="1024" r:id="rId236"/>
    <p:sldId id="1025" r:id="rId237"/>
    <p:sldId id="1026" r:id="rId238"/>
    <p:sldId id="1027" r:id="rId239"/>
    <p:sldId id="1028" r:id="rId240"/>
    <p:sldId id="1029" r:id="rId241"/>
    <p:sldId id="1030" r:id="rId242"/>
    <p:sldId id="1031" r:id="rId243"/>
    <p:sldId id="1032" r:id="rId244"/>
    <p:sldId id="1033" r:id="rId245"/>
    <p:sldId id="1034" r:id="rId246"/>
    <p:sldId id="1035" r:id="rId247"/>
    <p:sldId id="1036" r:id="rId248"/>
    <p:sldId id="1037" r:id="rId249"/>
    <p:sldId id="1038" r:id="rId250"/>
    <p:sldId id="1039" r:id="rId251"/>
    <p:sldId id="1040" r:id="rId252"/>
    <p:sldId id="1041" r:id="rId253"/>
    <p:sldId id="1042" r:id="rId254"/>
    <p:sldId id="1043" r:id="rId255"/>
    <p:sldId id="1044" r:id="rId256"/>
    <p:sldId id="1045" r:id="rId257"/>
    <p:sldId id="1046" r:id="rId258"/>
    <p:sldId id="1047" r:id="rId259"/>
    <p:sldId id="1048" r:id="rId260"/>
    <p:sldId id="1049" r:id="rId261"/>
    <p:sldId id="1050" r:id="rId262"/>
    <p:sldId id="1051" r:id="rId263"/>
    <p:sldId id="1052" r:id="rId264"/>
    <p:sldId id="1053" r:id="rId265"/>
    <p:sldId id="1054" r:id="rId266"/>
    <p:sldId id="1055" r:id="rId267"/>
    <p:sldId id="1056" r:id="rId268"/>
    <p:sldId id="1057" r:id="rId269"/>
    <p:sldId id="1060" r:id="rId270"/>
    <p:sldId id="1061" r:id="rId271"/>
    <p:sldId id="1062" r:id="rId272"/>
    <p:sldId id="1063" r:id="rId273"/>
    <p:sldId id="1064" r:id="rId274"/>
    <p:sldId id="1065" r:id="rId275"/>
    <p:sldId id="1066" r:id="rId276"/>
    <p:sldId id="1067" r:id="rId277"/>
    <p:sldId id="1068" r:id="rId278"/>
    <p:sldId id="1069" r:id="rId279"/>
    <p:sldId id="1070" r:id="rId280"/>
    <p:sldId id="1071" r:id="rId281"/>
    <p:sldId id="1072" r:id="rId282"/>
    <p:sldId id="1073" r:id="rId283"/>
    <p:sldId id="1074" r:id="rId284"/>
    <p:sldId id="1075" r:id="rId285"/>
    <p:sldId id="1076" r:id="rId286"/>
    <p:sldId id="1077" r:id="rId287"/>
    <p:sldId id="1078" r:id="rId288"/>
    <p:sldId id="1079" r:id="rId289"/>
    <p:sldId id="1080" r:id="rId290"/>
    <p:sldId id="1081" r:id="rId291"/>
    <p:sldId id="1082" r:id="rId292"/>
    <p:sldId id="1083" r:id="rId293"/>
    <p:sldId id="1084" r:id="rId294"/>
    <p:sldId id="1085" r:id="rId295"/>
    <p:sldId id="1086" r:id="rId296"/>
    <p:sldId id="1087" r:id="rId297"/>
    <p:sldId id="1088" r:id="rId298"/>
    <p:sldId id="1089" r:id="rId299"/>
    <p:sldId id="1090" r:id="rId300"/>
    <p:sldId id="1091" r:id="rId301"/>
    <p:sldId id="1092" r:id="rId302"/>
    <p:sldId id="1093" r:id="rId303"/>
    <p:sldId id="1094" r:id="rId304"/>
    <p:sldId id="1095" r:id="rId305"/>
    <p:sldId id="1096" r:id="rId306"/>
    <p:sldId id="1097" r:id="rId307"/>
    <p:sldId id="1098" r:id="rId308"/>
    <p:sldId id="1099" r:id="rId309"/>
    <p:sldId id="1100" r:id="rId310"/>
    <p:sldId id="1101" r:id="rId311"/>
    <p:sldId id="1102" r:id="rId312"/>
    <p:sldId id="1103" r:id="rId313"/>
    <p:sldId id="1104" r:id="rId314"/>
    <p:sldId id="1105" r:id="rId315"/>
    <p:sldId id="1106" r:id="rId316"/>
    <p:sldId id="1107" r:id="rId317"/>
    <p:sldId id="1108" r:id="rId318"/>
    <p:sldId id="1109" r:id="rId319"/>
    <p:sldId id="1110" r:id="rId320"/>
    <p:sldId id="1111" r:id="rId321"/>
    <p:sldId id="1112" r:id="rId322"/>
    <p:sldId id="1113" r:id="rId323"/>
    <p:sldId id="1114" r:id="rId324"/>
    <p:sldId id="1115" r:id="rId325"/>
    <p:sldId id="1116" r:id="rId326"/>
    <p:sldId id="1117" r:id="rId327"/>
    <p:sldId id="1118" r:id="rId328"/>
    <p:sldId id="1119" r:id="rId329"/>
    <p:sldId id="1120" r:id="rId330"/>
    <p:sldId id="1121" r:id="rId331"/>
    <p:sldId id="1122" r:id="rId332"/>
    <p:sldId id="1123" r:id="rId333"/>
    <p:sldId id="1124" r:id="rId334"/>
    <p:sldId id="1125" r:id="rId335"/>
    <p:sldId id="1126" r:id="rId336"/>
    <p:sldId id="1127" r:id="rId337"/>
    <p:sldId id="1128" r:id="rId338"/>
    <p:sldId id="1129" r:id="rId339"/>
    <p:sldId id="1130" r:id="rId340"/>
    <p:sldId id="1131" r:id="rId341"/>
    <p:sldId id="1132" r:id="rId342"/>
    <p:sldId id="1133" r:id="rId343"/>
    <p:sldId id="1134" r:id="rId344"/>
    <p:sldId id="1135" r:id="rId345"/>
    <p:sldId id="1136" r:id="rId346"/>
    <p:sldId id="1137" r:id="rId347"/>
    <p:sldId id="1138" r:id="rId348"/>
    <p:sldId id="1139" r:id="rId349"/>
    <p:sldId id="1140" r:id="rId350"/>
    <p:sldId id="1141" r:id="rId351"/>
    <p:sldId id="1142" r:id="rId352"/>
    <p:sldId id="1143" r:id="rId353"/>
    <p:sldId id="1144" r:id="rId354"/>
    <p:sldId id="1145" r:id="rId355"/>
    <p:sldId id="1146" r:id="rId356"/>
    <p:sldId id="1147" r:id="rId357"/>
    <p:sldId id="1148" r:id="rId358"/>
    <p:sldId id="1149" r:id="rId359"/>
    <p:sldId id="1150" r:id="rId360"/>
    <p:sldId id="1151" r:id="rId361"/>
    <p:sldId id="1152" r:id="rId362"/>
    <p:sldId id="1153" r:id="rId363"/>
    <p:sldId id="1154" r:id="rId364"/>
    <p:sldId id="1155" r:id="rId365"/>
    <p:sldId id="1156" r:id="rId366"/>
    <p:sldId id="1157" r:id="rId367"/>
    <p:sldId id="1158" r:id="rId368"/>
    <p:sldId id="746" r:id="rId369"/>
    <p:sldId id="776" r:id="rId370"/>
    <p:sldId id="721" r:id="rId371"/>
    <p:sldId id="722" r:id="rId372"/>
    <p:sldId id="724" r:id="rId373"/>
    <p:sldId id="726" r:id="rId374"/>
    <p:sldId id="728" r:id="rId375"/>
    <p:sldId id="756" r:id="rId376"/>
    <p:sldId id="757" r:id="rId377"/>
    <p:sldId id="729" r:id="rId378"/>
    <p:sldId id="754" r:id="rId379"/>
    <p:sldId id="755" r:id="rId380"/>
    <p:sldId id="758" r:id="rId381"/>
    <p:sldId id="759" r:id="rId382"/>
    <p:sldId id="760" r:id="rId383"/>
    <p:sldId id="761" r:id="rId384"/>
    <p:sldId id="762" r:id="rId385"/>
    <p:sldId id="763" r:id="rId386"/>
    <p:sldId id="764" r:id="rId387"/>
    <p:sldId id="731" r:id="rId388"/>
    <p:sldId id="732" r:id="rId389"/>
    <p:sldId id="733" r:id="rId390"/>
    <p:sldId id="735" r:id="rId391"/>
    <p:sldId id="738" r:id="rId392"/>
    <p:sldId id="740" r:id="rId393"/>
    <p:sldId id="743" r:id="rId394"/>
    <p:sldId id="745" r:id="rId395"/>
    <p:sldId id="766" r:id="rId396"/>
    <p:sldId id="767" r:id="rId397"/>
    <p:sldId id="768" r:id="rId398"/>
    <p:sldId id="769" r:id="rId399"/>
    <p:sldId id="770" r:id="rId400"/>
    <p:sldId id="771" r:id="rId401"/>
    <p:sldId id="772" r:id="rId402"/>
    <p:sldId id="773" r:id="rId403"/>
    <p:sldId id="774" r:id="rId404"/>
    <p:sldId id="775" r:id="rId405"/>
    <p:sldId id="765" r:id="rId406"/>
    <p:sldId id="610" r:id="rId407"/>
    <p:sldId id="904" r:id="rId408"/>
    <p:sldId id="905" r:id="rId409"/>
    <p:sldId id="906" r:id="rId410"/>
    <p:sldId id="907" r:id="rId411"/>
    <p:sldId id="908" r:id="rId412"/>
    <p:sldId id="909" r:id="rId413"/>
    <p:sldId id="910" r:id="rId414"/>
    <p:sldId id="911" r:id="rId415"/>
    <p:sldId id="912" r:id="rId416"/>
    <p:sldId id="913" r:id="rId417"/>
    <p:sldId id="914" r:id="rId418"/>
    <p:sldId id="915" r:id="rId419"/>
    <p:sldId id="916" r:id="rId420"/>
    <p:sldId id="917" r:id="rId421"/>
    <p:sldId id="918" r:id="rId422"/>
    <p:sldId id="919" r:id="rId423"/>
    <p:sldId id="920" r:id="rId424"/>
    <p:sldId id="921" r:id="rId425"/>
    <p:sldId id="922" r:id="rId426"/>
    <p:sldId id="923" r:id="rId427"/>
    <p:sldId id="924" r:id="rId428"/>
    <p:sldId id="925" r:id="rId429"/>
    <p:sldId id="926" r:id="rId430"/>
    <p:sldId id="927" r:id="rId431"/>
    <p:sldId id="928" r:id="rId432"/>
    <p:sldId id="929" r:id="rId433"/>
    <p:sldId id="930" r:id="rId434"/>
    <p:sldId id="931" r:id="rId435"/>
    <p:sldId id="932" r:id="rId436"/>
    <p:sldId id="933" r:id="rId437"/>
    <p:sldId id="934" r:id="rId438"/>
    <p:sldId id="935" r:id="rId439"/>
    <p:sldId id="936" r:id="rId440"/>
    <p:sldId id="937" r:id="rId441"/>
    <p:sldId id="938" r:id="rId442"/>
    <p:sldId id="939" r:id="rId443"/>
    <p:sldId id="940" r:id="rId444"/>
    <p:sldId id="941" r:id="rId445"/>
    <p:sldId id="942" r:id="rId446"/>
    <p:sldId id="943" r:id="rId447"/>
    <p:sldId id="944" r:id="rId448"/>
    <p:sldId id="945" r:id="rId449"/>
    <p:sldId id="946" r:id="rId450"/>
    <p:sldId id="947" r:id="rId451"/>
    <p:sldId id="948" r:id="rId452"/>
    <p:sldId id="949" r:id="rId453"/>
    <p:sldId id="950" r:id="rId454"/>
    <p:sldId id="951" r:id="rId455"/>
    <p:sldId id="952" r:id="rId456"/>
    <p:sldId id="953" r:id="rId457"/>
    <p:sldId id="954" r:id="rId458"/>
    <p:sldId id="955" r:id="rId459"/>
    <p:sldId id="956" r:id="rId460"/>
    <p:sldId id="957" r:id="rId461"/>
    <p:sldId id="958" r:id="rId462"/>
    <p:sldId id="959" r:id="rId46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3494">
          <p15:clr>
            <a:srgbClr val="A4A3A4"/>
          </p15:clr>
        </p15:guide>
        <p15:guide id="2" pos="3749" userDrawn="1">
          <p15:clr>
            <a:srgbClr val="A4A3A4"/>
          </p15:clr>
        </p15:guide>
      </p15:sldGuideLst>
    </p:ext>
    <p:ext uri="{2D200454-40CA-4A62-9FC3-DE9A4176ACB9}">
      <p15:notes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clrMru>
    <a:srgbClr val="942124"/>
    <a:srgbClr val="3BBC5D"/>
    <a:srgbClr val="1D3F4F"/>
    <a:srgbClr val="C55A11"/>
    <a:srgbClr val="52CC83"/>
    <a:srgbClr val="FFFF00"/>
    <a:srgbClr val="7F7F7F"/>
    <a:srgbClr val="DCF3E2"/>
    <a:srgbClr val="FFFFFF"/>
    <a:srgbClr val="FFC000"/>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35758FB7-9AC5-4552-8A53-C91805E547FA}" styleName="主题样式 1 - 个性色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2056" autoAdjust="0"/>
    <p:restoredTop sz="95176" autoAdjust="0"/>
  </p:normalViewPr>
  <p:slideViewPr>
    <p:cSldViewPr>
      <p:cViewPr>
        <p:scale>
          <a:sx n="66" d="100"/>
          <a:sy n="66" d="100"/>
        </p:scale>
        <p:origin x="-1020" y="-120"/>
      </p:cViewPr>
      <p:guideLst>
        <p:guide orient="horz" pos="3494"/>
        <p:guide pos="3749"/>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20316"/>
    </p:cViewPr>
  </p:sorterViewPr>
  <p:notesViewPr>
    <p:cSldViewPr snapToGrid="0">
      <p:cViewPr>
        <p:scale>
          <a:sx n="66" d="100"/>
          <a:sy n="66" d="100"/>
        </p:scale>
        <p:origin x="-2634" y="594"/>
      </p:cViewPr>
      <p:guideLst>
        <p:guide orient="horz" pos="2880"/>
        <p:guide pos="2160"/>
      </p:guideLst>
    </p:cSldViewPr>
  </p:notesViewPr>
  <p:gridSpacing cx="73736200" cy="7373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248" Type="http://schemas.openxmlformats.org/officeDocument/2006/relationships/slide" Target="slides/slide247.xml"/><Relationship Id="rId455" Type="http://schemas.openxmlformats.org/officeDocument/2006/relationships/slide" Target="slides/slide454.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presProps" Target="presProps.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414" Type="http://schemas.openxmlformats.org/officeDocument/2006/relationships/slide" Target="slides/slide413.xml"/><Relationship Id="rId435" Type="http://schemas.openxmlformats.org/officeDocument/2006/relationships/slide" Target="slides/slide434.xml"/><Relationship Id="rId456" Type="http://schemas.openxmlformats.org/officeDocument/2006/relationships/slide" Target="slides/slide455.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281" Type="http://schemas.openxmlformats.org/officeDocument/2006/relationships/slide" Target="slides/slide280.xml"/><Relationship Id="rId316" Type="http://schemas.openxmlformats.org/officeDocument/2006/relationships/slide" Target="slides/slide315.xml"/><Relationship Id="rId337" Type="http://schemas.openxmlformats.org/officeDocument/2006/relationships/slide" Target="slides/slide336.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358" Type="http://schemas.openxmlformats.org/officeDocument/2006/relationships/slide" Target="slides/slide357.xml"/><Relationship Id="rId379" Type="http://schemas.openxmlformats.org/officeDocument/2006/relationships/slide" Target="slides/slide378.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25" Type="http://schemas.openxmlformats.org/officeDocument/2006/relationships/slide" Target="slides/slide424.xml"/><Relationship Id="rId446" Type="http://schemas.openxmlformats.org/officeDocument/2006/relationships/slide" Target="slides/slide445.xml"/><Relationship Id="rId467" Type="http://schemas.openxmlformats.org/officeDocument/2006/relationships/viewProps" Target="viewProps.xml"/><Relationship Id="rId250" Type="http://schemas.openxmlformats.org/officeDocument/2006/relationships/slide" Target="slides/slide249.xml"/><Relationship Id="rId271" Type="http://schemas.openxmlformats.org/officeDocument/2006/relationships/slide" Target="slides/slide270.xml"/><Relationship Id="rId292" Type="http://schemas.openxmlformats.org/officeDocument/2006/relationships/slide" Target="slides/slide291.xml"/><Relationship Id="rId306" Type="http://schemas.openxmlformats.org/officeDocument/2006/relationships/slide" Target="slides/slide305.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327" Type="http://schemas.openxmlformats.org/officeDocument/2006/relationships/slide" Target="slides/slide326.xml"/><Relationship Id="rId348" Type="http://schemas.openxmlformats.org/officeDocument/2006/relationships/slide" Target="slides/slide347.xml"/><Relationship Id="rId369" Type="http://schemas.openxmlformats.org/officeDocument/2006/relationships/slide" Target="slides/slide368.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380" Type="http://schemas.openxmlformats.org/officeDocument/2006/relationships/slide" Target="slides/slide379.xml"/><Relationship Id="rId415" Type="http://schemas.openxmlformats.org/officeDocument/2006/relationships/slide" Target="slides/slide414.xml"/><Relationship Id="rId436" Type="http://schemas.openxmlformats.org/officeDocument/2006/relationships/slide" Target="slides/slide435.xml"/><Relationship Id="rId457" Type="http://schemas.openxmlformats.org/officeDocument/2006/relationships/slide" Target="slides/slide456.xml"/><Relationship Id="rId240" Type="http://schemas.openxmlformats.org/officeDocument/2006/relationships/slide" Target="slides/slide239.xml"/><Relationship Id="rId261" Type="http://schemas.openxmlformats.org/officeDocument/2006/relationships/slide" Target="slides/slide260.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17" Type="http://schemas.openxmlformats.org/officeDocument/2006/relationships/slide" Target="slides/slide316.xml"/><Relationship Id="rId338" Type="http://schemas.openxmlformats.org/officeDocument/2006/relationships/slide" Target="slides/slide337.xml"/><Relationship Id="rId359" Type="http://schemas.openxmlformats.org/officeDocument/2006/relationships/slide" Target="slides/slide358.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370" Type="http://schemas.openxmlformats.org/officeDocument/2006/relationships/slide" Target="slides/slide369.xml"/><Relationship Id="rId391" Type="http://schemas.openxmlformats.org/officeDocument/2006/relationships/slide" Target="slides/slide390.xml"/><Relationship Id="rId405" Type="http://schemas.openxmlformats.org/officeDocument/2006/relationships/slide" Target="slides/slide404.xml"/><Relationship Id="rId426" Type="http://schemas.openxmlformats.org/officeDocument/2006/relationships/slide" Target="slides/slide425.xml"/><Relationship Id="rId447" Type="http://schemas.openxmlformats.org/officeDocument/2006/relationships/slide" Target="slides/slide446.xml"/><Relationship Id="rId230" Type="http://schemas.openxmlformats.org/officeDocument/2006/relationships/slide" Target="slides/slide229.xml"/><Relationship Id="rId251" Type="http://schemas.openxmlformats.org/officeDocument/2006/relationships/slide" Target="slides/slide250.xml"/><Relationship Id="rId468" Type="http://schemas.openxmlformats.org/officeDocument/2006/relationships/theme" Target="theme/theme1.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slide" Target="slides/slide271.xml"/><Relationship Id="rId293" Type="http://schemas.openxmlformats.org/officeDocument/2006/relationships/slide" Target="slides/slide292.xml"/><Relationship Id="rId307" Type="http://schemas.openxmlformats.org/officeDocument/2006/relationships/slide" Target="slides/slide306.xml"/><Relationship Id="rId328" Type="http://schemas.openxmlformats.org/officeDocument/2006/relationships/slide" Target="slides/slide327.xml"/><Relationship Id="rId349" Type="http://schemas.openxmlformats.org/officeDocument/2006/relationships/slide" Target="slides/slide348.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381" Type="http://schemas.openxmlformats.org/officeDocument/2006/relationships/slide" Target="slides/slide380.xml"/><Relationship Id="rId416" Type="http://schemas.openxmlformats.org/officeDocument/2006/relationships/slide" Target="slides/slide415.xml"/><Relationship Id="rId220" Type="http://schemas.openxmlformats.org/officeDocument/2006/relationships/slide" Target="slides/slide219.xml"/><Relationship Id="rId241" Type="http://schemas.openxmlformats.org/officeDocument/2006/relationships/slide" Target="slides/slide240.xml"/><Relationship Id="rId437" Type="http://schemas.openxmlformats.org/officeDocument/2006/relationships/slide" Target="slides/slide436.xml"/><Relationship Id="rId458" Type="http://schemas.openxmlformats.org/officeDocument/2006/relationships/slide" Target="slides/slide457.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283" Type="http://schemas.openxmlformats.org/officeDocument/2006/relationships/slide" Target="slides/slide282.xml"/><Relationship Id="rId318" Type="http://schemas.openxmlformats.org/officeDocument/2006/relationships/slide" Target="slides/slide317.xml"/><Relationship Id="rId339" Type="http://schemas.openxmlformats.org/officeDocument/2006/relationships/slide" Target="slides/slide338.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350" Type="http://schemas.openxmlformats.org/officeDocument/2006/relationships/slide" Target="slides/slide349.xml"/><Relationship Id="rId371" Type="http://schemas.openxmlformats.org/officeDocument/2006/relationships/slide" Target="slides/slide370.xml"/><Relationship Id="rId406" Type="http://schemas.openxmlformats.org/officeDocument/2006/relationships/slide" Target="slides/slide405.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27" Type="http://schemas.openxmlformats.org/officeDocument/2006/relationships/slide" Target="slides/slide426.xml"/><Relationship Id="rId448" Type="http://schemas.openxmlformats.org/officeDocument/2006/relationships/slide" Target="slides/slide447.xml"/><Relationship Id="rId469" Type="http://schemas.openxmlformats.org/officeDocument/2006/relationships/tableStyles" Target="tableStyles.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308" Type="http://schemas.openxmlformats.org/officeDocument/2006/relationships/slide" Target="slides/slide307.xml"/><Relationship Id="rId329" Type="http://schemas.openxmlformats.org/officeDocument/2006/relationships/slide" Target="slides/slide328.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340" Type="http://schemas.openxmlformats.org/officeDocument/2006/relationships/slide" Target="slides/slide339.xml"/><Relationship Id="rId361" Type="http://schemas.openxmlformats.org/officeDocument/2006/relationships/slide" Target="slides/slide360.xml"/><Relationship Id="rId196" Type="http://schemas.openxmlformats.org/officeDocument/2006/relationships/slide" Target="slides/slide195.xml"/><Relationship Id="rId200" Type="http://schemas.openxmlformats.org/officeDocument/2006/relationships/slide" Target="slides/slide199.xml"/><Relationship Id="rId382" Type="http://schemas.openxmlformats.org/officeDocument/2006/relationships/slide" Target="slides/slide381.xml"/><Relationship Id="rId417" Type="http://schemas.openxmlformats.org/officeDocument/2006/relationships/slide" Target="slides/slide416.xml"/><Relationship Id="rId438" Type="http://schemas.openxmlformats.org/officeDocument/2006/relationships/slide" Target="slides/slide437.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19" Type="http://schemas.openxmlformats.org/officeDocument/2006/relationships/slide" Target="slides/slide318.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330" Type="http://schemas.openxmlformats.org/officeDocument/2006/relationships/slide" Target="slides/slide329.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351" Type="http://schemas.openxmlformats.org/officeDocument/2006/relationships/slide" Target="slides/slide350.xml"/><Relationship Id="rId372" Type="http://schemas.openxmlformats.org/officeDocument/2006/relationships/slide" Target="slides/slide371.xml"/><Relationship Id="rId393" Type="http://schemas.openxmlformats.org/officeDocument/2006/relationships/slide" Target="slides/slide392.xml"/><Relationship Id="rId407" Type="http://schemas.openxmlformats.org/officeDocument/2006/relationships/slide" Target="slides/slide406.xml"/><Relationship Id="rId428" Type="http://schemas.openxmlformats.org/officeDocument/2006/relationships/slide" Target="slides/slide427.xml"/><Relationship Id="rId449" Type="http://schemas.openxmlformats.org/officeDocument/2006/relationships/slide" Target="slides/slide448.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slide" Target="slides/slide319.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341" Type="http://schemas.openxmlformats.org/officeDocument/2006/relationships/slide" Target="slides/slide340.xml"/><Relationship Id="rId362" Type="http://schemas.openxmlformats.org/officeDocument/2006/relationships/slide" Target="slides/slide361.xml"/><Relationship Id="rId383" Type="http://schemas.openxmlformats.org/officeDocument/2006/relationships/slide" Target="slides/slide382.xml"/><Relationship Id="rId418" Type="http://schemas.openxmlformats.org/officeDocument/2006/relationships/slide" Target="slides/slide417.xml"/><Relationship Id="rId439" Type="http://schemas.openxmlformats.org/officeDocument/2006/relationships/slide" Target="slides/slide438.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450" Type="http://schemas.openxmlformats.org/officeDocument/2006/relationships/slide" Target="slides/slide449.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373" Type="http://schemas.openxmlformats.org/officeDocument/2006/relationships/slide" Target="slides/slide372.xml"/><Relationship Id="rId394" Type="http://schemas.openxmlformats.org/officeDocument/2006/relationships/slide" Target="slides/slide393.xml"/><Relationship Id="rId408" Type="http://schemas.openxmlformats.org/officeDocument/2006/relationships/slide" Target="slides/slide407.xml"/><Relationship Id="rId429" Type="http://schemas.openxmlformats.org/officeDocument/2006/relationships/slide" Target="slides/slide428.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440" Type="http://schemas.openxmlformats.org/officeDocument/2006/relationships/slide" Target="slides/slide439.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461" Type="http://schemas.openxmlformats.org/officeDocument/2006/relationships/slide" Target="slides/slide460.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notesMaster" Target="notesMasters/notesMaster1.xml"/><Relationship Id="rId303" Type="http://schemas.openxmlformats.org/officeDocument/2006/relationships/slide" Target="slides/slide302.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handoutMaster" Target="handoutMasters/handoutMaster1.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s>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21DA4EC-6547-5646-BA9C-EE30361EE137}" type="doc">
      <dgm:prSet loTypeId="urn:microsoft.com/office/officeart/2005/8/layout/orgChart1" loCatId="" qsTypeId="urn:microsoft.com/office/officeart/2005/8/quickstyle/3D3" qsCatId="3D" csTypeId="urn:microsoft.com/office/officeart/2005/8/colors/accent0_1" csCatId="mainScheme" phldr="1"/>
      <dgm:spPr/>
      <dgm:t>
        <a:bodyPr/>
        <a:lstStyle/>
        <a:p>
          <a:endParaRPr lang="zh-CN" altLang="en-US"/>
        </a:p>
      </dgm:t>
    </dgm:pt>
    <dgm:pt modelId="{F5DCD552-77D1-F849-A36A-B5844F03ADA7}">
      <dgm:prSet phldrT="[文本]"/>
      <dgm:spPr/>
      <dgm:t>
        <a:bodyPr/>
        <a:lstStyle/>
        <a:p>
          <a:r>
            <a:rPr lang="en-US" altLang="zh-CN" dirty="0" err="1" smtClean="0">
              <a:latin typeface="Monaco" charset="0"/>
              <a:ea typeface="Monaco" charset="0"/>
              <a:cs typeface="Monaco" charset="0"/>
            </a:rPr>
            <a:t>BaseException</a:t>
          </a:r>
          <a:endParaRPr lang="zh-CN" altLang="en-US" dirty="0">
            <a:latin typeface="Monaco" charset="0"/>
            <a:ea typeface="Monaco" charset="0"/>
            <a:cs typeface="Monaco" charset="0"/>
          </a:endParaRPr>
        </a:p>
      </dgm:t>
    </dgm:pt>
    <dgm:pt modelId="{6FD99087-B1E0-C540-8381-E20B845D2098}" type="parTrans" cxnId="{3EFFE4A5-F2F7-2B40-A377-13210635BD78}">
      <dgm:prSet/>
      <dgm:spPr/>
      <dgm:t>
        <a:bodyPr/>
        <a:lstStyle/>
        <a:p>
          <a:endParaRPr lang="zh-CN" altLang="en-US"/>
        </a:p>
      </dgm:t>
    </dgm:pt>
    <dgm:pt modelId="{94A413E1-42AC-7B4B-81A5-D69A59FF1852}" type="sibTrans" cxnId="{3EFFE4A5-F2F7-2B40-A377-13210635BD78}">
      <dgm:prSet/>
      <dgm:spPr/>
      <dgm:t>
        <a:bodyPr/>
        <a:lstStyle/>
        <a:p>
          <a:endParaRPr lang="zh-CN" altLang="en-US"/>
        </a:p>
      </dgm:t>
    </dgm:pt>
    <dgm:pt modelId="{3002E762-7587-BD47-BC5E-B473A3A17624}">
      <dgm:prSet phldrT="[文本]"/>
      <dgm:spPr/>
      <dgm:t>
        <a:bodyPr/>
        <a:lstStyle/>
        <a:p>
          <a:r>
            <a:rPr lang="en-US" altLang="zh-CN" dirty="0" err="1" smtClean="0">
              <a:latin typeface="Monaco" charset="0"/>
              <a:ea typeface="Monaco" charset="0"/>
              <a:cs typeface="Monaco" charset="0"/>
            </a:rPr>
            <a:t>SystemExit</a:t>
          </a:r>
          <a:endParaRPr lang="zh-CN" altLang="en-US" dirty="0">
            <a:latin typeface="Monaco" charset="0"/>
            <a:ea typeface="Monaco" charset="0"/>
            <a:cs typeface="Monaco" charset="0"/>
          </a:endParaRPr>
        </a:p>
      </dgm:t>
    </dgm:pt>
    <dgm:pt modelId="{2E99029E-C119-E34D-81A4-3AAA525AE900}" type="parTrans" cxnId="{1990D98A-7D40-DE4F-80A0-4FC8417EEC8D}">
      <dgm:prSet/>
      <dgm:spPr/>
      <dgm:t>
        <a:bodyPr/>
        <a:lstStyle/>
        <a:p>
          <a:endParaRPr lang="zh-CN" altLang="en-US"/>
        </a:p>
      </dgm:t>
    </dgm:pt>
    <dgm:pt modelId="{9589622F-FD8E-0840-A979-153018CBAEF7}" type="sibTrans" cxnId="{1990D98A-7D40-DE4F-80A0-4FC8417EEC8D}">
      <dgm:prSet/>
      <dgm:spPr/>
      <dgm:t>
        <a:bodyPr/>
        <a:lstStyle/>
        <a:p>
          <a:endParaRPr lang="zh-CN" altLang="en-US"/>
        </a:p>
      </dgm:t>
    </dgm:pt>
    <dgm:pt modelId="{217EAC84-50B0-E74D-A7F6-368076F5A19F}">
      <dgm:prSet phldrT="[文本]"/>
      <dgm:spPr/>
      <dgm:t>
        <a:bodyPr/>
        <a:lstStyle/>
        <a:p>
          <a:r>
            <a:rPr lang="en-US" altLang="zh-CN" dirty="0" smtClean="0">
              <a:latin typeface="Monaco" charset="0"/>
              <a:ea typeface="Monaco" charset="0"/>
              <a:cs typeface="Monaco" charset="0"/>
            </a:rPr>
            <a:t>Keyboard</a:t>
          </a:r>
        </a:p>
        <a:p>
          <a:r>
            <a:rPr lang="en-US" altLang="zh-CN" dirty="0" smtClean="0">
              <a:latin typeface="Monaco" charset="0"/>
              <a:ea typeface="Monaco" charset="0"/>
              <a:cs typeface="Monaco" charset="0"/>
            </a:rPr>
            <a:t>Interrupt</a:t>
          </a:r>
          <a:endParaRPr lang="zh-CN" altLang="en-US" dirty="0">
            <a:latin typeface="Monaco" charset="0"/>
            <a:ea typeface="Monaco" charset="0"/>
            <a:cs typeface="Monaco" charset="0"/>
          </a:endParaRPr>
        </a:p>
      </dgm:t>
    </dgm:pt>
    <dgm:pt modelId="{EE52C0AF-9AE7-0442-B06D-7ADCB015571C}" type="parTrans" cxnId="{5DF3C9D7-A260-1D48-9273-C6C5828F5CA5}">
      <dgm:prSet/>
      <dgm:spPr/>
      <dgm:t>
        <a:bodyPr/>
        <a:lstStyle/>
        <a:p>
          <a:endParaRPr lang="zh-CN" altLang="en-US"/>
        </a:p>
      </dgm:t>
    </dgm:pt>
    <dgm:pt modelId="{017C775E-8864-404F-B6F4-C951E5049A80}" type="sibTrans" cxnId="{5DF3C9D7-A260-1D48-9273-C6C5828F5CA5}">
      <dgm:prSet/>
      <dgm:spPr/>
      <dgm:t>
        <a:bodyPr/>
        <a:lstStyle/>
        <a:p>
          <a:endParaRPr lang="zh-CN" altLang="en-US"/>
        </a:p>
      </dgm:t>
    </dgm:pt>
    <dgm:pt modelId="{570ACA86-054C-AA41-B624-5FB44B1D3B61}">
      <dgm:prSet phldrT="[文本]"/>
      <dgm:spPr/>
      <dgm:t>
        <a:bodyPr/>
        <a:lstStyle/>
        <a:p>
          <a:r>
            <a:rPr lang="en-US" altLang="zh-CN" dirty="0" err="1" smtClean="0">
              <a:latin typeface="Monaco" charset="0"/>
              <a:ea typeface="Monaco" charset="0"/>
              <a:cs typeface="Monaco" charset="0"/>
            </a:rPr>
            <a:t>GeneratorExit</a:t>
          </a:r>
          <a:endParaRPr lang="zh-CN" altLang="en-US" dirty="0">
            <a:latin typeface="Monaco" charset="0"/>
            <a:ea typeface="Monaco" charset="0"/>
            <a:cs typeface="Monaco" charset="0"/>
          </a:endParaRPr>
        </a:p>
      </dgm:t>
    </dgm:pt>
    <dgm:pt modelId="{9D3B7DE8-D9DA-7C43-B729-AD98C3F4D9EC}" type="parTrans" cxnId="{8908917A-073B-594A-B204-072236D67EC1}">
      <dgm:prSet/>
      <dgm:spPr/>
      <dgm:t>
        <a:bodyPr/>
        <a:lstStyle/>
        <a:p>
          <a:endParaRPr lang="zh-CN" altLang="en-US"/>
        </a:p>
      </dgm:t>
    </dgm:pt>
    <dgm:pt modelId="{8DD57A6F-F39F-D845-93C1-31FA9E75B20C}" type="sibTrans" cxnId="{8908917A-073B-594A-B204-072236D67EC1}">
      <dgm:prSet/>
      <dgm:spPr/>
      <dgm:t>
        <a:bodyPr/>
        <a:lstStyle/>
        <a:p>
          <a:endParaRPr lang="zh-CN" altLang="en-US"/>
        </a:p>
      </dgm:t>
    </dgm:pt>
    <dgm:pt modelId="{667AFAC0-66A9-3D4C-ACB4-2B5437069F4F}">
      <dgm:prSet/>
      <dgm:spPr/>
      <dgm:t>
        <a:bodyPr/>
        <a:lstStyle/>
        <a:p>
          <a:r>
            <a:rPr lang="en-US" altLang="zh-CN" dirty="0" smtClean="0">
              <a:latin typeface="Monaco" charset="0"/>
              <a:ea typeface="Monaco" charset="0"/>
              <a:cs typeface="Monaco" charset="0"/>
            </a:rPr>
            <a:t>Exception</a:t>
          </a:r>
          <a:endParaRPr lang="zh-CN" altLang="en-US" dirty="0">
            <a:latin typeface="Monaco" charset="0"/>
            <a:ea typeface="Monaco" charset="0"/>
            <a:cs typeface="Monaco" charset="0"/>
          </a:endParaRPr>
        </a:p>
      </dgm:t>
    </dgm:pt>
    <dgm:pt modelId="{918D1D43-B17A-4449-8FEF-841C30349183}" type="parTrans" cxnId="{1C98CD0B-1CB7-814B-8598-B3BB4B2B1812}">
      <dgm:prSet/>
      <dgm:spPr/>
      <dgm:t>
        <a:bodyPr/>
        <a:lstStyle/>
        <a:p>
          <a:endParaRPr lang="zh-CN" altLang="en-US"/>
        </a:p>
      </dgm:t>
    </dgm:pt>
    <dgm:pt modelId="{4A118FCF-ED78-0E49-BBC7-0CA4D0D78523}" type="sibTrans" cxnId="{1C98CD0B-1CB7-814B-8598-B3BB4B2B1812}">
      <dgm:prSet/>
      <dgm:spPr/>
      <dgm:t>
        <a:bodyPr/>
        <a:lstStyle/>
        <a:p>
          <a:endParaRPr lang="zh-CN" altLang="en-US"/>
        </a:p>
      </dgm:t>
    </dgm:pt>
    <dgm:pt modelId="{5E9E843F-581C-AB48-BF69-E1C3EDE0862E}">
      <dgm:prSet/>
      <dgm:spPr/>
      <dgm:t>
        <a:bodyPr/>
        <a:lstStyle/>
        <a:p>
          <a:r>
            <a:rPr lang="en-US" altLang="zh-CN" dirty="0" err="1" smtClean="0">
              <a:latin typeface="Monaco" charset="0"/>
              <a:ea typeface="Monaco" charset="0"/>
              <a:cs typeface="Monaco" charset="0"/>
            </a:rPr>
            <a:t>StopIteration</a:t>
          </a:r>
          <a:endParaRPr lang="zh-CN" altLang="en-US" dirty="0">
            <a:latin typeface="Monaco" charset="0"/>
            <a:ea typeface="Monaco" charset="0"/>
            <a:cs typeface="Monaco" charset="0"/>
          </a:endParaRPr>
        </a:p>
      </dgm:t>
    </dgm:pt>
    <dgm:pt modelId="{49271DA6-18B5-6841-940B-9923A8C876EF}" type="parTrans" cxnId="{DBFC4C45-9B84-3846-BC49-ABFC95956C11}">
      <dgm:prSet/>
      <dgm:spPr/>
      <dgm:t>
        <a:bodyPr/>
        <a:lstStyle/>
        <a:p>
          <a:endParaRPr lang="zh-CN" altLang="en-US"/>
        </a:p>
      </dgm:t>
    </dgm:pt>
    <dgm:pt modelId="{34A00B49-E0B1-7340-923F-D36A75E4449D}" type="sibTrans" cxnId="{DBFC4C45-9B84-3846-BC49-ABFC95956C11}">
      <dgm:prSet/>
      <dgm:spPr/>
      <dgm:t>
        <a:bodyPr/>
        <a:lstStyle/>
        <a:p>
          <a:endParaRPr lang="zh-CN" altLang="en-US"/>
        </a:p>
      </dgm:t>
    </dgm:pt>
    <dgm:pt modelId="{793AB16A-8A74-ED45-98C6-C262E7D089C8}">
      <dgm:prSet/>
      <dgm:spPr/>
      <dgm:t>
        <a:bodyPr/>
        <a:lstStyle/>
        <a:p>
          <a:r>
            <a:rPr lang="en-US" altLang="zh-CN" dirty="0" err="1" smtClean="0">
              <a:latin typeface="Monaco" charset="0"/>
              <a:ea typeface="Monaco" charset="0"/>
              <a:cs typeface="Monaco" charset="0"/>
            </a:rPr>
            <a:t>StandardError</a:t>
          </a:r>
          <a:endParaRPr lang="zh-CN" altLang="en-US" dirty="0">
            <a:latin typeface="Monaco" charset="0"/>
            <a:ea typeface="Monaco" charset="0"/>
            <a:cs typeface="Monaco" charset="0"/>
          </a:endParaRPr>
        </a:p>
      </dgm:t>
    </dgm:pt>
    <dgm:pt modelId="{FC2BBAD1-A322-484F-A0BD-73C60DA38FC4}" type="parTrans" cxnId="{68DBAECC-1167-D844-8572-AEBF4C6BC67E}">
      <dgm:prSet/>
      <dgm:spPr/>
      <dgm:t>
        <a:bodyPr/>
        <a:lstStyle/>
        <a:p>
          <a:endParaRPr lang="zh-CN" altLang="en-US"/>
        </a:p>
      </dgm:t>
    </dgm:pt>
    <dgm:pt modelId="{37CAC0AB-71C5-4A4B-86D1-DE56EF4A7E72}" type="sibTrans" cxnId="{68DBAECC-1167-D844-8572-AEBF4C6BC67E}">
      <dgm:prSet/>
      <dgm:spPr/>
      <dgm:t>
        <a:bodyPr/>
        <a:lstStyle/>
        <a:p>
          <a:endParaRPr lang="zh-CN" altLang="en-US"/>
        </a:p>
      </dgm:t>
    </dgm:pt>
    <dgm:pt modelId="{740BF0AC-649F-194D-8693-5ADA6574142B}">
      <dgm:prSet/>
      <dgm:spPr/>
      <dgm:t>
        <a:bodyPr/>
        <a:lstStyle/>
        <a:p>
          <a:r>
            <a:rPr lang="en-US" altLang="zh-CN" dirty="0" smtClean="0">
              <a:latin typeface="Monaco" charset="0"/>
              <a:ea typeface="Monaco" charset="0"/>
              <a:cs typeface="Monaco" charset="0"/>
            </a:rPr>
            <a:t>Warning</a:t>
          </a:r>
          <a:endParaRPr lang="zh-CN" altLang="en-US" dirty="0">
            <a:latin typeface="Monaco" charset="0"/>
            <a:ea typeface="Monaco" charset="0"/>
            <a:cs typeface="Monaco" charset="0"/>
          </a:endParaRPr>
        </a:p>
      </dgm:t>
    </dgm:pt>
    <dgm:pt modelId="{C1BECF74-0798-FD41-9F0E-901295A0EA92}" type="parTrans" cxnId="{4DD20AB2-3998-F141-A202-404750793D14}">
      <dgm:prSet/>
      <dgm:spPr/>
      <dgm:t>
        <a:bodyPr/>
        <a:lstStyle/>
        <a:p>
          <a:endParaRPr lang="zh-CN" altLang="en-US"/>
        </a:p>
      </dgm:t>
    </dgm:pt>
    <dgm:pt modelId="{DB7299A0-D5DF-734F-88B8-9C67B4630022}" type="sibTrans" cxnId="{4DD20AB2-3998-F141-A202-404750793D14}">
      <dgm:prSet/>
      <dgm:spPr/>
      <dgm:t>
        <a:bodyPr/>
        <a:lstStyle/>
        <a:p>
          <a:endParaRPr lang="zh-CN" altLang="en-US"/>
        </a:p>
      </dgm:t>
    </dgm:pt>
    <dgm:pt modelId="{03F577F5-1A4A-3048-BBF6-A91B701846C3}">
      <dgm:prSet/>
      <dgm:spPr/>
      <dgm:t>
        <a:bodyPr/>
        <a:lstStyle/>
        <a:p>
          <a:r>
            <a:rPr lang="en-US" altLang="zh-CN" dirty="0" err="1" smtClean="0">
              <a:latin typeface="Monaco" charset="0"/>
              <a:ea typeface="Monaco" charset="0"/>
              <a:cs typeface="Monaco" charset="0"/>
            </a:rPr>
            <a:t>RuntimeError</a:t>
          </a:r>
          <a:endParaRPr lang="zh-CN" altLang="en-US" dirty="0">
            <a:latin typeface="Monaco" charset="0"/>
            <a:ea typeface="Monaco" charset="0"/>
            <a:cs typeface="Monaco" charset="0"/>
          </a:endParaRPr>
        </a:p>
      </dgm:t>
    </dgm:pt>
    <dgm:pt modelId="{B2994B5E-2547-1942-A6F9-669BBCEBCA86}" type="parTrans" cxnId="{8177BDD0-C0A1-FF4D-AEF2-4D3AC34912B4}">
      <dgm:prSet/>
      <dgm:spPr/>
      <dgm:t>
        <a:bodyPr/>
        <a:lstStyle/>
        <a:p>
          <a:endParaRPr lang="zh-CN" altLang="en-US"/>
        </a:p>
      </dgm:t>
    </dgm:pt>
    <dgm:pt modelId="{A92063E2-4F47-E64F-88A0-E8EC3279DFA7}" type="sibTrans" cxnId="{8177BDD0-C0A1-FF4D-AEF2-4D3AC34912B4}">
      <dgm:prSet/>
      <dgm:spPr/>
      <dgm:t>
        <a:bodyPr/>
        <a:lstStyle/>
        <a:p>
          <a:endParaRPr lang="zh-CN" altLang="en-US"/>
        </a:p>
      </dgm:t>
    </dgm:pt>
    <dgm:pt modelId="{065C36E5-F2AD-204B-9A5F-92429F09E951}">
      <dgm:prSet/>
      <dgm:spPr/>
      <dgm:t>
        <a:bodyPr/>
        <a:lstStyle/>
        <a:p>
          <a:r>
            <a:rPr lang="en-US" altLang="zh-CN" dirty="0" err="1" smtClean="0">
              <a:latin typeface="Monaco" charset="0"/>
              <a:ea typeface="Monaco" charset="0"/>
              <a:cs typeface="Monaco" charset="0"/>
            </a:rPr>
            <a:t>MemoryError</a:t>
          </a:r>
          <a:endParaRPr lang="zh-CN" altLang="en-US" dirty="0">
            <a:latin typeface="Monaco" charset="0"/>
            <a:ea typeface="Monaco" charset="0"/>
            <a:cs typeface="Monaco" charset="0"/>
          </a:endParaRPr>
        </a:p>
      </dgm:t>
    </dgm:pt>
    <dgm:pt modelId="{3641A095-E1F6-4445-8B76-02C1F56AC4F5}" type="parTrans" cxnId="{DFC82787-35E8-524E-984D-B92537400A33}">
      <dgm:prSet/>
      <dgm:spPr/>
      <dgm:t>
        <a:bodyPr/>
        <a:lstStyle/>
        <a:p>
          <a:endParaRPr lang="zh-CN" altLang="en-US"/>
        </a:p>
      </dgm:t>
    </dgm:pt>
    <dgm:pt modelId="{A31AE135-D3EA-304D-A40D-3224406FBDC9}" type="sibTrans" cxnId="{DFC82787-35E8-524E-984D-B92537400A33}">
      <dgm:prSet/>
      <dgm:spPr/>
      <dgm:t>
        <a:bodyPr/>
        <a:lstStyle/>
        <a:p>
          <a:endParaRPr lang="zh-CN" altLang="en-US"/>
        </a:p>
      </dgm:t>
    </dgm:pt>
    <dgm:pt modelId="{80D12066-4E98-D246-B240-4B1435E3F6E3}">
      <dgm:prSet/>
      <dgm:spPr/>
      <dgm:t>
        <a:bodyPr/>
        <a:lstStyle/>
        <a:p>
          <a:r>
            <a:rPr lang="en-US" altLang="zh-CN" dirty="0" err="1" smtClean="0">
              <a:latin typeface="Monaco" charset="0"/>
              <a:ea typeface="Monaco" charset="0"/>
              <a:cs typeface="Monaco" charset="0"/>
            </a:rPr>
            <a:t>RuntimeError</a:t>
          </a:r>
          <a:endParaRPr lang="zh-CN" altLang="en-US" dirty="0">
            <a:latin typeface="Monaco" charset="0"/>
            <a:ea typeface="Monaco" charset="0"/>
            <a:cs typeface="Monaco" charset="0"/>
          </a:endParaRPr>
        </a:p>
      </dgm:t>
    </dgm:pt>
    <dgm:pt modelId="{2C24AAEA-2DFD-B24F-83E3-DB60BE1D5FDC}" type="parTrans" cxnId="{FCA921ED-BBD3-F347-BCFC-02FFE9CACD70}">
      <dgm:prSet/>
      <dgm:spPr/>
      <dgm:t>
        <a:bodyPr/>
        <a:lstStyle/>
        <a:p>
          <a:endParaRPr lang="zh-CN" altLang="en-US"/>
        </a:p>
      </dgm:t>
    </dgm:pt>
    <dgm:pt modelId="{7EBEBC06-BC08-BF41-AFDD-FB451AA56A45}" type="sibTrans" cxnId="{FCA921ED-BBD3-F347-BCFC-02FFE9CACD70}">
      <dgm:prSet/>
      <dgm:spPr/>
      <dgm:t>
        <a:bodyPr/>
        <a:lstStyle/>
        <a:p>
          <a:endParaRPr lang="zh-CN" altLang="en-US"/>
        </a:p>
      </dgm:t>
    </dgm:pt>
    <dgm:pt modelId="{B7DE4859-C1C7-9943-8EF9-6D4EDA348BCD}">
      <dgm:prSet/>
      <dgm:spPr/>
      <dgm:t>
        <a:bodyPr/>
        <a:lstStyle/>
        <a:p>
          <a:r>
            <a:rPr lang="en-US" altLang="zh-CN" dirty="0" err="1" smtClean="0">
              <a:latin typeface="Monaco" charset="0"/>
              <a:ea typeface="Monaco" charset="0"/>
              <a:cs typeface="Monaco" charset="0"/>
            </a:rPr>
            <a:t>SyntaxError</a:t>
          </a:r>
          <a:endParaRPr lang="zh-CN" altLang="en-US" dirty="0">
            <a:latin typeface="Monaco" charset="0"/>
            <a:ea typeface="Monaco" charset="0"/>
            <a:cs typeface="Monaco" charset="0"/>
          </a:endParaRPr>
        </a:p>
      </dgm:t>
    </dgm:pt>
    <dgm:pt modelId="{EEEF32F0-5327-214F-854C-736009548CDE}" type="parTrans" cxnId="{0944385F-F416-6847-98B2-0E9C4C700AC7}">
      <dgm:prSet/>
      <dgm:spPr/>
      <dgm:t>
        <a:bodyPr/>
        <a:lstStyle/>
        <a:p>
          <a:endParaRPr lang="zh-CN" altLang="en-US"/>
        </a:p>
      </dgm:t>
    </dgm:pt>
    <dgm:pt modelId="{D85D5943-56E2-1340-844A-36815C591462}" type="sibTrans" cxnId="{0944385F-F416-6847-98B2-0E9C4C700AC7}">
      <dgm:prSet/>
      <dgm:spPr/>
      <dgm:t>
        <a:bodyPr/>
        <a:lstStyle/>
        <a:p>
          <a:endParaRPr lang="zh-CN" altLang="en-US"/>
        </a:p>
      </dgm:t>
    </dgm:pt>
    <dgm:pt modelId="{13B95301-F28B-FA4B-8E60-34B6286E7247}">
      <dgm:prSet/>
      <dgm:spPr/>
      <dgm:t>
        <a:bodyPr/>
        <a:lstStyle/>
        <a:p>
          <a:r>
            <a:rPr lang="mr-IN" altLang="zh-CN" dirty="0" smtClean="0"/>
            <a:t>……</a:t>
          </a:r>
          <a:endParaRPr lang="zh-CN" altLang="en-US" dirty="0"/>
        </a:p>
      </dgm:t>
    </dgm:pt>
    <dgm:pt modelId="{E8D12154-1C10-1D47-BBC2-0A62037B6A07}" type="parTrans" cxnId="{452BCBD4-4141-1D41-B4E7-96443043C696}">
      <dgm:prSet/>
      <dgm:spPr/>
      <dgm:t>
        <a:bodyPr/>
        <a:lstStyle/>
        <a:p>
          <a:endParaRPr lang="zh-CN" altLang="en-US"/>
        </a:p>
      </dgm:t>
    </dgm:pt>
    <dgm:pt modelId="{F956557B-7A1D-EC42-A69F-83499AB2D5CB}" type="sibTrans" cxnId="{452BCBD4-4141-1D41-B4E7-96443043C696}">
      <dgm:prSet/>
      <dgm:spPr/>
      <dgm:t>
        <a:bodyPr/>
        <a:lstStyle/>
        <a:p>
          <a:endParaRPr lang="zh-CN" altLang="en-US"/>
        </a:p>
      </dgm:t>
    </dgm:pt>
    <dgm:pt modelId="{E98F0F3B-8A94-014D-9A24-F2C8A67A54EC}" type="pres">
      <dgm:prSet presAssocID="{821DA4EC-6547-5646-BA9C-EE30361EE137}" presName="hierChild1" presStyleCnt="0">
        <dgm:presLayoutVars>
          <dgm:orgChart val="1"/>
          <dgm:chPref val="1"/>
          <dgm:dir/>
          <dgm:animOne val="branch"/>
          <dgm:animLvl val="lvl"/>
          <dgm:resizeHandles/>
        </dgm:presLayoutVars>
      </dgm:prSet>
      <dgm:spPr/>
      <dgm:t>
        <a:bodyPr/>
        <a:lstStyle/>
        <a:p>
          <a:endParaRPr lang="zh-CN" altLang="en-US"/>
        </a:p>
      </dgm:t>
    </dgm:pt>
    <dgm:pt modelId="{E0A3BF54-5A61-0348-B1F8-09A429626F9C}" type="pres">
      <dgm:prSet presAssocID="{F5DCD552-77D1-F849-A36A-B5844F03ADA7}" presName="hierRoot1" presStyleCnt="0">
        <dgm:presLayoutVars>
          <dgm:hierBranch val="init"/>
        </dgm:presLayoutVars>
      </dgm:prSet>
      <dgm:spPr/>
    </dgm:pt>
    <dgm:pt modelId="{9A2E9842-22B0-DA48-842E-62EAB22C31AC}" type="pres">
      <dgm:prSet presAssocID="{F5DCD552-77D1-F849-A36A-B5844F03ADA7}" presName="rootComposite1" presStyleCnt="0"/>
      <dgm:spPr/>
    </dgm:pt>
    <dgm:pt modelId="{C7C108D7-8071-9240-892A-9A90928281DD}" type="pres">
      <dgm:prSet presAssocID="{F5DCD552-77D1-F849-A36A-B5844F03ADA7}" presName="rootText1" presStyleLbl="node0" presStyleIdx="0" presStyleCnt="1" custScaleX="114879" custScaleY="87815">
        <dgm:presLayoutVars>
          <dgm:chPref val="3"/>
        </dgm:presLayoutVars>
      </dgm:prSet>
      <dgm:spPr/>
      <dgm:t>
        <a:bodyPr/>
        <a:lstStyle/>
        <a:p>
          <a:endParaRPr lang="zh-CN" altLang="en-US"/>
        </a:p>
      </dgm:t>
    </dgm:pt>
    <dgm:pt modelId="{DEC76B3D-3BA4-B14B-AC4F-B0D54403CBA3}" type="pres">
      <dgm:prSet presAssocID="{F5DCD552-77D1-F849-A36A-B5844F03ADA7}" presName="rootConnector1" presStyleLbl="node1" presStyleIdx="0" presStyleCnt="0"/>
      <dgm:spPr/>
      <dgm:t>
        <a:bodyPr/>
        <a:lstStyle/>
        <a:p>
          <a:endParaRPr lang="zh-CN" altLang="en-US"/>
        </a:p>
      </dgm:t>
    </dgm:pt>
    <dgm:pt modelId="{43B54E8A-599E-6D43-83F1-FDECB8D224CB}" type="pres">
      <dgm:prSet presAssocID="{F5DCD552-77D1-F849-A36A-B5844F03ADA7}" presName="hierChild2" presStyleCnt="0"/>
      <dgm:spPr/>
    </dgm:pt>
    <dgm:pt modelId="{523E1D7F-B65C-4149-AA95-282E1B89DEC9}" type="pres">
      <dgm:prSet presAssocID="{918D1D43-B17A-4449-8FEF-841C30349183}" presName="Name37" presStyleLbl="parChTrans1D2" presStyleIdx="0" presStyleCnt="4"/>
      <dgm:spPr/>
      <dgm:t>
        <a:bodyPr/>
        <a:lstStyle/>
        <a:p>
          <a:endParaRPr lang="zh-CN" altLang="en-US"/>
        </a:p>
      </dgm:t>
    </dgm:pt>
    <dgm:pt modelId="{3E11AEEA-1F9E-BF4F-B2A2-65B3B6B1923E}" type="pres">
      <dgm:prSet presAssocID="{667AFAC0-66A9-3D4C-ACB4-2B5437069F4F}" presName="hierRoot2" presStyleCnt="0">
        <dgm:presLayoutVars>
          <dgm:hierBranch val="init"/>
        </dgm:presLayoutVars>
      </dgm:prSet>
      <dgm:spPr/>
    </dgm:pt>
    <dgm:pt modelId="{C04B2BCD-48CA-4846-8CFB-4725519D4E01}" type="pres">
      <dgm:prSet presAssocID="{667AFAC0-66A9-3D4C-ACB4-2B5437069F4F}" presName="rootComposite" presStyleCnt="0"/>
      <dgm:spPr/>
    </dgm:pt>
    <dgm:pt modelId="{AFE9FA6F-82A9-6946-AC20-D8A52A730EC1}" type="pres">
      <dgm:prSet presAssocID="{667AFAC0-66A9-3D4C-ACB4-2B5437069F4F}" presName="rootText" presStyleLbl="node2" presStyleIdx="0" presStyleCnt="4">
        <dgm:presLayoutVars>
          <dgm:chPref val="3"/>
        </dgm:presLayoutVars>
      </dgm:prSet>
      <dgm:spPr/>
      <dgm:t>
        <a:bodyPr/>
        <a:lstStyle/>
        <a:p>
          <a:endParaRPr lang="zh-CN" altLang="en-US"/>
        </a:p>
      </dgm:t>
    </dgm:pt>
    <dgm:pt modelId="{123CA08A-AAFA-9B49-9BB2-CAA2FADA4776}" type="pres">
      <dgm:prSet presAssocID="{667AFAC0-66A9-3D4C-ACB4-2B5437069F4F}" presName="rootConnector" presStyleLbl="node2" presStyleIdx="0" presStyleCnt="4"/>
      <dgm:spPr/>
      <dgm:t>
        <a:bodyPr/>
        <a:lstStyle/>
        <a:p>
          <a:endParaRPr lang="zh-CN" altLang="en-US"/>
        </a:p>
      </dgm:t>
    </dgm:pt>
    <dgm:pt modelId="{DF2D08EA-5C9C-4242-8F38-7AA550E7AE38}" type="pres">
      <dgm:prSet presAssocID="{667AFAC0-66A9-3D4C-ACB4-2B5437069F4F}" presName="hierChild4" presStyleCnt="0"/>
      <dgm:spPr/>
    </dgm:pt>
    <dgm:pt modelId="{5A43CEA4-798F-3742-A255-A4831F59146D}" type="pres">
      <dgm:prSet presAssocID="{FC2BBAD1-A322-484F-A0BD-73C60DA38FC4}" presName="Name37" presStyleLbl="parChTrans1D3" presStyleIdx="0" presStyleCnt="3"/>
      <dgm:spPr/>
      <dgm:t>
        <a:bodyPr/>
        <a:lstStyle/>
        <a:p>
          <a:endParaRPr lang="zh-CN" altLang="en-US"/>
        </a:p>
      </dgm:t>
    </dgm:pt>
    <dgm:pt modelId="{4FAA9CF4-7C02-5947-8E6D-C782C0FD9290}" type="pres">
      <dgm:prSet presAssocID="{793AB16A-8A74-ED45-98C6-C262E7D089C8}" presName="hierRoot2" presStyleCnt="0">
        <dgm:presLayoutVars>
          <dgm:hierBranch val="init"/>
        </dgm:presLayoutVars>
      </dgm:prSet>
      <dgm:spPr/>
    </dgm:pt>
    <dgm:pt modelId="{5BBA7C85-C7EE-FF44-8D31-E66AC6039481}" type="pres">
      <dgm:prSet presAssocID="{793AB16A-8A74-ED45-98C6-C262E7D089C8}" presName="rootComposite" presStyleCnt="0"/>
      <dgm:spPr/>
    </dgm:pt>
    <dgm:pt modelId="{D57F6710-2A05-9742-A8A3-FD080128F0DC}" type="pres">
      <dgm:prSet presAssocID="{793AB16A-8A74-ED45-98C6-C262E7D089C8}" presName="rootText" presStyleLbl="node3" presStyleIdx="0" presStyleCnt="3">
        <dgm:presLayoutVars>
          <dgm:chPref val="3"/>
        </dgm:presLayoutVars>
      </dgm:prSet>
      <dgm:spPr/>
      <dgm:t>
        <a:bodyPr/>
        <a:lstStyle/>
        <a:p>
          <a:endParaRPr lang="zh-CN" altLang="en-US"/>
        </a:p>
      </dgm:t>
    </dgm:pt>
    <dgm:pt modelId="{4226066E-A642-4643-B3AF-4C5D0540375A}" type="pres">
      <dgm:prSet presAssocID="{793AB16A-8A74-ED45-98C6-C262E7D089C8}" presName="rootConnector" presStyleLbl="node3" presStyleIdx="0" presStyleCnt="3"/>
      <dgm:spPr/>
      <dgm:t>
        <a:bodyPr/>
        <a:lstStyle/>
        <a:p>
          <a:endParaRPr lang="zh-CN" altLang="en-US"/>
        </a:p>
      </dgm:t>
    </dgm:pt>
    <dgm:pt modelId="{0DF5FFFE-1A88-D74A-B4A4-558A38C69EDF}" type="pres">
      <dgm:prSet presAssocID="{793AB16A-8A74-ED45-98C6-C262E7D089C8}" presName="hierChild4" presStyleCnt="0"/>
      <dgm:spPr/>
    </dgm:pt>
    <dgm:pt modelId="{64AB7B91-38AD-5F42-AAB7-425D02F7FE77}" type="pres">
      <dgm:prSet presAssocID="{B2994B5E-2547-1942-A6F9-669BBCEBCA86}" presName="Name37" presStyleLbl="parChTrans1D4" presStyleIdx="0" presStyleCnt="5"/>
      <dgm:spPr/>
      <dgm:t>
        <a:bodyPr/>
        <a:lstStyle/>
        <a:p>
          <a:endParaRPr lang="zh-CN" altLang="en-US"/>
        </a:p>
      </dgm:t>
    </dgm:pt>
    <dgm:pt modelId="{EE13F72B-62F3-6344-9D4B-FCB67CC4DA37}" type="pres">
      <dgm:prSet presAssocID="{03F577F5-1A4A-3048-BBF6-A91B701846C3}" presName="hierRoot2" presStyleCnt="0">
        <dgm:presLayoutVars>
          <dgm:hierBranch val="init"/>
        </dgm:presLayoutVars>
      </dgm:prSet>
      <dgm:spPr/>
    </dgm:pt>
    <dgm:pt modelId="{6C44DCA6-21F8-7E4F-9644-E4BF43AB47D8}" type="pres">
      <dgm:prSet presAssocID="{03F577F5-1A4A-3048-BBF6-A91B701846C3}" presName="rootComposite" presStyleCnt="0"/>
      <dgm:spPr/>
    </dgm:pt>
    <dgm:pt modelId="{742DCB52-D377-9A45-A765-A5CAA3AF06ED}" type="pres">
      <dgm:prSet presAssocID="{03F577F5-1A4A-3048-BBF6-A91B701846C3}" presName="rootText" presStyleLbl="node4" presStyleIdx="0" presStyleCnt="5">
        <dgm:presLayoutVars>
          <dgm:chPref val="3"/>
        </dgm:presLayoutVars>
      </dgm:prSet>
      <dgm:spPr/>
      <dgm:t>
        <a:bodyPr/>
        <a:lstStyle/>
        <a:p>
          <a:endParaRPr lang="zh-CN" altLang="en-US"/>
        </a:p>
      </dgm:t>
    </dgm:pt>
    <dgm:pt modelId="{CEAEDC3A-CC94-394F-AAD2-D123D5947040}" type="pres">
      <dgm:prSet presAssocID="{03F577F5-1A4A-3048-BBF6-A91B701846C3}" presName="rootConnector" presStyleLbl="node4" presStyleIdx="0" presStyleCnt="5"/>
      <dgm:spPr/>
      <dgm:t>
        <a:bodyPr/>
        <a:lstStyle/>
        <a:p>
          <a:endParaRPr lang="zh-CN" altLang="en-US"/>
        </a:p>
      </dgm:t>
    </dgm:pt>
    <dgm:pt modelId="{109D29E9-BCE9-194D-8DCA-3DE0F5ED8BE1}" type="pres">
      <dgm:prSet presAssocID="{03F577F5-1A4A-3048-BBF6-A91B701846C3}" presName="hierChild4" presStyleCnt="0"/>
      <dgm:spPr/>
    </dgm:pt>
    <dgm:pt modelId="{14A8250E-18EA-604F-811E-EC670D1EB1A1}" type="pres">
      <dgm:prSet presAssocID="{03F577F5-1A4A-3048-BBF6-A91B701846C3}" presName="hierChild5" presStyleCnt="0"/>
      <dgm:spPr/>
    </dgm:pt>
    <dgm:pt modelId="{587D235E-4177-7045-989D-3B9E44051638}" type="pres">
      <dgm:prSet presAssocID="{3641A095-E1F6-4445-8B76-02C1F56AC4F5}" presName="Name37" presStyleLbl="parChTrans1D4" presStyleIdx="1" presStyleCnt="5"/>
      <dgm:spPr/>
      <dgm:t>
        <a:bodyPr/>
        <a:lstStyle/>
        <a:p>
          <a:endParaRPr lang="zh-CN" altLang="en-US"/>
        </a:p>
      </dgm:t>
    </dgm:pt>
    <dgm:pt modelId="{F263960C-59A5-EF4E-B675-E24F0ADCE86F}" type="pres">
      <dgm:prSet presAssocID="{065C36E5-F2AD-204B-9A5F-92429F09E951}" presName="hierRoot2" presStyleCnt="0">
        <dgm:presLayoutVars>
          <dgm:hierBranch val="init"/>
        </dgm:presLayoutVars>
      </dgm:prSet>
      <dgm:spPr/>
    </dgm:pt>
    <dgm:pt modelId="{FAB03C71-82D9-A94F-B50A-542342440218}" type="pres">
      <dgm:prSet presAssocID="{065C36E5-F2AD-204B-9A5F-92429F09E951}" presName="rootComposite" presStyleCnt="0"/>
      <dgm:spPr/>
    </dgm:pt>
    <dgm:pt modelId="{37AC0475-A4E6-1D46-9C9E-70B40FE84D9A}" type="pres">
      <dgm:prSet presAssocID="{065C36E5-F2AD-204B-9A5F-92429F09E951}" presName="rootText" presStyleLbl="node4" presStyleIdx="1" presStyleCnt="5">
        <dgm:presLayoutVars>
          <dgm:chPref val="3"/>
        </dgm:presLayoutVars>
      </dgm:prSet>
      <dgm:spPr/>
      <dgm:t>
        <a:bodyPr/>
        <a:lstStyle/>
        <a:p>
          <a:endParaRPr lang="zh-CN" altLang="en-US"/>
        </a:p>
      </dgm:t>
    </dgm:pt>
    <dgm:pt modelId="{7AE1E365-A3E8-EF44-BE52-3AC512FA7A38}" type="pres">
      <dgm:prSet presAssocID="{065C36E5-F2AD-204B-9A5F-92429F09E951}" presName="rootConnector" presStyleLbl="node4" presStyleIdx="1" presStyleCnt="5"/>
      <dgm:spPr/>
      <dgm:t>
        <a:bodyPr/>
        <a:lstStyle/>
        <a:p>
          <a:endParaRPr lang="zh-CN" altLang="en-US"/>
        </a:p>
      </dgm:t>
    </dgm:pt>
    <dgm:pt modelId="{02599145-56E4-2D4D-A01C-77908E6AA5DC}" type="pres">
      <dgm:prSet presAssocID="{065C36E5-F2AD-204B-9A5F-92429F09E951}" presName="hierChild4" presStyleCnt="0"/>
      <dgm:spPr/>
    </dgm:pt>
    <dgm:pt modelId="{6E2CFA56-BECC-E144-A8F1-9F76330FDE25}" type="pres">
      <dgm:prSet presAssocID="{065C36E5-F2AD-204B-9A5F-92429F09E951}" presName="hierChild5" presStyleCnt="0"/>
      <dgm:spPr/>
    </dgm:pt>
    <dgm:pt modelId="{67A8B532-3C0E-B74A-955D-FB157534F047}" type="pres">
      <dgm:prSet presAssocID="{2C24AAEA-2DFD-B24F-83E3-DB60BE1D5FDC}" presName="Name37" presStyleLbl="parChTrans1D4" presStyleIdx="2" presStyleCnt="5"/>
      <dgm:spPr/>
      <dgm:t>
        <a:bodyPr/>
        <a:lstStyle/>
        <a:p>
          <a:endParaRPr lang="zh-CN" altLang="en-US"/>
        </a:p>
      </dgm:t>
    </dgm:pt>
    <dgm:pt modelId="{5BDD4C93-9A15-0D4C-862D-EE4911AF7B9B}" type="pres">
      <dgm:prSet presAssocID="{80D12066-4E98-D246-B240-4B1435E3F6E3}" presName="hierRoot2" presStyleCnt="0">
        <dgm:presLayoutVars>
          <dgm:hierBranch val="init"/>
        </dgm:presLayoutVars>
      </dgm:prSet>
      <dgm:spPr/>
    </dgm:pt>
    <dgm:pt modelId="{2C56B520-3861-D046-8786-55A5DF9C19C9}" type="pres">
      <dgm:prSet presAssocID="{80D12066-4E98-D246-B240-4B1435E3F6E3}" presName="rootComposite" presStyleCnt="0"/>
      <dgm:spPr/>
    </dgm:pt>
    <dgm:pt modelId="{8F05F326-AE4E-1246-B024-190E69E45C65}" type="pres">
      <dgm:prSet presAssocID="{80D12066-4E98-D246-B240-4B1435E3F6E3}" presName="rootText" presStyleLbl="node4" presStyleIdx="2" presStyleCnt="5">
        <dgm:presLayoutVars>
          <dgm:chPref val="3"/>
        </dgm:presLayoutVars>
      </dgm:prSet>
      <dgm:spPr/>
      <dgm:t>
        <a:bodyPr/>
        <a:lstStyle/>
        <a:p>
          <a:endParaRPr lang="zh-CN" altLang="en-US"/>
        </a:p>
      </dgm:t>
    </dgm:pt>
    <dgm:pt modelId="{25B84CD4-4EFB-A449-82CF-5FE5BB2E6D79}" type="pres">
      <dgm:prSet presAssocID="{80D12066-4E98-D246-B240-4B1435E3F6E3}" presName="rootConnector" presStyleLbl="node4" presStyleIdx="2" presStyleCnt="5"/>
      <dgm:spPr/>
      <dgm:t>
        <a:bodyPr/>
        <a:lstStyle/>
        <a:p>
          <a:endParaRPr lang="zh-CN" altLang="en-US"/>
        </a:p>
      </dgm:t>
    </dgm:pt>
    <dgm:pt modelId="{9288FA98-D87C-154A-9DD3-B9CDD984F216}" type="pres">
      <dgm:prSet presAssocID="{80D12066-4E98-D246-B240-4B1435E3F6E3}" presName="hierChild4" presStyleCnt="0"/>
      <dgm:spPr/>
    </dgm:pt>
    <dgm:pt modelId="{E74114F2-629C-CB40-9269-234E9C587830}" type="pres">
      <dgm:prSet presAssocID="{80D12066-4E98-D246-B240-4B1435E3F6E3}" presName="hierChild5" presStyleCnt="0"/>
      <dgm:spPr/>
    </dgm:pt>
    <dgm:pt modelId="{6FB5B196-E9B4-2F48-872E-FB5988FD2515}" type="pres">
      <dgm:prSet presAssocID="{EEEF32F0-5327-214F-854C-736009548CDE}" presName="Name37" presStyleLbl="parChTrans1D4" presStyleIdx="3" presStyleCnt="5"/>
      <dgm:spPr/>
      <dgm:t>
        <a:bodyPr/>
        <a:lstStyle/>
        <a:p>
          <a:endParaRPr lang="zh-CN" altLang="en-US"/>
        </a:p>
      </dgm:t>
    </dgm:pt>
    <dgm:pt modelId="{0AA28E38-4080-A84C-A7C5-6A731C896AEC}" type="pres">
      <dgm:prSet presAssocID="{B7DE4859-C1C7-9943-8EF9-6D4EDA348BCD}" presName="hierRoot2" presStyleCnt="0">
        <dgm:presLayoutVars>
          <dgm:hierBranch val="init"/>
        </dgm:presLayoutVars>
      </dgm:prSet>
      <dgm:spPr/>
    </dgm:pt>
    <dgm:pt modelId="{582B6423-6BE3-B840-A4B5-951ECFB19CD7}" type="pres">
      <dgm:prSet presAssocID="{B7DE4859-C1C7-9943-8EF9-6D4EDA348BCD}" presName="rootComposite" presStyleCnt="0"/>
      <dgm:spPr/>
    </dgm:pt>
    <dgm:pt modelId="{BDDDF407-28D6-8F4C-A36D-5DC247E3D3C0}" type="pres">
      <dgm:prSet presAssocID="{B7DE4859-C1C7-9943-8EF9-6D4EDA348BCD}" presName="rootText" presStyleLbl="node4" presStyleIdx="3" presStyleCnt="5">
        <dgm:presLayoutVars>
          <dgm:chPref val="3"/>
        </dgm:presLayoutVars>
      </dgm:prSet>
      <dgm:spPr/>
      <dgm:t>
        <a:bodyPr/>
        <a:lstStyle/>
        <a:p>
          <a:endParaRPr lang="zh-CN" altLang="en-US"/>
        </a:p>
      </dgm:t>
    </dgm:pt>
    <dgm:pt modelId="{CCB939FA-CE97-E74E-8B41-1A28B1458515}" type="pres">
      <dgm:prSet presAssocID="{B7DE4859-C1C7-9943-8EF9-6D4EDA348BCD}" presName="rootConnector" presStyleLbl="node4" presStyleIdx="3" presStyleCnt="5"/>
      <dgm:spPr/>
      <dgm:t>
        <a:bodyPr/>
        <a:lstStyle/>
        <a:p>
          <a:endParaRPr lang="zh-CN" altLang="en-US"/>
        </a:p>
      </dgm:t>
    </dgm:pt>
    <dgm:pt modelId="{73C644A6-3B72-5244-8ABC-60CF61A7E5E3}" type="pres">
      <dgm:prSet presAssocID="{B7DE4859-C1C7-9943-8EF9-6D4EDA348BCD}" presName="hierChild4" presStyleCnt="0"/>
      <dgm:spPr/>
    </dgm:pt>
    <dgm:pt modelId="{1ECB3C8D-A9C8-8340-82B1-E2ABA9A2376B}" type="pres">
      <dgm:prSet presAssocID="{E8D12154-1C10-1D47-BBC2-0A62037B6A07}" presName="Name37" presStyleLbl="parChTrans1D4" presStyleIdx="4" presStyleCnt="5"/>
      <dgm:spPr/>
      <dgm:t>
        <a:bodyPr/>
        <a:lstStyle/>
        <a:p>
          <a:endParaRPr lang="zh-CN" altLang="en-US"/>
        </a:p>
      </dgm:t>
    </dgm:pt>
    <dgm:pt modelId="{A995C170-AED7-9B40-8F2E-67A759180295}" type="pres">
      <dgm:prSet presAssocID="{13B95301-F28B-FA4B-8E60-34B6286E7247}" presName="hierRoot2" presStyleCnt="0">
        <dgm:presLayoutVars>
          <dgm:hierBranch val="init"/>
        </dgm:presLayoutVars>
      </dgm:prSet>
      <dgm:spPr/>
    </dgm:pt>
    <dgm:pt modelId="{75DA247C-D8FF-664A-AD14-BE8B1BA98AA5}" type="pres">
      <dgm:prSet presAssocID="{13B95301-F28B-FA4B-8E60-34B6286E7247}" presName="rootComposite" presStyleCnt="0"/>
      <dgm:spPr/>
    </dgm:pt>
    <dgm:pt modelId="{3E294EEC-67CA-D54E-8AA6-2885C1174A1C}" type="pres">
      <dgm:prSet presAssocID="{13B95301-F28B-FA4B-8E60-34B6286E7247}" presName="rootText" presStyleLbl="node4" presStyleIdx="4" presStyleCnt="5">
        <dgm:presLayoutVars>
          <dgm:chPref val="3"/>
        </dgm:presLayoutVars>
      </dgm:prSet>
      <dgm:spPr/>
      <dgm:t>
        <a:bodyPr/>
        <a:lstStyle/>
        <a:p>
          <a:endParaRPr lang="zh-CN" altLang="en-US"/>
        </a:p>
      </dgm:t>
    </dgm:pt>
    <dgm:pt modelId="{3C79EC92-D289-C24E-A279-4CB8EB577F1D}" type="pres">
      <dgm:prSet presAssocID="{13B95301-F28B-FA4B-8E60-34B6286E7247}" presName="rootConnector" presStyleLbl="node4" presStyleIdx="4" presStyleCnt="5"/>
      <dgm:spPr/>
      <dgm:t>
        <a:bodyPr/>
        <a:lstStyle/>
        <a:p>
          <a:endParaRPr lang="zh-CN" altLang="en-US"/>
        </a:p>
      </dgm:t>
    </dgm:pt>
    <dgm:pt modelId="{93BA1242-2340-4147-BF86-51C9DE716951}" type="pres">
      <dgm:prSet presAssocID="{13B95301-F28B-FA4B-8E60-34B6286E7247}" presName="hierChild4" presStyleCnt="0"/>
      <dgm:spPr/>
    </dgm:pt>
    <dgm:pt modelId="{06AEA2FD-8A32-4848-9D56-34D249EF3A19}" type="pres">
      <dgm:prSet presAssocID="{13B95301-F28B-FA4B-8E60-34B6286E7247}" presName="hierChild5" presStyleCnt="0"/>
      <dgm:spPr/>
    </dgm:pt>
    <dgm:pt modelId="{27E25AC3-5ECB-0A4D-A905-BECABB164982}" type="pres">
      <dgm:prSet presAssocID="{B7DE4859-C1C7-9943-8EF9-6D4EDA348BCD}" presName="hierChild5" presStyleCnt="0"/>
      <dgm:spPr/>
    </dgm:pt>
    <dgm:pt modelId="{5A21E183-506C-7347-8E7C-CF39704354B3}" type="pres">
      <dgm:prSet presAssocID="{793AB16A-8A74-ED45-98C6-C262E7D089C8}" presName="hierChild5" presStyleCnt="0"/>
      <dgm:spPr/>
    </dgm:pt>
    <dgm:pt modelId="{04D66A0C-2BF3-0E42-B254-C3156E389321}" type="pres">
      <dgm:prSet presAssocID="{49271DA6-18B5-6841-940B-9923A8C876EF}" presName="Name37" presStyleLbl="parChTrans1D3" presStyleIdx="1" presStyleCnt="3"/>
      <dgm:spPr/>
      <dgm:t>
        <a:bodyPr/>
        <a:lstStyle/>
        <a:p>
          <a:endParaRPr lang="zh-CN" altLang="en-US"/>
        </a:p>
      </dgm:t>
    </dgm:pt>
    <dgm:pt modelId="{953BA6AC-98C7-A54E-85B0-91CF62ADD068}" type="pres">
      <dgm:prSet presAssocID="{5E9E843F-581C-AB48-BF69-E1C3EDE0862E}" presName="hierRoot2" presStyleCnt="0">
        <dgm:presLayoutVars>
          <dgm:hierBranch val="init"/>
        </dgm:presLayoutVars>
      </dgm:prSet>
      <dgm:spPr/>
    </dgm:pt>
    <dgm:pt modelId="{C5B1EC9F-3176-354E-A3AF-0DBCB62B542E}" type="pres">
      <dgm:prSet presAssocID="{5E9E843F-581C-AB48-BF69-E1C3EDE0862E}" presName="rootComposite" presStyleCnt="0"/>
      <dgm:spPr/>
    </dgm:pt>
    <dgm:pt modelId="{D1DDAA4E-20F7-694C-8D61-7F226986904D}" type="pres">
      <dgm:prSet presAssocID="{5E9E843F-581C-AB48-BF69-E1C3EDE0862E}" presName="rootText" presStyleLbl="node3" presStyleIdx="1" presStyleCnt="3">
        <dgm:presLayoutVars>
          <dgm:chPref val="3"/>
        </dgm:presLayoutVars>
      </dgm:prSet>
      <dgm:spPr/>
      <dgm:t>
        <a:bodyPr/>
        <a:lstStyle/>
        <a:p>
          <a:endParaRPr lang="zh-CN" altLang="en-US"/>
        </a:p>
      </dgm:t>
    </dgm:pt>
    <dgm:pt modelId="{D59C000E-A3CE-5E45-98BD-A2ED847FE8FC}" type="pres">
      <dgm:prSet presAssocID="{5E9E843F-581C-AB48-BF69-E1C3EDE0862E}" presName="rootConnector" presStyleLbl="node3" presStyleIdx="1" presStyleCnt="3"/>
      <dgm:spPr/>
      <dgm:t>
        <a:bodyPr/>
        <a:lstStyle/>
        <a:p>
          <a:endParaRPr lang="zh-CN" altLang="en-US"/>
        </a:p>
      </dgm:t>
    </dgm:pt>
    <dgm:pt modelId="{97302F5E-D8D2-B04C-AE5B-615F90A8B056}" type="pres">
      <dgm:prSet presAssocID="{5E9E843F-581C-AB48-BF69-E1C3EDE0862E}" presName="hierChild4" presStyleCnt="0"/>
      <dgm:spPr/>
    </dgm:pt>
    <dgm:pt modelId="{5C279BD6-F5B4-2B43-8177-69D35D07E633}" type="pres">
      <dgm:prSet presAssocID="{5E9E843F-581C-AB48-BF69-E1C3EDE0862E}" presName="hierChild5" presStyleCnt="0"/>
      <dgm:spPr/>
    </dgm:pt>
    <dgm:pt modelId="{9D2013F8-D6B4-4B4C-84A6-610F725B785C}" type="pres">
      <dgm:prSet presAssocID="{C1BECF74-0798-FD41-9F0E-901295A0EA92}" presName="Name37" presStyleLbl="parChTrans1D3" presStyleIdx="2" presStyleCnt="3"/>
      <dgm:spPr/>
      <dgm:t>
        <a:bodyPr/>
        <a:lstStyle/>
        <a:p>
          <a:endParaRPr lang="zh-CN" altLang="en-US"/>
        </a:p>
      </dgm:t>
    </dgm:pt>
    <dgm:pt modelId="{4FB28211-1A82-1D42-8D89-021F48110829}" type="pres">
      <dgm:prSet presAssocID="{740BF0AC-649F-194D-8693-5ADA6574142B}" presName="hierRoot2" presStyleCnt="0">
        <dgm:presLayoutVars>
          <dgm:hierBranch val="init"/>
        </dgm:presLayoutVars>
      </dgm:prSet>
      <dgm:spPr/>
    </dgm:pt>
    <dgm:pt modelId="{C42DDA61-C6BD-BA4D-BCBE-592E6F442DC8}" type="pres">
      <dgm:prSet presAssocID="{740BF0AC-649F-194D-8693-5ADA6574142B}" presName="rootComposite" presStyleCnt="0"/>
      <dgm:spPr/>
    </dgm:pt>
    <dgm:pt modelId="{7DB8C0B8-4D33-284F-8206-8A19BCFB16BC}" type="pres">
      <dgm:prSet presAssocID="{740BF0AC-649F-194D-8693-5ADA6574142B}" presName="rootText" presStyleLbl="node3" presStyleIdx="2" presStyleCnt="3">
        <dgm:presLayoutVars>
          <dgm:chPref val="3"/>
        </dgm:presLayoutVars>
      </dgm:prSet>
      <dgm:spPr/>
      <dgm:t>
        <a:bodyPr/>
        <a:lstStyle/>
        <a:p>
          <a:endParaRPr lang="zh-CN" altLang="en-US"/>
        </a:p>
      </dgm:t>
    </dgm:pt>
    <dgm:pt modelId="{79EA5206-0DAC-2B47-B5C3-2D0FF6C66F0D}" type="pres">
      <dgm:prSet presAssocID="{740BF0AC-649F-194D-8693-5ADA6574142B}" presName="rootConnector" presStyleLbl="node3" presStyleIdx="2" presStyleCnt="3"/>
      <dgm:spPr/>
      <dgm:t>
        <a:bodyPr/>
        <a:lstStyle/>
        <a:p>
          <a:endParaRPr lang="zh-CN" altLang="en-US"/>
        </a:p>
      </dgm:t>
    </dgm:pt>
    <dgm:pt modelId="{A12715DC-A1E3-474C-80FE-D90D22A84A35}" type="pres">
      <dgm:prSet presAssocID="{740BF0AC-649F-194D-8693-5ADA6574142B}" presName="hierChild4" presStyleCnt="0"/>
      <dgm:spPr/>
    </dgm:pt>
    <dgm:pt modelId="{5D4E39AE-7B03-594D-B559-67FD7CEFA877}" type="pres">
      <dgm:prSet presAssocID="{740BF0AC-649F-194D-8693-5ADA6574142B}" presName="hierChild5" presStyleCnt="0"/>
      <dgm:spPr/>
    </dgm:pt>
    <dgm:pt modelId="{0844C000-7CB0-8D4A-BB54-DC6450FC42F9}" type="pres">
      <dgm:prSet presAssocID="{667AFAC0-66A9-3D4C-ACB4-2B5437069F4F}" presName="hierChild5" presStyleCnt="0"/>
      <dgm:spPr/>
    </dgm:pt>
    <dgm:pt modelId="{31133639-B648-7C48-AFF5-C4EB06EFD550}" type="pres">
      <dgm:prSet presAssocID="{2E99029E-C119-E34D-81A4-3AAA525AE900}" presName="Name37" presStyleLbl="parChTrans1D2" presStyleIdx="1" presStyleCnt="4"/>
      <dgm:spPr/>
      <dgm:t>
        <a:bodyPr/>
        <a:lstStyle/>
        <a:p>
          <a:endParaRPr lang="zh-CN" altLang="en-US"/>
        </a:p>
      </dgm:t>
    </dgm:pt>
    <dgm:pt modelId="{EEBE7D34-A7E4-DD40-8F71-BE752C9082D8}" type="pres">
      <dgm:prSet presAssocID="{3002E762-7587-BD47-BC5E-B473A3A17624}" presName="hierRoot2" presStyleCnt="0">
        <dgm:presLayoutVars>
          <dgm:hierBranch val="init"/>
        </dgm:presLayoutVars>
      </dgm:prSet>
      <dgm:spPr/>
    </dgm:pt>
    <dgm:pt modelId="{628A8233-4E78-624A-83C2-4A86AA81EA0C}" type="pres">
      <dgm:prSet presAssocID="{3002E762-7587-BD47-BC5E-B473A3A17624}" presName="rootComposite" presStyleCnt="0"/>
      <dgm:spPr/>
    </dgm:pt>
    <dgm:pt modelId="{F0A8B1F3-D5E3-434C-B33F-000192FB7549}" type="pres">
      <dgm:prSet presAssocID="{3002E762-7587-BD47-BC5E-B473A3A17624}" presName="rootText" presStyleLbl="node2" presStyleIdx="1" presStyleCnt="4">
        <dgm:presLayoutVars>
          <dgm:chPref val="3"/>
        </dgm:presLayoutVars>
      </dgm:prSet>
      <dgm:spPr/>
      <dgm:t>
        <a:bodyPr/>
        <a:lstStyle/>
        <a:p>
          <a:endParaRPr lang="zh-CN" altLang="en-US"/>
        </a:p>
      </dgm:t>
    </dgm:pt>
    <dgm:pt modelId="{B5276B8E-9BFF-EA4F-9F99-FD7B2C9236B8}" type="pres">
      <dgm:prSet presAssocID="{3002E762-7587-BD47-BC5E-B473A3A17624}" presName="rootConnector" presStyleLbl="node2" presStyleIdx="1" presStyleCnt="4"/>
      <dgm:spPr/>
      <dgm:t>
        <a:bodyPr/>
        <a:lstStyle/>
        <a:p>
          <a:endParaRPr lang="zh-CN" altLang="en-US"/>
        </a:p>
      </dgm:t>
    </dgm:pt>
    <dgm:pt modelId="{4EB37963-503C-DA40-9216-FF7DFA041B2F}" type="pres">
      <dgm:prSet presAssocID="{3002E762-7587-BD47-BC5E-B473A3A17624}" presName="hierChild4" presStyleCnt="0"/>
      <dgm:spPr/>
    </dgm:pt>
    <dgm:pt modelId="{D44C9D0C-B7C9-CE4E-98BE-710B79E467D7}" type="pres">
      <dgm:prSet presAssocID="{3002E762-7587-BD47-BC5E-B473A3A17624}" presName="hierChild5" presStyleCnt="0"/>
      <dgm:spPr/>
    </dgm:pt>
    <dgm:pt modelId="{FD509C73-503E-FF4B-98C7-A74399AF6D5E}" type="pres">
      <dgm:prSet presAssocID="{EE52C0AF-9AE7-0442-B06D-7ADCB015571C}" presName="Name37" presStyleLbl="parChTrans1D2" presStyleIdx="2" presStyleCnt="4"/>
      <dgm:spPr/>
      <dgm:t>
        <a:bodyPr/>
        <a:lstStyle/>
        <a:p>
          <a:endParaRPr lang="zh-CN" altLang="en-US"/>
        </a:p>
      </dgm:t>
    </dgm:pt>
    <dgm:pt modelId="{B273178E-42E0-C543-B539-EBB6D177107C}" type="pres">
      <dgm:prSet presAssocID="{217EAC84-50B0-E74D-A7F6-368076F5A19F}" presName="hierRoot2" presStyleCnt="0">
        <dgm:presLayoutVars>
          <dgm:hierBranch val="init"/>
        </dgm:presLayoutVars>
      </dgm:prSet>
      <dgm:spPr/>
    </dgm:pt>
    <dgm:pt modelId="{00EDB7F9-2338-9E49-83D8-C193777A6CCB}" type="pres">
      <dgm:prSet presAssocID="{217EAC84-50B0-E74D-A7F6-368076F5A19F}" presName="rootComposite" presStyleCnt="0"/>
      <dgm:spPr/>
    </dgm:pt>
    <dgm:pt modelId="{8A152337-A444-D648-A3D3-833A0C69BC94}" type="pres">
      <dgm:prSet presAssocID="{217EAC84-50B0-E74D-A7F6-368076F5A19F}" presName="rootText" presStyleLbl="node2" presStyleIdx="2" presStyleCnt="4">
        <dgm:presLayoutVars>
          <dgm:chPref val="3"/>
        </dgm:presLayoutVars>
      </dgm:prSet>
      <dgm:spPr/>
      <dgm:t>
        <a:bodyPr/>
        <a:lstStyle/>
        <a:p>
          <a:endParaRPr lang="zh-CN" altLang="en-US"/>
        </a:p>
      </dgm:t>
    </dgm:pt>
    <dgm:pt modelId="{4EB88EF9-9A9E-6F4F-A1CD-F1DD65D46281}" type="pres">
      <dgm:prSet presAssocID="{217EAC84-50B0-E74D-A7F6-368076F5A19F}" presName="rootConnector" presStyleLbl="node2" presStyleIdx="2" presStyleCnt="4"/>
      <dgm:spPr/>
      <dgm:t>
        <a:bodyPr/>
        <a:lstStyle/>
        <a:p>
          <a:endParaRPr lang="zh-CN" altLang="en-US"/>
        </a:p>
      </dgm:t>
    </dgm:pt>
    <dgm:pt modelId="{4D67BD90-906C-4542-8C79-75820EB87E95}" type="pres">
      <dgm:prSet presAssocID="{217EAC84-50B0-E74D-A7F6-368076F5A19F}" presName="hierChild4" presStyleCnt="0"/>
      <dgm:spPr/>
    </dgm:pt>
    <dgm:pt modelId="{0FFC6C51-9608-8846-A769-D1BF41539BD2}" type="pres">
      <dgm:prSet presAssocID="{217EAC84-50B0-E74D-A7F6-368076F5A19F}" presName="hierChild5" presStyleCnt="0"/>
      <dgm:spPr/>
    </dgm:pt>
    <dgm:pt modelId="{3FC8BA8A-AA44-F74B-8AEA-F1E13B0B5BC1}" type="pres">
      <dgm:prSet presAssocID="{9D3B7DE8-D9DA-7C43-B729-AD98C3F4D9EC}" presName="Name37" presStyleLbl="parChTrans1D2" presStyleIdx="3" presStyleCnt="4"/>
      <dgm:spPr/>
      <dgm:t>
        <a:bodyPr/>
        <a:lstStyle/>
        <a:p>
          <a:endParaRPr lang="zh-CN" altLang="en-US"/>
        </a:p>
      </dgm:t>
    </dgm:pt>
    <dgm:pt modelId="{D6E0F04F-A465-E04D-96EE-7AA2A1254DC0}" type="pres">
      <dgm:prSet presAssocID="{570ACA86-054C-AA41-B624-5FB44B1D3B61}" presName="hierRoot2" presStyleCnt="0">
        <dgm:presLayoutVars>
          <dgm:hierBranch val="init"/>
        </dgm:presLayoutVars>
      </dgm:prSet>
      <dgm:spPr/>
    </dgm:pt>
    <dgm:pt modelId="{02889282-AEAB-064C-9CCC-7C130686BF12}" type="pres">
      <dgm:prSet presAssocID="{570ACA86-054C-AA41-B624-5FB44B1D3B61}" presName="rootComposite" presStyleCnt="0"/>
      <dgm:spPr/>
    </dgm:pt>
    <dgm:pt modelId="{CC4FFF5F-AA8E-CC45-AF4C-B7FED3CA25CA}" type="pres">
      <dgm:prSet presAssocID="{570ACA86-054C-AA41-B624-5FB44B1D3B61}" presName="rootText" presStyleLbl="node2" presStyleIdx="3" presStyleCnt="4">
        <dgm:presLayoutVars>
          <dgm:chPref val="3"/>
        </dgm:presLayoutVars>
      </dgm:prSet>
      <dgm:spPr/>
      <dgm:t>
        <a:bodyPr/>
        <a:lstStyle/>
        <a:p>
          <a:endParaRPr lang="zh-CN" altLang="en-US"/>
        </a:p>
      </dgm:t>
    </dgm:pt>
    <dgm:pt modelId="{0D126BD8-7E1B-8D48-AA9C-EA1547C69659}" type="pres">
      <dgm:prSet presAssocID="{570ACA86-054C-AA41-B624-5FB44B1D3B61}" presName="rootConnector" presStyleLbl="node2" presStyleIdx="3" presStyleCnt="4"/>
      <dgm:spPr/>
      <dgm:t>
        <a:bodyPr/>
        <a:lstStyle/>
        <a:p>
          <a:endParaRPr lang="zh-CN" altLang="en-US"/>
        </a:p>
      </dgm:t>
    </dgm:pt>
    <dgm:pt modelId="{EB922DD1-65E3-1643-8415-3FDCD0C06291}" type="pres">
      <dgm:prSet presAssocID="{570ACA86-054C-AA41-B624-5FB44B1D3B61}" presName="hierChild4" presStyleCnt="0"/>
      <dgm:spPr/>
    </dgm:pt>
    <dgm:pt modelId="{14A8485F-615B-4444-BB15-1B6C4E4CC2F3}" type="pres">
      <dgm:prSet presAssocID="{570ACA86-054C-AA41-B624-5FB44B1D3B61}" presName="hierChild5" presStyleCnt="0"/>
      <dgm:spPr/>
    </dgm:pt>
    <dgm:pt modelId="{DA308C1C-A62E-C447-AD22-142FAC21285A}" type="pres">
      <dgm:prSet presAssocID="{F5DCD552-77D1-F849-A36A-B5844F03ADA7}" presName="hierChild3" presStyleCnt="0"/>
      <dgm:spPr/>
    </dgm:pt>
  </dgm:ptLst>
  <dgm:cxnLst>
    <dgm:cxn modelId="{4DD20AB2-3998-F141-A202-404750793D14}" srcId="{667AFAC0-66A9-3D4C-ACB4-2B5437069F4F}" destId="{740BF0AC-649F-194D-8693-5ADA6574142B}" srcOrd="2" destOrd="0" parTransId="{C1BECF74-0798-FD41-9F0E-901295A0EA92}" sibTransId="{DB7299A0-D5DF-734F-88B8-9C67B4630022}"/>
    <dgm:cxn modelId="{8BA2343E-2AB0-464D-BB15-EC5DF985F14E}" type="presOf" srcId="{667AFAC0-66A9-3D4C-ACB4-2B5437069F4F}" destId="{123CA08A-AAFA-9B49-9BB2-CAA2FADA4776}" srcOrd="1" destOrd="0" presId="urn:microsoft.com/office/officeart/2005/8/layout/orgChart1"/>
    <dgm:cxn modelId="{26C086DC-D656-564C-AF12-1F3843ADB235}" type="presOf" srcId="{2C24AAEA-2DFD-B24F-83E3-DB60BE1D5FDC}" destId="{67A8B532-3C0E-B74A-955D-FB157534F047}" srcOrd="0" destOrd="0" presId="urn:microsoft.com/office/officeart/2005/8/layout/orgChart1"/>
    <dgm:cxn modelId="{A467CE36-67AC-004B-B26E-63F4B76E7829}" type="presOf" srcId="{49271DA6-18B5-6841-940B-9923A8C876EF}" destId="{04D66A0C-2BF3-0E42-B254-C3156E389321}" srcOrd="0" destOrd="0" presId="urn:microsoft.com/office/officeart/2005/8/layout/orgChart1"/>
    <dgm:cxn modelId="{452BCBD4-4141-1D41-B4E7-96443043C696}" srcId="{B7DE4859-C1C7-9943-8EF9-6D4EDA348BCD}" destId="{13B95301-F28B-FA4B-8E60-34B6286E7247}" srcOrd="0" destOrd="0" parTransId="{E8D12154-1C10-1D47-BBC2-0A62037B6A07}" sibTransId="{F956557B-7A1D-EC42-A69F-83499AB2D5CB}"/>
    <dgm:cxn modelId="{C34685E7-1389-0D4D-A0FE-14A3FB0C32FD}" type="presOf" srcId="{03F577F5-1A4A-3048-BBF6-A91B701846C3}" destId="{742DCB52-D377-9A45-A765-A5CAA3AF06ED}" srcOrd="0" destOrd="0" presId="urn:microsoft.com/office/officeart/2005/8/layout/orgChart1"/>
    <dgm:cxn modelId="{F21A5FB3-7EE6-2445-891D-E8829597CE5F}" type="presOf" srcId="{9D3B7DE8-D9DA-7C43-B729-AD98C3F4D9EC}" destId="{3FC8BA8A-AA44-F74B-8AEA-F1E13B0B5BC1}" srcOrd="0" destOrd="0" presId="urn:microsoft.com/office/officeart/2005/8/layout/orgChart1"/>
    <dgm:cxn modelId="{91F13B2C-2076-F841-A04C-5149DDF0CD5F}" type="presOf" srcId="{B7DE4859-C1C7-9943-8EF9-6D4EDA348BCD}" destId="{CCB939FA-CE97-E74E-8B41-1A28B1458515}" srcOrd="1" destOrd="0" presId="urn:microsoft.com/office/officeart/2005/8/layout/orgChart1"/>
    <dgm:cxn modelId="{82E548C0-A180-544B-AAB5-53F02C40CFBC}" type="presOf" srcId="{13B95301-F28B-FA4B-8E60-34B6286E7247}" destId="{3C79EC92-D289-C24E-A279-4CB8EB577F1D}" srcOrd="1" destOrd="0" presId="urn:microsoft.com/office/officeart/2005/8/layout/orgChart1"/>
    <dgm:cxn modelId="{DBFC4C45-9B84-3846-BC49-ABFC95956C11}" srcId="{667AFAC0-66A9-3D4C-ACB4-2B5437069F4F}" destId="{5E9E843F-581C-AB48-BF69-E1C3EDE0862E}" srcOrd="1" destOrd="0" parTransId="{49271DA6-18B5-6841-940B-9923A8C876EF}" sibTransId="{34A00B49-E0B1-7340-923F-D36A75E4449D}"/>
    <dgm:cxn modelId="{FCA921ED-BBD3-F347-BCFC-02FFE9CACD70}" srcId="{793AB16A-8A74-ED45-98C6-C262E7D089C8}" destId="{80D12066-4E98-D246-B240-4B1435E3F6E3}" srcOrd="2" destOrd="0" parTransId="{2C24AAEA-2DFD-B24F-83E3-DB60BE1D5FDC}" sibTransId="{7EBEBC06-BC08-BF41-AFDD-FB451AA56A45}"/>
    <dgm:cxn modelId="{29CAEBA8-F821-D14D-8351-B0C5A5020595}" type="presOf" srcId="{740BF0AC-649F-194D-8693-5ADA6574142B}" destId="{79EA5206-0DAC-2B47-B5C3-2D0FF6C66F0D}" srcOrd="1" destOrd="0" presId="urn:microsoft.com/office/officeart/2005/8/layout/orgChart1"/>
    <dgm:cxn modelId="{3EFFE4A5-F2F7-2B40-A377-13210635BD78}" srcId="{821DA4EC-6547-5646-BA9C-EE30361EE137}" destId="{F5DCD552-77D1-F849-A36A-B5844F03ADA7}" srcOrd="0" destOrd="0" parTransId="{6FD99087-B1E0-C540-8381-E20B845D2098}" sibTransId="{94A413E1-42AC-7B4B-81A5-D69A59FF1852}"/>
    <dgm:cxn modelId="{A18C6CD0-6502-1A44-8B84-0D78461F5FBE}" type="presOf" srcId="{EEEF32F0-5327-214F-854C-736009548CDE}" destId="{6FB5B196-E9B4-2F48-872E-FB5988FD2515}" srcOrd="0" destOrd="0" presId="urn:microsoft.com/office/officeart/2005/8/layout/orgChart1"/>
    <dgm:cxn modelId="{F531B04A-1DF1-BB41-B16D-0781C2F80718}" type="presOf" srcId="{5E9E843F-581C-AB48-BF69-E1C3EDE0862E}" destId="{D1DDAA4E-20F7-694C-8D61-7F226986904D}" srcOrd="0" destOrd="0" presId="urn:microsoft.com/office/officeart/2005/8/layout/orgChart1"/>
    <dgm:cxn modelId="{B3C2D0A8-4EF6-5B44-98CE-500B25E7746F}" type="presOf" srcId="{EE52C0AF-9AE7-0442-B06D-7ADCB015571C}" destId="{FD509C73-503E-FF4B-98C7-A74399AF6D5E}" srcOrd="0" destOrd="0" presId="urn:microsoft.com/office/officeart/2005/8/layout/orgChart1"/>
    <dgm:cxn modelId="{8908917A-073B-594A-B204-072236D67EC1}" srcId="{F5DCD552-77D1-F849-A36A-B5844F03ADA7}" destId="{570ACA86-054C-AA41-B624-5FB44B1D3B61}" srcOrd="3" destOrd="0" parTransId="{9D3B7DE8-D9DA-7C43-B729-AD98C3F4D9EC}" sibTransId="{8DD57A6F-F39F-D845-93C1-31FA9E75B20C}"/>
    <dgm:cxn modelId="{E53E1CE5-E3F4-F34E-81DC-50DB00B368F1}" type="presOf" srcId="{5E9E843F-581C-AB48-BF69-E1C3EDE0862E}" destId="{D59C000E-A3CE-5E45-98BD-A2ED847FE8FC}" srcOrd="1" destOrd="0" presId="urn:microsoft.com/office/officeart/2005/8/layout/orgChart1"/>
    <dgm:cxn modelId="{83A940D8-DA01-174E-97E1-7624F220E32D}" type="presOf" srcId="{740BF0AC-649F-194D-8693-5ADA6574142B}" destId="{7DB8C0B8-4D33-284F-8206-8A19BCFB16BC}" srcOrd="0" destOrd="0" presId="urn:microsoft.com/office/officeart/2005/8/layout/orgChart1"/>
    <dgm:cxn modelId="{E53349DB-6AAF-D147-8E23-11635B77BB12}" type="presOf" srcId="{667AFAC0-66A9-3D4C-ACB4-2B5437069F4F}" destId="{AFE9FA6F-82A9-6946-AC20-D8A52A730EC1}" srcOrd="0" destOrd="0" presId="urn:microsoft.com/office/officeart/2005/8/layout/orgChart1"/>
    <dgm:cxn modelId="{B6D0B987-DC1A-1648-B5AD-83F552687D6B}" type="presOf" srcId="{E8D12154-1C10-1D47-BBC2-0A62037B6A07}" destId="{1ECB3C8D-A9C8-8340-82B1-E2ABA9A2376B}" srcOrd="0" destOrd="0" presId="urn:microsoft.com/office/officeart/2005/8/layout/orgChart1"/>
    <dgm:cxn modelId="{CBC03E43-782D-A14C-91C6-35AEBFFF8953}" type="presOf" srcId="{FC2BBAD1-A322-484F-A0BD-73C60DA38FC4}" destId="{5A43CEA4-798F-3742-A255-A4831F59146D}" srcOrd="0" destOrd="0" presId="urn:microsoft.com/office/officeart/2005/8/layout/orgChart1"/>
    <dgm:cxn modelId="{9680B5BF-1627-494E-A491-B231F69859BB}" type="presOf" srcId="{217EAC84-50B0-E74D-A7F6-368076F5A19F}" destId="{8A152337-A444-D648-A3D3-833A0C69BC94}" srcOrd="0" destOrd="0" presId="urn:microsoft.com/office/officeart/2005/8/layout/orgChart1"/>
    <dgm:cxn modelId="{983E48B1-8AE6-5C41-B0D7-4B87199B8B5F}" type="presOf" srcId="{918D1D43-B17A-4449-8FEF-841C30349183}" destId="{523E1D7F-B65C-4149-AA95-282E1B89DEC9}" srcOrd="0" destOrd="0" presId="urn:microsoft.com/office/officeart/2005/8/layout/orgChart1"/>
    <dgm:cxn modelId="{968F59A3-F835-4546-9A6F-A7A501784FBF}" type="presOf" srcId="{B7DE4859-C1C7-9943-8EF9-6D4EDA348BCD}" destId="{BDDDF407-28D6-8F4C-A36D-5DC247E3D3C0}" srcOrd="0" destOrd="0" presId="urn:microsoft.com/office/officeart/2005/8/layout/orgChart1"/>
    <dgm:cxn modelId="{1990D98A-7D40-DE4F-80A0-4FC8417EEC8D}" srcId="{F5DCD552-77D1-F849-A36A-B5844F03ADA7}" destId="{3002E762-7587-BD47-BC5E-B473A3A17624}" srcOrd="1" destOrd="0" parTransId="{2E99029E-C119-E34D-81A4-3AAA525AE900}" sibTransId="{9589622F-FD8E-0840-A979-153018CBAEF7}"/>
    <dgm:cxn modelId="{6988992F-89C4-8544-84F5-95D6FBC89D71}" type="presOf" srcId="{3002E762-7587-BD47-BC5E-B473A3A17624}" destId="{B5276B8E-9BFF-EA4F-9F99-FD7B2C9236B8}" srcOrd="1" destOrd="0" presId="urn:microsoft.com/office/officeart/2005/8/layout/orgChart1"/>
    <dgm:cxn modelId="{913325E4-5524-D549-BEE4-895CAA58F099}" type="presOf" srcId="{570ACA86-054C-AA41-B624-5FB44B1D3B61}" destId="{0D126BD8-7E1B-8D48-AA9C-EA1547C69659}" srcOrd="1" destOrd="0" presId="urn:microsoft.com/office/officeart/2005/8/layout/orgChart1"/>
    <dgm:cxn modelId="{1C98CD0B-1CB7-814B-8598-B3BB4B2B1812}" srcId="{F5DCD552-77D1-F849-A36A-B5844F03ADA7}" destId="{667AFAC0-66A9-3D4C-ACB4-2B5437069F4F}" srcOrd="0" destOrd="0" parTransId="{918D1D43-B17A-4449-8FEF-841C30349183}" sibTransId="{4A118FCF-ED78-0E49-BBC7-0CA4D0D78523}"/>
    <dgm:cxn modelId="{524DD835-8577-B846-8F74-5584D7BDD848}" type="presOf" srcId="{80D12066-4E98-D246-B240-4B1435E3F6E3}" destId="{25B84CD4-4EFB-A449-82CF-5FE5BB2E6D79}" srcOrd="1" destOrd="0" presId="urn:microsoft.com/office/officeart/2005/8/layout/orgChart1"/>
    <dgm:cxn modelId="{C2FD8F07-D807-8A40-9EF3-3E0EB49DB070}" type="presOf" srcId="{217EAC84-50B0-E74D-A7F6-368076F5A19F}" destId="{4EB88EF9-9A9E-6F4F-A1CD-F1DD65D46281}" srcOrd="1" destOrd="0" presId="urn:microsoft.com/office/officeart/2005/8/layout/orgChart1"/>
    <dgm:cxn modelId="{0FB41158-CAE2-2C45-8072-219A5B77725B}" type="presOf" srcId="{13B95301-F28B-FA4B-8E60-34B6286E7247}" destId="{3E294EEC-67CA-D54E-8AA6-2885C1174A1C}" srcOrd="0" destOrd="0" presId="urn:microsoft.com/office/officeart/2005/8/layout/orgChart1"/>
    <dgm:cxn modelId="{CE3D720D-6B8B-6645-8006-818B43491BBD}" type="presOf" srcId="{B2994B5E-2547-1942-A6F9-669BBCEBCA86}" destId="{64AB7B91-38AD-5F42-AAB7-425D02F7FE77}" srcOrd="0" destOrd="0" presId="urn:microsoft.com/office/officeart/2005/8/layout/orgChart1"/>
    <dgm:cxn modelId="{7CE37581-2819-EC47-9A44-FCA38CB90AE4}" type="presOf" srcId="{3002E762-7587-BD47-BC5E-B473A3A17624}" destId="{F0A8B1F3-D5E3-434C-B33F-000192FB7549}" srcOrd="0" destOrd="0" presId="urn:microsoft.com/office/officeart/2005/8/layout/orgChart1"/>
    <dgm:cxn modelId="{33820E2B-B78C-F141-B205-5BE5A70DA785}" type="presOf" srcId="{F5DCD552-77D1-F849-A36A-B5844F03ADA7}" destId="{DEC76B3D-3BA4-B14B-AC4F-B0D54403CBA3}" srcOrd="1" destOrd="0" presId="urn:microsoft.com/office/officeart/2005/8/layout/orgChart1"/>
    <dgm:cxn modelId="{96ABF383-0E88-5249-BD00-E5E657386EE2}" type="presOf" srcId="{F5DCD552-77D1-F849-A36A-B5844F03ADA7}" destId="{C7C108D7-8071-9240-892A-9A90928281DD}" srcOrd="0" destOrd="0" presId="urn:microsoft.com/office/officeart/2005/8/layout/orgChart1"/>
    <dgm:cxn modelId="{5DF3C9D7-A260-1D48-9273-C6C5828F5CA5}" srcId="{F5DCD552-77D1-F849-A36A-B5844F03ADA7}" destId="{217EAC84-50B0-E74D-A7F6-368076F5A19F}" srcOrd="2" destOrd="0" parTransId="{EE52C0AF-9AE7-0442-B06D-7ADCB015571C}" sibTransId="{017C775E-8864-404F-B6F4-C951E5049A80}"/>
    <dgm:cxn modelId="{C43530A8-2952-8440-B44A-1611E5BECF64}" type="presOf" srcId="{821DA4EC-6547-5646-BA9C-EE30361EE137}" destId="{E98F0F3B-8A94-014D-9A24-F2C8A67A54EC}" srcOrd="0" destOrd="0" presId="urn:microsoft.com/office/officeart/2005/8/layout/orgChart1"/>
    <dgm:cxn modelId="{8177BDD0-C0A1-FF4D-AEF2-4D3AC34912B4}" srcId="{793AB16A-8A74-ED45-98C6-C262E7D089C8}" destId="{03F577F5-1A4A-3048-BBF6-A91B701846C3}" srcOrd="0" destOrd="0" parTransId="{B2994B5E-2547-1942-A6F9-669BBCEBCA86}" sibTransId="{A92063E2-4F47-E64F-88A0-E8EC3279DFA7}"/>
    <dgm:cxn modelId="{DFC82787-35E8-524E-984D-B92537400A33}" srcId="{793AB16A-8A74-ED45-98C6-C262E7D089C8}" destId="{065C36E5-F2AD-204B-9A5F-92429F09E951}" srcOrd="1" destOrd="0" parTransId="{3641A095-E1F6-4445-8B76-02C1F56AC4F5}" sibTransId="{A31AE135-D3EA-304D-A40D-3224406FBDC9}"/>
    <dgm:cxn modelId="{E3DBE91C-7964-A04D-B033-456BA4FE25E3}" type="presOf" srcId="{3641A095-E1F6-4445-8B76-02C1F56AC4F5}" destId="{587D235E-4177-7045-989D-3B9E44051638}" srcOrd="0" destOrd="0" presId="urn:microsoft.com/office/officeart/2005/8/layout/orgChart1"/>
    <dgm:cxn modelId="{2527F12F-2CD1-8941-8157-559A2D89B642}" type="presOf" srcId="{80D12066-4E98-D246-B240-4B1435E3F6E3}" destId="{8F05F326-AE4E-1246-B024-190E69E45C65}" srcOrd="0" destOrd="0" presId="urn:microsoft.com/office/officeart/2005/8/layout/orgChart1"/>
    <dgm:cxn modelId="{496E5BF4-E030-1E4C-B431-06DBB5C59C03}" type="presOf" srcId="{065C36E5-F2AD-204B-9A5F-92429F09E951}" destId="{7AE1E365-A3E8-EF44-BE52-3AC512FA7A38}" srcOrd="1" destOrd="0" presId="urn:microsoft.com/office/officeart/2005/8/layout/orgChart1"/>
    <dgm:cxn modelId="{7DB813D1-5C4B-EC42-BA97-F6B8C412E27B}" type="presOf" srcId="{2E99029E-C119-E34D-81A4-3AAA525AE900}" destId="{31133639-B648-7C48-AFF5-C4EB06EFD550}" srcOrd="0" destOrd="0" presId="urn:microsoft.com/office/officeart/2005/8/layout/orgChart1"/>
    <dgm:cxn modelId="{68DBAECC-1167-D844-8572-AEBF4C6BC67E}" srcId="{667AFAC0-66A9-3D4C-ACB4-2B5437069F4F}" destId="{793AB16A-8A74-ED45-98C6-C262E7D089C8}" srcOrd="0" destOrd="0" parTransId="{FC2BBAD1-A322-484F-A0BD-73C60DA38FC4}" sibTransId="{37CAC0AB-71C5-4A4B-86D1-DE56EF4A7E72}"/>
    <dgm:cxn modelId="{43778985-9445-B641-8313-4186E10D98F0}" type="presOf" srcId="{03F577F5-1A4A-3048-BBF6-A91B701846C3}" destId="{CEAEDC3A-CC94-394F-AAD2-D123D5947040}" srcOrd="1" destOrd="0" presId="urn:microsoft.com/office/officeart/2005/8/layout/orgChart1"/>
    <dgm:cxn modelId="{45844D66-0FD1-AE4A-8CDB-946B1E3DA5C6}" type="presOf" srcId="{570ACA86-054C-AA41-B624-5FB44B1D3B61}" destId="{CC4FFF5F-AA8E-CC45-AF4C-B7FED3CA25CA}" srcOrd="0" destOrd="0" presId="urn:microsoft.com/office/officeart/2005/8/layout/orgChart1"/>
    <dgm:cxn modelId="{307CB72D-1AF5-E842-B4EB-A67B1DB753B4}" type="presOf" srcId="{C1BECF74-0798-FD41-9F0E-901295A0EA92}" destId="{9D2013F8-D6B4-4B4C-84A6-610F725B785C}" srcOrd="0" destOrd="0" presId="urn:microsoft.com/office/officeart/2005/8/layout/orgChart1"/>
    <dgm:cxn modelId="{F1E9C56B-AE9D-004E-97AE-DC3611DA5373}" type="presOf" srcId="{793AB16A-8A74-ED45-98C6-C262E7D089C8}" destId="{D57F6710-2A05-9742-A8A3-FD080128F0DC}" srcOrd="0" destOrd="0" presId="urn:microsoft.com/office/officeart/2005/8/layout/orgChart1"/>
    <dgm:cxn modelId="{954ED4C4-2A8A-2E4A-94B6-7B698BC8FD3A}" type="presOf" srcId="{065C36E5-F2AD-204B-9A5F-92429F09E951}" destId="{37AC0475-A4E6-1D46-9C9E-70B40FE84D9A}" srcOrd="0" destOrd="0" presId="urn:microsoft.com/office/officeart/2005/8/layout/orgChart1"/>
    <dgm:cxn modelId="{442A5EE2-FC9C-8A4E-9FB9-D1C6124C521A}" type="presOf" srcId="{793AB16A-8A74-ED45-98C6-C262E7D089C8}" destId="{4226066E-A642-4643-B3AF-4C5D0540375A}" srcOrd="1" destOrd="0" presId="urn:microsoft.com/office/officeart/2005/8/layout/orgChart1"/>
    <dgm:cxn modelId="{0944385F-F416-6847-98B2-0E9C4C700AC7}" srcId="{793AB16A-8A74-ED45-98C6-C262E7D089C8}" destId="{B7DE4859-C1C7-9943-8EF9-6D4EDA348BCD}" srcOrd="3" destOrd="0" parTransId="{EEEF32F0-5327-214F-854C-736009548CDE}" sibTransId="{D85D5943-56E2-1340-844A-36815C591462}"/>
    <dgm:cxn modelId="{49CC27E7-C98F-B448-9B87-BB466D2CC88D}" type="presParOf" srcId="{E98F0F3B-8A94-014D-9A24-F2C8A67A54EC}" destId="{E0A3BF54-5A61-0348-B1F8-09A429626F9C}" srcOrd="0" destOrd="0" presId="urn:microsoft.com/office/officeart/2005/8/layout/orgChart1"/>
    <dgm:cxn modelId="{C8E7344F-D97A-C343-824A-31AF43D0E77A}" type="presParOf" srcId="{E0A3BF54-5A61-0348-B1F8-09A429626F9C}" destId="{9A2E9842-22B0-DA48-842E-62EAB22C31AC}" srcOrd="0" destOrd="0" presId="urn:microsoft.com/office/officeart/2005/8/layout/orgChart1"/>
    <dgm:cxn modelId="{508FBA29-A7C0-D641-A39D-AD275CD93F93}" type="presParOf" srcId="{9A2E9842-22B0-DA48-842E-62EAB22C31AC}" destId="{C7C108D7-8071-9240-892A-9A90928281DD}" srcOrd="0" destOrd="0" presId="urn:microsoft.com/office/officeart/2005/8/layout/orgChart1"/>
    <dgm:cxn modelId="{2F22BD72-E476-3142-BEE1-DF9A72018687}" type="presParOf" srcId="{9A2E9842-22B0-DA48-842E-62EAB22C31AC}" destId="{DEC76B3D-3BA4-B14B-AC4F-B0D54403CBA3}" srcOrd="1" destOrd="0" presId="urn:microsoft.com/office/officeart/2005/8/layout/orgChart1"/>
    <dgm:cxn modelId="{7F12D241-6D33-1E41-A24D-5141CC47B24D}" type="presParOf" srcId="{E0A3BF54-5A61-0348-B1F8-09A429626F9C}" destId="{43B54E8A-599E-6D43-83F1-FDECB8D224CB}" srcOrd="1" destOrd="0" presId="urn:microsoft.com/office/officeart/2005/8/layout/orgChart1"/>
    <dgm:cxn modelId="{A40ECB38-EFC9-3147-9191-A7FB09D06D29}" type="presParOf" srcId="{43B54E8A-599E-6D43-83F1-FDECB8D224CB}" destId="{523E1D7F-B65C-4149-AA95-282E1B89DEC9}" srcOrd="0" destOrd="0" presId="urn:microsoft.com/office/officeart/2005/8/layout/orgChart1"/>
    <dgm:cxn modelId="{4C90657F-918E-0E4C-ACBF-0B1CA4A1B5AF}" type="presParOf" srcId="{43B54E8A-599E-6D43-83F1-FDECB8D224CB}" destId="{3E11AEEA-1F9E-BF4F-B2A2-65B3B6B1923E}" srcOrd="1" destOrd="0" presId="urn:microsoft.com/office/officeart/2005/8/layout/orgChart1"/>
    <dgm:cxn modelId="{F2A9D665-FEDF-784A-975C-3687361B5D2A}" type="presParOf" srcId="{3E11AEEA-1F9E-BF4F-B2A2-65B3B6B1923E}" destId="{C04B2BCD-48CA-4846-8CFB-4725519D4E01}" srcOrd="0" destOrd="0" presId="urn:microsoft.com/office/officeart/2005/8/layout/orgChart1"/>
    <dgm:cxn modelId="{8E4651C9-87F5-9C42-A7B3-BBCEC4EEF046}" type="presParOf" srcId="{C04B2BCD-48CA-4846-8CFB-4725519D4E01}" destId="{AFE9FA6F-82A9-6946-AC20-D8A52A730EC1}" srcOrd="0" destOrd="0" presId="urn:microsoft.com/office/officeart/2005/8/layout/orgChart1"/>
    <dgm:cxn modelId="{D445D499-5E0E-FD49-97C6-42AD0283EE73}" type="presParOf" srcId="{C04B2BCD-48CA-4846-8CFB-4725519D4E01}" destId="{123CA08A-AAFA-9B49-9BB2-CAA2FADA4776}" srcOrd="1" destOrd="0" presId="urn:microsoft.com/office/officeart/2005/8/layout/orgChart1"/>
    <dgm:cxn modelId="{4BCA015E-DC29-614C-AA26-18BFFB847C3B}" type="presParOf" srcId="{3E11AEEA-1F9E-BF4F-B2A2-65B3B6B1923E}" destId="{DF2D08EA-5C9C-4242-8F38-7AA550E7AE38}" srcOrd="1" destOrd="0" presId="urn:microsoft.com/office/officeart/2005/8/layout/orgChart1"/>
    <dgm:cxn modelId="{B7839E4C-4348-1348-9601-191C4DA93010}" type="presParOf" srcId="{DF2D08EA-5C9C-4242-8F38-7AA550E7AE38}" destId="{5A43CEA4-798F-3742-A255-A4831F59146D}" srcOrd="0" destOrd="0" presId="urn:microsoft.com/office/officeart/2005/8/layout/orgChart1"/>
    <dgm:cxn modelId="{EC7B0254-E074-E542-9016-0913A1EE8113}" type="presParOf" srcId="{DF2D08EA-5C9C-4242-8F38-7AA550E7AE38}" destId="{4FAA9CF4-7C02-5947-8E6D-C782C0FD9290}" srcOrd="1" destOrd="0" presId="urn:microsoft.com/office/officeart/2005/8/layout/orgChart1"/>
    <dgm:cxn modelId="{69CE5217-A3A1-1948-B802-B535C37CEFDC}" type="presParOf" srcId="{4FAA9CF4-7C02-5947-8E6D-C782C0FD9290}" destId="{5BBA7C85-C7EE-FF44-8D31-E66AC6039481}" srcOrd="0" destOrd="0" presId="urn:microsoft.com/office/officeart/2005/8/layout/orgChart1"/>
    <dgm:cxn modelId="{CF8A219D-6151-7546-B7B8-9E59B02769EF}" type="presParOf" srcId="{5BBA7C85-C7EE-FF44-8D31-E66AC6039481}" destId="{D57F6710-2A05-9742-A8A3-FD080128F0DC}" srcOrd="0" destOrd="0" presId="urn:microsoft.com/office/officeart/2005/8/layout/orgChart1"/>
    <dgm:cxn modelId="{6A892934-0990-7446-A7AE-9B5900912B25}" type="presParOf" srcId="{5BBA7C85-C7EE-FF44-8D31-E66AC6039481}" destId="{4226066E-A642-4643-B3AF-4C5D0540375A}" srcOrd="1" destOrd="0" presId="urn:microsoft.com/office/officeart/2005/8/layout/orgChart1"/>
    <dgm:cxn modelId="{EE659143-7D69-DF40-9A66-98DF8EF33D33}" type="presParOf" srcId="{4FAA9CF4-7C02-5947-8E6D-C782C0FD9290}" destId="{0DF5FFFE-1A88-D74A-B4A4-558A38C69EDF}" srcOrd="1" destOrd="0" presId="urn:microsoft.com/office/officeart/2005/8/layout/orgChart1"/>
    <dgm:cxn modelId="{07A629DF-E366-FA47-8225-57609C6D9863}" type="presParOf" srcId="{0DF5FFFE-1A88-D74A-B4A4-558A38C69EDF}" destId="{64AB7B91-38AD-5F42-AAB7-425D02F7FE77}" srcOrd="0" destOrd="0" presId="urn:microsoft.com/office/officeart/2005/8/layout/orgChart1"/>
    <dgm:cxn modelId="{1030BB47-DF24-654B-8E6D-2E43A3F0C39E}" type="presParOf" srcId="{0DF5FFFE-1A88-D74A-B4A4-558A38C69EDF}" destId="{EE13F72B-62F3-6344-9D4B-FCB67CC4DA37}" srcOrd="1" destOrd="0" presId="urn:microsoft.com/office/officeart/2005/8/layout/orgChart1"/>
    <dgm:cxn modelId="{A5D8C868-E277-4544-B22B-CF0D21BFA74B}" type="presParOf" srcId="{EE13F72B-62F3-6344-9D4B-FCB67CC4DA37}" destId="{6C44DCA6-21F8-7E4F-9644-E4BF43AB47D8}" srcOrd="0" destOrd="0" presId="urn:microsoft.com/office/officeart/2005/8/layout/orgChart1"/>
    <dgm:cxn modelId="{AFB0FB45-BC5B-FD42-96A7-72567171A306}" type="presParOf" srcId="{6C44DCA6-21F8-7E4F-9644-E4BF43AB47D8}" destId="{742DCB52-D377-9A45-A765-A5CAA3AF06ED}" srcOrd="0" destOrd="0" presId="urn:microsoft.com/office/officeart/2005/8/layout/orgChart1"/>
    <dgm:cxn modelId="{E6AA255F-20F5-FD47-B9B6-22ABCB0F3C37}" type="presParOf" srcId="{6C44DCA6-21F8-7E4F-9644-E4BF43AB47D8}" destId="{CEAEDC3A-CC94-394F-AAD2-D123D5947040}" srcOrd="1" destOrd="0" presId="urn:microsoft.com/office/officeart/2005/8/layout/orgChart1"/>
    <dgm:cxn modelId="{DF1251B1-2DA8-DC47-8F8D-EEB9CDE3C9BC}" type="presParOf" srcId="{EE13F72B-62F3-6344-9D4B-FCB67CC4DA37}" destId="{109D29E9-BCE9-194D-8DCA-3DE0F5ED8BE1}" srcOrd="1" destOrd="0" presId="urn:microsoft.com/office/officeart/2005/8/layout/orgChart1"/>
    <dgm:cxn modelId="{D3ECED38-5466-D843-B53A-79EE619B9310}" type="presParOf" srcId="{EE13F72B-62F3-6344-9D4B-FCB67CC4DA37}" destId="{14A8250E-18EA-604F-811E-EC670D1EB1A1}" srcOrd="2" destOrd="0" presId="urn:microsoft.com/office/officeart/2005/8/layout/orgChart1"/>
    <dgm:cxn modelId="{ED2F0E87-1744-8443-A626-1AC217585EDF}" type="presParOf" srcId="{0DF5FFFE-1A88-D74A-B4A4-558A38C69EDF}" destId="{587D235E-4177-7045-989D-3B9E44051638}" srcOrd="2" destOrd="0" presId="urn:microsoft.com/office/officeart/2005/8/layout/orgChart1"/>
    <dgm:cxn modelId="{CA0C9075-58E0-2F42-A91D-F641189D920F}" type="presParOf" srcId="{0DF5FFFE-1A88-D74A-B4A4-558A38C69EDF}" destId="{F263960C-59A5-EF4E-B675-E24F0ADCE86F}" srcOrd="3" destOrd="0" presId="urn:microsoft.com/office/officeart/2005/8/layout/orgChart1"/>
    <dgm:cxn modelId="{0FC7F389-84EA-AA48-B78C-2D27A1EB4202}" type="presParOf" srcId="{F263960C-59A5-EF4E-B675-E24F0ADCE86F}" destId="{FAB03C71-82D9-A94F-B50A-542342440218}" srcOrd="0" destOrd="0" presId="urn:microsoft.com/office/officeart/2005/8/layout/orgChart1"/>
    <dgm:cxn modelId="{6D21C8B8-38C9-304B-BCC6-8E26C6ABBFE5}" type="presParOf" srcId="{FAB03C71-82D9-A94F-B50A-542342440218}" destId="{37AC0475-A4E6-1D46-9C9E-70B40FE84D9A}" srcOrd="0" destOrd="0" presId="urn:microsoft.com/office/officeart/2005/8/layout/orgChart1"/>
    <dgm:cxn modelId="{BC280C62-7FDA-4548-A2B9-43CEE240A86A}" type="presParOf" srcId="{FAB03C71-82D9-A94F-B50A-542342440218}" destId="{7AE1E365-A3E8-EF44-BE52-3AC512FA7A38}" srcOrd="1" destOrd="0" presId="urn:microsoft.com/office/officeart/2005/8/layout/orgChart1"/>
    <dgm:cxn modelId="{7FF93FA7-0D9C-A149-853C-7B3E0A10377C}" type="presParOf" srcId="{F263960C-59A5-EF4E-B675-E24F0ADCE86F}" destId="{02599145-56E4-2D4D-A01C-77908E6AA5DC}" srcOrd="1" destOrd="0" presId="urn:microsoft.com/office/officeart/2005/8/layout/orgChart1"/>
    <dgm:cxn modelId="{2C9C1AF9-44E0-D045-A15A-564CE0262F74}" type="presParOf" srcId="{F263960C-59A5-EF4E-B675-E24F0ADCE86F}" destId="{6E2CFA56-BECC-E144-A8F1-9F76330FDE25}" srcOrd="2" destOrd="0" presId="urn:microsoft.com/office/officeart/2005/8/layout/orgChart1"/>
    <dgm:cxn modelId="{30741742-7C94-654A-B60E-8DAABC3EF9F1}" type="presParOf" srcId="{0DF5FFFE-1A88-D74A-B4A4-558A38C69EDF}" destId="{67A8B532-3C0E-B74A-955D-FB157534F047}" srcOrd="4" destOrd="0" presId="urn:microsoft.com/office/officeart/2005/8/layout/orgChart1"/>
    <dgm:cxn modelId="{76F8530D-6078-BF47-BD83-B85B9949054C}" type="presParOf" srcId="{0DF5FFFE-1A88-D74A-B4A4-558A38C69EDF}" destId="{5BDD4C93-9A15-0D4C-862D-EE4911AF7B9B}" srcOrd="5" destOrd="0" presId="urn:microsoft.com/office/officeart/2005/8/layout/orgChart1"/>
    <dgm:cxn modelId="{F8218F5E-54A7-DB46-95AA-5B64BAAAD4A6}" type="presParOf" srcId="{5BDD4C93-9A15-0D4C-862D-EE4911AF7B9B}" destId="{2C56B520-3861-D046-8786-55A5DF9C19C9}" srcOrd="0" destOrd="0" presId="urn:microsoft.com/office/officeart/2005/8/layout/orgChart1"/>
    <dgm:cxn modelId="{56A20DAD-EAEB-4C4C-B802-F75D3C7ADE8C}" type="presParOf" srcId="{2C56B520-3861-D046-8786-55A5DF9C19C9}" destId="{8F05F326-AE4E-1246-B024-190E69E45C65}" srcOrd="0" destOrd="0" presId="urn:microsoft.com/office/officeart/2005/8/layout/orgChart1"/>
    <dgm:cxn modelId="{AD4CDB38-A8DD-674D-A329-752039AB0DF3}" type="presParOf" srcId="{2C56B520-3861-D046-8786-55A5DF9C19C9}" destId="{25B84CD4-4EFB-A449-82CF-5FE5BB2E6D79}" srcOrd="1" destOrd="0" presId="urn:microsoft.com/office/officeart/2005/8/layout/orgChart1"/>
    <dgm:cxn modelId="{9C9ED213-792D-8349-9BB4-CBC5F92A4329}" type="presParOf" srcId="{5BDD4C93-9A15-0D4C-862D-EE4911AF7B9B}" destId="{9288FA98-D87C-154A-9DD3-B9CDD984F216}" srcOrd="1" destOrd="0" presId="urn:microsoft.com/office/officeart/2005/8/layout/orgChart1"/>
    <dgm:cxn modelId="{594DCA8B-C3B4-AA4E-9A4A-1345952CDEEF}" type="presParOf" srcId="{5BDD4C93-9A15-0D4C-862D-EE4911AF7B9B}" destId="{E74114F2-629C-CB40-9269-234E9C587830}" srcOrd="2" destOrd="0" presId="urn:microsoft.com/office/officeart/2005/8/layout/orgChart1"/>
    <dgm:cxn modelId="{E323EB5C-5003-C24E-8366-B1E9EB44A547}" type="presParOf" srcId="{0DF5FFFE-1A88-D74A-B4A4-558A38C69EDF}" destId="{6FB5B196-E9B4-2F48-872E-FB5988FD2515}" srcOrd="6" destOrd="0" presId="urn:microsoft.com/office/officeart/2005/8/layout/orgChart1"/>
    <dgm:cxn modelId="{DBF7B57C-C820-BA4C-9717-9E08839D7074}" type="presParOf" srcId="{0DF5FFFE-1A88-D74A-B4A4-558A38C69EDF}" destId="{0AA28E38-4080-A84C-A7C5-6A731C896AEC}" srcOrd="7" destOrd="0" presId="urn:microsoft.com/office/officeart/2005/8/layout/orgChart1"/>
    <dgm:cxn modelId="{D25F5044-1FB3-9C4A-A846-99D0A7977064}" type="presParOf" srcId="{0AA28E38-4080-A84C-A7C5-6A731C896AEC}" destId="{582B6423-6BE3-B840-A4B5-951ECFB19CD7}" srcOrd="0" destOrd="0" presId="urn:microsoft.com/office/officeart/2005/8/layout/orgChart1"/>
    <dgm:cxn modelId="{1BB4C240-EF87-1947-A9E7-E0E3AC3B4564}" type="presParOf" srcId="{582B6423-6BE3-B840-A4B5-951ECFB19CD7}" destId="{BDDDF407-28D6-8F4C-A36D-5DC247E3D3C0}" srcOrd="0" destOrd="0" presId="urn:microsoft.com/office/officeart/2005/8/layout/orgChart1"/>
    <dgm:cxn modelId="{B3595DCA-07C3-1446-8F84-0BD1DEEC71B9}" type="presParOf" srcId="{582B6423-6BE3-B840-A4B5-951ECFB19CD7}" destId="{CCB939FA-CE97-E74E-8B41-1A28B1458515}" srcOrd="1" destOrd="0" presId="urn:microsoft.com/office/officeart/2005/8/layout/orgChart1"/>
    <dgm:cxn modelId="{E7E9411A-78DE-664D-A2D7-BF351190F6F9}" type="presParOf" srcId="{0AA28E38-4080-A84C-A7C5-6A731C896AEC}" destId="{73C644A6-3B72-5244-8ABC-60CF61A7E5E3}" srcOrd="1" destOrd="0" presId="urn:microsoft.com/office/officeart/2005/8/layout/orgChart1"/>
    <dgm:cxn modelId="{5068ED17-6EF1-F441-8CCC-659316CC4CA5}" type="presParOf" srcId="{73C644A6-3B72-5244-8ABC-60CF61A7E5E3}" destId="{1ECB3C8D-A9C8-8340-82B1-E2ABA9A2376B}" srcOrd="0" destOrd="0" presId="urn:microsoft.com/office/officeart/2005/8/layout/orgChart1"/>
    <dgm:cxn modelId="{4818B063-4EE5-C341-BF2E-80D9E4CC4E0F}" type="presParOf" srcId="{73C644A6-3B72-5244-8ABC-60CF61A7E5E3}" destId="{A995C170-AED7-9B40-8F2E-67A759180295}" srcOrd="1" destOrd="0" presId="urn:microsoft.com/office/officeart/2005/8/layout/orgChart1"/>
    <dgm:cxn modelId="{82DD5E1D-DDA6-8643-8F2D-0988137B492D}" type="presParOf" srcId="{A995C170-AED7-9B40-8F2E-67A759180295}" destId="{75DA247C-D8FF-664A-AD14-BE8B1BA98AA5}" srcOrd="0" destOrd="0" presId="urn:microsoft.com/office/officeart/2005/8/layout/orgChart1"/>
    <dgm:cxn modelId="{DF9EA93D-F615-494E-90DE-F1BE98F25191}" type="presParOf" srcId="{75DA247C-D8FF-664A-AD14-BE8B1BA98AA5}" destId="{3E294EEC-67CA-D54E-8AA6-2885C1174A1C}" srcOrd="0" destOrd="0" presId="urn:microsoft.com/office/officeart/2005/8/layout/orgChart1"/>
    <dgm:cxn modelId="{D7372DBC-B17C-9443-B257-F7705B809C0F}" type="presParOf" srcId="{75DA247C-D8FF-664A-AD14-BE8B1BA98AA5}" destId="{3C79EC92-D289-C24E-A279-4CB8EB577F1D}" srcOrd="1" destOrd="0" presId="urn:microsoft.com/office/officeart/2005/8/layout/orgChart1"/>
    <dgm:cxn modelId="{D9944F32-7667-7C42-8763-5851B4D8F1B6}" type="presParOf" srcId="{A995C170-AED7-9B40-8F2E-67A759180295}" destId="{93BA1242-2340-4147-BF86-51C9DE716951}" srcOrd="1" destOrd="0" presId="urn:microsoft.com/office/officeart/2005/8/layout/orgChart1"/>
    <dgm:cxn modelId="{0CF0B3A0-82A5-364A-B1C2-5C8A48D0357B}" type="presParOf" srcId="{A995C170-AED7-9B40-8F2E-67A759180295}" destId="{06AEA2FD-8A32-4848-9D56-34D249EF3A19}" srcOrd="2" destOrd="0" presId="urn:microsoft.com/office/officeart/2005/8/layout/orgChart1"/>
    <dgm:cxn modelId="{063FA65C-52F8-BA4B-8B5D-130FF6FC2217}" type="presParOf" srcId="{0AA28E38-4080-A84C-A7C5-6A731C896AEC}" destId="{27E25AC3-5ECB-0A4D-A905-BECABB164982}" srcOrd="2" destOrd="0" presId="urn:microsoft.com/office/officeart/2005/8/layout/orgChart1"/>
    <dgm:cxn modelId="{E6D3BD65-A54A-8149-A89A-250C610B969F}" type="presParOf" srcId="{4FAA9CF4-7C02-5947-8E6D-C782C0FD9290}" destId="{5A21E183-506C-7347-8E7C-CF39704354B3}" srcOrd="2" destOrd="0" presId="urn:microsoft.com/office/officeart/2005/8/layout/orgChart1"/>
    <dgm:cxn modelId="{25C6600A-8AA5-A64E-9F4A-1B56C43C8913}" type="presParOf" srcId="{DF2D08EA-5C9C-4242-8F38-7AA550E7AE38}" destId="{04D66A0C-2BF3-0E42-B254-C3156E389321}" srcOrd="2" destOrd="0" presId="urn:microsoft.com/office/officeart/2005/8/layout/orgChart1"/>
    <dgm:cxn modelId="{0CEF052E-69A4-484B-9C93-99B343ED4AAC}" type="presParOf" srcId="{DF2D08EA-5C9C-4242-8F38-7AA550E7AE38}" destId="{953BA6AC-98C7-A54E-85B0-91CF62ADD068}" srcOrd="3" destOrd="0" presId="urn:microsoft.com/office/officeart/2005/8/layout/orgChart1"/>
    <dgm:cxn modelId="{898A2140-5301-5B40-A6D6-0DFB2FDD84AF}" type="presParOf" srcId="{953BA6AC-98C7-A54E-85B0-91CF62ADD068}" destId="{C5B1EC9F-3176-354E-A3AF-0DBCB62B542E}" srcOrd="0" destOrd="0" presId="urn:microsoft.com/office/officeart/2005/8/layout/orgChart1"/>
    <dgm:cxn modelId="{6E53BE19-8DAB-E046-8BA3-3F3D6B1F9FFF}" type="presParOf" srcId="{C5B1EC9F-3176-354E-A3AF-0DBCB62B542E}" destId="{D1DDAA4E-20F7-694C-8D61-7F226986904D}" srcOrd="0" destOrd="0" presId="urn:microsoft.com/office/officeart/2005/8/layout/orgChart1"/>
    <dgm:cxn modelId="{0054E3E8-4E54-CB47-A822-0BAF0759DADD}" type="presParOf" srcId="{C5B1EC9F-3176-354E-A3AF-0DBCB62B542E}" destId="{D59C000E-A3CE-5E45-98BD-A2ED847FE8FC}" srcOrd="1" destOrd="0" presId="urn:microsoft.com/office/officeart/2005/8/layout/orgChart1"/>
    <dgm:cxn modelId="{02EFE6D3-92C4-1D44-959C-03C2B4AB998A}" type="presParOf" srcId="{953BA6AC-98C7-A54E-85B0-91CF62ADD068}" destId="{97302F5E-D8D2-B04C-AE5B-615F90A8B056}" srcOrd="1" destOrd="0" presId="urn:microsoft.com/office/officeart/2005/8/layout/orgChart1"/>
    <dgm:cxn modelId="{C40DAE56-1BCA-AA42-AE74-90ED16C37249}" type="presParOf" srcId="{953BA6AC-98C7-A54E-85B0-91CF62ADD068}" destId="{5C279BD6-F5B4-2B43-8177-69D35D07E633}" srcOrd="2" destOrd="0" presId="urn:microsoft.com/office/officeart/2005/8/layout/orgChart1"/>
    <dgm:cxn modelId="{A5D76AAE-8757-C649-A560-750701D8D341}" type="presParOf" srcId="{DF2D08EA-5C9C-4242-8F38-7AA550E7AE38}" destId="{9D2013F8-D6B4-4B4C-84A6-610F725B785C}" srcOrd="4" destOrd="0" presId="urn:microsoft.com/office/officeart/2005/8/layout/orgChart1"/>
    <dgm:cxn modelId="{50B9CD47-4E23-A34F-BE59-D20FE9EE1EA2}" type="presParOf" srcId="{DF2D08EA-5C9C-4242-8F38-7AA550E7AE38}" destId="{4FB28211-1A82-1D42-8D89-021F48110829}" srcOrd="5" destOrd="0" presId="urn:microsoft.com/office/officeart/2005/8/layout/orgChart1"/>
    <dgm:cxn modelId="{77774BC4-D75E-AD40-9538-A86F49A17B1F}" type="presParOf" srcId="{4FB28211-1A82-1D42-8D89-021F48110829}" destId="{C42DDA61-C6BD-BA4D-BCBE-592E6F442DC8}" srcOrd="0" destOrd="0" presId="urn:microsoft.com/office/officeart/2005/8/layout/orgChart1"/>
    <dgm:cxn modelId="{294B6662-5AB8-DC44-AA8D-154D28EBBD0B}" type="presParOf" srcId="{C42DDA61-C6BD-BA4D-BCBE-592E6F442DC8}" destId="{7DB8C0B8-4D33-284F-8206-8A19BCFB16BC}" srcOrd="0" destOrd="0" presId="urn:microsoft.com/office/officeart/2005/8/layout/orgChart1"/>
    <dgm:cxn modelId="{69C958DC-E629-EC42-8B76-649E1F7F4597}" type="presParOf" srcId="{C42DDA61-C6BD-BA4D-BCBE-592E6F442DC8}" destId="{79EA5206-0DAC-2B47-B5C3-2D0FF6C66F0D}" srcOrd="1" destOrd="0" presId="urn:microsoft.com/office/officeart/2005/8/layout/orgChart1"/>
    <dgm:cxn modelId="{36095ED2-A5D1-3340-9F93-BA4EA030E59A}" type="presParOf" srcId="{4FB28211-1A82-1D42-8D89-021F48110829}" destId="{A12715DC-A1E3-474C-80FE-D90D22A84A35}" srcOrd="1" destOrd="0" presId="urn:microsoft.com/office/officeart/2005/8/layout/orgChart1"/>
    <dgm:cxn modelId="{73A23D84-885E-FB4A-A10A-E89E38A63563}" type="presParOf" srcId="{4FB28211-1A82-1D42-8D89-021F48110829}" destId="{5D4E39AE-7B03-594D-B559-67FD7CEFA877}" srcOrd="2" destOrd="0" presId="urn:microsoft.com/office/officeart/2005/8/layout/orgChart1"/>
    <dgm:cxn modelId="{A3F20315-AD31-BE48-9A46-0CCDC8951235}" type="presParOf" srcId="{3E11AEEA-1F9E-BF4F-B2A2-65B3B6B1923E}" destId="{0844C000-7CB0-8D4A-BB54-DC6450FC42F9}" srcOrd="2" destOrd="0" presId="urn:microsoft.com/office/officeart/2005/8/layout/orgChart1"/>
    <dgm:cxn modelId="{9AAE6D7B-9C6E-844E-AAE6-721C74DB4E78}" type="presParOf" srcId="{43B54E8A-599E-6D43-83F1-FDECB8D224CB}" destId="{31133639-B648-7C48-AFF5-C4EB06EFD550}" srcOrd="2" destOrd="0" presId="urn:microsoft.com/office/officeart/2005/8/layout/orgChart1"/>
    <dgm:cxn modelId="{52493025-7DF1-F844-805F-FF7EA1CDA208}" type="presParOf" srcId="{43B54E8A-599E-6D43-83F1-FDECB8D224CB}" destId="{EEBE7D34-A7E4-DD40-8F71-BE752C9082D8}" srcOrd="3" destOrd="0" presId="urn:microsoft.com/office/officeart/2005/8/layout/orgChart1"/>
    <dgm:cxn modelId="{F755686B-C1AD-CC4A-AA08-3A0CAE23D6FB}" type="presParOf" srcId="{EEBE7D34-A7E4-DD40-8F71-BE752C9082D8}" destId="{628A8233-4E78-624A-83C2-4A86AA81EA0C}" srcOrd="0" destOrd="0" presId="urn:microsoft.com/office/officeart/2005/8/layout/orgChart1"/>
    <dgm:cxn modelId="{DC79CA54-1007-4845-B23B-3AF1BE3B6818}" type="presParOf" srcId="{628A8233-4E78-624A-83C2-4A86AA81EA0C}" destId="{F0A8B1F3-D5E3-434C-B33F-000192FB7549}" srcOrd="0" destOrd="0" presId="urn:microsoft.com/office/officeart/2005/8/layout/orgChart1"/>
    <dgm:cxn modelId="{3B62AB29-B100-F44E-BB5E-F7A5642345AE}" type="presParOf" srcId="{628A8233-4E78-624A-83C2-4A86AA81EA0C}" destId="{B5276B8E-9BFF-EA4F-9F99-FD7B2C9236B8}" srcOrd="1" destOrd="0" presId="urn:microsoft.com/office/officeart/2005/8/layout/orgChart1"/>
    <dgm:cxn modelId="{12D2A976-9A44-DD41-96D2-711F59FC2EBB}" type="presParOf" srcId="{EEBE7D34-A7E4-DD40-8F71-BE752C9082D8}" destId="{4EB37963-503C-DA40-9216-FF7DFA041B2F}" srcOrd="1" destOrd="0" presId="urn:microsoft.com/office/officeart/2005/8/layout/orgChart1"/>
    <dgm:cxn modelId="{EB2EFCD6-D831-884C-9C8D-B9304AF08C45}" type="presParOf" srcId="{EEBE7D34-A7E4-DD40-8F71-BE752C9082D8}" destId="{D44C9D0C-B7C9-CE4E-98BE-710B79E467D7}" srcOrd="2" destOrd="0" presId="urn:microsoft.com/office/officeart/2005/8/layout/orgChart1"/>
    <dgm:cxn modelId="{E5129A21-A910-0343-907E-9DCDBB18A04A}" type="presParOf" srcId="{43B54E8A-599E-6D43-83F1-FDECB8D224CB}" destId="{FD509C73-503E-FF4B-98C7-A74399AF6D5E}" srcOrd="4" destOrd="0" presId="urn:microsoft.com/office/officeart/2005/8/layout/orgChart1"/>
    <dgm:cxn modelId="{9E084DF0-2D61-B947-A101-A99A742001FE}" type="presParOf" srcId="{43B54E8A-599E-6D43-83F1-FDECB8D224CB}" destId="{B273178E-42E0-C543-B539-EBB6D177107C}" srcOrd="5" destOrd="0" presId="urn:microsoft.com/office/officeart/2005/8/layout/orgChart1"/>
    <dgm:cxn modelId="{439CA6DA-38F3-ED48-9486-909C9E6EDD89}" type="presParOf" srcId="{B273178E-42E0-C543-B539-EBB6D177107C}" destId="{00EDB7F9-2338-9E49-83D8-C193777A6CCB}" srcOrd="0" destOrd="0" presId="urn:microsoft.com/office/officeart/2005/8/layout/orgChart1"/>
    <dgm:cxn modelId="{49974A5F-E9F9-DF48-8E9C-6E5B00B04F0A}" type="presParOf" srcId="{00EDB7F9-2338-9E49-83D8-C193777A6CCB}" destId="{8A152337-A444-D648-A3D3-833A0C69BC94}" srcOrd="0" destOrd="0" presId="urn:microsoft.com/office/officeart/2005/8/layout/orgChart1"/>
    <dgm:cxn modelId="{C3ADB59A-2FC3-CF4B-B136-CA00E9FFD3EB}" type="presParOf" srcId="{00EDB7F9-2338-9E49-83D8-C193777A6CCB}" destId="{4EB88EF9-9A9E-6F4F-A1CD-F1DD65D46281}" srcOrd="1" destOrd="0" presId="urn:microsoft.com/office/officeart/2005/8/layout/orgChart1"/>
    <dgm:cxn modelId="{A6C97EB5-B707-4247-B2FB-3B236752E8D6}" type="presParOf" srcId="{B273178E-42E0-C543-B539-EBB6D177107C}" destId="{4D67BD90-906C-4542-8C79-75820EB87E95}" srcOrd="1" destOrd="0" presId="urn:microsoft.com/office/officeart/2005/8/layout/orgChart1"/>
    <dgm:cxn modelId="{24FF2315-1BD4-E94A-BD47-7B7EA424DB29}" type="presParOf" srcId="{B273178E-42E0-C543-B539-EBB6D177107C}" destId="{0FFC6C51-9608-8846-A769-D1BF41539BD2}" srcOrd="2" destOrd="0" presId="urn:microsoft.com/office/officeart/2005/8/layout/orgChart1"/>
    <dgm:cxn modelId="{DC84F9F0-4F3B-0D4B-B46A-FD1C90117CD5}" type="presParOf" srcId="{43B54E8A-599E-6D43-83F1-FDECB8D224CB}" destId="{3FC8BA8A-AA44-F74B-8AEA-F1E13B0B5BC1}" srcOrd="6" destOrd="0" presId="urn:microsoft.com/office/officeart/2005/8/layout/orgChart1"/>
    <dgm:cxn modelId="{558F6739-0286-CF4B-B08A-290A5005A66A}" type="presParOf" srcId="{43B54E8A-599E-6D43-83F1-FDECB8D224CB}" destId="{D6E0F04F-A465-E04D-96EE-7AA2A1254DC0}" srcOrd="7" destOrd="0" presId="urn:microsoft.com/office/officeart/2005/8/layout/orgChart1"/>
    <dgm:cxn modelId="{5F9C0A69-F2CE-EB48-9C4E-F18E65FAB6CA}" type="presParOf" srcId="{D6E0F04F-A465-E04D-96EE-7AA2A1254DC0}" destId="{02889282-AEAB-064C-9CCC-7C130686BF12}" srcOrd="0" destOrd="0" presId="urn:microsoft.com/office/officeart/2005/8/layout/orgChart1"/>
    <dgm:cxn modelId="{61732007-6BF1-D24C-BC8C-39E9E6F0F079}" type="presParOf" srcId="{02889282-AEAB-064C-9CCC-7C130686BF12}" destId="{CC4FFF5F-AA8E-CC45-AF4C-B7FED3CA25CA}" srcOrd="0" destOrd="0" presId="urn:microsoft.com/office/officeart/2005/8/layout/orgChart1"/>
    <dgm:cxn modelId="{5EB21F90-3AD8-B14B-8CB4-2F8B944DF729}" type="presParOf" srcId="{02889282-AEAB-064C-9CCC-7C130686BF12}" destId="{0D126BD8-7E1B-8D48-AA9C-EA1547C69659}" srcOrd="1" destOrd="0" presId="urn:microsoft.com/office/officeart/2005/8/layout/orgChart1"/>
    <dgm:cxn modelId="{B3F139A9-1349-7943-8FDA-C943526B1D50}" type="presParOf" srcId="{D6E0F04F-A465-E04D-96EE-7AA2A1254DC0}" destId="{EB922DD1-65E3-1643-8415-3FDCD0C06291}" srcOrd="1" destOrd="0" presId="urn:microsoft.com/office/officeart/2005/8/layout/orgChart1"/>
    <dgm:cxn modelId="{FB2FEBED-17D3-594E-A66B-FAF2D91B477D}" type="presParOf" srcId="{D6E0F04F-A465-E04D-96EE-7AA2A1254DC0}" destId="{14A8485F-615B-4444-BB15-1B6C4E4CC2F3}" srcOrd="2" destOrd="0" presId="urn:microsoft.com/office/officeart/2005/8/layout/orgChart1"/>
    <dgm:cxn modelId="{02ECFF25-2AE1-A248-ADA9-1584D80B1ED6}" type="presParOf" srcId="{E0A3BF54-5A61-0348-B1F8-09A429626F9C}" destId="{DA308C1C-A62E-C447-AD22-142FAC21285A}" srcOrd="2" destOrd="0" presId="urn:microsoft.com/office/officeart/2005/8/layout/orgChart1"/>
  </dgm:cxnLst>
  <dgm:bg>
    <a:noFill/>
  </dgm:bg>
  <dgm:whole/>
  <dgm:extLst>
    <a:ext uri="http://schemas.microsoft.com/office/drawing/2008/diagram">
      <dsp:dataModelExt xmlns:dsp="http://schemas.microsoft.com/office/drawing/2008/diagram" xmlns=""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FC8BA8A-AA44-F74B-8AEA-F1E13B0B5BC1}">
      <dsp:nvSpPr>
        <dsp:cNvPr id="0" name=""/>
        <dsp:cNvSpPr/>
      </dsp:nvSpPr>
      <dsp:spPr>
        <a:xfrm>
          <a:off x="4991092" y="1648849"/>
          <a:ext cx="1696239" cy="196259"/>
        </a:xfrm>
        <a:custGeom>
          <a:avLst/>
          <a:gdLst/>
          <a:ahLst/>
          <a:cxnLst/>
          <a:rect l="0" t="0" r="0" b="0"/>
          <a:pathLst>
            <a:path>
              <a:moveTo>
                <a:pt x="0" y="0"/>
              </a:moveTo>
              <a:lnTo>
                <a:pt x="0" y="98129"/>
              </a:lnTo>
              <a:lnTo>
                <a:pt x="1696239" y="98129"/>
              </a:lnTo>
              <a:lnTo>
                <a:pt x="1696239" y="196259"/>
              </a:lnTo>
            </a:path>
          </a:pathLst>
        </a:custGeom>
        <a:noFill/>
        <a:ln w="12700" cap="flat" cmpd="sng" algn="ctr">
          <a:solidFill>
            <a:schemeClr val="dk1">
              <a:shade val="60000"/>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FD509C73-503E-FF4B-98C7-A74399AF6D5E}">
      <dsp:nvSpPr>
        <dsp:cNvPr id="0" name=""/>
        <dsp:cNvSpPr/>
      </dsp:nvSpPr>
      <dsp:spPr>
        <a:xfrm>
          <a:off x="4991092" y="1648849"/>
          <a:ext cx="565413" cy="196259"/>
        </a:xfrm>
        <a:custGeom>
          <a:avLst/>
          <a:gdLst/>
          <a:ahLst/>
          <a:cxnLst/>
          <a:rect l="0" t="0" r="0" b="0"/>
          <a:pathLst>
            <a:path>
              <a:moveTo>
                <a:pt x="0" y="0"/>
              </a:moveTo>
              <a:lnTo>
                <a:pt x="0" y="98129"/>
              </a:lnTo>
              <a:lnTo>
                <a:pt x="565413" y="98129"/>
              </a:lnTo>
              <a:lnTo>
                <a:pt x="565413" y="196259"/>
              </a:lnTo>
            </a:path>
          </a:pathLst>
        </a:custGeom>
        <a:noFill/>
        <a:ln w="12700" cap="flat" cmpd="sng" algn="ctr">
          <a:solidFill>
            <a:schemeClr val="dk1">
              <a:shade val="60000"/>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31133639-B648-7C48-AFF5-C4EB06EFD550}">
      <dsp:nvSpPr>
        <dsp:cNvPr id="0" name=""/>
        <dsp:cNvSpPr/>
      </dsp:nvSpPr>
      <dsp:spPr>
        <a:xfrm>
          <a:off x="4425678" y="1648849"/>
          <a:ext cx="565413" cy="196259"/>
        </a:xfrm>
        <a:custGeom>
          <a:avLst/>
          <a:gdLst/>
          <a:ahLst/>
          <a:cxnLst/>
          <a:rect l="0" t="0" r="0" b="0"/>
          <a:pathLst>
            <a:path>
              <a:moveTo>
                <a:pt x="565413" y="0"/>
              </a:moveTo>
              <a:lnTo>
                <a:pt x="565413" y="98129"/>
              </a:lnTo>
              <a:lnTo>
                <a:pt x="0" y="98129"/>
              </a:lnTo>
              <a:lnTo>
                <a:pt x="0" y="196259"/>
              </a:lnTo>
            </a:path>
          </a:pathLst>
        </a:custGeom>
        <a:noFill/>
        <a:ln w="12700" cap="flat" cmpd="sng" algn="ctr">
          <a:solidFill>
            <a:schemeClr val="dk1">
              <a:shade val="60000"/>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9D2013F8-D6B4-4B4C-84A6-610F725B785C}">
      <dsp:nvSpPr>
        <dsp:cNvPr id="0" name=""/>
        <dsp:cNvSpPr/>
      </dsp:nvSpPr>
      <dsp:spPr>
        <a:xfrm>
          <a:off x="3294852" y="2312392"/>
          <a:ext cx="1130826" cy="196259"/>
        </a:xfrm>
        <a:custGeom>
          <a:avLst/>
          <a:gdLst/>
          <a:ahLst/>
          <a:cxnLst/>
          <a:rect l="0" t="0" r="0" b="0"/>
          <a:pathLst>
            <a:path>
              <a:moveTo>
                <a:pt x="0" y="0"/>
              </a:moveTo>
              <a:lnTo>
                <a:pt x="0" y="98129"/>
              </a:lnTo>
              <a:lnTo>
                <a:pt x="1130826" y="98129"/>
              </a:lnTo>
              <a:lnTo>
                <a:pt x="1130826" y="196259"/>
              </a:lnTo>
            </a:path>
          </a:pathLst>
        </a:custGeom>
        <a:noFill/>
        <a:ln w="12700" cap="flat" cmpd="sng" algn="ctr">
          <a:solidFill>
            <a:schemeClr val="dk1">
              <a:shade val="80000"/>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04D66A0C-2BF3-0E42-B254-C3156E389321}">
      <dsp:nvSpPr>
        <dsp:cNvPr id="0" name=""/>
        <dsp:cNvSpPr/>
      </dsp:nvSpPr>
      <dsp:spPr>
        <a:xfrm>
          <a:off x="3249132" y="2312392"/>
          <a:ext cx="91440" cy="196259"/>
        </a:xfrm>
        <a:custGeom>
          <a:avLst/>
          <a:gdLst/>
          <a:ahLst/>
          <a:cxnLst/>
          <a:rect l="0" t="0" r="0" b="0"/>
          <a:pathLst>
            <a:path>
              <a:moveTo>
                <a:pt x="45720" y="0"/>
              </a:moveTo>
              <a:lnTo>
                <a:pt x="45720" y="196259"/>
              </a:lnTo>
            </a:path>
          </a:pathLst>
        </a:custGeom>
        <a:noFill/>
        <a:ln w="12700" cap="flat" cmpd="sng" algn="ctr">
          <a:solidFill>
            <a:schemeClr val="dk1">
              <a:shade val="80000"/>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1ECB3C8D-A9C8-8340-82B1-E2ABA9A2376B}">
      <dsp:nvSpPr>
        <dsp:cNvPr id="0" name=""/>
        <dsp:cNvSpPr/>
      </dsp:nvSpPr>
      <dsp:spPr>
        <a:xfrm>
          <a:off x="3486438" y="3639478"/>
          <a:ext cx="140185" cy="429901"/>
        </a:xfrm>
        <a:custGeom>
          <a:avLst/>
          <a:gdLst/>
          <a:ahLst/>
          <a:cxnLst/>
          <a:rect l="0" t="0" r="0" b="0"/>
          <a:pathLst>
            <a:path>
              <a:moveTo>
                <a:pt x="0" y="0"/>
              </a:moveTo>
              <a:lnTo>
                <a:pt x="0" y="429901"/>
              </a:lnTo>
              <a:lnTo>
                <a:pt x="140185" y="429901"/>
              </a:lnTo>
            </a:path>
          </a:pathLst>
        </a:custGeom>
        <a:noFill/>
        <a:ln w="12700" cap="flat" cmpd="sng" algn="ctr">
          <a:solidFill>
            <a:schemeClr val="dk1">
              <a:shade val="80000"/>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6FB5B196-E9B4-2F48-872E-FB5988FD2515}">
      <dsp:nvSpPr>
        <dsp:cNvPr id="0" name=""/>
        <dsp:cNvSpPr/>
      </dsp:nvSpPr>
      <dsp:spPr>
        <a:xfrm>
          <a:off x="2164025" y="2975935"/>
          <a:ext cx="1696239" cy="196259"/>
        </a:xfrm>
        <a:custGeom>
          <a:avLst/>
          <a:gdLst/>
          <a:ahLst/>
          <a:cxnLst/>
          <a:rect l="0" t="0" r="0" b="0"/>
          <a:pathLst>
            <a:path>
              <a:moveTo>
                <a:pt x="0" y="0"/>
              </a:moveTo>
              <a:lnTo>
                <a:pt x="0" y="98129"/>
              </a:lnTo>
              <a:lnTo>
                <a:pt x="1696239" y="98129"/>
              </a:lnTo>
              <a:lnTo>
                <a:pt x="1696239" y="196259"/>
              </a:lnTo>
            </a:path>
          </a:pathLst>
        </a:custGeom>
        <a:noFill/>
        <a:ln w="12700" cap="flat" cmpd="sng" algn="ctr">
          <a:solidFill>
            <a:schemeClr val="dk1">
              <a:shade val="80000"/>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67A8B532-3C0E-B74A-955D-FB157534F047}">
      <dsp:nvSpPr>
        <dsp:cNvPr id="0" name=""/>
        <dsp:cNvSpPr/>
      </dsp:nvSpPr>
      <dsp:spPr>
        <a:xfrm>
          <a:off x="2164025" y="2975935"/>
          <a:ext cx="565413" cy="196259"/>
        </a:xfrm>
        <a:custGeom>
          <a:avLst/>
          <a:gdLst/>
          <a:ahLst/>
          <a:cxnLst/>
          <a:rect l="0" t="0" r="0" b="0"/>
          <a:pathLst>
            <a:path>
              <a:moveTo>
                <a:pt x="0" y="0"/>
              </a:moveTo>
              <a:lnTo>
                <a:pt x="0" y="98129"/>
              </a:lnTo>
              <a:lnTo>
                <a:pt x="565413" y="98129"/>
              </a:lnTo>
              <a:lnTo>
                <a:pt x="565413" y="196259"/>
              </a:lnTo>
            </a:path>
          </a:pathLst>
        </a:custGeom>
        <a:noFill/>
        <a:ln w="12700" cap="flat" cmpd="sng" algn="ctr">
          <a:solidFill>
            <a:schemeClr val="dk1">
              <a:shade val="80000"/>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587D235E-4177-7045-989D-3B9E44051638}">
      <dsp:nvSpPr>
        <dsp:cNvPr id="0" name=""/>
        <dsp:cNvSpPr/>
      </dsp:nvSpPr>
      <dsp:spPr>
        <a:xfrm>
          <a:off x="1598612" y="2975935"/>
          <a:ext cx="565413" cy="196259"/>
        </a:xfrm>
        <a:custGeom>
          <a:avLst/>
          <a:gdLst/>
          <a:ahLst/>
          <a:cxnLst/>
          <a:rect l="0" t="0" r="0" b="0"/>
          <a:pathLst>
            <a:path>
              <a:moveTo>
                <a:pt x="565413" y="0"/>
              </a:moveTo>
              <a:lnTo>
                <a:pt x="565413" y="98129"/>
              </a:lnTo>
              <a:lnTo>
                <a:pt x="0" y="98129"/>
              </a:lnTo>
              <a:lnTo>
                <a:pt x="0" y="196259"/>
              </a:lnTo>
            </a:path>
          </a:pathLst>
        </a:custGeom>
        <a:noFill/>
        <a:ln w="12700" cap="flat" cmpd="sng" algn="ctr">
          <a:solidFill>
            <a:schemeClr val="dk1">
              <a:shade val="80000"/>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64AB7B91-38AD-5F42-AAB7-425D02F7FE77}">
      <dsp:nvSpPr>
        <dsp:cNvPr id="0" name=""/>
        <dsp:cNvSpPr/>
      </dsp:nvSpPr>
      <dsp:spPr>
        <a:xfrm>
          <a:off x="467785" y="2975935"/>
          <a:ext cx="1696239" cy="196259"/>
        </a:xfrm>
        <a:custGeom>
          <a:avLst/>
          <a:gdLst/>
          <a:ahLst/>
          <a:cxnLst/>
          <a:rect l="0" t="0" r="0" b="0"/>
          <a:pathLst>
            <a:path>
              <a:moveTo>
                <a:pt x="1696239" y="0"/>
              </a:moveTo>
              <a:lnTo>
                <a:pt x="1696239" y="98129"/>
              </a:lnTo>
              <a:lnTo>
                <a:pt x="0" y="98129"/>
              </a:lnTo>
              <a:lnTo>
                <a:pt x="0" y="196259"/>
              </a:lnTo>
            </a:path>
          </a:pathLst>
        </a:custGeom>
        <a:noFill/>
        <a:ln w="12700" cap="flat" cmpd="sng" algn="ctr">
          <a:solidFill>
            <a:schemeClr val="dk1">
              <a:shade val="80000"/>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5A43CEA4-798F-3742-A255-A4831F59146D}">
      <dsp:nvSpPr>
        <dsp:cNvPr id="0" name=""/>
        <dsp:cNvSpPr/>
      </dsp:nvSpPr>
      <dsp:spPr>
        <a:xfrm>
          <a:off x="2164025" y="2312392"/>
          <a:ext cx="1130826" cy="196259"/>
        </a:xfrm>
        <a:custGeom>
          <a:avLst/>
          <a:gdLst/>
          <a:ahLst/>
          <a:cxnLst/>
          <a:rect l="0" t="0" r="0" b="0"/>
          <a:pathLst>
            <a:path>
              <a:moveTo>
                <a:pt x="1130826" y="0"/>
              </a:moveTo>
              <a:lnTo>
                <a:pt x="1130826" y="98129"/>
              </a:lnTo>
              <a:lnTo>
                <a:pt x="0" y="98129"/>
              </a:lnTo>
              <a:lnTo>
                <a:pt x="0" y="196259"/>
              </a:lnTo>
            </a:path>
          </a:pathLst>
        </a:custGeom>
        <a:noFill/>
        <a:ln w="12700" cap="flat" cmpd="sng" algn="ctr">
          <a:solidFill>
            <a:schemeClr val="dk1">
              <a:shade val="80000"/>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523E1D7F-B65C-4149-AA95-282E1B89DEC9}">
      <dsp:nvSpPr>
        <dsp:cNvPr id="0" name=""/>
        <dsp:cNvSpPr/>
      </dsp:nvSpPr>
      <dsp:spPr>
        <a:xfrm>
          <a:off x="3294852" y="1648849"/>
          <a:ext cx="1696239" cy="196259"/>
        </a:xfrm>
        <a:custGeom>
          <a:avLst/>
          <a:gdLst/>
          <a:ahLst/>
          <a:cxnLst/>
          <a:rect l="0" t="0" r="0" b="0"/>
          <a:pathLst>
            <a:path>
              <a:moveTo>
                <a:pt x="1696239" y="0"/>
              </a:moveTo>
              <a:lnTo>
                <a:pt x="1696239" y="98129"/>
              </a:lnTo>
              <a:lnTo>
                <a:pt x="0" y="98129"/>
              </a:lnTo>
              <a:lnTo>
                <a:pt x="0" y="196259"/>
              </a:lnTo>
            </a:path>
          </a:pathLst>
        </a:custGeom>
        <a:noFill/>
        <a:ln w="12700" cap="flat" cmpd="sng" algn="ctr">
          <a:solidFill>
            <a:schemeClr val="dk1">
              <a:shade val="60000"/>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C7C108D7-8071-9240-892A-9A90928281DD}">
      <dsp:nvSpPr>
        <dsp:cNvPr id="0" name=""/>
        <dsp:cNvSpPr/>
      </dsp:nvSpPr>
      <dsp:spPr>
        <a:xfrm>
          <a:off x="4454281" y="1238504"/>
          <a:ext cx="1073621" cy="410345"/>
        </a:xfrm>
        <a:prstGeom prst="rect">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altLang="zh-CN" sz="1100" kern="1200" dirty="0" err="1" smtClean="0">
              <a:latin typeface="Monaco" charset="0"/>
              <a:ea typeface="Monaco" charset="0"/>
              <a:cs typeface="Monaco" charset="0"/>
            </a:rPr>
            <a:t>BaseException</a:t>
          </a:r>
          <a:endParaRPr lang="zh-CN" altLang="en-US" sz="1100" kern="1200" dirty="0">
            <a:latin typeface="Monaco" charset="0"/>
            <a:ea typeface="Monaco" charset="0"/>
            <a:cs typeface="Monaco" charset="0"/>
          </a:endParaRPr>
        </a:p>
      </dsp:txBody>
      <dsp:txXfrm>
        <a:off x="4454281" y="1238504"/>
        <a:ext cx="1073621" cy="410345"/>
      </dsp:txXfrm>
    </dsp:sp>
    <dsp:sp modelId="{AFE9FA6F-82A9-6946-AC20-D8A52A730EC1}">
      <dsp:nvSpPr>
        <dsp:cNvPr id="0" name=""/>
        <dsp:cNvSpPr/>
      </dsp:nvSpPr>
      <dsp:spPr>
        <a:xfrm>
          <a:off x="2827568" y="1845109"/>
          <a:ext cx="934567" cy="467283"/>
        </a:xfrm>
        <a:prstGeom prst="rect">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altLang="zh-CN" sz="1100" kern="1200" dirty="0" smtClean="0">
              <a:latin typeface="Monaco" charset="0"/>
              <a:ea typeface="Monaco" charset="0"/>
              <a:cs typeface="Monaco" charset="0"/>
            </a:rPr>
            <a:t>Exception</a:t>
          </a:r>
          <a:endParaRPr lang="zh-CN" altLang="en-US" sz="1100" kern="1200" dirty="0">
            <a:latin typeface="Monaco" charset="0"/>
            <a:ea typeface="Monaco" charset="0"/>
            <a:cs typeface="Monaco" charset="0"/>
          </a:endParaRPr>
        </a:p>
      </dsp:txBody>
      <dsp:txXfrm>
        <a:off x="2827568" y="1845109"/>
        <a:ext cx="934567" cy="467283"/>
      </dsp:txXfrm>
    </dsp:sp>
    <dsp:sp modelId="{D57F6710-2A05-9742-A8A3-FD080128F0DC}">
      <dsp:nvSpPr>
        <dsp:cNvPr id="0" name=""/>
        <dsp:cNvSpPr/>
      </dsp:nvSpPr>
      <dsp:spPr>
        <a:xfrm>
          <a:off x="1696742" y="2508651"/>
          <a:ext cx="934567" cy="467283"/>
        </a:xfrm>
        <a:prstGeom prst="rect">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altLang="zh-CN" sz="1100" kern="1200" dirty="0" err="1" smtClean="0">
              <a:latin typeface="Monaco" charset="0"/>
              <a:ea typeface="Monaco" charset="0"/>
              <a:cs typeface="Monaco" charset="0"/>
            </a:rPr>
            <a:t>StandardError</a:t>
          </a:r>
          <a:endParaRPr lang="zh-CN" altLang="en-US" sz="1100" kern="1200" dirty="0">
            <a:latin typeface="Monaco" charset="0"/>
            <a:ea typeface="Monaco" charset="0"/>
            <a:cs typeface="Monaco" charset="0"/>
          </a:endParaRPr>
        </a:p>
      </dsp:txBody>
      <dsp:txXfrm>
        <a:off x="1696742" y="2508651"/>
        <a:ext cx="934567" cy="467283"/>
      </dsp:txXfrm>
    </dsp:sp>
    <dsp:sp modelId="{742DCB52-D377-9A45-A765-A5CAA3AF06ED}">
      <dsp:nvSpPr>
        <dsp:cNvPr id="0" name=""/>
        <dsp:cNvSpPr/>
      </dsp:nvSpPr>
      <dsp:spPr>
        <a:xfrm>
          <a:off x="502" y="3172194"/>
          <a:ext cx="934567" cy="467283"/>
        </a:xfrm>
        <a:prstGeom prst="rect">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altLang="zh-CN" sz="1100" kern="1200" dirty="0" err="1" smtClean="0">
              <a:latin typeface="Monaco" charset="0"/>
              <a:ea typeface="Monaco" charset="0"/>
              <a:cs typeface="Monaco" charset="0"/>
            </a:rPr>
            <a:t>RuntimeError</a:t>
          </a:r>
          <a:endParaRPr lang="zh-CN" altLang="en-US" sz="1100" kern="1200" dirty="0">
            <a:latin typeface="Monaco" charset="0"/>
            <a:ea typeface="Monaco" charset="0"/>
            <a:cs typeface="Monaco" charset="0"/>
          </a:endParaRPr>
        </a:p>
      </dsp:txBody>
      <dsp:txXfrm>
        <a:off x="502" y="3172194"/>
        <a:ext cx="934567" cy="467283"/>
      </dsp:txXfrm>
    </dsp:sp>
    <dsp:sp modelId="{37AC0475-A4E6-1D46-9C9E-70B40FE84D9A}">
      <dsp:nvSpPr>
        <dsp:cNvPr id="0" name=""/>
        <dsp:cNvSpPr/>
      </dsp:nvSpPr>
      <dsp:spPr>
        <a:xfrm>
          <a:off x="1131328" y="3172194"/>
          <a:ext cx="934567" cy="467283"/>
        </a:xfrm>
        <a:prstGeom prst="rect">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altLang="zh-CN" sz="1100" kern="1200" dirty="0" err="1" smtClean="0">
              <a:latin typeface="Monaco" charset="0"/>
              <a:ea typeface="Monaco" charset="0"/>
              <a:cs typeface="Monaco" charset="0"/>
            </a:rPr>
            <a:t>MemoryError</a:t>
          </a:r>
          <a:endParaRPr lang="zh-CN" altLang="en-US" sz="1100" kern="1200" dirty="0">
            <a:latin typeface="Monaco" charset="0"/>
            <a:ea typeface="Monaco" charset="0"/>
            <a:cs typeface="Monaco" charset="0"/>
          </a:endParaRPr>
        </a:p>
      </dsp:txBody>
      <dsp:txXfrm>
        <a:off x="1131328" y="3172194"/>
        <a:ext cx="934567" cy="467283"/>
      </dsp:txXfrm>
    </dsp:sp>
    <dsp:sp modelId="{8F05F326-AE4E-1246-B024-190E69E45C65}">
      <dsp:nvSpPr>
        <dsp:cNvPr id="0" name=""/>
        <dsp:cNvSpPr/>
      </dsp:nvSpPr>
      <dsp:spPr>
        <a:xfrm>
          <a:off x="2262155" y="3172194"/>
          <a:ext cx="934567" cy="467283"/>
        </a:xfrm>
        <a:prstGeom prst="rect">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altLang="zh-CN" sz="1100" kern="1200" dirty="0" err="1" smtClean="0">
              <a:latin typeface="Monaco" charset="0"/>
              <a:ea typeface="Monaco" charset="0"/>
              <a:cs typeface="Monaco" charset="0"/>
            </a:rPr>
            <a:t>RuntimeError</a:t>
          </a:r>
          <a:endParaRPr lang="zh-CN" altLang="en-US" sz="1100" kern="1200" dirty="0">
            <a:latin typeface="Monaco" charset="0"/>
            <a:ea typeface="Monaco" charset="0"/>
            <a:cs typeface="Monaco" charset="0"/>
          </a:endParaRPr>
        </a:p>
      </dsp:txBody>
      <dsp:txXfrm>
        <a:off x="2262155" y="3172194"/>
        <a:ext cx="934567" cy="467283"/>
      </dsp:txXfrm>
    </dsp:sp>
    <dsp:sp modelId="{BDDDF407-28D6-8F4C-A36D-5DC247E3D3C0}">
      <dsp:nvSpPr>
        <dsp:cNvPr id="0" name=""/>
        <dsp:cNvSpPr/>
      </dsp:nvSpPr>
      <dsp:spPr>
        <a:xfrm>
          <a:off x="3392981" y="3172194"/>
          <a:ext cx="934567" cy="467283"/>
        </a:xfrm>
        <a:prstGeom prst="rect">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altLang="zh-CN" sz="1100" kern="1200" dirty="0" err="1" smtClean="0">
              <a:latin typeface="Monaco" charset="0"/>
              <a:ea typeface="Monaco" charset="0"/>
              <a:cs typeface="Monaco" charset="0"/>
            </a:rPr>
            <a:t>SyntaxError</a:t>
          </a:r>
          <a:endParaRPr lang="zh-CN" altLang="en-US" sz="1100" kern="1200" dirty="0">
            <a:latin typeface="Monaco" charset="0"/>
            <a:ea typeface="Monaco" charset="0"/>
            <a:cs typeface="Monaco" charset="0"/>
          </a:endParaRPr>
        </a:p>
      </dsp:txBody>
      <dsp:txXfrm>
        <a:off x="3392981" y="3172194"/>
        <a:ext cx="934567" cy="467283"/>
      </dsp:txXfrm>
    </dsp:sp>
    <dsp:sp modelId="{3E294EEC-67CA-D54E-8AA6-2885C1174A1C}">
      <dsp:nvSpPr>
        <dsp:cNvPr id="0" name=""/>
        <dsp:cNvSpPr/>
      </dsp:nvSpPr>
      <dsp:spPr>
        <a:xfrm>
          <a:off x="3626623" y="3835737"/>
          <a:ext cx="934567" cy="467283"/>
        </a:xfrm>
        <a:prstGeom prst="rect">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mr-IN" altLang="zh-CN" sz="1100" kern="1200" dirty="0" smtClean="0"/>
            <a:t>……</a:t>
          </a:r>
          <a:endParaRPr lang="zh-CN" altLang="en-US" sz="1100" kern="1200" dirty="0"/>
        </a:p>
      </dsp:txBody>
      <dsp:txXfrm>
        <a:off x="3626623" y="3835737"/>
        <a:ext cx="934567" cy="467283"/>
      </dsp:txXfrm>
    </dsp:sp>
    <dsp:sp modelId="{D1DDAA4E-20F7-694C-8D61-7F226986904D}">
      <dsp:nvSpPr>
        <dsp:cNvPr id="0" name=""/>
        <dsp:cNvSpPr/>
      </dsp:nvSpPr>
      <dsp:spPr>
        <a:xfrm>
          <a:off x="2827568" y="2508651"/>
          <a:ext cx="934567" cy="467283"/>
        </a:xfrm>
        <a:prstGeom prst="rect">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altLang="zh-CN" sz="1100" kern="1200" dirty="0" err="1" smtClean="0">
              <a:latin typeface="Monaco" charset="0"/>
              <a:ea typeface="Monaco" charset="0"/>
              <a:cs typeface="Monaco" charset="0"/>
            </a:rPr>
            <a:t>StopIteration</a:t>
          </a:r>
          <a:endParaRPr lang="zh-CN" altLang="en-US" sz="1100" kern="1200" dirty="0">
            <a:latin typeface="Monaco" charset="0"/>
            <a:ea typeface="Monaco" charset="0"/>
            <a:cs typeface="Monaco" charset="0"/>
          </a:endParaRPr>
        </a:p>
      </dsp:txBody>
      <dsp:txXfrm>
        <a:off x="2827568" y="2508651"/>
        <a:ext cx="934567" cy="467283"/>
      </dsp:txXfrm>
    </dsp:sp>
    <dsp:sp modelId="{7DB8C0B8-4D33-284F-8206-8A19BCFB16BC}">
      <dsp:nvSpPr>
        <dsp:cNvPr id="0" name=""/>
        <dsp:cNvSpPr/>
      </dsp:nvSpPr>
      <dsp:spPr>
        <a:xfrm>
          <a:off x="3958395" y="2508651"/>
          <a:ext cx="934567" cy="467283"/>
        </a:xfrm>
        <a:prstGeom prst="rect">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altLang="zh-CN" sz="1100" kern="1200" dirty="0" smtClean="0">
              <a:latin typeface="Monaco" charset="0"/>
              <a:ea typeface="Monaco" charset="0"/>
              <a:cs typeface="Monaco" charset="0"/>
            </a:rPr>
            <a:t>Warning</a:t>
          </a:r>
          <a:endParaRPr lang="zh-CN" altLang="en-US" sz="1100" kern="1200" dirty="0">
            <a:latin typeface="Monaco" charset="0"/>
            <a:ea typeface="Monaco" charset="0"/>
            <a:cs typeface="Monaco" charset="0"/>
          </a:endParaRPr>
        </a:p>
      </dsp:txBody>
      <dsp:txXfrm>
        <a:off x="3958395" y="2508651"/>
        <a:ext cx="934567" cy="467283"/>
      </dsp:txXfrm>
    </dsp:sp>
    <dsp:sp modelId="{F0A8B1F3-D5E3-434C-B33F-000192FB7549}">
      <dsp:nvSpPr>
        <dsp:cNvPr id="0" name=""/>
        <dsp:cNvSpPr/>
      </dsp:nvSpPr>
      <dsp:spPr>
        <a:xfrm>
          <a:off x="3958395" y="1845109"/>
          <a:ext cx="934567" cy="467283"/>
        </a:xfrm>
        <a:prstGeom prst="rect">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altLang="zh-CN" sz="1100" kern="1200" dirty="0" err="1" smtClean="0">
              <a:latin typeface="Monaco" charset="0"/>
              <a:ea typeface="Monaco" charset="0"/>
              <a:cs typeface="Monaco" charset="0"/>
            </a:rPr>
            <a:t>SystemExit</a:t>
          </a:r>
          <a:endParaRPr lang="zh-CN" altLang="en-US" sz="1100" kern="1200" dirty="0">
            <a:latin typeface="Monaco" charset="0"/>
            <a:ea typeface="Monaco" charset="0"/>
            <a:cs typeface="Monaco" charset="0"/>
          </a:endParaRPr>
        </a:p>
      </dsp:txBody>
      <dsp:txXfrm>
        <a:off x="3958395" y="1845109"/>
        <a:ext cx="934567" cy="467283"/>
      </dsp:txXfrm>
    </dsp:sp>
    <dsp:sp modelId="{8A152337-A444-D648-A3D3-833A0C69BC94}">
      <dsp:nvSpPr>
        <dsp:cNvPr id="0" name=""/>
        <dsp:cNvSpPr/>
      </dsp:nvSpPr>
      <dsp:spPr>
        <a:xfrm>
          <a:off x="5089221" y="1845109"/>
          <a:ext cx="934567" cy="467283"/>
        </a:xfrm>
        <a:prstGeom prst="rect">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altLang="zh-CN" sz="1100" kern="1200" dirty="0" smtClean="0">
              <a:latin typeface="Monaco" charset="0"/>
              <a:ea typeface="Monaco" charset="0"/>
              <a:cs typeface="Monaco" charset="0"/>
            </a:rPr>
            <a:t>Keyboard</a:t>
          </a:r>
        </a:p>
        <a:p>
          <a:pPr lvl="0" algn="ctr" defTabSz="488950">
            <a:lnSpc>
              <a:spcPct val="90000"/>
            </a:lnSpc>
            <a:spcBef>
              <a:spcPct val="0"/>
            </a:spcBef>
            <a:spcAft>
              <a:spcPct val="35000"/>
            </a:spcAft>
          </a:pPr>
          <a:r>
            <a:rPr lang="en-US" altLang="zh-CN" sz="1100" kern="1200" dirty="0" smtClean="0">
              <a:latin typeface="Monaco" charset="0"/>
              <a:ea typeface="Monaco" charset="0"/>
              <a:cs typeface="Monaco" charset="0"/>
            </a:rPr>
            <a:t>Interrupt</a:t>
          </a:r>
          <a:endParaRPr lang="zh-CN" altLang="en-US" sz="1100" kern="1200" dirty="0">
            <a:latin typeface="Monaco" charset="0"/>
            <a:ea typeface="Monaco" charset="0"/>
            <a:cs typeface="Monaco" charset="0"/>
          </a:endParaRPr>
        </a:p>
      </dsp:txBody>
      <dsp:txXfrm>
        <a:off x="5089221" y="1845109"/>
        <a:ext cx="934567" cy="467283"/>
      </dsp:txXfrm>
    </dsp:sp>
    <dsp:sp modelId="{CC4FFF5F-AA8E-CC45-AF4C-B7FED3CA25CA}">
      <dsp:nvSpPr>
        <dsp:cNvPr id="0" name=""/>
        <dsp:cNvSpPr/>
      </dsp:nvSpPr>
      <dsp:spPr>
        <a:xfrm>
          <a:off x="6220048" y="1845109"/>
          <a:ext cx="934567" cy="467283"/>
        </a:xfrm>
        <a:prstGeom prst="rect">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altLang="zh-CN" sz="1100" kern="1200" dirty="0" err="1" smtClean="0">
              <a:latin typeface="Monaco" charset="0"/>
              <a:ea typeface="Monaco" charset="0"/>
              <a:cs typeface="Monaco" charset="0"/>
            </a:rPr>
            <a:t>GeneratorExit</a:t>
          </a:r>
          <a:endParaRPr lang="zh-CN" altLang="en-US" sz="1100" kern="1200" dirty="0">
            <a:latin typeface="Monaco" charset="0"/>
            <a:ea typeface="Monaco" charset="0"/>
            <a:cs typeface="Monaco" charset="0"/>
          </a:endParaRPr>
        </a:p>
      </dsp:txBody>
      <dsp:txXfrm>
        <a:off x="6220048" y="1845109"/>
        <a:ext cx="934567" cy="467283"/>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40.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144.wmf"/><Relationship Id="rId1" Type="http://schemas.openxmlformats.org/officeDocument/2006/relationships/image" Target="../media/image143.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289.wmf"/><Relationship Id="rId2" Type="http://schemas.openxmlformats.org/officeDocument/2006/relationships/image" Target="../media/image288.wmf"/><Relationship Id="rId1" Type="http://schemas.openxmlformats.org/officeDocument/2006/relationships/image" Target="../media/image287.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394.wmf"/><Relationship Id="rId1" Type="http://schemas.openxmlformats.org/officeDocument/2006/relationships/image" Target="../media/image393.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E4F731E-89C4-4E73-A518-E26E46AC2251}" type="datetimeFigureOut">
              <a:rPr lang="zh-CN" altLang="en-US" smtClean="0"/>
              <a:pPr/>
              <a:t>2019/9/8</a:t>
            </a:fld>
            <a:endParaRPr lang="zh-CN" alt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8B3D8A9-B803-49B7-8826-85E446611ABA}" type="slidenum">
              <a:rPr lang="zh-CN" altLang="en-US" smtClean="0"/>
              <a:pPr/>
              <a:t>‹#›</a:t>
            </a:fld>
            <a:endParaRPr lang="zh-CN" altLang="en-US"/>
          </a:p>
        </p:txBody>
      </p:sp>
    </p:spTree>
    <p:extLst>
      <p:ext uri="{BB962C8B-B14F-4D97-AF65-F5344CB8AC3E}">
        <p14:creationId xmlns:p14="http://schemas.microsoft.com/office/powerpoint/2010/main" xmlns="" val="2522352634"/>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1024" max="1366" units="cm"/>
          <inkml:channel name="Y" type="integer" max="768" units="cm"/>
        </inkml:traceFormat>
        <inkml:channelProperties>
          <inkml:channelProperty channel="X" name="resolution" value="77.34628" units="1/cm"/>
          <inkml:channelProperty channel="Y" name="resolution" value="44.13793" units="1/cm"/>
        </inkml:channelProperties>
      </inkml:inkSource>
      <inkml:timestamp xml:id="ts0" timeString="2017-07-17T06:49:11.695"/>
    </inkml:context>
    <inkml:brush xml:id="br0">
      <inkml:brushProperty name="width" value="0.05292" units="cm"/>
      <inkml:brushProperty name="height" value="0.05292" units="cm"/>
      <inkml:brushProperty name="color" value="#FF0000"/>
    </inkml:brush>
  </inkml:definitions>
  <inkml:trace contextRef="#ctx0" brushRef="#br0">2547 5292,'33'0,"99"0,-66 0,99 0,1 0,-1 0,-32 0,32 0,0 0,34 0,-34 0,-33 0,1 0,-100-33,0 33,33 0</inkml:trace>
  <inkml:trace contextRef="#ctx0" brushRef="#br0" timeOffset="4517.5712">11212 14784,'33'0,"33"-33,33 33,33 0,1 0,-34 0,0 0,-66 0</inkml:trace>
  <inkml:trace contextRef="#ctx0" brushRef="#br0" timeOffset="5557.7012">10716 13758,'0'-33,"33"33,0 0,33 0,0 0,0 0,33 0,34-33,-67 33,0 0,-33 0,0 0,0 0,0 0,0 0,0 0</inkml:trace>
</inkml:ink>
</file>

<file path=ppt/ink/ink2.xml><?xml version="1.0" encoding="utf-8"?>
<inkml:ink xmlns:inkml="http://www.w3.org/2003/InkML">
  <inkml:definitions>
    <inkml:context xml:id="ctx0">
      <inkml:inkSource xml:id="inkSrc0">
        <inkml:traceFormat>
          <inkml:channel name="X" type="integer" min="-1024" max="1366" units="cm"/>
          <inkml:channel name="Y" type="integer" max="768" units="cm"/>
        </inkml:traceFormat>
        <inkml:channelProperties>
          <inkml:channelProperty channel="X" name="resolution" value="77.34628" units="1/cm"/>
          <inkml:channelProperty channel="Y" name="resolution" value="44.13793" units="1/cm"/>
        </inkml:channelProperties>
      </inkml:inkSource>
      <inkml:timestamp xml:id="ts0" timeString="2017-07-17T06:50:24.492"/>
    </inkml:context>
    <inkml:brush xml:id="br0">
      <inkml:brushProperty name="width" value="0.05292" units="cm"/>
      <inkml:brushProperty name="height" value="0.05292" units="cm"/>
      <inkml:brushProperty name="color" value="#FF0000"/>
    </inkml:brush>
  </inkml:definitions>
  <inkml:trace contextRef="#ctx0" brushRef="#br0">5060 14618,'0'0,"166"-33,-1 33,33 0,199 0,33 0,-99 0,66 0,-33 0,-199 0,-33 0,-66-66</inkml:trace>
  <inkml:trace contextRef="#ctx0" brushRef="#br0" timeOffset="3784.4802">2480 17727,'100'0,"-67"0,33 0,33 0,0 0,34 0,-34 0,33 0,34 0,-67 0,-33 0,66 0,0 0,1 0,-34 0,0 0,33 0,-32 0,32 0,0 0,-32 0,32 0,-33 0,33 0,-32 0,-67 0,66 0,-33 0,0 0,33 0,34 0,32 0,-66 0,33 0,-32 0,65 0,-33 0,1 0,-34 0,-66 0,66 0,-33 0,-33 0,100 0,-67 0,0 0,66 0,-66 0,67 0,-1 0,-33 0,0 0,1 0,32 0,-99 0,66 0,-33 0,67 0,-67 0,33 0,33 0,34 0,-67 0,-33 0,33 0,0 0,34 0,-100 0,66 0,33 0,-65 0,98 0,-99 0,33 0,34 0,-1 0,-66 0,33 0,-33 0,34 0,-67 0,33 0,-33 0,0 0,33 0,-33 0,0 0,0 0,0 0,0 0,1-33</inkml:trace>
  <inkml:trace contextRef="#ctx0" brushRef="#br0" timeOffset="5368.1809">6416 12568,'99'0,"34"0,-67 0,33 0,66 0,-32 0,-34 0,33 0,-33 0,34 0,-34 0,33 0,-33 0,-32 0,-1 0,0 0,0 0,0 0,-33 0,0 0,0 0,0 0,67 0,-67 0,33 0,0 0,0 0,-33 0,33 0,-33 0,1 0,-1 0,33 0,-33 0</inkml:trace>
  <inkml:trace contextRef="#ctx0" brushRef="#br0" timeOffset="6728.3528">14486 12700,'0'-33,"33"33,132-66,-65 66,65 0,-33 0,-33 0,67 0,-1 0,1 0,-34 0,0 0,-66 0,100 0,-100 0,132 0,-99 0,1 0,32 0,0-33,-66 33,34 0,-34 0,0-33,-33 33,33 0,-33 0,33 0,-33-33,-33-1</inkml:trace>
</inkml:ink>
</file>

<file path=ppt/ink/ink3.xml><?xml version="1.0" encoding="utf-8"?>
<inkml:ink xmlns:inkml="http://www.w3.org/2003/InkML">
  <inkml:definitions>
    <inkml:context xml:id="ctx0">
      <inkml:inkSource xml:id="inkSrc0">
        <inkml:traceFormat>
          <inkml:channel name="X" type="integer" min="-1024" max="1366" units="cm"/>
          <inkml:channel name="Y" type="integer" max="768" units="cm"/>
        </inkml:traceFormat>
        <inkml:channelProperties>
          <inkml:channelProperty channel="X" name="resolution" value="77.34628" units="1/cm"/>
          <inkml:channelProperty channel="Y" name="resolution" value="44.13793" units="1/cm"/>
        </inkml:channelProperties>
      </inkml:inkSource>
      <inkml:timestamp xml:id="ts0" timeString="2017-07-17T06:55:39.900"/>
    </inkml:context>
    <inkml:brush xml:id="br0">
      <inkml:brushProperty name="width" value="0.05292" units="cm"/>
      <inkml:brushProperty name="height" value="0.05292" units="cm"/>
      <inkml:brushProperty name="color" value="#FF0000"/>
    </inkml:brush>
  </inkml:definitions>
  <inkml:trace contextRef="#ctx0" brushRef="#br0">15214 7309,'0'0,"99"0,33 0,-99 0,66 0,-33 0,100 0,-67 0,0 0,1 0,32 0,0 0,-33 0,34 0,-34 0,-66 0,33 66,-33-66</inkml:trace>
</inkml:ink>
</file>

<file path=ppt/ink/ink4.xml><?xml version="1.0" encoding="utf-8"?>
<inkml:ink xmlns:inkml="http://www.w3.org/2003/InkML">
  <inkml:definitions>
    <inkml:context xml:id="ctx0">
      <inkml:inkSource xml:id="inkSrc0">
        <inkml:traceFormat>
          <inkml:channel name="X" type="integer" min="-1024" max="1366" units="cm"/>
          <inkml:channel name="Y" type="integer" max="768" units="cm"/>
        </inkml:traceFormat>
        <inkml:channelProperties>
          <inkml:channelProperty channel="X" name="resolution" value="77.34628" units="1/cm"/>
          <inkml:channelProperty channel="Y" name="resolution" value="44.13793" units="1/cm"/>
        </inkml:channelProperties>
      </inkml:inkSource>
      <inkml:timestamp xml:id="ts0" timeString="2017-07-17T06:55:51.453"/>
    </inkml:context>
    <inkml:brush xml:id="br0">
      <inkml:brushProperty name="width" value="0.05292" units="cm"/>
      <inkml:brushProperty name="height" value="0.05292" units="cm"/>
      <inkml:brushProperty name="color" value="#FF0000"/>
    </inkml:brush>
  </inkml:definitions>
  <inkml:trace contextRef="#ctx0" brushRef="#br0">10220 7474,'66'0,"198"0,-32 0,32 0,133 0,0 0,0-66,66-33,-99 33,33 66,-67-66,-32 0,-66 66,-34-33,-99 33,0 0,-32 0,-34 0,33 0,33 0,-66 0,33 0,33 0,1 0,-67 0,0 0,33 0,-33-33,0 33,33 0,-33 0</inkml:trace>
</inkml:ink>
</file>

<file path=ppt/ink/ink5.xml><?xml version="1.0" encoding="utf-8"?>
<inkml:ink xmlns:inkml="http://www.w3.org/2003/InkML">
  <inkml:definitions>
    <inkml:context xml:id="ctx0">
      <inkml:inkSource xml:id="inkSrc0">
        <inkml:traceFormat>
          <inkml:channel name="X" type="integer" min="-1024" max="1366" units="cm"/>
          <inkml:channel name="Y" type="integer" max="768" units="cm"/>
        </inkml:traceFormat>
        <inkml:channelProperties>
          <inkml:channelProperty channel="X" name="resolution" value="77.34628" units="1/cm"/>
          <inkml:channelProperty channel="Y" name="resolution" value="44.13793" units="1/cm"/>
        </inkml:channelProperties>
      </inkml:inkSource>
      <inkml:timestamp xml:id="ts0" timeString="2017-07-17T06:57:14.381"/>
    </inkml:context>
    <inkml:brush xml:id="br0">
      <inkml:brushProperty name="width" value="0.05292" units="cm"/>
      <inkml:brushProperty name="height" value="0.05292" units="cm"/>
      <inkml:brushProperty name="color" value="#FF0000"/>
    </inkml:brush>
  </inkml:definitions>
  <inkml:trace contextRef="#ctx0" brushRef="#br0">7904 7938,'100'0,"164"0,-32 0,32 0,34 0,33 0,-1 0,-32 0,99 0,-166 0,1 0,99 0,-199 0,-99 0,0 0</inkml:trace>
  <inkml:trace contextRef="#ctx0" brushRef="#br0" timeOffset="2752.3757">13858 7607,'132'0,"-66"33,99 0,34-33,-34 0,133 0,-199 0,0 0,67 0,65 0,-32 0,-34 0,100 0,-166 0,33 0,0 0,34 0,-100 0,99 0,-99 0,34 0,-1 0,33 0,33 0,-32 0,-34 0,99 0,-98 0,32 0,0 0,-66 0,34 0,32 0,-66 0,66 0,1 0,-34 0,33 0,33 0,34 0,-133 0,66 0,1 0,32 0,-33 0,1 0,-100 0,66 0,0 0,33 0,-65 0,65 0,33 0,-33 0,34 0,-34 0,33 0,-65 0,32 0,-33 0,-33 0,34 0,32 0,-99 0,99 0,-33 0,-65 0,32 0,0 0,33 0,-66 0,0 0,0 0</inkml:trace>
</inkml:ink>
</file>

<file path=ppt/ink/ink6.xml><?xml version="1.0" encoding="utf-8"?>
<inkml:ink xmlns:inkml="http://www.w3.org/2003/InkML">
  <inkml:definitions>
    <inkml:context xml:id="ctx0">
      <inkml:inkSource xml:id="inkSrc0">
        <inkml:traceFormat>
          <inkml:channel name="X" type="integer" min="-1024" max="1366" units="cm"/>
          <inkml:channel name="Y" type="integer" max="768" units="cm"/>
        </inkml:traceFormat>
        <inkml:channelProperties>
          <inkml:channelProperty channel="X" name="resolution" value="77.34628" units="1/cm"/>
          <inkml:channelProperty channel="Y" name="resolution" value="44.13793" units="1/cm"/>
        </inkml:channelProperties>
      </inkml:inkSource>
      <inkml:timestamp xml:id="ts0" timeString="2017-07-17T06:58:20.996"/>
    </inkml:context>
    <inkml:brush xml:id="br0">
      <inkml:brushProperty name="width" value="0.05292" units="cm"/>
      <inkml:brushProperty name="height" value="0.05292" units="cm"/>
      <inkml:brushProperty name="color" value="#FF0000"/>
    </inkml:brush>
  </inkml:definitions>
  <inkml:trace contextRef="#ctx0" brushRef="#br0">2216 7342,'-33'-33,"132"33,-33 0,133-99,-34 99,133 0,-1-33,-65 0,-1 33,34 0,-34 0,-98 0,-1 0,33 0,-65-33,32 33,-66 0,0 0,33 0,-32-66,-1 66,-33 0,0-34,66 34,-66 0,33 0,0 0,1 0,-34 0,33 0,-33 0,66 0,-33 0,0 0,0 0,34 0,-67 0,33 0,0 0,0 0,0 0,-33 0,34 0,-34 0,0 0,0 0,33 0,-33 0,66 0,-33 0,34 0,-67 0,66 0,-33 0,0 0,0 0,34 0,-34 0,0 0,-33 0,0 0,0 0,33 0,-33 0,0 0,0 0,1 0,32 0,0 0,0 0,-33 0,-33 34</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7156477-A869-4A11-A4FA-B75D94106C96}" type="datetimeFigureOut">
              <a:rPr lang="zh-CN" altLang="en-US" smtClean="0"/>
              <a:pPr/>
              <a:t>2019/9/8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58E6889-349A-49E8-AAE1-A1FB1A7B9723}" type="slidenum">
              <a:rPr lang="zh-CN" altLang="en-US" smtClean="0"/>
              <a:pPr/>
              <a:t>‹#›</a:t>
            </a:fld>
            <a:endParaRPr lang="zh-CN" altLang="en-US"/>
          </a:p>
        </p:txBody>
      </p:sp>
    </p:spTree>
    <p:extLst>
      <p:ext uri="{BB962C8B-B14F-4D97-AF65-F5344CB8AC3E}">
        <p14:creationId xmlns:p14="http://schemas.microsoft.com/office/powerpoint/2010/main" xmlns="" val="18315632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2" Type="http://schemas.openxmlformats.org/officeDocument/2006/relationships/slide" Target="../slides/slide273.xml"/><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2" Type="http://schemas.openxmlformats.org/officeDocument/2006/relationships/slide" Target="../slides/slide27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2" Type="http://schemas.openxmlformats.org/officeDocument/2006/relationships/slide" Target="../slides/slide277.xml"/><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2" Type="http://schemas.openxmlformats.org/officeDocument/2006/relationships/slide" Target="../slides/slide278.xml"/><Relationship Id="rId1" Type="http://schemas.openxmlformats.org/officeDocument/2006/relationships/notesMaster" Target="../notesMasters/notesMaster1.xml"/></Relationships>
</file>

<file path=ppt/notesSlides/_rels/notesSlide253.xml.rels><?xml version="1.0" encoding="UTF-8" standalone="yes"?>
<Relationships xmlns="http://schemas.openxmlformats.org/package/2006/relationships"><Relationship Id="rId2" Type="http://schemas.openxmlformats.org/officeDocument/2006/relationships/slide" Target="../slides/slide279.xml"/><Relationship Id="rId1" Type="http://schemas.openxmlformats.org/officeDocument/2006/relationships/notesMaster" Target="../notesMasters/notesMaster1.xml"/></Relationships>
</file>

<file path=ppt/notesSlides/_rels/notesSlide254.xml.rels><?xml version="1.0" encoding="UTF-8" standalone="yes"?>
<Relationships xmlns="http://schemas.openxmlformats.org/package/2006/relationships"><Relationship Id="rId2" Type="http://schemas.openxmlformats.org/officeDocument/2006/relationships/slide" Target="../slides/slide280.xml"/><Relationship Id="rId1" Type="http://schemas.openxmlformats.org/officeDocument/2006/relationships/notesMaster" Target="../notesMasters/notesMaster1.xml"/></Relationships>
</file>

<file path=ppt/notesSlides/_rels/notesSlide255.xml.rels><?xml version="1.0" encoding="UTF-8" standalone="yes"?>
<Relationships xmlns="http://schemas.openxmlformats.org/package/2006/relationships"><Relationship Id="rId2" Type="http://schemas.openxmlformats.org/officeDocument/2006/relationships/slide" Target="../slides/slide281.xml"/><Relationship Id="rId1" Type="http://schemas.openxmlformats.org/officeDocument/2006/relationships/notesMaster" Target="../notesMasters/notesMaster1.xml"/></Relationships>
</file>

<file path=ppt/notesSlides/_rels/notesSlide256.xml.rels><?xml version="1.0" encoding="UTF-8" standalone="yes"?>
<Relationships xmlns="http://schemas.openxmlformats.org/package/2006/relationships"><Relationship Id="rId2" Type="http://schemas.openxmlformats.org/officeDocument/2006/relationships/slide" Target="../slides/slide282.xml"/><Relationship Id="rId1" Type="http://schemas.openxmlformats.org/officeDocument/2006/relationships/notesMaster" Target="../notesMasters/notesMaster1.xml"/></Relationships>
</file>

<file path=ppt/notesSlides/_rels/notesSlide257.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258.xml.rels><?xml version="1.0" encoding="UTF-8" standalone="yes"?>
<Relationships xmlns="http://schemas.openxmlformats.org/package/2006/relationships"><Relationship Id="rId2" Type="http://schemas.openxmlformats.org/officeDocument/2006/relationships/slide" Target="../slides/slide284.xml"/><Relationship Id="rId1" Type="http://schemas.openxmlformats.org/officeDocument/2006/relationships/notesMaster" Target="../notesMasters/notesMaster1.xml"/></Relationships>
</file>

<file path=ppt/notesSlides/_rels/notesSlide259.xml.rels><?xml version="1.0" encoding="UTF-8" standalone="yes"?>
<Relationships xmlns="http://schemas.openxmlformats.org/package/2006/relationships"><Relationship Id="rId2" Type="http://schemas.openxmlformats.org/officeDocument/2006/relationships/slide" Target="../slides/slide28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0.xml.rels><?xml version="1.0" encoding="UTF-8" standalone="yes"?>
<Relationships xmlns="http://schemas.openxmlformats.org/package/2006/relationships"><Relationship Id="rId2" Type="http://schemas.openxmlformats.org/officeDocument/2006/relationships/slide" Target="../slides/slide286.xml"/><Relationship Id="rId1" Type="http://schemas.openxmlformats.org/officeDocument/2006/relationships/notesMaster" Target="../notesMasters/notesMaster1.xml"/></Relationships>
</file>

<file path=ppt/notesSlides/_rels/notesSlide261.xml.rels><?xml version="1.0" encoding="UTF-8" standalone="yes"?>
<Relationships xmlns="http://schemas.openxmlformats.org/package/2006/relationships"><Relationship Id="rId2" Type="http://schemas.openxmlformats.org/officeDocument/2006/relationships/slide" Target="../slides/slide287.xml"/><Relationship Id="rId1" Type="http://schemas.openxmlformats.org/officeDocument/2006/relationships/notesMaster" Target="../notesMasters/notesMaster1.xml"/></Relationships>
</file>

<file path=ppt/notesSlides/_rels/notesSlide262.xml.rels><?xml version="1.0" encoding="UTF-8" standalone="yes"?>
<Relationships xmlns="http://schemas.openxmlformats.org/package/2006/relationships"><Relationship Id="rId2" Type="http://schemas.openxmlformats.org/officeDocument/2006/relationships/slide" Target="../slides/slide288.xml"/><Relationship Id="rId1" Type="http://schemas.openxmlformats.org/officeDocument/2006/relationships/notesMaster" Target="../notesMasters/notesMaster1.xml"/></Relationships>
</file>

<file path=ppt/notesSlides/_rels/notesSlide263.xml.rels><?xml version="1.0" encoding="UTF-8" standalone="yes"?>
<Relationships xmlns="http://schemas.openxmlformats.org/package/2006/relationships"><Relationship Id="rId2" Type="http://schemas.openxmlformats.org/officeDocument/2006/relationships/slide" Target="../slides/slide289.xml"/><Relationship Id="rId1" Type="http://schemas.openxmlformats.org/officeDocument/2006/relationships/notesMaster" Target="../notesMasters/notesMaster1.xml"/></Relationships>
</file>

<file path=ppt/notesSlides/_rels/notesSlide264.xml.rels><?xml version="1.0" encoding="UTF-8" standalone="yes"?>
<Relationships xmlns="http://schemas.openxmlformats.org/package/2006/relationships"><Relationship Id="rId2" Type="http://schemas.openxmlformats.org/officeDocument/2006/relationships/slide" Target="../slides/slide290.xml"/><Relationship Id="rId1" Type="http://schemas.openxmlformats.org/officeDocument/2006/relationships/notesMaster" Target="../notesMasters/notesMaster1.xml"/></Relationships>
</file>

<file path=ppt/notesSlides/_rels/notesSlide265.xml.rels><?xml version="1.0" encoding="UTF-8" standalone="yes"?>
<Relationships xmlns="http://schemas.openxmlformats.org/package/2006/relationships"><Relationship Id="rId2" Type="http://schemas.openxmlformats.org/officeDocument/2006/relationships/slide" Target="../slides/slide291.xml"/><Relationship Id="rId1" Type="http://schemas.openxmlformats.org/officeDocument/2006/relationships/notesMaster" Target="../notesMasters/notesMaster1.xml"/></Relationships>
</file>

<file path=ppt/notesSlides/_rels/notesSlide266.xml.rels><?xml version="1.0" encoding="UTF-8" standalone="yes"?>
<Relationships xmlns="http://schemas.openxmlformats.org/package/2006/relationships"><Relationship Id="rId2" Type="http://schemas.openxmlformats.org/officeDocument/2006/relationships/slide" Target="../slides/slide292.xml"/><Relationship Id="rId1" Type="http://schemas.openxmlformats.org/officeDocument/2006/relationships/notesMaster" Target="../notesMasters/notesMaster1.xml"/></Relationships>
</file>

<file path=ppt/notesSlides/_rels/notesSlide267.xml.rels><?xml version="1.0" encoding="UTF-8" standalone="yes"?>
<Relationships xmlns="http://schemas.openxmlformats.org/package/2006/relationships"><Relationship Id="rId2" Type="http://schemas.openxmlformats.org/officeDocument/2006/relationships/slide" Target="../slides/slide293.xml"/><Relationship Id="rId1" Type="http://schemas.openxmlformats.org/officeDocument/2006/relationships/notesMaster" Target="../notesMasters/notesMaster1.xml"/></Relationships>
</file>

<file path=ppt/notesSlides/_rels/notesSlide268.xml.rels><?xml version="1.0" encoding="UTF-8" standalone="yes"?>
<Relationships xmlns="http://schemas.openxmlformats.org/package/2006/relationships"><Relationship Id="rId2" Type="http://schemas.openxmlformats.org/officeDocument/2006/relationships/slide" Target="../slides/slide294.xml"/><Relationship Id="rId1" Type="http://schemas.openxmlformats.org/officeDocument/2006/relationships/notesMaster" Target="../notesMasters/notesMaster1.xml"/></Relationships>
</file>

<file path=ppt/notesSlides/_rels/notesSlide269.xml.rels><?xml version="1.0" encoding="UTF-8" standalone="yes"?>
<Relationships xmlns="http://schemas.openxmlformats.org/package/2006/relationships"><Relationship Id="rId2" Type="http://schemas.openxmlformats.org/officeDocument/2006/relationships/slide" Target="../slides/slide29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0.xml.rels><?xml version="1.0" encoding="UTF-8" standalone="yes"?>
<Relationships xmlns="http://schemas.openxmlformats.org/package/2006/relationships"><Relationship Id="rId2" Type="http://schemas.openxmlformats.org/officeDocument/2006/relationships/slide" Target="../slides/slide296.xml"/><Relationship Id="rId1" Type="http://schemas.openxmlformats.org/officeDocument/2006/relationships/notesMaster" Target="../notesMasters/notesMaster1.xml"/></Relationships>
</file>

<file path=ppt/notesSlides/_rels/notesSlide271.xml.rels><?xml version="1.0" encoding="UTF-8" standalone="yes"?>
<Relationships xmlns="http://schemas.openxmlformats.org/package/2006/relationships"><Relationship Id="rId2" Type="http://schemas.openxmlformats.org/officeDocument/2006/relationships/slide" Target="../slides/slide297.xml"/><Relationship Id="rId1" Type="http://schemas.openxmlformats.org/officeDocument/2006/relationships/notesMaster" Target="../notesMasters/notesMaster1.xml"/></Relationships>
</file>

<file path=ppt/notesSlides/_rels/notesSlide272.xml.rels><?xml version="1.0" encoding="UTF-8" standalone="yes"?>
<Relationships xmlns="http://schemas.openxmlformats.org/package/2006/relationships"><Relationship Id="rId2" Type="http://schemas.openxmlformats.org/officeDocument/2006/relationships/slide" Target="../slides/slide298.xml"/><Relationship Id="rId1" Type="http://schemas.openxmlformats.org/officeDocument/2006/relationships/notesMaster" Target="../notesMasters/notesMaster1.xml"/></Relationships>
</file>

<file path=ppt/notesSlides/_rels/notesSlide273.xml.rels><?xml version="1.0" encoding="UTF-8" standalone="yes"?>
<Relationships xmlns="http://schemas.openxmlformats.org/package/2006/relationships"><Relationship Id="rId2" Type="http://schemas.openxmlformats.org/officeDocument/2006/relationships/slide" Target="../slides/slide299.xml"/><Relationship Id="rId1" Type="http://schemas.openxmlformats.org/officeDocument/2006/relationships/notesMaster" Target="../notesMasters/notesMaster1.xml"/></Relationships>
</file>

<file path=ppt/notesSlides/_rels/notesSlide274.xml.rels><?xml version="1.0" encoding="UTF-8" standalone="yes"?>
<Relationships xmlns="http://schemas.openxmlformats.org/package/2006/relationships"><Relationship Id="rId2" Type="http://schemas.openxmlformats.org/officeDocument/2006/relationships/slide" Target="../slides/slide300.xml"/><Relationship Id="rId1" Type="http://schemas.openxmlformats.org/officeDocument/2006/relationships/notesMaster" Target="../notesMasters/notesMaster1.xml"/></Relationships>
</file>

<file path=ppt/notesSlides/_rels/notesSlide275.xml.rels><?xml version="1.0" encoding="UTF-8" standalone="yes"?>
<Relationships xmlns="http://schemas.openxmlformats.org/package/2006/relationships"><Relationship Id="rId2" Type="http://schemas.openxmlformats.org/officeDocument/2006/relationships/slide" Target="../slides/slide301.xml"/><Relationship Id="rId1" Type="http://schemas.openxmlformats.org/officeDocument/2006/relationships/notesMaster" Target="../notesMasters/notesMaster1.xml"/></Relationships>
</file>

<file path=ppt/notesSlides/_rels/notesSlide276.xml.rels><?xml version="1.0" encoding="UTF-8" standalone="yes"?>
<Relationships xmlns="http://schemas.openxmlformats.org/package/2006/relationships"><Relationship Id="rId2" Type="http://schemas.openxmlformats.org/officeDocument/2006/relationships/slide" Target="../slides/slide302.xml"/><Relationship Id="rId1" Type="http://schemas.openxmlformats.org/officeDocument/2006/relationships/notesMaster" Target="../notesMasters/notesMaster1.xml"/></Relationships>
</file>

<file path=ppt/notesSlides/_rels/notesSlide277.xml.rels><?xml version="1.0" encoding="UTF-8" standalone="yes"?>
<Relationships xmlns="http://schemas.openxmlformats.org/package/2006/relationships"><Relationship Id="rId2" Type="http://schemas.openxmlformats.org/officeDocument/2006/relationships/slide" Target="../slides/slide303.xml"/><Relationship Id="rId1" Type="http://schemas.openxmlformats.org/officeDocument/2006/relationships/notesMaster" Target="../notesMasters/notesMaster1.xml"/></Relationships>
</file>

<file path=ppt/notesSlides/_rels/notesSlide278.xml.rels><?xml version="1.0" encoding="UTF-8" standalone="yes"?>
<Relationships xmlns="http://schemas.openxmlformats.org/package/2006/relationships"><Relationship Id="rId2" Type="http://schemas.openxmlformats.org/officeDocument/2006/relationships/slide" Target="../slides/slide304.xml"/><Relationship Id="rId1" Type="http://schemas.openxmlformats.org/officeDocument/2006/relationships/notesMaster" Target="../notesMasters/notesMaster1.xml"/></Relationships>
</file>

<file path=ppt/notesSlides/_rels/notesSlide279.xml.rels><?xml version="1.0" encoding="UTF-8" standalone="yes"?>
<Relationships xmlns="http://schemas.openxmlformats.org/package/2006/relationships"><Relationship Id="rId2" Type="http://schemas.openxmlformats.org/officeDocument/2006/relationships/slide" Target="../slides/slide30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0.xml.rels><?xml version="1.0" encoding="UTF-8" standalone="yes"?>
<Relationships xmlns="http://schemas.openxmlformats.org/package/2006/relationships"><Relationship Id="rId2" Type="http://schemas.openxmlformats.org/officeDocument/2006/relationships/slide" Target="../slides/slide306.xml"/><Relationship Id="rId1" Type="http://schemas.openxmlformats.org/officeDocument/2006/relationships/notesMaster" Target="../notesMasters/notesMaster1.xml"/></Relationships>
</file>

<file path=ppt/notesSlides/_rels/notesSlide281.xml.rels><?xml version="1.0" encoding="UTF-8" standalone="yes"?>
<Relationships xmlns="http://schemas.openxmlformats.org/package/2006/relationships"><Relationship Id="rId2" Type="http://schemas.openxmlformats.org/officeDocument/2006/relationships/slide" Target="../slides/slide307.xml"/><Relationship Id="rId1" Type="http://schemas.openxmlformats.org/officeDocument/2006/relationships/notesMaster" Target="../notesMasters/notesMaster1.xml"/></Relationships>
</file>

<file path=ppt/notesSlides/_rels/notesSlide282.xml.rels><?xml version="1.0" encoding="UTF-8" standalone="yes"?>
<Relationships xmlns="http://schemas.openxmlformats.org/package/2006/relationships"><Relationship Id="rId2" Type="http://schemas.openxmlformats.org/officeDocument/2006/relationships/slide" Target="../slides/slide308.xml"/><Relationship Id="rId1" Type="http://schemas.openxmlformats.org/officeDocument/2006/relationships/notesMaster" Target="../notesMasters/notesMaster1.xml"/></Relationships>
</file>

<file path=ppt/notesSlides/_rels/notesSlide283.xml.rels><?xml version="1.0" encoding="UTF-8" standalone="yes"?>
<Relationships xmlns="http://schemas.openxmlformats.org/package/2006/relationships"><Relationship Id="rId2" Type="http://schemas.openxmlformats.org/officeDocument/2006/relationships/slide" Target="../slides/slide309.xml"/><Relationship Id="rId1" Type="http://schemas.openxmlformats.org/officeDocument/2006/relationships/notesMaster" Target="../notesMasters/notesMaster1.xml"/></Relationships>
</file>

<file path=ppt/notesSlides/_rels/notesSlide284.xml.rels><?xml version="1.0" encoding="UTF-8" standalone="yes"?>
<Relationships xmlns="http://schemas.openxmlformats.org/package/2006/relationships"><Relationship Id="rId2" Type="http://schemas.openxmlformats.org/officeDocument/2006/relationships/slide" Target="../slides/slide310.xml"/><Relationship Id="rId1" Type="http://schemas.openxmlformats.org/officeDocument/2006/relationships/notesMaster" Target="../notesMasters/notesMaster1.xml"/></Relationships>
</file>

<file path=ppt/notesSlides/_rels/notesSlide285.xml.rels><?xml version="1.0" encoding="UTF-8" standalone="yes"?>
<Relationships xmlns="http://schemas.openxmlformats.org/package/2006/relationships"><Relationship Id="rId2" Type="http://schemas.openxmlformats.org/officeDocument/2006/relationships/slide" Target="../slides/slide311.xml"/><Relationship Id="rId1" Type="http://schemas.openxmlformats.org/officeDocument/2006/relationships/notesMaster" Target="../notesMasters/notesMaster1.xml"/></Relationships>
</file>

<file path=ppt/notesSlides/_rels/notesSlide286.xml.rels><?xml version="1.0" encoding="UTF-8" standalone="yes"?>
<Relationships xmlns="http://schemas.openxmlformats.org/package/2006/relationships"><Relationship Id="rId2" Type="http://schemas.openxmlformats.org/officeDocument/2006/relationships/slide" Target="../slides/slide312.xml"/><Relationship Id="rId1" Type="http://schemas.openxmlformats.org/officeDocument/2006/relationships/notesMaster" Target="../notesMasters/notesMaster1.xml"/></Relationships>
</file>

<file path=ppt/notesSlides/_rels/notesSlide287.xml.rels><?xml version="1.0" encoding="UTF-8" standalone="yes"?>
<Relationships xmlns="http://schemas.openxmlformats.org/package/2006/relationships"><Relationship Id="rId2" Type="http://schemas.openxmlformats.org/officeDocument/2006/relationships/slide" Target="../slides/slide313.xml"/><Relationship Id="rId1" Type="http://schemas.openxmlformats.org/officeDocument/2006/relationships/notesMaster" Target="../notesMasters/notesMaster1.xml"/></Relationships>
</file>

<file path=ppt/notesSlides/_rels/notesSlide288.xml.rels><?xml version="1.0" encoding="UTF-8" standalone="yes"?>
<Relationships xmlns="http://schemas.openxmlformats.org/package/2006/relationships"><Relationship Id="rId2" Type="http://schemas.openxmlformats.org/officeDocument/2006/relationships/slide" Target="../slides/slide314.xml"/><Relationship Id="rId1" Type="http://schemas.openxmlformats.org/officeDocument/2006/relationships/notesMaster" Target="../notesMasters/notesMaster1.xml"/></Relationships>
</file>

<file path=ppt/notesSlides/_rels/notesSlide289.xml.rels><?xml version="1.0" encoding="UTF-8" standalone="yes"?>
<Relationships xmlns="http://schemas.openxmlformats.org/package/2006/relationships"><Relationship Id="rId2" Type="http://schemas.openxmlformats.org/officeDocument/2006/relationships/slide" Target="../slides/slide31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0.xml.rels><?xml version="1.0" encoding="UTF-8" standalone="yes"?>
<Relationships xmlns="http://schemas.openxmlformats.org/package/2006/relationships"><Relationship Id="rId2" Type="http://schemas.openxmlformats.org/officeDocument/2006/relationships/slide" Target="../slides/slide316.xml"/><Relationship Id="rId1" Type="http://schemas.openxmlformats.org/officeDocument/2006/relationships/notesMaster" Target="../notesMasters/notesMaster1.xml"/></Relationships>
</file>

<file path=ppt/notesSlides/_rels/notesSlide291.xml.rels><?xml version="1.0" encoding="UTF-8" standalone="yes"?>
<Relationships xmlns="http://schemas.openxmlformats.org/package/2006/relationships"><Relationship Id="rId2" Type="http://schemas.openxmlformats.org/officeDocument/2006/relationships/slide" Target="../slides/slide317.xml"/><Relationship Id="rId1" Type="http://schemas.openxmlformats.org/officeDocument/2006/relationships/notesMaster" Target="../notesMasters/notesMaster1.xml"/></Relationships>
</file>

<file path=ppt/notesSlides/_rels/notesSlide292.xml.rels><?xml version="1.0" encoding="UTF-8" standalone="yes"?>
<Relationships xmlns="http://schemas.openxmlformats.org/package/2006/relationships"><Relationship Id="rId2" Type="http://schemas.openxmlformats.org/officeDocument/2006/relationships/slide" Target="../slides/slide318.xml"/><Relationship Id="rId1" Type="http://schemas.openxmlformats.org/officeDocument/2006/relationships/notesMaster" Target="../notesMasters/notesMaster1.xml"/></Relationships>
</file>

<file path=ppt/notesSlides/_rels/notesSlide293.xml.rels><?xml version="1.0" encoding="UTF-8" standalone="yes"?>
<Relationships xmlns="http://schemas.openxmlformats.org/package/2006/relationships"><Relationship Id="rId2" Type="http://schemas.openxmlformats.org/officeDocument/2006/relationships/slide" Target="../slides/slide319.xml"/><Relationship Id="rId1" Type="http://schemas.openxmlformats.org/officeDocument/2006/relationships/notesMaster" Target="../notesMasters/notesMaster1.xml"/></Relationships>
</file>

<file path=ppt/notesSlides/_rels/notesSlide294.xml.rels><?xml version="1.0" encoding="UTF-8" standalone="yes"?>
<Relationships xmlns="http://schemas.openxmlformats.org/package/2006/relationships"><Relationship Id="rId2" Type="http://schemas.openxmlformats.org/officeDocument/2006/relationships/slide" Target="../slides/slide320.xml"/><Relationship Id="rId1" Type="http://schemas.openxmlformats.org/officeDocument/2006/relationships/notesMaster" Target="../notesMasters/notesMaster1.xml"/></Relationships>
</file>

<file path=ppt/notesSlides/_rels/notesSlide295.xml.rels><?xml version="1.0" encoding="UTF-8" standalone="yes"?>
<Relationships xmlns="http://schemas.openxmlformats.org/package/2006/relationships"><Relationship Id="rId2" Type="http://schemas.openxmlformats.org/officeDocument/2006/relationships/slide" Target="../slides/slide321.xml"/><Relationship Id="rId1" Type="http://schemas.openxmlformats.org/officeDocument/2006/relationships/notesMaster" Target="../notesMasters/notesMaster1.xml"/></Relationships>
</file>

<file path=ppt/notesSlides/_rels/notesSlide296.xml.rels><?xml version="1.0" encoding="UTF-8" standalone="yes"?>
<Relationships xmlns="http://schemas.openxmlformats.org/package/2006/relationships"><Relationship Id="rId2" Type="http://schemas.openxmlformats.org/officeDocument/2006/relationships/slide" Target="../slides/slide322.xml"/><Relationship Id="rId1" Type="http://schemas.openxmlformats.org/officeDocument/2006/relationships/notesMaster" Target="../notesMasters/notesMaster1.xml"/></Relationships>
</file>

<file path=ppt/notesSlides/_rels/notesSlide297.xml.rels><?xml version="1.0" encoding="UTF-8" standalone="yes"?>
<Relationships xmlns="http://schemas.openxmlformats.org/package/2006/relationships"><Relationship Id="rId2" Type="http://schemas.openxmlformats.org/officeDocument/2006/relationships/slide" Target="../slides/slide323.xml"/><Relationship Id="rId1" Type="http://schemas.openxmlformats.org/officeDocument/2006/relationships/notesMaster" Target="../notesMasters/notesMaster1.xml"/></Relationships>
</file>

<file path=ppt/notesSlides/_rels/notesSlide298.xml.rels><?xml version="1.0" encoding="UTF-8" standalone="yes"?>
<Relationships xmlns="http://schemas.openxmlformats.org/package/2006/relationships"><Relationship Id="rId2" Type="http://schemas.openxmlformats.org/officeDocument/2006/relationships/slide" Target="../slides/slide324.xml"/><Relationship Id="rId1" Type="http://schemas.openxmlformats.org/officeDocument/2006/relationships/notesMaster" Target="../notesMasters/notesMaster1.xml"/></Relationships>
</file>

<file path=ppt/notesSlides/_rels/notesSlide299.xml.rels><?xml version="1.0" encoding="UTF-8" standalone="yes"?>
<Relationships xmlns="http://schemas.openxmlformats.org/package/2006/relationships"><Relationship Id="rId2" Type="http://schemas.openxmlformats.org/officeDocument/2006/relationships/slide" Target="../slides/slide3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00.xml.rels><?xml version="1.0" encoding="UTF-8" standalone="yes"?>
<Relationships xmlns="http://schemas.openxmlformats.org/package/2006/relationships"><Relationship Id="rId2" Type="http://schemas.openxmlformats.org/officeDocument/2006/relationships/slide" Target="../slides/slide327.xml"/><Relationship Id="rId1" Type="http://schemas.openxmlformats.org/officeDocument/2006/relationships/notesMaster" Target="../notesMasters/notesMaster1.xml"/></Relationships>
</file>

<file path=ppt/notesSlides/_rels/notesSlide301.xml.rels><?xml version="1.0" encoding="UTF-8" standalone="yes"?>
<Relationships xmlns="http://schemas.openxmlformats.org/package/2006/relationships"><Relationship Id="rId2" Type="http://schemas.openxmlformats.org/officeDocument/2006/relationships/slide" Target="../slides/slide328.xml"/><Relationship Id="rId1" Type="http://schemas.openxmlformats.org/officeDocument/2006/relationships/notesMaster" Target="../notesMasters/notesMaster1.xml"/></Relationships>
</file>

<file path=ppt/notesSlides/_rels/notesSlide302.xml.rels><?xml version="1.0" encoding="UTF-8" standalone="yes"?>
<Relationships xmlns="http://schemas.openxmlformats.org/package/2006/relationships"><Relationship Id="rId2" Type="http://schemas.openxmlformats.org/officeDocument/2006/relationships/slide" Target="../slides/slide329.xml"/><Relationship Id="rId1" Type="http://schemas.openxmlformats.org/officeDocument/2006/relationships/notesMaster" Target="../notesMasters/notesMaster1.xml"/></Relationships>
</file>

<file path=ppt/notesSlides/_rels/notesSlide303.xml.rels><?xml version="1.0" encoding="UTF-8" standalone="yes"?>
<Relationships xmlns="http://schemas.openxmlformats.org/package/2006/relationships"><Relationship Id="rId2" Type="http://schemas.openxmlformats.org/officeDocument/2006/relationships/slide" Target="../slides/slide330.xml"/><Relationship Id="rId1" Type="http://schemas.openxmlformats.org/officeDocument/2006/relationships/notesMaster" Target="../notesMasters/notesMaster1.xml"/></Relationships>
</file>

<file path=ppt/notesSlides/_rels/notesSlide304.xml.rels><?xml version="1.0" encoding="UTF-8" standalone="yes"?>
<Relationships xmlns="http://schemas.openxmlformats.org/package/2006/relationships"><Relationship Id="rId2" Type="http://schemas.openxmlformats.org/officeDocument/2006/relationships/slide" Target="../slides/slide331.xml"/><Relationship Id="rId1" Type="http://schemas.openxmlformats.org/officeDocument/2006/relationships/notesMaster" Target="../notesMasters/notesMaster1.xml"/></Relationships>
</file>

<file path=ppt/notesSlides/_rels/notesSlide305.xml.rels><?xml version="1.0" encoding="UTF-8" standalone="yes"?>
<Relationships xmlns="http://schemas.openxmlformats.org/package/2006/relationships"><Relationship Id="rId2" Type="http://schemas.openxmlformats.org/officeDocument/2006/relationships/slide" Target="../slides/slide332.xml"/><Relationship Id="rId1" Type="http://schemas.openxmlformats.org/officeDocument/2006/relationships/notesMaster" Target="../notesMasters/notesMaster1.xml"/></Relationships>
</file>

<file path=ppt/notesSlides/_rels/notesSlide306.xml.rels><?xml version="1.0" encoding="UTF-8" standalone="yes"?>
<Relationships xmlns="http://schemas.openxmlformats.org/package/2006/relationships"><Relationship Id="rId2" Type="http://schemas.openxmlformats.org/officeDocument/2006/relationships/slide" Target="../slides/slide333.xml"/><Relationship Id="rId1" Type="http://schemas.openxmlformats.org/officeDocument/2006/relationships/notesMaster" Target="../notesMasters/notesMaster1.xml"/></Relationships>
</file>

<file path=ppt/notesSlides/_rels/notesSlide307.xml.rels><?xml version="1.0" encoding="UTF-8" standalone="yes"?>
<Relationships xmlns="http://schemas.openxmlformats.org/package/2006/relationships"><Relationship Id="rId2" Type="http://schemas.openxmlformats.org/officeDocument/2006/relationships/slide" Target="../slides/slide334.xml"/><Relationship Id="rId1" Type="http://schemas.openxmlformats.org/officeDocument/2006/relationships/notesMaster" Target="../notesMasters/notesMaster1.xml"/></Relationships>
</file>

<file path=ppt/notesSlides/_rels/notesSlide308.xml.rels><?xml version="1.0" encoding="UTF-8" standalone="yes"?>
<Relationships xmlns="http://schemas.openxmlformats.org/package/2006/relationships"><Relationship Id="rId2" Type="http://schemas.openxmlformats.org/officeDocument/2006/relationships/slide" Target="../slides/slide335.xml"/><Relationship Id="rId1" Type="http://schemas.openxmlformats.org/officeDocument/2006/relationships/notesMaster" Target="../notesMasters/notesMaster1.xml"/></Relationships>
</file>

<file path=ppt/notesSlides/_rels/notesSlide309.xml.rels><?xml version="1.0" encoding="UTF-8" standalone="yes"?>
<Relationships xmlns="http://schemas.openxmlformats.org/package/2006/relationships"><Relationship Id="rId2" Type="http://schemas.openxmlformats.org/officeDocument/2006/relationships/slide" Target="../slides/slide3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0.xml.rels><?xml version="1.0" encoding="UTF-8" standalone="yes"?>
<Relationships xmlns="http://schemas.openxmlformats.org/package/2006/relationships"><Relationship Id="rId2" Type="http://schemas.openxmlformats.org/officeDocument/2006/relationships/slide" Target="../slides/slide337.xml"/><Relationship Id="rId1" Type="http://schemas.openxmlformats.org/officeDocument/2006/relationships/notesMaster" Target="../notesMasters/notesMaster1.xml"/></Relationships>
</file>

<file path=ppt/notesSlides/_rels/notesSlide311.xml.rels><?xml version="1.0" encoding="UTF-8" standalone="yes"?>
<Relationships xmlns="http://schemas.openxmlformats.org/package/2006/relationships"><Relationship Id="rId2" Type="http://schemas.openxmlformats.org/officeDocument/2006/relationships/slide" Target="../slides/slide338.xml"/><Relationship Id="rId1" Type="http://schemas.openxmlformats.org/officeDocument/2006/relationships/notesMaster" Target="../notesMasters/notesMaster1.xml"/></Relationships>
</file>

<file path=ppt/notesSlides/_rels/notesSlide312.xml.rels><?xml version="1.0" encoding="UTF-8" standalone="yes"?>
<Relationships xmlns="http://schemas.openxmlformats.org/package/2006/relationships"><Relationship Id="rId2" Type="http://schemas.openxmlformats.org/officeDocument/2006/relationships/slide" Target="../slides/slide339.xml"/><Relationship Id="rId1" Type="http://schemas.openxmlformats.org/officeDocument/2006/relationships/notesMaster" Target="../notesMasters/notesMaster1.xml"/></Relationships>
</file>

<file path=ppt/notesSlides/_rels/notesSlide313.xml.rels><?xml version="1.0" encoding="UTF-8" standalone="yes"?>
<Relationships xmlns="http://schemas.openxmlformats.org/package/2006/relationships"><Relationship Id="rId2" Type="http://schemas.openxmlformats.org/officeDocument/2006/relationships/slide" Target="../slides/slide340.xml"/><Relationship Id="rId1" Type="http://schemas.openxmlformats.org/officeDocument/2006/relationships/notesMaster" Target="../notesMasters/notesMaster1.xml"/></Relationships>
</file>

<file path=ppt/notesSlides/_rels/notesSlide314.xml.rels><?xml version="1.0" encoding="UTF-8" standalone="yes"?>
<Relationships xmlns="http://schemas.openxmlformats.org/package/2006/relationships"><Relationship Id="rId2" Type="http://schemas.openxmlformats.org/officeDocument/2006/relationships/slide" Target="../slides/slide341.xml"/><Relationship Id="rId1" Type="http://schemas.openxmlformats.org/officeDocument/2006/relationships/notesMaster" Target="../notesMasters/notesMaster1.xml"/></Relationships>
</file>

<file path=ppt/notesSlides/_rels/notesSlide315.xml.rels><?xml version="1.0" encoding="UTF-8" standalone="yes"?>
<Relationships xmlns="http://schemas.openxmlformats.org/package/2006/relationships"><Relationship Id="rId2" Type="http://schemas.openxmlformats.org/officeDocument/2006/relationships/slide" Target="../slides/slide342.xml"/><Relationship Id="rId1" Type="http://schemas.openxmlformats.org/officeDocument/2006/relationships/notesMaster" Target="../notesMasters/notesMaster1.xml"/></Relationships>
</file>

<file path=ppt/notesSlides/_rels/notesSlide316.xml.rels><?xml version="1.0" encoding="UTF-8" standalone="yes"?>
<Relationships xmlns="http://schemas.openxmlformats.org/package/2006/relationships"><Relationship Id="rId2" Type="http://schemas.openxmlformats.org/officeDocument/2006/relationships/slide" Target="../slides/slide343.xml"/><Relationship Id="rId1" Type="http://schemas.openxmlformats.org/officeDocument/2006/relationships/notesMaster" Target="../notesMasters/notesMaster1.xml"/></Relationships>
</file>

<file path=ppt/notesSlides/_rels/notesSlide317.xml.rels><?xml version="1.0" encoding="UTF-8" standalone="yes"?>
<Relationships xmlns="http://schemas.openxmlformats.org/package/2006/relationships"><Relationship Id="rId2" Type="http://schemas.openxmlformats.org/officeDocument/2006/relationships/slide" Target="../slides/slide346.xml"/><Relationship Id="rId1" Type="http://schemas.openxmlformats.org/officeDocument/2006/relationships/notesMaster" Target="../notesMasters/notesMaster1.xml"/></Relationships>
</file>

<file path=ppt/notesSlides/_rels/notesSlide318.xml.rels><?xml version="1.0" encoding="UTF-8" standalone="yes"?>
<Relationships xmlns="http://schemas.openxmlformats.org/package/2006/relationships"><Relationship Id="rId2" Type="http://schemas.openxmlformats.org/officeDocument/2006/relationships/slide" Target="../slides/slide347.xml"/><Relationship Id="rId1" Type="http://schemas.openxmlformats.org/officeDocument/2006/relationships/notesMaster" Target="../notesMasters/notesMaster1.xml"/></Relationships>
</file>

<file path=ppt/notesSlides/_rels/notesSlide319.xml.rels><?xml version="1.0" encoding="UTF-8" standalone="yes"?>
<Relationships xmlns="http://schemas.openxmlformats.org/package/2006/relationships"><Relationship Id="rId2" Type="http://schemas.openxmlformats.org/officeDocument/2006/relationships/slide" Target="../slides/slide34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0.xml.rels><?xml version="1.0" encoding="UTF-8" standalone="yes"?>
<Relationships xmlns="http://schemas.openxmlformats.org/package/2006/relationships"><Relationship Id="rId2" Type="http://schemas.openxmlformats.org/officeDocument/2006/relationships/slide" Target="../slides/slide349.xml"/><Relationship Id="rId1" Type="http://schemas.openxmlformats.org/officeDocument/2006/relationships/notesMaster" Target="../notesMasters/notesMaster1.xml"/></Relationships>
</file>

<file path=ppt/notesSlides/_rels/notesSlide321.xml.rels><?xml version="1.0" encoding="UTF-8" standalone="yes"?>
<Relationships xmlns="http://schemas.openxmlformats.org/package/2006/relationships"><Relationship Id="rId2" Type="http://schemas.openxmlformats.org/officeDocument/2006/relationships/slide" Target="../slides/slide350.xml"/><Relationship Id="rId1" Type="http://schemas.openxmlformats.org/officeDocument/2006/relationships/notesMaster" Target="../notesMasters/notesMaster1.xml"/></Relationships>
</file>

<file path=ppt/notesSlides/_rels/notesSlide322.xml.rels><?xml version="1.0" encoding="UTF-8" standalone="yes"?>
<Relationships xmlns="http://schemas.openxmlformats.org/package/2006/relationships"><Relationship Id="rId2" Type="http://schemas.openxmlformats.org/officeDocument/2006/relationships/slide" Target="../slides/slide351.xml"/><Relationship Id="rId1" Type="http://schemas.openxmlformats.org/officeDocument/2006/relationships/notesMaster" Target="../notesMasters/notesMaster1.xml"/></Relationships>
</file>

<file path=ppt/notesSlides/_rels/notesSlide323.xml.rels><?xml version="1.0" encoding="UTF-8" standalone="yes"?>
<Relationships xmlns="http://schemas.openxmlformats.org/package/2006/relationships"><Relationship Id="rId2" Type="http://schemas.openxmlformats.org/officeDocument/2006/relationships/slide" Target="../slides/slide352.xml"/><Relationship Id="rId1" Type="http://schemas.openxmlformats.org/officeDocument/2006/relationships/notesMaster" Target="../notesMasters/notesMaster1.xml"/></Relationships>
</file>

<file path=ppt/notesSlides/_rels/notesSlide324.xml.rels><?xml version="1.0" encoding="UTF-8" standalone="yes"?>
<Relationships xmlns="http://schemas.openxmlformats.org/package/2006/relationships"><Relationship Id="rId2" Type="http://schemas.openxmlformats.org/officeDocument/2006/relationships/slide" Target="../slides/slide353.xml"/><Relationship Id="rId1" Type="http://schemas.openxmlformats.org/officeDocument/2006/relationships/notesMaster" Target="../notesMasters/notesMaster1.xml"/></Relationships>
</file>

<file path=ppt/notesSlides/_rels/notesSlide325.xml.rels><?xml version="1.0" encoding="UTF-8" standalone="yes"?>
<Relationships xmlns="http://schemas.openxmlformats.org/package/2006/relationships"><Relationship Id="rId2" Type="http://schemas.openxmlformats.org/officeDocument/2006/relationships/slide" Target="../slides/slide354.xml"/><Relationship Id="rId1" Type="http://schemas.openxmlformats.org/officeDocument/2006/relationships/notesMaster" Target="../notesMasters/notesMaster1.xml"/></Relationships>
</file>

<file path=ppt/notesSlides/_rels/notesSlide326.xml.rels><?xml version="1.0" encoding="UTF-8" standalone="yes"?>
<Relationships xmlns="http://schemas.openxmlformats.org/package/2006/relationships"><Relationship Id="rId2" Type="http://schemas.openxmlformats.org/officeDocument/2006/relationships/slide" Target="../slides/slide355.xml"/><Relationship Id="rId1" Type="http://schemas.openxmlformats.org/officeDocument/2006/relationships/notesMaster" Target="../notesMasters/notesMaster1.xml"/></Relationships>
</file>

<file path=ppt/notesSlides/_rels/notesSlide327.xml.rels><?xml version="1.0" encoding="UTF-8" standalone="yes"?>
<Relationships xmlns="http://schemas.openxmlformats.org/package/2006/relationships"><Relationship Id="rId2" Type="http://schemas.openxmlformats.org/officeDocument/2006/relationships/slide" Target="../slides/slide356.xml"/><Relationship Id="rId1" Type="http://schemas.openxmlformats.org/officeDocument/2006/relationships/notesMaster" Target="../notesMasters/notesMaster1.xml"/></Relationships>
</file>

<file path=ppt/notesSlides/_rels/notesSlide328.xml.rels><?xml version="1.0" encoding="UTF-8" standalone="yes"?>
<Relationships xmlns="http://schemas.openxmlformats.org/package/2006/relationships"><Relationship Id="rId2" Type="http://schemas.openxmlformats.org/officeDocument/2006/relationships/slide" Target="../slides/slide357.xml"/><Relationship Id="rId1" Type="http://schemas.openxmlformats.org/officeDocument/2006/relationships/notesMaster" Target="../notesMasters/notesMaster1.xml"/></Relationships>
</file>

<file path=ppt/notesSlides/_rels/notesSlide329.xml.rels><?xml version="1.0" encoding="UTF-8" standalone="yes"?>
<Relationships xmlns="http://schemas.openxmlformats.org/package/2006/relationships"><Relationship Id="rId2" Type="http://schemas.openxmlformats.org/officeDocument/2006/relationships/slide" Target="../slides/slide35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0.xml.rels><?xml version="1.0" encoding="UTF-8" standalone="yes"?>
<Relationships xmlns="http://schemas.openxmlformats.org/package/2006/relationships"><Relationship Id="rId2" Type="http://schemas.openxmlformats.org/officeDocument/2006/relationships/slide" Target="../slides/slide359.xml"/><Relationship Id="rId1" Type="http://schemas.openxmlformats.org/officeDocument/2006/relationships/notesMaster" Target="../notesMasters/notesMaster1.xml"/></Relationships>
</file>

<file path=ppt/notesSlides/_rels/notesSlide331.xml.rels><?xml version="1.0" encoding="UTF-8" standalone="yes"?>
<Relationships xmlns="http://schemas.openxmlformats.org/package/2006/relationships"><Relationship Id="rId2" Type="http://schemas.openxmlformats.org/officeDocument/2006/relationships/slide" Target="../slides/slide360.xml"/><Relationship Id="rId1" Type="http://schemas.openxmlformats.org/officeDocument/2006/relationships/notesMaster" Target="../notesMasters/notesMaster1.xml"/></Relationships>
</file>

<file path=ppt/notesSlides/_rels/notesSlide332.xml.rels><?xml version="1.0" encoding="UTF-8" standalone="yes"?>
<Relationships xmlns="http://schemas.openxmlformats.org/package/2006/relationships"><Relationship Id="rId2" Type="http://schemas.openxmlformats.org/officeDocument/2006/relationships/slide" Target="../slides/slide361.xml"/><Relationship Id="rId1" Type="http://schemas.openxmlformats.org/officeDocument/2006/relationships/notesMaster" Target="../notesMasters/notesMaster1.xml"/></Relationships>
</file>

<file path=ppt/notesSlides/_rels/notesSlide333.xml.rels><?xml version="1.0" encoding="UTF-8" standalone="yes"?>
<Relationships xmlns="http://schemas.openxmlformats.org/package/2006/relationships"><Relationship Id="rId2" Type="http://schemas.openxmlformats.org/officeDocument/2006/relationships/slide" Target="../slides/slide362.xml"/><Relationship Id="rId1" Type="http://schemas.openxmlformats.org/officeDocument/2006/relationships/notesMaster" Target="../notesMasters/notesMaster1.xml"/></Relationships>
</file>

<file path=ppt/notesSlides/_rels/notesSlide334.xml.rels><?xml version="1.0" encoding="UTF-8" standalone="yes"?>
<Relationships xmlns="http://schemas.openxmlformats.org/package/2006/relationships"><Relationship Id="rId2" Type="http://schemas.openxmlformats.org/officeDocument/2006/relationships/slide" Target="../slides/slide363.xml"/><Relationship Id="rId1" Type="http://schemas.openxmlformats.org/officeDocument/2006/relationships/notesMaster" Target="../notesMasters/notesMaster1.xml"/></Relationships>
</file>

<file path=ppt/notesSlides/_rels/notesSlide335.xml.rels><?xml version="1.0" encoding="UTF-8" standalone="yes"?>
<Relationships xmlns="http://schemas.openxmlformats.org/package/2006/relationships"><Relationship Id="rId2" Type="http://schemas.openxmlformats.org/officeDocument/2006/relationships/slide" Target="../slides/slide364.xml"/><Relationship Id="rId1" Type="http://schemas.openxmlformats.org/officeDocument/2006/relationships/notesMaster" Target="../notesMasters/notesMaster1.xml"/></Relationships>
</file>

<file path=ppt/notesSlides/_rels/notesSlide336.xml.rels><?xml version="1.0" encoding="UTF-8" standalone="yes"?>
<Relationships xmlns="http://schemas.openxmlformats.org/package/2006/relationships"><Relationship Id="rId2" Type="http://schemas.openxmlformats.org/officeDocument/2006/relationships/slide" Target="../slides/slide365.xml"/><Relationship Id="rId1" Type="http://schemas.openxmlformats.org/officeDocument/2006/relationships/notesMaster" Target="../notesMasters/notesMaster1.xml"/></Relationships>
</file>

<file path=ppt/notesSlides/_rels/notesSlide337.xml.rels><?xml version="1.0" encoding="UTF-8" standalone="yes"?>
<Relationships xmlns="http://schemas.openxmlformats.org/package/2006/relationships"><Relationship Id="rId2" Type="http://schemas.openxmlformats.org/officeDocument/2006/relationships/slide" Target="../slides/slide366.xml"/><Relationship Id="rId1" Type="http://schemas.openxmlformats.org/officeDocument/2006/relationships/notesMaster" Target="../notesMasters/notesMaster1.xml"/></Relationships>
</file>

<file path=ppt/notesSlides/_rels/notesSlide338.xml.rels><?xml version="1.0" encoding="UTF-8" standalone="yes"?>
<Relationships xmlns="http://schemas.openxmlformats.org/package/2006/relationships"><Relationship Id="rId2" Type="http://schemas.openxmlformats.org/officeDocument/2006/relationships/slide" Target="../slides/slide367.xml"/><Relationship Id="rId1" Type="http://schemas.openxmlformats.org/officeDocument/2006/relationships/notesMaster" Target="../notesMasters/notesMaster1.xml"/></Relationships>
</file>

<file path=ppt/notesSlides/_rels/notesSlide339.xml.rels><?xml version="1.0" encoding="UTF-8" standalone="yes"?>
<Relationships xmlns="http://schemas.openxmlformats.org/package/2006/relationships"><Relationship Id="rId2" Type="http://schemas.openxmlformats.org/officeDocument/2006/relationships/slide" Target="../slides/slide36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0.xml.rels><?xml version="1.0" encoding="UTF-8" standalone="yes"?>
<Relationships xmlns="http://schemas.openxmlformats.org/package/2006/relationships"><Relationship Id="rId2" Type="http://schemas.openxmlformats.org/officeDocument/2006/relationships/slide" Target="../slides/slide370.xml"/><Relationship Id="rId1" Type="http://schemas.openxmlformats.org/officeDocument/2006/relationships/notesMaster" Target="../notesMasters/notesMaster1.xml"/></Relationships>
</file>

<file path=ppt/notesSlides/_rels/notesSlide341.xml.rels><?xml version="1.0" encoding="UTF-8" standalone="yes"?>
<Relationships xmlns="http://schemas.openxmlformats.org/package/2006/relationships"><Relationship Id="rId2" Type="http://schemas.openxmlformats.org/officeDocument/2006/relationships/slide" Target="../slides/slide371.xml"/><Relationship Id="rId1" Type="http://schemas.openxmlformats.org/officeDocument/2006/relationships/notesMaster" Target="../notesMasters/notesMaster1.xml"/></Relationships>
</file>

<file path=ppt/notesSlides/_rels/notesSlide342.xml.rels><?xml version="1.0" encoding="UTF-8" standalone="yes"?>
<Relationships xmlns="http://schemas.openxmlformats.org/package/2006/relationships"><Relationship Id="rId2" Type="http://schemas.openxmlformats.org/officeDocument/2006/relationships/slide" Target="../slides/slide372.xml"/><Relationship Id="rId1" Type="http://schemas.openxmlformats.org/officeDocument/2006/relationships/notesMaster" Target="../notesMasters/notesMaster1.xml"/></Relationships>
</file>

<file path=ppt/notesSlides/_rels/notesSlide343.xml.rels><?xml version="1.0" encoding="UTF-8" standalone="yes"?>
<Relationships xmlns="http://schemas.openxmlformats.org/package/2006/relationships"><Relationship Id="rId2" Type="http://schemas.openxmlformats.org/officeDocument/2006/relationships/slide" Target="../slides/slide373.xml"/><Relationship Id="rId1" Type="http://schemas.openxmlformats.org/officeDocument/2006/relationships/notesMaster" Target="../notesMasters/notesMaster1.xml"/></Relationships>
</file>

<file path=ppt/notesSlides/_rels/notesSlide344.xml.rels><?xml version="1.0" encoding="UTF-8" standalone="yes"?>
<Relationships xmlns="http://schemas.openxmlformats.org/package/2006/relationships"><Relationship Id="rId2" Type="http://schemas.openxmlformats.org/officeDocument/2006/relationships/slide" Target="../slides/slide374.xml"/><Relationship Id="rId1" Type="http://schemas.openxmlformats.org/officeDocument/2006/relationships/notesMaster" Target="../notesMasters/notesMaster1.xml"/></Relationships>
</file>

<file path=ppt/notesSlides/_rels/notesSlide345.xml.rels><?xml version="1.0" encoding="UTF-8" standalone="yes"?>
<Relationships xmlns="http://schemas.openxmlformats.org/package/2006/relationships"><Relationship Id="rId2" Type="http://schemas.openxmlformats.org/officeDocument/2006/relationships/slide" Target="../slides/slide375.xml"/><Relationship Id="rId1" Type="http://schemas.openxmlformats.org/officeDocument/2006/relationships/notesMaster" Target="../notesMasters/notesMaster1.xml"/></Relationships>
</file>

<file path=ppt/notesSlides/_rels/notesSlide346.xml.rels><?xml version="1.0" encoding="UTF-8" standalone="yes"?>
<Relationships xmlns="http://schemas.openxmlformats.org/package/2006/relationships"><Relationship Id="rId2" Type="http://schemas.openxmlformats.org/officeDocument/2006/relationships/slide" Target="../slides/slide376.xml"/><Relationship Id="rId1" Type="http://schemas.openxmlformats.org/officeDocument/2006/relationships/notesMaster" Target="../notesMasters/notesMaster1.xml"/></Relationships>
</file>

<file path=ppt/notesSlides/_rels/notesSlide347.xml.rels><?xml version="1.0" encoding="UTF-8" standalone="yes"?>
<Relationships xmlns="http://schemas.openxmlformats.org/package/2006/relationships"><Relationship Id="rId2" Type="http://schemas.openxmlformats.org/officeDocument/2006/relationships/slide" Target="../slides/slide377.xml"/><Relationship Id="rId1" Type="http://schemas.openxmlformats.org/officeDocument/2006/relationships/notesMaster" Target="../notesMasters/notesMaster1.xml"/></Relationships>
</file>

<file path=ppt/notesSlides/_rels/notesSlide348.xml.rels><?xml version="1.0" encoding="UTF-8" standalone="yes"?>
<Relationships xmlns="http://schemas.openxmlformats.org/package/2006/relationships"><Relationship Id="rId2" Type="http://schemas.openxmlformats.org/officeDocument/2006/relationships/slide" Target="../slides/slide378.xml"/><Relationship Id="rId1" Type="http://schemas.openxmlformats.org/officeDocument/2006/relationships/notesMaster" Target="../notesMasters/notesMaster1.xml"/></Relationships>
</file>

<file path=ppt/notesSlides/_rels/notesSlide349.xml.rels><?xml version="1.0" encoding="UTF-8" standalone="yes"?>
<Relationships xmlns="http://schemas.openxmlformats.org/package/2006/relationships"><Relationship Id="rId2" Type="http://schemas.openxmlformats.org/officeDocument/2006/relationships/slide" Target="../slides/slide37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50.xml.rels><?xml version="1.0" encoding="UTF-8" standalone="yes"?>
<Relationships xmlns="http://schemas.openxmlformats.org/package/2006/relationships"><Relationship Id="rId2" Type="http://schemas.openxmlformats.org/officeDocument/2006/relationships/slide" Target="../slides/slide380.xml"/><Relationship Id="rId1" Type="http://schemas.openxmlformats.org/officeDocument/2006/relationships/notesMaster" Target="../notesMasters/notesMaster1.xml"/></Relationships>
</file>

<file path=ppt/notesSlides/_rels/notesSlide351.xml.rels><?xml version="1.0" encoding="UTF-8" standalone="yes"?>
<Relationships xmlns="http://schemas.openxmlformats.org/package/2006/relationships"><Relationship Id="rId2" Type="http://schemas.openxmlformats.org/officeDocument/2006/relationships/slide" Target="../slides/slide381.xml"/><Relationship Id="rId1" Type="http://schemas.openxmlformats.org/officeDocument/2006/relationships/notesMaster" Target="../notesMasters/notesMaster1.xml"/></Relationships>
</file>

<file path=ppt/notesSlides/_rels/notesSlide352.xml.rels><?xml version="1.0" encoding="UTF-8" standalone="yes"?>
<Relationships xmlns="http://schemas.openxmlformats.org/package/2006/relationships"><Relationship Id="rId2" Type="http://schemas.openxmlformats.org/officeDocument/2006/relationships/slide" Target="../slides/slide382.xml"/><Relationship Id="rId1" Type="http://schemas.openxmlformats.org/officeDocument/2006/relationships/notesMaster" Target="../notesMasters/notesMaster1.xml"/></Relationships>
</file>

<file path=ppt/notesSlides/_rels/notesSlide353.xml.rels><?xml version="1.0" encoding="UTF-8" standalone="yes"?>
<Relationships xmlns="http://schemas.openxmlformats.org/package/2006/relationships"><Relationship Id="rId2" Type="http://schemas.openxmlformats.org/officeDocument/2006/relationships/slide" Target="../slides/slide383.xml"/><Relationship Id="rId1" Type="http://schemas.openxmlformats.org/officeDocument/2006/relationships/notesMaster" Target="../notesMasters/notesMaster1.xml"/></Relationships>
</file>

<file path=ppt/notesSlides/_rels/notesSlide354.xml.rels><?xml version="1.0" encoding="UTF-8" standalone="yes"?>
<Relationships xmlns="http://schemas.openxmlformats.org/package/2006/relationships"><Relationship Id="rId2" Type="http://schemas.openxmlformats.org/officeDocument/2006/relationships/slide" Target="../slides/slide384.xml"/><Relationship Id="rId1" Type="http://schemas.openxmlformats.org/officeDocument/2006/relationships/notesMaster" Target="../notesMasters/notesMaster1.xml"/></Relationships>
</file>

<file path=ppt/notesSlides/_rels/notesSlide355.xml.rels><?xml version="1.0" encoding="UTF-8" standalone="yes"?>
<Relationships xmlns="http://schemas.openxmlformats.org/package/2006/relationships"><Relationship Id="rId2" Type="http://schemas.openxmlformats.org/officeDocument/2006/relationships/slide" Target="../slides/slide385.xml"/><Relationship Id="rId1" Type="http://schemas.openxmlformats.org/officeDocument/2006/relationships/notesMaster" Target="../notesMasters/notesMaster1.xml"/></Relationships>
</file>

<file path=ppt/notesSlides/_rels/notesSlide356.xml.rels><?xml version="1.0" encoding="UTF-8" standalone="yes"?>
<Relationships xmlns="http://schemas.openxmlformats.org/package/2006/relationships"><Relationship Id="rId2" Type="http://schemas.openxmlformats.org/officeDocument/2006/relationships/slide" Target="../slides/slide386.xml"/><Relationship Id="rId1" Type="http://schemas.openxmlformats.org/officeDocument/2006/relationships/notesMaster" Target="../notesMasters/notesMaster1.xml"/></Relationships>
</file>

<file path=ppt/notesSlides/_rels/notesSlide357.xml.rels><?xml version="1.0" encoding="UTF-8" standalone="yes"?>
<Relationships xmlns="http://schemas.openxmlformats.org/package/2006/relationships"><Relationship Id="rId2" Type="http://schemas.openxmlformats.org/officeDocument/2006/relationships/slide" Target="../slides/slide387.xml"/><Relationship Id="rId1" Type="http://schemas.openxmlformats.org/officeDocument/2006/relationships/notesMaster" Target="../notesMasters/notesMaster1.xml"/></Relationships>
</file>

<file path=ppt/notesSlides/_rels/notesSlide358.xml.rels><?xml version="1.0" encoding="UTF-8" standalone="yes"?>
<Relationships xmlns="http://schemas.openxmlformats.org/package/2006/relationships"><Relationship Id="rId2" Type="http://schemas.openxmlformats.org/officeDocument/2006/relationships/slide" Target="../slides/slide388.xml"/><Relationship Id="rId1" Type="http://schemas.openxmlformats.org/officeDocument/2006/relationships/notesMaster" Target="../notesMasters/notesMaster1.xml"/></Relationships>
</file>

<file path=ppt/notesSlides/_rels/notesSlide359.xml.rels><?xml version="1.0" encoding="UTF-8" standalone="yes"?>
<Relationships xmlns="http://schemas.openxmlformats.org/package/2006/relationships"><Relationship Id="rId2" Type="http://schemas.openxmlformats.org/officeDocument/2006/relationships/slide" Target="../slides/slide38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60.xml.rels><?xml version="1.0" encoding="UTF-8" standalone="yes"?>
<Relationships xmlns="http://schemas.openxmlformats.org/package/2006/relationships"><Relationship Id="rId2" Type="http://schemas.openxmlformats.org/officeDocument/2006/relationships/slide" Target="../slides/slide390.xml"/><Relationship Id="rId1" Type="http://schemas.openxmlformats.org/officeDocument/2006/relationships/notesMaster" Target="../notesMasters/notesMaster1.xml"/></Relationships>
</file>

<file path=ppt/notesSlides/_rels/notesSlide361.xml.rels><?xml version="1.0" encoding="UTF-8" standalone="yes"?>
<Relationships xmlns="http://schemas.openxmlformats.org/package/2006/relationships"><Relationship Id="rId2" Type="http://schemas.openxmlformats.org/officeDocument/2006/relationships/slide" Target="../slides/slide391.xml"/><Relationship Id="rId1" Type="http://schemas.openxmlformats.org/officeDocument/2006/relationships/notesMaster" Target="../notesMasters/notesMaster1.xml"/></Relationships>
</file>

<file path=ppt/notesSlides/_rels/notesSlide362.xml.rels><?xml version="1.0" encoding="UTF-8" standalone="yes"?>
<Relationships xmlns="http://schemas.openxmlformats.org/package/2006/relationships"><Relationship Id="rId2" Type="http://schemas.openxmlformats.org/officeDocument/2006/relationships/slide" Target="../slides/slide392.xml"/><Relationship Id="rId1" Type="http://schemas.openxmlformats.org/officeDocument/2006/relationships/notesMaster" Target="../notesMasters/notesMaster1.xml"/></Relationships>
</file>

<file path=ppt/notesSlides/_rels/notesSlide363.xml.rels><?xml version="1.0" encoding="UTF-8" standalone="yes"?>
<Relationships xmlns="http://schemas.openxmlformats.org/package/2006/relationships"><Relationship Id="rId2" Type="http://schemas.openxmlformats.org/officeDocument/2006/relationships/slide" Target="../slides/slide393.xml"/><Relationship Id="rId1" Type="http://schemas.openxmlformats.org/officeDocument/2006/relationships/notesMaster" Target="../notesMasters/notesMaster1.xml"/></Relationships>
</file>

<file path=ppt/notesSlides/_rels/notesSlide364.xml.rels><?xml version="1.0" encoding="UTF-8" standalone="yes"?>
<Relationships xmlns="http://schemas.openxmlformats.org/package/2006/relationships"><Relationship Id="rId2" Type="http://schemas.openxmlformats.org/officeDocument/2006/relationships/slide" Target="../slides/slide394.xml"/><Relationship Id="rId1" Type="http://schemas.openxmlformats.org/officeDocument/2006/relationships/notesMaster" Target="../notesMasters/notesMaster1.xml"/></Relationships>
</file>

<file path=ppt/notesSlides/_rels/notesSlide365.xml.rels><?xml version="1.0" encoding="UTF-8" standalone="yes"?>
<Relationships xmlns="http://schemas.openxmlformats.org/package/2006/relationships"><Relationship Id="rId2" Type="http://schemas.openxmlformats.org/officeDocument/2006/relationships/slide" Target="../slides/slide395.xml"/><Relationship Id="rId1" Type="http://schemas.openxmlformats.org/officeDocument/2006/relationships/notesMaster" Target="../notesMasters/notesMaster1.xml"/></Relationships>
</file>

<file path=ppt/notesSlides/_rels/notesSlide366.xml.rels><?xml version="1.0" encoding="UTF-8" standalone="yes"?>
<Relationships xmlns="http://schemas.openxmlformats.org/package/2006/relationships"><Relationship Id="rId2" Type="http://schemas.openxmlformats.org/officeDocument/2006/relationships/slide" Target="../slides/slide396.xml"/><Relationship Id="rId1" Type="http://schemas.openxmlformats.org/officeDocument/2006/relationships/notesMaster" Target="../notesMasters/notesMaster1.xml"/></Relationships>
</file>

<file path=ppt/notesSlides/_rels/notesSlide367.xml.rels><?xml version="1.0" encoding="UTF-8" standalone="yes"?>
<Relationships xmlns="http://schemas.openxmlformats.org/package/2006/relationships"><Relationship Id="rId2" Type="http://schemas.openxmlformats.org/officeDocument/2006/relationships/slide" Target="../slides/slide397.xml"/><Relationship Id="rId1" Type="http://schemas.openxmlformats.org/officeDocument/2006/relationships/notesMaster" Target="../notesMasters/notesMaster1.xml"/></Relationships>
</file>

<file path=ppt/notesSlides/_rels/notesSlide368.xml.rels><?xml version="1.0" encoding="UTF-8" standalone="yes"?>
<Relationships xmlns="http://schemas.openxmlformats.org/package/2006/relationships"><Relationship Id="rId2" Type="http://schemas.openxmlformats.org/officeDocument/2006/relationships/slide" Target="../slides/slide398.xml"/><Relationship Id="rId1" Type="http://schemas.openxmlformats.org/officeDocument/2006/relationships/notesMaster" Target="../notesMasters/notesMaster1.xml"/></Relationships>
</file>

<file path=ppt/notesSlides/_rels/notesSlide369.xml.rels><?xml version="1.0" encoding="UTF-8" standalone="yes"?>
<Relationships xmlns="http://schemas.openxmlformats.org/package/2006/relationships"><Relationship Id="rId2" Type="http://schemas.openxmlformats.org/officeDocument/2006/relationships/slide" Target="../slides/slide39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70.xml.rels><?xml version="1.0" encoding="UTF-8" standalone="yes"?>
<Relationships xmlns="http://schemas.openxmlformats.org/package/2006/relationships"><Relationship Id="rId2" Type="http://schemas.openxmlformats.org/officeDocument/2006/relationships/slide" Target="../slides/slide400.xml"/><Relationship Id="rId1" Type="http://schemas.openxmlformats.org/officeDocument/2006/relationships/notesMaster" Target="../notesMasters/notesMaster1.xml"/></Relationships>
</file>

<file path=ppt/notesSlides/_rels/notesSlide371.xml.rels><?xml version="1.0" encoding="UTF-8" standalone="yes"?>
<Relationships xmlns="http://schemas.openxmlformats.org/package/2006/relationships"><Relationship Id="rId2" Type="http://schemas.openxmlformats.org/officeDocument/2006/relationships/slide" Target="../slides/slide401.xml"/><Relationship Id="rId1" Type="http://schemas.openxmlformats.org/officeDocument/2006/relationships/notesMaster" Target="../notesMasters/notesMaster1.xml"/></Relationships>
</file>

<file path=ppt/notesSlides/_rels/notesSlide372.xml.rels><?xml version="1.0" encoding="UTF-8" standalone="yes"?>
<Relationships xmlns="http://schemas.openxmlformats.org/package/2006/relationships"><Relationship Id="rId2" Type="http://schemas.openxmlformats.org/officeDocument/2006/relationships/slide" Target="../slides/slide402.xml"/><Relationship Id="rId1" Type="http://schemas.openxmlformats.org/officeDocument/2006/relationships/notesMaster" Target="../notesMasters/notesMaster1.xml"/></Relationships>
</file>

<file path=ppt/notesSlides/_rels/notesSlide373.xml.rels><?xml version="1.0" encoding="UTF-8" standalone="yes"?>
<Relationships xmlns="http://schemas.openxmlformats.org/package/2006/relationships"><Relationship Id="rId2" Type="http://schemas.openxmlformats.org/officeDocument/2006/relationships/slide" Target="../slides/slide403.xml"/><Relationship Id="rId1" Type="http://schemas.openxmlformats.org/officeDocument/2006/relationships/notesMaster" Target="../notesMasters/notesMaster1.xml"/></Relationships>
</file>

<file path=ppt/notesSlides/_rels/notesSlide374.xml.rels><?xml version="1.0" encoding="UTF-8" standalone="yes"?>
<Relationships xmlns="http://schemas.openxmlformats.org/package/2006/relationships"><Relationship Id="rId2" Type="http://schemas.openxmlformats.org/officeDocument/2006/relationships/slide" Target="../slides/slide404.xml"/><Relationship Id="rId1" Type="http://schemas.openxmlformats.org/officeDocument/2006/relationships/notesMaster" Target="../notesMasters/notesMaster1.xml"/></Relationships>
</file>

<file path=ppt/notesSlides/_rels/notesSlide375.xml.rels><?xml version="1.0" encoding="UTF-8" standalone="yes"?>
<Relationships xmlns="http://schemas.openxmlformats.org/package/2006/relationships"><Relationship Id="rId2" Type="http://schemas.openxmlformats.org/officeDocument/2006/relationships/slide" Target="../slides/slide407.xml"/><Relationship Id="rId1" Type="http://schemas.openxmlformats.org/officeDocument/2006/relationships/notesMaster" Target="../notesMasters/notesMaster1.xml"/></Relationships>
</file>

<file path=ppt/notesSlides/_rels/notesSlide376.xml.rels><?xml version="1.0" encoding="UTF-8" standalone="yes"?>
<Relationships xmlns="http://schemas.openxmlformats.org/package/2006/relationships"><Relationship Id="rId2" Type="http://schemas.openxmlformats.org/officeDocument/2006/relationships/slide" Target="../slides/slide408.xml"/><Relationship Id="rId1" Type="http://schemas.openxmlformats.org/officeDocument/2006/relationships/notesMaster" Target="../notesMasters/notesMaster1.xml"/></Relationships>
</file>

<file path=ppt/notesSlides/_rels/notesSlide377.xml.rels><?xml version="1.0" encoding="UTF-8" standalone="yes"?>
<Relationships xmlns="http://schemas.openxmlformats.org/package/2006/relationships"><Relationship Id="rId2" Type="http://schemas.openxmlformats.org/officeDocument/2006/relationships/slide" Target="../slides/slide409.xml"/><Relationship Id="rId1" Type="http://schemas.openxmlformats.org/officeDocument/2006/relationships/notesMaster" Target="../notesMasters/notesMaster1.xml"/></Relationships>
</file>

<file path=ppt/notesSlides/_rels/notesSlide378.xml.rels><?xml version="1.0" encoding="UTF-8" standalone="yes"?>
<Relationships xmlns="http://schemas.openxmlformats.org/package/2006/relationships"><Relationship Id="rId2" Type="http://schemas.openxmlformats.org/officeDocument/2006/relationships/slide" Target="../slides/slide410.xml"/><Relationship Id="rId1" Type="http://schemas.openxmlformats.org/officeDocument/2006/relationships/notesMaster" Target="../notesMasters/notesMaster1.xml"/></Relationships>
</file>

<file path=ppt/notesSlides/_rels/notesSlide379.xml.rels><?xml version="1.0" encoding="UTF-8" standalone="yes"?>
<Relationships xmlns="http://schemas.openxmlformats.org/package/2006/relationships"><Relationship Id="rId2" Type="http://schemas.openxmlformats.org/officeDocument/2006/relationships/slide" Target="../slides/slide41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pPr/>
              <a:t>1</a:t>
            </a:fld>
            <a:endParaRPr lang="zh-CN" altLang="en-US"/>
          </a:p>
        </p:txBody>
      </p:sp>
    </p:spTree>
    <p:extLst>
      <p:ext uri="{BB962C8B-B14F-4D97-AF65-F5344CB8AC3E}">
        <p14:creationId xmlns:p14="http://schemas.microsoft.com/office/powerpoint/2010/main" xmlns="" val="2976107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pPr/>
              <a:t>16</a:t>
            </a:fld>
            <a:endParaRPr lang="zh-CN" altLang="en-US"/>
          </a:p>
        </p:txBody>
      </p:sp>
    </p:spTree>
    <p:extLst>
      <p:ext uri="{BB962C8B-B14F-4D97-AF65-F5344CB8AC3E}">
        <p14:creationId xmlns:p14="http://schemas.microsoft.com/office/powerpoint/2010/main" xmlns="" val="1693694278"/>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pPr/>
              <a:t>114</a:t>
            </a:fld>
            <a:endParaRPr lang="zh-CN" altLang="en-US"/>
          </a:p>
        </p:txBody>
      </p:sp>
    </p:spTree>
    <p:extLst>
      <p:ext uri="{BB962C8B-B14F-4D97-AF65-F5344CB8AC3E}">
        <p14:creationId xmlns:p14="http://schemas.microsoft.com/office/powerpoint/2010/main" xmlns="" val="239484659"/>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pPr/>
              <a:t>115</a:t>
            </a:fld>
            <a:endParaRPr lang="zh-CN" altLang="en-US"/>
          </a:p>
        </p:txBody>
      </p:sp>
    </p:spTree>
    <p:extLst>
      <p:ext uri="{BB962C8B-B14F-4D97-AF65-F5344CB8AC3E}">
        <p14:creationId xmlns:p14="http://schemas.microsoft.com/office/powerpoint/2010/main" xmlns="" val="1985268453"/>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pPr/>
              <a:t>116</a:t>
            </a:fld>
            <a:endParaRPr lang="zh-CN" altLang="en-US"/>
          </a:p>
        </p:txBody>
      </p:sp>
    </p:spTree>
    <p:extLst>
      <p:ext uri="{BB962C8B-B14F-4D97-AF65-F5344CB8AC3E}">
        <p14:creationId xmlns:p14="http://schemas.microsoft.com/office/powerpoint/2010/main" xmlns="" val="382306610"/>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pPr/>
              <a:t>117</a:t>
            </a:fld>
            <a:endParaRPr lang="zh-CN" altLang="en-US"/>
          </a:p>
        </p:txBody>
      </p:sp>
    </p:spTree>
    <p:extLst>
      <p:ext uri="{BB962C8B-B14F-4D97-AF65-F5344CB8AC3E}">
        <p14:creationId xmlns:p14="http://schemas.microsoft.com/office/powerpoint/2010/main" xmlns="" val="1872416935"/>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lnSpc>
                <a:spcPct val="150000"/>
              </a:lnSpc>
              <a:buClr>
                <a:srgbClr val="3BBC5D"/>
              </a:buClr>
              <a:buFont typeface="Wingdings" panose="05000000000000000000" pitchFamily="2" charset="2"/>
              <a:buChar char="l"/>
            </a:pPr>
            <a:r>
              <a:rPr lang="zh-CN" altLang="en-US" sz="1100" dirty="0" smtClean="0">
                <a:latin typeface="微软雅黑 Light" panose="020B0502040204020203" pitchFamily="34" charset="-122"/>
                <a:ea typeface="微软雅黑 Light" panose="020B0502040204020203" pitchFamily="34" charset="-122"/>
              </a:rPr>
              <a:t>在分析代码写好后，运行后发现在“</a:t>
            </a:r>
            <a:r>
              <a:rPr lang="en-US" altLang="zh-CN" sz="1100" dirty="0" smtClean="0">
                <a:latin typeface="微软雅黑 Light" panose="020B0502040204020203" pitchFamily="34" charset="-122"/>
                <a:ea typeface="微软雅黑 Light" panose="020B0502040204020203" pitchFamily="34" charset="-122"/>
              </a:rPr>
              <a:t>Output</a:t>
            </a:r>
            <a:r>
              <a:rPr lang="zh-CN" altLang="en-US" sz="1100" dirty="0" smtClean="0">
                <a:latin typeface="微软雅黑 Light" panose="020B0502040204020203" pitchFamily="34" charset="-122"/>
                <a:ea typeface="微软雅黑 Light" panose="020B0502040204020203" pitchFamily="34" charset="-122"/>
              </a:rPr>
              <a:t>“中出现报错信息，这种情况也就是我们俗称的“程序出</a:t>
            </a:r>
            <a:r>
              <a:rPr lang="en-US" altLang="zh-CN" sz="1100" dirty="0" smtClean="0">
                <a:latin typeface="微软雅黑 Light" panose="020B0502040204020203" pitchFamily="34" charset="-122"/>
                <a:ea typeface="微软雅黑 Light" panose="020B0502040204020203" pitchFamily="34" charset="-122"/>
              </a:rPr>
              <a:t>Bug</a:t>
            </a:r>
            <a:r>
              <a:rPr lang="zh-CN" altLang="en-US" sz="1100" dirty="0" smtClean="0">
                <a:latin typeface="微软雅黑 Light" panose="020B0502040204020203" pitchFamily="34" charset="-122"/>
                <a:ea typeface="微软雅黑 Light" panose="020B0502040204020203" pitchFamily="34" charset="-122"/>
              </a:rPr>
              <a:t>了”，它们会阻止我们的程序继续运行。</a:t>
            </a:r>
            <a:endParaRPr lang="en-US" altLang="zh-CN" sz="1100" dirty="0" smtClean="0">
              <a:latin typeface="微软雅黑 Light" panose="020B0502040204020203" pitchFamily="34" charset="-122"/>
              <a:ea typeface="微软雅黑 Light" panose="020B0502040204020203" pitchFamily="34" charset="-122"/>
            </a:endParaRPr>
          </a:p>
          <a:p>
            <a:pPr marL="342900" indent="-342900">
              <a:lnSpc>
                <a:spcPct val="150000"/>
              </a:lnSpc>
              <a:buClr>
                <a:srgbClr val="3BBC5D"/>
              </a:buClr>
              <a:buFont typeface="Wingdings" panose="05000000000000000000" pitchFamily="2" charset="2"/>
              <a:buChar char="l"/>
            </a:pPr>
            <a:r>
              <a:rPr lang="zh-CN" altLang="en-US" sz="1100" dirty="0" smtClean="0">
                <a:latin typeface="微软雅黑 Light" panose="020B0502040204020203" pitchFamily="34" charset="-122"/>
                <a:ea typeface="微软雅黑 Light" panose="020B0502040204020203" pitchFamily="34" charset="-122"/>
              </a:rPr>
              <a:t>程序员的能力不仅体现在编写一段完整的代码，也包括在程序出现</a:t>
            </a:r>
            <a:r>
              <a:rPr lang="en-US" altLang="zh-CN" sz="1100" dirty="0" smtClean="0">
                <a:latin typeface="微软雅黑 Light" panose="020B0502040204020203" pitchFamily="34" charset="-122"/>
                <a:ea typeface="微软雅黑 Light" panose="020B0502040204020203" pitchFamily="34" charset="-122"/>
              </a:rPr>
              <a:t>Bug</a:t>
            </a:r>
            <a:r>
              <a:rPr lang="zh-CN" altLang="en-US" sz="1100" dirty="0" smtClean="0">
                <a:latin typeface="微软雅黑 Light" panose="020B0502040204020203" pitchFamily="34" charset="-122"/>
                <a:ea typeface="微软雅黑 Light" panose="020B0502040204020203" pitchFamily="34" charset="-122"/>
              </a:rPr>
              <a:t>后对代码的精准的调试和修改（即</a:t>
            </a:r>
            <a:r>
              <a:rPr lang="en-US" altLang="zh-CN" sz="1100" dirty="0" smtClean="0">
                <a:latin typeface="微软雅黑 Light" panose="020B0502040204020203" pitchFamily="34" charset="-122"/>
                <a:ea typeface="微软雅黑 Light" panose="020B0502040204020203" pitchFamily="34" charset="-122"/>
              </a:rPr>
              <a:t>debug</a:t>
            </a:r>
            <a:r>
              <a:rPr lang="zh-CN" altLang="en-US" sz="1100" dirty="0" smtClean="0">
                <a:latin typeface="微软雅黑 Light" panose="020B0502040204020203" pitchFamily="34" charset="-122"/>
                <a:ea typeface="微软雅黑 Light" panose="020B0502040204020203" pitchFamily="34" charset="-122"/>
              </a:rPr>
              <a:t>）。尤其是当我们的代码越来越庞大和复杂之后，我们会需要花更多的时间和精力来进行</a:t>
            </a:r>
            <a:r>
              <a:rPr lang="en-US" altLang="zh-CN" sz="1100" dirty="0" smtClean="0">
                <a:latin typeface="微软雅黑 Light" panose="020B0502040204020203" pitchFamily="34" charset="-122"/>
                <a:ea typeface="微软雅黑 Light" panose="020B0502040204020203" pitchFamily="34" charset="-122"/>
              </a:rPr>
              <a:t>debug</a:t>
            </a:r>
            <a:r>
              <a:rPr lang="zh-CN" altLang="en-US" sz="1100" dirty="0" smtClean="0">
                <a:latin typeface="微软雅黑 Light" panose="020B0502040204020203" pitchFamily="34" charset="-122"/>
                <a:ea typeface="微软雅黑 Light" panose="020B0502040204020203" pitchFamily="34" charset="-122"/>
              </a:rPr>
              <a:t>。</a:t>
            </a:r>
            <a:endParaRPr lang="en-US" altLang="zh-CN" sz="1100" dirty="0" smtClean="0">
              <a:latin typeface="微软雅黑 Light" panose="020B0502040204020203" pitchFamily="34" charset="-122"/>
              <a:ea typeface="微软雅黑 Light" panose="020B0502040204020203" pitchFamily="34" charset="-122"/>
            </a:endParaRPr>
          </a:p>
          <a:p>
            <a:pPr marL="342900" indent="-342900">
              <a:lnSpc>
                <a:spcPct val="150000"/>
              </a:lnSpc>
              <a:buClr>
                <a:srgbClr val="3BBC5D"/>
              </a:buClr>
              <a:buFont typeface="Wingdings" panose="05000000000000000000" pitchFamily="2" charset="2"/>
              <a:buChar char="l"/>
            </a:pPr>
            <a:endParaRPr lang="en-US" altLang="zh-CN" sz="1100" dirty="0" smtClean="0">
              <a:latin typeface="微软雅黑 Light" panose="020B0502040204020203" pitchFamily="34" charset="-122"/>
              <a:ea typeface="微软雅黑 Light" panose="020B0502040204020203" pitchFamily="34" charset="-122"/>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100" dirty="0" smtClean="0">
                <a:latin typeface="微软雅黑 Light" panose="020B0502040204020203" pitchFamily="34" charset="-122"/>
                <a:ea typeface="微软雅黑 Light" panose="020B0502040204020203" pitchFamily="34" charset="-122"/>
              </a:rPr>
              <a:t>代码的执行通常由两个部分组成，编译和运行</a:t>
            </a:r>
            <a:r>
              <a:rPr lang="en-US" altLang="zh-CN" sz="1100" dirty="0" smtClean="0">
                <a:latin typeface="微软雅黑 Light" panose="020B0502040204020203" pitchFamily="34" charset="-122"/>
                <a:ea typeface="微软雅黑 Light" panose="020B0502040204020203" pitchFamily="34" charset="-122"/>
              </a:rPr>
              <a:t>.</a:t>
            </a:r>
            <a:r>
              <a:rPr lang="zh-CN" altLang="en-US" sz="1100" dirty="0" smtClean="0">
                <a:latin typeface="微软雅黑 Light" panose="020B0502040204020203" pitchFamily="34" charset="-122"/>
                <a:ea typeface="微软雅黑 Light" panose="020B0502040204020203" pitchFamily="34" charset="-122"/>
              </a:rPr>
              <a:t>在代码运行之前，</a:t>
            </a:r>
            <a:r>
              <a:rPr lang="en-US" altLang="zh-CN" sz="1100" dirty="0" smtClean="0">
                <a:latin typeface="微软雅黑 Light" panose="020B0502040204020203" pitchFamily="34" charset="-122"/>
                <a:ea typeface="微软雅黑 Light" panose="020B0502040204020203" pitchFamily="34" charset="-122"/>
              </a:rPr>
              <a:t>Python</a:t>
            </a:r>
            <a:r>
              <a:rPr lang="zh-CN" altLang="en-US" sz="1100" dirty="0" smtClean="0">
                <a:latin typeface="微软雅黑 Light" panose="020B0502040204020203" pitchFamily="34" charset="-122"/>
                <a:ea typeface="微软雅黑 Light" panose="020B0502040204020203" pitchFamily="34" charset="-122"/>
              </a:rPr>
              <a:t>解释器会对代码进行</a:t>
            </a:r>
            <a:r>
              <a:rPr lang="zh-CN" altLang="en-US" sz="1100" b="1" dirty="0" smtClean="0">
                <a:solidFill>
                  <a:srgbClr val="942124"/>
                </a:solidFill>
                <a:latin typeface="微软雅黑 Light" panose="020B0502040204020203" pitchFamily="34" charset="-122"/>
                <a:ea typeface="微软雅黑 Light" panose="020B0502040204020203" pitchFamily="34" charset="-122"/>
              </a:rPr>
              <a:t>编译</a:t>
            </a:r>
            <a:r>
              <a:rPr lang="zh-CN" altLang="en-US" sz="1100" dirty="0" smtClean="0">
                <a:latin typeface="微软雅黑 Light" panose="020B0502040204020203" pitchFamily="34" charset="-122"/>
                <a:ea typeface="微软雅黑 Light" panose="020B0502040204020203" pitchFamily="34" charset="-122"/>
              </a:rPr>
              <a:t>，并检测其中的错误，如果解释器遇到了不符合</a:t>
            </a:r>
            <a:r>
              <a:rPr lang="en-US" altLang="zh-CN" sz="1100" dirty="0" smtClean="0">
                <a:latin typeface="微软雅黑 Light" panose="020B0502040204020203" pitchFamily="34" charset="-122"/>
                <a:ea typeface="微软雅黑 Light" panose="020B0502040204020203" pitchFamily="34" charset="-122"/>
              </a:rPr>
              <a:t>Python</a:t>
            </a:r>
            <a:r>
              <a:rPr lang="zh-CN" altLang="en-US" sz="1100" dirty="0" smtClean="0">
                <a:latin typeface="微软雅黑 Light" panose="020B0502040204020203" pitchFamily="34" charset="-122"/>
                <a:ea typeface="微软雅黑 Light" panose="020B0502040204020203" pitchFamily="34" charset="-122"/>
              </a:rPr>
              <a:t>语言规则的代码，则会停止编译并返回错误信息，这种错误被称为语法错误。</a:t>
            </a:r>
            <a:endParaRPr lang="en-US" altLang="zh-CN" sz="1100" dirty="0" smtClean="0">
              <a:latin typeface="微软雅黑 Light" panose="020B0502040204020203" pitchFamily="34" charset="-122"/>
              <a:ea typeface="微软雅黑 Light" panose="020B0502040204020203" pitchFamily="34" charset="-122"/>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100" dirty="0" smtClean="0">
              <a:latin typeface="微软雅黑 Light" panose="020B0502040204020203" pitchFamily="34" charset="-122"/>
              <a:ea typeface="微软雅黑 Light" panose="020B0502040204020203" pitchFamily="34" charset="-122"/>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100" dirty="0" smtClean="0">
                <a:latin typeface="微软雅黑 Light" panose="020B0502040204020203" pitchFamily="34" charset="-122"/>
                <a:ea typeface="微软雅黑 Light" panose="020B0502040204020203" pitchFamily="34" charset="-122"/>
              </a:rPr>
              <a:t>相较于语法错误，异常比较难发现，因为它只在代码</a:t>
            </a:r>
            <a:r>
              <a:rPr lang="zh-CN" altLang="en-US" sz="1100" b="1" dirty="0" smtClean="0">
                <a:solidFill>
                  <a:srgbClr val="942124"/>
                </a:solidFill>
                <a:latin typeface="微软雅黑 Light" panose="020B0502040204020203" pitchFamily="34" charset="-122"/>
                <a:ea typeface="微软雅黑 Light" panose="020B0502040204020203" pitchFamily="34" charset="-122"/>
              </a:rPr>
              <a:t>运行</a:t>
            </a:r>
            <a:r>
              <a:rPr lang="zh-CN" altLang="en-US" sz="1100" dirty="0" smtClean="0">
                <a:latin typeface="微软雅黑 Light" panose="020B0502040204020203" pitchFamily="34" charset="-122"/>
                <a:ea typeface="微软雅黑 Light" panose="020B0502040204020203" pitchFamily="34" charset="-122"/>
              </a:rPr>
              <a:t>时才会发生，如类型错误、数值错误、索引错误和属性错误等</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100" dirty="0" smtClean="0">
              <a:latin typeface="微软雅黑 Light" panose="020B0502040204020203" pitchFamily="34" charset="-122"/>
              <a:ea typeface="微软雅黑 Light" panose="020B0502040204020203" pitchFamily="34" charset="-122"/>
            </a:endParaRPr>
          </a:p>
        </p:txBody>
      </p:sp>
      <p:sp>
        <p:nvSpPr>
          <p:cNvPr id="4" name="Slide Number Placeholder 3"/>
          <p:cNvSpPr>
            <a:spLocks noGrp="1"/>
          </p:cNvSpPr>
          <p:nvPr>
            <p:ph type="sldNum" sz="quarter" idx="10"/>
          </p:nvPr>
        </p:nvSpPr>
        <p:spPr/>
        <p:txBody>
          <a:bodyPr/>
          <a:lstStyle/>
          <a:p>
            <a:fld id="{858E6889-349A-49E8-AAE1-A1FB1A7B9723}" type="slidenum">
              <a:rPr lang="zh-CN" altLang="en-US">
                <a:solidFill>
                  <a:prstClr val="black"/>
                </a:solidFill>
              </a:rPr>
              <a:pPr/>
              <a:t>121</a:t>
            </a:fld>
            <a:endParaRPr lang="zh-CN" altLang="en-US">
              <a:solidFill>
                <a:prstClr val="black"/>
              </a:solidFill>
            </a:endParaRPr>
          </a:p>
        </p:txBody>
      </p:sp>
    </p:spTree>
    <p:extLst>
      <p:ext uri="{BB962C8B-B14F-4D97-AF65-F5344CB8AC3E}">
        <p14:creationId xmlns:p14="http://schemas.microsoft.com/office/powerpoint/2010/main" xmlns="" val="1535358079"/>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b="0" i="0" kern="1200" dirty="0" smtClean="0">
                <a:solidFill>
                  <a:schemeClr val="tx1"/>
                </a:solidFill>
                <a:effectLst/>
                <a:latin typeface="+mn-lt"/>
                <a:ea typeface="+mn-ea"/>
                <a:cs typeface="+mn-cs"/>
              </a:rPr>
              <a:t>Java</a:t>
            </a:r>
            <a:r>
              <a:rPr lang="zh-CN" altLang="en-US" sz="1200" b="0" i="0" kern="1200" dirty="0" smtClean="0">
                <a:solidFill>
                  <a:schemeClr val="tx1"/>
                </a:solidFill>
                <a:effectLst/>
                <a:latin typeface="+mn-lt"/>
                <a:ea typeface="+mn-ea"/>
                <a:cs typeface="+mn-cs"/>
              </a:rPr>
              <a:t>把所有非正常情况分成两种：</a:t>
            </a:r>
            <a:r>
              <a:rPr lang="zh-CN" altLang="en-US" sz="1200" b="1" i="0" kern="1200" dirty="0" smtClean="0">
                <a:solidFill>
                  <a:schemeClr val="tx1"/>
                </a:solidFill>
                <a:effectLst/>
                <a:latin typeface="+mn-lt"/>
                <a:ea typeface="+mn-ea"/>
                <a:cs typeface="+mn-cs"/>
              </a:rPr>
              <a:t>异常</a:t>
            </a:r>
            <a:r>
              <a:rPr lang="en-US" altLang="zh-CN" sz="1200" b="1" i="0" kern="1200" dirty="0" smtClean="0">
                <a:solidFill>
                  <a:schemeClr val="tx1"/>
                </a:solidFill>
                <a:effectLst/>
                <a:latin typeface="+mn-lt"/>
                <a:ea typeface="+mn-ea"/>
                <a:cs typeface="+mn-cs"/>
              </a:rPr>
              <a:t>(Exception)</a:t>
            </a:r>
            <a:r>
              <a:rPr lang="zh-CN" altLang="en-US" sz="1200" b="1" i="0" kern="1200" dirty="0" smtClean="0">
                <a:solidFill>
                  <a:schemeClr val="tx1"/>
                </a:solidFill>
                <a:effectLst/>
                <a:latin typeface="+mn-lt"/>
                <a:ea typeface="+mn-ea"/>
                <a:cs typeface="+mn-cs"/>
              </a:rPr>
              <a:t>和错误</a:t>
            </a:r>
            <a:r>
              <a:rPr lang="en-US" altLang="zh-CN" sz="1200" b="1" i="0" kern="1200" dirty="0" smtClean="0">
                <a:solidFill>
                  <a:schemeClr val="tx1"/>
                </a:solidFill>
                <a:effectLst/>
                <a:latin typeface="+mn-lt"/>
                <a:ea typeface="+mn-ea"/>
                <a:cs typeface="+mn-cs"/>
              </a:rPr>
              <a:t>(Error)</a:t>
            </a:r>
            <a:r>
              <a:rPr lang="zh-CN" altLang="en-US" sz="1200" b="1" i="0" kern="1200" dirty="0" smtClean="0">
                <a:solidFill>
                  <a:schemeClr val="tx1"/>
                </a:solidFill>
                <a:effectLst/>
                <a:latin typeface="+mn-lt"/>
                <a:ea typeface="+mn-ea"/>
                <a:cs typeface="+mn-cs"/>
              </a:rPr>
              <a:t>，它们都是继承</a:t>
            </a:r>
            <a:r>
              <a:rPr lang="en-US" altLang="zh-CN" sz="1200" b="1" i="0" kern="1200" dirty="0" err="1" smtClean="0">
                <a:solidFill>
                  <a:schemeClr val="tx1"/>
                </a:solidFill>
                <a:effectLst/>
                <a:latin typeface="+mn-lt"/>
                <a:ea typeface="+mn-ea"/>
                <a:cs typeface="+mn-cs"/>
              </a:rPr>
              <a:t>Throwable</a:t>
            </a:r>
            <a:r>
              <a:rPr lang="zh-CN" altLang="en-US" sz="1200" b="1" i="0" kern="1200" dirty="0" smtClean="0">
                <a:solidFill>
                  <a:schemeClr val="tx1"/>
                </a:solidFill>
                <a:effectLst/>
                <a:latin typeface="+mn-lt"/>
                <a:ea typeface="+mn-ea"/>
                <a:cs typeface="+mn-cs"/>
              </a:rPr>
              <a:t>父类</a:t>
            </a:r>
            <a:endParaRPr lang="en-US" altLang="zh-CN" sz="1200" b="1"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200" b="1"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b="1" i="0" kern="1200" dirty="0" smtClean="0">
                <a:solidFill>
                  <a:schemeClr val="tx1"/>
                </a:solidFill>
                <a:effectLst/>
                <a:latin typeface="+mn-lt"/>
                <a:ea typeface="+mn-ea"/>
                <a:cs typeface="+mn-cs"/>
              </a:rPr>
              <a:t>而</a:t>
            </a:r>
            <a:r>
              <a:rPr lang="en-US" altLang="zh-CN" sz="1200" b="1" i="0" kern="1200" dirty="0" smtClean="0">
                <a:solidFill>
                  <a:schemeClr val="tx1"/>
                </a:solidFill>
                <a:effectLst/>
                <a:latin typeface="+mn-lt"/>
                <a:ea typeface="+mn-ea"/>
                <a:cs typeface="+mn-cs"/>
              </a:rPr>
              <a:t>Python</a:t>
            </a:r>
            <a:r>
              <a:rPr lang="zh-CN" altLang="en-US" sz="1200" b="1" i="0" kern="1200" dirty="0" smtClean="0">
                <a:solidFill>
                  <a:schemeClr val="tx1"/>
                </a:solidFill>
                <a:effectLst/>
                <a:latin typeface="+mn-lt"/>
                <a:ea typeface="+mn-ea"/>
                <a:cs typeface="+mn-cs"/>
              </a:rPr>
              <a:t>是根类是 </a:t>
            </a:r>
            <a:r>
              <a:rPr lang="en-US" altLang="zh-CN" sz="1200" b="1" i="0" kern="1200" dirty="0" err="1" smtClean="0">
                <a:solidFill>
                  <a:schemeClr val="tx1"/>
                </a:solidFill>
                <a:effectLst/>
                <a:latin typeface="+mn-lt"/>
                <a:ea typeface="+mn-ea"/>
                <a:cs typeface="+mn-cs"/>
              </a:rPr>
              <a:t>BaseException</a:t>
            </a:r>
            <a:r>
              <a:rPr lang="zh-CN" altLang="en-US" sz="1200" b="1" i="0" kern="1200" dirty="0" smtClean="0">
                <a:solidFill>
                  <a:schemeClr val="tx1"/>
                </a:solidFill>
                <a:effectLst/>
                <a:latin typeface="+mn-lt"/>
                <a:ea typeface="+mn-ea"/>
                <a:cs typeface="+mn-cs"/>
              </a:rPr>
              <a:t>，并且错误包含在异常基类里，但是概念上还是称运行时的为异常，编译时为错误。</a:t>
            </a:r>
            <a:endParaRPr lang="en-US" altLang="zh-CN" sz="1200" b="1"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200" b="1"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从</a:t>
            </a:r>
            <a:r>
              <a:rPr lang="en-US" altLang="zh-CN" sz="1200" b="0" i="0" kern="1200" dirty="0" smtClean="0">
                <a:solidFill>
                  <a:schemeClr val="tx1"/>
                </a:solidFill>
                <a:effectLst/>
                <a:latin typeface="+mn-lt"/>
                <a:ea typeface="+mn-ea"/>
                <a:cs typeface="+mn-cs"/>
              </a:rPr>
              <a:t>Exception</a:t>
            </a:r>
            <a:r>
              <a:rPr lang="zh-CN" altLang="en-US" sz="1200" b="0" i="0" kern="1200" dirty="0" smtClean="0">
                <a:solidFill>
                  <a:schemeClr val="tx1"/>
                </a:solidFill>
                <a:effectLst/>
                <a:latin typeface="+mn-lt"/>
                <a:ea typeface="+mn-ea"/>
                <a:cs typeface="+mn-cs"/>
              </a:rPr>
              <a:t>的层级结构来看，</a:t>
            </a:r>
            <a:r>
              <a:rPr lang="en-US" altLang="zh-CN" sz="1200" b="0" i="0" kern="1200" dirty="0" err="1" smtClean="0">
                <a:solidFill>
                  <a:schemeClr val="tx1"/>
                </a:solidFill>
                <a:effectLst/>
                <a:latin typeface="+mn-lt"/>
                <a:ea typeface="+mn-ea"/>
                <a:cs typeface="+mn-cs"/>
              </a:rPr>
              <a:t>BaseException</a:t>
            </a:r>
            <a:r>
              <a:rPr lang="zh-CN" altLang="en-US" sz="1200" b="0" i="0" kern="1200" dirty="0" smtClean="0">
                <a:solidFill>
                  <a:schemeClr val="tx1"/>
                </a:solidFill>
                <a:effectLst/>
                <a:latin typeface="+mn-lt"/>
                <a:ea typeface="+mn-ea"/>
                <a:cs typeface="+mn-cs"/>
              </a:rPr>
              <a:t>是最基础的异常类，</a:t>
            </a:r>
            <a:r>
              <a:rPr lang="en-US" altLang="zh-CN" sz="1200" b="0" i="0" kern="1200" dirty="0" smtClean="0">
                <a:solidFill>
                  <a:schemeClr val="tx1"/>
                </a:solidFill>
                <a:effectLst/>
                <a:latin typeface="+mn-lt"/>
                <a:ea typeface="+mn-ea"/>
                <a:cs typeface="+mn-cs"/>
              </a:rPr>
              <a:t>Exception</a:t>
            </a:r>
            <a:r>
              <a:rPr lang="zh-CN" altLang="en-US" sz="1200" b="0" i="0" kern="1200" dirty="0" smtClean="0">
                <a:solidFill>
                  <a:schemeClr val="tx1"/>
                </a:solidFill>
                <a:effectLst/>
                <a:latin typeface="+mn-lt"/>
                <a:ea typeface="+mn-ea"/>
                <a:cs typeface="+mn-cs"/>
              </a:rPr>
              <a:t>继承了它。</a:t>
            </a:r>
            <a:r>
              <a:rPr lang="en-US" altLang="zh-CN" sz="1200" b="0" i="0" kern="1200" dirty="0" err="1" smtClean="0">
                <a:solidFill>
                  <a:schemeClr val="tx1"/>
                </a:solidFill>
                <a:effectLst/>
                <a:latin typeface="+mn-lt"/>
                <a:ea typeface="+mn-ea"/>
                <a:cs typeface="+mn-cs"/>
              </a:rPr>
              <a:t>BaseException</a:t>
            </a:r>
            <a:r>
              <a:rPr lang="zh-CN" altLang="en-US" sz="1200" b="0" i="0" kern="1200" dirty="0" smtClean="0">
                <a:solidFill>
                  <a:schemeClr val="tx1"/>
                </a:solidFill>
                <a:effectLst/>
                <a:latin typeface="+mn-lt"/>
                <a:ea typeface="+mn-ea"/>
                <a:cs typeface="+mn-cs"/>
              </a:rPr>
              <a:t>除了包含所有的</a:t>
            </a:r>
            <a:r>
              <a:rPr lang="en-US" altLang="zh-CN" sz="1200" b="0" i="0" kern="1200" dirty="0" smtClean="0">
                <a:solidFill>
                  <a:schemeClr val="tx1"/>
                </a:solidFill>
                <a:effectLst/>
                <a:latin typeface="+mn-lt"/>
                <a:ea typeface="+mn-ea"/>
                <a:cs typeface="+mn-cs"/>
              </a:rPr>
              <a:t>Exception</a:t>
            </a:r>
            <a:r>
              <a:rPr lang="zh-CN" altLang="en-US" sz="1200" b="0" i="0" kern="1200" dirty="0" smtClean="0">
                <a:solidFill>
                  <a:schemeClr val="tx1"/>
                </a:solidFill>
                <a:effectLst/>
                <a:latin typeface="+mn-lt"/>
                <a:ea typeface="+mn-ea"/>
                <a:cs typeface="+mn-cs"/>
              </a:rPr>
              <a:t>外还包含了</a:t>
            </a:r>
            <a:r>
              <a:rPr lang="en-US" altLang="zh-CN" sz="1200" b="0" i="0" kern="1200" dirty="0" err="1" smtClean="0">
                <a:solidFill>
                  <a:schemeClr val="tx1"/>
                </a:solidFill>
                <a:effectLst/>
                <a:latin typeface="+mn-lt"/>
                <a:ea typeface="+mn-ea"/>
                <a:cs typeface="+mn-cs"/>
              </a:rPr>
              <a:t>SystemExit</a:t>
            </a:r>
            <a:r>
              <a:rPr lang="zh-CN" altLang="en-US" sz="1200" b="0" i="0" kern="1200" dirty="0" smtClean="0">
                <a:solidFill>
                  <a:schemeClr val="tx1"/>
                </a:solidFill>
                <a:effectLst/>
                <a:latin typeface="+mn-lt"/>
                <a:ea typeface="+mn-ea"/>
                <a:cs typeface="+mn-cs"/>
              </a:rPr>
              <a:t>，</a:t>
            </a:r>
            <a:r>
              <a:rPr lang="en-US" altLang="zh-CN" sz="1200" b="0" i="0" kern="1200" dirty="0" err="1" smtClean="0">
                <a:solidFill>
                  <a:schemeClr val="tx1"/>
                </a:solidFill>
                <a:effectLst/>
                <a:latin typeface="+mn-lt"/>
                <a:ea typeface="+mn-ea"/>
                <a:cs typeface="+mn-cs"/>
              </a:rPr>
              <a:t>KeyboardInterrupt</a:t>
            </a:r>
            <a:r>
              <a:rPr lang="zh-CN" altLang="en-US" sz="1200" b="0" i="0" kern="1200" dirty="0" smtClean="0">
                <a:solidFill>
                  <a:schemeClr val="tx1"/>
                </a:solidFill>
                <a:effectLst/>
                <a:latin typeface="+mn-lt"/>
                <a:ea typeface="+mn-ea"/>
                <a:cs typeface="+mn-cs"/>
              </a:rPr>
              <a:t>和</a:t>
            </a:r>
            <a:r>
              <a:rPr lang="en-US" altLang="zh-CN" sz="1200" b="0" i="0" kern="1200" dirty="0" err="1" smtClean="0">
                <a:solidFill>
                  <a:schemeClr val="tx1"/>
                </a:solidFill>
                <a:effectLst/>
                <a:latin typeface="+mn-lt"/>
                <a:ea typeface="+mn-ea"/>
                <a:cs typeface="+mn-cs"/>
              </a:rPr>
              <a:t>GeneratorExit</a:t>
            </a:r>
            <a:r>
              <a:rPr lang="zh-CN" altLang="en-US" sz="1200" b="0" i="0" kern="1200" dirty="0" smtClean="0">
                <a:solidFill>
                  <a:schemeClr val="tx1"/>
                </a:solidFill>
                <a:effectLst/>
                <a:latin typeface="+mn-lt"/>
                <a:ea typeface="+mn-ea"/>
                <a:cs typeface="+mn-cs"/>
              </a:rPr>
              <a:t>三个异常。</a:t>
            </a:r>
          </a:p>
          <a:p>
            <a:r>
              <a:rPr lang="zh-CN" altLang="en-US" sz="1200" b="0" i="0" kern="1200" dirty="0" smtClean="0">
                <a:solidFill>
                  <a:schemeClr val="tx1"/>
                </a:solidFill>
                <a:effectLst/>
                <a:latin typeface="+mn-lt"/>
                <a:ea typeface="+mn-ea"/>
                <a:cs typeface="+mn-cs"/>
              </a:rPr>
              <a:t>在捕获所有异常时更应该使用</a:t>
            </a:r>
            <a:r>
              <a:rPr lang="en-US" altLang="zh-CN" sz="1200" b="0" i="0" kern="1200" dirty="0" smtClean="0">
                <a:solidFill>
                  <a:schemeClr val="tx1"/>
                </a:solidFill>
                <a:effectLst/>
                <a:latin typeface="+mn-lt"/>
                <a:ea typeface="+mn-ea"/>
                <a:cs typeface="+mn-cs"/>
              </a:rPr>
              <a:t>Exception</a:t>
            </a:r>
            <a:r>
              <a:rPr lang="zh-CN" altLang="en-US" sz="1200" b="0" i="0" kern="1200" dirty="0" smtClean="0">
                <a:solidFill>
                  <a:schemeClr val="tx1"/>
                </a:solidFill>
                <a:effectLst/>
                <a:latin typeface="+mn-lt"/>
                <a:ea typeface="+mn-ea"/>
                <a:cs typeface="+mn-cs"/>
              </a:rPr>
              <a:t>而不是</a:t>
            </a:r>
            <a:r>
              <a:rPr lang="en-US" altLang="zh-CN" sz="1200" b="0" i="0" kern="1200" dirty="0" err="1" smtClean="0">
                <a:solidFill>
                  <a:schemeClr val="tx1"/>
                </a:solidFill>
                <a:effectLst/>
                <a:latin typeface="+mn-lt"/>
                <a:ea typeface="+mn-ea"/>
                <a:cs typeface="+mn-cs"/>
              </a:rPr>
              <a:t>BaseException</a:t>
            </a:r>
            <a:r>
              <a:rPr lang="zh-CN" altLang="en-US" sz="1200" b="0" i="0" kern="1200" dirty="0" smtClean="0">
                <a:solidFill>
                  <a:schemeClr val="tx1"/>
                </a:solidFill>
                <a:effectLst/>
                <a:latin typeface="+mn-lt"/>
                <a:ea typeface="+mn-ea"/>
                <a:cs typeface="+mn-cs"/>
              </a:rPr>
              <a:t>，因为另外三个异常属于更高级别的异常，合理的做法应该是交给</a:t>
            </a:r>
            <a:r>
              <a:rPr lang="en-US" altLang="zh-CN" sz="1200" b="0" i="0" kern="1200" dirty="0" smtClean="0">
                <a:solidFill>
                  <a:schemeClr val="tx1"/>
                </a:solidFill>
                <a:effectLst/>
                <a:latin typeface="+mn-lt"/>
                <a:ea typeface="+mn-ea"/>
                <a:cs typeface="+mn-cs"/>
              </a:rPr>
              <a:t>Python</a:t>
            </a:r>
            <a:r>
              <a:rPr lang="zh-CN" altLang="en-US" sz="1200" b="0" i="0" kern="1200" dirty="0" smtClean="0">
                <a:solidFill>
                  <a:schemeClr val="tx1"/>
                </a:solidFill>
                <a:effectLst/>
                <a:latin typeface="+mn-lt"/>
                <a:ea typeface="+mn-ea"/>
                <a:cs typeface="+mn-cs"/>
              </a:rPr>
              <a:t>的解释器处理。</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100" dirty="0" smtClean="0">
              <a:latin typeface="微软雅黑 Light" panose="020B0502040204020203" pitchFamily="34" charset="-122"/>
              <a:ea typeface="微软雅黑 Light" panose="020B0502040204020203" pitchFamily="34" charset="-122"/>
            </a:endParaRPr>
          </a:p>
        </p:txBody>
      </p:sp>
      <p:sp>
        <p:nvSpPr>
          <p:cNvPr id="4" name="Slide Number Placeholder 3"/>
          <p:cNvSpPr>
            <a:spLocks noGrp="1"/>
          </p:cNvSpPr>
          <p:nvPr>
            <p:ph type="sldNum" sz="quarter" idx="10"/>
          </p:nvPr>
        </p:nvSpPr>
        <p:spPr/>
        <p:txBody>
          <a:bodyPr/>
          <a:lstStyle/>
          <a:p>
            <a:fld id="{858E6889-349A-49E8-AAE1-A1FB1A7B9723}" type="slidenum">
              <a:rPr lang="zh-CN" altLang="en-US">
                <a:solidFill>
                  <a:prstClr val="black"/>
                </a:solidFill>
              </a:rPr>
              <a:pPr/>
              <a:t>122</a:t>
            </a:fld>
            <a:endParaRPr lang="zh-CN" altLang="en-US">
              <a:solidFill>
                <a:prstClr val="black"/>
              </a:solidFill>
            </a:endParaRPr>
          </a:p>
        </p:txBody>
      </p:sp>
    </p:spTree>
    <p:extLst>
      <p:ext uri="{BB962C8B-B14F-4D97-AF65-F5344CB8AC3E}">
        <p14:creationId xmlns:p14="http://schemas.microsoft.com/office/powerpoint/2010/main" xmlns="" val="702210488"/>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100" dirty="0" smtClean="0">
                <a:latin typeface="微软雅黑 Light" panose="020B0502040204020203" pitchFamily="34" charset="-122"/>
                <a:ea typeface="微软雅黑 Light" panose="020B0502040204020203" pitchFamily="34" charset="-122"/>
              </a:rPr>
              <a:t>我们在定义字符串变量</a:t>
            </a:r>
            <a:r>
              <a:rPr lang="en-US" altLang="zh-CN" sz="1100" dirty="0" smtClean="0">
                <a:latin typeface="微软雅黑 Light" panose="020B0502040204020203" pitchFamily="34" charset="-122"/>
                <a:ea typeface="微软雅黑 Light" panose="020B0502040204020203" pitchFamily="34" charset="-122"/>
              </a:rPr>
              <a:t>`path`</a:t>
            </a:r>
            <a:r>
              <a:rPr lang="zh-CN" altLang="en-US" sz="1100" dirty="0" smtClean="0">
                <a:latin typeface="微软雅黑 Light" panose="020B0502040204020203" pitchFamily="34" charset="-122"/>
                <a:ea typeface="微软雅黑 Light" panose="020B0502040204020203" pitchFamily="34" charset="-122"/>
              </a:rPr>
              <a:t>时，由于缺少了结尾的单引号，导致了语法错误。</a:t>
            </a:r>
            <a:r>
              <a:rPr lang="en-US" altLang="zh-CN" sz="1100" dirty="0" smtClean="0">
                <a:latin typeface="微软雅黑 Light" panose="020B0502040204020203" pitchFamily="34" charset="-122"/>
                <a:ea typeface="微软雅黑 Light" panose="020B0502040204020203" pitchFamily="34" charset="-122"/>
              </a:rPr>
              <a:t>`File`</a:t>
            </a:r>
            <a:r>
              <a:rPr lang="zh-CN" altLang="en-US" sz="1100" dirty="0" smtClean="0">
                <a:latin typeface="微软雅黑 Light" panose="020B0502040204020203" pitchFamily="34" charset="-122"/>
                <a:ea typeface="微软雅黑 Light" panose="020B0502040204020203" pitchFamily="34" charset="-122"/>
              </a:rPr>
              <a:t>和</a:t>
            </a:r>
            <a:r>
              <a:rPr lang="en-US" altLang="zh-CN" sz="1100" dirty="0" smtClean="0">
                <a:latin typeface="微软雅黑 Light" panose="020B0502040204020203" pitchFamily="34" charset="-122"/>
                <a:ea typeface="微软雅黑 Light" panose="020B0502040204020203" pitchFamily="34" charset="-122"/>
              </a:rPr>
              <a:t>`line`</a:t>
            </a:r>
            <a:r>
              <a:rPr lang="zh-CN" altLang="en-US" sz="1100" dirty="0" smtClean="0">
                <a:latin typeface="微软雅黑 Light" panose="020B0502040204020203" pitchFamily="34" charset="-122"/>
                <a:ea typeface="微软雅黑 Light" panose="020B0502040204020203" pitchFamily="34" charset="-122"/>
              </a:rPr>
              <a:t>分别表示出现错误的代码所在文件和在该文件中的行数，由于该例是在</a:t>
            </a:r>
            <a:r>
              <a:rPr lang="en-US" altLang="zh-CN" sz="1100" dirty="0" err="1" smtClean="0">
                <a:latin typeface="微软雅黑 Light" panose="020B0502040204020203" pitchFamily="34" charset="-122"/>
                <a:ea typeface="微软雅黑 Light" panose="020B0502040204020203" pitchFamily="34" charset="-122"/>
              </a:rPr>
              <a:t>Jupyter</a:t>
            </a:r>
            <a:r>
              <a:rPr lang="en-US" altLang="zh-CN" sz="1100" dirty="0" smtClean="0">
                <a:latin typeface="微软雅黑 Light" panose="020B0502040204020203" pitchFamily="34" charset="-122"/>
                <a:ea typeface="微软雅黑 Light" panose="020B0502040204020203" pitchFamily="34" charset="-122"/>
              </a:rPr>
              <a:t> Notebook</a:t>
            </a:r>
            <a:r>
              <a:rPr lang="zh-CN" altLang="en-US" sz="1100" dirty="0" smtClean="0">
                <a:latin typeface="微软雅黑 Light" panose="020B0502040204020203" pitchFamily="34" charset="-122"/>
                <a:ea typeface="微软雅黑 Light" panose="020B0502040204020203" pitchFamily="34" charset="-122"/>
              </a:rPr>
              <a:t>中输入的，所以文件名为“</a:t>
            </a:r>
            <a:r>
              <a:rPr lang="en-US" altLang="zh-CN" sz="1100" dirty="0" smtClean="0">
                <a:latin typeface="微软雅黑 Light" panose="020B0502040204020203" pitchFamily="34" charset="-122"/>
                <a:ea typeface="微软雅黑 Light" panose="020B0502040204020203" pitchFamily="34" charset="-122"/>
              </a:rPr>
              <a:t>ipython-input-4-7870977084df”</a:t>
            </a:r>
            <a:r>
              <a:rPr lang="zh-CN" altLang="en-US" sz="1100" dirty="0" smtClean="0">
                <a:latin typeface="微软雅黑 Light" panose="020B0502040204020203" pitchFamily="34" charset="-122"/>
                <a:ea typeface="微软雅黑 Light" panose="020B0502040204020203" pitchFamily="34" charset="-122"/>
              </a:rPr>
              <a:t>，而不是某一个具体的文件名。在</a:t>
            </a:r>
            <a:r>
              <a:rPr lang="en-US" altLang="zh-CN" sz="1100" dirty="0" smtClean="0">
                <a:latin typeface="微软雅黑 Light" panose="020B0502040204020203" pitchFamily="34" charset="-122"/>
                <a:ea typeface="微软雅黑 Light" panose="020B0502040204020203" pitchFamily="34" charset="-122"/>
              </a:rPr>
              <a:t>`csv`</a:t>
            </a:r>
            <a:r>
              <a:rPr lang="zh-CN" altLang="en-US" sz="1100" dirty="0" smtClean="0">
                <a:latin typeface="微软雅黑 Light" panose="020B0502040204020203" pitchFamily="34" charset="-122"/>
                <a:ea typeface="微软雅黑 Light" panose="020B0502040204020203" pitchFamily="34" charset="-122"/>
              </a:rPr>
              <a:t>下有一个箭头，指出了导致错误的位置。并且在</a:t>
            </a:r>
            <a:r>
              <a:rPr lang="en-US" altLang="zh-CN" sz="1100" dirty="0" smtClean="0">
                <a:latin typeface="微软雅黑 Light" panose="020B0502040204020203" pitchFamily="34" charset="-122"/>
                <a:ea typeface="微软雅黑 Light" panose="020B0502040204020203" pitchFamily="34" charset="-122"/>
              </a:rPr>
              <a:t>`</a:t>
            </a:r>
            <a:r>
              <a:rPr lang="en-US" altLang="zh-CN" sz="1100" dirty="0" err="1" smtClean="0">
                <a:latin typeface="微软雅黑 Light" panose="020B0502040204020203" pitchFamily="34" charset="-122"/>
                <a:ea typeface="微软雅黑 Light" panose="020B0502040204020203" pitchFamily="34" charset="-122"/>
              </a:rPr>
              <a:t>SyntaxError</a:t>
            </a:r>
            <a:r>
              <a:rPr lang="en-US" altLang="zh-CN" sz="1100" dirty="0" smtClean="0">
                <a:latin typeface="微软雅黑 Light" panose="020B0502040204020203" pitchFamily="34" charset="-122"/>
                <a:ea typeface="微软雅黑 Light" panose="020B0502040204020203" pitchFamily="34" charset="-122"/>
              </a:rPr>
              <a:t>`</a:t>
            </a:r>
            <a:r>
              <a:rPr lang="zh-CN" altLang="en-US" sz="1100" dirty="0" smtClean="0">
                <a:latin typeface="微软雅黑 Light" panose="020B0502040204020203" pitchFamily="34" charset="-122"/>
                <a:ea typeface="微软雅黑 Light" panose="020B0502040204020203" pitchFamily="34" charset="-122"/>
              </a:rPr>
              <a:t>所在行显示了具体的语法错误信息，</a:t>
            </a:r>
            <a:r>
              <a:rPr lang="en-US" altLang="zh-CN" sz="1100" dirty="0" smtClean="0">
                <a:latin typeface="微软雅黑 Light" panose="020B0502040204020203" pitchFamily="34" charset="-122"/>
                <a:ea typeface="微软雅黑 Light" panose="020B0502040204020203" pitchFamily="34" charset="-122"/>
              </a:rPr>
              <a:t>`EOL`</a:t>
            </a:r>
            <a:r>
              <a:rPr lang="zh-CN" altLang="en-US" sz="1100" dirty="0" smtClean="0">
                <a:latin typeface="微软雅黑 Light" panose="020B0502040204020203" pitchFamily="34" charset="-122"/>
                <a:ea typeface="微软雅黑 Light" panose="020B0502040204020203" pitchFamily="34" charset="-122"/>
              </a:rPr>
              <a:t>表示“</a:t>
            </a:r>
            <a:r>
              <a:rPr lang="en-US" altLang="zh-CN" sz="1100" dirty="0" smtClean="0">
                <a:latin typeface="微软雅黑 Light" panose="020B0502040204020203" pitchFamily="34" charset="-122"/>
                <a:ea typeface="微软雅黑 Light" panose="020B0502040204020203" pitchFamily="34" charset="-122"/>
              </a:rPr>
              <a:t>end of line”</a:t>
            </a:r>
            <a:r>
              <a:rPr lang="zh-CN" altLang="en-US" sz="1100" dirty="0" smtClean="0">
                <a:latin typeface="微软雅黑 Light" panose="020B0502040204020203" pitchFamily="34" charset="-122"/>
                <a:ea typeface="微软雅黑 Light" panose="020B0502040204020203" pitchFamily="34" charset="-122"/>
              </a:rPr>
              <a:t>，即行结束，上例的报错信息为“在扫描字符串字面量时行结束”。</a:t>
            </a:r>
            <a:endParaRPr lang="en-US" altLang="zh-CN" sz="1100" dirty="0" smtClean="0">
              <a:latin typeface="微软雅黑 Light" panose="020B0502040204020203" pitchFamily="34" charset="-122"/>
              <a:ea typeface="微软雅黑 Light" panose="020B0502040204020203" pitchFamily="34" charset="-122"/>
            </a:endParaRPr>
          </a:p>
        </p:txBody>
      </p:sp>
      <p:sp>
        <p:nvSpPr>
          <p:cNvPr id="4" name="Slide Number Placeholder 3"/>
          <p:cNvSpPr>
            <a:spLocks noGrp="1"/>
          </p:cNvSpPr>
          <p:nvPr>
            <p:ph type="sldNum" sz="quarter" idx="10"/>
          </p:nvPr>
        </p:nvSpPr>
        <p:spPr/>
        <p:txBody>
          <a:bodyPr/>
          <a:lstStyle/>
          <a:p>
            <a:fld id="{858E6889-349A-49E8-AAE1-A1FB1A7B9723}" type="slidenum">
              <a:rPr lang="zh-CN" altLang="en-US" smtClean="0">
                <a:solidFill>
                  <a:prstClr val="black"/>
                </a:solidFill>
              </a:rPr>
              <a:pPr/>
              <a:t>123</a:t>
            </a:fld>
            <a:endParaRPr lang="zh-CN" altLang="en-US">
              <a:solidFill>
                <a:prstClr val="black"/>
              </a:solidFill>
            </a:endParaRPr>
          </a:p>
        </p:txBody>
      </p:sp>
    </p:spTree>
    <p:extLst>
      <p:ext uri="{BB962C8B-B14F-4D97-AF65-F5344CB8AC3E}">
        <p14:creationId xmlns:p14="http://schemas.microsoft.com/office/powerpoint/2010/main" xmlns="" val="2077781222"/>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100" dirty="0" smtClean="0">
                <a:latin typeface="微软雅黑 Light" panose="020B0502040204020203" pitchFamily="34" charset="-122"/>
                <a:ea typeface="微软雅黑 Light" panose="020B0502040204020203" pitchFamily="34" charset="-122"/>
              </a:rPr>
              <a:t>在上面的例子中，我们在</a:t>
            </a:r>
            <a:r>
              <a:rPr lang="en-US" altLang="zh-CN" sz="1100" dirty="0" smtClean="0">
                <a:latin typeface="微软雅黑 Light" panose="020B0502040204020203" pitchFamily="34" charset="-122"/>
                <a:ea typeface="微软雅黑 Light" panose="020B0502040204020203" pitchFamily="34" charset="-122"/>
              </a:rPr>
              <a:t>`for`</a:t>
            </a:r>
            <a:r>
              <a:rPr lang="zh-CN" altLang="en-US" sz="1100" dirty="0" smtClean="0">
                <a:latin typeface="微软雅黑 Light" panose="020B0502040204020203" pitchFamily="34" charset="-122"/>
                <a:ea typeface="微软雅黑 Light" panose="020B0502040204020203" pitchFamily="34" charset="-122"/>
              </a:rPr>
              <a:t>循环中放入了两个缩进量不同的</a:t>
            </a:r>
            <a:r>
              <a:rPr lang="en-US" altLang="zh-CN" sz="1100" dirty="0" smtClean="0">
                <a:latin typeface="微软雅黑 Light" panose="020B0502040204020203" pitchFamily="34" charset="-122"/>
                <a:ea typeface="微软雅黑 Light" panose="020B0502040204020203" pitchFamily="34" charset="-122"/>
              </a:rPr>
              <a:t>`print </a:t>
            </a:r>
            <a:r>
              <a:rPr lang="en-US" altLang="zh-CN" sz="1100" dirty="0" err="1" smtClean="0">
                <a:latin typeface="微软雅黑 Light" panose="020B0502040204020203" pitchFamily="34" charset="-122"/>
                <a:ea typeface="微软雅黑 Light" panose="020B0502040204020203" pitchFamily="34" charset="-122"/>
              </a:rPr>
              <a:t>num</a:t>
            </a:r>
            <a:r>
              <a:rPr lang="en-US" altLang="zh-CN" sz="1100" dirty="0" smtClean="0">
                <a:latin typeface="微软雅黑 Light" panose="020B0502040204020203" pitchFamily="34" charset="-122"/>
                <a:ea typeface="微软雅黑 Light" panose="020B0502040204020203" pitchFamily="34" charset="-122"/>
              </a:rPr>
              <a:t>`</a:t>
            </a:r>
            <a:r>
              <a:rPr lang="zh-CN" altLang="en-US" sz="1100" dirty="0" smtClean="0">
                <a:latin typeface="微软雅黑 Light" panose="020B0502040204020203" pitchFamily="34" charset="-122"/>
                <a:ea typeface="微软雅黑 Light" panose="020B0502040204020203" pitchFamily="34" charset="-122"/>
              </a:rPr>
              <a:t>，第二个比第一个多缩进了一个空格，导致了</a:t>
            </a:r>
            <a:r>
              <a:rPr lang="en-US" altLang="zh-CN" sz="1100" dirty="0" smtClean="0">
                <a:latin typeface="微软雅黑 Light" panose="020B0502040204020203" pitchFamily="34" charset="-122"/>
                <a:ea typeface="微软雅黑 Light" panose="020B0502040204020203" pitchFamily="34" charset="-122"/>
              </a:rPr>
              <a:t>`</a:t>
            </a:r>
            <a:r>
              <a:rPr lang="en-US" altLang="zh-CN" sz="1100" dirty="0" err="1" smtClean="0">
                <a:latin typeface="微软雅黑 Light" panose="020B0502040204020203" pitchFamily="34" charset="-122"/>
                <a:ea typeface="微软雅黑 Light" panose="020B0502040204020203" pitchFamily="34" charset="-122"/>
              </a:rPr>
              <a:t>IndentationError</a:t>
            </a:r>
            <a:r>
              <a:rPr lang="en-US" altLang="zh-CN" sz="1100" dirty="0" smtClean="0">
                <a:latin typeface="微软雅黑 Light" panose="020B0502040204020203" pitchFamily="34" charset="-122"/>
                <a:ea typeface="微软雅黑 Light" panose="020B0502040204020203" pitchFamily="34" charset="-122"/>
              </a:rPr>
              <a:t>`</a:t>
            </a:r>
            <a:r>
              <a:rPr lang="zh-CN" altLang="en-US" sz="1100" dirty="0" smtClean="0">
                <a:latin typeface="微软雅黑 Light" panose="020B0502040204020203" pitchFamily="34" charset="-122"/>
                <a:ea typeface="微软雅黑 Light" panose="020B0502040204020203" pitchFamily="34" charset="-122"/>
              </a:rPr>
              <a:t>，即缩进错误。</a:t>
            </a:r>
            <a:r>
              <a:rPr lang="en-US" altLang="zh-CN" sz="1100" dirty="0" smtClean="0">
                <a:latin typeface="微软雅黑 Light" panose="020B0502040204020203" pitchFamily="34" charset="-122"/>
                <a:ea typeface="微软雅黑 Light" panose="020B0502040204020203" pitchFamily="34" charset="-122"/>
              </a:rPr>
              <a:t>`</a:t>
            </a:r>
            <a:r>
              <a:rPr lang="en-US" altLang="zh-CN" sz="1100" dirty="0" err="1" smtClean="0">
                <a:latin typeface="微软雅黑 Light" panose="020B0502040204020203" pitchFamily="34" charset="-122"/>
                <a:ea typeface="微软雅黑 Light" panose="020B0502040204020203" pitchFamily="34" charset="-122"/>
              </a:rPr>
              <a:t>IndentationError</a:t>
            </a:r>
            <a:r>
              <a:rPr lang="en-US" altLang="zh-CN" sz="1100" dirty="0" smtClean="0">
                <a:latin typeface="微软雅黑 Light" panose="020B0502040204020203" pitchFamily="34" charset="-122"/>
                <a:ea typeface="微软雅黑 Light" panose="020B0502040204020203" pitchFamily="34" charset="-122"/>
              </a:rPr>
              <a:t>`</a:t>
            </a:r>
            <a:r>
              <a:rPr lang="zh-CN" altLang="en-US" sz="1100" dirty="0" smtClean="0">
                <a:latin typeface="微软雅黑 Light" panose="020B0502040204020203" pitchFamily="34" charset="-122"/>
                <a:ea typeface="微软雅黑 Light" panose="020B0502040204020203" pitchFamily="34" charset="-122"/>
              </a:rPr>
              <a:t>也是一种语法错误，在我们的代码块缩进不一致（如</a:t>
            </a:r>
            <a:r>
              <a:rPr lang="en-US" altLang="zh-CN" sz="1100" dirty="0" smtClean="0">
                <a:latin typeface="微软雅黑 Light" panose="020B0502040204020203" pitchFamily="34" charset="-122"/>
                <a:ea typeface="微软雅黑 Light" panose="020B0502040204020203" pitchFamily="34" charset="-122"/>
              </a:rPr>
              <a:t>`for`</a:t>
            </a:r>
            <a:r>
              <a:rPr lang="zh-CN" altLang="en-US" sz="1100" dirty="0" smtClean="0">
                <a:latin typeface="微软雅黑 Light" panose="020B0502040204020203" pitchFamily="34" charset="-122"/>
                <a:ea typeface="微软雅黑 Light" panose="020B0502040204020203" pitchFamily="34" charset="-122"/>
              </a:rPr>
              <a:t>循环中的代码块），将会出现这一类错误。</a:t>
            </a:r>
            <a:endParaRPr lang="en-US" altLang="zh-CN" sz="1100" dirty="0" smtClean="0">
              <a:latin typeface="微软雅黑 Light" panose="020B0502040204020203" pitchFamily="34" charset="-122"/>
              <a:ea typeface="微软雅黑 Light" panose="020B0502040204020203" pitchFamily="34" charset="-122"/>
            </a:endParaRPr>
          </a:p>
        </p:txBody>
      </p:sp>
      <p:sp>
        <p:nvSpPr>
          <p:cNvPr id="4" name="Slide Number Placeholder 3"/>
          <p:cNvSpPr>
            <a:spLocks noGrp="1"/>
          </p:cNvSpPr>
          <p:nvPr>
            <p:ph type="sldNum" sz="quarter" idx="10"/>
          </p:nvPr>
        </p:nvSpPr>
        <p:spPr/>
        <p:txBody>
          <a:bodyPr/>
          <a:lstStyle/>
          <a:p>
            <a:fld id="{858E6889-349A-49E8-AAE1-A1FB1A7B9723}" type="slidenum">
              <a:rPr lang="zh-CN" altLang="en-US" smtClean="0">
                <a:solidFill>
                  <a:prstClr val="black"/>
                </a:solidFill>
              </a:rPr>
              <a:pPr/>
              <a:t>124</a:t>
            </a:fld>
            <a:endParaRPr lang="zh-CN" altLang="en-US">
              <a:solidFill>
                <a:prstClr val="black"/>
              </a:solidFill>
            </a:endParaRPr>
          </a:p>
        </p:txBody>
      </p:sp>
    </p:spTree>
    <p:extLst>
      <p:ext uri="{BB962C8B-B14F-4D97-AF65-F5344CB8AC3E}">
        <p14:creationId xmlns:p14="http://schemas.microsoft.com/office/powerpoint/2010/main" xmlns="" val="1636041136"/>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100" dirty="0" smtClean="0">
              <a:latin typeface="微软雅黑 Light" panose="020B0502040204020203" pitchFamily="34" charset="-122"/>
              <a:ea typeface="微软雅黑 Light" panose="020B0502040204020203" pitchFamily="34" charset="-122"/>
            </a:endParaRPr>
          </a:p>
        </p:txBody>
      </p:sp>
      <p:sp>
        <p:nvSpPr>
          <p:cNvPr id="4" name="Slide Number Placeholder 3"/>
          <p:cNvSpPr>
            <a:spLocks noGrp="1"/>
          </p:cNvSpPr>
          <p:nvPr>
            <p:ph type="sldNum" sz="quarter" idx="10"/>
          </p:nvPr>
        </p:nvSpPr>
        <p:spPr/>
        <p:txBody>
          <a:bodyPr/>
          <a:lstStyle/>
          <a:p>
            <a:fld id="{858E6889-349A-49E8-AAE1-A1FB1A7B9723}" type="slidenum">
              <a:rPr lang="zh-CN" altLang="en-US" smtClean="0">
                <a:solidFill>
                  <a:prstClr val="black"/>
                </a:solidFill>
              </a:rPr>
              <a:pPr/>
              <a:t>125</a:t>
            </a:fld>
            <a:endParaRPr lang="zh-CN" altLang="en-US">
              <a:solidFill>
                <a:prstClr val="black"/>
              </a:solidFill>
            </a:endParaRPr>
          </a:p>
        </p:txBody>
      </p:sp>
    </p:spTree>
    <p:extLst>
      <p:ext uri="{BB962C8B-B14F-4D97-AF65-F5344CB8AC3E}">
        <p14:creationId xmlns:p14="http://schemas.microsoft.com/office/powerpoint/2010/main" xmlns="" val="1485217245"/>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100" dirty="0" smtClean="0">
                <a:latin typeface="微软雅黑 Light" panose="020B0502040204020203" pitchFamily="34" charset="-122"/>
                <a:ea typeface="微软雅黑 Light" panose="020B0502040204020203" pitchFamily="34" charset="-122"/>
              </a:rPr>
              <a:t>异常（</a:t>
            </a:r>
            <a:r>
              <a:rPr lang="en-US" altLang="zh-CN" sz="1100" dirty="0" smtClean="0">
                <a:latin typeface="微软雅黑 Light" panose="020B0502040204020203" pitchFamily="34" charset="-122"/>
                <a:ea typeface="微软雅黑 Light" panose="020B0502040204020203" pitchFamily="34" charset="-122"/>
              </a:rPr>
              <a:t>Exceptions</a:t>
            </a:r>
            <a:r>
              <a:rPr lang="zh-CN" altLang="en-US" sz="1100" dirty="0" smtClean="0">
                <a:latin typeface="微软雅黑 Light" panose="020B0502040204020203" pitchFamily="34" charset="-122"/>
                <a:ea typeface="微软雅黑 Light" panose="020B0502040204020203" pitchFamily="34" charset="-122"/>
              </a:rPr>
              <a:t>）在某些情况下也称为运行时错误（</a:t>
            </a:r>
            <a:r>
              <a:rPr lang="en-US" altLang="zh-CN" sz="1100" dirty="0" smtClean="0">
                <a:latin typeface="微软雅黑 Light" panose="020B0502040204020203" pitchFamily="34" charset="-122"/>
                <a:ea typeface="微软雅黑 Light" panose="020B0502040204020203" pitchFamily="34" charset="-122"/>
              </a:rPr>
              <a:t>Runtime errors</a:t>
            </a:r>
            <a:r>
              <a:rPr lang="zh-CN" altLang="en-US" sz="1100" dirty="0" smtClean="0">
                <a:latin typeface="微软雅黑 Light" panose="020B0502040204020203" pitchFamily="34" charset="-122"/>
                <a:ea typeface="微软雅黑 Light" panose="020B0502040204020203" pitchFamily="34" charset="-122"/>
              </a:rPr>
              <a:t>）。即使我们的代码在语法上是正确的，在程序运行时也会引发错误。此时，</a:t>
            </a:r>
            <a:r>
              <a:rPr lang="en-US" altLang="zh-CN" sz="1100" dirty="0" smtClean="0">
                <a:latin typeface="微软雅黑 Light" panose="020B0502040204020203" pitchFamily="34" charset="-122"/>
                <a:ea typeface="微软雅黑 Light" panose="020B0502040204020203" pitchFamily="34" charset="-122"/>
              </a:rPr>
              <a:t>Python</a:t>
            </a:r>
            <a:r>
              <a:rPr lang="zh-CN" altLang="en-US" sz="1100" dirty="0" smtClean="0">
                <a:latin typeface="微软雅黑 Light" panose="020B0502040204020203" pitchFamily="34" charset="-122"/>
                <a:ea typeface="微软雅黑 Light" panose="020B0502040204020203" pitchFamily="34" charset="-122"/>
              </a:rPr>
              <a:t>解释器就会返回一个运行时错误的详细信息。我们可以根据该信息找到出现错误的代码语句，然后根据具体的问题进行调试更正。比起语法错误，异常常常是不可预见的，所以需要不断运行和不断调试。</a:t>
            </a:r>
            <a:endParaRPr lang="en-US" altLang="zh-CN" sz="1100" dirty="0" smtClean="0">
              <a:latin typeface="微软雅黑 Light" panose="020B0502040204020203" pitchFamily="34" charset="-122"/>
              <a:ea typeface="微软雅黑 Light" panose="020B0502040204020203" pitchFamily="34" charset="-122"/>
            </a:endParaRPr>
          </a:p>
        </p:txBody>
      </p:sp>
      <p:sp>
        <p:nvSpPr>
          <p:cNvPr id="4" name="Slide Number Placeholder 3"/>
          <p:cNvSpPr>
            <a:spLocks noGrp="1"/>
          </p:cNvSpPr>
          <p:nvPr>
            <p:ph type="sldNum" sz="quarter" idx="10"/>
          </p:nvPr>
        </p:nvSpPr>
        <p:spPr/>
        <p:txBody>
          <a:bodyPr/>
          <a:lstStyle/>
          <a:p>
            <a:fld id="{858E6889-349A-49E8-AAE1-A1FB1A7B9723}" type="slidenum">
              <a:rPr lang="zh-CN" altLang="en-US">
                <a:solidFill>
                  <a:prstClr val="black"/>
                </a:solidFill>
              </a:rPr>
              <a:pPr/>
              <a:t>126</a:t>
            </a:fld>
            <a:endParaRPr lang="zh-CN" altLang="en-US">
              <a:solidFill>
                <a:prstClr val="black"/>
              </a:solidFill>
            </a:endParaRPr>
          </a:p>
        </p:txBody>
      </p:sp>
    </p:spTree>
    <p:extLst>
      <p:ext uri="{BB962C8B-B14F-4D97-AF65-F5344CB8AC3E}">
        <p14:creationId xmlns:p14="http://schemas.microsoft.com/office/powerpoint/2010/main" xmlns="" val="15034530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1" i="0" kern="1200" dirty="0" smtClean="0">
                <a:solidFill>
                  <a:schemeClr val="tx1"/>
                </a:solidFill>
                <a:effectLst/>
                <a:latin typeface="+mn-lt"/>
                <a:ea typeface="+mn-ea"/>
                <a:cs typeface="+mn-cs"/>
              </a:rPr>
              <a:t>一、应用</a:t>
            </a:r>
            <a:r>
              <a:rPr lang="en-US" altLang="zh-CN" sz="1200" b="1" i="0" kern="1200" dirty="0" smtClean="0">
                <a:solidFill>
                  <a:schemeClr val="tx1"/>
                </a:solidFill>
                <a:effectLst/>
                <a:latin typeface="+mn-lt"/>
                <a:ea typeface="+mn-ea"/>
                <a:cs typeface="+mn-cs"/>
              </a:rPr>
              <a:t>Python</a:t>
            </a:r>
            <a:r>
              <a:rPr lang="zh-CN" altLang="en-US" sz="1200" b="1" i="0" kern="1200" dirty="0" smtClean="0">
                <a:solidFill>
                  <a:schemeClr val="tx1"/>
                </a:solidFill>
                <a:effectLst/>
                <a:latin typeface="+mn-lt"/>
                <a:ea typeface="+mn-ea"/>
                <a:cs typeface="+mn-cs"/>
              </a:rPr>
              <a:t>的场景</a:t>
            </a:r>
            <a:endParaRPr lang="zh-CN" altLang="en-US"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网络爬虫</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抓取：尽管 </a:t>
            </a:r>
            <a:r>
              <a:rPr lang="en-US" altLang="zh-CN" sz="1200" b="0" i="0" kern="1200" dirty="0" err="1" smtClean="0">
                <a:solidFill>
                  <a:schemeClr val="tx1"/>
                </a:solidFill>
                <a:effectLst/>
                <a:latin typeface="+mn-lt"/>
                <a:ea typeface="+mn-ea"/>
                <a:cs typeface="+mn-cs"/>
              </a:rPr>
              <a:t>rvest</a:t>
            </a:r>
            <a:r>
              <a:rPr lang="en-US" altLang="zh-CN" sz="1200" b="0" i="0" kern="1200" dirty="0" smtClean="0">
                <a:solidFill>
                  <a:schemeClr val="tx1"/>
                </a:solidFill>
                <a:effectLst/>
                <a:latin typeface="+mn-lt"/>
                <a:ea typeface="+mn-ea"/>
                <a:cs typeface="+mn-cs"/>
              </a:rPr>
              <a:t> </a:t>
            </a:r>
            <a:r>
              <a:rPr lang="zh-CN" altLang="en-US" sz="1200" b="0" i="0" kern="1200" dirty="0" smtClean="0">
                <a:solidFill>
                  <a:schemeClr val="tx1"/>
                </a:solidFill>
                <a:effectLst/>
                <a:latin typeface="+mn-lt"/>
                <a:ea typeface="+mn-ea"/>
                <a:cs typeface="+mn-cs"/>
              </a:rPr>
              <a:t>已经让 </a:t>
            </a:r>
            <a:r>
              <a:rPr lang="en-US" altLang="zh-CN" sz="1200" b="0" i="0" kern="1200" dirty="0" smtClean="0">
                <a:solidFill>
                  <a:schemeClr val="tx1"/>
                </a:solidFill>
                <a:effectLst/>
                <a:latin typeface="+mn-lt"/>
                <a:ea typeface="+mn-ea"/>
                <a:cs typeface="+mn-cs"/>
              </a:rPr>
              <a:t>R </a:t>
            </a:r>
            <a:r>
              <a:rPr lang="zh-CN" altLang="en-US" sz="1200" b="0" i="0" kern="1200" dirty="0" smtClean="0">
                <a:solidFill>
                  <a:schemeClr val="tx1"/>
                </a:solidFill>
                <a:effectLst/>
                <a:latin typeface="+mn-lt"/>
                <a:ea typeface="+mn-ea"/>
                <a:cs typeface="+mn-cs"/>
              </a:rPr>
              <a:t>的网络爬虫</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抓取变得容易，但 </a:t>
            </a:r>
            <a:r>
              <a:rPr lang="en-US" altLang="zh-CN" sz="1200" b="0" i="0" kern="1200" dirty="0" smtClean="0">
                <a:solidFill>
                  <a:schemeClr val="tx1"/>
                </a:solidFill>
                <a:effectLst/>
                <a:latin typeface="+mn-lt"/>
                <a:ea typeface="+mn-ea"/>
                <a:cs typeface="+mn-cs"/>
              </a:rPr>
              <a:t>Python </a:t>
            </a:r>
            <a:r>
              <a:rPr lang="zh-CN" altLang="en-US" sz="1200" b="0" i="0" kern="1200" dirty="0" smtClean="0">
                <a:solidFill>
                  <a:schemeClr val="tx1"/>
                </a:solidFill>
                <a:effectLst/>
                <a:latin typeface="+mn-lt"/>
                <a:ea typeface="+mn-ea"/>
                <a:cs typeface="+mn-cs"/>
              </a:rPr>
              <a:t>的 </a:t>
            </a:r>
            <a:r>
              <a:rPr lang="en-US" altLang="zh-CN" sz="1200" b="0" i="0" kern="1200" dirty="0" err="1" smtClean="0">
                <a:solidFill>
                  <a:schemeClr val="tx1"/>
                </a:solidFill>
                <a:effectLst/>
                <a:latin typeface="+mn-lt"/>
                <a:ea typeface="+mn-ea"/>
                <a:cs typeface="+mn-cs"/>
              </a:rPr>
              <a:t>beautifulsoup</a:t>
            </a:r>
            <a:r>
              <a:rPr lang="en-US" altLang="zh-CN" sz="1200" b="0" i="0" kern="1200" dirty="0" smtClean="0">
                <a:solidFill>
                  <a:schemeClr val="tx1"/>
                </a:solidFill>
                <a:effectLst/>
                <a:latin typeface="+mn-lt"/>
                <a:ea typeface="+mn-ea"/>
                <a:cs typeface="+mn-cs"/>
              </a:rPr>
              <a:t> </a:t>
            </a:r>
            <a:r>
              <a:rPr lang="zh-CN" altLang="en-US" sz="1200" b="0" i="0" kern="1200" dirty="0" smtClean="0">
                <a:solidFill>
                  <a:schemeClr val="tx1"/>
                </a:solidFill>
                <a:effectLst/>
                <a:latin typeface="+mn-lt"/>
                <a:ea typeface="+mn-ea"/>
                <a:cs typeface="+mn-cs"/>
              </a:rPr>
              <a:t>和 </a:t>
            </a:r>
            <a:r>
              <a:rPr lang="en-US" altLang="zh-CN" sz="1200" b="0" i="0" kern="1200" dirty="0" err="1" smtClean="0">
                <a:solidFill>
                  <a:schemeClr val="tx1"/>
                </a:solidFill>
                <a:effectLst/>
                <a:latin typeface="+mn-lt"/>
                <a:ea typeface="+mn-ea"/>
                <a:cs typeface="+mn-cs"/>
              </a:rPr>
              <a:t>Scrapy</a:t>
            </a:r>
            <a:r>
              <a:rPr lang="en-US" altLang="zh-CN" sz="1200" b="0" i="0" kern="1200" dirty="0" smtClean="0">
                <a:solidFill>
                  <a:schemeClr val="tx1"/>
                </a:solidFill>
                <a:effectLst/>
                <a:latin typeface="+mn-lt"/>
                <a:ea typeface="+mn-ea"/>
                <a:cs typeface="+mn-cs"/>
              </a:rPr>
              <a:t> </a:t>
            </a:r>
            <a:r>
              <a:rPr lang="zh-CN" altLang="en-US" sz="1200" b="0" i="0" kern="1200" dirty="0" smtClean="0">
                <a:solidFill>
                  <a:schemeClr val="tx1"/>
                </a:solidFill>
                <a:effectLst/>
                <a:latin typeface="+mn-lt"/>
                <a:ea typeface="+mn-ea"/>
                <a:cs typeface="+mn-cs"/>
              </a:rPr>
              <a:t>更加成熟、功能更强大，结合</a:t>
            </a:r>
            <a:r>
              <a:rPr lang="en-US" altLang="zh-CN" sz="1200" b="0" i="0" kern="1200" dirty="0" err="1" smtClean="0">
                <a:solidFill>
                  <a:schemeClr val="tx1"/>
                </a:solidFill>
                <a:effectLst/>
                <a:latin typeface="+mn-lt"/>
                <a:ea typeface="+mn-ea"/>
                <a:cs typeface="+mn-cs"/>
              </a:rPr>
              <a:t>django-scrapy</a:t>
            </a:r>
            <a:r>
              <a:rPr lang="zh-CN" altLang="en-US" sz="1200" b="0" i="0" kern="1200" dirty="0" smtClean="0">
                <a:solidFill>
                  <a:schemeClr val="tx1"/>
                </a:solidFill>
                <a:effectLst/>
                <a:latin typeface="+mn-lt"/>
                <a:ea typeface="+mn-ea"/>
                <a:cs typeface="+mn-cs"/>
              </a:rPr>
              <a:t>我们可以很快的构建一个定制化的爬虫管理系统。</a:t>
            </a:r>
          </a:p>
          <a:p>
            <a:endParaRPr lang="zh-CN" altLang="en-US"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连接数据库：</a:t>
            </a:r>
            <a:r>
              <a:rPr lang="en-US" altLang="zh-CN" sz="1200" b="0" i="0" kern="1200" dirty="0" smtClean="0">
                <a:solidFill>
                  <a:schemeClr val="tx1"/>
                </a:solidFill>
                <a:effectLst/>
                <a:latin typeface="+mn-lt"/>
                <a:ea typeface="+mn-ea"/>
                <a:cs typeface="+mn-cs"/>
              </a:rPr>
              <a:t>R </a:t>
            </a:r>
            <a:r>
              <a:rPr lang="zh-CN" altLang="en-US" sz="1200" b="0" i="0" kern="1200" dirty="0" smtClean="0">
                <a:solidFill>
                  <a:schemeClr val="tx1"/>
                </a:solidFill>
                <a:effectLst/>
                <a:latin typeface="+mn-lt"/>
                <a:ea typeface="+mn-ea"/>
                <a:cs typeface="+mn-cs"/>
              </a:rPr>
              <a:t>提供了许多连接数据库的选择，但 </a:t>
            </a:r>
            <a:r>
              <a:rPr lang="en-US" altLang="zh-CN" sz="1200" b="0" i="0" kern="1200" dirty="0" smtClean="0">
                <a:solidFill>
                  <a:schemeClr val="tx1"/>
                </a:solidFill>
                <a:effectLst/>
                <a:latin typeface="+mn-lt"/>
                <a:ea typeface="+mn-ea"/>
                <a:cs typeface="+mn-cs"/>
              </a:rPr>
              <a:t>Python </a:t>
            </a:r>
            <a:r>
              <a:rPr lang="zh-CN" altLang="en-US" sz="1200" b="0" i="0" kern="1200" dirty="0" smtClean="0">
                <a:solidFill>
                  <a:schemeClr val="tx1"/>
                </a:solidFill>
                <a:effectLst/>
                <a:latin typeface="+mn-lt"/>
                <a:ea typeface="+mn-ea"/>
                <a:cs typeface="+mn-cs"/>
              </a:rPr>
              <a:t>只用 </a:t>
            </a:r>
            <a:r>
              <a:rPr lang="en-US" altLang="zh-CN" sz="1200" b="0" i="0" kern="1200" dirty="0" err="1" smtClean="0">
                <a:solidFill>
                  <a:schemeClr val="tx1"/>
                </a:solidFill>
                <a:effectLst/>
                <a:latin typeface="+mn-lt"/>
                <a:ea typeface="+mn-ea"/>
                <a:cs typeface="+mn-cs"/>
              </a:rPr>
              <a:t>sqlachemy</a:t>
            </a:r>
            <a:r>
              <a:rPr lang="en-US" altLang="zh-CN" sz="1200" b="0" i="0" kern="1200" dirty="0" smtClean="0">
                <a:solidFill>
                  <a:schemeClr val="tx1"/>
                </a:solidFill>
                <a:effectLst/>
                <a:latin typeface="+mn-lt"/>
                <a:ea typeface="+mn-ea"/>
                <a:cs typeface="+mn-cs"/>
              </a:rPr>
              <a:t> </a:t>
            </a:r>
            <a:r>
              <a:rPr lang="zh-CN" altLang="en-US" sz="1200" b="0" i="0" kern="1200" dirty="0" smtClean="0">
                <a:solidFill>
                  <a:schemeClr val="tx1"/>
                </a:solidFill>
                <a:effectLst/>
                <a:latin typeface="+mn-lt"/>
                <a:ea typeface="+mn-ea"/>
                <a:cs typeface="+mn-cs"/>
              </a:rPr>
              <a:t>通过</a:t>
            </a:r>
            <a:r>
              <a:rPr lang="en-US" altLang="zh-CN" sz="1200" b="0" i="0" kern="1200" dirty="0" smtClean="0">
                <a:solidFill>
                  <a:schemeClr val="tx1"/>
                </a:solidFill>
                <a:effectLst/>
                <a:latin typeface="+mn-lt"/>
                <a:ea typeface="+mn-ea"/>
                <a:cs typeface="+mn-cs"/>
              </a:rPr>
              <a:t>ORM</a:t>
            </a:r>
            <a:r>
              <a:rPr lang="zh-CN" altLang="en-US" sz="1200" b="0" i="0" kern="1200" dirty="0" smtClean="0">
                <a:solidFill>
                  <a:schemeClr val="tx1"/>
                </a:solidFill>
                <a:effectLst/>
                <a:latin typeface="+mn-lt"/>
                <a:ea typeface="+mn-ea"/>
                <a:cs typeface="+mn-cs"/>
              </a:rPr>
              <a:t>的方式，一个包就解决了多种数据库连接的问题，且在生产环境中广泛使用。</a:t>
            </a:r>
            <a:r>
              <a:rPr lang="en-US" altLang="zh-CN" sz="1200" b="0" i="0" kern="1200" dirty="0" smtClean="0">
                <a:solidFill>
                  <a:schemeClr val="tx1"/>
                </a:solidFill>
                <a:effectLst/>
                <a:latin typeface="+mn-lt"/>
                <a:ea typeface="+mn-ea"/>
                <a:cs typeface="+mn-cs"/>
              </a:rPr>
              <a:t>Python</a:t>
            </a:r>
            <a:r>
              <a:rPr lang="zh-CN" altLang="en-US" sz="1200" b="0" i="0" kern="1200" dirty="0" smtClean="0">
                <a:solidFill>
                  <a:schemeClr val="tx1"/>
                </a:solidFill>
                <a:effectLst/>
                <a:latin typeface="+mn-lt"/>
                <a:ea typeface="+mn-ea"/>
                <a:cs typeface="+mn-cs"/>
              </a:rPr>
              <a:t>由于支持占位符操作，在拼接</a:t>
            </a:r>
            <a:r>
              <a:rPr lang="en-US" altLang="zh-CN" sz="1200" b="0" i="0" kern="1200" dirty="0" smtClean="0">
                <a:solidFill>
                  <a:schemeClr val="tx1"/>
                </a:solidFill>
                <a:effectLst/>
                <a:latin typeface="+mn-lt"/>
                <a:ea typeface="+mn-ea"/>
                <a:cs typeface="+mn-cs"/>
              </a:rPr>
              <a:t>SQL</a:t>
            </a:r>
            <a:r>
              <a:rPr lang="zh-CN" altLang="en-US" sz="1200" b="0" i="0" kern="1200" dirty="0" smtClean="0">
                <a:solidFill>
                  <a:schemeClr val="tx1"/>
                </a:solidFill>
                <a:effectLst/>
                <a:latin typeface="+mn-lt"/>
                <a:ea typeface="+mn-ea"/>
                <a:cs typeface="+mn-cs"/>
              </a:rPr>
              <a:t>语句时也更加方便。</a:t>
            </a:r>
          </a:p>
          <a:p>
            <a:endParaRPr lang="zh-CN" altLang="en-US"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内容管理系统：基于</a:t>
            </a:r>
            <a:r>
              <a:rPr lang="en-US" altLang="zh-CN" sz="1200" b="0" i="0" kern="1200" dirty="0" err="1" smtClean="0">
                <a:solidFill>
                  <a:schemeClr val="tx1"/>
                </a:solidFill>
                <a:effectLst/>
                <a:latin typeface="+mn-lt"/>
                <a:ea typeface="+mn-ea"/>
                <a:cs typeface="+mn-cs"/>
              </a:rPr>
              <a:t>Django</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Python</a:t>
            </a:r>
            <a:r>
              <a:rPr lang="zh-CN" altLang="en-US" sz="1200" b="0" i="0" kern="1200" dirty="0" smtClean="0">
                <a:solidFill>
                  <a:schemeClr val="tx1"/>
                </a:solidFill>
                <a:effectLst/>
                <a:latin typeface="+mn-lt"/>
                <a:ea typeface="+mn-ea"/>
                <a:cs typeface="+mn-cs"/>
              </a:rPr>
              <a:t>可以快速通过</a:t>
            </a:r>
            <a:r>
              <a:rPr lang="en-US" altLang="zh-CN" sz="1200" b="0" i="0" kern="1200" dirty="0" smtClean="0">
                <a:solidFill>
                  <a:schemeClr val="tx1"/>
                </a:solidFill>
                <a:effectLst/>
                <a:latin typeface="+mn-lt"/>
                <a:ea typeface="+mn-ea"/>
                <a:cs typeface="+mn-cs"/>
              </a:rPr>
              <a:t>ORM</a:t>
            </a:r>
            <a:r>
              <a:rPr lang="zh-CN" altLang="en-US" sz="1200" b="0" i="0" kern="1200" dirty="0" smtClean="0">
                <a:solidFill>
                  <a:schemeClr val="tx1"/>
                </a:solidFill>
                <a:effectLst/>
                <a:latin typeface="+mn-lt"/>
                <a:ea typeface="+mn-ea"/>
                <a:cs typeface="+mn-cs"/>
              </a:rPr>
              <a:t>建立数据库、后台管理系统，而</a:t>
            </a:r>
            <a:r>
              <a:rPr lang="en-US" altLang="zh-CN" sz="1200" b="0" i="0" kern="1200" dirty="0" smtClean="0">
                <a:solidFill>
                  <a:schemeClr val="tx1"/>
                </a:solidFill>
                <a:effectLst/>
                <a:latin typeface="+mn-lt"/>
                <a:ea typeface="+mn-ea"/>
                <a:cs typeface="+mn-cs"/>
              </a:rPr>
              <a:t>R</a:t>
            </a:r>
            <a:r>
              <a:rPr lang="zh-CN" altLang="en-US" sz="1200" b="0" i="0" kern="1200" dirty="0" smtClean="0">
                <a:solidFill>
                  <a:schemeClr val="tx1"/>
                </a:solidFill>
                <a:effectLst/>
                <a:latin typeface="+mn-lt"/>
                <a:ea typeface="+mn-ea"/>
                <a:cs typeface="+mn-cs"/>
              </a:rPr>
              <a:t>中的 </a:t>
            </a:r>
            <a:r>
              <a:rPr lang="en-US" altLang="zh-CN" sz="1200" b="0" i="0" kern="1200" dirty="0" smtClean="0">
                <a:solidFill>
                  <a:schemeClr val="tx1"/>
                </a:solidFill>
                <a:effectLst/>
                <a:latin typeface="+mn-lt"/>
                <a:ea typeface="+mn-ea"/>
                <a:cs typeface="+mn-cs"/>
              </a:rPr>
              <a:t>Shiny </a:t>
            </a:r>
            <a:r>
              <a:rPr lang="zh-CN" altLang="en-US" sz="1200" b="0" i="0" kern="1200" dirty="0" smtClean="0">
                <a:solidFill>
                  <a:schemeClr val="tx1"/>
                </a:solidFill>
                <a:effectLst/>
                <a:latin typeface="+mn-lt"/>
                <a:ea typeface="+mn-ea"/>
                <a:cs typeface="+mn-cs"/>
              </a:rPr>
              <a:t>的鉴权功能暂时还需要付费使用。</a:t>
            </a:r>
            <a:br>
              <a:rPr lang="zh-CN" altLang="en-US" sz="1200" b="0" i="0" kern="1200" dirty="0" smtClean="0">
                <a:solidFill>
                  <a:schemeClr val="tx1"/>
                </a:solidFill>
                <a:effectLst/>
                <a:latin typeface="+mn-lt"/>
                <a:ea typeface="+mn-ea"/>
                <a:cs typeface="+mn-cs"/>
              </a:rPr>
            </a:br>
            <a:endParaRPr lang="zh-CN" altLang="en-US" sz="1200" b="0" i="0" kern="1200" dirty="0" smtClean="0">
              <a:solidFill>
                <a:schemeClr val="tx1"/>
              </a:solidFill>
              <a:effectLst/>
              <a:latin typeface="+mn-lt"/>
              <a:ea typeface="+mn-ea"/>
              <a:cs typeface="+mn-cs"/>
            </a:endParaRPr>
          </a:p>
          <a:p>
            <a:r>
              <a:rPr lang="en-US" altLang="zh-CN" sz="1200" b="0" i="0" kern="1200" dirty="0" smtClean="0">
                <a:solidFill>
                  <a:schemeClr val="tx1"/>
                </a:solidFill>
                <a:effectLst/>
                <a:latin typeface="+mn-lt"/>
                <a:ea typeface="+mn-ea"/>
                <a:cs typeface="+mn-cs"/>
              </a:rPr>
              <a:t>API</a:t>
            </a:r>
            <a:r>
              <a:rPr lang="zh-CN" altLang="en-US" sz="1200" b="0" i="0" kern="1200" dirty="0" smtClean="0">
                <a:solidFill>
                  <a:schemeClr val="tx1"/>
                </a:solidFill>
                <a:effectLst/>
                <a:latin typeface="+mn-lt"/>
                <a:ea typeface="+mn-ea"/>
                <a:cs typeface="+mn-cs"/>
              </a:rPr>
              <a:t>构建：通过</a:t>
            </a:r>
            <a:r>
              <a:rPr lang="en-US" altLang="zh-CN" sz="1200" b="0" i="0" kern="1200" dirty="0" smtClean="0">
                <a:solidFill>
                  <a:schemeClr val="tx1"/>
                </a:solidFill>
                <a:effectLst/>
                <a:latin typeface="+mn-lt"/>
                <a:ea typeface="+mn-ea"/>
                <a:cs typeface="+mn-cs"/>
              </a:rPr>
              <a:t>Tornado</a:t>
            </a:r>
            <a:r>
              <a:rPr lang="zh-CN" altLang="en-US" sz="1200" b="0" i="0" kern="1200" dirty="0" smtClean="0">
                <a:solidFill>
                  <a:schemeClr val="tx1"/>
                </a:solidFill>
                <a:effectLst/>
                <a:latin typeface="+mn-lt"/>
                <a:ea typeface="+mn-ea"/>
                <a:cs typeface="+mn-cs"/>
              </a:rPr>
              <a:t>这个标准的网络处理库，</a:t>
            </a:r>
            <a:r>
              <a:rPr lang="en-US" altLang="zh-CN" sz="1200" b="0" i="0" kern="1200" dirty="0" smtClean="0">
                <a:solidFill>
                  <a:schemeClr val="tx1"/>
                </a:solidFill>
                <a:effectLst/>
                <a:latin typeface="+mn-lt"/>
                <a:ea typeface="+mn-ea"/>
                <a:cs typeface="+mn-cs"/>
              </a:rPr>
              <a:t>Python</a:t>
            </a:r>
            <a:r>
              <a:rPr lang="zh-CN" altLang="en-US" sz="1200" b="0" i="0" kern="1200" dirty="0" smtClean="0">
                <a:solidFill>
                  <a:schemeClr val="tx1"/>
                </a:solidFill>
                <a:effectLst/>
                <a:latin typeface="+mn-lt"/>
                <a:ea typeface="+mn-ea"/>
                <a:cs typeface="+mn-cs"/>
              </a:rPr>
              <a:t>也可以快速实现轻量级的</a:t>
            </a:r>
            <a:r>
              <a:rPr lang="en-US" altLang="zh-CN" sz="1200" b="0" i="0" kern="1200" dirty="0" smtClean="0">
                <a:solidFill>
                  <a:schemeClr val="tx1"/>
                </a:solidFill>
                <a:effectLst/>
                <a:latin typeface="+mn-lt"/>
                <a:ea typeface="+mn-ea"/>
                <a:cs typeface="+mn-cs"/>
              </a:rPr>
              <a:t>API</a:t>
            </a:r>
            <a:r>
              <a:rPr lang="zh-CN" altLang="en-US" sz="1200" b="0" i="0" kern="1200" dirty="0" smtClean="0">
                <a:solidFill>
                  <a:schemeClr val="tx1"/>
                </a:solidFill>
                <a:effectLst/>
                <a:latin typeface="+mn-lt"/>
                <a:ea typeface="+mn-ea"/>
                <a:cs typeface="+mn-cs"/>
              </a:rPr>
              <a:t>，而</a:t>
            </a:r>
            <a:r>
              <a:rPr lang="en-US" altLang="zh-CN" sz="1200" b="0" i="0" kern="1200" dirty="0" smtClean="0">
                <a:solidFill>
                  <a:schemeClr val="tx1"/>
                </a:solidFill>
                <a:effectLst/>
                <a:latin typeface="+mn-lt"/>
                <a:ea typeface="+mn-ea"/>
                <a:cs typeface="+mn-cs"/>
              </a:rPr>
              <a:t>R</a:t>
            </a:r>
            <a:r>
              <a:rPr lang="zh-CN" altLang="en-US" sz="1200" b="0" i="0" kern="1200" dirty="0" smtClean="0">
                <a:solidFill>
                  <a:schemeClr val="tx1"/>
                </a:solidFill>
                <a:effectLst/>
                <a:latin typeface="+mn-lt"/>
                <a:ea typeface="+mn-ea"/>
                <a:cs typeface="+mn-cs"/>
              </a:rPr>
              <a:t>则较为复杂。</a:t>
            </a:r>
            <a:endParaRPr lang="en-US" altLang="zh-CN" sz="1200" b="0" i="0" kern="1200" dirty="0" smtClean="0">
              <a:solidFill>
                <a:schemeClr val="tx1"/>
              </a:solidFill>
              <a:effectLst/>
              <a:latin typeface="+mn-lt"/>
              <a:ea typeface="+mn-ea"/>
              <a:cs typeface="+mn-cs"/>
            </a:endParaRPr>
          </a:p>
          <a:p>
            <a:endParaRPr lang="en-US" altLang="zh-CN" sz="1200" b="0" i="0" kern="1200" dirty="0" smtClean="0">
              <a:solidFill>
                <a:schemeClr val="tx1"/>
              </a:solidFill>
              <a:effectLst/>
              <a:latin typeface="+mn-lt"/>
              <a:ea typeface="+mn-ea"/>
              <a:cs typeface="+mn-cs"/>
            </a:endParaRPr>
          </a:p>
          <a:p>
            <a:r>
              <a:rPr lang="zh-CN" altLang="en-US" sz="1200" b="1" i="0" kern="1200" dirty="0" smtClean="0">
                <a:solidFill>
                  <a:schemeClr val="tx1"/>
                </a:solidFill>
                <a:effectLst/>
                <a:latin typeface="+mn-lt"/>
                <a:ea typeface="+mn-ea"/>
                <a:cs typeface="+mn-cs"/>
              </a:rPr>
              <a:t>二、应用</a:t>
            </a:r>
            <a:r>
              <a:rPr lang="en-US" altLang="zh-CN" sz="1200" b="1" i="0" kern="1200" dirty="0" smtClean="0">
                <a:solidFill>
                  <a:schemeClr val="tx1"/>
                </a:solidFill>
                <a:effectLst/>
                <a:latin typeface="+mn-lt"/>
                <a:ea typeface="+mn-ea"/>
                <a:cs typeface="+mn-cs"/>
              </a:rPr>
              <a:t>R</a:t>
            </a:r>
            <a:r>
              <a:rPr lang="zh-CN" altLang="en-US" sz="1200" b="1" i="0" kern="1200" dirty="0" smtClean="0">
                <a:solidFill>
                  <a:schemeClr val="tx1"/>
                </a:solidFill>
                <a:effectLst/>
                <a:latin typeface="+mn-lt"/>
                <a:ea typeface="+mn-ea"/>
                <a:cs typeface="+mn-cs"/>
              </a:rPr>
              <a:t>的场景</a:t>
            </a:r>
            <a:endParaRPr lang="zh-CN" altLang="en-US"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统计分析：尽管 </a:t>
            </a:r>
            <a:r>
              <a:rPr lang="en-US" altLang="zh-CN" sz="1200" b="0" i="0" kern="1200" dirty="0" smtClean="0">
                <a:solidFill>
                  <a:schemeClr val="tx1"/>
                </a:solidFill>
                <a:effectLst/>
                <a:latin typeface="+mn-lt"/>
                <a:ea typeface="+mn-ea"/>
                <a:cs typeface="+mn-cs"/>
              </a:rPr>
              <a:t>Python </a:t>
            </a:r>
            <a:r>
              <a:rPr lang="zh-CN" altLang="en-US" sz="1200" b="0" i="0" kern="1200" dirty="0" smtClean="0">
                <a:solidFill>
                  <a:schemeClr val="tx1"/>
                </a:solidFill>
                <a:effectLst/>
                <a:latin typeface="+mn-lt"/>
                <a:ea typeface="+mn-ea"/>
                <a:cs typeface="+mn-cs"/>
              </a:rPr>
              <a:t>里 </a:t>
            </a:r>
            <a:r>
              <a:rPr lang="en-US" altLang="zh-CN" sz="1200" b="0" i="0" kern="1200" dirty="0" err="1" smtClean="0">
                <a:solidFill>
                  <a:schemeClr val="tx1"/>
                </a:solidFill>
                <a:effectLst/>
                <a:latin typeface="+mn-lt"/>
                <a:ea typeface="+mn-ea"/>
                <a:cs typeface="+mn-cs"/>
              </a:rPr>
              <a:t>Scipy</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Pandas</a:t>
            </a:r>
            <a:r>
              <a:rPr lang="zh-CN" altLang="en-US" sz="1200" b="0" i="0" kern="1200" dirty="0" smtClean="0">
                <a:solidFill>
                  <a:schemeClr val="tx1"/>
                </a:solidFill>
                <a:effectLst/>
                <a:latin typeface="+mn-lt"/>
                <a:ea typeface="+mn-ea"/>
                <a:cs typeface="+mn-cs"/>
              </a:rPr>
              <a:t>、</a:t>
            </a:r>
            <a:r>
              <a:rPr lang="en-US" altLang="zh-CN" sz="1200" b="0" i="0" kern="1200" dirty="0" err="1" smtClean="0">
                <a:solidFill>
                  <a:schemeClr val="tx1"/>
                </a:solidFill>
                <a:effectLst/>
                <a:latin typeface="+mn-lt"/>
                <a:ea typeface="+mn-ea"/>
                <a:cs typeface="+mn-cs"/>
              </a:rPr>
              <a:t>statsmodels</a:t>
            </a:r>
            <a:r>
              <a:rPr lang="en-US" altLang="zh-CN" sz="1200" b="0" i="0" kern="1200" dirty="0" smtClean="0">
                <a:solidFill>
                  <a:schemeClr val="tx1"/>
                </a:solidFill>
                <a:effectLst/>
                <a:latin typeface="+mn-lt"/>
                <a:ea typeface="+mn-ea"/>
                <a:cs typeface="+mn-cs"/>
              </a:rPr>
              <a:t> </a:t>
            </a:r>
            <a:r>
              <a:rPr lang="zh-CN" altLang="en-US" sz="1200" b="0" i="0" kern="1200" dirty="0" smtClean="0">
                <a:solidFill>
                  <a:schemeClr val="tx1"/>
                </a:solidFill>
                <a:effectLst/>
                <a:latin typeface="+mn-lt"/>
                <a:ea typeface="+mn-ea"/>
                <a:cs typeface="+mn-cs"/>
              </a:rPr>
              <a:t>提供了一系列统计工具 ，</a:t>
            </a:r>
            <a:r>
              <a:rPr lang="en-US" altLang="zh-CN" sz="1200" b="0" i="0" kern="1200" dirty="0" smtClean="0">
                <a:solidFill>
                  <a:schemeClr val="tx1"/>
                </a:solidFill>
                <a:effectLst/>
                <a:latin typeface="+mn-lt"/>
                <a:ea typeface="+mn-ea"/>
                <a:cs typeface="+mn-cs"/>
              </a:rPr>
              <a:t>R </a:t>
            </a:r>
            <a:r>
              <a:rPr lang="zh-CN" altLang="en-US" sz="1200" b="0" i="0" kern="1200" dirty="0" smtClean="0">
                <a:solidFill>
                  <a:schemeClr val="tx1"/>
                </a:solidFill>
                <a:effectLst/>
                <a:latin typeface="+mn-lt"/>
                <a:ea typeface="+mn-ea"/>
                <a:cs typeface="+mn-cs"/>
              </a:rPr>
              <a:t>本身是专门为统计分析应用建立的，所以拥有更多此类工具。</a:t>
            </a:r>
          </a:p>
          <a:p>
            <a:endParaRPr lang="zh-CN" altLang="en-US"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互动式图表</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面板：近来 </a:t>
            </a:r>
            <a:r>
              <a:rPr lang="en-US" altLang="zh-CN" sz="1200" b="0" i="0" kern="1200" dirty="0" err="1" smtClean="0">
                <a:solidFill>
                  <a:schemeClr val="tx1"/>
                </a:solidFill>
                <a:effectLst/>
                <a:latin typeface="+mn-lt"/>
                <a:ea typeface="+mn-ea"/>
                <a:cs typeface="+mn-cs"/>
              </a:rPr>
              <a:t>bokeh</a:t>
            </a:r>
            <a:r>
              <a:rPr lang="zh-CN" altLang="en-US" sz="1200" b="0" i="0" kern="1200" dirty="0" smtClean="0">
                <a:solidFill>
                  <a:schemeClr val="tx1"/>
                </a:solidFill>
                <a:effectLst/>
                <a:latin typeface="+mn-lt"/>
                <a:ea typeface="+mn-ea"/>
                <a:cs typeface="+mn-cs"/>
              </a:rPr>
              <a:t>、</a:t>
            </a:r>
            <a:r>
              <a:rPr lang="en-US" altLang="zh-CN" sz="1200" b="0" i="0" kern="1200" dirty="0" err="1" smtClean="0">
                <a:solidFill>
                  <a:schemeClr val="tx1"/>
                </a:solidFill>
                <a:effectLst/>
                <a:latin typeface="+mn-lt"/>
                <a:ea typeface="+mn-ea"/>
                <a:cs typeface="+mn-cs"/>
              </a:rPr>
              <a:t>plotly</a:t>
            </a:r>
            <a:r>
              <a:rPr lang="zh-CN" altLang="en-US" sz="1200" b="0" i="0" kern="1200" dirty="0" smtClean="0">
                <a:solidFill>
                  <a:schemeClr val="tx1"/>
                </a:solidFill>
                <a:effectLst/>
                <a:latin typeface="+mn-lt"/>
                <a:ea typeface="+mn-ea"/>
                <a:cs typeface="+mn-cs"/>
              </a:rPr>
              <a:t>、 </a:t>
            </a:r>
            <a:r>
              <a:rPr lang="en-US" altLang="zh-CN" sz="1200" b="0" i="0" kern="1200" dirty="0" err="1" smtClean="0">
                <a:solidFill>
                  <a:schemeClr val="tx1"/>
                </a:solidFill>
                <a:effectLst/>
                <a:latin typeface="+mn-lt"/>
                <a:ea typeface="+mn-ea"/>
                <a:cs typeface="+mn-cs"/>
              </a:rPr>
              <a:t>intuitics</a:t>
            </a:r>
            <a:r>
              <a:rPr lang="en-US" altLang="zh-CN" sz="1200" b="0" i="0" kern="1200" dirty="0" smtClean="0">
                <a:solidFill>
                  <a:schemeClr val="tx1"/>
                </a:solidFill>
                <a:effectLst/>
                <a:latin typeface="+mn-lt"/>
                <a:ea typeface="+mn-ea"/>
                <a:cs typeface="+mn-cs"/>
              </a:rPr>
              <a:t> </a:t>
            </a:r>
            <a:r>
              <a:rPr lang="zh-CN" altLang="en-US" sz="1200" b="0" i="0" kern="1200" dirty="0" smtClean="0">
                <a:solidFill>
                  <a:schemeClr val="tx1"/>
                </a:solidFill>
                <a:effectLst/>
                <a:latin typeface="+mn-lt"/>
                <a:ea typeface="+mn-ea"/>
                <a:cs typeface="+mn-cs"/>
              </a:rPr>
              <a:t>将 </a:t>
            </a:r>
            <a:r>
              <a:rPr lang="en-US" altLang="zh-CN" sz="1200" b="0" i="0" kern="1200" dirty="0" smtClean="0">
                <a:solidFill>
                  <a:schemeClr val="tx1"/>
                </a:solidFill>
                <a:effectLst/>
                <a:latin typeface="+mn-lt"/>
                <a:ea typeface="+mn-ea"/>
                <a:cs typeface="+mn-cs"/>
              </a:rPr>
              <a:t>Python </a:t>
            </a:r>
            <a:r>
              <a:rPr lang="zh-CN" altLang="en-US" sz="1200" b="0" i="0" kern="1200" dirty="0" smtClean="0">
                <a:solidFill>
                  <a:schemeClr val="tx1"/>
                </a:solidFill>
                <a:effectLst/>
                <a:latin typeface="+mn-lt"/>
                <a:ea typeface="+mn-ea"/>
                <a:cs typeface="+mn-cs"/>
              </a:rPr>
              <a:t>的图形功能扩展到了网页浏览器，甚至我们可以用</a:t>
            </a:r>
            <a:r>
              <a:rPr lang="en-US" altLang="zh-CN" sz="1200" b="0" i="0" kern="1200" dirty="0" smtClean="0">
                <a:solidFill>
                  <a:schemeClr val="tx1"/>
                </a:solidFill>
                <a:effectLst/>
                <a:latin typeface="+mn-lt"/>
                <a:ea typeface="+mn-ea"/>
                <a:cs typeface="+mn-cs"/>
              </a:rPr>
              <a:t>tornado+d3</a:t>
            </a:r>
            <a:r>
              <a:rPr lang="zh-CN" altLang="en-US" sz="1200" b="0" i="0" kern="1200" dirty="0" smtClean="0">
                <a:solidFill>
                  <a:schemeClr val="tx1"/>
                </a:solidFill>
                <a:effectLst/>
                <a:latin typeface="+mn-lt"/>
                <a:ea typeface="+mn-ea"/>
                <a:cs typeface="+mn-cs"/>
              </a:rPr>
              <a:t>来进一步定制可视化页面，但 </a:t>
            </a:r>
            <a:r>
              <a:rPr lang="en-US" altLang="zh-CN" sz="1200" b="0" i="0" kern="1200" dirty="0" smtClean="0">
                <a:solidFill>
                  <a:schemeClr val="tx1"/>
                </a:solidFill>
                <a:effectLst/>
                <a:latin typeface="+mn-lt"/>
                <a:ea typeface="+mn-ea"/>
                <a:cs typeface="+mn-cs"/>
              </a:rPr>
              <a:t>R </a:t>
            </a:r>
            <a:r>
              <a:rPr lang="zh-CN" altLang="en-US" sz="1200" b="0" i="0" kern="1200" dirty="0" smtClean="0">
                <a:solidFill>
                  <a:schemeClr val="tx1"/>
                </a:solidFill>
                <a:effectLst/>
                <a:latin typeface="+mn-lt"/>
                <a:ea typeface="+mn-ea"/>
                <a:cs typeface="+mn-cs"/>
              </a:rPr>
              <a:t>的 </a:t>
            </a:r>
            <a:r>
              <a:rPr lang="en-US" altLang="zh-CN" sz="1200" b="0" i="0" kern="1200" dirty="0" smtClean="0">
                <a:solidFill>
                  <a:schemeClr val="tx1"/>
                </a:solidFill>
                <a:effectLst/>
                <a:latin typeface="+mn-lt"/>
                <a:ea typeface="+mn-ea"/>
                <a:cs typeface="+mn-cs"/>
              </a:rPr>
              <a:t>shiny </a:t>
            </a:r>
            <a:r>
              <a:rPr lang="zh-CN" altLang="en-US" sz="1200" b="0" i="0" kern="1200" dirty="0" smtClean="0">
                <a:solidFill>
                  <a:schemeClr val="tx1"/>
                </a:solidFill>
                <a:effectLst/>
                <a:latin typeface="+mn-lt"/>
                <a:ea typeface="+mn-ea"/>
                <a:cs typeface="+mn-cs"/>
              </a:rPr>
              <a:t>和 </a:t>
            </a:r>
            <a:r>
              <a:rPr lang="en-US" altLang="zh-CN" sz="1200" b="0" i="0" kern="1200" dirty="0" smtClean="0">
                <a:solidFill>
                  <a:schemeClr val="tx1"/>
                </a:solidFill>
                <a:effectLst/>
                <a:latin typeface="+mn-lt"/>
                <a:ea typeface="+mn-ea"/>
                <a:cs typeface="+mn-cs"/>
              </a:rPr>
              <a:t>shiny dashboard </a:t>
            </a:r>
            <a:r>
              <a:rPr lang="zh-CN" altLang="en-US" sz="1200" b="0" i="0" kern="1200" dirty="0" smtClean="0">
                <a:solidFill>
                  <a:schemeClr val="tx1"/>
                </a:solidFill>
                <a:effectLst/>
                <a:latin typeface="+mn-lt"/>
                <a:ea typeface="+mn-ea"/>
                <a:cs typeface="+mn-cs"/>
              </a:rPr>
              <a:t>速度更快，所需代码更少。</a:t>
            </a:r>
          </a:p>
          <a:p>
            <a:endParaRPr lang="zh-CN" altLang="en-US" sz="1200" b="0" i="0" kern="1200" dirty="0" smtClean="0">
              <a:solidFill>
                <a:schemeClr val="tx1"/>
              </a:solidFill>
              <a:effectLst/>
              <a:latin typeface="+mn-lt"/>
              <a:ea typeface="+mn-ea"/>
              <a:cs typeface="+mn-cs"/>
            </a:endParaRPr>
          </a:p>
          <a:p>
            <a:r>
              <a:rPr lang="zh-CN" altLang="en-US" dirty="0" smtClean="0"/>
              <a:t>此外，当今数据分析团队拥有许多技能，选择哪种语言实际上基于背景知识和经验。对于一些应用，尤其是原型设计和开发类，工作人员使用已经熟悉的工具会比较快速。</a:t>
            </a:r>
            <a:endParaRPr lang="zh-CN" altLang="en-US" sz="1200" b="0" i="0" kern="1200" dirty="0" smtClean="0">
              <a:solidFill>
                <a:schemeClr val="tx1"/>
              </a:solidFill>
              <a:effectLst/>
              <a:latin typeface="+mn-lt"/>
              <a:ea typeface="+mn-ea"/>
              <a:cs typeface="+mn-cs"/>
            </a:endParaRPr>
          </a:p>
          <a:p>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pPr/>
              <a:t>17</a:t>
            </a:fld>
            <a:endParaRPr lang="zh-CN" altLang="en-US"/>
          </a:p>
        </p:txBody>
      </p:sp>
    </p:spTree>
    <p:extLst>
      <p:ext uri="{BB962C8B-B14F-4D97-AF65-F5344CB8AC3E}">
        <p14:creationId xmlns:p14="http://schemas.microsoft.com/office/powerpoint/2010/main" xmlns="" val="767538586"/>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100" dirty="0" smtClean="0">
                <a:solidFill>
                  <a:prstClr val="black"/>
                </a:solidFill>
                <a:latin typeface="微软雅黑 Light" panose="020B0502040204020203" pitchFamily="34" charset="-122"/>
                <a:ea typeface="微软雅黑 Light" panose="020B0502040204020203" pitchFamily="34" charset="-122"/>
              </a:rPr>
              <a:t>与语法错误不同，</a:t>
            </a:r>
            <a:r>
              <a:rPr lang="en-US" altLang="zh-CN" sz="1100" dirty="0" smtClean="0">
                <a:solidFill>
                  <a:prstClr val="black"/>
                </a:solidFill>
                <a:latin typeface="微软雅黑 Light" panose="020B0502040204020203" pitchFamily="34" charset="-122"/>
                <a:ea typeface="微软雅黑 Light" panose="020B0502040204020203" pitchFamily="34" charset="-122"/>
              </a:rPr>
              <a:t>`</a:t>
            </a:r>
            <a:r>
              <a:rPr lang="en-US" altLang="zh-CN" sz="1100" dirty="0" err="1" smtClean="0">
                <a:solidFill>
                  <a:prstClr val="black"/>
                </a:solidFill>
                <a:latin typeface="微软雅黑 Light" panose="020B0502040204020203" pitchFamily="34" charset="-122"/>
                <a:ea typeface="微软雅黑 Light" panose="020B0502040204020203" pitchFamily="34" charset="-122"/>
              </a:rPr>
              <a:t>TypeError</a:t>
            </a:r>
            <a:r>
              <a:rPr lang="en-US" altLang="zh-CN" sz="1100" dirty="0" smtClean="0">
                <a:solidFill>
                  <a:prstClr val="black"/>
                </a:solidFill>
                <a:latin typeface="微软雅黑 Light" panose="020B0502040204020203" pitchFamily="34" charset="-122"/>
                <a:ea typeface="微软雅黑 Light" panose="020B0502040204020203" pitchFamily="34" charset="-122"/>
              </a:rPr>
              <a:t>`</a:t>
            </a:r>
            <a:r>
              <a:rPr lang="zh-CN" altLang="en-US" sz="1100" dirty="0" smtClean="0">
                <a:solidFill>
                  <a:prstClr val="black"/>
                </a:solidFill>
                <a:latin typeface="微软雅黑 Light" panose="020B0502040204020203" pitchFamily="34" charset="-122"/>
                <a:ea typeface="微软雅黑 Light" panose="020B0502040204020203" pitchFamily="34" charset="-122"/>
              </a:rPr>
              <a:t>异常信息在右上角出现了</a:t>
            </a:r>
            <a:r>
              <a:rPr lang="en-US" altLang="zh-CN" sz="1100" dirty="0" smtClean="0">
                <a:solidFill>
                  <a:prstClr val="black"/>
                </a:solidFill>
                <a:latin typeface="微软雅黑 Light" panose="020B0502040204020203" pitchFamily="34" charset="-122"/>
                <a:ea typeface="微软雅黑 Light" panose="020B0502040204020203" pitchFamily="34" charset="-122"/>
              </a:rPr>
              <a:t>`</a:t>
            </a:r>
            <a:r>
              <a:rPr lang="en-US" altLang="zh-CN" sz="1100" dirty="0" err="1" smtClean="0">
                <a:solidFill>
                  <a:prstClr val="black"/>
                </a:solidFill>
                <a:latin typeface="微软雅黑 Light" panose="020B0502040204020203" pitchFamily="34" charset="-122"/>
                <a:ea typeface="微软雅黑 Light" panose="020B0502040204020203" pitchFamily="34" charset="-122"/>
              </a:rPr>
              <a:t>Traceback</a:t>
            </a:r>
            <a:r>
              <a:rPr lang="en-US" altLang="zh-CN" sz="1100" dirty="0" smtClean="0">
                <a:solidFill>
                  <a:prstClr val="black"/>
                </a:solidFill>
                <a:latin typeface="微软雅黑 Light" panose="020B0502040204020203" pitchFamily="34" charset="-122"/>
                <a:ea typeface="微软雅黑 Light" panose="020B0502040204020203" pitchFamily="34" charset="-122"/>
              </a:rPr>
              <a:t>(most recent call)`</a:t>
            </a:r>
            <a:r>
              <a:rPr lang="zh-CN" altLang="en-US" sz="1100" dirty="0" smtClean="0">
                <a:solidFill>
                  <a:prstClr val="black"/>
                </a:solidFill>
                <a:latin typeface="微软雅黑 Light" panose="020B0502040204020203" pitchFamily="34" charset="-122"/>
                <a:ea typeface="微软雅黑 Light" panose="020B0502040204020203" pitchFamily="34" charset="-122"/>
              </a:rPr>
              <a:t>，并且代码显示了两行。</a:t>
            </a:r>
            <a:r>
              <a:rPr lang="en-US" altLang="zh-CN" sz="1100" dirty="0" err="1" smtClean="0">
                <a:solidFill>
                  <a:prstClr val="black"/>
                </a:solidFill>
                <a:latin typeface="微软雅黑 Light" panose="020B0502040204020203" pitchFamily="34" charset="-122"/>
                <a:ea typeface="微软雅黑 Light" panose="020B0502040204020203" pitchFamily="34" charset="-122"/>
              </a:rPr>
              <a:t>Traceback</a:t>
            </a:r>
            <a:r>
              <a:rPr lang="zh-CN" altLang="en-US" sz="1100" dirty="0" smtClean="0">
                <a:solidFill>
                  <a:prstClr val="black"/>
                </a:solidFill>
                <a:latin typeface="微软雅黑 Light" panose="020B0502040204020203" pitchFamily="34" charset="-122"/>
                <a:ea typeface="微软雅黑 Light" panose="020B0502040204020203" pitchFamily="34" charset="-122"/>
              </a:rPr>
              <a:t>（回溯）会以回溯的方式把已经执行的代码打印出来，然后以产生错误的代码句结尾，当你的代码非常复杂时，比如含有嵌套函数时，这个部分会显示一系列不同层级的函数调用时的错误信息，在实际项目代码异常追踪时，也可以使用</a:t>
            </a:r>
            <a:r>
              <a:rPr lang="en-US" altLang="zh-CN" sz="1100" dirty="0" smtClean="0">
                <a:solidFill>
                  <a:prstClr val="black"/>
                </a:solidFill>
                <a:latin typeface="微软雅黑 Light" panose="020B0502040204020203" pitchFamily="34" charset="-122"/>
                <a:ea typeface="微软雅黑 Light" panose="020B0502040204020203" pitchFamily="34" charset="-122"/>
              </a:rPr>
              <a:t>`</a:t>
            </a:r>
            <a:r>
              <a:rPr lang="en-US" altLang="zh-CN" sz="1100" dirty="0" err="1" smtClean="0">
                <a:solidFill>
                  <a:prstClr val="black"/>
                </a:solidFill>
                <a:latin typeface="微软雅黑 Light" panose="020B0502040204020203" pitchFamily="34" charset="-122"/>
                <a:ea typeface="微软雅黑 Light" panose="020B0502040204020203" pitchFamily="34" charset="-122"/>
              </a:rPr>
              <a:t>Traceback</a:t>
            </a:r>
            <a:r>
              <a:rPr lang="en-US" altLang="zh-CN" sz="1100" dirty="0" smtClean="0">
                <a:solidFill>
                  <a:prstClr val="black"/>
                </a:solidFill>
                <a:latin typeface="微软雅黑 Light" panose="020B0502040204020203" pitchFamily="34" charset="-122"/>
                <a:ea typeface="微软雅黑 Light" panose="020B0502040204020203" pitchFamily="34" charset="-122"/>
              </a:rPr>
              <a:t>`</a:t>
            </a:r>
            <a:r>
              <a:rPr lang="zh-CN" altLang="en-US" sz="1100" dirty="0" smtClean="0">
                <a:solidFill>
                  <a:prstClr val="black"/>
                </a:solidFill>
                <a:latin typeface="微软雅黑 Light" panose="020B0502040204020203" pitchFamily="34" charset="-122"/>
                <a:ea typeface="微软雅黑 Light" panose="020B0502040204020203" pitchFamily="34" charset="-122"/>
              </a:rPr>
              <a:t>模块来捕获异常返回信息</a:t>
            </a:r>
            <a:endParaRPr lang="en-US" altLang="zh-CN" sz="1100" dirty="0" smtClean="0">
              <a:latin typeface="微软雅黑 Light" panose="020B0502040204020203" pitchFamily="34" charset="-122"/>
              <a:ea typeface="微软雅黑 Light" panose="020B0502040204020203" pitchFamily="34" charset="-122"/>
            </a:endParaRPr>
          </a:p>
        </p:txBody>
      </p:sp>
      <p:sp>
        <p:nvSpPr>
          <p:cNvPr id="4" name="Slide Number Placeholder 3"/>
          <p:cNvSpPr>
            <a:spLocks noGrp="1"/>
          </p:cNvSpPr>
          <p:nvPr>
            <p:ph type="sldNum" sz="quarter" idx="10"/>
          </p:nvPr>
        </p:nvSpPr>
        <p:spPr/>
        <p:txBody>
          <a:bodyPr/>
          <a:lstStyle/>
          <a:p>
            <a:fld id="{858E6889-349A-49E8-AAE1-A1FB1A7B9723}" type="slidenum">
              <a:rPr lang="zh-CN" altLang="en-US">
                <a:solidFill>
                  <a:prstClr val="black"/>
                </a:solidFill>
              </a:rPr>
              <a:pPr/>
              <a:t>127</a:t>
            </a:fld>
            <a:endParaRPr lang="zh-CN" altLang="en-US">
              <a:solidFill>
                <a:prstClr val="black"/>
              </a:solidFill>
            </a:endParaRPr>
          </a:p>
        </p:txBody>
      </p:sp>
    </p:spTree>
    <p:extLst>
      <p:ext uri="{BB962C8B-B14F-4D97-AF65-F5344CB8AC3E}">
        <p14:creationId xmlns:p14="http://schemas.microsoft.com/office/powerpoint/2010/main" xmlns="" val="1270926093"/>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1" indent="0" algn="l">
              <a:lnSpc>
                <a:spcPct val="150000"/>
              </a:lnSpc>
              <a:buClr>
                <a:srgbClr val="C00000"/>
              </a:buClr>
              <a:buFont typeface="Arial" charset="0"/>
              <a:buNone/>
            </a:pPr>
            <a:r>
              <a:rPr lang="zh-CN" altLang="en-US" sz="2400" dirty="0" smtClean="0">
                <a:solidFill>
                  <a:prstClr val="black"/>
                </a:solidFill>
                <a:latin typeface="微软雅黑 Light" panose="020B0502040204020203" pitchFamily="34" charset="-122"/>
                <a:ea typeface="微软雅黑 Light" panose="020B0502040204020203" pitchFamily="34" charset="-122"/>
              </a:rPr>
              <a:t>某些函数或者方法只适用于特定的数据类型，如果对数据类型的操作不当，就会产生类型错误</a:t>
            </a:r>
            <a:endParaRPr lang="en-US" altLang="zh-CN" sz="2400" dirty="0" smtClean="0">
              <a:solidFill>
                <a:prstClr val="black"/>
              </a:solidFill>
              <a:latin typeface="Monaco" charset="0"/>
              <a:ea typeface="Monaco" charset="0"/>
              <a:cs typeface="Monaco" charset="0"/>
            </a:endParaRPr>
          </a:p>
          <a:p>
            <a:pPr marL="457200" lvl="1" indent="0" algn="l">
              <a:lnSpc>
                <a:spcPct val="150000"/>
              </a:lnSpc>
              <a:buClr>
                <a:srgbClr val="C00000"/>
              </a:buClr>
              <a:buFont typeface="Arial" charset="0"/>
              <a:buNone/>
            </a:pPr>
            <a:endParaRPr lang="en-US" altLang="zh-CN" sz="2400" dirty="0" smtClean="0">
              <a:solidFill>
                <a:prstClr val="black"/>
              </a:solidFill>
              <a:latin typeface="Monaco" charset="0"/>
              <a:ea typeface="Monaco" charset="0"/>
              <a:cs typeface="Monaco" charset="0"/>
            </a:endParaRPr>
          </a:p>
          <a:p>
            <a:pPr marL="457200" lvl="1" indent="0" algn="l">
              <a:lnSpc>
                <a:spcPct val="150000"/>
              </a:lnSpc>
              <a:buClr>
                <a:srgbClr val="C00000"/>
              </a:buClr>
              <a:buFont typeface="Arial" charset="0"/>
              <a:buNone/>
            </a:pPr>
            <a:r>
              <a:rPr lang="zh-CN" altLang="en-US" sz="2400" dirty="0" smtClean="0">
                <a:solidFill>
                  <a:prstClr val="black"/>
                </a:solidFill>
                <a:latin typeface="微软雅黑 Light" panose="020B0502040204020203" pitchFamily="34" charset="-122"/>
                <a:ea typeface="微软雅黑 Light" panose="020B0502040204020203" pitchFamily="34" charset="-122"/>
              </a:rPr>
              <a:t>许多函数只对特定类型的输入有效，但是在输入类型正确的情况下，可能会由于具体输入值错误而产生数值错误‘</a:t>
            </a:r>
            <a:endParaRPr lang="en-US" altLang="zh-CN" sz="2400" dirty="0" smtClean="0">
              <a:solidFill>
                <a:prstClr val="black"/>
              </a:solidFill>
              <a:latin typeface="微软雅黑 Light" panose="020B0502040204020203" pitchFamily="34" charset="-122"/>
              <a:ea typeface="微软雅黑 Light" panose="020B0502040204020203" pitchFamily="34" charset="-122"/>
            </a:endParaRPr>
          </a:p>
          <a:p>
            <a:pPr marL="457200" lvl="1" indent="0" algn="l">
              <a:lnSpc>
                <a:spcPct val="150000"/>
              </a:lnSpc>
              <a:buClr>
                <a:srgbClr val="C00000"/>
              </a:buClr>
              <a:buFont typeface="Arial" charset="0"/>
              <a:buNone/>
            </a:pPr>
            <a:endParaRPr lang="en-US" altLang="zh-CN" sz="2400" dirty="0" smtClean="0">
              <a:solidFill>
                <a:prstClr val="black"/>
              </a:solidFill>
              <a:latin typeface="微软雅黑 Light" panose="020B0502040204020203" pitchFamily="34" charset="-122"/>
              <a:ea typeface="微软雅黑 Light" panose="020B0502040204020203" pitchFamily="34" charset="-122"/>
            </a:endParaRPr>
          </a:p>
          <a:p>
            <a:pPr marL="457200" lvl="1" indent="0" algn="l">
              <a:lnSpc>
                <a:spcPct val="150000"/>
              </a:lnSpc>
              <a:buClr>
                <a:srgbClr val="C00000"/>
              </a:buClr>
              <a:buFont typeface="Arial" charset="0"/>
              <a:buNone/>
            </a:pPr>
            <a:r>
              <a:rPr lang="zh-CN" altLang="en-US" sz="2400" dirty="0" smtClean="0">
                <a:solidFill>
                  <a:prstClr val="black"/>
                </a:solidFill>
                <a:latin typeface="微软雅黑 Light" panose="020B0502040204020203" pitchFamily="34" charset="-122"/>
                <a:ea typeface="微软雅黑 Light" panose="020B0502040204020203" pitchFamily="34" charset="-122"/>
              </a:rPr>
              <a:t>在</a:t>
            </a:r>
            <a:r>
              <a:rPr lang="en-US" altLang="zh-CN" sz="2400" dirty="0" smtClean="0">
                <a:solidFill>
                  <a:prstClr val="black"/>
                </a:solidFill>
                <a:latin typeface="微软雅黑 Light" panose="020B0502040204020203" pitchFamily="34" charset="-122"/>
                <a:ea typeface="微软雅黑 Light" panose="020B0502040204020203" pitchFamily="34" charset="-122"/>
              </a:rPr>
              <a:t>`</a:t>
            </a:r>
            <a:r>
              <a:rPr lang="en-US" altLang="zh-CN" sz="2400" dirty="0" err="1" smtClean="0">
                <a:solidFill>
                  <a:prstClr val="black"/>
                </a:solidFill>
                <a:latin typeface="微软雅黑 Light" panose="020B0502040204020203" pitchFamily="34" charset="-122"/>
                <a:ea typeface="微软雅黑 Light" panose="020B0502040204020203" pitchFamily="34" charset="-122"/>
              </a:rPr>
              <a:t>TypeError</a:t>
            </a:r>
            <a:r>
              <a:rPr lang="en-US" altLang="zh-CN" sz="2400" dirty="0" smtClean="0">
                <a:solidFill>
                  <a:prstClr val="black"/>
                </a:solidFill>
                <a:latin typeface="微软雅黑 Light" panose="020B0502040204020203" pitchFamily="34" charset="-122"/>
                <a:ea typeface="微软雅黑 Light" panose="020B0502040204020203" pitchFamily="34" charset="-122"/>
              </a:rPr>
              <a:t>`</a:t>
            </a:r>
            <a:r>
              <a:rPr lang="zh-CN" altLang="en-US" sz="2400" dirty="0" smtClean="0">
                <a:solidFill>
                  <a:prstClr val="black"/>
                </a:solidFill>
                <a:latin typeface="微软雅黑 Light" panose="020B0502040204020203" pitchFamily="34" charset="-122"/>
                <a:ea typeface="微软雅黑 Light" panose="020B0502040204020203" pitchFamily="34" charset="-122"/>
              </a:rPr>
              <a:t>的具体信息中也提到，该错误是由于</a:t>
            </a:r>
            <a:r>
              <a:rPr lang="en-US" altLang="zh-CN" sz="2400" dirty="0" smtClean="0">
                <a:solidFill>
                  <a:prstClr val="black"/>
                </a:solidFill>
                <a:latin typeface="微软雅黑 Light" panose="020B0502040204020203" pitchFamily="34" charset="-122"/>
                <a:ea typeface="微软雅黑 Light" panose="020B0502040204020203" pitchFamily="34" charset="-122"/>
              </a:rPr>
              <a:t>`+`</a:t>
            </a:r>
            <a:r>
              <a:rPr lang="zh-CN" altLang="en-US" sz="2400" dirty="0" smtClean="0">
                <a:solidFill>
                  <a:prstClr val="black"/>
                </a:solidFill>
                <a:latin typeface="微软雅黑 Light" panose="020B0502040204020203" pitchFamily="34" charset="-122"/>
                <a:ea typeface="微软雅黑 Light" panose="020B0502040204020203" pitchFamily="34" charset="-122"/>
              </a:rPr>
              <a:t>加操作使用在了</a:t>
            </a:r>
            <a:r>
              <a:rPr lang="en-US" altLang="zh-CN" sz="2400" dirty="0" smtClean="0">
                <a:solidFill>
                  <a:prstClr val="black"/>
                </a:solidFill>
                <a:latin typeface="微软雅黑 Light" panose="020B0502040204020203" pitchFamily="34" charset="-122"/>
                <a:ea typeface="微软雅黑 Light" panose="020B0502040204020203" pitchFamily="34" charset="-122"/>
              </a:rPr>
              <a:t>`</a:t>
            </a:r>
            <a:r>
              <a:rPr lang="en-US" altLang="zh-CN" sz="2400" dirty="0" err="1" smtClean="0">
                <a:solidFill>
                  <a:prstClr val="black"/>
                </a:solidFill>
                <a:latin typeface="微软雅黑 Light" panose="020B0502040204020203" pitchFamily="34" charset="-122"/>
                <a:ea typeface="微软雅黑 Light" panose="020B0502040204020203" pitchFamily="34" charset="-122"/>
              </a:rPr>
              <a:t>int</a:t>
            </a:r>
            <a:r>
              <a:rPr lang="en-US" altLang="zh-CN" sz="2400" dirty="0" smtClean="0">
                <a:solidFill>
                  <a:prstClr val="black"/>
                </a:solidFill>
                <a:latin typeface="微软雅黑 Light" panose="020B0502040204020203" pitchFamily="34" charset="-122"/>
                <a:ea typeface="微软雅黑 Light" panose="020B0502040204020203" pitchFamily="34" charset="-122"/>
              </a:rPr>
              <a:t>`</a:t>
            </a:r>
            <a:r>
              <a:rPr lang="zh-CN" altLang="en-US" sz="2400" dirty="0" smtClean="0">
                <a:solidFill>
                  <a:prstClr val="black"/>
                </a:solidFill>
                <a:latin typeface="微软雅黑 Light" panose="020B0502040204020203" pitchFamily="34" charset="-122"/>
                <a:ea typeface="微软雅黑 Light" panose="020B0502040204020203" pitchFamily="34" charset="-122"/>
              </a:rPr>
              <a:t>数据类型和</a:t>
            </a:r>
            <a:r>
              <a:rPr lang="en-US" altLang="zh-CN" sz="2400" dirty="0" smtClean="0">
                <a:solidFill>
                  <a:prstClr val="black"/>
                </a:solidFill>
                <a:latin typeface="微软雅黑 Light" panose="020B0502040204020203" pitchFamily="34" charset="-122"/>
                <a:ea typeface="微软雅黑 Light" panose="020B0502040204020203" pitchFamily="34" charset="-122"/>
              </a:rPr>
              <a:t>`</a:t>
            </a:r>
            <a:r>
              <a:rPr lang="en-US" altLang="zh-CN" sz="2400" dirty="0" err="1" smtClean="0">
                <a:solidFill>
                  <a:prstClr val="black"/>
                </a:solidFill>
                <a:latin typeface="微软雅黑 Light" panose="020B0502040204020203" pitchFamily="34" charset="-122"/>
                <a:ea typeface="微软雅黑 Light" panose="020B0502040204020203" pitchFamily="34" charset="-122"/>
              </a:rPr>
              <a:t>str</a:t>
            </a:r>
            <a:r>
              <a:rPr lang="en-US" altLang="zh-CN" sz="2400" dirty="0" smtClean="0">
                <a:solidFill>
                  <a:prstClr val="black"/>
                </a:solidFill>
                <a:latin typeface="微软雅黑 Light" panose="020B0502040204020203" pitchFamily="34" charset="-122"/>
                <a:ea typeface="微软雅黑 Light" panose="020B0502040204020203" pitchFamily="34" charset="-122"/>
              </a:rPr>
              <a:t>`</a:t>
            </a:r>
            <a:r>
              <a:rPr lang="zh-CN" altLang="en-US" sz="2400" dirty="0" smtClean="0">
                <a:solidFill>
                  <a:prstClr val="black"/>
                </a:solidFill>
                <a:latin typeface="微软雅黑 Light" panose="020B0502040204020203" pitchFamily="34" charset="-122"/>
                <a:ea typeface="微软雅黑 Light" panose="020B0502040204020203" pitchFamily="34" charset="-122"/>
              </a:rPr>
              <a:t>数据类型之间所导致的。</a:t>
            </a:r>
            <a:endParaRPr lang="en-US" altLang="zh-CN" sz="2400" dirty="0" smtClean="0">
              <a:solidFill>
                <a:prstClr val="black"/>
              </a:solidFill>
              <a:latin typeface="微软雅黑 Light" panose="020B0502040204020203" pitchFamily="34" charset="-122"/>
              <a:ea typeface="微软雅黑 Light" panose="020B0502040204020203" pitchFamily="34" charset="-122"/>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100" dirty="0" smtClean="0">
              <a:latin typeface="微软雅黑 Light" panose="020B0502040204020203" pitchFamily="34" charset="-122"/>
              <a:ea typeface="微软雅黑 Light" panose="020B0502040204020203" pitchFamily="34" charset="-122"/>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100" dirty="0" smtClean="0">
                <a:latin typeface="微软雅黑 Light" panose="020B0502040204020203" pitchFamily="34" charset="-122"/>
                <a:ea typeface="微软雅黑 Light" panose="020B0502040204020203" pitchFamily="34" charset="-122"/>
              </a:rPr>
              <a:t>有一种比较常见的错误：</a:t>
            </a:r>
            <a:r>
              <a:rPr lang="en-US" altLang="zh-CN" sz="1100" dirty="0" smtClean="0">
                <a:latin typeface="微软雅黑 Light" panose="020B0502040204020203" pitchFamily="34" charset="-122"/>
                <a:ea typeface="微软雅黑 Light" panose="020B0502040204020203" pitchFamily="34" charset="-122"/>
              </a:rPr>
              <a:t>`</a:t>
            </a:r>
            <a:r>
              <a:rPr lang="en-US" altLang="zh-CN" sz="1100" dirty="0" err="1" smtClean="0">
                <a:latin typeface="微软雅黑 Light" panose="020B0502040204020203" pitchFamily="34" charset="-122"/>
                <a:ea typeface="微软雅黑 Light" panose="020B0502040204020203" pitchFamily="34" charset="-122"/>
              </a:rPr>
              <a:t>ValueError</a:t>
            </a:r>
            <a:r>
              <a:rPr lang="en-US" altLang="zh-CN" sz="1100" dirty="0" smtClean="0">
                <a:latin typeface="微软雅黑 Light" panose="020B0502040204020203" pitchFamily="34" charset="-122"/>
                <a:ea typeface="微软雅黑 Light" panose="020B0502040204020203" pitchFamily="34" charset="-122"/>
              </a:rPr>
              <a:t>`</a:t>
            </a:r>
            <a:r>
              <a:rPr lang="zh-CN" altLang="en-US" sz="1100" dirty="0" smtClean="0">
                <a:latin typeface="微软雅黑 Light" panose="020B0502040204020203" pitchFamily="34" charset="-122"/>
                <a:ea typeface="微软雅黑 Light" panose="020B0502040204020203" pitchFamily="34" charset="-122"/>
              </a:rPr>
              <a:t>，许多函数只对特定类型的输入有效，但是在输入类型正确的情况下，可能会由于具体输入值错误而产生</a:t>
            </a:r>
            <a:r>
              <a:rPr lang="en-US" altLang="zh-CN" sz="1100" dirty="0" smtClean="0">
                <a:latin typeface="微软雅黑 Light" panose="020B0502040204020203" pitchFamily="34" charset="-122"/>
                <a:ea typeface="微软雅黑 Light" panose="020B0502040204020203" pitchFamily="34" charset="-122"/>
              </a:rPr>
              <a:t>`</a:t>
            </a:r>
            <a:r>
              <a:rPr lang="en-US" altLang="zh-CN" sz="1100" dirty="0" err="1" smtClean="0">
                <a:latin typeface="微软雅黑 Light" panose="020B0502040204020203" pitchFamily="34" charset="-122"/>
                <a:ea typeface="微软雅黑 Light" panose="020B0502040204020203" pitchFamily="34" charset="-122"/>
              </a:rPr>
              <a:t>ValueError</a:t>
            </a:r>
            <a:r>
              <a:rPr lang="en-US" altLang="zh-CN" sz="1100" dirty="0" smtClean="0">
                <a:latin typeface="微软雅黑 Light" panose="020B0502040204020203" pitchFamily="34" charset="-122"/>
                <a:ea typeface="微软雅黑 Light" panose="020B0502040204020203" pitchFamily="34" charset="-122"/>
              </a:rPr>
              <a:t>`</a:t>
            </a:r>
            <a:r>
              <a:rPr lang="zh-CN" altLang="en-US" sz="1100" dirty="0" smtClean="0">
                <a:latin typeface="微软雅黑 Light" panose="020B0502040204020203" pitchFamily="34" charset="-122"/>
                <a:ea typeface="微软雅黑 Light" panose="020B0502040204020203" pitchFamily="34" charset="-122"/>
              </a:rPr>
              <a:t>。例如，之前我们在“类型转换”章节提到过</a:t>
            </a:r>
            <a:r>
              <a:rPr lang="en-US" altLang="zh-CN" sz="1100" dirty="0" smtClean="0">
                <a:latin typeface="微软雅黑 Light" panose="020B0502040204020203" pitchFamily="34" charset="-122"/>
                <a:ea typeface="微软雅黑 Light" panose="020B0502040204020203" pitchFamily="34" charset="-122"/>
              </a:rPr>
              <a:t>`float()`</a:t>
            </a:r>
            <a:r>
              <a:rPr lang="zh-CN" altLang="en-US" sz="1100" dirty="0" smtClean="0">
                <a:latin typeface="微软雅黑 Light" panose="020B0502040204020203" pitchFamily="34" charset="-122"/>
                <a:ea typeface="微软雅黑 Light" panose="020B0502040204020203" pitchFamily="34" charset="-122"/>
              </a:rPr>
              <a:t>函数，该函数可以将字符串转换为浮点数。但是如果输入的字符串代表的是非数值的值，则在转换时会产生此错误，如下所示：</a:t>
            </a:r>
            <a:endParaRPr lang="en-US" altLang="zh-CN" sz="1100" dirty="0" smtClean="0">
              <a:latin typeface="微软雅黑 Light" panose="020B0502040204020203" pitchFamily="34" charset="-122"/>
              <a:ea typeface="微软雅黑 Light" panose="020B0502040204020203" pitchFamily="34" charset="-122"/>
            </a:endParaRPr>
          </a:p>
        </p:txBody>
      </p:sp>
      <p:sp>
        <p:nvSpPr>
          <p:cNvPr id="4" name="Slide Number Placeholder 3"/>
          <p:cNvSpPr>
            <a:spLocks noGrp="1"/>
          </p:cNvSpPr>
          <p:nvPr>
            <p:ph type="sldNum" sz="quarter" idx="10"/>
          </p:nvPr>
        </p:nvSpPr>
        <p:spPr/>
        <p:txBody>
          <a:bodyPr/>
          <a:lstStyle/>
          <a:p>
            <a:fld id="{858E6889-349A-49E8-AAE1-A1FB1A7B9723}" type="slidenum">
              <a:rPr lang="zh-CN" altLang="en-US">
                <a:solidFill>
                  <a:prstClr val="black"/>
                </a:solidFill>
              </a:rPr>
              <a:pPr/>
              <a:t>128</a:t>
            </a:fld>
            <a:endParaRPr lang="zh-CN" altLang="en-US">
              <a:solidFill>
                <a:prstClr val="black"/>
              </a:solidFill>
            </a:endParaRPr>
          </a:p>
        </p:txBody>
      </p:sp>
    </p:spTree>
    <p:extLst>
      <p:ext uri="{BB962C8B-B14F-4D97-AF65-F5344CB8AC3E}">
        <p14:creationId xmlns:p14="http://schemas.microsoft.com/office/powerpoint/2010/main" xmlns="" val="357891028"/>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100" dirty="0" smtClean="0">
                <a:latin typeface="微软雅黑 Light" panose="020B0502040204020203" pitchFamily="34" charset="-122"/>
                <a:ea typeface="微软雅黑 Light" panose="020B0502040204020203" pitchFamily="34" charset="-122"/>
              </a:rPr>
              <a:t>对于序列数据结构，如列表和元组，它们对内部数据的访问是通过索引方式进行的。但是有时候，我们的索引会超出序列的长度，导致</a:t>
            </a:r>
            <a:r>
              <a:rPr lang="en-US" altLang="zh-CN" sz="1100" dirty="0" smtClean="0">
                <a:latin typeface="微软雅黑 Light" panose="020B0502040204020203" pitchFamily="34" charset="-122"/>
                <a:ea typeface="微软雅黑 Light" panose="020B0502040204020203" pitchFamily="34" charset="-122"/>
              </a:rPr>
              <a:t>`</a:t>
            </a:r>
            <a:r>
              <a:rPr lang="en-US" altLang="zh-CN" sz="1100" dirty="0" err="1" smtClean="0">
                <a:latin typeface="微软雅黑 Light" panose="020B0502040204020203" pitchFamily="34" charset="-122"/>
                <a:ea typeface="微软雅黑 Light" panose="020B0502040204020203" pitchFamily="34" charset="-122"/>
              </a:rPr>
              <a:t>IndexError</a:t>
            </a:r>
            <a:r>
              <a:rPr lang="en-US" altLang="zh-CN" sz="1100" dirty="0" smtClean="0">
                <a:latin typeface="微软雅黑 Light" panose="020B0502040204020203" pitchFamily="34" charset="-122"/>
                <a:ea typeface="微软雅黑 Light" panose="020B0502040204020203" pitchFamily="34" charset="-122"/>
              </a:rPr>
              <a:t>`</a:t>
            </a:r>
            <a:r>
              <a:rPr lang="zh-CN" altLang="en-US" sz="1100" dirty="0" smtClean="0">
                <a:latin typeface="微软雅黑 Light" panose="020B0502040204020203" pitchFamily="34" charset="-122"/>
                <a:ea typeface="微软雅黑 Light" panose="020B0502040204020203" pitchFamily="34" charset="-122"/>
              </a:rPr>
              <a:t>。例如，现在有一个只有</a:t>
            </a:r>
            <a:r>
              <a:rPr lang="en-US" altLang="zh-CN" sz="1100" dirty="0" smtClean="0">
                <a:latin typeface="微软雅黑 Light" panose="020B0502040204020203" pitchFamily="34" charset="-122"/>
                <a:ea typeface="微软雅黑 Light" panose="020B0502040204020203" pitchFamily="34" charset="-122"/>
              </a:rPr>
              <a:t>4</a:t>
            </a:r>
            <a:r>
              <a:rPr lang="zh-CN" altLang="en-US" sz="1100" dirty="0" smtClean="0">
                <a:latin typeface="微软雅黑 Light" panose="020B0502040204020203" pitchFamily="34" charset="-122"/>
                <a:ea typeface="微软雅黑 Light" panose="020B0502040204020203" pitchFamily="34" charset="-122"/>
              </a:rPr>
              <a:t>个元素的列表，如果我们的索引超过了</a:t>
            </a:r>
            <a:r>
              <a:rPr lang="en-US" altLang="zh-CN" sz="1100" dirty="0" smtClean="0">
                <a:latin typeface="微软雅黑 Light" panose="020B0502040204020203" pitchFamily="34" charset="-122"/>
                <a:ea typeface="微软雅黑 Light" panose="020B0502040204020203" pitchFamily="34" charset="-122"/>
              </a:rPr>
              <a:t>`3`</a:t>
            </a:r>
            <a:r>
              <a:rPr lang="zh-CN" altLang="en-US" sz="1100" dirty="0" smtClean="0">
                <a:latin typeface="微软雅黑 Light" panose="020B0502040204020203" pitchFamily="34" charset="-122"/>
                <a:ea typeface="微软雅黑 Light" panose="020B0502040204020203" pitchFamily="34" charset="-122"/>
              </a:rPr>
              <a:t>就会产生</a:t>
            </a:r>
            <a:r>
              <a:rPr lang="en-US" altLang="zh-CN" sz="1100" dirty="0" smtClean="0">
                <a:latin typeface="微软雅黑 Light" panose="020B0502040204020203" pitchFamily="34" charset="-122"/>
                <a:ea typeface="微软雅黑 Light" panose="020B0502040204020203" pitchFamily="34" charset="-122"/>
              </a:rPr>
              <a:t>`</a:t>
            </a:r>
            <a:r>
              <a:rPr lang="en-US" altLang="zh-CN" sz="1100" dirty="0" err="1" smtClean="0">
                <a:latin typeface="微软雅黑 Light" panose="020B0502040204020203" pitchFamily="34" charset="-122"/>
                <a:ea typeface="微软雅黑 Light" panose="020B0502040204020203" pitchFamily="34" charset="-122"/>
              </a:rPr>
              <a:t>IndexError</a:t>
            </a:r>
            <a:r>
              <a:rPr lang="en-US" altLang="zh-CN" sz="1100" dirty="0" smtClean="0">
                <a:latin typeface="微软雅黑 Light" panose="020B0502040204020203" pitchFamily="34" charset="-122"/>
                <a:ea typeface="微软雅黑 Light" panose="020B0502040204020203" pitchFamily="34" charset="-122"/>
              </a:rPr>
              <a:t>`</a:t>
            </a:r>
            <a:r>
              <a:rPr lang="zh-CN" altLang="en-US" sz="1100" dirty="0" smtClean="0">
                <a:latin typeface="微软雅黑 Light" panose="020B0502040204020203" pitchFamily="34" charset="-122"/>
                <a:ea typeface="微软雅黑 Light" panose="020B0502040204020203" pitchFamily="34" charset="-122"/>
              </a:rPr>
              <a:t>（注意</a:t>
            </a:r>
            <a:r>
              <a:rPr lang="en-US" altLang="zh-CN" sz="1100" dirty="0" smtClean="0">
                <a:latin typeface="微软雅黑 Light" panose="020B0502040204020203" pitchFamily="34" charset="-122"/>
                <a:ea typeface="微软雅黑 Light" panose="020B0502040204020203" pitchFamily="34" charset="-122"/>
              </a:rPr>
              <a:t>Python</a:t>
            </a:r>
            <a:r>
              <a:rPr lang="zh-CN" altLang="en-US" sz="1100" dirty="0" smtClean="0">
                <a:latin typeface="微软雅黑 Light" panose="020B0502040204020203" pitchFamily="34" charset="-122"/>
                <a:ea typeface="微软雅黑 Light" panose="020B0502040204020203" pitchFamily="34" charset="-122"/>
              </a:rPr>
              <a:t>语言的索引是从</a:t>
            </a:r>
            <a:r>
              <a:rPr lang="en-US" altLang="zh-CN" sz="1100" dirty="0" smtClean="0">
                <a:latin typeface="微软雅黑 Light" panose="020B0502040204020203" pitchFamily="34" charset="-122"/>
                <a:ea typeface="微软雅黑 Light" panose="020B0502040204020203" pitchFamily="34" charset="-122"/>
              </a:rPr>
              <a:t>`0`</a:t>
            </a:r>
            <a:r>
              <a:rPr lang="zh-CN" altLang="en-US" sz="1100" dirty="0" smtClean="0">
                <a:latin typeface="微软雅黑 Light" panose="020B0502040204020203" pitchFamily="34" charset="-122"/>
                <a:ea typeface="微软雅黑 Light" panose="020B0502040204020203" pitchFamily="34" charset="-122"/>
              </a:rPr>
              <a:t>开始的）；在列表</a:t>
            </a:r>
            <a:r>
              <a:rPr lang="en-US" altLang="zh-CN" sz="1100" dirty="0" smtClean="0">
                <a:latin typeface="微软雅黑 Light" panose="020B0502040204020203" pitchFamily="34" charset="-122"/>
                <a:ea typeface="微软雅黑 Light" panose="020B0502040204020203" pitchFamily="34" charset="-122"/>
              </a:rPr>
              <a:t>`</a:t>
            </a:r>
            <a:r>
              <a:rPr lang="en-US" altLang="zh-CN" sz="1100" dirty="0" err="1" smtClean="0">
                <a:latin typeface="微软雅黑 Light" panose="020B0502040204020203" pitchFamily="34" charset="-122"/>
                <a:ea typeface="微软雅黑 Light" panose="020B0502040204020203" pitchFamily="34" charset="-122"/>
              </a:rPr>
              <a:t>list_hack</a:t>
            </a:r>
            <a:r>
              <a:rPr lang="en-US" altLang="zh-CN" sz="1100" dirty="0" smtClean="0">
                <a:latin typeface="微软雅黑 Light" panose="020B0502040204020203" pitchFamily="34" charset="-122"/>
                <a:ea typeface="微软雅黑 Light" panose="020B0502040204020203" pitchFamily="34" charset="-122"/>
              </a:rPr>
              <a:t>`</a:t>
            </a:r>
            <a:r>
              <a:rPr lang="zh-CN" altLang="en-US" sz="1100" dirty="0" smtClean="0">
                <a:latin typeface="微软雅黑 Light" panose="020B0502040204020203" pitchFamily="34" charset="-122"/>
                <a:ea typeface="微软雅黑 Light" panose="020B0502040204020203" pitchFamily="34" charset="-122"/>
              </a:rPr>
              <a:t>中，索引</a:t>
            </a:r>
            <a:r>
              <a:rPr lang="en-US" altLang="zh-CN" sz="1100" dirty="0" smtClean="0">
                <a:latin typeface="微软雅黑 Light" panose="020B0502040204020203" pitchFamily="34" charset="-122"/>
                <a:ea typeface="微软雅黑 Light" panose="020B0502040204020203" pitchFamily="34" charset="-122"/>
              </a:rPr>
              <a:t>`4`</a:t>
            </a:r>
            <a:r>
              <a:rPr lang="zh-CN" altLang="en-US" sz="1100" dirty="0" smtClean="0">
                <a:latin typeface="微软雅黑 Light" panose="020B0502040204020203" pitchFamily="34" charset="-122"/>
                <a:ea typeface="微软雅黑 Light" panose="020B0502040204020203" pitchFamily="34" charset="-122"/>
              </a:rPr>
              <a:t>的位置上并不存在元素，所以导致了</a:t>
            </a:r>
            <a:r>
              <a:rPr lang="en-US" altLang="zh-CN" sz="1100" dirty="0" smtClean="0">
                <a:latin typeface="微软雅黑 Light" panose="020B0502040204020203" pitchFamily="34" charset="-122"/>
                <a:ea typeface="微软雅黑 Light" panose="020B0502040204020203" pitchFamily="34" charset="-122"/>
              </a:rPr>
              <a:t>`</a:t>
            </a:r>
            <a:r>
              <a:rPr lang="en-US" altLang="zh-CN" sz="1100" dirty="0" err="1" smtClean="0">
                <a:latin typeface="微软雅黑 Light" panose="020B0502040204020203" pitchFamily="34" charset="-122"/>
                <a:ea typeface="微软雅黑 Light" panose="020B0502040204020203" pitchFamily="34" charset="-122"/>
              </a:rPr>
              <a:t>IndexError</a:t>
            </a:r>
            <a:r>
              <a:rPr lang="en-US" altLang="zh-CN" sz="1100" dirty="0" smtClean="0">
                <a:latin typeface="微软雅黑 Light" panose="020B0502040204020203" pitchFamily="34" charset="-122"/>
                <a:ea typeface="微软雅黑 Light" panose="020B0502040204020203" pitchFamily="34" charset="-122"/>
              </a:rPr>
              <a:t>`</a:t>
            </a:r>
            <a:r>
              <a:rPr lang="zh-CN" altLang="en-US" sz="1100" dirty="0" smtClean="0">
                <a:latin typeface="微软雅黑 Light" panose="020B0502040204020203" pitchFamily="34" charset="-122"/>
                <a:ea typeface="微软雅黑 Light" panose="020B0502040204020203" pitchFamily="34" charset="-122"/>
              </a:rPr>
              <a:t>错误。所以在我们对一个列表进行索引之前，可以先通过</a:t>
            </a:r>
            <a:r>
              <a:rPr lang="en-US" altLang="zh-CN" sz="1100" dirty="0" smtClean="0">
                <a:latin typeface="微软雅黑 Light" panose="020B0502040204020203" pitchFamily="34" charset="-122"/>
                <a:ea typeface="微软雅黑 Light" panose="020B0502040204020203" pitchFamily="34" charset="-122"/>
              </a:rPr>
              <a:t>`</a:t>
            </a:r>
            <a:r>
              <a:rPr lang="en-US" altLang="zh-CN" sz="1100" dirty="0" err="1" smtClean="0">
                <a:latin typeface="微软雅黑 Light" panose="020B0502040204020203" pitchFamily="34" charset="-122"/>
                <a:ea typeface="微软雅黑 Light" panose="020B0502040204020203" pitchFamily="34" charset="-122"/>
              </a:rPr>
              <a:t>len</a:t>
            </a:r>
            <a:r>
              <a:rPr lang="en-US" altLang="zh-CN" sz="1100" dirty="0" smtClean="0">
                <a:latin typeface="微软雅黑 Light" panose="020B0502040204020203" pitchFamily="34" charset="-122"/>
                <a:ea typeface="微软雅黑 Light" panose="020B0502040204020203" pitchFamily="34" charset="-122"/>
              </a:rPr>
              <a:t>()`</a:t>
            </a:r>
            <a:r>
              <a:rPr lang="zh-CN" altLang="en-US" sz="1100" dirty="0" smtClean="0">
                <a:latin typeface="微软雅黑 Light" panose="020B0502040204020203" pitchFamily="34" charset="-122"/>
                <a:ea typeface="微软雅黑 Light" panose="020B0502040204020203" pitchFamily="34" charset="-122"/>
              </a:rPr>
              <a:t>来了解列表的长度，确认之后的索引无误</a:t>
            </a:r>
            <a:endParaRPr lang="en-US" altLang="zh-CN" sz="1100" dirty="0" smtClean="0">
              <a:latin typeface="微软雅黑 Light" panose="020B0502040204020203" pitchFamily="34" charset="-122"/>
              <a:ea typeface="微软雅黑 Light" panose="020B0502040204020203" pitchFamily="34" charset="-122"/>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100" dirty="0" smtClean="0">
              <a:latin typeface="微软雅黑 Light" panose="020B0502040204020203" pitchFamily="34" charset="-122"/>
              <a:ea typeface="微软雅黑 Light" panose="020B0502040204020203" pitchFamily="34" charset="-122"/>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100" dirty="0" smtClean="0">
                <a:latin typeface="微软雅黑 Light" panose="020B0502040204020203" pitchFamily="34" charset="-122"/>
                <a:ea typeface="微软雅黑 Light" panose="020B0502040204020203" pitchFamily="34" charset="-122"/>
              </a:rPr>
              <a:t>元组是不可变的，所以元组对象并不存在</a:t>
            </a:r>
            <a:r>
              <a:rPr lang="en-US" altLang="zh-CN" sz="1100" dirty="0" smtClean="0">
                <a:latin typeface="微软雅黑 Light" panose="020B0502040204020203" pitchFamily="34" charset="-122"/>
                <a:ea typeface="微软雅黑 Light" panose="020B0502040204020203" pitchFamily="34" charset="-122"/>
              </a:rPr>
              <a:t>`append()`</a:t>
            </a:r>
            <a:r>
              <a:rPr lang="zh-CN" altLang="en-US" sz="1100" dirty="0" smtClean="0">
                <a:latin typeface="微软雅黑 Light" panose="020B0502040204020203" pitchFamily="34" charset="-122"/>
                <a:ea typeface="微软雅黑 Light" panose="020B0502040204020203" pitchFamily="34" charset="-122"/>
              </a:rPr>
              <a:t>方法，所以在调用这个方法时，就会产生</a:t>
            </a:r>
            <a:r>
              <a:rPr lang="en-US" altLang="zh-CN" sz="1100" dirty="0" smtClean="0">
                <a:latin typeface="微软雅黑 Light" panose="020B0502040204020203" pitchFamily="34" charset="-122"/>
                <a:ea typeface="微软雅黑 Light" panose="020B0502040204020203" pitchFamily="34" charset="-122"/>
              </a:rPr>
              <a:t>`</a:t>
            </a:r>
            <a:r>
              <a:rPr lang="en-US" altLang="zh-CN" sz="1100" dirty="0" err="1" smtClean="0">
                <a:latin typeface="微软雅黑 Light" panose="020B0502040204020203" pitchFamily="34" charset="-122"/>
                <a:ea typeface="微软雅黑 Light" panose="020B0502040204020203" pitchFamily="34" charset="-122"/>
              </a:rPr>
              <a:t>AttributeError</a:t>
            </a:r>
            <a:r>
              <a:rPr lang="en-US" altLang="zh-CN" sz="1100" dirty="0" smtClean="0">
                <a:latin typeface="微软雅黑 Light" panose="020B0502040204020203" pitchFamily="34" charset="-122"/>
                <a:ea typeface="微软雅黑 Light" panose="020B0502040204020203" pitchFamily="34" charset="-122"/>
              </a:rPr>
              <a:t>`</a:t>
            </a:r>
            <a:r>
              <a:rPr lang="zh-CN" altLang="en-US" sz="1100" dirty="0" smtClean="0">
                <a:latin typeface="微软雅黑 Light" panose="020B0502040204020203" pitchFamily="34" charset="-122"/>
                <a:ea typeface="微软雅黑 Light" panose="020B0502040204020203" pitchFamily="34" charset="-122"/>
              </a:rPr>
              <a:t>的错误。</a:t>
            </a:r>
            <a:endParaRPr lang="en-US" altLang="zh-CN" sz="1100" dirty="0" smtClean="0">
              <a:latin typeface="微软雅黑 Light" panose="020B0502040204020203" pitchFamily="34" charset="-122"/>
              <a:ea typeface="微软雅黑 Light" panose="020B0502040204020203" pitchFamily="34" charset="-122"/>
            </a:endParaRPr>
          </a:p>
        </p:txBody>
      </p:sp>
      <p:sp>
        <p:nvSpPr>
          <p:cNvPr id="4" name="Slide Number Placeholder 3"/>
          <p:cNvSpPr>
            <a:spLocks noGrp="1"/>
          </p:cNvSpPr>
          <p:nvPr>
            <p:ph type="sldNum" sz="quarter" idx="10"/>
          </p:nvPr>
        </p:nvSpPr>
        <p:spPr/>
        <p:txBody>
          <a:bodyPr/>
          <a:lstStyle/>
          <a:p>
            <a:fld id="{858E6889-349A-49E8-AAE1-A1FB1A7B9723}" type="slidenum">
              <a:rPr lang="zh-CN" altLang="en-US">
                <a:solidFill>
                  <a:prstClr val="black"/>
                </a:solidFill>
              </a:rPr>
              <a:pPr/>
              <a:t>129</a:t>
            </a:fld>
            <a:endParaRPr lang="zh-CN" altLang="en-US">
              <a:solidFill>
                <a:prstClr val="black"/>
              </a:solidFill>
            </a:endParaRPr>
          </a:p>
        </p:txBody>
      </p:sp>
    </p:spTree>
    <p:extLst>
      <p:ext uri="{BB962C8B-B14F-4D97-AF65-F5344CB8AC3E}">
        <p14:creationId xmlns:p14="http://schemas.microsoft.com/office/powerpoint/2010/main" xmlns="" val="471166454"/>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err="1" smtClean="0">
                <a:solidFill>
                  <a:schemeClr val="tx1"/>
                </a:solidFill>
                <a:effectLst/>
                <a:latin typeface="+mn-lt"/>
                <a:ea typeface="+mn-ea"/>
                <a:cs typeface="+mn-cs"/>
              </a:rPr>
              <a:t>BaseException</a:t>
            </a:r>
            <a:r>
              <a:rPr lang="zh-CN" altLang="en-US" sz="1200" b="0" i="0" kern="1200" dirty="0" smtClean="0">
                <a:solidFill>
                  <a:schemeClr val="tx1"/>
                </a:solidFill>
                <a:effectLst/>
                <a:latin typeface="+mn-lt"/>
                <a:ea typeface="+mn-ea"/>
                <a:cs typeface="+mn-cs"/>
              </a:rPr>
              <a:t>：所有异常的基类</a:t>
            </a:r>
            <a:r>
              <a:rPr lang="zh-CN" altLang="en-US" dirty="0" smtClean="0"/>
              <a:t/>
            </a:r>
            <a:br>
              <a:rPr lang="zh-CN" altLang="en-US" dirty="0" smtClean="0"/>
            </a:br>
            <a:r>
              <a:rPr lang="en-US" altLang="zh-CN" sz="1200" b="0" i="0" kern="1200" dirty="0" err="1" smtClean="0">
                <a:solidFill>
                  <a:schemeClr val="tx1"/>
                </a:solidFill>
                <a:effectLst/>
                <a:latin typeface="+mn-lt"/>
                <a:ea typeface="+mn-ea"/>
                <a:cs typeface="+mn-cs"/>
              </a:rPr>
              <a:t>SystemExit</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python</a:t>
            </a:r>
            <a:r>
              <a:rPr lang="zh-CN" altLang="en-US" sz="1200" b="0" i="0" kern="1200" dirty="0" smtClean="0">
                <a:solidFill>
                  <a:schemeClr val="tx1"/>
                </a:solidFill>
                <a:effectLst/>
                <a:latin typeface="+mn-lt"/>
                <a:ea typeface="+mn-ea"/>
                <a:cs typeface="+mn-cs"/>
              </a:rPr>
              <a:t>解释器请求退出</a:t>
            </a:r>
            <a:r>
              <a:rPr lang="zh-CN" altLang="en-US" dirty="0" smtClean="0"/>
              <a:t/>
            </a:r>
            <a:br>
              <a:rPr lang="zh-CN" altLang="en-US" dirty="0" smtClean="0"/>
            </a:br>
            <a:r>
              <a:rPr lang="en-US" altLang="zh-CN" sz="1200" b="0" i="0" kern="1200" dirty="0" err="1" smtClean="0">
                <a:solidFill>
                  <a:schemeClr val="tx1"/>
                </a:solidFill>
                <a:effectLst/>
                <a:latin typeface="+mn-lt"/>
                <a:ea typeface="+mn-ea"/>
                <a:cs typeface="+mn-cs"/>
              </a:rPr>
              <a:t>KeyboardInterrupt</a:t>
            </a:r>
            <a:r>
              <a:rPr lang="zh-CN" altLang="en-US" sz="1200" b="0" i="0" kern="1200" dirty="0" smtClean="0">
                <a:solidFill>
                  <a:schemeClr val="tx1"/>
                </a:solidFill>
                <a:effectLst/>
                <a:latin typeface="+mn-lt"/>
                <a:ea typeface="+mn-ea"/>
                <a:cs typeface="+mn-cs"/>
              </a:rPr>
              <a:t>：用户中断执行</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通常是输入</a:t>
            </a:r>
            <a:r>
              <a:rPr lang="en-US" altLang="zh-CN" sz="1200" b="0" i="0" kern="1200" dirty="0" err="1" smtClean="0">
                <a:solidFill>
                  <a:schemeClr val="tx1"/>
                </a:solidFill>
                <a:effectLst/>
                <a:latin typeface="+mn-lt"/>
                <a:ea typeface="+mn-ea"/>
                <a:cs typeface="+mn-cs"/>
              </a:rPr>
              <a:t>ctrl+C</a:t>
            </a:r>
            <a:r>
              <a:rPr lang="en-US" altLang="zh-CN" sz="1200" b="0" i="0" kern="1200" dirty="0" smtClean="0">
                <a:solidFill>
                  <a:schemeClr val="tx1"/>
                </a:solidFill>
                <a:effectLst/>
                <a:latin typeface="+mn-lt"/>
                <a:ea typeface="+mn-ea"/>
                <a:cs typeface="+mn-cs"/>
              </a:rPr>
              <a:t>)</a:t>
            </a:r>
            <a:r>
              <a:rPr lang="zh-CN" altLang="en-US" dirty="0" smtClean="0"/>
              <a:t/>
            </a:r>
            <a:br>
              <a:rPr lang="zh-CN" altLang="en-US" dirty="0" smtClean="0"/>
            </a:br>
            <a:r>
              <a:rPr lang="en-US" altLang="zh-CN" sz="1200" b="0" i="0" kern="1200" dirty="0" smtClean="0">
                <a:solidFill>
                  <a:schemeClr val="tx1"/>
                </a:solidFill>
                <a:effectLst/>
                <a:latin typeface="+mn-lt"/>
                <a:ea typeface="+mn-ea"/>
                <a:cs typeface="+mn-cs"/>
              </a:rPr>
              <a:t>Exception</a:t>
            </a:r>
            <a:r>
              <a:rPr lang="zh-CN" altLang="en-US" sz="1200" b="0" i="0" kern="1200" dirty="0" smtClean="0">
                <a:solidFill>
                  <a:schemeClr val="tx1"/>
                </a:solidFill>
                <a:effectLst/>
                <a:latin typeface="+mn-lt"/>
                <a:ea typeface="+mn-ea"/>
                <a:cs typeface="+mn-cs"/>
              </a:rPr>
              <a:t>：常规错误的基类</a:t>
            </a:r>
            <a:r>
              <a:rPr lang="zh-CN" altLang="en-US" dirty="0" smtClean="0"/>
              <a:t/>
            </a:r>
            <a:br>
              <a:rPr lang="zh-CN" altLang="en-US" dirty="0" smtClean="0"/>
            </a:br>
            <a:r>
              <a:rPr lang="en-US" altLang="zh-CN" sz="1200" b="0" i="0" kern="1200" dirty="0" err="1" smtClean="0">
                <a:solidFill>
                  <a:schemeClr val="tx1"/>
                </a:solidFill>
                <a:effectLst/>
                <a:latin typeface="+mn-lt"/>
                <a:ea typeface="+mn-ea"/>
                <a:cs typeface="+mn-cs"/>
              </a:rPr>
              <a:t>StopIteration</a:t>
            </a:r>
            <a:r>
              <a:rPr lang="zh-CN" altLang="en-US" sz="1200" b="0" i="0" kern="1200" dirty="0" smtClean="0">
                <a:solidFill>
                  <a:schemeClr val="tx1"/>
                </a:solidFill>
                <a:effectLst/>
                <a:latin typeface="+mn-lt"/>
                <a:ea typeface="+mn-ea"/>
                <a:cs typeface="+mn-cs"/>
              </a:rPr>
              <a:t>：迭代器没有更多的值</a:t>
            </a:r>
            <a:r>
              <a:rPr lang="zh-CN" altLang="en-US" dirty="0" smtClean="0"/>
              <a:t/>
            </a:r>
            <a:br>
              <a:rPr lang="zh-CN" altLang="en-US" dirty="0" smtClean="0"/>
            </a:br>
            <a:r>
              <a:rPr lang="en-US" altLang="zh-CN" sz="1200" b="0" i="0" kern="1200" dirty="0" err="1" smtClean="0">
                <a:solidFill>
                  <a:schemeClr val="tx1"/>
                </a:solidFill>
                <a:effectLst/>
                <a:latin typeface="+mn-lt"/>
                <a:ea typeface="+mn-ea"/>
                <a:cs typeface="+mn-cs"/>
              </a:rPr>
              <a:t>GeneratorExit</a:t>
            </a:r>
            <a:r>
              <a:rPr lang="zh-CN" altLang="en-US" sz="1200" b="0" i="0" kern="1200" dirty="0" smtClean="0">
                <a:solidFill>
                  <a:schemeClr val="tx1"/>
                </a:solidFill>
                <a:effectLst/>
                <a:latin typeface="+mn-lt"/>
                <a:ea typeface="+mn-ea"/>
                <a:cs typeface="+mn-cs"/>
              </a:rPr>
              <a:t>：生成器</a:t>
            </a:r>
            <a:r>
              <a:rPr lang="en-US" altLang="zh-CN" sz="1200" b="0" i="0" kern="1200" dirty="0" smtClean="0">
                <a:solidFill>
                  <a:schemeClr val="tx1"/>
                </a:solidFill>
                <a:effectLst/>
                <a:latin typeface="+mn-lt"/>
                <a:ea typeface="+mn-ea"/>
                <a:cs typeface="+mn-cs"/>
              </a:rPr>
              <a:t>(generator)</a:t>
            </a:r>
            <a:r>
              <a:rPr lang="zh-CN" altLang="en-US" sz="1200" b="0" i="0" kern="1200" dirty="0" smtClean="0">
                <a:solidFill>
                  <a:schemeClr val="tx1"/>
                </a:solidFill>
                <a:effectLst/>
                <a:latin typeface="+mn-lt"/>
                <a:ea typeface="+mn-ea"/>
                <a:cs typeface="+mn-cs"/>
              </a:rPr>
              <a:t>发生异常来通知退出</a:t>
            </a:r>
            <a:r>
              <a:rPr lang="zh-CN" altLang="en-US" dirty="0" smtClean="0"/>
              <a:t/>
            </a:r>
            <a:br>
              <a:rPr lang="zh-CN" altLang="en-US" dirty="0" smtClean="0"/>
            </a:br>
            <a:r>
              <a:rPr lang="en-US" altLang="zh-CN" sz="1200" b="0" i="0" kern="1200" dirty="0" err="1" smtClean="0">
                <a:solidFill>
                  <a:schemeClr val="tx1"/>
                </a:solidFill>
                <a:effectLst/>
                <a:latin typeface="+mn-lt"/>
                <a:ea typeface="+mn-ea"/>
                <a:cs typeface="+mn-cs"/>
              </a:rPr>
              <a:t>SystemExit</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Python </a:t>
            </a:r>
            <a:r>
              <a:rPr lang="zh-CN" altLang="en-US" sz="1200" b="0" i="0" kern="1200" dirty="0" smtClean="0">
                <a:solidFill>
                  <a:schemeClr val="tx1"/>
                </a:solidFill>
                <a:effectLst/>
                <a:latin typeface="+mn-lt"/>
                <a:ea typeface="+mn-ea"/>
                <a:cs typeface="+mn-cs"/>
              </a:rPr>
              <a:t>解释器请求退出</a:t>
            </a:r>
            <a:r>
              <a:rPr lang="zh-CN" altLang="en-US" dirty="0" smtClean="0"/>
              <a:t/>
            </a:r>
            <a:br>
              <a:rPr lang="zh-CN" altLang="en-US" dirty="0" smtClean="0"/>
            </a:br>
            <a:r>
              <a:rPr lang="en-US" altLang="zh-CN" sz="1200" b="0" i="0" kern="1200" dirty="0" err="1" smtClean="0">
                <a:solidFill>
                  <a:schemeClr val="tx1"/>
                </a:solidFill>
                <a:effectLst/>
                <a:latin typeface="+mn-lt"/>
                <a:ea typeface="+mn-ea"/>
                <a:cs typeface="+mn-cs"/>
              </a:rPr>
              <a:t>StandardError</a:t>
            </a:r>
            <a:r>
              <a:rPr lang="zh-CN" altLang="en-US" sz="1200" b="0" i="0" kern="1200" dirty="0" smtClean="0">
                <a:solidFill>
                  <a:schemeClr val="tx1"/>
                </a:solidFill>
                <a:effectLst/>
                <a:latin typeface="+mn-lt"/>
                <a:ea typeface="+mn-ea"/>
                <a:cs typeface="+mn-cs"/>
              </a:rPr>
              <a:t>：所有的内建标准异常的基类</a:t>
            </a:r>
            <a:r>
              <a:rPr lang="zh-CN" altLang="en-US" dirty="0" smtClean="0"/>
              <a:t/>
            </a:r>
            <a:br>
              <a:rPr lang="zh-CN" altLang="en-US" dirty="0" smtClean="0"/>
            </a:br>
            <a:r>
              <a:rPr lang="en-US" altLang="zh-CN" sz="1200" b="0" i="0" kern="1200" dirty="0" err="1" smtClean="0">
                <a:solidFill>
                  <a:schemeClr val="tx1"/>
                </a:solidFill>
                <a:effectLst/>
                <a:latin typeface="+mn-lt"/>
                <a:ea typeface="+mn-ea"/>
                <a:cs typeface="+mn-cs"/>
              </a:rPr>
              <a:t>ArithmeticError</a:t>
            </a:r>
            <a:r>
              <a:rPr lang="zh-CN" altLang="en-US" sz="1200" b="0" i="0" kern="1200" dirty="0" smtClean="0">
                <a:solidFill>
                  <a:schemeClr val="tx1"/>
                </a:solidFill>
                <a:effectLst/>
                <a:latin typeface="+mn-lt"/>
                <a:ea typeface="+mn-ea"/>
                <a:cs typeface="+mn-cs"/>
              </a:rPr>
              <a:t>：所有数值计算错误的基类</a:t>
            </a:r>
            <a:r>
              <a:rPr lang="zh-CN" altLang="en-US" dirty="0" smtClean="0"/>
              <a:t/>
            </a:r>
            <a:br>
              <a:rPr lang="zh-CN" altLang="en-US" dirty="0" smtClean="0"/>
            </a:br>
            <a:r>
              <a:rPr lang="en-US" altLang="zh-CN" sz="1200" b="0" i="0" kern="1200" dirty="0" err="1" smtClean="0">
                <a:solidFill>
                  <a:schemeClr val="tx1"/>
                </a:solidFill>
                <a:effectLst/>
                <a:latin typeface="+mn-lt"/>
                <a:ea typeface="+mn-ea"/>
                <a:cs typeface="+mn-cs"/>
              </a:rPr>
              <a:t>FloatingPointError</a:t>
            </a:r>
            <a:r>
              <a:rPr lang="zh-CN" altLang="en-US" sz="1200" b="0" i="0" kern="1200" dirty="0" smtClean="0">
                <a:solidFill>
                  <a:schemeClr val="tx1"/>
                </a:solidFill>
                <a:effectLst/>
                <a:latin typeface="+mn-lt"/>
                <a:ea typeface="+mn-ea"/>
                <a:cs typeface="+mn-cs"/>
              </a:rPr>
              <a:t>：浮点计算错误</a:t>
            </a:r>
            <a:r>
              <a:rPr lang="zh-CN" altLang="en-US" dirty="0" smtClean="0"/>
              <a:t/>
            </a:r>
            <a:br>
              <a:rPr lang="zh-CN" altLang="en-US" dirty="0" smtClean="0"/>
            </a:br>
            <a:r>
              <a:rPr lang="en-US" altLang="zh-CN" sz="1200" b="0" i="0" kern="1200" dirty="0" err="1" smtClean="0">
                <a:solidFill>
                  <a:schemeClr val="tx1"/>
                </a:solidFill>
                <a:effectLst/>
                <a:latin typeface="+mn-lt"/>
                <a:ea typeface="+mn-ea"/>
                <a:cs typeface="+mn-cs"/>
              </a:rPr>
              <a:t>OverflowError</a:t>
            </a:r>
            <a:r>
              <a:rPr lang="zh-CN" altLang="en-US" sz="1200" b="0" i="0" kern="1200" dirty="0" smtClean="0">
                <a:solidFill>
                  <a:schemeClr val="tx1"/>
                </a:solidFill>
                <a:effectLst/>
                <a:latin typeface="+mn-lt"/>
                <a:ea typeface="+mn-ea"/>
                <a:cs typeface="+mn-cs"/>
              </a:rPr>
              <a:t>：数值运算超出最大限制</a:t>
            </a:r>
            <a:r>
              <a:rPr lang="zh-CN" altLang="en-US" dirty="0" smtClean="0"/>
              <a:t/>
            </a:r>
            <a:br>
              <a:rPr lang="zh-CN" altLang="en-US" dirty="0" smtClean="0"/>
            </a:br>
            <a:r>
              <a:rPr lang="en-US" altLang="zh-CN" sz="1200" b="0" i="0" kern="1200" dirty="0" err="1" smtClean="0">
                <a:solidFill>
                  <a:schemeClr val="tx1"/>
                </a:solidFill>
                <a:effectLst/>
                <a:latin typeface="+mn-lt"/>
                <a:ea typeface="+mn-ea"/>
                <a:cs typeface="+mn-cs"/>
              </a:rPr>
              <a:t>ZeroDivisionError</a:t>
            </a:r>
            <a:r>
              <a:rPr lang="zh-CN" altLang="en-US" sz="1200" b="0" i="0" kern="1200" dirty="0" smtClean="0">
                <a:solidFill>
                  <a:schemeClr val="tx1"/>
                </a:solidFill>
                <a:effectLst/>
                <a:latin typeface="+mn-lt"/>
                <a:ea typeface="+mn-ea"/>
                <a:cs typeface="+mn-cs"/>
              </a:rPr>
              <a:t>：除</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或取模</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零 </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所有数据类型</a:t>
            </a:r>
            <a:r>
              <a:rPr lang="en-US" altLang="zh-CN" sz="1200" b="0" i="0" kern="1200" dirty="0" smtClean="0">
                <a:solidFill>
                  <a:schemeClr val="tx1"/>
                </a:solidFill>
                <a:effectLst/>
                <a:latin typeface="+mn-lt"/>
                <a:ea typeface="+mn-ea"/>
                <a:cs typeface="+mn-cs"/>
              </a:rPr>
              <a:t>)</a:t>
            </a:r>
            <a:r>
              <a:rPr lang="zh-CN" altLang="en-US" dirty="0" smtClean="0"/>
              <a:t/>
            </a:r>
            <a:br>
              <a:rPr lang="zh-CN" altLang="en-US" dirty="0" smtClean="0"/>
            </a:br>
            <a:r>
              <a:rPr lang="en-US" altLang="zh-CN" sz="1200" b="0" i="0" kern="1200" dirty="0" err="1" smtClean="0">
                <a:solidFill>
                  <a:schemeClr val="tx1"/>
                </a:solidFill>
                <a:effectLst/>
                <a:latin typeface="+mn-lt"/>
                <a:ea typeface="+mn-ea"/>
                <a:cs typeface="+mn-cs"/>
              </a:rPr>
              <a:t>AssertionError</a:t>
            </a:r>
            <a:r>
              <a:rPr lang="zh-CN" altLang="en-US" sz="1200" b="0" i="0" kern="1200" dirty="0" smtClean="0">
                <a:solidFill>
                  <a:schemeClr val="tx1"/>
                </a:solidFill>
                <a:effectLst/>
                <a:latin typeface="+mn-lt"/>
                <a:ea typeface="+mn-ea"/>
                <a:cs typeface="+mn-cs"/>
              </a:rPr>
              <a:t>：断言语句失败</a:t>
            </a:r>
            <a:r>
              <a:rPr lang="zh-CN" altLang="en-US" dirty="0" smtClean="0"/>
              <a:t/>
            </a:r>
            <a:br>
              <a:rPr lang="zh-CN" altLang="en-US" dirty="0" smtClean="0"/>
            </a:br>
            <a:r>
              <a:rPr lang="en-US" altLang="zh-CN" sz="1200" b="0" i="0" kern="1200" dirty="0" err="1" smtClean="0">
                <a:solidFill>
                  <a:schemeClr val="tx1"/>
                </a:solidFill>
                <a:effectLst/>
                <a:latin typeface="+mn-lt"/>
                <a:ea typeface="+mn-ea"/>
                <a:cs typeface="+mn-cs"/>
              </a:rPr>
              <a:t>AttributeError</a:t>
            </a:r>
            <a:r>
              <a:rPr lang="zh-CN" altLang="en-US" sz="1200" b="0" i="0" kern="1200" dirty="0" smtClean="0">
                <a:solidFill>
                  <a:schemeClr val="tx1"/>
                </a:solidFill>
                <a:effectLst/>
                <a:latin typeface="+mn-lt"/>
                <a:ea typeface="+mn-ea"/>
                <a:cs typeface="+mn-cs"/>
              </a:rPr>
              <a:t>：对象没有这个属性</a:t>
            </a:r>
            <a:r>
              <a:rPr lang="zh-CN" altLang="en-US" dirty="0" smtClean="0"/>
              <a:t/>
            </a:r>
            <a:br>
              <a:rPr lang="zh-CN" altLang="en-US" dirty="0" smtClean="0"/>
            </a:br>
            <a:r>
              <a:rPr lang="en-US" altLang="zh-CN" sz="1200" b="0" i="0" kern="1200" dirty="0" err="1" smtClean="0">
                <a:solidFill>
                  <a:schemeClr val="tx1"/>
                </a:solidFill>
                <a:effectLst/>
                <a:latin typeface="+mn-lt"/>
                <a:ea typeface="+mn-ea"/>
                <a:cs typeface="+mn-cs"/>
              </a:rPr>
              <a:t>EOFError</a:t>
            </a:r>
            <a:r>
              <a:rPr lang="zh-CN" altLang="en-US" sz="1200" b="0" i="0" kern="1200" dirty="0" smtClean="0">
                <a:solidFill>
                  <a:schemeClr val="tx1"/>
                </a:solidFill>
                <a:effectLst/>
                <a:latin typeface="+mn-lt"/>
                <a:ea typeface="+mn-ea"/>
                <a:cs typeface="+mn-cs"/>
              </a:rPr>
              <a:t>：没有内建输入</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到达</a:t>
            </a:r>
            <a:r>
              <a:rPr lang="en-US" altLang="zh-CN" sz="1200" b="0" i="0" kern="1200" dirty="0" smtClean="0">
                <a:solidFill>
                  <a:schemeClr val="tx1"/>
                </a:solidFill>
                <a:effectLst/>
                <a:latin typeface="+mn-lt"/>
                <a:ea typeface="+mn-ea"/>
                <a:cs typeface="+mn-cs"/>
              </a:rPr>
              <a:t>EOF </a:t>
            </a:r>
            <a:r>
              <a:rPr lang="zh-CN" altLang="en-US" sz="1200" b="0" i="0" kern="1200" dirty="0" smtClean="0">
                <a:solidFill>
                  <a:schemeClr val="tx1"/>
                </a:solidFill>
                <a:effectLst/>
                <a:latin typeface="+mn-lt"/>
                <a:ea typeface="+mn-ea"/>
                <a:cs typeface="+mn-cs"/>
              </a:rPr>
              <a:t>标记</a:t>
            </a:r>
            <a:r>
              <a:rPr lang="zh-CN" altLang="en-US" dirty="0" smtClean="0"/>
              <a:t/>
            </a:r>
            <a:br>
              <a:rPr lang="zh-CN" altLang="en-US" dirty="0" smtClean="0"/>
            </a:br>
            <a:r>
              <a:rPr lang="en-US" altLang="zh-CN" sz="1200" b="0" i="0" kern="1200" dirty="0" err="1" smtClean="0">
                <a:solidFill>
                  <a:schemeClr val="tx1"/>
                </a:solidFill>
                <a:effectLst/>
                <a:latin typeface="+mn-lt"/>
                <a:ea typeface="+mn-ea"/>
                <a:cs typeface="+mn-cs"/>
              </a:rPr>
              <a:t>EnvironmentError</a:t>
            </a:r>
            <a:r>
              <a:rPr lang="zh-CN" altLang="en-US" sz="1200" b="0" i="0" kern="1200" dirty="0" smtClean="0">
                <a:solidFill>
                  <a:schemeClr val="tx1"/>
                </a:solidFill>
                <a:effectLst/>
                <a:latin typeface="+mn-lt"/>
                <a:ea typeface="+mn-ea"/>
                <a:cs typeface="+mn-cs"/>
              </a:rPr>
              <a:t>：操作系统错误的基类</a:t>
            </a:r>
            <a:r>
              <a:rPr lang="zh-CN" altLang="en-US" dirty="0" smtClean="0"/>
              <a:t/>
            </a:r>
            <a:br>
              <a:rPr lang="zh-CN" altLang="en-US" dirty="0" smtClean="0"/>
            </a:br>
            <a:r>
              <a:rPr lang="en-US" altLang="zh-CN" sz="1200" b="0" i="0" kern="1200" dirty="0" err="1" smtClean="0">
                <a:solidFill>
                  <a:schemeClr val="tx1"/>
                </a:solidFill>
                <a:effectLst/>
                <a:latin typeface="+mn-lt"/>
                <a:ea typeface="+mn-ea"/>
                <a:cs typeface="+mn-cs"/>
              </a:rPr>
              <a:t>IOError</a:t>
            </a:r>
            <a:r>
              <a:rPr lang="zh-CN" altLang="en-US" sz="1200" b="0" i="0" kern="1200" dirty="0" smtClean="0">
                <a:solidFill>
                  <a:schemeClr val="tx1"/>
                </a:solidFill>
                <a:effectLst/>
                <a:latin typeface="+mn-lt"/>
                <a:ea typeface="+mn-ea"/>
                <a:cs typeface="+mn-cs"/>
              </a:rPr>
              <a:t>：输入</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输出操作失败</a:t>
            </a:r>
            <a:r>
              <a:rPr lang="zh-CN" altLang="en-US" dirty="0" smtClean="0"/>
              <a:t/>
            </a:r>
            <a:br>
              <a:rPr lang="zh-CN" altLang="en-US" dirty="0" smtClean="0"/>
            </a:br>
            <a:r>
              <a:rPr lang="en-US" altLang="zh-CN" sz="1200" b="0" i="0" kern="1200" dirty="0" err="1" smtClean="0">
                <a:solidFill>
                  <a:schemeClr val="tx1"/>
                </a:solidFill>
                <a:effectLst/>
                <a:latin typeface="+mn-lt"/>
                <a:ea typeface="+mn-ea"/>
                <a:cs typeface="+mn-cs"/>
              </a:rPr>
              <a:t>OSError</a:t>
            </a:r>
            <a:r>
              <a:rPr lang="zh-CN" altLang="en-US" sz="1200" b="0" i="0" kern="1200" dirty="0" smtClean="0">
                <a:solidFill>
                  <a:schemeClr val="tx1"/>
                </a:solidFill>
                <a:effectLst/>
                <a:latin typeface="+mn-lt"/>
                <a:ea typeface="+mn-ea"/>
                <a:cs typeface="+mn-cs"/>
              </a:rPr>
              <a:t>：操作系统错误</a:t>
            </a:r>
            <a:r>
              <a:rPr lang="zh-CN" altLang="en-US" dirty="0" smtClean="0"/>
              <a:t/>
            </a:r>
            <a:br>
              <a:rPr lang="zh-CN" altLang="en-US" dirty="0" smtClean="0"/>
            </a:br>
            <a:r>
              <a:rPr lang="en-US" altLang="zh-CN" sz="1200" b="0" i="0" kern="1200" dirty="0" err="1" smtClean="0">
                <a:solidFill>
                  <a:schemeClr val="tx1"/>
                </a:solidFill>
                <a:effectLst/>
                <a:latin typeface="+mn-lt"/>
                <a:ea typeface="+mn-ea"/>
                <a:cs typeface="+mn-cs"/>
              </a:rPr>
              <a:t>WindowsError</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Windows</a:t>
            </a:r>
            <a:r>
              <a:rPr lang="zh-CN" altLang="en-US" sz="1200" b="0" i="0" kern="1200" baseline="0" dirty="0" smtClean="0">
                <a:solidFill>
                  <a:schemeClr val="tx1"/>
                </a:solidFill>
                <a:effectLst/>
                <a:latin typeface="+mn-lt"/>
                <a:ea typeface="+mn-ea"/>
                <a:cs typeface="+mn-cs"/>
              </a:rPr>
              <a:t> </a:t>
            </a:r>
            <a:r>
              <a:rPr lang="zh-CN" altLang="en-US" sz="1200" b="0" i="0" kern="1200" dirty="0" smtClean="0">
                <a:solidFill>
                  <a:schemeClr val="tx1"/>
                </a:solidFill>
                <a:effectLst/>
                <a:latin typeface="+mn-lt"/>
                <a:ea typeface="+mn-ea"/>
                <a:cs typeface="+mn-cs"/>
              </a:rPr>
              <a:t>系统调用失败</a:t>
            </a:r>
            <a:r>
              <a:rPr lang="zh-CN" altLang="en-US" dirty="0" smtClean="0"/>
              <a:t/>
            </a:r>
            <a:br>
              <a:rPr lang="zh-CN" altLang="en-US" dirty="0" smtClean="0"/>
            </a:br>
            <a:r>
              <a:rPr lang="en-US" altLang="zh-CN" sz="1200" b="0" i="0" kern="1200" dirty="0" err="1" smtClean="0">
                <a:solidFill>
                  <a:schemeClr val="tx1"/>
                </a:solidFill>
                <a:effectLst/>
                <a:latin typeface="+mn-lt"/>
                <a:ea typeface="+mn-ea"/>
                <a:cs typeface="+mn-cs"/>
              </a:rPr>
              <a:t>ImportError</a:t>
            </a:r>
            <a:r>
              <a:rPr lang="zh-CN" altLang="en-US" sz="1200" b="0" i="0" kern="1200" dirty="0" smtClean="0">
                <a:solidFill>
                  <a:schemeClr val="tx1"/>
                </a:solidFill>
                <a:effectLst/>
                <a:latin typeface="+mn-lt"/>
                <a:ea typeface="+mn-ea"/>
                <a:cs typeface="+mn-cs"/>
              </a:rPr>
              <a:t>：导入模块</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对象失败</a:t>
            </a:r>
            <a:r>
              <a:rPr lang="zh-CN" altLang="en-US" dirty="0" smtClean="0"/>
              <a:t/>
            </a:r>
            <a:br>
              <a:rPr lang="zh-CN" altLang="en-US" dirty="0" smtClean="0"/>
            </a:br>
            <a:r>
              <a:rPr lang="en-US" altLang="zh-CN" sz="1200" b="0" i="0" kern="1200" dirty="0" err="1" smtClean="0">
                <a:solidFill>
                  <a:schemeClr val="tx1"/>
                </a:solidFill>
                <a:effectLst/>
                <a:latin typeface="+mn-lt"/>
                <a:ea typeface="+mn-ea"/>
                <a:cs typeface="+mn-cs"/>
              </a:rPr>
              <a:t>KeyboardInterrupt</a:t>
            </a:r>
            <a:r>
              <a:rPr lang="zh-CN" altLang="en-US" sz="1200" b="0" i="0" kern="1200" dirty="0" smtClean="0">
                <a:solidFill>
                  <a:schemeClr val="tx1"/>
                </a:solidFill>
                <a:effectLst/>
                <a:latin typeface="+mn-lt"/>
                <a:ea typeface="+mn-ea"/>
                <a:cs typeface="+mn-cs"/>
              </a:rPr>
              <a:t>：用户中断执行</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通常是输入</a:t>
            </a:r>
            <a:r>
              <a:rPr lang="en-US" altLang="zh-CN" sz="1200" b="0" i="0" kern="1200" dirty="0" smtClean="0">
                <a:solidFill>
                  <a:schemeClr val="tx1"/>
                </a:solidFill>
                <a:effectLst/>
                <a:latin typeface="+mn-lt"/>
                <a:ea typeface="+mn-ea"/>
                <a:cs typeface="+mn-cs"/>
              </a:rPr>
              <a:t>^C)</a:t>
            </a:r>
            <a:r>
              <a:rPr lang="zh-CN" altLang="en-US" dirty="0" smtClean="0"/>
              <a:t/>
            </a:r>
            <a:br>
              <a:rPr lang="zh-CN" altLang="en-US" dirty="0" smtClean="0"/>
            </a:br>
            <a:r>
              <a:rPr lang="en-US" altLang="zh-CN" sz="1200" b="0" i="0" kern="1200" dirty="0" err="1" smtClean="0">
                <a:solidFill>
                  <a:schemeClr val="tx1"/>
                </a:solidFill>
                <a:effectLst/>
                <a:latin typeface="+mn-lt"/>
                <a:ea typeface="+mn-ea"/>
                <a:cs typeface="+mn-cs"/>
              </a:rPr>
              <a:t>LookupError</a:t>
            </a:r>
            <a:r>
              <a:rPr lang="zh-CN" altLang="en-US" sz="1200" b="0" i="0" kern="1200" dirty="0" smtClean="0">
                <a:solidFill>
                  <a:schemeClr val="tx1"/>
                </a:solidFill>
                <a:effectLst/>
                <a:latin typeface="+mn-lt"/>
                <a:ea typeface="+mn-ea"/>
                <a:cs typeface="+mn-cs"/>
              </a:rPr>
              <a:t>：无效数据查询的基类</a:t>
            </a:r>
            <a:r>
              <a:rPr lang="zh-CN" altLang="en-US" dirty="0" smtClean="0"/>
              <a:t/>
            </a:r>
            <a:br>
              <a:rPr lang="zh-CN" altLang="en-US" dirty="0" smtClean="0"/>
            </a:br>
            <a:r>
              <a:rPr lang="en-US" altLang="zh-CN" sz="1200" b="0" i="0" kern="1200" dirty="0" err="1" smtClean="0">
                <a:solidFill>
                  <a:schemeClr val="tx1"/>
                </a:solidFill>
                <a:effectLst/>
                <a:latin typeface="+mn-lt"/>
                <a:ea typeface="+mn-ea"/>
                <a:cs typeface="+mn-cs"/>
              </a:rPr>
              <a:t>IndexError</a:t>
            </a:r>
            <a:r>
              <a:rPr lang="zh-CN" altLang="en-US" sz="1200" b="0" i="0" kern="1200" dirty="0" smtClean="0">
                <a:solidFill>
                  <a:schemeClr val="tx1"/>
                </a:solidFill>
                <a:effectLst/>
                <a:latin typeface="+mn-lt"/>
                <a:ea typeface="+mn-ea"/>
                <a:cs typeface="+mn-cs"/>
              </a:rPr>
              <a:t>：序列中没有没有此索引</a:t>
            </a:r>
            <a:r>
              <a:rPr lang="en-US" altLang="zh-CN" sz="1200" b="0" i="0" kern="1200" dirty="0" smtClean="0">
                <a:solidFill>
                  <a:schemeClr val="tx1"/>
                </a:solidFill>
                <a:effectLst/>
                <a:latin typeface="+mn-lt"/>
                <a:ea typeface="+mn-ea"/>
                <a:cs typeface="+mn-cs"/>
              </a:rPr>
              <a:t>(index)</a:t>
            </a:r>
            <a:r>
              <a:rPr lang="zh-CN" altLang="en-US" dirty="0" smtClean="0"/>
              <a:t/>
            </a:r>
            <a:br>
              <a:rPr lang="zh-CN" altLang="en-US" dirty="0" smtClean="0"/>
            </a:br>
            <a:r>
              <a:rPr lang="en-US" altLang="zh-CN" sz="1200" b="0" i="0" kern="1200" dirty="0" err="1" smtClean="0">
                <a:solidFill>
                  <a:schemeClr val="tx1"/>
                </a:solidFill>
                <a:effectLst/>
                <a:latin typeface="+mn-lt"/>
                <a:ea typeface="+mn-ea"/>
                <a:cs typeface="+mn-cs"/>
              </a:rPr>
              <a:t>KeyError</a:t>
            </a:r>
            <a:r>
              <a:rPr lang="zh-CN" altLang="en-US" sz="1200" b="0" i="0" kern="1200" dirty="0" smtClean="0">
                <a:solidFill>
                  <a:schemeClr val="tx1"/>
                </a:solidFill>
                <a:effectLst/>
                <a:latin typeface="+mn-lt"/>
                <a:ea typeface="+mn-ea"/>
                <a:cs typeface="+mn-cs"/>
              </a:rPr>
              <a:t>：映射中没有这个键</a:t>
            </a:r>
            <a:r>
              <a:rPr lang="zh-CN" altLang="en-US" dirty="0" smtClean="0"/>
              <a:t/>
            </a:r>
            <a:br>
              <a:rPr lang="zh-CN" altLang="en-US" dirty="0" smtClean="0"/>
            </a:br>
            <a:r>
              <a:rPr lang="en-US" altLang="zh-CN" sz="1200" b="0" i="0" kern="1200" dirty="0" err="1" smtClean="0">
                <a:solidFill>
                  <a:schemeClr val="tx1"/>
                </a:solidFill>
                <a:effectLst/>
                <a:latin typeface="+mn-lt"/>
                <a:ea typeface="+mn-ea"/>
                <a:cs typeface="+mn-cs"/>
              </a:rPr>
              <a:t>MemoryError</a:t>
            </a:r>
            <a:r>
              <a:rPr lang="zh-CN" altLang="en-US" sz="1200" b="0" i="0" kern="1200" dirty="0" smtClean="0">
                <a:solidFill>
                  <a:schemeClr val="tx1"/>
                </a:solidFill>
                <a:effectLst/>
                <a:latin typeface="+mn-lt"/>
                <a:ea typeface="+mn-ea"/>
                <a:cs typeface="+mn-cs"/>
              </a:rPr>
              <a:t>：内存溢出错误</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对于</a:t>
            </a:r>
            <a:r>
              <a:rPr lang="en-US" altLang="zh-CN" sz="1200" b="0" i="0" kern="1200" dirty="0" smtClean="0">
                <a:solidFill>
                  <a:schemeClr val="tx1"/>
                </a:solidFill>
                <a:effectLst/>
                <a:latin typeface="+mn-lt"/>
                <a:ea typeface="+mn-ea"/>
                <a:cs typeface="+mn-cs"/>
              </a:rPr>
              <a:t>Python </a:t>
            </a:r>
            <a:r>
              <a:rPr lang="zh-CN" altLang="en-US" sz="1200" b="0" i="0" kern="1200" dirty="0" smtClean="0">
                <a:solidFill>
                  <a:schemeClr val="tx1"/>
                </a:solidFill>
                <a:effectLst/>
                <a:latin typeface="+mn-lt"/>
                <a:ea typeface="+mn-ea"/>
                <a:cs typeface="+mn-cs"/>
              </a:rPr>
              <a:t>解释器不是致命的</a:t>
            </a:r>
            <a:r>
              <a:rPr lang="en-US" altLang="zh-CN" sz="1200" b="0" i="0" kern="1200" dirty="0" smtClean="0">
                <a:solidFill>
                  <a:schemeClr val="tx1"/>
                </a:solidFill>
                <a:effectLst/>
                <a:latin typeface="+mn-lt"/>
                <a:ea typeface="+mn-ea"/>
                <a:cs typeface="+mn-cs"/>
              </a:rPr>
              <a:t>)</a:t>
            </a:r>
            <a:r>
              <a:rPr lang="zh-CN" altLang="en-US" dirty="0" smtClean="0"/>
              <a:t/>
            </a:r>
            <a:br>
              <a:rPr lang="zh-CN" altLang="en-US" dirty="0" smtClean="0"/>
            </a:br>
            <a:r>
              <a:rPr lang="en-US" altLang="zh-CN" sz="1200" b="0" i="0" kern="1200" dirty="0" err="1" smtClean="0">
                <a:solidFill>
                  <a:schemeClr val="tx1"/>
                </a:solidFill>
                <a:effectLst/>
                <a:latin typeface="+mn-lt"/>
                <a:ea typeface="+mn-ea"/>
                <a:cs typeface="+mn-cs"/>
              </a:rPr>
              <a:t>NameError</a:t>
            </a:r>
            <a:r>
              <a:rPr lang="zh-CN" altLang="en-US" sz="1200" b="0" i="0" kern="1200" dirty="0" smtClean="0">
                <a:solidFill>
                  <a:schemeClr val="tx1"/>
                </a:solidFill>
                <a:effectLst/>
                <a:latin typeface="+mn-lt"/>
                <a:ea typeface="+mn-ea"/>
                <a:cs typeface="+mn-cs"/>
              </a:rPr>
              <a:t>：未声明</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初始化对象 </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没有属性</a:t>
            </a:r>
            <a:r>
              <a:rPr lang="en-US" altLang="zh-CN" sz="1200" b="0" i="0" kern="1200" dirty="0" smtClean="0">
                <a:solidFill>
                  <a:schemeClr val="tx1"/>
                </a:solidFill>
                <a:effectLst/>
                <a:latin typeface="+mn-lt"/>
                <a:ea typeface="+mn-ea"/>
                <a:cs typeface="+mn-cs"/>
              </a:rPr>
              <a:t>)</a:t>
            </a:r>
            <a:r>
              <a:rPr lang="zh-CN" altLang="en-US" dirty="0" smtClean="0"/>
              <a:t/>
            </a:r>
            <a:br>
              <a:rPr lang="zh-CN" altLang="en-US" dirty="0" smtClean="0"/>
            </a:br>
            <a:r>
              <a:rPr lang="en-US" altLang="zh-CN" sz="1200" b="0" i="0" kern="1200" dirty="0" err="1" smtClean="0">
                <a:solidFill>
                  <a:schemeClr val="tx1"/>
                </a:solidFill>
                <a:effectLst/>
                <a:latin typeface="+mn-lt"/>
                <a:ea typeface="+mn-ea"/>
                <a:cs typeface="+mn-cs"/>
              </a:rPr>
              <a:t>UnboundLocalError</a:t>
            </a:r>
            <a:r>
              <a:rPr lang="zh-CN" altLang="en-US" sz="1200" b="0" i="0" kern="1200" dirty="0" smtClean="0">
                <a:solidFill>
                  <a:schemeClr val="tx1"/>
                </a:solidFill>
                <a:effectLst/>
                <a:latin typeface="+mn-lt"/>
                <a:ea typeface="+mn-ea"/>
                <a:cs typeface="+mn-cs"/>
              </a:rPr>
              <a:t>：访问未初始化的本地变量</a:t>
            </a:r>
            <a:r>
              <a:rPr lang="zh-CN" altLang="en-US" dirty="0" smtClean="0"/>
              <a:t/>
            </a:r>
            <a:br>
              <a:rPr lang="zh-CN" altLang="en-US" dirty="0" smtClean="0"/>
            </a:br>
            <a:r>
              <a:rPr lang="en-US" altLang="zh-CN" sz="1200" b="0" i="0" kern="1200" dirty="0" err="1" smtClean="0">
                <a:solidFill>
                  <a:schemeClr val="tx1"/>
                </a:solidFill>
                <a:effectLst/>
                <a:latin typeface="+mn-lt"/>
                <a:ea typeface="+mn-ea"/>
                <a:cs typeface="+mn-cs"/>
              </a:rPr>
              <a:t>ReferenceError</a:t>
            </a:r>
            <a:r>
              <a:rPr lang="zh-CN" altLang="en-US" sz="1200" b="0" i="0" kern="1200" dirty="0" smtClean="0">
                <a:solidFill>
                  <a:schemeClr val="tx1"/>
                </a:solidFill>
                <a:effectLst/>
                <a:latin typeface="+mn-lt"/>
                <a:ea typeface="+mn-ea"/>
                <a:cs typeface="+mn-cs"/>
              </a:rPr>
              <a:t>：弱引用</a:t>
            </a:r>
            <a:r>
              <a:rPr lang="en-US" altLang="zh-CN" sz="1200" b="0" i="0" kern="1200" dirty="0" smtClean="0">
                <a:solidFill>
                  <a:schemeClr val="tx1"/>
                </a:solidFill>
                <a:effectLst/>
                <a:latin typeface="+mn-lt"/>
                <a:ea typeface="+mn-ea"/>
                <a:cs typeface="+mn-cs"/>
              </a:rPr>
              <a:t>(Weak reference)</a:t>
            </a:r>
            <a:r>
              <a:rPr lang="zh-CN" altLang="en-US" sz="1200" b="0" i="0" kern="1200" dirty="0" smtClean="0">
                <a:solidFill>
                  <a:schemeClr val="tx1"/>
                </a:solidFill>
                <a:effectLst/>
                <a:latin typeface="+mn-lt"/>
                <a:ea typeface="+mn-ea"/>
                <a:cs typeface="+mn-cs"/>
              </a:rPr>
              <a:t>试图访问已经垃圾回收了的对象</a:t>
            </a:r>
            <a:r>
              <a:rPr lang="zh-CN" altLang="en-US" dirty="0" smtClean="0"/>
              <a:t/>
            </a:r>
            <a:br>
              <a:rPr lang="zh-CN" altLang="en-US" dirty="0" smtClean="0"/>
            </a:br>
            <a:r>
              <a:rPr lang="en-US" altLang="zh-CN" sz="1200" b="0" i="0" kern="1200" dirty="0" err="1" smtClean="0">
                <a:solidFill>
                  <a:schemeClr val="tx1"/>
                </a:solidFill>
                <a:effectLst/>
                <a:latin typeface="+mn-lt"/>
                <a:ea typeface="+mn-ea"/>
                <a:cs typeface="+mn-cs"/>
              </a:rPr>
              <a:t>RuntimeError</a:t>
            </a:r>
            <a:r>
              <a:rPr lang="zh-CN" altLang="en-US" sz="1200" b="0" i="0" kern="1200" dirty="0" smtClean="0">
                <a:solidFill>
                  <a:schemeClr val="tx1"/>
                </a:solidFill>
                <a:effectLst/>
                <a:latin typeface="+mn-lt"/>
                <a:ea typeface="+mn-ea"/>
                <a:cs typeface="+mn-cs"/>
              </a:rPr>
              <a:t>：一般的运行时错误</a:t>
            </a:r>
            <a:r>
              <a:rPr lang="zh-CN" altLang="en-US" dirty="0" smtClean="0"/>
              <a:t/>
            </a:r>
            <a:br>
              <a:rPr lang="zh-CN" altLang="en-US" dirty="0" smtClean="0"/>
            </a:br>
            <a:r>
              <a:rPr lang="en-US" altLang="zh-CN" sz="1200" b="0" i="0" kern="1200" dirty="0" err="1" smtClean="0">
                <a:solidFill>
                  <a:schemeClr val="tx1"/>
                </a:solidFill>
                <a:effectLst/>
                <a:latin typeface="+mn-lt"/>
                <a:ea typeface="+mn-ea"/>
                <a:cs typeface="+mn-cs"/>
              </a:rPr>
              <a:t>NotImplementedError</a:t>
            </a:r>
            <a:r>
              <a:rPr lang="zh-CN" altLang="en-US" sz="1200" b="0" i="0" kern="1200" dirty="0" smtClean="0">
                <a:solidFill>
                  <a:schemeClr val="tx1"/>
                </a:solidFill>
                <a:effectLst/>
                <a:latin typeface="+mn-lt"/>
                <a:ea typeface="+mn-ea"/>
                <a:cs typeface="+mn-cs"/>
              </a:rPr>
              <a:t>：尚未实现的方法</a:t>
            </a:r>
            <a:r>
              <a:rPr lang="zh-CN" altLang="en-US" dirty="0" smtClean="0"/>
              <a:t/>
            </a:r>
            <a:br>
              <a:rPr lang="zh-CN" altLang="en-US" dirty="0" smtClean="0"/>
            </a:br>
            <a:r>
              <a:rPr lang="en-US" altLang="zh-CN" sz="1200" b="0" i="0" kern="1200" dirty="0" err="1" smtClean="0">
                <a:solidFill>
                  <a:schemeClr val="tx1"/>
                </a:solidFill>
                <a:effectLst/>
                <a:latin typeface="+mn-lt"/>
                <a:ea typeface="+mn-ea"/>
                <a:cs typeface="+mn-cs"/>
              </a:rPr>
              <a:t>SyntaxError</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Python </a:t>
            </a:r>
            <a:r>
              <a:rPr lang="zh-CN" altLang="en-US" sz="1200" b="0" i="0" kern="1200" dirty="0" smtClean="0">
                <a:solidFill>
                  <a:schemeClr val="tx1"/>
                </a:solidFill>
                <a:effectLst/>
                <a:latin typeface="+mn-lt"/>
                <a:ea typeface="+mn-ea"/>
                <a:cs typeface="+mn-cs"/>
              </a:rPr>
              <a:t>语法错误</a:t>
            </a:r>
            <a:r>
              <a:rPr lang="zh-CN" altLang="en-US" dirty="0" smtClean="0"/>
              <a:t/>
            </a:r>
            <a:br>
              <a:rPr lang="zh-CN" altLang="en-US" dirty="0" smtClean="0"/>
            </a:br>
            <a:r>
              <a:rPr lang="en-US" altLang="zh-CN" sz="1200" b="0" i="0" kern="1200" dirty="0" err="1" smtClean="0">
                <a:solidFill>
                  <a:schemeClr val="tx1"/>
                </a:solidFill>
                <a:effectLst/>
                <a:latin typeface="+mn-lt"/>
                <a:ea typeface="+mn-ea"/>
                <a:cs typeface="+mn-cs"/>
              </a:rPr>
              <a:t>IndentationError</a:t>
            </a:r>
            <a:r>
              <a:rPr lang="zh-CN" altLang="en-US" sz="1200" b="0" i="0" kern="1200" dirty="0" smtClean="0">
                <a:solidFill>
                  <a:schemeClr val="tx1"/>
                </a:solidFill>
                <a:effectLst/>
                <a:latin typeface="+mn-lt"/>
                <a:ea typeface="+mn-ea"/>
                <a:cs typeface="+mn-cs"/>
              </a:rPr>
              <a:t>：缩进错误</a:t>
            </a:r>
            <a:r>
              <a:rPr lang="zh-CN" altLang="en-US" dirty="0" smtClean="0"/>
              <a:t/>
            </a:r>
            <a:br>
              <a:rPr lang="zh-CN" altLang="en-US" dirty="0" smtClean="0"/>
            </a:br>
            <a:r>
              <a:rPr lang="en-US" altLang="zh-CN" sz="1200" b="0" i="0" kern="1200" dirty="0" err="1" smtClean="0">
                <a:solidFill>
                  <a:schemeClr val="tx1"/>
                </a:solidFill>
                <a:effectLst/>
                <a:latin typeface="+mn-lt"/>
                <a:ea typeface="+mn-ea"/>
                <a:cs typeface="+mn-cs"/>
              </a:rPr>
              <a:t>TabError</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Tab </a:t>
            </a:r>
            <a:r>
              <a:rPr lang="zh-CN" altLang="en-US" sz="1200" b="0" i="0" kern="1200" dirty="0" smtClean="0">
                <a:solidFill>
                  <a:schemeClr val="tx1"/>
                </a:solidFill>
                <a:effectLst/>
                <a:latin typeface="+mn-lt"/>
                <a:ea typeface="+mn-ea"/>
                <a:cs typeface="+mn-cs"/>
              </a:rPr>
              <a:t>和空格混用</a:t>
            </a:r>
            <a:r>
              <a:rPr lang="zh-CN" altLang="en-US" dirty="0" smtClean="0"/>
              <a:t/>
            </a:r>
            <a:br>
              <a:rPr lang="zh-CN" altLang="en-US" dirty="0" smtClean="0"/>
            </a:br>
            <a:r>
              <a:rPr lang="en-US" altLang="zh-CN" sz="1200" b="0" i="0" kern="1200" dirty="0" err="1" smtClean="0">
                <a:solidFill>
                  <a:schemeClr val="tx1"/>
                </a:solidFill>
                <a:effectLst/>
                <a:latin typeface="+mn-lt"/>
                <a:ea typeface="+mn-ea"/>
                <a:cs typeface="+mn-cs"/>
              </a:rPr>
              <a:t>SystemError</a:t>
            </a:r>
            <a:r>
              <a:rPr lang="en-US" altLang="zh-CN" sz="1200" b="0" i="0" kern="1200" dirty="0" smtClean="0">
                <a:solidFill>
                  <a:schemeClr val="tx1"/>
                </a:solidFill>
                <a:effectLst/>
                <a:latin typeface="+mn-lt"/>
                <a:ea typeface="+mn-ea"/>
                <a:cs typeface="+mn-cs"/>
              </a:rPr>
              <a:t> </a:t>
            </a:r>
            <a:r>
              <a:rPr lang="zh-CN" altLang="en-US" sz="1200" b="0" i="0" kern="1200" dirty="0" smtClean="0">
                <a:solidFill>
                  <a:schemeClr val="tx1"/>
                </a:solidFill>
                <a:effectLst/>
                <a:latin typeface="+mn-lt"/>
                <a:ea typeface="+mn-ea"/>
                <a:cs typeface="+mn-cs"/>
              </a:rPr>
              <a:t>一般的解释器系统错误</a:t>
            </a:r>
            <a:r>
              <a:rPr lang="zh-CN" altLang="en-US" dirty="0" smtClean="0"/>
              <a:t/>
            </a:r>
            <a:br>
              <a:rPr lang="zh-CN" altLang="en-US" dirty="0" smtClean="0"/>
            </a:br>
            <a:r>
              <a:rPr lang="en-US" altLang="zh-CN" sz="1200" b="0" i="0" kern="1200" dirty="0" err="1" smtClean="0">
                <a:solidFill>
                  <a:schemeClr val="tx1"/>
                </a:solidFill>
                <a:effectLst/>
                <a:latin typeface="+mn-lt"/>
                <a:ea typeface="+mn-ea"/>
                <a:cs typeface="+mn-cs"/>
              </a:rPr>
              <a:t>TypeError</a:t>
            </a:r>
            <a:r>
              <a:rPr lang="zh-CN" altLang="en-US" sz="1200" b="0" i="0" kern="1200" dirty="0" smtClean="0">
                <a:solidFill>
                  <a:schemeClr val="tx1"/>
                </a:solidFill>
                <a:effectLst/>
                <a:latin typeface="+mn-lt"/>
                <a:ea typeface="+mn-ea"/>
                <a:cs typeface="+mn-cs"/>
              </a:rPr>
              <a:t>：对类型无效的操作</a:t>
            </a:r>
            <a:r>
              <a:rPr lang="zh-CN" altLang="en-US" dirty="0" smtClean="0"/>
              <a:t/>
            </a:r>
            <a:br>
              <a:rPr lang="zh-CN" altLang="en-US" dirty="0" smtClean="0"/>
            </a:br>
            <a:r>
              <a:rPr lang="en-US" altLang="zh-CN" sz="1200" b="0" i="0" kern="1200" dirty="0" err="1" smtClean="0">
                <a:solidFill>
                  <a:schemeClr val="tx1"/>
                </a:solidFill>
                <a:effectLst/>
                <a:latin typeface="+mn-lt"/>
                <a:ea typeface="+mn-ea"/>
                <a:cs typeface="+mn-cs"/>
              </a:rPr>
              <a:t>ValueError</a:t>
            </a:r>
            <a:r>
              <a:rPr lang="zh-CN" altLang="en-US" sz="1200" b="0" i="0" kern="1200" dirty="0" smtClean="0">
                <a:solidFill>
                  <a:schemeClr val="tx1"/>
                </a:solidFill>
                <a:effectLst/>
                <a:latin typeface="+mn-lt"/>
                <a:ea typeface="+mn-ea"/>
                <a:cs typeface="+mn-cs"/>
              </a:rPr>
              <a:t>：传入无效的参数</a:t>
            </a:r>
            <a:r>
              <a:rPr lang="zh-CN" altLang="en-US" dirty="0" smtClean="0"/>
              <a:t/>
            </a:r>
            <a:br>
              <a:rPr lang="zh-CN" altLang="en-US" dirty="0" smtClean="0"/>
            </a:br>
            <a:r>
              <a:rPr lang="en-US" altLang="zh-CN" sz="1200" b="0" i="0" kern="1200" dirty="0" err="1" smtClean="0">
                <a:solidFill>
                  <a:schemeClr val="tx1"/>
                </a:solidFill>
                <a:effectLst/>
                <a:latin typeface="+mn-lt"/>
                <a:ea typeface="+mn-ea"/>
                <a:cs typeface="+mn-cs"/>
              </a:rPr>
              <a:t>UnicodeError</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Unicode </a:t>
            </a:r>
            <a:r>
              <a:rPr lang="zh-CN" altLang="en-US" sz="1200" b="0" i="0" kern="1200" dirty="0" smtClean="0">
                <a:solidFill>
                  <a:schemeClr val="tx1"/>
                </a:solidFill>
                <a:effectLst/>
                <a:latin typeface="+mn-lt"/>
                <a:ea typeface="+mn-ea"/>
                <a:cs typeface="+mn-cs"/>
              </a:rPr>
              <a:t>相关的错误</a:t>
            </a:r>
            <a:r>
              <a:rPr lang="zh-CN" altLang="en-US" dirty="0" smtClean="0"/>
              <a:t/>
            </a:r>
            <a:br>
              <a:rPr lang="zh-CN" altLang="en-US" dirty="0" smtClean="0"/>
            </a:br>
            <a:r>
              <a:rPr lang="en-US" altLang="zh-CN" sz="1200" b="0" i="0" kern="1200" dirty="0" err="1" smtClean="0">
                <a:solidFill>
                  <a:schemeClr val="tx1"/>
                </a:solidFill>
                <a:effectLst/>
                <a:latin typeface="+mn-lt"/>
                <a:ea typeface="+mn-ea"/>
                <a:cs typeface="+mn-cs"/>
              </a:rPr>
              <a:t>UnicodeDecodeError</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Unicode </a:t>
            </a:r>
            <a:r>
              <a:rPr lang="zh-CN" altLang="en-US" sz="1200" b="0" i="0" kern="1200" dirty="0" smtClean="0">
                <a:solidFill>
                  <a:schemeClr val="tx1"/>
                </a:solidFill>
                <a:effectLst/>
                <a:latin typeface="+mn-lt"/>
                <a:ea typeface="+mn-ea"/>
                <a:cs typeface="+mn-cs"/>
              </a:rPr>
              <a:t>解码时的错误</a:t>
            </a:r>
            <a:r>
              <a:rPr lang="zh-CN" altLang="en-US" dirty="0" smtClean="0"/>
              <a:t/>
            </a:r>
            <a:br>
              <a:rPr lang="zh-CN" altLang="en-US" dirty="0" smtClean="0"/>
            </a:br>
            <a:r>
              <a:rPr lang="en-US" altLang="zh-CN" sz="1200" b="0" i="0" kern="1200" dirty="0" err="1" smtClean="0">
                <a:solidFill>
                  <a:schemeClr val="tx1"/>
                </a:solidFill>
                <a:effectLst/>
                <a:latin typeface="+mn-lt"/>
                <a:ea typeface="+mn-ea"/>
                <a:cs typeface="+mn-cs"/>
              </a:rPr>
              <a:t>UnicodeEncodeError</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Unicode </a:t>
            </a:r>
            <a:r>
              <a:rPr lang="zh-CN" altLang="en-US" sz="1200" b="0" i="0" kern="1200" dirty="0" smtClean="0">
                <a:solidFill>
                  <a:schemeClr val="tx1"/>
                </a:solidFill>
                <a:effectLst/>
                <a:latin typeface="+mn-lt"/>
                <a:ea typeface="+mn-ea"/>
                <a:cs typeface="+mn-cs"/>
              </a:rPr>
              <a:t>编码时错误</a:t>
            </a:r>
            <a:r>
              <a:rPr lang="zh-CN" altLang="en-US" dirty="0" smtClean="0"/>
              <a:t/>
            </a:r>
            <a:br>
              <a:rPr lang="zh-CN" altLang="en-US" dirty="0" smtClean="0"/>
            </a:br>
            <a:r>
              <a:rPr lang="en-US" altLang="zh-CN" sz="1200" b="0" i="0" kern="1200" dirty="0" err="1" smtClean="0">
                <a:solidFill>
                  <a:schemeClr val="tx1"/>
                </a:solidFill>
                <a:effectLst/>
                <a:latin typeface="+mn-lt"/>
                <a:ea typeface="+mn-ea"/>
                <a:cs typeface="+mn-cs"/>
              </a:rPr>
              <a:t>UnicodeTranslateError</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Unicode </a:t>
            </a:r>
            <a:r>
              <a:rPr lang="zh-CN" altLang="en-US" sz="1200" b="0" i="0" kern="1200" dirty="0" smtClean="0">
                <a:solidFill>
                  <a:schemeClr val="tx1"/>
                </a:solidFill>
                <a:effectLst/>
                <a:latin typeface="+mn-lt"/>
                <a:ea typeface="+mn-ea"/>
                <a:cs typeface="+mn-cs"/>
              </a:rPr>
              <a:t>转换时错误</a:t>
            </a:r>
            <a:r>
              <a:rPr lang="zh-CN" altLang="en-US" dirty="0" smtClean="0"/>
              <a:t/>
            </a:r>
            <a:br>
              <a:rPr lang="zh-CN" altLang="en-US" dirty="0" smtClean="0"/>
            </a:br>
            <a:r>
              <a:rPr lang="en-US" altLang="zh-CN" sz="1200" b="0" i="0" kern="1200" dirty="0" smtClean="0">
                <a:solidFill>
                  <a:schemeClr val="tx1"/>
                </a:solidFill>
                <a:effectLst/>
                <a:latin typeface="+mn-lt"/>
                <a:ea typeface="+mn-ea"/>
                <a:cs typeface="+mn-cs"/>
              </a:rPr>
              <a:t>Warning</a:t>
            </a:r>
            <a:r>
              <a:rPr lang="zh-CN" altLang="en-US" sz="1200" b="0" i="0" kern="1200" dirty="0" smtClean="0">
                <a:solidFill>
                  <a:schemeClr val="tx1"/>
                </a:solidFill>
                <a:effectLst/>
                <a:latin typeface="+mn-lt"/>
                <a:ea typeface="+mn-ea"/>
                <a:cs typeface="+mn-cs"/>
              </a:rPr>
              <a:t>：警告的基类</a:t>
            </a:r>
            <a:r>
              <a:rPr lang="zh-CN" altLang="en-US" dirty="0" smtClean="0"/>
              <a:t/>
            </a:r>
            <a:br>
              <a:rPr lang="zh-CN" altLang="en-US" dirty="0" smtClean="0"/>
            </a:br>
            <a:r>
              <a:rPr lang="en-US" altLang="zh-CN" sz="1200" b="0" i="0" kern="1200" dirty="0" err="1" smtClean="0">
                <a:solidFill>
                  <a:schemeClr val="tx1"/>
                </a:solidFill>
                <a:effectLst/>
                <a:latin typeface="+mn-lt"/>
                <a:ea typeface="+mn-ea"/>
                <a:cs typeface="+mn-cs"/>
              </a:rPr>
              <a:t>DeprecationWarning</a:t>
            </a:r>
            <a:r>
              <a:rPr lang="zh-CN" altLang="en-US" sz="1200" b="0" i="0" kern="1200" dirty="0" smtClean="0">
                <a:solidFill>
                  <a:schemeClr val="tx1"/>
                </a:solidFill>
                <a:effectLst/>
                <a:latin typeface="+mn-lt"/>
                <a:ea typeface="+mn-ea"/>
                <a:cs typeface="+mn-cs"/>
              </a:rPr>
              <a:t>：关于被弃用的特征的警告</a:t>
            </a:r>
            <a:r>
              <a:rPr lang="zh-CN" altLang="en-US" dirty="0" smtClean="0"/>
              <a:t/>
            </a:r>
            <a:br>
              <a:rPr lang="zh-CN" altLang="en-US" dirty="0" smtClean="0"/>
            </a:br>
            <a:r>
              <a:rPr lang="en-US" altLang="zh-CN" sz="1200" b="0" i="0" kern="1200" dirty="0" err="1" smtClean="0">
                <a:solidFill>
                  <a:schemeClr val="tx1"/>
                </a:solidFill>
                <a:effectLst/>
                <a:latin typeface="+mn-lt"/>
                <a:ea typeface="+mn-ea"/>
                <a:cs typeface="+mn-cs"/>
              </a:rPr>
              <a:t>FutureWarning</a:t>
            </a:r>
            <a:r>
              <a:rPr lang="zh-CN" altLang="en-US" sz="1200" b="0" i="0" kern="1200" dirty="0" smtClean="0">
                <a:solidFill>
                  <a:schemeClr val="tx1"/>
                </a:solidFill>
                <a:effectLst/>
                <a:latin typeface="+mn-lt"/>
                <a:ea typeface="+mn-ea"/>
                <a:cs typeface="+mn-cs"/>
              </a:rPr>
              <a:t>：关于构造将来语义会有改变的警告</a:t>
            </a:r>
            <a:r>
              <a:rPr lang="zh-CN" altLang="en-US" dirty="0" smtClean="0"/>
              <a:t/>
            </a:r>
            <a:br>
              <a:rPr lang="zh-CN" altLang="en-US" dirty="0" smtClean="0"/>
            </a:br>
            <a:r>
              <a:rPr lang="en-US" altLang="zh-CN" sz="1200" b="0" i="0" kern="1200" dirty="0" err="1" smtClean="0">
                <a:solidFill>
                  <a:schemeClr val="tx1"/>
                </a:solidFill>
                <a:effectLst/>
                <a:latin typeface="+mn-lt"/>
                <a:ea typeface="+mn-ea"/>
                <a:cs typeface="+mn-cs"/>
              </a:rPr>
              <a:t>OverflowWarning</a:t>
            </a:r>
            <a:r>
              <a:rPr lang="zh-CN" altLang="en-US" sz="1200" b="0" i="0" kern="1200" dirty="0" smtClean="0">
                <a:solidFill>
                  <a:schemeClr val="tx1"/>
                </a:solidFill>
                <a:effectLst/>
                <a:latin typeface="+mn-lt"/>
                <a:ea typeface="+mn-ea"/>
                <a:cs typeface="+mn-cs"/>
              </a:rPr>
              <a:t>：旧的关于自动提升为长整型</a:t>
            </a:r>
            <a:r>
              <a:rPr lang="en-US" altLang="zh-CN" sz="1200" b="0" i="0" kern="1200" dirty="0" smtClean="0">
                <a:solidFill>
                  <a:schemeClr val="tx1"/>
                </a:solidFill>
                <a:effectLst/>
                <a:latin typeface="+mn-lt"/>
                <a:ea typeface="+mn-ea"/>
                <a:cs typeface="+mn-cs"/>
              </a:rPr>
              <a:t>(long)</a:t>
            </a:r>
            <a:r>
              <a:rPr lang="zh-CN" altLang="en-US" sz="1200" b="0" i="0" kern="1200" dirty="0" smtClean="0">
                <a:solidFill>
                  <a:schemeClr val="tx1"/>
                </a:solidFill>
                <a:effectLst/>
                <a:latin typeface="+mn-lt"/>
                <a:ea typeface="+mn-ea"/>
                <a:cs typeface="+mn-cs"/>
              </a:rPr>
              <a:t>的警告</a:t>
            </a:r>
            <a:r>
              <a:rPr lang="zh-CN" altLang="en-US" dirty="0" smtClean="0"/>
              <a:t/>
            </a:r>
            <a:br>
              <a:rPr lang="zh-CN" altLang="en-US" dirty="0" smtClean="0"/>
            </a:br>
            <a:r>
              <a:rPr lang="en-US" altLang="zh-CN" sz="1200" b="0" i="0" kern="1200" dirty="0" err="1" smtClean="0">
                <a:solidFill>
                  <a:schemeClr val="tx1"/>
                </a:solidFill>
                <a:effectLst/>
                <a:latin typeface="+mn-lt"/>
                <a:ea typeface="+mn-ea"/>
                <a:cs typeface="+mn-cs"/>
              </a:rPr>
              <a:t>PendingDeprecationWarning</a:t>
            </a:r>
            <a:r>
              <a:rPr lang="zh-CN" altLang="en-US" sz="1200" b="0" i="0" kern="1200" dirty="0" smtClean="0">
                <a:solidFill>
                  <a:schemeClr val="tx1"/>
                </a:solidFill>
                <a:effectLst/>
                <a:latin typeface="+mn-lt"/>
                <a:ea typeface="+mn-ea"/>
                <a:cs typeface="+mn-cs"/>
              </a:rPr>
              <a:t>：关于特性将会被废弃的警告</a:t>
            </a:r>
            <a:r>
              <a:rPr lang="zh-CN" altLang="en-US" dirty="0" smtClean="0"/>
              <a:t/>
            </a:r>
            <a:br>
              <a:rPr lang="zh-CN" altLang="en-US" dirty="0" smtClean="0"/>
            </a:br>
            <a:r>
              <a:rPr lang="en-US" altLang="zh-CN" sz="1200" b="0" i="0" kern="1200" dirty="0" err="1" smtClean="0">
                <a:solidFill>
                  <a:schemeClr val="tx1"/>
                </a:solidFill>
                <a:effectLst/>
                <a:latin typeface="+mn-lt"/>
                <a:ea typeface="+mn-ea"/>
                <a:cs typeface="+mn-cs"/>
              </a:rPr>
              <a:t>RuntimeWarning</a:t>
            </a:r>
            <a:r>
              <a:rPr lang="zh-CN" altLang="en-US" sz="1200" b="0" i="0" kern="1200" dirty="0" smtClean="0">
                <a:solidFill>
                  <a:schemeClr val="tx1"/>
                </a:solidFill>
                <a:effectLst/>
                <a:latin typeface="+mn-lt"/>
                <a:ea typeface="+mn-ea"/>
                <a:cs typeface="+mn-cs"/>
              </a:rPr>
              <a:t>：可疑的运行时行为</a:t>
            </a:r>
            <a:r>
              <a:rPr lang="en-US" altLang="zh-CN" sz="1200" b="0" i="0" kern="1200" dirty="0" smtClean="0">
                <a:solidFill>
                  <a:schemeClr val="tx1"/>
                </a:solidFill>
                <a:effectLst/>
                <a:latin typeface="+mn-lt"/>
                <a:ea typeface="+mn-ea"/>
                <a:cs typeface="+mn-cs"/>
              </a:rPr>
              <a:t>(runtime behavior)</a:t>
            </a:r>
            <a:r>
              <a:rPr lang="zh-CN" altLang="en-US" sz="1200" b="0" i="0" kern="1200" dirty="0" smtClean="0">
                <a:solidFill>
                  <a:schemeClr val="tx1"/>
                </a:solidFill>
                <a:effectLst/>
                <a:latin typeface="+mn-lt"/>
                <a:ea typeface="+mn-ea"/>
                <a:cs typeface="+mn-cs"/>
              </a:rPr>
              <a:t>的警告</a:t>
            </a:r>
            <a:r>
              <a:rPr lang="zh-CN" altLang="en-US" dirty="0" smtClean="0"/>
              <a:t/>
            </a:r>
            <a:br>
              <a:rPr lang="zh-CN" altLang="en-US" dirty="0" smtClean="0"/>
            </a:br>
            <a:r>
              <a:rPr lang="en-US" altLang="zh-CN" sz="1200" b="0" i="0" kern="1200" dirty="0" err="1" smtClean="0">
                <a:solidFill>
                  <a:schemeClr val="tx1"/>
                </a:solidFill>
                <a:effectLst/>
                <a:latin typeface="+mn-lt"/>
                <a:ea typeface="+mn-ea"/>
                <a:cs typeface="+mn-cs"/>
              </a:rPr>
              <a:t>SyntaxWarning</a:t>
            </a:r>
            <a:r>
              <a:rPr lang="zh-CN" altLang="en-US" sz="1200" b="0" i="0" kern="1200" dirty="0" smtClean="0">
                <a:solidFill>
                  <a:schemeClr val="tx1"/>
                </a:solidFill>
                <a:effectLst/>
                <a:latin typeface="+mn-lt"/>
                <a:ea typeface="+mn-ea"/>
                <a:cs typeface="+mn-cs"/>
              </a:rPr>
              <a:t>：可疑的语法的警告</a:t>
            </a:r>
            <a:r>
              <a:rPr lang="zh-CN" altLang="en-US" dirty="0" smtClean="0"/>
              <a:t/>
            </a:r>
            <a:br>
              <a:rPr lang="zh-CN" altLang="en-US" dirty="0" smtClean="0"/>
            </a:br>
            <a:r>
              <a:rPr lang="en-US" altLang="zh-CN" sz="1200" b="0" i="0" kern="1200" dirty="0" err="1" smtClean="0">
                <a:solidFill>
                  <a:schemeClr val="tx1"/>
                </a:solidFill>
                <a:effectLst/>
                <a:latin typeface="+mn-lt"/>
                <a:ea typeface="+mn-ea"/>
                <a:cs typeface="+mn-cs"/>
              </a:rPr>
              <a:t>UserWarning</a:t>
            </a:r>
            <a:r>
              <a:rPr lang="zh-CN" altLang="en-US" sz="1200" b="0" i="0" kern="1200" dirty="0" smtClean="0">
                <a:solidFill>
                  <a:schemeClr val="tx1"/>
                </a:solidFill>
                <a:effectLst/>
                <a:latin typeface="+mn-lt"/>
                <a:ea typeface="+mn-ea"/>
                <a:cs typeface="+mn-cs"/>
              </a:rPr>
              <a:t>：用户代码生成的警告</a:t>
            </a:r>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pPr/>
              <a:t>130</a:t>
            </a:fld>
            <a:endParaRPr lang="zh-CN" altLang="en-US"/>
          </a:p>
        </p:txBody>
      </p:sp>
    </p:spTree>
    <p:extLst>
      <p:ext uri="{BB962C8B-B14F-4D97-AF65-F5344CB8AC3E}">
        <p14:creationId xmlns:p14="http://schemas.microsoft.com/office/powerpoint/2010/main" xmlns="" val="312675985"/>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100" dirty="0" smtClean="0">
              <a:latin typeface="微软雅黑 Light" panose="020B0502040204020203" pitchFamily="34" charset="-122"/>
              <a:ea typeface="微软雅黑 Light" panose="020B0502040204020203" pitchFamily="34" charset="-122"/>
            </a:endParaRPr>
          </a:p>
        </p:txBody>
      </p:sp>
      <p:sp>
        <p:nvSpPr>
          <p:cNvPr id="4" name="Slide Number Placeholder 3"/>
          <p:cNvSpPr>
            <a:spLocks noGrp="1"/>
          </p:cNvSpPr>
          <p:nvPr>
            <p:ph type="sldNum" sz="quarter" idx="10"/>
          </p:nvPr>
        </p:nvSpPr>
        <p:spPr/>
        <p:txBody>
          <a:bodyPr/>
          <a:lstStyle/>
          <a:p>
            <a:fld id="{858E6889-349A-49E8-AAE1-A1FB1A7B9723}" type="slidenum">
              <a:rPr lang="zh-CN" altLang="en-US">
                <a:solidFill>
                  <a:prstClr val="black"/>
                </a:solidFill>
              </a:rPr>
              <a:pPr/>
              <a:t>131</a:t>
            </a:fld>
            <a:endParaRPr lang="zh-CN" altLang="en-US">
              <a:solidFill>
                <a:prstClr val="black"/>
              </a:solidFill>
            </a:endParaRPr>
          </a:p>
        </p:txBody>
      </p:sp>
    </p:spTree>
    <p:extLst>
      <p:ext uri="{BB962C8B-B14F-4D97-AF65-F5344CB8AC3E}">
        <p14:creationId xmlns:p14="http://schemas.microsoft.com/office/powerpoint/2010/main" xmlns="" val="570424491"/>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100" dirty="0" smtClean="0">
              <a:latin typeface="微软雅黑 Light" panose="020B0502040204020203" pitchFamily="34" charset="-122"/>
              <a:ea typeface="微软雅黑 Light" panose="020B0502040204020203" pitchFamily="34" charset="-122"/>
            </a:endParaRPr>
          </a:p>
        </p:txBody>
      </p:sp>
      <p:sp>
        <p:nvSpPr>
          <p:cNvPr id="4" name="Slide Number Placeholder 3"/>
          <p:cNvSpPr>
            <a:spLocks noGrp="1"/>
          </p:cNvSpPr>
          <p:nvPr>
            <p:ph type="sldNum" sz="quarter" idx="10"/>
          </p:nvPr>
        </p:nvSpPr>
        <p:spPr/>
        <p:txBody>
          <a:bodyPr/>
          <a:lstStyle/>
          <a:p>
            <a:fld id="{858E6889-349A-49E8-AAE1-A1FB1A7B9723}" type="slidenum">
              <a:rPr lang="zh-CN" altLang="en-US" smtClean="0">
                <a:solidFill>
                  <a:prstClr val="black"/>
                </a:solidFill>
              </a:rPr>
              <a:pPr/>
              <a:t>132</a:t>
            </a:fld>
            <a:endParaRPr lang="zh-CN" altLang="en-US">
              <a:solidFill>
                <a:prstClr val="black"/>
              </a:solidFill>
            </a:endParaRPr>
          </a:p>
        </p:txBody>
      </p:sp>
    </p:spTree>
    <p:extLst>
      <p:ext uri="{BB962C8B-B14F-4D97-AF65-F5344CB8AC3E}">
        <p14:creationId xmlns:p14="http://schemas.microsoft.com/office/powerpoint/2010/main" xmlns="" val="605936782"/>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i="0" kern="1200" dirty="0" smtClean="0">
                <a:solidFill>
                  <a:schemeClr val="tx1"/>
                </a:solidFill>
                <a:effectLst/>
                <a:latin typeface="+mn-lt"/>
                <a:ea typeface="+mn-ea"/>
                <a:cs typeface="+mn-cs"/>
              </a:rPr>
              <a:t>try/except</a:t>
            </a:r>
            <a:r>
              <a:rPr lang="zh-CN" altLang="en-US" sz="1200" b="0" i="0" kern="1200" dirty="0" smtClean="0">
                <a:solidFill>
                  <a:schemeClr val="tx1"/>
                </a:solidFill>
                <a:effectLst/>
                <a:latin typeface="+mn-lt"/>
                <a:ea typeface="+mn-ea"/>
                <a:cs typeface="+mn-cs"/>
              </a:rPr>
              <a:t>语句用来检测</a:t>
            </a:r>
            <a:r>
              <a:rPr lang="en-US" altLang="zh-CN" sz="1200" b="0" i="0" kern="1200" dirty="0" smtClean="0">
                <a:solidFill>
                  <a:schemeClr val="tx1"/>
                </a:solidFill>
                <a:effectLst/>
                <a:latin typeface="+mn-lt"/>
                <a:ea typeface="+mn-ea"/>
                <a:cs typeface="+mn-cs"/>
              </a:rPr>
              <a:t>try</a:t>
            </a:r>
            <a:r>
              <a:rPr lang="zh-CN" altLang="en-US" sz="1200" b="0" i="0" kern="1200" dirty="0" smtClean="0">
                <a:solidFill>
                  <a:schemeClr val="tx1"/>
                </a:solidFill>
                <a:effectLst/>
                <a:latin typeface="+mn-lt"/>
                <a:ea typeface="+mn-ea"/>
                <a:cs typeface="+mn-cs"/>
              </a:rPr>
              <a:t>语句块中的错误，从而让</a:t>
            </a:r>
            <a:r>
              <a:rPr lang="en-US" altLang="zh-CN" sz="1200" b="0" i="0" kern="1200" dirty="0" smtClean="0">
                <a:solidFill>
                  <a:schemeClr val="tx1"/>
                </a:solidFill>
                <a:effectLst/>
                <a:latin typeface="+mn-lt"/>
                <a:ea typeface="+mn-ea"/>
                <a:cs typeface="+mn-cs"/>
              </a:rPr>
              <a:t>except</a:t>
            </a:r>
            <a:r>
              <a:rPr lang="zh-CN" altLang="en-US" sz="1200" b="0" i="0" kern="1200" dirty="0" smtClean="0">
                <a:solidFill>
                  <a:schemeClr val="tx1"/>
                </a:solidFill>
                <a:effectLst/>
                <a:latin typeface="+mn-lt"/>
                <a:ea typeface="+mn-ea"/>
                <a:cs typeface="+mn-cs"/>
              </a:rPr>
              <a:t>语句捕获异常信息并处理</a:t>
            </a:r>
            <a:endParaRPr lang="en-US" altLang="zh-CN" sz="1200" b="0" i="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i="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smtClean="0">
                <a:solidFill>
                  <a:schemeClr val="tx1"/>
                </a:solidFill>
                <a:effectLst/>
                <a:latin typeface="+mn-lt"/>
                <a:ea typeface="+mn-ea"/>
                <a:cs typeface="+mn-cs"/>
              </a:rPr>
              <a:t>如果</a:t>
            </a:r>
            <a:r>
              <a:rPr lang="en-US" altLang="zh-CN" sz="1200" b="0" i="0" kern="1200" dirty="0" smtClean="0">
                <a:solidFill>
                  <a:schemeClr val="tx1"/>
                </a:solidFill>
                <a:effectLst/>
                <a:latin typeface="+mn-lt"/>
                <a:ea typeface="+mn-ea"/>
                <a:cs typeface="+mn-cs"/>
              </a:rPr>
              <a:t>except</a:t>
            </a:r>
            <a:r>
              <a:rPr lang="zh-CN" altLang="en-US" sz="1200" b="0" i="0" kern="1200" dirty="0" smtClean="0">
                <a:solidFill>
                  <a:schemeClr val="tx1"/>
                </a:solidFill>
                <a:effectLst/>
                <a:latin typeface="+mn-lt"/>
                <a:ea typeface="+mn-ea"/>
                <a:cs typeface="+mn-cs"/>
              </a:rPr>
              <a:t>后没有错误列表（即</a:t>
            </a:r>
            <a:r>
              <a:rPr lang="en-US" altLang="zh-CN" sz="1200" b="0" i="0" kern="1200" dirty="0" smtClean="0">
                <a:solidFill>
                  <a:schemeClr val="tx1"/>
                </a:solidFill>
                <a:effectLst/>
                <a:latin typeface="+mn-lt"/>
                <a:ea typeface="+mn-ea"/>
                <a:cs typeface="+mn-cs"/>
              </a:rPr>
              <a:t>except(Exception</a:t>
            </a:r>
            <a:r>
              <a:rPr lang="zh-CN" altLang="en-US" sz="1200" b="0" i="0" kern="1200" baseline="0" dirty="0" smtClean="0">
                <a:solidFill>
                  <a:schemeClr val="tx1"/>
                </a:solidFill>
                <a:effectLst/>
                <a:latin typeface="+mn-lt"/>
                <a:ea typeface="+mn-ea"/>
                <a:cs typeface="+mn-cs"/>
              </a:rPr>
              <a:t> </a:t>
            </a:r>
            <a:r>
              <a:rPr lang="en-US" altLang="zh-CN" sz="1200" b="0" i="0" kern="1200" baseline="0" dirty="0" smtClean="0">
                <a:solidFill>
                  <a:schemeClr val="tx1"/>
                </a:solidFill>
                <a:effectLst/>
                <a:latin typeface="+mn-lt"/>
                <a:ea typeface="+mn-ea"/>
                <a:cs typeface="+mn-cs"/>
              </a:rPr>
              <a:t>1,Exceprtion</a:t>
            </a:r>
            <a:r>
              <a:rPr lang="zh-CN" altLang="en-US" sz="1200" b="0" i="0" kern="1200" baseline="0" dirty="0" smtClean="0">
                <a:solidFill>
                  <a:schemeClr val="tx1"/>
                </a:solidFill>
                <a:effectLst/>
                <a:latin typeface="+mn-lt"/>
                <a:ea typeface="+mn-ea"/>
                <a:cs typeface="+mn-cs"/>
              </a:rPr>
              <a:t> </a:t>
            </a:r>
            <a:r>
              <a:rPr lang="en-US" altLang="zh-CN" sz="1200" b="0" i="0" kern="1200" baseline="0" dirty="0" smtClean="0">
                <a:solidFill>
                  <a:schemeClr val="tx1"/>
                </a:solidFill>
                <a:effectLst/>
                <a:latin typeface="+mn-lt"/>
                <a:ea typeface="+mn-ea"/>
                <a:cs typeface="+mn-cs"/>
              </a:rPr>
              <a:t>2</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），我们不能通过该程序识别出具体的异常信息。因为它捕获所有的异常。</a:t>
            </a:r>
            <a:endParaRPr lang="en-US" altLang="zh-CN" sz="1100" dirty="0" smtClean="0">
              <a:latin typeface="微软雅黑 Light" panose="020B0502040204020203" pitchFamily="34" charset="-122"/>
              <a:ea typeface="微软雅黑 Light" panose="020B0502040204020203" pitchFamily="34" charset="-122"/>
            </a:endParaRPr>
          </a:p>
        </p:txBody>
      </p:sp>
      <p:sp>
        <p:nvSpPr>
          <p:cNvPr id="4" name="Slide Number Placeholder 3"/>
          <p:cNvSpPr>
            <a:spLocks noGrp="1"/>
          </p:cNvSpPr>
          <p:nvPr>
            <p:ph type="sldNum" sz="quarter" idx="10"/>
          </p:nvPr>
        </p:nvSpPr>
        <p:spPr/>
        <p:txBody>
          <a:bodyPr/>
          <a:lstStyle/>
          <a:p>
            <a:fld id="{858E6889-349A-49E8-AAE1-A1FB1A7B9723}" type="slidenum">
              <a:rPr lang="zh-CN" altLang="en-US" smtClean="0">
                <a:solidFill>
                  <a:prstClr val="black"/>
                </a:solidFill>
              </a:rPr>
              <a:pPr/>
              <a:t>133</a:t>
            </a:fld>
            <a:endParaRPr lang="zh-CN" altLang="en-US">
              <a:solidFill>
                <a:prstClr val="black"/>
              </a:solidFill>
            </a:endParaRPr>
          </a:p>
        </p:txBody>
      </p:sp>
    </p:spTree>
    <p:extLst>
      <p:ext uri="{BB962C8B-B14F-4D97-AF65-F5344CB8AC3E}">
        <p14:creationId xmlns:p14="http://schemas.microsoft.com/office/powerpoint/2010/main" xmlns="" val="126417870"/>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100" dirty="0" smtClean="0">
              <a:latin typeface="微软雅黑 Light" panose="020B0502040204020203" pitchFamily="34" charset="-122"/>
              <a:ea typeface="微软雅黑 Light" panose="020B0502040204020203" pitchFamily="34" charset="-122"/>
            </a:endParaRPr>
          </a:p>
        </p:txBody>
      </p:sp>
      <p:sp>
        <p:nvSpPr>
          <p:cNvPr id="4" name="Slide Number Placeholder 3"/>
          <p:cNvSpPr>
            <a:spLocks noGrp="1"/>
          </p:cNvSpPr>
          <p:nvPr>
            <p:ph type="sldNum" sz="quarter" idx="10"/>
          </p:nvPr>
        </p:nvSpPr>
        <p:spPr/>
        <p:txBody>
          <a:bodyPr/>
          <a:lstStyle/>
          <a:p>
            <a:fld id="{858E6889-349A-49E8-AAE1-A1FB1A7B9723}" type="slidenum">
              <a:rPr lang="zh-CN" altLang="en-US" smtClean="0">
                <a:solidFill>
                  <a:prstClr val="black"/>
                </a:solidFill>
              </a:rPr>
              <a:pPr/>
              <a:t>134</a:t>
            </a:fld>
            <a:endParaRPr lang="zh-CN" altLang="en-US">
              <a:solidFill>
                <a:prstClr val="black"/>
              </a:solidFill>
            </a:endParaRPr>
          </a:p>
        </p:txBody>
      </p:sp>
    </p:spTree>
    <p:extLst>
      <p:ext uri="{BB962C8B-B14F-4D97-AF65-F5344CB8AC3E}">
        <p14:creationId xmlns:p14="http://schemas.microsoft.com/office/powerpoint/2010/main" xmlns="" val="3372261"/>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100" dirty="0" smtClean="0">
              <a:latin typeface="微软雅黑 Light" panose="020B0502040204020203" pitchFamily="34" charset="-122"/>
              <a:ea typeface="微软雅黑 Light" panose="020B0502040204020203" pitchFamily="34" charset="-122"/>
            </a:endParaRPr>
          </a:p>
        </p:txBody>
      </p:sp>
      <p:sp>
        <p:nvSpPr>
          <p:cNvPr id="4" name="Slide Number Placeholder 3"/>
          <p:cNvSpPr>
            <a:spLocks noGrp="1"/>
          </p:cNvSpPr>
          <p:nvPr>
            <p:ph type="sldNum" sz="quarter" idx="10"/>
          </p:nvPr>
        </p:nvSpPr>
        <p:spPr/>
        <p:txBody>
          <a:bodyPr/>
          <a:lstStyle/>
          <a:p>
            <a:fld id="{858E6889-349A-49E8-AAE1-A1FB1A7B9723}" type="slidenum">
              <a:rPr lang="zh-CN" altLang="en-US" smtClean="0">
                <a:solidFill>
                  <a:prstClr val="black"/>
                </a:solidFill>
              </a:rPr>
              <a:pPr/>
              <a:t>135</a:t>
            </a:fld>
            <a:endParaRPr lang="zh-CN" altLang="en-US">
              <a:solidFill>
                <a:prstClr val="black"/>
              </a:solidFill>
            </a:endParaRPr>
          </a:p>
        </p:txBody>
      </p:sp>
    </p:spTree>
    <p:extLst>
      <p:ext uri="{BB962C8B-B14F-4D97-AF65-F5344CB8AC3E}">
        <p14:creationId xmlns:p14="http://schemas.microsoft.com/office/powerpoint/2010/main" xmlns="" val="1956977561"/>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100" dirty="0" smtClean="0">
              <a:latin typeface="微软雅黑 Light" panose="020B0502040204020203" pitchFamily="34" charset="-122"/>
              <a:ea typeface="微软雅黑 Light" panose="020B0502040204020203" pitchFamily="34" charset="-122"/>
            </a:endParaRPr>
          </a:p>
        </p:txBody>
      </p:sp>
      <p:sp>
        <p:nvSpPr>
          <p:cNvPr id="4" name="Slide Number Placeholder 3"/>
          <p:cNvSpPr>
            <a:spLocks noGrp="1"/>
          </p:cNvSpPr>
          <p:nvPr>
            <p:ph type="sldNum" sz="quarter" idx="10"/>
          </p:nvPr>
        </p:nvSpPr>
        <p:spPr/>
        <p:txBody>
          <a:bodyPr/>
          <a:lstStyle/>
          <a:p>
            <a:fld id="{858E6889-349A-49E8-AAE1-A1FB1A7B9723}" type="slidenum">
              <a:rPr lang="zh-CN" altLang="en-US" smtClean="0">
                <a:solidFill>
                  <a:prstClr val="black"/>
                </a:solidFill>
              </a:rPr>
              <a:pPr/>
              <a:t>136</a:t>
            </a:fld>
            <a:endParaRPr lang="zh-CN" altLang="en-US">
              <a:solidFill>
                <a:prstClr val="black"/>
              </a:solidFill>
            </a:endParaRPr>
          </a:p>
        </p:txBody>
      </p:sp>
    </p:spTree>
    <p:extLst>
      <p:ext uri="{BB962C8B-B14F-4D97-AF65-F5344CB8AC3E}">
        <p14:creationId xmlns:p14="http://schemas.microsoft.com/office/powerpoint/2010/main" xmlns="" val="16170153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pPr/>
              <a:t>18</a:t>
            </a:fld>
            <a:endParaRPr lang="zh-CN" altLang="en-US"/>
          </a:p>
        </p:txBody>
      </p:sp>
    </p:spTree>
    <p:extLst>
      <p:ext uri="{BB962C8B-B14F-4D97-AF65-F5344CB8AC3E}">
        <p14:creationId xmlns:p14="http://schemas.microsoft.com/office/powerpoint/2010/main" xmlns="" val="907643968"/>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100" dirty="0" smtClean="0">
              <a:latin typeface="微软雅黑 Light" panose="020B0502040204020203" pitchFamily="34" charset="-122"/>
              <a:ea typeface="微软雅黑 Light" panose="020B0502040204020203" pitchFamily="34" charset="-122"/>
            </a:endParaRPr>
          </a:p>
        </p:txBody>
      </p:sp>
      <p:sp>
        <p:nvSpPr>
          <p:cNvPr id="4" name="Slide Number Placeholder 3"/>
          <p:cNvSpPr>
            <a:spLocks noGrp="1"/>
          </p:cNvSpPr>
          <p:nvPr>
            <p:ph type="sldNum" sz="quarter" idx="10"/>
          </p:nvPr>
        </p:nvSpPr>
        <p:spPr/>
        <p:txBody>
          <a:bodyPr/>
          <a:lstStyle/>
          <a:p>
            <a:fld id="{858E6889-349A-49E8-AAE1-A1FB1A7B9723}" type="slidenum">
              <a:rPr lang="zh-CN" altLang="en-US" smtClean="0">
                <a:solidFill>
                  <a:prstClr val="black"/>
                </a:solidFill>
              </a:rPr>
              <a:pPr/>
              <a:t>137</a:t>
            </a:fld>
            <a:endParaRPr lang="zh-CN" altLang="en-US">
              <a:solidFill>
                <a:prstClr val="black"/>
              </a:solidFill>
            </a:endParaRPr>
          </a:p>
        </p:txBody>
      </p:sp>
    </p:spTree>
    <p:extLst>
      <p:ext uri="{BB962C8B-B14F-4D97-AF65-F5344CB8AC3E}">
        <p14:creationId xmlns:p14="http://schemas.microsoft.com/office/powerpoint/2010/main" xmlns="" val="379681120"/>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100" dirty="0" smtClean="0">
              <a:latin typeface="微软雅黑 Light" panose="020B0502040204020203" pitchFamily="34" charset="-122"/>
              <a:ea typeface="微软雅黑 Light" panose="020B0502040204020203" pitchFamily="34" charset="-122"/>
            </a:endParaRPr>
          </a:p>
        </p:txBody>
      </p:sp>
      <p:sp>
        <p:nvSpPr>
          <p:cNvPr id="4" name="Slide Number Placeholder 3"/>
          <p:cNvSpPr>
            <a:spLocks noGrp="1"/>
          </p:cNvSpPr>
          <p:nvPr>
            <p:ph type="sldNum" sz="quarter" idx="10"/>
          </p:nvPr>
        </p:nvSpPr>
        <p:spPr/>
        <p:txBody>
          <a:bodyPr/>
          <a:lstStyle/>
          <a:p>
            <a:fld id="{858E6889-349A-49E8-AAE1-A1FB1A7B9723}" type="slidenum">
              <a:rPr lang="zh-CN" altLang="en-US" smtClean="0">
                <a:solidFill>
                  <a:prstClr val="black"/>
                </a:solidFill>
              </a:rPr>
              <a:pPr/>
              <a:t>138</a:t>
            </a:fld>
            <a:endParaRPr lang="zh-CN" altLang="en-US">
              <a:solidFill>
                <a:prstClr val="black"/>
              </a:solidFill>
            </a:endParaRPr>
          </a:p>
        </p:txBody>
      </p:sp>
    </p:spTree>
    <p:extLst>
      <p:ext uri="{BB962C8B-B14F-4D97-AF65-F5344CB8AC3E}">
        <p14:creationId xmlns:p14="http://schemas.microsoft.com/office/powerpoint/2010/main" xmlns="" val="345572141"/>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100" dirty="0" smtClean="0">
                <a:solidFill>
                  <a:prstClr val="black"/>
                </a:solidFill>
                <a:latin typeface="微软雅黑 Light" panose="020B0502040204020203" pitchFamily="34" charset="-122"/>
                <a:ea typeface="微软雅黑 Light" panose="020B0502040204020203" pitchFamily="34" charset="-122"/>
              </a:rPr>
              <a:t>自主控制在何种条件下抛出这个异常</a:t>
            </a:r>
            <a:endParaRPr lang="en-US" altLang="zh-CN" sz="1100" dirty="0" smtClean="0">
              <a:latin typeface="微软雅黑 Light" panose="020B0502040204020203" pitchFamily="34" charset="-122"/>
              <a:ea typeface="微软雅黑 Light" panose="020B0502040204020203" pitchFamily="34" charset="-122"/>
            </a:endParaRPr>
          </a:p>
        </p:txBody>
      </p:sp>
      <p:sp>
        <p:nvSpPr>
          <p:cNvPr id="4" name="Slide Number Placeholder 3"/>
          <p:cNvSpPr>
            <a:spLocks noGrp="1"/>
          </p:cNvSpPr>
          <p:nvPr>
            <p:ph type="sldNum" sz="quarter" idx="10"/>
          </p:nvPr>
        </p:nvSpPr>
        <p:spPr/>
        <p:txBody>
          <a:bodyPr/>
          <a:lstStyle/>
          <a:p>
            <a:fld id="{858E6889-349A-49E8-AAE1-A1FB1A7B9723}" type="slidenum">
              <a:rPr lang="zh-CN" altLang="en-US" smtClean="0">
                <a:solidFill>
                  <a:prstClr val="black"/>
                </a:solidFill>
              </a:rPr>
              <a:pPr/>
              <a:t>139</a:t>
            </a:fld>
            <a:endParaRPr lang="zh-CN" altLang="en-US">
              <a:solidFill>
                <a:prstClr val="black"/>
              </a:solidFill>
            </a:endParaRPr>
          </a:p>
        </p:txBody>
      </p:sp>
    </p:spTree>
    <p:extLst>
      <p:ext uri="{BB962C8B-B14F-4D97-AF65-F5344CB8AC3E}">
        <p14:creationId xmlns:p14="http://schemas.microsoft.com/office/powerpoint/2010/main" xmlns="" val="19265235"/>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100" dirty="0" smtClean="0">
                <a:solidFill>
                  <a:prstClr val="black"/>
                </a:solidFill>
                <a:latin typeface="微软雅黑 Light" panose="020B0502040204020203" pitchFamily="34" charset="-122"/>
                <a:ea typeface="微软雅黑 Light" panose="020B0502040204020203" pitchFamily="34" charset="-122"/>
              </a:rPr>
              <a:t>有时候有自定义异常的需求，就像对某个预估会发生的错误起名字，在发生错误的时候可以很快的就能认识这个错误会发生的情景；</a:t>
            </a:r>
            <a:endParaRPr lang="en-US" altLang="zh-CN" sz="1100" dirty="0" smtClean="0">
              <a:solidFill>
                <a:prstClr val="black"/>
              </a:solidFill>
              <a:latin typeface="微软雅黑 Light" panose="020B0502040204020203" pitchFamily="34" charset="-122"/>
              <a:ea typeface="微软雅黑 Light" panose="020B0502040204020203"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100" dirty="0" smtClean="0">
              <a:solidFill>
                <a:prstClr val="black"/>
              </a:solidFill>
              <a:latin typeface="微软雅黑 Light" panose="020B0502040204020203" pitchFamily="34" charset="-122"/>
              <a:ea typeface="微软雅黑 Light" panose="020B0502040204020203"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smtClean="0">
                <a:solidFill>
                  <a:schemeClr val="tx1"/>
                </a:solidFill>
                <a:effectLst/>
                <a:latin typeface="+mn-lt"/>
                <a:ea typeface="+mn-ea"/>
                <a:cs typeface="+mn-cs"/>
              </a:rPr>
              <a:t>按照</a:t>
            </a:r>
            <a:r>
              <a:rPr lang="en-US" altLang="zh-CN" sz="1200" b="0" i="0" kern="1200" dirty="0" smtClean="0">
                <a:solidFill>
                  <a:schemeClr val="tx1"/>
                </a:solidFill>
                <a:effectLst/>
                <a:latin typeface="+mn-lt"/>
                <a:ea typeface="+mn-ea"/>
                <a:cs typeface="+mn-cs"/>
              </a:rPr>
              <a:t>Python</a:t>
            </a:r>
            <a:r>
              <a:rPr lang="zh-CN" altLang="en-US" sz="1200" b="0" i="0" kern="1200" dirty="0" smtClean="0">
                <a:solidFill>
                  <a:schemeClr val="tx1"/>
                </a:solidFill>
                <a:effectLst/>
                <a:latin typeface="+mn-lt"/>
                <a:ea typeface="+mn-ea"/>
                <a:cs typeface="+mn-cs"/>
              </a:rPr>
              <a:t>约定俗成的习惯，用户定义的异常一般都是继承于</a:t>
            </a:r>
            <a:r>
              <a:rPr lang="en-US" altLang="zh-CN" sz="1200" b="1" i="0" kern="1200" dirty="0" smtClean="0">
                <a:solidFill>
                  <a:schemeClr val="tx1"/>
                </a:solidFill>
                <a:effectLst/>
                <a:latin typeface="+mn-lt"/>
                <a:ea typeface="+mn-ea"/>
                <a:cs typeface="+mn-cs"/>
              </a:rPr>
              <a:t>Exception</a:t>
            </a:r>
            <a:r>
              <a:rPr lang="zh-CN" altLang="en-US" sz="1200" b="0" i="0" kern="1200" dirty="0" smtClean="0">
                <a:solidFill>
                  <a:schemeClr val="tx1"/>
                </a:solidFill>
                <a:effectLst/>
                <a:latin typeface="+mn-lt"/>
                <a:ea typeface="+mn-ea"/>
                <a:cs typeface="+mn-cs"/>
              </a:rPr>
              <a:t>类，由它开始拓展。这样做在捕获异常的时候会带来很大的便利。</a:t>
            </a:r>
            <a:endParaRPr lang="en-US" altLang="zh-CN" sz="1100" dirty="0" smtClean="0">
              <a:solidFill>
                <a:prstClr val="black"/>
              </a:solidFill>
              <a:latin typeface="微软雅黑 Light" panose="020B0502040204020203" pitchFamily="34" charset="-122"/>
              <a:ea typeface="微软雅黑 Light" panose="020B0502040204020203"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100" dirty="0" smtClean="0">
              <a:solidFill>
                <a:prstClr val="black"/>
              </a:solidFill>
              <a:latin typeface="微软雅黑 Light" panose="020B0502040204020203" pitchFamily="34" charset="-122"/>
              <a:ea typeface="微软雅黑 Light" panose="020B0502040204020203"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100" dirty="0" smtClean="0">
              <a:latin typeface="微软雅黑 Light" panose="020B0502040204020203" pitchFamily="34" charset="-122"/>
              <a:ea typeface="微软雅黑 Light" panose="020B0502040204020203" pitchFamily="34" charset="-122"/>
            </a:endParaRPr>
          </a:p>
        </p:txBody>
      </p:sp>
      <p:sp>
        <p:nvSpPr>
          <p:cNvPr id="4" name="Slide Number Placeholder 3"/>
          <p:cNvSpPr>
            <a:spLocks noGrp="1"/>
          </p:cNvSpPr>
          <p:nvPr>
            <p:ph type="sldNum" sz="quarter" idx="10"/>
          </p:nvPr>
        </p:nvSpPr>
        <p:spPr/>
        <p:txBody>
          <a:bodyPr/>
          <a:lstStyle/>
          <a:p>
            <a:fld id="{858E6889-349A-49E8-AAE1-A1FB1A7B9723}" type="slidenum">
              <a:rPr lang="zh-CN" altLang="en-US" smtClean="0">
                <a:solidFill>
                  <a:prstClr val="black"/>
                </a:solidFill>
              </a:rPr>
              <a:pPr/>
              <a:t>140</a:t>
            </a:fld>
            <a:endParaRPr lang="zh-CN" altLang="en-US">
              <a:solidFill>
                <a:prstClr val="black"/>
              </a:solidFill>
            </a:endParaRPr>
          </a:p>
        </p:txBody>
      </p:sp>
    </p:spTree>
    <p:extLst>
      <p:ext uri="{BB962C8B-B14F-4D97-AF65-F5344CB8AC3E}">
        <p14:creationId xmlns:p14="http://schemas.microsoft.com/office/powerpoint/2010/main" xmlns="" val="192352925"/>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100" dirty="0" smtClean="0">
                <a:solidFill>
                  <a:prstClr val="black"/>
                </a:solidFill>
                <a:latin typeface="微软雅黑 Light" panose="020B0502040204020203" pitchFamily="34" charset="-122"/>
                <a:ea typeface="微软雅黑 Light" panose="020B0502040204020203" pitchFamily="34" charset="-122"/>
              </a:rPr>
              <a:t>例子使用了面向对象的继承性。用户自主定义的</a:t>
            </a:r>
            <a:r>
              <a:rPr lang="en-US" altLang="zh-CN" sz="1100" dirty="0" err="1" smtClean="0">
                <a:solidFill>
                  <a:prstClr val="black"/>
                </a:solidFill>
                <a:latin typeface="微软雅黑 Light" panose="020B0502040204020203" pitchFamily="34" charset="-122"/>
                <a:ea typeface="微软雅黑 Light" panose="020B0502040204020203" pitchFamily="34" charset="-122"/>
              </a:rPr>
              <a:t>NotIntError</a:t>
            </a:r>
            <a:r>
              <a:rPr lang="zh-CN" altLang="en-US" sz="1100" dirty="0" smtClean="0">
                <a:solidFill>
                  <a:prstClr val="black"/>
                </a:solidFill>
                <a:latin typeface="微软雅黑 Light" panose="020B0502040204020203" pitchFamily="34" charset="-122"/>
                <a:ea typeface="微软雅黑 Light" panose="020B0502040204020203" pitchFamily="34" charset="-122"/>
              </a:rPr>
              <a:t>类继承了系统里的</a:t>
            </a:r>
            <a:r>
              <a:rPr lang="en-US" altLang="zh-CN" sz="1100" dirty="0" smtClean="0">
                <a:solidFill>
                  <a:prstClr val="black"/>
                </a:solidFill>
                <a:latin typeface="微软雅黑 Light" panose="020B0502040204020203" pitchFamily="34" charset="-122"/>
                <a:ea typeface="微软雅黑 Light" panose="020B0502040204020203" pitchFamily="34" charset="-122"/>
              </a:rPr>
              <a:t>Exception</a:t>
            </a:r>
            <a:r>
              <a:rPr lang="zh-CN" altLang="en-US" sz="1100" dirty="0" smtClean="0">
                <a:solidFill>
                  <a:prstClr val="black"/>
                </a:solidFill>
                <a:latin typeface="微软雅黑 Light" panose="020B0502040204020203" pitchFamily="34" charset="-122"/>
                <a:ea typeface="微软雅黑 Light" panose="020B0502040204020203" pitchFamily="34" charset="-122"/>
              </a:rPr>
              <a:t>类</a:t>
            </a:r>
            <a:endParaRPr lang="en-US" altLang="zh-CN" sz="1100" dirty="0" smtClean="0">
              <a:solidFill>
                <a:prstClr val="black"/>
              </a:solidFill>
              <a:latin typeface="微软雅黑 Light" panose="020B0502040204020203" pitchFamily="34" charset="-122"/>
              <a:ea typeface="微软雅黑 Light" panose="020B0502040204020203"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100" dirty="0" smtClean="0">
              <a:latin typeface="微软雅黑 Light" panose="020B0502040204020203" pitchFamily="34" charset="-122"/>
              <a:ea typeface="微软雅黑 Light" panose="020B0502040204020203" pitchFamily="34" charset="-122"/>
            </a:endParaRPr>
          </a:p>
        </p:txBody>
      </p:sp>
      <p:sp>
        <p:nvSpPr>
          <p:cNvPr id="4" name="Slide Number Placeholder 3"/>
          <p:cNvSpPr>
            <a:spLocks noGrp="1"/>
          </p:cNvSpPr>
          <p:nvPr>
            <p:ph type="sldNum" sz="quarter" idx="10"/>
          </p:nvPr>
        </p:nvSpPr>
        <p:spPr/>
        <p:txBody>
          <a:bodyPr/>
          <a:lstStyle/>
          <a:p>
            <a:fld id="{858E6889-349A-49E8-AAE1-A1FB1A7B9723}" type="slidenum">
              <a:rPr lang="zh-CN" altLang="en-US" smtClean="0">
                <a:solidFill>
                  <a:prstClr val="black"/>
                </a:solidFill>
              </a:rPr>
              <a:pPr/>
              <a:t>141</a:t>
            </a:fld>
            <a:endParaRPr lang="zh-CN" altLang="en-US">
              <a:solidFill>
                <a:prstClr val="black"/>
              </a:solidFill>
            </a:endParaRPr>
          </a:p>
        </p:txBody>
      </p:sp>
    </p:spTree>
    <p:extLst>
      <p:ext uri="{BB962C8B-B14F-4D97-AF65-F5344CB8AC3E}">
        <p14:creationId xmlns:p14="http://schemas.microsoft.com/office/powerpoint/2010/main" xmlns="" val="1896898083"/>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100" dirty="0" smtClean="0">
              <a:latin typeface="微软雅黑 Light" panose="020B0502040204020203" pitchFamily="34" charset="-122"/>
              <a:ea typeface="微软雅黑 Light" panose="020B0502040204020203" pitchFamily="34" charset="-122"/>
            </a:endParaRPr>
          </a:p>
        </p:txBody>
      </p:sp>
      <p:sp>
        <p:nvSpPr>
          <p:cNvPr id="4" name="Slide Number Placeholder 3"/>
          <p:cNvSpPr>
            <a:spLocks noGrp="1"/>
          </p:cNvSpPr>
          <p:nvPr>
            <p:ph type="sldNum" sz="quarter" idx="10"/>
          </p:nvPr>
        </p:nvSpPr>
        <p:spPr/>
        <p:txBody>
          <a:bodyPr/>
          <a:lstStyle/>
          <a:p>
            <a:fld id="{858E6889-349A-49E8-AAE1-A1FB1A7B9723}" type="slidenum">
              <a:rPr lang="zh-CN" altLang="en-US" smtClean="0">
                <a:solidFill>
                  <a:prstClr val="black"/>
                </a:solidFill>
              </a:rPr>
              <a:pPr/>
              <a:t>142</a:t>
            </a:fld>
            <a:endParaRPr lang="zh-CN" altLang="en-US">
              <a:solidFill>
                <a:prstClr val="black"/>
              </a:solidFill>
            </a:endParaRPr>
          </a:p>
        </p:txBody>
      </p:sp>
    </p:spTree>
    <p:extLst>
      <p:ext uri="{BB962C8B-B14F-4D97-AF65-F5344CB8AC3E}">
        <p14:creationId xmlns:p14="http://schemas.microsoft.com/office/powerpoint/2010/main" xmlns="" val="1240567436"/>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捕获</a:t>
            </a:r>
            <a:r>
              <a:rPr lang="en-US" altLang="zh-CN" sz="1200" b="0" i="0" kern="1200" dirty="0" smtClean="0">
                <a:solidFill>
                  <a:schemeClr val="tx1"/>
                </a:solidFill>
                <a:effectLst/>
                <a:latin typeface="+mn-lt"/>
                <a:ea typeface="+mn-ea"/>
                <a:cs typeface="+mn-cs"/>
              </a:rPr>
              <a:t>Root Exception</a:t>
            </a:r>
            <a:r>
              <a:rPr lang="zh-CN" altLang="en-US" sz="1200" b="0" i="0" kern="1200" dirty="0" smtClean="0">
                <a:solidFill>
                  <a:schemeClr val="tx1"/>
                </a:solidFill>
                <a:effectLst/>
                <a:latin typeface="+mn-lt"/>
                <a:ea typeface="+mn-ea"/>
                <a:cs typeface="+mn-cs"/>
              </a:rPr>
              <a:t>以提高可</a:t>
            </a:r>
            <a:r>
              <a:rPr lang="zh-CN" altLang="en-US" sz="1200" b="1" i="0" kern="1200" dirty="0" smtClean="0">
                <a:solidFill>
                  <a:schemeClr val="tx1"/>
                </a:solidFill>
                <a:effectLst/>
                <a:latin typeface="+mn-lt"/>
                <a:ea typeface="+mn-ea"/>
                <a:cs typeface="+mn-cs"/>
              </a:rPr>
              <a:t>拓展性</a:t>
            </a:r>
            <a:r>
              <a:rPr lang="zh-CN" altLang="en-US" sz="1200" b="0" i="0" kern="1200" dirty="0" smtClean="0">
                <a:solidFill>
                  <a:schemeClr val="tx1"/>
                </a:solidFill>
                <a:effectLst/>
                <a:latin typeface="+mn-lt"/>
                <a:ea typeface="+mn-ea"/>
                <a:cs typeface="+mn-cs"/>
              </a:rPr>
              <a:t>：</a:t>
            </a:r>
          </a:p>
          <a:p>
            <a:r>
              <a:rPr lang="zh-CN" altLang="en-US" sz="1200" b="0" i="0" kern="1200" dirty="0" smtClean="0">
                <a:solidFill>
                  <a:schemeClr val="tx1"/>
                </a:solidFill>
                <a:effectLst/>
                <a:latin typeface="+mn-lt"/>
                <a:ea typeface="+mn-ea"/>
                <a:cs typeface="+mn-cs"/>
              </a:rPr>
              <a:t>我们知道，在实际链接数据库时，还可能会出现用户没有登陆权限等问题。所以，我们需要在下一个版本中加入</a:t>
            </a:r>
            <a:r>
              <a:rPr lang="en-US" altLang="zh-CN" sz="1200" b="1" i="0" kern="1200" dirty="0" err="1" smtClean="0">
                <a:solidFill>
                  <a:schemeClr val="tx1"/>
                </a:solidFill>
                <a:effectLst/>
                <a:latin typeface="+mn-lt"/>
                <a:ea typeface="+mn-ea"/>
                <a:cs typeface="+mn-cs"/>
              </a:rPr>
              <a:t>PermissionDeny</a:t>
            </a:r>
            <a:r>
              <a:rPr lang="zh-CN" altLang="en-US" sz="1200" b="0" i="0" kern="1200" dirty="0" smtClean="0">
                <a:solidFill>
                  <a:schemeClr val="tx1"/>
                </a:solidFill>
                <a:effectLst/>
                <a:latin typeface="+mn-lt"/>
                <a:ea typeface="+mn-ea"/>
                <a:cs typeface="+mn-cs"/>
              </a:rPr>
              <a:t>这个异常。但是，旧的调用代码已经写好了，如果忘记修改的话，这个异常可能就会无法被处理，进而使得调用的程序奔溃。处于这样的考虑，我们在调用</a:t>
            </a:r>
            <a:r>
              <a:rPr lang="en-US" altLang="zh-CN" sz="1200" b="0" i="0" kern="1200" dirty="0" smtClean="0">
                <a:solidFill>
                  <a:schemeClr val="tx1"/>
                </a:solidFill>
                <a:effectLst/>
                <a:latin typeface="+mn-lt"/>
                <a:ea typeface="+mn-ea"/>
                <a:cs typeface="+mn-cs"/>
              </a:rPr>
              <a:t>API</a:t>
            </a:r>
            <a:r>
              <a:rPr lang="zh-CN" altLang="en-US" sz="1200" b="0" i="0" kern="1200" dirty="0" smtClean="0">
                <a:solidFill>
                  <a:schemeClr val="tx1"/>
                </a:solidFill>
                <a:effectLst/>
                <a:latin typeface="+mn-lt"/>
                <a:ea typeface="+mn-ea"/>
                <a:cs typeface="+mn-cs"/>
              </a:rPr>
              <a:t>的时候，就应该再捕获</a:t>
            </a:r>
            <a:r>
              <a:rPr lang="en-US" altLang="zh-CN" sz="1200" b="0" i="0" kern="1200" dirty="0" smtClean="0">
                <a:solidFill>
                  <a:schemeClr val="tx1"/>
                </a:solidFill>
                <a:effectLst/>
                <a:latin typeface="+mn-lt"/>
                <a:ea typeface="+mn-ea"/>
                <a:cs typeface="+mn-cs"/>
              </a:rPr>
              <a:t>API</a:t>
            </a:r>
            <a:r>
              <a:rPr lang="zh-CN" altLang="en-US" sz="1200" b="0" i="0" kern="1200" dirty="0" smtClean="0">
                <a:solidFill>
                  <a:schemeClr val="tx1"/>
                </a:solidFill>
                <a:effectLst/>
                <a:latin typeface="+mn-lt"/>
                <a:ea typeface="+mn-ea"/>
                <a:cs typeface="+mn-cs"/>
              </a:rPr>
              <a:t>的</a:t>
            </a:r>
            <a:r>
              <a:rPr lang="en-US" altLang="zh-CN" sz="1200" b="1" i="0" kern="1200" dirty="0" smtClean="0">
                <a:solidFill>
                  <a:schemeClr val="tx1"/>
                </a:solidFill>
                <a:effectLst/>
                <a:latin typeface="+mn-lt"/>
                <a:ea typeface="+mn-ea"/>
                <a:cs typeface="+mn-cs"/>
              </a:rPr>
              <a:t>Root Exception</a:t>
            </a:r>
            <a:r>
              <a:rPr lang="zh-CN" altLang="en-US" sz="1200" b="0" i="0" kern="1200" dirty="0" smtClean="0">
                <a:solidFill>
                  <a:schemeClr val="tx1"/>
                </a:solidFill>
                <a:effectLst/>
                <a:latin typeface="+mn-lt"/>
                <a:ea typeface="+mn-ea"/>
                <a:cs typeface="+mn-cs"/>
              </a:rPr>
              <a:t>，即使之后新加入了其它的异常，在这一个</a:t>
            </a:r>
            <a:r>
              <a:rPr lang="en-US" altLang="zh-CN" sz="1200" b="0" i="0" kern="1200" dirty="0" smtClean="0">
                <a:solidFill>
                  <a:schemeClr val="tx1"/>
                </a:solidFill>
                <a:effectLst/>
                <a:latin typeface="+mn-lt"/>
                <a:ea typeface="+mn-ea"/>
                <a:cs typeface="+mn-cs"/>
              </a:rPr>
              <a:t>except</a:t>
            </a:r>
            <a:r>
              <a:rPr lang="zh-CN" altLang="en-US" sz="1200" b="0" i="0" kern="1200" dirty="0" smtClean="0">
                <a:solidFill>
                  <a:schemeClr val="tx1"/>
                </a:solidFill>
                <a:effectLst/>
                <a:latin typeface="+mn-lt"/>
                <a:ea typeface="+mn-ea"/>
                <a:cs typeface="+mn-cs"/>
              </a:rPr>
              <a:t>中也能被捕获而不影响调用程序。使得</a:t>
            </a:r>
            <a:r>
              <a:rPr lang="en-US" altLang="zh-CN" sz="1200" b="0" i="0" kern="1200" dirty="0" smtClean="0">
                <a:solidFill>
                  <a:schemeClr val="tx1"/>
                </a:solidFill>
                <a:effectLst/>
                <a:latin typeface="+mn-lt"/>
                <a:ea typeface="+mn-ea"/>
                <a:cs typeface="+mn-cs"/>
              </a:rPr>
              <a:t>API</a:t>
            </a:r>
            <a:r>
              <a:rPr lang="zh-CN" altLang="en-US" sz="1200" b="0" i="0" kern="1200" dirty="0" smtClean="0">
                <a:solidFill>
                  <a:schemeClr val="tx1"/>
                </a:solidFill>
                <a:effectLst/>
                <a:latin typeface="+mn-lt"/>
                <a:ea typeface="+mn-ea"/>
                <a:cs typeface="+mn-cs"/>
              </a:rPr>
              <a:t>模块的可拓展性得到了提高。</a:t>
            </a:r>
            <a:endParaRPr lang="en-US" altLang="zh-CN" sz="1200" b="0" i="0" kern="1200" dirty="0" smtClean="0">
              <a:solidFill>
                <a:schemeClr val="tx1"/>
              </a:solidFill>
              <a:effectLst/>
              <a:latin typeface="+mn-lt"/>
              <a:ea typeface="+mn-ea"/>
              <a:cs typeface="+mn-cs"/>
            </a:endParaRPr>
          </a:p>
          <a:p>
            <a:endParaRPr lang="zh-CN" altLang="en-US"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捕获</a:t>
            </a:r>
            <a:r>
              <a:rPr lang="en-US" altLang="zh-CN" sz="1200" b="0" i="0" kern="1200" dirty="0" smtClean="0">
                <a:solidFill>
                  <a:schemeClr val="tx1"/>
                </a:solidFill>
                <a:effectLst/>
                <a:latin typeface="+mn-lt"/>
                <a:ea typeface="+mn-ea"/>
                <a:cs typeface="+mn-cs"/>
              </a:rPr>
              <a:t>Exception</a:t>
            </a:r>
            <a:r>
              <a:rPr lang="zh-CN" altLang="en-US" sz="1200" b="0" i="0" kern="1200" dirty="0" smtClean="0">
                <a:solidFill>
                  <a:schemeClr val="tx1"/>
                </a:solidFill>
                <a:effectLst/>
                <a:latin typeface="+mn-lt"/>
                <a:ea typeface="+mn-ea"/>
                <a:cs typeface="+mn-cs"/>
              </a:rPr>
              <a:t>以提高</a:t>
            </a:r>
            <a:r>
              <a:rPr lang="zh-CN" altLang="en-US" sz="1200" b="1" i="0" kern="1200" dirty="0" smtClean="0">
                <a:solidFill>
                  <a:schemeClr val="tx1"/>
                </a:solidFill>
                <a:effectLst/>
                <a:latin typeface="+mn-lt"/>
                <a:ea typeface="+mn-ea"/>
                <a:cs typeface="+mn-cs"/>
              </a:rPr>
              <a:t>健壮性</a:t>
            </a:r>
            <a:r>
              <a:rPr lang="zh-CN" altLang="en-US" sz="1200" b="0" i="0" kern="1200" dirty="0" smtClean="0">
                <a:solidFill>
                  <a:schemeClr val="tx1"/>
                </a:solidFill>
                <a:effectLst/>
                <a:latin typeface="+mn-lt"/>
                <a:ea typeface="+mn-ea"/>
                <a:cs typeface="+mn-cs"/>
              </a:rPr>
              <a:t>：</a:t>
            </a:r>
          </a:p>
          <a:p>
            <a:r>
              <a:rPr lang="zh-CN" altLang="en-US" sz="1200" b="0" i="0" kern="1200" dirty="0" smtClean="0">
                <a:solidFill>
                  <a:schemeClr val="tx1"/>
                </a:solidFill>
                <a:effectLst/>
                <a:latin typeface="+mn-lt"/>
                <a:ea typeface="+mn-ea"/>
                <a:cs typeface="+mn-cs"/>
              </a:rPr>
              <a:t>在调用</a:t>
            </a:r>
            <a:r>
              <a:rPr lang="en-US" altLang="zh-CN" sz="1200" b="0" i="0" kern="1200" dirty="0" smtClean="0">
                <a:solidFill>
                  <a:schemeClr val="tx1"/>
                </a:solidFill>
                <a:effectLst/>
                <a:latin typeface="+mn-lt"/>
                <a:ea typeface="+mn-ea"/>
                <a:cs typeface="+mn-cs"/>
              </a:rPr>
              <a:t>API</a:t>
            </a:r>
            <a:r>
              <a:rPr lang="zh-CN" altLang="en-US" sz="1200" b="0" i="0" kern="1200" dirty="0" smtClean="0">
                <a:solidFill>
                  <a:schemeClr val="tx1"/>
                </a:solidFill>
                <a:effectLst/>
                <a:latin typeface="+mn-lt"/>
                <a:ea typeface="+mn-ea"/>
                <a:cs typeface="+mn-cs"/>
              </a:rPr>
              <a:t>的时候，难免可能出现</a:t>
            </a:r>
            <a:r>
              <a:rPr lang="en-US" altLang="zh-CN" sz="1200" b="0" i="0" kern="1200" dirty="0" smtClean="0">
                <a:solidFill>
                  <a:schemeClr val="tx1"/>
                </a:solidFill>
                <a:effectLst/>
                <a:latin typeface="+mn-lt"/>
                <a:ea typeface="+mn-ea"/>
                <a:cs typeface="+mn-cs"/>
              </a:rPr>
              <a:t>API</a:t>
            </a:r>
            <a:r>
              <a:rPr lang="zh-CN" altLang="en-US" sz="1200" b="0" i="0" kern="1200" dirty="0" smtClean="0">
                <a:solidFill>
                  <a:schemeClr val="tx1"/>
                </a:solidFill>
                <a:effectLst/>
                <a:latin typeface="+mn-lt"/>
                <a:ea typeface="+mn-ea"/>
                <a:cs typeface="+mn-cs"/>
              </a:rPr>
              <a:t>内部存在</a:t>
            </a:r>
            <a:r>
              <a:rPr lang="en-US" altLang="zh-CN" sz="1200" b="0" i="0" kern="1200" dirty="0" smtClean="0">
                <a:solidFill>
                  <a:schemeClr val="tx1"/>
                </a:solidFill>
                <a:effectLst/>
                <a:latin typeface="+mn-lt"/>
                <a:ea typeface="+mn-ea"/>
                <a:cs typeface="+mn-cs"/>
              </a:rPr>
              <a:t>bug</a:t>
            </a:r>
            <a:r>
              <a:rPr lang="zh-CN" altLang="en-US" sz="1200" b="0" i="0" kern="1200" dirty="0" smtClean="0">
                <a:solidFill>
                  <a:schemeClr val="tx1"/>
                </a:solidFill>
                <a:effectLst/>
                <a:latin typeface="+mn-lt"/>
                <a:ea typeface="+mn-ea"/>
                <a:cs typeface="+mn-cs"/>
              </a:rPr>
              <a:t>的情况。这个时候如果捕获了</a:t>
            </a:r>
            <a:r>
              <a:rPr lang="en-US" altLang="zh-CN" sz="1200" b="1" i="0" kern="1200" dirty="0" smtClean="0">
                <a:solidFill>
                  <a:schemeClr val="tx1"/>
                </a:solidFill>
                <a:effectLst/>
                <a:latin typeface="+mn-lt"/>
                <a:ea typeface="+mn-ea"/>
                <a:cs typeface="+mn-cs"/>
              </a:rPr>
              <a:t>Exception</a:t>
            </a:r>
            <a:r>
              <a:rPr lang="zh-CN" altLang="en-US" sz="1200" b="0" i="0" kern="1200" dirty="0" smtClean="0">
                <a:solidFill>
                  <a:schemeClr val="tx1"/>
                </a:solidFill>
                <a:effectLst/>
                <a:latin typeface="+mn-lt"/>
                <a:ea typeface="+mn-ea"/>
                <a:cs typeface="+mn-cs"/>
              </a:rPr>
              <a:t>的话，就算</a:t>
            </a:r>
            <a:r>
              <a:rPr lang="en-US" altLang="zh-CN" sz="1200" b="0" i="0" kern="1200" dirty="0" smtClean="0">
                <a:solidFill>
                  <a:schemeClr val="tx1"/>
                </a:solidFill>
                <a:effectLst/>
                <a:latin typeface="+mn-lt"/>
                <a:ea typeface="+mn-ea"/>
                <a:cs typeface="+mn-cs"/>
              </a:rPr>
              <a:t>API</a:t>
            </a:r>
            <a:r>
              <a:rPr lang="zh-CN" altLang="en-US" sz="1200" b="0" i="0" kern="1200" dirty="0" smtClean="0">
                <a:solidFill>
                  <a:schemeClr val="tx1"/>
                </a:solidFill>
                <a:effectLst/>
                <a:latin typeface="+mn-lt"/>
                <a:ea typeface="+mn-ea"/>
                <a:cs typeface="+mn-cs"/>
              </a:rPr>
              <a:t>内部因为</a:t>
            </a:r>
            <a:r>
              <a:rPr lang="en-US" altLang="zh-CN" sz="1200" b="0" i="0" kern="1200" dirty="0" smtClean="0">
                <a:solidFill>
                  <a:schemeClr val="tx1"/>
                </a:solidFill>
                <a:effectLst/>
                <a:latin typeface="+mn-lt"/>
                <a:ea typeface="+mn-ea"/>
                <a:cs typeface="+mn-cs"/>
              </a:rPr>
              <a:t>bug</a:t>
            </a:r>
            <a:r>
              <a:rPr lang="zh-CN" altLang="en-US" sz="1200" b="0" i="0" kern="1200" dirty="0" smtClean="0">
                <a:solidFill>
                  <a:schemeClr val="tx1"/>
                </a:solidFill>
                <a:effectLst/>
                <a:latin typeface="+mn-lt"/>
                <a:ea typeface="+mn-ea"/>
                <a:cs typeface="+mn-cs"/>
              </a:rPr>
              <a:t>发生了异常，也不会影响到调用程序的正常运行。</a:t>
            </a:r>
          </a:p>
          <a:p>
            <a:r>
              <a:rPr lang="zh-CN" altLang="en-US" sz="1200" b="0" i="0" kern="1200" dirty="0" smtClean="0">
                <a:solidFill>
                  <a:schemeClr val="tx1"/>
                </a:solidFill>
                <a:effectLst/>
                <a:latin typeface="+mn-lt"/>
                <a:ea typeface="+mn-ea"/>
                <a:cs typeface="+mn-cs"/>
              </a:rPr>
              <a:t>从这两点中可以看出，要达到这种效果，其实都要依赖于常规异常继承于</a:t>
            </a:r>
            <a:r>
              <a:rPr lang="en-US" altLang="zh-CN" sz="1200" b="1" i="0" kern="1200" dirty="0" smtClean="0">
                <a:solidFill>
                  <a:schemeClr val="tx1"/>
                </a:solidFill>
                <a:effectLst/>
                <a:latin typeface="+mn-lt"/>
                <a:ea typeface="+mn-ea"/>
                <a:cs typeface="+mn-cs"/>
              </a:rPr>
              <a:t>Exception</a:t>
            </a:r>
            <a:r>
              <a:rPr lang="zh-CN" altLang="en-US" sz="1200" b="0" i="0" kern="1200" dirty="0" smtClean="0">
                <a:solidFill>
                  <a:schemeClr val="tx1"/>
                </a:solidFill>
                <a:effectLst/>
                <a:latin typeface="+mn-lt"/>
                <a:ea typeface="+mn-ea"/>
                <a:cs typeface="+mn-cs"/>
              </a:rPr>
              <a:t>类这个规矩。这样的架构划分所带来的好处是显而易见的。</a:t>
            </a:r>
          </a:p>
          <a:p>
            <a:r>
              <a:rPr lang="zh-CN" altLang="en-US" sz="1100" dirty="0" smtClean="0"/>
              <a:t/>
            </a:r>
            <a:br>
              <a:rPr lang="zh-CN" altLang="en-US" sz="1100" dirty="0" smtClean="0"/>
            </a:br>
            <a:endParaRPr lang="en-US" altLang="zh-CN" sz="1100" dirty="0" smtClean="0">
              <a:latin typeface="微软雅黑 Light" panose="020B0502040204020203" pitchFamily="34" charset="-122"/>
              <a:ea typeface="微软雅黑 Light" panose="020B0502040204020203" pitchFamily="34" charset="-122"/>
            </a:endParaRPr>
          </a:p>
        </p:txBody>
      </p:sp>
      <p:sp>
        <p:nvSpPr>
          <p:cNvPr id="4" name="Slide Number Placeholder 3"/>
          <p:cNvSpPr>
            <a:spLocks noGrp="1"/>
          </p:cNvSpPr>
          <p:nvPr>
            <p:ph type="sldNum" sz="quarter" idx="10"/>
          </p:nvPr>
        </p:nvSpPr>
        <p:spPr/>
        <p:txBody>
          <a:bodyPr/>
          <a:lstStyle/>
          <a:p>
            <a:fld id="{858E6889-349A-49E8-AAE1-A1FB1A7B9723}" type="slidenum">
              <a:rPr lang="zh-CN" altLang="en-US" smtClean="0">
                <a:solidFill>
                  <a:prstClr val="black"/>
                </a:solidFill>
              </a:rPr>
              <a:pPr/>
              <a:t>143</a:t>
            </a:fld>
            <a:endParaRPr lang="zh-CN" altLang="en-US">
              <a:solidFill>
                <a:prstClr val="black"/>
              </a:solidFill>
            </a:endParaRPr>
          </a:p>
        </p:txBody>
      </p:sp>
    </p:spTree>
    <p:extLst>
      <p:ext uri="{BB962C8B-B14F-4D97-AF65-F5344CB8AC3E}">
        <p14:creationId xmlns:p14="http://schemas.microsoft.com/office/powerpoint/2010/main" xmlns="" val="1887965694"/>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我们经常需要编写一些工具类的函数，往往在这些函数的处理流程中，会产生很多的状态；而这些状态也是调用者需要得到的信息。很多时候，会用一些具有意义的返回值来表示函数处理的状态。</a:t>
            </a:r>
            <a:endParaRPr lang="en-US" altLang="zh-CN" sz="1200" b="0" i="0" kern="1200" dirty="0" smtClean="0">
              <a:solidFill>
                <a:schemeClr val="tx1"/>
              </a:solidFill>
              <a:effectLst/>
              <a:latin typeface="+mn-lt"/>
              <a:ea typeface="+mn-ea"/>
              <a:cs typeface="+mn-cs"/>
            </a:endParaRPr>
          </a:p>
          <a:p>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这种状态码的方式使用起来特别的不方便，调用者还需要去理解每个状态码的意义，带来其它的学习成本；而且用</a:t>
            </a:r>
            <a:r>
              <a:rPr lang="en-US" altLang="zh-CN" sz="1100" dirty="0" smtClean="0"/>
              <a:t>if-else</a:t>
            </a:r>
            <a:r>
              <a:rPr lang="zh-CN" altLang="en-US" sz="1200" b="0" i="0" kern="1200" dirty="0" smtClean="0">
                <a:solidFill>
                  <a:schemeClr val="tx1"/>
                </a:solidFill>
                <a:effectLst/>
                <a:latin typeface="+mn-lt"/>
                <a:ea typeface="+mn-ea"/>
                <a:cs typeface="+mn-cs"/>
              </a:rPr>
              <a:t>结构也不易于后期的程序拓展。所以，我们可以使用触发异常来代替返回状态码，每个异常名其实就包含了状态的意义在内</a:t>
            </a:r>
            <a:r>
              <a:rPr lang="en-US" altLang="zh-CN" sz="1200" b="0" i="1" kern="1200" dirty="0" smtClean="0">
                <a:solidFill>
                  <a:schemeClr val="tx1"/>
                </a:solidFill>
                <a:effectLst/>
                <a:latin typeface="+mn-lt"/>
                <a:ea typeface="+mn-ea"/>
                <a:cs typeface="+mn-cs"/>
              </a:rPr>
              <a:t>(</a:t>
            </a:r>
            <a:r>
              <a:rPr lang="zh-CN" altLang="en-US" sz="1200" b="0" i="1" kern="1200" dirty="0" smtClean="0">
                <a:solidFill>
                  <a:schemeClr val="tx1"/>
                </a:solidFill>
                <a:effectLst/>
                <a:latin typeface="+mn-lt"/>
                <a:ea typeface="+mn-ea"/>
                <a:cs typeface="+mn-cs"/>
              </a:rPr>
              <a:t>命名的艺术</a:t>
            </a:r>
            <a:r>
              <a:rPr lang="en-US" altLang="zh-CN" sz="1200" b="0" i="1"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，使用起来也更好理解。</a:t>
            </a:r>
            <a:endParaRPr lang="en-US" altLang="zh-CN" sz="1100" dirty="0" smtClean="0">
              <a:latin typeface="微软雅黑 Light" panose="020B0502040204020203" pitchFamily="34" charset="-122"/>
              <a:ea typeface="微软雅黑 Light" panose="020B0502040204020203" pitchFamily="34" charset="-122"/>
            </a:endParaRPr>
          </a:p>
        </p:txBody>
      </p:sp>
      <p:sp>
        <p:nvSpPr>
          <p:cNvPr id="4" name="Slide Number Placeholder 3"/>
          <p:cNvSpPr>
            <a:spLocks noGrp="1"/>
          </p:cNvSpPr>
          <p:nvPr>
            <p:ph type="sldNum" sz="quarter" idx="10"/>
          </p:nvPr>
        </p:nvSpPr>
        <p:spPr/>
        <p:txBody>
          <a:bodyPr/>
          <a:lstStyle/>
          <a:p>
            <a:fld id="{858E6889-349A-49E8-AAE1-A1FB1A7B9723}" type="slidenum">
              <a:rPr lang="zh-CN" altLang="en-US" smtClean="0">
                <a:solidFill>
                  <a:prstClr val="black"/>
                </a:solidFill>
              </a:rPr>
              <a:pPr/>
              <a:t>144</a:t>
            </a:fld>
            <a:endParaRPr lang="zh-CN" altLang="en-US">
              <a:solidFill>
                <a:prstClr val="black"/>
              </a:solidFill>
            </a:endParaRPr>
          </a:p>
        </p:txBody>
      </p:sp>
    </p:spTree>
    <p:extLst>
      <p:ext uri="{BB962C8B-B14F-4D97-AF65-F5344CB8AC3E}">
        <p14:creationId xmlns:p14="http://schemas.microsoft.com/office/powerpoint/2010/main" xmlns="" val="174175119"/>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zh-CN" sz="1100" dirty="0" smtClean="0">
              <a:latin typeface="微软雅黑 Light" panose="020B0502040204020203" pitchFamily="34" charset="-122"/>
              <a:ea typeface="微软雅黑 Light" panose="020B0502040204020203" pitchFamily="34" charset="-122"/>
            </a:endParaRPr>
          </a:p>
        </p:txBody>
      </p:sp>
      <p:sp>
        <p:nvSpPr>
          <p:cNvPr id="4" name="Slide Number Placeholder 3"/>
          <p:cNvSpPr>
            <a:spLocks noGrp="1"/>
          </p:cNvSpPr>
          <p:nvPr>
            <p:ph type="sldNum" sz="quarter" idx="10"/>
          </p:nvPr>
        </p:nvSpPr>
        <p:spPr/>
        <p:txBody>
          <a:bodyPr/>
          <a:lstStyle/>
          <a:p>
            <a:fld id="{858E6889-349A-49E8-AAE1-A1FB1A7B9723}" type="slidenum">
              <a:rPr lang="zh-CN" altLang="en-US" smtClean="0">
                <a:solidFill>
                  <a:prstClr val="black"/>
                </a:solidFill>
              </a:rPr>
              <a:pPr/>
              <a:t>145</a:t>
            </a:fld>
            <a:endParaRPr lang="zh-CN" altLang="en-US">
              <a:solidFill>
                <a:prstClr val="black"/>
              </a:solidFill>
            </a:endParaRPr>
          </a:p>
        </p:txBody>
      </p:sp>
    </p:spTree>
    <p:extLst>
      <p:ext uri="{BB962C8B-B14F-4D97-AF65-F5344CB8AC3E}">
        <p14:creationId xmlns:p14="http://schemas.microsoft.com/office/powerpoint/2010/main" xmlns="" val="2144614992"/>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相较于事先使用经验判断，抛出异常有</a:t>
            </a:r>
            <a:r>
              <a:rPr kumimoji="1" lang="en-US" altLang="zh-CN" dirty="0" smtClean="0"/>
              <a:t>3</a:t>
            </a:r>
            <a:r>
              <a:rPr kumimoji="1" lang="zh-CN" altLang="en-US" dirty="0" smtClean="0"/>
              <a:t>个方面的优点</a:t>
            </a:r>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pPr/>
              <a:t>146</a:t>
            </a:fld>
            <a:endParaRPr lang="zh-CN" altLang="en-US"/>
          </a:p>
        </p:txBody>
      </p:sp>
    </p:spTree>
    <p:extLst>
      <p:ext uri="{BB962C8B-B14F-4D97-AF65-F5344CB8AC3E}">
        <p14:creationId xmlns:p14="http://schemas.microsoft.com/office/powerpoint/2010/main" xmlns="" val="21087444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pPr/>
              <a:t>19</a:t>
            </a:fld>
            <a:endParaRPr lang="zh-CN" altLang="en-US"/>
          </a:p>
        </p:txBody>
      </p:sp>
    </p:spTree>
    <p:extLst>
      <p:ext uri="{BB962C8B-B14F-4D97-AF65-F5344CB8AC3E}">
        <p14:creationId xmlns:p14="http://schemas.microsoft.com/office/powerpoint/2010/main" xmlns="" val="1413126053"/>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effectLst/>
              </a:rPr>
              <a:t>异常处理很重要，但如果它搞乱了代码逻辑，就是错误的做法</a:t>
            </a:r>
            <a:endParaRPr lang="en-US" altLang="zh-CN" dirty="0" smtClean="0">
              <a:effectLst/>
            </a:endParaRPr>
          </a:p>
          <a:p>
            <a:endParaRPr lang="zh-CN" altLang="en-US" dirty="0" smtClean="0">
              <a:effectLst/>
            </a:endParaRPr>
          </a:p>
          <a:p>
            <a:r>
              <a:rPr lang="zh-CN" altLang="en-US" sz="1200" b="0" i="0" kern="1200" dirty="0" smtClean="0">
                <a:solidFill>
                  <a:schemeClr val="tx1"/>
                </a:solidFill>
                <a:effectLst/>
                <a:latin typeface="+mn-lt"/>
                <a:ea typeface="+mn-ea"/>
                <a:cs typeface="+mn-cs"/>
              </a:rPr>
              <a:t>将异常处理与正常流程控制混为一谈时，代码是十分丑陋的。我们应该将二者分离，最好的做法就是将异常代码块抽离到另外的函数中。</a:t>
            </a:r>
          </a:p>
          <a:p>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pPr/>
              <a:t>147</a:t>
            </a:fld>
            <a:endParaRPr lang="zh-CN" altLang="en-US"/>
          </a:p>
        </p:txBody>
      </p:sp>
    </p:spTree>
    <p:extLst>
      <p:ext uri="{BB962C8B-B14F-4D97-AF65-F5344CB8AC3E}">
        <p14:creationId xmlns:p14="http://schemas.microsoft.com/office/powerpoint/2010/main" xmlns="" val="580792013"/>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100" dirty="0" smtClean="0">
                <a:latin typeface="微软雅黑 Light" panose="020B0502040204020203" pitchFamily="34" charset="-122"/>
                <a:ea typeface="微软雅黑 Light" panose="020B0502040204020203" pitchFamily="34" charset="-122"/>
              </a:rPr>
              <a:t>这里所说的异常</a:t>
            </a:r>
            <a:endParaRPr lang="en-US" altLang="zh-CN" sz="1100" dirty="0" smtClean="0">
              <a:latin typeface="微软雅黑 Light" panose="020B0502040204020203" pitchFamily="34" charset="-122"/>
              <a:ea typeface="微软雅黑 Light" panose="020B0502040204020203" pitchFamily="34" charset="-122"/>
            </a:endParaRPr>
          </a:p>
        </p:txBody>
      </p:sp>
      <p:sp>
        <p:nvSpPr>
          <p:cNvPr id="4" name="Slide Number Placeholder 3"/>
          <p:cNvSpPr>
            <a:spLocks noGrp="1"/>
          </p:cNvSpPr>
          <p:nvPr>
            <p:ph type="sldNum" sz="quarter" idx="10"/>
          </p:nvPr>
        </p:nvSpPr>
        <p:spPr/>
        <p:txBody>
          <a:bodyPr/>
          <a:lstStyle/>
          <a:p>
            <a:fld id="{858E6889-349A-49E8-AAE1-A1FB1A7B9723}" type="slidenum">
              <a:rPr lang="zh-CN" altLang="en-US">
                <a:solidFill>
                  <a:prstClr val="black"/>
                </a:solidFill>
              </a:rPr>
              <a:pPr/>
              <a:t>148</a:t>
            </a:fld>
            <a:endParaRPr lang="zh-CN" altLang="en-US">
              <a:solidFill>
                <a:prstClr val="black"/>
              </a:solidFill>
            </a:endParaRPr>
          </a:p>
        </p:txBody>
      </p:sp>
    </p:spTree>
    <p:extLst>
      <p:ext uri="{BB962C8B-B14F-4D97-AF65-F5344CB8AC3E}">
        <p14:creationId xmlns:p14="http://schemas.microsoft.com/office/powerpoint/2010/main" xmlns="" val="1122311892"/>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100" dirty="0" smtClean="0">
              <a:latin typeface="微软雅黑 Light" panose="020B0502040204020203" pitchFamily="34" charset="-122"/>
              <a:ea typeface="微软雅黑 Light" panose="020B0502040204020203" pitchFamily="34" charset="-122"/>
            </a:endParaRPr>
          </a:p>
        </p:txBody>
      </p:sp>
      <p:sp>
        <p:nvSpPr>
          <p:cNvPr id="4" name="Slide Number Placeholder 3"/>
          <p:cNvSpPr>
            <a:spLocks noGrp="1"/>
          </p:cNvSpPr>
          <p:nvPr>
            <p:ph type="sldNum" sz="quarter" idx="10"/>
          </p:nvPr>
        </p:nvSpPr>
        <p:spPr/>
        <p:txBody>
          <a:bodyPr/>
          <a:lstStyle/>
          <a:p>
            <a:fld id="{858E6889-349A-49E8-AAE1-A1FB1A7B9723}" type="slidenum">
              <a:rPr lang="zh-CN" altLang="en-US">
                <a:solidFill>
                  <a:prstClr val="black"/>
                </a:solidFill>
              </a:rPr>
              <a:pPr/>
              <a:t>149</a:t>
            </a:fld>
            <a:endParaRPr lang="zh-CN" altLang="en-US">
              <a:solidFill>
                <a:prstClr val="black"/>
              </a:solidFill>
            </a:endParaRPr>
          </a:p>
        </p:txBody>
      </p:sp>
    </p:spTree>
    <p:extLst>
      <p:ext uri="{BB962C8B-B14F-4D97-AF65-F5344CB8AC3E}">
        <p14:creationId xmlns:p14="http://schemas.microsoft.com/office/powerpoint/2010/main" xmlns="" val="318591448"/>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100" dirty="0" smtClean="0">
                <a:latin typeface="微软雅黑 Light" panose="020B0502040204020203" pitchFamily="34" charset="-122"/>
                <a:ea typeface="微软雅黑 Light" panose="020B0502040204020203" pitchFamily="34" charset="-122"/>
              </a:rPr>
              <a:t>我们使用</a:t>
            </a:r>
            <a:r>
              <a:rPr lang="en-US" altLang="zh-CN" sz="1100" dirty="0" smtClean="0">
                <a:latin typeface="微软雅黑 Light" panose="020B0502040204020203" pitchFamily="34" charset="-122"/>
                <a:ea typeface="微软雅黑 Light" panose="020B0502040204020203" pitchFamily="34" charset="-122"/>
              </a:rPr>
              <a:t>try-except</a:t>
            </a:r>
            <a:r>
              <a:rPr lang="zh-CN" altLang="en-US" sz="1100" dirty="0" smtClean="0">
                <a:latin typeface="微软雅黑 Light" panose="020B0502040204020203" pitchFamily="34" charset="-122"/>
                <a:ea typeface="微软雅黑 Light" panose="020B0502040204020203" pitchFamily="34" charset="-122"/>
              </a:rPr>
              <a:t>语句来包围并捕获相应的异常，异常通常带有</a:t>
            </a:r>
            <a:r>
              <a:rPr lang="en-US" altLang="zh-CN" sz="1100" dirty="0" smtClean="0">
                <a:latin typeface="微软雅黑 Light" panose="020B0502040204020203" pitchFamily="34" charset="-122"/>
                <a:ea typeface="微软雅黑 Light" panose="020B0502040204020203" pitchFamily="34" charset="-122"/>
              </a:rPr>
              <a:t>reason</a:t>
            </a:r>
            <a:r>
              <a:rPr lang="zh-CN" altLang="en-US" sz="1100" dirty="0" smtClean="0">
                <a:latin typeface="微软雅黑 Light" panose="020B0502040204020203" pitchFamily="34" charset="-122"/>
                <a:ea typeface="微软雅黑 Light" panose="020B0502040204020203" pitchFamily="34" charset="-122"/>
              </a:rPr>
              <a:t>属性，它是一个</a:t>
            </a:r>
            <a:r>
              <a:rPr lang="en-US" altLang="zh-CN" sz="1100" dirty="0" smtClean="0">
                <a:latin typeface="微软雅黑 Light" panose="020B0502040204020203" pitchFamily="34" charset="-122"/>
                <a:ea typeface="微软雅黑 Light" panose="020B0502040204020203" pitchFamily="34" charset="-122"/>
              </a:rPr>
              <a:t>tuple</a:t>
            </a:r>
            <a:r>
              <a:rPr lang="zh-CN" altLang="en-US" sz="1100" dirty="0" smtClean="0">
                <a:latin typeface="微软雅黑 Light" panose="020B0502040204020203" pitchFamily="34" charset="-122"/>
                <a:ea typeface="微软雅黑 Light" panose="020B0502040204020203" pitchFamily="34" charset="-122"/>
              </a:rPr>
              <a:t>，包含了一个错误号和一个错误信息。错误代号是</a:t>
            </a:r>
            <a:r>
              <a:rPr lang="en-US" altLang="zh-CN" sz="1100" dirty="0" smtClean="0">
                <a:latin typeface="微软雅黑 Light" panose="020B0502040204020203" pitchFamily="34" charset="-122"/>
                <a:ea typeface="微软雅黑 Light" panose="020B0502040204020203" pitchFamily="34" charset="-122"/>
              </a:rPr>
              <a:t>`8`</a:t>
            </a:r>
            <a:r>
              <a:rPr lang="zh-CN" altLang="en-US" sz="1100" dirty="0" smtClean="0">
                <a:latin typeface="微软雅黑 Light" panose="020B0502040204020203" pitchFamily="34" charset="-122"/>
                <a:ea typeface="微软雅黑 Light" panose="020B0502040204020203" pitchFamily="34" charset="-122"/>
              </a:rPr>
              <a:t>，错误原因是</a:t>
            </a:r>
            <a:r>
              <a:rPr lang="en-US" altLang="zh-CN" sz="1100" dirty="0" smtClean="0">
                <a:latin typeface="微软雅黑 Light" panose="020B0502040204020203" pitchFamily="34" charset="-122"/>
                <a:ea typeface="微软雅黑 Light" panose="020B0502040204020203" pitchFamily="34" charset="-122"/>
              </a:rPr>
              <a:t>`</a:t>
            </a:r>
            <a:r>
              <a:rPr lang="en-US" altLang="zh-CN" sz="1100" dirty="0" err="1" smtClean="0">
                <a:latin typeface="微软雅黑 Light" panose="020B0502040204020203" pitchFamily="34" charset="-122"/>
                <a:ea typeface="微软雅黑 Light" panose="020B0502040204020203" pitchFamily="34" charset="-122"/>
              </a:rPr>
              <a:t>nodename</a:t>
            </a:r>
            <a:r>
              <a:rPr lang="en-US" altLang="zh-CN" sz="1100" dirty="0" smtClean="0">
                <a:latin typeface="微软雅黑 Light" panose="020B0502040204020203" pitchFamily="34" charset="-122"/>
                <a:ea typeface="微软雅黑 Light" panose="020B0502040204020203" pitchFamily="34" charset="-122"/>
              </a:rPr>
              <a:t> nor </a:t>
            </a:r>
            <a:r>
              <a:rPr lang="en-US" altLang="zh-CN" sz="1100" dirty="0" err="1" smtClean="0">
                <a:latin typeface="微软雅黑 Light" panose="020B0502040204020203" pitchFamily="34" charset="-122"/>
                <a:ea typeface="微软雅黑 Light" panose="020B0502040204020203" pitchFamily="34" charset="-122"/>
              </a:rPr>
              <a:t>servname</a:t>
            </a:r>
            <a:r>
              <a:rPr lang="en-US" altLang="zh-CN" sz="1100" dirty="0" smtClean="0">
                <a:latin typeface="微软雅黑 Light" panose="020B0502040204020203" pitchFamily="34" charset="-122"/>
                <a:ea typeface="微软雅黑 Light" panose="020B0502040204020203" pitchFamily="34" charset="-122"/>
              </a:rPr>
              <a:t> provided, or not known`</a:t>
            </a:r>
            <a:r>
              <a:rPr lang="zh-CN" altLang="en-US" sz="1100" dirty="0" smtClean="0">
                <a:latin typeface="微软雅黑 Light" panose="020B0502040204020203" pitchFamily="34" charset="-122"/>
                <a:ea typeface="微软雅黑 Light" panose="020B0502040204020203" pitchFamily="34" charset="-122"/>
              </a:rPr>
              <a:t>。</a:t>
            </a:r>
            <a:endParaRPr lang="en-US" altLang="zh-CN" sz="1100" dirty="0" smtClean="0">
              <a:latin typeface="微软雅黑 Light" panose="020B0502040204020203" pitchFamily="34" charset="-122"/>
              <a:ea typeface="微软雅黑 Light" panose="020B0502040204020203" pitchFamily="34" charset="-122"/>
            </a:endParaRPr>
          </a:p>
        </p:txBody>
      </p:sp>
      <p:sp>
        <p:nvSpPr>
          <p:cNvPr id="4" name="Slide Number Placeholder 3"/>
          <p:cNvSpPr>
            <a:spLocks noGrp="1"/>
          </p:cNvSpPr>
          <p:nvPr>
            <p:ph type="sldNum" sz="quarter" idx="10"/>
          </p:nvPr>
        </p:nvSpPr>
        <p:spPr/>
        <p:txBody>
          <a:bodyPr/>
          <a:lstStyle/>
          <a:p>
            <a:fld id="{858E6889-349A-49E8-AAE1-A1FB1A7B9723}" type="slidenum">
              <a:rPr lang="zh-CN" altLang="en-US">
                <a:solidFill>
                  <a:prstClr val="black"/>
                </a:solidFill>
              </a:rPr>
              <a:pPr/>
              <a:t>150</a:t>
            </a:fld>
            <a:endParaRPr lang="zh-CN" altLang="en-US">
              <a:solidFill>
                <a:prstClr val="black"/>
              </a:solidFill>
            </a:endParaRPr>
          </a:p>
        </p:txBody>
      </p:sp>
    </p:spTree>
    <p:extLst>
      <p:ext uri="{BB962C8B-B14F-4D97-AF65-F5344CB8AC3E}">
        <p14:creationId xmlns:p14="http://schemas.microsoft.com/office/powerpoint/2010/main" xmlns="" val="1369932124"/>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100" dirty="0" smtClean="0">
                <a:latin typeface="微软雅黑 Light" panose="020B0502040204020203" pitchFamily="34" charset="-122"/>
                <a:ea typeface="微软雅黑 Light" panose="020B0502040204020203" pitchFamily="34" charset="-122"/>
              </a:rPr>
              <a:t>服务器上每一个</a:t>
            </a:r>
            <a:r>
              <a:rPr lang="en-US" altLang="zh-CN" sz="1100" dirty="0" smtClean="0">
                <a:latin typeface="微软雅黑 Light" panose="020B0502040204020203" pitchFamily="34" charset="-122"/>
                <a:ea typeface="微软雅黑 Light" panose="020B0502040204020203" pitchFamily="34" charset="-122"/>
              </a:rPr>
              <a:t>HTTP </a:t>
            </a:r>
            <a:r>
              <a:rPr lang="zh-CN" altLang="en-US" sz="1100" dirty="0" smtClean="0">
                <a:latin typeface="微软雅黑 Light" panose="020B0502040204020203" pitchFamily="34" charset="-122"/>
                <a:ea typeface="微软雅黑 Light" panose="020B0502040204020203" pitchFamily="34" charset="-122"/>
              </a:rPr>
              <a:t>响应对象</a:t>
            </a:r>
            <a:r>
              <a:rPr lang="en-US" altLang="zh-CN" sz="1100" dirty="0" smtClean="0">
                <a:latin typeface="微软雅黑 Light" panose="020B0502040204020203" pitchFamily="34" charset="-122"/>
                <a:ea typeface="微软雅黑 Light" panose="020B0502040204020203" pitchFamily="34" charset="-122"/>
              </a:rPr>
              <a:t>response</a:t>
            </a:r>
            <a:r>
              <a:rPr lang="zh-CN" altLang="en-US" sz="1100" dirty="0" smtClean="0">
                <a:latin typeface="微软雅黑 Light" panose="020B0502040204020203" pitchFamily="34" charset="-122"/>
                <a:ea typeface="微软雅黑 Light" panose="020B0502040204020203" pitchFamily="34" charset="-122"/>
              </a:rPr>
              <a:t>包含一个数字</a:t>
            </a:r>
            <a:r>
              <a:rPr lang="en-US" altLang="zh-CN" sz="1100" dirty="0" smtClean="0">
                <a:latin typeface="微软雅黑 Light" panose="020B0502040204020203" pitchFamily="34" charset="-122"/>
                <a:ea typeface="微软雅黑 Light" panose="020B0502040204020203" pitchFamily="34" charset="-122"/>
              </a:rPr>
              <a:t>"</a:t>
            </a:r>
            <a:r>
              <a:rPr lang="zh-CN" altLang="en-US" sz="1100" dirty="0" smtClean="0">
                <a:latin typeface="微软雅黑 Light" panose="020B0502040204020203" pitchFamily="34" charset="-122"/>
                <a:ea typeface="微软雅黑 Light" panose="020B0502040204020203" pitchFamily="34" charset="-122"/>
              </a:rPr>
              <a:t>状态码</a:t>
            </a:r>
            <a:r>
              <a:rPr lang="en-US" altLang="zh-CN" sz="1100" dirty="0" smtClean="0">
                <a:latin typeface="微软雅黑 Light" panose="020B0502040204020203" pitchFamily="34" charset="-122"/>
                <a:ea typeface="微软雅黑 Light" panose="020B0502040204020203" pitchFamily="34" charset="-122"/>
              </a:rPr>
              <a:t>"</a:t>
            </a:r>
            <a:r>
              <a:rPr lang="zh-CN" altLang="en-US" sz="1100" dirty="0" smtClean="0">
                <a:latin typeface="微软雅黑 Light" panose="020B0502040204020203" pitchFamily="34" charset="-122"/>
                <a:ea typeface="微软雅黑 Light" panose="020B0502040204020203" pitchFamily="34" charset="-122"/>
              </a:rPr>
              <a:t>。有时状态码指出服务器无法完成请求。默认的处理器会为你处理一部分这种应答。例如</a:t>
            </a:r>
            <a:r>
              <a:rPr lang="en-US" altLang="zh-CN" sz="1100" dirty="0" smtClean="0">
                <a:latin typeface="微软雅黑 Light" panose="020B0502040204020203" pitchFamily="34" charset="-122"/>
                <a:ea typeface="微软雅黑 Light" panose="020B0502040204020203" pitchFamily="34" charset="-122"/>
              </a:rPr>
              <a:t>:</a:t>
            </a:r>
            <a:r>
              <a:rPr lang="zh-CN" altLang="en-US" sz="1100" dirty="0" smtClean="0">
                <a:latin typeface="微软雅黑 Light" panose="020B0502040204020203" pitchFamily="34" charset="-122"/>
                <a:ea typeface="微软雅黑 Light" panose="020B0502040204020203" pitchFamily="34" charset="-122"/>
              </a:rPr>
              <a:t>假如</a:t>
            </a:r>
            <a:r>
              <a:rPr lang="en-US" altLang="zh-CN" sz="1100" dirty="0" smtClean="0">
                <a:latin typeface="微软雅黑 Light" panose="020B0502040204020203" pitchFamily="34" charset="-122"/>
                <a:ea typeface="微软雅黑 Light" panose="020B0502040204020203" pitchFamily="34" charset="-122"/>
              </a:rPr>
              <a:t>response</a:t>
            </a:r>
            <a:r>
              <a:rPr lang="zh-CN" altLang="en-US" sz="1100" dirty="0" smtClean="0">
                <a:latin typeface="微软雅黑 Light" panose="020B0502040204020203" pitchFamily="34" charset="-122"/>
                <a:ea typeface="微软雅黑 Light" panose="020B0502040204020203" pitchFamily="34" charset="-122"/>
              </a:rPr>
              <a:t>是一个</a:t>
            </a:r>
            <a:r>
              <a:rPr lang="en-US" altLang="zh-CN" sz="1100" dirty="0" smtClean="0">
                <a:latin typeface="微软雅黑 Light" panose="020B0502040204020203" pitchFamily="34" charset="-122"/>
                <a:ea typeface="微软雅黑 Light" panose="020B0502040204020203" pitchFamily="34" charset="-122"/>
              </a:rPr>
              <a:t>"</a:t>
            </a:r>
            <a:r>
              <a:rPr lang="zh-CN" altLang="en-US" sz="1100" dirty="0" smtClean="0">
                <a:latin typeface="微软雅黑 Light" panose="020B0502040204020203" pitchFamily="34" charset="-122"/>
                <a:ea typeface="微软雅黑 Light" panose="020B0502040204020203" pitchFamily="34" charset="-122"/>
              </a:rPr>
              <a:t>重定向</a:t>
            </a:r>
            <a:r>
              <a:rPr lang="en-US" altLang="zh-CN" sz="1100" dirty="0" smtClean="0">
                <a:latin typeface="微软雅黑 Light" panose="020B0502040204020203" pitchFamily="34" charset="-122"/>
                <a:ea typeface="微软雅黑 Light" panose="020B0502040204020203" pitchFamily="34" charset="-122"/>
              </a:rPr>
              <a:t>"</a:t>
            </a:r>
            <a:r>
              <a:rPr lang="zh-CN" altLang="en-US" sz="1100" dirty="0" smtClean="0">
                <a:latin typeface="微软雅黑 Light" panose="020B0502040204020203" pitchFamily="34" charset="-122"/>
                <a:ea typeface="微软雅黑 Light" panose="020B0502040204020203" pitchFamily="34" charset="-122"/>
              </a:rPr>
              <a:t>，需要客户端从别的地址获取文档，</a:t>
            </a:r>
            <a:r>
              <a:rPr lang="en-US" altLang="zh-CN" sz="1100" dirty="0" smtClean="0">
                <a:latin typeface="微软雅黑 Light" panose="020B0502040204020203" pitchFamily="34" charset="-122"/>
                <a:ea typeface="微软雅黑 Light" panose="020B0502040204020203" pitchFamily="34" charset="-122"/>
              </a:rPr>
              <a:t>urllib2</a:t>
            </a:r>
            <a:r>
              <a:rPr lang="zh-CN" altLang="en-US" sz="1100" dirty="0" smtClean="0">
                <a:latin typeface="微软雅黑 Light" panose="020B0502040204020203" pitchFamily="34" charset="-122"/>
                <a:ea typeface="微软雅黑 Light" panose="020B0502040204020203" pitchFamily="34" charset="-122"/>
              </a:rPr>
              <a:t>将为你处理。其他不能处理的，</a:t>
            </a:r>
            <a:r>
              <a:rPr lang="en-US" altLang="zh-CN" sz="1100" dirty="0" err="1" smtClean="0">
                <a:latin typeface="微软雅黑 Light" panose="020B0502040204020203" pitchFamily="34" charset="-122"/>
                <a:ea typeface="微软雅黑 Light" panose="020B0502040204020203" pitchFamily="34" charset="-122"/>
              </a:rPr>
              <a:t>urlopen</a:t>
            </a:r>
            <a:r>
              <a:rPr lang="zh-CN" altLang="en-US" sz="1100" dirty="0" smtClean="0">
                <a:latin typeface="微软雅黑 Light" panose="020B0502040204020203" pitchFamily="34" charset="-122"/>
                <a:ea typeface="微软雅黑 Light" panose="020B0502040204020203" pitchFamily="34" charset="-122"/>
              </a:rPr>
              <a:t>会产生一个</a:t>
            </a:r>
            <a:r>
              <a:rPr lang="en-US" altLang="zh-CN" sz="1100" dirty="0" err="1" smtClean="0">
                <a:latin typeface="微软雅黑 Light" panose="020B0502040204020203" pitchFamily="34" charset="-122"/>
                <a:ea typeface="微软雅黑 Light" panose="020B0502040204020203" pitchFamily="34" charset="-122"/>
              </a:rPr>
              <a:t>HTTPError</a:t>
            </a:r>
            <a:r>
              <a:rPr lang="zh-CN" altLang="en-US" sz="1100" dirty="0" smtClean="0">
                <a:latin typeface="微软雅黑 Light" panose="020B0502040204020203" pitchFamily="34" charset="-122"/>
                <a:ea typeface="微软雅黑 Light" panose="020B0502040204020203" pitchFamily="34" charset="-122"/>
              </a:rPr>
              <a:t>。</a:t>
            </a:r>
            <a:endParaRPr lang="en-US" altLang="zh-CN" sz="1100" dirty="0" smtClean="0">
              <a:latin typeface="微软雅黑 Light" panose="020B0502040204020203" pitchFamily="34" charset="-122"/>
              <a:ea typeface="微软雅黑 Light" panose="020B0502040204020203" pitchFamily="34" charset="-122"/>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100" dirty="0" smtClean="0">
              <a:latin typeface="微软雅黑 Light" panose="020B0502040204020203" pitchFamily="34" charset="-122"/>
              <a:ea typeface="微软雅黑 Light" panose="020B0502040204020203" pitchFamily="34" charset="-122"/>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100" dirty="0" smtClean="0">
                <a:latin typeface="微软雅黑 Light" panose="020B0502040204020203" pitchFamily="34" charset="-122"/>
                <a:ea typeface="微软雅黑 Light" panose="020B0502040204020203" pitchFamily="34" charset="-122"/>
              </a:rPr>
              <a:t>典型的错误包含</a:t>
            </a:r>
            <a:r>
              <a:rPr lang="en-US" altLang="zh-CN" sz="1100" dirty="0" smtClean="0">
                <a:latin typeface="微软雅黑 Light" panose="020B0502040204020203" pitchFamily="34" charset="-122"/>
                <a:ea typeface="微软雅黑 Light" panose="020B0502040204020203" pitchFamily="34" charset="-122"/>
              </a:rPr>
              <a:t>"404"(</a:t>
            </a:r>
            <a:r>
              <a:rPr lang="zh-CN" altLang="en-US" sz="1100" dirty="0" smtClean="0">
                <a:latin typeface="微软雅黑 Light" panose="020B0502040204020203" pitchFamily="34" charset="-122"/>
                <a:ea typeface="微软雅黑 Light" panose="020B0502040204020203" pitchFamily="34" charset="-122"/>
              </a:rPr>
              <a:t>页面无法找到</a:t>
            </a:r>
            <a:r>
              <a:rPr lang="en-US" altLang="zh-CN" sz="1100" dirty="0" smtClean="0">
                <a:latin typeface="微软雅黑 Light" panose="020B0502040204020203" pitchFamily="34" charset="-122"/>
                <a:ea typeface="微软雅黑 Light" panose="020B0502040204020203" pitchFamily="34" charset="-122"/>
              </a:rPr>
              <a:t>)</a:t>
            </a:r>
            <a:r>
              <a:rPr lang="zh-CN" altLang="en-US" sz="1100" dirty="0" smtClean="0">
                <a:latin typeface="微软雅黑 Light" panose="020B0502040204020203" pitchFamily="34" charset="-122"/>
                <a:ea typeface="微软雅黑 Light" panose="020B0502040204020203" pitchFamily="34" charset="-122"/>
              </a:rPr>
              <a:t>，</a:t>
            </a:r>
            <a:r>
              <a:rPr lang="en-US" altLang="zh-CN" sz="1100" dirty="0" smtClean="0">
                <a:latin typeface="微软雅黑 Light" panose="020B0502040204020203" pitchFamily="34" charset="-122"/>
                <a:ea typeface="微软雅黑 Light" panose="020B0502040204020203" pitchFamily="34" charset="-122"/>
              </a:rPr>
              <a:t>"403"(</a:t>
            </a:r>
            <a:r>
              <a:rPr lang="zh-CN" altLang="en-US" sz="1100" dirty="0" smtClean="0">
                <a:latin typeface="微软雅黑 Light" panose="020B0502040204020203" pitchFamily="34" charset="-122"/>
                <a:ea typeface="微软雅黑 Light" panose="020B0502040204020203" pitchFamily="34" charset="-122"/>
              </a:rPr>
              <a:t>请求禁止</a:t>
            </a:r>
            <a:r>
              <a:rPr lang="en-US" altLang="zh-CN" sz="1100" dirty="0" smtClean="0">
                <a:latin typeface="微软雅黑 Light" panose="020B0502040204020203" pitchFamily="34" charset="-122"/>
                <a:ea typeface="微软雅黑 Light" panose="020B0502040204020203" pitchFamily="34" charset="-122"/>
              </a:rPr>
              <a:t>)</a:t>
            </a:r>
            <a:r>
              <a:rPr lang="zh-CN" altLang="en-US" sz="1100" dirty="0" smtClean="0">
                <a:latin typeface="微软雅黑 Light" panose="020B0502040204020203" pitchFamily="34" charset="-122"/>
                <a:ea typeface="微软雅黑 Light" panose="020B0502040204020203" pitchFamily="34" charset="-122"/>
              </a:rPr>
              <a:t>，和</a:t>
            </a:r>
            <a:r>
              <a:rPr lang="en-US" altLang="zh-CN" sz="1100" dirty="0" smtClean="0">
                <a:latin typeface="微软雅黑 Light" panose="020B0502040204020203" pitchFamily="34" charset="-122"/>
                <a:ea typeface="微软雅黑 Light" panose="020B0502040204020203" pitchFamily="34" charset="-122"/>
              </a:rPr>
              <a:t>"401"(</a:t>
            </a:r>
            <a:r>
              <a:rPr lang="zh-CN" altLang="en-US" sz="1100" dirty="0" smtClean="0">
                <a:latin typeface="微软雅黑 Light" panose="020B0502040204020203" pitchFamily="34" charset="-122"/>
                <a:ea typeface="微软雅黑 Light" panose="020B0502040204020203" pitchFamily="34" charset="-122"/>
              </a:rPr>
              <a:t>带验证请求</a:t>
            </a:r>
            <a:r>
              <a:rPr lang="en-US" altLang="zh-CN" sz="1100" dirty="0" smtClean="0">
                <a:latin typeface="微软雅黑 Light" panose="020B0502040204020203" pitchFamily="34" charset="-122"/>
                <a:ea typeface="微软雅黑 Light" panose="020B0502040204020203" pitchFamily="34" charset="-122"/>
              </a:rPr>
              <a:t>)</a:t>
            </a:r>
            <a:r>
              <a:rPr lang="zh-CN" altLang="en-US" sz="1100" dirty="0" smtClean="0">
                <a:latin typeface="微软雅黑 Light" panose="020B0502040204020203" pitchFamily="34" charset="-122"/>
                <a:ea typeface="微软雅黑 Light" panose="020B0502040204020203" pitchFamily="34" charset="-122"/>
              </a:rPr>
              <a:t>。</a:t>
            </a:r>
            <a:r>
              <a:rPr lang="en-US" altLang="zh-CN" sz="1100" dirty="0" smtClean="0">
                <a:latin typeface="微软雅黑 Light" panose="020B0502040204020203" pitchFamily="34" charset="-122"/>
                <a:ea typeface="微软雅黑 Light" panose="020B0502040204020203" pitchFamily="34" charset="-122"/>
              </a:rPr>
              <a:t>HTTP</a:t>
            </a:r>
            <a:r>
              <a:rPr lang="zh-CN" altLang="en-US" sz="1100" dirty="0" smtClean="0">
                <a:latin typeface="微软雅黑 Light" panose="020B0502040204020203" pitchFamily="34" charset="-122"/>
                <a:ea typeface="微软雅黑 Light" panose="020B0502040204020203" pitchFamily="34" charset="-122"/>
              </a:rPr>
              <a:t>状态码表示</a:t>
            </a:r>
            <a:r>
              <a:rPr lang="en-US" altLang="zh-CN" sz="1100" dirty="0" smtClean="0">
                <a:latin typeface="微软雅黑 Light" panose="020B0502040204020203" pitchFamily="34" charset="-122"/>
                <a:ea typeface="微软雅黑 Light" panose="020B0502040204020203" pitchFamily="34" charset="-122"/>
              </a:rPr>
              <a:t>HTTP</a:t>
            </a:r>
            <a:r>
              <a:rPr lang="zh-CN" altLang="en-US" sz="1100" dirty="0" smtClean="0">
                <a:latin typeface="微软雅黑 Light" panose="020B0502040204020203" pitchFamily="34" charset="-122"/>
                <a:ea typeface="微软雅黑 Light" panose="020B0502040204020203" pitchFamily="34" charset="-122"/>
              </a:rPr>
              <a:t>协议所返回的响应的状态。比如客户端向服务器发送请求，如果成功地获得请求的资源，则返回的状态码为</a:t>
            </a:r>
            <a:r>
              <a:rPr lang="en-US" altLang="zh-CN" sz="1100" dirty="0" smtClean="0">
                <a:latin typeface="微软雅黑 Light" panose="020B0502040204020203" pitchFamily="34" charset="-122"/>
                <a:ea typeface="微软雅黑 Light" panose="020B0502040204020203" pitchFamily="34" charset="-122"/>
              </a:rPr>
              <a:t>200</a:t>
            </a:r>
            <a:r>
              <a:rPr lang="zh-CN" altLang="en-US" sz="1100" dirty="0" smtClean="0">
                <a:latin typeface="微软雅黑 Light" panose="020B0502040204020203" pitchFamily="34" charset="-122"/>
                <a:ea typeface="微软雅黑 Light" panose="020B0502040204020203" pitchFamily="34" charset="-122"/>
              </a:rPr>
              <a:t>，表示响应成功。如果请求的资源不存在， 则通常返回</a:t>
            </a:r>
            <a:r>
              <a:rPr lang="en-US" altLang="zh-CN" sz="1100" dirty="0" smtClean="0">
                <a:latin typeface="微软雅黑 Light" panose="020B0502040204020203" pitchFamily="34" charset="-122"/>
                <a:ea typeface="微软雅黑 Light" panose="020B0502040204020203" pitchFamily="34" charset="-122"/>
              </a:rPr>
              <a:t>404</a:t>
            </a:r>
            <a:r>
              <a:rPr lang="zh-CN" altLang="en-US" sz="1100" dirty="0" smtClean="0">
                <a:latin typeface="微软雅黑 Light" panose="020B0502040204020203" pitchFamily="34" charset="-122"/>
                <a:ea typeface="微软雅黑 Light" panose="020B0502040204020203" pitchFamily="34" charset="-122"/>
              </a:rPr>
              <a:t>错误。因为</a:t>
            </a:r>
            <a:r>
              <a:rPr lang="en-US" altLang="zh-CN" sz="1100" dirty="0" smtClean="0">
                <a:latin typeface="微软雅黑 Light" panose="020B0502040204020203" pitchFamily="34" charset="-122"/>
                <a:ea typeface="微软雅黑 Light" panose="020B0502040204020203" pitchFamily="34" charset="-122"/>
              </a:rPr>
              <a:t>urllib2</a:t>
            </a:r>
            <a:r>
              <a:rPr lang="zh-CN" altLang="en-US" sz="1100" dirty="0" smtClean="0">
                <a:latin typeface="微软雅黑 Light" panose="020B0502040204020203" pitchFamily="34" charset="-122"/>
                <a:ea typeface="微软雅黑 Light" panose="020B0502040204020203" pitchFamily="34" charset="-122"/>
              </a:rPr>
              <a:t>可以为你处理重定向，也就是</a:t>
            </a:r>
            <a:r>
              <a:rPr lang="en-US" altLang="zh-CN" sz="1100" dirty="0" smtClean="0">
                <a:latin typeface="微软雅黑 Light" panose="020B0502040204020203" pitchFamily="34" charset="-122"/>
                <a:ea typeface="微软雅黑 Light" panose="020B0502040204020203" pitchFamily="34" charset="-122"/>
              </a:rPr>
              <a:t>3</a:t>
            </a:r>
            <a:r>
              <a:rPr lang="zh-CN" altLang="en-US" sz="1100" dirty="0" smtClean="0">
                <a:latin typeface="微软雅黑 Light" panose="020B0502040204020203" pitchFamily="34" charset="-122"/>
                <a:ea typeface="微软雅黑 Light" panose="020B0502040204020203" pitchFamily="34" charset="-122"/>
              </a:rPr>
              <a:t>开头的代号可以被处理，并且</a:t>
            </a:r>
            <a:r>
              <a:rPr lang="en-US" altLang="zh-CN" sz="1100" dirty="0" smtClean="0">
                <a:latin typeface="微软雅黑 Light" panose="020B0502040204020203" pitchFamily="34" charset="-122"/>
                <a:ea typeface="微软雅黑 Light" panose="020B0502040204020203" pitchFamily="34" charset="-122"/>
              </a:rPr>
              <a:t>100-299</a:t>
            </a:r>
            <a:r>
              <a:rPr lang="zh-CN" altLang="en-US" sz="1100" dirty="0" smtClean="0">
                <a:latin typeface="微软雅黑 Light" panose="020B0502040204020203" pitchFamily="34" charset="-122"/>
                <a:ea typeface="微软雅黑 Light" panose="020B0502040204020203" pitchFamily="34" charset="-122"/>
              </a:rPr>
              <a:t>范围的号码指示成功，所以你只能看到</a:t>
            </a:r>
            <a:r>
              <a:rPr lang="en-US" altLang="zh-CN" sz="1100" dirty="0" smtClean="0">
                <a:latin typeface="微软雅黑 Light" panose="020B0502040204020203" pitchFamily="34" charset="-122"/>
                <a:ea typeface="微软雅黑 Light" panose="020B0502040204020203" pitchFamily="34" charset="-122"/>
              </a:rPr>
              <a:t>400-599</a:t>
            </a:r>
            <a:r>
              <a:rPr lang="zh-CN" altLang="en-US" sz="1100" dirty="0" smtClean="0">
                <a:latin typeface="微软雅黑 Light" panose="020B0502040204020203" pitchFamily="34" charset="-122"/>
                <a:ea typeface="微软雅黑 Light" panose="020B0502040204020203" pitchFamily="34" charset="-122"/>
              </a:rPr>
              <a:t>的错误号码。</a:t>
            </a:r>
            <a:endParaRPr lang="en-US" altLang="zh-CN" sz="1100" dirty="0" smtClean="0">
              <a:latin typeface="微软雅黑 Light" panose="020B0502040204020203" pitchFamily="34" charset="-122"/>
              <a:ea typeface="微软雅黑 Light" panose="020B0502040204020203" pitchFamily="34" charset="-122"/>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100" dirty="0" smtClean="0">
              <a:latin typeface="微软雅黑 Light" panose="020B0502040204020203" pitchFamily="34" charset="-122"/>
              <a:ea typeface="微软雅黑 Light" panose="020B0502040204020203" pitchFamily="34" charset="-122"/>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100" dirty="0" err="1" smtClean="0">
                <a:latin typeface="微软雅黑 Light" panose="020B0502040204020203" pitchFamily="34" charset="-122"/>
                <a:ea typeface="微软雅黑 Light" panose="020B0502040204020203" pitchFamily="34" charset="-122"/>
              </a:rPr>
              <a:t>HTTPError</a:t>
            </a:r>
            <a:r>
              <a:rPr lang="zh-CN" altLang="en-US" sz="1100" dirty="0" smtClean="0">
                <a:latin typeface="微软雅黑 Light" panose="020B0502040204020203" pitchFamily="34" charset="-122"/>
                <a:ea typeface="微软雅黑 Light" panose="020B0502040204020203" pitchFamily="34" charset="-122"/>
              </a:rPr>
              <a:t>实例产生后会有一个整型</a:t>
            </a:r>
            <a:r>
              <a:rPr lang="en-US" altLang="zh-CN" sz="1100" dirty="0" smtClean="0">
                <a:latin typeface="微软雅黑 Light" panose="020B0502040204020203" pitchFamily="34" charset="-122"/>
                <a:ea typeface="微软雅黑 Light" panose="020B0502040204020203" pitchFamily="34" charset="-122"/>
              </a:rPr>
              <a:t>`code`</a:t>
            </a:r>
            <a:r>
              <a:rPr lang="zh-CN" altLang="en-US" sz="1100" dirty="0" smtClean="0">
                <a:latin typeface="微软雅黑 Light" panose="020B0502040204020203" pitchFamily="34" charset="-122"/>
                <a:ea typeface="微软雅黑 Light" panose="020B0502040204020203" pitchFamily="34" charset="-122"/>
              </a:rPr>
              <a:t>属性，是服务器发送的相关错误号。下例捕获的异常是</a:t>
            </a:r>
            <a:r>
              <a:rPr lang="en-US" altLang="zh-CN" sz="1100" dirty="0" err="1" smtClean="0">
                <a:latin typeface="微软雅黑 Light" panose="020B0502040204020203" pitchFamily="34" charset="-122"/>
                <a:ea typeface="微软雅黑 Light" panose="020B0502040204020203" pitchFamily="34" charset="-122"/>
              </a:rPr>
              <a:t>HTTPError</a:t>
            </a:r>
            <a:r>
              <a:rPr lang="zh-CN" altLang="en-US" sz="1100" dirty="0" smtClean="0">
                <a:latin typeface="微软雅黑 Light" panose="020B0502040204020203" pitchFamily="34" charset="-122"/>
                <a:ea typeface="微软雅黑 Light" panose="020B0502040204020203" pitchFamily="34" charset="-122"/>
              </a:rPr>
              <a:t>，它会带有一个</a:t>
            </a:r>
            <a:r>
              <a:rPr lang="en-US" altLang="zh-CN" sz="1100" dirty="0" smtClean="0">
                <a:latin typeface="微软雅黑 Light" panose="020B0502040204020203" pitchFamily="34" charset="-122"/>
                <a:ea typeface="微软雅黑 Light" panose="020B0502040204020203" pitchFamily="34" charset="-122"/>
              </a:rPr>
              <a:t>code</a:t>
            </a:r>
            <a:r>
              <a:rPr lang="zh-CN" altLang="en-US" sz="1100" dirty="0" smtClean="0">
                <a:latin typeface="微软雅黑 Light" panose="020B0502040204020203" pitchFamily="34" charset="-122"/>
                <a:ea typeface="微软雅黑 Light" panose="020B0502040204020203" pitchFamily="34" charset="-122"/>
              </a:rPr>
              <a:t>属性，就是错误代号，另外我们又打印了</a:t>
            </a:r>
            <a:r>
              <a:rPr lang="en-US" altLang="zh-CN" sz="1100" dirty="0" smtClean="0">
                <a:latin typeface="微软雅黑 Light" panose="020B0502040204020203" pitchFamily="34" charset="-122"/>
                <a:ea typeface="微软雅黑 Light" panose="020B0502040204020203" pitchFamily="34" charset="-122"/>
              </a:rPr>
              <a:t>reason</a:t>
            </a:r>
            <a:r>
              <a:rPr lang="zh-CN" altLang="en-US" sz="1100" dirty="0" smtClean="0">
                <a:latin typeface="微软雅黑 Light" panose="020B0502040204020203" pitchFamily="34" charset="-122"/>
                <a:ea typeface="微软雅黑 Light" panose="020B0502040204020203" pitchFamily="34" charset="-122"/>
              </a:rPr>
              <a:t>属性，这是它的父类</a:t>
            </a:r>
            <a:r>
              <a:rPr lang="en-US" altLang="zh-CN" sz="1100" dirty="0" err="1" smtClean="0">
                <a:latin typeface="微软雅黑 Light" panose="020B0502040204020203" pitchFamily="34" charset="-122"/>
                <a:ea typeface="微软雅黑 Light" panose="020B0502040204020203" pitchFamily="34" charset="-122"/>
              </a:rPr>
              <a:t>URLError</a:t>
            </a:r>
            <a:r>
              <a:rPr lang="zh-CN" altLang="en-US" sz="1100" dirty="0" smtClean="0">
                <a:latin typeface="微软雅黑 Light" panose="020B0502040204020203" pitchFamily="34" charset="-122"/>
                <a:ea typeface="微软雅黑 Light" panose="020B0502040204020203" pitchFamily="34" charset="-122"/>
              </a:rPr>
              <a:t>的属性。</a:t>
            </a:r>
            <a:endParaRPr lang="en-US" altLang="zh-CN" sz="1100" dirty="0" smtClean="0">
              <a:latin typeface="微软雅黑 Light" panose="020B0502040204020203" pitchFamily="34" charset="-122"/>
              <a:ea typeface="微软雅黑 Light" panose="020B0502040204020203" pitchFamily="34" charset="-122"/>
            </a:endParaRPr>
          </a:p>
        </p:txBody>
      </p:sp>
      <p:sp>
        <p:nvSpPr>
          <p:cNvPr id="4" name="Slide Number Placeholder 3"/>
          <p:cNvSpPr>
            <a:spLocks noGrp="1"/>
          </p:cNvSpPr>
          <p:nvPr>
            <p:ph type="sldNum" sz="quarter" idx="10"/>
          </p:nvPr>
        </p:nvSpPr>
        <p:spPr/>
        <p:txBody>
          <a:bodyPr/>
          <a:lstStyle/>
          <a:p>
            <a:fld id="{858E6889-349A-49E8-AAE1-A1FB1A7B9723}" type="slidenum">
              <a:rPr lang="zh-CN" altLang="en-US">
                <a:solidFill>
                  <a:prstClr val="black"/>
                </a:solidFill>
              </a:rPr>
              <a:pPr/>
              <a:t>151</a:t>
            </a:fld>
            <a:endParaRPr lang="zh-CN" altLang="en-US">
              <a:solidFill>
                <a:prstClr val="black"/>
              </a:solidFill>
            </a:endParaRPr>
          </a:p>
        </p:txBody>
      </p:sp>
    </p:spTree>
    <p:extLst>
      <p:ext uri="{BB962C8B-B14F-4D97-AF65-F5344CB8AC3E}">
        <p14:creationId xmlns:p14="http://schemas.microsoft.com/office/powerpoint/2010/main" xmlns="" val="1864096532"/>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100" dirty="0" smtClean="0">
                <a:latin typeface="微软雅黑 Light" panose="020B0502040204020203" pitchFamily="34" charset="-122"/>
                <a:ea typeface="微软雅黑 Light" panose="020B0502040204020203" pitchFamily="34" charset="-122"/>
              </a:rPr>
              <a:t>我们知道，</a:t>
            </a:r>
            <a:r>
              <a:rPr lang="en-US" altLang="zh-CN" sz="1100" dirty="0" err="1" smtClean="0">
                <a:latin typeface="微软雅黑 Light" panose="020B0502040204020203" pitchFamily="34" charset="-122"/>
                <a:ea typeface="微软雅黑 Light" panose="020B0502040204020203" pitchFamily="34" charset="-122"/>
              </a:rPr>
              <a:t>HTTPError</a:t>
            </a:r>
            <a:r>
              <a:rPr lang="zh-CN" altLang="en-US" sz="1100" dirty="0" smtClean="0">
                <a:latin typeface="微软雅黑 Light" panose="020B0502040204020203" pitchFamily="34" charset="-122"/>
                <a:ea typeface="微软雅黑 Light" panose="020B0502040204020203" pitchFamily="34" charset="-122"/>
              </a:rPr>
              <a:t>的父类是</a:t>
            </a:r>
            <a:r>
              <a:rPr lang="en-US" altLang="zh-CN" sz="1100" dirty="0" err="1" smtClean="0">
                <a:latin typeface="微软雅黑 Light" panose="020B0502040204020203" pitchFamily="34" charset="-122"/>
                <a:ea typeface="微软雅黑 Light" panose="020B0502040204020203" pitchFamily="34" charset="-122"/>
              </a:rPr>
              <a:t>URLError</a:t>
            </a:r>
            <a:r>
              <a:rPr lang="zh-CN" altLang="en-US" sz="1100" dirty="0" smtClean="0">
                <a:latin typeface="微软雅黑 Light" panose="020B0502040204020203" pitchFamily="34" charset="-122"/>
                <a:ea typeface="微软雅黑 Light" panose="020B0502040204020203" pitchFamily="34" charset="-122"/>
              </a:rPr>
              <a:t>，根据编程经验，父类的异常应当写到子类异常的后面，如果子类捕获不到，那么可以捕获父类的异常。和其他语言相似，</a:t>
            </a:r>
            <a:r>
              <a:rPr lang="en-US" altLang="zh-CN" sz="1100" dirty="0" smtClean="0">
                <a:latin typeface="微软雅黑 Light" panose="020B0502040204020203" pitchFamily="34" charset="-122"/>
                <a:ea typeface="微软雅黑 Light" panose="020B0502040204020203" pitchFamily="34" charset="-122"/>
              </a:rPr>
              <a:t>try</a:t>
            </a:r>
            <a:r>
              <a:rPr lang="zh-CN" altLang="en-US" sz="1100" dirty="0" smtClean="0">
                <a:latin typeface="微软雅黑 Light" panose="020B0502040204020203" pitchFamily="34" charset="-122"/>
                <a:ea typeface="微软雅黑 Light" panose="020B0502040204020203" pitchFamily="34" charset="-122"/>
              </a:rPr>
              <a:t>之后捕获异常并且将其内容打印出来，</a:t>
            </a:r>
            <a:r>
              <a:rPr lang="en-US" altLang="zh-CN" sz="1100" dirty="0" smtClean="0">
                <a:latin typeface="微软雅黑 Light" panose="020B0502040204020203" pitchFamily="34" charset="-122"/>
                <a:ea typeface="微软雅黑 Light" panose="020B0502040204020203" pitchFamily="34" charset="-122"/>
              </a:rPr>
              <a:t>except </a:t>
            </a:r>
            <a:r>
              <a:rPr lang="en-US" altLang="zh-CN" sz="1100" dirty="0" err="1" smtClean="0">
                <a:latin typeface="微软雅黑 Light" panose="020B0502040204020203" pitchFamily="34" charset="-122"/>
                <a:ea typeface="微软雅黑 Light" panose="020B0502040204020203" pitchFamily="34" charset="-122"/>
              </a:rPr>
              <a:t>HTTPError</a:t>
            </a:r>
            <a:r>
              <a:rPr lang="en-US" altLang="zh-CN" sz="1100" dirty="0" smtClean="0">
                <a:latin typeface="微软雅黑 Light" panose="020B0502040204020203" pitchFamily="34" charset="-122"/>
                <a:ea typeface="微软雅黑 Light" panose="020B0502040204020203" pitchFamily="34" charset="-122"/>
              </a:rPr>
              <a:t> </a:t>
            </a:r>
            <a:r>
              <a:rPr lang="zh-CN" altLang="en-US" sz="1100" dirty="0" smtClean="0">
                <a:latin typeface="微软雅黑 Light" panose="020B0502040204020203" pitchFamily="34" charset="-122"/>
                <a:ea typeface="微软雅黑 Light" panose="020B0502040204020203" pitchFamily="34" charset="-122"/>
              </a:rPr>
              <a:t>必须在第一个，否则</a:t>
            </a:r>
            <a:r>
              <a:rPr lang="en-US" altLang="zh-CN" sz="1100" dirty="0" smtClean="0">
                <a:latin typeface="微软雅黑 Light" panose="020B0502040204020203" pitchFamily="34" charset="-122"/>
                <a:ea typeface="微软雅黑 Light" panose="020B0502040204020203" pitchFamily="34" charset="-122"/>
              </a:rPr>
              <a:t>except </a:t>
            </a:r>
            <a:r>
              <a:rPr lang="en-US" altLang="zh-CN" sz="1100" dirty="0" err="1" smtClean="0">
                <a:latin typeface="微软雅黑 Light" panose="020B0502040204020203" pitchFamily="34" charset="-122"/>
                <a:ea typeface="微软雅黑 Light" panose="020B0502040204020203" pitchFamily="34" charset="-122"/>
              </a:rPr>
              <a:t>URLError</a:t>
            </a:r>
            <a:r>
              <a:rPr lang="zh-CN" altLang="en-US" sz="1100" dirty="0" smtClean="0">
                <a:latin typeface="微软雅黑 Light" panose="020B0502040204020203" pitchFamily="34" charset="-122"/>
                <a:ea typeface="微软雅黑 Light" panose="020B0502040204020203" pitchFamily="34" charset="-122"/>
              </a:rPr>
              <a:t>将同样接受到</a:t>
            </a:r>
            <a:r>
              <a:rPr lang="en-US" altLang="zh-CN" sz="1100" dirty="0" err="1" smtClean="0">
                <a:latin typeface="微软雅黑 Light" panose="020B0502040204020203" pitchFamily="34" charset="-122"/>
                <a:ea typeface="微软雅黑 Light" panose="020B0502040204020203" pitchFamily="34" charset="-122"/>
              </a:rPr>
              <a:t>HTTPError</a:t>
            </a:r>
            <a:r>
              <a:rPr lang="en-US" altLang="zh-CN" sz="1100" dirty="0" smtClean="0">
                <a:latin typeface="微软雅黑 Light" panose="020B0502040204020203" pitchFamily="34" charset="-122"/>
                <a:ea typeface="微软雅黑 Light" panose="020B0502040204020203" pitchFamily="34" charset="-122"/>
              </a:rPr>
              <a:t> </a:t>
            </a:r>
            <a:r>
              <a:rPr lang="zh-CN" altLang="en-US" sz="1100" dirty="0" smtClean="0">
                <a:latin typeface="微软雅黑 Light" panose="020B0502040204020203" pitchFamily="34" charset="-122"/>
                <a:ea typeface="微软雅黑 Light" panose="020B0502040204020203" pitchFamily="34" charset="-122"/>
              </a:rPr>
              <a:t>。因为</a:t>
            </a:r>
            <a:r>
              <a:rPr lang="en-US" altLang="zh-CN" sz="1100" dirty="0" err="1" smtClean="0">
                <a:latin typeface="微软雅黑 Light" panose="020B0502040204020203" pitchFamily="34" charset="-122"/>
                <a:ea typeface="微软雅黑 Light" panose="020B0502040204020203" pitchFamily="34" charset="-122"/>
              </a:rPr>
              <a:t>HTTPError</a:t>
            </a:r>
            <a:r>
              <a:rPr lang="zh-CN" altLang="en-US" sz="1100" dirty="0" smtClean="0">
                <a:latin typeface="微软雅黑 Light" panose="020B0502040204020203" pitchFamily="34" charset="-122"/>
                <a:ea typeface="微软雅黑 Light" panose="020B0502040204020203" pitchFamily="34" charset="-122"/>
              </a:rPr>
              <a:t>是</a:t>
            </a:r>
            <a:r>
              <a:rPr lang="en-US" altLang="zh-CN" sz="1100" dirty="0" err="1" smtClean="0">
                <a:latin typeface="微软雅黑 Light" panose="020B0502040204020203" pitchFamily="34" charset="-122"/>
                <a:ea typeface="微软雅黑 Light" panose="020B0502040204020203" pitchFamily="34" charset="-122"/>
              </a:rPr>
              <a:t>URLError</a:t>
            </a:r>
            <a:r>
              <a:rPr lang="zh-CN" altLang="en-US" sz="1100" dirty="0" smtClean="0">
                <a:latin typeface="微软雅黑 Light" panose="020B0502040204020203" pitchFamily="34" charset="-122"/>
                <a:ea typeface="微软雅黑 Light" panose="020B0502040204020203" pitchFamily="34" charset="-122"/>
              </a:rPr>
              <a:t>的子类，如果</a:t>
            </a:r>
            <a:r>
              <a:rPr lang="en-US" altLang="zh-CN" sz="1100" dirty="0" err="1" smtClean="0">
                <a:latin typeface="微软雅黑 Light" panose="020B0502040204020203" pitchFamily="34" charset="-122"/>
                <a:ea typeface="微软雅黑 Light" panose="020B0502040204020203" pitchFamily="34" charset="-122"/>
              </a:rPr>
              <a:t>URLError</a:t>
            </a:r>
            <a:r>
              <a:rPr lang="zh-CN" altLang="en-US" sz="1100" dirty="0" smtClean="0">
                <a:latin typeface="微软雅黑 Light" panose="020B0502040204020203" pitchFamily="34" charset="-122"/>
                <a:ea typeface="微软雅黑 Light" panose="020B0502040204020203" pitchFamily="34" charset="-122"/>
              </a:rPr>
              <a:t>在前面它会捕捉到所有的</a:t>
            </a:r>
            <a:r>
              <a:rPr lang="en-US" altLang="zh-CN" sz="1100" dirty="0" err="1" smtClean="0">
                <a:latin typeface="微软雅黑 Light" panose="020B0502040204020203" pitchFamily="34" charset="-122"/>
                <a:ea typeface="微软雅黑 Light" panose="020B0502040204020203" pitchFamily="34" charset="-122"/>
              </a:rPr>
              <a:t>URLError</a:t>
            </a:r>
            <a:r>
              <a:rPr lang="zh-CN" altLang="en-US" sz="1100" dirty="0" smtClean="0">
                <a:latin typeface="微软雅黑 Light" panose="020B0502040204020203" pitchFamily="34" charset="-122"/>
                <a:ea typeface="微软雅黑 Light" panose="020B0502040204020203" pitchFamily="34" charset="-122"/>
              </a:rPr>
              <a:t>（包括</a:t>
            </a:r>
            <a:r>
              <a:rPr lang="en-US" altLang="zh-CN" sz="1100" dirty="0" err="1" smtClean="0">
                <a:latin typeface="微软雅黑 Light" panose="020B0502040204020203" pitchFamily="34" charset="-122"/>
                <a:ea typeface="微软雅黑 Light" panose="020B0502040204020203" pitchFamily="34" charset="-122"/>
              </a:rPr>
              <a:t>HTTPError</a:t>
            </a:r>
            <a:r>
              <a:rPr lang="en-US" altLang="zh-CN" sz="1100" dirty="0" smtClean="0">
                <a:latin typeface="微软雅黑 Light" panose="020B0502040204020203" pitchFamily="34" charset="-122"/>
                <a:ea typeface="微软雅黑 Light" panose="020B0502040204020203" pitchFamily="34" charset="-122"/>
              </a:rPr>
              <a:t> </a:t>
            </a:r>
            <a:r>
              <a:rPr lang="zh-CN" altLang="en-US" sz="1100" dirty="0" smtClean="0">
                <a:latin typeface="微软雅黑 Light" panose="020B0502040204020203" pitchFamily="34" charset="-122"/>
                <a:ea typeface="微软雅黑 Light" panose="020B0502040204020203" pitchFamily="34" charset="-122"/>
              </a:rPr>
              <a:t>）</a:t>
            </a:r>
            <a:endParaRPr lang="en-US" altLang="zh-CN" sz="1100" dirty="0" smtClean="0">
              <a:latin typeface="微软雅黑 Light" panose="020B0502040204020203" pitchFamily="34" charset="-122"/>
              <a:ea typeface="微软雅黑 Light" panose="020B0502040204020203" pitchFamily="34" charset="-122"/>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100" dirty="0" smtClean="0">
              <a:latin typeface="微软雅黑 Light" panose="020B0502040204020203" pitchFamily="34" charset="-122"/>
              <a:ea typeface="微软雅黑 Light" panose="020B0502040204020203" pitchFamily="34" charset="-122"/>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100" dirty="0" smtClean="0">
                <a:latin typeface="微软雅黑 Light" panose="020B0502040204020203" pitchFamily="34" charset="-122"/>
                <a:ea typeface="微软雅黑 Light" panose="020B0502040204020203" pitchFamily="34" charset="-122"/>
              </a:rPr>
              <a:t>上例如果捕获到了</a:t>
            </a:r>
            <a:r>
              <a:rPr lang="en-US" altLang="zh-CN" sz="1100" dirty="0" err="1" smtClean="0">
                <a:latin typeface="微软雅黑 Light" panose="020B0502040204020203" pitchFamily="34" charset="-122"/>
                <a:ea typeface="微软雅黑 Light" panose="020B0502040204020203" pitchFamily="34" charset="-122"/>
              </a:rPr>
              <a:t>HTTPError</a:t>
            </a:r>
            <a:r>
              <a:rPr lang="zh-CN" altLang="en-US" sz="1100" dirty="0" smtClean="0">
                <a:latin typeface="微软雅黑 Light" panose="020B0502040204020203" pitchFamily="34" charset="-122"/>
                <a:ea typeface="微软雅黑 Light" panose="020B0502040204020203" pitchFamily="34" charset="-122"/>
              </a:rPr>
              <a:t>，则输出</a:t>
            </a:r>
            <a:r>
              <a:rPr lang="en-US" altLang="zh-CN" sz="1100" dirty="0" smtClean="0">
                <a:latin typeface="微软雅黑 Light" panose="020B0502040204020203" pitchFamily="34" charset="-122"/>
                <a:ea typeface="微软雅黑 Light" panose="020B0502040204020203" pitchFamily="34" charset="-122"/>
              </a:rPr>
              <a:t>code</a:t>
            </a:r>
            <a:r>
              <a:rPr lang="zh-CN" altLang="en-US" sz="1100" dirty="0" smtClean="0">
                <a:latin typeface="微软雅黑 Light" panose="020B0502040204020203" pitchFamily="34" charset="-122"/>
                <a:ea typeface="微软雅黑 Light" panose="020B0502040204020203" pitchFamily="34" charset="-122"/>
              </a:rPr>
              <a:t>，不会再处理</a:t>
            </a:r>
            <a:r>
              <a:rPr lang="en-US" altLang="zh-CN" sz="1100" dirty="0" err="1" smtClean="0">
                <a:latin typeface="微软雅黑 Light" panose="020B0502040204020203" pitchFamily="34" charset="-122"/>
                <a:ea typeface="微软雅黑 Light" panose="020B0502040204020203" pitchFamily="34" charset="-122"/>
              </a:rPr>
              <a:t>URLError</a:t>
            </a:r>
            <a:r>
              <a:rPr lang="zh-CN" altLang="en-US" sz="1100" dirty="0" smtClean="0">
                <a:latin typeface="微软雅黑 Light" panose="020B0502040204020203" pitchFamily="34" charset="-122"/>
                <a:ea typeface="微软雅黑 Light" panose="020B0502040204020203" pitchFamily="34" charset="-122"/>
              </a:rPr>
              <a:t>异常。如果发生的不是</a:t>
            </a:r>
            <a:r>
              <a:rPr lang="en-US" altLang="zh-CN" sz="1100" dirty="0" err="1" smtClean="0">
                <a:latin typeface="微软雅黑 Light" panose="020B0502040204020203" pitchFamily="34" charset="-122"/>
                <a:ea typeface="微软雅黑 Light" panose="020B0502040204020203" pitchFamily="34" charset="-122"/>
              </a:rPr>
              <a:t>HTTPError</a:t>
            </a:r>
            <a:r>
              <a:rPr lang="zh-CN" altLang="en-US" sz="1100" dirty="0" smtClean="0">
                <a:latin typeface="微软雅黑 Light" panose="020B0502040204020203" pitchFamily="34" charset="-122"/>
                <a:ea typeface="微软雅黑 Light" panose="020B0502040204020203" pitchFamily="34" charset="-122"/>
              </a:rPr>
              <a:t>，则会去捕获</a:t>
            </a:r>
            <a:r>
              <a:rPr lang="en-US" altLang="zh-CN" sz="1100" dirty="0" err="1" smtClean="0">
                <a:latin typeface="微软雅黑 Light" panose="020B0502040204020203" pitchFamily="34" charset="-122"/>
                <a:ea typeface="微软雅黑 Light" panose="020B0502040204020203" pitchFamily="34" charset="-122"/>
              </a:rPr>
              <a:t>URLError</a:t>
            </a:r>
            <a:r>
              <a:rPr lang="zh-CN" altLang="en-US" sz="1100" dirty="0" smtClean="0">
                <a:latin typeface="微软雅黑 Light" panose="020B0502040204020203" pitchFamily="34" charset="-122"/>
                <a:ea typeface="微软雅黑 Light" panose="020B0502040204020203" pitchFamily="34" charset="-122"/>
              </a:rPr>
              <a:t>异常，输出错误原因。</a:t>
            </a:r>
            <a:endParaRPr lang="en-US" altLang="zh-CN" sz="1100" dirty="0" smtClean="0">
              <a:latin typeface="微软雅黑 Light" panose="020B0502040204020203" pitchFamily="34" charset="-122"/>
              <a:ea typeface="微软雅黑 Light" panose="020B0502040204020203" pitchFamily="34" charset="-122"/>
            </a:endParaRPr>
          </a:p>
        </p:txBody>
      </p:sp>
      <p:sp>
        <p:nvSpPr>
          <p:cNvPr id="4" name="Slide Number Placeholder 3"/>
          <p:cNvSpPr>
            <a:spLocks noGrp="1"/>
          </p:cNvSpPr>
          <p:nvPr>
            <p:ph type="sldNum" sz="quarter" idx="10"/>
          </p:nvPr>
        </p:nvSpPr>
        <p:spPr/>
        <p:txBody>
          <a:bodyPr/>
          <a:lstStyle/>
          <a:p>
            <a:fld id="{858E6889-349A-49E8-AAE1-A1FB1A7B9723}" type="slidenum">
              <a:rPr lang="zh-CN" altLang="en-US">
                <a:solidFill>
                  <a:prstClr val="black"/>
                </a:solidFill>
              </a:rPr>
              <a:pPr/>
              <a:t>152</a:t>
            </a:fld>
            <a:endParaRPr lang="zh-CN" altLang="en-US">
              <a:solidFill>
                <a:prstClr val="black"/>
              </a:solidFill>
            </a:endParaRPr>
          </a:p>
        </p:txBody>
      </p:sp>
    </p:spTree>
    <p:extLst>
      <p:ext uri="{BB962C8B-B14F-4D97-AF65-F5344CB8AC3E}">
        <p14:creationId xmlns:p14="http://schemas.microsoft.com/office/powerpoint/2010/main" xmlns="" val="686274024"/>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100" dirty="0" smtClean="0">
              <a:latin typeface="微软雅黑 Light" panose="020B0502040204020203" pitchFamily="34" charset="-122"/>
              <a:ea typeface="微软雅黑 Light" panose="020B0502040204020203" pitchFamily="34" charset="-122"/>
            </a:endParaRPr>
          </a:p>
        </p:txBody>
      </p:sp>
      <p:sp>
        <p:nvSpPr>
          <p:cNvPr id="4" name="Slide Number Placeholder 3"/>
          <p:cNvSpPr>
            <a:spLocks noGrp="1"/>
          </p:cNvSpPr>
          <p:nvPr>
            <p:ph type="sldNum" sz="quarter" idx="10"/>
          </p:nvPr>
        </p:nvSpPr>
        <p:spPr/>
        <p:txBody>
          <a:bodyPr/>
          <a:lstStyle/>
          <a:p>
            <a:fld id="{858E6889-349A-49E8-AAE1-A1FB1A7B9723}" type="slidenum">
              <a:rPr lang="zh-CN" altLang="en-US">
                <a:solidFill>
                  <a:prstClr val="black"/>
                </a:solidFill>
              </a:rPr>
              <a:pPr/>
              <a:t>153</a:t>
            </a:fld>
            <a:endParaRPr lang="zh-CN" altLang="en-US">
              <a:solidFill>
                <a:prstClr val="black"/>
              </a:solidFill>
            </a:endParaRPr>
          </a:p>
        </p:txBody>
      </p:sp>
    </p:spTree>
    <p:extLst>
      <p:ext uri="{BB962C8B-B14F-4D97-AF65-F5344CB8AC3E}">
        <p14:creationId xmlns:p14="http://schemas.microsoft.com/office/powerpoint/2010/main" xmlns="" val="69076046"/>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经验不限于编程语言，只是一些规则和填坑后的收获。</a:t>
            </a:r>
          </a:p>
          <a:p>
            <a:r>
              <a:rPr lang="en-US" altLang="zh-CN" sz="1200" b="0" i="0" kern="1200" dirty="0" smtClean="0">
                <a:solidFill>
                  <a:schemeClr val="tx1"/>
                </a:solidFill>
                <a:effectLst/>
                <a:latin typeface="+mn-lt"/>
                <a:ea typeface="+mn-ea"/>
                <a:cs typeface="+mn-cs"/>
              </a:rPr>
              <a:t>	</a:t>
            </a:r>
            <a:r>
              <a:rPr lang="zh-CN" altLang="en-US" sz="1200" b="0" i="0" kern="1200" dirty="0" smtClean="0">
                <a:solidFill>
                  <a:schemeClr val="tx1"/>
                </a:solidFill>
                <a:effectLst/>
                <a:latin typeface="+mn-lt"/>
                <a:ea typeface="+mn-ea"/>
                <a:cs typeface="+mn-cs"/>
              </a:rPr>
              <a:t>只处理你知道的异常，避免捕获所有 异常然后吞掉它们。</a:t>
            </a:r>
          </a:p>
          <a:p>
            <a:r>
              <a:rPr lang="en-US" altLang="zh-CN" sz="1200" b="0" i="0" kern="1200" dirty="0" smtClean="0">
                <a:solidFill>
                  <a:schemeClr val="tx1"/>
                </a:solidFill>
                <a:effectLst/>
                <a:latin typeface="+mn-lt"/>
                <a:ea typeface="+mn-ea"/>
                <a:cs typeface="+mn-cs"/>
              </a:rPr>
              <a:t>	</a:t>
            </a:r>
            <a:r>
              <a:rPr lang="zh-CN" altLang="en-US" sz="1200" b="0" i="0" kern="1200" dirty="0" smtClean="0">
                <a:solidFill>
                  <a:schemeClr val="tx1"/>
                </a:solidFill>
                <a:effectLst/>
                <a:latin typeface="+mn-lt"/>
                <a:ea typeface="+mn-ea"/>
                <a:cs typeface="+mn-cs"/>
              </a:rPr>
              <a:t>抛出的异常应该说明原因，有时候你知道异常类型也猜不出所以然的。</a:t>
            </a:r>
          </a:p>
          <a:p>
            <a:r>
              <a:rPr lang="en-US" altLang="zh-CN" sz="1200" b="0" i="0" kern="1200" dirty="0" smtClean="0">
                <a:solidFill>
                  <a:schemeClr val="tx1"/>
                </a:solidFill>
                <a:effectLst/>
                <a:latin typeface="+mn-lt"/>
                <a:ea typeface="+mn-ea"/>
                <a:cs typeface="+mn-cs"/>
              </a:rPr>
              <a:t>	</a:t>
            </a:r>
            <a:r>
              <a:rPr lang="zh-CN" altLang="en-US" sz="1200" b="0" i="0" strike="sngStrike" kern="1200" dirty="0" smtClean="0">
                <a:solidFill>
                  <a:schemeClr val="tx1"/>
                </a:solidFill>
                <a:effectLst/>
                <a:latin typeface="+mn-lt"/>
                <a:ea typeface="+mn-ea"/>
                <a:cs typeface="+mn-cs"/>
              </a:rPr>
              <a:t>避免在</a:t>
            </a:r>
            <a:r>
              <a:rPr lang="en-US" altLang="zh-CN" sz="1200" b="0" i="0" strike="sngStrike" kern="1200" dirty="0" smtClean="0">
                <a:solidFill>
                  <a:schemeClr val="tx1"/>
                </a:solidFill>
                <a:effectLst/>
                <a:latin typeface="+mn-lt"/>
                <a:ea typeface="+mn-ea"/>
                <a:cs typeface="+mn-cs"/>
              </a:rPr>
              <a:t>catch</a:t>
            </a:r>
            <a:r>
              <a:rPr lang="zh-CN" altLang="en-US" sz="1200" b="0" i="0" strike="sngStrike" kern="1200" dirty="0" smtClean="0">
                <a:solidFill>
                  <a:schemeClr val="tx1"/>
                </a:solidFill>
                <a:effectLst/>
                <a:latin typeface="+mn-lt"/>
                <a:ea typeface="+mn-ea"/>
                <a:cs typeface="+mn-cs"/>
              </a:rPr>
              <a:t>语句块中干一些没意义的事情</a:t>
            </a:r>
            <a:r>
              <a:rPr lang="zh-CN" altLang="en-US" sz="1200" b="0" i="0" kern="1200" dirty="0" smtClean="0">
                <a:solidFill>
                  <a:schemeClr val="tx1"/>
                </a:solidFill>
                <a:effectLst/>
                <a:latin typeface="+mn-lt"/>
                <a:ea typeface="+mn-ea"/>
                <a:cs typeface="+mn-cs"/>
              </a:rPr>
              <a:t>。</a:t>
            </a:r>
          </a:p>
          <a:p>
            <a:r>
              <a:rPr lang="en-US" altLang="zh-CN" sz="1200" b="0" i="0" kern="1200" dirty="0" smtClean="0">
                <a:solidFill>
                  <a:schemeClr val="tx1"/>
                </a:solidFill>
                <a:effectLst/>
                <a:latin typeface="+mn-lt"/>
                <a:ea typeface="+mn-ea"/>
                <a:cs typeface="+mn-cs"/>
              </a:rPr>
              <a:t>	</a:t>
            </a:r>
            <a:r>
              <a:rPr lang="zh-CN" altLang="en-US" sz="1200" b="0" i="0" kern="1200" dirty="0" smtClean="0">
                <a:solidFill>
                  <a:schemeClr val="tx1"/>
                </a:solidFill>
                <a:effectLst/>
                <a:latin typeface="+mn-lt"/>
                <a:ea typeface="+mn-ea"/>
                <a:cs typeface="+mn-cs"/>
              </a:rPr>
              <a:t>不要使用异常来控制流程，那样你的程序会无比难懂和难维护。</a:t>
            </a:r>
          </a:p>
          <a:p>
            <a:r>
              <a:rPr lang="en-US" altLang="zh-CN" sz="1200" b="0" i="0" kern="1200" dirty="0" smtClean="0">
                <a:solidFill>
                  <a:schemeClr val="tx1"/>
                </a:solidFill>
                <a:effectLst/>
                <a:latin typeface="+mn-lt"/>
                <a:ea typeface="+mn-ea"/>
                <a:cs typeface="+mn-cs"/>
              </a:rPr>
              <a:t>	</a:t>
            </a:r>
            <a:r>
              <a:rPr lang="zh-CN" altLang="en-US" sz="1200" b="0" i="0" kern="1200" dirty="0" smtClean="0">
                <a:solidFill>
                  <a:schemeClr val="tx1"/>
                </a:solidFill>
                <a:effectLst/>
                <a:latin typeface="+mn-lt"/>
                <a:ea typeface="+mn-ea"/>
                <a:cs typeface="+mn-cs"/>
              </a:rPr>
              <a:t>如果有需要，切记使用</a:t>
            </a:r>
            <a:r>
              <a:rPr lang="en-US" altLang="zh-CN" sz="1200" b="0" i="0" kern="1200" dirty="0" smtClean="0">
                <a:solidFill>
                  <a:schemeClr val="tx1"/>
                </a:solidFill>
                <a:effectLst/>
                <a:latin typeface="+mn-lt"/>
                <a:ea typeface="+mn-ea"/>
                <a:cs typeface="+mn-cs"/>
              </a:rPr>
              <a:t>finally</a:t>
            </a:r>
            <a:r>
              <a:rPr lang="zh-CN" altLang="en-US" sz="1200" b="0" i="0" kern="1200" dirty="0" smtClean="0">
                <a:solidFill>
                  <a:schemeClr val="tx1"/>
                </a:solidFill>
                <a:effectLst/>
                <a:latin typeface="+mn-lt"/>
                <a:ea typeface="+mn-ea"/>
                <a:cs typeface="+mn-cs"/>
              </a:rPr>
              <a:t>来释放资源。</a:t>
            </a:r>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如</a:t>
            </a:r>
            <a:endParaRPr lang="en-US" altLang="zh-CN" sz="1200" b="0" i="0" kern="1200" dirty="0" smtClean="0">
              <a:solidFill>
                <a:schemeClr val="tx1"/>
              </a:solidFill>
              <a:effectLst/>
              <a:latin typeface="+mn-lt"/>
              <a:ea typeface="+mn-ea"/>
              <a:cs typeface="+mn-cs"/>
            </a:endParaRPr>
          </a:p>
          <a:p>
            <a:r>
              <a:rPr lang="en-US" altLang="zh-CN" sz="1200" b="1" kern="1200" dirty="0" smtClean="0">
                <a:solidFill>
                  <a:schemeClr val="tx1"/>
                </a:solidFill>
                <a:effectLst/>
                <a:latin typeface="+mn-lt"/>
                <a:ea typeface="+mn-ea"/>
                <a:cs typeface="+mn-cs"/>
              </a:rPr>
              <a:t>try</a:t>
            </a:r>
            <a:r>
              <a:rPr lang="en-US" altLang="zh-CN" dirty="0" smtClean="0"/>
              <a:t>: open(database) </a:t>
            </a:r>
          </a:p>
          <a:p>
            <a:r>
              <a:rPr lang="en-US" altLang="zh-CN" sz="1200" b="1" kern="1200" dirty="0" smtClean="0">
                <a:solidFill>
                  <a:schemeClr val="tx1"/>
                </a:solidFill>
                <a:effectLst/>
                <a:latin typeface="+mn-lt"/>
                <a:ea typeface="+mn-ea"/>
                <a:cs typeface="+mn-cs"/>
              </a:rPr>
              <a:t>finally</a:t>
            </a:r>
            <a:r>
              <a:rPr lang="en-US" altLang="zh-CN" dirty="0" smtClean="0"/>
              <a:t>: close(database)</a:t>
            </a:r>
          </a:p>
          <a:p>
            <a:endParaRPr lang="zh-CN" altLang="en-US" sz="1200" b="0" i="0" kern="1200" dirty="0" smtClean="0">
              <a:solidFill>
                <a:schemeClr val="tx1"/>
              </a:solidFill>
              <a:effectLst/>
              <a:latin typeface="+mn-lt"/>
              <a:ea typeface="+mn-ea"/>
              <a:cs typeface="+mn-cs"/>
            </a:endParaRPr>
          </a:p>
          <a:p>
            <a:r>
              <a:rPr lang="en-US" altLang="zh-CN" sz="1200" b="0" i="0" kern="1200" dirty="0" smtClean="0">
                <a:solidFill>
                  <a:schemeClr val="tx1"/>
                </a:solidFill>
                <a:effectLst/>
                <a:latin typeface="+mn-lt"/>
                <a:ea typeface="+mn-ea"/>
                <a:cs typeface="+mn-cs"/>
              </a:rPr>
              <a:t>	</a:t>
            </a:r>
            <a:r>
              <a:rPr lang="zh-CN" altLang="en-US" sz="1200" b="0" i="0" kern="1200" dirty="0" smtClean="0">
                <a:solidFill>
                  <a:schemeClr val="tx1"/>
                </a:solidFill>
                <a:effectLst/>
                <a:latin typeface="+mn-lt"/>
                <a:ea typeface="+mn-ea"/>
                <a:cs typeface="+mn-cs"/>
              </a:rPr>
              <a:t>如果有需要，请不要忘记在处理异常后做清理工作或者回滚操作。</a:t>
            </a:r>
          </a:p>
          <a:p>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pPr/>
              <a:t>154</a:t>
            </a:fld>
            <a:endParaRPr lang="zh-CN" altLang="en-US"/>
          </a:p>
        </p:txBody>
      </p:sp>
    </p:spTree>
    <p:extLst>
      <p:ext uri="{BB962C8B-B14F-4D97-AF65-F5344CB8AC3E}">
        <p14:creationId xmlns:p14="http://schemas.microsoft.com/office/powerpoint/2010/main" xmlns="" val="1817145972"/>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pPr/>
              <a:t>157</a:t>
            </a:fld>
            <a:endParaRPr lang="zh-CN" altLang="en-US"/>
          </a:p>
        </p:txBody>
      </p:sp>
    </p:spTree>
    <p:extLst>
      <p:ext uri="{BB962C8B-B14F-4D97-AF65-F5344CB8AC3E}">
        <p14:creationId xmlns:p14="http://schemas.microsoft.com/office/powerpoint/2010/main" xmlns="" val="1981062202"/>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古代打仗，击鼓进攻、鸣金收兵，这就是编码。吧要传达给士兵的命令对应为一定的其它形式，比如命令“进攻”，经过如此的信息传递：</a:t>
            </a:r>
          </a:p>
          <a:p>
            <a:r>
              <a:rPr lang="zh-CN" altLang="en-US" sz="1200" b="0" i="0" kern="1200" dirty="0" smtClean="0">
                <a:solidFill>
                  <a:schemeClr val="tx1"/>
                </a:solidFill>
                <a:effectLst/>
                <a:latin typeface="+mn-lt"/>
                <a:ea typeface="+mn-ea"/>
                <a:cs typeface="+mn-cs"/>
              </a:rPr>
              <a:t>长官下达进攻命令，传令员将这个命令编码为鼓声（如果复杂点，是不是有几声鼓响，如何进攻呢？）。</a:t>
            </a:r>
            <a:br>
              <a:rPr lang="zh-CN" altLang="en-US" sz="1200" b="0" i="0" kern="1200" dirty="0" smtClean="0">
                <a:solidFill>
                  <a:schemeClr val="tx1"/>
                </a:solidFill>
                <a:effectLst/>
                <a:latin typeface="+mn-lt"/>
                <a:ea typeface="+mn-ea"/>
                <a:cs typeface="+mn-cs"/>
              </a:rPr>
            </a:br>
            <a:r>
              <a:rPr lang="zh-CN" altLang="en-US" sz="1200" b="0" i="0" kern="1200" dirty="0" smtClean="0">
                <a:solidFill>
                  <a:schemeClr val="tx1"/>
                </a:solidFill>
                <a:effectLst/>
                <a:latin typeface="+mn-lt"/>
                <a:ea typeface="+mn-ea"/>
                <a:cs typeface="+mn-cs"/>
              </a:rPr>
              <a:t>鼓声在空气中传播，比传令员的嗓子吼出来的声音传播的更远，士兵听到后也不会引起歧义，一般不会有士兵把鼓声当做打呼噜的声音。这就是“进攻”命令被编码成鼓声之后的优势所在。</a:t>
            </a:r>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
            </a:r>
            <a:br>
              <a:rPr lang="zh-CN" altLang="en-US" sz="1200" b="0" i="0" kern="1200" dirty="0" smtClean="0">
                <a:solidFill>
                  <a:schemeClr val="tx1"/>
                </a:solidFill>
                <a:effectLst/>
                <a:latin typeface="+mn-lt"/>
                <a:ea typeface="+mn-ea"/>
                <a:cs typeface="+mn-cs"/>
              </a:rPr>
            </a:br>
            <a:r>
              <a:rPr lang="zh-CN" altLang="en-US" sz="1200" b="0" i="0" kern="1200" dirty="0" smtClean="0">
                <a:solidFill>
                  <a:schemeClr val="tx1"/>
                </a:solidFill>
                <a:effectLst/>
                <a:latin typeface="+mn-lt"/>
                <a:ea typeface="+mn-ea"/>
                <a:cs typeface="+mn-cs"/>
              </a:rPr>
              <a:t>士兵听到鼓声，就是接收到信息之后，如果接受过训练或者有人告诉过他们，他们就知道这是让我进攻。这个过程就是解码。所以，编码方案要有两套。一套在信息发出者那里，另外一套在信息接受者这里。经过解码之后，士兵明白了，才行动。</a:t>
            </a:r>
            <a:br>
              <a:rPr lang="zh-CN" altLang="en-US" sz="1200" b="0" i="0" kern="1200" dirty="0" smtClean="0">
                <a:solidFill>
                  <a:schemeClr val="tx1"/>
                </a:solidFill>
                <a:effectLst/>
                <a:latin typeface="+mn-lt"/>
                <a:ea typeface="+mn-ea"/>
                <a:cs typeface="+mn-cs"/>
              </a:rPr>
            </a:br>
            <a:r>
              <a:rPr lang="zh-CN" altLang="en-US" sz="1200" b="0" i="0" kern="1200" dirty="0" smtClean="0">
                <a:solidFill>
                  <a:schemeClr val="tx1"/>
                </a:solidFill>
                <a:effectLst/>
                <a:latin typeface="+mn-lt"/>
                <a:ea typeface="+mn-ea"/>
                <a:cs typeface="+mn-cs"/>
              </a:rPr>
              <a:t>以上过程比较简单。其实，真实的编码和解码过程，要复杂了。不过，原理都差不多的。</a:t>
            </a:r>
            <a:endParaRPr lang="en-US" altLang="zh-CN" sz="1200" b="0" i="0" kern="1200" dirty="0" smtClean="0">
              <a:solidFill>
                <a:schemeClr val="tx1"/>
              </a:solidFill>
              <a:effectLst/>
              <a:latin typeface="+mn-lt"/>
              <a:ea typeface="+mn-ea"/>
              <a:cs typeface="+mn-cs"/>
            </a:endParaRPr>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pPr/>
              <a:t>158</a:t>
            </a:fld>
            <a:endParaRPr lang="zh-CN" altLang="en-US"/>
          </a:p>
        </p:txBody>
      </p:sp>
    </p:spTree>
    <p:extLst>
      <p:ext uri="{BB962C8B-B14F-4D97-AF65-F5344CB8AC3E}">
        <p14:creationId xmlns:p14="http://schemas.microsoft.com/office/powerpoint/2010/main" xmlns="" val="12386767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pPr/>
              <a:t>20</a:t>
            </a:fld>
            <a:endParaRPr lang="zh-CN" altLang="en-US"/>
          </a:p>
        </p:txBody>
      </p:sp>
    </p:spTree>
    <p:extLst>
      <p:ext uri="{BB962C8B-B14F-4D97-AF65-F5344CB8AC3E}">
        <p14:creationId xmlns:p14="http://schemas.microsoft.com/office/powerpoint/2010/main" xmlns="" val="1156077213"/>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此处有实战演练</a:t>
            </a:r>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pPr/>
              <a:t>159</a:t>
            </a:fld>
            <a:endParaRPr lang="zh-CN" altLang="en-US"/>
          </a:p>
        </p:txBody>
      </p:sp>
    </p:spTree>
    <p:extLst>
      <p:ext uri="{BB962C8B-B14F-4D97-AF65-F5344CB8AC3E}">
        <p14:creationId xmlns:p14="http://schemas.microsoft.com/office/powerpoint/2010/main" xmlns="" val="354827"/>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pPr/>
              <a:t>160</a:t>
            </a:fld>
            <a:endParaRPr lang="zh-CN" altLang="en-US"/>
          </a:p>
        </p:txBody>
      </p:sp>
    </p:spTree>
    <p:extLst>
      <p:ext uri="{BB962C8B-B14F-4D97-AF65-F5344CB8AC3E}">
        <p14:creationId xmlns:p14="http://schemas.microsoft.com/office/powerpoint/2010/main" xmlns="" val="1233270336"/>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100" dirty="0" smtClean="0">
              <a:latin typeface="微软雅黑 Light" panose="020B0502040204020203" pitchFamily="34" charset="-122"/>
              <a:ea typeface="微软雅黑 Light" panose="020B0502040204020203" pitchFamily="34" charset="-122"/>
            </a:endParaRPr>
          </a:p>
        </p:txBody>
      </p:sp>
      <p:sp>
        <p:nvSpPr>
          <p:cNvPr id="4" name="Slide Number Placeholder 3"/>
          <p:cNvSpPr>
            <a:spLocks noGrp="1"/>
          </p:cNvSpPr>
          <p:nvPr>
            <p:ph type="sldNum" sz="quarter" idx="10"/>
          </p:nvPr>
        </p:nvSpPr>
        <p:spPr/>
        <p:txBody>
          <a:bodyPr/>
          <a:lstStyle/>
          <a:p>
            <a:fld id="{858E6889-349A-49E8-AAE1-A1FB1A7B9723}" type="slidenum">
              <a:rPr lang="zh-CN" altLang="en-US">
                <a:solidFill>
                  <a:prstClr val="black"/>
                </a:solidFill>
              </a:rPr>
              <a:pPr/>
              <a:t>161</a:t>
            </a:fld>
            <a:endParaRPr lang="zh-CN" altLang="en-US">
              <a:solidFill>
                <a:prstClr val="black"/>
              </a:solidFill>
            </a:endParaRPr>
          </a:p>
        </p:txBody>
      </p:sp>
    </p:spTree>
    <p:extLst>
      <p:ext uri="{BB962C8B-B14F-4D97-AF65-F5344CB8AC3E}">
        <p14:creationId xmlns:p14="http://schemas.microsoft.com/office/powerpoint/2010/main" xmlns="" val="386588820"/>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100" dirty="0" smtClean="0">
              <a:latin typeface="微软雅黑 Light" panose="020B0502040204020203" pitchFamily="34" charset="-122"/>
              <a:ea typeface="微软雅黑 Light" panose="020B0502040204020203" pitchFamily="34" charset="-122"/>
            </a:endParaRPr>
          </a:p>
        </p:txBody>
      </p:sp>
      <p:sp>
        <p:nvSpPr>
          <p:cNvPr id="4" name="Slide Number Placeholder 3"/>
          <p:cNvSpPr>
            <a:spLocks noGrp="1"/>
          </p:cNvSpPr>
          <p:nvPr>
            <p:ph type="sldNum" sz="quarter" idx="10"/>
          </p:nvPr>
        </p:nvSpPr>
        <p:spPr/>
        <p:txBody>
          <a:bodyPr/>
          <a:lstStyle/>
          <a:p>
            <a:fld id="{858E6889-349A-49E8-AAE1-A1FB1A7B9723}" type="slidenum">
              <a:rPr lang="zh-CN" altLang="en-US">
                <a:solidFill>
                  <a:prstClr val="black"/>
                </a:solidFill>
              </a:rPr>
              <a:pPr/>
              <a:t>162</a:t>
            </a:fld>
            <a:endParaRPr lang="zh-CN" altLang="en-US">
              <a:solidFill>
                <a:prstClr val="black"/>
              </a:solidFill>
            </a:endParaRPr>
          </a:p>
        </p:txBody>
      </p:sp>
    </p:spTree>
    <p:extLst>
      <p:ext uri="{BB962C8B-B14F-4D97-AF65-F5344CB8AC3E}">
        <p14:creationId xmlns:p14="http://schemas.microsoft.com/office/powerpoint/2010/main" xmlns="" val="652140594"/>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100" dirty="0" smtClean="0">
              <a:latin typeface="微软雅黑 Light" panose="020B0502040204020203" pitchFamily="34" charset="-122"/>
              <a:ea typeface="微软雅黑 Light" panose="020B0502040204020203" pitchFamily="34" charset="-122"/>
            </a:endParaRPr>
          </a:p>
        </p:txBody>
      </p:sp>
      <p:sp>
        <p:nvSpPr>
          <p:cNvPr id="4" name="Slide Number Placeholder 3"/>
          <p:cNvSpPr>
            <a:spLocks noGrp="1"/>
          </p:cNvSpPr>
          <p:nvPr>
            <p:ph type="sldNum" sz="quarter" idx="10"/>
          </p:nvPr>
        </p:nvSpPr>
        <p:spPr/>
        <p:txBody>
          <a:bodyPr/>
          <a:lstStyle/>
          <a:p>
            <a:fld id="{858E6889-349A-49E8-AAE1-A1FB1A7B9723}" type="slidenum">
              <a:rPr lang="zh-CN" altLang="en-US">
                <a:solidFill>
                  <a:prstClr val="black"/>
                </a:solidFill>
              </a:rPr>
              <a:pPr/>
              <a:t>163</a:t>
            </a:fld>
            <a:endParaRPr lang="zh-CN" altLang="en-US">
              <a:solidFill>
                <a:prstClr val="black"/>
              </a:solidFill>
            </a:endParaRPr>
          </a:p>
        </p:txBody>
      </p:sp>
    </p:spTree>
    <p:extLst>
      <p:ext uri="{BB962C8B-B14F-4D97-AF65-F5344CB8AC3E}">
        <p14:creationId xmlns:p14="http://schemas.microsoft.com/office/powerpoint/2010/main" xmlns="" val="629493149"/>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100" dirty="0" smtClean="0">
              <a:latin typeface="微软雅黑 Light" panose="020B0502040204020203" pitchFamily="34" charset="-122"/>
              <a:ea typeface="微软雅黑 Light" panose="020B0502040204020203" pitchFamily="34" charset="-122"/>
            </a:endParaRPr>
          </a:p>
        </p:txBody>
      </p:sp>
      <p:sp>
        <p:nvSpPr>
          <p:cNvPr id="4" name="Slide Number Placeholder 3"/>
          <p:cNvSpPr>
            <a:spLocks noGrp="1"/>
          </p:cNvSpPr>
          <p:nvPr>
            <p:ph type="sldNum" sz="quarter" idx="10"/>
          </p:nvPr>
        </p:nvSpPr>
        <p:spPr/>
        <p:txBody>
          <a:bodyPr/>
          <a:lstStyle/>
          <a:p>
            <a:fld id="{858E6889-349A-49E8-AAE1-A1FB1A7B9723}" type="slidenum">
              <a:rPr lang="zh-CN" altLang="en-US">
                <a:solidFill>
                  <a:prstClr val="black"/>
                </a:solidFill>
              </a:rPr>
              <a:pPr/>
              <a:t>164</a:t>
            </a:fld>
            <a:endParaRPr lang="zh-CN" altLang="en-US">
              <a:solidFill>
                <a:prstClr val="black"/>
              </a:solidFill>
            </a:endParaRPr>
          </a:p>
        </p:txBody>
      </p:sp>
    </p:spTree>
    <p:extLst>
      <p:ext uri="{BB962C8B-B14F-4D97-AF65-F5344CB8AC3E}">
        <p14:creationId xmlns:p14="http://schemas.microsoft.com/office/powerpoint/2010/main" xmlns="" val="1010899109"/>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lnSpc>
                <a:spcPct val="150000"/>
              </a:lnSpc>
              <a:buClr>
                <a:srgbClr val="3BBC5D"/>
              </a:buClr>
              <a:buFont typeface="Arial" panose="020B0604020202020204" pitchFamily="34" charset="0"/>
              <a:buChar char="•"/>
            </a:pPr>
            <a:r>
              <a:rPr lang="zh-CN" altLang="en-US" sz="1100" dirty="0" smtClean="0">
                <a:latin typeface="微软雅黑 Light" panose="020B0502040204020203" pitchFamily="34" charset="-122"/>
                <a:ea typeface="微软雅黑 Light" panose="020B0502040204020203" pitchFamily="34" charset="-122"/>
              </a:rPr>
              <a:t>编码方式：</a:t>
            </a:r>
            <a:r>
              <a:rPr lang="zh-CN" altLang="en-US" sz="1100" dirty="0" smtClean="0">
                <a:solidFill>
                  <a:prstClr val="black"/>
                </a:solidFill>
                <a:latin typeface="微软雅黑 Light" panose="020B0502040204020203" pitchFamily="34" charset="-122"/>
                <a:ea typeface="微软雅黑 Light" panose="020B0502040204020203" pitchFamily="34" charset="-122"/>
              </a:rPr>
              <a:t>和上面描述的</a:t>
            </a:r>
            <a:r>
              <a:rPr lang="en-US" altLang="zh-CN" sz="1100" dirty="0" smtClean="0">
                <a:solidFill>
                  <a:prstClr val="black"/>
                </a:solidFill>
                <a:latin typeface="微软雅黑 Light" panose="020B0502040204020203" pitchFamily="34" charset="-122"/>
                <a:ea typeface="微软雅黑 Light" panose="020B0502040204020203" pitchFamily="34" charset="-122"/>
              </a:rPr>
              <a:t>ASCII</a:t>
            </a:r>
            <a:r>
              <a:rPr lang="zh-CN" altLang="en-US" sz="1100" dirty="0" smtClean="0">
                <a:solidFill>
                  <a:prstClr val="black"/>
                </a:solidFill>
                <a:latin typeface="微软雅黑 Light" panose="020B0502040204020203" pitchFamily="34" charset="-122"/>
                <a:ea typeface="微软雅黑 Light" panose="020B0502040204020203" pitchFamily="34" charset="-122"/>
              </a:rPr>
              <a:t>、</a:t>
            </a:r>
            <a:r>
              <a:rPr lang="en-US" altLang="zh-CN" sz="1100" dirty="0" smtClean="0">
                <a:solidFill>
                  <a:prstClr val="black"/>
                </a:solidFill>
                <a:latin typeface="微软雅黑 Light" panose="020B0502040204020203" pitchFamily="34" charset="-122"/>
                <a:ea typeface="微软雅黑 Light" panose="020B0502040204020203" pitchFamily="34" charset="-122"/>
              </a:rPr>
              <a:t>GBK</a:t>
            </a:r>
            <a:r>
              <a:rPr lang="zh-CN" altLang="en-US" sz="1100" dirty="0" smtClean="0">
                <a:solidFill>
                  <a:prstClr val="black"/>
                </a:solidFill>
                <a:latin typeface="微软雅黑 Light" panose="020B0502040204020203" pitchFamily="34" charset="-122"/>
                <a:ea typeface="微软雅黑 Light" panose="020B0502040204020203" pitchFamily="34" charset="-122"/>
              </a:rPr>
              <a:t>相同，指一个字符对应到编码集中具体的二进制数值；</a:t>
            </a:r>
            <a:endParaRPr lang="en-US" altLang="zh-CN" sz="1100" dirty="0" smtClean="0">
              <a:solidFill>
                <a:prstClr val="black"/>
              </a:solidFill>
              <a:latin typeface="微软雅黑 Light" panose="020B0502040204020203" pitchFamily="34" charset="-122"/>
              <a:ea typeface="微软雅黑 Light" panose="020B0502040204020203" pitchFamily="34" charset="-122"/>
            </a:endParaRPr>
          </a:p>
          <a:p>
            <a:pPr marL="342900" indent="-342900">
              <a:lnSpc>
                <a:spcPct val="150000"/>
              </a:lnSpc>
              <a:buClr>
                <a:srgbClr val="3BBC5D"/>
              </a:buClr>
              <a:buFont typeface="Arial" panose="020B0604020202020204" pitchFamily="34" charset="0"/>
              <a:buChar char="•"/>
            </a:pPr>
            <a:r>
              <a:rPr lang="zh-CN" altLang="en-US" sz="1100" dirty="0" smtClean="0">
                <a:solidFill>
                  <a:prstClr val="black"/>
                </a:solidFill>
                <a:latin typeface="微软雅黑 Light" panose="020B0502040204020203" pitchFamily="34" charset="-122"/>
                <a:ea typeface="微软雅黑 Light" panose="020B0502040204020203" pitchFamily="34" charset="-122"/>
              </a:rPr>
              <a:t>而目前有两个标准，</a:t>
            </a:r>
            <a:r>
              <a:rPr lang="en-US" altLang="zh-CN" sz="1100" dirty="0" smtClean="0">
                <a:solidFill>
                  <a:prstClr val="black"/>
                </a:solidFill>
                <a:latin typeface="微软雅黑 Light" panose="020B0502040204020203" pitchFamily="34" charset="-122"/>
                <a:ea typeface="微软雅黑 Light" panose="020B0502040204020203" pitchFamily="34" charset="-122"/>
              </a:rPr>
              <a:t>UCS-2</a:t>
            </a:r>
            <a:r>
              <a:rPr lang="zh-CN" altLang="en-US" sz="1100" dirty="0" smtClean="0">
                <a:solidFill>
                  <a:prstClr val="black"/>
                </a:solidFill>
                <a:latin typeface="微软雅黑 Light" panose="020B0502040204020203" pitchFamily="34" charset="-122"/>
                <a:ea typeface="微软雅黑 Light" panose="020B0502040204020203" pitchFamily="34" charset="-122"/>
              </a:rPr>
              <a:t>及</a:t>
            </a:r>
            <a:r>
              <a:rPr lang="en-US" altLang="zh-CN" sz="1100" dirty="0" smtClean="0">
                <a:solidFill>
                  <a:prstClr val="black"/>
                </a:solidFill>
                <a:latin typeface="微软雅黑 Light" panose="020B0502040204020203" pitchFamily="34" charset="-122"/>
                <a:ea typeface="微软雅黑 Light" panose="020B0502040204020203" pitchFamily="34" charset="-122"/>
              </a:rPr>
              <a:t>UCS-4</a:t>
            </a:r>
          </a:p>
          <a:p>
            <a:pPr marL="342900" indent="-342900">
              <a:lnSpc>
                <a:spcPct val="150000"/>
              </a:lnSpc>
              <a:buClr>
                <a:srgbClr val="3BBC5D"/>
              </a:buClr>
              <a:buFont typeface="Arial" panose="020B0604020202020204" pitchFamily="34" charset="0"/>
              <a:buChar char="•"/>
            </a:pPr>
            <a:r>
              <a:rPr lang="en-US" altLang="zh-CN" sz="1100" dirty="0" smtClean="0">
                <a:solidFill>
                  <a:prstClr val="black"/>
                </a:solidFill>
                <a:latin typeface="微软雅黑 Light" panose="020B0502040204020203" pitchFamily="34" charset="-122"/>
                <a:ea typeface="微软雅黑 Light" panose="020B0502040204020203" pitchFamily="34" charset="-122"/>
              </a:rPr>
              <a:t>UCS-2</a:t>
            </a:r>
            <a:r>
              <a:rPr lang="zh-CN" altLang="en-US" sz="1100" dirty="0" smtClean="0">
                <a:solidFill>
                  <a:prstClr val="black"/>
                </a:solidFill>
                <a:latin typeface="微软雅黑 Light" panose="020B0502040204020203" pitchFamily="34" charset="-122"/>
                <a:ea typeface="微软雅黑 Light" panose="020B0502040204020203" pitchFamily="34" charset="-122"/>
              </a:rPr>
              <a:t>是指用两个字节进行表示，即理论上最多可以保存</a:t>
            </a:r>
            <a:r>
              <a:rPr lang="en-US" altLang="zh-CN" sz="1100" dirty="0" smtClean="0">
                <a:solidFill>
                  <a:prstClr val="black"/>
                </a:solidFill>
                <a:latin typeface="微软雅黑 Light" panose="020B0502040204020203" pitchFamily="34" charset="-122"/>
                <a:ea typeface="微软雅黑 Light" panose="020B0502040204020203" pitchFamily="34" charset="-122"/>
              </a:rPr>
              <a:t>65536</a:t>
            </a:r>
            <a:r>
              <a:rPr lang="zh-CN" altLang="en-US" sz="1100" dirty="0" smtClean="0">
                <a:solidFill>
                  <a:prstClr val="black"/>
                </a:solidFill>
                <a:latin typeface="微软雅黑 Light" panose="020B0502040204020203" pitchFamily="34" charset="-122"/>
                <a:ea typeface="微软雅黑 Light" panose="020B0502040204020203" pitchFamily="34" charset="-122"/>
              </a:rPr>
              <a:t>个字符</a:t>
            </a:r>
            <a:endParaRPr lang="en-US" altLang="zh-CN" sz="1100" dirty="0" smtClean="0">
              <a:solidFill>
                <a:prstClr val="black"/>
              </a:solidFill>
              <a:latin typeface="微软雅黑 Light" panose="020B0502040204020203" pitchFamily="34" charset="-122"/>
              <a:ea typeface="微软雅黑 Light" panose="020B0502040204020203" pitchFamily="34" charset="-122"/>
            </a:endParaRPr>
          </a:p>
          <a:p>
            <a:pPr marL="342900" indent="-342900">
              <a:lnSpc>
                <a:spcPct val="150000"/>
              </a:lnSpc>
              <a:buClr>
                <a:srgbClr val="3BBC5D"/>
              </a:buClr>
              <a:buFont typeface="Arial" panose="020B0604020202020204" pitchFamily="34" charset="0"/>
              <a:buChar char="•"/>
            </a:pPr>
            <a:r>
              <a:rPr lang="zh-CN" altLang="en-US" sz="1100" dirty="0" smtClean="0">
                <a:solidFill>
                  <a:prstClr val="black"/>
                </a:solidFill>
                <a:latin typeface="微软雅黑 Light" panose="020B0502040204020203" pitchFamily="34" charset="-122"/>
                <a:ea typeface="微软雅黑 Light" panose="020B0502040204020203" pitchFamily="34" charset="-122"/>
              </a:rPr>
              <a:t>但现实是，目前有的字符不止</a:t>
            </a:r>
            <a:r>
              <a:rPr lang="en-US" altLang="zh-CN" sz="1100" dirty="0" smtClean="0">
                <a:solidFill>
                  <a:prstClr val="black"/>
                </a:solidFill>
                <a:latin typeface="微软雅黑 Light" panose="020B0502040204020203" pitchFamily="34" charset="-122"/>
                <a:ea typeface="微软雅黑 Light" panose="020B0502040204020203" pitchFamily="34" charset="-122"/>
              </a:rPr>
              <a:t>65536</a:t>
            </a:r>
            <a:r>
              <a:rPr lang="zh-CN" altLang="en-US" sz="1100" dirty="0" smtClean="0">
                <a:solidFill>
                  <a:prstClr val="black"/>
                </a:solidFill>
                <a:latin typeface="微软雅黑 Light" panose="020B0502040204020203" pitchFamily="34" charset="-122"/>
                <a:ea typeface="微软雅黑 Light" panose="020B0502040204020203" pitchFamily="34" charset="-122"/>
              </a:rPr>
              <a:t>个，所以就产生了</a:t>
            </a:r>
            <a:r>
              <a:rPr lang="en-US" altLang="zh-CN" sz="1100" dirty="0" smtClean="0">
                <a:solidFill>
                  <a:prstClr val="black"/>
                </a:solidFill>
                <a:latin typeface="微软雅黑 Light" panose="020B0502040204020203" pitchFamily="34" charset="-122"/>
                <a:ea typeface="微软雅黑 Light" panose="020B0502040204020203" pitchFamily="34" charset="-122"/>
              </a:rPr>
              <a:t>UCS-4</a:t>
            </a:r>
            <a:r>
              <a:rPr lang="zh-CN" altLang="en-US" sz="1100" dirty="0" smtClean="0">
                <a:solidFill>
                  <a:prstClr val="black"/>
                </a:solidFill>
                <a:latin typeface="微软雅黑 Light" panose="020B0502040204020203" pitchFamily="34" charset="-122"/>
                <a:ea typeface="微软雅黑 Light" panose="020B0502040204020203" pitchFamily="34" charset="-122"/>
              </a:rPr>
              <a:t>标准。</a:t>
            </a:r>
            <a:r>
              <a:rPr lang="en-US" altLang="zh-CN" sz="1100" dirty="0" smtClean="0">
                <a:solidFill>
                  <a:prstClr val="black"/>
                </a:solidFill>
                <a:latin typeface="微软雅黑 Light" panose="020B0502040204020203" pitchFamily="34" charset="-122"/>
                <a:ea typeface="微软雅黑 Light" panose="020B0502040204020203" pitchFamily="34" charset="-122"/>
              </a:rPr>
              <a:t>UCS-4</a:t>
            </a:r>
            <a:r>
              <a:rPr lang="zh-CN" altLang="en-US" sz="1100" dirty="0" smtClean="0">
                <a:solidFill>
                  <a:prstClr val="black"/>
                </a:solidFill>
                <a:latin typeface="微软雅黑 Light" panose="020B0502040204020203" pitchFamily="34" charset="-122"/>
                <a:ea typeface="微软雅黑 Light" panose="020B0502040204020203" pitchFamily="34" charset="-122"/>
              </a:rPr>
              <a:t>标准扩展为用</a:t>
            </a:r>
            <a:r>
              <a:rPr lang="en-US" altLang="zh-CN" sz="1100" dirty="0" smtClean="0">
                <a:solidFill>
                  <a:prstClr val="black"/>
                </a:solidFill>
                <a:latin typeface="微软雅黑 Light" panose="020B0502040204020203" pitchFamily="34" charset="-122"/>
                <a:ea typeface="微软雅黑 Light" panose="020B0502040204020203" pitchFamily="34" charset="-122"/>
              </a:rPr>
              <a:t>4</a:t>
            </a:r>
            <a:r>
              <a:rPr lang="zh-CN" altLang="en-US" sz="1100" dirty="0" smtClean="0">
                <a:solidFill>
                  <a:prstClr val="black"/>
                </a:solidFill>
                <a:latin typeface="微软雅黑 Light" panose="020B0502040204020203" pitchFamily="34" charset="-122"/>
                <a:ea typeface="微软雅黑 Light" panose="020B0502040204020203" pitchFamily="34" charset="-122"/>
              </a:rPr>
              <a:t>个字节表示，理论上完全可以表示所有语言</a:t>
            </a:r>
            <a:endParaRPr lang="en-US" altLang="zh-CN" sz="1100" dirty="0" smtClean="0">
              <a:solidFill>
                <a:prstClr val="black"/>
              </a:solidFill>
              <a:latin typeface="微软雅黑 Light" panose="020B0502040204020203" pitchFamily="34" charset="-122"/>
              <a:ea typeface="微软雅黑 Light" panose="020B0502040204020203" pitchFamily="34" charset="-122"/>
            </a:endParaRPr>
          </a:p>
          <a:p>
            <a:pPr marL="342900" indent="-342900">
              <a:lnSpc>
                <a:spcPct val="150000"/>
              </a:lnSpc>
              <a:buClr>
                <a:srgbClr val="3BBC5D"/>
              </a:buClr>
              <a:buFont typeface="Arial" panose="020B0604020202020204" pitchFamily="34" charset="0"/>
              <a:buChar char="•"/>
            </a:pPr>
            <a:endParaRPr lang="en-US" altLang="zh-CN" sz="1100" dirty="0" smtClean="0">
              <a:solidFill>
                <a:prstClr val="black"/>
              </a:solidFill>
              <a:latin typeface="微软雅黑 Light" panose="020B0502040204020203" pitchFamily="34" charset="-122"/>
              <a:ea typeface="微软雅黑 Light" panose="020B0502040204020203" pitchFamily="34" charset="-122"/>
            </a:endParaRPr>
          </a:p>
          <a:p>
            <a:pPr marL="342900" indent="-342900">
              <a:lnSpc>
                <a:spcPct val="150000"/>
              </a:lnSpc>
              <a:buClr>
                <a:srgbClr val="3BBC5D"/>
              </a:buClr>
              <a:buFont typeface="Arial" panose="020B0604020202020204" pitchFamily="34" charset="0"/>
              <a:buChar char="•"/>
            </a:pPr>
            <a:r>
              <a:rPr lang="zh-CN" altLang="en-US" sz="1100" dirty="0" smtClean="0">
                <a:solidFill>
                  <a:prstClr val="black"/>
                </a:solidFill>
                <a:latin typeface="微软雅黑 Light" panose="020B0502040204020203" pitchFamily="34" charset="-122"/>
                <a:ea typeface="微软雅黑 Light" panose="020B0502040204020203" pitchFamily="34" charset="-122"/>
              </a:rPr>
              <a:t>实现方式是指如何将字符、编码集转换传输能够保证一致的过程</a:t>
            </a:r>
            <a:endParaRPr lang="en-US" altLang="zh-CN" sz="1100" dirty="0" smtClean="0">
              <a:solidFill>
                <a:prstClr val="black"/>
              </a:solidFill>
              <a:latin typeface="微软雅黑 Light" panose="020B0502040204020203" pitchFamily="34" charset="-122"/>
              <a:ea typeface="微软雅黑 Light" panose="020B0502040204020203" pitchFamily="34" charset="-122"/>
            </a:endParaRPr>
          </a:p>
          <a:p>
            <a:pPr marL="342900" indent="-342900">
              <a:lnSpc>
                <a:spcPct val="150000"/>
              </a:lnSpc>
              <a:buClr>
                <a:srgbClr val="3BBC5D"/>
              </a:buClr>
              <a:buFont typeface="Arial" panose="020B0604020202020204" pitchFamily="34" charset="0"/>
              <a:buChar char="•"/>
            </a:pPr>
            <a:r>
              <a:rPr lang="zh-CN" altLang="en-US" sz="1100" dirty="0" smtClean="0">
                <a:solidFill>
                  <a:prstClr val="black"/>
                </a:solidFill>
                <a:latin typeface="微软雅黑 Light" panose="020B0502040204020203" pitchFamily="34" charset="-122"/>
                <a:ea typeface="微软雅黑 Light" panose="020B0502040204020203" pitchFamily="34" charset="-122"/>
              </a:rPr>
              <a:t>常用的实现方式有</a:t>
            </a:r>
            <a:r>
              <a:rPr lang="en-US" altLang="zh-CN" sz="1100" dirty="0" smtClean="0">
                <a:solidFill>
                  <a:prstClr val="black"/>
                </a:solidFill>
                <a:latin typeface="微软雅黑 Light" panose="020B0502040204020203" pitchFamily="34" charset="-122"/>
                <a:ea typeface="微软雅黑 Light" panose="020B0502040204020203" pitchFamily="34" charset="-122"/>
              </a:rPr>
              <a:t>UTF-8</a:t>
            </a:r>
            <a:r>
              <a:rPr lang="zh-CN" altLang="en-US" sz="1100" dirty="0" smtClean="0">
                <a:solidFill>
                  <a:prstClr val="black"/>
                </a:solidFill>
                <a:latin typeface="微软雅黑 Light" panose="020B0502040204020203" pitchFamily="34" charset="-122"/>
                <a:ea typeface="微软雅黑 Light" panose="020B0502040204020203" pitchFamily="34" charset="-122"/>
              </a:rPr>
              <a:t>、</a:t>
            </a:r>
            <a:r>
              <a:rPr lang="en-US" altLang="zh-CN" sz="1100" dirty="0" smtClean="0">
                <a:solidFill>
                  <a:prstClr val="black"/>
                </a:solidFill>
                <a:latin typeface="微软雅黑 Light" panose="020B0502040204020203" pitchFamily="34" charset="-122"/>
                <a:ea typeface="微软雅黑 Light" panose="020B0502040204020203" pitchFamily="34" charset="-122"/>
              </a:rPr>
              <a:t>UTF-16</a:t>
            </a:r>
            <a:r>
              <a:rPr lang="zh-CN" altLang="en-US" sz="1100" dirty="0" smtClean="0">
                <a:solidFill>
                  <a:prstClr val="black"/>
                </a:solidFill>
                <a:latin typeface="微软雅黑 Light" panose="020B0502040204020203" pitchFamily="34" charset="-122"/>
                <a:ea typeface="微软雅黑 Light" panose="020B0502040204020203" pitchFamily="34" charset="-122"/>
              </a:rPr>
              <a:t>等</a:t>
            </a:r>
            <a:endParaRPr lang="en-US" altLang="zh-CN" sz="1100" dirty="0" smtClean="0">
              <a:solidFill>
                <a:prstClr val="black"/>
              </a:solidFill>
              <a:latin typeface="微软雅黑 Light" panose="020B0502040204020203" pitchFamily="34" charset="-122"/>
              <a:ea typeface="微软雅黑 Light" panose="020B0502040204020203" pitchFamily="34" charset="-122"/>
            </a:endParaRPr>
          </a:p>
          <a:p>
            <a:pPr marL="342900" indent="-342900">
              <a:lnSpc>
                <a:spcPct val="150000"/>
              </a:lnSpc>
              <a:buClr>
                <a:srgbClr val="3BBC5D"/>
              </a:buClr>
              <a:buFont typeface="Arial" panose="020B0604020202020204" pitchFamily="34" charset="0"/>
              <a:buChar char="•"/>
            </a:pPr>
            <a:endParaRPr lang="en-US" altLang="zh-CN" sz="1100" dirty="0" smtClean="0">
              <a:solidFill>
                <a:prstClr val="black"/>
              </a:solidFill>
              <a:latin typeface="微软雅黑 Light" panose="020B0502040204020203" pitchFamily="34" charset="-122"/>
              <a:ea typeface="微软雅黑 Light" panose="020B0502040204020203" pitchFamily="34" charset="-122"/>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100" dirty="0" smtClean="0">
              <a:latin typeface="微软雅黑 Light" panose="020B0502040204020203" pitchFamily="34" charset="-122"/>
              <a:ea typeface="微软雅黑 Light" panose="020B0502040204020203" pitchFamily="34" charset="-122"/>
            </a:endParaRPr>
          </a:p>
        </p:txBody>
      </p:sp>
      <p:sp>
        <p:nvSpPr>
          <p:cNvPr id="4" name="Slide Number Placeholder 3"/>
          <p:cNvSpPr>
            <a:spLocks noGrp="1"/>
          </p:cNvSpPr>
          <p:nvPr>
            <p:ph type="sldNum" sz="quarter" idx="10"/>
          </p:nvPr>
        </p:nvSpPr>
        <p:spPr/>
        <p:txBody>
          <a:bodyPr/>
          <a:lstStyle/>
          <a:p>
            <a:fld id="{858E6889-349A-49E8-AAE1-A1FB1A7B9723}" type="slidenum">
              <a:rPr lang="zh-CN" altLang="en-US">
                <a:solidFill>
                  <a:prstClr val="black"/>
                </a:solidFill>
              </a:rPr>
              <a:pPr/>
              <a:t>165</a:t>
            </a:fld>
            <a:endParaRPr lang="zh-CN" altLang="en-US">
              <a:solidFill>
                <a:prstClr val="black"/>
              </a:solidFill>
            </a:endParaRPr>
          </a:p>
        </p:txBody>
      </p:sp>
    </p:spTree>
    <p:extLst>
      <p:ext uri="{BB962C8B-B14F-4D97-AF65-F5344CB8AC3E}">
        <p14:creationId xmlns:p14="http://schemas.microsoft.com/office/powerpoint/2010/main" xmlns="" val="1790480637"/>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pPr/>
              <a:t>166</a:t>
            </a:fld>
            <a:endParaRPr lang="zh-CN" altLang="en-US"/>
          </a:p>
        </p:txBody>
      </p:sp>
    </p:spTree>
    <p:extLst>
      <p:ext uri="{BB962C8B-B14F-4D97-AF65-F5344CB8AC3E}">
        <p14:creationId xmlns:p14="http://schemas.microsoft.com/office/powerpoint/2010/main" xmlns="" val="1297838895"/>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此处有实战演练</a:t>
            </a:r>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pPr/>
              <a:t>167</a:t>
            </a:fld>
            <a:endParaRPr lang="zh-CN" altLang="en-US"/>
          </a:p>
        </p:txBody>
      </p:sp>
    </p:spTree>
    <p:extLst>
      <p:ext uri="{BB962C8B-B14F-4D97-AF65-F5344CB8AC3E}">
        <p14:creationId xmlns:p14="http://schemas.microsoft.com/office/powerpoint/2010/main" xmlns="" val="1319566376"/>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此处有实战演练</a:t>
            </a:r>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pPr/>
              <a:t>168</a:t>
            </a:fld>
            <a:endParaRPr lang="zh-CN" altLang="en-US"/>
          </a:p>
        </p:txBody>
      </p:sp>
    </p:spTree>
    <p:extLst>
      <p:ext uri="{BB962C8B-B14F-4D97-AF65-F5344CB8AC3E}">
        <p14:creationId xmlns:p14="http://schemas.microsoft.com/office/powerpoint/2010/main" xmlns="" val="8743128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pPr/>
              <a:t>21</a:t>
            </a:fld>
            <a:endParaRPr lang="zh-CN" altLang="en-US"/>
          </a:p>
        </p:txBody>
      </p:sp>
    </p:spTree>
    <p:extLst>
      <p:ext uri="{BB962C8B-B14F-4D97-AF65-F5344CB8AC3E}">
        <p14:creationId xmlns:p14="http://schemas.microsoft.com/office/powerpoint/2010/main" xmlns="" val="1188319587"/>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pPr/>
              <a:t>169</a:t>
            </a:fld>
            <a:endParaRPr lang="zh-CN" altLang="en-US"/>
          </a:p>
        </p:txBody>
      </p:sp>
    </p:spTree>
    <p:extLst>
      <p:ext uri="{BB962C8B-B14F-4D97-AF65-F5344CB8AC3E}">
        <p14:creationId xmlns:p14="http://schemas.microsoft.com/office/powerpoint/2010/main" xmlns="" val="793673485"/>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100" dirty="0" smtClean="0">
              <a:latin typeface="微软雅黑 Light" panose="020B0502040204020203" pitchFamily="34" charset="-122"/>
              <a:ea typeface="微软雅黑 Light" panose="020B0502040204020203" pitchFamily="34" charset="-122"/>
            </a:endParaRPr>
          </a:p>
        </p:txBody>
      </p:sp>
      <p:sp>
        <p:nvSpPr>
          <p:cNvPr id="4" name="Slide Number Placeholder 3"/>
          <p:cNvSpPr>
            <a:spLocks noGrp="1"/>
          </p:cNvSpPr>
          <p:nvPr>
            <p:ph type="sldNum" sz="quarter" idx="10"/>
          </p:nvPr>
        </p:nvSpPr>
        <p:spPr/>
        <p:txBody>
          <a:bodyPr/>
          <a:lstStyle/>
          <a:p>
            <a:fld id="{858E6889-349A-49E8-AAE1-A1FB1A7B9723}" type="slidenum">
              <a:rPr lang="zh-CN" altLang="en-US">
                <a:solidFill>
                  <a:prstClr val="black"/>
                </a:solidFill>
              </a:rPr>
              <a:pPr/>
              <a:t>170</a:t>
            </a:fld>
            <a:endParaRPr lang="zh-CN" altLang="en-US">
              <a:solidFill>
                <a:prstClr val="black"/>
              </a:solidFill>
            </a:endParaRPr>
          </a:p>
        </p:txBody>
      </p:sp>
    </p:spTree>
    <p:extLst>
      <p:ext uri="{BB962C8B-B14F-4D97-AF65-F5344CB8AC3E}">
        <p14:creationId xmlns:p14="http://schemas.microsoft.com/office/powerpoint/2010/main" xmlns="" val="1556449827"/>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100" dirty="0" smtClean="0">
              <a:latin typeface="微软雅黑 Light" panose="020B0502040204020203" pitchFamily="34" charset="-122"/>
              <a:ea typeface="微软雅黑 Light" panose="020B0502040204020203" pitchFamily="34" charset="-122"/>
            </a:endParaRPr>
          </a:p>
        </p:txBody>
      </p:sp>
      <p:sp>
        <p:nvSpPr>
          <p:cNvPr id="4" name="Slide Number Placeholder 3"/>
          <p:cNvSpPr>
            <a:spLocks noGrp="1"/>
          </p:cNvSpPr>
          <p:nvPr>
            <p:ph type="sldNum" sz="quarter" idx="10"/>
          </p:nvPr>
        </p:nvSpPr>
        <p:spPr/>
        <p:txBody>
          <a:bodyPr/>
          <a:lstStyle/>
          <a:p>
            <a:fld id="{858E6889-349A-49E8-AAE1-A1FB1A7B9723}" type="slidenum">
              <a:rPr lang="zh-CN" altLang="en-US">
                <a:solidFill>
                  <a:prstClr val="black"/>
                </a:solidFill>
              </a:rPr>
              <a:pPr/>
              <a:t>171</a:t>
            </a:fld>
            <a:endParaRPr lang="zh-CN" altLang="en-US">
              <a:solidFill>
                <a:prstClr val="black"/>
              </a:solidFill>
            </a:endParaRPr>
          </a:p>
        </p:txBody>
      </p:sp>
    </p:spTree>
    <p:extLst>
      <p:ext uri="{BB962C8B-B14F-4D97-AF65-F5344CB8AC3E}">
        <p14:creationId xmlns:p14="http://schemas.microsoft.com/office/powerpoint/2010/main" xmlns="" val="1287188274"/>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100" dirty="0" smtClean="0">
                <a:latin typeface="微软雅黑 Light" panose="020B0502040204020203" pitchFamily="34" charset="-122"/>
                <a:ea typeface="微软雅黑 Light" panose="020B0502040204020203" pitchFamily="34" charset="-122"/>
              </a:rPr>
              <a:t>这个时候用</a:t>
            </a:r>
            <a:r>
              <a:rPr lang="en-US" altLang="zh-CN" sz="1100" dirty="0" smtClean="0">
                <a:latin typeface="微软雅黑 Light" panose="020B0502040204020203" pitchFamily="34" charset="-122"/>
                <a:ea typeface="微软雅黑 Light" panose="020B0502040204020203" pitchFamily="34" charset="-122"/>
              </a:rPr>
              <a:t>UTF-8</a:t>
            </a:r>
            <a:r>
              <a:rPr lang="zh-CN" altLang="en-US" sz="1100" dirty="0" smtClean="0">
                <a:latin typeface="微软雅黑 Light" panose="020B0502040204020203" pitchFamily="34" charset="-122"/>
                <a:ea typeface="微软雅黑 Light" panose="020B0502040204020203" pitchFamily="34" charset="-122"/>
              </a:rPr>
              <a:t>解码是没问题的，但是用</a:t>
            </a:r>
            <a:r>
              <a:rPr lang="en-US" altLang="zh-CN" sz="1100" dirty="0" smtClean="0">
                <a:latin typeface="微软雅黑 Light" panose="020B0502040204020203" pitchFamily="34" charset="-122"/>
                <a:ea typeface="微软雅黑 Light" panose="020B0502040204020203" pitchFamily="34" charset="-122"/>
              </a:rPr>
              <a:t>GBK</a:t>
            </a:r>
            <a:r>
              <a:rPr lang="zh-CN" altLang="en-US" sz="1100" dirty="0" smtClean="0">
                <a:latin typeface="微软雅黑 Light" panose="020B0502040204020203" pitchFamily="34" charset="-122"/>
                <a:ea typeface="微软雅黑 Light" panose="020B0502040204020203" pitchFamily="34" charset="-122"/>
              </a:rPr>
              <a:t>解码却是出错。这是因为此时的变量</a:t>
            </a:r>
            <a:r>
              <a:rPr lang="en-US" altLang="zh-CN" sz="1100" dirty="0" smtClean="0">
                <a:latin typeface="微软雅黑 Light" panose="020B0502040204020203" pitchFamily="34" charset="-122"/>
                <a:ea typeface="微软雅黑 Light" panose="020B0502040204020203" pitchFamily="34" charset="-122"/>
              </a:rPr>
              <a:t>`a`</a:t>
            </a:r>
            <a:r>
              <a:rPr lang="zh-CN" altLang="en-US" sz="1100" dirty="0" smtClean="0">
                <a:latin typeface="微软雅黑 Light" panose="020B0502040204020203" pitchFamily="34" charset="-122"/>
                <a:ea typeface="微软雅黑 Light" panose="020B0502040204020203" pitchFamily="34" charset="-122"/>
              </a:rPr>
              <a:t>中的</a:t>
            </a:r>
            <a:r>
              <a:rPr lang="en-US" altLang="zh-CN" sz="1100" dirty="0" smtClean="0">
                <a:latin typeface="微软雅黑 Light" panose="020B0502040204020203" pitchFamily="34" charset="-122"/>
                <a:ea typeface="微软雅黑 Light" panose="020B0502040204020203" pitchFamily="34" charset="-122"/>
              </a:rPr>
              <a:t>`</a:t>
            </a:r>
            <a:r>
              <a:rPr lang="en-US" altLang="zh-CN" sz="1100" dirty="0" err="1" smtClean="0">
                <a:latin typeface="微软雅黑 Light" panose="020B0502040204020203" pitchFamily="34" charset="-122"/>
                <a:ea typeface="微软雅黑 Light" panose="020B0502040204020203" pitchFamily="34" charset="-122"/>
              </a:rPr>
              <a:t>str</a:t>
            </a:r>
            <a:r>
              <a:rPr lang="en-US" altLang="zh-CN" sz="1100" dirty="0" smtClean="0">
                <a:latin typeface="微软雅黑 Light" panose="020B0502040204020203" pitchFamily="34" charset="-122"/>
                <a:ea typeface="微软雅黑 Light" panose="020B0502040204020203" pitchFamily="34" charset="-122"/>
              </a:rPr>
              <a:t>`</a:t>
            </a:r>
            <a:r>
              <a:rPr lang="zh-CN" altLang="en-US" sz="1100" dirty="0" smtClean="0">
                <a:latin typeface="微软雅黑 Light" panose="020B0502040204020203" pitchFamily="34" charset="-122"/>
                <a:ea typeface="微软雅黑 Light" panose="020B0502040204020203" pitchFamily="34" charset="-122"/>
              </a:rPr>
              <a:t>是属于</a:t>
            </a:r>
            <a:r>
              <a:rPr lang="en-US" altLang="zh-CN" sz="1100" dirty="0" smtClean="0">
                <a:latin typeface="微软雅黑 Light" panose="020B0502040204020203" pitchFamily="34" charset="-122"/>
                <a:ea typeface="微软雅黑 Light" panose="020B0502040204020203" pitchFamily="34" charset="-122"/>
              </a:rPr>
              <a:t>Unicode</a:t>
            </a:r>
            <a:r>
              <a:rPr lang="zh-CN" altLang="en-US" sz="1100" dirty="0" smtClean="0">
                <a:latin typeface="微软雅黑 Light" panose="020B0502040204020203" pitchFamily="34" charset="-122"/>
                <a:ea typeface="微软雅黑 Light" panose="020B0502040204020203" pitchFamily="34" charset="-122"/>
              </a:rPr>
              <a:t>编码集的，用</a:t>
            </a:r>
            <a:r>
              <a:rPr lang="en-US" altLang="zh-CN" sz="1100" dirty="0" smtClean="0">
                <a:latin typeface="微软雅黑 Light" panose="020B0502040204020203" pitchFamily="34" charset="-122"/>
                <a:ea typeface="微软雅黑 Light" panose="020B0502040204020203" pitchFamily="34" charset="-122"/>
              </a:rPr>
              <a:t>GBK</a:t>
            </a:r>
            <a:r>
              <a:rPr lang="zh-CN" altLang="en-US" sz="1100" dirty="0" smtClean="0">
                <a:latin typeface="微软雅黑 Light" panose="020B0502040204020203" pitchFamily="34" charset="-122"/>
                <a:ea typeface="微软雅黑 Light" panose="020B0502040204020203" pitchFamily="34" charset="-122"/>
              </a:rPr>
              <a:t>就会出错了。</a:t>
            </a:r>
            <a:endParaRPr lang="en-US" altLang="zh-CN" sz="1100" dirty="0" smtClean="0">
              <a:latin typeface="微软雅黑 Light" panose="020B0502040204020203" pitchFamily="34" charset="-122"/>
              <a:ea typeface="微软雅黑 Light" panose="020B0502040204020203" pitchFamily="34" charset="-122"/>
            </a:endParaRPr>
          </a:p>
        </p:txBody>
      </p:sp>
      <p:sp>
        <p:nvSpPr>
          <p:cNvPr id="4" name="Slide Number Placeholder 3"/>
          <p:cNvSpPr>
            <a:spLocks noGrp="1"/>
          </p:cNvSpPr>
          <p:nvPr>
            <p:ph type="sldNum" sz="quarter" idx="10"/>
          </p:nvPr>
        </p:nvSpPr>
        <p:spPr/>
        <p:txBody>
          <a:bodyPr/>
          <a:lstStyle/>
          <a:p>
            <a:fld id="{858E6889-349A-49E8-AAE1-A1FB1A7B9723}" type="slidenum">
              <a:rPr lang="zh-CN" altLang="en-US">
                <a:solidFill>
                  <a:prstClr val="black"/>
                </a:solidFill>
              </a:rPr>
              <a:pPr/>
              <a:t>172</a:t>
            </a:fld>
            <a:endParaRPr lang="zh-CN" altLang="en-US">
              <a:solidFill>
                <a:prstClr val="black"/>
              </a:solidFill>
            </a:endParaRPr>
          </a:p>
        </p:txBody>
      </p:sp>
    </p:spTree>
    <p:extLst>
      <p:ext uri="{BB962C8B-B14F-4D97-AF65-F5344CB8AC3E}">
        <p14:creationId xmlns:p14="http://schemas.microsoft.com/office/powerpoint/2010/main" xmlns="" val="1043204220"/>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100" dirty="0" smtClean="0">
              <a:latin typeface="微软雅黑 Light" panose="020B0502040204020203" pitchFamily="34" charset="-122"/>
              <a:ea typeface="微软雅黑 Light" panose="020B0502040204020203" pitchFamily="34" charset="-122"/>
            </a:endParaRPr>
          </a:p>
        </p:txBody>
      </p:sp>
      <p:sp>
        <p:nvSpPr>
          <p:cNvPr id="4" name="Slide Number Placeholder 3"/>
          <p:cNvSpPr>
            <a:spLocks noGrp="1"/>
          </p:cNvSpPr>
          <p:nvPr>
            <p:ph type="sldNum" sz="quarter" idx="10"/>
          </p:nvPr>
        </p:nvSpPr>
        <p:spPr/>
        <p:txBody>
          <a:bodyPr/>
          <a:lstStyle/>
          <a:p>
            <a:fld id="{858E6889-349A-49E8-AAE1-A1FB1A7B9723}" type="slidenum">
              <a:rPr lang="zh-CN" altLang="en-US">
                <a:solidFill>
                  <a:prstClr val="black"/>
                </a:solidFill>
              </a:rPr>
              <a:pPr/>
              <a:t>173</a:t>
            </a:fld>
            <a:endParaRPr lang="zh-CN" altLang="en-US">
              <a:solidFill>
                <a:prstClr val="black"/>
              </a:solidFill>
            </a:endParaRPr>
          </a:p>
        </p:txBody>
      </p:sp>
    </p:spTree>
    <p:extLst>
      <p:ext uri="{BB962C8B-B14F-4D97-AF65-F5344CB8AC3E}">
        <p14:creationId xmlns:p14="http://schemas.microsoft.com/office/powerpoint/2010/main" xmlns="" val="1461184355"/>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100" dirty="0" smtClean="0">
                <a:latin typeface="微软雅黑 Light" panose="020B0502040204020203" pitchFamily="34" charset="-122"/>
                <a:ea typeface="微软雅黑 Light" panose="020B0502040204020203" pitchFamily="34" charset="-122"/>
              </a:rPr>
              <a:t>此处有实战演练</a:t>
            </a:r>
            <a:endParaRPr lang="en-US" altLang="zh-CN" sz="1100" dirty="0" smtClean="0">
              <a:latin typeface="微软雅黑 Light" panose="020B0502040204020203" pitchFamily="34" charset="-122"/>
              <a:ea typeface="微软雅黑 Light" panose="020B0502040204020203" pitchFamily="34" charset="-122"/>
            </a:endParaRPr>
          </a:p>
        </p:txBody>
      </p:sp>
      <p:sp>
        <p:nvSpPr>
          <p:cNvPr id="4" name="Slide Number Placeholder 3"/>
          <p:cNvSpPr>
            <a:spLocks noGrp="1"/>
          </p:cNvSpPr>
          <p:nvPr>
            <p:ph type="sldNum" sz="quarter" idx="10"/>
          </p:nvPr>
        </p:nvSpPr>
        <p:spPr/>
        <p:txBody>
          <a:bodyPr/>
          <a:lstStyle/>
          <a:p>
            <a:fld id="{858E6889-349A-49E8-AAE1-A1FB1A7B9723}" type="slidenum">
              <a:rPr lang="zh-CN" altLang="en-US">
                <a:solidFill>
                  <a:prstClr val="black"/>
                </a:solidFill>
              </a:rPr>
              <a:pPr/>
              <a:t>174</a:t>
            </a:fld>
            <a:endParaRPr lang="zh-CN" altLang="en-US">
              <a:solidFill>
                <a:prstClr val="black"/>
              </a:solidFill>
            </a:endParaRPr>
          </a:p>
        </p:txBody>
      </p:sp>
    </p:spTree>
    <p:extLst>
      <p:ext uri="{BB962C8B-B14F-4D97-AF65-F5344CB8AC3E}">
        <p14:creationId xmlns:p14="http://schemas.microsoft.com/office/powerpoint/2010/main" xmlns="" val="270795569"/>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100" dirty="0" smtClean="0">
              <a:latin typeface="微软雅黑 Light" panose="020B0502040204020203" pitchFamily="34" charset="-122"/>
              <a:ea typeface="微软雅黑 Light" panose="020B0502040204020203" pitchFamily="34" charset="-122"/>
            </a:endParaRPr>
          </a:p>
        </p:txBody>
      </p:sp>
      <p:sp>
        <p:nvSpPr>
          <p:cNvPr id="4" name="Slide Number Placeholder 3"/>
          <p:cNvSpPr>
            <a:spLocks noGrp="1"/>
          </p:cNvSpPr>
          <p:nvPr>
            <p:ph type="sldNum" sz="quarter" idx="10"/>
          </p:nvPr>
        </p:nvSpPr>
        <p:spPr/>
        <p:txBody>
          <a:bodyPr/>
          <a:lstStyle/>
          <a:p>
            <a:fld id="{858E6889-349A-49E8-AAE1-A1FB1A7B9723}" type="slidenum">
              <a:rPr lang="zh-CN" altLang="en-US">
                <a:solidFill>
                  <a:prstClr val="black"/>
                </a:solidFill>
              </a:rPr>
              <a:pPr/>
              <a:t>175</a:t>
            </a:fld>
            <a:endParaRPr lang="zh-CN" altLang="en-US">
              <a:solidFill>
                <a:prstClr val="black"/>
              </a:solidFill>
            </a:endParaRPr>
          </a:p>
        </p:txBody>
      </p:sp>
    </p:spTree>
    <p:extLst>
      <p:ext uri="{BB962C8B-B14F-4D97-AF65-F5344CB8AC3E}">
        <p14:creationId xmlns:p14="http://schemas.microsoft.com/office/powerpoint/2010/main" xmlns="" val="397778731"/>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100" dirty="0" smtClean="0">
              <a:latin typeface="微软雅黑 Light" panose="020B0502040204020203" pitchFamily="34" charset="-122"/>
              <a:ea typeface="微软雅黑 Light" panose="020B0502040204020203" pitchFamily="34" charset="-122"/>
            </a:endParaRPr>
          </a:p>
        </p:txBody>
      </p:sp>
      <p:sp>
        <p:nvSpPr>
          <p:cNvPr id="4" name="Slide Number Placeholder 3"/>
          <p:cNvSpPr>
            <a:spLocks noGrp="1"/>
          </p:cNvSpPr>
          <p:nvPr>
            <p:ph type="sldNum" sz="quarter" idx="10"/>
          </p:nvPr>
        </p:nvSpPr>
        <p:spPr/>
        <p:txBody>
          <a:bodyPr/>
          <a:lstStyle/>
          <a:p>
            <a:fld id="{858E6889-349A-49E8-AAE1-A1FB1A7B9723}" type="slidenum">
              <a:rPr lang="zh-CN" altLang="en-US">
                <a:solidFill>
                  <a:prstClr val="black"/>
                </a:solidFill>
              </a:rPr>
              <a:pPr/>
              <a:t>176</a:t>
            </a:fld>
            <a:endParaRPr lang="zh-CN" altLang="en-US">
              <a:solidFill>
                <a:prstClr val="black"/>
              </a:solidFill>
            </a:endParaRPr>
          </a:p>
        </p:txBody>
      </p:sp>
    </p:spTree>
    <p:extLst>
      <p:ext uri="{BB962C8B-B14F-4D97-AF65-F5344CB8AC3E}">
        <p14:creationId xmlns:p14="http://schemas.microsoft.com/office/powerpoint/2010/main" xmlns="" val="958068721"/>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100" dirty="0" smtClean="0">
                <a:latin typeface="微软雅黑 Light" panose="020B0502040204020203" pitchFamily="34" charset="-122"/>
                <a:ea typeface="微软雅黑 Light" panose="020B0502040204020203" pitchFamily="34" charset="-122"/>
              </a:rPr>
              <a:t>直接打印是正常字符，说明此时对</a:t>
            </a:r>
            <a:r>
              <a:rPr lang="en-US" altLang="zh-CN" sz="1100" dirty="0" smtClean="0">
                <a:latin typeface="微软雅黑 Light" panose="020B0502040204020203" pitchFamily="34" charset="-122"/>
                <a:ea typeface="微软雅黑 Light" panose="020B0502040204020203" pitchFamily="34" charset="-122"/>
              </a:rPr>
              <a:t>`</a:t>
            </a:r>
            <a:r>
              <a:rPr lang="en-US" altLang="zh-CN" sz="1100" dirty="0" err="1" smtClean="0">
                <a:latin typeface="微软雅黑 Light" panose="020B0502040204020203" pitchFamily="34" charset="-122"/>
                <a:ea typeface="微软雅黑 Light" panose="020B0502040204020203" pitchFamily="34" charset="-122"/>
              </a:rPr>
              <a:t>str</a:t>
            </a:r>
            <a:r>
              <a:rPr lang="en-US" altLang="zh-CN" sz="1100" dirty="0" smtClean="0">
                <a:latin typeface="微软雅黑 Light" panose="020B0502040204020203" pitchFamily="34" charset="-122"/>
                <a:ea typeface="微软雅黑 Light" panose="020B0502040204020203" pitchFamily="34" charset="-122"/>
              </a:rPr>
              <a:t>`</a:t>
            </a:r>
            <a:r>
              <a:rPr lang="zh-CN" altLang="en-US" sz="1100" dirty="0" smtClean="0">
                <a:latin typeface="微软雅黑 Light" panose="020B0502040204020203" pitchFamily="34" charset="-122"/>
                <a:ea typeface="微软雅黑 Light" panose="020B0502040204020203" pitchFamily="34" charset="-122"/>
              </a:rPr>
              <a:t>默认的编码解码和打印屏幕的是相同的。</a:t>
            </a:r>
            <a:endParaRPr lang="en-US" altLang="zh-CN" sz="1100" dirty="0" smtClean="0">
              <a:latin typeface="微软雅黑 Light" panose="020B0502040204020203" pitchFamily="34" charset="-122"/>
              <a:ea typeface="微软雅黑 Light" panose="020B0502040204020203" pitchFamily="34" charset="-122"/>
            </a:endParaRPr>
          </a:p>
        </p:txBody>
      </p:sp>
      <p:sp>
        <p:nvSpPr>
          <p:cNvPr id="4" name="Slide Number Placeholder 3"/>
          <p:cNvSpPr>
            <a:spLocks noGrp="1"/>
          </p:cNvSpPr>
          <p:nvPr>
            <p:ph type="sldNum" sz="quarter" idx="10"/>
          </p:nvPr>
        </p:nvSpPr>
        <p:spPr/>
        <p:txBody>
          <a:bodyPr/>
          <a:lstStyle/>
          <a:p>
            <a:fld id="{858E6889-349A-49E8-AAE1-A1FB1A7B9723}" type="slidenum">
              <a:rPr lang="zh-CN" altLang="en-US">
                <a:solidFill>
                  <a:prstClr val="black"/>
                </a:solidFill>
              </a:rPr>
              <a:pPr/>
              <a:t>177</a:t>
            </a:fld>
            <a:endParaRPr lang="zh-CN" altLang="en-US">
              <a:solidFill>
                <a:prstClr val="black"/>
              </a:solidFill>
            </a:endParaRPr>
          </a:p>
        </p:txBody>
      </p:sp>
    </p:spTree>
    <p:extLst>
      <p:ext uri="{BB962C8B-B14F-4D97-AF65-F5344CB8AC3E}">
        <p14:creationId xmlns:p14="http://schemas.microsoft.com/office/powerpoint/2010/main" xmlns="" val="965277249"/>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100" dirty="0" smtClean="0">
              <a:latin typeface="微软雅黑 Light" panose="020B0502040204020203" pitchFamily="34" charset="-122"/>
              <a:ea typeface="微软雅黑 Light" panose="020B0502040204020203" pitchFamily="34" charset="-122"/>
            </a:endParaRPr>
          </a:p>
        </p:txBody>
      </p:sp>
      <p:sp>
        <p:nvSpPr>
          <p:cNvPr id="4" name="Slide Number Placeholder 3"/>
          <p:cNvSpPr>
            <a:spLocks noGrp="1"/>
          </p:cNvSpPr>
          <p:nvPr>
            <p:ph type="sldNum" sz="quarter" idx="10"/>
          </p:nvPr>
        </p:nvSpPr>
        <p:spPr/>
        <p:txBody>
          <a:bodyPr/>
          <a:lstStyle/>
          <a:p>
            <a:fld id="{858E6889-349A-49E8-AAE1-A1FB1A7B9723}" type="slidenum">
              <a:rPr lang="zh-CN" altLang="en-US">
                <a:solidFill>
                  <a:prstClr val="black"/>
                </a:solidFill>
              </a:rPr>
              <a:pPr/>
              <a:t>178</a:t>
            </a:fld>
            <a:endParaRPr lang="zh-CN" altLang="en-US">
              <a:solidFill>
                <a:prstClr val="black"/>
              </a:solidFill>
            </a:endParaRPr>
          </a:p>
        </p:txBody>
      </p:sp>
    </p:spTree>
    <p:extLst>
      <p:ext uri="{BB962C8B-B14F-4D97-AF65-F5344CB8AC3E}">
        <p14:creationId xmlns:p14="http://schemas.microsoft.com/office/powerpoint/2010/main" xmlns="" val="5978172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pPr/>
              <a:t>22</a:t>
            </a:fld>
            <a:endParaRPr lang="zh-CN" altLang="en-US"/>
          </a:p>
        </p:txBody>
      </p:sp>
    </p:spTree>
    <p:extLst>
      <p:ext uri="{BB962C8B-B14F-4D97-AF65-F5344CB8AC3E}">
        <p14:creationId xmlns:p14="http://schemas.microsoft.com/office/powerpoint/2010/main" xmlns="" val="704268910"/>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100" dirty="0" smtClean="0">
              <a:latin typeface="微软雅黑 Light" panose="020B0502040204020203" pitchFamily="34" charset="-122"/>
              <a:ea typeface="微软雅黑 Light" panose="020B0502040204020203" pitchFamily="34" charset="-122"/>
            </a:endParaRPr>
          </a:p>
        </p:txBody>
      </p:sp>
      <p:sp>
        <p:nvSpPr>
          <p:cNvPr id="4" name="Slide Number Placeholder 3"/>
          <p:cNvSpPr>
            <a:spLocks noGrp="1"/>
          </p:cNvSpPr>
          <p:nvPr>
            <p:ph type="sldNum" sz="quarter" idx="10"/>
          </p:nvPr>
        </p:nvSpPr>
        <p:spPr/>
        <p:txBody>
          <a:bodyPr/>
          <a:lstStyle/>
          <a:p>
            <a:fld id="{858E6889-349A-49E8-AAE1-A1FB1A7B9723}" type="slidenum">
              <a:rPr lang="zh-CN" altLang="en-US">
                <a:solidFill>
                  <a:prstClr val="black"/>
                </a:solidFill>
              </a:rPr>
              <a:pPr/>
              <a:t>179</a:t>
            </a:fld>
            <a:endParaRPr lang="zh-CN" altLang="en-US">
              <a:solidFill>
                <a:prstClr val="black"/>
              </a:solidFill>
            </a:endParaRPr>
          </a:p>
        </p:txBody>
      </p:sp>
    </p:spTree>
    <p:extLst>
      <p:ext uri="{BB962C8B-B14F-4D97-AF65-F5344CB8AC3E}">
        <p14:creationId xmlns:p14="http://schemas.microsoft.com/office/powerpoint/2010/main" xmlns="" val="1281090403"/>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100" dirty="0" smtClean="0">
              <a:latin typeface="微软雅黑 Light" panose="020B0502040204020203" pitchFamily="34" charset="-122"/>
              <a:ea typeface="微软雅黑 Light" panose="020B0502040204020203" pitchFamily="34" charset="-122"/>
            </a:endParaRPr>
          </a:p>
        </p:txBody>
      </p:sp>
      <p:sp>
        <p:nvSpPr>
          <p:cNvPr id="4" name="Slide Number Placeholder 3"/>
          <p:cNvSpPr>
            <a:spLocks noGrp="1"/>
          </p:cNvSpPr>
          <p:nvPr>
            <p:ph type="sldNum" sz="quarter" idx="10"/>
          </p:nvPr>
        </p:nvSpPr>
        <p:spPr/>
        <p:txBody>
          <a:bodyPr/>
          <a:lstStyle/>
          <a:p>
            <a:fld id="{858E6889-349A-49E8-AAE1-A1FB1A7B9723}" type="slidenum">
              <a:rPr lang="zh-CN" altLang="en-US">
                <a:solidFill>
                  <a:prstClr val="black"/>
                </a:solidFill>
              </a:rPr>
              <a:pPr/>
              <a:t>180</a:t>
            </a:fld>
            <a:endParaRPr lang="zh-CN" altLang="en-US">
              <a:solidFill>
                <a:prstClr val="black"/>
              </a:solidFill>
            </a:endParaRPr>
          </a:p>
        </p:txBody>
      </p:sp>
    </p:spTree>
    <p:extLst>
      <p:ext uri="{BB962C8B-B14F-4D97-AF65-F5344CB8AC3E}">
        <p14:creationId xmlns:p14="http://schemas.microsoft.com/office/powerpoint/2010/main" xmlns="" val="47368041"/>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100" dirty="0" smtClean="0">
              <a:latin typeface="微软雅黑 Light" panose="020B0502040204020203" pitchFamily="34" charset="-122"/>
              <a:ea typeface="微软雅黑 Light" panose="020B0502040204020203" pitchFamily="34" charset="-122"/>
            </a:endParaRPr>
          </a:p>
        </p:txBody>
      </p:sp>
      <p:sp>
        <p:nvSpPr>
          <p:cNvPr id="4" name="Slide Number Placeholder 3"/>
          <p:cNvSpPr>
            <a:spLocks noGrp="1"/>
          </p:cNvSpPr>
          <p:nvPr>
            <p:ph type="sldNum" sz="quarter" idx="10"/>
          </p:nvPr>
        </p:nvSpPr>
        <p:spPr/>
        <p:txBody>
          <a:bodyPr/>
          <a:lstStyle/>
          <a:p>
            <a:fld id="{858E6889-349A-49E8-AAE1-A1FB1A7B9723}" type="slidenum">
              <a:rPr lang="zh-CN" altLang="en-US">
                <a:solidFill>
                  <a:prstClr val="black"/>
                </a:solidFill>
              </a:rPr>
              <a:pPr/>
              <a:t>181</a:t>
            </a:fld>
            <a:endParaRPr lang="zh-CN" altLang="en-US">
              <a:solidFill>
                <a:prstClr val="black"/>
              </a:solidFill>
            </a:endParaRPr>
          </a:p>
        </p:txBody>
      </p:sp>
    </p:spTree>
    <p:extLst>
      <p:ext uri="{BB962C8B-B14F-4D97-AF65-F5344CB8AC3E}">
        <p14:creationId xmlns:p14="http://schemas.microsoft.com/office/powerpoint/2010/main" xmlns="" val="734041720"/>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pPr/>
              <a:t>184</a:t>
            </a:fld>
            <a:endParaRPr lang="zh-CN" altLang="en-US"/>
          </a:p>
        </p:txBody>
      </p:sp>
    </p:spTree>
    <p:extLst>
      <p:ext uri="{BB962C8B-B14F-4D97-AF65-F5344CB8AC3E}">
        <p14:creationId xmlns:p14="http://schemas.microsoft.com/office/powerpoint/2010/main" xmlns="" val="416454"/>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此处有实战演练</a:t>
            </a:r>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pPr/>
              <a:t>185</a:t>
            </a:fld>
            <a:endParaRPr lang="zh-CN" altLang="en-US"/>
          </a:p>
        </p:txBody>
      </p:sp>
    </p:spTree>
    <p:extLst>
      <p:ext uri="{BB962C8B-B14F-4D97-AF65-F5344CB8AC3E}">
        <p14:creationId xmlns:p14="http://schemas.microsoft.com/office/powerpoint/2010/main" xmlns="" val="940648033"/>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pPr/>
              <a:t>186</a:t>
            </a:fld>
            <a:endParaRPr lang="zh-CN" altLang="en-US"/>
          </a:p>
        </p:txBody>
      </p:sp>
    </p:spTree>
    <p:extLst>
      <p:ext uri="{BB962C8B-B14F-4D97-AF65-F5344CB8AC3E}">
        <p14:creationId xmlns:p14="http://schemas.microsoft.com/office/powerpoint/2010/main" xmlns="" val="1464669850"/>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pPr/>
              <a:t>187</a:t>
            </a:fld>
            <a:endParaRPr lang="zh-CN" altLang="en-US"/>
          </a:p>
        </p:txBody>
      </p:sp>
    </p:spTree>
    <p:extLst>
      <p:ext uri="{BB962C8B-B14F-4D97-AF65-F5344CB8AC3E}">
        <p14:creationId xmlns:p14="http://schemas.microsoft.com/office/powerpoint/2010/main" xmlns="" val="921234146"/>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pPr/>
              <a:t>188</a:t>
            </a:fld>
            <a:endParaRPr lang="zh-CN" altLang="en-US"/>
          </a:p>
        </p:txBody>
      </p:sp>
    </p:spTree>
    <p:extLst>
      <p:ext uri="{BB962C8B-B14F-4D97-AF65-F5344CB8AC3E}">
        <p14:creationId xmlns:p14="http://schemas.microsoft.com/office/powerpoint/2010/main" xmlns="" val="1990285007"/>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pPr/>
              <a:t>189</a:t>
            </a:fld>
            <a:endParaRPr lang="zh-CN" altLang="en-US"/>
          </a:p>
        </p:txBody>
      </p:sp>
    </p:spTree>
    <p:extLst>
      <p:ext uri="{BB962C8B-B14F-4D97-AF65-F5344CB8AC3E}">
        <p14:creationId xmlns:p14="http://schemas.microsoft.com/office/powerpoint/2010/main" xmlns="" val="1278367254"/>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pPr/>
              <a:t>190</a:t>
            </a:fld>
            <a:endParaRPr lang="zh-CN" altLang="en-US"/>
          </a:p>
        </p:txBody>
      </p:sp>
    </p:spTree>
    <p:extLst>
      <p:ext uri="{BB962C8B-B14F-4D97-AF65-F5344CB8AC3E}">
        <p14:creationId xmlns:p14="http://schemas.microsoft.com/office/powerpoint/2010/main" xmlns="" val="554333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pPr/>
              <a:t>23</a:t>
            </a:fld>
            <a:endParaRPr lang="zh-CN" altLang="en-US"/>
          </a:p>
        </p:txBody>
      </p:sp>
    </p:spTree>
    <p:extLst>
      <p:ext uri="{BB962C8B-B14F-4D97-AF65-F5344CB8AC3E}">
        <p14:creationId xmlns:p14="http://schemas.microsoft.com/office/powerpoint/2010/main" xmlns="" val="1940314232"/>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此处有两个实战演练</a:t>
            </a:r>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pPr/>
              <a:t>191</a:t>
            </a:fld>
            <a:endParaRPr lang="zh-CN" altLang="en-US"/>
          </a:p>
        </p:txBody>
      </p:sp>
    </p:spTree>
    <p:extLst>
      <p:ext uri="{BB962C8B-B14F-4D97-AF65-F5344CB8AC3E}">
        <p14:creationId xmlns:p14="http://schemas.microsoft.com/office/powerpoint/2010/main" xmlns="" val="1489747209"/>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当你希望一个函数可以接受处理比当初声明定义时更多的参数，可以使用不定长参数。即，实现了函数的参数冗余。当传递的实参数目比函数的形参更多时，一般会报错。但函数中的不定长参数可以用来吸收多余的参数</a:t>
            </a:r>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pPr/>
              <a:t>192</a:t>
            </a:fld>
            <a:endParaRPr lang="zh-CN" altLang="en-US"/>
          </a:p>
        </p:txBody>
      </p:sp>
    </p:spTree>
    <p:extLst>
      <p:ext uri="{BB962C8B-B14F-4D97-AF65-F5344CB8AC3E}">
        <p14:creationId xmlns:p14="http://schemas.microsoft.com/office/powerpoint/2010/main" xmlns="" val="1641354397"/>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pPr/>
              <a:t>193</a:t>
            </a:fld>
            <a:endParaRPr lang="zh-CN" altLang="en-US"/>
          </a:p>
        </p:txBody>
      </p:sp>
    </p:spTree>
    <p:extLst>
      <p:ext uri="{BB962C8B-B14F-4D97-AF65-F5344CB8AC3E}">
        <p14:creationId xmlns:p14="http://schemas.microsoft.com/office/powerpoint/2010/main" xmlns="" val="1540139956"/>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pPr/>
              <a:t>194</a:t>
            </a:fld>
            <a:endParaRPr lang="zh-CN" altLang="en-US"/>
          </a:p>
        </p:txBody>
      </p:sp>
    </p:spTree>
    <p:extLst>
      <p:ext uri="{BB962C8B-B14F-4D97-AF65-F5344CB8AC3E}">
        <p14:creationId xmlns:p14="http://schemas.microsoft.com/office/powerpoint/2010/main" xmlns="" val="1520358694"/>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pPr/>
              <a:t>195</a:t>
            </a:fld>
            <a:endParaRPr lang="zh-CN" altLang="en-US"/>
          </a:p>
        </p:txBody>
      </p:sp>
    </p:spTree>
    <p:extLst>
      <p:ext uri="{BB962C8B-B14F-4D97-AF65-F5344CB8AC3E}">
        <p14:creationId xmlns:p14="http://schemas.microsoft.com/office/powerpoint/2010/main" xmlns="" val="522167903"/>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此处有实战演练</a:t>
            </a:r>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pPr/>
              <a:t>196</a:t>
            </a:fld>
            <a:endParaRPr lang="zh-CN" altLang="en-US"/>
          </a:p>
        </p:txBody>
      </p:sp>
    </p:spTree>
    <p:extLst>
      <p:ext uri="{BB962C8B-B14F-4D97-AF65-F5344CB8AC3E}">
        <p14:creationId xmlns:p14="http://schemas.microsoft.com/office/powerpoint/2010/main" xmlns="" val="2147430777"/>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此处有实战演练</a:t>
            </a:r>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pPr/>
              <a:t>197</a:t>
            </a:fld>
            <a:endParaRPr lang="zh-CN" altLang="en-US"/>
          </a:p>
        </p:txBody>
      </p:sp>
    </p:spTree>
    <p:extLst>
      <p:ext uri="{BB962C8B-B14F-4D97-AF65-F5344CB8AC3E}">
        <p14:creationId xmlns:p14="http://schemas.microsoft.com/office/powerpoint/2010/main" xmlns="" val="1661595269"/>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pPr/>
              <a:t>198</a:t>
            </a:fld>
            <a:endParaRPr lang="zh-CN" altLang="en-US"/>
          </a:p>
        </p:txBody>
      </p:sp>
    </p:spTree>
    <p:extLst>
      <p:ext uri="{BB962C8B-B14F-4D97-AF65-F5344CB8AC3E}">
        <p14:creationId xmlns:p14="http://schemas.microsoft.com/office/powerpoint/2010/main" xmlns="" val="545707979"/>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smtClean="0">
                <a:solidFill>
                  <a:schemeClr val="tx1"/>
                </a:solidFill>
                <a:effectLst/>
                <a:latin typeface="+mn-lt"/>
                <a:ea typeface="+mn-ea"/>
                <a:cs typeface="+mn-cs"/>
              </a:rPr>
              <a:t>lambda</a:t>
            </a:r>
            <a:r>
              <a:rPr lang="zh-CN" altLang="en-US" sz="1200" b="0" i="0" kern="1200" dirty="0" smtClean="0">
                <a:solidFill>
                  <a:schemeClr val="tx1"/>
                </a:solidFill>
                <a:effectLst/>
                <a:latin typeface="+mn-lt"/>
                <a:ea typeface="+mn-ea"/>
                <a:cs typeface="+mn-cs"/>
              </a:rPr>
              <a:t>只是一个表达式，函数体比</a:t>
            </a:r>
            <a:r>
              <a:rPr lang="en-US" altLang="zh-CN" sz="1200" b="0" i="0" kern="1200" dirty="0" err="1" smtClean="0">
                <a:solidFill>
                  <a:schemeClr val="tx1"/>
                </a:solidFill>
                <a:effectLst/>
                <a:latin typeface="+mn-lt"/>
                <a:ea typeface="+mn-ea"/>
                <a:cs typeface="+mn-cs"/>
              </a:rPr>
              <a:t>def</a:t>
            </a:r>
            <a:r>
              <a:rPr lang="zh-CN" altLang="en-US" sz="1200" b="0" i="0" kern="1200" dirty="0" smtClean="0">
                <a:solidFill>
                  <a:schemeClr val="tx1"/>
                </a:solidFill>
                <a:effectLst/>
                <a:latin typeface="+mn-lt"/>
                <a:ea typeface="+mn-ea"/>
                <a:cs typeface="+mn-cs"/>
              </a:rPr>
              <a:t>简单很多。</a:t>
            </a:r>
          </a:p>
          <a:p>
            <a:r>
              <a:rPr lang="en-US" altLang="zh-CN" sz="1200" b="0" i="0" kern="1200" dirty="0" smtClean="0">
                <a:solidFill>
                  <a:schemeClr val="tx1"/>
                </a:solidFill>
                <a:effectLst/>
                <a:latin typeface="+mn-lt"/>
                <a:ea typeface="+mn-ea"/>
                <a:cs typeface="+mn-cs"/>
              </a:rPr>
              <a:t>lambda</a:t>
            </a:r>
            <a:r>
              <a:rPr lang="zh-CN" altLang="en-US" sz="1200" b="0" i="0" kern="1200" dirty="0" smtClean="0">
                <a:solidFill>
                  <a:schemeClr val="tx1"/>
                </a:solidFill>
                <a:effectLst/>
                <a:latin typeface="+mn-lt"/>
                <a:ea typeface="+mn-ea"/>
                <a:cs typeface="+mn-cs"/>
              </a:rPr>
              <a:t>的主体是一个表达式，而不是一个代码块。仅仅能在</a:t>
            </a:r>
            <a:r>
              <a:rPr lang="en-US" altLang="zh-CN" sz="1200" b="0" i="0" kern="1200" dirty="0" smtClean="0">
                <a:solidFill>
                  <a:schemeClr val="tx1"/>
                </a:solidFill>
                <a:effectLst/>
                <a:latin typeface="+mn-lt"/>
                <a:ea typeface="+mn-ea"/>
                <a:cs typeface="+mn-cs"/>
              </a:rPr>
              <a:t>lambda</a:t>
            </a:r>
            <a:r>
              <a:rPr lang="zh-CN" altLang="en-US" sz="1200" b="0" i="0" kern="1200" dirty="0" smtClean="0">
                <a:solidFill>
                  <a:schemeClr val="tx1"/>
                </a:solidFill>
                <a:effectLst/>
                <a:latin typeface="+mn-lt"/>
                <a:ea typeface="+mn-ea"/>
                <a:cs typeface="+mn-cs"/>
              </a:rPr>
              <a:t>表达式中封装有限的逻辑进去。</a:t>
            </a:r>
          </a:p>
          <a:p>
            <a:r>
              <a:rPr lang="en-US" altLang="zh-CN" sz="1200" b="0" i="0" kern="1200" dirty="0" smtClean="0">
                <a:solidFill>
                  <a:schemeClr val="tx1"/>
                </a:solidFill>
                <a:effectLst/>
                <a:latin typeface="+mn-lt"/>
                <a:ea typeface="+mn-ea"/>
                <a:cs typeface="+mn-cs"/>
              </a:rPr>
              <a:t>lambda</a:t>
            </a:r>
            <a:r>
              <a:rPr lang="zh-CN" altLang="en-US" sz="1200" b="0" i="0" kern="1200" dirty="0" smtClean="0">
                <a:solidFill>
                  <a:schemeClr val="tx1"/>
                </a:solidFill>
                <a:effectLst/>
                <a:latin typeface="+mn-lt"/>
                <a:ea typeface="+mn-ea"/>
                <a:cs typeface="+mn-cs"/>
              </a:rPr>
              <a:t>表达式是起到一个函数速写的作用。</a:t>
            </a:r>
            <a:r>
              <a:rPr lang="en-US" altLang="zh-CN" sz="1200" b="0" i="0" kern="1200" dirty="0" smtClean="0">
                <a:solidFill>
                  <a:schemeClr val="tx1"/>
                </a:solidFill>
                <a:effectLst/>
                <a:latin typeface="+mn-lt"/>
                <a:ea typeface="+mn-ea"/>
                <a:cs typeface="+mn-cs"/>
              </a:rPr>
              <a:t>lambda</a:t>
            </a:r>
            <a:r>
              <a:rPr lang="zh-CN" altLang="en-US" sz="1200" b="0" i="0" kern="1200" dirty="0" smtClean="0">
                <a:solidFill>
                  <a:schemeClr val="tx1"/>
                </a:solidFill>
                <a:effectLst/>
                <a:latin typeface="+mn-lt"/>
                <a:ea typeface="+mn-ea"/>
                <a:cs typeface="+mn-cs"/>
              </a:rPr>
              <a:t>存在意义就是对简单函数的简洁表示</a:t>
            </a:r>
          </a:p>
          <a:p>
            <a:r>
              <a:rPr lang="zh-CN" altLang="en-US" sz="1200" b="0" i="0" kern="1200" dirty="0" smtClean="0">
                <a:solidFill>
                  <a:schemeClr val="tx1"/>
                </a:solidFill>
                <a:effectLst/>
                <a:latin typeface="+mn-lt"/>
                <a:ea typeface="+mn-ea"/>
                <a:cs typeface="+mn-cs"/>
              </a:rPr>
              <a:t>是来自函数式编程（</a:t>
            </a:r>
            <a:r>
              <a:rPr lang="en-US" altLang="zh-CN" sz="1200" b="0" i="0" kern="1200" dirty="0" smtClean="0">
                <a:solidFill>
                  <a:schemeClr val="tx1"/>
                </a:solidFill>
                <a:effectLst/>
                <a:latin typeface="+mn-lt"/>
                <a:ea typeface="+mn-ea"/>
                <a:cs typeface="+mn-cs"/>
              </a:rPr>
              <a:t>functional programming</a:t>
            </a:r>
            <a:r>
              <a:rPr lang="zh-CN" altLang="en-US" sz="1200" b="0" i="0" kern="1200" dirty="0" smtClean="0">
                <a:solidFill>
                  <a:schemeClr val="tx1"/>
                </a:solidFill>
                <a:effectLst/>
                <a:latin typeface="+mn-lt"/>
                <a:ea typeface="+mn-ea"/>
                <a:cs typeface="+mn-cs"/>
              </a:rPr>
              <a:t>）的思想</a:t>
            </a:r>
            <a:endParaRPr lang="en-US" altLang="zh-CN" sz="1200" b="0" i="0" kern="1200" dirty="0" smtClean="0">
              <a:solidFill>
                <a:schemeClr val="tx1"/>
              </a:solidFill>
              <a:effectLst/>
              <a:latin typeface="+mn-lt"/>
              <a:ea typeface="+mn-ea"/>
              <a:cs typeface="+mn-cs"/>
            </a:endParaRPr>
          </a:p>
          <a:p>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和其他很多语言相比，</a:t>
            </a:r>
            <a:r>
              <a:rPr lang="en-US" altLang="zh-CN" sz="1200" b="1" i="0" kern="1200" dirty="0" smtClean="0">
                <a:solidFill>
                  <a:schemeClr val="tx1"/>
                </a:solidFill>
                <a:effectLst/>
                <a:latin typeface="+mn-lt"/>
                <a:ea typeface="+mn-ea"/>
                <a:cs typeface="+mn-cs"/>
              </a:rPr>
              <a:t>Python</a:t>
            </a:r>
            <a:r>
              <a:rPr lang="zh-CN" altLang="en-US" sz="1200" b="0" i="0" kern="1200" dirty="0" smtClean="0">
                <a:solidFill>
                  <a:schemeClr val="tx1"/>
                </a:solidFill>
                <a:effectLst/>
                <a:latin typeface="+mn-lt"/>
                <a:ea typeface="+mn-ea"/>
                <a:cs typeface="+mn-cs"/>
              </a:rPr>
              <a:t> 的 </a:t>
            </a:r>
            <a:r>
              <a:rPr lang="en-US" altLang="zh-CN" sz="1200" b="0" i="0" kern="1200" dirty="0" smtClean="0">
                <a:solidFill>
                  <a:schemeClr val="tx1"/>
                </a:solidFill>
                <a:effectLst/>
                <a:latin typeface="+mn-lt"/>
                <a:ea typeface="+mn-ea"/>
                <a:cs typeface="+mn-cs"/>
              </a:rPr>
              <a:t>lambda </a:t>
            </a:r>
            <a:r>
              <a:rPr lang="zh-CN" altLang="en-US" sz="1200" b="0" i="0" kern="1200" dirty="0" smtClean="0">
                <a:solidFill>
                  <a:schemeClr val="tx1"/>
                </a:solidFill>
                <a:effectLst/>
                <a:latin typeface="+mn-lt"/>
                <a:ea typeface="+mn-ea"/>
                <a:cs typeface="+mn-cs"/>
              </a:rPr>
              <a:t>限制多多，最严重的当属它只能由一条表达式组成。这个限制主要是为了防止滥用，因为当人们发觉 </a:t>
            </a:r>
            <a:r>
              <a:rPr lang="en-US" altLang="zh-CN" sz="1200" b="0" i="0" kern="1200" dirty="0" smtClean="0">
                <a:solidFill>
                  <a:schemeClr val="tx1"/>
                </a:solidFill>
                <a:effectLst/>
                <a:latin typeface="+mn-lt"/>
                <a:ea typeface="+mn-ea"/>
                <a:cs typeface="+mn-cs"/>
              </a:rPr>
              <a:t>lambda </a:t>
            </a:r>
            <a:r>
              <a:rPr lang="zh-CN" altLang="en-US" sz="1200" b="0" i="0" kern="1200" dirty="0" smtClean="0">
                <a:solidFill>
                  <a:schemeClr val="tx1"/>
                </a:solidFill>
                <a:effectLst/>
                <a:latin typeface="+mn-lt"/>
                <a:ea typeface="+mn-ea"/>
                <a:cs typeface="+mn-cs"/>
              </a:rPr>
              <a:t>很方便，就比较容易滥用，可是用多了会让程序看起来不那么清晰，毕竟每个人对于抽象层级的忍耐 </a:t>
            </a:r>
            <a:r>
              <a:rPr lang="en-US" altLang="zh-CN" sz="1200" b="0" i="0" kern="1200" dirty="0" smtClean="0">
                <a:solidFill>
                  <a:schemeClr val="tx1"/>
                </a:solidFill>
                <a:effectLst/>
                <a:latin typeface="+mn-lt"/>
                <a:ea typeface="+mn-ea"/>
                <a:cs typeface="+mn-cs"/>
              </a:rPr>
              <a:t>/ </a:t>
            </a:r>
            <a:r>
              <a:rPr lang="zh-CN" altLang="en-US" sz="1200" b="0" i="0" kern="1200" dirty="0" smtClean="0">
                <a:solidFill>
                  <a:schemeClr val="tx1"/>
                </a:solidFill>
                <a:effectLst/>
                <a:latin typeface="+mn-lt"/>
                <a:ea typeface="+mn-ea"/>
                <a:cs typeface="+mn-cs"/>
              </a:rPr>
              <a:t>理解程度都有所不同。</a:t>
            </a:r>
          </a:p>
          <a:p>
            <a:r>
              <a:rPr lang="zh-CN" altLang="en-US" dirty="0" smtClean="0"/>
              <a:t/>
            </a:r>
            <a:br>
              <a:rPr lang="zh-CN" altLang="en-US" dirty="0" smtClean="0"/>
            </a:br>
            <a:r>
              <a:rPr lang="zh-CN" altLang="en-US" dirty="0" smtClean="0"/>
              <a:t/>
            </a:r>
            <a:br>
              <a:rPr lang="zh-CN" altLang="en-US" dirty="0" smtClean="0"/>
            </a:br>
            <a:endParaRPr kumimoji="1" lang="en-US" altLang="zh-CN" dirty="0" smtClean="0"/>
          </a:p>
          <a:p>
            <a:r>
              <a:rPr kumimoji="1" lang="zh-CN" altLang="en-US" dirty="0" smtClean="0"/>
              <a:t>此处有实战演练</a:t>
            </a:r>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pPr/>
              <a:t>199</a:t>
            </a:fld>
            <a:endParaRPr lang="zh-CN" altLang="en-US"/>
          </a:p>
        </p:txBody>
      </p:sp>
    </p:spTree>
    <p:extLst>
      <p:ext uri="{BB962C8B-B14F-4D97-AF65-F5344CB8AC3E}">
        <p14:creationId xmlns:p14="http://schemas.microsoft.com/office/powerpoint/2010/main" xmlns="" val="1282350255"/>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58E6889-349A-49E8-AAE1-A1FB1A7B9723}" type="slidenum">
              <a:rPr lang="zh-CN" altLang="en-US" smtClean="0"/>
              <a:pPr/>
              <a:t>200</a:t>
            </a:fld>
            <a:endParaRPr lang="zh-CN" altLang="en-US"/>
          </a:p>
        </p:txBody>
      </p:sp>
    </p:spTree>
    <p:extLst>
      <p:ext uri="{BB962C8B-B14F-4D97-AF65-F5344CB8AC3E}">
        <p14:creationId xmlns:p14="http://schemas.microsoft.com/office/powerpoint/2010/main" xmlns="" val="23076841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pPr/>
              <a:t>24</a:t>
            </a:fld>
            <a:endParaRPr lang="zh-CN" altLang="en-US"/>
          </a:p>
        </p:txBody>
      </p:sp>
    </p:spTree>
    <p:extLst>
      <p:ext uri="{BB962C8B-B14F-4D97-AF65-F5344CB8AC3E}">
        <p14:creationId xmlns:p14="http://schemas.microsoft.com/office/powerpoint/2010/main" xmlns="" val="1452268529"/>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100" dirty="0" smtClean="0">
              <a:latin typeface="微软雅黑 Light" panose="020B0502040204020203" pitchFamily="34" charset="-122"/>
              <a:ea typeface="微软雅黑 Light" panose="020B0502040204020203" pitchFamily="34" charset="-122"/>
            </a:endParaRPr>
          </a:p>
        </p:txBody>
      </p:sp>
      <p:sp>
        <p:nvSpPr>
          <p:cNvPr id="4" name="Slide Number Placeholder 3"/>
          <p:cNvSpPr>
            <a:spLocks noGrp="1"/>
          </p:cNvSpPr>
          <p:nvPr>
            <p:ph type="sldNum" sz="quarter" idx="10"/>
          </p:nvPr>
        </p:nvSpPr>
        <p:spPr/>
        <p:txBody>
          <a:bodyPr/>
          <a:lstStyle/>
          <a:p>
            <a:fld id="{858E6889-349A-49E8-AAE1-A1FB1A7B9723}" type="slidenum">
              <a:rPr lang="zh-CN" altLang="en-US">
                <a:solidFill>
                  <a:prstClr val="black"/>
                </a:solidFill>
              </a:rPr>
              <a:pPr/>
              <a:t>202</a:t>
            </a:fld>
            <a:endParaRPr lang="zh-CN" altLang="en-US">
              <a:solidFill>
                <a:prstClr val="black"/>
              </a:solidFill>
            </a:endParaRPr>
          </a:p>
        </p:txBody>
      </p:sp>
    </p:spTree>
    <p:extLst>
      <p:ext uri="{BB962C8B-B14F-4D97-AF65-F5344CB8AC3E}">
        <p14:creationId xmlns:p14="http://schemas.microsoft.com/office/powerpoint/2010/main" xmlns="" val="907138264"/>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100" dirty="0" smtClean="0">
              <a:latin typeface="微软雅黑 Light" panose="020B0502040204020203" pitchFamily="34" charset="-122"/>
              <a:ea typeface="微软雅黑 Light" panose="020B0502040204020203" pitchFamily="34" charset="-122"/>
            </a:endParaRPr>
          </a:p>
        </p:txBody>
      </p:sp>
      <p:sp>
        <p:nvSpPr>
          <p:cNvPr id="4" name="Slide Number Placeholder 3"/>
          <p:cNvSpPr>
            <a:spLocks noGrp="1"/>
          </p:cNvSpPr>
          <p:nvPr>
            <p:ph type="sldNum" sz="quarter" idx="10"/>
          </p:nvPr>
        </p:nvSpPr>
        <p:spPr/>
        <p:txBody>
          <a:bodyPr/>
          <a:lstStyle/>
          <a:p>
            <a:fld id="{858E6889-349A-49E8-AAE1-A1FB1A7B9723}" type="slidenum">
              <a:rPr lang="zh-CN" altLang="en-US">
                <a:solidFill>
                  <a:prstClr val="black"/>
                </a:solidFill>
              </a:rPr>
              <a:pPr/>
              <a:t>203</a:t>
            </a:fld>
            <a:endParaRPr lang="zh-CN" altLang="en-US">
              <a:solidFill>
                <a:prstClr val="black"/>
              </a:solidFill>
            </a:endParaRPr>
          </a:p>
        </p:txBody>
      </p:sp>
    </p:spTree>
    <p:extLst>
      <p:ext uri="{BB962C8B-B14F-4D97-AF65-F5344CB8AC3E}">
        <p14:creationId xmlns:p14="http://schemas.microsoft.com/office/powerpoint/2010/main" xmlns="" val="1689192616"/>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100" dirty="0" smtClean="0">
              <a:latin typeface="微软雅黑 Light" panose="020B0502040204020203" pitchFamily="34" charset="-122"/>
              <a:ea typeface="微软雅黑 Light" panose="020B0502040204020203" pitchFamily="34" charset="-122"/>
            </a:endParaRPr>
          </a:p>
        </p:txBody>
      </p:sp>
      <p:sp>
        <p:nvSpPr>
          <p:cNvPr id="4" name="Slide Number Placeholder 3"/>
          <p:cNvSpPr>
            <a:spLocks noGrp="1"/>
          </p:cNvSpPr>
          <p:nvPr>
            <p:ph type="sldNum" sz="quarter" idx="10"/>
          </p:nvPr>
        </p:nvSpPr>
        <p:spPr/>
        <p:txBody>
          <a:bodyPr/>
          <a:lstStyle/>
          <a:p>
            <a:fld id="{858E6889-349A-49E8-AAE1-A1FB1A7B9723}" type="slidenum">
              <a:rPr lang="zh-CN" altLang="en-US">
                <a:solidFill>
                  <a:prstClr val="black"/>
                </a:solidFill>
              </a:rPr>
              <a:pPr/>
              <a:t>204</a:t>
            </a:fld>
            <a:endParaRPr lang="zh-CN" altLang="en-US">
              <a:solidFill>
                <a:prstClr val="black"/>
              </a:solidFill>
            </a:endParaRPr>
          </a:p>
        </p:txBody>
      </p:sp>
    </p:spTree>
    <p:extLst>
      <p:ext uri="{BB962C8B-B14F-4D97-AF65-F5344CB8AC3E}">
        <p14:creationId xmlns:p14="http://schemas.microsoft.com/office/powerpoint/2010/main" xmlns="" val="980130364"/>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100" dirty="0" smtClean="0">
              <a:latin typeface="微软雅黑 Light" panose="020B0502040204020203" pitchFamily="34" charset="-122"/>
              <a:ea typeface="微软雅黑 Light" panose="020B0502040204020203" pitchFamily="34" charset="-122"/>
            </a:endParaRPr>
          </a:p>
        </p:txBody>
      </p:sp>
      <p:sp>
        <p:nvSpPr>
          <p:cNvPr id="4" name="Slide Number Placeholder 3"/>
          <p:cNvSpPr>
            <a:spLocks noGrp="1"/>
          </p:cNvSpPr>
          <p:nvPr>
            <p:ph type="sldNum" sz="quarter" idx="10"/>
          </p:nvPr>
        </p:nvSpPr>
        <p:spPr/>
        <p:txBody>
          <a:bodyPr/>
          <a:lstStyle/>
          <a:p>
            <a:fld id="{858E6889-349A-49E8-AAE1-A1FB1A7B9723}" type="slidenum">
              <a:rPr lang="zh-CN" altLang="en-US">
                <a:solidFill>
                  <a:prstClr val="black"/>
                </a:solidFill>
              </a:rPr>
              <a:pPr/>
              <a:t>205</a:t>
            </a:fld>
            <a:endParaRPr lang="zh-CN" altLang="en-US">
              <a:solidFill>
                <a:prstClr val="black"/>
              </a:solidFill>
            </a:endParaRPr>
          </a:p>
        </p:txBody>
      </p:sp>
    </p:spTree>
    <p:extLst>
      <p:ext uri="{BB962C8B-B14F-4D97-AF65-F5344CB8AC3E}">
        <p14:creationId xmlns:p14="http://schemas.microsoft.com/office/powerpoint/2010/main" xmlns="" val="370476176"/>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100" dirty="0" smtClean="0">
              <a:latin typeface="微软雅黑 Light" panose="020B0502040204020203" pitchFamily="34" charset="-122"/>
              <a:ea typeface="微软雅黑 Light" panose="020B0502040204020203" pitchFamily="34" charset="-122"/>
            </a:endParaRPr>
          </a:p>
        </p:txBody>
      </p:sp>
      <p:sp>
        <p:nvSpPr>
          <p:cNvPr id="4" name="Slide Number Placeholder 3"/>
          <p:cNvSpPr>
            <a:spLocks noGrp="1"/>
          </p:cNvSpPr>
          <p:nvPr>
            <p:ph type="sldNum" sz="quarter" idx="10"/>
          </p:nvPr>
        </p:nvSpPr>
        <p:spPr/>
        <p:txBody>
          <a:bodyPr/>
          <a:lstStyle/>
          <a:p>
            <a:fld id="{858E6889-349A-49E8-AAE1-A1FB1A7B9723}" type="slidenum">
              <a:rPr lang="zh-CN" altLang="en-US">
                <a:solidFill>
                  <a:prstClr val="black"/>
                </a:solidFill>
              </a:rPr>
              <a:pPr/>
              <a:t>206</a:t>
            </a:fld>
            <a:endParaRPr lang="zh-CN" altLang="en-US">
              <a:solidFill>
                <a:prstClr val="black"/>
              </a:solidFill>
            </a:endParaRPr>
          </a:p>
        </p:txBody>
      </p:sp>
    </p:spTree>
    <p:extLst>
      <p:ext uri="{BB962C8B-B14F-4D97-AF65-F5344CB8AC3E}">
        <p14:creationId xmlns:p14="http://schemas.microsoft.com/office/powerpoint/2010/main" xmlns="" val="1612284272"/>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100" dirty="0" smtClean="0">
              <a:latin typeface="微软雅黑 Light" panose="020B0502040204020203" pitchFamily="34" charset="-122"/>
              <a:ea typeface="微软雅黑 Light" panose="020B0502040204020203" pitchFamily="34" charset="-122"/>
            </a:endParaRPr>
          </a:p>
        </p:txBody>
      </p:sp>
      <p:sp>
        <p:nvSpPr>
          <p:cNvPr id="4" name="Slide Number Placeholder 3"/>
          <p:cNvSpPr>
            <a:spLocks noGrp="1"/>
          </p:cNvSpPr>
          <p:nvPr>
            <p:ph type="sldNum" sz="quarter" idx="10"/>
          </p:nvPr>
        </p:nvSpPr>
        <p:spPr/>
        <p:txBody>
          <a:bodyPr/>
          <a:lstStyle/>
          <a:p>
            <a:fld id="{858E6889-349A-49E8-AAE1-A1FB1A7B9723}" type="slidenum">
              <a:rPr lang="zh-CN" altLang="en-US">
                <a:solidFill>
                  <a:prstClr val="black"/>
                </a:solidFill>
              </a:rPr>
              <a:pPr/>
              <a:t>207</a:t>
            </a:fld>
            <a:endParaRPr lang="zh-CN" altLang="en-US">
              <a:solidFill>
                <a:prstClr val="black"/>
              </a:solidFill>
            </a:endParaRPr>
          </a:p>
        </p:txBody>
      </p:sp>
    </p:spTree>
    <p:extLst>
      <p:ext uri="{BB962C8B-B14F-4D97-AF65-F5344CB8AC3E}">
        <p14:creationId xmlns:p14="http://schemas.microsoft.com/office/powerpoint/2010/main" xmlns="" val="2140815746"/>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100" dirty="0" smtClean="0">
              <a:latin typeface="微软雅黑 Light" panose="020B0502040204020203" pitchFamily="34" charset="-122"/>
              <a:ea typeface="微软雅黑 Light" panose="020B0502040204020203" pitchFamily="34" charset="-122"/>
            </a:endParaRPr>
          </a:p>
        </p:txBody>
      </p:sp>
      <p:sp>
        <p:nvSpPr>
          <p:cNvPr id="4" name="Slide Number Placeholder 3"/>
          <p:cNvSpPr>
            <a:spLocks noGrp="1"/>
          </p:cNvSpPr>
          <p:nvPr>
            <p:ph type="sldNum" sz="quarter" idx="10"/>
          </p:nvPr>
        </p:nvSpPr>
        <p:spPr/>
        <p:txBody>
          <a:bodyPr/>
          <a:lstStyle/>
          <a:p>
            <a:fld id="{858E6889-349A-49E8-AAE1-A1FB1A7B9723}" type="slidenum">
              <a:rPr lang="zh-CN" altLang="en-US">
                <a:solidFill>
                  <a:prstClr val="black"/>
                </a:solidFill>
              </a:rPr>
              <a:pPr/>
              <a:t>208</a:t>
            </a:fld>
            <a:endParaRPr lang="zh-CN" altLang="en-US">
              <a:solidFill>
                <a:prstClr val="black"/>
              </a:solidFill>
            </a:endParaRPr>
          </a:p>
        </p:txBody>
      </p:sp>
    </p:spTree>
    <p:extLst>
      <p:ext uri="{BB962C8B-B14F-4D97-AF65-F5344CB8AC3E}">
        <p14:creationId xmlns:p14="http://schemas.microsoft.com/office/powerpoint/2010/main" xmlns="" val="109312058"/>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50000"/>
              </a:lnSpc>
            </a:pPr>
            <a:r>
              <a:rPr kumimoji="1" lang="zh-CN" altLang="en-US" sz="1200" dirty="0" smtClean="0"/>
              <a:t>在</a:t>
            </a:r>
            <a:r>
              <a:rPr kumimoji="1" lang="zh-CN" altLang="en-US" sz="1200" dirty="0" smtClean="0">
                <a:solidFill>
                  <a:srgbClr val="FF0000"/>
                </a:solidFill>
              </a:rPr>
              <a:t>第一章我们就提到过，</a:t>
            </a:r>
            <a:r>
              <a:rPr kumimoji="1" lang="en-US" altLang="zh-CN" sz="1200" dirty="0" smtClean="0">
                <a:solidFill>
                  <a:srgbClr val="FF0000"/>
                </a:solidFill>
              </a:rPr>
              <a:t>Python</a:t>
            </a:r>
            <a:r>
              <a:rPr kumimoji="1" lang="zh-CN" altLang="en-US" sz="1200" dirty="0" smtClean="0">
                <a:solidFill>
                  <a:srgbClr val="FF0000"/>
                </a:solidFill>
              </a:rPr>
              <a:t>语言自称为内置电池</a:t>
            </a:r>
            <a:r>
              <a:rPr kumimoji="1" lang="en-US" altLang="zh-CN" sz="1200" dirty="0" smtClean="0">
                <a:solidFill>
                  <a:srgbClr val="FF0000"/>
                </a:solidFill>
              </a:rPr>
              <a:t>"</a:t>
            </a:r>
            <a:r>
              <a:rPr kumimoji="1" lang="en-US" altLang="zh-CN" sz="1200" dirty="0" err="1" smtClean="0">
                <a:solidFill>
                  <a:srgbClr val="FF0000"/>
                </a:solidFill>
              </a:rPr>
              <a:t>batteres</a:t>
            </a:r>
            <a:r>
              <a:rPr kumimoji="1" lang="en-US" altLang="zh-CN" sz="1200" dirty="0" smtClean="0">
                <a:solidFill>
                  <a:srgbClr val="FF0000"/>
                </a:solidFill>
              </a:rPr>
              <a:t> included",</a:t>
            </a:r>
            <a:r>
              <a:rPr kumimoji="1" lang="zh-CN" altLang="en-US" sz="1200" dirty="0" smtClean="0">
                <a:solidFill>
                  <a:srgbClr val="FF0000"/>
                </a:solidFill>
              </a:rPr>
              <a:t>因为它提供了非常完善的基础代码库，覆盖了网络通信、文件处理、数据库接口、图形系统、</a:t>
            </a:r>
            <a:r>
              <a:rPr kumimoji="1" lang="en-US" altLang="zh-CN" sz="1200" dirty="0" smtClean="0">
                <a:solidFill>
                  <a:srgbClr val="FF0000"/>
                </a:solidFill>
              </a:rPr>
              <a:t>XML</a:t>
            </a:r>
            <a:r>
              <a:rPr kumimoji="1" lang="zh-CN" altLang="en-US" sz="1200" dirty="0" smtClean="0">
                <a:solidFill>
                  <a:srgbClr val="FF0000"/>
                </a:solidFill>
              </a:rPr>
              <a:t>处理等大量内容。除了强大的内置库外，</a:t>
            </a:r>
            <a:r>
              <a:rPr kumimoji="1" lang="en-US" altLang="zh-CN" sz="1200" dirty="0" smtClean="0">
                <a:solidFill>
                  <a:srgbClr val="FF0000"/>
                </a:solidFill>
              </a:rPr>
              <a:t>Python</a:t>
            </a:r>
            <a:r>
              <a:rPr kumimoji="1" lang="zh-CN" altLang="en-US" sz="1200" dirty="0" smtClean="0">
                <a:solidFill>
                  <a:srgbClr val="FF0000"/>
                </a:solidFill>
              </a:rPr>
              <a:t>语言还有大量的第三方工具包，这些模块是众多</a:t>
            </a:r>
            <a:r>
              <a:rPr kumimoji="1" lang="en-US" altLang="zh-CN" sz="1200" dirty="0" smtClean="0">
                <a:solidFill>
                  <a:srgbClr val="FF0000"/>
                </a:solidFill>
              </a:rPr>
              <a:t>Python</a:t>
            </a:r>
            <a:r>
              <a:rPr kumimoji="1" lang="zh-CN" altLang="en-US" sz="1200" dirty="0" smtClean="0">
                <a:solidFill>
                  <a:srgbClr val="FF0000"/>
                </a:solidFill>
              </a:rPr>
              <a:t>使用者的智慧结晶，覆盖了科学计算、</a:t>
            </a:r>
            <a:r>
              <a:rPr kumimoji="1" lang="en-US" altLang="zh-CN" sz="1200" dirty="0" smtClean="0">
                <a:solidFill>
                  <a:srgbClr val="FF0000"/>
                </a:solidFill>
              </a:rPr>
              <a:t>Web</a:t>
            </a:r>
            <a:r>
              <a:rPr kumimoji="1" lang="zh-CN" altLang="en-US" sz="1200" dirty="0" smtClean="0">
                <a:solidFill>
                  <a:srgbClr val="FF0000"/>
                </a:solidFill>
              </a:rPr>
              <a:t>开发、数据接口、图形系统等众多领域。当然，如果你开发的代码通过很好的封装，也可以作为第三方工具包给别人使用。这些内置库和第三方工具包都是</a:t>
            </a:r>
            <a:r>
              <a:rPr kumimoji="1" lang="en-US" altLang="zh-CN" sz="1200" dirty="0" smtClean="0">
                <a:solidFill>
                  <a:srgbClr val="FF0000"/>
                </a:solidFill>
              </a:rPr>
              <a:t>Python</a:t>
            </a:r>
            <a:r>
              <a:rPr kumimoji="1" lang="zh-CN" altLang="en-US" sz="1200" dirty="0" smtClean="0">
                <a:solidFill>
                  <a:srgbClr val="FF0000"/>
                </a:solidFill>
              </a:rPr>
              <a:t>语言的模块（</a:t>
            </a:r>
            <a:r>
              <a:rPr kumimoji="1" lang="en-US" altLang="zh-CN" sz="1200" dirty="0" smtClean="0">
                <a:solidFill>
                  <a:srgbClr val="FF0000"/>
                </a:solidFill>
              </a:rPr>
              <a:t>Module</a:t>
            </a:r>
            <a:r>
              <a:rPr kumimoji="1" lang="zh-CN" altLang="en-US" sz="1200" dirty="0" smtClean="0">
                <a:solidFill>
                  <a:srgbClr val="FF0000"/>
                </a:solidFill>
              </a:rPr>
              <a:t>），它们相当于一个工具箱，当你需要使用某个工具时，打开其所在工具箱直取即可。</a:t>
            </a:r>
            <a:endParaRPr kumimoji="1" lang="en-US" altLang="zh-CN" sz="1200" dirty="0" smtClean="0">
              <a:solidFill>
                <a:srgbClr val="FF0000"/>
              </a:solidFill>
            </a:endParaRPr>
          </a:p>
          <a:p>
            <a:pPr>
              <a:lnSpc>
                <a:spcPct val="150000"/>
              </a:lnSpc>
            </a:pPr>
            <a:endParaRPr kumimoji="1" lang="en-US" altLang="zh-CN" sz="1200" dirty="0" smtClean="0">
              <a:solidFill>
                <a:srgbClr val="FF0000"/>
              </a:solidFill>
            </a:endParaRPr>
          </a:p>
          <a:p>
            <a:pPr>
              <a:lnSpc>
                <a:spcPct val="150000"/>
              </a:lnSpc>
            </a:pPr>
            <a:r>
              <a:rPr kumimoji="1" lang="zh-CN" altLang="en-US" sz="1200" dirty="0" smtClean="0"/>
              <a:t>我们前面介绍的循环分支结构、函数定义、数据结构是程序设计的基础、底层。理论上，你可以利用它们完成任何工作。但是，如果要完成一个庞大的工程，只利用这些工具，从底层“一砖一瓦”地构建摩天大楼，无疑会花费大量的时间与精力。</a:t>
            </a:r>
            <a:endParaRPr kumimoji="1" lang="en-US" altLang="zh-CN" sz="1200" dirty="0" smtClean="0"/>
          </a:p>
          <a:p>
            <a:pPr>
              <a:lnSpc>
                <a:spcPct val="150000"/>
              </a:lnSpc>
            </a:pPr>
            <a:endParaRPr kumimoji="1" lang="zh-CN" altLang="en-US" sz="1200" dirty="0">
              <a:solidFill>
                <a:srgbClr val="FF0000"/>
              </a:solidFill>
            </a:endParaRPr>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pPr/>
              <a:t>210</a:t>
            </a:fld>
            <a:endParaRPr lang="zh-CN" altLang="en-US"/>
          </a:p>
        </p:txBody>
      </p:sp>
    </p:spTree>
    <p:extLst>
      <p:ext uri="{BB962C8B-B14F-4D97-AF65-F5344CB8AC3E}">
        <p14:creationId xmlns:p14="http://schemas.microsoft.com/office/powerpoint/2010/main" xmlns="" val="1287154966"/>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一个</a:t>
            </a:r>
            <a:r>
              <a:rPr lang="en-US" altLang="zh-CN" sz="1200" b="0" i="0" kern="1200" dirty="0" smtClean="0">
                <a:solidFill>
                  <a:schemeClr val="tx1"/>
                </a:solidFill>
                <a:effectLst/>
                <a:latin typeface="+mn-lt"/>
                <a:ea typeface="+mn-ea"/>
                <a:cs typeface="+mn-cs"/>
              </a:rPr>
              <a:t>python</a:t>
            </a:r>
            <a:r>
              <a:rPr lang="zh-CN" altLang="en-US" sz="1200" b="0" i="0" kern="1200" dirty="0" smtClean="0">
                <a:solidFill>
                  <a:schemeClr val="tx1"/>
                </a:solidFill>
                <a:effectLst/>
                <a:latin typeface="+mn-lt"/>
                <a:ea typeface="+mn-ea"/>
                <a:cs typeface="+mn-cs"/>
              </a:rPr>
              <a:t>程序就是一个模块的系统。它有一个顶层文件（启动后可运行程序）以及多个模块文件（用来导入工具库）。</a:t>
            </a:r>
          </a:p>
          <a:p>
            <a:r>
              <a:rPr lang="zh-CN" altLang="en-US" sz="1200" b="0" i="0" kern="1200" dirty="0" smtClean="0">
                <a:solidFill>
                  <a:schemeClr val="tx1"/>
                </a:solidFill>
                <a:effectLst/>
                <a:latin typeface="+mn-lt"/>
                <a:ea typeface="+mn-ea"/>
                <a:cs typeface="+mn-cs"/>
              </a:rPr>
              <a:t>注：标准库模块：</a:t>
            </a:r>
            <a:r>
              <a:rPr lang="en-US" altLang="zh-CN" sz="1200" b="0" i="0" kern="1200" dirty="0" smtClean="0">
                <a:solidFill>
                  <a:schemeClr val="tx1"/>
                </a:solidFill>
                <a:effectLst/>
                <a:latin typeface="+mn-lt"/>
                <a:ea typeface="+mn-ea"/>
                <a:cs typeface="+mn-cs"/>
              </a:rPr>
              <a:t>python</a:t>
            </a:r>
            <a:r>
              <a:rPr lang="zh-CN" altLang="en-US" sz="1200" b="0" i="0" kern="1200" dirty="0" smtClean="0">
                <a:solidFill>
                  <a:schemeClr val="tx1"/>
                </a:solidFill>
                <a:effectLst/>
                <a:latin typeface="+mn-lt"/>
                <a:ea typeface="+mn-ea"/>
                <a:cs typeface="+mn-cs"/>
              </a:rPr>
              <a:t>中自带的实用模块，也称为标准链接库。这个集合体大约有</a:t>
            </a:r>
            <a:r>
              <a:rPr lang="en-US" altLang="zh-CN" sz="1200" b="0" i="0" kern="1200" dirty="0" smtClean="0">
                <a:solidFill>
                  <a:schemeClr val="tx1"/>
                </a:solidFill>
                <a:effectLst/>
                <a:latin typeface="+mn-lt"/>
                <a:ea typeface="+mn-ea"/>
                <a:cs typeface="+mn-cs"/>
              </a:rPr>
              <a:t>200</a:t>
            </a:r>
            <a:r>
              <a:rPr lang="zh-CN" altLang="en-US" sz="1200" b="0" i="0" kern="1200" dirty="0" smtClean="0">
                <a:solidFill>
                  <a:schemeClr val="tx1"/>
                </a:solidFill>
                <a:effectLst/>
                <a:latin typeface="+mn-lt"/>
                <a:ea typeface="+mn-ea"/>
                <a:cs typeface="+mn-cs"/>
              </a:rPr>
              <a:t>多个模块，包含与平台不相关的常见程序设计任务：操作系统接口、对象永久保存、文字匹配模式、网络和</a:t>
            </a:r>
            <a:r>
              <a:rPr lang="en-US" altLang="zh-CN" sz="1200" b="0" i="0" kern="1200" dirty="0" smtClean="0">
                <a:solidFill>
                  <a:schemeClr val="tx1"/>
                </a:solidFill>
                <a:effectLst/>
                <a:latin typeface="+mn-lt"/>
                <a:ea typeface="+mn-ea"/>
                <a:cs typeface="+mn-cs"/>
              </a:rPr>
              <a:t>Internet</a:t>
            </a:r>
            <a:r>
              <a:rPr lang="zh-CN" altLang="en-US" sz="1200" b="0" i="0" kern="1200" dirty="0" smtClean="0">
                <a:solidFill>
                  <a:schemeClr val="tx1"/>
                </a:solidFill>
                <a:effectLst/>
                <a:latin typeface="+mn-lt"/>
                <a:ea typeface="+mn-ea"/>
                <a:cs typeface="+mn-cs"/>
              </a:rPr>
              <a:t>脚本、</a:t>
            </a:r>
            <a:r>
              <a:rPr lang="en-US" altLang="zh-CN" sz="1200" b="0" i="0" kern="1200" dirty="0" smtClean="0">
                <a:solidFill>
                  <a:schemeClr val="tx1"/>
                </a:solidFill>
                <a:effectLst/>
                <a:latin typeface="+mn-lt"/>
                <a:ea typeface="+mn-ea"/>
                <a:cs typeface="+mn-cs"/>
              </a:rPr>
              <a:t>GUI</a:t>
            </a:r>
            <a:r>
              <a:rPr lang="zh-CN" altLang="en-US" sz="1200" b="0" i="0" kern="1200" dirty="0" smtClean="0">
                <a:solidFill>
                  <a:schemeClr val="tx1"/>
                </a:solidFill>
                <a:effectLst/>
                <a:latin typeface="+mn-lt"/>
                <a:ea typeface="+mn-ea"/>
                <a:cs typeface="+mn-cs"/>
              </a:rPr>
              <a:t>建构等。注意：这些工具都不是</a:t>
            </a:r>
            <a:r>
              <a:rPr lang="en-US" altLang="zh-CN" sz="1200" b="0" i="0" kern="1200" dirty="0" smtClean="0">
                <a:solidFill>
                  <a:schemeClr val="tx1"/>
                </a:solidFill>
                <a:effectLst/>
                <a:latin typeface="+mn-lt"/>
                <a:ea typeface="+mn-ea"/>
                <a:cs typeface="+mn-cs"/>
              </a:rPr>
              <a:t>Python</a:t>
            </a:r>
            <a:r>
              <a:rPr lang="zh-CN" altLang="en-US" sz="1200" b="0" i="0" kern="1200" dirty="0" smtClean="0">
                <a:solidFill>
                  <a:schemeClr val="tx1"/>
                </a:solidFill>
                <a:effectLst/>
                <a:latin typeface="+mn-lt"/>
                <a:ea typeface="+mn-ea"/>
                <a:cs typeface="+mn-cs"/>
              </a:rPr>
              <a:t>语言的组成部分，但是，可以在任何安装了标准</a:t>
            </a:r>
            <a:r>
              <a:rPr lang="en-US" altLang="zh-CN" sz="1200" b="0" i="0" kern="1200" dirty="0" smtClean="0">
                <a:solidFill>
                  <a:schemeClr val="tx1"/>
                </a:solidFill>
                <a:effectLst/>
                <a:latin typeface="+mn-lt"/>
                <a:ea typeface="+mn-ea"/>
                <a:cs typeface="+mn-cs"/>
              </a:rPr>
              <a:t>Python</a:t>
            </a:r>
            <a:r>
              <a:rPr lang="zh-CN" altLang="en-US" sz="1200" b="0" i="0" kern="1200" dirty="0" smtClean="0">
                <a:solidFill>
                  <a:schemeClr val="tx1"/>
                </a:solidFill>
                <a:effectLst/>
                <a:latin typeface="+mn-lt"/>
                <a:ea typeface="+mn-ea"/>
                <a:cs typeface="+mn-cs"/>
              </a:rPr>
              <a:t>的情况下，导入适当的模块来使用</a:t>
            </a:r>
            <a:r>
              <a:rPr lang="en-US" altLang="zh-CN" sz="1200" b="0" i="0" kern="1200" dirty="0" smtClean="0">
                <a:solidFill>
                  <a:schemeClr val="tx1"/>
                </a:solidFill>
                <a:effectLst/>
                <a:latin typeface="+mn-lt"/>
                <a:ea typeface="+mn-ea"/>
                <a:cs typeface="+mn-cs"/>
              </a:rPr>
              <a:t>.</a:t>
            </a:r>
          </a:p>
          <a:p>
            <a:r>
              <a:rPr lang="zh-CN" altLang="en-US" sz="1200" b="1" i="0" kern="1200" dirty="0" smtClean="0">
                <a:solidFill>
                  <a:schemeClr val="tx1"/>
                </a:solidFill>
                <a:effectLst/>
                <a:latin typeface="+mn-lt"/>
                <a:ea typeface="+mn-ea"/>
                <a:cs typeface="+mn-cs"/>
              </a:rPr>
              <a:t>程序和模块</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Python</a:t>
            </a:r>
            <a:r>
              <a:rPr lang="zh-CN" altLang="en-US" sz="1200" b="0" i="0" kern="1200" dirty="0" smtClean="0">
                <a:solidFill>
                  <a:schemeClr val="tx1"/>
                </a:solidFill>
                <a:effectLst/>
                <a:latin typeface="+mn-lt"/>
                <a:ea typeface="+mn-ea"/>
                <a:cs typeface="+mn-cs"/>
              </a:rPr>
              <a:t>中，程序是作为一个主体的、顶层的文件来构造的，配合有零个或多个支持的文件，而后者这些文件都可以称作模块（顶层的文件也可以作为模块使用，但一般情况不作为模块）</a:t>
            </a:r>
            <a:endParaRPr lang="en-US" altLang="zh-CN" sz="1200" b="0" i="0" kern="1200" dirty="0" smtClean="0">
              <a:solidFill>
                <a:schemeClr val="tx1"/>
              </a:solidFill>
              <a:effectLst/>
              <a:latin typeface="+mn-lt"/>
              <a:ea typeface="+mn-ea"/>
              <a:cs typeface="+mn-cs"/>
            </a:endParaRPr>
          </a:p>
          <a:p>
            <a:r>
              <a:rPr lang="zh-CN" altLang="en-US" sz="1200" b="1" i="0" kern="1200" dirty="0" smtClean="0">
                <a:solidFill>
                  <a:schemeClr val="tx1"/>
                </a:solidFill>
                <a:effectLst/>
                <a:latin typeface="+mn-lt"/>
                <a:ea typeface="+mn-ea"/>
                <a:cs typeface="+mn-cs"/>
              </a:rPr>
              <a:t>顶层文件</a:t>
            </a:r>
            <a:r>
              <a:rPr lang="zh-CN" altLang="en-US" sz="1200" b="0" i="0" kern="1200" dirty="0" smtClean="0">
                <a:solidFill>
                  <a:schemeClr val="tx1"/>
                </a:solidFill>
                <a:effectLst/>
                <a:latin typeface="+mn-lt"/>
                <a:ea typeface="+mn-ea"/>
                <a:cs typeface="+mn-cs"/>
              </a:rPr>
              <a:t>：包含了程序的主要的控制流程：即需要运行来启动应用的文件。</a:t>
            </a:r>
          </a:p>
          <a:p>
            <a:r>
              <a:rPr lang="zh-CN" altLang="en-US" sz="1200" b="1" i="0" kern="1200" dirty="0" smtClean="0">
                <a:solidFill>
                  <a:schemeClr val="tx1"/>
                </a:solidFill>
                <a:effectLst/>
                <a:latin typeface="+mn-lt"/>
                <a:ea typeface="+mn-ea"/>
                <a:cs typeface="+mn-cs"/>
              </a:rPr>
              <a:t>模块文件</a:t>
            </a:r>
            <a:r>
              <a:rPr lang="zh-CN" altLang="en-US" sz="1200" b="0" i="0" kern="1200" dirty="0" smtClean="0">
                <a:solidFill>
                  <a:schemeClr val="tx1"/>
                </a:solidFill>
                <a:effectLst/>
                <a:latin typeface="+mn-lt"/>
                <a:ea typeface="+mn-ea"/>
                <a:cs typeface="+mn-cs"/>
              </a:rPr>
              <a:t>：可看做是工具的仓库（即装满了工具），这些工具是用来收集顶层文件（或其他可能的地方）使用的组件。</a:t>
            </a:r>
            <a:endParaRPr lang="en-US" altLang="zh-CN" sz="1200" b="0" i="0" kern="1200" dirty="0" smtClean="0">
              <a:solidFill>
                <a:schemeClr val="tx1"/>
              </a:solidFill>
              <a:effectLst/>
              <a:latin typeface="+mn-lt"/>
              <a:ea typeface="+mn-ea"/>
              <a:cs typeface="+mn-cs"/>
            </a:endParaRPr>
          </a:p>
          <a:p>
            <a:r>
              <a:rPr lang="zh-CN" altLang="en-US" sz="1200" b="1" i="0" kern="1200" dirty="0" smtClean="0">
                <a:solidFill>
                  <a:schemeClr val="tx1"/>
                </a:solidFill>
                <a:effectLst/>
                <a:latin typeface="+mn-lt"/>
                <a:ea typeface="+mn-ea"/>
                <a:cs typeface="+mn-cs"/>
              </a:rPr>
              <a:t>顶层文件与模块文件</a:t>
            </a:r>
            <a:r>
              <a:rPr lang="zh-CN" altLang="en-US" sz="1200" b="0" i="0" kern="1200" dirty="0" smtClean="0">
                <a:solidFill>
                  <a:schemeClr val="tx1"/>
                </a:solidFill>
                <a:effectLst/>
                <a:latin typeface="+mn-lt"/>
                <a:ea typeface="+mn-ea"/>
                <a:cs typeface="+mn-cs"/>
              </a:rPr>
              <a:t>：顶层文件使用了在模块文件中定义的工具，为这些模块也使用了其他模块所定义的工具。</a:t>
            </a:r>
          </a:p>
          <a:p>
            <a:endParaRPr lang="zh-CN" altLang="en-US" sz="1200" b="0" i="0" kern="1200" dirty="0" smtClean="0">
              <a:solidFill>
                <a:schemeClr val="tx1"/>
              </a:solidFill>
              <a:effectLst/>
              <a:latin typeface="+mn-lt"/>
              <a:ea typeface="+mn-ea"/>
              <a:cs typeface="+mn-cs"/>
            </a:endParaRPr>
          </a:p>
          <a:p>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pPr/>
              <a:t>211</a:t>
            </a:fld>
            <a:endParaRPr lang="zh-CN" altLang="en-US"/>
          </a:p>
        </p:txBody>
      </p:sp>
    </p:spTree>
    <p:extLst>
      <p:ext uri="{BB962C8B-B14F-4D97-AF65-F5344CB8AC3E}">
        <p14:creationId xmlns:p14="http://schemas.microsoft.com/office/powerpoint/2010/main" xmlns="" val="483468035"/>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t>该图描述了模块内的情况以及与其他模块的交互，即 模块的执行环境</a:t>
            </a:r>
            <a:endParaRPr lang="en-US" altLang="zh-CN" sz="1200" dirty="0" smtClean="0"/>
          </a:p>
          <a:p>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pPr/>
              <a:t>212</a:t>
            </a:fld>
            <a:endParaRPr lang="zh-CN" altLang="en-US"/>
          </a:p>
        </p:txBody>
      </p:sp>
    </p:spTree>
    <p:extLst>
      <p:ext uri="{BB962C8B-B14F-4D97-AF65-F5344CB8AC3E}">
        <p14:creationId xmlns:p14="http://schemas.microsoft.com/office/powerpoint/2010/main" xmlns="" val="7609967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pPr/>
              <a:t>25</a:t>
            </a:fld>
            <a:endParaRPr lang="zh-CN" altLang="en-US"/>
          </a:p>
        </p:txBody>
      </p:sp>
    </p:spTree>
    <p:extLst>
      <p:ext uri="{BB962C8B-B14F-4D97-AF65-F5344CB8AC3E}">
        <p14:creationId xmlns:p14="http://schemas.microsoft.com/office/powerpoint/2010/main" xmlns="" val="1108213913"/>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pPr/>
              <a:t>213</a:t>
            </a:fld>
            <a:endParaRPr lang="zh-CN" altLang="en-US"/>
          </a:p>
        </p:txBody>
      </p:sp>
    </p:spTree>
    <p:extLst>
      <p:ext uri="{BB962C8B-B14F-4D97-AF65-F5344CB8AC3E}">
        <p14:creationId xmlns:p14="http://schemas.microsoft.com/office/powerpoint/2010/main" xmlns="" val="1742161914"/>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pPr/>
              <a:t>214</a:t>
            </a:fld>
            <a:endParaRPr lang="zh-CN" altLang="en-US"/>
          </a:p>
        </p:txBody>
      </p:sp>
    </p:spTree>
    <p:extLst>
      <p:ext uri="{BB962C8B-B14F-4D97-AF65-F5344CB8AC3E}">
        <p14:creationId xmlns:p14="http://schemas.microsoft.com/office/powerpoint/2010/main" xmlns="" val="71985364"/>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pPr/>
              <a:t>215</a:t>
            </a:fld>
            <a:endParaRPr lang="zh-CN" altLang="en-US"/>
          </a:p>
        </p:txBody>
      </p:sp>
    </p:spTree>
    <p:extLst>
      <p:ext uri="{BB962C8B-B14F-4D97-AF65-F5344CB8AC3E}">
        <p14:creationId xmlns:p14="http://schemas.microsoft.com/office/powerpoint/2010/main" xmlns="" val="1200960271"/>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pPr/>
              <a:t>216</a:t>
            </a:fld>
            <a:endParaRPr lang="zh-CN" altLang="en-US"/>
          </a:p>
        </p:txBody>
      </p:sp>
    </p:spTree>
    <p:extLst>
      <p:ext uri="{BB962C8B-B14F-4D97-AF65-F5344CB8AC3E}">
        <p14:creationId xmlns:p14="http://schemas.microsoft.com/office/powerpoint/2010/main" xmlns="" val="1492839400"/>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t>一个文件可通过导入一个模块（文件）读取这个模块的内容，即导入从本质上讲，就是在一个文件中载入另一个文件，并且能够读取那个文件的内容。一个模块内的内容通过这样的属性（</a:t>
            </a:r>
            <a:r>
              <a:rPr lang="en-US" altLang="zh-CN" sz="1200" dirty="0" smtClean="0"/>
              <a:t>object </a:t>
            </a:r>
            <a:r>
              <a:rPr lang="en-US" altLang="zh-CN" sz="1200" b="1" dirty="0" smtClean="0"/>
              <a:t>.</a:t>
            </a:r>
            <a:r>
              <a:rPr lang="zh-CN" altLang="en-US" sz="1200" dirty="0" smtClean="0"/>
              <a:t> </a:t>
            </a:r>
            <a:r>
              <a:rPr lang="en-US" altLang="zh-CN" sz="1200" dirty="0" smtClean="0"/>
              <a:t>attribute</a:t>
            </a:r>
            <a:r>
              <a:rPr lang="zh-CN" altLang="en-US" sz="1200" dirty="0" smtClean="0"/>
              <a:t>）能够被外界使用</a:t>
            </a:r>
            <a:endParaRPr kumimoji="1" lang="en-US" altLang="zh-CN" sz="1200" dirty="0" smtClean="0"/>
          </a:p>
          <a:p>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pPr/>
              <a:t>217</a:t>
            </a:fld>
            <a:endParaRPr lang="zh-CN" altLang="en-US"/>
          </a:p>
        </p:txBody>
      </p:sp>
    </p:spTree>
    <p:extLst>
      <p:ext uri="{BB962C8B-B14F-4D97-AF65-F5344CB8AC3E}">
        <p14:creationId xmlns:p14="http://schemas.microsoft.com/office/powerpoint/2010/main" xmlns="" val="1810329532"/>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sz="1200" b="1" dirty="0" smtClean="0"/>
              <a:t>模块的使用：</a:t>
            </a:r>
            <a:endParaRPr kumimoji="1" lang="en-US" altLang="zh-CN" sz="1200" b="1" dirty="0" smtClean="0"/>
          </a:p>
          <a:p>
            <a:r>
              <a:rPr lang="zh-CN" altLang="en-US" sz="1200" b="1" i="0" kern="1200" dirty="0" smtClean="0">
                <a:solidFill>
                  <a:schemeClr val="tx1"/>
                </a:solidFill>
                <a:effectLst/>
                <a:latin typeface="+mn-lt"/>
                <a:ea typeface="+mn-ea"/>
                <a:cs typeface="+mn-cs"/>
              </a:rPr>
              <a:t>一、</a:t>
            </a:r>
            <a:r>
              <a:rPr lang="en-US" altLang="zh-CN" sz="1200" b="1" i="0" kern="1200" dirty="0" smtClean="0">
                <a:solidFill>
                  <a:schemeClr val="tx1"/>
                </a:solidFill>
                <a:effectLst/>
                <a:latin typeface="+mn-lt"/>
                <a:ea typeface="+mn-ea"/>
                <a:cs typeface="+mn-cs"/>
              </a:rPr>
              <a:t>import X</a:t>
            </a:r>
            <a:r>
              <a:rPr lang="zh-CN" altLang="en-US" sz="1200" b="0" i="0" kern="1200" dirty="0" smtClean="0">
                <a:solidFill>
                  <a:schemeClr val="tx1"/>
                </a:solidFill>
                <a:effectLst/>
                <a:latin typeface="+mn-lt"/>
                <a:ea typeface="+mn-ea"/>
                <a:cs typeface="+mn-cs"/>
              </a:rPr>
              <a:t>：导入模块</a:t>
            </a:r>
            <a:r>
              <a:rPr lang="en-US" altLang="zh-CN" sz="1200" b="0" i="0" kern="1200" dirty="0" smtClean="0">
                <a:solidFill>
                  <a:schemeClr val="tx1"/>
                </a:solidFill>
                <a:effectLst/>
                <a:latin typeface="+mn-lt"/>
                <a:ea typeface="+mn-ea"/>
                <a:cs typeface="+mn-cs"/>
              </a:rPr>
              <a:t>X</a:t>
            </a:r>
            <a:r>
              <a:rPr lang="zh-CN" altLang="en-US" sz="1200" b="0" i="0" kern="1200" dirty="0" smtClean="0">
                <a:solidFill>
                  <a:schemeClr val="tx1"/>
                </a:solidFill>
                <a:effectLst/>
                <a:latin typeface="+mn-lt"/>
                <a:ea typeface="+mn-ea"/>
                <a:cs typeface="+mn-cs"/>
              </a:rPr>
              <a:t>，并在当前命名空间（</a:t>
            </a:r>
            <a:r>
              <a:rPr lang="en-US" altLang="zh-CN" sz="1200" b="0" i="0" kern="1200" dirty="0" smtClean="0">
                <a:solidFill>
                  <a:schemeClr val="tx1"/>
                </a:solidFill>
                <a:effectLst/>
                <a:latin typeface="+mn-lt"/>
                <a:ea typeface="+mn-ea"/>
                <a:cs typeface="+mn-cs"/>
              </a:rPr>
              <a:t>namespace</a:t>
            </a:r>
            <a:r>
              <a:rPr lang="zh-CN" altLang="en-US" sz="1200" b="0" i="0" kern="1200" dirty="0" smtClean="0">
                <a:solidFill>
                  <a:schemeClr val="tx1"/>
                </a:solidFill>
                <a:effectLst/>
                <a:latin typeface="+mn-lt"/>
                <a:ea typeface="+mn-ea"/>
                <a:cs typeface="+mn-cs"/>
              </a:rPr>
              <a:t>）</a:t>
            </a:r>
            <a:r>
              <a:rPr lang="zh-CN" altLang="en-US" sz="1200" b="1" i="0" kern="1200" dirty="0" smtClean="0">
                <a:solidFill>
                  <a:schemeClr val="tx1"/>
                </a:solidFill>
                <a:effectLst/>
                <a:latin typeface="+mn-lt"/>
                <a:ea typeface="+mn-ea"/>
                <a:cs typeface="+mn-cs"/>
              </a:rPr>
              <a:t>创建</a:t>
            </a:r>
            <a:r>
              <a:rPr lang="zh-CN" altLang="en-US" sz="1200" b="0" i="0" kern="1200" dirty="0" smtClean="0">
                <a:solidFill>
                  <a:schemeClr val="tx1"/>
                </a:solidFill>
                <a:effectLst/>
                <a:latin typeface="+mn-lt"/>
                <a:ea typeface="+mn-ea"/>
                <a:cs typeface="+mn-cs"/>
              </a:rPr>
              <a:t>该</a:t>
            </a:r>
            <a:r>
              <a:rPr lang="zh-CN" altLang="en-US" sz="1200" b="1" i="0" kern="1200" dirty="0" smtClean="0">
                <a:solidFill>
                  <a:schemeClr val="tx1"/>
                </a:solidFill>
                <a:effectLst/>
                <a:latin typeface="+mn-lt"/>
                <a:ea typeface="+mn-ea"/>
                <a:cs typeface="+mn-cs"/>
              </a:rPr>
              <a:t>模块</a:t>
            </a:r>
            <a:r>
              <a:rPr lang="zh-CN" altLang="en-US" sz="1200" b="0" i="0" kern="1200" dirty="0" smtClean="0">
                <a:solidFill>
                  <a:schemeClr val="tx1"/>
                </a:solidFill>
                <a:effectLst/>
                <a:latin typeface="+mn-lt"/>
                <a:ea typeface="+mn-ea"/>
                <a:cs typeface="+mn-cs"/>
              </a:rPr>
              <a:t>的</a:t>
            </a:r>
            <a:r>
              <a:rPr lang="zh-CN" altLang="en-US" sz="1200" b="1" i="0" kern="1200" dirty="0" smtClean="0">
                <a:solidFill>
                  <a:schemeClr val="tx1"/>
                </a:solidFill>
                <a:effectLst/>
                <a:latin typeface="+mn-lt"/>
                <a:ea typeface="+mn-ea"/>
                <a:cs typeface="+mn-cs"/>
              </a:rPr>
              <a:t>引用</a:t>
            </a:r>
            <a:r>
              <a:rPr lang="zh-CN" altLang="en-US" sz="1200" b="0" i="0" kern="1200" dirty="0" smtClean="0">
                <a:solidFill>
                  <a:schemeClr val="tx1"/>
                </a:solidFill>
                <a:effectLst/>
                <a:latin typeface="+mn-lt"/>
                <a:ea typeface="+mn-ea"/>
                <a:cs typeface="+mn-cs"/>
              </a:rPr>
              <a:t>。可以使用：</a:t>
            </a:r>
            <a:r>
              <a:rPr lang="en-US" altLang="zh-CN" sz="1200" b="0" i="0" kern="1200" dirty="0" err="1" smtClean="0">
                <a:solidFill>
                  <a:schemeClr val="tx1"/>
                </a:solidFill>
                <a:effectLst/>
                <a:latin typeface="+mn-lt"/>
                <a:ea typeface="+mn-ea"/>
                <a:cs typeface="+mn-cs"/>
              </a:rPr>
              <a:t>X</a:t>
            </a:r>
            <a:r>
              <a:rPr lang="en-US" altLang="zh-CN" sz="1200" b="1" i="0" kern="1200" dirty="0" err="1" smtClean="0">
                <a:solidFill>
                  <a:schemeClr val="tx1"/>
                </a:solidFill>
                <a:effectLst/>
                <a:latin typeface="+mn-lt"/>
                <a:ea typeface="+mn-ea"/>
                <a:cs typeface="+mn-cs"/>
              </a:rPr>
              <a:t>.</a:t>
            </a:r>
            <a:r>
              <a:rPr lang="en-US" altLang="zh-CN" sz="1200" b="0" i="0" kern="1200" dirty="0" err="1" smtClean="0">
                <a:solidFill>
                  <a:schemeClr val="tx1"/>
                </a:solidFill>
                <a:effectLst/>
                <a:latin typeface="+mn-lt"/>
                <a:ea typeface="+mn-ea"/>
                <a:cs typeface="+mn-cs"/>
              </a:rPr>
              <a:t>name</a:t>
            </a:r>
            <a:r>
              <a:rPr lang="zh-CN" altLang="en-US" sz="1200" b="0" i="0" kern="1200" dirty="0" smtClean="0">
                <a:solidFill>
                  <a:schemeClr val="tx1"/>
                </a:solidFill>
                <a:effectLst/>
                <a:latin typeface="+mn-lt"/>
                <a:ea typeface="+mn-ea"/>
                <a:cs typeface="+mn-cs"/>
              </a:rPr>
              <a:t>引用定义在模块</a:t>
            </a:r>
            <a:r>
              <a:rPr lang="en-US" altLang="zh-CN" sz="1200" b="0" i="0" kern="1200" dirty="0" smtClean="0">
                <a:solidFill>
                  <a:schemeClr val="tx1"/>
                </a:solidFill>
                <a:effectLst/>
                <a:latin typeface="+mn-lt"/>
                <a:ea typeface="+mn-ea"/>
                <a:cs typeface="+mn-cs"/>
              </a:rPr>
              <a:t>X</a:t>
            </a:r>
            <a:r>
              <a:rPr lang="zh-CN" altLang="en-US" sz="1200" b="0" i="0" kern="1200" dirty="0" smtClean="0">
                <a:solidFill>
                  <a:schemeClr val="tx1"/>
                </a:solidFill>
                <a:effectLst/>
                <a:latin typeface="+mn-lt"/>
                <a:ea typeface="+mn-ea"/>
                <a:cs typeface="+mn-cs"/>
              </a:rPr>
              <a:t>中的属性。</a:t>
            </a:r>
            <a:endParaRPr lang="en-US" altLang="zh-CN" sz="1200" b="0" i="0" kern="1200" dirty="0" smtClean="0">
              <a:solidFill>
                <a:schemeClr val="tx1"/>
              </a:solidFill>
              <a:effectLst/>
              <a:latin typeface="+mn-lt"/>
              <a:ea typeface="+mn-ea"/>
              <a:cs typeface="+mn-cs"/>
            </a:endParaRPr>
          </a:p>
          <a:p>
            <a:endParaRPr lang="zh-CN" altLang="en-US" sz="1200" b="0" i="0" kern="1200" dirty="0" smtClean="0">
              <a:solidFill>
                <a:schemeClr val="tx1"/>
              </a:solidFill>
              <a:effectLst/>
              <a:latin typeface="+mn-lt"/>
              <a:ea typeface="+mn-ea"/>
              <a:cs typeface="+mn-cs"/>
            </a:endParaRPr>
          </a:p>
          <a:p>
            <a:r>
              <a:rPr lang="zh-CN" altLang="en-US" sz="1200" b="1" i="0" kern="1200" dirty="0" smtClean="0">
                <a:solidFill>
                  <a:schemeClr val="tx1"/>
                </a:solidFill>
                <a:effectLst/>
                <a:latin typeface="+mn-lt"/>
                <a:ea typeface="+mn-ea"/>
                <a:cs typeface="+mn-cs"/>
              </a:rPr>
              <a:t>二、</a:t>
            </a:r>
            <a:r>
              <a:rPr lang="en-US" altLang="zh-CN" sz="1200" b="1" i="0" kern="1200" dirty="0" smtClean="0">
                <a:solidFill>
                  <a:schemeClr val="tx1"/>
                </a:solidFill>
                <a:effectLst/>
                <a:latin typeface="+mn-lt"/>
                <a:ea typeface="+mn-ea"/>
                <a:cs typeface="+mn-cs"/>
              </a:rPr>
              <a:t>from X import *</a:t>
            </a:r>
            <a:r>
              <a:rPr lang="zh-CN" altLang="en-US" sz="1200" b="0" i="0" kern="1200" dirty="0" smtClean="0">
                <a:solidFill>
                  <a:schemeClr val="tx1"/>
                </a:solidFill>
                <a:effectLst/>
                <a:latin typeface="+mn-lt"/>
                <a:ea typeface="+mn-ea"/>
                <a:cs typeface="+mn-cs"/>
              </a:rPr>
              <a:t> ：导入模块</a:t>
            </a:r>
            <a:r>
              <a:rPr lang="en-US" altLang="zh-CN" sz="1200" b="0" i="0" kern="1200" dirty="0" smtClean="0">
                <a:solidFill>
                  <a:schemeClr val="tx1"/>
                </a:solidFill>
                <a:effectLst/>
                <a:latin typeface="+mn-lt"/>
                <a:ea typeface="+mn-ea"/>
                <a:cs typeface="+mn-cs"/>
              </a:rPr>
              <a:t>X</a:t>
            </a:r>
            <a:r>
              <a:rPr lang="zh-CN" altLang="en-US" sz="1200" b="0" i="0" kern="1200" dirty="0" smtClean="0">
                <a:solidFill>
                  <a:schemeClr val="tx1"/>
                </a:solidFill>
                <a:effectLst/>
                <a:latin typeface="+mn-lt"/>
                <a:ea typeface="+mn-ea"/>
                <a:cs typeface="+mn-cs"/>
              </a:rPr>
              <a:t>，并在当前命名空间，创建该模块中</a:t>
            </a:r>
            <a:r>
              <a:rPr lang="zh-CN" altLang="en-US" sz="1200" b="1" i="0" kern="1200" dirty="0" smtClean="0">
                <a:solidFill>
                  <a:schemeClr val="tx1"/>
                </a:solidFill>
                <a:effectLst/>
                <a:latin typeface="+mn-lt"/>
                <a:ea typeface="+mn-ea"/>
                <a:cs typeface="+mn-cs"/>
              </a:rPr>
              <a:t>所有公共对象</a:t>
            </a:r>
            <a:r>
              <a:rPr lang="zh-CN" altLang="en-US" sz="1200" b="0" i="0" kern="1200" dirty="0" smtClean="0">
                <a:solidFill>
                  <a:schemeClr val="tx1"/>
                </a:solidFill>
                <a:effectLst/>
                <a:latin typeface="+mn-lt"/>
                <a:ea typeface="+mn-ea"/>
                <a:cs typeface="+mn-cs"/>
              </a:rPr>
              <a:t>（名字不以</a:t>
            </a:r>
            <a:r>
              <a:rPr lang="en-US" altLang="zh-CN" sz="1200" b="0" i="0" kern="1200" dirty="0" smtClean="0">
                <a:solidFill>
                  <a:schemeClr val="tx1"/>
                </a:solidFill>
                <a:effectLst/>
                <a:latin typeface="+mn-lt"/>
                <a:ea typeface="+mn-ea"/>
                <a:cs typeface="+mn-cs"/>
              </a:rPr>
              <a:t>__</a:t>
            </a:r>
            <a:r>
              <a:rPr lang="zh-CN" altLang="en-US" sz="1200" b="0" i="0" kern="1200" dirty="0" smtClean="0">
                <a:solidFill>
                  <a:schemeClr val="tx1"/>
                </a:solidFill>
                <a:effectLst/>
                <a:latin typeface="+mn-lt"/>
                <a:ea typeface="+mn-ea"/>
                <a:cs typeface="+mn-cs"/>
              </a:rPr>
              <a:t>开头）的引用。即你能使用普通名字（直接是</a:t>
            </a:r>
            <a:r>
              <a:rPr lang="en-US" altLang="zh-CN" sz="1200" b="0" i="0" kern="1200" dirty="0" smtClean="0">
                <a:solidFill>
                  <a:schemeClr val="tx1"/>
                </a:solidFill>
                <a:effectLst/>
                <a:latin typeface="+mn-lt"/>
                <a:ea typeface="+mn-ea"/>
                <a:cs typeface="+mn-cs"/>
              </a:rPr>
              <a:t>name</a:t>
            </a:r>
            <a:r>
              <a:rPr lang="zh-CN" altLang="en-US" sz="1200" b="0" i="0" kern="1200" dirty="0" smtClean="0">
                <a:solidFill>
                  <a:schemeClr val="tx1"/>
                </a:solidFill>
                <a:effectLst/>
                <a:latin typeface="+mn-lt"/>
                <a:ea typeface="+mn-ea"/>
                <a:cs typeface="+mn-cs"/>
              </a:rPr>
              <a:t>）去引用模块</a:t>
            </a:r>
            <a:r>
              <a:rPr lang="en-US" altLang="zh-CN" sz="1200" b="0" i="0" kern="1200" dirty="0" smtClean="0">
                <a:solidFill>
                  <a:schemeClr val="tx1"/>
                </a:solidFill>
                <a:effectLst/>
                <a:latin typeface="+mn-lt"/>
                <a:ea typeface="+mn-ea"/>
                <a:cs typeface="+mn-cs"/>
              </a:rPr>
              <a:t>X</a:t>
            </a:r>
            <a:r>
              <a:rPr lang="zh-CN" altLang="en-US" sz="1200" b="0" i="0" kern="1200" dirty="0" smtClean="0">
                <a:solidFill>
                  <a:schemeClr val="tx1"/>
                </a:solidFill>
                <a:effectLst/>
                <a:latin typeface="+mn-lt"/>
                <a:ea typeface="+mn-ea"/>
                <a:cs typeface="+mn-cs"/>
              </a:rPr>
              <a:t>中的属性，但是</a:t>
            </a:r>
            <a:r>
              <a:rPr lang="en-US" altLang="zh-CN" sz="1200" b="0" i="0" kern="1200" dirty="0" smtClean="0">
                <a:solidFill>
                  <a:schemeClr val="tx1"/>
                </a:solidFill>
                <a:effectLst/>
                <a:latin typeface="+mn-lt"/>
                <a:ea typeface="+mn-ea"/>
                <a:cs typeface="+mn-cs"/>
              </a:rPr>
              <a:t>X</a:t>
            </a:r>
            <a:r>
              <a:rPr lang="zh-CN" altLang="en-US" sz="1200" b="0" i="0" kern="1200" dirty="0" smtClean="0">
                <a:solidFill>
                  <a:schemeClr val="tx1"/>
                </a:solidFill>
                <a:effectLst/>
                <a:latin typeface="+mn-lt"/>
                <a:ea typeface="+mn-ea"/>
                <a:cs typeface="+mn-cs"/>
              </a:rPr>
              <a:t>本身没有定义，不能使用</a:t>
            </a:r>
            <a:r>
              <a:rPr lang="en-US" altLang="zh-CN" sz="1200" b="0" i="0" kern="1200" dirty="0" err="1" smtClean="0">
                <a:solidFill>
                  <a:schemeClr val="tx1"/>
                </a:solidFill>
                <a:effectLst/>
                <a:latin typeface="+mn-lt"/>
                <a:ea typeface="+mn-ea"/>
                <a:cs typeface="+mn-cs"/>
              </a:rPr>
              <a:t>X.name</a:t>
            </a:r>
            <a:r>
              <a:rPr lang="zh-CN" altLang="en-US" sz="1200" b="0" i="0" kern="1200" dirty="0" smtClean="0">
                <a:solidFill>
                  <a:schemeClr val="tx1"/>
                </a:solidFill>
                <a:effectLst/>
                <a:latin typeface="+mn-lt"/>
                <a:ea typeface="+mn-ea"/>
                <a:cs typeface="+mn-cs"/>
              </a:rPr>
              <a:t>。并且如果命名空间中原来有同名的</a:t>
            </a:r>
            <a:r>
              <a:rPr lang="en-US" altLang="zh-CN" sz="1200" b="0" i="0" kern="1200" dirty="0" smtClean="0">
                <a:solidFill>
                  <a:schemeClr val="tx1"/>
                </a:solidFill>
                <a:effectLst/>
                <a:latin typeface="+mn-lt"/>
                <a:ea typeface="+mn-ea"/>
                <a:cs typeface="+mn-cs"/>
              </a:rPr>
              <a:t>name</a:t>
            </a:r>
            <a:r>
              <a:rPr lang="zh-CN" altLang="en-US" sz="1200" b="0" i="0" kern="1200" dirty="0" smtClean="0">
                <a:solidFill>
                  <a:schemeClr val="tx1"/>
                </a:solidFill>
                <a:effectLst/>
                <a:latin typeface="+mn-lt"/>
                <a:ea typeface="+mn-ea"/>
                <a:cs typeface="+mn-cs"/>
              </a:rPr>
              <a:t>定义时，它将会被新的</a:t>
            </a:r>
            <a:r>
              <a:rPr lang="en-US" altLang="zh-CN" sz="1200" b="0" i="0" kern="1200" dirty="0" smtClean="0">
                <a:solidFill>
                  <a:schemeClr val="tx1"/>
                </a:solidFill>
                <a:effectLst/>
                <a:latin typeface="+mn-lt"/>
                <a:ea typeface="+mn-ea"/>
                <a:cs typeface="+mn-cs"/>
              </a:rPr>
              <a:t>name</a:t>
            </a:r>
            <a:r>
              <a:rPr lang="zh-CN" altLang="en-US" sz="1200" b="0" i="0" kern="1200" dirty="0" smtClean="0">
                <a:solidFill>
                  <a:schemeClr val="tx1"/>
                </a:solidFill>
                <a:effectLst/>
                <a:latin typeface="+mn-lt"/>
                <a:ea typeface="+mn-ea"/>
                <a:cs typeface="+mn-cs"/>
              </a:rPr>
              <a:t>取代。</a:t>
            </a:r>
            <a:endParaRPr lang="en-US" altLang="zh-CN" sz="1200" b="0" i="0" kern="1200" dirty="0" smtClean="0">
              <a:solidFill>
                <a:schemeClr val="tx1"/>
              </a:solidFill>
              <a:effectLst/>
              <a:latin typeface="+mn-lt"/>
              <a:ea typeface="+mn-ea"/>
              <a:cs typeface="+mn-cs"/>
            </a:endParaRPr>
          </a:p>
          <a:p>
            <a:endParaRPr lang="zh-CN" altLang="en-US" sz="1200" b="0" i="0" kern="1200" dirty="0" smtClean="0">
              <a:solidFill>
                <a:schemeClr val="tx1"/>
              </a:solidFill>
              <a:effectLst/>
              <a:latin typeface="+mn-lt"/>
              <a:ea typeface="+mn-ea"/>
              <a:cs typeface="+mn-cs"/>
            </a:endParaRPr>
          </a:p>
          <a:p>
            <a:r>
              <a:rPr lang="zh-CN" altLang="en-US" sz="1200" b="1" i="0" kern="1200" dirty="0" smtClean="0">
                <a:solidFill>
                  <a:schemeClr val="tx1"/>
                </a:solidFill>
                <a:effectLst/>
                <a:latin typeface="+mn-lt"/>
                <a:ea typeface="+mn-ea"/>
                <a:cs typeface="+mn-cs"/>
              </a:rPr>
              <a:t>三、</a:t>
            </a:r>
            <a:r>
              <a:rPr lang="en-US" altLang="zh-CN" sz="1200" b="1" i="0" kern="1200" dirty="0" smtClean="0">
                <a:solidFill>
                  <a:schemeClr val="tx1"/>
                </a:solidFill>
                <a:effectLst/>
                <a:latin typeface="+mn-lt"/>
                <a:ea typeface="+mn-ea"/>
                <a:cs typeface="+mn-cs"/>
              </a:rPr>
              <a:t>from X import a, b, c</a:t>
            </a:r>
            <a:r>
              <a:rPr lang="zh-CN" altLang="en-US" sz="1200" b="0" i="0" kern="1200" dirty="0" smtClean="0">
                <a:solidFill>
                  <a:schemeClr val="tx1"/>
                </a:solidFill>
                <a:effectLst/>
                <a:latin typeface="+mn-lt"/>
                <a:ea typeface="+mn-ea"/>
                <a:cs typeface="+mn-cs"/>
              </a:rPr>
              <a:t>：导入模块</a:t>
            </a:r>
            <a:r>
              <a:rPr lang="en-US" altLang="zh-CN" sz="1200" b="0" i="0" kern="1200" dirty="0" smtClean="0">
                <a:solidFill>
                  <a:schemeClr val="tx1"/>
                </a:solidFill>
                <a:effectLst/>
                <a:latin typeface="+mn-lt"/>
                <a:ea typeface="+mn-ea"/>
                <a:cs typeface="+mn-cs"/>
              </a:rPr>
              <a:t>X</a:t>
            </a:r>
            <a:r>
              <a:rPr lang="zh-CN" altLang="en-US" sz="1200" b="0" i="0" kern="1200" dirty="0" smtClean="0">
                <a:solidFill>
                  <a:schemeClr val="tx1"/>
                </a:solidFill>
                <a:effectLst/>
                <a:latin typeface="+mn-lt"/>
                <a:ea typeface="+mn-ea"/>
                <a:cs typeface="+mn-cs"/>
              </a:rPr>
              <a:t>，并在当前命名空间创建该模块</a:t>
            </a:r>
            <a:r>
              <a:rPr lang="zh-CN" altLang="en-US" sz="1200" b="1" i="0" kern="1200" dirty="0" smtClean="0">
                <a:solidFill>
                  <a:schemeClr val="tx1"/>
                </a:solidFill>
                <a:effectLst/>
                <a:latin typeface="+mn-lt"/>
                <a:ea typeface="+mn-ea"/>
                <a:cs typeface="+mn-cs"/>
              </a:rPr>
              <a:t>给定对象</a:t>
            </a:r>
            <a:r>
              <a:rPr lang="zh-CN" altLang="en-US" sz="1200" b="0" i="0" kern="1200" dirty="0" smtClean="0">
                <a:solidFill>
                  <a:schemeClr val="tx1"/>
                </a:solidFill>
                <a:effectLst/>
                <a:latin typeface="+mn-lt"/>
                <a:ea typeface="+mn-ea"/>
                <a:cs typeface="+mn-cs"/>
              </a:rPr>
              <a:t>的引用。</a:t>
            </a:r>
            <a:endParaRPr lang="en-US" altLang="zh-CN" sz="1200" b="0" i="0" kern="1200" dirty="0" smtClean="0">
              <a:solidFill>
                <a:schemeClr val="tx1"/>
              </a:solidFill>
              <a:effectLst/>
              <a:latin typeface="+mn-lt"/>
              <a:ea typeface="+mn-ea"/>
              <a:cs typeface="+mn-cs"/>
            </a:endParaRPr>
          </a:p>
          <a:p>
            <a:endParaRPr lang="zh-CN" altLang="en-US" sz="1200" b="0" i="0" kern="1200" dirty="0" smtClean="0">
              <a:solidFill>
                <a:schemeClr val="tx1"/>
              </a:solidFill>
              <a:effectLst/>
              <a:latin typeface="+mn-lt"/>
              <a:ea typeface="+mn-ea"/>
              <a:cs typeface="+mn-cs"/>
            </a:endParaRPr>
          </a:p>
          <a:p>
            <a:r>
              <a:rPr lang="zh-CN" altLang="en-US" sz="1200" b="1" i="0" kern="1200" dirty="0" smtClean="0">
                <a:solidFill>
                  <a:schemeClr val="tx1"/>
                </a:solidFill>
                <a:effectLst/>
                <a:latin typeface="+mn-lt"/>
                <a:ea typeface="+mn-ea"/>
                <a:cs typeface="+mn-cs"/>
              </a:rPr>
              <a:t>这种用法较少</a:t>
            </a:r>
            <a:r>
              <a:rPr lang="en-US" altLang="zh-CN" sz="1200" b="1" i="0" kern="1200" dirty="0" smtClean="0">
                <a:solidFill>
                  <a:schemeClr val="tx1"/>
                </a:solidFill>
                <a:effectLst/>
                <a:latin typeface="+mn-lt"/>
                <a:ea typeface="+mn-ea"/>
                <a:cs typeface="+mn-cs"/>
              </a:rPr>
              <a:t>——</a:t>
            </a:r>
            <a:r>
              <a:rPr lang="zh-CN" altLang="en-US" sz="1200" b="1" i="0" kern="1200" dirty="0" smtClean="0">
                <a:solidFill>
                  <a:schemeClr val="tx1"/>
                </a:solidFill>
                <a:effectLst/>
                <a:latin typeface="+mn-lt"/>
                <a:ea typeface="+mn-ea"/>
                <a:cs typeface="+mn-cs"/>
              </a:rPr>
              <a:t>四、</a:t>
            </a:r>
            <a:r>
              <a:rPr lang="en-US" altLang="zh-CN" sz="1200" b="1" i="0" kern="1200" dirty="0" smtClean="0">
                <a:solidFill>
                  <a:schemeClr val="tx1"/>
                </a:solidFill>
                <a:effectLst/>
                <a:latin typeface="+mn-lt"/>
                <a:ea typeface="+mn-ea"/>
                <a:cs typeface="+mn-cs"/>
              </a:rPr>
              <a:t>X = __import__('X')</a:t>
            </a:r>
            <a:r>
              <a:rPr lang="zh-CN" altLang="en-US" sz="1200" b="0" i="0" kern="1200" dirty="0" smtClean="0">
                <a:solidFill>
                  <a:schemeClr val="tx1"/>
                </a:solidFill>
                <a:effectLst/>
                <a:latin typeface="+mn-lt"/>
                <a:ea typeface="+mn-ea"/>
                <a:cs typeface="+mn-cs"/>
              </a:rPr>
              <a:t>：类似（</a:t>
            </a:r>
            <a:r>
              <a:rPr lang="en-US" altLang="zh-CN" sz="1200" b="0" i="0" kern="1200" dirty="0" smtClean="0">
                <a:solidFill>
                  <a:schemeClr val="tx1"/>
                </a:solidFill>
                <a:effectLst/>
                <a:latin typeface="+mn-lt"/>
                <a:ea typeface="+mn-ea"/>
                <a:cs typeface="+mn-cs"/>
              </a:rPr>
              <a:t>1</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import X</a:t>
            </a:r>
            <a:r>
              <a:rPr lang="zh-CN" altLang="en-US" sz="1200" b="0" i="0" kern="1200" dirty="0" smtClean="0">
                <a:solidFill>
                  <a:schemeClr val="tx1"/>
                </a:solidFill>
                <a:effectLst/>
                <a:latin typeface="+mn-lt"/>
                <a:ea typeface="+mn-ea"/>
                <a:cs typeface="+mn-cs"/>
              </a:rPr>
              <a:t>，区别在于：该方式显示指定了</a:t>
            </a:r>
            <a:r>
              <a:rPr lang="en-US" altLang="zh-CN" sz="1200" b="0" i="0" kern="1200" dirty="0" smtClean="0">
                <a:solidFill>
                  <a:schemeClr val="tx1"/>
                </a:solidFill>
                <a:effectLst/>
                <a:latin typeface="+mn-lt"/>
                <a:ea typeface="+mn-ea"/>
                <a:cs typeface="+mn-cs"/>
              </a:rPr>
              <a:t>X</a:t>
            </a:r>
            <a:r>
              <a:rPr lang="zh-CN" altLang="en-US" sz="1200" b="0" i="0" kern="1200" dirty="0" smtClean="0">
                <a:solidFill>
                  <a:schemeClr val="tx1"/>
                </a:solidFill>
                <a:effectLst/>
                <a:latin typeface="+mn-lt"/>
                <a:ea typeface="+mn-ea"/>
                <a:cs typeface="+mn-cs"/>
              </a:rPr>
              <a:t>为当前命名空间中的变量。使用方法一致。</a:t>
            </a:r>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zh-CN" sz="1200" b="1" dirty="0" smtClean="0"/>
          </a:p>
          <a:p>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pPr/>
              <a:t>218</a:t>
            </a:fld>
            <a:endParaRPr lang="zh-CN" altLang="en-US"/>
          </a:p>
        </p:txBody>
      </p:sp>
    </p:spTree>
    <p:extLst>
      <p:ext uri="{BB962C8B-B14F-4D97-AF65-F5344CB8AC3E}">
        <p14:creationId xmlns:p14="http://schemas.microsoft.com/office/powerpoint/2010/main" xmlns="" val="2083221687"/>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smtClean="0"/>
              <a:t>导入模块的目的是要告诉计算机我将要使用到某个工具箱，你先把工具箱给我拿过来，在我要只用工具的时候，直接从脚边的工具箱拿就可以了。导入</a:t>
            </a:r>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pPr/>
              <a:t>219</a:t>
            </a:fld>
            <a:endParaRPr lang="zh-CN" altLang="en-US"/>
          </a:p>
        </p:txBody>
      </p:sp>
    </p:spTree>
    <p:extLst>
      <p:ext uri="{BB962C8B-B14F-4D97-AF65-F5344CB8AC3E}">
        <p14:creationId xmlns:p14="http://schemas.microsoft.com/office/powerpoint/2010/main" xmlns="" val="1766176635"/>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smtClean="0"/>
              <a:t>但是有些模块的名称很长，如果在每次调用的时候都需要完整输入模块名称，那是非常麻烦的一件事。面对这种情况，我们可以指定模块的别名，</a:t>
            </a:r>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pPr/>
              <a:t>220</a:t>
            </a:fld>
            <a:endParaRPr lang="zh-CN" altLang="en-US"/>
          </a:p>
        </p:txBody>
      </p:sp>
    </p:spTree>
    <p:extLst>
      <p:ext uri="{BB962C8B-B14F-4D97-AF65-F5344CB8AC3E}">
        <p14:creationId xmlns:p14="http://schemas.microsoft.com/office/powerpoint/2010/main" xmlns="" val="81690819"/>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sz="1200" dirty="0" smtClean="0"/>
              <a:t>还有许多时候，某些模块包括了大量的函数，但是我们在实际使用时只用到了其中的某些函数，我们就可以只导入相应的函数，忽略掉模块的其余内容。</a:t>
            </a:r>
            <a:endParaRPr kumimoji="1" lang="en-US" altLang="zh-CN" sz="1200" dirty="0" smtClean="0"/>
          </a:p>
          <a:p>
            <a:endParaRPr kumimoji="1" lang="en-US" altLang="zh-CN" sz="1200" dirty="0" smtClean="0"/>
          </a:p>
          <a:p>
            <a:r>
              <a:rPr kumimoji="1" lang="zh-CN" altLang="en-US" sz="1200" dirty="0" smtClean="0"/>
              <a:t>此处有实战演练</a:t>
            </a:r>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pPr/>
              <a:t>221</a:t>
            </a:fld>
            <a:endParaRPr lang="zh-CN" altLang="en-US"/>
          </a:p>
        </p:txBody>
      </p:sp>
    </p:spTree>
    <p:extLst>
      <p:ext uri="{BB962C8B-B14F-4D97-AF65-F5344CB8AC3E}">
        <p14:creationId xmlns:p14="http://schemas.microsoft.com/office/powerpoint/2010/main" xmlns="" val="1380539368"/>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smtClean="0">
                <a:solidFill>
                  <a:schemeClr val="tx1"/>
                </a:solidFill>
                <a:effectLst/>
                <a:latin typeface="+mn-lt"/>
                <a:ea typeface="+mn-ea"/>
                <a:cs typeface="+mn-cs"/>
              </a:rPr>
              <a:t>import a </a:t>
            </a:r>
            <a:r>
              <a:rPr lang="en-US" altLang="zh-CN" sz="1200" b="0" i="0" kern="1200" dirty="0" err="1" smtClean="0">
                <a:solidFill>
                  <a:schemeClr val="tx1"/>
                </a:solidFill>
                <a:effectLst/>
                <a:latin typeface="+mn-lt"/>
                <a:ea typeface="+mn-ea"/>
                <a:cs typeface="+mn-cs"/>
              </a:rPr>
              <a:t>moudle</a:t>
            </a:r>
            <a:r>
              <a:rPr lang="zh-CN" altLang="en-US" sz="1200" b="0" i="0" kern="1200" dirty="0" smtClean="0">
                <a:solidFill>
                  <a:schemeClr val="tx1"/>
                </a:solidFill>
                <a:effectLst/>
                <a:latin typeface="+mn-lt"/>
                <a:ea typeface="+mn-ea"/>
                <a:cs typeface="+mn-cs"/>
              </a:rPr>
              <a:t>时，首先，</a:t>
            </a:r>
            <a:r>
              <a:rPr lang="en-US" altLang="zh-CN" sz="1200" b="0" i="0" kern="1200" dirty="0" smtClean="0">
                <a:solidFill>
                  <a:schemeClr val="tx1"/>
                </a:solidFill>
                <a:effectLst/>
                <a:latin typeface="+mn-lt"/>
                <a:ea typeface="+mn-ea"/>
                <a:cs typeface="+mn-cs"/>
              </a:rPr>
              <a:t>Python</a:t>
            </a:r>
            <a:r>
              <a:rPr lang="zh-CN" altLang="en-US" sz="1200" b="0" i="0" kern="1200" dirty="0" smtClean="0">
                <a:solidFill>
                  <a:schemeClr val="tx1"/>
                </a:solidFill>
                <a:effectLst/>
                <a:latin typeface="+mn-lt"/>
                <a:ea typeface="+mn-ea"/>
                <a:cs typeface="+mn-cs"/>
              </a:rPr>
              <a:t>解释器会检查</a:t>
            </a:r>
            <a:r>
              <a:rPr lang="en-US" altLang="zh-CN" sz="1200" b="0" i="0" kern="1200" dirty="0" smtClean="0">
                <a:solidFill>
                  <a:schemeClr val="tx1"/>
                </a:solidFill>
                <a:effectLst/>
                <a:latin typeface="+mn-lt"/>
                <a:ea typeface="+mn-ea"/>
                <a:cs typeface="+mn-cs"/>
              </a:rPr>
              <a:t>module registry</a:t>
            </a:r>
            <a:r>
              <a:rPr lang="zh-CN" altLang="en-US" sz="1200" b="0" i="0" kern="1200" dirty="0" smtClean="0">
                <a:solidFill>
                  <a:schemeClr val="tx1"/>
                </a:solidFill>
                <a:effectLst/>
                <a:latin typeface="+mn-lt"/>
                <a:ea typeface="+mn-ea"/>
                <a:cs typeface="+mn-cs"/>
              </a:rPr>
              <a:t>（</a:t>
            </a:r>
            <a:r>
              <a:rPr lang="en-US" altLang="zh-CN" sz="1200" b="0" i="0" kern="1200" dirty="0" err="1" smtClean="0">
                <a:solidFill>
                  <a:schemeClr val="tx1"/>
                </a:solidFill>
                <a:effectLst/>
                <a:latin typeface="+mn-lt"/>
                <a:ea typeface="+mn-ea"/>
                <a:cs typeface="+mn-cs"/>
              </a:rPr>
              <a:t>sys.modules</a:t>
            </a:r>
            <a:r>
              <a:rPr lang="zh-CN" altLang="en-US" sz="1200" b="0" i="0" kern="1200" dirty="0" smtClean="0">
                <a:solidFill>
                  <a:schemeClr val="tx1"/>
                </a:solidFill>
                <a:effectLst/>
                <a:latin typeface="+mn-lt"/>
                <a:ea typeface="+mn-ea"/>
                <a:cs typeface="+mn-cs"/>
              </a:rPr>
              <a:t>）部分，查看是否该模块先前就已经导入，如果</a:t>
            </a:r>
            <a:r>
              <a:rPr lang="en-US" altLang="zh-CN" sz="1200" b="0" i="0" kern="1200" dirty="0" err="1" smtClean="0">
                <a:solidFill>
                  <a:schemeClr val="tx1"/>
                </a:solidFill>
                <a:effectLst/>
                <a:latin typeface="+mn-lt"/>
                <a:ea typeface="+mn-ea"/>
                <a:cs typeface="+mn-cs"/>
              </a:rPr>
              <a:t>sys.modules</a:t>
            </a:r>
            <a:r>
              <a:rPr lang="en-US" altLang="zh-CN" sz="1200" b="0" i="0" kern="1200" dirty="0" smtClean="0">
                <a:solidFill>
                  <a:schemeClr val="tx1"/>
                </a:solidFill>
                <a:effectLst/>
                <a:latin typeface="+mn-lt"/>
                <a:ea typeface="+mn-ea"/>
                <a:cs typeface="+mn-cs"/>
              </a:rPr>
              <a:t> </a:t>
            </a:r>
            <a:r>
              <a:rPr lang="zh-CN" altLang="en-US" sz="1200" b="0" i="0" kern="1200" dirty="0" smtClean="0">
                <a:solidFill>
                  <a:schemeClr val="tx1"/>
                </a:solidFill>
                <a:effectLst/>
                <a:latin typeface="+mn-lt"/>
                <a:ea typeface="+mn-ea"/>
                <a:cs typeface="+mn-cs"/>
              </a:rPr>
              <a:t>中已经存在（即已注册），则使用当前存在的模块对象即可。如果 </a:t>
            </a:r>
            <a:r>
              <a:rPr lang="en-US" altLang="zh-CN" sz="1200" b="0" i="0" kern="1200" dirty="0" err="1" smtClean="0">
                <a:solidFill>
                  <a:schemeClr val="tx1"/>
                </a:solidFill>
                <a:effectLst/>
                <a:latin typeface="+mn-lt"/>
                <a:ea typeface="+mn-ea"/>
                <a:cs typeface="+mn-cs"/>
              </a:rPr>
              <a:t>sys.modules</a:t>
            </a:r>
            <a:r>
              <a:rPr lang="en-US" altLang="zh-CN" sz="1200" b="0" i="0" kern="1200" dirty="0" smtClean="0">
                <a:solidFill>
                  <a:schemeClr val="tx1"/>
                </a:solidFill>
                <a:effectLst/>
                <a:latin typeface="+mn-lt"/>
                <a:ea typeface="+mn-ea"/>
                <a:cs typeface="+mn-cs"/>
              </a:rPr>
              <a:t> </a:t>
            </a:r>
            <a:r>
              <a:rPr lang="zh-CN" altLang="en-US" sz="1200" b="0" i="0" kern="1200" dirty="0" smtClean="0">
                <a:solidFill>
                  <a:schemeClr val="tx1"/>
                </a:solidFill>
                <a:effectLst/>
                <a:latin typeface="+mn-lt"/>
                <a:ea typeface="+mn-ea"/>
                <a:cs typeface="+mn-cs"/>
              </a:rPr>
              <a:t>中还不存在，则：</a:t>
            </a:r>
          </a:p>
          <a:p>
            <a:r>
              <a:rPr lang="zh-CN" altLang="en-US" sz="1200" b="1" i="0" kern="1200" dirty="0" smtClean="0">
                <a:solidFill>
                  <a:schemeClr val="tx1"/>
                </a:solidFill>
                <a:effectLst/>
                <a:latin typeface="+mn-lt"/>
                <a:ea typeface="+mn-ea"/>
                <a:cs typeface="+mn-cs"/>
              </a:rPr>
              <a:t>（</a:t>
            </a:r>
            <a:r>
              <a:rPr lang="en-US" altLang="zh-CN" sz="1200" b="1" i="0" kern="1200" dirty="0" smtClean="0">
                <a:solidFill>
                  <a:schemeClr val="tx1"/>
                </a:solidFill>
                <a:effectLst/>
                <a:latin typeface="+mn-lt"/>
                <a:ea typeface="+mn-ea"/>
                <a:cs typeface="+mn-cs"/>
              </a:rPr>
              <a:t>1</a:t>
            </a:r>
            <a:r>
              <a:rPr lang="zh-CN" altLang="en-US" sz="1200" b="1"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创建一个新的、空的</a:t>
            </a:r>
            <a:r>
              <a:rPr lang="en-US" altLang="zh-CN" sz="1200" b="0" i="0" kern="1200" dirty="0" smtClean="0">
                <a:solidFill>
                  <a:schemeClr val="tx1"/>
                </a:solidFill>
                <a:effectLst/>
                <a:latin typeface="+mn-lt"/>
                <a:ea typeface="+mn-ea"/>
                <a:cs typeface="+mn-cs"/>
              </a:rPr>
              <a:t>module</a:t>
            </a:r>
            <a:r>
              <a:rPr lang="zh-CN" altLang="en-US" sz="1200" b="0" i="0" kern="1200" dirty="0" smtClean="0">
                <a:solidFill>
                  <a:schemeClr val="tx1"/>
                </a:solidFill>
                <a:effectLst/>
                <a:latin typeface="+mn-lt"/>
                <a:ea typeface="+mn-ea"/>
                <a:cs typeface="+mn-cs"/>
              </a:rPr>
              <a:t>对象（本质上是一个字典）；</a:t>
            </a:r>
          </a:p>
          <a:p>
            <a:r>
              <a:rPr lang="zh-CN" altLang="en-US" sz="1200" b="1" i="0" kern="1200" dirty="0" smtClean="0">
                <a:solidFill>
                  <a:schemeClr val="tx1"/>
                </a:solidFill>
                <a:effectLst/>
                <a:latin typeface="+mn-lt"/>
                <a:ea typeface="+mn-ea"/>
                <a:cs typeface="+mn-cs"/>
              </a:rPr>
              <a:t>（</a:t>
            </a:r>
            <a:r>
              <a:rPr lang="en-US" altLang="zh-CN" sz="1200" b="1" i="0" kern="1200" dirty="0" smtClean="0">
                <a:solidFill>
                  <a:schemeClr val="tx1"/>
                </a:solidFill>
                <a:effectLst/>
                <a:latin typeface="+mn-lt"/>
                <a:ea typeface="+mn-ea"/>
                <a:cs typeface="+mn-cs"/>
              </a:rPr>
              <a:t>2</a:t>
            </a:r>
            <a:r>
              <a:rPr lang="zh-CN" altLang="en-US" sz="1200" b="1"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在</a:t>
            </a:r>
            <a:r>
              <a:rPr lang="en-US" altLang="zh-CN" sz="1200" b="0" i="0" kern="1200" dirty="0" err="1" smtClean="0">
                <a:solidFill>
                  <a:schemeClr val="tx1"/>
                </a:solidFill>
                <a:effectLst/>
                <a:latin typeface="+mn-lt"/>
                <a:ea typeface="+mn-ea"/>
                <a:cs typeface="+mn-cs"/>
              </a:rPr>
              <a:t>sys.modules</a:t>
            </a:r>
            <a:r>
              <a:rPr lang="zh-CN" altLang="en-US" sz="1200" b="0" i="0" kern="1200" dirty="0" smtClean="0">
                <a:solidFill>
                  <a:schemeClr val="tx1"/>
                </a:solidFill>
                <a:effectLst/>
                <a:latin typeface="+mn-lt"/>
                <a:ea typeface="+mn-ea"/>
                <a:cs typeface="+mn-cs"/>
              </a:rPr>
              <a:t>字典中插入该模块对象；</a:t>
            </a:r>
          </a:p>
          <a:p>
            <a:r>
              <a:rPr lang="zh-CN" altLang="en-US" sz="1200" b="1" i="0" kern="1200" dirty="0" smtClean="0">
                <a:solidFill>
                  <a:schemeClr val="tx1"/>
                </a:solidFill>
                <a:effectLst/>
                <a:latin typeface="+mn-lt"/>
                <a:ea typeface="+mn-ea"/>
                <a:cs typeface="+mn-cs"/>
              </a:rPr>
              <a:t>（</a:t>
            </a:r>
            <a:r>
              <a:rPr lang="en-US" altLang="zh-CN" sz="1200" b="1" i="0" kern="1200" dirty="0" smtClean="0">
                <a:solidFill>
                  <a:schemeClr val="tx1"/>
                </a:solidFill>
                <a:effectLst/>
                <a:latin typeface="+mn-lt"/>
                <a:ea typeface="+mn-ea"/>
                <a:cs typeface="+mn-cs"/>
              </a:rPr>
              <a:t>3</a:t>
            </a:r>
            <a:r>
              <a:rPr lang="zh-CN" altLang="en-US" sz="1200" b="1"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加载该模块代码所对应的对象（如果需要，可以先编译好（编成位码））。</a:t>
            </a:r>
          </a:p>
          <a:p>
            <a:r>
              <a:rPr lang="zh-CN" altLang="en-US" sz="1200" b="1" i="0" kern="1200" dirty="0" smtClean="0">
                <a:solidFill>
                  <a:schemeClr val="tx1"/>
                </a:solidFill>
                <a:effectLst/>
                <a:latin typeface="+mn-lt"/>
                <a:ea typeface="+mn-ea"/>
                <a:cs typeface="+mn-cs"/>
              </a:rPr>
              <a:t>然后在新的模块命名空间、执行该模块代码对象（</a:t>
            </a:r>
            <a:r>
              <a:rPr lang="en-US" altLang="zh-CN" sz="1200" b="1" i="0" kern="1200" dirty="0" smtClean="0">
                <a:solidFill>
                  <a:schemeClr val="tx1"/>
                </a:solidFill>
                <a:effectLst/>
                <a:latin typeface="+mn-lt"/>
                <a:ea typeface="+mn-ea"/>
                <a:cs typeface="+mn-cs"/>
              </a:rPr>
              <a:t>code object</a:t>
            </a:r>
            <a:r>
              <a:rPr lang="zh-CN" altLang="en-US" sz="1200" b="1" i="0" kern="1200" dirty="0" smtClean="0">
                <a:solidFill>
                  <a:schemeClr val="tx1"/>
                </a:solidFill>
                <a:effectLst/>
                <a:latin typeface="+mn-lt"/>
                <a:ea typeface="+mn-ea"/>
                <a:cs typeface="+mn-cs"/>
              </a:rPr>
              <a:t>）。所有由该代码指定的变量均可以通过该模块对象引用。</a:t>
            </a:r>
          </a:p>
          <a:p>
            <a:r>
              <a:rPr lang="zh-CN" altLang="en-US" sz="1200" b="1" i="0" kern="1200" dirty="0" smtClean="0">
                <a:solidFill>
                  <a:schemeClr val="tx1"/>
                </a:solidFill>
                <a:effectLst/>
                <a:latin typeface="+mn-lt"/>
                <a:ea typeface="+mn-ea"/>
                <a:cs typeface="+mn-cs"/>
              </a:rPr>
              <a:t>注</a:t>
            </a:r>
            <a:r>
              <a:rPr lang="zh-CN" altLang="en-US" sz="1200" b="0" i="0" kern="1200" dirty="0" smtClean="0">
                <a:solidFill>
                  <a:schemeClr val="tx1"/>
                </a:solidFill>
                <a:effectLst/>
                <a:latin typeface="+mn-lt"/>
                <a:ea typeface="+mn-ea"/>
                <a:cs typeface="+mn-cs"/>
              </a:rPr>
              <a:t>：上述步骤只有在模块第一次执行时才会执行。在这之后，导入相同模块时，会跳过这些步骤，而只提取内存中已加载的模块对象。</a:t>
            </a:r>
            <a:r>
              <a:rPr lang="zh-CN" altLang="en-US" sz="1200" b="1" i="0" kern="1200" dirty="0" smtClean="0">
                <a:solidFill>
                  <a:schemeClr val="tx1"/>
                </a:solidFill>
                <a:effectLst/>
                <a:latin typeface="+mn-lt"/>
                <a:ea typeface="+mn-ea"/>
                <a:cs typeface="+mn-cs"/>
              </a:rPr>
              <a:t>这是个有意设计的结果</a:t>
            </a:r>
            <a:r>
              <a:rPr lang="zh-CN" altLang="en-US" sz="1200" b="0" i="0" kern="1200" dirty="0" smtClean="0">
                <a:solidFill>
                  <a:schemeClr val="tx1"/>
                </a:solidFill>
                <a:effectLst/>
                <a:latin typeface="+mn-lt"/>
                <a:ea typeface="+mn-ea"/>
                <a:cs typeface="+mn-cs"/>
              </a:rPr>
              <a:t>。因为导入（找文件</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将其编译成字节码</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运行代码）是一个开销很大的操作以至于每个程序运行不能够重复多于一次。若想要</a:t>
            </a:r>
            <a:r>
              <a:rPr lang="en-US" altLang="zh-CN" sz="1200" b="0" i="0" kern="1200" dirty="0" smtClean="0">
                <a:solidFill>
                  <a:schemeClr val="tx1"/>
                </a:solidFill>
                <a:effectLst/>
                <a:latin typeface="+mn-lt"/>
                <a:ea typeface="+mn-ea"/>
                <a:cs typeface="+mn-cs"/>
              </a:rPr>
              <a:t>Python </a:t>
            </a:r>
            <a:r>
              <a:rPr lang="zh-CN" altLang="en-US" sz="1200" b="0" i="0" kern="1200" dirty="0" smtClean="0">
                <a:solidFill>
                  <a:schemeClr val="tx1"/>
                </a:solidFill>
                <a:effectLst/>
                <a:latin typeface="+mn-lt"/>
                <a:ea typeface="+mn-ea"/>
                <a:cs typeface="+mn-cs"/>
              </a:rPr>
              <a:t>在同一次会话中再次运行文件（不停止和重新启动会话），需要调用内置的</a:t>
            </a:r>
            <a:r>
              <a:rPr lang="en-US" altLang="zh-CN" sz="1200" b="1" i="0" kern="1200" dirty="0" smtClean="0">
                <a:solidFill>
                  <a:schemeClr val="tx1"/>
                </a:solidFill>
                <a:effectLst/>
                <a:latin typeface="+mn-lt"/>
                <a:ea typeface="+mn-ea"/>
                <a:cs typeface="+mn-cs"/>
              </a:rPr>
              <a:t>reload</a:t>
            </a:r>
            <a:r>
              <a:rPr lang="zh-CN" altLang="en-US" sz="1200" b="1" i="0" kern="1200" dirty="0" smtClean="0">
                <a:solidFill>
                  <a:schemeClr val="tx1"/>
                </a:solidFill>
                <a:effectLst/>
                <a:latin typeface="+mn-lt"/>
                <a:ea typeface="+mn-ea"/>
                <a:cs typeface="+mn-cs"/>
              </a:rPr>
              <a:t>（重载）函数</a:t>
            </a:r>
            <a:r>
              <a:rPr lang="zh-CN" altLang="en-US" sz="1200" b="0" i="0" kern="1200" dirty="0" smtClean="0">
                <a:solidFill>
                  <a:schemeClr val="tx1"/>
                </a:solidFill>
                <a:effectLst/>
                <a:latin typeface="+mn-lt"/>
                <a:ea typeface="+mn-ea"/>
                <a:cs typeface="+mn-cs"/>
              </a:rPr>
              <a:t>（该函数返回值为一个</a:t>
            </a:r>
            <a:r>
              <a:rPr lang="en-US" altLang="zh-CN" sz="1200" b="0" i="0" kern="1200" dirty="0" smtClean="0">
                <a:solidFill>
                  <a:schemeClr val="tx1"/>
                </a:solidFill>
                <a:effectLst/>
                <a:latin typeface="+mn-lt"/>
                <a:ea typeface="+mn-ea"/>
                <a:cs typeface="+mn-cs"/>
              </a:rPr>
              <a:t>Python</a:t>
            </a:r>
            <a:r>
              <a:rPr lang="zh-CN" altLang="en-US" sz="1200" b="0" i="0" kern="1200" dirty="0" smtClean="0">
                <a:solidFill>
                  <a:schemeClr val="tx1"/>
                </a:solidFill>
                <a:effectLst/>
                <a:latin typeface="+mn-lt"/>
                <a:ea typeface="+mn-ea"/>
                <a:cs typeface="+mn-cs"/>
              </a:rPr>
              <a:t>模块对象）。</a:t>
            </a:r>
          </a:p>
          <a:p>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pPr/>
              <a:t>222</a:t>
            </a:fld>
            <a:endParaRPr lang="zh-CN" altLang="en-US"/>
          </a:p>
        </p:txBody>
      </p:sp>
    </p:spTree>
    <p:extLst>
      <p:ext uri="{BB962C8B-B14F-4D97-AF65-F5344CB8AC3E}">
        <p14:creationId xmlns:p14="http://schemas.microsoft.com/office/powerpoint/2010/main" xmlns="" val="1151093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pPr/>
              <a:t>6</a:t>
            </a:fld>
            <a:endParaRPr lang="zh-CN" altLang="en-US"/>
          </a:p>
        </p:txBody>
      </p:sp>
    </p:spTree>
    <p:extLst>
      <p:ext uri="{BB962C8B-B14F-4D97-AF65-F5344CB8AC3E}">
        <p14:creationId xmlns:p14="http://schemas.microsoft.com/office/powerpoint/2010/main" xmlns="" val="3038987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pPr/>
              <a:t>26</a:t>
            </a:fld>
            <a:endParaRPr lang="zh-CN" altLang="en-US"/>
          </a:p>
        </p:txBody>
      </p:sp>
    </p:spTree>
    <p:extLst>
      <p:ext uri="{BB962C8B-B14F-4D97-AF65-F5344CB8AC3E}">
        <p14:creationId xmlns:p14="http://schemas.microsoft.com/office/powerpoint/2010/main" xmlns="" val="625980828"/>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1" i="0" kern="1200" dirty="0" smtClean="0">
                <a:solidFill>
                  <a:schemeClr val="tx1"/>
                </a:solidFill>
                <a:effectLst/>
                <a:latin typeface="+mn-lt"/>
                <a:ea typeface="+mn-ea"/>
                <a:cs typeface="+mn-cs"/>
              </a:rPr>
              <a:t>（</a:t>
            </a:r>
            <a:r>
              <a:rPr lang="en-US" altLang="zh-CN" sz="1200" b="1" i="0" kern="1200" dirty="0" smtClean="0">
                <a:solidFill>
                  <a:schemeClr val="tx1"/>
                </a:solidFill>
                <a:effectLst/>
                <a:latin typeface="+mn-lt"/>
                <a:ea typeface="+mn-ea"/>
                <a:cs typeface="+mn-cs"/>
              </a:rPr>
              <a:t>1</a:t>
            </a:r>
            <a:r>
              <a:rPr lang="zh-CN" altLang="en-US" sz="1200" b="1" i="0" kern="1200" dirty="0" smtClean="0">
                <a:solidFill>
                  <a:schemeClr val="tx1"/>
                </a:solidFill>
                <a:effectLst/>
                <a:latin typeface="+mn-lt"/>
                <a:ea typeface="+mn-ea"/>
                <a:cs typeface="+mn-cs"/>
              </a:rPr>
              <a:t>）程序的主目录</a:t>
            </a:r>
            <a:r>
              <a:rPr lang="zh-CN" altLang="en-US" sz="1200" b="0" i="0" kern="1200" dirty="0" smtClean="0">
                <a:solidFill>
                  <a:schemeClr val="tx1"/>
                </a:solidFill>
                <a:effectLst/>
                <a:latin typeface="+mn-lt"/>
                <a:ea typeface="+mn-ea"/>
                <a:cs typeface="+mn-cs"/>
              </a:rPr>
              <a:t>：即程序（顶层）文件所在的目录（有时候不同于当前工作目录（指启动程序所在目录））。</a:t>
            </a:r>
          </a:p>
          <a:p>
            <a:r>
              <a:rPr lang="zh-CN" altLang="en-US" sz="1200" b="1" i="0" kern="1200" dirty="0" smtClean="0">
                <a:solidFill>
                  <a:schemeClr val="tx1"/>
                </a:solidFill>
                <a:effectLst/>
                <a:latin typeface="+mn-lt"/>
                <a:ea typeface="+mn-ea"/>
                <a:cs typeface="+mn-cs"/>
              </a:rPr>
              <a:t>（</a:t>
            </a:r>
            <a:r>
              <a:rPr lang="en-US" altLang="zh-CN" sz="1200" b="1" i="0" kern="1200" dirty="0" smtClean="0">
                <a:solidFill>
                  <a:schemeClr val="tx1"/>
                </a:solidFill>
                <a:effectLst/>
                <a:latin typeface="+mn-lt"/>
                <a:ea typeface="+mn-ea"/>
                <a:cs typeface="+mn-cs"/>
              </a:rPr>
              <a:t>2</a:t>
            </a:r>
            <a:r>
              <a:rPr lang="zh-CN" altLang="en-US" sz="1200" b="1" i="0" kern="1200" dirty="0" smtClean="0">
                <a:solidFill>
                  <a:schemeClr val="tx1"/>
                </a:solidFill>
                <a:effectLst/>
                <a:latin typeface="+mn-lt"/>
                <a:ea typeface="+mn-ea"/>
                <a:cs typeface="+mn-cs"/>
              </a:rPr>
              <a:t>）</a:t>
            </a:r>
            <a:r>
              <a:rPr lang="en-US" altLang="zh-CN" sz="1200" b="1" i="0" kern="1200" dirty="0" smtClean="0">
                <a:solidFill>
                  <a:schemeClr val="tx1"/>
                </a:solidFill>
                <a:effectLst/>
                <a:latin typeface="+mn-lt"/>
                <a:ea typeface="+mn-ea"/>
                <a:cs typeface="+mn-cs"/>
              </a:rPr>
              <a:t>PYTHONPATH </a:t>
            </a:r>
            <a:r>
              <a:rPr lang="zh-CN" altLang="en-US" sz="1200" b="1" i="0" kern="1200" dirty="0" smtClean="0">
                <a:solidFill>
                  <a:schemeClr val="tx1"/>
                </a:solidFill>
                <a:effectLst/>
                <a:latin typeface="+mn-lt"/>
                <a:ea typeface="+mn-ea"/>
                <a:cs typeface="+mn-cs"/>
              </a:rPr>
              <a:t>（环境变量）目录</a:t>
            </a:r>
            <a:endParaRPr lang="zh-CN" altLang="en-US" sz="1200" b="0" i="0" kern="1200" dirty="0" smtClean="0">
              <a:solidFill>
                <a:schemeClr val="tx1"/>
              </a:solidFill>
              <a:effectLst/>
              <a:latin typeface="+mn-lt"/>
              <a:ea typeface="+mn-ea"/>
              <a:cs typeface="+mn-cs"/>
            </a:endParaRPr>
          </a:p>
          <a:p>
            <a:r>
              <a:rPr lang="zh-CN" altLang="en-US" sz="1200" b="1" i="0" kern="1200" dirty="0" smtClean="0">
                <a:solidFill>
                  <a:schemeClr val="tx1"/>
                </a:solidFill>
                <a:effectLst/>
                <a:latin typeface="+mn-lt"/>
                <a:ea typeface="+mn-ea"/>
                <a:cs typeface="+mn-cs"/>
              </a:rPr>
              <a:t>（</a:t>
            </a:r>
            <a:r>
              <a:rPr lang="en-US" altLang="zh-CN" sz="1200" b="1" i="0" kern="1200" dirty="0" smtClean="0">
                <a:solidFill>
                  <a:schemeClr val="tx1"/>
                </a:solidFill>
                <a:effectLst/>
                <a:latin typeface="+mn-lt"/>
                <a:ea typeface="+mn-ea"/>
                <a:cs typeface="+mn-cs"/>
              </a:rPr>
              <a:t>3</a:t>
            </a:r>
            <a:r>
              <a:rPr lang="zh-CN" altLang="en-US" sz="1200" b="1" i="0" kern="1200" dirty="0" smtClean="0">
                <a:solidFill>
                  <a:schemeClr val="tx1"/>
                </a:solidFill>
                <a:effectLst/>
                <a:latin typeface="+mn-lt"/>
                <a:ea typeface="+mn-ea"/>
                <a:cs typeface="+mn-cs"/>
              </a:rPr>
              <a:t>）标准链接库目录</a:t>
            </a:r>
            <a:endParaRPr lang="zh-CN" altLang="en-US" sz="1200" b="0" i="0" kern="1200" dirty="0" smtClean="0">
              <a:solidFill>
                <a:schemeClr val="tx1"/>
              </a:solidFill>
              <a:effectLst/>
              <a:latin typeface="+mn-lt"/>
              <a:ea typeface="+mn-ea"/>
              <a:cs typeface="+mn-cs"/>
            </a:endParaRPr>
          </a:p>
          <a:p>
            <a:r>
              <a:rPr lang="zh-CN" altLang="en-US" sz="1200" b="1" i="0" kern="1200" dirty="0" smtClean="0">
                <a:solidFill>
                  <a:schemeClr val="tx1"/>
                </a:solidFill>
                <a:effectLst/>
                <a:latin typeface="+mn-lt"/>
                <a:ea typeface="+mn-ea"/>
                <a:cs typeface="+mn-cs"/>
              </a:rPr>
              <a:t>（</a:t>
            </a:r>
            <a:r>
              <a:rPr lang="en-US" altLang="zh-CN" sz="1200" b="1" i="0" kern="1200" dirty="0" smtClean="0">
                <a:solidFill>
                  <a:schemeClr val="tx1"/>
                </a:solidFill>
                <a:effectLst/>
                <a:latin typeface="+mn-lt"/>
                <a:ea typeface="+mn-ea"/>
                <a:cs typeface="+mn-cs"/>
              </a:rPr>
              <a:t>4</a:t>
            </a:r>
            <a:r>
              <a:rPr lang="zh-CN" altLang="en-US" sz="1200" b="1" i="0" kern="1200" dirty="0" smtClean="0">
                <a:solidFill>
                  <a:schemeClr val="tx1"/>
                </a:solidFill>
                <a:effectLst/>
                <a:latin typeface="+mn-lt"/>
                <a:ea typeface="+mn-ea"/>
                <a:cs typeface="+mn-cs"/>
              </a:rPr>
              <a:t>）任何 </a:t>
            </a:r>
            <a:r>
              <a:rPr lang="en-US" altLang="zh-CN" sz="1200" b="1" i="0" kern="1200" dirty="0" smtClean="0">
                <a:solidFill>
                  <a:schemeClr val="tx1"/>
                </a:solidFill>
                <a:effectLst/>
                <a:latin typeface="+mn-lt"/>
                <a:ea typeface="+mn-ea"/>
                <a:cs typeface="+mn-cs"/>
              </a:rPr>
              <a:t>.</a:t>
            </a:r>
            <a:r>
              <a:rPr lang="en-US" altLang="zh-CN" sz="1200" b="1" i="0" kern="1200" dirty="0" err="1" smtClean="0">
                <a:solidFill>
                  <a:schemeClr val="tx1"/>
                </a:solidFill>
                <a:effectLst/>
                <a:latin typeface="+mn-lt"/>
                <a:ea typeface="+mn-ea"/>
                <a:cs typeface="+mn-cs"/>
              </a:rPr>
              <a:t>pth</a:t>
            </a:r>
            <a:r>
              <a:rPr lang="en-US" altLang="zh-CN" sz="1200" b="1" i="0" kern="1200" dirty="0" smtClean="0">
                <a:solidFill>
                  <a:schemeClr val="tx1"/>
                </a:solidFill>
                <a:effectLst/>
                <a:latin typeface="+mn-lt"/>
                <a:ea typeface="+mn-ea"/>
                <a:cs typeface="+mn-cs"/>
              </a:rPr>
              <a:t> </a:t>
            </a:r>
            <a:r>
              <a:rPr lang="zh-CN" altLang="en-US" sz="1200" b="1" i="0" kern="1200" dirty="0" smtClean="0">
                <a:solidFill>
                  <a:schemeClr val="tx1"/>
                </a:solidFill>
                <a:effectLst/>
                <a:latin typeface="+mn-lt"/>
                <a:ea typeface="+mn-ea"/>
                <a:cs typeface="+mn-cs"/>
              </a:rPr>
              <a:t>文件的内容</a:t>
            </a:r>
            <a:r>
              <a:rPr lang="zh-CN" altLang="en-US" sz="1200" b="0" i="0" kern="1200" dirty="0" smtClean="0">
                <a:solidFill>
                  <a:schemeClr val="tx1"/>
                </a:solidFill>
                <a:effectLst/>
                <a:latin typeface="+mn-lt"/>
                <a:ea typeface="+mn-ea"/>
                <a:cs typeface="+mn-cs"/>
              </a:rPr>
              <a:t>（如果存在的话）：安装目录下找到该文件，以行的形式加入所需要的目录即可。</a:t>
            </a:r>
          </a:p>
          <a:p>
            <a:r>
              <a:rPr lang="zh-CN" altLang="en-US" sz="1200" b="0" i="0" kern="1200" dirty="0" smtClean="0">
                <a:solidFill>
                  <a:schemeClr val="tx1"/>
                </a:solidFill>
                <a:effectLst/>
                <a:latin typeface="+mn-lt"/>
                <a:ea typeface="+mn-ea"/>
                <a:cs typeface="+mn-cs"/>
              </a:rPr>
              <a:t>以上四个组件组合起来就变成了 </a:t>
            </a:r>
            <a:r>
              <a:rPr lang="en-US" altLang="zh-CN" sz="1200" b="0" i="0" kern="1200" dirty="0" err="1" smtClean="0">
                <a:solidFill>
                  <a:schemeClr val="tx1"/>
                </a:solidFill>
                <a:effectLst/>
                <a:latin typeface="+mn-lt"/>
                <a:ea typeface="+mn-ea"/>
                <a:cs typeface="+mn-cs"/>
              </a:rPr>
              <a:t>sys.path</a:t>
            </a:r>
            <a:r>
              <a:rPr lang="zh-CN" altLang="en-US" sz="1200" b="0" i="0" kern="1200" dirty="0" smtClean="0">
                <a:solidFill>
                  <a:schemeClr val="tx1"/>
                </a:solidFill>
                <a:effectLst/>
                <a:latin typeface="+mn-lt"/>
                <a:ea typeface="+mn-ea"/>
                <a:cs typeface="+mn-cs"/>
              </a:rPr>
              <a:t>，其保存了模块搜索路径在机器上的实际配置，可以通过打印内置的</a:t>
            </a:r>
            <a:r>
              <a:rPr lang="en-US" altLang="zh-CN" sz="1200" b="0" i="0" kern="1200" dirty="0" err="1" smtClean="0">
                <a:solidFill>
                  <a:schemeClr val="tx1"/>
                </a:solidFill>
                <a:effectLst/>
                <a:latin typeface="+mn-lt"/>
                <a:ea typeface="+mn-ea"/>
                <a:cs typeface="+mn-cs"/>
              </a:rPr>
              <a:t>sys.path</a:t>
            </a:r>
            <a:r>
              <a:rPr lang="en-US" altLang="zh-CN" sz="1200" b="0" i="0" kern="1200" dirty="0" smtClean="0">
                <a:solidFill>
                  <a:schemeClr val="tx1"/>
                </a:solidFill>
                <a:effectLst/>
                <a:latin typeface="+mn-lt"/>
                <a:ea typeface="+mn-ea"/>
                <a:cs typeface="+mn-cs"/>
              </a:rPr>
              <a:t> </a:t>
            </a:r>
            <a:r>
              <a:rPr lang="zh-CN" altLang="en-US" sz="1200" b="0" i="0" kern="1200" dirty="0" smtClean="0">
                <a:solidFill>
                  <a:schemeClr val="tx1"/>
                </a:solidFill>
                <a:effectLst/>
                <a:latin typeface="+mn-lt"/>
                <a:ea typeface="+mn-ea"/>
                <a:cs typeface="+mn-cs"/>
              </a:rPr>
              <a:t>列表来查看这些路径。导入时，</a:t>
            </a:r>
            <a:r>
              <a:rPr lang="en-US" altLang="zh-CN" sz="1200" b="0" i="0" kern="1200" dirty="0" smtClean="0">
                <a:solidFill>
                  <a:schemeClr val="tx1"/>
                </a:solidFill>
                <a:effectLst/>
                <a:latin typeface="+mn-lt"/>
                <a:ea typeface="+mn-ea"/>
                <a:cs typeface="+mn-cs"/>
              </a:rPr>
              <a:t>Python</a:t>
            </a:r>
            <a:r>
              <a:rPr lang="zh-CN" altLang="en-US" sz="1200" b="0" i="0" kern="1200" dirty="0" smtClean="0">
                <a:solidFill>
                  <a:schemeClr val="tx1"/>
                </a:solidFill>
                <a:effectLst/>
                <a:latin typeface="+mn-lt"/>
                <a:ea typeface="+mn-ea"/>
                <a:cs typeface="+mn-cs"/>
              </a:rPr>
              <a:t>会由左至右搜索列表中的每个目录，直到找到对应的</a:t>
            </a:r>
            <a:r>
              <a:rPr lang="en-US" altLang="zh-CN" sz="1200" b="0" i="0" kern="1200" dirty="0" smtClean="0">
                <a:solidFill>
                  <a:schemeClr val="tx1"/>
                </a:solidFill>
                <a:effectLst/>
                <a:latin typeface="+mn-lt"/>
                <a:ea typeface="+mn-ea"/>
                <a:cs typeface="+mn-cs"/>
              </a:rPr>
              <a:t>module</a:t>
            </a:r>
            <a:r>
              <a:rPr lang="zh-CN" altLang="en-US" sz="1200" b="0" i="0" kern="1200" dirty="0" smtClean="0">
                <a:solidFill>
                  <a:schemeClr val="tx1"/>
                </a:solidFill>
                <a:effectLst/>
                <a:latin typeface="+mn-lt"/>
                <a:ea typeface="+mn-ea"/>
                <a:cs typeface="+mn-cs"/>
              </a:rPr>
              <a:t>为止。</a:t>
            </a:r>
          </a:p>
          <a:p>
            <a:r>
              <a:rPr lang="zh-CN" altLang="en-US" sz="1200" b="0" i="0" kern="1200" dirty="0" smtClean="0">
                <a:solidFill>
                  <a:schemeClr val="tx1"/>
                </a:solidFill>
                <a:effectLst/>
                <a:latin typeface="+mn-lt"/>
                <a:ea typeface="+mn-ea"/>
                <a:cs typeface="+mn-cs"/>
              </a:rPr>
              <a:t>其中搜索路径的（</a:t>
            </a:r>
            <a:r>
              <a:rPr lang="en-US" altLang="zh-CN" sz="1200" b="0" i="0" kern="1200" dirty="0" smtClean="0">
                <a:solidFill>
                  <a:schemeClr val="tx1"/>
                </a:solidFill>
                <a:effectLst/>
                <a:latin typeface="+mn-lt"/>
                <a:ea typeface="+mn-ea"/>
                <a:cs typeface="+mn-cs"/>
              </a:rPr>
              <a:t>1</a:t>
            </a:r>
            <a:r>
              <a:rPr lang="zh-CN" altLang="en-US" sz="1200" b="0" i="0" kern="1200" dirty="0" smtClean="0">
                <a:solidFill>
                  <a:schemeClr val="tx1"/>
                </a:solidFill>
                <a:effectLst/>
                <a:latin typeface="+mn-lt"/>
                <a:ea typeface="+mn-ea"/>
                <a:cs typeface="+mn-cs"/>
              </a:rPr>
              <a:t>）和（</a:t>
            </a:r>
            <a:r>
              <a:rPr lang="en-US" altLang="zh-CN" sz="1200" b="0" i="0" kern="1200" dirty="0" smtClean="0">
                <a:solidFill>
                  <a:schemeClr val="tx1"/>
                </a:solidFill>
                <a:effectLst/>
                <a:latin typeface="+mn-lt"/>
                <a:ea typeface="+mn-ea"/>
                <a:cs typeface="+mn-cs"/>
              </a:rPr>
              <a:t>3</a:t>
            </a:r>
            <a:r>
              <a:rPr lang="zh-CN" altLang="en-US" sz="1200" b="0" i="0" kern="1200" dirty="0" smtClean="0">
                <a:solidFill>
                  <a:schemeClr val="tx1"/>
                </a:solidFill>
                <a:effectLst/>
                <a:latin typeface="+mn-lt"/>
                <a:ea typeface="+mn-ea"/>
                <a:cs typeface="+mn-cs"/>
              </a:rPr>
              <a:t>）是系统自动定义的，而（</a:t>
            </a:r>
            <a:r>
              <a:rPr lang="en-US" altLang="zh-CN" sz="1200" b="0" i="0" kern="1200" dirty="0" smtClean="0">
                <a:solidFill>
                  <a:schemeClr val="tx1"/>
                </a:solidFill>
                <a:effectLst/>
                <a:latin typeface="+mn-lt"/>
                <a:ea typeface="+mn-ea"/>
                <a:cs typeface="+mn-cs"/>
              </a:rPr>
              <a:t>2</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4</a:t>
            </a:r>
            <a:r>
              <a:rPr lang="zh-CN" altLang="en-US" sz="1200" b="0" i="0" kern="1200" dirty="0" smtClean="0">
                <a:solidFill>
                  <a:schemeClr val="tx1"/>
                </a:solidFill>
                <a:effectLst/>
                <a:latin typeface="+mn-lt"/>
                <a:ea typeface="+mn-ea"/>
                <a:cs typeface="+mn-cs"/>
              </a:rPr>
              <a:t>）可以用于拓展路径，从而加入自己的源代码目录。</a:t>
            </a:r>
          </a:p>
          <a:p>
            <a:r>
              <a:rPr lang="zh-CN" altLang="en-US" sz="1200" b="1" i="0" kern="1200" dirty="0" smtClean="0">
                <a:solidFill>
                  <a:schemeClr val="tx1"/>
                </a:solidFill>
                <a:effectLst/>
                <a:latin typeface="+mn-lt"/>
                <a:ea typeface="+mn-ea"/>
                <a:cs typeface="+mn-cs"/>
              </a:rPr>
              <a:t>另外</a:t>
            </a:r>
            <a:r>
              <a:rPr lang="zh-CN" altLang="en-US" sz="1200" b="0" i="0" kern="1200" dirty="0" smtClean="0">
                <a:solidFill>
                  <a:schemeClr val="tx1"/>
                </a:solidFill>
                <a:effectLst/>
                <a:latin typeface="+mn-lt"/>
                <a:ea typeface="+mn-ea"/>
                <a:cs typeface="+mn-cs"/>
              </a:rPr>
              <a:t>：也可以使用</a:t>
            </a:r>
            <a:r>
              <a:rPr lang="en-US" altLang="zh-CN" sz="1200" b="0" i="0" kern="1200" dirty="0" err="1" smtClean="0">
                <a:solidFill>
                  <a:schemeClr val="tx1"/>
                </a:solidFill>
                <a:effectLst/>
                <a:latin typeface="+mn-lt"/>
                <a:ea typeface="+mn-ea"/>
                <a:cs typeface="+mn-cs"/>
              </a:rPr>
              <a:t>sys.path</a:t>
            </a:r>
            <a:r>
              <a:rPr lang="zh-CN" altLang="en-US" sz="1200" b="0" i="0" kern="1200" dirty="0" smtClean="0">
                <a:solidFill>
                  <a:schemeClr val="tx1"/>
                </a:solidFill>
                <a:effectLst/>
                <a:latin typeface="+mn-lt"/>
                <a:ea typeface="+mn-ea"/>
                <a:cs typeface="+mn-cs"/>
              </a:rPr>
              <a:t>在</a:t>
            </a:r>
            <a:r>
              <a:rPr lang="en-US" altLang="zh-CN" sz="1200" b="0" i="0" kern="1200" dirty="0" smtClean="0">
                <a:solidFill>
                  <a:schemeClr val="tx1"/>
                </a:solidFill>
                <a:effectLst/>
                <a:latin typeface="+mn-lt"/>
                <a:ea typeface="+mn-ea"/>
                <a:cs typeface="+mn-cs"/>
              </a:rPr>
              <a:t>Python</a:t>
            </a:r>
            <a:r>
              <a:rPr lang="zh-CN" altLang="en-US" sz="1200" b="0" i="0" kern="1200" dirty="0" smtClean="0">
                <a:solidFill>
                  <a:schemeClr val="tx1"/>
                </a:solidFill>
                <a:effectLst/>
                <a:latin typeface="+mn-lt"/>
                <a:ea typeface="+mn-ea"/>
                <a:cs typeface="+mn-cs"/>
              </a:rPr>
              <a:t>程序运行时</a:t>
            </a:r>
            <a:r>
              <a:rPr lang="zh-CN" altLang="en-US" sz="1200" b="1" i="0" kern="1200" dirty="0" smtClean="0">
                <a:solidFill>
                  <a:schemeClr val="tx1"/>
                </a:solidFill>
                <a:effectLst/>
                <a:latin typeface="+mn-lt"/>
                <a:ea typeface="+mn-ea"/>
                <a:cs typeface="+mn-cs"/>
              </a:rPr>
              <a:t>临时</a:t>
            </a:r>
            <a:r>
              <a:rPr lang="zh-CN" altLang="en-US" sz="1200" b="0" i="0" kern="1200" dirty="0" smtClean="0">
                <a:solidFill>
                  <a:schemeClr val="tx1"/>
                </a:solidFill>
                <a:effectLst/>
                <a:latin typeface="+mn-lt"/>
                <a:ea typeface="+mn-ea"/>
                <a:cs typeface="+mn-cs"/>
              </a:rPr>
              <a:t>修改模块搜索路径。</a:t>
            </a:r>
            <a:endParaRPr lang="en-US" altLang="zh-CN" sz="1200" b="0" i="0" kern="1200" dirty="0" smtClean="0">
              <a:solidFill>
                <a:schemeClr val="tx1"/>
              </a:solidFill>
              <a:effectLst/>
              <a:latin typeface="+mn-lt"/>
              <a:ea typeface="+mn-ea"/>
              <a:cs typeface="+mn-cs"/>
            </a:endParaRPr>
          </a:p>
          <a:p>
            <a:endParaRPr lang="en-US" altLang="zh-CN" sz="1200" b="0" i="0" kern="1200" dirty="0" smtClean="0">
              <a:solidFill>
                <a:schemeClr val="tx1"/>
              </a:solidFill>
              <a:effectLst/>
              <a:latin typeface="+mn-lt"/>
              <a:ea typeface="+mn-ea"/>
              <a:cs typeface="+mn-cs"/>
            </a:endParaRPr>
          </a:p>
          <a:p>
            <a:r>
              <a:rPr lang="zh-CN" altLang="en-US" sz="1200" b="1" i="0" kern="1200" dirty="0" smtClean="0">
                <a:solidFill>
                  <a:schemeClr val="tx1"/>
                </a:solidFill>
                <a:effectLst/>
                <a:latin typeface="+mn-lt"/>
                <a:ea typeface="+mn-ea"/>
                <a:cs typeface="+mn-cs"/>
              </a:rPr>
              <a:t>注意</a:t>
            </a:r>
            <a:r>
              <a:rPr lang="zh-CN" altLang="en-US" sz="1200" b="0" i="0" kern="1200" dirty="0" smtClean="0">
                <a:solidFill>
                  <a:schemeClr val="tx1"/>
                </a:solidFill>
                <a:effectLst/>
                <a:latin typeface="+mn-lt"/>
                <a:ea typeface="+mn-ea"/>
                <a:cs typeface="+mn-cs"/>
              </a:rPr>
              <a:t>：以上</a:t>
            </a:r>
            <a:r>
              <a:rPr lang="en-US" altLang="zh-CN" sz="1200" b="0" i="0" kern="1200" dirty="0" err="1" smtClean="0">
                <a:solidFill>
                  <a:schemeClr val="tx1"/>
                </a:solidFill>
                <a:effectLst/>
                <a:latin typeface="+mn-lt"/>
                <a:ea typeface="+mn-ea"/>
                <a:cs typeface="+mn-cs"/>
              </a:rPr>
              <a:t>sys.path</a:t>
            </a:r>
            <a:r>
              <a:rPr lang="zh-CN" altLang="en-US" sz="1200" b="0" i="0" kern="1200" dirty="0" smtClean="0">
                <a:solidFill>
                  <a:schemeClr val="tx1"/>
                </a:solidFill>
                <a:effectLst/>
                <a:latin typeface="+mn-lt"/>
                <a:ea typeface="+mn-ea"/>
                <a:cs typeface="+mn-cs"/>
              </a:rPr>
              <a:t>的设置方法只是在程序运行时临时生效的，一旦程序结束，不会被保留下来。而前面介绍的四种路径配置方式则会在操作系统中永久保存下来。</a:t>
            </a:r>
          </a:p>
          <a:p>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pPr/>
              <a:t>223</a:t>
            </a:fld>
            <a:endParaRPr lang="zh-CN" altLang="en-US"/>
          </a:p>
        </p:txBody>
      </p:sp>
    </p:spTree>
    <p:extLst>
      <p:ext uri="{BB962C8B-B14F-4D97-AF65-F5344CB8AC3E}">
        <p14:creationId xmlns:p14="http://schemas.microsoft.com/office/powerpoint/2010/main" xmlns="" val="1817636280"/>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pPr/>
              <a:t>224</a:t>
            </a:fld>
            <a:endParaRPr lang="zh-CN" altLang="en-US"/>
          </a:p>
        </p:txBody>
      </p:sp>
    </p:spTree>
    <p:extLst>
      <p:ext uri="{BB962C8B-B14F-4D97-AF65-F5344CB8AC3E}">
        <p14:creationId xmlns:p14="http://schemas.microsoft.com/office/powerpoint/2010/main" xmlns="" val="1990331592"/>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pPr/>
              <a:t>225</a:t>
            </a:fld>
            <a:endParaRPr lang="zh-CN" altLang="en-US"/>
          </a:p>
        </p:txBody>
      </p:sp>
    </p:spTree>
    <p:extLst>
      <p:ext uri="{BB962C8B-B14F-4D97-AF65-F5344CB8AC3E}">
        <p14:creationId xmlns:p14="http://schemas.microsoft.com/office/powerpoint/2010/main" xmlns="" val="2074862200"/>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1" i="0" kern="1200" dirty="0" smtClean="0">
                <a:solidFill>
                  <a:schemeClr val="tx1"/>
                </a:solidFill>
                <a:effectLst/>
                <a:latin typeface="+mn-lt"/>
                <a:ea typeface="+mn-ea"/>
                <a:cs typeface="+mn-cs"/>
              </a:rPr>
              <a:t>注意</a:t>
            </a:r>
            <a:r>
              <a:rPr lang="zh-CN" altLang="en-US" sz="1200" b="0" i="0" kern="1200" dirty="0" smtClean="0">
                <a:solidFill>
                  <a:schemeClr val="tx1"/>
                </a:solidFill>
                <a:effectLst/>
                <a:latin typeface="+mn-lt"/>
                <a:ea typeface="+mn-ea"/>
                <a:cs typeface="+mn-cs"/>
              </a:rPr>
              <a:t>：以上</a:t>
            </a:r>
            <a:r>
              <a:rPr lang="en-US" altLang="zh-CN" sz="1200" b="0" i="0" kern="1200" dirty="0" err="1" smtClean="0">
                <a:solidFill>
                  <a:schemeClr val="tx1"/>
                </a:solidFill>
                <a:effectLst/>
                <a:latin typeface="+mn-lt"/>
                <a:ea typeface="+mn-ea"/>
                <a:cs typeface="+mn-cs"/>
              </a:rPr>
              <a:t>sys.path</a:t>
            </a:r>
            <a:r>
              <a:rPr lang="zh-CN" altLang="en-US" sz="1200" b="0" i="0" kern="1200" dirty="0" smtClean="0">
                <a:solidFill>
                  <a:schemeClr val="tx1"/>
                </a:solidFill>
                <a:effectLst/>
                <a:latin typeface="+mn-lt"/>
                <a:ea typeface="+mn-ea"/>
                <a:cs typeface="+mn-cs"/>
              </a:rPr>
              <a:t>的设置方法只是在程序运行时临时生效的，一旦程序结束，不会被保留下来。而前面介绍的四种路径配置方式则会在操作系统中永久保存下来。</a:t>
            </a:r>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pPr/>
              <a:t>226</a:t>
            </a:fld>
            <a:endParaRPr lang="zh-CN" altLang="en-US"/>
          </a:p>
        </p:txBody>
      </p:sp>
    </p:spTree>
    <p:extLst>
      <p:ext uri="{BB962C8B-B14F-4D97-AF65-F5344CB8AC3E}">
        <p14:creationId xmlns:p14="http://schemas.microsoft.com/office/powerpoint/2010/main" xmlns="" val="1708634509"/>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pPr/>
              <a:t>227</a:t>
            </a:fld>
            <a:endParaRPr lang="zh-CN" altLang="en-US"/>
          </a:p>
        </p:txBody>
      </p:sp>
    </p:spTree>
    <p:extLst>
      <p:ext uri="{BB962C8B-B14F-4D97-AF65-F5344CB8AC3E}">
        <p14:creationId xmlns:p14="http://schemas.microsoft.com/office/powerpoint/2010/main" xmlns="" val="78369355"/>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pPr/>
              <a:t>228</a:t>
            </a:fld>
            <a:endParaRPr lang="zh-CN" altLang="en-US"/>
          </a:p>
        </p:txBody>
      </p:sp>
    </p:spTree>
    <p:extLst>
      <p:ext uri="{BB962C8B-B14F-4D97-AF65-F5344CB8AC3E}">
        <p14:creationId xmlns:p14="http://schemas.microsoft.com/office/powerpoint/2010/main" xmlns="" val="1320501838"/>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pPr/>
              <a:t>229</a:t>
            </a:fld>
            <a:endParaRPr lang="zh-CN" altLang="en-US"/>
          </a:p>
        </p:txBody>
      </p:sp>
    </p:spTree>
    <p:extLst>
      <p:ext uri="{BB962C8B-B14F-4D97-AF65-F5344CB8AC3E}">
        <p14:creationId xmlns:p14="http://schemas.microsoft.com/office/powerpoint/2010/main" xmlns="" val="2062803093"/>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pPr/>
              <a:t>230</a:t>
            </a:fld>
            <a:endParaRPr lang="zh-CN" altLang="en-US"/>
          </a:p>
        </p:txBody>
      </p:sp>
    </p:spTree>
    <p:extLst>
      <p:ext uri="{BB962C8B-B14F-4D97-AF65-F5344CB8AC3E}">
        <p14:creationId xmlns:p14="http://schemas.microsoft.com/office/powerpoint/2010/main" xmlns="" val="489845425"/>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solidFill>
                  <a:srgbClr val="FF0000"/>
                </a:solidFill>
              </a:rPr>
              <a:t>我们来简单分析一下这三个样本。第一行代表的毕业生是一名男生，他有</a:t>
            </a:r>
            <a:r>
              <a:rPr lang="en-US" altLang="zh-CN" sz="1200" dirty="0" smtClean="0">
                <a:solidFill>
                  <a:srgbClr val="FF0000"/>
                </a:solidFill>
              </a:rPr>
              <a:t>7</a:t>
            </a:r>
            <a:r>
              <a:rPr lang="zh-CN" altLang="en-US" sz="1200" dirty="0" smtClean="0">
                <a:solidFill>
                  <a:srgbClr val="FF0000"/>
                </a:solidFill>
              </a:rPr>
              <a:t>个好友，在他的社交网络中，只有</a:t>
            </a:r>
            <a:r>
              <a:rPr lang="en-US" altLang="zh-CN" sz="1200" dirty="0" smtClean="0">
                <a:solidFill>
                  <a:srgbClr val="FF0000"/>
                </a:solidFill>
              </a:rPr>
              <a:t>"dance"</a:t>
            </a:r>
            <a:r>
              <a:rPr lang="zh-CN" altLang="en-US" sz="1200" dirty="0" smtClean="0">
                <a:solidFill>
                  <a:srgbClr val="FF0000"/>
                </a:solidFill>
              </a:rPr>
              <a:t>出现过一次，我们猜测他是一个不经常在社交平台发布状态的人。第二行代表的毕业生是一名女生，这位女生好友数为</a:t>
            </a:r>
            <a:r>
              <a:rPr lang="en-US" altLang="zh-CN" sz="1200" dirty="0" smtClean="0">
                <a:solidFill>
                  <a:srgbClr val="FF0000"/>
                </a:solidFill>
              </a:rPr>
              <a:t>0</a:t>
            </a:r>
            <a:r>
              <a:rPr lang="zh-CN" altLang="en-US" sz="1200" dirty="0" smtClean="0">
                <a:solidFill>
                  <a:srgbClr val="FF0000"/>
                </a:solidFill>
              </a:rPr>
              <a:t>，但是她的</a:t>
            </a:r>
            <a:r>
              <a:rPr lang="en-US" altLang="zh-CN" sz="1200" dirty="0" smtClean="0">
                <a:solidFill>
                  <a:srgbClr val="FF0000"/>
                </a:solidFill>
              </a:rPr>
              <a:t>"football"</a:t>
            </a:r>
            <a:r>
              <a:rPr lang="zh-CN" altLang="en-US" sz="1200" dirty="0" smtClean="0">
                <a:solidFill>
                  <a:srgbClr val="FF0000"/>
                </a:solidFill>
              </a:rPr>
              <a:t>、</a:t>
            </a:r>
            <a:r>
              <a:rPr lang="en-US" altLang="zh-CN" sz="1200" dirty="0" smtClean="0">
                <a:solidFill>
                  <a:srgbClr val="FF0000"/>
                </a:solidFill>
              </a:rPr>
              <a:t>"cute"</a:t>
            </a:r>
            <a:r>
              <a:rPr lang="zh-CN" altLang="en-US" sz="1200" dirty="0" smtClean="0">
                <a:solidFill>
                  <a:srgbClr val="FF0000"/>
                </a:solidFill>
              </a:rPr>
              <a:t>、</a:t>
            </a:r>
            <a:r>
              <a:rPr lang="en-US" altLang="zh-CN" sz="1200" dirty="0" smtClean="0">
                <a:solidFill>
                  <a:srgbClr val="FF0000"/>
                </a:solidFill>
              </a:rPr>
              <a:t>"music"</a:t>
            </a:r>
            <a:r>
              <a:rPr lang="zh-CN" altLang="en-US" sz="1200" dirty="0" smtClean="0">
                <a:solidFill>
                  <a:srgbClr val="FF0000"/>
                </a:solidFill>
              </a:rPr>
              <a:t>、</a:t>
            </a:r>
            <a:r>
              <a:rPr lang="en-US" altLang="zh-CN" sz="1200" dirty="0" smtClean="0">
                <a:solidFill>
                  <a:srgbClr val="FF0000"/>
                </a:solidFill>
              </a:rPr>
              <a:t>"rock"</a:t>
            </a:r>
            <a:r>
              <a:rPr lang="zh-CN" altLang="en-US" sz="1200" dirty="0" smtClean="0">
                <a:solidFill>
                  <a:srgbClr val="FF0000"/>
                </a:solidFill>
              </a:rPr>
              <a:t>、</a:t>
            </a:r>
            <a:r>
              <a:rPr lang="en-US" altLang="zh-CN" sz="1200" dirty="0" smtClean="0">
                <a:solidFill>
                  <a:srgbClr val="FF0000"/>
                </a:solidFill>
              </a:rPr>
              <a:t>"god"</a:t>
            </a:r>
            <a:r>
              <a:rPr lang="zh-CN" altLang="en-US" sz="1200" dirty="0" smtClean="0">
                <a:solidFill>
                  <a:srgbClr val="FF0000"/>
                </a:solidFill>
              </a:rPr>
              <a:t>、</a:t>
            </a:r>
            <a:r>
              <a:rPr lang="en-US" altLang="zh-CN" sz="1200" dirty="0" smtClean="0">
                <a:solidFill>
                  <a:srgbClr val="FF0000"/>
                </a:solidFill>
              </a:rPr>
              <a:t>"hair"</a:t>
            </a:r>
            <a:r>
              <a:rPr lang="zh-CN" altLang="en-US" sz="1200" dirty="0" smtClean="0">
                <a:solidFill>
                  <a:srgbClr val="FF0000"/>
                </a:solidFill>
              </a:rPr>
              <a:t>、</a:t>
            </a:r>
            <a:r>
              <a:rPr lang="en-US" altLang="zh-CN" sz="1200" dirty="0" smtClean="0">
                <a:solidFill>
                  <a:srgbClr val="FF0000"/>
                </a:solidFill>
              </a:rPr>
              <a:t>"dress"</a:t>
            </a:r>
            <a:r>
              <a:rPr lang="zh-CN" altLang="en-US" sz="1200" dirty="0" smtClean="0">
                <a:solidFill>
                  <a:srgbClr val="FF0000"/>
                </a:solidFill>
              </a:rPr>
              <a:t>和</a:t>
            </a:r>
            <a:r>
              <a:rPr lang="en-US" altLang="zh-CN" sz="1200" dirty="0" smtClean="0">
                <a:solidFill>
                  <a:srgbClr val="FF0000"/>
                </a:solidFill>
              </a:rPr>
              <a:t>"mall"</a:t>
            </a:r>
            <a:r>
              <a:rPr lang="zh-CN" altLang="en-US" sz="1200" dirty="0" smtClean="0">
                <a:solidFill>
                  <a:srgbClr val="FF0000"/>
                </a:solidFill>
              </a:rPr>
              <a:t>的词频分别</a:t>
            </a:r>
            <a:r>
              <a:rPr lang="en-US" altLang="zh-CN" sz="1200" dirty="0" smtClean="0">
                <a:solidFill>
                  <a:srgbClr val="FF0000"/>
                </a:solidFill>
              </a:rPr>
              <a:t>1</a:t>
            </a:r>
            <a:r>
              <a:rPr lang="zh-CN" altLang="en-US" sz="1200" dirty="0" smtClean="0">
                <a:solidFill>
                  <a:srgbClr val="FF0000"/>
                </a:solidFill>
              </a:rPr>
              <a:t>、</a:t>
            </a:r>
            <a:r>
              <a:rPr lang="en-US" altLang="zh-CN" sz="1200" dirty="0" smtClean="0">
                <a:solidFill>
                  <a:srgbClr val="FF0000"/>
                </a:solidFill>
              </a:rPr>
              <a:t>1</a:t>
            </a:r>
            <a:r>
              <a:rPr lang="zh-CN" altLang="en-US" sz="1200" dirty="0" smtClean="0">
                <a:solidFill>
                  <a:srgbClr val="FF0000"/>
                </a:solidFill>
              </a:rPr>
              <a:t>、</a:t>
            </a:r>
            <a:r>
              <a:rPr lang="en-US" altLang="zh-CN" sz="1200" dirty="0" smtClean="0">
                <a:solidFill>
                  <a:srgbClr val="FF0000"/>
                </a:solidFill>
              </a:rPr>
              <a:t>2</a:t>
            </a:r>
            <a:r>
              <a:rPr lang="zh-CN" altLang="en-US" sz="1200" dirty="0" smtClean="0">
                <a:solidFill>
                  <a:srgbClr val="FF0000"/>
                </a:solidFill>
              </a:rPr>
              <a:t>、</a:t>
            </a:r>
            <a:r>
              <a:rPr lang="en-US" altLang="zh-CN" sz="1200" dirty="0" smtClean="0">
                <a:solidFill>
                  <a:srgbClr val="FF0000"/>
                </a:solidFill>
              </a:rPr>
              <a:t>2</a:t>
            </a:r>
            <a:r>
              <a:rPr lang="zh-CN" altLang="en-US" sz="1200" dirty="0" smtClean="0">
                <a:solidFill>
                  <a:srgbClr val="FF0000"/>
                </a:solidFill>
              </a:rPr>
              <a:t>、</a:t>
            </a:r>
            <a:r>
              <a:rPr lang="en-US" altLang="zh-CN" sz="1200" dirty="0" smtClean="0">
                <a:solidFill>
                  <a:srgbClr val="FF0000"/>
                </a:solidFill>
              </a:rPr>
              <a:t>1</a:t>
            </a:r>
            <a:r>
              <a:rPr lang="zh-CN" altLang="en-US" sz="1200" dirty="0" smtClean="0">
                <a:solidFill>
                  <a:srgbClr val="FF0000"/>
                </a:solidFill>
              </a:rPr>
              <a:t>、</a:t>
            </a:r>
            <a:r>
              <a:rPr lang="en-US" altLang="zh-CN" sz="1200" dirty="0" smtClean="0">
                <a:solidFill>
                  <a:srgbClr val="FF0000"/>
                </a:solidFill>
              </a:rPr>
              <a:t>6</a:t>
            </a:r>
            <a:r>
              <a:rPr lang="zh-CN" altLang="en-US" sz="1200" dirty="0" smtClean="0">
                <a:solidFill>
                  <a:srgbClr val="FF0000"/>
                </a:solidFill>
              </a:rPr>
              <a:t>、</a:t>
            </a:r>
            <a:r>
              <a:rPr lang="en-US" altLang="zh-CN" sz="1200" dirty="0" smtClean="0">
                <a:solidFill>
                  <a:srgbClr val="FF0000"/>
                </a:solidFill>
              </a:rPr>
              <a:t>4</a:t>
            </a:r>
            <a:r>
              <a:rPr lang="zh-CN" altLang="en-US" sz="1200" dirty="0" smtClean="0">
                <a:solidFill>
                  <a:srgbClr val="FF0000"/>
                </a:solidFill>
              </a:rPr>
              <a:t>和</a:t>
            </a:r>
            <a:r>
              <a:rPr lang="en-US" altLang="zh-CN" sz="1200" dirty="0" smtClean="0">
                <a:solidFill>
                  <a:srgbClr val="FF0000"/>
                </a:solidFill>
              </a:rPr>
              <a:t>1</a:t>
            </a:r>
            <a:r>
              <a:rPr lang="zh-CN" altLang="en-US" sz="1200" dirty="0" smtClean="0">
                <a:solidFill>
                  <a:srgbClr val="FF0000"/>
                </a:solidFill>
              </a:rPr>
              <a:t>，我们猜测这位女生可能是一个追星的人，她喜欢一些球星和摇滚歌手，并且这位女生对时尚方面也很感兴趣，我们可以回想一下我们的社交网络中有没有这样的女生，或许我们也可以对号入座。第三位男生的好友数达到了惊人的</a:t>
            </a:r>
            <a:r>
              <a:rPr lang="en-US" altLang="zh-CN" sz="1200" dirty="0" smtClean="0">
                <a:solidFill>
                  <a:srgbClr val="FF0000"/>
                </a:solidFill>
              </a:rPr>
              <a:t>69</a:t>
            </a:r>
            <a:r>
              <a:rPr lang="zh-CN" altLang="en-US" sz="1200" dirty="0" smtClean="0">
                <a:solidFill>
                  <a:srgbClr val="FF0000"/>
                </a:solidFill>
              </a:rPr>
              <a:t>，他的</a:t>
            </a:r>
            <a:r>
              <a:rPr lang="en-US" altLang="zh-CN" sz="1200" dirty="0" smtClean="0">
                <a:solidFill>
                  <a:srgbClr val="FF0000"/>
                </a:solidFill>
              </a:rPr>
              <a:t>"football"</a:t>
            </a:r>
            <a:r>
              <a:rPr lang="zh-CN" altLang="en-US" sz="1200" dirty="0" smtClean="0">
                <a:solidFill>
                  <a:srgbClr val="FF0000"/>
                </a:solidFill>
              </a:rPr>
              <a:t>、</a:t>
            </a:r>
            <a:r>
              <a:rPr lang="en-US" altLang="zh-CN" sz="1200" dirty="0" smtClean="0">
                <a:solidFill>
                  <a:srgbClr val="FF0000"/>
                </a:solidFill>
              </a:rPr>
              <a:t>"band"</a:t>
            </a:r>
            <a:r>
              <a:rPr lang="zh-CN" altLang="en-US" sz="1200" dirty="0" smtClean="0">
                <a:solidFill>
                  <a:srgbClr val="FF0000"/>
                </a:solidFill>
              </a:rPr>
              <a:t>、</a:t>
            </a:r>
            <a:r>
              <a:rPr lang="en-US" altLang="zh-CN" sz="1200" dirty="0" smtClean="0">
                <a:solidFill>
                  <a:srgbClr val="FF0000"/>
                </a:solidFill>
              </a:rPr>
              <a:t>"music"</a:t>
            </a:r>
            <a:r>
              <a:rPr lang="zh-CN" altLang="en-US" sz="1200" dirty="0" smtClean="0">
                <a:solidFill>
                  <a:srgbClr val="FF0000"/>
                </a:solidFill>
              </a:rPr>
              <a:t>和</a:t>
            </a:r>
            <a:r>
              <a:rPr lang="en-US" altLang="zh-CN" sz="1200" dirty="0" smtClean="0">
                <a:solidFill>
                  <a:srgbClr val="FF0000"/>
                </a:solidFill>
              </a:rPr>
              <a:t>"death"</a:t>
            </a:r>
            <a:r>
              <a:rPr lang="zh-CN" altLang="en-US" sz="1200" dirty="0" smtClean="0">
                <a:solidFill>
                  <a:srgbClr val="FF0000"/>
                </a:solidFill>
              </a:rPr>
              <a:t>的词频分别为</a:t>
            </a:r>
            <a:r>
              <a:rPr lang="en-US" altLang="zh-CN" sz="1200" dirty="0" smtClean="0">
                <a:solidFill>
                  <a:srgbClr val="FF0000"/>
                </a:solidFill>
              </a:rPr>
              <a:t>"1"</a:t>
            </a:r>
            <a:r>
              <a:rPr lang="zh-CN" altLang="en-US" sz="1200" dirty="0" smtClean="0">
                <a:solidFill>
                  <a:srgbClr val="FF0000"/>
                </a:solidFill>
              </a:rPr>
              <a:t>、</a:t>
            </a:r>
            <a:r>
              <a:rPr lang="en-US" altLang="zh-CN" sz="1200" dirty="0" smtClean="0">
                <a:solidFill>
                  <a:srgbClr val="FF0000"/>
                </a:solidFill>
              </a:rPr>
              <a:t>"2"</a:t>
            </a:r>
            <a:r>
              <a:rPr lang="zh-CN" altLang="en-US" sz="1200" dirty="0" smtClean="0">
                <a:solidFill>
                  <a:srgbClr val="FF0000"/>
                </a:solidFill>
              </a:rPr>
              <a:t>、</a:t>
            </a:r>
            <a:r>
              <a:rPr lang="en-US" altLang="zh-CN" sz="1200" dirty="0" smtClean="0">
                <a:solidFill>
                  <a:srgbClr val="FF0000"/>
                </a:solidFill>
              </a:rPr>
              <a:t>"1"</a:t>
            </a:r>
            <a:r>
              <a:rPr lang="zh-CN" altLang="en-US" sz="1200" dirty="0" smtClean="0">
                <a:solidFill>
                  <a:srgbClr val="FF0000"/>
                </a:solidFill>
              </a:rPr>
              <a:t>和</a:t>
            </a:r>
            <a:r>
              <a:rPr lang="en-US" altLang="zh-CN" sz="1200" dirty="0" smtClean="0">
                <a:solidFill>
                  <a:srgbClr val="FF0000"/>
                </a:solidFill>
              </a:rPr>
              <a:t>"1"</a:t>
            </a:r>
            <a:r>
              <a:rPr lang="zh-CN" altLang="en-US" sz="1200" dirty="0" smtClean="0">
                <a:solidFill>
                  <a:srgbClr val="FF0000"/>
                </a:solidFill>
              </a:rPr>
              <a:t>，这种人就是我们常称的“交际草”，他可能是因为踢球很棒，或者是自己在学校经常参与乐队演出，所以会吸引许许多多的人关注他，并且成为他的朋友。</a:t>
            </a:r>
            <a:endParaRPr kumimoji="1" lang="zh-CN" altLang="en-US" sz="1200" dirty="0" smtClean="0">
              <a:solidFill>
                <a:srgbClr val="FF0000"/>
              </a:solidFill>
            </a:endParaRPr>
          </a:p>
          <a:p>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pPr/>
              <a:t>231</a:t>
            </a:fld>
            <a:endParaRPr lang="zh-CN" altLang="en-US"/>
          </a:p>
        </p:txBody>
      </p:sp>
    </p:spTree>
    <p:extLst>
      <p:ext uri="{BB962C8B-B14F-4D97-AF65-F5344CB8AC3E}">
        <p14:creationId xmlns:p14="http://schemas.microsoft.com/office/powerpoint/2010/main" xmlns="" val="1581727424"/>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sz="1200" dirty="0" smtClean="0"/>
              <a:t>观察发现，</a:t>
            </a:r>
            <a:r>
              <a:rPr kumimoji="1" lang="en-US" altLang="zh-CN" sz="1200" dirty="0" smtClean="0"/>
              <a:t>"</a:t>
            </a:r>
            <a:r>
              <a:rPr kumimoji="1" lang="en-US" altLang="zh-CN" sz="1400" dirty="0" smtClean="0">
                <a:latin typeface="Monaco"/>
              </a:rPr>
              <a:t>age</a:t>
            </a:r>
            <a:r>
              <a:rPr kumimoji="1" lang="en-US" altLang="zh-CN" sz="1200" dirty="0" smtClean="0"/>
              <a:t>"</a:t>
            </a:r>
            <a:r>
              <a:rPr kumimoji="1" lang="zh-CN" altLang="en-US" sz="1200" dirty="0" smtClean="0"/>
              <a:t>列表的第五个元素为</a:t>
            </a:r>
            <a:r>
              <a:rPr kumimoji="1" lang="en-US" altLang="zh-CN" sz="1200" dirty="0" smtClean="0"/>
              <a:t>"''",</a:t>
            </a:r>
            <a:r>
              <a:rPr kumimoji="1" lang="zh-CN" altLang="en-US" sz="1200" dirty="0" smtClean="0"/>
              <a:t>这种空的字符串表示该值为缺失值。缺失值的产生原因各种各样，比如数据录入的疏忽或者数据采集时未采集到该值等，都会导致缺失值的出现。缺失值的存在会影响数据分析结果，所以我们必须对其进行处理。在缺失值所占比例较小的时候，我们可以直接删除拥有缺失值的样本。</a:t>
            </a:r>
          </a:p>
          <a:p>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pPr/>
              <a:t>232</a:t>
            </a:fld>
            <a:endParaRPr lang="zh-CN" altLang="en-US"/>
          </a:p>
        </p:txBody>
      </p:sp>
    </p:spTree>
    <p:extLst>
      <p:ext uri="{BB962C8B-B14F-4D97-AF65-F5344CB8AC3E}">
        <p14:creationId xmlns:p14="http://schemas.microsoft.com/office/powerpoint/2010/main" xmlns="" val="179581157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pPr/>
              <a:t>27</a:t>
            </a:fld>
            <a:endParaRPr lang="zh-CN" altLang="en-US"/>
          </a:p>
        </p:txBody>
      </p:sp>
    </p:spTree>
    <p:extLst>
      <p:ext uri="{BB962C8B-B14F-4D97-AF65-F5344CB8AC3E}">
        <p14:creationId xmlns:p14="http://schemas.microsoft.com/office/powerpoint/2010/main" xmlns="" val="789454817"/>
      </p:ext>
    </p:extLst>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sz="1200" dirty="0" smtClean="0"/>
              <a:t>在这里，我们使用</a:t>
            </a:r>
            <a:r>
              <a:rPr kumimoji="1" lang="en-US" altLang="zh-CN" sz="1200" dirty="0" smtClean="0"/>
              <a:t>"</a:t>
            </a:r>
            <a:r>
              <a:rPr kumimoji="1" lang="en-US" altLang="zh-CN" sz="1200" dirty="0" smtClean="0">
                <a:latin typeface="Monaco"/>
              </a:rPr>
              <a:t>count</a:t>
            </a:r>
            <a:r>
              <a:rPr kumimoji="1" lang="en-US" altLang="zh-CN" sz="1200" dirty="0" smtClean="0"/>
              <a:t>"</a:t>
            </a:r>
            <a:r>
              <a:rPr kumimoji="1" lang="zh-CN" altLang="en-US" sz="1200" dirty="0" smtClean="0"/>
              <a:t>来存储缺失值的数量，用</a:t>
            </a:r>
            <a:r>
              <a:rPr kumimoji="1" lang="en-US" altLang="zh-CN" sz="1200" dirty="0" smtClean="0"/>
              <a:t>"</a:t>
            </a:r>
            <a:r>
              <a:rPr kumimoji="1" lang="en-US" altLang="zh-CN" sz="1200" dirty="0" smtClean="0">
                <a:latin typeface="Monaco"/>
              </a:rPr>
              <a:t>for</a:t>
            </a:r>
            <a:r>
              <a:rPr kumimoji="1" lang="en-US" altLang="zh-CN" sz="1200" dirty="0" smtClean="0"/>
              <a:t>"</a:t>
            </a:r>
            <a:r>
              <a:rPr kumimoji="1" lang="zh-CN" altLang="en-US" sz="1200" dirty="0" smtClean="0"/>
              <a:t>循环来遍历整个</a:t>
            </a:r>
            <a:r>
              <a:rPr kumimoji="1" lang="en-US" altLang="zh-CN" sz="1200" dirty="0" smtClean="0"/>
              <a:t>"</a:t>
            </a:r>
            <a:r>
              <a:rPr kumimoji="1" lang="en-US" altLang="zh-CN" sz="1200" dirty="0" smtClean="0">
                <a:latin typeface="Monaco"/>
              </a:rPr>
              <a:t>age</a:t>
            </a:r>
            <a:r>
              <a:rPr kumimoji="1" lang="en-US" altLang="zh-CN" sz="1200" dirty="0" smtClean="0"/>
              <a:t>"</a:t>
            </a:r>
            <a:r>
              <a:rPr kumimoji="1" lang="zh-CN" altLang="en-US" sz="1200" dirty="0" smtClean="0"/>
              <a:t>元素，然后使用</a:t>
            </a:r>
            <a:r>
              <a:rPr kumimoji="1" lang="en-US" altLang="zh-CN" sz="1200" dirty="0" smtClean="0"/>
              <a:t>"if"</a:t>
            </a:r>
            <a:r>
              <a:rPr kumimoji="1" lang="zh-CN" altLang="en-US" sz="1200" dirty="0" smtClean="0"/>
              <a:t>判断语句判断元素</a:t>
            </a:r>
            <a:r>
              <a:rPr kumimoji="1" lang="en-US" altLang="zh-CN" sz="1200" dirty="0" smtClean="0"/>
              <a:t>"</a:t>
            </a:r>
            <a:r>
              <a:rPr kumimoji="1" lang="en-US" altLang="zh-CN" sz="1200" dirty="0" smtClean="0">
                <a:latin typeface="Monaco"/>
              </a:rPr>
              <a:t>row</a:t>
            </a:r>
            <a:r>
              <a:rPr kumimoji="1" lang="en-US" altLang="zh-CN" sz="1200" dirty="0" smtClean="0"/>
              <a:t>"</a:t>
            </a:r>
            <a:r>
              <a:rPr kumimoji="1" lang="zh-CN" altLang="en-US" sz="1200" dirty="0" smtClean="0"/>
              <a:t>是否为缺失值</a:t>
            </a:r>
            <a:r>
              <a:rPr kumimoji="1" lang="en-US" altLang="zh-CN" sz="1200" dirty="0" smtClean="0"/>
              <a:t>"''"</a:t>
            </a:r>
            <a:r>
              <a:rPr kumimoji="1" lang="zh-CN" altLang="en-US" sz="1200" dirty="0" smtClean="0"/>
              <a:t>，如果是的话，就让</a:t>
            </a:r>
            <a:r>
              <a:rPr kumimoji="1" lang="en-US" altLang="zh-CN" sz="1200" dirty="0" smtClean="0"/>
              <a:t>"</a:t>
            </a:r>
            <a:r>
              <a:rPr kumimoji="1" lang="en-US" altLang="zh-CN" sz="1200" dirty="0" smtClean="0">
                <a:latin typeface="Monaco"/>
              </a:rPr>
              <a:t>count</a:t>
            </a:r>
            <a:r>
              <a:rPr kumimoji="1" lang="en-US" altLang="zh-CN" sz="1200" dirty="0" smtClean="0"/>
              <a:t>"</a:t>
            </a:r>
            <a:r>
              <a:rPr kumimoji="1" lang="zh-CN" altLang="en-US" sz="1200" dirty="0" smtClean="0"/>
              <a:t>计数加</a:t>
            </a:r>
            <a:r>
              <a:rPr kumimoji="1" lang="en-US" altLang="zh-CN" sz="1200" dirty="0" smtClean="0"/>
              <a:t>1</a:t>
            </a:r>
            <a:r>
              <a:rPr kumimoji="1" lang="zh-CN" altLang="en-US" sz="1200" dirty="0" smtClean="0"/>
              <a:t>，最后我们除以</a:t>
            </a:r>
            <a:r>
              <a:rPr kumimoji="1" lang="en-US" altLang="zh-CN" sz="1200" dirty="0" smtClean="0"/>
              <a:t>"</a:t>
            </a:r>
            <a:r>
              <a:rPr kumimoji="1" lang="en-US" altLang="zh-CN" sz="1200" dirty="0" smtClean="0">
                <a:latin typeface="Monaco"/>
              </a:rPr>
              <a:t>age</a:t>
            </a:r>
            <a:r>
              <a:rPr kumimoji="1" lang="en-US" altLang="zh-CN" sz="1200" dirty="0" smtClean="0"/>
              <a:t>"</a:t>
            </a:r>
            <a:r>
              <a:rPr kumimoji="1" lang="zh-CN" altLang="en-US" sz="1200" dirty="0" smtClean="0"/>
              <a:t>元素的长度（即元素个数）</a:t>
            </a:r>
            <a:r>
              <a:rPr kumimoji="1" lang="en-US" altLang="zh-CN" sz="1200" dirty="0" smtClean="0"/>
              <a:t>"</a:t>
            </a:r>
            <a:r>
              <a:rPr kumimoji="1" lang="en-US" altLang="zh-CN" sz="1200" dirty="0" err="1" smtClean="0">
                <a:latin typeface="Monaco"/>
              </a:rPr>
              <a:t>len</a:t>
            </a:r>
            <a:r>
              <a:rPr kumimoji="1" lang="en-US" altLang="zh-CN" sz="1200" dirty="0" smtClean="0">
                <a:latin typeface="Monaco"/>
              </a:rPr>
              <a:t>(age</a:t>
            </a:r>
            <a:r>
              <a:rPr kumimoji="1" lang="en-US" altLang="zh-CN" sz="1200" dirty="0" smtClean="0"/>
              <a:t>)"</a:t>
            </a:r>
            <a:r>
              <a:rPr kumimoji="1" lang="zh-CN" altLang="en-US" sz="1200" dirty="0" smtClean="0"/>
              <a:t>，就得到了缺失值的占比。这里一定要注意</a:t>
            </a:r>
            <a:r>
              <a:rPr kumimoji="1" lang="en-US" altLang="zh-CN" sz="1200" dirty="0" smtClean="0"/>
              <a:t>"count"</a:t>
            </a:r>
            <a:r>
              <a:rPr kumimoji="1" lang="zh-CN" altLang="en-US" sz="1200" dirty="0" smtClean="0"/>
              <a:t>需要是一个浮点数，这样才能使用</a:t>
            </a:r>
            <a:r>
              <a:rPr kumimoji="1" lang="en-US" altLang="zh-CN" sz="1200" dirty="0" smtClean="0"/>
              <a:t>"/"</a:t>
            </a:r>
            <a:r>
              <a:rPr kumimoji="1" lang="zh-CN" altLang="en-US" sz="1200" dirty="0" smtClean="0"/>
              <a:t>得到除运算的结果（回忆一下“取整”和“除运算”的区别），因此我们在初始化时将</a:t>
            </a:r>
            <a:r>
              <a:rPr kumimoji="1" lang="en-US" altLang="zh-CN" sz="1200" dirty="0" smtClean="0"/>
              <a:t>"0.0"</a:t>
            </a:r>
            <a:r>
              <a:rPr kumimoji="1" lang="zh-CN" altLang="en-US" sz="1200" dirty="0" smtClean="0"/>
              <a:t>赋值给</a:t>
            </a:r>
            <a:r>
              <a:rPr kumimoji="1" lang="en-US" altLang="zh-CN" sz="1200" dirty="0" smtClean="0"/>
              <a:t>"</a:t>
            </a:r>
            <a:r>
              <a:rPr kumimoji="1" lang="en-US" altLang="zh-CN" sz="1200" dirty="0" smtClean="0">
                <a:latin typeface="Monaco"/>
              </a:rPr>
              <a:t>count</a:t>
            </a:r>
            <a:r>
              <a:rPr kumimoji="1" lang="en-US" altLang="zh-CN" sz="1200" dirty="0" smtClean="0"/>
              <a:t>"</a:t>
            </a:r>
            <a:r>
              <a:rPr kumimoji="1" lang="zh-CN" altLang="en-US" sz="1200" dirty="0" smtClean="0"/>
              <a:t>。</a:t>
            </a:r>
          </a:p>
          <a:p>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pPr/>
              <a:t>233</a:t>
            </a:fld>
            <a:endParaRPr lang="zh-CN" altLang="en-US"/>
          </a:p>
        </p:txBody>
      </p:sp>
    </p:spTree>
    <p:extLst>
      <p:ext uri="{BB962C8B-B14F-4D97-AF65-F5344CB8AC3E}">
        <p14:creationId xmlns:p14="http://schemas.microsoft.com/office/powerpoint/2010/main" xmlns="" val="50566470"/>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此处有均值填补 实战演练</a:t>
            </a:r>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pPr/>
              <a:t>234</a:t>
            </a:fld>
            <a:endParaRPr lang="zh-CN" altLang="en-US"/>
          </a:p>
        </p:txBody>
      </p:sp>
    </p:spTree>
    <p:extLst>
      <p:ext uri="{BB962C8B-B14F-4D97-AF65-F5344CB8AC3E}">
        <p14:creationId xmlns:p14="http://schemas.microsoft.com/office/powerpoint/2010/main" xmlns="" val="1327161583"/>
      </p:ext>
    </p:extLst>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sz="1200" dirty="0" smtClean="0"/>
              <a:t>我们惊讶地发现， </a:t>
            </a:r>
            <a:r>
              <a:rPr kumimoji="1" lang="en-US" altLang="zh-CN" sz="1400" dirty="0" err="1" smtClean="0">
                <a:latin typeface="Monaco"/>
              </a:rPr>
              <a:t>age_without_missing</a:t>
            </a:r>
            <a:r>
              <a:rPr kumimoji="1" lang="zh-CN" altLang="en-US" sz="1200" dirty="0" smtClean="0"/>
              <a:t> 中的最大值为</a:t>
            </a:r>
            <a:r>
              <a:rPr kumimoji="1" lang="en-US" altLang="zh-CN" sz="1200" dirty="0" smtClean="0"/>
              <a:t>"106.927"</a:t>
            </a:r>
            <a:r>
              <a:rPr kumimoji="1" lang="zh-CN" altLang="en-US" sz="1200" dirty="0" smtClean="0"/>
              <a:t>，最小值为</a:t>
            </a:r>
            <a:r>
              <a:rPr kumimoji="1" lang="en-US" altLang="zh-CN" sz="1200" dirty="0" smtClean="0"/>
              <a:t>"5.194"</a:t>
            </a:r>
            <a:r>
              <a:rPr kumimoji="1" lang="zh-CN" altLang="en-US" sz="1200" dirty="0" smtClean="0"/>
              <a:t>，这显然与高中毕业生的年龄不符，我们可能见过</a:t>
            </a:r>
            <a:r>
              <a:rPr kumimoji="1" lang="en-US" altLang="zh-CN" sz="1200" dirty="0" smtClean="0"/>
              <a:t>15</a:t>
            </a:r>
            <a:r>
              <a:rPr kumimoji="1" lang="zh-CN" altLang="en-US" sz="1200" dirty="0" smtClean="0"/>
              <a:t>岁读大学的，但是</a:t>
            </a:r>
            <a:r>
              <a:rPr kumimoji="1" lang="en-US" altLang="zh-CN" sz="1200" dirty="0" smtClean="0"/>
              <a:t>5</a:t>
            </a:r>
            <a:r>
              <a:rPr kumimoji="1" lang="zh-CN" altLang="en-US" sz="1200" dirty="0" smtClean="0"/>
              <a:t>岁读高中的绝对是一件匪夷所思的事情。</a:t>
            </a:r>
          </a:p>
          <a:p>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pPr/>
              <a:t>235</a:t>
            </a:fld>
            <a:endParaRPr lang="zh-CN" altLang="en-US"/>
          </a:p>
        </p:txBody>
      </p:sp>
    </p:spTree>
    <p:extLst>
      <p:ext uri="{BB962C8B-B14F-4D97-AF65-F5344CB8AC3E}">
        <p14:creationId xmlns:p14="http://schemas.microsoft.com/office/powerpoint/2010/main" xmlns="" val="292923514"/>
      </p:ext>
    </p:extLst>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pPr/>
              <a:t>236</a:t>
            </a:fld>
            <a:endParaRPr lang="zh-CN" altLang="en-US"/>
          </a:p>
        </p:txBody>
      </p:sp>
    </p:spTree>
    <p:extLst>
      <p:ext uri="{BB962C8B-B14F-4D97-AF65-F5344CB8AC3E}">
        <p14:creationId xmlns:p14="http://schemas.microsoft.com/office/powerpoint/2010/main" xmlns="" val="1778798339"/>
      </p:ext>
    </p:extLst>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类的实例将在类的部分详细阐述</a:t>
            </a:r>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pPr/>
              <a:t>237</a:t>
            </a:fld>
            <a:endParaRPr lang="zh-CN" altLang="en-US"/>
          </a:p>
        </p:txBody>
      </p:sp>
    </p:spTree>
    <p:extLst>
      <p:ext uri="{BB962C8B-B14F-4D97-AF65-F5344CB8AC3E}">
        <p14:creationId xmlns:p14="http://schemas.microsoft.com/office/powerpoint/2010/main" xmlns="" val="1423935600"/>
      </p:ext>
    </p:extLst>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pPr/>
              <a:t>238</a:t>
            </a:fld>
            <a:endParaRPr lang="zh-CN" altLang="en-US"/>
          </a:p>
        </p:txBody>
      </p:sp>
    </p:spTree>
    <p:extLst>
      <p:ext uri="{BB962C8B-B14F-4D97-AF65-F5344CB8AC3E}">
        <p14:creationId xmlns:p14="http://schemas.microsoft.com/office/powerpoint/2010/main" xmlns="" val="307402532"/>
      </p:ext>
    </p:extLst>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pPr/>
              <a:t>239</a:t>
            </a:fld>
            <a:endParaRPr lang="zh-CN" altLang="en-US"/>
          </a:p>
        </p:txBody>
      </p:sp>
    </p:spTree>
    <p:extLst>
      <p:ext uri="{BB962C8B-B14F-4D97-AF65-F5344CB8AC3E}">
        <p14:creationId xmlns:p14="http://schemas.microsoft.com/office/powerpoint/2010/main" xmlns="" val="1648336633"/>
      </p:ext>
    </p:extLst>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pPr/>
              <a:t>240</a:t>
            </a:fld>
            <a:endParaRPr lang="zh-CN" altLang="en-US"/>
          </a:p>
        </p:txBody>
      </p:sp>
    </p:spTree>
    <p:extLst>
      <p:ext uri="{BB962C8B-B14F-4D97-AF65-F5344CB8AC3E}">
        <p14:creationId xmlns:p14="http://schemas.microsoft.com/office/powerpoint/2010/main" xmlns="" val="1585294948"/>
      </p:ext>
    </p:extLst>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pPr/>
              <a:t>241</a:t>
            </a:fld>
            <a:endParaRPr lang="zh-CN" altLang="en-US"/>
          </a:p>
        </p:txBody>
      </p:sp>
    </p:spTree>
    <p:extLst>
      <p:ext uri="{BB962C8B-B14F-4D97-AF65-F5344CB8AC3E}">
        <p14:creationId xmlns:p14="http://schemas.microsoft.com/office/powerpoint/2010/main" xmlns="" val="1575825478"/>
      </p:ext>
    </p:extLst>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pPr/>
              <a:t>243</a:t>
            </a:fld>
            <a:endParaRPr lang="zh-CN" altLang="en-US"/>
          </a:p>
        </p:txBody>
      </p:sp>
    </p:spTree>
    <p:extLst>
      <p:ext uri="{BB962C8B-B14F-4D97-AF65-F5344CB8AC3E}">
        <p14:creationId xmlns:p14="http://schemas.microsoft.com/office/powerpoint/2010/main" xmlns="" val="121353499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pPr/>
              <a:t>28</a:t>
            </a:fld>
            <a:endParaRPr lang="zh-CN" altLang="en-US"/>
          </a:p>
        </p:txBody>
      </p:sp>
    </p:spTree>
    <p:extLst>
      <p:ext uri="{BB962C8B-B14F-4D97-AF65-F5344CB8AC3E}">
        <p14:creationId xmlns:p14="http://schemas.microsoft.com/office/powerpoint/2010/main" xmlns="" val="599156667"/>
      </p:ext>
    </p:extLst>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zh-CN" sz="1200" dirty="0" smtClean="0"/>
              <a:t>Python</a:t>
            </a:r>
            <a:r>
              <a:rPr kumimoji="1" lang="zh-CN" altLang="en-US" sz="1200" dirty="0" smtClean="0"/>
              <a:t>语言是一种面向对象的编程语言，其编程模式是将数据和与之相关的功能结合为一体。在</a:t>
            </a:r>
            <a:r>
              <a:rPr kumimoji="1" lang="en-US" altLang="zh-CN" sz="1200" dirty="0" smtClean="0"/>
              <a:t>Python</a:t>
            </a:r>
            <a:r>
              <a:rPr kumimoji="1" lang="zh-CN" altLang="en-US" sz="1200" dirty="0" smtClean="0"/>
              <a:t>语言中，一切皆对象，所有数据类型可以视为对象，函数也可以视为对象。而类（</a:t>
            </a:r>
            <a:r>
              <a:rPr kumimoji="1" lang="en-US" altLang="zh-CN" sz="1200" dirty="0" smtClean="0">
                <a:latin typeface="Monaco"/>
              </a:rPr>
              <a:t>Class</a:t>
            </a:r>
            <a:r>
              <a:rPr kumimoji="1" lang="zh-CN" altLang="en-US" sz="1200" dirty="0" smtClean="0"/>
              <a:t>）的概念，可以理解为一种自定义的对象。我们常常说“物以类聚”，一个类就是许多具有相似特征的事物的集合，而这些特征，在编程术语里叫做属性和方法。</a:t>
            </a:r>
          </a:p>
          <a:p>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pPr/>
              <a:t>244</a:t>
            </a:fld>
            <a:endParaRPr lang="zh-CN" altLang="en-US"/>
          </a:p>
        </p:txBody>
      </p:sp>
    </p:spTree>
    <p:extLst>
      <p:ext uri="{BB962C8B-B14F-4D97-AF65-F5344CB8AC3E}">
        <p14:creationId xmlns:p14="http://schemas.microsoft.com/office/powerpoint/2010/main" xmlns="" val="2029566430"/>
      </p:ext>
    </p:extLst>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50000"/>
              </a:lnSpc>
            </a:pPr>
            <a:r>
              <a:rPr kumimoji="1" lang="zh-CN" altLang="en-US" sz="1200" dirty="0" smtClean="0"/>
              <a:t>以美国高中生社交网络信息数据集为例，所有的高中生即为一类。</a:t>
            </a:r>
            <a:endParaRPr kumimoji="1" lang="en-US" altLang="zh-CN" sz="1200" dirty="0" smtClean="0"/>
          </a:p>
          <a:p>
            <a:pPr>
              <a:lnSpc>
                <a:spcPct val="150000"/>
              </a:lnSpc>
            </a:pPr>
            <a:r>
              <a:rPr kumimoji="1" lang="zh-CN" altLang="en-US" sz="1200" dirty="0" smtClean="0"/>
              <a:t>类中有许许多多的属性，比如姓名、年龄、性别、成绩。</a:t>
            </a:r>
            <a:endParaRPr kumimoji="1" lang="en-US" altLang="zh-CN" sz="1200" dirty="0" smtClean="0"/>
          </a:p>
          <a:p>
            <a:pPr>
              <a:lnSpc>
                <a:spcPct val="150000"/>
              </a:lnSpc>
            </a:pPr>
            <a:r>
              <a:rPr kumimoji="1" lang="zh-CN" altLang="en-US" sz="1200" dirty="0" smtClean="0"/>
              <a:t>我们可以对这些属性进行操作，比如改变其姓氏、比较两个高中生年龄的大小，提升或降低其分数等，这些操作被称为方法，这些属性和方法结合在一起，包裹起来就成为了类。</a:t>
            </a:r>
          </a:p>
          <a:p>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pPr/>
              <a:t>245</a:t>
            </a:fld>
            <a:endParaRPr lang="zh-CN" altLang="en-US"/>
          </a:p>
        </p:txBody>
      </p:sp>
    </p:spTree>
    <p:extLst>
      <p:ext uri="{BB962C8B-B14F-4D97-AF65-F5344CB8AC3E}">
        <p14:creationId xmlns:p14="http://schemas.microsoft.com/office/powerpoint/2010/main" xmlns="" val="1861662170"/>
      </p:ext>
    </p:extLst>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sz="1200" dirty="0" smtClean="0">
                <a:solidFill>
                  <a:srgbClr val="FF0000"/>
                </a:solidFill>
              </a:rPr>
              <a:t>类是一种具体事物的抽象，这些具体事物即为对象，它们是类的一个具体实例。比如我们谈到“高中生”，那么地球上任何一个高中生都是高中生这个类的对象，并且每一个对象都具有年龄、性别、毕业年份这些属性。如果要使用类，就必须先将其实例化，我们通常不会说“高中生年龄很大”，但是可以说“这位高中生年龄很大”，其中的“这位高中生”就是“高中生”类的实例化对象。</a:t>
            </a:r>
          </a:p>
          <a:p>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pPr/>
              <a:t>246</a:t>
            </a:fld>
            <a:endParaRPr lang="zh-CN" altLang="en-US"/>
          </a:p>
        </p:txBody>
      </p:sp>
    </p:spTree>
    <p:extLst>
      <p:ext uri="{BB962C8B-B14F-4D97-AF65-F5344CB8AC3E}">
        <p14:creationId xmlns:p14="http://schemas.microsoft.com/office/powerpoint/2010/main" xmlns="" val="239674502"/>
      </p:ext>
    </p:extLst>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buFont typeface="Arial" charset="0"/>
              <a:buChar char="•"/>
            </a:pPr>
            <a:r>
              <a:rPr lang="zh-CN" altLang="en-US" b="1" dirty="0" smtClean="0">
                <a:solidFill>
                  <a:srgbClr val="3E3E3E"/>
                </a:solidFill>
                <a:latin typeface="-apple-system-font" charset="0"/>
              </a:rPr>
              <a:t>类：</a:t>
            </a:r>
            <a:r>
              <a:rPr lang="zh-CN" altLang="en-US" dirty="0" smtClean="0">
                <a:solidFill>
                  <a:srgbClr val="3E3E3E"/>
                </a:solidFill>
                <a:latin typeface="-apple-system-font" charset="0"/>
              </a:rPr>
              <a:t>对具有相同数据和方法的一组对象的描述或定义。</a:t>
            </a:r>
          </a:p>
          <a:p>
            <a:pPr>
              <a:buFont typeface="Arial" charset="0"/>
              <a:buChar char="•"/>
            </a:pPr>
            <a:r>
              <a:rPr lang="zh-CN" altLang="en-US" b="1" dirty="0" smtClean="0">
                <a:solidFill>
                  <a:srgbClr val="3E3E3E"/>
                </a:solidFill>
                <a:latin typeface="-apple-system-font" charset="0"/>
              </a:rPr>
              <a:t>对象：</a:t>
            </a:r>
            <a:r>
              <a:rPr lang="zh-CN" altLang="en-US" dirty="0" smtClean="0">
                <a:solidFill>
                  <a:srgbClr val="3E3E3E"/>
                </a:solidFill>
                <a:latin typeface="-apple-system-font" charset="0"/>
              </a:rPr>
              <a:t>对象是一个类的实例。</a:t>
            </a:r>
          </a:p>
          <a:p>
            <a:pPr>
              <a:buFont typeface="Arial" charset="0"/>
              <a:buChar char="•"/>
            </a:pPr>
            <a:r>
              <a:rPr lang="zh-CN" altLang="en-US" b="1" dirty="0" smtClean="0">
                <a:solidFill>
                  <a:srgbClr val="3E3E3E"/>
                </a:solidFill>
                <a:latin typeface="-apple-system-font" charset="0"/>
              </a:rPr>
              <a:t>实例</a:t>
            </a:r>
            <a:r>
              <a:rPr lang="en-US" altLang="zh-CN" b="1" dirty="0" smtClean="0">
                <a:solidFill>
                  <a:srgbClr val="3E3E3E"/>
                </a:solidFill>
                <a:latin typeface="-apple-system-font" charset="0"/>
              </a:rPr>
              <a:t>(instance)</a:t>
            </a:r>
            <a:r>
              <a:rPr lang="zh-CN" altLang="en-US" b="1" dirty="0" smtClean="0">
                <a:solidFill>
                  <a:srgbClr val="3E3E3E"/>
                </a:solidFill>
                <a:latin typeface="-apple-system-font" charset="0"/>
              </a:rPr>
              <a:t>：</a:t>
            </a:r>
            <a:r>
              <a:rPr lang="zh-CN" altLang="en-US" dirty="0" smtClean="0">
                <a:solidFill>
                  <a:srgbClr val="3E3E3E"/>
                </a:solidFill>
                <a:latin typeface="-apple-system-font" charset="0"/>
              </a:rPr>
              <a:t>一个对象的实例化实现。</a:t>
            </a:r>
          </a:p>
          <a:p>
            <a:pPr>
              <a:buFont typeface="Arial" charset="0"/>
              <a:buChar char="•"/>
            </a:pPr>
            <a:r>
              <a:rPr lang="zh-CN" altLang="en-US" b="1" dirty="0" smtClean="0">
                <a:solidFill>
                  <a:srgbClr val="3E3E3E"/>
                </a:solidFill>
                <a:latin typeface="-apple-system-font" charset="0"/>
              </a:rPr>
              <a:t>标识</a:t>
            </a:r>
            <a:r>
              <a:rPr lang="en-US" altLang="zh-CN" b="1" dirty="0" smtClean="0">
                <a:solidFill>
                  <a:srgbClr val="3E3E3E"/>
                </a:solidFill>
                <a:latin typeface="-apple-system-font" charset="0"/>
              </a:rPr>
              <a:t>(identity)</a:t>
            </a:r>
            <a:r>
              <a:rPr lang="zh-CN" altLang="en-US" b="1" dirty="0" smtClean="0">
                <a:solidFill>
                  <a:srgbClr val="3E3E3E"/>
                </a:solidFill>
                <a:latin typeface="-apple-system-font" charset="0"/>
              </a:rPr>
              <a:t>：</a:t>
            </a:r>
            <a:r>
              <a:rPr lang="zh-CN" altLang="en-US" dirty="0" smtClean="0">
                <a:solidFill>
                  <a:srgbClr val="3E3E3E"/>
                </a:solidFill>
                <a:latin typeface="-apple-system-font" charset="0"/>
              </a:rPr>
              <a:t>每个对象的实例都需要一个可以唯一标识这个实例的标记。</a:t>
            </a:r>
          </a:p>
          <a:p>
            <a:pPr>
              <a:buFont typeface="Arial" charset="0"/>
              <a:buChar char="•"/>
            </a:pPr>
            <a:r>
              <a:rPr lang="zh-CN" altLang="en-US" b="1" dirty="0" smtClean="0">
                <a:solidFill>
                  <a:srgbClr val="3E3E3E"/>
                </a:solidFill>
                <a:latin typeface="-apple-system-font" charset="0"/>
              </a:rPr>
              <a:t>实例属性（</a:t>
            </a:r>
            <a:r>
              <a:rPr lang="en-US" altLang="zh-CN" b="1" dirty="0" smtClean="0">
                <a:solidFill>
                  <a:srgbClr val="3E3E3E"/>
                </a:solidFill>
                <a:latin typeface="-apple-system-font" charset="0"/>
              </a:rPr>
              <a:t>instance attribute</a:t>
            </a:r>
            <a:r>
              <a:rPr lang="zh-CN" altLang="en-US" b="1" dirty="0" smtClean="0">
                <a:solidFill>
                  <a:srgbClr val="3E3E3E"/>
                </a:solidFill>
                <a:latin typeface="-apple-system-font" charset="0"/>
              </a:rPr>
              <a:t>）：</a:t>
            </a:r>
            <a:r>
              <a:rPr lang="zh-CN" altLang="en-US" dirty="0" smtClean="0">
                <a:solidFill>
                  <a:srgbClr val="3E3E3E"/>
                </a:solidFill>
                <a:latin typeface="-apple-system-font" charset="0"/>
              </a:rPr>
              <a:t>一个对象就是一组属性的集合。</a:t>
            </a:r>
          </a:p>
          <a:p>
            <a:pPr>
              <a:buFont typeface="Arial" charset="0"/>
              <a:buChar char="•"/>
            </a:pPr>
            <a:r>
              <a:rPr lang="zh-CN" altLang="en-US" b="1" dirty="0" smtClean="0">
                <a:solidFill>
                  <a:srgbClr val="3E3E3E"/>
                </a:solidFill>
                <a:latin typeface="-apple-system-font" charset="0"/>
              </a:rPr>
              <a:t>实例方法</a:t>
            </a:r>
            <a:r>
              <a:rPr lang="en-US" altLang="zh-CN" b="1" dirty="0" smtClean="0">
                <a:solidFill>
                  <a:srgbClr val="3E3E3E"/>
                </a:solidFill>
                <a:latin typeface="-apple-system-font" charset="0"/>
              </a:rPr>
              <a:t>(instance method)</a:t>
            </a:r>
            <a:r>
              <a:rPr lang="zh-CN" altLang="en-US" b="1" dirty="0" smtClean="0">
                <a:solidFill>
                  <a:srgbClr val="3E3E3E"/>
                </a:solidFill>
                <a:latin typeface="-apple-system-font" charset="0"/>
              </a:rPr>
              <a:t>：</a:t>
            </a:r>
            <a:r>
              <a:rPr lang="zh-CN" altLang="en-US" dirty="0" smtClean="0">
                <a:solidFill>
                  <a:srgbClr val="3E3E3E"/>
                </a:solidFill>
                <a:latin typeface="-apple-system-font" charset="0"/>
              </a:rPr>
              <a:t>所有存取或者更新对象某个实例一条或者多条属性的函数的集合。</a:t>
            </a:r>
          </a:p>
          <a:p>
            <a:pPr>
              <a:buFont typeface="Arial" charset="0"/>
              <a:buChar char="•"/>
            </a:pPr>
            <a:r>
              <a:rPr lang="zh-CN" altLang="en-US" b="1" dirty="0" smtClean="0">
                <a:solidFill>
                  <a:srgbClr val="3E3E3E"/>
                </a:solidFill>
                <a:latin typeface="-apple-system-font" charset="0"/>
              </a:rPr>
              <a:t>类属性（</a:t>
            </a:r>
            <a:r>
              <a:rPr lang="en-US" altLang="zh-CN" b="1" dirty="0" err="1" smtClean="0">
                <a:solidFill>
                  <a:srgbClr val="3E3E3E"/>
                </a:solidFill>
                <a:latin typeface="-apple-system-font" charset="0"/>
              </a:rPr>
              <a:t>classattribute</a:t>
            </a:r>
            <a:r>
              <a:rPr lang="zh-CN" altLang="en-US" b="1" dirty="0" smtClean="0">
                <a:solidFill>
                  <a:srgbClr val="3E3E3E"/>
                </a:solidFill>
                <a:latin typeface="-apple-system-font" charset="0"/>
              </a:rPr>
              <a:t>）：</a:t>
            </a:r>
            <a:r>
              <a:rPr lang="zh-CN" altLang="en-US" dirty="0" smtClean="0">
                <a:solidFill>
                  <a:srgbClr val="3E3E3E"/>
                </a:solidFill>
                <a:latin typeface="-apple-system-font" charset="0"/>
              </a:rPr>
              <a:t>属于一个类中所有对象的属性，不会只在某个实例上发生变化</a:t>
            </a:r>
          </a:p>
          <a:p>
            <a:pPr>
              <a:buFont typeface="Arial" charset="0"/>
              <a:buChar char="•"/>
            </a:pPr>
            <a:r>
              <a:rPr lang="zh-CN" altLang="en-US" b="1" dirty="0" smtClean="0">
                <a:solidFill>
                  <a:srgbClr val="3E3E3E"/>
                </a:solidFill>
                <a:latin typeface="-apple-system-font" charset="0"/>
              </a:rPr>
              <a:t>类方法（</a:t>
            </a:r>
            <a:r>
              <a:rPr lang="en-US" altLang="zh-CN" b="1" dirty="0" err="1" smtClean="0">
                <a:solidFill>
                  <a:srgbClr val="3E3E3E"/>
                </a:solidFill>
                <a:latin typeface="-apple-system-font" charset="0"/>
              </a:rPr>
              <a:t>classmethod</a:t>
            </a:r>
            <a:r>
              <a:rPr lang="zh-CN" altLang="en-US" b="1" dirty="0" smtClean="0">
                <a:solidFill>
                  <a:srgbClr val="3E3E3E"/>
                </a:solidFill>
                <a:latin typeface="-apple-system-font" charset="0"/>
              </a:rPr>
              <a:t>）：</a:t>
            </a:r>
            <a:r>
              <a:rPr lang="zh-CN" altLang="en-US" dirty="0" smtClean="0">
                <a:solidFill>
                  <a:srgbClr val="3E3E3E"/>
                </a:solidFill>
                <a:latin typeface="-apple-system-font" charset="0"/>
              </a:rPr>
              <a:t>那些无须特定的对性实例就能够工作的从属于类的函数。</a:t>
            </a:r>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pPr/>
              <a:t>247</a:t>
            </a:fld>
            <a:endParaRPr lang="zh-CN" altLang="en-US"/>
          </a:p>
        </p:txBody>
      </p:sp>
    </p:spTree>
    <p:extLst>
      <p:ext uri="{BB962C8B-B14F-4D97-AF65-F5344CB8AC3E}">
        <p14:creationId xmlns:p14="http://schemas.microsoft.com/office/powerpoint/2010/main" xmlns="" val="1862716307"/>
      </p:ext>
    </p:extLst>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sz="1200" dirty="0" smtClean="0"/>
              <a:t>例如下面的创建了一个</a:t>
            </a:r>
            <a:r>
              <a:rPr kumimoji="1" lang="en-US" altLang="zh-CN" sz="1200" dirty="0" err="1" smtClean="0">
                <a:latin typeface="Monaco"/>
              </a:rPr>
              <a:t>High_school_student</a:t>
            </a:r>
            <a:r>
              <a:rPr kumimoji="1" lang="zh-CN" altLang="en-US" sz="1200" dirty="0" smtClean="0"/>
              <a:t>类，并定义了这个类的一个方法</a:t>
            </a:r>
            <a:r>
              <a:rPr kumimoji="1" lang="en-US" altLang="zh-CN" sz="1200" dirty="0" smtClean="0"/>
              <a:t>——</a:t>
            </a:r>
            <a:r>
              <a:rPr kumimoji="1" lang="zh-CN" altLang="en-US" sz="1200" dirty="0" smtClean="0"/>
              <a:t>初始化方法</a:t>
            </a:r>
            <a:r>
              <a:rPr kumimoji="1" lang="en-US" altLang="zh-CN" sz="1200" dirty="0" smtClean="0"/>
              <a:t>__</a:t>
            </a:r>
            <a:r>
              <a:rPr kumimoji="1" lang="en-US" altLang="zh-CN" sz="1200" dirty="0" err="1" smtClean="0">
                <a:latin typeface="Monaco"/>
              </a:rPr>
              <a:t>init</a:t>
            </a:r>
            <a:r>
              <a:rPr kumimoji="1" lang="en-US" altLang="zh-CN" sz="1200" dirty="0" smtClean="0"/>
              <a:t>()__</a:t>
            </a:r>
            <a:endParaRPr kumimoji="1" lang="zh-CN" altLang="en-US" dirty="0" smtClean="0"/>
          </a:p>
          <a:p>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pPr/>
              <a:t>248</a:t>
            </a:fld>
            <a:endParaRPr lang="zh-CN" altLang="en-US"/>
          </a:p>
        </p:txBody>
      </p:sp>
    </p:spTree>
    <p:extLst>
      <p:ext uri="{BB962C8B-B14F-4D97-AF65-F5344CB8AC3E}">
        <p14:creationId xmlns:p14="http://schemas.microsoft.com/office/powerpoint/2010/main" xmlns="" val="662879726"/>
      </p:ext>
    </p:extLst>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sz="1200" dirty="0" smtClean="0"/>
              <a:t>可以看到，</a:t>
            </a:r>
            <a:r>
              <a:rPr kumimoji="1" lang="en-US" altLang="zh-CN" sz="1200" dirty="0" smtClean="0"/>
              <a:t>“</a:t>
            </a:r>
            <a:r>
              <a:rPr kumimoji="1" lang="en-US" altLang="zh-CN" sz="1200" dirty="0" err="1" smtClean="0">
                <a:latin typeface="Monaco"/>
              </a:rPr>
              <a:t>student_a</a:t>
            </a:r>
            <a:r>
              <a:rPr kumimoji="1" lang="en-US" altLang="zh-CN" sz="1200" dirty="0" smtClean="0"/>
              <a:t>”</a:t>
            </a:r>
            <a:r>
              <a:rPr kumimoji="1" lang="zh-CN" altLang="en-US" sz="1200" dirty="0" smtClean="0"/>
              <a:t>是</a:t>
            </a:r>
            <a:r>
              <a:rPr kumimoji="1" lang="en-US" altLang="zh-CN" sz="1200" dirty="0" smtClean="0"/>
              <a:t>“</a:t>
            </a:r>
            <a:r>
              <a:rPr kumimoji="1" lang="en-US" altLang="zh-CN" sz="1200" dirty="0" err="1" smtClean="0">
                <a:latin typeface="Monaco"/>
              </a:rPr>
              <a:t>High_school_student</a:t>
            </a:r>
            <a:r>
              <a:rPr kumimoji="1" lang="en-US" altLang="zh-CN" sz="1200" dirty="0" smtClean="0"/>
              <a:t>”</a:t>
            </a:r>
            <a:r>
              <a:rPr kumimoji="1" lang="zh-CN" altLang="en-US" sz="1200" dirty="0" smtClean="0"/>
              <a:t>类的一个实例，存储在</a:t>
            </a:r>
            <a:r>
              <a:rPr kumimoji="1" lang="en-US" altLang="zh-CN" sz="1200" dirty="0" smtClean="0"/>
              <a:t>“</a:t>
            </a:r>
            <a:r>
              <a:rPr kumimoji="1" lang="en-US" altLang="zh-CN" sz="1200" dirty="0" smtClean="0">
                <a:latin typeface="Monaco"/>
              </a:rPr>
              <a:t>0x1041ecbd8</a:t>
            </a:r>
            <a:r>
              <a:rPr kumimoji="1" lang="en-US" altLang="zh-CN" sz="1200" dirty="0" smtClean="0"/>
              <a:t>”</a:t>
            </a:r>
            <a:r>
              <a:rPr kumimoji="1" lang="zh-CN" altLang="en-US" sz="1200" dirty="0" smtClean="0"/>
              <a:t>（内存地址）中。</a:t>
            </a:r>
            <a:endParaRPr kumimoji="1" lang="en-US" altLang="zh-CN" sz="1200" dirty="0" smtClean="0"/>
          </a:p>
          <a:p>
            <a:r>
              <a:rPr kumimoji="1" lang="zh-CN" altLang="en-US" sz="1200" dirty="0" smtClean="0"/>
              <a:t>我们如果想看</a:t>
            </a:r>
            <a:r>
              <a:rPr kumimoji="1" lang="en-US" altLang="zh-CN" sz="1200" dirty="0" smtClean="0"/>
              <a:t>“</a:t>
            </a:r>
            <a:r>
              <a:rPr kumimoji="1" lang="en-US" altLang="zh-CN" sz="1200" dirty="0" err="1" smtClean="0">
                <a:latin typeface="Monaco"/>
              </a:rPr>
              <a:t>student_a</a:t>
            </a:r>
            <a:r>
              <a:rPr kumimoji="1" lang="en-US" altLang="zh-CN" sz="1200" dirty="0" smtClean="0"/>
              <a:t>”</a:t>
            </a:r>
            <a:r>
              <a:rPr kumimoji="1" lang="zh-CN" altLang="en-US" sz="1200" dirty="0" smtClean="0"/>
              <a:t>的年龄</a:t>
            </a:r>
            <a:r>
              <a:rPr kumimoji="1" lang="en-US" altLang="zh-CN" sz="1200" dirty="0" smtClean="0"/>
              <a:t>“</a:t>
            </a:r>
            <a:r>
              <a:rPr kumimoji="1" lang="en-US" altLang="zh-CN" sz="1200" dirty="0" smtClean="0">
                <a:latin typeface="Monaco"/>
              </a:rPr>
              <a:t>age</a:t>
            </a:r>
            <a:r>
              <a:rPr kumimoji="1" lang="en-US" altLang="zh-CN" sz="1200" dirty="0" smtClean="0"/>
              <a:t>”</a:t>
            </a:r>
            <a:r>
              <a:rPr kumimoji="1" lang="zh-CN" altLang="en-US" sz="1200" dirty="0" smtClean="0"/>
              <a:t>，则可以像模块中调用方法一样使用点符号</a:t>
            </a:r>
            <a:r>
              <a:rPr kumimoji="1" lang="en-US" altLang="zh-CN" sz="1200" dirty="0" smtClean="0"/>
              <a:t>".”</a:t>
            </a:r>
          </a:p>
          <a:p>
            <a:endParaRPr kumimoji="1" lang="en-US" altLang="zh-CN" sz="1200" dirty="0" smtClean="0"/>
          </a:p>
          <a:p>
            <a:r>
              <a:rPr kumimoji="1" lang="zh-CN" altLang="en-US" sz="1200" dirty="0" smtClean="0"/>
              <a:t>此处有实战演练</a:t>
            </a:r>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pPr/>
              <a:t>249</a:t>
            </a:fld>
            <a:endParaRPr lang="zh-CN" altLang="en-US"/>
          </a:p>
        </p:txBody>
      </p:sp>
    </p:spTree>
    <p:extLst>
      <p:ext uri="{BB962C8B-B14F-4D97-AF65-F5344CB8AC3E}">
        <p14:creationId xmlns:p14="http://schemas.microsoft.com/office/powerpoint/2010/main" xmlns="" val="2068001170"/>
      </p:ext>
    </p:extLst>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zh-CN" sz="1200" dirty="0" smtClean="0">
                <a:latin typeface="Monaco"/>
              </a:rPr>
              <a:t>"__</a:t>
            </a:r>
            <a:r>
              <a:rPr kumimoji="1" lang="en-US" altLang="zh-CN" sz="1200" dirty="0" err="1" smtClean="0">
                <a:latin typeface="Monaco"/>
              </a:rPr>
              <a:t>init</a:t>
            </a:r>
            <a:r>
              <a:rPr kumimoji="1" lang="en-US" altLang="zh-CN" sz="1200" dirty="0" smtClean="0">
                <a:latin typeface="Monaco"/>
              </a:rPr>
              <a:t>__"</a:t>
            </a:r>
            <a:r>
              <a:rPr kumimoji="1" lang="zh-CN" altLang="en-US" sz="1200" dirty="0" smtClean="0"/>
              <a:t>是一种特殊的方法，在我们创建类的实例（对象）时，</a:t>
            </a:r>
            <a:r>
              <a:rPr kumimoji="1" lang="en-US" altLang="zh-CN" sz="1200" dirty="0" smtClean="0"/>
              <a:t>Python</a:t>
            </a:r>
            <a:r>
              <a:rPr kumimoji="1" lang="zh-CN" altLang="en-US" sz="1200" dirty="0" smtClean="0"/>
              <a:t>解释器会自动调用该函数，使得实例一开始就拥有类模板所具有的属性。注意我们在定义</a:t>
            </a:r>
            <a:r>
              <a:rPr kumimoji="1" lang="en-US" altLang="zh-CN" sz="1200" dirty="0" smtClean="0"/>
              <a:t>"__</a:t>
            </a:r>
            <a:r>
              <a:rPr kumimoji="1" lang="en-US" altLang="zh-CN" sz="1200" dirty="0" err="1" smtClean="0">
                <a:latin typeface="Monaco"/>
              </a:rPr>
              <a:t>init</a:t>
            </a:r>
            <a:r>
              <a:rPr kumimoji="1" lang="en-US" altLang="zh-CN" sz="1200" dirty="0" smtClean="0"/>
              <a:t>__"</a:t>
            </a:r>
            <a:r>
              <a:rPr kumimoji="1" lang="zh-CN" altLang="en-US" sz="1200" dirty="0" smtClean="0"/>
              <a:t>方法时添加了一个</a:t>
            </a:r>
            <a:r>
              <a:rPr kumimoji="1" lang="en-US" altLang="zh-CN" sz="1200" dirty="0" smtClean="0"/>
              <a:t>"</a:t>
            </a:r>
            <a:r>
              <a:rPr kumimoji="1" lang="en-US" altLang="zh-CN" sz="1200" dirty="0" smtClean="0">
                <a:latin typeface="Monaco"/>
              </a:rPr>
              <a:t>self</a:t>
            </a:r>
            <a:r>
              <a:rPr kumimoji="1" lang="en-US" altLang="zh-CN" sz="1200" dirty="0" smtClean="0"/>
              <a:t>"</a:t>
            </a:r>
            <a:r>
              <a:rPr kumimoji="1" lang="zh-CN" altLang="en-US" sz="1200" dirty="0" smtClean="0"/>
              <a:t>参数，这个参数是类中函数定义时必须使用的参数，并且永远是第一个参数，该参数表示创建的实例本身。</a:t>
            </a:r>
            <a:endParaRPr kumimoji="1" lang="en-US" altLang="zh-CN" sz="120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zh-CN" sz="1200"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sz="1200" dirty="0" smtClean="0"/>
              <a:t>注意：通过</a:t>
            </a:r>
            <a:r>
              <a:rPr kumimoji="1" lang="en-US" altLang="zh-CN" sz="1200" dirty="0" smtClean="0"/>
              <a:t>__</a:t>
            </a:r>
            <a:r>
              <a:rPr kumimoji="1" lang="en-US" altLang="zh-CN" sz="1200" dirty="0" err="1" smtClean="0">
                <a:latin typeface="Monaco"/>
              </a:rPr>
              <a:t>init</a:t>
            </a:r>
            <a:r>
              <a:rPr kumimoji="1" lang="en-US" altLang="zh-CN" sz="1200" dirty="0" smtClean="0"/>
              <a:t>__</a:t>
            </a:r>
            <a:r>
              <a:rPr kumimoji="1" lang="zh-CN" altLang="en-US" sz="1200" dirty="0" smtClean="0"/>
              <a:t>方法，我们初始化的是对象的属性，而不是类的属性。</a:t>
            </a:r>
          </a:p>
          <a:p>
            <a:endParaRPr kumimoji="1" lang="en-US" altLang="zh-CN" dirty="0" smtClean="0"/>
          </a:p>
          <a:p>
            <a:r>
              <a:rPr kumimoji="1" lang="zh-CN" altLang="en-US" dirty="0" smtClean="0"/>
              <a:t>此处有实战演练</a:t>
            </a:r>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pPr/>
              <a:t>250</a:t>
            </a:fld>
            <a:endParaRPr lang="zh-CN" altLang="en-US"/>
          </a:p>
        </p:txBody>
      </p:sp>
    </p:spTree>
    <p:extLst>
      <p:ext uri="{BB962C8B-B14F-4D97-AF65-F5344CB8AC3E}">
        <p14:creationId xmlns:p14="http://schemas.microsoft.com/office/powerpoint/2010/main" xmlns="" val="767844980"/>
      </p:ext>
    </p:extLst>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smtClean="0">
                <a:latin typeface="Microsoft YaHei Light" charset="-122"/>
                <a:ea typeface="Microsoft YaHei Light" charset="-122"/>
                <a:cs typeface="Microsoft YaHei Light" charset="-122"/>
              </a:rPr>
              <a:t>左边的报错信息告诉我们：</a:t>
            </a:r>
            <a:r>
              <a:rPr lang="en-US" altLang="zh-CN" sz="1200" dirty="0" smtClean="0">
                <a:latin typeface="Microsoft YaHei Light" charset="-122"/>
                <a:ea typeface="Microsoft YaHei Light" charset="-122"/>
                <a:cs typeface="Microsoft YaHei Light" charset="-122"/>
              </a:rPr>
              <a:t>"__</a:t>
            </a:r>
            <a:r>
              <a:rPr lang="en-US" altLang="zh-CN" sz="1200" dirty="0" err="1" smtClean="0">
                <a:latin typeface="Microsoft YaHei Light" charset="-122"/>
                <a:ea typeface="Microsoft YaHei Light" charset="-122"/>
                <a:cs typeface="Microsoft YaHei Light" charset="-122"/>
              </a:rPr>
              <a:t>init</a:t>
            </a:r>
            <a:r>
              <a:rPr lang="en-US" altLang="zh-CN" sz="1200" dirty="0" smtClean="0">
                <a:latin typeface="Microsoft YaHei Light" charset="-122"/>
                <a:ea typeface="Microsoft YaHei Light" charset="-122"/>
                <a:cs typeface="Microsoft YaHei Light" charset="-122"/>
              </a:rPr>
              <a:t>__"</a:t>
            </a:r>
            <a:r>
              <a:rPr lang="zh-CN" altLang="en-US" sz="1200" dirty="0" smtClean="0">
                <a:latin typeface="Microsoft YaHei Light" charset="-122"/>
                <a:ea typeface="Microsoft YaHei Light" charset="-122"/>
                <a:cs typeface="Microsoft YaHei Light" charset="-122"/>
              </a:rPr>
              <a:t>方法需要有</a:t>
            </a:r>
            <a:r>
              <a:rPr lang="en-US" altLang="zh-CN" sz="1200" dirty="0" smtClean="0">
                <a:latin typeface="Microsoft YaHei Light" charset="-122"/>
                <a:ea typeface="Microsoft YaHei Light" charset="-122"/>
                <a:cs typeface="Microsoft YaHei Light" charset="-122"/>
              </a:rPr>
              <a:t>3</a:t>
            </a:r>
            <a:r>
              <a:rPr lang="zh-CN" altLang="en-US" sz="1200" dirty="0" smtClean="0">
                <a:latin typeface="Microsoft YaHei Light" charset="-122"/>
                <a:ea typeface="Microsoft YaHei Light" charset="-122"/>
                <a:cs typeface="Microsoft YaHei Light" charset="-122"/>
              </a:rPr>
              <a:t>个参数（其中一个已经给定，即为</a:t>
            </a:r>
            <a:r>
              <a:rPr lang="en-US" altLang="zh-CN" sz="1200" dirty="0" smtClean="0">
                <a:latin typeface="Microsoft YaHei Light" charset="-122"/>
                <a:ea typeface="Microsoft YaHei Light" charset="-122"/>
                <a:cs typeface="Microsoft YaHei Light" charset="-122"/>
              </a:rPr>
              <a:t>"self"</a:t>
            </a:r>
            <a:r>
              <a:rPr lang="zh-CN" altLang="en-US" sz="1200" dirty="0" smtClean="0">
                <a:latin typeface="Microsoft YaHei Light" charset="-122"/>
                <a:ea typeface="Microsoft YaHei Light" charset="-122"/>
                <a:cs typeface="Microsoft YaHei Light" charset="-122"/>
              </a:rPr>
              <a:t>）。所以我们必须传入相应的</a:t>
            </a:r>
            <a:r>
              <a:rPr lang="en-US" altLang="zh-CN" sz="1200" dirty="0" smtClean="0">
                <a:latin typeface="Microsoft YaHei Light" charset="-122"/>
                <a:ea typeface="Microsoft YaHei Light" charset="-122"/>
                <a:cs typeface="Microsoft YaHei Light" charset="-122"/>
              </a:rPr>
              <a:t>"age"</a:t>
            </a:r>
            <a:r>
              <a:rPr lang="zh-CN" altLang="en-US" sz="1200" dirty="0" smtClean="0">
                <a:latin typeface="Microsoft YaHei Light" charset="-122"/>
                <a:ea typeface="Microsoft YaHei Light" charset="-122"/>
                <a:cs typeface="Microsoft YaHei Light" charset="-122"/>
              </a:rPr>
              <a:t>和</a:t>
            </a:r>
            <a:r>
              <a:rPr lang="en-US" altLang="zh-CN" sz="1200" dirty="0" smtClean="0">
                <a:latin typeface="Microsoft YaHei Light" charset="-122"/>
                <a:ea typeface="Microsoft YaHei Light" charset="-122"/>
                <a:cs typeface="Microsoft YaHei Light" charset="-122"/>
              </a:rPr>
              <a:t>"sex"</a:t>
            </a:r>
            <a:r>
              <a:rPr lang="zh-CN" altLang="en-US" sz="1200" dirty="0" smtClean="0">
                <a:latin typeface="Microsoft YaHei Light" charset="-122"/>
                <a:ea typeface="Microsoft YaHei Light" charset="-122"/>
                <a:cs typeface="Microsoft YaHei Light" charset="-122"/>
              </a:rPr>
              <a:t>参数</a:t>
            </a:r>
            <a:endParaRPr lang="zh-CN" altLang="en-US" sz="1200" dirty="0">
              <a:latin typeface="Microsoft YaHei Light" charset="-122"/>
              <a:ea typeface="Microsoft YaHei Light" charset="-122"/>
              <a:cs typeface="Microsoft YaHei Light" charset="-122"/>
            </a:endParaRPr>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pPr/>
              <a:t>251</a:t>
            </a:fld>
            <a:endParaRPr lang="zh-CN" altLang="en-US"/>
          </a:p>
        </p:txBody>
      </p:sp>
    </p:spTree>
    <p:extLst>
      <p:ext uri="{BB962C8B-B14F-4D97-AF65-F5344CB8AC3E}">
        <p14:creationId xmlns:p14="http://schemas.microsoft.com/office/powerpoint/2010/main" xmlns="" val="657202410"/>
      </p:ext>
    </p:extLst>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50000"/>
              </a:lnSpc>
            </a:pPr>
            <a:r>
              <a:rPr kumimoji="1" lang="zh-CN" altLang="en-US" sz="1200" dirty="0" smtClean="0"/>
              <a:t>我们来详细说一下，上面代码中的第一句发生了什么：首先，</a:t>
            </a:r>
            <a:r>
              <a:rPr kumimoji="1" lang="en-US" altLang="zh-CN" sz="1200" dirty="0" smtClean="0"/>
              <a:t>Python</a:t>
            </a:r>
            <a:r>
              <a:rPr kumimoji="1" lang="zh-CN" altLang="en-US" sz="1200" dirty="0" smtClean="0"/>
              <a:t>解释器自动调用类的</a:t>
            </a:r>
            <a:r>
              <a:rPr kumimoji="1" lang="en-US" altLang="zh-CN" sz="1200" dirty="0" smtClean="0"/>
              <a:t>"__</a:t>
            </a:r>
            <a:r>
              <a:rPr kumimoji="1" lang="en-US" altLang="zh-CN" sz="1200" dirty="0" err="1" smtClean="0">
                <a:latin typeface="Monaco"/>
              </a:rPr>
              <a:t>init</a:t>
            </a:r>
            <a:r>
              <a:rPr kumimoji="1" lang="en-US" altLang="zh-CN" sz="1200" dirty="0" smtClean="0"/>
              <a:t>__"</a:t>
            </a:r>
            <a:r>
              <a:rPr kumimoji="1" lang="zh-CN" altLang="en-US" sz="1200" dirty="0" smtClean="0"/>
              <a:t>方法，并将</a:t>
            </a:r>
            <a:r>
              <a:rPr kumimoji="1" lang="en-US" altLang="zh-CN" sz="1200" dirty="0" smtClean="0"/>
              <a:t>"</a:t>
            </a:r>
            <a:r>
              <a:rPr kumimoji="1" lang="en-US" altLang="zh-CN" sz="1200" dirty="0" smtClean="0">
                <a:latin typeface="Monaco"/>
              </a:rPr>
              <a:t>self</a:t>
            </a:r>
            <a:r>
              <a:rPr kumimoji="1" lang="en-US" altLang="zh-CN" sz="1200" dirty="0" smtClean="0"/>
              <a:t>"</a:t>
            </a:r>
            <a:r>
              <a:rPr kumimoji="1" lang="zh-CN" altLang="en-US" sz="1200" dirty="0" smtClean="0"/>
              <a:t>、</a:t>
            </a:r>
            <a:r>
              <a:rPr kumimoji="1" lang="en-US" altLang="zh-CN" sz="1200" dirty="0" smtClean="0"/>
              <a:t>"18.0"</a:t>
            </a:r>
            <a:r>
              <a:rPr kumimoji="1" lang="zh-CN" altLang="en-US" sz="1200" dirty="0" smtClean="0"/>
              <a:t>和</a:t>
            </a:r>
            <a:r>
              <a:rPr kumimoji="1" lang="en-US" altLang="zh-CN" sz="1200" dirty="0" smtClean="0"/>
              <a:t>"‘M’"</a:t>
            </a:r>
            <a:r>
              <a:rPr kumimoji="1" lang="zh-CN" altLang="en-US" sz="1200" dirty="0" smtClean="0"/>
              <a:t>作为参数传入。</a:t>
            </a:r>
            <a:r>
              <a:rPr kumimoji="1" lang="en-US" altLang="zh-CN" sz="1200" dirty="0" smtClean="0"/>
              <a:t>"self"</a:t>
            </a:r>
            <a:r>
              <a:rPr kumimoji="1" lang="zh-CN" altLang="en-US" sz="1200" dirty="0" smtClean="0"/>
              <a:t>代表了实例</a:t>
            </a:r>
            <a:r>
              <a:rPr kumimoji="1" lang="en-US" altLang="zh-CN" sz="1200" dirty="0" smtClean="0"/>
              <a:t>"</a:t>
            </a:r>
            <a:r>
              <a:rPr kumimoji="1" lang="en-US" altLang="zh-CN" sz="1200" dirty="0" err="1" smtClean="0">
                <a:latin typeface="Monaco"/>
              </a:rPr>
              <a:t>student_a</a:t>
            </a:r>
            <a:r>
              <a:rPr kumimoji="1" lang="en-US" altLang="zh-CN" sz="1200" dirty="0" smtClean="0"/>
              <a:t>"</a:t>
            </a:r>
            <a:r>
              <a:rPr kumimoji="1" lang="zh-CN" altLang="en-US" sz="1200" dirty="0" smtClean="0"/>
              <a:t>本身，所以我们在</a:t>
            </a:r>
            <a:r>
              <a:rPr kumimoji="1" lang="en-US" altLang="zh-CN" sz="1200" dirty="0" smtClean="0"/>
              <a:t>"__</a:t>
            </a:r>
            <a:r>
              <a:rPr kumimoji="1" lang="en-US" altLang="zh-CN" sz="1200" dirty="0" err="1" smtClean="0">
                <a:latin typeface="Monaco"/>
              </a:rPr>
              <a:t>init</a:t>
            </a:r>
            <a:r>
              <a:rPr kumimoji="1" lang="en-US" altLang="zh-CN" sz="1200" dirty="0" smtClean="0"/>
              <a:t>__"</a:t>
            </a:r>
            <a:r>
              <a:rPr kumimoji="1" lang="zh-CN" altLang="en-US" sz="1200" dirty="0" smtClean="0"/>
              <a:t>方法中设置</a:t>
            </a:r>
            <a:r>
              <a:rPr kumimoji="1" lang="en-US" altLang="zh-CN" sz="1200" dirty="0" smtClean="0"/>
              <a:t>"</a:t>
            </a:r>
            <a:r>
              <a:rPr kumimoji="1" lang="en-US" altLang="zh-CN" sz="1200" dirty="0" err="1" smtClean="0">
                <a:latin typeface="Monaco"/>
              </a:rPr>
              <a:t>self.age</a:t>
            </a:r>
            <a:r>
              <a:rPr kumimoji="1" lang="en-US" altLang="zh-CN" sz="1200" dirty="0" smtClean="0"/>
              <a:t>"</a:t>
            </a:r>
            <a:r>
              <a:rPr kumimoji="1" lang="zh-CN" altLang="en-US" sz="1200" dirty="0" smtClean="0"/>
              <a:t>和</a:t>
            </a:r>
            <a:r>
              <a:rPr kumimoji="1" lang="en-US" altLang="zh-CN" sz="1200" dirty="0" smtClean="0"/>
              <a:t>"</a:t>
            </a:r>
            <a:r>
              <a:rPr kumimoji="1" lang="en-US" altLang="zh-CN" sz="1200" dirty="0" err="1" smtClean="0">
                <a:latin typeface="Monaco"/>
              </a:rPr>
              <a:t>self.sex</a:t>
            </a:r>
            <a:r>
              <a:rPr kumimoji="1" lang="en-US" altLang="zh-CN" sz="1200" dirty="0" smtClean="0"/>
              <a:t>"</a:t>
            </a:r>
            <a:r>
              <a:rPr kumimoji="1" lang="zh-CN" altLang="en-US" sz="1200" dirty="0" smtClean="0"/>
              <a:t>时，实际上我们是设置</a:t>
            </a:r>
            <a:r>
              <a:rPr kumimoji="1" lang="en-US" altLang="zh-CN" sz="1200" dirty="0" smtClean="0"/>
              <a:t>"</a:t>
            </a:r>
            <a:r>
              <a:rPr kumimoji="1" lang="en-US" altLang="zh-CN" sz="1200" dirty="0" err="1" smtClean="0">
                <a:latin typeface="Monaco"/>
              </a:rPr>
              <a:t>student_a.age</a:t>
            </a:r>
            <a:r>
              <a:rPr kumimoji="1" lang="en-US" altLang="zh-CN" sz="1200" dirty="0" smtClean="0"/>
              <a:t>"</a:t>
            </a:r>
            <a:r>
              <a:rPr kumimoji="1" lang="zh-CN" altLang="en-US" sz="1200" dirty="0" smtClean="0"/>
              <a:t>和</a:t>
            </a:r>
            <a:r>
              <a:rPr kumimoji="1" lang="en-US" altLang="zh-CN" sz="1200" dirty="0" smtClean="0"/>
              <a:t>”</a:t>
            </a:r>
            <a:r>
              <a:rPr kumimoji="1" lang="en-US" altLang="zh-CN" sz="1200" dirty="0" err="1" smtClean="0">
                <a:latin typeface="Monaco"/>
              </a:rPr>
              <a:t>student_a.sex</a:t>
            </a:r>
            <a:r>
              <a:rPr kumimoji="1" lang="en-US" altLang="zh-CN" sz="1200" dirty="0" smtClean="0"/>
              <a:t>"</a:t>
            </a:r>
            <a:r>
              <a:rPr kumimoji="1" lang="zh-CN" altLang="en-US" sz="1200" dirty="0" smtClean="0"/>
              <a:t>。初始化完毕之后，就剩下一个初始化完毕的</a:t>
            </a:r>
            <a:r>
              <a:rPr kumimoji="1" lang="en-US" altLang="zh-CN" sz="1200" dirty="0" smtClean="0">
                <a:latin typeface="Monaco"/>
              </a:rPr>
              <a:t>self</a:t>
            </a:r>
            <a:r>
              <a:rPr kumimoji="1" lang="zh-CN" altLang="en-US" sz="1200" dirty="0" smtClean="0"/>
              <a:t>传给对象名</a:t>
            </a:r>
            <a:r>
              <a:rPr kumimoji="1" lang="en-US" altLang="zh-CN" sz="1200" dirty="0" smtClean="0"/>
              <a:t>"</a:t>
            </a:r>
            <a:r>
              <a:rPr kumimoji="1" lang="en-US" altLang="zh-CN" sz="1200" dirty="0" err="1" smtClean="0">
                <a:latin typeface="Monaco"/>
              </a:rPr>
              <a:t>student_a</a:t>
            </a:r>
            <a:r>
              <a:rPr kumimoji="1" lang="en-US" altLang="zh-CN" sz="1200" dirty="0" smtClean="0"/>
              <a:t>"</a:t>
            </a:r>
            <a:r>
              <a:rPr kumimoji="1" lang="zh-CN" altLang="en-US" sz="1200" dirty="0" smtClean="0"/>
              <a:t>。</a:t>
            </a:r>
            <a:endParaRPr kumimoji="1" lang="en-US" altLang="zh-CN" sz="1200" dirty="0" smtClean="0"/>
          </a:p>
          <a:p>
            <a:pPr>
              <a:lnSpc>
                <a:spcPct val="150000"/>
              </a:lnSpc>
            </a:pPr>
            <a:r>
              <a:rPr kumimoji="1" lang="zh-CN" altLang="en-US" sz="1200" dirty="0" smtClean="0"/>
              <a:t>如果我们想建立一个新的高中生</a:t>
            </a:r>
            <a:r>
              <a:rPr kumimoji="1" lang="en-US" altLang="zh-CN" sz="1200" dirty="0" smtClean="0"/>
              <a:t>"</a:t>
            </a:r>
            <a:r>
              <a:rPr kumimoji="1" lang="en-US" altLang="zh-CN" sz="1200" dirty="0" err="1" smtClean="0">
                <a:latin typeface="Monaco"/>
              </a:rPr>
              <a:t>student_b</a:t>
            </a:r>
            <a:r>
              <a:rPr kumimoji="1" lang="en-US" altLang="zh-CN" sz="1200" dirty="0" smtClean="0"/>
              <a:t>",</a:t>
            </a:r>
            <a:r>
              <a:rPr kumimoji="1" lang="zh-CN" altLang="en-US" sz="1200" dirty="0" smtClean="0"/>
              <a:t>在实例化时，则我们在</a:t>
            </a:r>
            <a:r>
              <a:rPr kumimoji="1" lang="en-US" altLang="zh-CN" sz="1200" dirty="0" smtClean="0"/>
              <a:t>"__</a:t>
            </a:r>
            <a:r>
              <a:rPr kumimoji="1" lang="en-US" altLang="zh-CN" sz="1200" dirty="0" err="1" smtClean="0">
                <a:latin typeface="Monaco"/>
              </a:rPr>
              <a:t>init</a:t>
            </a:r>
            <a:r>
              <a:rPr kumimoji="1" lang="en-US" altLang="zh-CN" sz="1200" dirty="0" smtClean="0"/>
              <a:t>__"</a:t>
            </a:r>
            <a:r>
              <a:rPr kumimoji="1" lang="zh-CN" altLang="en-US" sz="1200" dirty="0" smtClean="0"/>
              <a:t>方法中设置的就是</a:t>
            </a:r>
            <a:r>
              <a:rPr kumimoji="1" lang="en-US" altLang="zh-CN" sz="1200" dirty="0" smtClean="0"/>
              <a:t>"</a:t>
            </a:r>
            <a:r>
              <a:rPr kumimoji="1" lang="en-US" altLang="zh-CN" sz="1200" dirty="0" err="1" smtClean="0">
                <a:latin typeface="Monaco"/>
              </a:rPr>
              <a:t>student_b.age</a:t>
            </a:r>
            <a:r>
              <a:rPr kumimoji="1" lang="en-US" altLang="zh-CN" sz="1200" dirty="0" smtClean="0"/>
              <a:t>"</a:t>
            </a:r>
            <a:r>
              <a:rPr kumimoji="1" lang="zh-CN" altLang="en-US" sz="1200" dirty="0" smtClean="0"/>
              <a:t>和</a:t>
            </a:r>
            <a:r>
              <a:rPr kumimoji="1" lang="en-US" altLang="zh-CN" sz="1200" dirty="0" smtClean="0"/>
              <a:t>"</a:t>
            </a:r>
            <a:r>
              <a:rPr kumimoji="1" lang="en-US" altLang="zh-CN" sz="1200" dirty="0" err="1" smtClean="0">
                <a:latin typeface="Monaco"/>
              </a:rPr>
              <a:t>student_b.sex</a:t>
            </a:r>
            <a:r>
              <a:rPr kumimoji="1" lang="en-US" altLang="zh-CN" sz="1200" dirty="0" smtClean="0"/>
              <a:t>"</a:t>
            </a:r>
            <a:r>
              <a:rPr kumimoji="1" lang="zh-CN" altLang="en-US" sz="1200" dirty="0" smtClean="0"/>
              <a:t>。然而，我们在定义方法时，不需要考虑具体的实例名字，因为我们在可以通过</a:t>
            </a:r>
            <a:r>
              <a:rPr kumimoji="1" lang="en-US" altLang="zh-CN" sz="1200" dirty="0" smtClean="0"/>
              <a:t>"</a:t>
            </a:r>
            <a:r>
              <a:rPr kumimoji="1" lang="en-US" altLang="zh-CN" sz="1200" dirty="0" smtClean="0">
                <a:latin typeface="Monaco"/>
              </a:rPr>
              <a:t>self</a:t>
            </a:r>
            <a:r>
              <a:rPr kumimoji="1" lang="en-US" altLang="zh-CN" sz="1200" dirty="0" smtClean="0"/>
              <a:t>"</a:t>
            </a:r>
            <a:r>
              <a:rPr kumimoji="1" lang="zh-CN" altLang="en-US" sz="1200" dirty="0" smtClean="0"/>
              <a:t>对实例进行设置。</a:t>
            </a:r>
          </a:p>
          <a:p>
            <a:pPr>
              <a:lnSpc>
                <a:spcPct val="150000"/>
              </a:lnSpc>
            </a:pPr>
            <a:endParaRPr kumimoji="1" lang="zh-CN" altLang="en-US" sz="1200" dirty="0" smtClean="0"/>
          </a:p>
          <a:p>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pPr/>
              <a:t>252</a:t>
            </a:fld>
            <a:endParaRPr lang="zh-CN" altLang="en-US"/>
          </a:p>
        </p:txBody>
      </p:sp>
    </p:spTree>
    <p:extLst>
      <p:ext uri="{BB962C8B-B14F-4D97-AF65-F5344CB8AC3E}">
        <p14:creationId xmlns:p14="http://schemas.microsoft.com/office/powerpoint/2010/main" xmlns="" val="802639793"/>
      </p:ext>
    </p:extLst>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sz="1200" dirty="0" smtClean="0"/>
              <a:t>到目前为止，我们在类中定义的方法只涉及到</a:t>
            </a:r>
            <a:r>
              <a:rPr kumimoji="1" lang="en-US" altLang="zh-CN" sz="1200" dirty="0" smtClean="0"/>
              <a:t>"__</a:t>
            </a:r>
            <a:r>
              <a:rPr kumimoji="1" lang="en-US" altLang="zh-CN" sz="1200" dirty="0" err="1" smtClean="0">
                <a:latin typeface="Monaco"/>
              </a:rPr>
              <a:t>init</a:t>
            </a:r>
            <a:r>
              <a:rPr kumimoji="1" lang="en-US" altLang="zh-CN" sz="1200" dirty="0" smtClean="0"/>
              <a:t>__"</a:t>
            </a:r>
            <a:r>
              <a:rPr kumimoji="1" lang="zh-CN" altLang="en-US" sz="1200" dirty="0" smtClean="0"/>
              <a:t>。但是我们还可以自定义其他的方法，对属性进行个性化操作。方法定义的方式与函数相同，但类中的方法与实例绑定。如果我们需要检测实例对象中的</a:t>
            </a:r>
            <a:r>
              <a:rPr kumimoji="1" lang="en-US" altLang="zh-CN" sz="1200" dirty="0" smtClean="0"/>
              <a:t>"</a:t>
            </a:r>
            <a:r>
              <a:rPr kumimoji="1" lang="en-US" altLang="zh-CN" sz="1200" dirty="0" smtClean="0">
                <a:latin typeface="Monaco"/>
              </a:rPr>
              <a:t>age</a:t>
            </a:r>
            <a:r>
              <a:rPr kumimoji="1" lang="en-US" altLang="zh-CN" sz="1200" dirty="0" smtClean="0"/>
              <a:t>"</a:t>
            </a:r>
            <a:r>
              <a:rPr kumimoji="1" lang="zh-CN" altLang="en-US" sz="1200" dirty="0" smtClean="0"/>
              <a:t>属性是否为缺省值，则可以自定义相应的方法，比如</a:t>
            </a:r>
            <a:r>
              <a:rPr kumimoji="1" lang="en-US" altLang="zh-CN" sz="1200" dirty="0" smtClean="0"/>
              <a:t>"</a:t>
            </a:r>
            <a:r>
              <a:rPr kumimoji="1" lang="en-US" altLang="zh-CN" sz="1200" dirty="0" err="1" smtClean="0">
                <a:latin typeface="Monaco"/>
              </a:rPr>
              <a:t>missing_detecting</a:t>
            </a:r>
            <a:r>
              <a:rPr kumimoji="1" lang="en-US" altLang="zh-CN" sz="1200" dirty="0" smtClean="0"/>
              <a:t>"</a:t>
            </a:r>
            <a:r>
              <a:rPr kumimoji="1" lang="zh-CN" altLang="en-US" sz="1200" dirty="0" smtClean="0"/>
              <a:t>方法：在该方法中，我们判断 </a:t>
            </a:r>
            <a:r>
              <a:rPr kumimoji="1" lang="en-US" altLang="zh-CN" sz="1200" dirty="0" err="1" smtClean="0">
                <a:latin typeface="Monaco"/>
              </a:rPr>
              <a:t>self.age</a:t>
            </a:r>
            <a:r>
              <a:rPr kumimoji="1" lang="zh-CN" altLang="en-US" sz="1200" dirty="0" smtClean="0"/>
              <a:t> 是否等于缺失值 ，如果相等，则打印提示语句 </a:t>
            </a:r>
            <a:r>
              <a:rPr kumimoji="1" lang="en-US" altLang="zh-CN" sz="1200" dirty="0" smtClean="0">
                <a:latin typeface="Monaco"/>
              </a:rPr>
              <a:t>This is a missing value</a:t>
            </a:r>
            <a:r>
              <a:rPr kumimoji="1" lang="zh-CN" altLang="en-US" sz="1200" dirty="0" smtClean="0"/>
              <a:t>，否则打印提示语句 </a:t>
            </a:r>
            <a:r>
              <a:rPr kumimoji="1" lang="en-US" altLang="zh-CN" sz="1200" dirty="0" smtClean="0">
                <a:latin typeface="Monaco"/>
              </a:rPr>
              <a:t>This is not a missing value</a:t>
            </a:r>
            <a:endParaRPr kumimoji="1" lang="zh-CN" altLang="en-US" sz="120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zh-CN" sz="1200" dirty="0" smtClean="0">
              <a:latin typeface="Monaco" charset="0"/>
              <a:ea typeface="Monaco" charset="0"/>
              <a:cs typeface="Monaco" charset="0"/>
            </a:endParaRPr>
          </a:p>
          <a:p>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pPr/>
              <a:t>253</a:t>
            </a:fld>
            <a:endParaRPr lang="zh-CN" altLang="en-US"/>
          </a:p>
        </p:txBody>
      </p:sp>
    </p:spTree>
    <p:extLst>
      <p:ext uri="{BB962C8B-B14F-4D97-AF65-F5344CB8AC3E}">
        <p14:creationId xmlns:p14="http://schemas.microsoft.com/office/powerpoint/2010/main" xmlns="" val="8510902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pPr/>
              <a:t>31</a:t>
            </a:fld>
            <a:endParaRPr lang="zh-CN" altLang="en-US"/>
          </a:p>
        </p:txBody>
      </p:sp>
    </p:spTree>
    <p:extLst>
      <p:ext uri="{BB962C8B-B14F-4D97-AF65-F5344CB8AC3E}">
        <p14:creationId xmlns:p14="http://schemas.microsoft.com/office/powerpoint/2010/main" xmlns="" val="1742907809"/>
      </p:ext>
    </p:extLst>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50000"/>
              </a:lnSpc>
            </a:pPr>
            <a:r>
              <a:rPr kumimoji="1" lang="zh-CN" altLang="en-US" sz="1200" dirty="0" smtClean="0"/>
              <a:t>自定义的</a:t>
            </a:r>
            <a:r>
              <a:rPr kumimoji="1" lang="en-US" altLang="zh-CN" sz="1200" dirty="0" smtClean="0"/>
              <a:t>"</a:t>
            </a:r>
            <a:r>
              <a:rPr kumimoji="1" lang="en-US" altLang="zh-CN" sz="1200" dirty="0" err="1" smtClean="0">
                <a:latin typeface="Monaco"/>
              </a:rPr>
              <a:t>missing_detecting</a:t>
            </a:r>
            <a:r>
              <a:rPr kumimoji="1" lang="en-US" altLang="zh-CN" sz="1200" dirty="0" smtClean="0"/>
              <a:t>"</a:t>
            </a:r>
            <a:r>
              <a:rPr kumimoji="1" lang="zh-CN" altLang="en-US" sz="1200" dirty="0" smtClean="0"/>
              <a:t>方法与</a:t>
            </a:r>
            <a:r>
              <a:rPr kumimoji="1" lang="en-US" altLang="zh-CN" sz="1200" dirty="0" smtClean="0"/>
              <a:t>"__</a:t>
            </a:r>
            <a:r>
              <a:rPr kumimoji="1" lang="en-US" altLang="zh-CN" sz="1200" dirty="0" err="1" smtClean="0">
                <a:latin typeface="Monaco"/>
              </a:rPr>
              <a:t>init</a:t>
            </a:r>
            <a:r>
              <a:rPr kumimoji="1" lang="en-US" altLang="zh-CN" sz="1200" dirty="0" smtClean="0"/>
              <a:t>__"</a:t>
            </a:r>
            <a:r>
              <a:rPr kumimoji="1" lang="zh-CN" altLang="en-US" sz="1200" dirty="0" smtClean="0"/>
              <a:t>方法不同，它并不会在创建对象的时候就自动调用，而需要我们在程序中主动调用，如上面的</a:t>
            </a:r>
            <a:r>
              <a:rPr kumimoji="1" lang="en-US" altLang="zh-CN" sz="1200" dirty="0" smtClean="0"/>
              <a:t>"</a:t>
            </a:r>
            <a:r>
              <a:rPr kumimoji="1" lang="en-US" altLang="zh-CN" sz="1200" dirty="0" err="1" smtClean="0"/>
              <a:t>student_a.missing_detecting</a:t>
            </a:r>
            <a:r>
              <a:rPr kumimoji="1" lang="en-US" altLang="zh-CN" sz="1200" dirty="0" smtClean="0"/>
              <a:t>()"</a:t>
            </a:r>
            <a:r>
              <a:rPr kumimoji="1" lang="zh-CN" altLang="en-US" sz="1200" dirty="0" smtClean="0"/>
              <a:t>。因此，类似</a:t>
            </a:r>
            <a:r>
              <a:rPr kumimoji="1" lang="en-US" altLang="zh-CN" sz="1200" dirty="0" smtClean="0"/>
              <a:t>"</a:t>
            </a:r>
            <a:r>
              <a:rPr kumimoji="1" lang="en-US" altLang="zh-CN" sz="1200" dirty="0" err="1" smtClean="0">
                <a:latin typeface="Monaco"/>
              </a:rPr>
              <a:t>missing_detecting</a:t>
            </a:r>
            <a:r>
              <a:rPr kumimoji="1" lang="en-US" altLang="zh-CN" sz="1200" dirty="0" smtClean="0"/>
              <a:t>"</a:t>
            </a:r>
            <a:r>
              <a:rPr kumimoji="1" lang="zh-CN" altLang="en-US" sz="1200" dirty="0" smtClean="0"/>
              <a:t>的这种自定义方法也称作实例方法。</a:t>
            </a:r>
            <a:endParaRPr kumimoji="1" lang="en-US" altLang="zh-CN" sz="1200" dirty="0" smtClean="0"/>
          </a:p>
          <a:p>
            <a:pPr>
              <a:lnSpc>
                <a:spcPct val="150000"/>
              </a:lnSpc>
            </a:pPr>
            <a:r>
              <a:rPr kumimoji="1" lang="zh-CN" altLang="en-US" sz="1200" dirty="0" smtClean="0"/>
              <a:t>概括地说，在一个类里定义了一个实例方法，则这个类的每个对象都可以执行这个实例方法。但是这个类本身没办法执行这个实例方法。就像每个高中生都可以改变自己的姓氏，但是“高中生”本身没办法改变自己的姓氏。</a:t>
            </a:r>
          </a:p>
          <a:p>
            <a:endParaRPr kumimoji="1" lang="en-US" altLang="zh-CN" dirty="0" smtClean="0"/>
          </a:p>
          <a:p>
            <a:r>
              <a:rPr kumimoji="1" lang="zh-CN" altLang="en-US" dirty="0" smtClean="0"/>
              <a:t>此处有实战演练</a:t>
            </a:r>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pPr/>
              <a:t>254</a:t>
            </a:fld>
            <a:endParaRPr lang="zh-CN" altLang="en-US"/>
          </a:p>
        </p:txBody>
      </p:sp>
    </p:spTree>
    <p:extLst>
      <p:ext uri="{BB962C8B-B14F-4D97-AF65-F5344CB8AC3E}">
        <p14:creationId xmlns:p14="http://schemas.microsoft.com/office/powerpoint/2010/main" xmlns="" val="330036795"/>
      </p:ext>
    </p:extLst>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dirty="0" smtClean="0"/>
              <a:t>线上有检测和去除异常值的实战演练</a:t>
            </a:r>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pPr/>
              <a:t>255</a:t>
            </a:fld>
            <a:endParaRPr lang="zh-CN" altLang="en-US"/>
          </a:p>
        </p:txBody>
      </p:sp>
    </p:spTree>
    <p:extLst>
      <p:ext uri="{BB962C8B-B14F-4D97-AF65-F5344CB8AC3E}">
        <p14:creationId xmlns:p14="http://schemas.microsoft.com/office/powerpoint/2010/main" xmlns="" val="2065669453"/>
      </p:ext>
    </p:extLst>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此处有实战演练</a:t>
            </a:r>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pPr/>
              <a:t>256</a:t>
            </a:fld>
            <a:endParaRPr lang="zh-CN" altLang="en-US"/>
          </a:p>
        </p:txBody>
      </p:sp>
    </p:spTree>
    <p:extLst>
      <p:ext uri="{BB962C8B-B14F-4D97-AF65-F5344CB8AC3E}">
        <p14:creationId xmlns:p14="http://schemas.microsoft.com/office/powerpoint/2010/main" xmlns="" val="1109210573"/>
      </p:ext>
    </p:extLst>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此处有实战演练</a:t>
            </a:r>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pPr/>
              <a:t>257</a:t>
            </a:fld>
            <a:endParaRPr lang="zh-CN" altLang="en-US"/>
          </a:p>
        </p:txBody>
      </p:sp>
    </p:spTree>
    <p:extLst>
      <p:ext uri="{BB962C8B-B14F-4D97-AF65-F5344CB8AC3E}">
        <p14:creationId xmlns:p14="http://schemas.microsoft.com/office/powerpoint/2010/main" xmlns="" val="767583742"/>
      </p:ext>
    </p:extLst>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pPr/>
              <a:t>258</a:t>
            </a:fld>
            <a:endParaRPr lang="zh-CN" altLang="en-US"/>
          </a:p>
        </p:txBody>
      </p:sp>
    </p:spTree>
    <p:extLst>
      <p:ext uri="{BB962C8B-B14F-4D97-AF65-F5344CB8AC3E}">
        <p14:creationId xmlns:p14="http://schemas.microsoft.com/office/powerpoint/2010/main" xmlns="" val="1368666009"/>
      </p:ext>
    </p:extLst>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pPr/>
              <a:t>259</a:t>
            </a:fld>
            <a:endParaRPr lang="zh-CN" altLang="en-US"/>
          </a:p>
        </p:txBody>
      </p:sp>
    </p:spTree>
    <p:extLst>
      <p:ext uri="{BB962C8B-B14F-4D97-AF65-F5344CB8AC3E}">
        <p14:creationId xmlns:p14="http://schemas.microsoft.com/office/powerpoint/2010/main" xmlns="" val="1139443788"/>
      </p:ext>
    </p:extLst>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t>__xxx__</a:t>
            </a:r>
            <a:endParaRPr lang="zh-CN" altLang="en-US" dirty="0" smtClean="0"/>
          </a:p>
          <a:p>
            <a:endParaRPr lang="en-US" altLang="zh-CN" dirty="0" smtClean="0"/>
          </a:p>
          <a:p>
            <a:r>
              <a:rPr lang="zh-CN" altLang="en-US" dirty="0" smtClean="0"/>
              <a:t>强烈建议你不要</a:t>
            </a:r>
            <a:r>
              <a:rPr kumimoji="1" lang="en-US" altLang="zh-CN" sz="1200" dirty="0" smtClean="0"/>
              <a:t>_</a:t>
            </a:r>
            <a:r>
              <a:rPr kumimoji="1" lang="zh-CN" altLang="en-US" sz="1200" dirty="0" smtClean="0">
                <a:latin typeface="Monaco" charset="0"/>
                <a:ea typeface="Monaco" charset="0"/>
                <a:cs typeface="Monaco" charset="0"/>
              </a:rPr>
              <a:t>类名</a:t>
            </a:r>
            <a:r>
              <a:rPr kumimoji="1" lang="en-US" altLang="zh-CN" sz="1200" dirty="0" smtClean="0">
                <a:latin typeface="Monaco" charset="0"/>
                <a:ea typeface="Monaco" charset="0"/>
                <a:cs typeface="Monaco" charset="0"/>
              </a:rPr>
              <a:t>+</a:t>
            </a:r>
            <a:r>
              <a:rPr kumimoji="1" lang="zh-CN" altLang="en-US" sz="1200" smtClean="0">
                <a:latin typeface="Monaco" charset="0"/>
                <a:ea typeface="Monaco" charset="0"/>
                <a:cs typeface="Monaco" charset="0"/>
              </a:rPr>
              <a:t>私有变量</a:t>
            </a:r>
            <a:r>
              <a:rPr lang="zh-CN" altLang="en-US" smtClean="0"/>
              <a:t>，</a:t>
            </a:r>
            <a:r>
              <a:rPr lang="zh-CN" altLang="en-US" dirty="0" smtClean="0"/>
              <a:t>因为不同版本的</a:t>
            </a:r>
            <a:r>
              <a:rPr lang="en-US" altLang="zh-CN" dirty="0" smtClean="0"/>
              <a:t>Python</a:t>
            </a:r>
            <a:r>
              <a:rPr lang="zh-CN" altLang="en-US" dirty="0" smtClean="0"/>
              <a:t>解释器可能会把</a:t>
            </a:r>
            <a:r>
              <a:rPr lang="en-US" altLang="zh-CN" dirty="0" smtClean="0"/>
              <a:t>__age</a:t>
            </a:r>
            <a:r>
              <a:rPr lang="zh-CN" altLang="en-US" dirty="0" smtClean="0"/>
              <a:t>改成不同的变量名。</a:t>
            </a: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总的来说就是，</a:t>
            </a:r>
            <a:r>
              <a:rPr lang="en-US" altLang="zh-CN" dirty="0" smtClean="0"/>
              <a:t>Python</a:t>
            </a:r>
            <a:r>
              <a:rPr lang="zh-CN" altLang="en-US" dirty="0" smtClean="0"/>
              <a:t>本身没有任何机制阻止你干坏事，一切全靠自觉。</a:t>
            </a:r>
          </a:p>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dirty="0" smtClean="0"/>
              <a:t>你也许会问，原先那种直接通过也可以修改啊，为什么要定义一个方法大费周折？因为在方法中，可以对参数做检查，避免传入无效的参数：</a:t>
            </a:r>
          </a:p>
          <a:p>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pPr/>
              <a:t>260</a:t>
            </a:fld>
            <a:endParaRPr lang="zh-CN" altLang="en-US"/>
          </a:p>
        </p:txBody>
      </p:sp>
    </p:spTree>
    <p:extLst>
      <p:ext uri="{BB962C8B-B14F-4D97-AF65-F5344CB8AC3E}">
        <p14:creationId xmlns:p14="http://schemas.microsoft.com/office/powerpoint/2010/main" xmlns="" val="1472217683"/>
      </p:ext>
    </p:extLst>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pPr/>
              <a:t>261</a:t>
            </a:fld>
            <a:endParaRPr lang="zh-CN" altLang="en-US"/>
          </a:p>
        </p:txBody>
      </p:sp>
    </p:spTree>
    <p:extLst>
      <p:ext uri="{BB962C8B-B14F-4D97-AF65-F5344CB8AC3E}">
        <p14:creationId xmlns:p14="http://schemas.microsoft.com/office/powerpoint/2010/main" xmlns="" val="1475486788"/>
      </p:ext>
    </p:extLst>
  </p:cSld>
  <p:clrMapOvr>
    <a:masterClrMapping/>
  </p:clrMapOvr>
</p:notes>
</file>

<file path=ppt/notesSlides/notesSlide2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50000"/>
              </a:lnSpc>
            </a:pPr>
            <a:r>
              <a:rPr kumimoji="1" lang="zh-CN" altLang="en-US" sz="1200" dirty="0" smtClean="0"/>
              <a:t>例如，我们可以定义“人类”这个类，包含姓名、身高等属性；“人类”有两个子类“学生”、“老师”，“学生”。“学生”有属性“学号”、“成绩”，老师有属性“工作号”、“科目”等等。每一个“学生”的实例，自然拥有“学生”的属性“学号”、“成绩”，以及其父类“人类”的属性“学号”、“成绩”等等。</a:t>
            </a:r>
            <a:endParaRPr kumimoji="1" lang="en-US" altLang="zh-CN" sz="1200" dirty="0" smtClean="0"/>
          </a:p>
          <a:p>
            <a:pPr>
              <a:lnSpc>
                <a:spcPct val="150000"/>
              </a:lnSpc>
            </a:pPr>
            <a:r>
              <a:rPr kumimoji="1" lang="zh-CN" altLang="en-US" sz="1200" dirty="0" smtClean="0"/>
              <a:t>类可以根据继承关系形成一棵树状的结构，每个节点代表一个类。任何一个叶节点（类）的实例，具有叶节点直到根节点的路径上所有类的属性！</a:t>
            </a:r>
            <a:endParaRPr kumimoji="1" lang="en-US" altLang="zh-CN" sz="1200" dirty="0" smtClean="0"/>
          </a:p>
          <a:p>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pPr/>
              <a:t>262</a:t>
            </a:fld>
            <a:endParaRPr lang="zh-CN" altLang="en-US"/>
          </a:p>
        </p:txBody>
      </p:sp>
    </p:spTree>
    <p:extLst>
      <p:ext uri="{BB962C8B-B14F-4D97-AF65-F5344CB8AC3E}">
        <p14:creationId xmlns:p14="http://schemas.microsoft.com/office/powerpoint/2010/main" xmlns="" val="1806580681"/>
      </p:ext>
    </p:extLst>
  </p:cSld>
  <p:clrMapOvr>
    <a:masterClrMapping/>
  </p:clrMapOvr>
</p:notes>
</file>

<file path=ppt/notesSlides/notesSlide2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pPr/>
              <a:t>263</a:t>
            </a:fld>
            <a:endParaRPr lang="zh-CN" altLang="en-US"/>
          </a:p>
        </p:txBody>
      </p:sp>
    </p:spTree>
    <p:extLst>
      <p:ext uri="{BB962C8B-B14F-4D97-AF65-F5344CB8AC3E}">
        <p14:creationId xmlns:p14="http://schemas.microsoft.com/office/powerpoint/2010/main" xmlns="" val="14409719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50000"/>
              </a:lnSpc>
            </a:pPr>
            <a:r>
              <a:rPr kumimoji="1" lang="zh-CN" altLang="en-US" sz="1200" dirty="0" smtClean="0"/>
              <a:t>科比投篮数据集</a:t>
            </a:r>
            <a:endParaRPr kumimoji="1" lang="en-US" altLang="zh-CN" sz="1200" dirty="0" smtClean="0"/>
          </a:p>
          <a:p>
            <a:pPr>
              <a:lnSpc>
                <a:spcPct val="150000"/>
              </a:lnSpc>
            </a:pPr>
            <a:r>
              <a:rPr kumimoji="1" lang="zh-CN" altLang="en-US" sz="1200" dirty="0" smtClean="0"/>
              <a:t>科比</a:t>
            </a:r>
            <a:r>
              <a:rPr kumimoji="1" lang="en-US" altLang="zh-CN" sz="1200" dirty="0" smtClean="0"/>
              <a:t>NBA</a:t>
            </a:r>
            <a:r>
              <a:rPr kumimoji="1" lang="zh-CN" altLang="en-US" sz="1200" dirty="0" smtClean="0"/>
              <a:t>职业生涯（</a:t>
            </a:r>
            <a:r>
              <a:rPr kumimoji="1" lang="en-US" altLang="zh-CN" sz="1200" dirty="0" smtClean="0"/>
              <a:t>1996</a:t>
            </a:r>
            <a:r>
              <a:rPr kumimoji="1" lang="zh-CN" altLang="en-US" sz="1200" dirty="0" smtClean="0"/>
              <a:t>年至</a:t>
            </a:r>
            <a:r>
              <a:rPr kumimoji="1" lang="en-US" altLang="zh-CN" sz="1200" dirty="0" smtClean="0"/>
              <a:t>2016</a:t>
            </a:r>
            <a:r>
              <a:rPr kumimoji="1" lang="zh-CN" altLang="en-US" sz="1200" dirty="0" smtClean="0"/>
              <a:t>年）每一次投篮的数据</a:t>
            </a:r>
            <a:endParaRPr kumimoji="1" lang="en-US" altLang="zh-CN" sz="1200" dirty="0" smtClean="0"/>
          </a:p>
          <a:p>
            <a:pPr>
              <a:lnSpc>
                <a:spcPct val="150000"/>
              </a:lnSpc>
            </a:pPr>
            <a:r>
              <a:rPr kumimoji="1" lang="zh-CN" altLang="en-US" sz="1200" dirty="0" smtClean="0"/>
              <a:t>目的：根据科比投篮的位置和投球的方式等信息预测某次投球是否命中</a:t>
            </a:r>
          </a:p>
          <a:p>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pPr/>
              <a:t>32</a:t>
            </a:fld>
            <a:endParaRPr lang="zh-CN" altLang="en-US"/>
          </a:p>
        </p:txBody>
      </p:sp>
    </p:spTree>
    <p:extLst>
      <p:ext uri="{BB962C8B-B14F-4D97-AF65-F5344CB8AC3E}">
        <p14:creationId xmlns:p14="http://schemas.microsoft.com/office/powerpoint/2010/main" xmlns="" val="1608058991"/>
      </p:ext>
    </p:extLst>
  </p:cSld>
  <p:clrMapOvr>
    <a:masterClrMapping/>
  </p:clrMapOvr>
</p:notes>
</file>

<file path=ppt/notesSlides/notesSlide2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sz="1200" dirty="0" smtClean="0"/>
              <a:t>要注意的是，如果子类也定义了同名的方法，则会覆盖父类的方法。</a:t>
            </a:r>
            <a:endParaRPr kumimoji="1" lang="en-US" altLang="zh-CN" sz="120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zh-CN" sz="1200"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sz="1200" dirty="0" smtClean="0">
                <a:solidFill>
                  <a:srgbClr val="FF0000"/>
                </a:solidFill>
              </a:rPr>
              <a:t>在上面的例子中，子类无初始化</a:t>
            </a:r>
            <a:r>
              <a:rPr kumimoji="1" lang="en-US" altLang="zh-CN" sz="1200" dirty="0" smtClean="0">
                <a:solidFill>
                  <a:srgbClr val="FF0000"/>
                </a:solidFill>
              </a:rPr>
              <a:t>“__</a:t>
            </a:r>
            <a:r>
              <a:rPr kumimoji="1" lang="en-US" altLang="zh-CN" sz="1100" dirty="0" err="1" smtClean="0">
                <a:solidFill>
                  <a:srgbClr val="FF0000"/>
                </a:solidFill>
                <a:latin typeface="Monaco"/>
              </a:rPr>
              <a:t>init</a:t>
            </a:r>
            <a:r>
              <a:rPr kumimoji="1" lang="en-US" altLang="zh-CN" sz="1200" dirty="0" smtClean="0">
                <a:solidFill>
                  <a:srgbClr val="FF0000"/>
                </a:solidFill>
              </a:rPr>
              <a:t>__”</a:t>
            </a:r>
            <a:r>
              <a:rPr kumimoji="1" lang="zh-CN" altLang="en-US" sz="1200" dirty="0" smtClean="0">
                <a:solidFill>
                  <a:srgbClr val="FF0000"/>
                </a:solidFill>
              </a:rPr>
              <a:t>方法，所以在创建实例时，会自动调用父类的</a:t>
            </a:r>
            <a:r>
              <a:rPr kumimoji="1" lang="en-US" altLang="zh-CN" sz="1200" dirty="0" smtClean="0">
                <a:solidFill>
                  <a:srgbClr val="FF0000"/>
                </a:solidFill>
              </a:rPr>
              <a:t>“__</a:t>
            </a:r>
            <a:r>
              <a:rPr kumimoji="1" lang="en-US" altLang="zh-CN" sz="1100" dirty="0" err="1" smtClean="0">
                <a:solidFill>
                  <a:srgbClr val="FF0000"/>
                </a:solidFill>
                <a:latin typeface="Monaco"/>
              </a:rPr>
              <a:t>init</a:t>
            </a:r>
            <a:r>
              <a:rPr kumimoji="1" lang="en-US" altLang="zh-CN" sz="1200" dirty="0" smtClean="0">
                <a:solidFill>
                  <a:srgbClr val="FF0000"/>
                </a:solidFill>
              </a:rPr>
              <a:t>__”</a:t>
            </a:r>
            <a:r>
              <a:rPr kumimoji="1" lang="zh-CN" altLang="en-US" sz="1200" dirty="0" smtClean="0">
                <a:solidFill>
                  <a:srgbClr val="FF0000"/>
                </a:solidFill>
              </a:rPr>
              <a:t>方法，因此子类的实例也会有父类的属性</a:t>
            </a:r>
            <a:endParaRPr kumimoji="1" lang="en-US" altLang="zh-CN" sz="120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zh-CN" sz="1200" dirty="0" smtClean="0"/>
          </a:p>
          <a:p>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pPr/>
              <a:t>264</a:t>
            </a:fld>
            <a:endParaRPr lang="zh-CN" altLang="en-US"/>
          </a:p>
        </p:txBody>
      </p:sp>
    </p:spTree>
    <p:extLst>
      <p:ext uri="{BB962C8B-B14F-4D97-AF65-F5344CB8AC3E}">
        <p14:creationId xmlns:p14="http://schemas.microsoft.com/office/powerpoint/2010/main" xmlns="" val="2035400787"/>
      </p:ext>
    </p:extLst>
  </p:cSld>
  <p:clrMapOvr>
    <a:masterClrMapping/>
  </p:clrMapOvr>
</p:notes>
</file>

<file path=ppt/notesSlides/notesSlide2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sz="1200" dirty="0" smtClean="0">
                <a:solidFill>
                  <a:srgbClr val="FF0000"/>
                </a:solidFill>
              </a:rPr>
              <a:t>在调用实例方法时，系统会首先从子类中查找有没有该实例方法，如果存在，那就运行该方法，如果不存在，那么就从其上一级类，也就是其继承的父类中查找该方法，所以在调用实例方法时，子类的优先级最高，属性亦是如此</a:t>
            </a:r>
            <a:r>
              <a:rPr kumimoji="1" lang="zh-CN" altLang="en-US" sz="1200" dirty="0" smtClean="0"/>
              <a:t>。</a:t>
            </a:r>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pPr/>
              <a:t>265</a:t>
            </a:fld>
            <a:endParaRPr lang="zh-CN" altLang="en-US"/>
          </a:p>
        </p:txBody>
      </p:sp>
    </p:spTree>
    <p:extLst>
      <p:ext uri="{BB962C8B-B14F-4D97-AF65-F5344CB8AC3E}">
        <p14:creationId xmlns:p14="http://schemas.microsoft.com/office/powerpoint/2010/main" xmlns="" val="1019287013"/>
      </p:ext>
    </p:extLst>
  </p:cSld>
  <p:clrMapOvr>
    <a:masterClrMapping/>
  </p:clrMapOvr>
</p:notes>
</file>

<file path=ppt/notesSlides/notesSlide2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latin typeface="Microsoft YaHei Light" charset="-122"/>
                <a:ea typeface="Microsoft YaHei Light" charset="-122"/>
                <a:cs typeface="Microsoft YaHei Light" charset="-122"/>
              </a:rPr>
              <a:t>在子类中也定义了</a:t>
            </a:r>
            <a:r>
              <a:rPr lang="en-US" altLang="zh-CN" sz="1200" dirty="0" smtClean="0">
                <a:latin typeface="Microsoft YaHei Light" charset="-122"/>
                <a:ea typeface="Microsoft YaHei Light" charset="-122"/>
                <a:cs typeface="Microsoft YaHei Light" charset="-122"/>
              </a:rPr>
              <a:t>__</a:t>
            </a:r>
            <a:r>
              <a:rPr lang="en-US" altLang="zh-CN" sz="1200" dirty="0" err="1" smtClean="0">
                <a:latin typeface="Microsoft YaHei Light" charset="-122"/>
                <a:ea typeface="Microsoft YaHei Light" charset="-122"/>
                <a:cs typeface="Microsoft YaHei Light" charset="-122"/>
              </a:rPr>
              <a:t>init</a:t>
            </a:r>
            <a:r>
              <a:rPr lang="en-US" altLang="zh-CN" sz="1200" dirty="0" smtClean="0">
                <a:latin typeface="Microsoft YaHei Light" charset="-122"/>
                <a:ea typeface="Microsoft YaHei Light" charset="-122"/>
                <a:cs typeface="Microsoft YaHei Light" charset="-122"/>
              </a:rPr>
              <a:t>__</a:t>
            </a:r>
            <a:r>
              <a:rPr lang="zh-CN" altLang="en-US" sz="1200" dirty="0" smtClean="0">
                <a:latin typeface="Microsoft YaHei Light" charset="-122"/>
                <a:ea typeface="Microsoft YaHei Light" charset="-122"/>
                <a:cs typeface="Microsoft YaHei Light" charset="-122"/>
              </a:rPr>
              <a:t>方法，那么在调用父类初始化方法中的属性时，将会产生错误，因为在创建实例时，调用的初始化方法是子类定义的，因而只有子类初始化方法中的属性才存在！</a:t>
            </a:r>
            <a:endParaRPr lang="en-US" altLang="zh-CN" sz="1200" dirty="0" smtClean="0">
              <a:latin typeface="Microsoft YaHei Light" charset="-122"/>
              <a:ea typeface="Microsoft YaHei Light" charset="-122"/>
              <a:cs typeface="Microsoft YaHei Light" charset="-122"/>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200" dirty="0" smtClean="0">
              <a:latin typeface="Microsoft YaHei Light" charset="-122"/>
              <a:ea typeface="Microsoft YaHei Light" charset="-122"/>
              <a:cs typeface="Microsoft YaHei Light" charset="-122"/>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latin typeface="Microsoft YaHei Light" charset="-122"/>
                <a:ea typeface="Microsoft YaHei Light" charset="-122"/>
                <a:cs typeface="Microsoft YaHei Light" charset="-122"/>
              </a:rPr>
              <a:t>此处有实战演练</a:t>
            </a:r>
            <a:endParaRPr lang="en-US" altLang="zh-CN" sz="1200" dirty="0" smtClean="0">
              <a:latin typeface="Microsoft YaHei Light" charset="-122"/>
              <a:ea typeface="Microsoft YaHei Light" charset="-122"/>
              <a:cs typeface="Microsoft YaHei Light" charset="-122"/>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200" dirty="0" smtClean="0">
              <a:latin typeface="Microsoft YaHei Light" charset="-122"/>
              <a:ea typeface="Microsoft YaHei Light" charset="-122"/>
              <a:cs typeface="Microsoft YaHei Light" charset="-122"/>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200" dirty="0" smtClean="0">
              <a:latin typeface="Microsoft YaHei Light" charset="-122"/>
              <a:ea typeface="Microsoft YaHei Light" charset="-122"/>
              <a:cs typeface="Microsoft YaHei Light" charset="-122"/>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200" dirty="0" smtClean="0">
              <a:latin typeface="Microsoft YaHei Light" charset="-122"/>
              <a:ea typeface="Microsoft YaHei Light" charset="-122"/>
              <a:cs typeface="Microsoft YaHei Light" charset="-122"/>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sz="1200" dirty="0" smtClean="0">
              <a:latin typeface="Microsoft YaHei Light" charset="-122"/>
              <a:ea typeface="Microsoft YaHei Light" charset="-122"/>
              <a:cs typeface="Microsoft YaHei Light" charset="-122"/>
            </a:endParaRPr>
          </a:p>
          <a:p>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pPr/>
              <a:t>266</a:t>
            </a:fld>
            <a:endParaRPr lang="zh-CN" altLang="en-US"/>
          </a:p>
        </p:txBody>
      </p:sp>
    </p:spTree>
    <p:extLst>
      <p:ext uri="{BB962C8B-B14F-4D97-AF65-F5344CB8AC3E}">
        <p14:creationId xmlns:p14="http://schemas.microsoft.com/office/powerpoint/2010/main" xmlns="" val="371675164"/>
      </p:ext>
    </p:extLst>
  </p:cSld>
  <p:clrMapOvr>
    <a:masterClrMapping/>
  </p:clrMapOvr>
</p:notes>
</file>

<file path=ppt/notesSlides/notesSlide2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pPr/>
              <a:t>269</a:t>
            </a:fld>
            <a:endParaRPr lang="zh-CN" altLang="en-US"/>
          </a:p>
        </p:txBody>
      </p:sp>
    </p:spTree>
    <p:extLst>
      <p:ext uri="{BB962C8B-B14F-4D97-AF65-F5344CB8AC3E}">
        <p14:creationId xmlns:p14="http://schemas.microsoft.com/office/powerpoint/2010/main" xmlns="" val="314854566"/>
      </p:ext>
    </p:extLst>
  </p:cSld>
  <p:clrMapOvr>
    <a:masterClrMapping/>
  </p:clrMapOvr>
</p:notes>
</file>

<file path=ppt/notesSlides/notesSlide2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100" dirty="0" smtClean="0">
                <a:solidFill>
                  <a:prstClr val="black"/>
                </a:solidFill>
                <a:latin typeface="微软雅黑 Light" panose="020B0502040204020203" pitchFamily="34" charset="-122"/>
                <a:ea typeface="微软雅黑 Light" panose="020B0502040204020203" pitchFamily="34" charset="-122"/>
              </a:rPr>
              <a:t>如果大家对 </a:t>
            </a:r>
            <a:r>
              <a:rPr lang="en-US" altLang="zh-CN" sz="1100" dirty="0" smtClean="0">
                <a:solidFill>
                  <a:prstClr val="black"/>
                </a:solidFill>
                <a:latin typeface="微软雅黑 Light" panose="020B0502040204020203" pitchFamily="34" charset="-122"/>
                <a:ea typeface="微软雅黑 Light" panose="020B0502040204020203" pitchFamily="34" charset="-122"/>
              </a:rPr>
              <a:t>DOS </a:t>
            </a:r>
            <a:r>
              <a:rPr lang="zh-CN" altLang="en-US" sz="1100" dirty="0" smtClean="0">
                <a:solidFill>
                  <a:prstClr val="black"/>
                </a:solidFill>
                <a:latin typeface="微软雅黑 Light" panose="020B0502040204020203" pitchFamily="34" charset="-122"/>
                <a:ea typeface="微软雅黑 Light" panose="020B0502040204020203" pitchFamily="34" charset="-122"/>
              </a:rPr>
              <a:t>操作系统或者 </a:t>
            </a:r>
            <a:r>
              <a:rPr lang="en-US" altLang="zh-CN" sz="1100" dirty="0" smtClean="0">
                <a:solidFill>
                  <a:prstClr val="black"/>
                </a:solidFill>
                <a:latin typeface="微软雅黑 Light" panose="020B0502040204020203" pitchFamily="34" charset="-122"/>
                <a:ea typeface="微软雅黑 Light" panose="020B0502040204020203" pitchFamily="34" charset="-122"/>
              </a:rPr>
              <a:t>Windows </a:t>
            </a:r>
            <a:r>
              <a:rPr lang="zh-CN" altLang="en-US" sz="1100" dirty="0" smtClean="0">
                <a:solidFill>
                  <a:prstClr val="black"/>
                </a:solidFill>
                <a:latin typeface="微软雅黑 Light" panose="020B0502040204020203" pitchFamily="34" charset="-122"/>
                <a:ea typeface="微软雅黑 Light" panose="020B0502040204020203" pitchFamily="34" charset="-122"/>
              </a:rPr>
              <a:t>命令窗口（</a:t>
            </a:r>
            <a:r>
              <a:rPr lang="en-US" altLang="zh-CN" sz="1100" dirty="0" err="1" smtClean="0">
                <a:solidFill>
                  <a:prstClr val="black"/>
                </a:solidFill>
                <a:latin typeface="微软雅黑 Light" panose="020B0502040204020203" pitchFamily="34" charset="-122"/>
                <a:ea typeface="微软雅黑 Light" panose="020B0502040204020203" pitchFamily="34" charset="-122"/>
              </a:rPr>
              <a:t>cmd</a:t>
            </a:r>
            <a:r>
              <a:rPr lang="zh-CN" altLang="en-US" sz="1100" dirty="0" smtClean="0">
                <a:solidFill>
                  <a:prstClr val="black"/>
                </a:solidFill>
                <a:latin typeface="微软雅黑 Light" panose="020B0502040204020203" pitchFamily="34" charset="-122"/>
                <a:ea typeface="微软雅黑 Light" panose="020B0502040204020203" pitchFamily="34" charset="-122"/>
              </a:rPr>
              <a:t>）有些了解， 可能会知道描述文件名的</a:t>
            </a:r>
            <a:r>
              <a:rPr lang="en-US" altLang="zh-CN" sz="1100" dirty="0" smtClean="0">
                <a:solidFill>
                  <a:prstClr val="black"/>
                </a:solidFill>
                <a:latin typeface="微软雅黑 Light" panose="020B0502040204020203" pitchFamily="34" charset="-122"/>
                <a:ea typeface="微软雅黑 Light" panose="020B0502040204020203" pitchFamily="34" charset="-122"/>
              </a:rPr>
              <a:t>'</a:t>
            </a:r>
            <a:r>
              <a:rPr lang="zh-CN" altLang="en-US" sz="1100" dirty="0" smtClean="0">
                <a:solidFill>
                  <a:prstClr val="black"/>
                </a:solidFill>
                <a:latin typeface="微软雅黑 Light" panose="020B0502040204020203" pitchFamily="34" charset="-122"/>
                <a:ea typeface="微软雅黑 Light" panose="020B0502040204020203" pitchFamily="34" charset="-122"/>
              </a:rPr>
              <a:t>通配符</a:t>
            </a:r>
            <a:r>
              <a:rPr lang="en-US" altLang="zh-CN" sz="1100" dirty="0" smtClean="0">
                <a:solidFill>
                  <a:prstClr val="black"/>
                </a:solidFill>
                <a:latin typeface="微软雅黑 Light" panose="020B0502040204020203" pitchFamily="34" charset="-122"/>
                <a:ea typeface="微软雅黑 Light" panose="020B0502040204020203" pitchFamily="34" charset="-122"/>
              </a:rPr>
              <a:t>'</a:t>
            </a:r>
            <a:endParaRPr lang="en-US" altLang="zh-CN" sz="1100" dirty="0" smtClean="0">
              <a:latin typeface="微软雅黑 Light" panose="020B0502040204020203" pitchFamily="34" charset="-122"/>
              <a:ea typeface="微软雅黑 Light" panose="020B0502040204020203" pitchFamily="34" charset="-122"/>
            </a:endParaRPr>
          </a:p>
        </p:txBody>
      </p:sp>
      <p:sp>
        <p:nvSpPr>
          <p:cNvPr id="4" name="Slide Number Placeholder 3"/>
          <p:cNvSpPr>
            <a:spLocks noGrp="1"/>
          </p:cNvSpPr>
          <p:nvPr>
            <p:ph type="sldNum" sz="quarter" idx="10"/>
          </p:nvPr>
        </p:nvSpPr>
        <p:spPr/>
        <p:txBody>
          <a:bodyPr/>
          <a:lstStyle/>
          <a:p>
            <a:fld id="{858E6889-349A-49E8-AAE1-A1FB1A7B9723}" type="slidenum">
              <a:rPr lang="zh-CN" altLang="en-US">
                <a:solidFill>
                  <a:prstClr val="black"/>
                </a:solidFill>
              </a:rPr>
              <a:pPr/>
              <a:t>270</a:t>
            </a:fld>
            <a:endParaRPr lang="zh-CN" altLang="en-US">
              <a:solidFill>
                <a:prstClr val="black"/>
              </a:solidFill>
            </a:endParaRPr>
          </a:p>
        </p:txBody>
      </p:sp>
    </p:spTree>
    <p:extLst>
      <p:ext uri="{BB962C8B-B14F-4D97-AF65-F5344CB8AC3E}">
        <p14:creationId xmlns:p14="http://schemas.microsoft.com/office/powerpoint/2010/main" xmlns="" val="1092629105"/>
      </p:ext>
    </p:extLst>
  </p:cSld>
  <p:clrMapOvr>
    <a:masterClrMapping/>
  </p:clrMapOvr>
</p:notes>
</file>

<file path=ppt/notesSlides/notesSlide2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lnSpc>
                <a:spcPct val="150000"/>
              </a:lnSpc>
              <a:buClr>
                <a:srgbClr val="3BBC5D"/>
              </a:buClr>
              <a:buFont typeface="Wingdings" panose="05000000000000000000" pitchFamily="2" charset="2"/>
              <a:buChar char="l"/>
            </a:pPr>
            <a:r>
              <a:rPr lang="zh-CN" altLang="en-US" sz="1100" dirty="0" smtClean="0">
                <a:solidFill>
                  <a:prstClr val="black"/>
                </a:solidFill>
                <a:latin typeface="微软雅黑 Light" panose="020B0502040204020203" pitchFamily="34" charset="-122"/>
                <a:ea typeface="微软雅黑 Light" panose="020B0502040204020203" pitchFamily="34" charset="-122"/>
              </a:rPr>
              <a:t>在普通字符串的基础上增加通配符，形成了一种功能更强的模式语言，一个模式描述一集字符串，例如 </a:t>
            </a:r>
            <a:r>
              <a:rPr lang="en-US" altLang="zh-CN" sz="1100" dirty="0" err="1" smtClean="0">
                <a:solidFill>
                  <a:prstClr val="black"/>
                </a:solidFill>
                <a:latin typeface="微软雅黑 Light" panose="020B0502040204020203" pitchFamily="34" charset="-122"/>
                <a:ea typeface="微软雅黑 Light" panose="020B0502040204020203" pitchFamily="34" charset="-122"/>
              </a:rPr>
              <a:t>a?b</a:t>
            </a:r>
            <a:r>
              <a:rPr lang="en-US" altLang="zh-CN" sz="1100" dirty="0" smtClean="0">
                <a:solidFill>
                  <a:prstClr val="black"/>
                </a:solidFill>
                <a:latin typeface="微软雅黑 Light" panose="020B0502040204020203" pitchFamily="34" charset="-122"/>
                <a:ea typeface="微软雅黑 Light" panose="020B0502040204020203" pitchFamily="34" charset="-122"/>
              </a:rPr>
              <a:t> </a:t>
            </a:r>
            <a:r>
              <a:rPr lang="zh-CN" altLang="en-US" sz="1100" dirty="0" smtClean="0">
                <a:solidFill>
                  <a:prstClr val="black"/>
                </a:solidFill>
                <a:latin typeface="微软雅黑 Light" panose="020B0502040204020203" pitchFamily="34" charset="-122"/>
                <a:ea typeface="微软雅黑 Light" panose="020B0502040204020203" pitchFamily="34" charset="-122"/>
              </a:rPr>
              <a:t>描述所有 </a:t>
            </a:r>
            <a:r>
              <a:rPr lang="en-US" altLang="zh-CN" sz="1100" dirty="0" smtClean="0">
                <a:solidFill>
                  <a:prstClr val="black"/>
                </a:solidFill>
                <a:latin typeface="微软雅黑 Light" panose="020B0502040204020203" pitchFamily="34" charset="-122"/>
                <a:ea typeface="微软雅黑 Light" panose="020B0502040204020203" pitchFamily="34" charset="-122"/>
              </a:rPr>
              <a:t>3 </a:t>
            </a:r>
            <a:r>
              <a:rPr lang="zh-CN" altLang="en-US" sz="1100" dirty="0" smtClean="0">
                <a:solidFill>
                  <a:prstClr val="black"/>
                </a:solidFill>
                <a:latin typeface="微软雅黑 Light" panose="020B0502040204020203" pitchFamily="34" charset="-122"/>
                <a:ea typeface="微软雅黑 Light" panose="020B0502040204020203" pitchFamily="34" charset="-122"/>
              </a:rPr>
              <a:t>个字符的串，其首字符为 </a:t>
            </a:r>
            <a:r>
              <a:rPr lang="en-US" altLang="zh-CN" sz="1100" dirty="0" smtClean="0">
                <a:solidFill>
                  <a:prstClr val="black"/>
                </a:solidFill>
                <a:latin typeface="微软雅黑 Light" panose="020B0502040204020203" pitchFamily="34" charset="-122"/>
                <a:ea typeface="微软雅黑 Light" panose="020B0502040204020203" pitchFamily="34" charset="-122"/>
              </a:rPr>
              <a:t>a</a:t>
            </a:r>
            <a:r>
              <a:rPr lang="zh-CN" altLang="en-US" sz="1100" dirty="0" smtClean="0">
                <a:solidFill>
                  <a:prstClr val="black"/>
                </a:solidFill>
                <a:latin typeface="微软雅黑 Light" panose="020B0502040204020203" pitchFamily="34" charset="-122"/>
                <a:ea typeface="微软雅黑 Light" panose="020B0502040204020203" pitchFamily="34" charset="-122"/>
              </a:rPr>
              <a:t>，尾字符为 </a:t>
            </a:r>
            <a:r>
              <a:rPr lang="en-US" altLang="zh-CN" sz="1100" dirty="0" smtClean="0">
                <a:solidFill>
                  <a:prstClr val="black"/>
                </a:solidFill>
                <a:latin typeface="微软雅黑 Light" panose="020B0502040204020203" pitchFamily="34" charset="-122"/>
                <a:ea typeface="微软雅黑 Light" panose="020B0502040204020203" pitchFamily="34" charset="-122"/>
              </a:rPr>
              <a:t>b</a:t>
            </a:r>
            <a:r>
              <a:rPr lang="zh-CN" altLang="en-US" sz="1100" dirty="0" smtClean="0">
                <a:solidFill>
                  <a:prstClr val="black"/>
                </a:solidFill>
                <a:latin typeface="微软雅黑 Light" panose="020B0502040204020203" pitchFamily="34" charset="-122"/>
                <a:ea typeface="微软雅黑 Light" panose="020B0502040204020203" pitchFamily="34" charset="-122"/>
              </a:rPr>
              <a:t>，中间有任意一个字符。能描述无穷字符串集合，而</a:t>
            </a:r>
            <a:r>
              <a:rPr lang="en-US" altLang="zh-CN" sz="1100" dirty="0" smtClean="0">
                <a:solidFill>
                  <a:prstClr val="black"/>
                </a:solidFill>
                <a:latin typeface="微软雅黑 Light" panose="020B0502040204020203" pitchFamily="34" charset="-122"/>
                <a:ea typeface="微软雅黑 Light" panose="020B0502040204020203" pitchFamily="34" charset="-122"/>
              </a:rPr>
              <a:t>a* b</a:t>
            </a:r>
            <a:r>
              <a:rPr lang="zh-CN" altLang="en-US" sz="1100" dirty="0" smtClean="0">
                <a:solidFill>
                  <a:prstClr val="black"/>
                </a:solidFill>
                <a:latin typeface="微软雅黑 Light" panose="020B0502040204020203" pitchFamily="34" charset="-122"/>
                <a:ea typeface="微软雅黑 Light" panose="020B0502040204020203" pitchFamily="34" charset="-122"/>
              </a:rPr>
              <a:t>则描述了所有以 </a:t>
            </a:r>
            <a:r>
              <a:rPr lang="en-US" altLang="zh-CN" sz="1100" dirty="0" smtClean="0">
                <a:solidFill>
                  <a:prstClr val="black"/>
                </a:solidFill>
                <a:latin typeface="微软雅黑 Light" panose="020B0502040204020203" pitchFamily="34" charset="-122"/>
                <a:ea typeface="微软雅黑 Light" panose="020B0502040204020203" pitchFamily="34" charset="-122"/>
              </a:rPr>
              <a:t>a </a:t>
            </a:r>
            <a:r>
              <a:rPr lang="zh-CN" altLang="en-US" sz="1100" dirty="0" smtClean="0">
                <a:solidFill>
                  <a:prstClr val="black"/>
                </a:solidFill>
                <a:latin typeface="微软雅黑 Light" panose="020B0502040204020203" pitchFamily="34" charset="-122"/>
                <a:ea typeface="微软雅黑 Light" panose="020B0502040204020203" pitchFamily="34" charset="-122"/>
              </a:rPr>
              <a:t>开头，以</a:t>
            </a:r>
            <a:r>
              <a:rPr lang="en-US" altLang="zh-CN" sz="1100" dirty="0" smtClean="0">
                <a:solidFill>
                  <a:prstClr val="black"/>
                </a:solidFill>
                <a:latin typeface="微软雅黑 Light" panose="020B0502040204020203" pitchFamily="34" charset="-122"/>
                <a:ea typeface="微软雅黑 Light" panose="020B0502040204020203" pitchFamily="34" charset="-122"/>
              </a:rPr>
              <a:t>b</a:t>
            </a:r>
            <a:r>
              <a:rPr lang="zh-CN" altLang="en-US" sz="1100" dirty="0" smtClean="0">
                <a:solidFill>
                  <a:prstClr val="black"/>
                </a:solidFill>
                <a:latin typeface="微软雅黑 Light" panose="020B0502040204020203" pitchFamily="34" charset="-122"/>
                <a:ea typeface="微软雅黑 Light" panose="020B0502040204020203" pitchFamily="34" charset="-122"/>
              </a:rPr>
              <a:t>结尾的字符串，中间有任意多个任意的字符。</a:t>
            </a:r>
            <a:endParaRPr lang="en-US" altLang="zh-CN" sz="1100" dirty="0" smtClean="0">
              <a:solidFill>
                <a:prstClr val="black"/>
              </a:solidFill>
              <a:latin typeface="微软雅黑 Light" panose="020B0502040204020203" pitchFamily="34" charset="-122"/>
              <a:ea typeface="微软雅黑 Light" panose="020B0502040204020203" pitchFamily="34" charset="-122"/>
            </a:endParaRPr>
          </a:p>
          <a:p>
            <a:pPr marL="342900" indent="-342900">
              <a:lnSpc>
                <a:spcPct val="150000"/>
              </a:lnSpc>
              <a:buClr>
                <a:srgbClr val="3BBC5D"/>
              </a:buClr>
              <a:buFont typeface="Wingdings" panose="05000000000000000000" pitchFamily="2" charset="2"/>
              <a:buChar char="l"/>
            </a:pPr>
            <a:r>
              <a:rPr lang="zh-CN" altLang="en-US" sz="1100" dirty="0" smtClean="0">
                <a:solidFill>
                  <a:prstClr val="black"/>
                </a:solidFill>
                <a:latin typeface="微软雅黑 Light" panose="020B0502040204020203" pitchFamily="34" charset="-122"/>
                <a:ea typeface="微软雅黑 Light" panose="020B0502040204020203" pitchFamily="34" charset="-122"/>
              </a:rPr>
              <a:t>只是加入了通配符的模式语言还不够灵活（描述能力不够强）</a:t>
            </a:r>
            <a:endParaRPr lang="en-US" altLang="zh-CN" sz="1100" dirty="0" smtClean="0">
              <a:solidFill>
                <a:prstClr val="black"/>
              </a:solidFill>
              <a:latin typeface="微软雅黑 Light" panose="020B0502040204020203" pitchFamily="34" charset="-122"/>
              <a:ea typeface="微软雅黑 Light" panose="020B0502040204020203" pitchFamily="34" charset="-122"/>
            </a:endParaRPr>
          </a:p>
          <a:p>
            <a:pPr marL="342900" indent="-342900">
              <a:lnSpc>
                <a:spcPct val="150000"/>
              </a:lnSpc>
              <a:buClr>
                <a:srgbClr val="3BBC5D"/>
              </a:buClr>
              <a:buFont typeface="Wingdings" panose="05000000000000000000" pitchFamily="2" charset="2"/>
              <a:buChar char="l"/>
            </a:pPr>
            <a:r>
              <a:rPr lang="zh-CN" altLang="en-US" sz="1100" dirty="0" smtClean="0">
                <a:solidFill>
                  <a:prstClr val="black"/>
                </a:solidFill>
                <a:latin typeface="微软雅黑 Light" panose="020B0502040204020203" pitchFamily="34" charset="-122"/>
                <a:ea typeface="微软雅黑 Light" panose="020B0502040204020203" pitchFamily="34" charset="-122"/>
              </a:rPr>
              <a:t>所以，逻辑学家 </a:t>
            </a:r>
            <a:r>
              <a:rPr lang="en-US" altLang="zh-CN" sz="1100" dirty="0" err="1" smtClean="0">
                <a:solidFill>
                  <a:prstClr val="black"/>
                </a:solidFill>
                <a:latin typeface="微软雅黑 Light" panose="020B0502040204020203" pitchFamily="34" charset="-122"/>
                <a:ea typeface="微软雅黑 Light" panose="020B0502040204020203" pitchFamily="34" charset="-122"/>
              </a:rPr>
              <a:t>Kleene</a:t>
            </a:r>
            <a:r>
              <a:rPr lang="en-US" altLang="zh-CN" sz="1100" dirty="0" smtClean="0">
                <a:solidFill>
                  <a:prstClr val="black"/>
                </a:solidFill>
                <a:latin typeface="微软雅黑 Light" panose="020B0502040204020203" pitchFamily="34" charset="-122"/>
                <a:ea typeface="微软雅黑 Light" panose="020B0502040204020203" pitchFamily="34" charset="-122"/>
              </a:rPr>
              <a:t> </a:t>
            </a:r>
            <a:r>
              <a:rPr lang="zh-CN" altLang="en-US" sz="1100" dirty="0" smtClean="0">
                <a:solidFill>
                  <a:prstClr val="black"/>
                </a:solidFill>
                <a:latin typeface="微软雅黑 Light" panose="020B0502040204020203" pitchFamily="34" charset="-122"/>
                <a:ea typeface="微软雅黑 Light" panose="020B0502040204020203" pitchFamily="34" charset="-122"/>
              </a:rPr>
              <a:t>提出了一种很有意义和实用价值的模式语言。这称为正则表达式（</a:t>
            </a:r>
            <a:r>
              <a:rPr lang="en-US" altLang="zh-CN" sz="1100" dirty="0" smtClean="0">
                <a:solidFill>
                  <a:prstClr val="black"/>
                </a:solidFill>
                <a:latin typeface="微软雅黑 Light" panose="020B0502040204020203" pitchFamily="34" charset="-122"/>
                <a:ea typeface="微软雅黑 Light" panose="020B0502040204020203" pitchFamily="34" charset="-122"/>
              </a:rPr>
              <a:t>Regular Expression, regex, </a:t>
            </a:r>
            <a:r>
              <a:rPr lang="en-US" altLang="zh-CN" sz="1100" dirty="0" err="1" smtClean="0">
                <a:solidFill>
                  <a:prstClr val="black"/>
                </a:solidFill>
                <a:latin typeface="微软雅黑 Light" panose="020B0502040204020203" pitchFamily="34" charset="-122"/>
                <a:ea typeface="微软雅黑 Light" panose="020B0502040204020203" pitchFamily="34" charset="-122"/>
              </a:rPr>
              <a:t>regexp</a:t>
            </a:r>
            <a:r>
              <a:rPr lang="en-US" altLang="zh-CN" sz="1100" dirty="0" smtClean="0">
                <a:solidFill>
                  <a:prstClr val="black"/>
                </a:solidFill>
                <a:latin typeface="微软雅黑 Light" panose="020B0502040204020203" pitchFamily="34" charset="-122"/>
                <a:ea typeface="微软雅黑 Light" panose="020B0502040204020203" pitchFamily="34" charset="-122"/>
              </a:rPr>
              <a:t>, RE, re</a:t>
            </a:r>
            <a:r>
              <a:rPr lang="zh-CN" altLang="en-US" sz="1100" dirty="0" smtClean="0">
                <a:solidFill>
                  <a:prstClr val="black"/>
                </a:solidFill>
                <a:latin typeface="微软雅黑 Light" panose="020B0502040204020203" pitchFamily="34" charset="-122"/>
                <a:ea typeface="微软雅黑 Light" panose="020B0502040204020203" pitchFamily="34" charset="-122"/>
              </a:rPr>
              <a:t>）。可以将其看做是有着更灵活、更具体、更强大功能的模式语言。</a:t>
            </a:r>
            <a:endParaRPr lang="en-US" altLang="zh-CN" sz="1100" dirty="0" smtClean="0">
              <a:solidFill>
                <a:prstClr val="black"/>
              </a:solidFill>
              <a:latin typeface="微软雅黑 Light" panose="020B0502040204020203" pitchFamily="34" charset="-122"/>
              <a:ea typeface="微软雅黑 Light" panose="020B0502040204020203" pitchFamily="34" charset="-122"/>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100" dirty="0" smtClean="0">
              <a:latin typeface="微软雅黑 Light" panose="020B0502040204020203" pitchFamily="34" charset="-122"/>
              <a:ea typeface="微软雅黑 Light" panose="020B0502040204020203" pitchFamily="34" charset="-122"/>
            </a:endParaRPr>
          </a:p>
        </p:txBody>
      </p:sp>
      <p:sp>
        <p:nvSpPr>
          <p:cNvPr id="4" name="Slide Number Placeholder 3"/>
          <p:cNvSpPr>
            <a:spLocks noGrp="1"/>
          </p:cNvSpPr>
          <p:nvPr>
            <p:ph type="sldNum" sz="quarter" idx="10"/>
          </p:nvPr>
        </p:nvSpPr>
        <p:spPr/>
        <p:txBody>
          <a:bodyPr/>
          <a:lstStyle/>
          <a:p>
            <a:fld id="{858E6889-349A-49E8-AAE1-A1FB1A7B9723}" type="slidenum">
              <a:rPr lang="zh-CN" altLang="en-US">
                <a:solidFill>
                  <a:prstClr val="black"/>
                </a:solidFill>
              </a:rPr>
              <a:pPr/>
              <a:t>271</a:t>
            </a:fld>
            <a:endParaRPr lang="zh-CN" altLang="en-US">
              <a:solidFill>
                <a:prstClr val="black"/>
              </a:solidFill>
            </a:endParaRPr>
          </a:p>
        </p:txBody>
      </p:sp>
    </p:spTree>
    <p:extLst>
      <p:ext uri="{BB962C8B-B14F-4D97-AF65-F5344CB8AC3E}">
        <p14:creationId xmlns:p14="http://schemas.microsoft.com/office/powerpoint/2010/main" xmlns="" val="1573133440"/>
      </p:ext>
    </p:extLst>
  </p:cSld>
  <p:clrMapOvr>
    <a:masterClrMapping/>
  </p:clrMapOvr>
</p:notes>
</file>

<file path=ppt/notesSlides/notesSlide2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100" dirty="0" smtClean="0">
              <a:latin typeface="微软雅黑 Light" panose="020B0502040204020203" pitchFamily="34" charset="-122"/>
              <a:ea typeface="微软雅黑 Light" panose="020B0502040204020203" pitchFamily="34" charset="-122"/>
            </a:endParaRPr>
          </a:p>
        </p:txBody>
      </p:sp>
      <p:sp>
        <p:nvSpPr>
          <p:cNvPr id="4" name="Slide Number Placeholder 3"/>
          <p:cNvSpPr>
            <a:spLocks noGrp="1"/>
          </p:cNvSpPr>
          <p:nvPr>
            <p:ph type="sldNum" sz="quarter" idx="10"/>
          </p:nvPr>
        </p:nvSpPr>
        <p:spPr/>
        <p:txBody>
          <a:bodyPr/>
          <a:lstStyle/>
          <a:p>
            <a:fld id="{858E6889-349A-49E8-AAE1-A1FB1A7B9723}" type="slidenum">
              <a:rPr lang="zh-CN" altLang="en-US">
                <a:solidFill>
                  <a:prstClr val="black"/>
                </a:solidFill>
              </a:rPr>
              <a:pPr/>
              <a:t>272</a:t>
            </a:fld>
            <a:endParaRPr lang="zh-CN" altLang="en-US">
              <a:solidFill>
                <a:prstClr val="black"/>
              </a:solidFill>
            </a:endParaRPr>
          </a:p>
        </p:txBody>
      </p:sp>
    </p:spTree>
    <p:extLst>
      <p:ext uri="{BB962C8B-B14F-4D97-AF65-F5344CB8AC3E}">
        <p14:creationId xmlns:p14="http://schemas.microsoft.com/office/powerpoint/2010/main" xmlns="" val="1423027793"/>
      </p:ext>
    </p:extLst>
  </p:cSld>
  <p:clrMapOvr>
    <a:masterClrMapping/>
  </p:clrMapOvr>
</p:notes>
</file>

<file path=ppt/notesSlides/notesSlide2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100" dirty="0" smtClean="0">
              <a:latin typeface="微软雅黑 Light" panose="020B0502040204020203" pitchFamily="34" charset="-122"/>
              <a:ea typeface="微软雅黑 Light" panose="020B0502040204020203" pitchFamily="34" charset="-122"/>
            </a:endParaRPr>
          </a:p>
        </p:txBody>
      </p:sp>
      <p:sp>
        <p:nvSpPr>
          <p:cNvPr id="4" name="Slide Number Placeholder 3"/>
          <p:cNvSpPr>
            <a:spLocks noGrp="1"/>
          </p:cNvSpPr>
          <p:nvPr>
            <p:ph type="sldNum" sz="quarter" idx="10"/>
          </p:nvPr>
        </p:nvSpPr>
        <p:spPr/>
        <p:txBody>
          <a:bodyPr/>
          <a:lstStyle/>
          <a:p>
            <a:fld id="{858E6889-349A-49E8-AAE1-A1FB1A7B9723}" type="slidenum">
              <a:rPr lang="zh-CN" altLang="en-US">
                <a:solidFill>
                  <a:prstClr val="black"/>
                </a:solidFill>
              </a:rPr>
              <a:pPr/>
              <a:t>273</a:t>
            </a:fld>
            <a:endParaRPr lang="zh-CN" altLang="en-US">
              <a:solidFill>
                <a:prstClr val="black"/>
              </a:solidFill>
            </a:endParaRPr>
          </a:p>
        </p:txBody>
      </p:sp>
    </p:spTree>
    <p:extLst>
      <p:ext uri="{BB962C8B-B14F-4D97-AF65-F5344CB8AC3E}">
        <p14:creationId xmlns:p14="http://schemas.microsoft.com/office/powerpoint/2010/main" xmlns="" val="742589171"/>
      </p:ext>
    </p:extLst>
  </p:cSld>
  <p:clrMapOvr>
    <a:masterClrMapping/>
  </p:clrMapOvr>
</p:notes>
</file>

<file path=ppt/notesSlides/notesSlide2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100" dirty="0" smtClean="0">
              <a:latin typeface="微软雅黑 Light" panose="020B0502040204020203" pitchFamily="34" charset="-122"/>
              <a:ea typeface="微软雅黑 Light" panose="020B0502040204020203" pitchFamily="34" charset="-122"/>
            </a:endParaRPr>
          </a:p>
        </p:txBody>
      </p:sp>
      <p:sp>
        <p:nvSpPr>
          <p:cNvPr id="4" name="Slide Number Placeholder 3"/>
          <p:cNvSpPr>
            <a:spLocks noGrp="1"/>
          </p:cNvSpPr>
          <p:nvPr>
            <p:ph type="sldNum" sz="quarter" idx="10"/>
          </p:nvPr>
        </p:nvSpPr>
        <p:spPr/>
        <p:txBody>
          <a:bodyPr/>
          <a:lstStyle/>
          <a:p>
            <a:fld id="{858E6889-349A-49E8-AAE1-A1FB1A7B9723}" type="slidenum">
              <a:rPr lang="zh-CN" altLang="en-US">
                <a:solidFill>
                  <a:prstClr val="black"/>
                </a:solidFill>
              </a:rPr>
              <a:pPr/>
              <a:t>274</a:t>
            </a:fld>
            <a:endParaRPr lang="zh-CN" altLang="en-US">
              <a:solidFill>
                <a:prstClr val="black"/>
              </a:solidFill>
            </a:endParaRPr>
          </a:p>
        </p:txBody>
      </p:sp>
    </p:spTree>
    <p:extLst>
      <p:ext uri="{BB962C8B-B14F-4D97-AF65-F5344CB8AC3E}">
        <p14:creationId xmlns:p14="http://schemas.microsoft.com/office/powerpoint/2010/main" xmlns="" val="529555650"/>
      </p:ext>
    </p:extLst>
  </p:cSld>
  <p:clrMapOvr>
    <a:masterClrMapping/>
  </p:clrMapOvr>
</p:notes>
</file>

<file path=ppt/notesSlides/notesSlide2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100" dirty="0" smtClean="0">
              <a:latin typeface="微软雅黑 Light" panose="020B0502040204020203" pitchFamily="34" charset="-122"/>
              <a:ea typeface="微软雅黑 Light" panose="020B0502040204020203" pitchFamily="34" charset="-122"/>
            </a:endParaRPr>
          </a:p>
        </p:txBody>
      </p:sp>
      <p:sp>
        <p:nvSpPr>
          <p:cNvPr id="4" name="Slide Number Placeholder 3"/>
          <p:cNvSpPr>
            <a:spLocks noGrp="1"/>
          </p:cNvSpPr>
          <p:nvPr>
            <p:ph type="sldNum" sz="quarter" idx="10"/>
          </p:nvPr>
        </p:nvSpPr>
        <p:spPr/>
        <p:txBody>
          <a:bodyPr/>
          <a:lstStyle/>
          <a:p>
            <a:fld id="{858E6889-349A-49E8-AAE1-A1FB1A7B9723}" type="slidenum">
              <a:rPr lang="zh-CN" altLang="en-US">
                <a:solidFill>
                  <a:prstClr val="black"/>
                </a:solidFill>
              </a:rPr>
              <a:pPr/>
              <a:t>275</a:t>
            </a:fld>
            <a:endParaRPr lang="zh-CN" altLang="en-US">
              <a:solidFill>
                <a:prstClr val="black"/>
              </a:solidFill>
            </a:endParaRPr>
          </a:p>
        </p:txBody>
      </p:sp>
    </p:spTree>
    <p:extLst>
      <p:ext uri="{BB962C8B-B14F-4D97-AF65-F5344CB8AC3E}">
        <p14:creationId xmlns:p14="http://schemas.microsoft.com/office/powerpoint/2010/main" xmlns="" val="145052424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pPr/>
              <a:t>33</a:t>
            </a:fld>
            <a:endParaRPr lang="zh-CN" altLang="en-US"/>
          </a:p>
        </p:txBody>
      </p:sp>
    </p:spTree>
    <p:extLst>
      <p:ext uri="{BB962C8B-B14F-4D97-AF65-F5344CB8AC3E}">
        <p14:creationId xmlns:p14="http://schemas.microsoft.com/office/powerpoint/2010/main" xmlns="" val="6818339"/>
      </p:ext>
    </p:extLst>
  </p:cSld>
  <p:clrMapOvr>
    <a:masterClrMapping/>
  </p:clrMapOvr>
</p:notes>
</file>

<file path=ppt/notesSlides/notesSlide2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zh-CN" altLang="en-US" sz="2400" dirty="0" smtClean="0">
                <a:solidFill>
                  <a:prstClr val="black"/>
                </a:solidFill>
                <a:latin typeface="微软雅黑 Light" panose="020B0502040204020203" pitchFamily="34" charset="-122"/>
                <a:ea typeface="微软雅黑 Light" panose="020B0502040204020203" pitchFamily="34" charset="-122"/>
              </a:rPr>
              <a:t>考查在蛋白质中是否出某个 </a:t>
            </a:r>
            <a:r>
              <a:rPr lang="en-US" altLang="zh-CN" sz="2400" dirty="0" smtClean="0">
                <a:solidFill>
                  <a:prstClr val="black"/>
                </a:solidFill>
                <a:latin typeface="微软雅黑 Light" panose="020B0502040204020203" pitchFamily="34" charset="-122"/>
                <a:ea typeface="微软雅黑 Light" panose="020B0502040204020203" pitchFamily="34" charset="-122"/>
              </a:rPr>
              <a:t>DNA </a:t>
            </a:r>
            <a:r>
              <a:rPr lang="zh-CN" altLang="en-US" sz="2400" dirty="0" smtClean="0">
                <a:solidFill>
                  <a:prstClr val="black"/>
                </a:solidFill>
                <a:latin typeface="微软雅黑 Light" panose="020B0502040204020203" pitchFamily="34" charset="-122"/>
                <a:ea typeface="微软雅黑 Light" panose="020B0502040204020203" pitchFamily="34" charset="-122"/>
              </a:rPr>
              <a:t>片段，可看成与该 </a:t>
            </a:r>
            <a:r>
              <a:rPr lang="en-US" altLang="zh-CN" sz="2400" dirty="0" smtClean="0">
                <a:solidFill>
                  <a:prstClr val="black"/>
                </a:solidFill>
                <a:latin typeface="微软雅黑 Light" panose="020B0502040204020203" pitchFamily="34" charset="-122"/>
                <a:ea typeface="微软雅黑 Light" panose="020B0502040204020203" pitchFamily="34" charset="-122"/>
              </a:rPr>
              <a:t>DNA </a:t>
            </a:r>
            <a:r>
              <a:rPr lang="zh-CN" altLang="en-US" sz="2400" dirty="0" smtClean="0">
                <a:solidFill>
                  <a:prstClr val="black"/>
                </a:solidFill>
                <a:latin typeface="微软雅黑 Light" panose="020B0502040204020203" pitchFamily="34" charset="-122"/>
                <a:ea typeface="微软雅黑 Light" panose="020B0502040204020203" pitchFamily="34" charset="-122"/>
              </a:rPr>
              <a:t>片段 的串匹配问题。</a:t>
            </a:r>
            <a:r>
              <a:rPr lang="en-US" altLang="zh-CN" sz="2400" dirty="0" smtClean="0">
                <a:solidFill>
                  <a:prstClr val="black"/>
                </a:solidFill>
                <a:latin typeface="微软雅黑 Light" panose="020B0502040204020203" pitchFamily="34" charset="-122"/>
                <a:ea typeface="微软雅黑 Light" panose="020B0502040204020203" pitchFamily="34" charset="-122"/>
              </a:rPr>
              <a:t>DNA </a:t>
            </a:r>
            <a:r>
              <a:rPr lang="zh-CN" altLang="en-US" sz="2400" dirty="0" smtClean="0">
                <a:solidFill>
                  <a:prstClr val="black"/>
                </a:solidFill>
                <a:latin typeface="微软雅黑 Light" panose="020B0502040204020203" pitchFamily="34" charset="-122"/>
                <a:ea typeface="微软雅黑 Light" panose="020B0502040204020203" pitchFamily="34" charset="-122"/>
              </a:rPr>
              <a:t>分子可以切断和拼接，切断动作由各种酶完成，酶也是采用特定的模式确定剪切位置。</a:t>
            </a:r>
            <a:endParaRPr lang="en-US" altLang="zh-CN" sz="2400" dirty="0" smtClean="0">
              <a:solidFill>
                <a:prstClr val="black"/>
              </a:solidFill>
              <a:latin typeface="微软雅黑 Light" panose="020B0502040204020203" pitchFamily="34" charset="-122"/>
              <a:ea typeface="微软雅黑 Light" panose="020B0502040204020203" pitchFamily="34" charset="-122"/>
            </a:endParaRPr>
          </a:p>
          <a:p>
            <a:pPr marL="0" marR="0" lvl="1" indent="0" algn="l" defTabSz="914400" rtl="0" eaLnBrk="1" fontAlgn="auto" latinLnBrk="0" hangingPunct="1">
              <a:lnSpc>
                <a:spcPct val="100000"/>
              </a:lnSpc>
              <a:spcBef>
                <a:spcPts val="0"/>
              </a:spcBef>
              <a:spcAft>
                <a:spcPts val="0"/>
              </a:spcAft>
              <a:buClrTx/>
              <a:buSzTx/>
              <a:buFontTx/>
              <a:buNone/>
              <a:tabLst/>
              <a:defRPr/>
            </a:pPr>
            <a:endParaRPr lang="en-US" altLang="zh-CN" sz="2400" dirty="0" smtClean="0">
              <a:solidFill>
                <a:prstClr val="black"/>
              </a:solidFill>
              <a:latin typeface="微软雅黑 Light" panose="020B0502040204020203" pitchFamily="34" charset="-122"/>
              <a:ea typeface="微软雅黑 Light" panose="020B0502040204020203" pitchFamily="34" charset="-122"/>
            </a:endParaRPr>
          </a:p>
          <a:p>
            <a:pPr marL="342900" indent="-342900">
              <a:lnSpc>
                <a:spcPct val="150000"/>
              </a:lnSpc>
              <a:buClr>
                <a:schemeClr val="tx1"/>
              </a:buClr>
              <a:buFont typeface="Arial" charset="0"/>
              <a:buChar char="•"/>
            </a:pPr>
            <a:r>
              <a:rPr lang="zh-CN" altLang="en-US" sz="2400" dirty="0" smtClean="0">
                <a:solidFill>
                  <a:prstClr val="black"/>
                </a:solidFill>
                <a:latin typeface="微软雅黑 Light" panose="020B0502040204020203" pitchFamily="34" charset="-122"/>
                <a:ea typeface="微软雅黑 Light" panose="020B0502040204020203" pitchFamily="34" charset="-122"/>
              </a:rPr>
              <a:t>实际中模式匹配的规模可能非常大，而且有时间要求</a:t>
            </a:r>
            <a:endParaRPr lang="en-US" altLang="zh-CN" sz="2400" dirty="0" smtClean="0">
              <a:solidFill>
                <a:prstClr val="black"/>
              </a:solidFill>
              <a:latin typeface="微软雅黑 Light" panose="020B0502040204020203" pitchFamily="34" charset="-122"/>
              <a:ea typeface="微软雅黑 Light" panose="020B0502040204020203" pitchFamily="34" charset="-122"/>
            </a:endParaRPr>
          </a:p>
          <a:p>
            <a:pPr marL="342900" indent="-342900">
              <a:lnSpc>
                <a:spcPct val="150000"/>
              </a:lnSpc>
              <a:buClr>
                <a:schemeClr val="tx1"/>
              </a:buClr>
              <a:buFont typeface="Arial" charset="0"/>
              <a:buChar char="•"/>
            </a:pPr>
            <a:r>
              <a:rPr lang="zh-CN" altLang="en-US" sz="2400" dirty="0" smtClean="0">
                <a:solidFill>
                  <a:prstClr val="black"/>
                </a:solidFill>
                <a:latin typeface="微软雅黑 Light" panose="020B0502040204020203" pitchFamily="34" charset="-122"/>
                <a:ea typeface="微软雅黑 Light" panose="020B0502040204020203" pitchFamily="34" charset="-122"/>
              </a:rPr>
              <a:t>由于在计算机科学、生物信息学等许多领域的重要应用，串模式匹配问题已成为一个极端重要的计算问题。高效的串匹配算法非常重要 </a:t>
            </a:r>
            <a:endParaRPr lang="en-US" altLang="zh-CN" sz="2400" dirty="0" smtClean="0">
              <a:solidFill>
                <a:prstClr val="black"/>
              </a:solidFill>
              <a:latin typeface="微软雅黑 Light" panose="020B0502040204020203" pitchFamily="34" charset="-122"/>
              <a:ea typeface="微软雅黑 Light" panose="020B0502040204020203" pitchFamily="34" charset="-122"/>
            </a:endParaRPr>
          </a:p>
          <a:p>
            <a:pPr marL="342900" indent="-342900">
              <a:lnSpc>
                <a:spcPct val="150000"/>
              </a:lnSpc>
              <a:buClr>
                <a:schemeClr val="tx1"/>
              </a:buClr>
              <a:buFont typeface="Arial" charset="0"/>
              <a:buChar char="•"/>
            </a:pPr>
            <a:r>
              <a:rPr lang="zh-CN" altLang="en-US" sz="2400" dirty="0" smtClean="0">
                <a:solidFill>
                  <a:prstClr val="black"/>
                </a:solidFill>
                <a:latin typeface="微软雅黑 Light" panose="020B0502040204020203" pitchFamily="34" charset="-122"/>
                <a:ea typeface="微软雅黑 Light" panose="020B0502040204020203" pitchFamily="34" charset="-122"/>
              </a:rPr>
              <a:t>有几个集中关注字符串匹配问题的国际学术会议</a:t>
            </a:r>
            <a:r>
              <a:rPr lang="en-US" altLang="zh-CN" sz="2400" dirty="0" smtClean="0">
                <a:solidFill>
                  <a:prstClr val="black"/>
                </a:solidFill>
                <a:latin typeface="微软雅黑 Light" panose="020B0502040204020203" pitchFamily="34" charset="-122"/>
                <a:ea typeface="微软雅黑 Light" panose="020B0502040204020203" pitchFamily="34" charset="-122"/>
              </a:rPr>
              <a:t>——CASES</a:t>
            </a:r>
            <a:r>
              <a:rPr lang="zh-CN" altLang="en-US" sz="2400" dirty="0" smtClean="0">
                <a:solidFill>
                  <a:prstClr val="black"/>
                </a:solidFill>
                <a:latin typeface="微软雅黑 Light" panose="020B0502040204020203" pitchFamily="34" charset="-122"/>
                <a:ea typeface="微软雅黑 Light" panose="020B0502040204020203" pitchFamily="34" charset="-122"/>
              </a:rPr>
              <a:t>（</a:t>
            </a:r>
            <a:r>
              <a:rPr lang="en-US" altLang="zh-CN" sz="2400" dirty="0" smtClean="0">
                <a:solidFill>
                  <a:prstClr val="black"/>
                </a:solidFill>
                <a:latin typeface="微软雅黑 Light" panose="020B0502040204020203" pitchFamily="34" charset="-122"/>
                <a:ea typeface="微软雅黑 Light" panose="020B0502040204020203" pitchFamily="34" charset="-122"/>
              </a:rPr>
              <a:t>ACM</a:t>
            </a:r>
            <a:r>
              <a:rPr lang="zh-CN" altLang="en-US" sz="2400" dirty="0" smtClean="0">
                <a:solidFill>
                  <a:prstClr val="black"/>
                </a:solidFill>
                <a:latin typeface="微软雅黑 Light" panose="020B0502040204020203" pitchFamily="34" charset="-122"/>
                <a:ea typeface="微软雅黑 Light" panose="020B0502040204020203" pitchFamily="34" charset="-122"/>
              </a:rPr>
              <a:t>主办的） 等 </a:t>
            </a:r>
            <a:endParaRPr lang="en-US" altLang="zh-CN" sz="2400" dirty="0" smtClean="0">
              <a:solidFill>
                <a:prstClr val="black"/>
              </a:solidFill>
              <a:latin typeface="微软雅黑 Light" panose="020B0502040204020203" pitchFamily="34" charset="-122"/>
              <a:ea typeface="微软雅黑 Light" panose="020B0502040204020203" pitchFamily="34" charset="-122"/>
            </a:endParaRPr>
          </a:p>
          <a:p>
            <a:pPr marL="342900" indent="-342900">
              <a:lnSpc>
                <a:spcPct val="150000"/>
              </a:lnSpc>
              <a:buClr>
                <a:schemeClr val="tx1"/>
              </a:buClr>
              <a:buFont typeface="Arial" charset="0"/>
              <a:buChar char="•"/>
            </a:pPr>
            <a:r>
              <a:rPr lang="zh-CN" altLang="en-US" sz="2400" dirty="0" smtClean="0">
                <a:solidFill>
                  <a:prstClr val="black"/>
                </a:solidFill>
                <a:latin typeface="微软雅黑 Light" panose="020B0502040204020203" pitchFamily="34" charset="-122"/>
                <a:ea typeface="微软雅黑 Light" panose="020B0502040204020203" pitchFamily="34" charset="-122"/>
              </a:rPr>
              <a:t>目前全世界一大半的计算能力是在做串模式匹配（做 </a:t>
            </a:r>
            <a:r>
              <a:rPr lang="en-US" altLang="zh-CN" sz="2400" dirty="0" smtClean="0">
                <a:solidFill>
                  <a:prstClr val="black"/>
                </a:solidFill>
                <a:latin typeface="微软雅黑 Light" panose="020B0502040204020203" pitchFamily="34" charset="-122"/>
                <a:ea typeface="微软雅黑 Light" panose="020B0502040204020203" pitchFamily="34" charset="-122"/>
              </a:rPr>
              <a:t>DNA </a:t>
            </a:r>
            <a:r>
              <a:rPr lang="zh-CN" altLang="en-US" sz="2400" dirty="0" smtClean="0">
                <a:solidFill>
                  <a:prstClr val="black"/>
                </a:solidFill>
                <a:latin typeface="微软雅黑 Light" panose="020B0502040204020203" pitchFamily="34" charset="-122"/>
                <a:ea typeface="微软雅黑 Light" panose="020B0502040204020203" pitchFamily="34" charset="-122"/>
              </a:rPr>
              <a:t>分析等等）</a:t>
            </a:r>
            <a:endParaRPr lang="en-US" altLang="zh-CN" sz="2400" dirty="0" smtClean="0">
              <a:solidFill>
                <a:prstClr val="black"/>
              </a:solidFill>
              <a:latin typeface="微软雅黑 Light" panose="020B0502040204020203" pitchFamily="34" charset="-122"/>
              <a:ea typeface="微软雅黑 Light" panose="020B0502040204020203" pitchFamily="34" charset="-122"/>
            </a:endParaRPr>
          </a:p>
          <a:p>
            <a:pPr marL="0" marR="0" lvl="1" indent="0" algn="l" defTabSz="914400" rtl="0" eaLnBrk="1" fontAlgn="auto" latinLnBrk="0" hangingPunct="1">
              <a:lnSpc>
                <a:spcPct val="100000"/>
              </a:lnSpc>
              <a:spcBef>
                <a:spcPts val="0"/>
              </a:spcBef>
              <a:spcAft>
                <a:spcPts val="0"/>
              </a:spcAft>
              <a:buClrTx/>
              <a:buSzTx/>
              <a:buFontTx/>
              <a:buNone/>
              <a:tabLst/>
              <a:defRPr/>
            </a:pPr>
            <a:endParaRPr lang="en-US" altLang="zh-CN" sz="2400" dirty="0" smtClean="0">
              <a:solidFill>
                <a:prstClr val="black"/>
              </a:solidFill>
              <a:latin typeface="微软雅黑 Light" panose="020B0502040204020203" pitchFamily="34" charset="-122"/>
              <a:ea typeface="微软雅黑 Light" panose="020B0502040204020203" pitchFamily="34" charset="-122"/>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100" dirty="0" smtClean="0">
              <a:latin typeface="微软雅黑 Light" panose="020B0502040204020203" pitchFamily="34" charset="-122"/>
              <a:ea typeface="微软雅黑 Light" panose="020B0502040204020203" pitchFamily="34" charset="-122"/>
            </a:endParaRPr>
          </a:p>
        </p:txBody>
      </p:sp>
      <p:sp>
        <p:nvSpPr>
          <p:cNvPr id="4" name="Slide Number Placeholder 3"/>
          <p:cNvSpPr>
            <a:spLocks noGrp="1"/>
          </p:cNvSpPr>
          <p:nvPr>
            <p:ph type="sldNum" sz="quarter" idx="10"/>
          </p:nvPr>
        </p:nvSpPr>
        <p:spPr/>
        <p:txBody>
          <a:bodyPr/>
          <a:lstStyle/>
          <a:p>
            <a:fld id="{858E6889-349A-49E8-AAE1-A1FB1A7B9723}" type="slidenum">
              <a:rPr lang="zh-CN" altLang="en-US">
                <a:solidFill>
                  <a:prstClr val="black"/>
                </a:solidFill>
              </a:rPr>
              <a:pPr/>
              <a:t>276</a:t>
            </a:fld>
            <a:endParaRPr lang="zh-CN" altLang="en-US">
              <a:solidFill>
                <a:prstClr val="black"/>
              </a:solidFill>
            </a:endParaRPr>
          </a:p>
        </p:txBody>
      </p:sp>
    </p:spTree>
    <p:extLst>
      <p:ext uri="{BB962C8B-B14F-4D97-AF65-F5344CB8AC3E}">
        <p14:creationId xmlns:p14="http://schemas.microsoft.com/office/powerpoint/2010/main" xmlns="" val="1793870755"/>
      </p:ext>
    </p:extLst>
  </p:cSld>
  <p:clrMapOvr>
    <a:masterClrMapping/>
  </p:clrMapOvr>
</p:notes>
</file>

<file path=ppt/notesSlides/notesSlide2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lnSpc>
                <a:spcPct val="150000"/>
              </a:lnSpc>
              <a:buClr>
                <a:srgbClr val="3BBC5D"/>
              </a:buClr>
              <a:buFont typeface="Wingdings" panose="05000000000000000000" pitchFamily="2" charset="2"/>
              <a:buChar char="l"/>
            </a:pPr>
            <a:r>
              <a:rPr lang="zh-CN" altLang="en-US" sz="2400" dirty="0" smtClean="0">
                <a:solidFill>
                  <a:prstClr val="black"/>
                </a:solidFill>
                <a:latin typeface="微软雅黑 Light" panose="020B0502040204020203" pitchFamily="34" charset="-122"/>
                <a:ea typeface="微软雅黑 Light" panose="020B0502040204020203" pitchFamily="34" charset="-122"/>
              </a:rPr>
              <a:t>还需注意不同的实际需要，如</a:t>
            </a:r>
            <a:endParaRPr lang="en-US" altLang="zh-CN" sz="2400" dirty="0" smtClean="0">
              <a:solidFill>
                <a:prstClr val="black"/>
              </a:solidFill>
              <a:latin typeface="微软雅黑 Light" panose="020B0502040204020203" pitchFamily="34" charset="-122"/>
              <a:ea typeface="微软雅黑 Light" panose="020B0502040204020203" pitchFamily="34" charset="-122"/>
            </a:endParaRPr>
          </a:p>
          <a:p>
            <a:pPr marL="800100" lvl="1" indent="-342900">
              <a:lnSpc>
                <a:spcPct val="150000"/>
              </a:lnSpc>
              <a:buClr>
                <a:srgbClr val="3BBC5D"/>
              </a:buClr>
              <a:buFont typeface="Wingdings" panose="05000000000000000000" pitchFamily="2" charset="2"/>
              <a:buChar char="l"/>
            </a:pPr>
            <a:r>
              <a:rPr lang="zh-CN" altLang="en-US" sz="2400" dirty="0" smtClean="0">
                <a:solidFill>
                  <a:prstClr val="black"/>
                </a:solidFill>
                <a:latin typeface="微软雅黑 Light" panose="020B0502040204020203" pitchFamily="34" charset="-122"/>
                <a:ea typeface="微软雅黑 Light" panose="020B0502040204020203" pitchFamily="34" charset="-122"/>
              </a:rPr>
              <a:t>用一个模式在很长的目标串里反复匹配（确定出现位置）</a:t>
            </a:r>
            <a:endParaRPr lang="en-US" altLang="zh-CN" sz="2400" dirty="0" smtClean="0">
              <a:solidFill>
                <a:prstClr val="black"/>
              </a:solidFill>
              <a:latin typeface="微软雅黑 Light" panose="020B0502040204020203" pitchFamily="34" charset="-122"/>
              <a:ea typeface="微软雅黑 Light" panose="020B0502040204020203" pitchFamily="34" charset="-122"/>
            </a:endParaRPr>
          </a:p>
          <a:p>
            <a:pPr marL="800100" lvl="1" indent="-342900">
              <a:lnSpc>
                <a:spcPct val="150000"/>
              </a:lnSpc>
              <a:buClr>
                <a:srgbClr val="3BBC5D"/>
              </a:buClr>
              <a:buFont typeface="Wingdings" panose="05000000000000000000" pitchFamily="2" charset="2"/>
              <a:buChar char="l"/>
            </a:pPr>
            <a:r>
              <a:rPr lang="zh-CN" altLang="en-US" sz="2400" dirty="0" smtClean="0">
                <a:solidFill>
                  <a:prstClr val="black"/>
                </a:solidFill>
                <a:latin typeface="微软雅黑 Light" panose="020B0502040204020203" pitchFamily="34" charset="-122"/>
                <a:ea typeface="微软雅黑 Light" panose="020B0502040204020203" pitchFamily="34" charset="-122"/>
              </a:rPr>
              <a:t>一组（可能很多）模式，在一个或一组目标串里确定是否有匹配</a:t>
            </a:r>
            <a:endParaRPr lang="en-US" altLang="zh-CN" sz="2400" dirty="0" smtClean="0">
              <a:solidFill>
                <a:prstClr val="black"/>
              </a:solidFill>
              <a:latin typeface="微软雅黑 Light" panose="020B0502040204020203" pitchFamily="34" charset="-122"/>
              <a:ea typeface="微软雅黑 Light" panose="020B0502040204020203" pitchFamily="34" charset="-122"/>
            </a:endParaRPr>
          </a:p>
          <a:p>
            <a:pPr marL="342900" indent="-342900">
              <a:lnSpc>
                <a:spcPct val="150000"/>
              </a:lnSpc>
              <a:buClr>
                <a:srgbClr val="3BBC5D"/>
              </a:buClr>
              <a:buFont typeface="Wingdings" panose="05000000000000000000" pitchFamily="2" charset="2"/>
              <a:buChar char="l"/>
            </a:pPr>
            <a:r>
              <a:rPr lang="zh-CN" altLang="en-US" sz="2400" dirty="0" smtClean="0">
                <a:solidFill>
                  <a:prstClr val="black"/>
                </a:solidFill>
                <a:latin typeface="微软雅黑 Light" panose="020B0502040204020203" pitchFamily="34" charset="-122"/>
                <a:ea typeface="微软雅黑 Light" panose="020B0502040204020203" pitchFamily="34" charset="-122"/>
              </a:rPr>
              <a:t>串匹配是一个复杂的问题。</a:t>
            </a:r>
            <a:endParaRPr lang="en-US" altLang="zh-CN" sz="2400" dirty="0" smtClean="0">
              <a:solidFill>
                <a:prstClr val="black"/>
              </a:solidFill>
              <a:latin typeface="微软雅黑 Light" panose="020B0502040204020203" pitchFamily="34" charset="-122"/>
              <a:ea typeface="微软雅黑 Light" panose="020B0502040204020203" pitchFamily="34" charset="-122"/>
            </a:endParaRPr>
          </a:p>
          <a:p>
            <a:pPr marL="800100" lvl="1" indent="-342900">
              <a:lnSpc>
                <a:spcPct val="150000"/>
              </a:lnSpc>
              <a:buClr>
                <a:srgbClr val="3BBC5D"/>
              </a:buClr>
              <a:buFont typeface="Wingdings" panose="05000000000000000000" pitchFamily="2" charset="2"/>
              <a:buChar char="l"/>
            </a:pPr>
            <a:r>
              <a:rPr lang="zh-CN" altLang="en-US" sz="2400" dirty="0" smtClean="0">
                <a:solidFill>
                  <a:prstClr val="black"/>
                </a:solidFill>
                <a:latin typeface="微软雅黑 Light" panose="020B0502040204020203" pitchFamily="34" charset="-122"/>
                <a:ea typeface="微软雅黑 Light" panose="020B0502040204020203" pitchFamily="34" charset="-122"/>
              </a:rPr>
              <a:t>容易想到最简单而直接的算法 </a:t>
            </a:r>
            <a:endParaRPr lang="en-US" altLang="zh-CN" sz="2400" dirty="0" smtClean="0">
              <a:solidFill>
                <a:prstClr val="black"/>
              </a:solidFill>
              <a:latin typeface="微软雅黑 Light" panose="020B0502040204020203" pitchFamily="34" charset="-122"/>
              <a:ea typeface="微软雅黑 Light" panose="020B0502040204020203" pitchFamily="34" charset="-122"/>
            </a:endParaRPr>
          </a:p>
          <a:p>
            <a:pPr marL="800100" lvl="1" indent="-342900">
              <a:lnSpc>
                <a:spcPct val="150000"/>
              </a:lnSpc>
              <a:buClr>
                <a:srgbClr val="3BBC5D"/>
              </a:buClr>
              <a:buFont typeface="Wingdings" panose="05000000000000000000" pitchFamily="2" charset="2"/>
              <a:buChar char="l"/>
            </a:pPr>
            <a:r>
              <a:rPr lang="zh-CN" altLang="en-US" sz="2400" dirty="0" smtClean="0">
                <a:solidFill>
                  <a:prstClr val="black"/>
                </a:solidFill>
                <a:latin typeface="微软雅黑 Light" panose="020B0502040204020203" pitchFamily="34" charset="-122"/>
                <a:ea typeface="微软雅黑 Light" panose="020B0502040204020203" pitchFamily="34" charset="-122"/>
              </a:rPr>
              <a:t>但事实是：直接而简单的算法并不是高效的算法 因为它可能没有很好利用问题的内在结构</a:t>
            </a:r>
            <a:endParaRPr lang="en-US" altLang="zh-CN" sz="2400" dirty="0" smtClean="0">
              <a:solidFill>
                <a:prstClr val="black"/>
              </a:solidFill>
              <a:latin typeface="微软雅黑 Light" panose="020B0502040204020203" pitchFamily="34" charset="-122"/>
              <a:ea typeface="微软雅黑 Light" panose="020B0502040204020203" pitchFamily="34" charset="-122"/>
            </a:endParaRPr>
          </a:p>
          <a:p>
            <a:pPr marL="800100" lvl="1" indent="-342900">
              <a:lnSpc>
                <a:spcPct val="150000"/>
              </a:lnSpc>
              <a:buClr>
                <a:srgbClr val="3BBC5D"/>
              </a:buClr>
              <a:buFont typeface="Wingdings" panose="05000000000000000000" pitchFamily="2" charset="2"/>
              <a:buChar char="l"/>
            </a:pPr>
            <a:r>
              <a:rPr lang="zh-CN" altLang="en-US" sz="2400" dirty="0" smtClean="0">
                <a:solidFill>
                  <a:prstClr val="black"/>
                </a:solidFill>
                <a:latin typeface="微软雅黑 Light" panose="020B0502040204020203" pitchFamily="34" charset="-122"/>
                <a:ea typeface="微软雅黑 Light" panose="020B0502040204020203" pitchFamily="34" charset="-122"/>
              </a:rPr>
              <a:t>字符串匹配</a:t>
            </a:r>
            <a:r>
              <a:rPr lang="en-US" altLang="zh-CN" sz="2400" dirty="0" smtClean="0">
                <a:solidFill>
                  <a:prstClr val="black"/>
                </a:solidFill>
                <a:latin typeface="微软雅黑 Light" panose="020B0502040204020203" pitchFamily="34" charset="-122"/>
                <a:ea typeface="微软雅黑 Light" panose="020B0502040204020203" pitchFamily="34" charset="-122"/>
              </a:rPr>
              <a:t>'</a:t>
            </a:r>
            <a:r>
              <a:rPr lang="zh-CN" altLang="en-US" sz="2400" dirty="0" smtClean="0">
                <a:solidFill>
                  <a:prstClr val="black"/>
                </a:solidFill>
                <a:latin typeface="微软雅黑 Light" panose="020B0502040204020203" pitchFamily="34" charset="-122"/>
                <a:ea typeface="微软雅黑 Light" panose="020B0502040204020203" pitchFamily="34" charset="-122"/>
              </a:rPr>
              <a:t>貌似简单</a:t>
            </a:r>
            <a:r>
              <a:rPr lang="en-US" altLang="zh-CN" sz="2400" dirty="0" smtClean="0">
                <a:solidFill>
                  <a:prstClr val="black"/>
                </a:solidFill>
                <a:latin typeface="微软雅黑 Light" panose="020B0502040204020203" pitchFamily="34" charset="-122"/>
                <a:ea typeface="微软雅黑 Light" panose="020B0502040204020203" pitchFamily="34" charset="-122"/>
              </a:rPr>
              <a:t>'</a:t>
            </a:r>
            <a:r>
              <a:rPr lang="zh-CN" altLang="en-US" sz="2400" dirty="0" smtClean="0">
                <a:solidFill>
                  <a:prstClr val="black"/>
                </a:solidFill>
                <a:latin typeface="微软雅黑 Light" panose="020B0502040204020203" pitchFamily="34" charset="-122"/>
                <a:ea typeface="微软雅黑 Light" panose="020B0502040204020203" pitchFamily="34" charset="-122"/>
              </a:rPr>
              <a:t>，但人们已开发出许多</a:t>
            </a:r>
            <a:r>
              <a:rPr lang="en-US" altLang="zh-CN" sz="2400" dirty="0" smtClean="0">
                <a:solidFill>
                  <a:prstClr val="black"/>
                </a:solidFill>
                <a:latin typeface="微软雅黑 Light" panose="020B0502040204020203" pitchFamily="34" charset="-122"/>
                <a:ea typeface="微软雅黑 Light" panose="020B0502040204020203" pitchFamily="34" charset="-122"/>
              </a:rPr>
              <a:t>'</a:t>
            </a:r>
            <a:r>
              <a:rPr lang="zh-CN" altLang="en-US" sz="2400" dirty="0" smtClean="0">
                <a:solidFill>
                  <a:prstClr val="black"/>
                </a:solidFill>
                <a:latin typeface="微软雅黑 Light" panose="020B0502040204020203" pitchFamily="34" charset="-122"/>
                <a:ea typeface="微软雅黑 Light" panose="020B0502040204020203" pitchFamily="34" charset="-122"/>
              </a:rPr>
              <a:t>大相径庭的</a:t>
            </a:r>
            <a:r>
              <a:rPr lang="en-US" altLang="zh-CN" sz="2400" dirty="0" smtClean="0">
                <a:solidFill>
                  <a:prstClr val="black"/>
                </a:solidFill>
                <a:latin typeface="微软雅黑 Light" panose="020B0502040204020203" pitchFamily="34" charset="-122"/>
                <a:ea typeface="微软雅黑 Light" panose="020B0502040204020203" pitchFamily="34" charset="-122"/>
              </a:rPr>
              <a:t>'</a:t>
            </a:r>
            <a:r>
              <a:rPr lang="zh-CN" altLang="en-US" sz="2400" dirty="0" smtClean="0">
                <a:solidFill>
                  <a:prstClr val="black"/>
                </a:solidFill>
                <a:latin typeface="微软雅黑 Light" panose="020B0502040204020203" pitchFamily="34" charset="-122"/>
                <a:ea typeface="微软雅黑 Light" panose="020B0502040204020203" pitchFamily="34" charset="-122"/>
              </a:rPr>
              <a:t>算法</a:t>
            </a:r>
            <a:endParaRPr lang="en-US" altLang="zh-CN" sz="1100" dirty="0" smtClean="0">
              <a:latin typeface="微软雅黑 Light" panose="020B0502040204020203" pitchFamily="34" charset="-122"/>
              <a:ea typeface="微软雅黑 Light" panose="020B0502040204020203" pitchFamily="34" charset="-122"/>
            </a:endParaRPr>
          </a:p>
        </p:txBody>
      </p:sp>
      <p:sp>
        <p:nvSpPr>
          <p:cNvPr id="4" name="Slide Number Placeholder 3"/>
          <p:cNvSpPr>
            <a:spLocks noGrp="1"/>
          </p:cNvSpPr>
          <p:nvPr>
            <p:ph type="sldNum" sz="quarter" idx="10"/>
          </p:nvPr>
        </p:nvSpPr>
        <p:spPr/>
        <p:txBody>
          <a:bodyPr/>
          <a:lstStyle/>
          <a:p>
            <a:fld id="{858E6889-349A-49E8-AAE1-A1FB1A7B9723}" type="slidenum">
              <a:rPr lang="zh-CN" altLang="en-US">
                <a:solidFill>
                  <a:prstClr val="black"/>
                </a:solidFill>
              </a:rPr>
              <a:pPr/>
              <a:t>277</a:t>
            </a:fld>
            <a:endParaRPr lang="zh-CN" altLang="en-US">
              <a:solidFill>
                <a:prstClr val="black"/>
              </a:solidFill>
            </a:endParaRPr>
          </a:p>
        </p:txBody>
      </p:sp>
    </p:spTree>
    <p:extLst>
      <p:ext uri="{BB962C8B-B14F-4D97-AF65-F5344CB8AC3E}">
        <p14:creationId xmlns:p14="http://schemas.microsoft.com/office/powerpoint/2010/main" xmlns="" val="1916751800"/>
      </p:ext>
    </p:extLst>
  </p:cSld>
  <p:clrMapOvr>
    <a:masterClrMapping/>
  </p:clrMapOvr>
</p:notes>
</file>

<file path=ppt/notesSlides/notesSlide2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150000"/>
              </a:lnSpc>
              <a:buClr>
                <a:srgbClr val="3BBC5D"/>
              </a:buClr>
              <a:buFont typeface="Wingdings" panose="05000000000000000000" pitchFamily="2" charset="2"/>
              <a:buNone/>
            </a:pPr>
            <a:r>
              <a:rPr lang="zh-CN" altLang="en-US" sz="2400" dirty="0" smtClean="0">
                <a:solidFill>
                  <a:prstClr val="black"/>
                </a:solidFill>
                <a:latin typeface="微软雅黑 Light" panose="020B0502040204020203" pitchFamily="34" charset="-122"/>
                <a:ea typeface="微软雅黑 Light" panose="020B0502040204020203" pitchFamily="34" charset="-122"/>
              </a:rPr>
              <a:t>这部分可以跳过！！！！！</a:t>
            </a:r>
            <a:endParaRPr lang="en-US" altLang="zh-CN" sz="2400" dirty="0" smtClean="0">
              <a:solidFill>
                <a:prstClr val="black"/>
              </a:solidFill>
              <a:latin typeface="微软雅黑 Light" panose="020B0502040204020203" pitchFamily="34" charset="-122"/>
              <a:ea typeface="微软雅黑 Light" panose="020B0502040204020203" pitchFamily="34" charset="-122"/>
            </a:endParaRPr>
          </a:p>
          <a:p>
            <a:pPr marL="0" indent="0">
              <a:lnSpc>
                <a:spcPct val="150000"/>
              </a:lnSpc>
              <a:buClr>
                <a:srgbClr val="3BBC5D"/>
              </a:buClr>
              <a:buFont typeface="Wingdings" panose="05000000000000000000" pitchFamily="2" charset="2"/>
              <a:buNone/>
            </a:pPr>
            <a:endParaRPr lang="en-US" altLang="zh-CN" sz="2400" dirty="0" smtClean="0">
              <a:solidFill>
                <a:prstClr val="black"/>
              </a:solidFill>
              <a:latin typeface="微软雅黑 Light" panose="020B0502040204020203" pitchFamily="34" charset="-122"/>
              <a:ea typeface="微软雅黑 Light" panose="020B0502040204020203" pitchFamily="34" charset="-122"/>
            </a:endParaRPr>
          </a:p>
          <a:p>
            <a:pPr marL="342900" indent="-342900">
              <a:lnSpc>
                <a:spcPct val="150000"/>
              </a:lnSpc>
              <a:buClr>
                <a:srgbClr val="3BBC5D"/>
              </a:buClr>
              <a:buFont typeface="Wingdings" panose="05000000000000000000" pitchFamily="2" charset="2"/>
              <a:buChar char="l"/>
            </a:pPr>
            <a:r>
              <a:rPr lang="zh-CN" altLang="en-US" sz="2400" dirty="0" smtClean="0">
                <a:solidFill>
                  <a:prstClr val="black"/>
                </a:solidFill>
                <a:latin typeface="微软雅黑 Light" panose="020B0502040204020203" pitchFamily="34" charset="-122"/>
                <a:ea typeface="微软雅黑 Light" panose="020B0502040204020203" pitchFamily="34" charset="-122"/>
              </a:rPr>
              <a:t>朴素算法效率低的原因：把每次字符比较看作完全独立的操作</a:t>
            </a:r>
            <a:endParaRPr lang="en-US" altLang="zh-CN" sz="2400" dirty="0" smtClean="0">
              <a:solidFill>
                <a:prstClr val="black"/>
              </a:solidFill>
              <a:latin typeface="微软雅黑 Light" panose="020B0502040204020203" pitchFamily="34" charset="-122"/>
              <a:ea typeface="微软雅黑 Light" panose="020B0502040204020203" pitchFamily="34" charset="-122"/>
            </a:endParaRPr>
          </a:p>
          <a:p>
            <a:pPr marL="800100" lvl="1" indent="-342900">
              <a:lnSpc>
                <a:spcPct val="150000"/>
              </a:lnSpc>
              <a:buClr>
                <a:srgbClr val="3BBC5D"/>
              </a:buClr>
              <a:buFont typeface="Wingdings" panose="05000000000000000000" pitchFamily="2" charset="2"/>
              <a:buChar char="l"/>
            </a:pPr>
            <a:r>
              <a:rPr lang="zh-CN" altLang="en-US" sz="2400" dirty="0" smtClean="0">
                <a:solidFill>
                  <a:prstClr val="black"/>
                </a:solidFill>
                <a:latin typeface="微软雅黑 Light" panose="020B0502040204020203" pitchFamily="34" charset="-122"/>
                <a:ea typeface="微软雅黑 Light" panose="020B0502040204020203" pitchFamily="34" charset="-122"/>
              </a:rPr>
              <a:t>完全没有利用字符串本身的特点（每个字符串都是特殊的）  没有利用前面已做过的字符比较得到的信息</a:t>
            </a:r>
            <a:endParaRPr lang="en-US" altLang="zh-CN" sz="2400" dirty="0" smtClean="0">
              <a:solidFill>
                <a:prstClr val="black"/>
              </a:solidFill>
              <a:latin typeface="微软雅黑 Light" panose="020B0502040204020203" pitchFamily="34" charset="-122"/>
              <a:ea typeface="微软雅黑 Light" panose="020B0502040204020203" pitchFamily="34" charset="-122"/>
            </a:endParaRPr>
          </a:p>
          <a:p>
            <a:pPr marL="342900" indent="-342900">
              <a:lnSpc>
                <a:spcPct val="150000"/>
              </a:lnSpc>
              <a:buClr>
                <a:srgbClr val="3BBC5D"/>
              </a:buClr>
              <a:buFont typeface="Wingdings" panose="05000000000000000000" pitchFamily="2" charset="2"/>
              <a:buChar char="l"/>
            </a:pPr>
            <a:r>
              <a:rPr lang="zh-CN" altLang="en-US" sz="2400" dirty="0" smtClean="0">
                <a:solidFill>
                  <a:prstClr val="black"/>
                </a:solidFill>
                <a:latin typeface="微软雅黑 Light" panose="020B0502040204020203" pitchFamily="34" charset="-122"/>
                <a:ea typeface="微软雅黑 Light" panose="020B0502040204020203" pitchFamily="34" charset="-122"/>
              </a:rPr>
              <a:t>从数学上看，这样做相当于认为目标串和模式串里的字符都是随机量， 而且有无穷多可能取值，两次字符比较相互无关也不可借鉴</a:t>
            </a:r>
            <a:endParaRPr lang="en-US" altLang="zh-CN" sz="2400" dirty="0" smtClean="0">
              <a:solidFill>
                <a:prstClr val="black"/>
              </a:solidFill>
              <a:latin typeface="微软雅黑 Light" panose="020B0502040204020203" pitchFamily="34" charset="-122"/>
              <a:ea typeface="微软雅黑 Light" panose="020B0502040204020203" pitchFamily="34" charset="-122"/>
            </a:endParaRPr>
          </a:p>
          <a:p>
            <a:pPr marL="800100" lvl="1" indent="-342900">
              <a:lnSpc>
                <a:spcPct val="150000"/>
              </a:lnSpc>
              <a:buClr>
                <a:srgbClr val="3BBC5D"/>
              </a:buClr>
              <a:buFont typeface="Wingdings" panose="05000000000000000000" pitchFamily="2" charset="2"/>
              <a:buChar char="l"/>
            </a:pPr>
            <a:r>
              <a:rPr lang="zh-CN" altLang="en-US" sz="2400" dirty="0" smtClean="0">
                <a:solidFill>
                  <a:prstClr val="black"/>
                </a:solidFill>
                <a:latin typeface="微软雅黑 Light" panose="020B0502040204020203" pitchFamily="34" charset="-122"/>
                <a:ea typeface="微软雅黑 Light" panose="020B0502040204020203" pitchFamily="34" charset="-122"/>
              </a:rPr>
              <a:t>实际字符串取值来自一个有穷集合  每个串都有穷。</a:t>
            </a:r>
            <a:endParaRPr lang="en-US" altLang="zh-CN" sz="2400" dirty="0" smtClean="0">
              <a:solidFill>
                <a:prstClr val="black"/>
              </a:solidFill>
              <a:latin typeface="微软雅黑 Light" panose="020B0502040204020203" pitchFamily="34" charset="-122"/>
              <a:ea typeface="微软雅黑 Light" panose="020B0502040204020203" pitchFamily="34" charset="-122"/>
            </a:endParaRPr>
          </a:p>
          <a:p>
            <a:pPr marL="800100" lvl="1" indent="-342900">
              <a:lnSpc>
                <a:spcPct val="150000"/>
              </a:lnSpc>
              <a:buClr>
                <a:srgbClr val="3BBC5D"/>
              </a:buClr>
              <a:buFont typeface="Wingdings" panose="05000000000000000000" pitchFamily="2" charset="2"/>
              <a:buChar char="l"/>
            </a:pPr>
            <a:r>
              <a:rPr lang="zh-CN" altLang="en-US" sz="2400" dirty="0" smtClean="0">
                <a:solidFill>
                  <a:prstClr val="black"/>
                </a:solidFill>
                <a:latin typeface="微软雅黑 Light" panose="020B0502040204020203" pitchFamily="34" charset="-122"/>
                <a:ea typeface="微软雅黑 Light" panose="020B0502040204020203" pitchFamily="34" charset="-122"/>
              </a:rPr>
              <a:t>特别是模式串通常不太长，而且可能反复使用</a:t>
            </a:r>
            <a:endParaRPr lang="en-US" altLang="zh-CN" sz="2400" dirty="0" smtClean="0">
              <a:solidFill>
                <a:prstClr val="black"/>
              </a:solidFill>
              <a:latin typeface="微软雅黑 Light" panose="020B0502040204020203" pitchFamily="34" charset="-122"/>
              <a:ea typeface="微软雅黑 Light" panose="020B0502040204020203" pitchFamily="34" charset="-122"/>
            </a:endParaRPr>
          </a:p>
          <a:p>
            <a:pPr marL="342900" indent="-342900">
              <a:lnSpc>
                <a:spcPct val="150000"/>
              </a:lnSpc>
              <a:buClr>
                <a:srgbClr val="3BBC5D"/>
              </a:buClr>
              <a:buFont typeface="Wingdings" panose="05000000000000000000" pitchFamily="2" charset="2"/>
              <a:buChar char="l"/>
            </a:pPr>
            <a:r>
              <a:rPr lang="zh-CN" altLang="en-US" sz="2400" dirty="0" smtClean="0">
                <a:solidFill>
                  <a:prstClr val="black"/>
                </a:solidFill>
                <a:latin typeface="微软雅黑 Light" panose="020B0502040204020203" pitchFamily="34" charset="-122"/>
                <a:ea typeface="微软雅黑 Light" panose="020B0502040204020203" pitchFamily="34" charset="-122"/>
              </a:rPr>
              <a:t>在这个问题的基础上，开发出了现在最流行的</a:t>
            </a:r>
            <a:r>
              <a:rPr lang="en-US" altLang="zh-CN" sz="2400" dirty="0" smtClean="0">
                <a:solidFill>
                  <a:prstClr val="black"/>
                </a:solidFill>
                <a:latin typeface="微软雅黑 Light" panose="020B0502040204020203" pitchFamily="34" charset="-122"/>
                <a:ea typeface="微软雅黑 Light" panose="020B0502040204020203" pitchFamily="34" charset="-122"/>
              </a:rPr>
              <a:t>KMP</a:t>
            </a:r>
            <a:r>
              <a:rPr lang="zh-CN" altLang="en-US" sz="2400" dirty="0" smtClean="0">
                <a:solidFill>
                  <a:prstClr val="black"/>
                </a:solidFill>
                <a:latin typeface="微软雅黑 Light" panose="020B0502040204020203" pitchFamily="34" charset="-122"/>
                <a:ea typeface="微软雅黑 Light" panose="020B0502040204020203" pitchFamily="34" charset="-122"/>
              </a:rPr>
              <a:t>算法！</a:t>
            </a:r>
            <a:endParaRPr lang="en-US" altLang="zh-CN" sz="2400" dirty="0" smtClean="0">
              <a:solidFill>
                <a:prstClr val="black"/>
              </a:solidFill>
              <a:latin typeface="微软雅黑 Light" panose="020B0502040204020203" pitchFamily="34" charset="-122"/>
              <a:ea typeface="微软雅黑 Light" panose="020B0502040204020203" pitchFamily="34" charset="-122"/>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100" dirty="0" smtClean="0">
              <a:latin typeface="微软雅黑 Light" panose="020B0502040204020203" pitchFamily="34" charset="-122"/>
              <a:ea typeface="微软雅黑 Light" panose="020B0502040204020203" pitchFamily="34" charset="-122"/>
            </a:endParaRPr>
          </a:p>
        </p:txBody>
      </p:sp>
      <p:sp>
        <p:nvSpPr>
          <p:cNvPr id="4" name="Slide Number Placeholder 3"/>
          <p:cNvSpPr>
            <a:spLocks noGrp="1"/>
          </p:cNvSpPr>
          <p:nvPr>
            <p:ph type="sldNum" sz="quarter" idx="10"/>
          </p:nvPr>
        </p:nvSpPr>
        <p:spPr/>
        <p:txBody>
          <a:bodyPr/>
          <a:lstStyle/>
          <a:p>
            <a:fld id="{858E6889-349A-49E8-AAE1-A1FB1A7B9723}" type="slidenum">
              <a:rPr lang="zh-CN" altLang="en-US">
                <a:solidFill>
                  <a:prstClr val="black"/>
                </a:solidFill>
              </a:rPr>
              <a:pPr/>
              <a:t>278</a:t>
            </a:fld>
            <a:endParaRPr lang="zh-CN" altLang="en-US">
              <a:solidFill>
                <a:prstClr val="black"/>
              </a:solidFill>
            </a:endParaRPr>
          </a:p>
        </p:txBody>
      </p:sp>
    </p:spTree>
    <p:extLst>
      <p:ext uri="{BB962C8B-B14F-4D97-AF65-F5344CB8AC3E}">
        <p14:creationId xmlns:p14="http://schemas.microsoft.com/office/powerpoint/2010/main" xmlns="" val="411098276"/>
      </p:ext>
    </p:extLst>
  </p:cSld>
  <p:clrMapOvr>
    <a:masterClrMapping/>
  </p:clrMapOvr>
</p:notes>
</file>

<file path=ppt/notesSlides/notesSlide2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100" dirty="0" smtClean="0">
                <a:latin typeface="微软雅黑 Light" panose="020B0502040204020203" pitchFamily="34" charset="-122"/>
                <a:ea typeface="微软雅黑 Light" panose="020B0502040204020203" pitchFamily="34" charset="-122"/>
              </a:rPr>
              <a:t>这部分可以跳过！！！</a:t>
            </a:r>
            <a:endParaRPr lang="en-US" altLang="zh-CN" sz="1100" dirty="0" smtClean="0">
              <a:latin typeface="微软雅黑 Light" panose="020B0502040204020203" pitchFamily="34" charset="-122"/>
              <a:ea typeface="微软雅黑 Light" panose="020B0502040204020203" pitchFamily="34" charset="-122"/>
            </a:endParaRPr>
          </a:p>
        </p:txBody>
      </p:sp>
      <p:sp>
        <p:nvSpPr>
          <p:cNvPr id="4" name="Slide Number Placeholder 3"/>
          <p:cNvSpPr>
            <a:spLocks noGrp="1"/>
          </p:cNvSpPr>
          <p:nvPr>
            <p:ph type="sldNum" sz="quarter" idx="10"/>
          </p:nvPr>
        </p:nvSpPr>
        <p:spPr/>
        <p:txBody>
          <a:bodyPr/>
          <a:lstStyle/>
          <a:p>
            <a:fld id="{858E6889-349A-49E8-AAE1-A1FB1A7B9723}" type="slidenum">
              <a:rPr lang="zh-CN" altLang="en-US">
                <a:solidFill>
                  <a:prstClr val="black"/>
                </a:solidFill>
              </a:rPr>
              <a:pPr/>
              <a:t>279</a:t>
            </a:fld>
            <a:endParaRPr lang="zh-CN" altLang="en-US">
              <a:solidFill>
                <a:prstClr val="black"/>
              </a:solidFill>
            </a:endParaRPr>
          </a:p>
        </p:txBody>
      </p:sp>
    </p:spTree>
    <p:extLst>
      <p:ext uri="{BB962C8B-B14F-4D97-AF65-F5344CB8AC3E}">
        <p14:creationId xmlns:p14="http://schemas.microsoft.com/office/powerpoint/2010/main" xmlns="" val="1118629742"/>
      </p:ext>
    </p:extLst>
  </p:cSld>
  <p:clrMapOvr>
    <a:masterClrMapping/>
  </p:clrMapOvr>
</p:notes>
</file>

<file path=ppt/notesSlides/notesSlide2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100" dirty="0" smtClean="0">
                <a:latin typeface="微软雅黑 Light" panose="020B0502040204020203" pitchFamily="34" charset="-122"/>
                <a:ea typeface="微软雅黑 Light" panose="020B0502040204020203" pitchFamily="34" charset="-122"/>
              </a:rPr>
              <a:t>正则表达式引擎编译表达式字符串得到的对象，包含应如何进行匹配的信息。</a:t>
            </a:r>
            <a:endParaRPr lang="en-US" altLang="zh-CN" sz="1100" dirty="0" smtClean="0">
              <a:latin typeface="微软雅黑 Light" panose="020B0502040204020203" pitchFamily="34" charset="-122"/>
              <a:ea typeface="微软雅黑 Light" panose="020B0502040204020203" pitchFamily="34" charset="-122"/>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100" dirty="0" smtClean="0">
                <a:latin typeface="微软雅黑 Light" panose="020B0502040204020203" pitchFamily="34" charset="-122"/>
                <a:ea typeface="微软雅黑 Light" panose="020B0502040204020203" pitchFamily="34" charset="-122"/>
              </a:rPr>
              <a:t>正则表达式的对象对文本进行匹配后得到的结果，包括了这次成功匹配的信息，如匹配到的字符串、分组以及在文本中的索引</a:t>
            </a:r>
            <a:endParaRPr lang="en-US" altLang="zh-CN" sz="1100" dirty="0" smtClean="0">
              <a:latin typeface="微软雅黑 Light" panose="020B0502040204020203" pitchFamily="34" charset="-122"/>
              <a:ea typeface="微软雅黑 Light" panose="020B0502040204020203" pitchFamily="34" charset="-122"/>
            </a:endParaRPr>
          </a:p>
        </p:txBody>
      </p:sp>
      <p:sp>
        <p:nvSpPr>
          <p:cNvPr id="4" name="Slide Number Placeholder 3"/>
          <p:cNvSpPr>
            <a:spLocks noGrp="1"/>
          </p:cNvSpPr>
          <p:nvPr>
            <p:ph type="sldNum" sz="quarter" idx="10"/>
          </p:nvPr>
        </p:nvSpPr>
        <p:spPr/>
        <p:txBody>
          <a:bodyPr/>
          <a:lstStyle/>
          <a:p>
            <a:fld id="{858E6889-349A-49E8-AAE1-A1FB1A7B9723}" type="slidenum">
              <a:rPr lang="zh-CN" altLang="en-US">
                <a:solidFill>
                  <a:prstClr val="black"/>
                </a:solidFill>
              </a:rPr>
              <a:pPr/>
              <a:t>280</a:t>
            </a:fld>
            <a:endParaRPr lang="zh-CN" altLang="en-US">
              <a:solidFill>
                <a:prstClr val="black"/>
              </a:solidFill>
            </a:endParaRPr>
          </a:p>
        </p:txBody>
      </p:sp>
    </p:spTree>
    <p:extLst>
      <p:ext uri="{BB962C8B-B14F-4D97-AF65-F5344CB8AC3E}">
        <p14:creationId xmlns:p14="http://schemas.microsoft.com/office/powerpoint/2010/main" xmlns="" val="802080398"/>
      </p:ext>
    </p:extLst>
  </p:cSld>
  <p:clrMapOvr>
    <a:masterClrMapping/>
  </p:clrMapOvr>
</p:notes>
</file>

<file path=ppt/notesSlides/notesSlide2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800100" lvl="1" indent="-342900">
              <a:lnSpc>
                <a:spcPct val="150000"/>
              </a:lnSpc>
              <a:buClr>
                <a:schemeClr val="tx1"/>
              </a:buClr>
              <a:buFont typeface="Arial" charset="0"/>
              <a:buChar char="•"/>
            </a:pPr>
            <a:r>
              <a:rPr lang="zh-CN" altLang="en-US" sz="2400" dirty="0" smtClean="0">
                <a:solidFill>
                  <a:prstClr val="black"/>
                </a:solidFill>
                <a:latin typeface="微软雅黑 Light" panose="020B0502040204020203" pitchFamily="34" charset="-122"/>
                <a:ea typeface="微软雅黑 Light" panose="020B0502040204020203" pitchFamily="34" charset="-122"/>
              </a:rPr>
              <a:t>正顺序组合 </a:t>
            </a:r>
            <a:r>
              <a:rPr lang="en-US" altLang="zh-CN" sz="2400" dirty="0" smtClean="0">
                <a:solidFill>
                  <a:prstClr val="black"/>
                </a:solidFill>
                <a:latin typeface="Monaco" charset="0"/>
                <a:ea typeface="Monaco" charset="0"/>
                <a:cs typeface="Monaco" charset="0"/>
              </a:rPr>
              <a:t>αβ</a:t>
            </a:r>
            <a:r>
              <a:rPr lang="zh-CN" altLang="en-US" sz="2400" dirty="0" smtClean="0">
                <a:solidFill>
                  <a:prstClr val="black"/>
                </a:solidFill>
                <a:latin typeface="微软雅黑 Light" panose="020B0502040204020203" pitchFamily="34" charset="-122"/>
                <a:ea typeface="微软雅黑 Light" panose="020B0502040204020203" pitchFamily="34" charset="-122"/>
              </a:rPr>
              <a:t>：若 </a:t>
            </a:r>
            <a:r>
              <a:rPr lang="en-US" altLang="zh-CN" sz="2400" dirty="0" smtClean="0">
                <a:solidFill>
                  <a:prstClr val="black"/>
                </a:solidFill>
                <a:latin typeface="微软雅黑 Light" panose="020B0502040204020203" pitchFamily="34" charset="-122"/>
                <a:ea typeface="微软雅黑 Light" panose="020B0502040204020203" pitchFamily="34" charset="-122"/>
              </a:rPr>
              <a:t>α </a:t>
            </a:r>
            <a:r>
              <a:rPr lang="zh-CN" altLang="en-US" sz="2400" dirty="0" smtClean="0">
                <a:solidFill>
                  <a:prstClr val="black"/>
                </a:solidFill>
                <a:latin typeface="微软雅黑 Light" panose="020B0502040204020203" pitchFamily="34" charset="-122"/>
                <a:ea typeface="微软雅黑 Light" panose="020B0502040204020203" pitchFamily="34" charset="-122"/>
              </a:rPr>
              <a:t>匹配 </a:t>
            </a:r>
            <a:r>
              <a:rPr lang="en-US" altLang="zh-CN" sz="2400" dirty="0" smtClean="0">
                <a:solidFill>
                  <a:prstClr val="black"/>
                </a:solidFill>
                <a:latin typeface="微软雅黑 Light" panose="020B0502040204020203" pitchFamily="34" charset="-122"/>
                <a:ea typeface="微软雅黑 Light" panose="020B0502040204020203" pitchFamily="34" charset="-122"/>
              </a:rPr>
              <a:t>s</a:t>
            </a:r>
            <a:r>
              <a:rPr lang="zh-CN" altLang="en-US" sz="2400" dirty="0" smtClean="0">
                <a:solidFill>
                  <a:prstClr val="black"/>
                </a:solidFill>
                <a:latin typeface="微软雅黑 Light" panose="020B0502040204020203" pitchFamily="34" charset="-122"/>
                <a:ea typeface="微软雅黑 Light" panose="020B0502040204020203" pitchFamily="34" charset="-122"/>
              </a:rPr>
              <a:t>，</a:t>
            </a:r>
            <a:r>
              <a:rPr lang="en-US" altLang="zh-CN" sz="2400" dirty="0" smtClean="0">
                <a:solidFill>
                  <a:prstClr val="black"/>
                </a:solidFill>
                <a:latin typeface="微软雅黑 Light" panose="020B0502040204020203" pitchFamily="34" charset="-122"/>
                <a:ea typeface="微软雅黑 Light" panose="020B0502040204020203" pitchFamily="34" charset="-122"/>
              </a:rPr>
              <a:t>β </a:t>
            </a:r>
            <a:r>
              <a:rPr lang="zh-CN" altLang="en-US" sz="2400" dirty="0" smtClean="0">
                <a:solidFill>
                  <a:prstClr val="black"/>
                </a:solidFill>
                <a:latin typeface="微软雅黑 Light" panose="020B0502040204020203" pitchFamily="34" charset="-122"/>
                <a:ea typeface="微软雅黑 Light" panose="020B0502040204020203" pitchFamily="34" charset="-122"/>
              </a:rPr>
              <a:t>匹配 </a:t>
            </a:r>
            <a:r>
              <a:rPr lang="en-US" altLang="zh-CN" sz="2400" dirty="0" smtClean="0">
                <a:solidFill>
                  <a:prstClr val="black"/>
                </a:solidFill>
                <a:latin typeface="微软雅黑 Light" panose="020B0502040204020203" pitchFamily="34" charset="-122"/>
                <a:ea typeface="微软雅黑 Light" panose="020B0502040204020203" pitchFamily="34" charset="-122"/>
              </a:rPr>
              <a:t>t</a:t>
            </a:r>
            <a:r>
              <a:rPr lang="zh-CN" altLang="en-US" sz="2400" dirty="0" smtClean="0">
                <a:solidFill>
                  <a:prstClr val="black"/>
                </a:solidFill>
                <a:latin typeface="微软雅黑 Light" panose="020B0502040204020203" pitchFamily="34" charset="-122"/>
                <a:ea typeface="微软雅黑 Light" panose="020B0502040204020203" pitchFamily="34" charset="-122"/>
              </a:rPr>
              <a:t>，那么 </a:t>
            </a:r>
            <a:r>
              <a:rPr lang="en-US" altLang="zh-CN" sz="2400" dirty="0" smtClean="0">
                <a:solidFill>
                  <a:prstClr val="black"/>
                </a:solidFill>
                <a:latin typeface="微软雅黑 Light" panose="020B0502040204020203" pitchFamily="34" charset="-122"/>
                <a:ea typeface="微软雅黑 Light" panose="020B0502040204020203" pitchFamily="34" charset="-122"/>
              </a:rPr>
              <a:t>αβ </a:t>
            </a:r>
            <a:r>
              <a:rPr lang="zh-CN" altLang="en-US" sz="2400" dirty="0" smtClean="0">
                <a:solidFill>
                  <a:prstClr val="black"/>
                </a:solidFill>
                <a:latin typeface="微软雅黑 Light" panose="020B0502040204020203" pitchFamily="34" charset="-122"/>
                <a:ea typeface="微软雅黑 Light" panose="020B0502040204020203" pitchFamily="34" charset="-122"/>
              </a:rPr>
              <a:t>匹配 </a:t>
            </a:r>
            <a:r>
              <a:rPr lang="en-US" altLang="zh-CN" sz="2400" dirty="0" err="1" smtClean="0">
                <a:solidFill>
                  <a:prstClr val="black"/>
                </a:solidFill>
                <a:latin typeface="微软雅黑 Light" panose="020B0502040204020203" pitchFamily="34" charset="-122"/>
                <a:ea typeface="微软雅黑 Light" panose="020B0502040204020203" pitchFamily="34" charset="-122"/>
              </a:rPr>
              <a:t>st</a:t>
            </a:r>
            <a:r>
              <a:rPr lang="en-US" altLang="zh-CN" sz="2400" dirty="0" smtClean="0">
                <a:solidFill>
                  <a:prstClr val="black"/>
                </a:solidFill>
                <a:latin typeface="微软雅黑 Light" panose="020B0502040204020203" pitchFamily="34" charset="-122"/>
                <a:ea typeface="微软雅黑 Light" panose="020B0502040204020203" pitchFamily="34" charset="-122"/>
              </a:rPr>
              <a:t>,</a:t>
            </a:r>
            <a:r>
              <a:rPr lang="zh-CN" altLang="en-US" sz="2400" dirty="0" smtClean="0">
                <a:solidFill>
                  <a:prstClr val="black"/>
                </a:solidFill>
                <a:latin typeface="微软雅黑 Light" panose="020B0502040204020203" pitchFamily="34" charset="-122"/>
                <a:ea typeface="微软雅黑 Light" panose="020B0502040204020203" pitchFamily="34" charset="-122"/>
              </a:rPr>
              <a:t>则表达式里的普通字符只与该字符本身匹配</a:t>
            </a:r>
            <a:endParaRPr lang="en-US" altLang="zh-CN" sz="2400" dirty="0" smtClean="0">
              <a:solidFill>
                <a:prstClr val="black"/>
              </a:solidFill>
              <a:latin typeface="微软雅黑 Light" panose="020B0502040204020203" pitchFamily="34" charset="-122"/>
              <a:ea typeface="微软雅黑 Light" panose="020B0502040204020203" pitchFamily="34" charset="-122"/>
            </a:endParaRPr>
          </a:p>
          <a:p>
            <a:pPr marL="800100" lvl="1" indent="-342900">
              <a:lnSpc>
                <a:spcPct val="150000"/>
              </a:lnSpc>
              <a:buClr>
                <a:schemeClr val="tx1"/>
              </a:buClr>
              <a:buFont typeface="Arial" charset="0"/>
              <a:buChar char="•"/>
            </a:pPr>
            <a:r>
              <a:rPr lang="zh-CN" altLang="en-US" sz="2400" dirty="0" smtClean="0">
                <a:solidFill>
                  <a:prstClr val="black"/>
                </a:solidFill>
                <a:latin typeface="微软雅黑 Light" panose="020B0502040204020203" pitchFamily="34" charset="-122"/>
                <a:ea typeface="微软雅黑 Light" panose="020B0502040204020203" pitchFamily="34" charset="-122"/>
              </a:rPr>
              <a:t>选择组合 </a:t>
            </a:r>
            <a:r>
              <a:rPr lang="en-US" altLang="zh-CN" sz="2400" dirty="0" smtClean="0">
                <a:solidFill>
                  <a:prstClr val="black"/>
                </a:solidFill>
                <a:latin typeface="微软雅黑 Light" panose="020B0502040204020203" pitchFamily="34" charset="-122"/>
                <a:ea typeface="微软雅黑 Light" panose="020B0502040204020203" pitchFamily="34" charset="-122"/>
              </a:rPr>
              <a:t>α | β</a:t>
            </a:r>
            <a:r>
              <a:rPr lang="zh-CN" altLang="en-US" sz="2400" dirty="0" smtClean="0">
                <a:solidFill>
                  <a:prstClr val="black"/>
                </a:solidFill>
                <a:latin typeface="微软雅黑 Light" panose="020B0502040204020203" pitchFamily="34" charset="-122"/>
                <a:ea typeface="微软雅黑 Light" panose="020B0502040204020203" pitchFamily="34" charset="-122"/>
              </a:rPr>
              <a:t>：若 </a:t>
            </a:r>
            <a:r>
              <a:rPr lang="en-US" altLang="zh-CN" sz="2400" dirty="0" smtClean="0">
                <a:solidFill>
                  <a:prstClr val="black"/>
                </a:solidFill>
                <a:latin typeface="微软雅黑 Light" panose="020B0502040204020203" pitchFamily="34" charset="-122"/>
                <a:ea typeface="微软雅黑 Light" panose="020B0502040204020203" pitchFamily="34" charset="-122"/>
              </a:rPr>
              <a:t>α </a:t>
            </a:r>
            <a:r>
              <a:rPr lang="zh-CN" altLang="en-US" sz="2400" dirty="0" smtClean="0">
                <a:solidFill>
                  <a:prstClr val="black"/>
                </a:solidFill>
                <a:latin typeface="微软雅黑 Light" panose="020B0502040204020203" pitchFamily="34" charset="-122"/>
                <a:ea typeface="微软雅黑 Light" panose="020B0502040204020203" pitchFamily="34" charset="-122"/>
              </a:rPr>
              <a:t>匹配 </a:t>
            </a:r>
            <a:r>
              <a:rPr lang="en-US" altLang="zh-CN" sz="2400" dirty="0" smtClean="0">
                <a:solidFill>
                  <a:prstClr val="black"/>
                </a:solidFill>
                <a:latin typeface="微软雅黑 Light" panose="020B0502040204020203" pitchFamily="34" charset="-122"/>
                <a:ea typeface="微软雅黑 Light" panose="020B0502040204020203" pitchFamily="34" charset="-122"/>
              </a:rPr>
              <a:t>s</a:t>
            </a:r>
            <a:r>
              <a:rPr lang="zh-CN" altLang="en-US" sz="2400" dirty="0" smtClean="0">
                <a:solidFill>
                  <a:prstClr val="black"/>
                </a:solidFill>
                <a:latin typeface="微软雅黑 Light" panose="020B0502040204020203" pitchFamily="34" charset="-122"/>
                <a:ea typeface="微软雅黑 Light" panose="020B0502040204020203" pitchFamily="34" charset="-122"/>
              </a:rPr>
              <a:t>，</a:t>
            </a:r>
            <a:r>
              <a:rPr lang="en-US" altLang="zh-CN" sz="2400" dirty="0" smtClean="0">
                <a:solidFill>
                  <a:prstClr val="black"/>
                </a:solidFill>
                <a:latin typeface="微软雅黑 Light" panose="020B0502040204020203" pitchFamily="34" charset="-122"/>
                <a:ea typeface="微软雅黑 Light" panose="020B0502040204020203" pitchFamily="34" charset="-122"/>
              </a:rPr>
              <a:t>β </a:t>
            </a:r>
            <a:r>
              <a:rPr lang="zh-CN" altLang="en-US" sz="2400" dirty="0" smtClean="0">
                <a:solidFill>
                  <a:prstClr val="black"/>
                </a:solidFill>
                <a:latin typeface="微软雅黑 Light" panose="020B0502040204020203" pitchFamily="34" charset="-122"/>
                <a:ea typeface="微软雅黑 Light" panose="020B0502040204020203" pitchFamily="34" charset="-122"/>
              </a:rPr>
              <a:t>匹配 </a:t>
            </a:r>
            <a:r>
              <a:rPr lang="en-US" altLang="zh-CN" sz="2400" dirty="0" smtClean="0">
                <a:solidFill>
                  <a:prstClr val="black"/>
                </a:solidFill>
                <a:latin typeface="微软雅黑 Light" panose="020B0502040204020203" pitchFamily="34" charset="-122"/>
                <a:ea typeface="微软雅黑 Light" panose="020B0502040204020203" pitchFamily="34" charset="-122"/>
              </a:rPr>
              <a:t>t</a:t>
            </a:r>
            <a:r>
              <a:rPr lang="zh-CN" altLang="en-US" sz="2400" dirty="0" smtClean="0">
                <a:solidFill>
                  <a:prstClr val="black"/>
                </a:solidFill>
                <a:latin typeface="微软雅黑 Light" panose="020B0502040204020203" pitchFamily="34" charset="-122"/>
                <a:ea typeface="微软雅黑 Light" panose="020B0502040204020203" pitchFamily="34" charset="-122"/>
              </a:rPr>
              <a:t>， </a:t>
            </a:r>
            <a:r>
              <a:rPr lang="en-US" altLang="zh-CN" sz="2400" dirty="0" smtClean="0">
                <a:solidFill>
                  <a:prstClr val="black"/>
                </a:solidFill>
                <a:latin typeface="微软雅黑 Light" panose="020B0502040204020203" pitchFamily="34" charset="-122"/>
                <a:ea typeface="微软雅黑 Light" panose="020B0502040204020203" pitchFamily="34" charset="-122"/>
              </a:rPr>
              <a:t>α | β </a:t>
            </a:r>
            <a:r>
              <a:rPr lang="zh-CN" altLang="en-US" sz="2400" dirty="0" smtClean="0">
                <a:solidFill>
                  <a:prstClr val="black"/>
                </a:solidFill>
                <a:latin typeface="微软雅黑 Light" panose="020B0502040204020203" pitchFamily="34" charset="-122"/>
                <a:ea typeface="微软雅黑 Light" panose="020B0502040204020203" pitchFamily="34" charset="-122"/>
              </a:rPr>
              <a:t>匹配 </a:t>
            </a:r>
            <a:r>
              <a:rPr lang="en-US" altLang="zh-CN" sz="2400" dirty="0" smtClean="0">
                <a:solidFill>
                  <a:prstClr val="black"/>
                </a:solidFill>
                <a:latin typeface="微软雅黑 Light" panose="020B0502040204020203" pitchFamily="34" charset="-122"/>
                <a:ea typeface="微软雅黑 Light" panose="020B0502040204020203" pitchFamily="34" charset="-122"/>
              </a:rPr>
              <a:t>s </a:t>
            </a:r>
            <a:r>
              <a:rPr lang="zh-CN" altLang="en-US" sz="2400" dirty="0" smtClean="0">
                <a:solidFill>
                  <a:prstClr val="black"/>
                </a:solidFill>
                <a:latin typeface="微软雅黑 Light" panose="020B0502040204020203" pitchFamily="34" charset="-122"/>
                <a:ea typeface="微软雅黑 Light" panose="020B0502040204020203" pitchFamily="34" charset="-122"/>
              </a:rPr>
              <a:t>也匹配 </a:t>
            </a:r>
            <a:r>
              <a:rPr lang="en-US" altLang="zh-CN" sz="2400" dirty="0" smtClean="0">
                <a:solidFill>
                  <a:prstClr val="black"/>
                </a:solidFill>
                <a:latin typeface="微软雅黑 Light" panose="020B0502040204020203" pitchFamily="34" charset="-122"/>
                <a:ea typeface="微软雅黑 Light" panose="020B0502040204020203" pitchFamily="34" charset="-122"/>
              </a:rPr>
              <a:t>t</a:t>
            </a:r>
          </a:p>
          <a:p>
            <a:pPr marL="800100" lvl="1" indent="-342900">
              <a:lnSpc>
                <a:spcPct val="150000"/>
              </a:lnSpc>
              <a:buClr>
                <a:schemeClr val="tx1"/>
              </a:buClr>
              <a:buFont typeface="Arial" charset="0"/>
              <a:buChar char="•"/>
            </a:pPr>
            <a:r>
              <a:rPr lang="zh-CN" altLang="en-US" sz="2400" dirty="0" smtClean="0">
                <a:solidFill>
                  <a:prstClr val="black"/>
                </a:solidFill>
                <a:latin typeface="微软雅黑 Light" panose="020B0502040204020203" pitchFamily="34" charset="-122"/>
                <a:ea typeface="微软雅黑 Light" panose="020B0502040204020203" pitchFamily="34" charset="-122"/>
              </a:rPr>
              <a:t>星号 </a:t>
            </a:r>
            <a:r>
              <a:rPr lang="en-US" altLang="zh-CN" sz="2400" dirty="0" smtClean="0">
                <a:solidFill>
                  <a:prstClr val="black"/>
                </a:solidFill>
                <a:latin typeface="微软雅黑 Light" panose="020B0502040204020203" pitchFamily="34" charset="-122"/>
                <a:ea typeface="微软雅黑 Light" panose="020B0502040204020203" pitchFamily="34" charset="-122"/>
              </a:rPr>
              <a:t>α*</a:t>
            </a:r>
            <a:r>
              <a:rPr lang="zh-CN" altLang="en-US" sz="2400" dirty="0" smtClean="0">
                <a:solidFill>
                  <a:prstClr val="black"/>
                </a:solidFill>
                <a:latin typeface="微软雅黑 Light" panose="020B0502040204020203" pitchFamily="34" charset="-122"/>
                <a:ea typeface="微软雅黑 Light" panose="020B0502040204020203" pitchFamily="34" charset="-122"/>
              </a:rPr>
              <a:t>：与 </a:t>
            </a:r>
            <a:r>
              <a:rPr lang="en-US" altLang="zh-CN" sz="2400" dirty="0" smtClean="0">
                <a:solidFill>
                  <a:prstClr val="black"/>
                </a:solidFill>
                <a:latin typeface="微软雅黑 Light" panose="020B0502040204020203" pitchFamily="34" charset="-122"/>
                <a:ea typeface="微软雅黑 Light" panose="020B0502040204020203" pitchFamily="34" charset="-122"/>
              </a:rPr>
              <a:t>0 </a:t>
            </a:r>
            <a:r>
              <a:rPr lang="zh-CN" altLang="en-US" sz="2400" dirty="0" smtClean="0">
                <a:solidFill>
                  <a:prstClr val="black"/>
                </a:solidFill>
                <a:latin typeface="微软雅黑 Light" panose="020B0502040204020203" pitchFamily="34" charset="-122"/>
                <a:ea typeface="微软雅黑 Light" panose="020B0502040204020203" pitchFamily="34" charset="-122"/>
              </a:rPr>
              <a:t>段或者任意多段与 </a:t>
            </a:r>
            <a:r>
              <a:rPr lang="en-US" altLang="zh-CN" sz="2400" dirty="0" smtClean="0">
                <a:solidFill>
                  <a:prstClr val="black"/>
                </a:solidFill>
                <a:latin typeface="微软雅黑 Light" panose="020B0502040204020203" pitchFamily="34" charset="-122"/>
                <a:ea typeface="微软雅黑 Light" panose="020B0502040204020203" pitchFamily="34" charset="-122"/>
              </a:rPr>
              <a:t>α </a:t>
            </a:r>
            <a:r>
              <a:rPr lang="zh-CN" altLang="en-US" sz="2400" dirty="0" smtClean="0">
                <a:solidFill>
                  <a:prstClr val="black"/>
                </a:solidFill>
                <a:latin typeface="微软雅黑 Light" panose="020B0502040204020203" pitchFamily="34" charset="-122"/>
                <a:ea typeface="微软雅黑 Light" panose="020B0502040204020203" pitchFamily="34" charset="-122"/>
              </a:rPr>
              <a:t>匹配的序列的拼接串匹配</a:t>
            </a:r>
            <a:endParaRPr lang="en-US" altLang="zh-CN" sz="2400" dirty="0" smtClean="0">
              <a:solidFill>
                <a:prstClr val="black"/>
              </a:solidFill>
              <a:latin typeface="微软雅黑 Light" panose="020B0502040204020203" pitchFamily="34" charset="-122"/>
              <a:ea typeface="微软雅黑 Light" panose="020B0502040204020203" pitchFamily="34" charset="-122"/>
            </a:endParaRPr>
          </a:p>
          <a:p>
            <a:pPr marL="800100" lvl="1" indent="-342900">
              <a:lnSpc>
                <a:spcPct val="150000"/>
              </a:lnSpc>
              <a:buClr>
                <a:schemeClr val="tx1"/>
              </a:buClr>
              <a:buFont typeface="Arial" charset="0"/>
              <a:buChar char="•"/>
            </a:pPr>
            <a:r>
              <a:rPr lang="zh-CN" altLang="en-US" sz="2400" dirty="0" smtClean="0">
                <a:solidFill>
                  <a:prstClr val="black"/>
                </a:solidFill>
                <a:latin typeface="微软雅黑 Light" panose="020B0502040204020203" pitchFamily="34" charset="-122"/>
                <a:ea typeface="微软雅黑 Light" panose="020B0502040204020203" pitchFamily="34" charset="-122"/>
              </a:rPr>
              <a:t>括号（）：将括号中的内容当成一个单位，一起操作</a:t>
            </a:r>
            <a:endParaRPr lang="en-US" altLang="zh-CN" sz="2400" dirty="0" smtClean="0">
              <a:solidFill>
                <a:prstClr val="black"/>
              </a:solidFill>
              <a:latin typeface="微软雅黑 Light" panose="020B0502040204020203" pitchFamily="34" charset="-122"/>
              <a:ea typeface="微软雅黑 Light" panose="020B0502040204020203" pitchFamily="34" charset="-122"/>
            </a:endParaRPr>
          </a:p>
          <a:p>
            <a:pPr marL="342900" indent="-342900">
              <a:lnSpc>
                <a:spcPct val="150000"/>
              </a:lnSpc>
              <a:buClr>
                <a:schemeClr val="tx1"/>
              </a:buClr>
              <a:buFont typeface="Arial" charset="0"/>
              <a:buChar char="•"/>
            </a:pPr>
            <a:r>
              <a:rPr lang="zh-CN" altLang="en-US" sz="2400" dirty="0" smtClean="0">
                <a:solidFill>
                  <a:prstClr val="black"/>
                </a:solidFill>
                <a:latin typeface="微软雅黑 Light" panose="020B0502040204020203" pitchFamily="34" charset="-122"/>
                <a:ea typeface="微软雅黑 Light" panose="020B0502040204020203" pitchFamily="34" charset="-122"/>
              </a:rPr>
              <a:t>要注意的是，这里的</a:t>
            </a:r>
            <a:r>
              <a:rPr lang="en-US" altLang="zh-CN" sz="2400" dirty="0" smtClean="0">
                <a:solidFill>
                  <a:prstClr val="black"/>
                </a:solidFill>
                <a:latin typeface="微软雅黑 Light" panose="020B0502040204020203" pitchFamily="34" charset="-122"/>
                <a:ea typeface="微软雅黑 Light" panose="020B0502040204020203" pitchFamily="34" charset="-122"/>
              </a:rPr>
              <a:t>*</a:t>
            </a:r>
            <a:r>
              <a:rPr lang="zh-CN" altLang="en-US" sz="2400" dirty="0" smtClean="0">
                <a:solidFill>
                  <a:prstClr val="black"/>
                </a:solidFill>
                <a:latin typeface="微软雅黑 Light" panose="020B0502040204020203" pitchFamily="34" charset="-122"/>
                <a:ea typeface="微软雅黑 Light" panose="020B0502040204020203" pitchFamily="34" charset="-122"/>
              </a:rPr>
              <a:t>的含义（重复任意次）和</a:t>
            </a:r>
            <a:r>
              <a:rPr lang="en-US" altLang="zh-CN" sz="2400" dirty="0" err="1" smtClean="0">
                <a:solidFill>
                  <a:prstClr val="black"/>
                </a:solidFill>
                <a:latin typeface="微软雅黑 Light" panose="020B0502040204020203" pitchFamily="34" charset="-122"/>
                <a:ea typeface="微软雅黑 Light" panose="020B0502040204020203" pitchFamily="34" charset="-122"/>
              </a:rPr>
              <a:t>cmd</a:t>
            </a:r>
            <a:r>
              <a:rPr lang="zh-CN" altLang="en-US" sz="2400" dirty="0" smtClean="0">
                <a:solidFill>
                  <a:prstClr val="black"/>
                </a:solidFill>
                <a:latin typeface="微软雅黑 Light" panose="020B0502040204020203" pitchFamily="34" charset="-122"/>
                <a:ea typeface="微软雅黑 Light" panose="020B0502040204020203" pitchFamily="34" charset="-122"/>
              </a:rPr>
              <a:t>里面的</a:t>
            </a:r>
            <a:r>
              <a:rPr lang="en-US" altLang="zh-CN" sz="2400" dirty="0" smtClean="0">
                <a:solidFill>
                  <a:prstClr val="black"/>
                </a:solidFill>
                <a:latin typeface="微软雅黑 Light" panose="020B0502040204020203" pitchFamily="34" charset="-122"/>
                <a:ea typeface="微软雅黑 Light" panose="020B0502040204020203" pitchFamily="34" charset="-122"/>
              </a:rPr>
              <a:t>*</a:t>
            </a:r>
            <a:r>
              <a:rPr lang="zh-CN" altLang="en-US" sz="2400" dirty="0" smtClean="0">
                <a:solidFill>
                  <a:prstClr val="black"/>
                </a:solidFill>
                <a:latin typeface="微软雅黑 Light" panose="020B0502040204020203" pitchFamily="34" charset="-122"/>
                <a:ea typeface="微软雅黑 Light" panose="020B0502040204020203" pitchFamily="34" charset="-122"/>
              </a:rPr>
              <a:t>（任意串）含义不同。</a:t>
            </a:r>
            <a:endParaRPr lang="en-US" altLang="zh-CN" sz="2400" dirty="0" smtClean="0">
              <a:solidFill>
                <a:prstClr val="black"/>
              </a:solidFill>
              <a:latin typeface="微软雅黑 Light" panose="020B0502040204020203" pitchFamily="34" charset="-122"/>
              <a:ea typeface="微软雅黑 Light" panose="020B0502040204020203" pitchFamily="34" charset="-122"/>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100" dirty="0" smtClean="0">
              <a:latin typeface="微软雅黑 Light" panose="020B0502040204020203" pitchFamily="34" charset="-122"/>
              <a:ea typeface="微软雅黑 Light" panose="020B0502040204020203" pitchFamily="34" charset="-122"/>
            </a:endParaRPr>
          </a:p>
        </p:txBody>
      </p:sp>
      <p:sp>
        <p:nvSpPr>
          <p:cNvPr id="4" name="Slide Number Placeholder 3"/>
          <p:cNvSpPr>
            <a:spLocks noGrp="1"/>
          </p:cNvSpPr>
          <p:nvPr>
            <p:ph type="sldNum" sz="quarter" idx="10"/>
          </p:nvPr>
        </p:nvSpPr>
        <p:spPr/>
        <p:txBody>
          <a:bodyPr/>
          <a:lstStyle/>
          <a:p>
            <a:fld id="{858E6889-349A-49E8-AAE1-A1FB1A7B9723}" type="slidenum">
              <a:rPr lang="zh-CN" altLang="en-US">
                <a:solidFill>
                  <a:prstClr val="black"/>
                </a:solidFill>
              </a:rPr>
              <a:pPr/>
              <a:t>281</a:t>
            </a:fld>
            <a:endParaRPr lang="zh-CN" altLang="en-US">
              <a:solidFill>
                <a:prstClr val="black"/>
              </a:solidFill>
            </a:endParaRPr>
          </a:p>
        </p:txBody>
      </p:sp>
    </p:spTree>
    <p:extLst>
      <p:ext uri="{BB962C8B-B14F-4D97-AF65-F5344CB8AC3E}">
        <p14:creationId xmlns:p14="http://schemas.microsoft.com/office/powerpoint/2010/main" xmlns="" val="1929513266"/>
      </p:ext>
    </p:extLst>
  </p:cSld>
  <p:clrMapOvr>
    <a:masterClrMapping/>
  </p:clrMapOvr>
</p:notes>
</file>

<file path=ppt/notesSlides/notesSlide2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800100" lvl="1" indent="-342900">
              <a:lnSpc>
                <a:spcPct val="150000"/>
              </a:lnSpc>
              <a:buClr>
                <a:schemeClr val="tx1"/>
              </a:buClr>
              <a:buFont typeface="Arial" charset="0"/>
              <a:buChar char="•"/>
            </a:pPr>
            <a:r>
              <a:rPr lang="en-US" altLang="zh-CN" sz="2400" dirty="0" err="1" smtClean="0">
                <a:solidFill>
                  <a:prstClr val="black"/>
                </a:solidFill>
                <a:latin typeface="Monaco" charset="0"/>
                <a:ea typeface="Monaco" charset="0"/>
                <a:cs typeface="Monaco" charset="0"/>
              </a:rPr>
              <a:t>abc</a:t>
            </a:r>
            <a:r>
              <a:rPr lang="en-US" altLang="zh-CN" sz="2400" dirty="0" smtClean="0">
                <a:solidFill>
                  <a:prstClr val="black"/>
                </a:solidFill>
                <a:latin typeface="微软雅黑 Light" panose="020B0502040204020203" pitchFamily="34" charset="-122"/>
                <a:ea typeface="微软雅黑 Light" panose="020B0502040204020203" pitchFamily="34" charset="-122"/>
              </a:rPr>
              <a:t> </a:t>
            </a:r>
            <a:r>
              <a:rPr lang="zh-CN" altLang="en-US" sz="2400" dirty="0" smtClean="0">
                <a:solidFill>
                  <a:prstClr val="black"/>
                </a:solidFill>
                <a:latin typeface="微软雅黑 Light" panose="020B0502040204020203" pitchFamily="34" charset="-122"/>
                <a:ea typeface="微软雅黑 Light" panose="020B0502040204020203" pitchFamily="34" charset="-122"/>
              </a:rPr>
              <a:t>只与串 </a:t>
            </a:r>
            <a:r>
              <a:rPr lang="en-US" altLang="zh-CN" sz="2400" dirty="0" err="1" smtClean="0">
                <a:solidFill>
                  <a:prstClr val="black"/>
                </a:solidFill>
                <a:latin typeface="微软雅黑 Light" panose="020B0502040204020203" pitchFamily="34" charset="-122"/>
                <a:ea typeface="微软雅黑 Light" panose="020B0502040204020203" pitchFamily="34" charset="-122"/>
              </a:rPr>
              <a:t>abc</a:t>
            </a:r>
            <a:r>
              <a:rPr lang="en-US" altLang="zh-CN" sz="2400" dirty="0" smtClean="0">
                <a:solidFill>
                  <a:prstClr val="black"/>
                </a:solidFill>
                <a:latin typeface="微软雅黑 Light" panose="020B0502040204020203" pitchFamily="34" charset="-122"/>
                <a:ea typeface="微软雅黑 Light" panose="020B0502040204020203" pitchFamily="34" charset="-122"/>
              </a:rPr>
              <a:t> </a:t>
            </a:r>
            <a:r>
              <a:rPr lang="zh-CN" altLang="en-US" sz="2400" dirty="0" smtClean="0">
                <a:solidFill>
                  <a:prstClr val="black"/>
                </a:solidFill>
                <a:latin typeface="微软雅黑 Light" panose="020B0502040204020203" pitchFamily="34" charset="-122"/>
                <a:ea typeface="微软雅黑 Light" panose="020B0502040204020203" pitchFamily="34" charset="-122"/>
              </a:rPr>
              <a:t>匹配</a:t>
            </a:r>
            <a:endParaRPr lang="en-US" altLang="zh-CN" sz="2400" dirty="0" smtClean="0">
              <a:solidFill>
                <a:prstClr val="black"/>
              </a:solidFill>
              <a:latin typeface="微软雅黑 Light" panose="020B0502040204020203" pitchFamily="34" charset="-122"/>
              <a:ea typeface="微软雅黑 Light" panose="020B0502040204020203" pitchFamily="34" charset="-122"/>
            </a:endParaRPr>
          </a:p>
          <a:p>
            <a:pPr marL="800100" lvl="1" indent="-342900">
              <a:lnSpc>
                <a:spcPct val="150000"/>
              </a:lnSpc>
              <a:buClr>
                <a:schemeClr val="tx1"/>
              </a:buClr>
              <a:buFont typeface="Arial" charset="0"/>
              <a:buChar char="•"/>
            </a:pPr>
            <a:r>
              <a:rPr lang="en-US" altLang="zh-CN" sz="2400" dirty="0" smtClean="0">
                <a:solidFill>
                  <a:prstClr val="black"/>
                </a:solidFill>
                <a:latin typeface="微软雅黑 Light" panose="020B0502040204020203" pitchFamily="34" charset="-122"/>
                <a:ea typeface="微软雅黑 Light" panose="020B0502040204020203" pitchFamily="34" charset="-122"/>
              </a:rPr>
              <a:t>a(b*)(c*) </a:t>
            </a:r>
            <a:r>
              <a:rPr lang="zh-CN" altLang="en-US" sz="2400" dirty="0" smtClean="0">
                <a:solidFill>
                  <a:prstClr val="black"/>
                </a:solidFill>
                <a:latin typeface="微软雅黑 Light" panose="020B0502040204020203" pitchFamily="34" charset="-122"/>
                <a:ea typeface="微软雅黑 Light" panose="020B0502040204020203" pitchFamily="34" charset="-122"/>
              </a:rPr>
              <a:t>与所有一个 </a:t>
            </a:r>
            <a:r>
              <a:rPr lang="en-US" altLang="zh-CN" sz="2400" dirty="0" smtClean="0">
                <a:solidFill>
                  <a:prstClr val="black"/>
                </a:solidFill>
                <a:latin typeface="微软雅黑 Light" panose="020B0502040204020203" pitchFamily="34" charset="-122"/>
                <a:ea typeface="微软雅黑 Light" panose="020B0502040204020203" pitchFamily="34" charset="-122"/>
              </a:rPr>
              <a:t>a </a:t>
            </a:r>
            <a:r>
              <a:rPr lang="zh-CN" altLang="en-US" sz="2400" dirty="0" smtClean="0">
                <a:solidFill>
                  <a:prstClr val="black"/>
                </a:solidFill>
                <a:latin typeface="微软雅黑 Light" panose="020B0502040204020203" pitchFamily="34" charset="-122"/>
                <a:ea typeface="微软雅黑 Light" panose="020B0502040204020203" pitchFamily="34" charset="-122"/>
              </a:rPr>
              <a:t>之后任意个 </a:t>
            </a:r>
            <a:r>
              <a:rPr lang="en-US" altLang="zh-CN" sz="2400" dirty="0" smtClean="0">
                <a:solidFill>
                  <a:prstClr val="black"/>
                </a:solidFill>
                <a:latin typeface="微软雅黑 Light" panose="020B0502040204020203" pitchFamily="34" charset="-122"/>
                <a:ea typeface="微软雅黑 Light" panose="020B0502040204020203" pitchFamily="34" charset="-122"/>
              </a:rPr>
              <a:t>b </a:t>
            </a:r>
            <a:r>
              <a:rPr lang="zh-CN" altLang="en-US" sz="2400" dirty="0" smtClean="0">
                <a:solidFill>
                  <a:prstClr val="black"/>
                </a:solidFill>
                <a:latin typeface="微软雅黑 Light" panose="020B0502040204020203" pitchFamily="34" charset="-122"/>
                <a:ea typeface="微软雅黑 Light" panose="020B0502040204020203" pitchFamily="34" charset="-122"/>
              </a:rPr>
              <a:t>再后任意个 </a:t>
            </a:r>
            <a:r>
              <a:rPr lang="en-US" altLang="zh-CN" sz="2400" dirty="0" smtClean="0">
                <a:solidFill>
                  <a:prstClr val="black"/>
                </a:solidFill>
                <a:latin typeface="微软雅黑 Light" panose="020B0502040204020203" pitchFamily="34" charset="-122"/>
                <a:ea typeface="微软雅黑 Light" panose="020B0502040204020203" pitchFamily="34" charset="-122"/>
              </a:rPr>
              <a:t>c </a:t>
            </a:r>
            <a:r>
              <a:rPr lang="zh-CN" altLang="en-US" sz="2400" dirty="0" smtClean="0">
                <a:solidFill>
                  <a:prstClr val="black"/>
                </a:solidFill>
                <a:latin typeface="微软雅黑 Light" panose="020B0502040204020203" pitchFamily="34" charset="-122"/>
                <a:ea typeface="微软雅黑 Light" panose="020B0502040204020203" pitchFamily="34" charset="-122"/>
              </a:rPr>
              <a:t>的串匹配</a:t>
            </a:r>
            <a:endParaRPr lang="en-US" altLang="zh-CN" sz="2400" dirty="0" smtClean="0">
              <a:solidFill>
                <a:prstClr val="black"/>
              </a:solidFill>
              <a:latin typeface="微软雅黑 Light" panose="020B0502040204020203" pitchFamily="34" charset="-122"/>
              <a:ea typeface="微软雅黑 Light" panose="020B0502040204020203" pitchFamily="34" charset="-122"/>
            </a:endParaRPr>
          </a:p>
          <a:p>
            <a:pPr marL="800100" lvl="1" indent="-342900">
              <a:lnSpc>
                <a:spcPct val="150000"/>
              </a:lnSpc>
              <a:buClr>
                <a:schemeClr val="tx1"/>
              </a:buClr>
              <a:buFont typeface="Arial" charset="0"/>
              <a:buChar char="•"/>
            </a:pPr>
            <a:r>
              <a:rPr lang="en-US" altLang="zh-CN" sz="2400" dirty="0" smtClean="0">
                <a:solidFill>
                  <a:prstClr val="black"/>
                </a:solidFill>
                <a:latin typeface="微软雅黑 Light" panose="020B0502040204020203" pitchFamily="34" charset="-122"/>
                <a:ea typeface="微软雅黑 Light" panose="020B0502040204020203" pitchFamily="34" charset="-122"/>
              </a:rPr>
              <a:t>a((</a:t>
            </a:r>
            <a:r>
              <a:rPr lang="en-US" altLang="zh-CN" sz="2400" dirty="0" err="1" smtClean="0">
                <a:solidFill>
                  <a:prstClr val="black"/>
                </a:solidFill>
                <a:latin typeface="微软雅黑 Light" panose="020B0502040204020203" pitchFamily="34" charset="-122"/>
                <a:ea typeface="微软雅黑 Light" panose="020B0502040204020203" pitchFamily="34" charset="-122"/>
              </a:rPr>
              <a:t>b|c</a:t>
            </a:r>
            <a:r>
              <a:rPr lang="en-US" altLang="zh-CN" sz="2400" dirty="0" smtClean="0">
                <a:solidFill>
                  <a:prstClr val="black"/>
                </a:solidFill>
                <a:latin typeface="微软雅黑 Light" panose="020B0502040204020203" pitchFamily="34" charset="-122"/>
                <a:ea typeface="微软雅黑 Light" panose="020B0502040204020203" pitchFamily="34" charset="-122"/>
              </a:rPr>
              <a:t>)*) </a:t>
            </a:r>
            <a:r>
              <a:rPr lang="zh-CN" altLang="en-US" sz="2400" dirty="0" smtClean="0">
                <a:solidFill>
                  <a:prstClr val="black"/>
                </a:solidFill>
                <a:latin typeface="微软雅黑 Light" panose="020B0502040204020203" pitchFamily="34" charset="-122"/>
                <a:ea typeface="微软雅黑 Light" panose="020B0502040204020203" pitchFamily="34" charset="-122"/>
              </a:rPr>
              <a:t>与所有一个 </a:t>
            </a:r>
            <a:r>
              <a:rPr lang="en-US" altLang="zh-CN" sz="2400" dirty="0" smtClean="0">
                <a:solidFill>
                  <a:prstClr val="black"/>
                </a:solidFill>
                <a:latin typeface="微软雅黑 Light" panose="020B0502040204020203" pitchFamily="34" charset="-122"/>
                <a:ea typeface="微软雅黑 Light" panose="020B0502040204020203" pitchFamily="34" charset="-122"/>
              </a:rPr>
              <a:t>a </a:t>
            </a:r>
            <a:r>
              <a:rPr lang="zh-CN" altLang="en-US" sz="2400" dirty="0" smtClean="0">
                <a:solidFill>
                  <a:prstClr val="black"/>
                </a:solidFill>
                <a:latin typeface="微软雅黑 Light" panose="020B0502040204020203" pitchFamily="34" charset="-122"/>
                <a:ea typeface="微软雅黑 Light" panose="020B0502040204020203" pitchFamily="34" charset="-122"/>
              </a:rPr>
              <a:t>后任意个 </a:t>
            </a:r>
            <a:r>
              <a:rPr lang="en-US" altLang="zh-CN" sz="2400" dirty="0" smtClean="0">
                <a:solidFill>
                  <a:prstClr val="black"/>
                </a:solidFill>
                <a:latin typeface="微软雅黑 Light" panose="020B0502040204020203" pitchFamily="34" charset="-122"/>
                <a:ea typeface="微软雅黑 Light" panose="020B0502040204020203" pitchFamily="34" charset="-122"/>
              </a:rPr>
              <a:t>b </a:t>
            </a:r>
            <a:r>
              <a:rPr lang="zh-CN" altLang="en-US" sz="2400" dirty="0" smtClean="0">
                <a:solidFill>
                  <a:prstClr val="black"/>
                </a:solidFill>
                <a:latin typeface="微软雅黑 Light" panose="020B0502040204020203" pitchFamily="34" charset="-122"/>
                <a:ea typeface="微软雅黑 Light" panose="020B0502040204020203" pitchFamily="34" charset="-122"/>
              </a:rPr>
              <a:t>和 </a:t>
            </a:r>
            <a:r>
              <a:rPr lang="en-US" altLang="zh-CN" sz="2400" dirty="0" smtClean="0">
                <a:solidFill>
                  <a:prstClr val="black"/>
                </a:solidFill>
                <a:latin typeface="微软雅黑 Light" panose="020B0502040204020203" pitchFamily="34" charset="-122"/>
                <a:ea typeface="微软雅黑 Light" panose="020B0502040204020203" pitchFamily="34" charset="-122"/>
              </a:rPr>
              <a:t>c </a:t>
            </a:r>
            <a:r>
              <a:rPr lang="zh-CN" altLang="en-US" sz="2400" dirty="0" smtClean="0">
                <a:solidFill>
                  <a:prstClr val="black"/>
                </a:solidFill>
                <a:latin typeface="微软雅黑 Light" panose="020B0502040204020203" pitchFamily="34" charset="-122"/>
                <a:ea typeface="微软雅黑 Light" panose="020B0502040204020203" pitchFamily="34" charset="-122"/>
              </a:rPr>
              <a:t>组成的序列匹配</a:t>
            </a:r>
            <a:endParaRPr lang="en-US" altLang="zh-CN" sz="2400" dirty="0" smtClean="0">
              <a:solidFill>
                <a:prstClr val="black"/>
              </a:solidFill>
              <a:latin typeface="微软雅黑 Light" panose="020B0502040204020203" pitchFamily="34" charset="-122"/>
              <a:ea typeface="微软雅黑 Light" panose="020B0502040204020203" pitchFamily="34" charset="-122"/>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100" dirty="0" smtClean="0">
              <a:latin typeface="微软雅黑 Light" panose="020B0502040204020203" pitchFamily="34" charset="-122"/>
              <a:ea typeface="微软雅黑 Light" panose="020B0502040204020203" pitchFamily="34" charset="-122"/>
            </a:endParaRPr>
          </a:p>
        </p:txBody>
      </p:sp>
      <p:sp>
        <p:nvSpPr>
          <p:cNvPr id="4" name="Slide Number Placeholder 3"/>
          <p:cNvSpPr>
            <a:spLocks noGrp="1"/>
          </p:cNvSpPr>
          <p:nvPr>
            <p:ph type="sldNum" sz="quarter" idx="10"/>
          </p:nvPr>
        </p:nvSpPr>
        <p:spPr/>
        <p:txBody>
          <a:bodyPr/>
          <a:lstStyle/>
          <a:p>
            <a:fld id="{858E6889-349A-49E8-AAE1-A1FB1A7B9723}" type="slidenum">
              <a:rPr lang="zh-CN" altLang="en-US">
                <a:solidFill>
                  <a:prstClr val="black"/>
                </a:solidFill>
              </a:rPr>
              <a:pPr/>
              <a:t>282</a:t>
            </a:fld>
            <a:endParaRPr lang="zh-CN" altLang="en-US">
              <a:solidFill>
                <a:prstClr val="black"/>
              </a:solidFill>
            </a:endParaRPr>
          </a:p>
        </p:txBody>
      </p:sp>
    </p:spTree>
    <p:extLst>
      <p:ext uri="{BB962C8B-B14F-4D97-AF65-F5344CB8AC3E}">
        <p14:creationId xmlns:p14="http://schemas.microsoft.com/office/powerpoint/2010/main" xmlns="" val="434944405"/>
      </p:ext>
    </p:extLst>
  </p:cSld>
  <p:clrMapOvr>
    <a:masterClrMapping/>
  </p:clrMapOvr>
</p:notes>
</file>

<file path=ppt/notesSlides/notesSlide2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100" dirty="0" smtClean="0">
              <a:latin typeface="微软雅黑 Light" panose="020B0502040204020203" pitchFamily="34" charset="-122"/>
              <a:ea typeface="微软雅黑 Light" panose="020B0502040204020203" pitchFamily="34" charset="-122"/>
            </a:endParaRPr>
          </a:p>
        </p:txBody>
      </p:sp>
      <p:sp>
        <p:nvSpPr>
          <p:cNvPr id="4" name="Slide Number Placeholder 3"/>
          <p:cNvSpPr>
            <a:spLocks noGrp="1"/>
          </p:cNvSpPr>
          <p:nvPr>
            <p:ph type="sldNum" sz="quarter" idx="10"/>
          </p:nvPr>
        </p:nvSpPr>
        <p:spPr/>
        <p:txBody>
          <a:bodyPr/>
          <a:lstStyle/>
          <a:p>
            <a:fld id="{858E6889-349A-49E8-AAE1-A1FB1A7B9723}" type="slidenum">
              <a:rPr lang="zh-CN" altLang="en-US">
                <a:solidFill>
                  <a:prstClr val="black"/>
                </a:solidFill>
              </a:rPr>
              <a:pPr/>
              <a:t>283</a:t>
            </a:fld>
            <a:endParaRPr lang="zh-CN" altLang="en-US">
              <a:solidFill>
                <a:prstClr val="black"/>
              </a:solidFill>
            </a:endParaRPr>
          </a:p>
        </p:txBody>
      </p:sp>
    </p:spTree>
    <p:extLst>
      <p:ext uri="{BB962C8B-B14F-4D97-AF65-F5344CB8AC3E}">
        <p14:creationId xmlns:p14="http://schemas.microsoft.com/office/powerpoint/2010/main" xmlns="" val="1807057976"/>
      </p:ext>
    </p:extLst>
  </p:cSld>
  <p:clrMapOvr>
    <a:masterClrMapping/>
  </p:clrMapOvr>
</p:notes>
</file>

<file path=ppt/notesSlides/notesSlide2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100" dirty="0" smtClean="0">
              <a:latin typeface="微软雅黑 Light" panose="020B0502040204020203" pitchFamily="34" charset="-122"/>
              <a:ea typeface="微软雅黑 Light" panose="020B0502040204020203" pitchFamily="34" charset="-122"/>
            </a:endParaRPr>
          </a:p>
        </p:txBody>
      </p:sp>
      <p:sp>
        <p:nvSpPr>
          <p:cNvPr id="4" name="Slide Number Placeholder 3"/>
          <p:cNvSpPr>
            <a:spLocks noGrp="1"/>
          </p:cNvSpPr>
          <p:nvPr>
            <p:ph type="sldNum" sz="quarter" idx="10"/>
          </p:nvPr>
        </p:nvSpPr>
        <p:spPr/>
        <p:txBody>
          <a:bodyPr/>
          <a:lstStyle/>
          <a:p>
            <a:fld id="{858E6889-349A-49E8-AAE1-A1FB1A7B9723}" type="slidenum">
              <a:rPr lang="zh-CN" altLang="en-US">
                <a:solidFill>
                  <a:prstClr val="black"/>
                </a:solidFill>
              </a:rPr>
              <a:pPr/>
              <a:t>284</a:t>
            </a:fld>
            <a:endParaRPr lang="zh-CN" altLang="en-US">
              <a:solidFill>
                <a:prstClr val="black"/>
              </a:solidFill>
            </a:endParaRPr>
          </a:p>
        </p:txBody>
      </p:sp>
    </p:spTree>
    <p:extLst>
      <p:ext uri="{BB962C8B-B14F-4D97-AF65-F5344CB8AC3E}">
        <p14:creationId xmlns:p14="http://schemas.microsoft.com/office/powerpoint/2010/main" xmlns="" val="1274614073"/>
      </p:ext>
    </p:extLst>
  </p:cSld>
  <p:clrMapOvr>
    <a:masterClrMapping/>
  </p:clrMapOvr>
</p:notes>
</file>

<file path=ppt/notesSlides/notesSlide2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100" dirty="0" smtClean="0">
              <a:latin typeface="微软雅黑 Light" panose="020B0502040204020203" pitchFamily="34" charset="-122"/>
              <a:ea typeface="微软雅黑 Light" panose="020B0502040204020203" pitchFamily="34" charset="-122"/>
            </a:endParaRPr>
          </a:p>
        </p:txBody>
      </p:sp>
      <p:sp>
        <p:nvSpPr>
          <p:cNvPr id="4" name="Slide Number Placeholder 3"/>
          <p:cNvSpPr>
            <a:spLocks noGrp="1"/>
          </p:cNvSpPr>
          <p:nvPr>
            <p:ph type="sldNum" sz="quarter" idx="10"/>
          </p:nvPr>
        </p:nvSpPr>
        <p:spPr/>
        <p:txBody>
          <a:bodyPr/>
          <a:lstStyle/>
          <a:p>
            <a:fld id="{858E6889-349A-49E8-AAE1-A1FB1A7B9723}" type="slidenum">
              <a:rPr lang="zh-CN" altLang="en-US">
                <a:solidFill>
                  <a:prstClr val="black"/>
                </a:solidFill>
              </a:rPr>
              <a:pPr/>
              <a:t>285</a:t>
            </a:fld>
            <a:endParaRPr lang="zh-CN" altLang="en-US">
              <a:solidFill>
                <a:prstClr val="black"/>
              </a:solidFill>
            </a:endParaRPr>
          </a:p>
        </p:txBody>
      </p:sp>
    </p:spTree>
    <p:extLst>
      <p:ext uri="{BB962C8B-B14F-4D97-AF65-F5344CB8AC3E}">
        <p14:creationId xmlns:p14="http://schemas.microsoft.com/office/powerpoint/2010/main" xmlns="" val="211933287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pPr/>
              <a:t>34</a:t>
            </a:fld>
            <a:endParaRPr lang="zh-CN" altLang="en-US"/>
          </a:p>
        </p:txBody>
      </p:sp>
    </p:spTree>
    <p:extLst>
      <p:ext uri="{BB962C8B-B14F-4D97-AF65-F5344CB8AC3E}">
        <p14:creationId xmlns:p14="http://schemas.microsoft.com/office/powerpoint/2010/main" xmlns="" val="495790168"/>
      </p:ext>
    </p:extLst>
  </p:cSld>
  <p:clrMapOvr>
    <a:masterClrMapping/>
  </p:clrMapOvr>
</p:notes>
</file>

<file path=ppt/notesSlides/notesSlide2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100" dirty="0" smtClean="0">
                <a:solidFill>
                  <a:prstClr val="black"/>
                </a:solidFill>
                <a:latin typeface="微软雅黑 Light" panose="020B0502040204020203" pitchFamily="34" charset="-122"/>
                <a:ea typeface="微软雅黑 Light" panose="020B0502040204020203" pitchFamily="34" charset="-122"/>
              </a:rPr>
              <a:t>如果一个正则表达式串只包含常规字符，它就只能与自己匹配。也就是说，常规字符串是最基本的正则表达式。</a:t>
            </a:r>
            <a:endParaRPr lang="en-US" altLang="zh-CN" sz="1100" dirty="0" smtClean="0">
              <a:solidFill>
                <a:prstClr val="black"/>
              </a:solidFill>
              <a:latin typeface="微软雅黑 Light" panose="020B0502040204020203" pitchFamily="34" charset="-122"/>
              <a:ea typeface="微软雅黑 Light" panose="020B0502040204020203" pitchFamily="34" charset="-122"/>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100" dirty="0" smtClean="0">
              <a:latin typeface="微软雅黑 Light" panose="020B0502040204020203" pitchFamily="34" charset="-122"/>
              <a:ea typeface="微软雅黑 Light" panose="020B0502040204020203" pitchFamily="34" charset="-122"/>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100" b="1" dirty="0" smtClean="0">
                <a:latin typeface="Monaco"/>
                <a:ea typeface="微软雅黑 Light" panose="020B0502040204020203" pitchFamily="34" charset="-122"/>
              </a:rPr>
              <a:t>r1</a:t>
            </a:r>
            <a:r>
              <a:rPr lang="en-US" altLang="zh-CN" sz="1100" dirty="0" smtClean="0">
                <a:solidFill>
                  <a:prstClr val="black"/>
                </a:solidFill>
                <a:latin typeface="微软雅黑 Light" panose="020B0502040204020203" pitchFamily="34" charset="-122"/>
                <a:ea typeface="微软雅黑 Light" panose="020B0502040204020203" pitchFamily="34" charset="-122"/>
              </a:rPr>
              <a:t> = </a:t>
            </a:r>
            <a:r>
              <a:rPr lang="en-US" altLang="zh-CN" sz="1100" b="1" dirty="0" err="1" smtClean="0">
                <a:latin typeface="Monaco"/>
                <a:ea typeface="微软雅黑 Light" panose="020B0502040204020203" pitchFamily="34" charset="-122"/>
              </a:rPr>
              <a:t>re.compile</a:t>
            </a:r>
            <a:r>
              <a:rPr lang="en-US" altLang="zh-CN" sz="1100" b="1" dirty="0" smtClean="0">
                <a:latin typeface="Monaco"/>
                <a:ea typeface="微软雅黑 Light" panose="020B0502040204020203" pitchFamily="34" charset="-122"/>
              </a:rPr>
              <a:t>('</a:t>
            </a:r>
            <a:r>
              <a:rPr lang="en-US" altLang="zh-CN" sz="1100" b="1" dirty="0" err="1" smtClean="0">
                <a:latin typeface="Monaco"/>
                <a:ea typeface="微软雅黑 Light" panose="020B0502040204020203" pitchFamily="34" charset="-122"/>
              </a:rPr>
              <a:t>abc</a:t>
            </a:r>
            <a:r>
              <a:rPr lang="en-US" altLang="zh-CN" sz="1100" b="1" dirty="0" smtClean="0">
                <a:latin typeface="Monaco"/>
                <a:ea typeface="微软雅黑 Light" panose="020B0502040204020203" pitchFamily="34" charset="-122"/>
              </a:rPr>
              <a:t>’) </a:t>
            </a:r>
            <a:r>
              <a:rPr lang="zh-CN" altLang="en-US" sz="1100" dirty="0" smtClean="0">
                <a:solidFill>
                  <a:prstClr val="black"/>
                </a:solidFill>
                <a:latin typeface="微软雅黑 Light" panose="020B0502040204020203" pitchFamily="34" charset="-122"/>
                <a:ea typeface="微软雅黑 Light" panose="020B0502040204020203" pitchFamily="34" charset="-122"/>
              </a:rPr>
              <a:t>，则</a:t>
            </a:r>
            <a:r>
              <a:rPr lang="en-US" altLang="zh-CN" sz="1100" dirty="0" smtClean="0">
                <a:solidFill>
                  <a:prstClr val="black"/>
                </a:solidFill>
                <a:latin typeface="微软雅黑 Light" panose="020B0502040204020203" pitchFamily="34" charset="-122"/>
                <a:ea typeface="微软雅黑 Light" panose="020B0502040204020203" pitchFamily="34" charset="-122"/>
              </a:rPr>
              <a:t>r1</a:t>
            </a:r>
            <a:r>
              <a:rPr lang="zh-CN" altLang="en-US" sz="1100" dirty="0" smtClean="0">
                <a:solidFill>
                  <a:prstClr val="black"/>
                </a:solidFill>
                <a:latin typeface="微软雅黑 Light" panose="020B0502040204020203" pitchFamily="34" charset="-122"/>
                <a:ea typeface="微软雅黑 Light" panose="020B0502040204020203" pitchFamily="34" charset="-122"/>
              </a:rPr>
              <a:t>这个正则表达式实际上只能匹配普通字符串</a:t>
            </a:r>
            <a:r>
              <a:rPr lang="en-US" altLang="zh-CN" sz="1100" dirty="0" smtClean="0">
                <a:solidFill>
                  <a:prstClr val="black"/>
                </a:solidFill>
                <a:latin typeface="微软雅黑 Light" panose="020B0502040204020203" pitchFamily="34" charset="-122"/>
                <a:ea typeface="微软雅黑 Light" panose="020B0502040204020203" pitchFamily="34" charset="-122"/>
              </a:rPr>
              <a:t>'</a:t>
            </a:r>
            <a:r>
              <a:rPr lang="en-US" altLang="zh-CN" sz="1100" b="1" dirty="0" err="1" smtClean="0">
                <a:latin typeface="Monaco"/>
                <a:ea typeface="微软雅黑 Light" panose="020B0502040204020203" pitchFamily="34" charset="-122"/>
              </a:rPr>
              <a:t>abc</a:t>
            </a:r>
            <a:r>
              <a:rPr lang="en-US" altLang="zh-CN" sz="1100" dirty="0" smtClean="0">
                <a:solidFill>
                  <a:prstClr val="black"/>
                </a:solidFill>
                <a:latin typeface="微软雅黑 Light" panose="020B0502040204020203" pitchFamily="34" charset="-122"/>
                <a:ea typeface="微软雅黑 Light" panose="020B0502040204020203" pitchFamily="34" charset="-122"/>
              </a:rPr>
              <a:t>'</a:t>
            </a:r>
            <a:r>
              <a:rPr lang="zh-CN" altLang="en-US" sz="1100" dirty="0" smtClean="0">
                <a:solidFill>
                  <a:prstClr val="black"/>
                </a:solidFill>
                <a:latin typeface="微软雅黑 Light" panose="020B0502040204020203" pitchFamily="34" charset="-122"/>
                <a:ea typeface="微软雅黑 Light" panose="020B0502040204020203" pitchFamily="34" charset="-122"/>
              </a:rPr>
              <a:t>，和普通字符串并没有什么不同。</a:t>
            </a:r>
            <a:endParaRPr lang="en-US" altLang="zh-CN" sz="1100" dirty="0" smtClean="0">
              <a:solidFill>
                <a:prstClr val="black"/>
              </a:solidFill>
              <a:latin typeface="微软雅黑 Light" panose="020B0502040204020203" pitchFamily="34" charset="-122"/>
              <a:ea typeface="微软雅黑 Light" panose="020B0502040204020203" pitchFamily="34" charset="-122"/>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100" dirty="0" smtClean="0">
              <a:latin typeface="微软雅黑 Light" panose="020B0502040204020203" pitchFamily="34" charset="-122"/>
              <a:ea typeface="微软雅黑 Light" panose="020B0502040204020203" pitchFamily="34" charset="-122"/>
            </a:endParaRPr>
          </a:p>
        </p:txBody>
      </p:sp>
      <p:sp>
        <p:nvSpPr>
          <p:cNvPr id="4" name="Slide Number Placeholder 3"/>
          <p:cNvSpPr>
            <a:spLocks noGrp="1"/>
          </p:cNvSpPr>
          <p:nvPr>
            <p:ph type="sldNum" sz="quarter" idx="10"/>
          </p:nvPr>
        </p:nvSpPr>
        <p:spPr/>
        <p:txBody>
          <a:bodyPr/>
          <a:lstStyle/>
          <a:p>
            <a:fld id="{858E6889-349A-49E8-AAE1-A1FB1A7B9723}" type="slidenum">
              <a:rPr lang="zh-CN" altLang="en-US">
                <a:solidFill>
                  <a:prstClr val="black"/>
                </a:solidFill>
              </a:rPr>
              <a:pPr/>
              <a:t>286</a:t>
            </a:fld>
            <a:endParaRPr lang="zh-CN" altLang="en-US">
              <a:solidFill>
                <a:prstClr val="black"/>
              </a:solidFill>
            </a:endParaRPr>
          </a:p>
        </p:txBody>
      </p:sp>
    </p:spTree>
    <p:extLst>
      <p:ext uri="{BB962C8B-B14F-4D97-AF65-F5344CB8AC3E}">
        <p14:creationId xmlns:p14="http://schemas.microsoft.com/office/powerpoint/2010/main" xmlns="" val="2062485124"/>
      </p:ext>
    </p:extLst>
  </p:cSld>
  <p:clrMapOvr>
    <a:masterClrMapping/>
  </p:clrMapOvr>
</p:notes>
</file>

<file path=ppt/notesSlides/notesSlide2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100" dirty="0" smtClean="0">
              <a:latin typeface="微软雅黑 Light" panose="020B0502040204020203" pitchFamily="34" charset="-122"/>
              <a:ea typeface="微软雅黑 Light" panose="020B0502040204020203" pitchFamily="34" charset="-122"/>
            </a:endParaRPr>
          </a:p>
        </p:txBody>
      </p:sp>
      <p:sp>
        <p:nvSpPr>
          <p:cNvPr id="4" name="Slide Number Placeholder 3"/>
          <p:cNvSpPr>
            <a:spLocks noGrp="1"/>
          </p:cNvSpPr>
          <p:nvPr>
            <p:ph type="sldNum" sz="quarter" idx="10"/>
          </p:nvPr>
        </p:nvSpPr>
        <p:spPr/>
        <p:txBody>
          <a:bodyPr/>
          <a:lstStyle/>
          <a:p>
            <a:fld id="{858E6889-349A-49E8-AAE1-A1FB1A7B9723}" type="slidenum">
              <a:rPr lang="zh-CN" altLang="en-US">
                <a:solidFill>
                  <a:prstClr val="black"/>
                </a:solidFill>
              </a:rPr>
              <a:pPr/>
              <a:t>287</a:t>
            </a:fld>
            <a:endParaRPr lang="zh-CN" altLang="en-US">
              <a:solidFill>
                <a:prstClr val="black"/>
              </a:solidFill>
            </a:endParaRPr>
          </a:p>
        </p:txBody>
      </p:sp>
    </p:spTree>
    <p:extLst>
      <p:ext uri="{BB962C8B-B14F-4D97-AF65-F5344CB8AC3E}">
        <p14:creationId xmlns:p14="http://schemas.microsoft.com/office/powerpoint/2010/main" xmlns="" val="620931919"/>
      </p:ext>
    </p:extLst>
  </p:cSld>
  <p:clrMapOvr>
    <a:masterClrMapping/>
  </p:clrMapOvr>
</p:notes>
</file>

<file path=ppt/notesSlides/notesSlide2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100" dirty="0" smtClean="0">
              <a:latin typeface="微软雅黑 Light" panose="020B0502040204020203" pitchFamily="34" charset="-122"/>
              <a:ea typeface="微软雅黑 Light" panose="020B0502040204020203" pitchFamily="34" charset="-122"/>
            </a:endParaRPr>
          </a:p>
        </p:txBody>
      </p:sp>
      <p:sp>
        <p:nvSpPr>
          <p:cNvPr id="4" name="Slide Number Placeholder 3"/>
          <p:cNvSpPr>
            <a:spLocks noGrp="1"/>
          </p:cNvSpPr>
          <p:nvPr>
            <p:ph type="sldNum" sz="quarter" idx="10"/>
          </p:nvPr>
        </p:nvSpPr>
        <p:spPr/>
        <p:txBody>
          <a:bodyPr/>
          <a:lstStyle/>
          <a:p>
            <a:fld id="{858E6889-349A-49E8-AAE1-A1FB1A7B9723}" type="slidenum">
              <a:rPr lang="zh-CN" altLang="en-US">
                <a:solidFill>
                  <a:prstClr val="black"/>
                </a:solidFill>
              </a:rPr>
              <a:pPr/>
              <a:t>288</a:t>
            </a:fld>
            <a:endParaRPr lang="zh-CN" altLang="en-US">
              <a:solidFill>
                <a:prstClr val="black"/>
              </a:solidFill>
            </a:endParaRPr>
          </a:p>
        </p:txBody>
      </p:sp>
    </p:spTree>
    <p:extLst>
      <p:ext uri="{BB962C8B-B14F-4D97-AF65-F5344CB8AC3E}">
        <p14:creationId xmlns:p14="http://schemas.microsoft.com/office/powerpoint/2010/main" xmlns="" val="456880714"/>
      </p:ext>
    </p:extLst>
  </p:cSld>
  <p:clrMapOvr>
    <a:masterClrMapping/>
  </p:clrMapOvr>
</p:notes>
</file>

<file path=ppt/notesSlides/notesSlide2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100" dirty="0" smtClean="0">
              <a:latin typeface="微软雅黑 Light" panose="020B0502040204020203" pitchFamily="34" charset="-122"/>
              <a:ea typeface="微软雅黑 Light" panose="020B0502040204020203" pitchFamily="34" charset="-122"/>
            </a:endParaRPr>
          </a:p>
        </p:txBody>
      </p:sp>
      <p:sp>
        <p:nvSpPr>
          <p:cNvPr id="4" name="Slide Number Placeholder 3"/>
          <p:cNvSpPr>
            <a:spLocks noGrp="1"/>
          </p:cNvSpPr>
          <p:nvPr>
            <p:ph type="sldNum" sz="quarter" idx="10"/>
          </p:nvPr>
        </p:nvSpPr>
        <p:spPr/>
        <p:txBody>
          <a:bodyPr/>
          <a:lstStyle/>
          <a:p>
            <a:fld id="{858E6889-349A-49E8-AAE1-A1FB1A7B9723}" type="slidenum">
              <a:rPr lang="zh-CN" altLang="en-US">
                <a:solidFill>
                  <a:prstClr val="black"/>
                </a:solidFill>
              </a:rPr>
              <a:pPr/>
              <a:t>289</a:t>
            </a:fld>
            <a:endParaRPr lang="zh-CN" altLang="en-US">
              <a:solidFill>
                <a:prstClr val="black"/>
              </a:solidFill>
            </a:endParaRPr>
          </a:p>
        </p:txBody>
      </p:sp>
    </p:spTree>
    <p:extLst>
      <p:ext uri="{BB962C8B-B14F-4D97-AF65-F5344CB8AC3E}">
        <p14:creationId xmlns:p14="http://schemas.microsoft.com/office/powerpoint/2010/main" xmlns="" val="1212964320"/>
      </p:ext>
    </p:extLst>
  </p:cSld>
  <p:clrMapOvr>
    <a:masterClrMapping/>
  </p:clrMapOvr>
</p:notes>
</file>

<file path=ppt/notesSlides/notesSlide2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100" dirty="0" smtClean="0">
              <a:latin typeface="微软雅黑 Light" panose="020B0502040204020203" pitchFamily="34" charset="-122"/>
              <a:ea typeface="微软雅黑 Light" panose="020B0502040204020203" pitchFamily="34" charset="-122"/>
            </a:endParaRPr>
          </a:p>
        </p:txBody>
      </p:sp>
      <p:sp>
        <p:nvSpPr>
          <p:cNvPr id="4" name="Slide Number Placeholder 3"/>
          <p:cNvSpPr>
            <a:spLocks noGrp="1"/>
          </p:cNvSpPr>
          <p:nvPr>
            <p:ph type="sldNum" sz="quarter" idx="10"/>
          </p:nvPr>
        </p:nvSpPr>
        <p:spPr/>
        <p:txBody>
          <a:bodyPr/>
          <a:lstStyle/>
          <a:p>
            <a:fld id="{858E6889-349A-49E8-AAE1-A1FB1A7B9723}" type="slidenum">
              <a:rPr lang="zh-CN" altLang="en-US">
                <a:solidFill>
                  <a:prstClr val="black"/>
                </a:solidFill>
              </a:rPr>
              <a:pPr/>
              <a:t>290</a:t>
            </a:fld>
            <a:endParaRPr lang="zh-CN" altLang="en-US">
              <a:solidFill>
                <a:prstClr val="black"/>
              </a:solidFill>
            </a:endParaRPr>
          </a:p>
        </p:txBody>
      </p:sp>
    </p:spTree>
    <p:extLst>
      <p:ext uri="{BB962C8B-B14F-4D97-AF65-F5344CB8AC3E}">
        <p14:creationId xmlns:p14="http://schemas.microsoft.com/office/powerpoint/2010/main" xmlns="" val="1609280659"/>
      </p:ext>
    </p:extLst>
  </p:cSld>
  <p:clrMapOvr>
    <a:masterClrMapping/>
  </p:clrMapOvr>
</p:notes>
</file>

<file path=ppt/notesSlides/notesSlide2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100" dirty="0" smtClean="0">
              <a:latin typeface="微软雅黑 Light" panose="020B0502040204020203" pitchFamily="34" charset="-122"/>
              <a:ea typeface="微软雅黑 Light" panose="020B0502040204020203" pitchFamily="34" charset="-122"/>
            </a:endParaRPr>
          </a:p>
        </p:txBody>
      </p:sp>
      <p:sp>
        <p:nvSpPr>
          <p:cNvPr id="4" name="Slide Number Placeholder 3"/>
          <p:cNvSpPr>
            <a:spLocks noGrp="1"/>
          </p:cNvSpPr>
          <p:nvPr>
            <p:ph type="sldNum" sz="quarter" idx="10"/>
          </p:nvPr>
        </p:nvSpPr>
        <p:spPr/>
        <p:txBody>
          <a:bodyPr/>
          <a:lstStyle/>
          <a:p>
            <a:fld id="{858E6889-349A-49E8-AAE1-A1FB1A7B9723}" type="slidenum">
              <a:rPr lang="zh-CN" altLang="en-US">
                <a:solidFill>
                  <a:prstClr val="black"/>
                </a:solidFill>
              </a:rPr>
              <a:pPr/>
              <a:t>291</a:t>
            </a:fld>
            <a:endParaRPr lang="zh-CN" altLang="en-US">
              <a:solidFill>
                <a:prstClr val="black"/>
              </a:solidFill>
            </a:endParaRPr>
          </a:p>
        </p:txBody>
      </p:sp>
    </p:spTree>
    <p:extLst>
      <p:ext uri="{BB962C8B-B14F-4D97-AF65-F5344CB8AC3E}">
        <p14:creationId xmlns:p14="http://schemas.microsoft.com/office/powerpoint/2010/main" xmlns="" val="829867045"/>
      </p:ext>
    </p:extLst>
  </p:cSld>
  <p:clrMapOvr>
    <a:masterClrMapping/>
  </p:clrMapOvr>
</p:notes>
</file>

<file path=ppt/notesSlides/notesSlide2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100" dirty="0" smtClean="0">
              <a:latin typeface="微软雅黑 Light" panose="020B0502040204020203" pitchFamily="34" charset="-122"/>
              <a:ea typeface="微软雅黑 Light" panose="020B0502040204020203" pitchFamily="34" charset="-122"/>
            </a:endParaRPr>
          </a:p>
        </p:txBody>
      </p:sp>
      <p:sp>
        <p:nvSpPr>
          <p:cNvPr id="4" name="Slide Number Placeholder 3"/>
          <p:cNvSpPr>
            <a:spLocks noGrp="1"/>
          </p:cNvSpPr>
          <p:nvPr>
            <p:ph type="sldNum" sz="quarter" idx="10"/>
          </p:nvPr>
        </p:nvSpPr>
        <p:spPr/>
        <p:txBody>
          <a:bodyPr/>
          <a:lstStyle/>
          <a:p>
            <a:fld id="{858E6889-349A-49E8-AAE1-A1FB1A7B9723}" type="slidenum">
              <a:rPr lang="zh-CN" altLang="en-US">
                <a:solidFill>
                  <a:prstClr val="black"/>
                </a:solidFill>
              </a:rPr>
              <a:pPr/>
              <a:t>292</a:t>
            </a:fld>
            <a:endParaRPr lang="zh-CN" altLang="en-US">
              <a:solidFill>
                <a:prstClr val="black"/>
              </a:solidFill>
            </a:endParaRPr>
          </a:p>
        </p:txBody>
      </p:sp>
    </p:spTree>
    <p:extLst>
      <p:ext uri="{BB962C8B-B14F-4D97-AF65-F5344CB8AC3E}">
        <p14:creationId xmlns:p14="http://schemas.microsoft.com/office/powerpoint/2010/main" xmlns="" val="1185852080"/>
      </p:ext>
    </p:extLst>
  </p:cSld>
  <p:clrMapOvr>
    <a:masterClrMapping/>
  </p:clrMapOvr>
</p:notes>
</file>

<file path=ppt/notesSlides/notesSlide2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100" dirty="0" smtClean="0">
              <a:latin typeface="微软雅黑 Light" panose="020B0502040204020203" pitchFamily="34" charset="-122"/>
              <a:ea typeface="微软雅黑 Light" panose="020B0502040204020203" pitchFamily="34" charset="-122"/>
            </a:endParaRPr>
          </a:p>
        </p:txBody>
      </p:sp>
      <p:sp>
        <p:nvSpPr>
          <p:cNvPr id="4" name="Slide Number Placeholder 3"/>
          <p:cNvSpPr>
            <a:spLocks noGrp="1"/>
          </p:cNvSpPr>
          <p:nvPr>
            <p:ph type="sldNum" sz="quarter" idx="10"/>
          </p:nvPr>
        </p:nvSpPr>
        <p:spPr/>
        <p:txBody>
          <a:bodyPr/>
          <a:lstStyle/>
          <a:p>
            <a:fld id="{858E6889-349A-49E8-AAE1-A1FB1A7B9723}" type="slidenum">
              <a:rPr lang="zh-CN" altLang="en-US">
                <a:solidFill>
                  <a:prstClr val="black"/>
                </a:solidFill>
              </a:rPr>
              <a:pPr/>
              <a:t>293</a:t>
            </a:fld>
            <a:endParaRPr lang="zh-CN" altLang="en-US">
              <a:solidFill>
                <a:prstClr val="black"/>
              </a:solidFill>
            </a:endParaRPr>
          </a:p>
        </p:txBody>
      </p:sp>
    </p:spTree>
    <p:extLst>
      <p:ext uri="{BB962C8B-B14F-4D97-AF65-F5344CB8AC3E}">
        <p14:creationId xmlns:p14="http://schemas.microsoft.com/office/powerpoint/2010/main" xmlns="" val="1434890647"/>
      </p:ext>
    </p:extLst>
  </p:cSld>
  <p:clrMapOvr>
    <a:masterClrMapping/>
  </p:clrMapOvr>
</p:notes>
</file>

<file path=ppt/notesSlides/notesSlide2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100" dirty="0" smtClean="0">
              <a:latin typeface="微软雅黑 Light" panose="020B0502040204020203" pitchFamily="34" charset="-122"/>
              <a:ea typeface="微软雅黑 Light" panose="020B0502040204020203" pitchFamily="34" charset="-122"/>
            </a:endParaRPr>
          </a:p>
        </p:txBody>
      </p:sp>
      <p:sp>
        <p:nvSpPr>
          <p:cNvPr id="4" name="Slide Number Placeholder 3"/>
          <p:cNvSpPr>
            <a:spLocks noGrp="1"/>
          </p:cNvSpPr>
          <p:nvPr>
            <p:ph type="sldNum" sz="quarter" idx="10"/>
          </p:nvPr>
        </p:nvSpPr>
        <p:spPr/>
        <p:txBody>
          <a:bodyPr/>
          <a:lstStyle/>
          <a:p>
            <a:fld id="{858E6889-349A-49E8-AAE1-A1FB1A7B9723}" type="slidenum">
              <a:rPr lang="zh-CN" altLang="en-US">
                <a:solidFill>
                  <a:prstClr val="black"/>
                </a:solidFill>
              </a:rPr>
              <a:pPr/>
              <a:t>294</a:t>
            </a:fld>
            <a:endParaRPr lang="zh-CN" altLang="en-US">
              <a:solidFill>
                <a:prstClr val="black"/>
              </a:solidFill>
            </a:endParaRPr>
          </a:p>
        </p:txBody>
      </p:sp>
    </p:spTree>
    <p:extLst>
      <p:ext uri="{BB962C8B-B14F-4D97-AF65-F5344CB8AC3E}">
        <p14:creationId xmlns:p14="http://schemas.microsoft.com/office/powerpoint/2010/main" xmlns="" val="1164523478"/>
      </p:ext>
    </p:extLst>
  </p:cSld>
  <p:clrMapOvr>
    <a:masterClrMapping/>
  </p:clrMapOvr>
</p:notes>
</file>

<file path=ppt/notesSlides/notesSlide2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100" dirty="0" smtClean="0">
              <a:latin typeface="微软雅黑 Light" panose="020B0502040204020203" pitchFamily="34" charset="-122"/>
              <a:ea typeface="微软雅黑 Light" panose="020B0502040204020203" pitchFamily="34" charset="-122"/>
            </a:endParaRPr>
          </a:p>
        </p:txBody>
      </p:sp>
      <p:sp>
        <p:nvSpPr>
          <p:cNvPr id="4" name="Slide Number Placeholder 3"/>
          <p:cNvSpPr>
            <a:spLocks noGrp="1"/>
          </p:cNvSpPr>
          <p:nvPr>
            <p:ph type="sldNum" sz="quarter" idx="10"/>
          </p:nvPr>
        </p:nvSpPr>
        <p:spPr/>
        <p:txBody>
          <a:bodyPr/>
          <a:lstStyle/>
          <a:p>
            <a:fld id="{858E6889-349A-49E8-AAE1-A1FB1A7B9723}" type="slidenum">
              <a:rPr lang="zh-CN" altLang="en-US">
                <a:solidFill>
                  <a:prstClr val="black"/>
                </a:solidFill>
              </a:rPr>
              <a:pPr/>
              <a:t>295</a:t>
            </a:fld>
            <a:endParaRPr lang="zh-CN" altLang="en-US">
              <a:solidFill>
                <a:prstClr val="black"/>
              </a:solidFill>
            </a:endParaRPr>
          </a:p>
        </p:txBody>
      </p:sp>
    </p:spTree>
    <p:extLst>
      <p:ext uri="{BB962C8B-B14F-4D97-AF65-F5344CB8AC3E}">
        <p14:creationId xmlns:p14="http://schemas.microsoft.com/office/powerpoint/2010/main" xmlns="" val="200509847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此处有实战演练</a:t>
            </a:r>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pPr/>
              <a:t>35</a:t>
            </a:fld>
            <a:endParaRPr lang="zh-CN" altLang="en-US"/>
          </a:p>
        </p:txBody>
      </p:sp>
    </p:spTree>
    <p:extLst>
      <p:ext uri="{BB962C8B-B14F-4D97-AF65-F5344CB8AC3E}">
        <p14:creationId xmlns:p14="http://schemas.microsoft.com/office/powerpoint/2010/main" xmlns="" val="175768958"/>
      </p:ext>
    </p:extLst>
  </p:cSld>
  <p:clrMapOvr>
    <a:masterClrMapping/>
  </p:clrMapOvr>
</p:notes>
</file>

<file path=ppt/notesSlides/notesSlide2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100" dirty="0" smtClean="0">
              <a:latin typeface="微软雅黑 Light" panose="020B0502040204020203" pitchFamily="34" charset="-122"/>
              <a:ea typeface="微软雅黑 Light" panose="020B0502040204020203" pitchFamily="34" charset="-122"/>
            </a:endParaRPr>
          </a:p>
        </p:txBody>
      </p:sp>
      <p:sp>
        <p:nvSpPr>
          <p:cNvPr id="4" name="Slide Number Placeholder 3"/>
          <p:cNvSpPr>
            <a:spLocks noGrp="1"/>
          </p:cNvSpPr>
          <p:nvPr>
            <p:ph type="sldNum" sz="quarter" idx="10"/>
          </p:nvPr>
        </p:nvSpPr>
        <p:spPr/>
        <p:txBody>
          <a:bodyPr/>
          <a:lstStyle/>
          <a:p>
            <a:fld id="{858E6889-349A-49E8-AAE1-A1FB1A7B9723}" type="slidenum">
              <a:rPr lang="zh-CN" altLang="en-US">
                <a:solidFill>
                  <a:prstClr val="black"/>
                </a:solidFill>
              </a:rPr>
              <a:pPr/>
              <a:t>296</a:t>
            </a:fld>
            <a:endParaRPr lang="zh-CN" altLang="en-US">
              <a:solidFill>
                <a:prstClr val="black"/>
              </a:solidFill>
            </a:endParaRPr>
          </a:p>
        </p:txBody>
      </p:sp>
    </p:spTree>
    <p:extLst>
      <p:ext uri="{BB962C8B-B14F-4D97-AF65-F5344CB8AC3E}">
        <p14:creationId xmlns:p14="http://schemas.microsoft.com/office/powerpoint/2010/main" xmlns="" val="173746233"/>
      </p:ext>
    </p:extLst>
  </p:cSld>
  <p:clrMapOvr>
    <a:masterClrMapping/>
  </p:clrMapOvr>
</p:notes>
</file>

<file path=ppt/notesSlides/notesSlide2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100" dirty="0" smtClean="0">
              <a:latin typeface="微软雅黑 Light" panose="020B0502040204020203" pitchFamily="34" charset="-122"/>
              <a:ea typeface="微软雅黑 Light" panose="020B0502040204020203" pitchFamily="34" charset="-122"/>
            </a:endParaRPr>
          </a:p>
        </p:txBody>
      </p:sp>
      <p:sp>
        <p:nvSpPr>
          <p:cNvPr id="4" name="Slide Number Placeholder 3"/>
          <p:cNvSpPr>
            <a:spLocks noGrp="1"/>
          </p:cNvSpPr>
          <p:nvPr>
            <p:ph type="sldNum" sz="quarter" idx="10"/>
          </p:nvPr>
        </p:nvSpPr>
        <p:spPr/>
        <p:txBody>
          <a:bodyPr/>
          <a:lstStyle/>
          <a:p>
            <a:fld id="{858E6889-349A-49E8-AAE1-A1FB1A7B9723}" type="slidenum">
              <a:rPr lang="zh-CN" altLang="en-US">
                <a:solidFill>
                  <a:prstClr val="black"/>
                </a:solidFill>
              </a:rPr>
              <a:pPr/>
              <a:t>297</a:t>
            </a:fld>
            <a:endParaRPr lang="zh-CN" altLang="en-US">
              <a:solidFill>
                <a:prstClr val="black"/>
              </a:solidFill>
            </a:endParaRPr>
          </a:p>
        </p:txBody>
      </p:sp>
    </p:spTree>
    <p:extLst>
      <p:ext uri="{BB962C8B-B14F-4D97-AF65-F5344CB8AC3E}">
        <p14:creationId xmlns:p14="http://schemas.microsoft.com/office/powerpoint/2010/main" xmlns="" val="1310267212"/>
      </p:ext>
    </p:extLst>
  </p:cSld>
  <p:clrMapOvr>
    <a:masterClrMapping/>
  </p:clrMapOvr>
</p:notes>
</file>

<file path=ppt/notesSlides/notesSlide2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100" dirty="0" smtClean="0">
              <a:latin typeface="微软雅黑 Light" panose="020B0502040204020203" pitchFamily="34" charset="-122"/>
              <a:ea typeface="微软雅黑 Light" panose="020B0502040204020203" pitchFamily="34" charset="-122"/>
            </a:endParaRPr>
          </a:p>
        </p:txBody>
      </p:sp>
      <p:sp>
        <p:nvSpPr>
          <p:cNvPr id="4" name="Slide Number Placeholder 3"/>
          <p:cNvSpPr>
            <a:spLocks noGrp="1"/>
          </p:cNvSpPr>
          <p:nvPr>
            <p:ph type="sldNum" sz="quarter" idx="10"/>
          </p:nvPr>
        </p:nvSpPr>
        <p:spPr/>
        <p:txBody>
          <a:bodyPr/>
          <a:lstStyle/>
          <a:p>
            <a:fld id="{858E6889-349A-49E8-AAE1-A1FB1A7B9723}" type="slidenum">
              <a:rPr lang="zh-CN" altLang="en-US">
                <a:solidFill>
                  <a:prstClr val="black"/>
                </a:solidFill>
              </a:rPr>
              <a:pPr/>
              <a:t>298</a:t>
            </a:fld>
            <a:endParaRPr lang="zh-CN" altLang="en-US">
              <a:solidFill>
                <a:prstClr val="black"/>
              </a:solidFill>
            </a:endParaRPr>
          </a:p>
        </p:txBody>
      </p:sp>
    </p:spTree>
    <p:extLst>
      <p:ext uri="{BB962C8B-B14F-4D97-AF65-F5344CB8AC3E}">
        <p14:creationId xmlns:p14="http://schemas.microsoft.com/office/powerpoint/2010/main" xmlns="" val="1791475010"/>
      </p:ext>
    </p:extLst>
  </p:cSld>
  <p:clrMapOvr>
    <a:masterClrMapping/>
  </p:clrMapOvr>
</p:notes>
</file>

<file path=ppt/notesSlides/notesSlide2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lnSpc>
                <a:spcPct val="150000"/>
              </a:lnSpc>
              <a:buClr>
                <a:srgbClr val="3BBC5D"/>
              </a:buClr>
              <a:buFont typeface="Wingdings" panose="05000000000000000000" pitchFamily="2" charset="2"/>
              <a:buChar char="l"/>
            </a:pPr>
            <a:r>
              <a:rPr lang="zh-CN" altLang="en-US" sz="1100" dirty="0" smtClean="0">
                <a:solidFill>
                  <a:prstClr val="black"/>
                </a:solidFill>
                <a:latin typeface="微软雅黑 Light" panose="020B0502040204020203" pitchFamily="34" charset="-122"/>
                <a:ea typeface="微软雅黑 Light" panose="020B0502040204020203" pitchFamily="34" charset="-122"/>
              </a:rPr>
              <a:t>刚才我们介绍的正则表达式是独立于语言存在的。</a:t>
            </a:r>
            <a:r>
              <a:rPr lang="en-US" altLang="zh-CN" sz="1100" dirty="0" smtClean="0">
                <a:solidFill>
                  <a:prstClr val="black"/>
                </a:solidFill>
                <a:latin typeface="微软雅黑 Light" panose="020B0502040204020203" pitchFamily="34" charset="-122"/>
                <a:ea typeface="微软雅黑 Light" panose="020B0502040204020203" pitchFamily="34" charset="-122"/>
              </a:rPr>
              <a:t>'</a:t>
            </a:r>
            <a:r>
              <a:rPr lang="zh-CN" altLang="en-US" sz="1100" dirty="0" smtClean="0">
                <a:solidFill>
                  <a:prstClr val="black"/>
                </a:solidFill>
                <a:latin typeface="微软雅黑 Light" panose="020B0502040204020203" pitchFamily="34" charset="-122"/>
                <a:ea typeface="微软雅黑 Light" panose="020B0502040204020203" pitchFamily="34" charset="-122"/>
              </a:rPr>
              <a:t>正则表达式</a:t>
            </a:r>
            <a:r>
              <a:rPr lang="en-US" altLang="zh-CN" sz="1100" dirty="0" smtClean="0">
                <a:solidFill>
                  <a:prstClr val="black"/>
                </a:solidFill>
                <a:latin typeface="微软雅黑 Light" panose="020B0502040204020203" pitchFamily="34" charset="-122"/>
                <a:ea typeface="微软雅黑 Light" panose="020B0502040204020203" pitchFamily="34" charset="-122"/>
              </a:rPr>
              <a:t>'</a:t>
            </a:r>
            <a:r>
              <a:rPr lang="zh-CN" altLang="en-US" sz="1100" dirty="0" smtClean="0">
                <a:solidFill>
                  <a:prstClr val="black"/>
                </a:solidFill>
                <a:latin typeface="微软雅黑 Light" panose="020B0502040204020203" pitchFamily="34" charset="-122"/>
                <a:ea typeface="微软雅黑 Light" panose="020B0502040204020203" pitchFamily="34" charset="-122"/>
              </a:rPr>
              <a:t>不是基于哪一种编程语言的概念，而是一个字符串语言本身的概念。在各种语言中都有不同的实现方式</a:t>
            </a:r>
            <a:endParaRPr lang="en-US" altLang="zh-CN" sz="1100" dirty="0" smtClean="0">
              <a:solidFill>
                <a:prstClr val="black"/>
              </a:solidFill>
              <a:latin typeface="微软雅黑 Light" panose="020B0502040204020203" pitchFamily="34" charset="-122"/>
              <a:ea typeface="微软雅黑 Light" panose="020B0502040204020203" pitchFamily="34" charset="-122"/>
            </a:endParaRPr>
          </a:p>
          <a:p>
            <a:pPr marL="342900" indent="-342900">
              <a:lnSpc>
                <a:spcPct val="150000"/>
              </a:lnSpc>
              <a:buClr>
                <a:srgbClr val="3BBC5D"/>
              </a:buClr>
              <a:buFont typeface="Wingdings" panose="05000000000000000000" pitchFamily="2" charset="2"/>
              <a:buChar char="l"/>
            </a:pPr>
            <a:r>
              <a:rPr lang="zh-CN" altLang="en-US" sz="1100" dirty="0" smtClean="0">
                <a:solidFill>
                  <a:prstClr val="black"/>
                </a:solidFill>
                <a:latin typeface="微软雅黑 Light" panose="020B0502040204020203" pitchFamily="34" charset="-122"/>
                <a:ea typeface="微软雅黑 Light" panose="020B0502040204020203" pitchFamily="34" charset="-122"/>
              </a:rPr>
              <a:t>在</a:t>
            </a:r>
            <a:r>
              <a:rPr lang="en-US" altLang="zh-CN" sz="1100" dirty="0" smtClean="0">
                <a:solidFill>
                  <a:prstClr val="black"/>
                </a:solidFill>
                <a:latin typeface="微软雅黑 Light" panose="020B0502040204020203" pitchFamily="34" charset="-122"/>
                <a:ea typeface="微软雅黑 Light" panose="020B0502040204020203" pitchFamily="34" charset="-122"/>
              </a:rPr>
              <a:t>Python</a:t>
            </a:r>
            <a:r>
              <a:rPr lang="zh-CN" altLang="en-US" sz="1100" dirty="0" smtClean="0">
                <a:solidFill>
                  <a:prstClr val="black"/>
                </a:solidFill>
                <a:latin typeface="微软雅黑 Light" panose="020B0502040204020203" pitchFamily="34" charset="-122"/>
                <a:ea typeface="微软雅黑 Light" panose="020B0502040204020203" pitchFamily="34" charset="-122"/>
              </a:rPr>
              <a:t>中，有一个内置模块</a:t>
            </a:r>
            <a:r>
              <a:rPr lang="en-US" altLang="zh-CN" sz="1100" dirty="0" smtClean="0">
                <a:solidFill>
                  <a:prstClr val="black"/>
                </a:solidFill>
                <a:latin typeface="微软雅黑 Light" panose="020B0502040204020203" pitchFamily="34" charset="-122"/>
                <a:ea typeface="微软雅黑 Light" panose="020B0502040204020203" pitchFamily="34" charset="-122"/>
              </a:rPr>
              <a:t>re</a:t>
            </a:r>
            <a:r>
              <a:rPr lang="zh-CN" altLang="en-US" sz="1100" dirty="0" smtClean="0">
                <a:solidFill>
                  <a:prstClr val="black"/>
                </a:solidFill>
                <a:latin typeface="微软雅黑 Light" panose="020B0502040204020203" pitchFamily="34" charset="-122"/>
                <a:ea typeface="微软雅黑 Light" panose="020B0502040204020203" pitchFamily="34" charset="-122"/>
              </a:rPr>
              <a:t>，是专门用于处理正则表达式的模块</a:t>
            </a:r>
            <a:endParaRPr lang="en-US" altLang="zh-CN" sz="1100" dirty="0" smtClean="0">
              <a:solidFill>
                <a:prstClr val="black"/>
              </a:solidFill>
              <a:latin typeface="微软雅黑 Light" panose="020B0502040204020203" pitchFamily="34" charset="-122"/>
              <a:ea typeface="微软雅黑 Light" panose="020B0502040204020203" pitchFamily="34" charset="-122"/>
            </a:endParaRPr>
          </a:p>
          <a:p>
            <a:pPr marL="342900" indent="-342900">
              <a:lnSpc>
                <a:spcPct val="150000"/>
              </a:lnSpc>
              <a:buClr>
                <a:srgbClr val="3BBC5D"/>
              </a:buClr>
              <a:buFont typeface="Wingdings" panose="05000000000000000000" pitchFamily="2" charset="2"/>
              <a:buChar char="l"/>
            </a:pPr>
            <a:r>
              <a:rPr lang="zh-CN" altLang="en-US" sz="1100" dirty="0" smtClean="0">
                <a:solidFill>
                  <a:prstClr val="black"/>
                </a:solidFill>
                <a:latin typeface="微软雅黑 Light" panose="020B0502040204020203" pitchFamily="34" charset="-122"/>
                <a:ea typeface="微软雅黑 Light" panose="020B0502040204020203" pitchFamily="34" charset="-122"/>
              </a:rPr>
              <a:t>刚才我们介绍的有关</a:t>
            </a:r>
            <a:r>
              <a:rPr lang="en-US" altLang="zh-CN" sz="1100" dirty="0" smtClean="0">
                <a:solidFill>
                  <a:prstClr val="black"/>
                </a:solidFill>
                <a:latin typeface="微软雅黑 Light" panose="020B0502040204020203" pitchFamily="34" charset="-122"/>
                <a:ea typeface="微软雅黑 Light" panose="020B0502040204020203" pitchFamily="34" charset="-122"/>
              </a:rPr>
              <a:t>|</a:t>
            </a:r>
            <a:r>
              <a:rPr lang="zh-CN" altLang="en-US" sz="1100" dirty="0" smtClean="0">
                <a:solidFill>
                  <a:prstClr val="black"/>
                </a:solidFill>
                <a:latin typeface="微软雅黑 Light" panose="020B0502040204020203" pitchFamily="34" charset="-122"/>
                <a:ea typeface="微软雅黑 Light" panose="020B0502040204020203" pitchFamily="34" charset="-122"/>
              </a:rPr>
              <a:t>与*的应用是正则表达式的通用语法。在在</a:t>
            </a:r>
            <a:r>
              <a:rPr lang="en-US" altLang="zh-CN" sz="1100" dirty="0" smtClean="0">
                <a:solidFill>
                  <a:prstClr val="black"/>
                </a:solidFill>
                <a:latin typeface="微软雅黑 Light" panose="020B0502040204020203" pitchFamily="34" charset="-122"/>
                <a:ea typeface="微软雅黑 Light" panose="020B0502040204020203" pitchFamily="34" charset="-122"/>
              </a:rPr>
              <a:t>Python</a:t>
            </a:r>
            <a:r>
              <a:rPr lang="zh-CN" altLang="en-US" sz="1100" dirty="0" smtClean="0">
                <a:solidFill>
                  <a:prstClr val="black"/>
                </a:solidFill>
                <a:latin typeface="微软雅黑 Light" panose="020B0502040204020203" pitchFamily="34" charset="-122"/>
                <a:ea typeface="微软雅黑 Light" panose="020B0502040204020203" pitchFamily="34" charset="-122"/>
              </a:rPr>
              <a:t>中使用正则表达式时，包括但不限于这些简单的语法。我们有更多更加简单的方法可以写出通配符等我们需要的模式。</a:t>
            </a:r>
            <a:endParaRPr lang="en-US" altLang="zh-CN" sz="1100" dirty="0" smtClean="0">
              <a:solidFill>
                <a:prstClr val="black"/>
              </a:solidFill>
              <a:latin typeface="微软雅黑 Light" panose="020B0502040204020203" pitchFamily="34" charset="-122"/>
              <a:ea typeface="微软雅黑 Light" panose="020B0502040204020203" pitchFamily="34" charset="-122"/>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100" dirty="0" smtClean="0">
              <a:latin typeface="微软雅黑 Light" panose="020B0502040204020203" pitchFamily="34" charset="-122"/>
              <a:ea typeface="微软雅黑 Light" panose="020B0502040204020203" pitchFamily="34" charset="-122"/>
            </a:endParaRPr>
          </a:p>
        </p:txBody>
      </p:sp>
      <p:sp>
        <p:nvSpPr>
          <p:cNvPr id="4" name="Slide Number Placeholder 3"/>
          <p:cNvSpPr>
            <a:spLocks noGrp="1"/>
          </p:cNvSpPr>
          <p:nvPr>
            <p:ph type="sldNum" sz="quarter" idx="10"/>
          </p:nvPr>
        </p:nvSpPr>
        <p:spPr/>
        <p:txBody>
          <a:bodyPr/>
          <a:lstStyle/>
          <a:p>
            <a:fld id="{858E6889-349A-49E8-AAE1-A1FB1A7B9723}" type="slidenum">
              <a:rPr lang="zh-CN" altLang="en-US">
                <a:solidFill>
                  <a:prstClr val="black"/>
                </a:solidFill>
              </a:rPr>
              <a:pPr/>
              <a:t>299</a:t>
            </a:fld>
            <a:endParaRPr lang="zh-CN" altLang="en-US">
              <a:solidFill>
                <a:prstClr val="black"/>
              </a:solidFill>
            </a:endParaRPr>
          </a:p>
        </p:txBody>
      </p:sp>
    </p:spTree>
    <p:extLst>
      <p:ext uri="{BB962C8B-B14F-4D97-AF65-F5344CB8AC3E}">
        <p14:creationId xmlns:p14="http://schemas.microsoft.com/office/powerpoint/2010/main" xmlns="" val="594749936"/>
      </p:ext>
    </p:extLst>
  </p:cSld>
  <p:clrMapOvr>
    <a:masterClrMapping/>
  </p:clrMapOvr>
</p:notes>
</file>

<file path=ppt/notesSlides/notesSlide2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100" dirty="0" smtClean="0">
                <a:solidFill>
                  <a:prstClr val="black"/>
                </a:solidFill>
                <a:latin typeface="微软雅黑 Light" panose="020B0502040204020203" pitchFamily="34" charset="-122"/>
                <a:ea typeface="微软雅黑 Light" panose="020B0502040204020203" pitchFamily="34" charset="-122"/>
              </a:rPr>
              <a:t>在介绍 </a:t>
            </a:r>
            <a:r>
              <a:rPr lang="en-US" altLang="zh-CN" sz="1100" dirty="0" smtClean="0">
                <a:solidFill>
                  <a:prstClr val="black"/>
                </a:solidFill>
                <a:latin typeface="微软雅黑 Light" panose="020B0502040204020203" pitchFamily="34" charset="-122"/>
                <a:ea typeface="微软雅黑 Light" panose="020B0502040204020203" pitchFamily="34" charset="-122"/>
              </a:rPr>
              <a:t>Python </a:t>
            </a:r>
            <a:r>
              <a:rPr lang="zh-CN" altLang="en-US" sz="1100" dirty="0" smtClean="0">
                <a:solidFill>
                  <a:prstClr val="black"/>
                </a:solidFill>
                <a:latin typeface="微软雅黑 Light" panose="020B0502040204020203" pitchFamily="34" charset="-122"/>
                <a:ea typeface="微软雅黑 Light" panose="020B0502040204020203" pitchFamily="34" charset="-122"/>
              </a:rPr>
              <a:t>正则表达式前，先介绍原始字符串（文字量）的概念，其值（和普通文字量一样）就是 </a:t>
            </a:r>
            <a:r>
              <a:rPr lang="en-US" altLang="zh-CN" sz="1100" dirty="0" err="1" smtClean="0">
                <a:solidFill>
                  <a:prstClr val="black"/>
                </a:solidFill>
                <a:latin typeface="微软雅黑 Light" panose="020B0502040204020203" pitchFamily="34" charset="-122"/>
                <a:ea typeface="微软雅黑 Light" panose="020B0502040204020203" pitchFamily="34" charset="-122"/>
              </a:rPr>
              <a:t>str</a:t>
            </a:r>
            <a:r>
              <a:rPr lang="en-US" altLang="zh-CN" sz="1100" dirty="0" smtClean="0">
                <a:solidFill>
                  <a:prstClr val="black"/>
                </a:solidFill>
                <a:latin typeface="微软雅黑 Light" panose="020B0502040204020203" pitchFamily="34" charset="-122"/>
                <a:ea typeface="微软雅黑 Light" panose="020B0502040204020203" pitchFamily="34" charset="-122"/>
              </a:rPr>
              <a:t> </a:t>
            </a:r>
            <a:r>
              <a:rPr lang="zh-CN" altLang="en-US" sz="1100" dirty="0" smtClean="0">
                <a:solidFill>
                  <a:prstClr val="black"/>
                </a:solidFill>
                <a:latin typeface="微软雅黑 Light" panose="020B0502040204020203" pitchFamily="34" charset="-122"/>
                <a:ea typeface="微软雅黑 Light" panose="020B0502040204020203" pitchFamily="34" charset="-122"/>
              </a:rPr>
              <a:t>类型的对象。原始字符串的形式是在普通字符串文字量前加 </a:t>
            </a:r>
            <a:r>
              <a:rPr lang="en-US" altLang="zh-CN" sz="1100" dirty="0" smtClean="0">
                <a:solidFill>
                  <a:prstClr val="black"/>
                </a:solidFill>
                <a:latin typeface="微软雅黑 Light" panose="020B0502040204020203" pitchFamily="34" charset="-122"/>
                <a:ea typeface="微软雅黑 Light" panose="020B0502040204020203" pitchFamily="34" charset="-122"/>
              </a:rPr>
              <a:t>r </a:t>
            </a:r>
            <a:r>
              <a:rPr lang="zh-CN" altLang="en-US" sz="1100" dirty="0" smtClean="0">
                <a:solidFill>
                  <a:prstClr val="black"/>
                </a:solidFill>
                <a:latin typeface="微软雅黑 Light" panose="020B0502040204020203" pitchFamily="34" charset="-122"/>
                <a:ea typeface="微软雅黑 Light" panose="020B0502040204020203" pitchFamily="34" charset="-122"/>
              </a:rPr>
              <a:t>或 </a:t>
            </a:r>
            <a:r>
              <a:rPr lang="en-US" altLang="zh-CN" sz="1100" dirty="0" smtClean="0">
                <a:solidFill>
                  <a:prstClr val="black"/>
                </a:solidFill>
                <a:latin typeface="微软雅黑 Light" panose="020B0502040204020203" pitchFamily="34" charset="-122"/>
                <a:ea typeface="微软雅黑 Light" panose="020B0502040204020203" pitchFamily="34" charset="-122"/>
              </a:rPr>
              <a:t>R </a:t>
            </a:r>
            <a:r>
              <a:rPr lang="zh-CN" altLang="en-US" sz="1100" dirty="0" smtClean="0">
                <a:solidFill>
                  <a:prstClr val="black"/>
                </a:solidFill>
                <a:latin typeface="微软雅黑 Light" panose="020B0502040204020203" pitchFamily="34" charset="-122"/>
                <a:ea typeface="微软雅黑 Light" panose="020B0502040204020203" pitchFamily="34" charset="-122"/>
              </a:rPr>
              <a:t>前缀，如 </a:t>
            </a:r>
            <a:r>
              <a:rPr lang="en-US" altLang="zh-CN" sz="1100" b="1" dirty="0" err="1" smtClean="0">
                <a:latin typeface="Monaco"/>
                <a:ea typeface="微软雅黑 Light" panose="020B0502040204020203" pitchFamily="34" charset="-122"/>
              </a:rPr>
              <a:t>R'abcdefg</a:t>
            </a:r>
            <a:r>
              <a:rPr lang="en-US" altLang="zh-CN" sz="1100" b="1" dirty="0" smtClean="0">
                <a:latin typeface="Monaco"/>
                <a:ea typeface="微软雅黑 Light" panose="020B0502040204020203" pitchFamily="34" charset="-122"/>
              </a:rPr>
              <a:t>' </a:t>
            </a:r>
            <a:r>
              <a:rPr lang="en-US" altLang="zh-CN" sz="1100" b="1" dirty="0" err="1" smtClean="0">
                <a:latin typeface="Monaco"/>
                <a:ea typeface="微软雅黑 Light" panose="020B0502040204020203" pitchFamily="34" charset="-122"/>
              </a:rPr>
              <a:t>r'C</a:t>
            </a:r>
            <a:r>
              <a:rPr lang="en-US" altLang="zh-CN" sz="1100" b="1" dirty="0" smtClean="0">
                <a:latin typeface="Monaco"/>
                <a:ea typeface="微软雅黑 Light" panose="020B0502040204020203" pitchFamily="34" charset="-122"/>
              </a:rPr>
              <a:t>:\courses\</a:t>
            </a:r>
            <a:r>
              <a:rPr lang="en-US" altLang="zh-CN" sz="1100" b="1" dirty="0" err="1" smtClean="0">
                <a:latin typeface="Monaco"/>
                <a:ea typeface="微软雅黑 Light" panose="020B0502040204020203" pitchFamily="34" charset="-122"/>
              </a:rPr>
              <a:t>pathon</a:t>
            </a:r>
            <a:r>
              <a:rPr lang="en-US" altLang="zh-CN" sz="1100" b="1" dirty="0" smtClean="0">
                <a:latin typeface="Monaco"/>
                <a:ea typeface="微软雅黑 Light" panose="020B0502040204020203" pitchFamily="34" charset="-122"/>
              </a:rPr>
              <a:t>\</a:t>
            </a:r>
            <a:r>
              <a:rPr lang="en-US" altLang="zh-CN" sz="1100" b="1" dirty="0" err="1" smtClean="0">
                <a:latin typeface="Monaco"/>
                <a:ea typeface="微软雅黑 Light" panose="020B0502040204020203" pitchFamily="34" charset="-122"/>
              </a:rPr>
              <a:t>progs</a:t>
            </a:r>
            <a:r>
              <a:rPr lang="en-US" altLang="zh-CN" sz="1100" b="1" dirty="0" smtClean="0">
                <a:latin typeface="Monaco"/>
                <a:ea typeface="微软雅黑 Light" panose="020B0502040204020203" pitchFamily="34" charset="-122"/>
              </a:rPr>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100" b="1" dirty="0" smtClean="0">
              <a:latin typeface="Monaco"/>
              <a:ea typeface="微软雅黑 Light" panose="020B0502040204020203" pitchFamily="34" charset="-122"/>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100" dirty="0" smtClean="0">
                <a:solidFill>
                  <a:prstClr val="black"/>
                </a:solidFill>
                <a:latin typeface="微软雅黑 Light" panose="020B0502040204020203" pitchFamily="34" charset="-122"/>
                <a:ea typeface="微软雅黑 Light" panose="020B0502040204020203" pitchFamily="34" charset="-122"/>
              </a:rPr>
              <a:t>原始字符串里</a:t>
            </a:r>
            <a:r>
              <a:rPr lang="en-US" altLang="zh-CN" sz="1100" dirty="0" smtClean="0">
                <a:solidFill>
                  <a:prstClr val="black"/>
                </a:solidFill>
                <a:latin typeface="微软雅黑 Light" panose="020B0502040204020203" pitchFamily="34" charset="-122"/>
                <a:ea typeface="微软雅黑 Light" panose="020B0502040204020203" pitchFamily="34" charset="-122"/>
              </a:rPr>
              <a:t>‘</a:t>
            </a:r>
            <a:r>
              <a:rPr lang="zh-CN" altLang="en-US" sz="1100" dirty="0" smtClean="0">
                <a:solidFill>
                  <a:prstClr val="black"/>
                </a:solidFill>
                <a:latin typeface="微软雅黑 Light" panose="020B0502040204020203" pitchFamily="34" charset="-122"/>
                <a:ea typeface="微软雅黑 Light" panose="020B0502040204020203" pitchFamily="34" charset="-122"/>
              </a:rPr>
              <a:t>写出什么就是什么“。即 </a:t>
            </a:r>
            <a:r>
              <a:rPr lang="en-US" altLang="zh-CN" sz="1100" dirty="0" smtClean="0">
                <a:solidFill>
                  <a:prstClr val="black"/>
                </a:solidFill>
                <a:latin typeface="微软雅黑 Light" panose="020B0502040204020203" pitchFamily="34" charset="-122"/>
                <a:ea typeface="微软雅黑 Light" panose="020B0502040204020203" pitchFamily="34" charset="-122"/>
              </a:rPr>
              <a:t>\ </a:t>
            </a:r>
            <a:r>
              <a:rPr lang="zh-CN" altLang="en-US" sz="1100" dirty="0" smtClean="0">
                <a:solidFill>
                  <a:prstClr val="black"/>
                </a:solidFill>
                <a:latin typeface="微软雅黑 Light" panose="020B0502040204020203" pitchFamily="34" charset="-122"/>
                <a:ea typeface="微软雅黑 Light" panose="020B0502040204020203" pitchFamily="34" charset="-122"/>
              </a:rPr>
              <a:t>不作为转义符，在相应 </a:t>
            </a:r>
            <a:r>
              <a:rPr lang="en-US" altLang="zh-CN" sz="1100" dirty="0" err="1" smtClean="0">
                <a:solidFill>
                  <a:prstClr val="black"/>
                </a:solidFill>
                <a:latin typeface="微软雅黑 Light" panose="020B0502040204020203" pitchFamily="34" charset="-122"/>
                <a:ea typeface="微软雅黑 Light" panose="020B0502040204020203" pitchFamily="34" charset="-122"/>
              </a:rPr>
              <a:t>str</a:t>
            </a:r>
            <a:r>
              <a:rPr lang="en-US" altLang="zh-CN" sz="1100" dirty="0" smtClean="0">
                <a:solidFill>
                  <a:prstClr val="black"/>
                </a:solidFill>
                <a:latin typeface="微软雅黑 Light" panose="020B0502040204020203" pitchFamily="34" charset="-122"/>
                <a:ea typeface="微软雅黑 Light" panose="020B0502040204020203" pitchFamily="34" charset="-122"/>
              </a:rPr>
              <a:t> </a:t>
            </a:r>
            <a:r>
              <a:rPr lang="zh-CN" altLang="en-US" sz="1100" dirty="0" smtClean="0">
                <a:solidFill>
                  <a:prstClr val="black"/>
                </a:solidFill>
                <a:latin typeface="微软雅黑 Light" panose="020B0502040204020203" pitchFamily="34" charset="-122"/>
                <a:ea typeface="微软雅黑 Light" panose="020B0502040204020203" pitchFamily="34" charset="-122"/>
              </a:rPr>
              <a:t>对象里原样保留。除了位于单</a:t>
            </a:r>
            <a:r>
              <a:rPr lang="en-US" altLang="zh-CN" sz="1100" dirty="0" smtClean="0">
                <a:solidFill>
                  <a:prstClr val="black"/>
                </a:solidFill>
                <a:latin typeface="微软雅黑 Light" panose="020B0502040204020203" pitchFamily="34" charset="-122"/>
                <a:ea typeface="微软雅黑 Light" panose="020B0502040204020203" pitchFamily="34" charset="-122"/>
              </a:rPr>
              <a:t>/</a:t>
            </a:r>
            <a:r>
              <a:rPr lang="zh-CN" altLang="en-US" sz="1100" dirty="0" smtClean="0">
                <a:solidFill>
                  <a:prstClr val="black"/>
                </a:solidFill>
                <a:latin typeface="微软雅黑 Light" panose="020B0502040204020203" pitchFamily="34" charset="-122"/>
                <a:ea typeface="微软雅黑 Light" panose="020B0502040204020203" pitchFamily="34" charset="-122"/>
              </a:rPr>
              <a:t>双引号前的反斜线符号。</a:t>
            </a:r>
            <a:endParaRPr lang="en-US" altLang="zh-CN" sz="1100" dirty="0" smtClean="0">
              <a:solidFill>
                <a:prstClr val="black"/>
              </a:solidFill>
              <a:latin typeface="微软雅黑 Light" panose="020B0502040204020203" pitchFamily="34" charset="-122"/>
              <a:ea typeface="微软雅黑 Light" panose="020B0502040204020203" pitchFamily="34" charset="-122"/>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100" b="1" dirty="0" smtClean="0">
                <a:latin typeface="Monaco"/>
                <a:ea typeface="微软雅黑 Light" panose="020B0502040204020203" pitchFamily="34" charset="-122"/>
              </a:rPr>
              <a:t>'C:\\courses\\</a:t>
            </a:r>
            <a:r>
              <a:rPr lang="en-US" altLang="zh-CN" sz="1100" b="1" dirty="0" err="1" smtClean="0">
                <a:latin typeface="Monaco"/>
                <a:ea typeface="微软雅黑 Light" panose="020B0502040204020203" pitchFamily="34" charset="-122"/>
              </a:rPr>
              <a:t>pathon</a:t>
            </a:r>
            <a:r>
              <a:rPr lang="en-US" altLang="zh-CN" sz="1100" b="1" dirty="0" smtClean="0">
                <a:latin typeface="Monaco"/>
                <a:ea typeface="微软雅黑 Light" panose="020B0502040204020203" pitchFamily="34" charset="-122"/>
              </a:rPr>
              <a:t>\\</a:t>
            </a:r>
            <a:r>
              <a:rPr lang="en-US" altLang="zh-CN" sz="1100" b="1" dirty="0" err="1" smtClean="0">
                <a:latin typeface="Monaco"/>
                <a:ea typeface="微软雅黑 Light" panose="020B0502040204020203" pitchFamily="34" charset="-122"/>
              </a:rPr>
              <a:t>progs</a:t>
            </a:r>
            <a:r>
              <a:rPr lang="en-US" altLang="zh-CN" sz="1100" b="1" dirty="0" smtClean="0">
                <a:latin typeface="Monaco"/>
                <a:ea typeface="微软雅黑 Light" panose="020B0502040204020203" pitchFamily="34" charset="-122"/>
              </a:rPr>
              <a:t>'' </a:t>
            </a:r>
            <a:r>
              <a:rPr lang="zh-CN" altLang="en-US" sz="1100" dirty="0" smtClean="0">
                <a:solidFill>
                  <a:prstClr val="black"/>
                </a:solidFill>
                <a:latin typeface="微软雅黑 Light" panose="020B0502040204020203" pitchFamily="34" charset="-122"/>
                <a:ea typeface="微软雅黑 Light" panose="020B0502040204020203" pitchFamily="34" charset="-122"/>
              </a:rPr>
              <a:t>因为在字符串中要用</a:t>
            </a:r>
            <a:r>
              <a:rPr lang="en-US" altLang="zh-CN" sz="1100" dirty="0" smtClean="0">
                <a:solidFill>
                  <a:prstClr val="black"/>
                </a:solidFill>
                <a:latin typeface="微软雅黑 Light" panose="020B0502040204020203" pitchFamily="34" charset="-122"/>
                <a:ea typeface="微软雅黑 Light" panose="020B0502040204020203" pitchFamily="34" charset="-122"/>
              </a:rPr>
              <a:t>'\\'</a:t>
            </a:r>
            <a:r>
              <a:rPr lang="zh-CN" altLang="en-US" sz="1100" dirty="0" smtClean="0">
                <a:solidFill>
                  <a:prstClr val="black"/>
                </a:solidFill>
                <a:latin typeface="微软雅黑 Light" panose="020B0502040204020203" pitchFamily="34" charset="-122"/>
                <a:ea typeface="微软雅黑 Light" panose="020B0502040204020203" pitchFamily="34" charset="-122"/>
              </a:rPr>
              <a:t>才能匹配实际上的</a:t>
            </a:r>
            <a:r>
              <a:rPr lang="en-US" altLang="zh-CN" sz="1100" dirty="0" smtClean="0">
                <a:solidFill>
                  <a:prstClr val="black"/>
                </a:solidFill>
                <a:latin typeface="微软雅黑 Light" panose="020B0502040204020203" pitchFamily="34" charset="-122"/>
                <a:ea typeface="微软雅黑 Light" panose="020B0502040204020203" pitchFamily="34" charset="-122"/>
              </a:rPr>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100" dirty="0" smtClean="0">
              <a:solidFill>
                <a:prstClr val="black"/>
              </a:solidFill>
              <a:latin typeface="微软雅黑 Light" panose="020B0502040204020203" pitchFamily="34" charset="-122"/>
              <a:ea typeface="微软雅黑 Light" panose="020B0502040204020203" pitchFamily="34" charset="-122"/>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100" b="1" dirty="0" smtClean="0">
              <a:latin typeface="Monaco"/>
              <a:ea typeface="微软雅黑 Light" panose="020B0502040204020203" pitchFamily="34" charset="-122"/>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100" dirty="0" smtClean="0">
                <a:solidFill>
                  <a:prstClr val="black"/>
                </a:solidFill>
                <a:latin typeface="微软雅黑 Light" panose="020B0502040204020203" pitchFamily="34" charset="-122"/>
                <a:ea typeface="微软雅黑 Light" panose="020B0502040204020203" pitchFamily="34" charset="-122"/>
              </a:rPr>
              <a:t> </a:t>
            </a:r>
            <a:endParaRPr lang="en-US" altLang="zh-CN" sz="1100" dirty="0" smtClean="0">
              <a:solidFill>
                <a:prstClr val="black"/>
              </a:solidFill>
              <a:latin typeface="微软雅黑 Light" panose="020B0502040204020203" pitchFamily="34" charset="-122"/>
              <a:ea typeface="微软雅黑 Light" panose="020B0502040204020203" pitchFamily="34" charset="-122"/>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100" dirty="0" smtClean="0">
              <a:latin typeface="微软雅黑 Light" panose="020B0502040204020203" pitchFamily="34" charset="-122"/>
              <a:ea typeface="微软雅黑 Light" panose="020B0502040204020203" pitchFamily="34" charset="-122"/>
            </a:endParaRPr>
          </a:p>
        </p:txBody>
      </p:sp>
      <p:sp>
        <p:nvSpPr>
          <p:cNvPr id="4" name="Slide Number Placeholder 3"/>
          <p:cNvSpPr>
            <a:spLocks noGrp="1"/>
          </p:cNvSpPr>
          <p:nvPr>
            <p:ph type="sldNum" sz="quarter" idx="10"/>
          </p:nvPr>
        </p:nvSpPr>
        <p:spPr/>
        <p:txBody>
          <a:bodyPr/>
          <a:lstStyle/>
          <a:p>
            <a:fld id="{858E6889-349A-49E8-AAE1-A1FB1A7B9723}" type="slidenum">
              <a:rPr lang="zh-CN" altLang="en-US">
                <a:solidFill>
                  <a:prstClr val="black"/>
                </a:solidFill>
              </a:rPr>
              <a:pPr/>
              <a:t>300</a:t>
            </a:fld>
            <a:endParaRPr lang="zh-CN" altLang="en-US">
              <a:solidFill>
                <a:prstClr val="black"/>
              </a:solidFill>
            </a:endParaRPr>
          </a:p>
        </p:txBody>
      </p:sp>
    </p:spTree>
    <p:extLst>
      <p:ext uri="{BB962C8B-B14F-4D97-AF65-F5344CB8AC3E}">
        <p14:creationId xmlns:p14="http://schemas.microsoft.com/office/powerpoint/2010/main" xmlns="" val="171218187"/>
      </p:ext>
    </p:extLst>
  </p:cSld>
  <p:clrMapOvr>
    <a:masterClrMapping/>
  </p:clrMapOvr>
</p:notes>
</file>

<file path=ppt/notesSlides/notesSlide2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100" dirty="0" smtClean="0">
                <a:solidFill>
                  <a:prstClr val="black"/>
                </a:solidFill>
                <a:latin typeface="微软雅黑 Light" panose="020B0502040204020203" pitchFamily="34" charset="-122"/>
                <a:ea typeface="微软雅黑 Light" panose="020B0502040204020203" pitchFamily="34" charset="-122"/>
              </a:rPr>
              <a:t>Python </a:t>
            </a:r>
            <a:r>
              <a:rPr lang="zh-CN" altLang="en-US" sz="1100" dirty="0" smtClean="0">
                <a:solidFill>
                  <a:prstClr val="black"/>
                </a:solidFill>
                <a:latin typeface="微软雅黑 Light" panose="020B0502040204020203" pitchFamily="34" charset="-122"/>
                <a:ea typeface="微软雅黑 Light" panose="020B0502040204020203" pitchFamily="34" charset="-122"/>
              </a:rPr>
              <a:t>正则表达式包 </a:t>
            </a:r>
            <a:r>
              <a:rPr lang="en-US" altLang="zh-CN" sz="1100" dirty="0" smtClean="0">
                <a:solidFill>
                  <a:prstClr val="black"/>
                </a:solidFill>
                <a:latin typeface="Monaco" charset="0"/>
                <a:ea typeface="Monaco" charset="0"/>
                <a:cs typeface="Monaco" charset="0"/>
              </a:rPr>
              <a:t>re</a:t>
            </a:r>
            <a:r>
              <a:rPr lang="en-US" altLang="zh-CN" sz="1100" dirty="0" smtClean="0">
                <a:solidFill>
                  <a:prstClr val="black"/>
                </a:solidFill>
                <a:latin typeface="微软雅黑 Light" panose="020B0502040204020203" pitchFamily="34" charset="-122"/>
                <a:ea typeface="微软雅黑 Light" panose="020B0502040204020203" pitchFamily="34" charset="-122"/>
              </a:rPr>
              <a:t> </a:t>
            </a:r>
            <a:r>
              <a:rPr lang="zh-CN" altLang="en-US" sz="1100" dirty="0" smtClean="0">
                <a:solidFill>
                  <a:prstClr val="black"/>
                </a:solidFill>
                <a:latin typeface="微软雅黑 Light" panose="020B0502040204020203" pitchFamily="34" charset="-122"/>
                <a:ea typeface="微软雅黑 Light" panose="020B0502040204020203" pitchFamily="34" charset="-122"/>
              </a:rPr>
              <a:t>规定了一组特殊字符，称为元字符。它们在匹配字符串时起着特殊的作用</a:t>
            </a:r>
            <a:endParaRPr lang="en-US" altLang="zh-CN" sz="1100" dirty="0" smtClean="0">
              <a:solidFill>
                <a:prstClr val="black"/>
              </a:solidFill>
              <a:latin typeface="微软雅黑 Light" panose="020B0502040204020203" pitchFamily="34" charset="-122"/>
              <a:ea typeface="微软雅黑 Light" panose="020B0502040204020203" pitchFamily="34" charset="-122"/>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100" dirty="0" smtClean="0">
                <a:solidFill>
                  <a:prstClr val="black"/>
                </a:solidFill>
                <a:latin typeface="微软雅黑 Light" panose="020B0502040204020203" pitchFamily="34" charset="-122"/>
                <a:ea typeface="微软雅黑 Light" panose="020B0502040204020203" pitchFamily="34" charset="-122"/>
              </a:rPr>
              <a:t>。</a:t>
            </a:r>
            <a:endParaRPr lang="en-US" altLang="zh-CN" sz="1100" dirty="0" smtClean="0">
              <a:solidFill>
                <a:prstClr val="black"/>
              </a:solidFill>
              <a:latin typeface="微软雅黑 Light" panose="020B0502040204020203" pitchFamily="34" charset="-122"/>
              <a:ea typeface="微软雅黑 Light" panose="020B0502040204020203" pitchFamily="34" charset="-122"/>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100" dirty="0" smtClean="0">
                <a:solidFill>
                  <a:prstClr val="black"/>
                </a:solidFill>
                <a:latin typeface="微软雅黑 Light" panose="020B0502040204020203" pitchFamily="34" charset="-122"/>
                <a:ea typeface="微软雅黑 Light" panose="020B0502040204020203" pitchFamily="34" charset="-122"/>
              </a:rPr>
              <a:t>注意：这些字符在普通字符串里都是普通字符（</a:t>
            </a:r>
            <a:r>
              <a:rPr lang="en-US" altLang="zh-CN" sz="1100" dirty="0" smtClean="0">
                <a:solidFill>
                  <a:prstClr val="black"/>
                </a:solidFill>
                <a:latin typeface="微软雅黑 Light" panose="020B0502040204020203" pitchFamily="34" charset="-122"/>
                <a:ea typeface="微软雅黑 Light" panose="020B0502040204020203" pitchFamily="34" charset="-122"/>
              </a:rPr>
              <a:t>'\'</a:t>
            </a:r>
            <a:r>
              <a:rPr lang="zh-CN" altLang="en-US" sz="1100" dirty="0" smtClean="0">
                <a:solidFill>
                  <a:prstClr val="black"/>
                </a:solidFill>
                <a:latin typeface="微软雅黑 Light" panose="020B0502040204020203" pitchFamily="34" charset="-122"/>
                <a:ea typeface="微软雅黑 Light" panose="020B0502040204020203" pitchFamily="34" charset="-122"/>
              </a:rPr>
              <a:t>除外），只有在把字符串作为正则表达式使用时，它们有特殊的意义。</a:t>
            </a:r>
            <a:endParaRPr lang="en-US" altLang="zh-CN" sz="1100" dirty="0" smtClean="0">
              <a:solidFill>
                <a:prstClr val="black"/>
              </a:solidFill>
              <a:latin typeface="微软雅黑 Light" panose="020B0502040204020203" pitchFamily="34" charset="-122"/>
              <a:ea typeface="微软雅黑 Light" panose="020B0502040204020203" pitchFamily="34" charset="-122"/>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100" dirty="0" smtClean="0">
              <a:solidFill>
                <a:prstClr val="black"/>
              </a:solidFill>
              <a:latin typeface="微软雅黑 Light" panose="020B0502040204020203" pitchFamily="34" charset="-122"/>
              <a:ea typeface="微软雅黑 Light" panose="020B0502040204020203" pitchFamily="34" charset="-122"/>
            </a:endParaRPr>
          </a:p>
          <a:p>
            <a:pPr marL="342900" indent="-342900">
              <a:lnSpc>
                <a:spcPct val="150000"/>
              </a:lnSpc>
              <a:buClr>
                <a:schemeClr val="tx1"/>
              </a:buClr>
              <a:buFont typeface="Arial" charset="0"/>
              <a:buChar char="•"/>
            </a:pPr>
            <a:r>
              <a:rPr lang="zh-CN" altLang="en-US" sz="1100" dirty="0" smtClean="0">
                <a:solidFill>
                  <a:prstClr val="black"/>
                </a:solidFill>
                <a:latin typeface="微软雅黑 Light" panose="020B0502040204020203" pitchFamily="34" charset="-122"/>
                <a:ea typeface="微软雅黑 Light" panose="020B0502040204020203" pitchFamily="34" charset="-122"/>
              </a:rPr>
              <a:t>与一般字符串类似，</a:t>
            </a:r>
            <a:r>
              <a:rPr lang="en-US" altLang="zh-CN" sz="1100" dirty="0" smtClean="0">
                <a:solidFill>
                  <a:prstClr val="black"/>
                </a:solidFill>
                <a:latin typeface="Monaco" charset="0"/>
                <a:ea typeface="Monaco" charset="0"/>
                <a:cs typeface="Monaco" charset="0"/>
              </a:rPr>
              <a:t>\</a:t>
            </a:r>
            <a:r>
              <a:rPr lang="zh-CN" altLang="en-US" sz="1100" dirty="0" smtClean="0">
                <a:solidFill>
                  <a:prstClr val="black"/>
                </a:solidFill>
                <a:latin typeface="微软雅黑 Light" panose="020B0502040204020203" pitchFamily="34" charset="-122"/>
                <a:ea typeface="微软雅黑 Light" panose="020B0502040204020203" pitchFamily="34" charset="-122"/>
              </a:rPr>
              <a:t>在正则表达式中也是转义字符</a:t>
            </a:r>
            <a:endParaRPr lang="en-US" altLang="zh-CN" sz="1100" dirty="0" smtClean="0">
              <a:solidFill>
                <a:prstClr val="black"/>
              </a:solidFill>
              <a:latin typeface="微软雅黑 Light" panose="020B0502040204020203" pitchFamily="34" charset="-122"/>
              <a:ea typeface="微软雅黑 Light" panose="020B0502040204020203" pitchFamily="34" charset="-122"/>
            </a:endParaRPr>
          </a:p>
          <a:p>
            <a:pPr marL="342900" indent="-342900">
              <a:lnSpc>
                <a:spcPct val="150000"/>
              </a:lnSpc>
              <a:buClr>
                <a:schemeClr val="tx1"/>
              </a:buClr>
              <a:buFont typeface="Arial" charset="0"/>
              <a:buChar char="•"/>
            </a:pPr>
            <a:r>
              <a:rPr lang="zh-CN" altLang="en-US" sz="1100" dirty="0" smtClean="0">
                <a:solidFill>
                  <a:prstClr val="black"/>
                </a:solidFill>
                <a:latin typeface="微软雅黑 Light" panose="020B0502040204020203" pitchFamily="34" charset="-122"/>
                <a:ea typeface="微软雅黑 Light" panose="020B0502040204020203" pitchFamily="34" charset="-122"/>
              </a:rPr>
              <a:t>在</a:t>
            </a:r>
            <a:r>
              <a:rPr lang="en-US" altLang="zh-CN" sz="1100" dirty="0" smtClean="0">
                <a:solidFill>
                  <a:prstClr val="black"/>
                </a:solidFill>
                <a:latin typeface="微软雅黑 Light" panose="020B0502040204020203" pitchFamily="34" charset="-122"/>
                <a:ea typeface="微软雅黑 Light" panose="020B0502040204020203" pitchFamily="34" charset="-122"/>
              </a:rPr>
              <a:t>\</a:t>
            </a:r>
            <a:r>
              <a:rPr lang="zh-CN" altLang="en-US" sz="1100" dirty="0" smtClean="0">
                <a:solidFill>
                  <a:prstClr val="black"/>
                </a:solidFill>
                <a:latin typeface="微软雅黑 Light" panose="020B0502040204020203" pitchFamily="34" charset="-122"/>
                <a:ea typeface="微软雅黑 Light" panose="020B0502040204020203" pitchFamily="34" charset="-122"/>
              </a:rPr>
              <a:t>后面的普通字符将获得特殊含义。例如在普通的字符串中，</a:t>
            </a:r>
            <a:r>
              <a:rPr lang="en-US" altLang="zh-CN" sz="1100" dirty="0" smtClean="0">
                <a:solidFill>
                  <a:prstClr val="black"/>
                </a:solidFill>
                <a:latin typeface="微软雅黑 Light" panose="020B0502040204020203" pitchFamily="34" charset="-122"/>
                <a:ea typeface="微软雅黑 Light" panose="020B0502040204020203" pitchFamily="34" charset="-122"/>
              </a:rPr>
              <a:t>'\n'</a:t>
            </a:r>
            <a:r>
              <a:rPr lang="zh-CN" altLang="en-US" sz="1100" dirty="0" smtClean="0">
                <a:solidFill>
                  <a:prstClr val="black"/>
                </a:solidFill>
                <a:latin typeface="微软雅黑 Light" panose="020B0502040204020203" pitchFamily="34" charset="-122"/>
                <a:ea typeface="微软雅黑 Light" panose="020B0502040204020203" pitchFamily="34" charset="-122"/>
              </a:rPr>
              <a:t>代表换行符，</a:t>
            </a:r>
            <a:r>
              <a:rPr lang="en-US" altLang="zh-CN" sz="1100" dirty="0" smtClean="0">
                <a:solidFill>
                  <a:prstClr val="black"/>
                </a:solidFill>
                <a:latin typeface="微软雅黑 Light" panose="020B0502040204020203" pitchFamily="34" charset="-122"/>
                <a:ea typeface="微软雅黑 Light" panose="020B0502040204020203" pitchFamily="34" charset="-122"/>
              </a:rPr>
              <a:t>'\t'</a:t>
            </a:r>
            <a:r>
              <a:rPr lang="zh-CN" altLang="en-US" sz="1100" dirty="0" smtClean="0">
                <a:solidFill>
                  <a:prstClr val="black"/>
                </a:solidFill>
                <a:latin typeface="微软雅黑 Light" panose="020B0502040204020203" pitchFamily="34" charset="-122"/>
                <a:ea typeface="微软雅黑 Light" panose="020B0502040204020203" pitchFamily="34" charset="-122"/>
              </a:rPr>
              <a:t>代表制表符</a:t>
            </a:r>
            <a:r>
              <a:rPr lang="en-US" altLang="zh-CN" sz="1100" dirty="0" smtClean="0">
                <a:solidFill>
                  <a:prstClr val="black"/>
                </a:solidFill>
                <a:latin typeface="微软雅黑 Light" panose="020B0502040204020203" pitchFamily="34" charset="-122"/>
                <a:ea typeface="微软雅黑 Light" panose="020B0502040204020203" pitchFamily="34" charset="-122"/>
              </a:rPr>
              <a:t>Tab</a:t>
            </a:r>
            <a:r>
              <a:rPr lang="zh-CN" altLang="en-US" sz="1100" dirty="0" smtClean="0">
                <a:solidFill>
                  <a:prstClr val="black"/>
                </a:solidFill>
                <a:latin typeface="微软雅黑 Light" panose="020B0502040204020203" pitchFamily="34" charset="-122"/>
                <a:ea typeface="微软雅黑 Light" panose="020B0502040204020203" pitchFamily="34" charset="-122"/>
              </a:rPr>
              <a:t>。在正则表达式中，可以被转义的字符将有更多。接下来将会一一介绍。</a:t>
            </a:r>
            <a:endParaRPr lang="en-US" altLang="zh-CN" sz="1100" dirty="0" smtClean="0">
              <a:solidFill>
                <a:prstClr val="black"/>
              </a:solidFill>
              <a:latin typeface="微软雅黑 Light" panose="020B0502040204020203" pitchFamily="34" charset="-122"/>
              <a:ea typeface="微软雅黑 Light" panose="020B0502040204020203" pitchFamily="34" charset="-122"/>
            </a:endParaRPr>
          </a:p>
          <a:p>
            <a:pPr marL="342900" indent="-342900">
              <a:lnSpc>
                <a:spcPct val="150000"/>
              </a:lnSpc>
              <a:buClr>
                <a:schemeClr val="tx1"/>
              </a:buClr>
              <a:buFont typeface="Arial" charset="0"/>
              <a:buChar char="•"/>
            </a:pPr>
            <a:r>
              <a:rPr lang="zh-CN" altLang="en-US" sz="1100" dirty="0" smtClean="0">
                <a:solidFill>
                  <a:prstClr val="black"/>
                </a:solidFill>
                <a:latin typeface="微软雅黑 Light" panose="020B0502040204020203" pitchFamily="34" charset="-122"/>
                <a:ea typeface="微软雅黑 Light" panose="020B0502040204020203" pitchFamily="34" charset="-122"/>
              </a:rPr>
              <a:t>在</a:t>
            </a:r>
            <a:r>
              <a:rPr lang="en-US" altLang="zh-CN" sz="1100" dirty="0" smtClean="0">
                <a:solidFill>
                  <a:prstClr val="black"/>
                </a:solidFill>
                <a:latin typeface="微软雅黑 Light" panose="020B0502040204020203" pitchFamily="34" charset="-122"/>
                <a:ea typeface="微软雅黑 Light" panose="020B0502040204020203" pitchFamily="34" charset="-122"/>
              </a:rPr>
              <a:t>\</a:t>
            </a:r>
            <a:r>
              <a:rPr lang="zh-CN" altLang="en-US" sz="1100" dirty="0" smtClean="0">
                <a:solidFill>
                  <a:prstClr val="black"/>
                </a:solidFill>
                <a:latin typeface="微软雅黑 Light" panose="020B0502040204020203" pitchFamily="34" charset="-122"/>
                <a:ea typeface="微软雅黑 Light" panose="020B0502040204020203" pitchFamily="34" charset="-122"/>
              </a:rPr>
              <a:t>后面的特殊字符，很多时候会转义会其原本的含义。例如在普通的字符串中，</a:t>
            </a:r>
            <a:r>
              <a:rPr lang="en-US" altLang="zh-CN" sz="1100" dirty="0" smtClean="0">
                <a:solidFill>
                  <a:prstClr val="black"/>
                </a:solidFill>
                <a:latin typeface="微软雅黑 Light" panose="020B0502040204020203" pitchFamily="34" charset="-122"/>
                <a:ea typeface="微软雅黑 Light" panose="020B0502040204020203" pitchFamily="34" charset="-122"/>
              </a:rPr>
              <a:t>'\\'</a:t>
            </a:r>
            <a:r>
              <a:rPr lang="zh-CN" altLang="en-US" sz="1100" dirty="0" smtClean="0">
                <a:solidFill>
                  <a:prstClr val="black"/>
                </a:solidFill>
                <a:latin typeface="微软雅黑 Light" panose="020B0502040204020203" pitchFamily="34" charset="-122"/>
                <a:ea typeface="微软雅黑 Light" panose="020B0502040204020203" pitchFamily="34" charset="-122"/>
              </a:rPr>
              <a:t>代表一个真正的</a:t>
            </a:r>
            <a:r>
              <a:rPr lang="en-US" altLang="zh-CN" sz="1100" dirty="0" smtClean="0">
                <a:solidFill>
                  <a:prstClr val="black"/>
                </a:solidFill>
                <a:latin typeface="微软雅黑 Light" panose="020B0502040204020203" pitchFamily="34" charset="-122"/>
                <a:ea typeface="微软雅黑 Light" panose="020B0502040204020203" pitchFamily="34" charset="-122"/>
              </a:rPr>
              <a:t>'\'</a:t>
            </a:r>
            <a:r>
              <a:rPr lang="zh-CN" altLang="en-US" sz="1100" dirty="0" smtClean="0">
                <a:solidFill>
                  <a:prstClr val="black"/>
                </a:solidFill>
                <a:latin typeface="微软雅黑 Light" panose="020B0502040204020203" pitchFamily="34" charset="-122"/>
                <a:ea typeface="微软雅黑 Light" panose="020B0502040204020203" pitchFamily="34" charset="-122"/>
              </a:rPr>
              <a:t>字符，而不是转义字符。在正则表达式中，由于许多标点符号都被用作了特殊字符。需要真正用到其本身含义的时候，常常也需要用到转义字符。</a:t>
            </a:r>
            <a:endParaRPr lang="en-US" altLang="zh-CN" sz="1100" dirty="0" smtClean="0">
              <a:solidFill>
                <a:prstClr val="black"/>
              </a:solidFill>
              <a:latin typeface="微软雅黑 Light" panose="020B0502040204020203" pitchFamily="34" charset="-122"/>
              <a:ea typeface="微软雅黑 Light" panose="020B0502040204020203" pitchFamily="34" charset="-122"/>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100" dirty="0" smtClean="0">
              <a:solidFill>
                <a:prstClr val="black"/>
              </a:solidFill>
              <a:latin typeface="微软雅黑 Light" panose="020B0502040204020203" pitchFamily="34" charset="-122"/>
              <a:ea typeface="微软雅黑 Light" panose="020B0502040204020203" pitchFamily="34" charset="-122"/>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100" dirty="0" smtClean="0">
              <a:latin typeface="微软雅黑 Light" panose="020B0502040204020203" pitchFamily="34" charset="-122"/>
              <a:ea typeface="微软雅黑 Light" panose="020B0502040204020203" pitchFamily="34" charset="-122"/>
            </a:endParaRPr>
          </a:p>
        </p:txBody>
      </p:sp>
      <p:sp>
        <p:nvSpPr>
          <p:cNvPr id="4" name="Slide Number Placeholder 3"/>
          <p:cNvSpPr>
            <a:spLocks noGrp="1"/>
          </p:cNvSpPr>
          <p:nvPr>
            <p:ph type="sldNum" sz="quarter" idx="10"/>
          </p:nvPr>
        </p:nvSpPr>
        <p:spPr/>
        <p:txBody>
          <a:bodyPr/>
          <a:lstStyle/>
          <a:p>
            <a:fld id="{858E6889-349A-49E8-AAE1-A1FB1A7B9723}" type="slidenum">
              <a:rPr lang="zh-CN" altLang="en-US">
                <a:solidFill>
                  <a:prstClr val="black"/>
                </a:solidFill>
              </a:rPr>
              <a:pPr/>
              <a:t>301</a:t>
            </a:fld>
            <a:endParaRPr lang="zh-CN" altLang="en-US">
              <a:solidFill>
                <a:prstClr val="black"/>
              </a:solidFill>
            </a:endParaRPr>
          </a:p>
        </p:txBody>
      </p:sp>
    </p:spTree>
    <p:extLst>
      <p:ext uri="{BB962C8B-B14F-4D97-AF65-F5344CB8AC3E}">
        <p14:creationId xmlns:p14="http://schemas.microsoft.com/office/powerpoint/2010/main" xmlns="" val="1305375896"/>
      </p:ext>
    </p:extLst>
  </p:cSld>
  <p:clrMapOvr>
    <a:masterClrMapping/>
  </p:clrMapOvr>
</p:notes>
</file>

<file path=ppt/notesSlides/notesSlide2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100" dirty="0" smtClean="0">
                <a:solidFill>
                  <a:prstClr val="black"/>
                </a:solidFill>
                <a:latin typeface="微软雅黑 Light" panose="020B0502040204020203" pitchFamily="34" charset="-122"/>
                <a:ea typeface="微软雅黑 Light" panose="020B0502040204020203" pitchFamily="34" charset="-122"/>
              </a:rPr>
              <a:t>运行了上述语句之后，</a:t>
            </a:r>
            <a:r>
              <a:rPr lang="en-US" altLang="zh-CN" sz="1100" dirty="0" smtClean="0">
                <a:solidFill>
                  <a:prstClr val="black"/>
                </a:solidFill>
                <a:latin typeface="微软雅黑 Light" panose="020B0502040204020203" pitchFamily="34" charset="-122"/>
                <a:ea typeface="微软雅黑 Light" panose="020B0502040204020203" pitchFamily="34" charset="-122"/>
              </a:rPr>
              <a:t>r1</a:t>
            </a:r>
            <a:r>
              <a:rPr lang="zh-CN" altLang="en-US" sz="1100" dirty="0" smtClean="0">
                <a:solidFill>
                  <a:prstClr val="black"/>
                </a:solidFill>
                <a:latin typeface="微软雅黑 Light" panose="020B0502040204020203" pitchFamily="34" charset="-122"/>
                <a:ea typeface="微软雅黑 Light" panose="020B0502040204020203" pitchFamily="34" charset="-122"/>
              </a:rPr>
              <a:t>就成为了一个正则表达式的对象。要注意的是，普通字符串的对象中包含的之前所说的特殊字符（*？</a:t>
            </a:r>
            <a:r>
              <a:rPr lang="en-US" altLang="zh-CN" sz="1100" dirty="0" smtClean="0">
                <a:solidFill>
                  <a:prstClr val="black"/>
                </a:solidFill>
                <a:latin typeface="微软雅黑 Light" panose="020B0502040204020203" pitchFamily="34" charset="-122"/>
                <a:ea typeface="微软雅黑 Light" panose="020B0502040204020203" pitchFamily="34" charset="-122"/>
              </a:rPr>
              <a:t>|</a:t>
            </a:r>
            <a:r>
              <a:rPr lang="zh-CN" altLang="en-US" sz="1100" dirty="0" smtClean="0">
                <a:solidFill>
                  <a:prstClr val="black"/>
                </a:solidFill>
                <a:latin typeface="微软雅黑 Light" panose="020B0502040204020203" pitchFamily="34" charset="-122"/>
                <a:ea typeface="微软雅黑 Light" panose="020B0502040204020203" pitchFamily="34" charset="-122"/>
              </a:rPr>
              <a:t>等等）是没有特殊含义的。但是用普通字符串生成一个</a:t>
            </a:r>
            <a:r>
              <a:rPr lang="en-US" altLang="zh-CN" sz="1100" b="1" dirty="0" smtClean="0">
                <a:latin typeface="Monaco"/>
                <a:ea typeface="微软雅黑 Light" panose="020B0502040204020203" pitchFamily="34" charset="-122"/>
              </a:rPr>
              <a:t>pattern</a:t>
            </a:r>
            <a:r>
              <a:rPr lang="zh-CN" altLang="en-US" sz="1100" dirty="0" smtClean="0">
                <a:solidFill>
                  <a:prstClr val="black"/>
                </a:solidFill>
                <a:latin typeface="微软雅黑 Light" panose="020B0502040204020203" pitchFamily="34" charset="-122"/>
                <a:ea typeface="微软雅黑 Light" panose="020B0502040204020203" pitchFamily="34" charset="-122"/>
              </a:rPr>
              <a:t>对象之后，</a:t>
            </a:r>
            <a:r>
              <a:rPr lang="en-US" altLang="zh-CN" sz="1100" b="1" dirty="0" smtClean="0">
                <a:latin typeface="Monaco"/>
                <a:ea typeface="微软雅黑 Light" panose="020B0502040204020203" pitchFamily="34" charset="-122"/>
              </a:rPr>
              <a:t>pattern</a:t>
            </a:r>
            <a:r>
              <a:rPr lang="zh-CN" altLang="en-US" sz="1100" dirty="0" smtClean="0">
                <a:solidFill>
                  <a:prstClr val="black"/>
                </a:solidFill>
                <a:latin typeface="微软雅黑 Light" panose="020B0502040204020203" pitchFamily="34" charset="-122"/>
                <a:ea typeface="微软雅黑 Light" panose="020B0502040204020203" pitchFamily="34" charset="-122"/>
              </a:rPr>
              <a:t>中这些特殊字符就能够发挥其特殊的作用。</a:t>
            </a:r>
            <a:endParaRPr lang="en-US" altLang="zh-CN" sz="1100" dirty="0" smtClean="0">
              <a:solidFill>
                <a:prstClr val="black"/>
              </a:solidFill>
              <a:latin typeface="微软雅黑 Light" panose="020B0502040204020203" pitchFamily="34" charset="-122"/>
              <a:ea typeface="微软雅黑 Light" panose="020B0502040204020203" pitchFamily="34" charset="-122"/>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100" dirty="0" smtClean="0">
              <a:latin typeface="微软雅黑 Light" panose="020B0502040204020203" pitchFamily="34" charset="-122"/>
              <a:ea typeface="微软雅黑 Light" panose="020B0502040204020203" pitchFamily="34" charset="-122"/>
            </a:endParaRPr>
          </a:p>
        </p:txBody>
      </p:sp>
      <p:sp>
        <p:nvSpPr>
          <p:cNvPr id="4" name="Slide Number Placeholder 3"/>
          <p:cNvSpPr>
            <a:spLocks noGrp="1"/>
          </p:cNvSpPr>
          <p:nvPr>
            <p:ph type="sldNum" sz="quarter" idx="10"/>
          </p:nvPr>
        </p:nvSpPr>
        <p:spPr/>
        <p:txBody>
          <a:bodyPr/>
          <a:lstStyle/>
          <a:p>
            <a:fld id="{858E6889-349A-49E8-AAE1-A1FB1A7B9723}" type="slidenum">
              <a:rPr lang="zh-CN" altLang="en-US">
                <a:solidFill>
                  <a:prstClr val="black"/>
                </a:solidFill>
              </a:rPr>
              <a:pPr/>
              <a:t>302</a:t>
            </a:fld>
            <a:endParaRPr lang="zh-CN" altLang="en-US">
              <a:solidFill>
                <a:prstClr val="black"/>
              </a:solidFill>
            </a:endParaRPr>
          </a:p>
        </p:txBody>
      </p:sp>
    </p:spTree>
    <p:extLst>
      <p:ext uri="{BB962C8B-B14F-4D97-AF65-F5344CB8AC3E}">
        <p14:creationId xmlns:p14="http://schemas.microsoft.com/office/powerpoint/2010/main" xmlns="" val="118635178"/>
      </p:ext>
    </p:extLst>
  </p:cSld>
  <p:clrMapOvr>
    <a:masterClrMapping/>
  </p:clrMapOvr>
</p:notes>
</file>

<file path=ppt/notesSlides/notesSlide2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100" dirty="0" smtClean="0">
              <a:latin typeface="微软雅黑 Light" panose="020B0502040204020203" pitchFamily="34" charset="-122"/>
              <a:ea typeface="微软雅黑 Light" panose="020B0502040204020203" pitchFamily="34" charset="-122"/>
            </a:endParaRPr>
          </a:p>
        </p:txBody>
      </p:sp>
      <p:sp>
        <p:nvSpPr>
          <p:cNvPr id="4" name="Slide Number Placeholder 3"/>
          <p:cNvSpPr>
            <a:spLocks noGrp="1"/>
          </p:cNvSpPr>
          <p:nvPr>
            <p:ph type="sldNum" sz="quarter" idx="10"/>
          </p:nvPr>
        </p:nvSpPr>
        <p:spPr/>
        <p:txBody>
          <a:bodyPr/>
          <a:lstStyle/>
          <a:p>
            <a:fld id="{858E6889-349A-49E8-AAE1-A1FB1A7B9723}" type="slidenum">
              <a:rPr lang="zh-CN" altLang="en-US">
                <a:solidFill>
                  <a:prstClr val="black"/>
                </a:solidFill>
              </a:rPr>
              <a:pPr/>
              <a:t>303</a:t>
            </a:fld>
            <a:endParaRPr lang="zh-CN" altLang="en-US">
              <a:solidFill>
                <a:prstClr val="black"/>
              </a:solidFill>
            </a:endParaRPr>
          </a:p>
        </p:txBody>
      </p:sp>
    </p:spTree>
    <p:extLst>
      <p:ext uri="{BB962C8B-B14F-4D97-AF65-F5344CB8AC3E}">
        <p14:creationId xmlns:p14="http://schemas.microsoft.com/office/powerpoint/2010/main" xmlns="" val="1052052060"/>
      </p:ext>
    </p:extLst>
  </p:cSld>
  <p:clrMapOvr>
    <a:masterClrMapping/>
  </p:clrMapOvr>
</p:notes>
</file>

<file path=ppt/notesSlides/notesSlide2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100" dirty="0" smtClean="0">
              <a:latin typeface="微软雅黑 Light" panose="020B0502040204020203" pitchFamily="34" charset="-122"/>
              <a:ea typeface="微软雅黑 Light" panose="020B0502040204020203" pitchFamily="34" charset="-122"/>
            </a:endParaRPr>
          </a:p>
        </p:txBody>
      </p:sp>
      <p:sp>
        <p:nvSpPr>
          <p:cNvPr id="4" name="Slide Number Placeholder 3"/>
          <p:cNvSpPr>
            <a:spLocks noGrp="1"/>
          </p:cNvSpPr>
          <p:nvPr>
            <p:ph type="sldNum" sz="quarter" idx="10"/>
          </p:nvPr>
        </p:nvSpPr>
        <p:spPr/>
        <p:txBody>
          <a:bodyPr/>
          <a:lstStyle/>
          <a:p>
            <a:fld id="{858E6889-349A-49E8-AAE1-A1FB1A7B9723}" type="slidenum">
              <a:rPr lang="zh-CN" altLang="en-US">
                <a:solidFill>
                  <a:prstClr val="black"/>
                </a:solidFill>
              </a:rPr>
              <a:pPr/>
              <a:t>304</a:t>
            </a:fld>
            <a:endParaRPr lang="zh-CN" altLang="en-US">
              <a:solidFill>
                <a:prstClr val="black"/>
              </a:solidFill>
            </a:endParaRPr>
          </a:p>
        </p:txBody>
      </p:sp>
    </p:spTree>
    <p:extLst>
      <p:ext uri="{BB962C8B-B14F-4D97-AF65-F5344CB8AC3E}">
        <p14:creationId xmlns:p14="http://schemas.microsoft.com/office/powerpoint/2010/main" xmlns="" val="2112826740"/>
      </p:ext>
    </p:extLst>
  </p:cSld>
  <p:clrMapOvr>
    <a:masterClrMapping/>
  </p:clrMapOvr>
</p:notes>
</file>

<file path=ppt/notesSlides/notesSlide2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100" dirty="0" smtClean="0">
              <a:latin typeface="微软雅黑 Light" panose="020B0502040204020203" pitchFamily="34" charset="-122"/>
              <a:ea typeface="微软雅黑 Light" panose="020B0502040204020203" pitchFamily="34" charset="-122"/>
            </a:endParaRPr>
          </a:p>
        </p:txBody>
      </p:sp>
      <p:sp>
        <p:nvSpPr>
          <p:cNvPr id="4" name="Slide Number Placeholder 3"/>
          <p:cNvSpPr>
            <a:spLocks noGrp="1"/>
          </p:cNvSpPr>
          <p:nvPr>
            <p:ph type="sldNum" sz="quarter" idx="10"/>
          </p:nvPr>
        </p:nvSpPr>
        <p:spPr/>
        <p:txBody>
          <a:bodyPr/>
          <a:lstStyle/>
          <a:p>
            <a:fld id="{858E6889-349A-49E8-AAE1-A1FB1A7B9723}" type="slidenum">
              <a:rPr lang="zh-CN" altLang="en-US">
                <a:solidFill>
                  <a:prstClr val="black"/>
                </a:solidFill>
              </a:rPr>
              <a:pPr/>
              <a:t>305</a:t>
            </a:fld>
            <a:endParaRPr lang="zh-CN" altLang="en-US">
              <a:solidFill>
                <a:prstClr val="black"/>
              </a:solidFill>
            </a:endParaRPr>
          </a:p>
        </p:txBody>
      </p:sp>
    </p:spTree>
    <p:extLst>
      <p:ext uri="{BB962C8B-B14F-4D97-AF65-F5344CB8AC3E}">
        <p14:creationId xmlns:p14="http://schemas.microsoft.com/office/powerpoint/2010/main" xmlns="" val="23479852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pPr/>
              <a:t>36</a:t>
            </a:fld>
            <a:endParaRPr lang="zh-CN" altLang="en-US"/>
          </a:p>
        </p:txBody>
      </p:sp>
    </p:spTree>
    <p:extLst>
      <p:ext uri="{BB962C8B-B14F-4D97-AF65-F5344CB8AC3E}">
        <p14:creationId xmlns:p14="http://schemas.microsoft.com/office/powerpoint/2010/main" xmlns="" val="2060615969"/>
      </p:ext>
    </p:extLst>
  </p:cSld>
  <p:clrMapOvr>
    <a:masterClrMapping/>
  </p:clrMapOvr>
</p:notes>
</file>

<file path=ppt/notesSlides/notesSlide2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100" dirty="0" smtClean="0">
              <a:latin typeface="微软雅黑 Light" panose="020B0502040204020203" pitchFamily="34" charset="-122"/>
              <a:ea typeface="微软雅黑 Light" panose="020B0502040204020203" pitchFamily="34" charset="-122"/>
            </a:endParaRPr>
          </a:p>
        </p:txBody>
      </p:sp>
      <p:sp>
        <p:nvSpPr>
          <p:cNvPr id="4" name="Slide Number Placeholder 3"/>
          <p:cNvSpPr>
            <a:spLocks noGrp="1"/>
          </p:cNvSpPr>
          <p:nvPr>
            <p:ph type="sldNum" sz="quarter" idx="10"/>
          </p:nvPr>
        </p:nvSpPr>
        <p:spPr/>
        <p:txBody>
          <a:bodyPr/>
          <a:lstStyle/>
          <a:p>
            <a:fld id="{858E6889-349A-49E8-AAE1-A1FB1A7B9723}" type="slidenum">
              <a:rPr lang="zh-CN" altLang="en-US">
                <a:solidFill>
                  <a:prstClr val="black"/>
                </a:solidFill>
              </a:rPr>
              <a:pPr/>
              <a:t>306</a:t>
            </a:fld>
            <a:endParaRPr lang="zh-CN" altLang="en-US">
              <a:solidFill>
                <a:prstClr val="black"/>
              </a:solidFill>
            </a:endParaRPr>
          </a:p>
        </p:txBody>
      </p:sp>
    </p:spTree>
    <p:extLst>
      <p:ext uri="{BB962C8B-B14F-4D97-AF65-F5344CB8AC3E}">
        <p14:creationId xmlns:p14="http://schemas.microsoft.com/office/powerpoint/2010/main" xmlns="" val="69559759"/>
      </p:ext>
    </p:extLst>
  </p:cSld>
  <p:clrMapOvr>
    <a:masterClrMapping/>
  </p:clrMapOvr>
</p:notes>
</file>

<file path=ppt/notesSlides/notesSlide2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100" dirty="0" smtClean="0">
              <a:latin typeface="微软雅黑 Light" panose="020B0502040204020203" pitchFamily="34" charset="-122"/>
              <a:ea typeface="微软雅黑 Light" panose="020B0502040204020203" pitchFamily="34" charset="-122"/>
            </a:endParaRPr>
          </a:p>
        </p:txBody>
      </p:sp>
      <p:sp>
        <p:nvSpPr>
          <p:cNvPr id="4" name="Slide Number Placeholder 3"/>
          <p:cNvSpPr>
            <a:spLocks noGrp="1"/>
          </p:cNvSpPr>
          <p:nvPr>
            <p:ph type="sldNum" sz="quarter" idx="10"/>
          </p:nvPr>
        </p:nvSpPr>
        <p:spPr/>
        <p:txBody>
          <a:bodyPr/>
          <a:lstStyle/>
          <a:p>
            <a:fld id="{858E6889-349A-49E8-AAE1-A1FB1A7B9723}" type="slidenum">
              <a:rPr lang="zh-CN" altLang="en-US" smtClean="0">
                <a:solidFill>
                  <a:prstClr val="black"/>
                </a:solidFill>
              </a:rPr>
              <a:pPr/>
              <a:t>307</a:t>
            </a:fld>
            <a:endParaRPr lang="zh-CN" altLang="en-US">
              <a:solidFill>
                <a:prstClr val="black"/>
              </a:solidFill>
            </a:endParaRPr>
          </a:p>
        </p:txBody>
      </p:sp>
    </p:spTree>
    <p:extLst>
      <p:ext uri="{BB962C8B-B14F-4D97-AF65-F5344CB8AC3E}">
        <p14:creationId xmlns:p14="http://schemas.microsoft.com/office/powerpoint/2010/main" xmlns="" val="92451461"/>
      </p:ext>
    </p:extLst>
  </p:cSld>
  <p:clrMapOvr>
    <a:masterClrMapping/>
  </p:clrMapOvr>
</p:notes>
</file>

<file path=ppt/notesSlides/notesSlide2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100" dirty="0" smtClean="0">
              <a:latin typeface="微软雅黑 Light" panose="020B0502040204020203" pitchFamily="34" charset="-122"/>
              <a:ea typeface="微软雅黑 Light" panose="020B0502040204020203" pitchFamily="34" charset="-122"/>
            </a:endParaRPr>
          </a:p>
        </p:txBody>
      </p:sp>
      <p:sp>
        <p:nvSpPr>
          <p:cNvPr id="4" name="Slide Number Placeholder 3"/>
          <p:cNvSpPr>
            <a:spLocks noGrp="1"/>
          </p:cNvSpPr>
          <p:nvPr>
            <p:ph type="sldNum" sz="quarter" idx="10"/>
          </p:nvPr>
        </p:nvSpPr>
        <p:spPr/>
        <p:txBody>
          <a:bodyPr/>
          <a:lstStyle/>
          <a:p>
            <a:fld id="{858E6889-349A-49E8-AAE1-A1FB1A7B9723}" type="slidenum">
              <a:rPr lang="zh-CN" altLang="en-US">
                <a:solidFill>
                  <a:prstClr val="black"/>
                </a:solidFill>
              </a:rPr>
              <a:pPr/>
              <a:t>308</a:t>
            </a:fld>
            <a:endParaRPr lang="zh-CN" altLang="en-US">
              <a:solidFill>
                <a:prstClr val="black"/>
              </a:solidFill>
            </a:endParaRPr>
          </a:p>
        </p:txBody>
      </p:sp>
    </p:spTree>
    <p:extLst>
      <p:ext uri="{BB962C8B-B14F-4D97-AF65-F5344CB8AC3E}">
        <p14:creationId xmlns:p14="http://schemas.microsoft.com/office/powerpoint/2010/main" xmlns="" val="1809537799"/>
      </p:ext>
    </p:extLst>
  </p:cSld>
  <p:clrMapOvr>
    <a:masterClrMapping/>
  </p:clrMapOvr>
</p:notes>
</file>

<file path=ppt/notesSlides/notesSlide2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100" dirty="0" smtClean="0">
              <a:latin typeface="微软雅黑 Light" panose="020B0502040204020203" pitchFamily="34" charset="-122"/>
              <a:ea typeface="微软雅黑 Light" panose="020B0502040204020203" pitchFamily="34" charset="-122"/>
            </a:endParaRPr>
          </a:p>
        </p:txBody>
      </p:sp>
      <p:sp>
        <p:nvSpPr>
          <p:cNvPr id="4" name="Slide Number Placeholder 3"/>
          <p:cNvSpPr>
            <a:spLocks noGrp="1"/>
          </p:cNvSpPr>
          <p:nvPr>
            <p:ph type="sldNum" sz="quarter" idx="10"/>
          </p:nvPr>
        </p:nvSpPr>
        <p:spPr/>
        <p:txBody>
          <a:bodyPr/>
          <a:lstStyle/>
          <a:p>
            <a:fld id="{858E6889-349A-49E8-AAE1-A1FB1A7B9723}" type="slidenum">
              <a:rPr lang="zh-CN" altLang="en-US">
                <a:solidFill>
                  <a:prstClr val="black"/>
                </a:solidFill>
              </a:rPr>
              <a:pPr/>
              <a:t>309</a:t>
            </a:fld>
            <a:endParaRPr lang="zh-CN" altLang="en-US">
              <a:solidFill>
                <a:prstClr val="black"/>
              </a:solidFill>
            </a:endParaRPr>
          </a:p>
        </p:txBody>
      </p:sp>
    </p:spTree>
    <p:extLst>
      <p:ext uri="{BB962C8B-B14F-4D97-AF65-F5344CB8AC3E}">
        <p14:creationId xmlns:p14="http://schemas.microsoft.com/office/powerpoint/2010/main" xmlns="" val="1378498398"/>
      </p:ext>
    </p:extLst>
  </p:cSld>
  <p:clrMapOvr>
    <a:masterClrMapping/>
  </p:clrMapOvr>
</p:notes>
</file>

<file path=ppt/notesSlides/notesSlide2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100" dirty="0" smtClean="0">
              <a:latin typeface="微软雅黑 Light" panose="020B0502040204020203" pitchFamily="34" charset="-122"/>
              <a:ea typeface="微软雅黑 Light" panose="020B0502040204020203" pitchFamily="34" charset="-122"/>
            </a:endParaRPr>
          </a:p>
        </p:txBody>
      </p:sp>
      <p:sp>
        <p:nvSpPr>
          <p:cNvPr id="4" name="Slide Number Placeholder 3"/>
          <p:cNvSpPr>
            <a:spLocks noGrp="1"/>
          </p:cNvSpPr>
          <p:nvPr>
            <p:ph type="sldNum" sz="quarter" idx="10"/>
          </p:nvPr>
        </p:nvSpPr>
        <p:spPr/>
        <p:txBody>
          <a:bodyPr/>
          <a:lstStyle/>
          <a:p>
            <a:fld id="{858E6889-349A-49E8-AAE1-A1FB1A7B9723}" type="slidenum">
              <a:rPr lang="zh-CN" altLang="en-US">
                <a:solidFill>
                  <a:prstClr val="black"/>
                </a:solidFill>
              </a:rPr>
              <a:pPr/>
              <a:t>310</a:t>
            </a:fld>
            <a:endParaRPr lang="zh-CN" altLang="en-US">
              <a:solidFill>
                <a:prstClr val="black"/>
              </a:solidFill>
            </a:endParaRPr>
          </a:p>
        </p:txBody>
      </p:sp>
    </p:spTree>
    <p:extLst>
      <p:ext uri="{BB962C8B-B14F-4D97-AF65-F5344CB8AC3E}">
        <p14:creationId xmlns:p14="http://schemas.microsoft.com/office/powerpoint/2010/main" xmlns="" val="497825492"/>
      </p:ext>
    </p:extLst>
  </p:cSld>
  <p:clrMapOvr>
    <a:masterClrMapping/>
  </p:clrMapOvr>
</p:notes>
</file>

<file path=ppt/notesSlides/notesSlide2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100" dirty="0" smtClean="0">
              <a:latin typeface="微软雅黑 Light" panose="020B0502040204020203" pitchFamily="34" charset="-122"/>
              <a:ea typeface="微软雅黑 Light" panose="020B0502040204020203" pitchFamily="34" charset="-122"/>
            </a:endParaRPr>
          </a:p>
        </p:txBody>
      </p:sp>
      <p:sp>
        <p:nvSpPr>
          <p:cNvPr id="4" name="Slide Number Placeholder 3"/>
          <p:cNvSpPr>
            <a:spLocks noGrp="1"/>
          </p:cNvSpPr>
          <p:nvPr>
            <p:ph type="sldNum" sz="quarter" idx="10"/>
          </p:nvPr>
        </p:nvSpPr>
        <p:spPr/>
        <p:txBody>
          <a:bodyPr/>
          <a:lstStyle/>
          <a:p>
            <a:fld id="{858E6889-349A-49E8-AAE1-A1FB1A7B9723}" type="slidenum">
              <a:rPr lang="zh-CN" altLang="en-US">
                <a:solidFill>
                  <a:prstClr val="black"/>
                </a:solidFill>
              </a:rPr>
              <a:pPr/>
              <a:t>311</a:t>
            </a:fld>
            <a:endParaRPr lang="zh-CN" altLang="en-US">
              <a:solidFill>
                <a:prstClr val="black"/>
              </a:solidFill>
            </a:endParaRPr>
          </a:p>
        </p:txBody>
      </p:sp>
    </p:spTree>
    <p:extLst>
      <p:ext uri="{BB962C8B-B14F-4D97-AF65-F5344CB8AC3E}">
        <p14:creationId xmlns:p14="http://schemas.microsoft.com/office/powerpoint/2010/main" xmlns="" val="212522500"/>
      </p:ext>
    </p:extLst>
  </p:cSld>
  <p:clrMapOvr>
    <a:masterClrMapping/>
  </p:clrMapOvr>
</p:notes>
</file>

<file path=ppt/notesSlides/notesSlide2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100" dirty="0" smtClean="0">
              <a:latin typeface="微软雅黑 Light" panose="020B0502040204020203" pitchFamily="34" charset="-122"/>
              <a:ea typeface="微软雅黑 Light" panose="020B0502040204020203" pitchFamily="34" charset="-122"/>
            </a:endParaRPr>
          </a:p>
        </p:txBody>
      </p:sp>
      <p:sp>
        <p:nvSpPr>
          <p:cNvPr id="4" name="Slide Number Placeholder 3"/>
          <p:cNvSpPr>
            <a:spLocks noGrp="1"/>
          </p:cNvSpPr>
          <p:nvPr>
            <p:ph type="sldNum" sz="quarter" idx="10"/>
          </p:nvPr>
        </p:nvSpPr>
        <p:spPr/>
        <p:txBody>
          <a:bodyPr/>
          <a:lstStyle/>
          <a:p>
            <a:fld id="{858E6889-349A-49E8-AAE1-A1FB1A7B9723}" type="slidenum">
              <a:rPr lang="zh-CN" altLang="en-US">
                <a:solidFill>
                  <a:prstClr val="black"/>
                </a:solidFill>
              </a:rPr>
              <a:pPr/>
              <a:t>312</a:t>
            </a:fld>
            <a:endParaRPr lang="zh-CN" altLang="en-US">
              <a:solidFill>
                <a:prstClr val="black"/>
              </a:solidFill>
            </a:endParaRPr>
          </a:p>
        </p:txBody>
      </p:sp>
    </p:spTree>
    <p:extLst>
      <p:ext uri="{BB962C8B-B14F-4D97-AF65-F5344CB8AC3E}">
        <p14:creationId xmlns:p14="http://schemas.microsoft.com/office/powerpoint/2010/main" xmlns="" val="1246949367"/>
      </p:ext>
    </p:extLst>
  </p:cSld>
  <p:clrMapOvr>
    <a:masterClrMapping/>
  </p:clrMapOvr>
</p:notes>
</file>

<file path=ppt/notesSlides/notesSlide2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100" dirty="0" smtClean="0">
              <a:latin typeface="微软雅黑 Light" panose="020B0502040204020203" pitchFamily="34" charset="-122"/>
              <a:ea typeface="微软雅黑 Light" panose="020B0502040204020203" pitchFamily="34" charset="-122"/>
            </a:endParaRPr>
          </a:p>
        </p:txBody>
      </p:sp>
      <p:sp>
        <p:nvSpPr>
          <p:cNvPr id="4" name="Slide Number Placeholder 3"/>
          <p:cNvSpPr>
            <a:spLocks noGrp="1"/>
          </p:cNvSpPr>
          <p:nvPr>
            <p:ph type="sldNum" sz="quarter" idx="10"/>
          </p:nvPr>
        </p:nvSpPr>
        <p:spPr/>
        <p:txBody>
          <a:bodyPr/>
          <a:lstStyle/>
          <a:p>
            <a:fld id="{858E6889-349A-49E8-AAE1-A1FB1A7B9723}" type="slidenum">
              <a:rPr lang="zh-CN" altLang="en-US">
                <a:solidFill>
                  <a:prstClr val="black"/>
                </a:solidFill>
              </a:rPr>
              <a:pPr/>
              <a:t>313</a:t>
            </a:fld>
            <a:endParaRPr lang="zh-CN" altLang="en-US">
              <a:solidFill>
                <a:prstClr val="black"/>
              </a:solidFill>
            </a:endParaRPr>
          </a:p>
        </p:txBody>
      </p:sp>
    </p:spTree>
    <p:extLst>
      <p:ext uri="{BB962C8B-B14F-4D97-AF65-F5344CB8AC3E}">
        <p14:creationId xmlns:p14="http://schemas.microsoft.com/office/powerpoint/2010/main" xmlns="" val="1420992616"/>
      </p:ext>
    </p:extLst>
  </p:cSld>
  <p:clrMapOvr>
    <a:masterClrMapping/>
  </p:clrMapOvr>
</p:notes>
</file>

<file path=ppt/notesSlides/notesSlide2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100" dirty="0" smtClean="0">
              <a:latin typeface="微软雅黑 Light" panose="020B0502040204020203" pitchFamily="34" charset="-122"/>
              <a:ea typeface="微软雅黑 Light" panose="020B0502040204020203" pitchFamily="34" charset="-122"/>
            </a:endParaRPr>
          </a:p>
        </p:txBody>
      </p:sp>
      <p:sp>
        <p:nvSpPr>
          <p:cNvPr id="4" name="Slide Number Placeholder 3"/>
          <p:cNvSpPr>
            <a:spLocks noGrp="1"/>
          </p:cNvSpPr>
          <p:nvPr>
            <p:ph type="sldNum" sz="quarter" idx="10"/>
          </p:nvPr>
        </p:nvSpPr>
        <p:spPr/>
        <p:txBody>
          <a:bodyPr/>
          <a:lstStyle/>
          <a:p>
            <a:fld id="{858E6889-349A-49E8-AAE1-A1FB1A7B9723}" type="slidenum">
              <a:rPr lang="zh-CN" altLang="en-US">
                <a:solidFill>
                  <a:prstClr val="black"/>
                </a:solidFill>
              </a:rPr>
              <a:pPr/>
              <a:t>314</a:t>
            </a:fld>
            <a:endParaRPr lang="zh-CN" altLang="en-US">
              <a:solidFill>
                <a:prstClr val="black"/>
              </a:solidFill>
            </a:endParaRPr>
          </a:p>
        </p:txBody>
      </p:sp>
    </p:spTree>
    <p:extLst>
      <p:ext uri="{BB962C8B-B14F-4D97-AF65-F5344CB8AC3E}">
        <p14:creationId xmlns:p14="http://schemas.microsoft.com/office/powerpoint/2010/main" xmlns="" val="1452582809"/>
      </p:ext>
    </p:extLst>
  </p:cSld>
  <p:clrMapOvr>
    <a:masterClrMapping/>
  </p:clrMapOvr>
</p:notes>
</file>

<file path=ppt/notesSlides/notesSlide2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100" dirty="0" smtClean="0">
              <a:latin typeface="微软雅黑 Light" panose="020B0502040204020203" pitchFamily="34" charset="-122"/>
              <a:ea typeface="微软雅黑 Light" panose="020B0502040204020203" pitchFamily="34" charset="-122"/>
            </a:endParaRPr>
          </a:p>
        </p:txBody>
      </p:sp>
      <p:sp>
        <p:nvSpPr>
          <p:cNvPr id="4" name="Slide Number Placeholder 3"/>
          <p:cNvSpPr>
            <a:spLocks noGrp="1"/>
          </p:cNvSpPr>
          <p:nvPr>
            <p:ph type="sldNum" sz="quarter" idx="10"/>
          </p:nvPr>
        </p:nvSpPr>
        <p:spPr/>
        <p:txBody>
          <a:bodyPr/>
          <a:lstStyle/>
          <a:p>
            <a:fld id="{858E6889-349A-49E8-AAE1-A1FB1A7B9723}" type="slidenum">
              <a:rPr lang="zh-CN" altLang="en-US">
                <a:solidFill>
                  <a:prstClr val="black"/>
                </a:solidFill>
              </a:rPr>
              <a:pPr/>
              <a:t>315</a:t>
            </a:fld>
            <a:endParaRPr lang="zh-CN" altLang="en-US">
              <a:solidFill>
                <a:prstClr val="black"/>
              </a:solidFill>
            </a:endParaRPr>
          </a:p>
        </p:txBody>
      </p:sp>
    </p:spTree>
    <p:extLst>
      <p:ext uri="{BB962C8B-B14F-4D97-AF65-F5344CB8AC3E}">
        <p14:creationId xmlns:p14="http://schemas.microsoft.com/office/powerpoint/2010/main" xmlns="" val="169790217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pPr/>
              <a:t>37</a:t>
            </a:fld>
            <a:endParaRPr lang="zh-CN" altLang="en-US"/>
          </a:p>
        </p:txBody>
      </p:sp>
    </p:spTree>
    <p:extLst>
      <p:ext uri="{BB962C8B-B14F-4D97-AF65-F5344CB8AC3E}">
        <p14:creationId xmlns:p14="http://schemas.microsoft.com/office/powerpoint/2010/main" xmlns="" val="1663756979"/>
      </p:ext>
    </p:extLst>
  </p:cSld>
  <p:clrMapOvr>
    <a:masterClrMapping/>
  </p:clrMapOvr>
</p:notes>
</file>

<file path=ppt/notesSlides/notesSlide2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100" dirty="0" smtClean="0">
              <a:latin typeface="微软雅黑 Light" panose="020B0502040204020203" pitchFamily="34" charset="-122"/>
              <a:ea typeface="微软雅黑 Light" panose="020B0502040204020203" pitchFamily="34" charset="-122"/>
            </a:endParaRPr>
          </a:p>
        </p:txBody>
      </p:sp>
      <p:sp>
        <p:nvSpPr>
          <p:cNvPr id="4" name="Slide Number Placeholder 3"/>
          <p:cNvSpPr>
            <a:spLocks noGrp="1"/>
          </p:cNvSpPr>
          <p:nvPr>
            <p:ph type="sldNum" sz="quarter" idx="10"/>
          </p:nvPr>
        </p:nvSpPr>
        <p:spPr/>
        <p:txBody>
          <a:bodyPr/>
          <a:lstStyle/>
          <a:p>
            <a:fld id="{858E6889-349A-49E8-AAE1-A1FB1A7B9723}" type="slidenum">
              <a:rPr lang="zh-CN" altLang="en-US">
                <a:solidFill>
                  <a:prstClr val="black"/>
                </a:solidFill>
              </a:rPr>
              <a:pPr/>
              <a:t>316</a:t>
            </a:fld>
            <a:endParaRPr lang="zh-CN" altLang="en-US">
              <a:solidFill>
                <a:prstClr val="black"/>
              </a:solidFill>
            </a:endParaRPr>
          </a:p>
        </p:txBody>
      </p:sp>
    </p:spTree>
    <p:extLst>
      <p:ext uri="{BB962C8B-B14F-4D97-AF65-F5344CB8AC3E}">
        <p14:creationId xmlns:p14="http://schemas.microsoft.com/office/powerpoint/2010/main" xmlns="" val="2099346810"/>
      </p:ext>
    </p:extLst>
  </p:cSld>
  <p:clrMapOvr>
    <a:masterClrMapping/>
  </p:clrMapOvr>
</p:notes>
</file>

<file path=ppt/notesSlides/notesSlide2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100" dirty="0" smtClean="0">
              <a:latin typeface="微软雅黑 Light" panose="020B0502040204020203" pitchFamily="34" charset="-122"/>
              <a:ea typeface="微软雅黑 Light" panose="020B0502040204020203" pitchFamily="34" charset="-122"/>
            </a:endParaRPr>
          </a:p>
        </p:txBody>
      </p:sp>
      <p:sp>
        <p:nvSpPr>
          <p:cNvPr id="4" name="Slide Number Placeholder 3"/>
          <p:cNvSpPr>
            <a:spLocks noGrp="1"/>
          </p:cNvSpPr>
          <p:nvPr>
            <p:ph type="sldNum" sz="quarter" idx="10"/>
          </p:nvPr>
        </p:nvSpPr>
        <p:spPr/>
        <p:txBody>
          <a:bodyPr/>
          <a:lstStyle/>
          <a:p>
            <a:fld id="{858E6889-349A-49E8-AAE1-A1FB1A7B9723}" type="slidenum">
              <a:rPr lang="zh-CN" altLang="en-US">
                <a:solidFill>
                  <a:prstClr val="black"/>
                </a:solidFill>
              </a:rPr>
              <a:pPr/>
              <a:t>317</a:t>
            </a:fld>
            <a:endParaRPr lang="zh-CN" altLang="en-US">
              <a:solidFill>
                <a:prstClr val="black"/>
              </a:solidFill>
            </a:endParaRPr>
          </a:p>
        </p:txBody>
      </p:sp>
    </p:spTree>
    <p:extLst>
      <p:ext uri="{BB962C8B-B14F-4D97-AF65-F5344CB8AC3E}">
        <p14:creationId xmlns:p14="http://schemas.microsoft.com/office/powerpoint/2010/main" xmlns="" val="2003198245"/>
      </p:ext>
    </p:extLst>
  </p:cSld>
  <p:clrMapOvr>
    <a:masterClrMapping/>
  </p:clrMapOvr>
</p:notes>
</file>

<file path=ppt/notesSlides/notesSlide2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100" dirty="0" smtClean="0">
              <a:latin typeface="微软雅黑 Light" panose="020B0502040204020203" pitchFamily="34" charset="-122"/>
              <a:ea typeface="微软雅黑 Light" panose="020B0502040204020203" pitchFamily="34" charset="-122"/>
            </a:endParaRPr>
          </a:p>
        </p:txBody>
      </p:sp>
      <p:sp>
        <p:nvSpPr>
          <p:cNvPr id="4" name="Slide Number Placeholder 3"/>
          <p:cNvSpPr>
            <a:spLocks noGrp="1"/>
          </p:cNvSpPr>
          <p:nvPr>
            <p:ph type="sldNum" sz="quarter" idx="10"/>
          </p:nvPr>
        </p:nvSpPr>
        <p:spPr/>
        <p:txBody>
          <a:bodyPr/>
          <a:lstStyle/>
          <a:p>
            <a:fld id="{858E6889-349A-49E8-AAE1-A1FB1A7B9723}" type="slidenum">
              <a:rPr lang="zh-CN" altLang="en-US">
                <a:solidFill>
                  <a:prstClr val="black"/>
                </a:solidFill>
              </a:rPr>
              <a:pPr/>
              <a:t>318</a:t>
            </a:fld>
            <a:endParaRPr lang="zh-CN" altLang="en-US">
              <a:solidFill>
                <a:prstClr val="black"/>
              </a:solidFill>
            </a:endParaRPr>
          </a:p>
        </p:txBody>
      </p:sp>
    </p:spTree>
    <p:extLst>
      <p:ext uri="{BB962C8B-B14F-4D97-AF65-F5344CB8AC3E}">
        <p14:creationId xmlns:p14="http://schemas.microsoft.com/office/powerpoint/2010/main" xmlns="" val="772175903"/>
      </p:ext>
    </p:extLst>
  </p:cSld>
  <p:clrMapOvr>
    <a:masterClrMapping/>
  </p:clrMapOvr>
</p:notes>
</file>

<file path=ppt/notesSlides/notesSlide2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100" dirty="0" smtClean="0">
              <a:latin typeface="微软雅黑 Light" panose="020B0502040204020203" pitchFamily="34" charset="-122"/>
              <a:ea typeface="微软雅黑 Light" panose="020B0502040204020203" pitchFamily="34" charset="-122"/>
            </a:endParaRPr>
          </a:p>
        </p:txBody>
      </p:sp>
      <p:sp>
        <p:nvSpPr>
          <p:cNvPr id="4" name="Slide Number Placeholder 3"/>
          <p:cNvSpPr>
            <a:spLocks noGrp="1"/>
          </p:cNvSpPr>
          <p:nvPr>
            <p:ph type="sldNum" sz="quarter" idx="10"/>
          </p:nvPr>
        </p:nvSpPr>
        <p:spPr/>
        <p:txBody>
          <a:bodyPr/>
          <a:lstStyle/>
          <a:p>
            <a:fld id="{858E6889-349A-49E8-AAE1-A1FB1A7B9723}" type="slidenum">
              <a:rPr lang="zh-CN" altLang="en-US">
                <a:solidFill>
                  <a:prstClr val="black"/>
                </a:solidFill>
              </a:rPr>
              <a:pPr/>
              <a:t>319</a:t>
            </a:fld>
            <a:endParaRPr lang="zh-CN" altLang="en-US">
              <a:solidFill>
                <a:prstClr val="black"/>
              </a:solidFill>
            </a:endParaRPr>
          </a:p>
        </p:txBody>
      </p:sp>
    </p:spTree>
    <p:extLst>
      <p:ext uri="{BB962C8B-B14F-4D97-AF65-F5344CB8AC3E}">
        <p14:creationId xmlns:p14="http://schemas.microsoft.com/office/powerpoint/2010/main" xmlns="" val="726004277"/>
      </p:ext>
    </p:extLst>
  </p:cSld>
  <p:clrMapOvr>
    <a:masterClrMapping/>
  </p:clrMapOvr>
</p:notes>
</file>

<file path=ppt/notesSlides/notesSlide2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100" dirty="0" smtClean="0">
              <a:latin typeface="微软雅黑 Light" panose="020B0502040204020203" pitchFamily="34" charset="-122"/>
              <a:ea typeface="微软雅黑 Light" panose="020B0502040204020203" pitchFamily="34" charset="-122"/>
            </a:endParaRPr>
          </a:p>
        </p:txBody>
      </p:sp>
      <p:sp>
        <p:nvSpPr>
          <p:cNvPr id="4" name="Slide Number Placeholder 3"/>
          <p:cNvSpPr>
            <a:spLocks noGrp="1"/>
          </p:cNvSpPr>
          <p:nvPr>
            <p:ph type="sldNum" sz="quarter" idx="10"/>
          </p:nvPr>
        </p:nvSpPr>
        <p:spPr/>
        <p:txBody>
          <a:bodyPr/>
          <a:lstStyle/>
          <a:p>
            <a:fld id="{858E6889-349A-49E8-AAE1-A1FB1A7B9723}" type="slidenum">
              <a:rPr lang="zh-CN" altLang="en-US">
                <a:solidFill>
                  <a:prstClr val="black"/>
                </a:solidFill>
              </a:rPr>
              <a:pPr/>
              <a:t>320</a:t>
            </a:fld>
            <a:endParaRPr lang="zh-CN" altLang="en-US">
              <a:solidFill>
                <a:prstClr val="black"/>
              </a:solidFill>
            </a:endParaRPr>
          </a:p>
        </p:txBody>
      </p:sp>
    </p:spTree>
    <p:extLst>
      <p:ext uri="{BB962C8B-B14F-4D97-AF65-F5344CB8AC3E}">
        <p14:creationId xmlns:p14="http://schemas.microsoft.com/office/powerpoint/2010/main" xmlns="" val="1673015561"/>
      </p:ext>
    </p:extLst>
  </p:cSld>
  <p:clrMapOvr>
    <a:masterClrMapping/>
  </p:clrMapOvr>
</p:notes>
</file>

<file path=ppt/notesSlides/notesSlide2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100" dirty="0" smtClean="0">
              <a:latin typeface="微软雅黑 Light" panose="020B0502040204020203" pitchFamily="34" charset="-122"/>
              <a:ea typeface="微软雅黑 Light" panose="020B0502040204020203" pitchFamily="34" charset="-122"/>
            </a:endParaRPr>
          </a:p>
        </p:txBody>
      </p:sp>
      <p:sp>
        <p:nvSpPr>
          <p:cNvPr id="4" name="Slide Number Placeholder 3"/>
          <p:cNvSpPr>
            <a:spLocks noGrp="1"/>
          </p:cNvSpPr>
          <p:nvPr>
            <p:ph type="sldNum" sz="quarter" idx="10"/>
          </p:nvPr>
        </p:nvSpPr>
        <p:spPr/>
        <p:txBody>
          <a:bodyPr/>
          <a:lstStyle/>
          <a:p>
            <a:fld id="{858E6889-349A-49E8-AAE1-A1FB1A7B9723}" type="slidenum">
              <a:rPr lang="zh-CN" altLang="en-US">
                <a:solidFill>
                  <a:prstClr val="black"/>
                </a:solidFill>
              </a:rPr>
              <a:pPr/>
              <a:t>321</a:t>
            </a:fld>
            <a:endParaRPr lang="zh-CN" altLang="en-US">
              <a:solidFill>
                <a:prstClr val="black"/>
              </a:solidFill>
            </a:endParaRPr>
          </a:p>
        </p:txBody>
      </p:sp>
    </p:spTree>
    <p:extLst>
      <p:ext uri="{BB962C8B-B14F-4D97-AF65-F5344CB8AC3E}">
        <p14:creationId xmlns:p14="http://schemas.microsoft.com/office/powerpoint/2010/main" xmlns="" val="908468087"/>
      </p:ext>
    </p:extLst>
  </p:cSld>
  <p:clrMapOvr>
    <a:masterClrMapping/>
  </p:clrMapOvr>
</p:notes>
</file>

<file path=ppt/notesSlides/notesSlide2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100" dirty="0" smtClean="0">
              <a:latin typeface="微软雅黑 Light" panose="020B0502040204020203" pitchFamily="34" charset="-122"/>
              <a:ea typeface="微软雅黑 Light" panose="020B0502040204020203" pitchFamily="34" charset="-122"/>
            </a:endParaRPr>
          </a:p>
        </p:txBody>
      </p:sp>
      <p:sp>
        <p:nvSpPr>
          <p:cNvPr id="4" name="Slide Number Placeholder 3"/>
          <p:cNvSpPr>
            <a:spLocks noGrp="1"/>
          </p:cNvSpPr>
          <p:nvPr>
            <p:ph type="sldNum" sz="quarter" idx="10"/>
          </p:nvPr>
        </p:nvSpPr>
        <p:spPr/>
        <p:txBody>
          <a:bodyPr/>
          <a:lstStyle/>
          <a:p>
            <a:fld id="{858E6889-349A-49E8-AAE1-A1FB1A7B9723}" type="slidenum">
              <a:rPr lang="zh-CN" altLang="en-US">
                <a:solidFill>
                  <a:prstClr val="black"/>
                </a:solidFill>
              </a:rPr>
              <a:pPr/>
              <a:t>322</a:t>
            </a:fld>
            <a:endParaRPr lang="zh-CN" altLang="en-US">
              <a:solidFill>
                <a:prstClr val="black"/>
              </a:solidFill>
            </a:endParaRPr>
          </a:p>
        </p:txBody>
      </p:sp>
    </p:spTree>
    <p:extLst>
      <p:ext uri="{BB962C8B-B14F-4D97-AF65-F5344CB8AC3E}">
        <p14:creationId xmlns:p14="http://schemas.microsoft.com/office/powerpoint/2010/main" xmlns="" val="1637743009"/>
      </p:ext>
    </p:extLst>
  </p:cSld>
  <p:clrMapOvr>
    <a:masterClrMapping/>
  </p:clrMapOvr>
</p:notes>
</file>

<file path=ppt/notesSlides/notesSlide2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100" dirty="0" smtClean="0">
              <a:latin typeface="微软雅黑 Light" panose="020B0502040204020203" pitchFamily="34" charset="-122"/>
              <a:ea typeface="微软雅黑 Light" panose="020B0502040204020203" pitchFamily="34" charset="-122"/>
            </a:endParaRPr>
          </a:p>
        </p:txBody>
      </p:sp>
      <p:sp>
        <p:nvSpPr>
          <p:cNvPr id="4" name="Slide Number Placeholder 3"/>
          <p:cNvSpPr>
            <a:spLocks noGrp="1"/>
          </p:cNvSpPr>
          <p:nvPr>
            <p:ph type="sldNum" sz="quarter" idx="10"/>
          </p:nvPr>
        </p:nvSpPr>
        <p:spPr/>
        <p:txBody>
          <a:bodyPr/>
          <a:lstStyle/>
          <a:p>
            <a:fld id="{858E6889-349A-49E8-AAE1-A1FB1A7B9723}" type="slidenum">
              <a:rPr lang="zh-CN" altLang="en-US">
                <a:solidFill>
                  <a:prstClr val="black"/>
                </a:solidFill>
              </a:rPr>
              <a:pPr/>
              <a:t>323</a:t>
            </a:fld>
            <a:endParaRPr lang="zh-CN" altLang="en-US">
              <a:solidFill>
                <a:prstClr val="black"/>
              </a:solidFill>
            </a:endParaRPr>
          </a:p>
        </p:txBody>
      </p:sp>
    </p:spTree>
    <p:extLst>
      <p:ext uri="{BB962C8B-B14F-4D97-AF65-F5344CB8AC3E}">
        <p14:creationId xmlns:p14="http://schemas.microsoft.com/office/powerpoint/2010/main" xmlns="" val="2041813717"/>
      </p:ext>
    </p:extLst>
  </p:cSld>
  <p:clrMapOvr>
    <a:masterClrMapping/>
  </p:clrMapOvr>
</p:notes>
</file>

<file path=ppt/notesSlides/notesSlide2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100" dirty="0" smtClean="0">
              <a:latin typeface="微软雅黑 Light" panose="020B0502040204020203" pitchFamily="34" charset="-122"/>
              <a:ea typeface="微软雅黑 Light" panose="020B0502040204020203" pitchFamily="34" charset="-122"/>
            </a:endParaRPr>
          </a:p>
        </p:txBody>
      </p:sp>
      <p:sp>
        <p:nvSpPr>
          <p:cNvPr id="4" name="Slide Number Placeholder 3"/>
          <p:cNvSpPr>
            <a:spLocks noGrp="1"/>
          </p:cNvSpPr>
          <p:nvPr>
            <p:ph type="sldNum" sz="quarter" idx="10"/>
          </p:nvPr>
        </p:nvSpPr>
        <p:spPr/>
        <p:txBody>
          <a:bodyPr/>
          <a:lstStyle/>
          <a:p>
            <a:fld id="{858E6889-349A-49E8-AAE1-A1FB1A7B9723}" type="slidenum">
              <a:rPr lang="zh-CN" altLang="en-US">
                <a:solidFill>
                  <a:prstClr val="black"/>
                </a:solidFill>
              </a:rPr>
              <a:pPr/>
              <a:t>324</a:t>
            </a:fld>
            <a:endParaRPr lang="zh-CN" altLang="en-US">
              <a:solidFill>
                <a:prstClr val="black"/>
              </a:solidFill>
            </a:endParaRPr>
          </a:p>
        </p:txBody>
      </p:sp>
    </p:spTree>
    <p:extLst>
      <p:ext uri="{BB962C8B-B14F-4D97-AF65-F5344CB8AC3E}">
        <p14:creationId xmlns:p14="http://schemas.microsoft.com/office/powerpoint/2010/main" xmlns="" val="288958513"/>
      </p:ext>
    </p:extLst>
  </p:cSld>
  <p:clrMapOvr>
    <a:masterClrMapping/>
  </p:clrMapOvr>
</p:notes>
</file>

<file path=ppt/notesSlides/notesSlide2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100" dirty="0" smtClean="0">
              <a:latin typeface="微软雅黑 Light" panose="020B0502040204020203" pitchFamily="34" charset="-122"/>
              <a:ea typeface="微软雅黑 Light" panose="020B0502040204020203" pitchFamily="34" charset="-122"/>
            </a:endParaRPr>
          </a:p>
        </p:txBody>
      </p:sp>
      <p:sp>
        <p:nvSpPr>
          <p:cNvPr id="4" name="Slide Number Placeholder 3"/>
          <p:cNvSpPr>
            <a:spLocks noGrp="1"/>
          </p:cNvSpPr>
          <p:nvPr>
            <p:ph type="sldNum" sz="quarter" idx="10"/>
          </p:nvPr>
        </p:nvSpPr>
        <p:spPr/>
        <p:txBody>
          <a:bodyPr/>
          <a:lstStyle/>
          <a:p>
            <a:fld id="{858E6889-349A-49E8-AAE1-A1FB1A7B9723}" type="slidenum">
              <a:rPr lang="zh-CN" altLang="en-US">
                <a:solidFill>
                  <a:prstClr val="black"/>
                </a:solidFill>
              </a:rPr>
              <a:pPr/>
              <a:t>325</a:t>
            </a:fld>
            <a:endParaRPr lang="zh-CN" altLang="en-US">
              <a:solidFill>
                <a:prstClr val="black"/>
              </a:solidFill>
            </a:endParaRPr>
          </a:p>
        </p:txBody>
      </p:sp>
    </p:spTree>
    <p:extLst>
      <p:ext uri="{BB962C8B-B14F-4D97-AF65-F5344CB8AC3E}">
        <p14:creationId xmlns:p14="http://schemas.microsoft.com/office/powerpoint/2010/main" xmlns="" val="14284166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pPr/>
              <a:t>7</a:t>
            </a:fld>
            <a:endParaRPr lang="zh-CN" altLang="en-US"/>
          </a:p>
        </p:txBody>
      </p:sp>
    </p:spTree>
    <p:extLst>
      <p:ext uri="{BB962C8B-B14F-4D97-AF65-F5344CB8AC3E}">
        <p14:creationId xmlns:p14="http://schemas.microsoft.com/office/powerpoint/2010/main" xmlns="" val="66797260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dirty="0" smtClean="0"/>
              <a:t>此处有实战演练</a:t>
            </a:r>
          </a:p>
          <a:p>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pPr/>
              <a:t>38</a:t>
            </a:fld>
            <a:endParaRPr lang="zh-CN" altLang="en-US"/>
          </a:p>
        </p:txBody>
      </p:sp>
    </p:spTree>
    <p:extLst>
      <p:ext uri="{BB962C8B-B14F-4D97-AF65-F5344CB8AC3E}">
        <p14:creationId xmlns:p14="http://schemas.microsoft.com/office/powerpoint/2010/main" xmlns="" val="54581060"/>
      </p:ext>
    </p:extLst>
  </p:cSld>
  <p:clrMapOvr>
    <a:masterClrMapping/>
  </p:clrMapOvr>
</p:notes>
</file>

<file path=ppt/notesSlides/notesSlide3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100" dirty="0" smtClean="0">
              <a:latin typeface="微软雅黑 Light" panose="020B0502040204020203" pitchFamily="34" charset="-122"/>
              <a:ea typeface="微软雅黑 Light" panose="020B0502040204020203" pitchFamily="34" charset="-122"/>
            </a:endParaRPr>
          </a:p>
        </p:txBody>
      </p:sp>
      <p:sp>
        <p:nvSpPr>
          <p:cNvPr id="4" name="Slide Number Placeholder 3"/>
          <p:cNvSpPr>
            <a:spLocks noGrp="1"/>
          </p:cNvSpPr>
          <p:nvPr>
            <p:ph type="sldNum" sz="quarter" idx="10"/>
          </p:nvPr>
        </p:nvSpPr>
        <p:spPr/>
        <p:txBody>
          <a:bodyPr/>
          <a:lstStyle/>
          <a:p>
            <a:fld id="{858E6889-349A-49E8-AAE1-A1FB1A7B9723}" type="slidenum">
              <a:rPr lang="zh-CN" altLang="en-US">
                <a:solidFill>
                  <a:prstClr val="black"/>
                </a:solidFill>
              </a:rPr>
              <a:pPr/>
              <a:t>327</a:t>
            </a:fld>
            <a:endParaRPr lang="zh-CN" altLang="en-US">
              <a:solidFill>
                <a:prstClr val="black"/>
              </a:solidFill>
            </a:endParaRPr>
          </a:p>
        </p:txBody>
      </p:sp>
    </p:spTree>
    <p:extLst>
      <p:ext uri="{BB962C8B-B14F-4D97-AF65-F5344CB8AC3E}">
        <p14:creationId xmlns:p14="http://schemas.microsoft.com/office/powerpoint/2010/main" xmlns="" val="1498381774"/>
      </p:ext>
    </p:extLst>
  </p:cSld>
  <p:clrMapOvr>
    <a:masterClrMapping/>
  </p:clrMapOvr>
</p:notes>
</file>

<file path=ppt/notesSlides/notesSlide3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100" dirty="0" smtClean="0">
              <a:latin typeface="微软雅黑 Light" panose="020B0502040204020203" pitchFamily="34" charset="-122"/>
              <a:ea typeface="微软雅黑 Light" panose="020B0502040204020203" pitchFamily="34" charset="-122"/>
            </a:endParaRPr>
          </a:p>
        </p:txBody>
      </p:sp>
      <p:sp>
        <p:nvSpPr>
          <p:cNvPr id="4" name="Slide Number Placeholder 3"/>
          <p:cNvSpPr>
            <a:spLocks noGrp="1"/>
          </p:cNvSpPr>
          <p:nvPr>
            <p:ph type="sldNum" sz="quarter" idx="10"/>
          </p:nvPr>
        </p:nvSpPr>
        <p:spPr/>
        <p:txBody>
          <a:bodyPr/>
          <a:lstStyle/>
          <a:p>
            <a:fld id="{858E6889-349A-49E8-AAE1-A1FB1A7B9723}" type="slidenum">
              <a:rPr lang="zh-CN" altLang="en-US">
                <a:solidFill>
                  <a:prstClr val="black"/>
                </a:solidFill>
              </a:rPr>
              <a:pPr/>
              <a:t>328</a:t>
            </a:fld>
            <a:endParaRPr lang="zh-CN" altLang="en-US">
              <a:solidFill>
                <a:prstClr val="black"/>
              </a:solidFill>
            </a:endParaRPr>
          </a:p>
        </p:txBody>
      </p:sp>
    </p:spTree>
    <p:extLst>
      <p:ext uri="{BB962C8B-B14F-4D97-AF65-F5344CB8AC3E}">
        <p14:creationId xmlns:p14="http://schemas.microsoft.com/office/powerpoint/2010/main" xmlns="" val="743015598"/>
      </p:ext>
    </p:extLst>
  </p:cSld>
  <p:clrMapOvr>
    <a:masterClrMapping/>
  </p:clrMapOvr>
</p:notes>
</file>

<file path=ppt/notesSlides/notesSlide3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100" dirty="0" smtClean="0">
              <a:latin typeface="微软雅黑 Light" panose="020B0502040204020203" pitchFamily="34" charset="-122"/>
              <a:ea typeface="微软雅黑 Light" panose="020B0502040204020203" pitchFamily="34" charset="-122"/>
            </a:endParaRPr>
          </a:p>
        </p:txBody>
      </p:sp>
      <p:sp>
        <p:nvSpPr>
          <p:cNvPr id="4" name="Slide Number Placeholder 3"/>
          <p:cNvSpPr>
            <a:spLocks noGrp="1"/>
          </p:cNvSpPr>
          <p:nvPr>
            <p:ph type="sldNum" sz="quarter" idx="10"/>
          </p:nvPr>
        </p:nvSpPr>
        <p:spPr/>
        <p:txBody>
          <a:bodyPr/>
          <a:lstStyle/>
          <a:p>
            <a:fld id="{858E6889-349A-49E8-AAE1-A1FB1A7B9723}" type="slidenum">
              <a:rPr lang="zh-CN" altLang="en-US">
                <a:solidFill>
                  <a:prstClr val="black"/>
                </a:solidFill>
              </a:rPr>
              <a:pPr/>
              <a:t>329</a:t>
            </a:fld>
            <a:endParaRPr lang="zh-CN" altLang="en-US">
              <a:solidFill>
                <a:prstClr val="black"/>
              </a:solidFill>
            </a:endParaRPr>
          </a:p>
        </p:txBody>
      </p:sp>
    </p:spTree>
    <p:extLst>
      <p:ext uri="{BB962C8B-B14F-4D97-AF65-F5344CB8AC3E}">
        <p14:creationId xmlns:p14="http://schemas.microsoft.com/office/powerpoint/2010/main" xmlns="" val="680305586"/>
      </p:ext>
    </p:extLst>
  </p:cSld>
  <p:clrMapOvr>
    <a:masterClrMapping/>
  </p:clrMapOvr>
</p:notes>
</file>

<file path=ppt/notesSlides/notesSlide3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100" dirty="0" smtClean="0">
              <a:latin typeface="微软雅黑 Light" panose="020B0502040204020203" pitchFamily="34" charset="-122"/>
              <a:ea typeface="微软雅黑 Light" panose="020B0502040204020203" pitchFamily="34" charset="-122"/>
            </a:endParaRPr>
          </a:p>
        </p:txBody>
      </p:sp>
      <p:sp>
        <p:nvSpPr>
          <p:cNvPr id="4" name="Slide Number Placeholder 3"/>
          <p:cNvSpPr>
            <a:spLocks noGrp="1"/>
          </p:cNvSpPr>
          <p:nvPr>
            <p:ph type="sldNum" sz="quarter" idx="10"/>
          </p:nvPr>
        </p:nvSpPr>
        <p:spPr/>
        <p:txBody>
          <a:bodyPr/>
          <a:lstStyle/>
          <a:p>
            <a:fld id="{858E6889-349A-49E8-AAE1-A1FB1A7B9723}" type="slidenum">
              <a:rPr lang="zh-CN" altLang="en-US">
                <a:solidFill>
                  <a:prstClr val="black"/>
                </a:solidFill>
              </a:rPr>
              <a:pPr/>
              <a:t>330</a:t>
            </a:fld>
            <a:endParaRPr lang="zh-CN" altLang="en-US">
              <a:solidFill>
                <a:prstClr val="black"/>
              </a:solidFill>
            </a:endParaRPr>
          </a:p>
        </p:txBody>
      </p:sp>
    </p:spTree>
    <p:extLst>
      <p:ext uri="{BB962C8B-B14F-4D97-AF65-F5344CB8AC3E}">
        <p14:creationId xmlns:p14="http://schemas.microsoft.com/office/powerpoint/2010/main" xmlns="" val="94232790"/>
      </p:ext>
    </p:extLst>
  </p:cSld>
  <p:clrMapOvr>
    <a:masterClrMapping/>
  </p:clrMapOvr>
</p:notes>
</file>

<file path=ppt/notesSlides/notesSlide3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100" dirty="0" smtClean="0">
              <a:latin typeface="微软雅黑 Light" panose="020B0502040204020203" pitchFamily="34" charset="-122"/>
              <a:ea typeface="微软雅黑 Light" panose="020B0502040204020203" pitchFamily="34" charset="-122"/>
            </a:endParaRPr>
          </a:p>
        </p:txBody>
      </p:sp>
      <p:sp>
        <p:nvSpPr>
          <p:cNvPr id="4" name="Slide Number Placeholder 3"/>
          <p:cNvSpPr>
            <a:spLocks noGrp="1"/>
          </p:cNvSpPr>
          <p:nvPr>
            <p:ph type="sldNum" sz="quarter" idx="10"/>
          </p:nvPr>
        </p:nvSpPr>
        <p:spPr/>
        <p:txBody>
          <a:bodyPr/>
          <a:lstStyle/>
          <a:p>
            <a:fld id="{858E6889-349A-49E8-AAE1-A1FB1A7B9723}" type="slidenum">
              <a:rPr lang="zh-CN" altLang="en-US">
                <a:solidFill>
                  <a:prstClr val="black"/>
                </a:solidFill>
              </a:rPr>
              <a:pPr/>
              <a:t>331</a:t>
            </a:fld>
            <a:endParaRPr lang="zh-CN" altLang="en-US">
              <a:solidFill>
                <a:prstClr val="black"/>
              </a:solidFill>
            </a:endParaRPr>
          </a:p>
        </p:txBody>
      </p:sp>
    </p:spTree>
    <p:extLst>
      <p:ext uri="{BB962C8B-B14F-4D97-AF65-F5344CB8AC3E}">
        <p14:creationId xmlns:p14="http://schemas.microsoft.com/office/powerpoint/2010/main" xmlns="" val="1647462426"/>
      </p:ext>
    </p:extLst>
  </p:cSld>
  <p:clrMapOvr>
    <a:masterClrMapping/>
  </p:clrMapOvr>
</p:notes>
</file>

<file path=ppt/notesSlides/notesSlide3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100" dirty="0" smtClean="0">
              <a:latin typeface="微软雅黑 Light" panose="020B0502040204020203" pitchFamily="34" charset="-122"/>
              <a:ea typeface="微软雅黑 Light" panose="020B0502040204020203" pitchFamily="34" charset="-122"/>
            </a:endParaRPr>
          </a:p>
        </p:txBody>
      </p:sp>
      <p:sp>
        <p:nvSpPr>
          <p:cNvPr id="4" name="Slide Number Placeholder 3"/>
          <p:cNvSpPr>
            <a:spLocks noGrp="1"/>
          </p:cNvSpPr>
          <p:nvPr>
            <p:ph type="sldNum" sz="quarter" idx="10"/>
          </p:nvPr>
        </p:nvSpPr>
        <p:spPr/>
        <p:txBody>
          <a:bodyPr/>
          <a:lstStyle/>
          <a:p>
            <a:fld id="{858E6889-349A-49E8-AAE1-A1FB1A7B9723}" type="slidenum">
              <a:rPr lang="zh-CN" altLang="en-US">
                <a:solidFill>
                  <a:prstClr val="black"/>
                </a:solidFill>
              </a:rPr>
              <a:pPr/>
              <a:t>332</a:t>
            </a:fld>
            <a:endParaRPr lang="zh-CN" altLang="en-US">
              <a:solidFill>
                <a:prstClr val="black"/>
              </a:solidFill>
            </a:endParaRPr>
          </a:p>
        </p:txBody>
      </p:sp>
    </p:spTree>
    <p:extLst>
      <p:ext uri="{BB962C8B-B14F-4D97-AF65-F5344CB8AC3E}">
        <p14:creationId xmlns:p14="http://schemas.microsoft.com/office/powerpoint/2010/main" xmlns="" val="1213359813"/>
      </p:ext>
    </p:extLst>
  </p:cSld>
  <p:clrMapOvr>
    <a:masterClrMapping/>
  </p:clrMapOvr>
</p:notes>
</file>

<file path=ppt/notesSlides/notesSlide3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100" dirty="0" smtClean="0">
              <a:latin typeface="微软雅黑 Light" panose="020B0502040204020203" pitchFamily="34" charset="-122"/>
              <a:ea typeface="微软雅黑 Light" panose="020B0502040204020203" pitchFamily="34" charset="-122"/>
            </a:endParaRPr>
          </a:p>
        </p:txBody>
      </p:sp>
      <p:sp>
        <p:nvSpPr>
          <p:cNvPr id="4" name="Slide Number Placeholder 3"/>
          <p:cNvSpPr>
            <a:spLocks noGrp="1"/>
          </p:cNvSpPr>
          <p:nvPr>
            <p:ph type="sldNum" sz="quarter" idx="10"/>
          </p:nvPr>
        </p:nvSpPr>
        <p:spPr/>
        <p:txBody>
          <a:bodyPr/>
          <a:lstStyle/>
          <a:p>
            <a:fld id="{858E6889-349A-49E8-AAE1-A1FB1A7B9723}" type="slidenum">
              <a:rPr lang="zh-CN" altLang="en-US">
                <a:solidFill>
                  <a:prstClr val="black"/>
                </a:solidFill>
              </a:rPr>
              <a:pPr/>
              <a:t>333</a:t>
            </a:fld>
            <a:endParaRPr lang="zh-CN" altLang="en-US">
              <a:solidFill>
                <a:prstClr val="black"/>
              </a:solidFill>
            </a:endParaRPr>
          </a:p>
        </p:txBody>
      </p:sp>
    </p:spTree>
    <p:extLst>
      <p:ext uri="{BB962C8B-B14F-4D97-AF65-F5344CB8AC3E}">
        <p14:creationId xmlns:p14="http://schemas.microsoft.com/office/powerpoint/2010/main" xmlns="" val="1734246748"/>
      </p:ext>
    </p:extLst>
  </p:cSld>
  <p:clrMapOvr>
    <a:masterClrMapping/>
  </p:clrMapOvr>
</p:notes>
</file>

<file path=ppt/notesSlides/notesSlide3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100" dirty="0" smtClean="0">
                <a:latin typeface="微软雅黑 Light" panose="020B0502040204020203" pitchFamily="34" charset="-122"/>
                <a:ea typeface="微软雅黑 Light" panose="020B0502040204020203" pitchFamily="34" charset="-122"/>
              </a:rPr>
              <a:t>通过网页源代码，我们发现课程名称都嵌在</a:t>
            </a:r>
            <a:r>
              <a:rPr lang="en-US" altLang="zh-CN" sz="1100" dirty="0" smtClean="0">
                <a:latin typeface="微软雅黑 Light" panose="020B0502040204020203" pitchFamily="34" charset="-122"/>
                <a:ea typeface="微软雅黑 Light" panose="020B0502040204020203" pitchFamily="34" charset="-122"/>
              </a:rPr>
              <a:t>&lt;p</a:t>
            </a:r>
            <a:r>
              <a:rPr lang="zh-CN" altLang="en-US" sz="1100" dirty="0" smtClean="0">
                <a:latin typeface="微软雅黑 Light" panose="020B0502040204020203" pitchFamily="34" charset="-122"/>
                <a:ea typeface="微软雅黑 Light" panose="020B0502040204020203" pitchFamily="34" charset="-122"/>
              </a:rPr>
              <a:t> </a:t>
            </a:r>
            <a:r>
              <a:rPr lang="en-US" altLang="zh-CN" sz="1100" dirty="0" smtClean="0">
                <a:latin typeface="微软雅黑 Light" panose="020B0502040204020203" pitchFamily="34" charset="-122"/>
                <a:ea typeface="微软雅黑 Light" panose="020B0502040204020203" pitchFamily="34" charset="-122"/>
              </a:rPr>
              <a:t>class=“title”&gt;</a:t>
            </a:r>
            <a:r>
              <a:rPr lang="zh-CN" altLang="en-US" sz="1100" dirty="0" smtClean="0">
                <a:latin typeface="微软雅黑 Light" panose="020B0502040204020203" pitchFamily="34" charset="-122"/>
                <a:ea typeface="微软雅黑 Light" panose="020B0502040204020203" pitchFamily="34" charset="-122"/>
              </a:rPr>
              <a:t>和</a:t>
            </a:r>
            <a:r>
              <a:rPr lang="en-US" altLang="zh-CN" sz="1100" dirty="0" smtClean="0">
                <a:latin typeface="微软雅黑 Light" panose="020B0502040204020203" pitchFamily="34" charset="-122"/>
                <a:ea typeface="微软雅黑 Light" panose="020B0502040204020203" pitchFamily="34" charset="-122"/>
              </a:rPr>
              <a:t>&lt;/p&gt;</a:t>
            </a:r>
            <a:r>
              <a:rPr lang="zh-CN" altLang="en-US" sz="1100" dirty="0" smtClean="0">
                <a:latin typeface="微软雅黑 Light" panose="020B0502040204020203" pitchFamily="34" charset="-122"/>
                <a:ea typeface="微软雅黑 Light" panose="020B0502040204020203" pitchFamily="34" charset="-122"/>
              </a:rPr>
              <a:t>之中</a:t>
            </a:r>
          </a:p>
        </p:txBody>
      </p:sp>
      <p:sp>
        <p:nvSpPr>
          <p:cNvPr id="4" name="Slide Number Placeholder 3"/>
          <p:cNvSpPr>
            <a:spLocks noGrp="1"/>
          </p:cNvSpPr>
          <p:nvPr>
            <p:ph type="sldNum" sz="quarter" idx="10"/>
          </p:nvPr>
        </p:nvSpPr>
        <p:spPr/>
        <p:txBody>
          <a:bodyPr/>
          <a:lstStyle/>
          <a:p>
            <a:fld id="{858E6889-349A-49E8-AAE1-A1FB1A7B9723}" type="slidenum">
              <a:rPr lang="zh-CN" altLang="en-US">
                <a:solidFill>
                  <a:prstClr val="black"/>
                </a:solidFill>
              </a:rPr>
              <a:pPr/>
              <a:t>334</a:t>
            </a:fld>
            <a:endParaRPr lang="zh-CN" altLang="en-US">
              <a:solidFill>
                <a:prstClr val="black"/>
              </a:solidFill>
            </a:endParaRPr>
          </a:p>
        </p:txBody>
      </p:sp>
    </p:spTree>
    <p:extLst>
      <p:ext uri="{BB962C8B-B14F-4D97-AF65-F5344CB8AC3E}">
        <p14:creationId xmlns:p14="http://schemas.microsoft.com/office/powerpoint/2010/main" xmlns="" val="131761918"/>
      </p:ext>
    </p:extLst>
  </p:cSld>
  <p:clrMapOvr>
    <a:masterClrMapping/>
  </p:clrMapOvr>
</p:notes>
</file>

<file path=ppt/notesSlides/notesSlide3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100" dirty="0" smtClean="0">
              <a:latin typeface="微软雅黑 Light" panose="020B0502040204020203" pitchFamily="34" charset="-122"/>
              <a:ea typeface="微软雅黑 Light" panose="020B0502040204020203" pitchFamily="34" charset="-122"/>
            </a:endParaRPr>
          </a:p>
        </p:txBody>
      </p:sp>
      <p:sp>
        <p:nvSpPr>
          <p:cNvPr id="4" name="Slide Number Placeholder 3"/>
          <p:cNvSpPr>
            <a:spLocks noGrp="1"/>
          </p:cNvSpPr>
          <p:nvPr>
            <p:ph type="sldNum" sz="quarter" idx="10"/>
          </p:nvPr>
        </p:nvSpPr>
        <p:spPr/>
        <p:txBody>
          <a:bodyPr/>
          <a:lstStyle/>
          <a:p>
            <a:fld id="{858E6889-349A-49E8-AAE1-A1FB1A7B9723}" type="slidenum">
              <a:rPr lang="zh-CN" altLang="en-US">
                <a:solidFill>
                  <a:prstClr val="black"/>
                </a:solidFill>
              </a:rPr>
              <a:pPr/>
              <a:t>335</a:t>
            </a:fld>
            <a:endParaRPr lang="zh-CN" altLang="en-US">
              <a:solidFill>
                <a:prstClr val="black"/>
              </a:solidFill>
            </a:endParaRPr>
          </a:p>
        </p:txBody>
      </p:sp>
    </p:spTree>
    <p:extLst>
      <p:ext uri="{BB962C8B-B14F-4D97-AF65-F5344CB8AC3E}">
        <p14:creationId xmlns:p14="http://schemas.microsoft.com/office/powerpoint/2010/main" xmlns="" val="142186683"/>
      </p:ext>
    </p:extLst>
  </p:cSld>
  <p:clrMapOvr>
    <a:masterClrMapping/>
  </p:clrMapOvr>
</p:notes>
</file>

<file path=ppt/notesSlides/notesSlide3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100" dirty="0" err="1" smtClean="0">
                <a:latin typeface="微软雅黑 Light" panose="020B0502040204020203" pitchFamily="34" charset="-122"/>
                <a:ea typeface="微软雅黑 Light" panose="020B0502040204020203" pitchFamily="34" charset="-122"/>
              </a:rPr>
              <a:t>io</a:t>
            </a:r>
            <a:r>
              <a:rPr lang="zh-CN" altLang="en-US" sz="1100" dirty="0" smtClean="0">
                <a:latin typeface="微软雅黑 Light" panose="020B0502040204020203" pitchFamily="34" charset="-122"/>
                <a:ea typeface="微软雅黑 Light" panose="020B0502040204020203" pitchFamily="34" charset="-122"/>
              </a:rPr>
              <a:t>模块的</a:t>
            </a:r>
            <a:r>
              <a:rPr lang="en-US" altLang="zh-CN" sz="1100" dirty="0" smtClean="0">
                <a:latin typeface="微软雅黑 Light" panose="020B0502040204020203" pitchFamily="34" charset="-122"/>
                <a:ea typeface="微软雅黑 Light" panose="020B0502040204020203" pitchFamily="34" charset="-122"/>
              </a:rPr>
              <a:t>open()</a:t>
            </a:r>
            <a:r>
              <a:rPr lang="zh-CN" altLang="en-US" sz="1100" dirty="0" smtClean="0">
                <a:latin typeface="微软雅黑 Light" panose="020B0502040204020203" pitchFamily="34" charset="-122"/>
                <a:ea typeface="微软雅黑 Light" panose="020B0502040204020203" pitchFamily="34" charset="-122"/>
              </a:rPr>
              <a:t>有</a:t>
            </a:r>
            <a:r>
              <a:rPr lang="en-US" altLang="zh-CN" sz="1100" dirty="0" smtClean="0">
                <a:latin typeface="微软雅黑 Light" panose="020B0502040204020203" pitchFamily="34" charset="-122"/>
                <a:ea typeface="微软雅黑 Light" panose="020B0502040204020203" pitchFamily="34" charset="-122"/>
              </a:rPr>
              <a:t>encoding</a:t>
            </a:r>
            <a:r>
              <a:rPr lang="zh-CN" altLang="en-US" sz="1100" dirty="0" smtClean="0">
                <a:latin typeface="微软雅黑 Light" panose="020B0502040204020203" pitchFamily="34" charset="-122"/>
                <a:ea typeface="微软雅黑 Light" panose="020B0502040204020203" pitchFamily="34" charset="-122"/>
              </a:rPr>
              <a:t>参数，故用</a:t>
            </a:r>
            <a:r>
              <a:rPr lang="en-US" altLang="zh-CN" sz="1100" dirty="0" err="1" smtClean="0">
                <a:latin typeface="微软雅黑 Light" panose="020B0502040204020203" pitchFamily="34" charset="-122"/>
                <a:ea typeface="微软雅黑 Light" panose="020B0502040204020203" pitchFamily="34" charset="-122"/>
              </a:rPr>
              <a:t>io</a:t>
            </a:r>
            <a:r>
              <a:rPr lang="zh-CN" altLang="en-US" sz="1100" dirty="0" smtClean="0">
                <a:latin typeface="微软雅黑 Light" panose="020B0502040204020203" pitchFamily="34" charset="-122"/>
                <a:ea typeface="微软雅黑 Light" panose="020B0502040204020203" pitchFamily="34" charset="-122"/>
              </a:rPr>
              <a:t>模块。</a:t>
            </a:r>
            <a:endParaRPr lang="en-US" altLang="zh-CN" sz="1100" dirty="0" smtClean="0">
              <a:latin typeface="微软雅黑 Light" panose="020B0502040204020203" pitchFamily="34" charset="-122"/>
              <a:ea typeface="微软雅黑 Light" panose="020B0502040204020203" pitchFamily="34" charset="-122"/>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100" dirty="0" smtClean="0">
              <a:latin typeface="微软雅黑 Light" panose="020B0502040204020203" pitchFamily="34" charset="-122"/>
              <a:ea typeface="微软雅黑 Light" panose="020B0502040204020203" pitchFamily="34" charset="-122"/>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100" dirty="0" smtClean="0">
                <a:latin typeface="微软雅黑 Light" panose="020B0502040204020203" pitchFamily="34" charset="-122"/>
                <a:ea typeface="微软雅黑 Light" panose="020B0502040204020203" pitchFamily="34" charset="-122"/>
              </a:rPr>
              <a:t>search()</a:t>
            </a:r>
            <a:r>
              <a:rPr lang="zh-CN" altLang="en-US" sz="1100" dirty="0" smtClean="0">
                <a:latin typeface="微软雅黑 Light" panose="020B0502040204020203" pitchFamily="34" charset="-122"/>
                <a:ea typeface="微软雅黑 Light" panose="020B0502040204020203" pitchFamily="34" charset="-122"/>
              </a:rPr>
              <a:t>函数会搜索整个 </a:t>
            </a:r>
            <a:r>
              <a:rPr lang="en-US" altLang="zh-CN" sz="1100" dirty="0" smtClean="0">
                <a:latin typeface="微软雅黑 Light" panose="020B0502040204020203" pitchFamily="34" charset="-122"/>
                <a:ea typeface="微软雅黑 Light" panose="020B0502040204020203" pitchFamily="34" charset="-122"/>
              </a:rPr>
              <a:t>line</a:t>
            </a:r>
            <a:r>
              <a:rPr lang="zh-CN" altLang="en-US" sz="1100" dirty="0" smtClean="0">
                <a:latin typeface="微软雅黑 Light" panose="020B0502040204020203" pitchFamily="34" charset="-122"/>
                <a:ea typeface="微软雅黑 Light" panose="020B0502040204020203" pitchFamily="34" charset="-122"/>
              </a:rPr>
              <a:t>字符串，寻找匹配的字串，并返回</a:t>
            </a:r>
            <a:r>
              <a:rPr lang="en-US" altLang="zh-CN" sz="1100" dirty="0" smtClean="0">
                <a:latin typeface="微软雅黑 Light" panose="020B0502040204020203" pitchFamily="34" charset="-122"/>
                <a:ea typeface="微软雅黑 Light" panose="020B0502040204020203" pitchFamily="34" charset="-122"/>
              </a:rPr>
              <a:t>match</a:t>
            </a:r>
            <a:r>
              <a:rPr lang="zh-CN" altLang="en-US" sz="1100" dirty="0" smtClean="0">
                <a:latin typeface="微软雅黑 Light" panose="020B0502040204020203" pitchFamily="34" charset="-122"/>
                <a:ea typeface="微软雅黑 Light" panose="020B0502040204020203" pitchFamily="34" charset="-122"/>
              </a:rPr>
              <a:t>类型对象。</a:t>
            </a:r>
            <a:endParaRPr lang="en-US" altLang="zh-CN" sz="1100" dirty="0" smtClean="0">
              <a:latin typeface="微软雅黑 Light" panose="020B0502040204020203" pitchFamily="34" charset="-122"/>
              <a:ea typeface="微软雅黑 Light" panose="020B0502040204020203" pitchFamily="34" charset="-122"/>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100" dirty="0" smtClean="0">
                <a:latin typeface="微软雅黑 Light" panose="020B0502040204020203" pitchFamily="34" charset="-122"/>
                <a:ea typeface="微软雅黑 Light" panose="020B0502040204020203" pitchFamily="34" charset="-122"/>
              </a:rPr>
              <a:t>group(n)</a:t>
            </a:r>
            <a:r>
              <a:rPr lang="zh-CN" altLang="en-US" sz="1100" dirty="0" smtClean="0">
                <a:latin typeface="微软雅黑 Light" panose="020B0502040204020203" pitchFamily="34" charset="-122"/>
                <a:ea typeface="微软雅黑 Light" panose="020B0502040204020203" pitchFamily="34" charset="-122"/>
              </a:rPr>
              <a:t>返回第</a:t>
            </a:r>
            <a:r>
              <a:rPr lang="en-US" altLang="zh-CN" sz="1100" dirty="0" smtClean="0">
                <a:latin typeface="微软雅黑 Light" panose="020B0502040204020203" pitchFamily="34" charset="-122"/>
                <a:ea typeface="微软雅黑 Light" panose="020B0502040204020203" pitchFamily="34" charset="-122"/>
              </a:rPr>
              <a:t>n</a:t>
            </a:r>
            <a:r>
              <a:rPr lang="zh-CN" altLang="en-US" sz="1100" dirty="0" smtClean="0">
                <a:latin typeface="微软雅黑 Light" panose="020B0502040204020203" pitchFamily="34" charset="-122"/>
                <a:ea typeface="微软雅黑 Light" panose="020B0502040204020203" pitchFamily="34" charset="-122"/>
              </a:rPr>
              <a:t>个捕获组获取的字符，如果</a:t>
            </a:r>
            <a:r>
              <a:rPr lang="en-US" altLang="zh-CN" sz="1100" dirty="0" smtClean="0">
                <a:latin typeface="微软雅黑 Light" panose="020B0502040204020203" pitchFamily="34" charset="-122"/>
                <a:ea typeface="微软雅黑 Light" panose="020B0502040204020203" pitchFamily="34" charset="-122"/>
              </a:rPr>
              <a:t>n=0</a:t>
            </a:r>
            <a:r>
              <a:rPr lang="zh-CN" altLang="en-US" sz="1100" dirty="0" smtClean="0">
                <a:latin typeface="微软雅黑 Light" panose="020B0502040204020203" pitchFamily="34" charset="-122"/>
                <a:ea typeface="微软雅黑 Light" panose="020B0502040204020203" pitchFamily="34" charset="-122"/>
              </a:rPr>
              <a:t>，则返回匹配的整个字符串</a:t>
            </a:r>
            <a:endParaRPr lang="en-US" altLang="zh-CN" sz="1100" dirty="0" smtClean="0">
              <a:latin typeface="微软雅黑 Light" panose="020B0502040204020203" pitchFamily="34" charset="-122"/>
              <a:ea typeface="微软雅黑 Light" panose="020B0502040204020203" pitchFamily="34" charset="-122"/>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100" dirty="0" smtClean="0">
              <a:latin typeface="微软雅黑 Light" panose="020B0502040204020203" pitchFamily="34" charset="-122"/>
              <a:ea typeface="微软雅黑 Light" panose="020B0502040204020203" pitchFamily="34" charset="-122"/>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100" dirty="0" smtClean="0">
                <a:latin typeface="微软雅黑 Light" panose="020B0502040204020203" pitchFamily="34" charset="-122"/>
                <a:ea typeface="微软雅黑 Light" panose="020B0502040204020203" pitchFamily="34" charset="-122"/>
              </a:rPr>
              <a:t>抽取课程的状态需要使用的</a:t>
            </a:r>
            <a:r>
              <a:rPr lang="en-US" altLang="zh-CN" sz="1100" dirty="0" smtClean="0">
                <a:latin typeface="微软雅黑 Light" panose="020B0502040204020203" pitchFamily="34" charset="-122"/>
                <a:ea typeface="微软雅黑 Light" panose="020B0502040204020203" pitchFamily="34" charset="-122"/>
              </a:rPr>
              <a:t>pattern</a:t>
            </a:r>
            <a:r>
              <a:rPr lang="zh-CN" altLang="en-US" sz="1100" dirty="0" smtClean="0">
                <a:latin typeface="微软雅黑 Light" panose="020B0502040204020203" pitchFamily="34" charset="-122"/>
                <a:ea typeface="微软雅黑 Light" panose="020B0502040204020203" pitchFamily="34" charset="-122"/>
              </a:rPr>
              <a:t>为</a:t>
            </a:r>
            <a:r>
              <a:rPr lang="zh-CN" altLang="en-US" sz="1100" baseline="0" dirty="0" smtClean="0">
                <a:latin typeface="微软雅黑 Light" panose="020B0502040204020203" pitchFamily="34" charset="-122"/>
                <a:ea typeface="微软雅黑 Light" panose="020B0502040204020203" pitchFamily="34" charset="-122"/>
              </a:rPr>
              <a:t> </a:t>
            </a:r>
            <a:endParaRPr lang="en-US" altLang="zh-CN" sz="1100" baseline="0" dirty="0" smtClean="0">
              <a:latin typeface="微软雅黑 Light" panose="020B0502040204020203" pitchFamily="34" charset="-122"/>
              <a:ea typeface="微软雅黑 Light" panose="020B0502040204020203" pitchFamily="34" charset="-122"/>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100" baseline="0" dirty="0" err="1" smtClean="0">
                <a:latin typeface="微软雅黑 Light" panose="020B0502040204020203" pitchFamily="34" charset="-122"/>
                <a:ea typeface="微软雅黑 Light" panose="020B0502040204020203" pitchFamily="34" charset="-122"/>
              </a:rPr>
              <a:t>re.compile</a:t>
            </a:r>
            <a:r>
              <a:rPr lang="en-US" altLang="zh-CN" sz="1100" baseline="0" dirty="0" smtClean="0">
                <a:latin typeface="微软雅黑 Light" panose="020B0502040204020203" pitchFamily="34" charset="-122"/>
                <a:ea typeface="微软雅黑 Light" panose="020B0502040204020203" pitchFamily="34" charset="-122"/>
              </a:rPr>
              <a:t>(r'&lt;span class=\"(?:</a:t>
            </a:r>
            <a:r>
              <a:rPr lang="en-US" altLang="zh-CN" sz="1100" baseline="0" dirty="0" err="1" smtClean="0">
                <a:latin typeface="微软雅黑 Light" panose="020B0502040204020203" pitchFamily="34" charset="-122"/>
                <a:ea typeface="微软雅黑 Light" panose="020B0502040204020203" pitchFamily="34" charset="-122"/>
              </a:rPr>
              <a:t>startLearn|waitLearn</a:t>
            </a:r>
            <a:r>
              <a:rPr lang="en-US" altLang="zh-CN" sz="1100" baseline="0" dirty="0" smtClean="0">
                <a:latin typeface="微软雅黑 Light" panose="020B0502040204020203" pitchFamily="34" charset="-122"/>
                <a:ea typeface="微软雅黑 Light" panose="020B0502040204020203" pitchFamily="34" charset="-122"/>
              </a:rPr>
              <a:t>)\"&gt;(.+?)&lt;/span&gt;')</a:t>
            </a:r>
            <a:endParaRPr lang="en-US" altLang="zh-CN" sz="1100" dirty="0" smtClean="0">
              <a:latin typeface="微软雅黑 Light" panose="020B0502040204020203" pitchFamily="34" charset="-122"/>
              <a:ea typeface="微软雅黑 Light" panose="020B0502040204020203" pitchFamily="34" charset="-122"/>
            </a:endParaRPr>
          </a:p>
        </p:txBody>
      </p:sp>
      <p:sp>
        <p:nvSpPr>
          <p:cNvPr id="4" name="Slide Number Placeholder 3"/>
          <p:cNvSpPr>
            <a:spLocks noGrp="1"/>
          </p:cNvSpPr>
          <p:nvPr>
            <p:ph type="sldNum" sz="quarter" idx="10"/>
          </p:nvPr>
        </p:nvSpPr>
        <p:spPr/>
        <p:txBody>
          <a:bodyPr/>
          <a:lstStyle/>
          <a:p>
            <a:fld id="{858E6889-349A-49E8-AAE1-A1FB1A7B9723}" type="slidenum">
              <a:rPr lang="zh-CN" altLang="en-US">
                <a:solidFill>
                  <a:prstClr val="black"/>
                </a:solidFill>
              </a:rPr>
              <a:pPr/>
              <a:t>336</a:t>
            </a:fld>
            <a:endParaRPr lang="zh-CN" altLang="en-US">
              <a:solidFill>
                <a:prstClr val="black"/>
              </a:solidFill>
            </a:endParaRPr>
          </a:p>
        </p:txBody>
      </p:sp>
    </p:spTree>
    <p:extLst>
      <p:ext uri="{BB962C8B-B14F-4D97-AF65-F5344CB8AC3E}">
        <p14:creationId xmlns:p14="http://schemas.microsoft.com/office/powerpoint/2010/main" xmlns="" val="183634335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pPr/>
              <a:t>39</a:t>
            </a:fld>
            <a:endParaRPr lang="zh-CN" altLang="en-US"/>
          </a:p>
        </p:txBody>
      </p:sp>
    </p:spTree>
    <p:extLst>
      <p:ext uri="{BB962C8B-B14F-4D97-AF65-F5344CB8AC3E}">
        <p14:creationId xmlns:p14="http://schemas.microsoft.com/office/powerpoint/2010/main" xmlns="" val="1947573203"/>
      </p:ext>
    </p:extLst>
  </p:cSld>
  <p:clrMapOvr>
    <a:masterClrMapping/>
  </p:clrMapOvr>
</p:notes>
</file>

<file path=ppt/notesSlides/notesSlide3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100" dirty="0" err="1" smtClean="0">
                <a:latin typeface="微软雅黑 Light" panose="020B0502040204020203" pitchFamily="34" charset="-122"/>
                <a:ea typeface="微软雅黑 Light" panose="020B0502040204020203" pitchFamily="34" charset="-122"/>
              </a:rPr>
              <a:t>BeautifulSoup</a:t>
            </a:r>
            <a:r>
              <a:rPr lang="zh-CN" altLang="en-US" sz="1100" dirty="0" smtClean="0">
                <a:latin typeface="微软雅黑 Light" panose="020B0502040204020203" pitchFamily="34" charset="-122"/>
                <a:ea typeface="微软雅黑 Light" panose="020B0502040204020203" pitchFamily="34" charset="-122"/>
              </a:rPr>
              <a:t>将网页转换成一个复杂的树形结构</a:t>
            </a:r>
            <a:r>
              <a:rPr lang="en-US" altLang="zh-CN" sz="1100" dirty="0" smtClean="0">
                <a:latin typeface="微软雅黑 Light" panose="020B0502040204020203" pitchFamily="34" charset="-122"/>
                <a:ea typeface="微软雅黑 Light" panose="020B0502040204020203" pitchFamily="34" charset="-122"/>
              </a:rPr>
              <a:t>, </a:t>
            </a:r>
            <a:r>
              <a:rPr lang="zh-CN" altLang="en-US" sz="1100" dirty="0" smtClean="0">
                <a:latin typeface="微软雅黑 Light" panose="020B0502040204020203" pitchFamily="34" charset="-122"/>
                <a:ea typeface="微软雅黑 Light" panose="020B0502040204020203" pitchFamily="34" charset="-122"/>
              </a:rPr>
              <a:t>每个节点都是一个</a:t>
            </a:r>
            <a:r>
              <a:rPr lang="en-US" altLang="zh-CN" sz="1100" dirty="0" smtClean="0">
                <a:latin typeface="微软雅黑 Light" panose="020B0502040204020203" pitchFamily="34" charset="-122"/>
                <a:ea typeface="微软雅黑 Light" panose="020B0502040204020203" pitchFamily="34" charset="-122"/>
              </a:rPr>
              <a:t>Python</a:t>
            </a:r>
            <a:r>
              <a:rPr lang="zh-CN" altLang="en-US" sz="1100" dirty="0" smtClean="0">
                <a:latin typeface="微软雅黑 Light" panose="020B0502040204020203" pitchFamily="34" charset="-122"/>
                <a:ea typeface="微软雅黑 Light" panose="020B0502040204020203" pitchFamily="34" charset="-122"/>
              </a:rPr>
              <a:t>对象。</a:t>
            </a:r>
            <a:endParaRPr lang="en-US" altLang="zh-CN" sz="1100" dirty="0" smtClean="0">
              <a:latin typeface="微软雅黑 Light" panose="020B0502040204020203" pitchFamily="34" charset="-122"/>
              <a:ea typeface="微软雅黑 Light" panose="020B0502040204020203" pitchFamily="34" charset="-122"/>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100" dirty="0" smtClean="0">
              <a:latin typeface="微软雅黑 Light" panose="020B0502040204020203" pitchFamily="34" charset="-122"/>
              <a:ea typeface="微软雅黑 Light" panose="020B0502040204020203" pitchFamily="34" charset="-122"/>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100" dirty="0" smtClean="0">
                <a:latin typeface="微软雅黑 Light" panose="020B0502040204020203" pitchFamily="34" charset="-122"/>
                <a:ea typeface="微软雅黑 Light" panose="020B0502040204020203" pitchFamily="34" charset="-122"/>
              </a:rPr>
              <a:t>首先，我们创建一个</a:t>
            </a:r>
            <a:r>
              <a:rPr lang="en-US" altLang="zh-CN" sz="1100" dirty="0" smtClean="0">
                <a:latin typeface="微软雅黑 Light" panose="020B0502040204020203" pitchFamily="34" charset="-122"/>
                <a:ea typeface="微软雅黑 Light" panose="020B0502040204020203" pitchFamily="34" charset="-122"/>
              </a:rPr>
              <a:t>`</a:t>
            </a:r>
            <a:r>
              <a:rPr lang="en-US" altLang="zh-CN" sz="1100" dirty="0" err="1" smtClean="0">
                <a:latin typeface="微软雅黑 Light" panose="020B0502040204020203" pitchFamily="34" charset="-122"/>
                <a:ea typeface="微软雅黑 Light" panose="020B0502040204020203" pitchFamily="34" charset="-122"/>
              </a:rPr>
              <a:t>BeautifulSoup</a:t>
            </a:r>
            <a:r>
              <a:rPr lang="en-US" altLang="zh-CN" sz="1100" dirty="0" smtClean="0">
                <a:latin typeface="微软雅黑 Light" panose="020B0502040204020203" pitchFamily="34" charset="-122"/>
                <a:ea typeface="微软雅黑 Light" panose="020B0502040204020203" pitchFamily="34" charset="-122"/>
              </a:rPr>
              <a:t>`</a:t>
            </a:r>
            <a:r>
              <a:rPr lang="zh-CN" altLang="en-US" sz="1100" dirty="0" smtClean="0">
                <a:latin typeface="微软雅黑 Light" panose="020B0502040204020203" pitchFamily="34" charset="-122"/>
                <a:ea typeface="微软雅黑 Light" panose="020B0502040204020203" pitchFamily="34" charset="-122"/>
              </a:rPr>
              <a:t>对象</a:t>
            </a:r>
            <a:r>
              <a:rPr lang="en-US" altLang="zh-CN" sz="1100" dirty="0" smtClean="0">
                <a:latin typeface="微软雅黑 Light" panose="020B0502040204020203" pitchFamily="34" charset="-122"/>
                <a:ea typeface="微软雅黑 Light" panose="020B0502040204020203" pitchFamily="34" charset="-122"/>
              </a:rPr>
              <a:t>`soup`</a:t>
            </a:r>
            <a:r>
              <a:rPr lang="zh-CN" altLang="en-US" sz="1100" dirty="0" smtClean="0">
                <a:latin typeface="微软雅黑 Light" panose="020B0502040204020203" pitchFamily="34" charset="-122"/>
                <a:ea typeface="微软雅黑 Light" panose="020B0502040204020203" pitchFamily="34" charset="-122"/>
              </a:rPr>
              <a:t>，通过</a:t>
            </a:r>
            <a:r>
              <a:rPr lang="en-US" altLang="zh-CN" sz="1100" dirty="0" smtClean="0">
                <a:latin typeface="微软雅黑 Light" panose="020B0502040204020203" pitchFamily="34" charset="-122"/>
                <a:ea typeface="微软雅黑 Light" panose="020B0502040204020203" pitchFamily="34" charset="-122"/>
              </a:rPr>
              <a:t>`</a:t>
            </a:r>
            <a:r>
              <a:rPr lang="en-US" altLang="zh-CN" sz="1100" dirty="0" err="1" smtClean="0">
                <a:latin typeface="微软雅黑 Light" panose="020B0502040204020203" pitchFamily="34" charset="-122"/>
                <a:ea typeface="微软雅黑 Light" panose="020B0502040204020203" pitchFamily="34" charset="-122"/>
              </a:rPr>
              <a:t>soup.head</a:t>
            </a:r>
            <a:r>
              <a:rPr lang="en-US" altLang="zh-CN" sz="1100" dirty="0" smtClean="0">
                <a:latin typeface="微软雅黑 Light" panose="020B0502040204020203" pitchFamily="34" charset="-122"/>
                <a:ea typeface="微软雅黑 Light" panose="020B0502040204020203" pitchFamily="34" charset="-122"/>
              </a:rPr>
              <a:t>`</a:t>
            </a:r>
            <a:r>
              <a:rPr lang="zh-CN" altLang="en-US" sz="1100" dirty="0" smtClean="0">
                <a:latin typeface="微软雅黑 Light" panose="020B0502040204020203" pitchFamily="34" charset="-122"/>
                <a:ea typeface="微软雅黑 Light" panose="020B0502040204020203" pitchFamily="34" charset="-122"/>
              </a:rPr>
              <a:t>，可以获取</a:t>
            </a:r>
            <a:r>
              <a:rPr lang="en-US" altLang="zh-CN" sz="1100" dirty="0" smtClean="0">
                <a:latin typeface="微软雅黑 Light" panose="020B0502040204020203" pitchFamily="34" charset="-122"/>
                <a:ea typeface="微软雅黑 Light" panose="020B0502040204020203" pitchFamily="34" charset="-122"/>
              </a:rPr>
              <a:t>`&lt;head&gt;&lt;/head&gt;`</a:t>
            </a:r>
            <a:r>
              <a:rPr lang="zh-CN" altLang="en-US" sz="1100" dirty="0" smtClean="0">
                <a:latin typeface="微软雅黑 Light" panose="020B0502040204020203" pitchFamily="34" charset="-122"/>
                <a:ea typeface="微软雅黑 Light" panose="020B0502040204020203" pitchFamily="34" charset="-122"/>
              </a:rPr>
              <a:t>中的数据内容。</a:t>
            </a:r>
            <a:endParaRPr lang="en-US" altLang="zh-CN" sz="1100" dirty="0" smtClean="0">
              <a:latin typeface="微软雅黑 Light" panose="020B0502040204020203" pitchFamily="34" charset="-122"/>
              <a:ea typeface="微软雅黑 Light" panose="020B0502040204020203" pitchFamily="34" charset="-122"/>
            </a:endParaRPr>
          </a:p>
        </p:txBody>
      </p:sp>
      <p:sp>
        <p:nvSpPr>
          <p:cNvPr id="4" name="Slide Number Placeholder 3"/>
          <p:cNvSpPr>
            <a:spLocks noGrp="1"/>
          </p:cNvSpPr>
          <p:nvPr>
            <p:ph type="sldNum" sz="quarter" idx="10"/>
          </p:nvPr>
        </p:nvSpPr>
        <p:spPr/>
        <p:txBody>
          <a:bodyPr/>
          <a:lstStyle/>
          <a:p>
            <a:fld id="{858E6889-349A-49E8-AAE1-A1FB1A7B9723}" type="slidenum">
              <a:rPr lang="zh-CN" altLang="en-US">
                <a:solidFill>
                  <a:prstClr val="black"/>
                </a:solidFill>
              </a:rPr>
              <a:pPr/>
              <a:t>337</a:t>
            </a:fld>
            <a:endParaRPr lang="zh-CN" altLang="en-US">
              <a:solidFill>
                <a:prstClr val="black"/>
              </a:solidFill>
            </a:endParaRPr>
          </a:p>
        </p:txBody>
      </p:sp>
    </p:spTree>
    <p:extLst>
      <p:ext uri="{BB962C8B-B14F-4D97-AF65-F5344CB8AC3E}">
        <p14:creationId xmlns:p14="http://schemas.microsoft.com/office/powerpoint/2010/main" xmlns="" val="138309112"/>
      </p:ext>
    </p:extLst>
  </p:cSld>
  <p:clrMapOvr>
    <a:masterClrMapping/>
  </p:clrMapOvr>
</p:notes>
</file>

<file path=ppt/notesSlides/notesSlide3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100" dirty="0" smtClean="0">
                <a:latin typeface="微软雅黑 Light" panose="020B0502040204020203" pitchFamily="34" charset="-122"/>
                <a:ea typeface="微软雅黑 Light" panose="020B0502040204020203" pitchFamily="34" charset="-122"/>
              </a:rPr>
              <a:t>回到</a:t>
            </a:r>
            <a:r>
              <a:rPr lang="en-US" altLang="zh-CN" sz="1100" dirty="0" smtClean="0">
                <a:latin typeface="微软雅黑 Light" panose="020B0502040204020203" pitchFamily="34" charset="-122"/>
                <a:ea typeface="微软雅黑 Light" panose="020B0502040204020203" pitchFamily="34" charset="-122"/>
              </a:rPr>
              <a:t>`</a:t>
            </a:r>
            <a:r>
              <a:rPr lang="en-US" altLang="zh-CN" sz="1100" dirty="0" err="1" smtClean="0">
                <a:latin typeface="微软雅黑 Light" panose="020B0502040204020203" pitchFamily="34" charset="-122"/>
                <a:ea typeface="微软雅黑 Light" panose="020B0502040204020203" pitchFamily="34" charset="-122"/>
              </a:rPr>
              <a:t>hackdata.html</a:t>
            </a:r>
            <a:r>
              <a:rPr lang="en-US" altLang="zh-CN" sz="1100" dirty="0" smtClean="0">
                <a:latin typeface="微软雅黑 Light" panose="020B0502040204020203" pitchFamily="34" charset="-122"/>
                <a:ea typeface="微软雅黑 Light" panose="020B0502040204020203" pitchFamily="34" charset="-122"/>
              </a:rPr>
              <a:t>`</a:t>
            </a:r>
            <a:r>
              <a:rPr lang="zh-CN" altLang="en-US" sz="1100" dirty="0" smtClean="0">
                <a:latin typeface="微软雅黑 Light" panose="020B0502040204020203" pitchFamily="34" charset="-122"/>
                <a:ea typeface="微软雅黑 Light" panose="020B0502040204020203" pitchFamily="34" charset="-122"/>
              </a:rPr>
              <a:t>的代码片段，课程的名称都是嵌在</a:t>
            </a:r>
            <a:r>
              <a:rPr lang="en-US" altLang="zh-CN" sz="1100" dirty="0" smtClean="0">
                <a:latin typeface="微软雅黑 Light" panose="020B0502040204020203" pitchFamily="34" charset="-122"/>
                <a:ea typeface="微软雅黑 Light" panose="020B0502040204020203" pitchFamily="34" charset="-122"/>
              </a:rPr>
              <a:t>`&lt;p&gt;&lt;/p&gt;`</a:t>
            </a:r>
            <a:r>
              <a:rPr lang="zh-CN" altLang="en-US" sz="1100" dirty="0" smtClean="0">
                <a:latin typeface="微软雅黑 Light" panose="020B0502040204020203" pitchFamily="34" charset="-122"/>
                <a:ea typeface="微软雅黑 Light" panose="020B0502040204020203" pitchFamily="34" charset="-122"/>
              </a:rPr>
              <a:t>之中。我们可以通过调用</a:t>
            </a:r>
            <a:r>
              <a:rPr lang="en-US" altLang="zh-CN" sz="1100" dirty="0" smtClean="0">
                <a:latin typeface="微软雅黑 Light" panose="020B0502040204020203" pitchFamily="34" charset="-122"/>
                <a:ea typeface="微软雅黑 Light" panose="020B0502040204020203" pitchFamily="34" charset="-122"/>
              </a:rPr>
              <a:t>`</a:t>
            </a:r>
            <a:r>
              <a:rPr lang="en-US" altLang="zh-CN" sz="1100" dirty="0" err="1" smtClean="0">
                <a:latin typeface="微软雅黑 Light" panose="020B0502040204020203" pitchFamily="34" charset="-122"/>
                <a:ea typeface="微软雅黑 Light" panose="020B0502040204020203" pitchFamily="34" charset="-122"/>
              </a:rPr>
              <a:t>findAll</a:t>
            </a:r>
            <a:r>
              <a:rPr lang="en-US" altLang="zh-CN" sz="1100" dirty="0" smtClean="0">
                <a:latin typeface="微软雅黑 Light" panose="020B0502040204020203" pitchFamily="34" charset="-122"/>
                <a:ea typeface="微软雅黑 Light" panose="020B0502040204020203" pitchFamily="34" charset="-122"/>
              </a:rPr>
              <a:t>()`</a:t>
            </a:r>
            <a:r>
              <a:rPr lang="zh-CN" altLang="en-US" sz="1100" dirty="0" smtClean="0">
                <a:latin typeface="微软雅黑 Light" panose="020B0502040204020203" pitchFamily="34" charset="-122"/>
                <a:ea typeface="微软雅黑 Light" panose="020B0502040204020203" pitchFamily="34" charset="-122"/>
              </a:rPr>
              <a:t>函数，去定位标签</a:t>
            </a:r>
            <a:r>
              <a:rPr lang="en-US" altLang="zh-CN" sz="1100" dirty="0" smtClean="0">
                <a:latin typeface="微软雅黑 Light" panose="020B0502040204020203" pitchFamily="34" charset="-122"/>
                <a:ea typeface="微软雅黑 Light" panose="020B0502040204020203" pitchFamily="34" charset="-122"/>
              </a:rPr>
              <a:t>`&lt;p&gt;&lt;/p&gt;`</a:t>
            </a:r>
            <a:r>
              <a:rPr lang="zh-CN" altLang="en-US" sz="1100" dirty="0" smtClean="0">
                <a:latin typeface="微软雅黑 Light" panose="020B0502040204020203" pitchFamily="34" charset="-122"/>
                <a:ea typeface="微软雅黑 Light" panose="020B0502040204020203" pitchFamily="34" charset="-122"/>
              </a:rPr>
              <a:t>，抽取所有与之相关的数据。</a:t>
            </a:r>
            <a:endParaRPr lang="en-US" altLang="zh-CN" sz="1100" dirty="0" smtClean="0">
              <a:latin typeface="微软雅黑 Light" panose="020B0502040204020203" pitchFamily="34" charset="-122"/>
              <a:ea typeface="微软雅黑 Light" panose="020B0502040204020203" pitchFamily="34" charset="-122"/>
            </a:endParaRPr>
          </a:p>
        </p:txBody>
      </p:sp>
      <p:sp>
        <p:nvSpPr>
          <p:cNvPr id="4" name="Slide Number Placeholder 3"/>
          <p:cNvSpPr>
            <a:spLocks noGrp="1"/>
          </p:cNvSpPr>
          <p:nvPr>
            <p:ph type="sldNum" sz="quarter" idx="10"/>
          </p:nvPr>
        </p:nvSpPr>
        <p:spPr/>
        <p:txBody>
          <a:bodyPr/>
          <a:lstStyle/>
          <a:p>
            <a:fld id="{858E6889-349A-49E8-AAE1-A1FB1A7B9723}" type="slidenum">
              <a:rPr lang="zh-CN" altLang="en-US">
                <a:solidFill>
                  <a:prstClr val="black"/>
                </a:solidFill>
              </a:rPr>
              <a:pPr/>
              <a:t>338</a:t>
            </a:fld>
            <a:endParaRPr lang="zh-CN" altLang="en-US">
              <a:solidFill>
                <a:prstClr val="black"/>
              </a:solidFill>
            </a:endParaRPr>
          </a:p>
        </p:txBody>
      </p:sp>
    </p:spTree>
    <p:extLst>
      <p:ext uri="{BB962C8B-B14F-4D97-AF65-F5344CB8AC3E}">
        <p14:creationId xmlns:p14="http://schemas.microsoft.com/office/powerpoint/2010/main" xmlns="" val="916371554"/>
      </p:ext>
    </p:extLst>
  </p:cSld>
  <p:clrMapOvr>
    <a:masterClrMapping/>
  </p:clrMapOvr>
</p:notes>
</file>

<file path=ppt/notesSlides/notesSlide3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100" dirty="0" smtClean="0">
                <a:latin typeface="微软雅黑 Light" panose="020B0502040204020203" pitchFamily="34" charset="-122"/>
                <a:ea typeface="微软雅黑 Light" panose="020B0502040204020203" pitchFamily="34" charset="-122"/>
              </a:rPr>
              <a:t>很显然，输出的结果包含课程的名称，又混杂其他的数据。我们需要进一步确定标签的属性，在与课程名称关联的标签中，属性</a:t>
            </a:r>
            <a:r>
              <a:rPr lang="en-US" altLang="zh-CN" sz="1100" dirty="0" smtClean="0">
                <a:latin typeface="微软雅黑 Light" panose="020B0502040204020203" pitchFamily="34" charset="-122"/>
                <a:ea typeface="微软雅黑 Light" panose="020B0502040204020203" pitchFamily="34" charset="-122"/>
              </a:rPr>
              <a:t>`class`</a:t>
            </a:r>
            <a:r>
              <a:rPr lang="zh-CN" altLang="en-US" sz="1100" dirty="0" smtClean="0">
                <a:latin typeface="微软雅黑 Light" panose="020B0502040204020203" pitchFamily="34" charset="-122"/>
                <a:ea typeface="微软雅黑 Light" panose="020B0502040204020203" pitchFamily="34" charset="-122"/>
              </a:rPr>
              <a:t>的值为</a:t>
            </a:r>
            <a:r>
              <a:rPr lang="en-US" altLang="zh-CN" sz="1100" dirty="0" smtClean="0">
                <a:latin typeface="微软雅黑 Light" panose="020B0502040204020203" pitchFamily="34" charset="-122"/>
                <a:ea typeface="微软雅黑 Light" panose="020B0502040204020203" pitchFamily="34" charset="-122"/>
              </a:rPr>
              <a:t>`title`</a:t>
            </a:r>
            <a:r>
              <a:rPr lang="zh-CN" altLang="en-US" sz="1100" dirty="0" smtClean="0">
                <a:latin typeface="微软雅黑 Light" panose="020B0502040204020203" pitchFamily="34" charset="-122"/>
                <a:ea typeface="微软雅黑 Light" panose="020B0502040204020203" pitchFamily="34" charset="-122"/>
              </a:rPr>
              <a:t>。此时，</a:t>
            </a:r>
            <a:r>
              <a:rPr lang="en-US" altLang="zh-CN" sz="1100" dirty="0" smtClean="0">
                <a:latin typeface="微软雅黑 Light" panose="020B0502040204020203" pitchFamily="34" charset="-122"/>
                <a:ea typeface="微软雅黑 Light" panose="020B0502040204020203" pitchFamily="34" charset="-122"/>
              </a:rPr>
              <a:t>`</a:t>
            </a:r>
            <a:r>
              <a:rPr lang="en-US" altLang="zh-CN" sz="1100" dirty="0" err="1" smtClean="0">
                <a:latin typeface="微软雅黑 Light" panose="020B0502040204020203" pitchFamily="34" charset="-122"/>
                <a:ea typeface="微软雅黑 Light" panose="020B0502040204020203" pitchFamily="34" charset="-122"/>
              </a:rPr>
              <a:t>findAll</a:t>
            </a:r>
            <a:r>
              <a:rPr lang="en-US" altLang="zh-CN" sz="1100" dirty="0" smtClean="0">
                <a:latin typeface="微软雅黑 Light" panose="020B0502040204020203" pitchFamily="34" charset="-122"/>
                <a:ea typeface="微软雅黑 Light" panose="020B0502040204020203" pitchFamily="34" charset="-122"/>
              </a:rPr>
              <a:t>()`</a:t>
            </a:r>
            <a:r>
              <a:rPr lang="zh-CN" altLang="en-US" sz="1100" dirty="0" smtClean="0">
                <a:latin typeface="微软雅黑 Light" panose="020B0502040204020203" pitchFamily="34" charset="-122"/>
                <a:ea typeface="微软雅黑 Light" panose="020B0502040204020203" pitchFamily="34" charset="-122"/>
              </a:rPr>
              <a:t>接收的参数为</a:t>
            </a:r>
            <a:r>
              <a:rPr lang="en-US" altLang="zh-CN" sz="1100" dirty="0" smtClean="0">
                <a:latin typeface="微软雅黑 Light" panose="020B0502040204020203" pitchFamily="34" charset="-122"/>
                <a:ea typeface="微软雅黑 Light" panose="020B0502040204020203" pitchFamily="34" charset="-122"/>
              </a:rPr>
              <a:t>`p`</a:t>
            </a:r>
            <a:r>
              <a:rPr lang="zh-CN" altLang="en-US" sz="1100" dirty="0" smtClean="0">
                <a:latin typeface="微软雅黑 Light" panose="020B0502040204020203" pitchFamily="34" charset="-122"/>
                <a:ea typeface="微软雅黑 Light" panose="020B0502040204020203" pitchFamily="34" charset="-122"/>
              </a:rPr>
              <a:t>，和</a:t>
            </a:r>
            <a:r>
              <a:rPr lang="en-US" altLang="zh-CN" sz="1100" dirty="0" smtClean="0">
                <a:latin typeface="微软雅黑 Light" panose="020B0502040204020203" pitchFamily="34" charset="-122"/>
                <a:ea typeface="微软雅黑 Light" panose="020B0502040204020203" pitchFamily="34" charset="-122"/>
              </a:rPr>
              <a:t>`title`</a:t>
            </a:r>
            <a:r>
              <a:rPr lang="zh-CN" altLang="en-US" sz="1100" dirty="0" smtClean="0">
                <a:latin typeface="微软雅黑 Light" panose="020B0502040204020203" pitchFamily="34" charset="-122"/>
                <a:ea typeface="微软雅黑 Light" panose="020B0502040204020203" pitchFamily="34" charset="-122"/>
              </a:rPr>
              <a:t>。</a:t>
            </a:r>
            <a:endParaRPr lang="en-US" altLang="zh-CN" sz="1100" dirty="0" smtClean="0">
              <a:latin typeface="微软雅黑 Light" panose="020B0502040204020203" pitchFamily="34" charset="-122"/>
              <a:ea typeface="微软雅黑 Light" panose="020B0502040204020203" pitchFamily="34" charset="-122"/>
            </a:endParaRPr>
          </a:p>
        </p:txBody>
      </p:sp>
      <p:sp>
        <p:nvSpPr>
          <p:cNvPr id="4" name="Slide Number Placeholder 3"/>
          <p:cNvSpPr>
            <a:spLocks noGrp="1"/>
          </p:cNvSpPr>
          <p:nvPr>
            <p:ph type="sldNum" sz="quarter" idx="10"/>
          </p:nvPr>
        </p:nvSpPr>
        <p:spPr/>
        <p:txBody>
          <a:bodyPr/>
          <a:lstStyle/>
          <a:p>
            <a:fld id="{858E6889-349A-49E8-AAE1-A1FB1A7B9723}" type="slidenum">
              <a:rPr lang="zh-CN" altLang="en-US">
                <a:solidFill>
                  <a:prstClr val="black"/>
                </a:solidFill>
              </a:rPr>
              <a:pPr/>
              <a:t>339</a:t>
            </a:fld>
            <a:endParaRPr lang="zh-CN" altLang="en-US">
              <a:solidFill>
                <a:prstClr val="black"/>
              </a:solidFill>
            </a:endParaRPr>
          </a:p>
        </p:txBody>
      </p:sp>
    </p:spTree>
    <p:extLst>
      <p:ext uri="{BB962C8B-B14F-4D97-AF65-F5344CB8AC3E}">
        <p14:creationId xmlns:p14="http://schemas.microsoft.com/office/powerpoint/2010/main" xmlns="" val="120116268"/>
      </p:ext>
    </p:extLst>
  </p:cSld>
  <p:clrMapOvr>
    <a:masterClrMapping/>
  </p:clrMapOvr>
</p:notes>
</file>

<file path=ppt/notesSlides/notesSlide3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100" dirty="0" smtClean="0">
              <a:latin typeface="微软雅黑 Light" panose="020B0502040204020203" pitchFamily="34" charset="-122"/>
              <a:ea typeface="微软雅黑 Light" panose="020B0502040204020203" pitchFamily="34" charset="-122"/>
            </a:endParaRPr>
          </a:p>
        </p:txBody>
      </p:sp>
      <p:sp>
        <p:nvSpPr>
          <p:cNvPr id="4" name="Slide Number Placeholder 3"/>
          <p:cNvSpPr>
            <a:spLocks noGrp="1"/>
          </p:cNvSpPr>
          <p:nvPr>
            <p:ph type="sldNum" sz="quarter" idx="10"/>
          </p:nvPr>
        </p:nvSpPr>
        <p:spPr/>
        <p:txBody>
          <a:bodyPr/>
          <a:lstStyle/>
          <a:p>
            <a:fld id="{858E6889-349A-49E8-AAE1-A1FB1A7B9723}" type="slidenum">
              <a:rPr lang="zh-CN" altLang="en-US">
                <a:solidFill>
                  <a:prstClr val="black"/>
                </a:solidFill>
              </a:rPr>
              <a:pPr/>
              <a:t>340</a:t>
            </a:fld>
            <a:endParaRPr lang="zh-CN" altLang="en-US">
              <a:solidFill>
                <a:prstClr val="black"/>
              </a:solidFill>
            </a:endParaRPr>
          </a:p>
        </p:txBody>
      </p:sp>
    </p:spTree>
    <p:extLst>
      <p:ext uri="{BB962C8B-B14F-4D97-AF65-F5344CB8AC3E}">
        <p14:creationId xmlns:p14="http://schemas.microsoft.com/office/powerpoint/2010/main" xmlns="" val="342277883"/>
      </p:ext>
    </p:extLst>
  </p:cSld>
  <p:clrMapOvr>
    <a:masterClrMapping/>
  </p:clrMapOvr>
</p:notes>
</file>

<file path=ppt/notesSlides/notesSlide3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100" dirty="0" smtClean="0">
              <a:latin typeface="微软雅黑 Light" panose="020B0502040204020203" pitchFamily="34" charset="-122"/>
              <a:ea typeface="微软雅黑 Light" panose="020B0502040204020203" pitchFamily="34" charset="-122"/>
            </a:endParaRPr>
          </a:p>
        </p:txBody>
      </p:sp>
      <p:sp>
        <p:nvSpPr>
          <p:cNvPr id="4" name="Slide Number Placeholder 3"/>
          <p:cNvSpPr>
            <a:spLocks noGrp="1"/>
          </p:cNvSpPr>
          <p:nvPr>
            <p:ph type="sldNum" sz="quarter" idx="10"/>
          </p:nvPr>
        </p:nvSpPr>
        <p:spPr/>
        <p:txBody>
          <a:bodyPr/>
          <a:lstStyle/>
          <a:p>
            <a:fld id="{858E6889-349A-49E8-AAE1-A1FB1A7B9723}" type="slidenum">
              <a:rPr lang="zh-CN" altLang="en-US">
                <a:solidFill>
                  <a:prstClr val="black"/>
                </a:solidFill>
              </a:rPr>
              <a:pPr/>
              <a:t>341</a:t>
            </a:fld>
            <a:endParaRPr lang="zh-CN" altLang="en-US">
              <a:solidFill>
                <a:prstClr val="black"/>
              </a:solidFill>
            </a:endParaRPr>
          </a:p>
        </p:txBody>
      </p:sp>
    </p:spTree>
    <p:extLst>
      <p:ext uri="{BB962C8B-B14F-4D97-AF65-F5344CB8AC3E}">
        <p14:creationId xmlns:p14="http://schemas.microsoft.com/office/powerpoint/2010/main" xmlns="" val="967407278"/>
      </p:ext>
    </p:extLst>
  </p:cSld>
  <p:clrMapOvr>
    <a:masterClrMapping/>
  </p:clrMapOvr>
</p:notes>
</file>

<file path=ppt/notesSlides/notesSlide3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100" dirty="0" smtClean="0">
              <a:latin typeface="微软雅黑 Light" panose="020B0502040204020203" pitchFamily="34" charset="-122"/>
              <a:ea typeface="微软雅黑 Light" panose="020B0502040204020203" pitchFamily="34" charset="-122"/>
            </a:endParaRPr>
          </a:p>
        </p:txBody>
      </p:sp>
      <p:sp>
        <p:nvSpPr>
          <p:cNvPr id="4" name="Slide Number Placeholder 3"/>
          <p:cNvSpPr>
            <a:spLocks noGrp="1"/>
          </p:cNvSpPr>
          <p:nvPr>
            <p:ph type="sldNum" sz="quarter" idx="10"/>
          </p:nvPr>
        </p:nvSpPr>
        <p:spPr/>
        <p:txBody>
          <a:bodyPr/>
          <a:lstStyle/>
          <a:p>
            <a:fld id="{858E6889-349A-49E8-AAE1-A1FB1A7B9723}" type="slidenum">
              <a:rPr lang="zh-CN" altLang="en-US">
                <a:solidFill>
                  <a:prstClr val="black"/>
                </a:solidFill>
              </a:rPr>
              <a:pPr/>
              <a:t>342</a:t>
            </a:fld>
            <a:endParaRPr lang="zh-CN" altLang="en-US">
              <a:solidFill>
                <a:prstClr val="black"/>
              </a:solidFill>
            </a:endParaRPr>
          </a:p>
        </p:txBody>
      </p:sp>
    </p:spTree>
    <p:extLst>
      <p:ext uri="{BB962C8B-B14F-4D97-AF65-F5344CB8AC3E}">
        <p14:creationId xmlns:p14="http://schemas.microsoft.com/office/powerpoint/2010/main" xmlns="" val="216620357"/>
      </p:ext>
    </p:extLst>
  </p:cSld>
  <p:clrMapOvr>
    <a:masterClrMapping/>
  </p:clrMapOvr>
</p:notes>
</file>

<file path=ppt/notesSlides/notesSlide3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100" dirty="0" smtClean="0">
              <a:latin typeface="微软雅黑 Light" panose="020B0502040204020203" pitchFamily="34" charset="-122"/>
              <a:ea typeface="微软雅黑 Light" panose="020B0502040204020203" pitchFamily="34" charset="-122"/>
            </a:endParaRPr>
          </a:p>
        </p:txBody>
      </p:sp>
      <p:sp>
        <p:nvSpPr>
          <p:cNvPr id="4" name="Slide Number Placeholder 3"/>
          <p:cNvSpPr>
            <a:spLocks noGrp="1"/>
          </p:cNvSpPr>
          <p:nvPr>
            <p:ph type="sldNum" sz="quarter" idx="10"/>
          </p:nvPr>
        </p:nvSpPr>
        <p:spPr/>
        <p:txBody>
          <a:bodyPr/>
          <a:lstStyle/>
          <a:p>
            <a:fld id="{858E6889-349A-49E8-AAE1-A1FB1A7B9723}" type="slidenum">
              <a:rPr lang="zh-CN" altLang="en-US">
                <a:solidFill>
                  <a:prstClr val="black"/>
                </a:solidFill>
              </a:rPr>
              <a:pPr/>
              <a:t>343</a:t>
            </a:fld>
            <a:endParaRPr lang="zh-CN" altLang="en-US">
              <a:solidFill>
                <a:prstClr val="black"/>
              </a:solidFill>
            </a:endParaRPr>
          </a:p>
        </p:txBody>
      </p:sp>
    </p:spTree>
    <p:extLst>
      <p:ext uri="{BB962C8B-B14F-4D97-AF65-F5344CB8AC3E}">
        <p14:creationId xmlns:p14="http://schemas.microsoft.com/office/powerpoint/2010/main" xmlns="" val="1357384427"/>
      </p:ext>
    </p:extLst>
  </p:cSld>
  <p:clrMapOvr>
    <a:masterClrMapping/>
  </p:clrMapOvr>
</p:notes>
</file>

<file path=ppt/notesSlides/notesSlide3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100" dirty="0" smtClean="0">
              <a:latin typeface="微软雅黑 Light" panose="020B0502040204020203" pitchFamily="34" charset="-122"/>
              <a:ea typeface="微软雅黑 Light" panose="020B0502040204020203" pitchFamily="34" charset="-122"/>
            </a:endParaRPr>
          </a:p>
        </p:txBody>
      </p:sp>
      <p:sp>
        <p:nvSpPr>
          <p:cNvPr id="4" name="Slide Number Placeholder 3"/>
          <p:cNvSpPr>
            <a:spLocks noGrp="1"/>
          </p:cNvSpPr>
          <p:nvPr>
            <p:ph type="sldNum" sz="quarter" idx="10"/>
          </p:nvPr>
        </p:nvSpPr>
        <p:spPr/>
        <p:txBody>
          <a:bodyPr/>
          <a:lstStyle/>
          <a:p>
            <a:fld id="{858E6889-349A-49E8-AAE1-A1FB1A7B9723}" type="slidenum">
              <a:rPr lang="zh-CN" altLang="en-US" smtClean="0">
                <a:solidFill>
                  <a:prstClr val="black"/>
                </a:solidFill>
              </a:rPr>
              <a:pPr/>
              <a:t>346</a:t>
            </a:fld>
            <a:endParaRPr lang="zh-CN" altLang="en-US">
              <a:solidFill>
                <a:prstClr val="black"/>
              </a:solidFill>
            </a:endParaRPr>
          </a:p>
        </p:txBody>
      </p:sp>
    </p:spTree>
    <p:extLst>
      <p:ext uri="{BB962C8B-B14F-4D97-AF65-F5344CB8AC3E}">
        <p14:creationId xmlns:p14="http://schemas.microsoft.com/office/powerpoint/2010/main" xmlns="" val="1042903404"/>
      </p:ext>
    </p:extLst>
  </p:cSld>
  <p:clrMapOvr>
    <a:masterClrMapping/>
  </p:clrMapOvr>
</p:notes>
</file>

<file path=ppt/notesSlides/notesSlide3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lnSpc>
                <a:spcPct val="150000"/>
              </a:lnSpc>
              <a:buClr>
                <a:srgbClr val="3BBC5D"/>
              </a:buClr>
              <a:buFont typeface="Wingdings" panose="05000000000000000000" pitchFamily="2" charset="2"/>
              <a:buChar char="l"/>
            </a:pPr>
            <a:r>
              <a:rPr lang="zh-CN" altLang="en-US" sz="1100" smtClean="0">
                <a:solidFill>
                  <a:prstClr val="black"/>
                </a:solidFill>
                <a:latin typeface="微软雅黑 Light" panose="020B0502040204020203" pitchFamily="34" charset="-122"/>
                <a:ea typeface="微软雅黑 Light" panose="020B0502040204020203" pitchFamily="34" charset="-122"/>
              </a:rPr>
              <a:t>上证</a:t>
            </a:r>
            <a:r>
              <a:rPr lang="zh-CN" altLang="en-US" sz="1100" dirty="0" smtClean="0">
                <a:solidFill>
                  <a:prstClr val="black"/>
                </a:solidFill>
                <a:latin typeface="微软雅黑 Light" panose="020B0502040204020203" pitchFamily="34" charset="-122"/>
                <a:ea typeface="微软雅黑 Light" panose="020B0502040204020203" pitchFamily="34" charset="-122"/>
              </a:rPr>
              <a:t>指数也是一个大盘指数，包含所有样本在这个交易市场在当日总体交易价格情况。所以如果大盘猛涨，那么其背后指的是整个市场多家价格整体一起上升，反之暴跌也是如此。研究大盘走向对于研究目前经济情况、未来市场预期、制定投资策略等有很重要的参考作用。</a:t>
            </a:r>
            <a:endParaRPr lang="en-US" altLang="zh-CN" sz="1100" dirty="0" smtClean="0">
              <a:solidFill>
                <a:prstClr val="black"/>
              </a:solidFill>
              <a:latin typeface="微软雅黑 Light" panose="020B0502040204020203" pitchFamily="34" charset="-122"/>
              <a:ea typeface="微软雅黑 Light" panose="020B0502040204020203" pitchFamily="34" charset="-122"/>
            </a:endParaRPr>
          </a:p>
          <a:p>
            <a:pPr marL="342900" indent="-342900">
              <a:lnSpc>
                <a:spcPct val="150000"/>
              </a:lnSpc>
              <a:buClr>
                <a:srgbClr val="3BBC5D"/>
              </a:buClr>
              <a:buFont typeface="Wingdings" panose="05000000000000000000" pitchFamily="2" charset="2"/>
              <a:buChar char="l"/>
            </a:pPr>
            <a:r>
              <a:rPr lang="zh-CN" altLang="en-US" sz="1100" dirty="0" smtClean="0">
                <a:solidFill>
                  <a:prstClr val="black"/>
                </a:solidFill>
                <a:latin typeface="微软雅黑 Light" panose="020B0502040204020203" pitchFamily="34" charset="-122"/>
                <a:ea typeface="微软雅黑 Light" panose="020B0502040204020203" pitchFamily="34" charset="-122"/>
              </a:rPr>
              <a:t>做为一个股票走势的数据，股票随着时间变化的性质很重要的。只有掌握好对于时间数据的处理能力，才能正确地处理它。</a:t>
            </a:r>
            <a:endParaRPr lang="en-US" altLang="zh-CN" sz="1100" dirty="0" smtClean="0">
              <a:solidFill>
                <a:prstClr val="black"/>
              </a:solidFill>
              <a:latin typeface="微软雅黑 Light" panose="020B0502040204020203" pitchFamily="34" charset="-122"/>
              <a:ea typeface="微软雅黑 Light" panose="020B0502040204020203" pitchFamily="34" charset="-122"/>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100" dirty="0" smtClean="0">
              <a:latin typeface="微软雅黑 Light" panose="020B0502040204020203" pitchFamily="34" charset="-122"/>
              <a:ea typeface="微软雅黑 Light" panose="020B0502040204020203" pitchFamily="34" charset="-122"/>
            </a:endParaRPr>
          </a:p>
        </p:txBody>
      </p:sp>
      <p:sp>
        <p:nvSpPr>
          <p:cNvPr id="4" name="Slide Number Placeholder 3"/>
          <p:cNvSpPr>
            <a:spLocks noGrp="1"/>
          </p:cNvSpPr>
          <p:nvPr>
            <p:ph type="sldNum" sz="quarter" idx="10"/>
          </p:nvPr>
        </p:nvSpPr>
        <p:spPr/>
        <p:txBody>
          <a:bodyPr/>
          <a:lstStyle/>
          <a:p>
            <a:fld id="{858E6889-349A-49E8-AAE1-A1FB1A7B9723}" type="slidenum">
              <a:rPr lang="zh-CN" altLang="en-US">
                <a:solidFill>
                  <a:prstClr val="black"/>
                </a:solidFill>
              </a:rPr>
              <a:pPr/>
              <a:t>347</a:t>
            </a:fld>
            <a:endParaRPr lang="zh-CN" altLang="en-US">
              <a:solidFill>
                <a:prstClr val="black"/>
              </a:solidFill>
            </a:endParaRPr>
          </a:p>
        </p:txBody>
      </p:sp>
    </p:spTree>
    <p:extLst>
      <p:ext uri="{BB962C8B-B14F-4D97-AF65-F5344CB8AC3E}">
        <p14:creationId xmlns:p14="http://schemas.microsoft.com/office/powerpoint/2010/main" xmlns="" val="1778147231"/>
      </p:ext>
    </p:extLst>
  </p:cSld>
  <p:clrMapOvr>
    <a:masterClrMapping/>
  </p:clrMapOvr>
</p:notes>
</file>

<file path=ppt/notesSlides/notesSlide3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100" dirty="0" smtClean="0">
              <a:latin typeface="微软雅黑 Light" panose="020B0502040204020203" pitchFamily="34" charset="-122"/>
              <a:ea typeface="微软雅黑 Light" panose="020B0502040204020203" pitchFamily="34" charset="-122"/>
            </a:endParaRPr>
          </a:p>
        </p:txBody>
      </p:sp>
      <p:sp>
        <p:nvSpPr>
          <p:cNvPr id="4" name="Slide Number Placeholder 3"/>
          <p:cNvSpPr>
            <a:spLocks noGrp="1"/>
          </p:cNvSpPr>
          <p:nvPr>
            <p:ph type="sldNum" sz="quarter" idx="10"/>
          </p:nvPr>
        </p:nvSpPr>
        <p:spPr/>
        <p:txBody>
          <a:bodyPr/>
          <a:lstStyle/>
          <a:p>
            <a:fld id="{858E6889-349A-49E8-AAE1-A1FB1A7B9723}" type="slidenum">
              <a:rPr lang="zh-CN" altLang="en-US">
                <a:solidFill>
                  <a:prstClr val="black"/>
                </a:solidFill>
              </a:rPr>
              <a:pPr/>
              <a:t>348</a:t>
            </a:fld>
            <a:endParaRPr lang="zh-CN" altLang="en-US">
              <a:solidFill>
                <a:prstClr val="black"/>
              </a:solidFill>
            </a:endParaRPr>
          </a:p>
        </p:txBody>
      </p:sp>
    </p:spTree>
    <p:extLst>
      <p:ext uri="{BB962C8B-B14F-4D97-AF65-F5344CB8AC3E}">
        <p14:creationId xmlns:p14="http://schemas.microsoft.com/office/powerpoint/2010/main" xmlns="" val="83743524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此处有实战演练</a:t>
            </a:r>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pPr/>
              <a:t>40</a:t>
            </a:fld>
            <a:endParaRPr lang="zh-CN" altLang="en-US"/>
          </a:p>
        </p:txBody>
      </p:sp>
    </p:spTree>
    <p:extLst>
      <p:ext uri="{BB962C8B-B14F-4D97-AF65-F5344CB8AC3E}">
        <p14:creationId xmlns:p14="http://schemas.microsoft.com/office/powerpoint/2010/main" xmlns="" val="793541810"/>
      </p:ext>
    </p:extLst>
  </p:cSld>
  <p:clrMapOvr>
    <a:masterClrMapping/>
  </p:clrMapOvr>
</p:notes>
</file>

<file path=ppt/notesSlides/notesSlide3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100" dirty="0" smtClean="0">
              <a:latin typeface="微软雅黑 Light" panose="020B0502040204020203" pitchFamily="34" charset="-122"/>
              <a:ea typeface="微软雅黑 Light" panose="020B0502040204020203" pitchFamily="34" charset="-122"/>
            </a:endParaRPr>
          </a:p>
        </p:txBody>
      </p:sp>
      <p:sp>
        <p:nvSpPr>
          <p:cNvPr id="4" name="Slide Number Placeholder 3"/>
          <p:cNvSpPr>
            <a:spLocks noGrp="1"/>
          </p:cNvSpPr>
          <p:nvPr>
            <p:ph type="sldNum" sz="quarter" idx="10"/>
          </p:nvPr>
        </p:nvSpPr>
        <p:spPr/>
        <p:txBody>
          <a:bodyPr/>
          <a:lstStyle/>
          <a:p>
            <a:fld id="{858E6889-349A-49E8-AAE1-A1FB1A7B9723}" type="slidenum">
              <a:rPr lang="zh-CN" altLang="en-US">
                <a:solidFill>
                  <a:prstClr val="black"/>
                </a:solidFill>
              </a:rPr>
              <a:pPr/>
              <a:t>349</a:t>
            </a:fld>
            <a:endParaRPr lang="zh-CN" altLang="en-US">
              <a:solidFill>
                <a:prstClr val="black"/>
              </a:solidFill>
            </a:endParaRPr>
          </a:p>
        </p:txBody>
      </p:sp>
    </p:spTree>
    <p:extLst>
      <p:ext uri="{BB962C8B-B14F-4D97-AF65-F5344CB8AC3E}">
        <p14:creationId xmlns:p14="http://schemas.microsoft.com/office/powerpoint/2010/main" xmlns="" val="2087286041"/>
      </p:ext>
    </p:extLst>
  </p:cSld>
  <p:clrMapOvr>
    <a:masterClrMapping/>
  </p:clrMapOvr>
</p:notes>
</file>

<file path=ppt/notesSlides/notesSlide3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100" dirty="0" smtClean="0">
              <a:latin typeface="微软雅黑 Light" panose="020B0502040204020203" pitchFamily="34" charset="-122"/>
              <a:ea typeface="微软雅黑 Light" panose="020B0502040204020203" pitchFamily="34" charset="-122"/>
            </a:endParaRPr>
          </a:p>
        </p:txBody>
      </p:sp>
      <p:sp>
        <p:nvSpPr>
          <p:cNvPr id="4" name="Slide Number Placeholder 3"/>
          <p:cNvSpPr>
            <a:spLocks noGrp="1"/>
          </p:cNvSpPr>
          <p:nvPr>
            <p:ph type="sldNum" sz="quarter" idx="10"/>
          </p:nvPr>
        </p:nvSpPr>
        <p:spPr/>
        <p:txBody>
          <a:bodyPr/>
          <a:lstStyle/>
          <a:p>
            <a:fld id="{858E6889-349A-49E8-AAE1-A1FB1A7B9723}" type="slidenum">
              <a:rPr lang="zh-CN" altLang="en-US">
                <a:solidFill>
                  <a:prstClr val="black"/>
                </a:solidFill>
              </a:rPr>
              <a:pPr/>
              <a:t>350</a:t>
            </a:fld>
            <a:endParaRPr lang="zh-CN" altLang="en-US">
              <a:solidFill>
                <a:prstClr val="black"/>
              </a:solidFill>
            </a:endParaRPr>
          </a:p>
        </p:txBody>
      </p:sp>
    </p:spTree>
    <p:extLst>
      <p:ext uri="{BB962C8B-B14F-4D97-AF65-F5344CB8AC3E}">
        <p14:creationId xmlns:p14="http://schemas.microsoft.com/office/powerpoint/2010/main" xmlns="" val="118640326"/>
      </p:ext>
    </p:extLst>
  </p:cSld>
  <p:clrMapOvr>
    <a:masterClrMapping/>
  </p:clrMapOvr>
</p:notes>
</file>

<file path=ppt/notesSlides/notesSlide3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100" dirty="0" smtClean="0">
              <a:latin typeface="微软雅黑 Light" panose="020B0502040204020203" pitchFamily="34" charset="-122"/>
              <a:ea typeface="微软雅黑 Light" panose="020B0502040204020203" pitchFamily="34" charset="-122"/>
            </a:endParaRPr>
          </a:p>
        </p:txBody>
      </p:sp>
      <p:sp>
        <p:nvSpPr>
          <p:cNvPr id="4" name="Slide Number Placeholder 3"/>
          <p:cNvSpPr>
            <a:spLocks noGrp="1"/>
          </p:cNvSpPr>
          <p:nvPr>
            <p:ph type="sldNum" sz="quarter" idx="10"/>
          </p:nvPr>
        </p:nvSpPr>
        <p:spPr/>
        <p:txBody>
          <a:bodyPr/>
          <a:lstStyle/>
          <a:p>
            <a:fld id="{858E6889-349A-49E8-AAE1-A1FB1A7B9723}" type="slidenum">
              <a:rPr lang="zh-CN" altLang="en-US">
                <a:solidFill>
                  <a:prstClr val="black"/>
                </a:solidFill>
              </a:rPr>
              <a:pPr/>
              <a:t>351</a:t>
            </a:fld>
            <a:endParaRPr lang="zh-CN" altLang="en-US">
              <a:solidFill>
                <a:prstClr val="black"/>
              </a:solidFill>
            </a:endParaRPr>
          </a:p>
        </p:txBody>
      </p:sp>
    </p:spTree>
    <p:extLst>
      <p:ext uri="{BB962C8B-B14F-4D97-AF65-F5344CB8AC3E}">
        <p14:creationId xmlns:p14="http://schemas.microsoft.com/office/powerpoint/2010/main" xmlns="" val="143074332"/>
      </p:ext>
    </p:extLst>
  </p:cSld>
  <p:clrMapOvr>
    <a:masterClrMapping/>
  </p:clrMapOvr>
</p:notes>
</file>

<file path=ppt/notesSlides/notesSlide3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100" dirty="0" smtClean="0">
                <a:latin typeface="微软雅黑 Light" panose="020B0502040204020203" pitchFamily="34" charset="-122"/>
                <a:ea typeface="微软雅黑 Light" panose="020B0502040204020203" pitchFamily="34" charset="-122"/>
              </a:rPr>
              <a:t>这里不用太详细，下面有练习</a:t>
            </a:r>
            <a:endParaRPr lang="en-US" altLang="zh-CN" sz="1100" dirty="0" smtClean="0">
              <a:latin typeface="微软雅黑 Light" panose="020B0502040204020203" pitchFamily="34" charset="-122"/>
              <a:ea typeface="微软雅黑 Light" panose="020B0502040204020203" pitchFamily="34" charset="-122"/>
            </a:endParaRPr>
          </a:p>
        </p:txBody>
      </p:sp>
      <p:sp>
        <p:nvSpPr>
          <p:cNvPr id="4" name="Slide Number Placeholder 3"/>
          <p:cNvSpPr>
            <a:spLocks noGrp="1"/>
          </p:cNvSpPr>
          <p:nvPr>
            <p:ph type="sldNum" sz="quarter" idx="10"/>
          </p:nvPr>
        </p:nvSpPr>
        <p:spPr/>
        <p:txBody>
          <a:bodyPr/>
          <a:lstStyle/>
          <a:p>
            <a:fld id="{858E6889-349A-49E8-AAE1-A1FB1A7B9723}" type="slidenum">
              <a:rPr lang="zh-CN" altLang="en-US">
                <a:solidFill>
                  <a:prstClr val="black"/>
                </a:solidFill>
              </a:rPr>
              <a:pPr/>
              <a:t>352</a:t>
            </a:fld>
            <a:endParaRPr lang="zh-CN" altLang="en-US">
              <a:solidFill>
                <a:prstClr val="black"/>
              </a:solidFill>
            </a:endParaRPr>
          </a:p>
        </p:txBody>
      </p:sp>
    </p:spTree>
    <p:extLst>
      <p:ext uri="{BB962C8B-B14F-4D97-AF65-F5344CB8AC3E}">
        <p14:creationId xmlns:p14="http://schemas.microsoft.com/office/powerpoint/2010/main" xmlns="" val="367952061"/>
      </p:ext>
    </p:extLst>
  </p:cSld>
  <p:clrMapOvr>
    <a:masterClrMapping/>
  </p:clrMapOvr>
</p:notes>
</file>

<file path=ppt/notesSlides/notesSlide3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100" dirty="0" smtClean="0">
              <a:latin typeface="微软雅黑 Light" panose="020B0502040204020203" pitchFamily="34" charset="-122"/>
              <a:ea typeface="微软雅黑 Light" panose="020B0502040204020203" pitchFamily="34" charset="-122"/>
            </a:endParaRPr>
          </a:p>
        </p:txBody>
      </p:sp>
      <p:sp>
        <p:nvSpPr>
          <p:cNvPr id="4" name="Slide Number Placeholder 3"/>
          <p:cNvSpPr>
            <a:spLocks noGrp="1"/>
          </p:cNvSpPr>
          <p:nvPr>
            <p:ph type="sldNum" sz="quarter" idx="10"/>
          </p:nvPr>
        </p:nvSpPr>
        <p:spPr/>
        <p:txBody>
          <a:bodyPr/>
          <a:lstStyle/>
          <a:p>
            <a:fld id="{858E6889-349A-49E8-AAE1-A1FB1A7B9723}" type="slidenum">
              <a:rPr lang="zh-CN" altLang="en-US">
                <a:solidFill>
                  <a:prstClr val="black"/>
                </a:solidFill>
              </a:rPr>
              <a:pPr/>
              <a:t>353</a:t>
            </a:fld>
            <a:endParaRPr lang="zh-CN" altLang="en-US">
              <a:solidFill>
                <a:prstClr val="black"/>
              </a:solidFill>
            </a:endParaRPr>
          </a:p>
        </p:txBody>
      </p:sp>
    </p:spTree>
    <p:extLst>
      <p:ext uri="{BB962C8B-B14F-4D97-AF65-F5344CB8AC3E}">
        <p14:creationId xmlns:p14="http://schemas.microsoft.com/office/powerpoint/2010/main" xmlns="" val="529696989"/>
      </p:ext>
    </p:extLst>
  </p:cSld>
  <p:clrMapOvr>
    <a:masterClrMapping/>
  </p:clrMapOvr>
</p:notes>
</file>

<file path=ppt/notesSlides/notesSlide3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100" dirty="0" smtClean="0">
              <a:latin typeface="微软雅黑 Light" panose="020B0502040204020203" pitchFamily="34" charset="-122"/>
              <a:ea typeface="微软雅黑 Light" panose="020B0502040204020203" pitchFamily="34" charset="-122"/>
            </a:endParaRPr>
          </a:p>
        </p:txBody>
      </p:sp>
      <p:sp>
        <p:nvSpPr>
          <p:cNvPr id="4" name="Slide Number Placeholder 3"/>
          <p:cNvSpPr>
            <a:spLocks noGrp="1"/>
          </p:cNvSpPr>
          <p:nvPr>
            <p:ph type="sldNum" sz="quarter" idx="10"/>
          </p:nvPr>
        </p:nvSpPr>
        <p:spPr/>
        <p:txBody>
          <a:bodyPr/>
          <a:lstStyle/>
          <a:p>
            <a:fld id="{858E6889-349A-49E8-AAE1-A1FB1A7B9723}" type="slidenum">
              <a:rPr lang="zh-CN" altLang="en-US">
                <a:solidFill>
                  <a:prstClr val="black"/>
                </a:solidFill>
              </a:rPr>
              <a:pPr/>
              <a:t>354</a:t>
            </a:fld>
            <a:endParaRPr lang="zh-CN" altLang="en-US">
              <a:solidFill>
                <a:prstClr val="black"/>
              </a:solidFill>
            </a:endParaRPr>
          </a:p>
        </p:txBody>
      </p:sp>
    </p:spTree>
    <p:extLst>
      <p:ext uri="{BB962C8B-B14F-4D97-AF65-F5344CB8AC3E}">
        <p14:creationId xmlns:p14="http://schemas.microsoft.com/office/powerpoint/2010/main" xmlns="" val="685380271"/>
      </p:ext>
    </p:extLst>
  </p:cSld>
  <p:clrMapOvr>
    <a:masterClrMapping/>
  </p:clrMapOvr>
</p:notes>
</file>

<file path=ppt/notesSlides/notesSlide3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100" dirty="0" smtClean="0">
              <a:latin typeface="微软雅黑 Light" panose="020B0502040204020203" pitchFamily="34" charset="-122"/>
              <a:ea typeface="微软雅黑 Light" panose="020B0502040204020203" pitchFamily="34" charset="-122"/>
            </a:endParaRPr>
          </a:p>
        </p:txBody>
      </p:sp>
      <p:sp>
        <p:nvSpPr>
          <p:cNvPr id="4" name="Slide Number Placeholder 3"/>
          <p:cNvSpPr>
            <a:spLocks noGrp="1"/>
          </p:cNvSpPr>
          <p:nvPr>
            <p:ph type="sldNum" sz="quarter" idx="10"/>
          </p:nvPr>
        </p:nvSpPr>
        <p:spPr/>
        <p:txBody>
          <a:bodyPr/>
          <a:lstStyle/>
          <a:p>
            <a:fld id="{858E6889-349A-49E8-AAE1-A1FB1A7B9723}" type="slidenum">
              <a:rPr lang="zh-CN" altLang="en-US">
                <a:solidFill>
                  <a:prstClr val="black"/>
                </a:solidFill>
              </a:rPr>
              <a:pPr/>
              <a:t>355</a:t>
            </a:fld>
            <a:endParaRPr lang="zh-CN" altLang="en-US">
              <a:solidFill>
                <a:prstClr val="black"/>
              </a:solidFill>
            </a:endParaRPr>
          </a:p>
        </p:txBody>
      </p:sp>
    </p:spTree>
    <p:extLst>
      <p:ext uri="{BB962C8B-B14F-4D97-AF65-F5344CB8AC3E}">
        <p14:creationId xmlns:p14="http://schemas.microsoft.com/office/powerpoint/2010/main" xmlns="" val="1899028091"/>
      </p:ext>
    </p:extLst>
  </p:cSld>
  <p:clrMapOvr>
    <a:masterClrMapping/>
  </p:clrMapOvr>
</p:notes>
</file>

<file path=ppt/notesSlides/notesSlide3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100" dirty="0" smtClean="0">
              <a:latin typeface="微软雅黑 Light" panose="020B0502040204020203" pitchFamily="34" charset="-122"/>
              <a:ea typeface="微软雅黑 Light" panose="020B0502040204020203" pitchFamily="34" charset="-122"/>
            </a:endParaRPr>
          </a:p>
        </p:txBody>
      </p:sp>
      <p:sp>
        <p:nvSpPr>
          <p:cNvPr id="4" name="Slide Number Placeholder 3"/>
          <p:cNvSpPr>
            <a:spLocks noGrp="1"/>
          </p:cNvSpPr>
          <p:nvPr>
            <p:ph type="sldNum" sz="quarter" idx="10"/>
          </p:nvPr>
        </p:nvSpPr>
        <p:spPr/>
        <p:txBody>
          <a:bodyPr/>
          <a:lstStyle/>
          <a:p>
            <a:fld id="{858E6889-349A-49E8-AAE1-A1FB1A7B9723}" type="slidenum">
              <a:rPr lang="zh-CN" altLang="en-US">
                <a:solidFill>
                  <a:prstClr val="black"/>
                </a:solidFill>
              </a:rPr>
              <a:pPr/>
              <a:t>356</a:t>
            </a:fld>
            <a:endParaRPr lang="zh-CN" altLang="en-US">
              <a:solidFill>
                <a:prstClr val="black"/>
              </a:solidFill>
            </a:endParaRPr>
          </a:p>
        </p:txBody>
      </p:sp>
    </p:spTree>
    <p:extLst>
      <p:ext uri="{BB962C8B-B14F-4D97-AF65-F5344CB8AC3E}">
        <p14:creationId xmlns:p14="http://schemas.microsoft.com/office/powerpoint/2010/main" xmlns="" val="1528749421"/>
      </p:ext>
    </p:extLst>
  </p:cSld>
  <p:clrMapOvr>
    <a:masterClrMapping/>
  </p:clrMapOvr>
</p:notes>
</file>

<file path=ppt/notesSlides/notesSlide3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100" dirty="0" smtClean="0">
              <a:latin typeface="微软雅黑 Light" panose="020B0502040204020203" pitchFamily="34" charset="-122"/>
              <a:ea typeface="微软雅黑 Light" panose="020B0502040204020203" pitchFamily="34" charset="-122"/>
            </a:endParaRPr>
          </a:p>
        </p:txBody>
      </p:sp>
      <p:sp>
        <p:nvSpPr>
          <p:cNvPr id="4" name="Slide Number Placeholder 3"/>
          <p:cNvSpPr>
            <a:spLocks noGrp="1"/>
          </p:cNvSpPr>
          <p:nvPr>
            <p:ph type="sldNum" sz="quarter" idx="10"/>
          </p:nvPr>
        </p:nvSpPr>
        <p:spPr/>
        <p:txBody>
          <a:bodyPr/>
          <a:lstStyle/>
          <a:p>
            <a:fld id="{858E6889-349A-49E8-AAE1-A1FB1A7B9723}" type="slidenum">
              <a:rPr lang="zh-CN" altLang="en-US">
                <a:solidFill>
                  <a:prstClr val="black"/>
                </a:solidFill>
              </a:rPr>
              <a:pPr/>
              <a:t>357</a:t>
            </a:fld>
            <a:endParaRPr lang="zh-CN" altLang="en-US">
              <a:solidFill>
                <a:prstClr val="black"/>
              </a:solidFill>
            </a:endParaRPr>
          </a:p>
        </p:txBody>
      </p:sp>
    </p:spTree>
    <p:extLst>
      <p:ext uri="{BB962C8B-B14F-4D97-AF65-F5344CB8AC3E}">
        <p14:creationId xmlns:p14="http://schemas.microsoft.com/office/powerpoint/2010/main" xmlns="" val="995328730"/>
      </p:ext>
    </p:extLst>
  </p:cSld>
  <p:clrMapOvr>
    <a:masterClrMapping/>
  </p:clrMapOvr>
</p:notes>
</file>

<file path=ppt/notesSlides/notesSlide3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100" dirty="0" smtClean="0">
              <a:latin typeface="微软雅黑 Light" panose="020B0502040204020203" pitchFamily="34" charset="-122"/>
              <a:ea typeface="微软雅黑 Light" panose="020B0502040204020203" pitchFamily="34" charset="-122"/>
            </a:endParaRPr>
          </a:p>
        </p:txBody>
      </p:sp>
      <p:sp>
        <p:nvSpPr>
          <p:cNvPr id="4" name="Slide Number Placeholder 3"/>
          <p:cNvSpPr>
            <a:spLocks noGrp="1"/>
          </p:cNvSpPr>
          <p:nvPr>
            <p:ph type="sldNum" sz="quarter" idx="10"/>
          </p:nvPr>
        </p:nvSpPr>
        <p:spPr/>
        <p:txBody>
          <a:bodyPr/>
          <a:lstStyle/>
          <a:p>
            <a:fld id="{858E6889-349A-49E8-AAE1-A1FB1A7B9723}" type="slidenum">
              <a:rPr lang="zh-CN" altLang="en-US">
                <a:solidFill>
                  <a:prstClr val="black"/>
                </a:solidFill>
              </a:rPr>
              <a:pPr/>
              <a:t>358</a:t>
            </a:fld>
            <a:endParaRPr lang="zh-CN" altLang="en-US">
              <a:solidFill>
                <a:prstClr val="black"/>
              </a:solidFill>
            </a:endParaRPr>
          </a:p>
        </p:txBody>
      </p:sp>
    </p:spTree>
    <p:extLst>
      <p:ext uri="{BB962C8B-B14F-4D97-AF65-F5344CB8AC3E}">
        <p14:creationId xmlns:p14="http://schemas.microsoft.com/office/powerpoint/2010/main" xmlns="" val="133046643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pPr/>
              <a:t>41</a:t>
            </a:fld>
            <a:endParaRPr lang="zh-CN" altLang="en-US"/>
          </a:p>
        </p:txBody>
      </p:sp>
    </p:spTree>
    <p:extLst>
      <p:ext uri="{BB962C8B-B14F-4D97-AF65-F5344CB8AC3E}">
        <p14:creationId xmlns:p14="http://schemas.microsoft.com/office/powerpoint/2010/main" xmlns="" val="43550625"/>
      </p:ext>
    </p:extLst>
  </p:cSld>
  <p:clrMapOvr>
    <a:masterClrMapping/>
  </p:clrMapOvr>
</p:notes>
</file>

<file path=ppt/notesSlides/notesSlide3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100" dirty="0" smtClean="0">
              <a:latin typeface="微软雅黑 Light" panose="020B0502040204020203" pitchFamily="34" charset="-122"/>
              <a:ea typeface="微软雅黑 Light" panose="020B0502040204020203" pitchFamily="34" charset="-122"/>
            </a:endParaRPr>
          </a:p>
        </p:txBody>
      </p:sp>
      <p:sp>
        <p:nvSpPr>
          <p:cNvPr id="4" name="Slide Number Placeholder 3"/>
          <p:cNvSpPr>
            <a:spLocks noGrp="1"/>
          </p:cNvSpPr>
          <p:nvPr>
            <p:ph type="sldNum" sz="quarter" idx="10"/>
          </p:nvPr>
        </p:nvSpPr>
        <p:spPr/>
        <p:txBody>
          <a:bodyPr/>
          <a:lstStyle/>
          <a:p>
            <a:fld id="{858E6889-349A-49E8-AAE1-A1FB1A7B9723}" type="slidenum">
              <a:rPr lang="zh-CN" altLang="en-US">
                <a:solidFill>
                  <a:prstClr val="black"/>
                </a:solidFill>
              </a:rPr>
              <a:pPr/>
              <a:t>359</a:t>
            </a:fld>
            <a:endParaRPr lang="zh-CN" altLang="en-US">
              <a:solidFill>
                <a:prstClr val="black"/>
              </a:solidFill>
            </a:endParaRPr>
          </a:p>
        </p:txBody>
      </p:sp>
    </p:spTree>
    <p:extLst>
      <p:ext uri="{BB962C8B-B14F-4D97-AF65-F5344CB8AC3E}">
        <p14:creationId xmlns:p14="http://schemas.microsoft.com/office/powerpoint/2010/main" xmlns="" val="690843849"/>
      </p:ext>
    </p:extLst>
  </p:cSld>
  <p:clrMapOvr>
    <a:masterClrMapping/>
  </p:clrMapOvr>
</p:notes>
</file>

<file path=ppt/notesSlides/notesSlide3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100" dirty="0" smtClean="0">
              <a:latin typeface="微软雅黑 Light" panose="020B0502040204020203" pitchFamily="34" charset="-122"/>
              <a:ea typeface="微软雅黑 Light" panose="020B0502040204020203" pitchFamily="34" charset="-122"/>
            </a:endParaRPr>
          </a:p>
        </p:txBody>
      </p:sp>
      <p:sp>
        <p:nvSpPr>
          <p:cNvPr id="4" name="Slide Number Placeholder 3"/>
          <p:cNvSpPr>
            <a:spLocks noGrp="1"/>
          </p:cNvSpPr>
          <p:nvPr>
            <p:ph type="sldNum" sz="quarter" idx="10"/>
          </p:nvPr>
        </p:nvSpPr>
        <p:spPr/>
        <p:txBody>
          <a:bodyPr/>
          <a:lstStyle/>
          <a:p>
            <a:fld id="{858E6889-349A-49E8-AAE1-A1FB1A7B9723}" type="slidenum">
              <a:rPr lang="zh-CN" altLang="en-US">
                <a:solidFill>
                  <a:prstClr val="black"/>
                </a:solidFill>
              </a:rPr>
              <a:pPr/>
              <a:t>360</a:t>
            </a:fld>
            <a:endParaRPr lang="zh-CN" altLang="en-US">
              <a:solidFill>
                <a:prstClr val="black"/>
              </a:solidFill>
            </a:endParaRPr>
          </a:p>
        </p:txBody>
      </p:sp>
    </p:spTree>
    <p:extLst>
      <p:ext uri="{BB962C8B-B14F-4D97-AF65-F5344CB8AC3E}">
        <p14:creationId xmlns:p14="http://schemas.microsoft.com/office/powerpoint/2010/main" xmlns="" val="1824870464"/>
      </p:ext>
    </p:extLst>
  </p:cSld>
  <p:clrMapOvr>
    <a:masterClrMapping/>
  </p:clrMapOvr>
</p:notes>
</file>

<file path=ppt/notesSlides/notesSlide3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100" dirty="0" smtClean="0">
              <a:latin typeface="微软雅黑 Light" panose="020B0502040204020203" pitchFamily="34" charset="-122"/>
              <a:ea typeface="微软雅黑 Light" panose="020B0502040204020203" pitchFamily="34" charset="-122"/>
            </a:endParaRPr>
          </a:p>
        </p:txBody>
      </p:sp>
      <p:sp>
        <p:nvSpPr>
          <p:cNvPr id="4" name="Slide Number Placeholder 3"/>
          <p:cNvSpPr>
            <a:spLocks noGrp="1"/>
          </p:cNvSpPr>
          <p:nvPr>
            <p:ph type="sldNum" sz="quarter" idx="10"/>
          </p:nvPr>
        </p:nvSpPr>
        <p:spPr/>
        <p:txBody>
          <a:bodyPr/>
          <a:lstStyle/>
          <a:p>
            <a:fld id="{858E6889-349A-49E8-AAE1-A1FB1A7B9723}" type="slidenum">
              <a:rPr lang="zh-CN" altLang="en-US">
                <a:solidFill>
                  <a:prstClr val="black"/>
                </a:solidFill>
              </a:rPr>
              <a:pPr/>
              <a:t>361</a:t>
            </a:fld>
            <a:endParaRPr lang="zh-CN" altLang="en-US">
              <a:solidFill>
                <a:prstClr val="black"/>
              </a:solidFill>
            </a:endParaRPr>
          </a:p>
        </p:txBody>
      </p:sp>
    </p:spTree>
    <p:extLst>
      <p:ext uri="{BB962C8B-B14F-4D97-AF65-F5344CB8AC3E}">
        <p14:creationId xmlns:p14="http://schemas.microsoft.com/office/powerpoint/2010/main" xmlns="" val="1035846208"/>
      </p:ext>
    </p:extLst>
  </p:cSld>
  <p:clrMapOvr>
    <a:masterClrMapping/>
  </p:clrMapOvr>
</p:notes>
</file>

<file path=ppt/notesSlides/notesSlide3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100" dirty="0" smtClean="0">
              <a:latin typeface="微软雅黑 Light" panose="020B0502040204020203" pitchFamily="34" charset="-122"/>
              <a:ea typeface="微软雅黑 Light" panose="020B0502040204020203" pitchFamily="34" charset="-122"/>
            </a:endParaRPr>
          </a:p>
        </p:txBody>
      </p:sp>
      <p:sp>
        <p:nvSpPr>
          <p:cNvPr id="4" name="Slide Number Placeholder 3"/>
          <p:cNvSpPr>
            <a:spLocks noGrp="1"/>
          </p:cNvSpPr>
          <p:nvPr>
            <p:ph type="sldNum" sz="quarter" idx="10"/>
          </p:nvPr>
        </p:nvSpPr>
        <p:spPr/>
        <p:txBody>
          <a:bodyPr/>
          <a:lstStyle/>
          <a:p>
            <a:fld id="{858E6889-349A-49E8-AAE1-A1FB1A7B9723}" type="slidenum">
              <a:rPr lang="zh-CN" altLang="en-US">
                <a:solidFill>
                  <a:prstClr val="black"/>
                </a:solidFill>
              </a:rPr>
              <a:pPr/>
              <a:t>362</a:t>
            </a:fld>
            <a:endParaRPr lang="zh-CN" altLang="en-US">
              <a:solidFill>
                <a:prstClr val="black"/>
              </a:solidFill>
            </a:endParaRPr>
          </a:p>
        </p:txBody>
      </p:sp>
    </p:spTree>
    <p:extLst>
      <p:ext uri="{BB962C8B-B14F-4D97-AF65-F5344CB8AC3E}">
        <p14:creationId xmlns:p14="http://schemas.microsoft.com/office/powerpoint/2010/main" xmlns="" val="121990199"/>
      </p:ext>
    </p:extLst>
  </p:cSld>
  <p:clrMapOvr>
    <a:masterClrMapping/>
  </p:clrMapOvr>
</p:notes>
</file>

<file path=ppt/notesSlides/notesSlide3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100" dirty="0" smtClean="0">
              <a:latin typeface="微软雅黑 Light" panose="020B0502040204020203" pitchFamily="34" charset="-122"/>
              <a:ea typeface="微软雅黑 Light" panose="020B0502040204020203" pitchFamily="34" charset="-122"/>
            </a:endParaRPr>
          </a:p>
        </p:txBody>
      </p:sp>
      <p:sp>
        <p:nvSpPr>
          <p:cNvPr id="4" name="Slide Number Placeholder 3"/>
          <p:cNvSpPr>
            <a:spLocks noGrp="1"/>
          </p:cNvSpPr>
          <p:nvPr>
            <p:ph type="sldNum" sz="quarter" idx="10"/>
          </p:nvPr>
        </p:nvSpPr>
        <p:spPr/>
        <p:txBody>
          <a:bodyPr/>
          <a:lstStyle/>
          <a:p>
            <a:fld id="{858E6889-349A-49E8-AAE1-A1FB1A7B9723}" type="slidenum">
              <a:rPr lang="zh-CN" altLang="en-US">
                <a:solidFill>
                  <a:prstClr val="black"/>
                </a:solidFill>
              </a:rPr>
              <a:pPr/>
              <a:t>363</a:t>
            </a:fld>
            <a:endParaRPr lang="zh-CN" altLang="en-US">
              <a:solidFill>
                <a:prstClr val="black"/>
              </a:solidFill>
            </a:endParaRPr>
          </a:p>
        </p:txBody>
      </p:sp>
    </p:spTree>
    <p:extLst>
      <p:ext uri="{BB962C8B-B14F-4D97-AF65-F5344CB8AC3E}">
        <p14:creationId xmlns:p14="http://schemas.microsoft.com/office/powerpoint/2010/main" xmlns="" val="2043555511"/>
      </p:ext>
    </p:extLst>
  </p:cSld>
  <p:clrMapOvr>
    <a:masterClrMapping/>
  </p:clrMapOvr>
</p:notes>
</file>

<file path=ppt/notesSlides/notesSlide3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100" dirty="0" smtClean="0">
              <a:latin typeface="微软雅黑 Light" panose="020B0502040204020203" pitchFamily="34" charset="-122"/>
              <a:ea typeface="微软雅黑 Light" panose="020B0502040204020203" pitchFamily="34" charset="-122"/>
            </a:endParaRPr>
          </a:p>
        </p:txBody>
      </p:sp>
      <p:sp>
        <p:nvSpPr>
          <p:cNvPr id="4" name="Slide Number Placeholder 3"/>
          <p:cNvSpPr>
            <a:spLocks noGrp="1"/>
          </p:cNvSpPr>
          <p:nvPr>
            <p:ph type="sldNum" sz="quarter" idx="10"/>
          </p:nvPr>
        </p:nvSpPr>
        <p:spPr/>
        <p:txBody>
          <a:bodyPr/>
          <a:lstStyle/>
          <a:p>
            <a:fld id="{858E6889-349A-49E8-AAE1-A1FB1A7B9723}" type="slidenum">
              <a:rPr lang="zh-CN" altLang="en-US">
                <a:solidFill>
                  <a:prstClr val="black"/>
                </a:solidFill>
              </a:rPr>
              <a:pPr/>
              <a:t>364</a:t>
            </a:fld>
            <a:endParaRPr lang="zh-CN" altLang="en-US">
              <a:solidFill>
                <a:prstClr val="black"/>
              </a:solidFill>
            </a:endParaRPr>
          </a:p>
        </p:txBody>
      </p:sp>
    </p:spTree>
    <p:extLst>
      <p:ext uri="{BB962C8B-B14F-4D97-AF65-F5344CB8AC3E}">
        <p14:creationId xmlns:p14="http://schemas.microsoft.com/office/powerpoint/2010/main" xmlns="" val="1856967402"/>
      </p:ext>
    </p:extLst>
  </p:cSld>
  <p:clrMapOvr>
    <a:masterClrMapping/>
  </p:clrMapOvr>
</p:notes>
</file>

<file path=ppt/notesSlides/notesSlide3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100" dirty="0" smtClean="0">
              <a:latin typeface="微软雅黑 Light" panose="020B0502040204020203" pitchFamily="34" charset="-122"/>
              <a:ea typeface="微软雅黑 Light" panose="020B0502040204020203" pitchFamily="34" charset="-122"/>
            </a:endParaRPr>
          </a:p>
        </p:txBody>
      </p:sp>
      <p:sp>
        <p:nvSpPr>
          <p:cNvPr id="4" name="Slide Number Placeholder 3"/>
          <p:cNvSpPr>
            <a:spLocks noGrp="1"/>
          </p:cNvSpPr>
          <p:nvPr>
            <p:ph type="sldNum" sz="quarter" idx="10"/>
          </p:nvPr>
        </p:nvSpPr>
        <p:spPr/>
        <p:txBody>
          <a:bodyPr/>
          <a:lstStyle/>
          <a:p>
            <a:fld id="{858E6889-349A-49E8-AAE1-A1FB1A7B9723}" type="slidenum">
              <a:rPr lang="zh-CN" altLang="en-US">
                <a:solidFill>
                  <a:prstClr val="black"/>
                </a:solidFill>
              </a:rPr>
              <a:pPr/>
              <a:t>365</a:t>
            </a:fld>
            <a:endParaRPr lang="zh-CN" altLang="en-US">
              <a:solidFill>
                <a:prstClr val="black"/>
              </a:solidFill>
            </a:endParaRPr>
          </a:p>
        </p:txBody>
      </p:sp>
    </p:spTree>
    <p:extLst>
      <p:ext uri="{BB962C8B-B14F-4D97-AF65-F5344CB8AC3E}">
        <p14:creationId xmlns:p14="http://schemas.microsoft.com/office/powerpoint/2010/main" xmlns="" val="1531245650"/>
      </p:ext>
    </p:extLst>
  </p:cSld>
  <p:clrMapOvr>
    <a:masterClrMapping/>
  </p:clrMapOvr>
</p:notes>
</file>

<file path=ppt/notesSlides/notesSlide3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100" dirty="0" smtClean="0">
              <a:latin typeface="微软雅黑 Light" panose="020B0502040204020203" pitchFamily="34" charset="-122"/>
              <a:ea typeface="微软雅黑 Light" panose="020B0502040204020203" pitchFamily="34" charset="-122"/>
            </a:endParaRPr>
          </a:p>
        </p:txBody>
      </p:sp>
      <p:sp>
        <p:nvSpPr>
          <p:cNvPr id="4" name="Slide Number Placeholder 3"/>
          <p:cNvSpPr>
            <a:spLocks noGrp="1"/>
          </p:cNvSpPr>
          <p:nvPr>
            <p:ph type="sldNum" sz="quarter" idx="10"/>
          </p:nvPr>
        </p:nvSpPr>
        <p:spPr/>
        <p:txBody>
          <a:bodyPr/>
          <a:lstStyle/>
          <a:p>
            <a:fld id="{858E6889-349A-49E8-AAE1-A1FB1A7B9723}" type="slidenum">
              <a:rPr lang="zh-CN" altLang="en-US">
                <a:solidFill>
                  <a:prstClr val="black"/>
                </a:solidFill>
              </a:rPr>
              <a:pPr/>
              <a:t>366</a:t>
            </a:fld>
            <a:endParaRPr lang="zh-CN" altLang="en-US">
              <a:solidFill>
                <a:prstClr val="black"/>
              </a:solidFill>
            </a:endParaRPr>
          </a:p>
        </p:txBody>
      </p:sp>
    </p:spTree>
    <p:extLst>
      <p:ext uri="{BB962C8B-B14F-4D97-AF65-F5344CB8AC3E}">
        <p14:creationId xmlns:p14="http://schemas.microsoft.com/office/powerpoint/2010/main" xmlns="" val="1563353236"/>
      </p:ext>
    </p:extLst>
  </p:cSld>
  <p:clrMapOvr>
    <a:masterClrMapping/>
  </p:clrMapOvr>
</p:notes>
</file>

<file path=ppt/notesSlides/notesSlide3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100" dirty="0" smtClean="0">
              <a:latin typeface="微软雅黑 Light" panose="020B0502040204020203" pitchFamily="34" charset="-122"/>
              <a:ea typeface="微软雅黑 Light" panose="020B0502040204020203" pitchFamily="34" charset="-122"/>
            </a:endParaRPr>
          </a:p>
        </p:txBody>
      </p:sp>
      <p:sp>
        <p:nvSpPr>
          <p:cNvPr id="4" name="Slide Number Placeholder 3"/>
          <p:cNvSpPr>
            <a:spLocks noGrp="1"/>
          </p:cNvSpPr>
          <p:nvPr>
            <p:ph type="sldNum" sz="quarter" idx="10"/>
          </p:nvPr>
        </p:nvSpPr>
        <p:spPr/>
        <p:txBody>
          <a:bodyPr/>
          <a:lstStyle/>
          <a:p>
            <a:fld id="{858E6889-349A-49E8-AAE1-A1FB1A7B9723}" type="slidenum">
              <a:rPr lang="zh-CN" altLang="en-US">
                <a:solidFill>
                  <a:prstClr val="black"/>
                </a:solidFill>
              </a:rPr>
              <a:pPr/>
              <a:t>367</a:t>
            </a:fld>
            <a:endParaRPr lang="zh-CN" altLang="en-US">
              <a:solidFill>
                <a:prstClr val="black"/>
              </a:solidFill>
            </a:endParaRPr>
          </a:p>
        </p:txBody>
      </p:sp>
    </p:spTree>
    <p:extLst>
      <p:ext uri="{BB962C8B-B14F-4D97-AF65-F5344CB8AC3E}">
        <p14:creationId xmlns:p14="http://schemas.microsoft.com/office/powerpoint/2010/main" xmlns="" val="1610400942"/>
      </p:ext>
    </p:extLst>
  </p:cSld>
  <p:clrMapOvr>
    <a:masterClrMapping/>
  </p:clrMapOvr>
</p:notes>
</file>

<file path=ppt/notesSlides/notesSlide3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pPr/>
              <a:t>369</a:t>
            </a:fld>
            <a:endParaRPr lang="zh-CN" altLang="en-US"/>
          </a:p>
        </p:txBody>
      </p:sp>
    </p:spTree>
    <p:extLst>
      <p:ext uri="{BB962C8B-B14F-4D97-AF65-F5344CB8AC3E}">
        <p14:creationId xmlns:p14="http://schemas.microsoft.com/office/powerpoint/2010/main" xmlns="" val="10330412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pPr/>
              <a:t>42</a:t>
            </a:fld>
            <a:endParaRPr lang="zh-CN" altLang="en-US"/>
          </a:p>
        </p:txBody>
      </p:sp>
    </p:spTree>
    <p:extLst>
      <p:ext uri="{BB962C8B-B14F-4D97-AF65-F5344CB8AC3E}">
        <p14:creationId xmlns:p14="http://schemas.microsoft.com/office/powerpoint/2010/main" xmlns="" val="1899991481"/>
      </p:ext>
    </p:extLst>
  </p:cSld>
  <p:clrMapOvr>
    <a:masterClrMapping/>
  </p:clrMapOvr>
</p:notes>
</file>

<file path=ppt/notesSlides/notesSlide3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100" dirty="0" smtClean="0">
                <a:latin typeface="Microsoft YaHei Light" charset="-122"/>
                <a:ea typeface="Microsoft YaHei Light" charset="-122"/>
                <a:cs typeface="Microsoft YaHei Light" charset="-122"/>
              </a:rPr>
              <a:t>其提供各种现成方法能够节省我们很多对数据处理过程的</a:t>
            </a:r>
            <a:r>
              <a:rPr lang="en-US" altLang="zh-CN" sz="1100" dirty="0" smtClean="0">
                <a:latin typeface="Microsoft YaHei Light" charset="-122"/>
                <a:ea typeface="Microsoft YaHei Light" charset="-122"/>
                <a:cs typeface="Microsoft YaHei Light" charset="-122"/>
              </a:rPr>
              <a:t>code</a:t>
            </a:r>
            <a:r>
              <a:rPr lang="zh-CN" altLang="en-US" sz="1100" dirty="0" smtClean="0">
                <a:latin typeface="Microsoft YaHei Light" charset="-122"/>
                <a:ea typeface="Microsoft YaHei Light" charset="-122"/>
                <a:cs typeface="Microsoft YaHei Light" charset="-122"/>
              </a:rPr>
              <a:t>时间</a:t>
            </a:r>
            <a:endParaRPr lang="en-US" altLang="zh-CN" sz="1100" dirty="0" smtClean="0">
              <a:latin typeface="Microsoft YaHei Light" charset="-122"/>
              <a:ea typeface="Microsoft YaHei Light" charset="-122"/>
              <a:cs typeface="Microsoft YaHei Light" charset="-122"/>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100" dirty="0" smtClean="0">
              <a:latin typeface="微软雅黑 Light" panose="020B0502040204020203" pitchFamily="34" charset="-122"/>
              <a:ea typeface="微软雅黑 Light" panose="020B0502040204020203" pitchFamily="34" charset="-122"/>
            </a:endParaRPr>
          </a:p>
        </p:txBody>
      </p:sp>
      <p:sp>
        <p:nvSpPr>
          <p:cNvPr id="4" name="Slide Number Placeholder 3"/>
          <p:cNvSpPr>
            <a:spLocks noGrp="1"/>
          </p:cNvSpPr>
          <p:nvPr>
            <p:ph type="sldNum" sz="quarter" idx="10"/>
          </p:nvPr>
        </p:nvSpPr>
        <p:spPr/>
        <p:txBody>
          <a:bodyPr/>
          <a:lstStyle/>
          <a:p>
            <a:fld id="{858E6889-349A-49E8-AAE1-A1FB1A7B9723}" type="slidenum">
              <a:rPr lang="zh-CN" altLang="en-US" smtClean="0">
                <a:solidFill>
                  <a:prstClr val="black"/>
                </a:solidFill>
              </a:rPr>
              <a:pPr/>
              <a:t>370</a:t>
            </a:fld>
            <a:endParaRPr lang="zh-CN" altLang="en-US">
              <a:solidFill>
                <a:prstClr val="black"/>
              </a:solidFill>
            </a:endParaRPr>
          </a:p>
        </p:txBody>
      </p:sp>
    </p:spTree>
    <p:extLst>
      <p:ext uri="{BB962C8B-B14F-4D97-AF65-F5344CB8AC3E}">
        <p14:creationId xmlns:p14="http://schemas.microsoft.com/office/powerpoint/2010/main" xmlns="" val="1342948041"/>
      </p:ext>
    </p:extLst>
  </p:cSld>
  <p:clrMapOvr>
    <a:masterClrMapping/>
  </p:clrMapOvr>
</p:notes>
</file>

<file path=ppt/notesSlides/notesSlide3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100" dirty="0" smtClean="0">
              <a:latin typeface="微软雅黑 Light" panose="020B0502040204020203" pitchFamily="34" charset="-122"/>
              <a:ea typeface="微软雅黑 Light" panose="020B0502040204020203" pitchFamily="34" charset="-122"/>
            </a:endParaRPr>
          </a:p>
        </p:txBody>
      </p:sp>
      <p:sp>
        <p:nvSpPr>
          <p:cNvPr id="4" name="Slide Number Placeholder 3"/>
          <p:cNvSpPr>
            <a:spLocks noGrp="1"/>
          </p:cNvSpPr>
          <p:nvPr>
            <p:ph type="sldNum" sz="quarter" idx="10"/>
          </p:nvPr>
        </p:nvSpPr>
        <p:spPr/>
        <p:txBody>
          <a:bodyPr/>
          <a:lstStyle/>
          <a:p>
            <a:fld id="{858E6889-349A-49E8-AAE1-A1FB1A7B9723}" type="slidenum">
              <a:rPr lang="zh-CN" altLang="en-US">
                <a:solidFill>
                  <a:prstClr val="black"/>
                </a:solidFill>
              </a:rPr>
              <a:pPr/>
              <a:t>371</a:t>
            </a:fld>
            <a:endParaRPr lang="zh-CN" altLang="en-US">
              <a:solidFill>
                <a:prstClr val="black"/>
              </a:solidFill>
            </a:endParaRPr>
          </a:p>
        </p:txBody>
      </p:sp>
    </p:spTree>
    <p:extLst>
      <p:ext uri="{BB962C8B-B14F-4D97-AF65-F5344CB8AC3E}">
        <p14:creationId xmlns:p14="http://schemas.microsoft.com/office/powerpoint/2010/main" xmlns="" val="1942051351"/>
      </p:ext>
    </p:extLst>
  </p:cSld>
  <p:clrMapOvr>
    <a:masterClrMapping/>
  </p:clrMapOvr>
</p:notes>
</file>

<file path=ppt/notesSlides/notesSlide3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100" dirty="0" smtClean="0">
              <a:latin typeface="微软雅黑 Light" panose="020B0502040204020203" pitchFamily="34" charset="-122"/>
              <a:ea typeface="微软雅黑 Light" panose="020B0502040204020203" pitchFamily="34" charset="-122"/>
            </a:endParaRPr>
          </a:p>
        </p:txBody>
      </p:sp>
      <p:sp>
        <p:nvSpPr>
          <p:cNvPr id="4" name="Slide Number Placeholder 3"/>
          <p:cNvSpPr>
            <a:spLocks noGrp="1"/>
          </p:cNvSpPr>
          <p:nvPr>
            <p:ph type="sldNum" sz="quarter" idx="10"/>
          </p:nvPr>
        </p:nvSpPr>
        <p:spPr/>
        <p:txBody>
          <a:bodyPr/>
          <a:lstStyle/>
          <a:p>
            <a:fld id="{858E6889-349A-49E8-AAE1-A1FB1A7B9723}" type="slidenum">
              <a:rPr lang="zh-CN" altLang="en-US" smtClean="0">
                <a:solidFill>
                  <a:prstClr val="black"/>
                </a:solidFill>
              </a:rPr>
              <a:pPr/>
              <a:t>372</a:t>
            </a:fld>
            <a:endParaRPr lang="zh-CN" altLang="en-US">
              <a:solidFill>
                <a:prstClr val="black"/>
              </a:solidFill>
            </a:endParaRPr>
          </a:p>
        </p:txBody>
      </p:sp>
    </p:spTree>
    <p:extLst>
      <p:ext uri="{BB962C8B-B14F-4D97-AF65-F5344CB8AC3E}">
        <p14:creationId xmlns:p14="http://schemas.microsoft.com/office/powerpoint/2010/main" xmlns="" val="1700065231"/>
      </p:ext>
    </p:extLst>
  </p:cSld>
  <p:clrMapOvr>
    <a:masterClrMapping/>
  </p:clrMapOvr>
</p:notes>
</file>

<file path=ppt/notesSlides/notesSlide3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100" dirty="0" smtClean="0">
              <a:latin typeface="微软雅黑 Light" panose="020B0502040204020203" pitchFamily="34" charset="-122"/>
              <a:ea typeface="微软雅黑 Light" panose="020B0502040204020203" pitchFamily="34" charset="-122"/>
            </a:endParaRPr>
          </a:p>
        </p:txBody>
      </p:sp>
      <p:sp>
        <p:nvSpPr>
          <p:cNvPr id="4" name="Slide Number Placeholder 3"/>
          <p:cNvSpPr>
            <a:spLocks noGrp="1"/>
          </p:cNvSpPr>
          <p:nvPr>
            <p:ph type="sldNum" sz="quarter" idx="10"/>
          </p:nvPr>
        </p:nvSpPr>
        <p:spPr/>
        <p:txBody>
          <a:bodyPr/>
          <a:lstStyle/>
          <a:p>
            <a:fld id="{858E6889-349A-49E8-AAE1-A1FB1A7B9723}" type="slidenum">
              <a:rPr lang="zh-CN" altLang="en-US" smtClean="0">
                <a:solidFill>
                  <a:prstClr val="black"/>
                </a:solidFill>
              </a:rPr>
              <a:pPr/>
              <a:t>373</a:t>
            </a:fld>
            <a:endParaRPr lang="zh-CN" altLang="en-US">
              <a:solidFill>
                <a:prstClr val="black"/>
              </a:solidFill>
            </a:endParaRPr>
          </a:p>
        </p:txBody>
      </p:sp>
    </p:spTree>
    <p:extLst>
      <p:ext uri="{BB962C8B-B14F-4D97-AF65-F5344CB8AC3E}">
        <p14:creationId xmlns:p14="http://schemas.microsoft.com/office/powerpoint/2010/main" xmlns="" val="1336440471"/>
      </p:ext>
    </p:extLst>
  </p:cSld>
  <p:clrMapOvr>
    <a:masterClrMapping/>
  </p:clrMapOvr>
</p:notes>
</file>

<file path=ppt/notesSlides/notesSlide3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100" dirty="0" smtClean="0">
              <a:latin typeface="微软雅黑 Light" panose="020B0502040204020203" pitchFamily="34" charset="-122"/>
              <a:ea typeface="微软雅黑 Light" panose="020B0502040204020203" pitchFamily="34" charset="-122"/>
            </a:endParaRPr>
          </a:p>
        </p:txBody>
      </p:sp>
      <p:sp>
        <p:nvSpPr>
          <p:cNvPr id="4" name="Slide Number Placeholder 3"/>
          <p:cNvSpPr>
            <a:spLocks noGrp="1"/>
          </p:cNvSpPr>
          <p:nvPr>
            <p:ph type="sldNum" sz="quarter" idx="10"/>
          </p:nvPr>
        </p:nvSpPr>
        <p:spPr/>
        <p:txBody>
          <a:bodyPr/>
          <a:lstStyle/>
          <a:p>
            <a:fld id="{858E6889-349A-49E8-AAE1-A1FB1A7B9723}" type="slidenum">
              <a:rPr lang="zh-CN" altLang="en-US" smtClean="0">
                <a:solidFill>
                  <a:prstClr val="black"/>
                </a:solidFill>
              </a:rPr>
              <a:pPr/>
              <a:t>374</a:t>
            </a:fld>
            <a:endParaRPr lang="zh-CN" altLang="en-US">
              <a:solidFill>
                <a:prstClr val="black"/>
              </a:solidFill>
            </a:endParaRPr>
          </a:p>
        </p:txBody>
      </p:sp>
    </p:spTree>
    <p:extLst>
      <p:ext uri="{BB962C8B-B14F-4D97-AF65-F5344CB8AC3E}">
        <p14:creationId xmlns:p14="http://schemas.microsoft.com/office/powerpoint/2010/main" xmlns="" val="712936012"/>
      </p:ext>
    </p:extLst>
  </p:cSld>
  <p:clrMapOvr>
    <a:masterClrMapping/>
  </p:clrMapOvr>
</p:notes>
</file>

<file path=ppt/notesSlides/notesSlide3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100" dirty="0" smtClean="0">
              <a:latin typeface="微软雅黑 Light" panose="020B0502040204020203" pitchFamily="34" charset="-122"/>
              <a:ea typeface="微软雅黑 Light" panose="020B0502040204020203" pitchFamily="34" charset="-122"/>
            </a:endParaRPr>
          </a:p>
        </p:txBody>
      </p:sp>
      <p:sp>
        <p:nvSpPr>
          <p:cNvPr id="4" name="Slide Number Placeholder 3"/>
          <p:cNvSpPr>
            <a:spLocks noGrp="1"/>
          </p:cNvSpPr>
          <p:nvPr>
            <p:ph type="sldNum" sz="quarter" idx="10"/>
          </p:nvPr>
        </p:nvSpPr>
        <p:spPr/>
        <p:txBody>
          <a:bodyPr/>
          <a:lstStyle/>
          <a:p>
            <a:fld id="{858E6889-349A-49E8-AAE1-A1FB1A7B9723}" type="slidenum">
              <a:rPr lang="zh-CN" altLang="en-US" smtClean="0">
                <a:solidFill>
                  <a:prstClr val="black"/>
                </a:solidFill>
              </a:rPr>
              <a:pPr/>
              <a:t>375</a:t>
            </a:fld>
            <a:endParaRPr lang="zh-CN" altLang="en-US">
              <a:solidFill>
                <a:prstClr val="black"/>
              </a:solidFill>
            </a:endParaRPr>
          </a:p>
        </p:txBody>
      </p:sp>
    </p:spTree>
    <p:extLst>
      <p:ext uri="{BB962C8B-B14F-4D97-AF65-F5344CB8AC3E}">
        <p14:creationId xmlns:p14="http://schemas.microsoft.com/office/powerpoint/2010/main" xmlns="" val="1110893159"/>
      </p:ext>
    </p:extLst>
  </p:cSld>
  <p:clrMapOvr>
    <a:masterClrMapping/>
  </p:clrMapOvr>
</p:notes>
</file>

<file path=ppt/notesSlides/notesSlide3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100" dirty="0" smtClean="0">
              <a:latin typeface="微软雅黑 Light" panose="020B0502040204020203" pitchFamily="34" charset="-122"/>
              <a:ea typeface="微软雅黑 Light" panose="020B0502040204020203" pitchFamily="34" charset="-122"/>
            </a:endParaRPr>
          </a:p>
        </p:txBody>
      </p:sp>
      <p:sp>
        <p:nvSpPr>
          <p:cNvPr id="4" name="Slide Number Placeholder 3"/>
          <p:cNvSpPr>
            <a:spLocks noGrp="1"/>
          </p:cNvSpPr>
          <p:nvPr>
            <p:ph type="sldNum" sz="quarter" idx="10"/>
          </p:nvPr>
        </p:nvSpPr>
        <p:spPr/>
        <p:txBody>
          <a:bodyPr/>
          <a:lstStyle/>
          <a:p>
            <a:fld id="{858E6889-349A-49E8-AAE1-A1FB1A7B9723}" type="slidenum">
              <a:rPr lang="zh-CN" altLang="en-US" smtClean="0">
                <a:solidFill>
                  <a:prstClr val="black"/>
                </a:solidFill>
              </a:rPr>
              <a:pPr/>
              <a:t>376</a:t>
            </a:fld>
            <a:endParaRPr lang="zh-CN" altLang="en-US">
              <a:solidFill>
                <a:prstClr val="black"/>
              </a:solidFill>
            </a:endParaRPr>
          </a:p>
        </p:txBody>
      </p:sp>
    </p:spTree>
    <p:extLst>
      <p:ext uri="{BB962C8B-B14F-4D97-AF65-F5344CB8AC3E}">
        <p14:creationId xmlns:p14="http://schemas.microsoft.com/office/powerpoint/2010/main" xmlns="" val="1628171855"/>
      </p:ext>
    </p:extLst>
  </p:cSld>
  <p:clrMapOvr>
    <a:masterClrMapping/>
  </p:clrMapOvr>
</p:notes>
</file>

<file path=ppt/notesSlides/notesSlide3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100" dirty="0" smtClean="0">
              <a:latin typeface="微软雅黑 Light" panose="020B0502040204020203" pitchFamily="34" charset="-122"/>
              <a:ea typeface="微软雅黑 Light" panose="020B0502040204020203" pitchFamily="34" charset="-122"/>
            </a:endParaRPr>
          </a:p>
        </p:txBody>
      </p:sp>
      <p:sp>
        <p:nvSpPr>
          <p:cNvPr id="4" name="Slide Number Placeholder 3"/>
          <p:cNvSpPr>
            <a:spLocks noGrp="1"/>
          </p:cNvSpPr>
          <p:nvPr>
            <p:ph type="sldNum" sz="quarter" idx="10"/>
          </p:nvPr>
        </p:nvSpPr>
        <p:spPr/>
        <p:txBody>
          <a:bodyPr/>
          <a:lstStyle/>
          <a:p>
            <a:fld id="{858E6889-349A-49E8-AAE1-A1FB1A7B9723}" type="slidenum">
              <a:rPr lang="zh-CN" altLang="en-US" smtClean="0">
                <a:solidFill>
                  <a:prstClr val="black"/>
                </a:solidFill>
              </a:rPr>
              <a:pPr/>
              <a:t>377</a:t>
            </a:fld>
            <a:endParaRPr lang="zh-CN" altLang="en-US">
              <a:solidFill>
                <a:prstClr val="black"/>
              </a:solidFill>
            </a:endParaRPr>
          </a:p>
        </p:txBody>
      </p:sp>
    </p:spTree>
    <p:extLst>
      <p:ext uri="{BB962C8B-B14F-4D97-AF65-F5344CB8AC3E}">
        <p14:creationId xmlns:p14="http://schemas.microsoft.com/office/powerpoint/2010/main" xmlns="" val="227826166"/>
      </p:ext>
    </p:extLst>
  </p:cSld>
  <p:clrMapOvr>
    <a:masterClrMapping/>
  </p:clrMapOvr>
</p:notes>
</file>

<file path=ppt/notesSlides/notesSlide3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100" dirty="0" smtClean="0">
              <a:latin typeface="微软雅黑 Light" panose="020B0502040204020203" pitchFamily="34" charset="-122"/>
              <a:ea typeface="微软雅黑 Light" panose="020B0502040204020203" pitchFamily="34" charset="-122"/>
            </a:endParaRPr>
          </a:p>
        </p:txBody>
      </p:sp>
      <p:sp>
        <p:nvSpPr>
          <p:cNvPr id="4" name="Slide Number Placeholder 3"/>
          <p:cNvSpPr>
            <a:spLocks noGrp="1"/>
          </p:cNvSpPr>
          <p:nvPr>
            <p:ph type="sldNum" sz="quarter" idx="10"/>
          </p:nvPr>
        </p:nvSpPr>
        <p:spPr/>
        <p:txBody>
          <a:bodyPr/>
          <a:lstStyle/>
          <a:p>
            <a:fld id="{858E6889-349A-49E8-AAE1-A1FB1A7B9723}" type="slidenum">
              <a:rPr lang="zh-CN" altLang="en-US" smtClean="0">
                <a:solidFill>
                  <a:prstClr val="black"/>
                </a:solidFill>
              </a:rPr>
              <a:pPr/>
              <a:t>378</a:t>
            </a:fld>
            <a:endParaRPr lang="zh-CN" altLang="en-US">
              <a:solidFill>
                <a:prstClr val="black"/>
              </a:solidFill>
            </a:endParaRPr>
          </a:p>
        </p:txBody>
      </p:sp>
    </p:spTree>
    <p:extLst>
      <p:ext uri="{BB962C8B-B14F-4D97-AF65-F5344CB8AC3E}">
        <p14:creationId xmlns:p14="http://schemas.microsoft.com/office/powerpoint/2010/main" xmlns="" val="310186831"/>
      </p:ext>
    </p:extLst>
  </p:cSld>
  <p:clrMapOvr>
    <a:masterClrMapping/>
  </p:clrMapOvr>
</p:notes>
</file>

<file path=ppt/notesSlides/notesSlide3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100" dirty="0" smtClean="0">
              <a:latin typeface="微软雅黑 Light" panose="020B0502040204020203" pitchFamily="34" charset="-122"/>
              <a:ea typeface="微软雅黑 Light" panose="020B0502040204020203" pitchFamily="34" charset="-122"/>
            </a:endParaRPr>
          </a:p>
        </p:txBody>
      </p:sp>
      <p:sp>
        <p:nvSpPr>
          <p:cNvPr id="4" name="Slide Number Placeholder 3"/>
          <p:cNvSpPr>
            <a:spLocks noGrp="1"/>
          </p:cNvSpPr>
          <p:nvPr>
            <p:ph type="sldNum" sz="quarter" idx="10"/>
          </p:nvPr>
        </p:nvSpPr>
        <p:spPr/>
        <p:txBody>
          <a:bodyPr/>
          <a:lstStyle/>
          <a:p>
            <a:fld id="{858E6889-349A-49E8-AAE1-A1FB1A7B9723}" type="slidenum">
              <a:rPr lang="zh-CN" altLang="en-US" smtClean="0">
                <a:solidFill>
                  <a:prstClr val="black"/>
                </a:solidFill>
              </a:rPr>
              <a:pPr/>
              <a:t>379</a:t>
            </a:fld>
            <a:endParaRPr lang="zh-CN" altLang="en-US">
              <a:solidFill>
                <a:prstClr val="black"/>
              </a:solidFill>
            </a:endParaRPr>
          </a:p>
        </p:txBody>
      </p:sp>
    </p:spTree>
    <p:extLst>
      <p:ext uri="{BB962C8B-B14F-4D97-AF65-F5344CB8AC3E}">
        <p14:creationId xmlns:p14="http://schemas.microsoft.com/office/powerpoint/2010/main" xmlns="" val="63808563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pPr/>
              <a:t>43</a:t>
            </a:fld>
            <a:endParaRPr lang="zh-CN" altLang="en-US"/>
          </a:p>
        </p:txBody>
      </p:sp>
    </p:spTree>
    <p:extLst>
      <p:ext uri="{BB962C8B-B14F-4D97-AF65-F5344CB8AC3E}">
        <p14:creationId xmlns:p14="http://schemas.microsoft.com/office/powerpoint/2010/main" xmlns="" val="1936168397"/>
      </p:ext>
    </p:extLst>
  </p:cSld>
  <p:clrMapOvr>
    <a:masterClrMapping/>
  </p:clrMapOvr>
</p:notes>
</file>

<file path=ppt/notesSlides/notesSlide3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100" dirty="0" smtClean="0">
              <a:latin typeface="微软雅黑 Light" panose="020B0502040204020203" pitchFamily="34" charset="-122"/>
              <a:ea typeface="微软雅黑 Light" panose="020B0502040204020203" pitchFamily="34" charset="-122"/>
            </a:endParaRPr>
          </a:p>
        </p:txBody>
      </p:sp>
      <p:sp>
        <p:nvSpPr>
          <p:cNvPr id="4" name="Slide Number Placeholder 3"/>
          <p:cNvSpPr>
            <a:spLocks noGrp="1"/>
          </p:cNvSpPr>
          <p:nvPr>
            <p:ph type="sldNum" sz="quarter" idx="10"/>
          </p:nvPr>
        </p:nvSpPr>
        <p:spPr/>
        <p:txBody>
          <a:bodyPr/>
          <a:lstStyle/>
          <a:p>
            <a:fld id="{858E6889-349A-49E8-AAE1-A1FB1A7B9723}" type="slidenum">
              <a:rPr lang="zh-CN" altLang="en-US" smtClean="0">
                <a:solidFill>
                  <a:prstClr val="black"/>
                </a:solidFill>
              </a:rPr>
              <a:pPr/>
              <a:t>380</a:t>
            </a:fld>
            <a:endParaRPr lang="zh-CN" altLang="en-US">
              <a:solidFill>
                <a:prstClr val="black"/>
              </a:solidFill>
            </a:endParaRPr>
          </a:p>
        </p:txBody>
      </p:sp>
    </p:spTree>
    <p:extLst>
      <p:ext uri="{BB962C8B-B14F-4D97-AF65-F5344CB8AC3E}">
        <p14:creationId xmlns:p14="http://schemas.microsoft.com/office/powerpoint/2010/main" xmlns="" val="1858489295"/>
      </p:ext>
    </p:extLst>
  </p:cSld>
  <p:clrMapOvr>
    <a:masterClrMapping/>
  </p:clrMapOvr>
</p:notes>
</file>

<file path=ppt/notesSlides/notesSlide3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100" dirty="0" smtClean="0">
              <a:latin typeface="微软雅黑 Light" panose="020B0502040204020203" pitchFamily="34" charset="-122"/>
              <a:ea typeface="微软雅黑 Light" panose="020B0502040204020203" pitchFamily="34" charset="-122"/>
            </a:endParaRPr>
          </a:p>
        </p:txBody>
      </p:sp>
      <p:sp>
        <p:nvSpPr>
          <p:cNvPr id="4" name="Slide Number Placeholder 3"/>
          <p:cNvSpPr>
            <a:spLocks noGrp="1"/>
          </p:cNvSpPr>
          <p:nvPr>
            <p:ph type="sldNum" sz="quarter" idx="10"/>
          </p:nvPr>
        </p:nvSpPr>
        <p:spPr/>
        <p:txBody>
          <a:bodyPr/>
          <a:lstStyle/>
          <a:p>
            <a:fld id="{858E6889-349A-49E8-AAE1-A1FB1A7B9723}" type="slidenum">
              <a:rPr lang="zh-CN" altLang="en-US" smtClean="0">
                <a:solidFill>
                  <a:prstClr val="black"/>
                </a:solidFill>
              </a:rPr>
              <a:pPr/>
              <a:t>381</a:t>
            </a:fld>
            <a:endParaRPr lang="zh-CN" altLang="en-US">
              <a:solidFill>
                <a:prstClr val="black"/>
              </a:solidFill>
            </a:endParaRPr>
          </a:p>
        </p:txBody>
      </p:sp>
    </p:spTree>
    <p:extLst>
      <p:ext uri="{BB962C8B-B14F-4D97-AF65-F5344CB8AC3E}">
        <p14:creationId xmlns:p14="http://schemas.microsoft.com/office/powerpoint/2010/main" xmlns="" val="655227973"/>
      </p:ext>
    </p:extLst>
  </p:cSld>
  <p:clrMapOvr>
    <a:masterClrMapping/>
  </p:clrMapOvr>
</p:notes>
</file>

<file path=ppt/notesSlides/notesSlide3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lnSpc>
                <a:spcPct val="150000"/>
              </a:lnSpc>
              <a:buClr>
                <a:schemeClr val="tx1"/>
              </a:buClr>
              <a:buFont typeface="Arial" charset="0"/>
              <a:buChar char="•"/>
            </a:pPr>
            <a:r>
              <a:rPr lang="zh-CN" altLang="en-US" sz="1100" dirty="0" smtClean="0">
                <a:latin typeface="Microsoft YaHei Light" charset="-122"/>
                <a:ea typeface="Microsoft YaHei Light" charset="-122"/>
                <a:cs typeface="Microsoft YaHei Light" charset="-122"/>
              </a:rPr>
              <a:t>通过 </a:t>
            </a:r>
            <a:r>
              <a:rPr lang="en-US" altLang="zh-CN" sz="1100" dirty="0" err="1" smtClean="0">
                <a:latin typeface="Monaco" charset="0"/>
                <a:ea typeface="Monaco" charset="0"/>
                <a:cs typeface="Monaco" charset="0"/>
              </a:rPr>
              <a:t>vstack</a:t>
            </a:r>
            <a:r>
              <a:rPr lang="zh-CN" altLang="en-US" sz="1100" dirty="0" smtClean="0">
                <a:latin typeface="Microsoft YaHei Light" charset="-122"/>
                <a:ea typeface="Microsoft YaHei Light" charset="-122"/>
                <a:cs typeface="Microsoft YaHei Light" charset="-122"/>
              </a:rPr>
              <a:t> 将两个 </a:t>
            </a:r>
            <a:r>
              <a:rPr lang="en-US" altLang="zh-CN" sz="1100" dirty="0" err="1" smtClean="0">
                <a:latin typeface="Monaco" charset="0"/>
                <a:ea typeface="Monaco" charset="0"/>
                <a:cs typeface="Monaco" charset="0"/>
              </a:rPr>
              <a:t>ndarray</a:t>
            </a:r>
            <a:r>
              <a:rPr lang="zh-CN" altLang="en-US" sz="1100" dirty="0" smtClean="0">
                <a:latin typeface="Microsoft YaHei Light" charset="-122"/>
                <a:ea typeface="Microsoft YaHei Light" charset="-122"/>
                <a:cs typeface="Microsoft YaHei Light" charset="-122"/>
              </a:rPr>
              <a:t> 沿着纵轴进行拼接</a:t>
            </a:r>
            <a:endParaRPr lang="en-US" altLang="zh-CN" sz="1100" dirty="0" smtClean="0">
              <a:latin typeface="Microsoft YaHei Light" charset="-122"/>
              <a:ea typeface="Microsoft YaHei Light" charset="-122"/>
              <a:cs typeface="Microsoft YaHei Light" charset="-122"/>
            </a:endParaRPr>
          </a:p>
          <a:p>
            <a:pPr marL="342900" indent="-342900">
              <a:lnSpc>
                <a:spcPct val="150000"/>
              </a:lnSpc>
              <a:buClr>
                <a:schemeClr val="tx1"/>
              </a:buClr>
              <a:buFont typeface="Arial" charset="0"/>
              <a:buChar char="•"/>
            </a:pPr>
            <a:r>
              <a:rPr lang="zh-CN" altLang="en-US" sz="1100" dirty="0" smtClean="0">
                <a:latin typeface="Microsoft YaHei Light" charset="-122"/>
                <a:ea typeface="Microsoft YaHei Light" charset="-122"/>
                <a:cs typeface="Microsoft YaHei Light" charset="-122"/>
              </a:rPr>
              <a:t>通过</a:t>
            </a:r>
            <a:r>
              <a:rPr lang="zh-CN" altLang="en-US" sz="1100" dirty="0" smtClean="0">
                <a:latin typeface="Monaco" charset="0"/>
                <a:ea typeface="Monaco" charset="0"/>
                <a:cs typeface="Monaco" charset="0"/>
              </a:rPr>
              <a:t> </a:t>
            </a:r>
            <a:r>
              <a:rPr lang="en-US" altLang="zh-CN" sz="1100" dirty="0" err="1" smtClean="0">
                <a:latin typeface="Monaco" charset="0"/>
                <a:ea typeface="Monaco" charset="0"/>
                <a:cs typeface="Monaco" charset="0"/>
              </a:rPr>
              <a:t>hstack</a:t>
            </a:r>
            <a:r>
              <a:rPr lang="zh-CN" altLang="en-US" sz="1100" dirty="0" smtClean="0">
                <a:latin typeface="Monaco" charset="0"/>
                <a:ea typeface="Monaco" charset="0"/>
                <a:cs typeface="Monaco" charset="0"/>
              </a:rPr>
              <a:t> </a:t>
            </a:r>
            <a:r>
              <a:rPr lang="zh-CN" altLang="en-US" sz="1100" dirty="0" smtClean="0">
                <a:latin typeface="Microsoft YaHei Light" charset="-122"/>
                <a:ea typeface="Microsoft YaHei Light" charset="-122"/>
                <a:cs typeface="Microsoft YaHei Light" charset="-122"/>
              </a:rPr>
              <a:t>将两个 </a:t>
            </a:r>
            <a:r>
              <a:rPr lang="en-US" altLang="zh-CN" sz="1100" dirty="0" err="1" smtClean="0">
                <a:latin typeface="Monaco" charset="0"/>
                <a:ea typeface="Monaco" charset="0"/>
                <a:cs typeface="Monaco" charset="0"/>
              </a:rPr>
              <a:t>ndarray</a:t>
            </a:r>
            <a:r>
              <a:rPr lang="zh-CN" altLang="en-US" sz="1100" dirty="0" smtClean="0">
                <a:latin typeface="Microsoft YaHei Light" charset="-122"/>
                <a:ea typeface="Microsoft YaHei Light" charset="-122"/>
                <a:cs typeface="Microsoft YaHei Light" charset="-122"/>
              </a:rPr>
              <a:t> 沿着横轴进行拼接</a:t>
            </a:r>
            <a:endParaRPr lang="en-US" altLang="zh-CN" sz="1100" dirty="0" smtClean="0">
              <a:latin typeface="Microsoft YaHei Light" charset="-122"/>
              <a:ea typeface="Microsoft YaHei Light" charset="-122"/>
              <a:cs typeface="Microsoft YaHei Light" charset="-122"/>
            </a:endParaRPr>
          </a:p>
          <a:p>
            <a:pPr marL="342900" indent="-342900">
              <a:lnSpc>
                <a:spcPct val="150000"/>
              </a:lnSpc>
              <a:buClr>
                <a:schemeClr val="tx1"/>
              </a:buClr>
              <a:buFont typeface="Arial" charset="0"/>
              <a:buChar char="•"/>
            </a:pPr>
            <a:r>
              <a:rPr lang="zh-CN" altLang="en-US" sz="1100" dirty="0" smtClean="0">
                <a:latin typeface="Microsoft YaHei Light" charset="-122"/>
                <a:ea typeface="Microsoft YaHei Light" charset="-122"/>
                <a:cs typeface="Microsoft YaHei Light" charset="-122"/>
              </a:rPr>
              <a:t>通过 </a:t>
            </a:r>
            <a:r>
              <a:rPr lang="en-US" altLang="zh-CN" sz="1100" dirty="0" smtClean="0">
                <a:latin typeface="Monaco" charset="0"/>
                <a:ea typeface="Monaco" charset="0"/>
                <a:cs typeface="Monaco" charset="0"/>
              </a:rPr>
              <a:t>concatenate</a:t>
            </a:r>
            <a:r>
              <a:rPr lang="zh-CN" altLang="en-US" sz="1100" dirty="0" smtClean="0">
                <a:latin typeface="Microsoft YaHei Light" charset="-122"/>
                <a:ea typeface="Microsoft YaHei Light" charset="-122"/>
                <a:cs typeface="Microsoft YaHei Light" charset="-122"/>
              </a:rPr>
              <a:t> 方法进行拼接</a:t>
            </a:r>
            <a:endParaRPr lang="en-US" altLang="zh-CN" sz="1100" dirty="0" smtClean="0">
              <a:latin typeface="Microsoft YaHei Light" charset="-122"/>
              <a:ea typeface="Microsoft YaHei Light" charset="-122"/>
              <a:cs typeface="Microsoft YaHei Light" charset="-122"/>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100" dirty="0" smtClean="0">
              <a:latin typeface="微软雅黑 Light" panose="020B0502040204020203" pitchFamily="34" charset="-122"/>
              <a:ea typeface="微软雅黑 Light" panose="020B0502040204020203" pitchFamily="34" charset="-122"/>
            </a:endParaRPr>
          </a:p>
        </p:txBody>
      </p:sp>
      <p:sp>
        <p:nvSpPr>
          <p:cNvPr id="4" name="Slide Number Placeholder 3"/>
          <p:cNvSpPr>
            <a:spLocks noGrp="1"/>
          </p:cNvSpPr>
          <p:nvPr>
            <p:ph type="sldNum" sz="quarter" idx="10"/>
          </p:nvPr>
        </p:nvSpPr>
        <p:spPr/>
        <p:txBody>
          <a:bodyPr/>
          <a:lstStyle/>
          <a:p>
            <a:fld id="{858E6889-349A-49E8-AAE1-A1FB1A7B9723}" type="slidenum">
              <a:rPr lang="zh-CN" altLang="en-US" smtClean="0">
                <a:solidFill>
                  <a:prstClr val="black"/>
                </a:solidFill>
              </a:rPr>
              <a:pPr/>
              <a:t>382</a:t>
            </a:fld>
            <a:endParaRPr lang="zh-CN" altLang="en-US">
              <a:solidFill>
                <a:prstClr val="black"/>
              </a:solidFill>
            </a:endParaRPr>
          </a:p>
        </p:txBody>
      </p:sp>
    </p:spTree>
    <p:extLst>
      <p:ext uri="{BB962C8B-B14F-4D97-AF65-F5344CB8AC3E}">
        <p14:creationId xmlns:p14="http://schemas.microsoft.com/office/powerpoint/2010/main" xmlns="" val="60881555"/>
      </p:ext>
    </p:extLst>
  </p:cSld>
  <p:clrMapOvr>
    <a:masterClrMapping/>
  </p:clrMapOvr>
</p:notes>
</file>

<file path=ppt/notesSlides/notesSlide3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100" dirty="0" smtClean="0">
              <a:latin typeface="微软雅黑 Light" panose="020B0502040204020203" pitchFamily="34" charset="-122"/>
              <a:ea typeface="微软雅黑 Light" panose="020B0502040204020203" pitchFamily="34" charset="-122"/>
            </a:endParaRPr>
          </a:p>
        </p:txBody>
      </p:sp>
      <p:sp>
        <p:nvSpPr>
          <p:cNvPr id="4" name="Slide Number Placeholder 3"/>
          <p:cNvSpPr>
            <a:spLocks noGrp="1"/>
          </p:cNvSpPr>
          <p:nvPr>
            <p:ph type="sldNum" sz="quarter" idx="10"/>
          </p:nvPr>
        </p:nvSpPr>
        <p:spPr/>
        <p:txBody>
          <a:bodyPr/>
          <a:lstStyle/>
          <a:p>
            <a:fld id="{858E6889-349A-49E8-AAE1-A1FB1A7B9723}" type="slidenum">
              <a:rPr lang="zh-CN" altLang="en-US" smtClean="0">
                <a:solidFill>
                  <a:prstClr val="black"/>
                </a:solidFill>
              </a:rPr>
              <a:pPr/>
              <a:t>383</a:t>
            </a:fld>
            <a:endParaRPr lang="zh-CN" altLang="en-US">
              <a:solidFill>
                <a:prstClr val="black"/>
              </a:solidFill>
            </a:endParaRPr>
          </a:p>
        </p:txBody>
      </p:sp>
    </p:spTree>
    <p:extLst>
      <p:ext uri="{BB962C8B-B14F-4D97-AF65-F5344CB8AC3E}">
        <p14:creationId xmlns:p14="http://schemas.microsoft.com/office/powerpoint/2010/main" xmlns="" val="234413412"/>
      </p:ext>
    </p:extLst>
  </p:cSld>
  <p:clrMapOvr>
    <a:masterClrMapping/>
  </p:clrMapOvr>
</p:notes>
</file>

<file path=ppt/notesSlides/notesSlide3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100" dirty="0" smtClean="0">
              <a:latin typeface="微软雅黑 Light" panose="020B0502040204020203" pitchFamily="34" charset="-122"/>
              <a:ea typeface="微软雅黑 Light" panose="020B0502040204020203" pitchFamily="34" charset="-122"/>
            </a:endParaRPr>
          </a:p>
        </p:txBody>
      </p:sp>
      <p:sp>
        <p:nvSpPr>
          <p:cNvPr id="4" name="Slide Number Placeholder 3"/>
          <p:cNvSpPr>
            <a:spLocks noGrp="1"/>
          </p:cNvSpPr>
          <p:nvPr>
            <p:ph type="sldNum" sz="quarter" idx="10"/>
          </p:nvPr>
        </p:nvSpPr>
        <p:spPr/>
        <p:txBody>
          <a:bodyPr/>
          <a:lstStyle/>
          <a:p>
            <a:fld id="{858E6889-349A-49E8-AAE1-A1FB1A7B9723}" type="slidenum">
              <a:rPr lang="zh-CN" altLang="en-US" smtClean="0">
                <a:solidFill>
                  <a:prstClr val="black"/>
                </a:solidFill>
              </a:rPr>
              <a:pPr/>
              <a:t>384</a:t>
            </a:fld>
            <a:endParaRPr lang="zh-CN" altLang="en-US">
              <a:solidFill>
                <a:prstClr val="black"/>
              </a:solidFill>
            </a:endParaRPr>
          </a:p>
        </p:txBody>
      </p:sp>
    </p:spTree>
    <p:extLst>
      <p:ext uri="{BB962C8B-B14F-4D97-AF65-F5344CB8AC3E}">
        <p14:creationId xmlns:p14="http://schemas.microsoft.com/office/powerpoint/2010/main" xmlns="" val="415254948"/>
      </p:ext>
    </p:extLst>
  </p:cSld>
  <p:clrMapOvr>
    <a:masterClrMapping/>
  </p:clrMapOvr>
</p:notes>
</file>

<file path=ppt/notesSlides/notesSlide3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100" dirty="0" smtClean="0">
              <a:latin typeface="微软雅黑 Light" panose="020B0502040204020203" pitchFamily="34" charset="-122"/>
              <a:ea typeface="微软雅黑 Light" panose="020B0502040204020203" pitchFamily="34" charset="-122"/>
            </a:endParaRPr>
          </a:p>
        </p:txBody>
      </p:sp>
      <p:sp>
        <p:nvSpPr>
          <p:cNvPr id="4" name="Slide Number Placeholder 3"/>
          <p:cNvSpPr>
            <a:spLocks noGrp="1"/>
          </p:cNvSpPr>
          <p:nvPr>
            <p:ph type="sldNum" sz="quarter" idx="10"/>
          </p:nvPr>
        </p:nvSpPr>
        <p:spPr/>
        <p:txBody>
          <a:bodyPr/>
          <a:lstStyle/>
          <a:p>
            <a:fld id="{858E6889-349A-49E8-AAE1-A1FB1A7B9723}" type="slidenum">
              <a:rPr lang="zh-CN" altLang="en-US" smtClean="0">
                <a:solidFill>
                  <a:prstClr val="black"/>
                </a:solidFill>
              </a:rPr>
              <a:pPr/>
              <a:t>385</a:t>
            </a:fld>
            <a:endParaRPr lang="zh-CN" altLang="en-US">
              <a:solidFill>
                <a:prstClr val="black"/>
              </a:solidFill>
            </a:endParaRPr>
          </a:p>
        </p:txBody>
      </p:sp>
    </p:spTree>
    <p:extLst>
      <p:ext uri="{BB962C8B-B14F-4D97-AF65-F5344CB8AC3E}">
        <p14:creationId xmlns:p14="http://schemas.microsoft.com/office/powerpoint/2010/main" xmlns="" val="1340535299"/>
      </p:ext>
    </p:extLst>
  </p:cSld>
  <p:clrMapOvr>
    <a:masterClrMapping/>
  </p:clrMapOvr>
</p:notes>
</file>

<file path=ppt/notesSlides/notesSlide3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100" dirty="0" smtClean="0">
              <a:latin typeface="微软雅黑 Light" panose="020B0502040204020203" pitchFamily="34" charset="-122"/>
              <a:ea typeface="微软雅黑 Light" panose="020B0502040204020203" pitchFamily="34" charset="-122"/>
            </a:endParaRPr>
          </a:p>
        </p:txBody>
      </p:sp>
      <p:sp>
        <p:nvSpPr>
          <p:cNvPr id="4" name="Slide Number Placeholder 3"/>
          <p:cNvSpPr>
            <a:spLocks noGrp="1"/>
          </p:cNvSpPr>
          <p:nvPr>
            <p:ph type="sldNum" sz="quarter" idx="10"/>
          </p:nvPr>
        </p:nvSpPr>
        <p:spPr/>
        <p:txBody>
          <a:bodyPr/>
          <a:lstStyle/>
          <a:p>
            <a:fld id="{858E6889-349A-49E8-AAE1-A1FB1A7B9723}" type="slidenum">
              <a:rPr lang="zh-CN" altLang="en-US" smtClean="0">
                <a:solidFill>
                  <a:prstClr val="black"/>
                </a:solidFill>
              </a:rPr>
              <a:pPr/>
              <a:t>386</a:t>
            </a:fld>
            <a:endParaRPr lang="zh-CN" altLang="en-US">
              <a:solidFill>
                <a:prstClr val="black"/>
              </a:solidFill>
            </a:endParaRPr>
          </a:p>
        </p:txBody>
      </p:sp>
    </p:spTree>
    <p:extLst>
      <p:ext uri="{BB962C8B-B14F-4D97-AF65-F5344CB8AC3E}">
        <p14:creationId xmlns:p14="http://schemas.microsoft.com/office/powerpoint/2010/main" xmlns="" val="804218877"/>
      </p:ext>
    </p:extLst>
  </p:cSld>
  <p:clrMapOvr>
    <a:masterClrMapping/>
  </p:clrMapOvr>
</p:notes>
</file>

<file path=ppt/notesSlides/notesSlide3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100" dirty="0" smtClean="0">
                <a:solidFill>
                  <a:prstClr val="black"/>
                </a:solidFill>
                <a:latin typeface="微软雅黑 Light" panose="020B0502040204020203" pitchFamily="34" charset="-122"/>
                <a:ea typeface="微软雅黑 Light" panose="020B0502040204020203" pitchFamily="34" charset="-122"/>
              </a:rPr>
              <a:t>我们都知道，进来的数据每一个列向量代表的是一个变量，而每个变量都有自己的命名。如果我在索引抽取数据的时候可以根据变量名字来命名那不是十分的方便和好理解？  </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100" dirty="0" smtClean="0">
              <a:latin typeface="微软雅黑 Light" panose="020B0502040204020203" pitchFamily="34" charset="-122"/>
              <a:ea typeface="微软雅黑 Light" panose="020B0502040204020203" pitchFamily="34" charset="-122"/>
            </a:endParaRPr>
          </a:p>
        </p:txBody>
      </p:sp>
      <p:sp>
        <p:nvSpPr>
          <p:cNvPr id="4" name="Slide Number Placeholder 3"/>
          <p:cNvSpPr>
            <a:spLocks noGrp="1"/>
          </p:cNvSpPr>
          <p:nvPr>
            <p:ph type="sldNum" sz="quarter" idx="10"/>
          </p:nvPr>
        </p:nvSpPr>
        <p:spPr/>
        <p:txBody>
          <a:bodyPr/>
          <a:lstStyle/>
          <a:p>
            <a:fld id="{858E6889-349A-49E8-AAE1-A1FB1A7B9723}" type="slidenum">
              <a:rPr lang="zh-CN" altLang="en-US" smtClean="0">
                <a:solidFill>
                  <a:prstClr val="black"/>
                </a:solidFill>
              </a:rPr>
              <a:pPr/>
              <a:t>387</a:t>
            </a:fld>
            <a:endParaRPr lang="zh-CN" altLang="en-US">
              <a:solidFill>
                <a:prstClr val="black"/>
              </a:solidFill>
            </a:endParaRPr>
          </a:p>
        </p:txBody>
      </p:sp>
    </p:spTree>
    <p:extLst>
      <p:ext uri="{BB962C8B-B14F-4D97-AF65-F5344CB8AC3E}">
        <p14:creationId xmlns:p14="http://schemas.microsoft.com/office/powerpoint/2010/main" xmlns="" val="1213090157"/>
      </p:ext>
    </p:extLst>
  </p:cSld>
  <p:clrMapOvr>
    <a:masterClrMapping/>
  </p:clrMapOvr>
</p:notes>
</file>

<file path=ppt/notesSlides/notesSlide3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100" dirty="0" smtClean="0">
              <a:latin typeface="微软雅黑 Light" panose="020B0502040204020203" pitchFamily="34" charset="-122"/>
              <a:ea typeface="微软雅黑 Light" panose="020B0502040204020203" pitchFamily="34" charset="-122"/>
            </a:endParaRPr>
          </a:p>
        </p:txBody>
      </p:sp>
      <p:sp>
        <p:nvSpPr>
          <p:cNvPr id="4" name="Slide Number Placeholder 3"/>
          <p:cNvSpPr>
            <a:spLocks noGrp="1"/>
          </p:cNvSpPr>
          <p:nvPr>
            <p:ph type="sldNum" sz="quarter" idx="10"/>
          </p:nvPr>
        </p:nvSpPr>
        <p:spPr/>
        <p:txBody>
          <a:bodyPr/>
          <a:lstStyle/>
          <a:p>
            <a:fld id="{858E6889-349A-49E8-AAE1-A1FB1A7B9723}" type="slidenum">
              <a:rPr lang="zh-CN" altLang="en-US" smtClean="0">
                <a:solidFill>
                  <a:prstClr val="black"/>
                </a:solidFill>
              </a:rPr>
              <a:pPr/>
              <a:t>388</a:t>
            </a:fld>
            <a:endParaRPr lang="zh-CN" altLang="en-US">
              <a:solidFill>
                <a:prstClr val="black"/>
              </a:solidFill>
            </a:endParaRPr>
          </a:p>
        </p:txBody>
      </p:sp>
    </p:spTree>
    <p:extLst>
      <p:ext uri="{BB962C8B-B14F-4D97-AF65-F5344CB8AC3E}">
        <p14:creationId xmlns:p14="http://schemas.microsoft.com/office/powerpoint/2010/main" xmlns="" val="150380281"/>
      </p:ext>
    </p:extLst>
  </p:cSld>
  <p:clrMapOvr>
    <a:masterClrMapping/>
  </p:clrMapOvr>
</p:notes>
</file>

<file path=ppt/notesSlides/notesSlide3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100" dirty="0" smtClean="0">
              <a:latin typeface="微软雅黑 Light" panose="020B0502040204020203" pitchFamily="34" charset="-122"/>
              <a:ea typeface="微软雅黑 Light" panose="020B0502040204020203" pitchFamily="34" charset="-122"/>
            </a:endParaRPr>
          </a:p>
        </p:txBody>
      </p:sp>
      <p:sp>
        <p:nvSpPr>
          <p:cNvPr id="4" name="Slide Number Placeholder 3"/>
          <p:cNvSpPr>
            <a:spLocks noGrp="1"/>
          </p:cNvSpPr>
          <p:nvPr>
            <p:ph type="sldNum" sz="quarter" idx="10"/>
          </p:nvPr>
        </p:nvSpPr>
        <p:spPr/>
        <p:txBody>
          <a:bodyPr/>
          <a:lstStyle/>
          <a:p>
            <a:fld id="{858E6889-349A-49E8-AAE1-A1FB1A7B9723}" type="slidenum">
              <a:rPr lang="zh-CN" altLang="en-US" smtClean="0">
                <a:solidFill>
                  <a:prstClr val="black"/>
                </a:solidFill>
              </a:rPr>
              <a:pPr/>
              <a:t>389</a:t>
            </a:fld>
            <a:endParaRPr lang="zh-CN" altLang="en-US">
              <a:solidFill>
                <a:prstClr val="black"/>
              </a:solidFill>
            </a:endParaRPr>
          </a:p>
        </p:txBody>
      </p:sp>
    </p:spTree>
    <p:extLst>
      <p:ext uri="{BB962C8B-B14F-4D97-AF65-F5344CB8AC3E}">
        <p14:creationId xmlns:p14="http://schemas.microsoft.com/office/powerpoint/2010/main" xmlns="" val="116627218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pPr/>
              <a:t>44</a:t>
            </a:fld>
            <a:endParaRPr lang="zh-CN" altLang="en-US"/>
          </a:p>
        </p:txBody>
      </p:sp>
    </p:spTree>
    <p:extLst>
      <p:ext uri="{BB962C8B-B14F-4D97-AF65-F5344CB8AC3E}">
        <p14:creationId xmlns:p14="http://schemas.microsoft.com/office/powerpoint/2010/main" xmlns="" val="889229577"/>
      </p:ext>
    </p:extLst>
  </p:cSld>
  <p:clrMapOvr>
    <a:masterClrMapping/>
  </p:clrMapOvr>
</p:notes>
</file>

<file path=ppt/notesSlides/notesSlide3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100" dirty="0" smtClean="0">
                <a:solidFill>
                  <a:prstClr val="black"/>
                </a:solidFill>
                <a:latin typeface="微软雅黑 Light" panose="020B0502040204020203" pitchFamily="34" charset="-122"/>
                <a:ea typeface="微软雅黑 Light" panose="020B0502040204020203" pitchFamily="34" charset="-122"/>
              </a:rPr>
              <a:t>Numpy</a:t>
            </a:r>
            <a:r>
              <a:rPr lang="zh-CN" altLang="en-US" sz="1100" dirty="0" smtClean="0">
                <a:solidFill>
                  <a:prstClr val="black"/>
                </a:solidFill>
                <a:latin typeface="微软雅黑 Light" panose="020B0502040204020203" pitchFamily="34" charset="-122"/>
                <a:ea typeface="微软雅黑 Light" panose="020B0502040204020203" pitchFamily="34" charset="-122"/>
              </a:rPr>
              <a:t>中有很多在做数学、统计计算上常用的函数</a:t>
            </a:r>
            <a:endParaRPr lang="en-US" altLang="zh-CN" sz="1100" dirty="0" smtClean="0">
              <a:solidFill>
                <a:prstClr val="black"/>
              </a:solidFill>
              <a:latin typeface="微软雅黑 Light" panose="020B0502040204020203" pitchFamily="34" charset="-122"/>
              <a:ea typeface="微软雅黑 Light" panose="020B0502040204020203" pitchFamily="34" charset="-122"/>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100" dirty="0" smtClean="0">
              <a:latin typeface="微软雅黑 Light" panose="020B0502040204020203" pitchFamily="34" charset="-122"/>
              <a:ea typeface="微软雅黑 Light" panose="020B0502040204020203" pitchFamily="34" charset="-122"/>
            </a:endParaRPr>
          </a:p>
        </p:txBody>
      </p:sp>
      <p:sp>
        <p:nvSpPr>
          <p:cNvPr id="4" name="Slide Number Placeholder 3"/>
          <p:cNvSpPr>
            <a:spLocks noGrp="1"/>
          </p:cNvSpPr>
          <p:nvPr>
            <p:ph type="sldNum" sz="quarter" idx="10"/>
          </p:nvPr>
        </p:nvSpPr>
        <p:spPr/>
        <p:txBody>
          <a:bodyPr/>
          <a:lstStyle/>
          <a:p>
            <a:fld id="{858E6889-349A-49E8-AAE1-A1FB1A7B9723}" type="slidenum">
              <a:rPr lang="zh-CN" altLang="en-US" smtClean="0">
                <a:solidFill>
                  <a:prstClr val="black"/>
                </a:solidFill>
              </a:rPr>
              <a:pPr/>
              <a:t>390</a:t>
            </a:fld>
            <a:endParaRPr lang="zh-CN" altLang="en-US">
              <a:solidFill>
                <a:prstClr val="black"/>
              </a:solidFill>
            </a:endParaRPr>
          </a:p>
        </p:txBody>
      </p:sp>
    </p:spTree>
    <p:extLst>
      <p:ext uri="{BB962C8B-B14F-4D97-AF65-F5344CB8AC3E}">
        <p14:creationId xmlns:p14="http://schemas.microsoft.com/office/powerpoint/2010/main" xmlns="" val="1867528488"/>
      </p:ext>
    </p:extLst>
  </p:cSld>
  <p:clrMapOvr>
    <a:masterClrMapping/>
  </p:clrMapOvr>
</p:notes>
</file>

<file path=ppt/notesSlides/notesSlide3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Clr>
                <a:srgbClr val="00B050"/>
              </a:buClr>
              <a:buFont typeface="Arial" panose="020B0604020202020204" pitchFamily="34" charset="0"/>
              <a:buChar char="•"/>
            </a:pPr>
            <a:r>
              <a:rPr lang="en-US" altLang="zh-CN" sz="1100" dirty="0" smtClean="0"/>
              <a:t>+ a:</a:t>
            </a:r>
            <a:r>
              <a:rPr lang="zh-CN" altLang="en-US" sz="1100" dirty="0" smtClean="0"/>
              <a:t>代之</a:t>
            </a:r>
            <a:r>
              <a:rPr lang="en-US" altLang="zh-CN" sz="1100" dirty="0" err="1" smtClean="0"/>
              <a:t>numpy.array</a:t>
            </a:r>
            <a:r>
              <a:rPr lang="zh-CN" altLang="en-US" sz="1100" dirty="0" smtClean="0"/>
              <a:t>类数据类型</a:t>
            </a:r>
          </a:p>
          <a:p>
            <a:pPr marL="285750" indent="-285750">
              <a:buClr>
                <a:srgbClr val="00B050"/>
              </a:buClr>
              <a:buFont typeface="Arial" panose="020B0604020202020204" pitchFamily="34" charset="0"/>
              <a:buChar char="•"/>
            </a:pPr>
            <a:r>
              <a:rPr lang="en-US" altLang="zh-CN" sz="1100" dirty="0" smtClean="0"/>
              <a:t>+ n: </a:t>
            </a:r>
            <a:r>
              <a:rPr lang="zh-CN" altLang="en-US" sz="1100" dirty="0" smtClean="0"/>
              <a:t>指进行多少次差值计算 </a:t>
            </a:r>
          </a:p>
          <a:p>
            <a:pPr marL="285750" indent="-285750">
              <a:buClr>
                <a:srgbClr val="00B050"/>
              </a:buClr>
              <a:buFont typeface="Arial" panose="020B0604020202020204" pitchFamily="34" charset="0"/>
              <a:buChar char="•"/>
            </a:pPr>
            <a:r>
              <a:rPr lang="en-US" altLang="zh-CN" sz="1100" dirty="0" smtClean="0"/>
              <a:t>+ axis: </a:t>
            </a:r>
            <a:r>
              <a:rPr lang="zh-CN" altLang="en-US" sz="1100" dirty="0" smtClean="0"/>
              <a:t>按哪一个轴进行差值计算</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100" dirty="0" smtClean="0">
              <a:latin typeface="微软雅黑 Light" panose="020B0502040204020203" pitchFamily="34" charset="-122"/>
              <a:ea typeface="微软雅黑 Light" panose="020B0502040204020203" pitchFamily="34" charset="-122"/>
            </a:endParaRPr>
          </a:p>
        </p:txBody>
      </p:sp>
      <p:sp>
        <p:nvSpPr>
          <p:cNvPr id="4" name="Slide Number Placeholder 3"/>
          <p:cNvSpPr>
            <a:spLocks noGrp="1"/>
          </p:cNvSpPr>
          <p:nvPr>
            <p:ph type="sldNum" sz="quarter" idx="10"/>
          </p:nvPr>
        </p:nvSpPr>
        <p:spPr/>
        <p:txBody>
          <a:bodyPr/>
          <a:lstStyle/>
          <a:p>
            <a:fld id="{858E6889-349A-49E8-AAE1-A1FB1A7B9723}" type="slidenum">
              <a:rPr lang="zh-CN" altLang="en-US" smtClean="0">
                <a:solidFill>
                  <a:prstClr val="black"/>
                </a:solidFill>
              </a:rPr>
              <a:pPr/>
              <a:t>391</a:t>
            </a:fld>
            <a:endParaRPr lang="zh-CN" altLang="en-US">
              <a:solidFill>
                <a:prstClr val="black"/>
              </a:solidFill>
            </a:endParaRPr>
          </a:p>
        </p:txBody>
      </p:sp>
    </p:spTree>
    <p:extLst>
      <p:ext uri="{BB962C8B-B14F-4D97-AF65-F5344CB8AC3E}">
        <p14:creationId xmlns:p14="http://schemas.microsoft.com/office/powerpoint/2010/main" xmlns="" val="380123590"/>
      </p:ext>
    </p:extLst>
  </p:cSld>
  <p:clrMapOvr>
    <a:masterClrMapping/>
  </p:clrMapOvr>
</p:notes>
</file>

<file path=ppt/notesSlides/notesSlide3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100" dirty="0" smtClean="0">
                <a:solidFill>
                  <a:prstClr val="black"/>
                </a:solidFill>
                <a:latin typeface="微软雅黑 Light" panose="020B0502040204020203" pitchFamily="34" charset="-122"/>
                <a:ea typeface="微软雅黑 Light" panose="020B0502040204020203" pitchFamily="34" charset="-122"/>
              </a:rPr>
              <a:t>有</a:t>
            </a:r>
            <a:r>
              <a:rPr lang="en-US" altLang="zh-CN" sz="1100" dirty="0" smtClean="0">
                <a:solidFill>
                  <a:prstClr val="black"/>
                </a:solidFill>
                <a:latin typeface="微软雅黑 Light" panose="020B0502040204020203" pitchFamily="34" charset="-122"/>
                <a:ea typeface="微软雅黑 Light" panose="020B0502040204020203" pitchFamily="34" charset="-122"/>
              </a:rPr>
              <a:t>9</a:t>
            </a:r>
            <a:r>
              <a:rPr lang="zh-CN" altLang="en-US" sz="1100" dirty="0" smtClean="0">
                <a:solidFill>
                  <a:prstClr val="black"/>
                </a:solidFill>
                <a:latin typeface="微软雅黑 Light" panose="020B0502040204020203" pitchFamily="34" charset="-122"/>
                <a:ea typeface="微软雅黑 Light" panose="020B0502040204020203" pitchFamily="34" charset="-122"/>
              </a:rPr>
              <a:t>个元素的二维矩阵中，设置</a:t>
            </a:r>
            <a:r>
              <a:rPr lang="en-US" altLang="zh-CN" sz="1100" dirty="0" smtClean="0">
                <a:solidFill>
                  <a:prstClr val="black"/>
                </a:solidFill>
                <a:latin typeface="微软雅黑 Light" panose="020B0502040204020203" pitchFamily="34" charset="-122"/>
                <a:ea typeface="微软雅黑 Light" panose="020B0502040204020203" pitchFamily="34" charset="-122"/>
              </a:rPr>
              <a:t>axis=0</a:t>
            </a:r>
            <a:r>
              <a:rPr lang="zh-CN" altLang="en-US" sz="1100" dirty="0" smtClean="0">
                <a:solidFill>
                  <a:prstClr val="black"/>
                </a:solidFill>
                <a:latin typeface="微软雅黑 Light" panose="020B0502040204020203" pitchFamily="34" charset="-122"/>
                <a:ea typeface="微软雅黑 Light" panose="020B0502040204020203" pitchFamily="34" charset="-122"/>
              </a:rPr>
              <a:t>时，也就是按第一维“行”的方式从高位向低位相减；设置</a:t>
            </a:r>
            <a:r>
              <a:rPr lang="en-US" altLang="zh-CN" sz="1100" dirty="0" smtClean="0">
                <a:solidFill>
                  <a:prstClr val="black"/>
                </a:solidFill>
                <a:latin typeface="微软雅黑 Light" panose="020B0502040204020203" pitchFamily="34" charset="-122"/>
                <a:ea typeface="微软雅黑 Light" panose="020B0502040204020203" pitchFamily="34" charset="-122"/>
              </a:rPr>
              <a:t>axis=1</a:t>
            </a:r>
            <a:r>
              <a:rPr lang="zh-CN" altLang="en-US" sz="1100" dirty="0" smtClean="0">
                <a:solidFill>
                  <a:prstClr val="black"/>
                </a:solidFill>
                <a:latin typeface="微软雅黑 Light" panose="020B0502040204020203" pitchFamily="34" charset="-122"/>
                <a:ea typeface="微软雅黑 Light" panose="020B0502040204020203" pitchFamily="34" charset="-122"/>
              </a:rPr>
              <a:t>时，按“列”的方式从高位向低位相减。</a:t>
            </a:r>
            <a:endParaRPr lang="en-US" altLang="zh-CN" sz="1100" dirty="0" smtClean="0">
              <a:solidFill>
                <a:prstClr val="black"/>
              </a:solidFill>
              <a:latin typeface="微软雅黑 Light" panose="020B0502040204020203" pitchFamily="34" charset="-122"/>
              <a:ea typeface="微软雅黑 Light" panose="020B0502040204020203" pitchFamily="34" charset="-122"/>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100" dirty="0" smtClean="0">
              <a:solidFill>
                <a:prstClr val="black"/>
              </a:solidFill>
              <a:latin typeface="微软雅黑 Light" panose="020B0502040204020203" pitchFamily="34" charset="-122"/>
              <a:ea typeface="微软雅黑 Light" panose="020B0502040204020203" pitchFamily="34" charset="-122"/>
            </a:endParaRPr>
          </a:p>
          <a:p>
            <a:pPr>
              <a:buClr>
                <a:srgbClr val="00B050"/>
              </a:buClr>
            </a:pPr>
            <a:r>
              <a:rPr lang="zh-CN" altLang="en-US" sz="1100" dirty="0" smtClean="0">
                <a:latin typeface="微软雅黑 Light" panose="020B0502040204020203" pitchFamily="34" charset="-122"/>
                <a:ea typeface="微软雅黑 Light" panose="020B0502040204020203" pitchFamily="34" charset="-122"/>
              </a:rPr>
              <a:t>类似这样对数据进行的操作</a:t>
            </a:r>
            <a:r>
              <a:rPr lang="en-US" altLang="zh-CN" sz="1100" dirty="0" err="1" smtClean="0">
                <a:latin typeface="微软雅黑 Light" panose="020B0502040204020203" pitchFamily="34" charset="-122"/>
                <a:ea typeface="微软雅黑 Light" panose="020B0502040204020203" pitchFamily="34" charset="-122"/>
              </a:rPr>
              <a:t>numpy</a:t>
            </a:r>
            <a:r>
              <a:rPr lang="zh-CN" altLang="en-US" sz="1100" dirty="0" smtClean="0">
                <a:latin typeface="微软雅黑 Light" panose="020B0502040204020203" pitchFamily="34" charset="-122"/>
                <a:ea typeface="微软雅黑 Light" panose="020B0502040204020203" pitchFamily="34" charset="-122"/>
              </a:rPr>
              <a:t>还内置了很多，以下列表是使用比较频繁而有用的方法：</a:t>
            </a:r>
            <a:endParaRPr lang="en-US" altLang="zh-CN" sz="1100" dirty="0" smtClean="0">
              <a:latin typeface="微软雅黑 Light" panose="020B0502040204020203" pitchFamily="34" charset="-122"/>
              <a:ea typeface="微软雅黑 Light" panose="020B0502040204020203" pitchFamily="34" charset="-122"/>
            </a:endParaRPr>
          </a:p>
          <a:p>
            <a:pPr>
              <a:buClr>
                <a:srgbClr val="00B050"/>
              </a:buClr>
            </a:pPr>
            <a:endParaRPr lang="zh-CN" altLang="en-US" sz="1100" dirty="0" smtClean="0">
              <a:latin typeface="微软雅黑 Light" panose="020B0502040204020203" pitchFamily="34" charset="-122"/>
              <a:ea typeface="微软雅黑 Light" panose="020B0502040204020203" pitchFamily="34" charset="-122"/>
            </a:endParaRPr>
          </a:p>
          <a:p>
            <a:pPr marL="285750" indent="-285750">
              <a:buClr>
                <a:srgbClr val="00B050"/>
              </a:buClr>
              <a:buFont typeface="Arial" panose="020B0604020202020204" pitchFamily="34" charset="0"/>
              <a:buChar char="•"/>
            </a:pPr>
            <a:r>
              <a:rPr lang="en-US" altLang="zh-CN" sz="1100" dirty="0" smtClean="0">
                <a:latin typeface="微软雅黑 Light" panose="020B0502040204020203" pitchFamily="34" charset="-122"/>
                <a:ea typeface="微软雅黑 Light" panose="020B0502040204020203" pitchFamily="34" charset="-122"/>
              </a:rPr>
              <a:t>prod(a[, axis, </a:t>
            </a:r>
            <a:r>
              <a:rPr lang="en-US" altLang="zh-CN" sz="1100" dirty="0" err="1" smtClean="0">
                <a:latin typeface="微软雅黑 Light" panose="020B0502040204020203" pitchFamily="34" charset="-122"/>
                <a:ea typeface="微软雅黑 Light" panose="020B0502040204020203" pitchFamily="34" charset="-122"/>
              </a:rPr>
              <a:t>dtype</a:t>
            </a:r>
            <a:r>
              <a:rPr lang="en-US" altLang="zh-CN" sz="1100" dirty="0" smtClean="0">
                <a:latin typeface="微软雅黑 Light" panose="020B0502040204020203" pitchFamily="34" charset="-122"/>
                <a:ea typeface="微软雅黑 Light" panose="020B0502040204020203" pitchFamily="34" charset="-122"/>
              </a:rPr>
              <a:t>, out, </a:t>
            </a:r>
            <a:r>
              <a:rPr lang="en-US" altLang="zh-CN" sz="1100" dirty="0" err="1" smtClean="0">
                <a:latin typeface="微软雅黑 Light" panose="020B0502040204020203" pitchFamily="34" charset="-122"/>
                <a:ea typeface="微软雅黑 Light" panose="020B0502040204020203" pitchFamily="34" charset="-122"/>
              </a:rPr>
              <a:t>keepdims</a:t>
            </a:r>
            <a:r>
              <a:rPr lang="en-US" altLang="zh-CN" sz="1100" dirty="0" smtClean="0">
                <a:latin typeface="微软雅黑 Light" panose="020B0502040204020203" pitchFamily="34" charset="-122"/>
                <a:ea typeface="微软雅黑 Light" panose="020B0502040204020203" pitchFamily="34" charset="-122"/>
              </a:rPr>
              <a:t>])	</a:t>
            </a:r>
            <a:r>
              <a:rPr lang="zh-CN" altLang="en-US" sz="1100" dirty="0" smtClean="0">
                <a:latin typeface="微软雅黑 Light" panose="020B0502040204020203" pitchFamily="34" charset="-122"/>
                <a:ea typeface="微软雅黑 Light" panose="020B0502040204020203" pitchFamily="34" charset="-122"/>
              </a:rPr>
              <a:t>每个元素相乘</a:t>
            </a:r>
          </a:p>
          <a:p>
            <a:pPr marL="285750" indent="-285750">
              <a:buClr>
                <a:srgbClr val="00B050"/>
              </a:buClr>
              <a:buFont typeface="Arial" panose="020B0604020202020204" pitchFamily="34" charset="0"/>
              <a:buChar char="•"/>
            </a:pPr>
            <a:r>
              <a:rPr lang="en-US" altLang="zh-CN" sz="1100" dirty="0" smtClean="0">
                <a:latin typeface="微软雅黑 Light" panose="020B0502040204020203" pitchFamily="34" charset="-122"/>
                <a:ea typeface="微软雅黑 Light" panose="020B0502040204020203" pitchFamily="34" charset="-122"/>
              </a:rPr>
              <a:t>sum(a[, axis, </a:t>
            </a:r>
            <a:r>
              <a:rPr lang="en-US" altLang="zh-CN" sz="1100" dirty="0" err="1" smtClean="0">
                <a:latin typeface="微软雅黑 Light" panose="020B0502040204020203" pitchFamily="34" charset="-122"/>
                <a:ea typeface="微软雅黑 Light" panose="020B0502040204020203" pitchFamily="34" charset="-122"/>
              </a:rPr>
              <a:t>dtype</a:t>
            </a:r>
            <a:r>
              <a:rPr lang="en-US" altLang="zh-CN" sz="1100" dirty="0" smtClean="0">
                <a:latin typeface="微软雅黑 Light" panose="020B0502040204020203" pitchFamily="34" charset="-122"/>
                <a:ea typeface="微软雅黑 Light" panose="020B0502040204020203" pitchFamily="34" charset="-122"/>
              </a:rPr>
              <a:t>, out, </a:t>
            </a:r>
            <a:r>
              <a:rPr lang="en-US" altLang="zh-CN" sz="1100" dirty="0" err="1" smtClean="0">
                <a:latin typeface="微软雅黑 Light" panose="020B0502040204020203" pitchFamily="34" charset="-122"/>
                <a:ea typeface="微软雅黑 Light" panose="020B0502040204020203" pitchFamily="34" charset="-122"/>
              </a:rPr>
              <a:t>keepdims</a:t>
            </a:r>
            <a:r>
              <a:rPr lang="en-US" altLang="zh-CN" sz="1100" dirty="0" smtClean="0">
                <a:latin typeface="微软雅黑 Light" panose="020B0502040204020203" pitchFamily="34" charset="-122"/>
                <a:ea typeface="微软雅黑 Light" panose="020B0502040204020203" pitchFamily="34" charset="-122"/>
              </a:rPr>
              <a:t>])	</a:t>
            </a:r>
            <a:r>
              <a:rPr lang="zh-CN" altLang="en-US" sz="1100" dirty="0" smtClean="0">
                <a:latin typeface="微软雅黑 Light" panose="020B0502040204020203" pitchFamily="34" charset="-122"/>
                <a:ea typeface="微软雅黑 Light" panose="020B0502040204020203" pitchFamily="34" charset="-122"/>
              </a:rPr>
              <a:t>每个元素相加</a:t>
            </a:r>
          </a:p>
          <a:p>
            <a:pPr marL="285750" indent="-285750">
              <a:buClr>
                <a:srgbClr val="00B050"/>
              </a:buClr>
              <a:buFont typeface="Arial" panose="020B0604020202020204" pitchFamily="34" charset="0"/>
              <a:buChar char="•"/>
            </a:pPr>
            <a:r>
              <a:rPr lang="en-US" altLang="zh-CN" sz="1100" dirty="0" err="1" smtClean="0">
                <a:latin typeface="微软雅黑 Light" panose="020B0502040204020203" pitchFamily="34" charset="-122"/>
                <a:ea typeface="微软雅黑 Light" panose="020B0502040204020203" pitchFamily="34" charset="-122"/>
              </a:rPr>
              <a:t>cumprod</a:t>
            </a:r>
            <a:r>
              <a:rPr lang="en-US" altLang="zh-CN" sz="1100" dirty="0" smtClean="0">
                <a:latin typeface="微软雅黑 Light" panose="020B0502040204020203" pitchFamily="34" charset="-122"/>
                <a:ea typeface="微软雅黑 Light" panose="020B0502040204020203" pitchFamily="34" charset="-122"/>
              </a:rPr>
              <a:t>(a[, axis, </a:t>
            </a:r>
            <a:r>
              <a:rPr lang="en-US" altLang="zh-CN" sz="1100" dirty="0" err="1" smtClean="0">
                <a:latin typeface="微软雅黑 Light" panose="020B0502040204020203" pitchFamily="34" charset="-122"/>
                <a:ea typeface="微软雅黑 Light" panose="020B0502040204020203" pitchFamily="34" charset="-122"/>
              </a:rPr>
              <a:t>dtype</a:t>
            </a:r>
            <a:r>
              <a:rPr lang="en-US" altLang="zh-CN" sz="1100" dirty="0" smtClean="0">
                <a:latin typeface="微软雅黑 Light" panose="020B0502040204020203" pitchFamily="34" charset="-122"/>
                <a:ea typeface="微软雅黑 Light" panose="020B0502040204020203" pitchFamily="34" charset="-122"/>
              </a:rPr>
              <a:t>, out])	</a:t>
            </a:r>
            <a:r>
              <a:rPr lang="zh-CN" altLang="en-US" sz="1100" dirty="0" smtClean="0">
                <a:latin typeface="微软雅黑 Light" panose="020B0502040204020203" pitchFamily="34" charset="-122"/>
                <a:ea typeface="微软雅黑 Light" panose="020B0502040204020203" pitchFamily="34" charset="-122"/>
              </a:rPr>
              <a:t>每个元素累乘</a:t>
            </a:r>
          </a:p>
          <a:p>
            <a:pPr marL="285750" indent="-285750">
              <a:buClr>
                <a:srgbClr val="00B050"/>
              </a:buClr>
              <a:buFont typeface="Arial" panose="020B0604020202020204" pitchFamily="34" charset="0"/>
              <a:buChar char="•"/>
            </a:pPr>
            <a:r>
              <a:rPr lang="en-US" altLang="zh-CN" sz="1100" dirty="0" err="1" smtClean="0">
                <a:latin typeface="微软雅黑 Light" panose="020B0502040204020203" pitchFamily="34" charset="-122"/>
                <a:ea typeface="微软雅黑 Light" panose="020B0502040204020203" pitchFamily="34" charset="-122"/>
              </a:rPr>
              <a:t>cumsum</a:t>
            </a:r>
            <a:r>
              <a:rPr lang="en-US" altLang="zh-CN" sz="1100" dirty="0" smtClean="0">
                <a:latin typeface="微软雅黑 Light" panose="020B0502040204020203" pitchFamily="34" charset="-122"/>
                <a:ea typeface="微软雅黑 Light" panose="020B0502040204020203" pitchFamily="34" charset="-122"/>
              </a:rPr>
              <a:t>(a[, axis, </a:t>
            </a:r>
            <a:r>
              <a:rPr lang="en-US" altLang="zh-CN" sz="1100" dirty="0" err="1" smtClean="0">
                <a:latin typeface="微软雅黑 Light" panose="020B0502040204020203" pitchFamily="34" charset="-122"/>
                <a:ea typeface="微软雅黑 Light" panose="020B0502040204020203" pitchFamily="34" charset="-122"/>
              </a:rPr>
              <a:t>dtype</a:t>
            </a:r>
            <a:r>
              <a:rPr lang="en-US" altLang="zh-CN" sz="1100" dirty="0" smtClean="0">
                <a:latin typeface="微软雅黑 Light" panose="020B0502040204020203" pitchFamily="34" charset="-122"/>
                <a:ea typeface="微软雅黑 Light" panose="020B0502040204020203" pitchFamily="34" charset="-122"/>
              </a:rPr>
              <a:t>, out])	</a:t>
            </a:r>
            <a:r>
              <a:rPr lang="zh-CN" altLang="en-US" sz="1100" dirty="0" smtClean="0">
                <a:latin typeface="微软雅黑 Light" panose="020B0502040204020203" pitchFamily="34" charset="-122"/>
                <a:ea typeface="微软雅黑 Light" panose="020B0502040204020203" pitchFamily="34" charset="-122"/>
              </a:rPr>
              <a:t>每个元素累加</a:t>
            </a:r>
          </a:p>
          <a:p>
            <a:pPr marL="285750" indent="-285750">
              <a:buClr>
                <a:srgbClr val="00B050"/>
              </a:buClr>
              <a:buFont typeface="Arial" panose="020B0604020202020204" pitchFamily="34" charset="0"/>
              <a:buChar char="•"/>
            </a:pPr>
            <a:r>
              <a:rPr lang="en-US" altLang="zh-CN" sz="1100" dirty="0" smtClean="0">
                <a:latin typeface="微软雅黑 Light" panose="020B0502040204020203" pitchFamily="34" charset="-122"/>
                <a:ea typeface="微软雅黑 Light" panose="020B0502040204020203" pitchFamily="34" charset="-122"/>
              </a:rPr>
              <a:t>diff(a[, n, axis])  </a:t>
            </a:r>
            <a:r>
              <a:rPr lang="zh-CN" altLang="en-US" sz="1100" dirty="0" smtClean="0">
                <a:latin typeface="微软雅黑 Light" panose="020B0502040204020203" pitchFamily="34" charset="-122"/>
                <a:ea typeface="微软雅黑 Light" panose="020B0502040204020203" pitchFamily="34" charset="-122"/>
              </a:rPr>
              <a:t>相减</a:t>
            </a:r>
          </a:p>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sz="1100" dirty="0" smtClean="0">
              <a:solidFill>
                <a:prstClr val="black"/>
              </a:solidFill>
              <a:latin typeface="微软雅黑 Light" panose="020B0502040204020203" pitchFamily="34" charset="-122"/>
              <a:ea typeface="微软雅黑 Light" panose="020B0502040204020203" pitchFamily="34" charset="-122"/>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100" dirty="0" smtClean="0">
              <a:latin typeface="微软雅黑 Light" panose="020B0502040204020203" pitchFamily="34" charset="-122"/>
              <a:ea typeface="微软雅黑 Light" panose="020B0502040204020203" pitchFamily="34" charset="-122"/>
            </a:endParaRPr>
          </a:p>
        </p:txBody>
      </p:sp>
      <p:sp>
        <p:nvSpPr>
          <p:cNvPr id="4" name="Slide Number Placeholder 3"/>
          <p:cNvSpPr>
            <a:spLocks noGrp="1"/>
          </p:cNvSpPr>
          <p:nvPr>
            <p:ph type="sldNum" sz="quarter" idx="10"/>
          </p:nvPr>
        </p:nvSpPr>
        <p:spPr/>
        <p:txBody>
          <a:bodyPr/>
          <a:lstStyle/>
          <a:p>
            <a:fld id="{858E6889-349A-49E8-AAE1-A1FB1A7B9723}" type="slidenum">
              <a:rPr lang="zh-CN" altLang="en-US" smtClean="0">
                <a:solidFill>
                  <a:prstClr val="black"/>
                </a:solidFill>
              </a:rPr>
              <a:pPr/>
              <a:t>392</a:t>
            </a:fld>
            <a:endParaRPr lang="zh-CN" altLang="en-US">
              <a:solidFill>
                <a:prstClr val="black"/>
              </a:solidFill>
            </a:endParaRPr>
          </a:p>
        </p:txBody>
      </p:sp>
    </p:spTree>
    <p:extLst>
      <p:ext uri="{BB962C8B-B14F-4D97-AF65-F5344CB8AC3E}">
        <p14:creationId xmlns:p14="http://schemas.microsoft.com/office/powerpoint/2010/main" xmlns="" val="1504774322"/>
      </p:ext>
    </p:extLst>
  </p:cSld>
  <p:clrMapOvr>
    <a:masterClrMapping/>
  </p:clrMapOvr>
</p:notes>
</file>

<file path=ppt/notesSlides/notesSlide3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lnSpc>
                <a:spcPct val="150000"/>
              </a:lnSpc>
              <a:buClr>
                <a:schemeClr val="tx1"/>
              </a:buClr>
              <a:buFont typeface="Arial" panose="020B0604020202020204" pitchFamily="34" charset="0"/>
              <a:buChar char="•"/>
            </a:pPr>
            <a:r>
              <a:rPr lang="en-US" altLang="zh-CN" sz="1100" dirty="0" smtClean="0"/>
              <a:t>a: </a:t>
            </a:r>
            <a:r>
              <a:rPr lang="en-US" altLang="zh-CN" sz="1100" dirty="0" err="1" smtClean="0"/>
              <a:t>numpy.adarray</a:t>
            </a:r>
            <a:r>
              <a:rPr lang="zh-CN" altLang="en-US" sz="1100" dirty="0" smtClean="0"/>
              <a:t>数据类型</a:t>
            </a:r>
            <a:endParaRPr lang="en-US" altLang="zh-CN" sz="1100" dirty="0" smtClean="0"/>
          </a:p>
          <a:p>
            <a:pPr marL="285750" indent="-285750">
              <a:lnSpc>
                <a:spcPct val="150000"/>
              </a:lnSpc>
              <a:buClr>
                <a:schemeClr val="tx1"/>
              </a:buClr>
              <a:buFont typeface="Arial" panose="020B0604020202020204" pitchFamily="34" charset="0"/>
              <a:buChar char="•"/>
            </a:pPr>
            <a:r>
              <a:rPr lang="en-US" altLang="zh-CN" sz="1100" dirty="0" smtClean="0"/>
              <a:t>axis: </a:t>
            </a:r>
            <a:r>
              <a:rPr lang="zh-CN" altLang="en-US" sz="1100" dirty="0" smtClean="0"/>
              <a:t>指定统计最大值的轴</a:t>
            </a:r>
            <a:endParaRPr lang="en-US" altLang="zh-CN" sz="1100" dirty="0" smtClean="0"/>
          </a:p>
          <a:p>
            <a:pPr marL="285750" indent="-285750">
              <a:lnSpc>
                <a:spcPct val="150000"/>
              </a:lnSpc>
              <a:buClr>
                <a:schemeClr val="tx1"/>
              </a:buClr>
              <a:buFont typeface="Arial" panose="020B0604020202020204" pitchFamily="34" charset="0"/>
              <a:buChar char="•"/>
            </a:pPr>
            <a:r>
              <a:rPr lang="en-US" altLang="zh-CN" sz="1100" dirty="0" smtClean="0"/>
              <a:t>out: </a:t>
            </a:r>
            <a:r>
              <a:rPr lang="zh-CN" altLang="en-US" sz="1100" dirty="0" smtClean="0"/>
              <a:t>输出格式，需要和输出的维度、元素个数相同</a:t>
            </a:r>
            <a:endParaRPr lang="en-US" altLang="zh-CN" sz="1100" dirty="0" smtClean="0"/>
          </a:p>
          <a:p>
            <a:pPr marL="285750" indent="-285750">
              <a:lnSpc>
                <a:spcPct val="150000"/>
              </a:lnSpc>
              <a:buClr>
                <a:schemeClr val="tx1"/>
              </a:buClr>
              <a:buFont typeface="Arial" panose="020B0604020202020204" pitchFamily="34" charset="0"/>
              <a:buChar char="•"/>
            </a:pPr>
            <a:r>
              <a:rPr lang="en-US" altLang="zh-CN" sz="1100" dirty="0" err="1" smtClean="0"/>
              <a:t>keepdims</a:t>
            </a:r>
            <a:r>
              <a:rPr lang="en-US" altLang="zh-CN" sz="1100" dirty="0" smtClean="0"/>
              <a:t>: </a:t>
            </a:r>
            <a:r>
              <a:rPr lang="zh-CN" altLang="en-US" sz="1100" dirty="0" smtClean="0"/>
              <a:t>是否保留原输入数据的维度，默认为</a:t>
            </a:r>
            <a:r>
              <a:rPr lang="en-US" altLang="zh-CN" sz="1100" dirty="0" smtClean="0"/>
              <a:t>False</a:t>
            </a:r>
            <a:endParaRPr lang="zh-CN" altLang="en-US" sz="110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100" dirty="0" smtClean="0">
              <a:latin typeface="微软雅黑 Light" panose="020B0502040204020203" pitchFamily="34" charset="-122"/>
              <a:ea typeface="微软雅黑 Light" panose="020B0502040204020203" pitchFamily="34" charset="-122"/>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100" dirty="0" smtClean="0">
                <a:latin typeface="微软雅黑 Light" panose="020B0502040204020203" pitchFamily="34" charset="-122"/>
                <a:ea typeface="微软雅黑 Light" panose="020B0502040204020203" pitchFamily="34" charset="-122"/>
              </a:rPr>
              <a:t>如果不设置</a:t>
            </a:r>
            <a:r>
              <a:rPr lang="en-US" altLang="zh-CN" sz="1100" dirty="0" smtClean="0">
                <a:latin typeface="微软雅黑 Light" panose="020B0502040204020203" pitchFamily="34" charset="-122"/>
                <a:ea typeface="微软雅黑 Light" panose="020B0502040204020203" pitchFamily="34" charset="-122"/>
              </a:rPr>
              <a:t>axis</a:t>
            </a:r>
            <a:r>
              <a:rPr lang="zh-CN" altLang="en-US" sz="1100" dirty="0" smtClean="0">
                <a:latin typeface="微软雅黑 Light" panose="020B0502040204020203" pitchFamily="34" charset="-122"/>
                <a:ea typeface="微软雅黑 Light" panose="020B0502040204020203" pitchFamily="34" charset="-122"/>
              </a:rPr>
              <a:t>，那么</a:t>
            </a:r>
            <a:r>
              <a:rPr lang="en-US" altLang="zh-CN" sz="1100" dirty="0" err="1" smtClean="0">
                <a:latin typeface="微软雅黑 Light" panose="020B0502040204020203" pitchFamily="34" charset="-122"/>
                <a:ea typeface="微软雅黑 Light" panose="020B0502040204020203" pitchFamily="34" charset="-122"/>
              </a:rPr>
              <a:t>numpy.amax</a:t>
            </a:r>
            <a:r>
              <a:rPr lang="zh-CN" altLang="en-US" sz="1100" dirty="0" smtClean="0">
                <a:latin typeface="微软雅黑 Light" panose="020B0502040204020203" pitchFamily="34" charset="-122"/>
                <a:ea typeface="微软雅黑 Light" panose="020B0502040204020203" pitchFamily="34" charset="-122"/>
              </a:rPr>
              <a:t>返回的是全矩阵最大的数值：</a:t>
            </a:r>
            <a:endParaRPr lang="en-US" altLang="zh-CN" sz="1100" dirty="0" smtClean="0">
              <a:latin typeface="微软雅黑 Light" panose="020B0502040204020203" pitchFamily="34" charset="-122"/>
              <a:ea typeface="微软雅黑 Light" panose="020B0502040204020203" pitchFamily="34" charset="-122"/>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100" dirty="0" smtClean="0">
              <a:latin typeface="微软雅黑 Light" panose="020B0502040204020203" pitchFamily="34" charset="-122"/>
              <a:ea typeface="微软雅黑 Light" panose="020B0502040204020203" pitchFamily="34" charset="-122"/>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100" dirty="0" smtClean="0">
                <a:latin typeface="微软雅黑 Light" panose="020B0502040204020203" pitchFamily="34" charset="-122"/>
                <a:ea typeface="微软雅黑 Light" panose="020B0502040204020203" pitchFamily="34" charset="-122"/>
              </a:rPr>
              <a:t>假设我希望是按日期得到最大值，那么和前面小结方法</a:t>
            </a:r>
            <a:r>
              <a:rPr lang="en-US" altLang="zh-CN" sz="1100" dirty="0" err="1" smtClean="0">
                <a:latin typeface="微软雅黑 Light" panose="020B0502040204020203" pitchFamily="34" charset="-122"/>
                <a:ea typeface="微软雅黑 Light" panose="020B0502040204020203" pitchFamily="34" charset="-122"/>
              </a:rPr>
              <a:t>numpy.diff</a:t>
            </a:r>
            <a:r>
              <a:rPr lang="zh-CN" altLang="en-US" sz="1100" dirty="0" smtClean="0">
                <a:latin typeface="微软雅黑 Light" panose="020B0502040204020203" pitchFamily="34" charset="-122"/>
                <a:ea typeface="微软雅黑 Light" panose="020B0502040204020203" pitchFamily="34" charset="-122"/>
              </a:rPr>
              <a:t>中参数</a:t>
            </a:r>
            <a:r>
              <a:rPr lang="en-US" altLang="zh-CN" sz="1100" dirty="0" smtClean="0">
                <a:latin typeface="微软雅黑 Light" panose="020B0502040204020203" pitchFamily="34" charset="-122"/>
                <a:ea typeface="微软雅黑 Light" panose="020B0502040204020203" pitchFamily="34" charset="-122"/>
              </a:rPr>
              <a:t>axis</a:t>
            </a:r>
            <a:r>
              <a:rPr lang="zh-CN" altLang="en-US" sz="1100" dirty="0" smtClean="0">
                <a:latin typeface="微软雅黑 Light" panose="020B0502040204020203" pitchFamily="34" charset="-122"/>
                <a:ea typeface="微软雅黑 Light" panose="020B0502040204020203" pitchFamily="34" charset="-122"/>
              </a:rPr>
              <a:t>相同：</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100" dirty="0" smtClean="0">
              <a:latin typeface="微软雅黑 Light" panose="020B0502040204020203" pitchFamily="34" charset="-122"/>
              <a:ea typeface="微软雅黑 Light" panose="020B0502040204020203" pitchFamily="34" charset="-122"/>
            </a:endParaRPr>
          </a:p>
        </p:txBody>
      </p:sp>
      <p:sp>
        <p:nvSpPr>
          <p:cNvPr id="4" name="Slide Number Placeholder 3"/>
          <p:cNvSpPr>
            <a:spLocks noGrp="1"/>
          </p:cNvSpPr>
          <p:nvPr>
            <p:ph type="sldNum" sz="quarter" idx="10"/>
          </p:nvPr>
        </p:nvSpPr>
        <p:spPr/>
        <p:txBody>
          <a:bodyPr/>
          <a:lstStyle/>
          <a:p>
            <a:fld id="{858E6889-349A-49E8-AAE1-A1FB1A7B9723}" type="slidenum">
              <a:rPr lang="zh-CN" altLang="en-US" smtClean="0">
                <a:solidFill>
                  <a:prstClr val="black"/>
                </a:solidFill>
              </a:rPr>
              <a:pPr/>
              <a:t>393</a:t>
            </a:fld>
            <a:endParaRPr lang="zh-CN" altLang="en-US">
              <a:solidFill>
                <a:prstClr val="black"/>
              </a:solidFill>
            </a:endParaRPr>
          </a:p>
        </p:txBody>
      </p:sp>
    </p:spTree>
    <p:extLst>
      <p:ext uri="{BB962C8B-B14F-4D97-AF65-F5344CB8AC3E}">
        <p14:creationId xmlns:p14="http://schemas.microsoft.com/office/powerpoint/2010/main" xmlns="" val="327542417"/>
      </p:ext>
    </p:extLst>
  </p:cSld>
  <p:clrMapOvr>
    <a:masterClrMapping/>
  </p:clrMapOvr>
</p:notes>
</file>

<file path=ppt/notesSlides/notesSlide3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100" dirty="0" smtClean="0">
              <a:latin typeface="微软雅黑 Light" panose="020B0502040204020203" pitchFamily="34" charset="-122"/>
              <a:ea typeface="微软雅黑 Light" panose="020B0502040204020203" pitchFamily="34" charset="-122"/>
            </a:endParaRPr>
          </a:p>
        </p:txBody>
      </p:sp>
      <p:sp>
        <p:nvSpPr>
          <p:cNvPr id="4" name="Slide Number Placeholder 3"/>
          <p:cNvSpPr>
            <a:spLocks noGrp="1"/>
          </p:cNvSpPr>
          <p:nvPr>
            <p:ph type="sldNum" sz="quarter" idx="10"/>
          </p:nvPr>
        </p:nvSpPr>
        <p:spPr/>
        <p:txBody>
          <a:bodyPr/>
          <a:lstStyle/>
          <a:p>
            <a:fld id="{858E6889-349A-49E8-AAE1-A1FB1A7B9723}" type="slidenum">
              <a:rPr lang="zh-CN" altLang="en-US" smtClean="0">
                <a:solidFill>
                  <a:prstClr val="black"/>
                </a:solidFill>
              </a:rPr>
              <a:pPr/>
              <a:t>394</a:t>
            </a:fld>
            <a:endParaRPr lang="zh-CN" altLang="en-US">
              <a:solidFill>
                <a:prstClr val="black"/>
              </a:solidFill>
            </a:endParaRPr>
          </a:p>
        </p:txBody>
      </p:sp>
    </p:spTree>
    <p:extLst>
      <p:ext uri="{BB962C8B-B14F-4D97-AF65-F5344CB8AC3E}">
        <p14:creationId xmlns:p14="http://schemas.microsoft.com/office/powerpoint/2010/main" xmlns="" val="1648355702"/>
      </p:ext>
    </p:extLst>
  </p:cSld>
  <p:clrMapOvr>
    <a:masterClrMapping/>
  </p:clrMapOvr>
</p:notes>
</file>

<file path=ppt/notesSlides/notesSlide3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100" dirty="0" smtClean="0">
              <a:latin typeface="微软雅黑 Light" panose="020B0502040204020203" pitchFamily="34" charset="-122"/>
              <a:ea typeface="微软雅黑 Light" panose="020B0502040204020203" pitchFamily="34" charset="-122"/>
            </a:endParaRPr>
          </a:p>
        </p:txBody>
      </p:sp>
      <p:sp>
        <p:nvSpPr>
          <p:cNvPr id="4" name="Slide Number Placeholder 3"/>
          <p:cNvSpPr>
            <a:spLocks noGrp="1"/>
          </p:cNvSpPr>
          <p:nvPr>
            <p:ph type="sldNum" sz="quarter" idx="10"/>
          </p:nvPr>
        </p:nvSpPr>
        <p:spPr/>
        <p:txBody>
          <a:bodyPr/>
          <a:lstStyle/>
          <a:p>
            <a:fld id="{858E6889-349A-49E8-AAE1-A1FB1A7B9723}" type="slidenum">
              <a:rPr lang="zh-CN" altLang="en-US" smtClean="0">
                <a:solidFill>
                  <a:prstClr val="black"/>
                </a:solidFill>
              </a:rPr>
              <a:pPr/>
              <a:t>395</a:t>
            </a:fld>
            <a:endParaRPr lang="zh-CN" altLang="en-US">
              <a:solidFill>
                <a:prstClr val="black"/>
              </a:solidFill>
            </a:endParaRPr>
          </a:p>
        </p:txBody>
      </p:sp>
    </p:spTree>
    <p:extLst>
      <p:ext uri="{BB962C8B-B14F-4D97-AF65-F5344CB8AC3E}">
        <p14:creationId xmlns:p14="http://schemas.microsoft.com/office/powerpoint/2010/main" xmlns="" val="1139271709"/>
      </p:ext>
    </p:extLst>
  </p:cSld>
  <p:clrMapOvr>
    <a:masterClrMapping/>
  </p:clrMapOvr>
</p:notes>
</file>

<file path=ppt/notesSlides/notesSlide3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100" dirty="0" smtClean="0">
              <a:latin typeface="微软雅黑 Light" panose="020B0502040204020203" pitchFamily="34" charset="-122"/>
              <a:ea typeface="微软雅黑 Light" panose="020B0502040204020203" pitchFamily="34" charset="-122"/>
            </a:endParaRPr>
          </a:p>
        </p:txBody>
      </p:sp>
      <p:sp>
        <p:nvSpPr>
          <p:cNvPr id="4" name="Slide Number Placeholder 3"/>
          <p:cNvSpPr>
            <a:spLocks noGrp="1"/>
          </p:cNvSpPr>
          <p:nvPr>
            <p:ph type="sldNum" sz="quarter" idx="10"/>
          </p:nvPr>
        </p:nvSpPr>
        <p:spPr/>
        <p:txBody>
          <a:bodyPr/>
          <a:lstStyle/>
          <a:p>
            <a:fld id="{858E6889-349A-49E8-AAE1-A1FB1A7B9723}" type="slidenum">
              <a:rPr lang="zh-CN" altLang="en-US" smtClean="0">
                <a:solidFill>
                  <a:prstClr val="black"/>
                </a:solidFill>
              </a:rPr>
              <a:pPr/>
              <a:t>396</a:t>
            </a:fld>
            <a:endParaRPr lang="zh-CN" altLang="en-US">
              <a:solidFill>
                <a:prstClr val="black"/>
              </a:solidFill>
            </a:endParaRPr>
          </a:p>
        </p:txBody>
      </p:sp>
    </p:spTree>
    <p:extLst>
      <p:ext uri="{BB962C8B-B14F-4D97-AF65-F5344CB8AC3E}">
        <p14:creationId xmlns:p14="http://schemas.microsoft.com/office/powerpoint/2010/main" xmlns="" val="986524832"/>
      </p:ext>
    </p:extLst>
  </p:cSld>
  <p:clrMapOvr>
    <a:masterClrMapping/>
  </p:clrMapOvr>
</p:notes>
</file>

<file path=ppt/notesSlides/notesSlide3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100" dirty="0" smtClean="0">
              <a:latin typeface="微软雅黑 Light" panose="020B0502040204020203" pitchFamily="34" charset="-122"/>
              <a:ea typeface="微软雅黑 Light" panose="020B0502040204020203" pitchFamily="34" charset="-122"/>
            </a:endParaRPr>
          </a:p>
        </p:txBody>
      </p:sp>
      <p:sp>
        <p:nvSpPr>
          <p:cNvPr id="4" name="Slide Number Placeholder 3"/>
          <p:cNvSpPr>
            <a:spLocks noGrp="1"/>
          </p:cNvSpPr>
          <p:nvPr>
            <p:ph type="sldNum" sz="quarter" idx="10"/>
          </p:nvPr>
        </p:nvSpPr>
        <p:spPr/>
        <p:txBody>
          <a:bodyPr/>
          <a:lstStyle/>
          <a:p>
            <a:fld id="{858E6889-349A-49E8-AAE1-A1FB1A7B9723}" type="slidenum">
              <a:rPr lang="zh-CN" altLang="en-US" smtClean="0">
                <a:solidFill>
                  <a:prstClr val="black"/>
                </a:solidFill>
              </a:rPr>
              <a:pPr/>
              <a:t>397</a:t>
            </a:fld>
            <a:endParaRPr lang="zh-CN" altLang="en-US">
              <a:solidFill>
                <a:prstClr val="black"/>
              </a:solidFill>
            </a:endParaRPr>
          </a:p>
        </p:txBody>
      </p:sp>
    </p:spTree>
    <p:extLst>
      <p:ext uri="{BB962C8B-B14F-4D97-AF65-F5344CB8AC3E}">
        <p14:creationId xmlns:p14="http://schemas.microsoft.com/office/powerpoint/2010/main" xmlns="" val="1093063080"/>
      </p:ext>
    </p:extLst>
  </p:cSld>
  <p:clrMapOvr>
    <a:masterClrMapping/>
  </p:clrMapOvr>
</p:notes>
</file>

<file path=ppt/notesSlides/notesSlide3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100" dirty="0" smtClean="0">
                <a:latin typeface="微软雅黑 Light" panose="020B0502040204020203" pitchFamily="34" charset="-122"/>
                <a:ea typeface="微软雅黑 Light" panose="020B0502040204020203" pitchFamily="34" charset="-122"/>
              </a:rPr>
              <a:t>`random`</a:t>
            </a:r>
            <a:r>
              <a:rPr lang="zh-CN" altLang="en-US" sz="1100" dirty="0" smtClean="0">
                <a:latin typeface="微软雅黑 Light" panose="020B0502040204020203" pitchFamily="34" charset="-122"/>
                <a:ea typeface="微软雅黑 Light" panose="020B0502040204020203" pitchFamily="34" charset="-122"/>
              </a:rPr>
              <a:t>支持的离散分布包括二项分布、几何分布、超几何分布等，还支持常用的均匀分布、正态分布、指数分布、</a:t>
            </a:r>
            <a:r>
              <a:rPr lang="en-US" altLang="zh-CN" sz="1100" dirty="0" smtClean="0">
                <a:latin typeface="微软雅黑 Light" panose="020B0502040204020203" pitchFamily="34" charset="-122"/>
                <a:ea typeface="微软雅黑 Light" panose="020B0502040204020203" pitchFamily="34" charset="-122"/>
              </a:rPr>
              <a:t>logistic</a:t>
            </a:r>
            <a:r>
              <a:rPr lang="zh-CN" altLang="en-US" sz="1100" dirty="0" smtClean="0">
                <a:latin typeface="微软雅黑 Light" panose="020B0502040204020203" pitchFamily="34" charset="-122"/>
                <a:ea typeface="微软雅黑 Light" panose="020B0502040204020203" pitchFamily="34" charset="-122"/>
              </a:rPr>
              <a:t>、伽马分布、泊松分布等连续分布。</a:t>
            </a:r>
            <a:endParaRPr lang="en-US" altLang="zh-CN" sz="1100" dirty="0" smtClean="0">
              <a:latin typeface="微软雅黑 Light" panose="020B0502040204020203" pitchFamily="34" charset="-122"/>
              <a:ea typeface="微软雅黑 Light" panose="020B0502040204020203" pitchFamily="34" charset="-122"/>
            </a:endParaRPr>
          </a:p>
        </p:txBody>
      </p:sp>
      <p:sp>
        <p:nvSpPr>
          <p:cNvPr id="4" name="Slide Number Placeholder 3"/>
          <p:cNvSpPr>
            <a:spLocks noGrp="1"/>
          </p:cNvSpPr>
          <p:nvPr>
            <p:ph type="sldNum" sz="quarter" idx="10"/>
          </p:nvPr>
        </p:nvSpPr>
        <p:spPr/>
        <p:txBody>
          <a:bodyPr/>
          <a:lstStyle/>
          <a:p>
            <a:fld id="{858E6889-349A-49E8-AAE1-A1FB1A7B9723}" type="slidenum">
              <a:rPr lang="zh-CN" altLang="en-US" smtClean="0">
                <a:solidFill>
                  <a:prstClr val="black"/>
                </a:solidFill>
              </a:rPr>
              <a:pPr/>
              <a:t>398</a:t>
            </a:fld>
            <a:endParaRPr lang="zh-CN" altLang="en-US">
              <a:solidFill>
                <a:prstClr val="black"/>
              </a:solidFill>
            </a:endParaRPr>
          </a:p>
        </p:txBody>
      </p:sp>
    </p:spTree>
    <p:extLst>
      <p:ext uri="{BB962C8B-B14F-4D97-AF65-F5344CB8AC3E}">
        <p14:creationId xmlns:p14="http://schemas.microsoft.com/office/powerpoint/2010/main" xmlns="" val="81692412"/>
      </p:ext>
    </p:extLst>
  </p:cSld>
  <p:clrMapOvr>
    <a:masterClrMapping/>
  </p:clrMapOvr>
</p:notes>
</file>

<file path=ppt/notesSlides/notesSlide3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100" dirty="0" smtClean="0">
              <a:latin typeface="微软雅黑 Light" panose="020B0502040204020203" pitchFamily="34" charset="-122"/>
              <a:ea typeface="微软雅黑 Light" panose="020B0502040204020203" pitchFamily="34" charset="-122"/>
            </a:endParaRPr>
          </a:p>
        </p:txBody>
      </p:sp>
      <p:sp>
        <p:nvSpPr>
          <p:cNvPr id="4" name="Slide Number Placeholder 3"/>
          <p:cNvSpPr>
            <a:spLocks noGrp="1"/>
          </p:cNvSpPr>
          <p:nvPr>
            <p:ph type="sldNum" sz="quarter" idx="10"/>
          </p:nvPr>
        </p:nvSpPr>
        <p:spPr/>
        <p:txBody>
          <a:bodyPr/>
          <a:lstStyle/>
          <a:p>
            <a:fld id="{858E6889-349A-49E8-AAE1-A1FB1A7B9723}" type="slidenum">
              <a:rPr lang="zh-CN" altLang="en-US" smtClean="0">
                <a:solidFill>
                  <a:prstClr val="black"/>
                </a:solidFill>
              </a:rPr>
              <a:pPr/>
              <a:t>399</a:t>
            </a:fld>
            <a:endParaRPr lang="zh-CN" altLang="en-US">
              <a:solidFill>
                <a:prstClr val="black"/>
              </a:solidFill>
            </a:endParaRPr>
          </a:p>
        </p:txBody>
      </p:sp>
    </p:spTree>
    <p:extLst>
      <p:ext uri="{BB962C8B-B14F-4D97-AF65-F5344CB8AC3E}">
        <p14:creationId xmlns:p14="http://schemas.microsoft.com/office/powerpoint/2010/main" xmlns="" val="210020230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pPr/>
              <a:t>45</a:t>
            </a:fld>
            <a:endParaRPr lang="zh-CN" altLang="en-US"/>
          </a:p>
        </p:txBody>
      </p:sp>
    </p:spTree>
    <p:extLst>
      <p:ext uri="{BB962C8B-B14F-4D97-AF65-F5344CB8AC3E}">
        <p14:creationId xmlns:p14="http://schemas.microsoft.com/office/powerpoint/2010/main" xmlns="" val="1524849396"/>
      </p:ext>
    </p:extLst>
  </p:cSld>
  <p:clrMapOvr>
    <a:masterClrMapping/>
  </p:clrMapOvr>
</p:notes>
</file>

<file path=ppt/notesSlides/notesSlide3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100" dirty="0" smtClean="0">
              <a:latin typeface="微软雅黑 Light" panose="020B0502040204020203" pitchFamily="34" charset="-122"/>
              <a:ea typeface="微软雅黑 Light" panose="020B0502040204020203" pitchFamily="34" charset="-122"/>
            </a:endParaRPr>
          </a:p>
        </p:txBody>
      </p:sp>
      <p:sp>
        <p:nvSpPr>
          <p:cNvPr id="4" name="Slide Number Placeholder 3"/>
          <p:cNvSpPr>
            <a:spLocks noGrp="1"/>
          </p:cNvSpPr>
          <p:nvPr>
            <p:ph type="sldNum" sz="quarter" idx="10"/>
          </p:nvPr>
        </p:nvSpPr>
        <p:spPr/>
        <p:txBody>
          <a:bodyPr/>
          <a:lstStyle/>
          <a:p>
            <a:fld id="{858E6889-349A-49E8-AAE1-A1FB1A7B9723}" type="slidenum">
              <a:rPr lang="zh-CN" altLang="en-US" smtClean="0">
                <a:solidFill>
                  <a:prstClr val="black"/>
                </a:solidFill>
              </a:rPr>
              <a:pPr/>
              <a:t>400</a:t>
            </a:fld>
            <a:endParaRPr lang="zh-CN" altLang="en-US">
              <a:solidFill>
                <a:prstClr val="black"/>
              </a:solidFill>
            </a:endParaRPr>
          </a:p>
        </p:txBody>
      </p:sp>
    </p:spTree>
    <p:extLst>
      <p:ext uri="{BB962C8B-B14F-4D97-AF65-F5344CB8AC3E}">
        <p14:creationId xmlns:p14="http://schemas.microsoft.com/office/powerpoint/2010/main" xmlns="" val="342147081"/>
      </p:ext>
    </p:extLst>
  </p:cSld>
  <p:clrMapOvr>
    <a:masterClrMapping/>
  </p:clrMapOvr>
</p:notes>
</file>

<file path=ppt/notesSlides/notesSlide3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100" dirty="0" smtClean="0">
              <a:latin typeface="微软雅黑 Light" panose="020B0502040204020203" pitchFamily="34" charset="-122"/>
              <a:ea typeface="微软雅黑 Light" panose="020B0502040204020203" pitchFamily="34" charset="-122"/>
            </a:endParaRPr>
          </a:p>
        </p:txBody>
      </p:sp>
      <p:sp>
        <p:nvSpPr>
          <p:cNvPr id="4" name="Slide Number Placeholder 3"/>
          <p:cNvSpPr>
            <a:spLocks noGrp="1"/>
          </p:cNvSpPr>
          <p:nvPr>
            <p:ph type="sldNum" sz="quarter" idx="10"/>
          </p:nvPr>
        </p:nvSpPr>
        <p:spPr/>
        <p:txBody>
          <a:bodyPr/>
          <a:lstStyle/>
          <a:p>
            <a:fld id="{858E6889-349A-49E8-AAE1-A1FB1A7B9723}" type="slidenum">
              <a:rPr lang="zh-CN" altLang="en-US" smtClean="0">
                <a:solidFill>
                  <a:prstClr val="black"/>
                </a:solidFill>
              </a:rPr>
              <a:pPr/>
              <a:t>401</a:t>
            </a:fld>
            <a:endParaRPr lang="zh-CN" altLang="en-US">
              <a:solidFill>
                <a:prstClr val="black"/>
              </a:solidFill>
            </a:endParaRPr>
          </a:p>
        </p:txBody>
      </p:sp>
    </p:spTree>
    <p:extLst>
      <p:ext uri="{BB962C8B-B14F-4D97-AF65-F5344CB8AC3E}">
        <p14:creationId xmlns:p14="http://schemas.microsoft.com/office/powerpoint/2010/main" xmlns="" val="204361754"/>
      </p:ext>
    </p:extLst>
  </p:cSld>
  <p:clrMapOvr>
    <a:masterClrMapping/>
  </p:clrMapOvr>
</p:notes>
</file>

<file path=ppt/notesSlides/notesSlide3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100" dirty="0" smtClean="0">
                <a:latin typeface="微软雅黑 Light" panose="020B0502040204020203" pitchFamily="34" charset="-122"/>
                <a:ea typeface="微软雅黑 Light" panose="020B0502040204020203" pitchFamily="34" charset="-122"/>
              </a:rPr>
              <a:t>随机模块可以很方便地让我们做一些快速模拟去验证一些结论。比如来考虑一个非常违反直觉的概率题例子：一个选手去参加一个</a:t>
            </a:r>
            <a:r>
              <a:rPr lang="en-US" altLang="zh-CN" sz="1100" dirty="0" smtClean="0">
                <a:latin typeface="微软雅黑 Light" panose="020B0502040204020203" pitchFamily="34" charset="-122"/>
                <a:ea typeface="微软雅黑 Light" panose="020B0502040204020203" pitchFamily="34" charset="-122"/>
              </a:rPr>
              <a:t>TV</a:t>
            </a:r>
            <a:r>
              <a:rPr lang="zh-CN" altLang="en-US" sz="1100" dirty="0" smtClean="0">
                <a:latin typeface="微软雅黑 Light" panose="020B0502040204020203" pitchFamily="34" charset="-122"/>
                <a:ea typeface="微软雅黑 Light" panose="020B0502040204020203" pitchFamily="34" charset="-122"/>
              </a:rPr>
              <a:t>秀，有三扇门，其中一扇门后有奖品，这扇门只有主持人知道。选手先随机选一扇门，但并不打开，主持人看到后，会打开其余两扇门中没有奖品的一扇门。然后，主持人问选手，是否要改变一开始的选择？</a:t>
            </a:r>
            <a:endParaRPr lang="en-US" altLang="zh-CN" sz="1100" dirty="0" smtClean="0">
              <a:latin typeface="微软雅黑 Light" panose="020B0502040204020203" pitchFamily="34" charset="-122"/>
              <a:ea typeface="微软雅黑 Light" panose="020B0502040204020203" pitchFamily="34" charset="-122"/>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100" dirty="0" smtClean="0">
              <a:latin typeface="微软雅黑 Light" panose="020B0502040204020203" pitchFamily="34" charset="-122"/>
              <a:ea typeface="微软雅黑 Light" panose="020B0502040204020203" pitchFamily="34" charset="-122"/>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100" dirty="0" smtClean="0">
                <a:latin typeface="微软雅黑 Light" panose="020B0502040204020203" pitchFamily="34" charset="-122"/>
                <a:ea typeface="微软雅黑 Light" panose="020B0502040204020203" pitchFamily="34" charset="-122"/>
              </a:rPr>
              <a:t>这个问题的答案是应该改变一开始的选择。在第一次选择的时候，选错的概率是</a:t>
            </a:r>
            <a:r>
              <a:rPr lang="en-US" altLang="zh-CN" sz="1100" dirty="0" smtClean="0">
                <a:latin typeface="微软雅黑 Light" panose="020B0502040204020203" pitchFamily="34" charset="-122"/>
                <a:ea typeface="微软雅黑 Light" panose="020B0502040204020203" pitchFamily="34" charset="-122"/>
              </a:rPr>
              <a:t>2/3</a:t>
            </a:r>
            <a:r>
              <a:rPr lang="zh-CN" altLang="en-US" sz="1100" dirty="0" smtClean="0">
                <a:latin typeface="微软雅黑 Light" panose="020B0502040204020203" pitchFamily="34" charset="-122"/>
                <a:ea typeface="微软雅黑 Light" panose="020B0502040204020203" pitchFamily="34" charset="-122"/>
              </a:rPr>
              <a:t>，选对的概率是</a:t>
            </a:r>
            <a:r>
              <a:rPr lang="en-US" altLang="zh-CN" sz="1100" dirty="0" smtClean="0">
                <a:latin typeface="微软雅黑 Light" panose="020B0502040204020203" pitchFamily="34" charset="-122"/>
                <a:ea typeface="微软雅黑 Light" panose="020B0502040204020203" pitchFamily="34" charset="-122"/>
              </a:rPr>
              <a:t>1/3</a:t>
            </a:r>
            <a:r>
              <a:rPr lang="zh-CN" altLang="en-US" sz="1100" dirty="0" smtClean="0">
                <a:latin typeface="微软雅黑 Light" panose="020B0502040204020203" pitchFamily="34" charset="-122"/>
                <a:ea typeface="微软雅黑 Light" panose="020B0502040204020203" pitchFamily="34" charset="-122"/>
              </a:rPr>
              <a:t>。第一次选择之后，主持人相当于帮忙剔除了一个错误答案，所以如果一开始选的是错的，这时候换掉就选对了；而如果一开始就选对，则这时候换掉就错了。根据以上，一开始选错的概率就是换掉之后选对的概率（</a:t>
            </a:r>
            <a:r>
              <a:rPr lang="en-US" altLang="zh-CN" sz="1100" dirty="0" smtClean="0">
                <a:latin typeface="微软雅黑 Light" panose="020B0502040204020203" pitchFamily="34" charset="-122"/>
                <a:ea typeface="微软雅黑 Light" panose="020B0502040204020203" pitchFamily="34" charset="-122"/>
              </a:rPr>
              <a:t>2/3</a:t>
            </a:r>
            <a:r>
              <a:rPr lang="zh-CN" altLang="en-US" sz="1100" dirty="0" smtClean="0">
                <a:latin typeface="微软雅黑 Light" panose="020B0502040204020203" pitchFamily="34" charset="-122"/>
                <a:ea typeface="微软雅黑 Light" panose="020B0502040204020203" pitchFamily="34" charset="-122"/>
              </a:rPr>
              <a:t>），这个概率大于一开始就选对的概率（</a:t>
            </a:r>
            <a:r>
              <a:rPr lang="en-US" altLang="zh-CN" sz="1100" dirty="0" smtClean="0">
                <a:latin typeface="微软雅黑 Light" panose="020B0502040204020203" pitchFamily="34" charset="-122"/>
                <a:ea typeface="微软雅黑 Light" panose="020B0502040204020203" pitchFamily="34" charset="-122"/>
              </a:rPr>
              <a:t>1/3</a:t>
            </a:r>
            <a:r>
              <a:rPr lang="zh-CN" altLang="en-US" sz="1100" dirty="0" smtClean="0">
                <a:latin typeface="微软雅黑 Light" panose="020B0502040204020203" pitchFamily="34" charset="-122"/>
                <a:ea typeface="微软雅黑 Light" panose="020B0502040204020203" pitchFamily="34" charset="-122"/>
              </a:rPr>
              <a:t>），所以应该换。虽然道理上是这样，但是还是有些绕，要是通过推理就是搞不明白怎么办，没关系，用随机模拟就可以轻松得到答案：</a:t>
            </a:r>
            <a:endParaRPr lang="en-US" altLang="zh-CN" sz="1100" dirty="0" smtClean="0">
              <a:latin typeface="微软雅黑 Light" panose="020B0502040204020203" pitchFamily="34" charset="-122"/>
              <a:ea typeface="微软雅黑 Light" panose="020B0502040204020203" pitchFamily="34" charset="-122"/>
            </a:endParaRPr>
          </a:p>
        </p:txBody>
      </p:sp>
      <p:sp>
        <p:nvSpPr>
          <p:cNvPr id="4" name="Slide Number Placeholder 3"/>
          <p:cNvSpPr>
            <a:spLocks noGrp="1"/>
          </p:cNvSpPr>
          <p:nvPr>
            <p:ph type="sldNum" sz="quarter" idx="10"/>
          </p:nvPr>
        </p:nvSpPr>
        <p:spPr/>
        <p:txBody>
          <a:bodyPr/>
          <a:lstStyle/>
          <a:p>
            <a:fld id="{858E6889-349A-49E8-AAE1-A1FB1A7B9723}" type="slidenum">
              <a:rPr lang="zh-CN" altLang="en-US" smtClean="0">
                <a:solidFill>
                  <a:prstClr val="black"/>
                </a:solidFill>
              </a:rPr>
              <a:pPr/>
              <a:t>402</a:t>
            </a:fld>
            <a:endParaRPr lang="zh-CN" altLang="en-US">
              <a:solidFill>
                <a:prstClr val="black"/>
              </a:solidFill>
            </a:endParaRPr>
          </a:p>
        </p:txBody>
      </p:sp>
    </p:spTree>
    <p:extLst>
      <p:ext uri="{BB962C8B-B14F-4D97-AF65-F5344CB8AC3E}">
        <p14:creationId xmlns:p14="http://schemas.microsoft.com/office/powerpoint/2010/main" xmlns="" val="1645496002"/>
      </p:ext>
    </p:extLst>
  </p:cSld>
  <p:clrMapOvr>
    <a:masterClrMapping/>
  </p:clrMapOvr>
</p:notes>
</file>

<file path=ppt/notesSlides/notesSlide3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100" dirty="0" smtClean="0">
              <a:latin typeface="微软雅黑 Light" panose="020B0502040204020203" pitchFamily="34" charset="-122"/>
              <a:ea typeface="微软雅黑 Light" panose="020B0502040204020203" pitchFamily="34" charset="-122"/>
            </a:endParaRPr>
          </a:p>
        </p:txBody>
      </p:sp>
      <p:sp>
        <p:nvSpPr>
          <p:cNvPr id="4" name="Slide Number Placeholder 3"/>
          <p:cNvSpPr>
            <a:spLocks noGrp="1"/>
          </p:cNvSpPr>
          <p:nvPr>
            <p:ph type="sldNum" sz="quarter" idx="10"/>
          </p:nvPr>
        </p:nvSpPr>
        <p:spPr/>
        <p:txBody>
          <a:bodyPr/>
          <a:lstStyle/>
          <a:p>
            <a:fld id="{858E6889-349A-49E8-AAE1-A1FB1A7B9723}" type="slidenum">
              <a:rPr lang="zh-CN" altLang="en-US" smtClean="0">
                <a:solidFill>
                  <a:prstClr val="black"/>
                </a:solidFill>
              </a:rPr>
              <a:pPr/>
              <a:t>403</a:t>
            </a:fld>
            <a:endParaRPr lang="zh-CN" altLang="en-US">
              <a:solidFill>
                <a:prstClr val="black"/>
              </a:solidFill>
            </a:endParaRPr>
          </a:p>
        </p:txBody>
      </p:sp>
    </p:spTree>
    <p:extLst>
      <p:ext uri="{BB962C8B-B14F-4D97-AF65-F5344CB8AC3E}">
        <p14:creationId xmlns:p14="http://schemas.microsoft.com/office/powerpoint/2010/main" xmlns="" val="1654679983"/>
      </p:ext>
    </p:extLst>
  </p:cSld>
  <p:clrMapOvr>
    <a:masterClrMapping/>
  </p:clrMapOvr>
</p:notes>
</file>

<file path=ppt/notesSlides/notesSlide3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100" dirty="0" smtClean="0">
              <a:latin typeface="微软雅黑 Light" panose="020B0502040204020203" pitchFamily="34" charset="-122"/>
              <a:ea typeface="微软雅黑 Light" panose="020B0502040204020203" pitchFamily="34" charset="-122"/>
            </a:endParaRPr>
          </a:p>
        </p:txBody>
      </p:sp>
      <p:sp>
        <p:nvSpPr>
          <p:cNvPr id="4" name="Slide Number Placeholder 3"/>
          <p:cNvSpPr>
            <a:spLocks noGrp="1"/>
          </p:cNvSpPr>
          <p:nvPr>
            <p:ph type="sldNum" sz="quarter" idx="10"/>
          </p:nvPr>
        </p:nvSpPr>
        <p:spPr/>
        <p:txBody>
          <a:bodyPr/>
          <a:lstStyle/>
          <a:p>
            <a:fld id="{858E6889-349A-49E8-AAE1-A1FB1A7B9723}" type="slidenum">
              <a:rPr lang="zh-CN" altLang="en-US" smtClean="0">
                <a:solidFill>
                  <a:prstClr val="black"/>
                </a:solidFill>
              </a:rPr>
              <a:pPr/>
              <a:t>404</a:t>
            </a:fld>
            <a:endParaRPr lang="zh-CN" altLang="en-US">
              <a:solidFill>
                <a:prstClr val="black"/>
              </a:solidFill>
            </a:endParaRPr>
          </a:p>
        </p:txBody>
      </p:sp>
    </p:spTree>
    <p:extLst>
      <p:ext uri="{BB962C8B-B14F-4D97-AF65-F5344CB8AC3E}">
        <p14:creationId xmlns:p14="http://schemas.microsoft.com/office/powerpoint/2010/main" xmlns="" val="147482174"/>
      </p:ext>
    </p:extLst>
  </p:cSld>
  <p:clrMapOvr>
    <a:masterClrMapping/>
  </p:clrMapOvr>
</p:notes>
</file>

<file path=ppt/notesSlides/notesSlide3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pPr/>
              <a:t>407</a:t>
            </a:fld>
            <a:endParaRPr lang="zh-CN" altLang="en-US"/>
          </a:p>
        </p:txBody>
      </p:sp>
    </p:spTree>
    <p:extLst>
      <p:ext uri="{BB962C8B-B14F-4D97-AF65-F5344CB8AC3E}">
        <p14:creationId xmlns:p14="http://schemas.microsoft.com/office/powerpoint/2010/main" xmlns="" val="444995154"/>
      </p:ext>
    </p:extLst>
  </p:cSld>
  <p:clrMapOvr>
    <a:masterClrMapping/>
  </p:clrMapOvr>
</p:notes>
</file>

<file path=ppt/notesSlides/notesSlide3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pPr/>
              <a:t>408</a:t>
            </a:fld>
            <a:endParaRPr lang="zh-CN" altLang="en-US"/>
          </a:p>
        </p:txBody>
      </p:sp>
    </p:spTree>
    <p:extLst>
      <p:ext uri="{BB962C8B-B14F-4D97-AF65-F5344CB8AC3E}">
        <p14:creationId xmlns:p14="http://schemas.microsoft.com/office/powerpoint/2010/main" xmlns="" val="30256333"/>
      </p:ext>
    </p:extLst>
  </p:cSld>
  <p:clrMapOvr>
    <a:masterClrMapping/>
  </p:clrMapOvr>
</p:notes>
</file>

<file path=ppt/notesSlides/notesSlide3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pPr/>
              <a:t>409</a:t>
            </a:fld>
            <a:endParaRPr lang="zh-CN" altLang="en-US"/>
          </a:p>
        </p:txBody>
      </p:sp>
    </p:spTree>
    <p:extLst>
      <p:ext uri="{BB962C8B-B14F-4D97-AF65-F5344CB8AC3E}">
        <p14:creationId xmlns:p14="http://schemas.microsoft.com/office/powerpoint/2010/main" xmlns="" val="258005320"/>
      </p:ext>
    </p:extLst>
  </p:cSld>
  <p:clrMapOvr>
    <a:masterClrMapping/>
  </p:clrMapOvr>
</p:notes>
</file>

<file path=ppt/notesSlides/notesSlide3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pPr/>
              <a:t>410</a:t>
            </a:fld>
            <a:endParaRPr lang="zh-CN" altLang="en-US"/>
          </a:p>
        </p:txBody>
      </p:sp>
    </p:spTree>
    <p:extLst>
      <p:ext uri="{BB962C8B-B14F-4D97-AF65-F5344CB8AC3E}">
        <p14:creationId xmlns:p14="http://schemas.microsoft.com/office/powerpoint/2010/main" xmlns="" val="261928177"/>
      </p:ext>
    </p:extLst>
  </p:cSld>
  <p:clrMapOvr>
    <a:masterClrMapping/>
  </p:clrMapOvr>
</p:notes>
</file>

<file path=ppt/notesSlides/notesSlide3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pPr/>
              <a:t>411</a:t>
            </a:fld>
            <a:endParaRPr lang="zh-CN" altLang="en-US"/>
          </a:p>
        </p:txBody>
      </p:sp>
    </p:spTree>
    <p:extLst>
      <p:ext uri="{BB962C8B-B14F-4D97-AF65-F5344CB8AC3E}">
        <p14:creationId xmlns:p14="http://schemas.microsoft.com/office/powerpoint/2010/main" xmlns="" val="11800798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pPr/>
              <a:t>46</a:t>
            </a:fld>
            <a:endParaRPr lang="zh-CN" altLang="en-US"/>
          </a:p>
        </p:txBody>
      </p:sp>
    </p:spTree>
    <p:extLst>
      <p:ext uri="{BB962C8B-B14F-4D97-AF65-F5344CB8AC3E}">
        <p14:creationId xmlns:p14="http://schemas.microsoft.com/office/powerpoint/2010/main" xmlns="" val="172074215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pPr/>
              <a:t>47</a:t>
            </a:fld>
            <a:endParaRPr lang="zh-CN" altLang="en-US"/>
          </a:p>
        </p:txBody>
      </p:sp>
    </p:spTree>
    <p:extLst>
      <p:ext uri="{BB962C8B-B14F-4D97-AF65-F5344CB8AC3E}">
        <p14:creationId xmlns:p14="http://schemas.microsoft.com/office/powerpoint/2010/main" xmlns="" val="13717952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pPr/>
              <a:t>8</a:t>
            </a:fld>
            <a:endParaRPr lang="zh-CN" altLang="en-US"/>
          </a:p>
        </p:txBody>
      </p:sp>
    </p:spTree>
    <p:extLst>
      <p:ext uri="{BB962C8B-B14F-4D97-AF65-F5344CB8AC3E}">
        <p14:creationId xmlns:p14="http://schemas.microsoft.com/office/powerpoint/2010/main" xmlns="" val="180068138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effectLst/>
              </a:rPr>
              <a:t>python 2.x</a:t>
            </a:r>
            <a:r>
              <a:rPr lang="zh-CN" altLang="en-US" dirty="0" smtClean="0">
                <a:effectLst/>
              </a:rPr>
              <a:t>有分</a:t>
            </a:r>
            <a:r>
              <a:rPr lang="en-US" altLang="zh-CN" dirty="0" err="1" smtClean="0">
                <a:effectLst/>
              </a:rPr>
              <a:t>int</a:t>
            </a:r>
            <a:r>
              <a:rPr lang="zh-CN" altLang="en-US" dirty="0" smtClean="0">
                <a:effectLst/>
              </a:rPr>
              <a:t>和</a:t>
            </a:r>
            <a:r>
              <a:rPr lang="en-US" altLang="zh-CN" dirty="0" smtClean="0">
                <a:effectLst/>
              </a:rPr>
              <a:t>long</a:t>
            </a:r>
            <a:r>
              <a:rPr lang="zh-CN" altLang="en-US" dirty="0" smtClean="0">
                <a:effectLst/>
              </a:rPr>
              <a:t>，</a:t>
            </a:r>
            <a:r>
              <a:rPr lang="en-US" altLang="zh-CN" dirty="0" err="1" smtClean="0">
                <a:effectLst/>
              </a:rPr>
              <a:t>int</a:t>
            </a:r>
            <a:r>
              <a:rPr lang="zh-CN" altLang="en-US" dirty="0" smtClean="0">
                <a:effectLst/>
              </a:rPr>
              <a:t>就是一般说四字节那种，</a:t>
            </a:r>
            <a:r>
              <a:rPr lang="en-US" altLang="zh-CN" dirty="0" smtClean="0">
                <a:effectLst/>
              </a:rPr>
              <a:t>long</a:t>
            </a:r>
            <a:r>
              <a:rPr lang="zh-CN" altLang="en-US" dirty="0" smtClean="0">
                <a:effectLst/>
              </a:rPr>
              <a:t>是大数型没限制看机器能力，绝大部分情况下</a:t>
            </a:r>
            <a:r>
              <a:rPr lang="en-US" altLang="zh-CN" dirty="0" err="1" smtClean="0">
                <a:effectLst/>
              </a:rPr>
              <a:t>int</a:t>
            </a:r>
            <a:r>
              <a:rPr lang="zh-CN" altLang="en-US" dirty="0" smtClean="0">
                <a:effectLst/>
              </a:rPr>
              <a:t>都会自动转</a:t>
            </a:r>
            <a:r>
              <a:rPr lang="en-US" altLang="zh-CN" dirty="0" smtClean="0">
                <a:effectLst/>
              </a:rPr>
              <a:t>long</a:t>
            </a:r>
            <a:r>
              <a:rPr lang="zh-CN" altLang="en-US" dirty="0" smtClean="0">
                <a:effectLst/>
              </a:rPr>
              <a:t>，所以不报错。</a:t>
            </a:r>
            <a:r>
              <a:rPr lang="en-US" altLang="zh-CN" dirty="0" smtClean="0">
                <a:effectLst/>
              </a:rPr>
              <a:t>3.x</a:t>
            </a:r>
            <a:r>
              <a:rPr lang="zh-CN" altLang="en-US" dirty="0" smtClean="0">
                <a:effectLst/>
              </a:rPr>
              <a:t>后不再区分这两种统称</a:t>
            </a:r>
            <a:r>
              <a:rPr lang="en-US" altLang="zh-CN" dirty="0" smtClean="0">
                <a:effectLst/>
              </a:rPr>
              <a:t>int...</a:t>
            </a:r>
          </a:p>
          <a:p>
            <a:r>
              <a:rPr lang="zh-CN" altLang="en-US" dirty="0" smtClean="0"/>
              <a:t/>
            </a:r>
            <a:br>
              <a:rPr lang="zh-CN" altLang="en-US" dirty="0" smtClean="0"/>
            </a:br>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pPr/>
              <a:t>48</a:t>
            </a:fld>
            <a:endParaRPr lang="zh-CN" altLang="en-US"/>
          </a:p>
        </p:txBody>
      </p:sp>
    </p:spTree>
    <p:extLst>
      <p:ext uri="{BB962C8B-B14F-4D97-AF65-F5344CB8AC3E}">
        <p14:creationId xmlns:p14="http://schemas.microsoft.com/office/powerpoint/2010/main" xmlns="" val="4518311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pPr/>
              <a:t>49</a:t>
            </a:fld>
            <a:endParaRPr lang="zh-CN" altLang="en-US"/>
          </a:p>
        </p:txBody>
      </p:sp>
    </p:spTree>
    <p:extLst>
      <p:ext uri="{BB962C8B-B14F-4D97-AF65-F5344CB8AC3E}">
        <p14:creationId xmlns:p14="http://schemas.microsoft.com/office/powerpoint/2010/main" xmlns="" val="103587559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pPr/>
              <a:t>50</a:t>
            </a:fld>
            <a:endParaRPr lang="zh-CN" altLang="en-US"/>
          </a:p>
        </p:txBody>
      </p:sp>
    </p:spTree>
    <p:extLst>
      <p:ext uri="{BB962C8B-B14F-4D97-AF65-F5344CB8AC3E}">
        <p14:creationId xmlns:p14="http://schemas.microsoft.com/office/powerpoint/2010/main" xmlns="" val="176278740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pPr/>
              <a:t>51</a:t>
            </a:fld>
            <a:endParaRPr lang="zh-CN" altLang="en-US"/>
          </a:p>
        </p:txBody>
      </p:sp>
    </p:spTree>
    <p:extLst>
      <p:ext uri="{BB962C8B-B14F-4D97-AF65-F5344CB8AC3E}">
        <p14:creationId xmlns:p14="http://schemas.microsoft.com/office/powerpoint/2010/main" xmlns="" val="47315891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我们通过导入</a:t>
            </a:r>
            <a:r>
              <a:rPr kumimoji="1" lang="en-US" altLang="zh-CN" dirty="0" smtClean="0"/>
              <a:t>Python 2</a:t>
            </a:r>
            <a:r>
              <a:rPr kumimoji="1" lang="zh-CN" altLang="en-US" dirty="0" smtClean="0"/>
              <a:t>内置的</a:t>
            </a:r>
            <a:r>
              <a:rPr kumimoji="1" lang="en-US" altLang="zh-CN" dirty="0" smtClean="0"/>
              <a:t>`__future__`</a:t>
            </a:r>
            <a:r>
              <a:rPr kumimoji="1" lang="zh-CN" altLang="en-US" dirty="0" smtClean="0"/>
              <a:t>模块，来使用</a:t>
            </a:r>
            <a:r>
              <a:rPr kumimoji="1" lang="en-US" altLang="zh-CN" dirty="0" smtClean="0"/>
              <a:t>Python 3</a:t>
            </a:r>
            <a:r>
              <a:rPr kumimoji="1" lang="zh-CN" altLang="en-US" dirty="0" smtClean="0"/>
              <a:t>中一些与</a:t>
            </a:r>
            <a:r>
              <a:rPr kumimoji="1" lang="en-US" altLang="zh-CN" dirty="0" smtClean="0"/>
              <a:t>Python 2</a:t>
            </a:r>
            <a:r>
              <a:rPr kumimoji="1" lang="zh-CN" altLang="en-US" dirty="0" smtClean="0"/>
              <a:t>不兼容的关键字和特性，所以我们想要在</a:t>
            </a:r>
            <a:r>
              <a:rPr kumimoji="1" lang="en-US" altLang="zh-CN" dirty="0" smtClean="0"/>
              <a:t>Python 2</a:t>
            </a:r>
            <a:r>
              <a:rPr kumimoji="1" lang="zh-CN" altLang="en-US" dirty="0" smtClean="0"/>
              <a:t>中表现</a:t>
            </a:r>
            <a:r>
              <a:rPr kumimoji="1" lang="en-US" altLang="zh-CN" dirty="0" smtClean="0"/>
              <a:t>Python 3</a:t>
            </a:r>
            <a:r>
              <a:rPr kumimoji="1" lang="zh-CN" altLang="en-US" dirty="0" smtClean="0"/>
              <a:t>中的整除，就可以通过</a:t>
            </a:r>
            <a:r>
              <a:rPr kumimoji="1" lang="en-US" altLang="zh-CN" dirty="0" smtClean="0"/>
              <a:t>`from __future__ import division`</a:t>
            </a:r>
            <a:r>
              <a:rPr kumimoji="1" lang="zh-CN" altLang="en-US" dirty="0" smtClean="0"/>
              <a:t>实现</a:t>
            </a:r>
            <a:endParaRPr kumimoji="1" lang="en-US" altLang="zh-CN" dirty="0" smtClean="0"/>
          </a:p>
          <a:p>
            <a:endParaRPr kumimoji="1" lang="en-US" altLang="zh-CN" dirty="0" smtClean="0"/>
          </a:p>
          <a:p>
            <a:pPr>
              <a:lnSpc>
                <a:spcPct val="150000"/>
              </a:lnSpc>
            </a:pPr>
            <a:r>
              <a:rPr kumimoji="1" lang="en-US" altLang="zh-CN" sz="1200" dirty="0" smtClean="0"/>
              <a:t>Python 2</a:t>
            </a:r>
            <a:r>
              <a:rPr kumimoji="1" lang="zh-CN" altLang="en-US" sz="1200" dirty="0" smtClean="0"/>
              <a:t>与</a:t>
            </a:r>
            <a:r>
              <a:rPr kumimoji="1" lang="en-US" altLang="zh-CN" sz="1200" dirty="0" smtClean="0"/>
              <a:t>Python 3</a:t>
            </a:r>
            <a:r>
              <a:rPr kumimoji="1" lang="zh-CN" altLang="en-US" sz="1200" dirty="0" smtClean="0"/>
              <a:t>整除上的差异在于第一句，</a:t>
            </a:r>
            <a:r>
              <a:rPr kumimoji="1" lang="en-US" altLang="zh-CN" sz="1200" dirty="0" smtClean="0"/>
              <a:t>Python 2</a:t>
            </a:r>
            <a:r>
              <a:rPr kumimoji="1" lang="zh-CN" altLang="en-US" sz="1200" dirty="0" smtClean="0"/>
              <a:t>中的“</a:t>
            </a:r>
            <a:r>
              <a:rPr kumimoji="1" lang="en-US" altLang="zh-CN" sz="1200" dirty="0" smtClean="0"/>
              <a:t>/</a:t>
            </a:r>
            <a:r>
              <a:rPr kumimoji="1" lang="zh-CN" altLang="en-US" sz="1200" dirty="0" smtClean="0"/>
              <a:t>”与“</a:t>
            </a:r>
            <a:r>
              <a:rPr kumimoji="1" lang="en-US" altLang="zh-CN" sz="1200" dirty="0" smtClean="0"/>
              <a:t>//</a:t>
            </a:r>
            <a:r>
              <a:rPr kumimoji="1" lang="zh-CN" altLang="en-US" sz="1200" dirty="0" smtClean="0"/>
              <a:t>”的效果一样，所以</a:t>
            </a:r>
            <a:r>
              <a:rPr kumimoji="1" lang="en-US" altLang="zh-CN" sz="1200" dirty="0" smtClean="0"/>
              <a:t>Python</a:t>
            </a:r>
            <a:r>
              <a:rPr kumimoji="1" lang="zh-CN" altLang="en-US" sz="1200" dirty="0" smtClean="0"/>
              <a:t>还提供了一个余数运算“</a:t>
            </a:r>
            <a:r>
              <a:rPr kumimoji="1" lang="en-US" altLang="zh-CN" sz="1200" dirty="0" smtClean="0"/>
              <a:t>%</a:t>
            </a:r>
            <a:r>
              <a:rPr kumimoji="1" lang="zh-CN" altLang="en-US" sz="1200" dirty="0" smtClean="0"/>
              <a:t>“。</a:t>
            </a:r>
            <a:endParaRPr kumimoji="1" lang="en-US" altLang="zh-CN" sz="1200" dirty="0" smtClean="0"/>
          </a:p>
          <a:p>
            <a:pPr>
              <a:lnSpc>
                <a:spcPct val="150000"/>
              </a:lnSpc>
            </a:pPr>
            <a:r>
              <a:rPr kumimoji="1" lang="zh-CN" altLang="en-US" sz="1200" dirty="0" smtClean="0"/>
              <a:t>而在</a:t>
            </a:r>
            <a:r>
              <a:rPr kumimoji="1" lang="en-US" altLang="zh-CN" sz="1200" dirty="0" smtClean="0"/>
              <a:t>Python 3</a:t>
            </a:r>
            <a:r>
              <a:rPr kumimoji="1" lang="zh-CN" altLang="en-US" sz="1200" dirty="0" smtClean="0"/>
              <a:t>中的“</a:t>
            </a:r>
            <a:r>
              <a:rPr kumimoji="1" lang="en-US" altLang="zh-CN" sz="1200" dirty="0" smtClean="0"/>
              <a:t>/</a:t>
            </a:r>
            <a:r>
              <a:rPr kumimoji="1" lang="zh-CN" altLang="en-US" sz="1200" dirty="0" smtClean="0"/>
              <a:t>”更接近于我们数学上除法的概念。</a:t>
            </a:r>
            <a:endParaRPr kumimoji="1" lang="en-US" altLang="zh-CN" sz="1200" dirty="0" smtClean="0"/>
          </a:p>
          <a:p>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pPr/>
              <a:t>52</a:t>
            </a:fld>
            <a:endParaRPr lang="zh-CN" altLang="en-US"/>
          </a:p>
        </p:txBody>
      </p:sp>
    </p:spTree>
    <p:extLst>
      <p:ext uri="{BB962C8B-B14F-4D97-AF65-F5344CB8AC3E}">
        <p14:creationId xmlns:p14="http://schemas.microsoft.com/office/powerpoint/2010/main" xmlns="" val="183877176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pPr/>
              <a:t>53</a:t>
            </a:fld>
            <a:endParaRPr lang="zh-CN" altLang="en-US"/>
          </a:p>
        </p:txBody>
      </p:sp>
    </p:spTree>
    <p:extLst>
      <p:ext uri="{BB962C8B-B14F-4D97-AF65-F5344CB8AC3E}">
        <p14:creationId xmlns:p14="http://schemas.microsoft.com/office/powerpoint/2010/main" xmlns="" val="186445789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pPr/>
              <a:t>54</a:t>
            </a:fld>
            <a:endParaRPr lang="zh-CN" altLang="en-US"/>
          </a:p>
        </p:txBody>
      </p:sp>
    </p:spTree>
    <p:extLst>
      <p:ext uri="{BB962C8B-B14F-4D97-AF65-F5344CB8AC3E}">
        <p14:creationId xmlns:p14="http://schemas.microsoft.com/office/powerpoint/2010/main" xmlns="" val="127638630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pPr/>
              <a:t>55</a:t>
            </a:fld>
            <a:endParaRPr lang="zh-CN" altLang="en-US"/>
          </a:p>
        </p:txBody>
      </p:sp>
    </p:spTree>
    <p:extLst>
      <p:ext uri="{BB962C8B-B14F-4D97-AF65-F5344CB8AC3E}">
        <p14:creationId xmlns:p14="http://schemas.microsoft.com/office/powerpoint/2010/main" xmlns="" val="108977613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pPr/>
              <a:t>56</a:t>
            </a:fld>
            <a:endParaRPr lang="zh-CN" altLang="en-US"/>
          </a:p>
        </p:txBody>
      </p:sp>
    </p:spTree>
    <p:extLst>
      <p:ext uri="{BB962C8B-B14F-4D97-AF65-F5344CB8AC3E}">
        <p14:creationId xmlns:p14="http://schemas.microsoft.com/office/powerpoint/2010/main" xmlns="" val="135760503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effectLst/>
              </a:rPr>
              <a:t>列表 元组 字符串 都是序列</a:t>
            </a:r>
            <a:r>
              <a:rPr lang="en-US" altLang="zh-CN" dirty="0" smtClean="0">
                <a:effectLst/>
              </a:rPr>
              <a:t>, </a:t>
            </a:r>
            <a:r>
              <a:rPr lang="zh-CN" altLang="en-US" dirty="0" smtClean="0">
                <a:effectLst/>
              </a:rPr>
              <a:t>序列的两个主要特点是索引操作符和切片操作符</a:t>
            </a:r>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pPr/>
              <a:t>59</a:t>
            </a:fld>
            <a:endParaRPr lang="zh-CN" altLang="en-US"/>
          </a:p>
        </p:txBody>
      </p:sp>
    </p:spTree>
    <p:extLst>
      <p:ext uri="{BB962C8B-B14F-4D97-AF65-F5344CB8AC3E}">
        <p14:creationId xmlns:p14="http://schemas.microsoft.com/office/powerpoint/2010/main" xmlns="" val="16243764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pPr/>
              <a:t>9</a:t>
            </a:fld>
            <a:endParaRPr lang="zh-CN" altLang="en-US"/>
          </a:p>
        </p:txBody>
      </p:sp>
    </p:spTree>
    <p:extLst>
      <p:ext uri="{BB962C8B-B14F-4D97-AF65-F5344CB8AC3E}">
        <p14:creationId xmlns:p14="http://schemas.microsoft.com/office/powerpoint/2010/main" xmlns="" val="72992382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pPr/>
              <a:t>60</a:t>
            </a:fld>
            <a:endParaRPr lang="zh-CN" altLang="en-US"/>
          </a:p>
        </p:txBody>
      </p:sp>
    </p:spTree>
    <p:extLst>
      <p:ext uri="{BB962C8B-B14F-4D97-AF65-F5344CB8AC3E}">
        <p14:creationId xmlns:p14="http://schemas.microsoft.com/office/powerpoint/2010/main" xmlns="" val="209845291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此处有实战演练</a:t>
            </a:r>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pPr/>
              <a:t>61</a:t>
            </a:fld>
            <a:endParaRPr lang="zh-CN" altLang="en-US"/>
          </a:p>
        </p:txBody>
      </p:sp>
    </p:spTree>
    <p:extLst>
      <p:ext uri="{BB962C8B-B14F-4D97-AF65-F5344CB8AC3E}">
        <p14:creationId xmlns:p14="http://schemas.microsoft.com/office/powerpoint/2010/main" xmlns="" val="178271604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smtClean="0"/>
              <a:t>kobe_list</a:t>
            </a:r>
            <a:r>
              <a:rPr lang="en-US" altLang="zh-CN" dirty="0" smtClean="0"/>
              <a:t> = []</a:t>
            </a:r>
          </a:p>
          <a:p>
            <a:r>
              <a:rPr lang="en-US" altLang="zh-CN" dirty="0" err="1" smtClean="0"/>
              <a:t>kobe_list.append</a:t>
            </a:r>
            <a:r>
              <a:rPr lang="en-US" altLang="zh-CN" dirty="0" smtClean="0"/>
              <a:t>(2)</a:t>
            </a:r>
          </a:p>
          <a:p>
            <a:r>
              <a:rPr lang="en-US" altLang="zh-CN" dirty="0" err="1" smtClean="0"/>
              <a:t>kobe_list.append</a:t>
            </a:r>
            <a:r>
              <a:rPr lang="en-US" altLang="zh-CN" dirty="0" smtClean="0"/>
              <a:t>('Jump Shot')</a:t>
            </a:r>
          </a:p>
          <a:p>
            <a:r>
              <a:rPr lang="en-US" altLang="zh-CN" dirty="0" err="1" smtClean="0"/>
              <a:t>kobe_list.append</a:t>
            </a:r>
            <a:r>
              <a:rPr lang="en-US" altLang="zh-CN" dirty="0" smtClean="0"/>
              <a:t>('Los Angeles Lakers')</a:t>
            </a:r>
          </a:p>
          <a:p>
            <a:r>
              <a:rPr lang="en-US" altLang="zh-CN" dirty="0" err="1" smtClean="0"/>
              <a:t>kobe_list.append</a:t>
            </a:r>
            <a:r>
              <a:rPr lang="en-US" altLang="zh-CN" dirty="0" smtClean="0"/>
              <a:t>('POR')</a:t>
            </a:r>
          </a:p>
          <a:p>
            <a:r>
              <a:rPr lang="en-US" altLang="zh-CN" dirty="0" err="1" smtClean="0"/>
              <a:t>kobe_list</a:t>
            </a:r>
            <a:endParaRPr lang="zh-CN" altLang="en-US" dirty="0"/>
          </a:p>
        </p:txBody>
      </p:sp>
      <p:sp>
        <p:nvSpPr>
          <p:cNvPr id="4" name="灯片编号占位符 3"/>
          <p:cNvSpPr>
            <a:spLocks noGrp="1"/>
          </p:cNvSpPr>
          <p:nvPr>
            <p:ph type="sldNum" sz="quarter" idx="10"/>
          </p:nvPr>
        </p:nvSpPr>
        <p:spPr/>
        <p:txBody>
          <a:bodyPr/>
          <a:lstStyle/>
          <a:p>
            <a:fld id="{858E6889-349A-49E8-AAE1-A1FB1A7B9723}" type="slidenum">
              <a:rPr lang="zh-CN" altLang="en-US" smtClean="0"/>
              <a:pPr/>
              <a:t>62</a:t>
            </a:fld>
            <a:endParaRPr lang="zh-CN" altLang="en-US"/>
          </a:p>
        </p:txBody>
      </p:sp>
    </p:spTree>
    <p:extLst>
      <p:ext uri="{BB962C8B-B14F-4D97-AF65-F5344CB8AC3E}">
        <p14:creationId xmlns:p14="http://schemas.microsoft.com/office/powerpoint/2010/main" xmlns="" val="252928232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pPr/>
              <a:t>63</a:t>
            </a:fld>
            <a:endParaRPr lang="zh-CN" altLang="en-US"/>
          </a:p>
        </p:txBody>
      </p:sp>
    </p:spTree>
    <p:extLst>
      <p:ext uri="{BB962C8B-B14F-4D97-AF65-F5344CB8AC3E}">
        <p14:creationId xmlns:p14="http://schemas.microsoft.com/office/powerpoint/2010/main" xmlns="" val="180656327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pPr/>
              <a:t>64</a:t>
            </a:fld>
            <a:endParaRPr lang="zh-CN" altLang="en-US"/>
          </a:p>
        </p:txBody>
      </p:sp>
    </p:spTree>
    <p:extLst>
      <p:ext uri="{BB962C8B-B14F-4D97-AF65-F5344CB8AC3E}">
        <p14:creationId xmlns:p14="http://schemas.microsoft.com/office/powerpoint/2010/main" xmlns="" val="128258493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dirty="0" smtClean="0"/>
              <a:t>此处有实战演练</a:t>
            </a:r>
          </a:p>
          <a:p>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pPr/>
              <a:t>65</a:t>
            </a:fld>
            <a:endParaRPr lang="zh-CN" altLang="en-US"/>
          </a:p>
        </p:txBody>
      </p:sp>
    </p:spTree>
    <p:extLst>
      <p:ext uri="{BB962C8B-B14F-4D97-AF65-F5344CB8AC3E}">
        <p14:creationId xmlns:p14="http://schemas.microsoft.com/office/powerpoint/2010/main" xmlns="" val="69601847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pPr/>
              <a:t>66</a:t>
            </a:fld>
            <a:endParaRPr lang="zh-CN" altLang="en-US"/>
          </a:p>
        </p:txBody>
      </p:sp>
    </p:spTree>
    <p:extLst>
      <p:ext uri="{BB962C8B-B14F-4D97-AF65-F5344CB8AC3E}">
        <p14:creationId xmlns:p14="http://schemas.microsoft.com/office/powerpoint/2010/main" xmlns="" val="39111796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pPr/>
              <a:t>67</a:t>
            </a:fld>
            <a:endParaRPr lang="zh-CN" altLang="en-US"/>
          </a:p>
        </p:txBody>
      </p:sp>
    </p:spTree>
    <p:extLst>
      <p:ext uri="{BB962C8B-B14F-4D97-AF65-F5344CB8AC3E}">
        <p14:creationId xmlns:p14="http://schemas.microsoft.com/office/powerpoint/2010/main" xmlns="" val="117103885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pPr/>
              <a:t>68</a:t>
            </a:fld>
            <a:endParaRPr lang="zh-CN" altLang="en-US"/>
          </a:p>
        </p:txBody>
      </p:sp>
    </p:spTree>
    <p:extLst>
      <p:ext uri="{BB962C8B-B14F-4D97-AF65-F5344CB8AC3E}">
        <p14:creationId xmlns:p14="http://schemas.microsoft.com/office/powerpoint/2010/main" xmlns="" val="17068532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此处有实战演练</a:t>
            </a:r>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pPr/>
              <a:t>69</a:t>
            </a:fld>
            <a:endParaRPr lang="zh-CN" altLang="en-US"/>
          </a:p>
        </p:txBody>
      </p:sp>
    </p:spTree>
    <p:extLst>
      <p:ext uri="{BB962C8B-B14F-4D97-AF65-F5344CB8AC3E}">
        <p14:creationId xmlns:p14="http://schemas.microsoft.com/office/powerpoint/2010/main" xmlns="" val="5380203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pPr/>
              <a:t>10</a:t>
            </a:fld>
            <a:endParaRPr lang="zh-CN" altLang="en-US"/>
          </a:p>
        </p:txBody>
      </p:sp>
    </p:spTree>
    <p:extLst>
      <p:ext uri="{BB962C8B-B14F-4D97-AF65-F5344CB8AC3E}">
        <p14:creationId xmlns:p14="http://schemas.microsoft.com/office/powerpoint/2010/main" xmlns="" val="15258105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pPr/>
              <a:t>70</a:t>
            </a:fld>
            <a:endParaRPr lang="zh-CN" altLang="en-US"/>
          </a:p>
        </p:txBody>
      </p:sp>
    </p:spTree>
    <p:extLst>
      <p:ext uri="{BB962C8B-B14F-4D97-AF65-F5344CB8AC3E}">
        <p14:creationId xmlns:p14="http://schemas.microsoft.com/office/powerpoint/2010/main" xmlns="" val="61696549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此处有实战演练</a:t>
            </a:r>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pPr/>
              <a:t>71</a:t>
            </a:fld>
            <a:endParaRPr lang="zh-CN" altLang="en-US"/>
          </a:p>
        </p:txBody>
      </p:sp>
    </p:spTree>
    <p:extLst>
      <p:ext uri="{BB962C8B-B14F-4D97-AF65-F5344CB8AC3E}">
        <p14:creationId xmlns:p14="http://schemas.microsoft.com/office/powerpoint/2010/main" xmlns="" val="140684756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此处有实战演练。  元组用于程序安全访问数据而不能修改数据</a:t>
            </a:r>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pPr/>
              <a:t>72</a:t>
            </a:fld>
            <a:endParaRPr lang="zh-CN" altLang="en-US"/>
          </a:p>
        </p:txBody>
      </p:sp>
    </p:spTree>
    <p:extLst>
      <p:ext uri="{BB962C8B-B14F-4D97-AF65-F5344CB8AC3E}">
        <p14:creationId xmlns:p14="http://schemas.microsoft.com/office/powerpoint/2010/main" xmlns="" val="103261848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smtClean="0">
                <a:solidFill>
                  <a:schemeClr val="tx1"/>
                </a:solidFill>
                <a:effectLst/>
                <a:latin typeface="+mn-lt"/>
                <a:ea typeface="+mn-ea"/>
                <a:cs typeface="+mn-cs"/>
              </a:rPr>
              <a:t>为什么</a:t>
            </a:r>
            <a:r>
              <a:rPr lang="en-US" altLang="zh-CN" sz="1200" b="0" i="0" kern="1200" dirty="0" err="1" smtClean="0">
                <a:solidFill>
                  <a:schemeClr val="tx1"/>
                </a:solidFill>
                <a:effectLst/>
                <a:latin typeface="+mn-lt"/>
                <a:ea typeface="+mn-ea"/>
                <a:cs typeface="+mn-cs"/>
              </a:rPr>
              <a:t>dict</a:t>
            </a:r>
            <a:r>
              <a:rPr lang="zh-CN" altLang="en-US" sz="1200" b="0" i="0" kern="1200" dirty="0" smtClean="0">
                <a:solidFill>
                  <a:schemeClr val="tx1"/>
                </a:solidFill>
                <a:effectLst/>
                <a:latin typeface="+mn-lt"/>
                <a:ea typeface="+mn-ea"/>
                <a:cs typeface="+mn-cs"/>
              </a:rPr>
              <a:t>查找速度这么快？</a:t>
            </a:r>
            <a:br>
              <a:rPr lang="zh-CN" altLang="en-US" sz="1200" b="0" i="0" kern="1200" dirty="0" smtClean="0">
                <a:solidFill>
                  <a:schemeClr val="tx1"/>
                </a:solidFill>
                <a:effectLst/>
                <a:latin typeface="+mn-lt"/>
                <a:ea typeface="+mn-ea"/>
                <a:cs typeface="+mn-cs"/>
              </a:rPr>
            </a:br>
            <a:r>
              <a:rPr lang="zh-CN" altLang="en-US" sz="1200" b="0" i="0" kern="1200" dirty="0" smtClean="0">
                <a:solidFill>
                  <a:schemeClr val="tx1"/>
                </a:solidFill>
                <a:effectLst/>
                <a:latin typeface="+mn-lt"/>
                <a:ea typeface="+mn-ea"/>
                <a:cs typeface="+mn-cs"/>
              </a:rPr>
              <a:t>因为</a:t>
            </a:r>
            <a:r>
              <a:rPr lang="en-US" altLang="zh-CN" sz="1200" b="0" i="0" kern="1200" dirty="0" err="1" smtClean="0">
                <a:solidFill>
                  <a:schemeClr val="tx1"/>
                </a:solidFill>
                <a:effectLst/>
                <a:latin typeface="+mn-lt"/>
                <a:ea typeface="+mn-ea"/>
                <a:cs typeface="+mn-cs"/>
              </a:rPr>
              <a:t>dict</a:t>
            </a:r>
            <a:r>
              <a:rPr lang="zh-CN" altLang="en-US" sz="1200" b="0" i="0" kern="1200" dirty="0" smtClean="0">
                <a:solidFill>
                  <a:schemeClr val="tx1"/>
                </a:solidFill>
                <a:effectLst/>
                <a:latin typeface="+mn-lt"/>
                <a:ea typeface="+mn-ea"/>
                <a:cs typeface="+mn-cs"/>
              </a:rPr>
              <a:t>的实现原理和查字典是一样的。假设字典包含了</a:t>
            </a:r>
            <a:r>
              <a:rPr lang="en-US" altLang="zh-CN" sz="1200" b="0" i="0" kern="1200" dirty="0" smtClean="0">
                <a:solidFill>
                  <a:schemeClr val="tx1"/>
                </a:solidFill>
                <a:effectLst/>
                <a:latin typeface="+mn-lt"/>
                <a:ea typeface="+mn-ea"/>
                <a:cs typeface="+mn-cs"/>
              </a:rPr>
              <a:t>1</a:t>
            </a:r>
            <a:r>
              <a:rPr lang="zh-CN" altLang="en-US" sz="1200" b="0" i="0" kern="1200" dirty="0" smtClean="0">
                <a:solidFill>
                  <a:schemeClr val="tx1"/>
                </a:solidFill>
                <a:effectLst/>
                <a:latin typeface="+mn-lt"/>
                <a:ea typeface="+mn-ea"/>
                <a:cs typeface="+mn-cs"/>
              </a:rPr>
              <a:t>万个汉字，我们要查某一个字，一个办法是把字典从第一页往后翻，直到找到我们想要的字为止，这种方法就是在</a:t>
            </a:r>
            <a:r>
              <a:rPr lang="en-US" altLang="zh-CN" sz="1200" b="0" i="0" kern="1200" dirty="0" smtClean="0">
                <a:solidFill>
                  <a:schemeClr val="tx1"/>
                </a:solidFill>
                <a:effectLst/>
                <a:latin typeface="+mn-lt"/>
                <a:ea typeface="+mn-ea"/>
                <a:cs typeface="+mn-cs"/>
              </a:rPr>
              <a:t>list</a:t>
            </a:r>
            <a:r>
              <a:rPr lang="zh-CN" altLang="en-US" sz="1200" b="0" i="0" kern="1200" dirty="0" smtClean="0">
                <a:solidFill>
                  <a:schemeClr val="tx1"/>
                </a:solidFill>
                <a:effectLst/>
                <a:latin typeface="+mn-lt"/>
                <a:ea typeface="+mn-ea"/>
                <a:cs typeface="+mn-cs"/>
              </a:rPr>
              <a:t>中查找元素的方法，</a:t>
            </a:r>
            <a:r>
              <a:rPr lang="en-US" altLang="zh-CN" sz="1200" b="0" i="0" kern="1200" dirty="0" smtClean="0">
                <a:solidFill>
                  <a:schemeClr val="tx1"/>
                </a:solidFill>
                <a:effectLst/>
                <a:latin typeface="+mn-lt"/>
                <a:ea typeface="+mn-ea"/>
                <a:cs typeface="+mn-cs"/>
              </a:rPr>
              <a:t>list</a:t>
            </a:r>
            <a:r>
              <a:rPr lang="zh-CN" altLang="en-US" sz="1200" b="0" i="0" kern="1200" dirty="0" smtClean="0">
                <a:solidFill>
                  <a:schemeClr val="tx1"/>
                </a:solidFill>
                <a:effectLst/>
                <a:latin typeface="+mn-lt"/>
                <a:ea typeface="+mn-ea"/>
                <a:cs typeface="+mn-cs"/>
              </a:rPr>
              <a:t>越大，查找越慢。</a:t>
            </a:r>
            <a:br>
              <a:rPr lang="zh-CN" altLang="en-US" sz="1200" b="0" i="0" kern="1200" dirty="0" smtClean="0">
                <a:solidFill>
                  <a:schemeClr val="tx1"/>
                </a:solidFill>
                <a:effectLst/>
                <a:latin typeface="+mn-lt"/>
                <a:ea typeface="+mn-ea"/>
                <a:cs typeface="+mn-cs"/>
              </a:rPr>
            </a:br>
            <a:r>
              <a:rPr lang="zh-CN" altLang="en-US" sz="1200" b="0" i="0" kern="1200" dirty="0" smtClean="0">
                <a:solidFill>
                  <a:schemeClr val="tx1"/>
                </a:solidFill>
                <a:effectLst/>
                <a:latin typeface="+mn-lt"/>
                <a:ea typeface="+mn-ea"/>
                <a:cs typeface="+mn-cs"/>
              </a:rPr>
              <a:t>第二种方法是先在字典的索引表里（比如部首表）查这个字对应的页码，然后直接翻到该页，找到这个字。无论找哪个字，这种查找速度都非常快，不会随着字典大小的增加而变慢。</a:t>
            </a:r>
            <a:r>
              <a:rPr lang="en-US" altLang="zh-CN" sz="1200" b="0" i="0" kern="1200" dirty="0" err="1" smtClean="0">
                <a:solidFill>
                  <a:schemeClr val="tx1"/>
                </a:solidFill>
                <a:effectLst/>
                <a:latin typeface="+mn-lt"/>
                <a:ea typeface="+mn-ea"/>
                <a:cs typeface="+mn-cs"/>
              </a:rPr>
              <a:t>dict</a:t>
            </a:r>
            <a:r>
              <a:rPr lang="zh-CN" altLang="en-US" sz="1200" b="0" i="0" kern="1200" dirty="0" smtClean="0">
                <a:solidFill>
                  <a:schemeClr val="tx1"/>
                </a:solidFill>
                <a:effectLst/>
                <a:latin typeface="+mn-lt"/>
                <a:ea typeface="+mn-ea"/>
                <a:cs typeface="+mn-cs"/>
              </a:rPr>
              <a:t>就是第二种实现方式。</a:t>
            </a:r>
          </a:p>
          <a:p>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pPr/>
              <a:t>73</a:t>
            </a:fld>
            <a:endParaRPr lang="zh-CN" altLang="en-US"/>
          </a:p>
        </p:txBody>
      </p:sp>
    </p:spTree>
    <p:extLst>
      <p:ext uri="{BB962C8B-B14F-4D97-AF65-F5344CB8AC3E}">
        <p14:creationId xmlns:p14="http://schemas.microsoft.com/office/powerpoint/2010/main" xmlns="" val="170973224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此处有实战演练</a:t>
            </a:r>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pPr/>
              <a:t>74</a:t>
            </a:fld>
            <a:endParaRPr lang="zh-CN" altLang="en-US"/>
          </a:p>
        </p:txBody>
      </p:sp>
    </p:spTree>
    <p:extLst>
      <p:ext uri="{BB962C8B-B14F-4D97-AF65-F5344CB8AC3E}">
        <p14:creationId xmlns:p14="http://schemas.microsoft.com/office/powerpoint/2010/main" xmlns="" val="205275339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pPr/>
              <a:t>75</a:t>
            </a:fld>
            <a:endParaRPr lang="zh-CN" altLang="en-US"/>
          </a:p>
        </p:txBody>
      </p:sp>
    </p:spTree>
    <p:extLst>
      <p:ext uri="{BB962C8B-B14F-4D97-AF65-F5344CB8AC3E}">
        <p14:creationId xmlns:p14="http://schemas.microsoft.com/office/powerpoint/2010/main" xmlns="" val="39014462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pPr/>
              <a:t>76</a:t>
            </a:fld>
            <a:endParaRPr lang="zh-CN" altLang="en-US"/>
          </a:p>
        </p:txBody>
      </p:sp>
    </p:spTree>
    <p:extLst>
      <p:ext uri="{BB962C8B-B14F-4D97-AF65-F5344CB8AC3E}">
        <p14:creationId xmlns:p14="http://schemas.microsoft.com/office/powerpoint/2010/main" xmlns="" val="90851100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pPr/>
              <a:t>77</a:t>
            </a:fld>
            <a:endParaRPr lang="zh-CN" altLang="en-US"/>
          </a:p>
        </p:txBody>
      </p:sp>
    </p:spTree>
    <p:extLst>
      <p:ext uri="{BB962C8B-B14F-4D97-AF65-F5344CB8AC3E}">
        <p14:creationId xmlns:p14="http://schemas.microsoft.com/office/powerpoint/2010/main" xmlns="" val="21780862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pPr/>
              <a:t>78</a:t>
            </a:fld>
            <a:endParaRPr lang="zh-CN" altLang="en-US"/>
          </a:p>
        </p:txBody>
      </p:sp>
    </p:spTree>
    <p:extLst>
      <p:ext uri="{BB962C8B-B14F-4D97-AF65-F5344CB8AC3E}">
        <p14:creationId xmlns:p14="http://schemas.microsoft.com/office/powerpoint/2010/main" xmlns="" val="63813656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pPr/>
              <a:t>79</a:t>
            </a:fld>
            <a:endParaRPr lang="zh-CN" altLang="en-US"/>
          </a:p>
        </p:txBody>
      </p:sp>
    </p:spTree>
    <p:extLst>
      <p:ext uri="{BB962C8B-B14F-4D97-AF65-F5344CB8AC3E}">
        <p14:creationId xmlns:p14="http://schemas.microsoft.com/office/powerpoint/2010/main" xmlns="" val="9124993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pPr/>
              <a:t>11</a:t>
            </a:fld>
            <a:endParaRPr lang="zh-CN" altLang="en-US"/>
          </a:p>
        </p:txBody>
      </p:sp>
    </p:spTree>
    <p:extLst>
      <p:ext uri="{BB962C8B-B14F-4D97-AF65-F5344CB8AC3E}">
        <p14:creationId xmlns:p14="http://schemas.microsoft.com/office/powerpoint/2010/main" xmlns="" val="159005852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pPr/>
              <a:t>80</a:t>
            </a:fld>
            <a:endParaRPr lang="zh-CN" altLang="en-US"/>
          </a:p>
        </p:txBody>
      </p:sp>
    </p:spTree>
    <p:extLst>
      <p:ext uri="{BB962C8B-B14F-4D97-AF65-F5344CB8AC3E}">
        <p14:creationId xmlns:p14="http://schemas.microsoft.com/office/powerpoint/2010/main" xmlns="" val="38885968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pPr/>
              <a:t>81</a:t>
            </a:fld>
            <a:endParaRPr lang="zh-CN" altLang="en-US"/>
          </a:p>
        </p:txBody>
      </p:sp>
    </p:spTree>
    <p:extLst>
      <p:ext uri="{BB962C8B-B14F-4D97-AF65-F5344CB8AC3E}">
        <p14:creationId xmlns:p14="http://schemas.microsoft.com/office/powerpoint/2010/main" xmlns="" val="55310959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pPr/>
              <a:t>82</a:t>
            </a:fld>
            <a:endParaRPr lang="zh-CN" altLang="en-US"/>
          </a:p>
        </p:txBody>
      </p:sp>
    </p:spTree>
    <p:extLst>
      <p:ext uri="{BB962C8B-B14F-4D97-AF65-F5344CB8AC3E}">
        <p14:creationId xmlns:p14="http://schemas.microsoft.com/office/powerpoint/2010/main" xmlns="" val="153914029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这里代码由于太长，并未显示完全。</a:t>
            </a:r>
            <a:endParaRPr kumimoji="1" lang="en-US" altLang="zh-CN" dirty="0" smtClean="0"/>
          </a:p>
          <a:p>
            <a:r>
              <a:rPr kumimoji="1" lang="zh-CN" altLang="en-US" dirty="0" smtClean="0"/>
              <a:t>我们可以看到，</a:t>
            </a:r>
            <a:r>
              <a:rPr kumimoji="1" lang="en-US" altLang="zh-CN" dirty="0" smtClean="0"/>
              <a:t>`</a:t>
            </a:r>
            <a:r>
              <a:rPr kumimoji="1" lang="en-US" altLang="zh-CN" dirty="0" err="1" smtClean="0"/>
              <a:t>shot_type_set</a:t>
            </a:r>
            <a:r>
              <a:rPr kumimoji="1" lang="en-US" altLang="zh-CN" dirty="0" smtClean="0"/>
              <a:t>`</a:t>
            </a:r>
            <a:r>
              <a:rPr kumimoji="1" lang="zh-CN" altLang="en-US" dirty="0" smtClean="0"/>
              <a:t>中的重复值如</a:t>
            </a:r>
            <a:r>
              <a:rPr kumimoji="1" lang="en-US" altLang="zh-CN" dirty="0" smtClean="0"/>
              <a:t>`'Jump Shot'`</a:t>
            </a:r>
            <a:r>
              <a:rPr kumimoji="1" lang="zh-CN" altLang="en-US" dirty="0" smtClean="0"/>
              <a:t>被过滤掉，只保留了其中的一个。并且在集合中，各字符串元素是按照首字母排序的（默认排序，无序是指未按照输入顺序存储各元素）。</a:t>
            </a:r>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pPr/>
              <a:t>83</a:t>
            </a:fld>
            <a:endParaRPr lang="zh-CN" altLang="en-US"/>
          </a:p>
        </p:txBody>
      </p:sp>
    </p:spTree>
    <p:extLst>
      <p:ext uri="{BB962C8B-B14F-4D97-AF65-F5344CB8AC3E}">
        <p14:creationId xmlns:p14="http://schemas.microsoft.com/office/powerpoint/2010/main" xmlns="" val="168200543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这里代码由于太长，并未显示完全。</a:t>
            </a:r>
            <a:endParaRPr kumimoji="1" lang="en-US" altLang="zh-CN" smtClean="0"/>
          </a:p>
          <a:p>
            <a:r>
              <a:rPr kumimoji="1" lang="zh-CN" altLang="en-US" smtClean="0"/>
              <a:t>我们</a:t>
            </a:r>
            <a:r>
              <a:rPr kumimoji="1" lang="zh-CN" altLang="en-US" dirty="0" smtClean="0"/>
              <a:t>可以看到，</a:t>
            </a:r>
            <a:r>
              <a:rPr kumimoji="1" lang="en-US" altLang="zh-CN" dirty="0" smtClean="0"/>
              <a:t>`</a:t>
            </a:r>
            <a:r>
              <a:rPr kumimoji="1" lang="en-US" altLang="zh-CN" dirty="0" err="1" smtClean="0"/>
              <a:t>shot_type_set</a:t>
            </a:r>
            <a:r>
              <a:rPr kumimoji="1" lang="en-US" altLang="zh-CN" dirty="0" smtClean="0"/>
              <a:t>`</a:t>
            </a:r>
            <a:r>
              <a:rPr kumimoji="1" lang="zh-CN" altLang="en-US" dirty="0" smtClean="0"/>
              <a:t>中的重复值如</a:t>
            </a:r>
            <a:r>
              <a:rPr kumimoji="1" lang="en-US" altLang="zh-CN" dirty="0" smtClean="0"/>
              <a:t>`'Jump Shot'`</a:t>
            </a:r>
            <a:r>
              <a:rPr kumimoji="1" lang="zh-CN" altLang="en-US" dirty="0" smtClean="0"/>
              <a:t>被过滤掉，只保留了其中的一个。并且在集合中，各字符串元素是按照首字母排序的（默认排序，无序是指未按照输入顺序存储各元素）。</a:t>
            </a:r>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pPr/>
              <a:t>84</a:t>
            </a:fld>
            <a:endParaRPr lang="zh-CN" altLang="en-US"/>
          </a:p>
        </p:txBody>
      </p:sp>
    </p:spTree>
    <p:extLst>
      <p:ext uri="{BB962C8B-B14F-4D97-AF65-F5344CB8AC3E}">
        <p14:creationId xmlns:p14="http://schemas.microsoft.com/office/powerpoint/2010/main" xmlns="" val="93017478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这里代码由于太长，并未显示完全。</a:t>
            </a:r>
            <a:endParaRPr kumimoji="1" lang="en-US" altLang="zh-CN" dirty="0" smtClean="0"/>
          </a:p>
          <a:p>
            <a:r>
              <a:rPr kumimoji="1" lang="zh-CN" altLang="en-US" dirty="0" smtClean="0"/>
              <a:t>我们可以看到，</a:t>
            </a:r>
            <a:r>
              <a:rPr kumimoji="1" lang="en-US" altLang="zh-CN" dirty="0" smtClean="0"/>
              <a:t>`</a:t>
            </a:r>
            <a:r>
              <a:rPr kumimoji="1" lang="en-US" altLang="zh-CN" dirty="0" err="1" smtClean="0"/>
              <a:t>shot_type_set</a:t>
            </a:r>
            <a:r>
              <a:rPr kumimoji="1" lang="en-US" altLang="zh-CN" dirty="0" smtClean="0"/>
              <a:t>`</a:t>
            </a:r>
            <a:r>
              <a:rPr kumimoji="1" lang="zh-CN" altLang="en-US" dirty="0" smtClean="0"/>
              <a:t>中的重复值如</a:t>
            </a:r>
            <a:r>
              <a:rPr kumimoji="1" lang="en-US" altLang="zh-CN" dirty="0" smtClean="0"/>
              <a:t>`'Jump Shot'`</a:t>
            </a:r>
            <a:r>
              <a:rPr kumimoji="1" lang="zh-CN" altLang="en-US" dirty="0" smtClean="0"/>
              <a:t>被过滤掉，只保留了其中的一个。并且在集合中，各字符串元素是按照首字母排序的（默认排序，无序是指未按照输入顺序存储各元素）。</a:t>
            </a:r>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pPr/>
              <a:t>85</a:t>
            </a:fld>
            <a:endParaRPr lang="zh-CN" altLang="en-US"/>
          </a:p>
        </p:txBody>
      </p:sp>
    </p:spTree>
    <p:extLst>
      <p:ext uri="{BB962C8B-B14F-4D97-AF65-F5344CB8AC3E}">
        <p14:creationId xmlns:p14="http://schemas.microsoft.com/office/powerpoint/2010/main" xmlns="" val="42962251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pPr/>
              <a:t>88</a:t>
            </a:fld>
            <a:endParaRPr lang="zh-CN" altLang="en-US"/>
          </a:p>
        </p:txBody>
      </p:sp>
    </p:spTree>
    <p:extLst>
      <p:ext uri="{BB962C8B-B14F-4D97-AF65-F5344CB8AC3E}">
        <p14:creationId xmlns:p14="http://schemas.microsoft.com/office/powerpoint/2010/main" xmlns="" val="210308059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pPr/>
              <a:t>89</a:t>
            </a:fld>
            <a:endParaRPr lang="zh-CN" altLang="en-US"/>
          </a:p>
        </p:txBody>
      </p:sp>
    </p:spTree>
    <p:extLst>
      <p:ext uri="{BB962C8B-B14F-4D97-AF65-F5344CB8AC3E}">
        <p14:creationId xmlns:p14="http://schemas.microsoft.com/office/powerpoint/2010/main" xmlns="" val="161730001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pPr/>
              <a:t>90</a:t>
            </a:fld>
            <a:endParaRPr lang="zh-CN" altLang="en-US"/>
          </a:p>
        </p:txBody>
      </p:sp>
    </p:spTree>
    <p:extLst>
      <p:ext uri="{BB962C8B-B14F-4D97-AF65-F5344CB8AC3E}">
        <p14:creationId xmlns:p14="http://schemas.microsoft.com/office/powerpoint/2010/main" xmlns="" val="140293196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此处有实战演练</a:t>
            </a:r>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pPr/>
              <a:t>91</a:t>
            </a:fld>
            <a:endParaRPr lang="zh-CN" altLang="en-US"/>
          </a:p>
        </p:txBody>
      </p:sp>
    </p:spTree>
    <p:extLst>
      <p:ext uri="{BB962C8B-B14F-4D97-AF65-F5344CB8AC3E}">
        <p14:creationId xmlns:p14="http://schemas.microsoft.com/office/powerpoint/2010/main" xmlns="" val="9876451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dirty="0" smtClean="0"/>
              <a:t>Global Interpreter Lock(GIL), </a:t>
            </a:r>
            <a:r>
              <a:rPr lang="zh-CN" altLang="en-US" sz="1200" dirty="0" smtClean="0"/>
              <a:t>确切的说是</a:t>
            </a:r>
            <a:r>
              <a:rPr lang="en-US" altLang="zh-CN" sz="1200" dirty="0" err="1" smtClean="0"/>
              <a:t>CPython</a:t>
            </a:r>
            <a:r>
              <a:rPr lang="en-US" altLang="zh-CN" sz="1200" dirty="0" smtClean="0"/>
              <a:t> </a:t>
            </a:r>
            <a:r>
              <a:rPr lang="zh-CN" altLang="en-US" sz="1200" dirty="0" smtClean="0"/>
              <a:t>带来的一个问题</a:t>
            </a:r>
            <a:endParaRPr kumimoji="1" lang="en-US" altLang="zh-CN" sz="1400" dirty="0" smtClean="0"/>
          </a:p>
          <a:p>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pPr/>
              <a:t>14</a:t>
            </a:fld>
            <a:endParaRPr lang="zh-CN" altLang="en-US"/>
          </a:p>
        </p:txBody>
      </p:sp>
    </p:spTree>
    <p:extLst>
      <p:ext uri="{BB962C8B-B14F-4D97-AF65-F5344CB8AC3E}">
        <p14:creationId xmlns:p14="http://schemas.microsoft.com/office/powerpoint/2010/main" xmlns="" val="189342248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pPr/>
              <a:t>92</a:t>
            </a:fld>
            <a:endParaRPr lang="zh-CN" altLang="en-US"/>
          </a:p>
        </p:txBody>
      </p:sp>
    </p:spTree>
    <p:extLst>
      <p:ext uri="{BB962C8B-B14F-4D97-AF65-F5344CB8AC3E}">
        <p14:creationId xmlns:p14="http://schemas.microsoft.com/office/powerpoint/2010/main" xmlns="" val="1583788178"/>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此处有实战演练</a:t>
            </a:r>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pPr/>
              <a:t>93</a:t>
            </a:fld>
            <a:endParaRPr lang="zh-CN" altLang="en-US"/>
          </a:p>
        </p:txBody>
      </p:sp>
    </p:spTree>
    <p:extLst>
      <p:ext uri="{BB962C8B-B14F-4D97-AF65-F5344CB8AC3E}">
        <p14:creationId xmlns:p14="http://schemas.microsoft.com/office/powerpoint/2010/main" xmlns="" val="176397585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此处有实战演练</a:t>
            </a:r>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pPr/>
              <a:t>94</a:t>
            </a:fld>
            <a:endParaRPr lang="zh-CN" altLang="en-US"/>
          </a:p>
        </p:txBody>
      </p:sp>
    </p:spTree>
    <p:extLst>
      <p:ext uri="{BB962C8B-B14F-4D97-AF65-F5344CB8AC3E}">
        <p14:creationId xmlns:p14="http://schemas.microsoft.com/office/powerpoint/2010/main" xmlns="" val="167181469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此处有实战演练</a:t>
            </a:r>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pPr/>
              <a:t>95</a:t>
            </a:fld>
            <a:endParaRPr lang="zh-CN" altLang="en-US"/>
          </a:p>
        </p:txBody>
      </p:sp>
    </p:spTree>
    <p:extLst>
      <p:ext uri="{BB962C8B-B14F-4D97-AF65-F5344CB8AC3E}">
        <p14:creationId xmlns:p14="http://schemas.microsoft.com/office/powerpoint/2010/main" xmlns="" val="1655556826"/>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100" dirty="0" smtClean="0">
              <a:latin typeface="微软雅黑 Light" panose="020B0502040204020203" pitchFamily="34" charset="-122"/>
              <a:ea typeface="微软雅黑 Light" panose="020B0502040204020203" pitchFamily="34" charset="-122"/>
            </a:endParaRPr>
          </a:p>
        </p:txBody>
      </p:sp>
      <p:sp>
        <p:nvSpPr>
          <p:cNvPr id="4" name="Slide Number Placeholder 3"/>
          <p:cNvSpPr>
            <a:spLocks noGrp="1"/>
          </p:cNvSpPr>
          <p:nvPr>
            <p:ph type="sldNum" sz="quarter" idx="10"/>
          </p:nvPr>
        </p:nvSpPr>
        <p:spPr/>
        <p:txBody>
          <a:bodyPr/>
          <a:lstStyle/>
          <a:p>
            <a:fld id="{858E6889-349A-49E8-AAE1-A1FB1A7B9723}" type="slidenum">
              <a:rPr lang="zh-CN" altLang="en-US" smtClean="0">
                <a:solidFill>
                  <a:prstClr val="black"/>
                </a:solidFill>
              </a:rPr>
              <a:pPr/>
              <a:t>96</a:t>
            </a:fld>
            <a:endParaRPr lang="zh-CN" altLang="en-US">
              <a:solidFill>
                <a:prstClr val="black"/>
              </a:solidFill>
            </a:endParaRPr>
          </a:p>
        </p:txBody>
      </p:sp>
    </p:spTree>
    <p:extLst>
      <p:ext uri="{BB962C8B-B14F-4D97-AF65-F5344CB8AC3E}">
        <p14:creationId xmlns:p14="http://schemas.microsoft.com/office/powerpoint/2010/main" xmlns="" val="889756676"/>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100" dirty="0" smtClean="0">
              <a:latin typeface="微软雅黑 Light" panose="020B0502040204020203" pitchFamily="34" charset="-122"/>
              <a:ea typeface="微软雅黑 Light" panose="020B0502040204020203" pitchFamily="34" charset="-122"/>
            </a:endParaRPr>
          </a:p>
        </p:txBody>
      </p:sp>
      <p:sp>
        <p:nvSpPr>
          <p:cNvPr id="4" name="Slide Number Placeholder 3"/>
          <p:cNvSpPr>
            <a:spLocks noGrp="1"/>
          </p:cNvSpPr>
          <p:nvPr>
            <p:ph type="sldNum" sz="quarter" idx="10"/>
          </p:nvPr>
        </p:nvSpPr>
        <p:spPr/>
        <p:txBody>
          <a:bodyPr/>
          <a:lstStyle/>
          <a:p>
            <a:fld id="{858E6889-349A-49E8-AAE1-A1FB1A7B9723}" type="slidenum">
              <a:rPr lang="zh-CN" altLang="en-US">
                <a:solidFill>
                  <a:prstClr val="black"/>
                </a:solidFill>
              </a:rPr>
              <a:pPr/>
              <a:t>97</a:t>
            </a:fld>
            <a:endParaRPr lang="zh-CN" altLang="en-US">
              <a:solidFill>
                <a:prstClr val="black"/>
              </a:solidFill>
            </a:endParaRPr>
          </a:p>
        </p:txBody>
      </p:sp>
    </p:spTree>
    <p:extLst>
      <p:ext uri="{BB962C8B-B14F-4D97-AF65-F5344CB8AC3E}">
        <p14:creationId xmlns:p14="http://schemas.microsoft.com/office/powerpoint/2010/main" xmlns="" val="314940949"/>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100" dirty="0" smtClean="0">
              <a:latin typeface="微软雅黑 Light" panose="020B0502040204020203" pitchFamily="34" charset="-122"/>
              <a:ea typeface="微软雅黑 Light" panose="020B0502040204020203" pitchFamily="34" charset="-122"/>
            </a:endParaRPr>
          </a:p>
        </p:txBody>
      </p:sp>
      <p:sp>
        <p:nvSpPr>
          <p:cNvPr id="4" name="Slide Number Placeholder 3"/>
          <p:cNvSpPr>
            <a:spLocks noGrp="1"/>
          </p:cNvSpPr>
          <p:nvPr>
            <p:ph type="sldNum" sz="quarter" idx="10"/>
          </p:nvPr>
        </p:nvSpPr>
        <p:spPr/>
        <p:txBody>
          <a:bodyPr/>
          <a:lstStyle/>
          <a:p>
            <a:fld id="{858E6889-349A-49E8-AAE1-A1FB1A7B9723}" type="slidenum">
              <a:rPr lang="zh-CN" altLang="en-US">
                <a:solidFill>
                  <a:prstClr val="black"/>
                </a:solidFill>
              </a:rPr>
              <a:pPr/>
              <a:t>98</a:t>
            </a:fld>
            <a:endParaRPr lang="zh-CN" altLang="en-US">
              <a:solidFill>
                <a:prstClr val="black"/>
              </a:solidFill>
            </a:endParaRPr>
          </a:p>
        </p:txBody>
      </p:sp>
    </p:spTree>
    <p:extLst>
      <p:ext uri="{BB962C8B-B14F-4D97-AF65-F5344CB8AC3E}">
        <p14:creationId xmlns:p14="http://schemas.microsoft.com/office/powerpoint/2010/main" xmlns="" val="1776333456"/>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100" dirty="0" smtClean="0">
              <a:latin typeface="微软雅黑 Light" panose="020B0502040204020203" pitchFamily="34" charset="-122"/>
              <a:ea typeface="微软雅黑 Light" panose="020B0502040204020203" pitchFamily="34" charset="-122"/>
            </a:endParaRPr>
          </a:p>
        </p:txBody>
      </p:sp>
      <p:sp>
        <p:nvSpPr>
          <p:cNvPr id="4" name="Slide Number Placeholder 3"/>
          <p:cNvSpPr>
            <a:spLocks noGrp="1"/>
          </p:cNvSpPr>
          <p:nvPr>
            <p:ph type="sldNum" sz="quarter" idx="10"/>
          </p:nvPr>
        </p:nvSpPr>
        <p:spPr/>
        <p:txBody>
          <a:bodyPr/>
          <a:lstStyle/>
          <a:p>
            <a:fld id="{858E6889-349A-49E8-AAE1-A1FB1A7B9723}" type="slidenum">
              <a:rPr lang="zh-CN" altLang="en-US">
                <a:solidFill>
                  <a:prstClr val="black"/>
                </a:solidFill>
              </a:rPr>
              <a:pPr/>
              <a:t>99</a:t>
            </a:fld>
            <a:endParaRPr lang="zh-CN" altLang="en-US">
              <a:solidFill>
                <a:prstClr val="black"/>
              </a:solidFill>
            </a:endParaRPr>
          </a:p>
        </p:txBody>
      </p:sp>
    </p:spTree>
    <p:extLst>
      <p:ext uri="{BB962C8B-B14F-4D97-AF65-F5344CB8AC3E}">
        <p14:creationId xmlns:p14="http://schemas.microsoft.com/office/powerpoint/2010/main" xmlns="" val="1732904013"/>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100" dirty="0" smtClean="0">
              <a:latin typeface="微软雅黑 Light" panose="020B0502040204020203" pitchFamily="34" charset="-122"/>
              <a:ea typeface="微软雅黑 Light" panose="020B0502040204020203" pitchFamily="34" charset="-122"/>
            </a:endParaRPr>
          </a:p>
        </p:txBody>
      </p:sp>
      <p:sp>
        <p:nvSpPr>
          <p:cNvPr id="4" name="Slide Number Placeholder 3"/>
          <p:cNvSpPr>
            <a:spLocks noGrp="1"/>
          </p:cNvSpPr>
          <p:nvPr>
            <p:ph type="sldNum" sz="quarter" idx="10"/>
          </p:nvPr>
        </p:nvSpPr>
        <p:spPr/>
        <p:txBody>
          <a:bodyPr/>
          <a:lstStyle/>
          <a:p>
            <a:fld id="{858E6889-349A-49E8-AAE1-A1FB1A7B9723}" type="slidenum">
              <a:rPr lang="zh-CN" altLang="en-US">
                <a:solidFill>
                  <a:prstClr val="black"/>
                </a:solidFill>
              </a:rPr>
              <a:pPr/>
              <a:t>100</a:t>
            </a:fld>
            <a:endParaRPr lang="zh-CN" altLang="en-US">
              <a:solidFill>
                <a:prstClr val="black"/>
              </a:solidFill>
            </a:endParaRPr>
          </a:p>
        </p:txBody>
      </p:sp>
    </p:spTree>
    <p:extLst>
      <p:ext uri="{BB962C8B-B14F-4D97-AF65-F5344CB8AC3E}">
        <p14:creationId xmlns:p14="http://schemas.microsoft.com/office/powerpoint/2010/main" xmlns="" val="163060684"/>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100" dirty="0" smtClean="0">
              <a:latin typeface="微软雅黑 Light" panose="020B0502040204020203" pitchFamily="34" charset="-122"/>
              <a:ea typeface="微软雅黑 Light" panose="020B0502040204020203" pitchFamily="34" charset="-122"/>
            </a:endParaRPr>
          </a:p>
        </p:txBody>
      </p:sp>
      <p:sp>
        <p:nvSpPr>
          <p:cNvPr id="4" name="Slide Number Placeholder 3"/>
          <p:cNvSpPr>
            <a:spLocks noGrp="1"/>
          </p:cNvSpPr>
          <p:nvPr>
            <p:ph type="sldNum" sz="quarter" idx="10"/>
          </p:nvPr>
        </p:nvSpPr>
        <p:spPr/>
        <p:txBody>
          <a:bodyPr/>
          <a:lstStyle/>
          <a:p>
            <a:fld id="{858E6889-349A-49E8-AAE1-A1FB1A7B9723}" type="slidenum">
              <a:rPr lang="zh-CN" altLang="en-US">
                <a:solidFill>
                  <a:prstClr val="black"/>
                </a:solidFill>
              </a:rPr>
              <a:pPr/>
              <a:t>101</a:t>
            </a:fld>
            <a:endParaRPr lang="zh-CN" altLang="en-US">
              <a:solidFill>
                <a:prstClr val="black"/>
              </a:solidFill>
            </a:endParaRPr>
          </a:p>
        </p:txBody>
      </p:sp>
    </p:spTree>
    <p:extLst>
      <p:ext uri="{BB962C8B-B14F-4D97-AF65-F5344CB8AC3E}">
        <p14:creationId xmlns:p14="http://schemas.microsoft.com/office/powerpoint/2010/main" xmlns="" val="15171365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1" kern="1200" dirty="0" smtClean="0">
                <a:solidFill>
                  <a:schemeClr val="tx1"/>
                </a:solidFill>
                <a:effectLst/>
                <a:latin typeface="+mn-lt"/>
                <a:ea typeface="+mn-ea"/>
                <a:cs typeface="+mn-cs"/>
              </a:rPr>
              <a:t>1.</a:t>
            </a:r>
            <a:r>
              <a:rPr lang="zh-CN" altLang="en-US" sz="1200" b="1" kern="1200" dirty="0" smtClean="0">
                <a:solidFill>
                  <a:schemeClr val="tx1"/>
                </a:solidFill>
                <a:effectLst/>
                <a:latin typeface="+mn-lt"/>
                <a:ea typeface="+mn-ea"/>
                <a:cs typeface="+mn-cs"/>
              </a:rPr>
              <a:t>动态类型和静态类型</a:t>
            </a:r>
            <a:endParaRPr lang="en-US" altLang="zh-CN" sz="1200" b="1" kern="1200" dirty="0" smtClean="0">
              <a:solidFill>
                <a:schemeClr val="tx1"/>
              </a:solidFill>
              <a:effectLst/>
              <a:latin typeface="+mn-lt"/>
              <a:ea typeface="+mn-ea"/>
              <a:cs typeface="+mn-cs"/>
            </a:endParaRPr>
          </a:p>
          <a:p>
            <a:r>
              <a:rPr lang="en-US" altLang="zh-CN" sz="1200" kern="1200" dirty="0" smtClean="0">
                <a:solidFill>
                  <a:schemeClr val="tx1"/>
                </a:solidFill>
                <a:effectLst/>
                <a:latin typeface="+mn-lt"/>
                <a:ea typeface="+mn-ea"/>
                <a:cs typeface="+mn-cs"/>
              </a:rPr>
              <a:t>Java</a:t>
            </a:r>
            <a:r>
              <a:rPr lang="zh-CN" altLang="en-US" sz="1200" kern="1200" dirty="0" smtClean="0">
                <a:solidFill>
                  <a:schemeClr val="tx1"/>
                </a:solidFill>
                <a:effectLst/>
                <a:latin typeface="+mn-lt"/>
                <a:ea typeface="+mn-ea"/>
                <a:cs typeface="+mn-cs"/>
              </a:rPr>
              <a:t>和</a:t>
            </a:r>
            <a:r>
              <a:rPr lang="en-US" altLang="zh-CN" sz="1200" kern="1200" dirty="0" smtClean="0">
                <a:solidFill>
                  <a:schemeClr val="tx1"/>
                </a:solidFill>
                <a:effectLst/>
                <a:latin typeface="+mn-lt"/>
                <a:ea typeface="+mn-ea"/>
                <a:cs typeface="+mn-cs"/>
              </a:rPr>
              <a:t>Python</a:t>
            </a:r>
            <a:r>
              <a:rPr lang="zh-CN" altLang="en-US" sz="1200" kern="1200" dirty="0" smtClean="0">
                <a:solidFill>
                  <a:schemeClr val="tx1"/>
                </a:solidFill>
                <a:effectLst/>
                <a:latin typeface="+mn-lt"/>
                <a:ea typeface="+mn-ea"/>
                <a:cs typeface="+mn-cs"/>
              </a:rPr>
              <a:t>之间最大的区别之一就是两种语言处理变量的方式。</a:t>
            </a:r>
            <a:r>
              <a:rPr lang="en-US" altLang="zh-CN" sz="1200" kern="1200" dirty="0" smtClean="0">
                <a:solidFill>
                  <a:schemeClr val="tx1"/>
                </a:solidFill>
                <a:effectLst/>
                <a:latin typeface="+mn-lt"/>
                <a:ea typeface="+mn-ea"/>
                <a:cs typeface="+mn-cs"/>
              </a:rPr>
              <a:t>Java</a:t>
            </a:r>
            <a:r>
              <a:rPr lang="zh-CN" altLang="en-US" sz="1200" kern="1200" dirty="0" smtClean="0">
                <a:solidFill>
                  <a:schemeClr val="tx1"/>
                </a:solidFill>
                <a:effectLst/>
                <a:latin typeface="+mn-lt"/>
                <a:ea typeface="+mn-ea"/>
                <a:cs typeface="+mn-cs"/>
              </a:rPr>
              <a:t>强迫你在第一次声明变量时就定义其类型并且不允许你在后面的程序中更改它的类型。这就是静态类型。与之相反，</a:t>
            </a:r>
            <a:r>
              <a:rPr lang="en-US" altLang="zh-CN" sz="1200" kern="1200" dirty="0" smtClean="0">
                <a:solidFill>
                  <a:schemeClr val="tx1"/>
                </a:solidFill>
                <a:effectLst/>
                <a:latin typeface="+mn-lt"/>
                <a:ea typeface="+mn-ea"/>
                <a:cs typeface="+mn-cs"/>
              </a:rPr>
              <a:t>Python</a:t>
            </a:r>
            <a:r>
              <a:rPr lang="zh-CN" altLang="en-US" sz="1200" kern="1200" dirty="0" smtClean="0">
                <a:solidFill>
                  <a:schemeClr val="tx1"/>
                </a:solidFill>
                <a:effectLst/>
                <a:latin typeface="+mn-lt"/>
                <a:ea typeface="+mn-ea"/>
                <a:cs typeface="+mn-cs"/>
              </a:rPr>
              <a:t>不许声明时定义变量类型，可以改变一个变量的类型，例如可以把整型替换为字符串。但是不要因此以为</a:t>
            </a:r>
            <a:r>
              <a:rPr lang="en-US" altLang="zh-CN" sz="1200" kern="1200" dirty="0" smtClean="0">
                <a:solidFill>
                  <a:schemeClr val="tx1"/>
                </a:solidFill>
                <a:effectLst/>
                <a:latin typeface="+mn-lt"/>
                <a:ea typeface="+mn-ea"/>
                <a:cs typeface="+mn-cs"/>
              </a:rPr>
              <a:t>Python</a:t>
            </a:r>
            <a:r>
              <a:rPr lang="zh-CN" altLang="en-US" sz="1200" kern="1200" dirty="0" smtClean="0">
                <a:solidFill>
                  <a:schemeClr val="tx1"/>
                </a:solidFill>
                <a:effectLst/>
                <a:latin typeface="+mn-lt"/>
                <a:ea typeface="+mn-ea"/>
                <a:cs typeface="+mn-cs"/>
              </a:rPr>
              <a:t>是一个弱类型语言，因为不需要指定类型，还可以随时改变，事实上，</a:t>
            </a:r>
            <a:r>
              <a:rPr lang="en-US" altLang="zh-CN" sz="1200" kern="1200" dirty="0" smtClean="0">
                <a:solidFill>
                  <a:schemeClr val="tx1"/>
                </a:solidFill>
                <a:effectLst/>
                <a:latin typeface="+mn-lt"/>
                <a:ea typeface="+mn-ea"/>
                <a:cs typeface="+mn-cs"/>
              </a:rPr>
              <a:t>Python</a:t>
            </a:r>
            <a:r>
              <a:rPr lang="zh-CN" altLang="en-US" sz="1200" kern="1200" dirty="0" smtClean="0">
                <a:solidFill>
                  <a:schemeClr val="tx1"/>
                </a:solidFill>
                <a:effectLst/>
                <a:latin typeface="+mn-lt"/>
                <a:ea typeface="+mn-ea"/>
                <a:cs typeface="+mn-cs"/>
              </a:rPr>
              <a:t>是强类型语言，变量所绑定的对象在对象创建初期就确定好了类型，永远不可能被改变。同样，</a:t>
            </a:r>
            <a:r>
              <a:rPr lang="en-US" altLang="zh-CN" sz="1200" kern="1200" dirty="0" smtClean="0">
                <a:solidFill>
                  <a:schemeClr val="tx1"/>
                </a:solidFill>
                <a:effectLst/>
                <a:latin typeface="+mn-lt"/>
                <a:ea typeface="+mn-ea"/>
                <a:cs typeface="+mn-cs"/>
              </a:rPr>
              <a:t>Java</a:t>
            </a:r>
            <a:r>
              <a:rPr lang="zh-CN" altLang="en-US" sz="1200" kern="1200" dirty="0" smtClean="0">
                <a:solidFill>
                  <a:schemeClr val="tx1"/>
                </a:solidFill>
                <a:effectLst/>
                <a:latin typeface="+mn-lt"/>
                <a:ea typeface="+mn-ea"/>
                <a:cs typeface="+mn-cs"/>
              </a:rPr>
              <a:t>也是一个强类型语言。</a:t>
            </a:r>
            <a:endParaRPr lang="zh-CN" altLang="en-US" dirty="0" smtClean="0">
              <a:effectLst/>
            </a:endParaRPr>
          </a:p>
          <a:p>
            <a:endParaRPr lang="zh-CN" altLang="en-US" sz="1200" b="0" i="0" kern="1200" dirty="0" smtClean="0">
              <a:solidFill>
                <a:schemeClr val="tx1"/>
              </a:solidFill>
              <a:effectLst/>
              <a:latin typeface="+mn-lt"/>
              <a:ea typeface="+mn-ea"/>
              <a:cs typeface="+mn-cs"/>
            </a:endParaRPr>
          </a:p>
          <a:p>
            <a:r>
              <a:rPr lang="en-US" altLang="zh-CN" dirty="0" smtClean="0"/>
              <a:t>2</a:t>
            </a:r>
            <a:r>
              <a:rPr lang="en-US" altLang="zh-CN" sz="1200" b="1" kern="1200" dirty="0" smtClean="0">
                <a:solidFill>
                  <a:schemeClr val="tx1"/>
                </a:solidFill>
                <a:effectLst/>
                <a:latin typeface="+mn-lt"/>
                <a:ea typeface="+mn-ea"/>
                <a:cs typeface="+mn-cs"/>
              </a:rPr>
              <a:t>Python</a:t>
            </a:r>
            <a:r>
              <a:rPr lang="zh-CN" altLang="en-US" sz="1200" b="1" kern="1200" dirty="0" smtClean="0">
                <a:solidFill>
                  <a:schemeClr val="tx1"/>
                </a:solidFill>
                <a:effectLst/>
                <a:latin typeface="+mn-lt"/>
                <a:ea typeface="+mn-ea"/>
                <a:cs typeface="+mn-cs"/>
              </a:rPr>
              <a:t>中一切皆对象</a:t>
            </a:r>
            <a:endParaRPr lang="en-US" altLang="zh-CN" sz="1200" b="1" kern="1200" dirty="0" smtClean="0">
              <a:solidFill>
                <a:schemeClr val="tx1"/>
              </a:solidFill>
              <a:effectLst/>
              <a:latin typeface="+mn-lt"/>
              <a:ea typeface="+mn-ea"/>
              <a:cs typeface="+mn-cs"/>
            </a:endParaRPr>
          </a:p>
          <a:p>
            <a:r>
              <a:rPr lang="zh-CN" altLang="en-US" sz="1200" kern="1200" dirty="0" smtClean="0">
                <a:solidFill>
                  <a:schemeClr val="tx1"/>
                </a:solidFill>
                <a:effectLst/>
                <a:latin typeface="+mn-lt"/>
                <a:ea typeface="+mn-ea"/>
                <a:cs typeface="+mn-cs"/>
              </a:rPr>
              <a:t>在</a:t>
            </a:r>
            <a:r>
              <a:rPr lang="en-US" altLang="zh-CN" sz="1200" kern="1200" dirty="0" smtClean="0">
                <a:solidFill>
                  <a:schemeClr val="tx1"/>
                </a:solidFill>
                <a:effectLst/>
                <a:latin typeface="+mn-lt"/>
                <a:ea typeface="+mn-ea"/>
                <a:cs typeface="+mn-cs"/>
              </a:rPr>
              <a:t>Python</a:t>
            </a:r>
            <a:r>
              <a:rPr lang="zh-CN" altLang="en-US" sz="1200" kern="1200" dirty="0" smtClean="0">
                <a:solidFill>
                  <a:schemeClr val="tx1"/>
                </a:solidFill>
                <a:effectLst/>
                <a:latin typeface="+mn-lt"/>
                <a:ea typeface="+mn-ea"/>
                <a:cs typeface="+mn-cs"/>
              </a:rPr>
              <a:t>中，不论是数值（整型、浮点型），字符串，字典，元组对象，还是他们所对应的类型，以及函数，模块等你所能看到的都是对象，他们的祖先是</a:t>
            </a:r>
            <a:r>
              <a:rPr lang="en-US" altLang="zh-CN" sz="1200" kern="1200" dirty="0" err="1" smtClean="0">
                <a:solidFill>
                  <a:schemeClr val="tx1"/>
                </a:solidFill>
                <a:effectLst/>
                <a:latin typeface="+mn-lt"/>
                <a:ea typeface="+mn-ea"/>
                <a:cs typeface="+mn-cs"/>
              </a:rPr>
              <a:t>PyObject</a:t>
            </a:r>
            <a:r>
              <a:rPr lang="zh-CN" altLang="en-US" sz="1200" kern="1200" dirty="0" smtClean="0">
                <a:solidFill>
                  <a:schemeClr val="tx1"/>
                </a:solidFill>
                <a:effectLst/>
                <a:latin typeface="+mn-lt"/>
                <a:ea typeface="+mn-ea"/>
                <a:cs typeface="+mn-cs"/>
              </a:rPr>
              <a:t>。而</a:t>
            </a:r>
            <a:r>
              <a:rPr lang="en-US" altLang="zh-CN" sz="1200" kern="1200" dirty="0" smtClean="0">
                <a:solidFill>
                  <a:schemeClr val="tx1"/>
                </a:solidFill>
                <a:effectLst/>
                <a:latin typeface="+mn-lt"/>
                <a:ea typeface="+mn-ea"/>
                <a:cs typeface="+mn-cs"/>
              </a:rPr>
              <a:t>Java</a:t>
            </a:r>
            <a:r>
              <a:rPr lang="zh-CN" altLang="en-US" sz="1200" kern="1200" dirty="0" smtClean="0">
                <a:solidFill>
                  <a:schemeClr val="tx1"/>
                </a:solidFill>
                <a:effectLst/>
                <a:latin typeface="+mn-lt"/>
                <a:ea typeface="+mn-ea"/>
                <a:cs typeface="+mn-cs"/>
              </a:rPr>
              <a:t>中至少函数，基本数据类型都不算对象。</a:t>
            </a:r>
            <a:r>
              <a:rPr lang="zh-CN" altLang="en-US" dirty="0" smtClean="0">
                <a:effectLst/>
              </a:rPr>
              <a:t/>
            </a:r>
            <a:br>
              <a:rPr lang="zh-CN" altLang="en-US" dirty="0" smtClean="0">
                <a:effectLst/>
              </a:rPr>
            </a:br>
            <a:endParaRPr lang="zh-CN" altLang="en-US" sz="1200" b="0" i="0" kern="1200" dirty="0" smtClean="0">
              <a:solidFill>
                <a:schemeClr val="tx1"/>
              </a:solidFill>
              <a:effectLst/>
              <a:latin typeface="+mn-lt"/>
              <a:ea typeface="+mn-ea"/>
              <a:cs typeface="+mn-cs"/>
            </a:endParaRPr>
          </a:p>
          <a:p>
            <a:r>
              <a:rPr lang="en-US" altLang="zh-CN" dirty="0" smtClean="0"/>
              <a:t>3</a:t>
            </a:r>
            <a:r>
              <a:rPr lang="zh-CN" altLang="en-US" sz="1200" b="1" kern="1200" dirty="0" smtClean="0">
                <a:solidFill>
                  <a:schemeClr val="tx1"/>
                </a:solidFill>
                <a:effectLst/>
                <a:latin typeface="+mn-lt"/>
                <a:ea typeface="+mn-ea"/>
                <a:cs typeface="+mn-cs"/>
              </a:rPr>
              <a:t>括号和缩进</a:t>
            </a:r>
            <a:endParaRPr lang="en-US" altLang="zh-CN" sz="1200" b="1" kern="1200" dirty="0" smtClean="0">
              <a:solidFill>
                <a:schemeClr val="tx1"/>
              </a:solidFill>
              <a:effectLst/>
              <a:latin typeface="+mn-lt"/>
              <a:ea typeface="+mn-ea"/>
              <a:cs typeface="+mn-cs"/>
            </a:endParaRPr>
          </a:p>
          <a:p>
            <a:r>
              <a:rPr lang="en-US" altLang="zh-CN" sz="1200" kern="1200" dirty="0" smtClean="0">
                <a:solidFill>
                  <a:schemeClr val="tx1"/>
                </a:solidFill>
                <a:effectLst/>
                <a:latin typeface="+mn-lt"/>
                <a:ea typeface="+mn-ea"/>
                <a:cs typeface="+mn-cs"/>
              </a:rPr>
              <a:t>Python</a:t>
            </a:r>
            <a:r>
              <a:rPr lang="zh-CN" altLang="en-US" sz="1200" kern="1200" dirty="0" smtClean="0">
                <a:solidFill>
                  <a:schemeClr val="tx1"/>
                </a:solidFill>
                <a:effectLst/>
                <a:latin typeface="+mn-lt"/>
                <a:ea typeface="+mn-ea"/>
                <a:cs typeface="+mn-cs"/>
              </a:rPr>
              <a:t>与众多编程语言的不同之处还在于它使用缩进将代码分割成块。</a:t>
            </a:r>
            <a:r>
              <a:rPr lang="en-US" altLang="zh-CN" sz="1200" kern="1200" dirty="0" smtClean="0">
                <a:solidFill>
                  <a:schemeClr val="tx1"/>
                </a:solidFill>
                <a:effectLst/>
                <a:latin typeface="+mn-lt"/>
                <a:ea typeface="+mn-ea"/>
                <a:cs typeface="+mn-cs"/>
              </a:rPr>
              <a:t>Java</a:t>
            </a:r>
            <a:r>
              <a:rPr lang="zh-CN" altLang="en-US" sz="1200" kern="1200" dirty="0" smtClean="0">
                <a:solidFill>
                  <a:schemeClr val="tx1"/>
                </a:solidFill>
                <a:effectLst/>
                <a:latin typeface="+mn-lt"/>
                <a:ea typeface="+mn-ea"/>
                <a:cs typeface="+mn-cs"/>
              </a:rPr>
              <a:t>，像大部分其他语言一样，使用大括号定义函数和类定义的开头和结尾。使用缩进的好处在于它强迫你将你的程序写得比较易读，不会有缺括号导致错误的可能。</a:t>
            </a:r>
            <a:r>
              <a:rPr lang="zh-CN" altLang="en-US" dirty="0" smtClean="0">
                <a:effectLst/>
              </a:rPr>
              <a:t/>
            </a:r>
            <a:br>
              <a:rPr lang="zh-CN" altLang="en-US" dirty="0" smtClean="0">
                <a:effectLst/>
              </a:rPr>
            </a:br>
            <a:endParaRPr lang="zh-CN" altLang="en-US" sz="1200" b="0" i="0" kern="1200" dirty="0" smtClean="0">
              <a:solidFill>
                <a:schemeClr val="tx1"/>
              </a:solidFill>
              <a:effectLst/>
              <a:latin typeface="+mn-lt"/>
              <a:ea typeface="+mn-ea"/>
              <a:cs typeface="+mn-cs"/>
            </a:endParaRPr>
          </a:p>
          <a:p>
            <a:r>
              <a:rPr lang="en-US" altLang="zh-CN" dirty="0" smtClean="0"/>
              <a:t>4</a:t>
            </a:r>
            <a:r>
              <a:rPr lang="zh-CN" altLang="en-US" sz="1200" b="1" kern="1200" dirty="0" smtClean="0">
                <a:solidFill>
                  <a:schemeClr val="tx1"/>
                </a:solidFill>
                <a:effectLst/>
                <a:latin typeface="+mn-lt"/>
                <a:ea typeface="+mn-ea"/>
                <a:cs typeface="+mn-cs"/>
              </a:rPr>
              <a:t>可移植性</a:t>
            </a:r>
            <a:endParaRPr lang="en-US" altLang="zh-CN" sz="1200" b="1" kern="1200" dirty="0" smtClean="0">
              <a:solidFill>
                <a:schemeClr val="tx1"/>
              </a:solidFill>
              <a:effectLst/>
              <a:latin typeface="+mn-lt"/>
              <a:ea typeface="+mn-ea"/>
              <a:cs typeface="+mn-cs"/>
            </a:endParaRPr>
          </a:p>
          <a:p>
            <a:r>
              <a:rPr lang="en-US" altLang="zh-CN" sz="1200" kern="1200" dirty="0" smtClean="0">
                <a:solidFill>
                  <a:schemeClr val="tx1"/>
                </a:solidFill>
                <a:effectLst/>
                <a:latin typeface="+mn-lt"/>
                <a:ea typeface="+mn-ea"/>
                <a:cs typeface="+mn-cs"/>
              </a:rPr>
              <a:t>Java</a:t>
            </a:r>
            <a:r>
              <a:rPr lang="zh-CN" altLang="en-US" sz="1200" kern="1200" dirty="0" smtClean="0">
                <a:solidFill>
                  <a:schemeClr val="tx1"/>
                </a:solidFill>
                <a:effectLst/>
                <a:latin typeface="+mn-lt"/>
                <a:ea typeface="+mn-ea"/>
                <a:cs typeface="+mn-cs"/>
              </a:rPr>
              <a:t>的可移植性更强，它可以用于开发平台独立的应用。这是</a:t>
            </a:r>
            <a:r>
              <a:rPr lang="en-US" altLang="zh-CN" sz="1200" kern="1200" dirty="0" smtClean="0">
                <a:solidFill>
                  <a:schemeClr val="tx1"/>
                </a:solidFill>
                <a:effectLst/>
                <a:latin typeface="+mn-lt"/>
                <a:ea typeface="+mn-ea"/>
                <a:cs typeface="+mn-cs"/>
              </a:rPr>
              <a:t>Java</a:t>
            </a:r>
            <a:r>
              <a:rPr lang="zh-CN" altLang="en-US" sz="1200" kern="1200" dirty="0" smtClean="0">
                <a:solidFill>
                  <a:schemeClr val="tx1"/>
                </a:solidFill>
                <a:effectLst/>
                <a:latin typeface="+mn-lt"/>
                <a:ea typeface="+mn-ea"/>
                <a:cs typeface="+mn-cs"/>
              </a:rPr>
              <a:t>相较于</a:t>
            </a:r>
            <a:r>
              <a:rPr lang="en-US" altLang="zh-CN" sz="1200" kern="1200" dirty="0" smtClean="0">
                <a:solidFill>
                  <a:schemeClr val="tx1"/>
                </a:solidFill>
                <a:effectLst/>
                <a:latin typeface="+mn-lt"/>
                <a:ea typeface="+mn-ea"/>
                <a:cs typeface="+mn-cs"/>
              </a:rPr>
              <a:t>Python</a:t>
            </a:r>
            <a:r>
              <a:rPr lang="zh-CN" altLang="en-US" sz="1200" kern="1200" dirty="0" smtClean="0">
                <a:solidFill>
                  <a:schemeClr val="tx1"/>
                </a:solidFill>
                <a:effectLst/>
                <a:latin typeface="+mn-lt"/>
                <a:ea typeface="+mn-ea"/>
                <a:cs typeface="+mn-cs"/>
              </a:rPr>
              <a:t>的优势之一，任何可以运用</a:t>
            </a:r>
            <a:r>
              <a:rPr lang="en-US" altLang="zh-CN" sz="1200" kern="1200" dirty="0" smtClean="0">
                <a:solidFill>
                  <a:schemeClr val="tx1"/>
                </a:solidFill>
                <a:effectLst/>
                <a:latin typeface="+mn-lt"/>
                <a:ea typeface="+mn-ea"/>
                <a:cs typeface="+mn-cs"/>
              </a:rPr>
              <a:t>Java</a:t>
            </a:r>
            <a:r>
              <a:rPr lang="zh-CN" altLang="en-US" sz="1200" kern="1200" dirty="0" smtClean="0">
                <a:solidFill>
                  <a:schemeClr val="tx1"/>
                </a:solidFill>
                <a:effectLst/>
                <a:latin typeface="+mn-lt"/>
                <a:ea typeface="+mn-ea"/>
                <a:cs typeface="+mn-cs"/>
              </a:rPr>
              <a:t>虚拟机的电脑或者移动设备都可以运行</a:t>
            </a:r>
            <a:r>
              <a:rPr lang="en-US" altLang="zh-CN" sz="1200" kern="1200" dirty="0" smtClean="0">
                <a:solidFill>
                  <a:schemeClr val="tx1"/>
                </a:solidFill>
                <a:effectLst/>
                <a:latin typeface="+mn-lt"/>
                <a:ea typeface="+mn-ea"/>
                <a:cs typeface="+mn-cs"/>
              </a:rPr>
              <a:t>Java</a:t>
            </a:r>
            <a:r>
              <a:rPr lang="zh-CN" altLang="en-US" sz="1200" kern="1200" dirty="0" smtClean="0">
                <a:solidFill>
                  <a:schemeClr val="tx1"/>
                </a:solidFill>
                <a:effectLst/>
                <a:latin typeface="+mn-lt"/>
                <a:ea typeface="+mn-ea"/>
                <a:cs typeface="+mn-cs"/>
              </a:rPr>
              <a:t>的应用，而不管你在哪里运行</a:t>
            </a:r>
            <a:r>
              <a:rPr lang="en-US" altLang="zh-CN" sz="1200" kern="1200" dirty="0" smtClean="0">
                <a:solidFill>
                  <a:schemeClr val="tx1"/>
                </a:solidFill>
                <a:effectLst/>
                <a:latin typeface="+mn-lt"/>
                <a:ea typeface="+mn-ea"/>
                <a:cs typeface="+mn-cs"/>
              </a:rPr>
              <a:t>Python</a:t>
            </a:r>
            <a:r>
              <a:rPr lang="zh-CN" altLang="en-US" sz="1200" kern="1200" dirty="0" smtClean="0">
                <a:solidFill>
                  <a:schemeClr val="tx1"/>
                </a:solidFill>
                <a:effectLst/>
                <a:latin typeface="+mn-lt"/>
                <a:ea typeface="+mn-ea"/>
                <a:cs typeface="+mn-cs"/>
              </a:rPr>
              <a:t>的程序你都需要一个编译器来将</a:t>
            </a:r>
            <a:r>
              <a:rPr lang="en-US" altLang="zh-CN" sz="1200" kern="1200" dirty="0" smtClean="0">
                <a:solidFill>
                  <a:schemeClr val="tx1"/>
                </a:solidFill>
                <a:effectLst/>
                <a:latin typeface="+mn-lt"/>
                <a:ea typeface="+mn-ea"/>
                <a:cs typeface="+mn-cs"/>
              </a:rPr>
              <a:t>Python</a:t>
            </a:r>
            <a:r>
              <a:rPr lang="zh-CN" altLang="en-US" sz="1200" kern="1200" dirty="0" smtClean="0">
                <a:solidFill>
                  <a:schemeClr val="tx1"/>
                </a:solidFill>
                <a:effectLst/>
                <a:latin typeface="+mn-lt"/>
                <a:ea typeface="+mn-ea"/>
                <a:cs typeface="+mn-cs"/>
              </a:rPr>
              <a:t>代码转化为你特定的操作系统可理解的代码。这是因为大部分设备已经安装了</a:t>
            </a:r>
            <a:r>
              <a:rPr lang="en-US" altLang="zh-CN" sz="1200" kern="1200" dirty="0" smtClean="0">
                <a:solidFill>
                  <a:schemeClr val="tx1"/>
                </a:solidFill>
                <a:effectLst/>
                <a:latin typeface="+mn-lt"/>
                <a:ea typeface="+mn-ea"/>
                <a:cs typeface="+mn-cs"/>
              </a:rPr>
              <a:t>Java</a:t>
            </a:r>
            <a:r>
              <a:rPr lang="zh-CN" altLang="en-US" sz="1200" kern="1200" dirty="0" smtClean="0">
                <a:solidFill>
                  <a:schemeClr val="tx1"/>
                </a:solidFill>
                <a:effectLst/>
                <a:latin typeface="+mn-lt"/>
                <a:ea typeface="+mn-ea"/>
                <a:cs typeface="+mn-cs"/>
              </a:rPr>
              <a:t>虚拟机，所以</a:t>
            </a:r>
            <a:r>
              <a:rPr lang="en-US" altLang="zh-CN" sz="1200" kern="1200" dirty="0" smtClean="0">
                <a:solidFill>
                  <a:schemeClr val="tx1"/>
                </a:solidFill>
                <a:effectLst/>
                <a:latin typeface="+mn-lt"/>
                <a:ea typeface="+mn-ea"/>
                <a:cs typeface="+mn-cs"/>
              </a:rPr>
              <a:t>Java</a:t>
            </a:r>
            <a:r>
              <a:rPr lang="zh-CN" altLang="en-US" sz="1200" kern="1200" dirty="0" smtClean="0">
                <a:solidFill>
                  <a:schemeClr val="tx1"/>
                </a:solidFill>
                <a:effectLst/>
                <a:latin typeface="+mn-lt"/>
                <a:ea typeface="+mn-ea"/>
                <a:cs typeface="+mn-cs"/>
              </a:rPr>
              <a:t>程序员可以自信的说他们的应用几乎对所有用户都可用。</a:t>
            </a:r>
            <a:endParaRPr lang="zh-CN" altLang="en-US" dirty="0" smtClean="0">
              <a:effectLst/>
            </a:endParaRPr>
          </a:p>
          <a:p>
            <a:r>
              <a:rPr lang="zh-CN" altLang="en-US" sz="1200" b="0" i="0" kern="1200" dirty="0" smtClean="0">
                <a:solidFill>
                  <a:schemeClr val="tx1"/>
                </a:solidFill>
                <a:effectLst/>
                <a:latin typeface="+mn-lt"/>
                <a:ea typeface="+mn-ea"/>
                <a:cs typeface="+mn-cs"/>
              </a:rPr>
              <a:t> </a:t>
            </a:r>
          </a:p>
          <a:p>
            <a:r>
              <a:rPr lang="en-US" altLang="zh-CN" dirty="0" smtClean="0"/>
              <a:t>5</a:t>
            </a:r>
            <a:r>
              <a:rPr lang="en-US" altLang="zh-CN" sz="1200" b="1" kern="1200" dirty="0" smtClean="0">
                <a:solidFill>
                  <a:schemeClr val="tx1"/>
                </a:solidFill>
                <a:effectLst/>
                <a:latin typeface="+mn-lt"/>
                <a:ea typeface="+mn-ea"/>
                <a:cs typeface="+mn-cs"/>
              </a:rPr>
              <a:t>Python</a:t>
            </a:r>
            <a:r>
              <a:rPr lang="zh-CN" altLang="en-US" sz="1200" b="1" kern="1200" dirty="0" smtClean="0">
                <a:solidFill>
                  <a:schemeClr val="tx1"/>
                </a:solidFill>
                <a:effectLst/>
                <a:latin typeface="+mn-lt"/>
                <a:ea typeface="+mn-ea"/>
                <a:cs typeface="+mn-cs"/>
              </a:rPr>
              <a:t>的</a:t>
            </a:r>
            <a:r>
              <a:rPr lang="en-US" altLang="zh-CN" sz="1200" b="1" kern="1200" dirty="0" smtClean="0">
                <a:solidFill>
                  <a:schemeClr val="tx1"/>
                </a:solidFill>
                <a:effectLst/>
                <a:latin typeface="+mn-lt"/>
                <a:ea typeface="+mn-ea"/>
                <a:cs typeface="+mn-cs"/>
              </a:rPr>
              <a:t>GIL</a:t>
            </a:r>
            <a:r>
              <a:rPr lang="zh-CN" altLang="en-US" sz="1200" b="1" kern="1200" dirty="0" smtClean="0">
                <a:solidFill>
                  <a:schemeClr val="tx1"/>
                </a:solidFill>
                <a:effectLst/>
                <a:latin typeface="+mn-lt"/>
                <a:ea typeface="+mn-ea"/>
                <a:cs typeface="+mn-cs"/>
              </a:rPr>
              <a:t>（缺点） </a:t>
            </a:r>
            <a:r>
              <a:rPr lang="en-US" altLang="zh-CN" sz="1200" b="0" i="0" kern="1200" dirty="0" smtClean="0">
                <a:solidFill>
                  <a:schemeClr val="tx1"/>
                </a:solidFill>
                <a:effectLst/>
                <a:latin typeface="+mn-lt"/>
                <a:ea typeface="+mn-ea"/>
                <a:cs typeface="+mn-cs"/>
              </a:rPr>
              <a:t>Global Interpreter Lock</a:t>
            </a:r>
            <a:endParaRPr lang="en-US" altLang="zh-CN" sz="1200" b="1" kern="1200" dirty="0" smtClean="0">
              <a:solidFill>
                <a:schemeClr val="tx1"/>
              </a:solidFill>
              <a:effectLst/>
              <a:latin typeface="+mn-lt"/>
              <a:ea typeface="+mn-ea"/>
              <a:cs typeface="+mn-cs"/>
            </a:endParaRPr>
          </a:p>
          <a:p>
            <a:r>
              <a:rPr lang="en-US" altLang="zh-CN" sz="1200" kern="1200" dirty="0" smtClean="0">
                <a:solidFill>
                  <a:schemeClr val="tx1"/>
                </a:solidFill>
                <a:effectLst/>
                <a:latin typeface="+mn-lt"/>
                <a:ea typeface="+mn-ea"/>
                <a:cs typeface="+mn-cs"/>
              </a:rPr>
              <a:t>Python</a:t>
            </a:r>
            <a:r>
              <a:rPr lang="zh-CN" altLang="en-US" sz="1200" kern="1200" dirty="0" smtClean="0">
                <a:solidFill>
                  <a:schemeClr val="tx1"/>
                </a:solidFill>
                <a:effectLst/>
                <a:latin typeface="+mn-lt"/>
                <a:ea typeface="+mn-ea"/>
                <a:cs typeface="+mn-cs"/>
              </a:rPr>
              <a:t>中的</a:t>
            </a:r>
            <a:r>
              <a:rPr lang="en-US" altLang="zh-CN" sz="1200" kern="1200" dirty="0" smtClean="0">
                <a:solidFill>
                  <a:schemeClr val="tx1"/>
                </a:solidFill>
                <a:effectLst/>
                <a:latin typeface="+mn-lt"/>
                <a:ea typeface="+mn-ea"/>
                <a:cs typeface="+mn-cs"/>
              </a:rPr>
              <a:t>GIL</a:t>
            </a:r>
            <a:r>
              <a:rPr lang="zh-CN" altLang="en-US" sz="1200" kern="1200" dirty="0" smtClean="0">
                <a:solidFill>
                  <a:schemeClr val="tx1"/>
                </a:solidFill>
                <a:effectLst/>
                <a:latin typeface="+mn-lt"/>
                <a:ea typeface="+mn-ea"/>
                <a:cs typeface="+mn-cs"/>
              </a:rPr>
              <a:t>一直被不少开发者所诟病，</a:t>
            </a:r>
            <a:r>
              <a:rPr lang="en-US" altLang="zh-CN" sz="1200" kern="1200" dirty="0" smtClean="0">
                <a:solidFill>
                  <a:schemeClr val="tx1"/>
                </a:solidFill>
                <a:effectLst/>
                <a:latin typeface="+mn-lt"/>
                <a:ea typeface="+mn-ea"/>
                <a:cs typeface="+mn-cs"/>
              </a:rPr>
              <a:t>GIL</a:t>
            </a:r>
            <a:r>
              <a:rPr lang="zh-CN" altLang="en-US" sz="1200" kern="1200" dirty="0" smtClean="0">
                <a:solidFill>
                  <a:schemeClr val="tx1"/>
                </a:solidFill>
                <a:effectLst/>
                <a:latin typeface="+mn-lt"/>
                <a:ea typeface="+mn-ea"/>
                <a:cs typeface="+mn-cs"/>
              </a:rPr>
              <a:t>是指全局解释锁，</a:t>
            </a:r>
            <a:r>
              <a:rPr lang="en-US" altLang="zh-CN" sz="1200" kern="1200" dirty="0" smtClean="0">
                <a:solidFill>
                  <a:schemeClr val="tx1"/>
                </a:solidFill>
                <a:effectLst/>
                <a:latin typeface="+mn-lt"/>
                <a:ea typeface="+mn-ea"/>
                <a:cs typeface="+mn-cs"/>
              </a:rPr>
              <a:t>Python</a:t>
            </a:r>
            <a:r>
              <a:rPr lang="zh-CN" altLang="en-US" sz="1200" kern="1200" dirty="0" smtClean="0">
                <a:solidFill>
                  <a:schemeClr val="tx1"/>
                </a:solidFill>
                <a:effectLst/>
                <a:latin typeface="+mn-lt"/>
                <a:ea typeface="+mn-ea"/>
                <a:cs typeface="+mn-cs"/>
              </a:rPr>
              <a:t>的多线程在多</a:t>
            </a:r>
            <a:r>
              <a:rPr lang="en-US" altLang="zh-CN" sz="1200" kern="1200" dirty="0" smtClean="0">
                <a:solidFill>
                  <a:schemeClr val="tx1"/>
                </a:solidFill>
                <a:effectLst/>
                <a:latin typeface="+mn-lt"/>
                <a:ea typeface="+mn-ea"/>
                <a:cs typeface="+mn-cs"/>
              </a:rPr>
              <a:t>CPU</a:t>
            </a:r>
            <a:r>
              <a:rPr lang="zh-CN" altLang="en-US" sz="1200" kern="1200" dirty="0" smtClean="0">
                <a:solidFill>
                  <a:schemeClr val="tx1"/>
                </a:solidFill>
                <a:effectLst/>
                <a:latin typeface="+mn-lt"/>
                <a:ea typeface="+mn-ea"/>
                <a:cs typeface="+mn-cs"/>
              </a:rPr>
              <a:t>条件下并不能并行的运行，而只能是每个线程运行的时候首先需要获得解释器的访问权限才可以执行，其他线程只能处于等待的过程，不过</a:t>
            </a:r>
            <a:r>
              <a:rPr lang="en-US" altLang="zh-CN" sz="1200" kern="1200" dirty="0" smtClean="0">
                <a:solidFill>
                  <a:schemeClr val="tx1"/>
                </a:solidFill>
                <a:effectLst/>
                <a:latin typeface="+mn-lt"/>
                <a:ea typeface="+mn-ea"/>
                <a:cs typeface="+mn-cs"/>
              </a:rPr>
              <a:t>GIL</a:t>
            </a:r>
            <a:r>
              <a:rPr lang="zh-CN" altLang="en-US" sz="1200" kern="1200" dirty="0" smtClean="0">
                <a:solidFill>
                  <a:schemeClr val="tx1"/>
                </a:solidFill>
                <a:effectLst/>
                <a:latin typeface="+mn-lt"/>
                <a:ea typeface="+mn-ea"/>
                <a:cs typeface="+mn-cs"/>
              </a:rPr>
              <a:t>并不是</a:t>
            </a:r>
            <a:r>
              <a:rPr lang="en-US" altLang="zh-CN" sz="1200" kern="1200" dirty="0" smtClean="0">
                <a:solidFill>
                  <a:schemeClr val="tx1"/>
                </a:solidFill>
                <a:effectLst/>
                <a:latin typeface="+mn-lt"/>
                <a:ea typeface="+mn-ea"/>
                <a:cs typeface="+mn-cs"/>
              </a:rPr>
              <a:t>Python</a:t>
            </a:r>
            <a:r>
              <a:rPr lang="zh-CN" altLang="en-US" sz="1200" kern="1200" dirty="0" smtClean="0">
                <a:solidFill>
                  <a:schemeClr val="tx1"/>
                </a:solidFill>
                <a:effectLst/>
                <a:latin typeface="+mn-lt"/>
                <a:ea typeface="+mn-ea"/>
                <a:cs typeface="+mn-cs"/>
              </a:rPr>
              <a:t>的致命缺点，否则现在没人会用的，因为有很多方案是协程，或者是用多进程机制来弥补。而</a:t>
            </a:r>
            <a:r>
              <a:rPr lang="en-US" altLang="zh-CN" sz="1200" kern="1200" dirty="0" smtClean="0">
                <a:solidFill>
                  <a:schemeClr val="tx1"/>
                </a:solidFill>
                <a:effectLst/>
                <a:latin typeface="+mn-lt"/>
                <a:ea typeface="+mn-ea"/>
                <a:cs typeface="+mn-cs"/>
              </a:rPr>
              <a:t>Java</a:t>
            </a:r>
            <a:r>
              <a:rPr lang="zh-CN" altLang="en-US" sz="1200" kern="1200" dirty="0" smtClean="0">
                <a:solidFill>
                  <a:schemeClr val="tx1"/>
                </a:solidFill>
                <a:effectLst/>
                <a:latin typeface="+mn-lt"/>
                <a:ea typeface="+mn-ea"/>
                <a:cs typeface="+mn-cs"/>
              </a:rPr>
              <a:t>支持真正的多线程并发操作，能很好的控制资源的的共享。</a:t>
            </a:r>
            <a:endParaRPr lang="zh-CN" altLang="en-US" dirty="0" smtClean="0">
              <a:effectLst/>
            </a:endParaRPr>
          </a:p>
          <a:p>
            <a:r>
              <a:rPr lang="zh-CN" altLang="en-US" sz="1200" b="0" i="0" kern="1200" dirty="0" smtClean="0">
                <a:solidFill>
                  <a:schemeClr val="tx1"/>
                </a:solidFill>
                <a:effectLst/>
                <a:latin typeface="+mn-lt"/>
                <a:ea typeface="+mn-ea"/>
                <a:cs typeface="+mn-cs"/>
              </a:rPr>
              <a:t> </a:t>
            </a:r>
          </a:p>
          <a:p>
            <a:r>
              <a:rPr lang="en-US" altLang="zh-CN" dirty="0" smtClean="0"/>
              <a:t>6</a:t>
            </a:r>
            <a:r>
              <a:rPr lang="zh-CN" altLang="en-US" sz="1200" b="1" kern="1200" dirty="0" smtClean="0">
                <a:solidFill>
                  <a:schemeClr val="tx1"/>
                </a:solidFill>
                <a:effectLst/>
                <a:latin typeface="+mn-lt"/>
                <a:ea typeface="+mn-ea"/>
                <a:cs typeface="+mn-cs"/>
              </a:rPr>
              <a:t>应用领域</a:t>
            </a:r>
            <a:endParaRPr lang="en-US" altLang="zh-CN" sz="1200" b="1" kern="1200" dirty="0" smtClean="0">
              <a:solidFill>
                <a:schemeClr val="tx1"/>
              </a:solidFill>
              <a:effectLst/>
              <a:latin typeface="+mn-lt"/>
              <a:ea typeface="+mn-ea"/>
              <a:cs typeface="+mn-cs"/>
            </a:endParaRPr>
          </a:p>
          <a:p>
            <a:r>
              <a:rPr lang="en-US" altLang="zh-CN" sz="1200" kern="1200" dirty="0" smtClean="0">
                <a:solidFill>
                  <a:schemeClr val="tx1"/>
                </a:solidFill>
                <a:effectLst/>
                <a:latin typeface="+mn-lt"/>
                <a:ea typeface="+mn-ea"/>
                <a:cs typeface="+mn-cs"/>
              </a:rPr>
              <a:t>Java</a:t>
            </a:r>
            <a:r>
              <a:rPr lang="zh-CN" altLang="en-US" sz="1200" kern="1200" dirty="0" smtClean="0">
                <a:solidFill>
                  <a:schemeClr val="tx1"/>
                </a:solidFill>
                <a:effectLst/>
                <a:latin typeface="+mn-lt"/>
                <a:ea typeface="+mn-ea"/>
                <a:cs typeface="+mn-cs"/>
              </a:rPr>
              <a:t>主要用于商业逻辑强的领域，如商城系统，金融，保险等传统数据库事务领域，通过类似</a:t>
            </a:r>
            <a:r>
              <a:rPr lang="en-US" altLang="zh-CN" sz="1200" kern="1200" dirty="0" err="1" smtClean="0">
                <a:solidFill>
                  <a:schemeClr val="tx1"/>
                </a:solidFill>
                <a:effectLst/>
                <a:latin typeface="+mn-lt"/>
                <a:ea typeface="+mn-ea"/>
                <a:cs typeface="+mn-cs"/>
              </a:rPr>
              <a:t>ssh</a:t>
            </a:r>
            <a:r>
              <a:rPr lang="zh-CN" altLang="en-US" sz="1200" kern="1200" dirty="0" smtClean="0">
                <a:solidFill>
                  <a:schemeClr val="tx1"/>
                </a:solidFill>
                <a:effectLst/>
                <a:latin typeface="+mn-lt"/>
                <a:ea typeface="+mn-ea"/>
                <a:cs typeface="+mn-cs"/>
              </a:rPr>
              <a:t>框架事务代码，对商业数据库，如</a:t>
            </a:r>
            <a:r>
              <a:rPr lang="en-US" altLang="zh-CN" sz="1200" kern="1200" dirty="0" smtClean="0">
                <a:solidFill>
                  <a:schemeClr val="tx1"/>
                </a:solidFill>
                <a:effectLst/>
                <a:latin typeface="+mn-lt"/>
                <a:ea typeface="+mn-ea"/>
                <a:cs typeface="+mn-cs"/>
              </a:rPr>
              <a:t>oralce,db2,sql server</a:t>
            </a:r>
            <a:r>
              <a:rPr lang="zh-CN" altLang="en-US" sz="1200" kern="1200" dirty="0" smtClean="0">
                <a:solidFill>
                  <a:schemeClr val="tx1"/>
                </a:solidFill>
                <a:effectLst/>
                <a:latin typeface="+mn-lt"/>
                <a:ea typeface="+mn-ea"/>
                <a:cs typeface="+mn-cs"/>
              </a:rPr>
              <a:t>等支持较好，软件工程理念较强，适合软件工程式的多人开发模式。</a:t>
            </a:r>
            <a:r>
              <a:rPr lang="en-US" altLang="zh-CN" sz="1200" kern="1200" dirty="0" smtClean="0">
                <a:solidFill>
                  <a:schemeClr val="tx1"/>
                </a:solidFill>
                <a:effectLst/>
                <a:latin typeface="+mn-lt"/>
                <a:ea typeface="+mn-ea"/>
                <a:cs typeface="+mn-cs"/>
              </a:rPr>
              <a:t>Python</a:t>
            </a:r>
            <a:r>
              <a:rPr lang="zh-CN" altLang="en-US" sz="1200" kern="1200" dirty="0" smtClean="0">
                <a:solidFill>
                  <a:schemeClr val="tx1"/>
                </a:solidFill>
                <a:effectLst/>
                <a:latin typeface="+mn-lt"/>
                <a:ea typeface="+mn-ea"/>
                <a:cs typeface="+mn-cs"/>
              </a:rPr>
              <a:t>主要用于</a:t>
            </a:r>
            <a:r>
              <a:rPr lang="en-US" altLang="zh-CN" sz="1200" kern="1200" dirty="0" smtClean="0">
                <a:solidFill>
                  <a:schemeClr val="tx1"/>
                </a:solidFill>
                <a:effectLst/>
                <a:latin typeface="+mn-lt"/>
                <a:ea typeface="+mn-ea"/>
                <a:cs typeface="+mn-cs"/>
              </a:rPr>
              <a:t>web</a:t>
            </a:r>
            <a:r>
              <a:rPr lang="zh-CN" altLang="en-US" sz="1200" kern="1200" dirty="0" smtClean="0">
                <a:solidFill>
                  <a:schemeClr val="tx1"/>
                </a:solidFill>
                <a:effectLst/>
                <a:latin typeface="+mn-lt"/>
                <a:ea typeface="+mn-ea"/>
                <a:cs typeface="+mn-cs"/>
              </a:rPr>
              <a:t>数据分析，科学计算，金融分析，信号分析，图像算法，数学计算，统计分析，算法建模，服务器运维，自动化操作，快速开发理念强，适合快速开发团队或个人敏捷模式。</a:t>
            </a:r>
            <a:endParaRPr lang="zh-CN" altLang="en-US" dirty="0" smtClean="0">
              <a:effectLst/>
            </a:endParaRPr>
          </a:p>
          <a:p>
            <a:r>
              <a:rPr lang="en-US" altLang="zh-CN" dirty="0" smtClean="0"/>
              <a:t>7</a:t>
            </a:r>
            <a:r>
              <a:rPr lang="zh-CN" altLang="en-US" sz="1200" b="1" kern="1200" dirty="0" smtClean="0">
                <a:solidFill>
                  <a:schemeClr val="tx1"/>
                </a:solidFill>
                <a:effectLst/>
                <a:latin typeface="+mn-lt"/>
                <a:ea typeface="+mn-ea"/>
                <a:cs typeface="+mn-cs"/>
              </a:rPr>
              <a:t>最多用途</a:t>
            </a:r>
            <a:endParaRPr lang="en-US" altLang="zh-CN" sz="1200" b="1" kern="1200" dirty="0" smtClean="0">
              <a:solidFill>
                <a:schemeClr val="tx1"/>
              </a:solidFill>
              <a:effectLst/>
              <a:latin typeface="+mn-lt"/>
              <a:ea typeface="+mn-ea"/>
              <a:cs typeface="+mn-cs"/>
            </a:endParaRPr>
          </a:p>
          <a:p>
            <a:r>
              <a:rPr lang="en-US" altLang="zh-CN" sz="1200" kern="1200" dirty="0" smtClean="0">
                <a:solidFill>
                  <a:schemeClr val="tx1"/>
                </a:solidFill>
                <a:effectLst/>
                <a:latin typeface="+mn-lt"/>
                <a:ea typeface="+mn-ea"/>
                <a:cs typeface="+mn-cs"/>
              </a:rPr>
              <a:t>Java</a:t>
            </a:r>
            <a:r>
              <a:rPr lang="zh-CN" altLang="en-US" sz="1200" kern="1200" dirty="0" smtClean="0">
                <a:solidFill>
                  <a:schemeClr val="tx1"/>
                </a:solidFill>
                <a:effectLst/>
                <a:latin typeface="+mn-lt"/>
                <a:ea typeface="+mn-ea"/>
                <a:cs typeface="+mn-cs"/>
              </a:rPr>
              <a:t>用途最多的是</a:t>
            </a:r>
            <a:r>
              <a:rPr lang="en-US" altLang="zh-CN" sz="1200" kern="1200" dirty="0" smtClean="0">
                <a:solidFill>
                  <a:schemeClr val="tx1"/>
                </a:solidFill>
                <a:effectLst/>
                <a:latin typeface="+mn-lt"/>
                <a:ea typeface="+mn-ea"/>
                <a:cs typeface="+mn-cs"/>
              </a:rPr>
              <a:t>web</a:t>
            </a:r>
            <a:r>
              <a:rPr lang="zh-CN" altLang="en-US"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Python</a:t>
            </a:r>
            <a:r>
              <a:rPr lang="zh-CN" altLang="en-US" sz="1200" kern="1200" dirty="0" smtClean="0">
                <a:solidFill>
                  <a:schemeClr val="tx1"/>
                </a:solidFill>
                <a:effectLst/>
                <a:latin typeface="+mn-lt"/>
                <a:ea typeface="+mn-ea"/>
                <a:cs typeface="+mn-cs"/>
              </a:rPr>
              <a:t>用途最多的是脚本。</a:t>
            </a:r>
            <a:r>
              <a:rPr lang="zh-CN" altLang="en-US" dirty="0" smtClean="0">
                <a:effectLst/>
              </a:rPr>
              <a:t/>
            </a:r>
            <a:br>
              <a:rPr lang="zh-CN" altLang="en-US" dirty="0" smtClean="0">
                <a:effectLst/>
              </a:rPr>
            </a:br>
            <a:endParaRPr lang="zh-CN" altLang="en-US" dirty="0" smtClean="0">
              <a:effectLst/>
            </a:endParaRPr>
          </a:p>
          <a:p>
            <a:r>
              <a:rPr lang="zh-CN" altLang="en-US" dirty="0" smtClean="0"/>
              <a:t/>
            </a:r>
            <a:br>
              <a:rPr lang="zh-CN" altLang="en-US" dirty="0" smtClean="0"/>
            </a:br>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pPr/>
              <a:t>15</a:t>
            </a:fld>
            <a:endParaRPr lang="zh-CN" altLang="en-US"/>
          </a:p>
        </p:txBody>
      </p:sp>
    </p:spTree>
    <p:extLst>
      <p:ext uri="{BB962C8B-B14F-4D97-AF65-F5344CB8AC3E}">
        <p14:creationId xmlns:p14="http://schemas.microsoft.com/office/powerpoint/2010/main" xmlns="" val="556930275"/>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100" dirty="0" smtClean="0">
                <a:latin typeface="微软雅黑 Light" panose="020B0502040204020203" pitchFamily="34" charset="-122"/>
                <a:ea typeface="微软雅黑 Light" panose="020B0502040204020203" pitchFamily="34" charset="-122"/>
              </a:rPr>
              <a:t>推导式是一个非常好看的代码风格，但是十分不便的是对于理解代码并不是十分友好。所以在实际编写的时候，推导式尽量不使用多重嵌套的方式。</a:t>
            </a:r>
            <a:endParaRPr lang="en-US" altLang="zh-CN" sz="1100" dirty="0" smtClean="0">
              <a:latin typeface="微软雅黑 Light" panose="020B0502040204020203" pitchFamily="34" charset="-122"/>
              <a:ea typeface="微软雅黑 Light" panose="020B0502040204020203" pitchFamily="34" charset="-122"/>
            </a:endParaRPr>
          </a:p>
        </p:txBody>
      </p:sp>
      <p:sp>
        <p:nvSpPr>
          <p:cNvPr id="4" name="Slide Number Placeholder 3"/>
          <p:cNvSpPr>
            <a:spLocks noGrp="1"/>
          </p:cNvSpPr>
          <p:nvPr>
            <p:ph type="sldNum" sz="quarter" idx="10"/>
          </p:nvPr>
        </p:nvSpPr>
        <p:spPr/>
        <p:txBody>
          <a:bodyPr/>
          <a:lstStyle/>
          <a:p>
            <a:fld id="{858E6889-349A-49E8-AAE1-A1FB1A7B9723}" type="slidenum">
              <a:rPr lang="zh-CN" altLang="en-US">
                <a:solidFill>
                  <a:prstClr val="black"/>
                </a:solidFill>
              </a:rPr>
              <a:pPr/>
              <a:t>102</a:t>
            </a:fld>
            <a:endParaRPr lang="zh-CN" altLang="en-US">
              <a:solidFill>
                <a:prstClr val="black"/>
              </a:solidFill>
            </a:endParaRPr>
          </a:p>
        </p:txBody>
      </p:sp>
    </p:spTree>
    <p:extLst>
      <p:ext uri="{BB962C8B-B14F-4D97-AF65-F5344CB8AC3E}">
        <p14:creationId xmlns:p14="http://schemas.microsoft.com/office/powerpoint/2010/main" xmlns="" val="489900884"/>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pPr/>
              <a:t>105</a:t>
            </a:fld>
            <a:endParaRPr lang="zh-CN" altLang="en-US"/>
          </a:p>
        </p:txBody>
      </p:sp>
    </p:spTree>
    <p:extLst>
      <p:ext uri="{BB962C8B-B14F-4D97-AF65-F5344CB8AC3E}">
        <p14:creationId xmlns:p14="http://schemas.microsoft.com/office/powerpoint/2010/main" xmlns="" val="1641812174"/>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pPr/>
              <a:t>106</a:t>
            </a:fld>
            <a:endParaRPr lang="zh-CN" altLang="en-US"/>
          </a:p>
        </p:txBody>
      </p:sp>
    </p:spTree>
    <p:extLst>
      <p:ext uri="{BB962C8B-B14F-4D97-AF65-F5344CB8AC3E}">
        <p14:creationId xmlns:p14="http://schemas.microsoft.com/office/powerpoint/2010/main" xmlns="" val="1963837699"/>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pPr/>
              <a:t>107</a:t>
            </a:fld>
            <a:endParaRPr lang="zh-CN" altLang="en-US"/>
          </a:p>
        </p:txBody>
      </p:sp>
    </p:spTree>
    <p:extLst>
      <p:ext uri="{BB962C8B-B14F-4D97-AF65-F5344CB8AC3E}">
        <p14:creationId xmlns:p14="http://schemas.microsoft.com/office/powerpoint/2010/main" xmlns="" val="426544102"/>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pPr/>
              <a:t>108</a:t>
            </a:fld>
            <a:endParaRPr lang="zh-CN" altLang="en-US"/>
          </a:p>
        </p:txBody>
      </p:sp>
    </p:spTree>
    <p:extLst>
      <p:ext uri="{BB962C8B-B14F-4D97-AF65-F5344CB8AC3E}">
        <p14:creationId xmlns:p14="http://schemas.microsoft.com/office/powerpoint/2010/main" xmlns="" val="1551756849"/>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pPr/>
              <a:t>109</a:t>
            </a:fld>
            <a:endParaRPr lang="zh-CN" altLang="en-US"/>
          </a:p>
        </p:txBody>
      </p:sp>
    </p:spTree>
    <p:extLst>
      <p:ext uri="{BB962C8B-B14F-4D97-AF65-F5344CB8AC3E}">
        <p14:creationId xmlns:p14="http://schemas.microsoft.com/office/powerpoint/2010/main" xmlns="" val="1403314440"/>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pPr/>
              <a:t>110</a:t>
            </a:fld>
            <a:endParaRPr lang="zh-CN" altLang="en-US"/>
          </a:p>
        </p:txBody>
      </p:sp>
    </p:spTree>
    <p:extLst>
      <p:ext uri="{BB962C8B-B14F-4D97-AF65-F5344CB8AC3E}">
        <p14:creationId xmlns:p14="http://schemas.microsoft.com/office/powerpoint/2010/main" xmlns="" val="1239404347"/>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pPr/>
              <a:t>111</a:t>
            </a:fld>
            <a:endParaRPr lang="zh-CN" altLang="en-US"/>
          </a:p>
        </p:txBody>
      </p:sp>
    </p:spTree>
    <p:extLst>
      <p:ext uri="{BB962C8B-B14F-4D97-AF65-F5344CB8AC3E}">
        <p14:creationId xmlns:p14="http://schemas.microsoft.com/office/powerpoint/2010/main" xmlns="" val="900666021"/>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pPr/>
              <a:t>112</a:t>
            </a:fld>
            <a:endParaRPr lang="zh-CN" altLang="en-US"/>
          </a:p>
        </p:txBody>
      </p:sp>
    </p:spTree>
    <p:extLst>
      <p:ext uri="{BB962C8B-B14F-4D97-AF65-F5344CB8AC3E}">
        <p14:creationId xmlns:p14="http://schemas.microsoft.com/office/powerpoint/2010/main" xmlns="" val="554150677"/>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此处有实战演练</a:t>
            </a:r>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pPr/>
              <a:t>113</a:t>
            </a:fld>
            <a:endParaRPr lang="zh-CN" altLang="en-US"/>
          </a:p>
        </p:txBody>
      </p:sp>
    </p:spTree>
    <p:extLst>
      <p:ext uri="{BB962C8B-B14F-4D97-AF65-F5344CB8AC3E}">
        <p14:creationId xmlns:p14="http://schemas.microsoft.com/office/powerpoint/2010/main" xmlns="" val="7529467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905000" y="1941513"/>
            <a:ext cx="9144000" cy="2387600"/>
          </a:xfrm>
        </p:spPr>
        <p:txBody>
          <a:bodyPr anchor="b"/>
          <a:lstStyle>
            <a:lvl1pPr algn="ctr">
              <a:defRPr sz="6000" b="1">
                <a:solidFill>
                  <a:schemeClr val="bg1"/>
                </a:solidFill>
              </a:defRPr>
            </a:lvl1pPr>
          </a:lstStyle>
          <a:p>
            <a:endParaRPr lang="zh-CN" altLang="en-US" dirty="0"/>
          </a:p>
        </p:txBody>
      </p:sp>
      <p:sp>
        <p:nvSpPr>
          <p:cNvPr id="3" name="副标题 2"/>
          <p:cNvSpPr>
            <a:spLocks noGrp="1"/>
          </p:cNvSpPr>
          <p:nvPr>
            <p:ph type="subTitle" idx="1"/>
          </p:nvPr>
        </p:nvSpPr>
        <p:spPr>
          <a:xfrm>
            <a:off x="1905000" y="4421188"/>
            <a:ext cx="9144000" cy="1655762"/>
          </a:xfrm>
        </p:spPr>
        <p:txBody>
          <a:bodyPr/>
          <a:lstStyle>
            <a:lvl1pPr marL="0" indent="0" algn="ctr">
              <a:buNone/>
              <a:defRPr sz="2400" b="1">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zh-CN" altLang="en-US" dirty="0"/>
          </a:p>
        </p:txBody>
      </p:sp>
      <p:sp>
        <p:nvSpPr>
          <p:cNvPr id="4" name="日期占位符 3"/>
          <p:cNvSpPr>
            <a:spLocks noGrp="1"/>
          </p:cNvSpPr>
          <p:nvPr>
            <p:ph type="dt" sz="half" idx="10"/>
          </p:nvPr>
        </p:nvSpPr>
        <p:spPr>
          <a:xfrm>
            <a:off x="838200" y="6520259"/>
            <a:ext cx="2743200" cy="365125"/>
          </a:xfrm>
          <a:prstGeom prst="rect">
            <a:avLst/>
          </a:prstGeom>
        </p:spPr>
        <p:txBody>
          <a:bodyPr/>
          <a:lstStyle>
            <a:lvl1pPr>
              <a:defRPr>
                <a:solidFill>
                  <a:srgbClr val="C00000"/>
                </a:solidFill>
              </a:defRPr>
            </a:lvl1pPr>
          </a:lstStyle>
          <a:p>
            <a:fld id="{A7500E80-6CD3-487E-8C63-0BF905CA7CD9}" type="datetime1">
              <a:rPr lang="zh-CN" altLang="en-US" smtClean="0"/>
              <a:pPr/>
              <a:t>2019/9/8</a:t>
            </a:fld>
            <a:endParaRPr lang="zh-CN" altLang="en-US" dirty="0"/>
          </a:p>
        </p:txBody>
      </p:sp>
      <p:sp>
        <p:nvSpPr>
          <p:cNvPr id="6" name="灯片编号占位符 5"/>
          <p:cNvSpPr>
            <a:spLocks noGrp="1"/>
          </p:cNvSpPr>
          <p:nvPr>
            <p:ph type="sldNum" sz="quarter" idx="12"/>
          </p:nvPr>
        </p:nvSpPr>
        <p:spPr>
          <a:xfrm>
            <a:off x="10228895" y="6520259"/>
            <a:ext cx="2743200" cy="365125"/>
          </a:xfrm>
          <a:prstGeom prst="rect">
            <a:avLst/>
          </a:prstGeom>
        </p:spPr>
        <p:txBody>
          <a:bodyPr/>
          <a:lstStyle>
            <a:lvl1pPr>
              <a:defRPr>
                <a:solidFill>
                  <a:srgbClr val="C00000"/>
                </a:solidFill>
              </a:defRPr>
            </a:lvl1pPr>
          </a:lstStyle>
          <a:p>
            <a:fld id="{370D8578-DDD4-487D-A316-C8E65CC577E1}" type="slidenum">
              <a:rPr lang="zh-CN" altLang="en-US" smtClean="0"/>
              <a:pPr/>
              <a:t>‹#›</a:t>
            </a:fld>
            <a:endParaRPr lang="zh-CN" altLang="en-US" dirty="0"/>
          </a:p>
        </p:txBody>
      </p:sp>
    </p:spTree>
    <p:extLst>
      <p:ext uri="{BB962C8B-B14F-4D97-AF65-F5344CB8AC3E}">
        <p14:creationId xmlns:p14="http://schemas.microsoft.com/office/powerpoint/2010/main" xmlns="" val="3511972967"/>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单击此处编辑母版标题样式</a:t>
            </a:r>
            <a:endParaRPr lang="zh-CN" altLang="en-US" dirty="0"/>
          </a:p>
        </p:txBody>
      </p:sp>
      <p:sp>
        <p:nvSpPr>
          <p:cNvPr id="3" name="内容占位符 2"/>
          <p:cNvSpPr>
            <a:spLocks noGrp="1"/>
          </p:cNvSpPr>
          <p:nvPr>
            <p:ph idx="1"/>
          </p:nvPr>
        </p:nvSpPr>
        <p:spPr/>
        <p:txBody>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日期占位符 3"/>
          <p:cNvSpPr>
            <a:spLocks noGrp="1"/>
          </p:cNvSpPr>
          <p:nvPr>
            <p:ph type="dt" sz="half" idx="10"/>
          </p:nvPr>
        </p:nvSpPr>
        <p:spPr>
          <a:xfrm>
            <a:off x="838200" y="6520259"/>
            <a:ext cx="2743200" cy="365125"/>
          </a:xfrm>
          <a:prstGeom prst="rect">
            <a:avLst/>
          </a:prstGeom>
        </p:spPr>
        <p:txBody>
          <a:bodyPr/>
          <a:lstStyle>
            <a:lvl1pPr marL="0" algn="l" defTabSz="914400" rtl="0" eaLnBrk="1" latinLnBrk="0" hangingPunct="1">
              <a:defRPr lang="zh-CN" altLang="en-US" sz="1800" kern="1200" smtClean="0">
                <a:solidFill>
                  <a:srgbClr val="C00000"/>
                </a:solidFill>
                <a:latin typeface="+mn-lt"/>
                <a:ea typeface="+mn-ea"/>
                <a:cs typeface="+mn-cs"/>
              </a:defRPr>
            </a:lvl1pPr>
          </a:lstStyle>
          <a:p>
            <a:fld id="{BBC18AD7-D9E8-48DE-B5E0-53D11EE22353}" type="datetime1">
              <a:rPr lang="en-US" altLang="zh-CN" smtClean="0"/>
              <a:pPr/>
              <a:t>9/8/2019</a:t>
            </a:fld>
            <a:endParaRPr lang="en-US" dirty="0"/>
          </a:p>
        </p:txBody>
      </p:sp>
      <p:sp>
        <p:nvSpPr>
          <p:cNvPr id="6" name="灯片编号占位符 5"/>
          <p:cNvSpPr>
            <a:spLocks noGrp="1"/>
          </p:cNvSpPr>
          <p:nvPr>
            <p:ph type="sldNum" sz="quarter" idx="12"/>
          </p:nvPr>
        </p:nvSpPr>
        <p:spPr>
          <a:xfrm>
            <a:off x="10228895" y="6520259"/>
            <a:ext cx="2743200" cy="365125"/>
          </a:xfrm>
          <a:prstGeom prst="rect">
            <a:avLst/>
          </a:prstGeom>
        </p:spPr>
        <p:txBody>
          <a:bodyPr/>
          <a:lstStyle>
            <a:lvl1pPr>
              <a:defRPr>
                <a:solidFill>
                  <a:srgbClr val="C00000"/>
                </a:solidFill>
              </a:defRPr>
            </a:lvl1pPr>
          </a:lstStyle>
          <a:p>
            <a:fld id="{370D8578-DDD4-487D-A316-C8E65CC577E1}" type="slidenum">
              <a:rPr lang="zh-CN" altLang="en-US" smtClean="0"/>
              <a:pPr/>
              <a:t>‹#›</a:t>
            </a:fld>
            <a:endParaRPr lang="zh-CN" altLang="en-US" dirty="0"/>
          </a:p>
        </p:txBody>
      </p:sp>
    </p:spTree>
    <p:extLst>
      <p:ext uri="{BB962C8B-B14F-4D97-AF65-F5344CB8AC3E}">
        <p14:creationId xmlns:p14="http://schemas.microsoft.com/office/powerpoint/2010/main" xmlns="" val="1985601944"/>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标题1">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9"/>
            <a:ext cx="10515600" cy="781095"/>
          </a:xfrm>
        </p:spPr>
        <p:txBody>
          <a:bodyPr/>
          <a:lstStyle>
            <a:lvl1pPr>
              <a:defRPr>
                <a:solidFill>
                  <a:srgbClr val="3DB39E"/>
                </a:solidFill>
              </a:defRPr>
            </a:lvl1p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4"/>
            <a:ext cx="2743200" cy="365125"/>
          </a:xfrm>
          <a:prstGeom prst="rect">
            <a:avLst/>
          </a:prstGeom>
        </p:spPr>
        <p:txBody>
          <a:bodyPr/>
          <a:lstStyle/>
          <a:p>
            <a:fld id="{E9337DDD-BF34-44C7-86CB-24E4728F49C8}" type="datetime1">
              <a:rPr lang="zh-CN" altLang="en-US" smtClean="0"/>
              <a:pPr/>
              <a:t>2019/9/8</a:t>
            </a:fld>
            <a:endParaRPr lang="zh-CN" altLang="en-US"/>
          </a:p>
        </p:txBody>
      </p:sp>
      <p:sp>
        <p:nvSpPr>
          <p:cNvPr id="5" name="灯片编号占位符 4"/>
          <p:cNvSpPr>
            <a:spLocks noGrp="1"/>
          </p:cNvSpPr>
          <p:nvPr>
            <p:ph type="sldNum" sz="quarter" idx="12"/>
          </p:nvPr>
        </p:nvSpPr>
        <p:spPr>
          <a:xfrm>
            <a:off x="10228895" y="6356354"/>
            <a:ext cx="2743200" cy="365125"/>
          </a:xfrm>
          <a:prstGeom prst="rect">
            <a:avLst/>
          </a:prstGeom>
        </p:spPr>
        <p:txBody>
          <a:bodyPr/>
          <a:lstStyle>
            <a:lvl1pPr>
              <a:defRPr sz="1400">
                <a:solidFill>
                  <a:schemeClr val="bg1"/>
                </a:solidFill>
              </a:defRPr>
            </a:lvl1pPr>
          </a:lstStyle>
          <a:p>
            <a:fld id="{370D8578-DDD4-487D-A316-C8E65CC577E1}" type="slidenum">
              <a:rPr lang="zh-CN" altLang="en-US" smtClean="0"/>
              <a:pPr/>
              <a:t>‹#›</a:t>
            </a:fld>
            <a:endParaRPr lang="zh-CN" altLang="en-US" dirty="0"/>
          </a:p>
        </p:txBody>
      </p:sp>
      <p:sp>
        <p:nvSpPr>
          <p:cNvPr id="6" name="矩形 5"/>
          <p:cNvSpPr/>
          <p:nvPr userDrawn="1"/>
        </p:nvSpPr>
        <p:spPr>
          <a:xfrm>
            <a:off x="437883" y="321972"/>
            <a:ext cx="309093" cy="824248"/>
          </a:xfrm>
          <a:prstGeom prst="rect">
            <a:avLst/>
          </a:prstGeom>
          <a:solidFill>
            <a:srgbClr val="3DB3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 name="组合 6"/>
          <p:cNvGrpSpPr/>
          <p:nvPr userDrawn="1"/>
        </p:nvGrpSpPr>
        <p:grpSpPr>
          <a:xfrm>
            <a:off x="10962009" y="-4963"/>
            <a:ext cx="1008000" cy="1243629"/>
            <a:chOff x="10962009" y="-4963"/>
            <a:chExt cx="1008000" cy="1243629"/>
          </a:xfrm>
        </p:grpSpPr>
        <p:sp>
          <p:nvSpPr>
            <p:cNvPr id="8" name="矩形 7"/>
            <p:cNvSpPr/>
            <p:nvPr/>
          </p:nvSpPr>
          <p:spPr>
            <a:xfrm>
              <a:off x="10969209" y="-4963"/>
              <a:ext cx="993600" cy="83016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 name="组合 8"/>
            <p:cNvGrpSpPr/>
            <p:nvPr/>
          </p:nvGrpSpPr>
          <p:grpSpPr>
            <a:xfrm>
              <a:off x="10962009" y="230666"/>
              <a:ext cx="1008000" cy="1008000"/>
              <a:chOff x="8044308" y="3488472"/>
              <a:chExt cx="1008000" cy="1008000"/>
            </a:xfrm>
          </p:grpSpPr>
          <p:sp>
            <p:nvSpPr>
              <p:cNvPr id="10" name="椭圆 9"/>
              <p:cNvSpPr/>
              <p:nvPr/>
            </p:nvSpPr>
            <p:spPr>
              <a:xfrm>
                <a:off x="8044308" y="3488472"/>
                <a:ext cx="1008000" cy="1008000"/>
              </a:xfrm>
              <a:prstGeom prst="ellipse">
                <a:avLst/>
              </a:prstGeom>
              <a:solidFill>
                <a:schemeClr val="bg1"/>
              </a:solidFill>
              <a:ln>
                <a:solidFill>
                  <a:schemeClr val="tx1">
                    <a:lumMod val="50000"/>
                    <a:lumOff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 name="组合 10"/>
              <p:cNvGrpSpPr/>
              <p:nvPr/>
            </p:nvGrpSpPr>
            <p:grpSpPr>
              <a:xfrm>
                <a:off x="8110158" y="3554322"/>
                <a:ext cx="876300" cy="876300"/>
                <a:chOff x="8110158" y="3554322"/>
                <a:chExt cx="876300" cy="876300"/>
              </a:xfrm>
            </p:grpSpPr>
            <p:sp>
              <p:nvSpPr>
                <p:cNvPr id="12" name="椭圆 11"/>
                <p:cNvSpPr/>
                <p:nvPr/>
              </p:nvSpPr>
              <p:spPr>
                <a:xfrm>
                  <a:off x="8110158" y="3554322"/>
                  <a:ext cx="876300" cy="876300"/>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 name="图片 12"/>
                <p:cNvPicPr>
                  <a:picLocks noChangeAspect="1"/>
                </p:cNvPicPr>
                <p:nvPr/>
              </p:nvPicPr>
              <p:blipFill>
                <a:blip r:embed="rId2" cstate="email">
                  <a:extLst>
                    <a:ext uri="{28A0092B-C50C-407E-A947-70E740481C1C}">
                      <a14:useLocalDpi xmlns:a14="http://schemas.microsoft.com/office/drawing/2010/main" xmlns=""/>
                    </a:ext>
                  </a:extLst>
                </a:blip>
                <a:stretch>
                  <a:fillRect/>
                </a:stretch>
              </p:blipFill>
              <p:spPr>
                <a:xfrm>
                  <a:off x="8232092" y="3758472"/>
                  <a:ext cx="632433" cy="468000"/>
                </a:xfrm>
                <a:prstGeom prst="rect">
                  <a:avLst/>
                </a:prstGeom>
              </p:spPr>
            </p:pic>
          </p:grpSp>
        </p:grpSp>
      </p:grpSp>
    </p:spTree>
    <p:extLst>
      <p:ext uri="{BB962C8B-B14F-4D97-AF65-F5344CB8AC3E}">
        <p14:creationId xmlns:p14="http://schemas.microsoft.com/office/powerpoint/2010/main" xmlns="" val="2352512485"/>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标题2">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9"/>
            <a:ext cx="10515600" cy="781095"/>
          </a:xfrm>
        </p:spPr>
        <p:txBody>
          <a:bodyPr/>
          <a:lstStyle>
            <a:lvl1pPr>
              <a:defRPr>
                <a:solidFill>
                  <a:srgbClr val="3DB39E"/>
                </a:solidFill>
              </a:defRPr>
            </a:lvl1p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4"/>
            <a:ext cx="2743200" cy="365125"/>
          </a:xfrm>
          <a:prstGeom prst="rect">
            <a:avLst/>
          </a:prstGeom>
        </p:spPr>
        <p:txBody>
          <a:bodyPr/>
          <a:lstStyle/>
          <a:p>
            <a:fld id="{D0A62DC9-C593-4DC3-9A4D-341D2E741163}" type="datetime1">
              <a:rPr lang="zh-CN" altLang="en-US" smtClean="0"/>
              <a:pPr/>
              <a:t>2019/9/8</a:t>
            </a:fld>
            <a:endParaRPr lang="zh-CN" altLang="en-US"/>
          </a:p>
        </p:txBody>
      </p:sp>
      <p:sp>
        <p:nvSpPr>
          <p:cNvPr id="5" name="灯片编号占位符 4"/>
          <p:cNvSpPr>
            <a:spLocks noGrp="1"/>
          </p:cNvSpPr>
          <p:nvPr>
            <p:ph type="sldNum" sz="quarter" idx="12"/>
          </p:nvPr>
        </p:nvSpPr>
        <p:spPr>
          <a:xfrm>
            <a:off x="10228895" y="6356354"/>
            <a:ext cx="2743200" cy="365125"/>
          </a:xfrm>
          <a:prstGeom prst="rect">
            <a:avLst/>
          </a:prstGeom>
        </p:spPr>
        <p:txBody>
          <a:bodyPr/>
          <a:lstStyle>
            <a:lvl1pPr>
              <a:defRPr sz="1400">
                <a:solidFill>
                  <a:schemeClr val="bg1"/>
                </a:solidFill>
              </a:defRPr>
            </a:lvl1pPr>
          </a:lstStyle>
          <a:p>
            <a:fld id="{370D8578-DDD4-487D-A316-C8E65CC577E1}" type="slidenum">
              <a:rPr lang="zh-CN" altLang="en-US" smtClean="0"/>
              <a:pPr/>
              <a:t>‹#›</a:t>
            </a:fld>
            <a:endParaRPr lang="zh-CN" altLang="en-US" dirty="0"/>
          </a:p>
        </p:txBody>
      </p:sp>
      <p:sp>
        <p:nvSpPr>
          <p:cNvPr id="6" name="矩形 5"/>
          <p:cNvSpPr/>
          <p:nvPr userDrawn="1"/>
        </p:nvSpPr>
        <p:spPr>
          <a:xfrm>
            <a:off x="437883" y="321972"/>
            <a:ext cx="309093" cy="824248"/>
          </a:xfrm>
          <a:prstGeom prst="rect">
            <a:avLst/>
          </a:prstGeom>
          <a:solidFill>
            <a:srgbClr val="3DB3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userDrawn="1"/>
        </p:nvSpPr>
        <p:spPr>
          <a:xfrm>
            <a:off x="10977231" y="-4963"/>
            <a:ext cx="993600" cy="83016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4" name="组合 13"/>
          <p:cNvGrpSpPr/>
          <p:nvPr userDrawn="1"/>
        </p:nvGrpSpPr>
        <p:grpSpPr>
          <a:xfrm>
            <a:off x="10968979" y="251672"/>
            <a:ext cx="1008000" cy="1008000"/>
            <a:chOff x="8436382" y="2178535"/>
            <a:chExt cx="1008000" cy="1008000"/>
          </a:xfrm>
        </p:grpSpPr>
        <p:sp>
          <p:nvSpPr>
            <p:cNvPr id="15" name="椭圆 14"/>
            <p:cNvSpPr/>
            <p:nvPr/>
          </p:nvSpPr>
          <p:spPr>
            <a:xfrm>
              <a:off x="8436382" y="2178535"/>
              <a:ext cx="1008000" cy="1008000"/>
            </a:xfrm>
            <a:prstGeom prst="ellipse">
              <a:avLst/>
            </a:prstGeom>
            <a:solidFill>
              <a:schemeClr val="bg1"/>
            </a:solidFill>
            <a:ln>
              <a:solidFill>
                <a:schemeClr val="tx1">
                  <a:lumMod val="50000"/>
                  <a:lumOff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8502232" y="2244385"/>
              <a:ext cx="876300" cy="876300"/>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片 16"/>
            <p:cNvPicPr>
              <a:picLocks noChangeAspect="1"/>
            </p:cNvPicPr>
            <p:nvPr/>
          </p:nvPicPr>
          <p:blipFill>
            <a:blip r:embed="rId2" cstate="email">
              <a:extLst>
                <a:ext uri="{28A0092B-C50C-407E-A947-70E740481C1C}">
                  <a14:useLocalDpi xmlns:a14="http://schemas.microsoft.com/office/drawing/2010/main" xmlns=""/>
                </a:ext>
              </a:extLst>
            </a:blip>
            <a:stretch>
              <a:fillRect/>
            </a:stretch>
          </p:blipFill>
          <p:spPr>
            <a:xfrm>
              <a:off x="8599561" y="2432946"/>
              <a:ext cx="681643" cy="613479"/>
            </a:xfrm>
            <a:prstGeom prst="rect">
              <a:avLst/>
            </a:prstGeom>
          </p:spPr>
        </p:pic>
      </p:grpSp>
    </p:spTree>
    <p:extLst>
      <p:ext uri="{BB962C8B-B14F-4D97-AF65-F5344CB8AC3E}">
        <p14:creationId xmlns:p14="http://schemas.microsoft.com/office/powerpoint/2010/main" xmlns="" val="3256542419"/>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标题3">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9"/>
            <a:ext cx="10515600" cy="781095"/>
          </a:xfrm>
        </p:spPr>
        <p:txBody>
          <a:bodyPr/>
          <a:lstStyle>
            <a:lvl1pPr>
              <a:defRPr>
                <a:solidFill>
                  <a:srgbClr val="3DB39E"/>
                </a:solidFill>
              </a:defRPr>
            </a:lvl1p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4"/>
            <a:ext cx="2743200" cy="365125"/>
          </a:xfrm>
          <a:prstGeom prst="rect">
            <a:avLst/>
          </a:prstGeom>
        </p:spPr>
        <p:txBody>
          <a:bodyPr/>
          <a:lstStyle/>
          <a:p>
            <a:fld id="{090F4EA3-1F7A-406E-B09C-542F84317E86}" type="datetime1">
              <a:rPr lang="zh-CN" altLang="en-US" smtClean="0"/>
              <a:pPr/>
              <a:t>2019/9/8</a:t>
            </a:fld>
            <a:endParaRPr lang="zh-CN" altLang="en-US"/>
          </a:p>
        </p:txBody>
      </p:sp>
      <p:sp>
        <p:nvSpPr>
          <p:cNvPr id="5" name="灯片编号占位符 4"/>
          <p:cNvSpPr>
            <a:spLocks noGrp="1"/>
          </p:cNvSpPr>
          <p:nvPr>
            <p:ph type="sldNum" sz="quarter" idx="12"/>
          </p:nvPr>
        </p:nvSpPr>
        <p:spPr>
          <a:xfrm>
            <a:off x="10228895" y="6356354"/>
            <a:ext cx="2743200" cy="365125"/>
          </a:xfrm>
          <a:prstGeom prst="rect">
            <a:avLst/>
          </a:prstGeom>
        </p:spPr>
        <p:txBody>
          <a:bodyPr/>
          <a:lstStyle>
            <a:lvl1pPr>
              <a:defRPr sz="1400">
                <a:solidFill>
                  <a:schemeClr val="bg1"/>
                </a:solidFill>
              </a:defRPr>
            </a:lvl1pPr>
          </a:lstStyle>
          <a:p>
            <a:fld id="{370D8578-DDD4-487D-A316-C8E65CC577E1}" type="slidenum">
              <a:rPr lang="zh-CN" altLang="en-US" smtClean="0"/>
              <a:pPr/>
              <a:t>‹#›</a:t>
            </a:fld>
            <a:endParaRPr lang="zh-CN" altLang="en-US" dirty="0"/>
          </a:p>
        </p:txBody>
      </p:sp>
      <p:sp>
        <p:nvSpPr>
          <p:cNvPr id="6" name="矩形 5"/>
          <p:cNvSpPr/>
          <p:nvPr userDrawn="1"/>
        </p:nvSpPr>
        <p:spPr>
          <a:xfrm>
            <a:off x="437883" y="321972"/>
            <a:ext cx="309093" cy="824248"/>
          </a:xfrm>
          <a:prstGeom prst="rect">
            <a:avLst/>
          </a:prstGeom>
          <a:solidFill>
            <a:srgbClr val="3DB3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10991399" y="-4963"/>
            <a:ext cx="993600" cy="83016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9" name="组合 18"/>
          <p:cNvGrpSpPr/>
          <p:nvPr userDrawn="1"/>
        </p:nvGrpSpPr>
        <p:grpSpPr>
          <a:xfrm>
            <a:off x="10984199" y="241039"/>
            <a:ext cx="1008000" cy="1008000"/>
            <a:chOff x="7998232" y="5119020"/>
            <a:chExt cx="1008000" cy="1008000"/>
          </a:xfrm>
        </p:grpSpPr>
        <p:sp>
          <p:nvSpPr>
            <p:cNvPr id="20" name="椭圆 19"/>
            <p:cNvSpPr/>
            <p:nvPr/>
          </p:nvSpPr>
          <p:spPr>
            <a:xfrm>
              <a:off x="7998232" y="5119020"/>
              <a:ext cx="1008000" cy="1008000"/>
            </a:xfrm>
            <a:prstGeom prst="ellipse">
              <a:avLst/>
            </a:prstGeom>
            <a:solidFill>
              <a:schemeClr val="bg1"/>
            </a:solidFill>
            <a:ln>
              <a:solidFill>
                <a:schemeClr val="tx1">
                  <a:lumMod val="50000"/>
                  <a:lumOff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a:off x="8064082" y="5195503"/>
              <a:ext cx="876300" cy="876300"/>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2" name="图片 21"/>
            <p:cNvPicPr>
              <a:picLocks noChangeAspect="1"/>
            </p:cNvPicPr>
            <p:nvPr/>
          </p:nvPicPr>
          <p:blipFill>
            <a:blip r:embed="rId2" cstate="email">
              <a:extLst>
                <a:ext uri="{28A0092B-C50C-407E-A947-70E740481C1C}">
                  <a14:useLocalDpi xmlns:a14="http://schemas.microsoft.com/office/drawing/2010/main" xmlns=""/>
                </a:ext>
              </a:extLst>
            </a:blip>
            <a:stretch>
              <a:fillRect/>
            </a:stretch>
          </p:blipFill>
          <p:spPr>
            <a:xfrm>
              <a:off x="8196232" y="5239074"/>
              <a:ext cx="612000" cy="789158"/>
            </a:xfrm>
            <a:prstGeom prst="rect">
              <a:avLst/>
            </a:prstGeom>
          </p:spPr>
        </p:pic>
      </p:grpSp>
    </p:spTree>
    <p:extLst>
      <p:ext uri="{BB962C8B-B14F-4D97-AF65-F5344CB8AC3E}">
        <p14:creationId xmlns:p14="http://schemas.microsoft.com/office/powerpoint/2010/main" xmlns="" val="1308086288"/>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标题4">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9"/>
            <a:ext cx="10515600" cy="781095"/>
          </a:xfrm>
        </p:spPr>
        <p:txBody>
          <a:bodyPr/>
          <a:lstStyle>
            <a:lvl1pPr>
              <a:defRPr>
                <a:solidFill>
                  <a:srgbClr val="3DB39E"/>
                </a:solidFill>
              </a:defRPr>
            </a:lvl1p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4"/>
            <a:ext cx="2743200" cy="365125"/>
          </a:xfrm>
          <a:prstGeom prst="rect">
            <a:avLst/>
          </a:prstGeom>
        </p:spPr>
        <p:txBody>
          <a:bodyPr/>
          <a:lstStyle/>
          <a:p>
            <a:fld id="{15E97812-5B42-4438-99C7-5A14D831F20E}" type="datetime1">
              <a:rPr lang="zh-CN" altLang="en-US" smtClean="0"/>
              <a:pPr/>
              <a:t>2019/9/8</a:t>
            </a:fld>
            <a:endParaRPr lang="zh-CN" altLang="en-US"/>
          </a:p>
        </p:txBody>
      </p:sp>
      <p:sp>
        <p:nvSpPr>
          <p:cNvPr id="5" name="灯片编号占位符 4"/>
          <p:cNvSpPr>
            <a:spLocks noGrp="1"/>
          </p:cNvSpPr>
          <p:nvPr>
            <p:ph type="sldNum" sz="quarter" idx="12"/>
          </p:nvPr>
        </p:nvSpPr>
        <p:spPr>
          <a:xfrm>
            <a:off x="10228895" y="6356354"/>
            <a:ext cx="2743200" cy="365125"/>
          </a:xfrm>
          <a:prstGeom prst="rect">
            <a:avLst/>
          </a:prstGeom>
        </p:spPr>
        <p:txBody>
          <a:bodyPr/>
          <a:lstStyle>
            <a:lvl1pPr>
              <a:defRPr sz="1400">
                <a:solidFill>
                  <a:schemeClr val="bg1"/>
                </a:solidFill>
              </a:defRPr>
            </a:lvl1pPr>
          </a:lstStyle>
          <a:p>
            <a:fld id="{370D8578-DDD4-487D-A316-C8E65CC577E1}" type="slidenum">
              <a:rPr lang="zh-CN" altLang="en-US" smtClean="0"/>
              <a:pPr/>
              <a:t>‹#›</a:t>
            </a:fld>
            <a:endParaRPr lang="zh-CN" altLang="en-US" dirty="0"/>
          </a:p>
        </p:txBody>
      </p:sp>
      <p:sp>
        <p:nvSpPr>
          <p:cNvPr id="6" name="矩形 5"/>
          <p:cNvSpPr/>
          <p:nvPr userDrawn="1"/>
        </p:nvSpPr>
        <p:spPr>
          <a:xfrm>
            <a:off x="437883" y="321972"/>
            <a:ext cx="309093" cy="824248"/>
          </a:xfrm>
          <a:prstGeom prst="rect">
            <a:avLst/>
          </a:prstGeom>
          <a:solidFill>
            <a:srgbClr val="3DB3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10985251" y="-4334"/>
            <a:ext cx="993600" cy="83016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4" name="组合 13"/>
          <p:cNvGrpSpPr/>
          <p:nvPr userDrawn="1"/>
        </p:nvGrpSpPr>
        <p:grpSpPr>
          <a:xfrm>
            <a:off x="10970261" y="257663"/>
            <a:ext cx="1008000" cy="1008000"/>
            <a:chOff x="6620434" y="1471906"/>
            <a:chExt cx="1008000" cy="1008000"/>
          </a:xfrm>
        </p:grpSpPr>
        <p:sp>
          <p:nvSpPr>
            <p:cNvPr id="15" name="椭圆 14"/>
            <p:cNvSpPr/>
            <p:nvPr/>
          </p:nvSpPr>
          <p:spPr>
            <a:xfrm>
              <a:off x="6620434" y="1471906"/>
              <a:ext cx="1008000" cy="1008000"/>
            </a:xfrm>
            <a:prstGeom prst="ellipse">
              <a:avLst/>
            </a:prstGeom>
            <a:solidFill>
              <a:schemeClr val="bg1"/>
            </a:solidFill>
            <a:ln>
              <a:solidFill>
                <a:schemeClr val="tx1">
                  <a:lumMod val="50000"/>
                  <a:lumOff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6" name="组合 15"/>
            <p:cNvGrpSpPr/>
            <p:nvPr/>
          </p:nvGrpSpPr>
          <p:grpSpPr>
            <a:xfrm>
              <a:off x="6686284" y="1537756"/>
              <a:ext cx="876300" cy="876300"/>
              <a:chOff x="6787469" y="2184355"/>
              <a:chExt cx="876300" cy="876300"/>
            </a:xfrm>
          </p:grpSpPr>
          <p:sp>
            <p:nvSpPr>
              <p:cNvPr id="17" name="椭圆 16"/>
              <p:cNvSpPr/>
              <p:nvPr/>
            </p:nvSpPr>
            <p:spPr>
              <a:xfrm>
                <a:off x="6787469" y="2184355"/>
                <a:ext cx="876300" cy="876300"/>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8" name="图片 17"/>
              <p:cNvPicPr>
                <a:picLocks noChangeAspect="1"/>
              </p:cNvPicPr>
              <p:nvPr/>
            </p:nvPicPr>
            <p:blipFill>
              <a:blip r:embed="rId2" cstate="email">
                <a:extLst>
                  <a:ext uri="{28A0092B-C50C-407E-A947-70E740481C1C}">
                    <a14:useLocalDpi xmlns:a14="http://schemas.microsoft.com/office/drawing/2010/main" xmlns=""/>
                  </a:ext>
                </a:extLst>
              </a:blip>
              <a:stretch>
                <a:fillRect/>
              </a:stretch>
            </p:blipFill>
            <p:spPr>
              <a:xfrm>
                <a:off x="6997019" y="2279604"/>
                <a:ext cx="457201" cy="762002"/>
              </a:xfrm>
              <a:prstGeom prst="rect">
                <a:avLst/>
              </a:prstGeom>
            </p:spPr>
          </p:pic>
        </p:grpSp>
      </p:grpSp>
    </p:spTree>
    <p:extLst>
      <p:ext uri="{BB962C8B-B14F-4D97-AF65-F5344CB8AC3E}">
        <p14:creationId xmlns:p14="http://schemas.microsoft.com/office/powerpoint/2010/main" xmlns="" val="316984682"/>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pic>
        <p:nvPicPr>
          <p:cNvPr id="6" name="图片 5"/>
          <p:cNvPicPr>
            <a:picLocks noChangeAspect="1"/>
          </p:cNvPicPr>
          <p:nvPr userDrawn="1"/>
        </p:nvPicPr>
        <p:blipFill rotWithShape="1">
          <a:blip r:embed="rId2" cstate="email">
            <a:extLst>
              <a:ext uri="{BEBA8EAE-BF5A-486C-A8C5-ECC9F3942E4B}">
                <a14:imgProps xmlns:a14="http://schemas.microsoft.com/office/drawing/2010/main" xmlns="">
                  <a14:imgLayer r:embed="rId3">
                    <a14:imgEffect>
                      <a14:saturation sat="0"/>
                    </a14:imgEffect>
                  </a14:imgLayer>
                </a14:imgProps>
              </a:ext>
              <a:ext uri="{28A0092B-C50C-407E-A947-70E740481C1C}">
                <a14:useLocalDpi xmlns:a14="http://schemas.microsoft.com/office/drawing/2010/main" xmlns=""/>
              </a:ext>
            </a:extLst>
          </a:blip>
          <a:srcRect/>
          <a:stretch/>
        </p:blipFill>
        <p:spPr>
          <a:xfrm>
            <a:off x="0" y="0"/>
            <a:ext cx="12192000" cy="6858000"/>
          </a:xfrm>
          <a:prstGeom prst="rect">
            <a:avLst/>
          </a:prstGeom>
        </p:spPr>
      </p:pic>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4"/>
            <a:ext cx="2743200" cy="365125"/>
          </a:xfrm>
          <a:prstGeom prst="rect">
            <a:avLst/>
          </a:prstGeom>
        </p:spPr>
        <p:txBody>
          <a:bodyPr/>
          <a:lstStyle/>
          <a:p>
            <a:fld id="{B5CAF397-4D98-4644-A221-1F5290C0DAB0}" type="datetime1">
              <a:rPr lang="zh-CN" altLang="en-US" smtClean="0"/>
              <a:pPr/>
              <a:t>2019/9/8</a:t>
            </a:fld>
            <a:endParaRPr lang="zh-CN" altLang="en-US"/>
          </a:p>
        </p:txBody>
      </p:sp>
      <p:sp>
        <p:nvSpPr>
          <p:cNvPr id="7" name="圆角矩形 6"/>
          <p:cNvSpPr/>
          <p:nvPr userDrawn="1"/>
        </p:nvSpPr>
        <p:spPr>
          <a:xfrm>
            <a:off x="11366495" y="6430912"/>
            <a:ext cx="468000" cy="216000"/>
          </a:xfrm>
          <a:prstGeom prst="roundRect">
            <a:avLst/>
          </a:prstGeom>
          <a:solidFill>
            <a:srgbClr val="3DB39E"/>
          </a:solidFill>
          <a:ln>
            <a:solidFill>
              <a:srgbClr val="3DB3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灯片编号占位符 4"/>
          <p:cNvSpPr>
            <a:spLocks noGrp="1"/>
          </p:cNvSpPr>
          <p:nvPr>
            <p:ph type="sldNum" sz="quarter" idx="12"/>
          </p:nvPr>
        </p:nvSpPr>
        <p:spPr>
          <a:xfrm>
            <a:off x="10228895" y="6356354"/>
            <a:ext cx="2743200" cy="365125"/>
          </a:xfrm>
          <a:prstGeom prst="rect">
            <a:avLst/>
          </a:prstGeom>
        </p:spPr>
        <p:txBody>
          <a:bodyPr/>
          <a:lstStyle/>
          <a:p>
            <a:fld id="{370D8578-DDD4-487D-A316-C8E65CC577E1}" type="slidenum">
              <a:rPr lang="zh-CN" altLang="en-US" smtClean="0"/>
              <a:pPr/>
              <a:t>‹#›</a:t>
            </a:fld>
            <a:endParaRPr lang="zh-CN" altLang="en-US"/>
          </a:p>
        </p:txBody>
      </p:sp>
    </p:spTree>
    <p:extLst>
      <p:ext uri="{BB962C8B-B14F-4D97-AF65-F5344CB8AC3E}">
        <p14:creationId xmlns:p14="http://schemas.microsoft.com/office/powerpoint/2010/main" xmlns="" val="1927659328"/>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9"/>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xmlns="" val="18288909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4" r:id="rId3"/>
    <p:sldLayoutId id="2147483655" r:id="rId4"/>
    <p:sldLayoutId id="2147483656" r:id="rId5"/>
    <p:sldLayoutId id="2147483657" r:id="rId6"/>
    <p:sldLayoutId id="2147483658" r:id="rId7"/>
  </p:sldLayoutIdLst>
  <p:timing>
    <p:tnLst>
      <p:par>
        <p:cTn id="1" dur="indefinite" restart="never" nodeType="tmRoot"/>
      </p:par>
    </p:tnLst>
  </p:timing>
  <p:hf hdr="0"/>
  <p:txStyles>
    <p:titleStyle>
      <a:lvl1pPr algn="l" defTabSz="914400" rtl="0" eaLnBrk="1" latinLnBrk="0" hangingPunct="1">
        <a:lnSpc>
          <a:spcPct val="90000"/>
        </a:lnSpc>
        <a:spcBef>
          <a:spcPct val="0"/>
        </a:spcBef>
        <a:buNone/>
        <a:defRPr sz="4400" kern="1200">
          <a:solidFill>
            <a:schemeClr val="tx1"/>
          </a:solidFill>
          <a:latin typeface="微软雅黑 Light" panose="020B0502040204020203" pitchFamily="34" charset="-122"/>
          <a:ea typeface="微软雅黑 Light" panose="020B0502040204020203" pitchFamily="34"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90.xml"/><Relationship Id="rId1" Type="http://schemas.openxmlformats.org/officeDocument/2006/relationships/slideLayout" Target="../slideLayouts/slideLayout2.xml"/><Relationship Id="rId4" Type="http://schemas.microsoft.com/office/2007/relationships/hdphoto" Target="../media/hdphoto6.wdp"/></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9.jpeg"/><Relationship Id="rId5" Type="http://schemas.openxmlformats.org/officeDocument/2006/relationships/image" Target="../media/image3.png"/><Relationship Id="rId4" Type="http://schemas.openxmlformats.org/officeDocument/2006/relationships/image" Target="../media/image4.png"/></Relationships>
</file>

<file path=ppt/slides/_rels/slide105.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91.xml"/><Relationship Id="rId1" Type="http://schemas.openxmlformats.org/officeDocument/2006/relationships/slideLayout" Target="../slideLayouts/slideLayout2.xml"/><Relationship Id="rId4" Type="http://schemas.openxmlformats.org/officeDocument/2006/relationships/image" Target="../media/image128.png"/></Relationships>
</file>

<file path=ppt/slides/_rels/slide106.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95.xml"/><Relationship Id="rId1" Type="http://schemas.openxmlformats.org/officeDocument/2006/relationships/slideLayout" Target="../slideLayouts/slideLayout2.xml"/><Relationship Id="rId4" Type="http://schemas.openxmlformats.org/officeDocument/2006/relationships/image" Target="../media/image133.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10.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100.xml"/><Relationship Id="rId1" Type="http://schemas.openxmlformats.org/officeDocument/2006/relationships/slideLayout" Target="../slideLayouts/slideLayout2.xml"/><Relationship Id="rId4" Type="http://schemas.openxmlformats.org/officeDocument/2006/relationships/image" Target="../media/image138.png"/></Relationships>
</file>

<file path=ppt/slides/_rels/slide115.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103.xml"/><Relationship Id="rId1" Type="http://schemas.openxmlformats.org/officeDocument/2006/relationships/slideLayout" Target="../slideLayouts/slideLayout2.xml"/><Relationship Id="rId4" Type="http://schemas.openxmlformats.org/officeDocument/2006/relationships/image" Target="../media/image142.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package" Target="../embeddings/Microsoft_Office_Word___2.docx"/><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package" Target="../embeddings/Microsoft_Office_Excel_________3.xlsm"/></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9.jpeg"/><Relationship Id="rId5" Type="http://schemas.openxmlformats.org/officeDocument/2006/relationships/image" Target="../media/image3.png"/><Relationship Id="rId4" Type="http://schemas.openxmlformats.org/officeDocument/2006/relationships/image" Target="../media/image4.png"/></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45.jpeg"/><Relationship Id="rId7" Type="http://schemas.openxmlformats.org/officeDocument/2006/relationships/diagramColors" Target="../diagrams/colors1.xml"/><Relationship Id="rId2" Type="http://schemas.openxmlformats.org/officeDocument/2006/relationships/notesSlide" Target="../notesSlides/notesSlide105.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123.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hyperlink" Target="http://hackdata.cn/learn/course/2/lecture/157/" TargetMode="External"/><Relationship Id="rId2" Type="http://schemas.openxmlformats.org/officeDocument/2006/relationships/notesSlide" Target="../notesSlides/notesSlide108.xml"/><Relationship Id="rId1" Type="http://schemas.openxmlformats.org/officeDocument/2006/relationships/slideLayout" Target="../slideLayouts/slideLayout2.xml"/><Relationship Id="rId4" Type="http://schemas.openxmlformats.org/officeDocument/2006/relationships/image" Target="../media/image148.png"/></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110.xml"/><Relationship Id="rId1" Type="http://schemas.openxmlformats.org/officeDocument/2006/relationships/slideLayout" Target="../slideLayouts/slideLayout2.xml"/><Relationship Id="rId4" Type="http://schemas.openxmlformats.org/officeDocument/2006/relationships/image" Target="../media/image150.png"/></Relationships>
</file>

<file path=ppt/slides/_rels/slide128.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111.xml"/><Relationship Id="rId1" Type="http://schemas.openxmlformats.org/officeDocument/2006/relationships/slideLayout" Target="../slideLayouts/slideLayout2.xml"/><Relationship Id="rId4" Type="http://schemas.openxmlformats.org/officeDocument/2006/relationships/image" Target="../media/image152.png"/></Relationships>
</file>

<file path=ppt/slides/_rels/slide129.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112.xml"/><Relationship Id="rId1" Type="http://schemas.openxmlformats.org/officeDocument/2006/relationships/slideLayout" Target="../slideLayouts/slideLayout2.xml"/><Relationship Id="rId4" Type="http://schemas.openxmlformats.org/officeDocument/2006/relationships/image" Target="../media/image15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113.xml"/><Relationship Id="rId1" Type="http://schemas.openxmlformats.org/officeDocument/2006/relationships/slideLayout" Target="../slideLayouts/slideLayout2.xml"/><Relationship Id="rId5" Type="http://schemas.openxmlformats.org/officeDocument/2006/relationships/image" Target="../media/image156.png"/><Relationship Id="rId4" Type="http://schemas.openxmlformats.org/officeDocument/2006/relationships/hyperlink" Target="http://hackdata.cn/learn/course/2/lecture/149/" TargetMode="External"/></Relationships>
</file>

<file path=ppt/slides/_rels/slide131.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114.xml"/><Relationship Id="rId1" Type="http://schemas.openxmlformats.org/officeDocument/2006/relationships/slideLayout" Target="../slideLayouts/slideLayout2.xml"/><Relationship Id="rId4" Type="http://schemas.openxmlformats.org/officeDocument/2006/relationships/image" Target="../media/image158.png"/></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121.xml"/><Relationship Id="rId1" Type="http://schemas.openxmlformats.org/officeDocument/2006/relationships/slideLayout" Target="../slideLayouts/slideLayout2.xml"/><Relationship Id="rId5" Type="http://schemas.microsoft.com/office/2007/relationships/hdphoto" Target="../media/hdphoto7.wdp"/><Relationship Id="rId4" Type="http://schemas.openxmlformats.org/officeDocument/2006/relationships/image" Target="../media/image164.png"/></Relationships>
</file>

<file path=ppt/slides/_rels/slide139.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0.jpeg"/></Relationships>
</file>

<file path=ppt/slides/_rels/slide140.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123.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125.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126.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127.xml"/><Relationship Id="rId1" Type="http://schemas.openxmlformats.org/officeDocument/2006/relationships/slideLayout" Target="../slideLayouts/slideLayout2.xml"/><Relationship Id="rId4" Type="http://schemas.openxmlformats.org/officeDocument/2006/relationships/image" Target="../media/image171.png"/></Relationships>
</file>

<file path=ppt/slides/_rels/slide145.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128.xml"/><Relationship Id="rId1" Type="http://schemas.openxmlformats.org/officeDocument/2006/relationships/slideLayout" Target="../slideLayouts/slideLayout2.xml"/><Relationship Id="rId4" Type="http://schemas.openxmlformats.org/officeDocument/2006/relationships/image" Target="../media/image173.png"/></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notesSlide" Target="../notesSlides/notesSlide130.xml"/><Relationship Id="rId1" Type="http://schemas.openxmlformats.org/officeDocument/2006/relationships/slideLayout" Target="../slideLayouts/slideLayout2.xml"/><Relationship Id="rId4" Type="http://schemas.openxmlformats.org/officeDocument/2006/relationships/image" Target="../media/image175.png"/></Relationships>
</file>

<file path=ppt/slides/_rels/slide148.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notesSlide" Target="../notesSlides/notesSlide131.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13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1.jpeg"/></Relationships>
</file>

<file path=ppt/slides/_rels/slide150.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notesSlide" Target="../notesSlides/notesSlide133.xml"/><Relationship Id="rId1" Type="http://schemas.openxmlformats.org/officeDocument/2006/relationships/slideLayout" Target="../slideLayouts/slideLayout2.xml"/><Relationship Id="rId4" Type="http://schemas.openxmlformats.org/officeDocument/2006/relationships/image" Target="../media/image179.png"/></Relationships>
</file>

<file path=ppt/slides/_rels/slide151.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134.xml"/><Relationship Id="rId1" Type="http://schemas.openxmlformats.org/officeDocument/2006/relationships/slideLayout" Target="../slideLayouts/slideLayout2.xml"/><Relationship Id="rId4" Type="http://schemas.openxmlformats.org/officeDocument/2006/relationships/image" Target="../media/image181.png"/></Relationships>
</file>

<file path=ppt/slides/_rels/slide152.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135.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136.xm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9.jpeg"/><Relationship Id="rId5" Type="http://schemas.openxmlformats.org/officeDocument/2006/relationships/image" Target="../media/image3.png"/><Relationship Id="rId4" Type="http://schemas.openxmlformats.org/officeDocument/2006/relationships/image" Target="../media/image4.png"/></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notesSlide" Target="../notesSlides/notesSlide140.xml"/><Relationship Id="rId1" Type="http://schemas.openxmlformats.org/officeDocument/2006/relationships/slideLayout" Target="../slideLayouts/slideLayout2.xml"/><Relationship Id="rId5" Type="http://schemas.openxmlformats.org/officeDocument/2006/relationships/hyperlink" Target="http://hackdata.cn/learn/course/2/lecture/96/" TargetMode="External"/><Relationship Id="rId4" Type="http://schemas.openxmlformats.org/officeDocument/2006/relationships/image" Target="../media/image185.png"/></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2.tiff"/></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143.xml"/><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144.xml"/><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notesSlide" Target="../notesSlides/notesSlide145.xml"/><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3" Type="http://schemas.openxmlformats.org/officeDocument/2006/relationships/image" Target="../media/image189.jpeg"/><Relationship Id="rId2" Type="http://schemas.openxmlformats.org/officeDocument/2006/relationships/notesSlide" Target="../notesSlides/notesSlide146.xml"/><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147.xml"/><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notesSlide" Target="../notesSlides/notesSlide148.xml"/><Relationship Id="rId1" Type="http://schemas.openxmlformats.org/officeDocument/2006/relationships/slideLayout" Target="../slideLayouts/slideLayout2.xml"/><Relationship Id="rId4" Type="http://schemas.openxmlformats.org/officeDocument/2006/relationships/hyperlink" Target="http://hackdata.cn/learn/course/2/lecture/94/" TargetMode="External"/></Relationships>
</file>

<file path=ppt/slides/_rels/slide168.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notesSlide" Target="../notesSlides/notesSlide149.xml"/><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2.tiff"/></Relationships>
</file>

<file path=ppt/slides/_rels/slide170.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notesSlide" Target="../notesSlides/notesSlide151.xml"/><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notesSlide" Target="../notesSlides/notesSlide152.xml"/><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notesSlide" Target="../notesSlides/notesSlide153.xml"/><Relationship Id="rId1" Type="http://schemas.openxmlformats.org/officeDocument/2006/relationships/slideLayout" Target="../slideLayouts/slideLayout2.xml"/><Relationship Id="rId4" Type="http://schemas.openxmlformats.org/officeDocument/2006/relationships/image" Target="../media/image196.png"/></Relationships>
</file>

<file path=ppt/slides/_rels/slide173.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notesSlide" Target="../notesSlides/notesSlide154.xml"/><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notesSlide" Target="../notesSlides/notesSlide155.xml"/><Relationship Id="rId1" Type="http://schemas.openxmlformats.org/officeDocument/2006/relationships/slideLayout" Target="../slideLayouts/slideLayout2.xml"/><Relationship Id="rId4" Type="http://schemas.openxmlformats.org/officeDocument/2006/relationships/hyperlink" Target="http://hackdata.cn/learn/course/2/lecture/97/" TargetMode="External"/></Relationships>
</file>

<file path=ppt/slides/_rels/slide175.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notesSlide" Target="../notesSlides/notesSlide156.xml"/><Relationship Id="rId1" Type="http://schemas.openxmlformats.org/officeDocument/2006/relationships/slideLayout" Target="../slideLayouts/slideLayout2.xml"/><Relationship Id="rId4" Type="http://schemas.openxmlformats.org/officeDocument/2006/relationships/image" Target="../media/image200.png"/></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notesSlide" Target="../notesSlides/notesSlide158.xml"/><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notesSlide" Target="../notesSlides/notesSlide159.xml"/><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notesSlide" Target="../notesSlides/notesSlide160.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notesSlide" Target="../notesSlides/notesSlide161.xml"/><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3" Type="http://schemas.openxmlformats.org/officeDocument/2006/relationships/image" Target="../media/image205.png"/><Relationship Id="rId2" Type="http://schemas.openxmlformats.org/officeDocument/2006/relationships/notesSlide" Target="../notesSlides/notesSlide162.xml"/><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9.jpeg"/><Relationship Id="rId5" Type="http://schemas.openxmlformats.org/officeDocument/2006/relationships/image" Target="../media/image3.png"/><Relationship Id="rId4" Type="http://schemas.openxmlformats.org/officeDocument/2006/relationships/image" Target="../media/image4.png"/></Relationships>
</file>

<file path=ppt/slides/_rels/slide184.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notesSlide" Target="../notesSlides/notesSlide163.xml"/><Relationship Id="rId1" Type="http://schemas.openxmlformats.org/officeDocument/2006/relationships/slideLayout" Target="../slideLayouts/slideLayout2.xml"/><Relationship Id="rId4" Type="http://schemas.openxmlformats.org/officeDocument/2006/relationships/image" Target="../media/image207.png"/></Relationships>
</file>

<file path=ppt/slides/_rels/slide185.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notesSlide" Target="../notesSlides/notesSlide164.xml"/><Relationship Id="rId1" Type="http://schemas.openxmlformats.org/officeDocument/2006/relationships/slideLayout" Target="../slideLayouts/slideLayout2.xml"/><Relationship Id="rId4" Type="http://schemas.openxmlformats.org/officeDocument/2006/relationships/image" Target="../media/image209.png"/></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165.xml"/><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166.xml"/><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167.xml"/><Relationship Id="rId1" Type="http://schemas.openxmlformats.org/officeDocument/2006/relationships/slideLayout" Target="../slideLayouts/slideLayout2.xml"/><Relationship Id="rId4" Type="http://schemas.openxmlformats.org/officeDocument/2006/relationships/image" Target="../media/image211.png"/></Relationships>
</file>

<file path=ppt/slides/_rels/slide189.xml.rels><?xml version="1.0" encoding="UTF-8" standalone="yes"?>
<Relationships xmlns="http://schemas.openxmlformats.org/package/2006/relationships"><Relationship Id="rId3" Type="http://schemas.openxmlformats.org/officeDocument/2006/relationships/image" Target="../media/image212.png"/><Relationship Id="rId2" Type="http://schemas.openxmlformats.org/officeDocument/2006/relationships/notesSlide" Target="../notesSlides/notesSlide168.xml"/><Relationship Id="rId1" Type="http://schemas.openxmlformats.org/officeDocument/2006/relationships/slideLayout" Target="../slideLayouts/slideLayout2.xml"/><Relationship Id="rId4" Type="http://schemas.openxmlformats.org/officeDocument/2006/relationships/image" Target="../media/image213.png"/></Relationships>
</file>

<file path=ppt/slides/_rels/slide19.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3" Type="http://schemas.openxmlformats.org/officeDocument/2006/relationships/image" Target="../media/image214.png"/><Relationship Id="rId2" Type="http://schemas.openxmlformats.org/officeDocument/2006/relationships/notesSlide" Target="../notesSlides/notesSlide169.xml"/><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3" Type="http://schemas.openxmlformats.org/officeDocument/2006/relationships/image" Target="../media/image215.png"/><Relationship Id="rId2" Type="http://schemas.openxmlformats.org/officeDocument/2006/relationships/notesSlide" Target="../notesSlides/notesSlide170.xml"/><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notesSlide" Target="../notesSlides/notesSlide171.xml"/><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3" Type="http://schemas.openxmlformats.org/officeDocument/2006/relationships/image" Target="../media/image217.png"/><Relationship Id="rId2" Type="http://schemas.openxmlformats.org/officeDocument/2006/relationships/notesSlide" Target="../notesSlides/notesSlide172.xml"/><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3" Type="http://schemas.openxmlformats.org/officeDocument/2006/relationships/image" Target="../media/image218.png"/><Relationship Id="rId2" Type="http://schemas.openxmlformats.org/officeDocument/2006/relationships/notesSlide" Target="../notesSlides/notesSlide173.xml"/><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3" Type="http://schemas.openxmlformats.org/officeDocument/2006/relationships/image" Target="../media/image219.png"/><Relationship Id="rId2" Type="http://schemas.openxmlformats.org/officeDocument/2006/relationships/notesSlide" Target="../notesSlides/notesSlide174.xml"/><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notesSlide" Target="../notesSlides/notesSlide175.xml"/><Relationship Id="rId1" Type="http://schemas.openxmlformats.org/officeDocument/2006/relationships/slideLayout" Target="../slideLayouts/slideLayout2.xml"/><Relationship Id="rId4" Type="http://schemas.openxmlformats.org/officeDocument/2006/relationships/image" Target="../media/image221.png"/></Relationships>
</file>

<file path=ppt/slides/_rels/slide197.xml.rels><?xml version="1.0" encoding="UTF-8" standalone="yes"?>
<Relationships xmlns="http://schemas.openxmlformats.org/package/2006/relationships"><Relationship Id="rId3" Type="http://schemas.openxmlformats.org/officeDocument/2006/relationships/image" Target="../media/image222.png"/><Relationship Id="rId2" Type="http://schemas.openxmlformats.org/officeDocument/2006/relationships/notesSlide" Target="../notesSlides/notesSlide176.xml"/><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2" Type="http://schemas.openxmlformats.org/officeDocument/2006/relationships/notesSlide" Target="../notesSlides/notesSlide177.xml"/><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3" Type="http://schemas.openxmlformats.org/officeDocument/2006/relationships/image" Target="../media/image223.png"/><Relationship Id="rId2" Type="http://schemas.openxmlformats.org/officeDocument/2006/relationships/notesSlide" Target="../notesSlides/notesSlide178.xml"/><Relationship Id="rId1" Type="http://schemas.openxmlformats.org/officeDocument/2006/relationships/slideLayout" Target="../slideLayouts/slideLayout2.xml"/><Relationship Id="rId4" Type="http://schemas.openxmlformats.org/officeDocument/2006/relationships/image" Target="../media/image22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5.jpeg"/></Relationships>
</file>

<file path=ppt/slides/_rels/slide200.xml.rels><?xml version="1.0" encoding="UTF-8" standalone="yes"?>
<Relationships xmlns="http://schemas.openxmlformats.org/package/2006/relationships"><Relationship Id="rId2" Type="http://schemas.openxmlformats.org/officeDocument/2006/relationships/notesSlide" Target="../notesSlides/notesSlide179.xml"/><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9.jpeg"/><Relationship Id="rId5" Type="http://schemas.openxmlformats.org/officeDocument/2006/relationships/image" Target="../media/image3.png"/><Relationship Id="rId4" Type="http://schemas.openxmlformats.org/officeDocument/2006/relationships/image" Target="../media/image4.png"/></Relationships>
</file>

<file path=ppt/slides/_rels/slide202.xml.rels><?xml version="1.0" encoding="UTF-8" standalone="yes"?>
<Relationships xmlns="http://schemas.openxmlformats.org/package/2006/relationships"><Relationship Id="rId3" Type="http://schemas.openxmlformats.org/officeDocument/2006/relationships/image" Target="../media/image225.png"/><Relationship Id="rId2" Type="http://schemas.openxmlformats.org/officeDocument/2006/relationships/notesSlide" Target="../notesSlides/notesSlide180.xml"/><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3" Type="http://schemas.openxmlformats.org/officeDocument/2006/relationships/image" Target="../media/image226.png"/><Relationship Id="rId2" Type="http://schemas.openxmlformats.org/officeDocument/2006/relationships/notesSlide" Target="../notesSlides/notesSlide181.xml"/><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3" Type="http://schemas.openxmlformats.org/officeDocument/2006/relationships/image" Target="../media/image227.png"/><Relationship Id="rId2" Type="http://schemas.openxmlformats.org/officeDocument/2006/relationships/notesSlide" Target="../notesSlides/notesSlide182.xml"/><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3" Type="http://schemas.openxmlformats.org/officeDocument/2006/relationships/image" Target="../media/image228.png"/><Relationship Id="rId2" Type="http://schemas.openxmlformats.org/officeDocument/2006/relationships/notesSlide" Target="../notesSlides/notesSlide183.xml"/><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3" Type="http://schemas.openxmlformats.org/officeDocument/2006/relationships/image" Target="../media/image229.png"/><Relationship Id="rId2" Type="http://schemas.openxmlformats.org/officeDocument/2006/relationships/notesSlide" Target="../notesSlides/notesSlide184.xml"/><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185.xml"/><Relationship Id="rId1" Type="http://schemas.openxmlformats.org/officeDocument/2006/relationships/slideLayout" Target="../slideLayouts/slideLayout2.xml"/><Relationship Id="rId4" Type="http://schemas.microsoft.com/office/2007/relationships/hdphoto" Target="../media/hdphoto8.wdp"/></Relationships>
</file>

<file path=ppt/slides/_rels/slide208.xml.rels><?xml version="1.0" encoding="UTF-8" standalone="yes"?>
<Relationships xmlns="http://schemas.openxmlformats.org/package/2006/relationships"><Relationship Id="rId2" Type="http://schemas.openxmlformats.org/officeDocument/2006/relationships/notesSlide" Target="../notesSlides/notesSlide186.xml"/><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9.jpeg"/><Relationship Id="rId5" Type="http://schemas.openxmlformats.org/officeDocument/2006/relationships/image" Target="../media/image3.png"/><Relationship Id="rId4" Type="http://schemas.openxmlformats.org/officeDocument/2006/relationships/image" Target="../media/image4.png"/></Relationships>
</file>

<file path=ppt/slides/_rels/slide2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7.jpeg"/></Relationships>
</file>

<file path=ppt/slides/_rels/slide210.xml.rels><?xml version="1.0" encoding="UTF-8" standalone="yes"?>
<Relationships xmlns="http://schemas.openxmlformats.org/package/2006/relationships"><Relationship Id="rId2" Type="http://schemas.openxmlformats.org/officeDocument/2006/relationships/notesSlide" Target="../notesSlides/notesSlide187.xml"/><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notesSlide" Target="../notesSlides/notesSlide188.xml"/><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2" Type="http://schemas.openxmlformats.org/officeDocument/2006/relationships/notesSlide" Target="../notesSlides/notesSlide189.xml"/><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2" Type="http://schemas.openxmlformats.org/officeDocument/2006/relationships/notesSlide" Target="../notesSlides/notesSlide190.xml"/><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3" Type="http://schemas.openxmlformats.org/officeDocument/2006/relationships/image" Target="../media/image232.png"/><Relationship Id="rId2" Type="http://schemas.openxmlformats.org/officeDocument/2006/relationships/notesSlide" Target="../notesSlides/notesSlide191.xml"/><Relationship Id="rId1" Type="http://schemas.openxmlformats.org/officeDocument/2006/relationships/slideLayout" Target="../slideLayouts/slideLayout2.xml"/><Relationship Id="rId4" Type="http://schemas.openxmlformats.org/officeDocument/2006/relationships/image" Target="../media/image233.png"/></Relationships>
</file>

<file path=ppt/slides/_rels/slide215.xml.rels><?xml version="1.0" encoding="UTF-8" standalone="yes"?>
<Relationships xmlns="http://schemas.openxmlformats.org/package/2006/relationships"><Relationship Id="rId3" Type="http://schemas.openxmlformats.org/officeDocument/2006/relationships/image" Target="../media/image234.png"/><Relationship Id="rId2" Type="http://schemas.openxmlformats.org/officeDocument/2006/relationships/notesSlide" Target="../notesSlides/notesSlide192.xml"/><Relationship Id="rId1" Type="http://schemas.openxmlformats.org/officeDocument/2006/relationships/slideLayout" Target="../slideLayouts/slideLayout2.xml"/><Relationship Id="rId4" Type="http://schemas.openxmlformats.org/officeDocument/2006/relationships/image" Target="../media/image235.png"/></Relationships>
</file>

<file path=ppt/slides/_rels/slide216.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notesSlide" Target="../notesSlides/notesSlide193.xml"/><Relationship Id="rId1" Type="http://schemas.openxmlformats.org/officeDocument/2006/relationships/slideLayout" Target="../slideLayouts/slideLayout2.xml"/><Relationship Id="rId6" Type="http://schemas.openxmlformats.org/officeDocument/2006/relationships/image" Target="../media/image239.png"/><Relationship Id="rId5" Type="http://schemas.openxmlformats.org/officeDocument/2006/relationships/image" Target="../media/image238.png"/><Relationship Id="rId4" Type="http://schemas.openxmlformats.org/officeDocument/2006/relationships/image" Target="../media/image237.png"/></Relationships>
</file>

<file path=ppt/slides/_rels/slide217.xml.rels><?xml version="1.0" encoding="UTF-8" standalone="yes"?>
<Relationships xmlns="http://schemas.openxmlformats.org/package/2006/relationships"><Relationship Id="rId2" Type="http://schemas.openxmlformats.org/officeDocument/2006/relationships/notesSlide" Target="../notesSlides/notesSlide194.xml"/><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2" Type="http://schemas.openxmlformats.org/officeDocument/2006/relationships/notesSlide" Target="../notesSlides/notesSlide195.xml"/><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notesSlide" Target="../notesSlides/notesSlide196.xml"/><Relationship Id="rId1" Type="http://schemas.openxmlformats.org/officeDocument/2006/relationships/slideLayout" Target="../slideLayouts/slideLayout2.xml"/><Relationship Id="rId4" Type="http://schemas.openxmlformats.org/officeDocument/2006/relationships/image" Target="../media/image241.png"/></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3" Type="http://schemas.openxmlformats.org/officeDocument/2006/relationships/image" Target="../media/image242.png"/><Relationship Id="rId2" Type="http://schemas.openxmlformats.org/officeDocument/2006/relationships/notesSlide" Target="../notesSlides/notesSlide197.xml"/><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3" Type="http://schemas.openxmlformats.org/officeDocument/2006/relationships/image" Target="../media/image243.png"/><Relationship Id="rId2" Type="http://schemas.openxmlformats.org/officeDocument/2006/relationships/notesSlide" Target="../notesSlides/notesSlide198.xml"/><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2" Type="http://schemas.openxmlformats.org/officeDocument/2006/relationships/notesSlide" Target="../notesSlides/notesSlide199.xml"/><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2" Type="http://schemas.openxmlformats.org/officeDocument/2006/relationships/notesSlide" Target="../notesSlides/notesSlide200.xml"/><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3" Type="http://schemas.openxmlformats.org/officeDocument/2006/relationships/image" Target="../media/image244.png"/><Relationship Id="rId2" Type="http://schemas.openxmlformats.org/officeDocument/2006/relationships/notesSlide" Target="../notesSlides/notesSlide201.xml"/><Relationship Id="rId1" Type="http://schemas.openxmlformats.org/officeDocument/2006/relationships/slideLayout" Target="../slideLayouts/slideLayout2.xml"/><Relationship Id="rId4" Type="http://schemas.openxmlformats.org/officeDocument/2006/relationships/image" Target="../media/image245.png"/></Relationships>
</file>

<file path=ppt/slides/_rels/slide225.xml.rels><?xml version="1.0" encoding="UTF-8" standalone="yes"?>
<Relationships xmlns="http://schemas.openxmlformats.org/package/2006/relationships"><Relationship Id="rId3" Type="http://schemas.openxmlformats.org/officeDocument/2006/relationships/image" Target="../media/image246.png"/><Relationship Id="rId2" Type="http://schemas.openxmlformats.org/officeDocument/2006/relationships/notesSlide" Target="../notesSlides/notesSlide202.xml"/><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3" Type="http://schemas.openxmlformats.org/officeDocument/2006/relationships/image" Target="../media/image247.png"/><Relationship Id="rId2" Type="http://schemas.openxmlformats.org/officeDocument/2006/relationships/notesSlide" Target="../notesSlides/notesSlide203.xml"/><Relationship Id="rId1" Type="http://schemas.openxmlformats.org/officeDocument/2006/relationships/slideLayout" Target="../slideLayouts/slideLayout2.xml"/><Relationship Id="rId4" Type="http://schemas.openxmlformats.org/officeDocument/2006/relationships/image" Target="../media/image248.png"/></Relationships>
</file>

<file path=ppt/slides/_rels/slide227.xml.rels><?xml version="1.0" encoding="UTF-8" standalone="yes"?>
<Relationships xmlns="http://schemas.openxmlformats.org/package/2006/relationships"><Relationship Id="rId3" Type="http://schemas.openxmlformats.org/officeDocument/2006/relationships/image" Target="../media/image249.png"/><Relationship Id="rId2" Type="http://schemas.openxmlformats.org/officeDocument/2006/relationships/notesSlide" Target="../notesSlides/notesSlide204.xml"/><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notesSlide" Target="../notesSlides/notesSlide205.xml"/><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3" Type="http://schemas.openxmlformats.org/officeDocument/2006/relationships/image" Target="../media/image251.png"/><Relationship Id="rId2" Type="http://schemas.openxmlformats.org/officeDocument/2006/relationships/notesSlide" Target="../notesSlides/notesSlide206.xml"/><Relationship Id="rId1" Type="http://schemas.openxmlformats.org/officeDocument/2006/relationships/slideLayout" Target="../slideLayouts/slideLayout2.xml"/><Relationship Id="rId4" Type="http://schemas.microsoft.com/office/2007/relationships/hdphoto" Target="../media/hdphoto9.wdp"/></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3" Type="http://schemas.openxmlformats.org/officeDocument/2006/relationships/image" Target="../media/image252.png"/><Relationship Id="rId2" Type="http://schemas.openxmlformats.org/officeDocument/2006/relationships/notesSlide" Target="../notesSlides/notesSlide207.xml"/><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3" Type="http://schemas.openxmlformats.org/officeDocument/2006/relationships/image" Target="../media/image253.png"/><Relationship Id="rId2" Type="http://schemas.openxmlformats.org/officeDocument/2006/relationships/notesSlide" Target="../notesSlides/notesSlide208.xml"/><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3" Type="http://schemas.openxmlformats.org/officeDocument/2006/relationships/image" Target="../media/image254.png"/><Relationship Id="rId2" Type="http://schemas.openxmlformats.org/officeDocument/2006/relationships/notesSlide" Target="../notesSlides/notesSlide209.xml"/><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3" Type="http://schemas.openxmlformats.org/officeDocument/2006/relationships/image" Target="../media/image255.png"/><Relationship Id="rId2" Type="http://schemas.openxmlformats.org/officeDocument/2006/relationships/notesSlide" Target="../notesSlides/notesSlide210.xml"/><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2" Type="http://schemas.openxmlformats.org/officeDocument/2006/relationships/notesSlide" Target="../notesSlides/notesSlide211.xml"/><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3" Type="http://schemas.openxmlformats.org/officeDocument/2006/relationships/image" Target="../media/image256.png"/><Relationship Id="rId2" Type="http://schemas.openxmlformats.org/officeDocument/2006/relationships/notesSlide" Target="../notesSlides/notesSlide212.xml"/><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3" Type="http://schemas.openxmlformats.org/officeDocument/2006/relationships/image" Target="../media/image257.png"/><Relationship Id="rId2" Type="http://schemas.openxmlformats.org/officeDocument/2006/relationships/notesSlide" Target="../notesSlides/notesSlide213.xml"/><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3" Type="http://schemas.openxmlformats.org/officeDocument/2006/relationships/image" Target="../media/image258.png"/><Relationship Id="rId2" Type="http://schemas.openxmlformats.org/officeDocument/2006/relationships/notesSlide" Target="../notesSlides/notesSlide214.xml"/><Relationship Id="rId1" Type="http://schemas.openxmlformats.org/officeDocument/2006/relationships/slideLayout" Target="../slideLayouts/slideLayout2.xml"/><Relationship Id="rId4" Type="http://schemas.openxmlformats.org/officeDocument/2006/relationships/image" Target="../media/image259.png"/></Relationships>
</file>

<file path=ppt/slides/_rels/slide238.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notesSlide" Target="../notesSlides/notesSlide215.xml"/><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3" Type="http://schemas.openxmlformats.org/officeDocument/2006/relationships/image" Target="../media/image261.png"/><Relationship Id="rId2" Type="http://schemas.openxmlformats.org/officeDocument/2006/relationships/notesSlide" Target="../notesSlides/notesSlide21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3" Type="http://schemas.openxmlformats.org/officeDocument/2006/relationships/image" Target="../media/image262.png"/><Relationship Id="rId2" Type="http://schemas.openxmlformats.org/officeDocument/2006/relationships/notesSlide" Target="../notesSlides/notesSlide217.xml"/><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2" Type="http://schemas.openxmlformats.org/officeDocument/2006/relationships/notesSlide" Target="../notesSlides/notesSlide218.xml"/><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9.jpeg"/><Relationship Id="rId5" Type="http://schemas.openxmlformats.org/officeDocument/2006/relationships/image" Target="../media/image3.png"/><Relationship Id="rId4" Type="http://schemas.openxmlformats.org/officeDocument/2006/relationships/image" Target="../media/image4.png"/></Relationships>
</file>

<file path=ppt/slides/_rels/slide243.xml.rels><?xml version="1.0" encoding="UTF-8" standalone="yes"?>
<Relationships xmlns="http://schemas.openxmlformats.org/package/2006/relationships"><Relationship Id="rId2" Type="http://schemas.openxmlformats.org/officeDocument/2006/relationships/notesSlide" Target="../notesSlides/notesSlide219.xml"/><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3" Type="http://schemas.openxmlformats.org/officeDocument/2006/relationships/image" Target="../media/image263.tiff"/><Relationship Id="rId2" Type="http://schemas.openxmlformats.org/officeDocument/2006/relationships/notesSlide" Target="../notesSlides/notesSlide220.xml"/><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3" Type="http://schemas.openxmlformats.org/officeDocument/2006/relationships/image" Target="../media/image264.jpeg"/><Relationship Id="rId2" Type="http://schemas.openxmlformats.org/officeDocument/2006/relationships/notesSlide" Target="../notesSlides/notesSlide221.xml"/><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3" Type="http://schemas.openxmlformats.org/officeDocument/2006/relationships/image" Target="../media/image265.jpeg"/><Relationship Id="rId2" Type="http://schemas.openxmlformats.org/officeDocument/2006/relationships/notesSlide" Target="../notesSlides/notesSlide222.xml"/><Relationship Id="rId1" Type="http://schemas.openxmlformats.org/officeDocument/2006/relationships/slideLayout" Target="../slideLayouts/slideLayout2.xml"/><Relationship Id="rId5" Type="http://schemas.openxmlformats.org/officeDocument/2006/relationships/image" Target="../media/image264.jpeg"/><Relationship Id="rId4" Type="http://schemas.openxmlformats.org/officeDocument/2006/relationships/image" Target="../media/image266.jpeg"/></Relationships>
</file>

<file path=ppt/slides/_rels/slide247.xml.rels><?xml version="1.0" encoding="UTF-8" standalone="yes"?>
<Relationships xmlns="http://schemas.openxmlformats.org/package/2006/relationships"><Relationship Id="rId3" Type="http://schemas.openxmlformats.org/officeDocument/2006/relationships/image" Target="../media/image267.png"/><Relationship Id="rId2" Type="http://schemas.openxmlformats.org/officeDocument/2006/relationships/notesSlide" Target="../notesSlides/notesSlide223.xml"/><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3" Type="http://schemas.openxmlformats.org/officeDocument/2006/relationships/image" Target="../media/image268.png"/><Relationship Id="rId2" Type="http://schemas.openxmlformats.org/officeDocument/2006/relationships/notesSlide" Target="../notesSlides/notesSlide224.xml"/><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3" Type="http://schemas.openxmlformats.org/officeDocument/2006/relationships/image" Target="../media/image269.png"/><Relationship Id="rId2" Type="http://schemas.openxmlformats.org/officeDocument/2006/relationships/notesSlide" Target="../notesSlides/notesSlide225.xml"/><Relationship Id="rId1" Type="http://schemas.openxmlformats.org/officeDocument/2006/relationships/slideLayout" Target="../slideLayouts/slideLayout2.xml"/><Relationship Id="rId4" Type="http://schemas.openxmlformats.org/officeDocument/2006/relationships/image" Target="../media/image270.png"/></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3" Type="http://schemas.openxmlformats.org/officeDocument/2006/relationships/image" Target="../media/image271.png"/><Relationship Id="rId2" Type="http://schemas.openxmlformats.org/officeDocument/2006/relationships/notesSlide" Target="../notesSlides/notesSlide226.xml"/><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3" Type="http://schemas.openxmlformats.org/officeDocument/2006/relationships/image" Target="../media/image272.png"/><Relationship Id="rId2" Type="http://schemas.openxmlformats.org/officeDocument/2006/relationships/notesSlide" Target="../notesSlides/notesSlide227.xml"/><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3" Type="http://schemas.openxmlformats.org/officeDocument/2006/relationships/image" Target="../media/image273.png"/><Relationship Id="rId2" Type="http://schemas.openxmlformats.org/officeDocument/2006/relationships/notesSlide" Target="../notesSlides/notesSlide228.xml"/><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3" Type="http://schemas.openxmlformats.org/officeDocument/2006/relationships/image" Target="../media/image274.png"/><Relationship Id="rId2" Type="http://schemas.openxmlformats.org/officeDocument/2006/relationships/notesSlide" Target="../notesSlides/notesSlide229.xml"/><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3" Type="http://schemas.openxmlformats.org/officeDocument/2006/relationships/image" Target="../media/image275.png"/><Relationship Id="rId2" Type="http://schemas.openxmlformats.org/officeDocument/2006/relationships/notesSlide" Target="../notesSlides/notesSlide230.xml"/><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3" Type="http://schemas.openxmlformats.org/officeDocument/2006/relationships/image" Target="../media/image276.png"/><Relationship Id="rId2" Type="http://schemas.openxmlformats.org/officeDocument/2006/relationships/notesSlide" Target="../notesSlides/notesSlide231.xml"/><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2" Type="http://schemas.openxmlformats.org/officeDocument/2006/relationships/notesSlide" Target="../notesSlides/notesSlide232.xml"/><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3" Type="http://schemas.openxmlformats.org/officeDocument/2006/relationships/image" Target="../media/image277.png"/><Relationship Id="rId2" Type="http://schemas.openxmlformats.org/officeDocument/2006/relationships/notesSlide" Target="../notesSlides/notesSlide233.xml"/><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2" Type="http://schemas.openxmlformats.org/officeDocument/2006/relationships/notesSlide" Target="../notesSlides/notesSlide234.xml"/><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3" Type="http://schemas.openxmlformats.org/officeDocument/2006/relationships/image" Target="../media/image278.png"/><Relationship Id="rId2" Type="http://schemas.openxmlformats.org/officeDocument/2006/relationships/notesSlide" Target="../notesSlides/notesSlide23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3" Type="http://schemas.openxmlformats.org/officeDocument/2006/relationships/image" Target="../media/image279.png"/><Relationship Id="rId2" Type="http://schemas.openxmlformats.org/officeDocument/2006/relationships/notesSlide" Target="../notesSlides/notesSlide236.xml"/><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notesSlide" Target="../notesSlides/notesSlide237.xml"/><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2" Type="http://schemas.openxmlformats.org/officeDocument/2006/relationships/notesSlide" Target="../notesSlides/notesSlide238.xml"/><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3" Type="http://schemas.openxmlformats.org/officeDocument/2006/relationships/image" Target="../media/image281.png"/><Relationship Id="rId2" Type="http://schemas.openxmlformats.org/officeDocument/2006/relationships/notesSlide" Target="../notesSlides/notesSlide239.xml"/><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3" Type="http://schemas.openxmlformats.org/officeDocument/2006/relationships/image" Target="../media/image282.png"/><Relationship Id="rId2" Type="http://schemas.openxmlformats.org/officeDocument/2006/relationships/notesSlide" Target="../notesSlides/notesSlide240.xml"/><Relationship Id="rId1" Type="http://schemas.openxmlformats.org/officeDocument/2006/relationships/slideLayout" Target="../slideLayouts/slideLayout2.xml"/><Relationship Id="rId4" Type="http://schemas.openxmlformats.org/officeDocument/2006/relationships/image" Target="../media/image283.png"/></Relationships>
</file>

<file path=ppt/slides/_rels/slide265.xml.rels><?xml version="1.0" encoding="UTF-8" standalone="yes"?>
<Relationships xmlns="http://schemas.openxmlformats.org/package/2006/relationships"><Relationship Id="rId3" Type="http://schemas.openxmlformats.org/officeDocument/2006/relationships/image" Target="../media/image284.png"/><Relationship Id="rId2" Type="http://schemas.openxmlformats.org/officeDocument/2006/relationships/notesSlide" Target="../notesSlides/notesSlide241.xml"/><Relationship Id="rId1" Type="http://schemas.openxmlformats.org/officeDocument/2006/relationships/slideLayout" Target="../slideLayouts/slideLayout2.xml"/><Relationship Id="rId4" Type="http://schemas.openxmlformats.org/officeDocument/2006/relationships/image" Target="../media/image285.png"/></Relationships>
</file>

<file path=ppt/slides/_rels/slide266.xml.rels><?xml version="1.0" encoding="UTF-8" standalone="yes"?>
<Relationships xmlns="http://schemas.openxmlformats.org/package/2006/relationships"><Relationship Id="rId3" Type="http://schemas.openxmlformats.org/officeDocument/2006/relationships/image" Target="../media/image286.png"/><Relationship Id="rId2" Type="http://schemas.openxmlformats.org/officeDocument/2006/relationships/notesSlide" Target="../notesSlides/notesSlide242.xml"/><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3" Type="http://schemas.openxmlformats.org/officeDocument/2006/relationships/package" Target="../embeddings/Microsoft_Office_Word___4.docx"/><Relationship Id="rId2" Type="http://schemas.openxmlformats.org/officeDocument/2006/relationships/slideLayout" Target="../slideLayouts/slideLayout2.xml"/><Relationship Id="rId1" Type="http://schemas.openxmlformats.org/officeDocument/2006/relationships/vmlDrawing" Target="../drawings/vmlDrawing3.vml"/><Relationship Id="rId5" Type="http://schemas.openxmlformats.org/officeDocument/2006/relationships/package" Target="../embeddings/Microsoft_Office_Excel_________6.xlsm"/><Relationship Id="rId4" Type="http://schemas.openxmlformats.org/officeDocument/2006/relationships/package" Target="../embeddings/Microsoft_Office_Excel_________5.xlsm"/></Relationships>
</file>

<file path=ppt/slides/_rels/slide269.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9.jpeg"/><Relationship Id="rId2" Type="http://schemas.openxmlformats.org/officeDocument/2006/relationships/notesSlide" Target="../notesSlides/notesSlide243.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4.png"/><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270.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notesSlide" Target="../notesSlides/notesSlide244.xml"/><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2" Type="http://schemas.openxmlformats.org/officeDocument/2006/relationships/notesSlide" Target="../notesSlides/notesSlide245.xml"/><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2" Type="http://schemas.openxmlformats.org/officeDocument/2006/relationships/notesSlide" Target="../notesSlides/notesSlide246.xml"/><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2" Type="http://schemas.openxmlformats.org/officeDocument/2006/relationships/notesSlide" Target="../notesSlides/notesSlide247.xml"/><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2" Type="http://schemas.openxmlformats.org/officeDocument/2006/relationships/notesSlide" Target="../notesSlides/notesSlide248.xml"/><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2" Type="http://schemas.openxmlformats.org/officeDocument/2006/relationships/notesSlide" Target="../notesSlides/notesSlide249.xml"/><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3" Type="http://schemas.openxmlformats.org/officeDocument/2006/relationships/image" Target="../media/image291.tiff"/><Relationship Id="rId2" Type="http://schemas.openxmlformats.org/officeDocument/2006/relationships/notesSlide" Target="../notesSlides/notesSlide250.xml"/><Relationship Id="rId1" Type="http://schemas.openxmlformats.org/officeDocument/2006/relationships/slideLayout" Target="../slideLayouts/slideLayout2.xml"/><Relationship Id="rId4" Type="http://schemas.openxmlformats.org/officeDocument/2006/relationships/image" Target="../media/image292.tiff"/></Relationships>
</file>

<file path=ppt/slides/_rels/slide277.xml.rels><?xml version="1.0" encoding="UTF-8" standalone="yes"?>
<Relationships xmlns="http://schemas.openxmlformats.org/package/2006/relationships"><Relationship Id="rId2" Type="http://schemas.openxmlformats.org/officeDocument/2006/relationships/notesSlide" Target="../notesSlides/notesSlide251.xml"/><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3" Type="http://schemas.openxmlformats.org/officeDocument/2006/relationships/image" Target="../media/image293.png"/><Relationship Id="rId2" Type="http://schemas.openxmlformats.org/officeDocument/2006/relationships/notesSlide" Target="../notesSlides/notesSlide252.xml"/><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3" Type="http://schemas.openxmlformats.org/officeDocument/2006/relationships/image" Target="../media/image294.png"/><Relationship Id="rId2" Type="http://schemas.openxmlformats.org/officeDocument/2006/relationships/notesSlide" Target="../notesSlides/notesSlide25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2" Type="http://schemas.openxmlformats.org/officeDocument/2006/relationships/notesSlide" Target="../notesSlides/notesSlide254.xml"/><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2" Type="http://schemas.openxmlformats.org/officeDocument/2006/relationships/notesSlide" Target="../notesSlides/notesSlide255.xml"/><Relationship Id="rId1" Type="http://schemas.openxmlformats.org/officeDocument/2006/relationships/slideLayout" Target="../slideLayouts/slideLayout2.xml"/></Relationships>
</file>

<file path=ppt/slides/_rels/slide282.xml.rels><?xml version="1.0" encoding="UTF-8" standalone="yes"?>
<Relationships xmlns="http://schemas.openxmlformats.org/package/2006/relationships"><Relationship Id="rId2" Type="http://schemas.openxmlformats.org/officeDocument/2006/relationships/notesSlide" Target="../notesSlides/notesSlide256.xml"/><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3" Type="http://schemas.openxmlformats.org/officeDocument/2006/relationships/image" Target="../media/image295.png"/><Relationship Id="rId2" Type="http://schemas.openxmlformats.org/officeDocument/2006/relationships/notesSlide" Target="../notesSlides/notesSlide257.xml"/><Relationship Id="rId1" Type="http://schemas.openxmlformats.org/officeDocument/2006/relationships/slideLayout" Target="../slideLayouts/slideLayout2.xml"/></Relationships>
</file>

<file path=ppt/slides/_rels/slide284.xml.rels><?xml version="1.0" encoding="UTF-8" standalone="yes"?>
<Relationships xmlns="http://schemas.openxmlformats.org/package/2006/relationships"><Relationship Id="rId3" Type="http://schemas.openxmlformats.org/officeDocument/2006/relationships/image" Target="../media/image296.png"/><Relationship Id="rId2" Type="http://schemas.openxmlformats.org/officeDocument/2006/relationships/notesSlide" Target="../notesSlides/notesSlide258.xml"/><Relationship Id="rId1" Type="http://schemas.openxmlformats.org/officeDocument/2006/relationships/slideLayout" Target="../slideLayouts/slideLayout2.xml"/></Relationships>
</file>

<file path=ppt/slides/_rels/slide285.xml.rels><?xml version="1.0" encoding="UTF-8" standalone="yes"?>
<Relationships xmlns="http://schemas.openxmlformats.org/package/2006/relationships"><Relationship Id="rId2" Type="http://schemas.openxmlformats.org/officeDocument/2006/relationships/notesSlide" Target="../notesSlides/notesSlide259.xml"/><Relationship Id="rId1" Type="http://schemas.openxmlformats.org/officeDocument/2006/relationships/slideLayout" Target="../slideLayouts/slideLayout2.xml"/></Relationships>
</file>

<file path=ppt/slides/_rels/slide286.xml.rels><?xml version="1.0" encoding="UTF-8" standalone="yes"?>
<Relationships xmlns="http://schemas.openxmlformats.org/package/2006/relationships"><Relationship Id="rId2" Type="http://schemas.openxmlformats.org/officeDocument/2006/relationships/notesSlide" Target="../notesSlides/notesSlide260.xml"/><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2" Type="http://schemas.openxmlformats.org/officeDocument/2006/relationships/notesSlide" Target="../notesSlides/notesSlide261.xml"/><Relationship Id="rId1" Type="http://schemas.openxmlformats.org/officeDocument/2006/relationships/slideLayout" Target="../slideLayouts/slideLayout2.xml"/></Relationships>
</file>

<file path=ppt/slides/_rels/slide288.xml.rels><?xml version="1.0" encoding="UTF-8" standalone="yes"?>
<Relationships xmlns="http://schemas.openxmlformats.org/package/2006/relationships"><Relationship Id="rId2" Type="http://schemas.openxmlformats.org/officeDocument/2006/relationships/notesSlide" Target="../notesSlides/notesSlide262.xml"/><Relationship Id="rId1" Type="http://schemas.openxmlformats.org/officeDocument/2006/relationships/slideLayout" Target="../slideLayouts/slideLayout2.xml"/></Relationships>
</file>

<file path=ppt/slides/_rels/slide289.xml.rels><?xml version="1.0" encoding="UTF-8" standalone="yes"?>
<Relationships xmlns="http://schemas.openxmlformats.org/package/2006/relationships"><Relationship Id="rId2" Type="http://schemas.openxmlformats.org/officeDocument/2006/relationships/notesSlide" Target="../notesSlides/notesSlide26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2" Type="http://schemas.openxmlformats.org/officeDocument/2006/relationships/notesSlide" Target="../notesSlides/notesSlide264.xml"/><Relationship Id="rId1" Type="http://schemas.openxmlformats.org/officeDocument/2006/relationships/slideLayout" Target="../slideLayouts/slideLayout2.xml"/></Relationships>
</file>

<file path=ppt/slides/_rels/slide291.xml.rels><?xml version="1.0" encoding="UTF-8" standalone="yes"?>
<Relationships xmlns="http://schemas.openxmlformats.org/package/2006/relationships"><Relationship Id="rId2" Type="http://schemas.openxmlformats.org/officeDocument/2006/relationships/notesSlide" Target="../notesSlides/notesSlide265.xml"/><Relationship Id="rId1" Type="http://schemas.openxmlformats.org/officeDocument/2006/relationships/slideLayout" Target="../slideLayouts/slideLayout2.xml"/></Relationships>
</file>

<file path=ppt/slides/_rels/slide292.xml.rels><?xml version="1.0" encoding="UTF-8" standalone="yes"?>
<Relationships xmlns="http://schemas.openxmlformats.org/package/2006/relationships"><Relationship Id="rId2" Type="http://schemas.openxmlformats.org/officeDocument/2006/relationships/notesSlide" Target="../notesSlides/notesSlide266.xml"/><Relationship Id="rId1" Type="http://schemas.openxmlformats.org/officeDocument/2006/relationships/slideLayout" Target="../slideLayouts/slideLayout2.xml"/></Relationships>
</file>

<file path=ppt/slides/_rels/slide293.xml.rels><?xml version="1.0" encoding="UTF-8" standalone="yes"?>
<Relationships xmlns="http://schemas.openxmlformats.org/package/2006/relationships"><Relationship Id="rId2" Type="http://schemas.openxmlformats.org/officeDocument/2006/relationships/notesSlide" Target="../notesSlides/notesSlide267.xml"/><Relationship Id="rId1" Type="http://schemas.openxmlformats.org/officeDocument/2006/relationships/slideLayout" Target="../slideLayouts/slideLayout2.xml"/></Relationships>
</file>

<file path=ppt/slides/_rels/slide294.xml.rels><?xml version="1.0" encoding="UTF-8" standalone="yes"?>
<Relationships xmlns="http://schemas.openxmlformats.org/package/2006/relationships"><Relationship Id="rId2" Type="http://schemas.openxmlformats.org/officeDocument/2006/relationships/notesSlide" Target="../notesSlides/notesSlide268.xml"/><Relationship Id="rId1" Type="http://schemas.openxmlformats.org/officeDocument/2006/relationships/slideLayout" Target="../slideLayouts/slideLayout2.xml"/></Relationships>
</file>

<file path=ppt/slides/_rels/slide295.xml.rels><?xml version="1.0" encoding="UTF-8" standalone="yes"?>
<Relationships xmlns="http://schemas.openxmlformats.org/package/2006/relationships"><Relationship Id="rId2" Type="http://schemas.openxmlformats.org/officeDocument/2006/relationships/notesSlide" Target="../notesSlides/notesSlide269.xml"/><Relationship Id="rId1" Type="http://schemas.openxmlformats.org/officeDocument/2006/relationships/slideLayout" Target="../slideLayouts/slideLayout2.xml"/></Relationships>
</file>

<file path=ppt/slides/_rels/slide296.xml.rels><?xml version="1.0" encoding="UTF-8" standalone="yes"?>
<Relationships xmlns="http://schemas.openxmlformats.org/package/2006/relationships"><Relationship Id="rId2" Type="http://schemas.openxmlformats.org/officeDocument/2006/relationships/notesSlide" Target="../notesSlides/notesSlide270.xml"/><Relationship Id="rId1" Type="http://schemas.openxmlformats.org/officeDocument/2006/relationships/slideLayout" Target="../slideLayouts/slideLayout2.xml"/></Relationships>
</file>

<file path=ppt/slides/_rels/slide297.xml.rels><?xml version="1.0" encoding="UTF-8" standalone="yes"?>
<Relationships xmlns="http://schemas.openxmlformats.org/package/2006/relationships"><Relationship Id="rId2" Type="http://schemas.openxmlformats.org/officeDocument/2006/relationships/notesSlide" Target="../notesSlides/notesSlide271.xml"/><Relationship Id="rId1" Type="http://schemas.openxmlformats.org/officeDocument/2006/relationships/slideLayout" Target="../slideLayouts/slideLayout2.xml"/></Relationships>
</file>

<file path=ppt/slides/_rels/slide298.xml.rels><?xml version="1.0" encoding="UTF-8" standalone="yes"?>
<Relationships xmlns="http://schemas.openxmlformats.org/package/2006/relationships"><Relationship Id="rId2" Type="http://schemas.openxmlformats.org/officeDocument/2006/relationships/notesSlide" Target="../notesSlides/notesSlide272.xml"/><Relationship Id="rId1" Type="http://schemas.openxmlformats.org/officeDocument/2006/relationships/slideLayout" Target="../slideLayouts/slideLayout2.xml"/></Relationships>
</file>

<file path=ppt/slides/_rels/slide299.xml.rels><?xml version="1.0" encoding="UTF-8" standalone="yes"?>
<Relationships xmlns="http://schemas.openxmlformats.org/package/2006/relationships"><Relationship Id="rId2" Type="http://schemas.openxmlformats.org/officeDocument/2006/relationships/notesSlide" Target="../notesSlides/notesSlide27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9.jpeg"/><Relationship Id="rId5" Type="http://schemas.openxmlformats.org/officeDocument/2006/relationships/image" Target="../media/image3.png"/><Relationship Id="rId4" Type="http://schemas.openxmlformats.org/officeDocument/2006/relationships/image" Target="../media/image4.png"/></Relationships>
</file>

<file path=ppt/slides/_rels/slide300.xml.rels><?xml version="1.0" encoding="UTF-8" standalone="yes"?>
<Relationships xmlns="http://schemas.openxmlformats.org/package/2006/relationships"><Relationship Id="rId2" Type="http://schemas.openxmlformats.org/officeDocument/2006/relationships/notesSlide" Target="../notesSlides/notesSlide274.xml"/><Relationship Id="rId1" Type="http://schemas.openxmlformats.org/officeDocument/2006/relationships/slideLayout" Target="../slideLayouts/slideLayout2.xml"/></Relationships>
</file>

<file path=ppt/slides/_rels/slide301.xml.rels><?xml version="1.0" encoding="UTF-8" standalone="yes"?>
<Relationships xmlns="http://schemas.openxmlformats.org/package/2006/relationships"><Relationship Id="rId2" Type="http://schemas.openxmlformats.org/officeDocument/2006/relationships/notesSlide" Target="../notesSlides/notesSlide275.xml"/><Relationship Id="rId1" Type="http://schemas.openxmlformats.org/officeDocument/2006/relationships/slideLayout" Target="../slideLayouts/slideLayout2.xml"/></Relationships>
</file>

<file path=ppt/slides/_rels/slide302.xml.rels><?xml version="1.0" encoding="UTF-8" standalone="yes"?>
<Relationships xmlns="http://schemas.openxmlformats.org/package/2006/relationships"><Relationship Id="rId2" Type="http://schemas.openxmlformats.org/officeDocument/2006/relationships/notesSlide" Target="../notesSlides/notesSlide276.xml"/><Relationship Id="rId1" Type="http://schemas.openxmlformats.org/officeDocument/2006/relationships/slideLayout" Target="../slideLayouts/slideLayout2.xml"/></Relationships>
</file>

<file path=ppt/slides/_rels/slide303.xml.rels><?xml version="1.0" encoding="UTF-8" standalone="yes"?>
<Relationships xmlns="http://schemas.openxmlformats.org/package/2006/relationships"><Relationship Id="rId2" Type="http://schemas.openxmlformats.org/officeDocument/2006/relationships/notesSlide" Target="../notesSlides/notesSlide277.xml"/><Relationship Id="rId1" Type="http://schemas.openxmlformats.org/officeDocument/2006/relationships/slideLayout" Target="../slideLayouts/slideLayout2.xml"/></Relationships>
</file>

<file path=ppt/slides/_rels/slide304.xml.rels><?xml version="1.0" encoding="UTF-8" standalone="yes"?>
<Relationships xmlns="http://schemas.openxmlformats.org/package/2006/relationships"><Relationship Id="rId2" Type="http://schemas.openxmlformats.org/officeDocument/2006/relationships/notesSlide" Target="../notesSlides/notesSlide278.xml"/><Relationship Id="rId1" Type="http://schemas.openxmlformats.org/officeDocument/2006/relationships/slideLayout" Target="../slideLayouts/slideLayout2.xml"/></Relationships>
</file>

<file path=ppt/slides/_rels/slide305.xml.rels><?xml version="1.0" encoding="UTF-8" standalone="yes"?>
<Relationships xmlns="http://schemas.openxmlformats.org/package/2006/relationships"><Relationship Id="rId2" Type="http://schemas.openxmlformats.org/officeDocument/2006/relationships/notesSlide" Target="../notesSlides/notesSlide279.xml"/><Relationship Id="rId1" Type="http://schemas.openxmlformats.org/officeDocument/2006/relationships/slideLayout" Target="../slideLayouts/slideLayout2.xml"/></Relationships>
</file>

<file path=ppt/slides/_rels/slide306.xml.rels><?xml version="1.0" encoding="UTF-8" standalone="yes"?>
<Relationships xmlns="http://schemas.openxmlformats.org/package/2006/relationships"><Relationship Id="rId2" Type="http://schemas.openxmlformats.org/officeDocument/2006/relationships/notesSlide" Target="../notesSlides/notesSlide280.xml"/><Relationship Id="rId1" Type="http://schemas.openxmlformats.org/officeDocument/2006/relationships/slideLayout" Target="../slideLayouts/slideLayout2.xml"/></Relationships>
</file>

<file path=ppt/slides/_rels/slide307.xml.rels><?xml version="1.0" encoding="UTF-8" standalone="yes"?>
<Relationships xmlns="http://schemas.openxmlformats.org/package/2006/relationships"><Relationship Id="rId3" Type="http://schemas.openxmlformats.org/officeDocument/2006/relationships/image" Target="../media/image297.png"/><Relationship Id="rId2" Type="http://schemas.openxmlformats.org/officeDocument/2006/relationships/notesSlide" Target="../notesSlides/notesSlide281.xml"/><Relationship Id="rId1" Type="http://schemas.openxmlformats.org/officeDocument/2006/relationships/slideLayout" Target="../slideLayouts/slideLayout2.xml"/></Relationships>
</file>

<file path=ppt/slides/_rels/slide308.xml.rels><?xml version="1.0" encoding="UTF-8" standalone="yes"?>
<Relationships xmlns="http://schemas.openxmlformats.org/package/2006/relationships"><Relationship Id="rId3" Type="http://schemas.openxmlformats.org/officeDocument/2006/relationships/image" Target="../media/image298.png"/><Relationship Id="rId2" Type="http://schemas.openxmlformats.org/officeDocument/2006/relationships/notesSlide" Target="../notesSlides/notesSlide282.xml"/><Relationship Id="rId1" Type="http://schemas.openxmlformats.org/officeDocument/2006/relationships/slideLayout" Target="../slideLayouts/slideLayout2.xml"/><Relationship Id="rId4" Type="http://schemas.microsoft.com/office/2007/relationships/hdphoto" Target="../media/hdphoto10.wdp"/></Relationships>
</file>

<file path=ppt/slides/_rels/slide309.xml.rels><?xml version="1.0" encoding="UTF-8" standalone="yes"?>
<Relationships xmlns="http://schemas.openxmlformats.org/package/2006/relationships"><Relationship Id="rId3" Type="http://schemas.openxmlformats.org/officeDocument/2006/relationships/image" Target="../media/image299.png"/><Relationship Id="rId2" Type="http://schemas.openxmlformats.org/officeDocument/2006/relationships/notesSlide" Target="../notesSlides/notesSlide283.xml"/><Relationship Id="rId1" Type="http://schemas.openxmlformats.org/officeDocument/2006/relationships/slideLayout" Target="../slideLayouts/slideLayout2.xml"/><Relationship Id="rId6" Type="http://schemas.openxmlformats.org/officeDocument/2006/relationships/image" Target="../media/image300.emf"/><Relationship Id="rId5" Type="http://schemas.openxmlformats.org/officeDocument/2006/relationships/customXml" Target="../ink/ink1.xml"/><Relationship Id="rId4" Type="http://schemas.microsoft.com/office/2007/relationships/hdphoto" Target="../media/hdphoto11.wdp"/></Relationships>
</file>

<file path=ppt/slides/_rels/slide3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9.tiff"/></Relationships>
</file>

<file path=ppt/slides/_rels/slide310.xml.rels><?xml version="1.0" encoding="UTF-8" standalone="yes"?>
<Relationships xmlns="http://schemas.openxmlformats.org/package/2006/relationships"><Relationship Id="rId3" Type="http://schemas.openxmlformats.org/officeDocument/2006/relationships/image" Target="../media/image301.png"/><Relationship Id="rId2" Type="http://schemas.openxmlformats.org/officeDocument/2006/relationships/notesSlide" Target="../notesSlides/notesSlide284.xml"/><Relationship Id="rId1" Type="http://schemas.openxmlformats.org/officeDocument/2006/relationships/slideLayout" Target="../slideLayouts/slideLayout2.xml"/><Relationship Id="rId4" Type="http://schemas.microsoft.com/office/2007/relationships/hdphoto" Target="../media/hdphoto12.wdp"/></Relationships>
</file>

<file path=ppt/slides/_rels/slide311.xml.rels><?xml version="1.0" encoding="UTF-8" standalone="yes"?>
<Relationships xmlns="http://schemas.openxmlformats.org/package/2006/relationships"><Relationship Id="rId3" Type="http://schemas.openxmlformats.org/officeDocument/2006/relationships/image" Target="../media/image302.png"/><Relationship Id="rId2" Type="http://schemas.openxmlformats.org/officeDocument/2006/relationships/notesSlide" Target="../notesSlides/notesSlide285.xml"/><Relationship Id="rId1" Type="http://schemas.openxmlformats.org/officeDocument/2006/relationships/slideLayout" Target="../slideLayouts/slideLayout2.xml"/><Relationship Id="rId4" Type="http://schemas.microsoft.com/office/2007/relationships/hdphoto" Target="../media/hdphoto13.wdp"/></Relationships>
</file>

<file path=ppt/slides/_rels/slide312.xml.rels><?xml version="1.0" encoding="UTF-8" standalone="yes"?>
<Relationships xmlns="http://schemas.openxmlformats.org/package/2006/relationships"><Relationship Id="rId3" Type="http://schemas.openxmlformats.org/officeDocument/2006/relationships/image" Target="../media/image303.png"/><Relationship Id="rId2" Type="http://schemas.openxmlformats.org/officeDocument/2006/relationships/notesSlide" Target="../notesSlides/notesSlide286.xml"/><Relationship Id="rId1" Type="http://schemas.openxmlformats.org/officeDocument/2006/relationships/slideLayout" Target="../slideLayouts/slideLayout2.xml"/><Relationship Id="rId6" Type="http://schemas.openxmlformats.org/officeDocument/2006/relationships/image" Target="../media/image304.emf"/><Relationship Id="rId5" Type="http://schemas.openxmlformats.org/officeDocument/2006/relationships/customXml" Target="../ink/ink2.xml"/><Relationship Id="rId4" Type="http://schemas.microsoft.com/office/2007/relationships/hdphoto" Target="../media/hdphoto14.wdp"/></Relationships>
</file>

<file path=ppt/slides/_rels/slide313.xml.rels><?xml version="1.0" encoding="UTF-8" standalone="yes"?>
<Relationships xmlns="http://schemas.openxmlformats.org/package/2006/relationships"><Relationship Id="rId3" Type="http://schemas.openxmlformats.org/officeDocument/2006/relationships/image" Target="../media/image305.png"/><Relationship Id="rId2" Type="http://schemas.openxmlformats.org/officeDocument/2006/relationships/notesSlide" Target="../notesSlides/notesSlide287.xml"/><Relationship Id="rId1" Type="http://schemas.openxmlformats.org/officeDocument/2006/relationships/slideLayout" Target="../slideLayouts/slideLayout2.xml"/><Relationship Id="rId4" Type="http://schemas.microsoft.com/office/2007/relationships/hdphoto" Target="../media/hdphoto15.wdp"/></Relationships>
</file>

<file path=ppt/slides/_rels/slide314.xml.rels><?xml version="1.0" encoding="UTF-8" standalone="yes"?>
<Relationships xmlns="http://schemas.openxmlformats.org/package/2006/relationships"><Relationship Id="rId2" Type="http://schemas.openxmlformats.org/officeDocument/2006/relationships/notesSlide" Target="../notesSlides/notesSlide288.xml"/><Relationship Id="rId1" Type="http://schemas.openxmlformats.org/officeDocument/2006/relationships/slideLayout" Target="../slideLayouts/slideLayout2.xml"/></Relationships>
</file>

<file path=ppt/slides/_rels/slide315.xml.rels><?xml version="1.0" encoding="UTF-8" standalone="yes"?>
<Relationships xmlns="http://schemas.openxmlformats.org/package/2006/relationships"><Relationship Id="rId2" Type="http://schemas.openxmlformats.org/officeDocument/2006/relationships/notesSlide" Target="../notesSlides/notesSlide289.xml"/><Relationship Id="rId1" Type="http://schemas.openxmlformats.org/officeDocument/2006/relationships/slideLayout" Target="../slideLayouts/slideLayout2.xml"/></Relationships>
</file>

<file path=ppt/slides/_rels/slide316.xml.rels><?xml version="1.0" encoding="UTF-8" standalone="yes"?>
<Relationships xmlns="http://schemas.openxmlformats.org/package/2006/relationships"><Relationship Id="rId3" Type="http://schemas.openxmlformats.org/officeDocument/2006/relationships/image" Target="../media/image306.png"/><Relationship Id="rId2" Type="http://schemas.openxmlformats.org/officeDocument/2006/relationships/notesSlide" Target="../notesSlides/notesSlide290.xml"/><Relationship Id="rId1" Type="http://schemas.openxmlformats.org/officeDocument/2006/relationships/slideLayout" Target="../slideLayouts/slideLayout2.xml"/></Relationships>
</file>

<file path=ppt/slides/_rels/slide317.xml.rels><?xml version="1.0" encoding="UTF-8" standalone="yes"?>
<Relationships xmlns="http://schemas.openxmlformats.org/package/2006/relationships"><Relationship Id="rId3" Type="http://schemas.openxmlformats.org/officeDocument/2006/relationships/image" Target="../media/image307.png"/><Relationship Id="rId2" Type="http://schemas.openxmlformats.org/officeDocument/2006/relationships/notesSlide" Target="../notesSlides/notesSlide291.xml"/><Relationship Id="rId1" Type="http://schemas.openxmlformats.org/officeDocument/2006/relationships/slideLayout" Target="../slideLayouts/slideLayout2.xml"/><Relationship Id="rId4" Type="http://schemas.microsoft.com/office/2007/relationships/hdphoto" Target="../media/hdphoto16.wdp"/></Relationships>
</file>

<file path=ppt/slides/_rels/slide318.xml.rels><?xml version="1.0" encoding="UTF-8" standalone="yes"?>
<Relationships xmlns="http://schemas.openxmlformats.org/package/2006/relationships"><Relationship Id="rId3" Type="http://schemas.openxmlformats.org/officeDocument/2006/relationships/image" Target="../media/image308.png"/><Relationship Id="rId2" Type="http://schemas.openxmlformats.org/officeDocument/2006/relationships/notesSlide" Target="../notesSlides/notesSlide292.xml"/><Relationship Id="rId1" Type="http://schemas.openxmlformats.org/officeDocument/2006/relationships/slideLayout" Target="../slideLayouts/slideLayout2.xml"/><Relationship Id="rId4" Type="http://schemas.microsoft.com/office/2007/relationships/hdphoto" Target="../media/hdphoto17.wdp"/></Relationships>
</file>

<file path=ppt/slides/_rels/slide319.xml.rels><?xml version="1.0" encoding="UTF-8" standalone="yes"?>
<Relationships xmlns="http://schemas.openxmlformats.org/package/2006/relationships"><Relationship Id="rId3" Type="http://schemas.openxmlformats.org/officeDocument/2006/relationships/image" Target="../media/image309.png"/><Relationship Id="rId2" Type="http://schemas.openxmlformats.org/officeDocument/2006/relationships/notesSlide" Target="../notesSlides/notesSlide293.xml"/><Relationship Id="rId1" Type="http://schemas.openxmlformats.org/officeDocument/2006/relationships/slideLayout" Target="../slideLayouts/slideLayout2.xml"/><Relationship Id="rId4" Type="http://schemas.microsoft.com/office/2007/relationships/hdphoto" Target="../media/hdphoto18.wdp"/></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package" Target="../embeddings/Microsoft_Office_Excel_________1.xlsm"/><Relationship Id="rId5" Type="http://schemas.openxmlformats.org/officeDocument/2006/relationships/image" Target="../media/image42.png"/><Relationship Id="rId4" Type="http://schemas.openxmlformats.org/officeDocument/2006/relationships/image" Target="../media/image41.png"/></Relationships>
</file>

<file path=ppt/slides/_rels/slide320.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notesSlide" Target="../notesSlides/notesSlide294.xml"/><Relationship Id="rId1" Type="http://schemas.openxmlformats.org/officeDocument/2006/relationships/slideLayout" Target="../slideLayouts/slideLayout2.xml"/><Relationship Id="rId6" Type="http://schemas.openxmlformats.org/officeDocument/2006/relationships/image" Target="../media/image311.emf"/><Relationship Id="rId5" Type="http://schemas.openxmlformats.org/officeDocument/2006/relationships/customXml" Target="../ink/ink3.xml"/><Relationship Id="rId4" Type="http://schemas.microsoft.com/office/2007/relationships/hdphoto" Target="../media/hdphoto19.wdp"/></Relationships>
</file>

<file path=ppt/slides/_rels/slide321.xml.rels><?xml version="1.0" encoding="UTF-8" standalone="yes"?>
<Relationships xmlns="http://schemas.openxmlformats.org/package/2006/relationships"><Relationship Id="rId3" Type="http://schemas.openxmlformats.org/officeDocument/2006/relationships/image" Target="../media/image312.png"/><Relationship Id="rId2" Type="http://schemas.openxmlformats.org/officeDocument/2006/relationships/notesSlide" Target="../notesSlides/notesSlide295.xml"/><Relationship Id="rId1" Type="http://schemas.openxmlformats.org/officeDocument/2006/relationships/slideLayout" Target="../slideLayouts/slideLayout2.xml"/><Relationship Id="rId6" Type="http://schemas.openxmlformats.org/officeDocument/2006/relationships/image" Target="../media/image313.emf"/><Relationship Id="rId5" Type="http://schemas.openxmlformats.org/officeDocument/2006/relationships/customXml" Target="../ink/ink4.xml"/><Relationship Id="rId4" Type="http://schemas.microsoft.com/office/2007/relationships/hdphoto" Target="../media/hdphoto20.wdp"/></Relationships>
</file>

<file path=ppt/slides/_rels/slide322.xml.rels><?xml version="1.0" encoding="UTF-8" standalone="yes"?>
<Relationships xmlns="http://schemas.openxmlformats.org/package/2006/relationships"><Relationship Id="rId3" Type="http://schemas.openxmlformats.org/officeDocument/2006/relationships/image" Target="../media/image314.png"/><Relationship Id="rId2" Type="http://schemas.openxmlformats.org/officeDocument/2006/relationships/notesSlide" Target="../notesSlides/notesSlide296.xml"/><Relationship Id="rId1" Type="http://schemas.openxmlformats.org/officeDocument/2006/relationships/slideLayout" Target="../slideLayouts/slideLayout2.xml"/><Relationship Id="rId4" Type="http://schemas.microsoft.com/office/2007/relationships/hdphoto" Target="../media/hdphoto21.wdp"/></Relationships>
</file>

<file path=ppt/slides/_rels/slide323.xml.rels><?xml version="1.0" encoding="UTF-8" standalone="yes"?>
<Relationships xmlns="http://schemas.openxmlformats.org/package/2006/relationships"><Relationship Id="rId3" Type="http://schemas.openxmlformats.org/officeDocument/2006/relationships/image" Target="../media/image315.png"/><Relationship Id="rId2" Type="http://schemas.openxmlformats.org/officeDocument/2006/relationships/notesSlide" Target="../notesSlides/notesSlide297.xml"/><Relationship Id="rId1" Type="http://schemas.openxmlformats.org/officeDocument/2006/relationships/slideLayout" Target="../slideLayouts/slideLayout2.xml"/><Relationship Id="rId6" Type="http://schemas.openxmlformats.org/officeDocument/2006/relationships/image" Target="../media/image316.emf"/><Relationship Id="rId5" Type="http://schemas.openxmlformats.org/officeDocument/2006/relationships/customXml" Target="../ink/ink5.xml"/><Relationship Id="rId4" Type="http://schemas.microsoft.com/office/2007/relationships/hdphoto" Target="../media/hdphoto22.wdp"/></Relationships>
</file>

<file path=ppt/slides/_rels/slide324.xml.rels><?xml version="1.0" encoding="UTF-8" standalone="yes"?>
<Relationships xmlns="http://schemas.openxmlformats.org/package/2006/relationships"><Relationship Id="rId3" Type="http://schemas.openxmlformats.org/officeDocument/2006/relationships/image" Target="../media/image317.png"/><Relationship Id="rId2" Type="http://schemas.openxmlformats.org/officeDocument/2006/relationships/notesSlide" Target="../notesSlides/notesSlide298.xml"/><Relationship Id="rId1" Type="http://schemas.openxmlformats.org/officeDocument/2006/relationships/slideLayout" Target="../slideLayouts/slideLayout2.xml"/><Relationship Id="rId4" Type="http://schemas.microsoft.com/office/2007/relationships/hdphoto" Target="../media/hdphoto23.wdp"/></Relationships>
</file>

<file path=ppt/slides/_rels/slide325.xml.rels><?xml version="1.0" encoding="UTF-8" standalone="yes"?>
<Relationships xmlns="http://schemas.openxmlformats.org/package/2006/relationships"><Relationship Id="rId2" Type="http://schemas.openxmlformats.org/officeDocument/2006/relationships/notesSlide" Target="../notesSlides/notesSlide299.xml"/><Relationship Id="rId1" Type="http://schemas.openxmlformats.org/officeDocument/2006/relationships/slideLayout" Target="../slideLayouts/slideLayout2.xml"/></Relationships>
</file>

<file path=ppt/slides/_rels/slide326.xml.rels><?xml version="1.0" encoding="UTF-8" standalone="yes"?>
<Relationships xmlns="http://schemas.openxmlformats.org/package/2006/relationships"><Relationship Id="rId2" Type="http://schemas.openxmlformats.org/officeDocument/2006/relationships/image" Target="../media/image318.png"/><Relationship Id="rId1" Type="http://schemas.openxmlformats.org/officeDocument/2006/relationships/slideLayout" Target="../slideLayouts/slideLayout2.xml"/></Relationships>
</file>

<file path=ppt/slides/_rels/slide327.xml.rels><?xml version="1.0" encoding="UTF-8" standalone="yes"?>
<Relationships xmlns="http://schemas.openxmlformats.org/package/2006/relationships"><Relationship Id="rId3" Type="http://schemas.openxmlformats.org/officeDocument/2006/relationships/customXml" Target="../ink/ink6.xml"/><Relationship Id="rId2" Type="http://schemas.openxmlformats.org/officeDocument/2006/relationships/notesSlide" Target="../notesSlides/notesSlide300.xml"/><Relationship Id="rId1" Type="http://schemas.openxmlformats.org/officeDocument/2006/relationships/slideLayout" Target="../slideLayouts/slideLayout2.xml"/><Relationship Id="rId4" Type="http://schemas.openxmlformats.org/officeDocument/2006/relationships/image" Target="../media/image319.emf"/></Relationships>
</file>

<file path=ppt/slides/_rels/slide328.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notesSlide" Target="../notesSlides/notesSlide301.xml"/><Relationship Id="rId1" Type="http://schemas.openxmlformats.org/officeDocument/2006/relationships/slideLayout" Target="../slideLayouts/slideLayout2.xml"/><Relationship Id="rId4" Type="http://schemas.microsoft.com/office/2007/relationships/hdphoto" Target="../media/hdphoto24.wdp"/></Relationships>
</file>

<file path=ppt/slides/_rels/slide329.xml.rels><?xml version="1.0" encoding="UTF-8" standalone="yes"?>
<Relationships xmlns="http://schemas.openxmlformats.org/package/2006/relationships"><Relationship Id="rId2" Type="http://schemas.openxmlformats.org/officeDocument/2006/relationships/notesSlide" Target="../notesSlides/notesSlide30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30.xml.rels><?xml version="1.0" encoding="UTF-8" standalone="yes"?>
<Relationships xmlns="http://schemas.openxmlformats.org/package/2006/relationships"><Relationship Id="rId3" Type="http://schemas.openxmlformats.org/officeDocument/2006/relationships/image" Target="../media/image321.png"/><Relationship Id="rId2" Type="http://schemas.openxmlformats.org/officeDocument/2006/relationships/notesSlide" Target="../notesSlides/notesSlide303.xml"/><Relationship Id="rId1" Type="http://schemas.openxmlformats.org/officeDocument/2006/relationships/slideLayout" Target="../slideLayouts/slideLayout2.xml"/></Relationships>
</file>

<file path=ppt/slides/_rels/slide331.xml.rels><?xml version="1.0" encoding="UTF-8" standalone="yes"?>
<Relationships xmlns="http://schemas.openxmlformats.org/package/2006/relationships"><Relationship Id="rId2" Type="http://schemas.openxmlformats.org/officeDocument/2006/relationships/notesSlide" Target="../notesSlides/notesSlide304.xml"/><Relationship Id="rId1" Type="http://schemas.openxmlformats.org/officeDocument/2006/relationships/slideLayout" Target="../slideLayouts/slideLayout2.xml"/></Relationships>
</file>

<file path=ppt/slides/_rels/slide332.xml.rels><?xml version="1.0" encoding="UTF-8" standalone="yes"?>
<Relationships xmlns="http://schemas.openxmlformats.org/package/2006/relationships"><Relationship Id="rId3" Type="http://schemas.openxmlformats.org/officeDocument/2006/relationships/image" Target="../media/image322.png"/><Relationship Id="rId2" Type="http://schemas.openxmlformats.org/officeDocument/2006/relationships/notesSlide" Target="../notesSlides/notesSlide305.xml"/><Relationship Id="rId1" Type="http://schemas.openxmlformats.org/officeDocument/2006/relationships/slideLayout" Target="../slideLayouts/slideLayout2.xml"/></Relationships>
</file>

<file path=ppt/slides/_rels/slide333.xml.rels><?xml version="1.0" encoding="UTF-8" standalone="yes"?>
<Relationships xmlns="http://schemas.openxmlformats.org/package/2006/relationships"><Relationship Id="rId3" Type="http://schemas.openxmlformats.org/officeDocument/2006/relationships/image" Target="../media/image323.png"/><Relationship Id="rId2" Type="http://schemas.openxmlformats.org/officeDocument/2006/relationships/notesSlide" Target="../notesSlides/notesSlide306.xml"/><Relationship Id="rId1" Type="http://schemas.openxmlformats.org/officeDocument/2006/relationships/slideLayout" Target="../slideLayouts/slideLayout2.xml"/><Relationship Id="rId4" Type="http://schemas.openxmlformats.org/officeDocument/2006/relationships/image" Target="../media/image324.png"/></Relationships>
</file>

<file path=ppt/slides/_rels/slide334.xml.rels><?xml version="1.0" encoding="UTF-8" standalone="yes"?>
<Relationships xmlns="http://schemas.openxmlformats.org/package/2006/relationships"><Relationship Id="rId3" Type="http://schemas.openxmlformats.org/officeDocument/2006/relationships/image" Target="../media/image325.png"/><Relationship Id="rId2" Type="http://schemas.openxmlformats.org/officeDocument/2006/relationships/notesSlide" Target="../notesSlides/notesSlide307.xml"/><Relationship Id="rId1" Type="http://schemas.openxmlformats.org/officeDocument/2006/relationships/slideLayout" Target="../slideLayouts/slideLayout2.xml"/></Relationships>
</file>

<file path=ppt/slides/_rels/slide335.xml.rels><?xml version="1.0" encoding="UTF-8" standalone="yes"?>
<Relationships xmlns="http://schemas.openxmlformats.org/package/2006/relationships"><Relationship Id="rId3" Type="http://schemas.openxmlformats.org/officeDocument/2006/relationships/image" Target="../media/image326.png"/><Relationship Id="rId2" Type="http://schemas.openxmlformats.org/officeDocument/2006/relationships/notesSlide" Target="../notesSlides/notesSlide308.xml"/><Relationship Id="rId1" Type="http://schemas.openxmlformats.org/officeDocument/2006/relationships/slideLayout" Target="../slideLayouts/slideLayout2.xml"/></Relationships>
</file>

<file path=ppt/slides/_rels/slide336.xml.rels><?xml version="1.0" encoding="UTF-8" standalone="yes"?>
<Relationships xmlns="http://schemas.openxmlformats.org/package/2006/relationships"><Relationship Id="rId3" Type="http://schemas.openxmlformats.org/officeDocument/2006/relationships/image" Target="../media/image327.png"/><Relationship Id="rId2" Type="http://schemas.openxmlformats.org/officeDocument/2006/relationships/notesSlide" Target="../notesSlides/notesSlide309.xml"/><Relationship Id="rId1" Type="http://schemas.openxmlformats.org/officeDocument/2006/relationships/slideLayout" Target="../slideLayouts/slideLayout2.xml"/></Relationships>
</file>

<file path=ppt/slides/_rels/slide337.xml.rels><?xml version="1.0" encoding="UTF-8" standalone="yes"?>
<Relationships xmlns="http://schemas.openxmlformats.org/package/2006/relationships"><Relationship Id="rId3" Type="http://schemas.openxmlformats.org/officeDocument/2006/relationships/image" Target="../media/image328.png"/><Relationship Id="rId2" Type="http://schemas.openxmlformats.org/officeDocument/2006/relationships/notesSlide" Target="../notesSlides/notesSlide310.xml"/><Relationship Id="rId1" Type="http://schemas.openxmlformats.org/officeDocument/2006/relationships/slideLayout" Target="../slideLayouts/slideLayout2.xml"/></Relationships>
</file>

<file path=ppt/slides/_rels/slide338.xml.rels><?xml version="1.0" encoding="UTF-8" standalone="yes"?>
<Relationships xmlns="http://schemas.openxmlformats.org/package/2006/relationships"><Relationship Id="rId3" Type="http://schemas.openxmlformats.org/officeDocument/2006/relationships/image" Target="../media/image329.png"/><Relationship Id="rId2" Type="http://schemas.openxmlformats.org/officeDocument/2006/relationships/notesSlide" Target="../notesSlides/notesSlide311.xml"/><Relationship Id="rId1" Type="http://schemas.openxmlformats.org/officeDocument/2006/relationships/slideLayout" Target="../slideLayouts/slideLayout2.xml"/></Relationships>
</file>

<file path=ppt/slides/_rels/slide339.xml.rels><?xml version="1.0" encoding="UTF-8" standalone="yes"?>
<Relationships xmlns="http://schemas.openxmlformats.org/package/2006/relationships"><Relationship Id="rId3" Type="http://schemas.openxmlformats.org/officeDocument/2006/relationships/image" Target="../media/image330.png"/><Relationship Id="rId2" Type="http://schemas.openxmlformats.org/officeDocument/2006/relationships/notesSlide" Target="../notesSlides/notesSlide31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40.xml.rels><?xml version="1.0" encoding="UTF-8" standalone="yes"?>
<Relationships xmlns="http://schemas.openxmlformats.org/package/2006/relationships"><Relationship Id="rId2" Type="http://schemas.openxmlformats.org/officeDocument/2006/relationships/notesSlide" Target="../notesSlides/notesSlide313.xml"/><Relationship Id="rId1" Type="http://schemas.openxmlformats.org/officeDocument/2006/relationships/slideLayout" Target="../slideLayouts/slideLayout2.xml"/></Relationships>
</file>

<file path=ppt/slides/_rels/slide341.xml.rels><?xml version="1.0" encoding="UTF-8" standalone="yes"?>
<Relationships xmlns="http://schemas.openxmlformats.org/package/2006/relationships"><Relationship Id="rId2" Type="http://schemas.openxmlformats.org/officeDocument/2006/relationships/notesSlide" Target="../notesSlides/notesSlide314.xml"/><Relationship Id="rId1" Type="http://schemas.openxmlformats.org/officeDocument/2006/relationships/slideLayout" Target="../slideLayouts/slideLayout2.xml"/></Relationships>
</file>

<file path=ppt/slides/_rels/slide342.xml.rels><?xml version="1.0" encoding="UTF-8" standalone="yes"?>
<Relationships xmlns="http://schemas.openxmlformats.org/package/2006/relationships"><Relationship Id="rId2" Type="http://schemas.openxmlformats.org/officeDocument/2006/relationships/notesSlide" Target="../notesSlides/notesSlide315.xml"/><Relationship Id="rId1" Type="http://schemas.openxmlformats.org/officeDocument/2006/relationships/slideLayout" Target="../slideLayouts/slideLayout2.xml"/></Relationships>
</file>

<file path=ppt/slides/_rels/slide343.xml.rels><?xml version="1.0" encoding="UTF-8" standalone="yes"?>
<Relationships xmlns="http://schemas.openxmlformats.org/package/2006/relationships"><Relationship Id="rId2" Type="http://schemas.openxmlformats.org/officeDocument/2006/relationships/notesSlide" Target="../notesSlides/notesSlide316.xml"/><Relationship Id="rId1" Type="http://schemas.openxmlformats.org/officeDocument/2006/relationships/slideLayout" Target="../slideLayouts/slideLayout2.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9.jpeg"/><Relationship Id="rId5" Type="http://schemas.openxmlformats.org/officeDocument/2006/relationships/image" Target="../media/image3.png"/><Relationship Id="rId4" Type="http://schemas.openxmlformats.org/officeDocument/2006/relationships/image" Target="../media/image4.png"/></Relationships>
</file>

<file path=ppt/slides/_rels/slide346.xml.rels><?xml version="1.0" encoding="UTF-8" standalone="yes"?>
<Relationships xmlns="http://schemas.openxmlformats.org/package/2006/relationships"><Relationship Id="rId3" Type="http://schemas.openxmlformats.org/officeDocument/2006/relationships/image" Target="../media/image331.tiff"/><Relationship Id="rId2" Type="http://schemas.openxmlformats.org/officeDocument/2006/relationships/notesSlide" Target="../notesSlides/notesSlide317.xml"/><Relationship Id="rId1" Type="http://schemas.openxmlformats.org/officeDocument/2006/relationships/slideLayout" Target="../slideLayouts/slideLayout2.xml"/></Relationships>
</file>

<file path=ppt/slides/_rels/slide347.xml.rels><?xml version="1.0" encoding="UTF-8" standalone="yes"?>
<Relationships xmlns="http://schemas.openxmlformats.org/package/2006/relationships"><Relationship Id="rId3" Type="http://schemas.openxmlformats.org/officeDocument/2006/relationships/image" Target="../media/image332.png"/><Relationship Id="rId2" Type="http://schemas.openxmlformats.org/officeDocument/2006/relationships/notesSlide" Target="../notesSlides/notesSlide318.xml"/><Relationship Id="rId1" Type="http://schemas.openxmlformats.org/officeDocument/2006/relationships/slideLayout" Target="../slideLayouts/slideLayout2.xml"/><Relationship Id="rId4" Type="http://schemas.microsoft.com/office/2007/relationships/hdphoto" Target="../media/hdphoto25.wdp"/></Relationships>
</file>

<file path=ppt/slides/_rels/slide348.xml.rels><?xml version="1.0" encoding="UTF-8" standalone="yes"?>
<Relationships xmlns="http://schemas.openxmlformats.org/package/2006/relationships"><Relationship Id="rId3" Type="http://schemas.openxmlformats.org/officeDocument/2006/relationships/image" Target="../media/image333.png"/><Relationship Id="rId2" Type="http://schemas.openxmlformats.org/officeDocument/2006/relationships/notesSlide" Target="../notesSlides/notesSlide319.xml"/><Relationship Id="rId1" Type="http://schemas.openxmlformats.org/officeDocument/2006/relationships/slideLayout" Target="../slideLayouts/slideLayout2.xml"/><Relationship Id="rId4" Type="http://schemas.microsoft.com/office/2007/relationships/hdphoto" Target="../media/hdphoto26.wdp"/></Relationships>
</file>

<file path=ppt/slides/_rels/slide349.xml.rels><?xml version="1.0" encoding="UTF-8" standalone="yes"?>
<Relationships xmlns="http://schemas.openxmlformats.org/package/2006/relationships"><Relationship Id="rId2" Type="http://schemas.openxmlformats.org/officeDocument/2006/relationships/notesSlide" Target="../notesSlides/notesSlide320.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50.xml.rels><?xml version="1.0" encoding="UTF-8" standalone="yes"?>
<Relationships xmlns="http://schemas.openxmlformats.org/package/2006/relationships"><Relationship Id="rId2" Type="http://schemas.openxmlformats.org/officeDocument/2006/relationships/notesSlide" Target="../notesSlides/notesSlide321.xml"/><Relationship Id="rId1" Type="http://schemas.openxmlformats.org/officeDocument/2006/relationships/slideLayout" Target="../slideLayouts/slideLayout2.xml"/></Relationships>
</file>

<file path=ppt/slides/_rels/slide351.xml.rels><?xml version="1.0" encoding="UTF-8" standalone="yes"?>
<Relationships xmlns="http://schemas.openxmlformats.org/package/2006/relationships"><Relationship Id="rId2" Type="http://schemas.openxmlformats.org/officeDocument/2006/relationships/notesSlide" Target="../notesSlides/notesSlide322.xml"/><Relationship Id="rId1" Type="http://schemas.openxmlformats.org/officeDocument/2006/relationships/slideLayout" Target="../slideLayouts/slideLayout2.xml"/></Relationships>
</file>

<file path=ppt/slides/_rels/slide352.xml.rels><?xml version="1.0" encoding="UTF-8" standalone="yes"?>
<Relationships xmlns="http://schemas.openxmlformats.org/package/2006/relationships"><Relationship Id="rId2" Type="http://schemas.openxmlformats.org/officeDocument/2006/relationships/notesSlide" Target="../notesSlides/notesSlide323.xml"/><Relationship Id="rId1" Type="http://schemas.openxmlformats.org/officeDocument/2006/relationships/slideLayout" Target="../slideLayouts/slideLayout2.xml"/></Relationships>
</file>

<file path=ppt/slides/_rels/slide353.xml.rels><?xml version="1.0" encoding="UTF-8" standalone="yes"?>
<Relationships xmlns="http://schemas.openxmlformats.org/package/2006/relationships"><Relationship Id="rId3" Type="http://schemas.openxmlformats.org/officeDocument/2006/relationships/image" Target="../media/image334.png"/><Relationship Id="rId2" Type="http://schemas.openxmlformats.org/officeDocument/2006/relationships/notesSlide" Target="../notesSlides/notesSlide324.xml"/><Relationship Id="rId1" Type="http://schemas.openxmlformats.org/officeDocument/2006/relationships/slideLayout" Target="../slideLayouts/slideLayout2.xml"/><Relationship Id="rId4" Type="http://schemas.microsoft.com/office/2007/relationships/hdphoto" Target="../media/hdphoto27.wdp"/></Relationships>
</file>

<file path=ppt/slides/_rels/slide354.xml.rels><?xml version="1.0" encoding="UTF-8" standalone="yes"?>
<Relationships xmlns="http://schemas.openxmlformats.org/package/2006/relationships"><Relationship Id="rId3" Type="http://schemas.openxmlformats.org/officeDocument/2006/relationships/image" Target="../media/image335.png"/><Relationship Id="rId2" Type="http://schemas.openxmlformats.org/officeDocument/2006/relationships/notesSlide" Target="../notesSlides/notesSlide325.xml"/><Relationship Id="rId1" Type="http://schemas.openxmlformats.org/officeDocument/2006/relationships/slideLayout" Target="../slideLayouts/slideLayout2.xml"/><Relationship Id="rId4" Type="http://schemas.microsoft.com/office/2007/relationships/hdphoto" Target="../media/hdphoto28.wdp"/></Relationships>
</file>

<file path=ppt/slides/_rels/slide355.xml.rels><?xml version="1.0" encoding="UTF-8" standalone="yes"?>
<Relationships xmlns="http://schemas.openxmlformats.org/package/2006/relationships"><Relationship Id="rId3" Type="http://schemas.openxmlformats.org/officeDocument/2006/relationships/image" Target="../media/image336.png"/><Relationship Id="rId2" Type="http://schemas.openxmlformats.org/officeDocument/2006/relationships/notesSlide" Target="../notesSlides/notesSlide326.xml"/><Relationship Id="rId1" Type="http://schemas.openxmlformats.org/officeDocument/2006/relationships/slideLayout" Target="../slideLayouts/slideLayout2.xml"/><Relationship Id="rId4" Type="http://schemas.microsoft.com/office/2007/relationships/hdphoto" Target="../media/hdphoto29.wdp"/></Relationships>
</file>

<file path=ppt/slides/_rels/slide356.xml.rels><?xml version="1.0" encoding="UTF-8" standalone="yes"?>
<Relationships xmlns="http://schemas.openxmlformats.org/package/2006/relationships"><Relationship Id="rId3" Type="http://schemas.openxmlformats.org/officeDocument/2006/relationships/image" Target="../media/image337.png"/><Relationship Id="rId2" Type="http://schemas.openxmlformats.org/officeDocument/2006/relationships/notesSlide" Target="../notesSlides/notesSlide327.xml"/><Relationship Id="rId1" Type="http://schemas.openxmlformats.org/officeDocument/2006/relationships/slideLayout" Target="../slideLayouts/slideLayout2.xml"/><Relationship Id="rId4" Type="http://schemas.microsoft.com/office/2007/relationships/hdphoto" Target="../media/hdphoto30.wdp"/></Relationships>
</file>

<file path=ppt/slides/_rels/slide357.xml.rels><?xml version="1.0" encoding="UTF-8" standalone="yes"?>
<Relationships xmlns="http://schemas.openxmlformats.org/package/2006/relationships"><Relationship Id="rId2" Type="http://schemas.openxmlformats.org/officeDocument/2006/relationships/notesSlide" Target="../notesSlides/notesSlide328.xml"/><Relationship Id="rId1" Type="http://schemas.openxmlformats.org/officeDocument/2006/relationships/slideLayout" Target="../slideLayouts/slideLayout2.xml"/></Relationships>
</file>

<file path=ppt/slides/_rels/slide358.xml.rels><?xml version="1.0" encoding="UTF-8" standalone="yes"?>
<Relationships xmlns="http://schemas.openxmlformats.org/package/2006/relationships"><Relationship Id="rId3" Type="http://schemas.openxmlformats.org/officeDocument/2006/relationships/image" Target="../media/image338.png"/><Relationship Id="rId2" Type="http://schemas.openxmlformats.org/officeDocument/2006/relationships/notesSlide" Target="../notesSlides/notesSlide329.xml"/><Relationship Id="rId1" Type="http://schemas.openxmlformats.org/officeDocument/2006/relationships/slideLayout" Target="../slideLayouts/slideLayout2.xml"/><Relationship Id="rId4" Type="http://schemas.microsoft.com/office/2007/relationships/hdphoto" Target="../media/hdphoto31.wdp"/></Relationships>
</file>

<file path=ppt/slides/_rels/slide359.xml.rels><?xml version="1.0" encoding="UTF-8" standalone="yes"?>
<Relationships xmlns="http://schemas.openxmlformats.org/package/2006/relationships"><Relationship Id="rId3" Type="http://schemas.openxmlformats.org/officeDocument/2006/relationships/image" Target="../media/image339.png"/><Relationship Id="rId2" Type="http://schemas.openxmlformats.org/officeDocument/2006/relationships/notesSlide" Target="../notesSlides/notesSlide330.xml"/><Relationship Id="rId1" Type="http://schemas.openxmlformats.org/officeDocument/2006/relationships/slideLayout" Target="../slideLayouts/slideLayout2.xml"/><Relationship Id="rId4" Type="http://schemas.microsoft.com/office/2007/relationships/hdphoto" Target="../media/hdphoto32.wdp"/></Relationships>
</file>

<file path=ppt/slides/_rels/slide3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60.xml.rels><?xml version="1.0" encoding="UTF-8" standalone="yes"?>
<Relationships xmlns="http://schemas.openxmlformats.org/package/2006/relationships"><Relationship Id="rId3" Type="http://schemas.openxmlformats.org/officeDocument/2006/relationships/image" Target="../media/image340.png"/><Relationship Id="rId2" Type="http://schemas.openxmlformats.org/officeDocument/2006/relationships/notesSlide" Target="../notesSlides/notesSlide331.xml"/><Relationship Id="rId1" Type="http://schemas.openxmlformats.org/officeDocument/2006/relationships/slideLayout" Target="../slideLayouts/slideLayout2.xml"/><Relationship Id="rId4" Type="http://schemas.microsoft.com/office/2007/relationships/hdphoto" Target="../media/hdphoto33.wdp"/></Relationships>
</file>

<file path=ppt/slides/_rels/slide361.xml.rels><?xml version="1.0" encoding="UTF-8" standalone="yes"?>
<Relationships xmlns="http://schemas.openxmlformats.org/package/2006/relationships"><Relationship Id="rId3" Type="http://schemas.openxmlformats.org/officeDocument/2006/relationships/image" Target="../media/image341.png"/><Relationship Id="rId2" Type="http://schemas.openxmlformats.org/officeDocument/2006/relationships/notesSlide" Target="../notesSlides/notesSlide332.xml"/><Relationship Id="rId1" Type="http://schemas.openxmlformats.org/officeDocument/2006/relationships/slideLayout" Target="../slideLayouts/slideLayout2.xml"/><Relationship Id="rId4" Type="http://schemas.microsoft.com/office/2007/relationships/hdphoto" Target="../media/hdphoto34.wdp"/></Relationships>
</file>

<file path=ppt/slides/_rels/slide362.xml.rels><?xml version="1.0" encoding="UTF-8" standalone="yes"?>
<Relationships xmlns="http://schemas.openxmlformats.org/package/2006/relationships"><Relationship Id="rId3" Type="http://schemas.openxmlformats.org/officeDocument/2006/relationships/image" Target="../media/image342.png"/><Relationship Id="rId2" Type="http://schemas.openxmlformats.org/officeDocument/2006/relationships/notesSlide" Target="../notesSlides/notesSlide333.xml"/><Relationship Id="rId1" Type="http://schemas.openxmlformats.org/officeDocument/2006/relationships/slideLayout" Target="../slideLayouts/slideLayout2.xml"/><Relationship Id="rId4" Type="http://schemas.microsoft.com/office/2007/relationships/hdphoto" Target="../media/hdphoto35.wdp"/></Relationships>
</file>

<file path=ppt/slides/_rels/slide363.xml.rels><?xml version="1.0" encoding="UTF-8" standalone="yes"?>
<Relationships xmlns="http://schemas.openxmlformats.org/package/2006/relationships"><Relationship Id="rId3" Type="http://schemas.openxmlformats.org/officeDocument/2006/relationships/image" Target="../media/image343.png"/><Relationship Id="rId2" Type="http://schemas.openxmlformats.org/officeDocument/2006/relationships/notesSlide" Target="../notesSlides/notesSlide334.xml"/><Relationship Id="rId1" Type="http://schemas.openxmlformats.org/officeDocument/2006/relationships/slideLayout" Target="../slideLayouts/slideLayout2.xml"/><Relationship Id="rId4" Type="http://schemas.microsoft.com/office/2007/relationships/hdphoto" Target="../media/hdphoto36.wdp"/></Relationships>
</file>

<file path=ppt/slides/_rels/slide364.xml.rels><?xml version="1.0" encoding="UTF-8" standalone="yes"?>
<Relationships xmlns="http://schemas.openxmlformats.org/package/2006/relationships"><Relationship Id="rId3" Type="http://schemas.openxmlformats.org/officeDocument/2006/relationships/image" Target="../media/image344.png"/><Relationship Id="rId2" Type="http://schemas.openxmlformats.org/officeDocument/2006/relationships/notesSlide" Target="../notesSlides/notesSlide335.xml"/><Relationship Id="rId1" Type="http://schemas.openxmlformats.org/officeDocument/2006/relationships/slideLayout" Target="../slideLayouts/slideLayout2.xml"/><Relationship Id="rId4" Type="http://schemas.microsoft.com/office/2007/relationships/hdphoto" Target="../media/hdphoto37.wdp"/></Relationships>
</file>

<file path=ppt/slides/_rels/slide365.xml.rels><?xml version="1.0" encoding="UTF-8" standalone="yes"?>
<Relationships xmlns="http://schemas.openxmlformats.org/package/2006/relationships"><Relationship Id="rId3" Type="http://schemas.openxmlformats.org/officeDocument/2006/relationships/image" Target="../media/image345.png"/><Relationship Id="rId2" Type="http://schemas.openxmlformats.org/officeDocument/2006/relationships/notesSlide" Target="../notesSlides/notesSlide336.xml"/><Relationship Id="rId1" Type="http://schemas.openxmlformats.org/officeDocument/2006/relationships/slideLayout" Target="../slideLayouts/slideLayout2.xml"/></Relationships>
</file>

<file path=ppt/slides/_rels/slide366.xml.rels><?xml version="1.0" encoding="UTF-8" standalone="yes"?>
<Relationships xmlns="http://schemas.openxmlformats.org/package/2006/relationships"><Relationship Id="rId2" Type="http://schemas.openxmlformats.org/officeDocument/2006/relationships/notesSlide" Target="../notesSlides/notesSlide337.xml"/><Relationship Id="rId1" Type="http://schemas.openxmlformats.org/officeDocument/2006/relationships/slideLayout" Target="../slideLayouts/slideLayout2.xml"/></Relationships>
</file>

<file path=ppt/slides/_rels/slide367.xml.rels><?xml version="1.0" encoding="UTF-8" standalone="yes"?>
<Relationships xmlns="http://schemas.openxmlformats.org/package/2006/relationships"><Relationship Id="rId3" Type="http://schemas.openxmlformats.org/officeDocument/2006/relationships/image" Target="../media/image346.png"/><Relationship Id="rId2" Type="http://schemas.openxmlformats.org/officeDocument/2006/relationships/notesSlide" Target="../notesSlides/notesSlide338.xml"/><Relationship Id="rId1" Type="http://schemas.openxmlformats.org/officeDocument/2006/relationships/slideLayout" Target="../slideLayouts/slideLayout2.xml"/><Relationship Id="rId4" Type="http://schemas.microsoft.com/office/2007/relationships/hdphoto" Target="../media/hdphoto38.wdp"/></Relationships>
</file>

<file path=ppt/slides/_rels/slide36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9.jpeg"/><Relationship Id="rId5" Type="http://schemas.openxmlformats.org/officeDocument/2006/relationships/image" Target="../media/image3.png"/><Relationship Id="rId4" Type="http://schemas.openxmlformats.org/officeDocument/2006/relationships/image" Target="../media/image4.png"/></Relationships>
</file>

<file path=ppt/slides/_rels/slide369.xml.rels><?xml version="1.0" encoding="UTF-8" standalone="yes"?>
<Relationships xmlns="http://schemas.openxmlformats.org/package/2006/relationships"><Relationship Id="rId3" Type="http://schemas.openxmlformats.org/officeDocument/2006/relationships/image" Target="../media/image347.tiff"/><Relationship Id="rId2" Type="http://schemas.openxmlformats.org/officeDocument/2006/relationships/notesSlide" Target="../notesSlides/notesSlide339.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70.xml.rels><?xml version="1.0" encoding="UTF-8" standalone="yes"?>
<Relationships xmlns="http://schemas.openxmlformats.org/package/2006/relationships"><Relationship Id="rId3" Type="http://schemas.openxmlformats.org/officeDocument/2006/relationships/image" Target="../media/image348.png"/><Relationship Id="rId2" Type="http://schemas.openxmlformats.org/officeDocument/2006/relationships/notesSlide" Target="../notesSlides/notesSlide340.xml"/><Relationship Id="rId1" Type="http://schemas.openxmlformats.org/officeDocument/2006/relationships/slideLayout" Target="../slideLayouts/slideLayout2.xml"/></Relationships>
</file>

<file path=ppt/slides/_rels/slide371.xml.rels><?xml version="1.0" encoding="UTF-8" standalone="yes"?>
<Relationships xmlns="http://schemas.openxmlformats.org/package/2006/relationships"><Relationship Id="rId3" Type="http://schemas.openxmlformats.org/officeDocument/2006/relationships/image" Target="../media/image349.png"/><Relationship Id="rId2" Type="http://schemas.openxmlformats.org/officeDocument/2006/relationships/notesSlide" Target="../notesSlides/notesSlide341.xml"/><Relationship Id="rId1" Type="http://schemas.openxmlformats.org/officeDocument/2006/relationships/slideLayout" Target="../slideLayouts/slideLayout2.xml"/><Relationship Id="rId4" Type="http://schemas.openxmlformats.org/officeDocument/2006/relationships/image" Target="../media/image350.png"/></Relationships>
</file>

<file path=ppt/slides/_rels/slide372.xml.rels><?xml version="1.0" encoding="UTF-8" standalone="yes"?>
<Relationships xmlns="http://schemas.openxmlformats.org/package/2006/relationships"><Relationship Id="rId3" Type="http://schemas.openxmlformats.org/officeDocument/2006/relationships/image" Target="../media/image351.png"/><Relationship Id="rId2" Type="http://schemas.openxmlformats.org/officeDocument/2006/relationships/notesSlide" Target="../notesSlides/notesSlide342.xml"/><Relationship Id="rId1" Type="http://schemas.openxmlformats.org/officeDocument/2006/relationships/slideLayout" Target="../slideLayouts/slideLayout2.xml"/><Relationship Id="rId4" Type="http://schemas.openxmlformats.org/officeDocument/2006/relationships/hyperlink" Target="http://hackdata.cn/learn/course/2/lecture/132/" TargetMode="External"/></Relationships>
</file>

<file path=ppt/slides/_rels/slide373.xml.rels><?xml version="1.0" encoding="UTF-8" standalone="yes"?>
<Relationships xmlns="http://schemas.openxmlformats.org/package/2006/relationships"><Relationship Id="rId3" Type="http://schemas.openxmlformats.org/officeDocument/2006/relationships/image" Target="../media/image352.png"/><Relationship Id="rId2" Type="http://schemas.openxmlformats.org/officeDocument/2006/relationships/notesSlide" Target="../notesSlides/notesSlide343.xml"/><Relationship Id="rId1" Type="http://schemas.openxmlformats.org/officeDocument/2006/relationships/slideLayout" Target="../slideLayouts/slideLayout2.xml"/><Relationship Id="rId4" Type="http://schemas.openxmlformats.org/officeDocument/2006/relationships/image" Target="../media/image353.png"/></Relationships>
</file>

<file path=ppt/slides/_rels/slide374.xml.rels><?xml version="1.0" encoding="UTF-8" standalone="yes"?>
<Relationships xmlns="http://schemas.openxmlformats.org/package/2006/relationships"><Relationship Id="rId3" Type="http://schemas.openxmlformats.org/officeDocument/2006/relationships/image" Target="../media/image354.png"/><Relationship Id="rId2" Type="http://schemas.openxmlformats.org/officeDocument/2006/relationships/notesSlide" Target="../notesSlides/notesSlide344.xml"/><Relationship Id="rId1" Type="http://schemas.openxmlformats.org/officeDocument/2006/relationships/slideLayout" Target="../slideLayouts/slideLayout2.xml"/><Relationship Id="rId4" Type="http://schemas.openxmlformats.org/officeDocument/2006/relationships/image" Target="../media/image355.png"/></Relationships>
</file>

<file path=ppt/slides/_rels/slide375.xml.rels><?xml version="1.0" encoding="UTF-8" standalone="yes"?>
<Relationships xmlns="http://schemas.openxmlformats.org/package/2006/relationships"><Relationship Id="rId3" Type="http://schemas.openxmlformats.org/officeDocument/2006/relationships/image" Target="../media/image356.jpeg"/><Relationship Id="rId2" Type="http://schemas.openxmlformats.org/officeDocument/2006/relationships/notesSlide" Target="../notesSlides/notesSlide345.xml"/><Relationship Id="rId1" Type="http://schemas.openxmlformats.org/officeDocument/2006/relationships/slideLayout" Target="../slideLayouts/slideLayout2.xml"/></Relationships>
</file>

<file path=ppt/slides/_rels/slide376.xml.rels><?xml version="1.0" encoding="UTF-8" standalone="yes"?>
<Relationships xmlns="http://schemas.openxmlformats.org/package/2006/relationships"><Relationship Id="rId3" Type="http://schemas.openxmlformats.org/officeDocument/2006/relationships/hyperlink" Target="http://hackdata.cn/learn/course/2/lecture/154/" TargetMode="External"/><Relationship Id="rId2" Type="http://schemas.openxmlformats.org/officeDocument/2006/relationships/notesSlide" Target="../notesSlides/notesSlide346.xml"/><Relationship Id="rId1" Type="http://schemas.openxmlformats.org/officeDocument/2006/relationships/slideLayout" Target="../slideLayouts/slideLayout2.xml"/><Relationship Id="rId4" Type="http://schemas.openxmlformats.org/officeDocument/2006/relationships/image" Target="../media/image357.jpeg"/></Relationships>
</file>

<file path=ppt/slides/_rels/slide377.xml.rels><?xml version="1.0" encoding="UTF-8" standalone="yes"?>
<Relationships xmlns="http://schemas.openxmlformats.org/package/2006/relationships"><Relationship Id="rId3" Type="http://schemas.openxmlformats.org/officeDocument/2006/relationships/image" Target="../media/image358.png"/><Relationship Id="rId2" Type="http://schemas.openxmlformats.org/officeDocument/2006/relationships/notesSlide" Target="../notesSlides/notesSlide347.xml"/><Relationship Id="rId1" Type="http://schemas.openxmlformats.org/officeDocument/2006/relationships/slideLayout" Target="../slideLayouts/slideLayout2.xml"/></Relationships>
</file>

<file path=ppt/slides/_rels/slide378.xml.rels><?xml version="1.0" encoding="UTF-8" standalone="yes"?>
<Relationships xmlns="http://schemas.openxmlformats.org/package/2006/relationships"><Relationship Id="rId3" Type="http://schemas.openxmlformats.org/officeDocument/2006/relationships/image" Target="../media/image359.png"/><Relationship Id="rId2" Type="http://schemas.openxmlformats.org/officeDocument/2006/relationships/notesSlide" Target="../notesSlides/notesSlide348.xml"/><Relationship Id="rId1" Type="http://schemas.openxmlformats.org/officeDocument/2006/relationships/slideLayout" Target="../slideLayouts/slideLayout2.xml"/></Relationships>
</file>

<file path=ppt/slides/_rels/slide379.xml.rels><?xml version="1.0" encoding="UTF-8" standalone="yes"?>
<Relationships xmlns="http://schemas.openxmlformats.org/package/2006/relationships"><Relationship Id="rId3" Type="http://schemas.openxmlformats.org/officeDocument/2006/relationships/image" Target="../media/image360.png"/><Relationship Id="rId2" Type="http://schemas.openxmlformats.org/officeDocument/2006/relationships/notesSlide" Target="../notesSlides/notesSlide349.xml"/><Relationship Id="rId1" Type="http://schemas.openxmlformats.org/officeDocument/2006/relationships/slideLayout" Target="../slideLayouts/slideLayout2.xml"/><Relationship Id="rId4" Type="http://schemas.openxmlformats.org/officeDocument/2006/relationships/image" Target="../media/image361.png"/></Relationships>
</file>

<file path=ppt/slides/_rels/slide3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80.xml.rels><?xml version="1.0" encoding="UTF-8" standalone="yes"?>
<Relationships xmlns="http://schemas.openxmlformats.org/package/2006/relationships"><Relationship Id="rId3" Type="http://schemas.openxmlformats.org/officeDocument/2006/relationships/image" Target="../media/image360.png"/><Relationship Id="rId2" Type="http://schemas.openxmlformats.org/officeDocument/2006/relationships/notesSlide" Target="../notesSlides/notesSlide350.xml"/><Relationship Id="rId1" Type="http://schemas.openxmlformats.org/officeDocument/2006/relationships/slideLayout" Target="../slideLayouts/slideLayout2.xml"/><Relationship Id="rId4" Type="http://schemas.openxmlformats.org/officeDocument/2006/relationships/image" Target="../media/image362.png"/></Relationships>
</file>

<file path=ppt/slides/_rels/slide381.xml.rels><?xml version="1.0" encoding="UTF-8" standalone="yes"?>
<Relationships xmlns="http://schemas.openxmlformats.org/package/2006/relationships"><Relationship Id="rId3" Type="http://schemas.openxmlformats.org/officeDocument/2006/relationships/image" Target="../media/image360.png"/><Relationship Id="rId2" Type="http://schemas.openxmlformats.org/officeDocument/2006/relationships/notesSlide" Target="../notesSlides/notesSlide351.xml"/><Relationship Id="rId1" Type="http://schemas.openxmlformats.org/officeDocument/2006/relationships/slideLayout" Target="../slideLayouts/slideLayout2.xml"/><Relationship Id="rId4" Type="http://schemas.openxmlformats.org/officeDocument/2006/relationships/image" Target="../media/image363.png"/></Relationships>
</file>

<file path=ppt/slides/_rels/slide382.xml.rels><?xml version="1.0" encoding="UTF-8" standalone="yes"?>
<Relationships xmlns="http://schemas.openxmlformats.org/package/2006/relationships"><Relationship Id="rId3" Type="http://schemas.openxmlformats.org/officeDocument/2006/relationships/image" Target="../media/image360.png"/><Relationship Id="rId2" Type="http://schemas.openxmlformats.org/officeDocument/2006/relationships/notesSlide" Target="../notesSlides/notesSlide352.xml"/><Relationship Id="rId1" Type="http://schemas.openxmlformats.org/officeDocument/2006/relationships/slideLayout" Target="../slideLayouts/slideLayout2.xml"/><Relationship Id="rId4" Type="http://schemas.openxmlformats.org/officeDocument/2006/relationships/image" Target="../media/image364.png"/></Relationships>
</file>

<file path=ppt/slides/_rels/slide383.xml.rels><?xml version="1.0" encoding="UTF-8" standalone="yes"?>
<Relationships xmlns="http://schemas.openxmlformats.org/package/2006/relationships"><Relationship Id="rId3" Type="http://schemas.openxmlformats.org/officeDocument/2006/relationships/image" Target="../media/image360.png"/><Relationship Id="rId2" Type="http://schemas.openxmlformats.org/officeDocument/2006/relationships/notesSlide" Target="../notesSlides/notesSlide353.xml"/><Relationship Id="rId1" Type="http://schemas.openxmlformats.org/officeDocument/2006/relationships/slideLayout" Target="../slideLayouts/slideLayout2.xml"/><Relationship Id="rId4" Type="http://schemas.openxmlformats.org/officeDocument/2006/relationships/image" Target="../media/image365.png"/></Relationships>
</file>

<file path=ppt/slides/_rels/slide384.xml.rels><?xml version="1.0" encoding="UTF-8" standalone="yes"?>
<Relationships xmlns="http://schemas.openxmlformats.org/package/2006/relationships"><Relationship Id="rId3" Type="http://schemas.openxmlformats.org/officeDocument/2006/relationships/image" Target="../media/image360.png"/><Relationship Id="rId2" Type="http://schemas.openxmlformats.org/officeDocument/2006/relationships/notesSlide" Target="../notesSlides/notesSlide354.xml"/><Relationship Id="rId1" Type="http://schemas.openxmlformats.org/officeDocument/2006/relationships/slideLayout" Target="../slideLayouts/slideLayout2.xml"/><Relationship Id="rId4" Type="http://schemas.openxmlformats.org/officeDocument/2006/relationships/image" Target="../media/image366.png"/></Relationships>
</file>

<file path=ppt/slides/_rels/slide385.xml.rels><?xml version="1.0" encoding="UTF-8" standalone="yes"?>
<Relationships xmlns="http://schemas.openxmlformats.org/package/2006/relationships"><Relationship Id="rId3" Type="http://schemas.openxmlformats.org/officeDocument/2006/relationships/image" Target="../media/image367.png"/><Relationship Id="rId2" Type="http://schemas.openxmlformats.org/officeDocument/2006/relationships/notesSlide" Target="../notesSlides/notesSlide355.xml"/><Relationship Id="rId1" Type="http://schemas.openxmlformats.org/officeDocument/2006/relationships/slideLayout" Target="../slideLayouts/slideLayout2.xml"/></Relationships>
</file>

<file path=ppt/slides/_rels/slide386.xml.rels><?xml version="1.0" encoding="UTF-8" standalone="yes"?>
<Relationships xmlns="http://schemas.openxmlformats.org/package/2006/relationships"><Relationship Id="rId3" Type="http://schemas.openxmlformats.org/officeDocument/2006/relationships/image" Target="../media/image368.png"/><Relationship Id="rId2" Type="http://schemas.openxmlformats.org/officeDocument/2006/relationships/notesSlide" Target="../notesSlides/notesSlide356.xml"/><Relationship Id="rId1" Type="http://schemas.openxmlformats.org/officeDocument/2006/relationships/slideLayout" Target="../slideLayouts/slideLayout2.xml"/></Relationships>
</file>

<file path=ppt/slides/_rels/slide387.xml.rels><?xml version="1.0" encoding="UTF-8" standalone="yes"?>
<Relationships xmlns="http://schemas.openxmlformats.org/package/2006/relationships"><Relationship Id="rId3" Type="http://schemas.openxmlformats.org/officeDocument/2006/relationships/image" Target="../media/image369.png"/><Relationship Id="rId2" Type="http://schemas.openxmlformats.org/officeDocument/2006/relationships/notesSlide" Target="../notesSlides/notesSlide357.xml"/><Relationship Id="rId1" Type="http://schemas.openxmlformats.org/officeDocument/2006/relationships/slideLayout" Target="../slideLayouts/slideLayout2.xml"/></Relationships>
</file>

<file path=ppt/slides/_rels/slide388.xml.rels><?xml version="1.0" encoding="UTF-8" standalone="yes"?>
<Relationships xmlns="http://schemas.openxmlformats.org/package/2006/relationships"><Relationship Id="rId3" Type="http://schemas.openxmlformats.org/officeDocument/2006/relationships/image" Target="../media/image370.png"/><Relationship Id="rId2" Type="http://schemas.openxmlformats.org/officeDocument/2006/relationships/notesSlide" Target="../notesSlides/notesSlide358.xml"/><Relationship Id="rId1" Type="http://schemas.openxmlformats.org/officeDocument/2006/relationships/slideLayout" Target="../slideLayouts/slideLayout2.xml"/></Relationships>
</file>

<file path=ppt/slides/_rels/slide389.xml.rels><?xml version="1.0" encoding="UTF-8" standalone="yes"?>
<Relationships xmlns="http://schemas.openxmlformats.org/package/2006/relationships"><Relationship Id="rId3" Type="http://schemas.openxmlformats.org/officeDocument/2006/relationships/image" Target="../media/image371.png"/><Relationship Id="rId2" Type="http://schemas.openxmlformats.org/officeDocument/2006/relationships/notesSlide" Target="../notesSlides/notesSlide359.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90.xml.rels><?xml version="1.0" encoding="UTF-8" standalone="yes"?>
<Relationships xmlns="http://schemas.openxmlformats.org/package/2006/relationships"><Relationship Id="rId3" Type="http://schemas.openxmlformats.org/officeDocument/2006/relationships/image" Target="../media/image372.png"/><Relationship Id="rId2" Type="http://schemas.openxmlformats.org/officeDocument/2006/relationships/notesSlide" Target="../notesSlides/notesSlide360.xml"/><Relationship Id="rId1" Type="http://schemas.openxmlformats.org/officeDocument/2006/relationships/slideLayout" Target="../slideLayouts/slideLayout2.xml"/><Relationship Id="rId4" Type="http://schemas.openxmlformats.org/officeDocument/2006/relationships/image" Target="../media/image373.png"/></Relationships>
</file>

<file path=ppt/slides/_rels/slide391.xml.rels><?xml version="1.0" encoding="UTF-8" standalone="yes"?>
<Relationships xmlns="http://schemas.openxmlformats.org/package/2006/relationships"><Relationship Id="rId3" Type="http://schemas.openxmlformats.org/officeDocument/2006/relationships/image" Target="../media/image374.png"/><Relationship Id="rId2" Type="http://schemas.openxmlformats.org/officeDocument/2006/relationships/notesSlide" Target="../notesSlides/notesSlide361.xml"/><Relationship Id="rId1" Type="http://schemas.openxmlformats.org/officeDocument/2006/relationships/slideLayout" Target="../slideLayouts/slideLayout2.xml"/><Relationship Id="rId4" Type="http://schemas.openxmlformats.org/officeDocument/2006/relationships/image" Target="../media/image375.png"/></Relationships>
</file>

<file path=ppt/slides/_rels/slide392.xml.rels><?xml version="1.0" encoding="UTF-8" standalone="yes"?>
<Relationships xmlns="http://schemas.openxmlformats.org/package/2006/relationships"><Relationship Id="rId3" Type="http://schemas.openxmlformats.org/officeDocument/2006/relationships/image" Target="../media/image376.png"/><Relationship Id="rId2" Type="http://schemas.openxmlformats.org/officeDocument/2006/relationships/notesSlide" Target="../notesSlides/notesSlide362.xml"/><Relationship Id="rId1" Type="http://schemas.openxmlformats.org/officeDocument/2006/relationships/slideLayout" Target="../slideLayouts/slideLayout2.xml"/><Relationship Id="rId4" Type="http://schemas.openxmlformats.org/officeDocument/2006/relationships/image" Target="../media/image377.png"/></Relationships>
</file>

<file path=ppt/slides/_rels/slide393.xml.rels><?xml version="1.0" encoding="UTF-8" standalone="yes"?>
<Relationships xmlns="http://schemas.openxmlformats.org/package/2006/relationships"><Relationship Id="rId3" Type="http://schemas.openxmlformats.org/officeDocument/2006/relationships/image" Target="../media/image378.png"/><Relationship Id="rId2" Type="http://schemas.openxmlformats.org/officeDocument/2006/relationships/notesSlide" Target="../notesSlides/notesSlide363.xml"/><Relationship Id="rId1" Type="http://schemas.openxmlformats.org/officeDocument/2006/relationships/slideLayout" Target="../slideLayouts/slideLayout2.xml"/><Relationship Id="rId5" Type="http://schemas.openxmlformats.org/officeDocument/2006/relationships/image" Target="../media/image380.png"/><Relationship Id="rId4" Type="http://schemas.openxmlformats.org/officeDocument/2006/relationships/image" Target="../media/image379.png"/></Relationships>
</file>

<file path=ppt/slides/_rels/slide394.xml.rels><?xml version="1.0" encoding="UTF-8" standalone="yes"?>
<Relationships xmlns="http://schemas.openxmlformats.org/package/2006/relationships"><Relationship Id="rId3" Type="http://schemas.openxmlformats.org/officeDocument/2006/relationships/image" Target="../media/image381.png"/><Relationship Id="rId2" Type="http://schemas.openxmlformats.org/officeDocument/2006/relationships/notesSlide" Target="../notesSlides/notesSlide364.xml"/><Relationship Id="rId1" Type="http://schemas.openxmlformats.org/officeDocument/2006/relationships/slideLayout" Target="../slideLayouts/slideLayout2.xml"/></Relationships>
</file>

<file path=ppt/slides/_rels/slide395.xml.rels><?xml version="1.0" encoding="UTF-8" standalone="yes"?>
<Relationships xmlns="http://schemas.openxmlformats.org/package/2006/relationships"><Relationship Id="rId3" Type="http://schemas.openxmlformats.org/officeDocument/2006/relationships/image" Target="../media/image382.png"/><Relationship Id="rId2" Type="http://schemas.openxmlformats.org/officeDocument/2006/relationships/notesSlide" Target="../notesSlides/notesSlide365.xml"/><Relationship Id="rId1" Type="http://schemas.openxmlformats.org/officeDocument/2006/relationships/slideLayout" Target="../slideLayouts/slideLayout2.xml"/></Relationships>
</file>

<file path=ppt/slides/_rels/slide396.xml.rels><?xml version="1.0" encoding="UTF-8" standalone="yes"?>
<Relationships xmlns="http://schemas.openxmlformats.org/package/2006/relationships"><Relationship Id="rId3" Type="http://schemas.openxmlformats.org/officeDocument/2006/relationships/image" Target="../media/image383.png"/><Relationship Id="rId2" Type="http://schemas.openxmlformats.org/officeDocument/2006/relationships/notesSlide" Target="../notesSlides/notesSlide366.xml"/><Relationship Id="rId1" Type="http://schemas.openxmlformats.org/officeDocument/2006/relationships/slideLayout" Target="../slideLayouts/slideLayout2.xml"/></Relationships>
</file>

<file path=ppt/slides/_rels/slide397.xml.rels><?xml version="1.0" encoding="UTF-8" standalone="yes"?>
<Relationships xmlns="http://schemas.openxmlformats.org/package/2006/relationships"><Relationship Id="rId3" Type="http://schemas.openxmlformats.org/officeDocument/2006/relationships/image" Target="../media/image384.png"/><Relationship Id="rId2" Type="http://schemas.openxmlformats.org/officeDocument/2006/relationships/notesSlide" Target="../notesSlides/notesSlide367.xml"/><Relationship Id="rId1" Type="http://schemas.openxmlformats.org/officeDocument/2006/relationships/slideLayout" Target="../slideLayouts/slideLayout2.xml"/><Relationship Id="rId4" Type="http://schemas.openxmlformats.org/officeDocument/2006/relationships/image" Target="../media/image385.png"/></Relationships>
</file>

<file path=ppt/slides/_rels/slide398.xml.rels><?xml version="1.0" encoding="UTF-8" standalone="yes"?>
<Relationships xmlns="http://schemas.openxmlformats.org/package/2006/relationships"><Relationship Id="rId3" Type="http://schemas.openxmlformats.org/officeDocument/2006/relationships/image" Target="../media/image386.png"/><Relationship Id="rId2" Type="http://schemas.openxmlformats.org/officeDocument/2006/relationships/notesSlide" Target="../notesSlides/notesSlide368.xml"/><Relationship Id="rId1" Type="http://schemas.openxmlformats.org/officeDocument/2006/relationships/slideLayout" Target="../slideLayouts/slideLayout2.xml"/></Relationships>
</file>

<file path=ppt/slides/_rels/slide399.xml.rels><?xml version="1.0" encoding="UTF-8" standalone="yes"?>
<Relationships xmlns="http://schemas.openxmlformats.org/package/2006/relationships"><Relationship Id="rId3" Type="http://schemas.openxmlformats.org/officeDocument/2006/relationships/image" Target="../media/image387.png"/><Relationship Id="rId2" Type="http://schemas.openxmlformats.org/officeDocument/2006/relationships/notesSlide" Target="../notesSlides/notesSlide36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400.xml.rels><?xml version="1.0" encoding="UTF-8" standalone="yes"?>
<Relationships xmlns="http://schemas.openxmlformats.org/package/2006/relationships"><Relationship Id="rId3" Type="http://schemas.openxmlformats.org/officeDocument/2006/relationships/image" Target="../media/image388.png"/><Relationship Id="rId2" Type="http://schemas.openxmlformats.org/officeDocument/2006/relationships/notesSlide" Target="../notesSlides/notesSlide370.xml"/><Relationship Id="rId1" Type="http://schemas.openxmlformats.org/officeDocument/2006/relationships/slideLayout" Target="../slideLayouts/slideLayout2.xml"/></Relationships>
</file>

<file path=ppt/slides/_rels/slide401.xml.rels><?xml version="1.0" encoding="UTF-8" standalone="yes"?>
<Relationships xmlns="http://schemas.openxmlformats.org/package/2006/relationships"><Relationship Id="rId3" Type="http://schemas.openxmlformats.org/officeDocument/2006/relationships/image" Target="../media/image389.png"/><Relationship Id="rId2" Type="http://schemas.openxmlformats.org/officeDocument/2006/relationships/notesSlide" Target="../notesSlides/notesSlide371.xml"/><Relationship Id="rId1" Type="http://schemas.openxmlformats.org/officeDocument/2006/relationships/slideLayout" Target="../slideLayouts/slideLayout2.xml"/></Relationships>
</file>

<file path=ppt/slides/_rels/slide402.xml.rels><?xml version="1.0" encoding="UTF-8" standalone="yes"?>
<Relationships xmlns="http://schemas.openxmlformats.org/package/2006/relationships"><Relationship Id="rId3" Type="http://schemas.openxmlformats.org/officeDocument/2006/relationships/image" Target="../media/image390.jpeg"/><Relationship Id="rId2" Type="http://schemas.openxmlformats.org/officeDocument/2006/relationships/notesSlide" Target="../notesSlides/notesSlide372.xml"/><Relationship Id="rId1" Type="http://schemas.openxmlformats.org/officeDocument/2006/relationships/slideLayout" Target="../slideLayouts/slideLayout2.xml"/></Relationships>
</file>

<file path=ppt/slides/_rels/slide403.xml.rels><?xml version="1.0" encoding="UTF-8" standalone="yes"?>
<Relationships xmlns="http://schemas.openxmlformats.org/package/2006/relationships"><Relationship Id="rId3" Type="http://schemas.openxmlformats.org/officeDocument/2006/relationships/image" Target="../media/image391.png"/><Relationship Id="rId2" Type="http://schemas.openxmlformats.org/officeDocument/2006/relationships/notesSlide" Target="../notesSlides/notesSlide373.xml"/><Relationship Id="rId1" Type="http://schemas.openxmlformats.org/officeDocument/2006/relationships/slideLayout" Target="../slideLayouts/slideLayout2.xml"/></Relationships>
</file>

<file path=ppt/slides/_rels/slide404.xml.rels><?xml version="1.0" encoding="UTF-8" standalone="yes"?>
<Relationships xmlns="http://schemas.openxmlformats.org/package/2006/relationships"><Relationship Id="rId3" Type="http://schemas.openxmlformats.org/officeDocument/2006/relationships/image" Target="../media/image392.png"/><Relationship Id="rId2" Type="http://schemas.openxmlformats.org/officeDocument/2006/relationships/notesSlide" Target="../notesSlides/notesSlide374.xml"/><Relationship Id="rId1" Type="http://schemas.openxmlformats.org/officeDocument/2006/relationships/slideLayout" Target="../slideLayouts/slideLayout2.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6.xml.rels><?xml version="1.0" encoding="UTF-8" standalone="yes"?>
<Relationships xmlns="http://schemas.openxmlformats.org/package/2006/relationships"><Relationship Id="rId3" Type="http://schemas.openxmlformats.org/officeDocument/2006/relationships/package" Target="../embeddings/Microsoft_Office_Word___7.docx"/><Relationship Id="rId2" Type="http://schemas.openxmlformats.org/officeDocument/2006/relationships/slideLayout" Target="../slideLayouts/slideLayout2.xml"/><Relationship Id="rId1" Type="http://schemas.openxmlformats.org/officeDocument/2006/relationships/vmlDrawing" Target="../drawings/vmlDrawing4.vml"/><Relationship Id="rId4" Type="http://schemas.openxmlformats.org/officeDocument/2006/relationships/package" Target="../embeddings/Microsoft_Office_Excel_________8.xlsm"/></Relationships>
</file>

<file path=ppt/slides/_rels/slide407.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395.jpeg"/><Relationship Id="rId2" Type="http://schemas.openxmlformats.org/officeDocument/2006/relationships/notesSlide" Target="../notesSlides/notesSlide375.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4.png"/><Relationship Id="rId4" Type="http://schemas.openxmlformats.org/officeDocument/2006/relationships/image" Target="../media/image2.png"/></Relationships>
</file>

<file path=ppt/slides/_rels/slide408.xml.rels><?xml version="1.0" encoding="UTF-8" standalone="yes"?>
<Relationships xmlns="http://schemas.openxmlformats.org/package/2006/relationships"><Relationship Id="rId3" Type="http://schemas.openxmlformats.org/officeDocument/2006/relationships/image" Target="../media/image347.tiff"/><Relationship Id="rId2" Type="http://schemas.openxmlformats.org/officeDocument/2006/relationships/notesSlide" Target="../notesSlides/notesSlide376.xml"/><Relationship Id="rId1" Type="http://schemas.openxmlformats.org/officeDocument/2006/relationships/slideLayout" Target="../slideLayouts/slideLayout2.xml"/></Relationships>
</file>

<file path=ppt/slides/_rels/slide409.xml.rels><?xml version="1.0" encoding="UTF-8" standalone="yes"?>
<Relationships xmlns="http://schemas.openxmlformats.org/package/2006/relationships"><Relationship Id="rId2" Type="http://schemas.openxmlformats.org/officeDocument/2006/relationships/notesSlide" Target="../notesSlides/notesSlide37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10.xml.rels><?xml version="1.0" encoding="UTF-8" standalone="yes"?>
<Relationships xmlns="http://schemas.openxmlformats.org/package/2006/relationships"><Relationship Id="rId2" Type="http://schemas.openxmlformats.org/officeDocument/2006/relationships/notesSlide" Target="../notesSlides/notesSlide378.xml"/><Relationship Id="rId1" Type="http://schemas.openxmlformats.org/officeDocument/2006/relationships/slideLayout" Target="../slideLayouts/slideLayout2.xml"/></Relationships>
</file>

<file path=ppt/slides/_rels/slide411.xml.rels><?xml version="1.0" encoding="UTF-8" standalone="yes"?>
<Relationships xmlns="http://schemas.openxmlformats.org/package/2006/relationships"><Relationship Id="rId2" Type="http://schemas.openxmlformats.org/officeDocument/2006/relationships/notesSlide" Target="../notesSlides/notesSlide379.xml"/><Relationship Id="rId1" Type="http://schemas.openxmlformats.org/officeDocument/2006/relationships/slideLayout" Target="../slideLayouts/slideLayout2.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2.xml.rels><?xml version="1.0" encoding="UTF-8" standalone="yes"?>
<Relationships xmlns="http://schemas.openxmlformats.org/package/2006/relationships"><Relationship Id="rId3" Type="http://schemas.openxmlformats.org/officeDocument/2006/relationships/image" Target="../media/image397.png"/><Relationship Id="rId2" Type="http://schemas.openxmlformats.org/officeDocument/2006/relationships/image" Target="../media/image396.png"/><Relationship Id="rId1" Type="http://schemas.openxmlformats.org/officeDocument/2006/relationships/slideLayout" Target="../slideLayouts/slideLayout2.xml"/></Relationships>
</file>

<file path=ppt/slides/_rels/slide423.xml.rels><?xml version="1.0" encoding="UTF-8" standalone="yes"?>
<Relationships xmlns="http://schemas.openxmlformats.org/package/2006/relationships"><Relationship Id="rId3" Type="http://schemas.openxmlformats.org/officeDocument/2006/relationships/image" Target="../media/image399.png"/><Relationship Id="rId2" Type="http://schemas.openxmlformats.org/officeDocument/2006/relationships/image" Target="../media/image398.png"/><Relationship Id="rId1" Type="http://schemas.openxmlformats.org/officeDocument/2006/relationships/slideLayout" Target="../slideLayouts/slideLayout2.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4.xml.rels><?xml version="1.0" encoding="UTF-8" standalone="yes"?>
<Relationships xmlns="http://schemas.openxmlformats.org/package/2006/relationships"><Relationship Id="rId3" Type="http://schemas.openxmlformats.org/officeDocument/2006/relationships/image" Target="../media/image401.png"/><Relationship Id="rId2" Type="http://schemas.openxmlformats.org/officeDocument/2006/relationships/image" Target="../media/image400.png"/><Relationship Id="rId1" Type="http://schemas.openxmlformats.org/officeDocument/2006/relationships/slideLayout" Target="../slideLayouts/slideLayout2.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8.xml.rels><?xml version="1.0" encoding="UTF-8" standalone="yes"?>
<Relationships xmlns="http://schemas.openxmlformats.org/package/2006/relationships"><Relationship Id="rId2" Type="http://schemas.openxmlformats.org/officeDocument/2006/relationships/image" Target="../media/image402.png"/><Relationship Id="rId1" Type="http://schemas.openxmlformats.org/officeDocument/2006/relationships/slideLayout" Target="../slideLayouts/slideLayout2.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1.xml"/><Relationship Id="rId1" Type="http://schemas.openxmlformats.org/officeDocument/2006/relationships/slideLayout" Target="../slideLayouts/slideLayout2.xml"/><Relationship Id="rId5" Type="http://schemas.openxmlformats.org/officeDocument/2006/relationships/image" Target="../media/image60.png"/><Relationship Id="rId4" Type="http://schemas.openxmlformats.org/officeDocument/2006/relationships/image" Target="../media/image59.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9.jpeg"/><Relationship Id="rId5" Type="http://schemas.openxmlformats.org/officeDocument/2006/relationships/image" Target="../media/image3.png"/><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5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5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5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9.jpeg"/><Relationship Id="rId5" Type="http://schemas.openxmlformats.org/officeDocument/2006/relationships/image" Target="../media/image3.png"/><Relationship Id="rId4" Type="http://schemas.openxmlformats.org/officeDocument/2006/relationships/image" Target="../media/image4.png"/></Relationships>
</file>

<file path=ppt/slides/_rels/slide5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6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55.xml"/><Relationship Id="rId1" Type="http://schemas.openxmlformats.org/officeDocument/2006/relationships/slideLayout" Target="../slideLayouts/slideLayout2.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5.png"/></Relationships>
</file>

<file path=ppt/slides/_rels/slide6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85.png"/></Relationships>
</file>

<file path=ppt/slides/_rels/slide69.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image" Target="../media/image87.png"/></Relationships>
</file>

<file path=ppt/slides/_rels/slide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1.jpeg"/></Relationships>
</file>

<file path=ppt/slides/_rels/slide70.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89.png"/></Relationships>
</file>

<file path=ppt/slides/_rels/slide7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91.png"/></Relationships>
</file>

<file path=ppt/slides/_rels/slide7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image" Target="../media/image91.png"/></Relationships>
</file>

<file path=ppt/slides/_rels/slide73.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66.xml"/><Relationship Id="rId1" Type="http://schemas.openxmlformats.org/officeDocument/2006/relationships/slideLayout" Target="../slideLayouts/slideLayout2.xml"/><Relationship Id="rId4" Type="http://schemas.openxmlformats.org/officeDocument/2006/relationships/image" Target="../media/image96.png"/></Relationships>
</file>

<file path=ppt/slides/_rels/slide77.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9.jpeg"/><Relationship Id="rId5" Type="http://schemas.openxmlformats.org/officeDocument/2006/relationships/image" Target="../media/image3.png"/><Relationship Id="rId4" Type="http://schemas.openxmlformats.org/officeDocument/2006/relationships/image" Target="../media/image4.png"/></Relationships>
</file>

<file path=ppt/slides/_rels/slide88.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76.xml"/><Relationship Id="rId1" Type="http://schemas.openxmlformats.org/officeDocument/2006/relationships/slideLayout" Target="../slideLayouts/slideLayout2.xml"/><Relationship Id="rId4" Type="http://schemas.openxmlformats.org/officeDocument/2006/relationships/image" Target="../media/image107.png"/></Relationships>
</file>

<file path=ppt/slides/_rels/slide89.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77.xml"/><Relationship Id="rId1" Type="http://schemas.openxmlformats.org/officeDocument/2006/relationships/slideLayout" Target="../slideLayouts/slideLayout2.xml"/><Relationship Id="rId4" Type="http://schemas.openxmlformats.org/officeDocument/2006/relationships/image" Target="../media/image109.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78.xml"/><Relationship Id="rId1" Type="http://schemas.openxmlformats.org/officeDocument/2006/relationships/slideLayout" Target="../slideLayouts/slideLayout2.xml"/><Relationship Id="rId4" Type="http://schemas.openxmlformats.org/officeDocument/2006/relationships/image" Target="../media/image111.png"/></Relationships>
</file>

<file path=ppt/slides/_rels/slide91.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79.xml"/><Relationship Id="rId1" Type="http://schemas.openxmlformats.org/officeDocument/2006/relationships/slideLayout" Target="../slideLayouts/slideLayout2.xml"/><Relationship Id="rId6" Type="http://schemas.openxmlformats.org/officeDocument/2006/relationships/image" Target="../media/image115.png"/><Relationship Id="rId5" Type="http://schemas.openxmlformats.org/officeDocument/2006/relationships/image" Target="../media/image114.png"/><Relationship Id="rId4" Type="http://schemas.openxmlformats.org/officeDocument/2006/relationships/image" Target="../media/image113.png"/></Relationships>
</file>

<file path=ppt/slides/_rels/slide92.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80.xml"/><Relationship Id="rId1" Type="http://schemas.openxmlformats.org/officeDocument/2006/relationships/slideLayout" Target="../slideLayouts/slideLayout2.xml"/><Relationship Id="rId4" Type="http://schemas.openxmlformats.org/officeDocument/2006/relationships/image" Target="../media/image117.png"/></Relationships>
</file>

<file path=ppt/slides/_rels/slide93.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82.xml"/><Relationship Id="rId1" Type="http://schemas.openxmlformats.org/officeDocument/2006/relationships/slideLayout" Target="../slideLayouts/slideLayout2.xml"/><Relationship Id="rId6" Type="http://schemas.microsoft.com/office/2007/relationships/hdphoto" Target="../media/hdphoto4.wdp"/><Relationship Id="rId5" Type="http://schemas.openxmlformats.org/officeDocument/2006/relationships/image" Target="../media/image120.png"/><Relationship Id="rId4" Type="http://schemas.microsoft.com/office/2007/relationships/hdphoto" Target="../media/hdphoto3.wdp"/></Relationships>
</file>

<file path=ppt/slides/_rels/slide95.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87.xml"/><Relationship Id="rId1" Type="http://schemas.openxmlformats.org/officeDocument/2006/relationships/slideLayout" Target="../slideLayouts/slideLayout2.xml"/><Relationship Id="rId4" Type="http://schemas.microsoft.com/office/2007/relationships/hdphoto" Target="../media/hdphoto5.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953786" y="2780928"/>
            <a:ext cx="1896754" cy="562001"/>
          </a:xfrm>
          <a:prstGeom prst="rect">
            <a:avLst/>
          </a:prstGeom>
        </p:spPr>
      </p:pic>
      <p:sp>
        <p:nvSpPr>
          <p:cNvPr id="15" name="Freeform 83"/>
          <p:cNvSpPr>
            <a:spLocks noChangeArrowheads="1"/>
          </p:cNvSpPr>
          <p:nvPr/>
        </p:nvSpPr>
        <p:spPr bwMode="auto">
          <a:xfrm>
            <a:off x="92209" y="826314"/>
            <a:ext cx="288000" cy="288000"/>
          </a:xfrm>
          <a:custGeom>
            <a:avLst/>
            <a:gdLst>
              <a:gd name="T0" fmla="*/ 38764526 w 602"/>
              <a:gd name="T1" fmla="*/ 78442719 h 602"/>
              <a:gd name="T2" fmla="*/ 38764526 w 602"/>
              <a:gd name="T3" fmla="*/ 78442719 h 602"/>
              <a:gd name="T4" fmla="*/ 0 w 602"/>
              <a:gd name="T5" fmla="*/ 38764526 h 602"/>
              <a:gd name="T6" fmla="*/ 38764526 w 602"/>
              <a:gd name="T7" fmla="*/ 0 h 602"/>
              <a:gd name="T8" fmla="*/ 78442719 w 602"/>
              <a:gd name="T9" fmla="*/ 38764526 h 602"/>
              <a:gd name="T10" fmla="*/ 38764526 w 602"/>
              <a:gd name="T11" fmla="*/ 78442719 h 602"/>
              <a:gd name="T12" fmla="*/ 61866665 w 602"/>
              <a:gd name="T13" fmla="*/ 16576054 h 602"/>
              <a:gd name="T14" fmla="*/ 61866665 w 602"/>
              <a:gd name="T15" fmla="*/ 16576054 h 602"/>
              <a:gd name="T16" fmla="*/ 38764526 w 602"/>
              <a:gd name="T17" fmla="*/ 38764526 h 602"/>
              <a:gd name="T18" fmla="*/ 38764526 w 602"/>
              <a:gd name="T19" fmla="*/ 7308970 h 602"/>
              <a:gd name="T20" fmla="*/ 7439751 w 602"/>
              <a:gd name="T21" fmla="*/ 38764526 h 602"/>
              <a:gd name="T22" fmla="*/ 38764526 w 602"/>
              <a:gd name="T23" fmla="*/ 71002968 h 602"/>
              <a:gd name="T24" fmla="*/ 71002968 w 602"/>
              <a:gd name="T25" fmla="*/ 38764526 h 602"/>
              <a:gd name="T26" fmla="*/ 61866665 w 602"/>
              <a:gd name="T27" fmla="*/ 16576054 h 60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02" h="602">
                <a:moveTo>
                  <a:pt x="297" y="601"/>
                </a:moveTo>
                <a:lnTo>
                  <a:pt x="297" y="601"/>
                </a:lnTo>
                <a:cubicBezTo>
                  <a:pt x="135" y="601"/>
                  <a:pt x="0" y="466"/>
                  <a:pt x="0" y="297"/>
                </a:cubicBezTo>
                <a:cubicBezTo>
                  <a:pt x="0" y="134"/>
                  <a:pt x="135" y="0"/>
                  <a:pt x="297" y="0"/>
                </a:cubicBezTo>
                <a:cubicBezTo>
                  <a:pt x="467" y="0"/>
                  <a:pt x="601" y="134"/>
                  <a:pt x="601" y="297"/>
                </a:cubicBezTo>
                <a:cubicBezTo>
                  <a:pt x="601" y="466"/>
                  <a:pt x="467" y="601"/>
                  <a:pt x="297" y="601"/>
                </a:cubicBezTo>
                <a:close/>
                <a:moveTo>
                  <a:pt x="474" y="127"/>
                </a:moveTo>
                <a:lnTo>
                  <a:pt x="474" y="127"/>
                </a:lnTo>
                <a:cubicBezTo>
                  <a:pt x="297" y="297"/>
                  <a:pt x="297" y="297"/>
                  <a:pt x="297" y="297"/>
                </a:cubicBezTo>
                <a:cubicBezTo>
                  <a:pt x="297" y="56"/>
                  <a:pt x="297" y="56"/>
                  <a:pt x="297" y="56"/>
                </a:cubicBezTo>
                <a:cubicBezTo>
                  <a:pt x="163" y="56"/>
                  <a:pt x="57" y="162"/>
                  <a:pt x="57" y="297"/>
                </a:cubicBezTo>
                <a:cubicBezTo>
                  <a:pt x="57" y="431"/>
                  <a:pt x="163" y="544"/>
                  <a:pt x="297" y="544"/>
                </a:cubicBezTo>
                <a:cubicBezTo>
                  <a:pt x="431" y="544"/>
                  <a:pt x="544" y="431"/>
                  <a:pt x="544" y="297"/>
                </a:cubicBezTo>
                <a:cubicBezTo>
                  <a:pt x="544" y="233"/>
                  <a:pt x="516" y="169"/>
                  <a:pt x="474" y="127"/>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solidFill>
                <a:prstClr val="black"/>
              </a:solidFill>
            </a:endParaRPr>
          </a:p>
        </p:txBody>
      </p:sp>
      <p:sp>
        <p:nvSpPr>
          <p:cNvPr id="16" name="文本框 5"/>
          <p:cNvSpPr txBox="1"/>
          <p:nvPr/>
        </p:nvSpPr>
        <p:spPr>
          <a:xfrm>
            <a:off x="2711624" y="821926"/>
            <a:ext cx="6438358" cy="584775"/>
          </a:xfrm>
          <a:prstGeom prst="rect">
            <a:avLst/>
          </a:prstGeom>
          <a:solidFill>
            <a:srgbClr val="94212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zh-CN"/>
            </a:defPPr>
            <a:lvl1pPr algn="ctr">
              <a:defRPr kumimoji="1" sz="32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zh-CN" altLang="en-US" dirty="0"/>
              <a:t>为什么大数据首选是</a:t>
            </a:r>
            <a:r>
              <a:rPr lang="en-US" altLang="zh-CN" dirty="0"/>
              <a:t>Python</a:t>
            </a:r>
            <a:r>
              <a:rPr lang="zh-CN" altLang="en-US" dirty="0"/>
              <a:t>呢？</a:t>
            </a:r>
          </a:p>
        </p:txBody>
      </p:sp>
      <p:pic>
        <p:nvPicPr>
          <p:cNvPr id="17" name="图片 16"/>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2850540" y="2060848"/>
            <a:ext cx="8643504" cy="3993698"/>
          </a:xfrm>
          <a:prstGeom prst="rect">
            <a:avLst/>
          </a:prstGeom>
        </p:spPr>
      </p:pic>
      <p:sp>
        <p:nvSpPr>
          <p:cNvPr id="2" name="日期占位符 1"/>
          <p:cNvSpPr>
            <a:spLocks noGrp="1"/>
          </p:cNvSpPr>
          <p:nvPr>
            <p:ph type="dt" sz="half" idx="10"/>
          </p:nvPr>
        </p:nvSpPr>
        <p:spPr/>
        <p:txBody>
          <a:bodyPr/>
          <a:lstStyle/>
          <a:p>
            <a:fld id="{FB9196FE-631E-4DF0-A255-4176F3B59D4B}" type="datetime1">
              <a:rPr lang="zh-CN" altLang="en-US" smtClean="0"/>
              <a:pPr/>
              <a:t>2019/9/8</a:t>
            </a:fld>
            <a:endParaRPr lang="zh-CN" altLang="en-US"/>
          </a:p>
        </p:txBody>
      </p:sp>
      <p:sp>
        <p:nvSpPr>
          <p:cNvPr id="3" name="灯片编号占位符 2"/>
          <p:cNvSpPr>
            <a:spLocks noGrp="1"/>
          </p:cNvSpPr>
          <p:nvPr>
            <p:ph type="sldNum" sz="quarter" idx="12"/>
          </p:nvPr>
        </p:nvSpPr>
        <p:spPr/>
        <p:txBody>
          <a:bodyPr/>
          <a:lstStyle/>
          <a:p>
            <a:fld id="{370D8578-DDD4-487D-A316-C8E65CC577E1}" type="slidenum">
              <a:rPr lang="zh-CN" altLang="en-US" smtClean="0"/>
              <a:pPr/>
              <a:t>1</a:t>
            </a:fld>
            <a:endParaRPr lang="zh-CN" altLang="en-US"/>
          </a:p>
        </p:txBody>
      </p:sp>
    </p:spTree>
    <p:extLst>
      <p:ext uri="{BB962C8B-B14F-4D97-AF65-F5344CB8AC3E}">
        <p14:creationId xmlns:p14="http://schemas.microsoft.com/office/powerpoint/2010/main" xmlns="" val="3199967485"/>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197314" y="2132857"/>
            <a:ext cx="3882462" cy="4176463"/>
          </a:xfrm>
        </p:spPr>
        <p:txBody>
          <a:bodyPr>
            <a:normAutofit/>
          </a:bodyPr>
          <a:lstStyle/>
          <a:p>
            <a:pPr>
              <a:lnSpc>
                <a:spcPct val="150000"/>
              </a:lnSpc>
            </a:pPr>
            <a:r>
              <a:rPr kumimoji="1" lang="en-US" altLang="zh-CN" sz="2400" dirty="0" smtClean="0"/>
              <a:t>Python</a:t>
            </a:r>
            <a:r>
              <a:rPr kumimoji="1" lang="zh-CN" altLang="en-US" sz="2400" dirty="0" smtClean="0"/>
              <a:t>曾</a:t>
            </a:r>
            <a:r>
              <a:rPr kumimoji="1" lang="zh-CN" altLang="en-US" sz="2400" dirty="0"/>
              <a:t>在</a:t>
            </a:r>
            <a:r>
              <a:rPr kumimoji="1" lang="en-US" altLang="zh-CN" sz="2400" dirty="0"/>
              <a:t>2007</a:t>
            </a:r>
            <a:r>
              <a:rPr kumimoji="1" lang="zh-CN" altLang="en-US" sz="2400" dirty="0"/>
              <a:t>年和</a:t>
            </a:r>
            <a:r>
              <a:rPr kumimoji="1" lang="en-US" altLang="zh-CN" sz="2400" dirty="0"/>
              <a:t>2010</a:t>
            </a:r>
            <a:r>
              <a:rPr kumimoji="1" lang="zh-CN" altLang="en-US" sz="2400" dirty="0"/>
              <a:t>年两度被</a:t>
            </a:r>
            <a:r>
              <a:rPr kumimoji="1" lang="en-US" altLang="zh-CN" sz="2400" dirty="0"/>
              <a:t>TIOBE</a:t>
            </a:r>
            <a:r>
              <a:rPr kumimoji="1" lang="zh-CN" altLang="en-US" sz="2400" dirty="0"/>
              <a:t>排行榜评为“年度编程语言</a:t>
            </a:r>
            <a:r>
              <a:rPr kumimoji="1" lang="zh-CN" altLang="en-US" sz="2400" dirty="0" smtClean="0"/>
              <a:t>”</a:t>
            </a:r>
            <a:endParaRPr kumimoji="1" lang="en-US" altLang="zh-CN" sz="2400" dirty="0" smtClean="0"/>
          </a:p>
          <a:p>
            <a:pPr>
              <a:lnSpc>
                <a:spcPct val="150000"/>
              </a:lnSpc>
            </a:pPr>
            <a:r>
              <a:rPr kumimoji="1" lang="zh-CN" altLang="en-US" sz="2400" dirty="0" smtClean="0"/>
              <a:t>现已</a:t>
            </a:r>
            <a:r>
              <a:rPr kumimoji="1" lang="zh-CN" altLang="en-US" sz="2400" dirty="0"/>
              <a:t>成为了第五大流行编程语言（截至</a:t>
            </a:r>
            <a:r>
              <a:rPr kumimoji="1" lang="en-US" altLang="zh-CN" sz="2400" dirty="0"/>
              <a:t>2016</a:t>
            </a:r>
            <a:r>
              <a:rPr kumimoji="1" lang="zh-CN" altLang="en-US" sz="2400" dirty="0"/>
              <a:t>年</a:t>
            </a:r>
            <a:r>
              <a:rPr kumimoji="1" lang="en-US" altLang="zh-CN" sz="2400" dirty="0"/>
              <a:t>10</a:t>
            </a:r>
            <a:r>
              <a:rPr kumimoji="1" lang="zh-CN" altLang="en-US" sz="2400" dirty="0"/>
              <a:t>月</a:t>
            </a:r>
            <a:r>
              <a:rPr kumimoji="1" lang="zh-CN" altLang="en-US" sz="2400" dirty="0" smtClean="0"/>
              <a:t>）</a:t>
            </a:r>
            <a:endParaRPr kumimoji="1" lang="zh-CN" altLang="en-US" sz="2400" dirty="0"/>
          </a:p>
        </p:txBody>
      </p:sp>
      <p:sp>
        <p:nvSpPr>
          <p:cNvPr id="5" name="矩形 28"/>
          <p:cNvSpPr/>
          <p:nvPr/>
        </p:nvSpPr>
        <p:spPr>
          <a:xfrm>
            <a:off x="-18898" y="671163"/>
            <a:ext cx="510214"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
        <p:nvSpPr>
          <p:cNvPr id="7" name="矩形 6"/>
          <p:cNvSpPr/>
          <p:nvPr/>
        </p:nvSpPr>
        <p:spPr>
          <a:xfrm>
            <a:off x="479376" y="671163"/>
            <a:ext cx="5400600" cy="598302"/>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8" name="Freeform 83"/>
          <p:cNvSpPr>
            <a:spLocks noChangeArrowheads="1"/>
          </p:cNvSpPr>
          <p:nvPr/>
        </p:nvSpPr>
        <p:spPr bwMode="auto">
          <a:xfrm>
            <a:off x="92209" y="826314"/>
            <a:ext cx="288000" cy="288000"/>
          </a:xfrm>
          <a:custGeom>
            <a:avLst/>
            <a:gdLst>
              <a:gd name="T0" fmla="*/ 38764526 w 602"/>
              <a:gd name="T1" fmla="*/ 78442719 h 602"/>
              <a:gd name="T2" fmla="*/ 38764526 w 602"/>
              <a:gd name="T3" fmla="*/ 78442719 h 602"/>
              <a:gd name="T4" fmla="*/ 0 w 602"/>
              <a:gd name="T5" fmla="*/ 38764526 h 602"/>
              <a:gd name="T6" fmla="*/ 38764526 w 602"/>
              <a:gd name="T7" fmla="*/ 0 h 602"/>
              <a:gd name="T8" fmla="*/ 78442719 w 602"/>
              <a:gd name="T9" fmla="*/ 38764526 h 602"/>
              <a:gd name="T10" fmla="*/ 38764526 w 602"/>
              <a:gd name="T11" fmla="*/ 78442719 h 602"/>
              <a:gd name="T12" fmla="*/ 61866665 w 602"/>
              <a:gd name="T13" fmla="*/ 16576054 h 602"/>
              <a:gd name="T14" fmla="*/ 61866665 w 602"/>
              <a:gd name="T15" fmla="*/ 16576054 h 602"/>
              <a:gd name="T16" fmla="*/ 38764526 w 602"/>
              <a:gd name="T17" fmla="*/ 38764526 h 602"/>
              <a:gd name="T18" fmla="*/ 38764526 w 602"/>
              <a:gd name="T19" fmla="*/ 7308970 h 602"/>
              <a:gd name="T20" fmla="*/ 7439751 w 602"/>
              <a:gd name="T21" fmla="*/ 38764526 h 602"/>
              <a:gd name="T22" fmla="*/ 38764526 w 602"/>
              <a:gd name="T23" fmla="*/ 71002968 h 602"/>
              <a:gd name="T24" fmla="*/ 71002968 w 602"/>
              <a:gd name="T25" fmla="*/ 38764526 h 602"/>
              <a:gd name="T26" fmla="*/ 61866665 w 602"/>
              <a:gd name="T27" fmla="*/ 16576054 h 60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02" h="602">
                <a:moveTo>
                  <a:pt x="297" y="601"/>
                </a:moveTo>
                <a:lnTo>
                  <a:pt x="297" y="601"/>
                </a:lnTo>
                <a:cubicBezTo>
                  <a:pt x="135" y="601"/>
                  <a:pt x="0" y="466"/>
                  <a:pt x="0" y="297"/>
                </a:cubicBezTo>
                <a:cubicBezTo>
                  <a:pt x="0" y="134"/>
                  <a:pt x="135" y="0"/>
                  <a:pt x="297" y="0"/>
                </a:cubicBezTo>
                <a:cubicBezTo>
                  <a:pt x="467" y="0"/>
                  <a:pt x="601" y="134"/>
                  <a:pt x="601" y="297"/>
                </a:cubicBezTo>
                <a:cubicBezTo>
                  <a:pt x="601" y="466"/>
                  <a:pt x="467" y="601"/>
                  <a:pt x="297" y="601"/>
                </a:cubicBezTo>
                <a:close/>
                <a:moveTo>
                  <a:pt x="474" y="127"/>
                </a:moveTo>
                <a:lnTo>
                  <a:pt x="474" y="127"/>
                </a:lnTo>
                <a:cubicBezTo>
                  <a:pt x="297" y="297"/>
                  <a:pt x="297" y="297"/>
                  <a:pt x="297" y="297"/>
                </a:cubicBezTo>
                <a:cubicBezTo>
                  <a:pt x="297" y="56"/>
                  <a:pt x="297" y="56"/>
                  <a:pt x="297" y="56"/>
                </a:cubicBezTo>
                <a:cubicBezTo>
                  <a:pt x="163" y="56"/>
                  <a:pt x="57" y="162"/>
                  <a:pt x="57" y="297"/>
                </a:cubicBezTo>
                <a:cubicBezTo>
                  <a:pt x="57" y="431"/>
                  <a:pt x="163" y="544"/>
                  <a:pt x="297" y="544"/>
                </a:cubicBezTo>
                <a:cubicBezTo>
                  <a:pt x="431" y="544"/>
                  <a:pt x="544" y="431"/>
                  <a:pt x="544" y="297"/>
                </a:cubicBezTo>
                <a:cubicBezTo>
                  <a:pt x="544" y="233"/>
                  <a:pt x="516" y="169"/>
                  <a:pt x="474" y="127"/>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solidFill>
                <a:prstClr val="black"/>
              </a:solidFill>
            </a:endParaRPr>
          </a:p>
        </p:txBody>
      </p:sp>
      <p:sp>
        <p:nvSpPr>
          <p:cNvPr id="9" name="文本框 5"/>
          <p:cNvSpPr txBox="1"/>
          <p:nvPr/>
        </p:nvSpPr>
        <p:spPr>
          <a:xfrm>
            <a:off x="953786" y="709485"/>
            <a:ext cx="4710166" cy="523220"/>
          </a:xfrm>
          <a:prstGeom prst="rect">
            <a:avLst/>
          </a:prstGeom>
          <a:noFill/>
        </p:spPr>
        <p:txBody>
          <a:bodyPr wrap="square" rtlCol="0">
            <a:spAutoFit/>
          </a:bodyPr>
          <a:lstStyle/>
          <a:p>
            <a:r>
              <a:rPr lang="en-US" altLang="zh-CN" sz="2800" dirty="0" smtClean="0">
                <a:solidFill>
                  <a:prstClr val="white"/>
                </a:solidFill>
                <a:latin typeface="微软雅黑 Light" panose="020B0502040204020203" pitchFamily="34" charset="-122"/>
                <a:ea typeface="微软雅黑 Light" panose="020B0502040204020203" pitchFamily="34" charset="-122"/>
              </a:rPr>
              <a:t>Python</a:t>
            </a:r>
            <a:r>
              <a:rPr lang="zh-CN" altLang="en-US" sz="2800" dirty="0" smtClean="0">
                <a:solidFill>
                  <a:prstClr val="white"/>
                </a:solidFill>
                <a:latin typeface="微软雅黑 Light" panose="020B0502040204020203" pitchFamily="34" charset="-122"/>
                <a:ea typeface="微软雅黑 Light" panose="020B0502040204020203" pitchFamily="34" charset="-122"/>
              </a:rPr>
              <a:t>语言的</a:t>
            </a:r>
            <a:r>
              <a:rPr lang="en-US" altLang="zh-CN" sz="2800" dirty="0" smtClean="0">
                <a:solidFill>
                  <a:prstClr val="white"/>
                </a:solidFill>
                <a:latin typeface="微软雅黑 Light" panose="020B0502040204020203" pitchFamily="34" charset="-122"/>
                <a:ea typeface="微软雅黑 Light" panose="020B0502040204020203" pitchFamily="34" charset="-122"/>
              </a:rPr>
              <a:t>TIOBE</a:t>
            </a:r>
            <a:r>
              <a:rPr lang="zh-CN" altLang="en-US" sz="2800" dirty="0" smtClean="0">
                <a:solidFill>
                  <a:prstClr val="white"/>
                </a:solidFill>
                <a:latin typeface="微软雅黑 Light" panose="020B0502040204020203" pitchFamily="34" charset="-122"/>
                <a:ea typeface="微软雅黑 Light" panose="020B0502040204020203" pitchFamily="34" charset="-122"/>
              </a:rPr>
              <a:t> </a:t>
            </a:r>
            <a:r>
              <a:rPr lang="en-US" altLang="zh-CN" sz="2800" dirty="0" smtClean="0">
                <a:solidFill>
                  <a:prstClr val="white"/>
                </a:solidFill>
                <a:latin typeface="微软雅黑 Light" panose="020B0502040204020203" pitchFamily="34" charset="-122"/>
                <a:ea typeface="微软雅黑 Light" panose="020B0502040204020203" pitchFamily="34" charset="-122"/>
              </a:rPr>
              <a:t>INDEX</a:t>
            </a:r>
            <a:endParaRPr lang="zh-CN" altLang="en-US" sz="2800" dirty="0">
              <a:solidFill>
                <a:prstClr val="white"/>
              </a:solidFill>
              <a:latin typeface="微软雅黑 Light" panose="020B0502040204020203" pitchFamily="34" charset="-122"/>
              <a:ea typeface="微软雅黑 Light" panose="020B0502040204020203" pitchFamily="34" charset="-122"/>
            </a:endParaRPr>
          </a:p>
        </p:txBody>
      </p:sp>
      <p:sp>
        <p:nvSpPr>
          <p:cNvPr id="6" name="文本框 5"/>
          <p:cNvSpPr txBox="1"/>
          <p:nvPr/>
        </p:nvSpPr>
        <p:spPr>
          <a:xfrm>
            <a:off x="2455817" y="-1776549"/>
            <a:ext cx="184731" cy="369332"/>
          </a:xfrm>
          <a:prstGeom prst="rect">
            <a:avLst/>
          </a:prstGeom>
          <a:noFill/>
        </p:spPr>
        <p:txBody>
          <a:bodyPr wrap="none" rtlCol="0">
            <a:spAutoFit/>
          </a:bodyPr>
          <a:lstStyle/>
          <a:p>
            <a:endParaRPr kumimoji="1" lang="zh-CN" altLang="en-US" dirty="0"/>
          </a:p>
        </p:txBody>
      </p:sp>
      <p:pic>
        <p:nvPicPr>
          <p:cNvPr id="4" name="图片 3"/>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3907020" y="1778886"/>
            <a:ext cx="4824536" cy="4538954"/>
          </a:xfrm>
          <a:prstGeom prst="rect">
            <a:avLst/>
          </a:prstGeom>
        </p:spPr>
      </p:pic>
      <p:pic>
        <p:nvPicPr>
          <p:cNvPr id="10" name="图片 9"/>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8761752" y="1412776"/>
            <a:ext cx="3415687" cy="4927128"/>
          </a:xfrm>
          <a:prstGeom prst="rect">
            <a:avLst/>
          </a:prstGeom>
        </p:spPr>
      </p:pic>
      <p:sp>
        <p:nvSpPr>
          <p:cNvPr id="3" name="日期占位符 2"/>
          <p:cNvSpPr>
            <a:spLocks noGrp="1"/>
          </p:cNvSpPr>
          <p:nvPr>
            <p:ph type="dt" sz="half" idx="10"/>
          </p:nvPr>
        </p:nvSpPr>
        <p:spPr/>
        <p:txBody>
          <a:bodyPr/>
          <a:lstStyle/>
          <a:p>
            <a:fld id="{8AF52764-140F-45D8-99AE-6E66EC1223E7}" type="datetime1">
              <a:rPr lang="zh-CN" altLang="en-US" smtClean="0"/>
              <a:pPr/>
              <a:t>2019/9/8</a:t>
            </a:fld>
            <a:endParaRPr lang="zh-CN" altLang="en-US"/>
          </a:p>
        </p:txBody>
      </p:sp>
      <p:sp>
        <p:nvSpPr>
          <p:cNvPr id="11" name="灯片编号占位符 10"/>
          <p:cNvSpPr>
            <a:spLocks noGrp="1"/>
          </p:cNvSpPr>
          <p:nvPr>
            <p:ph type="sldNum" sz="quarter" idx="12"/>
          </p:nvPr>
        </p:nvSpPr>
        <p:spPr/>
        <p:txBody>
          <a:bodyPr/>
          <a:lstStyle/>
          <a:p>
            <a:fld id="{370D8578-DDD4-487D-A316-C8E65CC577E1}" type="slidenum">
              <a:rPr lang="zh-CN" altLang="en-US" smtClean="0"/>
              <a:pPr/>
              <a:t>10</a:t>
            </a:fld>
            <a:endParaRPr lang="zh-CN" altLang="en-US"/>
          </a:p>
        </p:txBody>
      </p:sp>
    </p:spTree>
    <p:extLst>
      <p:ext uri="{BB962C8B-B14F-4D97-AF65-F5344CB8AC3E}">
        <p14:creationId xmlns:p14="http://schemas.microsoft.com/office/powerpoint/2010/main" xmlns="" val="3843924159"/>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491316" y="1907022"/>
            <a:ext cx="11191170" cy="1754326"/>
          </a:xfrm>
          <a:prstGeom prst="rect">
            <a:avLst/>
          </a:prstGeom>
          <a:noFill/>
        </p:spPr>
        <p:txBody>
          <a:bodyPr wrap="square" rtlCol="0">
            <a:spAutoFit/>
          </a:bodyPr>
          <a:lstStyle/>
          <a:p>
            <a:pPr marL="342900" indent="-342900">
              <a:lnSpc>
                <a:spcPct val="150000"/>
              </a:lnSpc>
              <a:buClr>
                <a:schemeClr val="tx1"/>
              </a:buClr>
              <a:buFont typeface="Wingdings" panose="05000000000000000000" pitchFamily="2" charset="2"/>
              <a:buChar char="l"/>
            </a:pPr>
            <a:r>
              <a:rPr lang="zh-CN" altLang="en-US" sz="2400" dirty="0">
                <a:latin typeface="微软雅黑 Light" panose="020B0502040204020203" pitchFamily="34" charset="-122"/>
                <a:ea typeface="微软雅黑 Light" panose="020B0502040204020203" pitchFamily="34" charset="-122"/>
              </a:rPr>
              <a:t>字典也可以用推导式，但没有列表推导式</a:t>
            </a:r>
            <a:r>
              <a:rPr lang="zh-CN" altLang="en-US" sz="2400" dirty="0" smtClean="0">
                <a:latin typeface="微软雅黑 Light" panose="020B0502040204020203" pitchFamily="34" charset="-122"/>
                <a:ea typeface="微软雅黑 Light" panose="020B0502040204020203" pitchFamily="34" charset="-122"/>
              </a:rPr>
              <a:t>那么常用。</a:t>
            </a:r>
            <a:endParaRPr lang="en-US" altLang="zh-CN" sz="2400" dirty="0" smtClean="0">
              <a:latin typeface="微软雅黑 Light" panose="020B0502040204020203" pitchFamily="34" charset="-122"/>
              <a:ea typeface="微软雅黑 Light" panose="020B0502040204020203" pitchFamily="34" charset="-122"/>
            </a:endParaRPr>
          </a:p>
          <a:p>
            <a:pPr marL="342900" indent="-342900">
              <a:lnSpc>
                <a:spcPct val="150000"/>
              </a:lnSpc>
              <a:buClr>
                <a:schemeClr val="tx1"/>
              </a:buClr>
              <a:buFont typeface="Wingdings" panose="05000000000000000000" pitchFamily="2" charset="2"/>
              <a:buChar char="l"/>
            </a:pPr>
            <a:r>
              <a:rPr lang="zh-CN" altLang="en-US" sz="2400" dirty="0" smtClean="0">
                <a:latin typeface="微软雅黑 Light" panose="020B0502040204020203" pitchFamily="34" charset="-122"/>
                <a:ea typeface="微软雅黑 Light" panose="020B0502040204020203" pitchFamily="34" charset="-122"/>
              </a:rPr>
              <a:t>字典</a:t>
            </a:r>
            <a:r>
              <a:rPr lang="zh-CN" altLang="en-US" sz="2400" dirty="0">
                <a:latin typeface="微软雅黑 Light" panose="020B0502040204020203" pitchFamily="34" charset="-122"/>
                <a:ea typeface="微软雅黑 Light" panose="020B0502040204020203" pitchFamily="34" charset="-122"/>
              </a:rPr>
              <a:t>推导式多用于需要元素有一一对应关系时，比如</a:t>
            </a:r>
            <a:r>
              <a:rPr lang="zh-CN" altLang="en-US" sz="2400" dirty="0" smtClean="0">
                <a:latin typeface="微软雅黑 Light" panose="020B0502040204020203" pitchFamily="34" charset="-122"/>
                <a:ea typeface="微软雅黑 Light" panose="020B0502040204020203" pitchFamily="34" charset="-122"/>
              </a:rPr>
              <a:t>前面谈</a:t>
            </a:r>
            <a:r>
              <a:rPr lang="zh-CN" altLang="en-US" sz="2400" dirty="0">
                <a:latin typeface="微软雅黑 Light" panose="020B0502040204020203" pitchFamily="34" charset="-122"/>
                <a:ea typeface="微软雅黑 Light" panose="020B0502040204020203" pitchFamily="34" charset="-122"/>
              </a:rPr>
              <a:t>到当变量是字符型时，需要将字符转换为一一对应的数值型</a:t>
            </a:r>
            <a:r>
              <a:rPr lang="zh-CN" altLang="en-US" sz="2400" dirty="0" smtClean="0">
                <a:latin typeface="微软雅黑 Light" panose="020B0502040204020203" pitchFamily="34" charset="-122"/>
                <a:ea typeface="微软雅黑 Light" panose="020B0502040204020203" pitchFamily="34" charset="-122"/>
              </a:rPr>
              <a:t>。</a:t>
            </a:r>
            <a:endParaRPr lang="en-US" altLang="zh-CN" sz="2400" dirty="0" smtClean="0">
              <a:latin typeface="微软雅黑 Light" panose="020B0502040204020203" pitchFamily="34" charset="-122"/>
              <a:ea typeface="微软雅黑 Light" panose="020B0502040204020203" pitchFamily="34" charset="-122"/>
            </a:endParaRPr>
          </a:p>
        </p:txBody>
      </p:sp>
      <p:sp>
        <p:nvSpPr>
          <p:cNvPr id="8" name="标题 8"/>
          <p:cNvSpPr txBox="1">
            <a:spLocks/>
          </p:cNvSpPr>
          <p:nvPr/>
        </p:nvSpPr>
        <p:spPr>
          <a:xfrm>
            <a:off x="911424" y="579766"/>
            <a:ext cx="10515600" cy="7810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微软雅黑 Light" panose="020B0502040204020203" pitchFamily="34" charset="-122"/>
                <a:ea typeface="微软雅黑 Light" panose="020B0502040204020203" pitchFamily="34" charset="-122"/>
                <a:cs typeface="+mj-cs"/>
              </a:defRPr>
            </a:lvl1pPr>
          </a:lstStyle>
          <a:p>
            <a:r>
              <a:rPr lang="zh-CN" altLang="en-US" sz="3200" b="1" dirty="0" smtClean="0">
                <a:solidFill>
                  <a:srgbClr val="942124"/>
                </a:solidFill>
                <a:cs typeface="+mn-cs"/>
              </a:rPr>
              <a:t>字典推导式</a:t>
            </a:r>
            <a:endParaRPr lang="zh-CN" altLang="en-US" sz="3200" b="1" dirty="0">
              <a:solidFill>
                <a:srgbClr val="942124"/>
              </a:solidFill>
              <a:cs typeface="+mn-cs"/>
            </a:endParaRPr>
          </a:p>
        </p:txBody>
      </p:sp>
      <p:sp>
        <p:nvSpPr>
          <p:cNvPr id="9" name="矩形 28"/>
          <p:cNvSpPr/>
          <p:nvPr/>
        </p:nvSpPr>
        <p:spPr>
          <a:xfrm>
            <a:off x="-18899" y="671163"/>
            <a:ext cx="670013"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
        <p:nvSpPr>
          <p:cNvPr id="2" name="日期占位符 1"/>
          <p:cNvSpPr>
            <a:spLocks noGrp="1"/>
          </p:cNvSpPr>
          <p:nvPr>
            <p:ph type="dt" sz="half" idx="10"/>
          </p:nvPr>
        </p:nvSpPr>
        <p:spPr/>
        <p:txBody>
          <a:bodyPr/>
          <a:lstStyle/>
          <a:p>
            <a:fld id="{160B87E8-B624-4A08-8CA5-95EB49A95E21}" type="datetime1">
              <a:rPr lang="zh-CN" altLang="en-US" smtClean="0"/>
              <a:pPr/>
              <a:t>2019/9/8</a:t>
            </a:fld>
            <a:endParaRPr lang="zh-CN" altLang="en-US"/>
          </a:p>
        </p:txBody>
      </p:sp>
      <p:sp>
        <p:nvSpPr>
          <p:cNvPr id="3" name="灯片编号占位符 2"/>
          <p:cNvSpPr>
            <a:spLocks noGrp="1"/>
          </p:cNvSpPr>
          <p:nvPr>
            <p:ph type="sldNum" sz="quarter" idx="12"/>
          </p:nvPr>
        </p:nvSpPr>
        <p:spPr/>
        <p:txBody>
          <a:bodyPr/>
          <a:lstStyle/>
          <a:p>
            <a:fld id="{370D8578-DDD4-487D-A316-C8E65CC577E1}" type="slidenum">
              <a:rPr lang="zh-CN" altLang="en-US" smtClean="0"/>
              <a:pPr/>
              <a:t>100</a:t>
            </a:fld>
            <a:endParaRPr lang="zh-CN" altLang="en-US"/>
          </a:p>
        </p:txBody>
      </p:sp>
    </p:spTree>
    <p:extLst>
      <p:ext uri="{BB962C8B-B14F-4D97-AF65-F5344CB8AC3E}">
        <p14:creationId xmlns:p14="http://schemas.microsoft.com/office/powerpoint/2010/main" xmlns="" val="110884892"/>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491316" y="1359932"/>
            <a:ext cx="11191170" cy="1200329"/>
          </a:xfrm>
          <a:prstGeom prst="rect">
            <a:avLst/>
          </a:prstGeom>
          <a:noFill/>
        </p:spPr>
        <p:txBody>
          <a:bodyPr wrap="square" rtlCol="0">
            <a:spAutoFit/>
          </a:bodyPr>
          <a:lstStyle/>
          <a:p>
            <a:pPr marL="342900" indent="-342900">
              <a:lnSpc>
                <a:spcPct val="150000"/>
              </a:lnSpc>
              <a:buClr>
                <a:schemeClr val="tx1"/>
              </a:buClr>
              <a:buFont typeface="Wingdings" panose="05000000000000000000" pitchFamily="2" charset="2"/>
              <a:buChar char="l"/>
            </a:pPr>
            <a:r>
              <a:rPr lang="en-US" altLang="zh-CN" sz="2400" dirty="0" smtClean="0">
                <a:solidFill>
                  <a:prstClr val="black"/>
                </a:solidFill>
                <a:latin typeface="微软雅黑 Light" panose="020B0502040204020203" pitchFamily="34" charset="-122"/>
                <a:ea typeface="微软雅黑 Light" panose="020B0502040204020203" pitchFamily="34" charset="-122"/>
              </a:rPr>
              <a:t>United </a:t>
            </a:r>
            <a:r>
              <a:rPr lang="en-US" altLang="zh-CN" sz="2400" dirty="0">
                <a:solidFill>
                  <a:prstClr val="black"/>
                </a:solidFill>
                <a:latin typeface="微软雅黑 Light" panose="020B0502040204020203" pitchFamily="34" charset="-122"/>
                <a:ea typeface="微软雅黑 Light" panose="020B0502040204020203" pitchFamily="34" charset="-122"/>
              </a:rPr>
              <a:t>States Energy, Census, and GDP 2010-2014 </a:t>
            </a:r>
            <a:r>
              <a:rPr lang="zh-CN" altLang="en-US" sz="2400" dirty="0">
                <a:solidFill>
                  <a:prstClr val="black"/>
                </a:solidFill>
                <a:latin typeface="微软雅黑 Light" panose="020B0502040204020203" pitchFamily="34" charset="-122"/>
                <a:ea typeface="微软雅黑 Light" panose="020B0502040204020203" pitchFamily="34" charset="-122"/>
              </a:rPr>
              <a:t>数据集中</a:t>
            </a:r>
            <a:r>
              <a:rPr lang="en-US" altLang="zh-CN" sz="2400" dirty="0">
                <a:solidFill>
                  <a:prstClr val="black"/>
                </a:solidFill>
                <a:latin typeface="微软雅黑 Light" panose="020B0502040204020203" pitchFamily="34" charset="-122"/>
                <a:ea typeface="微软雅黑 Light" panose="020B0502040204020203" pitchFamily="34" charset="-122"/>
              </a:rPr>
              <a:t>Region</a:t>
            </a:r>
            <a:r>
              <a:rPr lang="zh-CN" altLang="en-US" sz="2400" dirty="0">
                <a:solidFill>
                  <a:prstClr val="black"/>
                </a:solidFill>
                <a:latin typeface="微软雅黑 Light" panose="020B0502040204020203" pitchFamily="34" charset="-122"/>
                <a:ea typeface="微软雅黑 Light" panose="020B0502040204020203" pitchFamily="34" charset="-122"/>
              </a:rPr>
              <a:t>变量是字符型，如现需要对其进行数值转换。</a:t>
            </a:r>
            <a:endParaRPr lang="en-US" altLang="zh-CN" sz="2400" dirty="0">
              <a:solidFill>
                <a:prstClr val="black"/>
              </a:solidFill>
              <a:latin typeface="微软雅黑 Light" panose="020B0502040204020203" pitchFamily="34" charset="-122"/>
              <a:ea typeface="微软雅黑 Light" panose="020B0502040204020203" pitchFamily="34" charset="-122"/>
            </a:endParaRPr>
          </a:p>
        </p:txBody>
      </p:sp>
      <p:pic>
        <p:nvPicPr>
          <p:cNvPr id="2" name="图片 1"/>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282799" y="2804759"/>
            <a:ext cx="11608203" cy="2972586"/>
          </a:xfrm>
          <a:prstGeom prst="rect">
            <a:avLst/>
          </a:prstGeom>
        </p:spPr>
      </p:pic>
      <p:sp>
        <p:nvSpPr>
          <p:cNvPr id="3" name="日期占位符 2"/>
          <p:cNvSpPr>
            <a:spLocks noGrp="1"/>
          </p:cNvSpPr>
          <p:nvPr>
            <p:ph type="dt" sz="half" idx="10"/>
          </p:nvPr>
        </p:nvSpPr>
        <p:spPr/>
        <p:txBody>
          <a:bodyPr/>
          <a:lstStyle/>
          <a:p>
            <a:fld id="{4AF9EF35-BC12-42CE-B03B-D1D659AF997D}" type="datetime1">
              <a:rPr lang="zh-CN" altLang="en-US" smtClean="0"/>
              <a:pPr/>
              <a:t>2019/9/8</a:t>
            </a:fld>
            <a:endParaRPr lang="zh-CN" altLang="en-US"/>
          </a:p>
        </p:txBody>
      </p:sp>
      <p:sp>
        <p:nvSpPr>
          <p:cNvPr id="4" name="灯片编号占位符 3"/>
          <p:cNvSpPr>
            <a:spLocks noGrp="1"/>
          </p:cNvSpPr>
          <p:nvPr>
            <p:ph type="sldNum" sz="quarter" idx="12"/>
          </p:nvPr>
        </p:nvSpPr>
        <p:spPr/>
        <p:txBody>
          <a:bodyPr/>
          <a:lstStyle/>
          <a:p>
            <a:fld id="{370D8578-DDD4-487D-A316-C8E65CC577E1}" type="slidenum">
              <a:rPr lang="zh-CN" altLang="en-US" smtClean="0"/>
              <a:pPr/>
              <a:t>101</a:t>
            </a:fld>
            <a:endParaRPr lang="zh-CN" altLang="en-US"/>
          </a:p>
        </p:txBody>
      </p:sp>
    </p:spTree>
    <p:extLst>
      <p:ext uri="{BB962C8B-B14F-4D97-AF65-F5344CB8AC3E}">
        <p14:creationId xmlns:p14="http://schemas.microsoft.com/office/powerpoint/2010/main" xmlns="" val="4281228682"/>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491316" y="1907022"/>
            <a:ext cx="11191170" cy="1200329"/>
          </a:xfrm>
          <a:prstGeom prst="rect">
            <a:avLst/>
          </a:prstGeom>
          <a:noFill/>
        </p:spPr>
        <p:txBody>
          <a:bodyPr wrap="square" rtlCol="0">
            <a:spAutoFit/>
          </a:bodyPr>
          <a:lstStyle/>
          <a:p>
            <a:pPr marL="342900" indent="-342900">
              <a:lnSpc>
                <a:spcPct val="150000"/>
              </a:lnSpc>
              <a:buClr>
                <a:schemeClr val="tx1"/>
              </a:buClr>
              <a:buFont typeface="Wingdings" panose="05000000000000000000" pitchFamily="2" charset="2"/>
              <a:buChar char="l"/>
            </a:pPr>
            <a:r>
              <a:rPr lang="en-US" altLang="zh-CN" sz="2400" dirty="0" smtClean="0">
                <a:latin typeface="monaco"/>
                <a:ea typeface="微软雅黑 Light" panose="020B0502040204020203" pitchFamily="34" charset="-122"/>
              </a:rPr>
              <a:t>enumerate</a:t>
            </a:r>
            <a:r>
              <a:rPr lang="zh-CN" altLang="en-US" sz="2400" dirty="0" smtClean="0">
                <a:latin typeface="monaco"/>
                <a:ea typeface="微软雅黑 Light" panose="020B0502040204020203" pitchFamily="34" charset="-122"/>
              </a:rPr>
              <a:t> </a:t>
            </a:r>
            <a:r>
              <a:rPr lang="zh-CN" altLang="en-US" sz="2400" dirty="0" smtClean="0">
                <a:latin typeface="微软雅黑 Light" panose="020B0502040204020203" pitchFamily="34" charset="-122"/>
                <a:ea typeface="微软雅黑 Light" panose="020B0502040204020203" pitchFamily="34" charset="-122"/>
              </a:rPr>
              <a:t>是</a:t>
            </a:r>
            <a:r>
              <a:rPr lang="en-US" altLang="zh-CN" sz="2400" dirty="0">
                <a:latin typeface="微软雅黑 Light" panose="020B0502040204020203" pitchFamily="34" charset="-122"/>
                <a:ea typeface="微软雅黑 Light" panose="020B0502040204020203" pitchFamily="34" charset="-122"/>
              </a:rPr>
              <a:t>Python</a:t>
            </a:r>
            <a:r>
              <a:rPr lang="zh-CN" altLang="en-US" sz="2400" dirty="0">
                <a:latin typeface="微软雅黑 Light" panose="020B0502040204020203" pitchFamily="34" charset="-122"/>
                <a:ea typeface="微软雅黑 Light" panose="020B0502040204020203" pitchFamily="34" charset="-122"/>
              </a:rPr>
              <a:t>的一个常用内置函数，它用在列表中时，不但会产生列表内的元素，并且会</a:t>
            </a:r>
            <a:r>
              <a:rPr lang="zh-CN" altLang="en-US" sz="2400" dirty="0" smtClean="0">
                <a:latin typeface="微软雅黑 Light" panose="020B0502040204020203" pitchFamily="34" charset="-122"/>
                <a:ea typeface="微软雅黑 Light" panose="020B0502040204020203" pitchFamily="34" charset="-122"/>
              </a:rPr>
              <a:t>从</a:t>
            </a:r>
            <a:r>
              <a:rPr lang="en-US" altLang="zh-CN" sz="2400" dirty="0" smtClean="0">
                <a:latin typeface="微软雅黑 Light" panose="020B0502040204020203" pitchFamily="34" charset="-122"/>
                <a:ea typeface="微软雅黑 Light" panose="020B0502040204020203" pitchFamily="34" charset="-122"/>
              </a:rPr>
              <a:t>"0"</a:t>
            </a:r>
            <a:r>
              <a:rPr lang="zh-CN" altLang="en-US" sz="2400" dirty="0" smtClean="0">
                <a:latin typeface="微软雅黑 Light" panose="020B0502040204020203" pitchFamily="34" charset="-122"/>
                <a:ea typeface="微软雅黑 Light" panose="020B0502040204020203" pitchFamily="34" charset="-122"/>
              </a:rPr>
              <a:t>开始</a:t>
            </a:r>
            <a:r>
              <a:rPr lang="zh-CN" altLang="en-US" sz="2400" dirty="0">
                <a:latin typeface="微软雅黑 Light" panose="020B0502040204020203" pitchFamily="34" charset="-122"/>
                <a:ea typeface="微软雅黑 Light" panose="020B0502040204020203" pitchFamily="34" charset="-122"/>
              </a:rPr>
              <a:t>按顺序生成序号。</a:t>
            </a:r>
          </a:p>
        </p:txBody>
      </p:sp>
      <p:pic>
        <p:nvPicPr>
          <p:cNvPr id="2" name="图片 1"/>
          <p:cNvPicPr>
            <a:picLocks noChangeAspect="1"/>
          </p:cNvPicPr>
          <p:nvPr/>
        </p:nvPicPr>
        <p:blipFill rotWithShape="1">
          <a:blip r:embed="rId3">
            <a:extLst>
              <a:ext uri="{BEBA8EAE-BF5A-486C-A8C5-ECC9F3942E4B}">
                <a14:imgProps xmlns:a14="http://schemas.microsoft.com/office/drawing/2010/main" xmlns="">
                  <a14:imgLayer r:embed="rId4">
                    <a14:imgEffect>
                      <a14:sharpenSoften amount="50000"/>
                    </a14:imgEffect>
                  </a14:imgLayer>
                </a14:imgProps>
              </a:ext>
            </a:extLst>
          </a:blip>
          <a:srcRect r="21776"/>
          <a:stretch/>
        </p:blipFill>
        <p:spPr>
          <a:xfrm>
            <a:off x="679306" y="3044513"/>
            <a:ext cx="10856942" cy="2982214"/>
          </a:xfrm>
          <a:prstGeom prst="rect">
            <a:avLst/>
          </a:prstGeom>
        </p:spPr>
      </p:pic>
      <p:sp>
        <p:nvSpPr>
          <p:cNvPr id="3" name="日期占位符 2"/>
          <p:cNvSpPr>
            <a:spLocks noGrp="1"/>
          </p:cNvSpPr>
          <p:nvPr>
            <p:ph type="dt" sz="half" idx="10"/>
          </p:nvPr>
        </p:nvSpPr>
        <p:spPr/>
        <p:txBody>
          <a:bodyPr/>
          <a:lstStyle/>
          <a:p>
            <a:fld id="{CE07D671-81C7-4556-B954-72471D371244}" type="datetime1">
              <a:rPr lang="zh-CN" altLang="en-US" smtClean="0"/>
              <a:pPr/>
              <a:t>2019/9/8</a:t>
            </a:fld>
            <a:endParaRPr lang="zh-CN" altLang="en-US"/>
          </a:p>
        </p:txBody>
      </p:sp>
      <p:sp>
        <p:nvSpPr>
          <p:cNvPr id="4" name="灯片编号占位符 3"/>
          <p:cNvSpPr>
            <a:spLocks noGrp="1"/>
          </p:cNvSpPr>
          <p:nvPr>
            <p:ph type="sldNum" sz="quarter" idx="12"/>
          </p:nvPr>
        </p:nvSpPr>
        <p:spPr/>
        <p:txBody>
          <a:bodyPr/>
          <a:lstStyle/>
          <a:p>
            <a:fld id="{370D8578-DDD4-487D-A316-C8E65CC577E1}" type="slidenum">
              <a:rPr lang="zh-CN" altLang="en-US" smtClean="0"/>
              <a:pPr/>
              <a:t>102</a:t>
            </a:fld>
            <a:endParaRPr lang="zh-CN" altLang="en-US"/>
          </a:p>
        </p:txBody>
      </p:sp>
    </p:spTree>
    <p:extLst>
      <p:ext uri="{BB962C8B-B14F-4D97-AF65-F5344CB8AC3E}">
        <p14:creationId xmlns:p14="http://schemas.microsoft.com/office/powerpoint/2010/main" xmlns="" val="2880332279"/>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8"/>
          <p:cNvSpPr txBox="1">
            <a:spLocks/>
          </p:cNvSpPr>
          <p:nvPr/>
        </p:nvSpPr>
        <p:spPr>
          <a:xfrm>
            <a:off x="911424" y="579766"/>
            <a:ext cx="10515600" cy="7810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微软雅黑 Light" panose="020B0502040204020203" pitchFamily="34" charset="-122"/>
                <a:ea typeface="微软雅黑 Light" panose="020B0502040204020203" pitchFamily="34" charset="-122"/>
                <a:cs typeface="+mj-cs"/>
              </a:defRPr>
            </a:lvl1pPr>
          </a:lstStyle>
          <a:p>
            <a:r>
              <a:rPr lang="zh-CN" altLang="en-US" sz="3200" b="1" dirty="0" smtClean="0">
                <a:solidFill>
                  <a:srgbClr val="942124"/>
                </a:solidFill>
                <a:cs typeface="+mn-cs"/>
              </a:rPr>
              <a:t>总结</a:t>
            </a:r>
            <a:endParaRPr lang="zh-CN" altLang="en-US" sz="3200" b="1" dirty="0">
              <a:solidFill>
                <a:srgbClr val="942124"/>
              </a:solidFill>
              <a:cs typeface="+mn-cs"/>
            </a:endParaRPr>
          </a:p>
        </p:txBody>
      </p:sp>
      <p:sp>
        <p:nvSpPr>
          <p:cNvPr id="293" name="Freeform 37"/>
          <p:cNvSpPr>
            <a:spLocks noChangeArrowheads="1"/>
          </p:cNvSpPr>
          <p:nvPr/>
        </p:nvSpPr>
        <p:spPr bwMode="auto">
          <a:xfrm>
            <a:off x="1631504" y="3682289"/>
            <a:ext cx="324000" cy="324000"/>
          </a:xfrm>
          <a:custGeom>
            <a:avLst/>
            <a:gdLst>
              <a:gd name="T0" fmla="*/ 38763987 w 602"/>
              <a:gd name="T1" fmla="*/ 78442719 h 602"/>
              <a:gd name="T2" fmla="*/ 38763987 w 602"/>
              <a:gd name="T3" fmla="*/ 78442719 h 602"/>
              <a:gd name="T4" fmla="*/ 0 w 602"/>
              <a:gd name="T5" fmla="*/ 38764526 h 602"/>
              <a:gd name="T6" fmla="*/ 38763987 w 602"/>
              <a:gd name="T7" fmla="*/ 0 h 602"/>
              <a:gd name="T8" fmla="*/ 78441997 w 602"/>
              <a:gd name="T9" fmla="*/ 38764526 h 602"/>
              <a:gd name="T10" fmla="*/ 38763987 w 602"/>
              <a:gd name="T11" fmla="*/ 78442719 h 602"/>
              <a:gd name="T12" fmla="*/ 38763987 w 602"/>
              <a:gd name="T13" fmla="*/ 7439751 h 602"/>
              <a:gd name="T14" fmla="*/ 38763987 w 602"/>
              <a:gd name="T15" fmla="*/ 7439751 h 602"/>
              <a:gd name="T16" fmla="*/ 7439717 w 602"/>
              <a:gd name="T17" fmla="*/ 38764526 h 602"/>
              <a:gd name="T18" fmla="*/ 38763987 w 602"/>
              <a:gd name="T19" fmla="*/ 71002968 h 602"/>
              <a:gd name="T20" fmla="*/ 71002280 w 602"/>
              <a:gd name="T21" fmla="*/ 38764526 h 602"/>
              <a:gd name="T22" fmla="*/ 38763987 w 602"/>
              <a:gd name="T23" fmla="*/ 7439751 h 60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602" h="602">
                <a:moveTo>
                  <a:pt x="297" y="601"/>
                </a:moveTo>
                <a:lnTo>
                  <a:pt x="297" y="601"/>
                </a:lnTo>
                <a:cubicBezTo>
                  <a:pt x="134" y="601"/>
                  <a:pt x="0" y="467"/>
                  <a:pt x="0" y="297"/>
                </a:cubicBezTo>
                <a:cubicBezTo>
                  <a:pt x="0" y="135"/>
                  <a:pt x="134" y="0"/>
                  <a:pt x="297" y="0"/>
                </a:cubicBezTo>
                <a:cubicBezTo>
                  <a:pt x="466" y="0"/>
                  <a:pt x="601" y="135"/>
                  <a:pt x="601" y="297"/>
                </a:cubicBezTo>
                <a:cubicBezTo>
                  <a:pt x="601" y="467"/>
                  <a:pt x="466" y="601"/>
                  <a:pt x="297" y="601"/>
                </a:cubicBezTo>
                <a:close/>
                <a:moveTo>
                  <a:pt x="297" y="57"/>
                </a:moveTo>
                <a:lnTo>
                  <a:pt x="297" y="57"/>
                </a:lnTo>
                <a:cubicBezTo>
                  <a:pt x="163" y="57"/>
                  <a:pt x="57" y="163"/>
                  <a:pt x="57" y="297"/>
                </a:cubicBezTo>
                <a:cubicBezTo>
                  <a:pt x="57" y="431"/>
                  <a:pt x="163" y="544"/>
                  <a:pt x="297" y="544"/>
                </a:cubicBezTo>
                <a:cubicBezTo>
                  <a:pt x="431" y="544"/>
                  <a:pt x="544" y="431"/>
                  <a:pt x="544" y="297"/>
                </a:cubicBezTo>
                <a:cubicBezTo>
                  <a:pt x="544" y="163"/>
                  <a:pt x="431" y="57"/>
                  <a:pt x="297" y="57"/>
                </a:cubicBezTo>
                <a:close/>
              </a:path>
            </a:pathLst>
          </a:custGeom>
          <a:solidFill>
            <a:srgbClr val="942124"/>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5" name="TextBox 4"/>
          <p:cNvSpPr txBox="1"/>
          <p:nvPr/>
        </p:nvSpPr>
        <p:spPr>
          <a:xfrm>
            <a:off x="2135560" y="3613456"/>
            <a:ext cx="3381054" cy="461665"/>
          </a:xfrm>
          <a:prstGeom prst="rect">
            <a:avLst/>
          </a:prstGeom>
          <a:noFill/>
        </p:spPr>
        <p:txBody>
          <a:bodyPr wrap="none" rtlCol="0">
            <a:spAutoFit/>
          </a:bodyPr>
          <a:lstStyle/>
          <a:p>
            <a:r>
              <a:rPr lang="en-US" altLang="zh-CN" sz="2400" dirty="0">
                <a:latin typeface="Monaco" charset="0"/>
                <a:ea typeface="Monaco" charset="0"/>
                <a:cs typeface="Monaco" charset="0"/>
              </a:rPr>
              <a:t>for</a:t>
            </a:r>
            <a:r>
              <a:rPr lang="zh-CN" altLang="en-US" sz="2400" dirty="0">
                <a:latin typeface="微软雅黑 Light" panose="020B0502040204020203" pitchFamily="34" charset="-122"/>
                <a:ea typeface="微软雅黑 Light" panose="020B0502040204020203" pitchFamily="34" charset="-122"/>
              </a:rPr>
              <a:t> 循环、</a:t>
            </a:r>
            <a:r>
              <a:rPr lang="en-US" altLang="zh-CN" sz="2400" dirty="0">
                <a:latin typeface="Monaco" charset="0"/>
                <a:ea typeface="Monaco" charset="0"/>
                <a:cs typeface="Monaco" charset="0"/>
              </a:rPr>
              <a:t>while</a:t>
            </a:r>
            <a:r>
              <a:rPr lang="zh-CN" altLang="en-US" sz="2400" dirty="0">
                <a:latin typeface="微软雅黑 Light" panose="020B0502040204020203" pitchFamily="34" charset="-122"/>
                <a:ea typeface="微软雅黑 Light" panose="020B0502040204020203" pitchFamily="34" charset="-122"/>
              </a:rPr>
              <a:t> 循环</a:t>
            </a:r>
          </a:p>
        </p:txBody>
      </p:sp>
      <p:sp>
        <p:nvSpPr>
          <p:cNvPr id="307" name="Freeform 37"/>
          <p:cNvSpPr>
            <a:spLocks noChangeArrowheads="1"/>
          </p:cNvSpPr>
          <p:nvPr/>
        </p:nvSpPr>
        <p:spPr bwMode="auto">
          <a:xfrm>
            <a:off x="1631504" y="3065785"/>
            <a:ext cx="324000" cy="324000"/>
          </a:xfrm>
          <a:custGeom>
            <a:avLst/>
            <a:gdLst>
              <a:gd name="T0" fmla="*/ 38763987 w 602"/>
              <a:gd name="T1" fmla="*/ 78442719 h 602"/>
              <a:gd name="T2" fmla="*/ 38763987 w 602"/>
              <a:gd name="T3" fmla="*/ 78442719 h 602"/>
              <a:gd name="T4" fmla="*/ 0 w 602"/>
              <a:gd name="T5" fmla="*/ 38764526 h 602"/>
              <a:gd name="T6" fmla="*/ 38763987 w 602"/>
              <a:gd name="T7" fmla="*/ 0 h 602"/>
              <a:gd name="T8" fmla="*/ 78441997 w 602"/>
              <a:gd name="T9" fmla="*/ 38764526 h 602"/>
              <a:gd name="T10" fmla="*/ 38763987 w 602"/>
              <a:gd name="T11" fmla="*/ 78442719 h 602"/>
              <a:gd name="T12" fmla="*/ 38763987 w 602"/>
              <a:gd name="T13" fmla="*/ 7439751 h 602"/>
              <a:gd name="T14" fmla="*/ 38763987 w 602"/>
              <a:gd name="T15" fmla="*/ 7439751 h 602"/>
              <a:gd name="T16" fmla="*/ 7439717 w 602"/>
              <a:gd name="T17" fmla="*/ 38764526 h 602"/>
              <a:gd name="T18" fmla="*/ 38763987 w 602"/>
              <a:gd name="T19" fmla="*/ 71002968 h 602"/>
              <a:gd name="T20" fmla="*/ 71002280 w 602"/>
              <a:gd name="T21" fmla="*/ 38764526 h 602"/>
              <a:gd name="T22" fmla="*/ 38763987 w 602"/>
              <a:gd name="T23" fmla="*/ 7439751 h 60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602" h="602">
                <a:moveTo>
                  <a:pt x="297" y="601"/>
                </a:moveTo>
                <a:lnTo>
                  <a:pt x="297" y="601"/>
                </a:lnTo>
                <a:cubicBezTo>
                  <a:pt x="134" y="601"/>
                  <a:pt x="0" y="467"/>
                  <a:pt x="0" y="297"/>
                </a:cubicBezTo>
                <a:cubicBezTo>
                  <a:pt x="0" y="135"/>
                  <a:pt x="134" y="0"/>
                  <a:pt x="297" y="0"/>
                </a:cubicBezTo>
                <a:cubicBezTo>
                  <a:pt x="466" y="0"/>
                  <a:pt x="601" y="135"/>
                  <a:pt x="601" y="297"/>
                </a:cubicBezTo>
                <a:cubicBezTo>
                  <a:pt x="601" y="467"/>
                  <a:pt x="466" y="601"/>
                  <a:pt x="297" y="601"/>
                </a:cubicBezTo>
                <a:close/>
                <a:moveTo>
                  <a:pt x="297" y="57"/>
                </a:moveTo>
                <a:lnTo>
                  <a:pt x="297" y="57"/>
                </a:lnTo>
                <a:cubicBezTo>
                  <a:pt x="163" y="57"/>
                  <a:pt x="57" y="163"/>
                  <a:pt x="57" y="297"/>
                </a:cubicBezTo>
                <a:cubicBezTo>
                  <a:pt x="57" y="431"/>
                  <a:pt x="163" y="544"/>
                  <a:pt x="297" y="544"/>
                </a:cubicBezTo>
                <a:cubicBezTo>
                  <a:pt x="431" y="544"/>
                  <a:pt x="544" y="431"/>
                  <a:pt x="544" y="297"/>
                </a:cubicBezTo>
                <a:cubicBezTo>
                  <a:pt x="544" y="163"/>
                  <a:pt x="431" y="57"/>
                  <a:pt x="297" y="57"/>
                </a:cubicBezTo>
                <a:close/>
              </a:path>
            </a:pathLst>
          </a:custGeom>
          <a:solidFill>
            <a:srgbClr val="942124"/>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308" name="TextBox 307"/>
          <p:cNvSpPr txBox="1"/>
          <p:nvPr/>
        </p:nvSpPr>
        <p:spPr>
          <a:xfrm>
            <a:off x="2135560" y="2996952"/>
            <a:ext cx="3106941" cy="461665"/>
          </a:xfrm>
          <a:prstGeom prst="rect">
            <a:avLst/>
          </a:prstGeom>
          <a:noFill/>
        </p:spPr>
        <p:txBody>
          <a:bodyPr wrap="none" rtlCol="0">
            <a:spAutoFit/>
          </a:bodyPr>
          <a:lstStyle/>
          <a:p>
            <a:r>
              <a:rPr lang="zh-CN" altLang="en-US" sz="2400" dirty="0" smtClean="0">
                <a:latin typeface="微软雅黑 Light" panose="020B0502040204020203" pitchFamily="34" charset="-122"/>
                <a:ea typeface="微软雅黑 Light" panose="020B0502040204020203" pitchFamily="34" charset="-122"/>
              </a:rPr>
              <a:t>布尔值、</a:t>
            </a:r>
            <a:r>
              <a:rPr lang="en-US" altLang="zh-CN" sz="2400" dirty="0" smtClean="0">
                <a:latin typeface="Monaco" charset="0"/>
                <a:ea typeface="Monaco" charset="0"/>
                <a:cs typeface="Monaco" charset="0"/>
              </a:rPr>
              <a:t>if</a:t>
            </a:r>
            <a:r>
              <a:rPr lang="zh-CN" altLang="en-US" sz="2400" dirty="0" smtClean="0">
                <a:latin typeface="微软雅黑 Light" panose="020B0502040204020203" pitchFamily="34" charset="-122"/>
                <a:ea typeface="微软雅黑 Light" panose="020B0502040204020203" pitchFamily="34" charset="-122"/>
              </a:rPr>
              <a:t> 条件判断</a:t>
            </a:r>
            <a:endParaRPr lang="zh-CN" altLang="en-US" sz="2400" dirty="0">
              <a:latin typeface="微软雅黑 Light" panose="020B0502040204020203" pitchFamily="34" charset="-122"/>
              <a:ea typeface="微软雅黑 Light" panose="020B0502040204020203" pitchFamily="34" charset="-122"/>
            </a:endParaRPr>
          </a:p>
        </p:txBody>
      </p:sp>
      <p:sp>
        <p:nvSpPr>
          <p:cNvPr id="12" name="矩形 28"/>
          <p:cNvSpPr/>
          <p:nvPr/>
        </p:nvSpPr>
        <p:spPr>
          <a:xfrm>
            <a:off x="-18898" y="671163"/>
            <a:ext cx="510214"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
        <p:nvSpPr>
          <p:cNvPr id="8" name="Freeform 37"/>
          <p:cNvSpPr>
            <a:spLocks noChangeArrowheads="1"/>
          </p:cNvSpPr>
          <p:nvPr/>
        </p:nvSpPr>
        <p:spPr bwMode="auto">
          <a:xfrm>
            <a:off x="1631504" y="4324689"/>
            <a:ext cx="324000" cy="324000"/>
          </a:xfrm>
          <a:custGeom>
            <a:avLst/>
            <a:gdLst>
              <a:gd name="T0" fmla="*/ 38763987 w 602"/>
              <a:gd name="T1" fmla="*/ 78442719 h 602"/>
              <a:gd name="T2" fmla="*/ 38763987 w 602"/>
              <a:gd name="T3" fmla="*/ 78442719 h 602"/>
              <a:gd name="T4" fmla="*/ 0 w 602"/>
              <a:gd name="T5" fmla="*/ 38764526 h 602"/>
              <a:gd name="T6" fmla="*/ 38763987 w 602"/>
              <a:gd name="T7" fmla="*/ 0 h 602"/>
              <a:gd name="T8" fmla="*/ 78441997 w 602"/>
              <a:gd name="T9" fmla="*/ 38764526 h 602"/>
              <a:gd name="T10" fmla="*/ 38763987 w 602"/>
              <a:gd name="T11" fmla="*/ 78442719 h 602"/>
              <a:gd name="T12" fmla="*/ 38763987 w 602"/>
              <a:gd name="T13" fmla="*/ 7439751 h 602"/>
              <a:gd name="T14" fmla="*/ 38763987 w 602"/>
              <a:gd name="T15" fmla="*/ 7439751 h 602"/>
              <a:gd name="T16" fmla="*/ 7439717 w 602"/>
              <a:gd name="T17" fmla="*/ 38764526 h 602"/>
              <a:gd name="T18" fmla="*/ 38763987 w 602"/>
              <a:gd name="T19" fmla="*/ 71002968 h 602"/>
              <a:gd name="T20" fmla="*/ 71002280 w 602"/>
              <a:gd name="T21" fmla="*/ 38764526 h 602"/>
              <a:gd name="T22" fmla="*/ 38763987 w 602"/>
              <a:gd name="T23" fmla="*/ 7439751 h 60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602" h="602">
                <a:moveTo>
                  <a:pt x="297" y="601"/>
                </a:moveTo>
                <a:lnTo>
                  <a:pt x="297" y="601"/>
                </a:lnTo>
                <a:cubicBezTo>
                  <a:pt x="134" y="601"/>
                  <a:pt x="0" y="467"/>
                  <a:pt x="0" y="297"/>
                </a:cubicBezTo>
                <a:cubicBezTo>
                  <a:pt x="0" y="135"/>
                  <a:pt x="134" y="0"/>
                  <a:pt x="297" y="0"/>
                </a:cubicBezTo>
                <a:cubicBezTo>
                  <a:pt x="466" y="0"/>
                  <a:pt x="601" y="135"/>
                  <a:pt x="601" y="297"/>
                </a:cubicBezTo>
                <a:cubicBezTo>
                  <a:pt x="601" y="467"/>
                  <a:pt x="466" y="601"/>
                  <a:pt x="297" y="601"/>
                </a:cubicBezTo>
                <a:close/>
                <a:moveTo>
                  <a:pt x="297" y="57"/>
                </a:moveTo>
                <a:lnTo>
                  <a:pt x="297" y="57"/>
                </a:lnTo>
                <a:cubicBezTo>
                  <a:pt x="163" y="57"/>
                  <a:pt x="57" y="163"/>
                  <a:pt x="57" y="297"/>
                </a:cubicBezTo>
                <a:cubicBezTo>
                  <a:pt x="57" y="431"/>
                  <a:pt x="163" y="544"/>
                  <a:pt x="297" y="544"/>
                </a:cubicBezTo>
                <a:cubicBezTo>
                  <a:pt x="431" y="544"/>
                  <a:pt x="544" y="431"/>
                  <a:pt x="544" y="297"/>
                </a:cubicBezTo>
                <a:cubicBezTo>
                  <a:pt x="544" y="163"/>
                  <a:pt x="431" y="57"/>
                  <a:pt x="297" y="57"/>
                </a:cubicBezTo>
                <a:close/>
              </a:path>
            </a:pathLst>
          </a:custGeom>
          <a:solidFill>
            <a:srgbClr val="942124"/>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9" name="TextBox 4"/>
          <p:cNvSpPr txBox="1"/>
          <p:nvPr/>
        </p:nvSpPr>
        <p:spPr>
          <a:xfrm>
            <a:off x="2135560" y="4255856"/>
            <a:ext cx="3570208" cy="461665"/>
          </a:xfrm>
          <a:prstGeom prst="rect">
            <a:avLst/>
          </a:prstGeom>
          <a:noFill/>
        </p:spPr>
        <p:txBody>
          <a:bodyPr wrap="none" rtlCol="0">
            <a:spAutoFit/>
          </a:bodyPr>
          <a:lstStyle/>
          <a:p>
            <a:r>
              <a:rPr lang="zh-CN" altLang="en-US" sz="2400" dirty="0" smtClean="0">
                <a:latin typeface="微软雅黑 Light" panose="020B0502040204020203" pitchFamily="34" charset="-122"/>
                <a:ea typeface="微软雅黑 Light" panose="020B0502040204020203" pitchFamily="34" charset="-122"/>
              </a:rPr>
              <a:t>列表推导式、字典推导式</a:t>
            </a:r>
            <a:endParaRPr lang="zh-CN" altLang="en-US" sz="2400" dirty="0">
              <a:latin typeface="微软雅黑 Light" panose="020B0502040204020203" pitchFamily="34" charset="-122"/>
              <a:ea typeface="微软雅黑 Light" panose="020B0502040204020203" pitchFamily="34" charset="-122"/>
            </a:endParaRPr>
          </a:p>
        </p:txBody>
      </p:sp>
      <p:sp>
        <p:nvSpPr>
          <p:cNvPr id="2" name="日期占位符 1"/>
          <p:cNvSpPr>
            <a:spLocks noGrp="1"/>
          </p:cNvSpPr>
          <p:nvPr>
            <p:ph type="dt" sz="half" idx="10"/>
          </p:nvPr>
        </p:nvSpPr>
        <p:spPr/>
        <p:txBody>
          <a:bodyPr/>
          <a:lstStyle/>
          <a:p>
            <a:fld id="{5917FA6B-F572-4554-9B58-807E0DB18AD9}" type="datetime1">
              <a:rPr lang="zh-CN" altLang="en-US" smtClean="0"/>
              <a:pPr/>
              <a:t>2019/9/8</a:t>
            </a:fld>
            <a:endParaRPr lang="zh-CN" altLang="en-US"/>
          </a:p>
        </p:txBody>
      </p:sp>
      <p:sp>
        <p:nvSpPr>
          <p:cNvPr id="3" name="灯片编号占位符 2"/>
          <p:cNvSpPr>
            <a:spLocks noGrp="1"/>
          </p:cNvSpPr>
          <p:nvPr>
            <p:ph type="sldNum" sz="quarter" idx="12"/>
          </p:nvPr>
        </p:nvSpPr>
        <p:spPr/>
        <p:txBody>
          <a:bodyPr/>
          <a:lstStyle/>
          <a:p>
            <a:fld id="{370D8578-DDD4-487D-A316-C8E65CC577E1}" type="slidenum">
              <a:rPr lang="zh-CN" altLang="en-US" smtClean="0"/>
              <a:pPr/>
              <a:t>103</a:t>
            </a:fld>
            <a:endParaRPr lang="zh-CN" altLang="en-US"/>
          </a:p>
        </p:txBody>
      </p:sp>
    </p:spTree>
    <p:extLst>
      <p:ext uri="{BB962C8B-B14F-4D97-AF65-F5344CB8AC3E}">
        <p14:creationId xmlns:p14="http://schemas.microsoft.com/office/powerpoint/2010/main" xmlns="" val="10425712"/>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983559" y="2133591"/>
            <a:ext cx="1080000" cy="1080000"/>
            <a:chOff x="8110158" y="3554322"/>
            <a:chExt cx="876300" cy="876300"/>
          </a:xfrm>
        </p:grpSpPr>
        <p:sp>
          <p:nvSpPr>
            <p:cNvPr id="18" name="椭圆 17"/>
            <p:cNvSpPr/>
            <p:nvPr/>
          </p:nvSpPr>
          <p:spPr>
            <a:xfrm>
              <a:off x="8110158" y="3554322"/>
              <a:ext cx="876300" cy="8763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9" name="图片 18"/>
            <p:cNvPicPr>
              <a:picLocks noChangeAspect="1"/>
            </p:cNvPicPr>
            <p:nvPr/>
          </p:nvPicPr>
          <p:blipFill>
            <a:blip r:embed="rId2" cstate="email">
              <a:extLst>
                <a:ext uri="{28A0092B-C50C-407E-A947-70E740481C1C}">
                  <a14:useLocalDpi xmlns:a14="http://schemas.microsoft.com/office/drawing/2010/main" xmlns=""/>
                </a:ext>
              </a:extLst>
            </a:blip>
            <a:stretch>
              <a:fillRect/>
            </a:stretch>
          </p:blipFill>
          <p:spPr>
            <a:xfrm>
              <a:off x="8232092" y="3758472"/>
              <a:ext cx="632433" cy="468000"/>
            </a:xfrm>
            <a:prstGeom prst="rect">
              <a:avLst/>
            </a:prstGeom>
          </p:spPr>
        </p:pic>
      </p:grpSp>
      <p:grpSp>
        <p:nvGrpSpPr>
          <p:cNvPr id="2" name="组合 1"/>
          <p:cNvGrpSpPr/>
          <p:nvPr/>
        </p:nvGrpSpPr>
        <p:grpSpPr>
          <a:xfrm>
            <a:off x="3877329" y="4140369"/>
            <a:ext cx="6573535" cy="584775"/>
            <a:chOff x="3877326" y="4290231"/>
            <a:chExt cx="6573535" cy="584775"/>
          </a:xfrm>
        </p:grpSpPr>
        <p:sp>
          <p:nvSpPr>
            <p:cNvPr id="20" name="矩形 19"/>
            <p:cNvSpPr/>
            <p:nvPr/>
          </p:nvSpPr>
          <p:spPr>
            <a:xfrm>
              <a:off x="3877326" y="4290231"/>
              <a:ext cx="5641288" cy="584775"/>
            </a:xfrm>
            <a:prstGeom prst="rect">
              <a:avLst/>
            </a:prstGeom>
          </p:spPr>
          <p:txBody>
            <a:bodyPr wrap="none">
              <a:spAutoFit/>
            </a:bodyPr>
            <a:lstStyle/>
            <a:p>
              <a:r>
                <a:rPr lang="zh-CN" altLang="en-US" sz="3200" b="1" dirty="0" smtClean="0">
                  <a:solidFill>
                    <a:srgbClr val="942124"/>
                  </a:solidFill>
                  <a:latin typeface="微软雅黑 Light" panose="020B0502040204020203" pitchFamily="34" charset="-122"/>
                  <a:ea typeface="微软雅黑 Light" panose="020B0502040204020203" pitchFamily="34" charset="-122"/>
                </a:rPr>
                <a:t>第五部分</a:t>
              </a:r>
              <a:r>
                <a:rPr lang="en-US" altLang="zh-CN" sz="3200" b="1" dirty="0" smtClean="0">
                  <a:solidFill>
                    <a:srgbClr val="942124"/>
                  </a:solidFill>
                  <a:latin typeface="微软雅黑 Light" panose="020B0502040204020203" pitchFamily="34" charset="-122"/>
                  <a:ea typeface="微软雅黑 Light" panose="020B0502040204020203" pitchFamily="34" charset="-122"/>
                </a:rPr>
                <a:t> </a:t>
              </a:r>
              <a:r>
                <a:rPr lang="zh-CN" altLang="en-US" sz="3200" b="1" dirty="0" smtClean="0">
                  <a:solidFill>
                    <a:srgbClr val="942124"/>
                  </a:solidFill>
                  <a:latin typeface="微软雅黑 Light" panose="020B0502040204020203" pitchFamily="34" charset="-122"/>
                  <a:ea typeface="微软雅黑 Light" panose="020B0502040204020203" pitchFamily="34" charset="-122"/>
                </a:rPr>
                <a:t>数据文件的读写操作</a:t>
              </a:r>
              <a:endParaRPr lang="en-US" altLang="zh-CN" sz="3200" b="1" dirty="0" smtClean="0">
                <a:solidFill>
                  <a:srgbClr val="942124"/>
                </a:solidFill>
                <a:latin typeface="微软雅黑 Light" panose="020B0502040204020203" pitchFamily="34" charset="-122"/>
                <a:ea typeface="微软雅黑 Light" panose="020B0502040204020203" pitchFamily="34" charset="-122"/>
              </a:endParaRPr>
            </a:p>
          </p:txBody>
        </p:sp>
        <p:cxnSp>
          <p:nvCxnSpPr>
            <p:cNvPr id="30" name="直接连接符 29"/>
            <p:cNvCxnSpPr/>
            <p:nvPr/>
          </p:nvCxnSpPr>
          <p:spPr>
            <a:xfrm>
              <a:off x="3962401" y="4875006"/>
              <a:ext cx="6488460"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34" name="组合 33"/>
          <p:cNvGrpSpPr/>
          <p:nvPr/>
        </p:nvGrpSpPr>
        <p:grpSpPr>
          <a:xfrm>
            <a:off x="4030879" y="2133590"/>
            <a:ext cx="1080000" cy="1080000"/>
            <a:chOff x="8502232" y="2244385"/>
            <a:chExt cx="876300" cy="876300"/>
          </a:xfrm>
        </p:grpSpPr>
        <p:sp>
          <p:nvSpPr>
            <p:cNvPr id="35" name="椭圆 34"/>
            <p:cNvSpPr/>
            <p:nvPr/>
          </p:nvSpPr>
          <p:spPr>
            <a:xfrm>
              <a:off x="8502232" y="2244385"/>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6" name="图片 35"/>
            <p:cNvPicPr>
              <a:picLocks noChangeAspect="1"/>
            </p:cNvPicPr>
            <p:nvPr/>
          </p:nvPicPr>
          <p:blipFill>
            <a:blip r:embed="rId3">
              <a:extLst>
                <a:ext uri="{28A0092B-C50C-407E-A947-70E740481C1C}">
                  <a14:useLocalDpi xmlns:a14="http://schemas.microsoft.com/office/drawing/2010/main" xmlns=""/>
                </a:ext>
              </a:extLst>
            </a:blip>
            <a:stretch>
              <a:fillRect/>
            </a:stretch>
          </p:blipFill>
          <p:spPr>
            <a:xfrm>
              <a:off x="8599561" y="2432946"/>
              <a:ext cx="681643" cy="613479"/>
            </a:xfrm>
            <a:prstGeom prst="rect">
              <a:avLst/>
            </a:prstGeom>
          </p:spPr>
        </p:pic>
      </p:grpSp>
      <p:grpSp>
        <p:nvGrpSpPr>
          <p:cNvPr id="37" name="组合 36"/>
          <p:cNvGrpSpPr/>
          <p:nvPr/>
        </p:nvGrpSpPr>
        <p:grpSpPr>
          <a:xfrm>
            <a:off x="10133829" y="2137219"/>
            <a:ext cx="1080000" cy="1080000"/>
            <a:chOff x="6787469" y="2184355"/>
            <a:chExt cx="876300" cy="876300"/>
          </a:xfrm>
        </p:grpSpPr>
        <p:sp>
          <p:nvSpPr>
            <p:cNvPr id="38" name="椭圆 37"/>
            <p:cNvSpPr/>
            <p:nvPr/>
          </p:nvSpPr>
          <p:spPr>
            <a:xfrm>
              <a:off x="6787469" y="2184355"/>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9" name="图片 38"/>
            <p:cNvPicPr>
              <a:picLocks noChangeAspect="1"/>
            </p:cNvPicPr>
            <p:nvPr/>
          </p:nvPicPr>
          <p:blipFill>
            <a:blip r:embed="rId4" cstate="email">
              <a:extLst>
                <a:ext uri="{28A0092B-C50C-407E-A947-70E740481C1C}">
                  <a14:useLocalDpi xmlns:a14="http://schemas.microsoft.com/office/drawing/2010/main" xmlns=""/>
                </a:ext>
              </a:extLst>
            </a:blip>
            <a:stretch>
              <a:fillRect/>
            </a:stretch>
          </p:blipFill>
          <p:spPr>
            <a:xfrm>
              <a:off x="6997019" y="2279604"/>
              <a:ext cx="457201" cy="762002"/>
            </a:xfrm>
            <a:prstGeom prst="rect">
              <a:avLst/>
            </a:prstGeom>
          </p:spPr>
        </p:pic>
      </p:grpSp>
      <p:grpSp>
        <p:nvGrpSpPr>
          <p:cNvPr id="40" name="组合 39"/>
          <p:cNvGrpSpPr/>
          <p:nvPr/>
        </p:nvGrpSpPr>
        <p:grpSpPr>
          <a:xfrm>
            <a:off x="7211921" y="2133821"/>
            <a:ext cx="1080000" cy="1080000"/>
            <a:chOff x="8064082" y="5195503"/>
            <a:chExt cx="876300" cy="876300"/>
          </a:xfrm>
        </p:grpSpPr>
        <p:sp>
          <p:nvSpPr>
            <p:cNvPr id="41" name="椭圆 40"/>
            <p:cNvSpPr/>
            <p:nvPr/>
          </p:nvSpPr>
          <p:spPr>
            <a:xfrm>
              <a:off x="8064082" y="5195503"/>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2" name="图片 41"/>
            <p:cNvPicPr>
              <a:picLocks noChangeAspect="1"/>
            </p:cNvPicPr>
            <p:nvPr/>
          </p:nvPicPr>
          <p:blipFill>
            <a:blip r:embed="rId5">
              <a:extLst>
                <a:ext uri="{28A0092B-C50C-407E-A947-70E740481C1C}">
                  <a14:useLocalDpi xmlns:a14="http://schemas.microsoft.com/office/drawing/2010/main" xmlns=""/>
                </a:ext>
              </a:extLst>
            </a:blip>
            <a:stretch>
              <a:fillRect/>
            </a:stretch>
          </p:blipFill>
          <p:spPr>
            <a:xfrm>
              <a:off x="8196232" y="5239074"/>
              <a:ext cx="612000" cy="789158"/>
            </a:xfrm>
            <a:prstGeom prst="rect">
              <a:avLst/>
            </a:prstGeom>
          </p:spPr>
        </p:pic>
      </p:grpSp>
      <p:pic>
        <p:nvPicPr>
          <p:cNvPr id="5" name="图片 4" descr="pic.png"/>
          <p:cNvPicPr>
            <a:picLocks noChangeAspect="1"/>
          </p:cNvPicPr>
          <p:nvPr/>
        </p:nvPicPr>
        <p:blipFill>
          <a:blip r:embed="rId6" cstate="email">
            <a:extLst>
              <a:ext uri="{28A0092B-C50C-407E-A947-70E740481C1C}">
                <a14:useLocalDpi xmlns:a14="http://schemas.microsoft.com/office/drawing/2010/main" xmlns=""/>
              </a:ext>
            </a:extLst>
          </a:blip>
          <a:stretch>
            <a:fillRect/>
          </a:stretch>
        </p:blipFill>
        <p:spPr>
          <a:xfrm>
            <a:off x="0" y="0"/>
            <a:ext cx="12234334" cy="3844639"/>
          </a:xfrm>
          <a:prstGeom prst="rect">
            <a:avLst/>
          </a:prstGeom>
        </p:spPr>
      </p:pic>
      <p:sp>
        <p:nvSpPr>
          <p:cNvPr id="3" name="日期占位符 2"/>
          <p:cNvSpPr>
            <a:spLocks noGrp="1"/>
          </p:cNvSpPr>
          <p:nvPr>
            <p:ph type="dt" sz="half" idx="10"/>
          </p:nvPr>
        </p:nvSpPr>
        <p:spPr/>
        <p:txBody>
          <a:bodyPr/>
          <a:lstStyle/>
          <a:p>
            <a:fld id="{EFA93571-B220-4346-B18F-752942C6593F}" type="datetime1">
              <a:rPr lang="zh-CN" altLang="en-US" smtClean="0"/>
              <a:pPr/>
              <a:t>2019/9/8</a:t>
            </a:fld>
            <a:endParaRPr lang="zh-CN" altLang="en-US"/>
          </a:p>
        </p:txBody>
      </p:sp>
      <p:sp>
        <p:nvSpPr>
          <p:cNvPr id="4" name="灯片编号占位符 3"/>
          <p:cNvSpPr>
            <a:spLocks noGrp="1"/>
          </p:cNvSpPr>
          <p:nvPr>
            <p:ph type="sldNum" sz="quarter" idx="12"/>
          </p:nvPr>
        </p:nvSpPr>
        <p:spPr/>
        <p:txBody>
          <a:bodyPr/>
          <a:lstStyle/>
          <a:p>
            <a:fld id="{370D8578-DDD4-487D-A316-C8E65CC577E1}" type="slidenum">
              <a:rPr lang="zh-CN" altLang="en-US" smtClean="0"/>
              <a:pPr/>
              <a:t>104</a:t>
            </a:fld>
            <a:endParaRPr lang="zh-CN" altLang="en-US"/>
          </a:p>
        </p:txBody>
      </p:sp>
    </p:spTree>
    <p:extLst>
      <p:ext uri="{BB962C8B-B14F-4D97-AF65-F5344CB8AC3E}">
        <p14:creationId xmlns:p14="http://schemas.microsoft.com/office/powerpoint/2010/main" xmlns="" val="347335523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8"/>
          <p:cNvSpPr txBox="1">
            <a:spLocks/>
          </p:cNvSpPr>
          <p:nvPr/>
        </p:nvSpPr>
        <p:spPr>
          <a:xfrm>
            <a:off x="911424" y="579766"/>
            <a:ext cx="10515600" cy="7810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微软雅黑 Light" panose="020B0502040204020203" pitchFamily="34" charset="-122"/>
                <a:ea typeface="微软雅黑 Light" panose="020B0502040204020203" pitchFamily="34" charset="-122"/>
                <a:cs typeface="+mj-cs"/>
              </a:defRPr>
            </a:lvl1pPr>
          </a:lstStyle>
          <a:p>
            <a:r>
              <a:rPr lang="zh-CN" altLang="en-US" sz="3200" b="1" dirty="0" smtClean="0">
                <a:solidFill>
                  <a:srgbClr val="942124"/>
                </a:solidFill>
                <a:cs typeface="+mn-cs"/>
              </a:rPr>
              <a:t>数据的读取</a:t>
            </a:r>
            <a:endParaRPr lang="zh-CN" altLang="en-US" sz="3200" b="1" dirty="0">
              <a:solidFill>
                <a:srgbClr val="942124"/>
              </a:solidFill>
              <a:cs typeface="+mn-cs"/>
            </a:endParaRPr>
          </a:p>
        </p:txBody>
      </p:sp>
      <p:sp>
        <p:nvSpPr>
          <p:cNvPr id="2" name="内容占位符 1"/>
          <p:cNvSpPr>
            <a:spLocks noGrp="1"/>
          </p:cNvSpPr>
          <p:nvPr>
            <p:ph idx="1"/>
          </p:nvPr>
        </p:nvSpPr>
        <p:spPr>
          <a:xfrm>
            <a:off x="651114" y="1700808"/>
            <a:ext cx="10775910" cy="9289032"/>
          </a:xfrm>
        </p:spPr>
        <p:txBody>
          <a:bodyPr>
            <a:normAutofit/>
          </a:bodyPr>
          <a:lstStyle/>
          <a:p>
            <a:pPr>
              <a:lnSpc>
                <a:spcPct val="150000"/>
              </a:lnSpc>
            </a:pPr>
            <a:r>
              <a:rPr kumimoji="1" lang="zh-CN" altLang="en-US" sz="2400" dirty="0"/>
              <a:t>对文件操作之前需要</a:t>
            </a:r>
            <a:r>
              <a:rPr kumimoji="1" lang="zh-CN" altLang="en-US" sz="2400" dirty="0" smtClean="0"/>
              <a:t>用 </a:t>
            </a:r>
            <a:r>
              <a:rPr kumimoji="1" lang="en-US" altLang="zh-CN" sz="2400" dirty="0" smtClean="0">
                <a:latin typeface="Monaco" charset="0"/>
                <a:ea typeface="Monaco" charset="0"/>
                <a:cs typeface="Monaco" charset="0"/>
              </a:rPr>
              <a:t>open()</a:t>
            </a:r>
            <a:r>
              <a:rPr kumimoji="1" lang="zh-CN" altLang="en-US" sz="2400" dirty="0" smtClean="0">
                <a:latin typeface="Monaco" charset="0"/>
                <a:ea typeface="Monaco" charset="0"/>
                <a:cs typeface="Monaco" charset="0"/>
              </a:rPr>
              <a:t> </a:t>
            </a:r>
            <a:r>
              <a:rPr kumimoji="1" lang="zh-CN" altLang="en-US" sz="2400" dirty="0" smtClean="0"/>
              <a:t>函数</a:t>
            </a:r>
            <a:r>
              <a:rPr kumimoji="1" lang="zh-CN" altLang="en-US" sz="2400" dirty="0"/>
              <a:t>打开</a:t>
            </a:r>
            <a:r>
              <a:rPr kumimoji="1" lang="zh-CN" altLang="en-US" sz="2400" dirty="0" smtClean="0"/>
              <a:t>文件</a:t>
            </a:r>
            <a:endParaRPr kumimoji="1" lang="en-US" altLang="zh-CN" sz="2400" dirty="0" smtClean="0"/>
          </a:p>
          <a:p>
            <a:pPr>
              <a:lnSpc>
                <a:spcPct val="150000"/>
              </a:lnSpc>
            </a:pPr>
            <a:endParaRPr kumimoji="1" lang="en-US" altLang="zh-CN" sz="2400" dirty="0" smtClean="0"/>
          </a:p>
          <a:p>
            <a:pPr>
              <a:lnSpc>
                <a:spcPct val="150000"/>
              </a:lnSpc>
            </a:pPr>
            <a:endParaRPr kumimoji="1" lang="en-US" altLang="zh-CN" sz="2400" dirty="0" smtClean="0"/>
          </a:p>
          <a:p>
            <a:pPr>
              <a:lnSpc>
                <a:spcPct val="150000"/>
              </a:lnSpc>
            </a:pPr>
            <a:r>
              <a:rPr kumimoji="1" lang="zh-CN" altLang="en-US" sz="2400" dirty="0"/>
              <a:t> </a:t>
            </a:r>
            <a:r>
              <a:rPr kumimoji="1" lang="en-US" altLang="zh-CN" sz="2400" dirty="0" smtClean="0">
                <a:latin typeface="Monaco" charset="0"/>
                <a:ea typeface="Monaco" charset="0"/>
                <a:cs typeface="Monaco" charset="0"/>
              </a:rPr>
              <a:t>mode</a:t>
            </a:r>
            <a:r>
              <a:rPr kumimoji="1" lang="zh-CN" altLang="en-US" sz="2400" dirty="0" smtClean="0">
                <a:latin typeface="Monaco" charset="0"/>
                <a:ea typeface="Monaco" charset="0"/>
                <a:cs typeface="Monaco" charset="0"/>
              </a:rPr>
              <a:t> </a:t>
            </a:r>
            <a:r>
              <a:rPr kumimoji="1" lang="zh-CN" altLang="en-US" sz="2400" dirty="0" smtClean="0"/>
              <a:t>参数中的 </a:t>
            </a:r>
            <a:r>
              <a:rPr kumimoji="1" lang="mr-IN" altLang="zh-CN" sz="2400" dirty="0" err="1" smtClean="0">
                <a:latin typeface="Monaco" charset="0"/>
                <a:ea typeface="Monaco" charset="0"/>
                <a:cs typeface="Monaco" charset="0"/>
              </a:rPr>
              <a:t>r</a:t>
            </a:r>
            <a:r>
              <a:rPr kumimoji="1" lang="zh-CN" altLang="en-US" sz="2400" dirty="0" smtClean="0"/>
              <a:t> </a:t>
            </a:r>
            <a:r>
              <a:rPr kumimoji="1" lang="zh-CN" altLang="mr-IN" sz="2400" dirty="0" smtClean="0"/>
              <a:t>指读</a:t>
            </a:r>
            <a:r>
              <a:rPr kumimoji="1" lang="zh-CN" altLang="mr-IN" sz="2400" dirty="0"/>
              <a:t>出</a:t>
            </a:r>
            <a:r>
              <a:rPr kumimoji="1" lang="zh-CN" altLang="mr-IN" sz="2400" dirty="0" smtClean="0"/>
              <a:t>，</a:t>
            </a:r>
            <a:r>
              <a:rPr kumimoji="1" lang="zh-CN" altLang="en-US" sz="2400" dirty="0"/>
              <a:t> </a:t>
            </a:r>
            <a:r>
              <a:rPr kumimoji="1" lang="mr-IN" altLang="zh-CN" sz="2400" dirty="0" err="1" smtClean="0">
                <a:latin typeface="Monaco" charset="0"/>
                <a:ea typeface="Monaco" charset="0"/>
                <a:cs typeface="Monaco" charset="0"/>
              </a:rPr>
              <a:t>w</a:t>
            </a:r>
            <a:r>
              <a:rPr kumimoji="1" lang="zh-CN" altLang="en-US" sz="2400" dirty="0" smtClean="0"/>
              <a:t> </a:t>
            </a:r>
            <a:r>
              <a:rPr kumimoji="1" lang="zh-CN" altLang="mr-IN" sz="2400" dirty="0" smtClean="0"/>
              <a:t>指写</a:t>
            </a:r>
            <a:r>
              <a:rPr kumimoji="1" lang="zh-CN" altLang="mr-IN" sz="2400" dirty="0"/>
              <a:t>入</a:t>
            </a:r>
            <a:endParaRPr kumimoji="1" lang="en-US" altLang="zh-CN" sz="2400" dirty="0" smtClean="0"/>
          </a:p>
          <a:p>
            <a:pPr>
              <a:lnSpc>
                <a:spcPct val="150000"/>
              </a:lnSpc>
            </a:pPr>
            <a:r>
              <a:rPr kumimoji="1" lang="zh-CN" altLang="en-US" sz="2400" dirty="0" smtClean="0"/>
              <a:t>打开</a:t>
            </a:r>
            <a:r>
              <a:rPr kumimoji="1" lang="zh-CN" altLang="en-US" sz="2400" dirty="0"/>
              <a:t>之后将返回一个文件</a:t>
            </a:r>
            <a:r>
              <a:rPr kumimoji="1" lang="zh-CN" altLang="en-US" sz="2400" dirty="0" smtClean="0"/>
              <a:t>对象（</a:t>
            </a:r>
            <a:r>
              <a:rPr kumimoji="1" lang="en-US" altLang="zh-CN" sz="2400" dirty="0" smtClean="0"/>
              <a:t>file object</a:t>
            </a:r>
            <a:r>
              <a:rPr kumimoji="1" lang="zh-CN" altLang="en-US" sz="2400" dirty="0" smtClean="0"/>
              <a:t>），</a:t>
            </a:r>
            <a:r>
              <a:rPr kumimoji="1" lang="zh-CN" altLang="en-US" sz="2400" dirty="0"/>
              <a:t>后续对文件内数据的操作都是基于这个文件对象的</a:t>
            </a:r>
            <a:r>
              <a:rPr kumimoji="1" lang="zh-CN" altLang="en-US" sz="2400" dirty="0" smtClean="0"/>
              <a:t>方法（</a:t>
            </a:r>
            <a:r>
              <a:rPr kumimoji="1" lang="en-US" altLang="zh-CN" sz="2400" dirty="0" smtClean="0"/>
              <a:t>method</a:t>
            </a:r>
            <a:r>
              <a:rPr kumimoji="1" lang="zh-CN" altLang="en-US" sz="2400" dirty="0" smtClean="0"/>
              <a:t>）来</a:t>
            </a:r>
            <a:r>
              <a:rPr kumimoji="1" lang="zh-CN" altLang="en-US" sz="2400" dirty="0"/>
              <a:t>实现</a:t>
            </a:r>
            <a:r>
              <a:rPr kumimoji="1" lang="zh-CN" altLang="en-US" sz="2400" dirty="0" smtClean="0"/>
              <a:t>的</a:t>
            </a:r>
            <a:endParaRPr kumimoji="1" lang="zh-CN" altLang="en-US" sz="2400" dirty="0"/>
          </a:p>
        </p:txBody>
      </p:sp>
      <p:sp>
        <p:nvSpPr>
          <p:cNvPr id="5" name="矩形 28"/>
          <p:cNvSpPr/>
          <p:nvPr/>
        </p:nvSpPr>
        <p:spPr>
          <a:xfrm>
            <a:off x="-18899" y="671163"/>
            <a:ext cx="670013"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pic>
        <p:nvPicPr>
          <p:cNvPr id="7" name="图片 6"/>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651114" y="2420888"/>
            <a:ext cx="7507720" cy="1080120"/>
          </a:xfrm>
          <a:prstGeom prst="rect">
            <a:avLst/>
          </a:prstGeom>
        </p:spPr>
      </p:pic>
      <p:pic>
        <p:nvPicPr>
          <p:cNvPr id="8" name="图片 7"/>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7968208" y="712304"/>
            <a:ext cx="3895572" cy="3417168"/>
          </a:xfrm>
          <a:prstGeom prst="rect">
            <a:avLst/>
          </a:prstGeom>
          <a:ln>
            <a:solidFill>
              <a:schemeClr val="bg2">
                <a:lumMod val="90000"/>
              </a:schemeClr>
            </a:solidFill>
          </a:ln>
        </p:spPr>
      </p:pic>
      <p:sp>
        <p:nvSpPr>
          <p:cNvPr id="3" name="日期占位符 2"/>
          <p:cNvSpPr>
            <a:spLocks noGrp="1"/>
          </p:cNvSpPr>
          <p:nvPr>
            <p:ph type="dt" sz="half" idx="10"/>
          </p:nvPr>
        </p:nvSpPr>
        <p:spPr/>
        <p:txBody>
          <a:bodyPr/>
          <a:lstStyle/>
          <a:p>
            <a:fld id="{71EF122B-0F5C-42D1-AFDD-58DA54A0ABDB}" type="datetime1">
              <a:rPr lang="zh-CN" altLang="en-US" smtClean="0"/>
              <a:pPr/>
              <a:t>2019/9/8</a:t>
            </a:fld>
            <a:endParaRPr lang="zh-CN" altLang="en-US"/>
          </a:p>
        </p:txBody>
      </p:sp>
      <p:sp>
        <p:nvSpPr>
          <p:cNvPr id="4" name="灯片编号占位符 3"/>
          <p:cNvSpPr>
            <a:spLocks noGrp="1"/>
          </p:cNvSpPr>
          <p:nvPr>
            <p:ph type="sldNum" sz="quarter" idx="12"/>
          </p:nvPr>
        </p:nvSpPr>
        <p:spPr/>
        <p:txBody>
          <a:bodyPr/>
          <a:lstStyle/>
          <a:p>
            <a:fld id="{370D8578-DDD4-487D-A316-C8E65CC577E1}" type="slidenum">
              <a:rPr lang="zh-CN" altLang="en-US" smtClean="0"/>
              <a:pPr/>
              <a:t>105</a:t>
            </a:fld>
            <a:endParaRPr lang="zh-CN" altLang="en-US"/>
          </a:p>
        </p:txBody>
      </p:sp>
    </p:spTree>
    <p:extLst>
      <p:ext uri="{BB962C8B-B14F-4D97-AF65-F5344CB8AC3E}">
        <p14:creationId xmlns:p14="http://schemas.microsoft.com/office/powerpoint/2010/main" xmlns="" val="2649005613"/>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8"/>
          <p:cNvSpPr txBox="1">
            <a:spLocks/>
          </p:cNvSpPr>
          <p:nvPr/>
        </p:nvSpPr>
        <p:spPr>
          <a:xfrm>
            <a:off x="911424" y="579766"/>
            <a:ext cx="10515600" cy="7810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微软雅黑 Light" panose="020B0502040204020203" pitchFamily="34" charset="-122"/>
                <a:ea typeface="微软雅黑 Light" panose="020B0502040204020203" pitchFamily="34" charset="-122"/>
                <a:cs typeface="+mj-cs"/>
              </a:defRPr>
            </a:lvl1pPr>
          </a:lstStyle>
          <a:p>
            <a:r>
              <a:rPr lang="zh-CN" altLang="en-US" sz="3200" b="1" dirty="0" smtClean="0">
                <a:solidFill>
                  <a:srgbClr val="942124"/>
                </a:solidFill>
                <a:cs typeface="+mn-cs"/>
              </a:rPr>
              <a:t>数据的读取</a:t>
            </a:r>
            <a:endParaRPr lang="zh-CN" altLang="en-US" sz="3200" b="1" dirty="0">
              <a:solidFill>
                <a:srgbClr val="942124"/>
              </a:solidFill>
              <a:cs typeface="+mn-cs"/>
            </a:endParaRPr>
          </a:p>
        </p:txBody>
      </p:sp>
      <p:sp>
        <p:nvSpPr>
          <p:cNvPr id="2" name="内容占位符 1"/>
          <p:cNvSpPr>
            <a:spLocks noGrp="1"/>
          </p:cNvSpPr>
          <p:nvPr>
            <p:ph idx="1"/>
          </p:nvPr>
        </p:nvSpPr>
        <p:spPr>
          <a:xfrm>
            <a:off x="651114" y="1700808"/>
            <a:ext cx="10557454" cy="9289032"/>
          </a:xfrm>
        </p:spPr>
        <p:txBody>
          <a:bodyPr>
            <a:normAutofit/>
          </a:bodyPr>
          <a:lstStyle/>
          <a:p>
            <a:pPr>
              <a:lnSpc>
                <a:spcPct val="150000"/>
              </a:lnSpc>
            </a:pPr>
            <a:r>
              <a:rPr lang="zh-CN" altLang="en-US" sz="2400" dirty="0" smtClean="0">
                <a:solidFill>
                  <a:prstClr val="black"/>
                </a:solidFill>
              </a:rPr>
              <a:t>对</a:t>
            </a:r>
            <a:r>
              <a:rPr lang="zh-CN" altLang="en-US" sz="2400" dirty="0">
                <a:solidFill>
                  <a:prstClr val="black"/>
                </a:solidFill>
              </a:rPr>
              <a:t>文件数据的读取是用</a:t>
            </a:r>
            <a:r>
              <a:rPr lang="zh-CN" altLang="en-US" sz="2400" dirty="0" smtClean="0">
                <a:solidFill>
                  <a:prstClr val="black"/>
                </a:solidFill>
              </a:rPr>
              <a:t>的 </a:t>
            </a:r>
            <a:r>
              <a:rPr lang="en-US" altLang="zh-CN" sz="2400" dirty="0" smtClean="0">
                <a:solidFill>
                  <a:prstClr val="black"/>
                </a:solidFill>
                <a:latin typeface="Monaco" charset="0"/>
                <a:ea typeface="Monaco" charset="0"/>
                <a:cs typeface="Monaco" charset="0"/>
              </a:rPr>
              <a:t>read()</a:t>
            </a:r>
            <a:r>
              <a:rPr lang="zh-CN" altLang="en-US" sz="2400" dirty="0" smtClean="0">
                <a:solidFill>
                  <a:prstClr val="black"/>
                </a:solidFill>
                <a:latin typeface="Monaco" charset="0"/>
                <a:ea typeface="Monaco" charset="0"/>
                <a:cs typeface="Monaco" charset="0"/>
              </a:rPr>
              <a:t> </a:t>
            </a:r>
            <a:r>
              <a:rPr lang="zh-CN" altLang="en-US" sz="2400" dirty="0" smtClean="0">
                <a:solidFill>
                  <a:prstClr val="black"/>
                </a:solidFill>
              </a:rPr>
              <a:t>方法， </a:t>
            </a:r>
            <a:r>
              <a:rPr lang="en-US" altLang="zh-CN" sz="2400" dirty="0" smtClean="0">
                <a:solidFill>
                  <a:prstClr val="black"/>
                </a:solidFill>
                <a:latin typeface="Monaco" charset="0"/>
                <a:ea typeface="Monaco" charset="0"/>
                <a:cs typeface="Monaco" charset="0"/>
              </a:rPr>
              <a:t>read()</a:t>
            </a:r>
            <a:r>
              <a:rPr lang="zh-CN" altLang="en-US" sz="2400" dirty="0" smtClean="0">
                <a:solidFill>
                  <a:prstClr val="black"/>
                </a:solidFill>
                <a:latin typeface="Monaco" charset="0"/>
                <a:ea typeface="Monaco" charset="0"/>
                <a:cs typeface="Monaco" charset="0"/>
              </a:rPr>
              <a:t> </a:t>
            </a:r>
            <a:r>
              <a:rPr lang="zh-CN" altLang="en-US" sz="2400" dirty="0" smtClean="0">
                <a:solidFill>
                  <a:prstClr val="black"/>
                </a:solidFill>
              </a:rPr>
              <a:t>方法</a:t>
            </a:r>
            <a:r>
              <a:rPr lang="zh-CN" altLang="en-US" sz="2400" dirty="0">
                <a:solidFill>
                  <a:prstClr val="black"/>
                </a:solidFill>
              </a:rPr>
              <a:t>将返回文件中的</a:t>
            </a:r>
            <a:r>
              <a:rPr lang="zh-CN" altLang="en-US" sz="2400" dirty="0" smtClean="0">
                <a:solidFill>
                  <a:prstClr val="black"/>
                </a:solidFill>
              </a:rPr>
              <a:t>所有内容</a:t>
            </a:r>
            <a:endParaRPr lang="zh-CN" altLang="en-US" sz="2000" dirty="0">
              <a:solidFill>
                <a:prstClr val="black"/>
              </a:solidFill>
            </a:endParaRPr>
          </a:p>
          <a:p>
            <a:pPr>
              <a:lnSpc>
                <a:spcPct val="150000"/>
              </a:lnSpc>
            </a:pPr>
            <a:endParaRPr kumimoji="1" lang="en-US" altLang="zh-CN" sz="2400" dirty="0" smtClean="0"/>
          </a:p>
          <a:p>
            <a:pPr>
              <a:lnSpc>
                <a:spcPct val="150000"/>
              </a:lnSpc>
            </a:pPr>
            <a:endParaRPr kumimoji="1" lang="en-US" altLang="zh-CN" sz="2400" dirty="0" smtClean="0"/>
          </a:p>
          <a:p>
            <a:pPr>
              <a:lnSpc>
                <a:spcPct val="150000"/>
              </a:lnSpc>
            </a:pPr>
            <a:endParaRPr kumimoji="1" lang="en-US" altLang="zh-CN" sz="2400" dirty="0" smtClean="0"/>
          </a:p>
          <a:p>
            <a:pPr>
              <a:lnSpc>
                <a:spcPct val="150000"/>
              </a:lnSpc>
            </a:pPr>
            <a:r>
              <a:rPr kumimoji="1" lang="zh-CN" altLang="en-US" sz="2400" dirty="0" smtClean="0"/>
              <a:t>用 </a:t>
            </a:r>
            <a:r>
              <a:rPr kumimoji="1" lang="en-US" altLang="zh-CN" sz="2400" dirty="0" smtClean="0">
                <a:latin typeface="Monaco" charset="0"/>
                <a:ea typeface="Monaco" charset="0"/>
                <a:cs typeface="Monaco" charset="0"/>
              </a:rPr>
              <a:t>print</a:t>
            </a:r>
            <a:r>
              <a:rPr kumimoji="1" lang="zh-CN" altLang="en-US" sz="2400" dirty="0" smtClean="0"/>
              <a:t> 打印</a:t>
            </a:r>
            <a:r>
              <a:rPr kumimoji="1" lang="zh-CN" altLang="en-US" sz="2400" dirty="0"/>
              <a:t>所有内容会</a:t>
            </a:r>
            <a:r>
              <a:rPr kumimoji="1" lang="zh-CN" altLang="en-US" sz="2400" dirty="0" smtClean="0"/>
              <a:t>显示 </a:t>
            </a:r>
            <a:r>
              <a:rPr kumimoji="1" lang="en-US" altLang="zh-CN" sz="2400" dirty="0" smtClean="0">
                <a:latin typeface="Monaco" charset="0"/>
                <a:ea typeface="Monaco" charset="0"/>
                <a:cs typeface="Monaco" charset="0"/>
              </a:rPr>
              <a:t>Hello</a:t>
            </a:r>
            <a:r>
              <a:rPr kumimoji="1" lang="en-US" altLang="zh-CN" sz="2400" dirty="0">
                <a:latin typeface="Monaco" charset="0"/>
                <a:ea typeface="Monaco" charset="0"/>
                <a:cs typeface="Monaco" charset="0"/>
              </a:rPr>
              <a:t>, world</a:t>
            </a:r>
            <a:r>
              <a:rPr kumimoji="1" lang="en-US" altLang="zh-CN" sz="2400" dirty="0" smtClean="0">
                <a:latin typeface="Monaco" charset="0"/>
                <a:ea typeface="Monaco" charset="0"/>
                <a:cs typeface="Monaco" charset="0"/>
              </a:rPr>
              <a:t>!</a:t>
            </a:r>
            <a:r>
              <a:rPr kumimoji="1" lang="zh-CN" altLang="en-US" sz="2400" dirty="0" smtClean="0">
                <a:latin typeface="Monaco" charset="0"/>
                <a:ea typeface="Monaco" charset="0"/>
                <a:cs typeface="Monaco" charset="0"/>
              </a:rPr>
              <a:t> </a:t>
            </a:r>
            <a:r>
              <a:rPr kumimoji="1" lang="zh-CN" altLang="en-US" sz="2400" dirty="0" smtClean="0"/>
              <a:t>，</a:t>
            </a:r>
            <a:r>
              <a:rPr kumimoji="1" lang="zh-CN" altLang="en-US" sz="2400" dirty="0"/>
              <a:t>记得每次用完文件后，都要关闭</a:t>
            </a:r>
            <a:r>
              <a:rPr kumimoji="1" lang="zh-CN" altLang="en-US" sz="2400" dirty="0" smtClean="0"/>
              <a:t>文件 </a:t>
            </a:r>
            <a:r>
              <a:rPr kumimoji="1" lang="en-US" altLang="zh-CN" sz="2400" dirty="0" err="1" smtClean="0">
                <a:latin typeface="Monaco" charset="0"/>
                <a:ea typeface="Monaco" charset="0"/>
                <a:cs typeface="Monaco" charset="0"/>
              </a:rPr>
              <a:t>f.close</a:t>
            </a:r>
            <a:r>
              <a:rPr kumimoji="1" lang="en-US" altLang="zh-CN" sz="2400" dirty="0" smtClean="0">
                <a:latin typeface="Monaco" charset="0"/>
                <a:ea typeface="Monaco" charset="0"/>
                <a:cs typeface="Monaco" charset="0"/>
              </a:rPr>
              <a:t>()</a:t>
            </a:r>
            <a:r>
              <a:rPr kumimoji="1" lang="zh-CN" altLang="en-US" sz="2400" dirty="0" smtClean="0">
                <a:latin typeface="Monaco" charset="0"/>
                <a:ea typeface="Monaco" charset="0"/>
                <a:cs typeface="Monaco" charset="0"/>
              </a:rPr>
              <a:t>。</a:t>
            </a:r>
            <a:r>
              <a:rPr kumimoji="1" lang="zh-CN" altLang="en-US" sz="2400" dirty="0"/>
              <a:t>否则，文件就会一直被</a:t>
            </a:r>
            <a:r>
              <a:rPr kumimoji="1" lang="en-US" altLang="zh-CN" sz="2400" dirty="0"/>
              <a:t>Python</a:t>
            </a:r>
            <a:r>
              <a:rPr kumimoji="1" lang="zh-CN" altLang="en-US" sz="2400" dirty="0"/>
              <a:t>占用，不能被其他进程使用</a:t>
            </a:r>
          </a:p>
        </p:txBody>
      </p:sp>
      <p:sp>
        <p:nvSpPr>
          <p:cNvPr id="5" name="矩形 28"/>
          <p:cNvSpPr/>
          <p:nvPr/>
        </p:nvSpPr>
        <p:spPr>
          <a:xfrm>
            <a:off x="-18899" y="671163"/>
            <a:ext cx="670013"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pic>
        <p:nvPicPr>
          <p:cNvPr id="3" name="图片 2"/>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878670" y="2996952"/>
            <a:ext cx="9224281" cy="1800200"/>
          </a:xfrm>
          <a:prstGeom prst="rect">
            <a:avLst/>
          </a:prstGeom>
        </p:spPr>
      </p:pic>
      <p:sp>
        <p:nvSpPr>
          <p:cNvPr id="4" name="日期占位符 3"/>
          <p:cNvSpPr>
            <a:spLocks noGrp="1"/>
          </p:cNvSpPr>
          <p:nvPr>
            <p:ph type="dt" sz="half" idx="10"/>
          </p:nvPr>
        </p:nvSpPr>
        <p:spPr/>
        <p:txBody>
          <a:bodyPr/>
          <a:lstStyle/>
          <a:p>
            <a:fld id="{ED75EF79-2441-47AD-BEF8-02FA8FD024FD}" type="datetime1">
              <a:rPr lang="zh-CN" altLang="en-US" smtClean="0"/>
              <a:pPr/>
              <a:t>2019/9/8</a:t>
            </a:fld>
            <a:endParaRPr lang="zh-CN" altLang="en-US"/>
          </a:p>
        </p:txBody>
      </p:sp>
      <p:sp>
        <p:nvSpPr>
          <p:cNvPr id="7" name="灯片编号占位符 6"/>
          <p:cNvSpPr>
            <a:spLocks noGrp="1"/>
          </p:cNvSpPr>
          <p:nvPr>
            <p:ph type="sldNum" sz="quarter" idx="12"/>
          </p:nvPr>
        </p:nvSpPr>
        <p:spPr/>
        <p:txBody>
          <a:bodyPr/>
          <a:lstStyle/>
          <a:p>
            <a:fld id="{370D8578-DDD4-487D-A316-C8E65CC577E1}" type="slidenum">
              <a:rPr lang="zh-CN" altLang="en-US" smtClean="0"/>
              <a:pPr/>
              <a:t>106</a:t>
            </a:fld>
            <a:endParaRPr lang="zh-CN" altLang="en-US"/>
          </a:p>
        </p:txBody>
      </p:sp>
    </p:spTree>
    <p:extLst>
      <p:ext uri="{BB962C8B-B14F-4D97-AF65-F5344CB8AC3E}">
        <p14:creationId xmlns:p14="http://schemas.microsoft.com/office/powerpoint/2010/main" xmlns="" val="1574881422"/>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8"/>
          <p:cNvSpPr txBox="1">
            <a:spLocks/>
          </p:cNvSpPr>
          <p:nvPr/>
        </p:nvSpPr>
        <p:spPr>
          <a:xfrm>
            <a:off x="911424" y="579766"/>
            <a:ext cx="10515600" cy="7810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微软雅黑 Light" panose="020B0502040204020203" pitchFamily="34" charset="-122"/>
                <a:ea typeface="微软雅黑 Light" panose="020B0502040204020203" pitchFamily="34" charset="-122"/>
                <a:cs typeface="+mj-cs"/>
              </a:defRPr>
            </a:lvl1pPr>
          </a:lstStyle>
          <a:p>
            <a:r>
              <a:rPr lang="zh-CN" altLang="en-US" sz="3200" b="1" dirty="0" smtClean="0">
                <a:solidFill>
                  <a:srgbClr val="942124"/>
                </a:solidFill>
                <a:cs typeface="+mn-cs"/>
              </a:rPr>
              <a:t>数据的读取</a:t>
            </a:r>
            <a:endParaRPr lang="zh-CN" altLang="en-US" sz="3200" b="1" dirty="0">
              <a:solidFill>
                <a:srgbClr val="942124"/>
              </a:solidFill>
              <a:cs typeface="+mn-cs"/>
            </a:endParaRPr>
          </a:p>
        </p:txBody>
      </p:sp>
      <p:sp>
        <p:nvSpPr>
          <p:cNvPr id="2" name="内容占位符 1"/>
          <p:cNvSpPr>
            <a:spLocks noGrp="1"/>
          </p:cNvSpPr>
          <p:nvPr>
            <p:ph idx="1"/>
          </p:nvPr>
        </p:nvSpPr>
        <p:spPr>
          <a:xfrm>
            <a:off x="651114" y="1700808"/>
            <a:ext cx="11540886" cy="9289032"/>
          </a:xfrm>
        </p:spPr>
        <p:txBody>
          <a:bodyPr>
            <a:normAutofit/>
          </a:bodyPr>
          <a:lstStyle/>
          <a:p>
            <a:pPr>
              <a:lnSpc>
                <a:spcPct val="150000"/>
              </a:lnSpc>
            </a:pPr>
            <a:r>
              <a:rPr lang="zh-CN" altLang="en-US" sz="2400" dirty="0" smtClean="0">
                <a:solidFill>
                  <a:prstClr val="black"/>
                </a:solidFill>
              </a:rPr>
              <a:t>也可以使用 </a:t>
            </a:r>
            <a:r>
              <a:rPr lang="en-US" altLang="zh-CN" sz="2400" dirty="0" smtClean="0">
                <a:solidFill>
                  <a:prstClr val="black"/>
                </a:solidFill>
                <a:latin typeface="Monaco" charset="0"/>
                <a:ea typeface="Monaco" charset="0"/>
                <a:cs typeface="Monaco" charset="0"/>
              </a:rPr>
              <a:t>with </a:t>
            </a:r>
            <a:r>
              <a:rPr lang="en-US" altLang="zh-CN" sz="2400" dirty="0">
                <a:solidFill>
                  <a:prstClr val="black"/>
                </a:solidFill>
                <a:latin typeface="Monaco" charset="0"/>
                <a:ea typeface="Monaco" charset="0"/>
                <a:cs typeface="Monaco" charset="0"/>
              </a:rPr>
              <a:t>open() as f</a:t>
            </a:r>
            <a:r>
              <a:rPr lang="en-US" altLang="zh-CN" sz="2400" dirty="0" smtClean="0">
                <a:solidFill>
                  <a:prstClr val="black"/>
                </a:solidFill>
                <a:latin typeface="Monaco" charset="0"/>
                <a:ea typeface="Monaco" charset="0"/>
                <a:cs typeface="Monaco" charset="0"/>
              </a:rPr>
              <a:t>:</a:t>
            </a:r>
            <a:r>
              <a:rPr lang="zh-CN" altLang="en-US" sz="2400" dirty="0" smtClean="0">
                <a:solidFill>
                  <a:prstClr val="black"/>
                </a:solidFill>
                <a:latin typeface="Monaco" charset="0"/>
                <a:ea typeface="Monaco" charset="0"/>
                <a:cs typeface="Monaco" charset="0"/>
              </a:rPr>
              <a:t> </a:t>
            </a:r>
            <a:r>
              <a:rPr lang="zh-CN" altLang="en-US" sz="2400" dirty="0" smtClean="0">
                <a:solidFill>
                  <a:prstClr val="black"/>
                </a:solidFill>
              </a:rPr>
              <a:t>在</a:t>
            </a:r>
            <a:r>
              <a:rPr lang="zh-CN" altLang="en-US" sz="2400" dirty="0">
                <a:solidFill>
                  <a:prstClr val="black"/>
                </a:solidFill>
              </a:rPr>
              <a:t>操作后自动关闭</a:t>
            </a:r>
            <a:r>
              <a:rPr lang="zh-CN" altLang="en-US" sz="2400" dirty="0" smtClean="0">
                <a:solidFill>
                  <a:prstClr val="black"/>
                </a:solidFill>
              </a:rPr>
              <a:t>文件</a:t>
            </a:r>
            <a:endParaRPr kumimoji="1" lang="en-US" altLang="zh-CN" sz="2400" dirty="0" smtClean="0"/>
          </a:p>
        </p:txBody>
      </p:sp>
      <p:sp>
        <p:nvSpPr>
          <p:cNvPr id="5" name="矩形 28"/>
          <p:cNvSpPr/>
          <p:nvPr/>
        </p:nvSpPr>
        <p:spPr>
          <a:xfrm>
            <a:off x="-18899" y="671163"/>
            <a:ext cx="670013"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pic>
        <p:nvPicPr>
          <p:cNvPr id="4" name="图片 3"/>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911424" y="2780928"/>
            <a:ext cx="10299851" cy="2088232"/>
          </a:xfrm>
          <a:prstGeom prst="rect">
            <a:avLst/>
          </a:prstGeom>
        </p:spPr>
      </p:pic>
      <p:sp>
        <p:nvSpPr>
          <p:cNvPr id="3" name="日期占位符 2"/>
          <p:cNvSpPr>
            <a:spLocks noGrp="1"/>
          </p:cNvSpPr>
          <p:nvPr>
            <p:ph type="dt" sz="half" idx="10"/>
          </p:nvPr>
        </p:nvSpPr>
        <p:spPr/>
        <p:txBody>
          <a:bodyPr/>
          <a:lstStyle/>
          <a:p>
            <a:fld id="{6A5F7B9B-D65E-4C66-B698-ACD5AE3931E4}" type="datetime1">
              <a:rPr lang="zh-CN" altLang="en-US" smtClean="0"/>
              <a:pPr/>
              <a:t>2019/9/8</a:t>
            </a:fld>
            <a:endParaRPr lang="zh-CN" altLang="en-US"/>
          </a:p>
        </p:txBody>
      </p:sp>
      <p:sp>
        <p:nvSpPr>
          <p:cNvPr id="7" name="灯片编号占位符 6"/>
          <p:cNvSpPr>
            <a:spLocks noGrp="1"/>
          </p:cNvSpPr>
          <p:nvPr>
            <p:ph type="sldNum" sz="quarter" idx="12"/>
          </p:nvPr>
        </p:nvSpPr>
        <p:spPr/>
        <p:txBody>
          <a:bodyPr/>
          <a:lstStyle/>
          <a:p>
            <a:fld id="{370D8578-DDD4-487D-A316-C8E65CC577E1}" type="slidenum">
              <a:rPr lang="zh-CN" altLang="en-US" smtClean="0"/>
              <a:pPr/>
              <a:t>107</a:t>
            </a:fld>
            <a:endParaRPr lang="zh-CN" altLang="en-US"/>
          </a:p>
        </p:txBody>
      </p:sp>
    </p:spTree>
    <p:extLst>
      <p:ext uri="{BB962C8B-B14F-4D97-AF65-F5344CB8AC3E}">
        <p14:creationId xmlns:p14="http://schemas.microsoft.com/office/powerpoint/2010/main" xmlns="" val="1610656899"/>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8"/>
          <p:cNvSpPr txBox="1">
            <a:spLocks/>
          </p:cNvSpPr>
          <p:nvPr/>
        </p:nvSpPr>
        <p:spPr>
          <a:xfrm>
            <a:off x="911424" y="579766"/>
            <a:ext cx="10515600" cy="7810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微软雅黑 Light" panose="020B0502040204020203" pitchFamily="34" charset="-122"/>
                <a:ea typeface="微软雅黑 Light" panose="020B0502040204020203" pitchFamily="34" charset="-122"/>
                <a:cs typeface="+mj-cs"/>
              </a:defRPr>
            </a:lvl1pPr>
          </a:lstStyle>
          <a:p>
            <a:r>
              <a:rPr lang="zh-CN" altLang="en-US" sz="3200" b="1" dirty="0" smtClean="0">
                <a:solidFill>
                  <a:srgbClr val="942124"/>
                </a:solidFill>
                <a:cs typeface="+mn-cs"/>
              </a:rPr>
              <a:t>数据的读取</a:t>
            </a:r>
            <a:endParaRPr lang="zh-CN" altLang="en-US" sz="3200" b="1" dirty="0">
              <a:solidFill>
                <a:srgbClr val="942124"/>
              </a:solidFill>
              <a:cs typeface="+mn-cs"/>
            </a:endParaRPr>
          </a:p>
        </p:txBody>
      </p:sp>
      <p:sp>
        <p:nvSpPr>
          <p:cNvPr id="2" name="内容占位符 1"/>
          <p:cNvSpPr>
            <a:spLocks noGrp="1"/>
          </p:cNvSpPr>
          <p:nvPr>
            <p:ph idx="1"/>
          </p:nvPr>
        </p:nvSpPr>
        <p:spPr>
          <a:xfrm>
            <a:off x="651114" y="1700808"/>
            <a:ext cx="11540886" cy="9289032"/>
          </a:xfrm>
        </p:spPr>
        <p:txBody>
          <a:bodyPr>
            <a:normAutofit/>
          </a:bodyPr>
          <a:lstStyle/>
          <a:p>
            <a:pPr>
              <a:lnSpc>
                <a:spcPct val="150000"/>
              </a:lnSpc>
            </a:pPr>
            <a:r>
              <a:rPr lang="zh-CN" altLang="en-US" sz="2400" dirty="0" smtClean="0">
                <a:solidFill>
                  <a:prstClr val="black"/>
                </a:solidFill>
              </a:rPr>
              <a:t>在</a:t>
            </a:r>
            <a:r>
              <a:rPr lang="zh-CN" altLang="en-US" sz="2400" dirty="0">
                <a:solidFill>
                  <a:prstClr val="black"/>
                </a:solidFill>
              </a:rPr>
              <a:t> </a:t>
            </a:r>
            <a:r>
              <a:rPr lang="en-US" altLang="zh-CN" sz="2400" dirty="0" smtClean="0">
                <a:solidFill>
                  <a:prstClr val="black"/>
                </a:solidFill>
                <a:latin typeface="Monaco" charset="0"/>
                <a:ea typeface="Monaco" charset="0"/>
                <a:cs typeface="Monaco" charset="0"/>
              </a:rPr>
              <a:t>read()</a:t>
            </a:r>
            <a:r>
              <a:rPr lang="zh-CN" altLang="en-US" sz="2400" dirty="0" smtClean="0">
                <a:solidFill>
                  <a:prstClr val="black"/>
                </a:solidFill>
                <a:latin typeface="Monaco" charset="0"/>
                <a:ea typeface="Monaco" charset="0"/>
                <a:cs typeface="Monaco" charset="0"/>
              </a:rPr>
              <a:t> </a:t>
            </a:r>
            <a:r>
              <a:rPr lang="zh-CN" altLang="en-US" sz="2400" dirty="0" smtClean="0">
                <a:solidFill>
                  <a:prstClr val="black"/>
                </a:solidFill>
                <a:latin typeface="Microsoft YaHei Light" charset="-122"/>
                <a:ea typeface="Microsoft YaHei Light" charset="-122"/>
                <a:cs typeface="Microsoft YaHei Light" charset="-122"/>
              </a:rPr>
              <a:t>中加入数字，可指定读取的字符数</a:t>
            </a:r>
            <a:endParaRPr kumimoji="1" lang="en-US" altLang="zh-CN" sz="2400" dirty="0" smtClean="0">
              <a:latin typeface="Microsoft YaHei Light" charset="-122"/>
              <a:ea typeface="Microsoft YaHei Light" charset="-122"/>
              <a:cs typeface="Microsoft YaHei Light" charset="-122"/>
            </a:endParaRPr>
          </a:p>
        </p:txBody>
      </p:sp>
      <p:sp>
        <p:nvSpPr>
          <p:cNvPr id="5" name="矩形 28"/>
          <p:cNvSpPr/>
          <p:nvPr/>
        </p:nvSpPr>
        <p:spPr>
          <a:xfrm>
            <a:off x="-18899" y="671163"/>
            <a:ext cx="670013"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pic>
        <p:nvPicPr>
          <p:cNvPr id="3" name="图片 2"/>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911424" y="2492896"/>
            <a:ext cx="10340306" cy="2238298"/>
          </a:xfrm>
          <a:prstGeom prst="rect">
            <a:avLst/>
          </a:prstGeom>
        </p:spPr>
      </p:pic>
      <p:sp>
        <p:nvSpPr>
          <p:cNvPr id="4" name="日期占位符 3"/>
          <p:cNvSpPr>
            <a:spLocks noGrp="1"/>
          </p:cNvSpPr>
          <p:nvPr>
            <p:ph type="dt" sz="half" idx="10"/>
          </p:nvPr>
        </p:nvSpPr>
        <p:spPr/>
        <p:txBody>
          <a:bodyPr/>
          <a:lstStyle/>
          <a:p>
            <a:fld id="{3433881F-D2C9-4300-B2A0-1AF4D1B06F34}" type="datetime1">
              <a:rPr lang="zh-CN" altLang="en-US" smtClean="0"/>
              <a:pPr/>
              <a:t>2019/9/8</a:t>
            </a:fld>
            <a:endParaRPr lang="zh-CN" altLang="en-US"/>
          </a:p>
        </p:txBody>
      </p:sp>
      <p:sp>
        <p:nvSpPr>
          <p:cNvPr id="7" name="灯片编号占位符 6"/>
          <p:cNvSpPr>
            <a:spLocks noGrp="1"/>
          </p:cNvSpPr>
          <p:nvPr>
            <p:ph type="sldNum" sz="quarter" idx="12"/>
          </p:nvPr>
        </p:nvSpPr>
        <p:spPr/>
        <p:txBody>
          <a:bodyPr/>
          <a:lstStyle/>
          <a:p>
            <a:fld id="{370D8578-DDD4-487D-A316-C8E65CC577E1}" type="slidenum">
              <a:rPr lang="zh-CN" altLang="en-US" smtClean="0"/>
              <a:pPr/>
              <a:t>108</a:t>
            </a:fld>
            <a:endParaRPr lang="zh-CN" altLang="en-US"/>
          </a:p>
        </p:txBody>
      </p:sp>
    </p:spTree>
    <p:extLst>
      <p:ext uri="{BB962C8B-B14F-4D97-AF65-F5344CB8AC3E}">
        <p14:creationId xmlns:p14="http://schemas.microsoft.com/office/powerpoint/2010/main" xmlns="" val="2176776966"/>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8"/>
          <p:cNvSpPr txBox="1">
            <a:spLocks/>
          </p:cNvSpPr>
          <p:nvPr/>
        </p:nvSpPr>
        <p:spPr>
          <a:xfrm>
            <a:off x="911424" y="579766"/>
            <a:ext cx="10515600" cy="7810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微软雅黑 Light" panose="020B0502040204020203" pitchFamily="34" charset="-122"/>
                <a:ea typeface="微软雅黑 Light" panose="020B0502040204020203" pitchFamily="34" charset="-122"/>
                <a:cs typeface="+mj-cs"/>
              </a:defRPr>
            </a:lvl1pPr>
          </a:lstStyle>
          <a:p>
            <a:r>
              <a:rPr lang="zh-CN" altLang="en-US" sz="3200" b="1" dirty="0" smtClean="0">
                <a:solidFill>
                  <a:srgbClr val="942124"/>
                </a:solidFill>
                <a:cs typeface="+mn-cs"/>
              </a:rPr>
              <a:t>数据的写入</a:t>
            </a:r>
            <a:endParaRPr lang="zh-CN" altLang="en-US" sz="3200" b="1" dirty="0">
              <a:solidFill>
                <a:srgbClr val="942124"/>
              </a:solidFill>
              <a:cs typeface="+mn-cs"/>
            </a:endParaRPr>
          </a:p>
        </p:txBody>
      </p:sp>
      <p:sp>
        <p:nvSpPr>
          <p:cNvPr id="2" name="内容占位符 1"/>
          <p:cNvSpPr>
            <a:spLocks noGrp="1"/>
          </p:cNvSpPr>
          <p:nvPr>
            <p:ph idx="1"/>
          </p:nvPr>
        </p:nvSpPr>
        <p:spPr>
          <a:xfrm>
            <a:off x="651114" y="1700808"/>
            <a:ext cx="11540886" cy="9289032"/>
          </a:xfrm>
        </p:spPr>
        <p:txBody>
          <a:bodyPr>
            <a:normAutofit/>
          </a:bodyPr>
          <a:lstStyle/>
          <a:p>
            <a:pPr>
              <a:lnSpc>
                <a:spcPct val="150000"/>
              </a:lnSpc>
            </a:pPr>
            <a:r>
              <a:rPr lang="zh-CN" altLang="en-US" sz="2400" dirty="0">
                <a:solidFill>
                  <a:prstClr val="black"/>
                </a:solidFill>
              </a:rPr>
              <a:t>写入的操作和读取是类似的，不过用的</a:t>
            </a:r>
            <a:r>
              <a:rPr lang="zh-CN" altLang="en-US" sz="2400" dirty="0" smtClean="0">
                <a:solidFill>
                  <a:prstClr val="black"/>
                </a:solidFill>
              </a:rPr>
              <a:t>是 </a:t>
            </a:r>
            <a:r>
              <a:rPr lang="en-US" altLang="zh-CN" sz="2400" dirty="0" smtClean="0">
                <a:solidFill>
                  <a:prstClr val="black"/>
                </a:solidFill>
                <a:latin typeface="Monaco" charset="0"/>
                <a:ea typeface="Monaco" charset="0"/>
                <a:cs typeface="Monaco" charset="0"/>
              </a:rPr>
              <a:t>write()</a:t>
            </a:r>
            <a:r>
              <a:rPr lang="zh-CN" altLang="en-US" sz="2400" dirty="0" smtClean="0">
                <a:solidFill>
                  <a:prstClr val="black"/>
                </a:solidFill>
                <a:latin typeface="Monaco" charset="0"/>
                <a:ea typeface="Monaco" charset="0"/>
                <a:cs typeface="Monaco" charset="0"/>
              </a:rPr>
              <a:t> </a:t>
            </a:r>
            <a:r>
              <a:rPr lang="zh-CN" altLang="en-US" sz="2400" dirty="0" smtClean="0">
                <a:solidFill>
                  <a:prstClr val="black"/>
                </a:solidFill>
              </a:rPr>
              <a:t>函数</a:t>
            </a:r>
            <a:r>
              <a:rPr lang="zh-CN" altLang="en-US" sz="2400" dirty="0">
                <a:solidFill>
                  <a:prstClr val="black"/>
                </a:solidFill>
              </a:rPr>
              <a:t>，同时需要将打开文件</a:t>
            </a:r>
            <a:r>
              <a:rPr lang="zh-CN" altLang="en-US" sz="2400" dirty="0" smtClean="0">
                <a:solidFill>
                  <a:prstClr val="black"/>
                </a:solidFill>
              </a:rPr>
              <a:t>的 </a:t>
            </a:r>
            <a:r>
              <a:rPr lang="en-US" altLang="zh-CN" sz="2400" dirty="0" smtClean="0">
                <a:solidFill>
                  <a:prstClr val="black"/>
                </a:solidFill>
                <a:latin typeface="Monaco" charset="0"/>
                <a:ea typeface="Monaco" charset="0"/>
                <a:cs typeface="Monaco" charset="0"/>
              </a:rPr>
              <a:t>mode</a:t>
            </a:r>
            <a:r>
              <a:rPr lang="zh-CN" altLang="en-US" sz="2400" dirty="0" smtClean="0">
                <a:solidFill>
                  <a:prstClr val="black"/>
                </a:solidFill>
              </a:rPr>
              <a:t> 参数</a:t>
            </a:r>
            <a:r>
              <a:rPr lang="zh-CN" altLang="en-US" sz="2400" dirty="0">
                <a:solidFill>
                  <a:prstClr val="black"/>
                </a:solidFill>
              </a:rPr>
              <a:t>设置</a:t>
            </a:r>
            <a:r>
              <a:rPr lang="zh-CN" altLang="en-US" sz="2400" dirty="0" smtClean="0">
                <a:solidFill>
                  <a:prstClr val="black"/>
                </a:solidFill>
              </a:rPr>
              <a:t>为</a:t>
            </a:r>
            <a:r>
              <a:rPr lang="zh-CN" altLang="en-US" sz="2400" dirty="0">
                <a:solidFill>
                  <a:prstClr val="black"/>
                </a:solidFill>
              </a:rPr>
              <a:t> </a:t>
            </a:r>
            <a:r>
              <a:rPr lang="en-US" altLang="zh-CN" sz="2400" dirty="0" smtClean="0">
                <a:solidFill>
                  <a:prstClr val="black"/>
                </a:solidFill>
                <a:latin typeface="Monaco" charset="0"/>
                <a:ea typeface="Monaco" charset="0"/>
                <a:cs typeface="Monaco" charset="0"/>
              </a:rPr>
              <a:t>w</a:t>
            </a:r>
            <a:r>
              <a:rPr lang="zh-CN" altLang="en-US" sz="2400" dirty="0" smtClean="0">
                <a:solidFill>
                  <a:prstClr val="black"/>
                </a:solidFill>
              </a:rPr>
              <a:t> </a:t>
            </a:r>
            <a:endParaRPr kumimoji="1" lang="en-US" altLang="zh-CN" sz="2400" dirty="0" smtClean="0">
              <a:latin typeface="Microsoft YaHei Light" charset="-122"/>
              <a:ea typeface="Microsoft YaHei Light" charset="-122"/>
              <a:cs typeface="Microsoft YaHei Light" charset="-122"/>
            </a:endParaRPr>
          </a:p>
        </p:txBody>
      </p:sp>
      <p:sp>
        <p:nvSpPr>
          <p:cNvPr id="5" name="矩形 28"/>
          <p:cNvSpPr/>
          <p:nvPr/>
        </p:nvSpPr>
        <p:spPr>
          <a:xfrm>
            <a:off x="-18899" y="671163"/>
            <a:ext cx="670013"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pic>
        <p:nvPicPr>
          <p:cNvPr id="4" name="图片 3"/>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911424" y="3068960"/>
            <a:ext cx="9731774" cy="1512168"/>
          </a:xfrm>
          <a:prstGeom prst="rect">
            <a:avLst/>
          </a:prstGeom>
        </p:spPr>
      </p:pic>
      <p:pic>
        <p:nvPicPr>
          <p:cNvPr id="8" name="图片 7"/>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8112224" y="2636912"/>
            <a:ext cx="3022600" cy="2832100"/>
          </a:xfrm>
          <a:prstGeom prst="rect">
            <a:avLst/>
          </a:prstGeom>
          <a:ln>
            <a:solidFill>
              <a:schemeClr val="bg2">
                <a:lumMod val="90000"/>
              </a:schemeClr>
            </a:solidFill>
          </a:ln>
        </p:spPr>
      </p:pic>
      <p:sp>
        <p:nvSpPr>
          <p:cNvPr id="3" name="日期占位符 2"/>
          <p:cNvSpPr>
            <a:spLocks noGrp="1"/>
          </p:cNvSpPr>
          <p:nvPr>
            <p:ph type="dt" sz="half" idx="10"/>
          </p:nvPr>
        </p:nvSpPr>
        <p:spPr/>
        <p:txBody>
          <a:bodyPr/>
          <a:lstStyle/>
          <a:p>
            <a:fld id="{6109E50A-D658-4EE0-A53D-00FD087F5529}" type="datetime1">
              <a:rPr lang="zh-CN" altLang="en-US" smtClean="0"/>
              <a:pPr/>
              <a:t>2019/9/8</a:t>
            </a:fld>
            <a:endParaRPr lang="zh-CN" altLang="en-US"/>
          </a:p>
        </p:txBody>
      </p:sp>
      <p:sp>
        <p:nvSpPr>
          <p:cNvPr id="7" name="灯片编号占位符 6"/>
          <p:cNvSpPr>
            <a:spLocks noGrp="1"/>
          </p:cNvSpPr>
          <p:nvPr>
            <p:ph type="sldNum" sz="quarter" idx="12"/>
          </p:nvPr>
        </p:nvSpPr>
        <p:spPr/>
        <p:txBody>
          <a:bodyPr/>
          <a:lstStyle/>
          <a:p>
            <a:fld id="{370D8578-DDD4-487D-A316-C8E65CC577E1}" type="slidenum">
              <a:rPr lang="zh-CN" altLang="en-US" smtClean="0"/>
              <a:pPr/>
              <a:t>109</a:t>
            </a:fld>
            <a:endParaRPr lang="zh-CN" altLang="en-US"/>
          </a:p>
        </p:txBody>
      </p:sp>
    </p:spTree>
    <p:extLst>
      <p:ext uri="{BB962C8B-B14F-4D97-AF65-F5344CB8AC3E}">
        <p14:creationId xmlns:p14="http://schemas.microsoft.com/office/powerpoint/2010/main" xmlns="" val="1702769699"/>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8"/>
          <p:cNvSpPr txBox="1">
            <a:spLocks/>
          </p:cNvSpPr>
          <p:nvPr/>
        </p:nvSpPr>
        <p:spPr>
          <a:xfrm>
            <a:off x="911424" y="579766"/>
            <a:ext cx="10515600" cy="7810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微软雅黑 Light" panose="020B0502040204020203" pitchFamily="34" charset="-122"/>
                <a:ea typeface="微软雅黑 Light" panose="020B0502040204020203" pitchFamily="34" charset="-122"/>
                <a:cs typeface="+mj-cs"/>
              </a:defRPr>
            </a:lvl1pPr>
          </a:lstStyle>
          <a:p>
            <a:r>
              <a:rPr lang="en-US" altLang="zh-CN" sz="3200" b="1" dirty="0" smtClean="0">
                <a:solidFill>
                  <a:srgbClr val="942124"/>
                </a:solidFill>
                <a:cs typeface="+mn-cs"/>
              </a:rPr>
              <a:t>Python</a:t>
            </a:r>
            <a:r>
              <a:rPr lang="zh-CN" altLang="en-US" sz="3200" b="1" dirty="0" smtClean="0">
                <a:solidFill>
                  <a:srgbClr val="942124"/>
                </a:solidFill>
                <a:cs typeface="+mn-cs"/>
              </a:rPr>
              <a:t>语言的特点</a:t>
            </a:r>
            <a:endParaRPr lang="zh-CN" altLang="en-US" sz="3200" b="1" dirty="0">
              <a:solidFill>
                <a:srgbClr val="942124"/>
              </a:solidFill>
              <a:cs typeface="+mn-cs"/>
            </a:endParaRPr>
          </a:p>
        </p:txBody>
      </p:sp>
      <p:sp>
        <p:nvSpPr>
          <p:cNvPr id="2" name="内容占位符 1"/>
          <p:cNvSpPr>
            <a:spLocks noGrp="1"/>
          </p:cNvSpPr>
          <p:nvPr>
            <p:ph idx="1"/>
          </p:nvPr>
        </p:nvSpPr>
        <p:spPr>
          <a:xfrm>
            <a:off x="662946" y="1628800"/>
            <a:ext cx="10515600" cy="2088232"/>
          </a:xfrm>
        </p:spPr>
        <p:txBody>
          <a:bodyPr>
            <a:normAutofit/>
          </a:bodyPr>
          <a:lstStyle/>
          <a:p>
            <a:pPr>
              <a:lnSpc>
                <a:spcPct val="150000"/>
              </a:lnSpc>
            </a:pPr>
            <a:r>
              <a:rPr kumimoji="1" lang="zh-CN" altLang="en-US" sz="2400" dirty="0" smtClean="0"/>
              <a:t>优点一：优雅、简单、明确</a:t>
            </a:r>
            <a:endParaRPr kumimoji="1" lang="en-US" altLang="zh-CN" sz="2400" dirty="0"/>
          </a:p>
          <a:p>
            <a:pPr marL="0" indent="0">
              <a:lnSpc>
                <a:spcPct val="150000"/>
              </a:lnSpc>
              <a:buNone/>
            </a:pPr>
            <a:r>
              <a:rPr kumimoji="1" lang="zh-CN" altLang="en-US" sz="2400" dirty="0"/>
              <a:t>（</a:t>
            </a:r>
            <a:r>
              <a:rPr kumimoji="1" lang="zh-CN" altLang="en-US" sz="2400" dirty="0" smtClean="0"/>
              <a:t>减少花哨、晦涩或以“炫技”为目的的代码）</a:t>
            </a:r>
            <a:endParaRPr kumimoji="1" lang="en-US" altLang="zh-CN" sz="2400" dirty="0" smtClean="0"/>
          </a:p>
          <a:p>
            <a:pPr>
              <a:lnSpc>
                <a:spcPct val="150000"/>
              </a:lnSpc>
            </a:pPr>
            <a:r>
              <a:rPr lang="zh-CN" altLang="en-US" sz="2400" dirty="0"/>
              <a:t>让数据分析师们摆脱了程序本身语法规则的泥潭，更快的进行数据</a:t>
            </a:r>
            <a:r>
              <a:rPr lang="zh-CN" altLang="en-US" sz="2400" dirty="0" smtClean="0"/>
              <a:t>分析</a:t>
            </a:r>
            <a:endParaRPr kumimoji="1" lang="zh-CN" altLang="en-US" sz="2400" dirty="0"/>
          </a:p>
        </p:txBody>
      </p:sp>
      <p:sp>
        <p:nvSpPr>
          <p:cNvPr id="5" name="矩形 28"/>
          <p:cNvSpPr/>
          <p:nvPr/>
        </p:nvSpPr>
        <p:spPr>
          <a:xfrm>
            <a:off x="0" y="656525"/>
            <a:ext cx="670013"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
        <p:nvSpPr>
          <p:cNvPr id="7" name="内容占位符 1"/>
          <p:cNvSpPr txBox="1">
            <a:spLocks/>
          </p:cNvSpPr>
          <p:nvPr/>
        </p:nvSpPr>
        <p:spPr>
          <a:xfrm>
            <a:off x="3215680" y="3984971"/>
            <a:ext cx="1152128" cy="54500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kumimoji="1" lang="en-US" altLang="zh-CN" sz="2000" dirty="0" smtClean="0"/>
              <a:t>C</a:t>
            </a:r>
            <a:r>
              <a:rPr kumimoji="1" lang="zh-CN" altLang="en-US" sz="2000" dirty="0" smtClean="0"/>
              <a:t>语言</a:t>
            </a:r>
            <a:endParaRPr kumimoji="1" lang="zh-CN" altLang="en-US" sz="2000" dirty="0"/>
          </a:p>
        </p:txBody>
      </p:sp>
      <p:sp>
        <p:nvSpPr>
          <p:cNvPr id="8" name="内容占位符 1"/>
          <p:cNvSpPr txBox="1">
            <a:spLocks/>
          </p:cNvSpPr>
          <p:nvPr/>
        </p:nvSpPr>
        <p:spPr>
          <a:xfrm>
            <a:off x="7392144" y="3984970"/>
            <a:ext cx="2016224" cy="54500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kumimoji="1" lang="en-US" altLang="zh-CN" sz="2000" smtClean="0"/>
              <a:t>Python</a:t>
            </a:r>
            <a:r>
              <a:rPr kumimoji="1" lang="zh-CN" altLang="en-US" sz="2000" dirty="0" smtClean="0"/>
              <a:t>语言</a:t>
            </a:r>
            <a:endParaRPr kumimoji="1" lang="zh-CN" altLang="en-US" sz="2000" dirty="0"/>
          </a:p>
        </p:txBody>
      </p:sp>
      <p:pic>
        <p:nvPicPr>
          <p:cNvPr id="3" name="图片 2"/>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1847528" y="4468785"/>
            <a:ext cx="4176464" cy="1667526"/>
          </a:xfrm>
          <a:prstGeom prst="rect">
            <a:avLst/>
          </a:prstGeom>
        </p:spPr>
      </p:pic>
      <p:pic>
        <p:nvPicPr>
          <p:cNvPr id="4" name="图片 3"/>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6744072" y="4453476"/>
            <a:ext cx="3020811" cy="804609"/>
          </a:xfrm>
          <a:prstGeom prst="rect">
            <a:avLst/>
          </a:prstGeom>
        </p:spPr>
      </p:pic>
      <p:sp>
        <p:nvSpPr>
          <p:cNvPr id="9" name="日期占位符 8"/>
          <p:cNvSpPr>
            <a:spLocks noGrp="1"/>
          </p:cNvSpPr>
          <p:nvPr>
            <p:ph type="dt" sz="half" idx="10"/>
          </p:nvPr>
        </p:nvSpPr>
        <p:spPr/>
        <p:txBody>
          <a:bodyPr/>
          <a:lstStyle/>
          <a:p>
            <a:fld id="{B549F7DE-B2C5-4EC1-A7E6-B87E360F41BC}" type="datetime1">
              <a:rPr lang="zh-CN" altLang="en-US" smtClean="0"/>
              <a:pPr/>
              <a:t>2019/9/8</a:t>
            </a:fld>
            <a:endParaRPr lang="zh-CN" altLang="en-US"/>
          </a:p>
        </p:txBody>
      </p:sp>
      <p:sp>
        <p:nvSpPr>
          <p:cNvPr id="10" name="灯片编号占位符 9"/>
          <p:cNvSpPr>
            <a:spLocks noGrp="1"/>
          </p:cNvSpPr>
          <p:nvPr>
            <p:ph type="sldNum" sz="quarter" idx="12"/>
          </p:nvPr>
        </p:nvSpPr>
        <p:spPr/>
        <p:txBody>
          <a:bodyPr/>
          <a:lstStyle/>
          <a:p>
            <a:fld id="{370D8578-DDD4-487D-A316-C8E65CC577E1}" type="slidenum">
              <a:rPr lang="zh-CN" altLang="en-US" smtClean="0"/>
              <a:pPr/>
              <a:t>11</a:t>
            </a:fld>
            <a:endParaRPr lang="zh-CN" altLang="en-US"/>
          </a:p>
        </p:txBody>
      </p:sp>
    </p:spTree>
    <p:extLst>
      <p:ext uri="{BB962C8B-B14F-4D97-AF65-F5344CB8AC3E}">
        <p14:creationId xmlns:p14="http://schemas.microsoft.com/office/powerpoint/2010/main" xmlns="" val="1638221423"/>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8"/>
          <p:cNvSpPr txBox="1">
            <a:spLocks/>
          </p:cNvSpPr>
          <p:nvPr/>
        </p:nvSpPr>
        <p:spPr>
          <a:xfrm>
            <a:off x="911424" y="579766"/>
            <a:ext cx="10515600" cy="7810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微软雅黑 Light" panose="020B0502040204020203" pitchFamily="34" charset="-122"/>
                <a:ea typeface="微软雅黑 Light" panose="020B0502040204020203" pitchFamily="34" charset="-122"/>
                <a:cs typeface="+mj-cs"/>
              </a:defRPr>
            </a:lvl1pPr>
          </a:lstStyle>
          <a:p>
            <a:r>
              <a:rPr lang="zh-CN" altLang="en-US" sz="3200" b="1" dirty="0" smtClean="0">
                <a:solidFill>
                  <a:srgbClr val="942124"/>
                </a:solidFill>
                <a:cs typeface="+mn-cs"/>
              </a:rPr>
              <a:t>文本文件的操作</a:t>
            </a:r>
            <a:endParaRPr lang="zh-CN" altLang="en-US" sz="3200" b="1" dirty="0">
              <a:solidFill>
                <a:srgbClr val="942124"/>
              </a:solidFill>
              <a:cs typeface="+mn-cs"/>
            </a:endParaRPr>
          </a:p>
        </p:txBody>
      </p:sp>
      <p:sp>
        <p:nvSpPr>
          <p:cNvPr id="5" name="矩形 28"/>
          <p:cNvSpPr/>
          <p:nvPr/>
        </p:nvSpPr>
        <p:spPr>
          <a:xfrm>
            <a:off x="-18899" y="671163"/>
            <a:ext cx="670013"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
        <p:nvSpPr>
          <p:cNvPr id="7" name="内容占位符 1"/>
          <p:cNvSpPr txBox="1">
            <a:spLocks/>
          </p:cNvSpPr>
          <p:nvPr/>
        </p:nvSpPr>
        <p:spPr>
          <a:xfrm>
            <a:off x="651114" y="1556792"/>
            <a:ext cx="11061510" cy="928903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sz="2400" dirty="0" smtClean="0"/>
              <a:t>常见的数据文件包括 </a:t>
            </a:r>
            <a:r>
              <a:rPr lang="en-US" altLang="zh-CN" sz="2400" dirty="0" smtClean="0"/>
              <a:t>txt</a:t>
            </a:r>
            <a:r>
              <a:rPr lang="zh-CN" altLang="en-US" sz="2400" dirty="0" smtClean="0"/>
              <a:t> </a:t>
            </a:r>
            <a:r>
              <a:rPr lang="zh-CN" altLang="en-US" sz="2400" dirty="0"/>
              <a:t>格式或者 </a:t>
            </a:r>
            <a:r>
              <a:rPr lang="en-US" altLang="zh-CN" sz="2400" dirty="0"/>
              <a:t>csv</a:t>
            </a:r>
            <a:r>
              <a:rPr lang="zh-CN" altLang="en-US" sz="2400" dirty="0"/>
              <a:t>（逗号分隔值文件格式）</a:t>
            </a:r>
            <a:r>
              <a:rPr lang="zh-CN" altLang="en-US" sz="2400" dirty="0" smtClean="0"/>
              <a:t>格式文</a:t>
            </a:r>
            <a:endParaRPr lang="en-US" altLang="zh-CN" sz="2400" dirty="0" smtClean="0"/>
          </a:p>
        </p:txBody>
      </p:sp>
      <p:pic>
        <p:nvPicPr>
          <p:cNvPr id="9" name="图片 8"/>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946880" y="2481969"/>
            <a:ext cx="8357146" cy="3719339"/>
          </a:xfrm>
          <a:prstGeom prst="rect">
            <a:avLst/>
          </a:prstGeom>
          <a:ln>
            <a:solidFill>
              <a:schemeClr val="bg2">
                <a:lumMod val="90000"/>
              </a:schemeClr>
            </a:solidFill>
          </a:ln>
        </p:spPr>
      </p:pic>
      <p:sp>
        <p:nvSpPr>
          <p:cNvPr id="2" name="日期占位符 1"/>
          <p:cNvSpPr>
            <a:spLocks noGrp="1"/>
          </p:cNvSpPr>
          <p:nvPr>
            <p:ph type="dt" sz="half" idx="10"/>
          </p:nvPr>
        </p:nvSpPr>
        <p:spPr/>
        <p:txBody>
          <a:bodyPr/>
          <a:lstStyle/>
          <a:p>
            <a:fld id="{A44293D2-B73D-4C59-AE60-8F18DB4D4EBF}" type="datetime1">
              <a:rPr lang="zh-CN" altLang="en-US" smtClean="0"/>
              <a:pPr/>
              <a:t>2019/9/8</a:t>
            </a:fld>
            <a:endParaRPr lang="zh-CN" altLang="en-US"/>
          </a:p>
        </p:txBody>
      </p:sp>
      <p:sp>
        <p:nvSpPr>
          <p:cNvPr id="3" name="灯片编号占位符 2"/>
          <p:cNvSpPr>
            <a:spLocks noGrp="1"/>
          </p:cNvSpPr>
          <p:nvPr>
            <p:ph type="sldNum" sz="quarter" idx="12"/>
          </p:nvPr>
        </p:nvSpPr>
        <p:spPr/>
        <p:txBody>
          <a:bodyPr/>
          <a:lstStyle/>
          <a:p>
            <a:fld id="{370D8578-DDD4-487D-A316-C8E65CC577E1}" type="slidenum">
              <a:rPr lang="zh-CN" altLang="en-US" smtClean="0"/>
              <a:pPr/>
              <a:t>110</a:t>
            </a:fld>
            <a:endParaRPr lang="zh-CN" altLang="en-US"/>
          </a:p>
        </p:txBody>
      </p:sp>
    </p:spTree>
    <p:extLst>
      <p:ext uri="{BB962C8B-B14F-4D97-AF65-F5344CB8AC3E}">
        <p14:creationId xmlns:p14="http://schemas.microsoft.com/office/powerpoint/2010/main" xmlns="" val="3314966897"/>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8"/>
          <p:cNvSpPr txBox="1">
            <a:spLocks/>
          </p:cNvSpPr>
          <p:nvPr/>
        </p:nvSpPr>
        <p:spPr>
          <a:xfrm>
            <a:off x="911424" y="579766"/>
            <a:ext cx="10515600" cy="7810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微软雅黑 Light" panose="020B0502040204020203" pitchFamily="34" charset="-122"/>
                <a:ea typeface="微软雅黑 Light" panose="020B0502040204020203" pitchFamily="34" charset="-122"/>
                <a:cs typeface="+mj-cs"/>
              </a:defRPr>
            </a:lvl1pPr>
          </a:lstStyle>
          <a:p>
            <a:r>
              <a:rPr lang="zh-CN" altLang="en-US" sz="3200" b="1" dirty="0" smtClean="0">
                <a:solidFill>
                  <a:srgbClr val="942124"/>
                </a:solidFill>
                <a:cs typeface="+mn-cs"/>
              </a:rPr>
              <a:t>文本文件的读取</a:t>
            </a:r>
            <a:endParaRPr lang="zh-CN" altLang="en-US" sz="3200" b="1" dirty="0">
              <a:solidFill>
                <a:srgbClr val="942124"/>
              </a:solidFill>
              <a:cs typeface="+mn-cs"/>
            </a:endParaRPr>
          </a:p>
        </p:txBody>
      </p:sp>
      <p:sp>
        <p:nvSpPr>
          <p:cNvPr id="5" name="矩形 28"/>
          <p:cNvSpPr/>
          <p:nvPr/>
        </p:nvSpPr>
        <p:spPr>
          <a:xfrm>
            <a:off x="-18899" y="671163"/>
            <a:ext cx="670013"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
        <p:nvSpPr>
          <p:cNvPr id="7" name="内容占位符 1"/>
          <p:cNvSpPr txBox="1">
            <a:spLocks/>
          </p:cNvSpPr>
          <p:nvPr/>
        </p:nvSpPr>
        <p:spPr>
          <a:xfrm>
            <a:off x="651114" y="1556792"/>
            <a:ext cx="11061510" cy="928903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sz="2400" dirty="0" smtClean="0"/>
              <a:t>通过 </a:t>
            </a:r>
            <a:r>
              <a:rPr lang="en-US" altLang="zh-CN" sz="2400" dirty="0" smtClean="0">
                <a:latin typeface="Monaco" charset="0"/>
                <a:ea typeface="Monaco" charset="0"/>
                <a:cs typeface="Monaco" charset="0"/>
              </a:rPr>
              <a:t>open()</a:t>
            </a:r>
            <a:r>
              <a:rPr lang="zh-CN" altLang="en-US" sz="2400" dirty="0" smtClean="0"/>
              <a:t> 函数</a:t>
            </a:r>
            <a:r>
              <a:rPr lang="zh-CN" altLang="en-US" sz="2400" dirty="0"/>
              <a:t>打开文件，返回文件</a:t>
            </a:r>
            <a:r>
              <a:rPr lang="zh-CN" altLang="en-US" sz="2400" dirty="0" smtClean="0"/>
              <a:t>对象</a:t>
            </a:r>
            <a:endParaRPr lang="en-US" altLang="zh-CN" sz="2400" dirty="0"/>
          </a:p>
          <a:p>
            <a:pPr>
              <a:lnSpc>
                <a:spcPct val="150000"/>
              </a:lnSpc>
            </a:pPr>
            <a:r>
              <a:rPr lang="zh-CN" altLang="en-US" sz="2400" dirty="0" smtClean="0"/>
              <a:t>对</a:t>
            </a:r>
            <a:r>
              <a:rPr lang="zh-CN" altLang="en-US" sz="2400" dirty="0"/>
              <a:t>文件对象进行读取操作，除了前面介绍</a:t>
            </a:r>
            <a:r>
              <a:rPr lang="zh-CN" altLang="en-US" sz="2400" dirty="0" smtClean="0"/>
              <a:t>的 </a:t>
            </a:r>
            <a:r>
              <a:rPr lang="en-US" altLang="zh-CN" sz="2400" dirty="0" smtClean="0">
                <a:latin typeface="Monaco" charset="0"/>
                <a:ea typeface="Monaco" charset="0"/>
                <a:cs typeface="Monaco" charset="0"/>
              </a:rPr>
              <a:t>read()</a:t>
            </a:r>
            <a:r>
              <a:rPr lang="zh-CN" altLang="en-US" sz="2400" dirty="0" smtClean="0">
                <a:latin typeface="Monaco" charset="0"/>
                <a:ea typeface="Monaco" charset="0"/>
                <a:cs typeface="Monaco" charset="0"/>
              </a:rPr>
              <a:t> </a:t>
            </a:r>
            <a:r>
              <a:rPr lang="zh-CN" altLang="en-US" sz="2400" dirty="0" smtClean="0"/>
              <a:t>之外</a:t>
            </a:r>
            <a:r>
              <a:rPr lang="zh-CN" altLang="en-US" sz="2400" dirty="0"/>
              <a:t>还有两种读取数据的</a:t>
            </a:r>
            <a:r>
              <a:rPr lang="zh-CN" altLang="en-US" sz="2400" dirty="0" smtClean="0"/>
              <a:t>方法：</a:t>
            </a:r>
            <a:r>
              <a:rPr lang="zh-CN" altLang="en-US" sz="2400" dirty="0"/>
              <a:t> </a:t>
            </a:r>
            <a:r>
              <a:rPr lang="en-US" altLang="zh-CN" sz="2400" dirty="0" err="1" smtClean="0">
                <a:latin typeface="Monaco" charset="0"/>
                <a:ea typeface="Monaco" charset="0"/>
                <a:cs typeface="Monaco" charset="0"/>
              </a:rPr>
              <a:t>readline</a:t>
            </a:r>
            <a:r>
              <a:rPr lang="en-US" altLang="zh-CN" sz="2400" dirty="0" smtClean="0">
                <a:latin typeface="Monaco" charset="0"/>
                <a:ea typeface="Monaco" charset="0"/>
                <a:cs typeface="Monaco" charset="0"/>
              </a:rPr>
              <a:t>()</a:t>
            </a:r>
            <a:r>
              <a:rPr lang="zh-CN" altLang="en-US" sz="2400" dirty="0" smtClean="0">
                <a:latin typeface="Monaco" charset="0"/>
                <a:ea typeface="Monaco" charset="0"/>
                <a:cs typeface="Monaco" charset="0"/>
              </a:rPr>
              <a:t> </a:t>
            </a:r>
            <a:r>
              <a:rPr lang="zh-CN" altLang="en-US" sz="2400" dirty="0" smtClean="0"/>
              <a:t>是</a:t>
            </a:r>
            <a:r>
              <a:rPr lang="zh-CN" altLang="en-US" sz="2400" dirty="0"/>
              <a:t>每次读入一条数据的方式</a:t>
            </a:r>
            <a:r>
              <a:rPr lang="zh-CN" altLang="en-US" sz="2400" dirty="0" smtClean="0"/>
              <a:t>， </a:t>
            </a:r>
            <a:r>
              <a:rPr lang="en-US" altLang="zh-CN" sz="2400" dirty="0" err="1" smtClean="0">
                <a:latin typeface="Monaco" charset="0"/>
                <a:ea typeface="Monaco" charset="0"/>
                <a:cs typeface="Monaco" charset="0"/>
              </a:rPr>
              <a:t>readlines</a:t>
            </a:r>
            <a:r>
              <a:rPr lang="en-US" altLang="zh-CN" sz="2400" dirty="0" smtClean="0">
                <a:latin typeface="Monaco" charset="0"/>
                <a:ea typeface="Monaco" charset="0"/>
                <a:cs typeface="Monaco" charset="0"/>
              </a:rPr>
              <a:t>()</a:t>
            </a:r>
            <a:r>
              <a:rPr lang="zh-CN" altLang="en-US" sz="2400" dirty="0" smtClean="0">
                <a:latin typeface="Monaco" charset="0"/>
                <a:ea typeface="Monaco" charset="0"/>
                <a:cs typeface="Monaco" charset="0"/>
              </a:rPr>
              <a:t> </a:t>
            </a:r>
            <a:r>
              <a:rPr lang="zh-CN" altLang="en-US" sz="2400" dirty="0" smtClean="0"/>
              <a:t>是</a:t>
            </a:r>
            <a:r>
              <a:rPr lang="zh-CN" altLang="en-US" sz="2400" dirty="0"/>
              <a:t>一次性读入文件所有数据</a:t>
            </a:r>
            <a:endParaRPr lang="en-US" altLang="zh-CN" sz="2400" dirty="0" smtClean="0"/>
          </a:p>
        </p:txBody>
      </p:sp>
      <p:pic>
        <p:nvPicPr>
          <p:cNvPr id="8" name="图片 7"/>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820993" y="3933056"/>
            <a:ext cx="10696461" cy="2736304"/>
          </a:xfrm>
          <a:prstGeom prst="rect">
            <a:avLst/>
          </a:prstGeom>
        </p:spPr>
      </p:pic>
      <p:sp>
        <p:nvSpPr>
          <p:cNvPr id="2" name="日期占位符 1"/>
          <p:cNvSpPr>
            <a:spLocks noGrp="1"/>
          </p:cNvSpPr>
          <p:nvPr>
            <p:ph type="dt" sz="half" idx="10"/>
          </p:nvPr>
        </p:nvSpPr>
        <p:spPr/>
        <p:txBody>
          <a:bodyPr/>
          <a:lstStyle/>
          <a:p>
            <a:fld id="{EE8FC8C9-8F95-4218-9578-4066D65F436E}" type="datetime1">
              <a:rPr lang="zh-CN" altLang="en-US" smtClean="0"/>
              <a:pPr/>
              <a:t>2019/9/8</a:t>
            </a:fld>
            <a:endParaRPr lang="zh-CN" altLang="en-US"/>
          </a:p>
        </p:txBody>
      </p:sp>
      <p:sp>
        <p:nvSpPr>
          <p:cNvPr id="3" name="灯片编号占位符 2"/>
          <p:cNvSpPr>
            <a:spLocks noGrp="1"/>
          </p:cNvSpPr>
          <p:nvPr>
            <p:ph type="sldNum" sz="quarter" idx="12"/>
          </p:nvPr>
        </p:nvSpPr>
        <p:spPr/>
        <p:txBody>
          <a:bodyPr/>
          <a:lstStyle/>
          <a:p>
            <a:fld id="{370D8578-DDD4-487D-A316-C8E65CC577E1}" type="slidenum">
              <a:rPr lang="zh-CN" altLang="en-US" smtClean="0"/>
              <a:pPr/>
              <a:t>111</a:t>
            </a:fld>
            <a:endParaRPr lang="zh-CN" altLang="en-US"/>
          </a:p>
        </p:txBody>
      </p:sp>
    </p:spTree>
    <p:extLst>
      <p:ext uri="{BB962C8B-B14F-4D97-AF65-F5344CB8AC3E}">
        <p14:creationId xmlns:p14="http://schemas.microsoft.com/office/powerpoint/2010/main" xmlns="" val="3471237410"/>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8"/>
          <p:cNvSpPr txBox="1">
            <a:spLocks/>
          </p:cNvSpPr>
          <p:nvPr/>
        </p:nvSpPr>
        <p:spPr>
          <a:xfrm>
            <a:off x="911424" y="579766"/>
            <a:ext cx="10515600" cy="7810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微软雅黑 Light" panose="020B0502040204020203" pitchFamily="34" charset="-122"/>
                <a:ea typeface="微软雅黑 Light" panose="020B0502040204020203" pitchFamily="34" charset="-122"/>
                <a:cs typeface="+mj-cs"/>
              </a:defRPr>
            </a:lvl1pPr>
          </a:lstStyle>
          <a:p>
            <a:r>
              <a:rPr lang="zh-CN" altLang="en-US" sz="3200" b="1" dirty="0" smtClean="0">
                <a:solidFill>
                  <a:srgbClr val="942124"/>
                </a:solidFill>
                <a:cs typeface="+mn-cs"/>
              </a:rPr>
              <a:t>文本文件的读取</a:t>
            </a:r>
            <a:endParaRPr lang="zh-CN" altLang="en-US" sz="3200" b="1" dirty="0">
              <a:solidFill>
                <a:srgbClr val="942124"/>
              </a:solidFill>
              <a:cs typeface="+mn-cs"/>
            </a:endParaRPr>
          </a:p>
        </p:txBody>
      </p:sp>
      <p:sp>
        <p:nvSpPr>
          <p:cNvPr id="5" name="矩形 28"/>
          <p:cNvSpPr/>
          <p:nvPr/>
        </p:nvSpPr>
        <p:spPr>
          <a:xfrm>
            <a:off x="-18899" y="671163"/>
            <a:ext cx="670013"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
        <p:nvSpPr>
          <p:cNvPr id="7" name="内容占位符 1"/>
          <p:cNvSpPr txBox="1">
            <a:spLocks/>
          </p:cNvSpPr>
          <p:nvPr/>
        </p:nvSpPr>
        <p:spPr>
          <a:xfrm>
            <a:off x="651114" y="1556792"/>
            <a:ext cx="11061510" cy="928903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sz="2400" dirty="0"/>
              <a:t> </a:t>
            </a:r>
            <a:r>
              <a:rPr lang="en-US" altLang="zh-CN" sz="2400" dirty="0" err="1">
                <a:latin typeface="Monaco" charset="0"/>
                <a:ea typeface="Monaco" charset="0"/>
                <a:cs typeface="Monaco" charset="0"/>
              </a:rPr>
              <a:t>r</a:t>
            </a:r>
            <a:r>
              <a:rPr lang="en-US" altLang="zh-CN" sz="2400" dirty="0" err="1" smtClean="0">
                <a:latin typeface="Monaco" charset="0"/>
                <a:ea typeface="Monaco" charset="0"/>
                <a:cs typeface="Monaco" charset="0"/>
              </a:rPr>
              <a:t>eadlines</a:t>
            </a:r>
            <a:r>
              <a:rPr lang="en-US" altLang="zh-CN" sz="2400" dirty="0" smtClean="0">
                <a:latin typeface="Monaco" charset="0"/>
                <a:ea typeface="Monaco" charset="0"/>
                <a:cs typeface="Monaco" charset="0"/>
              </a:rPr>
              <a:t>()</a:t>
            </a:r>
            <a:r>
              <a:rPr lang="zh-CN" altLang="en-US" sz="2400" dirty="0" smtClean="0">
                <a:latin typeface="Monaco" charset="0"/>
                <a:ea typeface="Monaco" charset="0"/>
                <a:cs typeface="Monaco" charset="0"/>
              </a:rPr>
              <a:t> </a:t>
            </a:r>
            <a:r>
              <a:rPr lang="zh-CN" altLang="en-US" sz="2400" dirty="0" smtClean="0"/>
              <a:t>读取</a:t>
            </a:r>
            <a:r>
              <a:rPr lang="zh-CN" altLang="en-US" sz="2400" dirty="0"/>
              <a:t>后得到的是每行数据组成的列表，但是一行样本数据全部存储为一个字</a:t>
            </a:r>
            <a:r>
              <a:rPr lang="zh-CN" altLang="en-US" sz="2400" dirty="0" smtClean="0"/>
              <a:t>符串，并且数据</a:t>
            </a:r>
            <a:r>
              <a:rPr lang="zh-CN" altLang="en-US" sz="2400" dirty="0"/>
              <a:t>读入后并没有将换行符去</a:t>
            </a:r>
            <a:r>
              <a:rPr lang="zh-CN" altLang="en-US" sz="2400" dirty="0" smtClean="0"/>
              <a:t>掉</a:t>
            </a:r>
            <a:r>
              <a:rPr lang="zh-CN" altLang="en-US" sz="2400" dirty="0"/>
              <a:t>（</a:t>
            </a:r>
            <a:r>
              <a:rPr lang="en-US" altLang="zh-CN" sz="2400" dirty="0" smtClean="0"/>
              <a:t>windows</a:t>
            </a:r>
            <a:r>
              <a:rPr lang="zh-CN" altLang="en-US" sz="2400" dirty="0"/>
              <a:t>系统的换行符</a:t>
            </a:r>
            <a:r>
              <a:rPr lang="zh-CN" altLang="en-US" sz="2400" dirty="0" smtClean="0"/>
              <a:t>是</a:t>
            </a:r>
            <a:r>
              <a:rPr lang="zh-CN" altLang="en-US" sz="2400" dirty="0"/>
              <a:t> </a:t>
            </a:r>
            <a:r>
              <a:rPr lang="en-US" altLang="zh-CN" sz="2400" dirty="0" smtClean="0">
                <a:latin typeface="Monaco" charset="0"/>
                <a:ea typeface="Monaco" charset="0"/>
                <a:cs typeface="Monaco" charset="0"/>
              </a:rPr>
              <a:t>\r\n</a:t>
            </a:r>
            <a:r>
              <a:rPr lang="zh-CN" altLang="en-US" sz="2400" dirty="0" smtClean="0">
                <a:latin typeface="Monaco" charset="0"/>
                <a:ea typeface="Monaco" charset="0"/>
                <a:cs typeface="Monaco" charset="0"/>
              </a:rPr>
              <a:t> </a:t>
            </a:r>
            <a:r>
              <a:rPr lang="zh-CN" altLang="en-US" sz="2400" dirty="0" smtClean="0"/>
              <a:t>，</a:t>
            </a:r>
            <a:r>
              <a:rPr lang="en-US" altLang="zh-CN" sz="2400" dirty="0" err="1"/>
              <a:t>linux</a:t>
            </a:r>
            <a:r>
              <a:rPr lang="zh-CN" altLang="en-US" sz="2400" dirty="0"/>
              <a:t>系统的换行符号</a:t>
            </a:r>
            <a:r>
              <a:rPr lang="zh-CN" altLang="en-US" sz="2400" dirty="0" smtClean="0"/>
              <a:t>是</a:t>
            </a:r>
            <a:r>
              <a:rPr lang="zh-CN" altLang="en-US" sz="2400" dirty="0"/>
              <a:t> </a:t>
            </a:r>
            <a:r>
              <a:rPr lang="en-US" altLang="zh-CN" sz="2400" dirty="0" smtClean="0">
                <a:latin typeface="Monaco" charset="0"/>
                <a:ea typeface="Monaco" charset="0"/>
                <a:cs typeface="Monaco" charset="0"/>
              </a:rPr>
              <a:t>\n</a:t>
            </a:r>
            <a:r>
              <a:rPr lang="zh-CN" altLang="en-US" sz="2400" dirty="0" smtClean="0">
                <a:latin typeface="Monaco" charset="0"/>
                <a:ea typeface="Monaco" charset="0"/>
                <a:cs typeface="Monaco" charset="0"/>
              </a:rPr>
              <a:t>）</a:t>
            </a:r>
            <a:endParaRPr lang="en-US" altLang="zh-CN" sz="2400" dirty="0" smtClean="0">
              <a:latin typeface="Monaco" charset="0"/>
              <a:ea typeface="Monaco" charset="0"/>
              <a:cs typeface="Monaco" charset="0"/>
            </a:endParaRPr>
          </a:p>
          <a:p>
            <a:pPr>
              <a:lnSpc>
                <a:spcPct val="150000"/>
              </a:lnSpc>
            </a:pPr>
            <a:r>
              <a:rPr lang="zh-CN" altLang="en-US" sz="2400" dirty="0"/>
              <a:t>在读入数据之后，</a:t>
            </a:r>
            <a:r>
              <a:rPr lang="zh-CN" altLang="en-US" sz="2400" dirty="0" smtClean="0"/>
              <a:t>用</a:t>
            </a:r>
            <a:r>
              <a:rPr lang="zh-CN" altLang="en-US" sz="2400" dirty="0"/>
              <a:t> </a:t>
            </a:r>
            <a:r>
              <a:rPr lang="en-US" altLang="zh-CN" sz="2400" dirty="0" smtClean="0">
                <a:latin typeface="Monaco" charset="0"/>
                <a:ea typeface="Monaco" charset="0"/>
                <a:cs typeface="Monaco" charset="0"/>
              </a:rPr>
              <a:t>for</a:t>
            </a:r>
            <a:r>
              <a:rPr lang="zh-CN" altLang="en-US" sz="2400" dirty="0" smtClean="0"/>
              <a:t> 循环</a:t>
            </a:r>
            <a:r>
              <a:rPr lang="zh-CN" altLang="en-US" sz="2400" dirty="0"/>
              <a:t>对每一个元素去除换行符，并将每一个变量值用字符串处理</a:t>
            </a:r>
            <a:r>
              <a:rPr lang="zh-CN" altLang="en-US" sz="2400" dirty="0" smtClean="0"/>
              <a:t>方法</a:t>
            </a:r>
            <a:r>
              <a:rPr lang="zh-CN" altLang="en-US" sz="2400" dirty="0"/>
              <a:t> </a:t>
            </a:r>
            <a:r>
              <a:rPr lang="en-US" altLang="zh-CN" sz="2400" dirty="0" smtClean="0"/>
              <a:t>.</a:t>
            </a:r>
            <a:r>
              <a:rPr lang="en-US" altLang="zh-CN" sz="2400" dirty="0">
                <a:latin typeface="Monaco" charset="0"/>
                <a:ea typeface="Monaco" charset="0"/>
                <a:cs typeface="Monaco" charset="0"/>
              </a:rPr>
              <a:t>split</a:t>
            </a:r>
            <a:r>
              <a:rPr lang="en-US" altLang="zh-CN" sz="2400" dirty="0" smtClean="0">
                <a:latin typeface="Monaco" charset="0"/>
                <a:ea typeface="Monaco" charset="0"/>
                <a:cs typeface="Monaco" charset="0"/>
              </a:rPr>
              <a:t>()</a:t>
            </a:r>
            <a:r>
              <a:rPr lang="zh-CN" altLang="en-US" sz="2400" dirty="0" smtClean="0">
                <a:latin typeface="Monaco" charset="0"/>
                <a:ea typeface="Monaco" charset="0"/>
                <a:cs typeface="Monaco" charset="0"/>
              </a:rPr>
              <a:t> </a:t>
            </a:r>
            <a:r>
              <a:rPr lang="zh-CN" altLang="en-US" sz="2400" dirty="0" smtClean="0"/>
              <a:t>分隔</a:t>
            </a:r>
            <a:r>
              <a:rPr lang="zh-CN" altLang="en-US" sz="2400" dirty="0"/>
              <a:t>开来</a:t>
            </a:r>
            <a:endParaRPr lang="en-US" altLang="zh-CN" sz="2400" dirty="0"/>
          </a:p>
        </p:txBody>
      </p:sp>
      <p:pic>
        <p:nvPicPr>
          <p:cNvPr id="8" name="图片 7"/>
          <p:cNvPicPr>
            <a:picLocks noChangeAspect="1"/>
          </p:cNvPicPr>
          <p:nvPr/>
        </p:nvPicPr>
        <p:blipFill rotWithShape="1">
          <a:blip r:embed="rId3">
            <a:extLst>
              <a:ext uri="{28A0092B-C50C-407E-A947-70E740481C1C}">
                <a14:useLocalDpi xmlns:a14="http://schemas.microsoft.com/office/drawing/2010/main" xmlns="" val="0"/>
              </a:ext>
            </a:extLst>
          </a:blip>
          <a:srcRect t="71053" b="15790"/>
          <a:stretch/>
        </p:blipFill>
        <p:spPr>
          <a:xfrm>
            <a:off x="752514" y="4941168"/>
            <a:ext cx="10696461" cy="360040"/>
          </a:xfrm>
          <a:prstGeom prst="rect">
            <a:avLst/>
          </a:prstGeom>
        </p:spPr>
      </p:pic>
      <p:sp>
        <p:nvSpPr>
          <p:cNvPr id="2" name="日期占位符 1"/>
          <p:cNvSpPr>
            <a:spLocks noGrp="1"/>
          </p:cNvSpPr>
          <p:nvPr>
            <p:ph type="dt" sz="half" idx="10"/>
          </p:nvPr>
        </p:nvSpPr>
        <p:spPr/>
        <p:txBody>
          <a:bodyPr/>
          <a:lstStyle/>
          <a:p>
            <a:fld id="{67DB38E1-56A4-4E8A-B2D3-BEAFF0A138EA}" type="datetime1">
              <a:rPr lang="zh-CN" altLang="en-US" smtClean="0"/>
              <a:pPr/>
              <a:t>2019/9/8</a:t>
            </a:fld>
            <a:endParaRPr lang="zh-CN" altLang="en-US"/>
          </a:p>
        </p:txBody>
      </p:sp>
      <p:sp>
        <p:nvSpPr>
          <p:cNvPr id="3" name="灯片编号占位符 2"/>
          <p:cNvSpPr>
            <a:spLocks noGrp="1"/>
          </p:cNvSpPr>
          <p:nvPr>
            <p:ph type="sldNum" sz="quarter" idx="12"/>
          </p:nvPr>
        </p:nvSpPr>
        <p:spPr/>
        <p:txBody>
          <a:bodyPr/>
          <a:lstStyle/>
          <a:p>
            <a:fld id="{370D8578-DDD4-487D-A316-C8E65CC577E1}" type="slidenum">
              <a:rPr lang="zh-CN" altLang="en-US" smtClean="0"/>
              <a:pPr/>
              <a:t>112</a:t>
            </a:fld>
            <a:endParaRPr lang="zh-CN" altLang="en-US"/>
          </a:p>
        </p:txBody>
      </p:sp>
    </p:spTree>
    <p:extLst>
      <p:ext uri="{BB962C8B-B14F-4D97-AF65-F5344CB8AC3E}">
        <p14:creationId xmlns:p14="http://schemas.microsoft.com/office/powerpoint/2010/main" xmlns="" val="424718235"/>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8"/>
          <p:cNvSpPr txBox="1">
            <a:spLocks/>
          </p:cNvSpPr>
          <p:nvPr/>
        </p:nvSpPr>
        <p:spPr>
          <a:xfrm>
            <a:off x="911424" y="579766"/>
            <a:ext cx="10515600" cy="7810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微软雅黑 Light" panose="020B0502040204020203" pitchFamily="34" charset="-122"/>
                <a:ea typeface="微软雅黑 Light" panose="020B0502040204020203" pitchFamily="34" charset="-122"/>
                <a:cs typeface="+mj-cs"/>
              </a:defRPr>
            </a:lvl1pPr>
          </a:lstStyle>
          <a:p>
            <a:r>
              <a:rPr lang="zh-CN" altLang="en-US" sz="3200" b="1" dirty="0" smtClean="0">
                <a:solidFill>
                  <a:srgbClr val="942124"/>
                </a:solidFill>
                <a:cs typeface="+mn-cs"/>
              </a:rPr>
              <a:t>文本文件的读取</a:t>
            </a:r>
            <a:endParaRPr lang="zh-CN" altLang="en-US" sz="3200" b="1" dirty="0">
              <a:solidFill>
                <a:srgbClr val="942124"/>
              </a:solidFill>
              <a:cs typeface="+mn-cs"/>
            </a:endParaRPr>
          </a:p>
        </p:txBody>
      </p:sp>
      <p:sp>
        <p:nvSpPr>
          <p:cNvPr id="5" name="矩形 28"/>
          <p:cNvSpPr/>
          <p:nvPr/>
        </p:nvSpPr>
        <p:spPr>
          <a:xfrm>
            <a:off x="-18899" y="671163"/>
            <a:ext cx="670013"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
        <p:nvSpPr>
          <p:cNvPr id="7" name="内容占位符 1"/>
          <p:cNvSpPr txBox="1">
            <a:spLocks/>
          </p:cNvSpPr>
          <p:nvPr/>
        </p:nvSpPr>
        <p:spPr>
          <a:xfrm>
            <a:off x="651114" y="1556792"/>
            <a:ext cx="11061510" cy="928903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sz="2400" dirty="0" smtClean="0"/>
              <a:t> </a:t>
            </a:r>
            <a:r>
              <a:rPr lang="en-US" altLang="zh-CN" sz="2400" dirty="0" smtClean="0">
                <a:latin typeface="Monaco" charset="0"/>
                <a:ea typeface="Monaco" charset="0"/>
                <a:cs typeface="Monaco" charset="0"/>
              </a:rPr>
              <a:t>.strip()</a:t>
            </a:r>
            <a:r>
              <a:rPr lang="zh-CN" altLang="en-US" sz="2400" dirty="0" smtClean="0">
                <a:latin typeface="Monaco" charset="0"/>
                <a:ea typeface="Monaco" charset="0"/>
                <a:cs typeface="Monaco" charset="0"/>
              </a:rPr>
              <a:t> </a:t>
            </a:r>
            <a:r>
              <a:rPr lang="zh-CN" altLang="en-US" sz="2400" dirty="0" smtClean="0"/>
              <a:t>本身</a:t>
            </a:r>
            <a:r>
              <a:rPr lang="zh-CN" altLang="en-US" sz="2400" dirty="0"/>
              <a:t>是一个对字符串指定字符去除的方法，但括号里参数为空的时候，就会去</a:t>
            </a:r>
            <a:r>
              <a:rPr lang="zh-CN" altLang="en-US" sz="2400" dirty="0" smtClean="0"/>
              <a:t>除 </a:t>
            </a:r>
            <a:r>
              <a:rPr lang="en-US" altLang="zh-CN" sz="2400" dirty="0" smtClean="0">
                <a:latin typeface="Monaco" charset="0"/>
                <a:ea typeface="Monaco" charset="0"/>
                <a:cs typeface="Monaco" charset="0"/>
              </a:rPr>
              <a:t>\</a:t>
            </a:r>
            <a:r>
              <a:rPr lang="en-US" altLang="zh-CN" sz="2400" dirty="0">
                <a:latin typeface="Monaco" charset="0"/>
                <a:ea typeface="Monaco" charset="0"/>
                <a:cs typeface="Monaco" charset="0"/>
              </a:rPr>
              <a:t>r \n \t</a:t>
            </a:r>
            <a:r>
              <a:rPr lang="en-US" altLang="zh-CN" sz="2400" dirty="0"/>
              <a:t>  </a:t>
            </a:r>
          </a:p>
        </p:txBody>
      </p:sp>
      <p:pic>
        <p:nvPicPr>
          <p:cNvPr id="2" name="图片 1"/>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675559" y="2996952"/>
            <a:ext cx="10359677" cy="3024336"/>
          </a:xfrm>
          <a:prstGeom prst="rect">
            <a:avLst/>
          </a:prstGeom>
        </p:spPr>
      </p:pic>
      <p:sp>
        <p:nvSpPr>
          <p:cNvPr id="3" name="日期占位符 2"/>
          <p:cNvSpPr>
            <a:spLocks noGrp="1"/>
          </p:cNvSpPr>
          <p:nvPr>
            <p:ph type="dt" sz="half" idx="10"/>
          </p:nvPr>
        </p:nvSpPr>
        <p:spPr/>
        <p:txBody>
          <a:bodyPr/>
          <a:lstStyle/>
          <a:p>
            <a:fld id="{7929AAD9-FAC5-4545-A993-7EEF5D8CDE14}" type="datetime1">
              <a:rPr lang="zh-CN" altLang="en-US" smtClean="0"/>
              <a:pPr/>
              <a:t>2019/9/8</a:t>
            </a:fld>
            <a:endParaRPr lang="zh-CN" altLang="en-US"/>
          </a:p>
        </p:txBody>
      </p:sp>
      <p:sp>
        <p:nvSpPr>
          <p:cNvPr id="4" name="灯片编号占位符 3"/>
          <p:cNvSpPr>
            <a:spLocks noGrp="1"/>
          </p:cNvSpPr>
          <p:nvPr>
            <p:ph type="sldNum" sz="quarter" idx="12"/>
          </p:nvPr>
        </p:nvSpPr>
        <p:spPr/>
        <p:txBody>
          <a:bodyPr/>
          <a:lstStyle/>
          <a:p>
            <a:fld id="{370D8578-DDD4-487D-A316-C8E65CC577E1}" type="slidenum">
              <a:rPr lang="zh-CN" altLang="en-US" smtClean="0"/>
              <a:pPr/>
              <a:t>113</a:t>
            </a:fld>
            <a:endParaRPr lang="zh-CN" altLang="en-US"/>
          </a:p>
        </p:txBody>
      </p:sp>
    </p:spTree>
    <p:extLst>
      <p:ext uri="{BB962C8B-B14F-4D97-AF65-F5344CB8AC3E}">
        <p14:creationId xmlns:p14="http://schemas.microsoft.com/office/powerpoint/2010/main" xmlns="" val="771299261"/>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8"/>
          <p:cNvSpPr txBox="1">
            <a:spLocks/>
          </p:cNvSpPr>
          <p:nvPr/>
        </p:nvSpPr>
        <p:spPr>
          <a:xfrm>
            <a:off x="911424" y="579766"/>
            <a:ext cx="10515600" cy="7810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微软雅黑 Light" panose="020B0502040204020203" pitchFamily="34" charset="-122"/>
                <a:ea typeface="微软雅黑 Light" panose="020B0502040204020203" pitchFamily="34" charset="-122"/>
                <a:cs typeface="+mj-cs"/>
              </a:defRPr>
            </a:lvl1pPr>
          </a:lstStyle>
          <a:p>
            <a:r>
              <a:rPr lang="zh-CN" altLang="en-US" sz="3200" b="1" dirty="0" smtClean="0">
                <a:solidFill>
                  <a:srgbClr val="942124"/>
                </a:solidFill>
                <a:cs typeface="+mn-cs"/>
              </a:rPr>
              <a:t>文本文件的写入</a:t>
            </a:r>
            <a:endParaRPr lang="zh-CN" altLang="en-US" sz="3200" b="1" dirty="0">
              <a:solidFill>
                <a:srgbClr val="942124"/>
              </a:solidFill>
              <a:cs typeface="+mn-cs"/>
            </a:endParaRPr>
          </a:p>
        </p:txBody>
      </p:sp>
      <p:sp>
        <p:nvSpPr>
          <p:cNvPr id="5" name="矩形 28"/>
          <p:cNvSpPr/>
          <p:nvPr/>
        </p:nvSpPr>
        <p:spPr>
          <a:xfrm>
            <a:off x="-18899" y="671163"/>
            <a:ext cx="670013"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
        <p:nvSpPr>
          <p:cNvPr id="7" name="内容占位符 1"/>
          <p:cNvSpPr txBox="1">
            <a:spLocks/>
          </p:cNvSpPr>
          <p:nvPr/>
        </p:nvSpPr>
        <p:spPr>
          <a:xfrm>
            <a:off x="651114" y="1556792"/>
            <a:ext cx="11061510" cy="928903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sz="2400" dirty="0" smtClean="0"/>
              <a:t>设置参数 </a:t>
            </a:r>
            <a:r>
              <a:rPr lang="en-US" altLang="zh-CN" sz="2400" dirty="0" smtClean="0">
                <a:latin typeface="Monaco" charset="0"/>
                <a:ea typeface="Monaco" charset="0"/>
                <a:cs typeface="Monaco" charset="0"/>
              </a:rPr>
              <a:t>mode=w</a:t>
            </a:r>
            <a:r>
              <a:rPr lang="zh-CN" altLang="en-US" sz="2400" dirty="0"/>
              <a:t>。</a:t>
            </a:r>
            <a:r>
              <a:rPr lang="zh-CN" altLang="en-US" sz="2400" dirty="0" smtClean="0"/>
              <a:t> </a:t>
            </a:r>
            <a:r>
              <a:rPr lang="en-US" altLang="zh-CN" sz="2400" dirty="0" smtClean="0">
                <a:latin typeface="Monaco" charset="0"/>
                <a:ea typeface="Monaco" charset="0"/>
                <a:cs typeface="Monaco" charset="0"/>
              </a:rPr>
              <a:t>write()</a:t>
            </a:r>
            <a:r>
              <a:rPr lang="zh-CN" altLang="en-US" sz="2400" dirty="0" smtClean="0"/>
              <a:t> 、 </a:t>
            </a:r>
            <a:r>
              <a:rPr lang="en-US" altLang="zh-CN" sz="2400" dirty="0" err="1" smtClean="0">
                <a:latin typeface="Monaco" charset="0"/>
                <a:ea typeface="Monaco" charset="0"/>
                <a:cs typeface="Monaco" charset="0"/>
              </a:rPr>
              <a:t>writelines</a:t>
            </a:r>
            <a:r>
              <a:rPr lang="en-US" altLang="zh-CN" sz="2400" dirty="0" smtClean="0">
                <a:latin typeface="Monaco" charset="0"/>
                <a:ea typeface="Monaco" charset="0"/>
                <a:cs typeface="Monaco" charset="0"/>
              </a:rPr>
              <a:t>()</a:t>
            </a:r>
            <a:r>
              <a:rPr lang="zh-CN" altLang="en-US" sz="2400" dirty="0" smtClean="0"/>
              <a:t> </a:t>
            </a:r>
            <a:r>
              <a:rPr lang="en-US" altLang="zh-CN" sz="2400" dirty="0" smtClean="0"/>
              <a:t> </a:t>
            </a:r>
            <a:r>
              <a:rPr lang="zh-CN" altLang="en-US" sz="2400" dirty="0"/>
              <a:t>是两个对文件对象的写入数据的方法</a:t>
            </a:r>
            <a:r>
              <a:rPr lang="zh-CN" altLang="en-US" sz="2400" dirty="0" smtClean="0"/>
              <a:t>。</a:t>
            </a:r>
            <a:r>
              <a:rPr lang="en-US" altLang="zh-CN" sz="2400" dirty="0" smtClean="0">
                <a:latin typeface="Monaco" charset="0"/>
                <a:ea typeface="Monaco" charset="0"/>
                <a:cs typeface="Monaco" charset="0"/>
              </a:rPr>
              <a:t>write()</a:t>
            </a:r>
            <a:r>
              <a:rPr lang="zh-CN" altLang="en-US" sz="2400" dirty="0" smtClean="0"/>
              <a:t> 是</a:t>
            </a:r>
            <a:r>
              <a:rPr lang="zh-CN" altLang="en-US" sz="2400" dirty="0"/>
              <a:t>逐次写入</a:t>
            </a:r>
            <a:r>
              <a:rPr lang="zh-CN" altLang="en-US" sz="2400" dirty="0" smtClean="0"/>
              <a:t>， </a:t>
            </a:r>
            <a:r>
              <a:rPr lang="en-US" altLang="zh-CN" sz="2400" dirty="0" err="1" smtClean="0">
                <a:latin typeface="Monaco" charset="0"/>
                <a:ea typeface="Monaco" charset="0"/>
                <a:cs typeface="Monaco" charset="0"/>
              </a:rPr>
              <a:t>writelines</a:t>
            </a:r>
            <a:r>
              <a:rPr lang="en-US" altLang="zh-CN" sz="2400" dirty="0" smtClean="0">
                <a:latin typeface="Monaco" charset="0"/>
                <a:ea typeface="Monaco" charset="0"/>
                <a:cs typeface="Monaco" charset="0"/>
              </a:rPr>
              <a:t>()</a:t>
            </a:r>
            <a:r>
              <a:rPr lang="zh-CN" altLang="en-US" sz="2400" dirty="0" smtClean="0"/>
              <a:t> 可</a:t>
            </a:r>
            <a:r>
              <a:rPr lang="zh-CN" altLang="en-US" sz="2400" dirty="0"/>
              <a:t>对一个列表里的所有数据一次性写入文件</a:t>
            </a:r>
            <a:r>
              <a:rPr lang="zh-CN" altLang="en-US" sz="2400" dirty="0" smtClean="0"/>
              <a:t>中</a:t>
            </a:r>
            <a:endParaRPr lang="en-US" altLang="zh-CN" sz="2400" dirty="0"/>
          </a:p>
          <a:p>
            <a:pPr>
              <a:lnSpc>
                <a:spcPct val="150000"/>
              </a:lnSpc>
            </a:pPr>
            <a:r>
              <a:rPr lang="zh-CN" altLang="en-US" sz="2400" dirty="0" smtClean="0"/>
              <a:t>如果</a:t>
            </a:r>
            <a:r>
              <a:rPr lang="zh-CN" altLang="en-US" sz="2400" dirty="0"/>
              <a:t>有换行需要，则</a:t>
            </a:r>
            <a:r>
              <a:rPr lang="zh-CN" altLang="en-US" sz="2400" dirty="0" smtClean="0"/>
              <a:t>要在</a:t>
            </a:r>
            <a:r>
              <a:rPr lang="zh-CN" altLang="en-US" sz="2400" dirty="0"/>
              <a:t>每条数据后增加换行符，同时用字</a:t>
            </a:r>
            <a:r>
              <a:rPr lang="zh-CN" altLang="en-US" sz="2400" dirty="0" smtClean="0"/>
              <a:t>符串 </a:t>
            </a:r>
            <a:r>
              <a:rPr lang="en-US" altLang="zh-CN" sz="2400" dirty="0" smtClean="0">
                <a:latin typeface="Monaco" charset="0"/>
                <a:ea typeface="Monaco" charset="0"/>
                <a:cs typeface="Monaco" charset="0"/>
              </a:rPr>
              <a:t>.</a:t>
            </a:r>
            <a:r>
              <a:rPr lang="en-US" altLang="zh-CN" sz="2400" dirty="0">
                <a:latin typeface="Monaco" charset="0"/>
                <a:ea typeface="Monaco" charset="0"/>
                <a:cs typeface="Monaco" charset="0"/>
              </a:rPr>
              <a:t>join</a:t>
            </a:r>
            <a:r>
              <a:rPr lang="en-US" altLang="zh-CN" sz="2400" dirty="0" smtClean="0">
                <a:latin typeface="Monaco" charset="0"/>
                <a:ea typeface="Monaco" charset="0"/>
                <a:cs typeface="Monaco" charset="0"/>
              </a:rPr>
              <a:t>()</a:t>
            </a:r>
            <a:r>
              <a:rPr lang="zh-CN" altLang="en-US" sz="2400" dirty="0" smtClean="0">
                <a:latin typeface="Monaco" charset="0"/>
                <a:ea typeface="Monaco" charset="0"/>
                <a:cs typeface="Monaco" charset="0"/>
              </a:rPr>
              <a:t> </a:t>
            </a:r>
            <a:r>
              <a:rPr lang="zh-CN" altLang="en-US" sz="2400" dirty="0" smtClean="0"/>
              <a:t>的</a:t>
            </a:r>
            <a:r>
              <a:rPr lang="zh-CN" altLang="en-US" sz="2400" dirty="0"/>
              <a:t>方法将每个变量数据联合成一个字符串并增加间</a:t>
            </a:r>
            <a:r>
              <a:rPr lang="zh-CN" altLang="en-US" sz="2400" dirty="0" smtClean="0"/>
              <a:t>隔符</a:t>
            </a:r>
            <a:r>
              <a:rPr lang="zh-CN" altLang="en-US" sz="2400" dirty="0"/>
              <a:t> </a:t>
            </a:r>
            <a:r>
              <a:rPr lang="en-US" altLang="zh-CN" sz="2400" dirty="0" smtClean="0">
                <a:latin typeface="Monaco" charset="0"/>
                <a:ea typeface="Monaco" charset="0"/>
                <a:cs typeface="Monaco" charset="0"/>
              </a:rPr>
              <a:t>\t</a:t>
            </a:r>
            <a:endParaRPr lang="en-US" altLang="zh-CN" sz="2400" dirty="0">
              <a:latin typeface="Monaco" charset="0"/>
              <a:ea typeface="Monaco" charset="0"/>
              <a:cs typeface="Monaco" charset="0"/>
            </a:endParaRPr>
          </a:p>
        </p:txBody>
      </p:sp>
      <p:pic>
        <p:nvPicPr>
          <p:cNvPr id="2" name="图片 1"/>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0" y="3602874"/>
            <a:ext cx="12192000" cy="2969398"/>
          </a:xfrm>
          <a:prstGeom prst="rect">
            <a:avLst/>
          </a:prstGeom>
        </p:spPr>
      </p:pic>
      <p:pic>
        <p:nvPicPr>
          <p:cNvPr id="3" name="图片 2"/>
          <p:cNvPicPr>
            <a:picLocks noChangeAspect="1"/>
          </p:cNvPicPr>
          <p:nvPr/>
        </p:nvPicPr>
        <p:blipFill rotWithShape="1">
          <a:blip r:embed="rId4">
            <a:extLst>
              <a:ext uri="{28A0092B-C50C-407E-A947-70E740481C1C}">
                <a14:useLocalDpi xmlns:a14="http://schemas.microsoft.com/office/drawing/2010/main" xmlns="" val="0"/>
              </a:ext>
            </a:extLst>
          </a:blip>
          <a:srcRect b="20756"/>
          <a:stretch/>
        </p:blipFill>
        <p:spPr>
          <a:xfrm>
            <a:off x="750912" y="3214311"/>
            <a:ext cx="11201400" cy="674291"/>
          </a:xfrm>
          <a:prstGeom prst="rect">
            <a:avLst/>
          </a:prstGeom>
          <a:ln>
            <a:solidFill>
              <a:schemeClr val="bg2">
                <a:lumMod val="90000"/>
              </a:schemeClr>
            </a:solidFill>
          </a:ln>
        </p:spPr>
      </p:pic>
      <p:sp>
        <p:nvSpPr>
          <p:cNvPr id="4" name="日期占位符 3"/>
          <p:cNvSpPr>
            <a:spLocks noGrp="1"/>
          </p:cNvSpPr>
          <p:nvPr>
            <p:ph type="dt" sz="half" idx="10"/>
          </p:nvPr>
        </p:nvSpPr>
        <p:spPr/>
        <p:txBody>
          <a:bodyPr/>
          <a:lstStyle/>
          <a:p>
            <a:fld id="{F877155C-80B0-4EE7-81EB-92880484C62E}" type="datetime1">
              <a:rPr lang="zh-CN" altLang="en-US" smtClean="0"/>
              <a:pPr/>
              <a:t>2019/9/8</a:t>
            </a:fld>
            <a:endParaRPr lang="zh-CN" altLang="en-US"/>
          </a:p>
        </p:txBody>
      </p:sp>
      <p:sp>
        <p:nvSpPr>
          <p:cNvPr id="8" name="灯片编号占位符 7"/>
          <p:cNvSpPr>
            <a:spLocks noGrp="1"/>
          </p:cNvSpPr>
          <p:nvPr>
            <p:ph type="sldNum" sz="quarter" idx="12"/>
          </p:nvPr>
        </p:nvSpPr>
        <p:spPr/>
        <p:txBody>
          <a:bodyPr/>
          <a:lstStyle/>
          <a:p>
            <a:fld id="{370D8578-DDD4-487D-A316-C8E65CC577E1}" type="slidenum">
              <a:rPr lang="zh-CN" altLang="en-US" smtClean="0"/>
              <a:pPr/>
              <a:t>114</a:t>
            </a:fld>
            <a:endParaRPr lang="zh-CN" altLang="en-US"/>
          </a:p>
        </p:txBody>
      </p:sp>
    </p:spTree>
    <p:extLst>
      <p:ext uri="{BB962C8B-B14F-4D97-AF65-F5344CB8AC3E}">
        <p14:creationId xmlns:p14="http://schemas.microsoft.com/office/powerpoint/2010/main" xmlns="" val="1319124371"/>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8"/>
          <p:cNvSpPr txBox="1">
            <a:spLocks/>
          </p:cNvSpPr>
          <p:nvPr/>
        </p:nvSpPr>
        <p:spPr>
          <a:xfrm>
            <a:off x="911424" y="579766"/>
            <a:ext cx="10515600" cy="7810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微软雅黑 Light" panose="020B0502040204020203" pitchFamily="34" charset="-122"/>
                <a:ea typeface="微软雅黑 Light" panose="020B0502040204020203" pitchFamily="34" charset="-122"/>
                <a:cs typeface="+mj-cs"/>
              </a:defRPr>
            </a:lvl1pPr>
          </a:lstStyle>
          <a:p>
            <a:r>
              <a:rPr lang="zh-CN" altLang="en-US" sz="3200" b="1" dirty="0" smtClean="0">
                <a:solidFill>
                  <a:srgbClr val="942124"/>
                </a:solidFill>
                <a:cs typeface="+mn-cs"/>
              </a:rPr>
              <a:t>逗号分隔值文件的操作</a:t>
            </a:r>
            <a:endParaRPr lang="zh-CN" altLang="en-US" sz="3200" b="1" dirty="0">
              <a:solidFill>
                <a:srgbClr val="942124"/>
              </a:solidFill>
              <a:cs typeface="+mn-cs"/>
            </a:endParaRPr>
          </a:p>
        </p:txBody>
      </p:sp>
      <p:sp>
        <p:nvSpPr>
          <p:cNvPr id="5" name="矩形 28"/>
          <p:cNvSpPr/>
          <p:nvPr/>
        </p:nvSpPr>
        <p:spPr>
          <a:xfrm>
            <a:off x="-18899" y="671163"/>
            <a:ext cx="670013"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
        <p:nvSpPr>
          <p:cNvPr id="7" name="内容占位符 1"/>
          <p:cNvSpPr txBox="1">
            <a:spLocks/>
          </p:cNvSpPr>
          <p:nvPr/>
        </p:nvSpPr>
        <p:spPr>
          <a:xfrm>
            <a:off x="651114" y="1556792"/>
            <a:ext cx="11061510" cy="928903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altLang="zh-CN" sz="2400" dirty="0"/>
              <a:t>c</a:t>
            </a:r>
            <a:r>
              <a:rPr lang="en-US" altLang="zh-CN" sz="2400" dirty="0" smtClean="0"/>
              <a:t>sv</a:t>
            </a:r>
            <a:r>
              <a:rPr lang="zh-CN" altLang="en-US" sz="2400" dirty="0" smtClean="0"/>
              <a:t>文件用逗号 </a:t>
            </a:r>
            <a:r>
              <a:rPr lang="en-US" altLang="zh-CN" sz="2400" dirty="0" smtClean="0">
                <a:latin typeface="Monaco" charset="0"/>
                <a:ea typeface="Monaco" charset="0"/>
                <a:cs typeface="Monaco" charset="0"/>
              </a:rPr>
              <a:t>,</a:t>
            </a:r>
            <a:r>
              <a:rPr lang="zh-CN" altLang="en-US" sz="2400" dirty="0" smtClean="0"/>
              <a:t> 作为</a:t>
            </a:r>
            <a:r>
              <a:rPr lang="zh-CN" altLang="en-US" sz="2400" dirty="0"/>
              <a:t>分隔符</a:t>
            </a:r>
            <a:endParaRPr lang="en-US" altLang="zh-CN" sz="2400" dirty="0">
              <a:latin typeface="Monaco" charset="0"/>
              <a:ea typeface="Monaco" charset="0"/>
              <a:cs typeface="Monaco" charset="0"/>
            </a:endParaRPr>
          </a:p>
        </p:txBody>
      </p:sp>
      <p:pic>
        <p:nvPicPr>
          <p:cNvPr id="4" name="图片 3"/>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651114" y="2427303"/>
            <a:ext cx="9117294" cy="3937614"/>
          </a:xfrm>
          <a:prstGeom prst="rect">
            <a:avLst/>
          </a:prstGeom>
        </p:spPr>
      </p:pic>
      <p:sp>
        <p:nvSpPr>
          <p:cNvPr id="2" name="日期占位符 1"/>
          <p:cNvSpPr>
            <a:spLocks noGrp="1"/>
          </p:cNvSpPr>
          <p:nvPr>
            <p:ph type="dt" sz="half" idx="10"/>
          </p:nvPr>
        </p:nvSpPr>
        <p:spPr/>
        <p:txBody>
          <a:bodyPr/>
          <a:lstStyle/>
          <a:p>
            <a:fld id="{DABC7466-52E7-4461-9A55-67097F575D7D}" type="datetime1">
              <a:rPr lang="zh-CN" altLang="en-US" smtClean="0"/>
              <a:pPr/>
              <a:t>2019/9/8</a:t>
            </a:fld>
            <a:endParaRPr lang="zh-CN" altLang="en-US"/>
          </a:p>
        </p:txBody>
      </p:sp>
      <p:sp>
        <p:nvSpPr>
          <p:cNvPr id="3" name="灯片编号占位符 2"/>
          <p:cNvSpPr>
            <a:spLocks noGrp="1"/>
          </p:cNvSpPr>
          <p:nvPr>
            <p:ph type="sldNum" sz="quarter" idx="12"/>
          </p:nvPr>
        </p:nvSpPr>
        <p:spPr/>
        <p:txBody>
          <a:bodyPr/>
          <a:lstStyle/>
          <a:p>
            <a:fld id="{370D8578-DDD4-487D-A316-C8E65CC577E1}" type="slidenum">
              <a:rPr lang="zh-CN" altLang="en-US" smtClean="0"/>
              <a:pPr/>
              <a:t>115</a:t>
            </a:fld>
            <a:endParaRPr lang="zh-CN" altLang="en-US"/>
          </a:p>
        </p:txBody>
      </p:sp>
    </p:spTree>
    <p:extLst>
      <p:ext uri="{BB962C8B-B14F-4D97-AF65-F5344CB8AC3E}">
        <p14:creationId xmlns:p14="http://schemas.microsoft.com/office/powerpoint/2010/main" xmlns="" val="3188159310"/>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8"/>
          <p:cNvSpPr txBox="1">
            <a:spLocks/>
          </p:cNvSpPr>
          <p:nvPr/>
        </p:nvSpPr>
        <p:spPr>
          <a:xfrm>
            <a:off x="911424" y="579766"/>
            <a:ext cx="10515600" cy="7810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微软雅黑 Light" panose="020B0502040204020203" pitchFamily="34" charset="-122"/>
                <a:ea typeface="微软雅黑 Light" panose="020B0502040204020203" pitchFamily="34" charset="-122"/>
                <a:cs typeface="+mj-cs"/>
              </a:defRPr>
            </a:lvl1pPr>
          </a:lstStyle>
          <a:p>
            <a:r>
              <a:rPr lang="zh-CN" altLang="en-US" sz="3200" b="1" dirty="0" smtClean="0">
                <a:solidFill>
                  <a:srgbClr val="942124"/>
                </a:solidFill>
                <a:cs typeface="+mn-cs"/>
              </a:rPr>
              <a:t>逗号分隔值文件的读取</a:t>
            </a:r>
            <a:endParaRPr lang="en-US" altLang="zh-CN" sz="3200" b="1" dirty="0" smtClean="0">
              <a:solidFill>
                <a:srgbClr val="942124"/>
              </a:solidFill>
              <a:cs typeface="+mn-cs"/>
            </a:endParaRPr>
          </a:p>
        </p:txBody>
      </p:sp>
      <p:sp>
        <p:nvSpPr>
          <p:cNvPr id="5" name="矩形 28"/>
          <p:cNvSpPr/>
          <p:nvPr/>
        </p:nvSpPr>
        <p:spPr>
          <a:xfrm>
            <a:off x="-18899" y="671163"/>
            <a:ext cx="670013"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
        <p:nvSpPr>
          <p:cNvPr id="7" name="内容占位符 1"/>
          <p:cNvSpPr txBox="1">
            <a:spLocks/>
          </p:cNvSpPr>
          <p:nvPr/>
        </p:nvSpPr>
        <p:spPr>
          <a:xfrm>
            <a:off x="651114" y="1556792"/>
            <a:ext cx="11061510" cy="928903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sz="2400" dirty="0" smtClean="0"/>
              <a:t>利用</a:t>
            </a:r>
            <a:r>
              <a:rPr lang="en-US" altLang="zh-CN" sz="2400" dirty="0" smtClean="0"/>
              <a:t>Python</a:t>
            </a:r>
            <a:r>
              <a:rPr lang="zh-CN" altLang="en-US" sz="2400" dirty="0" smtClean="0"/>
              <a:t>内置的</a:t>
            </a:r>
            <a:r>
              <a:rPr lang="zh-CN" altLang="en-US" sz="2400" dirty="0" smtClean="0">
                <a:latin typeface="Monaco" charset="0"/>
                <a:ea typeface="Monaco" charset="0"/>
                <a:cs typeface="Monaco" charset="0"/>
              </a:rPr>
              <a:t> </a:t>
            </a:r>
            <a:r>
              <a:rPr lang="en-US" altLang="zh-CN" sz="2400" dirty="0" smtClean="0">
                <a:latin typeface="Monaco" charset="0"/>
                <a:ea typeface="Monaco" charset="0"/>
                <a:cs typeface="Monaco" charset="0"/>
              </a:rPr>
              <a:t>csv</a:t>
            </a:r>
            <a:r>
              <a:rPr lang="zh-CN" altLang="en-US" sz="2400" dirty="0" smtClean="0">
                <a:latin typeface="Monaco" charset="0"/>
                <a:ea typeface="Monaco" charset="0"/>
                <a:cs typeface="Monaco" charset="0"/>
              </a:rPr>
              <a:t> </a:t>
            </a:r>
            <a:r>
              <a:rPr lang="zh-CN" altLang="en-US" sz="2400" dirty="0" smtClean="0"/>
              <a:t>模块读取数据</a:t>
            </a:r>
            <a:endParaRPr lang="en-US" altLang="zh-CN" sz="2400" dirty="0">
              <a:latin typeface="Microsoft YaHei Light" charset="-122"/>
              <a:ea typeface="Microsoft YaHei Light" charset="-122"/>
              <a:cs typeface="Microsoft YaHei Light" charset="-122"/>
            </a:endParaRPr>
          </a:p>
        </p:txBody>
      </p:sp>
      <p:pic>
        <p:nvPicPr>
          <p:cNvPr id="2" name="图片 1"/>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660601" y="2300560"/>
            <a:ext cx="10363200" cy="4368800"/>
          </a:xfrm>
          <a:prstGeom prst="rect">
            <a:avLst/>
          </a:prstGeom>
        </p:spPr>
      </p:pic>
      <p:sp>
        <p:nvSpPr>
          <p:cNvPr id="3" name="日期占位符 2"/>
          <p:cNvSpPr>
            <a:spLocks noGrp="1"/>
          </p:cNvSpPr>
          <p:nvPr>
            <p:ph type="dt" sz="half" idx="10"/>
          </p:nvPr>
        </p:nvSpPr>
        <p:spPr/>
        <p:txBody>
          <a:bodyPr/>
          <a:lstStyle/>
          <a:p>
            <a:fld id="{FBF01D3F-61CD-493D-88C9-5A36CDFEF6FF}" type="datetime1">
              <a:rPr lang="zh-CN" altLang="en-US" smtClean="0"/>
              <a:pPr/>
              <a:t>2019/9/8</a:t>
            </a:fld>
            <a:endParaRPr lang="zh-CN" altLang="en-US"/>
          </a:p>
        </p:txBody>
      </p:sp>
      <p:sp>
        <p:nvSpPr>
          <p:cNvPr id="4" name="灯片编号占位符 3"/>
          <p:cNvSpPr>
            <a:spLocks noGrp="1"/>
          </p:cNvSpPr>
          <p:nvPr>
            <p:ph type="sldNum" sz="quarter" idx="12"/>
          </p:nvPr>
        </p:nvSpPr>
        <p:spPr/>
        <p:txBody>
          <a:bodyPr/>
          <a:lstStyle/>
          <a:p>
            <a:fld id="{370D8578-DDD4-487D-A316-C8E65CC577E1}" type="slidenum">
              <a:rPr lang="zh-CN" altLang="en-US" smtClean="0"/>
              <a:pPr/>
              <a:t>116</a:t>
            </a:fld>
            <a:endParaRPr lang="zh-CN" altLang="en-US"/>
          </a:p>
        </p:txBody>
      </p:sp>
    </p:spTree>
    <p:extLst>
      <p:ext uri="{BB962C8B-B14F-4D97-AF65-F5344CB8AC3E}">
        <p14:creationId xmlns:p14="http://schemas.microsoft.com/office/powerpoint/2010/main" xmlns="" val="2496582619"/>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8"/>
          <p:cNvSpPr txBox="1">
            <a:spLocks/>
          </p:cNvSpPr>
          <p:nvPr/>
        </p:nvSpPr>
        <p:spPr>
          <a:xfrm>
            <a:off x="911424" y="579766"/>
            <a:ext cx="10515600" cy="7810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微软雅黑 Light" panose="020B0502040204020203" pitchFamily="34" charset="-122"/>
                <a:ea typeface="微软雅黑 Light" panose="020B0502040204020203" pitchFamily="34" charset="-122"/>
                <a:cs typeface="+mj-cs"/>
              </a:defRPr>
            </a:lvl1pPr>
          </a:lstStyle>
          <a:p>
            <a:r>
              <a:rPr lang="zh-CN" altLang="en-US" sz="3200" b="1" dirty="0" smtClean="0">
                <a:solidFill>
                  <a:srgbClr val="942124"/>
                </a:solidFill>
                <a:cs typeface="+mn-cs"/>
              </a:rPr>
              <a:t>逗号分隔值文件的写入</a:t>
            </a:r>
            <a:endParaRPr lang="en-US" altLang="zh-CN" sz="3200" b="1" dirty="0" smtClean="0">
              <a:solidFill>
                <a:srgbClr val="942124"/>
              </a:solidFill>
              <a:cs typeface="+mn-cs"/>
            </a:endParaRPr>
          </a:p>
        </p:txBody>
      </p:sp>
      <p:sp>
        <p:nvSpPr>
          <p:cNvPr id="5" name="矩形 28"/>
          <p:cNvSpPr/>
          <p:nvPr/>
        </p:nvSpPr>
        <p:spPr>
          <a:xfrm>
            <a:off x="-18899" y="671163"/>
            <a:ext cx="670013"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
        <p:nvSpPr>
          <p:cNvPr id="7" name="内容占位符 1"/>
          <p:cNvSpPr txBox="1">
            <a:spLocks/>
          </p:cNvSpPr>
          <p:nvPr/>
        </p:nvSpPr>
        <p:spPr>
          <a:xfrm>
            <a:off x="651114" y="1556792"/>
            <a:ext cx="11061510" cy="928903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sz="2400" dirty="0" smtClean="0"/>
              <a:t>引入 </a:t>
            </a:r>
            <a:r>
              <a:rPr lang="en-US" altLang="zh-CN" sz="2400" dirty="0" smtClean="0">
                <a:latin typeface="Monaco" charset="0"/>
                <a:ea typeface="Monaco" charset="0"/>
                <a:cs typeface="Monaco" charset="0"/>
              </a:rPr>
              <a:t>csv</a:t>
            </a:r>
            <a:r>
              <a:rPr lang="zh-CN" altLang="en-US" sz="2400" dirty="0" smtClean="0"/>
              <a:t> 模块</a:t>
            </a:r>
            <a:r>
              <a:rPr lang="zh-CN" altLang="en-US" sz="2400" dirty="0">
                <a:latin typeface="Monaco" charset="0"/>
                <a:ea typeface="Monaco" charset="0"/>
                <a:cs typeface="Monaco" charset="0"/>
              </a:rPr>
              <a:t> </a:t>
            </a:r>
            <a:r>
              <a:rPr lang="en-US" altLang="zh-CN" sz="2400" dirty="0" smtClean="0">
                <a:latin typeface="Monaco" charset="0"/>
                <a:ea typeface="Monaco" charset="0"/>
                <a:cs typeface="Monaco" charset="0"/>
              </a:rPr>
              <a:t>open()</a:t>
            </a:r>
            <a:r>
              <a:rPr lang="zh-CN" altLang="en-US" sz="2400" dirty="0">
                <a:latin typeface="Monaco" charset="0"/>
                <a:ea typeface="Monaco" charset="0"/>
                <a:cs typeface="Monaco" charset="0"/>
              </a:rPr>
              <a:t> </a:t>
            </a:r>
            <a:r>
              <a:rPr lang="zh-CN" altLang="en-US" sz="2400" dirty="0" smtClean="0"/>
              <a:t>打开文件，使用 </a:t>
            </a:r>
            <a:r>
              <a:rPr lang="en-US" altLang="zh-CN" sz="2400" dirty="0" err="1" smtClean="0">
                <a:latin typeface="Monaco" charset="0"/>
                <a:ea typeface="Monaco" charset="0"/>
                <a:cs typeface="Monaco" charset="0"/>
              </a:rPr>
              <a:t>csv.writer</a:t>
            </a:r>
            <a:r>
              <a:rPr lang="en-US" altLang="zh-CN" sz="2400" dirty="0" smtClean="0">
                <a:latin typeface="Monaco" charset="0"/>
                <a:ea typeface="Monaco" charset="0"/>
                <a:cs typeface="Monaco" charset="0"/>
              </a:rPr>
              <a:t>()</a:t>
            </a:r>
            <a:r>
              <a:rPr lang="zh-CN" altLang="en-US" sz="2400" dirty="0" smtClean="0">
                <a:latin typeface="Monaco" charset="0"/>
                <a:ea typeface="Monaco" charset="0"/>
                <a:cs typeface="Monaco" charset="0"/>
              </a:rPr>
              <a:t> </a:t>
            </a:r>
            <a:r>
              <a:rPr lang="zh-CN" altLang="en-US" sz="2400" dirty="0" smtClean="0"/>
              <a:t>作为</a:t>
            </a:r>
            <a:r>
              <a:rPr lang="zh-CN" altLang="en-US" sz="2400" dirty="0"/>
              <a:t>写</a:t>
            </a:r>
            <a:r>
              <a:rPr lang="zh-CN" altLang="en-US" sz="2400" dirty="0" smtClean="0"/>
              <a:t>入器，</a:t>
            </a:r>
            <a:r>
              <a:rPr lang="en-US" altLang="zh-CN" sz="2400" dirty="0" smtClean="0"/>
              <a:t> </a:t>
            </a:r>
            <a:r>
              <a:rPr lang="en-US" altLang="zh-CN" sz="2400" dirty="0" err="1" smtClean="0">
                <a:latin typeface="Monaco" charset="0"/>
                <a:ea typeface="Monaco" charset="0"/>
                <a:cs typeface="Monaco" charset="0"/>
              </a:rPr>
              <a:t>writerow</a:t>
            </a:r>
            <a:r>
              <a:rPr lang="en-US" altLang="zh-CN" sz="2400" dirty="0" smtClean="0">
                <a:latin typeface="Monaco" charset="0"/>
                <a:ea typeface="Monaco" charset="0"/>
                <a:cs typeface="Monaco" charset="0"/>
              </a:rPr>
              <a:t>()</a:t>
            </a:r>
            <a:r>
              <a:rPr lang="zh-CN" altLang="en-US" sz="2400" dirty="0" smtClean="0"/>
              <a:t> 方法</a:t>
            </a:r>
            <a:r>
              <a:rPr lang="zh-CN" altLang="en-US" sz="2400" dirty="0"/>
              <a:t>逐行写入</a:t>
            </a:r>
            <a:endParaRPr lang="en-US" altLang="zh-CN" sz="2400" dirty="0">
              <a:latin typeface="Microsoft YaHei Light" charset="-122"/>
              <a:ea typeface="Microsoft YaHei Light" charset="-122"/>
              <a:cs typeface="Microsoft YaHei Light" charset="-122"/>
            </a:endParaRPr>
          </a:p>
        </p:txBody>
      </p:sp>
      <p:pic>
        <p:nvPicPr>
          <p:cNvPr id="3" name="图片 2"/>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911424" y="2781300"/>
            <a:ext cx="6261100" cy="4076700"/>
          </a:xfrm>
          <a:prstGeom prst="rect">
            <a:avLst/>
          </a:prstGeom>
        </p:spPr>
      </p:pic>
      <p:pic>
        <p:nvPicPr>
          <p:cNvPr id="4" name="图片 3"/>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3789976" y="5858408"/>
            <a:ext cx="7924800" cy="685800"/>
          </a:xfrm>
          <a:prstGeom prst="rect">
            <a:avLst/>
          </a:prstGeom>
          <a:ln>
            <a:solidFill>
              <a:schemeClr val="bg2">
                <a:lumMod val="90000"/>
              </a:schemeClr>
            </a:solidFill>
          </a:ln>
        </p:spPr>
      </p:pic>
      <p:sp>
        <p:nvSpPr>
          <p:cNvPr id="2" name="日期占位符 1"/>
          <p:cNvSpPr>
            <a:spLocks noGrp="1"/>
          </p:cNvSpPr>
          <p:nvPr>
            <p:ph type="dt" sz="half" idx="10"/>
          </p:nvPr>
        </p:nvSpPr>
        <p:spPr/>
        <p:txBody>
          <a:bodyPr/>
          <a:lstStyle/>
          <a:p>
            <a:fld id="{CB20B24B-5229-447F-A820-82285ACBA255}" type="datetime1">
              <a:rPr lang="zh-CN" altLang="en-US" smtClean="0"/>
              <a:pPr/>
              <a:t>2019/9/8</a:t>
            </a:fld>
            <a:endParaRPr lang="zh-CN" altLang="en-US"/>
          </a:p>
        </p:txBody>
      </p:sp>
      <p:sp>
        <p:nvSpPr>
          <p:cNvPr id="8" name="灯片编号占位符 7"/>
          <p:cNvSpPr>
            <a:spLocks noGrp="1"/>
          </p:cNvSpPr>
          <p:nvPr>
            <p:ph type="sldNum" sz="quarter" idx="12"/>
          </p:nvPr>
        </p:nvSpPr>
        <p:spPr/>
        <p:txBody>
          <a:bodyPr/>
          <a:lstStyle/>
          <a:p>
            <a:fld id="{370D8578-DDD4-487D-A316-C8E65CC577E1}" type="slidenum">
              <a:rPr lang="zh-CN" altLang="en-US" smtClean="0"/>
              <a:pPr/>
              <a:t>117</a:t>
            </a:fld>
            <a:endParaRPr lang="zh-CN" altLang="en-US"/>
          </a:p>
        </p:txBody>
      </p:sp>
    </p:spTree>
    <p:extLst>
      <p:ext uri="{BB962C8B-B14F-4D97-AF65-F5344CB8AC3E}">
        <p14:creationId xmlns:p14="http://schemas.microsoft.com/office/powerpoint/2010/main" xmlns="" val="3014827845"/>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8"/>
          <p:cNvSpPr txBox="1">
            <a:spLocks/>
          </p:cNvSpPr>
          <p:nvPr/>
        </p:nvSpPr>
        <p:spPr>
          <a:xfrm>
            <a:off x="911424" y="579766"/>
            <a:ext cx="10515600" cy="7810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微软雅黑 Light" panose="020B0502040204020203" pitchFamily="34" charset="-122"/>
                <a:ea typeface="微软雅黑 Light" panose="020B0502040204020203" pitchFamily="34" charset="-122"/>
                <a:cs typeface="+mj-cs"/>
              </a:defRPr>
            </a:lvl1pPr>
          </a:lstStyle>
          <a:p>
            <a:r>
              <a:rPr lang="zh-CN" altLang="en-US" sz="3200" b="1" dirty="0" smtClean="0">
                <a:solidFill>
                  <a:srgbClr val="942124"/>
                </a:solidFill>
                <a:cs typeface="+mn-cs"/>
              </a:rPr>
              <a:t>总结</a:t>
            </a:r>
            <a:endParaRPr lang="zh-CN" altLang="en-US" sz="3200" b="1" dirty="0">
              <a:solidFill>
                <a:srgbClr val="942124"/>
              </a:solidFill>
              <a:cs typeface="+mn-cs"/>
            </a:endParaRPr>
          </a:p>
        </p:txBody>
      </p:sp>
      <p:sp>
        <p:nvSpPr>
          <p:cNvPr id="293" name="Freeform 37"/>
          <p:cNvSpPr>
            <a:spLocks noChangeArrowheads="1"/>
          </p:cNvSpPr>
          <p:nvPr/>
        </p:nvSpPr>
        <p:spPr bwMode="auto">
          <a:xfrm>
            <a:off x="1631504" y="3682289"/>
            <a:ext cx="324000" cy="324000"/>
          </a:xfrm>
          <a:custGeom>
            <a:avLst/>
            <a:gdLst>
              <a:gd name="T0" fmla="*/ 38763987 w 602"/>
              <a:gd name="T1" fmla="*/ 78442719 h 602"/>
              <a:gd name="T2" fmla="*/ 38763987 w 602"/>
              <a:gd name="T3" fmla="*/ 78442719 h 602"/>
              <a:gd name="T4" fmla="*/ 0 w 602"/>
              <a:gd name="T5" fmla="*/ 38764526 h 602"/>
              <a:gd name="T6" fmla="*/ 38763987 w 602"/>
              <a:gd name="T7" fmla="*/ 0 h 602"/>
              <a:gd name="T8" fmla="*/ 78441997 w 602"/>
              <a:gd name="T9" fmla="*/ 38764526 h 602"/>
              <a:gd name="T10" fmla="*/ 38763987 w 602"/>
              <a:gd name="T11" fmla="*/ 78442719 h 602"/>
              <a:gd name="T12" fmla="*/ 38763987 w 602"/>
              <a:gd name="T13" fmla="*/ 7439751 h 602"/>
              <a:gd name="T14" fmla="*/ 38763987 w 602"/>
              <a:gd name="T15" fmla="*/ 7439751 h 602"/>
              <a:gd name="T16" fmla="*/ 7439717 w 602"/>
              <a:gd name="T17" fmla="*/ 38764526 h 602"/>
              <a:gd name="T18" fmla="*/ 38763987 w 602"/>
              <a:gd name="T19" fmla="*/ 71002968 h 602"/>
              <a:gd name="T20" fmla="*/ 71002280 w 602"/>
              <a:gd name="T21" fmla="*/ 38764526 h 602"/>
              <a:gd name="T22" fmla="*/ 38763987 w 602"/>
              <a:gd name="T23" fmla="*/ 7439751 h 60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602" h="602">
                <a:moveTo>
                  <a:pt x="297" y="601"/>
                </a:moveTo>
                <a:lnTo>
                  <a:pt x="297" y="601"/>
                </a:lnTo>
                <a:cubicBezTo>
                  <a:pt x="134" y="601"/>
                  <a:pt x="0" y="467"/>
                  <a:pt x="0" y="297"/>
                </a:cubicBezTo>
                <a:cubicBezTo>
                  <a:pt x="0" y="135"/>
                  <a:pt x="134" y="0"/>
                  <a:pt x="297" y="0"/>
                </a:cubicBezTo>
                <a:cubicBezTo>
                  <a:pt x="466" y="0"/>
                  <a:pt x="601" y="135"/>
                  <a:pt x="601" y="297"/>
                </a:cubicBezTo>
                <a:cubicBezTo>
                  <a:pt x="601" y="467"/>
                  <a:pt x="466" y="601"/>
                  <a:pt x="297" y="601"/>
                </a:cubicBezTo>
                <a:close/>
                <a:moveTo>
                  <a:pt x="297" y="57"/>
                </a:moveTo>
                <a:lnTo>
                  <a:pt x="297" y="57"/>
                </a:lnTo>
                <a:cubicBezTo>
                  <a:pt x="163" y="57"/>
                  <a:pt x="57" y="163"/>
                  <a:pt x="57" y="297"/>
                </a:cubicBezTo>
                <a:cubicBezTo>
                  <a:pt x="57" y="431"/>
                  <a:pt x="163" y="544"/>
                  <a:pt x="297" y="544"/>
                </a:cubicBezTo>
                <a:cubicBezTo>
                  <a:pt x="431" y="544"/>
                  <a:pt x="544" y="431"/>
                  <a:pt x="544" y="297"/>
                </a:cubicBezTo>
                <a:cubicBezTo>
                  <a:pt x="544" y="163"/>
                  <a:pt x="431" y="57"/>
                  <a:pt x="297" y="57"/>
                </a:cubicBezTo>
                <a:close/>
              </a:path>
            </a:pathLst>
          </a:custGeom>
          <a:solidFill>
            <a:srgbClr val="942124"/>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5" name="TextBox 4"/>
          <p:cNvSpPr txBox="1"/>
          <p:nvPr/>
        </p:nvSpPr>
        <p:spPr>
          <a:xfrm>
            <a:off x="2135560" y="3613456"/>
            <a:ext cx="8789586" cy="461665"/>
          </a:xfrm>
          <a:prstGeom prst="rect">
            <a:avLst/>
          </a:prstGeom>
          <a:noFill/>
        </p:spPr>
        <p:txBody>
          <a:bodyPr wrap="none" rtlCol="0">
            <a:spAutoFit/>
          </a:bodyPr>
          <a:lstStyle/>
          <a:p>
            <a:r>
              <a:rPr lang="en-US" altLang="zh-CN" sz="2400" dirty="0">
                <a:latin typeface="Monaco" charset="0"/>
                <a:ea typeface="Monaco" charset="0"/>
                <a:cs typeface="Monaco" charset="0"/>
              </a:rPr>
              <a:t>open()</a:t>
            </a:r>
            <a:r>
              <a:rPr lang="zh-CN" altLang="en-US" sz="2400" dirty="0">
                <a:latin typeface="Monaco" charset="0"/>
                <a:ea typeface="Monaco" charset="0"/>
                <a:cs typeface="Monaco" charset="0"/>
              </a:rPr>
              <a:t>、</a:t>
            </a:r>
            <a:r>
              <a:rPr lang="en-US" altLang="zh-CN" sz="2400" dirty="0">
                <a:latin typeface="Monaco" charset="0"/>
                <a:ea typeface="Monaco" charset="0"/>
                <a:cs typeface="Monaco" charset="0"/>
              </a:rPr>
              <a:t>write()</a:t>
            </a:r>
            <a:r>
              <a:rPr lang="zh-CN" altLang="en-US" sz="2400" dirty="0">
                <a:latin typeface="Monaco" charset="0"/>
                <a:ea typeface="Monaco" charset="0"/>
                <a:cs typeface="Monaco" charset="0"/>
              </a:rPr>
              <a:t>、</a:t>
            </a:r>
            <a:r>
              <a:rPr lang="en-US" altLang="zh-CN" sz="2400" dirty="0" err="1">
                <a:latin typeface="Monaco" charset="0"/>
                <a:ea typeface="Monaco" charset="0"/>
                <a:cs typeface="Monaco" charset="0"/>
              </a:rPr>
              <a:t>readlines</a:t>
            </a:r>
            <a:r>
              <a:rPr lang="en-US" altLang="zh-CN" sz="2400" dirty="0">
                <a:latin typeface="Monaco" charset="0"/>
                <a:ea typeface="Monaco" charset="0"/>
                <a:cs typeface="Monaco" charset="0"/>
              </a:rPr>
              <a:t>() </a:t>
            </a:r>
            <a:r>
              <a:rPr lang="zh-CN" altLang="en-US" sz="2400" dirty="0" smtClean="0">
                <a:latin typeface="Monaco" charset="0"/>
                <a:ea typeface="Monaco" charset="0"/>
                <a:cs typeface="Monaco" charset="0"/>
              </a:rPr>
              <a:t>、</a:t>
            </a:r>
            <a:r>
              <a:rPr lang="en-US" altLang="zh-CN" sz="2400" dirty="0" smtClean="0">
                <a:latin typeface="Monaco" charset="0"/>
                <a:ea typeface="Monaco" charset="0"/>
                <a:cs typeface="Monaco" charset="0"/>
              </a:rPr>
              <a:t>.strip()</a:t>
            </a:r>
            <a:r>
              <a:rPr lang="zh-CN" altLang="en-US" sz="2400" dirty="0" smtClean="0">
                <a:latin typeface="Monaco" charset="0"/>
                <a:ea typeface="Monaco" charset="0"/>
                <a:cs typeface="Monaco" charset="0"/>
              </a:rPr>
              <a:t>、</a:t>
            </a:r>
            <a:r>
              <a:rPr lang="en-US" altLang="zh-CN" sz="2400" dirty="0" smtClean="0">
                <a:latin typeface="Monaco" charset="0"/>
                <a:ea typeface="Monaco" charset="0"/>
                <a:cs typeface="Monaco" charset="0"/>
              </a:rPr>
              <a:t>.join()</a:t>
            </a:r>
            <a:endParaRPr lang="zh-CN" altLang="en-US" sz="2400" dirty="0">
              <a:latin typeface="Monaco" charset="0"/>
              <a:ea typeface="Monaco" charset="0"/>
              <a:cs typeface="Monaco" charset="0"/>
            </a:endParaRPr>
          </a:p>
        </p:txBody>
      </p:sp>
      <p:sp>
        <p:nvSpPr>
          <p:cNvPr id="307" name="Freeform 37"/>
          <p:cNvSpPr>
            <a:spLocks noChangeArrowheads="1"/>
          </p:cNvSpPr>
          <p:nvPr/>
        </p:nvSpPr>
        <p:spPr bwMode="auto">
          <a:xfrm>
            <a:off x="1631504" y="3065785"/>
            <a:ext cx="324000" cy="324000"/>
          </a:xfrm>
          <a:custGeom>
            <a:avLst/>
            <a:gdLst>
              <a:gd name="T0" fmla="*/ 38763987 w 602"/>
              <a:gd name="T1" fmla="*/ 78442719 h 602"/>
              <a:gd name="T2" fmla="*/ 38763987 w 602"/>
              <a:gd name="T3" fmla="*/ 78442719 h 602"/>
              <a:gd name="T4" fmla="*/ 0 w 602"/>
              <a:gd name="T5" fmla="*/ 38764526 h 602"/>
              <a:gd name="T6" fmla="*/ 38763987 w 602"/>
              <a:gd name="T7" fmla="*/ 0 h 602"/>
              <a:gd name="T8" fmla="*/ 78441997 w 602"/>
              <a:gd name="T9" fmla="*/ 38764526 h 602"/>
              <a:gd name="T10" fmla="*/ 38763987 w 602"/>
              <a:gd name="T11" fmla="*/ 78442719 h 602"/>
              <a:gd name="T12" fmla="*/ 38763987 w 602"/>
              <a:gd name="T13" fmla="*/ 7439751 h 602"/>
              <a:gd name="T14" fmla="*/ 38763987 w 602"/>
              <a:gd name="T15" fmla="*/ 7439751 h 602"/>
              <a:gd name="T16" fmla="*/ 7439717 w 602"/>
              <a:gd name="T17" fmla="*/ 38764526 h 602"/>
              <a:gd name="T18" fmla="*/ 38763987 w 602"/>
              <a:gd name="T19" fmla="*/ 71002968 h 602"/>
              <a:gd name="T20" fmla="*/ 71002280 w 602"/>
              <a:gd name="T21" fmla="*/ 38764526 h 602"/>
              <a:gd name="T22" fmla="*/ 38763987 w 602"/>
              <a:gd name="T23" fmla="*/ 7439751 h 60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602" h="602">
                <a:moveTo>
                  <a:pt x="297" y="601"/>
                </a:moveTo>
                <a:lnTo>
                  <a:pt x="297" y="601"/>
                </a:lnTo>
                <a:cubicBezTo>
                  <a:pt x="134" y="601"/>
                  <a:pt x="0" y="467"/>
                  <a:pt x="0" y="297"/>
                </a:cubicBezTo>
                <a:cubicBezTo>
                  <a:pt x="0" y="135"/>
                  <a:pt x="134" y="0"/>
                  <a:pt x="297" y="0"/>
                </a:cubicBezTo>
                <a:cubicBezTo>
                  <a:pt x="466" y="0"/>
                  <a:pt x="601" y="135"/>
                  <a:pt x="601" y="297"/>
                </a:cubicBezTo>
                <a:cubicBezTo>
                  <a:pt x="601" y="467"/>
                  <a:pt x="466" y="601"/>
                  <a:pt x="297" y="601"/>
                </a:cubicBezTo>
                <a:close/>
                <a:moveTo>
                  <a:pt x="297" y="57"/>
                </a:moveTo>
                <a:lnTo>
                  <a:pt x="297" y="57"/>
                </a:lnTo>
                <a:cubicBezTo>
                  <a:pt x="163" y="57"/>
                  <a:pt x="57" y="163"/>
                  <a:pt x="57" y="297"/>
                </a:cubicBezTo>
                <a:cubicBezTo>
                  <a:pt x="57" y="431"/>
                  <a:pt x="163" y="544"/>
                  <a:pt x="297" y="544"/>
                </a:cubicBezTo>
                <a:cubicBezTo>
                  <a:pt x="431" y="544"/>
                  <a:pt x="544" y="431"/>
                  <a:pt x="544" y="297"/>
                </a:cubicBezTo>
                <a:cubicBezTo>
                  <a:pt x="544" y="163"/>
                  <a:pt x="431" y="57"/>
                  <a:pt x="297" y="57"/>
                </a:cubicBezTo>
                <a:close/>
              </a:path>
            </a:pathLst>
          </a:custGeom>
          <a:solidFill>
            <a:srgbClr val="942124"/>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308" name="TextBox 307"/>
          <p:cNvSpPr txBox="1"/>
          <p:nvPr/>
        </p:nvSpPr>
        <p:spPr>
          <a:xfrm>
            <a:off x="2135560" y="2996952"/>
            <a:ext cx="6340197" cy="461665"/>
          </a:xfrm>
          <a:prstGeom prst="rect">
            <a:avLst/>
          </a:prstGeom>
          <a:noFill/>
        </p:spPr>
        <p:txBody>
          <a:bodyPr wrap="none" rtlCol="0">
            <a:spAutoFit/>
          </a:bodyPr>
          <a:lstStyle/>
          <a:p>
            <a:r>
              <a:rPr lang="zh-CN" altLang="en-US" sz="2400" dirty="0" smtClean="0">
                <a:latin typeface="微软雅黑 Light" panose="020B0502040204020203" pitchFamily="34" charset="-122"/>
                <a:ea typeface="微软雅黑 Light" panose="020B0502040204020203" pitchFamily="34" charset="-122"/>
              </a:rPr>
              <a:t>文本文件读写操作、逗号分隔值文件读写操作</a:t>
            </a:r>
            <a:endParaRPr lang="zh-CN" altLang="en-US" sz="2400" dirty="0">
              <a:latin typeface="微软雅黑 Light" panose="020B0502040204020203" pitchFamily="34" charset="-122"/>
              <a:ea typeface="微软雅黑 Light" panose="020B0502040204020203" pitchFamily="34" charset="-122"/>
            </a:endParaRPr>
          </a:p>
        </p:txBody>
      </p:sp>
      <p:sp>
        <p:nvSpPr>
          <p:cNvPr id="12" name="矩形 28"/>
          <p:cNvSpPr/>
          <p:nvPr/>
        </p:nvSpPr>
        <p:spPr>
          <a:xfrm>
            <a:off x="-18898" y="671163"/>
            <a:ext cx="510214"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
        <p:nvSpPr>
          <p:cNvPr id="8" name="Freeform 37"/>
          <p:cNvSpPr>
            <a:spLocks noChangeArrowheads="1"/>
          </p:cNvSpPr>
          <p:nvPr/>
        </p:nvSpPr>
        <p:spPr bwMode="auto">
          <a:xfrm>
            <a:off x="1631504" y="4298793"/>
            <a:ext cx="324000" cy="324000"/>
          </a:xfrm>
          <a:custGeom>
            <a:avLst/>
            <a:gdLst>
              <a:gd name="T0" fmla="*/ 38763987 w 602"/>
              <a:gd name="T1" fmla="*/ 78442719 h 602"/>
              <a:gd name="T2" fmla="*/ 38763987 w 602"/>
              <a:gd name="T3" fmla="*/ 78442719 h 602"/>
              <a:gd name="T4" fmla="*/ 0 w 602"/>
              <a:gd name="T5" fmla="*/ 38764526 h 602"/>
              <a:gd name="T6" fmla="*/ 38763987 w 602"/>
              <a:gd name="T7" fmla="*/ 0 h 602"/>
              <a:gd name="T8" fmla="*/ 78441997 w 602"/>
              <a:gd name="T9" fmla="*/ 38764526 h 602"/>
              <a:gd name="T10" fmla="*/ 38763987 w 602"/>
              <a:gd name="T11" fmla="*/ 78442719 h 602"/>
              <a:gd name="T12" fmla="*/ 38763987 w 602"/>
              <a:gd name="T13" fmla="*/ 7439751 h 602"/>
              <a:gd name="T14" fmla="*/ 38763987 w 602"/>
              <a:gd name="T15" fmla="*/ 7439751 h 602"/>
              <a:gd name="T16" fmla="*/ 7439717 w 602"/>
              <a:gd name="T17" fmla="*/ 38764526 h 602"/>
              <a:gd name="T18" fmla="*/ 38763987 w 602"/>
              <a:gd name="T19" fmla="*/ 71002968 h 602"/>
              <a:gd name="T20" fmla="*/ 71002280 w 602"/>
              <a:gd name="T21" fmla="*/ 38764526 h 602"/>
              <a:gd name="T22" fmla="*/ 38763987 w 602"/>
              <a:gd name="T23" fmla="*/ 7439751 h 60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602" h="602">
                <a:moveTo>
                  <a:pt x="297" y="601"/>
                </a:moveTo>
                <a:lnTo>
                  <a:pt x="297" y="601"/>
                </a:lnTo>
                <a:cubicBezTo>
                  <a:pt x="134" y="601"/>
                  <a:pt x="0" y="467"/>
                  <a:pt x="0" y="297"/>
                </a:cubicBezTo>
                <a:cubicBezTo>
                  <a:pt x="0" y="135"/>
                  <a:pt x="134" y="0"/>
                  <a:pt x="297" y="0"/>
                </a:cubicBezTo>
                <a:cubicBezTo>
                  <a:pt x="466" y="0"/>
                  <a:pt x="601" y="135"/>
                  <a:pt x="601" y="297"/>
                </a:cubicBezTo>
                <a:cubicBezTo>
                  <a:pt x="601" y="467"/>
                  <a:pt x="466" y="601"/>
                  <a:pt x="297" y="601"/>
                </a:cubicBezTo>
                <a:close/>
                <a:moveTo>
                  <a:pt x="297" y="57"/>
                </a:moveTo>
                <a:lnTo>
                  <a:pt x="297" y="57"/>
                </a:lnTo>
                <a:cubicBezTo>
                  <a:pt x="163" y="57"/>
                  <a:pt x="57" y="163"/>
                  <a:pt x="57" y="297"/>
                </a:cubicBezTo>
                <a:cubicBezTo>
                  <a:pt x="57" y="431"/>
                  <a:pt x="163" y="544"/>
                  <a:pt x="297" y="544"/>
                </a:cubicBezTo>
                <a:cubicBezTo>
                  <a:pt x="431" y="544"/>
                  <a:pt x="544" y="431"/>
                  <a:pt x="544" y="297"/>
                </a:cubicBezTo>
                <a:cubicBezTo>
                  <a:pt x="544" y="163"/>
                  <a:pt x="431" y="57"/>
                  <a:pt x="297" y="57"/>
                </a:cubicBezTo>
                <a:close/>
              </a:path>
            </a:pathLst>
          </a:custGeom>
          <a:solidFill>
            <a:srgbClr val="942124"/>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9" name="TextBox 4"/>
          <p:cNvSpPr txBox="1"/>
          <p:nvPr/>
        </p:nvSpPr>
        <p:spPr>
          <a:xfrm>
            <a:off x="2135560" y="4229960"/>
            <a:ext cx="6268063" cy="461665"/>
          </a:xfrm>
          <a:prstGeom prst="rect">
            <a:avLst/>
          </a:prstGeom>
          <a:noFill/>
        </p:spPr>
        <p:txBody>
          <a:bodyPr wrap="none" rtlCol="0">
            <a:spAutoFit/>
          </a:bodyPr>
          <a:lstStyle/>
          <a:p>
            <a:r>
              <a:rPr lang="en-US" altLang="zh-CN" sz="2400" dirty="0">
                <a:latin typeface="微软雅黑 Light" panose="020B0502040204020203" pitchFamily="34" charset="-122"/>
                <a:ea typeface="微软雅黑 Light" panose="020B0502040204020203" pitchFamily="34" charset="-122"/>
              </a:rPr>
              <a:t>c</a:t>
            </a:r>
            <a:r>
              <a:rPr lang="en-US" altLang="zh-CN" sz="2400" dirty="0" smtClean="0">
                <a:latin typeface="微软雅黑 Light" panose="020B0502040204020203" pitchFamily="34" charset="-122"/>
                <a:ea typeface="微软雅黑 Light" panose="020B0502040204020203" pitchFamily="34" charset="-122"/>
              </a:rPr>
              <a:t>sv</a:t>
            </a:r>
            <a:r>
              <a:rPr lang="zh-CN" altLang="en-US" sz="2400" dirty="0" smtClean="0">
                <a:latin typeface="微软雅黑 Light" panose="020B0502040204020203" pitchFamily="34" charset="-122"/>
                <a:ea typeface="微软雅黑 Light" panose="020B0502040204020203" pitchFamily="34" charset="-122"/>
              </a:rPr>
              <a:t>模块、</a:t>
            </a:r>
            <a:r>
              <a:rPr lang="en-US" altLang="zh-CN" sz="2400" dirty="0" err="1" smtClean="0">
                <a:latin typeface="Monaco" charset="0"/>
                <a:ea typeface="Monaco" charset="0"/>
                <a:cs typeface="Monaco" charset="0"/>
              </a:rPr>
              <a:t>csv.reader</a:t>
            </a:r>
            <a:r>
              <a:rPr lang="en-US" altLang="zh-CN" sz="2400" dirty="0" smtClean="0">
                <a:latin typeface="Monaco" charset="0"/>
                <a:ea typeface="Monaco" charset="0"/>
                <a:cs typeface="Monaco" charset="0"/>
              </a:rPr>
              <a:t>()</a:t>
            </a:r>
            <a:r>
              <a:rPr lang="zh-CN" altLang="en-US" sz="2400" dirty="0" smtClean="0">
                <a:latin typeface="微软雅黑 Light" panose="020B0502040204020203" pitchFamily="34" charset="-122"/>
                <a:ea typeface="微软雅黑 Light" panose="020B0502040204020203" pitchFamily="34" charset="-122"/>
              </a:rPr>
              <a:t>、</a:t>
            </a:r>
            <a:r>
              <a:rPr lang="en-US" altLang="zh-CN" sz="2400" dirty="0" err="1" smtClean="0">
                <a:latin typeface="Monaco" charset="0"/>
                <a:ea typeface="Monaco" charset="0"/>
                <a:cs typeface="Monaco" charset="0"/>
              </a:rPr>
              <a:t>csv.writer</a:t>
            </a:r>
            <a:r>
              <a:rPr lang="en-US" altLang="zh-CN" sz="2400" dirty="0" smtClean="0">
                <a:latin typeface="Monaco" charset="0"/>
                <a:ea typeface="Monaco" charset="0"/>
                <a:cs typeface="Monaco" charset="0"/>
              </a:rPr>
              <a:t>()</a:t>
            </a:r>
            <a:endParaRPr lang="zh-CN" altLang="en-US" sz="2400" dirty="0">
              <a:latin typeface="Monaco" charset="0"/>
              <a:ea typeface="Monaco" charset="0"/>
              <a:cs typeface="Monaco" charset="0"/>
            </a:endParaRPr>
          </a:p>
        </p:txBody>
      </p:sp>
      <p:sp>
        <p:nvSpPr>
          <p:cNvPr id="2" name="日期占位符 1"/>
          <p:cNvSpPr>
            <a:spLocks noGrp="1"/>
          </p:cNvSpPr>
          <p:nvPr>
            <p:ph type="dt" sz="half" idx="10"/>
          </p:nvPr>
        </p:nvSpPr>
        <p:spPr/>
        <p:txBody>
          <a:bodyPr/>
          <a:lstStyle/>
          <a:p>
            <a:fld id="{B3AB7138-29B2-456B-8852-72761418C42E}" type="datetime1">
              <a:rPr lang="zh-CN" altLang="en-US" smtClean="0"/>
              <a:pPr/>
              <a:t>2019/9/8</a:t>
            </a:fld>
            <a:endParaRPr lang="zh-CN" altLang="en-US"/>
          </a:p>
        </p:txBody>
      </p:sp>
      <p:sp>
        <p:nvSpPr>
          <p:cNvPr id="3" name="灯片编号占位符 2"/>
          <p:cNvSpPr>
            <a:spLocks noGrp="1"/>
          </p:cNvSpPr>
          <p:nvPr>
            <p:ph type="sldNum" sz="quarter" idx="12"/>
          </p:nvPr>
        </p:nvSpPr>
        <p:spPr/>
        <p:txBody>
          <a:bodyPr/>
          <a:lstStyle/>
          <a:p>
            <a:fld id="{370D8578-DDD4-487D-A316-C8E65CC577E1}" type="slidenum">
              <a:rPr lang="zh-CN" altLang="en-US" smtClean="0"/>
              <a:pPr/>
              <a:t>118</a:t>
            </a:fld>
            <a:endParaRPr lang="zh-CN" altLang="en-US"/>
          </a:p>
        </p:txBody>
      </p:sp>
    </p:spTree>
    <p:extLst>
      <p:ext uri="{BB962C8B-B14F-4D97-AF65-F5344CB8AC3E}">
        <p14:creationId xmlns:p14="http://schemas.microsoft.com/office/powerpoint/2010/main" xmlns="" val="140650853"/>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8"/>
          <p:cNvSpPr txBox="1">
            <a:spLocks/>
          </p:cNvSpPr>
          <p:nvPr/>
        </p:nvSpPr>
        <p:spPr>
          <a:xfrm>
            <a:off x="911424" y="579766"/>
            <a:ext cx="10515600" cy="7810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微软雅黑 Light" panose="020B0502040204020203" pitchFamily="34" charset="-122"/>
                <a:ea typeface="微软雅黑 Light" panose="020B0502040204020203" pitchFamily="34" charset="-122"/>
                <a:cs typeface="+mj-cs"/>
              </a:defRPr>
            </a:lvl1pPr>
          </a:lstStyle>
          <a:p>
            <a:r>
              <a:rPr lang="zh-CN" altLang="en-US" sz="3200" b="1" dirty="0" smtClean="0">
                <a:solidFill>
                  <a:srgbClr val="942124"/>
                </a:solidFill>
                <a:cs typeface="+mn-cs"/>
              </a:rPr>
              <a:t>实践案例 </a:t>
            </a:r>
            <a:r>
              <a:rPr lang="en-US" altLang="zh-CN" sz="3200" b="1" dirty="0">
                <a:solidFill>
                  <a:srgbClr val="942124"/>
                </a:solidFill>
                <a:cs typeface="+mn-cs"/>
              </a:rPr>
              <a:t>2</a:t>
            </a:r>
            <a:r>
              <a:rPr lang="zh-CN" altLang="en-US" sz="3200" b="1" dirty="0" smtClean="0">
                <a:solidFill>
                  <a:srgbClr val="942124"/>
                </a:solidFill>
                <a:cs typeface="+mn-cs"/>
              </a:rPr>
              <a:t>：</a:t>
            </a:r>
            <a:r>
              <a:rPr lang="en-US" altLang="zh-CN" sz="3200" b="1" dirty="0" smtClean="0">
                <a:solidFill>
                  <a:srgbClr val="942124"/>
                </a:solidFill>
                <a:cs typeface="+mn-cs"/>
              </a:rPr>
              <a:t> </a:t>
            </a:r>
            <a:r>
              <a:rPr lang="zh-CN" altLang="en-US" sz="3200" b="1" dirty="0" smtClean="0">
                <a:solidFill>
                  <a:srgbClr val="942124"/>
                </a:solidFill>
                <a:cs typeface="+mn-cs"/>
              </a:rPr>
              <a:t>白葡萄酒品质探索</a:t>
            </a:r>
            <a:endParaRPr lang="zh-CN" altLang="en-US" sz="3200" b="1" dirty="0">
              <a:solidFill>
                <a:srgbClr val="942124"/>
              </a:solidFill>
              <a:cs typeface="+mn-cs"/>
            </a:endParaRPr>
          </a:p>
        </p:txBody>
      </p:sp>
      <p:sp>
        <p:nvSpPr>
          <p:cNvPr id="12" name="矩形 28"/>
          <p:cNvSpPr/>
          <p:nvPr/>
        </p:nvSpPr>
        <p:spPr>
          <a:xfrm>
            <a:off x="-18898" y="671163"/>
            <a:ext cx="510214"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
        <p:nvSpPr>
          <p:cNvPr id="2" name="日期占位符 1"/>
          <p:cNvSpPr>
            <a:spLocks noGrp="1"/>
          </p:cNvSpPr>
          <p:nvPr>
            <p:ph type="dt" sz="half" idx="10"/>
          </p:nvPr>
        </p:nvSpPr>
        <p:spPr/>
        <p:txBody>
          <a:bodyPr/>
          <a:lstStyle/>
          <a:p>
            <a:fld id="{7E0E8E31-D29D-4E32-9797-6F30461A13DB}" type="datetime1">
              <a:rPr lang="zh-CN" altLang="en-US" smtClean="0"/>
              <a:pPr/>
              <a:t>2019/9/8</a:t>
            </a:fld>
            <a:endParaRPr lang="zh-CN" altLang="en-US"/>
          </a:p>
        </p:txBody>
      </p:sp>
      <p:sp>
        <p:nvSpPr>
          <p:cNvPr id="3" name="灯片编号占位符 2"/>
          <p:cNvSpPr>
            <a:spLocks noGrp="1"/>
          </p:cNvSpPr>
          <p:nvPr>
            <p:ph type="sldNum" sz="quarter" idx="12"/>
          </p:nvPr>
        </p:nvSpPr>
        <p:spPr/>
        <p:txBody>
          <a:bodyPr/>
          <a:lstStyle/>
          <a:p>
            <a:fld id="{370D8578-DDD4-487D-A316-C8E65CC577E1}" type="slidenum">
              <a:rPr lang="zh-CN" altLang="en-US" smtClean="0"/>
              <a:pPr/>
              <a:t>119</a:t>
            </a:fld>
            <a:endParaRPr lang="zh-CN" altLang="en-US"/>
          </a:p>
        </p:txBody>
      </p:sp>
      <p:graphicFrame>
        <p:nvGraphicFramePr>
          <p:cNvPr id="7" name="对象 6"/>
          <p:cNvGraphicFramePr>
            <a:graphicFrameLocks noChangeAspect="1"/>
          </p:cNvGraphicFramePr>
          <p:nvPr>
            <p:extLst>
              <p:ext uri="{D42A27DB-BD31-4B8C-83A1-F6EECF244321}">
                <p14:modId xmlns:p14="http://schemas.microsoft.com/office/powerpoint/2010/main" xmlns="" val="3049412268"/>
              </p:ext>
            </p:extLst>
          </p:nvPr>
        </p:nvGraphicFramePr>
        <p:xfrm>
          <a:off x="1055440" y="1556792"/>
          <a:ext cx="914400" cy="828675"/>
        </p:xfrm>
        <a:graphic>
          <a:graphicData uri="http://schemas.openxmlformats.org/presentationml/2006/ole">
            <p:oleObj spid="_x0000_s4108" name="文档" showAsIcon="1" r:id="rId3" imgW="914400" imgH="828720" progId="Word.Document.12">
              <p:embed/>
            </p:oleObj>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xmlns="" val="4270780986"/>
              </p:ext>
            </p:extLst>
          </p:nvPr>
        </p:nvGraphicFramePr>
        <p:xfrm>
          <a:off x="2423592" y="1556792"/>
          <a:ext cx="914400" cy="828675"/>
        </p:xfrm>
        <a:graphic>
          <a:graphicData uri="http://schemas.openxmlformats.org/presentationml/2006/ole">
            <p:oleObj spid="_x0000_s4109" name="启用了宏的工作表" showAsIcon="1" r:id="rId4" imgW="914400" imgH="828720" progId="Excel.SheetMacroEnabled.12">
              <p:embed/>
            </p:oleObj>
          </a:graphicData>
        </a:graphic>
      </p:graphicFrame>
    </p:spTree>
    <p:extLst>
      <p:ext uri="{BB962C8B-B14F-4D97-AF65-F5344CB8AC3E}">
        <p14:creationId xmlns:p14="http://schemas.microsoft.com/office/powerpoint/2010/main" xmlns="" val="251621455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1"/>
          <p:cNvSpPr>
            <a:spLocks noGrp="1"/>
          </p:cNvSpPr>
          <p:nvPr>
            <p:ph idx="1"/>
          </p:nvPr>
        </p:nvSpPr>
        <p:spPr>
          <a:xfrm>
            <a:off x="335360" y="1317861"/>
            <a:ext cx="4896544" cy="4752528"/>
          </a:xfrm>
        </p:spPr>
        <p:txBody>
          <a:bodyPr>
            <a:normAutofit/>
          </a:bodyPr>
          <a:lstStyle/>
          <a:p>
            <a:pPr>
              <a:lnSpc>
                <a:spcPct val="150000"/>
              </a:lnSpc>
            </a:pPr>
            <a:r>
              <a:rPr kumimoji="1" lang="zh-CN" altLang="en-US" sz="2400" dirty="0" smtClean="0"/>
              <a:t>优点二：强大的标准库</a:t>
            </a:r>
            <a:endParaRPr kumimoji="1" lang="en-US" altLang="zh-CN" sz="2400" dirty="0" smtClean="0"/>
          </a:p>
          <a:p>
            <a:pPr>
              <a:lnSpc>
                <a:spcPct val="150000"/>
              </a:lnSpc>
            </a:pPr>
            <a:r>
              <a:rPr kumimoji="1" lang="zh-CN" altLang="en-US" sz="2400" dirty="0" smtClean="0"/>
              <a:t>完善</a:t>
            </a:r>
            <a:r>
              <a:rPr kumimoji="1" lang="zh-CN" altLang="en-US" sz="2400" dirty="0"/>
              <a:t>的基础代码库，覆盖了网络通信、文件处理、数据库接口、图形系统、</a:t>
            </a:r>
            <a:r>
              <a:rPr kumimoji="1" lang="en-US" altLang="zh-CN" sz="2400" dirty="0"/>
              <a:t>XML</a:t>
            </a:r>
            <a:r>
              <a:rPr kumimoji="1" lang="zh-CN" altLang="en-US" sz="2400" dirty="0"/>
              <a:t>处理等大量内容，被形象地称为“内置电池”（</a:t>
            </a:r>
            <a:r>
              <a:rPr kumimoji="1" lang="en-US" altLang="zh-CN" sz="2400" dirty="0"/>
              <a:t>batteries included</a:t>
            </a:r>
            <a:r>
              <a:rPr kumimoji="1" lang="zh-CN" altLang="en-US" sz="2400" dirty="0" smtClean="0"/>
              <a:t>）</a:t>
            </a:r>
            <a:endParaRPr kumimoji="1" lang="en-US" altLang="zh-CN" sz="2400" dirty="0" smtClean="0"/>
          </a:p>
          <a:p>
            <a:pPr>
              <a:lnSpc>
                <a:spcPct val="150000"/>
              </a:lnSpc>
            </a:pPr>
            <a:r>
              <a:rPr kumimoji="1" lang="en-US" altLang="zh-CN" sz="2400" dirty="0" smtClean="0"/>
              <a:t>Python</a:t>
            </a:r>
            <a:r>
              <a:rPr kumimoji="1" lang="zh-CN" altLang="en-US" sz="2400" dirty="0" smtClean="0"/>
              <a:t>使用者</a:t>
            </a:r>
            <a:r>
              <a:rPr kumimoji="1" lang="en-US" altLang="zh-CN" sz="2400" dirty="0"/>
              <a:t>——</a:t>
            </a:r>
            <a:r>
              <a:rPr kumimoji="1" lang="zh-CN" altLang="en-US" sz="2400" dirty="0" smtClean="0"/>
              <a:t>“调包侠”</a:t>
            </a:r>
            <a:endParaRPr kumimoji="1" lang="zh-CN" altLang="en-US" sz="2400" dirty="0"/>
          </a:p>
        </p:txBody>
      </p:sp>
      <p:pic>
        <p:nvPicPr>
          <p:cNvPr id="2" name="图片 1"/>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5231904" y="1317861"/>
            <a:ext cx="6618044" cy="4130650"/>
          </a:xfrm>
          <a:prstGeom prst="rect">
            <a:avLst/>
          </a:prstGeom>
        </p:spPr>
      </p:pic>
      <p:sp>
        <p:nvSpPr>
          <p:cNvPr id="3" name="日期占位符 2"/>
          <p:cNvSpPr>
            <a:spLocks noGrp="1"/>
          </p:cNvSpPr>
          <p:nvPr>
            <p:ph type="dt" sz="half" idx="10"/>
          </p:nvPr>
        </p:nvSpPr>
        <p:spPr/>
        <p:txBody>
          <a:bodyPr/>
          <a:lstStyle/>
          <a:p>
            <a:fld id="{AD9AD6FE-4A38-426D-BA20-996646D80D33}" type="datetime1">
              <a:rPr lang="zh-CN" altLang="en-US" smtClean="0"/>
              <a:pPr/>
              <a:t>2019/9/8</a:t>
            </a:fld>
            <a:endParaRPr lang="zh-CN" altLang="en-US"/>
          </a:p>
        </p:txBody>
      </p:sp>
      <p:sp>
        <p:nvSpPr>
          <p:cNvPr id="4" name="灯片编号占位符 3"/>
          <p:cNvSpPr>
            <a:spLocks noGrp="1"/>
          </p:cNvSpPr>
          <p:nvPr>
            <p:ph type="sldNum" sz="quarter" idx="12"/>
          </p:nvPr>
        </p:nvSpPr>
        <p:spPr/>
        <p:txBody>
          <a:bodyPr/>
          <a:lstStyle/>
          <a:p>
            <a:fld id="{370D8578-DDD4-487D-A316-C8E65CC577E1}" type="slidenum">
              <a:rPr lang="zh-CN" altLang="en-US" smtClean="0"/>
              <a:pPr/>
              <a:t>12</a:t>
            </a:fld>
            <a:endParaRPr lang="zh-CN" altLang="en-US"/>
          </a:p>
        </p:txBody>
      </p:sp>
    </p:spTree>
    <p:extLst>
      <p:ext uri="{BB962C8B-B14F-4D97-AF65-F5344CB8AC3E}">
        <p14:creationId xmlns:p14="http://schemas.microsoft.com/office/powerpoint/2010/main" xmlns="" val="3301129928"/>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983559" y="2133591"/>
            <a:ext cx="1080000" cy="1080000"/>
            <a:chOff x="8110158" y="3554322"/>
            <a:chExt cx="876300" cy="876300"/>
          </a:xfrm>
        </p:grpSpPr>
        <p:sp>
          <p:nvSpPr>
            <p:cNvPr id="18" name="椭圆 17"/>
            <p:cNvSpPr/>
            <p:nvPr/>
          </p:nvSpPr>
          <p:spPr>
            <a:xfrm>
              <a:off x="8110158" y="3554322"/>
              <a:ext cx="876300" cy="8763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9" name="图片 18"/>
            <p:cNvPicPr>
              <a:picLocks noChangeAspect="1"/>
            </p:cNvPicPr>
            <p:nvPr/>
          </p:nvPicPr>
          <p:blipFill>
            <a:blip r:embed="rId2" cstate="email">
              <a:extLst>
                <a:ext uri="{28A0092B-C50C-407E-A947-70E740481C1C}">
                  <a14:useLocalDpi xmlns:a14="http://schemas.microsoft.com/office/drawing/2010/main" xmlns=""/>
                </a:ext>
              </a:extLst>
            </a:blip>
            <a:stretch>
              <a:fillRect/>
            </a:stretch>
          </p:blipFill>
          <p:spPr>
            <a:xfrm>
              <a:off x="8232092" y="3758472"/>
              <a:ext cx="632433" cy="468000"/>
            </a:xfrm>
            <a:prstGeom prst="rect">
              <a:avLst/>
            </a:prstGeom>
          </p:spPr>
        </p:pic>
      </p:grpSp>
      <p:grpSp>
        <p:nvGrpSpPr>
          <p:cNvPr id="2" name="组合 1"/>
          <p:cNvGrpSpPr/>
          <p:nvPr/>
        </p:nvGrpSpPr>
        <p:grpSpPr>
          <a:xfrm>
            <a:off x="3877329" y="4140369"/>
            <a:ext cx="6573535" cy="584775"/>
            <a:chOff x="3877326" y="4290231"/>
            <a:chExt cx="6573535" cy="584775"/>
          </a:xfrm>
        </p:grpSpPr>
        <p:sp>
          <p:nvSpPr>
            <p:cNvPr id="20" name="矩形 19"/>
            <p:cNvSpPr/>
            <p:nvPr/>
          </p:nvSpPr>
          <p:spPr>
            <a:xfrm>
              <a:off x="3877326" y="4290231"/>
              <a:ext cx="5641288" cy="584775"/>
            </a:xfrm>
            <a:prstGeom prst="rect">
              <a:avLst/>
            </a:prstGeom>
          </p:spPr>
          <p:txBody>
            <a:bodyPr wrap="none">
              <a:spAutoFit/>
            </a:bodyPr>
            <a:lstStyle/>
            <a:p>
              <a:r>
                <a:rPr lang="zh-CN" altLang="en-US" sz="3200" b="1" dirty="0" smtClean="0">
                  <a:solidFill>
                    <a:srgbClr val="942124"/>
                  </a:solidFill>
                  <a:latin typeface="微软雅黑 Light" panose="020B0502040204020203" pitchFamily="34" charset="-122"/>
                  <a:ea typeface="微软雅黑 Light" panose="020B0502040204020203" pitchFamily="34" charset="-122"/>
                </a:rPr>
                <a:t>第六部分</a:t>
              </a:r>
              <a:r>
                <a:rPr lang="en-US" altLang="zh-CN" sz="3200" b="1" dirty="0" smtClean="0">
                  <a:solidFill>
                    <a:srgbClr val="942124"/>
                  </a:solidFill>
                  <a:latin typeface="微软雅黑 Light" panose="020B0502040204020203" pitchFamily="34" charset="-122"/>
                  <a:ea typeface="微软雅黑 Light" panose="020B0502040204020203" pitchFamily="34" charset="-122"/>
                </a:rPr>
                <a:t> </a:t>
              </a:r>
              <a:r>
                <a:rPr lang="zh-CN" altLang="en-US" sz="3200" b="1" dirty="0" smtClean="0">
                  <a:solidFill>
                    <a:srgbClr val="942124"/>
                  </a:solidFill>
                  <a:latin typeface="微软雅黑 Light" panose="020B0502040204020203" pitchFamily="34" charset="-122"/>
                  <a:ea typeface="微软雅黑 Light" panose="020B0502040204020203" pitchFamily="34" charset="-122"/>
                </a:rPr>
                <a:t>错误类型和异常捕获</a:t>
              </a:r>
              <a:endParaRPr lang="zh-CN" altLang="en-US" sz="3200" b="1" dirty="0">
                <a:solidFill>
                  <a:srgbClr val="942124"/>
                </a:solidFill>
                <a:latin typeface="微软雅黑 Light" panose="020B0502040204020203" pitchFamily="34" charset="-122"/>
                <a:ea typeface="微软雅黑 Light" panose="020B0502040204020203" pitchFamily="34" charset="-122"/>
              </a:endParaRPr>
            </a:p>
          </p:txBody>
        </p:sp>
        <p:cxnSp>
          <p:nvCxnSpPr>
            <p:cNvPr id="30" name="直接连接符 29"/>
            <p:cNvCxnSpPr/>
            <p:nvPr/>
          </p:nvCxnSpPr>
          <p:spPr>
            <a:xfrm>
              <a:off x="3962401" y="4875006"/>
              <a:ext cx="6488460"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34" name="组合 33"/>
          <p:cNvGrpSpPr/>
          <p:nvPr/>
        </p:nvGrpSpPr>
        <p:grpSpPr>
          <a:xfrm>
            <a:off x="4030879" y="2133590"/>
            <a:ext cx="1080000" cy="1080000"/>
            <a:chOff x="8502232" y="2244385"/>
            <a:chExt cx="876300" cy="876300"/>
          </a:xfrm>
        </p:grpSpPr>
        <p:sp>
          <p:nvSpPr>
            <p:cNvPr id="35" name="椭圆 34"/>
            <p:cNvSpPr/>
            <p:nvPr/>
          </p:nvSpPr>
          <p:spPr>
            <a:xfrm>
              <a:off x="8502232" y="2244385"/>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6" name="图片 35"/>
            <p:cNvPicPr>
              <a:picLocks noChangeAspect="1"/>
            </p:cNvPicPr>
            <p:nvPr/>
          </p:nvPicPr>
          <p:blipFill>
            <a:blip r:embed="rId3">
              <a:extLst>
                <a:ext uri="{28A0092B-C50C-407E-A947-70E740481C1C}">
                  <a14:useLocalDpi xmlns:a14="http://schemas.microsoft.com/office/drawing/2010/main" xmlns=""/>
                </a:ext>
              </a:extLst>
            </a:blip>
            <a:stretch>
              <a:fillRect/>
            </a:stretch>
          </p:blipFill>
          <p:spPr>
            <a:xfrm>
              <a:off x="8599561" y="2432946"/>
              <a:ext cx="681643" cy="613479"/>
            </a:xfrm>
            <a:prstGeom prst="rect">
              <a:avLst/>
            </a:prstGeom>
          </p:spPr>
        </p:pic>
      </p:grpSp>
      <p:grpSp>
        <p:nvGrpSpPr>
          <p:cNvPr id="37" name="组合 36"/>
          <p:cNvGrpSpPr/>
          <p:nvPr/>
        </p:nvGrpSpPr>
        <p:grpSpPr>
          <a:xfrm>
            <a:off x="10133829" y="2137219"/>
            <a:ext cx="1080000" cy="1080000"/>
            <a:chOff x="6787469" y="2184355"/>
            <a:chExt cx="876300" cy="876300"/>
          </a:xfrm>
        </p:grpSpPr>
        <p:sp>
          <p:nvSpPr>
            <p:cNvPr id="38" name="椭圆 37"/>
            <p:cNvSpPr/>
            <p:nvPr/>
          </p:nvSpPr>
          <p:spPr>
            <a:xfrm>
              <a:off x="6787469" y="2184355"/>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9" name="图片 38"/>
            <p:cNvPicPr>
              <a:picLocks noChangeAspect="1"/>
            </p:cNvPicPr>
            <p:nvPr/>
          </p:nvPicPr>
          <p:blipFill>
            <a:blip r:embed="rId4" cstate="email">
              <a:extLst>
                <a:ext uri="{28A0092B-C50C-407E-A947-70E740481C1C}">
                  <a14:useLocalDpi xmlns:a14="http://schemas.microsoft.com/office/drawing/2010/main" xmlns=""/>
                </a:ext>
              </a:extLst>
            </a:blip>
            <a:stretch>
              <a:fillRect/>
            </a:stretch>
          </p:blipFill>
          <p:spPr>
            <a:xfrm>
              <a:off x="6997019" y="2279604"/>
              <a:ext cx="457201" cy="762002"/>
            </a:xfrm>
            <a:prstGeom prst="rect">
              <a:avLst/>
            </a:prstGeom>
          </p:spPr>
        </p:pic>
      </p:grpSp>
      <p:grpSp>
        <p:nvGrpSpPr>
          <p:cNvPr id="40" name="组合 39"/>
          <p:cNvGrpSpPr/>
          <p:nvPr/>
        </p:nvGrpSpPr>
        <p:grpSpPr>
          <a:xfrm>
            <a:off x="7211921" y="2133821"/>
            <a:ext cx="1080000" cy="1080000"/>
            <a:chOff x="8064082" y="5195503"/>
            <a:chExt cx="876300" cy="876300"/>
          </a:xfrm>
        </p:grpSpPr>
        <p:sp>
          <p:nvSpPr>
            <p:cNvPr id="41" name="椭圆 40"/>
            <p:cNvSpPr/>
            <p:nvPr/>
          </p:nvSpPr>
          <p:spPr>
            <a:xfrm>
              <a:off x="8064082" y="5195503"/>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2" name="图片 41"/>
            <p:cNvPicPr>
              <a:picLocks noChangeAspect="1"/>
            </p:cNvPicPr>
            <p:nvPr/>
          </p:nvPicPr>
          <p:blipFill>
            <a:blip r:embed="rId5">
              <a:extLst>
                <a:ext uri="{28A0092B-C50C-407E-A947-70E740481C1C}">
                  <a14:useLocalDpi xmlns:a14="http://schemas.microsoft.com/office/drawing/2010/main" xmlns=""/>
                </a:ext>
              </a:extLst>
            </a:blip>
            <a:stretch>
              <a:fillRect/>
            </a:stretch>
          </p:blipFill>
          <p:spPr>
            <a:xfrm>
              <a:off x="8196232" y="5239074"/>
              <a:ext cx="612000" cy="789158"/>
            </a:xfrm>
            <a:prstGeom prst="rect">
              <a:avLst/>
            </a:prstGeom>
          </p:spPr>
        </p:pic>
      </p:grpSp>
      <p:pic>
        <p:nvPicPr>
          <p:cNvPr id="5" name="图片 4" descr="pic.png"/>
          <p:cNvPicPr>
            <a:picLocks noChangeAspect="1"/>
          </p:cNvPicPr>
          <p:nvPr/>
        </p:nvPicPr>
        <p:blipFill>
          <a:blip r:embed="rId6" cstate="email">
            <a:extLst>
              <a:ext uri="{28A0092B-C50C-407E-A947-70E740481C1C}">
                <a14:useLocalDpi xmlns:a14="http://schemas.microsoft.com/office/drawing/2010/main" xmlns=""/>
              </a:ext>
            </a:extLst>
          </a:blip>
          <a:stretch>
            <a:fillRect/>
          </a:stretch>
        </p:blipFill>
        <p:spPr>
          <a:xfrm>
            <a:off x="0" y="0"/>
            <a:ext cx="12234334" cy="3844639"/>
          </a:xfrm>
          <a:prstGeom prst="rect">
            <a:avLst/>
          </a:prstGeom>
        </p:spPr>
      </p:pic>
      <p:sp>
        <p:nvSpPr>
          <p:cNvPr id="21" name="矩形 20"/>
          <p:cNvSpPr/>
          <p:nvPr/>
        </p:nvSpPr>
        <p:spPr bwMode="auto">
          <a:xfrm>
            <a:off x="3941021" y="4926457"/>
            <a:ext cx="2082971" cy="1569660"/>
          </a:xfrm>
          <a:prstGeom prst="rect">
            <a:avLst/>
          </a:prstGeom>
        </p:spPr>
        <p:txBody>
          <a:bodyPr wrap="square">
            <a:spAutoFit/>
          </a:bodyPr>
          <a:lstStyle/>
          <a:p>
            <a:pPr fontAlgn="base">
              <a:spcBef>
                <a:spcPct val="0"/>
              </a:spcBef>
              <a:spcAft>
                <a:spcPct val="0"/>
              </a:spcAft>
            </a:pPr>
            <a:r>
              <a:rPr lang="zh-CN" altLang="en-US" sz="2400" dirty="0" smtClean="0">
                <a:latin typeface="微软雅黑 Light" panose="020B0502040204020203" pitchFamily="34" charset="-122"/>
                <a:ea typeface="微软雅黑 Light" panose="020B0502040204020203" pitchFamily="34" charset="-122"/>
                <a:cs typeface="Microsoft YaHei" charset="0"/>
              </a:rPr>
              <a:t>错误类型</a:t>
            </a:r>
            <a:endParaRPr lang="en-US" altLang="zh-CN" sz="2400" dirty="0" smtClean="0">
              <a:latin typeface="微软雅黑 Light" panose="020B0502040204020203" pitchFamily="34" charset="-122"/>
              <a:ea typeface="微软雅黑 Light" panose="020B0502040204020203" pitchFamily="34" charset="-122"/>
              <a:cs typeface="Microsoft YaHei" charset="0"/>
            </a:endParaRPr>
          </a:p>
          <a:p>
            <a:pPr fontAlgn="base">
              <a:spcBef>
                <a:spcPct val="0"/>
              </a:spcBef>
              <a:spcAft>
                <a:spcPct val="0"/>
              </a:spcAft>
            </a:pPr>
            <a:r>
              <a:rPr lang="zh-CN" altLang="en-US" sz="2400" dirty="0" smtClean="0">
                <a:latin typeface="微软雅黑 Light" panose="020B0502040204020203" pitchFamily="34" charset="-122"/>
                <a:ea typeface="微软雅黑 Light" panose="020B0502040204020203" pitchFamily="34" charset="-122"/>
                <a:cs typeface="Microsoft YaHei" charset="0"/>
              </a:rPr>
              <a:t>语法错误</a:t>
            </a:r>
            <a:endParaRPr lang="en-US" altLang="zh-CN" sz="2400" dirty="0" smtClean="0">
              <a:latin typeface="微软雅黑 Light" panose="020B0502040204020203" pitchFamily="34" charset="-122"/>
              <a:ea typeface="微软雅黑 Light" panose="020B0502040204020203" pitchFamily="34" charset="-122"/>
              <a:cs typeface="Microsoft YaHei" charset="0"/>
            </a:endParaRPr>
          </a:p>
          <a:p>
            <a:pPr fontAlgn="base">
              <a:spcBef>
                <a:spcPct val="0"/>
              </a:spcBef>
              <a:spcAft>
                <a:spcPct val="0"/>
              </a:spcAft>
            </a:pPr>
            <a:r>
              <a:rPr lang="zh-CN" altLang="en-US" sz="2400" dirty="0" smtClean="0">
                <a:latin typeface="微软雅黑 Light" panose="020B0502040204020203" pitchFamily="34" charset="-122"/>
                <a:ea typeface="微软雅黑 Light" panose="020B0502040204020203" pitchFamily="34" charset="-122"/>
                <a:cs typeface="Microsoft YaHei" charset="0"/>
              </a:rPr>
              <a:t>异常</a:t>
            </a:r>
            <a:endParaRPr lang="en-US" altLang="zh-CN" sz="2400" dirty="0" smtClean="0">
              <a:latin typeface="微软雅黑 Light" panose="020B0502040204020203" pitchFamily="34" charset="-122"/>
              <a:ea typeface="微软雅黑 Light" panose="020B0502040204020203" pitchFamily="34" charset="-122"/>
              <a:cs typeface="Microsoft YaHei" charset="0"/>
            </a:endParaRPr>
          </a:p>
          <a:p>
            <a:pPr fontAlgn="base">
              <a:spcBef>
                <a:spcPct val="0"/>
              </a:spcBef>
              <a:spcAft>
                <a:spcPct val="0"/>
              </a:spcAft>
            </a:pPr>
            <a:r>
              <a:rPr lang="zh-CN" altLang="en-US" sz="2400" dirty="0" smtClean="0">
                <a:latin typeface="微软雅黑 Light" panose="020B0502040204020203" pitchFamily="34" charset="-122"/>
                <a:ea typeface="微软雅黑 Light" panose="020B0502040204020203" pitchFamily="34" charset="-122"/>
                <a:cs typeface="Microsoft YaHei" charset="0"/>
              </a:rPr>
              <a:t>捕获异常</a:t>
            </a:r>
            <a:endParaRPr lang="en-US" altLang="zh-CN" sz="2400" dirty="0" smtClean="0">
              <a:latin typeface="微软雅黑 Light" panose="020B0502040204020203" pitchFamily="34" charset="-122"/>
              <a:ea typeface="微软雅黑 Light" panose="020B0502040204020203" pitchFamily="34" charset="-122"/>
              <a:cs typeface="Microsoft YaHei" charset="0"/>
            </a:endParaRPr>
          </a:p>
        </p:txBody>
      </p:sp>
      <p:sp>
        <p:nvSpPr>
          <p:cNvPr id="22" name="矩形 21"/>
          <p:cNvSpPr/>
          <p:nvPr/>
        </p:nvSpPr>
        <p:spPr bwMode="auto">
          <a:xfrm>
            <a:off x="6293481" y="4926457"/>
            <a:ext cx="3225136" cy="1200329"/>
          </a:xfrm>
          <a:prstGeom prst="rect">
            <a:avLst/>
          </a:prstGeom>
        </p:spPr>
        <p:txBody>
          <a:bodyPr wrap="square">
            <a:spAutoFit/>
          </a:bodyPr>
          <a:lstStyle/>
          <a:p>
            <a:pPr fontAlgn="base">
              <a:spcBef>
                <a:spcPct val="0"/>
              </a:spcBef>
              <a:spcAft>
                <a:spcPct val="0"/>
              </a:spcAft>
            </a:pPr>
            <a:r>
              <a:rPr lang="en-US" altLang="zh-CN" sz="2400" dirty="0" smtClean="0">
                <a:latin typeface="Monaco" charset="0"/>
                <a:ea typeface="Monaco" charset="0"/>
                <a:cs typeface="Monaco" charset="0"/>
              </a:rPr>
              <a:t>assert</a:t>
            </a:r>
            <a:r>
              <a:rPr lang="zh-CN" altLang="en-US" sz="2400" dirty="0" smtClean="0">
                <a:latin typeface="微软雅黑 Light" panose="020B0502040204020203" pitchFamily="34" charset="-122"/>
                <a:ea typeface="微软雅黑 Light" panose="020B0502040204020203" pitchFamily="34" charset="-122"/>
                <a:cs typeface="Microsoft YaHei" charset="0"/>
              </a:rPr>
              <a:t>、</a:t>
            </a:r>
            <a:r>
              <a:rPr lang="en-US" altLang="zh-CN" sz="2400" dirty="0" smtClean="0">
                <a:latin typeface="Monaco" charset="0"/>
                <a:ea typeface="Monaco" charset="0"/>
                <a:cs typeface="Monaco" charset="0"/>
              </a:rPr>
              <a:t>with</a:t>
            </a:r>
            <a:r>
              <a:rPr lang="zh-CN" altLang="en-US" sz="2400" dirty="0" smtClean="0">
                <a:latin typeface="微软雅黑 Light" panose="020B0502040204020203" pitchFamily="34" charset="-122"/>
                <a:ea typeface="微软雅黑 Light" panose="020B0502040204020203" pitchFamily="34" charset="-122"/>
                <a:cs typeface="Microsoft YaHei" charset="0"/>
              </a:rPr>
              <a:t>语句</a:t>
            </a:r>
            <a:endParaRPr lang="en-US" altLang="zh-CN" sz="2400" dirty="0" smtClean="0">
              <a:latin typeface="微软雅黑 Light" panose="020B0502040204020203" pitchFamily="34" charset="-122"/>
              <a:ea typeface="微软雅黑 Light" panose="020B0502040204020203" pitchFamily="34" charset="-122"/>
              <a:cs typeface="Microsoft YaHei" charset="0"/>
            </a:endParaRPr>
          </a:p>
          <a:p>
            <a:pPr fontAlgn="base">
              <a:spcBef>
                <a:spcPct val="0"/>
              </a:spcBef>
              <a:spcAft>
                <a:spcPct val="0"/>
              </a:spcAft>
            </a:pPr>
            <a:r>
              <a:rPr lang="zh-CN" altLang="en-US" sz="2400" dirty="0" smtClean="0">
                <a:latin typeface="微软雅黑 Light" panose="020B0502040204020203" pitchFamily="34" charset="-122"/>
                <a:ea typeface="微软雅黑 Light" panose="020B0502040204020203" pitchFamily="34" charset="-122"/>
                <a:cs typeface="Microsoft YaHei" charset="0"/>
              </a:rPr>
              <a:t>自助控制异常</a:t>
            </a:r>
            <a:endParaRPr lang="en-US" altLang="zh-CN" sz="2400" dirty="0" smtClean="0">
              <a:latin typeface="微软雅黑 Light" panose="020B0502040204020203" pitchFamily="34" charset="-122"/>
              <a:ea typeface="微软雅黑 Light" panose="020B0502040204020203" pitchFamily="34" charset="-122"/>
              <a:cs typeface="Microsoft YaHei" charset="0"/>
            </a:endParaRPr>
          </a:p>
          <a:p>
            <a:pPr fontAlgn="base">
              <a:spcBef>
                <a:spcPct val="0"/>
              </a:spcBef>
              <a:spcAft>
                <a:spcPct val="0"/>
              </a:spcAft>
            </a:pPr>
            <a:r>
              <a:rPr lang="zh-CN" altLang="en-US" sz="2400" dirty="0" smtClean="0">
                <a:latin typeface="微软雅黑 Light" panose="020B0502040204020203" pitchFamily="34" charset="-122"/>
                <a:ea typeface="微软雅黑 Light" panose="020B0502040204020203" pitchFamily="34" charset="-122"/>
                <a:cs typeface="Microsoft YaHei" charset="0"/>
              </a:rPr>
              <a:t>爬虫</a:t>
            </a:r>
            <a:r>
              <a:rPr lang="en-US" altLang="zh-CN" sz="2400" dirty="0" smtClean="0">
                <a:latin typeface="微软雅黑 Light" panose="020B0502040204020203" pitchFamily="34" charset="-122"/>
                <a:ea typeface="微软雅黑 Light" panose="020B0502040204020203" pitchFamily="34" charset="-122"/>
                <a:cs typeface="Microsoft YaHei" charset="0"/>
              </a:rPr>
              <a:t>HTTP</a:t>
            </a:r>
            <a:r>
              <a:rPr lang="zh-CN" altLang="en-US" sz="2400" dirty="0" smtClean="0">
                <a:latin typeface="微软雅黑 Light" panose="020B0502040204020203" pitchFamily="34" charset="-122"/>
                <a:ea typeface="微软雅黑 Light" panose="020B0502040204020203" pitchFamily="34" charset="-122"/>
                <a:cs typeface="Microsoft YaHei" charset="0"/>
              </a:rPr>
              <a:t>异常处理</a:t>
            </a:r>
            <a:endParaRPr lang="en-US" altLang="zh-CN" sz="2400" dirty="0" smtClean="0">
              <a:latin typeface="微软雅黑 Light" panose="020B0502040204020203" pitchFamily="34" charset="-122"/>
              <a:ea typeface="微软雅黑 Light" panose="020B0502040204020203" pitchFamily="34" charset="-122"/>
              <a:cs typeface="Microsoft YaHei" charset="0"/>
            </a:endParaRPr>
          </a:p>
        </p:txBody>
      </p:sp>
      <p:sp>
        <p:nvSpPr>
          <p:cNvPr id="3" name="日期占位符 2"/>
          <p:cNvSpPr>
            <a:spLocks noGrp="1"/>
          </p:cNvSpPr>
          <p:nvPr>
            <p:ph type="dt" sz="half" idx="10"/>
          </p:nvPr>
        </p:nvSpPr>
        <p:spPr/>
        <p:txBody>
          <a:bodyPr/>
          <a:lstStyle/>
          <a:p>
            <a:fld id="{6143D5B4-1332-4265-B8E3-D330CBA21E5E}" type="datetime1">
              <a:rPr lang="zh-CN" altLang="en-US" smtClean="0"/>
              <a:pPr/>
              <a:t>2019/9/8</a:t>
            </a:fld>
            <a:endParaRPr lang="zh-CN" altLang="en-US"/>
          </a:p>
        </p:txBody>
      </p:sp>
      <p:sp>
        <p:nvSpPr>
          <p:cNvPr id="4" name="灯片编号占位符 3"/>
          <p:cNvSpPr>
            <a:spLocks noGrp="1"/>
          </p:cNvSpPr>
          <p:nvPr>
            <p:ph type="sldNum" sz="quarter" idx="12"/>
          </p:nvPr>
        </p:nvSpPr>
        <p:spPr/>
        <p:txBody>
          <a:bodyPr/>
          <a:lstStyle/>
          <a:p>
            <a:fld id="{370D8578-DDD4-487D-A316-C8E65CC577E1}" type="slidenum">
              <a:rPr lang="zh-CN" altLang="en-US" smtClean="0"/>
              <a:pPr/>
              <a:t>120</a:t>
            </a:fld>
            <a:endParaRPr lang="zh-CN" altLang="en-US"/>
          </a:p>
        </p:txBody>
      </p:sp>
    </p:spTree>
    <p:extLst>
      <p:ext uri="{BB962C8B-B14F-4D97-AF65-F5344CB8AC3E}">
        <p14:creationId xmlns:p14="http://schemas.microsoft.com/office/powerpoint/2010/main" xmlns="" val="207688286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5"/>
          <p:cNvSpPr txBox="1"/>
          <p:nvPr/>
        </p:nvSpPr>
        <p:spPr>
          <a:xfrm>
            <a:off x="953786" y="709485"/>
            <a:ext cx="3414022" cy="523220"/>
          </a:xfrm>
          <a:prstGeom prst="rect">
            <a:avLst/>
          </a:prstGeom>
          <a:noFill/>
        </p:spPr>
        <p:txBody>
          <a:bodyPr wrap="square" rtlCol="0">
            <a:spAutoFit/>
          </a:bodyPr>
          <a:lstStyle/>
          <a:p>
            <a:r>
              <a:rPr lang="zh-CN" altLang="en-US" sz="2800" dirty="0">
                <a:solidFill>
                  <a:prstClr val="white"/>
                </a:solidFill>
                <a:latin typeface="微软雅黑 Light" panose="020B0502040204020203" pitchFamily="34" charset="-122"/>
                <a:ea typeface="微软雅黑 Light" panose="020B0502040204020203" pitchFamily="34" charset="-122"/>
              </a:rPr>
              <a:t>错误类型</a:t>
            </a:r>
          </a:p>
        </p:txBody>
      </p:sp>
      <p:sp>
        <p:nvSpPr>
          <p:cNvPr id="18" name="TextBox 17"/>
          <p:cNvSpPr txBox="1"/>
          <p:nvPr/>
        </p:nvSpPr>
        <p:spPr>
          <a:xfrm>
            <a:off x="491316" y="1628800"/>
            <a:ext cx="11191170" cy="646331"/>
          </a:xfrm>
          <a:prstGeom prst="rect">
            <a:avLst/>
          </a:prstGeom>
          <a:noFill/>
        </p:spPr>
        <p:txBody>
          <a:bodyPr wrap="square" rtlCol="0">
            <a:spAutoFit/>
          </a:bodyPr>
          <a:lstStyle/>
          <a:p>
            <a:pPr marL="342900" indent="-342900">
              <a:lnSpc>
                <a:spcPct val="150000"/>
              </a:lnSpc>
              <a:buClr>
                <a:schemeClr val="tx1"/>
              </a:buClr>
              <a:buFont typeface="Arial" charset="0"/>
              <a:buChar char="•"/>
            </a:pPr>
            <a:r>
              <a:rPr lang="zh-CN" altLang="en-US" sz="2400" dirty="0" smtClean="0">
                <a:solidFill>
                  <a:prstClr val="black"/>
                </a:solidFill>
                <a:latin typeface="微软雅黑 Light" panose="020B0502040204020203" pitchFamily="34" charset="-122"/>
                <a:ea typeface="微软雅黑 Light" panose="020B0502040204020203" pitchFamily="34" charset="-122"/>
              </a:rPr>
              <a:t>语法</a:t>
            </a:r>
            <a:r>
              <a:rPr lang="zh-CN" altLang="en-US" sz="2400" dirty="0">
                <a:solidFill>
                  <a:prstClr val="black"/>
                </a:solidFill>
                <a:latin typeface="微软雅黑 Light" panose="020B0502040204020203" pitchFamily="34" charset="-122"/>
                <a:ea typeface="微软雅黑 Light" panose="020B0502040204020203" pitchFamily="34" charset="-122"/>
              </a:rPr>
              <a:t>错误（</a:t>
            </a:r>
            <a:r>
              <a:rPr lang="en-US" altLang="zh-CN" sz="2400" dirty="0">
                <a:solidFill>
                  <a:prstClr val="black"/>
                </a:solidFill>
                <a:latin typeface="微软雅黑 Light" panose="020B0502040204020203" pitchFamily="34" charset="-122"/>
                <a:ea typeface="微软雅黑 Light" panose="020B0502040204020203" pitchFamily="34" charset="-122"/>
              </a:rPr>
              <a:t>Syntax errors</a:t>
            </a:r>
            <a:r>
              <a:rPr lang="zh-CN" altLang="en-US" sz="2400" dirty="0" smtClean="0">
                <a:solidFill>
                  <a:prstClr val="black"/>
                </a:solidFill>
                <a:latin typeface="微软雅黑 Light" panose="020B0502040204020203" pitchFamily="34" charset="-122"/>
                <a:ea typeface="微软雅黑 Light" panose="020B0502040204020203" pitchFamily="34" charset="-122"/>
              </a:rPr>
              <a:t>）</a:t>
            </a:r>
            <a:endParaRPr lang="en-US" altLang="zh-CN" sz="2400" dirty="0">
              <a:solidFill>
                <a:prstClr val="black"/>
              </a:solidFill>
              <a:latin typeface="微软雅黑 Light" panose="020B0502040204020203" pitchFamily="34" charset="-122"/>
              <a:ea typeface="微软雅黑 Light" panose="020B0502040204020203" pitchFamily="34" charset="-122"/>
            </a:endParaRPr>
          </a:p>
        </p:txBody>
      </p:sp>
      <p:sp>
        <p:nvSpPr>
          <p:cNvPr id="3" name="矩形 2"/>
          <p:cNvSpPr/>
          <p:nvPr/>
        </p:nvSpPr>
        <p:spPr>
          <a:xfrm>
            <a:off x="911424" y="2420888"/>
            <a:ext cx="9513558" cy="1200329"/>
          </a:xfrm>
          <a:prstGeom prst="rect">
            <a:avLst/>
          </a:prstGeom>
        </p:spPr>
        <p:txBody>
          <a:bodyPr wrap="square">
            <a:spAutoFit/>
          </a:bodyPr>
          <a:lstStyle/>
          <a:p>
            <a:pPr>
              <a:lnSpc>
                <a:spcPct val="150000"/>
              </a:lnSpc>
            </a:pPr>
            <a:r>
              <a:rPr lang="zh-CN" altLang="en-US" sz="2400" dirty="0" smtClean="0">
                <a:latin typeface="微软雅黑 Light" panose="020B0502040204020203" pitchFamily="34" charset="-122"/>
                <a:ea typeface="微软雅黑 Light" panose="020B0502040204020203" pitchFamily="34" charset="-122"/>
              </a:rPr>
              <a:t>代码</a:t>
            </a:r>
            <a:r>
              <a:rPr lang="zh-CN" altLang="en-US" sz="2400" b="1" dirty="0" smtClean="0">
                <a:solidFill>
                  <a:srgbClr val="942124"/>
                </a:solidFill>
                <a:latin typeface="微软雅黑 Light" panose="020B0502040204020203" pitchFamily="34" charset="-122"/>
                <a:ea typeface="微软雅黑 Light" panose="020B0502040204020203" pitchFamily="34" charset="-122"/>
              </a:rPr>
              <a:t>编译</a:t>
            </a:r>
            <a:r>
              <a:rPr lang="zh-CN" altLang="en-US" sz="2400" dirty="0" smtClean="0">
                <a:latin typeface="微软雅黑 Light" panose="020B0502040204020203" pitchFamily="34" charset="-122"/>
                <a:ea typeface="微软雅黑 Light" panose="020B0502040204020203" pitchFamily="34" charset="-122"/>
              </a:rPr>
              <a:t>时的错误，不符合</a:t>
            </a:r>
            <a:r>
              <a:rPr lang="en-US" altLang="zh-CN" sz="2400" dirty="0" smtClean="0">
                <a:latin typeface="微软雅黑 Light" panose="020B0502040204020203" pitchFamily="34" charset="-122"/>
                <a:ea typeface="微软雅黑 Light" panose="020B0502040204020203" pitchFamily="34" charset="-122"/>
              </a:rPr>
              <a:t>Python</a:t>
            </a:r>
            <a:r>
              <a:rPr lang="zh-CN" altLang="en-US" sz="2400" dirty="0" smtClean="0">
                <a:latin typeface="微软雅黑 Light" panose="020B0502040204020203" pitchFamily="34" charset="-122"/>
                <a:ea typeface="微软雅黑 Light" panose="020B0502040204020203" pitchFamily="34" charset="-122"/>
              </a:rPr>
              <a:t>语言规则的代码会停止编译并返回错误信息</a:t>
            </a:r>
            <a:endParaRPr lang="zh-CN" altLang="en-US" sz="2400" dirty="0">
              <a:latin typeface="微软雅黑 Light" panose="020B0502040204020203" pitchFamily="34" charset="-122"/>
              <a:ea typeface="微软雅黑 Light" panose="020B0502040204020203" pitchFamily="34" charset="-122"/>
            </a:endParaRPr>
          </a:p>
        </p:txBody>
      </p:sp>
      <p:sp>
        <p:nvSpPr>
          <p:cNvPr id="12" name="TextBox 17"/>
          <p:cNvSpPr txBox="1"/>
          <p:nvPr/>
        </p:nvSpPr>
        <p:spPr>
          <a:xfrm>
            <a:off x="491316" y="3574757"/>
            <a:ext cx="11191170" cy="646331"/>
          </a:xfrm>
          <a:prstGeom prst="rect">
            <a:avLst/>
          </a:prstGeom>
          <a:noFill/>
        </p:spPr>
        <p:txBody>
          <a:bodyPr wrap="square" rtlCol="0">
            <a:spAutoFit/>
          </a:bodyPr>
          <a:lstStyle/>
          <a:p>
            <a:pPr marL="342900" indent="-342900">
              <a:lnSpc>
                <a:spcPct val="150000"/>
              </a:lnSpc>
              <a:buClr>
                <a:schemeClr val="tx1"/>
              </a:buClr>
              <a:buFont typeface="Arial" charset="0"/>
              <a:buChar char="•"/>
            </a:pPr>
            <a:r>
              <a:rPr lang="zh-CN" altLang="en-US" sz="2400" dirty="0" smtClean="0">
                <a:latin typeface="微软雅黑 Light" panose="020B0502040204020203" pitchFamily="34" charset="-122"/>
                <a:ea typeface="微软雅黑 Light" panose="020B0502040204020203" pitchFamily="34" charset="-122"/>
              </a:rPr>
              <a:t>异常（</a:t>
            </a:r>
            <a:r>
              <a:rPr lang="en-US" altLang="zh-CN" sz="2400" dirty="0" smtClean="0">
                <a:latin typeface="微软雅黑 Light" panose="020B0502040204020203" pitchFamily="34" charset="-122"/>
                <a:ea typeface="微软雅黑 Light" panose="020B0502040204020203" pitchFamily="34" charset="-122"/>
              </a:rPr>
              <a:t>Exceptions</a:t>
            </a:r>
            <a:r>
              <a:rPr lang="zh-CN" altLang="en-US" sz="2400" dirty="0" smtClean="0">
                <a:latin typeface="微软雅黑 Light" panose="020B0502040204020203" pitchFamily="34" charset="-122"/>
                <a:ea typeface="微软雅黑 Light" panose="020B0502040204020203" pitchFamily="34" charset="-122"/>
              </a:rPr>
              <a:t>）</a:t>
            </a:r>
          </a:p>
        </p:txBody>
      </p:sp>
      <p:sp>
        <p:nvSpPr>
          <p:cNvPr id="4" name="矩形 3"/>
          <p:cNvSpPr/>
          <p:nvPr/>
        </p:nvSpPr>
        <p:spPr>
          <a:xfrm>
            <a:off x="911424" y="4149080"/>
            <a:ext cx="9513558" cy="1200329"/>
          </a:xfrm>
          <a:prstGeom prst="rect">
            <a:avLst/>
          </a:prstGeom>
        </p:spPr>
        <p:txBody>
          <a:bodyPr wrap="square">
            <a:spAutoFit/>
          </a:bodyPr>
          <a:lstStyle/>
          <a:p>
            <a:pPr>
              <a:lnSpc>
                <a:spcPct val="150000"/>
              </a:lnSpc>
            </a:pPr>
            <a:r>
              <a:rPr lang="zh-CN" altLang="en-US" sz="2400" dirty="0" smtClean="0">
                <a:latin typeface="微软雅黑 Light" panose="020B0502040204020203" pitchFamily="34" charset="-122"/>
                <a:ea typeface="微软雅黑 Light" panose="020B0502040204020203" pitchFamily="34" charset="-122"/>
              </a:rPr>
              <a:t>相较于语法错误，异常比较难发现，因为它只在代码</a:t>
            </a:r>
            <a:r>
              <a:rPr lang="zh-CN" altLang="en-US" sz="2400" b="1" dirty="0" smtClean="0">
                <a:solidFill>
                  <a:srgbClr val="942124"/>
                </a:solidFill>
                <a:latin typeface="微软雅黑 Light" panose="020B0502040204020203" pitchFamily="34" charset="-122"/>
                <a:ea typeface="微软雅黑 Light" panose="020B0502040204020203" pitchFamily="34" charset="-122"/>
              </a:rPr>
              <a:t>运行</a:t>
            </a:r>
            <a:r>
              <a:rPr lang="zh-CN" altLang="en-US" sz="2400" dirty="0" smtClean="0">
                <a:latin typeface="微软雅黑 Light" panose="020B0502040204020203" pitchFamily="34" charset="-122"/>
                <a:ea typeface="微软雅黑 Light" panose="020B0502040204020203" pitchFamily="34" charset="-122"/>
              </a:rPr>
              <a:t>时才会发生，如类型错误、数值错误、索引错误和属性错误等。</a:t>
            </a:r>
            <a:endParaRPr lang="zh-CN" altLang="en-US" sz="2400" dirty="0">
              <a:latin typeface="微软雅黑 Light" panose="020B0502040204020203" pitchFamily="34" charset="-122"/>
              <a:ea typeface="微软雅黑 Light" panose="020B0502040204020203" pitchFamily="34" charset="-122"/>
            </a:endParaRPr>
          </a:p>
        </p:txBody>
      </p:sp>
      <p:sp>
        <p:nvSpPr>
          <p:cNvPr id="11" name="TextBox 17"/>
          <p:cNvSpPr txBox="1"/>
          <p:nvPr/>
        </p:nvSpPr>
        <p:spPr>
          <a:xfrm>
            <a:off x="479376" y="5301208"/>
            <a:ext cx="11191170" cy="646331"/>
          </a:xfrm>
          <a:prstGeom prst="rect">
            <a:avLst/>
          </a:prstGeom>
          <a:noFill/>
        </p:spPr>
        <p:txBody>
          <a:bodyPr wrap="square" rtlCol="0">
            <a:spAutoFit/>
          </a:bodyPr>
          <a:lstStyle/>
          <a:p>
            <a:pPr marL="342900" indent="-342900">
              <a:lnSpc>
                <a:spcPct val="150000"/>
              </a:lnSpc>
              <a:buClr>
                <a:schemeClr val="tx1"/>
              </a:buClr>
              <a:buFont typeface="Arial" charset="0"/>
              <a:buChar char="•"/>
            </a:pPr>
            <a:r>
              <a:rPr lang="zh-CN" altLang="en-US" sz="2400" dirty="0" smtClean="0">
                <a:solidFill>
                  <a:srgbClr val="942124"/>
                </a:solidFill>
                <a:latin typeface="微软雅黑 Light" panose="020B0502040204020203" pitchFamily="34" charset="-122"/>
                <a:ea typeface="微软雅黑 Light" panose="020B0502040204020203" pitchFamily="34" charset="-122"/>
              </a:rPr>
              <a:t>语法错误包含在异常基类中</a:t>
            </a:r>
          </a:p>
        </p:txBody>
      </p:sp>
      <p:sp>
        <p:nvSpPr>
          <p:cNvPr id="13" name="标题 8"/>
          <p:cNvSpPr txBox="1">
            <a:spLocks/>
          </p:cNvSpPr>
          <p:nvPr/>
        </p:nvSpPr>
        <p:spPr>
          <a:xfrm>
            <a:off x="911424" y="579766"/>
            <a:ext cx="10515600" cy="7810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微软雅黑 Light" panose="020B0502040204020203" pitchFamily="34" charset="-122"/>
                <a:ea typeface="微软雅黑 Light" panose="020B0502040204020203" pitchFamily="34" charset="-122"/>
                <a:cs typeface="+mj-cs"/>
              </a:defRPr>
            </a:lvl1pPr>
          </a:lstStyle>
          <a:p>
            <a:r>
              <a:rPr lang="zh-CN" altLang="en-US" sz="3200" b="1" dirty="0" smtClean="0">
                <a:solidFill>
                  <a:srgbClr val="942124"/>
                </a:solidFill>
                <a:cs typeface="+mn-cs"/>
              </a:rPr>
              <a:t>错误类型</a:t>
            </a:r>
            <a:endParaRPr lang="zh-CN" altLang="en-US" sz="3200" b="1" dirty="0">
              <a:solidFill>
                <a:srgbClr val="942124"/>
              </a:solidFill>
              <a:cs typeface="+mn-cs"/>
            </a:endParaRPr>
          </a:p>
        </p:txBody>
      </p:sp>
      <p:sp>
        <p:nvSpPr>
          <p:cNvPr id="19" name="矩形 28"/>
          <p:cNvSpPr/>
          <p:nvPr/>
        </p:nvSpPr>
        <p:spPr>
          <a:xfrm>
            <a:off x="-18898" y="671163"/>
            <a:ext cx="510214"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
        <p:nvSpPr>
          <p:cNvPr id="2" name="日期占位符 1"/>
          <p:cNvSpPr>
            <a:spLocks noGrp="1"/>
          </p:cNvSpPr>
          <p:nvPr>
            <p:ph type="dt" sz="half" idx="10"/>
          </p:nvPr>
        </p:nvSpPr>
        <p:spPr/>
        <p:txBody>
          <a:bodyPr/>
          <a:lstStyle/>
          <a:p>
            <a:fld id="{CCC0C731-AFDB-473F-BDBE-C9C0D37545A1}" type="datetime1">
              <a:rPr lang="zh-CN" altLang="en-US" smtClean="0"/>
              <a:pPr/>
              <a:t>2019/9/8</a:t>
            </a:fld>
            <a:endParaRPr lang="zh-CN" altLang="en-US"/>
          </a:p>
        </p:txBody>
      </p:sp>
      <p:sp>
        <p:nvSpPr>
          <p:cNvPr id="5" name="灯片编号占位符 4"/>
          <p:cNvSpPr>
            <a:spLocks noGrp="1"/>
          </p:cNvSpPr>
          <p:nvPr>
            <p:ph type="sldNum" sz="quarter" idx="12"/>
          </p:nvPr>
        </p:nvSpPr>
        <p:spPr/>
        <p:txBody>
          <a:bodyPr/>
          <a:lstStyle/>
          <a:p>
            <a:fld id="{370D8578-DDD4-487D-A316-C8E65CC577E1}" type="slidenum">
              <a:rPr lang="zh-CN" altLang="en-US" smtClean="0"/>
              <a:pPr/>
              <a:t>121</a:t>
            </a:fld>
            <a:endParaRPr lang="zh-CN" altLang="en-US"/>
          </a:p>
        </p:txBody>
      </p:sp>
    </p:spTree>
    <p:extLst>
      <p:ext uri="{BB962C8B-B14F-4D97-AF65-F5344CB8AC3E}">
        <p14:creationId xmlns:p14="http://schemas.microsoft.com/office/powerpoint/2010/main" xmlns="" val="721498663"/>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5"/>
          <p:cNvSpPr txBox="1"/>
          <p:nvPr/>
        </p:nvSpPr>
        <p:spPr>
          <a:xfrm>
            <a:off x="953786" y="709485"/>
            <a:ext cx="3414022" cy="523220"/>
          </a:xfrm>
          <a:prstGeom prst="rect">
            <a:avLst/>
          </a:prstGeom>
          <a:noFill/>
        </p:spPr>
        <p:txBody>
          <a:bodyPr wrap="square" rtlCol="0">
            <a:spAutoFit/>
          </a:bodyPr>
          <a:lstStyle/>
          <a:p>
            <a:r>
              <a:rPr lang="zh-CN" altLang="en-US" sz="2800" dirty="0">
                <a:solidFill>
                  <a:prstClr val="white"/>
                </a:solidFill>
                <a:latin typeface="微软雅黑 Light" panose="020B0502040204020203" pitchFamily="34" charset="-122"/>
                <a:ea typeface="微软雅黑 Light" panose="020B0502040204020203" pitchFamily="34" charset="-122"/>
              </a:rPr>
              <a:t>错误类型</a:t>
            </a:r>
          </a:p>
        </p:txBody>
      </p:sp>
      <p:sp>
        <p:nvSpPr>
          <p:cNvPr id="13" name="标题 8"/>
          <p:cNvSpPr txBox="1">
            <a:spLocks/>
          </p:cNvSpPr>
          <p:nvPr/>
        </p:nvSpPr>
        <p:spPr>
          <a:xfrm>
            <a:off x="911424" y="579766"/>
            <a:ext cx="10515600" cy="7810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微软雅黑 Light" panose="020B0502040204020203" pitchFamily="34" charset="-122"/>
                <a:ea typeface="微软雅黑 Light" panose="020B0502040204020203" pitchFamily="34" charset="-122"/>
                <a:cs typeface="+mj-cs"/>
              </a:defRPr>
            </a:lvl1pPr>
          </a:lstStyle>
          <a:p>
            <a:r>
              <a:rPr lang="en-US" altLang="zh-CN" sz="3200" b="1" dirty="0" smtClean="0">
                <a:solidFill>
                  <a:srgbClr val="942124"/>
                </a:solidFill>
                <a:cs typeface="+mn-cs"/>
              </a:rPr>
              <a:t>Python</a:t>
            </a:r>
            <a:r>
              <a:rPr lang="zh-CN" altLang="en-US" sz="3200" b="1" dirty="0" smtClean="0">
                <a:solidFill>
                  <a:srgbClr val="942124"/>
                </a:solidFill>
                <a:cs typeface="+mn-cs"/>
              </a:rPr>
              <a:t>与</a:t>
            </a:r>
            <a:r>
              <a:rPr lang="en-US" altLang="zh-CN" sz="3200" b="1" dirty="0" smtClean="0">
                <a:solidFill>
                  <a:srgbClr val="942124"/>
                </a:solidFill>
                <a:cs typeface="+mn-cs"/>
              </a:rPr>
              <a:t>Java</a:t>
            </a:r>
            <a:r>
              <a:rPr lang="zh-CN" altLang="en-US" sz="3200" b="1" dirty="0" smtClean="0">
                <a:solidFill>
                  <a:srgbClr val="942124"/>
                </a:solidFill>
                <a:cs typeface="+mn-cs"/>
              </a:rPr>
              <a:t>异常类层级区别</a:t>
            </a:r>
            <a:endParaRPr lang="zh-CN" altLang="en-US" sz="3200" b="1" dirty="0">
              <a:solidFill>
                <a:srgbClr val="942124"/>
              </a:solidFill>
              <a:cs typeface="+mn-cs"/>
            </a:endParaRPr>
          </a:p>
        </p:txBody>
      </p:sp>
      <p:sp>
        <p:nvSpPr>
          <p:cNvPr id="19" name="矩形 28"/>
          <p:cNvSpPr/>
          <p:nvPr/>
        </p:nvSpPr>
        <p:spPr>
          <a:xfrm>
            <a:off x="-18898" y="671163"/>
            <a:ext cx="510214"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pic>
        <p:nvPicPr>
          <p:cNvPr id="2" name="图片 1"/>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8131120" y="946"/>
            <a:ext cx="3338266" cy="6858000"/>
          </a:xfrm>
          <a:prstGeom prst="rect">
            <a:avLst/>
          </a:prstGeom>
        </p:spPr>
      </p:pic>
      <p:sp>
        <p:nvSpPr>
          <p:cNvPr id="14" name="TextBox 17"/>
          <p:cNvSpPr txBox="1"/>
          <p:nvPr/>
        </p:nvSpPr>
        <p:spPr>
          <a:xfrm>
            <a:off x="7451412" y="5517232"/>
            <a:ext cx="4740588" cy="646331"/>
          </a:xfrm>
          <a:prstGeom prst="rect">
            <a:avLst/>
          </a:prstGeom>
          <a:noFill/>
        </p:spPr>
        <p:txBody>
          <a:bodyPr wrap="square" rtlCol="0">
            <a:spAutoFit/>
          </a:bodyPr>
          <a:lstStyle/>
          <a:p>
            <a:pPr>
              <a:lnSpc>
                <a:spcPct val="150000"/>
              </a:lnSpc>
              <a:buClr>
                <a:schemeClr val="tx1"/>
              </a:buClr>
            </a:pPr>
            <a:r>
              <a:rPr lang="en-US" altLang="zh-CN" sz="2400" dirty="0" smtClean="0">
                <a:solidFill>
                  <a:srgbClr val="942124"/>
                </a:solidFill>
                <a:latin typeface="微软雅黑 Light" panose="020B0502040204020203" pitchFamily="34" charset="-122"/>
                <a:ea typeface="微软雅黑 Light" panose="020B0502040204020203" pitchFamily="34" charset="-122"/>
              </a:rPr>
              <a:t>Java</a:t>
            </a:r>
            <a:r>
              <a:rPr lang="zh-CN" altLang="en-US" sz="2400" dirty="0" smtClean="0">
                <a:solidFill>
                  <a:srgbClr val="942124"/>
                </a:solidFill>
                <a:latin typeface="微软雅黑 Light" panose="020B0502040204020203" pitchFamily="34" charset="-122"/>
                <a:ea typeface="微软雅黑 Light" panose="020B0502040204020203" pitchFamily="34" charset="-122"/>
              </a:rPr>
              <a:t>异常类层级</a:t>
            </a:r>
            <a:endParaRPr lang="en-US" altLang="zh-CN" sz="2400" dirty="0">
              <a:solidFill>
                <a:srgbClr val="942124"/>
              </a:solidFill>
              <a:latin typeface="微软雅黑 Light" panose="020B0502040204020203" pitchFamily="34" charset="-122"/>
              <a:ea typeface="微软雅黑 Light" panose="020B0502040204020203" pitchFamily="34" charset="-122"/>
            </a:endParaRPr>
          </a:p>
        </p:txBody>
      </p:sp>
      <p:graphicFrame>
        <p:nvGraphicFramePr>
          <p:cNvPr id="5" name="图表 4"/>
          <p:cNvGraphicFramePr/>
          <p:nvPr>
            <p:extLst>
              <p:ext uri="{D42A27DB-BD31-4B8C-83A1-F6EECF244321}">
                <p14:modId xmlns:p14="http://schemas.microsoft.com/office/powerpoint/2010/main" xmlns="" val="1890189138"/>
              </p:ext>
            </p:extLst>
          </p:nvPr>
        </p:nvGraphicFramePr>
        <p:xfrm>
          <a:off x="491316" y="1231735"/>
          <a:ext cx="7155118" cy="554152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5" name="TextBox 17"/>
          <p:cNvSpPr txBox="1"/>
          <p:nvPr/>
        </p:nvSpPr>
        <p:spPr>
          <a:xfrm>
            <a:off x="957369" y="1772816"/>
            <a:ext cx="4740588" cy="646331"/>
          </a:xfrm>
          <a:prstGeom prst="rect">
            <a:avLst/>
          </a:prstGeom>
          <a:noFill/>
        </p:spPr>
        <p:txBody>
          <a:bodyPr wrap="square" rtlCol="0">
            <a:spAutoFit/>
          </a:bodyPr>
          <a:lstStyle/>
          <a:p>
            <a:pPr>
              <a:lnSpc>
                <a:spcPct val="150000"/>
              </a:lnSpc>
              <a:buClr>
                <a:schemeClr val="tx1"/>
              </a:buClr>
            </a:pPr>
            <a:r>
              <a:rPr lang="en-US" altLang="zh-CN" sz="2400" smtClean="0">
                <a:solidFill>
                  <a:srgbClr val="942124"/>
                </a:solidFill>
                <a:latin typeface="微软雅黑 Light" panose="020B0502040204020203" pitchFamily="34" charset="-122"/>
                <a:ea typeface="微软雅黑 Light" panose="020B0502040204020203" pitchFamily="34" charset="-122"/>
              </a:rPr>
              <a:t>Python</a:t>
            </a:r>
            <a:r>
              <a:rPr lang="zh-CN" altLang="en-US" sz="2400" dirty="0" smtClean="0">
                <a:solidFill>
                  <a:srgbClr val="942124"/>
                </a:solidFill>
                <a:latin typeface="微软雅黑 Light" panose="020B0502040204020203" pitchFamily="34" charset="-122"/>
                <a:ea typeface="微软雅黑 Light" panose="020B0502040204020203" pitchFamily="34" charset="-122"/>
              </a:rPr>
              <a:t>异常类层级</a:t>
            </a:r>
            <a:endParaRPr lang="en-US" altLang="zh-CN" sz="2400" dirty="0">
              <a:solidFill>
                <a:srgbClr val="942124"/>
              </a:solidFill>
              <a:latin typeface="微软雅黑 Light" panose="020B0502040204020203" pitchFamily="34" charset="-122"/>
              <a:ea typeface="微软雅黑 Light" panose="020B0502040204020203" pitchFamily="34" charset="-122"/>
            </a:endParaRPr>
          </a:p>
        </p:txBody>
      </p:sp>
      <p:sp>
        <p:nvSpPr>
          <p:cNvPr id="3" name="日期占位符 2"/>
          <p:cNvSpPr>
            <a:spLocks noGrp="1"/>
          </p:cNvSpPr>
          <p:nvPr>
            <p:ph type="dt" sz="half" idx="10"/>
          </p:nvPr>
        </p:nvSpPr>
        <p:spPr/>
        <p:txBody>
          <a:bodyPr/>
          <a:lstStyle/>
          <a:p>
            <a:fld id="{999113D5-9DA1-4FDB-AFCD-68C73F595931}" type="datetime1">
              <a:rPr lang="zh-CN" altLang="en-US" smtClean="0"/>
              <a:pPr/>
              <a:t>2019/9/8</a:t>
            </a:fld>
            <a:endParaRPr lang="zh-CN" altLang="en-US"/>
          </a:p>
        </p:txBody>
      </p:sp>
      <p:sp>
        <p:nvSpPr>
          <p:cNvPr id="4" name="灯片编号占位符 3"/>
          <p:cNvSpPr>
            <a:spLocks noGrp="1"/>
          </p:cNvSpPr>
          <p:nvPr>
            <p:ph type="sldNum" sz="quarter" idx="12"/>
          </p:nvPr>
        </p:nvSpPr>
        <p:spPr/>
        <p:txBody>
          <a:bodyPr/>
          <a:lstStyle/>
          <a:p>
            <a:fld id="{370D8578-DDD4-487D-A316-C8E65CC577E1}" type="slidenum">
              <a:rPr lang="zh-CN" altLang="en-US" smtClean="0"/>
              <a:pPr/>
              <a:t>122</a:t>
            </a:fld>
            <a:endParaRPr lang="zh-CN" altLang="en-US"/>
          </a:p>
        </p:txBody>
      </p:sp>
    </p:spTree>
    <p:extLst>
      <p:ext uri="{BB962C8B-B14F-4D97-AF65-F5344CB8AC3E}">
        <p14:creationId xmlns:p14="http://schemas.microsoft.com/office/powerpoint/2010/main" xmlns="" val="780863615"/>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5"/>
          <p:cNvSpPr txBox="1"/>
          <p:nvPr/>
        </p:nvSpPr>
        <p:spPr>
          <a:xfrm>
            <a:off x="953786" y="709485"/>
            <a:ext cx="3414022" cy="523220"/>
          </a:xfrm>
          <a:prstGeom prst="rect">
            <a:avLst/>
          </a:prstGeom>
          <a:noFill/>
        </p:spPr>
        <p:txBody>
          <a:bodyPr wrap="square" rtlCol="0">
            <a:spAutoFit/>
          </a:bodyPr>
          <a:lstStyle/>
          <a:p>
            <a:r>
              <a:rPr lang="zh-CN" altLang="en-US" sz="2800" dirty="0" smtClean="0">
                <a:solidFill>
                  <a:prstClr val="white"/>
                </a:solidFill>
                <a:latin typeface="微软雅黑 Light" panose="020B0502040204020203" pitchFamily="34" charset="-122"/>
                <a:ea typeface="微软雅黑 Light" panose="020B0502040204020203" pitchFamily="34" charset="-122"/>
              </a:rPr>
              <a:t>语法错误</a:t>
            </a:r>
            <a:endParaRPr lang="zh-CN" altLang="en-US" sz="2800" dirty="0">
              <a:solidFill>
                <a:prstClr val="white"/>
              </a:solidFill>
              <a:latin typeface="微软雅黑 Light" panose="020B0502040204020203" pitchFamily="34" charset="-122"/>
              <a:ea typeface="微软雅黑 Light" panose="020B0502040204020203" pitchFamily="34" charset="-122"/>
            </a:endParaRPr>
          </a:p>
        </p:txBody>
      </p:sp>
      <p:sp>
        <p:nvSpPr>
          <p:cNvPr id="18" name="TextBox 17"/>
          <p:cNvSpPr txBox="1"/>
          <p:nvPr/>
        </p:nvSpPr>
        <p:spPr>
          <a:xfrm>
            <a:off x="491316" y="1907022"/>
            <a:ext cx="11191170" cy="646331"/>
          </a:xfrm>
          <a:prstGeom prst="rect">
            <a:avLst/>
          </a:prstGeom>
          <a:noFill/>
        </p:spPr>
        <p:txBody>
          <a:bodyPr wrap="square" rtlCol="0">
            <a:spAutoFit/>
          </a:bodyPr>
          <a:lstStyle/>
          <a:p>
            <a:pPr marL="342900" indent="-342900">
              <a:lnSpc>
                <a:spcPct val="150000"/>
              </a:lnSpc>
              <a:buClr>
                <a:schemeClr val="tx1"/>
              </a:buClr>
              <a:buFont typeface="Arial" charset="0"/>
              <a:buChar char="•"/>
            </a:pPr>
            <a:r>
              <a:rPr lang="zh-CN" altLang="en-US" sz="2400" dirty="0">
                <a:solidFill>
                  <a:prstClr val="black"/>
                </a:solidFill>
                <a:latin typeface="微软雅黑 Light" panose="020B0502040204020203" pitchFamily="34" charset="-122"/>
                <a:ea typeface="微软雅黑 Light" panose="020B0502040204020203" pitchFamily="34" charset="-122"/>
              </a:rPr>
              <a:t>常见的语法</a:t>
            </a:r>
            <a:r>
              <a:rPr lang="zh-CN" altLang="en-US" sz="2400" dirty="0" smtClean="0">
                <a:solidFill>
                  <a:prstClr val="black"/>
                </a:solidFill>
                <a:latin typeface="微软雅黑 Light" panose="020B0502040204020203" pitchFamily="34" charset="-122"/>
                <a:ea typeface="微软雅黑 Light" panose="020B0502040204020203" pitchFamily="34" charset="-122"/>
              </a:rPr>
              <a:t>错误（</a:t>
            </a:r>
            <a:r>
              <a:rPr lang="en-US" altLang="zh-CN" sz="2400" dirty="0" err="1" smtClean="0">
                <a:solidFill>
                  <a:prstClr val="black"/>
                </a:solidFill>
                <a:latin typeface="Monaco" charset="0"/>
                <a:ea typeface="Monaco" charset="0"/>
                <a:cs typeface="Monaco" charset="0"/>
              </a:rPr>
              <a:t>SyntaxError</a:t>
            </a:r>
            <a:r>
              <a:rPr lang="zh-CN" altLang="en-US" sz="2400" dirty="0" smtClean="0">
                <a:solidFill>
                  <a:prstClr val="black"/>
                </a:solidFill>
                <a:latin typeface="微软雅黑 Light" panose="020B0502040204020203" pitchFamily="34" charset="-122"/>
                <a:ea typeface="微软雅黑 Light" panose="020B0502040204020203" pitchFamily="34" charset="-122"/>
              </a:rPr>
              <a:t>）包括</a:t>
            </a:r>
            <a:r>
              <a:rPr lang="zh-CN" altLang="en-US" sz="2400" dirty="0">
                <a:solidFill>
                  <a:prstClr val="black"/>
                </a:solidFill>
                <a:latin typeface="微软雅黑 Light" panose="020B0502040204020203" pitchFamily="34" charset="-122"/>
                <a:ea typeface="微软雅黑 Light" panose="020B0502040204020203" pitchFamily="34" charset="-122"/>
              </a:rPr>
              <a:t>：</a:t>
            </a:r>
            <a:endParaRPr lang="en-US" altLang="zh-CN" sz="2400" dirty="0">
              <a:solidFill>
                <a:prstClr val="black"/>
              </a:solidFill>
              <a:latin typeface="微软雅黑 Light" panose="020B0502040204020203" pitchFamily="34" charset="-122"/>
              <a:ea typeface="微软雅黑 Light" panose="020B0502040204020203" pitchFamily="34" charset="-122"/>
            </a:endParaRPr>
          </a:p>
        </p:txBody>
      </p:sp>
      <p:sp>
        <p:nvSpPr>
          <p:cNvPr id="2" name="矩形 1"/>
          <p:cNvSpPr/>
          <p:nvPr/>
        </p:nvSpPr>
        <p:spPr>
          <a:xfrm>
            <a:off x="491316" y="3220254"/>
            <a:ext cx="9412194" cy="1754326"/>
          </a:xfrm>
          <a:prstGeom prst="rect">
            <a:avLst/>
          </a:prstGeom>
        </p:spPr>
        <p:txBody>
          <a:bodyPr wrap="square">
            <a:spAutoFit/>
          </a:bodyPr>
          <a:lstStyle/>
          <a:p>
            <a:pPr marL="342900" indent="-342900">
              <a:lnSpc>
                <a:spcPct val="150000"/>
              </a:lnSpc>
              <a:buClr>
                <a:schemeClr val="tx1"/>
              </a:buClr>
              <a:buFont typeface="Arial" panose="020B0604020202020204" pitchFamily="34" charset="0"/>
              <a:buChar char="•"/>
            </a:pPr>
            <a:r>
              <a:rPr lang="zh-CN" altLang="en-US" sz="2400" dirty="0">
                <a:solidFill>
                  <a:prstClr val="black"/>
                </a:solidFill>
                <a:latin typeface="微软雅黑 Light" panose="020B0502040204020203" pitchFamily="34" charset="-122"/>
                <a:ea typeface="微软雅黑 Light" panose="020B0502040204020203" pitchFamily="34" charset="-122"/>
              </a:rPr>
              <a:t>缺少起始符号或结尾符号（括号、引号等</a:t>
            </a:r>
            <a:r>
              <a:rPr lang="zh-CN" altLang="en-US" sz="2400" dirty="0" smtClean="0">
                <a:solidFill>
                  <a:prstClr val="black"/>
                </a:solidFill>
                <a:latin typeface="微软雅黑 Light" panose="020B0502040204020203" pitchFamily="34" charset="-122"/>
                <a:ea typeface="微软雅黑 Light" panose="020B0502040204020203" pitchFamily="34" charset="-122"/>
              </a:rPr>
              <a:t>）</a:t>
            </a:r>
            <a:endParaRPr lang="en-US" altLang="zh-CN" sz="2400" dirty="0" smtClean="0">
              <a:solidFill>
                <a:prstClr val="black"/>
              </a:solidFill>
              <a:latin typeface="微软雅黑 Light" panose="020B0502040204020203" pitchFamily="34" charset="-122"/>
              <a:ea typeface="微软雅黑 Light" panose="020B0502040204020203" pitchFamily="34" charset="-122"/>
            </a:endParaRPr>
          </a:p>
          <a:p>
            <a:pPr marL="342900" indent="-342900">
              <a:lnSpc>
                <a:spcPct val="150000"/>
              </a:lnSpc>
              <a:buClr>
                <a:schemeClr val="tx1"/>
              </a:buClr>
              <a:buFont typeface="Arial" panose="020B0604020202020204" pitchFamily="34" charset="0"/>
              <a:buChar char="•"/>
            </a:pPr>
            <a:r>
              <a:rPr lang="zh-CN" altLang="en-US" sz="2400" dirty="0">
                <a:solidFill>
                  <a:schemeClr val="bg2">
                    <a:lumMod val="75000"/>
                  </a:schemeClr>
                </a:solidFill>
                <a:latin typeface="微软雅黑 Light" panose="020B0502040204020203" pitchFamily="34" charset="-122"/>
                <a:ea typeface="微软雅黑 Light" panose="020B0502040204020203" pitchFamily="34" charset="-122"/>
              </a:rPr>
              <a:t>缩进</a:t>
            </a:r>
            <a:r>
              <a:rPr lang="zh-CN" altLang="en-US" sz="2400" dirty="0" smtClean="0">
                <a:solidFill>
                  <a:schemeClr val="bg2">
                    <a:lumMod val="75000"/>
                  </a:schemeClr>
                </a:solidFill>
                <a:latin typeface="微软雅黑 Light" panose="020B0502040204020203" pitchFamily="34" charset="-122"/>
                <a:ea typeface="微软雅黑 Light" panose="020B0502040204020203" pitchFamily="34" charset="-122"/>
              </a:rPr>
              <a:t>错误</a:t>
            </a:r>
            <a:endParaRPr lang="en-US" altLang="zh-CN" sz="2400" dirty="0">
              <a:solidFill>
                <a:schemeClr val="bg2">
                  <a:lumMod val="75000"/>
                </a:schemeClr>
              </a:solidFill>
              <a:latin typeface="微软雅黑 Light" panose="020B0502040204020203" pitchFamily="34" charset="-122"/>
              <a:ea typeface="微软雅黑 Light" panose="020B0502040204020203" pitchFamily="34" charset="-122"/>
            </a:endParaRPr>
          </a:p>
          <a:p>
            <a:pPr marL="342900" indent="-342900">
              <a:lnSpc>
                <a:spcPct val="150000"/>
              </a:lnSpc>
              <a:buClr>
                <a:schemeClr val="tx1"/>
              </a:buClr>
              <a:buFont typeface="Arial" panose="020B0604020202020204" pitchFamily="34" charset="0"/>
              <a:buChar char="•"/>
            </a:pPr>
            <a:r>
              <a:rPr lang="zh-CN" altLang="en-US" sz="2400" dirty="0">
                <a:solidFill>
                  <a:schemeClr val="bg2">
                    <a:lumMod val="75000"/>
                  </a:schemeClr>
                </a:solidFill>
                <a:latin typeface="微软雅黑 Light" panose="020B0502040204020203" pitchFamily="34" charset="-122"/>
                <a:ea typeface="微软雅黑 Light" panose="020B0502040204020203" pitchFamily="34" charset="-122"/>
              </a:rPr>
              <a:t>关键词拼写错误</a:t>
            </a:r>
            <a:endParaRPr lang="en-US" altLang="zh-CN" sz="2400" dirty="0">
              <a:solidFill>
                <a:schemeClr val="bg2">
                  <a:lumMod val="75000"/>
                </a:schemeClr>
              </a:solidFill>
              <a:latin typeface="微软雅黑 Light" panose="020B0502040204020203" pitchFamily="34" charset="-122"/>
              <a:ea typeface="微软雅黑 Light" panose="020B0502040204020203" pitchFamily="34" charset="-122"/>
            </a:endParaRPr>
          </a:p>
        </p:txBody>
      </p:sp>
      <p:pic>
        <p:nvPicPr>
          <p:cNvPr id="4" name="图片 3"/>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6672064" y="3043317"/>
            <a:ext cx="5727700" cy="2108200"/>
          </a:xfrm>
          <a:prstGeom prst="rect">
            <a:avLst/>
          </a:prstGeom>
        </p:spPr>
      </p:pic>
      <p:sp>
        <p:nvSpPr>
          <p:cNvPr id="11" name="标题 8"/>
          <p:cNvSpPr txBox="1">
            <a:spLocks/>
          </p:cNvSpPr>
          <p:nvPr/>
        </p:nvSpPr>
        <p:spPr>
          <a:xfrm>
            <a:off x="911424" y="579766"/>
            <a:ext cx="10515600" cy="7810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微软雅黑 Light" panose="020B0502040204020203" pitchFamily="34" charset="-122"/>
                <a:ea typeface="微软雅黑 Light" panose="020B0502040204020203" pitchFamily="34" charset="-122"/>
                <a:cs typeface="+mj-cs"/>
              </a:defRPr>
            </a:lvl1pPr>
          </a:lstStyle>
          <a:p>
            <a:r>
              <a:rPr lang="zh-CN" altLang="en-US" sz="3200" b="1" dirty="0" smtClean="0">
                <a:solidFill>
                  <a:srgbClr val="942124"/>
                </a:solidFill>
                <a:cs typeface="+mn-cs"/>
              </a:rPr>
              <a:t>语法错误</a:t>
            </a:r>
            <a:endParaRPr lang="zh-CN" altLang="en-US" sz="3200" b="1" dirty="0">
              <a:solidFill>
                <a:srgbClr val="942124"/>
              </a:solidFill>
              <a:cs typeface="+mn-cs"/>
            </a:endParaRPr>
          </a:p>
        </p:txBody>
      </p:sp>
      <p:sp>
        <p:nvSpPr>
          <p:cNvPr id="13" name="矩形 28"/>
          <p:cNvSpPr/>
          <p:nvPr/>
        </p:nvSpPr>
        <p:spPr>
          <a:xfrm>
            <a:off x="-18898" y="671163"/>
            <a:ext cx="510214"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
        <p:nvSpPr>
          <p:cNvPr id="3" name="日期占位符 2"/>
          <p:cNvSpPr>
            <a:spLocks noGrp="1"/>
          </p:cNvSpPr>
          <p:nvPr>
            <p:ph type="dt" sz="half" idx="10"/>
          </p:nvPr>
        </p:nvSpPr>
        <p:spPr/>
        <p:txBody>
          <a:bodyPr/>
          <a:lstStyle/>
          <a:p>
            <a:fld id="{11346287-7E5B-4817-831C-55D125F7AF1A}" type="datetime1">
              <a:rPr lang="zh-CN" altLang="en-US" smtClean="0"/>
              <a:pPr/>
              <a:t>2019/9/8</a:t>
            </a:fld>
            <a:endParaRPr lang="zh-CN" altLang="en-US"/>
          </a:p>
        </p:txBody>
      </p:sp>
      <p:sp>
        <p:nvSpPr>
          <p:cNvPr id="5" name="灯片编号占位符 4"/>
          <p:cNvSpPr>
            <a:spLocks noGrp="1"/>
          </p:cNvSpPr>
          <p:nvPr>
            <p:ph type="sldNum" sz="quarter" idx="12"/>
          </p:nvPr>
        </p:nvSpPr>
        <p:spPr/>
        <p:txBody>
          <a:bodyPr/>
          <a:lstStyle/>
          <a:p>
            <a:fld id="{370D8578-DDD4-487D-A316-C8E65CC577E1}" type="slidenum">
              <a:rPr lang="zh-CN" altLang="en-US" smtClean="0"/>
              <a:pPr/>
              <a:t>123</a:t>
            </a:fld>
            <a:endParaRPr lang="zh-CN" altLang="en-US"/>
          </a:p>
        </p:txBody>
      </p:sp>
    </p:spTree>
    <p:extLst>
      <p:ext uri="{BB962C8B-B14F-4D97-AF65-F5344CB8AC3E}">
        <p14:creationId xmlns:p14="http://schemas.microsoft.com/office/powerpoint/2010/main" xmlns="" val="1544901236"/>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5"/>
          <p:cNvSpPr txBox="1"/>
          <p:nvPr/>
        </p:nvSpPr>
        <p:spPr>
          <a:xfrm>
            <a:off x="953786" y="709485"/>
            <a:ext cx="3414022" cy="523220"/>
          </a:xfrm>
          <a:prstGeom prst="rect">
            <a:avLst/>
          </a:prstGeom>
          <a:noFill/>
        </p:spPr>
        <p:txBody>
          <a:bodyPr wrap="square" rtlCol="0">
            <a:spAutoFit/>
          </a:bodyPr>
          <a:lstStyle/>
          <a:p>
            <a:r>
              <a:rPr lang="zh-CN" altLang="en-US" sz="2800" dirty="0" smtClean="0">
                <a:solidFill>
                  <a:prstClr val="white"/>
                </a:solidFill>
                <a:latin typeface="微软雅黑 Light" panose="020B0502040204020203" pitchFamily="34" charset="-122"/>
                <a:ea typeface="微软雅黑 Light" panose="020B0502040204020203" pitchFamily="34" charset="-122"/>
              </a:rPr>
              <a:t>语法错误</a:t>
            </a:r>
            <a:endParaRPr lang="zh-CN" altLang="en-US" sz="2800" dirty="0">
              <a:solidFill>
                <a:prstClr val="white"/>
              </a:solidFill>
              <a:latin typeface="微软雅黑 Light" panose="020B0502040204020203" pitchFamily="34" charset="-122"/>
              <a:ea typeface="微软雅黑 Light" panose="020B0502040204020203" pitchFamily="34" charset="-122"/>
            </a:endParaRPr>
          </a:p>
        </p:txBody>
      </p:sp>
      <p:sp>
        <p:nvSpPr>
          <p:cNvPr id="18" name="TextBox 17"/>
          <p:cNvSpPr txBox="1"/>
          <p:nvPr/>
        </p:nvSpPr>
        <p:spPr>
          <a:xfrm>
            <a:off x="491316" y="1907022"/>
            <a:ext cx="11191170" cy="646331"/>
          </a:xfrm>
          <a:prstGeom prst="rect">
            <a:avLst/>
          </a:prstGeom>
          <a:noFill/>
        </p:spPr>
        <p:txBody>
          <a:bodyPr wrap="square" rtlCol="0">
            <a:spAutoFit/>
          </a:bodyPr>
          <a:lstStyle/>
          <a:p>
            <a:pPr marL="342900" indent="-342900">
              <a:lnSpc>
                <a:spcPct val="150000"/>
              </a:lnSpc>
              <a:buClr>
                <a:schemeClr val="tx1"/>
              </a:buClr>
              <a:buFont typeface="Arial" charset="0"/>
              <a:buChar char="•"/>
            </a:pPr>
            <a:r>
              <a:rPr lang="zh-CN" altLang="en-US" sz="2400" dirty="0">
                <a:solidFill>
                  <a:prstClr val="black"/>
                </a:solidFill>
                <a:latin typeface="微软雅黑 Light" panose="020B0502040204020203" pitchFamily="34" charset="-122"/>
                <a:ea typeface="微软雅黑 Light" panose="020B0502040204020203" pitchFamily="34" charset="-122"/>
              </a:rPr>
              <a:t>常见的语法</a:t>
            </a:r>
            <a:r>
              <a:rPr lang="zh-CN" altLang="en-US" sz="2400" dirty="0" smtClean="0">
                <a:solidFill>
                  <a:prstClr val="black"/>
                </a:solidFill>
                <a:latin typeface="微软雅黑 Light" panose="020B0502040204020203" pitchFamily="34" charset="-122"/>
                <a:ea typeface="微软雅黑 Light" panose="020B0502040204020203" pitchFamily="34" charset="-122"/>
              </a:rPr>
              <a:t>错误（</a:t>
            </a:r>
            <a:r>
              <a:rPr lang="en-US" altLang="zh-CN" sz="2400" dirty="0" err="1" smtClean="0">
                <a:solidFill>
                  <a:prstClr val="black"/>
                </a:solidFill>
                <a:latin typeface="Monaco" charset="0"/>
                <a:ea typeface="Monaco" charset="0"/>
                <a:cs typeface="Monaco" charset="0"/>
              </a:rPr>
              <a:t>SyntaxError</a:t>
            </a:r>
            <a:r>
              <a:rPr lang="zh-CN" altLang="en-US" sz="2400" dirty="0" smtClean="0">
                <a:solidFill>
                  <a:prstClr val="black"/>
                </a:solidFill>
                <a:latin typeface="微软雅黑 Light" panose="020B0502040204020203" pitchFamily="34" charset="-122"/>
                <a:ea typeface="微软雅黑 Light" panose="020B0502040204020203" pitchFamily="34" charset="-122"/>
              </a:rPr>
              <a:t>）包括</a:t>
            </a:r>
            <a:r>
              <a:rPr lang="zh-CN" altLang="en-US" sz="2400" dirty="0">
                <a:solidFill>
                  <a:prstClr val="black"/>
                </a:solidFill>
                <a:latin typeface="微软雅黑 Light" panose="020B0502040204020203" pitchFamily="34" charset="-122"/>
                <a:ea typeface="微软雅黑 Light" panose="020B0502040204020203" pitchFamily="34" charset="-122"/>
              </a:rPr>
              <a:t>：</a:t>
            </a:r>
            <a:endParaRPr lang="en-US" altLang="zh-CN" sz="2400" dirty="0">
              <a:solidFill>
                <a:prstClr val="black"/>
              </a:solidFill>
              <a:latin typeface="微软雅黑 Light" panose="020B0502040204020203" pitchFamily="34" charset="-122"/>
              <a:ea typeface="微软雅黑 Light" panose="020B0502040204020203" pitchFamily="34" charset="-122"/>
            </a:endParaRPr>
          </a:p>
        </p:txBody>
      </p:sp>
      <p:sp>
        <p:nvSpPr>
          <p:cNvPr id="2" name="矩形 1"/>
          <p:cNvSpPr/>
          <p:nvPr/>
        </p:nvSpPr>
        <p:spPr>
          <a:xfrm>
            <a:off x="491316" y="3220254"/>
            <a:ext cx="9412194" cy="1754326"/>
          </a:xfrm>
          <a:prstGeom prst="rect">
            <a:avLst/>
          </a:prstGeom>
        </p:spPr>
        <p:txBody>
          <a:bodyPr wrap="square">
            <a:spAutoFit/>
          </a:bodyPr>
          <a:lstStyle/>
          <a:p>
            <a:pPr marL="342900" indent="-342900">
              <a:lnSpc>
                <a:spcPct val="150000"/>
              </a:lnSpc>
              <a:buClr>
                <a:schemeClr val="tx1"/>
              </a:buClr>
              <a:buFont typeface="Arial" panose="020B0604020202020204" pitchFamily="34" charset="0"/>
              <a:buChar char="•"/>
            </a:pPr>
            <a:r>
              <a:rPr lang="zh-CN" altLang="en-US" sz="2400" dirty="0">
                <a:solidFill>
                  <a:schemeClr val="bg2">
                    <a:lumMod val="75000"/>
                  </a:schemeClr>
                </a:solidFill>
                <a:latin typeface="微软雅黑 Light" panose="020B0502040204020203" pitchFamily="34" charset="-122"/>
                <a:ea typeface="微软雅黑 Light" panose="020B0502040204020203" pitchFamily="34" charset="-122"/>
              </a:rPr>
              <a:t>缺少起始符号或结尾符号（括号、引号等</a:t>
            </a:r>
            <a:r>
              <a:rPr lang="zh-CN" altLang="en-US" sz="2400" dirty="0" smtClean="0">
                <a:solidFill>
                  <a:schemeClr val="bg2">
                    <a:lumMod val="75000"/>
                  </a:schemeClr>
                </a:solidFill>
                <a:latin typeface="微软雅黑 Light" panose="020B0502040204020203" pitchFamily="34" charset="-122"/>
                <a:ea typeface="微软雅黑 Light" panose="020B0502040204020203" pitchFamily="34" charset="-122"/>
              </a:rPr>
              <a:t>）</a:t>
            </a:r>
            <a:endParaRPr lang="en-US" altLang="zh-CN" sz="2400" dirty="0" smtClean="0">
              <a:solidFill>
                <a:schemeClr val="bg2">
                  <a:lumMod val="75000"/>
                </a:schemeClr>
              </a:solidFill>
              <a:latin typeface="微软雅黑 Light" panose="020B0502040204020203" pitchFamily="34" charset="-122"/>
              <a:ea typeface="微软雅黑 Light" panose="020B0502040204020203" pitchFamily="34" charset="-122"/>
            </a:endParaRPr>
          </a:p>
          <a:p>
            <a:pPr marL="342900" indent="-342900">
              <a:lnSpc>
                <a:spcPct val="150000"/>
              </a:lnSpc>
              <a:buClr>
                <a:schemeClr val="tx1"/>
              </a:buClr>
              <a:buFont typeface="Arial" panose="020B0604020202020204" pitchFamily="34" charset="0"/>
              <a:buChar char="•"/>
            </a:pPr>
            <a:r>
              <a:rPr lang="zh-CN" altLang="en-US" sz="2400" dirty="0">
                <a:latin typeface="微软雅黑 Light" panose="020B0502040204020203" pitchFamily="34" charset="-122"/>
                <a:ea typeface="微软雅黑 Light" panose="020B0502040204020203" pitchFamily="34" charset="-122"/>
              </a:rPr>
              <a:t>缩进</a:t>
            </a:r>
            <a:r>
              <a:rPr lang="zh-CN" altLang="en-US" sz="2400" dirty="0" smtClean="0">
                <a:latin typeface="微软雅黑 Light" panose="020B0502040204020203" pitchFamily="34" charset="-122"/>
                <a:ea typeface="微软雅黑 Light" panose="020B0502040204020203" pitchFamily="34" charset="-122"/>
              </a:rPr>
              <a:t>错误</a:t>
            </a:r>
            <a:endParaRPr lang="en-US" altLang="zh-CN" sz="2400" dirty="0">
              <a:latin typeface="微软雅黑 Light" panose="020B0502040204020203" pitchFamily="34" charset="-122"/>
              <a:ea typeface="微软雅黑 Light" panose="020B0502040204020203" pitchFamily="34" charset="-122"/>
            </a:endParaRPr>
          </a:p>
          <a:p>
            <a:pPr marL="342900" indent="-342900">
              <a:lnSpc>
                <a:spcPct val="150000"/>
              </a:lnSpc>
              <a:buClr>
                <a:schemeClr val="tx1"/>
              </a:buClr>
              <a:buFont typeface="Arial" panose="020B0604020202020204" pitchFamily="34" charset="0"/>
              <a:buChar char="•"/>
            </a:pPr>
            <a:r>
              <a:rPr lang="zh-CN" altLang="en-US" sz="2400" dirty="0">
                <a:solidFill>
                  <a:schemeClr val="bg2">
                    <a:lumMod val="75000"/>
                  </a:schemeClr>
                </a:solidFill>
                <a:latin typeface="微软雅黑 Light" panose="020B0502040204020203" pitchFamily="34" charset="-122"/>
                <a:ea typeface="微软雅黑 Light" panose="020B0502040204020203" pitchFamily="34" charset="-122"/>
              </a:rPr>
              <a:t>关键词拼写错误</a:t>
            </a:r>
            <a:endParaRPr lang="en-US" altLang="zh-CN" sz="2400" dirty="0">
              <a:solidFill>
                <a:schemeClr val="bg2">
                  <a:lumMod val="75000"/>
                </a:schemeClr>
              </a:solidFill>
              <a:latin typeface="微软雅黑 Light" panose="020B0502040204020203" pitchFamily="34" charset="-122"/>
              <a:ea typeface="微软雅黑 Light" panose="020B0502040204020203" pitchFamily="34" charset="-122"/>
            </a:endParaRPr>
          </a:p>
        </p:txBody>
      </p:sp>
      <p:sp>
        <p:nvSpPr>
          <p:cNvPr id="11" name="标题 8"/>
          <p:cNvSpPr txBox="1">
            <a:spLocks/>
          </p:cNvSpPr>
          <p:nvPr/>
        </p:nvSpPr>
        <p:spPr>
          <a:xfrm>
            <a:off x="911424" y="579766"/>
            <a:ext cx="10515600" cy="7810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微软雅黑 Light" panose="020B0502040204020203" pitchFamily="34" charset="-122"/>
                <a:ea typeface="微软雅黑 Light" panose="020B0502040204020203" pitchFamily="34" charset="-122"/>
                <a:cs typeface="+mj-cs"/>
              </a:defRPr>
            </a:lvl1pPr>
          </a:lstStyle>
          <a:p>
            <a:r>
              <a:rPr lang="zh-CN" altLang="en-US" sz="3200" b="1" dirty="0" smtClean="0">
                <a:solidFill>
                  <a:srgbClr val="942124"/>
                </a:solidFill>
                <a:cs typeface="+mn-cs"/>
              </a:rPr>
              <a:t>语法错误</a:t>
            </a:r>
            <a:endParaRPr lang="zh-CN" altLang="en-US" sz="3200" b="1" dirty="0">
              <a:solidFill>
                <a:srgbClr val="942124"/>
              </a:solidFill>
              <a:cs typeface="+mn-cs"/>
            </a:endParaRPr>
          </a:p>
        </p:txBody>
      </p:sp>
      <p:sp>
        <p:nvSpPr>
          <p:cNvPr id="13" name="矩形 28"/>
          <p:cNvSpPr/>
          <p:nvPr/>
        </p:nvSpPr>
        <p:spPr>
          <a:xfrm>
            <a:off x="-18898" y="671163"/>
            <a:ext cx="510214"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pic>
        <p:nvPicPr>
          <p:cNvPr id="3" name="图片 2"/>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6672064" y="2859167"/>
            <a:ext cx="8267700" cy="2476500"/>
          </a:xfrm>
          <a:prstGeom prst="rect">
            <a:avLst/>
          </a:prstGeom>
        </p:spPr>
      </p:pic>
      <p:sp>
        <p:nvSpPr>
          <p:cNvPr id="4" name="日期占位符 3"/>
          <p:cNvSpPr>
            <a:spLocks noGrp="1"/>
          </p:cNvSpPr>
          <p:nvPr>
            <p:ph type="dt" sz="half" idx="10"/>
          </p:nvPr>
        </p:nvSpPr>
        <p:spPr/>
        <p:txBody>
          <a:bodyPr/>
          <a:lstStyle/>
          <a:p>
            <a:fld id="{275B33D6-F575-454D-9334-5B86FDCD1E1C}" type="datetime1">
              <a:rPr lang="zh-CN" altLang="en-US" smtClean="0"/>
              <a:pPr/>
              <a:t>2019/9/8</a:t>
            </a:fld>
            <a:endParaRPr lang="zh-CN" altLang="en-US"/>
          </a:p>
        </p:txBody>
      </p:sp>
      <p:sp>
        <p:nvSpPr>
          <p:cNvPr id="5" name="灯片编号占位符 4"/>
          <p:cNvSpPr>
            <a:spLocks noGrp="1"/>
          </p:cNvSpPr>
          <p:nvPr>
            <p:ph type="sldNum" sz="quarter" idx="12"/>
          </p:nvPr>
        </p:nvSpPr>
        <p:spPr/>
        <p:txBody>
          <a:bodyPr/>
          <a:lstStyle/>
          <a:p>
            <a:fld id="{370D8578-DDD4-487D-A316-C8E65CC577E1}" type="slidenum">
              <a:rPr lang="zh-CN" altLang="en-US" smtClean="0"/>
              <a:pPr/>
              <a:t>124</a:t>
            </a:fld>
            <a:endParaRPr lang="zh-CN" altLang="en-US"/>
          </a:p>
        </p:txBody>
      </p:sp>
    </p:spTree>
    <p:extLst>
      <p:ext uri="{BB962C8B-B14F-4D97-AF65-F5344CB8AC3E}">
        <p14:creationId xmlns:p14="http://schemas.microsoft.com/office/powerpoint/2010/main" xmlns="" val="194823652"/>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5"/>
          <p:cNvSpPr txBox="1"/>
          <p:nvPr/>
        </p:nvSpPr>
        <p:spPr>
          <a:xfrm>
            <a:off x="953786" y="709485"/>
            <a:ext cx="3414022" cy="523220"/>
          </a:xfrm>
          <a:prstGeom prst="rect">
            <a:avLst/>
          </a:prstGeom>
          <a:noFill/>
        </p:spPr>
        <p:txBody>
          <a:bodyPr wrap="square" rtlCol="0">
            <a:spAutoFit/>
          </a:bodyPr>
          <a:lstStyle/>
          <a:p>
            <a:r>
              <a:rPr lang="zh-CN" altLang="en-US" sz="2800" dirty="0" smtClean="0">
                <a:solidFill>
                  <a:prstClr val="white"/>
                </a:solidFill>
                <a:latin typeface="微软雅黑 Light" panose="020B0502040204020203" pitchFamily="34" charset="-122"/>
                <a:ea typeface="微软雅黑 Light" panose="020B0502040204020203" pitchFamily="34" charset="-122"/>
              </a:rPr>
              <a:t>语法错误</a:t>
            </a:r>
            <a:endParaRPr lang="zh-CN" altLang="en-US" sz="2800" dirty="0">
              <a:solidFill>
                <a:prstClr val="white"/>
              </a:solidFill>
              <a:latin typeface="微软雅黑 Light" panose="020B0502040204020203" pitchFamily="34" charset="-122"/>
              <a:ea typeface="微软雅黑 Light" panose="020B0502040204020203" pitchFamily="34" charset="-122"/>
            </a:endParaRPr>
          </a:p>
        </p:txBody>
      </p:sp>
      <p:sp>
        <p:nvSpPr>
          <p:cNvPr id="18" name="TextBox 17"/>
          <p:cNvSpPr txBox="1"/>
          <p:nvPr/>
        </p:nvSpPr>
        <p:spPr>
          <a:xfrm>
            <a:off x="491316" y="1907022"/>
            <a:ext cx="11191170" cy="646331"/>
          </a:xfrm>
          <a:prstGeom prst="rect">
            <a:avLst/>
          </a:prstGeom>
          <a:noFill/>
        </p:spPr>
        <p:txBody>
          <a:bodyPr wrap="square" rtlCol="0">
            <a:spAutoFit/>
          </a:bodyPr>
          <a:lstStyle/>
          <a:p>
            <a:pPr marL="342900" indent="-342900">
              <a:lnSpc>
                <a:spcPct val="150000"/>
              </a:lnSpc>
              <a:buClr>
                <a:schemeClr val="tx1"/>
              </a:buClr>
              <a:buFont typeface="Arial" charset="0"/>
              <a:buChar char="•"/>
            </a:pPr>
            <a:r>
              <a:rPr lang="zh-CN" altLang="en-US" sz="2400" dirty="0">
                <a:solidFill>
                  <a:prstClr val="black"/>
                </a:solidFill>
                <a:latin typeface="微软雅黑 Light" panose="020B0502040204020203" pitchFamily="34" charset="-122"/>
                <a:ea typeface="微软雅黑 Light" panose="020B0502040204020203" pitchFamily="34" charset="-122"/>
              </a:rPr>
              <a:t>常见的语法</a:t>
            </a:r>
            <a:r>
              <a:rPr lang="zh-CN" altLang="en-US" sz="2400" dirty="0" smtClean="0">
                <a:solidFill>
                  <a:prstClr val="black"/>
                </a:solidFill>
                <a:latin typeface="微软雅黑 Light" panose="020B0502040204020203" pitchFamily="34" charset="-122"/>
                <a:ea typeface="微软雅黑 Light" panose="020B0502040204020203" pitchFamily="34" charset="-122"/>
              </a:rPr>
              <a:t>错误（</a:t>
            </a:r>
            <a:r>
              <a:rPr lang="en-US" altLang="zh-CN" sz="2400" dirty="0" err="1" smtClean="0">
                <a:solidFill>
                  <a:prstClr val="black"/>
                </a:solidFill>
                <a:latin typeface="Monaco" charset="0"/>
                <a:ea typeface="Monaco" charset="0"/>
                <a:cs typeface="Monaco" charset="0"/>
              </a:rPr>
              <a:t>SyntaxError</a:t>
            </a:r>
            <a:r>
              <a:rPr lang="zh-CN" altLang="en-US" sz="2400" dirty="0" smtClean="0">
                <a:solidFill>
                  <a:prstClr val="black"/>
                </a:solidFill>
                <a:latin typeface="微软雅黑 Light" panose="020B0502040204020203" pitchFamily="34" charset="-122"/>
                <a:ea typeface="微软雅黑 Light" panose="020B0502040204020203" pitchFamily="34" charset="-122"/>
              </a:rPr>
              <a:t>）包括</a:t>
            </a:r>
            <a:r>
              <a:rPr lang="zh-CN" altLang="en-US" sz="2400" dirty="0">
                <a:solidFill>
                  <a:prstClr val="black"/>
                </a:solidFill>
                <a:latin typeface="微软雅黑 Light" panose="020B0502040204020203" pitchFamily="34" charset="-122"/>
                <a:ea typeface="微软雅黑 Light" panose="020B0502040204020203" pitchFamily="34" charset="-122"/>
              </a:rPr>
              <a:t>：</a:t>
            </a:r>
            <a:endParaRPr lang="en-US" altLang="zh-CN" sz="2400" dirty="0">
              <a:solidFill>
                <a:prstClr val="black"/>
              </a:solidFill>
              <a:latin typeface="微软雅黑 Light" panose="020B0502040204020203" pitchFamily="34" charset="-122"/>
              <a:ea typeface="微软雅黑 Light" panose="020B0502040204020203" pitchFamily="34" charset="-122"/>
            </a:endParaRPr>
          </a:p>
        </p:txBody>
      </p:sp>
      <p:sp>
        <p:nvSpPr>
          <p:cNvPr id="2" name="矩形 1"/>
          <p:cNvSpPr/>
          <p:nvPr/>
        </p:nvSpPr>
        <p:spPr>
          <a:xfrm>
            <a:off x="491316" y="3220254"/>
            <a:ext cx="9412194" cy="1754326"/>
          </a:xfrm>
          <a:prstGeom prst="rect">
            <a:avLst/>
          </a:prstGeom>
        </p:spPr>
        <p:txBody>
          <a:bodyPr wrap="square">
            <a:spAutoFit/>
          </a:bodyPr>
          <a:lstStyle/>
          <a:p>
            <a:pPr marL="342900" indent="-342900">
              <a:lnSpc>
                <a:spcPct val="150000"/>
              </a:lnSpc>
              <a:buClr>
                <a:schemeClr val="tx1"/>
              </a:buClr>
              <a:buFont typeface="Arial" panose="020B0604020202020204" pitchFamily="34" charset="0"/>
              <a:buChar char="•"/>
            </a:pPr>
            <a:r>
              <a:rPr lang="zh-CN" altLang="en-US" sz="2400" dirty="0">
                <a:solidFill>
                  <a:schemeClr val="bg2">
                    <a:lumMod val="75000"/>
                  </a:schemeClr>
                </a:solidFill>
                <a:latin typeface="微软雅黑 Light" panose="020B0502040204020203" pitchFamily="34" charset="-122"/>
                <a:ea typeface="微软雅黑 Light" panose="020B0502040204020203" pitchFamily="34" charset="-122"/>
              </a:rPr>
              <a:t>缺少起始符号或结尾符号（括号、引号等</a:t>
            </a:r>
            <a:r>
              <a:rPr lang="zh-CN" altLang="en-US" sz="2400" dirty="0" smtClean="0">
                <a:solidFill>
                  <a:schemeClr val="bg2">
                    <a:lumMod val="75000"/>
                  </a:schemeClr>
                </a:solidFill>
                <a:latin typeface="微软雅黑 Light" panose="020B0502040204020203" pitchFamily="34" charset="-122"/>
                <a:ea typeface="微软雅黑 Light" panose="020B0502040204020203" pitchFamily="34" charset="-122"/>
              </a:rPr>
              <a:t>）</a:t>
            </a:r>
            <a:endParaRPr lang="en-US" altLang="zh-CN" sz="2400" dirty="0" smtClean="0">
              <a:solidFill>
                <a:schemeClr val="bg2">
                  <a:lumMod val="75000"/>
                </a:schemeClr>
              </a:solidFill>
              <a:latin typeface="微软雅黑 Light" panose="020B0502040204020203" pitchFamily="34" charset="-122"/>
              <a:ea typeface="微软雅黑 Light" panose="020B0502040204020203" pitchFamily="34" charset="-122"/>
            </a:endParaRPr>
          </a:p>
          <a:p>
            <a:pPr marL="342900" indent="-342900">
              <a:lnSpc>
                <a:spcPct val="150000"/>
              </a:lnSpc>
              <a:buClr>
                <a:schemeClr val="tx1"/>
              </a:buClr>
              <a:buFont typeface="Arial" panose="020B0604020202020204" pitchFamily="34" charset="0"/>
              <a:buChar char="•"/>
            </a:pPr>
            <a:r>
              <a:rPr lang="zh-CN" altLang="en-US" sz="2400" dirty="0">
                <a:solidFill>
                  <a:schemeClr val="bg2">
                    <a:lumMod val="75000"/>
                  </a:schemeClr>
                </a:solidFill>
                <a:latin typeface="微软雅黑 Light" panose="020B0502040204020203" pitchFamily="34" charset="-122"/>
                <a:ea typeface="微软雅黑 Light" panose="020B0502040204020203" pitchFamily="34" charset="-122"/>
              </a:rPr>
              <a:t>缩进</a:t>
            </a:r>
            <a:r>
              <a:rPr lang="zh-CN" altLang="en-US" sz="2400" dirty="0" smtClean="0">
                <a:solidFill>
                  <a:schemeClr val="bg2">
                    <a:lumMod val="75000"/>
                  </a:schemeClr>
                </a:solidFill>
                <a:latin typeface="微软雅黑 Light" panose="020B0502040204020203" pitchFamily="34" charset="-122"/>
                <a:ea typeface="微软雅黑 Light" panose="020B0502040204020203" pitchFamily="34" charset="-122"/>
              </a:rPr>
              <a:t>错误</a:t>
            </a:r>
            <a:endParaRPr lang="en-US" altLang="zh-CN" sz="2400" dirty="0">
              <a:solidFill>
                <a:schemeClr val="bg2">
                  <a:lumMod val="75000"/>
                </a:schemeClr>
              </a:solidFill>
              <a:latin typeface="微软雅黑 Light" panose="020B0502040204020203" pitchFamily="34" charset="-122"/>
              <a:ea typeface="微软雅黑 Light" panose="020B0502040204020203" pitchFamily="34" charset="-122"/>
            </a:endParaRPr>
          </a:p>
          <a:p>
            <a:pPr marL="342900" indent="-342900">
              <a:lnSpc>
                <a:spcPct val="150000"/>
              </a:lnSpc>
              <a:buClr>
                <a:schemeClr val="tx1"/>
              </a:buClr>
              <a:buFont typeface="Arial" panose="020B0604020202020204" pitchFamily="34" charset="0"/>
              <a:buChar char="•"/>
            </a:pPr>
            <a:r>
              <a:rPr lang="zh-CN" altLang="en-US" sz="2400" dirty="0">
                <a:latin typeface="微软雅黑 Light" panose="020B0502040204020203" pitchFamily="34" charset="-122"/>
                <a:ea typeface="微软雅黑 Light" panose="020B0502040204020203" pitchFamily="34" charset="-122"/>
              </a:rPr>
              <a:t>关键词拼写错误</a:t>
            </a:r>
            <a:endParaRPr lang="en-US" altLang="zh-CN" sz="2400" dirty="0">
              <a:latin typeface="微软雅黑 Light" panose="020B0502040204020203" pitchFamily="34" charset="-122"/>
              <a:ea typeface="微软雅黑 Light" panose="020B0502040204020203" pitchFamily="34" charset="-122"/>
            </a:endParaRPr>
          </a:p>
        </p:txBody>
      </p:sp>
      <p:sp>
        <p:nvSpPr>
          <p:cNvPr id="11" name="标题 8"/>
          <p:cNvSpPr txBox="1">
            <a:spLocks/>
          </p:cNvSpPr>
          <p:nvPr/>
        </p:nvSpPr>
        <p:spPr>
          <a:xfrm>
            <a:off x="911424" y="579766"/>
            <a:ext cx="10515600" cy="7810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微软雅黑 Light" panose="020B0502040204020203" pitchFamily="34" charset="-122"/>
                <a:ea typeface="微软雅黑 Light" panose="020B0502040204020203" pitchFamily="34" charset="-122"/>
                <a:cs typeface="+mj-cs"/>
              </a:defRPr>
            </a:lvl1pPr>
          </a:lstStyle>
          <a:p>
            <a:r>
              <a:rPr lang="zh-CN" altLang="en-US" sz="3200" b="1" dirty="0" smtClean="0">
                <a:solidFill>
                  <a:srgbClr val="942124"/>
                </a:solidFill>
                <a:cs typeface="+mn-cs"/>
              </a:rPr>
              <a:t>语法错误</a:t>
            </a:r>
            <a:endParaRPr lang="zh-CN" altLang="en-US" sz="3200" b="1" dirty="0">
              <a:solidFill>
                <a:srgbClr val="942124"/>
              </a:solidFill>
              <a:cs typeface="+mn-cs"/>
            </a:endParaRPr>
          </a:p>
        </p:txBody>
      </p:sp>
      <p:sp>
        <p:nvSpPr>
          <p:cNvPr id="13" name="矩形 28"/>
          <p:cNvSpPr/>
          <p:nvPr/>
        </p:nvSpPr>
        <p:spPr>
          <a:xfrm>
            <a:off x="-18898" y="671163"/>
            <a:ext cx="510214"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
        <p:nvSpPr>
          <p:cNvPr id="8" name="Freeform 37"/>
          <p:cNvSpPr>
            <a:spLocks noChangeArrowheads="1"/>
          </p:cNvSpPr>
          <p:nvPr/>
        </p:nvSpPr>
        <p:spPr bwMode="auto">
          <a:xfrm>
            <a:off x="880223" y="5697288"/>
            <a:ext cx="324000" cy="324000"/>
          </a:xfrm>
          <a:custGeom>
            <a:avLst/>
            <a:gdLst>
              <a:gd name="T0" fmla="*/ 38763987 w 602"/>
              <a:gd name="T1" fmla="*/ 78442719 h 602"/>
              <a:gd name="T2" fmla="*/ 38763987 w 602"/>
              <a:gd name="T3" fmla="*/ 78442719 h 602"/>
              <a:gd name="T4" fmla="*/ 0 w 602"/>
              <a:gd name="T5" fmla="*/ 38764526 h 602"/>
              <a:gd name="T6" fmla="*/ 38763987 w 602"/>
              <a:gd name="T7" fmla="*/ 0 h 602"/>
              <a:gd name="T8" fmla="*/ 78441997 w 602"/>
              <a:gd name="T9" fmla="*/ 38764526 h 602"/>
              <a:gd name="T10" fmla="*/ 38763987 w 602"/>
              <a:gd name="T11" fmla="*/ 78442719 h 602"/>
              <a:gd name="T12" fmla="*/ 38763987 w 602"/>
              <a:gd name="T13" fmla="*/ 7439751 h 602"/>
              <a:gd name="T14" fmla="*/ 38763987 w 602"/>
              <a:gd name="T15" fmla="*/ 7439751 h 602"/>
              <a:gd name="T16" fmla="*/ 7439717 w 602"/>
              <a:gd name="T17" fmla="*/ 38764526 h 602"/>
              <a:gd name="T18" fmla="*/ 38763987 w 602"/>
              <a:gd name="T19" fmla="*/ 71002968 h 602"/>
              <a:gd name="T20" fmla="*/ 71002280 w 602"/>
              <a:gd name="T21" fmla="*/ 38764526 h 602"/>
              <a:gd name="T22" fmla="*/ 38763987 w 602"/>
              <a:gd name="T23" fmla="*/ 7439751 h 60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602" h="602">
                <a:moveTo>
                  <a:pt x="297" y="601"/>
                </a:moveTo>
                <a:lnTo>
                  <a:pt x="297" y="601"/>
                </a:lnTo>
                <a:cubicBezTo>
                  <a:pt x="134" y="601"/>
                  <a:pt x="0" y="467"/>
                  <a:pt x="0" y="297"/>
                </a:cubicBezTo>
                <a:cubicBezTo>
                  <a:pt x="0" y="135"/>
                  <a:pt x="134" y="0"/>
                  <a:pt x="297" y="0"/>
                </a:cubicBezTo>
                <a:cubicBezTo>
                  <a:pt x="466" y="0"/>
                  <a:pt x="601" y="135"/>
                  <a:pt x="601" y="297"/>
                </a:cubicBezTo>
                <a:cubicBezTo>
                  <a:pt x="601" y="467"/>
                  <a:pt x="466" y="601"/>
                  <a:pt x="297" y="601"/>
                </a:cubicBezTo>
                <a:close/>
                <a:moveTo>
                  <a:pt x="297" y="57"/>
                </a:moveTo>
                <a:lnTo>
                  <a:pt x="297" y="57"/>
                </a:lnTo>
                <a:cubicBezTo>
                  <a:pt x="163" y="57"/>
                  <a:pt x="57" y="163"/>
                  <a:pt x="57" y="297"/>
                </a:cubicBezTo>
                <a:cubicBezTo>
                  <a:pt x="57" y="431"/>
                  <a:pt x="163" y="544"/>
                  <a:pt x="297" y="544"/>
                </a:cubicBezTo>
                <a:cubicBezTo>
                  <a:pt x="431" y="544"/>
                  <a:pt x="544" y="431"/>
                  <a:pt x="544" y="297"/>
                </a:cubicBezTo>
                <a:cubicBezTo>
                  <a:pt x="544" y="163"/>
                  <a:pt x="431" y="57"/>
                  <a:pt x="297" y="57"/>
                </a:cubicBezTo>
                <a:close/>
              </a:path>
            </a:pathLst>
          </a:custGeom>
          <a:solidFill>
            <a:srgbClr val="942124"/>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9" name="TextBox 4"/>
          <p:cNvSpPr txBox="1"/>
          <p:nvPr/>
        </p:nvSpPr>
        <p:spPr>
          <a:xfrm>
            <a:off x="1420247" y="5641481"/>
            <a:ext cx="9787423" cy="461665"/>
          </a:xfrm>
          <a:prstGeom prst="rect">
            <a:avLst/>
          </a:prstGeom>
          <a:noFill/>
        </p:spPr>
        <p:txBody>
          <a:bodyPr wrap="none" rtlCol="0">
            <a:spAutoFit/>
          </a:bodyPr>
          <a:lstStyle/>
          <a:p>
            <a:r>
              <a:rPr lang="zh-CN" altLang="en-US" sz="2400" dirty="0" smtClean="0">
                <a:solidFill>
                  <a:srgbClr val="942124"/>
                </a:solidFill>
                <a:latin typeface="微软雅黑 Light" panose="020B0502040204020203" pitchFamily="34" charset="-122"/>
                <a:ea typeface="微软雅黑 Light" panose="020B0502040204020203" pitchFamily="34" charset="-122"/>
              </a:rPr>
              <a:t>修改语法错误实战演练 </a:t>
            </a:r>
            <a:r>
              <a:rPr lang="en-US" altLang="zh-CN" sz="2400" dirty="0" smtClean="0">
                <a:latin typeface="微软雅黑 Light" panose="020B0502040204020203" pitchFamily="34" charset="-122"/>
                <a:ea typeface="微软雅黑 Light" panose="020B0502040204020203" pitchFamily="34" charset="-122"/>
                <a:hlinkClick r:id="rId3"/>
              </a:rPr>
              <a:t>http</a:t>
            </a:r>
            <a:r>
              <a:rPr lang="en-US" altLang="zh-CN" sz="2400" dirty="0">
                <a:latin typeface="微软雅黑 Light" panose="020B0502040204020203" pitchFamily="34" charset="-122"/>
                <a:ea typeface="微软雅黑 Light" panose="020B0502040204020203" pitchFamily="34" charset="-122"/>
                <a:hlinkClick r:id="rId3"/>
              </a:rPr>
              <a:t>://</a:t>
            </a:r>
            <a:r>
              <a:rPr lang="en-US" altLang="zh-CN" sz="2400" dirty="0" smtClean="0">
                <a:latin typeface="微软雅黑 Light" panose="020B0502040204020203" pitchFamily="34" charset="-122"/>
                <a:ea typeface="微软雅黑 Light" panose="020B0502040204020203" pitchFamily="34" charset="-122"/>
                <a:hlinkClick r:id="rId3"/>
              </a:rPr>
              <a:t>hackdata.cn/learn/course/2/lecture/148/</a:t>
            </a:r>
            <a:endParaRPr lang="zh-CN" altLang="en-US" sz="2400" dirty="0">
              <a:latin typeface="Monaco" charset="0"/>
              <a:ea typeface="Monaco" charset="0"/>
              <a:cs typeface="Monaco" charset="0"/>
            </a:endParaRPr>
          </a:p>
        </p:txBody>
      </p:sp>
      <p:pic>
        <p:nvPicPr>
          <p:cNvPr id="3" name="图片 2"/>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6816080" y="3099514"/>
            <a:ext cx="8382000" cy="2057400"/>
          </a:xfrm>
          <a:prstGeom prst="rect">
            <a:avLst/>
          </a:prstGeom>
        </p:spPr>
      </p:pic>
      <p:sp>
        <p:nvSpPr>
          <p:cNvPr id="4" name="日期占位符 3"/>
          <p:cNvSpPr>
            <a:spLocks noGrp="1"/>
          </p:cNvSpPr>
          <p:nvPr>
            <p:ph type="dt" sz="half" idx="10"/>
          </p:nvPr>
        </p:nvSpPr>
        <p:spPr/>
        <p:txBody>
          <a:bodyPr/>
          <a:lstStyle/>
          <a:p>
            <a:fld id="{89C9CA96-9F8C-471A-A137-58E4C233C117}" type="datetime1">
              <a:rPr lang="zh-CN" altLang="en-US" smtClean="0"/>
              <a:pPr/>
              <a:t>2019/9/8</a:t>
            </a:fld>
            <a:endParaRPr lang="zh-CN" altLang="en-US"/>
          </a:p>
        </p:txBody>
      </p:sp>
      <p:sp>
        <p:nvSpPr>
          <p:cNvPr id="5" name="灯片编号占位符 4"/>
          <p:cNvSpPr>
            <a:spLocks noGrp="1"/>
          </p:cNvSpPr>
          <p:nvPr>
            <p:ph type="sldNum" sz="quarter" idx="12"/>
          </p:nvPr>
        </p:nvSpPr>
        <p:spPr/>
        <p:txBody>
          <a:bodyPr/>
          <a:lstStyle/>
          <a:p>
            <a:fld id="{370D8578-DDD4-487D-A316-C8E65CC577E1}" type="slidenum">
              <a:rPr lang="zh-CN" altLang="en-US" smtClean="0"/>
              <a:pPr/>
              <a:t>125</a:t>
            </a:fld>
            <a:endParaRPr lang="zh-CN" altLang="en-US"/>
          </a:p>
        </p:txBody>
      </p:sp>
    </p:spTree>
    <p:extLst>
      <p:ext uri="{BB962C8B-B14F-4D97-AF65-F5344CB8AC3E}">
        <p14:creationId xmlns:p14="http://schemas.microsoft.com/office/powerpoint/2010/main" xmlns="" val="731589760"/>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491316" y="1907022"/>
            <a:ext cx="11191170" cy="646331"/>
          </a:xfrm>
          <a:prstGeom prst="rect">
            <a:avLst/>
          </a:prstGeom>
          <a:noFill/>
        </p:spPr>
        <p:txBody>
          <a:bodyPr wrap="square" rtlCol="0">
            <a:spAutoFit/>
          </a:bodyPr>
          <a:lstStyle/>
          <a:p>
            <a:pPr marL="342900" indent="-342900">
              <a:lnSpc>
                <a:spcPct val="150000"/>
              </a:lnSpc>
              <a:buClr>
                <a:schemeClr val="tx1"/>
              </a:buClr>
              <a:buFont typeface="Arial" charset="0"/>
              <a:buChar char="•"/>
            </a:pPr>
            <a:r>
              <a:rPr lang="zh-CN" altLang="en-US" sz="2400" dirty="0" smtClean="0">
                <a:solidFill>
                  <a:prstClr val="black"/>
                </a:solidFill>
                <a:latin typeface="微软雅黑 Light" panose="020B0502040204020203" pitchFamily="34" charset="-122"/>
                <a:ea typeface="微软雅黑 Light" panose="020B0502040204020203" pitchFamily="34" charset="-122"/>
              </a:rPr>
              <a:t>异常通常</a:t>
            </a:r>
            <a:r>
              <a:rPr lang="zh-CN" altLang="en-US" sz="2400" dirty="0">
                <a:solidFill>
                  <a:prstClr val="black"/>
                </a:solidFill>
                <a:latin typeface="微软雅黑 Light" panose="020B0502040204020203" pitchFamily="34" charset="-122"/>
                <a:ea typeface="微软雅黑 Light" panose="020B0502040204020203" pitchFamily="34" charset="-122"/>
              </a:rPr>
              <a:t>由以下问题引起：</a:t>
            </a:r>
            <a:endParaRPr lang="en-US" altLang="zh-CN" sz="2400" dirty="0">
              <a:solidFill>
                <a:prstClr val="black"/>
              </a:solidFill>
              <a:latin typeface="微软雅黑 Light" panose="020B0502040204020203" pitchFamily="34" charset="-122"/>
              <a:ea typeface="微软雅黑 Light" panose="020B0502040204020203" pitchFamily="34" charset="-122"/>
            </a:endParaRPr>
          </a:p>
        </p:txBody>
      </p:sp>
      <p:sp>
        <p:nvSpPr>
          <p:cNvPr id="2" name="矩形 1"/>
          <p:cNvSpPr/>
          <p:nvPr/>
        </p:nvSpPr>
        <p:spPr>
          <a:xfrm>
            <a:off x="1274458" y="2963895"/>
            <a:ext cx="8382160" cy="1754326"/>
          </a:xfrm>
          <a:prstGeom prst="rect">
            <a:avLst/>
          </a:prstGeom>
        </p:spPr>
        <p:txBody>
          <a:bodyPr wrap="square">
            <a:spAutoFit/>
          </a:bodyPr>
          <a:lstStyle/>
          <a:p>
            <a:pPr marL="342900" indent="-342900">
              <a:lnSpc>
                <a:spcPct val="150000"/>
              </a:lnSpc>
              <a:buClr>
                <a:schemeClr val="tx1"/>
              </a:buClr>
              <a:buFont typeface="Arial" panose="020B0604020202020204" pitchFamily="34" charset="0"/>
              <a:buChar char="•"/>
            </a:pPr>
            <a:r>
              <a:rPr lang="zh-CN" altLang="en-US" sz="2400" dirty="0" smtClean="0">
                <a:solidFill>
                  <a:prstClr val="black"/>
                </a:solidFill>
                <a:latin typeface="微软雅黑 Light" panose="020B0502040204020203" pitchFamily="34" charset="-122"/>
                <a:ea typeface="微软雅黑 Light" panose="020B0502040204020203" pitchFamily="34" charset="-122"/>
              </a:rPr>
              <a:t>在</a:t>
            </a:r>
            <a:r>
              <a:rPr lang="zh-CN" altLang="en-US" sz="2400" dirty="0">
                <a:solidFill>
                  <a:prstClr val="black"/>
                </a:solidFill>
                <a:latin typeface="微软雅黑 Light" panose="020B0502040204020203" pitchFamily="34" charset="-122"/>
                <a:ea typeface="微软雅黑 Light" panose="020B0502040204020203" pitchFamily="34" charset="-122"/>
              </a:rPr>
              <a:t>定义函数之前就引用该</a:t>
            </a:r>
            <a:r>
              <a:rPr lang="zh-CN" altLang="en-US" sz="2400" dirty="0" smtClean="0">
                <a:solidFill>
                  <a:prstClr val="black"/>
                </a:solidFill>
                <a:latin typeface="微软雅黑 Light" panose="020B0502040204020203" pitchFamily="34" charset="-122"/>
                <a:ea typeface="微软雅黑 Light" panose="020B0502040204020203" pitchFamily="34" charset="-122"/>
              </a:rPr>
              <a:t>函数</a:t>
            </a:r>
            <a:endParaRPr lang="en-US" altLang="zh-CN" sz="2400" dirty="0">
              <a:solidFill>
                <a:prstClr val="black"/>
              </a:solidFill>
              <a:latin typeface="微软雅黑 Light" panose="020B0502040204020203" pitchFamily="34" charset="-122"/>
              <a:ea typeface="微软雅黑 Light" panose="020B0502040204020203" pitchFamily="34" charset="-122"/>
            </a:endParaRPr>
          </a:p>
          <a:p>
            <a:pPr marL="342900" indent="-342900">
              <a:lnSpc>
                <a:spcPct val="150000"/>
              </a:lnSpc>
              <a:buClr>
                <a:schemeClr val="tx1"/>
              </a:buClr>
              <a:buFont typeface="Arial" panose="020B0604020202020204" pitchFamily="34" charset="0"/>
              <a:buChar char="•"/>
            </a:pPr>
            <a:r>
              <a:rPr lang="zh-CN" altLang="en-US" sz="2400" dirty="0" smtClean="0">
                <a:solidFill>
                  <a:prstClr val="black"/>
                </a:solidFill>
                <a:latin typeface="微软雅黑 Light" panose="020B0502040204020203" pitchFamily="34" charset="-122"/>
                <a:ea typeface="微软雅黑 Light" panose="020B0502040204020203" pitchFamily="34" charset="-122"/>
              </a:rPr>
              <a:t>调用</a:t>
            </a:r>
            <a:r>
              <a:rPr lang="zh-CN" altLang="en-US" sz="2400" dirty="0">
                <a:solidFill>
                  <a:prstClr val="black"/>
                </a:solidFill>
                <a:latin typeface="微软雅黑 Light" panose="020B0502040204020203" pitchFamily="34" charset="-122"/>
                <a:ea typeface="微软雅黑 Light" panose="020B0502040204020203" pitchFamily="34" charset="-122"/>
              </a:rPr>
              <a:t>不属于某个对象的方法或者</a:t>
            </a:r>
            <a:r>
              <a:rPr lang="zh-CN" altLang="en-US" sz="2400" dirty="0" smtClean="0">
                <a:solidFill>
                  <a:prstClr val="black"/>
                </a:solidFill>
                <a:latin typeface="微软雅黑 Light" panose="020B0502040204020203" pitchFamily="34" charset="-122"/>
                <a:ea typeface="微软雅黑 Light" panose="020B0502040204020203" pitchFamily="34" charset="-122"/>
              </a:rPr>
              <a:t>属性</a:t>
            </a:r>
            <a:endParaRPr lang="en-US" altLang="zh-CN" sz="2400" dirty="0">
              <a:solidFill>
                <a:prstClr val="black"/>
              </a:solidFill>
              <a:latin typeface="微软雅黑 Light" panose="020B0502040204020203" pitchFamily="34" charset="-122"/>
              <a:ea typeface="微软雅黑 Light" panose="020B0502040204020203" pitchFamily="34" charset="-122"/>
            </a:endParaRPr>
          </a:p>
          <a:p>
            <a:pPr marL="342900" indent="-342900">
              <a:lnSpc>
                <a:spcPct val="150000"/>
              </a:lnSpc>
              <a:buClr>
                <a:schemeClr val="tx1"/>
              </a:buClr>
              <a:buFont typeface="Arial" panose="020B0604020202020204" pitchFamily="34" charset="0"/>
              <a:buChar char="•"/>
            </a:pPr>
            <a:r>
              <a:rPr lang="zh-CN" altLang="en-US" sz="2400" dirty="0" smtClean="0">
                <a:solidFill>
                  <a:prstClr val="black"/>
                </a:solidFill>
                <a:latin typeface="微软雅黑 Light" panose="020B0502040204020203" pitchFamily="34" charset="-122"/>
                <a:ea typeface="微软雅黑 Light" panose="020B0502040204020203" pitchFamily="34" charset="-122"/>
              </a:rPr>
              <a:t>试图</a:t>
            </a:r>
            <a:r>
              <a:rPr lang="zh-CN" altLang="en-US" sz="2400" dirty="0">
                <a:solidFill>
                  <a:prstClr val="black"/>
                </a:solidFill>
                <a:latin typeface="微软雅黑 Light" panose="020B0502040204020203" pitchFamily="34" charset="-122"/>
                <a:ea typeface="微软雅黑 Light" panose="020B0502040204020203" pitchFamily="34" charset="-122"/>
              </a:rPr>
              <a:t>将某个值转换为不恰当的数据</a:t>
            </a:r>
            <a:r>
              <a:rPr lang="zh-CN" altLang="en-US" sz="2400" dirty="0" smtClean="0">
                <a:solidFill>
                  <a:prstClr val="black"/>
                </a:solidFill>
                <a:latin typeface="微软雅黑 Light" panose="020B0502040204020203" pitchFamily="34" charset="-122"/>
                <a:ea typeface="微软雅黑 Light" panose="020B0502040204020203" pitchFamily="34" charset="-122"/>
              </a:rPr>
              <a:t>类型</a:t>
            </a:r>
            <a:endParaRPr lang="en-US" altLang="zh-CN" sz="2400" dirty="0">
              <a:solidFill>
                <a:prstClr val="black"/>
              </a:solidFill>
              <a:latin typeface="微软雅黑 Light" panose="020B0502040204020203" pitchFamily="34" charset="-122"/>
              <a:ea typeface="微软雅黑 Light" panose="020B0502040204020203" pitchFamily="34" charset="-122"/>
            </a:endParaRPr>
          </a:p>
        </p:txBody>
      </p:sp>
      <p:sp>
        <p:nvSpPr>
          <p:cNvPr id="13" name="标题 8"/>
          <p:cNvSpPr txBox="1">
            <a:spLocks/>
          </p:cNvSpPr>
          <p:nvPr/>
        </p:nvSpPr>
        <p:spPr>
          <a:xfrm>
            <a:off x="911424" y="579766"/>
            <a:ext cx="10515600" cy="7810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微软雅黑 Light" panose="020B0502040204020203" pitchFamily="34" charset="-122"/>
                <a:ea typeface="微软雅黑 Light" panose="020B0502040204020203" pitchFamily="34" charset="-122"/>
                <a:cs typeface="+mj-cs"/>
              </a:defRPr>
            </a:lvl1pPr>
          </a:lstStyle>
          <a:p>
            <a:r>
              <a:rPr lang="zh-CN" altLang="en-US" sz="3200" b="1" dirty="0" smtClean="0">
                <a:solidFill>
                  <a:srgbClr val="942124"/>
                </a:solidFill>
                <a:cs typeface="+mn-cs"/>
              </a:rPr>
              <a:t>异常</a:t>
            </a:r>
            <a:endParaRPr lang="zh-CN" altLang="en-US" sz="3200" b="1" dirty="0">
              <a:solidFill>
                <a:srgbClr val="942124"/>
              </a:solidFill>
              <a:cs typeface="+mn-cs"/>
            </a:endParaRPr>
          </a:p>
        </p:txBody>
      </p:sp>
      <p:sp>
        <p:nvSpPr>
          <p:cNvPr id="17" name="矩形 28"/>
          <p:cNvSpPr/>
          <p:nvPr/>
        </p:nvSpPr>
        <p:spPr>
          <a:xfrm>
            <a:off x="-18898" y="671163"/>
            <a:ext cx="510214"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
        <p:nvSpPr>
          <p:cNvPr id="3" name="日期占位符 2"/>
          <p:cNvSpPr>
            <a:spLocks noGrp="1"/>
          </p:cNvSpPr>
          <p:nvPr>
            <p:ph type="dt" sz="half" idx="10"/>
          </p:nvPr>
        </p:nvSpPr>
        <p:spPr/>
        <p:txBody>
          <a:bodyPr/>
          <a:lstStyle/>
          <a:p>
            <a:fld id="{5D068E79-DBC3-485C-AE35-728ED24BB4CF}" type="datetime1">
              <a:rPr lang="zh-CN" altLang="en-US" smtClean="0"/>
              <a:pPr/>
              <a:t>2019/9/8</a:t>
            </a:fld>
            <a:endParaRPr lang="zh-CN" altLang="en-US"/>
          </a:p>
        </p:txBody>
      </p:sp>
      <p:sp>
        <p:nvSpPr>
          <p:cNvPr id="4" name="灯片编号占位符 3"/>
          <p:cNvSpPr>
            <a:spLocks noGrp="1"/>
          </p:cNvSpPr>
          <p:nvPr>
            <p:ph type="sldNum" sz="quarter" idx="12"/>
          </p:nvPr>
        </p:nvSpPr>
        <p:spPr/>
        <p:txBody>
          <a:bodyPr/>
          <a:lstStyle/>
          <a:p>
            <a:fld id="{370D8578-DDD4-487D-A316-C8E65CC577E1}" type="slidenum">
              <a:rPr lang="zh-CN" altLang="en-US" smtClean="0"/>
              <a:pPr/>
              <a:t>126</a:t>
            </a:fld>
            <a:endParaRPr lang="zh-CN" altLang="en-US"/>
          </a:p>
        </p:txBody>
      </p:sp>
    </p:spTree>
    <p:extLst>
      <p:ext uri="{BB962C8B-B14F-4D97-AF65-F5344CB8AC3E}">
        <p14:creationId xmlns:p14="http://schemas.microsoft.com/office/powerpoint/2010/main" xmlns="" val="402191616"/>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479376" y="1724615"/>
            <a:ext cx="11191170" cy="1200329"/>
          </a:xfrm>
          <a:prstGeom prst="rect">
            <a:avLst/>
          </a:prstGeom>
          <a:noFill/>
        </p:spPr>
        <p:txBody>
          <a:bodyPr wrap="square" rtlCol="0">
            <a:spAutoFit/>
          </a:bodyPr>
          <a:lstStyle/>
          <a:p>
            <a:pPr lvl="1" indent="-457200">
              <a:lnSpc>
                <a:spcPct val="150000"/>
              </a:lnSpc>
              <a:buClr>
                <a:srgbClr val="C00000"/>
              </a:buClr>
              <a:buFont typeface="+mj-ea"/>
              <a:buAutoNum type="circleNumDbPlain"/>
            </a:pPr>
            <a:r>
              <a:rPr lang="zh-CN" altLang="en-US" sz="2400" dirty="0" smtClean="0">
                <a:solidFill>
                  <a:prstClr val="black"/>
                </a:solidFill>
                <a:latin typeface="微软雅黑 Light" panose="020B0502040204020203" pitchFamily="34" charset="-122"/>
                <a:ea typeface="微软雅黑 Light" panose="020B0502040204020203" pitchFamily="34" charset="-122"/>
              </a:rPr>
              <a:t>除零错误（</a:t>
            </a:r>
            <a:r>
              <a:rPr lang="en-US" altLang="zh-CN" sz="2400" dirty="0" err="1" smtClean="0">
                <a:solidFill>
                  <a:prstClr val="black"/>
                </a:solidFill>
                <a:latin typeface="Monaco" charset="0"/>
                <a:ea typeface="Monaco" charset="0"/>
                <a:cs typeface="Monaco" charset="0"/>
              </a:rPr>
              <a:t>ZeroDivisionError</a:t>
            </a:r>
            <a:r>
              <a:rPr lang="zh-CN" altLang="en-US" sz="2400" dirty="0">
                <a:solidFill>
                  <a:prstClr val="black"/>
                </a:solidFill>
                <a:latin typeface="微软雅黑 Light" panose="020B0502040204020203" pitchFamily="34" charset="-122"/>
                <a:ea typeface="微软雅黑 Light" panose="020B0502040204020203" pitchFamily="34" charset="-122"/>
              </a:rPr>
              <a:t>）：除数为</a:t>
            </a:r>
            <a:r>
              <a:rPr lang="en-US" altLang="zh-CN" sz="2400" dirty="0" smtClean="0">
                <a:solidFill>
                  <a:prstClr val="black"/>
                </a:solidFill>
                <a:latin typeface="Monaco" charset="0"/>
                <a:ea typeface="Monaco" charset="0"/>
                <a:cs typeface="Monaco" charset="0"/>
              </a:rPr>
              <a:t>0</a:t>
            </a:r>
            <a:endParaRPr lang="en-US" altLang="zh-CN" sz="2400" dirty="0" smtClean="0">
              <a:solidFill>
                <a:prstClr val="black"/>
              </a:solidFill>
              <a:latin typeface="微软雅黑 Light" panose="020B0502040204020203" pitchFamily="34" charset="-122"/>
              <a:ea typeface="微软雅黑 Light" panose="020B0502040204020203" pitchFamily="34" charset="-122"/>
            </a:endParaRPr>
          </a:p>
          <a:p>
            <a:pPr lvl="1" indent="-457200">
              <a:lnSpc>
                <a:spcPct val="150000"/>
              </a:lnSpc>
              <a:buClr>
                <a:srgbClr val="C00000"/>
              </a:buClr>
              <a:buFont typeface="+mj-ea"/>
              <a:buAutoNum type="circleNumDbPlain"/>
            </a:pPr>
            <a:r>
              <a:rPr lang="zh-CN" altLang="en-US" sz="2400" dirty="0" smtClean="0">
                <a:solidFill>
                  <a:prstClr val="black"/>
                </a:solidFill>
                <a:latin typeface="微软雅黑 Light" panose="020B0502040204020203" pitchFamily="34" charset="-122"/>
                <a:ea typeface="微软雅黑 Light" panose="020B0502040204020203" pitchFamily="34" charset="-122"/>
              </a:rPr>
              <a:t>名称错误（</a:t>
            </a:r>
            <a:r>
              <a:rPr lang="en-US" altLang="zh-CN" sz="2400" dirty="0" err="1" smtClean="0">
                <a:solidFill>
                  <a:prstClr val="black"/>
                </a:solidFill>
                <a:latin typeface="Monaco" charset="0"/>
                <a:ea typeface="Monaco" charset="0"/>
                <a:cs typeface="Monaco" charset="0"/>
              </a:rPr>
              <a:t>NameError</a:t>
            </a:r>
            <a:r>
              <a:rPr lang="zh-CN" altLang="en-US" sz="2400" dirty="0" smtClean="0">
                <a:solidFill>
                  <a:prstClr val="black"/>
                </a:solidFill>
                <a:latin typeface="微软雅黑 Light" panose="020B0502040204020203" pitchFamily="34" charset="-122"/>
                <a:ea typeface="微软雅黑 Light" panose="020B0502040204020203" pitchFamily="34" charset="-122"/>
              </a:rPr>
              <a:t>）：</a:t>
            </a:r>
            <a:r>
              <a:rPr lang="zh-CN" altLang="en-US" sz="2400" dirty="0">
                <a:solidFill>
                  <a:prstClr val="black"/>
                </a:solidFill>
                <a:latin typeface="微软雅黑 Light" panose="020B0502040204020203" pitchFamily="34" charset="-122"/>
                <a:ea typeface="微软雅黑 Light" panose="020B0502040204020203" pitchFamily="34" charset="-122"/>
              </a:rPr>
              <a:t>变量使用前未进行申明或者</a:t>
            </a:r>
            <a:r>
              <a:rPr lang="zh-CN" altLang="en-US" sz="2400" dirty="0" smtClean="0">
                <a:solidFill>
                  <a:prstClr val="black"/>
                </a:solidFill>
                <a:latin typeface="微软雅黑 Light" panose="020B0502040204020203" pitchFamily="34" charset="-122"/>
                <a:ea typeface="微软雅黑 Light" panose="020B0502040204020203" pitchFamily="34" charset="-122"/>
              </a:rPr>
              <a:t>初始化</a:t>
            </a:r>
            <a:endParaRPr lang="en-US" altLang="zh-CN" sz="2400" dirty="0" smtClean="0">
              <a:solidFill>
                <a:prstClr val="black"/>
              </a:solidFill>
              <a:latin typeface="微软雅黑 Light" panose="020B0502040204020203" pitchFamily="34" charset="-122"/>
              <a:ea typeface="微软雅黑 Light" panose="020B0502040204020203" pitchFamily="34" charset="-122"/>
            </a:endParaRPr>
          </a:p>
        </p:txBody>
      </p:sp>
      <p:sp>
        <p:nvSpPr>
          <p:cNvPr id="11" name="文本框 5"/>
          <p:cNvSpPr txBox="1"/>
          <p:nvPr/>
        </p:nvSpPr>
        <p:spPr>
          <a:xfrm>
            <a:off x="911424" y="836712"/>
            <a:ext cx="2664296" cy="400110"/>
          </a:xfrm>
          <a:prstGeom prst="rect">
            <a:avLst/>
          </a:prstGeom>
          <a:noFill/>
        </p:spPr>
        <p:txBody>
          <a:bodyPr wrap="square" rtlCol="0">
            <a:spAutoFit/>
          </a:bodyPr>
          <a:lstStyle/>
          <a:p>
            <a:r>
              <a:rPr lang="zh-CN" altLang="en-US" sz="2000" dirty="0">
                <a:solidFill>
                  <a:prstClr val="white"/>
                </a:solidFill>
                <a:latin typeface="微软雅黑 Light" panose="020B0502040204020203" pitchFamily="34" charset="-122"/>
                <a:ea typeface="微软雅黑 Light" panose="020B0502040204020203" pitchFamily="34" charset="-122"/>
              </a:rPr>
              <a:t>聚类分析</a:t>
            </a:r>
          </a:p>
        </p:txBody>
      </p:sp>
      <p:sp>
        <p:nvSpPr>
          <p:cNvPr id="13" name="矩形 28"/>
          <p:cNvSpPr/>
          <p:nvPr/>
        </p:nvSpPr>
        <p:spPr>
          <a:xfrm>
            <a:off x="-18898" y="671163"/>
            <a:ext cx="510214"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
        <p:nvSpPr>
          <p:cNvPr id="17" name="矩形 4"/>
          <p:cNvSpPr/>
          <p:nvPr/>
        </p:nvSpPr>
        <p:spPr>
          <a:xfrm>
            <a:off x="479376" y="674237"/>
            <a:ext cx="3744416" cy="595228"/>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9" name="Freeform 83"/>
          <p:cNvSpPr>
            <a:spLocks noChangeArrowheads="1"/>
          </p:cNvSpPr>
          <p:nvPr/>
        </p:nvSpPr>
        <p:spPr bwMode="auto">
          <a:xfrm>
            <a:off x="92209" y="826314"/>
            <a:ext cx="288000" cy="288000"/>
          </a:xfrm>
          <a:custGeom>
            <a:avLst/>
            <a:gdLst>
              <a:gd name="T0" fmla="*/ 38764526 w 602"/>
              <a:gd name="T1" fmla="*/ 78442719 h 602"/>
              <a:gd name="T2" fmla="*/ 38764526 w 602"/>
              <a:gd name="T3" fmla="*/ 78442719 h 602"/>
              <a:gd name="T4" fmla="*/ 0 w 602"/>
              <a:gd name="T5" fmla="*/ 38764526 h 602"/>
              <a:gd name="T6" fmla="*/ 38764526 w 602"/>
              <a:gd name="T7" fmla="*/ 0 h 602"/>
              <a:gd name="T8" fmla="*/ 78442719 w 602"/>
              <a:gd name="T9" fmla="*/ 38764526 h 602"/>
              <a:gd name="T10" fmla="*/ 38764526 w 602"/>
              <a:gd name="T11" fmla="*/ 78442719 h 602"/>
              <a:gd name="T12" fmla="*/ 61866665 w 602"/>
              <a:gd name="T13" fmla="*/ 16576054 h 602"/>
              <a:gd name="T14" fmla="*/ 61866665 w 602"/>
              <a:gd name="T15" fmla="*/ 16576054 h 602"/>
              <a:gd name="T16" fmla="*/ 38764526 w 602"/>
              <a:gd name="T17" fmla="*/ 38764526 h 602"/>
              <a:gd name="T18" fmla="*/ 38764526 w 602"/>
              <a:gd name="T19" fmla="*/ 7308970 h 602"/>
              <a:gd name="T20" fmla="*/ 7439751 w 602"/>
              <a:gd name="T21" fmla="*/ 38764526 h 602"/>
              <a:gd name="T22" fmla="*/ 38764526 w 602"/>
              <a:gd name="T23" fmla="*/ 71002968 h 602"/>
              <a:gd name="T24" fmla="*/ 71002968 w 602"/>
              <a:gd name="T25" fmla="*/ 38764526 h 602"/>
              <a:gd name="T26" fmla="*/ 61866665 w 602"/>
              <a:gd name="T27" fmla="*/ 16576054 h 60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02" h="602">
                <a:moveTo>
                  <a:pt x="297" y="601"/>
                </a:moveTo>
                <a:lnTo>
                  <a:pt x="297" y="601"/>
                </a:lnTo>
                <a:cubicBezTo>
                  <a:pt x="135" y="601"/>
                  <a:pt x="0" y="466"/>
                  <a:pt x="0" y="297"/>
                </a:cubicBezTo>
                <a:cubicBezTo>
                  <a:pt x="0" y="134"/>
                  <a:pt x="135" y="0"/>
                  <a:pt x="297" y="0"/>
                </a:cubicBezTo>
                <a:cubicBezTo>
                  <a:pt x="467" y="0"/>
                  <a:pt x="601" y="134"/>
                  <a:pt x="601" y="297"/>
                </a:cubicBezTo>
                <a:cubicBezTo>
                  <a:pt x="601" y="466"/>
                  <a:pt x="467" y="601"/>
                  <a:pt x="297" y="601"/>
                </a:cubicBezTo>
                <a:close/>
                <a:moveTo>
                  <a:pt x="474" y="127"/>
                </a:moveTo>
                <a:lnTo>
                  <a:pt x="474" y="127"/>
                </a:lnTo>
                <a:cubicBezTo>
                  <a:pt x="297" y="297"/>
                  <a:pt x="297" y="297"/>
                  <a:pt x="297" y="297"/>
                </a:cubicBezTo>
                <a:cubicBezTo>
                  <a:pt x="297" y="56"/>
                  <a:pt x="297" y="56"/>
                  <a:pt x="297" y="56"/>
                </a:cubicBezTo>
                <a:cubicBezTo>
                  <a:pt x="163" y="56"/>
                  <a:pt x="57" y="162"/>
                  <a:pt x="57" y="297"/>
                </a:cubicBezTo>
                <a:cubicBezTo>
                  <a:pt x="57" y="431"/>
                  <a:pt x="163" y="544"/>
                  <a:pt x="297" y="544"/>
                </a:cubicBezTo>
                <a:cubicBezTo>
                  <a:pt x="431" y="544"/>
                  <a:pt x="544" y="431"/>
                  <a:pt x="544" y="297"/>
                </a:cubicBezTo>
                <a:cubicBezTo>
                  <a:pt x="544" y="233"/>
                  <a:pt x="516" y="169"/>
                  <a:pt x="474" y="127"/>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solidFill>
                <a:prstClr val="black"/>
              </a:solidFill>
            </a:endParaRPr>
          </a:p>
        </p:txBody>
      </p:sp>
      <p:sp>
        <p:nvSpPr>
          <p:cNvPr id="20" name="文本框 19"/>
          <p:cNvSpPr txBox="1"/>
          <p:nvPr/>
        </p:nvSpPr>
        <p:spPr>
          <a:xfrm>
            <a:off x="953786" y="709485"/>
            <a:ext cx="3414022" cy="523220"/>
          </a:xfrm>
          <a:prstGeom prst="rect">
            <a:avLst/>
          </a:prstGeom>
          <a:noFill/>
        </p:spPr>
        <p:txBody>
          <a:bodyPr wrap="square" rtlCol="0">
            <a:spAutoFit/>
          </a:bodyPr>
          <a:lstStyle/>
          <a:p>
            <a:r>
              <a:rPr lang="zh-CN" altLang="en-US" sz="2800" dirty="0" smtClean="0">
                <a:solidFill>
                  <a:schemeClr val="bg1"/>
                </a:solidFill>
                <a:latin typeface="微软雅黑 Light" panose="020B0502040204020203" pitchFamily="34" charset="-122"/>
                <a:ea typeface="微软雅黑 Light" panose="020B0502040204020203" pitchFamily="34" charset="-122"/>
              </a:rPr>
              <a:t>六种典型的异常</a:t>
            </a:r>
            <a:endParaRPr lang="zh-CN" altLang="en-US" sz="2800" dirty="0">
              <a:solidFill>
                <a:schemeClr val="bg1"/>
              </a:solidFill>
              <a:latin typeface="微软雅黑 Light" panose="020B0502040204020203" pitchFamily="34" charset="-122"/>
              <a:ea typeface="微软雅黑 Light" panose="020B0502040204020203" pitchFamily="34" charset="-122"/>
            </a:endParaRPr>
          </a:p>
        </p:txBody>
      </p:sp>
      <p:pic>
        <p:nvPicPr>
          <p:cNvPr id="3" name="图片 2"/>
          <p:cNvPicPr>
            <a:picLocks noChangeAspect="1"/>
          </p:cNvPicPr>
          <p:nvPr/>
        </p:nvPicPr>
        <p:blipFill rotWithShape="1">
          <a:blip r:embed="rId3">
            <a:extLst>
              <a:ext uri="{28A0092B-C50C-407E-A947-70E740481C1C}">
                <a14:useLocalDpi xmlns:a14="http://schemas.microsoft.com/office/drawing/2010/main" xmlns="" val="0"/>
              </a:ext>
            </a:extLst>
          </a:blip>
          <a:srcRect r="36367"/>
          <a:stretch/>
        </p:blipFill>
        <p:spPr>
          <a:xfrm>
            <a:off x="380210" y="3356992"/>
            <a:ext cx="4419646" cy="2552708"/>
          </a:xfrm>
          <a:prstGeom prst="rect">
            <a:avLst/>
          </a:prstGeom>
        </p:spPr>
      </p:pic>
      <p:pic>
        <p:nvPicPr>
          <p:cNvPr id="4" name="图片 3"/>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4899022" y="3397030"/>
            <a:ext cx="8216900" cy="2705100"/>
          </a:xfrm>
          <a:prstGeom prst="rect">
            <a:avLst/>
          </a:prstGeom>
        </p:spPr>
      </p:pic>
      <p:cxnSp>
        <p:nvCxnSpPr>
          <p:cNvPr id="6" name="直线连接符 5"/>
          <p:cNvCxnSpPr/>
          <p:nvPr/>
        </p:nvCxnSpPr>
        <p:spPr>
          <a:xfrm>
            <a:off x="4899022" y="3397030"/>
            <a:ext cx="0" cy="2705100"/>
          </a:xfrm>
          <a:prstGeom prst="line">
            <a:avLst/>
          </a:prstGeom>
          <a:ln w="25400">
            <a:solidFill>
              <a:srgbClr val="942124"/>
            </a:solidFill>
            <a:prstDash val="dash"/>
          </a:ln>
        </p:spPr>
        <p:style>
          <a:lnRef idx="1">
            <a:schemeClr val="accent1"/>
          </a:lnRef>
          <a:fillRef idx="0">
            <a:schemeClr val="accent1"/>
          </a:fillRef>
          <a:effectRef idx="0">
            <a:schemeClr val="accent1"/>
          </a:effectRef>
          <a:fontRef idx="minor">
            <a:schemeClr val="tx1"/>
          </a:fontRef>
        </p:style>
      </p:cxnSp>
      <p:sp>
        <p:nvSpPr>
          <p:cNvPr id="2" name="日期占位符 1"/>
          <p:cNvSpPr>
            <a:spLocks noGrp="1"/>
          </p:cNvSpPr>
          <p:nvPr>
            <p:ph type="dt" sz="half" idx="10"/>
          </p:nvPr>
        </p:nvSpPr>
        <p:spPr/>
        <p:txBody>
          <a:bodyPr/>
          <a:lstStyle/>
          <a:p>
            <a:fld id="{0F43CE2A-3628-4AAD-8A39-DF880556E952}" type="datetime1">
              <a:rPr lang="zh-CN" altLang="en-US" smtClean="0"/>
              <a:pPr/>
              <a:t>2019/9/8</a:t>
            </a:fld>
            <a:endParaRPr lang="zh-CN" altLang="en-US"/>
          </a:p>
        </p:txBody>
      </p:sp>
      <p:sp>
        <p:nvSpPr>
          <p:cNvPr id="5" name="灯片编号占位符 4"/>
          <p:cNvSpPr>
            <a:spLocks noGrp="1"/>
          </p:cNvSpPr>
          <p:nvPr>
            <p:ph type="sldNum" sz="quarter" idx="12"/>
          </p:nvPr>
        </p:nvSpPr>
        <p:spPr/>
        <p:txBody>
          <a:bodyPr/>
          <a:lstStyle/>
          <a:p>
            <a:fld id="{370D8578-DDD4-487D-A316-C8E65CC577E1}" type="slidenum">
              <a:rPr lang="zh-CN" altLang="en-US" smtClean="0"/>
              <a:pPr/>
              <a:t>127</a:t>
            </a:fld>
            <a:endParaRPr lang="zh-CN" altLang="en-US"/>
          </a:p>
        </p:txBody>
      </p:sp>
    </p:spTree>
    <p:extLst>
      <p:ext uri="{BB962C8B-B14F-4D97-AF65-F5344CB8AC3E}">
        <p14:creationId xmlns:p14="http://schemas.microsoft.com/office/powerpoint/2010/main" xmlns="" val="1242030819"/>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17"/>
          <p:cNvSpPr txBox="1"/>
          <p:nvPr/>
        </p:nvSpPr>
        <p:spPr>
          <a:xfrm>
            <a:off x="479376" y="1556792"/>
            <a:ext cx="11191170" cy="2308324"/>
          </a:xfrm>
          <a:prstGeom prst="rect">
            <a:avLst/>
          </a:prstGeom>
          <a:noFill/>
        </p:spPr>
        <p:txBody>
          <a:bodyPr wrap="square" rtlCol="0">
            <a:spAutoFit/>
          </a:bodyPr>
          <a:lstStyle/>
          <a:p>
            <a:pPr marL="457200" indent="-457200">
              <a:lnSpc>
                <a:spcPct val="150000"/>
              </a:lnSpc>
              <a:buClr>
                <a:srgbClr val="C00000"/>
              </a:buClr>
              <a:buFont typeface="+mj-ea"/>
              <a:buAutoNum type="circleNumDbPlain" startAt="3"/>
            </a:pPr>
            <a:r>
              <a:rPr lang="zh-CN" altLang="en-US" sz="2400" dirty="0" smtClean="0">
                <a:solidFill>
                  <a:prstClr val="black"/>
                </a:solidFill>
                <a:latin typeface="微软雅黑 Light" panose="020B0502040204020203" pitchFamily="34" charset="-122"/>
                <a:ea typeface="微软雅黑 Light" panose="020B0502040204020203" pitchFamily="34" charset="-122"/>
              </a:rPr>
              <a:t>类型错误（</a:t>
            </a:r>
            <a:r>
              <a:rPr lang="en-US" altLang="zh-CN" sz="2400" dirty="0" err="1" smtClean="0">
                <a:solidFill>
                  <a:prstClr val="black"/>
                </a:solidFill>
                <a:latin typeface="Monaco" charset="0"/>
                <a:ea typeface="Monaco" charset="0"/>
                <a:cs typeface="Monaco" charset="0"/>
              </a:rPr>
              <a:t>TypeError</a:t>
            </a:r>
            <a:r>
              <a:rPr lang="zh-CN" altLang="en-US" sz="2400" dirty="0" smtClean="0">
                <a:solidFill>
                  <a:prstClr val="black"/>
                </a:solidFill>
                <a:latin typeface="微软雅黑 Light" panose="020B0502040204020203" pitchFamily="34" charset="-122"/>
                <a:ea typeface="微软雅黑 Light" panose="020B0502040204020203" pitchFamily="34" charset="-122"/>
              </a:rPr>
              <a:t>）：某些</a:t>
            </a:r>
            <a:r>
              <a:rPr lang="zh-CN" altLang="en-US" sz="2400" dirty="0">
                <a:solidFill>
                  <a:prstClr val="black"/>
                </a:solidFill>
                <a:latin typeface="微软雅黑 Light" panose="020B0502040204020203" pitchFamily="34" charset="-122"/>
                <a:ea typeface="微软雅黑 Light" panose="020B0502040204020203" pitchFamily="34" charset="-122"/>
              </a:rPr>
              <a:t>函数</a:t>
            </a:r>
            <a:r>
              <a:rPr lang="zh-CN" altLang="en-US" sz="2400" dirty="0" smtClean="0">
                <a:solidFill>
                  <a:prstClr val="black"/>
                </a:solidFill>
                <a:latin typeface="微软雅黑 Light" panose="020B0502040204020203" pitchFamily="34" charset="-122"/>
                <a:ea typeface="微软雅黑 Light" panose="020B0502040204020203" pitchFamily="34" charset="-122"/>
              </a:rPr>
              <a:t>或者方法只</a:t>
            </a:r>
            <a:r>
              <a:rPr lang="zh-CN" altLang="en-US" sz="2400" dirty="0">
                <a:solidFill>
                  <a:prstClr val="black"/>
                </a:solidFill>
                <a:latin typeface="微软雅黑 Light" panose="020B0502040204020203" pitchFamily="34" charset="-122"/>
                <a:ea typeface="微软雅黑 Light" panose="020B0502040204020203" pitchFamily="34" charset="-122"/>
              </a:rPr>
              <a:t>适用于特定的数据类型，如果对数据类型的操作不当，就会产生类型</a:t>
            </a:r>
            <a:r>
              <a:rPr lang="zh-CN" altLang="en-US" sz="2400" dirty="0" smtClean="0">
                <a:solidFill>
                  <a:prstClr val="black"/>
                </a:solidFill>
                <a:latin typeface="微软雅黑 Light" panose="020B0502040204020203" pitchFamily="34" charset="-122"/>
                <a:ea typeface="微软雅黑 Light" panose="020B0502040204020203" pitchFamily="34" charset="-122"/>
              </a:rPr>
              <a:t>错误</a:t>
            </a:r>
            <a:endParaRPr lang="en-US" altLang="zh-CN" sz="2400" dirty="0" smtClean="0">
              <a:solidFill>
                <a:prstClr val="black"/>
              </a:solidFill>
              <a:latin typeface="微软雅黑 Light" panose="020B0502040204020203" pitchFamily="34" charset="-122"/>
              <a:ea typeface="微软雅黑 Light" panose="020B0502040204020203" pitchFamily="34" charset="-122"/>
            </a:endParaRPr>
          </a:p>
          <a:p>
            <a:pPr marL="457200" indent="-457200">
              <a:lnSpc>
                <a:spcPct val="150000"/>
              </a:lnSpc>
              <a:buClr>
                <a:srgbClr val="C00000"/>
              </a:buClr>
              <a:buFont typeface="+mj-ea"/>
              <a:buAutoNum type="circleNumDbPlain" startAt="3"/>
            </a:pPr>
            <a:r>
              <a:rPr lang="zh-CN" altLang="en-US" sz="2400" dirty="0">
                <a:solidFill>
                  <a:prstClr val="black"/>
                </a:solidFill>
                <a:latin typeface="微软雅黑 Light" panose="020B0502040204020203" pitchFamily="34" charset="-122"/>
                <a:ea typeface="微软雅黑 Light" panose="020B0502040204020203" pitchFamily="34" charset="-122"/>
              </a:rPr>
              <a:t>数值错误（</a:t>
            </a:r>
            <a:r>
              <a:rPr lang="en-US" altLang="zh-CN" sz="2400" dirty="0" err="1">
                <a:solidFill>
                  <a:prstClr val="black"/>
                </a:solidFill>
                <a:latin typeface="Monaco" charset="0"/>
                <a:ea typeface="Monaco" charset="0"/>
                <a:cs typeface="Monaco" charset="0"/>
              </a:rPr>
              <a:t>ValueError</a:t>
            </a:r>
            <a:r>
              <a:rPr lang="zh-CN" altLang="en-US" sz="2400" dirty="0" smtClean="0">
                <a:solidFill>
                  <a:prstClr val="black"/>
                </a:solidFill>
                <a:latin typeface="微软雅黑 Light" panose="020B0502040204020203" pitchFamily="34" charset="-122"/>
                <a:ea typeface="微软雅黑 Light" panose="020B0502040204020203" pitchFamily="34" charset="-122"/>
              </a:rPr>
              <a:t>）：在</a:t>
            </a:r>
            <a:r>
              <a:rPr lang="zh-CN" altLang="en-US" sz="2400" dirty="0">
                <a:solidFill>
                  <a:prstClr val="black"/>
                </a:solidFill>
                <a:latin typeface="微软雅黑 Light" panose="020B0502040204020203" pitchFamily="34" charset="-122"/>
                <a:ea typeface="微软雅黑 Light" panose="020B0502040204020203" pitchFamily="34" charset="-122"/>
              </a:rPr>
              <a:t>输入类型正确的情况下</a:t>
            </a:r>
            <a:r>
              <a:rPr lang="zh-CN" altLang="en-US" sz="2400" dirty="0" smtClean="0">
                <a:solidFill>
                  <a:prstClr val="black"/>
                </a:solidFill>
                <a:latin typeface="微软雅黑 Light" panose="020B0502040204020203" pitchFamily="34" charset="-122"/>
                <a:ea typeface="微软雅黑 Light" panose="020B0502040204020203" pitchFamily="34" charset="-122"/>
              </a:rPr>
              <a:t>，具体</a:t>
            </a:r>
            <a:r>
              <a:rPr lang="zh-CN" altLang="en-US" sz="2400" dirty="0">
                <a:solidFill>
                  <a:prstClr val="black"/>
                </a:solidFill>
                <a:latin typeface="微软雅黑 Light" panose="020B0502040204020203" pitchFamily="34" charset="-122"/>
                <a:ea typeface="微软雅黑 Light" panose="020B0502040204020203" pitchFamily="34" charset="-122"/>
              </a:rPr>
              <a:t>输入值</a:t>
            </a:r>
            <a:r>
              <a:rPr lang="zh-CN" altLang="en-US" sz="2400" dirty="0" smtClean="0">
                <a:solidFill>
                  <a:prstClr val="black"/>
                </a:solidFill>
                <a:latin typeface="微软雅黑 Light" panose="020B0502040204020203" pitchFamily="34" charset="-122"/>
                <a:ea typeface="微软雅黑 Light" panose="020B0502040204020203" pitchFamily="34" charset="-122"/>
              </a:rPr>
              <a:t>错误</a:t>
            </a:r>
            <a:endParaRPr lang="en-US" altLang="zh-CN" sz="2400" dirty="0" smtClean="0">
              <a:solidFill>
                <a:prstClr val="black"/>
              </a:solidFill>
              <a:latin typeface="微软雅黑 Light" panose="020B0502040204020203" pitchFamily="34" charset="-122"/>
              <a:ea typeface="微软雅黑 Light" panose="020B0502040204020203" pitchFamily="34" charset="-122"/>
            </a:endParaRPr>
          </a:p>
          <a:p>
            <a:pPr marL="342900" indent="-342900">
              <a:lnSpc>
                <a:spcPct val="150000"/>
              </a:lnSpc>
              <a:buClr>
                <a:srgbClr val="3BBC5D"/>
              </a:buClr>
              <a:buFont typeface="Wingdings" panose="05000000000000000000" pitchFamily="2" charset="2"/>
              <a:buChar char="l"/>
            </a:pPr>
            <a:endParaRPr lang="en-US" altLang="zh-CN" sz="2400" dirty="0">
              <a:solidFill>
                <a:prstClr val="black"/>
              </a:solidFill>
              <a:latin typeface="微软雅黑 Light" panose="020B0502040204020203" pitchFamily="34" charset="-122"/>
              <a:ea typeface="微软雅黑 Light" panose="020B0502040204020203" pitchFamily="34" charset="-122"/>
            </a:endParaRPr>
          </a:p>
        </p:txBody>
      </p:sp>
      <p:sp>
        <p:nvSpPr>
          <p:cNvPr id="23" name="文本框 5"/>
          <p:cNvSpPr txBox="1"/>
          <p:nvPr/>
        </p:nvSpPr>
        <p:spPr>
          <a:xfrm>
            <a:off x="911424" y="836712"/>
            <a:ext cx="2664296" cy="400110"/>
          </a:xfrm>
          <a:prstGeom prst="rect">
            <a:avLst/>
          </a:prstGeom>
          <a:noFill/>
        </p:spPr>
        <p:txBody>
          <a:bodyPr wrap="square" rtlCol="0">
            <a:spAutoFit/>
          </a:bodyPr>
          <a:lstStyle/>
          <a:p>
            <a:r>
              <a:rPr lang="zh-CN" altLang="en-US" sz="2000" dirty="0">
                <a:solidFill>
                  <a:prstClr val="white"/>
                </a:solidFill>
                <a:latin typeface="微软雅黑 Light" panose="020B0502040204020203" pitchFamily="34" charset="-122"/>
                <a:ea typeface="微软雅黑 Light" panose="020B0502040204020203" pitchFamily="34" charset="-122"/>
              </a:rPr>
              <a:t>聚类分析</a:t>
            </a:r>
          </a:p>
        </p:txBody>
      </p:sp>
      <p:sp>
        <p:nvSpPr>
          <p:cNvPr id="24" name="矩形 28"/>
          <p:cNvSpPr/>
          <p:nvPr/>
        </p:nvSpPr>
        <p:spPr>
          <a:xfrm>
            <a:off x="-18898" y="671163"/>
            <a:ext cx="510214"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
        <p:nvSpPr>
          <p:cNvPr id="25" name="矩形 24"/>
          <p:cNvSpPr/>
          <p:nvPr/>
        </p:nvSpPr>
        <p:spPr>
          <a:xfrm>
            <a:off x="479376" y="674237"/>
            <a:ext cx="3744416" cy="595228"/>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6" name="Freeform 83"/>
          <p:cNvSpPr>
            <a:spLocks noChangeArrowheads="1"/>
          </p:cNvSpPr>
          <p:nvPr/>
        </p:nvSpPr>
        <p:spPr bwMode="auto">
          <a:xfrm>
            <a:off x="92209" y="826314"/>
            <a:ext cx="288000" cy="288000"/>
          </a:xfrm>
          <a:custGeom>
            <a:avLst/>
            <a:gdLst>
              <a:gd name="T0" fmla="*/ 38764526 w 602"/>
              <a:gd name="T1" fmla="*/ 78442719 h 602"/>
              <a:gd name="T2" fmla="*/ 38764526 w 602"/>
              <a:gd name="T3" fmla="*/ 78442719 h 602"/>
              <a:gd name="T4" fmla="*/ 0 w 602"/>
              <a:gd name="T5" fmla="*/ 38764526 h 602"/>
              <a:gd name="T6" fmla="*/ 38764526 w 602"/>
              <a:gd name="T7" fmla="*/ 0 h 602"/>
              <a:gd name="T8" fmla="*/ 78442719 w 602"/>
              <a:gd name="T9" fmla="*/ 38764526 h 602"/>
              <a:gd name="T10" fmla="*/ 38764526 w 602"/>
              <a:gd name="T11" fmla="*/ 78442719 h 602"/>
              <a:gd name="T12" fmla="*/ 61866665 w 602"/>
              <a:gd name="T13" fmla="*/ 16576054 h 602"/>
              <a:gd name="T14" fmla="*/ 61866665 w 602"/>
              <a:gd name="T15" fmla="*/ 16576054 h 602"/>
              <a:gd name="T16" fmla="*/ 38764526 w 602"/>
              <a:gd name="T17" fmla="*/ 38764526 h 602"/>
              <a:gd name="T18" fmla="*/ 38764526 w 602"/>
              <a:gd name="T19" fmla="*/ 7308970 h 602"/>
              <a:gd name="T20" fmla="*/ 7439751 w 602"/>
              <a:gd name="T21" fmla="*/ 38764526 h 602"/>
              <a:gd name="T22" fmla="*/ 38764526 w 602"/>
              <a:gd name="T23" fmla="*/ 71002968 h 602"/>
              <a:gd name="T24" fmla="*/ 71002968 w 602"/>
              <a:gd name="T25" fmla="*/ 38764526 h 602"/>
              <a:gd name="T26" fmla="*/ 61866665 w 602"/>
              <a:gd name="T27" fmla="*/ 16576054 h 60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02" h="602">
                <a:moveTo>
                  <a:pt x="297" y="601"/>
                </a:moveTo>
                <a:lnTo>
                  <a:pt x="297" y="601"/>
                </a:lnTo>
                <a:cubicBezTo>
                  <a:pt x="135" y="601"/>
                  <a:pt x="0" y="466"/>
                  <a:pt x="0" y="297"/>
                </a:cubicBezTo>
                <a:cubicBezTo>
                  <a:pt x="0" y="134"/>
                  <a:pt x="135" y="0"/>
                  <a:pt x="297" y="0"/>
                </a:cubicBezTo>
                <a:cubicBezTo>
                  <a:pt x="467" y="0"/>
                  <a:pt x="601" y="134"/>
                  <a:pt x="601" y="297"/>
                </a:cubicBezTo>
                <a:cubicBezTo>
                  <a:pt x="601" y="466"/>
                  <a:pt x="467" y="601"/>
                  <a:pt x="297" y="601"/>
                </a:cubicBezTo>
                <a:close/>
                <a:moveTo>
                  <a:pt x="474" y="127"/>
                </a:moveTo>
                <a:lnTo>
                  <a:pt x="474" y="127"/>
                </a:lnTo>
                <a:cubicBezTo>
                  <a:pt x="297" y="297"/>
                  <a:pt x="297" y="297"/>
                  <a:pt x="297" y="297"/>
                </a:cubicBezTo>
                <a:cubicBezTo>
                  <a:pt x="297" y="56"/>
                  <a:pt x="297" y="56"/>
                  <a:pt x="297" y="56"/>
                </a:cubicBezTo>
                <a:cubicBezTo>
                  <a:pt x="163" y="56"/>
                  <a:pt x="57" y="162"/>
                  <a:pt x="57" y="297"/>
                </a:cubicBezTo>
                <a:cubicBezTo>
                  <a:pt x="57" y="431"/>
                  <a:pt x="163" y="544"/>
                  <a:pt x="297" y="544"/>
                </a:cubicBezTo>
                <a:cubicBezTo>
                  <a:pt x="431" y="544"/>
                  <a:pt x="544" y="431"/>
                  <a:pt x="544" y="297"/>
                </a:cubicBezTo>
                <a:cubicBezTo>
                  <a:pt x="544" y="233"/>
                  <a:pt x="516" y="169"/>
                  <a:pt x="474" y="127"/>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solidFill>
                <a:prstClr val="black"/>
              </a:solidFill>
            </a:endParaRPr>
          </a:p>
        </p:txBody>
      </p:sp>
      <p:sp>
        <p:nvSpPr>
          <p:cNvPr id="27" name="文本框 26"/>
          <p:cNvSpPr txBox="1"/>
          <p:nvPr/>
        </p:nvSpPr>
        <p:spPr>
          <a:xfrm>
            <a:off x="953786" y="709485"/>
            <a:ext cx="3414022" cy="523220"/>
          </a:xfrm>
          <a:prstGeom prst="rect">
            <a:avLst/>
          </a:prstGeom>
          <a:noFill/>
        </p:spPr>
        <p:txBody>
          <a:bodyPr wrap="square" rtlCol="0">
            <a:spAutoFit/>
          </a:bodyPr>
          <a:lstStyle/>
          <a:p>
            <a:r>
              <a:rPr lang="zh-CN" altLang="en-US" sz="2800" dirty="0" smtClean="0">
                <a:solidFill>
                  <a:schemeClr val="bg1"/>
                </a:solidFill>
                <a:latin typeface="微软雅黑 Light" panose="020B0502040204020203" pitchFamily="34" charset="-122"/>
                <a:ea typeface="微软雅黑 Light" panose="020B0502040204020203" pitchFamily="34" charset="-122"/>
              </a:rPr>
              <a:t>六种典型的异常</a:t>
            </a:r>
            <a:endParaRPr lang="zh-CN" altLang="en-US" sz="2800" dirty="0">
              <a:solidFill>
                <a:schemeClr val="bg1"/>
              </a:solidFill>
              <a:latin typeface="微软雅黑 Light" panose="020B0502040204020203" pitchFamily="34" charset="-122"/>
              <a:ea typeface="微软雅黑 Light" panose="020B0502040204020203" pitchFamily="34" charset="-122"/>
            </a:endParaRPr>
          </a:p>
        </p:txBody>
      </p:sp>
      <p:pic>
        <p:nvPicPr>
          <p:cNvPr id="3" name="图片 2"/>
          <p:cNvPicPr>
            <a:picLocks noChangeAspect="1"/>
          </p:cNvPicPr>
          <p:nvPr/>
        </p:nvPicPr>
        <p:blipFill rotWithShape="1">
          <a:blip r:embed="rId3">
            <a:extLst>
              <a:ext uri="{28A0092B-C50C-407E-A947-70E740481C1C}">
                <a14:useLocalDpi xmlns:a14="http://schemas.microsoft.com/office/drawing/2010/main" xmlns="" val="0"/>
              </a:ext>
            </a:extLst>
          </a:blip>
          <a:srcRect r="26338"/>
          <a:stretch/>
        </p:blipFill>
        <p:spPr>
          <a:xfrm>
            <a:off x="405563" y="3765473"/>
            <a:ext cx="5568362" cy="2831879"/>
          </a:xfrm>
          <a:prstGeom prst="rect">
            <a:avLst/>
          </a:prstGeom>
        </p:spPr>
      </p:pic>
      <p:pic>
        <p:nvPicPr>
          <p:cNvPr id="4" name="图片 3"/>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6456040" y="3892252"/>
            <a:ext cx="7205283" cy="2708920"/>
          </a:xfrm>
          <a:prstGeom prst="rect">
            <a:avLst/>
          </a:prstGeom>
        </p:spPr>
      </p:pic>
      <p:cxnSp>
        <p:nvCxnSpPr>
          <p:cNvPr id="28" name="直线连接符 27"/>
          <p:cNvCxnSpPr/>
          <p:nvPr/>
        </p:nvCxnSpPr>
        <p:spPr>
          <a:xfrm>
            <a:off x="6083345" y="3892252"/>
            <a:ext cx="0" cy="2705100"/>
          </a:xfrm>
          <a:prstGeom prst="line">
            <a:avLst/>
          </a:prstGeom>
          <a:ln w="25400">
            <a:solidFill>
              <a:srgbClr val="942124"/>
            </a:solidFill>
            <a:prstDash val="dash"/>
          </a:ln>
        </p:spPr>
        <p:style>
          <a:lnRef idx="1">
            <a:schemeClr val="accent1"/>
          </a:lnRef>
          <a:fillRef idx="0">
            <a:schemeClr val="accent1"/>
          </a:fillRef>
          <a:effectRef idx="0">
            <a:schemeClr val="accent1"/>
          </a:effectRef>
          <a:fontRef idx="minor">
            <a:schemeClr val="tx1"/>
          </a:fontRef>
        </p:style>
      </p:cxnSp>
      <p:sp>
        <p:nvSpPr>
          <p:cNvPr id="2" name="日期占位符 1"/>
          <p:cNvSpPr>
            <a:spLocks noGrp="1"/>
          </p:cNvSpPr>
          <p:nvPr>
            <p:ph type="dt" sz="half" idx="10"/>
          </p:nvPr>
        </p:nvSpPr>
        <p:spPr/>
        <p:txBody>
          <a:bodyPr/>
          <a:lstStyle/>
          <a:p>
            <a:fld id="{0FA14594-C985-490B-886C-D47C160758EC}" type="datetime1">
              <a:rPr lang="zh-CN" altLang="en-US" smtClean="0"/>
              <a:pPr/>
              <a:t>2019/9/8</a:t>
            </a:fld>
            <a:endParaRPr lang="zh-CN" altLang="en-US"/>
          </a:p>
        </p:txBody>
      </p:sp>
      <p:sp>
        <p:nvSpPr>
          <p:cNvPr id="5" name="灯片编号占位符 4"/>
          <p:cNvSpPr>
            <a:spLocks noGrp="1"/>
          </p:cNvSpPr>
          <p:nvPr>
            <p:ph type="sldNum" sz="quarter" idx="12"/>
          </p:nvPr>
        </p:nvSpPr>
        <p:spPr/>
        <p:txBody>
          <a:bodyPr/>
          <a:lstStyle/>
          <a:p>
            <a:fld id="{370D8578-DDD4-487D-A316-C8E65CC577E1}" type="slidenum">
              <a:rPr lang="zh-CN" altLang="en-US" smtClean="0"/>
              <a:pPr/>
              <a:t>128</a:t>
            </a:fld>
            <a:endParaRPr lang="zh-CN" altLang="en-US"/>
          </a:p>
        </p:txBody>
      </p:sp>
    </p:spTree>
    <p:extLst>
      <p:ext uri="{BB962C8B-B14F-4D97-AF65-F5344CB8AC3E}">
        <p14:creationId xmlns:p14="http://schemas.microsoft.com/office/powerpoint/2010/main" xmlns="" val="1582491989"/>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7"/>
          <p:cNvSpPr txBox="1"/>
          <p:nvPr/>
        </p:nvSpPr>
        <p:spPr>
          <a:xfrm>
            <a:off x="479376" y="1628800"/>
            <a:ext cx="11191170" cy="1200329"/>
          </a:xfrm>
          <a:prstGeom prst="rect">
            <a:avLst/>
          </a:prstGeom>
          <a:noFill/>
        </p:spPr>
        <p:txBody>
          <a:bodyPr wrap="square" rtlCol="0">
            <a:spAutoFit/>
          </a:bodyPr>
          <a:lstStyle/>
          <a:p>
            <a:pPr lvl="1" indent="-457200">
              <a:lnSpc>
                <a:spcPct val="150000"/>
              </a:lnSpc>
              <a:buClr>
                <a:srgbClr val="C00000"/>
              </a:buClr>
              <a:buFont typeface="+mj-ea"/>
              <a:buAutoNum type="circleNumDbPlain" startAt="5"/>
            </a:pPr>
            <a:r>
              <a:rPr lang="zh-CN" altLang="en-US" sz="2400" dirty="0" smtClean="0">
                <a:solidFill>
                  <a:prstClr val="black"/>
                </a:solidFill>
                <a:latin typeface="微软雅黑 Light" panose="020B0502040204020203" pitchFamily="34" charset="-122"/>
                <a:ea typeface="微软雅黑 Light" panose="020B0502040204020203" pitchFamily="34" charset="-122"/>
              </a:rPr>
              <a:t>索引错误（</a:t>
            </a:r>
            <a:r>
              <a:rPr lang="en-US" altLang="zh-CN" sz="2400" dirty="0" err="1" smtClean="0">
                <a:solidFill>
                  <a:prstClr val="black"/>
                </a:solidFill>
                <a:latin typeface="Monaco" charset="0"/>
                <a:ea typeface="Monaco" charset="0"/>
                <a:cs typeface="Monaco" charset="0"/>
              </a:rPr>
              <a:t>IndexError</a:t>
            </a:r>
            <a:r>
              <a:rPr lang="zh-CN" altLang="en-US" sz="2400" dirty="0">
                <a:solidFill>
                  <a:prstClr val="black"/>
                </a:solidFill>
                <a:latin typeface="微软雅黑 Light" panose="020B0502040204020203" pitchFamily="34" charset="-122"/>
                <a:ea typeface="微软雅黑 Light" panose="020B0502040204020203" pitchFamily="34" charset="-122"/>
              </a:rPr>
              <a:t>）：超出序列长度的索引</a:t>
            </a:r>
            <a:r>
              <a:rPr lang="zh-CN" altLang="en-US" sz="2400" dirty="0" smtClean="0">
                <a:solidFill>
                  <a:prstClr val="black"/>
                </a:solidFill>
                <a:latin typeface="微软雅黑 Light" panose="020B0502040204020203" pitchFamily="34" charset="-122"/>
                <a:ea typeface="微软雅黑 Light" panose="020B0502040204020203" pitchFamily="34" charset="-122"/>
              </a:rPr>
              <a:t>操作</a:t>
            </a:r>
            <a:endParaRPr lang="en-US" altLang="zh-CN" sz="2400" dirty="0">
              <a:solidFill>
                <a:prstClr val="black"/>
              </a:solidFill>
              <a:latin typeface="微软雅黑 Light" panose="020B0502040204020203" pitchFamily="34" charset="-122"/>
              <a:ea typeface="微软雅黑 Light" panose="020B0502040204020203" pitchFamily="34" charset="-122"/>
            </a:endParaRPr>
          </a:p>
          <a:p>
            <a:pPr lvl="1" indent="-457200">
              <a:lnSpc>
                <a:spcPct val="150000"/>
              </a:lnSpc>
              <a:buClr>
                <a:srgbClr val="C00000"/>
              </a:buClr>
              <a:buFont typeface="+mj-ea"/>
              <a:buAutoNum type="circleNumDbPlain" startAt="5"/>
            </a:pPr>
            <a:r>
              <a:rPr lang="zh-CN" altLang="en-US" sz="2400" dirty="0" smtClean="0">
                <a:solidFill>
                  <a:prstClr val="black"/>
                </a:solidFill>
                <a:latin typeface="微软雅黑 Light" panose="020B0502040204020203" pitchFamily="34" charset="-122"/>
                <a:ea typeface="微软雅黑 Light" panose="020B0502040204020203" pitchFamily="34" charset="-122"/>
              </a:rPr>
              <a:t>属性错误（</a:t>
            </a:r>
            <a:r>
              <a:rPr lang="en-US" altLang="zh-CN" sz="2400" dirty="0" err="1" smtClean="0">
                <a:solidFill>
                  <a:prstClr val="black"/>
                </a:solidFill>
                <a:latin typeface="Monaco" charset="0"/>
                <a:ea typeface="Monaco" charset="0"/>
                <a:cs typeface="Monaco" charset="0"/>
              </a:rPr>
              <a:t>AttributeError</a:t>
            </a:r>
            <a:r>
              <a:rPr lang="zh-CN" altLang="en-US" sz="2400" dirty="0" smtClean="0">
                <a:solidFill>
                  <a:prstClr val="black"/>
                </a:solidFill>
                <a:latin typeface="微软雅黑 Light" panose="020B0502040204020203" pitchFamily="34" charset="-122"/>
                <a:ea typeface="微软雅黑 Light" panose="020B0502040204020203" pitchFamily="34" charset="-122"/>
              </a:rPr>
              <a:t>）：方法</a:t>
            </a:r>
            <a:r>
              <a:rPr lang="zh-CN" altLang="en-US" sz="2400" dirty="0">
                <a:solidFill>
                  <a:prstClr val="black"/>
                </a:solidFill>
                <a:latin typeface="微软雅黑 Light" panose="020B0502040204020203" pitchFamily="34" charset="-122"/>
                <a:ea typeface="微软雅黑 Light" panose="020B0502040204020203" pitchFamily="34" charset="-122"/>
              </a:rPr>
              <a:t>或者属性不</a:t>
            </a:r>
            <a:r>
              <a:rPr lang="zh-CN" altLang="en-US" sz="2400" dirty="0" smtClean="0">
                <a:solidFill>
                  <a:prstClr val="black"/>
                </a:solidFill>
                <a:latin typeface="微软雅黑 Light" panose="020B0502040204020203" pitchFamily="34" charset="-122"/>
                <a:ea typeface="微软雅黑 Light" panose="020B0502040204020203" pitchFamily="34" charset="-122"/>
              </a:rPr>
              <a:t>适用该对象</a:t>
            </a:r>
            <a:endParaRPr lang="en-US" altLang="zh-CN" sz="2400" dirty="0" smtClean="0">
              <a:solidFill>
                <a:prstClr val="black"/>
              </a:solidFill>
              <a:latin typeface="微软雅黑 Light" panose="020B0502040204020203" pitchFamily="34" charset="-122"/>
              <a:ea typeface="微软雅黑 Light" panose="020B0502040204020203" pitchFamily="34" charset="-122"/>
            </a:endParaRPr>
          </a:p>
        </p:txBody>
      </p:sp>
      <p:sp>
        <p:nvSpPr>
          <p:cNvPr id="13" name="文本框 5"/>
          <p:cNvSpPr txBox="1"/>
          <p:nvPr/>
        </p:nvSpPr>
        <p:spPr>
          <a:xfrm>
            <a:off x="911424" y="836712"/>
            <a:ext cx="2664296" cy="400110"/>
          </a:xfrm>
          <a:prstGeom prst="rect">
            <a:avLst/>
          </a:prstGeom>
          <a:noFill/>
        </p:spPr>
        <p:txBody>
          <a:bodyPr wrap="square" rtlCol="0">
            <a:spAutoFit/>
          </a:bodyPr>
          <a:lstStyle/>
          <a:p>
            <a:r>
              <a:rPr lang="zh-CN" altLang="en-US" sz="2000" dirty="0">
                <a:solidFill>
                  <a:prstClr val="white"/>
                </a:solidFill>
                <a:latin typeface="微软雅黑 Light" panose="020B0502040204020203" pitchFamily="34" charset="-122"/>
                <a:ea typeface="微软雅黑 Light" panose="020B0502040204020203" pitchFamily="34" charset="-122"/>
              </a:rPr>
              <a:t>聚类分析</a:t>
            </a:r>
          </a:p>
        </p:txBody>
      </p:sp>
      <p:sp>
        <p:nvSpPr>
          <p:cNvPr id="17" name="矩形 28"/>
          <p:cNvSpPr/>
          <p:nvPr/>
        </p:nvSpPr>
        <p:spPr>
          <a:xfrm>
            <a:off x="-18898" y="671163"/>
            <a:ext cx="510214"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
        <p:nvSpPr>
          <p:cNvPr id="19" name="矩形 18"/>
          <p:cNvSpPr/>
          <p:nvPr/>
        </p:nvSpPr>
        <p:spPr>
          <a:xfrm>
            <a:off x="479376" y="674237"/>
            <a:ext cx="3744416" cy="595228"/>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0" name="Freeform 83"/>
          <p:cNvSpPr>
            <a:spLocks noChangeArrowheads="1"/>
          </p:cNvSpPr>
          <p:nvPr/>
        </p:nvSpPr>
        <p:spPr bwMode="auto">
          <a:xfrm>
            <a:off x="92209" y="826314"/>
            <a:ext cx="288000" cy="288000"/>
          </a:xfrm>
          <a:custGeom>
            <a:avLst/>
            <a:gdLst>
              <a:gd name="T0" fmla="*/ 38764526 w 602"/>
              <a:gd name="T1" fmla="*/ 78442719 h 602"/>
              <a:gd name="T2" fmla="*/ 38764526 w 602"/>
              <a:gd name="T3" fmla="*/ 78442719 h 602"/>
              <a:gd name="T4" fmla="*/ 0 w 602"/>
              <a:gd name="T5" fmla="*/ 38764526 h 602"/>
              <a:gd name="T6" fmla="*/ 38764526 w 602"/>
              <a:gd name="T7" fmla="*/ 0 h 602"/>
              <a:gd name="T8" fmla="*/ 78442719 w 602"/>
              <a:gd name="T9" fmla="*/ 38764526 h 602"/>
              <a:gd name="T10" fmla="*/ 38764526 w 602"/>
              <a:gd name="T11" fmla="*/ 78442719 h 602"/>
              <a:gd name="T12" fmla="*/ 61866665 w 602"/>
              <a:gd name="T13" fmla="*/ 16576054 h 602"/>
              <a:gd name="T14" fmla="*/ 61866665 w 602"/>
              <a:gd name="T15" fmla="*/ 16576054 h 602"/>
              <a:gd name="T16" fmla="*/ 38764526 w 602"/>
              <a:gd name="T17" fmla="*/ 38764526 h 602"/>
              <a:gd name="T18" fmla="*/ 38764526 w 602"/>
              <a:gd name="T19" fmla="*/ 7308970 h 602"/>
              <a:gd name="T20" fmla="*/ 7439751 w 602"/>
              <a:gd name="T21" fmla="*/ 38764526 h 602"/>
              <a:gd name="T22" fmla="*/ 38764526 w 602"/>
              <a:gd name="T23" fmla="*/ 71002968 h 602"/>
              <a:gd name="T24" fmla="*/ 71002968 w 602"/>
              <a:gd name="T25" fmla="*/ 38764526 h 602"/>
              <a:gd name="T26" fmla="*/ 61866665 w 602"/>
              <a:gd name="T27" fmla="*/ 16576054 h 60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02" h="602">
                <a:moveTo>
                  <a:pt x="297" y="601"/>
                </a:moveTo>
                <a:lnTo>
                  <a:pt x="297" y="601"/>
                </a:lnTo>
                <a:cubicBezTo>
                  <a:pt x="135" y="601"/>
                  <a:pt x="0" y="466"/>
                  <a:pt x="0" y="297"/>
                </a:cubicBezTo>
                <a:cubicBezTo>
                  <a:pt x="0" y="134"/>
                  <a:pt x="135" y="0"/>
                  <a:pt x="297" y="0"/>
                </a:cubicBezTo>
                <a:cubicBezTo>
                  <a:pt x="467" y="0"/>
                  <a:pt x="601" y="134"/>
                  <a:pt x="601" y="297"/>
                </a:cubicBezTo>
                <a:cubicBezTo>
                  <a:pt x="601" y="466"/>
                  <a:pt x="467" y="601"/>
                  <a:pt x="297" y="601"/>
                </a:cubicBezTo>
                <a:close/>
                <a:moveTo>
                  <a:pt x="474" y="127"/>
                </a:moveTo>
                <a:lnTo>
                  <a:pt x="474" y="127"/>
                </a:lnTo>
                <a:cubicBezTo>
                  <a:pt x="297" y="297"/>
                  <a:pt x="297" y="297"/>
                  <a:pt x="297" y="297"/>
                </a:cubicBezTo>
                <a:cubicBezTo>
                  <a:pt x="297" y="56"/>
                  <a:pt x="297" y="56"/>
                  <a:pt x="297" y="56"/>
                </a:cubicBezTo>
                <a:cubicBezTo>
                  <a:pt x="163" y="56"/>
                  <a:pt x="57" y="162"/>
                  <a:pt x="57" y="297"/>
                </a:cubicBezTo>
                <a:cubicBezTo>
                  <a:pt x="57" y="431"/>
                  <a:pt x="163" y="544"/>
                  <a:pt x="297" y="544"/>
                </a:cubicBezTo>
                <a:cubicBezTo>
                  <a:pt x="431" y="544"/>
                  <a:pt x="544" y="431"/>
                  <a:pt x="544" y="297"/>
                </a:cubicBezTo>
                <a:cubicBezTo>
                  <a:pt x="544" y="233"/>
                  <a:pt x="516" y="169"/>
                  <a:pt x="474" y="127"/>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solidFill>
                <a:prstClr val="black"/>
              </a:solidFill>
            </a:endParaRPr>
          </a:p>
        </p:txBody>
      </p:sp>
      <p:sp>
        <p:nvSpPr>
          <p:cNvPr id="21" name="文本框 20"/>
          <p:cNvSpPr txBox="1"/>
          <p:nvPr/>
        </p:nvSpPr>
        <p:spPr>
          <a:xfrm>
            <a:off x="953786" y="709485"/>
            <a:ext cx="3414022" cy="523220"/>
          </a:xfrm>
          <a:prstGeom prst="rect">
            <a:avLst/>
          </a:prstGeom>
          <a:noFill/>
        </p:spPr>
        <p:txBody>
          <a:bodyPr wrap="square" rtlCol="0">
            <a:spAutoFit/>
          </a:bodyPr>
          <a:lstStyle/>
          <a:p>
            <a:r>
              <a:rPr lang="zh-CN" altLang="en-US" sz="2800" dirty="0" smtClean="0">
                <a:solidFill>
                  <a:schemeClr val="bg1"/>
                </a:solidFill>
                <a:latin typeface="微软雅黑 Light" panose="020B0502040204020203" pitchFamily="34" charset="-122"/>
                <a:ea typeface="微软雅黑 Light" panose="020B0502040204020203" pitchFamily="34" charset="-122"/>
              </a:rPr>
              <a:t>六种典型的异常</a:t>
            </a:r>
            <a:endParaRPr lang="zh-CN" altLang="en-US" sz="2800" dirty="0">
              <a:solidFill>
                <a:schemeClr val="bg1"/>
              </a:solidFill>
              <a:latin typeface="微软雅黑 Light" panose="020B0502040204020203" pitchFamily="34" charset="-122"/>
              <a:ea typeface="微软雅黑 Light" panose="020B0502040204020203" pitchFamily="34" charset="-122"/>
            </a:endParaRPr>
          </a:p>
        </p:txBody>
      </p:sp>
      <p:pic>
        <p:nvPicPr>
          <p:cNvPr id="3" name="图片 2"/>
          <p:cNvPicPr>
            <a:picLocks noChangeAspect="1"/>
          </p:cNvPicPr>
          <p:nvPr/>
        </p:nvPicPr>
        <p:blipFill rotWithShape="1">
          <a:blip r:embed="rId3">
            <a:extLst>
              <a:ext uri="{28A0092B-C50C-407E-A947-70E740481C1C}">
                <a14:useLocalDpi xmlns:a14="http://schemas.microsoft.com/office/drawing/2010/main" xmlns="" val="0"/>
              </a:ext>
            </a:extLst>
          </a:blip>
          <a:srcRect r="43639"/>
          <a:stretch/>
        </p:blipFill>
        <p:spPr>
          <a:xfrm>
            <a:off x="493006" y="2996952"/>
            <a:ext cx="4666890" cy="3200400"/>
          </a:xfrm>
          <a:prstGeom prst="rect">
            <a:avLst/>
          </a:prstGeom>
        </p:spPr>
      </p:pic>
      <p:pic>
        <p:nvPicPr>
          <p:cNvPr id="4" name="图片 3"/>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5375920" y="3022352"/>
            <a:ext cx="8229600" cy="3149600"/>
          </a:xfrm>
          <a:prstGeom prst="rect">
            <a:avLst/>
          </a:prstGeom>
        </p:spPr>
      </p:pic>
      <p:cxnSp>
        <p:nvCxnSpPr>
          <p:cNvPr id="22" name="直线连接符 21"/>
          <p:cNvCxnSpPr/>
          <p:nvPr/>
        </p:nvCxnSpPr>
        <p:spPr>
          <a:xfrm flipH="1">
            <a:off x="5303912" y="3022352"/>
            <a:ext cx="0" cy="3149600"/>
          </a:xfrm>
          <a:prstGeom prst="line">
            <a:avLst/>
          </a:prstGeom>
          <a:ln w="25400">
            <a:solidFill>
              <a:srgbClr val="942124"/>
            </a:solidFill>
            <a:prstDash val="dash"/>
          </a:ln>
        </p:spPr>
        <p:style>
          <a:lnRef idx="1">
            <a:schemeClr val="accent1"/>
          </a:lnRef>
          <a:fillRef idx="0">
            <a:schemeClr val="accent1"/>
          </a:fillRef>
          <a:effectRef idx="0">
            <a:schemeClr val="accent1"/>
          </a:effectRef>
          <a:fontRef idx="minor">
            <a:schemeClr val="tx1"/>
          </a:fontRef>
        </p:style>
      </p:cxnSp>
      <p:sp>
        <p:nvSpPr>
          <p:cNvPr id="2" name="日期占位符 1"/>
          <p:cNvSpPr>
            <a:spLocks noGrp="1"/>
          </p:cNvSpPr>
          <p:nvPr>
            <p:ph type="dt" sz="half" idx="10"/>
          </p:nvPr>
        </p:nvSpPr>
        <p:spPr/>
        <p:txBody>
          <a:bodyPr/>
          <a:lstStyle/>
          <a:p>
            <a:fld id="{48AC4889-21A8-41B9-9027-A7FFA3A47598}" type="datetime1">
              <a:rPr lang="zh-CN" altLang="en-US" smtClean="0"/>
              <a:pPr/>
              <a:t>2019/9/8</a:t>
            </a:fld>
            <a:endParaRPr lang="zh-CN" altLang="en-US"/>
          </a:p>
        </p:txBody>
      </p:sp>
      <p:sp>
        <p:nvSpPr>
          <p:cNvPr id="5" name="灯片编号占位符 4"/>
          <p:cNvSpPr>
            <a:spLocks noGrp="1"/>
          </p:cNvSpPr>
          <p:nvPr>
            <p:ph type="sldNum" sz="quarter" idx="12"/>
          </p:nvPr>
        </p:nvSpPr>
        <p:spPr/>
        <p:txBody>
          <a:bodyPr/>
          <a:lstStyle/>
          <a:p>
            <a:fld id="{370D8578-DDD4-487D-A316-C8E65CC577E1}" type="slidenum">
              <a:rPr lang="zh-CN" altLang="en-US" smtClean="0"/>
              <a:pPr/>
              <a:t>129</a:t>
            </a:fld>
            <a:endParaRPr lang="zh-CN" altLang="en-US"/>
          </a:p>
        </p:txBody>
      </p:sp>
    </p:spTree>
    <p:extLst>
      <p:ext uri="{BB962C8B-B14F-4D97-AF65-F5344CB8AC3E}">
        <p14:creationId xmlns:p14="http://schemas.microsoft.com/office/powerpoint/2010/main" xmlns="" val="212029599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1"/>
          <p:cNvSpPr>
            <a:spLocks noGrp="1"/>
          </p:cNvSpPr>
          <p:nvPr>
            <p:ph idx="1"/>
          </p:nvPr>
        </p:nvSpPr>
        <p:spPr>
          <a:xfrm>
            <a:off x="335360" y="1628800"/>
            <a:ext cx="11305256" cy="4032448"/>
          </a:xfrm>
        </p:spPr>
        <p:txBody>
          <a:bodyPr>
            <a:normAutofit/>
          </a:bodyPr>
          <a:lstStyle/>
          <a:p>
            <a:pPr>
              <a:lnSpc>
                <a:spcPct val="150000"/>
              </a:lnSpc>
            </a:pPr>
            <a:r>
              <a:rPr kumimoji="1" lang="zh-CN" altLang="en-US" sz="2400" dirty="0" smtClean="0"/>
              <a:t>优点三：良好的可扩展性</a:t>
            </a:r>
            <a:endParaRPr kumimoji="1" lang="en-US" altLang="zh-CN" sz="2400" dirty="0" smtClean="0"/>
          </a:p>
          <a:p>
            <a:pPr>
              <a:lnSpc>
                <a:spcPct val="150000"/>
              </a:lnSpc>
            </a:pPr>
            <a:r>
              <a:rPr kumimoji="1" lang="zh-CN" altLang="en-US" sz="2400" dirty="0"/>
              <a:t>大量的第三方模块，覆盖了科学计算、</a:t>
            </a:r>
            <a:r>
              <a:rPr kumimoji="1" lang="en-US" altLang="zh-CN" sz="2400" dirty="0"/>
              <a:t>Web</a:t>
            </a:r>
            <a:r>
              <a:rPr kumimoji="1" lang="zh-CN" altLang="en-US" sz="2400" dirty="0"/>
              <a:t>开发、数据接口、图形系统等众多领域，开发的代码通过很好的封装，也可以作为第三方模块给别人使用</a:t>
            </a:r>
            <a:r>
              <a:rPr kumimoji="1" lang="zh-CN" altLang="en-US" sz="2400" dirty="0" smtClean="0"/>
              <a:t>。如</a:t>
            </a:r>
            <a:r>
              <a:rPr kumimoji="1" lang="en-US" altLang="zh-CN" sz="2400" dirty="0" smtClean="0"/>
              <a:t>Pandas</a:t>
            </a:r>
            <a:r>
              <a:rPr kumimoji="1" lang="zh-CN" altLang="en-US" sz="2400" dirty="0" smtClean="0"/>
              <a:t>、</a:t>
            </a:r>
            <a:r>
              <a:rPr kumimoji="1" lang="en-US" altLang="zh-CN" sz="2400" dirty="0" smtClean="0"/>
              <a:t>Numpy</a:t>
            </a:r>
            <a:r>
              <a:rPr kumimoji="1" lang="zh-CN" altLang="en-US" sz="2400" dirty="0" smtClean="0"/>
              <a:t>、</a:t>
            </a:r>
            <a:r>
              <a:rPr kumimoji="1" lang="en-US" altLang="zh-CN" sz="2400" dirty="0" err="1" smtClean="0"/>
              <a:t>Seaborn</a:t>
            </a:r>
            <a:r>
              <a:rPr kumimoji="1" lang="zh-CN" altLang="en-US" sz="2400" dirty="0" smtClean="0"/>
              <a:t>、</a:t>
            </a:r>
            <a:r>
              <a:rPr kumimoji="1" lang="en-US" altLang="zh-CN" sz="2400" dirty="0" err="1" smtClean="0"/>
              <a:t>Scikit</a:t>
            </a:r>
            <a:r>
              <a:rPr kumimoji="1" lang="en-US" altLang="zh-CN" sz="2400" dirty="0" smtClean="0"/>
              <a:t>-learn</a:t>
            </a:r>
            <a:r>
              <a:rPr kumimoji="1" lang="zh-CN" altLang="en-US" sz="2400" dirty="0" smtClean="0"/>
              <a:t>等等</a:t>
            </a:r>
            <a:endParaRPr kumimoji="1" lang="en-US" altLang="zh-CN" sz="2400" dirty="0" smtClean="0"/>
          </a:p>
          <a:p>
            <a:pPr>
              <a:lnSpc>
                <a:spcPct val="150000"/>
              </a:lnSpc>
            </a:pPr>
            <a:r>
              <a:rPr kumimoji="1" lang="zh-CN" altLang="en-US" sz="2400" dirty="0" smtClean="0"/>
              <a:t>优点四：免费、开源</a:t>
            </a:r>
            <a:endParaRPr kumimoji="1" lang="zh-CN" altLang="en-US" sz="2400" dirty="0"/>
          </a:p>
        </p:txBody>
      </p:sp>
      <p:sp>
        <p:nvSpPr>
          <p:cNvPr id="2" name="日期占位符 1"/>
          <p:cNvSpPr>
            <a:spLocks noGrp="1"/>
          </p:cNvSpPr>
          <p:nvPr>
            <p:ph type="dt" sz="half" idx="10"/>
          </p:nvPr>
        </p:nvSpPr>
        <p:spPr/>
        <p:txBody>
          <a:bodyPr/>
          <a:lstStyle/>
          <a:p>
            <a:fld id="{11942011-C148-4EBD-B359-3D3F688B6B89}" type="datetime1">
              <a:rPr lang="zh-CN" altLang="en-US" smtClean="0"/>
              <a:pPr/>
              <a:t>2019/9/8</a:t>
            </a:fld>
            <a:endParaRPr lang="zh-CN" altLang="en-US"/>
          </a:p>
        </p:txBody>
      </p:sp>
      <p:sp>
        <p:nvSpPr>
          <p:cNvPr id="3" name="灯片编号占位符 2"/>
          <p:cNvSpPr>
            <a:spLocks noGrp="1"/>
          </p:cNvSpPr>
          <p:nvPr>
            <p:ph type="sldNum" sz="quarter" idx="12"/>
          </p:nvPr>
        </p:nvSpPr>
        <p:spPr/>
        <p:txBody>
          <a:bodyPr/>
          <a:lstStyle/>
          <a:p>
            <a:fld id="{370D8578-DDD4-487D-A316-C8E65CC577E1}" type="slidenum">
              <a:rPr lang="zh-CN" altLang="en-US" smtClean="0"/>
              <a:pPr/>
              <a:t>13</a:t>
            </a:fld>
            <a:endParaRPr lang="zh-CN" altLang="en-US"/>
          </a:p>
        </p:txBody>
      </p:sp>
    </p:spTree>
    <p:extLst>
      <p:ext uri="{BB962C8B-B14F-4D97-AF65-F5344CB8AC3E}">
        <p14:creationId xmlns:p14="http://schemas.microsoft.com/office/powerpoint/2010/main" xmlns="" val="3767652222"/>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8"/>
          <p:cNvSpPr txBox="1">
            <a:spLocks/>
          </p:cNvSpPr>
          <p:nvPr/>
        </p:nvSpPr>
        <p:spPr>
          <a:xfrm>
            <a:off x="911424" y="579766"/>
            <a:ext cx="10515600" cy="7810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微软雅黑 Light" panose="020B0502040204020203" pitchFamily="34" charset="-122"/>
                <a:ea typeface="微软雅黑 Light" panose="020B0502040204020203" pitchFamily="34" charset="-122"/>
                <a:cs typeface="+mj-cs"/>
              </a:defRPr>
            </a:lvl1pPr>
          </a:lstStyle>
          <a:p>
            <a:r>
              <a:rPr lang="zh-CN" altLang="en-US" sz="3200" b="1" dirty="0" smtClean="0">
                <a:solidFill>
                  <a:srgbClr val="942124"/>
                </a:solidFill>
                <a:cs typeface="+mn-cs"/>
              </a:rPr>
              <a:t>异常层级</a:t>
            </a:r>
            <a:endParaRPr lang="zh-CN" altLang="en-US" sz="3200" b="1" dirty="0">
              <a:solidFill>
                <a:srgbClr val="942124"/>
              </a:solidFill>
              <a:cs typeface="+mn-cs"/>
            </a:endParaRPr>
          </a:p>
        </p:txBody>
      </p:sp>
      <p:sp>
        <p:nvSpPr>
          <p:cNvPr id="10" name="矩形 28"/>
          <p:cNvSpPr/>
          <p:nvPr/>
        </p:nvSpPr>
        <p:spPr>
          <a:xfrm>
            <a:off x="-18898" y="671163"/>
            <a:ext cx="510214"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pic>
        <p:nvPicPr>
          <p:cNvPr id="5" name="图片 4"/>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5703593" y="0"/>
            <a:ext cx="6488407" cy="6858000"/>
          </a:xfrm>
          <a:prstGeom prst="rect">
            <a:avLst/>
          </a:prstGeom>
        </p:spPr>
      </p:pic>
      <p:cxnSp>
        <p:nvCxnSpPr>
          <p:cNvPr id="11" name="直线连接符 10"/>
          <p:cNvCxnSpPr/>
          <p:nvPr/>
        </p:nvCxnSpPr>
        <p:spPr>
          <a:xfrm>
            <a:off x="6783983" y="4437112"/>
            <a:ext cx="936104" cy="0"/>
          </a:xfrm>
          <a:prstGeom prst="line">
            <a:avLst/>
          </a:prstGeom>
          <a:ln w="25400">
            <a:solidFill>
              <a:srgbClr val="942124"/>
            </a:solidFill>
          </a:ln>
        </p:spPr>
        <p:style>
          <a:lnRef idx="1">
            <a:schemeClr val="accent1"/>
          </a:lnRef>
          <a:fillRef idx="0">
            <a:schemeClr val="accent1"/>
          </a:fillRef>
          <a:effectRef idx="0">
            <a:schemeClr val="accent1"/>
          </a:effectRef>
          <a:fontRef idx="minor">
            <a:schemeClr val="tx1"/>
          </a:fontRef>
        </p:style>
      </p:cxnSp>
      <p:cxnSp>
        <p:nvCxnSpPr>
          <p:cNvPr id="12" name="直线连接符 11"/>
          <p:cNvCxnSpPr/>
          <p:nvPr/>
        </p:nvCxnSpPr>
        <p:spPr>
          <a:xfrm>
            <a:off x="6783983" y="3717032"/>
            <a:ext cx="936104" cy="0"/>
          </a:xfrm>
          <a:prstGeom prst="line">
            <a:avLst/>
          </a:prstGeom>
          <a:ln w="25400">
            <a:solidFill>
              <a:srgbClr val="942124"/>
            </a:solidFill>
          </a:ln>
        </p:spPr>
        <p:style>
          <a:lnRef idx="1">
            <a:schemeClr val="accent1"/>
          </a:lnRef>
          <a:fillRef idx="0">
            <a:schemeClr val="accent1"/>
          </a:fillRef>
          <a:effectRef idx="0">
            <a:schemeClr val="accent1"/>
          </a:effectRef>
          <a:fontRef idx="minor">
            <a:schemeClr val="tx1"/>
          </a:fontRef>
        </p:style>
      </p:cxnSp>
      <p:cxnSp>
        <p:nvCxnSpPr>
          <p:cNvPr id="7" name="直线连接符 6"/>
          <p:cNvCxnSpPr/>
          <p:nvPr/>
        </p:nvCxnSpPr>
        <p:spPr>
          <a:xfrm>
            <a:off x="7144023" y="1700808"/>
            <a:ext cx="1343000" cy="0"/>
          </a:xfrm>
          <a:prstGeom prst="line">
            <a:avLst/>
          </a:prstGeom>
          <a:ln w="25400">
            <a:solidFill>
              <a:srgbClr val="942124"/>
            </a:solidFill>
          </a:ln>
        </p:spPr>
        <p:style>
          <a:lnRef idx="1">
            <a:schemeClr val="accent1"/>
          </a:lnRef>
          <a:fillRef idx="0">
            <a:schemeClr val="accent1"/>
          </a:fillRef>
          <a:effectRef idx="0">
            <a:schemeClr val="accent1"/>
          </a:effectRef>
          <a:fontRef idx="minor">
            <a:schemeClr val="tx1"/>
          </a:fontRef>
        </p:style>
      </p:cxnSp>
      <p:sp>
        <p:nvSpPr>
          <p:cNvPr id="9" name="Freeform 37"/>
          <p:cNvSpPr>
            <a:spLocks noChangeArrowheads="1"/>
          </p:cNvSpPr>
          <p:nvPr/>
        </p:nvSpPr>
        <p:spPr bwMode="auto">
          <a:xfrm>
            <a:off x="479376" y="2044647"/>
            <a:ext cx="324000" cy="324000"/>
          </a:xfrm>
          <a:custGeom>
            <a:avLst/>
            <a:gdLst>
              <a:gd name="T0" fmla="*/ 38763987 w 602"/>
              <a:gd name="T1" fmla="*/ 78442719 h 602"/>
              <a:gd name="T2" fmla="*/ 38763987 w 602"/>
              <a:gd name="T3" fmla="*/ 78442719 h 602"/>
              <a:gd name="T4" fmla="*/ 0 w 602"/>
              <a:gd name="T5" fmla="*/ 38764526 h 602"/>
              <a:gd name="T6" fmla="*/ 38763987 w 602"/>
              <a:gd name="T7" fmla="*/ 0 h 602"/>
              <a:gd name="T8" fmla="*/ 78441997 w 602"/>
              <a:gd name="T9" fmla="*/ 38764526 h 602"/>
              <a:gd name="T10" fmla="*/ 38763987 w 602"/>
              <a:gd name="T11" fmla="*/ 78442719 h 602"/>
              <a:gd name="T12" fmla="*/ 38763987 w 602"/>
              <a:gd name="T13" fmla="*/ 7439751 h 602"/>
              <a:gd name="T14" fmla="*/ 38763987 w 602"/>
              <a:gd name="T15" fmla="*/ 7439751 h 602"/>
              <a:gd name="T16" fmla="*/ 7439717 w 602"/>
              <a:gd name="T17" fmla="*/ 38764526 h 602"/>
              <a:gd name="T18" fmla="*/ 38763987 w 602"/>
              <a:gd name="T19" fmla="*/ 71002968 h 602"/>
              <a:gd name="T20" fmla="*/ 71002280 w 602"/>
              <a:gd name="T21" fmla="*/ 38764526 h 602"/>
              <a:gd name="T22" fmla="*/ 38763987 w 602"/>
              <a:gd name="T23" fmla="*/ 7439751 h 60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602" h="602">
                <a:moveTo>
                  <a:pt x="297" y="601"/>
                </a:moveTo>
                <a:lnTo>
                  <a:pt x="297" y="601"/>
                </a:lnTo>
                <a:cubicBezTo>
                  <a:pt x="134" y="601"/>
                  <a:pt x="0" y="467"/>
                  <a:pt x="0" y="297"/>
                </a:cubicBezTo>
                <a:cubicBezTo>
                  <a:pt x="0" y="135"/>
                  <a:pt x="134" y="0"/>
                  <a:pt x="297" y="0"/>
                </a:cubicBezTo>
                <a:cubicBezTo>
                  <a:pt x="466" y="0"/>
                  <a:pt x="601" y="135"/>
                  <a:pt x="601" y="297"/>
                </a:cubicBezTo>
                <a:cubicBezTo>
                  <a:pt x="601" y="467"/>
                  <a:pt x="466" y="601"/>
                  <a:pt x="297" y="601"/>
                </a:cubicBezTo>
                <a:close/>
                <a:moveTo>
                  <a:pt x="297" y="57"/>
                </a:moveTo>
                <a:lnTo>
                  <a:pt x="297" y="57"/>
                </a:lnTo>
                <a:cubicBezTo>
                  <a:pt x="163" y="57"/>
                  <a:pt x="57" y="163"/>
                  <a:pt x="57" y="297"/>
                </a:cubicBezTo>
                <a:cubicBezTo>
                  <a:pt x="57" y="431"/>
                  <a:pt x="163" y="544"/>
                  <a:pt x="297" y="544"/>
                </a:cubicBezTo>
                <a:cubicBezTo>
                  <a:pt x="431" y="544"/>
                  <a:pt x="544" y="431"/>
                  <a:pt x="544" y="297"/>
                </a:cubicBezTo>
                <a:cubicBezTo>
                  <a:pt x="544" y="163"/>
                  <a:pt x="431" y="57"/>
                  <a:pt x="297" y="57"/>
                </a:cubicBezTo>
                <a:close/>
              </a:path>
            </a:pathLst>
          </a:custGeom>
          <a:solidFill>
            <a:srgbClr val="942124"/>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13" name="TextBox 4"/>
          <p:cNvSpPr txBox="1"/>
          <p:nvPr/>
        </p:nvSpPr>
        <p:spPr>
          <a:xfrm>
            <a:off x="1019399" y="1988840"/>
            <a:ext cx="4015859" cy="1569660"/>
          </a:xfrm>
          <a:prstGeom prst="rect">
            <a:avLst/>
          </a:prstGeom>
          <a:noFill/>
        </p:spPr>
        <p:txBody>
          <a:bodyPr wrap="square" rtlCol="0">
            <a:spAutoFit/>
          </a:bodyPr>
          <a:lstStyle/>
          <a:p>
            <a:r>
              <a:rPr lang="zh-CN" altLang="en-US" sz="2400" dirty="0" smtClean="0">
                <a:solidFill>
                  <a:srgbClr val="942124"/>
                </a:solidFill>
                <a:latin typeface="微软雅黑 Light" panose="020B0502040204020203" pitchFamily="34" charset="-122"/>
                <a:ea typeface="微软雅黑 Light" panose="020B0502040204020203" pitchFamily="34" charset="-122"/>
              </a:rPr>
              <a:t>检查、修改语法错误和异常实战演练 </a:t>
            </a:r>
            <a:r>
              <a:rPr lang="en-US" altLang="zh-CN" sz="2400" dirty="0" smtClean="0">
                <a:latin typeface="微软雅黑 Light" panose="020B0502040204020203" pitchFamily="34" charset="-122"/>
                <a:ea typeface="微软雅黑 Light" panose="020B0502040204020203" pitchFamily="34" charset="-122"/>
                <a:hlinkClick r:id="rId4"/>
              </a:rPr>
              <a:t>http</a:t>
            </a:r>
            <a:r>
              <a:rPr lang="en-US" altLang="zh-CN" sz="2400" dirty="0">
                <a:latin typeface="微软雅黑 Light" panose="020B0502040204020203" pitchFamily="34" charset="-122"/>
                <a:ea typeface="微软雅黑 Light" panose="020B0502040204020203" pitchFamily="34" charset="-122"/>
                <a:hlinkClick r:id="rId4"/>
              </a:rPr>
              <a:t>://</a:t>
            </a:r>
            <a:r>
              <a:rPr lang="en-US" altLang="zh-CN" sz="2400" dirty="0" smtClean="0">
                <a:latin typeface="微软雅黑 Light" panose="020B0502040204020203" pitchFamily="34" charset="-122"/>
                <a:ea typeface="微软雅黑 Light" panose="020B0502040204020203" pitchFamily="34" charset="-122"/>
                <a:hlinkClick r:id="rId4"/>
              </a:rPr>
              <a:t>hackdata.cn/learn/course/2/lecture/149/</a:t>
            </a:r>
            <a:endParaRPr lang="zh-CN" altLang="en-US" sz="2400" dirty="0">
              <a:latin typeface="Monaco" charset="0"/>
              <a:ea typeface="Monaco" charset="0"/>
              <a:cs typeface="Monaco" charset="0"/>
            </a:endParaRPr>
          </a:p>
        </p:txBody>
      </p:sp>
      <p:pic>
        <p:nvPicPr>
          <p:cNvPr id="3" name="图片 2"/>
          <p:cNvPicPr>
            <a:picLocks noChangeAspect="1"/>
          </p:cNvPicPr>
          <p:nvPr/>
        </p:nvPicPr>
        <p:blipFill>
          <a:blip r:embed="rId5">
            <a:extLst>
              <a:ext uri="{28A0092B-C50C-407E-A947-70E740481C1C}">
                <a14:useLocalDpi xmlns:a14="http://schemas.microsoft.com/office/drawing/2010/main" xmlns="" val="0"/>
              </a:ext>
            </a:extLst>
          </a:blip>
          <a:stretch>
            <a:fillRect/>
          </a:stretch>
        </p:blipFill>
        <p:spPr>
          <a:xfrm>
            <a:off x="221334" y="4005064"/>
            <a:ext cx="5263716" cy="2207067"/>
          </a:xfrm>
          <a:prstGeom prst="rect">
            <a:avLst/>
          </a:prstGeom>
        </p:spPr>
      </p:pic>
      <p:cxnSp>
        <p:nvCxnSpPr>
          <p:cNvPr id="14" name="直线连接符 13"/>
          <p:cNvCxnSpPr/>
          <p:nvPr/>
        </p:nvCxnSpPr>
        <p:spPr>
          <a:xfrm>
            <a:off x="7224700" y="3284984"/>
            <a:ext cx="671500" cy="0"/>
          </a:xfrm>
          <a:prstGeom prst="line">
            <a:avLst/>
          </a:prstGeom>
          <a:ln w="25400">
            <a:solidFill>
              <a:srgbClr val="942124"/>
            </a:solidFill>
          </a:ln>
        </p:spPr>
        <p:style>
          <a:lnRef idx="1">
            <a:schemeClr val="accent1"/>
          </a:lnRef>
          <a:fillRef idx="0">
            <a:schemeClr val="accent1"/>
          </a:fillRef>
          <a:effectRef idx="0">
            <a:schemeClr val="accent1"/>
          </a:effectRef>
          <a:fontRef idx="minor">
            <a:schemeClr val="tx1"/>
          </a:fontRef>
        </p:style>
      </p:cxnSp>
      <p:cxnSp>
        <p:nvCxnSpPr>
          <p:cNvPr id="15" name="直线连接符 14"/>
          <p:cNvCxnSpPr/>
          <p:nvPr/>
        </p:nvCxnSpPr>
        <p:spPr>
          <a:xfrm flipV="1">
            <a:off x="6783983" y="1988840"/>
            <a:ext cx="1112217" cy="0"/>
          </a:xfrm>
          <a:prstGeom prst="line">
            <a:avLst/>
          </a:prstGeom>
          <a:ln w="25400">
            <a:solidFill>
              <a:srgbClr val="942124"/>
            </a:solidFill>
          </a:ln>
        </p:spPr>
        <p:style>
          <a:lnRef idx="1">
            <a:schemeClr val="accent1"/>
          </a:lnRef>
          <a:fillRef idx="0">
            <a:schemeClr val="accent1"/>
          </a:fillRef>
          <a:effectRef idx="0">
            <a:schemeClr val="accent1"/>
          </a:effectRef>
          <a:fontRef idx="minor">
            <a:schemeClr val="tx1"/>
          </a:fontRef>
        </p:style>
      </p:cxnSp>
      <p:cxnSp>
        <p:nvCxnSpPr>
          <p:cNvPr id="17" name="直线连接符 16"/>
          <p:cNvCxnSpPr/>
          <p:nvPr/>
        </p:nvCxnSpPr>
        <p:spPr>
          <a:xfrm>
            <a:off x="6792652" y="5013176"/>
            <a:ext cx="927435" cy="0"/>
          </a:xfrm>
          <a:prstGeom prst="line">
            <a:avLst/>
          </a:prstGeom>
          <a:ln w="25400">
            <a:solidFill>
              <a:srgbClr val="942124"/>
            </a:solidFill>
          </a:ln>
        </p:spPr>
        <p:style>
          <a:lnRef idx="1">
            <a:schemeClr val="accent1"/>
          </a:lnRef>
          <a:fillRef idx="0">
            <a:schemeClr val="accent1"/>
          </a:fillRef>
          <a:effectRef idx="0">
            <a:schemeClr val="accent1"/>
          </a:effectRef>
          <a:fontRef idx="minor">
            <a:schemeClr val="tx1"/>
          </a:fontRef>
        </p:style>
      </p:cxnSp>
      <p:cxnSp>
        <p:nvCxnSpPr>
          <p:cNvPr id="18" name="直线连接符 17"/>
          <p:cNvCxnSpPr/>
          <p:nvPr/>
        </p:nvCxnSpPr>
        <p:spPr>
          <a:xfrm flipV="1">
            <a:off x="6816080" y="5157192"/>
            <a:ext cx="904007" cy="0"/>
          </a:xfrm>
          <a:prstGeom prst="line">
            <a:avLst/>
          </a:prstGeom>
          <a:ln w="25400">
            <a:solidFill>
              <a:srgbClr val="942124"/>
            </a:solidFill>
          </a:ln>
        </p:spPr>
        <p:style>
          <a:lnRef idx="1">
            <a:schemeClr val="accent1"/>
          </a:lnRef>
          <a:fillRef idx="0">
            <a:schemeClr val="accent1"/>
          </a:fillRef>
          <a:effectRef idx="0">
            <a:schemeClr val="accent1"/>
          </a:effectRef>
          <a:fontRef idx="minor">
            <a:schemeClr val="tx1"/>
          </a:fontRef>
        </p:style>
      </p:cxnSp>
      <p:sp>
        <p:nvSpPr>
          <p:cNvPr id="2" name="日期占位符 1"/>
          <p:cNvSpPr>
            <a:spLocks noGrp="1"/>
          </p:cNvSpPr>
          <p:nvPr>
            <p:ph type="dt" sz="half" idx="10"/>
          </p:nvPr>
        </p:nvSpPr>
        <p:spPr/>
        <p:txBody>
          <a:bodyPr/>
          <a:lstStyle/>
          <a:p>
            <a:fld id="{B1C91E35-7714-4ACF-855C-26C7488BFDB6}" type="datetime1">
              <a:rPr lang="zh-CN" altLang="en-US" smtClean="0"/>
              <a:pPr/>
              <a:t>2019/9/8</a:t>
            </a:fld>
            <a:endParaRPr lang="zh-CN" altLang="en-US"/>
          </a:p>
        </p:txBody>
      </p:sp>
      <p:sp>
        <p:nvSpPr>
          <p:cNvPr id="4" name="灯片编号占位符 3"/>
          <p:cNvSpPr>
            <a:spLocks noGrp="1"/>
          </p:cNvSpPr>
          <p:nvPr>
            <p:ph type="sldNum" sz="quarter" idx="12"/>
          </p:nvPr>
        </p:nvSpPr>
        <p:spPr/>
        <p:txBody>
          <a:bodyPr/>
          <a:lstStyle/>
          <a:p>
            <a:fld id="{370D8578-DDD4-487D-A316-C8E65CC577E1}" type="slidenum">
              <a:rPr lang="zh-CN" altLang="en-US" smtClean="0"/>
              <a:pPr/>
              <a:t>130</a:t>
            </a:fld>
            <a:endParaRPr lang="zh-CN" altLang="en-US"/>
          </a:p>
        </p:txBody>
      </p:sp>
    </p:spTree>
    <p:extLst>
      <p:ext uri="{BB962C8B-B14F-4D97-AF65-F5344CB8AC3E}">
        <p14:creationId xmlns:p14="http://schemas.microsoft.com/office/powerpoint/2010/main" xmlns="" val="241637666"/>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内容占位符 1"/>
          <p:cNvSpPr>
            <a:spLocks noGrp="1"/>
          </p:cNvSpPr>
          <p:nvPr>
            <p:ph idx="1"/>
          </p:nvPr>
        </p:nvSpPr>
        <p:spPr>
          <a:xfrm>
            <a:off x="839416" y="1493782"/>
            <a:ext cx="6942414" cy="1647186"/>
          </a:xfrm>
        </p:spPr>
        <p:txBody>
          <a:bodyPr>
            <a:normAutofit lnSpcReduction="10000"/>
          </a:bodyPr>
          <a:lstStyle/>
          <a:p>
            <a:pPr>
              <a:lnSpc>
                <a:spcPct val="150000"/>
              </a:lnSpc>
            </a:pPr>
            <a:r>
              <a:rPr lang="zh-CN" altLang="en-US" sz="2400" dirty="0" smtClean="0"/>
              <a:t>代码编写环境自带的高亮显示</a:t>
            </a:r>
            <a:endParaRPr lang="en-US" altLang="zh-CN" sz="2400" dirty="0" smtClean="0"/>
          </a:p>
          <a:p>
            <a:pPr lvl="1">
              <a:lnSpc>
                <a:spcPct val="150000"/>
              </a:lnSpc>
            </a:pPr>
            <a:r>
              <a:rPr lang="zh-CN" altLang="en-US" sz="2000" dirty="0" smtClean="0">
                <a:solidFill>
                  <a:prstClr val="black"/>
                </a:solidFill>
              </a:rPr>
              <a:t>便于发现常规语法错误</a:t>
            </a:r>
            <a:endParaRPr lang="en-US" altLang="zh-CN" sz="2000" dirty="0" smtClean="0">
              <a:solidFill>
                <a:prstClr val="black"/>
              </a:solidFill>
            </a:endParaRPr>
          </a:p>
          <a:p>
            <a:pPr lvl="1">
              <a:lnSpc>
                <a:spcPct val="150000"/>
              </a:lnSpc>
            </a:pPr>
            <a:r>
              <a:rPr lang="zh-CN" altLang="en-US" sz="2000" dirty="0" smtClean="0">
                <a:solidFill>
                  <a:prstClr val="black"/>
                </a:solidFill>
              </a:rPr>
              <a:t>但难于发现异常</a:t>
            </a:r>
            <a:endParaRPr lang="en-US" altLang="zh-CN" sz="2000" dirty="0">
              <a:solidFill>
                <a:prstClr val="black"/>
              </a:solidFill>
            </a:endParaRPr>
          </a:p>
        </p:txBody>
      </p:sp>
      <p:pic>
        <p:nvPicPr>
          <p:cNvPr id="2" name="图片 1"/>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236209" y="3549692"/>
            <a:ext cx="6316316" cy="2819394"/>
          </a:xfrm>
          <a:prstGeom prst="rect">
            <a:avLst/>
          </a:prstGeom>
        </p:spPr>
      </p:pic>
      <p:pic>
        <p:nvPicPr>
          <p:cNvPr id="3" name="图片 2"/>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6552525" y="3633942"/>
            <a:ext cx="5418971" cy="2819394"/>
          </a:xfrm>
          <a:prstGeom prst="rect">
            <a:avLst/>
          </a:prstGeom>
        </p:spPr>
      </p:pic>
      <p:sp>
        <p:nvSpPr>
          <p:cNvPr id="4" name="文本框 3"/>
          <p:cNvSpPr txBox="1"/>
          <p:nvPr/>
        </p:nvSpPr>
        <p:spPr>
          <a:xfrm>
            <a:off x="2371490" y="3271756"/>
            <a:ext cx="2045753" cy="369332"/>
          </a:xfrm>
          <a:prstGeom prst="rect">
            <a:avLst/>
          </a:prstGeom>
          <a:noFill/>
        </p:spPr>
        <p:txBody>
          <a:bodyPr wrap="none" rtlCol="0">
            <a:spAutoFit/>
          </a:bodyPr>
          <a:lstStyle/>
          <a:p>
            <a:r>
              <a:rPr kumimoji="1" lang="en-US" altLang="zh-CN" dirty="0" err="1" smtClean="0">
                <a:latin typeface="Microsoft YaHei Light" charset="-122"/>
                <a:ea typeface="Microsoft YaHei Light" charset="-122"/>
                <a:cs typeface="Microsoft YaHei Light" charset="-122"/>
              </a:rPr>
              <a:t>Jupyter</a:t>
            </a:r>
            <a:r>
              <a:rPr kumimoji="1" lang="zh-CN" altLang="en-US" dirty="0" smtClean="0">
                <a:latin typeface="Microsoft YaHei Light" charset="-122"/>
                <a:ea typeface="Microsoft YaHei Light" charset="-122"/>
                <a:cs typeface="Microsoft YaHei Light" charset="-122"/>
              </a:rPr>
              <a:t> </a:t>
            </a:r>
            <a:r>
              <a:rPr kumimoji="1" lang="en-US" altLang="zh-CN" dirty="0" smtClean="0">
                <a:latin typeface="Microsoft YaHei Light" charset="-122"/>
                <a:ea typeface="Microsoft YaHei Light" charset="-122"/>
                <a:cs typeface="Microsoft YaHei Light" charset="-122"/>
              </a:rPr>
              <a:t>Notebook</a:t>
            </a:r>
            <a:endParaRPr kumimoji="1" lang="zh-CN" altLang="en-US" dirty="0">
              <a:latin typeface="Microsoft YaHei Light" charset="-122"/>
              <a:ea typeface="Microsoft YaHei Light" charset="-122"/>
              <a:cs typeface="Microsoft YaHei Light" charset="-122"/>
            </a:endParaRPr>
          </a:p>
        </p:txBody>
      </p:sp>
      <p:sp>
        <p:nvSpPr>
          <p:cNvPr id="16" name="文本框 15"/>
          <p:cNvSpPr txBox="1"/>
          <p:nvPr/>
        </p:nvSpPr>
        <p:spPr>
          <a:xfrm>
            <a:off x="8696214" y="3203684"/>
            <a:ext cx="1131592" cy="369332"/>
          </a:xfrm>
          <a:prstGeom prst="rect">
            <a:avLst/>
          </a:prstGeom>
          <a:noFill/>
        </p:spPr>
        <p:txBody>
          <a:bodyPr wrap="none" rtlCol="0">
            <a:spAutoFit/>
          </a:bodyPr>
          <a:lstStyle/>
          <a:p>
            <a:r>
              <a:rPr kumimoji="1" lang="en-US" altLang="zh-CN" dirty="0" err="1" smtClean="0">
                <a:latin typeface="Microsoft YaHei Light" charset="-122"/>
                <a:ea typeface="Microsoft YaHei Light" charset="-122"/>
                <a:cs typeface="Microsoft YaHei Light" charset="-122"/>
              </a:rPr>
              <a:t>PyCharm</a:t>
            </a:r>
            <a:endParaRPr kumimoji="1" lang="zh-CN" altLang="en-US" dirty="0">
              <a:latin typeface="Microsoft YaHei Light" charset="-122"/>
              <a:ea typeface="Microsoft YaHei Light" charset="-122"/>
              <a:cs typeface="Microsoft YaHei Light" charset="-122"/>
            </a:endParaRPr>
          </a:p>
        </p:txBody>
      </p:sp>
      <p:sp>
        <p:nvSpPr>
          <p:cNvPr id="15" name="标题 8"/>
          <p:cNvSpPr txBox="1">
            <a:spLocks/>
          </p:cNvSpPr>
          <p:nvPr/>
        </p:nvSpPr>
        <p:spPr>
          <a:xfrm>
            <a:off x="911424" y="579766"/>
            <a:ext cx="10515600" cy="7810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微软雅黑 Light" panose="020B0502040204020203" pitchFamily="34" charset="-122"/>
                <a:ea typeface="微软雅黑 Light" panose="020B0502040204020203" pitchFamily="34" charset="-122"/>
                <a:cs typeface="+mj-cs"/>
              </a:defRPr>
            </a:lvl1pPr>
          </a:lstStyle>
          <a:p>
            <a:r>
              <a:rPr lang="zh-CN" altLang="en-US" sz="3200" b="1" dirty="0" smtClean="0">
                <a:solidFill>
                  <a:srgbClr val="942124"/>
                </a:solidFill>
                <a:cs typeface="+mn-cs"/>
              </a:rPr>
              <a:t>捕获异常</a:t>
            </a:r>
            <a:endParaRPr lang="zh-CN" altLang="en-US" sz="3200" b="1" dirty="0">
              <a:solidFill>
                <a:srgbClr val="942124"/>
              </a:solidFill>
              <a:cs typeface="+mn-cs"/>
            </a:endParaRPr>
          </a:p>
        </p:txBody>
      </p:sp>
      <p:sp>
        <p:nvSpPr>
          <p:cNvPr id="17" name="矩形 28"/>
          <p:cNvSpPr/>
          <p:nvPr/>
        </p:nvSpPr>
        <p:spPr>
          <a:xfrm>
            <a:off x="-18898" y="671163"/>
            <a:ext cx="510214"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
        <p:nvSpPr>
          <p:cNvPr id="5" name="日期占位符 4"/>
          <p:cNvSpPr>
            <a:spLocks noGrp="1"/>
          </p:cNvSpPr>
          <p:nvPr>
            <p:ph type="dt" sz="half" idx="10"/>
          </p:nvPr>
        </p:nvSpPr>
        <p:spPr/>
        <p:txBody>
          <a:bodyPr/>
          <a:lstStyle/>
          <a:p>
            <a:fld id="{ED01072F-9E6B-49CB-84D8-C8F95B5601FD}" type="datetime1">
              <a:rPr lang="zh-CN" altLang="en-US" smtClean="0"/>
              <a:pPr/>
              <a:t>2019/9/8</a:t>
            </a:fld>
            <a:endParaRPr lang="zh-CN" altLang="en-US"/>
          </a:p>
        </p:txBody>
      </p:sp>
      <p:sp>
        <p:nvSpPr>
          <p:cNvPr id="6" name="灯片编号占位符 5"/>
          <p:cNvSpPr>
            <a:spLocks noGrp="1"/>
          </p:cNvSpPr>
          <p:nvPr>
            <p:ph type="sldNum" sz="quarter" idx="12"/>
          </p:nvPr>
        </p:nvSpPr>
        <p:spPr/>
        <p:txBody>
          <a:bodyPr/>
          <a:lstStyle/>
          <a:p>
            <a:fld id="{370D8578-DDD4-487D-A316-C8E65CC577E1}" type="slidenum">
              <a:rPr lang="zh-CN" altLang="en-US" smtClean="0"/>
              <a:pPr/>
              <a:t>131</a:t>
            </a:fld>
            <a:endParaRPr lang="zh-CN" altLang="en-US"/>
          </a:p>
        </p:txBody>
      </p:sp>
    </p:spTree>
    <p:extLst>
      <p:ext uri="{BB962C8B-B14F-4D97-AF65-F5344CB8AC3E}">
        <p14:creationId xmlns:p14="http://schemas.microsoft.com/office/powerpoint/2010/main" xmlns="" val="337227332"/>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491316" y="1907022"/>
            <a:ext cx="11191170" cy="3970318"/>
          </a:xfrm>
          <a:prstGeom prst="rect">
            <a:avLst/>
          </a:prstGeom>
          <a:noFill/>
        </p:spPr>
        <p:txBody>
          <a:bodyPr wrap="square" rtlCol="0">
            <a:spAutoFit/>
          </a:bodyPr>
          <a:lstStyle/>
          <a:p>
            <a:pPr marL="342900" indent="-342900">
              <a:lnSpc>
                <a:spcPct val="150000"/>
              </a:lnSpc>
              <a:buClr>
                <a:schemeClr val="tx1"/>
              </a:buClr>
              <a:buFont typeface="Arial" charset="0"/>
              <a:buChar char="•"/>
            </a:pPr>
            <a:r>
              <a:rPr lang="zh-CN" altLang="en-US" sz="2400" dirty="0">
                <a:solidFill>
                  <a:prstClr val="black"/>
                </a:solidFill>
                <a:latin typeface="微软雅黑 Light" panose="020B0502040204020203" pitchFamily="34" charset="-122"/>
                <a:ea typeface="微软雅黑 Light" panose="020B0502040204020203" pitchFamily="34" charset="-122"/>
              </a:rPr>
              <a:t>程序要</a:t>
            </a:r>
            <a:r>
              <a:rPr lang="zh-CN" altLang="en-US" sz="2400" dirty="0" smtClean="0">
                <a:solidFill>
                  <a:prstClr val="black"/>
                </a:solidFill>
                <a:latin typeface="微软雅黑 Light" panose="020B0502040204020203" pitchFamily="34" charset="-122"/>
                <a:ea typeface="微软雅黑 Light" panose="020B0502040204020203" pitchFamily="34" charset="-122"/>
              </a:rPr>
              <a:t>遇到</a:t>
            </a:r>
            <a:r>
              <a:rPr lang="zh-CN" altLang="en-US" sz="2400" dirty="0" smtClean="0">
                <a:latin typeface="微软雅黑 Light" panose="020B0502040204020203" pitchFamily="34" charset="-122"/>
                <a:ea typeface="微软雅黑 Light" panose="020B0502040204020203" pitchFamily="34" charset="-122"/>
              </a:rPr>
              <a:t>异常</a:t>
            </a:r>
            <a:r>
              <a:rPr lang="zh-CN" altLang="en-US" sz="2400" dirty="0" smtClean="0">
                <a:solidFill>
                  <a:prstClr val="black"/>
                </a:solidFill>
                <a:latin typeface="微软雅黑 Light" panose="020B0502040204020203" pitchFamily="34" charset="-122"/>
                <a:ea typeface="微软雅黑 Light" panose="020B0502040204020203" pitchFamily="34" charset="-122"/>
              </a:rPr>
              <a:t>的</a:t>
            </a:r>
            <a:r>
              <a:rPr lang="zh-CN" altLang="en-US" sz="2400" dirty="0">
                <a:solidFill>
                  <a:prstClr val="black"/>
                </a:solidFill>
                <a:latin typeface="微软雅黑 Light" panose="020B0502040204020203" pitchFamily="34" charset="-122"/>
                <a:ea typeface="微软雅黑 Light" panose="020B0502040204020203" pitchFamily="34" charset="-122"/>
              </a:rPr>
              <a:t>时候，往往是直接中断，跳出执行。但是有些时候，我们需要在</a:t>
            </a:r>
            <a:r>
              <a:rPr lang="zh-CN" altLang="en-US" sz="2400" dirty="0" smtClean="0">
                <a:latin typeface="微软雅黑 Light" panose="020B0502040204020203" pitchFamily="34" charset="-122"/>
                <a:ea typeface="微软雅黑 Light" panose="020B0502040204020203" pitchFamily="34" charset="-122"/>
              </a:rPr>
              <a:t>遇到异常的</a:t>
            </a:r>
            <a:r>
              <a:rPr lang="zh-CN" altLang="en-US" sz="2400" dirty="0">
                <a:solidFill>
                  <a:prstClr val="black"/>
                </a:solidFill>
                <a:latin typeface="微软雅黑 Light" panose="020B0502040204020203" pitchFamily="34" charset="-122"/>
                <a:ea typeface="微软雅黑 Light" panose="020B0502040204020203" pitchFamily="34" charset="-122"/>
              </a:rPr>
              <a:t>时候另外处理，而不是直接停止</a:t>
            </a:r>
            <a:r>
              <a:rPr lang="zh-CN" altLang="en-US" sz="2400" dirty="0" smtClean="0">
                <a:solidFill>
                  <a:prstClr val="black"/>
                </a:solidFill>
                <a:latin typeface="微软雅黑 Light" panose="020B0502040204020203" pitchFamily="34" charset="-122"/>
                <a:ea typeface="微软雅黑 Light" panose="020B0502040204020203" pitchFamily="34" charset="-122"/>
              </a:rPr>
              <a:t>。</a:t>
            </a:r>
            <a:endParaRPr lang="en-US" altLang="zh-CN" sz="2400" dirty="0">
              <a:solidFill>
                <a:prstClr val="black"/>
              </a:solidFill>
              <a:latin typeface="微软雅黑 Light" panose="020B0502040204020203" pitchFamily="34" charset="-122"/>
              <a:ea typeface="微软雅黑 Light" panose="020B0502040204020203" pitchFamily="34" charset="-122"/>
            </a:endParaRPr>
          </a:p>
          <a:p>
            <a:pPr marL="342900" indent="-342900">
              <a:lnSpc>
                <a:spcPct val="150000"/>
              </a:lnSpc>
              <a:buClr>
                <a:schemeClr val="tx1"/>
              </a:buClr>
              <a:buFont typeface="Arial" charset="0"/>
              <a:buChar char="•"/>
            </a:pPr>
            <a:endParaRPr lang="en-US" altLang="zh-CN" sz="2400" dirty="0" smtClean="0">
              <a:solidFill>
                <a:prstClr val="black"/>
              </a:solidFill>
              <a:latin typeface="微软雅黑 Light" panose="020B0502040204020203" pitchFamily="34" charset="-122"/>
              <a:ea typeface="微软雅黑 Light" panose="020B0502040204020203" pitchFamily="34" charset="-122"/>
            </a:endParaRPr>
          </a:p>
          <a:p>
            <a:pPr marL="342900" indent="-342900">
              <a:lnSpc>
                <a:spcPct val="150000"/>
              </a:lnSpc>
              <a:buClr>
                <a:schemeClr val="tx1"/>
              </a:buClr>
              <a:buFont typeface="Arial" charset="0"/>
              <a:buChar char="•"/>
            </a:pPr>
            <a:r>
              <a:rPr lang="zh-CN" altLang="en-US" sz="2400" dirty="0" smtClean="0">
                <a:solidFill>
                  <a:prstClr val="black"/>
                </a:solidFill>
                <a:latin typeface="微软雅黑 Light" panose="020B0502040204020203" pitchFamily="34" charset="-122"/>
                <a:ea typeface="微软雅黑 Light" panose="020B0502040204020203" pitchFamily="34" charset="-122"/>
              </a:rPr>
              <a:t>解决方法：</a:t>
            </a:r>
            <a:endParaRPr lang="en-US" altLang="zh-CN" sz="2400" dirty="0" smtClean="0">
              <a:solidFill>
                <a:prstClr val="black"/>
              </a:solidFill>
              <a:latin typeface="微软雅黑 Light" panose="020B0502040204020203" pitchFamily="34" charset="-122"/>
              <a:ea typeface="微软雅黑 Light" panose="020B0502040204020203" pitchFamily="34" charset="-122"/>
            </a:endParaRPr>
          </a:p>
          <a:p>
            <a:pPr marL="800100" lvl="1" indent="-342900">
              <a:lnSpc>
                <a:spcPct val="150000"/>
              </a:lnSpc>
              <a:buClr>
                <a:schemeClr val="tx1"/>
              </a:buClr>
              <a:buFont typeface="Arial" charset="0"/>
              <a:buChar char="•"/>
            </a:pPr>
            <a:r>
              <a:rPr lang="en-US" altLang="zh-CN" sz="2400" dirty="0">
                <a:latin typeface="Monaco"/>
                <a:ea typeface="微软雅黑 Light" panose="020B0502040204020203" pitchFamily="34" charset="-122"/>
              </a:rPr>
              <a:t>try</a:t>
            </a:r>
            <a:r>
              <a:rPr lang="en-US" altLang="zh-CN" sz="2400" dirty="0">
                <a:solidFill>
                  <a:prstClr val="black"/>
                </a:solidFill>
                <a:latin typeface="微软雅黑 Light" panose="020B0502040204020203" pitchFamily="34" charset="-122"/>
                <a:ea typeface="微软雅黑 Light" panose="020B0502040204020203" pitchFamily="34" charset="-122"/>
              </a:rPr>
              <a:t>...</a:t>
            </a:r>
            <a:r>
              <a:rPr lang="en-US" altLang="zh-CN" sz="2400" dirty="0">
                <a:latin typeface="Monaco"/>
                <a:ea typeface="微软雅黑 Light" panose="020B0502040204020203" pitchFamily="34" charset="-122"/>
              </a:rPr>
              <a:t>except</a:t>
            </a:r>
            <a:r>
              <a:rPr lang="en-US" altLang="zh-CN" sz="2400" dirty="0">
                <a:solidFill>
                  <a:prstClr val="black"/>
                </a:solidFill>
                <a:latin typeface="微软雅黑 Light" panose="020B0502040204020203" pitchFamily="34" charset="-122"/>
                <a:ea typeface="微软雅黑 Light" panose="020B0502040204020203" pitchFamily="34" charset="-122"/>
              </a:rPr>
              <a:t>...</a:t>
            </a:r>
            <a:r>
              <a:rPr lang="zh-CN" altLang="en-US" sz="2400" dirty="0">
                <a:solidFill>
                  <a:prstClr val="black"/>
                </a:solidFill>
                <a:latin typeface="微软雅黑 Light" panose="020B0502040204020203" pitchFamily="34" charset="-122"/>
                <a:ea typeface="微软雅黑 Light" panose="020B0502040204020203" pitchFamily="34" charset="-122"/>
              </a:rPr>
              <a:t>语句 </a:t>
            </a:r>
            <a:endParaRPr lang="en-US" altLang="zh-CN" sz="2400" dirty="0" smtClean="0">
              <a:solidFill>
                <a:prstClr val="black"/>
              </a:solidFill>
              <a:latin typeface="微软雅黑 Light" panose="020B0502040204020203" pitchFamily="34" charset="-122"/>
              <a:ea typeface="微软雅黑 Light" panose="020B0502040204020203" pitchFamily="34" charset="-122"/>
            </a:endParaRPr>
          </a:p>
          <a:p>
            <a:pPr marL="800100" lvl="1" indent="-342900">
              <a:lnSpc>
                <a:spcPct val="150000"/>
              </a:lnSpc>
              <a:buClr>
                <a:schemeClr val="tx1"/>
              </a:buClr>
              <a:buFont typeface="Arial" charset="0"/>
              <a:buChar char="•"/>
            </a:pPr>
            <a:r>
              <a:rPr lang="en-US" altLang="zh-CN" sz="2400" dirty="0">
                <a:latin typeface="Monaco"/>
                <a:ea typeface="微软雅黑 Light" panose="020B0502040204020203" pitchFamily="34" charset="-122"/>
              </a:rPr>
              <a:t>try</a:t>
            </a:r>
            <a:r>
              <a:rPr lang="en-US" altLang="zh-CN" sz="2400" dirty="0">
                <a:solidFill>
                  <a:prstClr val="black"/>
                </a:solidFill>
                <a:latin typeface="微软雅黑 Light" panose="020B0502040204020203" pitchFamily="34" charset="-122"/>
                <a:ea typeface="微软雅黑 Light" panose="020B0502040204020203" pitchFamily="34" charset="-122"/>
              </a:rPr>
              <a:t>...</a:t>
            </a:r>
            <a:r>
              <a:rPr lang="en-US" altLang="zh-CN" sz="2400" dirty="0">
                <a:latin typeface="Monaco"/>
                <a:ea typeface="微软雅黑 Light" panose="020B0502040204020203" pitchFamily="34" charset="-122"/>
              </a:rPr>
              <a:t>except</a:t>
            </a:r>
            <a:r>
              <a:rPr lang="en-US" altLang="zh-CN" sz="2400" dirty="0">
                <a:solidFill>
                  <a:prstClr val="black"/>
                </a:solidFill>
                <a:latin typeface="微软雅黑 Light" panose="020B0502040204020203" pitchFamily="34" charset="-122"/>
                <a:ea typeface="微软雅黑 Light" panose="020B0502040204020203" pitchFamily="34" charset="-122"/>
              </a:rPr>
              <a:t>...</a:t>
            </a:r>
            <a:r>
              <a:rPr lang="en-US" altLang="zh-CN" sz="2400" dirty="0">
                <a:latin typeface="Monaco"/>
                <a:ea typeface="微软雅黑 Light" panose="020B0502040204020203" pitchFamily="34" charset="-122"/>
              </a:rPr>
              <a:t>else</a:t>
            </a:r>
            <a:r>
              <a:rPr lang="zh-CN" altLang="en-US" sz="2400" dirty="0" smtClean="0">
                <a:solidFill>
                  <a:prstClr val="black"/>
                </a:solidFill>
                <a:latin typeface="微软雅黑 Light" panose="020B0502040204020203" pitchFamily="34" charset="-122"/>
                <a:ea typeface="微软雅黑 Light" panose="020B0502040204020203" pitchFamily="34" charset="-122"/>
              </a:rPr>
              <a:t>语句</a:t>
            </a:r>
            <a:endParaRPr lang="en-US" altLang="zh-CN" sz="2400" dirty="0" smtClean="0">
              <a:solidFill>
                <a:prstClr val="black"/>
              </a:solidFill>
              <a:latin typeface="微软雅黑 Light" panose="020B0502040204020203" pitchFamily="34" charset="-122"/>
              <a:ea typeface="微软雅黑 Light" panose="020B0502040204020203" pitchFamily="34" charset="-122"/>
            </a:endParaRPr>
          </a:p>
          <a:p>
            <a:pPr marL="800100" lvl="1" indent="-342900">
              <a:lnSpc>
                <a:spcPct val="150000"/>
              </a:lnSpc>
              <a:buClr>
                <a:schemeClr val="tx1"/>
              </a:buClr>
              <a:buFont typeface="Arial" charset="0"/>
              <a:buChar char="•"/>
            </a:pPr>
            <a:r>
              <a:rPr lang="en-US" altLang="zh-CN" sz="2400" dirty="0">
                <a:solidFill>
                  <a:prstClr val="black"/>
                </a:solidFill>
                <a:latin typeface="Monaco" charset="0"/>
                <a:ea typeface="Monaco" charset="0"/>
                <a:cs typeface="Monaco" charset="0"/>
              </a:rPr>
              <a:t>finally</a:t>
            </a:r>
            <a:r>
              <a:rPr lang="zh-CN" altLang="en-US" sz="2400" dirty="0">
                <a:solidFill>
                  <a:prstClr val="black"/>
                </a:solidFill>
                <a:latin typeface="微软雅黑 Light" panose="020B0502040204020203" pitchFamily="34" charset="-122"/>
                <a:ea typeface="微软雅黑 Light" panose="020B0502040204020203" pitchFamily="34" charset="-122"/>
              </a:rPr>
              <a:t>子句</a:t>
            </a:r>
            <a:endParaRPr lang="en-US" altLang="zh-CN" sz="2400" dirty="0" smtClean="0">
              <a:solidFill>
                <a:prstClr val="black"/>
              </a:solidFill>
              <a:latin typeface="微软雅黑 Light" panose="020B0502040204020203" pitchFamily="34" charset="-122"/>
              <a:ea typeface="微软雅黑 Light" panose="020B0502040204020203" pitchFamily="34" charset="-122"/>
            </a:endParaRPr>
          </a:p>
        </p:txBody>
      </p:sp>
      <p:sp>
        <p:nvSpPr>
          <p:cNvPr id="8" name="标题 8"/>
          <p:cNvSpPr txBox="1">
            <a:spLocks/>
          </p:cNvSpPr>
          <p:nvPr/>
        </p:nvSpPr>
        <p:spPr>
          <a:xfrm>
            <a:off x="911424" y="579766"/>
            <a:ext cx="10515600" cy="7810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微软雅黑 Light" panose="020B0502040204020203" pitchFamily="34" charset="-122"/>
                <a:ea typeface="微软雅黑 Light" panose="020B0502040204020203" pitchFamily="34" charset="-122"/>
                <a:cs typeface="+mj-cs"/>
              </a:defRPr>
            </a:lvl1pPr>
          </a:lstStyle>
          <a:p>
            <a:r>
              <a:rPr lang="zh-CN" altLang="en-US" sz="3200" b="1" dirty="0" smtClean="0">
                <a:solidFill>
                  <a:srgbClr val="942124"/>
                </a:solidFill>
                <a:cs typeface="+mn-cs"/>
              </a:rPr>
              <a:t>捕获异常</a:t>
            </a:r>
            <a:endParaRPr lang="zh-CN" altLang="en-US" sz="3200" b="1" dirty="0">
              <a:solidFill>
                <a:srgbClr val="942124"/>
              </a:solidFill>
              <a:cs typeface="+mn-cs"/>
            </a:endParaRPr>
          </a:p>
        </p:txBody>
      </p:sp>
      <p:sp>
        <p:nvSpPr>
          <p:cNvPr id="9" name="矩形 28"/>
          <p:cNvSpPr/>
          <p:nvPr/>
        </p:nvSpPr>
        <p:spPr>
          <a:xfrm>
            <a:off x="-18898" y="671163"/>
            <a:ext cx="510214"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
        <p:nvSpPr>
          <p:cNvPr id="2" name="日期占位符 1"/>
          <p:cNvSpPr>
            <a:spLocks noGrp="1"/>
          </p:cNvSpPr>
          <p:nvPr>
            <p:ph type="dt" sz="half" idx="10"/>
          </p:nvPr>
        </p:nvSpPr>
        <p:spPr/>
        <p:txBody>
          <a:bodyPr/>
          <a:lstStyle/>
          <a:p>
            <a:fld id="{55434F74-F581-4064-9DF3-6E96F3110D75}" type="datetime1">
              <a:rPr lang="zh-CN" altLang="en-US" smtClean="0"/>
              <a:pPr/>
              <a:t>2019/9/8</a:t>
            </a:fld>
            <a:endParaRPr lang="zh-CN" altLang="en-US"/>
          </a:p>
        </p:txBody>
      </p:sp>
      <p:sp>
        <p:nvSpPr>
          <p:cNvPr id="3" name="灯片编号占位符 2"/>
          <p:cNvSpPr>
            <a:spLocks noGrp="1"/>
          </p:cNvSpPr>
          <p:nvPr>
            <p:ph type="sldNum" sz="quarter" idx="12"/>
          </p:nvPr>
        </p:nvSpPr>
        <p:spPr/>
        <p:txBody>
          <a:bodyPr/>
          <a:lstStyle/>
          <a:p>
            <a:fld id="{370D8578-DDD4-487D-A316-C8E65CC577E1}" type="slidenum">
              <a:rPr lang="zh-CN" altLang="en-US" smtClean="0"/>
              <a:pPr/>
              <a:t>132</a:t>
            </a:fld>
            <a:endParaRPr lang="zh-CN" altLang="en-US"/>
          </a:p>
        </p:txBody>
      </p:sp>
    </p:spTree>
    <p:extLst>
      <p:ext uri="{BB962C8B-B14F-4D97-AF65-F5344CB8AC3E}">
        <p14:creationId xmlns:p14="http://schemas.microsoft.com/office/powerpoint/2010/main" xmlns="" val="443281175"/>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5"/>
          <p:cNvSpPr txBox="1"/>
          <p:nvPr/>
        </p:nvSpPr>
        <p:spPr>
          <a:xfrm>
            <a:off x="953786" y="709485"/>
            <a:ext cx="3414022" cy="523220"/>
          </a:xfrm>
          <a:prstGeom prst="rect">
            <a:avLst/>
          </a:prstGeom>
          <a:noFill/>
        </p:spPr>
        <p:txBody>
          <a:bodyPr wrap="square" rtlCol="0">
            <a:spAutoFit/>
          </a:bodyPr>
          <a:lstStyle/>
          <a:p>
            <a:r>
              <a:rPr lang="zh-CN" altLang="en-US" sz="2800" dirty="0" smtClean="0">
                <a:solidFill>
                  <a:prstClr val="white"/>
                </a:solidFill>
                <a:latin typeface="微软雅黑 Light" panose="020B0502040204020203" pitchFamily="34" charset="-122"/>
                <a:ea typeface="微软雅黑 Light" panose="020B0502040204020203" pitchFamily="34" charset="-122"/>
              </a:rPr>
              <a:t>捕获异常</a:t>
            </a:r>
            <a:endParaRPr lang="zh-CN" altLang="en-US" sz="2800" dirty="0">
              <a:solidFill>
                <a:prstClr val="white"/>
              </a:solidFill>
              <a:latin typeface="微软雅黑 Light" panose="020B0502040204020203" pitchFamily="34" charset="-122"/>
              <a:ea typeface="微软雅黑 Light" panose="020B0502040204020203" pitchFamily="34" charset="-122"/>
            </a:endParaRPr>
          </a:p>
        </p:txBody>
      </p:sp>
      <p:sp>
        <p:nvSpPr>
          <p:cNvPr id="18" name="TextBox 17"/>
          <p:cNvSpPr txBox="1"/>
          <p:nvPr/>
        </p:nvSpPr>
        <p:spPr>
          <a:xfrm>
            <a:off x="491316" y="1484784"/>
            <a:ext cx="11191170" cy="4524315"/>
          </a:xfrm>
          <a:prstGeom prst="rect">
            <a:avLst/>
          </a:prstGeom>
          <a:noFill/>
        </p:spPr>
        <p:txBody>
          <a:bodyPr wrap="square" rtlCol="0">
            <a:spAutoFit/>
          </a:bodyPr>
          <a:lstStyle/>
          <a:p>
            <a:pPr marL="342900" indent="-342900">
              <a:lnSpc>
                <a:spcPct val="150000"/>
              </a:lnSpc>
              <a:buClr>
                <a:schemeClr val="tx1"/>
              </a:buClr>
              <a:buFont typeface="Arial" charset="0"/>
              <a:buChar char="•"/>
            </a:pPr>
            <a:r>
              <a:rPr lang="en-US" altLang="zh-CN" sz="2400" dirty="0">
                <a:latin typeface="Monaco"/>
                <a:ea typeface="微软雅黑 Light" panose="020B0502040204020203" pitchFamily="34" charset="-122"/>
              </a:rPr>
              <a:t>try</a:t>
            </a:r>
            <a:r>
              <a:rPr lang="en-US" altLang="zh-CN" sz="2400" dirty="0">
                <a:solidFill>
                  <a:prstClr val="black"/>
                </a:solidFill>
                <a:latin typeface="微软雅黑 Light" panose="020B0502040204020203" pitchFamily="34" charset="-122"/>
                <a:ea typeface="微软雅黑 Light" panose="020B0502040204020203" pitchFamily="34" charset="-122"/>
              </a:rPr>
              <a:t>...</a:t>
            </a:r>
            <a:r>
              <a:rPr lang="en-US" altLang="zh-CN" sz="2400" dirty="0">
                <a:latin typeface="Monaco"/>
                <a:ea typeface="微软雅黑 Light" panose="020B0502040204020203" pitchFamily="34" charset="-122"/>
              </a:rPr>
              <a:t>except</a:t>
            </a:r>
            <a:r>
              <a:rPr lang="en-US" altLang="zh-CN" sz="2400" dirty="0">
                <a:solidFill>
                  <a:prstClr val="black"/>
                </a:solidFill>
                <a:latin typeface="微软雅黑 Light" panose="020B0502040204020203" pitchFamily="34" charset="-122"/>
                <a:ea typeface="微软雅黑 Light" panose="020B0502040204020203" pitchFamily="34" charset="-122"/>
              </a:rPr>
              <a:t>...</a:t>
            </a:r>
            <a:r>
              <a:rPr lang="zh-CN" altLang="en-US" sz="2400" dirty="0">
                <a:solidFill>
                  <a:prstClr val="black"/>
                </a:solidFill>
                <a:latin typeface="微软雅黑 Light" panose="020B0502040204020203" pitchFamily="34" charset="-122"/>
                <a:ea typeface="微软雅黑 Light" panose="020B0502040204020203" pitchFamily="34" charset="-122"/>
              </a:rPr>
              <a:t>语句 </a:t>
            </a:r>
            <a:endParaRPr lang="en-US" altLang="zh-CN" sz="2400" dirty="0">
              <a:solidFill>
                <a:prstClr val="black"/>
              </a:solidFill>
              <a:latin typeface="微软雅黑 Light" panose="020B0502040204020203" pitchFamily="34" charset="-122"/>
              <a:ea typeface="微软雅黑 Light" panose="020B0502040204020203" pitchFamily="34" charset="-122"/>
            </a:endParaRPr>
          </a:p>
          <a:p>
            <a:pPr marL="342900" indent="-342900">
              <a:lnSpc>
                <a:spcPct val="150000"/>
              </a:lnSpc>
              <a:buClr>
                <a:schemeClr val="tx1"/>
              </a:buClr>
              <a:buFont typeface="Arial" charset="0"/>
              <a:buChar char="•"/>
            </a:pPr>
            <a:endParaRPr lang="en-US" altLang="zh-CN" sz="2400" dirty="0" smtClean="0">
              <a:solidFill>
                <a:prstClr val="black"/>
              </a:solidFill>
              <a:latin typeface="微软雅黑 Light" panose="020B0502040204020203" pitchFamily="34" charset="-122"/>
              <a:ea typeface="微软雅黑 Light" panose="020B0502040204020203" pitchFamily="34" charset="-122"/>
            </a:endParaRPr>
          </a:p>
          <a:p>
            <a:pPr marL="342900" indent="-342900">
              <a:lnSpc>
                <a:spcPct val="150000"/>
              </a:lnSpc>
              <a:buClr>
                <a:schemeClr val="tx1"/>
              </a:buClr>
              <a:buFont typeface="Arial" charset="0"/>
              <a:buChar char="•"/>
            </a:pPr>
            <a:endParaRPr lang="en-US" altLang="zh-CN" sz="2400" dirty="0">
              <a:solidFill>
                <a:prstClr val="black"/>
              </a:solidFill>
              <a:latin typeface="微软雅黑 Light" panose="020B0502040204020203" pitchFamily="34" charset="-122"/>
              <a:ea typeface="微软雅黑 Light" panose="020B0502040204020203" pitchFamily="34" charset="-122"/>
            </a:endParaRPr>
          </a:p>
          <a:p>
            <a:pPr marL="342900" indent="-342900">
              <a:lnSpc>
                <a:spcPct val="150000"/>
              </a:lnSpc>
              <a:buClr>
                <a:schemeClr val="tx1"/>
              </a:buClr>
              <a:buFont typeface="Arial" charset="0"/>
              <a:buChar char="•"/>
            </a:pPr>
            <a:endParaRPr lang="en-US" altLang="zh-CN" sz="2400" dirty="0" smtClean="0">
              <a:solidFill>
                <a:prstClr val="black"/>
              </a:solidFill>
              <a:latin typeface="微软雅黑 Light" panose="020B0502040204020203" pitchFamily="34" charset="-122"/>
              <a:ea typeface="微软雅黑 Light" panose="020B0502040204020203" pitchFamily="34" charset="-122"/>
            </a:endParaRPr>
          </a:p>
          <a:p>
            <a:pPr marL="342900" indent="-342900">
              <a:lnSpc>
                <a:spcPct val="150000"/>
              </a:lnSpc>
              <a:buClr>
                <a:schemeClr val="tx1"/>
              </a:buClr>
              <a:buFont typeface="Arial" charset="0"/>
              <a:buChar char="•"/>
            </a:pPr>
            <a:endParaRPr lang="en-US" altLang="zh-CN" sz="2400" dirty="0">
              <a:solidFill>
                <a:prstClr val="black"/>
              </a:solidFill>
              <a:latin typeface="微软雅黑 Light" panose="020B0502040204020203" pitchFamily="34" charset="-122"/>
              <a:ea typeface="微软雅黑 Light" panose="020B0502040204020203" pitchFamily="34" charset="-122"/>
            </a:endParaRPr>
          </a:p>
          <a:p>
            <a:pPr marL="342900" indent="-342900">
              <a:lnSpc>
                <a:spcPct val="150000"/>
              </a:lnSpc>
              <a:buClr>
                <a:schemeClr val="tx1"/>
              </a:buClr>
              <a:buFont typeface="Arial" charset="0"/>
              <a:buChar char="•"/>
            </a:pPr>
            <a:endParaRPr lang="en-US" altLang="zh-CN" sz="2400" dirty="0" smtClean="0">
              <a:solidFill>
                <a:prstClr val="black"/>
              </a:solidFill>
              <a:latin typeface="微软雅黑 Light" panose="020B0502040204020203" pitchFamily="34" charset="-122"/>
              <a:ea typeface="微软雅黑 Light" panose="020B0502040204020203" pitchFamily="34" charset="-122"/>
            </a:endParaRPr>
          </a:p>
          <a:p>
            <a:pPr marL="800100" lvl="1" indent="-342900">
              <a:lnSpc>
                <a:spcPct val="150000"/>
              </a:lnSpc>
              <a:buClr>
                <a:schemeClr val="tx1"/>
              </a:buClr>
              <a:buFont typeface="Arial" charset="0"/>
              <a:buChar char="•"/>
            </a:pPr>
            <a:r>
              <a:rPr lang="zh-CN" altLang="en-US" sz="2400" dirty="0">
                <a:solidFill>
                  <a:prstClr val="black"/>
                </a:solidFill>
                <a:latin typeface="微软雅黑 Light" panose="020B0502040204020203" pitchFamily="34" charset="-122"/>
                <a:ea typeface="微软雅黑 Light" panose="020B0502040204020203" pitchFamily="34" charset="-122"/>
              </a:rPr>
              <a:t> </a:t>
            </a:r>
            <a:r>
              <a:rPr lang="en-US" altLang="zh-CN" sz="2400" dirty="0" smtClean="0">
                <a:latin typeface="Monaco"/>
                <a:ea typeface="微软雅黑 Light" panose="020B0502040204020203" pitchFamily="34" charset="-122"/>
              </a:rPr>
              <a:t>try</a:t>
            </a:r>
            <a:r>
              <a:rPr lang="zh-CN" altLang="en-US" sz="2400" dirty="0" smtClean="0">
                <a:solidFill>
                  <a:prstClr val="black"/>
                </a:solidFill>
                <a:latin typeface="微软雅黑 Light" panose="020B0502040204020203" pitchFamily="34" charset="-122"/>
                <a:ea typeface="微软雅黑 Light" panose="020B0502040204020203" pitchFamily="34" charset="-122"/>
              </a:rPr>
              <a:t> 关键词</a:t>
            </a:r>
            <a:r>
              <a:rPr lang="zh-CN" altLang="en-US" sz="2400" dirty="0">
                <a:solidFill>
                  <a:prstClr val="black"/>
                </a:solidFill>
                <a:latin typeface="微软雅黑 Light" panose="020B0502040204020203" pitchFamily="34" charset="-122"/>
                <a:ea typeface="微软雅黑 Light" panose="020B0502040204020203" pitchFamily="34" charset="-122"/>
              </a:rPr>
              <a:t>内执行的是正常代码，当这部分代码出错的时候，会跳过错误代码后</a:t>
            </a:r>
            <a:r>
              <a:rPr lang="zh-CN" altLang="en-US" sz="2400" dirty="0" smtClean="0">
                <a:solidFill>
                  <a:prstClr val="black"/>
                </a:solidFill>
                <a:latin typeface="微软雅黑 Light" panose="020B0502040204020203" pitchFamily="34" charset="-122"/>
                <a:ea typeface="微软雅黑 Light" panose="020B0502040204020203" pitchFamily="34" charset="-122"/>
              </a:rPr>
              <a:t>进入</a:t>
            </a:r>
            <a:r>
              <a:rPr lang="zh-CN" altLang="en-US" sz="2400" dirty="0">
                <a:solidFill>
                  <a:prstClr val="black"/>
                </a:solidFill>
                <a:latin typeface="微软雅黑 Light" panose="020B0502040204020203" pitchFamily="34" charset="-122"/>
                <a:ea typeface="微软雅黑 Light" panose="020B0502040204020203" pitchFamily="34" charset="-122"/>
              </a:rPr>
              <a:t> </a:t>
            </a:r>
            <a:r>
              <a:rPr lang="en-US" altLang="zh-CN" sz="2400" dirty="0" smtClean="0">
                <a:latin typeface="Monaco"/>
                <a:ea typeface="微软雅黑 Light" panose="020B0502040204020203" pitchFamily="34" charset="-122"/>
              </a:rPr>
              <a:t>except</a:t>
            </a:r>
            <a:r>
              <a:rPr lang="zh-CN" altLang="en-US" sz="2400" dirty="0" smtClean="0">
                <a:solidFill>
                  <a:prstClr val="black"/>
                </a:solidFill>
                <a:latin typeface="微软雅黑 Light" panose="020B0502040204020203" pitchFamily="34" charset="-122"/>
                <a:ea typeface="微软雅黑 Light" panose="020B0502040204020203" pitchFamily="34" charset="-122"/>
              </a:rPr>
              <a:t> 关键词</a:t>
            </a:r>
            <a:r>
              <a:rPr lang="zh-CN" altLang="en-US" sz="2400" dirty="0">
                <a:solidFill>
                  <a:prstClr val="black"/>
                </a:solidFill>
                <a:latin typeface="微软雅黑 Light" panose="020B0502040204020203" pitchFamily="34" charset="-122"/>
                <a:ea typeface="微软雅黑 Light" panose="020B0502040204020203" pitchFamily="34" charset="-122"/>
              </a:rPr>
              <a:t>内部，执行此部分的</a:t>
            </a:r>
            <a:r>
              <a:rPr lang="zh-CN" altLang="en-US" sz="2400" dirty="0" smtClean="0">
                <a:solidFill>
                  <a:prstClr val="black"/>
                </a:solidFill>
                <a:latin typeface="微软雅黑 Light" panose="020B0502040204020203" pitchFamily="34" charset="-122"/>
                <a:ea typeface="微软雅黑 Light" panose="020B0502040204020203" pitchFamily="34" charset="-122"/>
              </a:rPr>
              <a:t>代码</a:t>
            </a:r>
            <a:endParaRPr lang="en-US" altLang="zh-CN" sz="2400" dirty="0" smtClean="0">
              <a:solidFill>
                <a:prstClr val="black"/>
              </a:solidFill>
              <a:latin typeface="微软雅黑 Light" panose="020B0502040204020203" pitchFamily="34" charset="-122"/>
              <a:ea typeface="微软雅黑 Light" panose="020B0502040204020203" pitchFamily="34" charset="-122"/>
            </a:endParaRPr>
          </a:p>
        </p:txBody>
      </p:sp>
      <p:pic>
        <p:nvPicPr>
          <p:cNvPr id="2" name="图片 1"/>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1121201" y="2276872"/>
            <a:ext cx="9931400" cy="2451100"/>
          </a:xfrm>
          <a:prstGeom prst="rect">
            <a:avLst/>
          </a:prstGeom>
        </p:spPr>
      </p:pic>
      <p:sp>
        <p:nvSpPr>
          <p:cNvPr id="3" name="日期占位符 2"/>
          <p:cNvSpPr>
            <a:spLocks noGrp="1"/>
          </p:cNvSpPr>
          <p:nvPr>
            <p:ph type="dt" sz="half" idx="10"/>
          </p:nvPr>
        </p:nvSpPr>
        <p:spPr/>
        <p:txBody>
          <a:bodyPr/>
          <a:lstStyle/>
          <a:p>
            <a:fld id="{CB6BF1FB-EB79-4447-8EF2-604BF4127CCC}" type="datetime1">
              <a:rPr lang="zh-CN" altLang="en-US" smtClean="0"/>
              <a:pPr/>
              <a:t>2019/9/8</a:t>
            </a:fld>
            <a:endParaRPr lang="zh-CN" altLang="en-US"/>
          </a:p>
        </p:txBody>
      </p:sp>
      <p:sp>
        <p:nvSpPr>
          <p:cNvPr id="4" name="灯片编号占位符 3"/>
          <p:cNvSpPr>
            <a:spLocks noGrp="1"/>
          </p:cNvSpPr>
          <p:nvPr>
            <p:ph type="sldNum" sz="quarter" idx="12"/>
          </p:nvPr>
        </p:nvSpPr>
        <p:spPr/>
        <p:txBody>
          <a:bodyPr/>
          <a:lstStyle/>
          <a:p>
            <a:fld id="{370D8578-DDD4-487D-A316-C8E65CC577E1}" type="slidenum">
              <a:rPr lang="zh-CN" altLang="en-US" smtClean="0"/>
              <a:pPr/>
              <a:t>133</a:t>
            </a:fld>
            <a:endParaRPr lang="zh-CN" altLang="en-US"/>
          </a:p>
        </p:txBody>
      </p:sp>
    </p:spTree>
    <p:extLst>
      <p:ext uri="{BB962C8B-B14F-4D97-AF65-F5344CB8AC3E}">
        <p14:creationId xmlns:p14="http://schemas.microsoft.com/office/powerpoint/2010/main" xmlns="" val="612041000"/>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1286301" y="3732651"/>
            <a:ext cx="9601200" cy="2171700"/>
          </a:xfrm>
          <a:prstGeom prst="rect">
            <a:avLst/>
          </a:prstGeom>
        </p:spPr>
      </p:pic>
      <p:sp>
        <p:nvSpPr>
          <p:cNvPr id="18" name="TextBox 17"/>
          <p:cNvSpPr txBox="1"/>
          <p:nvPr/>
        </p:nvSpPr>
        <p:spPr>
          <a:xfrm>
            <a:off x="491316" y="1340768"/>
            <a:ext cx="11191170" cy="1754326"/>
          </a:xfrm>
          <a:prstGeom prst="rect">
            <a:avLst/>
          </a:prstGeom>
          <a:noFill/>
        </p:spPr>
        <p:txBody>
          <a:bodyPr wrap="square" rtlCol="0">
            <a:spAutoFit/>
          </a:bodyPr>
          <a:lstStyle/>
          <a:p>
            <a:pPr marL="342900" indent="-342900">
              <a:lnSpc>
                <a:spcPct val="150000"/>
              </a:lnSpc>
              <a:buClr>
                <a:schemeClr val="tx1"/>
              </a:buClr>
              <a:buFont typeface="Arial" charset="0"/>
              <a:buChar char="•"/>
            </a:pPr>
            <a:r>
              <a:rPr lang="en-US" altLang="zh-CN" sz="2400" dirty="0">
                <a:latin typeface="Monaco"/>
                <a:ea typeface="微软雅黑 Light" panose="020B0502040204020203" pitchFamily="34" charset="-122"/>
              </a:rPr>
              <a:t>try</a:t>
            </a:r>
            <a:r>
              <a:rPr lang="en-US" altLang="zh-CN" sz="2400" dirty="0">
                <a:solidFill>
                  <a:prstClr val="black"/>
                </a:solidFill>
                <a:latin typeface="微软雅黑 Light" panose="020B0502040204020203" pitchFamily="34" charset="-122"/>
                <a:ea typeface="微软雅黑 Light" panose="020B0502040204020203" pitchFamily="34" charset="-122"/>
              </a:rPr>
              <a:t>...</a:t>
            </a:r>
            <a:r>
              <a:rPr lang="en-US" altLang="zh-CN" sz="2400" dirty="0">
                <a:latin typeface="Monaco"/>
                <a:ea typeface="微软雅黑 Light" panose="020B0502040204020203" pitchFamily="34" charset="-122"/>
              </a:rPr>
              <a:t>except</a:t>
            </a:r>
            <a:r>
              <a:rPr lang="en-US" altLang="zh-CN" sz="2400" dirty="0">
                <a:solidFill>
                  <a:prstClr val="black"/>
                </a:solidFill>
                <a:latin typeface="微软雅黑 Light" panose="020B0502040204020203" pitchFamily="34" charset="-122"/>
                <a:ea typeface="微软雅黑 Light" panose="020B0502040204020203" pitchFamily="34" charset="-122"/>
              </a:rPr>
              <a:t>...</a:t>
            </a:r>
            <a:r>
              <a:rPr lang="en-US" altLang="zh-CN" sz="2400" dirty="0">
                <a:latin typeface="Monaco"/>
                <a:ea typeface="微软雅黑 Light" panose="020B0502040204020203" pitchFamily="34" charset="-122"/>
              </a:rPr>
              <a:t>else</a:t>
            </a:r>
            <a:r>
              <a:rPr lang="zh-CN" altLang="en-US" sz="2400" dirty="0" smtClean="0">
                <a:solidFill>
                  <a:prstClr val="black"/>
                </a:solidFill>
                <a:latin typeface="微软雅黑 Light" panose="020B0502040204020203" pitchFamily="34" charset="-122"/>
                <a:ea typeface="微软雅黑 Light" panose="020B0502040204020203" pitchFamily="34" charset="-122"/>
              </a:rPr>
              <a:t>语句</a:t>
            </a:r>
            <a:endParaRPr lang="en-US" altLang="zh-CN" sz="2400" dirty="0" smtClean="0">
              <a:solidFill>
                <a:prstClr val="black"/>
              </a:solidFill>
              <a:latin typeface="微软雅黑 Light" panose="020B0502040204020203" pitchFamily="34" charset="-122"/>
              <a:ea typeface="微软雅黑 Light" panose="020B0502040204020203" pitchFamily="34" charset="-122"/>
            </a:endParaRPr>
          </a:p>
          <a:p>
            <a:pPr marL="342900" indent="-342900">
              <a:lnSpc>
                <a:spcPct val="150000"/>
              </a:lnSpc>
              <a:buClr>
                <a:schemeClr val="tx1"/>
              </a:buClr>
              <a:buFont typeface="Arial" charset="0"/>
              <a:buChar char="•"/>
            </a:pPr>
            <a:endParaRPr lang="en-US" altLang="zh-CN" sz="2400" dirty="0" smtClean="0">
              <a:solidFill>
                <a:prstClr val="black"/>
              </a:solidFill>
              <a:latin typeface="微软雅黑 Light" panose="020B0502040204020203" pitchFamily="34" charset="-122"/>
              <a:ea typeface="微软雅黑 Light" panose="020B0502040204020203" pitchFamily="34" charset="-122"/>
            </a:endParaRPr>
          </a:p>
          <a:p>
            <a:pPr marL="800100" lvl="1" indent="-342900">
              <a:lnSpc>
                <a:spcPct val="150000"/>
              </a:lnSpc>
              <a:buClr>
                <a:schemeClr val="tx1"/>
              </a:buClr>
              <a:buFont typeface="Arial" charset="0"/>
              <a:buChar char="•"/>
            </a:pPr>
            <a:r>
              <a:rPr lang="zh-CN" altLang="en-US" sz="2400" dirty="0">
                <a:solidFill>
                  <a:prstClr val="black"/>
                </a:solidFill>
                <a:latin typeface="微软雅黑 Light" panose="020B0502040204020203" pitchFamily="34" charset="-122"/>
                <a:ea typeface="微软雅黑 Light" panose="020B0502040204020203" pitchFamily="34" charset="-122"/>
              </a:rPr>
              <a:t>当</a:t>
            </a:r>
            <a:r>
              <a:rPr lang="zh-CN" altLang="en-US" sz="2400" dirty="0" smtClean="0">
                <a:solidFill>
                  <a:prstClr val="black"/>
                </a:solidFill>
                <a:latin typeface="微软雅黑 Light" panose="020B0502040204020203" pitchFamily="34" charset="-122"/>
                <a:ea typeface="微软雅黑 Light" panose="020B0502040204020203" pitchFamily="34" charset="-122"/>
              </a:rPr>
              <a:t>在</a:t>
            </a:r>
            <a:r>
              <a:rPr lang="zh-CN" altLang="en-US" sz="2400" dirty="0">
                <a:solidFill>
                  <a:prstClr val="black"/>
                </a:solidFill>
                <a:latin typeface="微软雅黑 Light" panose="020B0502040204020203" pitchFamily="34" charset="-122"/>
                <a:ea typeface="微软雅黑 Light" panose="020B0502040204020203" pitchFamily="34" charset="-122"/>
              </a:rPr>
              <a:t> </a:t>
            </a:r>
            <a:r>
              <a:rPr lang="en-US" altLang="zh-CN" sz="2400" dirty="0" smtClean="0">
                <a:latin typeface="Monaco"/>
                <a:ea typeface="微软雅黑 Light" panose="020B0502040204020203" pitchFamily="34" charset="-122"/>
              </a:rPr>
              <a:t>try</a:t>
            </a:r>
            <a:r>
              <a:rPr lang="en-US" altLang="zh-CN" sz="2400" dirty="0">
                <a:solidFill>
                  <a:prstClr val="black"/>
                </a:solidFill>
                <a:latin typeface="微软雅黑 Light" panose="020B0502040204020203" pitchFamily="34" charset="-122"/>
                <a:ea typeface="微软雅黑 Light" panose="020B0502040204020203" pitchFamily="34" charset="-122"/>
              </a:rPr>
              <a:t>...</a:t>
            </a:r>
            <a:r>
              <a:rPr lang="en-US" altLang="zh-CN" sz="2400" dirty="0">
                <a:latin typeface="Monaco"/>
                <a:ea typeface="微软雅黑 Light" panose="020B0502040204020203" pitchFamily="34" charset="-122"/>
              </a:rPr>
              <a:t>except</a:t>
            </a:r>
            <a:r>
              <a:rPr lang="en-US" altLang="zh-CN" sz="2400" dirty="0" smtClean="0">
                <a:solidFill>
                  <a:prstClr val="black"/>
                </a:solidFill>
                <a:latin typeface="微软雅黑 Light" panose="020B0502040204020203" pitchFamily="34" charset="-122"/>
                <a:ea typeface="微软雅黑 Light" panose="020B0502040204020203" pitchFamily="34" charset="-122"/>
              </a:rPr>
              <a:t>...</a:t>
            </a:r>
            <a:r>
              <a:rPr lang="zh-CN" altLang="en-US" sz="2400" dirty="0" smtClean="0">
                <a:solidFill>
                  <a:prstClr val="black"/>
                </a:solidFill>
                <a:latin typeface="微软雅黑 Light" panose="020B0502040204020203" pitchFamily="34" charset="-122"/>
                <a:ea typeface="微软雅黑 Light" panose="020B0502040204020203" pitchFamily="34" charset="-122"/>
              </a:rPr>
              <a:t> 后</a:t>
            </a:r>
            <a:r>
              <a:rPr lang="zh-CN" altLang="en-US" sz="2400" dirty="0">
                <a:solidFill>
                  <a:prstClr val="black"/>
                </a:solidFill>
                <a:latin typeface="微软雅黑 Light" panose="020B0502040204020203" pitchFamily="34" charset="-122"/>
                <a:ea typeface="微软雅黑 Light" panose="020B0502040204020203" pitchFamily="34" charset="-122"/>
              </a:rPr>
              <a:t>加入</a:t>
            </a:r>
            <a:r>
              <a:rPr lang="zh-CN" altLang="en-US" sz="2400" dirty="0" smtClean="0">
                <a:solidFill>
                  <a:prstClr val="black"/>
                </a:solidFill>
                <a:latin typeface="微软雅黑 Light" panose="020B0502040204020203" pitchFamily="34" charset="-122"/>
                <a:ea typeface="微软雅黑 Light" panose="020B0502040204020203" pitchFamily="34" charset="-122"/>
              </a:rPr>
              <a:t>的</a:t>
            </a:r>
            <a:r>
              <a:rPr lang="zh-CN" altLang="en-US" sz="2400" dirty="0">
                <a:solidFill>
                  <a:prstClr val="black"/>
                </a:solidFill>
                <a:latin typeface="微软雅黑 Light" panose="020B0502040204020203" pitchFamily="34" charset="-122"/>
                <a:ea typeface="微软雅黑 Light" panose="020B0502040204020203" pitchFamily="34" charset="-122"/>
              </a:rPr>
              <a:t> </a:t>
            </a:r>
            <a:r>
              <a:rPr lang="en-US" altLang="zh-CN" sz="2400" dirty="0" smtClean="0">
                <a:latin typeface="Monaco"/>
                <a:ea typeface="微软雅黑 Light" panose="020B0502040204020203" pitchFamily="34" charset="-122"/>
              </a:rPr>
              <a:t>else</a:t>
            </a:r>
            <a:r>
              <a:rPr lang="zh-CN" altLang="en-US" sz="2400" dirty="0">
                <a:solidFill>
                  <a:prstClr val="black"/>
                </a:solidFill>
                <a:latin typeface="微软雅黑 Light" panose="020B0502040204020203" pitchFamily="34" charset="-122"/>
                <a:ea typeface="微软雅黑 Light" panose="020B0502040204020203" pitchFamily="34" charset="-122"/>
              </a:rPr>
              <a:t> </a:t>
            </a:r>
            <a:r>
              <a:rPr lang="zh-CN" altLang="en-US" sz="2400" dirty="0" smtClean="0">
                <a:solidFill>
                  <a:prstClr val="black"/>
                </a:solidFill>
                <a:latin typeface="微软雅黑 Light" panose="020B0502040204020203" pitchFamily="34" charset="-122"/>
                <a:ea typeface="微软雅黑 Light" panose="020B0502040204020203" pitchFamily="34" charset="-122"/>
              </a:rPr>
              <a:t>指</a:t>
            </a:r>
            <a:r>
              <a:rPr lang="zh-CN" altLang="en-US" sz="2400" dirty="0">
                <a:solidFill>
                  <a:prstClr val="black"/>
                </a:solidFill>
                <a:latin typeface="微软雅黑 Light" panose="020B0502040204020203" pitchFamily="34" charset="-122"/>
                <a:ea typeface="微软雅黑 Light" panose="020B0502040204020203" pitchFamily="34" charset="-122"/>
              </a:rPr>
              <a:t>，当程序没发生错误时执行的部分</a:t>
            </a:r>
            <a:endParaRPr lang="en-US" altLang="zh-CN" sz="2400" dirty="0" smtClean="0">
              <a:solidFill>
                <a:prstClr val="black"/>
              </a:solidFill>
              <a:latin typeface="微软雅黑 Light" panose="020B0502040204020203" pitchFamily="34" charset="-122"/>
              <a:ea typeface="微软雅黑 Light" panose="020B0502040204020203" pitchFamily="34" charset="-122"/>
            </a:endParaRPr>
          </a:p>
        </p:txBody>
      </p:sp>
      <p:sp>
        <p:nvSpPr>
          <p:cNvPr id="2" name="日期占位符 1"/>
          <p:cNvSpPr>
            <a:spLocks noGrp="1"/>
          </p:cNvSpPr>
          <p:nvPr>
            <p:ph type="dt" sz="half" idx="10"/>
          </p:nvPr>
        </p:nvSpPr>
        <p:spPr/>
        <p:txBody>
          <a:bodyPr/>
          <a:lstStyle/>
          <a:p>
            <a:fld id="{AE50D2C2-5501-4E6C-85BB-E4C35DCC283F}" type="datetime1">
              <a:rPr lang="zh-CN" altLang="en-US" smtClean="0"/>
              <a:pPr/>
              <a:t>2019/9/8</a:t>
            </a:fld>
            <a:endParaRPr lang="zh-CN" altLang="en-US"/>
          </a:p>
        </p:txBody>
      </p:sp>
      <p:sp>
        <p:nvSpPr>
          <p:cNvPr id="3" name="灯片编号占位符 2"/>
          <p:cNvSpPr>
            <a:spLocks noGrp="1"/>
          </p:cNvSpPr>
          <p:nvPr>
            <p:ph type="sldNum" sz="quarter" idx="12"/>
          </p:nvPr>
        </p:nvSpPr>
        <p:spPr/>
        <p:txBody>
          <a:bodyPr/>
          <a:lstStyle/>
          <a:p>
            <a:fld id="{370D8578-DDD4-487D-A316-C8E65CC577E1}" type="slidenum">
              <a:rPr lang="zh-CN" altLang="en-US" smtClean="0"/>
              <a:pPr/>
              <a:t>134</a:t>
            </a:fld>
            <a:endParaRPr lang="zh-CN" altLang="en-US"/>
          </a:p>
        </p:txBody>
      </p:sp>
    </p:spTree>
    <p:extLst>
      <p:ext uri="{BB962C8B-B14F-4D97-AF65-F5344CB8AC3E}">
        <p14:creationId xmlns:p14="http://schemas.microsoft.com/office/powerpoint/2010/main" xmlns="" val="843814207"/>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491316" y="908720"/>
            <a:ext cx="11191170" cy="646331"/>
          </a:xfrm>
          <a:prstGeom prst="rect">
            <a:avLst/>
          </a:prstGeom>
          <a:noFill/>
        </p:spPr>
        <p:txBody>
          <a:bodyPr wrap="square" rtlCol="0">
            <a:spAutoFit/>
          </a:bodyPr>
          <a:lstStyle/>
          <a:p>
            <a:pPr marL="342900" indent="-342900">
              <a:lnSpc>
                <a:spcPct val="150000"/>
              </a:lnSpc>
              <a:buClr>
                <a:schemeClr val="tx1"/>
              </a:buClr>
              <a:buFont typeface="Arial" charset="0"/>
              <a:buChar char="•"/>
            </a:pPr>
            <a:r>
              <a:rPr lang="en-US" altLang="zh-CN" sz="2400" dirty="0">
                <a:latin typeface="Monaco"/>
                <a:ea typeface="微软雅黑 Light" panose="020B0502040204020203" pitchFamily="34" charset="-122"/>
              </a:rPr>
              <a:t>try</a:t>
            </a:r>
            <a:r>
              <a:rPr lang="en-US" altLang="zh-CN" sz="2400" dirty="0">
                <a:solidFill>
                  <a:prstClr val="black"/>
                </a:solidFill>
                <a:latin typeface="微软雅黑 Light" panose="020B0502040204020203" pitchFamily="34" charset="-122"/>
                <a:ea typeface="微软雅黑 Light" panose="020B0502040204020203" pitchFamily="34" charset="-122"/>
              </a:rPr>
              <a:t>...</a:t>
            </a:r>
            <a:r>
              <a:rPr lang="en-US" altLang="zh-CN" sz="2400" dirty="0">
                <a:latin typeface="Monaco"/>
                <a:ea typeface="微软雅黑 Light" panose="020B0502040204020203" pitchFamily="34" charset="-122"/>
              </a:rPr>
              <a:t>except</a:t>
            </a:r>
            <a:r>
              <a:rPr lang="en-US" altLang="zh-CN" sz="2400" dirty="0" smtClean="0">
                <a:solidFill>
                  <a:prstClr val="black"/>
                </a:solidFill>
                <a:latin typeface="微软雅黑 Light" panose="020B0502040204020203" pitchFamily="34" charset="-122"/>
                <a:ea typeface="微软雅黑 Light" panose="020B0502040204020203" pitchFamily="34" charset="-122"/>
              </a:rPr>
              <a:t>...</a:t>
            </a:r>
            <a:r>
              <a:rPr lang="en-US" altLang="zh-CN" sz="2400" dirty="0" smtClean="0">
                <a:solidFill>
                  <a:prstClr val="black"/>
                </a:solidFill>
                <a:latin typeface="Monaco" charset="0"/>
                <a:ea typeface="Monaco" charset="0"/>
                <a:cs typeface="Monaco" charset="0"/>
              </a:rPr>
              <a:t>else</a:t>
            </a:r>
            <a:r>
              <a:rPr lang="mr-IN" altLang="zh-CN" sz="2400" dirty="0" smtClean="0">
                <a:solidFill>
                  <a:prstClr val="black"/>
                </a:solidFill>
                <a:latin typeface="微软雅黑 Light" panose="020B0502040204020203" pitchFamily="34" charset="-122"/>
                <a:ea typeface="微软雅黑 Light" panose="020B0502040204020203" pitchFamily="34" charset="-122"/>
              </a:rPr>
              <a:t>…</a:t>
            </a:r>
            <a:r>
              <a:rPr lang="zh-CN" altLang="en-US" sz="2400" dirty="0" smtClean="0">
                <a:solidFill>
                  <a:prstClr val="black"/>
                </a:solidFill>
                <a:latin typeface="微软雅黑 Light" panose="020B0502040204020203" pitchFamily="34" charset="-122"/>
                <a:ea typeface="微软雅黑 Light" panose="020B0502040204020203" pitchFamily="34" charset="-122"/>
              </a:rPr>
              <a:t>工作原理 </a:t>
            </a:r>
          </a:p>
        </p:txBody>
      </p:sp>
      <p:sp>
        <p:nvSpPr>
          <p:cNvPr id="10" name="文本框 9"/>
          <p:cNvSpPr txBox="1"/>
          <p:nvPr/>
        </p:nvSpPr>
        <p:spPr>
          <a:xfrm>
            <a:off x="6129183" y="1975496"/>
            <a:ext cx="441146" cy="400110"/>
          </a:xfrm>
          <a:prstGeom prst="rect">
            <a:avLst/>
          </a:prstGeom>
          <a:noFill/>
        </p:spPr>
        <p:txBody>
          <a:bodyPr wrap="none" rtlCol="0">
            <a:spAutoFit/>
          </a:bodyPr>
          <a:lstStyle/>
          <a:p>
            <a:r>
              <a:rPr kumimoji="1" lang="zh-CN" altLang="en-US" sz="2000" dirty="0" smtClean="0">
                <a:latin typeface="Microsoft YaHei Light" charset="-122"/>
                <a:ea typeface="Microsoft YaHei Light" charset="-122"/>
                <a:cs typeface="Microsoft YaHei Light" charset="-122"/>
              </a:rPr>
              <a:t>是</a:t>
            </a:r>
            <a:endParaRPr kumimoji="1" lang="zh-CN" altLang="en-US" sz="2000" dirty="0">
              <a:latin typeface="Microsoft YaHei Light" charset="-122"/>
              <a:ea typeface="Microsoft YaHei Light" charset="-122"/>
              <a:cs typeface="Microsoft YaHei Light" charset="-122"/>
            </a:endParaRPr>
          </a:p>
        </p:txBody>
      </p:sp>
      <p:sp>
        <p:nvSpPr>
          <p:cNvPr id="12" name="圆角矩形 11"/>
          <p:cNvSpPr/>
          <p:nvPr/>
        </p:nvSpPr>
        <p:spPr>
          <a:xfrm>
            <a:off x="7685987" y="1772816"/>
            <a:ext cx="3261834" cy="1152128"/>
          </a:xfrm>
          <a:prstGeom prst="round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000" dirty="0" smtClean="0">
                <a:latin typeface="Microsoft YaHei Light" charset="-122"/>
                <a:ea typeface="Microsoft YaHei Light" charset="-122"/>
                <a:cs typeface="Microsoft YaHei Light" charset="-122"/>
              </a:rPr>
              <a:t>执行第一个匹配该异常的</a:t>
            </a:r>
            <a:r>
              <a:rPr kumimoji="1" lang="en-US" altLang="zh-CN" sz="2000" dirty="0" smtClean="0">
                <a:latin typeface="Monaco" charset="0"/>
                <a:ea typeface="Monaco" charset="0"/>
                <a:cs typeface="Monaco" charset="0"/>
              </a:rPr>
              <a:t>except</a:t>
            </a:r>
            <a:r>
              <a:rPr kumimoji="1" lang="zh-CN" altLang="en-US" sz="2000" dirty="0" smtClean="0">
                <a:latin typeface="Microsoft YaHei Light" charset="-122"/>
                <a:ea typeface="Microsoft YaHei Light" charset="-122"/>
                <a:cs typeface="Microsoft YaHei Light" charset="-122"/>
              </a:rPr>
              <a:t>子句</a:t>
            </a:r>
            <a:endParaRPr kumimoji="1" lang="zh-CN" altLang="en-US" sz="2000" dirty="0">
              <a:latin typeface="Microsoft YaHei Light" charset="-122"/>
              <a:ea typeface="Microsoft YaHei Light" charset="-122"/>
              <a:cs typeface="Microsoft YaHei Light" charset="-122"/>
            </a:endParaRPr>
          </a:p>
        </p:txBody>
      </p:sp>
      <p:sp>
        <p:nvSpPr>
          <p:cNvPr id="14" name="圆角矩形 13"/>
          <p:cNvSpPr/>
          <p:nvPr/>
        </p:nvSpPr>
        <p:spPr>
          <a:xfrm>
            <a:off x="743027" y="3008331"/>
            <a:ext cx="2627726" cy="887847"/>
          </a:xfrm>
          <a:prstGeom prst="round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000" dirty="0" smtClean="0">
                <a:latin typeface="Microsoft YaHei Light" charset="-122"/>
                <a:ea typeface="Microsoft YaHei Light" charset="-122"/>
                <a:cs typeface="Microsoft YaHei Light" charset="-122"/>
              </a:rPr>
              <a:t>开始执行</a:t>
            </a:r>
            <a:r>
              <a:rPr kumimoji="1" lang="en-US" altLang="zh-CN" sz="2000" dirty="0" smtClean="0">
                <a:latin typeface="Monaco" charset="0"/>
                <a:ea typeface="Monaco" charset="0"/>
                <a:cs typeface="Monaco" charset="0"/>
              </a:rPr>
              <a:t>try</a:t>
            </a:r>
            <a:r>
              <a:rPr kumimoji="1" lang="zh-CN" altLang="en-US" sz="2000" dirty="0" smtClean="0">
                <a:latin typeface="Microsoft YaHei Light" charset="-122"/>
                <a:ea typeface="Microsoft YaHei Light" charset="-122"/>
                <a:cs typeface="Microsoft YaHei Light" charset="-122"/>
              </a:rPr>
              <a:t>部分</a:t>
            </a:r>
            <a:endParaRPr kumimoji="1" lang="zh-CN" altLang="en-US" sz="2000" dirty="0">
              <a:latin typeface="Microsoft YaHei Light" charset="-122"/>
              <a:ea typeface="Microsoft YaHei Light" charset="-122"/>
              <a:cs typeface="Microsoft YaHei Light" charset="-122"/>
            </a:endParaRPr>
          </a:p>
        </p:txBody>
      </p:sp>
      <p:cxnSp>
        <p:nvCxnSpPr>
          <p:cNvPr id="15" name="直线连接符 14"/>
          <p:cNvCxnSpPr>
            <a:stCxn id="14" idx="3"/>
          </p:cNvCxnSpPr>
          <p:nvPr/>
        </p:nvCxnSpPr>
        <p:spPr>
          <a:xfrm>
            <a:off x="3370753" y="3452255"/>
            <a:ext cx="2346332" cy="0"/>
          </a:xfrm>
          <a:prstGeom prst="line">
            <a:avLst/>
          </a:prstGeom>
          <a:ln w="38100">
            <a:solidFill>
              <a:srgbClr val="942124"/>
            </a:solidFill>
          </a:ln>
        </p:spPr>
        <p:style>
          <a:lnRef idx="1">
            <a:schemeClr val="accent1"/>
          </a:lnRef>
          <a:fillRef idx="0">
            <a:schemeClr val="accent1"/>
          </a:fillRef>
          <a:effectRef idx="0">
            <a:schemeClr val="accent1"/>
          </a:effectRef>
          <a:fontRef idx="minor">
            <a:schemeClr val="tx1"/>
          </a:fontRef>
        </p:style>
      </p:cxnSp>
      <p:sp>
        <p:nvSpPr>
          <p:cNvPr id="17" name="文本框 16"/>
          <p:cNvSpPr txBox="1"/>
          <p:nvPr/>
        </p:nvSpPr>
        <p:spPr>
          <a:xfrm>
            <a:off x="3478738" y="2924944"/>
            <a:ext cx="2185214" cy="553998"/>
          </a:xfrm>
          <a:prstGeom prst="rect">
            <a:avLst/>
          </a:prstGeom>
          <a:noFill/>
        </p:spPr>
        <p:txBody>
          <a:bodyPr wrap="none" rtlCol="0">
            <a:spAutoFit/>
          </a:bodyPr>
          <a:lstStyle/>
          <a:p>
            <a:pPr>
              <a:lnSpc>
                <a:spcPct val="150000"/>
              </a:lnSpc>
            </a:pPr>
            <a:r>
              <a:rPr kumimoji="1" lang="en-US" altLang="zh-CN" sz="2000" dirty="0" smtClean="0">
                <a:latin typeface="Monaco" charset="0"/>
                <a:ea typeface="Monaco" charset="0"/>
                <a:cs typeface="Monaco" charset="0"/>
              </a:rPr>
              <a:t>try</a:t>
            </a:r>
            <a:r>
              <a:rPr kumimoji="1" lang="zh-CN" altLang="en-US" sz="2000" dirty="0" smtClean="0">
                <a:latin typeface="Microsoft YaHei Light" charset="-122"/>
                <a:ea typeface="Microsoft YaHei Light" charset="-122"/>
                <a:cs typeface="Microsoft YaHei Light" charset="-122"/>
              </a:rPr>
              <a:t>部分执行异常</a:t>
            </a:r>
            <a:endParaRPr kumimoji="1" lang="zh-CN" altLang="en-US" sz="2000" dirty="0">
              <a:latin typeface="Microsoft YaHei Light" charset="-122"/>
              <a:ea typeface="Microsoft YaHei Light" charset="-122"/>
              <a:cs typeface="Microsoft YaHei Light" charset="-122"/>
            </a:endParaRPr>
          </a:p>
        </p:txBody>
      </p:sp>
      <p:cxnSp>
        <p:nvCxnSpPr>
          <p:cNvPr id="19" name="直线连接符 18"/>
          <p:cNvCxnSpPr/>
          <p:nvPr/>
        </p:nvCxnSpPr>
        <p:spPr>
          <a:xfrm>
            <a:off x="5744481" y="2394763"/>
            <a:ext cx="0" cy="2153319"/>
          </a:xfrm>
          <a:prstGeom prst="line">
            <a:avLst/>
          </a:prstGeom>
          <a:ln w="38100">
            <a:solidFill>
              <a:srgbClr val="942124"/>
            </a:solidFill>
          </a:ln>
        </p:spPr>
        <p:style>
          <a:lnRef idx="1">
            <a:schemeClr val="accent1"/>
          </a:lnRef>
          <a:fillRef idx="0">
            <a:schemeClr val="accent1"/>
          </a:fillRef>
          <a:effectRef idx="0">
            <a:schemeClr val="accent1"/>
          </a:effectRef>
          <a:fontRef idx="minor">
            <a:schemeClr val="tx1"/>
          </a:fontRef>
        </p:style>
      </p:cxnSp>
      <p:cxnSp>
        <p:nvCxnSpPr>
          <p:cNvPr id="20" name="直线连接符 19"/>
          <p:cNvCxnSpPr/>
          <p:nvPr/>
        </p:nvCxnSpPr>
        <p:spPr>
          <a:xfrm>
            <a:off x="5741771" y="4548082"/>
            <a:ext cx="1944216" cy="0"/>
          </a:xfrm>
          <a:prstGeom prst="line">
            <a:avLst/>
          </a:prstGeom>
          <a:ln w="38100">
            <a:solidFill>
              <a:srgbClr val="942124"/>
            </a:solidFill>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6129183" y="4147972"/>
            <a:ext cx="441146" cy="400110"/>
          </a:xfrm>
          <a:prstGeom prst="rect">
            <a:avLst/>
          </a:prstGeom>
          <a:noFill/>
        </p:spPr>
        <p:txBody>
          <a:bodyPr wrap="none" rtlCol="0">
            <a:spAutoFit/>
          </a:bodyPr>
          <a:lstStyle/>
          <a:p>
            <a:r>
              <a:rPr kumimoji="1" lang="zh-CN" altLang="en-US" sz="2000" dirty="0" smtClean="0">
                <a:latin typeface="Microsoft YaHei Light" charset="-122"/>
                <a:ea typeface="Microsoft YaHei Light" charset="-122"/>
                <a:cs typeface="Microsoft YaHei Light" charset="-122"/>
              </a:rPr>
              <a:t>否</a:t>
            </a:r>
            <a:endParaRPr kumimoji="1" lang="zh-CN" altLang="en-US" sz="2000" dirty="0">
              <a:latin typeface="Microsoft YaHei Light" charset="-122"/>
              <a:ea typeface="Microsoft YaHei Light" charset="-122"/>
              <a:cs typeface="Microsoft YaHei Light" charset="-122"/>
            </a:endParaRPr>
          </a:p>
        </p:txBody>
      </p:sp>
      <p:cxnSp>
        <p:nvCxnSpPr>
          <p:cNvPr id="22" name="直线连接符 21"/>
          <p:cNvCxnSpPr/>
          <p:nvPr/>
        </p:nvCxnSpPr>
        <p:spPr>
          <a:xfrm flipV="1">
            <a:off x="5741770" y="2394763"/>
            <a:ext cx="1944217" cy="0"/>
          </a:xfrm>
          <a:prstGeom prst="line">
            <a:avLst/>
          </a:prstGeom>
          <a:ln w="38100">
            <a:solidFill>
              <a:srgbClr val="942124"/>
            </a:solidFill>
          </a:ln>
        </p:spPr>
        <p:style>
          <a:lnRef idx="1">
            <a:schemeClr val="accent1"/>
          </a:lnRef>
          <a:fillRef idx="0">
            <a:schemeClr val="accent1"/>
          </a:fillRef>
          <a:effectRef idx="0">
            <a:schemeClr val="accent1"/>
          </a:effectRef>
          <a:fontRef idx="minor">
            <a:schemeClr val="tx1"/>
          </a:fontRef>
        </p:style>
      </p:cxnSp>
      <p:sp>
        <p:nvSpPr>
          <p:cNvPr id="28" name="圆角矩形 27"/>
          <p:cNvSpPr/>
          <p:nvPr/>
        </p:nvSpPr>
        <p:spPr>
          <a:xfrm>
            <a:off x="7685987" y="4164452"/>
            <a:ext cx="3261834" cy="1064747"/>
          </a:xfrm>
          <a:prstGeom prst="round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000" dirty="0" smtClean="0">
                <a:latin typeface="Microsoft YaHei Light" charset="-122"/>
                <a:ea typeface="Microsoft YaHei Light" charset="-122"/>
                <a:cs typeface="Microsoft YaHei Light" charset="-122"/>
              </a:rPr>
              <a:t>执行</a:t>
            </a:r>
            <a:r>
              <a:rPr kumimoji="1" lang="en-US" altLang="zh-CN" sz="2000" dirty="0" smtClean="0">
                <a:latin typeface="Microsoft YaHei Light" charset="-122"/>
                <a:ea typeface="Microsoft YaHei Light" charset="-122"/>
                <a:cs typeface="Microsoft YaHei Light" charset="-122"/>
              </a:rPr>
              <a:t>else</a:t>
            </a:r>
            <a:r>
              <a:rPr kumimoji="1" lang="zh-CN" altLang="en-US" sz="2000" dirty="0" smtClean="0">
                <a:latin typeface="Microsoft YaHei Light" charset="-122"/>
                <a:ea typeface="Microsoft YaHei Light" charset="-122"/>
                <a:cs typeface="Microsoft YaHei Light" charset="-122"/>
              </a:rPr>
              <a:t>部分语句，控制流通过整个</a:t>
            </a:r>
            <a:r>
              <a:rPr kumimoji="1" lang="en-US" altLang="zh-CN" sz="2000" dirty="0" smtClean="0">
                <a:latin typeface="Microsoft YaHei Light" charset="-122"/>
                <a:ea typeface="Microsoft YaHei Light" charset="-122"/>
                <a:cs typeface="Microsoft YaHei Light" charset="-122"/>
              </a:rPr>
              <a:t>try</a:t>
            </a:r>
            <a:r>
              <a:rPr kumimoji="1" lang="zh-CN" altLang="en-US" sz="2000" dirty="0" smtClean="0">
                <a:latin typeface="Microsoft YaHei Light" charset="-122"/>
                <a:ea typeface="Microsoft YaHei Light" charset="-122"/>
                <a:cs typeface="Microsoft YaHei Light" charset="-122"/>
              </a:rPr>
              <a:t>语句</a:t>
            </a:r>
            <a:endParaRPr kumimoji="1" lang="zh-CN" altLang="en-US" sz="2000" dirty="0">
              <a:latin typeface="Microsoft YaHei Light" charset="-122"/>
              <a:ea typeface="Microsoft YaHei Light" charset="-122"/>
              <a:cs typeface="Microsoft YaHei Light" charset="-122"/>
            </a:endParaRPr>
          </a:p>
        </p:txBody>
      </p:sp>
      <p:sp>
        <p:nvSpPr>
          <p:cNvPr id="2" name="日期占位符 1"/>
          <p:cNvSpPr>
            <a:spLocks noGrp="1"/>
          </p:cNvSpPr>
          <p:nvPr>
            <p:ph type="dt" sz="half" idx="10"/>
          </p:nvPr>
        </p:nvSpPr>
        <p:spPr/>
        <p:txBody>
          <a:bodyPr/>
          <a:lstStyle/>
          <a:p>
            <a:fld id="{386B2976-33DF-42C3-9604-00661A4CFCA7}" type="datetime1">
              <a:rPr lang="zh-CN" altLang="en-US" smtClean="0"/>
              <a:pPr/>
              <a:t>2019/9/8</a:t>
            </a:fld>
            <a:endParaRPr lang="zh-CN" altLang="en-US"/>
          </a:p>
        </p:txBody>
      </p:sp>
      <p:sp>
        <p:nvSpPr>
          <p:cNvPr id="3" name="灯片编号占位符 2"/>
          <p:cNvSpPr>
            <a:spLocks noGrp="1"/>
          </p:cNvSpPr>
          <p:nvPr>
            <p:ph type="sldNum" sz="quarter" idx="12"/>
          </p:nvPr>
        </p:nvSpPr>
        <p:spPr/>
        <p:txBody>
          <a:bodyPr/>
          <a:lstStyle/>
          <a:p>
            <a:fld id="{370D8578-DDD4-487D-A316-C8E65CC577E1}" type="slidenum">
              <a:rPr lang="zh-CN" altLang="en-US" smtClean="0"/>
              <a:pPr/>
              <a:t>135</a:t>
            </a:fld>
            <a:endParaRPr lang="zh-CN" altLang="en-US"/>
          </a:p>
        </p:txBody>
      </p:sp>
    </p:spTree>
    <p:extLst>
      <p:ext uri="{BB962C8B-B14F-4D97-AF65-F5344CB8AC3E}">
        <p14:creationId xmlns:p14="http://schemas.microsoft.com/office/powerpoint/2010/main" xmlns="" val="591322890"/>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491316" y="1268760"/>
            <a:ext cx="11191170" cy="1754326"/>
          </a:xfrm>
          <a:prstGeom prst="rect">
            <a:avLst/>
          </a:prstGeom>
          <a:noFill/>
        </p:spPr>
        <p:txBody>
          <a:bodyPr wrap="square" rtlCol="0">
            <a:spAutoFit/>
          </a:bodyPr>
          <a:lstStyle/>
          <a:p>
            <a:pPr marL="342900" indent="-342900">
              <a:lnSpc>
                <a:spcPct val="150000"/>
              </a:lnSpc>
              <a:buClr>
                <a:schemeClr val="tx1"/>
              </a:buClr>
              <a:buFont typeface="Arial" charset="0"/>
              <a:buChar char="•"/>
            </a:pPr>
            <a:r>
              <a:rPr lang="en-US" altLang="zh-CN" sz="2400" dirty="0">
                <a:latin typeface="Monaco"/>
                <a:ea typeface="微软雅黑 Light" panose="020B0502040204020203" pitchFamily="34" charset="-122"/>
              </a:rPr>
              <a:t>finally</a:t>
            </a:r>
            <a:r>
              <a:rPr lang="zh-CN" altLang="en-US" sz="2400" dirty="0" smtClean="0">
                <a:solidFill>
                  <a:prstClr val="black"/>
                </a:solidFill>
                <a:latin typeface="微软雅黑 Light" panose="020B0502040204020203" pitchFamily="34" charset="-122"/>
                <a:ea typeface="微软雅黑 Light" panose="020B0502040204020203" pitchFamily="34" charset="-122"/>
              </a:rPr>
              <a:t>子句</a:t>
            </a:r>
            <a:endParaRPr lang="en-US" altLang="zh-CN" sz="2400" dirty="0" smtClean="0">
              <a:solidFill>
                <a:prstClr val="black"/>
              </a:solidFill>
              <a:latin typeface="微软雅黑 Light" panose="020B0502040204020203" pitchFamily="34" charset="-122"/>
              <a:ea typeface="微软雅黑 Light" panose="020B0502040204020203" pitchFamily="34" charset="-122"/>
            </a:endParaRPr>
          </a:p>
          <a:p>
            <a:pPr marL="342900" indent="-342900">
              <a:lnSpc>
                <a:spcPct val="150000"/>
              </a:lnSpc>
              <a:buClr>
                <a:schemeClr val="tx1"/>
              </a:buClr>
              <a:buFont typeface="Arial" charset="0"/>
              <a:buChar char="•"/>
            </a:pPr>
            <a:endParaRPr lang="en-US" altLang="zh-CN" sz="2400" dirty="0" smtClean="0">
              <a:solidFill>
                <a:prstClr val="black"/>
              </a:solidFill>
              <a:latin typeface="微软雅黑 Light" panose="020B0502040204020203" pitchFamily="34" charset="-122"/>
              <a:ea typeface="微软雅黑 Light" panose="020B0502040204020203" pitchFamily="34" charset="-122"/>
            </a:endParaRPr>
          </a:p>
          <a:p>
            <a:pPr marL="800100" lvl="1" indent="-342900">
              <a:lnSpc>
                <a:spcPct val="150000"/>
              </a:lnSpc>
              <a:buClr>
                <a:schemeClr val="tx1"/>
              </a:buClr>
              <a:buFont typeface="Arial" charset="0"/>
              <a:buChar char="•"/>
            </a:pPr>
            <a:r>
              <a:rPr lang="zh-CN" altLang="en-US" sz="2400" dirty="0">
                <a:solidFill>
                  <a:prstClr val="black"/>
                </a:solidFill>
                <a:latin typeface="微软雅黑 Light" panose="020B0502040204020203" pitchFamily="34" charset="-122"/>
                <a:ea typeface="微软雅黑 Light" panose="020B0502040204020203" pitchFamily="34" charset="-122"/>
              </a:rPr>
              <a:t> </a:t>
            </a:r>
            <a:r>
              <a:rPr lang="en-US" altLang="zh-CN" sz="2400" dirty="0" smtClean="0">
                <a:latin typeface="Monaco"/>
                <a:ea typeface="微软雅黑 Light" panose="020B0502040204020203" pitchFamily="34" charset="-122"/>
              </a:rPr>
              <a:t>finally</a:t>
            </a:r>
            <a:r>
              <a:rPr lang="zh-CN" altLang="en-US" sz="2400" dirty="0" smtClean="0">
                <a:solidFill>
                  <a:prstClr val="black"/>
                </a:solidFill>
                <a:latin typeface="微软雅黑 Light" panose="020B0502040204020203" pitchFamily="34" charset="-122"/>
                <a:ea typeface="微软雅黑 Light" panose="020B0502040204020203" pitchFamily="34" charset="-122"/>
              </a:rPr>
              <a:t> 语句</a:t>
            </a:r>
            <a:r>
              <a:rPr lang="zh-CN" altLang="en-US" sz="2400" dirty="0">
                <a:solidFill>
                  <a:prstClr val="black"/>
                </a:solidFill>
                <a:latin typeface="微软雅黑 Light" panose="020B0502040204020203" pitchFamily="34" charset="-122"/>
                <a:ea typeface="微软雅黑 Light" panose="020B0502040204020203" pitchFamily="34" charset="-122"/>
              </a:rPr>
              <a:t>是指，无论程序运行对或错，都会执行的部分</a:t>
            </a:r>
            <a:endParaRPr lang="en-US" altLang="zh-CN" sz="2400" dirty="0" smtClean="0">
              <a:solidFill>
                <a:prstClr val="black"/>
              </a:solidFill>
              <a:latin typeface="微软雅黑 Light" panose="020B0502040204020203" pitchFamily="34" charset="-122"/>
              <a:ea typeface="微软雅黑 Light" panose="020B0502040204020203" pitchFamily="34" charset="-122"/>
            </a:endParaRPr>
          </a:p>
        </p:txBody>
      </p:sp>
      <p:pic>
        <p:nvPicPr>
          <p:cNvPr id="2" name="图片 1"/>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1318051" y="3045473"/>
            <a:ext cx="9537700" cy="2730500"/>
          </a:xfrm>
          <a:prstGeom prst="rect">
            <a:avLst/>
          </a:prstGeom>
        </p:spPr>
      </p:pic>
      <p:sp>
        <p:nvSpPr>
          <p:cNvPr id="3" name="日期占位符 2"/>
          <p:cNvSpPr>
            <a:spLocks noGrp="1"/>
          </p:cNvSpPr>
          <p:nvPr>
            <p:ph type="dt" sz="half" idx="10"/>
          </p:nvPr>
        </p:nvSpPr>
        <p:spPr/>
        <p:txBody>
          <a:bodyPr/>
          <a:lstStyle/>
          <a:p>
            <a:fld id="{E1342F26-ED32-46A9-A85E-93BC0BF04238}" type="datetime1">
              <a:rPr lang="zh-CN" altLang="en-US" smtClean="0"/>
              <a:pPr/>
              <a:t>2019/9/8</a:t>
            </a:fld>
            <a:endParaRPr lang="zh-CN" altLang="en-US"/>
          </a:p>
        </p:txBody>
      </p:sp>
      <p:sp>
        <p:nvSpPr>
          <p:cNvPr id="4" name="灯片编号占位符 3"/>
          <p:cNvSpPr>
            <a:spLocks noGrp="1"/>
          </p:cNvSpPr>
          <p:nvPr>
            <p:ph type="sldNum" sz="quarter" idx="12"/>
          </p:nvPr>
        </p:nvSpPr>
        <p:spPr/>
        <p:txBody>
          <a:bodyPr/>
          <a:lstStyle/>
          <a:p>
            <a:fld id="{370D8578-DDD4-487D-A316-C8E65CC577E1}" type="slidenum">
              <a:rPr lang="zh-CN" altLang="en-US" smtClean="0"/>
              <a:pPr/>
              <a:t>136</a:t>
            </a:fld>
            <a:endParaRPr lang="zh-CN" altLang="en-US"/>
          </a:p>
        </p:txBody>
      </p:sp>
    </p:spTree>
    <p:extLst>
      <p:ext uri="{BB962C8B-B14F-4D97-AF65-F5344CB8AC3E}">
        <p14:creationId xmlns:p14="http://schemas.microsoft.com/office/powerpoint/2010/main" xmlns="" val="843015805"/>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491316" y="1520765"/>
            <a:ext cx="11191170" cy="2862322"/>
          </a:xfrm>
          <a:prstGeom prst="rect">
            <a:avLst/>
          </a:prstGeom>
          <a:noFill/>
        </p:spPr>
        <p:txBody>
          <a:bodyPr wrap="square" rtlCol="0">
            <a:spAutoFit/>
          </a:bodyPr>
          <a:lstStyle/>
          <a:p>
            <a:pPr marL="342900" indent="-342900">
              <a:lnSpc>
                <a:spcPct val="150000"/>
              </a:lnSpc>
              <a:buClr>
                <a:schemeClr val="tx1"/>
              </a:buClr>
              <a:buFont typeface="Arial" charset="0"/>
              <a:buChar char="•"/>
            </a:pPr>
            <a:r>
              <a:rPr lang="en-US" altLang="zh-CN" sz="2400" dirty="0">
                <a:latin typeface="Monaco"/>
                <a:ea typeface="微软雅黑 Light" panose="020B0502040204020203" pitchFamily="34" charset="-122"/>
              </a:rPr>
              <a:t>assert</a:t>
            </a:r>
            <a:r>
              <a:rPr lang="zh-CN" altLang="en-US" sz="2400" dirty="0">
                <a:solidFill>
                  <a:prstClr val="black"/>
                </a:solidFill>
                <a:latin typeface="微软雅黑 Light" panose="020B0502040204020203" pitchFamily="34" charset="-122"/>
                <a:ea typeface="微软雅黑 Light" panose="020B0502040204020203" pitchFamily="34" charset="-122"/>
              </a:rPr>
              <a:t>关键</a:t>
            </a:r>
            <a:r>
              <a:rPr lang="zh-CN" altLang="en-US" sz="2400" dirty="0" smtClean="0">
                <a:solidFill>
                  <a:prstClr val="black"/>
                </a:solidFill>
                <a:latin typeface="微软雅黑 Light" panose="020B0502040204020203" pitchFamily="34" charset="-122"/>
                <a:ea typeface="微软雅黑 Light" panose="020B0502040204020203" pitchFamily="34" charset="-122"/>
              </a:rPr>
              <a:t>字</a:t>
            </a:r>
            <a:endParaRPr lang="en-US" altLang="zh-CN" sz="2400" dirty="0" smtClean="0">
              <a:solidFill>
                <a:prstClr val="black"/>
              </a:solidFill>
              <a:latin typeface="微软雅黑 Light" panose="020B0502040204020203" pitchFamily="34" charset="-122"/>
              <a:ea typeface="微软雅黑 Light" panose="020B0502040204020203" pitchFamily="34" charset="-122"/>
            </a:endParaRPr>
          </a:p>
          <a:p>
            <a:pPr marL="800100" lvl="1" indent="-342900">
              <a:lnSpc>
                <a:spcPct val="150000"/>
              </a:lnSpc>
              <a:buClr>
                <a:schemeClr val="tx1"/>
              </a:buClr>
              <a:buFont typeface="Arial" charset="0"/>
              <a:buChar char="•"/>
            </a:pPr>
            <a:r>
              <a:rPr lang="zh-CN" altLang="en-US" sz="2400" dirty="0" smtClean="0">
                <a:solidFill>
                  <a:prstClr val="black"/>
                </a:solidFill>
                <a:latin typeface="微软雅黑 Light" panose="020B0502040204020203" pitchFamily="34" charset="-122"/>
                <a:ea typeface="微软雅黑 Light" panose="020B0502040204020203" pitchFamily="34" charset="-122"/>
              </a:rPr>
              <a:t>当</a:t>
            </a:r>
            <a:r>
              <a:rPr lang="en-US" altLang="zh-CN" sz="2400" dirty="0" smtClean="0">
                <a:latin typeface="Monaco"/>
                <a:ea typeface="微软雅黑 Light" panose="020B0502040204020203" pitchFamily="34" charset="-122"/>
              </a:rPr>
              <a:t>Expression</a:t>
            </a:r>
            <a:r>
              <a:rPr lang="zh-CN" altLang="en-US" sz="2400" dirty="0" smtClean="0">
                <a:solidFill>
                  <a:prstClr val="black"/>
                </a:solidFill>
                <a:latin typeface="微软雅黑 Light" panose="020B0502040204020203" pitchFamily="34" charset="-122"/>
                <a:ea typeface="微软雅黑 Light" panose="020B0502040204020203" pitchFamily="34" charset="-122"/>
              </a:rPr>
              <a:t>部分为</a:t>
            </a:r>
            <a:r>
              <a:rPr lang="en-US" altLang="zh-CN" sz="2400" dirty="0" smtClean="0">
                <a:latin typeface="Monaco"/>
                <a:ea typeface="微软雅黑 Light" panose="020B0502040204020203" pitchFamily="34" charset="-122"/>
              </a:rPr>
              <a:t>True</a:t>
            </a:r>
            <a:r>
              <a:rPr lang="zh-CN" altLang="en-US" sz="2400" dirty="0" smtClean="0">
                <a:solidFill>
                  <a:prstClr val="black"/>
                </a:solidFill>
                <a:latin typeface="微软雅黑 Light" panose="020B0502040204020203" pitchFamily="34" charset="-122"/>
                <a:ea typeface="微软雅黑 Light" panose="020B0502040204020203" pitchFamily="34" charset="-122"/>
              </a:rPr>
              <a:t>时</a:t>
            </a:r>
            <a:r>
              <a:rPr lang="zh-CN" altLang="en-US" sz="2400" dirty="0">
                <a:solidFill>
                  <a:prstClr val="black"/>
                </a:solidFill>
                <a:latin typeface="微软雅黑 Light" panose="020B0502040204020203" pitchFamily="34" charset="-122"/>
                <a:ea typeface="微软雅黑 Light" panose="020B0502040204020203" pitchFamily="34" charset="-122"/>
              </a:rPr>
              <a:t>，则正确执行，程序继续下去；当判断</a:t>
            </a:r>
            <a:r>
              <a:rPr lang="zh-CN" altLang="en-US" sz="2400" dirty="0" smtClean="0">
                <a:solidFill>
                  <a:prstClr val="black"/>
                </a:solidFill>
                <a:latin typeface="微软雅黑 Light" panose="020B0502040204020203" pitchFamily="34" charset="-122"/>
                <a:ea typeface="微软雅黑 Light" panose="020B0502040204020203" pitchFamily="34" charset="-122"/>
              </a:rPr>
              <a:t>为</a:t>
            </a:r>
            <a:r>
              <a:rPr lang="en-US" altLang="zh-CN" sz="2400" dirty="0" smtClean="0">
                <a:latin typeface="Monaco"/>
                <a:ea typeface="微软雅黑 Light" panose="020B0502040204020203" pitchFamily="34" charset="-122"/>
              </a:rPr>
              <a:t>False</a:t>
            </a:r>
            <a:r>
              <a:rPr lang="zh-CN" altLang="en-US" sz="2400" dirty="0" smtClean="0">
                <a:solidFill>
                  <a:prstClr val="black"/>
                </a:solidFill>
                <a:latin typeface="微软雅黑 Light" panose="020B0502040204020203" pitchFamily="34" charset="-122"/>
                <a:ea typeface="微软雅黑 Light" panose="020B0502040204020203" pitchFamily="34" charset="-122"/>
              </a:rPr>
              <a:t>时</a:t>
            </a:r>
            <a:r>
              <a:rPr lang="zh-CN" altLang="en-US" sz="2400" dirty="0">
                <a:solidFill>
                  <a:prstClr val="black"/>
                </a:solidFill>
                <a:latin typeface="微软雅黑 Light" panose="020B0502040204020203" pitchFamily="34" charset="-122"/>
                <a:ea typeface="微软雅黑 Light" panose="020B0502040204020203" pitchFamily="34" charset="-122"/>
              </a:rPr>
              <a:t>，则抛出后面</a:t>
            </a:r>
            <a:r>
              <a:rPr lang="zh-CN" altLang="en-US" sz="2400" dirty="0" smtClean="0">
                <a:solidFill>
                  <a:prstClr val="black"/>
                </a:solidFill>
                <a:latin typeface="微软雅黑 Light" panose="020B0502040204020203" pitchFamily="34" charset="-122"/>
                <a:ea typeface="微软雅黑 Light" panose="020B0502040204020203" pitchFamily="34" charset="-122"/>
              </a:rPr>
              <a:t>的</a:t>
            </a:r>
            <a:r>
              <a:rPr lang="en-US" altLang="zh-CN" sz="2400" dirty="0" smtClean="0">
                <a:solidFill>
                  <a:prstClr val="black"/>
                </a:solidFill>
                <a:latin typeface="Monaco" charset="0"/>
                <a:ea typeface="Monaco" charset="0"/>
                <a:cs typeface="Monaco" charset="0"/>
              </a:rPr>
              <a:t>e</a:t>
            </a:r>
            <a:r>
              <a:rPr lang="zh-CN" altLang="en-US" sz="2400" dirty="0" smtClean="0">
                <a:solidFill>
                  <a:prstClr val="black"/>
                </a:solidFill>
                <a:latin typeface="微软雅黑 Light" panose="020B0502040204020203" pitchFamily="34" charset="-122"/>
                <a:ea typeface="微软雅黑 Light" panose="020B0502040204020203" pitchFamily="34" charset="-122"/>
              </a:rPr>
              <a:t>错误</a:t>
            </a:r>
            <a:r>
              <a:rPr lang="zh-CN" altLang="en-US" sz="2400" dirty="0">
                <a:solidFill>
                  <a:prstClr val="black"/>
                </a:solidFill>
                <a:latin typeface="微软雅黑 Light" panose="020B0502040204020203" pitchFamily="34" charset="-122"/>
                <a:ea typeface="微软雅黑 Light" panose="020B0502040204020203" pitchFamily="34" charset="-122"/>
              </a:rPr>
              <a:t>提示</a:t>
            </a:r>
            <a:r>
              <a:rPr lang="zh-CN" altLang="en-US" sz="2400" dirty="0" smtClean="0">
                <a:solidFill>
                  <a:prstClr val="black"/>
                </a:solidFill>
                <a:latin typeface="微软雅黑 Light" panose="020B0502040204020203" pitchFamily="34" charset="-122"/>
                <a:ea typeface="微软雅黑 Light" panose="020B0502040204020203" pitchFamily="34" charset="-122"/>
              </a:rPr>
              <a:t>。</a:t>
            </a:r>
            <a:endParaRPr lang="en-US" altLang="zh-CN" sz="2400" dirty="0" smtClean="0">
              <a:solidFill>
                <a:prstClr val="black"/>
              </a:solidFill>
              <a:latin typeface="微软雅黑 Light" panose="020B0502040204020203" pitchFamily="34" charset="-122"/>
              <a:ea typeface="微软雅黑 Light" panose="020B0502040204020203" pitchFamily="34" charset="-122"/>
            </a:endParaRPr>
          </a:p>
          <a:p>
            <a:pPr marL="800100" lvl="1" indent="-342900">
              <a:lnSpc>
                <a:spcPct val="150000"/>
              </a:lnSpc>
              <a:buClr>
                <a:schemeClr val="tx1"/>
              </a:buClr>
              <a:buFont typeface="Arial" charset="0"/>
              <a:buChar char="•"/>
            </a:pPr>
            <a:r>
              <a:rPr lang="zh-CN" altLang="en-US" sz="2400" dirty="0" smtClean="0">
                <a:solidFill>
                  <a:prstClr val="black"/>
                </a:solidFill>
                <a:latin typeface="微软雅黑 Light" panose="020B0502040204020203" pitchFamily="34" charset="-122"/>
                <a:ea typeface="微软雅黑 Light" panose="020B0502040204020203" pitchFamily="34" charset="-122"/>
              </a:rPr>
              <a:t>在大型的项目中，</a:t>
            </a:r>
            <a:r>
              <a:rPr lang="en-US" altLang="zh-CN" sz="2400" dirty="0" smtClean="0">
                <a:solidFill>
                  <a:prstClr val="black"/>
                </a:solidFill>
                <a:latin typeface="Monaco" charset="0"/>
                <a:ea typeface="Monaco" charset="0"/>
                <a:cs typeface="Monaco" charset="0"/>
              </a:rPr>
              <a:t>assert</a:t>
            </a:r>
            <a:r>
              <a:rPr lang="zh-CN" altLang="en-US" sz="2400" dirty="0" smtClean="0">
                <a:solidFill>
                  <a:prstClr val="black"/>
                </a:solidFill>
                <a:latin typeface="微软雅黑 Light" panose="020B0502040204020203" pitchFamily="34" charset="-122"/>
                <a:ea typeface="微软雅黑 Light" panose="020B0502040204020203" pitchFamily="34" charset="-122"/>
              </a:rPr>
              <a:t>常被用来作为“防御性编程”</a:t>
            </a:r>
            <a:endParaRPr lang="en-US" altLang="zh-CN" sz="2400" dirty="0" smtClean="0">
              <a:solidFill>
                <a:prstClr val="black"/>
              </a:solidFill>
              <a:latin typeface="微软雅黑 Light" panose="020B0502040204020203" pitchFamily="34" charset="-122"/>
              <a:ea typeface="微软雅黑 Light" panose="020B0502040204020203" pitchFamily="34" charset="-122"/>
            </a:endParaRPr>
          </a:p>
          <a:p>
            <a:pPr marL="800100" lvl="1" indent="-342900">
              <a:lnSpc>
                <a:spcPct val="150000"/>
              </a:lnSpc>
              <a:buClr>
                <a:schemeClr val="tx1"/>
              </a:buClr>
              <a:buFont typeface="Arial" charset="0"/>
              <a:buChar char="•"/>
            </a:pPr>
            <a:endParaRPr lang="en-US" altLang="zh-CN" sz="2400" dirty="0" smtClean="0">
              <a:solidFill>
                <a:prstClr val="black"/>
              </a:solidFill>
              <a:latin typeface="微软雅黑 Light" panose="020B0502040204020203" pitchFamily="34" charset="-122"/>
              <a:ea typeface="微软雅黑 Light" panose="020B0502040204020203" pitchFamily="34" charset="-122"/>
            </a:endParaRPr>
          </a:p>
        </p:txBody>
      </p:sp>
      <p:pic>
        <p:nvPicPr>
          <p:cNvPr id="2" name="图片 1"/>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1267251" y="3860056"/>
            <a:ext cx="9639300" cy="901700"/>
          </a:xfrm>
          <a:prstGeom prst="rect">
            <a:avLst/>
          </a:prstGeom>
        </p:spPr>
      </p:pic>
      <p:sp>
        <p:nvSpPr>
          <p:cNvPr id="11" name="标题 8"/>
          <p:cNvSpPr txBox="1">
            <a:spLocks/>
          </p:cNvSpPr>
          <p:nvPr/>
        </p:nvSpPr>
        <p:spPr>
          <a:xfrm>
            <a:off x="911424" y="579766"/>
            <a:ext cx="10515600" cy="7810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微软雅黑 Light" panose="020B0502040204020203" pitchFamily="34" charset="-122"/>
                <a:ea typeface="微软雅黑 Light" panose="020B0502040204020203" pitchFamily="34" charset="-122"/>
                <a:cs typeface="+mj-cs"/>
              </a:defRPr>
            </a:lvl1pPr>
          </a:lstStyle>
          <a:p>
            <a:r>
              <a:rPr lang="en-US" altLang="zh-CN" sz="3200" b="1" dirty="0">
                <a:solidFill>
                  <a:srgbClr val="942124"/>
                </a:solidFill>
                <a:latin typeface="Monaco" charset="0"/>
                <a:ea typeface="Monaco" charset="0"/>
                <a:cs typeface="Monaco" charset="0"/>
              </a:rPr>
              <a:t>a</a:t>
            </a:r>
            <a:r>
              <a:rPr lang="en-US" altLang="zh-CN" sz="3200" b="1" dirty="0" smtClean="0">
                <a:solidFill>
                  <a:srgbClr val="942124"/>
                </a:solidFill>
                <a:latin typeface="Monaco" charset="0"/>
                <a:ea typeface="Monaco" charset="0"/>
                <a:cs typeface="Monaco" charset="0"/>
              </a:rPr>
              <a:t>ssert</a:t>
            </a:r>
            <a:r>
              <a:rPr lang="zh-CN" altLang="en-US" sz="3200" b="1" dirty="0">
                <a:solidFill>
                  <a:srgbClr val="942124"/>
                </a:solidFill>
                <a:cs typeface="+mn-cs"/>
              </a:rPr>
              <a:t>、</a:t>
            </a:r>
            <a:r>
              <a:rPr lang="en-US" altLang="zh-CN" sz="3200" b="1" dirty="0" smtClean="0">
                <a:solidFill>
                  <a:srgbClr val="942124"/>
                </a:solidFill>
                <a:latin typeface="Monaco" charset="0"/>
                <a:ea typeface="Monaco" charset="0"/>
                <a:cs typeface="Monaco" charset="0"/>
              </a:rPr>
              <a:t>with</a:t>
            </a:r>
            <a:r>
              <a:rPr lang="zh-CN" altLang="en-US" sz="3200" b="1" dirty="0" smtClean="0">
                <a:solidFill>
                  <a:srgbClr val="942124"/>
                </a:solidFill>
                <a:cs typeface="+mn-cs"/>
              </a:rPr>
              <a:t>语句</a:t>
            </a:r>
            <a:endParaRPr lang="zh-CN" altLang="en-US" sz="3200" b="1" dirty="0">
              <a:solidFill>
                <a:srgbClr val="942124"/>
              </a:solidFill>
              <a:cs typeface="+mn-cs"/>
            </a:endParaRPr>
          </a:p>
        </p:txBody>
      </p:sp>
      <p:sp>
        <p:nvSpPr>
          <p:cNvPr id="13" name="矩形 28"/>
          <p:cNvSpPr/>
          <p:nvPr/>
        </p:nvSpPr>
        <p:spPr>
          <a:xfrm>
            <a:off x="-18898" y="671163"/>
            <a:ext cx="510214"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
        <p:nvSpPr>
          <p:cNvPr id="3" name="日期占位符 2"/>
          <p:cNvSpPr>
            <a:spLocks noGrp="1"/>
          </p:cNvSpPr>
          <p:nvPr>
            <p:ph type="dt" sz="half" idx="10"/>
          </p:nvPr>
        </p:nvSpPr>
        <p:spPr/>
        <p:txBody>
          <a:bodyPr/>
          <a:lstStyle/>
          <a:p>
            <a:fld id="{200F2595-37B8-4CA4-AB7B-9BB7B80C3132}" type="datetime1">
              <a:rPr lang="zh-CN" altLang="en-US" smtClean="0"/>
              <a:pPr/>
              <a:t>2019/9/8</a:t>
            </a:fld>
            <a:endParaRPr lang="zh-CN" altLang="en-US"/>
          </a:p>
        </p:txBody>
      </p:sp>
      <p:sp>
        <p:nvSpPr>
          <p:cNvPr id="4" name="灯片编号占位符 3"/>
          <p:cNvSpPr>
            <a:spLocks noGrp="1"/>
          </p:cNvSpPr>
          <p:nvPr>
            <p:ph type="sldNum" sz="quarter" idx="12"/>
          </p:nvPr>
        </p:nvSpPr>
        <p:spPr/>
        <p:txBody>
          <a:bodyPr/>
          <a:lstStyle/>
          <a:p>
            <a:fld id="{370D8578-DDD4-487D-A316-C8E65CC577E1}" type="slidenum">
              <a:rPr lang="zh-CN" altLang="en-US" smtClean="0"/>
              <a:pPr/>
              <a:t>137</a:t>
            </a:fld>
            <a:endParaRPr lang="zh-CN" altLang="en-US"/>
          </a:p>
        </p:txBody>
      </p:sp>
    </p:spTree>
    <p:extLst>
      <p:ext uri="{BB962C8B-B14F-4D97-AF65-F5344CB8AC3E}">
        <p14:creationId xmlns:p14="http://schemas.microsoft.com/office/powerpoint/2010/main" xmlns="" val="2045543249"/>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491316" y="1520765"/>
            <a:ext cx="11191170" cy="3970318"/>
          </a:xfrm>
          <a:prstGeom prst="rect">
            <a:avLst/>
          </a:prstGeom>
          <a:noFill/>
        </p:spPr>
        <p:txBody>
          <a:bodyPr wrap="square" rtlCol="0">
            <a:spAutoFit/>
          </a:bodyPr>
          <a:lstStyle/>
          <a:p>
            <a:pPr marL="342900" indent="-342900">
              <a:lnSpc>
                <a:spcPct val="150000"/>
              </a:lnSpc>
              <a:buClr>
                <a:schemeClr val="tx1"/>
              </a:buClr>
              <a:buFont typeface="Arial" charset="0"/>
              <a:buChar char="•"/>
            </a:pPr>
            <a:r>
              <a:rPr lang="en-US" altLang="zh-CN" sz="2400" dirty="0" smtClean="0">
                <a:latin typeface="Monaco"/>
                <a:ea typeface="微软雅黑 Light" panose="020B0502040204020203" pitchFamily="34" charset="-122"/>
              </a:rPr>
              <a:t>with</a:t>
            </a:r>
            <a:r>
              <a:rPr lang="zh-CN" altLang="en-US" sz="2400" dirty="0" smtClean="0">
                <a:solidFill>
                  <a:prstClr val="black"/>
                </a:solidFill>
                <a:latin typeface="微软雅黑 Light" panose="020B0502040204020203" pitchFamily="34" charset="-122"/>
                <a:ea typeface="微软雅黑 Light" panose="020B0502040204020203" pitchFamily="34" charset="-122"/>
              </a:rPr>
              <a:t>语句</a:t>
            </a:r>
            <a:endParaRPr lang="en-US" altLang="zh-CN" sz="2400" dirty="0" smtClean="0">
              <a:solidFill>
                <a:prstClr val="black"/>
              </a:solidFill>
              <a:latin typeface="微软雅黑 Light" panose="020B0502040204020203" pitchFamily="34" charset="-122"/>
              <a:ea typeface="微软雅黑 Light" panose="020B0502040204020203" pitchFamily="34" charset="-122"/>
            </a:endParaRPr>
          </a:p>
          <a:p>
            <a:pPr marL="800100" lvl="1" indent="-342900">
              <a:lnSpc>
                <a:spcPct val="150000"/>
              </a:lnSpc>
              <a:buClr>
                <a:schemeClr val="tx1"/>
              </a:buClr>
              <a:buFont typeface="Arial" charset="0"/>
              <a:buChar char="•"/>
            </a:pPr>
            <a:r>
              <a:rPr lang="zh-CN" altLang="en-US" sz="2400" dirty="0">
                <a:latin typeface="微软雅黑 Light" panose="020B0502040204020203" pitchFamily="34" charset="-122"/>
                <a:ea typeface="微软雅黑 Light" panose="020B0502040204020203" pitchFamily="34" charset="-122"/>
              </a:rPr>
              <a:t>有时候打开了文件却忘记关闭，或者是在读取文件过程出错，</a:t>
            </a:r>
            <a:r>
              <a:rPr lang="zh-CN" altLang="en-US" sz="2400" dirty="0" smtClean="0">
                <a:latin typeface="微软雅黑 Light" panose="020B0502040204020203" pitchFamily="34" charset="-122"/>
                <a:ea typeface="微软雅黑 Light" panose="020B0502040204020203" pitchFamily="34" charset="-122"/>
              </a:rPr>
              <a:t>那么</a:t>
            </a:r>
            <a:r>
              <a:rPr lang="en-US" altLang="zh-CN" sz="2400" dirty="0" smtClean="0">
                <a:latin typeface="微软雅黑 Light" panose="020B0502040204020203" pitchFamily="34" charset="-122"/>
                <a:ea typeface="微软雅黑 Light" panose="020B0502040204020203" pitchFamily="34" charset="-122"/>
              </a:rPr>
              <a:t>"with"</a:t>
            </a:r>
            <a:r>
              <a:rPr lang="zh-CN" altLang="en-US" sz="2400" dirty="0" smtClean="0">
                <a:latin typeface="微软雅黑 Light" panose="020B0502040204020203" pitchFamily="34" charset="-122"/>
                <a:ea typeface="微软雅黑 Light" panose="020B0502040204020203" pitchFamily="34" charset="-122"/>
              </a:rPr>
              <a:t>语句</a:t>
            </a:r>
            <a:r>
              <a:rPr lang="zh-CN" altLang="en-US" sz="2400" dirty="0">
                <a:latin typeface="微软雅黑 Light" panose="020B0502040204020203" pitchFamily="34" charset="-122"/>
                <a:ea typeface="微软雅黑 Light" panose="020B0502040204020203" pitchFamily="34" charset="-122"/>
              </a:rPr>
              <a:t>能够很好解决关于文件读取、写入的</a:t>
            </a:r>
            <a:r>
              <a:rPr lang="zh-CN" altLang="en-US" sz="2400" dirty="0" smtClean="0">
                <a:latin typeface="微软雅黑 Light" panose="020B0502040204020203" pitchFamily="34" charset="-122"/>
                <a:ea typeface="微软雅黑 Light" panose="020B0502040204020203" pitchFamily="34" charset="-122"/>
              </a:rPr>
              <a:t>问题</a:t>
            </a:r>
            <a:endParaRPr lang="en-US" altLang="zh-CN" sz="2400" dirty="0" smtClean="0">
              <a:latin typeface="微软雅黑 Light" panose="020B0502040204020203" pitchFamily="34" charset="-122"/>
              <a:ea typeface="微软雅黑 Light" panose="020B0502040204020203" pitchFamily="34" charset="-122"/>
            </a:endParaRPr>
          </a:p>
          <a:p>
            <a:pPr marL="800100" lvl="1" indent="-342900">
              <a:lnSpc>
                <a:spcPct val="150000"/>
              </a:lnSpc>
              <a:buClr>
                <a:schemeClr val="tx1"/>
              </a:buClr>
              <a:buFont typeface="Arial" charset="0"/>
              <a:buChar char="•"/>
            </a:pPr>
            <a:endParaRPr lang="en-US" altLang="zh-CN" sz="2400" dirty="0">
              <a:latin typeface="微软雅黑 Light" panose="020B0502040204020203" pitchFamily="34" charset="-122"/>
              <a:ea typeface="微软雅黑 Light" panose="020B0502040204020203" pitchFamily="34" charset="-122"/>
            </a:endParaRPr>
          </a:p>
          <a:p>
            <a:pPr marL="800100" lvl="1" indent="-342900">
              <a:lnSpc>
                <a:spcPct val="150000"/>
              </a:lnSpc>
              <a:buClr>
                <a:schemeClr val="tx1"/>
              </a:buClr>
              <a:buFont typeface="Arial" charset="0"/>
              <a:buChar char="•"/>
            </a:pPr>
            <a:endParaRPr lang="en-US" altLang="zh-CN" sz="2400" dirty="0" smtClean="0">
              <a:latin typeface="微软雅黑 Light" panose="020B0502040204020203" pitchFamily="34" charset="-122"/>
              <a:ea typeface="微软雅黑 Light" panose="020B0502040204020203" pitchFamily="34" charset="-122"/>
            </a:endParaRPr>
          </a:p>
          <a:p>
            <a:pPr marL="800100" lvl="1" indent="-342900">
              <a:lnSpc>
                <a:spcPct val="150000"/>
              </a:lnSpc>
              <a:buClr>
                <a:schemeClr val="tx1"/>
              </a:buClr>
              <a:buFont typeface="Arial" charset="0"/>
              <a:buChar char="•"/>
            </a:pPr>
            <a:endParaRPr lang="en-US" altLang="zh-CN" sz="2400" dirty="0">
              <a:latin typeface="微软雅黑 Light" panose="020B0502040204020203" pitchFamily="34" charset="-122"/>
              <a:ea typeface="微软雅黑 Light" panose="020B0502040204020203" pitchFamily="34" charset="-122"/>
            </a:endParaRPr>
          </a:p>
          <a:p>
            <a:pPr marL="800100" lvl="1" indent="-342900">
              <a:lnSpc>
                <a:spcPct val="150000"/>
              </a:lnSpc>
              <a:buClr>
                <a:schemeClr val="tx1"/>
              </a:buClr>
              <a:buFont typeface="Arial" charset="0"/>
              <a:buChar char="•"/>
            </a:pPr>
            <a:r>
              <a:rPr lang="zh-CN" altLang="en-US" sz="2400" dirty="0" smtClean="0">
                <a:latin typeface="微软雅黑 Light" panose="020B0502040204020203" pitchFamily="34" charset="-122"/>
                <a:ea typeface="微软雅黑 Light" panose="020B0502040204020203" pitchFamily="34" charset="-122"/>
              </a:rPr>
              <a:t>上面的语句等价于</a:t>
            </a:r>
            <a:endParaRPr lang="en-US" altLang="zh-CN" sz="2400" dirty="0" smtClean="0">
              <a:latin typeface="微软雅黑 Light" panose="020B0502040204020203" pitchFamily="34" charset="-122"/>
              <a:ea typeface="微软雅黑 Light" panose="020B0502040204020203" pitchFamily="34" charset="-122"/>
            </a:endParaRPr>
          </a:p>
        </p:txBody>
      </p:sp>
      <p:pic>
        <p:nvPicPr>
          <p:cNvPr id="3" name="图片 2"/>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914939" y="3434995"/>
            <a:ext cx="9817100" cy="1168400"/>
          </a:xfrm>
          <a:prstGeom prst="rect">
            <a:avLst/>
          </a:prstGeom>
        </p:spPr>
      </p:pic>
      <p:sp>
        <p:nvSpPr>
          <p:cNvPr id="11" name="标题 8"/>
          <p:cNvSpPr txBox="1">
            <a:spLocks/>
          </p:cNvSpPr>
          <p:nvPr/>
        </p:nvSpPr>
        <p:spPr>
          <a:xfrm>
            <a:off x="911424" y="579766"/>
            <a:ext cx="10515600" cy="7810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微软雅黑 Light" panose="020B0502040204020203" pitchFamily="34" charset="-122"/>
                <a:ea typeface="微软雅黑 Light" panose="020B0502040204020203" pitchFamily="34" charset="-122"/>
                <a:cs typeface="+mj-cs"/>
              </a:defRPr>
            </a:lvl1pPr>
          </a:lstStyle>
          <a:p>
            <a:r>
              <a:rPr lang="zh-CN" altLang="en-US" sz="3200" b="1" dirty="0" smtClean="0">
                <a:solidFill>
                  <a:srgbClr val="942124"/>
                </a:solidFill>
                <a:cs typeface="+mn-cs"/>
              </a:rPr>
              <a:t>两种特殊的简便方法</a:t>
            </a:r>
            <a:endParaRPr lang="zh-CN" altLang="en-US" sz="3200" b="1" dirty="0">
              <a:solidFill>
                <a:srgbClr val="942124"/>
              </a:solidFill>
              <a:cs typeface="+mn-cs"/>
            </a:endParaRPr>
          </a:p>
        </p:txBody>
      </p:sp>
      <p:sp>
        <p:nvSpPr>
          <p:cNvPr id="13" name="矩形 28"/>
          <p:cNvSpPr/>
          <p:nvPr/>
        </p:nvSpPr>
        <p:spPr>
          <a:xfrm>
            <a:off x="-18898" y="671163"/>
            <a:ext cx="510214"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pic>
        <p:nvPicPr>
          <p:cNvPr id="7" name="图片 6"/>
          <p:cNvPicPr>
            <a:picLocks noChangeAspect="1"/>
          </p:cNvPicPr>
          <p:nvPr/>
        </p:nvPicPr>
        <p:blipFill>
          <a:blip r:embed="rId4">
            <a:extLst>
              <a:ext uri="{BEBA8EAE-BF5A-486C-A8C5-ECC9F3942E4B}">
                <a14:imgProps xmlns:a14="http://schemas.microsoft.com/office/drawing/2010/main" xmlns="">
                  <a14:imgLayer r:embed="rId5">
                    <a14:imgEffect>
                      <a14:sharpenSoften amount="50000"/>
                    </a14:imgEffect>
                  </a14:imgLayer>
                </a14:imgProps>
              </a:ext>
            </a:extLst>
          </a:blip>
          <a:stretch>
            <a:fillRect/>
          </a:stretch>
        </p:blipFill>
        <p:spPr>
          <a:xfrm>
            <a:off x="4007768" y="5119546"/>
            <a:ext cx="5305944" cy="1568424"/>
          </a:xfrm>
          <a:prstGeom prst="rect">
            <a:avLst/>
          </a:prstGeom>
        </p:spPr>
      </p:pic>
      <p:sp>
        <p:nvSpPr>
          <p:cNvPr id="2" name="日期占位符 1"/>
          <p:cNvSpPr>
            <a:spLocks noGrp="1"/>
          </p:cNvSpPr>
          <p:nvPr>
            <p:ph type="dt" sz="half" idx="10"/>
          </p:nvPr>
        </p:nvSpPr>
        <p:spPr/>
        <p:txBody>
          <a:bodyPr/>
          <a:lstStyle/>
          <a:p>
            <a:fld id="{4DE462AA-7087-481E-A96B-11829AEF4A30}" type="datetime1">
              <a:rPr lang="zh-CN" altLang="en-US" smtClean="0"/>
              <a:pPr/>
              <a:t>2019/9/8</a:t>
            </a:fld>
            <a:endParaRPr lang="zh-CN" altLang="en-US"/>
          </a:p>
        </p:txBody>
      </p:sp>
      <p:sp>
        <p:nvSpPr>
          <p:cNvPr id="4" name="灯片编号占位符 3"/>
          <p:cNvSpPr>
            <a:spLocks noGrp="1"/>
          </p:cNvSpPr>
          <p:nvPr>
            <p:ph type="sldNum" sz="quarter" idx="12"/>
          </p:nvPr>
        </p:nvSpPr>
        <p:spPr/>
        <p:txBody>
          <a:bodyPr/>
          <a:lstStyle/>
          <a:p>
            <a:fld id="{370D8578-DDD4-487D-A316-C8E65CC577E1}" type="slidenum">
              <a:rPr lang="zh-CN" altLang="en-US" smtClean="0"/>
              <a:pPr/>
              <a:t>138</a:t>
            </a:fld>
            <a:endParaRPr lang="zh-CN" altLang="en-US"/>
          </a:p>
        </p:txBody>
      </p:sp>
    </p:spTree>
    <p:extLst>
      <p:ext uri="{BB962C8B-B14F-4D97-AF65-F5344CB8AC3E}">
        <p14:creationId xmlns:p14="http://schemas.microsoft.com/office/powerpoint/2010/main" xmlns="" val="1888380222"/>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5"/>
          <p:cNvSpPr txBox="1"/>
          <p:nvPr/>
        </p:nvSpPr>
        <p:spPr>
          <a:xfrm>
            <a:off x="953786" y="709485"/>
            <a:ext cx="3414022" cy="523220"/>
          </a:xfrm>
          <a:prstGeom prst="rect">
            <a:avLst/>
          </a:prstGeom>
          <a:noFill/>
        </p:spPr>
        <p:txBody>
          <a:bodyPr wrap="square" rtlCol="0">
            <a:spAutoFit/>
          </a:bodyPr>
          <a:lstStyle/>
          <a:p>
            <a:r>
              <a:rPr lang="zh-CN" altLang="en-US" sz="2800" dirty="0" smtClean="0">
                <a:solidFill>
                  <a:prstClr val="white"/>
                </a:solidFill>
                <a:latin typeface="微软雅黑 Light" panose="020B0502040204020203" pitchFamily="34" charset="-122"/>
                <a:ea typeface="微软雅黑 Light" panose="020B0502040204020203" pitchFamily="34" charset="-122"/>
              </a:rPr>
              <a:t>自主控制异常</a:t>
            </a:r>
            <a:endParaRPr lang="zh-CN" altLang="en-US" sz="2800" dirty="0">
              <a:solidFill>
                <a:prstClr val="white"/>
              </a:solidFill>
              <a:latin typeface="微软雅黑 Light" panose="020B0502040204020203" pitchFamily="34" charset="-122"/>
              <a:ea typeface="微软雅黑 Light" panose="020B0502040204020203" pitchFamily="34" charset="-122"/>
            </a:endParaRPr>
          </a:p>
        </p:txBody>
      </p:sp>
      <p:sp>
        <p:nvSpPr>
          <p:cNvPr id="18" name="TextBox 17"/>
          <p:cNvSpPr txBox="1"/>
          <p:nvPr/>
        </p:nvSpPr>
        <p:spPr>
          <a:xfrm>
            <a:off x="491316" y="1962706"/>
            <a:ext cx="10717252" cy="1754326"/>
          </a:xfrm>
          <a:prstGeom prst="rect">
            <a:avLst/>
          </a:prstGeom>
          <a:noFill/>
        </p:spPr>
        <p:txBody>
          <a:bodyPr wrap="square" rtlCol="0">
            <a:spAutoFit/>
          </a:bodyPr>
          <a:lstStyle/>
          <a:p>
            <a:pPr marL="342900" indent="-342900">
              <a:lnSpc>
                <a:spcPct val="150000"/>
              </a:lnSpc>
              <a:buClr>
                <a:schemeClr val="tx1"/>
              </a:buClr>
              <a:buFont typeface="Arial" charset="0"/>
              <a:buChar char="•"/>
            </a:pPr>
            <a:r>
              <a:rPr lang="zh-CN" altLang="en-US" sz="2400" dirty="0" smtClean="0">
                <a:solidFill>
                  <a:prstClr val="black"/>
                </a:solidFill>
                <a:latin typeface="微软雅黑 Light" panose="020B0502040204020203" pitchFamily="34" charset="-122"/>
                <a:ea typeface="微软雅黑 Light" panose="020B0502040204020203" pitchFamily="34" charset="-122"/>
              </a:rPr>
              <a:t>除了</a:t>
            </a:r>
            <a:r>
              <a:rPr lang="zh-CN" altLang="en-US" sz="2400" dirty="0">
                <a:solidFill>
                  <a:prstClr val="black"/>
                </a:solidFill>
                <a:latin typeface="微软雅黑 Light" panose="020B0502040204020203" pitchFamily="34" charset="-122"/>
                <a:ea typeface="微软雅黑 Light" panose="020B0502040204020203" pitchFamily="34" charset="-122"/>
              </a:rPr>
              <a:t>在代码运行出错</a:t>
            </a:r>
            <a:r>
              <a:rPr lang="zh-CN" altLang="en-US" sz="2400" dirty="0" smtClean="0">
                <a:solidFill>
                  <a:prstClr val="black"/>
                </a:solidFill>
                <a:latin typeface="微软雅黑 Light" panose="020B0502040204020203" pitchFamily="34" charset="-122"/>
                <a:ea typeface="微软雅黑 Light" panose="020B0502040204020203" pitchFamily="34" charset="-122"/>
              </a:rPr>
              <a:t>时触发</a:t>
            </a:r>
            <a:r>
              <a:rPr lang="zh-CN" altLang="en-US" sz="2400" dirty="0">
                <a:solidFill>
                  <a:prstClr val="black"/>
                </a:solidFill>
                <a:latin typeface="微软雅黑 Light" panose="020B0502040204020203" pitchFamily="34" charset="-122"/>
                <a:ea typeface="微软雅黑 Light" panose="020B0502040204020203" pitchFamily="34" charset="-122"/>
              </a:rPr>
              <a:t>错误，我们还可以</a:t>
            </a:r>
            <a:r>
              <a:rPr lang="zh-CN" altLang="en-US" sz="2400" dirty="0" smtClean="0">
                <a:solidFill>
                  <a:prstClr val="black"/>
                </a:solidFill>
                <a:latin typeface="微软雅黑 Light" panose="020B0502040204020203" pitchFamily="34" charset="-122"/>
                <a:ea typeface="微软雅黑 Light" panose="020B0502040204020203" pitchFamily="34" charset="-122"/>
              </a:rPr>
              <a:t>主动控制抛</a:t>
            </a:r>
            <a:r>
              <a:rPr lang="zh-CN" altLang="en-US" sz="2400" dirty="0">
                <a:solidFill>
                  <a:prstClr val="black"/>
                </a:solidFill>
                <a:latin typeface="微软雅黑 Light" panose="020B0502040204020203" pitchFamily="34" charset="-122"/>
                <a:ea typeface="微软雅黑 Light" panose="020B0502040204020203" pitchFamily="34" charset="-122"/>
              </a:rPr>
              <a:t>出异常，通过使用</a:t>
            </a:r>
            <a:r>
              <a:rPr lang="zh-CN" altLang="en-US" sz="2400" dirty="0" smtClean="0">
                <a:solidFill>
                  <a:prstClr val="black"/>
                </a:solidFill>
                <a:latin typeface="微软雅黑 Light" panose="020B0502040204020203" pitchFamily="34" charset="-122"/>
                <a:ea typeface="微软雅黑 Light" panose="020B0502040204020203" pitchFamily="34" charset="-122"/>
              </a:rPr>
              <a:t>关键词</a:t>
            </a:r>
            <a:r>
              <a:rPr lang="zh-CN" altLang="en-US" sz="2400" dirty="0">
                <a:solidFill>
                  <a:prstClr val="black"/>
                </a:solidFill>
                <a:latin typeface="微软雅黑 Light" panose="020B0502040204020203" pitchFamily="34" charset="-122"/>
                <a:ea typeface="微软雅黑 Light" panose="020B0502040204020203" pitchFamily="34" charset="-122"/>
              </a:rPr>
              <a:t> </a:t>
            </a:r>
            <a:r>
              <a:rPr lang="en-US" altLang="zh-CN" sz="2400" dirty="0" smtClean="0">
                <a:latin typeface="Monaco"/>
                <a:ea typeface="微软雅黑 Light" panose="020B0502040204020203" pitchFamily="34" charset="-122"/>
              </a:rPr>
              <a:t>raise</a:t>
            </a:r>
            <a:r>
              <a:rPr lang="zh-CN" altLang="en-US" sz="2400" dirty="0" smtClean="0">
                <a:latin typeface="Monaco"/>
                <a:ea typeface="微软雅黑 Light" panose="020B0502040204020203" pitchFamily="34" charset="-122"/>
              </a:rPr>
              <a:t>（类似</a:t>
            </a:r>
            <a:r>
              <a:rPr lang="en-US" altLang="zh-CN" sz="2400" dirty="0" smtClean="0">
                <a:latin typeface="Monaco"/>
                <a:ea typeface="微软雅黑 Light" panose="020B0502040204020203" pitchFamily="34" charset="-122"/>
              </a:rPr>
              <a:t>Java</a:t>
            </a:r>
            <a:r>
              <a:rPr lang="zh-CN" altLang="en-US" sz="2400" dirty="0" smtClean="0">
                <a:latin typeface="Monaco"/>
                <a:ea typeface="微软雅黑 Light" panose="020B0502040204020203" pitchFamily="34" charset="-122"/>
              </a:rPr>
              <a:t>语言中的</a:t>
            </a:r>
            <a:r>
              <a:rPr lang="en-US" altLang="zh-CN" sz="2400" dirty="0" smtClean="0">
                <a:latin typeface="Monaco"/>
                <a:ea typeface="微软雅黑 Light" panose="020B0502040204020203" pitchFamily="34" charset="-122"/>
              </a:rPr>
              <a:t>throw</a:t>
            </a:r>
            <a:r>
              <a:rPr lang="zh-CN" altLang="en-US" sz="2400" dirty="0" smtClean="0">
                <a:latin typeface="Monaco"/>
                <a:ea typeface="微软雅黑 Light" panose="020B0502040204020203" pitchFamily="34" charset="-122"/>
              </a:rPr>
              <a:t>）</a:t>
            </a:r>
            <a:endParaRPr lang="en-US" altLang="zh-CN" sz="2400" dirty="0" smtClean="0">
              <a:solidFill>
                <a:prstClr val="black"/>
              </a:solidFill>
              <a:latin typeface="微软雅黑 Light" panose="020B0502040204020203" pitchFamily="34" charset="-122"/>
              <a:ea typeface="微软雅黑 Light" panose="020B0502040204020203" pitchFamily="34" charset="-122"/>
            </a:endParaRPr>
          </a:p>
          <a:p>
            <a:pPr marL="800100" lvl="1" indent="-342900">
              <a:lnSpc>
                <a:spcPct val="150000"/>
              </a:lnSpc>
              <a:buClr>
                <a:schemeClr val="tx1"/>
              </a:buClr>
              <a:buFont typeface="Arial" charset="0"/>
              <a:buChar char="•"/>
            </a:pPr>
            <a:endParaRPr lang="en-US" altLang="zh-CN" sz="2400" dirty="0">
              <a:solidFill>
                <a:prstClr val="black"/>
              </a:solidFill>
              <a:latin typeface="微软雅黑 Light" panose="020B0502040204020203" pitchFamily="34" charset="-122"/>
              <a:ea typeface="微软雅黑 Light" panose="020B0502040204020203" pitchFamily="34" charset="-122"/>
            </a:endParaRPr>
          </a:p>
        </p:txBody>
      </p:sp>
      <p:sp>
        <p:nvSpPr>
          <p:cNvPr id="9" name="标题 8"/>
          <p:cNvSpPr txBox="1">
            <a:spLocks/>
          </p:cNvSpPr>
          <p:nvPr/>
        </p:nvSpPr>
        <p:spPr>
          <a:xfrm>
            <a:off x="911424" y="579766"/>
            <a:ext cx="10515600" cy="7810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微软雅黑 Light" panose="020B0502040204020203" pitchFamily="34" charset="-122"/>
                <a:ea typeface="微软雅黑 Light" panose="020B0502040204020203" pitchFamily="34" charset="-122"/>
                <a:cs typeface="+mj-cs"/>
              </a:defRPr>
            </a:lvl1pPr>
          </a:lstStyle>
          <a:p>
            <a:r>
              <a:rPr lang="zh-CN" altLang="en-US" sz="3200" b="1" dirty="0" smtClean="0">
                <a:solidFill>
                  <a:srgbClr val="942124"/>
                </a:solidFill>
                <a:cs typeface="+mn-cs"/>
              </a:rPr>
              <a:t>自主控制异常：抛出异常</a:t>
            </a:r>
            <a:endParaRPr lang="zh-CN" altLang="en-US" sz="3200" b="1" dirty="0">
              <a:solidFill>
                <a:srgbClr val="942124"/>
              </a:solidFill>
              <a:cs typeface="+mn-cs"/>
            </a:endParaRPr>
          </a:p>
        </p:txBody>
      </p:sp>
      <p:sp>
        <p:nvSpPr>
          <p:cNvPr id="11" name="矩形 28"/>
          <p:cNvSpPr/>
          <p:nvPr/>
        </p:nvSpPr>
        <p:spPr>
          <a:xfrm>
            <a:off x="-18898" y="671163"/>
            <a:ext cx="510214"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pic>
        <p:nvPicPr>
          <p:cNvPr id="2" name="图片 1"/>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953785" y="3429000"/>
            <a:ext cx="8094543" cy="2462955"/>
          </a:xfrm>
          <a:prstGeom prst="rect">
            <a:avLst/>
          </a:prstGeom>
        </p:spPr>
      </p:pic>
      <p:sp>
        <p:nvSpPr>
          <p:cNvPr id="3" name="日期占位符 2"/>
          <p:cNvSpPr>
            <a:spLocks noGrp="1"/>
          </p:cNvSpPr>
          <p:nvPr>
            <p:ph type="dt" sz="half" idx="10"/>
          </p:nvPr>
        </p:nvSpPr>
        <p:spPr/>
        <p:txBody>
          <a:bodyPr/>
          <a:lstStyle/>
          <a:p>
            <a:fld id="{2AB43FAA-AC45-4B20-A1D3-D375EF7D2601}" type="datetime1">
              <a:rPr lang="zh-CN" altLang="en-US" smtClean="0"/>
              <a:pPr/>
              <a:t>2019/9/8</a:t>
            </a:fld>
            <a:endParaRPr lang="zh-CN" altLang="en-US"/>
          </a:p>
        </p:txBody>
      </p:sp>
      <p:sp>
        <p:nvSpPr>
          <p:cNvPr id="4" name="灯片编号占位符 3"/>
          <p:cNvSpPr>
            <a:spLocks noGrp="1"/>
          </p:cNvSpPr>
          <p:nvPr>
            <p:ph type="sldNum" sz="quarter" idx="12"/>
          </p:nvPr>
        </p:nvSpPr>
        <p:spPr/>
        <p:txBody>
          <a:bodyPr/>
          <a:lstStyle/>
          <a:p>
            <a:fld id="{370D8578-DDD4-487D-A316-C8E65CC577E1}" type="slidenum">
              <a:rPr lang="zh-CN" altLang="en-US" smtClean="0"/>
              <a:pPr/>
              <a:t>139</a:t>
            </a:fld>
            <a:endParaRPr lang="zh-CN" altLang="en-US"/>
          </a:p>
        </p:txBody>
      </p:sp>
    </p:spTree>
    <p:extLst>
      <p:ext uri="{BB962C8B-B14F-4D97-AF65-F5344CB8AC3E}">
        <p14:creationId xmlns:p14="http://schemas.microsoft.com/office/powerpoint/2010/main" xmlns="" val="155589502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80209" y="1844824"/>
            <a:ext cx="3669423" cy="2448272"/>
          </a:xfrm>
        </p:spPr>
        <p:txBody>
          <a:bodyPr>
            <a:noAutofit/>
          </a:bodyPr>
          <a:lstStyle/>
          <a:p>
            <a:pPr>
              <a:lnSpc>
                <a:spcPct val="150000"/>
              </a:lnSpc>
            </a:pPr>
            <a:r>
              <a:rPr kumimoji="1" lang="zh-CN" altLang="en-US" sz="2400" dirty="0" smtClean="0"/>
              <a:t>缺点一：运行速度慢</a:t>
            </a:r>
            <a:endParaRPr kumimoji="1" lang="en-US" altLang="zh-CN" sz="2400" dirty="0" smtClean="0"/>
          </a:p>
          <a:p>
            <a:pPr>
              <a:lnSpc>
                <a:spcPct val="150000"/>
              </a:lnSpc>
            </a:pPr>
            <a:r>
              <a:rPr kumimoji="1" lang="zh-CN" altLang="en-US" sz="2400" dirty="0" smtClean="0"/>
              <a:t>缺点二：加密难</a:t>
            </a:r>
            <a:endParaRPr kumimoji="1" lang="en-US" altLang="zh-CN" sz="2400" dirty="0" smtClean="0"/>
          </a:p>
          <a:p>
            <a:pPr>
              <a:lnSpc>
                <a:spcPct val="150000"/>
              </a:lnSpc>
            </a:pPr>
            <a:r>
              <a:rPr kumimoji="1" lang="zh-CN" altLang="en-US" sz="2400" dirty="0" smtClean="0"/>
              <a:t>缺点三：缩进规则</a:t>
            </a:r>
            <a:endParaRPr kumimoji="1" lang="en-US" altLang="zh-CN" sz="2400" dirty="0" smtClean="0"/>
          </a:p>
          <a:p>
            <a:pPr>
              <a:lnSpc>
                <a:spcPct val="150000"/>
              </a:lnSpc>
            </a:pPr>
            <a:r>
              <a:rPr kumimoji="1" lang="zh-CN" altLang="en-US" sz="2400" dirty="0"/>
              <a:t>缺点</a:t>
            </a:r>
            <a:r>
              <a:rPr kumimoji="1" lang="zh-CN" altLang="en-US" sz="2400" dirty="0" smtClean="0"/>
              <a:t>四：多线程灾难</a:t>
            </a:r>
            <a:endParaRPr kumimoji="1" lang="en-US" altLang="zh-CN" sz="2400" dirty="0" smtClean="0"/>
          </a:p>
        </p:txBody>
      </p:sp>
      <p:sp>
        <p:nvSpPr>
          <p:cNvPr id="5" name="矩形 28"/>
          <p:cNvSpPr/>
          <p:nvPr/>
        </p:nvSpPr>
        <p:spPr>
          <a:xfrm>
            <a:off x="-18898" y="671163"/>
            <a:ext cx="510214"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
        <p:nvSpPr>
          <p:cNvPr id="7" name="矩形 6"/>
          <p:cNvSpPr/>
          <p:nvPr/>
        </p:nvSpPr>
        <p:spPr>
          <a:xfrm>
            <a:off x="479376" y="671163"/>
            <a:ext cx="5400600" cy="598302"/>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8" name="Freeform 83"/>
          <p:cNvSpPr>
            <a:spLocks noChangeArrowheads="1"/>
          </p:cNvSpPr>
          <p:nvPr/>
        </p:nvSpPr>
        <p:spPr bwMode="auto">
          <a:xfrm>
            <a:off x="92209" y="826314"/>
            <a:ext cx="288000" cy="288000"/>
          </a:xfrm>
          <a:custGeom>
            <a:avLst/>
            <a:gdLst>
              <a:gd name="T0" fmla="*/ 38764526 w 602"/>
              <a:gd name="T1" fmla="*/ 78442719 h 602"/>
              <a:gd name="T2" fmla="*/ 38764526 w 602"/>
              <a:gd name="T3" fmla="*/ 78442719 h 602"/>
              <a:gd name="T4" fmla="*/ 0 w 602"/>
              <a:gd name="T5" fmla="*/ 38764526 h 602"/>
              <a:gd name="T6" fmla="*/ 38764526 w 602"/>
              <a:gd name="T7" fmla="*/ 0 h 602"/>
              <a:gd name="T8" fmla="*/ 78442719 w 602"/>
              <a:gd name="T9" fmla="*/ 38764526 h 602"/>
              <a:gd name="T10" fmla="*/ 38764526 w 602"/>
              <a:gd name="T11" fmla="*/ 78442719 h 602"/>
              <a:gd name="T12" fmla="*/ 61866665 w 602"/>
              <a:gd name="T13" fmla="*/ 16576054 h 602"/>
              <a:gd name="T14" fmla="*/ 61866665 w 602"/>
              <a:gd name="T15" fmla="*/ 16576054 h 602"/>
              <a:gd name="T16" fmla="*/ 38764526 w 602"/>
              <a:gd name="T17" fmla="*/ 38764526 h 602"/>
              <a:gd name="T18" fmla="*/ 38764526 w 602"/>
              <a:gd name="T19" fmla="*/ 7308970 h 602"/>
              <a:gd name="T20" fmla="*/ 7439751 w 602"/>
              <a:gd name="T21" fmla="*/ 38764526 h 602"/>
              <a:gd name="T22" fmla="*/ 38764526 w 602"/>
              <a:gd name="T23" fmla="*/ 71002968 h 602"/>
              <a:gd name="T24" fmla="*/ 71002968 w 602"/>
              <a:gd name="T25" fmla="*/ 38764526 h 602"/>
              <a:gd name="T26" fmla="*/ 61866665 w 602"/>
              <a:gd name="T27" fmla="*/ 16576054 h 60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02" h="602">
                <a:moveTo>
                  <a:pt x="297" y="601"/>
                </a:moveTo>
                <a:lnTo>
                  <a:pt x="297" y="601"/>
                </a:lnTo>
                <a:cubicBezTo>
                  <a:pt x="135" y="601"/>
                  <a:pt x="0" y="466"/>
                  <a:pt x="0" y="297"/>
                </a:cubicBezTo>
                <a:cubicBezTo>
                  <a:pt x="0" y="134"/>
                  <a:pt x="135" y="0"/>
                  <a:pt x="297" y="0"/>
                </a:cubicBezTo>
                <a:cubicBezTo>
                  <a:pt x="467" y="0"/>
                  <a:pt x="601" y="134"/>
                  <a:pt x="601" y="297"/>
                </a:cubicBezTo>
                <a:cubicBezTo>
                  <a:pt x="601" y="466"/>
                  <a:pt x="467" y="601"/>
                  <a:pt x="297" y="601"/>
                </a:cubicBezTo>
                <a:close/>
                <a:moveTo>
                  <a:pt x="474" y="127"/>
                </a:moveTo>
                <a:lnTo>
                  <a:pt x="474" y="127"/>
                </a:lnTo>
                <a:cubicBezTo>
                  <a:pt x="297" y="297"/>
                  <a:pt x="297" y="297"/>
                  <a:pt x="297" y="297"/>
                </a:cubicBezTo>
                <a:cubicBezTo>
                  <a:pt x="297" y="56"/>
                  <a:pt x="297" y="56"/>
                  <a:pt x="297" y="56"/>
                </a:cubicBezTo>
                <a:cubicBezTo>
                  <a:pt x="163" y="56"/>
                  <a:pt x="57" y="162"/>
                  <a:pt x="57" y="297"/>
                </a:cubicBezTo>
                <a:cubicBezTo>
                  <a:pt x="57" y="431"/>
                  <a:pt x="163" y="544"/>
                  <a:pt x="297" y="544"/>
                </a:cubicBezTo>
                <a:cubicBezTo>
                  <a:pt x="431" y="544"/>
                  <a:pt x="544" y="431"/>
                  <a:pt x="544" y="297"/>
                </a:cubicBezTo>
                <a:cubicBezTo>
                  <a:pt x="544" y="233"/>
                  <a:pt x="516" y="169"/>
                  <a:pt x="474" y="127"/>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solidFill>
                <a:prstClr val="black"/>
              </a:solidFill>
            </a:endParaRPr>
          </a:p>
        </p:txBody>
      </p:sp>
      <p:sp>
        <p:nvSpPr>
          <p:cNvPr id="9" name="文本框 5"/>
          <p:cNvSpPr txBox="1"/>
          <p:nvPr/>
        </p:nvSpPr>
        <p:spPr>
          <a:xfrm>
            <a:off x="953786" y="709485"/>
            <a:ext cx="4710166" cy="523220"/>
          </a:xfrm>
          <a:prstGeom prst="rect">
            <a:avLst/>
          </a:prstGeom>
          <a:noFill/>
        </p:spPr>
        <p:txBody>
          <a:bodyPr wrap="square" rtlCol="0">
            <a:spAutoFit/>
          </a:bodyPr>
          <a:lstStyle/>
          <a:p>
            <a:r>
              <a:rPr lang="en-US" altLang="zh-CN" sz="2800" dirty="0" smtClean="0">
                <a:solidFill>
                  <a:prstClr val="white"/>
                </a:solidFill>
                <a:latin typeface="微软雅黑 Light" panose="020B0502040204020203" pitchFamily="34" charset="-122"/>
                <a:ea typeface="微软雅黑 Light" panose="020B0502040204020203" pitchFamily="34" charset="-122"/>
              </a:rPr>
              <a:t>Python</a:t>
            </a:r>
            <a:r>
              <a:rPr lang="zh-CN" altLang="en-US" sz="2800" dirty="0" smtClean="0">
                <a:solidFill>
                  <a:prstClr val="white"/>
                </a:solidFill>
                <a:latin typeface="微软雅黑 Light" panose="020B0502040204020203" pitchFamily="34" charset="-122"/>
                <a:ea typeface="微软雅黑 Light" panose="020B0502040204020203" pitchFamily="34" charset="-122"/>
              </a:rPr>
              <a:t>语言的缺点</a:t>
            </a:r>
            <a:endParaRPr lang="zh-CN" altLang="en-US" sz="2800" dirty="0">
              <a:solidFill>
                <a:prstClr val="white"/>
              </a:solidFill>
              <a:latin typeface="微软雅黑 Light" panose="020B0502040204020203" pitchFamily="34" charset="-122"/>
              <a:ea typeface="微软雅黑 Light" panose="020B0502040204020203" pitchFamily="34" charset="-122"/>
            </a:endParaRPr>
          </a:p>
        </p:txBody>
      </p:sp>
      <p:sp>
        <p:nvSpPr>
          <p:cNvPr id="6" name="文本框 5"/>
          <p:cNvSpPr txBox="1"/>
          <p:nvPr/>
        </p:nvSpPr>
        <p:spPr>
          <a:xfrm>
            <a:off x="2455817" y="-1776549"/>
            <a:ext cx="184731" cy="369332"/>
          </a:xfrm>
          <a:prstGeom prst="rect">
            <a:avLst/>
          </a:prstGeom>
          <a:noFill/>
        </p:spPr>
        <p:txBody>
          <a:bodyPr wrap="none" rtlCol="0">
            <a:spAutoFit/>
          </a:bodyPr>
          <a:lstStyle/>
          <a:p>
            <a:endParaRPr kumimoji="1" lang="zh-CN" altLang="en-US" dirty="0"/>
          </a:p>
        </p:txBody>
      </p:sp>
      <p:pic>
        <p:nvPicPr>
          <p:cNvPr id="3" name="图片 2"/>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4295800" y="1556792"/>
            <a:ext cx="7462255" cy="2949001"/>
          </a:xfrm>
          <a:prstGeom prst="rect">
            <a:avLst/>
          </a:prstGeom>
        </p:spPr>
      </p:pic>
      <p:pic>
        <p:nvPicPr>
          <p:cNvPr id="10" name="Picture 2" descr="http://ww1.sinaimg.cn/mw690/aa213e02jw1eujep41uokj22yh1617wh.jpg"/>
          <p:cNvPicPr>
            <a:picLocks noChangeAspect="1" noChangeArrowheads="1"/>
          </p:cNvPicPr>
          <p:nvPr/>
        </p:nvPicPr>
        <p:blipFill rotWithShape="1">
          <a:blip r:embed="rId4">
            <a:extLst>
              <a:ext uri="{28A0092B-C50C-407E-A947-70E740481C1C}">
                <a14:useLocalDpi xmlns:a14="http://schemas.microsoft.com/office/drawing/2010/main" xmlns="" val="0"/>
              </a:ext>
            </a:extLst>
          </a:blip>
          <a:srcRect b="39162"/>
          <a:stretch/>
        </p:blipFill>
        <p:spPr bwMode="auto">
          <a:xfrm>
            <a:off x="4295800" y="4797152"/>
            <a:ext cx="6572250" cy="1576204"/>
          </a:xfrm>
          <a:prstGeom prst="rect">
            <a:avLst/>
          </a:prstGeom>
          <a:noFill/>
          <a:extLst>
            <a:ext uri="{909E8E84-426E-40DD-AFC4-6F175D3DCCD1}">
              <a14:hiddenFill xmlns:a14="http://schemas.microsoft.com/office/drawing/2010/main" xmlns="">
                <a:solidFill>
                  <a:srgbClr val="FFFFFF"/>
                </a:solidFill>
              </a14:hiddenFill>
            </a:ext>
          </a:extLst>
        </p:spPr>
      </p:pic>
      <p:sp>
        <p:nvSpPr>
          <p:cNvPr id="4" name="日期占位符 3"/>
          <p:cNvSpPr>
            <a:spLocks noGrp="1"/>
          </p:cNvSpPr>
          <p:nvPr>
            <p:ph type="dt" sz="half" idx="10"/>
          </p:nvPr>
        </p:nvSpPr>
        <p:spPr/>
        <p:txBody>
          <a:bodyPr/>
          <a:lstStyle/>
          <a:p>
            <a:fld id="{D66BCFEA-3C6B-472D-98FD-4923BD28F62E}" type="datetime1">
              <a:rPr lang="zh-CN" altLang="en-US" smtClean="0"/>
              <a:pPr/>
              <a:t>2019/9/8</a:t>
            </a:fld>
            <a:endParaRPr lang="zh-CN" altLang="en-US"/>
          </a:p>
        </p:txBody>
      </p:sp>
      <p:sp>
        <p:nvSpPr>
          <p:cNvPr id="11" name="灯片编号占位符 10"/>
          <p:cNvSpPr>
            <a:spLocks noGrp="1"/>
          </p:cNvSpPr>
          <p:nvPr>
            <p:ph type="sldNum" sz="quarter" idx="12"/>
          </p:nvPr>
        </p:nvSpPr>
        <p:spPr/>
        <p:txBody>
          <a:bodyPr/>
          <a:lstStyle/>
          <a:p>
            <a:fld id="{370D8578-DDD4-487D-A316-C8E65CC577E1}" type="slidenum">
              <a:rPr lang="zh-CN" altLang="en-US" smtClean="0"/>
              <a:pPr/>
              <a:t>14</a:t>
            </a:fld>
            <a:endParaRPr lang="zh-CN" altLang="en-US"/>
          </a:p>
        </p:txBody>
      </p:sp>
    </p:spTree>
    <p:extLst>
      <p:ext uri="{BB962C8B-B14F-4D97-AF65-F5344CB8AC3E}">
        <p14:creationId xmlns:p14="http://schemas.microsoft.com/office/powerpoint/2010/main" xmlns="" val="3509353265"/>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2">
                                            <p:txEl>
                                              <p:pRg st="3" end="3"/>
                                            </p:txEl>
                                          </p:spTgt>
                                        </p:tgtEl>
                                        <p:attrNameLst>
                                          <p:attrName>r</p:attrName>
                                        </p:attrNameLst>
                                      </p:cBhvr>
                                    </p:animRot>
                                    <p:animRot by="-240000">
                                      <p:cBhvr>
                                        <p:cTn id="7" dur="200" fill="hold">
                                          <p:stCondLst>
                                            <p:cond delay="200"/>
                                          </p:stCondLst>
                                        </p:cTn>
                                        <p:tgtEl>
                                          <p:spTgt spid="2">
                                            <p:txEl>
                                              <p:pRg st="3" end="3"/>
                                            </p:txEl>
                                          </p:spTgt>
                                        </p:tgtEl>
                                        <p:attrNameLst>
                                          <p:attrName>r</p:attrName>
                                        </p:attrNameLst>
                                      </p:cBhvr>
                                    </p:animRot>
                                    <p:animRot by="240000">
                                      <p:cBhvr>
                                        <p:cTn id="8" dur="200" fill="hold">
                                          <p:stCondLst>
                                            <p:cond delay="400"/>
                                          </p:stCondLst>
                                        </p:cTn>
                                        <p:tgtEl>
                                          <p:spTgt spid="2">
                                            <p:txEl>
                                              <p:pRg st="3" end="3"/>
                                            </p:txEl>
                                          </p:spTgt>
                                        </p:tgtEl>
                                        <p:attrNameLst>
                                          <p:attrName>r</p:attrName>
                                        </p:attrNameLst>
                                      </p:cBhvr>
                                    </p:animRot>
                                    <p:animRot by="-240000">
                                      <p:cBhvr>
                                        <p:cTn id="9" dur="200" fill="hold">
                                          <p:stCondLst>
                                            <p:cond delay="600"/>
                                          </p:stCondLst>
                                        </p:cTn>
                                        <p:tgtEl>
                                          <p:spTgt spid="2">
                                            <p:txEl>
                                              <p:pRg st="3" end="3"/>
                                            </p:txEl>
                                          </p:spTgt>
                                        </p:tgtEl>
                                        <p:attrNameLst>
                                          <p:attrName>r</p:attrName>
                                        </p:attrNameLst>
                                      </p:cBhvr>
                                    </p:animRot>
                                    <p:animRot by="120000">
                                      <p:cBhvr>
                                        <p:cTn id="10" dur="200" fill="hold">
                                          <p:stCondLst>
                                            <p:cond delay="800"/>
                                          </p:stCondLst>
                                        </p:cTn>
                                        <p:tgtEl>
                                          <p:spTgt spid="2">
                                            <p:txEl>
                                              <p:pRg st="3" end="3"/>
                                            </p:txEl>
                                          </p:spTgt>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5"/>
          <p:cNvSpPr txBox="1"/>
          <p:nvPr/>
        </p:nvSpPr>
        <p:spPr>
          <a:xfrm>
            <a:off x="953786" y="709485"/>
            <a:ext cx="3414022" cy="523220"/>
          </a:xfrm>
          <a:prstGeom prst="rect">
            <a:avLst/>
          </a:prstGeom>
          <a:noFill/>
        </p:spPr>
        <p:txBody>
          <a:bodyPr wrap="square" rtlCol="0">
            <a:spAutoFit/>
          </a:bodyPr>
          <a:lstStyle/>
          <a:p>
            <a:r>
              <a:rPr lang="zh-CN" altLang="en-US" sz="2800" dirty="0" smtClean="0">
                <a:solidFill>
                  <a:prstClr val="white"/>
                </a:solidFill>
                <a:latin typeface="微软雅黑 Light" panose="020B0502040204020203" pitchFamily="34" charset="-122"/>
                <a:ea typeface="微软雅黑 Light" panose="020B0502040204020203" pitchFamily="34" charset="-122"/>
              </a:rPr>
              <a:t>自主控制异常</a:t>
            </a:r>
            <a:endParaRPr lang="zh-CN" altLang="en-US" sz="2800" dirty="0">
              <a:solidFill>
                <a:prstClr val="white"/>
              </a:solidFill>
              <a:latin typeface="微软雅黑 Light" panose="020B0502040204020203" pitchFamily="34" charset="-122"/>
              <a:ea typeface="微软雅黑 Light" panose="020B0502040204020203" pitchFamily="34" charset="-122"/>
            </a:endParaRPr>
          </a:p>
        </p:txBody>
      </p:sp>
      <p:sp>
        <p:nvSpPr>
          <p:cNvPr id="18" name="TextBox 17"/>
          <p:cNvSpPr txBox="1"/>
          <p:nvPr/>
        </p:nvSpPr>
        <p:spPr>
          <a:xfrm>
            <a:off x="491316" y="1618526"/>
            <a:ext cx="7116852" cy="1754326"/>
          </a:xfrm>
          <a:prstGeom prst="rect">
            <a:avLst/>
          </a:prstGeom>
          <a:noFill/>
        </p:spPr>
        <p:txBody>
          <a:bodyPr wrap="square" rtlCol="0">
            <a:spAutoFit/>
          </a:bodyPr>
          <a:lstStyle/>
          <a:p>
            <a:pPr marL="342900" indent="-342900">
              <a:lnSpc>
                <a:spcPct val="150000"/>
              </a:lnSpc>
              <a:buClr>
                <a:schemeClr val="tx1"/>
              </a:buClr>
              <a:buFont typeface="Arial" charset="0"/>
              <a:buChar char="•"/>
            </a:pPr>
            <a:r>
              <a:rPr lang="zh-CN" altLang="en-US" sz="2400" dirty="0" smtClean="0">
                <a:solidFill>
                  <a:prstClr val="black"/>
                </a:solidFill>
                <a:latin typeface="微软雅黑 Light" panose="020B0502040204020203" pitchFamily="34" charset="-122"/>
                <a:ea typeface="微软雅黑 Light" panose="020B0502040204020203" pitchFamily="34" charset="-122"/>
              </a:rPr>
              <a:t>自定义异常的原因</a:t>
            </a:r>
            <a:endParaRPr lang="en-US" altLang="zh-CN" sz="2400" dirty="0" smtClean="0">
              <a:solidFill>
                <a:prstClr val="black"/>
              </a:solidFill>
              <a:latin typeface="微软雅黑 Light" panose="020B0502040204020203" pitchFamily="34" charset="-122"/>
              <a:ea typeface="微软雅黑 Light" panose="020B0502040204020203" pitchFamily="34" charset="-122"/>
            </a:endParaRPr>
          </a:p>
          <a:p>
            <a:pPr marL="800100" lvl="1" indent="-342900">
              <a:lnSpc>
                <a:spcPct val="150000"/>
              </a:lnSpc>
              <a:buClr>
                <a:schemeClr val="tx1"/>
              </a:buClr>
              <a:buFont typeface="Arial" charset="0"/>
              <a:buChar char="•"/>
            </a:pPr>
            <a:r>
              <a:rPr lang="en-US" altLang="zh-CN" sz="2400" dirty="0" smtClean="0">
                <a:solidFill>
                  <a:prstClr val="black"/>
                </a:solidFill>
                <a:latin typeface="微软雅黑 Light" panose="020B0502040204020203" pitchFamily="34" charset="-122"/>
                <a:ea typeface="微软雅黑 Light" panose="020B0502040204020203" pitchFamily="34" charset="-122"/>
              </a:rPr>
              <a:t>Python</a:t>
            </a:r>
            <a:r>
              <a:rPr lang="zh-CN" altLang="en-US" sz="2400" dirty="0" smtClean="0">
                <a:solidFill>
                  <a:prstClr val="black"/>
                </a:solidFill>
                <a:latin typeface="微软雅黑 Light" panose="020B0502040204020203" pitchFamily="34" charset="-122"/>
                <a:ea typeface="微软雅黑 Light" panose="020B0502040204020203" pitchFamily="34" charset="-122"/>
              </a:rPr>
              <a:t>提供的内建异常不够用</a:t>
            </a:r>
            <a:endParaRPr lang="en-US" altLang="zh-CN" sz="2400" dirty="0" smtClean="0">
              <a:solidFill>
                <a:prstClr val="black"/>
              </a:solidFill>
              <a:latin typeface="微软雅黑 Light" panose="020B0502040204020203" pitchFamily="34" charset="-122"/>
              <a:ea typeface="微软雅黑 Light" panose="020B0502040204020203" pitchFamily="34" charset="-122"/>
            </a:endParaRPr>
          </a:p>
          <a:p>
            <a:pPr marL="800100" lvl="1" indent="-342900">
              <a:lnSpc>
                <a:spcPct val="150000"/>
              </a:lnSpc>
              <a:buClr>
                <a:schemeClr val="tx1"/>
              </a:buClr>
              <a:buFont typeface="Arial" charset="0"/>
              <a:buChar char="•"/>
            </a:pPr>
            <a:r>
              <a:rPr lang="zh-CN" altLang="en-US" sz="2400" dirty="0" smtClean="0">
                <a:solidFill>
                  <a:prstClr val="black"/>
                </a:solidFill>
                <a:latin typeface="微软雅黑 Light" panose="020B0502040204020203" pitchFamily="34" charset="-122"/>
                <a:ea typeface="微软雅黑 Light" panose="020B0502040204020203" pitchFamily="34" charset="-122"/>
              </a:rPr>
              <a:t>可以预估某个错误的产生</a:t>
            </a:r>
            <a:endParaRPr lang="en-US" altLang="zh-CN" sz="2400" dirty="0" smtClean="0">
              <a:solidFill>
                <a:prstClr val="black"/>
              </a:solidFill>
              <a:latin typeface="微软雅黑 Light" panose="020B0502040204020203" pitchFamily="34" charset="-122"/>
              <a:ea typeface="微软雅黑 Light" panose="020B0502040204020203" pitchFamily="34" charset="-122"/>
            </a:endParaRPr>
          </a:p>
        </p:txBody>
      </p:sp>
      <p:sp>
        <p:nvSpPr>
          <p:cNvPr id="9" name="标题 8"/>
          <p:cNvSpPr txBox="1">
            <a:spLocks/>
          </p:cNvSpPr>
          <p:nvPr/>
        </p:nvSpPr>
        <p:spPr>
          <a:xfrm>
            <a:off x="911424" y="579766"/>
            <a:ext cx="10515600" cy="7810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微软雅黑 Light" panose="020B0502040204020203" pitchFamily="34" charset="-122"/>
                <a:ea typeface="微软雅黑 Light" panose="020B0502040204020203" pitchFamily="34" charset="-122"/>
                <a:cs typeface="+mj-cs"/>
              </a:defRPr>
            </a:lvl1pPr>
          </a:lstStyle>
          <a:p>
            <a:r>
              <a:rPr lang="zh-CN" altLang="en-US" sz="3200" b="1" dirty="0" smtClean="0">
                <a:solidFill>
                  <a:srgbClr val="942124"/>
                </a:solidFill>
                <a:cs typeface="+mn-cs"/>
              </a:rPr>
              <a:t>自主控制异常：用户自定义异常</a:t>
            </a:r>
            <a:endParaRPr lang="zh-CN" altLang="en-US" sz="3200" b="1" dirty="0">
              <a:solidFill>
                <a:srgbClr val="942124"/>
              </a:solidFill>
              <a:cs typeface="+mn-cs"/>
            </a:endParaRPr>
          </a:p>
        </p:txBody>
      </p:sp>
      <p:sp>
        <p:nvSpPr>
          <p:cNvPr id="11" name="矩形 28"/>
          <p:cNvSpPr/>
          <p:nvPr/>
        </p:nvSpPr>
        <p:spPr>
          <a:xfrm>
            <a:off x="-18898" y="671163"/>
            <a:ext cx="510214"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pic>
        <p:nvPicPr>
          <p:cNvPr id="2" name="图片 1"/>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4943872" y="3372852"/>
            <a:ext cx="7002117" cy="3025011"/>
          </a:xfrm>
          <a:prstGeom prst="rect">
            <a:avLst/>
          </a:prstGeom>
        </p:spPr>
      </p:pic>
      <p:sp>
        <p:nvSpPr>
          <p:cNvPr id="8" name="TextBox 17"/>
          <p:cNvSpPr txBox="1"/>
          <p:nvPr/>
        </p:nvSpPr>
        <p:spPr>
          <a:xfrm>
            <a:off x="504838" y="3721913"/>
            <a:ext cx="3948927" cy="1754326"/>
          </a:xfrm>
          <a:prstGeom prst="rect">
            <a:avLst/>
          </a:prstGeom>
          <a:noFill/>
        </p:spPr>
        <p:txBody>
          <a:bodyPr wrap="square" rtlCol="0">
            <a:spAutoFit/>
          </a:bodyPr>
          <a:lstStyle/>
          <a:p>
            <a:pPr marL="342900" indent="-342900">
              <a:lnSpc>
                <a:spcPct val="150000"/>
              </a:lnSpc>
              <a:buClr>
                <a:schemeClr val="tx1"/>
              </a:buClr>
              <a:buFont typeface="Arial" charset="0"/>
              <a:buChar char="•"/>
            </a:pPr>
            <a:r>
              <a:rPr lang="zh-CN" altLang="en-US" sz="2400" dirty="0" smtClean="0">
                <a:solidFill>
                  <a:prstClr val="black"/>
                </a:solidFill>
                <a:latin typeface="微软雅黑 Light" panose="020B0502040204020203" pitchFamily="34" charset="-122"/>
                <a:ea typeface="微软雅黑 Light" panose="020B0502040204020203" pitchFamily="34" charset="-122"/>
              </a:rPr>
              <a:t>定义异常类</a:t>
            </a:r>
            <a:endParaRPr lang="en-US" altLang="zh-CN" sz="2400" dirty="0" smtClean="0">
              <a:solidFill>
                <a:prstClr val="black"/>
              </a:solidFill>
              <a:latin typeface="微软雅黑 Light" panose="020B0502040204020203" pitchFamily="34" charset="-122"/>
              <a:ea typeface="微软雅黑 Light" panose="020B0502040204020203" pitchFamily="34" charset="-122"/>
            </a:endParaRPr>
          </a:p>
          <a:p>
            <a:pPr marL="800100" lvl="1" indent="-342900">
              <a:lnSpc>
                <a:spcPct val="150000"/>
              </a:lnSpc>
              <a:buClr>
                <a:schemeClr val="tx1"/>
              </a:buClr>
              <a:buFont typeface="Arial" charset="0"/>
              <a:buChar char="•"/>
            </a:pPr>
            <a:r>
              <a:rPr lang="zh-CN" altLang="en-US" sz="2400" dirty="0" smtClean="0">
                <a:solidFill>
                  <a:prstClr val="black"/>
                </a:solidFill>
                <a:latin typeface="微软雅黑 Light" panose="020B0502040204020203" pitchFamily="34" charset="-122"/>
                <a:ea typeface="微软雅黑 Light" panose="020B0502040204020203" pitchFamily="34" charset="-122"/>
              </a:rPr>
              <a:t>继承于</a:t>
            </a:r>
            <a:r>
              <a:rPr lang="en-US" altLang="zh-CN" sz="2400" dirty="0" smtClean="0">
                <a:solidFill>
                  <a:prstClr val="black"/>
                </a:solidFill>
                <a:latin typeface="Monaco" charset="0"/>
                <a:ea typeface="Monaco" charset="0"/>
                <a:cs typeface="Monaco" charset="0"/>
              </a:rPr>
              <a:t>Exception</a:t>
            </a:r>
            <a:r>
              <a:rPr lang="zh-CN" altLang="en-US" sz="2400" dirty="0" smtClean="0">
                <a:solidFill>
                  <a:prstClr val="black"/>
                </a:solidFill>
                <a:latin typeface="微软雅黑 Light" panose="020B0502040204020203" pitchFamily="34" charset="-122"/>
                <a:ea typeface="微软雅黑 Light" panose="020B0502040204020203" pitchFamily="34" charset="-122"/>
              </a:rPr>
              <a:t>类，由它开始扩展</a:t>
            </a:r>
            <a:endParaRPr lang="en-US" altLang="zh-CN" sz="2400" dirty="0" smtClean="0">
              <a:solidFill>
                <a:prstClr val="black"/>
              </a:solidFill>
              <a:latin typeface="微软雅黑 Light" panose="020B0502040204020203" pitchFamily="34" charset="-122"/>
              <a:ea typeface="微软雅黑 Light" panose="020B0502040204020203" pitchFamily="34" charset="-122"/>
            </a:endParaRPr>
          </a:p>
        </p:txBody>
      </p:sp>
      <p:sp>
        <p:nvSpPr>
          <p:cNvPr id="3" name="日期占位符 2"/>
          <p:cNvSpPr>
            <a:spLocks noGrp="1"/>
          </p:cNvSpPr>
          <p:nvPr>
            <p:ph type="dt" sz="half" idx="10"/>
          </p:nvPr>
        </p:nvSpPr>
        <p:spPr/>
        <p:txBody>
          <a:bodyPr/>
          <a:lstStyle/>
          <a:p>
            <a:fld id="{94871FCE-4292-44FC-B2F9-A5CBB5D2328C}" type="datetime1">
              <a:rPr lang="zh-CN" altLang="en-US" smtClean="0"/>
              <a:pPr/>
              <a:t>2019/9/8</a:t>
            </a:fld>
            <a:endParaRPr lang="zh-CN" altLang="en-US"/>
          </a:p>
        </p:txBody>
      </p:sp>
      <p:sp>
        <p:nvSpPr>
          <p:cNvPr id="4" name="灯片编号占位符 3"/>
          <p:cNvSpPr>
            <a:spLocks noGrp="1"/>
          </p:cNvSpPr>
          <p:nvPr>
            <p:ph type="sldNum" sz="quarter" idx="12"/>
          </p:nvPr>
        </p:nvSpPr>
        <p:spPr/>
        <p:txBody>
          <a:bodyPr/>
          <a:lstStyle/>
          <a:p>
            <a:fld id="{370D8578-DDD4-487D-A316-C8E65CC577E1}" type="slidenum">
              <a:rPr lang="zh-CN" altLang="en-US" smtClean="0"/>
              <a:pPr/>
              <a:t>140</a:t>
            </a:fld>
            <a:endParaRPr lang="zh-CN" altLang="en-US"/>
          </a:p>
        </p:txBody>
      </p:sp>
    </p:spTree>
    <p:extLst>
      <p:ext uri="{BB962C8B-B14F-4D97-AF65-F5344CB8AC3E}">
        <p14:creationId xmlns:p14="http://schemas.microsoft.com/office/powerpoint/2010/main" xmlns="" val="2046170969"/>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479376" y="2420888"/>
            <a:ext cx="5616624" cy="1200329"/>
          </a:xfrm>
          <a:prstGeom prst="rect">
            <a:avLst/>
          </a:prstGeom>
          <a:noFill/>
        </p:spPr>
        <p:txBody>
          <a:bodyPr wrap="square" rtlCol="0">
            <a:spAutoFit/>
          </a:bodyPr>
          <a:lstStyle/>
          <a:p>
            <a:pPr marL="342900" indent="-342900">
              <a:lnSpc>
                <a:spcPct val="150000"/>
              </a:lnSpc>
              <a:buClr>
                <a:schemeClr val="tx1"/>
              </a:buClr>
              <a:buFont typeface="Arial" charset="0"/>
              <a:buChar char="•"/>
            </a:pPr>
            <a:r>
              <a:rPr lang="zh-CN" altLang="en-US" sz="2400" dirty="0">
                <a:solidFill>
                  <a:prstClr val="black"/>
                </a:solidFill>
                <a:latin typeface="微软雅黑 Light" panose="020B0502040204020203" pitchFamily="34" charset="-122"/>
                <a:ea typeface="微软雅黑 Light" panose="020B0502040204020203" pitchFamily="34" charset="-122"/>
              </a:rPr>
              <a:t>自主定义的</a:t>
            </a:r>
            <a:r>
              <a:rPr lang="en-US" altLang="zh-CN" sz="2400" dirty="0" err="1" smtClean="0">
                <a:solidFill>
                  <a:prstClr val="black"/>
                </a:solidFill>
                <a:latin typeface="微软雅黑 Light" panose="020B0502040204020203" pitchFamily="34" charset="-122"/>
                <a:ea typeface="微软雅黑 Light" panose="020B0502040204020203" pitchFamily="34" charset="-122"/>
              </a:rPr>
              <a:t>NotIntError</a:t>
            </a:r>
            <a:r>
              <a:rPr lang="zh-CN" altLang="en-US" sz="2400" dirty="0" smtClean="0">
                <a:solidFill>
                  <a:prstClr val="black"/>
                </a:solidFill>
                <a:latin typeface="微软雅黑 Light" panose="020B0502040204020203" pitchFamily="34" charset="-122"/>
                <a:ea typeface="微软雅黑 Light" panose="020B0502040204020203" pitchFamily="34" charset="-122"/>
              </a:rPr>
              <a:t>异常类，捕获非整型错误</a:t>
            </a:r>
            <a:endParaRPr lang="en-US" altLang="zh-CN" sz="2400" dirty="0" smtClean="0">
              <a:solidFill>
                <a:prstClr val="black"/>
              </a:solidFill>
              <a:latin typeface="微软雅黑 Light" panose="020B0502040204020203" pitchFamily="34" charset="-122"/>
              <a:ea typeface="微软雅黑 Light" panose="020B0502040204020203" pitchFamily="34" charset="-122"/>
            </a:endParaRPr>
          </a:p>
        </p:txBody>
      </p:sp>
      <p:pic>
        <p:nvPicPr>
          <p:cNvPr id="7" name="图片 6"/>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6528048" y="1268760"/>
            <a:ext cx="4682263" cy="5241851"/>
          </a:xfrm>
          <a:prstGeom prst="rect">
            <a:avLst/>
          </a:prstGeom>
        </p:spPr>
      </p:pic>
      <p:sp>
        <p:nvSpPr>
          <p:cNvPr id="15" name="文本框 14"/>
          <p:cNvSpPr txBox="1"/>
          <p:nvPr/>
        </p:nvSpPr>
        <p:spPr>
          <a:xfrm>
            <a:off x="953786" y="709485"/>
            <a:ext cx="3414022" cy="523220"/>
          </a:xfrm>
          <a:prstGeom prst="rect">
            <a:avLst/>
          </a:prstGeom>
          <a:noFill/>
        </p:spPr>
        <p:txBody>
          <a:bodyPr wrap="square" rtlCol="0">
            <a:spAutoFit/>
          </a:bodyPr>
          <a:lstStyle/>
          <a:p>
            <a:r>
              <a:rPr lang="en-US" altLang="zh-CN" sz="2800" dirty="0" smtClean="0">
                <a:solidFill>
                  <a:schemeClr val="bg1"/>
                </a:solidFill>
                <a:latin typeface="微软雅黑 Light" panose="020B0502040204020203" pitchFamily="34" charset="-122"/>
                <a:ea typeface="微软雅黑 Light" panose="020B0502040204020203" pitchFamily="34" charset="-122"/>
              </a:rPr>
              <a:t>ASCII</a:t>
            </a:r>
            <a:r>
              <a:rPr lang="zh-CN" altLang="en-US" sz="2800" dirty="0" smtClean="0">
                <a:solidFill>
                  <a:schemeClr val="bg1"/>
                </a:solidFill>
                <a:latin typeface="微软雅黑 Light" panose="020B0502040204020203" pitchFamily="34" charset="-122"/>
                <a:ea typeface="微软雅黑 Light" panose="020B0502040204020203" pitchFamily="34" charset="-122"/>
              </a:rPr>
              <a:t>编码集</a:t>
            </a:r>
            <a:endParaRPr lang="zh-CN" altLang="en-US" sz="2800" dirty="0">
              <a:solidFill>
                <a:schemeClr val="bg1"/>
              </a:solidFill>
              <a:latin typeface="微软雅黑 Light" panose="020B0502040204020203" pitchFamily="34" charset="-122"/>
              <a:ea typeface="微软雅黑 Light" panose="020B0502040204020203" pitchFamily="34" charset="-122"/>
            </a:endParaRPr>
          </a:p>
        </p:txBody>
      </p:sp>
      <p:sp>
        <p:nvSpPr>
          <p:cNvPr id="2" name="日期占位符 1"/>
          <p:cNvSpPr>
            <a:spLocks noGrp="1"/>
          </p:cNvSpPr>
          <p:nvPr>
            <p:ph type="dt" sz="half" idx="10"/>
          </p:nvPr>
        </p:nvSpPr>
        <p:spPr/>
        <p:txBody>
          <a:bodyPr/>
          <a:lstStyle/>
          <a:p>
            <a:fld id="{3C5B5D0F-26D2-4AC8-85F2-242B7A08E22D}" type="datetime1">
              <a:rPr lang="zh-CN" altLang="en-US" smtClean="0"/>
              <a:pPr/>
              <a:t>2019/9/8</a:t>
            </a:fld>
            <a:endParaRPr lang="zh-CN" altLang="en-US"/>
          </a:p>
        </p:txBody>
      </p:sp>
      <p:sp>
        <p:nvSpPr>
          <p:cNvPr id="3" name="灯片编号占位符 2"/>
          <p:cNvSpPr>
            <a:spLocks noGrp="1"/>
          </p:cNvSpPr>
          <p:nvPr>
            <p:ph type="sldNum" sz="quarter" idx="12"/>
          </p:nvPr>
        </p:nvSpPr>
        <p:spPr/>
        <p:txBody>
          <a:bodyPr/>
          <a:lstStyle/>
          <a:p>
            <a:fld id="{370D8578-DDD4-487D-A316-C8E65CC577E1}" type="slidenum">
              <a:rPr lang="zh-CN" altLang="en-US" smtClean="0"/>
              <a:pPr/>
              <a:t>141</a:t>
            </a:fld>
            <a:endParaRPr lang="zh-CN" altLang="en-US"/>
          </a:p>
        </p:txBody>
      </p:sp>
    </p:spTree>
    <p:extLst>
      <p:ext uri="{BB962C8B-B14F-4D97-AF65-F5344CB8AC3E}">
        <p14:creationId xmlns:p14="http://schemas.microsoft.com/office/powerpoint/2010/main" xmlns="" val="725097823"/>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479376" y="1628800"/>
            <a:ext cx="11449272" cy="4524315"/>
          </a:xfrm>
          <a:prstGeom prst="rect">
            <a:avLst/>
          </a:prstGeom>
          <a:noFill/>
        </p:spPr>
        <p:txBody>
          <a:bodyPr wrap="square" rtlCol="0">
            <a:spAutoFit/>
          </a:bodyPr>
          <a:lstStyle/>
          <a:p>
            <a:pPr marL="342900" indent="-342900">
              <a:lnSpc>
                <a:spcPct val="150000"/>
              </a:lnSpc>
              <a:buClr>
                <a:schemeClr val="tx1"/>
              </a:buClr>
              <a:buFont typeface="Arial" charset="0"/>
              <a:buChar char="•"/>
            </a:pPr>
            <a:r>
              <a:rPr lang="zh-CN" altLang="en-US" sz="2400" dirty="0" smtClean="0">
                <a:solidFill>
                  <a:prstClr val="black"/>
                </a:solidFill>
                <a:latin typeface="微软雅黑 Light" panose="020B0502040204020203" pitchFamily="34" charset="-122"/>
                <a:ea typeface="微软雅黑 Light" panose="020B0502040204020203" pitchFamily="34" charset="-122"/>
              </a:rPr>
              <a:t>在编写</a:t>
            </a:r>
            <a:r>
              <a:rPr lang="en-US" altLang="zh-CN" sz="2400" dirty="0" smtClean="0">
                <a:solidFill>
                  <a:prstClr val="black"/>
                </a:solidFill>
                <a:latin typeface="微软雅黑 Light" panose="020B0502040204020203" pitchFamily="34" charset="-122"/>
                <a:ea typeface="微软雅黑 Light" panose="020B0502040204020203" pitchFamily="34" charset="-122"/>
              </a:rPr>
              <a:t>API</a:t>
            </a:r>
            <a:r>
              <a:rPr lang="zh-CN" altLang="en-US" sz="2400" dirty="0" smtClean="0">
                <a:solidFill>
                  <a:prstClr val="black"/>
                </a:solidFill>
                <a:latin typeface="微软雅黑 Light" panose="020B0502040204020203" pitchFamily="34" charset="-122"/>
                <a:ea typeface="微软雅黑 Light" panose="020B0502040204020203" pitchFamily="34" charset="-122"/>
              </a:rPr>
              <a:t>时，定义一个</a:t>
            </a:r>
            <a:r>
              <a:rPr lang="en-US" altLang="zh-CN" sz="2400" dirty="0" smtClean="0">
                <a:solidFill>
                  <a:prstClr val="black"/>
                </a:solidFill>
                <a:latin typeface="Monaco" charset="0"/>
                <a:ea typeface="Monaco" charset="0"/>
                <a:cs typeface="Monaco" charset="0"/>
              </a:rPr>
              <a:t>Root</a:t>
            </a:r>
            <a:r>
              <a:rPr lang="zh-CN" altLang="en-US" sz="2400" dirty="0" smtClean="0">
                <a:solidFill>
                  <a:prstClr val="black"/>
                </a:solidFill>
                <a:latin typeface="Monaco" charset="0"/>
                <a:ea typeface="Monaco" charset="0"/>
                <a:cs typeface="Monaco" charset="0"/>
              </a:rPr>
              <a:t> </a:t>
            </a:r>
            <a:r>
              <a:rPr lang="en-US" altLang="zh-CN" sz="2400" dirty="0" smtClean="0">
                <a:solidFill>
                  <a:prstClr val="black"/>
                </a:solidFill>
                <a:latin typeface="Monaco" charset="0"/>
                <a:ea typeface="Monaco" charset="0"/>
                <a:cs typeface="Monaco" charset="0"/>
              </a:rPr>
              <a:t>Exception</a:t>
            </a:r>
            <a:r>
              <a:rPr lang="zh-CN" altLang="en-US" sz="2400" dirty="0" smtClean="0">
                <a:solidFill>
                  <a:prstClr val="black"/>
                </a:solidFill>
                <a:latin typeface="微软雅黑 Light" panose="020B0502040204020203" pitchFamily="34" charset="-122"/>
                <a:ea typeface="微软雅黑 Light" panose="020B0502040204020203" pitchFamily="34" charset="-122"/>
              </a:rPr>
              <a:t>根异常，其他异常都继承于根异常</a:t>
            </a:r>
            <a:endParaRPr lang="en-US" altLang="zh-CN" sz="2400" dirty="0">
              <a:solidFill>
                <a:prstClr val="black"/>
              </a:solidFill>
              <a:latin typeface="微软雅黑 Light" panose="020B0502040204020203" pitchFamily="34" charset="-122"/>
              <a:ea typeface="微软雅黑 Light" panose="020B0502040204020203" pitchFamily="34" charset="-122"/>
            </a:endParaRPr>
          </a:p>
          <a:p>
            <a:pPr marL="800100" lvl="1" indent="-342900">
              <a:lnSpc>
                <a:spcPct val="150000"/>
              </a:lnSpc>
              <a:buClr>
                <a:schemeClr val="tx1"/>
              </a:buClr>
              <a:buFont typeface="Arial" charset="0"/>
              <a:buChar char="•"/>
            </a:pPr>
            <a:r>
              <a:rPr lang="zh-CN" altLang="en-US" sz="2400" dirty="0" smtClean="0">
                <a:solidFill>
                  <a:prstClr val="black"/>
                </a:solidFill>
                <a:latin typeface="微软雅黑 Light" panose="020B0502040204020203" pitchFamily="34" charset="-122"/>
                <a:ea typeface="微软雅黑 Light" panose="020B0502040204020203" pitchFamily="34" charset="-122"/>
              </a:rPr>
              <a:t>好处</a:t>
            </a:r>
            <a:r>
              <a:rPr lang="en-US" altLang="zh-CN" sz="2400" dirty="0" smtClean="0">
                <a:solidFill>
                  <a:prstClr val="black"/>
                </a:solidFill>
                <a:latin typeface="微软雅黑 Light" panose="020B0502040204020203" pitchFamily="34" charset="-122"/>
                <a:ea typeface="微软雅黑 Light" panose="020B0502040204020203" pitchFamily="34" charset="-122"/>
              </a:rPr>
              <a:t>1</a:t>
            </a:r>
            <a:r>
              <a:rPr lang="zh-CN" altLang="en-US" sz="2400" dirty="0" smtClean="0">
                <a:solidFill>
                  <a:prstClr val="black"/>
                </a:solidFill>
                <a:latin typeface="微软雅黑 Light" panose="020B0502040204020203" pitchFamily="34" charset="-122"/>
                <a:ea typeface="微软雅黑 Light" panose="020B0502040204020203" pitchFamily="34" charset="-122"/>
              </a:rPr>
              <a:t>：</a:t>
            </a:r>
            <a:r>
              <a:rPr lang="en-US" altLang="zh-CN" sz="2400" dirty="0" smtClean="0">
                <a:solidFill>
                  <a:prstClr val="black"/>
                </a:solidFill>
                <a:latin typeface="微软雅黑 Light" panose="020B0502040204020203" pitchFamily="34" charset="-122"/>
                <a:ea typeface="微软雅黑 Light" panose="020B0502040204020203" pitchFamily="34" charset="-122"/>
              </a:rPr>
              <a:t>API</a:t>
            </a:r>
            <a:r>
              <a:rPr lang="zh-CN" altLang="en-US" sz="2400" dirty="0" smtClean="0">
                <a:solidFill>
                  <a:prstClr val="black"/>
                </a:solidFill>
                <a:latin typeface="微软雅黑 Light" panose="020B0502040204020203" pitchFamily="34" charset="-122"/>
                <a:ea typeface="微软雅黑 Light" panose="020B0502040204020203" pitchFamily="34" charset="-122"/>
              </a:rPr>
              <a:t>代码层次更清晰</a:t>
            </a:r>
            <a:endParaRPr lang="en-US" altLang="zh-CN" sz="2400" dirty="0" smtClean="0">
              <a:solidFill>
                <a:prstClr val="black"/>
              </a:solidFill>
              <a:latin typeface="微软雅黑 Light" panose="020B0502040204020203" pitchFamily="34" charset="-122"/>
              <a:ea typeface="微软雅黑 Light" panose="020B0502040204020203" pitchFamily="34" charset="-122"/>
            </a:endParaRPr>
          </a:p>
          <a:p>
            <a:pPr marL="800100" lvl="1" indent="-342900">
              <a:lnSpc>
                <a:spcPct val="150000"/>
              </a:lnSpc>
              <a:buClr>
                <a:schemeClr val="tx1"/>
              </a:buClr>
              <a:buFont typeface="Arial" charset="0"/>
              <a:buChar char="•"/>
            </a:pPr>
            <a:r>
              <a:rPr lang="zh-CN" altLang="en-US" sz="2400" dirty="0" smtClean="0">
                <a:solidFill>
                  <a:prstClr val="black"/>
                </a:solidFill>
                <a:latin typeface="微软雅黑 Light" panose="020B0502040204020203" pitchFamily="34" charset="-122"/>
                <a:ea typeface="微软雅黑 Light" panose="020B0502040204020203" pitchFamily="34" charset="-122"/>
              </a:rPr>
              <a:t>好处</a:t>
            </a:r>
            <a:r>
              <a:rPr lang="en-US" altLang="zh-CN" sz="2400" dirty="0" smtClean="0">
                <a:solidFill>
                  <a:prstClr val="black"/>
                </a:solidFill>
                <a:latin typeface="微软雅黑 Light" panose="020B0502040204020203" pitchFamily="34" charset="-122"/>
                <a:ea typeface="微软雅黑 Light" panose="020B0502040204020203" pitchFamily="34" charset="-122"/>
              </a:rPr>
              <a:t>2</a:t>
            </a:r>
            <a:r>
              <a:rPr lang="zh-CN" altLang="en-US" sz="2400" dirty="0" smtClean="0">
                <a:solidFill>
                  <a:prstClr val="black"/>
                </a:solidFill>
                <a:latin typeface="微软雅黑 Light" panose="020B0502040204020203" pitchFamily="34" charset="-122"/>
                <a:ea typeface="微软雅黑 Light" panose="020B0502040204020203" pitchFamily="34" charset="-122"/>
              </a:rPr>
              <a:t>：</a:t>
            </a:r>
            <a:r>
              <a:rPr lang="en-US" altLang="zh-CN" sz="2400" dirty="0" smtClean="0">
                <a:solidFill>
                  <a:prstClr val="black"/>
                </a:solidFill>
                <a:latin typeface="微软雅黑 Light" panose="020B0502040204020203" pitchFamily="34" charset="-122"/>
                <a:ea typeface="微软雅黑 Light" panose="020B0502040204020203" pitchFamily="34" charset="-122"/>
              </a:rPr>
              <a:t>API</a:t>
            </a:r>
            <a:r>
              <a:rPr lang="zh-CN" altLang="en-US" sz="2400" dirty="0" smtClean="0">
                <a:solidFill>
                  <a:prstClr val="black"/>
                </a:solidFill>
                <a:latin typeface="微软雅黑 Light" panose="020B0502040204020203" pitchFamily="34" charset="-122"/>
                <a:ea typeface="微软雅黑 Light" panose="020B0502040204020203" pitchFamily="34" charset="-122"/>
              </a:rPr>
              <a:t>与调用程序代码隔离</a:t>
            </a:r>
            <a:endParaRPr lang="en-US" altLang="zh-CN" sz="2400" dirty="0" smtClean="0">
              <a:solidFill>
                <a:prstClr val="black"/>
              </a:solidFill>
              <a:latin typeface="微软雅黑 Light" panose="020B0502040204020203" pitchFamily="34" charset="-122"/>
              <a:ea typeface="微软雅黑 Light" panose="020B0502040204020203" pitchFamily="34" charset="-122"/>
            </a:endParaRPr>
          </a:p>
          <a:p>
            <a:pPr marL="342900" indent="-342900">
              <a:lnSpc>
                <a:spcPct val="150000"/>
              </a:lnSpc>
              <a:buClr>
                <a:schemeClr val="tx1"/>
              </a:buClr>
              <a:buFont typeface="Arial" charset="0"/>
              <a:buChar char="•"/>
            </a:pPr>
            <a:r>
              <a:rPr lang="zh-CN" altLang="en-US" sz="2400" dirty="0" smtClean="0">
                <a:solidFill>
                  <a:prstClr val="black"/>
                </a:solidFill>
                <a:latin typeface="微软雅黑 Light" panose="020B0502040204020203" pitchFamily="34" charset="-122"/>
                <a:ea typeface="微软雅黑 Light" panose="020B0502040204020203" pitchFamily="34" charset="-122"/>
              </a:rPr>
              <a:t>如：需要做一个链接数据库服务的模块，提供一个</a:t>
            </a:r>
            <a:r>
              <a:rPr lang="en-US" altLang="zh-CN" sz="2400" dirty="0" smtClean="0">
                <a:solidFill>
                  <a:prstClr val="black"/>
                </a:solidFill>
                <a:latin typeface="Monaco" charset="0"/>
                <a:ea typeface="Monaco" charset="0"/>
                <a:cs typeface="Monaco" charset="0"/>
              </a:rPr>
              <a:t>connect</a:t>
            </a:r>
            <a:r>
              <a:rPr lang="zh-CN" altLang="en-US" sz="2400" dirty="0" smtClean="0">
                <a:solidFill>
                  <a:prstClr val="black"/>
                </a:solidFill>
                <a:latin typeface="Microsoft YaHei Light" charset="-122"/>
                <a:ea typeface="Microsoft YaHei Light" charset="-122"/>
                <a:cs typeface="Microsoft YaHei Light" charset="-122"/>
              </a:rPr>
              <a:t>函数用于链接，链接可能出现情况：</a:t>
            </a:r>
            <a:endParaRPr lang="en-US" altLang="zh-CN" sz="2400" dirty="0" smtClean="0">
              <a:solidFill>
                <a:prstClr val="black"/>
              </a:solidFill>
              <a:latin typeface="Microsoft YaHei Light" charset="-122"/>
              <a:ea typeface="Microsoft YaHei Light" charset="-122"/>
              <a:cs typeface="Microsoft YaHei Light" charset="-122"/>
            </a:endParaRPr>
          </a:p>
          <a:p>
            <a:pPr marL="800100" lvl="1" indent="-342900">
              <a:lnSpc>
                <a:spcPct val="150000"/>
              </a:lnSpc>
              <a:buClr>
                <a:schemeClr val="tx1"/>
              </a:buClr>
              <a:buFont typeface="Arial" charset="0"/>
              <a:buChar char="•"/>
            </a:pPr>
            <a:r>
              <a:rPr lang="en-US" altLang="zh-CN" sz="2400" dirty="0" smtClean="0">
                <a:solidFill>
                  <a:prstClr val="black"/>
                </a:solidFill>
                <a:latin typeface="Microsoft YaHei Light" charset="-122"/>
                <a:ea typeface="Microsoft YaHei Light" charset="-122"/>
                <a:cs typeface="Microsoft YaHei Light" charset="-122"/>
              </a:rPr>
              <a:t>Socket</a:t>
            </a:r>
            <a:r>
              <a:rPr lang="zh-CN" altLang="en-US" sz="2400" dirty="0" smtClean="0">
                <a:solidFill>
                  <a:prstClr val="black"/>
                </a:solidFill>
                <a:latin typeface="Microsoft YaHei Light" charset="-122"/>
                <a:ea typeface="Microsoft YaHei Light" charset="-122"/>
                <a:cs typeface="Microsoft YaHei Light" charset="-122"/>
              </a:rPr>
              <a:t>连接超时</a:t>
            </a:r>
            <a:endParaRPr lang="en-US" altLang="zh-CN" sz="2400" dirty="0" smtClean="0">
              <a:solidFill>
                <a:prstClr val="black"/>
              </a:solidFill>
              <a:latin typeface="Microsoft YaHei Light" charset="-122"/>
              <a:ea typeface="Microsoft YaHei Light" charset="-122"/>
              <a:cs typeface="Microsoft YaHei Light" charset="-122"/>
            </a:endParaRPr>
          </a:p>
          <a:p>
            <a:pPr marL="800100" lvl="1" indent="-342900">
              <a:lnSpc>
                <a:spcPct val="150000"/>
              </a:lnSpc>
              <a:buClr>
                <a:schemeClr val="tx1"/>
              </a:buClr>
              <a:buFont typeface="Arial" charset="0"/>
              <a:buChar char="•"/>
            </a:pPr>
            <a:r>
              <a:rPr lang="en-US" altLang="zh-CN" sz="2400" dirty="0" smtClean="0">
                <a:solidFill>
                  <a:prstClr val="black"/>
                </a:solidFill>
                <a:latin typeface="Microsoft YaHei Light" charset="-122"/>
                <a:ea typeface="Microsoft YaHei Light" charset="-122"/>
                <a:cs typeface="Microsoft YaHei Light" charset="-122"/>
              </a:rPr>
              <a:t>Socket</a:t>
            </a:r>
            <a:r>
              <a:rPr lang="zh-CN" altLang="en-US" sz="2400" dirty="0" smtClean="0">
                <a:solidFill>
                  <a:prstClr val="black"/>
                </a:solidFill>
                <a:latin typeface="Microsoft YaHei Light" charset="-122"/>
                <a:ea typeface="Microsoft YaHei Light" charset="-122"/>
                <a:cs typeface="Microsoft YaHei Light" charset="-122"/>
              </a:rPr>
              <a:t>拒绝连接</a:t>
            </a:r>
            <a:endParaRPr lang="en-US" altLang="zh-CN" sz="2400" dirty="0" smtClean="0">
              <a:solidFill>
                <a:prstClr val="black"/>
              </a:solidFill>
              <a:latin typeface="Microsoft YaHei Light" charset="-122"/>
              <a:ea typeface="Microsoft YaHei Light" charset="-122"/>
              <a:cs typeface="Microsoft YaHei Light" charset="-122"/>
            </a:endParaRPr>
          </a:p>
          <a:p>
            <a:pPr marL="342900" indent="-342900">
              <a:lnSpc>
                <a:spcPct val="150000"/>
              </a:lnSpc>
              <a:buClr>
                <a:schemeClr val="tx1"/>
              </a:buClr>
              <a:buFont typeface="Arial" charset="0"/>
              <a:buChar char="•"/>
            </a:pPr>
            <a:endParaRPr lang="en-US" altLang="zh-CN" sz="2400" dirty="0" smtClean="0">
              <a:solidFill>
                <a:prstClr val="black"/>
              </a:solidFill>
              <a:latin typeface="微软雅黑 Light" panose="020B0502040204020203" pitchFamily="34" charset="-122"/>
              <a:ea typeface="微软雅黑 Light" panose="020B0502040204020203" pitchFamily="34" charset="-122"/>
            </a:endParaRPr>
          </a:p>
        </p:txBody>
      </p:sp>
      <p:sp>
        <p:nvSpPr>
          <p:cNvPr id="10" name="文本框 5"/>
          <p:cNvSpPr txBox="1"/>
          <p:nvPr/>
        </p:nvSpPr>
        <p:spPr>
          <a:xfrm>
            <a:off x="911424" y="836712"/>
            <a:ext cx="2664296" cy="400110"/>
          </a:xfrm>
          <a:prstGeom prst="rect">
            <a:avLst/>
          </a:prstGeom>
          <a:noFill/>
        </p:spPr>
        <p:txBody>
          <a:bodyPr wrap="square" rtlCol="0">
            <a:spAutoFit/>
          </a:bodyPr>
          <a:lstStyle/>
          <a:p>
            <a:r>
              <a:rPr lang="zh-CN" altLang="en-US" sz="2000" dirty="0">
                <a:solidFill>
                  <a:prstClr val="white"/>
                </a:solidFill>
                <a:latin typeface="微软雅黑 Light" panose="020B0502040204020203" pitchFamily="34" charset="-122"/>
                <a:ea typeface="微软雅黑 Light" panose="020B0502040204020203" pitchFamily="34" charset="-122"/>
              </a:rPr>
              <a:t>聚类分析</a:t>
            </a:r>
          </a:p>
        </p:txBody>
      </p:sp>
      <p:sp>
        <p:nvSpPr>
          <p:cNvPr id="12" name="矩形 28"/>
          <p:cNvSpPr/>
          <p:nvPr/>
        </p:nvSpPr>
        <p:spPr>
          <a:xfrm>
            <a:off x="-18898" y="671163"/>
            <a:ext cx="510214"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
        <p:nvSpPr>
          <p:cNvPr id="13" name="矩形 4"/>
          <p:cNvSpPr/>
          <p:nvPr/>
        </p:nvSpPr>
        <p:spPr>
          <a:xfrm>
            <a:off x="479376" y="674237"/>
            <a:ext cx="3744416" cy="595228"/>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4" name="Freeform 83"/>
          <p:cNvSpPr>
            <a:spLocks noChangeArrowheads="1"/>
          </p:cNvSpPr>
          <p:nvPr/>
        </p:nvSpPr>
        <p:spPr bwMode="auto">
          <a:xfrm>
            <a:off x="92209" y="826314"/>
            <a:ext cx="288000" cy="288000"/>
          </a:xfrm>
          <a:custGeom>
            <a:avLst/>
            <a:gdLst>
              <a:gd name="T0" fmla="*/ 38764526 w 602"/>
              <a:gd name="T1" fmla="*/ 78442719 h 602"/>
              <a:gd name="T2" fmla="*/ 38764526 w 602"/>
              <a:gd name="T3" fmla="*/ 78442719 h 602"/>
              <a:gd name="T4" fmla="*/ 0 w 602"/>
              <a:gd name="T5" fmla="*/ 38764526 h 602"/>
              <a:gd name="T6" fmla="*/ 38764526 w 602"/>
              <a:gd name="T7" fmla="*/ 0 h 602"/>
              <a:gd name="T8" fmla="*/ 78442719 w 602"/>
              <a:gd name="T9" fmla="*/ 38764526 h 602"/>
              <a:gd name="T10" fmla="*/ 38764526 w 602"/>
              <a:gd name="T11" fmla="*/ 78442719 h 602"/>
              <a:gd name="T12" fmla="*/ 61866665 w 602"/>
              <a:gd name="T13" fmla="*/ 16576054 h 602"/>
              <a:gd name="T14" fmla="*/ 61866665 w 602"/>
              <a:gd name="T15" fmla="*/ 16576054 h 602"/>
              <a:gd name="T16" fmla="*/ 38764526 w 602"/>
              <a:gd name="T17" fmla="*/ 38764526 h 602"/>
              <a:gd name="T18" fmla="*/ 38764526 w 602"/>
              <a:gd name="T19" fmla="*/ 7308970 h 602"/>
              <a:gd name="T20" fmla="*/ 7439751 w 602"/>
              <a:gd name="T21" fmla="*/ 38764526 h 602"/>
              <a:gd name="T22" fmla="*/ 38764526 w 602"/>
              <a:gd name="T23" fmla="*/ 71002968 h 602"/>
              <a:gd name="T24" fmla="*/ 71002968 w 602"/>
              <a:gd name="T25" fmla="*/ 38764526 h 602"/>
              <a:gd name="T26" fmla="*/ 61866665 w 602"/>
              <a:gd name="T27" fmla="*/ 16576054 h 60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02" h="602">
                <a:moveTo>
                  <a:pt x="297" y="601"/>
                </a:moveTo>
                <a:lnTo>
                  <a:pt x="297" y="601"/>
                </a:lnTo>
                <a:cubicBezTo>
                  <a:pt x="135" y="601"/>
                  <a:pt x="0" y="466"/>
                  <a:pt x="0" y="297"/>
                </a:cubicBezTo>
                <a:cubicBezTo>
                  <a:pt x="0" y="134"/>
                  <a:pt x="135" y="0"/>
                  <a:pt x="297" y="0"/>
                </a:cubicBezTo>
                <a:cubicBezTo>
                  <a:pt x="467" y="0"/>
                  <a:pt x="601" y="134"/>
                  <a:pt x="601" y="297"/>
                </a:cubicBezTo>
                <a:cubicBezTo>
                  <a:pt x="601" y="466"/>
                  <a:pt x="467" y="601"/>
                  <a:pt x="297" y="601"/>
                </a:cubicBezTo>
                <a:close/>
                <a:moveTo>
                  <a:pt x="474" y="127"/>
                </a:moveTo>
                <a:lnTo>
                  <a:pt x="474" y="127"/>
                </a:lnTo>
                <a:cubicBezTo>
                  <a:pt x="297" y="297"/>
                  <a:pt x="297" y="297"/>
                  <a:pt x="297" y="297"/>
                </a:cubicBezTo>
                <a:cubicBezTo>
                  <a:pt x="297" y="56"/>
                  <a:pt x="297" y="56"/>
                  <a:pt x="297" y="56"/>
                </a:cubicBezTo>
                <a:cubicBezTo>
                  <a:pt x="163" y="56"/>
                  <a:pt x="57" y="162"/>
                  <a:pt x="57" y="297"/>
                </a:cubicBezTo>
                <a:cubicBezTo>
                  <a:pt x="57" y="431"/>
                  <a:pt x="163" y="544"/>
                  <a:pt x="297" y="544"/>
                </a:cubicBezTo>
                <a:cubicBezTo>
                  <a:pt x="431" y="544"/>
                  <a:pt x="544" y="431"/>
                  <a:pt x="544" y="297"/>
                </a:cubicBezTo>
                <a:cubicBezTo>
                  <a:pt x="544" y="233"/>
                  <a:pt x="516" y="169"/>
                  <a:pt x="474" y="127"/>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solidFill>
                <a:prstClr val="black"/>
              </a:solidFill>
            </a:endParaRPr>
          </a:p>
        </p:txBody>
      </p:sp>
      <p:sp>
        <p:nvSpPr>
          <p:cNvPr id="15" name="文本框 14"/>
          <p:cNvSpPr txBox="1"/>
          <p:nvPr/>
        </p:nvSpPr>
        <p:spPr>
          <a:xfrm>
            <a:off x="953786" y="709485"/>
            <a:ext cx="3414022" cy="523220"/>
          </a:xfrm>
          <a:prstGeom prst="rect">
            <a:avLst/>
          </a:prstGeom>
          <a:noFill/>
        </p:spPr>
        <p:txBody>
          <a:bodyPr wrap="square" rtlCol="0">
            <a:spAutoFit/>
          </a:bodyPr>
          <a:lstStyle/>
          <a:p>
            <a:r>
              <a:rPr lang="zh-CN" altLang="en-US" sz="2800" dirty="0" smtClean="0">
                <a:solidFill>
                  <a:schemeClr val="bg1"/>
                </a:solidFill>
                <a:latin typeface="微软雅黑 Light" panose="020B0502040204020203" pitchFamily="34" charset="-122"/>
                <a:ea typeface="微软雅黑 Light" panose="020B0502040204020203" pitchFamily="34" charset="-122"/>
              </a:rPr>
              <a:t>以定义</a:t>
            </a:r>
            <a:r>
              <a:rPr lang="en-US" altLang="zh-CN" sz="2800" dirty="0" smtClean="0">
                <a:solidFill>
                  <a:schemeClr val="bg1"/>
                </a:solidFill>
                <a:latin typeface="微软雅黑 Light" panose="020B0502040204020203" pitchFamily="34" charset="-122"/>
                <a:ea typeface="微软雅黑 Light" panose="020B0502040204020203" pitchFamily="34" charset="-122"/>
              </a:rPr>
              <a:t>API</a:t>
            </a:r>
            <a:r>
              <a:rPr lang="zh-CN" altLang="en-US" sz="2800" dirty="0" smtClean="0">
                <a:solidFill>
                  <a:schemeClr val="bg1"/>
                </a:solidFill>
                <a:latin typeface="微软雅黑 Light" panose="020B0502040204020203" pitchFamily="34" charset="-122"/>
                <a:ea typeface="微软雅黑 Light" panose="020B0502040204020203" pitchFamily="34" charset="-122"/>
              </a:rPr>
              <a:t>异常为例</a:t>
            </a:r>
            <a:endParaRPr lang="zh-CN" altLang="en-US" sz="2800" dirty="0">
              <a:solidFill>
                <a:schemeClr val="bg1"/>
              </a:solidFill>
              <a:latin typeface="微软雅黑 Light" panose="020B0502040204020203" pitchFamily="34" charset="-122"/>
              <a:ea typeface="微软雅黑 Light" panose="020B0502040204020203" pitchFamily="34" charset="-122"/>
            </a:endParaRPr>
          </a:p>
        </p:txBody>
      </p:sp>
      <p:pic>
        <p:nvPicPr>
          <p:cNvPr id="3" name="图片 2"/>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4196882" y="3890957"/>
            <a:ext cx="7378700" cy="2705100"/>
          </a:xfrm>
          <a:prstGeom prst="rect">
            <a:avLst/>
          </a:prstGeom>
        </p:spPr>
      </p:pic>
      <p:sp>
        <p:nvSpPr>
          <p:cNvPr id="2" name="日期占位符 1"/>
          <p:cNvSpPr>
            <a:spLocks noGrp="1"/>
          </p:cNvSpPr>
          <p:nvPr>
            <p:ph type="dt" sz="half" idx="10"/>
          </p:nvPr>
        </p:nvSpPr>
        <p:spPr/>
        <p:txBody>
          <a:bodyPr/>
          <a:lstStyle/>
          <a:p>
            <a:fld id="{356D174D-72CD-440C-9E0F-82F343E3CA8B}" type="datetime1">
              <a:rPr lang="zh-CN" altLang="en-US" smtClean="0"/>
              <a:pPr/>
              <a:t>2019/9/8</a:t>
            </a:fld>
            <a:endParaRPr lang="zh-CN" altLang="en-US"/>
          </a:p>
        </p:txBody>
      </p:sp>
      <p:sp>
        <p:nvSpPr>
          <p:cNvPr id="4" name="灯片编号占位符 3"/>
          <p:cNvSpPr>
            <a:spLocks noGrp="1"/>
          </p:cNvSpPr>
          <p:nvPr>
            <p:ph type="sldNum" sz="quarter" idx="12"/>
          </p:nvPr>
        </p:nvSpPr>
        <p:spPr/>
        <p:txBody>
          <a:bodyPr/>
          <a:lstStyle/>
          <a:p>
            <a:fld id="{370D8578-DDD4-487D-A316-C8E65CC577E1}" type="slidenum">
              <a:rPr lang="zh-CN" altLang="en-US" smtClean="0"/>
              <a:pPr/>
              <a:t>142</a:t>
            </a:fld>
            <a:endParaRPr lang="zh-CN" altLang="en-US"/>
          </a:p>
        </p:txBody>
      </p:sp>
    </p:spTree>
    <p:extLst>
      <p:ext uri="{BB962C8B-B14F-4D97-AF65-F5344CB8AC3E}">
        <p14:creationId xmlns:p14="http://schemas.microsoft.com/office/powerpoint/2010/main" xmlns="" val="305579459"/>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479376" y="1628800"/>
            <a:ext cx="11449272" cy="1754326"/>
          </a:xfrm>
          <a:prstGeom prst="rect">
            <a:avLst/>
          </a:prstGeom>
          <a:noFill/>
        </p:spPr>
        <p:txBody>
          <a:bodyPr wrap="square" rtlCol="0">
            <a:spAutoFit/>
          </a:bodyPr>
          <a:lstStyle/>
          <a:p>
            <a:pPr marL="342900" indent="-342900">
              <a:lnSpc>
                <a:spcPct val="150000"/>
              </a:lnSpc>
              <a:buClr>
                <a:schemeClr val="tx1"/>
              </a:buClr>
              <a:buFont typeface="Arial" charset="0"/>
              <a:buChar char="•"/>
            </a:pPr>
            <a:r>
              <a:rPr lang="zh-CN" altLang="en-US" sz="2400" dirty="0">
                <a:latin typeface="Microsoft YaHei Light" charset="-122"/>
                <a:ea typeface="Microsoft YaHei Light" charset="-122"/>
                <a:cs typeface="Microsoft YaHei Light" charset="-122"/>
              </a:rPr>
              <a:t>这样精确定义多个异常，使得代码层次清晰，增强了</a:t>
            </a:r>
            <a:r>
              <a:rPr lang="zh-CN" altLang="en-US" sz="2400" dirty="0" smtClean="0">
                <a:latin typeface="Microsoft YaHei Light" charset="-122"/>
                <a:ea typeface="Microsoft YaHei Light" charset="-122"/>
                <a:cs typeface="Microsoft YaHei Light" charset="-122"/>
              </a:rPr>
              <a:t>可读性</a:t>
            </a:r>
            <a:endParaRPr lang="en-US" altLang="zh-CN" sz="2400" dirty="0" smtClean="0">
              <a:latin typeface="Microsoft YaHei Light" charset="-122"/>
              <a:ea typeface="Microsoft YaHei Light" charset="-122"/>
              <a:cs typeface="Microsoft YaHei Light" charset="-122"/>
            </a:endParaRPr>
          </a:p>
          <a:p>
            <a:pPr marL="342900" indent="-342900">
              <a:lnSpc>
                <a:spcPct val="150000"/>
              </a:lnSpc>
              <a:buClr>
                <a:schemeClr val="tx1"/>
              </a:buClr>
              <a:buFont typeface="Arial" charset="0"/>
              <a:buChar char="•"/>
            </a:pPr>
            <a:r>
              <a:rPr lang="zh-CN" altLang="en-US" sz="2400" dirty="0" smtClean="0">
                <a:latin typeface="Microsoft YaHei Light" charset="-122"/>
                <a:ea typeface="Microsoft YaHei Light" charset="-122"/>
                <a:cs typeface="Microsoft YaHei Light" charset="-122"/>
              </a:rPr>
              <a:t>在</a:t>
            </a:r>
            <a:r>
              <a:rPr lang="zh-CN" altLang="en-US" sz="2400" dirty="0">
                <a:latin typeface="Microsoft YaHei Light" charset="-122"/>
                <a:ea typeface="Microsoft YaHei Light" charset="-122"/>
                <a:cs typeface="Microsoft YaHei Light" charset="-122"/>
              </a:rPr>
              <a:t>代码的最后还捕获了</a:t>
            </a:r>
            <a:r>
              <a:rPr lang="en-US" altLang="zh-CN" sz="2400" dirty="0">
                <a:latin typeface="Monaco" charset="0"/>
                <a:ea typeface="Monaco" charset="0"/>
                <a:cs typeface="Monaco" charset="0"/>
              </a:rPr>
              <a:t>Error</a:t>
            </a:r>
            <a:r>
              <a:rPr lang="zh-CN" altLang="en-US" sz="2400" dirty="0">
                <a:latin typeface="Microsoft YaHei Light" charset="-122"/>
                <a:ea typeface="Microsoft YaHei Light" charset="-122"/>
                <a:cs typeface="Microsoft YaHei Light" charset="-122"/>
              </a:rPr>
              <a:t>以及</a:t>
            </a:r>
            <a:r>
              <a:rPr lang="en-US" altLang="zh-CN" sz="2400" dirty="0">
                <a:latin typeface="Monaco" charset="0"/>
                <a:ea typeface="Monaco" charset="0"/>
                <a:cs typeface="Monaco" charset="0"/>
              </a:rPr>
              <a:t>Exception</a:t>
            </a:r>
            <a:r>
              <a:rPr lang="zh-CN" altLang="en-US" sz="2400" dirty="0">
                <a:latin typeface="Microsoft YaHei Light" charset="-122"/>
                <a:ea typeface="Microsoft YaHei Light" charset="-122"/>
                <a:cs typeface="Microsoft YaHei Light" charset="-122"/>
              </a:rPr>
              <a:t>两个异常，这两个操作分别对应于可拓展性与健壮性的</a:t>
            </a:r>
            <a:r>
              <a:rPr lang="zh-CN" altLang="en-US" sz="2400" dirty="0" smtClean="0">
                <a:latin typeface="Microsoft YaHei Light" charset="-122"/>
                <a:ea typeface="Microsoft YaHei Light" charset="-122"/>
                <a:cs typeface="Microsoft YaHei Light" charset="-122"/>
              </a:rPr>
              <a:t>目的</a:t>
            </a:r>
            <a:endParaRPr lang="en-US" altLang="zh-CN" sz="2400" dirty="0" smtClean="0">
              <a:solidFill>
                <a:prstClr val="black"/>
              </a:solidFill>
              <a:latin typeface="Microsoft YaHei Light" charset="-122"/>
              <a:ea typeface="Microsoft YaHei Light" charset="-122"/>
              <a:cs typeface="Microsoft YaHei Light" charset="-122"/>
            </a:endParaRPr>
          </a:p>
        </p:txBody>
      </p:sp>
      <p:sp>
        <p:nvSpPr>
          <p:cNvPr id="10" name="文本框 5"/>
          <p:cNvSpPr txBox="1"/>
          <p:nvPr/>
        </p:nvSpPr>
        <p:spPr>
          <a:xfrm>
            <a:off x="911424" y="836712"/>
            <a:ext cx="2664296" cy="400110"/>
          </a:xfrm>
          <a:prstGeom prst="rect">
            <a:avLst/>
          </a:prstGeom>
          <a:noFill/>
        </p:spPr>
        <p:txBody>
          <a:bodyPr wrap="square" rtlCol="0">
            <a:spAutoFit/>
          </a:bodyPr>
          <a:lstStyle/>
          <a:p>
            <a:r>
              <a:rPr lang="zh-CN" altLang="en-US" sz="2000" dirty="0">
                <a:solidFill>
                  <a:prstClr val="white"/>
                </a:solidFill>
                <a:latin typeface="微软雅黑 Light" panose="020B0502040204020203" pitchFamily="34" charset="-122"/>
                <a:ea typeface="微软雅黑 Light" panose="020B0502040204020203" pitchFamily="34" charset="-122"/>
              </a:rPr>
              <a:t>聚类分析</a:t>
            </a:r>
          </a:p>
        </p:txBody>
      </p:sp>
      <p:sp>
        <p:nvSpPr>
          <p:cNvPr id="12" name="矩形 28"/>
          <p:cNvSpPr/>
          <p:nvPr/>
        </p:nvSpPr>
        <p:spPr>
          <a:xfrm>
            <a:off x="-18898" y="671163"/>
            <a:ext cx="510214"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
        <p:nvSpPr>
          <p:cNvPr id="13" name="矩形 4"/>
          <p:cNvSpPr/>
          <p:nvPr/>
        </p:nvSpPr>
        <p:spPr>
          <a:xfrm>
            <a:off x="479376" y="674237"/>
            <a:ext cx="4968552" cy="595228"/>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4" name="Freeform 83"/>
          <p:cNvSpPr>
            <a:spLocks noChangeArrowheads="1"/>
          </p:cNvSpPr>
          <p:nvPr/>
        </p:nvSpPr>
        <p:spPr bwMode="auto">
          <a:xfrm>
            <a:off x="92209" y="826314"/>
            <a:ext cx="288000" cy="288000"/>
          </a:xfrm>
          <a:custGeom>
            <a:avLst/>
            <a:gdLst>
              <a:gd name="T0" fmla="*/ 38764526 w 602"/>
              <a:gd name="T1" fmla="*/ 78442719 h 602"/>
              <a:gd name="T2" fmla="*/ 38764526 w 602"/>
              <a:gd name="T3" fmla="*/ 78442719 h 602"/>
              <a:gd name="T4" fmla="*/ 0 w 602"/>
              <a:gd name="T5" fmla="*/ 38764526 h 602"/>
              <a:gd name="T6" fmla="*/ 38764526 w 602"/>
              <a:gd name="T7" fmla="*/ 0 h 602"/>
              <a:gd name="T8" fmla="*/ 78442719 w 602"/>
              <a:gd name="T9" fmla="*/ 38764526 h 602"/>
              <a:gd name="T10" fmla="*/ 38764526 w 602"/>
              <a:gd name="T11" fmla="*/ 78442719 h 602"/>
              <a:gd name="T12" fmla="*/ 61866665 w 602"/>
              <a:gd name="T13" fmla="*/ 16576054 h 602"/>
              <a:gd name="T14" fmla="*/ 61866665 w 602"/>
              <a:gd name="T15" fmla="*/ 16576054 h 602"/>
              <a:gd name="T16" fmla="*/ 38764526 w 602"/>
              <a:gd name="T17" fmla="*/ 38764526 h 602"/>
              <a:gd name="T18" fmla="*/ 38764526 w 602"/>
              <a:gd name="T19" fmla="*/ 7308970 h 602"/>
              <a:gd name="T20" fmla="*/ 7439751 w 602"/>
              <a:gd name="T21" fmla="*/ 38764526 h 602"/>
              <a:gd name="T22" fmla="*/ 38764526 w 602"/>
              <a:gd name="T23" fmla="*/ 71002968 h 602"/>
              <a:gd name="T24" fmla="*/ 71002968 w 602"/>
              <a:gd name="T25" fmla="*/ 38764526 h 602"/>
              <a:gd name="T26" fmla="*/ 61866665 w 602"/>
              <a:gd name="T27" fmla="*/ 16576054 h 60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02" h="602">
                <a:moveTo>
                  <a:pt x="297" y="601"/>
                </a:moveTo>
                <a:lnTo>
                  <a:pt x="297" y="601"/>
                </a:lnTo>
                <a:cubicBezTo>
                  <a:pt x="135" y="601"/>
                  <a:pt x="0" y="466"/>
                  <a:pt x="0" y="297"/>
                </a:cubicBezTo>
                <a:cubicBezTo>
                  <a:pt x="0" y="134"/>
                  <a:pt x="135" y="0"/>
                  <a:pt x="297" y="0"/>
                </a:cubicBezTo>
                <a:cubicBezTo>
                  <a:pt x="467" y="0"/>
                  <a:pt x="601" y="134"/>
                  <a:pt x="601" y="297"/>
                </a:cubicBezTo>
                <a:cubicBezTo>
                  <a:pt x="601" y="466"/>
                  <a:pt x="467" y="601"/>
                  <a:pt x="297" y="601"/>
                </a:cubicBezTo>
                <a:close/>
                <a:moveTo>
                  <a:pt x="474" y="127"/>
                </a:moveTo>
                <a:lnTo>
                  <a:pt x="474" y="127"/>
                </a:lnTo>
                <a:cubicBezTo>
                  <a:pt x="297" y="297"/>
                  <a:pt x="297" y="297"/>
                  <a:pt x="297" y="297"/>
                </a:cubicBezTo>
                <a:cubicBezTo>
                  <a:pt x="297" y="56"/>
                  <a:pt x="297" y="56"/>
                  <a:pt x="297" y="56"/>
                </a:cubicBezTo>
                <a:cubicBezTo>
                  <a:pt x="163" y="56"/>
                  <a:pt x="57" y="162"/>
                  <a:pt x="57" y="297"/>
                </a:cubicBezTo>
                <a:cubicBezTo>
                  <a:pt x="57" y="431"/>
                  <a:pt x="163" y="544"/>
                  <a:pt x="297" y="544"/>
                </a:cubicBezTo>
                <a:cubicBezTo>
                  <a:pt x="431" y="544"/>
                  <a:pt x="544" y="431"/>
                  <a:pt x="544" y="297"/>
                </a:cubicBezTo>
                <a:cubicBezTo>
                  <a:pt x="544" y="233"/>
                  <a:pt x="516" y="169"/>
                  <a:pt x="474" y="127"/>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solidFill>
                <a:prstClr val="black"/>
              </a:solidFill>
            </a:endParaRPr>
          </a:p>
        </p:txBody>
      </p:sp>
      <p:sp>
        <p:nvSpPr>
          <p:cNvPr id="15" name="文本框 14"/>
          <p:cNvSpPr txBox="1"/>
          <p:nvPr/>
        </p:nvSpPr>
        <p:spPr>
          <a:xfrm>
            <a:off x="953786" y="709485"/>
            <a:ext cx="4494142" cy="523220"/>
          </a:xfrm>
          <a:prstGeom prst="rect">
            <a:avLst/>
          </a:prstGeom>
          <a:noFill/>
        </p:spPr>
        <p:txBody>
          <a:bodyPr wrap="square" rtlCol="0">
            <a:spAutoFit/>
          </a:bodyPr>
          <a:lstStyle/>
          <a:p>
            <a:r>
              <a:rPr lang="zh-CN" altLang="en-US" sz="2800" dirty="0" smtClean="0">
                <a:solidFill>
                  <a:schemeClr val="bg1"/>
                </a:solidFill>
                <a:latin typeface="微软雅黑 Light" panose="020B0502040204020203" pitchFamily="34" charset="-122"/>
                <a:ea typeface="微软雅黑 Light" panose="020B0502040204020203" pitchFamily="34" charset="-122"/>
              </a:rPr>
              <a:t>调用</a:t>
            </a:r>
            <a:r>
              <a:rPr lang="en-US" altLang="zh-CN" sz="2800" dirty="0" smtClean="0">
                <a:solidFill>
                  <a:schemeClr val="bg1"/>
                </a:solidFill>
                <a:latin typeface="微软雅黑 Light" panose="020B0502040204020203" pitchFamily="34" charset="-122"/>
                <a:ea typeface="微软雅黑 Light" panose="020B0502040204020203" pitchFamily="34" charset="-122"/>
              </a:rPr>
              <a:t>API</a:t>
            </a:r>
            <a:r>
              <a:rPr lang="zh-CN" altLang="en-US" sz="2800" dirty="0" smtClean="0">
                <a:solidFill>
                  <a:schemeClr val="bg1"/>
                </a:solidFill>
                <a:latin typeface="微软雅黑 Light" panose="020B0502040204020203" pitchFamily="34" charset="-122"/>
                <a:ea typeface="微软雅黑 Light" panose="020B0502040204020203" pitchFamily="34" charset="-122"/>
              </a:rPr>
              <a:t>时异常捕获的技巧</a:t>
            </a:r>
            <a:endParaRPr lang="zh-CN" altLang="en-US" sz="2800" dirty="0">
              <a:solidFill>
                <a:schemeClr val="bg1"/>
              </a:solidFill>
              <a:latin typeface="微软雅黑 Light" panose="020B0502040204020203" pitchFamily="34" charset="-122"/>
              <a:ea typeface="微软雅黑 Light" panose="020B0502040204020203" pitchFamily="34" charset="-122"/>
            </a:endParaRPr>
          </a:p>
        </p:txBody>
      </p:sp>
      <p:pic>
        <p:nvPicPr>
          <p:cNvPr id="2" name="图片 1"/>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955475" y="3412470"/>
            <a:ext cx="8517763" cy="2824842"/>
          </a:xfrm>
          <a:prstGeom prst="rect">
            <a:avLst/>
          </a:prstGeom>
        </p:spPr>
      </p:pic>
      <p:sp>
        <p:nvSpPr>
          <p:cNvPr id="3" name="日期占位符 2"/>
          <p:cNvSpPr>
            <a:spLocks noGrp="1"/>
          </p:cNvSpPr>
          <p:nvPr>
            <p:ph type="dt" sz="half" idx="10"/>
          </p:nvPr>
        </p:nvSpPr>
        <p:spPr/>
        <p:txBody>
          <a:bodyPr/>
          <a:lstStyle/>
          <a:p>
            <a:fld id="{9FB3EACC-5715-48D6-9725-46F3E7A18BA2}" type="datetime1">
              <a:rPr lang="zh-CN" altLang="en-US" smtClean="0"/>
              <a:pPr/>
              <a:t>2019/9/8</a:t>
            </a:fld>
            <a:endParaRPr lang="zh-CN" altLang="en-US"/>
          </a:p>
        </p:txBody>
      </p:sp>
      <p:sp>
        <p:nvSpPr>
          <p:cNvPr id="4" name="灯片编号占位符 3"/>
          <p:cNvSpPr>
            <a:spLocks noGrp="1"/>
          </p:cNvSpPr>
          <p:nvPr>
            <p:ph type="sldNum" sz="quarter" idx="12"/>
          </p:nvPr>
        </p:nvSpPr>
        <p:spPr/>
        <p:txBody>
          <a:bodyPr/>
          <a:lstStyle/>
          <a:p>
            <a:fld id="{370D8578-DDD4-487D-A316-C8E65CC577E1}" type="slidenum">
              <a:rPr lang="zh-CN" altLang="en-US" smtClean="0"/>
              <a:pPr/>
              <a:t>143</a:t>
            </a:fld>
            <a:endParaRPr lang="zh-CN" altLang="en-US"/>
          </a:p>
        </p:txBody>
      </p:sp>
    </p:spTree>
    <p:extLst>
      <p:ext uri="{BB962C8B-B14F-4D97-AF65-F5344CB8AC3E}">
        <p14:creationId xmlns:p14="http://schemas.microsoft.com/office/powerpoint/2010/main" xmlns="" val="507371812"/>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479376" y="1628800"/>
            <a:ext cx="11712624" cy="1200329"/>
          </a:xfrm>
          <a:prstGeom prst="rect">
            <a:avLst/>
          </a:prstGeom>
          <a:noFill/>
        </p:spPr>
        <p:txBody>
          <a:bodyPr wrap="square" rtlCol="0">
            <a:spAutoFit/>
          </a:bodyPr>
          <a:lstStyle/>
          <a:p>
            <a:pPr marL="342900" indent="-342900">
              <a:lnSpc>
                <a:spcPct val="150000"/>
              </a:lnSpc>
              <a:buClr>
                <a:schemeClr val="tx1"/>
              </a:buClr>
              <a:buFont typeface="Arial" charset="0"/>
              <a:buChar char="•"/>
            </a:pPr>
            <a:r>
              <a:rPr lang="zh-CN" altLang="en-US" sz="2400" dirty="0" smtClean="0">
                <a:latin typeface="Microsoft YaHei Light" charset="-122"/>
                <a:ea typeface="Microsoft YaHei Light" charset="-122"/>
                <a:cs typeface="Microsoft YaHei Light" charset="-122"/>
              </a:rPr>
              <a:t>编写工具类函数时，函数处理流程会产生很多状态</a:t>
            </a:r>
            <a:endParaRPr lang="en-US" altLang="zh-CN" sz="2400" dirty="0" smtClean="0">
              <a:latin typeface="Microsoft YaHei Light" charset="-122"/>
              <a:ea typeface="Microsoft YaHei Light" charset="-122"/>
              <a:cs typeface="Microsoft YaHei Light" charset="-122"/>
            </a:endParaRPr>
          </a:p>
          <a:p>
            <a:pPr marL="342900" indent="-342900">
              <a:lnSpc>
                <a:spcPct val="150000"/>
              </a:lnSpc>
              <a:buClr>
                <a:schemeClr val="tx1"/>
              </a:buClr>
              <a:buFont typeface="Arial" charset="0"/>
              <a:buChar char="•"/>
            </a:pPr>
            <a:r>
              <a:rPr lang="zh-CN" altLang="en-US" sz="2400" dirty="0" smtClean="0">
                <a:solidFill>
                  <a:prstClr val="black"/>
                </a:solidFill>
                <a:latin typeface="Microsoft YaHei Light" charset="-122"/>
                <a:ea typeface="Microsoft YaHei Light" charset="-122"/>
                <a:cs typeface="Microsoft YaHei Light" charset="-122"/>
              </a:rPr>
              <a:t>用返回值代表函数处理状态，</a:t>
            </a:r>
            <a:r>
              <a:rPr lang="zh-CN" altLang="en-US" sz="2400" dirty="0" smtClean="0">
                <a:latin typeface="Microsoft YaHei Light" charset="-122"/>
                <a:ea typeface="Microsoft YaHei Light" charset="-122"/>
                <a:cs typeface="Microsoft YaHei Light" charset="-122"/>
              </a:rPr>
              <a:t>调用者需要</a:t>
            </a:r>
            <a:r>
              <a:rPr lang="zh-CN" altLang="en-US" sz="2400" dirty="0">
                <a:latin typeface="Microsoft YaHei Light" charset="-122"/>
                <a:ea typeface="Microsoft YaHei Light" charset="-122"/>
                <a:cs typeface="Microsoft YaHei Light" charset="-122"/>
              </a:rPr>
              <a:t>去理解每个状态码的意义</a:t>
            </a:r>
            <a:r>
              <a:rPr lang="zh-CN" altLang="en-US" sz="2400" dirty="0" smtClean="0">
                <a:latin typeface="Microsoft YaHei Light" charset="-122"/>
                <a:ea typeface="Microsoft YaHei Light" charset="-122"/>
                <a:cs typeface="Microsoft YaHei Light" charset="-122"/>
              </a:rPr>
              <a:t>，存在学习</a:t>
            </a:r>
            <a:r>
              <a:rPr lang="zh-CN" altLang="en-US" sz="2400" dirty="0">
                <a:latin typeface="Microsoft YaHei Light" charset="-122"/>
                <a:ea typeface="Microsoft YaHei Light" charset="-122"/>
                <a:cs typeface="Microsoft YaHei Light" charset="-122"/>
              </a:rPr>
              <a:t>成本</a:t>
            </a:r>
            <a:endParaRPr lang="en-US" altLang="zh-CN" sz="2400" dirty="0" smtClean="0">
              <a:solidFill>
                <a:prstClr val="black"/>
              </a:solidFill>
              <a:latin typeface="Microsoft YaHei Light" charset="-122"/>
              <a:ea typeface="Microsoft YaHei Light" charset="-122"/>
              <a:cs typeface="Microsoft YaHei Light" charset="-122"/>
            </a:endParaRPr>
          </a:p>
        </p:txBody>
      </p:sp>
      <p:sp>
        <p:nvSpPr>
          <p:cNvPr id="10" name="文本框 5"/>
          <p:cNvSpPr txBox="1"/>
          <p:nvPr/>
        </p:nvSpPr>
        <p:spPr>
          <a:xfrm>
            <a:off x="911424" y="836712"/>
            <a:ext cx="2664296" cy="400110"/>
          </a:xfrm>
          <a:prstGeom prst="rect">
            <a:avLst/>
          </a:prstGeom>
          <a:noFill/>
        </p:spPr>
        <p:txBody>
          <a:bodyPr wrap="square" rtlCol="0">
            <a:spAutoFit/>
          </a:bodyPr>
          <a:lstStyle/>
          <a:p>
            <a:r>
              <a:rPr lang="zh-CN" altLang="en-US" sz="2000" dirty="0">
                <a:solidFill>
                  <a:prstClr val="white"/>
                </a:solidFill>
                <a:latin typeface="微软雅黑 Light" panose="020B0502040204020203" pitchFamily="34" charset="-122"/>
                <a:ea typeface="微软雅黑 Light" panose="020B0502040204020203" pitchFamily="34" charset="-122"/>
              </a:rPr>
              <a:t>聚类分析</a:t>
            </a:r>
          </a:p>
        </p:txBody>
      </p:sp>
      <p:sp>
        <p:nvSpPr>
          <p:cNvPr id="12" name="矩形 28"/>
          <p:cNvSpPr/>
          <p:nvPr/>
        </p:nvSpPr>
        <p:spPr>
          <a:xfrm>
            <a:off x="-18898" y="671163"/>
            <a:ext cx="510214"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
        <p:nvSpPr>
          <p:cNvPr id="13" name="矩形 4"/>
          <p:cNvSpPr/>
          <p:nvPr/>
        </p:nvSpPr>
        <p:spPr>
          <a:xfrm>
            <a:off x="479376" y="674237"/>
            <a:ext cx="4968552" cy="595228"/>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4" name="Freeform 83"/>
          <p:cNvSpPr>
            <a:spLocks noChangeArrowheads="1"/>
          </p:cNvSpPr>
          <p:nvPr/>
        </p:nvSpPr>
        <p:spPr bwMode="auto">
          <a:xfrm>
            <a:off x="92209" y="826314"/>
            <a:ext cx="288000" cy="288000"/>
          </a:xfrm>
          <a:custGeom>
            <a:avLst/>
            <a:gdLst>
              <a:gd name="T0" fmla="*/ 38764526 w 602"/>
              <a:gd name="T1" fmla="*/ 78442719 h 602"/>
              <a:gd name="T2" fmla="*/ 38764526 w 602"/>
              <a:gd name="T3" fmla="*/ 78442719 h 602"/>
              <a:gd name="T4" fmla="*/ 0 w 602"/>
              <a:gd name="T5" fmla="*/ 38764526 h 602"/>
              <a:gd name="T6" fmla="*/ 38764526 w 602"/>
              <a:gd name="T7" fmla="*/ 0 h 602"/>
              <a:gd name="T8" fmla="*/ 78442719 w 602"/>
              <a:gd name="T9" fmla="*/ 38764526 h 602"/>
              <a:gd name="T10" fmla="*/ 38764526 w 602"/>
              <a:gd name="T11" fmla="*/ 78442719 h 602"/>
              <a:gd name="T12" fmla="*/ 61866665 w 602"/>
              <a:gd name="T13" fmla="*/ 16576054 h 602"/>
              <a:gd name="T14" fmla="*/ 61866665 w 602"/>
              <a:gd name="T15" fmla="*/ 16576054 h 602"/>
              <a:gd name="T16" fmla="*/ 38764526 w 602"/>
              <a:gd name="T17" fmla="*/ 38764526 h 602"/>
              <a:gd name="T18" fmla="*/ 38764526 w 602"/>
              <a:gd name="T19" fmla="*/ 7308970 h 602"/>
              <a:gd name="T20" fmla="*/ 7439751 w 602"/>
              <a:gd name="T21" fmla="*/ 38764526 h 602"/>
              <a:gd name="T22" fmla="*/ 38764526 w 602"/>
              <a:gd name="T23" fmla="*/ 71002968 h 602"/>
              <a:gd name="T24" fmla="*/ 71002968 w 602"/>
              <a:gd name="T25" fmla="*/ 38764526 h 602"/>
              <a:gd name="T26" fmla="*/ 61866665 w 602"/>
              <a:gd name="T27" fmla="*/ 16576054 h 60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02" h="602">
                <a:moveTo>
                  <a:pt x="297" y="601"/>
                </a:moveTo>
                <a:lnTo>
                  <a:pt x="297" y="601"/>
                </a:lnTo>
                <a:cubicBezTo>
                  <a:pt x="135" y="601"/>
                  <a:pt x="0" y="466"/>
                  <a:pt x="0" y="297"/>
                </a:cubicBezTo>
                <a:cubicBezTo>
                  <a:pt x="0" y="134"/>
                  <a:pt x="135" y="0"/>
                  <a:pt x="297" y="0"/>
                </a:cubicBezTo>
                <a:cubicBezTo>
                  <a:pt x="467" y="0"/>
                  <a:pt x="601" y="134"/>
                  <a:pt x="601" y="297"/>
                </a:cubicBezTo>
                <a:cubicBezTo>
                  <a:pt x="601" y="466"/>
                  <a:pt x="467" y="601"/>
                  <a:pt x="297" y="601"/>
                </a:cubicBezTo>
                <a:close/>
                <a:moveTo>
                  <a:pt x="474" y="127"/>
                </a:moveTo>
                <a:lnTo>
                  <a:pt x="474" y="127"/>
                </a:lnTo>
                <a:cubicBezTo>
                  <a:pt x="297" y="297"/>
                  <a:pt x="297" y="297"/>
                  <a:pt x="297" y="297"/>
                </a:cubicBezTo>
                <a:cubicBezTo>
                  <a:pt x="297" y="56"/>
                  <a:pt x="297" y="56"/>
                  <a:pt x="297" y="56"/>
                </a:cubicBezTo>
                <a:cubicBezTo>
                  <a:pt x="163" y="56"/>
                  <a:pt x="57" y="162"/>
                  <a:pt x="57" y="297"/>
                </a:cubicBezTo>
                <a:cubicBezTo>
                  <a:pt x="57" y="431"/>
                  <a:pt x="163" y="544"/>
                  <a:pt x="297" y="544"/>
                </a:cubicBezTo>
                <a:cubicBezTo>
                  <a:pt x="431" y="544"/>
                  <a:pt x="544" y="431"/>
                  <a:pt x="544" y="297"/>
                </a:cubicBezTo>
                <a:cubicBezTo>
                  <a:pt x="544" y="233"/>
                  <a:pt x="516" y="169"/>
                  <a:pt x="474" y="127"/>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solidFill>
                <a:prstClr val="black"/>
              </a:solidFill>
            </a:endParaRPr>
          </a:p>
        </p:txBody>
      </p:sp>
      <p:sp>
        <p:nvSpPr>
          <p:cNvPr id="15" name="文本框 14"/>
          <p:cNvSpPr txBox="1"/>
          <p:nvPr/>
        </p:nvSpPr>
        <p:spPr>
          <a:xfrm>
            <a:off x="953786" y="709485"/>
            <a:ext cx="4494142" cy="523220"/>
          </a:xfrm>
          <a:prstGeom prst="rect">
            <a:avLst/>
          </a:prstGeom>
          <a:noFill/>
        </p:spPr>
        <p:txBody>
          <a:bodyPr wrap="square" rtlCol="0">
            <a:spAutoFit/>
          </a:bodyPr>
          <a:lstStyle/>
          <a:p>
            <a:r>
              <a:rPr lang="zh-CN" altLang="en-US" sz="2800" dirty="0" smtClean="0">
                <a:solidFill>
                  <a:schemeClr val="bg1"/>
                </a:solidFill>
                <a:latin typeface="微软雅黑 Light" panose="020B0502040204020203" pitchFamily="34" charset="-122"/>
                <a:ea typeface="微软雅黑 Light" panose="020B0502040204020203" pitchFamily="34" charset="-122"/>
              </a:rPr>
              <a:t>使用异常代替返回状态码</a:t>
            </a:r>
            <a:endParaRPr lang="zh-CN" altLang="en-US" sz="2800" dirty="0">
              <a:solidFill>
                <a:schemeClr val="bg1"/>
              </a:solidFill>
              <a:latin typeface="微软雅黑 Light" panose="020B0502040204020203" pitchFamily="34" charset="-122"/>
              <a:ea typeface="微软雅黑 Light" panose="020B0502040204020203" pitchFamily="34" charset="-122"/>
            </a:endParaRPr>
          </a:p>
        </p:txBody>
      </p:sp>
      <p:pic>
        <p:nvPicPr>
          <p:cNvPr id="3" name="图片 2"/>
          <p:cNvPicPr>
            <a:picLocks noChangeAspect="1"/>
          </p:cNvPicPr>
          <p:nvPr/>
        </p:nvPicPr>
        <p:blipFill rotWithShape="1">
          <a:blip r:embed="rId3">
            <a:extLst>
              <a:ext uri="{28A0092B-C50C-407E-A947-70E740481C1C}">
                <a14:useLocalDpi xmlns:a14="http://schemas.microsoft.com/office/drawing/2010/main" xmlns="" val="0"/>
              </a:ext>
            </a:extLst>
          </a:blip>
          <a:srcRect r="33034"/>
          <a:stretch/>
        </p:blipFill>
        <p:spPr>
          <a:xfrm>
            <a:off x="713234" y="3188464"/>
            <a:ext cx="4975246" cy="3009900"/>
          </a:xfrm>
          <a:prstGeom prst="rect">
            <a:avLst/>
          </a:prstGeom>
        </p:spPr>
      </p:pic>
      <p:pic>
        <p:nvPicPr>
          <p:cNvPr id="4" name="图片 3"/>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5879976" y="3225224"/>
            <a:ext cx="7454900" cy="2374900"/>
          </a:xfrm>
          <a:prstGeom prst="rect">
            <a:avLst/>
          </a:prstGeom>
        </p:spPr>
      </p:pic>
      <p:sp>
        <p:nvSpPr>
          <p:cNvPr id="2" name="日期占位符 1"/>
          <p:cNvSpPr>
            <a:spLocks noGrp="1"/>
          </p:cNvSpPr>
          <p:nvPr>
            <p:ph type="dt" sz="half" idx="10"/>
          </p:nvPr>
        </p:nvSpPr>
        <p:spPr/>
        <p:txBody>
          <a:bodyPr/>
          <a:lstStyle/>
          <a:p>
            <a:fld id="{2204EDF8-27A8-46DD-BE1B-1584FA9CBA76}" type="datetime1">
              <a:rPr lang="zh-CN" altLang="en-US" smtClean="0"/>
              <a:pPr/>
              <a:t>2019/9/8</a:t>
            </a:fld>
            <a:endParaRPr lang="zh-CN" altLang="en-US"/>
          </a:p>
        </p:txBody>
      </p:sp>
      <p:sp>
        <p:nvSpPr>
          <p:cNvPr id="5" name="灯片编号占位符 4"/>
          <p:cNvSpPr>
            <a:spLocks noGrp="1"/>
          </p:cNvSpPr>
          <p:nvPr>
            <p:ph type="sldNum" sz="quarter" idx="12"/>
          </p:nvPr>
        </p:nvSpPr>
        <p:spPr/>
        <p:txBody>
          <a:bodyPr/>
          <a:lstStyle/>
          <a:p>
            <a:fld id="{370D8578-DDD4-487D-A316-C8E65CC577E1}" type="slidenum">
              <a:rPr lang="zh-CN" altLang="en-US" smtClean="0"/>
              <a:pPr/>
              <a:t>144</a:t>
            </a:fld>
            <a:endParaRPr lang="zh-CN" altLang="en-US"/>
          </a:p>
        </p:txBody>
      </p:sp>
    </p:spTree>
    <p:extLst>
      <p:ext uri="{BB962C8B-B14F-4D97-AF65-F5344CB8AC3E}">
        <p14:creationId xmlns:p14="http://schemas.microsoft.com/office/powerpoint/2010/main" xmlns="" val="1464290877"/>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479376" y="1196752"/>
            <a:ext cx="11712624" cy="646331"/>
          </a:xfrm>
          <a:prstGeom prst="rect">
            <a:avLst/>
          </a:prstGeom>
          <a:noFill/>
        </p:spPr>
        <p:txBody>
          <a:bodyPr wrap="square" rtlCol="0">
            <a:spAutoFit/>
          </a:bodyPr>
          <a:lstStyle/>
          <a:p>
            <a:pPr marL="342900" indent="-342900">
              <a:lnSpc>
                <a:spcPct val="150000"/>
              </a:lnSpc>
              <a:buClr>
                <a:schemeClr val="tx1"/>
              </a:buClr>
              <a:buFont typeface="Arial" charset="0"/>
              <a:buChar char="•"/>
            </a:pPr>
            <a:r>
              <a:rPr lang="zh-CN" altLang="en-US" sz="2400" dirty="0" smtClean="0">
                <a:latin typeface="Microsoft YaHei Light" charset="-122"/>
                <a:ea typeface="Microsoft YaHei Light" charset="-122"/>
                <a:cs typeface="Microsoft YaHei Light" charset="-122"/>
              </a:rPr>
              <a:t>使用异常的方式</a:t>
            </a:r>
            <a:endParaRPr lang="en-US" altLang="zh-CN" sz="2400" dirty="0" smtClean="0">
              <a:solidFill>
                <a:prstClr val="black"/>
              </a:solidFill>
              <a:latin typeface="Microsoft YaHei Light" charset="-122"/>
              <a:ea typeface="Microsoft YaHei Light" charset="-122"/>
              <a:cs typeface="Microsoft YaHei Light" charset="-122"/>
            </a:endParaRPr>
          </a:p>
        </p:txBody>
      </p:sp>
      <p:pic>
        <p:nvPicPr>
          <p:cNvPr id="2" name="图片 1"/>
          <p:cNvPicPr>
            <a:picLocks noChangeAspect="1"/>
          </p:cNvPicPr>
          <p:nvPr/>
        </p:nvPicPr>
        <p:blipFill rotWithShape="1">
          <a:blip r:embed="rId3">
            <a:extLst>
              <a:ext uri="{28A0092B-C50C-407E-A947-70E740481C1C}">
                <a14:useLocalDpi xmlns:a14="http://schemas.microsoft.com/office/drawing/2010/main" xmlns="" val="0"/>
              </a:ext>
            </a:extLst>
          </a:blip>
          <a:srcRect r="41169"/>
          <a:stretch/>
        </p:blipFill>
        <p:spPr>
          <a:xfrm>
            <a:off x="795334" y="2132856"/>
            <a:ext cx="4385794" cy="4279900"/>
          </a:xfrm>
          <a:prstGeom prst="rect">
            <a:avLst/>
          </a:prstGeom>
        </p:spPr>
      </p:pic>
      <p:pic>
        <p:nvPicPr>
          <p:cNvPr id="5" name="图片 4"/>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5685184" y="2153749"/>
            <a:ext cx="7467600" cy="3263900"/>
          </a:xfrm>
          <a:prstGeom prst="rect">
            <a:avLst/>
          </a:prstGeom>
        </p:spPr>
      </p:pic>
      <p:sp>
        <p:nvSpPr>
          <p:cNvPr id="3" name="日期占位符 2"/>
          <p:cNvSpPr>
            <a:spLocks noGrp="1"/>
          </p:cNvSpPr>
          <p:nvPr>
            <p:ph type="dt" sz="half" idx="10"/>
          </p:nvPr>
        </p:nvSpPr>
        <p:spPr/>
        <p:txBody>
          <a:bodyPr/>
          <a:lstStyle/>
          <a:p>
            <a:fld id="{88ADC846-922C-45CF-8E47-D8FEAEFF7B95}" type="datetime1">
              <a:rPr lang="zh-CN" altLang="en-US" smtClean="0"/>
              <a:pPr/>
              <a:t>2019/9/8</a:t>
            </a:fld>
            <a:endParaRPr lang="zh-CN" altLang="en-US"/>
          </a:p>
        </p:txBody>
      </p:sp>
      <p:sp>
        <p:nvSpPr>
          <p:cNvPr id="4" name="灯片编号占位符 3"/>
          <p:cNvSpPr>
            <a:spLocks noGrp="1"/>
          </p:cNvSpPr>
          <p:nvPr>
            <p:ph type="sldNum" sz="quarter" idx="12"/>
          </p:nvPr>
        </p:nvSpPr>
        <p:spPr/>
        <p:txBody>
          <a:bodyPr/>
          <a:lstStyle/>
          <a:p>
            <a:fld id="{370D8578-DDD4-487D-A316-C8E65CC577E1}" type="slidenum">
              <a:rPr lang="zh-CN" altLang="en-US" smtClean="0"/>
              <a:pPr/>
              <a:t>145</a:t>
            </a:fld>
            <a:endParaRPr lang="zh-CN" altLang="en-US"/>
          </a:p>
        </p:txBody>
      </p:sp>
    </p:spTree>
    <p:extLst>
      <p:ext uri="{BB962C8B-B14F-4D97-AF65-F5344CB8AC3E}">
        <p14:creationId xmlns:p14="http://schemas.microsoft.com/office/powerpoint/2010/main" xmlns="" val="1470285682"/>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911424" y="1844824"/>
            <a:ext cx="10081120" cy="4752528"/>
          </a:xfrm>
        </p:spPr>
        <p:txBody>
          <a:bodyPr>
            <a:normAutofit/>
          </a:bodyPr>
          <a:lstStyle/>
          <a:p>
            <a:pPr>
              <a:lnSpc>
                <a:spcPct val="150000"/>
              </a:lnSpc>
            </a:pPr>
            <a:r>
              <a:rPr kumimoji="1" lang="zh-CN" altLang="en-US" sz="2400" dirty="0" smtClean="0"/>
              <a:t>增强代码的鲁棒性而不必影响程序的主逻辑，专注程序主逻辑，保持代码的简洁清晰</a:t>
            </a:r>
            <a:endParaRPr kumimoji="1" lang="en-US" altLang="zh-CN" sz="2400" dirty="0" smtClean="0"/>
          </a:p>
          <a:p>
            <a:pPr>
              <a:lnSpc>
                <a:spcPct val="150000"/>
              </a:lnSpc>
            </a:pPr>
            <a:r>
              <a:rPr kumimoji="1" lang="zh-CN" altLang="en-US" sz="2400" dirty="0" smtClean="0"/>
              <a:t>异常判断是就地实时的，与代码运行是实时的</a:t>
            </a:r>
            <a:endParaRPr kumimoji="1" lang="en-US" altLang="zh-CN" sz="2400" dirty="0" smtClean="0"/>
          </a:p>
          <a:p>
            <a:pPr>
              <a:lnSpc>
                <a:spcPct val="150000"/>
              </a:lnSpc>
            </a:pPr>
            <a:r>
              <a:rPr kumimoji="1" lang="zh-CN" altLang="en-US" sz="2400" dirty="0"/>
              <a:t>一些低调用级别的代码块没有判断和处理其上级调用模块的权限或者根本无法判断，只能由其上级调用模块来决定下一步怎么做，这时当前模块可以不用处理，将错误抛出给调用者</a:t>
            </a:r>
            <a:endParaRPr kumimoji="1" lang="en-US" altLang="zh-CN" sz="2400" dirty="0"/>
          </a:p>
          <a:p>
            <a:pPr>
              <a:lnSpc>
                <a:spcPct val="150000"/>
              </a:lnSpc>
            </a:pPr>
            <a:endParaRPr kumimoji="1" lang="en-US" altLang="zh-CN" sz="2400" dirty="0" smtClean="0"/>
          </a:p>
        </p:txBody>
      </p:sp>
      <p:sp>
        <p:nvSpPr>
          <p:cNvPr id="8" name="标题 8"/>
          <p:cNvSpPr txBox="1">
            <a:spLocks/>
          </p:cNvSpPr>
          <p:nvPr/>
        </p:nvSpPr>
        <p:spPr>
          <a:xfrm>
            <a:off x="911424" y="579766"/>
            <a:ext cx="10515600" cy="7810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微软雅黑 Light" panose="020B0502040204020203" pitchFamily="34" charset="-122"/>
                <a:ea typeface="微软雅黑 Light" panose="020B0502040204020203" pitchFamily="34" charset="-122"/>
                <a:cs typeface="+mj-cs"/>
              </a:defRPr>
            </a:lvl1pPr>
          </a:lstStyle>
          <a:p>
            <a:r>
              <a:rPr lang="zh-CN" altLang="en-US" sz="3200" b="1" dirty="0" smtClean="0">
                <a:solidFill>
                  <a:srgbClr val="942124"/>
                </a:solidFill>
                <a:cs typeface="+mn-cs"/>
              </a:rPr>
              <a:t>利用抛出异常并处理的优点</a:t>
            </a:r>
            <a:endParaRPr lang="zh-CN" altLang="en-US" sz="3200" b="1" dirty="0">
              <a:solidFill>
                <a:srgbClr val="942124"/>
              </a:solidFill>
              <a:cs typeface="+mn-cs"/>
            </a:endParaRPr>
          </a:p>
        </p:txBody>
      </p:sp>
      <p:sp>
        <p:nvSpPr>
          <p:cNvPr id="10" name="矩形 28"/>
          <p:cNvSpPr/>
          <p:nvPr/>
        </p:nvSpPr>
        <p:spPr>
          <a:xfrm>
            <a:off x="-18898" y="671163"/>
            <a:ext cx="510214"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
        <p:nvSpPr>
          <p:cNvPr id="3" name="日期占位符 2"/>
          <p:cNvSpPr>
            <a:spLocks noGrp="1"/>
          </p:cNvSpPr>
          <p:nvPr>
            <p:ph type="dt" sz="half" idx="10"/>
          </p:nvPr>
        </p:nvSpPr>
        <p:spPr/>
        <p:txBody>
          <a:bodyPr/>
          <a:lstStyle/>
          <a:p>
            <a:fld id="{0E06DDEF-5E48-4863-A7EF-399C8F501E43}" type="datetime1">
              <a:rPr lang="zh-CN" altLang="en-US" smtClean="0"/>
              <a:pPr/>
              <a:t>2019/9/8</a:t>
            </a:fld>
            <a:endParaRPr lang="zh-CN" altLang="en-US"/>
          </a:p>
        </p:txBody>
      </p:sp>
      <p:sp>
        <p:nvSpPr>
          <p:cNvPr id="4" name="灯片编号占位符 3"/>
          <p:cNvSpPr>
            <a:spLocks noGrp="1"/>
          </p:cNvSpPr>
          <p:nvPr>
            <p:ph type="sldNum" sz="quarter" idx="12"/>
          </p:nvPr>
        </p:nvSpPr>
        <p:spPr/>
        <p:txBody>
          <a:bodyPr/>
          <a:lstStyle/>
          <a:p>
            <a:fld id="{370D8578-DDD4-487D-A316-C8E65CC577E1}" type="slidenum">
              <a:rPr lang="zh-CN" altLang="en-US" smtClean="0"/>
              <a:pPr/>
              <a:t>146</a:t>
            </a:fld>
            <a:endParaRPr lang="zh-CN" altLang="en-US"/>
          </a:p>
        </p:txBody>
      </p:sp>
    </p:spTree>
    <p:extLst>
      <p:ext uri="{BB962C8B-B14F-4D97-AF65-F5344CB8AC3E}">
        <p14:creationId xmlns:p14="http://schemas.microsoft.com/office/powerpoint/2010/main" xmlns="" val="510323731"/>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906690" y="1772816"/>
            <a:ext cx="10515600" cy="936104"/>
          </a:xfrm>
        </p:spPr>
        <p:txBody>
          <a:bodyPr>
            <a:normAutofit/>
          </a:bodyPr>
          <a:lstStyle/>
          <a:p>
            <a:pPr>
              <a:lnSpc>
                <a:spcPct val="150000"/>
              </a:lnSpc>
            </a:pPr>
            <a:r>
              <a:rPr kumimoji="1" lang="zh-CN" altLang="en-US" sz="2400" dirty="0" smtClean="0"/>
              <a:t>异常处理应该与正常流程控制分离</a:t>
            </a:r>
            <a:endParaRPr kumimoji="1" lang="en-US" altLang="zh-CN" sz="2400" dirty="0" smtClean="0"/>
          </a:p>
        </p:txBody>
      </p:sp>
      <p:sp>
        <p:nvSpPr>
          <p:cNvPr id="8" name="标题 8"/>
          <p:cNvSpPr txBox="1">
            <a:spLocks/>
          </p:cNvSpPr>
          <p:nvPr/>
        </p:nvSpPr>
        <p:spPr>
          <a:xfrm>
            <a:off x="911424" y="579766"/>
            <a:ext cx="10515600" cy="7810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微软雅黑 Light" panose="020B0502040204020203" pitchFamily="34" charset="-122"/>
                <a:ea typeface="微软雅黑 Light" panose="020B0502040204020203" pitchFamily="34" charset="-122"/>
                <a:cs typeface="+mj-cs"/>
              </a:defRPr>
            </a:lvl1pPr>
          </a:lstStyle>
          <a:p>
            <a:r>
              <a:rPr lang="zh-CN" altLang="en-US" sz="3200" b="1" dirty="0" smtClean="0">
                <a:solidFill>
                  <a:srgbClr val="942124"/>
                </a:solidFill>
                <a:cs typeface="+mn-cs"/>
              </a:rPr>
              <a:t>异常处理与流程控制</a:t>
            </a:r>
            <a:endParaRPr lang="zh-CN" altLang="en-US" sz="3200" b="1" dirty="0">
              <a:solidFill>
                <a:srgbClr val="942124"/>
              </a:solidFill>
              <a:cs typeface="+mn-cs"/>
            </a:endParaRPr>
          </a:p>
        </p:txBody>
      </p:sp>
      <p:sp>
        <p:nvSpPr>
          <p:cNvPr id="10" name="矩形 28"/>
          <p:cNvSpPr/>
          <p:nvPr/>
        </p:nvSpPr>
        <p:spPr>
          <a:xfrm>
            <a:off x="-18898" y="671163"/>
            <a:ext cx="510214"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pic>
        <p:nvPicPr>
          <p:cNvPr id="3" name="图片 2"/>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491316" y="3542674"/>
            <a:ext cx="7764924" cy="1941231"/>
          </a:xfrm>
          <a:prstGeom prst="rect">
            <a:avLst/>
          </a:prstGeom>
        </p:spPr>
      </p:pic>
      <p:pic>
        <p:nvPicPr>
          <p:cNvPr id="4" name="图片 3"/>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5519936" y="3074622"/>
            <a:ext cx="7467600" cy="2794000"/>
          </a:xfrm>
          <a:prstGeom prst="rect">
            <a:avLst/>
          </a:prstGeom>
        </p:spPr>
      </p:pic>
      <p:sp>
        <p:nvSpPr>
          <p:cNvPr id="7" name="内容占位符 1"/>
          <p:cNvSpPr txBox="1">
            <a:spLocks/>
          </p:cNvSpPr>
          <p:nvPr/>
        </p:nvSpPr>
        <p:spPr>
          <a:xfrm>
            <a:off x="1415480" y="3074622"/>
            <a:ext cx="2952328" cy="93610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kumimoji="1" lang="zh-CN" altLang="en-US" sz="1800" dirty="0" smtClean="0">
                <a:solidFill>
                  <a:srgbClr val="942124"/>
                </a:solidFill>
              </a:rPr>
              <a:t>异常处理搞乱了代码逻辑</a:t>
            </a:r>
            <a:endParaRPr kumimoji="1" lang="en-US" altLang="zh-CN" sz="1800" dirty="0" smtClean="0">
              <a:solidFill>
                <a:srgbClr val="942124"/>
              </a:solidFill>
            </a:endParaRPr>
          </a:p>
        </p:txBody>
      </p:sp>
      <p:sp>
        <p:nvSpPr>
          <p:cNvPr id="9" name="内容占位符 1"/>
          <p:cNvSpPr txBox="1">
            <a:spLocks/>
          </p:cNvSpPr>
          <p:nvPr/>
        </p:nvSpPr>
        <p:spPr>
          <a:xfrm>
            <a:off x="7392144" y="2525806"/>
            <a:ext cx="3600400" cy="782842"/>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zh-CN" altLang="en-US" sz="1800" dirty="0">
                <a:solidFill>
                  <a:srgbClr val="942124"/>
                </a:solidFill>
              </a:rPr>
              <a:t>将异常代码块抽离到另外的函数中</a:t>
            </a:r>
            <a:endParaRPr kumimoji="1" lang="en-US" altLang="zh-CN" sz="1800" dirty="0" smtClean="0">
              <a:solidFill>
                <a:srgbClr val="942124"/>
              </a:solidFill>
            </a:endParaRPr>
          </a:p>
        </p:txBody>
      </p:sp>
      <p:sp>
        <p:nvSpPr>
          <p:cNvPr id="5" name="日期占位符 4"/>
          <p:cNvSpPr>
            <a:spLocks noGrp="1"/>
          </p:cNvSpPr>
          <p:nvPr>
            <p:ph type="dt" sz="half" idx="10"/>
          </p:nvPr>
        </p:nvSpPr>
        <p:spPr/>
        <p:txBody>
          <a:bodyPr/>
          <a:lstStyle/>
          <a:p>
            <a:fld id="{174C04C6-2113-4E51-A6B5-479A48FADC33}" type="datetime1">
              <a:rPr lang="zh-CN" altLang="en-US" smtClean="0"/>
              <a:pPr/>
              <a:t>2019/9/8</a:t>
            </a:fld>
            <a:endParaRPr lang="zh-CN" altLang="en-US"/>
          </a:p>
        </p:txBody>
      </p:sp>
      <p:sp>
        <p:nvSpPr>
          <p:cNvPr id="6" name="灯片编号占位符 5"/>
          <p:cNvSpPr>
            <a:spLocks noGrp="1"/>
          </p:cNvSpPr>
          <p:nvPr>
            <p:ph type="sldNum" sz="quarter" idx="12"/>
          </p:nvPr>
        </p:nvSpPr>
        <p:spPr/>
        <p:txBody>
          <a:bodyPr/>
          <a:lstStyle/>
          <a:p>
            <a:fld id="{370D8578-DDD4-487D-A316-C8E65CC577E1}" type="slidenum">
              <a:rPr lang="zh-CN" altLang="en-US" smtClean="0"/>
              <a:pPr/>
              <a:t>147</a:t>
            </a:fld>
            <a:endParaRPr lang="zh-CN" altLang="en-US"/>
          </a:p>
        </p:txBody>
      </p:sp>
    </p:spTree>
    <p:extLst>
      <p:ext uri="{BB962C8B-B14F-4D97-AF65-F5344CB8AC3E}">
        <p14:creationId xmlns:p14="http://schemas.microsoft.com/office/powerpoint/2010/main" xmlns="" val="1979752033"/>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470336" y="1558533"/>
            <a:ext cx="11191170" cy="646331"/>
          </a:xfrm>
          <a:prstGeom prst="rect">
            <a:avLst/>
          </a:prstGeom>
          <a:noFill/>
        </p:spPr>
        <p:txBody>
          <a:bodyPr wrap="square" rtlCol="0">
            <a:spAutoFit/>
          </a:bodyPr>
          <a:lstStyle/>
          <a:p>
            <a:pPr marL="342900" indent="-342900">
              <a:lnSpc>
                <a:spcPct val="150000"/>
              </a:lnSpc>
              <a:buClr>
                <a:schemeClr val="tx1"/>
              </a:buClr>
              <a:buFont typeface="Arial" charset="0"/>
              <a:buChar char="•"/>
            </a:pPr>
            <a:r>
              <a:rPr lang="zh-CN" altLang="en-US" sz="2400" dirty="0" smtClean="0">
                <a:solidFill>
                  <a:prstClr val="black"/>
                </a:solidFill>
                <a:latin typeface="微软雅黑 Light" panose="020B0502040204020203" pitchFamily="34" charset="-122"/>
                <a:ea typeface="微软雅黑 Light" panose="020B0502040204020203" pitchFamily="34" charset="-122"/>
              </a:rPr>
              <a:t>网络爬虫框架</a:t>
            </a:r>
            <a:endParaRPr lang="en-US" altLang="zh-CN" sz="2400" dirty="0">
              <a:solidFill>
                <a:prstClr val="black"/>
              </a:solidFill>
              <a:latin typeface="微软雅黑 Light" panose="020B0502040204020203" pitchFamily="34" charset="-122"/>
              <a:ea typeface="微软雅黑 Light" panose="020B0502040204020203" pitchFamily="34" charset="-122"/>
            </a:endParaRPr>
          </a:p>
        </p:txBody>
      </p:sp>
      <p:sp>
        <p:nvSpPr>
          <p:cNvPr id="13" name="标题 8"/>
          <p:cNvSpPr txBox="1">
            <a:spLocks/>
          </p:cNvSpPr>
          <p:nvPr/>
        </p:nvSpPr>
        <p:spPr>
          <a:xfrm>
            <a:off x="911424" y="579766"/>
            <a:ext cx="10515600" cy="7810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微软雅黑 Light" panose="020B0502040204020203" pitchFamily="34" charset="-122"/>
                <a:ea typeface="微软雅黑 Light" panose="020B0502040204020203" pitchFamily="34" charset="-122"/>
                <a:cs typeface="+mj-cs"/>
              </a:defRPr>
            </a:lvl1pPr>
          </a:lstStyle>
          <a:p>
            <a:r>
              <a:rPr lang="zh-CN" altLang="en-US" sz="3200" b="1" dirty="0" smtClean="0">
                <a:solidFill>
                  <a:srgbClr val="942124"/>
                </a:solidFill>
                <a:cs typeface="+mn-cs"/>
              </a:rPr>
              <a:t>爬虫</a:t>
            </a:r>
            <a:r>
              <a:rPr lang="en-US" altLang="zh-CN" sz="3200" b="1" dirty="0" smtClean="0">
                <a:solidFill>
                  <a:srgbClr val="942124"/>
                </a:solidFill>
                <a:cs typeface="+mn-cs"/>
              </a:rPr>
              <a:t>HTTP</a:t>
            </a:r>
            <a:r>
              <a:rPr lang="zh-CN" altLang="en-US" sz="3200" b="1" dirty="0" smtClean="0">
                <a:solidFill>
                  <a:srgbClr val="942124"/>
                </a:solidFill>
                <a:cs typeface="+mn-cs"/>
              </a:rPr>
              <a:t>异常处理</a:t>
            </a:r>
            <a:endParaRPr lang="zh-CN" altLang="en-US" sz="3200" b="1" dirty="0">
              <a:solidFill>
                <a:srgbClr val="942124"/>
              </a:solidFill>
              <a:cs typeface="+mn-cs"/>
            </a:endParaRPr>
          </a:p>
        </p:txBody>
      </p:sp>
      <p:sp>
        <p:nvSpPr>
          <p:cNvPr id="17" name="矩形 28"/>
          <p:cNvSpPr/>
          <p:nvPr/>
        </p:nvSpPr>
        <p:spPr>
          <a:xfrm>
            <a:off x="-18898" y="671163"/>
            <a:ext cx="510214"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grpSp>
        <p:nvGrpSpPr>
          <p:cNvPr id="19" name="组合 2"/>
          <p:cNvGrpSpPr/>
          <p:nvPr/>
        </p:nvGrpSpPr>
        <p:grpSpPr>
          <a:xfrm>
            <a:off x="767408" y="1417092"/>
            <a:ext cx="10894098" cy="4950506"/>
            <a:chOff x="767408" y="1417092"/>
            <a:chExt cx="10894098" cy="4950506"/>
          </a:xfrm>
        </p:grpSpPr>
        <p:pic>
          <p:nvPicPr>
            <p:cNvPr id="20" name="图片 19"/>
            <p:cNvPicPr>
              <a:picLocks noChangeAspect="1"/>
            </p:cNvPicPr>
            <p:nvPr/>
          </p:nvPicPr>
          <p:blipFill>
            <a:blip r:embed="rId3"/>
            <a:stretch>
              <a:fillRect/>
            </a:stretch>
          </p:blipFill>
          <p:spPr>
            <a:xfrm>
              <a:off x="3169186" y="1848435"/>
              <a:ext cx="5645249" cy="4519163"/>
            </a:xfrm>
            <a:prstGeom prst="rect">
              <a:avLst/>
            </a:prstGeom>
          </p:spPr>
        </p:pic>
        <p:sp>
          <p:nvSpPr>
            <p:cNvPr id="21" name="圆角矩形标注 20"/>
            <p:cNvSpPr/>
            <p:nvPr/>
          </p:nvSpPr>
          <p:spPr>
            <a:xfrm>
              <a:off x="1055440" y="3125102"/>
              <a:ext cx="1802286" cy="900680"/>
            </a:xfrm>
            <a:prstGeom prst="wedgeRoundRectCallout">
              <a:avLst>
                <a:gd name="adj1" fmla="val 72040"/>
                <a:gd name="adj2" fmla="val 27771"/>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dirty="0" smtClean="0">
                  <a:latin typeface="Microsoft YaHei Light" charset="-122"/>
                  <a:ea typeface="Microsoft YaHei Light" charset="-122"/>
                  <a:cs typeface="Microsoft YaHei Light" charset="-122"/>
                </a:rPr>
                <a:t>URL </a:t>
              </a:r>
              <a:r>
                <a:rPr lang="zh-CN" altLang="en-US" dirty="0" smtClean="0">
                  <a:latin typeface="Microsoft YaHei Light" charset="-122"/>
                  <a:ea typeface="Microsoft YaHei Light" charset="-122"/>
                  <a:cs typeface="Microsoft YaHei Light" charset="-122"/>
                </a:rPr>
                <a:t>管理模块，负责管理、调度所有</a:t>
              </a:r>
              <a:r>
                <a:rPr lang="en-US" altLang="zh-CN" dirty="0" smtClean="0">
                  <a:latin typeface="Microsoft YaHei Light" charset="-122"/>
                  <a:ea typeface="Microsoft YaHei Light" charset="-122"/>
                  <a:cs typeface="Microsoft YaHei Light" charset="-122"/>
                </a:rPr>
                <a:t>URL</a:t>
              </a:r>
              <a:endParaRPr lang="zh-CN" altLang="en-US" dirty="0">
                <a:latin typeface="Microsoft YaHei Light" charset="-122"/>
                <a:ea typeface="Microsoft YaHei Light" charset="-122"/>
                <a:cs typeface="Microsoft YaHei Light" charset="-122"/>
              </a:endParaRPr>
            </a:p>
          </p:txBody>
        </p:sp>
        <p:sp>
          <p:nvSpPr>
            <p:cNvPr id="22" name="圆角矩形标注 21"/>
            <p:cNvSpPr/>
            <p:nvPr/>
          </p:nvSpPr>
          <p:spPr>
            <a:xfrm>
              <a:off x="767408" y="5160803"/>
              <a:ext cx="2090318" cy="684656"/>
            </a:xfrm>
            <a:prstGeom prst="wedgeRoundRectCallout">
              <a:avLst>
                <a:gd name="adj1" fmla="val 72040"/>
                <a:gd name="adj2" fmla="val 27771"/>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dirty="0">
                  <a:latin typeface="Microsoft YaHei Light" charset="-122"/>
                  <a:ea typeface="Microsoft YaHei Light" charset="-122"/>
                  <a:cs typeface="Microsoft YaHei Light" charset="-122"/>
                </a:rPr>
                <a:t>爬虫</a:t>
              </a:r>
              <a:r>
                <a:rPr lang="zh-CN" altLang="en-US" dirty="0" smtClean="0">
                  <a:latin typeface="Microsoft YaHei Light" charset="-122"/>
                  <a:ea typeface="Microsoft YaHei Light" charset="-122"/>
                  <a:cs typeface="Microsoft YaHei Light" charset="-122"/>
                </a:rPr>
                <a:t>启动的</a:t>
              </a:r>
              <a:r>
                <a:rPr lang="zh-CN" altLang="en-US" dirty="0">
                  <a:latin typeface="Microsoft YaHei Light" charset="-122"/>
                  <a:ea typeface="Microsoft YaHei Light" charset="-122"/>
                  <a:cs typeface="Microsoft YaHei Light" charset="-122"/>
                </a:rPr>
                <a:t>入口，通常是一组 </a:t>
              </a:r>
              <a:r>
                <a:rPr lang="en-US" altLang="zh-CN" dirty="0" smtClean="0">
                  <a:latin typeface="Microsoft YaHei Light" charset="-122"/>
                  <a:ea typeface="Microsoft YaHei Light" charset="-122"/>
                  <a:cs typeface="Microsoft YaHei Light" charset="-122"/>
                </a:rPr>
                <a:t>URL</a:t>
              </a:r>
              <a:endParaRPr lang="zh-CN" altLang="en-US" dirty="0">
                <a:latin typeface="Microsoft YaHei Light" charset="-122"/>
                <a:ea typeface="Microsoft YaHei Light" charset="-122"/>
                <a:cs typeface="Microsoft YaHei Light" charset="-122"/>
              </a:endParaRPr>
            </a:p>
          </p:txBody>
        </p:sp>
        <p:sp>
          <p:nvSpPr>
            <p:cNvPr id="23" name="圆角矩形标注 22"/>
            <p:cNvSpPr/>
            <p:nvPr/>
          </p:nvSpPr>
          <p:spPr>
            <a:xfrm>
              <a:off x="7561674" y="1417092"/>
              <a:ext cx="2350750" cy="900680"/>
            </a:xfrm>
            <a:prstGeom prst="wedgeRoundRectCallout">
              <a:avLst>
                <a:gd name="adj1" fmla="val -110151"/>
                <a:gd name="adj2" fmla="val 88685"/>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dirty="0">
                  <a:latin typeface="Microsoft YaHei Light" charset="-122"/>
                  <a:ea typeface="Microsoft YaHei Light" charset="-122"/>
                  <a:cs typeface="Microsoft YaHei Light" charset="-122"/>
                </a:rPr>
                <a:t>下载</a:t>
              </a:r>
              <a:r>
                <a:rPr lang="zh-CN" altLang="en-US" dirty="0" smtClean="0">
                  <a:latin typeface="Microsoft YaHei Light" charset="-122"/>
                  <a:ea typeface="Microsoft YaHei Light" charset="-122"/>
                  <a:cs typeface="Microsoft YaHei Light" charset="-122"/>
                </a:rPr>
                <a:t>模块，</a:t>
              </a:r>
              <a:r>
                <a:rPr lang="zh-CN" altLang="en-US" dirty="0">
                  <a:latin typeface="Microsoft YaHei Light" charset="-122"/>
                  <a:ea typeface="Microsoft YaHei Light" charset="-122"/>
                  <a:cs typeface="Microsoft YaHei Light" charset="-122"/>
                </a:rPr>
                <a:t>为了提高效率，</a:t>
              </a:r>
              <a:r>
                <a:rPr lang="en-US" altLang="zh-CN" dirty="0">
                  <a:latin typeface="Microsoft YaHei Light" charset="-122"/>
                  <a:ea typeface="Microsoft YaHei Light" charset="-122"/>
                  <a:cs typeface="Microsoft YaHei Light" charset="-122"/>
                </a:rPr>
                <a:t>Crawler </a:t>
              </a:r>
              <a:r>
                <a:rPr lang="zh-CN" altLang="en-US" dirty="0">
                  <a:latin typeface="Microsoft YaHei Light" charset="-122"/>
                  <a:ea typeface="Microsoft YaHei Light" charset="-122"/>
                  <a:cs typeface="Microsoft YaHei Light" charset="-122"/>
                </a:rPr>
                <a:t>通常是并行</a:t>
              </a:r>
              <a:r>
                <a:rPr lang="zh-CN" altLang="en-US" dirty="0" smtClean="0">
                  <a:latin typeface="Microsoft YaHei Light" charset="-122"/>
                  <a:ea typeface="Microsoft YaHei Light" charset="-122"/>
                  <a:cs typeface="Microsoft YaHei Light" charset="-122"/>
                </a:rPr>
                <a:t>的。</a:t>
              </a:r>
              <a:endParaRPr lang="zh-CN" altLang="en-US" dirty="0">
                <a:latin typeface="Microsoft YaHei Light" charset="-122"/>
                <a:ea typeface="Microsoft YaHei Light" charset="-122"/>
                <a:cs typeface="Microsoft YaHei Light" charset="-122"/>
              </a:endParaRPr>
            </a:p>
          </p:txBody>
        </p:sp>
        <p:sp>
          <p:nvSpPr>
            <p:cNvPr id="24" name="圆角矩形标注 23"/>
            <p:cNvSpPr/>
            <p:nvPr/>
          </p:nvSpPr>
          <p:spPr>
            <a:xfrm>
              <a:off x="9022724" y="2883880"/>
              <a:ext cx="2638782" cy="1224136"/>
            </a:xfrm>
            <a:prstGeom prst="wedgeRoundRectCallout">
              <a:avLst>
                <a:gd name="adj1" fmla="val -64764"/>
                <a:gd name="adj2" fmla="val 21597"/>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dirty="0">
                  <a:latin typeface="Microsoft YaHei Light" charset="-122"/>
                  <a:ea typeface="Microsoft YaHei Light" charset="-122"/>
                  <a:cs typeface="Microsoft YaHei Light" charset="-122"/>
                </a:rPr>
                <a:t>解析</a:t>
              </a:r>
              <a:r>
                <a:rPr lang="zh-CN" altLang="en-US" dirty="0" smtClean="0">
                  <a:latin typeface="Microsoft YaHei Light" charset="-122"/>
                  <a:ea typeface="Microsoft YaHei Light" charset="-122"/>
                  <a:cs typeface="Microsoft YaHei Light" charset="-122"/>
                </a:rPr>
                <a:t>模块，从网页</a:t>
              </a:r>
              <a:r>
                <a:rPr lang="zh-CN" altLang="en-US" dirty="0">
                  <a:latin typeface="Microsoft YaHei Light" charset="-122"/>
                  <a:ea typeface="Microsoft YaHei Light" charset="-122"/>
                  <a:cs typeface="Microsoft YaHei Light" charset="-122"/>
                </a:rPr>
                <a:t>中解析出有价值的信息，并将新发现的 </a:t>
              </a:r>
              <a:r>
                <a:rPr lang="en-US" altLang="zh-CN" dirty="0">
                  <a:latin typeface="Microsoft YaHei Light" charset="-122"/>
                  <a:ea typeface="Microsoft YaHei Light" charset="-122"/>
                  <a:cs typeface="Microsoft YaHei Light" charset="-122"/>
                </a:rPr>
                <a:t>URL </a:t>
              </a:r>
              <a:r>
                <a:rPr lang="zh-CN" altLang="en-US" dirty="0">
                  <a:latin typeface="Microsoft YaHei Light" charset="-122"/>
                  <a:ea typeface="Microsoft YaHei Light" charset="-122"/>
                  <a:cs typeface="Microsoft YaHei Light" charset="-122"/>
                </a:rPr>
                <a:t>加入到 </a:t>
              </a:r>
              <a:r>
                <a:rPr lang="en-US" altLang="zh-CN" dirty="0">
                  <a:latin typeface="Microsoft YaHei Light" charset="-122"/>
                  <a:ea typeface="Microsoft YaHei Light" charset="-122"/>
                  <a:cs typeface="Microsoft YaHei Light" charset="-122"/>
                </a:rPr>
                <a:t>URL Queue </a:t>
              </a:r>
              <a:r>
                <a:rPr lang="zh-CN" altLang="en-US" dirty="0" smtClean="0">
                  <a:latin typeface="Microsoft YaHei Light" charset="-122"/>
                  <a:ea typeface="Microsoft YaHei Light" charset="-122"/>
                  <a:cs typeface="Microsoft YaHei Light" charset="-122"/>
                </a:rPr>
                <a:t>中。</a:t>
              </a:r>
              <a:endParaRPr lang="zh-CN" altLang="en-US" dirty="0">
                <a:latin typeface="Microsoft YaHei Light" charset="-122"/>
                <a:ea typeface="Microsoft YaHei Light" charset="-122"/>
                <a:cs typeface="Microsoft YaHei Light" charset="-122"/>
              </a:endParaRPr>
            </a:p>
          </p:txBody>
        </p:sp>
        <p:sp>
          <p:nvSpPr>
            <p:cNvPr id="25" name="圆角矩形标注 24"/>
            <p:cNvSpPr/>
            <p:nvPr/>
          </p:nvSpPr>
          <p:spPr>
            <a:xfrm>
              <a:off x="9001834" y="5304819"/>
              <a:ext cx="2566774" cy="900680"/>
            </a:xfrm>
            <a:prstGeom prst="wedgeRoundRectCallout">
              <a:avLst>
                <a:gd name="adj1" fmla="val -74800"/>
                <a:gd name="adj2" fmla="val 23964"/>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dirty="0" smtClean="0">
                  <a:latin typeface="Microsoft YaHei Light" charset="-122"/>
                  <a:ea typeface="Microsoft YaHei Light" charset="-122"/>
                  <a:cs typeface="Microsoft YaHei Light" charset="-122"/>
                </a:rPr>
                <a:t>存储模块，将</a:t>
              </a:r>
              <a:r>
                <a:rPr lang="zh-CN" altLang="en-US" dirty="0">
                  <a:latin typeface="Microsoft YaHei Light" charset="-122"/>
                  <a:ea typeface="Microsoft YaHei Light" charset="-122"/>
                  <a:cs typeface="Microsoft YaHei Light" charset="-122"/>
                </a:rPr>
                <a:t>数据存在存储介质</a:t>
              </a:r>
              <a:r>
                <a:rPr lang="zh-CN" altLang="en-US" dirty="0" smtClean="0">
                  <a:latin typeface="Microsoft YaHei Light" charset="-122"/>
                  <a:ea typeface="Microsoft YaHei Light" charset="-122"/>
                  <a:cs typeface="Microsoft YaHei Light" charset="-122"/>
                </a:rPr>
                <a:t>中，通常</a:t>
              </a:r>
              <a:r>
                <a:rPr lang="zh-CN" altLang="en-US" dirty="0">
                  <a:latin typeface="Microsoft YaHei Light" charset="-122"/>
                  <a:ea typeface="Microsoft YaHei Light" charset="-122"/>
                  <a:cs typeface="Microsoft YaHei Light" charset="-122"/>
                </a:rPr>
                <a:t>是文件或</a:t>
              </a:r>
              <a:r>
                <a:rPr lang="zh-CN" altLang="en-US" dirty="0" smtClean="0">
                  <a:latin typeface="Microsoft YaHei Light" charset="-122"/>
                  <a:ea typeface="Microsoft YaHei Light" charset="-122"/>
                  <a:cs typeface="Microsoft YaHei Light" charset="-122"/>
                </a:rPr>
                <a:t>数据库。</a:t>
              </a:r>
              <a:endParaRPr lang="zh-CN" altLang="en-US" dirty="0">
                <a:latin typeface="Microsoft YaHei Light" charset="-122"/>
                <a:ea typeface="Microsoft YaHei Light" charset="-122"/>
                <a:cs typeface="Microsoft YaHei Light" charset="-122"/>
              </a:endParaRPr>
            </a:p>
          </p:txBody>
        </p:sp>
      </p:grpSp>
      <p:sp>
        <p:nvSpPr>
          <p:cNvPr id="2" name="日期占位符 1"/>
          <p:cNvSpPr>
            <a:spLocks noGrp="1"/>
          </p:cNvSpPr>
          <p:nvPr>
            <p:ph type="dt" sz="half" idx="10"/>
          </p:nvPr>
        </p:nvSpPr>
        <p:spPr/>
        <p:txBody>
          <a:bodyPr/>
          <a:lstStyle/>
          <a:p>
            <a:fld id="{C1B24650-55E8-487C-90AC-4C7B5080B135}" type="datetime1">
              <a:rPr lang="zh-CN" altLang="en-US" smtClean="0"/>
              <a:pPr/>
              <a:t>2019/9/8</a:t>
            </a:fld>
            <a:endParaRPr lang="zh-CN" altLang="en-US"/>
          </a:p>
        </p:txBody>
      </p:sp>
      <p:sp>
        <p:nvSpPr>
          <p:cNvPr id="3" name="灯片编号占位符 2"/>
          <p:cNvSpPr>
            <a:spLocks noGrp="1"/>
          </p:cNvSpPr>
          <p:nvPr>
            <p:ph type="sldNum" sz="quarter" idx="12"/>
          </p:nvPr>
        </p:nvSpPr>
        <p:spPr/>
        <p:txBody>
          <a:bodyPr/>
          <a:lstStyle/>
          <a:p>
            <a:fld id="{370D8578-DDD4-487D-A316-C8E65CC577E1}" type="slidenum">
              <a:rPr lang="zh-CN" altLang="en-US" smtClean="0"/>
              <a:pPr/>
              <a:t>148</a:t>
            </a:fld>
            <a:endParaRPr lang="zh-CN" altLang="en-US"/>
          </a:p>
        </p:txBody>
      </p:sp>
    </p:spTree>
    <p:extLst>
      <p:ext uri="{BB962C8B-B14F-4D97-AF65-F5344CB8AC3E}">
        <p14:creationId xmlns:p14="http://schemas.microsoft.com/office/powerpoint/2010/main" xmlns="" val="290495189"/>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3"/>
          <a:stretch>
            <a:fillRect/>
          </a:stretch>
        </p:blipFill>
        <p:spPr>
          <a:xfrm>
            <a:off x="5894392" y="2419147"/>
            <a:ext cx="5133975" cy="3581400"/>
          </a:xfrm>
          <a:prstGeom prst="rect">
            <a:avLst/>
          </a:prstGeom>
        </p:spPr>
      </p:pic>
      <p:sp>
        <p:nvSpPr>
          <p:cNvPr id="3" name="矩形 2"/>
          <p:cNvSpPr/>
          <p:nvPr/>
        </p:nvSpPr>
        <p:spPr>
          <a:xfrm>
            <a:off x="779348" y="1556792"/>
            <a:ext cx="4308540" cy="4524315"/>
          </a:xfrm>
          <a:prstGeom prst="rect">
            <a:avLst/>
          </a:prstGeom>
        </p:spPr>
        <p:txBody>
          <a:bodyPr wrap="square">
            <a:spAutoFit/>
          </a:bodyPr>
          <a:lstStyle/>
          <a:p>
            <a:pPr>
              <a:lnSpc>
                <a:spcPct val="150000"/>
              </a:lnSpc>
            </a:pPr>
            <a:endParaRPr lang="en-US" altLang="zh-CN" sz="2400" dirty="0">
              <a:solidFill>
                <a:srgbClr val="000000"/>
              </a:solidFill>
              <a:latin typeface="Microsoft YaHei Light" charset="-122"/>
              <a:ea typeface="Microsoft YaHei Light" charset="-122"/>
              <a:cs typeface="Microsoft YaHei Light" charset="-122"/>
            </a:endParaRPr>
          </a:p>
          <a:p>
            <a:pPr marL="342900" indent="-342900">
              <a:lnSpc>
                <a:spcPct val="150000"/>
              </a:lnSpc>
              <a:buFont typeface="+mj-lt"/>
              <a:buAutoNum type="arabicPeriod"/>
            </a:pPr>
            <a:r>
              <a:rPr lang="zh-CN" altLang="en-US" sz="2400" dirty="0">
                <a:solidFill>
                  <a:srgbClr val="000000"/>
                </a:solidFill>
                <a:latin typeface="Microsoft YaHei Light" charset="-122"/>
                <a:ea typeface="Microsoft YaHei Light" charset="-122"/>
                <a:cs typeface="Microsoft YaHei Light" charset="-122"/>
              </a:rPr>
              <a:t>获取要访问的 </a:t>
            </a:r>
            <a:r>
              <a:rPr lang="en-US" altLang="zh-CN" sz="2400" dirty="0">
                <a:solidFill>
                  <a:srgbClr val="000000"/>
                </a:solidFill>
                <a:latin typeface="Microsoft YaHei Light" charset="-122"/>
                <a:ea typeface="Microsoft YaHei Light" charset="-122"/>
                <a:cs typeface="Microsoft YaHei Light" charset="-122"/>
              </a:rPr>
              <a:t>URL </a:t>
            </a:r>
            <a:r>
              <a:rPr lang="zh-CN" altLang="en-US" sz="2400" dirty="0">
                <a:solidFill>
                  <a:srgbClr val="000000"/>
                </a:solidFill>
                <a:latin typeface="Microsoft YaHei Light" charset="-122"/>
                <a:ea typeface="Microsoft YaHei Light" charset="-122"/>
                <a:cs typeface="Microsoft YaHei Light" charset="-122"/>
              </a:rPr>
              <a:t>的 </a:t>
            </a:r>
            <a:r>
              <a:rPr lang="en-US" altLang="zh-CN" sz="2400" dirty="0">
                <a:solidFill>
                  <a:srgbClr val="000000"/>
                </a:solidFill>
                <a:latin typeface="Microsoft YaHei Light" charset="-122"/>
                <a:ea typeface="Microsoft YaHei Light" charset="-122"/>
                <a:cs typeface="Microsoft YaHei Light" charset="-122"/>
              </a:rPr>
              <a:t>IP </a:t>
            </a:r>
            <a:r>
              <a:rPr lang="zh-CN" altLang="en-US" sz="2400" dirty="0">
                <a:solidFill>
                  <a:srgbClr val="000000"/>
                </a:solidFill>
                <a:latin typeface="Microsoft YaHei Light" charset="-122"/>
                <a:ea typeface="Microsoft YaHei Light" charset="-122"/>
                <a:cs typeface="Microsoft YaHei Light" charset="-122"/>
              </a:rPr>
              <a:t>地址（右图中标号为</a:t>
            </a:r>
            <a:r>
              <a:rPr lang="en-US" altLang="zh-CN" sz="2400" dirty="0">
                <a:solidFill>
                  <a:srgbClr val="000000"/>
                </a:solidFill>
                <a:latin typeface="Microsoft YaHei Light" charset="-122"/>
                <a:ea typeface="Microsoft YaHei Light" charset="-122"/>
                <a:cs typeface="Microsoft YaHei Light" charset="-122"/>
              </a:rPr>
              <a:t>1</a:t>
            </a:r>
            <a:r>
              <a:rPr lang="zh-CN" altLang="en-US" sz="2400" dirty="0">
                <a:solidFill>
                  <a:srgbClr val="000000"/>
                </a:solidFill>
                <a:latin typeface="Microsoft YaHei Light" charset="-122"/>
                <a:ea typeface="Microsoft YaHei Light" charset="-122"/>
                <a:cs typeface="Microsoft YaHei Light" charset="-122"/>
              </a:rPr>
              <a:t>、</a:t>
            </a:r>
            <a:r>
              <a:rPr lang="en-US" altLang="zh-CN" sz="2400" dirty="0">
                <a:solidFill>
                  <a:srgbClr val="000000"/>
                </a:solidFill>
                <a:latin typeface="Microsoft YaHei Light" charset="-122"/>
                <a:ea typeface="Microsoft YaHei Light" charset="-122"/>
                <a:cs typeface="Microsoft YaHei Light" charset="-122"/>
              </a:rPr>
              <a:t>2</a:t>
            </a:r>
            <a:r>
              <a:rPr lang="zh-CN" altLang="en-US" sz="2400" dirty="0">
                <a:solidFill>
                  <a:srgbClr val="000000"/>
                </a:solidFill>
                <a:latin typeface="Microsoft YaHei Light" charset="-122"/>
                <a:ea typeface="Microsoft YaHei Light" charset="-122"/>
                <a:cs typeface="Microsoft YaHei Light" charset="-122"/>
              </a:rPr>
              <a:t>）</a:t>
            </a:r>
            <a:endParaRPr lang="en-US" altLang="zh-CN" sz="2400" dirty="0">
              <a:solidFill>
                <a:srgbClr val="000000"/>
              </a:solidFill>
              <a:latin typeface="Microsoft YaHei Light" charset="-122"/>
              <a:ea typeface="Microsoft YaHei Light" charset="-122"/>
              <a:cs typeface="Microsoft YaHei Light" charset="-122"/>
            </a:endParaRPr>
          </a:p>
          <a:p>
            <a:pPr marL="342900" indent="-342900">
              <a:lnSpc>
                <a:spcPct val="150000"/>
              </a:lnSpc>
              <a:buFont typeface="+mj-lt"/>
              <a:buAutoNum type="arabicPeriod"/>
            </a:pPr>
            <a:r>
              <a:rPr lang="zh-CN" altLang="en-US" sz="2400" dirty="0">
                <a:solidFill>
                  <a:srgbClr val="000000"/>
                </a:solidFill>
                <a:latin typeface="Microsoft YaHei Light" charset="-122"/>
                <a:ea typeface="Microsoft YaHei Light" charset="-122"/>
                <a:cs typeface="Microsoft YaHei Light" charset="-122"/>
              </a:rPr>
              <a:t>向 </a:t>
            </a:r>
            <a:r>
              <a:rPr lang="en-US" altLang="zh-CN" sz="2400" dirty="0">
                <a:solidFill>
                  <a:srgbClr val="000000"/>
                </a:solidFill>
                <a:latin typeface="Microsoft YaHei Light" charset="-122"/>
                <a:ea typeface="Microsoft YaHei Light" charset="-122"/>
                <a:cs typeface="Microsoft YaHei Light" charset="-122"/>
              </a:rPr>
              <a:t>Web Server </a:t>
            </a:r>
            <a:r>
              <a:rPr lang="zh-CN" altLang="en-US" sz="2400" dirty="0">
                <a:solidFill>
                  <a:srgbClr val="000000"/>
                </a:solidFill>
                <a:latin typeface="Microsoft YaHei Light" charset="-122"/>
                <a:ea typeface="Microsoft YaHei Light" charset="-122"/>
                <a:cs typeface="Microsoft YaHei Light" charset="-122"/>
              </a:rPr>
              <a:t>请求资源（右图中标号为</a:t>
            </a:r>
            <a:r>
              <a:rPr lang="en-US" altLang="zh-CN" sz="2400" dirty="0">
                <a:solidFill>
                  <a:srgbClr val="000000"/>
                </a:solidFill>
                <a:latin typeface="Microsoft YaHei Light" charset="-122"/>
                <a:ea typeface="Microsoft YaHei Light" charset="-122"/>
                <a:cs typeface="Microsoft YaHei Light" charset="-122"/>
              </a:rPr>
              <a:t>3</a:t>
            </a:r>
            <a:r>
              <a:rPr lang="zh-CN" altLang="en-US" sz="2400" dirty="0">
                <a:solidFill>
                  <a:srgbClr val="000000"/>
                </a:solidFill>
                <a:latin typeface="Microsoft YaHei Light" charset="-122"/>
                <a:ea typeface="Microsoft YaHei Light" charset="-122"/>
                <a:cs typeface="Microsoft YaHei Light" charset="-122"/>
              </a:rPr>
              <a:t>）</a:t>
            </a:r>
            <a:endParaRPr lang="en-US" altLang="zh-CN" sz="2400" dirty="0">
              <a:solidFill>
                <a:srgbClr val="000000"/>
              </a:solidFill>
              <a:latin typeface="Microsoft YaHei Light" charset="-122"/>
              <a:ea typeface="Microsoft YaHei Light" charset="-122"/>
              <a:cs typeface="Microsoft YaHei Light" charset="-122"/>
            </a:endParaRPr>
          </a:p>
          <a:p>
            <a:pPr marL="342900" indent="-342900">
              <a:lnSpc>
                <a:spcPct val="150000"/>
              </a:lnSpc>
              <a:buFont typeface="+mj-lt"/>
              <a:buAutoNum type="arabicPeriod"/>
            </a:pPr>
            <a:r>
              <a:rPr lang="en-US" altLang="zh-CN" sz="2400" dirty="0">
                <a:solidFill>
                  <a:srgbClr val="000000"/>
                </a:solidFill>
                <a:latin typeface="Microsoft YaHei Light" charset="-122"/>
                <a:ea typeface="Microsoft YaHei Light" charset="-122"/>
                <a:cs typeface="Microsoft YaHei Light" charset="-122"/>
              </a:rPr>
              <a:t>Web Server </a:t>
            </a:r>
            <a:r>
              <a:rPr lang="zh-CN" altLang="en-US" sz="2400" dirty="0">
                <a:solidFill>
                  <a:srgbClr val="000000"/>
                </a:solidFill>
                <a:latin typeface="Microsoft YaHei Light" charset="-122"/>
                <a:ea typeface="Microsoft YaHei Light" charset="-122"/>
                <a:cs typeface="Microsoft YaHei Light" charset="-122"/>
              </a:rPr>
              <a:t>收到请求，将响应返回给客户端（右图中标号为</a:t>
            </a:r>
            <a:r>
              <a:rPr lang="en-US" altLang="zh-CN" sz="2400" dirty="0">
                <a:solidFill>
                  <a:srgbClr val="000000"/>
                </a:solidFill>
                <a:latin typeface="Microsoft YaHei Light" charset="-122"/>
                <a:ea typeface="Microsoft YaHei Light" charset="-122"/>
                <a:cs typeface="Microsoft YaHei Light" charset="-122"/>
              </a:rPr>
              <a:t>4</a:t>
            </a:r>
            <a:r>
              <a:rPr lang="zh-CN" altLang="en-US" sz="2400" dirty="0">
                <a:solidFill>
                  <a:srgbClr val="000000"/>
                </a:solidFill>
                <a:latin typeface="Microsoft YaHei Light" charset="-122"/>
                <a:ea typeface="Microsoft YaHei Light" charset="-122"/>
                <a:cs typeface="Microsoft YaHei Light" charset="-122"/>
              </a:rPr>
              <a:t>）</a:t>
            </a:r>
            <a:endParaRPr lang="zh-CN" altLang="en-US" sz="2400" dirty="0">
              <a:latin typeface="Microsoft YaHei Light" charset="-122"/>
              <a:ea typeface="Microsoft YaHei Light" charset="-122"/>
              <a:cs typeface="Microsoft YaHei Light" charset="-122"/>
            </a:endParaRPr>
          </a:p>
        </p:txBody>
      </p:sp>
      <p:sp>
        <p:nvSpPr>
          <p:cNvPr id="7" name="文本框 5"/>
          <p:cNvSpPr txBox="1"/>
          <p:nvPr/>
        </p:nvSpPr>
        <p:spPr>
          <a:xfrm>
            <a:off x="911424" y="836712"/>
            <a:ext cx="2664296" cy="400110"/>
          </a:xfrm>
          <a:prstGeom prst="rect">
            <a:avLst/>
          </a:prstGeom>
          <a:noFill/>
        </p:spPr>
        <p:txBody>
          <a:bodyPr wrap="square" rtlCol="0">
            <a:spAutoFit/>
          </a:bodyPr>
          <a:lstStyle/>
          <a:p>
            <a:r>
              <a:rPr lang="zh-CN" altLang="en-US" sz="2000" dirty="0">
                <a:solidFill>
                  <a:prstClr val="white"/>
                </a:solidFill>
                <a:latin typeface="微软雅黑 Light" panose="020B0502040204020203" pitchFamily="34" charset="-122"/>
                <a:ea typeface="微软雅黑 Light" panose="020B0502040204020203" pitchFamily="34" charset="-122"/>
              </a:rPr>
              <a:t>聚类分析</a:t>
            </a:r>
          </a:p>
        </p:txBody>
      </p:sp>
      <p:sp>
        <p:nvSpPr>
          <p:cNvPr id="8" name="矩形 28"/>
          <p:cNvSpPr/>
          <p:nvPr/>
        </p:nvSpPr>
        <p:spPr>
          <a:xfrm>
            <a:off x="-18898" y="671163"/>
            <a:ext cx="510214"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
        <p:nvSpPr>
          <p:cNvPr id="9" name="矩形 4"/>
          <p:cNvSpPr/>
          <p:nvPr/>
        </p:nvSpPr>
        <p:spPr>
          <a:xfrm>
            <a:off x="479376" y="674237"/>
            <a:ext cx="4968552" cy="595228"/>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0" name="Freeform 83"/>
          <p:cNvSpPr>
            <a:spLocks noChangeArrowheads="1"/>
          </p:cNvSpPr>
          <p:nvPr/>
        </p:nvSpPr>
        <p:spPr bwMode="auto">
          <a:xfrm>
            <a:off x="92209" y="826314"/>
            <a:ext cx="288000" cy="288000"/>
          </a:xfrm>
          <a:custGeom>
            <a:avLst/>
            <a:gdLst>
              <a:gd name="T0" fmla="*/ 38764526 w 602"/>
              <a:gd name="T1" fmla="*/ 78442719 h 602"/>
              <a:gd name="T2" fmla="*/ 38764526 w 602"/>
              <a:gd name="T3" fmla="*/ 78442719 h 602"/>
              <a:gd name="T4" fmla="*/ 0 w 602"/>
              <a:gd name="T5" fmla="*/ 38764526 h 602"/>
              <a:gd name="T6" fmla="*/ 38764526 w 602"/>
              <a:gd name="T7" fmla="*/ 0 h 602"/>
              <a:gd name="T8" fmla="*/ 78442719 w 602"/>
              <a:gd name="T9" fmla="*/ 38764526 h 602"/>
              <a:gd name="T10" fmla="*/ 38764526 w 602"/>
              <a:gd name="T11" fmla="*/ 78442719 h 602"/>
              <a:gd name="T12" fmla="*/ 61866665 w 602"/>
              <a:gd name="T13" fmla="*/ 16576054 h 602"/>
              <a:gd name="T14" fmla="*/ 61866665 w 602"/>
              <a:gd name="T15" fmla="*/ 16576054 h 602"/>
              <a:gd name="T16" fmla="*/ 38764526 w 602"/>
              <a:gd name="T17" fmla="*/ 38764526 h 602"/>
              <a:gd name="T18" fmla="*/ 38764526 w 602"/>
              <a:gd name="T19" fmla="*/ 7308970 h 602"/>
              <a:gd name="T20" fmla="*/ 7439751 w 602"/>
              <a:gd name="T21" fmla="*/ 38764526 h 602"/>
              <a:gd name="T22" fmla="*/ 38764526 w 602"/>
              <a:gd name="T23" fmla="*/ 71002968 h 602"/>
              <a:gd name="T24" fmla="*/ 71002968 w 602"/>
              <a:gd name="T25" fmla="*/ 38764526 h 602"/>
              <a:gd name="T26" fmla="*/ 61866665 w 602"/>
              <a:gd name="T27" fmla="*/ 16576054 h 60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02" h="602">
                <a:moveTo>
                  <a:pt x="297" y="601"/>
                </a:moveTo>
                <a:lnTo>
                  <a:pt x="297" y="601"/>
                </a:lnTo>
                <a:cubicBezTo>
                  <a:pt x="135" y="601"/>
                  <a:pt x="0" y="466"/>
                  <a:pt x="0" y="297"/>
                </a:cubicBezTo>
                <a:cubicBezTo>
                  <a:pt x="0" y="134"/>
                  <a:pt x="135" y="0"/>
                  <a:pt x="297" y="0"/>
                </a:cubicBezTo>
                <a:cubicBezTo>
                  <a:pt x="467" y="0"/>
                  <a:pt x="601" y="134"/>
                  <a:pt x="601" y="297"/>
                </a:cubicBezTo>
                <a:cubicBezTo>
                  <a:pt x="601" y="466"/>
                  <a:pt x="467" y="601"/>
                  <a:pt x="297" y="601"/>
                </a:cubicBezTo>
                <a:close/>
                <a:moveTo>
                  <a:pt x="474" y="127"/>
                </a:moveTo>
                <a:lnTo>
                  <a:pt x="474" y="127"/>
                </a:lnTo>
                <a:cubicBezTo>
                  <a:pt x="297" y="297"/>
                  <a:pt x="297" y="297"/>
                  <a:pt x="297" y="297"/>
                </a:cubicBezTo>
                <a:cubicBezTo>
                  <a:pt x="297" y="56"/>
                  <a:pt x="297" y="56"/>
                  <a:pt x="297" y="56"/>
                </a:cubicBezTo>
                <a:cubicBezTo>
                  <a:pt x="163" y="56"/>
                  <a:pt x="57" y="162"/>
                  <a:pt x="57" y="297"/>
                </a:cubicBezTo>
                <a:cubicBezTo>
                  <a:pt x="57" y="431"/>
                  <a:pt x="163" y="544"/>
                  <a:pt x="297" y="544"/>
                </a:cubicBezTo>
                <a:cubicBezTo>
                  <a:pt x="431" y="544"/>
                  <a:pt x="544" y="431"/>
                  <a:pt x="544" y="297"/>
                </a:cubicBezTo>
                <a:cubicBezTo>
                  <a:pt x="544" y="233"/>
                  <a:pt x="516" y="169"/>
                  <a:pt x="474" y="127"/>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solidFill>
                <a:prstClr val="black"/>
              </a:solidFill>
            </a:endParaRPr>
          </a:p>
        </p:txBody>
      </p:sp>
      <p:sp>
        <p:nvSpPr>
          <p:cNvPr id="11" name="文本框 10"/>
          <p:cNvSpPr txBox="1"/>
          <p:nvPr/>
        </p:nvSpPr>
        <p:spPr>
          <a:xfrm>
            <a:off x="953786" y="709485"/>
            <a:ext cx="4494142" cy="523220"/>
          </a:xfrm>
          <a:prstGeom prst="rect">
            <a:avLst/>
          </a:prstGeom>
          <a:noFill/>
        </p:spPr>
        <p:txBody>
          <a:bodyPr wrap="square" rtlCol="0">
            <a:spAutoFit/>
          </a:bodyPr>
          <a:lstStyle/>
          <a:p>
            <a:r>
              <a:rPr lang="en-US" altLang="zh-CN" sz="2800" dirty="0" smtClean="0">
                <a:solidFill>
                  <a:schemeClr val="bg1"/>
                </a:solidFill>
                <a:latin typeface="微软雅黑 Light" panose="020B0502040204020203" pitchFamily="34" charset="-122"/>
                <a:ea typeface="微软雅黑 Light" panose="020B0502040204020203" pitchFamily="34" charset="-122"/>
              </a:rPr>
              <a:t>HTTP</a:t>
            </a:r>
            <a:r>
              <a:rPr lang="zh-CN" altLang="en-US" sz="2800" dirty="0" smtClean="0">
                <a:solidFill>
                  <a:schemeClr val="bg1"/>
                </a:solidFill>
                <a:latin typeface="微软雅黑 Light" panose="020B0502040204020203" pitchFamily="34" charset="-122"/>
                <a:ea typeface="微软雅黑 Light" panose="020B0502040204020203" pitchFamily="34" charset="-122"/>
              </a:rPr>
              <a:t>请求过程</a:t>
            </a:r>
            <a:endParaRPr lang="zh-CN" altLang="en-US" sz="2800" dirty="0">
              <a:solidFill>
                <a:schemeClr val="bg1"/>
              </a:solidFill>
              <a:latin typeface="微软雅黑 Light" panose="020B0502040204020203" pitchFamily="34" charset="-122"/>
              <a:ea typeface="微软雅黑 Light" panose="020B0502040204020203" pitchFamily="34" charset="-122"/>
            </a:endParaRPr>
          </a:p>
        </p:txBody>
      </p:sp>
      <p:sp>
        <p:nvSpPr>
          <p:cNvPr id="2" name="日期占位符 1"/>
          <p:cNvSpPr>
            <a:spLocks noGrp="1"/>
          </p:cNvSpPr>
          <p:nvPr>
            <p:ph type="dt" sz="half" idx="10"/>
          </p:nvPr>
        </p:nvSpPr>
        <p:spPr/>
        <p:txBody>
          <a:bodyPr/>
          <a:lstStyle/>
          <a:p>
            <a:fld id="{B3945C03-2AA1-4230-8FC6-E8762C1BEFA5}" type="datetime1">
              <a:rPr lang="zh-CN" altLang="en-US" smtClean="0"/>
              <a:pPr/>
              <a:t>2019/9/8</a:t>
            </a:fld>
            <a:endParaRPr lang="zh-CN" altLang="en-US"/>
          </a:p>
        </p:txBody>
      </p:sp>
      <p:sp>
        <p:nvSpPr>
          <p:cNvPr id="4" name="灯片编号占位符 3"/>
          <p:cNvSpPr>
            <a:spLocks noGrp="1"/>
          </p:cNvSpPr>
          <p:nvPr>
            <p:ph type="sldNum" sz="quarter" idx="12"/>
          </p:nvPr>
        </p:nvSpPr>
        <p:spPr/>
        <p:txBody>
          <a:bodyPr/>
          <a:lstStyle/>
          <a:p>
            <a:fld id="{370D8578-DDD4-487D-A316-C8E65CC577E1}" type="slidenum">
              <a:rPr lang="zh-CN" altLang="en-US" smtClean="0"/>
              <a:pPr/>
              <a:t>149</a:t>
            </a:fld>
            <a:endParaRPr lang="zh-CN" altLang="en-US"/>
          </a:p>
        </p:txBody>
      </p:sp>
    </p:spTree>
    <p:extLst>
      <p:ext uri="{BB962C8B-B14F-4D97-AF65-F5344CB8AC3E}">
        <p14:creationId xmlns:p14="http://schemas.microsoft.com/office/powerpoint/2010/main" xmlns="" val="33631793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28"/>
          <p:cNvSpPr/>
          <p:nvPr/>
        </p:nvSpPr>
        <p:spPr>
          <a:xfrm>
            <a:off x="-18898" y="671163"/>
            <a:ext cx="510214"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
        <p:nvSpPr>
          <p:cNvPr id="14" name="矩形 13"/>
          <p:cNvSpPr/>
          <p:nvPr/>
        </p:nvSpPr>
        <p:spPr>
          <a:xfrm>
            <a:off x="479376" y="671163"/>
            <a:ext cx="3816424" cy="598302"/>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5" name="Freeform 83"/>
          <p:cNvSpPr>
            <a:spLocks noChangeArrowheads="1"/>
          </p:cNvSpPr>
          <p:nvPr/>
        </p:nvSpPr>
        <p:spPr bwMode="auto">
          <a:xfrm>
            <a:off x="92209" y="826314"/>
            <a:ext cx="288000" cy="288000"/>
          </a:xfrm>
          <a:custGeom>
            <a:avLst/>
            <a:gdLst>
              <a:gd name="T0" fmla="*/ 38764526 w 602"/>
              <a:gd name="T1" fmla="*/ 78442719 h 602"/>
              <a:gd name="T2" fmla="*/ 38764526 w 602"/>
              <a:gd name="T3" fmla="*/ 78442719 h 602"/>
              <a:gd name="T4" fmla="*/ 0 w 602"/>
              <a:gd name="T5" fmla="*/ 38764526 h 602"/>
              <a:gd name="T6" fmla="*/ 38764526 w 602"/>
              <a:gd name="T7" fmla="*/ 0 h 602"/>
              <a:gd name="T8" fmla="*/ 78442719 w 602"/>
              <a:gd name="T9" fmla="*/ 38764526 h 602"/>
              <a:gd name="T10" fmla="*/ 38764526 w 602"/>
              <a:gd name="T11" fmla="*/ 78442719 h 602"/>
              <a:gd name="T12" fmla="*/ 61866665 w 602"/>
              <a:gd name="T13" fmla="*/ 16576054 h 602"/>
              <a:gd name="T14" fmla="*/ 61866665 w 602"/>
              <a:gd name="T15" fmla="*/ 16576054 h 602"/>
              <a:gd name="T16" fmla="*/ 38764526 w 602"/>
              <a:gd name="T17" fmla="*/ 38764526 h 602"/>
              <a:gd name="T18" fmla="*/ 38764526 w 602"/>
              <a:gd name="T19" fmla="*/ 7308970 h 602"/>
              <a:gd name="T20" fmla="*/ 7439751 w 602"/>
              <a:gd name="T21" fmla="*/ 38764526 h 602"/>
              <a:gd name="T22" fmla="*/ 38764526 w 602"/>
              <a:gd name="T23" fmla="*/ 71002968 h 602"/>
              <a:gd name="T24" fmla="*/ 71002968 w 602"/>
              <a:gd name="T25" fmla="*/ 38764526 h 602"/>
              <a:gd name="T26" fmla="*/ 61866665 w 602"/>
              <a:gd name="T27" fmla="*/ 16576054 h 60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02" h="602">
                <a:moveTo>
                  <a:pt x="297" y="601"/>
                </a:moveTo>
                <a:lnTo>
                  <a:pt x="297" y="601"/>
                </a:lnTo>
                <a:cubicBezTo>
                  <a:pt x="135" y="601"/>
                  <a:pt x="0" y="466"/>
                  <a:pt x="0" y="297"/>
                </a:cubicBezTo>
                <a:cubicBezTo>
                  <a:pt x="0" y="134"/>
                  <a:pt x="135" y="0"/>
                  <a:pt x="297" y="0"/>
                </a:cubicBezTo>
                <a:cubicBezTo>
                  <a:pt x="467" y="0"/>
                  <a:pt x="601" y="134"/>
                  <a:pt x="601" y="297"/>
                </a:cubicBezTo>
                <a:cubicBezTo>
                  <a:pt x="601" y="466"/>
                  <a:pt x="467" y="601"/>
                  <a:pt x="297" y="601"/>
                </a:cubicBezTo>
                <a:close/>
                <a:moveTo>
                  <a:pt x="474" y="127"/>
                </a:moveTo>
                <a:lnTo>
                  <a:pt x="474" y="127"/>
                </a:lnTo>
                <a:cubicBezTo>
                  <a:pt x="297" y="297"/>
                  <a:pt x="297" y="297"/>
                  <a:pt x="297" y="297"/>
                </a:cubicBezTo>
                <a:cubicBezTo>
                  <a:pt x="297" y="56"/>
                  <a:pt x="297" y="56"/>
                  <a:pt x="297" y="56"/>
                </a:cubicBezTo>
                <a:cubicBezTo>
                  <a:pt x="163" y="56"/>
                  <a:pt x="57" y="162"/>
                  <a:pt x="57" y="297"/>
                </a:cubicBezTo>
                <a:cubicBezTo>
                  <a:pt x="57" y="431"/>
                  <a:pt x="163" y="544"/>
                  <a:pt x="297" y="544"/>
                </a:cubicBezTo>
                <a:cubicBezTo>
                  <a:pt x="431" y="544"/>
                  <a:pt x="544" y="431"/>
                  <a:pt x="544" y="297"/>
                </a:cubicBezTo>
                <a:cubicBezTo>
                  <a:pt x="544" y="233"/>
                  <a:pt x="516" y="169"/>
                  <a:pt x="474" y="127"/>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solidFill>
                <a:prstClr val="black"/>
              </a:solidFill>
            </a:endParaRPr>
          </a:p>
        </p:txBody>
      </p:sp>
      <p:sp>
        <p:nvSpPr>
          <p:cNvPr id="16" name="文本框 5"/>
          <p:cNvSpPr txBox="1"/>
          <p:nvPr/>
        </p:nvSpPr>
        <p:spPr>
          <a:xfrm>
            <a:off x="953786" y="709485"/>
            <a:ext cx="6438358" cy="523220"/>
          </a:xfrm>
          <a:prstGeom prst="rect">
            <a:avLst/>
          </a:prstGeom>
          <a:noFill/>
        </p:spPr>
        <p:txBody>
          <a:bodyPr wrap="square" rtlCol="0">
            <a:spAutoFit/>
          </a:bodyPr>
          <a:lstStyle/>
          <a:p>
            <a:r>
              <a:rPr lang="en-US" altLang="zh-CN" sz="2800" dirty="0" smtClean="0">
                <a:solidFill>
                  <a:prstClr val="white"/>
                </a:solidFill>
                <a:latin typeface="微软雅黑 Light" panose="020B0502040204020203" pitchFamily="34" charset="-122"/>
                <a:ea typeface="微软雅黑 Light" panose="020B0502040204020203" pitchFamily="34" charset="-122"/>
              </a:rPr>
              <a:t>Python</a:t>
            </a:r>
            <a:r>
              <a:rPr lang="zh-CN" altLang="en-US" sz="2800" dirty="0" smtClean="0">
                <a:solidFill>
                  <a:prstClr val="white"/>
                </a:solidFill>
                <a:latin typeface="微软雅黑 Light" panose="020B0502040204020203" pitchFamily="34" charset="-122"/>
                <a:ea typeface="微软雅黑 Light" panose="020B0502040204020203" pitchFamily="34" charset="-122"/>
              </a:rPr>
              <a:t>语言与</a:t>
            </a:r>
            <a:r>
              <a:rPr lang="en-US" altLang="zh-CN" sz="2800" dirty="0" smtClean="0">
                <a:solidFill>
                  <a:prstClr val="white"/>
                </a:solidFill>
                <a:latin typeface="微软雅黑 Light" panose="020B0502040204020203" pitchFamily="34" charset="-122"/>
                <a:ea typeface="微软雅黑 Light" panose="020B0502040204020203" pitchFamily="34" charset="-122"/>
              </a:rPr>
              <a:t>Java</a:t>
            </a:r>
            <a:endParaRPr lang="zh-CN" altLang="en-US" sz="2800" dirty="0">
              <a:solidFill>
                <a:prstClr val="white"/>
              </a:solidFill>
              <a:latin typeface="微软雅黑 Light" panose="020B0502040204020203" pitchFamily="34" charset="-122"/>
              <a:ea typeface="微软雅黑 Light" panose="020B0502040204020203" pitchFamily="34" charset="-122"/>
            </a:endParaRPr>
          </a:p>
        </p:txBody>
      </p:sp>
      <p:sp>
        <p:nvSpPr>
          <p:cNvPr id="7" name="内容占位符 1"/>
          <p:cNvSpPr>
            <a:spLocks noGrp="1"/>
          </p:cNvSpPr>
          <p:nvPr>
            <p:ph idx="1"/>
          </p:nvPr>
        </p:nvSpPr>
        <p:spPr>
          <a:xfrm>
            <a:off x="4155453" y="3277057"/>
            <a:ext cx="3658820" cy="2592288"/>
          </a:xfrm>
        </p:spPr>
        <p:txBody>
          <a:bodyPr>
            <a:normAutofit fontScale="92500" lnSpcReduction="20000"/>
          </a:bodyPr>
          <a:lstStyle/>
          <a:p>
            <a:pPr>
              <a:lnSpc>
                <a:spcPct val="150000"/>
              </a:lnSpc>
            </a:pPr>
            <a:r>
              <a:rPr kumimoji="1" lang="zh-CN" altLang="en-US" dirty="0" smtClean="0"/>
              <a:t>动态类型和静态类型</a:t>
            </a:r>
            <a:endParaRPr kumimoji="1" lang="en-US" altLang="zh-CN" dirty="0" smtClean="0"/>
          </a:p>
          <a:p>
            <a:pPr>
              <a:lnSpc>
                <a:spcPct val="150000"/>
              </a:lnSpc>
            </a:pPr>
            <a:r>
              <a:rPr kumimoji="1" lang="en-US" altLang="zh-CN" dirty="0" smtClean="0"/>
              <a:t>Python</a:t>
            </a:r>
            <a:r>
              <a:rPr kumimoji="1" lang="zh-CN" altLang="en-US" dirty="0" smtClean="0"/>
              <a:t>中一切皆对象</a:t>
            </a:r>
            <a:endParaRPr kumimoji="1" lang="en-US" altLang="zh-CN" dirty="0" smtClean="0"/>
          </a:p>
          <a:p>
            <a:pPr>
              <a:lnSpc>
                <a:spcPct val="150000"/>
              </a:lnSpc>
            </a:pPr>
            <a:r>
              <a:rPr kumimoji="1" lang="zh-CN" altLang="en-US" dirty="0" smtClean="0"/>
              <a:t>括号与缩进</a:t>
            </a:r>
            <a:endParaRPr kumimoji="1" lang="en-US" altLang="zh-CN" dirty="0" smtClean="0"/>
          </a:p>
          <a:p>
            <a:pPr>
              <a:lnSpc>
                <a:spcPct val="150000"/>
              </a:lnSpc>
            </a:pPr>
            <a:r>
              <a:rPr kumimoji="1" lang="zh-CN" altLang="en-US" dirty="0" smtClean="0"/>
              <a:t>应用领域</a:t>
            </a:r>
            <a:endParaRPr kumimoji="1" lang="zh-CN" altLang="en-US" dirty="0"/>
          </a:p>
        </p:txBody>
      </p:sp>
      <p:pic>
        <p:nvPicPr>
          <p:cNvPr id="8" name="图片 7"/>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1089542" y="2172191"/>
            <a:ext cx="2596091" cy="769212"/>
          </a:xfrm>
          <a:prstGeom prst="rect">
            <a:avLst/>
          </a:prstGeom>
        </p:spPr>
      </p:pic>
      <p:pic>
        <p:nvPicPr>
          <p:cNvPr id="4" name="图片 3"/>
          <p:cNvPicPr>
            <a:picLocks noChangeAspect="1"/>
          </p:cNvPicPr>
          <p:nvPr/>
        </p:nvPicPr>
        <p:blipFill rotWithShape="1">
          <a:blip r:embed="rId4" cstate="print">
            <a:extLst>
              <a:ext uri="{28A0092B-C50C-407E-A947-70E740481C1C}">
                <a14:useLocalDpi xmlns:a14="http://schemas.microsoft.com/office/drawing/2010/main" xmlns="" val="0"/>
              </a:ext>
            </a:extLst>
          </a:blip>
          <a:srcRect l="6805" t="11047" r="10128" b="14826"/>
          <a:stretch/>
        </p:blipFill>
        <p:spPr>
          <a:xfrm>
            <a:off x="8472264" y="1970051"/>
            <a:ext cx="1800200" cy="971352"/>
          </a:xfrm>
          <a:prstGeom prst="rect">
            <a:avLst/>
          </a:prstGeom>
        </p:spPr>
      </p:pic>
      <p:sp>
        <p:nvSpPr>
          <p:cNvPr id="2" name="日期占位符 1"/>
          <p:cNvSpPr>
            <a:spLocks noGrp="1"/>
          </p:cNvSpPr>
          <p:nvPr>
            <p:ph type="dt" sz="half" idx="10"/>
          </p:nvPr>
        </p:nvSpPr>
        <p:spPr/>
        <p:txBody>
          <a:bodyPr/>
          <a:lstStyle/>
          <a:p>
            <a:fld id="{91646A1D-7A40-4952-8FBA-DAAD00DE061F}" type="datetime1">
              <a:rPr lang="zh-CN" altLang="en-US" smtClean="0"/>
              <a:pPr/>
              <a:t>2019/9/8</a:t>
            </a:fld>
            <a:endParaRPr lang="zh-CN" altLang="en-US"/>
          </a:p>
        </p:txBody>
      </p:sp>
      <p:sp>
        <p:nvSpPr>
          <p:cNvPr id="3" name="灯片编号占位符 2"/>
          <p:cNvSpPr>
            <a:spLocks noGrp="1"/>
          </p:cNvSpPr>
          <p:nvPr>
            <p:ph type="sldNum" sz="quarter" idx="12"/>
          </p:nvPr>
        </p:nvSpPr>
        <p:spPr/>
        <p:txBody>
          <a:bodyPr/>
          <a:lstStyle/>
          <a:p>
            <a:fld id="{370D8578-DDD4-487D-A316-C8E65CC577E1}" type="slidenum">
              <a:rPr lang="zh-CN" altLang="en-US" smtClean="0"/>
              <a:pPr/>
              <a:t>15</a:t>
            </a:fld>
            <a:endParaRPr lang="zh-CN" altLang="en-US"/>
          </a:p>
        </p:txBody>
      </p:sp>
    </p:spTree>
    <p:extLst>
      <p:ext uri="{BB962C8B-B14F-4D97-AF65-F5344CB8AC3E}">
        <p14:creationId xmlns:p14="http://schemas.microsoft.com/office/powerpoint/2010/main" xmlns="" val="2284447329"/>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380209" y="1500104"/>
            <a:ext cx="12052495" cy="2308324"/>
          </a:xfrm>
          <a:prstGeom prst="rect">
            <a:avLst/>
          </a:prstGeom>
          <a:noFill/>
        </p:spPr>
        <p:txBody>
          <a:bodyPr wrap="square" rtlCol="0">
            <a:spAutoFit/>
          </a:bodyPr>
          <a:lstStyle/>
          <a:p>
            <a:pPr>
              <a:lnSpc>
                <a:spcPct val="150000"/>
              </a:lnSpc>
              <a:buClr>
                <a:schemeClr val="tx1"/>
              </a:buClr>
            </a:pPr>
            <a:r>
              <a:rPr lang="zh-CN" altLang="en-US" sz="2400" dirty="0" smtClean="0">
                <a:solidFill>
                  <a:prstClr val="black"/>
                </a:solidFill>
                <a:latin typeface="微软雅黑 Light" panose="020B0502040204020203" pitchFamily="34" charset="-122"/>
                <a:ea typeface="微软雅黑 Light" panose="020B0502040204020203" pitchFamily="34" charset="-122"/>
              </a:rPr>
              <a:t>① </a:t>
            </a:r>
            <a:r>
              <a:rPr lang="en-US" altLang="zh-CN" sz="2400" dirty="0" err="1" smtClean="0">
                <a:solidFill>
                  <a:prstClr val="black"/>
                </a:solidFill>
                <a:latin typeface="Monaco" charset="0"/>
                <a:ea typeface="Monaco" charset="0"/>
                <a:cs typeface="Monaco" charset="0"/>
              </a:rPr>
              <a:t>URLError</a:t>
            </a:r>
            <a:r>
              <a:rPr lang="zh-CN" altLang="en-US" sz="2400" dirty="0" smtClean="0">
                <a:solidFill>
                  <a:prstClr val="black"/>
                </a:solidFill>
                <a:latin typeface="微软雅黑 Light" panose="020B0502040204020203" pitchFamily="34" charset="-122"/>
                <a:ea typeface="微软雅黑 Light" panose="020B0502040204020203" pitchFamily="34" charset="-122"/>
              </a:rPr>
              <a:t>：不能够处理一个</a:t>
            </a:r>
            <a:r>
              <a:rPr lang="en-US" altLang="zh-CN" sz="2400" dirty="0" smtClean="0">
                <a:solidFill>
                  <a:prstClr val="black"/>
                </a:solidFill>
                <a:latin typeface="Monaco" charset="0"/>
                <a:ea typeface="Monaco" charset="0"/>
                <a:cs typeface="Monaco" charset="0"/>
              </a:rPr>
              <a:t>response</a:t>
            </a:r>
          </a:p>
          <a:p>
            <a:pPr marL="800100" lvl="1" indent="-342900">
              <a:lnSpc>
                <a:spcPct val="150000"/>
              </a:lnSpc>
              <a:buClr>
                <a:schemeClr val="tx1"/>
              </a:buClr>
              <a:buFont typeface="Arial" charset="0"/>
              <a:buChar char="•"/>
            </a:pPr>
            <a:r>
              <a:rPr lang="zh-CN" altLang="en-US" sz="2400" dirty="0" smtClean="0">
                <a:solidFill>
                  <a:prstClr val="black"/>
                </a:solidFill>
                <a:latin typeface="微软雅黑 Light" panose="020B0502040204020203" pitchFamily="34" charset="-122"/>
                <a:ea typeface="微软雅黑 Light" panose="020B0502040204020203" pitchFamily="34" charset="-122"/>
              </a:rPr>
              <a:t>网络无连接，即本机无法上网</a:t>
            </a:r>
            <a:endParaRPr lang="en-US" altLang="zh-CN" sz="2400" dirty="0" smtClean="0">
              <a:solidFill>
                <a:prstClr val="black"/>
              </a:solidFill>
              <a:latin typeface="微软雅黑 Light" panose="020B0502040204020203" pitchFamily="34" charset="-122"/>
              <a:ea typeface="微软雅黑 Light" panose="020B0502040204020203" pitchFamily="34" charset="-122"/>
            </a:endParaRPr>
          </a:p>
          <a:p>
            <a:pPr marL="800100" lvl="1" indent="-342900">
              <a:lnSpc>
                <a:spcPct val="150000"/>
              </a:lnSpc>
              <a:buClr>
                <a:schemeClr val="tx1"/>
              </a:buClr>
              <a:buFont typeface="Arial" charset="0"/>
              <a:buChar char="•"/>
            </a:pPr>
            <a:r>
              <a:rPr lang="zh-CN" altLang="en-US" sz="2400" dirty="0" smtClean="0">
                <a:solidFill>
                  <a:prstClr val="black"/>
                </a:solidFill>
                <a:latin typeface="微软雅黑 Light" panose="020B0502040204020203" pitchFamily="34" charset="-122"/>
                <a:ea typeface="微软雅黑 Light" panose="020B0502040204020203" pitchFamily="34" charset="-122"/>
              </a:rPr>
              <a:t>连接不到特定的服务器</a:t>
            </a:r>
            <a:endParaRPr lang="en-US" altLang="zh-CN" sz="2400" dirty="0" smtClean="0">
              <a:solidFill>
                <a:prstClr val="black"/>
              </a:solidFill>
              <a:latin typeface="微软雅黑 Light" panose="020B0502040204020203" pitchFamily="34" charset="-122"/>
              <a:ea typeface="微软雅黑 Light" panose="020B0502040204020203" pitchFamily="34" charset="-122"/>
            </a:endParaRPr>
          </a:p>
          <a:p>
            <a:pPr marL="800100" lvl="1" indent="-342900">
              <a:lnSpc>
                <a:spcPct val="150000"/>
              </a:lnSpc>
              <a:buClr>
                <a:schemeClr val="tx1"/>
              </a:buClr>
              <a:buFont typeface="Arial" charset="0"/>
              <a:buChar char="•"/>
            </a:pPr>
            <a:r>
              <a:rPr lang="zh-CN" altLang="en-US" sz="2400" dirty="0" smtClean="0">
                <a:solidFill>
                  <a:prstClr val="black"/>
                </a:solidFill>
                <a:latin typeface="微软雅黑 Light" panose="020B0502040204020203" pitchFamily="34" charset="-122"/>
                <a:ea typeface="微软雅黑 Light" panose="020B0502040204020203" pitchFamily="34" charset="-122"/>
              </a:rPr>
              <a:t>服务器不存在</a:t>
            </a:r>
            <a:endParaRPr lang="en-US" altLang="zh-CN" sz="2400" dirty="0" smtClean="0">
              <a:solidFill>
                <a:prstClr val="black"/>
              </a:solidFill>
              <a:latin typeface="微软雅黑 Light" panose="020B0502040204020203" pitchFamily="34" charset="-122"/>
              <a:ea typeface="微软雅黑 Light" panose="020B0502040204020203" pitchFamily="34" charset="-122"/>
            </a:endParaRPr>
          </a:p>
        </p:txBody>
      </p:sp>
      <p:sp>
        <p:nvSpPr>
          <p:cNvPr id="7" name="文本框 5"/>
          <p:cNvSpPr txBox="1"/>
          <p:nvPr/>
        </p:nvSpPr>
        <p:spPr>
          <a:xfrm>
            <a:off x="911424" y="836712"/>
            <a:ext cx="2664296" cy="400110"/>
          </a:xfrm>
          <a:prstGeom prst="rect">
            <a:avLst/>
          </a:prstGeom>
          <a:noFill/>
        </p:spPr>
        <p:txBody>
          <a:bodyPr wrap="square" rtlCol="0">
            <a:spAutoFit/>
          </a:bodyPr>
          <a:lstStyle/>
          <a:p>
            <a:r>
              <a:rPr lang="zh-CN" altLang="en-US" sz="2000" dirty="0">
                <a:solidFill>
                  <a:prstClr val="white"/>
                </a:solidFill>
                <a:latin typeface="微软雅黑 Light" panose="020B0502040204020203" pitchFamily="34" charset="-122"/>
                <a:ea typeface="微软雅黑 Light" panose="020B0502040204020203" pitchFamily="34" charset="-122"/>
              </a:rPr>
              <a:t>聚类分析</a:t>
            </a:r>
          </a:p>
        </p:txBody>
      </p:sp>
      <p:sp>
        <p:nvSpPr>
          <p:cNvPr id="8" name="矩形 28"/>
          <p:cNvSpPr/>
          <p:nvPr/>
        </p:nvSpPr>
        <p:spPr>
          <a:xfrm>
            <a:off x="-18898" y="671163"/>
            <a:ext cx="510214"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
        <p:nvSpPr>
          <p:cNvPr id="9" name="矩形 4"/>
          <p:cNvSpPr/>
          <p:nvPr/>
        </p:nvSpPr>
        <p:spPr>
          <a:xfrm>
            <a:off x="479376" y="671163"/>
            <a:ext cx="5904656" cy="598302"/>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0" name="Freeform 83"/>
          <p:cNvSpPr>
            <a:spLocks noChangeArrowheads="1"/>
          </p:cNvSpPr>
          <p:nvPr/>
        </p:nvSpPr>
        <p:spPr bwMode="auto">
          <a:xfrm>
            <a:off x="92209" y="826314"/>
            <a:ext cx="288000" cy="288000"/>
          </a:xfrm>
          <a:custGeom>
            <a:avLst/>
            <a:gdLst>
              <a:gd name="T0" fmla="*/ 38764526 w 602"/>
              <a:gd name="T1" fmla="*/ 78442719 h 602"/>
              <a:gd name="T2" fmla="*/ 38764526 w 602"/>
              <a:gd name="T3" fmla="*/ 78442719 h 602"/>
              <a:gd name="T4" fmla="*/ 0 w 602"/>
              <a:gd name="T5" fmla="*/ 38764526 h 602"/>
              <a:gd name="T6" fmla="*/ 38764526 w 602"/>
              <a:gd name="T7" fmla="*/ 0 h 602"/>
              <a:gd name="T8" fmla="*/ 78442719 w 602"/>
              <a:gd name="T9" fmla="*/ 38764526 h 602"/>
              <a:gd name="T10" fmla="*/ 38764526 w 602"/>
              <a:gd name="T11" fmla="*/ 78442719 h 602"/>
              <a:gd name="T12" fmla="*/ 61866665 w 602"/>
              <a:gd name="T13" fmla="*/ 16576054 h 602"/>
              <a:gd name="T14" fmla="*/ 61866665 w 602"/>
              <a:gd name="T15" fmla="*/ 16576054 h 602"/>
              <a:gd name="T16" fmla="*/ 38764526 w 602"/>
              <a:gd name="T17" fmla="*/ 38764526 h 602"/>
              <a:gd name="T18" fmla="*/ 38764526 w 602"/>
              <a:gd name="T19" fmla="*/ 7308970 h 602"/>
              <a:gd name="T20" fmla="*/ 7439751 w 602"/>
              <a:gd name="T21" fmla="*/ 38764526 h 602"/>
              <a:gd name="T22" fmla="*/ 38764526 w 602"/>
              <a:gd name="T23" fmla="*/ 71002968 h 602"/>
              <a:gd name="T24" fmla="*/ 71002968 w 602"/>
              <a:gd name="T25" fmla="*/ 38764526 h 602"/>
              <a:gd name="T26" fmla="*/ 61866665 w 602"/>
              <a:gd name="T27" fmla="*/ 16576054 h 60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02" h="602">
                <a:moveTo>
                  <a:pt x="297" y="601"/>
                </a:moveTo>
                <a:lnTo>
                  <a:pt x="297" y="601"/>
                </a:lnTo>
                <a:cubicBezTo>
                  <a:pt x="135" y="601"/>
                  <a:pt x="0" y="466"/>
                  <a:pt x="0" y="297"/>
                </a:cubicBezTo>
                <a:cubicBezTo>
                  <a:pt x="0" y="134"/>
                  <a:pt x="135" y="0"/>
                  <a:pt x="297" y="0"/>
                </a:cubicBezTo>
                <a:cubicBezTo>
                  <a:pt x="467" y="0"/>
                  <a:pt x="601" y="134"/>
                  <a:pt x="601" y="297"/>
                </a:cubicBezTo>
                <a:cubicBezTo>
                  <a:pt x="601" y="466"/>
                  <a:pt x="467" y="601"/>
                  <a:pt x="297" y="601"/>
                </a:cubicBezTo>
                <a:close/>
                <a:moveTo>
                  <a:pt x="474" y="127"/>
                </a:moveTo>
                <a:lnTo>
                  <a:pt x="474" y="127"/>
                </a:lnTo>
                <a:cubicBezTo>
                  <a:pt x="297" y="297"/>
                  <a:pt x="297" y="297"/>
                  <a:pt x="297" y="297"/>
                </a:cubicBezTo>
                <a:cubicBezTo>
                  <a:pt x="297" y="56"/>
                  <a:pt x="297" y="56"/>
                  <a:pt x="297" y="56"/>
                </a:cubicBezTo>
                <a:cubicBezTo>
                  <a:pt x="163" y="56"/>
                  <a:pt x="57" y="162"/>
                  <a:pt x="57" y="297"/>
                </a:cubicBezTo>
                <a:cubicBezTo>
                  <a:pt x="57" y="431"/>
                  <a:pt x="163" y="544"/>
                  <a:pt x="297" y="544"/>
                </a:cubicBezTo>
                <a:cubicBezTo>
                  <a:pt x="431" y="544"/>
                  <a:pt x="544" y="431"/>
                  <a:pt x="544" y="297"/>
                </a:cubicBezTo>
                <a:cubicBezTo>
                  <a:pt x="544" y="233"/>
                  <a:pt x="516" y="169"/>
                  <a:pt x="474" y="127"/>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solidFill>
                <a:prstClr val="black"/>
              </a:solidFill>
            </a:endParaRPr>
          </a:p>
        </p:txBody>
      </p:sp>
      <p:sp>
        <p:nvSpPr>
          <p:cNvPr id="11" name="文本框 10"/>
          <p:cNvSpPr txBox="1"/>
          <p:nvPr/>
        </p:nvSpPr>
        <p:spPr>
          <a:xfrm>
            <a:off x="953786" y="709485"/>
            <a:ext cx="5430246" cy="523220"/>
          </a:xfrm>
          <a:prstGeom prst="rect">
            <a:avLst/>
          </a:prstGeom>
          <a:noFill/>
        </p:spPr>
        <p:txBody>
          <a:bodyPr wrap="square" rtlCol="0">
            <a:spAutoFit/>
          </a:bodyPr>
          <a:lstStyle/>
          <a:p>
            <a:r>
              <a:rPr lang="en-US" altLang="zh-CN" sz="2800" dirty="0" smtClean="0">
                <a:solidFill>
                  <a:schemeClr val="bg1"/>
                </a:solidFill>
                <a:latin typeface="微软雅黑 Light" panose="020B0502040204020203" pitchFamily="34" charset="-122"/>
                <a:ea typeface="微软雅黑 Light" panose="020B0502040204020203" pitchFamily="34" charset="-122"/>
              </a:rPr>
              <a:t>HTTP</a:t>
            </a:r>
            <a:r>
              <a:rPr lang="zh-CN" altLang="en-US" sz="2800" dirty="0" smtClean="0">
                <a:solidFill>
                  <a:schemeClr val="bg1"/>
                </a:solidFill>
                <a:latin typeface="微软雅黑 Light" panose="020B0502040204020203" pitchFamily="34" charset="-122"/>
                <a:ea typeface="微软雅黑 Light" panose="020B0502040204020203" pitchFamily="34" charset="-122"/>
              </a:rPr>
              <a:t>请求过程的两种常见异常</a:t>
            </a:r>
            <a:endParaRPr lang="zh-CN" altLang="en-US" sz="2800" dirty="0">
              <a:solidFill>
                <a:schemeClr val="bg1"/>
              </a:solidFill>
              <a:latin typeface="微软雅黑 Light" panose="020B0502040204020203" pitchFamily="34" charset="-122"/>
              <a:ea typeface="微软雅黑 Light" panose="020B0502040204020203" pitchFamily="34" charset="-122"/>
            </a:endParaRPr>
          </a:p>
        </p:txBody>
      </p:sp>
      <p:pic>
        <p:nvPicPr>
          <p:cNvPr id="2" name="图片 1"/>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902807" y="3808428"/>
            <a:ext cx="10046829" cy="2356876"/>
          </a:xfrm>
          <a:prstGeom prst="rect">
            <a:avLst/>
          </a:prstGeom>
        </p:spPr>
      </p:pic>
      <p:pic>
        <p:nvPicPr>
          <p:cNvPr id="3" name="图片 2"/>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6882306" y="386539"/>
            <a:ext cx="4182251" cy="3389742"/>
          </a:xfrm>
          <a:prstGeom prst="rect">
            <a:avLst/>
          </a:prstGeom>
        </p:spPr>
      </p:pic>
      <p:sp>
        <p:nvSpPr>
          <p:cNvPr id="4" name="日期占位符 3"/>
          <p:cNvSpPr>
            <a:spLocks noGrp="1"/>
          </p:cNvSpPr>
          <p:nvPr>
            <p:ph type="dt" sz="half" idx="10"/>
          </p:nvPr>
        </p:nvSpPr>
        <p:spPr/>
        <p:txBody>
          <a:bodyPr/>
          <a:lstStyle/>
          <a:p>
            <a:fld id="{D8633391-1BC7-49BE-AE63-C2923B20CC4D}" type="datetime1">
              <a:rPr lang="zh-CN" altLang="en-US" smtClean="0"/>
              <a:pPr/>
              <a:t>2019/9/8</a:t>
            </a:fld>
            <a:endParaRPr lang="zh-CN" altLang="en-US"/>
          </a:p>
        </p:txBody>
      </p:sp>
      <p:sp>
        <p:nvSpPr>
          <p:cNvPr id="5" name="灯片编号占位符 4"/>
          <p:cNvSpPr>
            <a:spLocks noGrp="1"/>
          </p:cNvSpPr>
          <p:nvPr>
            <p:ph type="sldNum" sz="quarter" idx="12"/>
          </p:nvPr>
        </p:nvSpPr>
        <p:spPr/>
        <p:txBody>
          <a:bodyPr/>
          <a:lstStyle/>
          <a:p>
            <a:fld id="{370D8578-DDD4-487D-A316-C8E65CC577E1}" type="slidenum">
              <a:rPr lang="zh-CN" altLang="en-US" smtClean="0"/>
              <a:pPr/>
              <a:t>150</a:t>
            </a:fld>
            <a:endParaRPr lang="zh-CN" altLang="en-US"/>
          </a:p>
        </p:txBody>
      </p:sp>
    </p:spTree>
    <p:extLst>
      <p:ext uri="{BB962C8B-B14F-4D97-AF65-F5344CB8AC3E}">
        <p14:creationId xmlns:p14="http://schemas.microsoft.com/office/powerpoint/2010/main" xmlns="" val="1380031732"/>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407368" y="764704"/>
            <a:ext cx="12052495" cy="6186309"/>
          </a:xfrm>
          <a:prstGeom prst="rect">
            <a:avLst/>
          </a:prstGeom>
          <a:noFill/>
        </p:spPr>
        <p:txBody>
          <a:bodyPr wrap="square" rtlCol="0">
            <a:spAutoFit/>
          </a:bodyPr>
          <a:lstStyle/>
          <a:p>
            <a:pPr>
              <a:lnSpc>
                <a:spcPct val="150000"/>
              </a:lnSpc>
              <a:buClr>
                <a:schemeClr val="tx1"/>
              </a:buClr>
            </a:pPr>
            <a:r>
              <a:rPr lang="zh-CN" altLang="en-US" sz="2400" dirty="0" smtClean="0">
                <a:solidFill>
                  <a:prstClr val="black"/>
                </a:solidFill>
                <a:latin typeface="微软雅黑 Light" panose="020B0502040204020203" pitchFamily="34" charset="-122"/>
                <a:ea typeface="微软雅黑 Light" panose="020B0502040204020203" pitchFamily="34" charset="-122"/>
              </a:rPr>
              <a:t>② </a:t>
            </a:r>
            <a:r>
              <a:rPr lang="en-US" altLang="zh-CN" sz="2400" dirty="0" err="1" smtClean="0">
                <a:latin typeface="Monaco" charset="0"/>
                <a:ea typeface="Monaco" charset="0"/>
                <a:cs typeface="Monaco" charset="0"/>
              </a:rPr>
              <a:t>HTTPError</a:t>
            </a:r>
            <a:r>
              <a:rPr lang="zh-CN" altLang="en-US" sz="2400" dirty="0" smtClean="0">
                <a:latin typeface="微软雅黑 Light" panose="020B0502040204020203" pitchFamily="34" charset="-122"/>
                <a:ea typeface="微软雅黑 Light" panose="020B0502040204020203" pitchFamily="34" charset="-122"/>
              </a:rPr>
              <a:t>：</a:t>
            </a:r>
            <a:r>
              <a:rPr lang="en-US" altLang="zh-CN" sz="2400" dirty="0" err="1" smtClean="0">
                <a:latin typeface="Monaco" charset="0"/>
                <a:ea typeface="Monaco" charset="0"/>
                <a:cs typeface="Monaco" charset="0"/>
              </a:rPr>
              <a:t>URLError</a:t>
            </a:r>
            <a:r>
              <a:rPr lang="zh-CN" altLang="en-US" sz="2400" dirty="0" smtClean="0">
                <a:latin typeface="微软雅黑 Light" panose="020B0502040204020203" pitchFamily="34" charset="-122"/>
                <a:ea typeface="微软雅黑 Light" panose="020B0502040204020203" pitchFamily="34" charset="-122"/>
              </a:rPr>
              <a:t>的子类，在特定的</a:t>
            </a:r>
            <a:r>
              <a:rPr lang="en-US" altLang="zh-CN" sz="2400" dirty="0" smtClean="0">
                <a:latin typeface="微软雅黑 Light" panose="020B0502040204020203" pitchFamily="34" charset="-122"/>
                <a:ea typeface="微软雅黑 Light" panose="020B0502040204020203" pitchFamily="34" charset="-122"/>
              </a:rPr>
              <a:t>HTTP</a:t>
            </a:r>
            <a:r>
              <a:rPr lang="zh-CN" altLang="en-US" sz="2400" dirty="0" smtClean="0">
                <a:latin typeface="微软雅黑 Light" panose="020B0502040204020203" pitchFamily="34" charset="-122"/>
                <a:ea typeface="微软雅黑 Light" panose="020B0502040204020203" pitchFamily="34" charset="-122"/>
              </a:rPr>
              <a:t> </a:t>
            </a:r>
            <a:r>
              <a:rPr lang="en-US" altLang="zh-CN" sz="2400" dirty="0" smtClean="0">
                <a:latin typeface="微软雅黑 Light" panose="020B0502040204020203" pitchFamily="34" charset="-122"/>
                <a:ea typeface="微软雅黑 Light" panose="020B0502040204020203" pitchFamily="34" charset="-122"/>
              </a:rPr>
              <a:t>URLs</a:t>
            </a:r>
            <a:r>
              <a:rPr lang="zh-CN" altLang="en-US" sz="2400" dirty="0" smtClean="0">
                <a:latin typeface="微软雅黑 Light" panose="020B0502040204020203" pitchFamily="34" charset="-122"/>
                <a:ea typeface="微软雅黑 Light" panose="020B0502040204020203" pitchFamily="34" charset="-122"/>
              </a:rPr>
              <a:t>中产生</a:t>
            </a:r>
            <a:endParaRPr lang="en-US" altLang="zh-CN" sz="2400" dirty="0" smtClean="0">
              <a:latin typeface="微软雅黑 Light" panose="020B0502040204020203" pitchFamily="34" charset="-122"/>
              <a:ea typeface="微软雅黑 Light" panose="020B0502040204020203" pitchFamily="34" charset="-122"/>
            </a:endParaRPr>
          </a:p>
          <a:p>
            <a:pPr>
              <a:lnSpc>
                <a:spcPct val="150000"/>
              </a:lnSpc>
              <a:buClr>
                <a:schemeClr val="tx1"/>
              </a:buClr>
            </a:pPr>
            <a:endParaRPr lang="en-US" altLang="zh-CN" sz="2400" dirty="0" smtClean="0">
              <a:latin typeface="微软雅黑 Light" panose="020B0502040204020203" pitchFamily="34" charset="-122"/>
              <a:ea typeface="微软雅黑 Light" panose="020B0502040204020203" pitchFamily="34" charset="-122"/>
            </a:endParaRPr>
          </a:p>
          <a:p>
            <a:pPr>
              <a:lnSpc>
                <a:spcPct val="150000"/>
              </a:lnSpc>
              <a:buClr>
                <a:schemeClr val="tx1"/>
              </a:buClr>
            </a:pPr>
            <a:endParaRPr lang="en-US" altLang="zh-CN" sz="2400" dirty="0">
              <a:latin typeface="微软雅黑 Light" panose="020B0502040204020203" pitchFamily="34" charset="-122"/>
              <a:ea typeface="微软雅黑 Light" panose="020B0502040204020203" pitchFamily="34" charset="-122"/>
            </a:endParaRPr>
          </a:p>
          <a:p>
            <a:pPr>
              <a:lnSpc>
                <a:spcPct val="150000"/>
              </a:lnSpc>
              <a:buClr>
                <a:schemeClr val="tx1"/>
              </a:buClr>
            </a:pPr>
            <a:endParaRPr lang="en-US" altLang="zh-CN" sz="2400" dirty="0" smtClean="0">
              <a:latin typeface="微软雅黑 Light" panose="020B0502040204020203" pitchFamily="34" charset="-122"/>
              <a:ea typeface="微软雅黑 Light" panose="020B0502040204020203" pitchFamily="34" charset="-122"/>
            </a:endParaRPr>
          </a:p>
          <a:p>
            <a:pPr>
              <a:lnSpc>
                <a:spcPct val="150000"/>
              </a:lnSpc>
              <a:buClr>
                <a:schemeClr val="tx1"/>
              </a:buClr>
            </a:pPr>
            <a:endParaRPr lang="en-US" altLang="zh-CN" sz="2400" dirty="0">
              <a:latin typeface="微软雅黑 Light" panose="020B0502040204020203" pitchFamily="34" charset="-122"/>
              <a:ea typeface="微软雅黑 Light" panose="020B0502040204020203" pitchFamily="34" charset="-122"/>
            </a:endParaRPr>
          </a:p>
          <a:p>
            <a:pPr>
              <a:lnSpc>
                <a:spcPct val="150000"/>
              </a:lnSpc>
              <a:buClr>
                <a:schemeClr val="tx1"/>
              </a:buClr>
            </a:pPr>
            <a:endParaRPr lang="en-US" altLang="zh-CN" sz="2400" dirty="0" smtClean="0">
              <a:latin typeface="微软雅黑 Light" panose="020B0502040204020203" pitchFamily="34" charset="-122"/>
              <a:ea typeface="微软雅黑 Light" panose="020B0502040204020203" pitchFamily="34" charset="-122"/>
            </a:endParaRPr>
          </a:p>
          <a:p>
            <a:pPr>
              <a:lnSpc>
                <a:spcPct val="150000"/>
              </a:lnSpc>
              <a:buClr>
                <a:schemeClr val="tx1"/>
              </a:buClr>
            </a:pPr>
            <a:endParaRPr lang="en-US" altLang="zh-CN" sz="2400" dirty="0" smtClean="0">
              <a:latin typeface="微软雅黑 Light" panose="020B0502040204020203" pitchFamily="34" charset="-122"/>
              <a:ea typeface="微软雅黑 Light" panose="020B0502040204020203" pitchFamily="34" charset="-122"/>
            </a:endParaRPr>
          </a:p>
          <a:p>
            <a:pPr marL="800100" lvl="1" indent="-342900">
              <a:lnSpc>
                <a:spcPct val="150000"/>
              </a:lnSpc>
              <a:buClr>
                <a:schemeClr val="tx1"/>
              </a:buClr>
              <a:buFont typeface="Arial" charset="0"/>
              <a:buChar char="•"/>
            </a:pPr>
            <a:r>
              <a:rPr lang="zh-CN" altLang="en-US" sz="2400" dirty="0" smtClean="0">
                <a:latin typeface="微软雅黑 Light" panose="020B0502040204020203" pitchFamily="34" charset="-122"/>
                <a:ea typeface="微软雅黑 Light" panose="020B0502040204020203" pitchFamily="34" charset="-122"/>
              </a:rPr>
              <a:t>每一个</a:t>
            </a:r>
            <a:r>
              <a:rPr lang="en-US" altLang="zh-CN" sz="2400" dirty="0" smtClean="0">
                <a:latin typeface="微软雅黑 Light" panose="020B0502040204020203" pitchFamily="34" charset="-122"/>
                <a:ea typeface="微软雅黑 Light" panose="020B0502040204020203" pitchFamily="34" charset="-122"/>
              </a:rPr>
              <a:t>HTTP</a:t>
            </a:r>
            <a:r>
              <a:rPr lang="zh-CN" altLang="en-US" sz="2400" dirty="0" smtClean="0">
                <a:latin typeface="微软雅黑 Light" panose="020B0502040204020203" pitchFamily="34" charset="-122"/>
                <a:ea typeface="微软雅黑 Light" panose="020B0502040204020203" pitchFamily="34" charset="-122"/>
              </a:rPr>
              <a:t>响应对象</a:t>
            </a:r>
            <a:r>
              <a:rPr lang="en-US" altLang="zh-CN" sz="2400" dirty="0" smtClean="0">
                <a:latin typeface="Monaco" charset="0"/>
                <a:ea typeface="Monaco" charset="0"/>
                <a:cs typeface="Monaco" charset="0"/>
              </a:rPr>
              <a:t>response</a:t>
            </a:r>
            <a:r>
              <a:rPr lang="zh-CN" altLang="en-US" sz="2400" dirty="0" smtClean="0">
                <a:latin typeface="微软雅黑 Light" panose="020B0502040204020203" pitchFamily="34" charset="-122"/>
                <a:ea typeface="微软雅黑 Light" panose="020B0502040204020203" pitchFamily="34" charset="-122"/>
              </a:rPr>
              <a:t>包含一个数字“状态码”</a:t>
            </a:r>
            <a:endParaRPr lang="en-US" altLang="zh-CN" sz="2400" dirty="0" smtClean="0">
              <a:latin typeface="微软雅黑 Light" panose="020B0502040204020203" pitchFamily="34" charset="-122"/>
              <a:ea typeface="微软雅黑 Light" panose="020B0502040204020203" pitchFamily="34" charset="-122"/>
            </a:endParaRPr>
          </a:p>
          <a:p>
            <a:pPr marL="800100" lvl="1" indent="-342900">
              <a:lnSpc>
                <a:spcPct val="150000"/>
              </a:lnSpc>
              <a:buClr>
                <a:schemeClr val="tx1"/>
              </a:buClr>
              <a:buFont typeface="Arial" charset="0"/>
              <a:buChar char="•"/>
            </a:pPr>
            <a:r>
              <a:rPr lang="en-US" altLang="zh-CN" sz="2400" dirty="0" smtClean="0">
                <a:latin typeface="Monaco" charset="0"/>
                <a:ea typeface="Monaco" charset="0"/>
                <a:cs typeface="Monaco" charset="0"/>
              </a:rPr>
              <a:t>urllib2</a:t>
            </a:r>
            <a:r>
              <a:rPr lang="zh-CN" altLang="en-US" sz="2400" dirty="0" smtClean="0">
                <a:latin typeface="Monaco" charset="0"/>
                <a:ea typeface="Monaco" charset="0"/>
                <a:cs typeface="Monaco" charset="0"/>
              </a:rPr>
              <a:t> </a:t>
            </a:r>
            <a:r>
              <a:rPr lang="zh-CN" altLang="en-US" sz="2400" dirty="0" smtClean="0">
                <a:latin typeface="微软雅黑 Light" panose="020B0502040204020203" pitchFamily="34" charset="-122"/>
                <a:ea typeface="微软雅黑 Light" panose="020B0502040204020203" pitchFamily="34" charset="-122"/>
              </a:rPr>
              <a:t>会帮助处理重定向问题，不能处理则产生</a:t>
            </a:r>
            <a:r>
              <a:rPr lang="en-US" altLang="zh-CN" sz="2400" dirty="0" err="1" smtClean="0">
                <a:latin typeface="Monaco" charset="0"/>
                <a:ea typeface="Monaco" charset="0"/>
                <a:cs typeface="Monaco" charset="0"/>
              </a:rPr>
              <a:t>HTTPError</a:t>
            </a:r>
            <a:endParaRPr lang="en-US" altLang="zh-CN" sz="2400" dirty="0" smtClean="0">
              <a:latin typeface="Monaco" charset="0"/>
              <a:ea typeface="Monaco" charset="0"/>
              <a:cs typeface="Monaco" charset="0"/>
            </a:endParaRPr>
          </a:p>
          <a:p>
            <a:pPr marL="800100" lvl="1" indent="-342900">
              <a:lnSpc>
                <a:spcPct val="150000"/>
              </a:lnSpc>
              <a:buClr>
                <a:schemeClr val="tx1"/>
              </a:buClr>
              <a:buFont typeface="Arial" charset="0"/>
              <a:buChar char="•"/>
            </a:pPr>
            <a:r>
              <a:rPr lang="zh-CN" altLang="en-US" sz="2400" dirty="0" smtClean="0">
                <a:latin typeface="微软雅黑 Light" panose="020B0502040204020203" pitchFamily="34" charset="-122"/>
                <a:ea typeface="微软雅黑 Light" panose="020B0502040204020203" pitchFamily="34" charset="-122"/>
              </a:rPr>
              <a:t>状态码：</a:t>
            </a:r>
            <a:r>
              <a:rPr lang="en-US" altLang="zh-CN" sz="2400" dirty="0" smtClean="0">
                <a:latin typeface="微软雅黑 Light" panose="020B0502040204020203" pitchFamily="34" charset="-122"/>
                <a:ea typeface="微软雅黑 Light" panose="020B0502040204020203" pitchFamily="34" charset="-122"/>
              </a:rPr>
              <a:t>404-</a:t>
            </a:r>
            <a:r>
              <a:rPr lang="zh-CN" altLang="en-US" sz="2400" dirty="0" smtClean="0">
                <a:latin typeface="微软雅黑 Light" panose="020B0502040204020203" pitchFamily="34" charset="-122"/>
                <a:ea typeface="微软雅黑 Light" panose="020B0502040204020203" pitchFamily="34" charset="-122"/>
              </a:rPr>
              <a:t>页面无法找到，</a:t>
            </a:r>
            <a:r>
              <a:rPr lang="en-US" altLang="zh-CN" sz="2400" dirty="0" smtClean="0">
                <a:latin typeface="微软雅黑 Light" panose="020B0502040204020203" pitchFamily="34" charset="-122"/>
                <a:ea typeface="微软雅黑 Light" panose="020B0502040204020203" pitchFamily="34" charset="-122"/>
              </a:rPr>
              <a:t>403-</a:t>
            </a:r>
            <a:r>
              <a:rPr lang="zh-CN" altLang="en-US" sz="2400" dirty="0" smtClean="0">
                <a:latin typeface="微软雅黑 Light" panose="020B0502040204020203" pitchFamily="34" charset="-122"/>
                <a:ea typeface="微软雅黑 Light" panose="020B0502040204020203" pitchFamily="34" charset="-122"/>
              </a:rPr>
              <a:t>请求禁止，</a:t>
            </a:r>
            <a:r>
              <a:rPr lang="en-US" altLang="zh-CN" sz="2400" dirty="0" smtClean="0">
                <a:latin typeface="微软雅黑 Light" panose="020B0502040204020203" pitchFamily="34" charset="-122"/>
                <a:ea typeface="微软雅黑 Light" panose="020B0502040204020203" pitchFamily="34" charset="-122"/>
              </a:rPr>
              <a:t>401-</a:t>
            </a:r>
            <a:r>
              <a:rPr lang="zh-CN" altLang="en-US" sz="2400" dirty="0" smtClean="0">
                <a:latin typeface="微软雅黑 Light" panose="020B0502040204020203" pitchFamily="34" charset="-122"/>
                <a:ea typeface="微软雅黑 Light" panose="020B0502040204020203" pitchFamily="34" charset="-122"/>
              </a:rPr>
              <a:t>带验证请求</a:t>
            </a:r>
            <a:endParaRPr lang="en-US" altLang="zh-CN" sz="2400" dirty="0" smtClean="0">
              <a:latin typeface="微软雅黑 Light" panose="020B0502040204020203" pitchFamily="34" charset="-122"/>
              <a:ea typeface="微软雅黑 Light" panose="020B0502040204020203" pitchFamily="34" charset="-122"/>
            </a:endParaRPr>
          </a:p>
          <a:p>
            <a:pPr marL="342900" indent="-342900">
              <a:lnSpc>
                <a:spcPct val="150000"/>
              </a:lnSpc>
              <a:buClr>
                <a:schemeClr val="tx1"/>
              </a:buClr>
              <a:buFont typeface="Arial" charset="0"/>
              <a:buChar char="•"/>
            </a:pPr>
            <a:endParaRPr lang="en-US" altLang="zh-CN" sz="2400" dirty="0">
              <a:solidFill>
                <a:prstClr val="black"/>
              </a:solidFill>
              <a:latin typeface="微软雅黑 Light" panose="020B0502040204020203" pitchFamily="34" charset="-122"/>
              <a:ea typeface="微软雅黑 Light" panose="020B0502040204020203" pitchFamily="34" charset="-122"/>
            </a:endParaRPr>
          </a:p>
        </p:txBody>
      </p:sp>
      <p:pic>
        <p:nvPicPr>
          <p:cNvPr id="5" name="图片 4"/>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940051" y="1783094"/>
            <a:ext cx="10916589" cy="2611130"/>
          </a:xfrm>
          <a:prstGeom prst="rect">
            <a:avLst/>
          </a:prstGeom>
        </p:spPr>
      </p:pic>
      <p:pic>
        <p:nvPicPr>
          <p:cNvPr id="4" name="图片 3"/>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7633714" y="1660350"/>
            <a:ext cx="4524538" cy="2699594"/>
          </a:xfrm>
          <a:prstGeom prst="rect">
            <a:avLst/>
          </a:prstGeom>
        </p:spPr>
      </p:pic>
      <p:sp>
        <p:nvSpPr>
          <p:cNvPr id="2" name="日期占位符 1"/>
          <p:cNvSpPr>
            <a:spLocks noGrp="1"/>
          </p:cNvSpPr>
          <p:nvPr>
            <p:ph type="dt" sz="half" idx="10"/>
          </p:nvPr>
        </p:nvSpPr>
        <p:spPr/>
        <p:txBody>
          <a:bodyPr/>
          <a:lstStyle/>
          <a:p>
            <a:fld id="{FEF5F18B-9EA6-402F-8A76-69F09CA33B8A}" type="datetime1">
              <a:rPr lang="zh-CN" altLang="en-US" smtClean="0"/>
              <a:pPr/>
              <a:t>2019/9/8</a:t>
            </a:fld>
            <a:endParaRPr lang="zh-CN" altLang="en-US"/>
          </a:p>
        </p:txBody>
      </p:sp>
      <p:sp>
        <p:nvSpPr>
          <p:cNvPr id="3" name="灯片编号占位符 2"/>
          <p:cNvSpPr>
            <a:spLocks noGrp="1"/>
          </p:cNvSpPr>
          <p:nvPr>
            <p:ph type="sldNum" sz="quarter" idx="12"/>
          </p:nvPr>
        </p:nvSpPr>
        <p:spPr/>
        <p:txBody>
          <a:bodyPr/>
          <a:lstStyle/>
          <a:p>
            <a:fld id="{370D8578-DDD4-487D-A316-C8E65CC577E1}" type="slidenum">
              <a:rPr lang="zh-CN" altLang="en-US" smtClean="0"/>
              <a:pPr/>
              <a:t>151</a:t>
            </a:fld>
            <a:endParaRPr lang="zh-CN" altLang="en-US"/>
          </a:p>
        </p:txBody>
      </p:sp>
    </p:spTree>
    <p:extLst>
      <p:ext uri="{BB962C8B-B14F-4D97-AF65-F5344CB8AC3E}">
        <p14:creationId xmlns:p14="http://schemas.microsoft.com/office/powerpoint/2010/main" xmlns="" val="457538856"/>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902687" y="1652607"/>
            <a:ext cx="10324303" cy="1200329"/>
          </a:xfrm>
          <a:prstGeom prst="rect">
            <a:avLst/>
          </a:prstGeom>
          <a:noFill/>
        </p:spPr>
        <p:txBody>
          <a:bodyPr wrap="square" rtlCol="0">
            <a:spAutoFit/>
          </a:bodyPr>
          <a:lstStyle/>
          <a:p>
            <a:pPr>
              <a:lnSpc>
                <a:spcPct val="150000"/>
              </a:lnSpc>
              <a:buClr>
                <a:schemeClr val="tx1"/>
              </a:buClr>
            </a:pPr>
            <a:r>
              <a:rPr lang="zh-CN" altLang="en-US" sz="2400" dirty="0" smtClean="0">
                <a:solidFill>
                  <a:prstClr val="black"/>
                </a:solidFill>
                <a:latin typeface="微软雅黑 Light" panose="020B0502040204020203" pitchFamily="34" charset="-122"/>
                <a:ea typeface="微软雅黑 Light" panose="020B0502040204020203" pitchFamily="34" charset="-122"/>
              </a:rPr>
              <a:t>① </a:t>
            </a:r>
            <a:r>
              <a:rPr lang="zh-CN" altLang="en-US" sz="2400" dirty="0" smtClean="0">
                <a:latin typeface="微软雅黑 Light" panose="020B0502040204020203" pitchFamily="34" charset="-122"/>
                <a:ea typeface="微软雅黑 Light" panose="020B0502040204020203" pitchFamily="34" charset="-122"/>
              </a:rPr>
              <a:t>捕获到</a:t>
            </a:r>
            <a:r>
              <a:rPr lang="en-US" altLang="zh-CN" sz="2400" dirty="0" err="1" smtClean="0">
                <a:latin typeface="Monaco" charset="0"/>
                <a:ea typeface="Monaco" charset="0"/>
                <a:cs typeface="Monaco" charset="0"/>
              </a:rPr>
              <a:t>HTTPError</a:t>
            </a:r>
            <a:r>
              <a:rPr lang="zh-CN" altLang="en-US" sz="2400" dirty="0" smtClean="0">
                <a:latin typeface="微软雅黑 Light" panose="020B0502040204020203" pitchFamily="34" charset="-122"/>
                <a:ea typeface="微软雅黑 Light" panose="020B0502040204020203" pitchFamily="34" charset="-122"/>
              </a:rPr>
              <a:t>，输出</a:t>
            </a:r>
            <a:r>
              <a:rPr lang="en-US" altLang="zh-CN" sz="2400" dirty="0">
                <a:latin typeface="Monaco" charset="0"/>
                <a:ea typeface="Monaco" charset="0"/>
                <a:cs typeface="Monaco" charset="0"/>
              </a:rPr>
              <a:t>code</a:t>
            </a:r>
            <a:r>
              <a:rPr lang="zh-CN" altLang="en-US" sz="2400" dirty="0">
                <a:latin typeface="微软雅黑 Light" panose="020B0502040204020203" pitchFamily="34" charset="-122"/>
                <a:ea typeface="微软雅黑 Light" panose="020B0502040204020203" pitchFamily="34" charset="-122"/>
              </a:rPr>
              <a:t>，</a:t>
            </a:r>
            <a:r>
              <a:rPr lang="zh-CN" altLang="en-US" sz="2400" dirty="0" smtClean="0">
                <a:latin typeface="微软雅黑 Light" panose="020B0502040204020203" pitchFamily="34" charset="-122"/>
                <a:ea typeface="微软雅黑 Light" panose="020B0502040204020203" pitchFamily="34" charset="-122"/>
              </a:rPr>
              <a:t>不再</a:t>
            </a:r>
            <a:r>
              <a:rPr lang="zh-CN" altLang="en-US" sz="2400" dirty="0">
                <a:latin typeface="微软雅黑 Light" panose="020B0502040204020203" pitchFamily="34" charset="-122"/>
                <a:ea typeface="微软雅黑 Light" panose="020B0502040204020203" pitchFamily="34" charset="-122"/>
              </a:rPr>
              <a:t>处理</a:t>
            </a:r>
            <a:r>
              <a:rPr lang="en-US" altLang="zh-CN" sz="2400" dirty="0" err="1">
                <a:latin typeface="Monaco" charset="0"/>
                <a:ea typeface="Monaco" charset="0"/>
                <a:cs typeface="Monaco" charset="0"/>
              </a:rPr>
              <a:t>URLError</a:t>
            </a:r>
            <a:r>
              <a:rPr lang="zh-CN" altLang="en-US" sz="2400" dirty="0">
                <a:latin typeface="微软雅黑 Light" panose="020B0502040204020203" pitchFamily="34" charset="-122"/>
                <a:ea typeface="微软雅黑 Light" panose="020B0502040204020203" pitchFamily="34" charset="-122"/>
              </a:rPr>
              <a:t>异常。如果发生的不是</a:t>
            </a:r>
            <a:r>
              <a:rPr lang="en-US" altLang="zh-CN" sz="2400" dirty="0" err="1">
                <a:latin typeface="Monaco" charset="0"/>
                <a:ea typeface="Monaco" charset="0"/>
                <a:cs typeface="Monaco" charset="0"/>
              </a:rPr>
              <a:t>HTTPError</a:t>
            </a:r>
            <a:r>
              <a:rPr lang="zh-CN" altLang="en-US" sz="2400" dirty="0">
                <a:latin typeface="微软雅黑 Light" panose="020B0502040204020203" pitchFamily="34" charset="-122"/>
                <a:ea typeface="微软雅黑 Light" panose="020B0502040204020203" pitchFamily="34" charset="-122"/>
              </a:rPr>
              <a:t>，</a:t>
            </a:r>
            <a:r>
              <a:rPr lang="zh-CN" altLang="en-US" sz="2400" dirty="0" smtClean="0">
                <a:latin typeface="微软雅黑 Light" panose="020B0502040204020203" pitchFamily="34" charset="-122"/>
                <a:ea typeface="微软雅黑 Light" panose="020B0502040204020203" pitchFamily="34" charset="-122"/>
              </a:rPr>
              <a:t>则去</a:t>
            </a:r>
            <a:r>
              <a:rPr lang="zh-CN" altLang="en-US" sz="2400" dirty="0">
                <a:latin typeface="微软雅黑 Light" panose="020B0502040204020203" pitchFamily="34" charset="-122"/>
                <a:ea typeface="微软雅黑 Light" panose="020B0502040204020203" pitchFamily="34" charset="-122"/>
              </a:rPr>
              <a:t>捕获</a:t>
            </a:r>
            <a:r>
              <a:rPr lang="en-US" altLang="zh-CN" sz="2400" dirty="0" err="1">
                <a:latin typeface="Monaco" charset="0"/>
                <a:ea typeface="Monaco" charset="0"/>
                <a:cs typeface="Monaco" charset="0"/>
              </a:rPr>
              <a:t>URLError</a:t>
            </a:r>
            <a:r>
              <a:rPr lang="zh-CN" altLang="en-US" sz="2400" dirty="0">
                <a:latin typeface="微软雅黑 Light" panose="020B0502040204020203" pitchFamily="34" charset="-122"/>
                <a:ea typeface="微软雅黑 Light" panose="020B0502040204020203" pitchFamily="34" charset="-122"/>
              </a:rPr>
              <a:t>异常，输出错误原因</a:t>
            </a:r>
            <a:endParaRPr lang="en-US" altLang="zh-CN" sz="2400" dirty="0" smtClean="0">
              <a:latin typeface="微软雅黑 Light" panose="020B0502040204020203" pitchFamily="34" charset="-122"/>
              <a:ea typeface="微软雅黑 Light" panose="020B0502040204020203" pitchFamily="34" charset="-122"/>
            </a:endParaRPr>
          </a:p>
        </p:txBody>
      </p:sp>
      <p:sp>
        <p:nvSpPr>
          <p:cNvPr id="7" name="文本框 5"/>
          <p:cNvSpPr txBox="1"/>
          <p:nvPr/>
        </p:nvSpPr>
        <p:spPr>
          <a:xfrm>
            <a:off x="911424" y="836712"/>
            <a:ext cx="2664296" cy="400110"/>
          </a:xfrm>
          <a:prstGeom prst="rect">
            <a:avLst/>
          </a:prstGeom>
          <a:noFill/>
        </p:spPr>
        <p:txBody>
          <a:bodyPr wrap="square" rtlCol="0">
            <a:spAutoFit/>
          </a:bodyPr>
          <a:lstStyle/>
          <a:p>
            <a:r>
              <a:rPr lang="zh-CN" altLang="en-US" sz="2000" dirty="0">
                <a:solidFill>
                  <a:prstClr val="white"/>
                </a:solidFill>
                <a:latin typeface="微软雅黑 Light" panose="020B0502040204020203" pitchFamily="34" charset="-122"/>
                <a:ea typeface="微软雅黑 Light" panose="020B0502040204020203" pitchFamily="34" charset="-122"/>
              </a:rPr>
              <a:t>聚类分析</a:t>
            </a:r>
          </a:p>
        </p:txBody>
      </p:sp>
      <p:sp>
        <p:nvSpPr>
          <p:cNvPr id="8" name="矩形 28"/>
          <p:cNvSpPr/>
          <p:nvPr/>
        </p:nvSpPr>
        <p:spPr>
          <a:xfrm>
            <a:off x="-18898" y="671163"/>
            <a:ext cx="510214"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
        <p:nvSpPr>
          <p:cNvPr id="9" name="矩形 4"/>
          <p:cNvSpPr/>
          <p:nvPr/>
        </p:nvSpPr>
        <p:spPr>
          <a:xfrm>
            <a:off x="479376" y="671163"/>
            <a:ext cx="3096344" cy="598302"/>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0" name="Freeform 83"/>
          <p:cNvSpPr>
            <a:spLocks noChangeArrowheads="1"/>
          </p:cNvSpPr>
          <p:nvPr/>
        </p:nvSpPr>
        <p:spPr bwMode="auto">
          <a:xfrm>
            <a:off x="92209" y="826314"/>
            <a:ext cx="288000" cy="288000"/>
          </a:xfrm>
          <a:custGeom>
            <a:avLst/>
            <a:gdLst>
              <a:gd name="T0" fmla="*/ 38764526 w 602"/>
              <a:gd name="T1" fmla="*/ 78442719 h 602"/>
              <a:gd name="T2" fmla="*/ 38764526 w 602"/>
              <a:gd name="T3" fmla="*/ 78442719 h 602"/>
              <a:gd name="T4" fmla="*/ 0 w 602"/>
              <a:gd name="T5" fmla="*/ 38764526 h 602"/>
              <a:gd name="T6" fmla="*/ 38764526 w 602"/>
              <a:gd name="T7" fmla="*/ 0 h 602"/>
              <a:gd name="T8" fmla="*/ 78442719 w 602"/>
              <a:gd name="T9" fmla="*/ 38764526 h 602"/>
              <a:gd name="T10" fmla="*/ 38764526 w 602"/>
              <a:gd name="T11" fmla="*/ 78442719 h 602"/>
              <a:gd name="T12" fmla="*/ 61866665 w 602"/>
              <a:gd name="T13" fmla="*/ 16576054 h 602"/>
              <a:gd name="T14" fmla="*/ 61866665 w 602"/>
              <a:gd name="T15" fmla="*/ 16576054 h 602"/>
              <a:gd name="T16" fmla="*/ 38764526 w 602"/>
              <a:gd name="T17" fmla="*/ 38764526 h 602"/>
              <a:gd name="T18" fmla="*/ 38764526 w 602"/>
              <a:gd name="T19" fmla="*/ 7308970 h 602"/>
              <a:gd name="T20" fmla="*/ 7439751 w 602"/>
              <a:gd name="T21" fmla="*/ 38764526 h 602"/>
              <a:gd name="T22" fmla="*/ 38764526 w 602"/>
              <a:gd name="T23" fmla="*/ 71002968 h 602"/>
              <a:gd name="T24" fmla="*/ 71002968 w 602"/>
              <a:gd name="T25" fmla="*/ 38764526 h 602"/>
              <a:gd name="T26" fmla="*/ 61866665 w 602"/>
              <a:gd name="T27" fmla="*/ 16576054 h 60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02" h="602">
                <a:moveTo>
                  <a:pt x="297" y="601"/>
                </a:moveTo>
                <a:lnTo>
                  <a:pt x="297" y="601"/>
                </a:lnTo>
                <a:cubicBezTo>
                  <a:pt x="135" y="601"/>
                  <a:pt x="0" y="466"/>
                  <a:pt x="0" y="297"/>
                </a:cubicBezTo>
                <a:cubicBezTo>
                  <a:pt x="0" y="134"/>
                  <a:pt x="135" y="0"/>
                  <a:pt x="297" y="0"/>
                </a:cubicBezTo>
                <a:cubicBezTo>
                  <a:pt x="467" y="0"/>
                  <a:pt x="601" y="134"/>
                  <a:pt x="601" y="297"/>
                </a:cubicBezTo>
                <a:cubicBezTo>
                  <a:pt x="601" y="466"/>
                  <a:pt x="467" y="601"/>
                  <a:pt x="297" y="601"/>
                </a:cubicBezTo>
                <a:close/>
                <a:moveTo>
                  <a:pt x="474" y="127"/>
                </a:moveTo>
                <a:lnTo>
                  <a:pt x="474" y="127"/>
                </a:lnTo>
                <a:cubicBezTo>
                  <a:pt x="297" y="297"/>
                  <a:pt x="297" y="297"/>
                  <a:pt x="297" y="297"/>
                </a:cubicBezTo>
                <a:cubicBezTo>
                  <a:pt x="297" y="56"/>
                  <a:pt x="297" y="56"/>
                  <a:pt x="297" y="56"/>
                </a:cubicBezTo>
                <a:cubicBezTo>
                  <a:pt x="163" y="56"/>
                  <a:pt x="57" y="162"/>
                  <a:pt x="57" y="297"/>
                </a:cubicBezTo>
                <a:cubicBezTo>
                  <a:pt x="57" y="431"/>
                  <a:pt x="163" y="544"/>
                  <a:pt x="297" y="544"/>
                </a:cubicBezTo>
                <a:cubicBezTo>
                  <a:pt x="431" y="544"/>
                  <a:pt x="544" y="431"/>
                  <a:pt x="544" y="297"/>
                </a:cubicBezTo>
                <a:cubicBezTo>
                  <a:pt x="544" y="233"/>
                  <a:pt x="516" y="169"/>
                  <a:pt x="474" y="127"/>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solidFill>
                <a:prstClr val="black"/>
              </a:solidFill>
            </a:endParaRPr>
          </a:p>
        </p:txBody>
      </p:sp>
      <p:sp>
        <p:nvSpPr>
          <p:cNvPr id="11" name="文本框 10"/>
          <p:cNvSpPr txBox="1"/>
          <p:nvPr/>
        </p:nvSpPr>
        <p:spPr>
          <a:xfrm>
            <a:off x="953786" y="709485"/>
            <a:ext cx="5430246" cy="523220"/>
          </a:xfrm>
          <a:prstGeom prst="rect">
            <a:avLst/>
          </a:prstGeom>
          <a:noFill/>
        </p:spPr>
        <p:txBody>
          <a:bodyPr wrap="square" rtlCol="0">
            <a:spAutoFit/>
          </a:bodyPr>
          <a:lstStyle/>
          <a:p>
            <a:r>
              <a:rPr lang="zh-CN" altLang="en-US" sz="2800" smtClean="0">
                <a:solidFill>
                  <a:schemeClr val="bg1"/>
                </a:solidFill>
                <a:latin typeface="微软雅黑 Light" panose="020B0502040204020203" pitchFamily="34" charset="-122"/>
                <a:ea typeface="微软雅黑 Light" panose="020B0502040204020203" pitchFamily="34" charset="-122"/>
              </a:rPr>
              <a:t>异常处理技巧</a:t>
            </a:r>
            <a:endParaRPr lang="zh-CN" altLang="en-US" sz="2800" dirty="0">
              <a:solidFill>
                <a:schemeClr val="bg1"/>
              </a:solidFill>
              <a:latin typeface="微软雅黑 Light" panose="020B0502040204020203" pitchFamily="34" charset="-122"/>
              <a:ea typeface="微软雅黑 Light" panose="020B0502040204020203" pitchFamily="34" charset="-122"/>
            </a:endParaRPr>
          </a:p>
        </p:txBody>
      </p:sp>
      <p:pic>
        <p:nvPicPr>
          <p:cNvPr id="3" name="图片 2"/>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984691" y="2878746"/>
            <a:ext cx="11213196" cy="3214550"/>
          </a:xfrm>
          <a:prstGeom prst="rect">
            <a:avLst/>
          </a:prstGeom>
        </p:spPr>
      </p:pic>
      <p:sp>
        <p:nvSpPr>
          <p:cNvPr id="2" name="日期占位符 1"/>
          <p:cNvSpPr>
            <a:spLocks noGrp="1"/>
          </p:cNvSpPr>
          <p:nvPr>
            <p:ph type="dt" sz="half" idx="10"/>
          </p:nvPr>
        </p:nvSpPr>
        <p:spPr/>
        <p:txBody>
          <a:bodyPr/>
          <a:lstStyle/>
          <a:p>
            <a:fld id="{94755812-A423-4959-A8A3-CF2DE37C8E09}" type="datetime1">
              <a:rPr lang="zh-CN" altLang="en-US" smtClean="0"/>
              <a:pPr/>
              <a:t>2019/9/8</a:t>
            </a:fld>
            <a:endParaRPr lang="zh-CN" altLang="en-US"/>
          </a:p>
        </p:txBody>
      </p:sp>
      <p:sp>
        <p:nvSpPr>
          <p:cNvPr id="4" name="灯片编号占位符 3"/>
          <p:cNvSpPr>
            <a:spLocks noGrp="1"/>
          </p:cNvSpPr>
          <p:nvPr>
            <p:ph type="sldNum" sz="quarter" idx="12"/>
          </p:nvPr>
        </p:nvSpPr>
        <p:spPr/>
        <p:txBody>
          <a:bodyPr/>
          <a:lstStyle/>
          <a:p>
            <a:fld id="{370D8578-DDD4-487D-A316-C8E65CC577E1}" type="slidenum">
              <a:rPr lang="zh-CN" altLang="en-US" smtClean="0"/>
              <a:pPr/>
              <a:t>152</a:t>
            </a:fld>
            <a:endParaRPr lang="zh-CN" altLang="en-US"/>
          </a:p>
        </p:txBody>
      </p:sp>
    </p:spTree>
    <p:extLst>
      <p:ext uri="{BB962C8B-B14F-4D97-AF65-F5344CB8AC3E}">
        <p14:creationId xmlns:p14="http://schemas.microsoft.com/office/powerpoint/2010/main" xmlns="" val="659861476"/>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953786" y="709485"/>
            <a:ext cx="5430246" cy="523220"/>
          </a:xfrm>
          <a:prstGeom prst="rect">
            <a:avLst/>
          </a:prstGeom>
          <a:noFill/>
        </p:spPr>
        <p:txBody>
          <a:bodyPr wrap="square" rtlCol="0">
            <a:spAutoFit/>
          </a:bodyPr>
          <a:lstStyle/>
          <a:p>
            <a:r>
              <a:rPr lang="zh-CN" altLang="en-US" sz="2800" smtClean="0">
                <a:solidFill>
                  <a:schemeClr val="bg1"/>
                </a:solidFill>
                <a:latin typeface="微软雅黑 Light" panose="020B0502040204020203" pitchFamily="34" charset="-122"/>
                <a:ea typeface="微软雅黑 Light" panose="020B0502040204020203" pitchFamily="34" charset="-122"/>
              </a:rPr>
              <a:t>异常处理技巧</a:t>
            </a:r>
            <a:endParaRPr lang="zh-CN" altLang="en-US" sz="2800" dirty="0">
              <a:solidFill>
                <a:schemeClr val="bg1"/>
              </a:solidFill>
              <a:latin typeface="微软雅黑 Light" panose="020B0502040204020203" pitchFamily="34" charset="-122"/>
              <a:ea typeface="微软雅黑 Light" panose="020B0502040204020203" pitchFamily="34" charset="-122"/>
            </a:endParaRPr>
          </a:p>
        </p:txBody>
      </p:sp>
      <p:sp>
        <p:nvSpPr>
          <p:cNvPr id="13" name="TextBox 17"/>
          <p:cNvSpPr txBox="1"/>
          <p:nvPr/>
        </p:nvSpPr>
        <p:spPr>
          <a:xfrm>
            <a:off x="946047" y="1225498"/>
            <a:ext cx="10190513" cy="1200329"/>
          </a:xfrm>
          <a:prstGeom prst="rect">
            <a:avLst/>
          </a:prstGeom>
          <a:noFill/>
        </p:spPr>
        <p:txBody>
          <a:bodyPr wrap="square" rtlCol="0">
            <a:spAutoFit/>
          </a:bodyPr>
          <a:lstStyle/>
          <a:p>
            <a:pPr>
              <a:lnSpc>
                <a:spcPct val="150000"/>
              </a:lnSpc>
              <a:buClr>
                <a:schemeClr val="tx1"/>
              </a:buClr>
            </a:pPr>
            <a:r>
              <a:rPr lang="zh-CN" altLang="en-US" sz="2400" dirty="0" smtClean="0">
                <a:solidFill>
                  <a:prstClr val="black"/>
                </a:solidFill>
                <a:latin typeface="微软雅黑 Light" panose="020B0502040204020203" pitchFamily="34" charset="-122"/>
                <a:ea typeface="微软雅黑 Light" panose="020B0502040204020203" pitchFamily="34" charset="-122"/>
              </a:rPr>
              <a:t>② </a:t>
            </a:r>
            <a:r>
              <a:rPr lang="zh-CN" altLang="en-US" sz="2400" dirty="0" smtClean="0">
                <a:latin typeface="微软雅黑 Light" panose="020B0502040204020203" pitchFamily="34" charset="-122"/>
                <a:ea typeface="微软雅黑 Light" panose="020B0502040204020203" pitchFamily="34" charset="-122"/>
              </a:rPr>
              <a:t>利用</a:t>
            </a:r>
            <a:r>
              <a:rPr lang="zh-CN" altLang="en-US" sz="2400" dirty="0">
                <a:latin typeface="Monaco" charset="0"/>
                <a:ea typeface="Monaco" charset="0"/>
                <a:cs typeface="Monaco" charset="0"/>
              </a:rPr>
              <a:t> </a:t>
            </a:r>
            <a:r>
              <a:rPr lang="en-US" altLang="zh-CN" sz="2400" dirty="0" err="1" smtClean="0">
                <a:latin typeface="Monaco" charset="0"/>
                <a:ea typeface="Monaco" charset="0"/>
                <a:cs typeface="Monaco" charset="0"/>
              </a:rPr>
              <a:t>hasattr</a:t>
            </a:r>
            <a:r>
              <a:rPr lang="zh-CN" altLang="en-US" sz="2400" dirty="0" smtClean="0">
                <a:latin typeface="Monaco" charset="0"/>
                <a:ea typeface="Monaco" charset="0"/>
                <a:cs typeface="Monaco" charset="0"/>
              </a:rPr>
              <a:t> </a:t>
            </a:r>
            <a:r>
              <a:rPr lang="zh-CN" altLang="en-US" sz="2400" dirty="0" smtClean="0">
                <a:latin typeface="微软雅黑 Light" panose="020B0502040204020203" pitchFamily="34" charset="-122"/>
                <a:ea typeface="微软雅黑 Light" panose="020B0502040204020203" pitchFamily="34" charset="-122"/>
              </a:rPr>
              <a:t>方法提前对异常的属性进行判断，以免出现属性输出报错的现象</a:t>
            </a:r>
            <a:endParaRPr lang="en-US" altLang="zh-CN" sz="2400" dirty="0" smtClean="0">
              <a:latin typeface="微软雅黑 Light" panose="020B0502040204020203" pitchFamily="34" charset="-122"/>
              <a:ea typeface="微软雅黑 Light" panose="020B0502040204020203" pitchFamily="34" charset="-122"/>
            </a:endParaRPr>
          </a:p>
        </p:txBody>
      </p:sp>
      <p:pic>
        <p:nvPicPr>
          <p:cNvPr id="3" name="图片 2"/>
          <p:cNvPicPr>
            <a:picLocks noChangeAspect="1"/>
          </p:cNvPicPr>
          <p:nvPr/>
        </p:nvPicPr>
        <p:blipFill rotWithShape="1">
          <a:blip r:embed="rId3">
            <a:extLst>
              <a:ext uri="{28A0092B-C50C-407E-A947-70E740481C1C}">
                <a14:useLocalDpi xmlns:a14="http://schemas.microsoft.com/office/drawing/2010/main" xmlns="" val="0"/>
              </a:ext>
            </a:extLst>
          </a:blip>
          <a:srcRect l="1074"/>
          <a:stretch/>
        </p:blipFill>
        <p:spPr>
          <a:xfrm>
            <a:off x="1127448" y="2425827"/>
            <a:ext cx="10628495" cy="3600400"/>
          </a:xfrm>
          <a:prstGeom prst="rect">
            <a:avLst/>
          </a:prstGeom>
        </p:spPr>
      </p:pic>
      <p:sp>
        <p:nvSpPr>
          <p:cNvPr id="2" name="日期占位符 1"/>
          <p:cNvSpPr>
            <a:spLocks noGrp="1"/>
          </p:cNvSpPr>
          <p:nvPr>
            <p:ph type="dt" sz="half" idx="10"/>
          </p:nvPr>
        </p:nvSpPr>
        <p:spPr/>
        <p:txBody>
          <a:bodyPr/>
          <a:lstStyle/>
          <a:p>
            <a:fld id="{DF0039BE-BB41-41A6-BF5D-BC445B322926}" type="datetime1">
              <a:rPr lang="zh-CN" altLang="en-US" smtClean="0"/>
              <a:pPr/>
              <a:t>2019/9/8</a:t>
            </a:fld>
            <a:endParaRPr lang="zh-CN" altLang="en-US"/>
          </a:p>
        </p:txBody>
      </p:sp>
      <p:sp>
        <p:nvSpPr>
          <p:cNvPr id="4" name="灯片编号占位符 3"/>
          <p:cNvSpPr>
            <a:spLocks noGrp="1"/>
          </p:cNvSpPr>
          <p:nvPr>
            <p:ph type="sldNum" sz="quarter" idx="12"/>
          </p:nvPr>
        </p:nvSpPr>
        <p:spPr/>
        <p:txBody>
          <a:bodyPr/>
          <a:lstStyle/>
          <a:p>
            <a:fld id="{370D8578-DDD4-487D-A316-C8E65CC577E1}" type="slidenum">
              <a:rPr lang="zh-CN" altLang="en-US" smtClean="0"/>
              <a:pPr/>
              <a:t>153</a:t>
            </a:fld>
            <a:endParaRPr lang="zh-CN" altLang="en-US"/>
          </a:p>
        </p:txBody>
      </p:sp>
    </p:spTree>
    <p:extLst>
      <p:ext uri="{BB962C8B-B14F-4D97-AF65-F5344CB8AC3E}">
        <p14:creationId xmlns:p14="http://schemas.microsoft.com/office/powerpoint/2010/main" xmlns="" val="896588435"/>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911424" y="2276872"/>
            <a:ext cx="10081120" cy="4320480"/>
          </a:xfrm>
        </p:spPr>
        <p:txBody>
          <a:bodyPr>
            <a:normAutofit/>
          </a:bodyPr>
          <a:lstStyle/>
          <a:p>
            <a:pPr>
              <a:lnSpc>
                <a:spcPct val="150000"/>
              </a:lnSpc>
            </a:pPr>
            <a:r>
              <a:rPr lang="zh-CN" altLang="en-US" sz="2400" dirty="0"/>
              <a:t>只处理你知道的异常，避免捕获</a:t>
            </a:r>
            <a:r>
              <a:rPr lang="zh-CN" altLang="en-US" sz="2400" dirty="0" smtClean="0"/>
              <a:t>所有异常</a:t>
            </a:r>
            <a:r>
              <a:rPr lang="zh-CN" altLang="en-US" sz="2400" dirty="0"/>
              <a:t>然后</a:t>
            </a:r>
            <a:r>
              <a:rPr lang="zh-CN" altLang="en-US" sz="2400" dirty="0">
                <a:solidFill>
                  <a:srgbClr val="FF0000"/>
                </a:solidFill>
              </a:rPr>
              <a:t>吞掉</a:t>
            </a:r>
            <a:r>
              <a:rPr lang="zh-CN" altLang="en-US" sz="2400" dirty="0" smtClean="0"/>
              <a:t>它们</a:t>
            </a:r>
            <a:endParaRPr lang="zh-CN" altLang="en-US" sz="2400" dirty="0"/>
          </a:p>
          <a:p>
            <a:pPr>
              <a:lnSpc>
                <a:spcPct val="150000"/>
              </a:lnSpc>
            </a:pPr>
            <a:r>
              <a:rPr lang="zh-CN" altLang="en-US" sz="2400" dirty="0"/>
              <a:t>抛出的异常应该说明原因，有时候你知道异常类型也猜不出所</a:t>
            </a:r>
            <a:r>
              <a:rPr lang="zh-CN" altLang="en-US" sz="2400" dirty="0" smtClean="0"/>
              <a:t>以然的</a:t>
            </a:r>
            <a:endParaRPr lang="zh-CN" altLang="en-US" sz="2400" dirty="0"/>
          </a:p>
          <a:p>
            <a:pPr>
              <a:lnSpc>
                <a:spcPct val="150000"/>
              </a:lnSpc>
            </a:pPr>
            <a:r>
              <a:rPr lang="zh-CN" altLang="en-US" sz="2400" dirty="0" smtClean="0"/>
              <a:t>不要</a:t>
            </a:r>
            <a:r>
              <a:rPr lang="zh-CN" altLang="en-US" sz="2400" dirty="0"/>
              <a:t>使用异常来控制流程，那样你的程序会无比难懂和难</a:t>
            </a:r>
            <a:r>
              <a:rPr lang="zh-CN" altLang="en-US" sz="2400" dirty="0" smtClean="0"/>
              <a:t>维护</a:t>
            </a:r>
            <a:endParaRPr lang="zh-CN" altLang="en-US" sz="2400" dirty="0"/>
          </a:p>
          <a:p>
            <a:pPr>
              <a:lnSpc>
                <a:spcPct val="150000"/>
              </a:lnSpc>
            </a:pPr>
            <a:r>
              <a:rPr lang="zh-CN" altLang="en-US" sz="2400" dirty="0"/>
              <a:t>如果有需要，切记使用</a:t>
            </a:r>
            <a:r>
              <a:rPr lang="en-US" altLang="zh-CN" sz="2400" dirty="0">
                <a:latin typeface="Monaco" charset="0"/>
                <a:ea typeface="Monaco" charset="0"/>
                <a:cs typeface="Monaco" charset="0"/>
              </a:rPr>
              <a:t>finally</a:t>
            </a:r>
            <a:r>
              <a:rPr lang="zh-CN" altLang="en-US" sz="2400" dirty="0"/>
              <a:t>来释放</a:t>
            </a:r>
            <a:r>
              <a:rPr lang="zh-CN" altLang="en-US" sz="2400" dirty="0" smtClean="0"/>
              <a:t>资源</a:t>
            </a:r>
            <a:endParaRPr lang="zh-CN" altLang="en-US" sz="2400" dirty="0"/>
          </a:p>
        </p:txBody>
      </p:sp>
      <p:sp>
        <p:nvSpPr>
          <p:cNvPr id="8" name="标题 8"/>
          <p:cNvSpPr txBox="1">
            <a:spLocks/>
          </p:cNvSpPr>
          <p:nvPr/>
        </p:nvSpPr>
        <p:spPr>
          <a:xfrm>
            <a:off x="911424" y="579766"/>
            <a:ext cx="10515600" cy="7810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微软雅黑 Light" panose="020B0502040204020203" pitchFamily="34" charset="-122"/>
                <a:ea typeface="微软雅黑 Light" panose="020B0502040204020203" pitchFamily="34" charset="-122"/>
                <a:cs typeface="+mj-cs"/>
              </a:defRPr>
            </a:lvl1pPr>
          </a:lstStyle>
          <a:p>
            <a:r>
              <a:rPr lang="zh-CN" altLang="en-US" sz="3200" b="1" dirty="0" smtClean="0">
                <a:solidFill>
                  <a:srgbClr val="942124"/>
                </a:solidFill>
                <a:cs typeface="+mn-cs"/>
              </a:rPr>
              <a:t>一些经验</a:t>
            </a:r>
            <a:endParaRPr lang="zh-CN" altLang="en-US" sz="3200" b="1" dirty="0">
              <a:solidFill>
                <a:srgbClr val="942124"/>
              </a:solidFill>
              <a:cs typeface="+mn-cs"/>
            </a:endParaRPr>
          </a:p>
        </p:txBody>
      </p:sp>
      <p:sp>
        <p:nvSpPr>
          <p:cNvPr id="10" name="矩形 28"/>
          <p:cNvSpPr/>
          <p:nvPr/>
        </p:nvSpPr>
        <p:spPr>
          <a:xfrm>
            <a:off x="-18898" y="671163"/>
            <a:ext cx="510214"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
        <p:nvSpPr>
          <p:cNvPr id="3" name="日期占位符 2"/>
          <p:cNvSpPr>
            <a:spLocks noGrp="1"/>
          </p:cNvSpPr>
          <p:nvPr>
            <p:ph type="dt" sz="half" idx="10"/>
          </p:nvPr>
        </p:nvSpPr>
        <p:spPr/>
        <p:txBody>
          <a:bodyPr/>
          <a:lstStyle/>
          <a:p>
            <a:fld id="{8D78ACF5-80B2-41C7-9B19-6AE02813A2B6}" type="datetime1">
              <a:rPr lang="zh-CN" altLang="en-US" smtClean="0"/>
              <a:pPr/>
              <a:t>2019/9/8</a:t>
            </a:fld>
            <a:endParaRPr lang="zh-CN" altLang="en-US"/>
          </a:p>
        </p:txBody>
      </p:sp>
      <p:sp>
        <p:nvSpPr>
          <p:cNvPr id="4" name="灯片编号占位符 3"/>
          <p:cNvSpPr>
            <a:spLocks noGrp="1"/>
          </p:cNvSpPr>
          <p:nvPr>
            <p:ph type="sldNum" sz="quarter" idx="12"/>
          </p:nvPr>
        </p:nvSpPr>
        <p:spPr/>
        <p:txBody>
          <a:bodyPr/>
          <a:lstStyle/>
          <a:p>
            <a:fld id="{370D8578-DDD4-487D-A316-C8E65CC577E1}" type="slidenum">
              <a:rPr lang="zh-CN" altLang="en-US" smtClean="0"/>
              <a:pPr/>
              <a:t>154</a:t>
            </a:fld>
            <a:endParaRPr lang="zh-CN" altLang="en-US"/>
          </a:p>
        </p:txBody>
      </p:sp>
    </p:spTree>
    <p:extLst>
      <p:ext uri="{BB962C8B-B14F-4D97-AF65-F5344CB8AC3E}">
        <p14:creationId xmlns:p14="http://schemas.microsoft.com/office/powerpoint/2010/main" xmlns="" val="16463084"/>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8"/>
          <p:cNvSpPr txBox="1">
            <a:spLocks/>
          </p:cNvSpPr>
          <p:nvPr/>
        </p:nvSpPr>
        <p:spPr>
          <a:xfrm>
            <a:off x="911424" y="579766"/>
            <a:ext cx="10515600" cy="7810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微软雅黑 Light" panose="020B0502040204020203" pitchFamily="34" charset="-122"/>
                <a:ea typeface="微软雅黑 Light" panose="020B0502040204020203" pitchFamily="34" charset="-122"/>
                <a:cs typeface="+mj-cs"/>
              </a:defRPr>
            </a:lvl1pPr>
          </a:lstStyle>
          <a:p>
            <a:r>
              <a:rPr lang="zh-CN" altLang="en-US" sz="3200" b="1" dirty="0" smtClean="0">
                <a:solidFill>
                  <a:srgbClr val="942124"/>
                </a:solidFill>
                <a:cs typeface="+mn-cs"/>
              </a:rPr>
              <a:t>总结</a:t>
            </a:r>
            <a:endParaRPr lang="zh-CN" altLang="en-US" sz="3200" b="1" dirty="0">
              <a:solidFill>
                <a:srgbClr val="942124"/>
              </a:solidFill>
              <a:cs typeface="+mn-cs"/>
            </a:endParaRPr>
          </a:p>
        </p:txBody>
      </p:sp>
      <p:sp>
        <p:nvSpPr>
          <p:cNvPr id="293" name="Freeform 37"/>
          <p:cNvSpPr>
            <a:spLocks noChangeArrowheads="1"/>
          </p:cNvSpPr>
          <p:nvPr/>
        </p:nvSpPr>
        <p:spPr bwMode="auto">
          <a:xfrm>
            <a:off x="1631504" y="2962209"/>
            <a:ext cx="324000" cy="324000"/>
          </a:xfrm>
          <a:custGeom>
            <a:avLst/>
            <a:gdLst>
              <a:gd name="T0" fmla="*/ 38763987 w 602"/>
              <a:gd name="T1" fmla="*/ 78442719 h 602"/>
              <a:gd name="T2" fmla="*/ 38763987 w 602"/>
              <a:gd name="T3" fmla="*/ 78442719 h 602"/>
              <a:gd name="T4" fmla="*/ 0 w 602"/>
              <a:gd name="T5" fmla="*/ 38764526 h 602"/>
              <a:gd name="T6" fmla="*/ 38763987 w 602"/>
              <a:gd name="T7" fmla="*/ 0 h 602"/>
              <a:gd name="T8" fmla="*/ 78441997 w 602"/>
              <a:gd name="T9" fmla="*/ 38764526 h 602"/>
              <a:gd name="T10" fmla="*/ 38763987 w 602"/>
              <a:gd name="T11" fmla="*/ 78442719 h 602"/>
              <a:gd name="T12" fmla="*/ 38763987 w 602"/>
              <a:gd name="T13" fmla="*/ 7439751 h 602"/>
              <a:gd name="T14" fmla="*/ 38763987 w 602"/>
              <a:gd name="T15" fmla="*/ 7439751 h 602"/>
              <a:gd name="T16" fmla="*/ 7439717 w 602"/>
              <a:gd name="T17" fmla="*/ 38764526 h 602"/>
              <a:gd name="T18" fmla="*/ 38763987 w 602"/>
              <a:gd name="T19" fmla="*/ 71002968 h 602"/>
              <a:gd name="T20" fmla="*/ 71002280 w 602"/>
              <a:gd name="T21" fmla="*/ 38764526 h 602"/>
              <a:gd name="T22" fmla="*/ 38763987 w 602"/>
              <a:gd name="T23" fmla="*/ 7439751 h 60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602" h="602">
                <a:moveTo>
                  <a:pt x="297" y="601"/>
                </a:moveTo>
                <a:lnTo>
                  <a:pt x="297" y="601"/>
                </a:lnTo>
                <a:cubicBezTo>
                  <a:pt x="134" y="601"/>
                  <a:pt x="0" y="467"/>
                  <a:pt x="0" y="297"/>
                </a:cubicBezTo>
                <a:cubicBezTo>
                  <a:pt x="0" y="135"/>
                  <a:pt x="134" y="0"/>
                  <a:pt x="297" y="0"/>
                </a:cubicBezTo>
                <a:cubicBezTo>
                  <a:pt x="466" y="0"/>
                  <a:pt x="601" y="135"/>
                  <a:pt x="601" y="297"/>
                </a:cubicBezTo>
                <a:cubicBezTo>
                  <a:pt x="601" y="467"/>
                  <a:pt x="466" y="601"/>
                  <a:pt x="297" y="601"/>
                </a:cubicBezTo>
                <a:close/>
                <a:moveTo>
                  <a:pt x="297" y="57"/>
                </a:moveTo>
                <a:lnTo>
                  <a:pt x="297" y="57"/>
                </a:lnTo>
                <a:cubicBezTo>
                  <a:pt x="163" y="57"/>
                  <a:pt x="57" y="163"/>
                  <a:pt x="57" y="297"/>
                </a:cubicBezTo>
                <a:cubicBezTo>
                  <a:pt x="57" y="431"/>
                  <a:pt x="163" y="544"/>
                  <a:pt x="297" y="544"/>
                </a:cubicBezTo>
                <a:cubicBezTo>
                  <a:pt x="431" y="544"/>
                  <a:pt x="544" y="431"/>
                  <a:pt x="544" y="297"/>
                </a:cubicBezTo>
                <a:cubicBezTo>
                  <a:pt x="544" y="163"/>
                  <a:pt x="431" y="57"/>
                  <a:pt x="297" y="57"/>
                </a:cubicBezTo>
                <a:close/>
              </a:path>
            </a:pathLst>
          </a:custGeom>
          <a:solidFill>
            <a:srgbClr val="942124"/>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5" name="TextBox 4"/>
          <p:cNvSpPr txBox="1"/>
          <p:nvPr/>
        </p:nvSpPr>
        <p:spPr>
          <a:xfrm>
            <a:off x="2135560" y="2893376"/>
            <a:ext cx="1415772" cy="461665"/>
          </a:xfrm>
          <a:prstGeom prst="rect">
            <a:avLst/>
          </a:prstGeom>
          <a:noFill/>
        </p:spPr>
        <p:txBody>
          <a:bodyPr wrap="none" rtlCol="0">
            <a:spAutoFit/>
          </a:bodyPr>
          <a:lstStyle/>
          <a:p>
            <a:r>
              <a:rPr lang="zh-CN" altLang="en-US" sz="2400" dirty="0" smtClean="0">
                <a:latin typeface="微软雅黑 Light" panose="020B0502040204020203" pitchFamily="34" charset="-122"/>
                <a:ea typeface="微软雅黑 Light" panose="020B0502040204020203" pitchFamily="34" charset="-122"/>
              </a:rPr>
              <a:t>捕获异常</a:t>
            </a:r>
            <a:endParaRPr lang="zh-CN" altLang="en-US" sz="2400" dirty="0">
              <a:latin typeface="微软雅黑 Light" panose="020B0502040204020203" pitchFamily="34" charset="-122"/>
              <a:ea typeface="微软雅黑 Light" panose="020B0502040204020203" pitchFamily="34" charset="-122"/>
            </a:endParaRPr>
          </a:p>
        </p:txBody>
      </p:sp>
      <p:sp>
        <p:nvSpPr>
          <p:cNvPr id="307" name="Freeform 37"/>
          <p:cNvSpPr>
            <a:spLocks noChangeArrowheads="1"/>
          </p:cNvSpPr>
          <p:nvPr/>
        </p:nvSpPr>
        <p:spPr bwMode="auto">
          <a:xfrm>
            <a:off x="1631504" y="2345705"/>
            <a:ext cx="324000" cy="324000"/>
          </a:xfrm>
          <a:custGeom>
            <a:avLst/>
            <a:gdLst>
              <a:gd name="T0" fmla="*/ 38763987 w 602"/>
              <a:gd name="T1" fmla="*/ 78442719 h 602"/>
              <a:gd name="T2" fmla="*/ 38763987 w 602"/>
              <a:gd name="T3" fmla="*/ 78442719 h 602"/>
              <a:gd name="T4" fmla="*/ 0 w 602"/>
              <a:gd name="T5" fmla="*/ 38764526 h 602"/>
              <a:gd name="T6" fmla="*/ 38763987 w 602"/>
              <a:gd name="T7" fmla="*/ 0 h 602"/>
              <a:gd name="T8" fmla="*/ 78441997 w 602"/>
              <a:gd name="T9" fmla="*/ 38764526 h 602"/>
              <a:gd name="T10" fmla="*/ 38763987 w 602"/>
              <a:gd name="T11" fmla="*/ 78442719 h 602"/>
              <a:gd name="T12" fmla="*/ 38763987 w 602"/>
              <a:gd name="T13" fmla="*/ 7439751 h 602"/>
              <a:gd name="T14" fmla="*/ 38763987 w 602"/>
              <a:gd name="T15" fmla="*/ 7439751 h 602"/>
              <a:gd name="T16" fmla="*/ 7439717 w 602"/>
              <a:gd name="T17" fmla="*/ 38764526 h 602"/>
              <a:gd name="T18" fmla="*/ 38763987 w 602"/>
              <a:gd name="T19" fmla="*/ 71002968 h 602"/>
              <a:gd name="T20" fmla="*/ 71002280 w 602"/>
              <a:gd name="T21" fmla="*/ 38764526 h 602"/>
              <a:gd name="T22" fmla="*/ 38763987 w 602"/>
              <a:gd name="T23" fmla="*/ 7439751 h 60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602" h="602">
                <a:moveTo>
                  <a:pt x="297" y="601"/>
                </a:moveTo>
                <a:lnTo>
                  <a:pt x="297" y="601"/>
                </a:lnTo>
                <a:cubicBezTo>
                  <a:pt x="134" y="601"/>
                  <a:pt x="0" y="467"/>
                  <a:pt x="0" y="297"/>
                </a:cubicBezTo>
                <a:cubicBezTo>
                  <a:pt x="0" y="135"/>
                  <a:pt x="134" y="0"/>
                  <a:pt x="297" y="0"/>
                </a:cubicBezTo>
                <a:cubicBezTo>
                  <a:pt x="466" y="0"/>
                  <a:pt x="601" y="135"/>
                  <a:pt x="601" y="297"/>
                </a:cubicBezTo>
                <a:cubicBezTo>
                  <a:pt x="601" y="467"/>
                  <a:pt x="466" y="601"/>
                  <a:pt x="297" y="601"/>
                </a:cubicBezTo>
                <a:close/>
                <a:moveTo>
                  <a:pt x="297" y="57"/>
                </a:moveTo>
                <a:lnTo>
                  <a:pt x="297" y="57"/>
                </a:lnTo>
                <a:cubicBezTo>
                  <a:pt x="163" y="57"/>
                  <a:pt x="57" y="163"/>
                  <a:pt x="57" y="297"/>
                </a:cubicBezTo>
                <a:cubicBezTo>
                  <a:pt x="57" y="431"/>
                  <a:pt x="163" y="544"/>
                  <a:pt x="297" y="544"/>
                </a:cubicBezTo>
                <a:cubicBezTo>
                  <a:pt x="431" y="544"/>
                  <a:pt x="544" y="431"/>
                  <a:pt x="544" y="297"/>
                </a:cubicBezTo>
                <a:cubicBezTo>
                  <a:pt x="544" y="163"/>
                  <a:pt x="431" y="57"/>
                  <a:pt x="297" y="57"/>
                </a:cubicBezTo>
                <a:close/>
              </a:path>
            </a:pathLst>
          </a:custGeom>
          <a:solidFill>
            <a:srgbClr val="942124"/>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308" name="TextBox 307"/>
          <p:cNvSpPr txBox="1"/>
          <p:nvPr/>
        </p:nvSpPr>
        <p:spPr>
          <a:xfrm>
            <a:off x="2135560" y="2276872"/>
            <a:ext cx="2339102" cy="461665"/>
          </a:xfrm>
          <a:prstGeom prst="rect">
            <a:avLst/>
          </a:prstGeom>
          <a:noFill/>
        </p:spPr>
        <p:txBody>
          <a:bodyPr wrap="none" rtlCol="0">
            <a:spAutoFit/>
          </a:bodyPr>
          <a:lstStyle/>
          <a:p>
            <a:r>
              <a:rPr lang="zh-CN" altLang="en-US" sz="2400" dirty="0" smtClean="0">
                <a:latin typeface="微软雅黑 Light" panose="020B0502040204020203" pitchFamily="34" charset="-122"/>
                <a:ea typeface="微软雅黑 Light" panose="020B0502040204020203" pitchFamily="34" charset="-122"/>
              </a:rPr>
              <a:t>语法错误和异常</a:t>
            </a:r>
            <a:endParaRPr lang="zh-CN" altLang="en-US" sz="2400" dirty="0">
              <a:latin typeface="微软雅黑 Light" panose="020B0502040204020203" pitchFamily="34" charset="-122"/>
              <a:ea typeface="微软雅黑 Light" panose="020B0502040204020203" pitchFamily="34" charset="-122"/>
            </a:endParaRPr>
          </a:p>
        </p:txBody>
      </p:sp>
      <p:sp>
        <p:nvSpPr>
          <p:cNvPr id="12" name="矩形 28"/>
          <p:cNvSpPr/>
          <p:nvPr/>
        </p:nvSpPr>
        <p:spPr>
          <a:xfrm>
            <a:off x="-18898" y="671163"/>
            <a:ext cx="510214"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
        <p:nvSpPr>
          <p:cNvPr id="8" name="Freeform 37"/>
          <p:cNvSpPr>
            <a:spLocks noChangeArrowheads="1"/>
          </p:cNvSpPr>
          <p:nvPr/>
        </p:nvSpPr>
        <p:spPr bwMode="auto">
          <a:xfrm>
            <a:off x="1622207" y="4188296"/>
            <a:ext cx="324000" cy="324000"/>
          </a:xfrm>
          <a:custGeom>
            <a:avLst/>
            <a:gdLst>
              <a:gd name="T0" fmla="*/ 38763987 w 602"/>
              <a:gd name="T1" fmla="*/ 78442719 h 602"/>
              <a:gd name="T2" fmla="*/ 38763987 w 602"/>
              <a:gd name="T3" fmla="*/ 78442719 h 602"/>
              <a:gd name="T4" fmla="*/ 0 w 602"/>
              <a:gd name="T5" fmla="*/ 38764526 h 602"/>
              <a:gd name="T6" fmla="*/ 38763987 w 602"/>
              <a:gd name="T7" fmla="*/ 0 h 602"/>
              <a:gd name="T8" fmla="*/ 78441997 w 602"/>
              <a:gd name="T9" fmla="*/ 38764526 h 602"/>
              <a:gd name="T10" fmla="*/ 38763987 w 602"/>
              <a:gd name="T11" fmla="*/ 78442719 h 602"/>
              <a:gd name="T12" fmla="*/ 38763987 w 602"/>
              <a:gd name="T13" fmla="*/ 7439751 h 602"/>
              <a:gd name="T14" fmla="*/ 38763987 w 602"/>
              <a:gd name="T15" fmla="*/ 7439751 h 602"/>
              <a:gd name="T16" fmla="*/ 7439717 w 602"/>
              <a:gd name="T17" fmla="*/ 38764526 h 602"/>
              <a:gd name="T18" fmla="*/ 38763987 w 602"/>
              <a:gd name="T19" fmla="*/ 71002968 h 602"/>
              <a:gd name="T20" fmla="*/ 71002280 w 602"/>
              <a:gd name="T21" fmla="*/ 38764526 h 602"/>
              <a:gd name="T22" fmla="*/ 38763987 w 602"/>
              <a:gd name="T23" fmla="*/ 7439751 h 60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602" h="602">
                <a:moveTo>
                  <a:pt x="297" y="601"/>
                </a:moveTo>
                <a:lnTo>
                  <a:pt x="297" y="601"/>
                </a:lnTo>
                <a:cubicBezTo>
                  <a:pt x="134" y="601"/>
                  <a:pt x="0" y="467"/>
                  <a:pt x="0" y="297"/>
                </a:cubicBezTo>
                <a:cubicBezTo>
                  <a:pt x="0" y="135"/>
                  <a:pt x="134" y="0"/>
                  <a:pt x="297" y="0"/>
                </a:cubicBezTo>
                <a:cubicBezTo>
                  <a:pt x="466" y="0"/>
                  <a:pt x="601" y="135"/>
                  <a:pt x="601" y="297"/>
                </a:cubicBezTo>
                <a:cubicBezTo>
                  <a:pt x="601" y="467"/>
                  <a:pt x="466" y="601"/>
                  <a:pt x="297" y="601"/>
                </a:cubicBezTo>
                <a:close/>
                <a:moveTo>
                  <a:pt x="297" y="57"/>
                </a:moveTo>
                <a:lnTo>
                  <a:pt x="297" y="57"/>
                </a:lnTo>
                <a:cubicBezTo>
                  <a:pt x="163" y="57"/>
                  <a:pt x="57" y="163"/>
                  <a:pt x="57" y="297"/>
                </a:cubicBezTo>
                <a:cubicBezTo>
                  <a:pt x="57" y="431"/>
                  <a:pt x="163" y="544"/>
                  <a:pt x="297" y="544"/>
                </a:cubicBezTo>
                <a:cubicBezTo>
                  <a:pt x="431" y="544"/>
                  <a:pt x="544" y="431"/>
                  <a:pt x="544" y="297"/>
                </a:cubicBezTo>
                <a:cubicBezTo>
                  <a:pt x="544" y="163"/>
                  <a:pt x="431" y="57"/>
                  <a:pt x="297" y="57"/>
                </a:cubicBezTo>
                <a:close/>
              </a:path>
            </a:pathLst>
          </a:custGeom>
          <a:solidFill>
            <a:srgbClr val="942124"/>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9" name="TextBox 4"/>
          <p:cNvSpPr txBox="1"/>
          <p:nvPr/>
        </p:nvSpPr>
        <p:spPr>
          <a:xfrm>
            <a:off x="2126263" y="4119463"/>
            <a:ext cx="3570208" cy="461665"/>
          </a:xfrm>
          <a:prstGeom prst="rect">
            <a:avLst/>
          </a:prstGeom>
          <a:noFill/>
        </p:spPr>
        <p:txBody>
          <a:bodyPr wrap="none" rtlCol="0">
            <a:spAutoFit/>
          </a:bodyPr>
          <a:lstStyle/>
          <a:p>
            <a:r>
              <a:rPr lang="zh-CN" altLang="en-US" sz="2400" dirty="0" smtClean="0">
                <a:latin typeface="微软雅黑 Light" panose="020B0502040204020203" pitchFamily="34" charset="-122"/>
                <a:ea typeface="微软雅黑 Light" panose="020B0502040204020203" pitchFamily="34" charset="-122"/>
              </a:rPr>
              <a:t>抛出异常，自定义异常类</a:t>
            </a:r>
            <a:endParaRPr lang="zh-CN" altLang="en-US" sz="2400" dirty="0">
              <a:latin typeface="微软雅黑 Light" panose="020B0502040204020203" pitchFamily="34" charset="-122"/>
              <a:ea typeface="微软雅黑 Light" panose="020B0502040204020203" pitchFamily="34" charset="-122"/>
            </a:endParaRPr>
          </a:p>
        </p:txBody>
      </p:sp>
      <p:sp>
        <p:nvSpPr>
          <p:cNvPr id="10" name="Freeform 37"/>
          <p:cNvSpPr>
            <a:spLocks noChangeArrowheads="1"/>
          </p:cNvSpPr>
          <p:nvPr/>
        </p:nvSpPr>
        <p:spPr bwMode="auto">
          <a:xfrm>
            <a:off x="1622207" y="3571792"/>
            <a:ext cx="324000" cy="324000"/>
          </a:xfrm>
          <a:custGeom>
            <a:avLst/>
            <a:gdLst>
              <a:gd name="T0" fmla="*/ 38763987 w 602"/>
              <a:gd name="T1" fmla="*/ 78442719 h 602"/>
              <a:gd name="T2" fmla="*/ 38763987 w 602"/>
              <a:gd name="T3" fmla="*/ 78442719 h 602"/>
              <a:gd name="T4" fmla="*/ 0 w 602"/>
              <a:gd name="T5" fmla="*/ 38764526 h 602"/>
              <a:gd name="T6" fmla="*/ 38763987 w 602"/>
              <a:gd name="T7" fmla="*/ 0 h 602"/>
              <a:gd name="T8" fmla="*/ 78441997 w 602"/>
              <a:gd name="T9" fmla="*/ 38764526 h 602"/>
              <a:gd name="T10" fmla="*/ 38763987 w 602"/>
              <a:gd name="T11" fmla="*/ 78442719 h 602"/>
              <a:gd name="T12" fmla="*/ 38763987 w 602"/>
              <a:gd name="T13" fmla="*/ 7439751 h 602"/>
              <a:gd name="T14" fmla="*/ 38763987 w 602"/>
              <a:gd name="T15" fmla="*/ 7439751 h 602"/>
              <a:gd name="T16" fmla="*/ 7439717 w 602"/>
              <a:gd name="T17" fmla="*/ 38764526 h 602"/>
              <a:gd name="T18" fmla="*/ 38763987 w 602"/>
              <a:gd name="T19" fmla="*/ 71002968 h 602"/>
              <a:gd name="T20" fmla="*/ 71002280 w 602"/>
              <a:gd name="T21" fmla="*/ 38764526 h 602"/>
              <a:gd name="T22" fmla="*/ 38763987 w 602"/>
              <a:gd name="T23" fmla="*/ 7439751 h 60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602" h="602">
                <a:moveTo>
                  <a:pt x="297" y="601"/>
                </a:moveTo>
                <a:lnTo>
                  <a:pt x="297" y="601"/>
                </a:lnTo>
                <a:cubicBezTo>
                  <a:pt x="134" y="601"/>
                  <a:pt x="0" y="467"/>
                  <a:pt x="0" y="297"/>
                </a:cubicBezTo>
                <a:cubicBezTo>
                  <a:pt x="0" y="135"/>
                  <a:pt x="134" y="0"/>
                  <a:pt x="297" y="0"/>
                </a:cubicBezTo>
                <a:cubicBezTo>
                  <a:pt x="466" y="0"/>
                  <a:pt x="601" y="135"/>
                  <a:pt x="601" y="297"/>
                </a:cubicBezTo>
                <a:cubicBezTo>
                  <a:pt x="601" y="467"/>
                  <a:pt x="466" y="601"/>
                  <a:pt x="297" y="601"/>
                </a:cubicBezTo>
                <a:close/>
                <a:moveTo>
                  <a:pt x="297" y="57"/>
                </a:moveTo>
                <a:lnTo>
                  <a:pt x="297" y="57"/>
                </a:lnTo>
                <a:cubicBezTo>
                  <a:pt x="163" y="57"/>
                  <a:pt x="57" y="163"/>
                  <a:pt x="57" y="297"/>
                </a:cubicBezTo>
                <a:cubicBezTo>
                  <a:pt x="57" y="431"/>
                  <a:pt x="163" y="544"/>
                  <a:pt x="297" y="544"/>
                </a:cubicBezTo>
                <a:cubicBezTo>
                  <a:pt x="431" y="544"/>
                  <a:pt x="544" y="431"/>
                  <a:pt x="544" y="297"/>
                </a:cubicBezTo>
                <a:cubicBezTo>
                  <a:pt x="544" y="163"/>
                  <a:pt x="431" y="57"/>
                  <a:pt x="297" y="57"/>
                </a:cubicBezTo>
                <a:close/>
              </a:path>
            </a:pathLst>
          </a:custGeom>
          <a:solidFill>
            <a:srgbClr val="942124"/>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11" name="TextBox 307"/>
          <p:cNvSpPr txBox="1"/>
          <p:nvPr/>
        </p:nvSpPr>
        <p:spPr>
          <a:xfrm>
            <a:off x="2126263" y="3502959"/>
            <a:ext cx="2951449" cy="461665"/>
          </a:xfrm>
          <a:prstGeom prst="rect">
            <a:avLst/>
          </a:prstGeom>
          <a:noFill/>
        </p:spPr>
        <p:txBody>
          <a:bodyPr wrap="none" rtlCol="0">
            <a:spAutoFit/>
          </a:bodyPr>
          <a:lstStyle/>
          <a:p>
            <a:r>
              <a:rPr lang="en-US" altLang="zh-CN" sz="2400" dirty="0" smtClean="0">
                <a:latin typeface="Monaco" charset="0"/>
                <a:ea typeface="Monaco" charset="0"/>
                <a:cs typeface="Monaco" charset="0"/>
              </a:rPr>
              <a:t>assert</a:t>
            </a:r>
            <a:r>
              <a:rPr lang="zh-CN" altLang="en-US" sz="2400" dirty="0">
                <a:latin typeface="微软雅黑 Light" panose="020B0502040204020203" pitchFamily="34" charset="-122"/>
                <a:ea typeface="微软雅黑 Light" panose="020B0502040204020203" pitchFamily="34" charset="-122"/>
              </a:rPr>
              <a:t>，</a:t>
            </a:r>
            <a:r>
              <a:rPr lang="en-US" altLang="zh-CN" sz="2400" dirty="0" smtClean="0">
                <a:latin typeface="Monaco" charset="0"/>
                <a:ea typeface="Monaco" charset="0"/>
                <a:cs typeface="Monaco" charset="0"/>
              </a:rPr>
              <a:t>with</a:t>
            </a:r>
            <a:r>
              <a:rPr lang="zh-CN" altLang="en-US" sz="2400" dirty="0" smtClean="0">
                <a:latin typeface="微软雅黑 Light" panose="020B0502040204020203" pitchFamily="34" charset="-122"/>
                <a:ea typeface="微软雅黑 Light" panose="020B0502040204020203" pitchFamily="34" charset="-122"/>
              </a:rPr>
              <a:t>语句</a:t>
            </a:r>
            <a:endParaRPr lang="zh-CN" altLang="en-US" sz="2400" dirty="0">
              <a:latin typeface="微软雅黑 Light" panose="020B0502040204020203" pitchFamily="34" charset="-122"/>
              <a:ea typeface="微软雅黑 Light" panose="020B0502040204020203" pitchFamily="34" charset="-122"/>
            </a:endParaRPr>
          </a:p>
        </p:txBody>
      </p:sp>
      <p:sp>
        <p:nvSpPr>
          <p:cNvPr id="13" name="Freeform 37"/>
          <p:cNvSpPr>
            <a:spLocks noChangeArrowheads="1"/>
          </p:cNvSpPr>
          <p:nvPr/>
        </p:nvSpPr>
        <p:spPr bwMode="auto">
          <a:xfrm>
            <a:off x="1631504" y="4764360"/>
            <a:ext cx="324000" cy="324000"/>
          </a:xfrm>
          <a:custGeom>
            <a:avLst/>
            <a:gdLst>
              <a:gd name="T0" fmla="*/ 38763987 w 602"/>
              <a:gd name="T1" fmla="*/ 78442719 h 602"/>
              <a:gd name="T2" fmla="*/ 38763987 w 602"/>
              <a:gd name="T3" fmla="*/ 78442719 h 602"/>
              <a:gd name="T4" fmla="*/ 0 w 602"/>
              <a:gd name="T5" fmla="*/ 38764526 h 602"/>
              <a:gd name="T6" fmla="*/ 38763987 w 602"/>
              <a:gd name="T7" fmla="*/ 0 h 602"/>
              <a:gd name="T8" fmla="*/ 78441997 w 602"/>
              <a:gd name="T9" fmla="*/ 38764526 h 602"/>
              <a:gd name="T10" fmla="*/ 38763987 w 602"/>
              <a:gd name="T11" fmla="*/ 78442719 h 602"/>
              <a:gd name="T12" fmla="*/ 38763987 w 602"/>
              <a:gd name="T13" fmla="*/ 7439751 h 602"/>
              <a:gd name="T14" fmla="*/ 38763987 w 602"/>
              <a:gd name="T15" fmla="*/ 7439751 h 602"/>
              <a:gd name="T16" fmla="*/ 7439717 w 602"/>
              <a:gd name="T17" fmla="*/ 38764526 h 602"/>
              <a:gd name="T18" fmla="*/ 38763987 w 602"/>
              <a:gd name="T19" fmla="*/ 71002968 h 602"/>
              <a:gd name="T20" fmla="*/ 71002280 w 602"/>
              <a:gd name="T21" fmla="*/ 38764526 h 602"/>
              <a:gd name="T22" fmla="*/ 38763987 w 602"/>
              <a:gd name="T23" fmla="*/ 7439751 h 60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602" h="602">
                <a:moveTo>
                  <a:pt x="297" y="601"/>
                </a:moveTo>
                <a:lnTo>
                  <a:pt x="297" y="601"/>
                </a:lnTo>
                <a:cubicBezTo>
                  <a:pt x="134" y="601"/>
                  <a:pt x="0" y="467"/>
                  <a:pt x="0" y="297"/>
                </a:cubicBezTo>
                <a:cubicBezTo>
                  <a:pt x="0" y="135"/>
                  <a:pt x="134" y="0"/>
                  <a:pt x="297" y="0"/>
                </a:cubicBezTo>
                <a:cubicBezTo>
                  <a:pt x="466" y="0"/>
                  <a:pt x="601" y="135"/>
                  <a:pt x="601" y="297"/>
                </a:cubicBezTo>
                <a:cubicBezTo>
                  <a:pt x="601" y="467"/>
                  <a:pt x="466" y="601"/>
                  <a:pt x="297" y="601"/>
                </a:cubicBezTo>
                <a:close/>
                <a:moveTo>
                  <a:pt x="297" y="57"/>
                </a:moveTo>
                <a:lnTo>
                  <a:pt x="297" y="57"/>
                </a:lnTo>
                <a:cubicBezTo>
                  <a:pt x="163" y="57"/>
                  <a:pt x="57" y="163"/>
                  <a:pt x="57" y="297"/>
                </a:cubicBezTo>
                <a:cubicBezTo>
                  <a:pt x="57" y="431"/>
                  <a:pt x="163" y="544"/>
                  <a:pt x="297" y="544"/>
                </a:cubicBezTo>
                <a:cubicBezTo>
                  <a:pt x="431" y="544"/>
                  <a:pt x="544" y="431"/>
                  <a:pt x="544" y="297"/>
                </a:cubicBezTo>
                <a:cubicBezTo>
                  <a:pt x="544" y="163"/>
                  <a:pt x="431" y="57"/>
                  <a:pt x="297" y="57"/>
                </a:cubicBezTo>
                <a:close/>
              </a:path>
            </a:pathLst>
          </a:custGeom>
          <a:solidFill>
            <a:srgbClr val="942124"/>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14" name="TextBox 4"/>
          <p:cNvSpPr txBox="1"/>
          <p:nvPr/>
        </p:nvSpPr>
        <p:spPr>
          <a:xfrm>
            <a:off x="2135560" y="4695527"/>
            <a:ext cx="8994706" cy="461665"/>
          </a:xfrm>
          <a:prstGeom prst="rect">
            <a:avLst/>
          </a:prstGeom>
          <a:noFill/>
        </p:spPr>
        <p:txBody>
          <a:bodyPr wrap="none" rtlCol="0">
            <a:spAutoFit/>
          </a:bodyPr>
          <a:lstStyle/>
          <a:p>
            <a:r>
              <a:rPr lang="zh-CN" altLang="en-US" sz="2400" dirty="0" smtClean="0">
                <a:latin typeface="微软雅黑 Light" panose="020B0502040204020203" pitchFamily="34" charset="-122"/>
                <a:ea typeface="微软雅黑 Light" panose="020B0502040204020203" pitchFamily="34" charset="-122"/>
              </a:rPr>
              <a:t>爬虫</a:t>
            </a:r>
            <a:r>
              <a:rPr lang="en-US" altLang="zh-CN" sz="2400" dirty="0" smtClean="0">
                <a:latin typeface="微软雅黑 Light" panose="020B0502040204020203" pitchFamily="34" charset="-122"/>
                <a:ea typeface="微软雅黑 Light" panose="020B0502040204020203" pitchFamily="34" charset="-122"/>
              </a:rPr>
              <a:t>HTTP</a:t>
            </a:r>
            <a:r>
              <a:rPr lang="zh-CN" altLang="en-US" sz="2400" dirty="0" smtClean="0">
                <a:latin typeface="微软雅黑 Light" panose="020B0502040204020203" pitchFamily="34" charset="-122"/>
                <a:ea typeface="微软雅黑 Light" panose="020B0502040204020203" pitchFamily="34" charset="-122"/>
              </a:rPr>
              <a:t>异常处理，</a:t>
            </a:r>
            <a:r>
              <a:rPr lang="en-US" altLang="zh-CN" sz="2400" dirty="0" err="1" smtClean="0">
                <a:latin typeface="Monaco" charset="0"/>
                <a:ea typeface="Monaco" charset="0"/>
                <a:cs typeface="Monaco" charset="0"/>
              </a:rPr>
              <a:t>URLError</a:t>
            </a:r>
            <a:r>
              <a:rPr lang="zh-CN" altLang="en-US" sz="2400" dirty="0">
                <a:latin typeface="微软雅黑 Light" panose="020B0502040204020203" pitchFamily="34" charset="-122"/>
                <a:ea typeface="微软雅黑 Light" panose="020B0502040204020203" pitchFamily="34" charset="-122"/>
              </a:rPr>
              <a:t>，</a:t>
            </a:r>
            <a:r>
              <a:rPr lang="en-US" altLang="zh-CN" sz="2400" dirty="0" err="1" smtClean="0">
                <a:latin typeface="Monaco" charset="0"/>
                <a:ea typeface="Monaco" charset="0"/>
                <a:cs typeface="Monaco" charset="0"/>
              </a:rPr>
              <a:t>HTTPError</a:t>
            </a:r>
            <a:r>
              <a:rPr lang="zh-CN" altLang="en-US" sz="2400" dirty="0" smtClean="0">
                <a:latin typeface="微软雅黑 Light" panose="020B0502040204020203" pitchFamily="34" charset="-122"/>
                <a:ea typeface="微软雅黑 Light" panose="020B0502040204020203" pitchFamily="34" charset="-122"/>
              </a:rPr>
              <a:t>，</a:t>
            </a:r>
            <a:r>
              <a:rPr lang="en-US" altLang="zh-CN" sz="2400" dirty="0" smtClean="0">
                <a:latin typeface="Monaco" charset="0"/>
                <a:ea typeface="Monaco" charset="0"/>
                <a:cs typeface="Monaco" charset="0"/>
              </a:rPr>
              <a:t>code</a:t>
            </a:r>
            <a:r>
              <a:rPr lang="zh-CN" altLang="en-US" sz="2400" dirty="0" smtClean="0">
                <a:latin typeface="微软雅黑 Light" panose="020B0502040204020203" pitchFamily="34" charset="-122"/>
                <a:ea typeface="微软雅黑 Light" panose="020B0502040204020203" pitchFamily="34" charset="-122"/>
              </a:rPr>
              <a:t>，</a:t>
            </a:r>
            <a:r>
              <a:rPr lang="en-US" altLang="zh-CN" sz="2400" dirty="0" smtClean="0">
                <a:latin typeface="Monaco" charset="0"/>
                <a:ea typeface="Monaco" charset="0"/>
                <a:cs typeface="Monaco" charset="0"/>
              </a:rPr>
              <a:t>reason</a:t>
            </a:r>
            <a:endParaRPr lang="zh-CN" altLang="en-US" sz="2400" dirty="0">
              <a:latin typeface="Monaco" charset="0"/>
              <a:ea typeface="Monaco" charset="0"/>
              <a:cs typeface="Monaco" charset="0"/>
            </a:endParaRPr>
          </a:p>
        </p:txBody>
      </p:sp>
      <p:sp>
        <p:nvSpPr>
          <p:cNvPr id="2" name="日期占位符 1"/>
          <p:cNvSpPr>
            <a:spLocks noGrp="1"/>
          </p:cNvSpPr>
          <p:nvPr>
            <p:ph type="dt" sz="half" idx="10"/>
          </p:nvPr>
        </p:nvSpPr>
        <p:spPr/>
        <p:txBody>
          <a:bodyPr/>
          <a:lstStyle/>
          <a:p>
            <a:fld id="{7CCFE620-D9DC-4D6C-859F-6C3BE5FF5B14}" type="datetime1">
              <a:rPr lang="zh-CN" altLang="en-US" smtClean="0"/>
              <a:pPr/>
              <a:t>2019/9/8</a:t>
            </a:fld>
            <a:endParaRPr lang="zh-CN" altLang="en-US"/>
          </a:p>
        </p:txBody>
      </p:sp>
      <p:sp>
        <p:nvSpPr>
          <p:cNvPr id="3" name="灯片编号占位符 2"/>
          <p:cNvSpPr>
            <a:spLocks noGrp="1"/>
          </p:cNvSpPr>
          <p:nvPr>
            <p:ph type="sldNum" sz="quarter" idx="12"/>
          </p:nvPr>
        </p:nvSpPr>
        <p:spPr/>
        <p:txBody>
          <a:bodyPr/>
          <a:lstStyle/>
          <a:p>
            <a:fld id="{370D8578-DDD4-487D-A316-C8E65CC577E1}" type="slidenum">
              <a:rPr lang="zh-CN" altLang="en-US" smtClean="0"/>
              <a:pPr/>
              <a:t>155</a:t>
            </a:fld>
            <a:endParaRPr lang="zh-CN" altLang="en-US"/>
          </a:p>
        </p:txBody>
      </p:sp>
    </p:spTree>
    <p:extLst>
      <p:ext uri="{BB962C8B-B14F-4D97-AF65-F5344CB8AC3E}">
        <p14:creationId xmlns:p14="http://schemas.microsoft.com/office/powerpoint/2010/main" xmlns="" val="1359608939"/>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983559" y="2133591"/>
            <a:ext cx="1080000" cy="1080000"/>
            <a:chOff x="8110158" y="3554322"/>
            <a:chExt cx="876300" cy="876300"/>
          </a:xfrm>
        </p:grpSpPr>
        <p:sp>
          <p:nvSpPr>
            <p:cNvPr id="18" name="椭圆 17"/>
            <p:cNvSpPr/>
            <p:nvPr/>
          </p:nvSpPr>
          <p:spPr>
            <a:xfrm>
              <a:off x="8110158" y="3554322"/>
              <a:ext cx="876300" cy="8763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9" name="图片 18"/>
            <p:cNvPicPr>
              <a:picLocks noChangeAspect="1"/>
            </p:cNvPicPr>
            <p:nvPr/>
          </p:nvPicPr>
          <p:blipFill>
            <a:blip r:embed="rId2" cstate="email">
              <a:extLst>
                <a:ext uri="{28A0092B-C50C-407E-A947-70E740481C1C}">
                  <a14:useLocalDpi xmlns:a14="http://schemas.microsoft.com/office/drawing/2010/main" xmlns=""/>
                </a:ext>
              </a:extLst>
            </a:blip>
            <a:stretch>
              <a:fillRect/>
            </a:stretch>
          </p:blipFill>
          <p:spPr>
            <a:xfrm>
              <a:off x="8232092" y="3758472"/>
              <a:ext cx="632433" cy="468000"/>
            </a:xfrm>
            <a:prstGeom prst="rect">
              <a:avLst/>
            </a:prstGeom>
          </p:spPr>
        </p:pic>
      </p:grpSp>
      <p:grpSp>
        <p:nvGrpSpPr>
          <p:cNvPr id="2" name="组合 1"/>
          <p:cNvGrpSpPr/>
          <p:nvPr/>
        </p:nvGrpSpPr>
        <p:grpSpPr>
          <a:xfrm>
            <a:off x="3877329" y="4140369"/>
            <a:ext cx="6573535" cy="584775"/>
            <a:chOff x="3877326" y="4290231"/>
            <a:chExt cx="6573535" cy="584775"/>
          </a:xfrm>
        </p:grpSpPr>
        <p:sp>
          <p:nvSpPr>
            <p:cNvPr id="20" name="矩形 19"/>
            <p:cNvSpPr/>
            <p:nvPr/>
          </p:nvSpPr>
          <p:spPr>
            <a:xfrm>
              <a:off x="3877326" y="4290231"/>
              <a:ext cx="5230919" cy="584775"/>
            </a:xfrm>
            <a:prstGeom prst="rect">
              <a:avLst/>
            </a:prstGeom>
          </p:spPr>
          <p:txBody>
            <a:bodyPr wrap="none">
              <a:spAutoFit/>
            </a:bodyPr>
            <a:lstStyle/>
            <a:p>
              <a:r>
                <a:rPr lang="zh-CN" altLang="en-US" sz="3200" b="1" dirty="0" smtClean="0">
                  <a:solidFill>
                    <a:srgbClr val="942124"/>
                  </a:solidFill>
                  <a:latin typeface="微软雅黑 Light" panose="020B0502040204020203" pitchFamily="34" charset="-122"/>
                  <a:ea typeface="微软雅黑 Light" panose="020B0502040204020203" pitchFamily="34" charset="-122"/>
                </a:rPr>
                <a:t>第七部分</a:t>
              </a:r>
              <a:r>
                <a:rPr lang="en-US" altLang="zh-CN" sz="3200" b="1" dirty="0" smtClean="0">
                  <a:solidFill>
                    <a:srgbClr val="942124"/>
                  </a:solidFill>
                  <a:latin typeface="微软雅黑 Light" panose="020B0502040204020203" pitchFamily="34" charset="-122"/>
                  <a:ea typeface="微软雅黑 Light" panose="020B0502040204020203" pitchFamily="34" charset="-122"/>
                </a:rPr>
                <a:t> </a:t>
              </a:r>
              <a:r>
                <a:rPr lang="zh-CN" altLang="en-US" sz="3200" b="1" dirty="0" smtClean="0">
                  <a:solidFill>
                    <a:srgbClr val="942124"/>
                  </a:solidFill>
                  <a:latin typeface="微软雅黑 Light" panose="020B0502040204020203" pitchFamily="34" charset="-122"/>
                  <a:ea typeface="微软雅黑 Light" panose="020B0502040204020203" pitchFamily="34" charset="-122"/>
                </a:rPr>
                <a:t>字符编码问题处理</a:t>
              </a:r>
              <a:endParaRPr lang="zh-CN" altLang="en-US" sz="3200" b="1" dirty="0">
                <a:solidFill>
                  <a:srgbClr val="942124"/>
                </a:solidFill>
                <a:latin typeface="微软雅黑 Light" panose="020B0502040204020203" pitchFamily="34" charset="-122"/>
                <a:ea typeface="微软雅黑 Light" panose="020B0502040204020203" pitchFamily="34" charset="-122"/>
              </a:endParaRPr>
            </a:p>
          </p:txBody>
        </p:sp>
        <p:cxnSp>
          <p:nvCxnSpPr>
            <p:cNvPr id="30" name="直接连接符 29"/>
            <p:cNvCxnSpPr/>
            <p:nvPr/>
          </p:nvCxnSpPr>
          <p:spPr>
            <a:xfrm>
              <a:off x="3962401" y="4875006"/>
              <a:ext cx="6488460"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34" name="组合 33"/>
          <p:cNvGrpSpPr/>
          <p:nvPr/>
        </p:nvGrpSpPr>
        <p:grpSpPr>
          <a:xfrm>
            <a:off x="4030879" y="2133590"/>
            <a:ext cx="1080000" cy="1080000"/>
            <a:chOff x="8502232" y="2244385"/>
            <a:chExt cx="876300" cy="876300"/>
          </a:xfrm>
        </p:grpSpPr>
        <p:sp>
          <p:nvSpPr>
            <p:cNvPr id="35" name="椭圆 34"/>
            <p:cNvSpPr/>
            <p:nvPr/>
          </p:nvSpPr>
          <p:spPr>
            <a:xfrm>
              <a:off x="8502232" y="2244385"/>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6" name="图片 35"/>
            <p:cNvPicPr>
              <a:picLocks noChangeAspect="1"/>
            </p:cNvPicPr>
            <p:nvPr/>
          </p:nvPicPr>
          <p:blipFill>
            <a:blip r:embed="rId3">
              <a:extLst>
                <a:ext uri="{28A0092B-C50C-407E-A947-70E740481C1C}">
                  <a14:useLocalDpi xmlns:a14="http://schemas.microsoft.com/office/drawing/2010/main" xmlns=""/>
                </a:ext>
              </a:extLst>
            </a:blip>
            <a:stretch>
              <a:fillRect/>
            </a:stretch>
          </p:blipFill>
          <p:spPr>
            <a:xfrm>
              <a:off x="8599561" y="2432946"/>
              <a:ext cx="681643" cy="613479"/>
            </a:xfrm>
            <a:prstGeom prst="rect">
              <a:avLst/>
            </a:prstGeom>
          </p:spPr>
        </p:pic>
      </p:grpSp>
      <p:grpSp>
        <p:nvGrpSpPr>
          <p:cNvPr id="37" name="组合 36"/>
          <p:cNvGrpSpPr/>
          <p:nvPr/>
        </p:nvGrpSpPr>
        <p:grpSpPr>
          <a:xfrm>
            <a:off x="10133829" y="2137219"/>
            <a:ext cx="1080000" cy="1080000"/>
            <a:chOff x="6787469" y="2184355"/>
            <a:chExt cx="876300" cy="876300"/>
          </a:xfrm>
        </p:grpSpPr>
        <p:sp>
          <p:nvSpPr>
            <p:cNvPr id="38" name="椭圆 37"/>
            <p:cNvSpPr/>
            <p:nvPr/>
          </p:nvSpPr>
          <p:spPr>
            <a:xfrm>
              <a:off x="6787469" y="2184355"/>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9" name="图片 38"/>
            <p:cNvPicPr>
              <a:picLocks noChangeAspect="1"/>
            </p:cNvPicPr>
            <p:nvPr/>
          </p:nvPicPr>
          <p:blipFill>
            <a:blip r:embed="rId4" cstate="email">
              <a:extLst>
                <a:ext uri="{28A0092B-C50C-407E-A947-70E740481C1C}">
                  <a14:useLocalDpi xmlns:a14="http://schemas.microsoft.com/office/drawing/2010/main" xmlns=""/>
                </a:ext>
              </a:extLst>
            </a:blip>
            <a:stretch>
              <a:fillRect/>
            </a:stretch>
          </p:blipFill>
          <p:spPr>
            <a:xfrm>
              <a:off x="6997019" y="2279604"/>
              <a:ext cx="457201" cy="762002"/>
            </a:xfrm>
            <a:prstGeom prst="rect">
              <a:avLst/>
            </a:prstGeom>
          </p:spPr>
        </p:pic>
      </p:grpSp>
      <p:grpSp>
        <p:nvGrpSpPr>
          <p:cNvPr id="40" name="组合 39"/>
          <p:cNvGrpSpPr/>
          <p:nvPr/>
        </p:nvGrpSpPr>
        <p:grpSpPr>
          <a:xfrm>
            <a:off x="7211921" y="2133821"/>
            <a:ext cx="1080000" cy="1080000"/>
            <a:chOff x="8064082" y="5195503"/>
            <a:chExt cx="876300" cy="876300"/>
          </a:xfrm>
        </p:grpSpPr>
        <p:sp>
          <p:nvSpPr>
            <p:cNvPr id="41" name="椭圆 40"/>
            <p:cNvSpPr/>
            <p:nvPr/>
          </p:nvSpPr>
          <p:spPr>
            <a:xfrm>
              <a:off x="8064082" y="5195503"/>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2" name="图片 41"/>
            <p:cNvPicPr>
              <a:picLocks noChangeAspect="1"/>
            </p:cNvPicPr>
            <p:nvPr/>
          </p:nvPicPr>
          <p:blipFill>
            <a:blip r:embed="rId5">
              <a:extLst>
                <a:ext uri="{28A0092B-C50C-407E-A947-70E740481C1C}">
                  <a14:useLocalDpi xmlns:a14="http://schemas.microsoft.com/office/drawing/2010/main" xmlns=""/>
                </a:ext>
              </a:extLst>
            </a:blip>
            <a:stretch>
              <a:fillRect/>
            </a:stretch>
          </p:blipFill>
          <p:spPr>
            <a:xfrm>
              <a:off x="8196232" y="5239074"/>
              <a:ext cx="612000" cy="789158"/>
            </a:xfrm>
            <a:prstGeom prst="rect">
              <a:avLst/>
            </a:prstGeom>
          </p:spPr>
        </p:pic>
      </p:grpSp>
      <p:pic>
        <p:nvPicPr>
          <p:cNvPr id="5" name="图片 4" descr="pic.png"/>
          <p:cNvPicPr>
            <a:picLocks noChangeAspect="1"/>
          </p:cNvPicPr>
          <p:nvPr/>
        </p:nvPicPr>
        <p:blipFill>
          <a:blip r:embed="rId6" cstate="email">
            <a:extLst>
              <a:ext uri="{28A0092B-C50C-407E-A947-70E740481C1C}">
                <a14:useLocalDpi xmlns:a14="http://schemas.microsoft.com/office/drawing/2010/main" xmlns=""/>
              </a:ext>
            </a:extLst>
          </a:blip>
          <a:stretch>
            <a:fillRect/>
          </a:stretch>
        </p:blipFill>
        <p:spPr>
          <a:xfrm>
            <a:off x="0" y="0"/>
            <a:ext cx="12234334" cy="3844639"/>
          </a:xfrm>
          <a:prstGeom prst="rect">
            <a:avLst/>
          </a:prstGeom>
        </p:spPr>
      </p:pic>
      <p:sp>
        <p:nvSpPr>
          <p:cNvPr id="21" name="矩形 20"/>
          <p:cNvSpPr/>
          <p:nvPr/>
        </p:nvSpPr>
        <p:spPr bwMode="auto">
          <a:xfrm>
            <a:off x="3941021" y="4926457"/>
            <a:ext cx="2082971" cy="1200329"/>
          </a:xfrm>
          <a:prstGeom prst="rect">
            <a:avLst/>
          </a:prstGeom>
        </p:spPr>
        <p:txBody>
          <a:bodyPr wrap="square">
            <a:spAutoFit/>
          </a:bodyPr>
          <a:lstStyle/>
          <a:p>
            <a:pPr fontAlgn="base">
              <a:spcBef>
                <a:spcPct val="0"/>
              </a:spcBef>
              <a:spcAft>
                <a:spcPct val="0"/>
              </a:spcAft>
            </a:pPr>
            <a:r>
              <a:rPr lang="zh-CN" altLang="en-US" sz="2400" dirty="0">
                <a:latin typeface="微软雅黑 Light" panose="020B0502040204020203" pitchFamily="34" charset="-122"/>
                <a:ea typeface="微软雅黑 Light" panose="020B0502040204020203" pitchFamily="34" charset="-122"/>
                <a:cs typeface="Microsoft YaHei" charset="0"/>
              </a:rPr>
              <a:t>编码和</a:t>
            </a:r>
            <a:r>
              <a:rPr lang="zh-CN" altLang="en-US" sz="2400" dirty="0" smtClean="0">
                <a:latin typeface="微软雅黑 Light" panose="020B0502040204020203" pitchFamily="34" charset="-122"/>
                <a:ea typeface="微软雅黑 Light" panose="020B0502040204020203" pitchFamily="34" charset="-122"/>
                <a:cs typeface="Microsoft YaHei" charset="0"/>
              </a:rPr>
              <a:t>解码</a:t>
            </a:r>
            <a:endParaRPr lang="en-US" altLang="zh-CN" sz="2400" dirty="0" smtClean="0">
              <a:latin typeface="微软雅黑 Light" panose="020B0502040204020203" pitchFamily="34" charset="-122"/>
              <a:ea typeface="微软雅黑 Light" panose="020B0502040204020203" pitchFamily="34" charset="-122"/>
              <a:cs typeface="Microsoft YaHei" charset="0"/>
            </a:endParaRPr>
          </a:p>
          <a:p>
            <a:pPr fontAlgn="base">
              <a:spcBef>
                <a:spcPct val="0"/>
              </a:spcBef>
              <a:spcAft>
                <a:spcPct val="0"/>
              </a:spcAft>
            </a:pPr>
            <a:r>
              <a:rPr lang="zh-CN" altLang="en-US" sz="2400" dirty="0" smtClean="0">
                <a:latin typeface="微软雅黑 Light" panose="020B0502040204020203" pitchFamily="34" charset="-122"/>
                <a:ea typeface="微软雅黑 Light" panose="020B0502040204020203" pitchFamily="34" charset="-122"/>
                <a:cs typeface="Microsoft YaHei" charset="0"/>
              </a:rPr>
              <a:t>编码集</a:t>
            </a:r>
            <a:endParaRPr lang="en-US" altLang="zh-CN" sz="2400" dirty="0" smtClean="0">
              <a:latin typeface="微软雅黑 Light" panose="020B0502040204020203" pitchFamily="34" charset="-122"/>
              <a:ea typeface="微软雅黑 Light" panose="020B0502040204020203" pitchFamily="34" charset="-122"/>
              <a:cs typeface="Microsoft YaHei" charset="0"/>
            </a:endParaRPr>
          </a:p>
          <a:p>
            <a:pPr fontAlgn="base">
              <a:spcBef>
                <a:spcPct val="0"/>
              </a:spcBef>
              <a:spcAft>
                <a:spcPct val="0"/>
              </a:spcAft>
            </a:pPr>
            <a:r>
              <a:rPr lang="zh-CN" altLang="en-US" sz="2400" dirty="0" smtClean="0">
                <a:latin typeface="微软雅黑 Light" panose="020B0502040204020203" pitchFamily="34" charset="-122"/>
                <a:ea typeface="微软雅黑 Light" panose="020B0502040204020203" pitchFamily="34" charset="-122"/>
                <a:cs typeface="Microsoft YaHei" charset="0"/>
              </a:rPr>
              <a:t>解决乱码</a:t>
            </a:r>
            <a:endParaRPr lang="en-US" altLang="zh-CN" sz="2400" dirty="0" smtClean="0">
              <a:latin typeface="微软雅黑 Light" panose="020B0502040204020203" pitchFamily="34" charset="-122"/>
              <a:ea typeface="微软雅黑 Light" panose="020B0502040204020203" pitchFamily="34" charset="-122"/>
              <a:cs typeface="Microsoft YaHei" charset="0"/>
            </a:endParaRPr>
          </a:p>
        </p:txBody>
      </p:sp>
      <p:sp>
        <p:nvSpPr>
          <p:cNvPr id="3" name="日期占位符 2"/>
          <p:cNvSpPr>
            <a:spLocks noGrp="1"/>
          </p:cNvSpPr>
          <p:nvPr>
            <p:ph type="dt" sz="half" idx="10"/>
          </p:nvPr>
        </p:nvSpPr>
        <p:spPr/>
        <p:txBody>
          <a:bodyPr/>
          <a:lstStyle/>
          <a:p>
            <a:fld id="{B14B72FF-16FF-442C-9F5A-45485F7EE2BF}" type="datetime1">
              <a:rPr lang="zh-CN" altLang="en-US" smtClean="0"/>
              <a:pPr/>
              <a:t>2019/9/8</a:t>
            </a:fld>
            <a:endParaRPr lang="zh-CN" altLang="en-US"/>
          </a:p>
        </p:txBody>
      </p:sp>
      <p:sp>
        <p:nvSpPr>
          <p:cNvPr id="4" name="灯片编号占位符 3"/>
          <p:cNvSpPr>
            <a:spLocks noGrp="1"/>
          </p:cNvSpPr>
          <p:nvPr>
            <p:ph type="sldNum" sz="quarter" idx="12"/>
          </p:nvPr>
        </p:nvSpPr>
        <p:spPr/>
        <p:txBody>
          <a:bodyPr/>
          <a:lstStyle/>
          <a:p>
            <a:fld id="{370D8578-DDD4-487D-A316-C8E65CC577E1}" type="slidenum">
              <a:rPr lang="zh-CN" altLang="en-US" smtClean="0"/>
              <a:pPr/>
              <a:t>156</a:t>
            </a:fld>
            <a:endParaRPr lang="zh-CN" altLang="en-US"/>
          </a:p>
        </p:txBody>
      </p:sp>
    </p:spTree>
    <p:extLst>
      <p:ext uri="{BB962C8B-B14F-4D97-AF65-F5344CB8AC3E}">
        <p14:creationId xmlns:p14="http://schemas.microsoft.com/office/powerpoint/2010/main" xmlns="" val="161257382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616482" y="1556792"/>
            <a:ext cx="10775910" cy="9289032"/>
          </a:xfrm>
        </p:spPr>
        <p:txBody>
          <a:bodyPr>
            <a:normAutofit/>
          </a:bodyPr>
          <a:lstStyle/>
          <a:p>
            <a:pPr>
              <a:lnSpc>
                <a:spcPct val="150000"/>
              </a:lnSpc>
            </a:pPr>
            <a:r>
              <a:rPr lang="zh-CN" altLang="en-US" sz="2400" dirty="0" smtClean="0">
                <a:solidFill>
                  <a:prstClr val="black"/>
                </a:solidFill>
              </a:rPr>
              <a:t>编码是</a:t>
            </a:r>
            <a:r>
              <a:rPr lang="zh-CN" altLang="en-US" sz="2400" dirty="0">
                <a:solidFill>
                  <a:prstClr val="black"/>
                </a:solidFill>
              </a:rPr>
              <a:t>为了让机器读懂语言。即输入的是</a:t>
            </a:r>
            <a:r>
              <a:rPr lang="zh-CN" altLang="en-US" sz="2400" dirty="0" smtClean="0">
                <a:solidFill>
                  <a:prstClr val="black"/>
                </a:solidFill>
              </a:rPr>
              <a:t>字符</a:t>
            </a:r>
            <a:r>
              <a:rPr lang="zh-CN" altLang="en-US" sz="2400" dirty="0">
                <a:solidFill>
                  <a:prstClr val="black"/>
                </a:solidFill>
              </a:rPr>
              <a:t>“</a:t>
            </a:r>
            <a:r>
              <a:rPr lang="zh-CN" altLang="en-US" sz="2400" dirty="0" smtClean="0">
                <a:solidFill>
                  <a:prstClr val="black"/>
                </a:solidFill>
              </a:rPr>
              <a:t>中文</a:t>
            </a:r>
            <a:r>
              <a:rPr lang="zh-CN" altLang="en-US" sz="2400" dirty="0">
                <a:solidFill>
                  <a:prstClr val="black"/>
                </a:solidFill>
              </a:rPr>
              <a:t>”</a:t>
            </a:r>
            <a:r>
              <a:rPr lang="zh-CN" altLang="en-US" sz="2400" dirty="0" smtClean="0">
                <a:solidFill>
                  <a:prstClr val="black"/>
                </a:solidFill>
              </a:rPr>
              <a:t>，</a:t>
            </a:r>
            <a:r>
              <a:rPr lang="zh-CN" altLang="en-US" sz="2400" dirty="0">
                <a:solidFill>
                  <a:prstClr val="black"/>
                </a:solidFill>
              </a:rPr>
              <a:t>那么编码就是</a:t>
            </a:r>
            <a:r>
              <a:rPr lang="zh-CN" altLang="en-US" sz="2400" dirty="0" smtClean="0">
                <a:solidFill>
                  <a:prstClr val="black"/>
                </a:solidFill>
              </a:rPr>
              <a:t>将</a:t>
            </a:r>
            <a:r>
              <a:rPr lang="zh-CN" altLang="en-US" sz="2400" dirty="0">
                <a:solidFill>
                  <a:prstClr val="black"/>
                </a:solidFill>
              </a:rPr>
              <a:t>“</a:t>
            </a:r>
            <a:r>
              <a:rPr lang="zh-CN" altLang="en-US" sz="2400" dirty="0" smtClean="0">
                <a:solidFill>
                  <a:prstClr val="black"/>
                </a:solidFill>
              </a:rPr>
              <a:t>中文</a:t>
            </a:r>
            <a:r>
              <a:rPr lang="zh-CN" altLang="en-US" sz="2400" dirty="0">
                <a:solidFill>
                  <a:prstClr val="black"/>
                </a:solidFill>
              </a:rPr>
              <a:t>”</a:t>
            </a:r>
            <a:r>
              <a:rPr lang="zh-CN" altLang="en-US" sz="2400" dirty="0" smtClean="0">
                <a:solidFill>
                  <a:prstClr val="black"/>
                </a:solidFill>
              </a:rPr>
              <a:t>编码</a:t>
            </a:r>
            <a:r>
              <a:rPr lang="zh-CN" altLang="en-US" sz="2400" dirty="0">
                <a:solidFill>
                  <a:prstClr val="black"/>
                </a:solidFill>
              </a:rPr>
              <a:t>为二进制格式让机器读</a:t>
            </a:r>
            <a:r>
              <a:rPr lang="zh-CN" altLang="en-US" sz="2400" dirty="0" smtClean="0">
                <a:solidFill>
                  <a:prstClr val="black"/>
                </a:solidFill>
              </a:rPr>
              <a:t>懂</a:t>
            </a:r>
            <a:endParaRPr lang="en-US" altLang="zh-CN" sz="2400" dirty="0">
              <a:solidFill>
                <a:prstClr val="black"/>
              </a:solidFill>
            </a:endParaRPr>
          </a:p>
          <a:p>
            <a:pPr>
              <a:lnSpc>
                <a:spcPct val="150000"/>
              </a:lnSpc>
            </a:pPr>
            <a:r>
              <a:rPr lang="zh-CN" altLang="en-US" sz="2400" dirty="0">
                <a:solidFill>
                  <a:prstClr val="black"/>
                </a:solidFill>
              </a:rPr>
              <a:t>在</a:t>
            </a:r>
            <a:r>
              <a:rPr lang="en-US" altLang="zh-CN" sz="2400" dirty="0">
                <a:solidFill>
                  <a:prstClr val="black"/>
                </a:solidFill>
              </a:rPr>
              <a:t>Python</a:t>
            </a:r>
            <a:r>
              <a:rPr lang="zh-CN" altLang="en-US" sz="2400" dirty="0">
                <a:solidFill>
                  <a:prstClr val="black"/>
                </a:solidFill>
              </a:rPr>
              <a:t>中，机器其实是不</a:t>
            </a:r>
            <a:r>
              <a:rPr lang="zh-CN" altLang="en-US" sz="2400" dirty="0" smtClean="0">
                <a:solidFill>
                  <a:prstClr val="black"/>
                </a:solidFill>
              </a:rPr>
              <a:t>认识 </a:t>
            </a:r>
            <a:r>
              <a:rPr lang="en-US" altLang="zh-CN" sz="2400" dirty="0" err="1" smtClean="0">
                <a:solidFill>
                  <a:prstClr val="black"/>
                </a:solidFill>
                <a:latin typeface="Monaco" charset="0"/>
                <a:ea typeface="Monaco" charset="0"/>
                <a:cs typeface="Monaco" charset="0"/>
              </a:rPr>
              <a:t>unicode</a:t>
            </a:r>
            <a:r>
              <a:rPr lang="zh-CN" altLang="en-US" sz="2400" dirty="0" smtClean="0">
                <a:solidFill>
                  <a:prstClr val="black"/>
                </a:solidFill>
              </a:rPr>
              <a:t> 的</a:t>
            </a:r>
            <a:r>
              <a:rPr lang="zh-CN" altLang="en-US" sz="2400" dirty="0">
                <a:solidFill>
                  <a:prstClr val="black"/>
                </a:solidFill>
              </a:rPr>
              <a:t>，而是接收</a:t>
            </a:r>
            <a:r>
              <a:rPr lang="zh-CN" altLang="en-US" sz="2400" dirty="0" smtClean="0">
                <a:solidFill>
                  <a:prstClr val="black"/>
                </a:solidFill>
              </a:rPr>
              <a:t>的</a:t>
            </a:r>
            <a:r>
              <a:rPr lang="zh-CN" altLang="en-US" sz="2400" dirty="0" smtClean="0">
                <a:solidFill>
                  <a:prstClr val="black"/>
                </a:solidFill>
                <a:latin typeface="Monaco" charset="0"/>
                <a:ea typeface="Monaco" charset="0"/>
                <a:cs typeface="Monaco" charset="0"/>
              </a:rPr>
              <a:t> </a:t>
            </a:r>
            <a:r>
              <a:rPr lang="en-US" altLang="zh-CN" sz="2400" dirty="0" err="1" smtClean="0">
                <a:solidFill>
                  <a:prstClr val="black"/>
                </a:solidFill>
                <a:latin typeface="Monaco" charset="0"/>
                <a:ea typeface="Monaco" charset="0"/>
                <a:cs typeface="Monaco" charset="0"/>
              </a:rPr>
              <a:t>str</a:t>
            </a:r>
            <a:r>
              <a:rPr lang="zh-CN" altLang="en-US" sz="2400" dirty="0" smtClean="0">
                <a:solidFill>
                  <a:prstClr val="black"/>
                </a:solidFill>
                <a:latin typeface="Monaco" charset="0"/>
                <a:ea typeface="Monaco" charset="0"/>
                <a:cs typeface="Monaco" charset="0"/>
              </a:rPr>
              <a:t> </a:t>
            </a:r>
            <a:endParaRPr lang="en-US" altLang="zh-CN" sz="2400" dirty="0">
              <a:solidFill>
                <a:prstClr val="black"/>
              </a:solidFill>
              <a:latin typeface="Monaco" charset="0"/>
              <a:ea typeface="Monaco" charset="0"/>
              <a:cs typeface="Monaco" charset="0"/>
            </a:endParaRPr>
          </a:p>
          <a:p>
            <a:pPr>
              <a:lnSpc>
                <a:spcPct val="150000"/>
              </a:lnSpc>
            </a:pPr>
            <a:r>
              <a:rPr lang="zh-CN" altLang="en-US" sz="2400" dirty="0">
                <a:solidFill>
                  <a:prstClr val="black"/>
                </a:solidFill>
              </a:rPr>
              <a:t>即使输入的数据</a:t>
            </a:r>
            <a:r>
              <a:rPr lang="zh-CN" altLang="en-US" sz="2400" dirty="0" smtClean="0">
                <a:solidFill>
                  <a:prstClr val="black"/>
                </a:solidFill>
              </a:rPr>
              <a:t>是 </a:t>
            </a:r>
            <a:r>
              <a:rPr lang="en-US" altLang="zh-CN" sz="2400" dirty="0" err="1" smtClean="0">
                <a:solidFill>
                  <a:prstClr val="black"/>
                </a:solidFill>
                <a:latin typeface="Monaco" charset="0"/>
                <a:ea typeface="Monaco" charset="0"/>
                <a:cs typeface="Monaco" charset="0"/>
              </a:rPr>
              <a:t>unicode</a:t>
            </a:r>
            <a:r>
              <a:rPr lang="zh-CN" altLang="en-US" sz="2400" dirty="0" smtClean="0">
                <a:solidFill>
                  <a:prstClr val="black"/>
                </a:solidFill>
              </a:rPr>
              <a:t> 的</a:t>
            </a:r>
            <a:r>
              <a:rPr lang="zh-CN" altLang="en-US" sz="2400" dirty="0">
                <a:solidFill>
                  <a:prstClr val="black"/>
                </a:solidFill>
              </a:rPr>
              <a:t>，而在</a:t>
            </a:r>
            <a:r>
              <a:rPr lang="en-US" altLang="zh-CN" sz="2400" dirty="0">
                <a:solidFill>
                  <a:prstClr val="black"/>
                </a:solidFill>
              </a:rPr>
              <a:t>Python</a:t>
            </a:r>
            <a:r>
              <a:rPr lang="zh-CN" altLang="en-US" sz="2400" dirty="0">
                <a:solidFill>
                  <a:prstClr val="black"/>
                </a:solidFill>
              </a:rPr>
              <a:t>内部都会</a:t>
            </a:r>
            <a:r>
              <a:rPr lang="zh-CN" altLang="en-US" sz="2400" dirty="0" smtClean="0">
                <a:solidFill>
                  <a:prstClr val="black"/>
                </a:solidFill>
              </a:rPr>
              <a:t>将</a:t>
            </a:r>
            <a:r>
              <a:rPr lang="zh-CN" altLang="en-US" sz="2400" dirty="0" smtClean="0">
                <a:solidFill>
                  <a:prstClr val="black"/>
                </a:solidFill>
                <a:latin typeface="Monaco" charset="0"/>
                <a:ea typeface="Monaco" charset="0"/>
                <a:cs typeface="Monaco" charset="0"/>
              </a:rPr>
              <a:t> </a:t>
            </a:r>
            <a:r>
              <a:rPr lang="en-US" altLang="zh-CN" sz="2400" dirty="0" err="1" smtClean="0">
                <a:solidFill>
                  <a:prstClr val="black"/>
                </a:solidFill>
                <a:latin typeface="Monaco" charset="0"/>
                <a:ea typeface="Monaco" charset="0"/>
                <a:cs typeface="Monaco" charset="0"/>
              </a:rPr>
              <a:t>unicode</a:t>
            </a:r>
            <a:r>
              <a:rPr lang="zh-CN" altLang="en-US" sz="2400" dirty="0" smtClean="0">
                <a:solidFill>
                  <a:prstClr val="black"/>
                </a:solidFill>
                <a:latin typeface="Monaco" charset="0"/>
                <a:ea typeface="Monaco" charset="0"/>
                <a:cs typeface="Monaco" charset="0"/>
              </a:rPr>
              <a:t> </a:t>
            </a:r>
            <a:r>
              <a:rPr lang="zh-CN" altLang="en-US" sz="2400" dirty="0" smtClean="0">
                <a:solidFill>
                  <a:prstClr val="black"/>
                </a:solidFill>
              </a:rPr>
              <a:t>自动转为 </a:t>
            </a:r>
            <a:r>
              <a:rPr lang="en-US" altLang="zh-CN" sz="2400" dirty="0" err="1" smtClean="0">
                <a:solidFill>
                  <a:prstClr val="black"/>
                </a:solidFill>
                <a:latin typeface="Monaco" charset="0"/>
                <a:ea typeface="Monaco" charset="0"/>
                <a:cs typeface="Monaco" charset="0"/>
              </a:rPr>
              <a:t>str</a:t>
            </a:r>
            <a:r>
              <a:rPr lang="zh-CN" altLang="en-US" sz="2400" dirty="0" smtClean="0">
                <a:solidFill>
                  <a:prstClr val="black"/>
                </a:solidFill>
              </a:rPr>
              <a:t> </a:t>
            </a:r>
            <a:endParaRPr lang="en-US" altLang="zh-CN" sz="2400" dirty="0">
              <a:solidFill>
                <a:prstClr val="black"/>
              </a:solidFill>
            </a:endParaRPr>
          </a:p>
          <a:p>
            <a:pPr>
              <a:lnSpc>
                <a:spcPct val="150000"/>
              </a:lnSpc>
            </a:pPr>
            <a:endParaRPr lang="en-US" altLang="zh-CN" sz="2400" dirty="0" smtClean="0">
              <a:solidFill>
                <a:prstClr val="black"/>
              </a:solidFill>
            </a:endParaRPr>
          </a:p>
        </p:txBody>
      </p:sp>
      <p:sp>
        <p:nvSpPr>
          <p:cNvPr id="8" name="标题 8"/>
          <p:cNvSpPr txBox="1">
            <a:spLocks/>
          </p:cNvSpPr>
          <p:nvPr/>
        </p:nvSpPr>
        <p:spPr>
          <a:xfrm>
            <a:off x="911424" y="579766"/>
            <a:ext cx="10515600" cy="7810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微软雅黑 Light" panose="020B0502040204020203" pitchFamily="34" charset="-122"/>
                <a:ea typeface="微软雅黑 Light" panose="020B0502040204020203" pitchFamily="34" charset="-122"/>
                <a:cs typeface="+mj-cs"/>
              </a:defRPr>
            </a:lvl1pPr>
          </a:lstStyle>
          <a:p>
            <a:r>
              <a:rPr lang="zh-CN" altLang="en-US" sz="3200" b="1" dirty="0" smtClean="0">
                <a:solidFill>
                  <a:srgbClr val="942124"/>
                </a:solidFill>
                <a:cs typeface="+mn-cs"/>
              </a:rPr>
              <a:t>编码和解码</a:t>
            </a:r>
            <a:endParaRPr lang="zh-CN" altLang="en-US" sz="3200" b="1" dirty="0">
              <a:solidFill>
                <a:srgbClr val="942124"/>
              </a:solidFill>
              <a:cs typeface="+mn-cs"/>
            </a:endParaRPr>
          </a:p>
        </p:txBody>
      </p:sp>
      <p:sp>
        <p:nvSpPr>
          <p:cNvPr id="9" name="矩形 28"/>
          <p:cNvSpPr/>
          <p:nvPr/>
        </p:nvSpPr>
        <p:spPr>
          <a:xfrm>
            <a:off x="-18898" y="671163"/>
            <a:ext cx="510214"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grpSp>
        <p:nvGrpSpPr>
          <p:cNvPr id="49" name="组 48"/>
          <p:cNvGrpSpPr/>
          <p:nvPr/>
        </p:nvGrpSpPr>
        <p:grpSpPr>
          <a:xfrm>
            <a:off x="1812660" y="4513891"/>
            <a:ext cx="8713127" cy="1709932"/>
            <a:chOff x="1631504" y="4818609"/>
            <a:chExt cx="8713127" cy="1709932"/>
          </a:xfrm>
        </p:grpSpPr>
        <p:sp>
          <p:nvSpPr>
            <p:cNvPr id="30" name="圆角矩形 29"/>
            <p:cNvSpPr/>
            <p:nvPr/>
          </p:nvSpPr>
          <p:spPr>
            <a:xfrm>
              <a:off x="1631504" y="5309060"/>
              <a:ext cx="1521123" cy="820045"/>
            </a:xfrm>
            <a:prstGeom prst="round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000" dirty="0" smtClean="0">
                  <a:latin typeface="Microsoft YaHei Light" charset="-122"/>
                  <a:ea typeface="Microsoft YaHei Light" charset="-122"/>
                  <a:cs typeface="Microsoft YaHei Light" charset="-122"/>
                </a:rPr>
                <a:t>电脑</a:t>
              </a:r>
              <a:endParaRPr kumimoji="1" lang="zh-CN" altLang="en-US" sz="2000" dirty="0">
                <a:latin typeface="Microsoft YaHei Light" charset="-122"/>
                <a:ea typeface="Microsoft YaHei Light" charset="-122"/>
                <a:cs typeface="Microsoft YaHei Light" charset="-122"/>
              </a:endParaRPr>
            </a:p>
          </p:txBody>
        </p:sp>
        <p:cxnSp>
          <p:nvCxnSpPr>
            <p:cNvPr id="31" name="直线连接符 30"/>
            <p:cNvCxnSpPr>
              <a:stCxn id="40" idx="1"/>
              <a:endCxn id="30" idx="3"/>
            </p:cNvCxnSpPr>
            <p:nvPr/>
          </p:nvCxnSpPr>
          <p:spPr>
            <a:xfrm flipH="1">
              <a:off x="3152627" y="5719083"/>
              <a:ext cx="1690728" cy="0"/>
            </a:xfrm>
            <a:prstGeom prst="line">
              <a:avLst/>
            </a:prstGeom>
            <a:ln w="38100">
              <a:solidFill>
                <a:srgbClr val="942124"/>
              </a:solidFill>
              <a:headEnd type="none"/>
              <a:tailEnd type="stealth"/>
            </a:ln>
          </p:spPr>
          <p:style>
            <a:lnRef idx="1">
              <a:schemeClr val="accent1"/>
            </a:lnRef>
            <a:fillRef idx="0">
              <a:schemeClr val="accent1"/>
            </a:fillRef>
            <a:effectRef idx="0">
              <a:schemeClr val="accent1"/>
            </a:effectRef>
            <a:fontRef idx="minor">
              <a:schemeClr val="tx1"/>
            </a:fontRef>
          </p:style>
        </p:cxnSp>
        <p:sp>
          <p:nvSpPr>
            <p:cNvPr id="32" name="文本框 31"/>
            <p:cNvSpPr txBox="1"/>
            <p:nvPr/>
          </p:nvSpPr>
          <p:spPr>
            <a:xfrm>
              <a:off x="6572975" y="4818609"/>
              <a:ext cx="2133918" cy="553998"/>
            </a:xfrm>
            <a:prstGeom prst="rect">
              <a:avLst/>
            </a:prstGeom>
            <a:noFill/>
          </p:spPr>
          <p:txBody>
            <a:bodyPr wrap="none" rtlCol="0">
              <a:spAutoFit/>
            </a:bodyPr>
            <a:lstStyle/>
            <a:p>
              <a:pPr>
                <a:lnSpc>
                  <a:spcPct val="150000"/>
                </a:lnSpc>
              </a:pPr>
              <a:r>
                <a:rPr kumimoji="1" lang="zh-CN" altLang="en-US" sz="2000" dirty="0" smtClean="0">
                  <a:latin typeface="Microsoft YaHei Light" charset="-122"/>
                  <a:ea typeface="Microsoft YaHei Light" charset="-122"/>
                  <a:cs typeface="Microsoft YaHei Light" charset="-122"/>
                </a:rPr>
                <a:t>编码（</a:t>
              </a:r>
              <a:r>
                <a:rPr kumimoji="1" lang="en-US" altLang="zh-CN" sz="2000" dirty="0" smtClean="0">
                  <a:latin typeface="Monaco" charset="0"/>
                  <a:ea typeface="Monaco" charset="0"/>
                  <a:cs typeface="Monaco" charset="0"/>
                </a:rPr>
                <a:t>encode</a:t>
              </a:r>
              <a:r>
                <a:rPr kumimoji="1" lang="zh-CN" altLang="en-US" sz="2000" dirty="0" smtClean="0">
                  <a:latin typeface="Microsoft YaHei Light" charset="-122"/>
                  <a:ea typeface="Microsoft YaHei Light" charset="-122"/>
                  <a:cs typeface="Microsoft YaHei Light" charset="-122"/>
                </a:rPr>
                <a:t>）</a:t>
              </a:r>
              <a:endParaRPr kumimoji="1" lang="zh-CN" altLang="en-US" sz="2000" dirty="0">
                <a:latin typeface="Microsoft YaHei Light" charset="-122"/>
                <a:ea typeface="Microsoft YaHei Light" charset="-122"/>
                <a:cs typeface="Microsoft YaHei Light" charset="-122"/>
              </a:endParaRPr>
            </a:p>
          </p:txBody>
        </p:sp>
        <p:cxnSp>
          <p:nvCxnSpPr>
            <p:cNvPr id="36" name="直线连接符 35"/>
            <p:cNvCxnSpPr/>
            <p:nvPr/>
          </p:nvCxnSpPr>
          <p:spPr>
            <a:xfrm flipH="1" flipV="1">
              <a:off x="6364479" y="5446110"/>
              <a:ext cx="2459029" cy="0"/>
            </a:xfrm>
            <a:prstGeom prst="line">
              <a:avLst/>
            </a:prstGeom>
            <a:ln w="38100">
              <a:solidFill>
                <a:srgbClr val="942124"/>
              </a:solidFill>
              <a:headEnd type="none"/>
              <a:tailEnd type="stealth"/>
            </a:ln>
          </p:spPr>
          <p:style>
            <a:lnRef idx="1">
              <a:schemeClr val="accent1"/>
            </a:lnRef>
            <a:fillRef idx="0">
              <a:schemeClr val="accent1"/>
            </a:fillRef>
            <a:effectRef idx="0">
              <a:schemeClr val="accent1"/>
            </a:effectRef>
            <a:fontRef idx="minor">
              <a:schemeClr val="tx1"/>
            </a:fontRef>
          </p:style>
        </p:cxnSp>
        <p:sp>
          <p:nvSpPr>
            <p:cNvPr id="40" name="圆角矩形 39"/>
            <p:cNvSpPr/>
            <p:nvPr/>
          </p:nvSpPr>
          <p:spPr>
            <a:xfrm>
              <a:off x="4843355" y="5309060"/>
              <a:ext cx="1521123" cy="820045"/>
            </a:xfrm>
            <a:prstGeom prst="round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000" dirty="0" err="1" smtClean="0">
                  <a:latin typeface="Monaco" charset="0"/>
                  <a:ea typeface="Monaco" charset="0"/>
                  <a:cs typeface="Monaco" charset="0"/>
                </a:rPr>
                <a:t>str</a:t>
              </a:r>
              <a:endParaRPr kumimoji="1" lang="zh-CN" altLang="en-US" sz="2000" dirty="0">
                <a:latin typeface="Monaco" charset="0"/>
                <a:ea typeface="Monaco" charset="0"/>
                <a:cs typeface="Monaco" charset="0"/>
              </a:endParaRPr>
            </a:p>
          </p:txBody>
        </p:sp>
        <p:sp>
          <p:nvSpPr>
            <p:cNvPr id="44" name="圆角矩形 43"/>
            <p:cNvSpPr/>
            <p:nvPr/>
          </p:nvSpPr>
          <p:spPr>
            <a:xfrm>
              <a:off x="8823508" y="5309059"/>
              <a:ext cx="1521123" cy="820045"/>
            </a:xfrm>
            <a:prstGeom prst="round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000" dirty="0" err="1" smtClean="0">
                  <a:latin typeface="Monaco" charset="0"/>
                  <a:ea typeface="Monaco" charset="0"/>
                  <a:cs typeface="Monaco" charset="0"/>
                </a:rPr>
                <a:t>unicode</a:t>
              </a:r>
              <a:endParaRPr kumimoji="1" lang="zh-CN" altLang="en-US" sz="2000" dirty="0">
                <a:latin typeface="Monaco" charset="0"/>
                <a:ea typeface="Monaco" charset="0"/>
                <a:cs typeface="Monaco" charset="0"/>
              </a:endParaRPr>
            </a:p>
          </p:txBody>
        </p:sp>
        <p:cxnSp>
          <p:nvCxnSpPr>
            <p:cNvPr id="45" name="直线连接符 44"/>
            <p:cNvCxnSpPr/>
            <p:nvPr/>
          </p:nvCxnSpPr>
          <p:spPr>
            <a:xfrm flipH="1" flipV="1">
              <a:off x="6364478" y="5947014"/>
              <a:ext cx="2459030" cy="0"/>
            </a:xfrm>
            <a:prstGeom prst="line">
              <a:avLst/>
            </a:prstGeom>
            <a:ln w="38100">
              <a:solidFill>
                <a:srgbClr val="942124"/>
              </a:solidFill>
              <a:headEnd type="stealth"/>
              <a:tailEnd type="none"/>
            </a:ln>
          </p:spPr>
          <p:style>
            <a:lnRef idx="1">
              <a:schemeClr val="accent1"/>
            </a:lnRef>
            <a:fillRef idx="0">
              <a:schemeClr val="accent1"/>
            </a:fillRef>
            <a:effectRef idx="0">
              <a:schemeClr val="accent1"/>
            </a:effectRef>
            <a:fontRef idx="minor">
              <a:schemeClr val="tx1"/>
            </a:fontRef>
          </p:style>
        </p:cxnSp>
        <p:sp>
          <p:nvSpPr>
            <p:cNvPr id="48" name="文本框 47"/>
            <p:cNvSpPr txBox="1"/>
            <p:nvPr/>
          </p:nvSpPr>
          <p:spPr>
            <a:xfrm>
              <a:off x="6572975" y="5974543"/>
              <a:ext cx="2133918" cy="553998"/>
            </a:xfrm>
            <a:prstGeom prst="rect">
              <a:avLst/>
            </a:prstGeom>
            <a:noFill/>
          </p:spPr>
          <p:txBody>
            <a:bodyPr wrap="none" rtlCol="0">
              <a:spAutoFit/>
            </a:bodyPr>
            <a:lstStyle/>
            <a:p>
              <a:pPr>
                <a:lnSpc>
                  <a:spcPct val="150000"/>
                </a:lnSpc>
              </a:pPr>
              <a:r>
                <a:rPr kumimoji="1" lang="zh-CN" altLang="en-US" sz="2000" dirty="0" smtClean="0">
                  <a:latin typeface="Microsoft YaHei Light" charset="-122"/>
                  <a:ea typeface="Microsoft YaHei Light" charset="-122"/>
                  <a:cs typeface="Microsoft YaHei Light" charset="-122"/>
                </a:rPr>
                <a:t>解码（</a:t>
              </a:r>
              <a:r>
                <a:rPr kumimoji="1" lang="en-US" altLang="zh-CN" sz="2000" dirty="0" smtClean="0">
                  <a:latin typeface="Monaco" charset="0"/>
                  <a:ea typeface="Monaco" charset="0"/>
                  <a:cs typeface="Monaco" charset="0"/>
                </a:rPr>
                <a:t>decode</a:t>
              </a:r>
              <a:r>
                <a:rPr kumimoji="1" lang="zh-CN" altLang="en-US" sz="2000" dirty="0" smtClean="0">
                  <a:latin typeface="Microsoft YaHei Light" charset="-122"/>
                  <a:ea typeface="Microsoft YaHei Light" charset="-122"/>
                  <a:cs typeface="Microsoft YaHei Light" charset="-122"/>
                </a:rPr>
                <a:t>）</a:t>
              </a:r>
              <a:endParaRPr kumimoji="1" lang="zh-CN" altLang="en-US" sz="2000" dirty="0">
                <a:latin typeface="Microsoft YaHei Light" charset="-122"/>
                <a:ea typeface="Microsoft YaHei Light" charset="-122"/>
                <a:cs typeface="Microsoft YaHei Light" charset="-122"/>
              </a:endParaRPr>
            </a:p>
          </p:txBody>
        </p:sp>
      </p:grpSp>
      <p:sp>
        <p:nvSpPr>
          <p:cNvPr id="3" name="日期占位符 2"/>
          <p:cNvSpPr>
            <a:spLocks noGrp="1"/>
          </p:cNvSpPr>
          <p:nvPr>
            <p:ph type="dt" sz="half" idx="10"/>
          </p:nvPr>
        </p:nvSpPr>
        <p:spPr/>
        <p:txBody>
          <a:bodyPr/>
          <a:lstStyle/>
          <a:p>
            <a:fld id="{4875399B-9291-4D67-9DC5-84A1CD3A0C01}" type="datetime1">
              <a:rPr lang="zh-CN" altLang="en-US" smtClean="0"/>
              <a:pPr/>
              <a:t>2019/9/8</a:t>
            </a:fld>
            <a:endParaRPr lang="zh-CN" altLang="en-US"/>
          </a:p>
        </p:txBody>
      </p:sp>
      <p:sp>
        <p:nvSpPr>
          <p:cNvPr id="4" name="灯片编号占位符 3"/>
          <p:cNvSpPr>
            <a:spLocks noGrp="1"/>
          </p:cNvSpPr>
          <p:nvPr>
            <p:ph type="sldNum" sz="quarter" idx="12"/>
          </p:nvPr>
        </p:nvSpPr>
        <p:spPr/>
        <p:txBody>
          <a:bodyPr/>
          <a:lstStyle/>
          <a:p>
            <a:fld id="{370D8578-DDD4-487D-A316-C8E65CC577E1}" type="slidenum">
              <a:rPr lang="zh-CN" altLang="en-US" smtClean="0"/>
              <a:pPr/>
              <a:t>157</a:t>
            </a:fld>
            <a:endParaRPr lang="zh-CN" altLang="en-US"/>
          </a:p>
        </p:txBody>
      </p:sp>
    </p:spTree>
    <p:extLst>
      <p:ext uri="{BB962C8B-B14F-4D97-AF65-F5344CB8AC3E}">
        <p14:creationId xmlns:p14="http://schemas.microsoft.com/office/powerpoint/2010/main" xmlns="" val="1998234684"/>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8"/>
          <p:cNvSpPr txBox="1">
            <a:spLocks/>
          </p:cNvSpPr>
          <p:nvPr/>
        </p:nvSpPr>
        <p:spPr>
          <a:xfrm>
            <a:off x="911424" y="579766"/>
            <a:ext cx="10515600" cy="7810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微软雅黑 Light" panose="020B0502040204020203" pitchFamily="34" charset="-122"/>
                <a:ea typeface="微软雅黑 Light" panose="020B0502040204020203" pitchFamily="34" charset="-122"/>
                <a:cs typeface="+mj-cs"/>
              </a:defRPr>
            </a:lvl1pPr>
          </a:lstStyle>
          <a:p>
            <a:r>
              <a:rPr lang="zh-CN" altLang="en-US" sz="3200" b="1" dirty="0" smtClean="0">
                <a:solidFill>
                  <a:srgbClr val="942124"/>
                </a:solidFill>
                <a:cs typeface="+mn-cs"/>
              </a:rPr>
              <a:t>编码和解码</a:t>
            </a:r>
            <a:endParaRPr lang="zh-CN" altLang="en-US" sz="3200" b="1" dirty="0">
              <a:solidFill>
                <a:srgbClr val="942124"/>
              </a:solidFill>
              <a:cs typeface="+mn-cs"/>
            </a:endParaRPr>
          </a:p>
        </p:txBody>
      </p:sp>
      <p:sp>
        <p:nvSpPr>
          <p:cNvPr id="9" name="矩形 28"/>
          <p:cNvSpPr/>
          <p:nvPr/>
        </p:nvSpPr>
        <p:spPr>
          <a:xfrm>
            <a:off x="-18898" y="671163"/>
            <a:ext cx="510214"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grpSp>
        <p:nvGrpSpPr>
          <p:cNvPr id="31" name="组 30"/>
          <p:cNvGrpSpPr/>
          <p:nvPr/>
        </p:nvGrpSpPr>
        <p:grpSpPr>
          <a:xfrm>
            <a:off x="2279576" y="2132856"/>
            <a:ext cx="6753274" cy="3636959"/>
            <a:chOff x="1286942" y="1849769"/>
            <a:chExt cx="3045172" cy="4640126"/>
          </a:xfrm>
        </p:grpSpPr>
        <p:sp>
          <p:nvSpPr>
            <p:cNvPr id="12" name="圆角矩形 11"/>
            <p:cNvSpPr/>
            <p:nvPr/>
          </p:nvSpPr>
          <p:spPr>
            <a:xfrm>
              <a:off x="1286942" y="1849769"/>
              <a:ext cx="947161" cy="887847"/>
            </a:xfrm>
            <a:prstGeom prst="round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000" smtClean="0">
                  <a:latin typeface="Microsoft YaHei Light" charset="-122"/>
                  <a:ea typeface="Microsoft YaHei Light" charset="-122"/>
                  <a:cs typeface="Microsoft YaHei Light" charset="-122"/>
                </a:rPr>
                <a:t>进攻</a:t>
              </a:r>
              <a:endParaRPr kumimoji="1" lang="zh-CN" altLang="en-US" sz="2000" dirty="0">
                <a:latin typeface="Microsoft YaHei Light" charset="-122"/>
                <a:ea typeface="Microsoft YaHei Light" charset="-122"/>
                <a:cs typeface="Microsoft YaHei Light" charset="-122"/>
              </a:endParaRPr>
            </a:p>
          </p:txBody>
        </p:sp>
        <p:cxnSp>
          <p:nvCxnSpPr>
            <p:cNvPr id="13" name="直线连接符 12"/>
            <p:cNvCxnSpPr>
              <a:stCxn id="12" idx="2"/>
            </p:cNvCxnSpPr>
            <p:nvPr/>
          </p:nvCxnSpPr>
          <p:spPr>
            <a:xfrm flipH="1">
              <a:off x="1760522" y="2737616"/>
              <a:ext cx="1" cy="982913"/>
            </a:xfrm>
            <a:prstGeom prst="line">
              <a:avLst/>
            </a:prstGeom>
            <a:ln w="38100">
              <a:solidFill>
                <a:srgbClr val="942124"/>
              </a:solidFill>
              <a:headEnd type="none"/>
              <a:tailEnd type="stealth"/>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1760522" y="2952073"/>
              <a:ext cx="697627" cy="553998"/>
            </a:xfrm>
            <a:prstGeom prst="rect">
              <a:avLst/>
            </a:prstGeom>
            <a:noFill/>
          </p:spPr>
          <p:txBody>
            <a:bodyPr wrap="none" rtlCol="0">
              <a:spAutoFit/>
            </a:bodyPr>
            <a:lstStyle/>
            <a:p>
              <a:pPr>
                <a:lnSpc>
                  <a:spcPct val="150000"/>
                </a:lnSpc>
              </a:pPr>
              <a:r>
                <a:rPr kumimoji="1" lang="zh-CN" altLang="en-US" sz="2000" dirty="0" smtClean="0">
                  <a:latin typeface="Microsoft YaHei Light" charset="-122"/>
                  <a:ea typeface="Microsoft YaHei Light" charset="-122"/>
                  <a:cs typeface="Microsoft YaHei Light" charset="-122"/>
                </a:rPr>
                <a:t>编码</a:t>
              </a:r>
              <a:endParaRPr kumimoji="1" lang="zh-CN" altLang="en-US" sz="2000" dirty="0">
                <a:latin typeface="Microsoft YaHei Light" charset="-122"/>
                <a:ea typeface="Microsoft YaHei Light" charset="-122"/>
                <a:cs typeface="Microsoft YaHei Light" charset="-122"/>
              </a:endParaRPr>
            </a:p>
          </p:txBody>
        </p:sp>
        <p:sp>
          <p:nvSpPr>
            <p:cNvPr id="22" name="圆角矩形 21"/>
            <p:cNvSpPr/>
            <p:nvPr/>
          </p:nvSpPr>
          <p:spPr>
            <a:xfrm>
              <a:off x="1286942" y="3720529"/>
              <a:ext cx="947161" cy="887847"/>
            </a:xfrm>
            <a:prstGeom prst="round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000" dirty="0" smtClean="0">
                  <a:latin typeface="Microsoft YaHei Light" charset="-122"/>
                  <a:ea typeface="Microsoft YaHei Light" charset="-122"/>
                  <a:cs typeface="Microsoft YaHei Light" charset="-122"/>
                </a:rPr>
                <a:t>鼓声</a:t>
              </a:r>
              <a:endParaRPr kumimoji="1" lang="zh-CN" altLang="en-US" sz="2000" dirty="0">
                <a:latin typeface="Microsoft YaHei Light" charset="-122"/>
                <a:ea typeface="Microsoft YaHei Light" charset="-122"/>
                <a:cs typeface="Microsoft YaHei Light" charset="-122"/>
              </a:endParaRPr>
            </a:p>
          </p:txBody>
        </p:sp>
        <p:cxnSp>
          <p:nvCxnSpPr>
            <p:cNvPr id="23" name="直线连接符 22"/>
            <p:cNvCxnSpPr>
              <a:stCxn id="22" idx="3"/>
            </p:cNvCxnSpPr>
            <p:nvPr/>
          </p:nvCxnSpPr>
          <p:spPr>
            <a:xfrm flipV="1">
              <a:off x="2234103" y="4164452"/>
              <a:ext cx="926805" cy="1"/>
            </a:xfrm>
            <a:prstGeom prst="line">
              <a:avLst/>
            </a:prstGeom>
            <a:ln w="38100">
              <a:solidFill>
                <a:srgbClr val="942124"/>
              </a:solidFill>
              <a:headEnd type="none"/>
              <a:tailEnd type="stealth"/>
            </a:ln>
          </p:spPr>
          <p:style>
            <a:lnRef idx="1">
              <a:schemeClr val="accent1"/>
            </a:lnRef>
            <a:fillRef idx="0">
              <a:schemeClr val="accent1"/>
            </a:fillRef>
            <a:effectRef idx="0">
              <a:schemeClr val="accent1"/>
            </a:effectRef>
            <a:fontRef idx="minor">
              <a:schemeClr val="tx1"/>
            </a:fontRef>
          </p:style>
        </p:cxnSp>
        <p:sp>
          <p:nvSpPr>
            <p:cNvPr id="26" name="圆角矩形 25"/>
            <p:cNvSpPr/>
            <p:nvPr/>
          </p:nvSpPr>
          <p:spPr>
            <a:xfrm>
              <a:off x="3160908" y="3720528"/>
              <a:ext cx="947161" cy="887847"/>
            </a:xfrm>
            <a:prstGeom prst="round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000" dirty="0" smtClean="0">
                  <a:latin typeface="Microsoft YaHei Light" charset="-122"/>
                  <a:ea typeface="Microsoft YaHei Light" charset="-122"/>
                  <a:cs typeface="Microsoft YaHei Light" charset="-122"/>
                </a:rPr>
                <a:t>士兵</a:t>
              </a:r>
              <a:endParaRPr kumimoji="1" lang="zh-CN" altLang="en-US" sz="2000" dirty="0">
                <a:latin typeface="Microsoft YaHei Light" charset="-122"/>
                <a:ea typeface="Microsoft YaHei Light" charset="-122"/>
                <a:cs typeface="Microsoft YaHei Light" charset="-122"/>
              </a:endParaRPr>
            </a:p>
          </p:txBody>
        </p:sp>
        <p:cxnSp>
          <p:nvCxnSpPr>
            <p:cNvPr id="28" name="直线连接符 27"/>
            <p:cNvCxnSpPr/>
            <p:nvPr/>
          </p:nvCxnSpPr>
          <p:spPr>
            <a:xfrm flipH="1">
              <a:off x="3634487" y="4619136"/>
              <a:ext cx="1" cy="982913"/>
            </a:xfrm>
            <a:prstGeom prst="line">
              <a:avLst/>
            </a:prstGeom>
            <a:ln w="38100">
              <a:solidFill>
                <a:srgbClr val="942124"/>
              </a:solidFill>
              <a:headEnd type="none"/>
              <a:tailEnd type="stealth"/>
            </a:ln>
          </p:spPr>
          <p:style>
            <a:lnRef idx="1">
              <a:schemeClr val="accent1"/>
            </a:lnRef>
            <a:fillRef idx="0">
              <a:schemeClr val="accent1"/>
            </a:fillRef>
            <a:effectRef idx="0">
              <a:schemeClr val="accent1"/>
            </a:effectRef>
            <a:fontRef idx="minor">
              <a:schemeClr val="tx1"/>
            </a:fontRef>
          </p:style>
        </p:cxnSp>
        <p:sp>
          <p:nvSpPr>
            <p:cNvPr id="29" name="文本框 28"/>
            <p:cNvSpPr txBox="1"/>
            <p:nvPr/>
          </p:nvSpPr>
          <p:spPr>
            <a:xfrm>
              <a:off x="3634487" y="4833593"/>
              <a:ext cx="697627" cy="553998"/>
            </a:xfrm>
            <a:prstGeom prst="rect">
              <a:avLst/>
            </a:prstGeom>
            <a:noFill/>
          </p:spPr>
          <p:txBody>
            <a:bodyPr wrap="none" rtlCol="0">
              <a:spAutoFit/>
            </a:bodyPr>
            <a:lstStyle/>
            <a:p>
              <a:pPr>
                <a:lnSpc>
                  <a:spcPct val="150000"/>
                </a:lnSpc>
              </a:pPr>
              <a:r>
                <a:rPr kumimoji="1" lang="zh-CN" altLang="en-US" sz="2000" dirty="0" smtClean="0">
                  <a:latin typeface="Microsoft YaHei Light" charset="-122"/>
                  <a:ea typeface="Microsoft YaHei Light" charset="-122"/>
                  <a:cs typeface="Microsoft YaHei Light" charset="-122"/>
                </a:rPr>
                <a:t>解码</a:t>
              </a:r>
              <a:endParaRPr kumimoji="1" lang="zh-CN" altLang="en-US" sz="2000" dirty="0">
                <a:latin typeface="Microsoft YaHei Light" charset="-122"/>
                <a:ea typeface="Microsoft YaHei Light" charset="-122"/>
                <a:cs typeface="Microsoft YaHei Light" charset="-122"/>
              </a:endParaRPr>
            </a:p>
          </p:txBody>
        </p:sp>
        <p:sp>
          <p:nvSpPr>
            <p:cNvPr id="30" name="圆角矩形 29"/>
            <p:cNvSpPr/>
            <p:nvPr/>
          </p:nvSpPr>
          <p:spPr>
            <a:xfrm>
              <a:off x="3168020" y="5602048"/>
              <a:ext cx="947161" cy="887847"/>
            </a:xfrm>
            <a:prstGeom prst="round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000" dirty="0" smtClean="0">
                  <a:latin typeface="Microsoft YaHei Light" charset="-122"/>
                  <a:ea typeface="Microsoft YaHei Light" charset="-122"/>
                  <a:cs typeface="Microsoft YaHei Light" charset="-122"/>
                </a:rPr>
                <a:t>行为</a:t>
              </a:r>
              <a:endParaRPr kumimoji="1" lang="zh-CN" altLang="en-US" sz="2000" dirty="0">
                <a:latin typeface="Microsoft YaHei Light" charset="-122"/>
                <a:ea typeface="Microsoft YaHei Light" charset="-122"/>
                <a:cs typeface="Microsoft YaHei Light" charset="-122"/>
              </a:endParaRPr>
            </a:p>
          </p:txBody>
        </p:sp>
      </p:grpSp>
      <p:sp>
        <p:nvSpPr>
          <p:cNvPr id="2" name="日期占位符 1"/>
          <p:cNvSpPr>
            <a:spLocks noGrp="1"/>
          </p:cNvSpPr>
          <p:nvPr>
            <p:ph type="dt" sz="half" idx="10"/>
          </p:nvPr>
        </p:nvSpPr>
        <p:spPr/>
        <p:txBody>
          <a:bodyPr/>
          <a:lstStyle/>
          <a:p>
            <a:fld id="{8715DA4B-C388-431E-BB25-A9044B8B3EBF}" type="datetime1">
              <a:rPr lang="zh-CN" altLang="en-US" smtClean="0"/>
              <a:pPr/>
              <a:t>2019/9/8</a:t>
            </a:fld>
            <a:endParaRPr lang="zh-CN" altLang="en-US"/>
          </a:p>
        </p:txBody>
      </p:sp>
      <p:sp>
        <p:nvSpPr>
          <p:cNvPr id="3" name="灯片编号占位符 2"/>
          <p:cNvSpPr>
            <a:spLocks noGrp="1"/>
          </p:cNvSpPr>
          <p:nvPr>
            <p:ph type="sldNum" sz="quarter" idx="12"/>
          </p:nvPr>
        </p:nvSpPr>
        <p:spPr/>
        <p:txBody>
          <a:bodyPr/>
          <a:lstStyle/>
          <a:p>
            <a:fld id="{370D8578-DDD4-487D-A316-C8E65CC577E1}" type="slidenum">
              <a:rPr lang="zh-CN" altLang="en-US" smtClean="0"/>
              <a:pPr/>
              <a:t>158</a:t>
            </a:fld>
            <a:endParaRPr lang="zh-CN" altLang="en-US"/>
          </a:p>
        </p:txBody>
      </p:sp>
    </p:spTree>
    <p:extLst>
      <p:ext uri="{BB962C8B-B14F-4D97-AF65-F5344CB8AC3E}">
        <p14:creationId xmlns:p14="http://schemas.microsoft.com/office/powerpoint/2010/main" xmlns="" val="1456176731"/>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616482" y="1340768"/>
            <a:ext cx="10775910" cy="9289032"/>
          </a:xfrm>
        </p:spPr>
        <p:txBody>
          <a:bodyPr>
            <a:normAutofit/>
          </a:bodyPr>
          <a:lstStyle/>
          <a:p>
            <a:pPr>
              <a:lnSpc>
                <a:spcPct val="150000"/>
              </a:lnSpc>
            </a:pPr>
            <a:r>
              <a:rPr lang="zh-CN" altLang="en-US" sz="2400" dirty="0" smtClean="0">
                <a:solidFill>
                  <a:prstClr val="black"/>
                </a:solidFill>
              </a:rPr>
              <a:t> </a:t>
            </a:r>
            <a:r>
              <a:rPr lang="en-US" altLang="zh-CN" sz="2400" dirty="0" err="1" smtClean="0">
                <a:solidFill>
                  <a:prstClr val="black"/>
                </a:solidFill>
                <a:latin typeface="Monaco" charset="0"/>
                <a:ea typeface="Monaco" charset="0"/>
                <a:cs typeface="Monaco" charset="0"/>
              </a:rPr>
              <a:t>str</a:t>
            </a:r>
            <a:r>
              <a:rPr lang="zh-CN" altLang="en-US" sz="2400" dirty="0" smtClean="0">
                <a:solidFill>
                  <a:prstClr val="black"/>
                </a:solidFill>
              </a:rPr>
              <a:t> 通过</a:t>
            </a:r>
            <a:r>
              <a:rPr lang="zh-CN" altLang="en-US" sz="2400" dirty="0">
                <a:solidFill>
                  <a:prstClr val="black"/>
                </a:solidFill>
              </a:rPr>
              <a:t>解码</a:t>
            </a:r>
            <a:r>
              <a:rPr lang="zh-CN" altLang="en-US" sz="2400" dirty="0" smtClean="0">
                <a:solidFill>
                  <a:prstClr val="black"/>
                </a:solidFill>
              </a:rPr>
              <a:t>函数 </a:t>
            </a:r>
            <a:r>
              <a:rPr lang="en-US" altLang="zh-CN" sz="2400" dirty="0" smtClean="0">
                <a:solidFill>
                  <a:prstClr val="black"/>
                </a:solidFill>
                <a:latin typeface="Monaco" charset="0"/>
                <a:ea typeface="Monaco" charset="0"/>
                <a:cs typeface="Monaco" charset="0"/>
              </a:rPr>
              <a:t>decode()</a:t>
            </a:r>
            <a:r>
              <a:rPr lang="zh-CN" altLang="en-US" sz="2400" dirty="0" smtClean="0">
                <a:solidFill>
                  <a:prstClr val="black"/>
                </a:solidFill>
              </a:rPr>
              <a:t> 转换为 </a:t>
            </a:r>
            <a:r>
              <a:rPr lang="en-US" altLang="zh-CN" sz="2400" dirty="0" err="1" smtClean="0">
                <a:solidFill>
                  <a:prstClr val="black"/>
                </a:solidFill>
                <a:latin typeface="Monaco" charset="0"/>
                <a:ea typeface="Monaco" charset="0"/>
                <a:cs typeface="Monaco" charset="0"/>
              </a:rPr>
              <a:t>unicode</a:t>
            </a:r>
            <a:r>
              <a:rPr lang="zh-CN" altLang="en-US" sz="2400" dirty="0" smtClean="0">
                <a:solidFill>
                  <a:prstClr val="black"/>
                </a:solidFill>
              </a:rPr>
              <a:t> ， </a:t>
            </a:r>
            <a:r>
              <a:rPr lang="en-US" altLang="zh-CN" sz="2400" dirty="0" err="1" smtClean="0">
                <a:solidFill>
                  <a:prstClr val="black"/>
                </a:solidFill>
                <a:latin typeface="Monaco" charset="0"/>
                <a:ea typeface="Monaco" charset="0"/>
                <a:cs typeface="Monaco" charset="0"/>
              </a:rPr>
              <a:t>unicode</a:t>
            </a:r>
            <a:r>
              <a:rPr lang="zh-CN" altLang="en-US" sz="2400" dirty="0" smtClean="0">
                <a:solidFill>
                  <a:prstClr val="black"/>
                </a:solidFill>
              </a:rPr>
              <a:t> 通过</a:t>
            </a:r>
            <a:r>
              <a:rPr lang="zh-CN" altLang="en-US" sz="2400" dirty="0">
                <a:solidFill>
                  <a:prstClr val="black"/>
                </a:solidFill>
              </a:rPr>
              <a:t>编码</a:t>
            </a:r>
            <a:r>
              <a:rPr lang="zh-CN" altLang="en-US" sz="2400" dirty="0" smtClean="0">
                <a:solidFill>
                  <a:prstClr val="black"/>
                </a:solidFill>
              </a:rPr>
              <a:t>函数 </a:t>
            </a:r>
            <a:r>
              <a:rPr lang="en-US" altLang="zh-CN" sz="2400" dirty="0" smtClean="0">
                <a:solidFill>
                  <a:prstClr val="black"/>
                </a:solidFill>
                <a:latin typeface="Monaco" charset="0"/>
                <a:ea typeface="Monaco" charset="0"/>
                <a:cs typeface="Monaco" charset="0"/>
              </a:rPr>
              <a:t>encode()</a:t>
            </a:r>
            <a:r>
              <a:rPr lang="zh-CN" altLang="en-US" sz="2400" dirty="0" smtClean="0">
                <a:solidFill>
                  <a:prstClr val="black"/>
                </a:solidFill>
                <a:latin typeface="Monaco" charset="0"/>
                <a:ea typeface="Monaco" charset="0"/>
                <a:cs typeface="Monaco" charset="0"/>
              </a:rPr>
              <a:t> </a:t>
            </a:r>
            <a:r>
              <a:rPr lang="zh-CN" altLang="en-US" sz="2400" dirty="0" smtClean="0">
                <a:solidFill>
                  <a:prstClr val="black"/>
                </a:solidFill>
              </a:rPr>
              <a:t>转换为</a:t>
            </a:r>
            <a:r>
              <a:rPr lang="zh-CN" altLang="en-US" sz="2400" dirty="0" smtClean="0">
                <a:solidFill>
                  <a:prstClr val="black"/>
                </a:solidFill>
                <a:latin typeface="Monaco" charset="0"/>
                <a:ea typeface="Monaco" charset="0"/>
                <a:cs typeface="Monaco" charset="0"/>
              </a:rPr>
              <a:t> </a:t>
            </a:r>
            <a:r>
              <a:rPr lang="en-US" altLang="zh-CN" sz="2400" dirty="0" err="1" smtClean="0">
                <a:solidFill>
                  <a:prstClr val="black"/>
                </a:solidFill>
                <a:latin typeface="Monaco" charset="0"/>
                <a:ea typeface="Monaco" charset="0"/>
                <a:cs typeface="Monaco" charset="0"/>
              </a:rPr>
              <a:t>str</a:t>
            </a:r>
            <a:r>
              <a:rPr lang="zh-CN" altLang="en-US" sz="2400" dirty="0">
                <a:solidFill>
                  <a:prstClr val="black"/>
                </a:solidFill>
                <a:latin typeface="Monaco" charset="0"/>
                <a:ea typeface="Monaco" charset="0"/>
                <a:cs typeface="Monaco" charset="0"/>
              </a:rPr>
              <a:t> </a:t>
            </a:r>
            <a:endParaRPr lang="en-US" altLang="zh-CN" sz="2400" dirty="0">
              <a:solidFill>
                <a:prstClr val="black"/>
              </a:solidFill>
              <a:latin typeface="Monaco" charset="0"/>
              <a:ea typeface="Monaco" charset="0"/>
              <a:cs typeface="Monaco" charset="0"/>
            </a:endParaRPr>
          </a:p>
        </p:txBody>
      </p:sp>
      <p:pic>
        <p:nvPicPr>
          <p:cNvPr id="3" name="图片 2"/>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651114" y="2957047"/>
            <a:ext cx="5956300" cy="2921000"/>
          </a:xfrm>
          <a:prstGeom prst="rect">
            <a:avLst/>
          </a:prstGeom>
        </p:spPr>
      </p:pic>
      <p:pic>
        <p:nvPicPr>
          <p:cNvPr id="4" name="图片 3"/>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5483424" y="2922767"/>
            <a:ext cx="5943600" cy="2946400"/>
          </a:xfrm>
          <a:prstGeom prst="rect">
            <a:avLst/>
          </a:prstGeom>
        </p:spPr>
      </p:pic>
      <p:sp>
        <p:nvSpPr>
          <p:cNvPr id="5" name="Freeform 37"/>
          <p:cNvSpPr>
            <a:spLocks noChangeArrowheads="1"/>
          </p:cNvSpPr>
          <p:nvPr/>
        </p:nvSpPr>
        <p:spPr bwMode="auto">
          <a:xfrm>
            <a:off x="842963" y="6201344"/>
            <a:ext cx="324000" cy="324000"/>
          </a:xfrm>
          <a:custGeom>
            <a:avLst/>
            <a:gdLst>
              <a:gd name="T0" fmla="*/ 38763987 w 602"/>
              <a:gd name="T1" fmla="*/ 78442719 h 602"/>
              <a:gd name="T2" fmla="*/ 38763987 w 602"/>
              <a:gd name="T3" fmla="*/ 78442719 h 602"/>
              <a:gd name="T4" fmla="*/ 0 w 602"/>
              <a:gd name="T5" fmla="*/ 38764526 h 602"/>
              <a:gd name="T6" fmla="*/ 38763987 w 602"/>
              <a:gd name="T7" fmla="*/ 0 h 602"/>
              <a:gd name="T8" fmla="*/ 78441997 w 602"/>
              <a:gd name="T9" fmla="*/ 38764526 h 602"/>
              <a:gd name="T10" fmla="*/ 38763987 w 602"/>
              <a:gd name="T11" fmla="*/ 78442719 h 602"/>
              <a:gd name="T12" fmla="*/ 38763987 w 602"/>
              <a:gd name="T13" fmla="*/ 7439751 h 602"/>
              <a:gd name="T14" fmla="*/ 38763987 w 602"/>
              <a:gd name="T15" fmla="*/ 7439751 h 602"/>
              <a:gd name="T16" fmla="*/ 7439717 w 602"/>
              <a:gd name="T17" fmla="*/ 38764526 h 602"/>
              <a:gd name="T18" fmla="*/ 38763987 w 602"/>
              <a:gd name="T19" fmla="*/ 71002968 h 602"/>
              <a:gd name="T20" fmla="*/ 71002280 w 602"/>
              <a:gd name="T21" fmla="*/ 38764526 h 602"/>
              <a:gd name="T22" fmla="*/ 38763987 w 602"/>
              <a:gd name="T23" fmla="*/ 7439751 h 60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602" h="602">
                <a:moveTo>
                  <a:pt x="297" y="601"/>
                </a:moveTo>
                <a:lnTo>
                  <a:pt x="297" y="601"/>
                </a:lnTo>
                <a:cubicBezTo>
                  <a:pt x="134" y="601"/>
                  <a:pt x="0" y="467"/>
                  <a:pt x="0" y="297"/>
                </a:cubicBezTo>
                <a:cubicBezTo>
                  <a:pt x="0" y="135"/>
                  <a:pt x="134" y="0"/>
                  <a:pt x="297" y="0"/>
                </a:cubicBezTo>
                <a:cubicBezTo>
                  <a:pt x="466" y="0"/>
                  <a:pt x="601" y="135"/>
                  <a:pt x="601" y="297"/>
                </a:cubicBezTo>
                <a:cubicBezTo>
                  <a:pt x="601" y="467"/>
                  <a:pt x="466" y="601"/>
                  <a:pt x="297" y="601"/>
                </a:cubicBezTo>
                <a:close/>
                <a:moveTo>
                  <a:pt x="297" y="57"/>
                </a:moveTo>
                <a:lnTo>
                  <a:pt x="297" y="57"/>
                </a:lnTo>
                <a:cubicBezTo>
                  <a:pt x="163" y="57"/>
                  <a:pt x="57" y="163"/>
                  <a:pt x="57" y="297"/>
                </a:cubicBezTo>
                <a:cubicBezTo>
                  <a:pt x="57" y="431"/>
                  <a:pt x="163" y="544"/>
                  <a:pt x="297" y="544"/>
                </a:cubicBezTo>
                <a:cubicBezTo>
                  <a:pt x="431" y="544"/>
                  <a:pt x="544" y="431"/>
                  <a:pt x="544" y="297"/>
                </a:cubicBezTo>
                <a:cubicBezTo>
                  <a:pt x="544" y="163"/>
                  <a:pt x="431" y="57"/>
                  <a:pt x="297" y="57"/>
                </a:cubicBezTo>
                <a:close/>
              </a:path>
            </a:pathLst>
          </a:custGeom>
          <a:solidFill>
            <a:srgbClr val="942124"/>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6" name="TextBox 4"/>
          <p:cNvSpPr txBox="1"/>
          <p:nvPr/>
        </p:nvSpPr>
        <p:spPr>
          <a:xfrm>
            <a:off x="1382987" y="6093296"/>
            <a:ext cx="6504473" cy="461665"/>
          </a:xfrm>
          <a:prstGeom prst="rect">
            <a:avLst/>
          </a:prstGeom>
          <a:noFill/>
        </p:spPr>
        <p:txBody>
          <a:bodyPr wrap="none" rtlCol="0">
            <a:spAutoFit/>
          </a:bodyPr>
          <a:lstStyle/>
          <a:p>
            <a:r>
              <a:rPr lang="en-US" altLang="zh-CN" sz="2400" dirty="0">
                <a:latin typeface="微软雅黑 Light" panose="020B0502040204020203" pitchFamily="34" charset="-122"/>
                <a:ea typeface="微软雅黑 Light" panose="020B0502040204020203" pitchFamily="34" charset="-122"/>
                <a:hlinkClick r:id="rId5"/>
              </a:rPr>
              <a:t>http://</a:t>
            </a:r>
            <a:r>
              <a:rPr lang="en-US" altLang="zh-CN" sz="2400" dirty="0" smtClean="0">
                <a:latin typeface="微软雅黑 Light" panose="020B0502040204020203" pitchFamily="34" charset="-122"/>
                <a:ea typeface="微软雅黑 Light" panose="020B0502040204020203" pitchFamily="34" charset="-122"/>
                <a:hlinkClick r:id="rId5"/>
              </a:rPr>
              <a:t>hackdata.cn/learn/course/2/lecture/96/</a:t>
            </a:r>
            <a:endParaRPr lang="zh-CN" altLang="en-US" sz="2400" dirty="0">
              <a:latin typeface="Monaco" charset="0"/>
              <a:ea typeface="Monaco" charset="0"/>
              <a:cs typeface="Monaco" charset="0"/>
            </a:endParaRPr>
          </a:p>
        </p:txBody>
      </p:sp>
      <p:sp>
        <p:nvSpPr>
          <p:cNvPr id="7" name="日期占位符 6"/>
          <p:cNvSpPr>
            <a:spLocks noGrp="1"/>
          </p:cNvSpPr>
          <p:nvPr>
            <p:ph type="dt" sz="half" idx="10"/>
          </p:nvPr>
        </p:nvSpPr>
        <p:spPr/>
        <p:txBody>
          <a:bodyPr/>
          <a:lstStyle/>
          <a:p>
            <a:fld id="{FE011E8C-902E-4445-BBFF-789070A7D194}" type="datetime1">
              <a:rPr lang="zh-CN" altLang="en-US" smtClean="0"/>
              <a:pPr/>
              <a:t>2019/9/8</a:t>
            </a:fld>
            <a:endParaRPr lang="zh-CN" altLang="en-US"/>
          </a:p>
        </p:txBody>
      </p:sp>
      <p:sp>
        <p:nvSpPr>
          <p:cNvPr id="8" name="灯片编号占位符 7"/>
          <p:cNvSpPr>
            <a:spLocks noGrp="1"/>
          </p:cNvSpPr>
          <p:nvPr>
            <p:ph type="sldNum" sz="quarter" idx="12"/>
          </p:nvPr>
        </p:nvSpPr>
        <p:spPr/>
        <p:txBody>
          <a:bodyPr/>
          <a:lstStyle/>
          <a:p>
            <a:fld id="{370D8578-DDD4-487D-A316-C8E65CC577E1}" type="slidenum">
              <a:rPr lang="zh-CN" altLang="en-US" smtClean="0"/>
              <a:pPr/>
              <a:t>159</a:t>
            </a:fld>
            <a:endParaRPr lang="zh-CN" altLang="en-US"/>
          </a:p>
        </p:txBody>
      </p:sp>
    </p:spTree>
    <p:extLst>
      <p:ext uri="{BB962C8B-B14F-4D97-AF65-F5344CB8AC3E}">
        <p14:creationId xmlns:p14="http://schemas.microsoft.com/office/powerpoint/2010/main" xmlns="" val="732906917"/>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1017802" y="1772816"/>
            <a:ext cx="2596091" cy="769212"/>
          </a:xfrm>
          <a:prstGeom prst="rect">
            <a:avLst/>
          </a:prstGeom>
        </p:spPr>
      </p:pic>
      <p:sp>
        <p:nvSpPr>
          <p:cNvPr id="13" name="矩形 28"/>
          <p:cNvSpPr/>
          <p:nvPr/>
        </p:nvSpPr>
        <p:spPr>
          <a:xfrm>
            <a:off x="-18898" y="671163"/>
            <a:ext cx="510214"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
        <p:nvSpPr>
          <p:cNvPr id="14" name="矩形 13"/>
          <p:cNvSpPr/>
          <p:nvPr/>
        </p:nvSpPr>
        <p:spPr>
          <a:xfrm>
            <a:off x="479376" y="671163"/>
            <a:ext cx="3960440" cy="598302"/>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5" name="Freeform 83"/>
          <p:cNvSpPr>
            <a:spLocks noChangeArrowheads="1"/>
          </p:cNvSpPr>
          <p:nvPr/>
        </p:nvSpPr>
        <p:spPr bwMode="auto">
          <a:xfrm>
            <a:off x="92209" y="826314"/>
            <a:ext cx="288000" cy="288000"/>
          </a:xfrm>
          <a:custGeom>
            <a:avLst/>
            <a:gdLst>
              <a:gd name="T0" fmla="*/ 38764526 w 602"/>
              <a:gd name="T1" fmla="*/ 78442719 h 602"/>
              <a:gd name="T2" fmla="*/ 38764526 w 602"/>
              <a:gd name="T3" fmla="*/ 78442719 h 602"/>
              <a:gd name="T4" fmla="*/ 0 w 602"/>
              <a:gd name="T5" fmla="*/ 38764526 h 602"/>
              <a:gd name="T6" fmla="*/ 38764526 w 602"/>
              <a:gd name="T7" fmla="*/ 0 h 602"/>
              <a:gd name="T8" fmla="*/ 78442719 w 602"/>
              <a:gd name="T9" fmla="*/ 38764526 h 602"/>
              <a:gd name="T10" fmla="*/ 38764526 w 602"/>
              <a:gd name="T11" fmla="*/ 78442719 h 602"/>
              <a:gd name="T12" fmla="*/ 61866665 w 602"/>
              <a:gd name="T13" fmla="*/ 16576054 h 602"/>
              <a:gd name="T14" fmla="*/ 61866665 w 602"/>
              <a:gd name="T15" fmla="*/ 16576054 h 602"/>
              <a:gd name="T16" fmla="*/ 38764526 w 602"/>
              <a:gd name="T17" fmla="*/ 38764526 h 602"/>
              <a:gd name="T18" fmla="*/ 38764526 w 602"/>
              <a:gd name="T19" fmla="*/ 7308970 h 602"/>
              <a:gd name="T20" fmla="*/ 7439751 w 602"/>
              <a:gd name="T21" fmla="*/ 38764526 h 602"/>
              <a:gd name="T22" fmla="*/ 38764526 w 602"/>
              <a:gd name="T23" fmla="*/ 71002968 h 602"/>
              <a:gd name="T24" fmla="*/ 71002968 w 602"/>
              <a:gd name="T25" fmla="*/ 38764526 h 602"/>
              <a:gd name="T26" fmla="*/ 61866665 w 602"/>
              <a:gd name="T27" fmla="*/ 16576054 h 60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02" h="602">
                <a:moveTo>
                  <a:pt x="297" y="601"/>
                </a:moveTo>
                <a:lnTo>
                  <a:pt x="297" y="601"/>
                </a:lnTo>
                <a:cubicBezTo>
                  <a:pt x="135" y="601"/>
                  <a:pt x="0" y="466"/>
                  <a:pt x="0" y="297"/>
                </a:cubicBezTo>
                <a:cubicBezTo>
                  <a:pt x="0" y="134"/>
                  <a:pt x="135" y="0"/>
                  <a:pt x="297" y="0"/>
                </a:cubicBezTo>
                <a:cubicBezTo>
                  <a:pt x="467" y="0"/>
                  <a:pt x="601" y="134"/>
                  <a:pt x="601" y="297"/>
                </a:cubicBezTo>
                <a:cubicBezTo>
                  <a:pt x="601" y="466"/>
                  <a:pt x="467" y="601"/>
                  <a:pt x="297" y="601"/>
                </a:cubicBezTo>
                <a:close/>
                <a:moveTo>
                  <a:pt x="474" y="127"/>
                </a:moveTo>
                <a:lnTo>
                  <a:pt x="474" y="127"/>
                </a:lnTo>
                <a:cubicBezTo>
                  <a:pt x="297" y="297"/>
                  <a:pt x="297" y="297"/>
                  <a:pt x="297" y="297"/>
                </a:cubicBezTo>
                <a:cubicBezTo>
                  <a:pt x="297" y="56"/>
                  <a:pt x="297" y="56"/>
                  <a:pt x="297" y="56"/>
                </a:cubicBezTo>
                <a:cubicBezTo>
                  <a:pt x="163" y="56"/>
                  <a:pt x="57" y="162"/>
                  <a:pt x="57" y="297"/>
                </a:cubicBezTo>
                <a:cubicBezTo>
                  <a:pt x="57" y="431"/>
                  <a:pt x="163" y="544"/>
                  <a:pt x="297" y="544"/>
                </a:cubicBezTo>
                <a:cubicBezTo>
                  <a:pt x="431" y="544"/>
                  <a:pt x="544" y="431"/>
                  <a:pt x="544" y="297"/>
                </a:cubicBezTo>
                <a:cubicBezTo>
                  <a:pt x="544" y="233"/>
                  <a:pt x="516" y="169"/>
                  <a:pt x="474" y="127"/>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solidFill>
                <a:prstClr val="black"/>
              </a:solidFill>
            </a:endParaRPr>
          </a:p>
        </p:txBody>
      </p:sp>
      <p:sp>
        <p:nvSpPr>
          <p:cNvPr id="16" name="文本框 5"/>
          <p:cNvSpPr txBox="1"/>
          <p:nvPr/>
        </p:nvSpPr>
        <p:spPr>
          <a:xfrm>
            <a:off x="953786" y="709485"/>
            <a:ext cx="6438358" cy="523220"/>
          </a:xfrm>
          <a:prstGeom prst="rect">
            <a:avLst/>
          </a:prstGeom>
          <a:noFill/>
        </p:spPr>
        <p:txBody>
          <a:bodyPr wrap="square" rtlCol="0">
            <a:spAutoFit/>
          </a:bodyPr>
          <a:lstStyle/>
          <a:p>
            <a:r>
              <a:rPr lang="en-US" altLang="zh-CN" sz="2800" dirty="0" smtClean="0">
                <a:solidFill>
                  <a:prstClr val="white"/>
                </a:solidFill>
                <a:latin typeface="微软雅黑 Light" panose="020B0502040204020203" pitchFamily="34" charset="-122"/>
                <a:ea typeface="微软雅黑 Light" panose="020B0502040204020203" pitchFamily="34" charset="-122"/>
              </a:rPr>
              <a:t>Python</a:t>
            </a:r>
            <a:r>
              <a:rPr lang="zh-CN" altLang="en-US" sz="2800" dirty="0" smtClean="0">
                <a:solidFill>
                  <a:prstClr val="white"/>
                </a:solidFill>
                <a:latin typeface="微软雅黑 Light" panose="020B0502040204020203" pitchFamily="34" charset="-122"/>
                <a:ea typeface="微软雅黑 Light" panose="020B0502040204020203" pitchFamily="34" charset="-122"/>
              </a:rPr>
              <a:t>语言与</a:t>
            </a:r>
            <a:r>
              <a:rPr lang="en-US" altLang="zh-CN" sz="2800" dirty="0" smtClean="0">
                <a:solidFill>
                  <a:prstClr val="white"/>
                </a:solidFill>
                <a:latin typeface="微软雅黑 Light" panose="020B0502040204020203" pitchFamily="34" charset="-122"/>
                <a:ea typeface="微软雅黑 Light" panose="020B0502040204020203" pitchFamily="34" charset="-122"/>
              </a:rPr>
              <a:t>R</a:t>
            </a:r>
            <a:r>
              <a:rPr lang="zh-CN" altLang="en-US" sz="2800" dirty="0" smtClean="0">
                <a:solidFill>
                  <a:prstClr val="white"/>
                </a:solidFill>
                <a:latin typeface="微软雅黑 Light" panose="020B0502040204020203" pitchFamily="34" charset="-122"/>
                <a:ea typeface="微软雅黑 Light" panose="020B0502040204020203" pitchFamily="34" charset="-122"/>
              </a:rPr>
              <a:t>语言</a:t>
            </a:r>
            <a:endParaRPr lang="zh-CN" altLang="en-US" sz="2800" dirty="0">
              <a:solidFill>
                <a:prstClr val="white"/>
              </a:solidFill>
              <a:latin typeface="微软雅黑 Light" panose="020B0502040204020203" pitchFamily="34" charset="-122"/>
              <a:ea typeface="微软雅黑 Light" panose="020B0502040204020203" pitchFamily="34" charset="-122"/>
            </a:endParaRPr>
          </a:p>
        </p:txBody>
      </p:sp>
      <p:pic>
        <p:nvPicPr>
          <p:cNvPr id="8" name="图片 7"/>
          <p:cNvPicPr>
            <a:picLocks noChangeAspect="1"/>
          </p:cNvPicPr>
          <p:nvPr/>
        </p:nvPicPr>
        <p:blipFill>
          <a:blip r:embed="rId4"/>
          <a:stretch>
            <a:fillRect/>
          </a:stretch>
        </p:blipFill>
        <p:spPr>
          <a:xfrm>
            <a:off x="6528048" y="1610484"/>
            <a:ext cx="1064622" cy="931544"/>
          </a:xfrm>
          <a:prstGeom prst="rect">
            <a:avLst/>
          </a:prstGeom>
        </p:spPr>
      </p:pic>
      <p:sp>
        <p:nvSpPr>
          <p:cNvPr id="9" name="内容占位符 1"/>
          <p:cNvSpPr>
            <a:spLocks noGrp="1"/>
          </p:cNvSpPr>
          <p:nvPr>
            <p:ph idx="1"/>
          </p:nvPr>
        </p:nvSpPr>
        <p:spPr>
          <a:xfrm>
            <a:off x="987496" y="2996952"/>
            <a:ext cx="5324528" cy="2592288"/>
          </a:xfrm>
        </p:spPr>
        <p:txBody>
          <a:bodyPr>
            <a:normAutofit/>
          </a:bodyPr>
          <a:lstStyle/>
          <a:p>
            <a:pPr>
              <a:lnSpc>
                <a:spcPct val="150000"/>
              </a:lnSpc>
            </a:pPr>
            <a:r>
              <a:rPr kumimoji="1" lang="zh-CN" altLang="en-US" sz="2400" dirty="0" smtClean="0"/>
              <a:t>机器学习的一把利器</a:t>
            </a:r>
            <a:endParaRPr kumimoji="1" lang="en-US" altLang="zh-CN" sz="2400" dirty="0" smtClean="0"/>
          </a:p>
          <a:p>
            <a:pPr>
              <a:lnSpc>
                <a:spcPct val="150000"/>
              </a:lnSpc>
            </a:pPr>
            <a:r>
              <a:rPr kumimoji="1" lang="zh-CN" altLang="en-US" sz="2400" dirty="0" smtClean="0"/>
              <a:t>可读性强，便于上手</a:t>
            </a:r>
            <a:endParaRPr kumimoji="1" lang="en-US" altLang="zh-CN" sz="2400" dirty="0" smtClean="0"/>
          </a:p>
          <a:p>
            <a:pPr>
              <a:lnSpc>
                <a:spcPct val="150000"/>
              </a:lnSpc>
            </a:pPr>
            <a:r>
              <a:rPr kumimoji="1" lang="zh-CN" altLang="en-US" sz="2400" dirty="0" smtClean="0"/>
              <a:t>灵活性强：可与其他如</a:t>
            </a:r>
            <a:r>
              <a:rPr kumimoji="1" lang="en-US" altLang="zh-CN" sz="2400" dirty="0" smtClean="0"/>
              <a:t>Web</a:t>
            </a:r>
            <a:r>
              <a:rPr kumimoji="1" lang="zh-CN" altLang="en-US" sz="2400" dirty="0" smtClean="0"/>
              <a:t>应用程序进行整合</a:t>
            </a:r>
            <a:endParaRPr kumimoji="1" lang="zh-CN" altLang="en-US" dirty="0"/>
          </a:p>
        </p:txBody>
      </p:sp>
      <p:sp>
        <p:nvSpPr>
          <p:cNvPr id="10" name="内容占位符 1"/>
          <p:cNvSpPr txBox="1">
            <a:spLocks/>
          </p:cNvSpPr>
          <p:nvPr/>
        </p:nvSpPr>
        <p:spPr>
          <a:xfrm>
            <a:off x="6528048" y="2996952"/>
            <a:ext cx="5324528" cy="259228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kumimoji="1" lang="zh-CN" altLang="en-US" sz="2400" dirty="0" smtClean="0"/>
              <a:t>以统计推断为导向</a:t>
            </a:r>
            <a:endParaRPr kumimoji="1" lang="en-US" altLang="zh-CN" sz="2400" dirty="0" smtClean="0"/>
          </a:p>
          <a:p>
            <a:pPr>
              <a:lnSpc>
                <a:spcPct val="150000"/>
              </a:lnSpc>
            </a:pPr>
            <a:r>
              <a:rPr kumimoji="1" lang="zh-CN" altLang="en-US" sz="2400" dirty="0" smtClean="0"/>
              <a:t>数据分析之外的领域有所限制</a:t>
            </a:r>
            <a:endParaRPr kumimoji="1" lang="en-US" altLang="zh-CN" sz="2400" dirty="0" smtClean="0"/>
          </a:p>
          <a:p>
            <a:pPr>
              <a:lnSpc>
                <a:spcPct val="150000"/>
              </a:lnSpc>
            </a:pPr>
            <a:r>
              <a:rPr kumimoji="1" lang="zh-CN" altLang="en-US" sz="2400" dirty="0" smtClean="0"/>
              <a:t>包凌乱且一致性较差</a:t>
            </a:r>
            <a:endParaRPr kumimoji="1" lang="en-US" altLang="zh-CN" sz="2400" dirty="0" smtClean="0"/>
          </a:p>
          <a:p>
            <a:pPr>
              <a:lnSpc>
                <a:spcPct val="150000"/>
              </a:lnSpc>
            </a:pPr>
            <a:endParaRPr kumimoji="1" lang="zh-CN" altLang="en-US" dirty="0"/>
          </a:p>
        </p:txBody>
      </p:sp>
      <p:sp>
        <p:nvSpPr>
          <p:cNvPr id="2" name="日期占位符 1"/>
          <p:cNvSpPr>
            <a:spLocks noGrp="1"/>
          </p:cNvSpPr>
          <p:nvPr>
            <p:ph type="dt" sz="half" idx="10"/>
          </p:nvPr>
        </p:nvSpPr>
        <p:spPr/>
        <p:txBody>
          <a:bodyPr/>
          <a:lstStyle/>
          <a:p>
            <a:fld id="{C4B07B69-6F0C-48B5-8BB9-6B87983EF9B5}" type="datetime1">
              <a:rPr lang="zh-CN" altLang="en-US" smtClean="0"/>
              <a:pPr/>
              <a:t>2019/9/8</a:t>
            </a:fld>
            <a:endParaRPr lang="zh-CN" altLang="en-US"/>
          </a:p>
        </p:txBody>
      </p:sp>
      <p:sp>
        <p:nvSpPr>
          <p:cNvPr id="3" name="灯片编号占位符 2"/>
          <p:cNvSpPr>
            <a:spLocks noGrp="1"/>
          </p:cNvSpPr>
          <p:nvPr>
            <p:ph type="sldNum" sz="quarter" idx="12"/>
          </p:nvPr>
        </p:nvSpPr>
        <p:spPr/>
        <p:txBody>
          <a:bodyPr/>
          <a:lstStyle/>
          <a:p>
            <a:fld id="{370D8578-DDD4-487D-A316-C8E65CC577E1}" type="slidenum">
              <a:rPr lang="zh-CN" altLang="en-US" smtClean="0"/>
              <a:pPr/>
              <a:t>16</a:t>
            </a:fld>
            <a:endParaRPr lang="zh-CN" altLang="en-US"/>
          </a:p>
        </p:txBody>
      </p:sp>
    </p:spTree>
    <p:extLst>
      <p:ext uri="{BB962C8B-B14F-4D97-AF65-F5344CB8AC3E}">
        <p14:creationId xmlns:p14="http://schemas.microsoft.com/office/powerpoint/2010/main" xmlns="" val="4007032435"/>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651114" y="1700808"/>
            <a:ext cx="10775910" cy="9289032"/>
          </a:xfrm>
        </p:spPr>
        <p:txBody>
          <a:bodyPr>
            <a:normAutofit/>
          </a:bodyPr>
          <a:lstStyle/>
          <a:p>
            <a:pPr>
              <a:lnSpc>
                <a:spcPct val="150000"/>
              </a:lnSpc>
            </a:pPr>
            <a:r>
              <a:rPr lang="zh-CN" altLang="en-US" sz="2400" dirty="0">
                <a:solidFill>
                  <a:prstClr val="black"/>
                </a:solidFill>
              </a:rPr>
              <a:t>电脑</a:t>
            </a:r>
            <a:r>
              <a:rPr lang="zh-CN" altLang="en-US" sz="2400" dirty="0" smtClean="0">
                <a:solidFill>
                  <a:prstClr val="black"/>
                </a:solidFill>
              </a:rPr>
              <a:t>只</a:t>
            </a:r>
            <a:r>
              <a:rPr lang="en-US" altLang="zh-CN" sz="2400" dirty="0" smtClean="0">
                <a:solidFill>
                  <a:prstClr val="black"/>
                </a:solidFill>
              </a:rPr>
              <a:t>”</a:t>
            </a:r>
            <a:r>
              <a:rPr lang="zh-CN" altLang="en-US" sz="2400" dirty="0" smtClean="0">
                <a:solidFill>
                  <a:prstClr val="black"/>
                </a:solidFill>
              </a:rPr>
              <a:t>认识</a:t>
            </a:r>
            <a:r>
              <a:rPr lang="en-US" altLang="zh-CN" sz="2400" dirty="0" smtClean="0">
                <a:solidFill>
                  <a:prstClr val="black"/>
                </a:solidFill>
              </a:rPr>
              <a:t>”</a:t>
            </a:r>
            <a:r>
              <a:rPr lang="zh-CN" altLang="en-US" sz="2400" dirty="0" smtClean="0">
                <a:solidFill>
                  <a:prstClr val="black"/>
                </a:solidFill>
              </a:rPr>
              <a:t> </a:t>
            </a:r>
            <a:r>
              <a:rPr lang="en-US" altLang="zh-CN" sz="2400" dirty="0" smtClean="0">
                <a:solidFill>
                  <a:prstClr val="black"/>
                </a:solidFill>
                <a:latin typeface="Monaco" charset="0"/>
                <a:ea typeface="Monaco" charset="0"/>
                <a:cs typeface="Monaco" charset="0"/>
              </a:rPr>
              <a:t>0</a:t>
            </a:r>
            <a:r>
              <a:rPr lang="zh-CN" altLang="en-US" sz="2400" dirty="0" smtClean="0">
                <a:solidFill>
                  <a:prstClr val="black"/>
                </a:solidFill>
                <a:latin typeface="Monaco" charset="0"/>
                <a:ea typeface="Monaco" charset="0"/>
                <a:cs typeface="Monaco" charset="0"/>
              </a:rPr>
              <a:t> </a:t>
            </a:r>
            <a:r>
              <a:rPr lang="en-US" altLang="zh-CN" sz="2400" dirty="0" smtClean="0">
                <a:solidFill>
                  <a:prstClr val="black"/>
                </a:solidFill>
                <a:latin typeface="Monaco" charset="0"/>
                <a:ea typeface="Monaco" charset="0"/>
                <a:cs typeface="Monaco" charset="0"/>
              </a:rPr>
              <a:t>1</a:t>
            </a:r>
            <a:r>
              <a:rPr lang="zh-CN" altLang="en-US" sz="2400" dirty="0" smtClean="0">
                <a:solidFill>
                  <a:prstClr val="black"/>
                </a:solidFill>
              </a:rPr>
              <a:t> 二进制</a:t>
            </a:r>
            <a:r>
              <a:rPr lang="zh-CN" altLang="en-US" sz="2400" dirty="0">
                <a:solidFill>
                  <a:prstClr val="black"/>
                </a:solidFill>
              </a:rPr>
              <a:t>数值</a:t>
            </a:r>
            <a:r>
              <a:rPr lang="zh-CN" altLang="en-US" sz="2400" dirty="0" smtClean="0">
                <a:solidFill>
                  <a:prstClr val="black"/>
                </a:solidFill>
              </a:rPr>
              <a:t>，从</a:t>
            </a:r>
            <a:r>
              <a:rPr lang="zh-CN" altLang="en-US" sz="2400" dirty="0">
                <a:solidFill>
                  <a:prstClr val="black"/>
                </a:solidFill>
              </a:rPr>
              <a:t>一开始，人们想到的方法就是赋予每一个字符唯一的一</a:t>
            </a:r>
            <a:r>
              <a:rPr lang="zh-CN" altLang="en-US" sz="2400" dirty="0" smtClean="0">
                <a:solidFill>
                  <a:prstClr val="black"/>
                </a:solidFill>
              </a:rPr>
              <a:t>串 </a:t>
            </a:r>
            <a:r>
              <a:rPr lang="en-US" altLang="zh-CN" sz="2400" dirty="0" smtClean="0">
                <a:solidFill>
                  <a:prstClr val="black"/>
                </a:solidFill>
                <a:latin typeface="Monaco" charset="0"/>
                <a:ea typeface="Monaco" charset="0"/>
                <a:cs typeface="Monaco" charset="0"/>
              </a:rPr>
              <a:t>0</a:t>
            </a:r>
            <a:r>
              <a:rPr lang="zh-CN" altLang="en-US" sz="2400" dirty="0" smtClean="0">
                <a:solidFill>
                  <a:prstClr val="black"/>
                </a:solidFill>
                <a:latin typeface="Monaco" charset="0"/>
                <a:ea typeface="Monaco" charset="0"/>
                <a:cs typeface="Monaco" charset="0"/>
              </a:rPr>
              <a:t> </a:t>
            </a:r>
            <a:r>
              <a:rPr lang="en-US" altLang="zh-CN" sz="2400" dirty="0" smtClean="0">
                <a:solidFill>
                  <a:prstClr val="black"/>
                </a:solidFill>
                <a:latin typeface="Monaco" charset="0"/>
                <a:ea typeface="Monaco" charset="0"/>
                <a:cs typeface="Monaco" charset="0"/>
              </a:rPr>
              <a:t>1</a:t>
            </a:r>
            <a:r>
              <a:rPr lang="zh-CN" altLang="en-US" sz="2400" dirty="0" smtClean="0">
                <a:solidFill>
                  <a:prstClr val="black"/>
                </a:solidFill>
                <a:latin typeface="Monaco" charset="0"/>
                <a:ea typeface="Monaco" charset="0"/>
                <a:cs typeface="Monaco" charset="0"/>
              </a:rPr>
              <a:t> </a:t>
            </a:r>
            <a:r>
              <a:rPr lang="zh-CN" altLang="en-US" sz="2400" dirty="0" smtClean="0">
                <a:solidFill>
                  <a:prstClr val="black"/>
                </a:solidFill>
              </a:rPr>
              <a:t>编码</a:t>
            </a:r>
            <a:r>
              <a:rPr lang="zh-CN" altLang="en-US" sz="2400" dirty="0">
                <a:solidFill>
                  <a:prstClr val="black"/>
                </a:solidFill>
              </a:rPr>
              <a:t>表示</a:t>
            </a:r>
            <a:r>
              <a:rPr lang="zh-CN" altLang="en-US" sz="2400" dirty="0" smtClean="0">
                <a:solidFill>
                  <a:prstClr val="black"/>
                </a:solidFill>
              </a:rPr>
              <a:t>。</a:t>
            </a:r>
            <a:endParaRPr lang="en-US" altLang="zh-CN" sz="2400" dirty="0" smtClean="0">
              <a:solidFill>
                <a:prstClr val="black"/>
              </a:solidFill>
            </a:endParaRPr>
          </a:p>
          <a:p>
            <a:pPr>
              <a:lnSpc>
                <a:spcPct val="150000"/>
              </a:lnSpc>
            </a:pPr>
            <a:endParaRPr lang="en-US" altLang="zh-CN" sz="2400" dirty="0" smtClean="0">
              <a:solidFill>
                <a:prstClr val="black"/>
              </a:solidFill>
            </a:endParaRPr>
          </a:p>
          <a:p>
            <a:pPr>
              <a:lnSpc>
                <a:spcPct val="150000"/>
              </a:lnSpc>
            </a:pPr>
            <a:endParaRPr lang="en-US" altLang="zh-CN" sz="2400" dirty="0" smtClean="0">
              <a:solidFill>
                <a:prstClr val="black"/>
              </a:solidFill>
            </a:endParaRPr>
          </a:p>
          <a:p>
            <a:pPr>
              <a:lnSpc>
                <a:spcPct val="150000"/>
              </a:lnSpc>
            </a:pPr>
            <a:r>
              <a:rPr lang="zh-CN" altLang="en-US" sz="2400" dirty="0" smtClean="0">
                <a:solidFill>
                  <a:prstClr val="black"/>
                </a:solidFill>
              </a:rPr>
              <a:t>这</a:t>
            </a:r>
            <a:r>
              <a:rPr lang="zh-CN" altLang="en-US" sz="2400" dirty="0">
                <a:solidFill>
                  <a:prstClr val="black"/>
                </a:solidFill>
              </a:rPr>
              <a:t>是一个</a:t>
            </a:r>
            <a:r>
              <a:rPr lang="en-US" altLang="zh-CN" sz="2400" dirty="0">
                <a:solidFill>
                  <a:prstClr val="black"/>
                </a:solidFill>
              </a:rPr>
              <a:t>ASCII</a:t>
            </a:r>
            <a:r>
              <a:rPr lang="zh-CN" altLang="en-US" sz="2400" dirty="0">
                <a:solidFill>
                  <a:prstClr val="black"/>
                </a:solidFill>
              </a:rPr>
              <a:t>编码集中对</a:t>
            </a:r>
            <a:r>
              <a:rPr lang="zh-CN" altLang="en-US" sz="2400" dirty="0" smtClean="0">
                <a:solidFill>
                  <a:prstClr val="black"/>
                </a:solidFill>
              </a:rPr>
              <a:t>字符</a:t>
            </a:r>
            <a:r>
              <a:rPr lang="zh-CN" altLang="en-US" sz="2400" dirty="0">
                <a:solidFill>
                  <a:prstClr val="black"/>
                </a:solidFill>
              </a:rPr>
              <a:t> </a:t>
            </a:r>
            <a:r>
              <a:rPr lang="en-US" altLang="zh-CN" sz="2400" dirty="0" smtClean="0">
                <a:solidFill>
                  <a:prstClr val="black"/>
                </a:solidFill>
                <a:latin typeface="Monaco" charset="0"/>
                <a:ea typeface="Monaco" charset="0"/>
                <a:cs typeface="Monaco" charset="0"/>
              </a:rPr>
              <a:t>A</a:t>
            </a:r>
            <a:r>
              <a:rPr lang="zh-CN" altLang="en-US" sz="2400" dirty="0" smtClean="0">
                <a:solidFill>
                  <a:prstClr val="black"/>
                </a:solidFill>
              </a:rPr>
              <a:t> 的</a:t>
            </a:r>
            <a:r>
              <a:rPr lang="zh-CN" altLang="en-US" sz="2400" dirty="0">
                <a:solidFill>
                  <a:prstClr val="black"/>
                </a:solidFill>
              </a:rPr>
              <a:t>编码，这是一个八</a:t>
            </a:r>
            <a:r>
              <a:rPr lang="zh-CN" altLang="en-US" sz="2400" dirty="0" smtClean="0">
                <a:solidFill>
                  <a:prstClr val="black"/>
                </a:solidFill>
              </a:rPr>
              <a:t>位 </a:t>
            </a:r>
            <a:r>
              <a:rPr lang="en-US" altLang="zh-CN" sz="2400" dirty="0" smtClean="0">
                <a:solidFill>
                  <a:prstClr val="black"/>
                </a:solidFill>
                <a:latin typeface="Monaco" charset="0"/>
                <a:ea typeface="Monaco" charset="0"/>
                <a:cs typeface="Monaco" charset="0"/>
              </a:rPr>
              <a:t>0</a:t>
            </a:r>
            <a:r>
              <a:rPr lang="en-US" altLang="zh-CN" sz="2400" dirty="0" smtClean="0">
                <a:solidFill>
                  <a:prstClr val="black"/>
                </a:solidFill>
              </a:rPr>
              <a:t>/</a:t>
            </a:r>
            <a:r>
              <a:rPr lang="en-US" altLang="zh-CN" sz="2400" dirty="0" smtClean="0">
                <a:solidFill>
                  <a:prstClr val="black"/>
                </a:solidFill>
                <a:latin typeface="Monaco" charset="0"/>
                <a:ea typeface="Monaco" charset="0"/>
                <a:cs typeface="Monaco" charset="0"/>
              </a:rPr>
              <a:t>1</a:t>
            </a:r>
            <a:r>
              <a:rPr lang="zh-CN" altLang="en-US" sz="2400" dirty="0" smtClean="0">
                <a:solidFill>
                  <a:prstClr val="black"/>
                </a:solidFill>
                <a:latin typeface="Monaco" charset="0"/>
                <a:ea typeface="Monaco" charset="0"/>
                <a:cs typeface="Monaco" charset="0"/>
              </a:rPr>
              <a:t> </a:t>
            </a:r>
            <a:r>
              <a:rPr lang="zh-CN" altLang="en-US" sz="2400" dirty="0" smtClean="0">
                <a:solidFill>
                  <a:prstClr val="black"/>
                </a:solidFill>
              </a:rPr>
              <a:t>数字</a:t>
            </a:r>
            <a:endParaRPr lang="en-US" altLang="zh-CN" sz="2400" dirty="0">
              <a:solidFill>
                <a:prstClr val="black"/>
              </a:solidFill>
            </a:endParaRPr>
          </a:p>
        </p:txBody>
      </p:sp>
      <p:graphicFrame>
        <p:nvGraphicFramePr>
          <p:cNvPr id="9" name="表格 8"/>
          <p:cNvGraphicFramePr>
            <a:graphicFrameLocks noGrp="1"/>
          </p:cNvGraphicFramePr>
          <p:nvPr>
            <p:extLst/>
          </p:nvPr>
        </p:nvGraphicFramePr>
        <p:xfrm>
          <a:off x="915043" y="3356992"/>
          <a:ext cx="8352928" cy="576064"/>
        </p:xfrm>
        <a:graphic>
          <a:graphicData uri="http://schemas.openxmlformats.org/drawingml/2006/table">
            <a:tbl>
              <a:tblPr firstRow="1" bandRow="1">
                <a:tableStyleId>{5940675A-B579-460E-94D1-54222C63F5DA}</a:tableStyleId>
              </a:tblPr>
              <a:tblGrid>
                <a:gridCol w="1044116">
                  <a:extLst>
                    <a:ext uri="{9D8B030D-6E8A-4147-A177-3AD203B41FA5}">
                      <a16:colId xmlns="" xmlns:a16="http://schemas.microsoft.com/office/drawing/2014/main" val="20000"/>
                    </a:ext>
                  </a:extLst>
                </a:gridCol>
                <a:gridCol w="1044116">
                  <a:extLst>
                    <a:ext uri="{9D8B030D-6E8A-4147-A177-3AD203B41FA5}">
                      <a16:colId xmlns="" xmlns:a16="http://schemas.microsoft.com/office/drawing/2014/main" val="20001"/>
                    </a:ext>
                  </a:extLst>
                </a:gridCol>
                <a:gridCol w="1044116">
                  <a:extLst>
                    <a:ext uri="{9D8B030D-6E8A-4147-A177-3AD203B41FA5}">
                      <a16:colId xmlns="" xmlns:a16="http://schemas.microsoft.com/office/drawing/2014/main" val="20002"/>
                    </a:ext>
                  </a:extLst>
                </a:gridCol>
                <a:gridCol w="1044116">
                  <a:extLst>
                    <a:ext uri="{9D8B030D-6E8A-4147-A177-3AD203B41FA5}">
                      <a16:colId xmlns="" xmlns:a16="http://schemas.microsoft.com/office/drawing/2014/main" val="20003"/>
                    </a:ext>
                  </a:extLst>
                </a:gridCol>
                <a:gridCol w="1044116">
                  <a:extLst>
                    <a:ext uri="{9D8B030D-6E8A-4147-A177-3AD203B41FA5}">
                      <a16:colId xmlns="" xmlns:a16="http://schemas.microsoft.com/office/drawing/2014/main" val="20004"/>
                    </a:ext>
                  </a:extLst>
                </a:gridCol>
                <a:gridCol w="1044116">
                  <a:extLst>
                    <a:ext uri="{9D8B030D-6E8A-4147-A177-3AD203B41FA5}">
                      <a16:colId xmlns="" xmlns:a16="http://schemas.microsoft.com/office/drawing/2014/main" val="20005"/>
                    </a:ext>
                  </a:extLst>
                </a:gridCol>
                <a:gridCol w="1044116">
                  <a:extLst>
                    <a:ext uri="{9D8B030D-6E8A-4147-A177-3AD203B41FA5}">
                      <a16:colId xmlns="" xmlns:a16="http://schemas.microsoft.com/office/drawing/2014/main" val="20006"/>
                    </a:ext>
                  </a:extLst>
                </a:gridCol>
                <a:gridCol w="1044116">
                  <a:extLst>
                    <a:ext uri="{9D8B030D-6E8A-4147-A177-3AD203B41FA5}">
                      <a16:colId xmlns="" xmlns:a16="http://schemas.microsoft.com/office/drawing/2014/main" val="20007"/>
                    </a:ext>
                  </a:extLst>
                </a:gridCol>
              </a:tblGrid>
              <a:tr h="576064">
                <a:tc>
                  <a:txBody>
                    <a:bodyPr/>
                    <a:lstStyle/>
                    <a:p>
                      <a:pPr algn="ctr"/>
                      <a:r>
                        <a:rPr lang="en-US" altLang="zh-CN" sz="2400" dirty="0" smtClean="0"/>
                        <a:t>0</a:t>
                      </a:r>
                      <a:endParaRPr lang="zh-CN" altLang="en-US" sz="2400" dirty="0"/>
                    </a:p>
                  </a:txBody>
                  <a:tcPr/>
                </a:tc>
                <a:tc>
                  <a:txBody>
                    <a:bodyPr/>
                    <a:lstStyle/>
                    <a:p>
                      <a:pPr algn="ctr"/>
                      <a:r>
                        <a:rPr lang="en-US" altLang="zh-CN" sz="2400" dirty="0" smtClean="0"/>
                        <a:t>1</a:t>
                      </a:r>
                      <a:endParaRPr lang="zh-CN" altLang="en-US" sz="2400" dirty="0"/>
                    </a:p>
                  </a:txBody>
                  <a:tcPr/>
                </a:tc>
                <a:tc>
                  <a:txBody>
                    <a:bodyPr/>
                    <a:lstStyle/>
                    <a:p>
                      <a:pPr algn="ctr"/>
                      <a:r>
                        <a:rPr lang="en-US" altLang="zh-CN" sz="2400" dirty="0" smtClean="0"/>
                        <a:t>0</a:t>
                      </a:r>
                      <a:endParaRPr lang="zh-CN" altLang="en-US" sz="2400" dirty="0"/>
                    </a:p>
                  </a:txBody>
                  <a:tcPr/>
                </a:tc>
                <a:tc>
                  <a:txBody>
                    <a:bodyPr/>
                    <a:lstStyle/>
                    <a:p>
                      <a:pPr algn="ctr"/>
                      <a:r>
                        <a:rPr lang="en-US" altLang="zh-CN" sz="2400" dirty="0" smtClean="0"/>
                        <a:t>0</a:t>
                      </a:r>
                      <a:endParaRPr lang="zh-CN" altLang="en-US" sz="2400" dirty="0"/>
                    </a:p>
                  </a:txBody>
                  <a:tcPr/>
                </a:tc>
                <a:tc>
                  <a:txBody>
                    <a:bodyPr/>
                    <a:lstStyle/>
                    <a:p>
                      <a:pPr algn="ctr"/>
                      <a:r>
                        <a:rPr lang="en-US" altLang="zh-CN" sz="2400" dirty="0" smtClean="0"/>
                        <a:t>0</a:t>
                      </a:r>
                      <a:endParaRPr lang="zh-CN" altLang="en-US" sz="2400" dirty="0"/>
                    </a:p>
                  </a:txBody>
                  <a:tcPr/>
                </a:tc>
                <a:tc>
                  <a:txBody>
                    <a:bodyPr/>
                    <a:lstStyle/>
                    <a:p>
                      <a:pPr algn="ctr"/>
                      <a:r>
                        <a:rPr lang="en-US" altLang="zh-CN" sz="2400" dirty="0" smtClean="0"/>
                        <a:t>0</a:t>
                      </a:r>
                      <a:endParaRPr lang="zh-CN" altLang="en-US" sz="2400" dirty="0"/>
                    </a:p>
                  </a:txBody>
                  <a:tcPr/>
                </a:tc>
                <a:tc>
                  <a:txBody>
                    <a:bodyPr/>
                    <a:lstStyle/>
                    <a:p>
                      <a:pPr algn="ctr"/>
                      <a:r>
                        <a:rPr lang="en-US" altLang="zh-CN" sz="2400" dirty="0" smtClean="0"/>
                        <a:t>0</a:t>
                      </a:r>
                      <a:endParaRPr lang="zh-CN" altLang="en-US" sz="2400" dirty="0"/>
                    </a:p>
                  </a:txBody>
                  <a:tcPr/>
                </a:tc>
                <a:tc>
                  <a:txBody>
                    <a:bodyPr/>
                    <a:lstStyle/>
                    <a:p>
                      <a:pPr algn="ctr"/>
                      <a:r>
                        <a:rPr lang="en-US" altLang="zh-CN" sz="2400" dirty="0" smtClean="0"/>
                        <a:t>1</a:t>
                      </a:r>
                      <a:endParaRPr lang="zh-CN" altLang="en-US" sz="2400" dirty="0"/>
                    </a:p>
                  </a:txBody>
                  <a:tcPr/>
                </a:tc>
                <a:extLst>
                  <a:ext uri="{0D108BD9-81ED-4DB2-BD59-A6C34878D82A}">
                    <a16:rowId xmlns="" xmlns:a16="http://schemas.microsoft.com/office/drawing/2014/main" val="10000"/>
                  </a:ext>
                </a:extLst>
              </a:tr>
            </a:tbl>
          </a:graphicData>
        </a:graphic>
      </p:graphicFrame>
      <p:sp>
        <p:nvSpPr>
          <p:cNvPr id="7" name="标题 8"/>
          <p:cNvSpPr txBox="1">
            <a:spLocks/>
          </p:cNvSpPr>
          <p:nvPr/>
        </p:nvSpPr>
        <p:spPr>
          <a:xfrm>
            <a:off x="911424" y="579766"/>
            <a:ext cx="10515600" cy="7810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微软雅黑 Light" panose="020B0502040204020203" pitchFamily="34" charset="-122"/>
                <a:ea typeface="微软雅黑 Light" panose="020B0502040204020203" pitchFamily="34" charset="-122"/>
                <a:cs typeface="+mj-cs"/>
              </a:defRPr>
            </a:lvl1pPr>
          </a:lstStyle>
          <a:p>
            <a:r>
              <a:rPr lang="zh-CN" altLang="en-US" sz="3200" b="1" dirty="0" smtClean="0">
                <a:solidFill>
                  <a:srgbClr val="942124"/>
                </a:solidFill>
                <a:cs typeface="+mn-cs"/>
              </a:rPr>
              <a:t>编码集</a:t>
            </a:r>
            <a:endParaRPr lang="zh-CN" altLang="en-US" sz="3200" b="1" dirty="0">
              <a:solidFill>
                <a:srgbClr val="942124"/>
              </a:solidFill>
              <a:cs typeface="+mn-cs"/>
            </a:endParaRPr>
          </a:p>
        </p:txBody>
      </p:sp>
      <p:sp>
        <p:nvSpPr>
          <p:cNvPr id="8" name="矩形 28"/>
          <p:cNvSpPr/>
          <p:nvPr/>
        </p:nvSpPr>
        <p:spPr>
          <a:xfrm>
            <a:off x="-18898" y="671163"/>
            <a:ext cx="510214"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
        <p:nvSpPr>
          <p:cNvPr id="3" name="日期占位符 2"/>
          <p:cNvSpPr>
            <a:spLocks noGrp="1"/>
          </p:cNvSpPr>
          <p:nvPr>
            <p:ph type="dt" sz="half" idx="10"/>
          </p:nvPr>
        </p:nvSpPr>
        <p:spPr/>
        <p:txBody>
          <a:bodyPr/>
          <a:lstStyle/>
          <a:p>
            <a:fld id="{8EDEB0A7-CF53-41F6-866C-6D32D72DB4F3}" type="datetime1">
              <a:rPr lang="zh-CN" altLang="en-US" smtClean="0"/>
              <a:pPr/>
              <a:t>2019/9/8</a:t>
            </a:fld>
            <a:endParaRPr lang="zh-CN" altLang="en-US"/>
          </a:p>
        </p:txBody>
      </p:sp>
      <p:sp>
        <p:nvSpPr>
          <p:cNvPr id="4" name="灯片编号占位符 3"/>
          <p:cNvSpPr>
            <a:spLocks noGrp="1"/>
          </p:cNvSpPr>
          <p:nvPr>
            <p:ph type="sldNum" sz="quarter" idx="12"/>
          </p:nvPr>
        </p:nvSpPr>
        <p:spPr/>
        <p:txBody>
          <a:bodyPr/>
          <a:lstStyle/>
          <a:p>
            <a:fld id="{370D8578-DDD4-487D-A316-C8E65CC577E1}" type="slidenum">
              <a:rPr lang="zh-CN" altLang="en-US" smtClean="0"/>
              <a:pPr/>
              <a:t>160</a:t>
            </a:fld>
            <a:endParaRPr lang="zh-CN" altLang="en-US"/>
          </a:p>
        </p:txBody>
      </p:sp>
    </p:spTree>
    <p:extLst>
      <p:ext uri="{BB962C8B-B14F-4D97-AF65-F5344CB8AC3E}">
        <p14:creationId xmlns:p14="http://schemas.microsoft.com/office/powerpoint/2010/main" xmlns="" val="213326797"/>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内容占位符 1"/>
          <p:cNvSpPr>
            <a:spLocks noGrp="1"/>
          </p:cNvSpPr>
          <p:nvPr>
            <p:ph idx="1"/>
          </p:nvPr>
        </p:nvSpPr>
        <p:spPr>
          <a:xfrm>
            <a:off x="953786" y="2003822"/>
            <a:ext cx="10775910" cy="4949388"/>
          </a:xfrm>
        </p:spPr>
        <p:txBody>
          <a:bodyPr>
            <a:normAutofit/>
          </a:bodyPr>
          <a:lstStyle/>
          <a:p>
            <a:pPr>
              <a:lnSpc>
                <a:spcPct val="150000"/>
              </a:lnSpc>
            </a:pPr>
            <a:r>
              <a:rPr lang="zh-CN" altLang="en-US" sz="2400" dirty="0" smtClean="0">
                <a:solidFill>
                  <a:prstClr val="black"/>
                </a:solidFill>
              </a:rPr>
              <a:t>在</a:t>
            </a:r>
            <a:r>
              <a:rPr lang="en-US" altLang="zh-CN" sz="2400" dirty="0">
                <a:solidFill>
                  <a:prstClr val="black"/>
                </a:solidFill>
              </a:rPr>
              <a:t>1967</a:t>
            </a:r>
            <a:r>
              <a:rPr lang="zh-CN" altLang="en-US" sz="2400" dirty="0">
                <a:solidFill>
                  <a:prstClr val="black"/>
                </a:solidFill>
              </a:rPr>
              <a:t>年出现了</a:t>
            </a:r>
            <a:r>
              <a:rPr lang="en-US" altLang="zh-CN" sz="2400" dirty="0">
                <a:solidFill>
                  <a:prstClr val="black"/>
                </a:solidFill>
              </a:rPr>
              <a:t>ASCII</a:t>
            </a:r>
            <a:r>
              <a:rPr lang="zh-CN" altLang="en-US" sz="2400" dirty="0">
                <a:solidFill>
                  <a:prstClr val="black"/>
                </a:solidFill>
              </a:rPr>
              <a:t>标准，这主要是基于拉丁字母的一套电脑编码系统</a:t>
            </a:r>
            <a:endParaRPr lang="en-US" altLang="zh-CN" sz="2400" dirty="0">
              <a:solidFill>
                <a:prstClr val="black"/>
              </a:solidFill>
            </a:endParaRPr>
          </a:p>
          <a:p>
            <a:pPr>
              <a:lnSpc>
                <a:spcPct val="150000"/>
              </a:lnSpc>
            </a:pPr>
            <a:r>
              <a:rPr lang="en-US" altLang="zh-CN" sz="2400" dirty="0">
                <a:solidFill>
                  <a:prstClr val="black"/>
                </a:solidFill>
              </a:rPr>
              <a:t>ASCII</a:t>
            </a:r>
            <a:r>
              <a:rPr lang="zh-CN" altLang="en-US" sz="2400" dirty="0">
                <a:solidFill>
                  <a:prstClr val="black"/>
                </a:solidFill>
              </a:rPr>
              <a:t>标准是每个英文字母有一一对应独立</a:t>
            </a:r>
            <a:r>
              <a:rPr lang="zh-CN" altLang="en-US" sz="2400" dirty="0" smtClean="0">
                <a:solidFill>
                  <a:prstClr val="black"/>
                </a:solidFill>
              </a:rPr>
              <a:t>的 </a:t>
            </a:r>
            <a:r>
              <a:rPr lang="en-US" altLang="zh-CN" sz="2400" dirty="0" smtClean="0">
                <a:solidFill>
                  <a:prstClr val="black"/>
                </a:solidFill>
              </a:rPr>
              <a:t>8</a:t>
            </a:r>
            <a:r>
              <a:rPr lang="zh-CN" altLang="en-US" sz="2400" dirty="0" smtClean="0">
                <a:solidFill>
                  <a:prstClr val="black"/>
                </a:solidFill>
              </a:rPr>
              <a:t> 位数</a:t>
            </a:r>
            <a:r>
              <a:rPr lang="zh-CN" altLang="en-US" sz="2400" dirty="0">
                <a:solidFill>
                  <a:prstClr val="black"/>
                </a:solidFill>
              </a:rPr>
              <a:t>字串，比如说字</a:t>
            </a:r>
            <a:r>
              <a:rPr lang="zh-CN" altLang="en-US" sz="2400" dirty="0" smtClean="0">
                <a:solidFill>
                  <a:prstClr val="black"/>
                </a:solidFill>
              </a:rPr>
              <a:t>母 </a:t>
            </a:r>
            <a:r>
              <a:rPr lang="en-US" altLang="zh-CN" sz="2400" dirty="0" smtClean="0">
                <a:solidFill>
                  <a:prstClr val="black"/>
                </a:solidFill>
                <a:latin typeface="Monaco" charset="0"/>
                <a:ea typeface="Monaco" charset="0"/>
                <a:cs typeface="Monaco" charset="0"/>
              </a:rPr>
              <a:t>A</a:t>
            </a:r>
            <a:r>
              <a:rPr lang="zh-CN" altLang="en-US" sz="2400" dirty="0" smtClean="0">
                <a:solidFill>
                  <a:prstClr val="black"/>
                </a:solidFill>
              </a:rPr>
              <a:t> ，</a:t>
            </a:r>
            <a:r>
              <a:rPr lang="en-US" altLang="zh-CN" sz="2400" dirty="0">
                <a:solidFill>
                  <a:prstClr val="black"/>
                </a:solidFill>
              </a:rPr>
              <a:t>ASCII</a:t>
            </a:r>
            <a:r>
              <a:rPr lang="zh-CN" altLang="en-US" sz="2400" dirty="0">
                <a:solidFill>
                  <a:prstClr val="black"/>
                </a:solidFill>
              </a:rPr>
              <a:t>中对应的二进制值</a:t>
            </a:r>
            <a:r>
              <a:rPr lang="zh-CN" altLang="en-US" sz="2400" dirty="0" smtClean="0">
                <a:solidFill>
                  <a:prstClr val="black"/>
                </a:solidFill>
              </a:rPr>
              <a:t>为 </a:t>
            </a:r>
            <a:r>
              <a:rPr lang="en-US" altLang="zh-CN" sz="2400" dirty="0" smtClean="0">
                <a:solidFill>
                  <a:prstClr val="black"/>
                </a:solidFill>
                <a:latin typeface="Monaco" charset="0"/>
                <a:ea typeface="Monaco" charset="0"/>
                <a:cs typeface="Monaco" charset="0"/>
              </a:rPr>
              <a:t>01000001</a:t>
            </a:r>
            <a:r>
              <a:rPr lang="zh-CN" altLang="en-US" sz="2400" dirty="0" smtClean="0">
                <a:solidFill>
                  <a:prstClr val="black"/>
                </a:solidFill>
                <a:latin typeface="Monaco" charset="0"/>
                <a:ea typeface="Monaco" charset="0"/>
                <a:cs typeface="Monaco" charset="0"/>
              </a:rPr>
              <a:t> </a:t>
            </a:r>
            <a:r>
              <a:rPr lang="zh-CN" altLang="en-US" sz="2400" dirty="0" smtClean="0">
                <a:solidFill>
                  <a:prstClr val="black"/>
                </a:solidFill>
              </a:rPr>
              <a:t>。</a:t>
            </a:r>
            <a:r>
              <a:rPr lang="zh-CN" altLang="en-US" sz="2400" dirty="0">
                <a:solidFill>
                  <a:prstClr val="black"/>
                </a:solidFill>
              </a:rPr>
              <a:t>这样，我在</a:t>
            </a:r>
            <a:r>
              <a:rPr lang="zh-CN" altLang="en-US" sz="2400" dirty="0" smtClean="0">
                <a:solidFill>
                  <a:prstClr val="black"/>
                </a:solidFill>
              </a:rPr>
              <a:t>输入 </a:t>
            </a:r>
            <a:r>
              <a:rPr lang="en-US" altLang="zh-CN" sz="2400" dirty="0">
                <a:solidFill>
                  <a:prstClr val="black"/>
                </a:solidFill>
                <a:latin typeface="Monaco" charset="0"/>
                <a:ea typeface="Monaco" charset="0"/>
                <a:cs typeface="Monaco" charset="0"/>
              </a:rPr>
              <a:t>A</a:t>
            </a:r>
            <a:r>
              <a:rPr lang="zh-CN" altLang="en-US" sz="2400" dirty="0" smtClean="0">
                <a:solidFill>
                  <a:prstClr val="black"/>
                </a:solidFill>
              </a:rPr>
              <a:t> 的</a:t>
            </a:r>
            <a:r>
              <a:rPr lang="zh-CN" altLang="en-US" sz="2400" dirty="0">
                <a:solidFill>
                  <a:prstClr val="black"/>
                </a:solidFill>
              </a:rPr>
              <a:t>时候，编译器会借助编码</a:t>
            </a:r>
            <a:r>
              <a:rPr lang="zh-CN" altLang="en-US" sz="2400" dirty="0" smtClean="0">
                <a:solidFill>
                  <a:prstClr val="black"/>
                </a:solidFill>
              </a:rPr>
              <a:t>集将 </a:t>
            </a:r>
            <a:r>
              <a:rPr lang="en-US" altLang="zh-CN" sz="2400" dirty="0">
                <a:solidFill>
                  <a:prstClr val="black"/>
                </a:solidFill>
                <a:latin typeface="Monaco" charset="0"/>
                <a:ea typeface="Monaco" charset="0"/>
                <a:cs typeface="Monaco" charset="0"/>
              </a:rPr>
              <a:t>A</a:t>
            </a:r>
            <a:r>
              <a:rPr lang="zh-CN" altLang="en-US" sz="2400" dirty="0" smtClean="0">
                <a:solidFill>
                  <a:prstClr val="black"/>
                </a:solidFill>
              </a:rPr>
              <a:t> 转换为 </a:t>
            </a:r>
            <a:r>
              <a:rPr lang="en-US" altLang="zh-CN" sz="2400" dirty="0" smtClean="0">
                <a:solidFill>
                  <a:prstClr val="black"/>
                </a:solidFill>
                <a:latin typeface="Monaco" charset="0"/>
                <a:ea typeface="Monaco" charset="0"/>
                <a:cs typeface="Monaco" charset="0"/>
              </a:rPr>
              <a:t>01000001</a:t>
            </a:r>
          </a:p>
          <a:p>
            <a:pPr>
              <a:lnSpc>
                <a:spcPct val="150000"/>
              </a:lnSpc>
            </a:pPr>
            <a:endParaRPr lang="en-US" altLang="zh-CN" sz="2400" dirty="0">
              <a:solidFill>
                <a:prstClr val="black"/>
              </a:solidFill>
              <a:latin typeface="Monaco" charset="0"/>
              <a:ea typeface="Monaco" charset="0"/>
              <a:cs typeface="Monaco" charset="0"/>
            </a:endParaRPr>
          </a:p>
        </p:txBody>
      </p:sp>
      <p:sp>
        <p:nvSpPr>
          <p:cNvPr id="10" name="文本框 5"/>
          <p:cNvSpPr txBox="1"/>
          <p:nvPr/>
        </p:nvSpPr>
        <p:spPr>
          <a:xfrm>
            <a:off x="911424" y="836712"/>
            <a:ext cx="2664296" cy="400110"/>
          </a:xfrm>
          <a:prstGeom prst="rect">
            <a:avLst/>
          </a:prstGeom>
          <a:noFill/>
        </p:spPr>
        <p:txBody>
          <a:bodyPr wrap="square" rtlCol="0">
            <a:spAutoFit/>
          </a:bodyPr>
          <a:lstStyle/>
          <a:p>
            <a:r>
              <a:rPr lang="zh-CN" altLang="en-US" sz="2000" dirty="0">
                <a:solidFill>
                  <a:prstClr val="white"/>
                </a:solidFill>
                <a:latin typeface="微软雅黑 Light" panose="020B0502040204020203" pitchFamily="34" charset="-122"/>
                <a:ea typeface="微软雅黑 Light" panose="020B0502040204020203" pitchFamily="34" charset="-122"/>
              </a:rPr>
              <a:t>聚类分析</a:t>
            </a:r>
          </a:p>
        </p:txBody>
      </p:sp>
      <p:graphicFrame>
        <p:nvGraphicFramePr>
          <p:cNvPr id="25" name="表格 24"/>
          <p:cNvGraphicFramePr>
            <a:graphicFrameLocks noGrp="1"/>
          </p:cNvGraphicFramePr>
          <p:nvPr>
            <p:extLst/>
          </p:nvPr>
        </p:nvGraphicFramePr>
        <p:xfrm>
          <a:off x="1775520" y="4797152"/>
          <a:ext cx="8128000" cy="370840"/>
        </p:xfrm>
        <a:graphic>
          <a:graphicData uri="http://schemas.openxmlformats.org/drawingml/2006/table">
            <a:tbl>
              <a:tblPr firstRow="1" bandRow="1">
                <a:tableStyleId>{5940675A-B579-460E-94D1-54222C63F5DA}</a:tableStyleId>
              </a:tblPr>
              <a:tblGrid>
                <a:gridCol w="1016000">
                  <a:extLst>
                    <a:ext uri="{9D8B030D-6E8A-4147-A177-3AD203B41FA5}">
                      <a16:colId xmlns="" xmlns:a16="http://schemas.microsoft.com/office/drawing/2014/main" val="20000"/>
                    </a:ext>
                  </a:extLst>
                </a:gridCol>
                <a:gridCol w="1016000">
                  <a:extLst>
                    <a:ext uri="{9D8B030D-6E8A-4147-A177-3AD203B41FA5}">
                      <a16:colId xmlns="" xmlns:a16="http://schemas.microsoft.com/office/drawing/2014/main" val="20001"/>
                    </a:ext>
                  </a:extLst>
                </a:gridCol>
                <a:gridCol w="1016000">
                  <a:extLst>
                    <a:ext uri="{9D8B030D-6E8A-4147-A177-3AD203B41FA5}">
                      <a16:colId xmlns="" xmlns:a16="http://schemas.microsoft.com/office/drawing/2014/main" val="20002"/>
                    </a:ext>
                  </a:extLst>
                </a:gridCol>
                <a:gridCol w="1016000">
                  <a:extLst>
                    <a:ext uri="{9D8B030D-6E8A-4147-A177-3AD203B41FA5}">
                      <a16:colId xmlns="" xmlns:a16="http://schemas.microsoft.com/office/drawing/2014/main" val="20003"/>
                    </a:ext>
                  </a:extLst>
                </a:gridCol>
                <a:gridCol w="1016000">
                  <a:extLst>
                    <a:ext uri="{9D8B030D-6E8A-4147-A177-3AD203B41FA5}">
                      <a16:colId xmlns="" xmlns:a16="http://schemas.microsoft.com/office/drawing/2014/main" val="20004"/>
                    </a:ext>
                  </a:extLst>
                </a:gridCol>
                <a:gridCol w="1016000">
                  <a:extLst>
                    <a:ext uri="{9D8B030D-6E8A-4147-A177-3AD203B41FA5}">
                      <a16:colId xmlns="" xmlns:a16="http://schemas.microsoft.com/office/drawing/2014/main" val="20005"/>
                    </a:ext>
                  </a:extLst>
                </a:gridCol>
                <a:gridCol w="1016000">
                  <a:extLst>
                    <a:ext uri="{9D8B030D-6E8A-4147-A177-3AD203B41FA5}">
                      <a16:colId xmlns="" xmlns:a16="http://schemas.microsoft.com/office/drawing/2014/main" val="20006"/>
                    </a:ext>
                  </a:extLst>
                </a:gridCol>
                <a:gridCol w="1016000">
                  <a:extLst>
                    <a:ext uri="{9D8B030D-6E8A-4147-A177-3AD203B41FA5}">
                      <a16:colId xmlns="" xmlns:a16="http://schemas.microsoft.com/office/drawing/2014/main" val="20007"/>
                    </a:ext>
                  </a:extLst>
                </a:gridCol>
              </a:tblGrid>
              <a:tr h="370840">
                <a:tc>
                  <a:txBody>
                    <a:bodyPr/>
                    <a:lstStyle/>
                    <a:p>
                      <a:pPr algn="ctr"/>
                      <a:r>
                        <a:rPr lang="en-US" altLang="zh-CN" dirty="0" smtClean="0"/>
                        <a:t>0</a:t>
                      </a:r>
                      <a:endParaRPr lang="zh-CN" altLang="en-US" dirty="0"/>
                    </a:p>
                  </a:txBody>
                  <a:tcPr/>
                </a:tc>
                <a:tc>
                  <a:txBody>
                    <a:bodyPr/>
                    <a:lstStyle/>
                    <a:p>
                      <a:pPr algn="ctr"/>
                      <a:r>
                        <a:rPr lang="en-US" altLang="zh-CN" dirty="0" smtClean="0"/>
                        <a:t>1</a:t>
                      </a:r>
                      <a:endParaRPr lang="zh-CN" altLang="en-US" dirty="0"/>
                    </a:p>
                  </a:txBody>
                  <a:tcPr/>
                </a:tc>
                <a:tc>
                  <a:txBody>
                    <a:bodyPr/>
                    <a:lstStyle/>
                    <a:p>
                      <a:pPr algn="ctr"/>
                      <a:r>
                        <a:rPr lang="en-US" altLang="zh-CN" dirty="0" smtClean="0"/>
                        <a:t>0</a:t>
                      </a:r>
                      <a:endParaRPr lang="zh-CN" altLang="en-US" dirty="0"/>
                    </a:p>
                  </a:txBody>
                  <a:tcPr/>
                </a:tc>
                <a:tc>
                  <a:txBody>
                    <a:bodyPr/>
                    <a:lstStyle/>
                    <a:p>
                      <a:pPr algn="ctr"/>
                      <a:r>
                        <a:rPr lang="en-US" altLang="zh-CN" dirty="0" smtClean="0"/>
                        <a:t>0</a:t>
                      </a:r>
                      <a:endParaRPr lang="zh-CN" altLang="en-US" dirty="0"/>
                    </a:p>
                  </a:txBody>
                  <a:tcPr/>
                </a:tc>
                <a:tc>
                  <a:txBody>
                    <a:bodyPr/>
                    <a:lstStyle/>
                    <a:p>
                      <a:pPr algn="ctr"/>
                      <a:r>
                        <a:rPr lang="en-US" altLang="zh-CN" dirty="0" smtClean="0"/>
                        <a:t>0</a:t>
                      </a:r>
                      <a:endParaRPr lang="zh-CN" altLang="en-US" dirty="0"/>
                    </a:p>
                  </a:txBody>
                  <a:tcPr/>
                </a:tc>
                <a:tc>
                  <a:txBody>
                    <a:bodyPr/>
                    <a:lstStyle/>
                    <a:p>
                      <a:pPr algn="ctr"/>
                      <a:r>
                        <a:rPr lang="en-US" altLang="zh-CN" dirty="0" smtClean="0"/>
                        <a:t>0</a:t>
                      </a:r>
                      <a:endParaRPr lang="zh-CN" altLang="en-US" dirty="0"/>
                    </a:p>
                  </a:txBody>
                  <a:tcPr/>
                </a:tc>
                <a:tc>
                  <a:txBody>
                    <a:bodyPr/>
                    <a:lstStyle/>
                    <a:p>
                      <a:pPr algn="ctr"/>
                      <a:r>
                        <a:rPr lang="en-US" altLang="zh-CN" dirty="0" smtClean="0"/>
                        <a:t>0</a:t>
                      </a:r>
                      <a:endParaRPr lang="zh-CN" altLang="en-US" dirty="0"/>
                    </a:p>
                  </a:txBody>
                  <a:tcPr/>
                </a:tc>
                <a:tc>
                  <a:txBody>
                    <a:bodyPr/>
                    <a:lstStyle/>
                    <a:p>
                      <a:pPr algn="ctr"/>
                      <a:r>
                        <a:rPr lang="en-US" altLang="zh-CN" dirty="0" smtClean="0"/>
                        <a:t>1</a:t>
                      </a:r>
                      <a:endParaRPr lang="zh-CN" altLang="en-US" dirty="0"/>
                    </a:p>
                  </a:txBody>
                  <a:tcPr/>
                </a:tc>
                <a:extLst>
                  <a:ext uri="{0D108BD9-81ED-4DB2-BD59-A6C34878D82A}">
                    <a16:rowId xmlns="" xmlns:a16="http://schemas.microsoft.com/office/drawing/2014/main" val="10000"/>
                  </a:ext>
                </a:extLst>
              </a:tr>
            </a:tbl>
          </a:graphicData>
        </a:graphic>
      </p:graphicFrame>
      <p:sp>
        <p:nvSpPr>
          <p:cNvPr id="13" name="矩形 28"/>
          <p:cNvSpPr/>
          <p:nvPr/>
        </p:nvSpPr>
        <p:spPr>
          <a:xfrm>
            <a:off x="-18898" y="671163"/>
            <a:ext cx="510214"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
        <p:nvSpPr>
          <p:cNvPr id="14" name="矩形 4"/>
          <p:cNvSpPr/>
          <p:nvPr/>
        </p:nvSpPr>
        <p:spPr>
          <a:xfrm>
            <a:off x="479376" y="674237"/>
            <a:ext cx="2808312" cy="595228"/>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8" name="Freeform 83"/>
          <p:cNvSpPr>
            <a:spLocks noChangeArrowheads="1"/>
          </p:cNvSpPr>
          <p:nvPr/>
        </p:nvSpPr>
        <p:spPr bwMode="auto">
          <a:xfrm>
            <a:off x="92209" y="826314"/>
            <a:ext cx="288000" cy="288000"/>
          </a:xfrm>
          <a:custGeom>
            <a:avLst/>
            <a:gdLst>
              <a:gd name="T0" fmla="*/ 38764526 w 602"/>
              <a:gd name="T1" fmla="*/ 78442719 h 602"/>
              <a:gd name="T2" fmla="*/ 38764526 w 602"/>
              <a:gd name="T3" fmla="*/ 78442719 h 602"/>
              <a:gd name="T4" fmla="*/ 0 w 602"/>
              <a:gd name="T5" fmla="*/ 38764526 h 602"/>
              <a:gd name="T6" fmla="*/ 38764526 w 602"/>
              <a:gd name="T7" fmla="*/ 0 h 602"/>
              <a:gd name="T8" fmla="*/ 78442719 w 602"/>
              <a:gd name="T9" fmla="*/ 38764526 h 602"/>
              <a:gd name="T10" fmla="*/ 38764526 w 602"/>
              <a:gd name="T11" fmla="*/ 78442719 h 602"/>
              <a:gd name="T12" fmla="*/ 61866665 w 602"/>
              <a:gd name="T13" fmla="*/ 16576054 h 602"/>
              <a:gd name="T14" fmla="*/ 61866665 w 602"/>
              <a:gd name="T15" fmla="*/ 16576054 h 602"/>
              <a:gd name="T16" fmla="*/ 38764526 w 602"/>
              <a:gd name="T17" fmla="*/ 38764526 h 602"/>
              <a:gd name="T18" fmla="*/ 38764526 w 602"/>
              <a:gd name="T19" fmla="*/ 7308970 h 602"/>
              <a:gd name="T20" fmla="*/ 7439751 w 602"/>
              <a:gd name="T21" fmla="*/ 38764526 h 602"/>
              <a:gd name="T22" fmla="*/ 38764526 w 602"/>
              <a:gd name="T23" fmla="*/ 71002968 h 602"/>
              <a:gd name="T24" fmla="*/ 71002968 w 602"/>
              <a:gd name="T25" fmla="*/ 38764526 h 602"/>
              <a:gd name="T26" fmla="*/ 61866665 w 602"/>
              <a:gd name="T27" fmla="*/ 16576054 h 60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02" h="602">
                <a:moveTo>
                  <a:pt x="297" y="601"/>
                </a:moveTo>
                <a:lnTo>
                  <a:pt x="297" y="601"/>
                </a:lnTo>
                <a:cubicBezTo>
                  <a:pt x="135" y="601"/>
                  <a:pt x="0" y="466"/>
                  <a:pt x="0" y="297"/>
                </a:cubicBezTo>
                <a:cubicBezTo>
                  <a:pt x="0" y="134"/>
                  <a:pt x="135" y="0"/>
                  <a:pt x="297" y="0"/>
                </a:cubicBezTo>
                <a:cubicBezTo>
                  <a:pt x="467" y="0"/>
                  <a:pt x="601" y="134"/>
                  <a:pt x="601" y="297"/>
                </a:cubicBezTo>
                <a:cubicBezTo>
                  <a:pt x="601" y="466"/>
                  <a:pt x="467" y="601"/>
                  <a:pt x="297" y="601"/>
                </a:cubicBezTo>
                <a:close/>
                <a:moveTo>
                  <a:pt x="474" y="127"/>
                </a:moveTo>
                <a:lnTo>
                  <a:pt x="474" y="127"/>
                </a:lnTo>
                <a:cubicBezTo>
                  <a:pt x="297" y="297"/>
                  <a:pt x="297" y="297"/>
                  <a:pt x="297" y="297"/>
                </a:cubicBezTo>
                <a:cubicBezTo>
                  <a:pt x="297" y="56"/>
                  <a:pt x="297" y="56"/>
                  <a:pt x="297" y="56"/>
                </a:cubicBezTo>
                <a:cubicBezTo>
                  <a:pt x="163" y="56"/>
                  <a:pt x="57" y="162"/>
                  <a:pt x="57" y="297"/>
                </a:cubicBezTo>
                <a:cubicBezTo>
                  <a:pt x="57" y="431"/>
                  <a:pt x="163" y="544"/>
                  <a:pt x="297" y="544"/>
                </a:cubicBezTo>
                <a:cubicBezTo>
                  <a:pt x="431" y="544"/>
                  <a:pt x="544" y="431"/>
                  <a:pt x="544" y="297"/>
                </a:cubicBezTo>
                <a:cubicBezTo>
                  <a:pt x="544" y="233"/>
                  <a:pt x="516" y="169"/>
                  <a:pt x="474" y="127"/>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solidFill>
                <a:prstClr val="black"/>
              </a:solidFill>
            </a:endParaRPr>
          </a:p>
        </p:txBody>
      </p:sp>
      <p:sp>
        <p:nvSpPr>
          <p:cNvPr id="19" name="文本框 5"/>
          <p:cNvSpPr txBox="1"/>
          <p:nvPr/>
        </p:nvSpPr>
        <p:spPr>
          <a:xfrm>
            <a:off x="953786" y="709485"/>
            <a:ext cx="3414022" cy="523220"/>
          </a:xfrm>
          <a:prstGeom prst="rect">
            <a:avLst/>
          </a:prstGeom>
          <a:noFill/>
        </p:spPr>
        <p:txBody>
          <a:bodyPr wrap="square" rtlCol="0">
            <a:spAutoFit/>
          </a:bodyPr>
          <a:lstStyle/>
          <a:p>
            <a:r>
              <a:rPr lang="en-US" altLang="zh-CN" sz="2800" dirty="0" smtClean="0">
                <a:solidFill>
                  <a:schemeClr val="bg1"/>
                </a:solidFill>
                <a:latin typeface="微软雅黑 Light" panose="020B0502040204020203" pitchFamily="34" charset="-122"/>
                <a:ea typeface="微软雅黑 Light" panose="020B0502040204020203" pitchFamily="34" charset="-122"/>
              </a:rPr>
              <a:t>ASCII</a:t>
            </a:r>
            <a:r>
              <a:rPr lang="zh-CN" altLang="en-US" sz="2800" dirty="0" smtClean="0">
                <a:solidFill>
                  <a:schemeClr val="bg1"/>
                </a:solidFill>
                <a:latin typeface="微软雅黑 Light" panose="020B0502040204020203" pitchFamily="34" charset="-122"/>
                <a:ea typeface="微软雅黑 Light" panose="020B0502040204020203" pitchFamily="34" charset="-122"/>
              </a:rPr>
              <a:t>编码集</a:t>
            </a:r>
            <a:endParaRPr lang="zh-CN" altLang="en-US" sz="2800" dirty="0">
              <a:solidFill>
                <a:schemeClr val="bg1"/>
              </a:solidFill>
              <a:latin typeface="微软雅黑 Light" panose="020B0502040204020203" pitchFamily="34" charset="-122"/>
              <a:ea typeface="微软雅黑 Light" panose="020B0502040204020203" pitchFamily="34" charset="-122"/>
            </a:endParaRPr>
          </a:p>
        </p:txBody>
      </p:sp>
      <p:sp>
        <p:nvSpPr>
          <p:cNvPr id="2" name="日期占位符 1"/>
          <p:cNvSpPr>
            <a:spLocks noGrp="1"/>
          </p:cNvSpPr>
          <p:nvPr>
            <p:ph type="dt" sz="half" idx="10"/>
          </p:nvPr>
        </p:nvSpPr>
        <p:spPr/>
        <p:txBody>
          <a:bodyPr/>
          <a:lstStyle/>
          <a:p>
            <a:fld id="{27BE3F17-05B9-46BF-B2EA-9C8C8826564A}" type="datetime1">
              <a:rPr lang="zh-CN" altLang="en-US" smtClean="0"/>
              <a:pPr/>
              <a:t>2019/9/8</a:t>
            </a:fld>
            <a:endParaRPr lang="zh-CN" altLang="en-US"/>
          </a:p>
        </p:txBody>
      </p:sp>
      <p:sp>
        <p:nvSpPr>
          <p:cNvPr id="3" name="灯片编号占位符 2"/>
          <p:cNvSpPr>
            <a:spLocks noGrp="1"/>
          </p:cNvSpPr>
          <p:nvPr>
            <p:ph type="sldNum" sz="quarter" idx="12"/>
          </p:nvPr>
        </p:nvSpPr>
        <p:spPr/>
        <p:txBody>
          <a:bodyPr/>
          <a:lstStyle/>
          <a:p>
            <a:fld id="{370D8578-DDD4-487D-A316-C8E65CC577E1}" type="slidenum">
              <a:rPr lang="zh-CN" altLang="en-US" smtClean="0"/>
              <a:pPr/>
              <a:t>161</a:t>
            </a:fld>
            <a:endParaRPr lang="zh-CN" altLang="en-US"/>
          </a:p>
        </p:txBody>
      </p:sp>
    </p:spTree>
    <p:extLst>
      <p:ext uri="{BB962C8B-B14F-4D97-AF65-F5344CB8AC3E}">
        <p14:creationId xmlns:p14="http://schemas.microsoft.com/office/powerpoint/2010/main" xmlns="" val="62376308"/>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内容占位符 1"/>
          <p:cNvSpPr>
            <a:spLocks noGrp="1"/>
          </p:cNvSpPr>
          <p:nvPr>
            <p:ph idx="1"/>
          </p:nvPr>
        </p:nvSpPr>
        <p:spPr>
          <a:xfrm>
            <a:off x="953786" y="1700808"/>
            <a:ext cx="10542814" cy="4949388"/>
          </a:xfrm>
        </p:spPr>
        <p:txBody>
          <a:bodyPr>
            <a:normAutofit/>
          </a:bodyPr>
          <a:lstStyle/>
          <a:p>
            <a:pPr>
              <a:lnSpc>
                <a:spcPct val="150000"/>
              </a:lnSpc>
            </a:pPr>
            <a:r>
              <a:rPr lang="en-US" altLang="zh-CN" sz="2400" dirty="0" smtClean="0"/>
              <a:t>ASCII</a:t>
            </a:r>
            <a:r>
              <a:rPr lang="zh-CN" altLang="en-US" sz="2400" dirty="0"/>
              <a:t>总共可以存储</a:t>
            </a:r>
            <a:r>
              <a:rPr lang="en-US" altLang="zh-CN" sz="2400" dirty="0"/>
              <a:t>256</a:t>
            </a:r>
            <a:r>
              <a:rPr lang="zh-CN" altLang="en-US" sz="2400" dirty="0"/>
              <a:t>个字符，</a:t>
            </a:r>
            <a:r>
              <a:rPr lang="en-US" altLang="zh-CN" sz="2400" dirty="0"/>
              <a:t>1967</a:t>
            </a:r>
            <a:r>
              <a:rPr lang="zh-CN" altLang="en-US" sz="2400" dirty="0" smtClean="0"/>
              <a:t>年制定</a:t>
            </a:r>
            <a:r>
              <a:rPr lang="zh-CN" altLang="en-US" sz="2400" dirty="0"/>
              <a:t>这套标准的人只考虑英语世界的使用者。那么</a:t>
            </a:r>
            <a:r>
              <a:rPr lang="en-US" altLang="zh-CN" sz="2400" dirty="0"/>
              <a:t>256</a:t>
            </a:r>
            <a:r>
              <a:rPr lang="zh-CN" altLang="en-US" sz="2400" dirty="0"/>
              <a:t>个编码集对于使用英语和拉丁</a:t>
            </a:r>
            <a:r>
              <a:rPr lang="zh-CN" altLang="en-US" sz="2400" dirty="0" smtClean="0"/>
              <a:t>语系是够用</a:t>
            </a:r>
            <a:r>
              <a:rPr lang="zh-CN" altLang="en-US" sz="2400" dirty="0"/>
              <a:t>的，但是</a:t>
            </a:r>
            <a:r>
              <a:rPr lang="zh-CN" altLang="en-US" sz="2400" dirty="0" smtClean="0"/>
              <a:t>对于中文</a:t>
            </a:r>
            <a:r>
              <a:rPr lang="zh-CN" altLang="en-US" sz="2400" dirty="0"/>
              <a:t>、日文、韩文，就完全不够用</a:t>
            </a:r>
            <a:r>
              <a:rPr lang="zh-CN" altLang="en-US" sz="2400" dirty="0" smtClean="0"/>
              <a:t>了</a:t>
            </a:r>
            <a:endParaRPr lang="en-US" altLang="zh-CN" sz="2400" dirty="0"/>
          </a:p>
          <a:p>
            <a:pPr>
              <a:lnSpc>
                <a:spcPct val="150000"/>
              </a:lnSpc>
            </a:pPr>
            <a:endParaRPr lang="en-US" altLang="zh-CN" sz="2400" dirty="0" smtClean="0">
              <a:solidFill>
                <a:prstClr val="black"/>
              </a:solidFill>
              <a:latin typeface="Monaco" charset="0"/>
              <a:ea typeface="Monaco" charset="0"/>
              <a:cs typeface="Monaco" charset="0"/>
            </a:endParaRPr>
          </a:p>
          <a:p>
            <a:pPr>
              <a:lnSpc>
                <a:spcPct val="150000"/>
              </a:lnSpc>
            </a:pPr>
            <a:endParaRPr lang="en-US" altLang="zh-CN" sz="2400" dirty="0">
              <a:solidFill>
                <a:prstClr val="black"/>
              </a:solidFill>
              <a:latin typeface="Monaco" charset="0"/>
              <a:ea typeface="Monaco" charset="0"/>
              <a:cs typeface="Monaco" charset="0"/>
            </a:endParaRPr>
          </a:p>
        </p:txBody>
      </p:sp>
      <p:sp>
        <p:nvSpPr>
          <p:cNvPr id="19" name="文本框 5"/>
          <p:cNvSpPr txBox="1"/>
          <p:nvPr/>
        </p:nvSpPr>
        <p:spPr>
          <a:xfrm>
            <a:off x="953786" y="709485"/>
            <a:ext cx="3414022" cy="523220"/>
          </a:xfrm>
          <a:prstGeom prst="rect">
            <a:avLst/>
          </a:prstGeom>
          <a:noFill/>
        </p:spPr>
        <p:txBody>
          <a:bodyPr wrap="square" rtlCol="0">
            <a:spAutoFit/>
          </a:bodyPr>
          <a:lstStyle/>
          <a:p>
            <a:r>
              <a:rPr lang="en-US" altLang="zh-CN" sz="2800" dirty="0" smtClean="0">
                <a:solidFill>
                  <a:prstClr val="white"/>
                </a:solidFill>
                <a:latin typeface="微软雅黑 Light" panose="020B0502040204020203" pitchFamily="34" charset="-122"/>
                <a:ea typeface="微软雅黑 Light" panose="020B0502040204020203" pitchFamily="34" charset="-122"/>
              </a:rPr>
              <a:t>ASCII</a:t>
            </a:r>
            <a:endParaRPr lang="zh-CN" altLang="en-US" sz="2800" dirty="0">
              <a:solidFill>
                <a:prstClr val="white"/>
              </a:solidFill>
              <a:latin typeface="微软雅黑 Light" panose="020B0502040204020203" pitchFamily="34" charset="-122"/>
              <a:ea typeface="微软雅黑 Light" panose="020B0502040204020203" pitchFamily="34" charset="-122"/>
            </a:endParaRPr>
          </a:p>
        </p:txBody>
      </p:sp>
      <p:pic>
        <p:nvPicPr>
          <p:cNvPr id="9" name="图片 8"/>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1261665" y="4175502"/>
            <a:ext cx="9927056" cy="1728192"/>
          </a:xfrm>
          <a:prstGeom prst="rect">
            <a:avLst/>
          </a:prstGeom>
        </p:spPr>
      </p:pic>
      <p:sp>
        <p:nvSpPr>
          <p:cNvPr id="24" name="文本框 5"/>
          <p:cNvSpPr txBox="1"/>
          <p:nvPr/>
        </p:nvSpPr>
        <p:spPr>
          <a:xfrm>
            <a:off x="1063824" y="989112"/>
            <a:ext cx="2664296" cy="400110"/>
          </a:xfrm>
          <a:prstGeom prst="rect">
            <a:avLst/>
          </a:prstGeom>
          <a:noFill/>
        </p:spPr>
        <p:txBody>
          <a:bodyPr wrap="square" rtlCol="0">
            <a:spAutoFit/>
          </a:bodyPr>
          <a:lstStyle/>
          <a:p>
            <a:r>
              <a:rPr lang="zh-CN" altLang="en-US" sz="2000" dirty="0">
                <a:solidFill>
                  <a:prstClr val="white"/>
                </a:solidFill>
                <a:latin typeface="微软雅黑 Light" panose="020B0502040204020203" pitchFamily="34" charset="-122"/>
                <a:ea typeface="微软雅黑 Light" panose="020B0502040204020203" pitchFamily="34" charset="-122"/>
              </a:rPr>
              <a:t>聚类分析</a:t>
            </a:r>
          </a:p>
        </p:txBody>
      </p:sp>
      <p:sp>
        <p:nvSpPr>
          <p:cNvPr id="25" name="矩形 28"/>
          <p:cNvSpPr/>
          <p:nvPr/>
        </p:nvSpPr>
        <p:spPr>
          <a:xfrm>
            <a:off x="133502" y="823563"/>
            <a:ext cx="510214"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
        <p:nvSpPr>
          <p:cNvPr id="26" name="矩形 4"/>
          <p:cNvSpPr/>
          <p:nvPr/>
        </p:nvSpPr>
        <p:spPr>
          <a:xfrm>
            <a:off x="631776" y="826637"/>
            <a:ext cx="2808312" cy="595228"/>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7" name="Freeform 83"/>
          <p:cNvSpPr>
            <a:spLocks noChangeArrowheads="1"/>
          </p:cNvSpPr>
          <p:nvPr/>
        </p:nvSpPr>
        <p:spPr bwMode="auto">
          <a:xfrm>
            <a:off x="244609" y="978714"/>
            <a:ext cx="288000" cy="288000"/>
          </a:xfrm>
          <a:custGeom>
            <a:avLst/>
            <a:gdLst>
              <a:gd name="T0" fmla="*/ 38764526 w 602"/>
              <a:gd name="T1" fmla="*/ 78442719 h 602"/>
              <a:gd name="T2" fmla="*/ 38764526 w 602"/>
              <a:gd name="T3" fmla="*/ 78442719 h 602"/>
              <a:gd name="T4" fmla="*/ 0 w 602"/>
              <a:gd name="T5" fmla="*/ 38764526 h 602"/>
              <a:gd name="T6" fmla="*/ 38764526 w 602"/>
              <a:gd name="T7" fmla="*/ 0 h 602"/>
              <a:gd name="T8" fmla="*/ 78442719 w 602"/>
              <a:gd name="T9" fmla="*/ 38764526 h 602"/>
              <a:gd name="T10" fmla="*/ 38764526 w 602"/>
              <a:gd name="T11" fmla="*/ 78442719 h 602"/>
              <a:gd name="T12" fmla="*/ 61866665 w 602"/>
              <a:gd name="T13" fmla="*/ 16576054 h 602"/>
              <a:gd name="T14" fmla="*/ 61866665 w 602"/>
              <a:gd name="T15" fmla="*/ 16576054 h 602"/>
              <a:gd name="T16" fmla="*/ 38764526 w 602"/>
              <a:gd name="T17" fmla="*/ 38764526 h 602"/>
              <a:gd name="T18" fmla="*/ 38764526 w 602"/>
              <a:gd name="T19" fmla="*/ 7308970 h 602"/>
              <a:gd name="T20" fmla="*/ 7439751 w 602"/>
              <a:gd name="T21" fmla="*/ 38764526 h 602"/>
              <a:gd name="T22" fmla="*/ 38764526 w 602"/>
              <a:gd name="T23" fmla="*/ 71002968 h 602"/>
              <a:gd name="T24" fmla="*/ 71002968 w 602"/>
              <a:gd name="T25" fmla="*/ 38764526 h 602"/>
              <a:gd name="T26" fmla="*/ 61866665 w 602"/>
              <a:gd name="T27" fmla="*/ 16576054 h 60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02" h="602">
                <a:moveTo>
                  <a:pt x="297" y="601"/>
                </a:moveTo>
                <a:lnTo>
                  <a:pt x="297" y="601"/>
                </a:lnTo>
                <a:cubicBezTo>
                  <a:pt x="135" y="601"/>
                  <a:pt x="0" y="466"/>
                  <a:pt x="0" y="297"/>
                </a:cubicBezTo>
                <a:cubicBezTo>
                  <a:pt x="0" y="134"/>
                  <a:pt x="135" y="0"/>
                  <a:pt x="297" y="0"/>
                </a:cubicBezTo>
                <a:cubicBezTo>
                  <a:pt x="467" y="0"/>
                  <a:pt x="601" y="134"/>
                  <a:pt x="601" y="297"/>
                </a:cubicBezTo>
                <a:cubicBezTo>
                  <a:pt x="601" y="466"/>
                  <a:pt x="467" y="601"/>
                  <a:pt x="297" y="601"/>
                </a:cubicBezTo>
                <a:close/>
                <a:moveTo>
                  <a:pt x="474" y="127"/>
                </a:moveTo>
                <a:lnTo>
                  <a:pt x="474" y="127"/>
                </a:lnTo>
                <a:cubicBezTo>
                  <a:pt x="297" y="297"/>
                  <a:pt x="297" y="297"/>
                  <a:pt x="297" y="297"/>
                </a:cubicBezTo>
                <a:cubicBezTo>
                  <a:pt x="297" y="56"/>
                  <a:pt x="297" y="56"/>
                  <a:pt x="297" y="56"/>
                </a:cubicBezTo>
                <a:cubicBezTo>
                  <a:pt x="163" y="56"/>
                  <a:pt x="57" y="162"/>
                  <a:pt x="57" y="297"/>
                </a:cubicBezTo>
                <a:cubicBezTo>
                  <a:pt x="57" y="431"/>
                  <a:pt x="163" y="544"/>
                  <a:pt x="297" y="544"/>
                </a:cubicBezTo>
                <a:cubicBezTo>
                  <a:pt x="431" y="544"/>
                  <a:pt x="544" y="431"/>
                  <a:pt x="544" y="297"/>
                </a:cubicBezTo>
                <a:cubicBezTo>
                  <a:pt x="544" y="233"/>
                  <a:pt x="516" y="169"/>
                  <a:pt x="474" y="127"/>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solidFill>
                <a:prstClr val="black"/>
              </a:solidFill>
            </a:endParaRPr>
          </a:p>
        </p:txBody>
      </p:sp>
      <p:sp>
        <p:nvSpPr>
          <p:cNvPr id="28" name="文本框 27"/>
          <p:cNvSpPr txBox="1"/>
          <p:nvPr/>
        </p:nvSpPr>
        <p:spPr>
          <a:xfrm>
            <a:off x="1106186" y="861885"/>
            <a:ext cx="3414022" cy="523220"/>
          </a:xfrm>
          <a:prstGeom prst="rect">
            <a:avLst/>
          </a:prstGeom>
          <a:noFill/>
        </p:spPr>
        <p:txBody>
          <a:bodyPr wrap="square" rtlCol="0">
            <a:spAutoFit/>
          </a:bodyPr>
          <a:lstStyle/>
          <a:p>
            <a:r>
              <a:rPr lang="en-US" altLang="zh-CN" sz="2800" dirty="0" smtClean="0">
                <a:solidFill>
                  <a:schemeClr val="bg1"/>
                </a:solidFill>
                <a:latin typeface="微软雅黑 Light" panose="020B0502040204020203" pitchFamily="34" charset="-122"/>
                <a:ea typeface="微软雅黑 Light" panose="020B0502040204020203" pitchFamily="34" charset="-122"/>
              </a:rPr>
              <a:t>ASCII</a:t>
            </a:r>
            <a:r>
              <a:rPr lang="zh-CN" altLang="en-US" sz="2800" dirty="0" smtClean="0">
                <a:solidFill>
                  <a:schemeClr val="bg1"/>
                </a:solidFill>
                <a:latin typeface="微软雅黑 Light" panose="020B0502040204020203" pitchFamily="34" charset="-122"/>
                <a:ea typeface="微软雅黑 Light" panose="020B0502040204020203" pitchFamily="34" charset="-122"/>
              </a:rPr>
              <a:t>编码集</a:t>
            </a:r>
            <a:endParaRPr lang="zh-CN" altLang="en-US" sz="2800" dirty="0">
              <a:solidFill>
                <a:schemeClr val="bg1"/>
              </a:solidFill>
              <a:latin typeface="微软雅黑 Light" panose="020B0502040204020203" pitchFamily="34" charset="-122"/>
              <a:ea typeface="微软雅黑 Light" panose="020B0502040204020203" pitchFamily="34" charset="-122"/>
            </a:endParaRPr>
          </a:p>
        </p:txBody>
      </p:sp>
      <p:sp>
        <p:nvSpPr>
          <p:cNvPr id="2" name="日期占位符 1"/>
          <p:cNvSpPr>
            <a:spLocks noGrp="1"/>
          </p:cNvSpPr>
          <p:nvPr>
            <p:ph type="dt" sz="half" idx="10"/>
          </p:nvPr>
        </p:nvSpPr>
        <p:spPr/>
        <p:txBody>
          <a:bodyPr/>
          <a:lstStyle/>
          <a:p>
            <a:fld id="{D55E10B9-2233-448D-9B80-A026A29E39CF}" type="datetime1">
              <a:rPr lang="zh-CN" altLang="en-US" smtClean="0"/>
              <a:pPr/>
              <a:t>2019/9/8</a:t>
            </a:fld>
            <a:endParaRPr lang="zh-CN" altLang="en-US"/>
          </a:p>
        </p:txBody>
      </p:sp>
      <p:sp>
        <p:nvSpPr>
          <p:cNvPr id="3" name="灯片编号占位符 2"/>
          <p:cNvSpPr>
            <a:spLocks noGrp="1"/>
          </p:cNvSpPr>
          <p:nvPr>
            <p:ph type="sldNum" sz="quarter" idx="12"/>
          </p:nvPr>
        </p:nvSpPr>
        <p:spPr/>
        <p:txBody>
          <a:bodyPr/>
          <a:lstStyle/>
          <a:p>
            <a:fld id="{370D8578-DDD4-487D-A316-C8E65CC577E1}" type="slidenum">
              <a:rPr lang="zh-CN" altLang="en-US" smtClean="0"/>
              <a:pPr/>
              <a:t>162</a:t>
            </a:fld>
            <a:endParaRPr lang="zh-CN" altLang="en-US"/>
          </a:p>
        </p:txBody>
      </p:sp>
    </p:spTree>
    <p:extLst>
      <p:ext uri="{BB962C8B-B14F-4D97-AF65-F5344CB8AC3E}">
        <p14:creationId xmlns:p14="http://schemas.microsoft.com/office/powerpoint/2010/main" xmlns="" val="1260265565"/>
      </p:ext>
    </p:extLst>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5"/>
          <p:cNvSpPr txBox="1"/>
          <p:nvPr/>
        </p:nvSpPr>
        <p:spPr>
          <a:xfrm>
            <a:off x="911424" y="836712"/>
            <a:ext cx="2664296" cy="400110"/>
          </a:xfrm>
          <a:prstGeom prst="rect">
            <a:avLst/>
          </a:prstGeom>
          <a:noFill/>
        </p:spPr>
        <p:txBody>
          <a:bodyPr wrap="square" rtlCol="0">
            <a:spAutoFit/>
          </a:bodyPr>
          <a:lstStyle/>
          <a:p>
            <a:r>
              <a:rPr lang="zh-CN" altLang="en-US" sz="2000" dirty="0">
                <a:solidFill>
                  <a:prstClr val="white"/>
                </a:solidFill>
                <a:latin typeface="微软雅黑 Light" panose="020B0502040204020203" pitchFamily="34" charset="-122"/>
                <a:ea typeface="微软雅黑 Light" panose="020B0502040204020203" pitchFamily="34" charset="-122"/>
              </a:rPr>
              <a:t>聚类分析</a:t>
            </a:r>
          </a:p>
        </p:txBody>
      </p:sp>
      <p:sp>
        <p:nvSpPr>
          <p:cNvPr id="19" name="文本框 5"/>
          <p:cNvSpPr txBox="1"/>
          <p:nvPr/>
        </p:nvSpPr>
        <p:spPr>
          <a:xfrm>
            <a:off x="953786" y="709485"/>
            <a:ext cx="3414022" cy="523220"/>
          </a:xfrm>
          <a:prstGeom prst="rect">
            <a:avLst/>
          </a:prstGeom>
          <a:noFill/>
        </p:spPr>
        <p:txBody>
          <a:bodyPr wrap="square" rtlCol="0">
            <a:spAutoFit/>
          </a:bodyPr>
          <a:lstStyle/>
          <a:p>
            <a:r>
              <a:rPr lang="en-US" altLang="zh-CN" sz="2800" dirty="0" smtClean="0">
                <a:solidFill>
                  <a:prstClr val="white"/>
                </a:solidFill>
                <a:latin typeface="微软雅黑 Light" panose="020B0502040204020203" pitchFamily="34" charset="-122"/>
                <a:ea typeface="微软雅黑 Light" panose="020B0502040204020203" pitchFamily="34" charset="-122"/>
              </a:rPr>
              <a:t>ASCII</a:t>
            </a:r>
            <a:endParaRPr lang="zh-CN" altLang="en-US" sz="2800" dirty="0">
              <a:solidFill>
                <a:prstClr val="white"/>
              </a:solidFill>
              <a:latin typeface="微软雅黑 Light" panose="020B0502040204020203" pitchFamily="34" charset="-122"/>
              <a:ea typeface="微软雅黑 Light" panose="020B0502040204020203" pitchFamily="34" charset="-122"/>
            </a:endParaRPr>
          </a:p>
        </p:txBody>
      </p:sp>
      <p:pic>
        <p:nvPicPr>
          <p:cNvPr id="4" name="图片 3"/>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3359696" y="0"/>
            <a:ext cx="5911534" cy="6858000"/>
          </a:xfrm>
          <a:prstGeom prst="rect">
            <a:avLst/>
          </a:prstGeom>
        </p:spPr>
      </p:pic>
      <p:sp>
        <p:nvSpPr>
          <p:cNvPr id="8" name="文本框 5"/>
          <p:cNvSpPr txBox="1"/>
          <p:nvPr/>
        </p:nvSpPr>
        <p:spPr>
          <a:xfrm>
            <a:off x="1063824" y="989112"/>
            <a:ext cx="2664296" cy="400110"/>
          </a:xfrm>
          <a:prstGeom prst="rect">
            <a:avLst/>
          </a:prstGeom>
          <a:noFill/>
        </p:spPr>
        <p:txBody>
          <a:bodyPr wrap="square" rtlCol="0">
            <a:spAutoFit/>
          </a:bodyPr>
          <a:lstStyle/>
          <a:p>
            <a:r>
              <a:rPr lang="zh-CN" altLang="en-US" sz="2000" dirty="0">
                <a:solidFill>
                  <a:prstClr val="white"/>
                </a:solidFill>
                <a:latin typeface="微软雅黑 Light" panose="020B0502040204020203" pitchFamily="34" charset="-122"/>
                <a:ea typeface="微软雅黑 Light" panose="020B0502040204020203" pitchFamily="34" charset="-122"/>
              </a:rPr>
              <a:t>聚类分析</a:t>
            </a:r>
          </a:p>
        </p:txBody>
      </p:sp>
      <p:sp>
        <p:nvSpPr>
          <p:cNvPr id="9" name="矩形 28"/>
          <p:cNvSpPr/>
          <p:nvPr/>
        </p:nvSpPr>
        <p:spPr>
          <a:xfrm>
            <a:off x="133502" y="823563"/>
            <a:ext cx="510214"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
        <p:nvSpPr>
          <p:cNvPr id="11" name="矩形 4"/>
          <p:cNvSpPr/>
          <p:nvPr/>
        </p:nvSpPr>
        <p:spPr>
          <a:xfrm>
            <a:off x="631776" y="826637"/>
            <a:ext cx="2808312" cy="595228"/>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2" name="Freeform 83"/>
          <p:cNvSpPr>
            <a:spLocks noChangeArrowheads="1"/>
          </p:cNvSpPr>
          <p:nvPr/>
        </p:nvSpPr>
        <p:spPr bwMode="auto">
          <a:xfrm>
            <a:off x="244609" y="978714"/>
            <a:ext cx="288000" cy="288000"/>
          </a:xfrm>
          <a:custGeom>
            <a:avLst/>
            <a:gdLst>
              <a:gd name="T0" fmla="*/ 38764526 w 602"/>
              <a:gd name="T1" fmla="*/ 78442719 h 602"/>
              <a:gd name="T2" fmla="*/ 38764526 w 602"/>
              <a:gd name="T3" fmla="*/ 78442719 h 602"/>
              <a:gd name="T4" fmla="*/ 0 w 602"/>
              <a:gd name="T5" fmla="*/ 38764526 h 602"/>
              <a:gd name="T6" fmla="*/ 38764526 w 602"/>
              <a:gd name="T7" fmla="*/ 0 h 602"/>
              <a:gd name="T8" fmla="*/ 78442719 w 602"/>
              <a:gd name="T9" fmla="*/ 38764526 h 602"/>
              <a:gd name="T10" fmla="*/ 38764526 w 602"/>
              <a:gd name="T11" fmla="*/ 78442719 h 602"/>
              <a:gd name="T12" fmla="*/ 61866665 w 602"/>
              <a:gd name="T13" fmla="*/ 16576054 h 602"/>
              <a:gd name="T14" fmla="*/ 61866665 w 602"/>
              <a:gd name="T15" fmla="*/ 16576054 h 602"/>
              <a:gd name="T16" fmla="*/ 38764526 w 602"/>
              <a:gd name="T17" fmla="*/ 38764526 h 602"/>
              <a:gd name="T18" fmla="*/ 38764526 w 602"/>
              <a:gd name="T19" fmla="*/ 7308970 h 602"/>
              <a:gd name="T20" fmla="*/ 7439751 w 602"/>
              <a:gd name="T21" fmla="*/ 38764526 h 602"/>
              <a:gd name="T22" fmla="*/ 38764526 w 602"/>
              <a:gd name="T23" fmla="*/ 71002968 h 602"/>
              <a:gd name="T24" fmla="*/ 71002968 w 602"/>
              <a:gd name="T25" fmla="*/ 38764526 h 602"/>
              <a:gd name="T26" fmla="*/ 61866665 w 602"/>
              <a:gd name="T27" fmla="*/ 16576054 h 60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02" h="602">
                <a:moveTo>
                  <a:pt x="297" y="601"/>
                </a:moveTo>
                <a:lnTo>
                  <a:pt x="297" y="601"/>
                </a:lnTo>
                <a:cubicBezTo>
                  <a:pt x="135" y="601"/>
                  <a:pt x="0" y="466"/>
                  <a:pt x="0" y="297"/>
                </a:cubicBezTo>
                <a:cubicBezTo>
                  <a:pt x="0" y="134"/>
                  <a:pt x="135" y="0"/>
                  <a:pt x="297" y="0"/>
                </a:cubicBezTo>
                <a:cubicBezTo>
                  <a:pt x="467" y="0"/>
                  <a:pt x="601" y="134"/>
                  <a:pt x="601" y="297"/>
                </a:cubicBezTo>
                <a:cubicBezTo>
                  <a:pt x="601" y="466"/>
                  <a:pt x="467" y="601"/>
                  <a:pt x="297" y="601"/>
                </a:cubicBezTo>
                <a:close/>
                <a:moveTo>
                  <a:pt x="474" y="127"/>
                </a:moveTo>
                <a:lnTo>
                  <a:pt x="474" y="127"/>
                </a:lnTo>
                <a:cubicBezTo>
                  <a:pt x="297" y="297"/>
                  <a:pt x="297" y="297"/>
                  <a:pt x="297" y="297"/>
                </a:cubicBezTo>
                <a:cubicBezTo>
                  <a:pt x="297" y="56"/>
                  <a:pt x="297" y="56"/>
                  <a:pt x="297" y="56"/>
                </a:cubicBezTo>
                <a:cubicBezTo>
                  <a:pt x="163" y="56"/>
                  <a:pt x="57" y="162"/>
                  <a:pt x="57" y="297"/>
                </a:cubicBezTo>
                <a:cubicBezTo>
                  <a:pt x="57" y="431"/>
                  <a:pt x="163" y="544"/>
                  <a:pt x="297" y="544"/>
                </a:cubicBezTo>
                <a:cubicBezTo>
                  <a:pt x="431" y="544"/>
                  <a:pt x="544" y="431"/>
                  <a:pt x="544" y="297"/>
                </a:cubicBezTo>
                <a:cubicBezTo>
                  <a:pt x="544" y="233"/>
                  <a:pt x="516" y="169"/>
                  <a:pt x="474" y="127"/>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solidFill>
                <a:prstClr val="black"/>
              </a:solidFill>
            </a:endParaRPr>
          </a:p>
        </p:txBody>
      </p:sp>
      <p:sp>
        <p:nvSpPr>
          <p:cNvPr id="15" name="文本框 14"/>
          <p:cNvSpPr txBox="1"/>
          <p:nvPr/>
        </p:nvSpPr>
        <p:spPr>
          <a:xfrm>
            <a:off x="1106186" y="861885"/>
            <a:ext cx="3414022" cy="523220"/>
          </a:xfrm>
          <a:prstGeom prst="rect">
            <a:avLst/>
          </a:prstGeom>
          <a:noFill/>
        </p:spPr>
        <p:txBody>
          <a:bodyPr wrap="square" rtlCol="0">
            <a:spAutoFit/>
          </a:bodyPr>
          <a:lstStyle/>
          <a:p>
            <a:r>
              <a:rPr lang="en-US" altLang="zh-CN" sz="2800" dirty="0" smtClean="0">
                <a:solidFill>
                  <a:schemeClr val="bg1"/>
                </a:solidFill>
                <a:latin typeface="微软雅黑 Light" panose="020B0502040204020203" pitchFamily="34" charset="-122"/>
                <a:ea typeface="微软雅黑 Light" panose="020B0502040204020203" pitchFamily="34" charset="-122"/>
              </a:rPr>
              <a:t>ASCII</a:t>
            </a:r>
            <a:r>
              <a:rPr lang="zh-CN" altLang="en-US" sz="2800" dirty="0" smtClean="0">
                <a:solidFill>
                  <a:schemeClr val="bg1"/>
                </a:solidFill>
                <a:latin typeface="微软雅黑 Light" panose="020B0502040204020203" pitchFamily="34" charset="-122"/>
                <a:ea typeface="微软雅黑 Light" panose="020B0502040204020203" pitchFamily="34" charset="-122"/>
              </a:rPr>
              <a:t>编码集</a:t>
            </a:r>
            <a:endParaRPr lang="zh-CN" altLang="en-US" sz="2800" dirty="0">
              <a:solidFill>
                <a:schemeClr val="bg1"/>
              </a:solidFill>
              <a:latin typeface="微软雅黑 Light" panose="020B0502040204020203" pitchFamily="34" charset="-122"/>
              <a:ea typeface="微软雅黑 Light" panose="020B0502040204020203" pitchFamily="34" charset="-122"/>
            </a:endParaRPr>
          </a:p>
        </p:txBody>
      </p:sp>
      <p:sp>
        <p:nvSpPr>
          <p:cNvPr id="2" name="日期占位符 1"/>
          <p:cNvSpPr>
            <a:spLocks noGrp="1"/>
          </p:cNvSpPr>
          <p:nvPr>
            <p:ph type="dt" sz="half" idx="10"/>
          </p:nvPr>
        </p:nvSpPr>
        <p:spPr/>
        <p:txBody>
          <a:bodyPr/>
          <a:lstStyle/>
          <a:p>
            <a:fld id="{B9B28075-4B24-4CD6-AA8D-A54DD9992EA1}" type="datetime1">
              <a:rPr lang="zh-CN" altLang="en-US" smtClean="0"/>
              <a:pPr/>
              <a:t>2019/9/8</a:t>
            </a:fld>
            <a:endParaRPr lang="zh-CN" altLang="en-US"/>
          </a:p>
        </p:txBody>
      </p:sp>
      <p:sp>
        <p:nvSpPr>
          <p:cNvPr id="3" name="灯片编号占位符 2"/>
          <p:cNvSpPr>
            <a:spLocks noGrp="1"/>
          </p:cNvSpPr>
          <p:nvPr>
            <p:ph type="sldNum" sz="quarter" idx="12"/>
          </p:nvPr>
        </p:nvSpPr>
        <p:spPr/>
        <p:txBody>
          <a:bodyPr/>
          <a:lstStyle/>
          <a:p>
            <a:fld id="{370D8578-DDD4-487D-A316-C8E65CC577E1}" type="slidenum">
              <a:rPr lang="zh-CN" altLang="en-US" smtClean="0"/>
              <a:pPr/>
              <a:t>163</a:t>
            </a:fld>
            <a:endParaRPr lang="zh-CN" altLang="en-US"/>
          </a:p>
        </p:txBody>
      </p:sp>
    </p:spTree>
    <p:extLst>
      <p:ext uri="{BB962C8B-B14F-4D97-AF65-F5344CB8AC3E}">
        <p14:creationId xmlns:p14="http://schemas.microsoft.com/office/powerpoint/2010/main" xmlns="" val="1917912717"/>
      </p:ext>
    </p:extLst>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5"/>
          <p:cNvSpPr txBox="1"/>
          <p:nvPr/>
        </p:nvSpPr>
        <p:spPr>
          <a:xfrm>
            <a:off x="911424" y="836712"/>
            <a:ext cx="2664296" cy="400110"/>
          </a:xfrm>
          <a:prstGeom prst="rect">
            <a:avLst/>
          </a:prstGeom>
          <a:noFill/>
        </p:spPr>
        <p:txBody>
          <a:bodyPr wrap="square" rtlCol="0">
            <a:spAutoFit/>
          </a:bodyPr>
          <a:lstStyle/>
          <a:p>
            <a:r>
              <a:rPr lang="zh-CN" altLang="en-US" sz="2000" dirty="0">
                <a:solidFill>
                  <a:prstClr val="white"/>
                </a:solidFill>
                <a:latin typeface="微软雅黑 Light" panose="020B0502040204020203" pitchFamily="34" charset="-122"/>
                <a:ea typeface="微软雅黑 Light" panose="020B0502040204020203" pitchFamily="34" charset="-122"/>
              </a:rPr>
              <a:t>聚类分析</a:t>
            </a:r>
          </a:p>
        </p:txBody>
      </p:sp>
      <p:sp>
        <p:nvSpPr>
          <p:cNvPr id="12" name="内容占位符 1"/>
          <p:cNvSpPr>
            <a:spLocks noGrp="1"/>
          </p:cNvSpPr>
          <p:nvPr>
            <p:ph idx="1"/>
          </p:nvPr>
        </p:nvSpPr>
        <p:spPr>
          <a:xfrm>
            <a:off x="953786" y="1431940"/>
            <a:ext cx="10775910" cy="4081739"/>
          </a:xfrm>
        </p:spPr>
        <p:txBody>
          <a:bodyPr>
            <a:normAutofit/>
          </a:bodyPr>
          <a:lstStyle/>
          <a:p>
            <a:pPr>
              <a:lnSpc>
                <a:spcPct val="150000"/>
              </a:lnSpc>
              <a:buClr>
                <a:schemeClr val="tx1"/>
              </a:buClr>
              <a:buFont typeface="Arial" charset="0"/>
              <a:buChar char="•"/>
            </a:pPr>
            <a:r>
              <a:rPr lang="en-US" altLang="zh-CN" sz="2400" dirty="0">
                <a:solidFill>
                  <a:prstClr val="black"/>
                </a:solidFill>
              </a:rPr>
              <a:t>GB2312</a:t>
            </a:r>
            <a:r>
              <a:rPr lang="zh-CN" altLang="en-US" sz="2400" dirty="0">
                <a:solidFill>
                  <a:prstClr val="black"/>
                </a:solidFill>
              </a:rPr>
              <a:t>编码集是由中国国家标准总局</a:t>
            </a:r>
            <a:r>
              <a:rPr lang="zh-CN" altLang="en-US" sz="2400" dirty="0" smtClean="0">
                <a:solidFill>
                  <a:prstClr val="black"/>
                </a:solidFill>
              </a:rPr>
              <a:t>发布</a:t>
            </a:r>
            <a:endParaRPr lang="en-US" altLang="zh-CN" sz="2400" dirty="0" smtClean="0">
              <a:solidFill>
                <a:prstClr val="black"/>
              </a:solidFill>
            </a:endParaRPr>
          </a:p>
          <a:p>
            <a:pPr>
              <a:lnSpc>
                <a:spcPct val="150000"/>
              </a:lnSpc>
              <a:buClr>
                <a:schemeClr val="tx1"/>
              </a:buClr>
              <a:buFont typeface="Arial" charset="0"/>
              <a:buChar char="•"/>
            </a:pPr>
            <a:r>
              <a:rPr lang="en-US" altLang="zh-CN" sz="2400" dirty="0" smtClean="0">
                <a:solidFill>
                  <a:prstClr val="black"/>
                </a:solidFill>
              </a:rPr>
              <a:t>1981</a:t>
            </a:r>
            <a:r>
              <a:rPr lang="zh-CN" altLang="en-US" sz="2400" dirty="0">
                <a:solidFill>
                  <a:prstClr val="black"/>
                </a:solidFill>
              </a:rPr>
              <a:t>年</a:t>
            </a:r>
            <a:r>
              <a:rPr lang="en-US" altLang="zh-CN" sz="2400" dirty="0">
                <a:solidFill>
                  <a:prstClr val="black"/>
                </a:solidFill>
              </a:rPr>
              <a:t>5</a:t>
            </a:r>
            <a:r>
              <a:rPr lang="zh-CN" altLang="en-US" sz="2400" dirty="0">
                <a:solidFill>
                  <a:prstClr val="black"/>
                </a:solidFill>
              </a:rPr>
              <a:t>月</a:t>
            </a:r>
            <a:r>
              <a:rPr lang="en-US" altLang="zh-CN" sz="2400" dirty="0">
                <a:solidFill>
                  <a:prstClr val="black"/>
                </a:solidFill>
              </a:rPr>
              <a:t>1</a:t>
            </a:r>
            <a:r>
              <a:rPr lang="zh-CN" altLang="en-US" sz="2400" dirty="0">
                <a:solidFill>
                  <a:prstClr val="black"/>
                </a:solidFill>
              </a:rPr>
              <a:t>日实施的一套收录了</a:t>
            </a:r>
            <a:r>
              <a:rPr lang="en-US" altLang="zh-CN" sz="2400" dirty="0">
                <a:solidFill>
                  <a:prstClr val="black"/>
                </a:solidFill>
              </a:rPr>
              <a:t>6763</a:t>
            </a:r>
            <a:r>
              <a:rPr lang="zh-CN" altLang="en-US" sz="2400" dirty="0">
                <a:solidFill>
                  <a:prstClr val="black"/>
                </a:solidFill>
              </a:rPr>
              <a:t>个汉字、拉丁字母、希腊字母、日文平假名及片假名字母、俄语西里尔字母在内的</a:t>
            </a:r>
            <a:r>
              <a:rPr lang="en-US" altLang="zh-CN" sz="2400" dirty="0">
                <a:solidFill>
                  <a:prstClr val="black"/>
                </a:solidFill>
              </a:rPr>
              <a:t>682</a:t>
            </a:r>
            <a:r>
              <a:rPr lang="zh-CN" altLang="en-US" sz="2400" dirty="0">
                <a:solidFill>
                  <a:prstClr val="black"/>
                </a:solidFill>
              </a:rPr>
              <a:t>个字符的标准。但是这套标准没有包含部分罕见字和繁体字，于是后面出现</a:t>
            </a:r>
            <a:r>
              <a:rPr lang="en-US" altLang="zh-CN" sz="2400" dirty="0">
                <a:solidFill>
                  <a:prstClr val="black"/>
                </a:solidFill>
              </a:rPr>
              <a:t>GBK</a:t>
            </a:r>
            <a:r>
              <a:rPr lang="zh-CN" altLang="en-US" sz="2400" dirty="0">
                <a:solidFill>
                  <a:prstClr val="black"/>
                </a:solidFill>
              </a:rPr>
              <a:t>、</a:t>
            </a:r>
            <a:r>
              <a:rPr lang="en-US" altLang="zh-CN" sz="2400" dirty="0">
                <a:solidFill>
                  <a:prstClr val="black"/>
                </a:solidFill>
              </a:rPr>
              <a:t>GB18030</a:t>
            </a:r>
            <a:r>
              <a:rPr lang="zh-CN" altLang="en-US" sz="2400" dirty="0">
                <a:solidFill>
                  <a:prstClr val="black"/>
                </a:solidFill>
              </a:rPr>
              <a:t>在</a:t>
            </a:r>
            <a:r>
              <a:rPr lang="en-US" altLang="zh-CN" sz="2400" dirty="0">
                <a:solidFill>
                  <a:prstClr val="black"/>
                </a:solidFill>
              </a:rPr>
              <a:t>GB2312</a:t>
            </a:r>
            <a:r>
              <a:rPr lang="zh-CN" altLang="en-US" sz="2400" dirty="0">
                <a:solidFill>
                  <a:prstClr val="black"/>
                </a:solidFill>
              </a:rPr>
              <a:t>的基础上进行扩充解决。</a:t>
            </a:r>
            <a:endParaRPr lang="en-US" altLang="zh-CN" sz="2400" dirty="0">
              <a:solidFill>
                <a:prstClr val="black"/>
              </a:solidFill>
            </a:endParaRPr>
          </a:p>
          <a:p>
            <a:pPr>
              <a:lnSpc>
                <a:spcPct val="150000"/>
              </a:lnSpc>
            </a:pPr>
            <a:endParaRPr lang="en-US" altLang="zh-CN" sz="2400" dirty="0">
              <a:solidFill>
                <a:prstClr val="black"/>
              </a:solidFill>
            </a:endParaRPr>
          </a:p>
        </p:txBody>
      </p:sp>
      <p:sp>
        <p:nvSpPr>
          <p:cNvPr id="13" name="矩形 28"/>
          <p:cNvSpPr/>
          <p:nvPr/>
        </p:nvSpPr>
        <p:spPr>
          <a:xfrm>
            <a:off x="-18898" y="671163"/>
            <a:ext cx="510214"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
        <p:nvSpPr>
          <p:cNvPr id="14" name="矩形 4"/>
          <p:cNvSpPr/>
          <p:nvPr/>
        </p:nvSpPr>
        <p:spPr>
          <a:xfrm>
            <a:off x="479376" y="674237"/>
            <a:ext cx="2016224" cy="595228"/>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8" name="Freeform 83"/>
          <p:cNvSpPr>
            <a:spLocks noChangeArrowheads="1"/>
          </p:cNvSpPr>
          <p:nvPr/>
        </p:nvSpPr>
        <p:spPr bwMode="auto">
          <a:xfrm>
            <a:off x="92209" y="826314"/>
            <a:ext cx="288000" cy="288000"/>
          </a:xfrm>
          <a:custGeom>
            <a:avLst/>
            <a:gdLst>
              <a:gd name="T0" fmla="*/ 38764526 w 602"/>
              <a:gd name="T1" fmla="*/ 78442719 h 602"/>
              <a:gd name="T2" fmla="*/ 38764526 w 602"/>
              <a:gd name="T3" fmla="*/ 78442719 h 602"/>
              <a:gd name="T4" fmla="*/ 0 w 602"/>
              <a:gd name="T5" fmla="*/ 38764526 h 602"/>
              <a:gd name="T6" fmla="*/ 38764526 w 602"/>
              <a:gd name="T7" fmla="*/ 0 h 602"/>
              <a:gd name="T8" fmla="*/ 78442719 w 602"/>
              <a:gd name="T9" fmla="*/ 38764526 h 602"/>
              <a:gd name="T10" fmla="*/ 38764526 w 602"/>
              <a:gd name="T11" fmla="*/ 78442719 h 602"/>
              <a:gd name="T12" fmla="*/ 61866665 w 602"/>
              <a:gd name="T13" fmla="*/ 16576054 h 602"/>
              <a:gd name="T14" fmla="*/ 61866665 w 602"/>
              <a:gd name="T15" fmla="*/ 16576054 h 602"/>
              <a:gd name="T16" fmla="*/ 38764526 w 602"/>
              <a:gd name="T17" fmla="*/ 38764526 h 602"/>
              <a:gd name="T18" fmla="*/ 38764526 w 602"/>
              <a:gd name="T19" fmla="*/ 7308970 h 602"/>
              <a:gd name="T20" fmla="*/ 7439751 w 602"/>
              <a:gd name="T21" fmla="*/ 38764526 h 602"/>
              <a:gd name="T22" fmla="*/ 38764526 w 602"/>
              <a:gd name="T23" fmla="*/ 71002968 h 602"/>
              <a:gd name="T24" fmla="*/ 71002968 w 602"/>
              <a:gd name="T25" fmla="*/ 38764526 h 602"/>
              <a:gd name="T26" fmla="*/ 61866665 w 602"/>
              <a:gd name="T27" fmla="*/ 16576054 h 60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02" h="602">
                <a:moveTo>
                  <a:pt x="297" y="601"/>
                </a:moveTo>
                <a:lnTo>
                  <a:pt x="297" y="601"/>
                </a:lnTo>
                <a:cubicBezTo>
                  <a:pt x="135" y="601"/>
                  <a:pt x="0" y="466"/>
                  <a:pt x="0" y="297"/>
                </a:cubicBezTo>
                <a:cubicBezTo>
                  <a:pt x="0" y="134"/>
                  <a:pt x="135" y="0"/>
                  <a:pt x="297" y="0"/>
                </a:cubicBezTo>
                <a:cubicBezTo>
                  <a:pt x="467" y="0"/>
                  <a:pt x="601" y="134"/>
                  <a:pt x="601" y="297"/>
                </a:cubicBezTo>
                <a:cubicBezTo>
                  <a:pt x="601" y="466"/>
                  <a:pt x="467" y="601"/>
                  <a:pt x="297" y="601"/>
                </a:cubicBezTo>
                <a:close/>
                <a:moveTo>
                  <a:pt x="474" y="127"/>
                </a:moveTo>
                <a:lnTo>
                  <a:pt x="474" y="127"/>
                </a:lnTo>
                <a:cubicBezTo>
                  <a:pt x="297" y="297"/>
                  <a:pt x="297" y="297"/>
                  <a:pt x="297" y="297"/>
                </a:cubicBezTo>
                <a:cubicBezTo>
                  <a:pt x="297" y="56"/>
                  <a:pt x="297" y="56"/>
                  <a:pt x="297" y="56"/>
                </a:cubicBezTo>
                <a:cubicBezTo>
                  <a:pt x="163" y="56"/>
                  <a:pt x="57" y="162"/>
                  <a:pt x="57" y="297"/>
                </a:cubicBezTo>
                <a:cubicBezTo>
                  <a:pt x="57" y="431"/>
                  <a:pt x="163" y="544"/>
                  <a:pt x="297" y="544"/>
                </a:cubicBezTo>
                <a:cubicBezTo>
                  <a:pt x="431" y="544"/>
                  <a:pt x="544" y="431"/>
                  <a:pt x="544" y="297"/>
                </a:cubicBezTo>
                <a:cubicBezTo>
                  <a:pt x="544" y="233"/>
                  <a:pt x="516" y="169"/>
                  <a:pt x="474" y="127"/>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solidFill>
                <a:prstClr val="black"/>
              </a:solidFill>
            </a:endParaRPr>
          </a:p>
        </p:txBody>
      </p:sp>
      <p:sp>
        <p:nvSpPr>
          <p:cNvPr id="19" name="文本框 5"/>
          <p:cNvSpPr txBox="1"/>
          <p:nvPr/>
        </p:nvSpPr>
        <p:spPr>
          <a:xfrm>
            <a:off x="953786" y="709485"/>
            <a:ext cx="3414022" cy="523220"/>
          </a:xfrm>
          <a:prstGeom prst="rect">
            <a:avLst/>
          </a:prstGeom>
          <a:noFill/>
        </p:spPr>
        <p:txBody>
          <a:bodyPr wrap="square" rtlCol="0">
            <a:spAutoFit/>
          </a:bodyPr>
          <a:lstStyle/>
          <a:p>
            <a:r>
              <a:rPr lang="en-US" altLang="zh-CN" sz="2800" dirty="0" smtClean="0">
                <a:solidFill>
                  <a:prstClr val="white"/>
                </a:solidFill>
                <a:latin typeface="微软雅黑 Light" panose="020B0502040204020203" pitchFamily="34" charset="-122"/>
                <a:ea typeface="微软雅黑 Light" panose="020B0502040204020203" pitchFamily="34" charset="-122"/>
              </a:rPr>
              <a:t>GBK</a:t>
            </a:r>
            <a:endParaRPr lang="zh-CN" altLang="en-US" sz="2800" dirty="0">
              <a:solidFill>
                <a:prstClr val="white"/>
              </a:solidFill>
              <a:latin typeface="微软雅黑 Light" panose="020B0502040204020203" pitchFamily="34" charset="-122"/>
              <a:ea typeface="微软雅黑 Light" panose="020B0502040204020203" pitchFamily="34" charset="-122"/>
            </a:endParaRPr>
          </a:p>
        </p:txBody>
      </p:sp>
      <p:pic>
        <p:nvPicPr>
          <p:cNvPr id="2" name="图片 1"/>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4943871" y="4293095"/>
            <a:ext cx="4369209" cy="2031835"/>
          </a:xfrm>
          <a:prstGeom prst="rect">
            <a:avLst/>
          </a:prstGeom>
          <a:ln>
            <a:solidFill>
              <a:schemeClr val="bg2">
                <a:lumMod val="90000"/>
              </a:schemeClr>
            </a:solidFill>
          </a:ln>
        </p:spPr>
      </p:pic>
      <p:sp>
        <p:nvSpPr>
          <p:cNvPr id="3" name="日期占位符 2"/>
          <p:cNvSpPr>
            <a:spLocks noGrp="1"/>
          </p:cNvSpPr>
          <p:nvPr>
            <p:ph type="dt" sz="half" idx="10"/>
          </p:nvPr>
        </p:nvSpPr>
        <p:spPr/>
        <p:txBody>
          <a:bodyPr/>
          <a:lstStyle/>
          <a:p>
            <a:fld id="{191A212F-3C34-4179-8710-9CD538054B1B}" type="datetime1">
              <a:rPr lang="zh-CN" altLang="en-US" smtClean="0"/>
              <a:pPr/>
              <a:t>2019/9/8</a:t>
            </a:fld>
            <a:endParaRPr lang="zh-CN" altLang="en-US"/>
          </a:p>
        </p:txBody>
      </p:sp>
      <p:sp>
        <p:nvSpPr>
          <p:cNvPr id="4" name="灯片编号占位符 3"/>
          <p:cNvSpPr>
            <a:spLocks noGrp="1"/>
          </p:cNvSpPr>
          <p:nvPr>
            <p:ph type="sldNum" sz="quarter" idx="12"/>
          </p:nvPr>
        </p:nvSpPr>
        <p:spPr/>
        <p:txBody>
          <a:bodyPr/>
          <a:lstStyle/>
          <a:p>
            <a:fld id="{370D8578-DDD4-487D-A316-C8E65CC577E1}" type="slidenum">
              <a:rPr lang="zh-CN" altLang="en-US" smtClean="0"/>
              <a:pPr/>
              <a:t>164</a:t>
            </a:fld>
            <a:endParaRPr lang="zh-CN" altLang="en-US"/>
          </a:p>
        </p:txBody>
      </p:sp>
    </p:spTree>
    <p:extLst>
      <p:ext uri="{BB962C8B-B14F-4D97-AF65-F5344CB8AC3E}">
        <p14:creationId xmlns:p14="http://schemas.microsoft.com/office/powerpoint/2010/main" xmlns="" val="1386910121"/>
      </p:ext>
    </p:extLst>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5"/>
          <p:cNvSpPr txBox="1"/>
          <p:nvPr/>
        </p:nvSpPr>
        <p:spPr>
          <a:xfrm>
            <a:off x="911424" y="836712"/>
            <a:ext cx="2664296" cy="400110"/>
          </a:xfrm>
          <a:prstGeom prst="rect">
            <a:avLst/>
          </a:prstGeom>
          <a:noFill/>
        </p:spPr>
        <p:txBody>
          <a:bodyPr wrap="square" rtlCol="0">
            <a:spAutoFit/>
          </a:bodyPr>
          <a:lstStyle/>
          <a:p>
            <a:r>
              <a:rPr lang="zh-CN" altLang="en-US" sz="2000" dirty="0">
                <a:solidFill>
                  <a:prstClr val="white"/>
                </a:solidFill>
                <a:latin typeface="微软雅黑 Light" panose="020B0502040204020203" pitchFamily="34" charset="-122"/>
                <a:ea typeface="微软雅黑 Light" panose="020B0502040204020203" pitchFamily="34" charset="-122"/>
              </a:rPr>
              <a:t>聚类分析</a:t>
            </a:r>
          </a:p>
        </p:txBody>
      </p:sp>
      <p:sp>
        <p:nvSpPr>
          <p:cNvPr id="12" name="内容占位符 1"/>
          <p:cNvSpPr>
            <a:spLocks noGrp="1"/>
          </p:cNvSpPr>
          <p:nvPr>
            <p:ph idx="1"/>
          </p:nvPr>
        </p:nvSpPr>
        <p:spPr>
          <a:xfrm>
            <a:off x="839416" y="1939549"/>
            <a:ext cx="6942414" cy="4081739"/>
          </a:xfrm>
        </p:spPr>
        <p:txBody>
          <a:bodyPr>
            <a:normAutofit/>
          </a:bodyPr>
          <a:lstStyle/>
          <a:p>
            <a:pPr>
              <a:lnSpc>
                <a:spcPct val="150000"/>
              </a:lnSpc>
            </a:pPr>
            <a:r>
              <a:rPr lang="en-US" altLang="zh-CN" sz="2400" dirty="0">
                <a:solidFill>
                  <a:prstClr val="black"/>
                </a:solidFill>
              </a:rPr>
              <a:t>Unicode</a:t>
            </a:r>
            <a:r>
              <a:rPr lang="zh-CN" altLang="en-US" sz="2400" dirty="0">
                <a:solidFill>
                  <a:prstClr val="black"/>
                </a:solidFill>
              </a:rPr>
              <a:t>是标准</a:t>
            </a:r>
            <a:r>
              <a:rPr lang="zh-CN" altLang="en-US" sz="2400" dirty="0" smtClean="0">
                <a:solidFill>
                  <a:prstClr val="black"/>
                </a:solidFill>
              </a:rPr>
              <a:t>统一</a:t>
            </a:r>
            <a:r>
              <a:rPr lang="zh-CN" altLang="en-US" sz="2400" dirty="0">
                <a:solidFill>
                  <a:prstClr val="black"/>
                </a:solidFill>
              </a:rPr>
              <a:t>所有语言文字的标准编码集，它目前已经收录超过十万个</a:t>
            </a:r>
            <a:r>
              <a:rPr lang="zh-CN" altLang="en-US" sz="2400" dirty="0" smtClean="0">
                <a:solidFill>
                  <a:prstClr val="black"/>
                </a:solidFill>
              </a:rPr>
              <a:t>字符</a:t>
            </a:r>
            <a:endParaRPr lang="en-US" altLang="zh-CN" sz="2400" dirty="0" smtClean="0">
              <a:solidFill>
                <a:prstClr val="black"/>
              </a:solidFill>
            </a:endParaRPr>
          </a:p>
          <a:p>
            <a:pPr>
              <a:lnSpc>
                <a:spcPct val="150000"/>
              </a:lnSpc>
            </a:pPr>
            <a:r>
              <a:rPr lang="en-US" altLang="zh-CN" sz="2400" dirty="0" smtClean="0">
                <a:solidFill>
                  <a:prstClr val="black"/>
                </a:solidFill>
              </a:rPr>
              <a:t>Unicode</a:t>
            </a:r>
            <a:r>
              <a:rPr lang="zh-CN" altLang="en-US" sz="2400" dirty="0" smtClean="0">
                <a:solidFill>
                  <a:prstClr val="black"/>
                </a:solidFill>
              </a:rPr>
              <a:t>包括两个方面</a:t>
            </a:r>
            <a:endParaRPr lang="en-US" altLang="zh-CN" sz="2400" dirty="0" smtClean="0">
              <a:solidFill>
                <a:prstClr val="black"/>
              </a:solidFill>
            </a:endParaRPr>
          </a:p>
          <a:p>
            <a:pPr lvl="1">
              <a:lnSpc>
                <a:spcPct val="150000"/>
              </a:lnSpc>
            </a:pPr>
            <a:r>
              <a:rPr lang="zh-CN" altLang="en-US" sz="2000" dirty="0" smtClean="0">
                <a:solidFill>
                  <a:prstClr val="black"/>
                </a:solidFill>
              </a:rPr>
              <a:t>编码方式（一个字符对应编码集中的二进制数值）</a:t>
            </a:r>
            <a:endParaRPr lang="en-US" altLang="zh-CN" sz="2000" dirty="0" smtClean="0">
              <a:solidFill>
                <a:prstClr val="black"/>
              </a:solidFill>
            </a:endParaRPr>
          </a:p>
          <a:p>
            <a:pPr lvl="1">
              <a:lnSpc>
                <a:spcPct val="150000"/>
              </a:lnSpc>
            </a:pPr>
            <a:r>
              <a:rPr lang="zh-CN" altLang="en-US" sz="2000" dirty="0" smtClean="0">
                <a:solidFill>
                  <a:prstClr val="black"/>
                </a:solidFill>
              </a:rPr>
              <a:t>实现方式（传输、存储）：</a:t>
            </a:r>
            <a:r>
              <a:rPr lang="en-US" altLang="zh-CN" sz="2000" dirty="0" smtClean="0">
                <a:solidFill>
                  <a:prstClr val="black"/>
                </a:solidFill>
              </a:rPr>
              <a:t>UTF-8</a:t>
            </a:r>
            <a:r>
              <a:rPr lang="zh-CN" altLang="en-US" sz="2000" dirty="0" smtClean="0">
                <a:solidFill>
                  <a:prstClr val="black"/>
                </a:solidFill>
              </a:rPr>
              <a:t>、</a:t>
            </a:r>
            <a:r>
              <a:rPr lang="en-US" altLang="zh-CN" sz="2000" dirty="0" smtClean="0">
                <a:solidFill>
                  <a:prstClr val="black"/>
                </a:solidFill>
              </a:rPr>
              <a:t>UTF-16</a:t>
            </a:r>
            <a:endParaRPr lang="en-US" altLang="zh-CN" sz="2000" dirty="0">
              <a:solidFill>
                <a:prstClr val="black"/>
              </a:solidFill>
            </a:endParaRPr>
          </a:p>
        </p:txBody>
      </p:sp>
      <p:sp>
        <p:nvSpPr>
          <p:cNvPr id="13" name="矩形 28"/>
          <p:cNvSpPr/>
          <p:nvPr/>
        </p:nvSpPr>
        <p:spPr>
          <a:xfrm>
            <a:off x="-18898" y="671163"/>
            <a:ext cx="510214"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
        <p:nvSpPr>
          <p:cNvPr id="14" name="矩形 4"/>
          <p:cNvSpPr/>
          <p:nvPr/>
        </p:nvSpPr>
        <p:spPr>
          <a:xfrm>
            <a:off x="479376" y="674237"/>
            <a:ext cx="2160240" cy="595228"/>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8" name="Freeform 83"/>
          <p:cNvSpPr>
            <a:spLocks noChangeArrowheads="1"/>
          </p:cNvSpPr>
          <p:nvPr/>
        </p:nvSpPr>
        <p:spPr bwMode="auto">
          <a:xfrm>
            <a:off x="92209" y="826314"/>
            <a:ext cx="288000" cy="288000"/>
          </a:xfrm>
          <a:custGeom>
            <a:avLst/>
            <a:gdLst>
              <a:gd name="T0" fmla="*/ 38764526 w 602"/>
              <a:gd name="T1" fmla="*/ 78442719 h 602"/>
              <a:gd name="T2" fmla="*/ 38764526 w 602"/>
              <a:gd name="T3" fmla="*/ 78442719 h 602"/>
              <a:gd name="T4" fmla="*/ 0 w 602"/>
              <a:gd name="T5" fmla="*/ 38764526 h 602"/>
              <a:gd name="T6" fmla="*/ 38764526 w 602"/>
              <a:gd name="T7" fmla="*/ 0 h 602"/>
              <a:gd name="T8" fmla="*/ 78442719 w 602"/>
              <a:gd name="T9" fmla="*/ 38764526 h 602"/>
              <a:gd name="T10" fmla="*/ 38764526 w 602"/>
              <a:gd name="T11" fmla="*/ 78442719 h 602"/>
              <a:gd name="T12" fmla="*/ 61866665 w 602"/>
              <a:gd name="T13" fmla="*/ 16576054 h 602"/>
              <a:gd name="T14" fmla="*/ 61866665 w 602"/>
              <a:gd name="T15" fmla="*/ 16576054 h 602"/>
              <a:gd name="T16" fmla="*/ 38764526 w 602"/>
              <a:gd name="T17" fmla="*/ 38764526 h 602"/>
              <a:gd name="T18" fmla="*/ 38764526 w 602"/>
              <a:gd name="T19" fmla="*/ 7308970 h 602"/>
              <a:gd name="T20" fmla="*/ 7439751 w 602"/>
              <a:gd name="T21" fmla="*/ 38764526 h 602"/>
              <a:gd name="T22" fmla="*/ 38764526 w 602"/>
              <a:gd name="T23" fmla="*/ 71002968 h 602"/>
              <a:gd name="T24" fmla="*/ 71002968 w 602"/>
              <a:gd name="T25" fmla="*/ 38764526 h 602"/>
              <a:gd name="T26" fmla="*/ 61866665 w 602"/>
              <a:gd name="T27" fmla="*/ 16576054 h 60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02" h="602">
                <a:moveTo>
                  <a:pt x="297" y="601"/>
                </a:moveTo>
                <a:lnTo>
                  <a:pt x="297" y="601"/>
                </a:lnTo>
                <a:cubicBezTo>
                  <a:pt x="135" y="601"/>
                  <a:pt x="0" y="466"/>
                  <a:pt x="0" y="297"/>
                </a:cubicBezTo>
                <a:cubicBezTo>
                  <a:pt x="0" y="134"/>
                  <a:pt x="135" y="0"/>
                  <a:pt x="297" y="0"/>
                </a:cubicBezTo>
                <a:cubicBezTo>
                  <a:pt x="467" y="0"/>
                  <a:pt x="601" y="134"/>
                  <a:pt x="601" y="297"/>
                </a:cubicBezTo>
                <a:cubicBezTo>
                  <a:pt x="601" y="466"/>
                  <a:pt x="467" y="601"/>
                  <a:pt x="297" y="601"/>
                </a:cubicBezTo>
                <a:close/>
                <a:moveTo>
                  <a:pt x="474" y="127"/>
                </a:moveTo>
                <a:lnTo>
                  <a:pt x="474" y="127"/>
                </a:lnTo>
                <a:cubicBezTo>
                  <a:pt x="297" y="297"/>
                  <a:pt x="297" y="297"/>
                  <a:pt x="297" y="297"/>
                </a:cubicBezTo>
                <a:cubicBezTo>
                  <a:pt x="297" y="56"/>
                  <a:pt x="297" y="56"/>
                  <a:pt x="297" y="56"/>
                </a:cubicBezTo>
                <a:cubicBezTo>
                  <a:pt x="163" y="56"/>
                  <a:pt x="57" y="162"/>
                  <a:pt x="57" y="297"/>
                </a:cubicBezTo>
                <a:cubicBezTo>
                  <a:pt x="57" y="431"/>
                  <a:pt x="163" y="544"/>
                  <a:pt x="297" y="544"/>
                </a:cubicBezTo>
                <a:cubicBezTo>
                  <a:pt x="431" y="544"/>
                  <a:pt x="544" y="431"/>
                  <a:pt x="544" y="297"/>
                </a:cubicBezTo>
                <a:cubicBezTo>
                  <a:pt x="544" y="233"/>
                  <a:pt x="516" y="169"/>
                  <a:pt x="474" y="127"/>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solidFill>
                <a:prstClr val="black"/>
              </a:solidFill>
            </a:endParaRPr>
          </a:p>
        </p:txBody>
      </p:sp>
      <p:sp>
        <p:nvSpPr>
          <p:cNvPr id="19" name="文本框 5"/>
          <p:cNvSpPr txBox="1"/>
          <p:nvPr/>
        </p:nvSpPr>
        <p:spPr>
          <a:xfrm>
            <a:off x="953786" y="709485"/>
            <a:ext cx="3414022" cy="523220"/>
          </a:xfrm>
          <a:prstGeom prst="rect">
            <a:avLst/>
          </a:prstGeom>
          <a:noFill/>
        </p:spPr>
        <p:txBody>
          <a:bodyPr wrap="square" rtlCol="0">
            <a:spAutoFit/>
          </a:bodyPr>
          <a:lstStyle/>
          <a:p>
            <a:r>
              <a:rPr lang="en-US" altLang="zh-CN" sz="2800" dirty="0" smtClean="0">
                <a:solidFill>
                  <a:prstClr val="white"/>
                </a:solidFill>
                <a:latin typeface="微软雅黑 Light" panose="020B0502040204020203" pitchFamily="34" charset="-122"/>
                <a:ea typeface="微软雅黑 Light" panose="020B0502040204020203" pitchFamily="34" charset="-122"/>
              </a:rPr>
              <a:t>Unicode</a:t>
            </a:r>
            <a:endParaRPr lang="zh-CN" altLang="en-US" sz="2800" dirty="0">
              <a:solidFill>
                <a:prstClr val="white"/>
              </a:solidFill>
              <a:latin typeface="微软雅黑 Light" panose="020B0502040204020203" pitchFamily="34" charset="-122"/>
              <a:ea typeface="微软雅黑 Light" panose="020B0502040204020203" pitchFamily="34" charset="-122"/>
            </a:endParaRPr>
          </a:p>
        </p:txBody>
      </p:sp>
      <p:pic>
        <p:nvPicPr>
          <p:cNvPr id="15" name="图片 14"/>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8616280" y="1846103"/>
            <a:ext cx="2552700" cy="3253411"/>
          </a:xfrm>
          <a:prstGeom prst="rect">
            <a:avLst/>
          </a:prstGeom>
        </p:spPr>
      </p:pic>
      <p:sp>
        <p:nvSpPr>
          <p:cNvPr id="2" name="日期占位符 1"/>
          <p:cNvSpPr>
            <a:spLocks noGrp="1"/>
          </p:cNvSpPr>
          <p:nvPr>
            <p:ph type="dt" sz="half" idx="10"/>
          </p:nvPr>
        </p:nvSpPr>
        <p:spPr/>
        <p:txBody>
          <a:bodyPr/>
          <a:lstStyle/>
          <a:p>
            <a:fld id="{3F5AF4D1-FFAD-44A3-B1F0-CB37159E8C38}" type="datetime1">
              <a:rPr lang="zh-CN" altLang="en-US" smtClean="0"/>
              <a:pPr/>
              <a:t>2019/9/8</a:t>
            </a:fld>
            <a:endParaRPr lang="zh-CN" altLang="en-US"/>
          </a:p>
        </p:txBody>
      </p:sp>
      <p:sp>
        <p:nvSpPr>
          <p:cNvPr id="3" name="灯片编号占位符 2"/>
          <p:cNvSpPr>
            <a:spLocks noGrp="1"/>
          </p:cNvSpPr>
          <p:nvPr>
            <p:ph type="sldNum" sz="quarter" idx="12"/>
          </p:nvPr>
        </p:nvSpPr>
        <p:spPr/>
        <p:txBody>
          <a:bodyPr/>
          <a:lstStyle/>
          <a:p>
            <a:fld id="{370D8578-DDD4-487D-A316-C8E65CC577E1}" type="slidenum">
              <a:rPr lang="zh-CN" altLang="en-US" smtClean="0"/>
              <a:pPr/>
              <a:t>165</a:t>
            </a:fld>
            <a:endParaRPr lang="zh-CN" altLang="en-US"/>
          </a:p>
        </p:txBody>
      </p:sp>
    </p:spTree>
    <p:extLst>
      <p:ext uri="{BB962C8B-B14F-4D97-AF65-F5344CB8AC3E}">
        <p14:creationId xmlns:p14="http://schemas.microsoft.com/office/powerpoint/2010/main" xmlns="" val="1438193546"/>
      </p:ext>
    </p:extLst>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651114" y="1700808"/>
            <a:ext cx="10775910" cy="9289032"/>
          </a:xfrm>
        </p:spPr>
        <p:txBody>
          <a:bodyPr>
            <a:normAutofit/>
          </a:bodyPr>
          <a:lstStyle/>
          <a:p>
            <a:pPr>
              <a:lnSpc>
                <a:spcPct val="150000"/>
              </a:lnSpc>
            </a:pPr>
            <a:r>
              <a:rPr lang="en-US" altLang="zh-CN" sz="2400" dirty="0" smtClean="0">
                <a:solidFill>
                  <a:prstClr val="black"/>
                </a:solidFill>
              </a:rPr>
              <a:t>Python</a:t>
            </a:r>
            <a:r>
              <a:rPr lang="zh-CN" altLang="en-US" sz="2400" dirty="0" smtClean="0">
                <a:solidFill>
                  <a:prstClr val="black"/>
                </a:solidFill>
              </a:rPr>
              <a:t> </a:t>
            </a:r>
            <a:r>
              <a:rPr lang="en-US" altLang="zh-CN" sz="2400" dirty="0" smtClean="0">
                <a:solidFill>
                  <a:prstClr val="black"/>
                </a:solidFill>
              </a:rPr>
              <a:t>2.x</a:t>
            </a:r>
            <a:r>
              <a:rPr lang="zh-CN" altLang="en-US" sz="2400" dirty="0" smtClean="0">
                <a:solidFill>
                  <a:prstClr val="black"/>
                </a:solidFill>
              </a:rPr>
              <a:t>版本有两种用于字符处理的数据格式：</a:t>
            </a:r>
            <a:r>
              <a:rPr lang="en-US" altLang="zh-CN" sz="2400" dirty="0" err="1" smtClean="0">
                <a:solidFill>
                  <a:prstClr val="black"/>
                </a:solidFill>
                <a:latin typeface="Monaco" charset="0"/>
                <a:ea typeface="Monaco" charset="0"/>
                <a:cs typeface="Monaco" charset="0"/>
              </a:rPr>
              <a:t>str</a:t>
            </a:r>
            <a:r>
              <a:rPr lang="zh-CN" altLang="en-US" sz="2400" dirty="0" smtClean="0">
                <a:solidFill>
                  <a:prstClr val="black"/>
                </a:solidFill>
              </a:rPr>
              <a:t> 和 </a:t>
            </a:r>
            <a:r>
              <a:rPr lang="en-US" altLang="zh-CN" sz="2400" dirty="0" err="1" smtClean="0">
                <a:solidFill>
                  <a:prstClr val="black"/>
                </a:solidFill>
                <a:latin typeface="Monaco" charset="0"/>
                <a:ea typeface="Monaco" charset="0"/>
                <a:cs typeface="Monaco" charset="0"/>
              </a:rPr>
              <a:t>unicode</a:t>
            </a:r>
            <a:endParaRPr lang="en-US" altLang="zh-CN" sz="2400" dirty="0" smtClean="0">
              <a:solidFill>
                <a:prstClr val="black"/>
              </a:solidFill>
              <a:latin typeface="Monaco" charset="0"/>
              <a:ea typeface="Monaco" charset="0"/>
              <a:cs typeface="Monaco" charset="0"/>
            </a:endParaRPr>
          </a:p>
          <a:p>
            <a:pPr>
              <a:lnSpc>
                <a:spcPct val="150000"/>
              </a:lnSpc>
            </a:pPr>
            <a:r>
              <a:rPr lang="en-US" altLang="zh-CN" sz="2400" dirty="0" err="1">
                <a:solidFill>
                  <a:prstClr val="black"/>
                </a:solidFill>
                <a:latin typeface="Monaco" charset="0"/>
                <a:ea typeface="Monaco" charset="0"/>
                <a:cs typeface="Monaco" charset="0"/>
              </a:rPr>
              <a:t>s</a:t>
            </a:r>
            <a:r>
              <a:rPr lang="en-US" altLang="zh-CN" sz="2400" dirty="0" err="1" smtClean="0">
                <a:solidFill>
                  <a:prstClr val="black"/>
                </a:solidFill>
                <a:latin typeface="Monaco" charset="0"/>
                <a:ea typeface="Monaco" charset="0"/>
                <a:cs typeface="Monaco" charset="0"/>
              </a:rPr>
              <a:t>tr</a:t>
            </a:r>
            <a:r>
              <a:rPr lang="zh-CN" altLang="en-US" sz="2400" dirty="0" smtClean="0">
                <a:solidFill>
                  <a:prstClr val="black"/>
                </a:solidFill>
                <a:latin typeface="Monaco" charset="0"/>
                <a:ea typeface="Monaco" charset="0"/>
                <a:cs typeface="Monaco" charset="0"/>
              </a:rPr>
              <a:t> </a:t>
            </a:r>
            <a:r>
              <a:rPr lang="zh-CN" altLang="en-US" sz="2400" dirty="0">
                <a:solidFill>
                  <a:prstClr val="black"/>
                </a:solidFill>
              </a:rPr>
              <a:t>字节流是以两个单</a:t>
            </a:r>
            <a:r>
              <a:rPr lang="zh-CN" altLang="en-US" sz="2400" dirty="0" smtClean="0">
                <a:solidFill>
                  <a:prstClr val="black"/>
                </a:solidFill>
              </a:rPr>
              <a:t>引号</a:t>
            </a:r>
            <a:r>
              <a:rPr lang="zh-CN" altLang="en-US" sz="2400" dirty="0">
                <a:solidFill>
                  <a:prstClr val="black"/>
                </a:solidFill>
              </a:rPr>
              <a:t> </a:t>
            </a:r>
            <a:r>
              <a:rPr lang="en-US" altLang="zh-CN" sz="2400" dirty="0" smtClean="0">
                <a:solidFill>
                  <a:prstClr val="black"/>
                </a:solidFill>
              </a:rPr>
              <a:t>‘ ’</a:t>
            </a:r>
            <a:r>
              <a:rPr lang="zh-CN" altLang="en-US" sz="2400" dirty="0" smtClean="0">
                <a:solidFill>
                  <a:prstClr val="black"/>
                </a:solidFill>
              </a:rPr>
              <a:t> 或</a:t>
            </a:r>
            <a:r>
              <a:rPr lang="zh-CN" altLang="en-US" sz="2400" dirty="0">
                <a:solidFill>
                  <a:prstClr val="black"/>
                </a:solidFill>
              </a:rPr>
              <a:t>两个单</a:t>
            </a:r>
            <a:r>
              <a:rPr lang="zh-CN" altLang="en-US" sz="2400" dirty="0" smtClean="0">
                <a:solidFill>
                  <a:prstClr val="black"/>
                </a:solidFill>
              </a:rPr>
              <a:t>引号</a:t>
            </a:r>
            <a:r>
              <a:rPr lang="zh-CN" altLang="en-US" sz="2400" dirty="0">
                <a:solidFill>
                  <a:prstClr val="black"/>
                </a:solidFill>
              </a:rPr>
              <a:t> </a:t>
            </a:r>
            <a:r>
              <a:rPr lang="en-US" altLang="zh-CN" sz="2400" dirty="0" smtClean="0">
                <a:solidFill>
                  <a:prstClr val="black"/>
                </a:solidFill>
              </a:rPr>
              <a:t>“ ”</a:t>
            </a:r>
            <a:r>
              <a:rPr lang="zh-CN" altLang="en-US" sz="2400" dirty="0" smtClean="0">
                <a:solidFill>
                  <a:prstClr val="black"/>
                </a:solidFill>
              </a:rPr>
              <a:t> 来</a:t>
            </a:r>
            <a:r>
              <a:rPr lang="zh-CN" altLang="en-US" sz="2400" dirty="0">
                <a:solidFill>
                  <a:prstClr val="black"/>
                </a:solidFill>
              </a:rPr>
              <a:t>赋值的，访问一个元素就是一个字节</a:t>
            </a:r>
            <a:endParaRPr lang="en-US" altLang="zh-CN" sz="2400" dirty="0">
              <a:solidFill>
                <a:prstClr val="black"/>
              </a:solidFill>
            </a:endParaRPr>
          </a:p>
        </p:txBody>
      </p:sp>
      <p:pic>
        <p:nvPicPr>
          <p:cNvPr id="3" name="图片 2"/>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949524" y="3645024"/>
            <a:ext cx="5219700" cy="2921000"/>
          </a:xfrm>
          <a:prstGeom prst="rect">
            <a:avLst/>
          </a:prstGeom>
        </p:spPr>
      </p:pic>
      <p:sp>
        <p:nvSpPr>
          <p:cNvPr id="7" name="标题 8"/>
          <p:cNvSpPr txBox="1">
            <a:spLocks/>
          </p:cNvSpPr>
          <p:nvPr/>
        </p:nvSpPr>
        <p:spPr>
          <a:xfrm>
            <a:off x="911424" y="579766"/>
            <a:ext cx="10515600" cy="7810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微软雅黑 Light" panose="020B0502040204020203" pitchFamily="34" charset="-122"/>
                <a:ea typeface="微软雅黑 Light" panose="020B0502040204020203" pitchFamily="34" charset="-122"/>
                <a:cs typeface="+mj-cs"/>
              </a:defRPr>
            </a:lvl1pPr>
          </a:lstStyle>
          <a:p>
            <a:r>
              <a:rPr lang="en-US" altLang="zh-CN" sz="3200" b="1" dirty="0" smtClean="0">
                <a:solidFill>
                  <a:srgbClr val="942124"/>
                </a:solidFill>
                <a:cs typeface="+mn-cs"/>
              </a:rPr>
              <a:t>Python</a:t>
            </a:r>
            <a:r>
              <a:rPr lang="zh-CN" altLang="en-US" sz="3200" b="1" dirty="0" smtClean="0">
                <a:solidFill>
                  <a:srgbClr val="942124"/>
                </a:solidFill>
                <a:cs typeface="+mn-cs"/>
              </a:rPr>
              <a:t>字符串</a:t>
            </a:r>
            <a:endParaRPr lang="zh-CN" altLang="en-US" sz="3200" b="1" dirty="0">
              <a:solidFill>
                <a:srgbClr val="942124"/>
              </a:solidFill>
              <a:cs typeface="+mn-cs"/>
            </a:endParaRPr>
          </a:p>
        </p:txBody>
      </p:sp>
      <p:sp>
        <p:nvSpPr>
          <p:cNvPr id="8" name="矩形 28"/>
          <p:cNvSpPr/>
          <p:nvPr/>
        </p:nvSpPr>
        <p:spPr>
          <a:xfrm>
            <a:off x="-18898" y="671163"/>
            <a:ext cx="510214"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
        <p:nvSpPr>
          <p:cNvPr id="4" name="日期占位符 3"/>
          <p:cNvSpPr>
            <a:spLocks noGrp="1"/>
          </p:cNvSpPr>
          <p:nvPr>
            <p:ph type="dt" sz="half" idx="10"/>
          </p:nvPr>
        </p:nvSpPr>
        <p:spPr/>
        <p:txBody>
          <a:bodyPr/>
          <a:lstStyle/>
          <a:p>
            <a:fld id="{CCD65897-6F55-42F6-A8A6-D2B970677B09}" type="datetime1">
              <a:rPr lang="zh-CN" altLang="en-US" smtClean="0"/>
              <a:pPr/>
              <a:t>2019/9/8</a:t>
            </a:fld>
            <a:endParaRPr lang="zh-CN" altLang="en-US"/>
          </a:p>
        </p:txBody>
      </p:sp>
      <p:sp>
        <p:nvSpPr>
          <p:cNvPr id="5" name="灯片编号占位符 4"/>
          <p:cNvSpPr>
            <a:spLocks noGrp="1"/>
          </p:cNvSpPr>
          <p:nvPr>
            <p:ph type="sldNum" sz="quarter" idx="12"/>
          </p:nvPr>
        </p:nvSpPr>
        <p:spPr/>
        <p:txBody>
          <a:bodyPr/>
          <a:lstStyle/>
          <a:p>
            <a:fld id="{370D8578-DDD4-487D-A316-C8E65CC577E1}" type="slidenum">
              <a:rPr lang="zh-CN" altLang="en-US" smtClean="0"/>
              <a:pPr/>
              <a:t>166</a:t>
            </a:fld>
            <a:endParaRPr lang="zh-CN" altLang="en-US"/>
          </a:p>
        </p:txBody>
      </p:sp>
    </p:spTree>
    <p:extLst>
      <p:ext uri="{BB962C8B-B14F-4D97-AF65-F5344CB8AC3E}">
        <p14:creationId xmlns:p14="http://schemas.microsoft.com/office/powerpoint/2010/main" xmlns="" val="1512144899"/>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8"/>
          <p:cNvSpPr txBox="1">
            <a:spLocks/>
          </p:cNvSpPr>
          <p:nvPr/>
        </p:nvSpPr>
        <p:spPr>
          <a:xfrm>
            <a:off x="911424" y="579766"/>
            <a:ext cx="10515600" cy="7810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微软雅黑 Light" panose="020B0502040204020203" pitchFamily="34" charset="-122"/>
                <a:ea typeface="微软雅黑 Light" panose="020B0502040204020203" pitchFamily="34" charset="-122"/>
                <a:cs typeface="+mj-cs"/>
              </a:defRPr>
            </a:lvl1pPr>
          </a:lstStyle>
          <a:p>
            <a:r>
              <a:rPr lang="en-US" altLang="zh-CN" sz="3200" b="1" dirty="0" smtClean="0">
                <a:solidFill>
                  <a:srgbClr val="942124"/>
                </a:solidFill>
                <a:cs typeface="+mn-cs"/>
              </a:rPr>
              <a:t>Python</a:t>
            </a:r>
            <a:r>
              <a:rPr lang="zh-CN" altLang="en-US" sz="3200" b="1" dirty="0" smtClean="0">
                <a:solidFill>
                  <a:srgbClr val="942124"/>
                </a:solidFill>
                <a:cs typeface="+mn-cs"/>
              </a:rPr>
              <a:t>字符串</a:t>
            </a:r>
            <a:endParaRPr lang="zh-CN" altLang="en-US" sz="3200" b="1" dirty="0">
              <a:solidFill>
                <a:srgbClr val="942124"/>
              </a:solidFill>
              <a:cs typeface="+mn-cs"/>
            </a:endParaRPr>
          </a:p>
        </p:txBody>
      </p:sp>
      <p:sp>
        <p:nvSpPr>
          <p:cNvPr id="2" name="内容占位符 1"/>
          <p:cNvSpPr>
            <a:spLocks noGrp="1"/>
          </p:cNvSpPr>
          <p:nvPr>
            <p:ph idx="1"/>
          </p:nvPr>
        </p:nvSpPr>
        <p:spPr>
          <a:xfrm>
            <a:off x="651114" y="1700808"/>
            <a:ext cx="10775910" cy="9289032"/>
          </a:xfrm>
        </p:spPr>
        <p:txBody>
          <a:bodyPr>
            <a:normAutofit/>
          </a:bodyPr>
          <a:lstStyle/>
          <a:p>
            <a:pPr>
              <a:lnSpc>
                <a:spcPct val="150000"/>
              </a:lnSpc>
            </a:pPr>
            <a:r>
              <a:rPr lang="en-US" altLang="zh-CN" sz="2400" dirty="0" err="1" smtClean="0">
                <a:solidFill>
                  <a:prstClr val="black"/>
                </a:solidFill>
                <a:latin typeface="Monaco" charset="0"/>
                <a:ea typeface="Monaco" charset="0"/>
                <a:cs typeface="Monaco" charset="0"/>
              </a:rPr>
              <a:t>unicode</a:t>
            </a:r>
            <a:r>
              <a:rPr lang="zh-CN" altLang="en-US" sz="2400" dirty="0" smtClean="0">
                <a:solidFill>
                  <a:prstClr val="black"/>
                </a:solidFill>
                <a:latin typeface="Monaco" charset="0"/>
                <a:ea typeface="Monaco" charset="0"/>
                <a:cs typeface="Monaco" charset="0"/>
              </a:rPr>
              <a:t> </a:t>
            </a:r>
            <a:r>
              <a:rPr lang="zh-CN" altLang="en-US" sz="2400" dirty="0" smtClean="0">
                <a:solidFill>
                  <a:prstClr val="black"/>
                </a:solidFill>
              </a:rPr>
              <a:t>字</a:t>
            </a:r>
            <a:r>
              <a:rPr lang="zh-CN" altLang="en-US" sz="2400" dirty="0">
                <a:solidFill>
                  <a:prstClr val="black"/>
                </a:solidFill>
              </a:rPr>
              <a:t>符串是</a:t>
            </a:r>
            <a:r>
              <a:rPr lang="zh-CN" altLang="en-US" sz="2400" dirty="0" smtClean="0">
                <a:solidFill>
                  <a:prstClr val="black"/>
                </a:solidFill>
              </a:rPr>
              <a:t>在 </a:t>
            </a:r>
            <a:r>
              <a:rPr lang="en-US" altLang="zh-CN" sz="2400" dirty="0" smtClean="0">
                <a:solidFill>
                  <a:prstClr val="black"/>
                </a:solidFill>
              </a:rPr>
              <a:t>‘ ’</a:t>
            </a:r>
            <a:r>
              <a:rPr lang="zh-CN" altLang="en-US" sz="2400" dirty="0" smtClean="0">
                <a:solidFill>
                  <a:prstClr val="black"/>
                </a:solidFill>
              </a:rPr>
              <a:t> 或 </a:t>
            </a:r>
            <a:r>
              <a:rPr lang="en-US" altLang="zh-CN" sz="2400" dirty="0" smtClean="0">
                <a:solidFill>
                  <a:prstClr val="black"/>
                </a:solidFill>
              </a:rPr>
              <a:t>“ ”</a:t>
            </a:r>
            <a:r>
              <a:rPr lang="zh-CN" altLang="en-US" sz="2400" dirty="0" smtClean="0">
                <a:solidFill>
                  <a:prstClr val="black"/>
                </a:solidFill>
              </a:rPr>
              <a:t> 前加 </a:t>
            </a:r>
            <a:r>
              <a:rPr lang="en-US" altLang="zh-CN" sz="2400" dirty="0" smtClean="0">
                <a:solidFill>
                  <a:prstClr val="black"/>
                </a:solidFill>
                <a:latin typeface="Monaco" charset="0"/>
                <a:ea typeface="Monaco" charset="0"/>
                <a:cs typeface="Monaco" charset="0"/>
              </a:rPr>
              <a:t>u</a:t>
            </a:r>
            <a:r>
              <a:rPr lang="zh-CN" altLang="en-US" sz="2400" dirty="0" smtClean="0">
                <a:solidFill>
                  <a:prstClr val="black"/>
                </a:solidFill>
              </a:rPr>
              <a:t> 来</a:t>
            </a:r>
            <a:r>
              <a:rPr lang="zh-CN" altLang="en-US" sz="2400" dirty="0">
                <a:solidFill>
                  <a:prstClr val="black"/>
                </a:solidFill>
              </a:rPr>
              <a:t>赋值的，同时访问一个元素则是一个字符</a:t>
            </a:r>
            <a:endParaRPr lang="en-US" altLang="zh-CN" sz="2400" dirty="0">
              <a:solidFill>
                <a:prstClr val="black"/>
              </a:solidFill>
            </a:endParaRPr>
          </a:p>
        </p:txBody>
      </p:sp>
      <p:sp>
        <p:nvSpPr>
          <p:cNvPr id="5" name="矩形 28"/>
          <p:cNvSpPr/>
          <p:nvPr/>
        </p:nvSpPr>
        <p:spPr>
          <a:xfrm>
            <a:off x="-18899" y="671163"/>
            <a:ext cx="670013"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pic>
        <p:nvPicPr>
          <p:cNvPr id="4" name="图片 3"/>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1775520" y="2634124"/>
            <a:ext cx="5359400" cy="4203700"/>
          </a:xfrm>
          <a:prstGeom prst="rect">
            <a:avLst/>
          </a:prstGeom>
        </p:spPr>
      </p:pic>
      <p:sp>
        <p:nvSpPr>
          <p:cNvPr id="7" name="Freeform 37"/>
          <p:cNvSpPr>
            <a:spLocks noChangeArrowheads="1"/>
          </p:cNvSpPr>
          <p:nvPr/>
        </p:nvSpPr>
        <p:spPr bwMode="auto">
          <a:xfrm>
            <a:off x="5038499" y="6387751"/>
            <a:ext cx="324000" cy="324000"/>
          </a:xfrm>
          <a:custGeom>
            <a:avLst/>
            <a:gdLst>
              <a:gd name="T0" fmla="*/ 38763987 w 602"/>
              <a:gd name="T1" fmla="*/ 78442719 h 602"/>
              <a:gd name="T2" fmla="*/ 38763987 w 602"/>
              <a:gd name="T3" fmla="*/ 78442719 h 602"/>
              <a:gd name="T4" fmla="*/ 0 w 602"/>
              <a:gd name="T5" fmla="*/ 38764526 h 602"/>
              <a:gd name="T6" fmla="*/ 38763987 w 602"/>
              <a:gd name="T7" fmla="*/ 0 h 602"/>
              <a:gd name="T8" fmla="*/ 78441997 w 602"/>
              <a:gd name="T9" fmla="*/ 38764526 h 602"/>
              <a:gd name="T10" fmla="*/ 38763987 w 602"/>
              <a:gd name="T11" fmla="*/ 78442719 h 602"/>
              <a:gd name="T12" fmla="*/ 38763987 w 602"/>
              <a:gd name="T13" fmla="*/ 7439751 h 602"/>
              <a:gd name="T14" fmla="*/ 38763987 w 602"/>
              <a:gd name="T15" fmla="*/ 7439751 h 602"/>
              <a:gd name="T16" fmla="*/ 7439717 w 602"/>
              <a:gd name="T17" fmla="*/ 38764526 h 602"/>
              <a:gd name="T18" fmla="*/ 38763987 w 602"/>
              <a:gd name="T19" fmla="*/ 71002968 h 602"/>
              <a:gd name="T20" fmla="*/ 71002280 w 602"/>
              <a:gd name="T21" fmla="*/ 38764526 h 602"/>
              <a:gd name="T22" fmla="*/ 38763987 w 602"/>
              <a:gd name="T23" fmla="*/ 7439751 h 60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602" h="602">
                <a:moveTo>
                  <a:pt x="297" y="601"/>
                </a:moveTo>
                <a:lnTo>
                  <a:pt x="297" y="601"/>
                </a:lnTo>
                <a:cubicBezTo>
                  <a:pt x="134" y="601"/>
                  <a:pt x="0" y="467"/>
                  <a:pt x="0" y="297"/>
                </a:cubicBezTo>
                <a:cubicBezTo>
                  <a:pt x="0" y="135"/>
                  <a:pt x="134" y="0"/>
                  <a:pt x="297" y="0"/>
                </a:cubicBezTo>
                <a:cubicBezTo>
                  <a:pt x="466" y="0"/>
                  <a:pt x="601" y="135"/>
                  <a:pt x="601" y="297"/>
                </a:cubicBezTo>
                <a:cubicBezTo>
                  <a:pt x="601" y="467"/>
                  <a:pt x="466" y="601"/>
                  <a:pt x="297" y="601"/>
                </a:cubicBezTo>
                <a:close/>
                <a:moveTo>
                  <a:pt x="297" y="57"/>
                </a:moveTo>
                <a:lnTo>
                  <a:pt x="297" y="57"/>
                </a:lnTo>
                <a:cubicBezTo>
                  <a:pt x="163" y="57"/>
                  <a:pt x="57" y="163"/>
                  <a:pt x="57" y="297"/>
                </a:cubicBezTo>
                <a:cubicBezTo>
                  <a:pt x="57" y="431"/>
                  <a:pt x="163" y="544"/>
                  <a:pt x="297" y="544"/>
                </a:cubicBezTo>
                <a:cubicBezTo>
                  <a:pt x="431" y="544"/>
                  <a:pt x="544" y="431"/>
                  <a:pt x="544" y="297"/>
                </a:cubicBezTo>
                <a:cubicBezTo>
                  <a:pt x="544" y="163"/>
                  <a:pt x="431" y="57"/>
                  <a:pt x="297" y="57"/>
                </a:cubicBezTo>
                <a:close/>
              </a:path>
            </a:pathLst>
          </a:custGeom>
          <a:solidFill>
            <a:srgbClr val="942124"/>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8" name="TextBox 4"/>
          <p:cNvSpPr txBox="1"/>
          <p:nvPr/>
        </p:nvSpPr>
        <p:spPr>
          <a:xfrm>
            <a:off x="5578523" y="6279703"/>
            <a:ext cx="6504473" cy="461665"/>
          </a:xfrm>
          <a:prstGeom prst="rect">
            <a:avLst/>
          </a:prstGeom>
          <a:noFill/>
        </p:spPr>
        <p:txBody>
          <a:bodyPr wrap="none" rtlCol="0">
            <a:spAutoFit/>
          </a:bodyPr>
          <a:lstStyle/>
          <a:p>
            <a:r>
              <a:rPr lang="en-US" altLang="zh-CN" sz="2400" dirty="0">
                <a:latin typeface="微软雅黑 Light" panose="020B0502040204020203" pitchFamily="34" charset="-122"/>
                <a:ea typeface="微软雅黑 Light" panose="020B0502040204020203" pitchFamily="34" charset="-122"/>
                <a:hlinkClick r:id="rId4"/>
              </a:rPr>
              <a:t>http://</a:t>
            </a:r>
            <a:r>
              <a:rPr lang="en-US" altLang="zh-CN" sz="2400" dirty="0" smtClean="0">
                <a:latin typeface="微软雅黑 Light" panose="020B0502040204020203" pitchFamily="34" charset="-122"/>
                <a:ea typeface="微软雅黑 Light" panose="020B0502040204020203" pitchFamily="34" charset="-122"/>
                <a:hlinkClick r:id="rId4"/>
              </a:rPr>
              <a:t>hackdata.cn/learn/course/2/lecture/94/</a:t>
            </a:r>
            <a:endParaRPr lang="zh-CN" altLang="en-US" sz="2400" dirty="0">
              <a:latin typeface="Monaco" charset="0"/>
              <a:ea typeface="Monaco" charset="0"/>
              <a:cs typeface="Monaco" charset="0"/>
            </a:endParaRPr>
          </a:p>
        </p:txBody>
      </p:sp>
      <p:sp>
        <p:nvSpPr>
          <p:cNvPr id="3" name="日期占位符 2"/>
          <p:cNvSpPr>
            <a:spLocks noGrp="1"/>
          </p:cNvSpPr>
          <p:nvPr>
            <p:ph type="dt" sz="half" idx="10"/>
          </p:nvPr>
        </p:nvSpPr>
        <p:spPr/>
        <p:txBody>
          <a:bodyPr/>
          <a:lstStyle/>
          <a:p>
            <a:fld id="{C038F941-188F-477F-ACF8-CD59027FC653}" type="datetime1">
              <a:rPr lang="zh-CN" altLang="en-US" smtClean="0"/>
              <a:pPr/>
              <a:t>2019/9/8</a:t>
            </a:fld>
            <a:endParaRPr lang="zh-CN" altLang="en-US"/>
          </a:p>
        </p:txBody>
      </p:sp>
      <p:sp>
        <p:nvSpPr>
          <p:cNvPr id="9" name="灯片编号占位符 8"/>
          <p:cNvSpPr>
            <a:spLocks noGrp="1"/>
          </p:cNvSpPr>
          <p:nvPr>
            <p:ph type="sldNum" sz="quarter" idx="12"/>
          </p:nvPr>
        </p:nvSpPr>
        <p:spPr/>
        <p:txBody>
          <a:bodyPr/>
          <a:lstStyle/>
          <a:p>
            <a:fld id="{370D8578-DDD4-487D-A316-C8E65CC577E1}" type="slidenum">
              <a:rPr lang="zh-CN" altLang="en-US" smtClean="0"/>
              <a:pPr/>
              <a:t>167</a:t>
            </a:fld>
            <a:endParaRPr lang="zh-CN" altLang="en-US"/>
          </a:p>
        </p:txBody>
      </p:sp>
    </p:spTree>
    <p:extLst>
      <p:ext uri="{BB962C8B-B14F-4D97-AF65-F5344CB8AC3E}">
        <p14:creationId xmlns:p14="http://schemas.microsoft.com/office/powerpoint/2010/main" xmlns="" val="786905686"/>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8"/>
          <p:cNvSpPr txBox="1">
            <a:spLocks/>
          </p:cNvSpPr>
          <p:nvPr/>
        </p:nvSpPr>
        <p:spPr>
          <a:xfrm>
            <a:off x="911424" y="579766"/>
            <a:ext cx="10515600" cy="7810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微软雅黑 Light" panose="020B0502040204020203" pitchFamily="34" charset="-122"/>
                <a:ea typeface="微软雅黑 Light" panose="020B0502040204020203" pitchFamily="34" charset="-122"/>
                <a:cs typeface="+mj-cs"/>
              </a:defRPr>
            </a:lvl1pPr>
          </a:lstStyle>
          <a:p>
            <a:r>
              <a:rPr lang="en-US" altLang="zh-CN" sz="3200" b="1" dirty="0" smtClean="0">
                <a:solidFill>
                  <a:srgbClr val="942124"/>
                </a:solidFill>
                <a:cs typeface="+mn-cs"/>
              </a:rPr>
              <a:t>Python</a:t>
            </a:r>
            <a:r>
              <a:rPr lang="zh-CN" altLang="en-US" sz="3200" b="1" dirty="0" smtClean="0">
                <a:solidFill>
                  <a:srgbClr val="942124"/>
                </a:solidFill>
                <a:cs typeface="+mn-cs"/>
              </a:rPr>
              <a:t> </a:t>
            </a:r>
            <a:r>
              <a:rPr lang="en-US" altLang="zh-CN" sz="3200" b="1" dirty="0" smtClean="0">
                <a:solidFill>
                  <a:srgbClr val="942124"/>
                </a:solidFill>
                <a:cs typeface="+mn-cs"/>
              </a:rPr>
              <a:t>3.x</a:t>
            </a:r>
            <a:r>
              <a:rPr lang="zh-CN" altLang="en-US" sz="3200" b="1" dirty="0" smtClean="0">
                <a:solidFill>
                  <a:srgbClr val="942124"/>
                </a:solidFill>
                <a:cs typeface="+mn-cs"/>
              </a:rPr>
              <a:t>版本中的字符串</a:t>
            </a:r>
            <a:endParaRPr lang="zh-CN" altLang="en-US" sz="3200" b="1" dirty="0">
              <a:solidFill>
                <a:srgbClr val="942124"/>
              </a:solidFill>
              <a:cs typeface="+mn-cs"/>
            </a:endParaRPr>
          </a:p>
        </p:txBody>
      </p:sp>
      <p:sp>
        <p:nvSpPr>
          <p:cNvPr id="2" name="内容占位符 1"/>
          <p:cNvSpPr>
            <a:spLocks noGrp="1"/>
          </p:cNvSpPr>
          <p:nvPr>
            <p:ph idx="1"/>
          </p:nvPr>
        </p:nvSpPr>
        <p:spPr>
          <a:xfrm>
            <a:off x="651114" y="1484784"/>
            <a:ext cx="10775910" cy="9289032"/>
          </a:xfrm>
        </p:spPr>
        <p:txBody>
          <a:bodyPr>
            <a:normAutofit/>
          </a:bodyPr>
          <a:lstStyle/>
          <a:p>
            <a:pPr>
              <a:lnSpc>
                <a:spcPct val="150000"/>
              </a:lnSpc>
            </a:pPr>
            <a:r>
              <a:rPr lang="en-US" altLang="zh-CN" sz="2400" dirty="0">
                <a:solidFill>
                  <a:prstClr val="black"/>
                </a:solidFill>
                <a:latin typeface="Microsoft YaHei Light" charset="-122"/>
                <a:ea typeface="Microsoft YaHei Light" charset="-122"/>
                <a:cs typeface="Microsoft YaHei Light" charset="-122"/>
              </a:rPr>
              <a:t>Python </a:t>
            </a:r>
            <a:r>
              <a:rPr lang="en-US" altLang="zh-CN" sz="2400" dirty="0" smtClean="0">
                <a:solidFill>
                  <a:prstClr val="black"/>
                </a:solidFill>
                <a:latin typeface="Microsoft YaHei Light" charset="-122"/>
                <a:ea typeface="Microsoft YaHei Light" charset="-122"/>
                <a:cs typeface="Microsoft YaHei Light" charset="-122"/>
              </a:rPr>
              <a:t>3.x</a:t>
            </a:r>
            <a:r>
              <a:rPr lang="zh-CN" altLang="en-US" sz="2400" dirty="0" smtClean="0">
                <a:solidFill>
                  <a:prstClr val="black"/>
                </a:solidFill>
                <a:latin typeface="Microsoft YaHei Light" charset="-122"/>
                <a:ea typeface="Microsoft YaHei Light" charset="-122"/>
                <a:cs typeface="Microsoft YaHei Light" charset="-122"/>
              </a:rPr>
              <a:t>版本</a:t>
            </a:r>
            <a:r>
              <a:rPr lang="zh-CN" altLang="en-US" sz="2400" dirty="0">
                <a:solidFill>
                  <a:prstClr val="black"/>
                </a:solidFill>
                <a:latin typeface="Microsoft YaHei Light" charset="-122"/>
                <a:ea typeface="Microsoft YaHei Light" charset="-122"/>
                <a:cs typeface="Microsoft YaHei Light" charset="-122"/>
              </a:rPr>
              <a:t>有两种表示字符串的类型</a:t>
            </a:r>
            <a:r>
              <a:rPr lang="zh-CN" altLang="en-US" sz="2400" dirty="0" smtClean="0">
                <a:solidFill>
                  <a:prstClr val="black"/>
                </a:solidFill>
                <a:latin typeface="Microsoft YaHei Light" charset="-122"/>
                <a:ea typeface="Microsoft YaHei Light" charset="-122"/>
                <a:cs typeface="Microsoft YaHei Light" charset="-122"/>
              </a:rPr>
              <a:t>：</a:t>
            </a:r>
            <a:r>
              <a:rPr lang="en-US" altLang="zh-CN" sz="2400" dirty="0" smtClean="0">
                <a:solidFill>
                  <a:prstClr val="black"/>
                </a:solidFill>
                <a:latin typeface="Monaco" charset="0"/>
                <a:ea typeface="Monaco" charset="0"/>
                <a:cs typeface="Monaco" charset="0"/>
              </a:rPr>
              <a:t>bytes</a:t>
            </a:r>
            <a:r>
              <a:rPr lang="zh-CN" altLang="en-US" sz="2400" dirty="0" smtClean="0">
                <a:solidFill>
                  <a:prstClr val="black"/>
                </a:solidFill>
                <a:latin typeface="Monaco" charset="0"/>
                <a:ea typeface="Monaco" charset="0"/>
                <a:cs typeface="Monaco" charset="0"/>
              </a:rPr>
              <a:t> </a:t>
            </a:r>
            <a:r>
              <a:rPr lang="zh-CN" altLang="en-US" sz="2400" dirty="0" smtClean="0">
                <a:solidFill>
                  <a:prstClr val="black"/>
                </a:solidFill>
                <a:latin typeface="Microsoft YaHei Light" charset="-122"/>
                <a:ea typeface="Microsoft YaHei Light" charset="-122"/>
                <a:cs typeface="Microsoft YaHei Light" charset="-122"/>
              </a:rPr>
              <a:t>和 </a:t>
            </a:r>
            <a:r>
              <a:rPr lang="en-US" altLang="zh-CN" sz="2400" dirty="0" err="1" smtClean="0">
                <a:solidFill>
                  <a:prstClr val="black"/>
                </a:solidFill>
                <a:latin typeface="Monaco" charset="0"/>
                <a:ea typeface="Monaco" charset="0"/>
                <a:cs typeface="Monaco" charset="0"/>
              </a:rPr>
              <a:t>str</a:t>
            </a:r>
            <a:r>
              <a:rPr lang="zh-CN" altLang="en-US" sz="2400" dirty="0" smtClean="0">
                <a:solidFill>
                  <a:prstClr val="black"/>
                </a:solidFill>
                <a:latin typeface="Monaco" charset="0"/>
                <a:ea typeface="Monaco" charset="0"/>
                <a:cs typeface="Monaco" charset="0"/>
              </a:rPr>
              <a:t> ， </a:t>
            </a:r>
            <a:r>
              <a:rPr lang="en-US" altLang="zh-CN" sz="2400" dirty="0" err="1" smtClean="0">
                <a:solidFill>
                  <a:prstClr val="black"/>
                </a:solidFill>
                <a:latin typeface="Monaco" charset="0"/>
                <a:ea typeface="Monaco" charset="0"/>
                <a:cs typeface="Monaco" charset="0"/>
              </a:rPr>
              <a:t>str</a:t>
            </a:r>
            <a:r>
              <a:rPr lang="zh-CN" altLang="en-US" sz="2400" dirty="0" smtClean="0">
                <a:solidFill>
                  <a:prstClr val="black"/>
                </a:solidFill>
                <a:latin typeface="Monaco" charset="0"/>
                <a:ea typeface="Monaco" charset="0"/>
                <a:cs typeface="Monaco" charset="0"/>
              </a:rPr>
              <a:t> </a:t>
            </a:r>
            <a:r>
              <a:rPr lang="zh-CN" altLang="en-US" sz="2400" dirty="0" smtClean="0">
                <a:solidFill>
                  <a:prstClr val="black"/>
                </a:solidFill>
                <a:latin typeface="Microsoft YaHei Light" charset="-122"/>
                <a:ea typeface="Microsoft YaHei Light" charset="-122"/>
                <a:cs typeface="Microsoft YaHei Light" charset="-122"/>
              </a:rPr>
              <a:t>类</a:t>
            </a:r>
            <a:r>
              <a:rPr lang="zh-CN" altLang="en-US" sz="2400" dirty="0">
                <a:solidFill>
                  <a:prstClr val="black"/>
                </a:solidFill>
                <a:latin typeface="Microsoft YaHei Light" charset="-122"/>
                <a:ea typeface="Microsoft YaHei Light" charset="-122"/>
                <a:cs typeface="Microsoft YaHei Light" charset="-122"/>
              </a:rPr>
              <a:t>中包含</a:t>
            </a:r>
            <a:r>
              <a:rPr lang="zh-CN" altLang="en-US" sz="2400" dirty="0" smtClean="0">
                <a:solidFill>
                  <a:prstClr val="black"/>
                </a:solidFill>
                <a:latin typeface="Microsoft YaHei Light" charset="-122"/>
                <a:ea typeface="Microsoft YaHei Light" charset="-122"/>
                <a:cs typeface="Microsoft YaHei Light" charset="-122"/>
              </a:rPr>
              <a:t>了 </a:t>
            </a:r>
            <a:r>
              <a:rPr lang="en-US" altLang="zh-CN" sz="2400" dirty="0" err="1" smtClean="0">
                <a:solidFill>
                  <a:prstClr val="black"/>
                </a:solidFill>
                <a:latin typeface="Monaco" charset="0"/>
                <a:ea typeface="Monaco" charset="0"/>
                <a:cs typeface="Monaco" charset="0"/>
              </a:rPr>
              <a:t>unicode</a:t>
            </a:r>
            <a:r>
              <a:rPr lang="zh-CN" altLang="en-US" sz="2400" dirty="0" smtClean="0">
                <a:solidFill>
                  <a:prstClr val="black"/>
                </a:solidFill>
                <a:latin typeface="Monaco" charset="0"/>
                <a:ea typeface="Monaco" charset="0"/>
                <a:cs typeface="Monaco" charset="0"/>
              </a:rPr>
              <a:t> </a:t>
            </a:r>
            <a:r>
              <a:rPr lang="zh-CN" altLang="en-US" sz="2400" dirty="0" smtClean="0">
                <a:solidFill>
                  <a:prstClr val="black"/>
                </a:solidFill>
                <a:latin typeface="Microsoft YaHei Light" charset="-122"/>
                <a:ea typeface="Microsoft YaHei Light" charset="-122"/>
                <a:cs typeface="Microsoft YaHei Light" charset="-122"/>
              </a:rPr>
              <a:t>字符，非 </a:t>
            </a:r>
            <a:r>
              <a:rPr lang="en-US" altLang="zh-CN" sz="2400" dirty="0" err="1" smtClean="0">
                <a:solidFill>
                  <a:prstClr val="black"/>
                </a:solidFill>
                <a:latin typeface="Monaco" charset="0"/>
                <a:ea typeface="Monaco" charset="0"/>
                <a:cs typeface="Monaco" charset="0"/>
              </a:rPr>
              <a:t>unicode</a:t>
            </a:r>
            <a:r>
              <a:rPr lang="zh-CN" altLang="en-US" sz="2400" dirty="0" smtClean="0">
                <a:solidFill>
                  <a:prstClr val="black"/>
                </a:solidFill>
                <a:latin typeface="Microsoft YaHei Light" charset="-122"/>
                <a:ea typeface="Microsoft YaHei Light" charset="-122"/>
                <a:cs typeface="Microsoft YaHei Light" charset="-122"/>
              </a:rPr>
              <a:t> 编码如 </a:t>
            </a:r>
            <a:r>
              <a:rPr lang="en-US" altLang="zh-CN" sz="2400" dirty="0" smtClean="0">
                <a:solidFill>
                  <a:prstClr val="black"/>
                </a:solidFill>
                <a:latin typeface="Microsoft YaHei Light" charset="-122"/>
                <a:ea typeface="Microsoft YaHei Light" charset="-122"/>
                <a:cs typeface="Microsoft YaHei Light" charset="-122"/>
              </a:rPr>
              <a:t>UTF-8</a:t>
            </a:r>
            <a:r>
              <a:rPr lang="zh-CN" altLang="en-US" sz="2400" dirty="0" smtClean="0">
                <a:solidFill>
                  <a:prstClr val="black"/>
                </a:solidFill>
                <a:latin typeface="Microsoft YaHei Light" charset="-122"/>
                <a:ea typeface="Microsoft YaHei Light" charset="-122"/>
                <a:cs typeface="Microsoft YaHei Light" charset="-122"/>
              </a:rPr>
              <a:t>、</a:t>
            </a:r>
            <a:r>
              <a:rPr lang="en-US" altLang="zh-CN" sz="2400" dirty="0" smtClean="0">
                <a:solidFill>
                  <a:prstClr val="black"/>
                </a:solidFill>
                <a:latin typeface="Microsoft YaHei Light" charset="-122"/>
                <a:ea typeface="Microsoft YaHei Light" charset="-122"/>
                <a:cs typeface="Microsoft YaHei Light" charset="-122"/>
              </a:rPr>
              <a:t>GBK</a:t>
            </a:r>
            <a:r>
              <a:rPr lang="zh-CN" altLang="en-US" sz="2400" dirty="0" smtClean="0">
                <a:solidFill>
                  <a:prstClr val="black"/>
                </a:solidFill>
                <a:latin typeface="Microsoft YaHei Light" charset="-122"/>
                <a:ea typeface="Microsoft YaHei Light" charset="-122"/>
                <a:cs typeface="Microsoft YaHei Light" charset="-122"/>
              </a:rPr>
              <a:t>被定义成了 </a:t>
            </a:r>
            <a:r>
              <a:rPr lang="en-US" altLang="zh-CN" sz="2400" dirty="0" smtClean="0">
                <a:solidFill>
                  <a:prstClr val="black"/>
                </a:solidFill>
                <a:latin typeface="Monaco" charset="0"/>
                <a:ea typeface="Monaco" charset="0"/>
                <a:cs typeface="Monaco" charset="0"/>
              </a:rPr>
              <a:t>bytes</a:t>
            </a:r>
          </a:p>
          <a:p>
            <a:pPr>
              <a:lnSpc>
                <a:spcPct val="150000"/>
              </a:lnSpc>
            </a:pPr>
            <a:r>
              <a:rPr lang="zh-CN" altLang="en-US" sz="2400" dirty="0" smtClean="0">
                <a:solidFill>
                  <a:prstClr val="black"/>
                </a:solidFill>
                <a:latin typeface="Microsoft YaHei Light" charset="-122"/>
                <a:ea typeface="Microsoft YaHei Light" charset="-122"/>
                <a:cs typeface="Microsoft YaHei Light" charset="-122"/>
              </a:rPr>
              <a:t>使用</a:t>
            </a:r>
            <a:r>
              <a:rPr lang="zh-CN" altLang="en-US" sz="2400" dirty="0">
                <a:solidFill>
                  <a:prstClr val="black"/>
                </a:solidFill>
                <a:latin typeface="Microsoft YaHei Light" charset="-122"/>
                <a:ea typeface="Microsoft YaHei Light" charset="-122"/>
                <a:cs typeface="Microsoft YaHei Light" charset="-122"/>
              </a:rPr>
              <a:t> </a:t>
            </a:r>
            <a:r>
              <a:rPr lang="en-US" altLang="zh-CN" sz="2400" dirty="0" smtClean="0">
                <a:solidFill>
                  <a:prstClr val="black"/>
                </a:solidFill>
                <a:latin typeface="Monaco" charset="0"/>
                <a:ea typeface="Monaco" charset="0"/>
                <a:cs typeface="Monaco" charset="0"/>
              </a:rPr>
              <a:t>encode()</a:t>
            </a:r>
            <a:r>
              <a:rPr lang="zh-CN" altLang="en-US" sz="2400" dirty="0" smtClean="0">
                <a:solidFill>
                  <a:prstClr val="black"/>
                </a:solidFill>
                <a:latin typeface="Monaco" charset="0"/>
                <a:ea typeface="Monaco" charset="0"/>
                <a:cs typeface="Monaco" charset="0"/>
              </a:rPr>
              <a:t> </a:t>
            </a:r>
            <a:r>
              <a:rPr lang="zh-CN" altLang="en-US" sz="2400" dirty="0" smtClean="0">
                <a:solidFill>
                  <a:prstClr val="black"/>
                </a:solidFill>
                <a:latin typeface="Microsoft YaHei Light" charset="-122"/>
                <a:ea typeface="Microsoft YaHei Light" charset="-122"/>
                <a:cs typeface="Microsoft YaHei Light" charset="-122"/>
              </a:rPr>
              <a:t>和 </a:t>
            </a:r>
            <a:r>
              <a:rPr lang="en-US" altLang="zh-CN" sz="2400" dirty="0" smtClean="0">
                <a:solidFill>
                  <a:prstClr val="black"/>
                </a:solidFill>
                <a:latin typeface="Monaco" charset="0"/>
                <a:ea typeface="Monaco" charset="0"/>
                <a:cs typeface="Monaco" charset="0"/>
              </a:rPr>
              <a:t>decode()</a:t>
            </a:r>
            <a:r>
              <a:rPr lang="zh-CN" altLang="en-US" sz="2400" dirty="0" smtClean="0">
                <a:solidFill>
                  <a:prstClr val="black"/>
                </a:solidFill>
                <a:latin typeface="Monaco" charset="0"/>
                <a:ea typeface="Monaco" charset="0"/>
                <a:cs typeface="Monaco" charset="0"/>
              </a:rPr>
              <a:t> </a:t>
            </a:r>
            <a:r>
              <a:rPr lang="zh-CN" altLang="en-US" sz="2400" dirty="0" smtClean="0">
                <a:solidFill>
                  <a:prstClr val="black"/>
                </a:solidFill>
                <a:latin typeface="Microsoft YaHei Light" charset="-122"/>
                <a:ea typeface="Microsoft YaHei Light" charset="-122"/>
                <a:cs typeface="Microsoft YaHei Light" charset="-122"/>
              </a:rPr>
              <a:t>函数进行相互转换</a:t>
            </a:r>
            <a:endParaRPr lang="en-US" altLang="zh-CN" sz="2400" dirty="0">
              <a:solidFill>
                <a:prstClr val="black"/>
              </a:solidFill>
              <a:latin typeface="Microsoft YaHei Light" charset="-122"/>
              <a:ea typeface="Microsoft YaHei Light" charset="-122"/>
              <a:cs typeface="Microsoft YaHei Light" charset="-122"/>
            </a:endParaRPr>
          </a:p>
        </p:txBody>
      </p:sp>
      <p:sp>
        <p:nvSpPr>
          <p:cNvPr id="5" name="矩形 28"/>
          <p:cNvSpPr/>
          <p:nvPr/>
        </p:nvSpPr>
        <p:spPr>
          <a:xfrm>
            <a:off x="-18899" y="671163"/>
            <a:ext cx="670013"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pic>
        <p:nvPicPr>
          <p:cNvPr id="3" name="图片 2"/>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911424" y="3352800"/>
            <a:ext cx="5969000" cy="3505200"/>
          </a:xfrm>
          <a:prstGeom prst="rect">
            <a:avLst/>
          </a:prstGeom>
        </p:spPr>
      </p:pic>
      <p:sp>
        <p:nvSpPr>
          <p:cNvPr id="4" name="日期占位符 3"/>
          <p:cNvSpPr>
            <a:spLocks noGrp="1"/>
          </p:cNvSpPr>
          <p:nvPr>
            <p:ph type="dt" sz="half" idx="10"/>
          </p:nvPr>
        </p:nvSpPr>
        <p:spPr/>
        <p:txBody>
          <a:bodyPr/>
          <a:lstStyle/>
          <a:p>
            <a:fld id="{8698BEED-DAE1-4718-ABBB-7836EC1456DC}" type="datetime1">
              <a:rPr lang="zh-CN" altLang="en-US" smtClean="0"/>
              <a:pPr/>
              <a:t>2019/9/8</a:t>
            </a:fld>
            <a:endParaRPr lang="zh-CN" altLang="en-US"/>
          </a:p>
        </p:txBody>
      </p:sp>
      <p:sp>
        <p:nvSpPr>
          <p:cNvPr id="7" name="灯片编号占位符 6"/>
          <p:cNvSpPr>
            <a:spLocks noGrp="1"/>
          </p:cNvSpPr>
          <p:nvPr>
            <p:ph type="sldNum" sz="quarter" idx="12"/>
          </p:nvPr>
        </p:nvSpPr>
        <p:spPr/>
        <p:txBody>
          <a:bodyPr/>
          <a:lstStyle/>
          <a:p>
            <a:fld id="{370D8578-DDD4-487D-A316-C8E65CC577E1}" type="slidenum">
              <a:rPr lang="zh-CN" altLang="en-US" smtClean="0"/>
              <a:pPr/>
              <a:t>168</a:t>
            </a:fld>
            <a:endParaRPr lang="zh-CN" altLang="en-US"/>
          </a:p>
        </p:txBody>
      </p:sp>
    </p:spTree>
    <p:extLst>
      <p:ext uri="{BB962C8B-B14F-4D97-AF65-F5344CB8AC3E}">
        <p14:creationId xmlns:p14="http://schemas.microsoft.com/office/powerpoint/2010/main" xmlns="" val="888458863"/>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616482" y="1556792"/>
            <a:ext cx="10775910" cy="9289032"/>
          </a:xfrm>
        </p:spPr>
        <p:txBody>
          <a:bodyPr>
            <a:normAutofit/>
          </a:bodyPr>
          <a:lstStyle/>
          <a:p>
            <a:pPr>
              <a:lnSpc>
                <a:spcPct val="150000"/>
              </a:lnSpc>
            </a:pPr>
            <a:r>
              <a:rPr lang="zh-CN" altLang="en-US" sz="2400" dirty="0">
                <a:solidFill>
                  <a:prstClr val="black"/>
                </a:solidFill>
              </a:rPr>
              <a:t>如果出现乱码的状况，那肯定是编码转码出现了问题，这不外乎有以下几个关键点：  </a:t>
            </a:r>
            <a:endParaRPr lang="en-US" altLang="zh-CN" sz="2400" dirty="0" smtClean="0">
              <a:solidFill>
                <a:prstClr val="black"/>
              </a:solidFill>
            </a:endParaRPr>
          </a:p>
          <a:p>
            <a:pPr lvl="1">
              <a:lnSpc>
                <a:spcPct val="150000"/>
              </a:lnSpc>
            </a:pPr>
            <a:endParaRPr lang="en-US" altLang="zh-CN" dirty="0">
              <a:solidFill>
                <a:prstClr val="black"/>
              </a:solidFill>
            </a:endParaRPr>
          </a:p>
          <a:p>
            <a:pPr lvl="1">
              <a:lnSpc>
                <a:spcPct val="150000"/>
              </a:lnSpc>
            </a:pPr>
            <a:r>
              <a:rPr lang="en-US" altLang="zh-CN" dirty="0" smtClean="0">
                <a:solidFill>
                  <a:prstClr val="black"/>
                </a:solidFill>
              </a:rPr>
              <a:t>Python</a:t>
            </a:r>
            <a:r>
              <a:rPr lang="zh-CN" altLang="en-US" dirty="0">
                <a:solidFill>
                  <a:prstClr val="black"/>
                </a:solidFill>
              </a:rPr>
              <a:t>解释器设置的默认</a:t>
            </a:r>
            <a:r>
              <a:rPr lang="zh-CN" altLang="en-US" dirty="0" smtClean="0">
                <a:solidFill>
                  <a:prstClr val="black"/>
                </a:solidFill>
              </a:rPr>
              <a:t>编码</a:t>
            </a:r>
            <a:endParaRPr lang="en-US" altLang="zh-CN" dirty="0">
              <a:solidFill>
                <a:prstClr val="black"/>
              </a:solidFill>
            </a:endParaRPr>
          </a:p>
          <a:p>
            <a:pPr lvl="1">
              <a:lnSpc>
                <a:spcPct val="150000"/>
              </a:lnSpc>
            </a:pPr>
            <a:r>
              <a:rPr lang="zh-CN" altLang="en-US" dirty="0" smtClean="0">
                <a:solidFill>
                  <a:prstClr val="black"/>
                </a:solidFill>
              </a:rPr>
              <a:t>源</a:t>
            </a:r>
            <a:r>
              <a:rPr lang="zh-CN" altLang="en-US" dirty="0">
                <a:solidFill>
                  <a:prstClr val="black"/>
                </a:solidFill>
              </a:rPr>
              <a:t>文件设置的</a:t>
            </a:r>
            <a:r>
              <a:rPr lang="zh-CN" altLang="en-US" dirty="0" smtClean="0">
                <a:solidFill>
                  <a:prstClr val="black"/>
                </a:solidFill>
              </a:rPr>
              <a:t>编码</a:t>
            </a:r>
            <a:endParaRPr lang="en-US" altLang="zh-CN" dirty="0">
              <a:solidFill>
                <a:prstClr val="black"/>
              </a:solidFill>
            </a:endParaRPr>
          </a:p>
          <a:p>
            <a:pPr lvl="1">
              <a:lnSpc>
                <a:spcPct val="150000"/>
              </a:lnSpc>
            </a:pPr>
            <a:r>
              <a:rPr lang="zh-CN" altLang="en-US" dirty="0" smtClean="0">
                <a:solidFill>
                  <a:prstClr val="black"/>
                </a:solidFill>
              </a:rPr>
              <a:t>终端</a:t>
            </a:r>
            <a:r>
              <a:rPr lang="zh-CN" altLang="en-US" dirty="0">
                <a:solidFill>
                  <a:prstClr val="black"/>
                </a:solidFill>
              </a:rPr>
              <a:t>编码</a:t>
            </a:r>
            <a:endParaRPr lang="en-US" altLang="zh-CN" dirty="0" smtClean="0">
              <a:solidFill>
                <a:prstClr val="black"/>
              </a:solidFill>
            </a:endParaRPr>
          </a:p>
        </p:txBody>
      </p:sp>
      <p:sp>
        <p:nvSpPr>
          <p:cNvPr id="7" name="标题 8"/>
          <p:cNvSpPr txBox="1">
            <a:spLocks/>
          </p:cNvSpPr>
          <p:nvPr/>
        </p:nvSpPr>
        <p:spPr>
          <a:xfrm>
            <a:off x="911424" y="579766"/>
            <a:ext cx="10515600" cy="7810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微软雅黑 Light" panose="020B0502040204020203" pitchFamily="34" charset="-122"/>
                <a:ea typeface="微软雅黑 Light" panose="020B0502040204020203" pitchFamily="34" charset="-122"/>
                <a:cs typeface="+mj-cs"/>
              </a:defRPr>
            </a:lvl1pPr>
          </a:lstStyle>
          <a:p>
            <a:r>
              <a:rPr lang="zh-CN" altLang="en-US" sz="3200" b="1" dirty="0" smtClean="0">
                <a:solidFill>
                  <a:srgbClr val="942124"/>
                </a:solidFill>
                <a:cs typeface="+mn-cs"/>
              </a:rPr>
              <a:t>解决乱码</a:t>
            </a:r>
            <a:endParaRPr lang="zh-CN" altLang="en-US" sz="3200" b="1" dirty="0">
              <a:solidFill>
                <a:srgbClr val="942124"/>
              </a:solidFill>
              <a:cs typeface="+mn-cs"/>
            </a:endParaRPr>
          </a:p>
        </p:txBody>
      </p:sp>
      <p:sp>
        <p:nvSpPr>
          <p:cNvPr id="8" name="矩形 28"/>
          <p:cNvSpPr/>
          <p:nvPr/>
        </p:nvSpPr>
        <p:spPr>
          <a:xfrm>
            <a:off x="-18898" y="671163"/>
            <a:ext cx="510214"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
        <p:nvSpPr>
          <p:cNvPr id="3" name="日期占位符 2"/>
          <p:cNvSpPr>
            <a:spLocks noGrp="1"/>
          </p:cNvSpPr>
          <p:nvPr>
            <p:ph type="dt" sz="half" idx="10"/>
          </p:nvPr>
        </p:nvSpPr>
        <p:spPr/>
        <p:txBody>
          <a:bodyPr/>
          <a:lstStyle/>
          <a:p>
            <a:fld id="{6C495EE4-5142-4BF3-8045-58CD5459B888}" type="datetime1">
              <a:rPr lang="zh-CN" altLang="en-US" smtClean="0"/>
              <a:pPr/>
              <a:t>2019/9/8</a:t>
            </a:fld>
            <a:endParaRPr lang="zh-CN" altLang="en-US"/>
          </a:p>
        </p:txBody>
      </p:sp>
      <p:sp>
        <p:nvSpPr>
          <p:cNvPr id="4" name="灯片编号占位符 3"/>
          <p:cNvSpPr>
            <a:spLocks noGrp="1"/>
          </p:cNvSpPr>
          <p:nvPr>
            <p:ph type="sldNum" sz="quarter" idx="12"/>
          </p:nvPr>
        </p:nvSpPr>
        <p:spPr/>
        <p:txBody>
          <a:bodyPr/>
          <a:lstStyle/>
          <a:p>
            <a:fld id="{370D8578-DDD4-487D-A316-C8E65CC577E1}" type="slidenum">
              <a:rPr lang="zh-CN" altLang="en-US" smtClean="0"/>
              <a:pPr/>
              <a:t>169</a:t>
            </a:fld>
            <a:endParaRPr lang="zh-CN" altLang="en-US"/>
          </a:p>
        </p:txBody>
      </p:sp>
    </p:spTree>
    <p:extLst>
      <p:ext uri="{BB962C8B-B14F-4D97-AF65-F5344CB8AC3E}">
        <p14:creationId xmlns:p14="http://schemas.microsoft.com/office/powerpoint/2010/main" xmlns="" val="1030026736"/>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1017802" y="1772816"/>
            <a:ext cx="2596091" cy="769212"/>
          </a:xfrm>
          <a:prstGeom prst="rect">
            <a:avLst/>
          </a:prstGeom>
        </p:spPr>
      </p:pic>
      <p:sp>
        <p:nvSpPr>
          <p:cNvPr id="13" name="矩形 28"/>
          <p:cNvSpPr/>
          <p:nvPr/>
        </p:nvSpPr>
        <p:spPr>
          <a:xfrm>
            <a:off x="-18898" y="671163"/>
            <a:ext cx="510214"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
        <p:nvSpPr>
          <p:cNvPr id="14" name="矩形 13"/>
          <p:cNvSpPr/>
          <p:nvPr/>
        </p:nvSpPr>
        <p:spPr>
          <a:xfrm>
            <a:off x="479376" y="671163"/>
            <a:ext cx="6480720" cy="598302"/>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5" name="Freeform 83"/>
          <p:cNvSpPr>
            <a:spLocks noChangeArrowheads="1"/>
          </p:cNvSpPr>
          <p:nvPr/>
        </p:nvSpPr>
        <p:spPr bwMode="auto">
          <a:xfrm>
            <a:off x="92209" y="826314"/>
            <a:ext cx="288000" cy="288000"/>
          </a:xfrm>
          <a:custGeom>
            <a:avLst/>
            <a:gdLst>
              <a:gd name="T0" fmla="*/ 38764526 w 602"/>
              <a:gd name="T1" fmla="*/ 78442719 h 602"/>
              <a:gd name="T2" fmla="*/ 38764526 w 602"/>
              <a:gd name="T3" fmla="*/ 78442719 h 602"/>
              <a:gd name="T4" fmla="*/ 0 w 602"/>
              <a:gd name="T5" fmla="*/ 38764526 h 602"/>
              <a:gd name="T6" fmla="*/ 38764526 w 602"/>
              <a:gd name="T7" fmla="*/ 0 h 602"/>
              <a:gd name="T8" fmla="*/ 78442719 w 602"/>
              <a:gd name="T9" fmla="*/ 38764526 h 602"/>
              <a:gd name="T10" fmla="*/ 38764526 w 602"/>
              <a:gd name="T11" fmla="*/ 78442719 h 602"/>
              <a:gd name="T12" fmla="*/ 61866665 w 602"/>
              <a:gd name="T13" fmla="*/ 16576054 h 602"/>
              <a:gd name="T14" fmla="*/ 61866665 w 602"/>
              <a:gd name="T15" fmla="*/ 16576054 h 602"/>
              <a:gd name="T16" fmla="*/ 38764526 w 602"/>
              <a:gd name="T17" fmla="*/ 38764526 h 602"/>
              <a:gd name="T18" fmla="*/ 38764526 w 602"/>
              <a:gd name="T19" fmla="*/ 7308970 h 602"/>
              <a:gd name="T20" fmla="*/ 7439751 w 602"/>
              <a:gd name="T21" fmla="*/ 38764526 h 602"/>
              <a:gd name="T22" fmla="*/ 38764526 w 602"/>
              <a:gd name="T23" fmla="*/ 71002968 h 602"/>
              <a:gd name="T24" fmla="*/ 71002968 w 602"/>
              <a:gd name="T25" fmla="*/ 38764526 h 602"/>
              <a:gd name="T26" fmla="*/ 61866665 w 602"/>
              <a:gd name="T27" fmla="*/ 16576054 h 60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02" h="602">
                <a:moveTo>
                  <a:pt x="297" y="601"/>
                </a:moveTo>
                <a:lnTo>
                  <a:pt x="297" y="601"/>
                </a:lnTo>
                <a:cubicBezTo>
                  <a:pt x="135" y="601"/>
                  <a:pt x="0" y="466"/>
                  <a:pt x="0" y="297"/>
                </a:cubicBezTo>
                <a:cubicBezTo>
                  <a:pt x="0" y="134"/>
                  <a:pt x="135" y="0"/>
                  <a:pt x="297" y="0"/>
                </a:cubicBezTo>
                <a:cubicBezTo>
                  <a:pt x="467" y="0"/>
                  <a:pt x="601" y="134"/>
                  <a:pt x="601" y="297"/>
                </a:cubicBezTo>
                <a:cubicBezTo>
                  <a:pt x="601" y="466"/>
                  <a:pt x="467" y="601"/>
                  <a:pt x="297" y="601"/>
                </a:cubicBezTo>
                <a:close/>
                <a:moveTo>
                  <a:pt x="474" y="127"/>
                </a:moveTo>
                <a:lnTo>
                  <a:pt x="474" y="127"/>
                </a:lnTo>
                <a:cubicBezTo>
                  <a:pt x="297" y="297"/>
                  <a:pt x="297" y="297"/>
                  <a:pt x="297" y="297"/>
                </a:cubicBezTo>
                <a:cubicBezTo>
                  <a:pt x="297" y="56"/>
                  <a:pt x="297" y="56"/>
                  <a:pt x="297" y="56"/>
                </a:cubicBezTo>
                <a:cubicBezTo>
                  <a:pt x="163" y="56"/>
                  <a:pt x="57" y="162"/>
                  <a:pt x="57" y="297"/>
                </a:cubicBezTo>
                <a:cubicBezTo>
                  <a:pt x="57" y="431"/>
                  <a:pt x="163" y="544"/>
                  <a:pt x="297" y="544"/>
                </a:cubicBezTo>
                <a:cubicBezTo>
                  <a:pt x="431" y="544"/>
                  <a:pt x="544" y="431"/>
                  <a:pt x="544" y="297"/>
                </a:cubicBezTo>
                <a:cubicBezTo>
                  <a:pt x="544" y="233"/>
                  <a:pt x="516" y="169"/>
                  <a:pt x="474" y="127"/>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solidFill>
                <a:prstClr val="black"/>
              </a:solidFill>
            </a:endParaRPr>
          </a:p>
        </p:txBody>
      </p:sp>
      <p:sp>
        <p:nvSpPr>
          <p:cNvPr id="16" name="文本框 5"/>
          <p:cNvSpPr txBox="1"/>
          <p:nvPr/>
        </p:nvSpPr>
        <p:spPr>
          <a:xfrm>
            <a:off x="953786" y="709485"/>
            <a:ext cx="6438358" cy="523220"/>
          </a:xfrm>
          <a:prstGeom prst="rect">
            <a:avLst/>
          </a:prstGeom>
          <a:noFill/>
        </p:spPr>
        <p:txBody>
          <a:bodyPr wrap="square" rtlCol="0">
            <a:spAutoFit/>
          </a:bodyPr>
          <a:lstStyle/>
          <a:p>
            <a:r>
              <a:rPr lang="en-US" altLang="zh-CN" sz="2800" dirty="0" smtClean="0">
                <a:solidFill>
                  <a:prstClr val="white"/>
                </a:solidFill>
                <a:latin typeface="微软雅黑 Light" panose="020B0502040204020203" pitchFamily="34" charset="-122"/>
                <a:ea typeface="微软雅黑 Light" panose="020B0502040204020203" pitchFamily="34" charset="-122"/>
              </a:rPr>
              <a:t>Python</a:t>
            </a:r>
            <a:r>
              <a:rPr lang="zh-CN" altLang="en-US" sz="2800" dirty="0" smtClean="0">
                <a:solidFill>
                  <a:prstClr val="white"/>
                </a:solidFill>
                <a:latin typeface="微软雅黑 Light" panose="020B0502040204020203" pitchFamily="34" charset="-122"/>
                <a:ea typeface="微软雅黑 Light" panose="020B0502040204020203" pitchFamily="34" charset="-122"/>
              </a:rPr>
              <a:t>语言与</a:t>
            </a:r>
            <a:r>
              <a:rPr lang="en-US" altLang="zh-CN" sz="2800" dirty="0" smtClean="0">
                <a:solidFill>
                  <a:prstClr val="white"/>
                </a:solidFill>
                <a:latin typeface="微软雅黑 Light" panose="020B0502040204020203" pitchFamily="34" charset="-122"/>
                <a:ea typeface="微软雅黑 Light" panose="020B0502040204020203" pitchFamily="34" charset="-122"/>
              </a:rPr>
              <a:t>R</a:t>
            </a:r>
            <a:r>
              <a:rPr lang="zh-CN" altLang="en-US" sz="2800" dirty="0" smtClean="0">
                <a:solidFill>
                  <a:prstClr val="white"/>
                </a:solidFill>
                <a:latin typeface="微软雅黑 Light" panose="020B0502040204020203" pitchFamily="34" charset="-122"/>
                <a:ea typeface="微软雅黑 Light" panose="020B0502040204020203" pitchFamily="34" charset="-122"/>
              </a:rPr>
              <a:t>语言的应用场景对比</a:t>
            </a:r>
            <a:endParaRPr lang="zh-CN" altLang="en-US" sz="2800" dirty="0">
              <a:solidFill>
                <a:prstClr val="white"/>
              </a:solidFill>
              <a:latin typeface="微软雅黑 Light" panose="020B0502040204020203" pitchFamily="34" charset="-122"/>
              <a:ea typeface="微软雅黑 Light" panose="020B0502040204020203" pitchFamily="34" charset="-122"/>
            </a:endParaRPr>
          </a:p>
        </p:txBody>
      </p:sp>
      <p:pic>
        <p:nvPicPr>
          <p:cNvPr id="8" name="图片 7"/>
          <p:cNvPicPr>
            <a:picLocks noChangeAspect="1"/>
          </p:cNvPicPr>
          <p:nvPr/>
        </p:nvPicPr>
        <p:blipFill>
          <a:blip r:embed="rId4"/>
          <a:stretch>
            <a:fillRect/>
          </a:stretch>
        </p:blipFill>
        <p:spPr>
          <a:xfrm>
            <a:off x="6528048" y="1610484"/>
            <a:ext cx="1064622" cy="931544"/>
          </a:xfrm>
          <a:prstGeom prst="rect">
            <a:avLst/>
          </a:prstGeom>
        </p:spPr>
      </p:pic>
      <p:sp>
        <p:nvSpPr>
          <p:cNvPr id="9" name="内容占位符 1"/>
          <p:cNvSpPr>
            <a:spLocks noGrp="1"/>
          </p:cNvSpPr>
          <p:nvPr>
            <p:ph idx="1"/>
          </p:nvPr>
        </p:nvSpPr>
        <p:spPr>
          <a:xfrm>
            <a:off x="987496" y="2996952"/>
            <a:ext cx="5324528" cy="3312368"/>
          </a:xfrm>
        </p:spPr>
        <p:txBody>
          <a:bodyPr>
            <a:normAutofit/>
          </a:bodyPr>
          <a:lstStyle/>
          <a:p>
            <a:pPr>
              <a:lnSpc>
                <a:spcPct val="150000"/>
              </a:lnSpc>
            </a:pPr>
            <a:r>
              <a:rPr kumimoji="1" lang="zh-CN" altLang="en-US" sz="2400" dirty="0" smtClean="0"/>
              <a:t>网络爬虫</a:t>
            </a:r>
            <a:endParaRPr kumimoji="1" lang="en-US" altLang="zh-CN" sz="2400" dirty="0" smtClean="0"/>
          </a:p>
          <a:p>
            <a:pPr>
              <a:lnSpc>
                <a:spcPct val="150000"/>
              </a:lnSpc>
            </a:pPr>
            <a:r>
              <a:rPr kumimoji="1" lang="zh-CN" altLang="en-US" sz="2400" dirty="0" smtClean="0"/>
              <a:t>连接数据库</a:t>
            </a:r>
            <a:endParaRPr kumimoji="1" lang="en-US" altLang="zh-CN" sz="2400" dirty="0" smtClean="0"/>
          </a:p>
          <a:p>
            <a:pPr>
              <a:lnSpc>
                <a:spcPct val="150000"/>
              </a:lnSpc>
            </a:pPr>
            <a:r>
              <a:rPr kumimoji="1" lang="zh-CN" altLang="en-US" sz="2400" dirty="0" smtClean="0"/>
              <a:t>内容管理系统</a:t>
            </a:r>
            <a:endParaRPr kumimoji="1" lang="en-US" altLang="zh-CN" sz="2400" dirty="0" smtClean="0"/>
          </a:p>
          <a:p>
            <a:pPr>
              <a:lnSpc>
                <a:spcPct val="150000"/>
              </a:lnSpc>
            </a:pPr>
            <a:r>
              <a:rPr kumimoji="1" lang="en-US" altLang="zh-CN" sz="2400" dirty="0" smtClean="0"/>
              <a:t>API</a:t>
            </a:r>
            <a:r>
              <a:rPr kumimoji="1" lang="zh-CN" altLang="en-US" sz="2400" dirty="0" smtClean="0"/>
              <a:t>构建</a:t>
            </a:r>
            <a:endParaRPr kumimoji="1" lang="zh-CN" altLang="en-US" sz="2400" dirty="0"/>
          </a:p>
        </p:txBody>
      </p:sp>
      <p:sp>
        <p:nvSpPr>
          <p:cNvPr id="10" name="内容占位符 1"/>
          <p:cNvSpPr txBox="1">
            <a:spLocks/>
          </p:cNvSpPr>
          <p:nvPr/>
        </p:nvSpPr>
        <p:spPr>
          <a:xfrm>
            <a:off x="6528048" y="2996952"/>
            <a:ext cx="5324528" cy="259228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kumimoji="1" lang="zh-CN" altLang="en-US" sz="2400" dirty="0" smtClean="0"/>
              <a:t>统计分析</a:t>
            </a:r>
            <a:endParaRPr kumimoji="1" lang="en-US" altLang="zh-CN" sz="2400" dirty="0" smtClean="0"/>
          </a:p>
          <a:p>
            <a:pPr>
              <a:lnSpc>
                <a:spcPct val="150000"/>
              </a:lnSpc>
            </a:pPr>
            <a:r>
              <a:rPr kumimoji="1" lang="zh-CN" altLang="en-US" sz="2400" dirty="0" smtClean="0"/>
              <a:t>互动式图标</a:t>
            </a:r>
            <a:r>
              <a:rPr kumimoji="1" lang="en-US" altLang="zh-CN" sz="2400" dirty="0" smtClean="0"/>
              <a:t>/</a:t>
            </a:r>
            <a:r>
              <a:rPr kumimoji="1" lang="zh-CN" altLang="en-US" sz="2400" dirty="0" smtClean="0"/>
              <a:t>面板</a:t>
            </a:r>
            <a:endParaRPr kumimoji="1" lang="zh-CN" altLang="en-US" dirty="0"/>
          </a:p>
        </p:txBody>
      </p:sp>
      <p:sp>
        <p:nvSpPr>
          <p:cNvPr id="2" name="日期占位符 1"/>
          <p:cNvSpPr>
            <a:spLocks noGrp="1"/>
          </p:cNvSpPr>
          <p:nvPr>
            <p:ph type="dt" sz="half" idx="10"/>
          </p:nvPr>
        </p:nvSpPr>
        <p:spPr/>
        <p:txBody>
          <a:bodyPr/>
          <a:lstStyle/>
          <a:p>
            <a:fld id="{2DF9E569-2830-41F5-AC7A-FC6BA7FDC010}" type="datetime1">
              <a:rPr lang="zh-CN" altLang="en-US" smtClean="0"/>
              <a:pPr/>
              <a:t>2019/9/8</a:t>
            </a:fld>
            <a:endParaRPr lang="zh-CN" altLang="en-US"/>
          </a:p>
        </p:txBody>
      </p:sp>
      <p:sp>
        <p:nvSpPr>
          <p:cNvPr id="3" name="灯片编号占位符 2"/>
          <p:cNvSpPr>
            <a:spLocks noGrp="1"/>
          </p:cNvSpPr>
          <p:nvPr>
            <p:ph type="sldNum" sz="quarter" idx="12"/>
          </p:nvPr>
        </p:nvSpPr>
        <p:spPr/>
        <p:txBody>
          <a:bodyPr/>
          <a:lstStyle/>
          <a:p>
            <a:fld id="{370D8578-DDD4-487D-A316-C8E65CC577E1}" type="slidenum">
              <a:rPr lang="zh-CN" altLang="en-US" smtClean="0"/>
              <a:pPr/>
              <a:t>17</a:t>
            </a:fld>
            <a:endParaRPr lang="zh-CN" altLang="en-US"/>
          </a:p>
        </p:txBody>
      </p:sp>
    </p:spTree>
    <p:extLst>
      <p:ext uri="{BB962C8B-B14F-4D97-AF65-F5344CB8AC3E}">
        <p14:creationId xmlns:p14="http://schemas.microsoft.com/office/powerpoint/2010/main" xmlns="" val="3048734258"/>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内容占位符 1"/>
          <p:cNvSpPr>
            <a:spLocks noGrp="1"/>
          </p:cNvSpPr>
          <p:nvPr>
            <p:ph idx="1"/>
          </p:nvPr>
        </p:nvSpPr>
        <p:spPr>
          <a:xfrm>
            <a:off x="911424" y="1556792"/>
            <a:ext cx="10775910" cy="5324410"/>
          </a:xfrm>
        </p:spPr>
        <p:txBody>
          <a:bodyPr>
            <a:normAutofit/>
          </a:bodyPr>
          <a:lstStyle/>
          <a:p>
            <a:pPr>
              <a:lnSpc>
                <a:spcPct val="150000"/>
              </a:lnSpc>
            </a:pPr>
            <a:r>
              <a:rPr lang="en-US" altLang="zh-CN" sz="2400" dirty="0" smtClean="0">
                <a:solidFill>
                  <a:prstClr val="black"/>
                </a:solidFill>
              </a:rPr>
              <a:t>Python</a:t>
            </a:r>
            <a:r>
              <a:rPr lang="zh-CN" altLang="en-US" sz="2400" dirty="0">
                <a:solidFill>
                  <a:prstClr val="black"/>
                </a:solidFill>
              </a:rPr>
              <a:t>解释器的编码指</a:t>
            </a:r>
            <a:r>
              <a:rPr lang="en-US" altLang="zh-CN" sz="2400" dirty="0">
                <a:solidFill>
                  <a:prstClr val="black"/>
                </a:solidFill>
              </a:rPr>
              <a:t>Python</a:t>
            </a:r>
            <a:r>
              <a:rPr lang="zh-CN" altLang="en-US" sz="2400" dirty="0">
                <a:solidFill>
                  <a:prstClr val="black"/>
                </a:solidFill>
              </a:rPr>
              <a:t>内部认为的</a:t>
            </a:r>
            <a:r>
              <a:rPr lang="zh-CN" altLang="en-US" sz="2400" dirty="0" smtClean="0">
                <a:solidFill>
                  <a:prstClr val="black"/>
                </a:solidFill>
              </a:rPr>
              <a:t>字符</a:t>
            </a:r>
            <a:r>
              <a:rPr lang="zh-CN" altLang="en-US" sz="2400" dirty="0" smtClean="0">
                <a:solidFill>
                  <a:prstClr val="black"/>
                </a:solidFill>
                <a:latin typeface="Monaco" charset="0"/>
                <a:ea typeface="Monaco" charset="0"/>
                <a:cs typeface="Monaco" charset="0"/>
              </a:rPr>
              <a:t> </a:t>
            </a:r>
            <a:r>
              <a:rPr lang="en-US" altLang="zh-CN" sz="2400" dirty="0" err="1" smtClean="0">
                <a:solidFill>
                  <a:prstClr val="black"/>
                </a:solidFill>
                <a:latin typeface="Monaco" charset="0"/>
                <a:ea typeface="Monaco" charset="0"/>
                <a:cs typeface="Monaco" charset="0"/>
              </a:rPr>
              <a:t>str</a:t>
            </a:r>
            <a:r>
              <a:rPr lang="zh-CN" altLang="en-US" sz="2400" dirty="0" smtClean="0">
                <a:solidFill>
                  <a:prstClr val="black"/>
                </a:solidFill>
                <a:latin typeface="Monaco" charset="0"/>
                <a:ea typeface="Monaco" charset="0"/>
                <a:cs typeface="Monaco" charset="0"/>
              </a:rPr>
              <a:t> </a:t>
            </a:r>
            <a:r>
              <a:rPr lang="zh-CN" altLang="en-US" sz="2400" dirty="0" smtClean="0">
                <a:solidFill>
                  <a:prstClr val="black"/>
                </a:solidFill>
              </a:rPr>
              <a:t>的编码，即一个 </a:t>
            </a:r>
            <a:r>
              <a:rPr lang="en-US" altLang="zh-CN" sz="2400" dirty="0" err="1">
                <a:solidFill>
                  <a:prstClr val="black"/>
                </a:solidFill>
                <a:latin typeface="Monaco" charset="0"/>
                <a:ea typeface="Monaco" charset="0"/>
                <a:cs typeface="Monaco" charset="0"/>
              </a:rPr>
              <a:t>str</a:t>
            </a:r>
            <a:r>
              <a:rPr lang="zh-CN" altLang="en-US" sz="2400" dirty="0" smtClean="0">
                <a:solidFill>
                  <a:prstClr val="black"/>
                </a:solidFill>
              </a:rPr>
              <a:t> 变量</a:t>
            </a:r>
            <a:r>
              <a:rPr lang="zh-CN" altLang="en-US" sz="2400" dirty="0">
                <a:solidFill>
                  <a:prstClr val="black"/>
                </a:solidFill>
              </a:rPr>
              <a:t>，要转换</a:t>
            </a:r>
            <a:r>
              <a:rPr lang="zh-CN" altLang="en-US" sz="2400" dirty="0" smtClean="0">
                <a:solidFill>
                  <a:prstClr val="black"/>
                </a:solidFill>
              </a:rPr>
              <a:t>为 </a:t>
            </a:r>
            <a:r>
              <a:rPr lang="en-US" altLang="zh-CN" sz="2400" dirty="0" err="1">
                <a:solidFill>
                  <a:prstClr val="black"/>
                </a:solidFill>
                <a:latin typeface="Monaco" charset="0"/>
                <a:ea typeface="Monaco" charset="0"/>
                <a:cs typeface="Monaco" charset="0"/>
              </a:rPr>
              <a:t>unicode</a:t>
            </a:r>
            <a:r>
              <a:rPr lang="zh-CN" altLang="en-US" sz="2400" dirty="0" smtClean="0">
                <a:solidFill>
                  <a:prstClr val="black"/>
                </a:solidFill>
              </a:rPr>
              <a:t> 时</a:t>
            </a:r>
            <a:r>
              <a:rPr lang="zh-CN" altLang="en-US" sz="2400" dirty="0">
                <a:solidFill>
                  <a:prstClr val="black"/>
                </a:solidFill>
              </a:rPr>
              <a:t>，</a:t>
            </a:r>
            <a:r>
              <a:rPr lang="en-US" altLang="zh-CN" sz="2400" dirty="0">
                <a:solidFill>
                  <a:prstClr val="black"/>
                </a:solidFill>
              </a:rPr>
              <a:t>Python</a:t>
            </a:r>
            <a:r>
              <a:rPr lang="zh-CN" altLang="en-US" sz="2400" dirty="0">
                <a:solidFill>
                  <a:prstClr val="black"/>
                </a:solidFill>
              </a:rPr>
              <a:t>解释器默认的转换</a:t>
            </a:r>
            <a:r>
              <a:rPr lang="zh-CN" altLang="en-US" sz="2400" dirty="0" smtClean="0">
                <a:solidFill>
                  <a:prstClr val="black"/>
                </a:solidFill>
              </a:rPr>
              <a:t>方式</a:t>
            </a:r>
            <a:endParaRPr lang="en-US" altLang="zh-CN" sz="2400" dirty="0" smtClean="0">
              <a:solidFill>
                <a:prstClr val="black"/>
              </a:solidFill>
            </a:endParaRPr>
          </a:p>
          <a:p>
            <a:pPr>
              <a:lnSpc>
                <a:spcPct val="150000"/>
              </a:lnSpc>
            </a:pPr>
            <a:r>
              <a:rPr lang="en-US" altLang="zh-CN" sz="2400" dirty="0">
                <a:solidFill>
                  <a:prstClr val="black"/>
                </a:solidFill>
              </a:rPr>
              <a:t>Python</a:t>
            </a:r>
            <a:r>
              <a:rPr lang="zh-CN" altLang="en-US" sz="2400" dirty="0">
                <a:solidFill>
                  <a:prstClr val="black"/>
                </a:solidFill>
              </a:rPr>
              <a:t>的默认转换方式是</a:t>
            </a:r>
            <a:r>
              <a:rPr lang="en-US" altLang="zh-CN" sz="2400" dirty="0">
                <a:solidFill>
                  <a:prstClr val="black"/>
                </a:solidFill>
              </a:rPr>
              <a:t>ASCII</a:t>
            </a:r>
            <a:r>
              <a:rPr lang="zh-CN" altLang="en-US" sz="2400" dirty="0" smtClean="0">
                <a:solidFill>
                  <a:prstClr val="black"/>
                </a:solidFill>
              </a:rPr>
              <a:t>， </a:t>
            </a:r>
            <a:r>
              <a:rPr lang="en-US" altLang="zh-CN" sz="2400" dirty="0" err="1" smtClean="0">
                <a:solidFill>
                  <a:prstClr val="black"/>
                </a:solidFill>
                <a:latin typeface="Monaco" charset="0"/>
                <a:ea typeface="Monaco" charset="0"/>
                <a:cs typeface="Monaco" charset="0"/>
              </a:rPr>
              <a:t>sys.getdefaultencoding</a:t>
            </a:r>
            <a:r>
              <a:rPr lang="en-US" altLang="zh-CN" sz="2400" dirty="0" smtClean="0">
                <a:solidFill>
                  <a:prstClr val="black"/>
                </a:solidFill>
                <a:latin typeface="Monaco" charset="0"/>
                <a:ea typeface="Monaco" charset="0"/>
                <a:cs typeface="Monaco" charset="0"/>
              </a:rPr>
              <a:t>()</a:t>
            </a:r>
            <a:r>
              <a:rPr lang="zh-CN" altLang="en-US" sz="2400" dirty="0" smtClean="0">
                <a:solidFill>
                  <a:prstClr val="black"/>
                </a:solidFill>
                <a:latin typeface="Monaco" charset="0"/>
                <a:ea typeface="Monaco" charset="0"/>
                <a:cs typeface="Monaco" charset="0"/>
              </a:rPr>
              <a:t> </a:t>
            </a:r>
            <a:r>
              <a:rPr lang="zh-CN" altLang="en-US" sz="2400" dirty="0" smtClean="0">
                <a:solidFill>
                  <a:prstClr val="black"/>
                </a:solidFill>
              </a:rPr>
              <a:t>函数</a:t>
            </a:r>
            <a:r>
              <a:rPr lang="zh-CN" altLang="en-US" sz="2400" dirty="0">
                <a:solidFill>
                  <a:prstClr val="black"/>
                </a:solidFill>
              </a:rPr>
              <a:t>可以获得默认编码</a:t>
            </a:r>
            <a:r>
              <a:rPr lang="zh-CN" altLang="en-US" sz="2400" dirty="0" smtClean="0">
                <a:solidFill>
                  <a:prstClr val="black"/>
                </a:solidFill>
              </a:rPr>
              <a:t>信息</a:t>
            </a:r>
          </a:p>
          <a:p>
            <a:pPr>
              <a:lnSpc>
                <a:spcPct val="150000"/>
              </a:lnSpc>
            </a:pPr>
            <a:endParaRPr lang="en-US" altLang="zh-CN" sz="2400" dirty="0" smtClean="0">
              <a:solidFill>
                <a:prstClr val="black"/>
              </a:solidFill>
            </a:endParaRPr>
          </a:p>
        </p:txBody>
      </p:sp>
      <p:sp>
        <p:nvSpPr>
          <p:cNvPr id="10" name="文本框 5"/>
          <p:cNvSpPr txBox="1"/>
          <p:nvPr/>
        </p:nvSpPr>
        <p:spPr>
          <a:xfrm>
            <a:off x="911424" y="836712"/>
            <a:ext cx="2664296" cy="400110"/>
          </a:xfrm>
          <a:prstGeom prst="rect">
            <a:avLst/>
          </a:prstGeom>
          <a:noFill/>
        </p:spPr>
        <p:txBody>
          <a:bodyPr wrap="square" rtlCol="0">
            <a:spAutoFit/>
          </a:bodyPr>
          <a:lstStyle/>
          <a:p>
            <a:r>
              <a:rPr lang="zh-CN" altLang="en-US" sz="2000" dirty="0">
                <a:solidFill>
                  <a:prstClr val="white"/>
                </a:solidFill>
                <a:latin typeface="微软雅黑 Light" panose="020B0502040204020203" pitchFamily="34" charset="-122"/>
                <a:ea typeface="微软雅黑 Light" panose="020B0502040204020203" pitchFamily="34" charset="-122"/>
              </a:rPr>
              <a:t>聚类分析</a:t>
            </a:r>
          </a:p>
        </p:txBody>
      </p:sp>
      <p:sp>
        <p:nvSpPr>
          <p:cNvPr id="13" name="矩形 28"/>
          <p:cNvSpPr/>
          <p:nvPr/>
        </p:nvSpPr>
        <p:spPr>
          <a:xfrm>
            <a:off x="-18898" y="671163"/>
            <a:ext cx="510214"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
        <p:nvSpPr>
          <p:cNvPr id="14" name="矩形 4"/>
          <p:cNvSpPr/>
          <p:nvPr/>
        </p:nvSpPr>
        <p:spPr>
          <a:xfrm>
            <a:off x="479376" y="674237"/>
            <a:ext cx="2664296" cy="595228"/>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8" name="Freeform 83"/>
          <p:cNvSpPr>
            <a:spLocks noChangeArrowheads="1"/>
          </p:cNvSpPr>
          <p:nvPr/>
        </p:nvSpPr>
        <p:spPr bwMode="auto">
          <a:xfrm>
            <a:off x="92209" y="826314"/>
            <a:ext cx="288000" cy="288000"/>
          </a:xfrm>
          <a:custGeom>
            <a:avLst/>
            <a:gdLst>
              <a:gd name="T0" fmla="*/ 38764526 w 602"/>
              <a:gd name="T1" fmla="*/ 78442719 h 602"/>
              <a:gd name="T2" fmla="*/ 38764526 w 602"/>
              <a:gd name="T3" fmla="*/ 78442719 h 602"/>
              <a:gd name="T4" fmla="*/ 0 w 602"/>
              <a:gd name="T5" fmla="*/ 38764526 h 602"/>
              <a:gd name="T6" fmla="*/ 38764526 w 602"/>
              <a:gd name="T7" fmla="*/ 0 h 602"/>
              <a:gd name="T8" fmla="*/ 78442719 w 602"/>
              <a:gd name="T9" fmla="*/ 38764526 h 602"/>
              <a:gd name="T10" fmla="*/ 38764526 w 602"/>
              <a:gd name="T11" fmla="*/ 78442719 h 602"/>
              <a:gd name="T12" fmla="*/ 61866665 w 602"/>
              <a:gd name="T13" fmla="*/ 16576054 h 602"/>
              <a:gd name="T14" fmla="*/ 61866665 w 602"/>
              <a:gd name="T15" fmla="*/ 16576054 h 602"/>
              <a:gd name="T16" fmla="*/ 38764526 w 602"/>
              <a:gd name="T17" fmla="*/ 38764526 h 602"/>
              <a:gd name="T18" fmla="*/ 38764526 w 602"/>
              <a:gd name="T19" fmla="*/ 7308970 h 602"/>
              <a:gd name="T20" fmla="*/ 7439751 w 602"/>
              <a:gd name="T21" fmla="*/ 38764526 h 602"/>
              <a:gd name="T22" fmla="*/ 38764526 w 602"/>
              <a:gd name="T23" fmla="*/ 71002968 h 602"/>
              <a:gd name="T24" fmla="*/ 71002968 w 602"/>
              <a:gd name="T25" fmla="*/ 38764526 h 602"/>
              <a:gd name="T26" fmla="*/ 61866665 w 602"/>
              <a:gd name="T27" fmla="*/ 16576054 h 60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02" h="602">
                <a:moveTo>
                  <a:pt x="297" y="601"/>
                </a:moveTo>
                <a:lnTo>
                  <a:pt x="297" y="601"/>
                </a:lnTo>
                <a:cubicBezTo>
                  <a:pt x="135" y="601"/>
                  <a:pt x="0" y="466"/>
                  <a:pt x="0" y="297"/>
                </a:cubicBezTo>
                <a:cubicBezTo>
                  <a:pt x="0" y="134"/>
                  <a:pt x="135" y="0"/>
                  <a:pt x="297" y="0"/>
                </a:cubicBezTo>
                <a:cubicBezTo>
                  <a:pt x="467" y="0"/>
                  <a:pt x="601" y="134"/>
                  <a:pt x="601" y="297"/>
                </a:cubicBezTo>
                <a:cubicBezTo>
                  <a:pt x="601" y="466"/>
                  <a:pt x="467" y="601"/>
                  <a:pt x="297" y="601"/>
                </a:cubicBezTo>
                <a:close/>
                <a:moveTo>
                  <a:pt x="474" y="127"/>
                </a:moveTo>
                <a:lnTo>
                  <a:pt x="474" y="127"/>
                </a:lnTo>
                <a:cubicBezTo>
                  <a:pt x="297" y="297"/>
                  <a:pt x="297" y="297"/>
                  <a:pt x="297" y="297"/>
                </a:cubicBezTo>
                <a:cubicBezTo>
                  <a:pt x="297" y="56"/>
                  <a:pt x="297" y="56"/>
                  <a:pt x="297" y="56"/>
                </a:cubicBezTo>
                <a:cubicBezTo>
                  <a:pt x="163" y="56"/>
                  <a:pt x="57" y="162"/>
                  <a:pt x="57" y="297"/>
                </a:cubicBezTo>
                <a:cubicBezTo>
                  <a:pt x="57" y="431"/>
                  <a:pt x="163" y="544"/>
                  <a:pt x="297" y="544"/>
                </a:cubicBezTo>
                <a:cubicBezTo>
                  <a:pt x="431" y="544"/>
                  <a:pt x="544" y="431"/>
                  <a:pt x="544" y="297"/>
                </a:cubicBezTo>
                <a:cubicBezTo>
                  <a:pt x="544" y="233"/>
                  <a:pt x="516" y="169"/>
                  <a:pt x="474" y="127"/>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solidFill>
                <a:prstClr val="black"/>
              </a:solidFill>
            </a:endParaRPr>
          </a:p>
        </p:txBody>
      </p:sp>
      <p:sp>
        <p:nvSpPr>
          <p:cNvPr id="19" name="文本框 5"/>
          <p:cNvSpPr txBox="1"/>
          <p:nvPr/>
        </p:nvSpPr>
        <p:spPr>
          <a:xfrm>
            <a:off x="953786" y="709485"/>
            <a:ext cx="3414022" cy="523220"/>
          </a:xfrm>
          <a:prstGeom prst="rect">
            <a:avLst/>
          </a:prstGeom>
          <a:noFill/>
        </p:spPr>
        <p:txBody>
          <a:bodyPr wrap="square" rtlCol="0">
            <a:spAutoFit/>
          </a:bodyPr>
          <a:lstStyle/>
          <a:p>
            <a:r>
              <a:rPr lang="zh-CN" altLang="en-US" sz="2800" dirty="0" smtClean="0">
                <a:solidFill>
                  <a:prstClr val="white"/>
                </a:solidFill>
                <a:latin typeface="微软雅黑 Light" panose="020B0502040204020203" pitchFamily="34" charset="-122"/>
                <a:ea typeface="微软雅黑 Light" panose="020B0502040204020203" pitchFamily="34" charset="-122"/>
              </a:rPr>
              <a:t>解释器编码</a:t>
            </a:r>
            <a:endParaRPr lang="zh-CN" altLang="en-US" sz="2800" dirty="0">
              <a:solidFill>
                <a:prstClr val="white"/>
              </a:solidFill>
              <a:latin typeface="微软雅黑 Light" panose="020B0502040204020203" pitchFamily="34" charset="-122"/>
              <a:ea typeface="微软雅黑 Light" panose="020B0502040204020203" pitchFamily="34" charset="-122"/>
            </a:endParaRPr>
          </a:p>
        </p:txBody>
      </p:sp>
      <p:pic>
        <p:nvPicPr>
          <p:cNvPr id="2" name="图片 1"/>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1088474" y="3933056"/>
            <a:ext cx="7599814" cy="2209057"/>
          </a:xfrm>
          <a:prstGeom prst="rect">
            <a:avLst/>
          </a:prstGeom>
        </p:spPr>
      </p:pic>
      <p:sp>
        <p:nvSpPr>
          <p:cNvPr id="3" name="日期占位符 2"/>
          <p:cNvSpPr>
            <a:spLocks noGrp="1"/>
          </p:cNvSpPr>
          <p:nvPr>
            <p:ph type="dt" sz="half" idx="10"/>
          </p:nvPr>
        </p:nvSpPr>
        <p:spPr/>
        <p:txBody>
          <a:bodyPr/>
          <a:lstStyle/>
          <a:p>
            <a:fld id="{D582A3EA-1E2F-4A4E-9DB9-0F38FD588A12}" type="datetime1">
              <a:rPr lang="zh-CN" altLang="en-US" smtClean="0"/>
              <a:pPr/>
              <a:t>2019/9/8</a:t>
            </a:fld>
            <a:endParaRPr lang="zh-CN" altLang="en-US"/>
          </a:p>
        </p:txBody>
      </p:sp>
      <p:sp>
        <p:nvSpPr>
          <p:cNvPr id="4" name="灯片编号占位符 3"/>
          <p:cNvSpPr>
            <a:spLocks noGrp="1"/>
          </p:cNvSpPr>
          <p:nvPr>
            <p:ph type="sldNum" sz="quarter" idx="12"/>
          </p:nvPr>
        </p:nvSpPr>
        <p:spPr/>
        <p:txBody>
          <a:bodyPr/>
          <a:lstStyle/>
          <a:p>
            <a:fld id="{370D8578-DDD4-487D-A316-C8E65CC577E1}" type="slidenum">
              <a:rPr lang="zh-CN" altLang="en-US" smtClean="0"/>
              <a:pPr/>
              <a:t>170</a:t>
            </a:fld>
            <a:endParaRPr lang="zh-CN" altLang="en-US"/>
          </a:p>
        </p:txBody>
      </p:sp>
    </p:spTree>
    <p:extLst>
      <p:ext uri="{BB962C8B-B14F-4D97-AF65-F5344CB8AC3E}">
        <p14:creationId xmlns:p14="http://schemas.microsoft.com/office/powerpoint/2010/main" xmlns="" val="1249330878"/>
      </p:ext>
    </p:extLst>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内容占位符 1"/>
          <p:cNvSpPr>
            <a:spLocks noGrp="1"/>
          </p:cNvSpPr>
          <p:nvPr>
            <p:ph idx="1"/>
          </p:nvPr>
        </p:nvSpPr>
        <p:spPr>
          <a:xfrm>
            <a:off x="911424" y="1556792"/>
            <a:ext cx="10775910" cy="5324410"/>
          </a:xfrm>
        </p:spPr>
        <p:txBody>
          <a:bodyPr>
            <a:normAutofit/>
          </a:bodyPr>
          <a:lstStyle/>
          <a:p>
            <a:pPr>
              <a:lnSpc>
                <a:spcPct val="150000"/>
              </a:lnSpc>
            </a:pPr>
            <a:r>
              <a:rPr lang="zh-CN" altLang="en-US" sz="2400" dirty="0" smtClean="0">
                <a:solidFill>
                  <a:prstClr val="black"/>
                </a:solidFill>
              </a:rPr>
              <a:t>在 </a:t>
            </a:r>
            <a:r>
              <a:rPr lang="en-US" altLang="zh-CN" sz="2400" dirty="0" smtClean="0">
                <a:solidFill>
                  <a:prstClr val="black"/>
                </a:solidFill>
              </a:rPr>
              <a:t>ASCII</a:t>
            </a:r>
            <a:r>
              <a:rPr lang="zh-CN" altLang="en-US" sz="2400" dirty="0" smtClean="0">
                <a:solidFill>
                  <a:prstClr val="black"/>
                </a:solidFill>
              </a:rPr>
              <a:t> 默认编码条件下对中文字符编码会出现错误，因为 </a:t>
            </a:r>
            <a:r>
              <a:rPr lang="en-US" altLang="zh-CN" sz="2400" dirty="0" smtClean="0">
                <a:solidFill>
                  <a:prstClr val="black"/>
                </a:solidFill>
              </a:rPr>
              <a:t>ASCII</a:t>
            </a:r>
            <a:r>
              <a:rPr lang="zh-CN" altLang="en-US" sz="2400" dirty="0" smtClean="0">
                <a:solidFill>
                  <a:prstClr val="black"/>
                </a:solidFill>
              </a:rPr>
              <a:t> 不能对中文进行编码</a:t>
            </a:r>
          </a:p>
          <a:p>
            <a:pPr>
              <a:lnSpc>
                <a:spcPct val="150000"/>
              </a:lnSpc>
            </a:pPr>
            <a:endParaRPr lang="en-US" altLang="zh-CN" sz="2400" dirty="0" smtClean="0">
              <a:solidFill>
                <a:prstClr val="black"/>
              </a:solidFill>
            </a:endParaRPr>
          </a:p>
        </p:txBody>
      </p:sp>
      <p:sp>
        <p:nvSpPr>
          <p:cNvPr id="10" name="文本框 5"/>
          <p:cNvSpPr txBox="1"/>
          <p:nvPr/>
        </p:nvSpPr>
        <p:spPr>
          <a:xfrm>
            <a:off x="911424" y="836712"/>
            <a:ext cx="2664296" cy="400110"/>
          </a:xfrm>
          <a:prstGeom prst="rect">
            <a:avLst/>
          </a:prstGeom>
          <a:noFill/>
        </p:spPr>
        <p:txBody>
          <a:bodyPr wrap="square" rtlCol="0">
            <a:spAutoFit/>
          </a:bodyPr>
          <a:lstStyle/>
          <a:p>
            <a:r>
              <a:rPr lang="zh-CN" altLang="en-US" sz="2000" dirty="0">
                <a:solidFill>
                  <a:prstClr val="white"/>
                </a:solidFill>
                <a:latin typeface="微软雅黑 Light" panose="020B0502040204020203" pitchFamily="34" charset="-122"/>
                <a:ea typeface="微软雅黑 Light" panose="020B0502040204020203" pitchFamily="34" charset="-122"/>
              </a:rPr>
              <a:t>聚类分析</a:t>
            </a:r>
          </a:p>
        </p:txBody>
      </p:sp>
      <p:sp>
        <p:nvSpPr>
          <p:cNvPr id="13" name="矩形 28"/>
          <p:cNvSpPr/>
          <p:nvPr/>
        </p:nvSpPr>
        <p:spPr>
          <a:xfrm>
            <a:off x="-18898" y="671163"/>
            <a:ext cx="510214"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
        <p:nvSpPr>
          <p:cNvPr id="14" name="矩形 4"/>
          <p:cNvSpPr/>
          <p:nvPr/>
        </p:nvSpPr>
        <p:spPr>
          <a:xfrm>
            <a:off x="479376" y="674237"/>
            <a:ext cx="2664296" cy="595228"/>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8" name="Freeform 83"/>
          <p:cNvSpPr>
            <a:spLocks noChangeArrowheads="1"/>
          </p:cNvSpPr>
          <p:nvPr/>
        </p:nvSpPr>
        <p:spPr bwMode="auto">
          <a:xfrm>
            <a:off x="92209" y="826314"/>
            <a:ext cx="288000" cy="288000"/>
          </a:xfrm>
          <a:custGeom>
            <a:avLst/>
            <a:gdLst>
              <a:gd name="T0" fmla="*/ 38764526 w 602"/>
              <a:gd name="T1" fmla="*/ 78442719 h 602"/>
              <a:gd name="T2" fmla="*/ 38764526 w 602"/>
              <a:gd name="T3" fmla="*/ 78442719 h 602"/>
              <a:gd name="T4" fmla="*/ 0 w 602"/>
              <a:gd name="T5" fmla="*/ 38764526 h 602"/>
              <a:gd name="T6" fmla="*/ 38764526 w 602"/>
              <a:gd name="T7" fmla="*/ 0 h 602"/>
              <a:gd name="T8" fmla="*/ 78442719 w 602"/>
              <a:gd name="T9" fmla="*/ 38764526 h 602"/>
              <a:gd name="T10" fmla="*/ 38764526 w 602"/>
              <a:gd name="T11" fmla="*/ 78442719 h 602"/>
              <a:gd name="T12" fmla="*/ 61866665 w 602"/>
              <a:gd name="T13" fmla="*/ 16576054 h 602"/>
              <a:gd name="T14" fmla="*/ 61866665 w 602"/>
              <a:gd name="T15" fmla="*/ 16576054 h 602"/>
              <a:gd name="T16" fmla="*/ 38764526 w 602"/>
              <a:gd name="T17" fmla="*/ 38764526 h 602"/>
              <a:gd name="T18" fmla="*/ 38764526 w 602"/>
              <a:gd name="T19" fmla="*/ 7308970 h 602"/>
              <a:gd name="T20" fmla="*/ 7439751 w 602"/>
              <a:gd name="T21" fmla="*/ 38764526 h 602"/>
              <a:gd name="T22" fmla="*/ 38764526 w 602"/>
              <a:gd name="T23" fmla="*/ 71002968 h 602"/>
              <a:gd name="T24" fmla="*/ 71002968 w 602"/>
              <a:gd name="T25" fmla="*/ 38764526 h 602"/>
              <a:gd name="T26" fmla="*/ 61866665 w 602"/>
              <a:gd name="T27" fmla="*/ 16576054 h 60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02" h="602">
                <a:moveTo>
                  <a:pt x="297" y="601"/>
                </a:moveTo>
                <a:lnTo>
                  <a:pt x="297" y="601"/>
                </a:lnTo>
                <a:cubicBezTo>
                  <a:pt x="135" y="601"/>
                  <a:pt x="0" y="466"/>
                  <a:pt x="0" y="297"/>
                </a:cubicBezTo>
                <a:cubicBezTo>
                  <a:pt x="0" y="134"/>
                  <a:pt x="135" y="0"/>
                  <a:pt x="297" y="0"/>
                </a:cubicBezTo>
                <a:cubicBezTo>
                  <a:pt x="467" y="0"/>
                  <a:pt x="601" y="134"/>
                  <a:pt x="601" y="297"/>
                </a:cubicBezTo>
                <a:cubicBezTo>
                  <a:pt x="601" y="466"/>
                  <a:pt x="467" y="601"/>
                  <a:pt x="297" y="601"/>
                </a:cubicBezTo>
                <a:close/>
                <a:moveTo>
                  <a:pt x="474" y="127"/>
                </a:moveTo>
                <a:lnTo>
                  <a:pt x="474" y="127"/>
                </a:lnTo>
                <a:cubicBezTo>
                  <a:pt x="297" y="297"/>
                  <a:pt x="297" y="297"/>
                  <a:pt x="297" y="297"/>
                </a:cubicBezTo>
                <a:cubicBezTo>
                  <a:pt x="297" y="56"/>
                  <a:pt x="297" y="56"/>
                  <a:pt x="297" y="56"/>
                </a:cubicBezTo>
                <a:cubicBezTo>
                  <a:pt x="163" y="56"/>
                  <a:pt x="57" y="162"/>
                  <a:pt x="57" y="297"/>
                </a:cubicBezTo>
                <a:cubicBezTo>
                  <a:pt x="57" y="431"/>
                  <a:pt x="163" y="544"/>
                  <a:pt x="297" y="544"/>
                </a:cubicBezTo>
                <a:cubicBezTo>
                  <a:pt x="431" y="544"/>
                  <a:pt x="544" y="431"/>
                  <a:pt x="544" y="297"/>
                </a:cubicBezTo>
                <a:cubicBezTo>
                  <a:pt x="544" y="233"/>
                  <a:pt x="516" y="169"/>
                  <a:pt x="474" y="127"/>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solidFill>
                <a:prstClr val="black"/>
              </a:solidFill>
            </a:endParaRPr>
          </a:p>
        </p:txBody>
      </p:sp>
      <p:sp>
        <p:nvSpPr>
          <p:cNvPr id="19" name="文本框 5"/>
          <p:cNvSpPr txBox="1"/>
          <p:nvPr/>
        </p:nvSpPr>
        <p:spPr>
          <a:xfrm>
            <a:off x="953786" y="709485"/>
            <a:ext cx="3414022" cy="523220"/>
          </a:xfrm>
          <a:prstGeom prst="rect">
            <a:avLst/>
          </a:prstGeom>
          <a:noFill/>
        </p:spPr>
        <p:txBody>
          <a:bodyPr wrap="square" rtlCol="0">
            <a:spAutoFit/>
          </a:bodyPr>
          <a:lstStyle/>
          <a:p>
            <a:r>
              <a:rPr lang="zh-CN" altLang="en-US" sz="2800" dirty="0" smtClean="0">
                <a:solidFill>
                  <a:prstClr val="white"/>
                </a:solidFill>
                <a:latin typeface="微软雅黑 Light" panose="020B0502040204020203" pitchFamily="34" charset="-122"/>
                <a:ea typeface="微软雅黑 Light" panose="020B0502040204020203" pitchFamily="34" charset="-122"/>
              </a:rPr>
              <a:t>解释器编码</a:t>
            </a:r>
            <a:endParaRPr lang="zh-CN" altLang="en-US" sz="2800" dirty="0">
              <a:solidFill>
                <a:prstClr val="white"/>
              </a:solidFill>
              <a:latin typeface="微软雅黑 Light" panose="020B0502040204020203" pitchFamily="34" charset="-122"/>
              <a:ea typeface="微软雅黑 Light" panose="020B0502040204020203" pitchFamily="34" charset="-122"/>
            </a:endParaRPr>
          </a:p>
        </p:txBody>
      </p:sp>
      <p:pic>
        <p:nvPicPr>
          <p:cNvPr id="3" name="图片 2"/>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268838" y="2852936"/>
            <a:ext cx="11747500" cy="3390900"/>
          </a:xfrm>
          <a:prstGeom prst="rect">
            <a:avLst/>
          </a:prstGeom>
        </p:spPr>
      </p:pic>
      <p:sp>
        <p:nvSpPr>
          <p:cNvPr id="2" name="日期占位符 1"/>
          <p:cNvSpPr>
            <a:spLocks noGrp="1"/>
          </p:cNvSpPr>
          <p:nvPr>
            <p:ph type="dt" sz="half" idx="10"/>
          </p:nvPr>
        </p:nvSpPr>
        <p:spPr/>
        <p:txBody>
          <a:bodyPr/>
          <a:lstStyle/>
          <a:p>
            <a:fld id="{0BBD0B43-D2E4-47EC-9961-B4EB72197311}" type="datetime1">
              <a:rPr lang="zh-CN" altLang="en-US" smtClean="0"/>
              <a:pPr/>
              <a:t>2019/9/8</a:t>
            </a:fld>
            <a:endParaRPr lang="zh-CN" altLang="en-US"/>
          </a:p>
        </p:txBody>
      </p:sp>
      <p:sp>
        <p:nvSpPr>
          <p:cNvPr id="4" name="灯片编号占位符 3"/>
          <p:cNvSpPr>
            <a:spLocks noGrp="1"/>
          </p:cNvSpPr>
          <p:nvPr>
            <p:ph type="sldNum" sz="quarter" idx="12"/>
          </p:nvPr>
        </p:nvSpPr>
        <p:spPr/>
        <p:txBody>
          <a:bodyPr/>
          <a:lstStyle/>
          <a:p>
            <a:fld id="{370D8578-DDD4-487D-A316-C8E65CC577E1}" type="slidenum">
              <a:rPr lang="zh-CN" altLang="en-US" smtClean="0"/>
              <a:pPr/>
              <a:t>171</a:t>
            </a:fld>
            <a:endParaRPr lang="zh-CN" altLang="en-US"/>
          </a:p>
        </p:txBody>
      </p:sp>
    </p:spTree>
    <p:extLst>
      <p:ext uri="{BB962C8B-B14F-4D97-AF65-F5344CB8AC3E}">
        <p14:creationId xmlns:p14="http://schemas.microsoft.com/office/powerpoint/2010/main" xmlns="" val="753938282"/>
      </p:ext>
    </p:extLst>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内容占位符 1"/>
          <p:cNvSpPr>
            <a:spLocks noGrp="1"/>
          </p:cNvSpPr>
          <p:nvPr>
            <p:ph idx="1"/>
          </p:nvPr>
        </p:nvSpPr>
        <p:spPr>
          <a:xfrm>
            <a:off x="922349" y="1978615"/>
            <a:ext cx="10775910" cy="5324410"/>
          </a:xfrm>
        </p:spPr>
        <p:txBody>
          <a:bodyPr>
            <a:normAutofit/>
          </a:bodyPr>
          <a:lstStyle/>
          <a:p>
            <a:pPr>
              <a:lnSpc>
                <a:spcPct val="150000"/>
              </a:lnSpc>
            </a:pPr>
            <a:r>
              <a:rPr lang="zh-CN" altLang="en-US" sz="2400" dirty="0">
                <a:solidFill>
                  <a:prstClr val="black"/>
                </a:solidFill>
              </a:rPr>
              <a:t>通过前面介绍</a:t>
            </a:r>
            <a:r>
              <a:rPr lang="zh-CN" altLang="en-US" sz="2400" dirty="0" smtClean="0">
                <a:solidFill>
                  <a:prstClr val="black"/>
                </a:solidFill>
              </a:rPr>
              <a:t>的 </a:t>
            </a:r>
            <a:r>
              <a:rPr lang="en-US" altLang="zh-CN" sz="2400" dirty="0" smtClean="0">
                <a:solidFill>
                  <a:prstClr val="black"/>
                </a:solidFill>
                <a:latin typeface="Monaco" charset="0"/>
                <a:ea typeface="Monaco" charset="0"/>
                <a:cs typeface="Monaco" charset="0"/>
              </a:rPr>
              <a:t>encode()</a:t>
            </a:r>
            <a:r>
              <a:rPr lang="zh-CN" altLang="en-US" sz="2400" dirty="0" smtClean="0">
                <a:solidFill>
                  <a:prstClr val="black"/>
                </a:solidFill>
              </a:rPr>
              <a:t> 函数和 </a:t>
            </a:r>
            <a:r>
              <a:rPr lang="en-US" altLang="zh-CN" sz="2400" dirty="0" smtClean="0">
                <a:solidFill>
                  <a:prstClr val="black"/>
                </a:solidFill>
                <a:latin typeface="Monaco" charset="0"/>
                <a:ea typeface="Monaco" charset="0"/>
                <a:cs typeface="Monaco" charset="0"/>
              </a:rPr>
              <a:t>decode()</a:t>
            </a:r>
            <a:r>
              <a:rPr lang="zh-CN" altLang="en-US" sz="2400" dirty="0" smtClean="0">
                <a:solidFill>
                  <a:prstClr val="black"/>
                </a:solidFill>
                <a:latin typeface="Monaco" charset="0"/>
                <a:ea typeface="Monaco" charset="0"/>
                <a:cs typeface="Monaco" charset="0"/>
              </a:rPr>
              <a:t> </a:t>
            </a:r>
            <a:r>
              <a:rPr lang="zh-CN" altLang="en-US" sz="2400" dirty="0" smtClean="0">
                <a:solidFill>
                  <a:prstClr val="black"/>
                </a:solidFill>
              </a:rPr>
              <a:t>函数</a:t>
            </a:r>
            <a:r>
              <a:rPr lang="zh-CN" altLang="en-US" sz="2400" dirty="0">
                <a:solidFill>
                  <a:prstClr val="black"/>
                </a:solidFill>
              </a:rPr>
              <a:t>可以设置参数，指定编码</a:t>
            </a:r>
            <a:r>
              <a:rPr lang="zh-CN" altLang="en-US" sz="2400" dirty="0" smtClean="0">
                <a:solidFill>
                  <a:prstClr val="black"/>
                </a:solidFill>
              </a:rPr>
              <a:t>方式</a:t>
            </a:r>
            <a:endParaRPr lang="en-US" altLang="zh-CN" sz="2400" dirty="0" smtClean="0">
              <a:solidFill>
                <a:prstClr val="black"/>
              </a:solidFill>
            </a:endParaRPr>
          </a:p>
          <a:p>
            <a:pPr>
              <a:lnSpc>
                <a:spcPct val="150000"/>
              </a:lnSpc>
            </a:pPr>
            <a:r>
              <a:rPr lang="zh-CN" altLang="en-US" sz="2400" dirty="0" smtClean="0">
                <a:solidFill>
                  <a:prstClr val="black"/>
                </a:solidFill>
              </a:rPr>
              <a:t>对中文字符进行 </a:t>
            </a:r>
            <a:r>
              <a:rPr lang="en-US" altLang="zh-CN" sz="2400" dirty="0" smtClean="0">
                <a:solidFill>
                  <a:prstClr val="black"/>
                </a:solidFill>
              </a:rPr>
              <a:t>GBK</a:t>
            </a:r>
            <a:r>
              <a:rPr lang="zh-CN" altLang="en-US" sz="2400" dirty="0" smtClean="0">
                <a:solidFill>
                  <a:prstClr val="black"/>
                </a:solidFill>
              </a:rPr>
              <a:t> 编码和 </a:t>
            </a:r>
            <a:r>
              <a:rPr lang="en-US" altLang="zh-CN" sz="2400" dirty="0" smtClean="0">
                <a:solidFill>
                  <a:prstClr val="black"/>
                </a:solidFill>
              </a:rPr>
              <a:t>UTF-8</a:t>
            </a:r>
            <a:r>
              <a:rPr lang="zh-CN" altLang="en-US" sz="2400" dirty="0" smtClean="0">
                <a:solidFill>
                  <a:prstClr val="black"/>
                </a:solidFill>
              </a:rPr>
              <a:t> 编码</a:t>
            </a:r>
            <a:endParaRPr lang="en-US" altLang="zh-CN" sz="2400" dirty="0">
              <a:solidFill>
                <a:prstClr val="black"/>
              </a:solidFill>
            </a:endParaRPr>
          </a:p>
        </p:txBody>
      </p:sp>
      <p:sp>
        <p:nvSpPr>
          <p:cNvPr id="10" name="文本框 5"/>
          <p:cNvSpPr txBox="1"/>
          <p:nvPr/>
        </p:nvSpPr>
        <p:spPr>
          <a:xfrm>
            <a:off x="911424" y="836712"/>
            <a:ext cx="2664296" cy="400110"/>
          </a:xfrm>
          <a:prstGeom prst="rect">
            <a:avLst/>
          </a:prstGeom>
          <a:noFill/>
        </p:spPr>
        <p:txBody>
          <a:bodyPr wrap="square" rtlCol="0">
            <a:spAutoFit/>
          </a:bodyPr>
          <a:lstStyle/>
          <a:p>
            <a:r>
              <a:rPr lang="zh-CN" altLang="en-US" sz="2000" dirty="0">
                <a:solidFill>
                  <a:prstClr val="white"/>
                </a:solidFill>
                <a:latin typeface="微软雅黑 Light" panose="020B0502040204020203" pitchFamily="34" charset="-122"/>
                <a:ea typeface="微软雅黑 Light" panose="020B0502040204020203" pitchFamily="34" charset="-122"/>
              </a:rPr>
              <a:t>聚类分析</a:t>
            </a:r>
          </a:p>
        </p:txBody>
      </p:sp>
      <p:sp>
        <p:nvSpPr>
          <p:cNvPr id="13" name="矩形 28"/>
          <p:cNvSpPr/>
          <p:nvPr/>
        </p:nvSpPr>
        <p:spPr>
          <a:xfrm>
            <a:off x="-18898" y="671163"/>
            <a:ext cx="510214"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
        <p:nvSpPr>
          <p:cNvPr id="14" name="矩形 4"/>
          <p:cNvSpPr/>
          <p:nvPr/>
        </p:nvSpPr>
        <p:spPr>
          <a:xfrm>
            <a:off x="479376" y="674237"/>
            <a:ext cx="2664296" cy="595228"/>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8" name="Freeform 83"/>
          <p:cNvSpPr>
            <a:spLocks noChangeArrowheads="1"/>
          </p:cNvSpPr>
          <p:nvPr/>
        </p:nvSpPr>
        <p:spPr bwMode="auto">
          <a:xfrm>
            <a:off x="92209" y="826314"/>
            <a:ext cx="288000" cy="288000"/>
          </a:xfrm>
          <a:custGeom>
            <a:avLst/>
            <a:gdLst>
              <a:gd name="T0" fmla="*/ 38764526 w 602"/>
              <a:gd name="T1" fmla="*/ 78442719 h 602"/>
              <a:gd name="T2" fmla="*/ 38764526 w 602"/>
              <a:gd name="T3" fmla="*/ 78442719 h 602"/>
              <a:gd name="T4" fmla="*/ 0 w 602"/>
              <a:gd name="T5" fmla="*/ 38764526 h 602"/>
              <a:gd name="T6" fmla="*/ 38764526 w 602"/>
              <a:gd name="T7" fmla="*/ 0 h 602"/>
              <a:gd name="T8" fmla="*/ 78442719 w 602"/>
              <a:gd name="T9" fmla="*/ 38764526 h 602"/>
              <a:gd name="T10" fmla="*/ 38764526 w 602"/>
              <a:gd name="T11" fmla="*/ 78442719 h 602"/>
              <a:gd name="T12" fmla="*/ 61866665 w 602"/>
              <a:gd name="T13" fmla="*/ 16576054 h 602"/>
              <a:gd name="T14" fmla="*/ 61866665 w 602"/>
              <a:gd name="T15" fmla="*/ 16576054 h 602"/>
              <a:gd name="T16" fmla="*/ 38764526 w 602"/>
              <a:gd name="T17" fmla="*/ 38764526 h 602"/>
              <a:gd name="T18" fmla="*/ 38764526 w 602"/>
              <a:gd name="T19" fmla="*/ 7308970 h 602"/>
              <a:gd name="T20" fmla="*/ 7439751 w 602"/>
              <a:gd name="T21" fmla="*/ 38764526 h 602"/>
              <a:gd name="T22" fmla="*/ 38764526 w 602"/>
              <a:gd name="T23" fmla="*/ 71002968 h 602"/>
              <a:gd name="T24" fmla="*/ 71002968 w 602"/>
              <a:gd name="T25" fmla="*/ 38764526 h 602"/>
              <a:gd name="T26" fmla="*/ 61866665 w 602"/>
              <a:gd name="T27" fmla="*/ 16576054 h 60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02" h="602">
                <a:moveTo>
                  <a:pt x="297" y="601"/>
                </a:moveTo>
                <a:lnTo>
                  <a:pt x="297" y="601"/>
                </a:lnTo>
                <a:cubicBezTo>
                  <a:pt x="135" y="601"/>
                  <a:pt x="0" y="466"/>
                  <a:pt x="0" y="297"/>
                </a:cubicBezTo>
                <a:cubicBezTo>
                  <a:pt x="0" y="134"/>
                  <a:pt x="135" y="0"/>
                  <a:pt x="297" y="0"/>
                </a:cubicBezTo>
                <a:cubicBezTo>
                  <a:pt x="467" y="0"/>
                  <a:pt x="601" y="134"/>
                  <a:pt x="601" y="297"/>
                </a:cubicBezTo>
                <a:cubicBezTo>
                  <a:pt x="601" y="466"/>
                  <a:pt x="467" y="601"/>
                  <a:pt x="297" y="601"/>
                </a:cubicBezTo>
                <a:close/>
                <a:moveTo>
                  <a:pt x="474" y="127"/>
                </a:moveTo>
                <a:lnTo>
                  <a:pt x="474" y="127"/>
                </a:lnTo>
                <a:cubicBezTo>
                  <a:pt x="297" y="297"/>
                  <a:pt x="297" y="297"/>
                  <a:pt x="297" y="297"/>
                </a:cubicBezTo>
                <a:cubicBezTo>
                  <a:pt x="297" y="56"/>
                  <a:pt x="297" y="56"/>
                  <a:pt x="297" y="56"/>
                </a:cubicBezTo>
                <a:cubicBezTo>
                  <a:pt x="163" y="56"/>
                  <a:pt x="57" y="162"/>
                  <a:pt x="57" y="297"/>
                </a:cubicBezTo>
                <a:cubicBezTo>
                  <a:pt x="57" y="431"/>
                  <a:pt x="163" y="544"/>
                  <a:pt x="297" y="544"/>
                </a:cubicBezTo>
                <a:cubicBezTo>
                  <a:pt x="431" y="544"/>
                  <a:pt x="544" y="431"/>
                  <a:pt x="544" y="297"/>
                </a:cubicBezTo>
                <a:cubicBezTo>
                  <a:pt x="544" y="233"/>
                  <a:pt x="516" y="169"/>
                  <a:pt x="474" y="127"/>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solidFill>
                <a:prstClr val="black"/>
              </a:solidFill>
            </a:endParaRPr>
          </a:p>
        </p:txBody>
      </p:sp>
      <p:sp>
        <p:nvSpPr>
          <p:cNvPr id="19" name="文本框 5"/>
          <p:cNvSpPr txBox="1"/>
          <p:nvPr/>
        </p:nvSpPr>
        <p:spPr>
          <a:xfrm>
            <a:off x="953786" y="709485"/>
            <a:ext cx="3414022" cy="523220"/>
          </a:xfrm>
          <a:prstGeom prst="rect">
            <a:avLst/>
          </a:prstGeom>
          <a:noFill/>
        </p:spPr>
        <p:txBody>
          <a:bodyPr wrap="square" rtlCol="0">
            <a:spAutoFit/>
          </a:bodyPr>
          <a:lstStyle/>
          <a:p>
            <a:r>
              <a:rPr lang="zh-CN" altLang="en-US" sz="2800" dirty="0" smtClean="0">
                <a:solidFill>
                  <a:prstClr val="white"/>
                </a:solidFill>
                <a:latin typeface="微软雅黑 Light" panose="020B0502040204020203" pitchFamily="34" charset="-122"/>
                <a:ea typeface="微软雅黑 Light" panose="020B0502040204020203" pitchFamily="34" charset="-122"/>
              </a:rPr>
              <a:t>解释器编码</a:t>
            </a:r>
            <a:endParaRPr lang="zh-CN" altLang="en-US" sz="2800" dirty="0">
              <a:solidFill>
                <a:prstClr val="white"/>
              </a:solidFill>
              <a:latin typeface="微软雅黑 Light" panose="020B0502040204020203" pitchFamily="34" charset="-122"/>
              <a:ea typeface="微软雅黑 Light" panose="020B0502040204020203" pitchFamily="34" charset="-122"/>
            </a:endParaRPr>
          </a:p>
        </p:txBody>
      </p:sp>
      <p:pic>
        <p:nvPicPr>
          <p:cNvPr id="3" name="图片 2"/>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922349" y="4073272"/>
            <a:ext cx="5943600" cy="1511300"/>
          </a:xfrm>
          <a:prstGeom prst="rect">
            <a:avLst/>
          </a:prstGeom>
        </p:spPr>
      </p:pic>
      <p:pic>
        <p:nvPicPr>
          <p:cNvPr id="4" name="图片 3"/>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5885077" y="4092322"/>
            <a:ext cx="5842000" cy="1473200"/>
          </a:xfrm>
          <a:prstGeom prst="rect">
            <a:avLst/>
          </a:prstGeom>
        </p:spPr>
      </p:pic>
      <p:sp>
        <p:nvSpPr>
          <p:cNvPr id="2" name="日期占位符 1"/>
          <p:cNvSpPr>
            <a:spLocks noGrp="1"/>
          </p:cNvSpPr>
          <p:nvPr>
            <p:ph type="dt" sz="half" idx="10"/>
          </p:nvPr>
        </p:nvSpPr>
        <p:spPr/>
        <p:txBody>
          <a:bodyPr/>
          <a:lstStyle/>
          <a:p>
            <a:fld id="{6A19C09B-9DA0-4B54-BEA1-0C80C74BF49F}" type="datetime1">
              <a:rPr lang="zh-CN" altLang="en-US" smtClean="0"/>
              <a:pPr/>
              <a:t>2019/9/8</a:t>
            </a:fld>
            <a:endParaRPr lang="zh-CN" altLang="en-US"/>
          </a:p>
        </p:txBody>
      </p:sp>
      <p:sp>
        <p:nvSpPr>
          <p:cNvPr id="5" name="灯片编号占位符 4"/>
          <p:cNvSpPr>
            <a:spLocks noGrp="1"/>
          </p:cNvSpPr>
          <p:nvPr>
            <p:ph type="sldNum" sz="quarter" idx="12"/>
          </p:nvPr>
        </p:nvSpPr>
        <p:spPr/>
        <p:txBody>
          <a:bodyPr/>
          <a:lstStyle/>
          <a:p>
            <a:fld id="{370D8578-DDD4-487D-A316-C8E65CC577E1}" type="slidenum">
              <a:rPr lang="zh-CN" altLang="en-US" smtClean="0"/>
              <a:pPr/>
              <a:t>172</a:t>
            </a:fld>
            <a:endParaRPr lang="zh-CN" altLang="en-US"/>
          </a:p>
        </p:txBody>
      </p:sp>
    </p:spTree>
    <p:extLst>
      <p:ext uri="{BB962C8B-B14F-4D97-AF65-F5344CB8AC3E}">
        <p14:creationId xmlns:p14="http://schemas.microsoft.com/office/powerpoint/2010/main" xmlns="" val="23061240"/>
      </p:ext>
    </p:extLst>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内容占位符 1"/>
          <p:cNvSpPr>
            <a:spLocks noGrp="1"/>
          </p:cNvSpPr>
          <p:nvPr>
            <p:ph idx="1"/>
          </p:nvPr>
        </p:nvSpPr>
        <p:spPr>
          <a:xfrm>
            <a:off x="911424" y="1533590"/>
            <a:ext cx="10775910" cy="5324410"/>
          </a:xfrm>
        </p:spPr>
        <p:txBody>
          <a:bodyPr>
            <a:normAutofit/>
          </a:bodyPr>
          <a:lstStyle/>
          <a:p>
            <a:pPr>
              <a:lnSpc>
                <a:spcPct val="150000"/>
              </a:lnSpc>
            </a:pPr>
            <a:r>
              <a:rPr lang="zh-CN" altLang="en-US" sz="2400" dirty="0" smtClean="0">
                <a:solidFill>
                  <a:prstClr val="black"/>
                </a:solidFill>
              </a:rPr>
              <a:t>中文字符 </a:t>
            </a:r>
            <a:r>
              <a:rPr lang="en-US" altLang="zh-CN" sz="2400" dirty="0" err="1" smtClean="0">
                <a:solidFill>
                  <a:prstClr val="black"/>
                </a:solidFill>
                <a:latin typeface="Monaco" charset="0"/>
                <a:ea typeface="Monaco" charset="0"/>
                <a:cs typeface="Monaco" charset="0"/>
              </a:rPr>
              <a:t>str</a:t>
            </a:r>
            <a:r>
              <a:rPr lang="zh-CN" altLang="en-US" sz="2400" dirty="0" smtClean="0">
                <a:solidFill>
                  <a:prstClr val="black"/>
                </a:solidFill>
              </a:rPr>
              <a:t> 的解码问题</a:t>
            </a:r>
            <a:endParaRPr lang="en-US" altLang="zh-CN" sz="2400" dirty="0">
              <a:solidFill>
                <a:prstClr val="black"/>
              </a:solidFill>
            </a:endParaRPr>
          </a:p>
        </p:txBody>
      </p:sp>
      <p:sp>
        <p:nvSpPr>
          <p:cNvPr id="10" name="文本框 5"/>
          <p:cNvSpPr txBox="1"/>
          <p:nvPr/>
        </p:nvSpPr>
        <p:spPr>
          <a:xfrm>
            <a:off x="911424" y="836712"/>
            <a:ext cx="2664296" cy="400110"/>
          </a:xfrm>
          <a:prstGeom prst="rect">
            <a:avLst/>
          </a:prstGeom>
          <a:noFill/>
        </p:spPr>
        <p:txBody>
          <a:bodyPr wrap="square" rtlCol="0">
            <a:spAutoFit/>
          </a:bodyPr>
          <a:lstStyle/>
          <a:p>
            <a:r>
              <a:rPr lang="zh-CN" altLang="en-US" sz="2000" dirty="0">
                <a:solidFill>
                  <a:prstClr val="white"/>
                </a:solidFill>
                <a:latin typeface="微软雅黑 Light" panose="020B0502040204020203" pitchFamily="34" charset="-122"/>
                <a:ea typeface="微软雅黑 Light" panose="020B0502040204020203" pitchFamily="34" charset="-122"/>
              </a:rPr>
              <a:t>聚类分析</a:t>
            </a:r>
          </a:p>
        </p:txBody>
      </p:sp>
      <p:sp>
        <p:nvSpPr>
          <p:cNvPr id="13" name="矩形 28"/>
          <p:cNvSpPr/>
          <p:nvPr/>
        </p:nvSpPr>
        <p:spPr>
          <a:xfrm>
            <a:off x="-18898" y="671163"/>
            <a:ext cx="510214"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
        <p:nvSpPr>
          <p:cNvPr id="14" name="矩形 4"/>
          <p:cNvSpPr/>
          <p:nvPr/>
        </p:nvSpPr>
        <p:spPr>
          <a:xfrm>
            <a:off x="479376" y="674237"/>
            <a:ext cx="2664296" cy="595228"/>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8" name="Freeform 83"/>
          <p:cNvSpPr>
            <a:spLocks noChangeArrowheads="1"/>
          </p:cNvSpPr>
          <p:nvPr/>
        </p:nvSpPr>
        <p:spPr bwMode="auto">
          <a:xfrm>
            <a:off x="92209" y="826314"/>
            <a:ext cx="288000" cy="288000"/>
          </a:xfrm>
          <a:custGeom>
            <a:avLst/>
            <a:gdLst>
              <a:gd name="T0" fmla="*/ 38764526 w 602"/>
              <a:gd name="T1" fmla="*/ 78442719 h 602"/>
              <a:gd name="T2" fmla="*/ 38764526 w 602"/>
              <a:gd name="T3" fmla="*/ 78442719 h 602"/>
              <a:gd name="T4" fmla="*/ 0 w 602"/>
              <a:gd name="T5" fmla="*/ 38764526 h 602"/>
              <a:gd name="T6" fmla="*/ 38764526 w 602"/>
              <a:gd name="T7" fmla="*/ 0 h 602"/>
              <a:gd name="T8" fmla="*/ 78442719 w 602"/>
              <a:gd name="T9" fmla="*/ 38764526 h 602"/>
              <a:gd name="T10" fmla="*/ 38764526 w 602"/>
              <a:gd name="T11" fmla="*/ 78442719 h 602"/>
              <a:gd name="T12" fmla="*/ 61866665 w 602"/>
              <a:gd name="T13" fmla="*/ 16576054 h 602"/>
              <a:gd name="T14" fmla="*/ 61866665 w 602"/>
              <a:gd name="T15" fmla="*/ 16576054 h 602"/>
              <a:gd name="T16" fmla="*/ 38764526 w 602"/>
              <a:gd name="T17" fmla="*/ 38764526 h 602"/>
              <a:gd name="T18" fmla="*/ 38764526 w 602"/>
              <a:gd name="T19" fmla="*/ 7308970 h 602"/>
              <a:gd name="T20" fmla="*/ 7439751 w 602"/>
              <a:gd name="T21" fmla="*/ 38764526 h 602"/>
              <a:gd name="T22" fmla="*/ 38764526 w 602"/>
              <a:gd name="T23" fmla="*/ 71002968 h 602"/>
              <a:gd name="T24" fmla="*/ 71002968 w 602"/>
              <a:gd name="T25" fmla="*/ 38764526 h 602"/>
              <a:gd name="T26" fmla="*/ 61866665 w 602"/>
              <a:gd name="T27" fmla="*/ 16576054 h 60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02" h="602">
                <a:moveTo>
                  <a:pt x="297" y="601"/>
                </a:moveTo>
                <a:lnTo>
                  <a:pt x="297" y="601"/>
                </a:lnTo>
                <a:cubicBezTo>
                  <a:pt x="135" y="601"/>
                  <a:pt x="0" y="466"/>
                  <a:pt x="0" y="297"/>
                </a:cubicBezTo>
                <a:cubicBezTo>
                  <a:pt x="0" y="134"/>
                  <a:pt x="135" y="0"/>
                  <a:pt x="297" y="0"/>
                </a:cubicBezTo>
                <a:cubicBezTo>
                  <a:pt x="467" y="0"/>
                  <a:pt x="601" y="134"/>
                  <a:pt x="601" y="297"/>
                </a:cubicBezTo>
                <a:cubicBezTo>
                  <a:pt x="601" y="466"/>
                  <a:pt x="467" y="601"/>
                  <a:pt x="297" y="601"/>
                </a:cubicBezTo>
                <a:close/>
                <a:moveTo>
                  <a:pt x="474" y="127"/>
                </a:moveTo>
                <a:lnTo>
                  <a:pt x="474" y="127"/>
                </a:lnTo>
                <a:cubicBezTo>
                  <a:pt x="297" y="297"/>
                  <a:pt x="297" y="297"/>
                  <a:pt x="297" y="297"/>
                </a:cubicBezTo>
                <a:cubicBezTo>
                  <a:pt x="297" y="56"/>
                  <a:pt x="297" y="56"/>
                  <a:pt x="297" y="56"/>
                </a:cubicBezTo>
                <a:cubicBezTo>
                  <a:pt x="163" y="56"/>
                  <a:pt x="57" y="162"/>
                  <a:pt x="57" y="297"/>
                </a:cubicBezTo>
                <a:cubicBezTo>
                  <a:pt x="57" y="431"/>
                  <a:pt x="163" y="544"/>
                  <a:pt x="297" y="544"/>
                </a:cubicBezTo>
                <a:cubicBezTo>
                  <a:pt x="431" y="544"/>
                  <a:pt x="544" y="431"/>
                  <a:pt x="544" y="297"/>
                </a:cubicBezTo>
                <a:cubicBezTo>
                  <a:pt x="544" y="233"/>
                  <a:pt x="516" y="169"/>
                  <a:pt x="474" y="127"/>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solidFill>
                <a:prstClr val="black"/>
              </a:solidFill>
            </a:endParaRPr>
          </a:p>
        </p:txBody>
      </p:sp>
      <p:sp>
        <p:nvSpPr>
          <p:cNvPr id="19" name="文本框 5"/>
          <p:cNvSpPr txBox="1"/>
          <p:nvPr/>
        </p:nvSpPr>
        <p:spPr>
          <a:xfrm>
            <a:off x="953786" y="709485"/>
            <a:ext cx="3414022" cy="523220"/>
          </a:xfrm>
          <a:prstGeom prst="rect">
            <a:avLst/>
          </a:prstGeom>
          <a:noFill/>
        </p:spPr>
        <p:txBody>
          <a:bodyPr wrap="square" rtlCol="0">
            <a:spAutoFit/>
          </a:bodyPr>
          <a:lstStyle/>
          <a:p>
            <a:r>
              <a:rPr lang="zh-CN" altLang="en-US" sz="2800" dirty="0" smtClean="0">
                <a:solidFill>
                  <a:prstClr val="white"/>
                </a:solidFill>
                <a:latin typeface="微软雅黑 Light" panose="020B0502040204020203" pitchFamily="34" charset="-122"/>
                <a:ea typeface="微软雅黑 Light" panose="020B0502040204020203" pitchFamily="34" charset="-122"/>
              </a:rPr>
              <a:t>解释器编码</a:t>
            </a:r>
            <a:endParaRPr lang="zh-CN" altLang="en-US" sz="2800" dirty="0">
              <a:solidFill>
                <a:prstClr val="white"/>
              </a:solidFill>
              <a:latin typeface="微软雅黑 Light" panose="020B0502040204020203" pitchFamily="34" charset="-122"/>
              <a:ea typeface="微软雅黑 Light" panose="020B0502040204020203" pitchFamily="34" charset="-122"/>
            </a:endParaRPr>
          </a:p>
        </p:txBody>
      </p:sp>
      <p:pic>
        <p:nvPicPr>
          <p:cNvPr id="2" name="图片 1"/>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1064411" y="2348880"/>
            <a:ext cx="9461500" cy="4191000"/>
          </a:xfrm>
          <a:prstGeom prst="rect">
            <a:avLst/>
          </a:prstGeom>
        </p:spPr>
      </p:pic>
      <p:sp>
        <p:nvSpPr>
          <p:cNvPr id="3" name="日期占位符 2"/>
          <p:cNvSpPr>
            <a:spLocks noGrp="1"/>
          </p:cNvSpPr>
          <p:nvPr>
            <p:ph type="dt" sz="half" idx="10"/>
          </p:nvPr>
        </p:nvSpPr>
        <p:spPr/>
        <p:txBody>
          <a:bodyPr/>
          <a:lstStyle/>
          <a:p>
            <a:fld id="{C825D955-3416-4A72-9A40-A1E25DB39FB5}" type="datetime1">
              <a:rPr lang="zh-CN" altLang="en-US" smtClean="0"/>
              <a:pPr/>
              <a:t>2019/9/8</a:t>
            </a:fld>
            <a:endParaRPr lang="zh-CN" altLang="en-US"/>
          </a:p>
        </p:txBody>
      </p:sp>
      <p:sp>
        <p:nvSpPr>
          <p:cNvPr id="4" name="灯片编号占位符 3"/>
          <p:cNvSpPr>
            <a:spLocks noGrp="1"/>
          </p:cNvSpPr>
          <p:nvPr>
            <p:ph type="sldNum" sz="quarter" idx="12"/>
          </p:nvPr>
        </p:nvSpPr>
        <p:spPr/>
        <p:txBody>
          <a:bodyPr/>
          <a:lstStyle/>
          <a:p>
            <a:fld id="{370D8578-DDD4-487D-A316-C8E65CC577E1}" type="slidenum">
              <a:rPr lang="zh-CN" altLang="en-US" smtClean="0"/>
              <a:pPr/>
              <a:t>173</a:t>
            </a:fld>
            <a:endParaRPr lang="zh-CN" altLang="en-US"/>
          </a:p>
        </p:txBody>
      </p:sp>
    </p:spTree>
    <p:extLst>
      <p:ext uri="{BB962C8B-B14F-4D97-AF65-F5344CB8AC3E}">
        <p14:creationId xmlns:p14="http://schemas.microsoft.com/office/powerpoint/2010/main" xmlns="" val="1076831432"/>
      </p:ext>
    </p:extLst>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内容占位符 1"/>
          <p:cNvSpPr>
            <a:spLocks noGrp="1"/>
          </p:cNvSpPr>
          <p:nvPr>
            <p:ph idx="1"/>
          </p:nvPr>
        </p:nvSpPr>
        <p:spPr>
          <a:xfrm>
            <a:off x="911424" y="1993022"/>
            <a:ext cx="10729192" cy="5324410"/>
          </a:xfrm>
        </p:spPr>
        <p:txBody>
          <a:bodyPr>
            <a:normAutofit/>
          </a:bodyPr>
          <a:lstStyle/>
          <a:p>
            <a:pPr>
              <a:lnSpc>
                <a:spcPct val="150000"/>
              </a:lnSpc>
            </a:pPr>
            <a:r>
              <a:rPr lang="zh-CN" altLang="en-US" sz="2400" dirty="0" smtClean="0">
                <a:solidFill>
                  <a:prstClr val="black"/>
                </a:solidFill>
              </a:rPr>
              <a:t>想要得到 </a:t>
            </a:r>
            <a:r>
              <a:rPr lang="en-US" altLang="zh-CN" sz="2400" dirty="0" smtClean="0">
                <a:solidFill>
                  <a:prstClr val="black"/>
                </a:solidFill>
              </a:rPr>
              <a:t>GBK</a:t>
            </a:r>
            <a:r>
              <a:rPr lang="zh-CN" altLang="en-US" sz="2400" dirty="0" smtClean="0">
                <a:solidFill>
                  <a:prstClr val="black"/>
                </a:solidFill>
              </a:rPr>
              <a:t> 编码的 </a:t>
            </a:r>
            <a:r>
              <a:rPr lang="en-US" altLang="zh-CN" sz="2400" dirty="0" err="1" smtClean="0">
                <a:solidFill>
                  <a:prstClr val="black"/>
                </a:solidFill>
                <a:latin typeface="Monaco" charset="0"/>
                <a:ea typeface="Monaco" charset="0"/>
                <a:cs typeface="Monaco" charset="0"/>
              </a:rPr>
              <a:t>str</a:t>
            </a:r>
            <a:r>
              <a:rPr lang="zh-CN" altLang="en-US" sz="2400" dirty="0" smtClean="0">
                <a:solidFill>
                  <a:prstClr val="black"/>
                </a:solidFill>
              </a:rPr>
              <a:t> ：先对其进行</a:t>
            </a:r>
            <a:r>
              <a:rPr lang="zh-CN" altLang="en-US" sz="2400" dirty="0">
                <a:solidFill>
                  <a:prstClr val="black"/>
                </a:solidFill>
              </a:rPr>
              <a:t> </a:t>
            </a:r>
            <a:r>
              <a:rPr lang="en-US" altLang="zh-CN" sz="2400" dirty="0" smtClean="0">
                <a:solidFill>
                  <a:prstClr val="black"/>
                </a:solidFill>
              </a:rPr>
              <a:t>UTF-8</a:t>
            </a:r>
            <a:r>
              <a:rPr lang="zh-CN" altLang="en-US" sz="2400" dirty="0" smtClean="0">
                <a:solidFill>
                  <a:prstClr val="black"/>
                </a:solidFill>
              </a:rPr>
              <a:t> 解码，再对其进行 </a:t>
            </a:r>
            <a:r>
              <a:rPr lang="en-US" altLang="zh-CN" sz="2400" dirty="0" smtClean="0">
                <a:solidFill>
                  <a:prstClr val="black"/>
                </a:solidFill>
              </a:rPr>
              <a:t>GBK</a:t>
            </a:r>
            <a:r>
              <a:rPr lang="zh-CN" altLang="en-US" sz="2400" dirty="0" smtClean="0">
                <a:solidFill>
                  <a:prstClr val="black"/>
                </a:solidFill>
              </a:rPr>
              <a:t> 编码</a:t>
            </a:r>
            <a:endParaRPr lang="en-US" altLang="zh-CN" sz="2400" dirty="0">
              <a:solidFill>
                <a:prstClr val="black"/>
              </a:solidFill>
            </a:endParaRPr>
          </a:p>
        </p:txBody>
      </p:sp>
      <p:sp>
        <p:nvSpPr>
          <p:cNvPr id="10" name="文本框 5"/>
          <p:cNvSpPr txBox="1"/>
          <p:nvPr/>
        </p:nvSpPr>
        <p:spPr>
          <a:xfrm>
            <a:off x="911424" y="836712"/>
            <a:ext cx="2664296" cy="400110"/>
          </a:xfrm>
          <a:prstGeom prst="rect">
            <a:avLst/>
          </a:prstGeom>
          <a:noFill/>
        </p:spPr>
        <p:txBody>
          <a:bodyPr wrap="square" rtlCol="0">
            <a:spAutoFit/>
          </a:bodyPr>
          <a:lstStyle/>
          <a:p>
            <a:r>
              <a:rPr lang="zh-CN" altLang="en-US" sz="2000" dirty="0">
                <a:solidFill>
                  <a:prstClr val="white"/>
                </a:solidFill>
                <a:latin typeface="微软雅黑 Light" panose="020B0502040204020203" pitchFamily="34" charset="-122"/>
                <a:ea typeface="微软雅黑 Light" panose="020B0502040204020203" pitchFamily="34" charset="-122"/>
              </a:rPr>
              <a:t>聚类分析</a:t>
            </a:r>
          </a:p>
        </p:txBody>
      </p:sp>
      <p:sp>
        <p:nvSpPr>
          <p:cNvPr id="13" name="矩形 28"/>
          <p:cNvSpPr/>
          <p:nvPr/>
        </p:nvSpPr>
        <p:spPr>
          <a:xfrm>
            <a:off x="-18898" y="671163"/>
            <a:ext cx="510214"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
        <p:nvSpPr>
          <p:cNvPr id="14" name="矩形 4"/>
          <p:cNvSpPr/>
          <p:nvPr/>
        </p:nvSpPr>
        <p:spPr>
          <a:xfrm>
            <a:off x="479376" y="674237"/>
            <a:ext cx="2664296" cy="595228"/>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8" name="Freeform 83"/>
          <p:cNvSpPr>
            <a:spLocks noChangeArrowheads="1"/>
          </p:cNvSpPr>
          <p:nvPr/>
        </p:nvSpPr>
        <p:spPr bwMode="auto">
          <a:xfrm>
            <a:off x="92209" y="826314"/>
            <a:ext cx="288000" cy="288000"/>
          </a:xfrm>
          <a:custGeom>
            <a:avLst/>
            <a:gdLst>
              <a:gd name="T0" fmla="*/ 38764526 w 602"/>
              <a:gd name="T1" fmla="*/ 78442719 h 602"/>
              <a:gd name="T2" fmla="*/ 38764526 w 602"/>
              <a:gd name="T3" fmla="*/ 78442719 h 602"/>
              <a:gd name="T4" fmla="*/ 0 w 602"/>
              <a:gd name="T5" fmla="*/ 38764526 h 602"/>
              <a:gd name="T6" fmla="*/ 38764526 w 602"/>
              <a:gd name="T7" fmla="*/ 0 h 602"/>
              <a:gd name="T8" fmla="*/ 78442719 w 602"/>
              <a:gd name="T9" fmla="*/ 38764526 h 602"/>
              <a:gd name="T10" fmla="*/ 38764526 w 602"/>
              <a:gd name="T11" fmla="*/ 78442719 h 602"/>
              <a:gd name="T12" fmla="*/ 61866665 w 602"/>
              <a:gd name="T13" fmla="*/ 16576054 h 602"/>
              <a:gd name="T14" fmla="*/ 61866665 w 602"/>
              <a:gd name="T15" fmla="*/ 16576054 h 602"/>
              <a:gd name="T16" fmla="*/ 38764526 w 602"/>
              <a:gd name="T17" fmla="*/ 38764526 h 602"/>
              <a:gd name="T18" fmla="*/ 38764526 w 602"/>
              <a:gd name="T19" fmla="*/ 7308970 h 602"/>
              <a:gd name="T20" fmla="*/ 7439751 w 602"/>
              <a:gd name="T21" fmla="*/ 38764526 h 602"/>
              <a:gd name="T22" fmla="*/ 38764526 w 602"/>
              <a:gd name="T23" fmla="*/ 71002968 h 602"/>
              <a:gd name="T24" fmla="*/ 71002968 w 602"/>
              <a:gd name="T25" fmla="*/ 38764526 h 602"/>
              <a:gd name="T26" fmla="*/ 61866665 w 602"/>
              <a:gd name="T27" fmla="*/ 16576054 h 60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02" h="602">
                <a:moveTo>
                  <a:pt x="297" y="601"/>
                </a:moveTo>
                <a:lnTo>
                  <a:pt x="297" y="601"/>
                </a:lnTo>
                <a:cubicBezTo>
                  <a:pt x="135" y="601"/>
                  <a:pt x="0" y="466"/>
                  <a:pt x="0" y="297"/>
                </a:cubicBezTo>
                <a:cubicBezTo>
                  <a:pt x="0" y="134"/>
                  <a:pt x="135" y="0"/>
                  <a:pt x="297" y="0"/>
                </a:cubicBezTo>
                <a:cubicBezTo>
                  <a:pt x="467" y="0"/>
                  <a:pt x="601" y="134"/>
                  <a:pt x="601" y="297"/>
                </a:cubicBezTo>
                <a:cubicBezTo>
                  <a:pt x="601" y="466"/>
                  <a:pt x="467" y="601"/>
                  <a:pt x="297" y="601"/>
                </a:cubicBezTo>
                <a:close/>
                <a:moveTo>
                  <a:pt x="474" y="127"/>
                </a:moveTo>
                <a:lnTo>
                  <a:pt x="474" y="127"/>
                </a:lnTo>
                <a:cubicBezTo>
                  <a:pt x="297" y="297"/>
                  <a:pt x="297" y="297"/>
                  <a:pt x="297" y="297"/>
                </a:cubicBezTo>
                <a:cubicBezTo>
                  <a:pt x="297" y="56"/>
                  <a:pt x="297" y="56"/>
                  <a:pt x="297" y="56"/>
                </a:cubicBezTo>
                <a:cubicBezTo>
                  <a:pt x="163" y="56"/>
                  <a:pt x="57" y="162"/>
                  <a:pt x="57" y="297"/>
                </a:cubicBezTo>
                <a:cubicBezTo>
                  <a:pt x="57" y="431"/>
                  <a:pt x="163" y="544"/>
                  <a:pt x="297" y="544"/>
                </a:cubicBezTo>
                <a:cubicBezTo>
                  <a:pt x="431" y="544"/>
                  <a:pt x="544" y="431"/>
                  <a:pt x="544" y="297"/>
                </a:cubicBezTo>
                <a:cubicBezTo>
                  <a:pt x="544" y="233"/>
                  <a:pt x="516" y="169"/>
                  <a:pt x="474" y="127"/>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solidFill>
                <a:prstClr val="black"/>
              </a:solidFill>
            </a:endParaRPr>
          </a:p>
        </p:txBody>
      </p:sp>
      <p:sp>
        <p:nvSpPr>
          <p:cNvPr id="19" name="文本框 5"/>
          <p:cNvSpPr txBox="1"/>
          <p:nvPr/>
        </p:nvSpPr>
        <p:spPr>
          <a:xfrm>
            <a:off x="953786" y="709485"/>
            <a:ext cx="3414022" cy="523220"/>
          </a:xfrm>
          <a:prstGeom prst="rect">
            <a:avLst/>
          </a:prstGeom>
          <a:noFill/>
        </p:spPr>
        <p:txBody>
          <a:bodyPr wrap="square" rtlCol="0">
            <a:spAutoFit/>
          </a:bodyPr>
          <a:lstStyle/>
          <a:p>
            <a:r>
              <a:rPr lang="zh-CN" altLang="en-US" sz="2800" dirty="0" smtClean="0">
                <a:solidFill>
                  <a:prstClr val="white"/>
                </a:solidFill>
                <a:latin typeface="微软雅黑 Light" panose="020B0502040204020203" pitchFamily="34" charset="-122"/>
                <a:ea typeface="微软雅黑 Light" panose="020B0502040204020203" pitchFamily="34" charset="-122"/>
              </a:rPr>
              <a:t>解释器编码</a:t>
            </a:r>
            <a:endParaRPr lang="zh-CN" altLang="en-US" sz="2800" dirty="0">
              <a:solidFill>
                <a:prstClr val="white"/>
              </a:solidFill>
              <a:latin typeface="微软雅黑 Light" panose="020B0502040204020203" pitchFamily="34" charset="-122"/>
              <a:ea typeface="微软雅黑 Light" panose="020B0502040204020203" pitchFamily="34" charset="-122"/>
            </a:endParaRPr>
          </a:p>
        </p:txBody>
      </p:sp>
      <p:pic>
        <p:nvPicPr>
          <p:cNvPr id="3" name="图片 2"/>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977333" y="3037510"/>
            <a:ext cx="10324937" cy="1584176"/>
          </a:xfrm>
          <a:prstGeom prst="rect">
            <a:avLst/>
          </a:prstGeom>
        </p:spPr>
      </p:pic>
      <p:sp>
        <p:nvSpPr>
          <p:cNvPr id="9" name="Freeform 37"/>
          <p:cNvSpPr>
            <a:spLocks noChangeArrowheads="1"/>
          </p:cNvSpPr>
          <p:nvPr/>
        </p:nvSpPr>
        <p:spPr bwMode="auto">
          <a:xfrm>
            <a:off x="1307504" y="5109892"/>
            <a:ext cx="324000" cy="324000"/>
          </a:xfrm>
          <a:custGeom>
            <a:avLst/>
            <a:gdLst>
              <a:gd name="T0" fmla="*/ 38763987 w 602"/>
              <a:gd name="T1" fmla="*/ 78442719 h 602"/>
              <a:gd name="T2" fmla="*/ 38763987 w 602"/>
              <a:gd name="T3" fmla="*/ 78442719 h 602"/>
              <a:gd name="T4" fmla="*/ 0 w 602"/>
              <a:gd name="T5" fmla="*/ 38764526 h 602"/>
              <a:gd name="T6" fmla="*/ 38763987 w 602"/>
              <a:gd name="T7" fmla="*/ 0 h 602"/>
              <a:gd name="T8" fmla="*/ 78441997 w 602"/>
              <a:gd name="T9" fmla="*/ 38764526 h 602"/>
              <a:gd name="T10" fmla="*/ 38763987 w 602"/>
              <a:gd name="T11" fmla="*/ 78442719 h 602"/>
              <a:gd name="T12" fmla="*/ 38763987 w 602"/>
              <a:gd name="T13" fmla="*/ 7439751 h 602"/>
              <a:gd name="T14" fmla="*/ 38763987 w 602"/>
              <a:gd name="T15" fmla="*/ 7439751 h 602"/>
              <a:gd name="T16" fmla="*/ 7439717 w 602"/>
              <a:gd name="T17" fmla="*/ 38764526 h 602"/>
              <a:gd name="T18" fmla="*/ 38763987 w 602"/>
              <a:gd name="T19" fmla="*/ 71002968 h 602"/>
              <a:gd name="T20" fmla="*/ 71002280 w 602"/>
              <a:gd name="T21" fmla="*/ 38764526 h 602"/>
              <a:gd name="T22" fmla="*/ 38763987 w 602"/>
              <a:gd name="T23" fmla="*/ 7439751 h 60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602" h="602">
                <a:moveTo>
                  <a:pt x="297" y="601"/>
                </a:moveTo>
                <a:lnTo>
                  <a:pt x="297" y="601"/>
                </a:lnTo>
                <a:cubicBezTo>
                  <a:pt x="134" y="601"/>
                  <a:pt x="0" y="467"/>
                  <a:pt x="0" y="297"/>
                </a:cubicBezTo>
                <a:cubicBezTo>
                  <a:pt x="0" y="135"/>
                  <a:pt x="134" y="0"/>
                  <a:pt x="297" y="0"/>
                </a:cubicBezTo>
                <a:cubicBezTo>
                  <a:pt x="466" y="0"/>
                  <a:pt x="601" y="135"/>
                  <a:pt x="601" y="297"/>
                </a:cubicBezTo>
                <a:cubicBezTo>
                  <a:pt x="601" y="467"/>
                  <a:pt x="466" y="601"/>
                  <a:pt x="297" y="601"/>
                </a:cubicBezTo>
                <a:close/>
                <a:moveTo>
                  <a:pt x="297" y="57"/>
                </a:moveTo>
                <a:lnTo>
                  <a:pt x="297" y="57"/>
                </a:lnTo>
                <a:cubicBezTo>
                  <a:pt x="163" y="57"/>
                  <a:pt x="57" y="163"/>
                  <a:pt x="57" y="297"/>
                </a:cubicBezTo>
                <a:cubicBezTo>
                  <a:pt x="57" y="431"/>
                  <a:pt x="163" y="544"/>
                  <a:pt x="297" y="544"/>
                </a:cubicBezTo>
                <a:cubicBezTo>
                  <a:pt x="431" y="544"/>
                  <a:pt x="544" y="431"/>
                  <a:pt x="544" y="297"/>
                </a:cubicBezTo>
                <a:cubicBezTo>
                  <a:pt x="544" y="163"/>
                  <a:pt x="431" y="57"/>
                  <a:pt x="297" y="57"/>
                </a:cubicBezTo>
                <a:close/>
              </a:path>
            </a:pathLst>
          </a:custGeom>
          <a:solidFill>
            <a:srgbClr val="942124"/>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11" name="TextBox 4"/>
          <p:cNvSpPr txBox="1"/>
          <p:nvPr/>
        </p:nvSpPr>
        <p:spPr>
          <a:xfrm>
            <a:off x="1847528" y="5001844"/>
            <a:ext cx="6504473" cy="461665"/>
          </a:xfrm>
          <a:prstGeom prst="rect">
            <a:avLst/>
          </a:prstGeom>
          <a:noFill/>
        </p:spPr>
        <p:txBody>
          <a:bodyPr wrap="none" rtlCol="0">
            <a:spAutoFit/>
          </a:bodyPr>
          <a:lstStyle/>
          <a:p>
            <a:r>
              <a:rPr lang="en-US" altLang="zh-CN" sz="2400" dirty="0">
                <a:latin typeface="微软雅黑 Light" panose="020B0502040204020203" pitchFamily="34" charset="-122"/>
                <a:ea typeface="微软雅黑 Light" panose="020B0502040204020203" pitchFamily="34" charset="-122"/>
                <a:hlinkClick r:id="rId4"/>
              </a:rPr>
              <a:t>http://</a:t>
            </a:r>
            <a:r>
              <a:rPr lang="en-US" altLang="zh-CN" sz="2400" dirty="0" smtClean="0">
                <a:latin typeface="微软雅黑 Light" panose="020B0502040204020203" pitchFamily="34" charset="-122"/>
                <a:ea typeface="微软雅黑 Light" panose="020B0502040204020203" pitchFamily="34" charset="-122"/>
                <a:hlinkClick r:id="rId4"/>
              </a:rPr>
              <a:t>hackdata.cn/learn/course/2/lecture/97/</a:t>
            </a:r>
            <a:endParaRPr lang="zh-CN" altLang="en-US" sz="2400" dirty="0">
              <a:latin typeface="Monaco" charset="0"/>
              <a:ea typeface="Monaco" charset="0"/>
              <a:cs typeface="Monaco" charset="0"/>
            </a:endParaRPr>
          </a:p>
        </p:txBody>
      </p:sp>
      <p:sp>
        <p:nvSpPr>
          <p:cNvPr id="2" name="日期占位符 1"/>
          <p:cNvSpPr>
            <a:spLocks noGrp="1"/>
          </p:cNvSpPr>
          <p:nvPr>
            <p:ph type="dt" sz="half" idx="10"/>
          </p:nvPr>
        </p:nvSpPr>
        <p:spPr/>
        <p:txBody>
          <a:bodyPr/>
          <a:lstStyle/>
          <a:p>
            <a:fld id="{498F216D-AAEC-4B08-AA66-473A602D27BC}" type="datetime1">
              <a:rPr lang="zh-CN" altLang="en-US" smtClean="0"/>
              <a:pPr/>
              <a:t>2019/9/8</a:t>
            </a:fld>
            <a:endParaRPr lang="zh-CN" altLang="en-US"/>
          </a:p>
        </p:txBody>
      </p:sp>
      <p:sp>
        <p:nvSpPr>
          <p:cNvPr id="4" name="灯片编号占位符 3"/>
          <p:cNvSpPr>
            <a:spLocks noGrp="1"/>
          </p:cNvSpPr>
          <p:nvPr>
            <p:ph type="sldNum" sz="quarter" idx="12"/>
          </p:nvPr>
        </p:nvSpPr>
        <p:spPr/>
        <p:txBody>
          <a:bodyPr/>
          <a:lstStyle/>
          <a:p>
            <a:fld id="{370D8578-DDD4-487D-A316-C8E65CC577E1}" type="slidenum">
              <a:rPr lang="zh-CN" altLang="en-US" smtClean="0"/>
              <a:pPr/>
              <a:t>174</a:t>
            </a:fld>
            <a:endParaRPr lang="zh-CN" altLang="en-US"/>
          </a:p>
        </p:txBody>
      </p:sp>
    </p:spTree>
    <p:extLst>
      <p:ext uri="{BB962C8B-B14F-4D97-AF65-F5344CB8AC3E}">
        <p14:creationId xmlns:p14="http://schemas.microsoft.com/office/powerpoint/2010/main" xmlns="" val="1649951040"/>
      </p:ext>
    </p:extLst>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内容占位符 1"/>
          <p:cNvSpPr>
            <a:spLocks noGrp="1"/>
          </p:cNvSpPr>
          <p:nvPr>
            <p:ph idx="1"/>
          </p:nvPr>
        </p:nvSpPr>
        <p:spPr>
          <a:xfrm>
            <a:off x="876400" y="1525188"/>
            <a:ext cx="10729192" cy="5324410"/>
          </a:xfrm>
        </p:spPr>
        <p:txBody>
          <a:bodyPr>
            <a:normAutofit/>
          </a:bodyPr>
          <a:lstStyle/>
          <a:p>
            <a:pPr>
              <a:lnSpc>
                <a:spcPct val="150000"/>
              </a:lnSpc>
            </a:pPr>
            <a:r>
              <a:rPr lang="zh-CN" altLang="en-US" sz="2400" dirty="0" smtClean="0">
                <a:solidFill>
                  <a:prstClr val="black"/>
                </a:solidFill>
              </a:rPr>
              <a:t>源</a:t>
            </a:r>
            <a:r>
              <a:rPr lang="zh-CN" altLang="en-US" sz="2400" dirty="0">
                <a:solidFill>
                  <a:prstClr val="black"/>
                </a:solidFill>
              </a:rPr>
              <a:t>文件编码也就是代码文件的编码，文件不仅可以保存代码，而且还可以对数据进行</a:t>
            </a:r>
            <a:r>
              <a:rPr lang="zh-CN" altLang="en-US" sz="2400" dirty="0" smtClean="0">
                <a:solidFill>
                  <a:prstClr val="black"/>
                </a:solidFill>
              </a:rPr>
              <a:t>存储</a:t>
            </a:r>
            <a:endParaRPr lang="en-US" altLang="zh-CN" sz="2400" dirty="0" smtClean="0">
              <a:solidFill>
                <a:prstClr val="black"/>
              </a:solidFill>
            </a:endParaRPr>
          </a:p>
          <a:p>
            <a:pPr>
              <a:lnSpc>
                <a:spcPct val="150000"/>
              </a:lnSpc>
            </a:pPr>
            <a:r>
              <a:rPr lang="zh-CN" altLang="en-US" sz="2400" dirty="0">
                <a:solidFill>
                  <a:prstClr val="black"/>
                </a:solidFill>
              </a:rPr>
              <a:t>文件保存数据也是有编码的，如果源文件中有中文，</a:t>
            </a:r>
            <a:r>
              <a:rPr lang="zh-CN" altLang="en-US" sz="2400" dirty="0" smtClean="0">
                <a:solidFill>
                  <a:prstClr val="black"/>
                </a:solidFill>
              </a:rPr>
              <a:t>那么直接按照默认的编码方式运行</a:t>
            </a:r>
            <a:r>
              <a:rPr lang="en-US" altLang="zh-CN" sz="2400" dirty="0" smtClean="0">
                <a:solidFill>
                  <a:prstClr val="black"/>
                </a:solidFill>
              </a:rPr>
              <a:t>Python</a:t>
            </a:r>
            <a:r>
              <a:rPr lang="zh-CN" altLang="en-US" sz="2400" dirty="0">
                <a:solidFill>
                  <a:prstClr val="black"/>
                </a:solidFill>
              </a:rPr>
              <a:t>文件的时候会出现编码</a:t>
            </a:r>
            <a:r>
              <a:rPr lang="zh-CN" altLang="en-US" sz="2400" dirty="0" smtClean="0">
                <a:solidFill>
                  <a:prstClr val="black"/>
                </a:solidFill>
              </a:rPr>
              <a:t>错误</a:t>
            </a:r>
            <a:r>
              <a:rPr lang="zh-CN" altLang="en-US" sz="2400" dirty="0">
                <a:solidFill>
                  <a:prstClr val="black"/>
                </a:solidFill>
              </a:rPr>
              <a:t>，</a:t>
            </a:r>
            <a:r>
              <a:rPr lang="zh-CN" altLang="en-US" sz="2400" dirty="0" smtClean="0">
                <a:solidFill>
                  <a:prstClr val="black"/>
                </a:solidFill>
              </a:rPr>
              <a:t>若想要在源码</a:t>
            </a:r>
            <a:r>
              <a:rPr lang="zh-CN" altLang="en-US" sz="2400" dirty="0">
                <a:solidFill>
                  <a:prstClr val="black"/>
                </a:solidFill>
              </a:rPr>
              <a:t>中写非</a:t>
            </a:r>
            <a:r>
              <a:rPr lang="en-US" altLang="zh-CN" sz="2400" dirty="0">
                <a:solidFill>
                  <a:prstClr val="black"/>
                </a:solidFill>
              </a:rPr>
              <a:t>ASCII</a:t>
            </a:r>
            <a:r>
              <a:rPr lang="zh-CN" altLang="en-US" sz="2400" dirty="0">
                <a:solidFill>
                  <a:prstClr val="black"/>
                </a:solidFill>
              </a:rPr>
              <a:t>文字，可以在源码文件开头加入</a:t>
            </a:r>
            <a:r>
              <a:rPr lang="zh-CN" altLang="en-US" sz="2400" dirty="0" smtClean="0">
                <a:solidFill>
                  <a:prstClr val="black"/>
                </a:solidFill>
              </a:rPr>
              <a:t>一行：</a:t>
            </a:r>
            <a:endParaRPr lang="en-US" altLang="zh-CN" sz="2400" dirty="0" smtClean="0">
              <a:solidFill>
                <a:prstClr val="black"/>
              </a:solidFill>
            </a:endParaRPr>
          </a:p>
          <a:p>
            <a:pPr>
              <a:lnSpc>
                <a:spcPct val="150000"/>
              </a:lnSpc>
            </a:pPr>
            <a:endParaRPr lang="en-US" altLang="zh-CN" sz="2400" dirty="0">
              <a:solidFill>
                <a:prstClr val="black"/>
              </a:solidFill>
            </a:endParaRPr>
          </a:p>
          <a:p>
            <a:pPr>
              <a:lnSpc>
                <a:spcPct val="150000"/>
              </a:lnSpc>
            </a:pPr>
            <a:r>
              <a:rPr lang="zh-CN" altLang="en-US" sz="2400" dirty="0" smtClean="0">
                <a:solidFill>
                  <a:prstClr val="black"/>
                </a:solidFill>
              </a:rPr>
              <a:t>或者</a:t>
            </a:r>
            <a:endParaRPr lang="zh-CN" altLang="en-US" sz="2400" dirty="0">
              <a:solidFill>
                <a:prstClr val="black"/>
              </a:solidFill>
            </a:endParaRPr>
          </a:p>
          <a:p>
            <a:pPr>
              <a:lnSpc>
                <a:spcPct val="150000"/>
              </a:lnSpc>
            </a:pPr>
            <a:endParaRPr lang="en-US" altLang="zh-CN" sz="2400" dirty="0">
              <a:solidFill>
                <a:prstClr val="black"/>
              </a:solidFill>
            </a:endParaRPr>
          </a:p>
        </p:txBody>
      </p:sp>
      <p:sp>
        <p:nvSpPr>
          <p:cNvPr id="10" name="文本框 5"/>
          <p:cNvSpPr txBox="1"/>
          <p:nvPr/>
        </p:nvSpPr>
        <p:spPr>
          <a:xfrm>
            <a:off x="911424" y="836712"/>
            <a:ext cx="2664296" cy="400110"/>
          </a:xfrm>
          <a:prstGeom prst="rect">
            <a:avLst/>
          </a:prstGeom>
          <a:noFill/>
        </p:spPr>
        <p:txBody>
          <a:bodyPr wrap="square" rtlCol="0">
            <a:spAutoFit/>
          </a:bodyPr>
          <a:lstStyle/>
          <a:p>
            <a:r>
              <a:rPr lang="zh-CN" altLang="en-US" sz="2000" dirty="0">
                <a:solidFill>
                  <a:prstClr val="white"/>
                </a:solidFill>
                <a:latin typeface="微软雅黑 Light" panose="020B0502040204020203" pitchFamily="34" charset="-122"/>
                <a:ea typeface="微软雅黑 Light" panose="020B0502040204020203" pitchFamily="34" charset="-122"/>
              </a:rPr>
              <a:t>聚类分析</a:t>
            </a:r>
          </a:p>
        </p:txBody>
      </p:sp>
      <p:sp>
        <p:nvSpPr>
          <p:cNvPr id="13" name="矩形 28"/>
          <p:cNvSpPr/>
          <p:nvPr/>
        </p:nvSpPr>
        <p:spPr>
          <a:xfrm>
            <a:off x="-18898" y="671163"/>
            <a:ext cx="510214"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
        <p:nvSpPr>
          <p:cNvPr id="14" name="矩形 4"/>
          <p:cNvSpPr/>
          <p:nvPr/>
        </p:nvSpPr>
        <p:spPr>
          <a:xfrm>
            <a:off x="479376" y="674237"/>
            <a:ext cx="2664296" cy="595228"/>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8" name="Freeform 83"/>
          <p:cNvSpPr>
            <a:spLocks noChangeArrowheads="1"/>
          </p:cNvSpPr>
          <p:nvPr/>
        </p:nvSpPr>
        <p:spPr bwMode="auto">
          <a:xfrm>
            <a:off x="92209" y="826314"/>
            <a:ext cx="288000" cy="288000"/>
          </a:xfrm>
          <a:custGeom>
            <a:avLst/>
            <a:gdLst>
              <a:gd name="T0" fmla="*/ 38764526 w 602"/>
              <a:gd name="T1" fmla="*/ 78442719 h 602"/>
              <a:gd name="T2" fmla="*/ 38764526 w 602"/>
              <a:gd name="T3" fmla="*/ 78442719 h 602"/>
              <a:gd name="T4" fmla="*/ 0 w 602"/>
              <a:gd name="T5" fmla="*/ 38764526 h 602"/>
              <a:gd name="T6" fmla="*/ 38764526 w 602"/>
              <a:gd name="T7" fmla="*/ 0 h 602"/>
              <a:gd name="T8" fmla="*/ 78442719 w 602"/>
              <a:gd name="T9" fmla="*/ 38764526 h 602"/>
              <a:gd name="T10" fmla="*/ 38764526 w 602"/>
              <a:gd name="T11" fmla="*/ 78442719 h 602"/>
              <a:gd name="T12" fmla="*/ 61866665 w 602"/>
              <a:gd name="T13" fmla="*/ 16576054 h 602"/>
              <a:gd name="T14" fmla="*/ 61866665 w 602"/>
              <a:gd name="T15" fmla="*/ 16576054 h 602"/>
              <a:gd name="T16" fmla="*/ 38764526 w 602"/>
              <a:gd name="T17" fmla="*/ 38764526 h 602"/>
              <a:gd name="T18" fmla="*/ 38764526 w 602"/>
              <a:gd name="T19" fmla="*/ 7308970 h 602"/>
              <a:gd name="T20" fmla="*/ 7439751 w 602"/>
              <a:gd name="T21" fmla="*/ 38764526 h 602"/>
              <a:gd name="T22" fmla="*/ 38764526 w 602"/>
              <a:gd name="T23" fmla="*/ 71002968 h 602"/>
              <a:gd name="T24" fmla="*/ 71002968 w 602"/>
              <a:gd name="T25" fmla="*/ 38764526 h 602"/>
              <a:gd name="T26" fmla="*/ 61866665 w 602"/>
              <a:gd name="T27" fmla="*/ 16576054 h 60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02" h="602">
                <a:moveTo>
                  <a:pt x="297" y="601"/>
                </a:moveTo>
                <a:lnTo>
                  <a:pt x="297" y="601"/>
                </a:lnTo>
                <a:cubicBezTo>
                  <a:pt x="135" y="601"/>
                  <a:pt x="0" y="466"/>
                  <a:pt x="0" y="297"/>
                </a:cubicBezTo>
                <a:cubicBezTo>
                  <a:pt x="0" y="134"/>
                  <a:pt x="135" y="0"/>
                  <a:pt x="297" y="0"/>
                </a:cubicBezTo>
                <a:cubicBezTo>
                  <a:pt x="467" y="0"/>
                  <a:pt x="601" y="134"/>
                  <a:pt x="601" y="297"/>
                </a:cubicBezTo>
                <a:cubicBezTo>
                  <a:pt x="601" y="466"/>
                  <a:pt x="467" y="601"/>
                  <a:pt x="297" y="601"/>
                </a:cubicBezTo>
                <a:close/>
                <a:moveTo>
                  <a:pt x="474" y="127"/>
                </a:moveTo>
                <a:lnTo>
                  <a:pt x="474" y="127"/>
                </a:lnTo>
                <a:cubicBezTo>
                  <a:pt x="297" y="297"/>
                  <a:pt x="297" y="297"/>
                  <a:pt x="297" y="297"/>
                </a:cubicBezTo>
                <a:cubicBezTo>
                  <a:pt x="297" y="56"/>
                  <a:pt x="297" y="56"/>
                  <a:pt x="297" y="56"/>
                </a:cubicBezTo>
                <a:cubicBezTo>
                  <a:pt x="163" y="56"/>
                  <a:pt x="57" y="162"/>
                  <a:pt x="57" y="297"/>
                </a:cubicBezTo>
                <a:cubicBezTo>
                  <a:pt x="57" y="431"/>
                  <a:pt x="163" y="544"/>
                  <a:pt x="297" y="544"/>
                </a:cubicBezTo>
                <a:cubicBezTo>
                  <a:pt x="431" y="544"/>
                  <a:pt x="544" y="431"/>
                  <a:pt x="544" y="297"/>
                </a:cubicBezTo>
                <a:cubicBezTo>
                  <a:pt x="544" y="233"/>
                  <a:pt x="516" y="169"/>
                  <a:pt x="474" y="127"/>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solidFill>
                <a:prstClr val="black"/>
              </a:solidFill>
            </a:endParaRPr>
          </a:p>
        </p:txBody>
      </p:sp>
      <p:sp>
        <p:nvSpPr>
          <p:cNvPr id="19" name="文本框 5"/>
          <p:cNvSpPr txBox="1"/>
          <p:nvPr/>
        </p:nvSpPr>
        <p:spPr>
          <a:xfrm>
            <a:off x="953786" y="709485"/>
            <a:ext cx="3414022" cy="523220"/>
          </a:xfrm>
          <a:prstGeom prst="rect">
            <a:avLst/>
          </a:prstGeom>
          <a:noFill/>
        </p:spPr>
        <p:txBody>
          <a:bodyPr wrap="square" rtlCol="0">
            <a:spAutoFit/>
          </a:bodyPr>
          <a:lstStyle/>
          <a:p>
            <a:r>
              <a:rPr lang="zh-CN" altLang="en-US" sz="2800" dirty="0" smtClean="0">
                <a:solidFill>
                  <a:prstClr val="white"/>
                </a:solidFill>
                <a:latin typeface="微软雅黑 Light" panose="020B0502040204020203" pitchFamily="34" charset="-122"/>
                <a:ea typeface="微软雅黑 Light" panose="020B0502040204020203" pitchFamily="34" charset="-122"/>
              </a:rPr>
              <a:t>源文件编码</a:t>
            </a:r>
            <a:endParaRPr lang="zh-CN" altLang="en-US" sz="2800" dirty="0">
              <a:solidFill>
                <a:prstClr val="white"/>
              </a:solidFill>
              <a:latin typeface="微软雅黑 Light" panose="020B0502040204020203" pitchFamily="34" charset="-122"/>
              <a:ea typeface="微软雅黑 Light" panose="020B0502040204020203" pitchFamily="34" charset="-122"/>
            </a:endParaRPr>
          </a:p>
        </p:txBody>
      </p:sp>
      <p:pic>
        <p:nvPicPr>
          <p:cNvPr id="2" name="图片 1"/>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1224558" y="4437112"/>
            <a:ext cx="6959674" cy="913897"/>
          </a:xfrm>
          <a:prstGeom prst="rect">
            <a:avLst/>
          </a:prstGeom>
        </p:spPr>
      </p:pic>
      <p:pic>
        <p:nvPicPr>
          <p:cNvPr id="4" name="图片 3"/>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1224558" y="5877272"/>
            <a:ext cx="7142936" cy="792088"/>
          </a:xfrm>
          <a:prstGeom prst="rect">
            <a:avLst/>
          </a:prstGeom>
        </p:spPr>
      </p:pic>
      <p:sp>
        <p:nvSpPr>
          <p:cNvPr id="3" name="日期占位符 2"/>
          <p:cNvSpPr>
            <a:spLocks noGrp="1"/>
          </p:cNvSpPr>
          <p:nvPr>
            <p:ph type="dt" sz="half" idx="10"/>
          </p:nvPr>
        </p:nvSpPr>
        <p:spPr/>
        <p:txBody>
          <a:bodyPr/>
          <a:lstStyle/>
          <a:p>
            <a:fld id="{BE72A4F6-3A77-40EF-81C9-222EDEC8471D}" type="datetime1">
              <a:rPr lang="zh-CN" altLang="en-US" smtClean="0"/>
              <a:pPr/>
              <a:t>2019/9/8</a:t>
            </a:fld>
            <a:endParaRPr lang="zh-CN" altLang="en-US"/>
          </a:p>
        </p:txBody>
      </p:sp>
      <p:sp>
        <p:nvSpPr>
          <p:cNvPr id="5" name="灯片编号占位符 4"/>
          <p:cNvSpPr>
            <a:spLocks noGrp="1"/>
          </p:cNvSpPr>
          <p:nvPr>
            <p:ph type="sldNum" sz="quarter" idx="12"/>
          </p:nvPr>
        </p:nvSpPr>
        <p:spPr/>
        <p:txBody>
          <a:bodyPr/>
          <a:lstStyle/>
          <a:p>
            <a:fld id="{370D8578-DDD4-487D-A316-C8E65CC577E1}" type="slidenum">
              <a:rPr lang="zh-CN" altLang="en-US" smtClean="0"/>
              <a:pPr/>
              <a:t>175</a:t>
            </a:fld>
            <a:endParaRPr lang="zh-CN" altLang="en-US"/>
          </a:p>
        </p:txBody>
      </p:sp>
    </p:spTree>
    <p:extLst>
      <p:ext uri="{BB962C8B-B14F-4D97-AF65-F5344CB8AC3E}">
        <p14:creationId xmlns:p14="http://schemas.microsoft.com/office/powerpoint/2010/main" xmlns="" val="743280190"/>
      </p:ext>
    </p:extLst>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内容占位符 1"/>
          <p:cNvSpPr>
            <a:spLocks noGrp="1"/>
          </p:cNvSpPr>
          <p:nvPr>
            <p:ph idx="1"/>
          </p:nvPr>
        </p:nvSpPr>
        <p:spPr>
          <a:xfrm>
            <a:off x="876400" y="1844824"/>
            <a:ext cx="10729192" cy="5004774"/>
          </a:xfrm>
        </p:spPr>
        <p:txBody>
          <a:bodyPr>
            <a:normAutofit/>
          </a:bodyPr>
          <a:lstStyle/>
          <a:p>
            <a:pPr>
              <a:lnSpc>
                <a:spcPct val="150000"/>
              </a:lnSpc>
            </a:pPr>
            <a:r>
              <a:rPr lang="zh-CN" altLang="en-US" sz="2400" dirty="0" smtClean="0">
                <a:solidFill>
                  <a:prstClr val="black"/>
                </a:solidFill>
              </a:rPr>
              <a:t>这个</a:t>
            </a:r>
            <a:r>
              <a:rPr lang="zh-CN" altLang="en-US" sz="2400" dirty="0">
                <a:solidFill>
                  <a:prstClr val="black"/>
                </a:solidFill>
              </a:rPr>
              <a:t>指使用终端显示的时候会出现的</a:t>
            </a:r>
            <a:r>
              <a:rPr lang="zh-CN" altLang="en-US" sz="2400" dirty="0" smtClean="0">
                <a:solidFill>
                  <a:prstClr val="black"/>
                </a:solidFill>
              </a:rPr>
              <a:t>问题</a:t>
            </a:r>
            <a:endParaRPr lang="en-US" altLang="zh-CN" sz="2400" dirty="0" smtClean="0">
              <a:solidFill>
                <a:prstClr val="black"/>
              </a:solidFill>
            </a:endParaRPr>
          </a:p>
          <a:p>
            <a:pPr>
              <a:lnSpc>
                <a:spcPct val="150000"/>
              </a:lnSpc>
            </a:pPr>
            <a:r>
              <a:rPr lang="en-US" altLang="zh-CN" sz="2400" dirty="0" smtClean="0">
                <a:solidFill>
                  <a:prstClr val="black"/>
                </a:solidFill>
              </a:rPr>
              <a:t>windows</a:t>
            </a:r>
            <a:r>
              <a:rPr lang="zh-CN" altLang="en-US" sz="2400" dirty="0">
                <a:solidFill>
                  <a:prstClr val="black"/>
                </a:solidFill>
              </a:rPr>
              <a:t>中文版终端用的是</a:t>
            </a:r>
            <a:r>
              <a:rPr lang="en-US" altLang="zh-CN" sz="2400" dirty="0">
                <a:solidFill>
                  <a:prstClr val="black"/>
                </a:solidFill>
              </a:rPr>
              <a:t>CP936</a:t>
            </a:r>
            <a:r>
              <a:rPr lang="zh-CN" altLang="en-US" sz="2400" dirty="0">
                <a:solidFill>
                  <a:prstClr val="black"/>
                </a:solidFill>
              </a:rPr>
              <a:t>，通常被等同认为是</a:t>
            </a:r>
            <a:r>
              <a:rPr lang="en-US" altLang="zh-CN" sz="2400" dirty="0" smtClean="0">
                <a:solidFill>
                  <a:prstClr val="black"/>
                </a:solidFill>
              </a:rPr>
              <a:t>GBK</a:t>
            </a:r>
          </a:p>
          <a:p>
            <a:pPr>
              <a:lnSpc>
                <a:spcPct val="150000"/>
              </a:lnSpc>
            </a:pPr>
            <a:r>
              <a:rPr lang="zh-CN" altLang="en-US" sz="2400" dirty="0" smtClean="0">
                <a:solidFill>
                  <a:prstClr val="black"/>
                </a:solidFill>
              </a:rPr>
              <a:t>而</a:t>
            </a:r>
            <a:r>
              <a:rPr lang="en-US" altLang="zh-CN" sz="2400" dirty="0" err="1">
                <a:solidFill>
                  <a:prstClr val="black"/>
                </a:solidFill>
              </a:rPr>
              <a:t>linux</a:t>
            </a:r>
            <a:r>
              <a:rPr lang="zh-CN" altLang="en-US" sz="2400" dirty="0">
                <a:solidFill>
                  <a:prstClr val="black"/>
                </a:solidFill>
              </a:rPr>
              <a:t>系统终端用的是</a:t>
            </a:r>
            <a:r>
              <a:rPr lang="en-US" altLang="zh-CN" sz="2400" dirty="0" smtClean="0">
                <a:solidFill>
                  <a:prstClr val="black"/>
                </a:solidFill>
              </a:rPr>
              <a:t>utf-8</a:t>
            </a:r>
          </a:p>
          <a:p>
            <a:pPr>
              <a:lnSpc>
                <a:spcPct val="150000"/>
              </a:lnSpc>
            </a:pPr>
            <a:r>
              <a:rPr lang="zh-CN" altLang="en-US" sz="2400" dirty="0" smtClean="0">
                <a:solidFill>
                  <a:prstClr val="black"/>
                </a:solidFill>
              </a:rPr>
              <a:t>所以</a:t>
            </a:r>
            <a:r>
              <a:rPr lang="zh-CN" altLang="en-US" sz="2400" dirty="0">
                <a:solidFill>
                  <a:prstClr val="black"/>
                </a:solidFill>
              </a:rPr>
              <a:t>若不想</a:t>
            </a:r>
            <a:r>
              <a:rPr lang="zh-CN" altLang="en-US" sz="2400" dirty="0" smtClean="0">
                <a:solidFill>
                  <a:prstClr val="black"/>
                </a:solidFill>
              </a:rPr>
              <a:t>在</a:t>
            </a:r>
            <a:r>
              <a:rPr lang="zh-CN" altLang="en-US" sz="2400" dirty="0">
                <a:solidFill>
                  <a:prstClr val="black"/>
                </a:solidFill>
              </a:rPr>
              <a:t>终端打印显示出来的</a:t>
            </a:r>
            <a:r>
              <a:rPr lang="zh-CN" altLang="en-US" sz="2400" dirty="0" smtClean="0">
                <a:solidFill>
                  <a:prstClr val="black"/>
                </a:solidFill>
              </a:rPr>
              <a:t>字符出现乱码</a:t>
            </a:r>
            <a:r>
              <a:rPr lang="zh-CN" altLang="en-US" sz="2400" dirty="0">
                <a:solidFill>
                  <a:prstClr val="black"/>
                </a:solidFill>
              </a:rPr>
              <a:t>，则在打印前需要将打印的</a:t>
            </a:r>
            <a:r>
              <a:rPr lang="zh-CN" altLang="en-US" sz="2400" dirty="0" smtClean="0">
                <a:solidFill>
                  <a:prstClr val="black"/>
                </a:solidFill>
              </a:rPr>
              <a:t>内容按照终端相同的编码方式进行转换</a:t>
            </a:r>
          </a:p>
          <a:p>
            <a:pPr>
              <a:lnSpc>
                <a:spcPct val="150000"/>
              </a:lnSpc>
            </a:pPr>
            <a:endParaRPr lang="en-US" altLang="zh-CN" sz="2400" dirty="0">
              <a:solidFill>
                <a:prstClr val="black"/>
              </a:solidFill>
            </a:endParaRPr>
          </a:p>
        </p:txBody>
      </p:sp>
      <p:sp>
        <p:nvSpPr>
          <p:cNvPr id="10" name="文本框 5"/>
          <p:cNvSpPr txBox="1"/>
          <p:nvPr/>
        </p:nvSpPr>
        <p:spPr>
          <a:xfrm>
            <a:off x="911424" y="836712"/>
            <a:ext cx="2664296" cy="400110"/>
          </a:xfrm>
          <a:prstGeom prst="rect">
            <a:avLst/>
          </a:prstGeom>
          <a:noFill/>
        </p:spPr>
        <p:txBody>
          <a:bodyPr wrap="square" rtlCol="0">
            <a:spAutoFit/>
          </a:bodyPr>
          <a:lstStyle/>
          <a:p>
            <a:r>
              <a:rPr lang="zh-CN" altLang="en-US" sz="2000" dirty="0">
                <a:solidFill>
                  <a:prstClr val="white"/>
                </a:solidFill>
                <a:latin typeface="微软雅黑 Light" panose="020B0502040204020203" pitchFamily="34" charset="-122"/>
                <a:ea typeface="微软雅黑 Light" panose="020B0502040204020203" pitchFamily="34" charset="-122"/>
              </a:rPr>
              <a:t>聚类分析</a:t>
            </a:r>
          </a:p>
        </p:txBody>
      </p:sp>
      <p:sp>
        <p:nvSpPr>
          <p:cNvPr id="13" name="矩形 28"/>
          <p:cNvSpPr/>
          <p:nvPr/>
        </p:nvSpPr>
        <p:spPr>
          <a:xfrm>
            <a:off x="-18898" y="671163"/>
            <a:ext cx="510214"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
        <p:nvSpPr>
          <p:cNvPr id="14" name="矩形 4"/>
          <p:cNvSpPr/>
          <p:nvPr/>
        </p:nvSpPr>
        <p:spPr>
          <a:xfrm>
            <a:off x="479376" y="674237"/>
            <a:ext cx="2664296" cy="595228"/>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8" name="Freeform 83"/>
          <p:cNvSpPr>
            <a:spLocks noChangeArrowheads="1"/>
          </p:cNvSpPr>
          <p:nvPr/>
        </p:nvSpPr>
        <p:spPr bwMode="auto">
          <a:xfrm>
            <a:off x="92209" y="826314"/>
            <a:ext cx="288000" cy="288000"/>
          </a:xfrm>
          <a:custGeom>
            <a:avLst/>
            <a:gdLst>
              <a:gd name="T0" fmla="*/ 38764526 w 602"/>
              <a:gd name="T1" fmla="*/ 78442719 h 602"/>
              <a:gd name="T2" fmla="*/ 38764526 w 602"/>
              <a:gd name="T3" fmla="*/ 78442719 h 602"/>
              <a:gd name="T4" fmla="*/ 0 w 602"/>
              <a:gd name="T5" fmla="*/ 38764526 h 602"/>
              <a:gd name="T6" fmla="*/ 38764526 w 602"/>
              <a:gd name="T7" fmla="*/ 0 h 602"/>
              <a:gd name="T8" fmla="*/ 78442719 w 602"/>
              <a:gd name="T9" fmla="*/ 38764526 h 602"/>
              <a:gd name="T10" fmla="*/ 38764526 w 602"/>
              <a:gd name="T11" fmla="*/ 78442719 h 602"/>
              <a:gd name="T12" fmla="*/ 61866665 w 602"/>
              <a:gd name="T13" fmla="*/ 16576054 h 602"/>
              <a:gd name="T14" fmla="*/ 61866665 w 602"/>
              <a:gd name="T15" fmla="*/ 16576054 h 602"/>
              <a:gd name="T16" fmla="*/ 38764526 w 602"/>
              <a:gd name="T17" fmla="*/ 38764526 h 602"/>
              <a:gd name="T18" fmla="*/ 38764526 w 602"/>
              <a:gd name="T19" fmla="*/ 7308970 h 602"/>
              <a:gd name="T20" fmla="*/ 7439751 w 602"/>
              <a:gd name="T21" fmla="*/ 38764526 h 602"/>
              <a:gd name="T22" fmla="*/ 38764526 w 602"/>
              <a:gd name="T23" fmla="*/ 71002968 h 602"/>
              <a:gd name="T24" fmla="*/ 71002968 w 602"/>
              <a:gd name="T25" fmla="*/ 38764526 h 602"/>
              <a:gd name="T26" fmla="*/ 61866665 w 602"/>
              <a:gd name="T27" fmla="*/ 16576054 h 60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02" h="602">
                <a:moveTo>
                  <a:pt x="297" y="601"/>
                </a:moveTo>
                <a:lnTo>
                  <a:pt x="297" y="601"/>
                </a:lnTo>
                <a:cubicBezTo>
                  <a:pt x="135" y="601"/>
                  <a:pt x="0" y="466"/>
                  <a:pt x="0" y="297"/>
                </a:cubicBezTo>
                <a:cubicBezTo>
                  <a:pt x="0" y="134"/>
                  <a:pt x="135" y="0"/>
                  <a:pt x="297" y="0"/>
                </a:cubicBezTo>
                <a:cubicBezTo>
                  <a:pt x="467" y="0"/>
                  <a:pt x="601" y="134"/>
                  <a:pt x="601" y="297"/>
                </a:cubicBezTo>
                <a:cubicBezTo>
                  <a:pt x="601" y="466"/>
                  <a:pt x="467" y="601"/>
                  <a:pt x="297" y="601"/>
                </a:cubicBezTo>
                <a:close/>
                <a:moveTo>
                  <a:pt x="474" y="127"/>
                </a:moveTo>
                <a:lnTo>
                  <a:pt x="474" y="127"/>
                </a:lnTo>
                <a:cubicBezTo>
                  <a:pt x="297" y="297"/>
                  <a:pt x="297" y="297"/>
                  <a:pt x="297" y="297"/>
                </a:cubicBezTo>
                <a:cubicBezTo>
                  <a:pt x="297" y="56"/>
                  <a:pt x="297" y="56"/>
                  <a:pt x="297" y="56"/>
                </a:cubicBezTo>
                <a:cubicBezTo>
                  <a:pt x="163" y="56"/>
                  <a:pt x="57" y="162"/>
                  <a:pt x="57" y="297"/>
                </a:cubicBezTo>
                <a:cubicBezTo>
                  <a:pt x="57" y="431"/>
                  <a:pt x="163" y="544"/>
                  <a:pt x="297" y="544"/>
                </a:cubicBezTo>
                <a:cubicBezTo>
                  <a:pt x="431" y="544"/>
                  <a:pt x="544" y="431"/>
                  <a:pt x="544" y="297"/>
                </a:cubicBezTo>
                <a:cubicBezTo>
                  <a:pt x="544" y="233"/>
                  <a:pt x="516" y="169"/>
                  <a:pt x="474" y="127"/>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solidFill>
                <a:prstClr val="black"/>
              </a:solidFill>
            </a:endParaRPr>
          </a:p>
        </p:txBody>
      </p:sp>
      <p:sp>
        <p:nvSpPr>
          <p:cNvPr id="19" name="文本框 5"/>
          <p:cNvSpPr txBox="1"/>
          <p:nvPr/>
        </p:nvSpPr>
        <p:spPr>
          <a:xfrm>
            <a:off x="953786" y="709485"/>
            <a:ext cx="3414022" cy="523220"/>
          </a:xfrm>
          <a:prstGeom prst="rect">
            <a:avLst/>
          </a:prstGeom>
          <a:noFill/>
        </p:spPr>
        <p:txBody>
          <a:bodyPr wrap="square" rtlCol="0">
            <a:spAutoFit/>
          </a:bodyPr>
          <a:lstStyle/>
          <a:p>
            <a:r>
              <a:rPr lang="zh-CN" altLang="en-US" sz="2800" dirty="0" smtClean="0">
                <a:solidFill>
                  <a:prstClr val="white"/>
                </a:solidFill>
                <a:latin typeface="微软雅黑 Light" panose="020B0502040204020203" pitchFamily="34" charset="-122"/>
                <a:ea typeface="微软雅黑 Light" panose="020B0502040204020203" pitchFamily="34" charset="-122"/>
              </a:rPr>
              <a:t>终端编码</a:t>
            </a:r>
            <a:endParaRPr lang="zh-CN" altLang="en-US" sz="2800" dirty="0">
              <a:solidFill>
                <a:prstClr val="white"/>
              </a:solidFill>
              <a:latin typeface="微软雅黑 Light" panose="020B0502040204020203" pitchFamily="34" charset="-122"/>
              <a:ea typeface="微软雅黑 Light" panose="020B0502040204020203" pitchFamily="34" charset="-122"/>
            </a:endParaRPr>
          </a:p>
        </p:txBody>
      </p:sp>
      <p:sp>
        <p:nvSpPr>
          <p:cNvPr id="2" name="日期占位符 1"/>
          <p:cNvSpPr>
            <a:spLocks noGrp="1"/>
          </p:cNvSpPr>
          <p:nvPr>
            <p:ph type="dt" sz="half" idx="10"/>
          </p:nvPr>
        </p:nvSpPr>
        <p:spPr/>
        <p:txBody>
          <a:bodyPr/>
          <a:lstStyle/>
          <a:p>
            <a:fld id="{611C11F9-39E3-4EBD-B030-DF8C4EEBC164}" type="datetime1">
              <a:rPr lang="zh-CN" altLang="en-US" smtClean="0"/>
              <a:pPr/>
              <a:t>2019/9/8</a:t>
            </a:fld>
            <a:endParaRPr lang="zh-CN" altLang="en-US"/>
          </a:p>
        </p:txBody>
      </p:sp>
      <p:sp>
        <p:nvSpPr>
          <p:cNvPr id="3" name="灯片编号占位符 2"/>
          <p:cNvSpPr>
            <a:spLocks noGrp="1"/>
          </p:cNvSpPr>
          <p:nvPr>
            <p:ph type="sldNum" sz="quarter" idx="12"/>
          </p:nvPr>
        </p:nvSpPr>
        <p:spPr/>
        <p:txBody>
          <a:bodyPr/>
          <a:lstStyle/>
          <a:p>
            <a:fld id="{370D8578-DDD4-487D-A316-C8E65CC577E1}" type="slidenum">
              <a:rPr lang="zh-CN" altLang="en-US" smtClean="0"/>
              <a:pPr/>
              <a:t>176</a:t>
            </a:fld>
            <a:endParaRPr lang="zh-CN" altLang="en-US"/>
          </a:p>
        </p:txBody>
      </p:sp>
    </p:spTree>
    <p:extLst>
      <p:ext uri="{BB962C8B-B14F-4D97-AF65-F5344CB8AC3E}">
        <p14:creationId xmlns:p14="http://schemas.microsoft.com/office/powerpoint/2010/main" xmlns="" val="350538806"/>
      </p:ext>
    </p:extLst>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内容占位符 1"/>
          <p:cNvSpPr>
            <a:spLocks noGrp="1"/>
          </p:cNvSpPr>
          <p:nvPr>
            <p:ph idx="1"/>
          </p:nvPr>
        </p:nvSpPr>
        <p:spPr>
          <a:xfrm>
            <a:off x="900826" y="1628800"/>
            <a:ext cx="10729192" cy="5004774"/>
          </a:xfrm>
        </p:spPr>
        <p:txBody>
          <a:bodyPr>
            <a:normAutofit/>
          </a:bodyPr>
          <a:lstStyle/>
          <a:p>
            <a:pPr>
              <a:lnSpc>
                <a:spcPct val="150000"/>
              </a:lnSpc>
            </a:pPr>
            <a:r>
              <a:rPr lang="zh-CN" altLang="en-US" sz="2400" dirty="0">
                <a:solidFill>
                  <a:prstClr val="black"/>
                </a:solidFill>
              </a:rPr>
              <a:t>在数据分析中，出现编码问题最多的还是在文件读写这个</a:t>
            </a:r>
            <a:r>
              <a:rPr lang="zh-CN" altLang="en-US" sz="2400" dirty="0" smtClean="0">
                <a:solidFill>
                  <a:prstClr val="black"/>
                </a:solidFill>
              </a:rPr>
              <a:t>阶段</a:t>
            </a:r>
            <a:endParaRPr lang="en-US" altLang="zh-CN" sz="2400" dirty="0" smtClean="0">
              <a:solidFill>
                <a:prstClr val="black"/>
              </a:solidFill>
            </a:endParaRPr>
          </a:p>
          <a:p>
            <a:pPr>
              <a:lnSpc>
                <a:spcPct val="150000"/>
              </a:lnSpc>
            </a:pPr>
            <a:r>
              <a:rPr lang="zh-CN" altLang="en-US" sz="2400" dirty="0" smtClean="0">
                <a:solidFill>
                  <a:prstClr val="black"/>
                </a:solidFill>
              </a:rPr>
              <a:t>使用 </a:t>
            </a:r>
            <a:r>
              <a:rPr lang="en-US" altLang="zh-CN" sz="2400" dirty="0" smtClean="0">
                <a:solidFill>
                  <a:prstClr val="black"/>
                </a:solidFill>
                <a:latin typeface="Monaco" charset="0"/>
                <a:ea typeface="Monaco" charset="0"/>
                <a:cs typeface="Monaco" charset="0"/>
              </a:rPr>
              <a:t>read()</a:t>
            </a:r>
            <a:r>
              <a:rPr lang="zh-CN" altLang="en-US" sz="2400" dirty="0" smtClean="0">
                <a:solidFill>
                  <a:prstClr val="black"/>
                </a:solidFill>
              </a:rPr>
              <a:t> 读取</a:t>
            </a:r>
            <a:r>
              <a:rPr lang="zh-CN" altLang="en-US" sz="2400" dirty="0">
                <a:solidFill>
                  <a:prstClr val="black"/>
                </a:solidFill>
              </a:rPr>
              <a:t>的文件内容，得到的</a:t>
            </a:r>
            <a:r>
              <a:rPr lang="zh-CN" altLang="en-US" sz="2400" dirty="0" smtClean="0">
                <a:solidFill>
                  <a:prstClr val="black"/>
                </a:solidFill>
              </a:rPr>
              <a:t>是 </a:t>
            </a:r>
            <a:r>
              <a:rPr lang="en-US" altLang="zh-CN" sz="2400" dirty="0" err="1" smtClean="0">
                <a:solidFill>
                  <a:prstClr val="black"/>
                </a:solidFill>
                <a:latin typeface="Monaco" charset="0"/>
                <a:ea typeface="Monaco" charset="0"/>
                <a:cs typeface="Monaco" charset="0"/>
              </a:rPr>
              <a:t>str</a:t>
            </a:r>
            <a:r>
              <a:rPr lang="zh-CN" altLang="en-US" sz="2400" dirty="0" smtClean="0">
                <a:solidFill>
                  <a:prstClr val="black"/>
                </a:solidFill>
              </a:rPr>
              <a:t> 格式</a:t>
            </a:r>
            <a:r>
              <a:rPr lang="zh-CN" altLang="en-US" sz="2400" dirty="0">
                <a:solidFill>
                  <a:prstClr val="black"/>
                </a:solidFill>
              </a:rPr>
              <a:t>的</a:t>
            </a:r>
            <a:endParaRPr lang="en-US" altLang="zh-CN" sz="2400" dirty="0">
              <a:solidFill>
                <a:prstClr val="black"/>
              </a:solidFill>
            </a:endParaRPr>
          </a:p>
        </p:txBody>
      </p:sp>
      <p:sp>
        <p:nvSpPr>
          <p:cNvPr id="10" name="文本框 5"/>
          <p:cNvSpPr txBox="1"/>
          <p:nvPr/>
        </p:nvSpPr>
        <p:spPr>
          <a:xfrm>
            <a:off x="911424" y="836712"/>
            <a:ext cx="2664296" cy="400110"/>
          </a:xfrm>
          <a:prstGeom prst="rect">
            <a:avLst/>
          </a:prstGeom>
          <a:noFill/>
        </p:spPr>
        <p:txBody>
          <a:bodyPr wrap="square" rtlCol="0">
            <a:spAutoFit/>
          </a:bodyPr>
          <a:lstStyle/>
          <a:p>
            <a:r>
              <a:rPr lang="zh-CN" altLang="en-US" sz="2000" dirty="0">
                <a:solidFill>
                  <a:prstClr val="white"/>
                </a:solidFill>
                <a:latin typeface="微软雅黑 Light" panose="020B0502040204020203" pitchFamily="34" charset="-122"/>
                <a:ea typeface="微软雅黑 Light" panose="020B0502040204020203" pitchFamily="34" charset="-122"/>
              </a:rPr>
              <a:t>聚类分析</a:t>
            </a:r>
          </a:p>
        </p:txBody>
      </p:sp>
      <p:sp>
        <p:nvSpPr>
          <p:cNvPr id="13" name="矩形 28"/>
          <p:cNvSpPr/>
          <p:nvPr/>
        </p:nvSpPr>
        <p:spPr>
          <a:xfrm>
            <a:off x="-18898" y="671163"/>
            <a:ext cx="510214"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
        <p:nvSpPr>
          <p:cNvPr id="14" name="矩形 4"/>
          <p:cNvSpPr/>
          <p:nvPr/>
        </p:nvSpPr>
        <p:spPr>
          <a:xfrm>
            <a:off x="479376" y="674237"/>
            <a:ext cx="3456384" cy="595228"/>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8" name="Freeform 83"/>
          <p:cNvSpPr>
            <a:spLocks noChangeArrowheads="1"/>
          </p:cNvSpPr>
          <p:nvPr/>
        </p:nvSpPr>
        <p:spPr bwMode="auto">
          <a:xfrm>
            <a:off x="92209" y="826314"/>
            <a:ext cx="288000" cy="288000"/>
          </a:xfrm>
          <a:custGeom>
            <a:avLst/>
            <a:gdLst>
              <a:gd name="T0" fmla="*/ 38764526 w 602"/>
              <a:gd name="T1" fmla="*/ 78442719 h 602"/>
              <a:gd name="T2" fmla="*/ 38764526 w 602"/>
              <a:gd name="T3" fmla="*/ 78442719 h 602"/>
              <a:gd name="T4" fmla="*/ 0 w 602"/>
              <a:gd name="T5" fmla="*/ 38764526 h 602"/>
              <a:gd name="T6" fmla="*/ 38764526 w 602"/>
              <a:gd name="T7" fmla="*/ 0 h 602"/>
              <a:gd name="T8" fmla="*/ 78442719 w 602"/>
              <a:gd name="T9" fmla="*/ 38764526 h 602"/>
              <a:gd name="T10" fmla="*/ 38764526 w 602"/>
              <a:gd name="T11" fmla="*/ 78442719 h 602"/>
              <a:gd name="T12" fmla="*/ 61866665 w 602"/>
              <a:gd name="T13" fmla="*/ 16576054 h 602"/>
              <a:gd name="T14" fmla="*/ 61866665 w 602"/>
              <a:gd name="T15" fmla="*/ 16576054 h 602"/>
              <a:gd name="T16" fmla="*/ 38764526 w 602"/>
              <a:gd name="T17" fmla="*/ 38764526 h 602"/>
              <a:gd name="T18" fmla="*/ 38764526 w 602"/>
              <a:gd name="T19" fmla="*/ 7308970 h 602"/>
              <a:gd name="T20" fmla="*/ 7439751 w 602"/>
              <a:gd name="T21" fmla="*/ 38764526 h 602"/>
              <a:gd name="T22" fmla="*/ 38764526 w 602"/>
              <a:gd name="T23" fmla="*/ 71002968 h 602"/>
              <a:gd name="T24" fmla="*/ 71002968 w 602"/>
              <a:gd name="T25" fmla="*/ 38764526 h 602"/>
              <a:gd name="T26" fmla="*/ 61866665 w 602"/>
              <a:gd name="T27" fmla="*/ 16576054 h 60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02" h="602">
                <a:moveTo>
                  <a:pt x="297" y="601"/>
                </a:moveTo>
                <a:lnTo>
                  <a:pt x="297" y="601"/>
                </a:lnTo>
                <a:cubicBezTo>
                  <a:pt x="135" y="601"/>
                  <a:pt x="0" y="466"/>
                  <a:pt x="0" y="297"/>
                </a:cubicBezTo>
                <a:cubicBezTo>
                  <a:pt x="0" y="134"/>
                  <a:pt x="135" y="0"/>
                  <a:pt x="297" y="0"/>
                </a:cubicBezTo>
                <a:cubicBezTo>
                  <a:pt x="467" y="0"/>
                  <a:pt x="601" y="134"/>
                  <a:pt x="601" y="297"/>
                </a:cubicBezTo>
                <a:cubicBezTo>
                  <a:pt x="601" y="466"/>
                  <a:pt x="467" y="601"/>
                  <a:pt x="297" y="601"/>
                </a:cubicBezTo>
                <a:close/>
                <a:moveTo>
                  <a:pt x="474" y="127"/>
                </a:moveTo>
                <a:lnTo>
                  <a:pt x="474" y="127"/>
                </a:lnTo>
                <a:cubicBezTo>
                  <a:pt x="297" y="297"/>
                  <a:pt x="297" y="297"/>
                  <a:pt x="297" y="297"/>
                </a:cubicBezTo>
                <a:cubicBezTo>
                  <a:pt x="297" y="56"/>
                  <a:pt x="297" y="56"/>
                  <a:pt x="297" y="56"/>
                </a:cubicBezTo>
                <a:cubicBezTo>
                  <a:pt x="163" y="56"/>
                  <a:pt x="57" y="162"/>
                  <a:pt x="57" y="297"/>
                </a:cubicBezTo>
                <a:cubicBezTo>
                  <a:pt x="57" y="431"/>
                  <a:pt x="163" y="544"/>
                  <a:pt x="297" y="544"/>
                </a:cubicBezTo>
                <a:cubicBezTo>
                  <a:pt x="431" y="544"/>
                  <a:pt x="544" y="431"/>
                  <a:pt x="544" y="297"/>
                </a:cubicBezTo>
                <a:cubicBezTo>
                  <a:pt x="544" y="233"/>
                  <a:pt x="516" y="169"/>
                  <a:pt x="474" y="127"/>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solidFill>
                <a:prstClr val="black"/>
              </a:solidFill>
            </a:endParaRPr>
          </a:p>
        </p:txBody>
      </p:sp>
      <p:sp>
        <p:nvSpPr>
          <p:cNvPr id="19" name="文本框 5"/>
          <p:cNvSpPr txBox="1"/>
          <p:nvPr/>
        </p:nvSpPr>
        <p:spPr>
          <a:xfrm>
            <a:off x="953786" y="709485"/>
            <a:ext cx="3414022" cy="523220"/>
          </a:xfrm>
          <a:prstGeom prst="rect">
            <a:avLst/>
          </a:prstGeom>
          <a:noFill/>
        </p:spPr>
        <p:txBody>
          <a:bodyPr wrap="square" rtlCol="0">
            <a:spAutoFit/>
          </a:bodyPr>
          <a:lstStyle/>
          <a:p>
            <a:r>
              <a:rPr lang="zh-CN" altLang="en-US" sz="2800" smtClean="0">
                <a:solidFill>
                  <a:prstClr val="white"/>
                </a:solidFill>
                <a:latin typeface="微软雅黑 Light" panose="020B0502040204020203" pitchFamily="34" charset="-122"/>
                <a:ea typeface="微软雅黑 Light" panose="020B0502040204020203" pitchFamily="34" charset="-122"/>
              </a:rPr>
              <a:t>文件读写编码</a:t>
            </a:r>
            <a:endParaRPr lang="zh-CN" altLang="en-US" sz="2800" dirty="0">
              <a:solidFill>
                <a:prstClr val="white"/>
              </a:solidFill>
              <a:latin typeface="微软雅黑 Light" panose="020B0502040204020203" pitchFamily="34" charset="-122"/>
              <a:ea typeface="微软雅黑 Light" panose="020B0502040204020203" pitchFamily="34" charset="-122"/>
            </a:endParaRPr>
          </a:p>
        </p:txBody>
      </p:sp>
      <p:pic>
        <p:nvPicPr>
          <p:cNvPr id="2" name="图片 1"/>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953786" y="2996952"/>
            <a:ext cx="8407400" cy="3225800"/>
          </a:xfrm>
          <a:prstGeom prst="rect">
            <a:avLst/>
          </a:prstGeom>
        </p:spPr>
      </p:pic>
      <p:sp>
        <p:nvSpPr>
          <p:cNvPr id="3" name="日期占位符 2"/>
          <p:cNvSpPr>
            <a:spLocks noGrp="1"/>
          </p:cNvSpPr>
          <p:nvPr>
            <p:ph type="dt" sz="half" idx="10"/>
          </p:nvPr>
        </p:nvSpPr>
        <p:spPr/>
        <p:txBody>
          <a:bodyPr/>
          <a:lstStyle/>
          <a:p>
            <a:fld id="{4A1094B3-4584-4175-8A28-2BCCE5142622}" type="datetime1">
              <a:rPr lang="zh-CN" altLang="en-US" smtClean="0"/>
              <a:pPr/>
              <a:t>2019/9/8</a:t>
            </a:fld>
            <a:endParaRPr lang="zh-CN" altLang="en-US"/>
          </a:p>
        </p:txBody>
      </p:sp>
      <p:sp>
        <p:nvSpPr>
          <p:cNvPr id="4" name="灯片编号占位符 3"/>
          <p:cNvSpPr>
            <a:spLocks noGrp="1"/>
          </p:cNvSpPr>
          <p:nvPr>
            <p:ph type="sldNum" sz="quarter" idx="12"/>
          </p:nvPr>
        </p:nvSpPr>
        <p:spPr/>
        <p:txBody>
          <a:bodyPr/>
          <a:lstStyle/>
          <a:p>
            <a:fld id="{370D8578-DDD4-487D-A316-C8E65CC577E1}" type="slidenum">
              <a:rPr lang="zh-CN" altLang="en-US" smtClean="0"/>
              <a:pPr/>
              <a:t>177</a:t>
            </a:fld>
            <a:endParaRPr lang="zh-CN" altLang="en-US"/>
          </a:p>
        </p:txBody>
      </p:sp>
    </p:spTree>
    <p:extLst>
      <p:ext uri="{BB962C8B-B14F-4D97-AF65-F5344CB8AC3E}">
        <p14:creationId xmlns:p14="http://schemas.microsoft.com/office/powerpoint/2010/main" xmlns="" val="428608641"/>
      </p:ext>
    </p:extLst>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内容占位符 1"/>
          <p:cNvSpPr>
            <a:spLocks noGrp="1"/>
          </p:cNvSpPr>
          <p:nvPr>
            <p:ph idx="1"/>
          </p:nvPr>
        </p:nvSpPr>
        <p:spPr>
          <a:xfrm>
            <a:off x="911424" y="2204864"/>
            <a:ext cx="10729192" cy="5004774"/>
          </a:xfrm>
        </p:spPr>
        <p:txBody>
          <a:bodyPr>
            <a:normAutofit/>
          </a:bodyPr>
          <a:lstStyle/>
          <a:p>
            <a:pPr>
              <a:lnSpc>
                <a:spcPct val="150000"/>
              </a:lnSpc>
            </a:pPr>
            <a:r>
              <a:rPr lang="zh-CN" altLang="en-US" sz="2400" dirty="0" smtClean="0">
                <a:solidFill>
                  <a:prstClr val="black"/>
                </a:solidFill>
              </a:rPr>
              <a:t>用 </a:t>
            </a:r>
            <a:r>
              <a:rPr lang="en-US" altLang="zh-CN" sz="2400" dirty="0" smtClean="0">
                <a:solidFill>
                  <a:prstClr val="black"/>
                </a:solidFill>
              </a:rPr>
              <a:t>UTF-8</a:t>
            </a:r>
            <a:r>
              <a:rPr lang="zh-CN" altLang="en-US" sz="2400" dirty="0" smtClean="0">
                <a:solidFill>
                  <a:prstClr val="black"/>
                </a:solidFill>
              </a:rPr>
              <a:t> 解码</a:t>
            </a:r>
            <a:r>
              <a:rPr lang="zh-CN" altLang="en-US" sz="2400" dirty="0">
                <a:solidFill>
                  <a:prstClr val="black"/>
                </a:solidFill>
              </a:rPr>
              <a:t>再</a:t>
            </a:r>
            <a:r>
              <a:rPr lang="zh-CN" altLang="en-US" sz="2400" dirty="0" smtClean="0">
                <a:solidFill>
                  <a:prstClr val="black"/>
                </a:solidFill>
              </a:rPr>
              <a:t>用 </a:t>
            </a:r>
            <a:r>
              <a:rPr lang="en-US" altLang="zh-CN" sz="2400" dirty="0" smtClean="0">
                <a:solidFill>
                  <a:prstClr val="black"/>
                </a:solidFill>
              </a:rPr>
              <a:t>GBK</a:t>
            </a:r>
            <a:r>
              <a:rPr lang="zh-CN" altLang="en-US" sz="2400" dirty="0" smtClean="0">
                <a:solidFill>
                  <a:prstClr val="black"/>
                </a:solidFill>
              </a:rPr>
              <a:t> 编码</a:t>
            </a:r>
            <a:r>
              <a:rPr lang="zh-CN" altLang="en-US" sz="2400" dirty="0">
                <a:solidFill>
                  <a:prstClr val="black"/>
                </a:solidFill>
              </a:rPr>
              <a:t>打印出来的是乱码，这就是编码不同导致的乱码</a:t>
            </a:r>
            <a:endParaRPr lang="en-US" altLang="zh-CN" sz="2400" dirty="0">
              <a:solidFill>
                <a:prstClr val="black"/>
              </a:solidFill>
            </a:endParaRPr>
          </a:p>
        </p:txBody>
      </p:sp>
      <p:sp>
        <p:nvSpPr>
          <p:cNvPr id="10" name="文本框 5"/>
          <p:cNvSpPr txBox="1"/>
          <p:nvPr/>
        </p:nvSpPr>
        <p:spPr>
          <a:xfrm>
            <a:off x="911424" y="836712"/>
            <a:ext cx="2664296" cy="400110"/>
          </a:xfrm>
          <a:prstGeom prst="rect">
            <a:avLst/>
          </a:prstGeom>
          <a:noFill/>
        </p:spPr>
        <p:txBody>
          <a:bodyPr wrap="square" rtlCol="0">
            <a:spAutoFit/>
          </a:bodyPr>
          <a:lstStyle/>
          <a:p>
            <a:r>
              <a:rPr lang="zh-CN" altLang="en-US" sz="2000" dirty="0">
                <a:solidFill>
                  <a:prstClr val="white"/>
                </a:solidFill>
                <a:latin typeface="微软雅黑 Light" panose="020B0502040204020203" pitchFamily="34" charset="-122"/>
                <a:ea typeface="微软雅黑 Light" panose="020B0502040204020203" pitchFamily="34" charset="-122"/>
              </a:rPr>
              <a:t>聚类分析</a:t>
            </a:r>
          </a:p>
        </p:txBody>
      </p:sp>
      <p:sp>
        <p:nvSpPr>
          <p:cNvPr id="13" name="矩形 28"/>
          <p:cNvSpPr/>
          <p:nvPr/>
        </p:nvSpPr>
        <p:spPr>
          <a:xfrm>
            <a:off x="-18898" y="671163"/>
            <a:ext cx="510214"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
        <p:nvSpPr>
          <p:cNvPr id="14" name="矩形 4"/>
          <p:cNvSpPr/>
          <p:nvPr/>
        </p:nvSpPr>
        <p:spPr>
          <a:xfrm>
            <a:off x="479376" y="674237"/>
            <a:ext cx="3456384" cy="595228"/>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8" name="Freeform 83"/>
          <p:cNvSpPr>
            <a:spLocks noChangeArrowheads="1"/>
          </p:cNvSpPr>
          <p:nvPr/>
        </p:nvSpPr>
        <p:spPr bwMode="auto">
          <a:xfrm>
            <a:off x="92209" y="826314"/>
            <a:ext cx="288000" cy="288000"/>
          </a:xfrm>
          <a:custGeom>
            <a:avLst/>
            <a:gdLst>
              <a:gd name="T0" fmla="*/ 38764526 w 602"/>
              <a:gd name="T1" fmla="*/ 78442719 h 602"/>
              <a:gd name="T2" fmla="*/ 38764526 w 602"/>
              <a:gd name="T3" fmla="*/ 78442719 h 602"/>
              <a:gd name="T4" fmla="*/ 0 w 602"/>
              <a:gd name="T5" fmla="*/ 38764526 h 602"/>
              <a:gd name="T6" fmla="*/ 38764526 w 602"/>
              <a:gd name="T7" fmla="*/ 0 h 602"/>
              <a:gd name="T8" fmla="*/ 78442719 w 602"/>
              <a:gd name="T9" fmla="*/ 38764526 h 602"/>
              <a:gd name="T10" fmla="*/ 38764526 w 602"/>
              <a:gd name="T11" fmla="*/ 78442719 h 602"/>
              <a:gd name="T12" fmla="*/ 61866665 w 602"/>
              <a:gd name="T13" fmla="*/ 16576054 h 602"/>
              <a:gd name="T14" fmla="*/ 61866665 w 602"/>
              <a:gd name="T15" fmla="*/ 16576054 h 602"/>
              <a:gd name="T16" fmla="*/ 38764526 w 602"/>
              <a:gd name="T17" fmla="*/ 38764526 h 602"/>
              <a:gd name="T18" fmla="*/ 38764526 w 602"/>
              <a:gd name="T19" fmla="*/ 7308970 h 602"/>
              <a:gd name="T20" fmla="*/ 7439751 w 602"/>
              <a:gd name="T21" fmla="*/ 38764526 h 602"/>
              <a:gd name="T22" fmla="*/ 38764526 w 602"/>
              <a:gd name="T23" fmla="*/ 71002968 h 602"/>
              <a:gd name="T24" fmla="*/ 71002968 w 602"/>
              <a:gd name="T25" fmla="*/ 38764526 h 602"/>
              <a:gd name="T26" fmla="*/ 61866665 w 602"/>
              <a:gd name="T27" fmla="*/ 16576054 h 60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02" h="602">
                <a:moveTo>
                  <a:pt x="297" y="601"/>
                </a:moveTo>
                <a:lnTo>
                  <a:pt x="297" y="601"/>
                </a:lnTo>
                <a:cubicBezTo>
                  <a:pt x="135" y="601"/>
                  <a:pt x="0" y="466"/>
                  <a:pt x="0" y="297"/>
                </a:cubicBezTo>
                <a:cubicBezTo>
                  <a:pt x="0" y="134"/>
                  <a:pt x="135" y="0"/>
                  <a:pt x="297" y="0"/>
                </a:cubicBezTo>
                <a:cubicBezTo>
                  <a:pt x="467" y="0"/>
                  <a:pt x="601" y="134"/>
                  <a:pt x="601" y="297"/>
                </a:cubicBezTo>
                <a:cubicBezTo>
                  <a:pt x="601" y="466"/>
                  <a:pt x="467" y="601"/>
                  <a:pt x="297" y="601"/>
                </a:cubicBezTo>
                <a:close/>
                <a:moveTo>
                  <a:pt x="474" y="127"/>
                </a:moveTo>
                <a:lnTo>
                  <a:pt x="474" y="127"/>
                </a:lnTo>
                <a:cubicBezTo>
                  <a:pt x="297" y="297"/>
                  <a:pt x="297" y="297"/>
                  <a:pt x="297" y="297"/>
                </a:cubicBezTo>
                <a:cubicBezTo>
                  <a:pt x="297" y="56"/>
                  <a:pt x="297" y="56"/>
                  <a:pt x="297" y="56"/>
                </a:cubicBezTo>
                <a:cubicBezTo>
                  <a:pt x="163" y="56"/>
                  <a:pt x="57" y="162"/>
                  <a:pt x="57" y="297"/>
                </a:cubicBezTo>
                <a:cubicBezTo>
                  <a:pt x="57" y="431"/>
                  <a:pt x="163" y="544"/>
                  <a:pt x="297" y="544"/>
                </a:cubicBezTo>
                <a:cubicBezTo>
                  <a:pt x="431" y="544"/>
                  <a:pt x="544" y="431"/>
                  <a:pt x="544" y="297"/>
                </a:cubicBezTo>
                <a:cubicBezTo>
                  <a:pt x="544" y="233"/>
                  <a:pt x="516" y="169"/>
                  <a:pt x="474" y="127"/>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solidFill>
                <a:prstClr val="black"/>
              </a:solidFill>
            </a:endParaRPr>
          </a:p>
        </p:txBody>
      </p:sp>
      <p:sp>
        <p:nvSpPr>
          <p:cNvPr id="19" name="文本框 5"/>
          <p:cNvSpPr txBox="1"/>
          <p:nvPr/>
        </p:nvSpPr>
        <p:spPr>
          <a:xfrm>
            <a:off x="953786" y="709485"/>
            <a:ext cx="3414022" cy="523220"/>
          </a:xfrm>
          <a:prstGeom prst="rect">
            <a:avLst/>
          </a:prstGeom>
          <a:noFill/>
        </p:spPr>
        <p:txBody>
          <a:bodyPr wrap="square" rtlCol="0">
            <a:spAutoFit/>
          </a:bodyPr>
          <a:lstStyle/>
          <a:p>
            <a:r>
              <a:rPr lang="zh-CN" altLang="en-US" sz="2800" smtClean="0">
                <a:solidFill>
                  <a:prstClr val="white"/>
                </a:solidFill>
                <a:latin typeface="微软雅黑 Light" panose="020B0502040204020203" pitchFamily="34" charset="-122"/>
                <a:ea typeface="微软雅黑 Light" panose="020B0502040204020203" pitchFamily="34" charset="-122"/>
              </a:rPr>
              <a:t>文件读写编码</a:t>
            </a:r>
            <a:endParaRPr lang="zh-CN" altLang="en-US" sz="2800" dirty="0">
              <a:solidFill>
                <a:prstClr val="white"/>
              </a:solidFill>
              <a:latin typeface="微软雅黑 Light" panose="020B0502040204020203" pitchFamily="34" charset="-122"/>
              <a:ea typeface="微软雅黑 Light" panose="020B0502040204020203" pitchFamily="34" charset="-122"/>
            </a:endParaRPr>
          </a:p>
        </p:txBody>
      </p:sp>
      <p:pic>
        <p:nvPicPr>
          <p:cNvPr id="3" name="图片 2"/>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1271464" y="2996952"/>
            <a:ext cx="9361040" cy="1321057"/>
          </a:xfrm>
          <a:prstGeom prst="rect">
            <a:avLst/>
          </a:prstGeom>
        </p:spPr>
      </p:pic>
      <p:sp>
        <p:nvSpPr>
          <p:cNvPr id="2" name="日期占位符 1"/>
          <p:cNvSpPr>
            <a:spLocks noGrp="1"/>
          </p:cNvSpPr>
          <p:nvPr>
            <p:ph type="dt" sz="half" idx="10"/>
          </p:nvPr>
        </p:nvSpPr>
        <p:spPr/>
        <p:txBody>
          <a:bodyPr/>
          <a:lstStyle/>
          <a:p>
            <a:fld id="{3E69C401-E778-42D1-A3EE-EDD510DF813A}" type="datetime1">
              <a:rPr lang="zh-CN" altLang="en-US" smtClean="0"/>
              <a:pPr/>
              <a:t>2019/9/8</a:t>
            </a:fld>
            <a:endParaRPr lang="zh-CN" altLang="en-US"/>
          </a:p>
        </p:txBody>
      </p:sp>
      <p:sp>
        <p:nvSpPr>
          <p:cNvPr id="4" name="灯片编号占位符 3"/>
          <p:cNvSpPr>
            <a:spLocks noGrp="1"/>
          </p:cNvSpPr>
          <p:nvPr>
            <p:ph type="sldNum" sz="quarter" idx="12"/>
          </p:nvPr>
        </p:nvSpPr>
        <p:spPr/>
        <p:txBody>
          <a:bodyPr/>
          <a:lstStyle/>
          <a:p>
            <a:fld id="{370D8578-DDD4-487D-A316-C8E65CC577E1}" type="slidenum">
              <a:rPr lang="zh-CN" altLang="en-US" smtClean="0"/>
              <a:pPr/>
              <a:t>178</a:t>
            </a:fld>
            <a:endParaRPr lang="zh-CN" altLang="en-US"/>
          </a:p>
        </p:txBody>
      </p:sp>
    </p:spTree>
    <p:extLst>
      <p:ext uri="{BB962C8B-B14F-4D97-AF65-F5344CB8AC3E}">
        <p14:creationId xmlns:p14="http://schemas.microsoft.com/office/powerpoint/2010/main" xmlns="" val="1323254505"/>
      </p:ext>
    </p:extLst>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内容占位符 1"/>
          <p:cNvSpPr>
            <a:spLocks noGrp="1"/>
          </p:cNvSpPr>
          <p:nvPr>
            <p:ph idx="1"/>
          </p:nvPr>
        </p:nvSpPr>
        <p:spPr>
          <a:xfrm>
            <a:off x="911424" y="1700808"/>
            <a:ext cx="10729192" cy="5004774"/>
          </a:xfrm>
        </p:spPr>
        <p:txBody>
          <a:bodyPr>
            <a:normAutofit/>
          </a:bodyPr>
          <a:lstStyle/>
          <a:p>
            <a:pPr>
              <a:lnSpc>
                <a:spcPct val="150000"/>
              </a:lnSpc>
            </a:pPr>
            <a:r>
              <a:rPr lang="zh-CN" altLang="en-US" sz="2400" dirty="0" smtClean="0">
                <a:solidFill>
                  <a:prstClr val="black"/>
                </a:solidFill>
              </a:rPr>
              <a:t>用 </a:t>
            </a:r>
            <a:r>
              <a:rPr lang="en-US" altLang="zh-CN" sz="2400" dirty="0" smtClean="0">
                <a:solidFill>
                  <a:prstClr val="black"/>
                </a:solidFill>
                <a:latin typeface="Monaco" charset="0"/>
                <a:ea typeface="Monaco" charset="0"/>
                <a:cs typeface="Monaco" charset="0"/>
              </a:rPr>
              <a:t>write()</a:t>
            </a:r>
            <a:r>
              <a:rPr lang="zh-CN" altLang="en-US" sz="2400" dirty="0" smtClean="0">
                <a:solidFill>
                  <a:prstClr val="black"/>
                </a:solidFill>
              </a:rPr>
              <a:t> 方法</a:t>
            </a:r>
            <a:r>
              <a:rPr lang="zh-CN" altLang="en-US" sz="2400" dirty="0">
                <a:solidFill>
                  <a:prstClr val="black"/>
                </a:solidFill>
              </a:rPr>
              <a:t>写入的时候也需要</a:t>
            </a:r>
            <a:r>
              <a:rPr lang="zh-CN" altLang="en-US" sz="2400" dirty="0" smtClean="0">
                <a:solidFill>
                  <a:prstClr val="black"/>
                </a:solidFill>
              </a:rPr>
              <a:t>是 </a:t>
            </a:r>
            <a:r>
              <a:rPr lang="en-US" altLang="zh-CN" sz="2400" dirty="0" err="1" smtClean="0">
                <a:solidFill>
                  <a:prstClr val="black"/>
                </a:solidFill>
                <a:latin typeface="Monaco" charset="0"/>
                <a:ea typeface="Monaco" charset="0"/>
                <a:cs typeface="Monaco" charset="0"/>
              </a:rPr>
              <a:t>str</a:t>
            </a:r>
            <a:r>
              <a:rPr lang="zh-CN" altLang="en-US" sz="2400" dirty="0" smtClean="0">
                <a:solidFill>
                  <a:prstClr val="black"/>
                </a:solidFill>
              </a:rPr>
              <a:t> 格式</a:t>
            </a:r>
            <a:r>
              <a:rPr lang="zh-CN" altLang="en-US" sz="2400" dirty="0">
                <a:solidFill>
                  <a:prstClr val="black"/>
                </a:solidFill>
              </a:rPr>
              <a:t>。也就是说，如果写入的数据</a:t>
            </a:r>
            <a:r>
              <a:rPr lang="zh-CN" altLang="en-US" sz="2400" dirty="0" smtClean="0">
                <a:solidFill>
                  <a:prstClr val="black"/>
                </a:solidFill>
              </a:rPr>
              <a:t>是 </a:t>
            </a:r>
            <a:r>
              <a:rPr lang="en-US" altLang="zh-CN" sz="2400" dirty="0" err="1" smtClean="0">
                <a:solidFill>
                  <a:prstClr val="black"/>
                </a:solidFill>
                <a:latin typeface="Monaco" charset="0"/>
                <a:ea typeface="Monaco" charset="0"/>
                <a:cs typeface="Monaco" charset="0"/>
              </a:rPr>
              <a:t>unicode</a:t>
            </a:r>
            <a:r>
              <a:rPr lang="zh-CN" altLang="en-US" sz="2400" dirty="0" smtClean="0">
                <a:solidFill>
                  <a:prstClr val="black"/>
                </a:solidFill>
              </a:rPr>
              <a:t> 时</a:t>
            </a:r>
            <a:r>
              <a:rPr lang="zh-CN" altLang="en-US" sz="2400" dirty="0">
                <a:solidFill>
                  <a:prstClr val="black"/>
                </a:solidFill>
              </a:rPr>
              <a:t>，将会出错</a:t>
            </a:r>
            <a:endParaRPr lang="en-US" altLang="zh-CN" sz="2400" dirty="0">
              <a:solidFill>
                <a:prstClr val="black"/>
              </a:solidFill>
            </a:endParaRPr>
          </a:p>
        </p:txBody>
      </p:sp>
      <p:sp>
        <p:nvSpPr>
          <p:cNvPr id="10" name="文本框 5"/>
          <p:cNvSpPr txBox="1"/>
          <p:nvPr/>
        </p:nvSpPr>
        <p:spPr>
          <a:xfrm>
            <a:off x="911424" y="836712"/>
            <a:ext cx="2664296" cy="400110"/>
          </a:xfrm>
          <a:prstGeom prst="rect">
            <a:avLst/>
          </a:prstGeom>
          <a:noFill/>
        </p:spPr>
        <p:txBody>
          <a:bodyPr wrap="square" rtlCol="0">
            <a:spAutoFit/>
          </a:bodyPr>
          <a:lstStyle/>
          <a:p>
            <a:r>
              <a:rPr lang="zh-CN" altLang="en-US" sz="2000" dirty="0">
                <a:solidFill>
                  <a:prstClr val="white"/>
                </a:solidFill>
                <a:latin typeface="微软雅黑 Light" panose="020B0502040204020203" pitchFamily="34" charset="-122"/>
                <a:ea typeface="微软雅黑 Light" panose="020B0502040204020203" pitchFamily="34" charset="-122"/>
              </a:rPr>
              <a:t>聚类分析</a:t>
            </a:r>
          </a:p>
        </p:txBody>
      </p:sp>
      <p:sp>
        <p:nvSpPr>
          <p:cNvPr id="13" name="矩形 28"/>
          <p:cNvSpPr/>
          <p:nvPr/>
        </p:nvSpPr>
        <p:spPr>
          <a:xfrm>
            <a:off x="-18898" y="671163"/>
            <a:ext cx="510214"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
        <p:nvSpPr>
          <p:cNvPr id="14" name="矩形 4"/>
          <p:cNvSpPr/>
          <p:nvPr/>
        </p:nvSpPr>
        <p:spPr>
          <a:xfrm>
            <a:off x="479376" y="674237"/>
            <a:ext cx="3456384" cy="595228"/>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8" name="Freeform 83"/>
          <p:cNvSpPr>
            <a:spLocks noChangeArrowheads="1"/>
          </p:cNvSpPr>
          <p:nvPr/>
        </p:nvSpPr>
        <p:spPr bwMode="auto">
          <a:xfrm>
            <a:off x="92209" y="826314"/>
            <a:ext cx="288000" cy="288000"/>
          </a:xfrm>
          <a:custGeom>
            <a:avLst/>
            <a:gdLst>
              <a:gd name="T0" fmla="*/ 38764526 w 602"/>
              <a:gd name="T1" fmla="*/ 78442719 h 602"/>
              <a:gd name="T2" fmla="*/ 38764526 w 602"/>
              <a:gd name="T3" fmla="*/ 78442719 h 602"/>
              <a:gd name="T4" fmla="*/ 0 w 602"/>
              <a:gd name="T5" fmla="*/ 38764526 h 602"/>
              <a:gd name="T6" fmla="*/ 38764526 w 602"/>
              <a:gd name="T7" fmla="*/ 0 h 602"/>
              <a:gd name="T8" fmla="*/ 78442719 w 602"/>
              <a:gd name="T9" fmla="*/ 38764526 h 602"/>
              <a:gd name="T10" fmla="*/ 38764526 w 602"/>
              <a:gd name="T11" fmla="*/ 78442719 h 602"/>
              <a:gd name="T12" fmla="*/ 61866665 w 602"/>
              <a:gd name="T13" fmla="*/ 16576054 h 602"/>
              <a:gd name="T14" fmla="*/ 61866665 w 602"/>
              <a:gd name="T15" fmla="*/ 16576054 h 602"/>
              <a:gd name="T16" fmla="*/ 38764526 w 602"/>
              <a:gd name="T17" fmla="*/ 38764526 h 602"/>
              <a:gd name="T18" fmla="*/ 38764526 w 602"/>
              <a:gd name="T19" fmla="*/ 7308970 h 602"/>
              <a:gd name="T20" fmla="*/ 7439751 w 602"/>
              <a:gd name="T21" fmla="*/ 38764526 h 602"/>
              <a:gd name="T22" fmla="*/ 38764526 w 602"/>
              <a:gd name="T23" fmla="*/ 71002968 h 602"/>
              <a:gd name="T24" fmla="*/ 71002968 w 602"/>
              <a:gd name="T25" fmla="*/ 38764526 h 602"/>
              <a:gd name="T26" fmla="*/ 61866665 w 602"/>
              <a:gd name="T27" fmla="*/ 16576054 h 60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02" h="602">
                <a:moveTo>
                  <a:pt x="297" y="601"/>
                </a:moveTo>
                <a:lnTo>
                  <a:pt x="297" y="601"/>
                </a:lnTo>
                <a:cubicBezTo>
                  <a:pt x="135" y="601"/>
                  <a:pt x="0" y="466"/>
                  <a:pt x="0" y="297"/>
                </a:cubicBezTo>
                <a:cubicBezTo>
                  <a:pt x="0" y="134"/>
                  <a:pt x="135" y="0"/>
                  <a:pt x="297" y="0"/>
                </a:cubicBezTo>
                <a:cubicBezTo>
                  <a:pt x="467" y="0"/>
                  <a:pt x="601" y="134"/>
                  <a:pt x="601" y="297"/>
                </a:cubicBezTo>
                <a:cubicBezTo>
                  <a:pt x="601" y="466"/>
                  <a:pt x="467" y="601"/>
                  <a:pt x="297" y="601"/>
                </a:cubicBezTo>
                <a:close/>
                <a:moveTo>
                  <a:pt x="474" y="127"/>
                </a:moveTo>
                <a:lnTo>
                  <a:pt x="474" y="127"/>
                </a:lnTo>
                <a:cubicBezTo>
                  <a:pt x="297" y="297"/>
                  <a:pt x="297" y="297"/>
                  <a:pt x="297" y="297"/>
                </a:cubicBezTo>
                <a:cubicBezTo>
                  <a:pt x="297" y="56"/>
                  <a:pt x="297" y="56"/>
                  <a:pt x="297" y="56"/>
                </a:cubicBezTo>
                <a:cubicBezTo>
                  <a:pt x="163" y="56"/>
                  <a:pt x="57" y="162"/>
                  <a:pt x="57" y="297"/>
                </a:cubicBezTo>
                <a:cubicBezTo>
                  <a:pt x="57" y="431"/>
                  <a:pt x="163" y="544"/>
                  <a:pt x="297" y="544"/>
                </a:cubicBezTo>
                <a:cubicBezTo>
                  <a:pt x="431" y="544"/>
                  <a:pt x="544" y="431"/>
                  <a:pt x="544" y="297"/>
                </a:cubicBezTo>
                <a:cubicBezTo>
                  <a:pt x="544" y="233"/>
                  <a:pt x="516" y="169"/>
                  <a:pt x="474" y="127"/>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solidFill>
                <a:prstClr val="black"/>
              </a:solidFill>
            </a:endParaRPr>
          </a:p>
        </p:txBody>
      </p:sp>
      <p:sp>
        <p:nvSpPr>
          <p:cNvPr id="19" name="文本框 5"/>
          <p:cNvSpPr txBox="1"/>
          <p:nvPr/>
        </p:nvSpPr>
        <p:spPr>
          <a:xfrm>
            <a:off x="953786" y="709485"/>
            <a:ext cx="3414022" cy="523220"/>
          </a:xfrm>
          <a:prstGeom prst="rect">
            <a:avLst/>
          </a:prstGeom>
          <a:noFill/>
        </p:spPr>
        <p:txBody>
          <a:bodyPr wrap="square" rtlCol="0">
            <a:spAutoFit/>
          </a:bodyPr>
          <a:lstStyle/>
          <a:p>
            <a:r>
              <a:rPr lang="zh-CN" altLang="en-US" sz="2800" smtClean="0">
                <a:solidFill>
                  <a:prstClr val="white"/>
                </a:solidFill>
                <a:latin typeface="微软雅黑 Light" panose="020B0502040204020203" pitchFamily="34" charset="-122"/>
                <a:ea typeface="微软雅黑 Light" panose="020B0502040204020203" pitchFamily="34" charset="-122"/>
              </a:rPr>
              <a:t>文件读写编码</a:t>
            </a:r>
            <a:endParaRPr lang="zh-CN" altLang="en-US" sz="2800" dirty="0">
              <a:solidFill>
                <a:prstClr val="white"/>
              </a:solidFill>
              <a:latin typeface="微软雅黑 Light" panose="020B0502040204020203" pitchFamily="34" charset="-122"/>
              <a:ea typeface="微软雅黑 Light" panose="020B0502040204020203" pitchFamily="34" charset="-122"/>
            </a:endParaRPr>
          </a:p>
        </p:txBody>
      </p:sp>
      <p:pic>
        <p:nvPicPr>
          <p:cNvPr id="2" name="图片 1"/>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1199456" y="2878451"/>
            <a:ext cx="8509000" cy="3657600"/>
          </a:xfrm>
          <a:prstGeom prst="rect">
            <a:avLst/>
          </a:prstGeom>
        </p:spPr>
      </p:pic>
      <p:sp>
        <p:nvSpPr>
          <p:cNvPr id="3" name="日期占位符 2"/>
          <p:cNvSpPr>
            <a:spLocks noGrp="1"/>
          </p:cNvSpPr>
          <p:nvPr>
            <p:ph type="dt" sz="half" idx="10"/>
          </p:nvPr>
        </p:nvSpPr>
        <p:spPr/>
        <p:txBody>
          <a:bodyPr/>
          <a:lstStyle/>
          <a:p>
            <a:fld id="{E5E919B2-B4E0-478F-A59A-D2BBC5A668F5}" type="datetime1">
              <a:rPr lang="zh-CN" altLang="en-US" smtClean="0"/>
              <a:pPr/>
              <a:t>2019/9/8</a:t>
            </a:fld>
            <a:endParaRPr lang="zh-CN" altLang="en-US"/>
          </a:p>
        </p:txBody>
      </p:sp>
      <p:sp>
        <p:nvSpPr>
          <p:cNvPr id="4" name="灯片编号占位符 3"/>
          <p:cNvSpPr>
            <a:spLocks noGrp="1"/>
          </p:cNvSpPr>
          <p:nvPr>
            <p:ph type="sldNum" sz="quarter" idx="12"/>
          </p:nvPr>
        </p:nvSpPr>
        <p:spPr/>
        <p:txBody>
          <a:bodyPr/>
          <a:lstStyle/>
          <a:p>
            <a:fld id="{370D8578-DDD4-487D-A316-C8E65CC577E1}" type="slidenum">
              <a:rPr lang="zh-CN" altLang="en-US" smtClean="0"/>
              <a:pPr/>
              <a:t>179</a:t>
            </a:fld>
            <a:endParaRPr lang="zh-CN" altLang="en-US"/>
          </a:p>
        </p:txBody>
      </p:sp>
    </p:spTree>
    <p:extLst>
      <p:ext uri="{BB962C8B-B14F-4D97-AF65-F5344CB8AC3E}">
        <p14:creationId xmlns:p14="http://schemas.microsoft.com/office/powerpoint/2010/main" xmlns="" val="158523015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8"/>
          <p:cNvSpPr txBox="1">
            <a:spLocks/>
          </p:cNvSpPr>
          <p:nvPr/>
        </p:nvSpPr>
        <p:spPr>
          <a:xfrm>
            <a:off x="911424" y="579766"/>
            <a:ext cx="10515600" cy="7810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微软雅黑 Light" panose="020B0502040204020203" pitchFamily="34" charset="-122"/>
                <a:ea typeface="微软雅黑 Light" panose="020B0502040204020203" pitchFamily="34" charset="-122"/>
                <a:cs typeface="+mj-cs"/>
              </a:defRPr>
            </a:lvl1pPr>
          </a:lstStyle>
          <a:p>
            <a:r>
              <a:rPr lang="zh-CN" altLang="en-US" sz="3200" b="1" dirty="0" smtClean="0">
                <a:solidFill>
                  <a:srgbClr val="942124"/>
                </a:solidFill>
                <a:cs typeface="+mn-cs"/>
              </a:rPr>
              <a:t>运行环境及安装</a:t>
            </a:r>
            <a:endParaRPr lang="zh-CN" altLang="en-US" sz="3200" b="1" dirty="0">
              <a:solidFill>
                <a:srgbClr val="942124"/>
              </a:solidFill>
              <a:cs typeface="+mn-cs"/>
            </a:endParaRPr>
          </a:p>
        </p:txBody>
      </p:sp>
      <p:sp>
        <p:nvSpPr>
          <p:cNvPr id="2" name="内容占位符 1"/>
          <p:cNvSpPr>
            <a:spLocks noGrp="1"/>
          </p:cNvSpPr>
          <p:nvPr>
            <p:ph idx="1"/>
          </p:nvPr>
        </p:nvSpPr>
        <p:spPr>
          <a:xfrm>
            <a:off x="838200" y="1700808"/>
            <a:ext cx="10515600" cy="4351338"/>
          </a:xfrm>
        </p:spPr>
        <p:txBody>
          <a:bodyPr>
            <a:normAutofit/>
          </a:bodyPr>
          <a:lstStyle/>
          <a:p>
            <a:pPr>
              <a:lnSpc>
                <a:spcPct val="150000"/>
              </a:lnSpc>
            </a:pPr>
            <a:r>
              <a:rPr kumimoji="1" lang="zh-CN" altLang="en-US" sz="2400" dirty="0" smtClean="0"/>
              <a:t>推荐使用</a:t>
            </a:r>
            <a:r>
              <a:rPr kumimoji="1" lang="en-US" altLang="zh-CN" sz="2400" dirty="0" smtClean="0"/>
              <a:t>Anaconda</a:t>
            </a:r>
            <a:r>
              <a:rPr kumimoji="1" lang="zh-CN" altLang="en-US" sz="2400" dirty="0" smtClean="0"/>
              <a:t>进行</a:t>
            </a:r>
            <a:r>
              <a:rPr kumimoji="1" lang="en-US" altLang="zh-CN" sz="2400" dirty="0" smtClean="0"/>
              <a:t>Python</a:t>
            </a:r>
            <a:r>
              <a:rPr kumimoji="1" lang="zh-CN" altLang="en-US" sz="2400" dirty="0" smtClean="0"/>
              <a:t>安装、环境配置及工具包管理</a:t>
            </a:r>
            <a:endParaRPr kumimoji="1" lang="en-US" altLang="zh-CN" sz="2400" dirty="0" smtClean="0"/>
          </a:p>
          <a:p>
            <a:pPr>
              <a:lnSpc>
                <a:spcPct val="150000"/>
              </a:lnSpc>
            </a:pPr>
            <a:r>
              <a:rPr kumimoji="1" lang="en-US" altLang="zh-CN" sz="2400" dirty="0" err="1" smtClean="0"/>
              <a:t>Ipython</a:t>
            </a:r>
            <a:endParaRPr kumimoji="1" lang="en-US" altLang="zh-CN" sz="2400" dirty="0" smtClean="0"/>
          </a:p>
          <a:p>
            <a:pPr>
              <a:lnSpc>
                <a:spcPct val="150000"/>
              </a:lnSpc>
            </a:pPr>
            <a:r>
              <a:rPr kumimoji="1" lang="en-US" altLang="zh-CN" sz="2400" dirty="0" err="1" smtClean="0"/>
              <a:t>qtconsole</a:t>
            </a:r>
            <a:endParaRPr kumimoji="1" lang="en-US" altLang="zh-CN" sz="2400" dirty="0" smtClean="0"/>
          </a:p>
          <a:p>
            <a:pPr>
              <a:lnSpc>
                <a:spcPct val="150000"/>
              </a:lnSpc>
            </a:pPr>
            <a:r>
              <a:rPr kumimoji="1" lang="en-US" altLang="zh-CN" sz="2400" dirty="0" err="1" smtClean="0"/>
              <a:t>PyCharm</a:t>
            </a:r>
            <a:endParaRPr kumimoji="1" lang="en-US" altLang="zh-CN" sz="2400" dirty="0" smtClean="0"/>
          </a:p>
          <a:p>
            <a:pPr>
              <a:lnSpc>
                <a:spcPct val="150000"/>
              </a:lnSpc>
            </a:pPr>
            <a:r>
              <a:rPr kumimoji="1" lang="en-US" altLang="zh-CN" sz="2400" dirty="0" err="1" smtClean="0"/>
              <a:t>Jupyter</a:t>
            </a:r>
            <a:r>
              <a:rPr kumimoji="1" lang="zh-CN" altLang="en-US" sz="2400" dirty="0" smtClean="0"/>
              <a:t> </a:t>
            </a:r>
            <a:r>
              <a:rPr kumimoji="1" lang="en-US" altLang="zh-CN" sz="2400" dirty="0" smtClean="0"/>
              <a:t>Notebook</a:t>
            </a:r>
          </a:p>
          <a:p>
            <a:pPr>
              <a:lnSpc>
                <a:spcPct val="150000"/>
              </a:lnSpc>
            </a:pPr>
            <a:r>
              <a:rPr kumimoji="1" lang="en-US" altLang="zh-CN" sz="2400" dirty="0" err="1" smtClean="0"/>
              <a:t>Spyder</a:t>
            </a:r>
            <a:endParaRPr kumimoji="1" lang="zh-CN" altLang="en-US" sz="2400" dirty="0"/>
          </a:p>
        </p:txBody>
      </p:sp>
      <p:sp>
        <p:nvSpPr>
          <p:cNvPr id="5" name="矩形 28"/>
          <p:cNvSpPr/>
          <p:nvPr/>
        </p:nvSpPr>
        <p:spPr>
          <a:xfrm>
            <a:off x="-18899" y="671163"/>
            <a:ext cx="670013"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
        <p:nvSpPr>
          <p:cNvPr id="3" name="日期占位符 2"/>
          <p:cNvSpPr>
            <a:spLocks noGrp="1"/>
          </p:cNvSpPr>
          <p:nvPr>
            <p:ph type="dt" sz="half" idx="10"/>
          </p:nvPr>
        </p:nvSpPr>
        <p:spPr/>
        <p:txBody>
          <a:bodyPr/>
          <a:lstStyle/>
          <a:p>
            <a:fld id="{EB070018-BB9C-426A-9FDB-505CE2FAF6B6}" type="datetime1">
              <a:rPr lang="zh-CN" altLang="en-US" smtClean="0"/>
              <a:pPr/>
              <a:t>2019/9/8</a:t>
            </a:fld>
            <a:endParaRPr lang="zh-CN" altLang="en-US"/>
          </a:p>
        </p:txBody>
      </p:sp>
      <p:sp>
        <p:nvSpPr>
          <p:cNvPr id="4" name="灯片编号占位符 3"/>
          <p:cNvSpPr>
            <a:spLocks noGrp="1"/>
          </p:cNvSpPr>
          <p:nvPr>
            <p:ph type="sldNum" sz="quarter" idx="12"/>
          </p:nvPr>
        </p:nvSpPr>
        <p:spPr/>
        <p:txBody>
          <a:bodyPr/>
          <a:lstStyle/>
          <a:p>
            <a:fld id="{370D8578-DDD4-487D-A316-C8E65CC577E1}" type="slidenum">
              <a:rPr lang="zh-CN" altLang="en-US" smtClean="0"/>
              <a:pPr/>
              <a:t>18</a:t>
            </a:fld>
            <a:endParaRPr lang="zh-CN" altLang="en-US"/>
          </a:p>
        </p:txBody>
      </p:sp>
    </p:spTree>
    <p:extLst>
      <p:ext uri="{BB962C8B-B14F-4D97-AF65-F5344CB8AC3E}">
        <p14:creationId xmlns:p14="http://schemas.microsoft.com/office/powerpoint/2010/main" xmlns="" val="400354889"/>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内容占位符 1"/>
          <p:cNvSpPr>
            <a:spLocks noGrp="1"/>
          </p:cNvSpPr>
          <p:nvPr>
            <p:ph idx="1"/>
          </p:nvPr>
        </p:nvSpPr>
        <p:spPr>
          <a:xfrm>
            <a:off x="911424" y="2240650"/>
            <a:ext cx="10729192" cy="5004774"/>
          </a:xfrm>
        </p:spPr>
        <p:txBody>
          <a:bodyPr>
            <a:normAutofit/>
          </a:bodyPr>
          <a:lstStyle/>
          <a:p>
            <a:pPr>
              <a:lnSpc>
                <a:spcPct val="150000"/>
              </a:lnSpc>
            </a:pPr>
            <a:r>
              <a:rPr lang="zh-CN" altLang="en-US" sz="2400" dirty="0">
                <a:solidFill>
                  <a:prstClr val="black"/>
                </a:solidFill>
              </a:rPr>
              <a:t>解决办法：先</a:t>
            </a:r>
            <a:r>
              <a:rPr lang="zh-CN" altLang="en-US" sz="2400" dirty="0" smtClean="0">
                <a:solidFill>
                  <a:prstClr val="black"/>
                </a:solidFill>
              </a:rPr>
              <a:t>将 </a:t>
            </a:r>
            <a:r>
              <a:rPr lang="en-US" altLang="zh-CN" sz="2400" dirty="0" err="1" smtClean="0">
                <a:solidFill>
                  <a:prstClr val="black"/>
                </a:solidFill>
                <a:latin typeface="Monaco" charset="0"/>
                <a:ea typeface="Monaco" charset="0"/>
                <a:cs typeface="Monaco" charset="0"/>
              </a:rPr>
              <a:t>unicode</a:t>
            </a:r>
            <a:r>
              <a:rPr lang="zh-CN" altLang="en-US" sz="2400" dirty="0" smtClean="0">
                <a:solidFill>
                  <a:prstClr val="black"/>
                </a:solidFill>
              </a:rPr>
              <a:t> 格式</a:t>
            </a:r>
            <a:r>
              <a:rPr lang="zh-CN" altLang="en-US" sz="2400" dirty="0">
                <a:solidFill>
                  <a:prstClr val="black"/>
                </a:solidFill>
              </a:rPr>
              <a:t>编码</a:t>
            </a:r>
            <a:r>
              <a:rPr lang="zh-CN" altLang="en-US" sz="2400" dirty="0" smtClean="0">
                <a:solidFill>
                  <a:prstClr val="black"/>
                </a:solidFill>
              </a:rPr>
              <a:t>为 </a:t>
            </a:r>
            <a:r>
              <a:rPr lang="en-US" altLang="zh-CN" sz="2400" dirty="0" err="1" smtClean="0">
                <a:solidFill>
                  <a:prstClr val="black"/>
                </a:solidFill>
                <a:latin typeface="Monaco" charset="0"/>
                <a:ea typeface="Monaco" charset="0"/>
                <a:cs typeface="Monaco" charset="0"/>
              </a:rPr>
              <a:t>str</a:t>
            </a:r>
            <a:r>
              <a:rPr lang="zh-CN" altLang="en-US" sz="2400" dirty="0" smtClean="0">
                <a:solidFill>
                  <a:prstClr val="black"/>
                </a:solidFill>
              </a:rPr>
              <a:t> ，</a:t>
            </a:r>
            <a:r>
              <a:rPr lang="zh-CN" altLang="en-US" sz="2400" dirty="0">
                <a:solidFill>
                  <a:prstClr val="black"/>
                </a:solidFill>
              </a:rPr>
              <a:t>再写入</a:t>
            </a:r>
            <a:endParaRPr lang="en-US" altLang="zh-CN" sz="2400" dirty="0">
              <a:solidFill>
                <a:prstClr val="black"/>
              </a:solidFill>
            </a:endParaRPr>
          </a:p>
        </p:txBody>
      </p:sp>
      <p:sp>
        <p:nvSpPr>
          <p:cNvPr id="10" name="文本框 5"/>
          <p:cNvSpPr txBox="1"/>
          <p:nvPr/>
        </p:nvSpPr>
        <p:spPr>
          <a:xfrm>
            <a:off x="911424" y="836712"/>
            <a:ext cx="2664296" cy="400110"/>
          </a:xfrm>
          <a:prstGeom prst="rect">
            <a:avLst/>
          </a:prstGeom>
          <a:noFill/>
        </p:spPr>
        <p:txBody>
          <a:bodyPr wrap="square" rtlCol="0">
            <a:spAutoFit/>
          </a:bodyPr>
          <a:lstStyle/>
          <a:p>
            <a:r>
              <a:rPr lang="zh-CN" altLang="en-US" sz="2000" dirty="0">
                <a:solidFill>
                  <a:prstClr val="white"/>
                </a:solidFill>
                <a:latin typeface="微软雅黑 Light" panose="020B0502040204020203" pitchFamily="34" charset="-122"/>
                <a:ea typeface="微软雅黑 Light" panose="020B0502040204020203" pitchFamily="34" charset="-122"/>
              </a:rPr>
              <a:t>聚类分析</a:t>
            </a:r>
          </a:p>
        </p:txBody>
      </p:sp>
      <p:sp>
        <p:nvSpPr>
          <p:cNvPr id="13" name="矩形 28"/>
          <p:cNvSpPr/>
          <p:nvPr/>
        </p:nvSpPr>
        <p:spPr>
          <a:xfrm>
            <a:off x="-18898" y="671163"/>
            <a:ext cx="510214"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
        <p:nvSpPr>
          <p:cNvPr id="14" name="矩形 4"/>
          <p:cNvSpPr/>
          <p:nvPr/>
        </p:nvSpPr>
        <p:spPr>
          <a:xfrm>
            <a:off x="479376" y="674237"/>
            <a:ext cx="3456384" cy="595228"/>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8" name="Freeform 83"/>
          <p:cNvSpPr>
            <a:spLocks noChangeArrowheads="1"/>
          </p:cNvSpPr>
          <p:nvPr/>
        </p:nvSpPr>
        <p:spPr bwMode="auto">
          <a:xfrm>
            <a:off x="92209" y="826314"/>
            <a:ext cx="288000" cy="288000"/>
          </a:xfrm>
          <a:custGeom>
            <a:avLst/>
            <a:gdLst>
              <a:gd name="T0" fmla="*/ 38764526 w 602"/>
              <a:gd name="T1" fmla="*/ 78442719 h 602"/>
              <a:gd name="T2" fmla="*/ 38764526 w 602"/>
              <a:gd name="T3" fmla="*/ 78442719 h 602"/>
              <a:gd name="T4" fmla="*/ 0 w 602"/>
              <a:gd name="T5" fmla="*/ 38764526 h 602"/>
              <a:gd name="T6" fmla="*/ 38764526 w 602"/>
              <a:gd name="T7" fmla="*/ 0 h 602"/>
              <a:gd name="T8" fmla="*/ 78442719 w 602"/>
              <a:gd name="T9" fmla="*/ 38764526 h 602"/>
              <a:gd name="T10" fmla="*/ 38764526 w 602"/>
              <a:gd name="T11" fmla="*/ 78442719 h 602"/>
              <a:gd name="T12" fmla="*/ 61866665 w 602"/>
              <a:gd name="T13" fmla="*/ 16576054 h 602"/>
              <a:gd name="T14" fmla="*/ 61866665 w 602"/>
              <a:gd name="T15" fmla="*/ 16576054 h 602"/>
              <a:gd name="T16" fmla="*/ 38764526 w 602"/>
              <a:gd name="T17" fmla="*/ 38764526 h 602"/>
              <a:gd name="T18" fmla="*/ 38764526 w 602"/>
              <a:gd name="T19" fmla="*/ 7308970 h 602"/>
              <a:gd name="T20" fmla="*/ 7439751 w 602"/>
              <a:gd name="T21" fmla="*/ 38764526 h 602"/>
              <a:gd name="T22" fmla="*/ 38764526 w 602"/>
              <a:gd name="T23" fmla="*/ 71002968 h 602"/>
              <a:gd name="T24" fmla="*/ 71002968 w 602"/>
              <a:gd name="T25" fmla="*/ 38764526 h 602"/>
              <a:gd name="T26" fmla="*/ 61866665 w 602"/>
              <a:gd name="T27" fmla="*/ 16576054 h 60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02" h="602">
                <a:moveTo>
                  <a:pt x="297" y="601"/>
                </a:moveTo>
                <a:lnTo>
                  <a:pt x="297" y="601"/>
                </a:lnTo>
                <a:cubicBezTo>
                  <a:pt x="135" y="601"/>
                  <a:pt x="0" y="466"/>
                  <a:pt x="0" y="297"/>
                </a:cubicBezTo>
                <a:cubicBezTo>
                  <a:pt x="0" y="134"/>
                  <a:pt x="135" y="0"/>
                  <a:pt x="297" y="0"/>
                </a:cubicBezTo>
                <a:cubicBezTo>
                  <a:pt x="467" y="0"/>
                  <a:pt x="601" y="134"/>
                  <a:pt x="601" y="297"/>
                </a:cubicBezTo>
                <a:cubicBezTo>
                  <a:pt x="601" y="466"/>
                  <a:pt x="467" y="601"/>
                  <a:pt x="297" y="601"/>
                </a:cubicBezTo>
                <a:close/>
                <a:moveTo>
                  <a:pt x="474" y="127"/>
                </a:moveTo>
                <a:lnTo>
                  <a:pt x="474" y="127"/>
                </a:lnTo>
                <a:cubicBezTo>
                  <a:pt x="297" y="297"/>
                  <a:pt x="297" y="297"/>
                  <a:pt x="297" y="297"/>
                </a:cubicBezTo>
                <a:cubicBezTo>
                  <a:pt x="297" y="56"/>
                  <a:pt x="297" y="56"/>
                  <a:pt x="297" y="56"/>
                </a:cubicBezTo>
                <a:cubicBezTo>
                  <a:pt x="163" y="56"/>
                  <a:pt x="57" y="162"/>
                  <a:pt x="57" y="297"/>
                </a:cubicBezTo>
                <a:cubicBezTo>
                  <a:pt x="57" y="431"/>
                  <a:pt x="163" y="544"/>
                  <a:pt x="297" y="544"/>
                </a:cubicBezTo>
                <a:cubicBezTo>
                  <a:pt x="431" y="544"/>
                  <a:pt x="544" y="431"/>
                  <a:pt x="544" y="297"/>
                </a:cubicBezTo>
                <a:cubicBezTo>
                  <a:pt x="544" y="233"/>
                  <a:pt x="516" y="169"/>
                  <a:pt x="474" y="127"/>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solidFill>
                <a:prstClr val="black"/>
              </a:solidFill>
            </a:endParaRPr>
          </a:p>
        </p:txBody>
      </p:sp>
      <p:sp>
        <p:nvSpPr>
          <p:cNvPr id="19" name="文本框 5"/>
          <p:cNvSpPr txBox="1"/>
          <p:nvPr/>
        </p:nvSpPr>
        <p:spPr>
          <a:xfrm>
            <a:off x="953786" y="709485"/>
            <a:ext cx="3414022" cy="523220"/>
          </a:xfrm>
          <a:prstGeom prst="rect">
            <a:avLst/>
          </a:prstGeom>
          <a:noFill/>
        </p:spPr>
        <p:txBody>
          <a:bodyPr wrap="square" rtlCol="0">
            <a:spAutoFit/>
          </a:bodyPr>
          <a:lstStyle/>
          <a:p>
            <a:r>
              <a:rPr lang="zh-CN" altLang="en-US" sz="2800" smtClean="0">
                <a:solidFill>
                  <a:prstClr val="white"/>
                </a:solidFill>
                <a:latin typeface="微软雅黑 Light" panose="020B0502040204020203" pitchFamily="34" charset="-122"/>
                <a:ea typeface="微软雅黑 Light" panose="020B0502040204020203" pitchFamily="34" charset="-122"/>
              </a:rPr>
              <a:t>文件读写编码</a:t>
            </a:r>
            <a:endParaRPr lang="zh-CN" altLang="en-US" sz="2800" dirty="0">
              <a:solidFill>
                <a:prstClr val="white"/>
              </a:solidFill>
              <a:latin typeface="微软雅黑 Light" panose="020B0502040204020203" pitchFamily="34" charset="-122"/>
              <a:ea typeface="微软雅黑 Light" panose="020B0502040204020203" pitchFamily="34" charset="-122"/>
            </a:endParaRPr>
          </a:p>
        </p:txBody>
      </p:sp>
      <p:pic>
        <p:nvPicPr>
          <p:cNvPr id="3" name="图片 2"/>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1046112" y="3176754"/>
            <a:ext cx="9079554" cy="1368152"/>
          </a:xfrm>
          <a:prstGeom prst="rect">
            <a:avLst/>
          </a:prstGeom>
        </p:spPr>
      </p:pic>
      <p:sp>
        <p:nvSpPr>
          <p:cNvPr id="2" name="日期占位符 1"/>
          <p:cNvSpPr>
            <a:spLocks noGrp="1"/>
          </p:cNvSpPr>
          <p:nvPr>
            <p:ph type="dt" sz="half" idx="10"/>
          </p:nvPr>
        </p:nvSpPr>
        <p:spPr/>
        <p:txBody>
          <a:bodyPr/>
          <a:lstStyle/>
          <a:p>
            <a:fld id="{8B5A0EFA-64E5-42A1-B457-89BF4277112C}" type="datetime1">
              <a:rPr lang="zh-CN" altLang="en-US" smtClean="0"/>
              <a:pPr/>
              <a:t>2019/9/8</a:t>
            </a:fld>
            <a:endParaRPr lang="zh-CN" altLang="en-US"/>
          </a:p>
        </p:txBody>
      </p:sp>
      <p:sp>
        <p:nvSpPr>
          <p:cNvPr id="4" name="灯片编号占位符 3"/>
          <p:cNvSpPr>
            <a:spLocks noGrp="1"/>
          </p:cNvSpPr>
          <p:nvPr>
            <p:ph type="sldNum" sz="quarter" idx="12"/>
          </p:nvPr>
        </p:nvSpPr>
        <p:spPr/>
        <p:txBody>
          <a:bodyPr/>
          <a:lstStyle/>
          <a:p>
            <a:fld id="{370D8578-DDD4-487D-A316-C8E65CC577E1}" type="slidenum">
              <a:rPr lang="zh-CN" altLang="en-US" smtClean="0"/>
              <a:pPr/>
              <a:t>180</a:t>
            </a:fld>
            <a:endParaRPr lang="zh-CN" altLang="en-US"/>
          </a:p>
        </p:txBody>
      </p:sp>
    </p:spTree>
    <p:extLst>
      <p:ext uri="{BB962C8B-B14F-4D97-AF65-F5344CB8AC3E}">
        <p14:creationId xmlns:p14="http://schemas.microsoft.com/office/powerpoint/2010/main" xmlns="" val="615358399"/>
      </p:ext>
    </p:extLst>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内容占位符 1"/>
          <p:cNvSpPr>
            <a:spLocks noGrp="1"/>
          </p:cNvSpPr>
          <p:nvPr>
            <p:ph idx="1"/>
          </p:nvPr>
        </p:nvSpPr>
        <p:spPr>
          <a:xfrm>
            <a:off x="879667" y="1820398"/>
            <a:ext cx="10729192" cy="5004774"/>
          </a:xfrm>
        </p:spPr>
        <p:txBody>
          <a:bodyPr>
            <a:normAutofit/>
          </a:bodyPr>
          <a:lstStyle/>
          <a:p>
            <a:pPr>
              <a:lnSpc>
                <a:spcPct val="150000"/>
              </a:lnSpc>
            </a:pPr>
            <a:r>
              <a:rPr lang="zh-CN" altLang="en-US" sz="2400" dirty="0">
                <a:solidFill>
                  <a:prstClr val="black"/>
                </a:solidFill>
              </a:rPr>
              <a:t>如果你发现常用</a:t>
            </a:r>
            <a:r>
              <a:rPr lang="zh-CN" altLang="en-US" sz="2400" dirty="0" smtClean="0">
                <a:solidFill>
                  <a:prstClr val="black"/>
                </a:solidFill>
              </a:rPr>
              <a:t>的</a:t>
            </a:r>
            <a:r>
              <a:rPr lang="zh-CN" altLang="en-US" sz="2400" dirty="0">
                <a:solidFill>
                  <a:prstClr val="black"/>
                </a:solidFill>
              </a:rPr>
              <a:t> </a:t>
            </a:r>
            <a:r>
              <a:rPr lang="en-US" altLang="zh-CN" sz="2400" dirty="0" err="1" smtClean="0">
                <a:solidFill>
                  <a:prstClr val="black"/>
                </a:solidFill>
                <a:latin typeface="Monaco" charset="0"/>
                <a:ea typeface="Monaco" charset="0"/>
                <a:cs typeface="Monaco" charset="0"/>
              </a:rPr>
              <a:t>gbk</a:t>
            </a:r>
            <a:r>
              <a:rPr lang="zh-CN" altLang="en-US" sz="2400" dirty="0" smtClean="0">
                <a:solidFill>
                  <a:prstClr val="black"/>
                </a:solidFill>
              </a:rPr>
              <a:t> 、</a:t>
            </a:r>
            <a:r>
              <a:rPr lang="zh-CN" altLang="en-US" sz="2400" dirty="0">
                <a:solidFill>
                  <a:prstClr val="black"/>
                </a:solidFill>
              </a:rPr>
              <a:t> </a:t>
            </a:r>
            <a:r>
              <a:rPr lang="en-US" altLang="zh-CN" sz="2400" dirty="0" smtClean="0">
                <a:solidFill>
                  <a:prstClr val="black"/>
                </a:solidFill>
                <a:latin typeface="Monaco" charset="0"/>
                <a:ea typeface="Monaco" charset="0"/>
                <a:cs typeface="Monaco" charset="0"/>
              </a:rPr>
              <a:t>utf-8</a:t>
            </a:r>
            <a:r>
              <a:rPr lang="zh-CN" altLang="en-US" sz="2400" dirty="0" smtClean="0">
                <a:solidFill>
                  <a:prstClr val="black"/>
                </a:solidFill>
              </a:rPr>
              <a:t> 编码</a:t>
            </a:r>
            <a:r>
              <a:rPr lang="zh-CN" altLang="en-US" sz="2400" dirty="0">
                <a:solidFill>
                  <a:prstClr val="black"/>
                </a:solidFill>
              </a:rPr>
              <a:t>解码都没办法解决乱码问题，那么有可能该文本使用了这两种之外的编码</a:t>
            </a:r>
            <a:r>
              <a:rPr lang="zh-CN" altLang="en-US" sz="2400" dirty="0" smtClean="0">
                <a:solidFill>
                  <a:prstClr val="black"/>
                </a:solidFill>
              </a:rPr>
              <a:t>方式</a:t>
            </a:r>
            <a:endParaRPr lang="en-US" altLang="zh-CN" sz="2400" dirty="0" smtClean="0">
              <a:solidFill>
                <a:prstClr val="black"/>
              </a:solidFill>
            </a:endParaRPr>
          </a:p>
          <a:p>
            <a:pPr>
              <a:lnSpc>
                <a:spcPct val="150000"/>
              </a:lnSpc>
            </a:pPr>
            <a:r>
              <a:rPr lang="en-US" altLang="zh-CN" sz="2400" dirty="0" err="1">
                <a:solidFill>
                  <a:prstClr val="black"/>
                </a:solidFill>
                <a:latin typeface="Monaco" charset="0"/>
                <a:ea typeface="Monaco" charset="0"/>
                <a:cs typeface="Monaco" charset="0"/>
              </a:rPr>
              <a:t>chardet</a:t>
            </a:r>
            <a:r>
              <a:rPr lang="zh-CN" altLang="en-US" sz="2400" dirty="0">
                <a:solidFill>
                  <a:prstClr val="black"/>
                </a:solidFill>
              </a:rPr>
              <a:t>是一个</a:t>
            </a:r>
            <a:r>
              <a:rPr lang="en-US" altLang="zh-CN" sz="2400" dirty="0" smtClean="0">
                <a:solidFill>
                  <a:prstClr val="black"/>
                </a:solidFill>
              </a:rPr>
              <a:t>Python</a:t>
            </a:r>
            <a:r>
              <a:rPr lang="zh-CN" altLang="en-US" sz="2400" dirty="0" smtClean="0">
                <a:solidFill>
                  <a:prstClr val="black"/>
                </a:solidFill>
              </a:rPr>
              <a:t>包，</a:t>
            </a:r>
            <a:r>
              <a:rPr lang="zh-CN" altLang="en-US" sz="2400" dirty="0">
                <a:solidFill>
                  <a:prstClr val="black"/>
                </a:solidFill>
              </a:rPr>
              <a:t>提供测试文本的编码方法，最后返回</a:t>
            </a:r>
            <a:r>
              <a:rPr lang="zh-CN" altLang="en-US" sz="2400" dirty="0" smtClean="0">
                <a:solidFill>
                  <a:prstClr val="black"/>
                </a:solidFill>
              </a:rPr>
              <a:t>的是</a:t>
            </a:r>
            <a:r>
              <a:rPr lang="zh-CN" altLang="en-US" sz="2400" dirty="0">
                <a:solidFill>
                  <a:prstClr val="black"/>
                </a:solidFill>
              </a:rPr>
              <a:t>对编码方法的一</a:t>
            </a:r>
            <a:r>
              <a:rPr lang="zh-CN" altLang="en-US" sz="2400" dirty="0" smtClean="0">
                <a:solidFill>
                  <a:prstClr val="black"/>
                </a:solidFill>
              </a:rPr>
              <a:t>个估计</a:t>
            </a:r>
            <a:endParaRPr lang="en-US" altLang="zh-CN" sz="2400" dirty="0">
              <a:solidFill>
                <a:prstClr val="black"/>
              </a:solidFill>
            </a:endParaRPr>
          </a:p>
        </p:txBody>
      </p:sp>
      <p:sp>
        <p:nvSpPr>
          <p:cNvPr id="10" name="文本框 5"/>
          <p:cNvSpPr txBox="1"/>
          <p:nvPr/>
        </p:nvSpPr>
        <p:spPr>
          <a:xfrm>
            <a:off x="911424" y="836712"/>
            <a:ext cx="2664296" cy="400110"/>
          </a:xfrm>
          <a:prstGeom prst="rect">
            <a:avLst/>
          </a:prstGeom>
          <a:noFill/>
        </p:spPr>
        <p:txBody>
          <a:bodyPr wrap="square" rtlCol="0">
            <a:spAutoFit/>
          </a:bodyPr>
          <a:lstStyle/>
          <a:p>
            <a:r>
              <a:rPr lang="zh-CN" altLang="en-US" sz="2000" dirty="0">
                <a:solidFill>
                  <a:prstClr val="white"/>
                </a:solidFill>
                <a:latin typeface="微软雅黑 Light" panose="020B0502040204020203" pitchFamily="34" charset="-122"/>
                <a:ea typeface="微软雅黑 Light" panose="020B0502040204020203" pitchFamily="34" charset="-122"/>
              </a:rPr>
              <a:t>聚类分析</a:t>
            </a:r>
          </a:p>
        </p:txBody>
      </p:sp>
      <p:sp>
        <p:nvSpPr>
          <p:cNvPr id="13" name="矩形 28"/>
          <p:cNvSpPr/>
          <p:nvPr/>
        </p:nvSpPr>
        <p:spPr>
          <a:xfrm>
            <a:off x="-18898" y="671163"/>
            <a:ext cx="510214"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
        <p:nvSpPr>
          <p:cNvPr id="14" name="矩形 4"/>
          <p:cNvSpPr/>
          <p:nvPr/>
        </p:nvSpPr>
        <p:spPr>
          <a:xfrm>
            <a:off x="479376" y="674237"/>
            <a:ext cx="5040560" cy="595228"/>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8" name="Freeform 83"/>
          <p:cNvSpPr>
            <a:spLocks noChangeArrowheads="1"/>
          </p:cNvSpPr>
          <p:nvPr/>
        </p:nvSpPr>
        <p:spPr bwMode="auto">
          <a:xfrm>
            <a:off x="92209" y="826314"/>
            <a:ext cx="288000" cy="288000"/>
          </a:xfrm>
          <a:custGeom>
            <a:avLst/>
            <a:gdLst>
              <a:gd name="T0" fmla="*/ 38764526 w 602"/>
              <a:gd name="T1" fmla="*/ 78442719 h 602"/>
              <a:gd name="T2" fmla="*/ 38764526 w 602"/>
              <a:gd name="T3" fmla="*/ 78442719 h 602"/>
              <a:gd name="T4" fmla="*/ 0 w 602"/>
              <a:gd name="T5" fmla="*/ 38764526 h 602"/>
              <a:gd name="T6" fmla="*/ 38764526 w 602"/>
              <a:gd name="T7" fmla="*/ 0 h 602"/>
              <a:gd name="T8" fmla="*/ 78442719 w 602"/>
              <a:gd name="T9" fmla="*/ 38764526 h 602"/>
              <a:gd name="T10" fmla="*/ 38764526 w 602"/>
              <a:gd name="T11" fmla="*/ 78442719 h 602"/>
              <a:gd name="T12" fmla="*/ 61866665 w 602"/>
              <a:gd name="T13" fmla="*/ 16576054 h 602"/>
              <a:gd name="T14" fmla="*/ 61866665 w 602"/>
              <a:gd name="T15" fmla="*/ 16576054 h 602"/>
              <a:gd name="T16" fmla="*/ 38764526 w 602"/>
              <a:gd name="T17" fmla="*/ 38764526 h 602"/>
              <a:gd name="T18" fmla="*/ 38764526 w 602"/>
              <a:gd name="T19" fmla="*/ 7308970 h 602"/>
              <a:gd name="T20" fmla="*/ 7439751 w 602"/>
              <a:gd name="T21" fmla="*/ 38764526 h 602"/>
              <a:gd name="T22" fmla="*/ 38764526 w 602"/>
              <a:gd name="T23" fmla="*/ 71002968 h 602"/>
              <a:gd name="T24" fmla="*/ 71002968 w 602"/>
              <a:gd name="T25" fmla="*/ 38764526 h 602"/>
              <a:gd name="T26" fmla="*/ 61866665 w 602"/>
              <a:gd name="T27" fmla="*/ 16576054 h 60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02" h="602">
                <a:moveTo>
                  <a:pt x="297" y="601"/>
                </a:moveTo>
                <a:lnTo>
                  <a:pt x="297" y="601"/>
                </a:lnTo>
                <a:cubicBezTo>
                  <a:pt x="135" y="601"/>
                  <a:pt x="0" y="466"/>
                  <a:pt x="0" y="297"/>
                </a:cubicBezTo>
                <a:cubicBezTo>
                  <a:pt x="0" y="134"/>
                  <a:pt x="135" y="0"/>
                  <a:pt x="297" y="0"/>
                </a:cubicBezTo>
                <a:cubicBezTo>
                  <a:pt x="467" y="0"/>
                  <a:pt x="601" y="134"/>
                  <a:pt x="601" y="297"/>
                </a:cubicBezTo>
                <a:cubicBezTo>
                  <a:pt x="601" y="466"/>
                  <a:pt x="467" y="601"/>
                  <a:pt x="297" y="601"/>
                </a:cubicBezTo>
                <a:close/>
                <a:moveTo>
                  <a:pt x="474" y="127"/>
                </a:moveTo>
                <a:lnTo>
                  <a:pt x="474" y="127"/>
                </a:lnTo>
                <a:cubicBezTo>
                  <a:pt x="297" y="297"/>
                  <a:pt x="297" y="297"/>
                  <a:pt x="297" y="297"/>
                </a:cubicBezTo>
                <a:cubicBezTo>
                  <a:pt x="297" y="56"/>
                  <a:pt x="297" y="56"/>
                  <a:pt x="297" y="56"/>
                </a:cubicBezTo>
                <a:cubicBezTo>
                  <a:pt x="163" y="56"/>
                  <a:pt x="57" y="162"/>
                  <a:pt x="57" y="297"/>
                </a:cubicBezTo>
                <a:cubicBezTo>
                  <a:pt x="57" y="431"/>
                  <a:pt x="163" y="544"/>
                  <a:pt x="297" y="544"/>
                </a:cubicBezTo>
                <a:cubicBezTo>
                  <a:pt x="431" y="544"/>
                  <a:pt x="544" y="431"/>
                  <a:pt x="544" y="297"/>
                </a:cubicBezTo>
                <a:cubicBezTo>
                  <a:pt x="544" y="233"/>
                  <a:pt x="516" y="169"/>
                  <a:pt x="474" y="127"/>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solidFill>
                <a:prstClr val="black"/>
              </a:solidFill>
            </a:endParaRPr>
          </a:p>
        </p:txBody>
      </p:sp>
      <p:sp>
        <p:nvSpPr>
          <p:cNvPr id="19" name="文本框 5"/>
          <p:cNvSpPr txBox="1"/>
          <p:nvPr/>
        </p:nvSpPr>
        <p:spPr>
          <a:xfrm>
            <a:off x="953785" y="709485"/>
            <a:ext cx="5169373" cy="523220"/>
          </a:xfrm>
          <a:prstGeom prst="rect">
            <a:avLst/>
          </a:prstGeom>
          <a:noFill/>
        </p:spPr>
        <p:txBody>
          <a:bodyPr wrap="square" rtlCol="0">
            <a:spAutoFit/>
          </a:bodyPr>
          <a:lstStyle/>
          <a:p>
            <a:r>
              <a:rPr lang="zh-CN" altLang="en-US" sz="2800" dirty="0" smtClean="0">
                <a:solidFill>
                  <a:prstClr val="white"/>
                </a:solidFill>
                <a:latin typeface="微软雅黑 Light" panose="020B0502040204020203" pitchFamily="34" charset="-122"/>
                <a:ea typeface="微软雅黑 Light" panose="020B0502040204020203" pitchFamily="34" charset="-122"/>
              </a:rPr>
              <a:t>编码检测工具</a:t>
            </a:r>
            <a:r>
              <a:rPr lang="en-US" altLang="zh-CN" sz="2800" dirty="0" smtClean="0">
                <a:solidFill>
                  <a:prstClr val="white"/>
                </a:solidFill>
                <a:latin typeface="微软雅黑 Light" panose="020B0502040204020203" pitchFamily="34" charset="-122"/>
                <a:ea typeface="微软雅黑 Light" panose="020B0502040204020203" pitchFamily="34" charset="-122"/>
              </a:rPr>
              <a:t>——</a:t>
            </a:r>
            <a:r>
              <a:rPr lang="en-US" altLang="zh-CN" sz="2800" dirty="0" err="1" smtClean="0">
                <a:solidFill>
                  <a:prstClr val="white"/>
                </a:solidFill>
                <a:latin typeface="Monaco" charset="0"/>
                <a:ea typeface="Monaco" charset="0"/>
                <a:cs typeface="Monaco" charset="0"/>
              </a:rPr>
              <a:t>chardet</a:t>
            </a:r>
            <a:endParaRPr lang="zh-CN" altLang="en-US" sz="2800" dirty="0">
              <a:solidFill>
                <a:prstClr val="white"/>
              </a:solidFill>
              <a:latin typeface="Monaco" charset="0"/>
              <a:ea typeface="Monaco" charset="0"/>
              <a:cs typeface="Monaco" charset="0"/>
            </a:endParaRPr>
          </a:p>
        </p:txBody>
      </p:sp>
      <p:pic>
        <p:nvPicPr>
          <p:cNvPr id="2" name="图片 1"/>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1011863" y="4354524"/>
            <a:ext cx="10464800" cy="2146300"/>
          </a:xfrm>
          <a:prstGeom prst="rect">
            <a:avLst/>
          </a:prstGeom>
        </p:spPr>
      </p:pic>
      <p:sp>
        <p:nvSpPr>
          <p:cNvPr id="3" name="日期占位符 2"/>
          <p:cNvSpPr>
            <a:spLocks noGrp="1"/>
          </p:cNvSpPr>
          <p:nvPr>
            <p:ph type="dt" sz="half" idx="10"/>
          </p:nvPr>
        </p:nvSpPr>
        <p:spPr/>
        <p:txBody>
          <a:bodyPr/>
          <a:lstStyle/>
          <a:p>
            <a:fld id="{3883CE13-4E6E-49C2-8E5B-2500B4E235C2}" type="datetime1">
              <a:rPr lang="zh-CN" altLang="en-US" smtClean="0"/>
              <a:pPr/>
              <a:t>2019/9/8</a:t>
            </a:fld>
            <a:endParaRPr lang="zh-CN" altLang="en-US"/>
          </a:p>
        </p:txBody>
      </p:sp>
      <p:sp>
        <p:nvSpPr>
          <p:cNvPr id="4" name="灯片编号占位符 3"/>
          <p:cNvSpPr>
            <a:spLocks noGrp="1"/>
          </p:cNvSpPr>
          <p:nvPr>
            <p:ph type="sldNum" sz="quarter" idx="12"/>
          </p:nvPr>
        </p:nvSpPr>
        <p:spPr/>
        <p:txBody>
          <a:bodyPr/>
          <a:lstStyle/>
          <a:p>
            <a:fld id="{370D8578-DDD4-487D-A316-C8E65CC577E1}" type="slidenum">
              <a:rPr lang="zh-CN" altLang="en-US" smtClean="0"/>
              <a:pPr/>
              <a:t>181</a:t>
            </a:fld>
            <a:endParaRPr lang="zh-CN" altLang="en-US"/>
          </a:p>
        </p:txBody>
      </p:sp>
    </p:spTree>
    <p:extLst>
      <p:ext uri="{BB962C8B-B14F-4D97-AF65-F5344CB8AC3E}">
        <p14:creationId xmlns:p14="http://schemas.microsoft.com/office/powerpoint/2010/main" xmlns="" val="1545715697"/>
      </p:ext>
    </p:extLst>
  </p:cSld>
  <p:clrMapOvr>
    <a:masterClrMapping/>
  </p:clrMapOvr>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8"/>
          <p:cNvSpPr txBox="1">
            <a:spLocks/>
          </p:cNvSpPr>
          <p:nvPr/>
        </p:nvSpPr>
        <p:spPr>
          <a:xfrm>
            <a:off x="911424" y="579766"/>
            <a:ext cx="10515600" cy="7810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微软雅黑 Light" panose="020B0502040204020203" pitchFamily="34" charset="-122"/>
                <a:ea typeface="微软雅黑 Light" panose="020B0502040204020203" pitchFamily="34" charset="-122"/>
                <a:cs typeface="+mj-cs"/>
              </a:defRPr>
            </a:lvl1pPr>
          </a:lstStyle>
          <a:p>
            <a:r>
              <a:rPr lang="zh-CN" altLang="en-US" sz="3200" b="1" dirty="0" smtClean="0">
                <a:solidFill>
                  <a:srgbClr val="942124"/>
                </a:solidFill>
                <a:cs typeface="+mn-cs"/>
              </a:rPr>
              <a:t>总结</a:t>
            </a:r>
            <a:endParaRPr lang="zh-CN" altLang="en-US" sz="3200" b="1" dirty="0">
              <a:solidFill>
                <a:srgbClr val="942124"/>
              </a:solidFill>
              <a:cs typeface="+mn-cs"/>
            </a:endParaRPr>
          </a:p>
        </p:txBody>
      </p:sp>
      <p:sp>
        <p:nvSpPr>
          <p:cNvPr id="293" name="Freeform 37"/>
          <p:cNvSpPr>
            <a:spLocks noChangeArrowheads="1"/>
          </p:cNvSpPr>
          <p:nvPr/>
        </p:nvSpPr>
        <p:spPr bwMode="auto">
          <a:xfrm>
            <a:off x="1631504" y="2962209"/>
            <a:ext cx="324000" cy="324000"/>
          </a:xfrm>
          <a:custGeom>
            <a:avLst/>
            <a:gdLst>
              <a:gd name="T0" fmla="*/ 38763987 w 602"/>
              <a:gd name="T1" fmla="*/ 78442719 h 602"/>
              <a:gd name="T2" fmla="*/ 38763987 w 602"/>
              <a:gd name="T3" fmla="*/ 78442719 h 602"/>
              <a:gd name="T4" fmla="*/ 0 w 602"/>
              <a:gd name="T5" fmla="*/ 38764526 h 602"/>
              <a:gd name="T6" fmla="*/ 38763987 w 602"/>
              <a:gd name="T7" fmla="*/ 0 h 602"/>
              <a:gd name="T8" fmla="*/ 78441997 w 602"/>
              <a:gd name="T9" fmla="*/ 38764526 h 602"/>
              <a:gd name="T10" fmla="*/ 38763987 w 602"/>
              <a:gd name="T11" fmla="*/ 78442719 h 602"/>
              <a:gd name="T12" fmla="*/ 38763987 w 602"/>
              <a:gd name="T13" fmla="*/ 7439751 h 602"/>
              <a:gd name="T14" fmla="*/ 38763987 w 602"/>
              <a:gd name="T15" fmla="*/ 7439751 h 602"/>
              <a:gd name="T16" fmla="*/ 7439717 w 602"/>
              <a:gd name="T17" fmla="*/ 38764526 h 602"/>
              <a:gd name="T18" fmla="*/ 38763987 w 602"/>
              <a:gd name="T19" fmla="*/ 71002968 h 602"/>
              <a:gd name="T20" fmla="*/ 71002280 w 602"/>
              <a:gd name="T21" fmla="*/ 38764526 h 602"/>
              <a:gd name="T22" fmla="*/ 38763987 w 602"/>
              <a:gd name="T23" fmla="*/ 7439751 h 60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602" h="602">
                <a:moveTo>
                  <a:pt x="297" y="601"/>
                </a:moveTo>
                <a:lnTo>
                  <a:pt x="297" y="601"/>
                </a:lnTo>
                <a:cubicBezTo>
                  <a:pt x="134" y="601"/>
                  <a:pt x="0" y="467"/>
                  <a:pt x="0" y="297"/>
                </a:cubicBezTo>
                <a:cubicBezTo>
                  <a:pt x="0" y="135"/>
                  <a:pt x="134" y="0"/>
                  <a:pt x="297" y="0"/>
                </a:cubicBezTo>
                <a:cubicBezTo>
                  <a:pt x="466" y="0"/>
                  <a:pt x="601" y="135"/>
                  <a:pt x="601" y="297"/>
                </a:cubicBezTo>
                <a:cubicBezTo>
                  <a:pt x="601" y="467"/>
                  <a:pt x="466" y="601"/>
                  <a:pt x="297" y="601"/>
                </a:cubicBezTo>
                <a:close/>
                <a:moveTo>
                  <a:pt x="297" y="57"/>
                </a:moveTo>
                <a:lnTo>
                  <a:pt x="297" y="57"/>
                </a:lnTo>
                <a:cubicBezTo>
                  <a:pt x="163" y="57"/>
                  <a:pt x="57" y="163"/>
                  <a:pt x="57" y="297"/>
                </a:cubicBezTo>
                <a:cubicBezTo>
                  <a:pt x="57" y="431"/>
                  <a:pt x="163" y="544"/>
                  <a:pt x="297" y="544"/>
                </a:cubicBezTo>
                <a:cubicBezTo>
                  <a:pt x="431" y="544"/>
                  <a:pt x="544" y="431"/>
                  <a:pt x="544" y="297"/>
                </a:cubicBezTo>
                <a:cubicBezTo>
                  <a:pt x="544" y="163"/>
                  <a:pt x="431" y="57"/>
                  <a:pt x="297" y="57"/>
                </a:cubicBezTo>
                <a:close/>
              </a:path>
            </a:pathLst>
          </a:custGeom>
          <a:solidFill>
            <a:srgbClr val="942124"/>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5" name="TextBox 4"/>
          <p:cNvSpPr txBox="1"/>
          <p:nvPr/>
        </p:nvSpPr>
        <p:spPr>
          <a:xfrm>
            <a:off x="2135560" y="2893376"/>
            <a:ext cx="3257623" cy="461665"/>
          </a:xfrm>
          <a:prstGeom prst="rect">
            <a:avLst/>
          </a:prstGeom>
          <a:noFill/>
        </p:spPr>
        <p:txBody>
          <a:bodyPr wrap="none" rtlCol="0">
            <a:spAutoFit/>
          </a:bodyPr>
          <a:lstStyle/>
          <a:p>
            <a:r>
              <a:rPr lang="en-US" altLang="zh-CN" sz="2400" dirty="0" smtClean="0">
                <a:latin typeface="微软雅黑 Light" panose="020B0502040204020203" pitchFamily="34" charset="-122"/>
                <a:ea typeface="微软雅黑 Light" panose="020B0502040204020203" pitchFamily="34" charset="-122"/>
              </a:rPr>
              <a:t>ASCII</a:t>
            </a:r>
            <a:r>
              <a:rPr lang="zh-CN" altLang="en-US" sz="2400" dirty="0" smtClean="0">
                <a:latin typeface="微软雅黑 Light" panose="020B0502040204020203" pitchFamily="34" charset="-122"/>
                <a:ea typeface="微软雅黑 Light" panose="020B0502040204020203" pitchFamily="34" charset="-122"/>
              </a:rPr>
              <a:t>，</a:t>
            </a:r>
            <a:r>
              <a:rPr lang="en-US" altLang="zh-CN" sz="2400" dirty="0" smtClean="0">
                <a:latin typeface="微软雅黑 Light" panose="020B0502040204020203" pitchFamily="34" charset="-122"/>
                <a:ea typeface="微软雅黑 Light" panose="020B0502040204020203" pitchFamily="34" charset="-122"/>
              </a:rPr>
              <a:t>GBK</a:t>
            </a:r>
            <a:r>
              <a:rPr lang="zh-CN" altLang="en-US" sz="2400" dirty="0" smtClean="0">
                <a:latin typeface="微软雅黑 Light" panose="020B0502040204020203" pitchFamily="34" charset="-122"/>
                <a:ea typeface="微软雅黑 Light" panose="020B0502040204020203" pitchFamily="34" charset="-122"/>
              </a:rPr>
              <a:t>，</a:t>
            </a:r>
            <a:r>
              <a:rPr lang="en-US" altLang="zh-CN" sz="2400" dirty="0" smtClean="0">
                <a:latin typeface="微软雅黑 Light" panose="020B0502040204020203" pitchFamily="34" charset="-122"/>
                <a:ea typeface="微软雅黑 Light" panose="020B0502040204020203" pitchFamily="34" charset="-122"/>
              </a:rPr>
              <a:t>Unicode</a:t>
            </a:r>
            <a:endParaRPr lang="zh-CN" altLang="en-US" sz="2400" dirty="0">
              <a:latin typeface="微软雅黑 Light" panose="020B0502040204020203" pitchFamily="34" charset="-122"/>
              <a:ea typeface="微软雅黑 Light" panose="020B0502040204020203" pitchFamily="34" charset="-122"/>
            </a:endParaRPr>
          </a:p>
        </p:txBody>
      </p:sp>
      <p:sp>
        <p:nvSpPr>
          <p:cNvPr id="307" name="Freeform 37"/>
          <p:cNvSpPr>
            <a:spLocks noChangeArrowheads="1"/>
          </p:cNvSpPr>
          <p:nvPr/>
        </p:nvSpPr>
        <p:spPr bwMode="auto">
          <a:xfrm>
            <a:off x="1631504" y="2345705"/>
            <a:ext cx="324000" cy="324000"/>
          </a:xfrm>
          <a:custGeom>
            <a:avLst/>
            <a:gdLst>
              <a:gd name="T0" fmla="*/ 38763987 w 602"/>
              <a:gd name="T1" fmla="*/ 78442719 h 602"/>
              <a:gd name="T2" fmla="*/ 38763987 w 602"/>
              <a:gd name="T3" fmla="*/ 78442719 h 602"/>
              <a:gd name="T4" fmla="*/ 0 w 602"/>
              <a:gd name="T5" fmla="*/ 38764526 h 602"/>
              <a:gd name="T6" fmla="*/ 38763987 w 602"/>
              <a:gd name="T7" fmla="*/ 0 h 602"/>
              <a:gd name="T8" fmla="*/ 78441997 w 602"/>
              <a:gd name="T9" fmla="*/ 38764526 h 602"/>
              <a:gd name="T10" fmla="*/ 38763987 w 602"/>
              <a:gd name="T11" fmla="*/ 78442719 h 602"/>
              <a:gd name="T12" fmla="*/ 38763987 w 602"/>
              <a:gd name="T13" fmla="*/ 7439751 h 602"/>
              <a:gd name="T14" fmla="*/ 38763987 w 602"/>
              <a:gd name="T15" fmla="*/ 7439751 h 602"/>
              <a:gd name="T16" fmla="*/ 7439717 w 602"/>
              <a:gd name="T17" fmla="*/ 38764526 h 602"/>
              <a:gd name="T18" fmla="*/ 38763987 w 602"/>
              <a:gd name="T19" fmla="*/ 71002968 h 602"/>
              <a:gd name="T20" fmla="*/ 71002280 w 602"/>
              <a:gd name="T21" fmla="*/ 38764526 h 602"/>
              <a:gd name="T22" fmla="*/ 38763987 w 602"/>
              <a:gd name="T23" fmla="*/ 7439751 h 60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602" h="602">
                <a:moveTo>
                  <a:pt x="297" y="601"/>
                </a:moveTo>
                <a:lnTo>
                  <a:pt x="297" y="601"/>
                </a:lnTo>
                <a:cubicBezTo>
                  <a:pt x="134" y="601"/>
                  <a:pt x="0" y="467"/>
                  <a:pt x="0" y="297"/>
                </a:cubicBezTo>
                <a:cubicBezTo>
                  <a:pt x="0" y="135"/>
                  <a:pt x="134" y="0"/>
                  <a:pt x="297" y="0"/>
                </a:cubicBezTo>
                <a:cubicBezTo>
                  <a:pt x="466" y="0"/>
                  <a:pt x="601" y="135"/>
                  <a:pt x="601" y="297"/>
                </a:cubicBezTo>
                <a:cubicBezTo>
                  <a:pt x="601" y="467"/>
                  <a:pt x="466" y="601"/>
                  <a:pt x="297" y="601"/>
                </a:cubicBezTo>
                <a:close/>
                <a:moveTo>
                  <a:pt x="297" y="57"/>
                </a:moveTo>
                <a:lnTo>
                  <a:pt x="297" y="57"/>
                </a:lnTo>
                <a:cubicBezTo>
                  <a:pt x="163" y="57"/>
                  <a:pt x="57" y="163"/>
                  <a:pt x="57" y="297"/>
                </a:cubicBezTo>
                <a:cubicBezTo>
                  <a:pt x="57" y="431"/>
                  <a:pt x="163" y="544"/>
                  <a:pt x="297" y="544"/>
                </a:cubicBezTo>
                <a:cubicBezTo>
                  <a:pt x="431" y="544"/>
                  <a:pt x="544" y="431"/>
                  <a:pt x="544" y="297"/>
                </a:cubicBezTo>
                <a:cubicBezTo>
                  <a:pt x="544" y="163"/>
                  <a:pt x="431" y="57"/>
                  <a:pt x="297" y="57"/>
                </a:cubicBezTo>
                <a:close/>
              </a:path>
            </a:pathLst>
          </a:custGeom>
          <a:solidFill>
            <a:srgbClr val="942124"/>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308" name="TextBox 307"/>
          <p:cNvSpPr txBox="1"/>
          <p:nvPr/>
        </p:nvSpPr>
        <p:spPr>
          <a:xfrm>
            <a:off x="2135560" y="2276872"/>
            <a:ext cx="1723549" cy="461665"/>
          </a:xfrm>
          <a:prstGeom prst="rect">
            <a:avLst/>
          </a:prstGeom>
          <a:noFill/>
        </p:spPr>
        <p:txBody>
          <a:bodyPr wrap="none" rtlCol="0">
            <a:spAutoFit/>
          </a:bodyPr>
          <a:lstStyle/>
          <a:p>
            <a:r>
              <a:rPr lang="zh-CN" altLang="en-US" sz="2400" dirty="0" smtClean="0">
                <a:latin typeface="微软雅黑 Light" panose="020B0502040204020203" pitchFamily="34" charset="-122"/>
                <a:ea typeface="微软雅黑 Light" panose="020B0502040204020203" pitchFamily="34" charset="-122"/>
              </a:rPr>
              <a:t>编码和解码</a:t>
            </a:r>
            <a:endParaRPr lang="zh-CN" altLang="en-US" sz="2400" dirty="0">
              <a:latin typeface="微软雅黑 Light" panose="020B0502040204020203" pitchFamily="34" charset="-122"/>
              <a:ea typeface="微软雅黑 Light" panose="020B0502040204020203" pitchFamily="34" charset="-122"/>
            </a:endParaRPr>
          </a:p>
        </p:txBody>
      </p:sp>
      <p:sp>
        <p:nvSpPr>
          <p:cNvPr id="12" name="矩形 28"/>
          <p:cNvSpPr/>
          <p:nvPr/>
        </p:nvSpPr>
        <p:spPr>
          <a:xfrm>
            <a:off x="-18898" y="671163"/>
            <a:ext cx="510214"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
        <p:nvSpPr>
          <p:cNvPr id="8" name="Freeform 37"/>
          <p:cNvSpPr>
            <a:spLocks noChangeArrowheads="1"/>
          </p:cNvSpPr>
          <p:nvPr/>
        </p:nvSpPr>
        <p:spPr bwMode="auto">
          <a:xfrm>
            <a:off x="1622207" y="4188296"/>
            <a:ext cx="324000" cy="324000"/>
          </a:xfrm>
          <a:custGeom>
            <a:avLst/>
            <a:gdLst>
              <a:gd name="T0" fmla="*/ 38763987 w 602"/>
              <a:gd name="T1" fmla="*/ 78442719 h 602"/>
              <a:gd name="T2" fmla="*/ 38763987 w 602"/>
              <a:gd name="T3" fmla="*/ 78442719 h 602"/>
              <a:gd name="T4" fmla="*/ 0 w 602"/>
              <a:gd name="T5" fmla="*/ 38764526 h 602"/>
              <a:gd name="T6" fmla="*/ 38763987 w 602"/>
              <a:gd name="T7" fmla="*/ 0 h 602"/>
              <a:gd name="T8" fmla="*/ 78441997 w 602"/>
              <a:gd name="T9" fmla="*/ 38764526 h 602"/>
              <a:gd name="T10" fmla="*/ 38763987 w 602"/>
              <a:gd name="T11" fmla="*/ 78442719 h 602"/>
              <a:gd name="T12" fmla="*/ 38763987 w 602"/>
              <a:gd name="T13" fmla="*/ 7439751 h 602"/>
              <a:gd name="T14" fmla="*/ 38763987 w 602"/>
              <a:gd name="T15" fmla="*/ 7439751 h 602"/>
              <a:gd name="T16" fmla="*/ 7439717 w 602"/>
              <a:gd name="T17" fmla="*/ 38764526 h 602"/>
              <a:gd name="T18" fmla="*/ 38763987 w 602"/>
              <a:gd name="T19" fmla="*/ 71002968 h 602"/>
              <a:gd name="T20" fmla="*/ 71002280 w 602"/>
              <a:gd name="T21" fmla="*/ 38764526 h 602"/>
              <a:gd name="T22" fmla="*/ 38763987 w 602"/>
              <a:gd name="T23" fmla="*/ 7439751 h 60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602" h="602">
                <a:moveTo>
                  <a:pt x="297" y="601"/>
                </a:moveTo>
                <a:lnTo>
                  <a:pt x="297" y="601"/>
                </a:lnTo>
                <a:cubicBezTo>
                  <a:pt x="134" y="601"/>
                  <a:pt x="0" y="467"/>
                  <a:pt x="0" y="297"/>
                </a:cubicBezTo>
                <a:cubicBezTo>
                  <a:pt x="0" y="135"/>
                  <a:pt x="134" y="0"/>
                  <a:pt x="297" y="0"/>
                </a:cubicBezTo>
                <a:cubicBezTo>
                  <a:pt x="466" y="0"/>
                  <a:pt x="601" y="135"/>
                  <a:pt x="601" y="297"/>
                </a:cubicBezTo>
                <a:cubicBezTo>
                  <a:pt x="601" y="467"/>
                  <a:pt x="466" y="601"/>
                  <a:pt x="297" y="601"/>
                </a:cubicBezTo>
                <a:close/>
                <a:moveTo>
                  <a:pt x="297" y="57"/>
                </a:moveTo>
                <a:lnTo>
                  <a:pt x="297" y="57"/>
                </a:lnTo>
                <a:cubicBezTo>
                  <a:pt x="163" y="57"/>
                  <a:pt x="57" y="163"/>
                  <a:pt x="57" y="297"/>
                </a:cubicBezTo>
                <a:cubicBezTo>
                  <a:pt x="57" y="431"/>
                  <a:pt x="163" y="544"/>
                  <a:pt x="297" y="544"/>
                </a:cubicBezTo>
                <a:cubicBezTo>
                  <a:pt x="431" y="544"/>
                  <a:pt x="544" y="431"/>
                  <a:pt x="544" y="297"/>
                </a:cubicBezTo>
                <a:cubicBezTo>
                  <a:pt x="544" y="163"/>
                  <a:pt x="431" y="57"/>
                  <a:pt x="297" y="57"/>
                </a:cubicBezTo>
                <a:close/>
              </a:path>
            </a:pathLst>
          </a:custGeom>
          <a:solidFill>
            <a:srgbClr val="942124"/>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9" name="TextBox 4"/>
          <p:cNvSpPr txBox="1"/>
          <p:nvPr/>
        </p:nvSpPr>
        <p:spPr>
          <a:xfrm>
            <a:off x="2126263" y="4119463"/>
            <a:ext cx="9467656" cy="461665"/>
          </a:xfrm>
          <a:prstGeom prst="rect">
            <a:avLst/>
          </a:prstGeom>
          <a:noFill/>
        </p:spPr>
        <p:txBody>
          <a:bodyPr wrap="none" rtlCol="0">
            <a:spAutoFit/>
          </a:bodyPr>
          <a:lstStyle/>
          <a:p>
            <a:r>
              <a:rPr lang="zh-CN" altLang="en-US" sz="2400" dirty="0" smtClean="0">
                <a:latin typeface="微软雅黑 Light" panose="020B0502040204020203" pitchFamily="34" charset="-122"/>
                <a:ea typeface="微软雅黑 Light" panose="020B0502040204020203" pitchFamily="34" charset="-122"/>
              </a:rPr>
              <a:t>乱码问题：</a:t>
            </a:r>
            <a:r>
              <a:rPr lang="en-US" altLang="zh-CN" sz="2400" dirty="0" smtClean="0">
                <a:latin typeface="微软雅黑 Light" panose="020B0502040204020203" pitchFamily="34" charset="-122"/>
                <a:ea typeface="微软雅黑 Light" panose="020B0502040204020203" pitchFamily="34" charset="-122"/>
              </a:rPr>
              <a:t>Python</a:t>
            </a:r>
            <a:r>
              <a:rPr lang="zh-CN" altLang="en-US" sz="2400" dirty="0" smtClean="0">
                <a:latin typeface="微软雅黑 Light" panose="020B0502040204020203" pitchFamily="34" charset="-122"/>
                <a:ea typeface="微软雅黑 Light" panose="020B0502040204020203" pitchFamily="34" charset="-122"/>
              </a:rPr>
              <a:t>解释器设置的默认编码、源文件的编码、终端编码</a:t>
            </a:r>
            <a:endParaRPr lang="zh-CN" altLang="en-US" sz="2400" dirty="0">
              <a:latin typeface="微软雅黑 Light" panose="020B0502040204020203" pitchFamily="34" charset="-122"/>
              <a:ea typeface="微软雅黑 Light" panose="020B0502040204020203" pitchFamily="34" charset="-122"/>
            </a:endParaRPr>
          </a:p>
        </p:txBody>
      </p:sp>
      <p:sp>
        <p:nvSpPr>
          <p:cNvPr id="10" name="Freeform 37"/>
          <p:cNvSpPr>
            <a:spLocks noChangeArrowheads="1"/>
          </p:cNvSpPr>
          <p:nvPr/>
        </p:nvSpPr>
        <p:spPr bwMode="auto">
          <a:xfrm>
            <a:off x="1622207" y="3571792"/>
            <a:ext cx="324000" cy="324000"/>
          </a:xfrm>
          <a:custGeom>
            <a:avLst/>
            <a:gdLst>
              <a:gd name="T0" fmla="*/ 38763987 w 602"/>
              <a:gd name="T1" fmla="*/ 78442719 h 602"/>
              <a:gd name="T2" fmla="*/ 38763987 w 602"/>
              <a:gd name="T3" fmla="*/ 78442719 h 602"/>
              <a:gd name="T4" fmla="*/ 0 w 602"/>
              <a:gd name="T5" fmla="*/ 38764526 h 602"/>
              <a:gd name="T6" fmla="*/ 38763987 w 602"/>
              <a:gd name="T7" fmla="*/ 0 h 602"/>
              <a:gd name="T8" fmla="*/ 78441997 w 602"/>
              <a:gd name="T9" fmla="*/ 38764526 h 602"/>
              <a:gd name="T10" fmla="*/ 38763987 w 602"/>
              <a:gd name="T11" fmla="*/ 78442719 h 602"/>
              <a:gd name="T12" fmla="*/ 38763987 w 602"/>
              <a:gd name="T13" fmla="*/ 7439751 h 602"/>
              <a:gd name="T14" fmla="*/ 38763987 w 602"/>
              <a:gd name="T15" fmla="*/ 7439751 h 602"/>
              <a:gd name="T16" fmla="*/ 7439717 w 602"/>
              <a:gd name="T17" fmla="*/ 38764526 h 602"/>
              <a:gd name="T18" fmla="*/ 38763987 w 602"/>
              <a:gd name="T19" fmla="*/ 71002968 h 602"/>
              <a:gd name="T20" fmla="*/ 71002280 w 602"/>
              <a:gd name="T21" fmla="*/ 38764526 h 602"/>
              <a:gd name="T22" fmla="*/ 38763987 w 602"/>
              <a:gd name="T23" fmla="*/ 7439751 h 60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602" h="602">
                <a:moveTo>
                  <a:pt x="297" y="601"/>
                </a:moveTo>
                <a:lnTo>
                  <a:pt x="297" y="601"/>
                </a:lnTo>
                <a:cubicBezTo>
                  <a:pt x="134" y="601"/>
                  <a:pt x="0" y="467"/>
                  <a:pt x="0" y="297"/>
                </a:cubicBezTo>
                <a:cubicBezTo>
                  <a:pt x="0" y="135"/>
                  <a:pt x="134" y="0"/>
                  <a:pt x="297" y="0"/>
                </a:cubicBezTo>
                <a:cubicBezTo>
                  <a:pt x="466" y="0"/>
                  <a:pt x="601" y="135"/>
                  <a:pt x="601" y="297"/>
                </a:cubicBezTo>
                <a:cubicBezTo>
                  <a:pt x="601" y="467"/>
                  <a:pt x="466" y="601"/>
                  <a:pt x="297" y="601"/>
                </a:cubicBezTo>
                <a:close/>
                <a:moveTo>
                  <a:pt x="297" y="57"/>
                </a:moveTo>
                <a:lnTo>
                  <a:pt x="297" y="57"/>
                </a:lnTo>
                <a:cubicBezTo>
                  <a:pt x="163" y="57"/>
                  <a:pt x="57" y="163"/>
                  <a:pt x="57" y="297"/>
                </a:cubicBezTo>
                <a:cubicBezTo>
                  <a:pt x="57" y="431"/>
                  <a:pt x="163" y="544"/>
                  <a:pt x="297" y="544"/>
                </a:cubicBezTo>
                <a:cubicBezTo>
                  <a:pt x="431" y="544"/>
                  <a:pt x="544" y="431"/>
                  <a:pt x="544" y="297"/>
                </a:cubicBezTo>
                <a:cubicBezTo>
                  <a:pt x="544" y="163"/>
                  <a:pt x="431" y="57"/>
                  <a:pt x="297" y="57"/>
                </a:cubicBezTo>
                <a:close/>
              </a:path>
            </a:pathLst>
          </a:custGeom>
          <a:solidFill>
            <a:srgbClr val="942124"/>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11" name="TextBox 307"/>
          <p:cNvSpPr txBox="1"/>
          <p:nvPr/>
        </p:nvSpPr>
        <p:spPr>
          <a:xfrm>
            <a:off x="2126263" y="3502959"/>
            <a:ext cx="5237331" cy="461665"/>
          </a:xfrm>
          <a:prstGeom prst="rect">
            <a:avLst/>
          </a:prstGeom>
          <a:noFill/>
        </p:spPr>
        <p:txBody>
          <a:bodyPr wrap="none" rtlCol="0">
            <a:spAutoFit/>
          </a:bodyPr>
          <a:lstStyle/>
          <a:p>
            <a:r>
              <a:rPr lang="en-US" altLang="zh-CN" sz="2400" dirty="0" smtClean="0">
                <a:latin typeface="微软雅黑 Light" panose="020B0502040204020203" pitchFamily="34" charset="-122"/>
                <a:ea typeface="微软雅黑 Light" panose="020B0502040204020203" pitchFamily="34" charset="-122"/>
              </a:rPr>
              <a:t>Python</a:t>
            </a:r>
            <a:r>
              <a:rPr lang="zh-CN" altLang="en-US" sz="2400" dirty="0" smtClean="0">
                <a:latin typeface="微软雅黑 Light" panose="020B0502040204020203" pitchFamily="34" charset="-122"/>
                <a:ea typeface="微软雅黑 Light" panose="020B0502040204020203" pitchFamily="34" charset="-122"/>
              </a:rPr>
              <a:t> </a:t>
            </a:r>
            <a:r>
              <a:rPr lang="en-US" altLang="zh-CN" sz="2400" dirty="0" smtClean="0">
                <a:latin typeface="微软雅黑 Light" panose="020B0502040204020203" pitchFamily="34" charset="-122"/>
                <a:ea typeface="微软雅黑 Light" panose="020B0502040204020203" pitchFamily="34" charset="-122"/>
              </a:rPr>
              <a:t>2.x</a:t>
            </a:r>
            <a:r>
              <a:rPr lang="zh-CN" altLang="en-US" sz="2400" dirty="0" smtClean="0">
                <a:latin typeface="微软雅黑 Light" panose="020B0502040204020203" pitchFamily="34" charset="-122"/>
                <a:ea typeface="微软雅黑 Light" panose="020B0502040204020203" pitchFamily="34" charset="-122"/>
              </a:rPr>
              <a:t>和</a:t>
            </a:r>
            <a:r>
              <a:rPr lang="en-US" altLang="zh-CN" sz="2400" dirty="0" smtClean="0">
                <a:latin typeface="微软雅黑 Light" panose="020B0502040204020203" pitchFamily="34" charset="-122"/>
                <a:ea typeface="微软雅黑 Light" panose="020B0502040204020203" pitchFamily="34" charset="-122"/>
              </a:rPr>
              <a:t>Python</a:t>
            </a:r>
            <a:r>
              <a:rPr lang="zh-CN" altLang="en-US" sz="2400" dirty="0" smtClean="0">
                <a:latin typeface="微软雅黑 Light" panose="020B0502040204020203" pitchFamily="34" charset="-122"/>
                <a:ea typeface="微软雅黑 Light" panose="020B0502040204020203" pitchFamily="34" charset="-122"/>
              </a:rPr>
              <a:t> </a:t>
            </a:r>
            <a:r>
              <a:rPr lang="en-US" altLang="zh-CN" sz="2400" dirty="0" smtClean="0">
                <a:latin typeface="微软雅黑 Light" panose="020B0502040204020203" pitchFamily="34" charset="-122"/>
                <a:ea typeface="微软雅黑 Light" panose="020B0502040204020203" pitchFamily="34" charset="-122"/>
              </a:rPr>
              <a:t>3.x</a:t>
            </a:r>
            <a:r>
              <a:rPr lang="zh-CN" altLang="en-US" sz="2400" dirty="0" smtClean="0">
                <a:latin typeface="微软雅黑 Light" panose="020B0502040204020203" pitchFamily="34" charset="-122"/>
                <a:ea typeface="微软雅黑 Light" panose="020B0502040204020203" pitchFamily="34" charset="-122"/>
              </a:rPr>
              <a:t>版本的字符串</a:t>
            </a:r>
            <a:endParaRPr lang="zh-CN" altLang="en-US" sz="2400" dirty="0">
              <a:latin typeface="微软雅黑 Light" panose="020B0502040204020203" pitchFamily="34" charset="-122"/>
              <a:ea typeface="微软雅黑 Light" panose="020B0502040204020203" pitchFamily="34" charset="-122"/>
            </a:endParaRPr>
          </a:p>
        </p:txBody>
      </p:sp>
      <p:sp>
        <p:nvSpPr>
          <p:cNvPr id="13" name="Freeform 37"/>
          <p:cNvSpPr>
            <a:spLocks noChangeArrowheads="1"/>
          </p:cNvSpPr>
          <p:nvPr/>
        </p:nvSpPr>
        <p:spPr bwMode="auto">
          <a:xfrm>
            <a:off x="1631504" y="4764360"/>
            <a:ext cx="324000" cy="324000"/>
          </a:xfrm>
          <a:custGeom>
            <a:avLst/>
            <a:gdLst>
              <a:gd name="T0" fmla="*/ 38763987 w 602"/>
              <a:gd name="T1" fmla="*/ 78442719 h 602"/>
              <a:gd name="T2" fmla="*/ 38763987 w 602"/>
              <a:gd name="T3" fmla="*/ 78442719 h 602"/>
              <a:gd name="T4" fmla="*/ 0 w 602"/>
              <a:gd name="T5" fmla="*/ 38764526 h 602"/>
              <a:gd name="T6" fmla="*/ 38763987 w 602"/>
              <a:gd name="T7" fmla="*/ 0 h 602"/>
              <a:gd name="T8" fmla="*/ 78441997 w 602"/>
              <a:gd name="T9" fmla="*/ 38764526 h 602"/>
              <a:gd name="T10" fmla="*/ 38763987 w 602"/>
              <a:gd name="T11" fmla="*/ 78442719 h 602"/>
              <a:gd name="T12" fmla="*/ 38763987 w 602"/>
              <a:gd name="T13" fmla="*/ 7439751 h 602"/>
              <a:gd name="T14" fmla="*/ 38763987 w 602"/>
              <a:gd name="T15" fmla="*/ 7439751 h 602"/>
              <a:gd name="T16" fmla="*/ 7439717 w 602"/>
              <a:gd name="T17" fmla="*/ 38764526 h 602"/>
              <a:gd name="T18" fmla="*/ 38763987 w 602"/>
              <a:gd name="T19" fmla="*/ 71002968 h 602"/>
              <a:gd name="T20" fmla="*/ 71002280 w 602"/>
              <a:gd name="T21" fmla="*/ 38764526 h 602"/>
              <a:gd name="T22" fmla="*/ 38763987 w 602"/>
              <a:gd name="T23" fmla="*/ 7439751 h 60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602" h="602">
                <a:moveTo>
                  <a:pt x="297" y="601"/>
                </a:moveTo>
                <a:lnTo>
                  <a:pt x="297" y="601"/>
                </a:lnTo>
                <a:cubicBezTo>
                  <a:pt x="134" y="601"/>
                  <a:pt x="0" y="467"/>
                  <a:pt x="0" y="297"/>
                </a:cubicBezTo>
                <a:cubicBezTo>
                  <a:pt x="0" y="135"/>
                  <a:pt x="134" y="0"/>
                  <a:pt x="297" y="0"/>
                </a:cubicBezTo>
                <a:cubicBezTo>
                  <a:pt x="466" y="0"/>
                  <a:pt x="601" y="135"/>
                  <a:pt x="601" y="297"/>
                </a:cubicBezTo>
                <a:cubicBezTo>
                  <a:pt x="601" y="467"/>
                  <a:pt x="466" y="601"/>
                  <a:pt x="297" y="601"/>
                </a:cubicBezTo>
                <a:close/>
                <a:moveTo>
                  <a:pt x="297" y="57"/>
                </a:moveTo>
                <a:lnTo>
                  <a:pt x="297" y="57"/>
                </a:lnTo>
                <a:cubicBezTo>
                  <a:pt x="163" y="57"/>
                  <a:pt x="57" y="163"/>
                  <a:pt x="57" y="297"/>
                </a:cubicBezTo>
                <a:cubicBezTo>
                  <a:pt x="57" y="431"/>
                  <a:pt x="163" y="544"/>
                  <a:pt x="297" y="544"/>
                </a:cubicBezTo>
                <a:cubicBezTo>
                  <a:pt x="431" y="544"/>
                  <a:pt x="544" y="431"/>
                  <a:pt x="544" y="297"/>
                </a:cubicBezTo>
                <a:cubicBezTo>
                  <a:pt x="544" y="163"/>
                  <a:pt x="431" y="57"/>
                  <a:pt x="297" y="57"/>
                </a:cubicBezTo>
                <a:close/>
              </a:path>
            </a:pathLst>
          </a:custGeom>
          <a:solidFill>
            <a:srgbClr val="942124"/>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14" name="TextBox 4"/>
          <p:cNvSpPr txBox="1"/>
          <p:nvPr/>
        </p:nvSpPr>
        <p:spPr>
          <a:xfrm>
            <a:off x="2135560" y="4695527"/>
            <a:ext cx="3321743" cy="461665"/>
          </a:xfrm>
          <a:prstGeom prst="rect">
            <a:avLst/>
          </a:prstGeom>
          <a:noFill/>
        </p:spPr>
        <p:txBody>
          <a:bodyPr wrap="none" rtlCol="0">
            <a:spAutoFit/>
          </a:bodyPr>
          <a:lstStyle/>
          <a:p>
            <a:r>
              <a:rPr lang="zh-CN" altLang="en-US" sz="2400" dirty="0" smtClean="0">
                <a:latin typeface="微软雅黑 Light" panose="020B0502040204020203" pitchFamily="34" charset="-122"/>
                <a:ea typeface="微软雅黑 Light" panose="020B0502040204020203" pitchFamily="34" charset="-122"/>
              </a:rPr>
              <a:t>编码检测工具</a:t>
            </a:r>
            <a:r>
              <a:rPr lang="en-US" altLang="zh-CN" sz="2400" dirty="0" err="1" smtClean="0">
                <a:latin typeface="Monaco" charset="0"/>
                <a:ea typeface="Monaco" charset="0"/>
                <a:cs typeface="Monaco" charset="0"/>
              </a:rPr>
              <a:t>chardet</a:t>
            </a:r>
            <a:endParaRPr lang="zh-CN" altLang="en-US" sz="2400" dirty="0">
              <a:latin typeface="Monaco" charset="0"/>
              <a:ea typeface="Monaco" charset="0"/>
              <a:cs typeface="Monaco" charset="0"/>
            </a:endParaRPr>
          </a:p>
        </p:txBody>
      </p:sp>
      <p:sp>
        <p:nvSpPr>
          <p:cNvPr id="2" name="日期占位符 1"/>
          <p:cNvSpPr>
            <a:spLocks noGrp="1"/>
          </p:cNvSpPr>
          <p:nvPr>
            <p:ph type="dt" sz="half" idx="10"/>
          </p:nvPr>
        </p:nvSpPr>
        <p:spPr/>
        <p:txBody>
          <a:bodyPr/>
          <a:lstStyle/>
          <a:p>
            <a:fld id="{28F07545-834E-4E80-85B6-11BDD5B5F4B6}" type="datetime1">
              <a:rPr lang="zh-CN" altLang="en-US" smtClean="0"/>
              <a:pPr/>
              <a:t>2019/9/8</a:t>
            </a:fld>
            <a:endParaRPr lang="zh-CN" altLang="en-US"/>
          </a:p>
        </p:txBody>
      </p:sp>
      <p:sp>
        <p:nvSpPr>
          <p:cNvPr id="3" name="灯片编号占位符 2"/>
          <p:cNvSpPr>
            <a:spLocks noGrp="1"/>
          </p:cNvSpPr>
          <p:nvPr>
            <p:ph type="sldNum" sz="quarter" idx="12"/>
          </p:nvPr>
        </p:nvSpPr>
        <p:spPr/>
        <p:txBody>
          <a:bodyPr/>
          <a:lstStyle/>
          <a:p>
            <a:fld id="{370D8578-DDD4-487D-A316-C8E65CC577E1}" type="slidenum">
              <a:rPr lang="zh-CN" altLang="en-US" smtClean="0"/>
              <a:pPr/>
              <a:t>182</a:t>
            </a:fld>
            <a:endParaRPr lang="zh-CN" altLang="en-US"/>
          </a:p>
        </p:txBody>
      </p:sp>
    </p:spTree>
    <p:extLst>
      <p:ext uri="{BB962C8B-B14F-4D97-AF65-F5344CB8AC3E}">
        <p14:creationId xmlns:p14="http://schemas.microsoft.com/office/powerpoint/2010/main" xmlns="" val="1862035872"/>
      </p:ext>
    </p:extLst>
  </p:cSld>
  <p:clrMapOvr>
    <a:masterClrMapping/>
  </p:clrMapOvr>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983559" y="2133591"/>
            <a:ext cx="1080000" cy="1080000"/>
            <a:chOff x="8110158" y="3554322"/>
            <a:chExt cx="876300" cy="876300"/>
          </a:xfrm>
        </p:grpSpPr>
        <p:sp>
          <p:nvSpPr>
            <p:cNvPr id="18" name="椭圆 17"/>
            <p:cNvSpPr/>
            <p:nvPr/>
          </p:nvSpPr>
          <p:spPr>
            <a:xfrm>
              <a:off x="8110158" y="3554322"/>
              <a:ext cx="876300" cy="8763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9" name="图片 18"/>
            <p:cNvPicPr>
              <a:picLocks noChangeAspect="1"/>
            </p:cNvPicPr>
            <p:nvPr/>
          </p:nvPicPr>
          <p:blipFill>
            <a:blip r:embed="rId2" cstate="email">
              <a:extLst>
                <a:ext uri="{28A0092B-C50C-407E-A947-70E740481C1C}">
                  <a14:useLocalDpi xmlns:a14="http://schemas.microsoft.com/office/drawing/2010/main" xmlns=""/>
                </a:ext>
              </a:extLst>
            </a:blip>
            <a:stretch>
              <a:fillRect/>
            </a:stretch>
          </p:blipFill>
          <p:spPr>
            <a:xfrm>
              <a:off x="8232092" y="3758472"/>
              <a:ext cx="632433" cy="468000"/>
            </a:xfrm>
            <a:prstGeom prst="rect">
              <a:avLst/>
            </a:prstGeom>
          </p:spPr>
        </p:pic>
      </p:grpSp>
      <p:grpSp>
        <p:nvGrpSpPr>
          <p:cNvPr id="2" name="组合 1"/>
          <p:cNvGrpSpPr/>
          <p:nvPr/>
        </p:nvGrpSpPr>
        <p:grpSpPr>
          <a:xfrm>
            <a:off x="3877329" y="4140369"/>
            <a:ext cx="6573535" cy="584775"/>
            <a:chOff x="3877326" y="4290231"/>
            <a:chExt cx="6573535" cy="584775"/>
          </a:xfrm>
        </p:grpSpPr>
        <p:sp>
          <p:nvSpPr>
            <p:cNvPr id="20" name="矩形 19"/>
            <p:cNvSpPr/>
            <p:nvPr/>
          </p:nvSpPr>
          <p:spPr>
            <a:xfrm>
              <a:off x="3877326" y="4290231"/>
              <a:ext cx="5230919" cy="584775"/>
            </a:xfrm>
            <a:prstGeom prst="rect">
              <a:avLst/>
            </a:prstGeom>
          </p:spPr>
          <p:txBody>
            <a:bodyPr wrap="none">
              <a:spAutoFit/>
            </a:bodyPr>
            <a:lstStyle/>
            <a:p>
              <a:r>
                <a:rPr lang="zh-CN" altLang="en-US" sz="3200" b="1" dirty="0" smtClean="0">
                  <a:solidFill>
                    <a:srgbClr val="942124"/>
                  </a:solidFill>
                  <a:latin typeface="微软雅黑 Light" panose="020B0502040204020203" pitchFamily="34" charset="-122"/>
                  <a:ea typeface="微软雅黑 Light" panose="020B0502040204020203" pitchFamily="34" charset="-122"/>
                </a:rPr>
                <a:t>第八部分</a:t>
              </a:r>
              <a:r>
                <a:rPr lang="en-US" altLang="zh-CN" sz="3200" b="1" dirty="0" smtClean="0">
                  <a:solidFill>
                    <a:srgbClr val="942124"/>
                  </a:solidFill>
                  <a:latin typeface="微软雅黑 Light" panose="020B0502040204020203" pitchFamily="34" charset="-122"/>
                  <a:ea typeface="微软雅黑 Light" panose="020B0502040204020203" pitchFamily="34" charset="-122"/>
                </a:rPr>
                <a:t> </a:t>
              </a:r>
              <a:r>
                <a:rPr lang="zh-CN" altLang="en-US" sz="3200" b="1" dirty="0" smtClean="0">
                  <a:solidFill>
                    <a:srgbClr val="942124"/>
                  </a:solidFill>
                  <a:latin typeface="微软雅黑 Light" panose="020B0502040204020203" pitchFamily="34" charset="-122"/>
                  <a:ea typeface="微软雅黑 Light" panose="020B0502040204020203" pitchFamily="34" charset="-122"/>
                </a:rPr>
                <a:t>编写函数处理数据</a:t>
              </a:r>
              <a:endParaRPr lang="zh-CN" altLang="en-US" sz="3200" b="1" dirty="0">
                <a:solidFill>
                  <a:srgbClr val="942124"/>
                </a:solidFill>
                <a:latin typeface="微软雅黑 Light" panose="020B0502040204020203" pitchFamily="34" charset="-122"/>
                <a:ea typeface="微软雅黑 Light" panose="020B0502040204020203" pitchFamily="34" charset="-122"/>
              </a:endParaRPr>
            </a:p>
          </p:txBody>
        </p:sp>
        <p:cxnSp>
          <p:nvCxnSpPr>
            <p:cNvPr id="30" name="直接连接符 29"/>
            <p:cNvCxnSpPr/>
            <p:nvPr/>
          </p:nvCxnSpPr>
          <p:spPr>
            <a:xfrm>
              <a:off x="3962401" y="4875006"/>
              <a:ext cx="6488460"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34" name="组合 33"/>
          <p:cNvGrpSpPr/>
          <p:nvPr/>
        </p:nvGrpSpPr>
        <p:grpSpPr>
          <a:xfrm>
            <a:off x="4030879" y="2133590"/>
            <a:ext cx="1080000" cy="1080000"/>
            <a:chOff x="8502232" y="2244385"/>
            <a:chExt cx="876300" cy="876300"/>
          </a:xfrm>
        </p:grpSpPr>
        <p:sp>
          <p:nvSpPr>
            <p:cNvPr id="35" name="椭圆 34"/>
            <p:cNvSpPr/>
            <p:nvPr/>
          </p:nvSpPr>
          <p:spPr>
            <a:xfrm>
              <a:off x="8502232" y="2244385"/>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6" name="图片 35"/>
            <p:cNvPicPr>
              <a:picLocks noChangeAspect="1"/>
            </p:cNvPicPr>
            <p:nvPr/>
          </p:nvPicPr>
          <p:blipFill>
            <a:blip r:embed="rId3">
              <a:extLst>
                <a:ext uri="{28A0092B-C50C-407E-A947-70E740481C1C}">
                  <a14:useLocalDpi xmlns:a14="http://schemas.microsoft.com/office/drawing/2010/main" xmlns=""/>
                </a:ext>
              </a:extLst>
            </a:blip>
            <a:stretch>
              <a:fillRect/>
            </a:stretch>
          </p:blipFill>
          <p:spPr>
            <a:xfrm>
              <a:off x="8599561" y="2432946"/>
              <a:ext cx="681643" cy="613479"/>
            </a:xfrm>
            <a:prstGeom prst="rect">
              <a:avLst/>
            </a:prstGeom>
          </p:spPr>
        </p:pic>
      </p:grpSp>
      <p:grpSp>
        <p:nvGrpSpPr>
          <p:cNvPr id="37" name="组合 36"/>
          <p:cNvGrpSpPr/>
          <p:nvPr/>
        </p:nvGrpSpPr>
        <p:grpSpPr>
          <a:xfrm>
            <a:off x="10133829" y="2137219"/>
            <a:ext cx="1080000" cy="1080000"/>
            <a:chOff x="6787469" y="2184355"/>
            <a:chExt cx="876300" cy="876300"/>
          </a:xfrm>
        </p:grpSpPr>
        <p:sp>
          <p:nvSpPr>
            <p:cNvPr id="38" name="椭圆 37"/>
            <p:cNvSpPr/>
            <p:nvPr/>
          </p:nvSpPr>
          <p:spPr>
            <a:xfrm>
              <a:off x="6787469" y="2184355"/>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9" name="图片 38"/>
            <p:cNvPicPr>
              <a:picLocks noChangeAspect="1"/>
            </p:cNvPicPr>
            <p:nvPr/>
          </p:nvPicPr>
          <p:blipFill>
            <a:blip r:embed="rId4" cstate="email">
              <a:extLst>
                <a:ext uri="{28A0092B-C50C-407E-A947-70E740481C1C}">
                  <a14:useLocalDpi xmlns:a14="http://schemas.microsoft.com/office/drawing/2010/main" xmlns=""/>
                </a:ext>
              </a:extLst>
            </a:blip>
            <a:stretch>
              <a:fillRect/>
            </a:stretch>
          </p:blipFill>
          <p:spPr>
            <a:xfrm>
              <a:off x="6997019" y="2279604"/>
              <a:ext cx="457201" cy="762002"/>
            </a:xfrm>
            <a:prstGeom prst="rect">
              <a:avLst/>
            </a:prstGeom>
          </p:spPr>
        </p:pic>
      </p:grpSp>
      <p:grpSp>
        <p:nvGrpSpPr>
          <p:cNvPr id="40" name="组合 39"/>
          <p:cNvGrpSpPr/>
          <p:nvPr/>
        </p:nvGrpSpPr>
        <p:grpSpPr>
          <a:xfrm>
            <a:off x="7211921" y="2133821"/>
            <a:ext cx="1080000" cy="1080000"/>
            <a:chOff x="8064082" y="5195503"/>
            <a:chExt cx="876300" cy="876300"/>
          </a:xfrm>
        </p:grpSpPr>
        <p:sp>
          <p:nvSpPr>
            <p:cNvPr id="41" name="椭圆 40"/>
            <p:cNvSpPr/>
            <p:nvPr/>
          </p:nvSpPr>
          <p:spPr>
            <a:xfrm>
              <a:off x="8064082" y="5195503"/>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2" name="图片 41"/>
            <p:cNvPicPr>
              <a:picLocks noChangeAspect="1"/>
            </p:cNvPicPr>
            <p:nvPr/>
          </p:nvPicPr>
          <p:blipFill>
            <a:blip r:embed="rId5">
              <a:extLst>
                <a:ext uri="{28A0092B-C50C-407E-A947-70E740481C1C}">
                  <a14:useLocalDpi xmlns:a14="http://schemas.microsoft.com/office/drawing/2010/main" xmlns=""/>
                </a:ext>
              </a:extLst>
            </a:blip>
            <a:stretch>
              <a:fillRect/>
            </a:stretch>
          </p:blipFill>
          <p:spPr>
            <a:xfrm>
              <a:off x="8196232" y="5239074"/>
              <a:ext cx="612000" cy="789158"/>
            </a:xfrm>
            <a:prstGeom prst="rect">
              <a:avLst/>
            </a:prstGeom>
          </p:spPr>
        </p:pic>
      </p:grpSp>
      <p:pic>
        <p:nvPicPr>
          <p:cNvPr id="5" name="图片 4" descr="pic.png"/>
          <p:cNvPicPr>
            <a:picLocks noChangeAspect="1"/>
          </p:cNvPicPr>
          <p:nvPr/>
        </p:nvPicPr>
        <p:blipFill>
          <a:blip r:embed="rId6" cstate="email">
            <a:extLst>
              <a:ext uri="{28A0092B-C50C-407E-A947-70E740481C1C}">
                <a14:useLocalDpi xmlns:a14="http://schemas.microsoft.com/office/drawing/2010/main" xmlns=""/>
              </a:ext>
            </a:extLst>
          </a:blip>
          <a:stretch>
            <a:fillRect/>
          </a:stretch>
        </p:blipFill>
        <p:spPr>
          <a:xfrm>
            <a:off x="0" y="0"/>
            <a:ext cx="12234334" cy="3844639"/>
          </a:xfrm>
          <a:prstGeom prst="rect">
            <a:avLst/>
          </a:prstGeom>
        </p:spPr>
      </p:pic>
      <p:sp>
        <p:nvSpPr>
          <p:cNvPr id="21" name="矩形 20"/>
          <p:cNvSpPr/>
          <p:nvPr/>
        </p:nvSpPr>
        <p:spPr bwMode="auto">
          <a:xfrm>
            <a:off x="3941021" y="4926457"/>
            <a:ext cx="3225136" cy="1200329"/>
          </a:xfrm>
          <a:prstGeom prst="rect">
            <a:avLst/>
          </a:prstGeom>
        </p:spPr>
        <p:txBody>
          <a:bodyPr wrap="square">
            <a:spAutoFit/>
          </a:bodyPr>
          <a:lstStyle/>
          <a:p>
            <a:pPr fontAlgn="base">
              <a:spcBef>
                <a:spcPct val="0"/>
              </a:spcBef>
              <a:spcAft>
                <a:spcPct val="0"/>
              </a:spcAft>
            </a:pPr>
            <a:r>
              <a:rPr lang="zh-CN" altLang="en-US" sz="2400" dirty="0" smtClean="0">
                <a:latin typeface="微软雅黑 Light" panose="020B0502040204020203" pitchFamily="34" charset="-122"/>
                <a:ea typeface="微软雅黑 Light" panose="020B0502040204020203" pitchFamily="34" charset="-122"/>
                <a:cs typeface="Microsoft YaHei" charset="0"/>
              </a:rPr>
              <a:t>函数的语法规则</a:t>
            </a:r>
            <a:endParaRPr lang="en-US" altLang="zh-CN" sz="2400" dirty="0" smtClean="0">
              <a:latin typeface="微软雅黑 Light" panose="020B0502040204020203" pitchFamily="34" charset="-122"/>
              <a:ea typeface="微软雅黑 Light" panose="020B0502040204020203" pitchFamily="34" charset="-122"/>
              <a:cs typeface="Microsoft YaHei" charset="0"/>
            </a:endParaRPr>
          </a:p>
          <a:p>
            <a:pPr fontAlgn="base">
              <a:spcBef>
                <a:spcPct val="0"/>
              </a:spcBef>
              <a:spcAft>
                <a:spcPct val="0"/>
              </a:spcAft>
            </a:pPr>
            <a:r>
              <a:rPr lang="zh-CN" altLang="en-US" sz="2400" dirty="0" smtClean="0">
                <a:latin typeface="微软雅黑 Light" panose="020B0502040204020203" pitchFamily="34" charset="-122"/>
                <a:ea typeface="微软雅黑 Light" panose="020B0502040204020203" pitchFamily="34" charset="-122"/>
                <a:cs typeface="Microsoft YaHei" charset="0"/>
              </a:rPr>
              <a:t>参数设定</a:t>
            </a:r>
            <a:endParaRPr lang="en-US" altLang="zh-CN" sz="2400" dirty="0" smtClean="0">
              <a:latin typeface="微软雅黑 Light" panose="020B0502040204020203" pitchFamily="34" charset="-122"/>
              <a:ea typeface="微软雅黑 Light" panose="020B0502040204020203" pitchFamily="34" charset="-122"/>
              <a:cs typeface="Microsoft YaHei" charset="0"/>
            </a:endParaRPr>
          </a:p>
          <a:p>
            <a:pPr fontAlgn="base">
              <a:spcBef>
                <a:spcPct val="0"/>
              </a:spcBef>
              <a:spcAft>
                <a:spcPct val="0"/>
              </a:spcAft>
            </a:pPr>
            <a:r>
              <a:rPr lang="en-US" altLang="zh-CN" sz="2400" dirty="0">
                <a:latin typeface="Monaco" charset="0"/>
                <a:ea typeface="Monaco" charset="0"/>
                <a:cs typeface="Monaco" charset="0"/>
              </a:rPr>
              <a:t>l</a:t>
            </a:r>
            <a:r>
              <a:rPr lang="en-US" altLang="zh-CN" sz="2400" dirty="0" smtClean="0">
                <a:latin typeface="Monaco" charset="0"/>
                <a:ea typeface="Monaco" charset="0"/>
                <a:cs typeface="Monaco" charset="0"/>
              </a:rPr>
              <a:t>ambda</a:t>
            </a:r>
            <a:r>
              <a:rPr lang="zh-CN" altLang="en-US" sz="2400" dirty="0" smtClean="0">
                <a:latin typeface="微软雅黑 Light" panose="020B0502040204020203" pitchFamily="34" charset="-122"/>
                <a:ea typeface="微软雅黑 Light" panose="020B0502040204020203" pitchFamily="34" charset="-122"/>
                <a:cs typeface="Microsoft YaHei" charset="0"/>
              </a:rPr>
              <a:t>函数</a:t>
            </a:r>
            <a:endParaRPr lang="en-US" altLang="zh-CN" sz="2400" dirty="0" smtClean="0">
              <a:latin typeface="微软雅黑 Light" panose="020B0502040204020203" pitchFamily="34" charset="-122"/>
              <a:ea typeface="微软雅黑 Light" panose="020B0502040204020203" pitchFamily="34" charset="-122"/>
              <a:cs typeface="Microsoft YaHei" charset="0"/>
            </a:endParaRPr>
          </a:p>
        </p:txBody>
      </p:sp>
    </p:spTree>
    <p:extLst>
      <p:ext uri="{BB962C8B-B14F-4D97-AF65-F5344CB8AC3E}">
        <p14:creationId xmlns:p14="http://schemas.microsoft.com/office/powerpoint/2010/main" xmlns="" val="67695285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881165" y="3115939"/>
            <a:ext cx="10515600" cy="673101"/>
          </a:xfrm>
        </p:spPr>
        <p:txBody>
          <a:bodyPr>
            <a:normAutofit/>
          </a:bodyPr>
          <a:lstStyle/>
          <a:p>
            <a:pPr>
              <a:lnSpc>
                <a:spcPct val="150000"/>
              </a:lnSpc>
            </a:pPr>
            <a:r>
              <a:rPr kumimoji="1" lang="zh-CN" altLang="en-US" sz="2400" dirty="0" smtClean="0"/>
              <a:t>实例：平方函数，输入变量 </a:t>
            </a:r>
            <a:r>
              <a:rPr kumimoji="1" lang="en-US" altLang="zh-CN" sz="2400" dirty="0" smtClean="0">
                <a:latin typeface="Monaco" charset="0"/>
                <a:ea typeface="Monaco" charset="0"/>
                <a:cs typeface="Monaco" charset="0"/>
              </a:rPr>
              <a:t>x</a:t>
            </a:r>
            <a:r>
              <a:rPr kumimoji="1" lang="zh-CN" altLang="en-US" sz="2400" dirty="0" smtClean="0"/>
              <a:t> 返回其平方值 </a:t>
            </a:r>
            <a:r>
              <a:rPr kumimoji="1" lang="en-US" altLang="zh-CN" sz="2400" dirty="0" smtClean="0">
                <a:latin typeface="Monaco" charset="0"/>
                <a:ea typeface="Monaco" charset="0"/>
                <a:cs typeface="Monaco" charset="0"/>
              </a:rPr>
              <a:t>x</a:t>
            </a:r>
            <a:r>
              <a:rPr kumimoji="1" lang="en-US" altLang="zh-CN" sz="2400" baseline="30000" dirty="0" smtClean="0">
                <a:latin typeface="Monaco" charset="0"/>
                <a:ea typeface="Monaco" charset="0"/>
                <a:cs typeface="Monaco" charset="0"/>
              </a:rPr>
              <a:t>2</a:t>
            </a:r>
            <a:endParaRPr kumimoji="1" lang="zh-CN" altLang="en-US" sz="2400" baseline="30000" dirty="0"/>
          </a:p>
        </p:txBody>
      </p:sp>
      <p:pic>
        <p:nvPicPr>
          <p:cNvPr id="4" name="图片 3"/>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881164" y="1641271"/>
            <a:ext cx="7852859" cy="1486434"/>
          </a:xfrm>
          <a:prstGeom prst="rect">
            <a:avLst/>
          </a:prstGeom>
        </p:spPr>
      </p:pic>
      <p:pic>
        <p:nvPicPr>
          <p:cNvPr id="7" name="图片 6"/>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911424" y="3963058"/>
            <a:ext cx="8145261" cy="1338150"/>
          </a:xfrm>
          <a:prstGeom prst="rect">
            <a:avLst/>
          </a:prstGeom>
        </p:spPr>
      </p:pic>
      <p:sp>
        <p:nvSpPr>
          <p:cNvPr id="8" name="标题 8"/>
          <p:cNvSpPr txBox="1">
            <a:spLocks/>
          </p:cNvSpPr>
          <p:nvPr/>
        </p:nvSpPr>
        <p:spPr>
          <a:xfrm>
            <a:off x="911424" y="579766"/>
            <a:ext cx="10515600" cy="7810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微软雅黑 Light" panose="020B0502040204020203" pitchFamily="34" charset="-122"/>
                <a:ea typeface="微软雅黑 Light" panose="020B0502040204020203" pitchFamily="34" charset="-122"/>
                <a:cs typeface="+mj-cs"/>
              </a:defRPr>
            </a:lvl1pPr>
          </a:lstStyle>
          <a:p>
            <a:r>
              <a:rPr lang="zh-CN" altLang="en-US" sz="3200" b="1" dirty="0" smtClean="0">
                <a:solidFill>
                  <a:srgbClr val="942124"/>
                </a:solidFill>
                <a:cs typeface="+mn-cs"/>
              </a:rPr>
              <a:t>函数的语法规则</a:t>
            </a:r>
            <a:endParaRPr lang="zh-CN" altLang="en-US" sz="3200" b="1" dirty="0">
              <a:solidFill>
                <a:srgbClr val="942124"/>
              </a:solidFill>
              <a:cs typeface="+mn-cs"/>
            </a:endParaRPr>
          </a:p>
        </p:txBody>
      </p:sp>
      <p:sp>
        <p:nvSpPr>
          <p:cNvPr id="10" name="矩形 28"/>
          <p:cNvSpPr/>
          <p:nvPr/>
        </p:nvSpPr>
        <p:spPr>
          <a:xfrm>
            <a:off x="-18898" y="671163"/>
            <a:ext cx="510214"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Tree>
    <p:extLst>
      <p:ext uri="{BB962C8B-B14F-4D97-AF65-F5344CB8AC3E}">
        <p14:creationId xmlns:p14="http://schemas.microsoft.com/office/powerpoint/2010/main" xmlns="" val="532098688"/>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8"/>
          <p:cNvSpPr txBox="1">
            <a:spLocks/>
          </p:cNvSpPr>
          <p:nvPr/>
        </p:nvSpPr>
        <p:spPr>
          <a:xfrm>
            <a:off x="911424" y="579766"/>
            <a:ext cx="10515600" cy="7810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微软雅黑 Light" panose="020B0502040204020203" pitchFamily="34" charset="-122"/>
                <a:ea typeface="微软雅黑 Light" panose="020B0502040204020203" pitchFamily="34" charset="-122"/>
                <a:cs typeface="+mj-cs"/>
              </a:defRPr>
            </a:lvl1pPr>
          </a:lstStyle>
          <a:p>
            <a:r>
              <a:rPr lang="zh-CN" altLang="en-US" sz="3200" b="1" dirty="0" smtClean="0">
                <a:solidFill>
                  <a:srgbClr val="942124"/>
                </a:solidFill>
                <a:cs typeface="+mn-cs"/>
              </a:rPr>
              <a:t>函数的语法规则</a:t>
            </a:r>
            <a:endParaRPr lang="zh-CN" altLang="en-US" sz="3200" b="1" dirty="0">
              <a:solidFill>
                <a:srgbClr val="942124"/>
              </a:solidFill>
              <a:cs typeface="+mn-cs"/>
            </a:endParaRPr>
          </a:p>
        </p:txBody>
      </p:sp>
      <p:pic>
        <p:nvPicPr>
          <p:cNvPr id="8" name="图片 7"/>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1199456" y="1988840"/>
            <a:ext cx="4585457" cy="3225632"/>
          </a:xfrm>
          <a:prstGeom prst="rect">
            <a:avLst/>
          </a:prstGeom>
        </p:spPr>
      </p:pic>
      <p:pic>
        <p:nvPicPr>
          <p:cNvPr id="12" name="图片 11"/>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6672064" y="2572864"/>
            <a:ext cx="5194300" cy="2362200"/>
          </a:xfrm>
          <a:prstGeom prst="rect">
            <a:avLst/>
          </a:prstGeom>
        </p:spPr>
      </p:pic>
      <p:sp>
        <p:nvSpPr>
          <p:cNvPr id="7" name="矩形 28"/>
          <p:cNvSpPr/>
          <p:nvPr/>
        </p:nvSpPr>
        <p:spPr>
          <a:xfrm>
            <a:off x="-18898" y="671163"/>
            <a:ext cx="510214"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Tree>
    <p:extLst>
      <p:ext uri="{BB962C8B-B14F-4D97-AF65-F5344CB8AC3E}">
        <p14:creationId xmlns:p14="http://schemas.microsoft.com/office/powerpoint/2010/main" xmlns="" val="1117377385"/>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947016" y="1916832"/>
            <a:ext cx="10515600" cy="4248471"/>
          </a:xfrm>
        </p:spPr>
        <p:txBody>
          <a:bodyPr>
            <a:normAutofit/>
          </a:bodyPr>
          <a:lstStyle/>
          <a:p>
            <a:pPr>
              <a:lnSpc>
                <a:spcPct val="150000"/>
              </a:lnSpc>
            </a:pPr>
            <a:r>
              <a:rPr kumimoji="1" lang="zh-CN" altLang="en-US" sz="2400" dirty="0" smtClean="0"/>
              <a:t>几种参数设定方法</a:t>
            </a:r>
            <a:endParaRPr kumimoji="1" lang="en-US" altLang="zh-CN" sz="2400" dirty="0" smtClean="0"/>
          </a:p>
          <a:p>
            <a:pPr lvl="1">
              <a:lnSpc>
                <a:spcPct val="150000"/>
              </a:lnSpc>
            </a:pPr>
            <a:r>
              <a:rPr kumimoji="1" lang="zh-CN" altLang="en-US" sz="2000" dirty="0" smtClean="0"/>
              <a:t>顺序传入</a:t>
            </a:r>
            <a:endParaRPr kumimoji="1" lang="en-US" altLang="zh-CN" sz="2000" dirty="0" smtClean="0"/>
          </a:p>
          <a:p>
            <a:pPr lvl="1">
              <a:lnSpc>
                <a:spcPct val="150000"/>
              </a:lnSpc>
            </a:pPr>
            <a:r>
              <a:rPr kumimoji="1" lang="zh-CN" altLang="en-US" sz="2000" dirty="0" smtClean="0"/>
              <a:t>关键词</a:t>
            </a:r>
            <a:endParaRPr kumimoji="1" lang="en-US" altLang="zh-CN" sz="2000" dirty="0" smtClean="0"/>
          </a:p>
          <a:p>
            <a:pPr lvl="1">
              <a:lnSpc>
                <a:spcPct val="150000"/>
              </a:lnSpc>
            </a:pPr>
            <a:r>
              <a:rPr kumimoji="1" lang="zh-CN" altLang="en-US" sz="2000" dirty="0" smtClean="0"/>
              <a:t>默认参数</a:t>
            </a:r>
            <a:endParaRPr kumimoji="1" lang="en-US" altLang="zh-CN" sz="2000" dirty="0" smtClean="0"/>
          </a:p>
          <a:p>
            <a:pPr lvl="1">
              <a:lnSpc>
                <a:spcPct val="150000"/>
              </a:lnSpc>
            </a:pPr>
            <a:r>
              <a:rPr kumimoji="1" lang="zh-CN" altLang="en-US" sz="2000" dirty="0" smtClean="0"/>
              <a:t>不定长参数</a:t>
            </a:r>
            <a:endParaRPr kumimoji="1" lang="zh-CN" altLang="en-US" sz="2000" dirty="0"/>
          </a:p>
        </p:txBody>
      </p:sp>
      <p:sp>
        <p:nvSpPr>
          <p:cNvPr id="7" name="标题 8"/>
          <p:cNvSpPr txBox="1">
            <a:spLocks/>
          </p:cNvSpPr>
          <p:nvPr/>
        </p:nvSpPr>
        <p:spPr>
          <a:xfrm>
            <a:off x="911424" y="579766"/>
            <a:ext cx="10515600" cy="7810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微软雅黑 Light" panose="020B0502040204020203" pitchFamily="34" charset="-122"/>
                <a:ea typeface="微软雅黑 Light" panose="020B0502040204020203" pitchFamily="34" charset="-122"/>
                <a:cs typeface="+mj-cs"/>
              </a:defRPr>
            </a:lvl1pPr>
          </a:lstStyle>
          <a:p>
            <a:r>
              <a:rPr lang="zh-CN" altLang="en-US" sz="3200" b="1" dirty="0" smtClean="0">
                <a:solidFill>
                  <a:srgbClr val="942124"/>
                </a:solidFill>
                <a:cs typeface="+mn-cs"/>
              </a:rPr>
              <a:t>参数设定</a:t>
            </a:r>
            <a:endParaRPr lang="zh-CN" altLang="en-US" sz="3200" b="1" dirty="0">
              <a:solidFill>
                <a:srgbClr val="942124"/>
              </a:solidFill>
              <a:cs typeface="+mn-cs"/>
            </a:endParaRPr>
          </a:p>
        </p:txBody>
      </p:sp>
      <p:sp>
        <p:nvSpPr>
          <p:cNvPr id="8" name="矩形 28"/>
          <p:cNvSpPr/>
          <p:nvPr/>
        </p:nvSpPr>
        <p:spPr>
          <a:xfrm>
            <a:off x="-18898" y="671163"/>
            <a:ext cx="510214"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Tree>
    <p:extLst>
      <p:ext uri="{BB962C8B-B14F-4D97-AF65-F5344CB8AC3E}">
        <p14:creationId xmlns:p14="http://schemas.microsoft.com/office/powerpoint/2010/main" xmlns="" val="1800916764"/>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911424" y="1700808"/>
            <a:ext cx="10515600" cy="4248471"/>
          </a:xfrm>
        </p:spPr>
        <p:txBody>
          <a:bodyPr>
            <a:normAutofit/>
          </a:bodyPr>
          <a:lstStyle/>
          <a:p>
            <a:pPr>
              <a:lnSpc>
                <a:spcPct val="150000"/>
              </a:lnSpc>
            </a:pPr>
            <a:r>
              <a:rPr kumimoji="1" lang="zh-CN" altLang="en-US" sz="2400" dirty="0" smtClean="0"/>
              <a:t>按照输入参数列表的顺序传入</a:t>
            </a:r>
            <a:endParaRPr kumimoji="1" lang="en-US" altLang="zh-CN" sz="2400" dirty="0" smtClean="0"/>
          </a:p>
          <a:p>
            <a:pPr>
              <a:lnSpc>
                <a:spcPct val="150000"/>
              </a:lnSpc>
            </a:pPr>
            <a:r>
              <a:rPr kumimoji="1" lang="en-US" altLang="zh-CN" sz="2000" dirty="0" smtClean="0">
                <a:latin typeface="Monaco" charset="0"/>
                <a:ea typeface="Monaco" charset="0"/>
                <a:cs typeface="Monaco" charset="0"/>
              </a:rPr>
              <a:t>x=1</a:t>
            </a:r>
            <a:r>
              <a:rPr kumimoji="1" lang="zh-CN" altLang="en-US" sz="2000" dirty="0" smtClean="0">
                <a:latin typeface="Monaco" charset="0"/>
                <a:ea typeface="Monaco" charset="0"/>
                <a:cs typeface="Monaco" charset="0"/>
              </a:rPr>
              <a:t>，</a:t>
            </a:r>
            <a:r>
              <a:rPr kumimoji="1" lang="en-US" altLang="zh-CN" sz="2000" dirty="0" smtClean="0">
                <a:latin typeface="Monaco" charset="0"/>
                <a:ea typeface="Monaco" charset="0"/>
                <a:cs typeface="Monaco" charset="0"/>
              </a:rPr>
              <a:t>y=2</a:t>
            </a:r>
            <a:r>
              <a:rPr kumimoji="1" lang="zh-CN" altLang="en-US" sz="2000" dirty="0" smtClean="0">
                <a:latin typeface="Monaco" charset="0"/>
                <a:ea typeface="Monaco" charset="0"/>
                <a:cs typeface="Monaco" charset="0"/>
              </a:rPr>
              <a:t>，</a:t>
            </a:r>
            <a:r>
              <a:rPr kumimoji="1" lang="en-US" altLang="zh-CN" sz="2000" dirty="0" smtClean="0">
                <a:latin typeface="Monaco" charset="0"/>
                <a:ea typeface="Monaco" charset="0"/>
                <a:cs typeface="Monaco" charset="0"/>
              </a:rPr>
              <a:t>z=3</a:t>
            </a:r>
            <a:endParaRPr kumimoji="1" lang="en-US" altLang="zh-CN" sz="2400" dirty="0" smtClean="0">
              <a:latin typeface="Monaco" charset="0"/>
              <a:ea typeface="Monaco" charset="0"/>
              <a:cs typeface="Monaco" charset="0"/>
            </a:endParaRPr>
          </a:p>
        </p:txBody>
      </p:sp>
      <p:sp>
        <p:nvSpPr>
          <p:cNvPr id="7" name="文本框 5"/>
          <p:cNvSpPr txBox="1"/>
          <p:nvPr/>
        </p:nvSpPr>
        <p:spPr>
          <a:xfrm>
            <a:off x="911424" y="836712"/>
            <a:ext cx="2664296" cy="400110"/>
          </a:xfrm>
          <a:prstGeom prst="rect">
            <a:avLst/>
          </a:prstGeom>
          <a:noFill/>
        </p:spPr>
        <p:txBody>
          <a:bodyPr wrap="square" rtlCol="0">
            <a:spAutoFit/>
          </a:bodyPr>
          <a:lstStyle/>
          <a:p>
            <a:r>
              <a:rPr lang="zh-CN" altLang="en-US" sz="2000" dirty="0">
                <a:solidFill>
                  <a:prstClr val="white"/>
                </a:solidFill>
                <a:latin typeface="微软雅黑 Light" panose="020B0502040204020203" pitchFamily="34" charset="-122"/>
                <a:ea typeface="微软雅黑 Light" panose="020B0502040204020203" pitchFamily="34" charset="-122"/>
              </a:rPr>
              <a:t>聚类分析</a:t>
            </a:r>
          </a:p>
        </p:txBody>
      </p:sp>
      <p:sp>
        <p:nvSpPr>
          <p:cNvPr id="8" name="矩形 28"/>
          <p:cNvSpPr/>
          <p:nvPr/>
        </p:nvSpPr>
        <p:spPr>
          <a:xfrm>
            <a:off x="-18898" y="671163"/>
            <a:ext cx="510214"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
        <p:nvSpPr>
          <p:cNvPr id="9" name="矩形 4"/>
          <p:cNvSpPr/>
          <p:nvPr/>
        </p:nvSpPr>
        <p:spPr>
          <a:xfrm>
            <a:off x="479376" y="674237"/>
            <a:ext cx="2315099" cy="595228"/>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0" name="Freeform 78"/>
          <p:cNvSpPr>
            <a:spLocks noChangeArrowheads="1"/>
          </p:cNvSpPr>
          <p:nvPr/>
        </p:nvSpPr>
        <p:spPr bwMode="auto">
          <a:xfrm>
            <a:off x="119336" y="836712"/>
            <a:ext cx="254699" cy="277602"/>
          </a:xfrm>
          <a:custGeom>
            <a:avLst/>
            <a:gdLst>
              <a:gd name="T0" fmla="*/ 39230934 w 601"/>
              <a:gd name="T1" fmla="*/ 78442719 h 602"/>
              <a:gd name="T2" fmla="*/ 39230934 w 601"/>
              <a:gd name="T3" fmla="*/ 78442719 h 602"/>
              <a:gd name="T4" fmla="*/ 0 w 601"/>
              <a:gd name="T5" fmla="*/ 38764526 h 602"/>
              <a:gd name="T6" fmla="*/ 39230934 w 601"/>
              <a:gd name="T7" fmla="*/ 0 h 602"/>
              <a:gd name="T8" fmla="*/ 77429787 w 601"/>
              <a:gd name="T9" fmla="*/ 38764526 h 602"/>
              <a:gd name="T10" fmla="*/ 39230934 w 601"/>
              <a:gd name="T11" fmla="*/ 78442719 h 602"/>
              <a:gd name="T12" fmla="*/ 7226723 w 601"/>
              <a:gd name="T13" fmla="*/ 38764526 h 602"/>
              <a:gd name="T14" fmla="*/ 7226723 w 601"/>
              <a:gd name="T15" fmla="*/ 38764526 h 602"/>
              <a:gd name="T16" fmla="*/ 39230934 w 601"/>
              <a:gd name="T17" fmla="*/ 38764526 h 602"/>
              <a:gd name="T18" fmla="*/ 39230934 w 601"/>
              <a:gd name="T19" fmla="*/ 7308970 h 602"/>
              <a:gd name="T20" fmla="*/ 7226723 w 601"/>
              <a:gd name="T21" fmla="*/ 38764526 h 60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01" h="602">
                <a:moveTo>
                  <a:pt x="304" y="601"/>
                </a:moveTo>
                <a:lnTo>
                  <a:pt x="304" y="601"/>
                </a:lnTo>
                <a:cubicBezTo>
                  <a:pt x="134" y="601"/>
                  <a:pt x="0" y="466"/>
                  <a:pt x="0" y="297"/>
                </a:cubicBezTo>
                <a:cubicBezTo>
                  <a:pt x="0" y="134"/>
                  <a:pt x="134" y="0"/>
                  <a:pt x="304" y="0"/>
                </a:cubicBezTo>
                <a:cubicBezTo>
                  <a:pt x="466" y="0"/>
                  <a:pt x="600" y="134"/>
                  <a:pt x="600" y="297"/>
                </a:cubicBezTo>
                <a:cubicBezTo>
                  <a:pt x="600" y="466"/>
                  <a:pt x="466" y="601"/>
                  <a:pt x="304" y="601"/>
                </a:cubicBezTo>
                <a:close/>
                <a:moveTo>
                  <a:pt x="56" y="297"/>
                </a:moveTo>
                <a:lnTo>
                  <a:pt x="56" y="297"/>
                </a:lnTo>
                <a:cubicBezTo>
                  <a:pt x="304" y="297"/>
                  <a:pt x="304" y="297"/>
                  <a:pt x="304" y="297"/>
                </a:cubicBezTo>
                <a:cubicBezTo>
                  <a:pt x="304" y="56"/>
                  <a:pt x="304" y="56"/>
                  <a:pt x="304" y="56"/>
                </a:cubicBezTo>
                <a:cubicBezTo>
                  <a:pt x="169" y="56"/>
                  <a:pt x="56" y="162"/>
                  <a:pt x="56" y="297"/>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solidFill>
                <a:prstClr val="black"/>
              </a:solidFill>
            </a:endParaRPr>
          </a:p>
        </p:txBody>
      </p:sp>
      <p:sp>
        <p:nvSpPr>
          <p:cNvPr id="11" name="文本框 5"/>
          <p:cNvSpPr txBox="1"/>
          <p:nvPr/>
        </p:nvSpPr>
        <p:spPr>
          <a:xfrm>
            <a:off x="953786" y="709485"/>
            <a:ext cx="3414022" cy="523220"/>
          </a:xfrm>
          <a:prstGeom prst="rect">
            <a:avLst/>
          </a:prstGeom>
          <a:noFill/>
        </p:spPr>
        <p:txBody>
          <a:bodyPr wrap="square" rtlCol="0">
            <a:spAutoFit/>
          </a:bodyPr>
          <a:lstStyle/>
          <a:p>
            <a:r>
              <a:rPr lang="zh-CN" altLang="en-US" sz="2800" dirty="0" smtClean="0">
                <a:solidFill>
                  <a:prstClr val="white"/>
                </a:solidFill>
                <a:latin typeface="微软雅黑 Light" panose="020B0502040204020203" pitchFamily="34" charset="-122"/>
                <a:ea typeface="微软雅黑 Light" panose="020B0502040204020203" pitchFamily="34" charset="-122"/>
              </a:rPr>
              <a:t>顺序传入</a:t>
            </a:r>
            <a:endParaRPr lang="zh-CN" altLang="en-US" sz="2800" dirty="0">
              <a:solidFill>
                <a:prstClr val="white"/>
              </a:solidFill>
              <a:latin typeface="微软雅黑 Light" panose="020B0502040204020203" pitchFamily="34" charset="-122"/>
              <a:ea typeface="微软雅黑 Light" panose="020B0502040204020203" pitchFamily="34" charset="-122"/>
            </a:endParaRPr>
          </a:p>
        </p:txBody>
      </p:sp>
      <p:pic>
        <p:nvPicPr>
          <p:cNvPr id="3" name="图片 2"/>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1186457" y="3068959"/>
            <a:ext cx="6837445" cy="2606691"/>
          </a:xfrm>
          <a:prstGeom prst="rect">
            <a:avLst/>
          </a:prstGeom>
        </p:spPr>
      </p:pic>
      <p:sp>
        <p:nvSpPr>
          <p:cNvPr id="4" name="文本框 3"/>
          <p:cNvSpPr txBox="1"/>
          <p:nvPr/>
        </p:nvSpPr>
        <p:spPr>
          <a:xfrm>
            <a:off x="9633098" y="3040912"/>
            <a:ext cx="184731" cy="369332"/>
          </a:xfrm>
          <a:prstGeom prst="rect">
            <a:avLst/>
          </a:prstGeom>
          <a:noFill/>
        </p:spPr>
        <p:txBody>
          <a:bodyPr wrap="none" rtlCol="0">
            <a:spAutoFit/>
          </a:bodyPr>
          <a:lstStyle/>
          <a:p>
            <a:endParaRPr kumimoji="1" lang="zh-CN" altLang="en-US" dirty="0"/>
          </a:p>
        </p:txBody>
      </p:sp>
    </p:spTree>
    <p:extLst>
      <p:ext uri="{BB962C8B-B14F-4D97-AF65-F5344CB8AC3E}">
        <p14:creationId xmlns:p14="http://schemas.microsoft.com/office/powerpoint/2010/main" xmlns="" val="193046194"/>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911424" y="1700808"/>
            <a:ext cx="10515600" cy="4248471"/>
          </a:xfrm>
        </p:spPr>
        <p:txBody>
          <a:bodyPr>
            <a:normAutofit/>
          </a:bodyPr>
          <a:lstStyle/>
          <a:p>
            <a:pPr>
              <a:lnSpc>
                <a:spcPct val="150000"/>
              </a:lnSpc>
            </a:pPr>
            <a:r>
              <a:rPr kumimoji="1" lang="zh-CN" altLang="en-US" sz="2400" dirty="0"/>
              <a:t>直接在参数列表里设定关键词确定</a:t>
            </a:r>
            <a:endParaRPr kumimoji="1" lang="en-US" altLang="zh-CN" sz="2400" dirty="0" smtClean="0"/>
          </a:p>
        </p:txBody>
      </p:sp>
      <p:sp>
        <p:nvSpPr>
          <p:cNvPr id="7" name="文本框 5"/>
          <p:cNvSpPr txBox="1"/>
          <p:nvPr/>
        </p:nvSpPr>
        <p:spPr>
          <a:xfrm>
            <a:off x="911424" y="836712"/>
            <a:ext cx="2664296" cy="400110"/>
          </a:xfrm>
          <a:prstGeom prst="rect">
            <a:avLst/>
          </a:prstGeom>
          <a:noFill/>
        </p:spPr>
        <p:txBody>
          <a:bodyPr wrap="square" rtlCol="0">
            <a:spAutoFit/>
          </a:bodyPr>
          <a:lstStyle/>
          <a:p>
            <a:r>
              <a:rPr lang="zh-CN" altLang="en-US" sz="2000" dirty="0">
                <a:solidFill>
                  <a:prstClr val="white"/>
                </a:solidFill>
                <a:latin typeface="微软雅黑 Light" panose="020B0502040204020203" pitchFamily="34" charset="-122"/>
                <a:ea typeface="微软雅黑 Light" panose="020B0502040204020203" pitchFamily="34" charset="-122"/>
              </a:rPr>
              <a:t>聚类分析</a:t>
            </a:r>
          </a:p>
        </p:txBody>
      </p:sp>
      <p:sp>
        <p:nvSpPr>
          <p:cNvPr id="8" name="矩形 28"/>
          <p:cNvSpPr/>
          <p:nvPr/>
        </p:nvSpPr>
        <p:spPr>
          <a:xfrm>
            <a:off x="-18898" y="671163"/>
            <a:ext cx="510214"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
        <p:nvSpPr>
          <p:cNvPr id="9" name="矩形 4"/>
          <p:cNvSpPr/>
          <p:nvPr/>
        </p:nvSpPr>
        <p:spPr>
          <a:xfrm>
            <a:off x="479376" y="674237"/>
            <a:ext cx="2315099" cy="595228"/>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0" name="Freeform 78"/>
          <p:cNvSpPr>
            <a:spLocks noChangeArrowheads="1"/>
          </p:cNvSpPr>
          <p:nvPr/>
        </p:nvSpPr>
        <p:spPr bwMode="auto">
          <a:xfrm>
            <a:off x="119336" y="836712"/>
            <a:ext cx="254699" cy="277602"/>
          </a:xfrm>
          <a:custGeom>
            <a:avLst/>
            <a:gdLst>
              <a:gd name="T0" fmla="*/ 39230934 w 601"/>
              <a:gd name="T1" fmla="*/ 78442719 h 602"/>
              <a:gd name="T2" fmla="*/ 39230934 w 601"/>
              <a:gd name="T3" fmla="*/ 78442719 h 602"/>
              <a:gd name="T4" fmla="*/ 0 w 601"/>
              <a:gd name="T5" fmla="*/ 38764526 h 602"/>
              <a:gd name="T6" fmla="*/ 39230934 w 601"/>
              <a:gd name="T7" fmla="*/ 0 h 602"/>
              <a:gd name="T8" fmla="*/ 77429787 w 601"/>
              <a:gd name="T9" fmla="*/ 38764526 h 602"/>
              <a:gd name="T10" fmla="*/ 39230934 w 601"/>
              <a:gd name="T11" fmla="*/ 78442719 h 602"/>
              <a:gd name="T12" fmla="*/ 7226723 w 601"/>
              <a:gd name="T13" fmla="*/ 38764526 h 602"/>
              <a:gd name="T14" fmla="*/ 7226723 w 601"/>
              <a:gd name="T15" fmla="*/ 38764526 h 602"/>
              <a:gd name="T16" fmla="*/ 39230934 w 601"/>
              <a:gd name="T17" fmla="*/ 38764526 h 602"/>
              <a:gd name="T18" fmla="*/ 39230934 w 601"/>
              <a:gd name="T19" fmla="*/ 7308970 h 602"/>
              <a:gd name="T20" fmla="*/ 7226723 w 601"/>
              <a:gd name="T21" fmla="*/ 38764526 h 60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01" h="602">
                <a:moveTo>
                  <a:pt x="304" y="601"/>
                </a:moveTo>
                <a:lnTo>
                  <a:pt x="304" y="601"/>
                </a:lnTo>
                <a:cubicBezTo>
                  <a:pt x="134" y="601"/>
                  <a:pt x="0" y="466"/>
                  <a:pt x="0" y="297"/>
                </a:cubicBezTo>
                <a:cubicBezTo>
                  <a:pt x="0" y="134"/>
                  <a:pt x="134" y="0"/>
                  <a:pt x="304" y="0"/>
                </a:cubicBezTo>
                <a:cubicBezTo>
                  <a:pt x="466" y="0"/>
                  <a:pt x="600" y="134"/>
                  <a:pt x="600" y="297"/>
                </a:cubicBezTo>
                <a:cubicBezTo>
                  <a:pt x="600" y="466"/>
                  <a:pt x="466" y="601"/>
                  <a:pt x="304" y="601"/>
                </a:cubicBezTo>
                <a:close/>
                <a:moveTo>
                  <a:pt x="56" y="297"/>
                </a:moveTo>
                <a:lnTo>
                  <a:pt x="56" y="297"/>
                </a:lnTo>
                <a:cubicBezTo>
                  <a:pt x="304" y="297"/>
                  <a:pt x="304" y="297"/>
                  <a:pt x="304" y="297"/>
                </a:cubicBezTo>
                <a:cubicBezTo>
                  <a:pt x="304" y="56"/>
                  <a:pt x="304" y="56"/>
                  <a:pt x="304" y="56"/>
                </a:cubicBezTo>
                <a:cubicBezTo>
                  <a:pt x="169" y="56"/>
                  <a:pt x="56" y="162"/>
                  <a:pt x="56" y="297"/>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solidFill>
                <a:prstClr val="black"/>
              </a:solidFill>
            </a:endParaRPr>
          </a:p>
        </p:txBody>
      </p:sp>
      <p:sp>
        <p:nvSpPr>
          <p:cNvPr id="11" name="文本框 5"/>
          <p:cNvSpPr txBox="1"/>
          <p:nvPr/>
        </p:nvSpPr>
        <p:spPr>
          <a:xfrm>
            <a:off x="953786" y="709485"/>
            <a:ext cx="3414022" cy="523220"/>
          </a:xfrm>
          <a:prstGeom prst="rect">
            <a:avLst/>
          </a:prstGeom>
          <a:noFill/>
        </p:spPr>
        <p:txBody>
          <a:bodyPr wrap="square" rtlCol="0">
            <a:spAutoFit/>
          </a:bodyPr>
          <a:lstStyle/>
          <a:p>
            <a:r>
              <a:rPr lang="zh-CN" altLang="en-US" sz="2800" dirty="0" smtClean="0">
                <a:solidFill>
                  <a:prstClr val="white"/>
                </a:solidFill>
                <a:latin typeface="微软雅黑 Light" panose="020B0502040204020203" pitchFamily="34" charset="-122"/>
                <a:ea typeface="微软雅黑 Light" panose="020B0502040204020203" pitchFamily="34" charset="-122"/>
              </a:rPr>
              <a:t>关键词</a:t>
            </a:r>
            <a:endParaRPr lang="zh-CN" altLang="en-US" sz="2800" dirty="0">
              <a:solidFill>
                <a:prstClr val="white"/>
              </a:solidFill>
              <a:latin typeface="微软雅黑 Light" panose="020B0502040204020203" pitchFamily="34" charset="-122"/>
              <a:ea typeface="微软雅黑 Light" panose="020B0502040204020203" pitchFamily="34" charset="-122"/>
            </a:endParaRPr>
          </a:p>
        </p:txBody>
      </p:sp>
      <p:sp>
        <p:nvSpPr>
          <p:cNvPr id="4" name="文本框 3"/>
          <p:cNvSpPr txBox="1"/>
          <p:nvPr/>
        </p:nvSpPr>
        <p:spPr>
          <a:xfrm>
            <a:off x="9633098" y="3040912"/>
            <a:ext cx="184731" cy="369332"/>
          </a:xfrm>
          <a:prstGeom prst="rect">
            <a:avLst/>
          </a:prstGeom>
          <a:noFill/>
        </p:spPr>
        <p:txBody>
          <a:bodyPr wrap="none" rtlCol="0">
            <a:spAutoFit/>
          </a:bodyPr>
          <a:lstStyle/>
          <a:p>
            <a:endParaRPr kumimoji="1" lang="zh-CN" altLang="en-US" dirty="0"/>
          </a:p>
        </p:txBody>
      </p:sp>
      <p:pic>
        <p:nvPicPr>
          <p:cNvPr id="12" name="图片 11"/>
          <p:cNvPicPr>
            <a:picLocks noChangeAspect="1"/>
          </p:cNvPicPr>
          <p:nvPr/>
        </p:nvPicPr>
        <p:blipFill rotWithShape="1">
          <a:blip r:embed="rId3">
            <a:extLst>
              <a:ext uri="{28A0092B-C50C-407E-A947-70E740481C1C}">
                <a14:useLocalDpi xmlns:a14="http://schemas.microsoft.com/office/drawing/2010/main" xmlns="" val="0"/>
              </a:ext>
            </a:extLst>
          </a:blip>
          <a:srcRect b="50276"/>
          <a:stretch/>
        </p:blipFill>
        <p:spPr>
          <a:xfrm>
            <a:off x="1165001" y="2759012"/>
            <a:ext cx="6837445" cy="1296144"/>
          </a:xfrm>
          <a:prstGeom prst="rect">
            <a:avLst/>
          </a:prstGeom>
        </p:spPr>
      </p:pic>
      <p:pic>
        <p:nvPicPr>
          <p:cNvPr id="5" name="图片 4"/>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1127448" y="4055155"/>
            <a:ext cx="6837446" cy="1318061"/>
          </a:xfrm>
          <a:prstGeom prst="rect">
            <a:avLst/>
          </a:prstGeom>
        </p:spPr>
      </p:pic>
    </p:spTree>
    <p:extLst>
      <p:ext uri="{BB962C8B-B14F-4D97-AF65-F5344CB8AC3E}">
        <p14:creationId xmlns:p14="http://schemas.microsoft.com/office/powerpoint/2010/main" xmlns="" val="1788281580"/>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911424" y="1484785"/>
            <a:ext cx="10515600" cy="4248471"/>
          </a:xfrm>
        </p:spPr>
        <p:txBody>
          <a:bodyPr>
            <a:normAutofit/>
          </a:bodyPr>
          <a:lstStyle/>
          <a:p>
            <a:pPr>
              <a:lnSpc>
                <a:spcPct val="150000"/>
              </a:lnSpc>
            </a:pPr>
            <a:r>
              <a:rPr kumimoji="1" lang="zh-CN" altLang="en-US" sz="2400" dirty="0" smtClean="0"/>
              <a:t>可以将位置和关键词的方法混合使用</a:t>
            </a:r>
            <a:endParaRPr kumimoji="1" lang="en-US" altLang="zh-CN" sz="2400" dirty="0" smtClean="0"/>
          </a:p>
          <a:p>
            <a:pPr>
              <a:lnSpc>
                <a:spcPct val="150000"/>
              </a:lnSpc>
            </a:pPr>
            <a:endParaRPr kumimoji="1" lang="en-US" altLang="zh-CN" sz="2400" dirty="0" smtClean="0"/>
          </a:p>
          <a:p>
            <a:pPr>
              <a:lnSpc>
                <a:spcPct val="150000"/>
              </a:lnSpc>
            </a:pPr>
            <a:endParaRPr kumimoji="1" lang="en-US" altLang="zh-CN" sz="2400" dirty="0" smtClean="0"/>
          </a:p>
          <a:p>
            <a:pPr>
              <a:lnSpc>
                <a:spcPct val="150000"/>
              </a:lnSpc>
            </a:pPr>
            <a:r>
              <a:rPr kumimoji="1" lang="zh-CN" altLang="en-US" sz="2400" dirty="0"/>
              <a:t>如果传入的第一个参数是用关键词传入的，那么后面每个参数都需要是关键词传入，否则会出现语法错误</a:t>
            </a:r>
            <a:endParaRPr kumimoji="1" lang="en-US" altLang="zh-CN" sz="2400" dirty="0" smtClean="0"/>
          </a:p>
        </p:txBody>
      </p:sp>
      <p:sp>
        <p:nvSpPr>
          <p:cNvPr id="7" name="文本框 5"/>
          <p:cNvSpPr txBox="1"/>
          <p:nvPr/>
        </p:nvSpPr>
        <p:spPr>
          <a:xfrm>
            <a:off x="911424" y="836712"/>
            <a:ext cx="2664296" cy="400110"/>
          </a:xfrm>
          <a:prstGeom prst="rect">
            <a:avLst/>
          </a:prstGeom>
          <a:noFill/>
        </p:spPr>
        <p:txBody>
          <a:bodyPr wrap="square" rtlCol="0">
            <a:spAutoFit/>
          </a:bodyPr>
          <a:lstStyle/>
          <a:p>
            <a:r>
              <a:rPr lang="zh-CN" altLang="en-US" sz="2000" dirty="0">
                <a:solidFill>
                  <a:prstClr val="white"/>
                </a:solidFill>
                <a:latin typeface="微软雅黑 Light" panose="020B0502040204020203" pitchFamily="34" charset="-122"/>
                <a:ea typeface="微软雅黑 Light" panose="020B0502040204020203" pitchFamily="34" charset="-122"/>
              </a:rPr>
              <a:t>聚类分析</a:t>
            </a:r>
          </a:p>
        </p:txBody>
      </p:sp>
      <p:sp>
        <p:nvSpPr>
          <p:cNvPr id="8" name="矩形 28"/>
          <p:cNvSpPr/>
          <p:nvPr/>
        </p:nvSpPr>
        <p:spPr>
          <a:xfrm>
            <a:off x="-18898" y="671163"/>
            <a:ext cx="510214"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
        <p:nvSpPr>
          <p:cNvPr id="9" name="矩形 4"/>
          <p:cNvSpPr/>
          <p:nvPr/>
        </p:nvSpPr>
        <p:spPr>
          <a:xfrm>
            <a:off x="479376" y="674237"/>
            <a:ext cx="2315099" cy="595228"/>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0" name="Freeform 78"/>
          <p:cNvSpPr>
            <a:spLocks noChangeArrowheads="1"/>
          </p:cNvSpPr>
          <p:nvPr/>
        </p:nvSpPr>
        <p:spPr bwMode="auto">
          <a:xfrm>
            <a:off x="119336" y="836712"/>
            <a:ext cx="254699" cy="277602"/>
          </a:xfrm>
          <a:custGeom>
            <a:avLst/>
            <a:gdLst>
              <a:gd name="T0" fmla="*/ 39230934 w 601"/>
              <a:gd name="T1" fmla="*/ 78442719 h 602"/>
              <a:gd name="T2" fmla="*/ 39230934 w 601"/>
              <a:gd name="T3" fmla="*/ 78442719 h 602"/>
              <a:gd name="T4" fmla="*/ 0 w 601"/>
              <a:gd name="T5" fmla="*/ 38764526 h 602"/>
              <a:gd name="T6" fmla="*/ 39230934 w 601"/>
              <a:gd name="T7" fmla="*/ 0 h 602"/>
              <a:gd name="T8" fmla="*/ 77429787 w 601"/>
              <a:gd name="T9" fmla="*/ 38764526 h 602"/>
              <a:gd name="T10" fmla="*/ 39230934 w 601"/>
              <a:gd name="T11" fmla="*/ 78442719 h 602"/>
              <a:gd name="T12" fmla="*/ 7226723 w 601"/>
              <a:gd name="T13" fmla="*/ 38764526 h 602"/>
              <a:gd name="T14" fmla="*/ 7226723 w 601"/>
              <a:gd name="T15" fmla="*/ 38764526 h 602"/>
              <a:gd name="T16" fmla="*/ 39230934 w 601"/>
              <a:gd name="T17" fmla="*/ 38764526 h 602"/>
              <a:gd name="T18" fmla="*/ 39230934 w 601"/>
              <a:gd name="T19" fmla="*/ 7308970 h 602"/>
              <a:gd name="T20" fmla="*/ 7226723 w 601"/>
              <a:gd name="T21" fmla="*/ 38764526 h 60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01" h="602">
                <a:moveTo>
                  <a:pt x="304" y="601"/>
                </a:moveTo>
                <a:lnTo>
                  <a:pt x="304" y="601"/>
                </a:lnTo>
                <a:cubicBezTo>
                  <a:pt x="134" y="601"/>
                  <a:pt x="0" y="466"/>
                  <a:pt x="0" y="297"/>
                </a:cubicBezTo>
                <a:cubicBezTo>
                  <a:pt x="0" y="134"/>
                  <a:pt x="134" y="0"/>
                  <a:pt x="304" y="0"/>
                </a:cubicBezTo>
                <a:cubicBezTo>
                  <a:pt x="466" y="0"/>
                  <a:pt x="600" y="134"/>
                  <a:pt x="600" y="297"/>
                </a:cubicBezTo>
                <a:cubicBezTo>
                  <a:pt x="600" y="466"/>
                  <a:pt x="466" y="601"/>
                  <a:pt x="304" y="601"/>
                </a:cubicBezTo>
                <a:close/>
                <a:moveTo>
                  <a:pt x="56" y="297"/>
                </a:moveTo>
                <a:lnTo>
                  <a:pt x="56" y="297"/>
                </a:lnTo>
                <a:cubicBezTo>
                  <a:pt x="304" y="297"/>
                  <a:pt x="304" y="297"/>
                  <a:pt x="304" y="297"/>
                </a:cubicBezTo>
                <a:cubicBezTo>
                  <a:pt x="304" y="56"/>
                  <a:pt x="304" y="56"/>
                  <a:pt x="304" y="56"/>
                </a:cubicBezTo>
                <a:cubicBezTo>
                  <a:pt x="169" y="56"/>
                  <a:pt x="56" y="162"/>
                  <a:pt x="56" y="297"/>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solidFill>
                <a:prstClr val="black"/>
              </a:solidFill>
            </a:endParaRPr>
          </a:p>
        </p:txBody>
      </p:sp>
      <p:sp>
        <p:nvSpPr>
          <p:cNvPr id="11" name="文本框 5"/>
          <p:cNvSpPr txBox="1"/>
          <p:nvPr/>
        </p:nvSpPr>
        <p:spPr>
          <a:xfrm>
            <a:off x="953786" y="709485"/>
            <a:ext cx="3414022" cy="523220"/>
          </a:xfrm>
          <a:prstGeom prst="rect">
            <a:avLst/>
          </a:prstGeom>
          <a:noFill/>
        </p:spPr>
        <p:txBody>
          <a:bodyPr wrap="square" rtlCol="0">
            <a:spAutoFit/>
          </a:bodyPr>
          <a:lstStyle/>
          <a:p>
            <a:r>
              <a:rPr lang="zh-CN" altLang="en-US" sz="2800" dirty="0" smtClean="0">
                <a:solidFill>
                  <a:prstClr val="white"/>
                </a:solidFill>
                <a:latin typeface="微软雅黑 Light" panose="020B0502040204020203" pitchFamily="34" charset="-122"/>
                <a:ea typeface="微软雅黑 Light" panose="020B0502040204020203" pitchFamily="34" charset="-122"/>
              </a:rPr>
              <a:t>关键词</a:t>
            </a:r>
            <a:endParaRPr lang="zh-CN" altLang="en-US" sz="2800" dirty="0">
              <a:solidFill>
                <a:prstClr val="white"/>
              </a:solidFill>
              <a:latin typeface="微软雅黑 Light" panose="020B0502040204020203" pitchFamily="34" charset="-122"/>
              <a:ea typeface="微软雅黑 Light" panose="020B0502040204020203" pitchFamily="34" charset="-122"/>
            </a:endParaRPr>
          </a:p>
        </p:txBody>
      </p:sp>
      <p:sp>
        <p:nvSpPr>
          <p:cNvPr id="4" name="文本框 3"/>
          <p:cNvSpPr txBox="1"/>
          <p:nvPr/>
        </p:nvSpPr>
        <p:spPr>
          <a:xfrm>
            <a:off x="9633098" y="3040912"/>
            <a:ext cx="184731" cy="369332"/>
          </a:xfrm>
          <a:prstGeom prst="rect">
            <a:avLst/>
          </a:prstGeom>
          <a:noFill/>
        </p:spPr>
        <p:txBody>
          <a:bodyPr wrap="none" rtlCol="0">
            <a:spAutoFit/>
          </a:bodyPr>
          <a:lstStyle/>
          <a:p>
            <a:endParaRPr kumimoji="1" lang="zh-CN" altLang="en-US" dirty="0"/>
          </a:p>
        </p:txBody>
      </p:sp>
      <p:pic>
        <p:nvPicPr>
          <p:cNvPr id="3" name="图片 2"/>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1192677" y="2306346"/>
            <a:ext cx="7125222" cy="1338678"/>
          </a:xfrm>
          <a:prstGeom prst="rect">
            <a:avLst/>
          </a:prstGeom>
        </p:spPr>
      </p:pic>
      <p:pic>
        <p:nvPicPr>
          <p:cNvPr id="13" name="图片 12"/>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1218207" y="4653135"/>
            <a:ext cx="6986917" cy="1901681"/>
          </a:xfrm>
          <a:prstGeom prst="rect">
            <a:avLst/>
          </a:prstGeom>
        </p:spPr>
      </p:pic>
    </p:spTree>
    <p:extLst>
      <p:ext uri="{BB962C8B-B14F-4D97-AF65-F5344CB8AC3E}">
        <p14:creationId xmlns:p14="http://schemas.microsoft.com/office/powerpoint/2010/main" xmlns="" val="3552174185"/>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658788" y="2158124"/>
            <a:ext cx="5400344" cy="4351338"/>
          </a:xfrm>
        </p:spPr>
        <p:txBody>
          <a:bodyPr>
            <a:normAutofit/>
          </a:bodyPr>
          <a:lstStyle/>
          <a:p>
            <a:pPr>
              <a:lnSpc>
                <a:spcPct val="150000"/>
              </a:lnSpc>
            </a:pPr>
            <a:r>
              <a:rPr lang="en-US" altLang="zh-CN" sz="2400" dirty="0" err="1"/>
              <a:t>IPython</a:t>
            </a:r>
            <a:r>
              <a:rPr lang="zh-CN" altLang="en-US" sz="2400" dirty="0"/>
              <a:t>鼓励一种“执行</a:t>
            </a:r>
            <a:r>
              <a:rPr lang="en-US" altLang="zh-CN" sz="2400" dirty="0"/>
              <a:t>-</a:t>
            </a:r>
            <a:r>
              <a:rPr lang="zh-CN" altLang="en-US" sz="2400" dirty="0"/>
              <a:t>探索”（</a:t>
            </a:r>
            <a:r>
              <a:rPr lang="en-US" altLang="zh-CN" sz="2400" dirty="0"/>
              <a:t>execute-explore</a:t>
            </a:r>
            <a:r>
              <a:rPr lang="zh-CN" altLang="en-US" sz="2400" dirty="0"/>
              <a:t>）的工作</a:t>
            </a:r>
            <a:r>
              <a:rPr lang="zh-CN" altLang="en-US" sz="2400" dirty="0" smtClean="0"/>
              <a:t>模式</a:t>
            </a:r>
            <a:endParaRPr lang="en-US" altLang="zh-CN" sz="2400" dirty="0" smtClean="0"/>
          </a:p>
          <a:p>
            <a:pPr>
              <a:lnSpc>
                <a:spcPct val="150000"/>
              </a:lnSpc>
            </a:pPr>
            <a:r>
              <a:rPr lang="zh-CN" altLang="en-US" sz="2400" dirty="0"/>
              <a:t>输入代码之后，按下回车，便会立即得到代码运行结果</a:t>
            </a:r>
            <a:endParaRPr kumimoji="1" lang="zh-CN" altLang="en-US" sz="2400" dirty="0"/>
          </a:p>
        </p:txBody>
      </p:sp>
      <p:sp>
        <p:nvSpPr>
          <p:cNvPr id="5" name="矩形 28"/>
          <p:cNvSpPr/>
          <p:nvPr/>
        </p:nvSpPr>
        <p:spPr>
          <a:xfrm>
            <a:off x="-18898" y="671163"/>
            <a:ext cx="510214"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
        <p:nvSpPr>
          <p:cNvPr id="7" name="矩形 6"/>
          <p:cNvSpPr/>
          <p:nvPr/>
        </p:nvSpPr>
        <p:spPr>
          <a:xfrm>
            <a:off x="479376" y="671163"/>
            <a:ext cx="5976664" cy="598302"/>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8" name="Freeform 83"/>
          <p:cNvSpPr>
            <a:spLocks noChangeArrowheads="1"/>
          </p:cNvSpPr>
          <p:nvPr/>
        </p:nvSpPr>
        <p:spPr bwMode="auto">
          <a:xfrm>
            <a:off x="92209" y="826314"/>
            <a:ext cx="288000" cy="288000"/>
          </a:xfrm>
          <a:custGeom>
            <a:avLst/>
            <a:gdLst>
              <a:gd name="T0" fmla="*/ 38764526 w 602"/>
              <a:gd name="T1" fmla="*/ 78442719 h 602"/>
              <a:gd name="T2" fmla="*/ 38764526 w 602"/>
              <a:gd name="T3" fmla="*/ 78442719 h 602"/>
              <a:gd name="T4" fmla="*/ 0 w 602"/>
              <a:gd name="T5" fmla="*/ 38764526 h 602"/>
              <a:gd name="T6" fmla="*/ 38764526 w 602"/>
              <a:gd name="T7" fmla="*/ 0 h 602"/>
              <a:gd name="T8" fmla="*/ 78442719 w 602"/>
              <a:gd name="T9" fmla="*/ 38764526 h 602"/>
              <a:gd name="T10" fmla="*/ 38764526 w 602"/>
              <a:gd name="T11" fmla="*/ 78442719 h 602"/>
              <a:gd name="T12" fmla="*/ 61866665 w 602"/>
              <a:gd name="T13" fmla="*/ 16576054 h 602"/>
              <a:gd name="T14" fmla="*/ 61866665 w 602"/>
              <a:gd name="T15" fmla="*/ 16576054 h 602"/>
              <a:gd name="T16" fmla="*/ 38764526 w 602"/>
              <a:gd name="T17" fmla="*/ 38764526 h 602"/>
              <a:gd name="T18" fmla="*/ 38764526 w 602"/>
              <a:gd name="T19" fmla="*/ 7308970 h 602"/>
              <a:gd name="T20" fmla="*/ 7439751 w 602"/>
              <a:gd name="T21" fmla="*/ 38764526 h 602"/>
              <a:gd name="T22" fmla="*/ 38764526 w 602"/>
              <a:gd name="T23" fmla="*/ 71002968 h 602"/>
              <a:gd name="T24" fmla="*/ 71002968 w 602"/>
              <a:gd name="T25" fmla="*/ 38764526 h 602"/>
              <a:gd name="T26" fmla="*/ 61866665 w 602"/>
              <a:gd name="T27" fmla="*/ 16576054 h 60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02" h="602">
                <a:moveTo>
                  <a:pt x="297" y="601"/>
                </a:moveTo>
                <a:lnTo>
                  <a:pt x="297" y="601"/>
                </a:lnTo>
                <a:cubicBezTo>
                  <a:pt x="135" y="601"/>
                  <a:pt x="0" y="466"/>
                  <a:pt x="0" y="297"/>
                </a:cubicBezTo>
                <a:cubicBezTo>
                  <a:pt x="0" y="134"/>
                  <a:pt x="135" y="0"/>
                  <a:pt x="297" y="0"/>
                </a:cubicBezTo>
                <a:cubicBezTo>
                  <a:pt x="467" y="0"/>
                  <a:pt x="601" y="134"/>
                  <a:pt x="601" y="297"/>
                </a:cubicBezTo>
                <a:cubicBezTo>
                  <a:pt x="601" y="466"/>
                  <a:pt x="467" y="601"/>
                  <a:pt x="297" y="601"/>
                </a:cubicBezTo>
                <a:close/>
                <a:moveTo>
                  <a:pt x="474" y="127"/>
                </a:moveTo>
                <a:lnTo>
                  <a:pt x="474" y="127"/>
                </a:lnTo>
                <a:cubicBezTo>
                  <a:pt x="297" y="297"/>
                  <a:pt x="297" y="297"/>
                  <a:pt x="297" y="297"/>
                </a:cubicBezTo>
                <a:cubicBezTo>
                  <a:pt x="297" y="56"/>
                  <a:pt x="297" y="56"/>
                  <a:pt x="297" y="56"/>
                </a:cubicBezTo>
                <a:cubicBezTo>
                  <a:pt x="163" y="56"/>
                  <a:pt x="57" y="162"/>
                  <a:pt x="57" y="297"/>
                </a:cubicBezTo>
                <a:cubicBezTo>
                  <a:pt x="57" y="431"/>
                  <a:pt x="163" y="544"/>
                  <a:pt x="297" y="544"/>
                </a:cubicBezTo>
                <a:cubicBezTo>
                  <a:pt x="431" y="544"/>
                  <a:pt x="544" y="431"/>
                  <a:pt x="544" y="297"/>
                </a:cubicBezTo>
                <a:cubicBezTo>
                  <a:pt x="544" y="233"/>
                  <a:pt x="516" y="169"/>
                  <a:pt x="474" y="127"/>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solidFill>
                <a:prstClr val="black"/>
              </a:solidFill>
            </a:endParaRPr>
          </a:p>
        </p:txBody>
      </p:sp>
      <p:sp>
        <p:nvSpPr>
          <p:cNvPr id="9" name="文本框 5"/>
          <p:cNvSpPr txBox="1"/>
          <p:nvPr/>
        </p:nvSpPr>
        <p:spPr>
          <a:xfrm>
            <a:off x="953786" y="709485"/>
            <a:ext cx="5862294" cy="523220"/>
          </a:xfrm>
          <a:prstGeom prst="rect">
            <a:avLst/>
          </a:prstGeom>
          <a:noFill/>
        </p:spPr>
        <p:txBody>
          <a:bodyPr wrap="square" rtlCol="0">
            <a:spAutoFit/>
          </a:bodyPr>
          <a:lstStyle/>
          <a:p>
            <a:r>
              <a:rPr lang="zh-CN" altLang="en-US" sz="2800" dirty="0" smtClean="0">
                <a:solidFill>
                  <a:prstClr val="white"/>
                </a:solidFill>
                <a:latin typeface="微软雅黑 Light" panose="020B0502040204020203" pitchFamily="34" charset="-122"/>
                <a:ea typeface="微软雅黑 Light" panose="020B0502040204020203" pitchFamily="34" charset="-122"/>
              </a:rPr>
              <a:t>交互式计算和开发环境：</a:t>
            </a:r>
            <a:r>
              <a:rPr lang="en-US" altLang="zh-CN" sz="2800" dirty="0" err="1" smtClean="0">
                <a:solidFill>
                  <a:prstClr val="white"/>
                </a:solidFill>
                <a:latin typeface="微软雅黑 Light" panose="020B0502040204020203" pitchFamily="34" charset="-122"/>
                <a:ea typeface="微软雅黑 Light" panose="020B0502040204020203" pitchFamily="34" charset="-122"/>
              </a:rPr>
              <a:t>IPython</a:t>
            </a:r>
            <a:endParaRPr lang="zh-CN" altLang="en-US" sz="2800" dirty="0">
              <a:solidFill>
                <a:prstClr val="white"/>
              </a:solidFill>
              <a:latin typeface="微软雅黑 Light" panose="020B0502040204020203" pitchFamily="34" charset="-122"/>
              <a:ea typeface="微软雅黑 Light" panose="020B0502040204020203" pitchFamily="34" charset="-122"/>
            </a:endParaRPr>
          </a:p>
        </p:txBody>
      </p:sp>
      <p:pic>
        <p:nvPicPr>
          <p:cNvPr id="4" name="图片 3"/>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6059132" y="1493125"/>
            <a:ext cx="6120680" cy="5016337"/>
          </a:xfrm>
          <a:prstGeom prst="rect">
            <a:avLst/>
          </a:prstGeom>
        </p:spPr>
      </p:pic>
      <p:sp>
        <p:nvSpPr>
          <p:cNvPr id="3" name="日期占位符 2"/>
          <p:cNvSpPr>
            <a:spLocks noGrp="1"/>
          </p:cNvSpPr>
          <p:nvPr>
            <p:ph type="dt" sz="half" idx="10"/>
          </p:nvPr>
        </p:nvSpPr>
        <p:spPr/>
        <p:txBody>
          <a:bodyPr/>
          <a:lstStyle/>
          <a:p>
            <a:fld id="{34D95CE0-DA81-4098-AAC1-37A2963EE4FC}" type="datetime1">
              <a:rPr lang="zh-CN" altLang="en-US" smtClean="0"/>
              <a:pPr/>
              <a:t>2019/9/8</a:t>
            </a:fld>
            <a:endParaRPr lang="zh-CN" altLang="en-US"/>
          </a:p>
        </p:txBody>
      </p:sp>
      <p:sp>
        <p:nvSpPr>
          <p:cNvPr id="6" name="灯片编号占位符 5"/>
          <p:cNvSpPr>
            <a:spLocks noGrp="1"/>
          </p:cNvSpPr>
          <p:nvPr>
            <p:ph type="sldNum" sz="quarter" idx="12"/>
          </p:nvPr>
        </p:nvSpPr>
        <p:spPr/>
        <p:txBody>
          <a:bodyPr/>
          <a:lstStyle/>
          <a:p>
            <a:fld id="{370D8578-DDD4-487D-A316-C8E65CC577E1}" type="slidenum">
              <a:rPr lang="zh-CN" altLang="en-US" smtClean="0"/>
              <a:pPr/>
              <a:t>19</a:t>
            </a:fld>
            <a:endParaRPr lang="zh-CN" altLang="en-US"/>
          </a:p>
        </p:txBody>
      </p:sp>
    </p:spTree>
    <p:extLst>
      <p:ext uri="{BB962C8B-B14F-4D97-AF65-F5344CB8AC3E}">
        <p14:creationId xmlns:p14="http://schemas.microsoft.com/office/powerpoint/2010/main" xmlns="" val="2103405640"/>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911424" y="1700808"/>
            <a:ext cx="10515600" cy="4248471"/>
          </a:xfrm>
        </p:spPr>
        <p:txBody>
          <a:bodyPr>
            <a:normAutofit/>
          </a:bodyPr>
          <a:lstStyle/>
          <a:p>
            <a:pPr>
              <a:lnSpc>
                <a:spcPct val="150000"/>
              </a:lnSpc>
            </a:pPr>
            <a:r>
              <a:rPr lang="zh-CN" altLang="en-US" sz="2400" dirty="0" smtClean="0">
                <a:solidFill>
                  <a:prstClr val="black"/>
                </a:solidFill>
              </a:rPr>
              <a:t>输入的参数可以是事先设定好赋值，也就是默认值。在调动函数的时候，可以不输入参数，函数内部会直接调用默认参数值。例如默认 </a:t>
            </a:r>
            <a:r>
              <a:rPr lang="en-US" altLang="zh-CN" sz="2400" dirty="0" smtClean="0">
                <a:solidFill>
                  <a:prstClr val="black"/>
                </a:solidFill>
                <a:latin typeface="Monaco" charset="0"/>
                <a:ea typeface="Monaco" charset="0"/>
                <a:cs typeface="Monaco" charset="0"/>
              </a:rPr>
              <a:t>z=3</a:t>
            </a:r>
          </a:p>
          <a:p>
            <a:pPr>
              <a:lnSpc>
                <a:spcPct val="150000"/>
              </a:lnSpc>
            </a:pPr>
            <a:endParaRPr kumimoji="1" lang="en-US" altLang="zh-CN" sz="2400" dirty="0" smtClean="0"/>
          </a:p>
        </p:txBody>
      </p:sp>
      <p:sp>
        <p:nvSpPr>
          <p:cNvPr id="7" name="文本框 5"/>
          <p:cNvSpPr txBox="1"/>
          <p:nvPr/>
        </p:nvSpPr>
        <p:spPr>
          <a:xfrm>
            <a:off x="911424" y="836712"/>
            <a:ext cx="2664296" cy="400110"/>
          </a:xfrm>
          <a:prstGeom prst="rect">
            <a:avLst/>
          </a:prstGeom>
          <a:noFill/>
        </p:spPr>
        <p:txBody>
          <a:bodyPr wrap="square" rtlCol="0">
            <a:spAutoFit/>
          </a:bodyPr>
          <a:lstStyle/>
          <a:p>
            <a:r>
              <a:rPr lang="zh-CN" altLang="en-US" sz="2000" dirty="0">
                <a:solidFill>
                  <a:prstClr val="white"/>
                </a:solidFill>
                <a:latin typeface="微软雅黑 Light" panose="020B0502040204020203" pitchFamily="34" charset="-122"/>
                <a:ea typeface="微软雅黑 Light" panose="020B0502040204020203" pitchFamily="34" charset="-122"/>
              </a:rPr>
              <a:t>聚类分析</a:t>
            </a:r>
          </a:p>
        </p:txBody>
      </p:sp>
      <p:sp>
        <p:nvSpPr>
          <p:cNvPr id="8" name="矩形 28"/>
          <p:cNvSpPr/>
          <p:nvPr/>
        </p:nvSpPr>
        <p:spPr>
          <a:xfrm>
            <a:off x="-18898" y="671163"/>
            <a:ext cx="510214"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
        <p:nvSpPr>
          <p:cNvPr id="9" name="矩形 4"/>
          <p:cNvSpPr/>
          <p:nvPr/>
        </p:nvSpPr>
        <p:spPr>
          <a:xfrm>
            <a:off x="479376" y="674237"/>
            <a:ext cx="2315099" cy="595228"/>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0" name="Freeform 78"/>
          <p:cNvSpPr>
            <a:spLocks noChangeArrowheads="1"/>
          </p:cNvSpPr>
          <p:nvPr/>
        </p:nvSpPr>
        <p:spPr bwMode="auto">
          <a:xfrm>
            <a:off x="119336" y="836712"/>
            <a:ext cx="254699" cy="277602"/>
          </a:xfrm>
          <a:custGeom>
            <a:avLst/>
            <a:gdLst>
              <a:gd name="T0" fmla="*/ 39230934 w 601"/>
              <a:gd name="T1" fmla="*/ 78442719 h 602"/>
              <a:gd name="T2" fmla="*/ 39230934 w 601"/>
              <a:gd name="T3" fmla="*/ 78442719 h 602"/>
              <a:gd name="T4" fmla="*/ 0 w 601"/>
              <a:gd name="T5" fmla="*/ 38764526 h 602"/>
              <a:gd name="T6" fmla="*/ 39230934 w 601"/>
              <a:gd name="T7" fmla="*/ 0 h 602"/>
              <a:gd name="T8" fmla="*/ 77429787 w 601"/>
              <a:gd name="T9" fmla="*/ 38764526 h 602"/>
              <a:gd name="T10" fmla="*/ 39230934 w 601"/>
              <a:gd name="T11" fmla="*/ 78442719 h 602"/>
              <a:gd name="T12" fmla="*/ 7226723 w 601"/>
              <a:gd name="T13" fmla="*/ 38764526 h 602"/>
              <a:gd name="T14" fmla="*/ 7226723 w 601"/>
              <a:gd name="T15" fmla="*/ 38764526 h 602"/>
              <a:gd name="T16" fmla="*/ 39230934 w 601"/>
              <a:gd name="T17" fmla="*/ 38764526 h 602"/>
              <a:gd name="T18" fmla="*/ 39230934 w 601"/>
              <a:gd name="T19" fmla="*/ 7308970 h 602"/>
              <a:gd name="T20" fmla="*/ 7226723 w 601"/>
              <a:gd name="T21" fmla="*/ 38764526 h 60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01" h="602">
                <a:moveTo>
                  <a:pt x="304" y="601"/>
                </a:moveTo>
                <a:lnTo>
                  <a:pt x="304" y="601"/>
                </a:lnTo>
                <a:cubicBezTo>
                  <a:pt x="134" y="601"/>
                  <a:pt x="0" y="466"/>
                  <a:pt x="0" y="297"/>
                </a:cubicBezTo>
                <a:cubicBezTo>
                  <a:pt x="0" y="134"/>
                  <a:pt x="134" y="0"/>
                  <a:pt x="304" y="0"/>
                </a:cubicBezTo>
                <a:cubicBezTo>
                  <a:pt x="466" y="0"/>
                  <a:pt x="600" y="134"/>
                  <a:pt x="600" y="297"/>
                </a:cubicBezTo>
                <a:cubicBezTo>
                  <a:pt x="600" y="466"/>
                  <a:pt x="466" y="601"/>
                  <a:pt x="304" y="601"/>
                </a:cubicBezTo>
                <a:close/>
                <a:moveTo>
                  <a:pt x="56" y="297"/>
                </a:moveTo>
                <a:lnTo>
                  <a:pt x="56" y="297"/>
                </a:lnTo>
                <a:cubicBezTo>
                  <a:pt x="304" y="297"/>
                  <a:pt x="304" y="297"/>
                  <a:pt x="304" y="297"/>
                </a:cubicBezTo>
                <a:cubicBezTo>
                  <a:pt x="304" y="56"/>
                  <a:pt x="304" y="56"/>
                  <a:pt x="304" y="56"/>
                </a:cubicBezTo>
                <a:cubicBezTo>
                  <a:pt x="169" y="56"/>
                  <a:pt x="56" y="162"/>
                  <a:pt x="56" y="297"/>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solidFill>
                <a:prstClr val="black"/>
              </a:solidFill>
            </a:endParaRPr>
          </a:p>
        </p:txBody>
      </p:sp>
      <p:sp>
        <p:nvSpPr>
          <p:cNvPr id="11" name="文本框 5"/>
          <p:cNvSpPr txBox="1"/>
          <p:nvPr/>
        </p:nvSpPr>
        <p:spPr>
          <a:xfrm>
            <a:off x="953786" y="709485"/>
            <a:ext cx="3414022" cy="523220"/>
          </a:xfrm>
          <a:prstGeom prst="rect">
            <a:avLst/>
          </a:prstGeom>
          <a:noFill/>
        </p:spPr>
        <p:txBody>
          <a:bodyPr wrap="square" rtlCol="0">
            <a:spAutoFit/>
          </a:bodyPr>
          <a:lstStyle/>
          <a:p>
            <a:r>
              <a:rPr lang="zh-CN" altLang="en-US" sz="2800" dirty="0" smtClean="0">
                <a:solidFill>
                  <a:prstClr val="white"/>
                </a:solidFill>
                <a:latin typeface="微软雅黑 Light" panose="020B0502040204020203" pitchFamily="34" charset="-122"/>
                <a:ea typeface="微软雅黑 Light" panose="020B0502040204020203" pitchFamily="34" charset="-122"/>
              </a:rPr>
              <a:t>默认参数</a:t>
            </a:r>
            <a:endParaRPr lang="zh-CN" altLang="en-US" sz="2800" dirty="0">
              <a:solidFill>
                <a:prstClr val="white"/>
              </a:solidFill>
              <a:latin typeface="微软雅黑 Light" panose="020B0502040204020203" pitchFamily="34" charset="-122"/>
              <a:ea typeface="微软雅黑 Light" panose="020B0502040204020203" pitchFamily="34" charset="-122"/>
            </a:endParaRPr>
          </a:p>
        </p:txBody>
      </p:sp>
      <p:sp>
        <p:nvSpPr>
          <p:cNvPr id="4" name="文本框 3"/>
          <p:cNvSpPr txBox="1"/>
          <p:nvPr/>
        </p:nvSpPr>
        <p:spPr>
          <a:xfrm>
            <a:off x="9633098" y="3040912"/>
            <a:ext cx="184731" cy="369332"/>
          </a:xfrm>
          <a:prstGeom prst="rect">
            <a:avLst/>
          </a:prstGeom>
          <a:noFill/>
        </p:spPr>
        <p:txBody>
          <a:bodyPr wrap="none" rtlCol="0">
            <a:spAutoFit/>
          </a:bodyPr>
          <a:lstStyle/>
          <a:p>
            <a:endParaRPr kumimoji="1" lang="zh-CN" altLang="en-US" dirty="0"/>
          </a:p>
        </p:txBody>
      </p:sp>
      <p:pic>
        <p:nvPicPr>
          <p:cNvPr id="5" name="图片 4"/>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1170409" y="3007070"/>
            <a:ext cx="7701570" cy="2366145"/>
          </a:xfrm>
          <a:prstGeom prst="rect">
            <a:avLst/>
          </a:prstGeom>
        </p:spPr>
      </p:pic>
    </p:spTree>
    <p:extLst>
      <p:ext uri="{BB962C8B-B14F-4D97-AF65-F5344CB8AC3E}">
        <p14:creationId xmlns:p14="http://schemas.microsoft.com/office/powerpoint/2010/main" xmlns="" val="633925789"/>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911424" y="1916833"/>
            <a:ext cx="10515600" cy="4104455"/>
          </a:xfrm>
        </p:spPr>
        <p:txBody>
          <a:bodyPr>
            <a:normAutofit/>
          </a:bodyPr>
          <a:lstStyle/>
          <a:p>
            <a:pPr>
              <a:lnSpc>
                <a:spcPct val="150000"/>
              </a:lnSpc>
            </a:pPr>
            <a:r>
              <a:rPr lang="zh-CN" altLang="en-US" sz="2400" dirty="0" smtClean="0">
                <a:solidFill>
                  <a:prstClr val="black"/>
                </a:solidFill>
              </a:rPr>
              <a:t>默认</a:t>
            </a:r>
            <a:r>
              <a:rPr lang="zh-CN" altLang="en-US" sz="2400" dirty="0">
                <a:solidFill>
                  <a:prstClr val="black"/>
                </a:solidFill>
              </a:rPr>
              <a:t>参数的默认值是可以修改的，将上面</a:t>
            </a:r>
            <a:r>
              <a:rPr lang="zh-CN" altLang="en-US" sz="2400" dirty="0" smtClean="0">
                <a:solidFill>
                  <a:prstClr val="black"/>
                </a:solidFill>
              </a:rPr>
              <a:t>的 </a:t>
            </a:r>
            <a:r>
              <a:rPr lang="en-US" altLang="zh-CN" sz="2400" dirty="0" smtClean="0">
                <a:solidFill>
                  <a:prstClr val="black"/>
                </a:solidFill>
                <a:latin typeface="Monaco" charset="0"/>
                <a:ea typeface="Monaco" charset="0"/>
                <a:cs typeface="Monaco" charset="0"/>
              </a:rPr>
              <a:t>z</a:t>
            </a:r>
            <a:r>
              <a:rPr lang="zh-CN" altLang="en-US" sz="2400" dirty="0" smtClean="0">
                <a:solidFill>
                  <a:prstClr val="black"/>
                </a:solidFill>
              </a:rPr>
              <a:t> 值</a:t>
            </a:r>
            <a:r>
              <a:rPr lang="zh-CN" altLang="en-US" sz="2400" dirty="0">
                <a:solidFill>
                  <a:prstClr val="black"/>
                </a:solidFill>
              </a:rPr>
              <a:t>传入设置</a:t>
            </a:r>
            <a:r>
              <a:rPr lang="zh-CN" altLang="en-US" sz="2400" dirty="0" smtClean="0">
                <a:solidFill>
                  <a:prstClr val="black"/>
                </a:solidFill>
              </a:rPr>
              <a:t>为 </a:t>
            </a:r>
            <a:r>
              <a:rPr lang="en-US" altLang="zh-CN" sz="2400" dirty="0" smtClean="0">
                <a:solidFill>
                  <a:prstClr val="black"/>
                </a:solidFill>
                <a:latin typeface="Monaco" charset="0"/>
                <a:ea typeface="Monaco" charset="0"/>
                <a:cs typeface="Monaco" charset="0"/>
              </a:rPr>
              <a:t>4</a:t>
            </a:r>
            <a:r>
              <a:rPr lang="zh-CN" altLang="en-US" sz="2400" dirty="0">
                <a:solidFill>
                  <a:prstClr val="black"/>
                </a:solidFill>
              </a:rPr>
              <a:t> </a:t>
            </a:r>
            <a:endParaRPr lang="en-US" altLang="zh-CN" sz="2400" dirty="0" smtClean="0">
              <a:solidFill>
                <a:prstClr val="black"/>
              </a:solidFill>
            </a:endParaRPr>
          </a:p>
          <a:p>
            <a:pPr>
              <a:lnSpc>
                <a:spcPct val="150000"/>
              </a:lnSpc>
            </a:pPr>
            <a:r>
              <a:rPr lang="zh-CN" altLang="en-US" sz="2400" dirty="0">
                <a:solidFill>
                  <a:prstClr val="black"/>
                </a:solidFill>
              </a:rPr>
              <a:t>需要注意的是，默认参数必须放到参数列表的</a:t>
            </a:r>
            <a:r>
              <a:rPr lang="zh-CN" altLang="en-US" sz="2400" dirty="0" smtClean="0">
                <a:solidFill>
                  <a:prstClr val="black"/>
                </a:solidFill>
              </a:rPr>
              <a:t>末位</a:t>
            </a:r>
            <a:endParaRPr lang="zh-CN" altLang="en-US" sz="2400" dirty="0">
              <a:solidFill>
                <a:prstClr val="black"/>
              </a:solidFill>
            </a:endParaRPr>
          </a:p>
          <a:p>
            <a:pPr>
              <a:lnSpc>
                <a:spcPct val="150000"/>
              </a:lnSpc>
            </a:pPr>
            <a:endParaRPr kumimoji="1" lang="en-US" altLang="zh-CN" sz="2400" dirty="0" smtClean="0"/>
          </a:p>
        </p:txBody>
      </p:sp>
      <p:sp>
        <p:nvSpPr>
          <p:cNvPr id="7" name="文本框 5"/>
          <p:cNvSpPr txBox="1"/>
          <p:nvPr/>
        </p:nvSpPr>
        <p:spPr>
          <a:xfrm>
            <a:off x="911424" y="836712"/>
            <a:ext cx="2664296" cy="400110"/>
          </a:xfrm>
          <a:prstGeom prst="rect">
            <a:avLst/>
          </a:prstGeom>
          <a:noFill/>
        </p:spPr>
        <p:txBody>
          <a:bodyPr wrap="square" rtlCol="0">
            <a:spAutoFit/>
          </a:bodyPr>
          <a:lstStyle/>
          <a:p>
            <a:r>
              <a:rPr lang="zh-CN" altLang="en-US" sz="2000" dirty="0">
                <a:solidFill>
                  <a:prstClr val="white"/>
                </a:solidFill>
                <a:latin typeface="微软雅黑 Light" panose="020B0502040204020203" pitchFamily="34" charset="-122"/>
                <a:ea typeface="微软雅黑 Light" panose="020B0502040204020203" pitchFamily="34" charset="-122"/>
              </a:rPr>
              <a:t>聚类分析</a:t>
            </a:r>
          </a:p>
        </p:txBody>
      </p:sp>
      <p:sp>
        <p:nvSpPr>
          <p:cNvPr id="8" name="矩形 28"/>
          <p:cNvSpPr/>
          <p:nvPr/>
        </p:nvSpPr>
        <p:spPr>
          <a:xfrm>
            <a:off x="-18898" y="671163"/>
            <a:ext cx="510214"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
        <p:nvSpPr>
          <p:cNvPr id="9" name="矩形 4"/>
          <p:cNvSpPr/>
          <p:nvPr/>
        </p:nvSpPr>
        <p:spPr>
          <a:xfrm>
            <a:off x="479376" y="674237"/>
            <a:ext cx="2315099" cy="595228"/>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0" name="Freeform 78"/>
          <p:cNvSpPr>
            <a:spLocks noChangeArrowheads="1"/>
          </p:cNvSpPr>
          <p:nvPr/>
        </p:nvSpPr>
        <p:spPr bwMode="auto">
          <a:xfrm>
            <a:off x="119336" y="836712"/>
            <a:ext cx="254699" cy="277602"/>
          </a:xfrm>
          <a:custGeom>
            <a:avLst/>
            <a:gdLst>
              <a:gd name="T0" fmla="*/ 39230934 w 601"/>
              <a:gd name="T1" fmla="*/ 78442719 h 602"/>
              <a:gd name="T2" fmla="*/ 39230934 w 601"/>
              <a:gd name="T3" fmla="*/ 78442719 h 602"/>
              <a:gd name="T4" fmla="*/ 0 w 601"/>
              <a:gd name="T5" fmla="*/ 38764526 h 602"/>
              <a:gd name="T6" fmla="*/ 39230934 w 601"/>
              <a:gd name="T7" fmla="*/ 0 h 602"/>
              <a:gd name="T8" fmla="*/ 77429787 w 601"/>
              <a:gd name="T9" fmla="*/ 38764526 h 602"/>
              <a:gd name="T10" fmla="*/ 39230934 w 601"/>
              <a:gd name="T11" fmla="*/ 78442719 h 602"/>
              <a:gd name="T12" fmla="*/ 7226723 w 601"/>
              <a:gd name="T13" fmla="*/ 38764526 h 602"/>
              <a:gd name="T14" fmla="*/ 7226723 w 601"/>
              <a:gd name="T15" fmla="*/ 38764526 h 602"/>
              <a:gd name="T16" fmla="*/ 39230934 w 601"/>
              <a:gd name="T17" fmla="*/ 38764526 h 602"/>
              <a:gd name="T18" fmla="*/ 39230934 w 601"/>
              <a:gd name="T19" fmla="*/ 7308970 h 602"/>
              <a:gd name="T20" fmla="*/ 7226723 w 601"/>
              <a:gd name="T21" fmla="*/ 38764526 h 60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01" h="602">
                <a:moveTo>
                  <a:pt x="304" y="601"/>
                </a:moveTo>
                <a:lnTo>
                  <a:pt x="304" y="601"/>
                </a:lnTo>
                <a:cubicBezTo>
                  <a:pt x="134" y="601"/>
                  <a:pt x="0" y="466"/>
                  <a:pt x="0" y="297"/>
                </a:cubicBezTo>
                <a:cubicBezTo>
                  <a:pt x="0" y="134"/>
                  <a:pt x="134" y="0"/>
                  <a:pt x="304" y="0"/>
                </a:cubicBezTo>
                <a:cubicBezTo>
                  <a:pt x="466" y="0"/>
                  <a:pt x="600" y="134"/>
                  <a:pt x="600" y="297"/>
                </a:cubicBezTo>
                <a:cubicBezTo>
                  <a:pt x="600" y="466"/>
                  <a:pt x="466" y="601"/>
                  <a:pt x="304" y="601"/>
                </a:cubicBezTo>
                <a:close/>
                <a:moveTo>
                  <a:pt x="56" y="297"/>
                </a:moveTo>
                <a:lnTo>
                  <a:pt x="56" y="297"/>
                </a:lnTo>
                <a:cubicBezTo>
                  <a:pt x="304" y="297"/>
                  <a:pt x="304" y="297"/>
                  <a:pt x="304" y="297"/>
                </a:cubicBezTo>
                <a:cubicBezTo>
                  <a:pt x="304" y="56"/>
                  <a:pt x="304" y="56"/>
                  <a:pt x="304" y="56"/>
                </a:cubicBezTo>
                <a:cubicBezTo>
                  <a:pt x="169" y="56"/>
                  <a:pt x="56" y="162"/>
                  <a:pt x="56" y="297"/>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solidFill>
                <a:prstClr val="black"/>
              </a:solidFill>
            </a:endParaRPr>
          </a:p>
        </p:txBody>
      </p:sp>
      <p:sp>
        <p:nvSpPr>
          <p:cNvPr id="11" name="文本框 5"/>
          <p:cNvSpPr txBox="1"/>
          <p:nvPr/>
        </p:nvSpPr>
        <p:spPr>
          <a:xfrm>
            <a:off x="953786" y="709485"/>
            <a:ext cx="3414022" cy="523220"/>
          </a:xfrm>
          <a:prstGeom prst="rect">
            <a:avLst/>
          </a:prstGeom>
          <a:noFill/>
        </p:spPr>
        <p:txBody>
          <a:bodyPr wrap="square" rtlCol="0">
            <a:spAutoFit/>
          </a:bodyPr>
          <a:lstStyle/>
          <a:p>
            <a:r>
              <a:rPr lang="zh-CN" altLang="en-US" sz="2800" dirty="0" smtClean="0">
                <a:solidFill>
                  <a:prstClr val="white"/>
                </a:solidFill>
                <a:latin typeface="微软雅黑 Light" panose="020B0502040204020203" pitchFamily="34" charset="-122"/>
                <a:ea typeface="微软雅黑 Light" panose="020B0502040204020203" pitchFamily="34" charset="-122"/>
              </a:rPr>
              <a:t>默认参数</a:t>
            </a:r>
            <a:endParaRPr lang="zh-CN" altLang="en-US" sz="2800" dirty="0">
              <a:solidFill>
                <a:prstClr val="white"/>
              </a:solidFill>
              <a:latin typeface="微软雅黑 Light" panose="020B0502040204020203" pitchFamily="34" charset="-122"/>
              <a:ea typeface="微软雅黑 Light" panose="020B0502040204020203" pitchFamily="34" charset="-122"/>
            </a:endParaRPr>
          </a:p>
        </p:txBody>
      </p:sp>
      <p:sp>
        <p:nvSpPr>
          <p:cNvPr id="4" name="文本框 3"/>
          <p:cNvSpPr txBox="1"/>
          <p:nvPr/>
        </p:nvSpPr>
        <p:spPr>
          <a:xfrm>
            <a:off x="9633098" y="3040912"/>
            <a:ext cx="184731" cy="369332"/>
          </a:xfrm>
          <a:prstGeom prst="rect">
            <a:avLst/>
          </a:prstGeom>
          <a:noFill/>
        </p:spPr>
        <p:txBody>
          <a:bodyPr wrap="none" rtlCol="0">
            <a:spAutoFit/>
          </a:bodyPr>
          <a:lstStyle/>
          <a:p>
            <a:endParaRPr kumimoji="1" lang="zh-CN" altLang="en-US" dirty="0"/>
          </a:p>
        </p:txBody>
      </p:sp>
      <p:pic>
        <p:nvPicPr>
          <p:cNvPr id="3" name="图片 2"/>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1167407" y="3297586"/>
            <a:ext cx="7462751" cy="1643582"/>
          </a:xfrm>
          <a:prstGeom prst="rect">
            <a:avLst/>
          </a:prstGeom>
        </p:spPr>
      </p:pic>
    </p:spTree>
    <p:extLst>
      <p:ext uri="{BB962C8B-B14F-4D97-AF65-F5344CB8AC3E}">
        <p14:creationId xmlns:p14="http://schemas.microsoft.com/office/powerpoint/2010/main" xmlns="" val="3714872500"/>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940078" y="1772816"/>
            <a:ext cx="10515600" cy="4104455"/>
          </a:xfrm>
        </p:spPr>
        <p:txBody>
          <a:bodyPr>
            <a:normAutofit/>
          </a:bodyPr>
          <a:lstStyle/>
          <a:p>
            <a:pPr>
              <a:lnSpc>
                <a:spcPct val="150000"/>
              </a:lnSpc>
            </a:pPr>
            <a:r>
              <a:rPr lang="zh-CN" altLang="en-US" sz="2400" dirty="0"/>
              <a:t>这</a:t>
            </a:r>
            <a:r>
              <a:rPr lang="zh-CN" altLang="en-US" sz="2400" dirty="0" smtClean="0"/>
              <a:t>是为了解决，不确定需要传入参数个数的情况</a:t>
            </a:r>
            <a:endParaRPr lang="en-US" altLang="zh-CN" sz="2400" dirty="0" smtClean="0"/>
          </a:p>
        </p:txBody>
      </p:sp>
      <p:sp>
        <p:nvSpPr>
          <p:cNvPr id="7" name="文本框 5"/>
          <p:cNvSpPr txBox="1"/>
          <p:nvPr/>
        </p:nvSpPr>
        <p:spPr>
          <a:xfrm>
            <a:off x="911424" y="836712"/>
            <a:ext cx="2664296" cy="400110"/>
          </a:xfrm>
          <a:prstGeom prst="rect">
            <a:avLst/>
          </a:prstGeom>
          <a:noFill/>
        </p:spPr>
        <p:txBody>
          <a:bodyPr wrap="square" rtlCol="0">
            <a:spAutoFit/>
          </a:bodyPr>
          <a:lstStyle/>
          <a:p>
            <a:r>
              <a:rPr lang="zh-CN" altLang="en-US" sz="2000" dirty="0">
                <a:solidFill>
                  <a:prstClr val="white"/>
                </a:solidFill>
                <a:latin typeface="微软雅黑 Light" panose="020B0502040204020203" pitchFamily="34" charset="-122"/>
                <a:ea typeface="微软雅黑 Light" panose="020B0502040204020203" pitchFamily="34" charset="-122"/>
              </a:rPr>
              <a:t>聚类分析</a:t>
            </a:r>
          </a:p>
        </p:txBody>
      </p:sp>
      <p:sp>
        <p:nvSpPr>
          <p:cNvPr id="8" name="矩形 28"/>
          <p:cNvSpPr/>
          <p:nvPr/>
        </p:nvSpPr>
        <p:spPr>
          <a:xfrm>
            <a:off x="-18898" y="671163"/>
            <a:ext cx="510214"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
        <p:nvSpPr>
          <p:cNvPr id="9" name="矩形 4"/>
          <p:cNvSpPr/>
          <p:nvPr/>
        </p:nvSpPr>
        <p:spPr>
          <a:xfrm>
            <a:off x="479376" y="674237"/>
            <a:ext cx="3600400" cy="595228"/>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0" name="Freeform 78"/>
          <p:cNvSpPr>
            <a:spLocks noChangeArrowheads="1"/>
          </p:cNvSpPr>
          <p:nvPr/>
        </p:nvSpPr>
        <p:spPr bwMode="auto">
          <a:xfrm>
            <a:off x="119336" y="836712"/>
            <a:ext cx="254699" cy="277602"/>
          </a:xfrm>
          <a:custGeom>
            <a:avLst/>
            <a:gdLst>
              <a:gd name="T0" fmla="*/ 39230934 w 601"/>
              <a:gd name="T1" fmla="*/ 78442719 h 602"/>
              <a:gd name="T2" fmla="*/ 39230934 w 601"/>
              <a:gd name="T3" fmla="*/ 78442719 h 602"/>
              <a:gd name="T4" fmla="*/ 0 w 601"/>
              <a:gd name="T5" fmla="*/ 38764526 h 602"/>
              <a:gd name="T6" fmla="*/ 39230934 w 601"/>
              <a:gd name="T7" fmla="*/ 0 h 602"/>
              <a:gd name="T8" fmla="*/ 77429787 w 601"/>
              <a:gd name="T9" fmla="*/ 38764526 h 602"/>
              <a:gd name="T10" fmla="*/ 39230934 w 601"/>
              <a:gd name="T11" fmla="*/ 78442719 h 602"/>
              <a:gd name="T12" fmla="*/ 7226723 w 601"/>
              <a:gd name="T13" fmla="*/ 38764526 h 602"/>
              <a:gd name="T14" fmla="*/ 7226723 w 601"/>
              <a:gd name="T15" fmla="*/ 38764526 h 602"/>
              <a:gd name="T16" fmla="*/ 39230934 w 601"/>
              <a:gd name="T17" fmla="*/ 38764526 h 602"/>
              <a:gd name="T18" fmla="*/ 39230934 w 601"/>
              <a:gd name="T19" fmla="*/ 7308970 h 602"/>
              <a:gd name="T20" fmla="*/ 7226723 w 601"/>
              <a:gd name="T21" fmla="*/ 38764526 h 60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01" h="602">
                <a:moveTo>
                  <a:pt x="304" y="601"/>
                </a:moveTo>
                <a:lnTo>
                  <a:pt x="304" y="601"/>
                </a:lnTo>
                <a:cubicBezTo>
                  <a:pt x="134" y="601"/>
                  <a:pt x="0" y="466"/>
                  <a:pt x="0" y="297"/>
                </a:cubicBezTo>
                <a:cubicBezTo>
                  <a:pt x="0" y="134"/>
                  <a:pt x="134" y="0"/>
                  <a:pt x="304" y="0"/>
                </a:cubicBezTo>
                <a:cubicBezTo>
                  <a:pt x="466" y="0"/>
                  <a:pt x="600" y="134"/>
                  <a:pt x="600" y="297"/>
                </a:cubicBezTo>
                <a:cubicBezTo>
                  <a:pt x="600" y="466"/>
                  <a:pt x="466" y="601"/>
                  <a:pt x="304" y="601"/>
                </a:cubicBezTo>
                <a:close/>
                <a:moveTo>
                  <a:pt x="56" y="297"/>
                </a:moveTo>
                <a:lnTo>
                  <a:pt x="56" y="297"/>
                </a:lnTo>
                <a:cubicBezTo>
                  <a:pt x="304" y="297"/>
                  <a:pt x="304" y="297"/>
                  <a:pt x="304" y="297"/>
                </a:cubicBezTo>
                <a:cubicBezTo>
                  <a:pt x="304" y="56"/>
                  <a:pt x="304" y="56"/>
                  <a:pt x="304" y="56"/>
                </a:cubicBezTo>
                <a:cubicBezTo>
                  <a:pt x="169" y="56"/>
                  <a:pt x="56" y="162"/>
                  <a:pt x="56" y="297"/>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solidFill>
                <a:prstClr val="black"/>
              </a:solidFill>
            </a:endParaRPr>
          </a:p>
        </p:txBody>
      </p:sp>
      <p:sp>
        <p:nvSpPr>
          <p:cNvPr id="11" name="文本框 5"/>
          <p:cNvSpPr txBox="1"/>
          <p:nvPr/>
        </p:nvSpPr>
        <p:spPr>
          <a:xfrm>
            <a:off x="953786" y="709485"/>
            <a:ext cx="3414022" cy="523220"/>
          </a:xfrm>
          <a:prstGeom prst="rect">
            <a:avLst/>
          </a:prstGeom>
          <a:noFill/>
        </p:spPr>
        <p:txBody>
          <a:bodyPr wrap="square" rtlCol="0">
            <a:spAutoFit/>
          </a:bodyPr>
          <a:lstStyle/>
          <a:p>
            <a:r>
              <a:rPr lang="zh-CN" altLang="en-US" sz="2800" dirty="0" smtClean="0">
                <a:solidFill>
                  <a:prstClr val="white"/>
                </a:solidFill>
                <a:latin typeface="微软雅黑 Light" panose="020B0502040204020203" pitchFamily="34" charset="-122"/>
                <a:ea typeface="微软雅黑 Light" panose="020B0502040204020203" pitchFamily="34" charset="-122"/>
              </a:rPr>
              <a:t>不定长参数</a:t>
            </a:r>
            <a:r>
              <a:rPr lang="zh-CN" altLang="en-US" sz="2800" dirty="0" smtClean="0">
                <a:solidFill>
                  <a:prstClr val="white"/>
                </a:solidFill>
                <a:latin typeface="Monaco" charset="0"/>
                <a:ea typeface="Monaco" charset="0"/>
                <a:cs typeface="Monaco" charset="0"/>
              </a:rPr>
              <a:t>*</a:t>
            </a:r>
            <a:r>
              <a:rPr lang="en-US" altLang="zh-CN" sz="2800" dirty="0" err="1" smtClean="0">
                <a:solidFill>
                  <a:prstClr val="white"/>
                </a:solidFill>
                <a:latin typeface="Monaco" charset="0"/>
                <a:ea typeface="Monaco" charset="0"/>
                <a:cs typeface="Monaco" charset="0"/>
              </a:rPr>
              <a:t>args</a:t>
            </a:r>
            <a:endParaRPr lang="zh-CN" altLang="en-US" sz="2800" dirty="0">
              <a:solidFill>
                <a:prstClr val="white"/>
              </a:solidFill>
              <a:latin typeface="Monaco" charset="0"/>
              <a:ea typeface="Monaco" charset="0"/>
              <a:cs typeface="Monaco" charset="0"/>
            </a:endParaRPr>
          </a:p>
        </p:txBody>
      </p:sp>
      <p:sp>
        <p:nvSpPr>
          <p:cNvPr id="4" name="文本框 3"/>
          <p:cNvSpPr txBox="1"/>
          <p:nvPr/>
        </p:nvSpPr>
        <p:spPr>
          <a:xfrm>
            <a:off x="9633098" y="3040912"/>
            <a:ext cx="184731" cy="369332"/>
          </a:xfrm>
          <a:prstGeom prst="rect">
            <a:avLst/>
          </a:prstGeom>
          <a:noFill/>
        </p:spPr>
        <p:txBody>
          <a:bodyPr wrap="none" rtlCol="0">
            <a:spAutoFit/>
          </a:bodyPr>
          <a:lstStyle/>
          <a:p>
            <a:endParaRPr kumimoji="1" lang="zh-CN" altLang="en-US" dirty="0"/>
          </a:p>
        </p:txBody>
      </p:sp>
      <p:sp>
        <p:nvSpPr>
          <p:cNvPr id="12" name="内容占位符 1"/>
          <p:cNvSpPr txBox="1">
            <a:spLocks/>
          </p:cNvSpPr>
          <p:nvPr/>
        </p:nvSpPr>
        <p:spPr>
          <a:xfrm>
            <a:off x="899173" y="2439225"/>
            <a:ext cx="10515600" cy="410445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nSpc>
                <a:spcPct val="150000"/>
              </a:lnSpc>
              <a:buFont typeface="Arial" panose="020B0604020202020204" pitchFamily="34" charset="0"/>
              <a:buNone/>
            </a:pPr>
            <a:endParaRPr lang="en-US" altLang="zh-CN" dirty="0" smtClean="0">
              <a:solidFill>
                <a:prstClr val="black"/>
              </a:solidFill>
              <a:latin typeface="Monaco" charset="0"/>
              <a:ea typeface="Monaco" charset="0"/>
              <a:cs typeface="Monaco" charset="0"/>
            </a:endParaRPr>
          </a:p>
        </p:txBody>
      </p:sp>
      <p:pic>
        <p:nvPicPr>
          <p:cNvPr id="13" name="图片 12"/>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1077048" y="2697734"/>
            <a:ext cx="6581520" cy="3150015"/>
          </a:xfrm>
          <a:prstGeom prst="rect">
            <a:avLst/>
          </a:prstGeom>
        </p:spPr>
      </p:pic>
    </p:spTree>
    <p:extLst>
      <p:ext uri="{BB962C8B-B14F-4D97-AF65-F5344CB8AC3E}">
        <p14:creationId xmlns:p14="http://schemas.microsoft.com/office/powerpoint/2010/main" xmlns="" val="831815184"/>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911424" y="1772816"/>
            <a:ext cx="10515600" cy="4104455"/>
          </a:xfrm>
        </p:spPr>
        <p:txBody>
          <a:bodyPr>
            <a:normAutofit/>
          </a:bodyPr>
          <a:lstStyle/>
          <a:p>
            <a:pPr marL="457200" lvl="1" indent="0">
              <a:lnSpc>
                <a:spcPct val="150000"/>
              </a:lnSpc>
              <a:buNone/>
            </a:pPr>
            <a:r>
              <a:rPr lang="zh-CN" altLang="en-US" dirty="0" smtClean="0">
                <a:solidFill>
                  <a:prstClr val="black"/>
                </a:solidFill>
                <a:latin typeface="Monaco" charset="0"/>
                <a:ea typeface="Monaco" charset="0"/>
                <a:cs typeface="Monaco" charset="0"/>
              </a:rPr>
              <a:t>*</a:t>
            </a:r>
            <a:r>
              <a:rPr lang="en-US" altLang="zh-CN" dirty="0" err="1" smtClean="0">
                <a:solidFill>
                  <a:prstClr val="black"/>
                </a:solidFill>
                <a:latin typeface="Monaco" charset="0"/>
                <a:ea typeface="Monaco" charset="0"/>
                <a:cs typeface="Monaco" charset="0"/>
              </a:rPr>
              <a:t>args</a:t>
            </a:r>
            <a:endParaRPr lang="en-US" altLang="zh-CN" dirty="0" smtClean="0">
              <a:solidFill>
                <a:prstClr val="black"/>
              </a:solidFill>
              <a:latin typeface="Monaco" charset="0"/>
              <a:ea typeface="Monaco" charset="0"/>
              <a:cs typeface="Monaco" charset="0"/>
            </a:endParaRPr>
          </a:p>
          <a:p>
            <a:pPr lvl="1">
              <a:lnSpc>
                <a:spcPct val="150000"/>
              </a:lnSpc>
            </a:pPr>
            <a:r>
              <a:rPr lang="zh-CN" altLang="en-US" dirty="0">
                <a:solidFill>
                  <a:prstClr val="black"/>
                </a:solidFill>
                <a:latin typeface="Microsoft YaHei Light" charset="-122"/>
                <a:ea typeface="Microsoft YaHei Light" charset="-122"/>
                <a:cs typeface="Microsoft YaHei Light" charset="-122"/>
              </a:rPr>
              <a:t>如果输入是一</a:t>
            </a:r>
            <a:r>
              <a:rPr lang="zh-CN" altLang="en-US" dirty="0" smtClean="0">
                <a:solidFill>
                  <a:prstClr val="black"/>
                </a:solidFill>
                <a:latin typeface="Microsoft YaHei Light" charset="-122"/>
                <a:ea typeface="Microsoft YaHei Light" charset="-122"/>
                <a:cs typeface="Microsoft YaHei Light" charset="-122"/>
              </a:rPr>
              <a:t>个 </a:t>
            </a:r>
            <a:r>
              <a:rPr lang="en-US" altLang="zh-CN" dirty="0">
                <a:solidFill>
                  <a:prstClr val="black"/>
                </a:solidFill>
                <a:latin typeface="Monaco" charset="0"/>
                <a:ea typeface="Monaco" charset="0"/>
                <a:cs typeface="Monaco" charset="0"/>
              </a:rPr>
              <a:t>list</a:t>
            </a:r>
            <a:r>
              <a:rPr lang="zh-CN" altLang="en-US" dirty="0" smtClean="0">
                <a:solidFill>
                  <a:prstClr val="black"/>
                </a:solidFill>
                <a:latin typeface="Microsoft YaHei Light" charset="-122"/>
                <a:ea typeface="Microsoft YaHei Light" charset="-122"/>
                <a:cs typeface="Microsoft YaHei Light" charset="-122"/>
              </a:rPr>
              <a:t> ，</a:t>
            </a:r>
            <a:r>
              <a:rPr lang="zh-CN" altLang="en-US" dirty="0">
                <a:solidFill>
                  <a:prstClr val="black"/>
                </a:solidFill>
                <a:latin typeface="Microsoft YaHei Light" charset="-122"/>
                <a:ea typeface="Microsoft YaHei Light" charset="-122"/>
                <a:cs typeface="Microsoft YaHei Light" charset="-122"/>
              </a:rPr>
              <a:t>那么可以</a:t>
            </a:r>
            <a:r>
              <a:rPr lang="zh-CN" altLang="en-US" dirty="0" smtClean="0">
                <a:solidFill>
                  <a:prstClr val="black"/>
                </a:solidFill>
                <a:latin typeface="Microsoft YaHei Light" charset="-122"/>
                <a:ea typeface="Microsoft YaHei Light" charset="-122"/>
                <a:cs typeface="Microsoft YaHei Light" charset="-122"/>
              </a:rPr>
              <a:t>用 </a:t>
            </a:r>
            <a:r>
              <a:rPr lang="en-US" altLang="zh-CN" dirty="0" smtClean="0">
                <a:solidFill>
                  <a:prstClr val="black"/>
                </a:solidFill>
                <a:latin typeface="Monaco" charset="0"/>
                <a:ea typeface="Monaco" charset="0"/>
                <a:cs typeface="Monaco" charset="0"/>
              </a:rPr>
              <a:t>*list</a:t>
            </a:r>
            <a:r>
              <a:rPr lang="zh-CN" altLang="en-US" dirty="0" smtClean="0">
                <a:solidFill>
                  <a:prstClr val="black"/>
                </a:solidFill>
                <a:latin typeface="Monaco" charset="0"/>
                <a:ea typeface="Monaco" charset="0"/>
                <a:cs typeface="Monaco" charset="0"/>
              </a:rPr>
              <a:t> </a:t>
            </a:r>
            <a:r>
              <a:rPr lang="zh-CN" altLang="en-US" dirty="0" smtClean="0">
                <a:solidFill>
                  <a:prstClr val="black"/>
                </a:solidFill>
                <a:latin typeface="Microsoft YaHei Light" charset="-122"/>
                <a:ea typeface="Microsoft YaHei Light" charset="-122"/>
                <a:cs typeface="Microsoft YaHei Light" charset="-122"/>
              </a:rPr>
              <a:t>的</a:t>
            </a:r>
            <a:r>
              <a:rPr lang="zh-CN" altLang="en-US" dirty="0">
                <a:solidFill>
                  <a:prstClr val="black"/>
                </a:solidFill>
                <a:latin typeface="Microsoft YaHei Light" charset="-122"/>
                <a:ea typeface="Microsoft YaHei Light" charset="-122"/>
                <a:cs typeface="Microsoft YaHei Light" charset="-122"/>
              </a:rPr>
              <a:t>方式传入</a:t>
            </a:r>
            <a:endParaRPr lang="en-US" altLang="zh-CN" dirty="0" smtClean="0">
              <a:solidFill>
                <a:prstClr val="black"/>
              </a:solidFill>
              <a:latin typeface="Microsoft YaHei Light" charset="-122"/>
              <a:ea typeface="Microsoft YaHei Light" charset="-122"/>
              <a:cs typeface="Microsoft YaHei Light" charset="-122"/>
            </a:endParaRPr>
          </a:p>
        </p:txBody>
      </p:sp>
      <p:sp>
        <p:nvSpPr>
          <p:cNvPr id="4" name="文本框 3"/>
          <p:cNvSpPr txBox="1"/>
          <p:nvPr/>
        </p:nvSpPr>
        <p:spPr>
          <a:xfrm>
            <a:off x="9633098" y="3040912"/>
            <a:ext cx="184731" cy="369332"/>
          </a:xfrm>
          <a:prstGeom prst="rect">
            <a:avLst/>
          </a:prstGeom>
          <a:noFill/>
        </p:spPr>
        <p:txBody>
          <a:bodyPr wrap="none" rtlCol="0">
            <a:spAutoFit/>
          </a:bodyPr>
          <a:lstStyle/>
          <a:p>
            <a:endParaRPr kumimoji="1" lang="zh-CN" altLang="en-US" dirty="0"/>
          </a:p>
        </p:txBody>
      </p:sp>
      <p:pic>
        <p:nvPicPr>
          <p:cNvPr id="5" name="图片 4"/>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1561400" y="3044748"/>
            <a:ext cx="7113481" cy="1946546"/>
          </a:xfrm>
          <a:prstGeom prst="rect">
            <a:avLst/>
          </a:prstGeom>
        </p:spPr>
      </p:pic>
      <p:sp>
        <p:nvSpPr>
          <p:cNvPr id="12" name="文本框 5"/>
          <p:cNvSpPr txBox="1"/>
          <p:nvPr/>
        </p:nvSpPr>
        <p:spPr>
          <a:xfrm>
            <a:off x="1063824" y="989112"/>
            <a:ext cx="2664296" cy="400110"/>
          </a:xfrm>
          <a:prstGeom prst="rect">
            <a:avLst/>
          </a:prstGeom>
          <a:noFill/>
        </p:spPr>
        <p:txBody>
          <a:bodyPr wrap="square" rtlCol="0">
            <a:spAutoFit/>
          </a:bodyPr>
          <a:lstStyle/>
          <a:p>
            <a:r>
              <a:rPr lang="zh-CN" altLang="en-US" sz="2000" dirty="0">
                <a:solidFill>
                  <a:prstClr val="white"/>
                </a:solidFill>
                <a:latin typeface="微软雅黑 Light" panose="020B0502040204020203" pitchFamily="34" charset="-122"/>
                <a:ea typeface="微软雅黑 Light" panose="020B0502040204020203" pitchFamily="34" charset="-122"/>
              </a:rPr>
              <a:t>聚类分析</a:t>
            </a:r>
          </a:p>
        </p:txBody>
      </p:sp>
      <p:sp>
        <p:nvSpPr>
          <p:cNvPr id="13" name="矩形 28"/>
          <p:cNvSpPr/>
          <p:nvPr/>
        </p:nvSpPr>
        <p:spPr>
          <a:xfrm>
            <a:off x="133502" y="823563"/>
            <a:ext cx="510214"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
        <p:nvSpPr>
          <p:cNvPr id="14" name="矩形 4"/>
          <p:cNvSpPr/>
          <p:nvPr/>
        </p:nvSpPr>
        <p:spPr>
          <a:xfrm>
            <a:off x="631776" y="826637"/>
            <a:ext cx="3600400" cy="595228"/>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5" name="Freeform 78"/>
          <p:cNvSpPr>
            <a:spLocks noChangeArrowheads="1"/>
          </p:cNvSpPr>
          <p:nvPr/>
        </p:nvSpPr>
        <p:spPr bwMode="auto">
          <a:xfrm>
            <a:off x="271736" y="989112"/>
            <a:ext cx="254699" cy="277602"/>
          </a:xfrm>
          <a:custGeom>
            <a:avLst/>
            <a:gdLst>
              <a:gd name="T0" fmla="*/ 39230934 w 601"/>
              <a:gd name="T1" fmla="*/ 78442719 h 602"/>
              <a:gd name="T2" fmla="*/ 39230934 w 601"/>
              <a:gd name="T3" fmla="*/ 78442719 h 602"/>
              <a:gd name="T4" fmla="*/ 0 w 601"/>
              <a:gd name="T5" fmla="*/ 38764526 h 602"/>
              <a:gd name="T6" fmla="*/ 39230934 w 601"/>
              <a:gd name="T7" fmla="*/ 0 h 602"/>
              <a:gd name="T8" fmla="*/ 77429787 w 601"/>
              <a:gd name="T9" fmla="*/ 38764526 h 602"/>
              <a:gd name="T10" fmla="*/ 39230934 w 601"/>
              <a:gd name="T11" fmla="*/ 78442719 h 602"/>
              <a:gd name="T12" fmla="*/ 7226723 w 601"/>
              <a:gd name="T13" fmla="*/ 38764526 h 602"/>
              <a:gd name="T14" fmla="*/ 7226723 w 601"/>
              <a:gd name="T15" fmla="*/ 38764526 h 602"/>
              <a:gd name="T16" fmla="*/ 39230934 w 601"/>
              <a:gd name="T17" fmla="*/ 38764526 h 602"/>
              <a:gd name="T18" fmla="*/ 39230934 w 601"/>
              <a:gd name="T19" fmla="*/ 7308970 h 602"/>
              <a:gd name="T20" fmla="*/ 7226723 w 601"/>
              <a:gd name="T21" fmla="*/ 38764526 h 60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01" h="602">
                <a:moveTo>
                  <a:pt x="304" y="601"/>
                </a:moveTo>
                <a:lnTo>
                  <a:pt x="304" y="601"/>
                </a:lnTo>
                <a:cubicBezTo>
                  <a:pt x="134" y="601"/>
                  <a:pt x="0" y="466"/>
                  <a:pt x="0" y="297"/>
                </a:cubicBezTo>
                <a:cubicBezTo>
                  <a:pt x="0" y="134"/>
                  <a:pt x="134" y="0"/>
                  <a:pt x="304" y="0"/>
                </a:cubicBezTo>
                <a:cubicBezTo>
                  <a:pt x="466" y="0"/>
                  <a:pt x="600" y="134"/>
                  <a:pt x="600" y="297"/>
                </a:cubicBezTo>
                <a:cubicBezTo>
                  <a:pt x="600" y="466"/>
                  <a:pt x="466" y="601"/>
                  <a:pt x="304" y="601"/>
                </a:cubicBezTo>
                <a:close/>
                <a:moveTo>
                  <a:pt x="56" y="297"/>
                </a:moveTo>
                <a:lnTo>
                  <a:pt x="56" y="297"/>
                </a:lnTo>
                <a:cubicBezTo>
                  <a:pt x="304" y="297"/>
                  <a:pt x="304" y="297"/>
                  <a:pt x="304" y="297"/>
                </a:cubicBezTo>
                <a:cubicBezTo>
                  <a:pt x="304" y="56"/>
                  <a:pt x="304" y="56"/>
                  <a:pt x="304" y="56"/>
                </a:cubicBezTo>
                <a:cubicBezTo>
                  <a:pt x="169" y="56"/>
                  <a:pt x="56" y="162"/>
                  <a:pt x="56" y="297"/>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solidFill>
                <a:prstClr val="black"/>
              </a:solidFill>
            </a:endParaRPr>
          </a:p>
        </p:txBody>
      </p:sp>
      <p:sp>
        <p:nvSpPr>
          <p:cNvPr id="16" name="文本框 15"/>
          <p:cNvSpPr txBox="1"/>
          <p:nvPr/>
        </p:nvSpPr>
        <p:spPr>
          <a:xfrm>
            <a:off x="1106186" y="861885"/>
            <a:ext cx="3414022" cy="523220"/>
          </a:xfrm>
          <a:prstGeom prst="rect">
            <a:avLst/>
          </a:prstGeom>
          <a:noFill/>
        </p:spPr>
        <p:txBody>
          <a:bodyPr wrap="square" rtlCol="0">
            <a:spAutoFit/>
          </a:bodyPr>
          <a:lstStyle/>
          <a:p>
            <a:r>
              <a:rPr lang="zh-CN" altLang="en-US" sz="2800" dirty="0" smtClean="0">
                <a:solidFill>
                  <a:prstClr val="white"/>
                </a:solidFill>
                <a:latin typeface="微软雅黑 Light" panose="020B0502040204020203" pitchFamily="34" charset="-122"/>
                <a:ea typeface="微软雅黑 Light" panose="020B0502040204020203" pitchFamily="34" charset="-122"/>
              </a:rPr>
              <a:t>不定长参数</a:t>
            </a:r>
            <a:r>
              <a:rPr lang="zh-CN" altLang="en-US" sz="2800" dirty="0" smtClean="0">
                <a:solidFill>
                  <a:prstClr val="white"/>
                </a:solidFill>
                <a:latin typeface="Monaco" charset="0"/>
                <a:ea typeface="Monaco" charset="0"/>
                <a:cs typeface="Monaco" charset="0"/>
              </a:rPr>
              <a:t>*</a:t>
            </a:r>
            <a:r>
              <a:rPr lang="en-US" altLang="zh-CN" sz="2800" dirty="0" err="1" smtClean="0">
                <a:solidFill>
                  <a:prstClr val="white"/>
                </a:solidFill>
                <a:latin typeface="Monaco" charset="0"/>
                <a:ea typeface="Monaco" charset="0"/>
                <a:cs typeface="Monaco" charset="0"/>
              </a:rPr>
              <a:t>args</a:t>
            </a:r>
            <a:endParaRPr lang="zh-CN" altLang="en-US" sz="2800" dirty="0">
              <a:solidFill>
                <a:prstClr val="white"/>
              </a:solidFill>
              <a:latin typeface="Monaco" charset="0"/>
              <a:ea typeface="Monaco" charset="0"/>
              <a:cs typeface="Monaco" charset="0"/>
            </a:endParaRPr>
          </a:p>
        </p:txBody>
      </p:sp>
      <p:sp>
        <p:nvSpPr>
          <p:cNvPr id="17" name="文本框 16"/>
          <p:cNvSpPr txBox="1"/>
          <p:nvPr/>
        </p:nvSpPr>
        <p:spPr>
          <a:xfrm>
            <a:off x="9785498" y="3193312"/>
            <a:ext cx="184731" cy="369332"/>
          </a:xfrm>
          <a:prstGeom prst="rect">
            <a:avLst/>
          </a:prstGeom>
          <a:noFill/>
        </p:spPr>
        <p:txBody>
          <a:bodyPr wrap="none" rtlCol="0">
            <a:spAutoFit/>
          </a:bodyPr>
          <a:lstStyle/>
          <a:p>
            <a:endParaRPr kumimoji="1" lang="zh-CN" altLang="en-US" dirty="0"/>
          </a:p>
        </p:txBody>
      </p:sp>
    </p:spTree>
    <p:extLst>
      <p:ext uri="{BB962C8B-B14F-4D97-AF65-F5344CB8AC3E}">
        <p14:creationId xmlns:p14="http://schemas.microsoft.com/office/powerpoint/2010/main" xmlns="" val="3341036463"/>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911424" y="1772816"/>
            <a:ext cx="10515600" cy="4104455"/>
          </a:xfrm>
        </p:spPr>
        <p:txBody>
          <a:bodyPr>
            <a:normAutofit/>
          </a:bodyPr>
          <a:lstStyle/>
          <a:p>
            <a:pPr marL="457200" lvl="1" indent="0">
              <a:lnSpc>
                <a:spcPct val="150000"/>
              </a:lnSpc>
              <a:buNone/>
            </a:pPr>
            <a:r>
              <a:rPr lang="zh-CN" altLang="en-US" dirty="0" smtClean="0">
                <a:latin typeface="Microsoft YaHei Light" charset="-122"/>
                <a:ea typeface="Microsoft YaHei Light" charset="-122"/>
                <a:cs typeface="Microsoft YaHei Light" charset="-122"/>
              </a:rPr>
              <a:t>函数定义时，</a:t>
            </a:r>
            <a:r>
              <a:rPr lang="zh-CN" altLang="en-US" dirty="0" smtClean="0">
                <a:latin typeface="Monaco" charset="0"/>
                <a:ea typeface="Monaco" charset="0"/>
                <a:cs typeface="Monaco" charset="0"/>
              </a:rPr>
              <a:t>*</a:t>
            </a:r>
            <a:r>
              <a:rPr lang="zh-CN" altLang="en-US" dirty="0"/>
              <a:t>可以将按位置传递进来的参数“打包”成元组</a:t>
            </a:r>
            <a:r>
              <a:rPr lang="en-US" altLang="zh-CN" dirty="0"/>
              <a:t>(tuple)</a:t>
            </a:r>
            <a:r>
              <a:rPr lang="zh-CN" altLang="en-US" dirty="0" smtClean="0"/>
              <a:t>类型</a:t>
            </a:r>
            <a:endParaRPr lang="en-US" altLang="zh-CN" dirty="0" smtClean="0"/>
          </a:p>
          <a:p>
            <a:pPr marL="457200" lvl="1" indent="0">
              <a:lnSpc>
                <a:spcPct val="150000"/>
              </a:lnSpc>
              <a:buNone/>
            </a:pPr>
            <a:r>
              <a:rPr lang="zh-CN" altLang="en-US" dirty="0" smtClean="0">
                <a:latin typeface="Microsoft YaHei Light" charset="-122"/>
                <a:ea typeface="Microsoft YaHei Light" charset="-122"/>
                <a:cs typeface="Microsoft YaHei Light" charset="-122"/>
              </a:rPr>
              <a:t>函数调用时，</a:t>
            </a:r>
            <a:r>
              <a:rPr lang="zh-CN" altLang="en-US" dirty="0" smtClean="0">
                <a:latin typeface="Monaco" charset="0"/>
                <a:ea typeface="Monaco" charset="0"/>
                <a:cs typeface="Monaco" charset="0"/>
              </a:rPr>
              <a:t>*</a:t>
            </a:r>
            <a:r>
              <a:rPr lang="zh-CN" altLang="en-US" dirty="0"/>
              <a:t>可以“解压”待传递到函数中的 元组、列表、集合、字符串等类型，并按位置传递到函数入口参数中</a:t>
            </a:r>
            <a:endParaRPr lang="en-US" altLang="zh-CN" dirty="0" smtClean="0">
              <a:solidFill>
                <a:prstClr val="black"/>
              </a:solidFill>
              <a:latin typeface="Microsoft YaHei Light" charset="-122"/>
              <a:ea typeface="Microsoft YaHei Light" charset="-122"/>
              <a:cs typeface="Microsoft YaHei Light" charset="-122"/>
            </a:endParaRPr>
          </a:p>
        </p:txBody>
      </p:sp>
      <p:sp>
        <p:nvSpPr>
          <p:cNvPr id="4" name="文本框 3"/>
          <p:cNvSpPr txBox="1"/>
          <p:nvPr/>
        </p:nvSpPr>
        <p:spPr>
          <a:xfrm>
            <a:off x="9633098" y="3040912"/>
            <a:ext cx="184731" cy="369332"/>
          </a:xfrm>
          <a:prstGeom prst="rect">
            <a:avLst/>
          </a:prstGeom>
          <a:noFill/>
        </p:spPr>
        <p:txBody>
          <a:bodyPr wrap="none" rtlCol="0">
            <a:spAutoFit/>
          </a:bodyPr>
          <a:lstStyle/>
          <a:p>
            <a:endParaRPr kumimoji="1" lang="zh-CN" altLang="en-US" dirty="0"/>
          </a:p>
        </p:txBody>
      </p:sp>
      <p:sp>
        <p:nvSpPr>
          <p:cNvPr id="12" name="文本框 5"/>
          <p:cNvSpPr txBox="1"/>
          <p:nvPr/>
        </p:nvSpPr>
        <p:spPr>
          <a:xfrm>
            <a:off x="1063824" y="989112"/>
            <a:ext cx="2664296" cy="400110"/>
          </a:xfrm>
          <a:prstGeom prst="rect">
            <a:avLst/>
          </a:prstGeom>
          <a:noFill/>
        </p:spPr>
        <p:txBody>
          <a:bodyPr wrap="square" rtlCol="0">
            <a:spAutoFit/>
          </a:bodyPr>
          <a:lstStyle/>
          <a:p>
            <a:r>
              <a:rPr lang="zh-CN" altLang="en-US" sz="2000" dirty="0">
                <a:solidFill>
                  <a:prstClr val="white"/>
                </a:solidFill>
                <a:latin typeface="微软雅黑 Light" panose="020B0502040204020203" pitchFamily="34" charset="-122"/>
                <a:ea typeface="微软雅黑 Light" panose="020B0502040204020203" pitchFamily="34" charset="-122"/>
              </a:rPr>
              <a:t>聚类分析</a:t>
            </a:r>
          </a:p>
        </p:txBody>
      </p:sp>
      <p:sp>
        <p:nvSpPr>
          <p:cNvPr id="13" name="矩形 28"/>
          <p:cNvSpPr/>
          <p:nvPr/>
        </p:nvSpPr>
        <p:spPr>
          <a:xfrm>
            <a:off x="133502" y="823563"/>
            <a:ext cx="510214"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
        <p:nvSpPr>
          <p:cNvPr id="14" name="矩形 4"/>
          <p:cNvSpPr/>
          <p:nvPr/>
        </p:nvSpPr>
        <p:spPr>
          <a:xfrm>
            <a:off x="631776" y="826637"/>
            <a:ext cx="3600400" cy="595228"/>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5" name="Freeform 78"/>
          <p:cNvSpPr>
            <a:spLocks noChangeArrowheads="1"/>
          </p:cNvSpPr>
          <p:nvPr/>
        </p:nvSpPr>
        <p:spPr bwMode="auto">
          <a:xfrm>
            <a:off x="271736" y="989112"/>
            <a:ext cx="254699" cy="277602"/>
          </a:xfrm>
          <a:custGeom>
            <a:avLst/>
            <a:gdLst>
              <a:gd name="T0" fmla="*/ 39230934 w 601"/>
              <a:gd name="T1" fmla="*/ 78442719 h 602"/>
              <a:gd name="T2" fmla="*/ 39230934 w 601"/>
              <a:gd name="T3" fmla="*/ 78442719 h 602"/>
              <a:gd name="T4" fmla="*/ 0 w 601"/>
              <a:gd name="T5" fmla="*/ 38764526 h 602"/>
              <a:gd name="T6" fmla="*/ 39230934 w 601"/>
              <a:gd name="T7" fmla="*/ 0 h 602"/>
              <a:gd name="T8" fmla="*/ 77429787 w 601"/>
              <a:gd name="T9" fmla="*/ 38764526 h 602"/>
              <a:gd name="T10" fmla="*/ 39230934 w 601"/>
              <a:gd name="T11" fmla="*/ 78442719 h 602"/>
              <a:gd name="T12" fmla="*/ 7226723 w 601"/>
              <a:gd name="T13" fmla="*/ 38764526 h 602"/>
              <a:gd name="T14" fmla="*/ 7226723 w 601"/>
              <a:gd name="T15" fmla="*/ 38764526 h 602"/>
              <a:gd name="T16" fmla="*/ 39230934 w 601"/>
              <a:gd name="T17" fmla="*/ 38764526 h 602"/>
              <a:gd name="T18" fmla="*/ 39230934 w 601"/>
              <a:gd name="T19" fmla="*/ 7308970 h 602"/>
              <a:gd name="T20" fmla="*/ 7226723 w 601"/>
              <a:gd name="T21" fmla="*/ 38764526 h 60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01" h="602">
                <a:moveTo>
                  <a:pt x="304" y="601"/>
                </a:moveTo>
                <a:lnTo>
                  <a:pt x="304" y="601"/>
                </a:lnTo>
                <a:cubicBezTo>
                  <a:pt x="134" y="601"/>
                  <a:pt x="0" y="466"/>
                  <a:pt x="0" y="297"/>
                </a:cubicBezTo>
                <a:cubicBezTo>
                  <a:pt x="0" y="134"/>
                  <a:pt x="134" y="0"/>
                  <a:pt x="304" y="0"/>
                </a:cubicBezTo>
                <a:cubicBezTo>
                  <a:pt x="466" y="0"/>
                  <a:pt x="600" y="134"/>
                  <a:pt x="600" y="297"/>
                </a:cubicBezTo>
                <a:cubicBezTo>
                  <a:pt x="600" y="466"/>
                  <a:pt x="466" y="601"/>
                  <a:pt x="304" y="601"/>
                </a:cubicBezTo>
                <a:close/>
                <a:moveTo>
                  <a:pt x="56" y="297"/>
                </a:moveTo>
                <a:lnTo>
                  <a:pt x="56" y="297"/>
                </a:lnTo>
                <a:cubicBezTo>
                  <a:pt x="304" y="297"/>
                  <a:pt x="304" y="297"/>
                  <a:pt x="304" y="297"/>
                </a:cubicBezTo>
                <a:cubicBezTo>
                  <a:pt x="304" y="56"/>
                  <a:pt x="304" y="56"/>
                  <a:pt x="304" y="56"/>
                </a:cubicBezTo>
                <a:cubicBezTo>
                  <a:pt x="169" y="56"/>
                  <a:pt x="56" y="162"/>
                  <a:pt x="56" y="297"/>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solidFill>
                <a:prstClr val="black"/>
              </a:solidFill>
            </a:endParaRPr>
          </a:p>
        </p:txBody>
      </p:sp>
      <p:sp>
        <p:nvSpPr>
          <p:cNvPr id="16" name="文本框 15"/>
          <p:cNvSpPr txBox="1"/>
          <p:nvPr/>
        </p:nvSpPr>
        <p:spPr>
          <a:xfrm>
            <a:off x="1106186" y="861885"/>
            <a:ext cx="3414022" cy="523220"/>
          </a:xfrm>
          <a:prstGeom prst="rect">
            <a:avLst/>
          </a:prstGeom>
          <a:noFill/>
        </p:spPr>
        <p:txBody>
          <a:bodyPr wrap="square" rtlCol="0">
            <a:spAutoFit/>
          </a:bodyPr>
          <a:lstStyle/>
          <a:p>
            <a:r>
              <a:rPr lang="zh-CN" altLang="en-US" sz="2800" dirty="0" smtClean="0">
                <a:solidFill>
                  <a:prstClr val="white"/>
                </a:solidFill>
                <a:latin typeface="微软雅黑 Light" panose="020B0502040204020203" pitchFamily="34" charset="-122"/>
                <a:ea typeface="微软雅黑 Light" panose="020B0502040204020203" pitchFamily="34" charset="-122"/>
              </a:rPr>
              <a:t>不定长参数</a:t>
            </a:r>
            <a:r>
              <a:rPr lang="zh-CN" altLang="en-US" sz="2800" dirty="0" smtClean="0">
                <a:solidFill>
                  <a:prstClr val="white"/>
                </a:solidFill>
                <a:latin typeface="Monaco" charset="0"/>
                <a:ea typeface="Monaco" charset="0"/>
                <a:cs typeface="Monaco" charset="0"/>
              </a:rPr>
              <a:t>*</a:t>
            </a:r>
            <a:r>
              <a:rPr lang="en-US" altLang="zh-CN" sz="2800" dirty="0" err="1" smtClean="0">
                <a:solidFill>
                  <a:prstClr val="white"/>
                </a:solidFill>
                <a:latin typeface="Monaco" charset="0"/>
                <a:ea typeface="Monaco" charset="0"/>
                <a:cs typeface="Monaco" charset="0"/>
              </a:rPr>
              <a:t>args</a:t>
            </a:r>
            <a:endParaRPr lang="zh-CN" altLang="en-US" sz="2800" dirty="0">
              <a:solidFill>
                <a:prstClr val="white"/>
              </a:solidFill>
              <a:latin typeface="Monaco" charset="0"/>
              <a:ea typeface="Monaco" charset="0"/>
              <a:cs typeface="Monaco" charset="0"/>
            </a:endParaRPr>
          </a:p>
        </p:txBody>
      </p:sp>
      <p:sp>
        <p:nvSpPr>
          <p:cNvPr id="17" name="文本框 16"/>
          <p:cNvSpPr txBox="1"/>
          <p:nvPr/>
        </p:nvSpPr>
        <p:spPr>
          <a:xfrm>
            <a:off x="9785498" y="3193312"/>
            <a:ext cx="184731" cy="369332"/>
          </a:xfrm>
          <a:prstGeom prst="rect">
            <a:avLst/>
          </a:prstGeom>
          <a:noFill/>
        </p:spPr>
        <p:txBody>
          <a:bodyPr wrap="none" rtlCol="0">
            <a:spAutoFit/>
          </a:bodyPr>
          <a:lstStyle/>
          <a:p>
            <a:endParaRPr kumimoji="1" lang="zh-CN" altLang="en-US" dirty="0"/>
          </a:p>
        </p:txBody>
      </p:sp>
      <p:pic>
        <p:nvPicPr>
          <p:cNvPr id="6" name="图片 5"/>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1415480" y="3902577"/>
            <a:ext cx="8923732" cy="2353176"/>
          </a:xfrm>
          <a:prstGeom prst="rect">
            <a:avLst/>
          </a:prstGeom>
        </p:spPr>
      </p:pic>
    </p:spTree>
    <p:extLst>
      <p:ext uri="{BB962C8B-B14F-4D97-AF65-F5344CB8AC3E}">
        <p14:creationId xmlns:p14="http://schemas.microsoft.com/office/powerpoint/2010/main" xmlns="" val="4112943323"/>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911424" y="1772816"/>
            <a:ext cx="10515600" cy="4104455"/>
          </a:xfrm>
        </p:spPr>
        <p:txBody>
          <a:bodyPr>
            <a:normAutofit/>
          </a:bodyPr>
          <a:lstStyle/>
          <a:p>
            <a:pPr marL="457200" lvl="1" indent="0">
              <a:lnSpc>
                <a:spcPct val="150000"/>
              </a:lnSpc>
              <a:buNone/>
            </a:pPr>
            <a:r>
              <a:rPr lang="zh-CN" altLang="en-US" dirty="0" smtClean="0">
                <a:solidFill>
                  <a:prstClr val="black"/>
                </a:solidFill>
                <a:latin typeface="Monaco" charset="0"/>
                <a:ea typeface="Monaco" charset="0"/>
                <a:cs typeface="Monaco" charset="0"/>
              </a:rPr>
              <a:t>*</a:t>
            </a:r>
            <a:r>
              <a:rPr lang="en-US" altLang="zh-CN" dirty="0" err="1" smtClean="0">
                <a:solidFill>
                  <a:prstClr val="black"/>
                </a:solidFill>
                <a:latin typeface="Monaco" charset="0"/>
                <a:ea typeface="Monaco" charset="0"/>
                <a:cs typeface="Monaco" charset="0"/>
              </a:rPr>
              <a:t>args</a:t>
            </a:r>
            <a:endParaRPr lang="en-US" altLang="zh-CN" dirty="0" smtClean="0">
              <a:solidFill>
                <a:prstClr val="black"/>
              </a:solidFill>
              <a:latin typeface="Monaco" charset="0"/>
              <a:ea typeface="Monaco" charset="0"/>
              <a:cs typeface="Monaco" charset="0"/>
            </a:endParaRPr>
          </a:p>
          <a:p>
            <a:pPr marL="457200" lvl="1" indent="0">
              <a:lnSpc>
                <a:spcPct val="150000"/>
              </a:lnSpc>
              <a:buNone/>
            </a:pPr>
            <a:r>
              <a:rPr lang="en-US" altLang="zh-CN" dirty="0" smtClean="0">
                <a:solidFill>
                  <a:prstClr val="black"/>
                </a:solidFill>
                <a:latin typeface="Monaco" charset="0"/>
                <a:ea typeface="Monaco" charset="0"/>
                <a:cs typeface="Monaco" charset="0"/>
              </a:rPr>
              <a:t>*</a:t>
            </a:r>
            <a:r>
              <a:rPr lang="en-US" altLang="zh-CN" dirty="0" err="1" smtClean="0">
                <a:solidFill>
                  <a:prstClr val="black"/>
                </a:solidFill>
                <a:latin typeface="Monaco" charset="0"/>
                <a:ea typeface="Monaco" charset="0"/>
                <a:cs typeface="Monaco" charset="0"/>
              </a:rPr>
              <a:t>args</a:t>
            </a:r>
            <a:r>
              <a:rPr lang="zh-CN" altLang="en-US" dirty="0" smtClean="0">
                <a:solidFill>
                  <a:prstClr val="black"/>
                </a:solidFill>
                <a:latin typeface="Microsoft YaHei Light" charset="-122"/>
                <a:ea typeface="Microsoft YaHei Light" charset="-122"/>
                <a:cs typeface="Microsoft YaHei Light" charset="-122"/>
              </a:rPr>
              <a:t> 传入</a:t>
            </a:r>
            <a:r>
              <a:rPr lang="zh-CN" altLang="en-US" dirty="0">
                <a:solidFill>
                  <a:prstClr val="black"/>
                </a:solidFill>
                <a:latin typeface="Microsoft YaHei Light" charset="-122"/>
                <a:ea typeface="Microsoft YaHei Light" charset="-122"/>
                <a:cs typeface="Microsoft YaHei Light" charset="-122"/>
              </a:rPr>
              <a:t>的时候，如果调用函数使用关键词传入参数时会出错</a:t>
            </a:r>
            <a:endParaRPr lang="en-US" altLang="zh-CN" dirty="0" smtClean="0">
              <a:solidFill>
                <a:prstClr val="black"/>
              </a:solidFill>
              <a:latin typeface="Microsoft YaHei Light" charset="-122"/>
              <a:ea typeface="Microsoft YaHei Light" charset="-122"/>
              <a:cs typeface="Microsoft YaHei Light" charset="-122"/>
            </a:endParaRPr>
          </a:p>
        </p:txBody>
      </p:sp>
      <p:sp>
        <p:nvSpPr>
          <p:cNvPr id="11" name="文本框 5"/>
          <p:cNvSpPr txBox="1"/>
          <p:nvPr/>
        </p:nvSpPr>
        <p:spPr>
          <a:xfrm>
            <a:off x="953786" y="709485"/>
            <a:ext cx="3414022" cy="523220"/>
          </a:xfrm>
          <a:prstGeom prst="rect">
            <a:avLst/>
          </a:prstGeom>
          <a:noFill/>
        </p:spPr>
        <p:txBody>
          <a:bodyPr wrap="square" rtlCol="0">
            <a:spAutoFit/>
          </a:bodyPr>
          <a:lstStyle/>
          <a:p>
            <a:r>
              <a:rPr lang="zh-CN" altLang="en-US" sz="2800" dirty="0" smtClean="0">
                <a:solidFill>
                  <a:prstClr val="white"/>
                </a:solidFill>
                <a:latin typeface="微软雅黑 Light" panose="020B0502040204020203" pitchFamily="34" charset="-122"/>
                <a:ea typeface="微软雅黑 Light" panose="020B0502040204020203" pitchFamily="34" charset="-122"/>
              </a:rPr>
              <a:t>不定长参数</a:t>
            </a:r>
            <a:endParaRPr lang="zh-CN" altLang="en-US" sz="2800" dirty="0">
              <a:solidFill>
                <a:prstClr val="white"/>
              </a:solidFill>
              <a:latin typeface="微软雅黑 Light" panose="020B0502040204020203" pitchFamily="34" charset="-122"/>
              <a:ea typeface="微软雅黑 Light" panose="020B0502040204020203" pitchFamily="34" charset="-122"/>
            </a:endParaRPr>
          </a:p>
        </p:txBody>
      </p:sp>
      <p:sp>
        <p:nvSpPr>
          <p:cNvPr id="4" name="文本框 3"/>
          <p:cNvSpPr txBox="1"/>
          <p:nvPr/>
        </p:nvSpPr>
        <p:spPr>
          <a:xfrm>
            <a:off x="9633098" y="3040912"/>
            <a:ext cx="184731" cy="369332"/>
          </a:xfrm>
          <a:prstGeom prst="rect">
            <a:avLst/>
          </a:prstGeom>
          <a:noFill/>
        </p:spPr>
        <p:txBody>
          <a:bodyPr wrap="none" rtlCol="0">
            <a:spAutoFit/>
          </a:bodyPr>
          <a:lstStyle/>
          <a:p>
            <a:endParaRPr kumimoji="1" lang="zh-CN" altLang="en-US" dirty="0"/>
          </a:p>
        </p:txBody>
      </p:sp>
      <p:pic>
        <p:nvPicPr>
          <p:cNvPr id="6" name="图片 5"/>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1658664" y="3225578"/>
            <a:ext cx="8391547" cy="2834416"/>
          </a:xfrm>
          <a:prstGeom prst="rect">
            <a:avLst/>
          </a:prstGeom>
        </p:spPr>
      </p:pic>
      <p:sp>
        <p:nvSpPr>
          <p:cNvPr id="12" name="文本框 5"/>
          <p:cNvSpPr txBox="1"/>
          <p:nvPr/>
        </p:nvSpPr>
        <p:spPr>
          <a:xfrm>
            <a:off x="1063824" y="989112"/>
            <a:ext cx="2664296" cy="400110"/>
          </a:xfrm>
          <a:prstGeom prst="rect">
            <a:avLst/>
          </a:prstGeom>
          <a:noFill/>
        </p:spPr>
        <p:txBody>
          <a:bodyPr wrap="square" rtlCol="0">
            <a:spAutoFit/>
          </a:bodyPr>
          <a:lstStyle/>
          <a:p>
            <a:r>
              <a:rPr lang="zh-CN" altLang="en-US" sz="2000" dirty="0">
                <a:solidFill>
                  <a:prstClr val="white"/>
                </a:solidFill>
                <a:latin typeface="微软雅黑 Light" panose="020B0502040204020203" pitchFamily="34" charset="-122"/>
                <a:ea typeface="微软雅黑 Light" panose="020B0502040204020203" pitchFamily="34" charset="-122"/>
              </a:rPr>
              <a:t>聚类分析</a:t>
            </a:r>
          </a:p>
        </p:txBody>
      </p:sp>
      <p:sp>
        <p:nvSpPr>
          <p:cNvPr id="13" name="矩形 28"/>
          <p:cNvSpPr/>
          <p:nvPr/>
        </p:nvSpPr>
        <p:spPr>
          <a:xfrm>
            <a:off x="133502" y="823563"/>
            <a:ext cx="510214"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
        <p:nvSpPr>
          <p:cNvPr id="14" name="矩形 4"/>
          <p:cNvSpPr/>
          <p:nvPr/>
        </p:nvSpPr>
        <p:spPr>
          <a:xfrm>
            <a:off x="631776" y="826637"/>
            <a:ext cx="3600400" cy="595228"/>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5" name="Freeform 78"/>
          <p:cNvSpPr>
            <a:spLocks noChangeArrowheads="1"/>
          </p:cNvSpPr>
          <p:nvPr/>
        </p:nvSpPr>
        <p:spPr bwMode="auto">
          <a:xfrm>
            <a:off x="271736" y="989112"/>
            <a:ext cx="254699" cy="277602"/>
          </a:xfrm>
          <a:custGeom>
            <a:avLst/>
            <a:gdLst>
              <a:gd name="T0" fmla="*/ 39230934 w 601"/>
              <a:gd name="T1" fmla="*/ 78442719 h 602"/>
              <a:gd name="T2" fmla="*/ 39230934 w 601"/>
              <a:gd name="T3" fmla="*/ 78442719 h 602"/>
              <a:gd name="T4" fmla="*/ 0 w 601"/>
              <a:gd name="T5" fmla="*/ 38764526 h 602"/>
              <a:gd name="T6" fmla="*/ 39230934 w 601"/>
              <a:gd name="T7" fmla="*/ 0 h 602"/>
              <a:gd name="T8" fmla="*/ 77429787 w 601"/>
              <a:gd name="T9" fmla="*/ 38764526 h 602"/>
              <a:gd name="T10" fmla="*/ 39230934 w 601"/>
              <a:gd name="T11" fmla="*/ 78442719 h 602"/>
              <a:gd name="T12" fmla="*/ 7226723 w 601"/>
              <a:gd name="T13" fmla="*/ 38764526 h 602"/>
              <a:gd name="T14" fmla="*/ 7226723 w 601"/>
              <a:gd name="T15" fmla="*/ 38764526 h 602"/>
              <a:gd name="T16" fmla="*/ 39230934 w 601"/>
              <a:gd name="T17" fmla="*/ 38764526 h 602"/>
              <a:gd name="T18" fmla="*/ 39230934 w 601"/>
              <a:gd name="T19" fmla="*/ 7308970 h 602"/>
              <a:gd name="T20" fmla="*/ 7226723 w 601"/>
              <a:gd name="T21" fmla="*/ 38764526 h 60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01" h="602">
                <a:moveTo>
                  <a:pt x="304" y="601"/>
                </a:moveTo>
                <a:lnTo>
                  <a:pt x="304" y="601"/>
                </a:lnTo>
                <a:cubicBezTo>
                  <a:pt x="134" y="601"/>
                  <a:pt x="0" y="466"/>
                  <a:pt x="0" y="297"/>
                </a:cubicBezTo>
                <a:cubicBezTo>
                  <a:pt x="0" y="134"/>
                  <a:pt x="134" y="0"/>
                  <a:pt x="304" y="0"/>
                </a:cubicBezTo>
                <a:cubicBezTo>
                  <a:pt x="466" y="0"/>
                  <a:pt x="600" y="134"/>
                  <a:pt x="600" y="297"/>
                </a:cubicBezTo>
                <a:cubicBezTo>
                  <a:pt x="600" y="466"/>
                  <a:pt x="466" y="601"/>
                  <a:pt x="304" y="601"/>
                </a:cubicBezTo>
                <a:close/>
                <a:moveTo>
                  <a:pt x="56" y="297"/>
                </a:moveTo>
                <a:lnTo>
                  <a:pt x="56" y="297"/>
                </a:lnTo>
                <a:cubicBezTo>
                  <a:pt x="304" y="297"/>
                  <a:pt x="304" y="297"/>
                  <a:pt x="304" y="297"/>
                </a:cubicBezTo>
                <a:cubicBezTo>
                  <a:pt x="304" y="56"/>
                  <a:pt x="304" y="56"/>
                  <a:pt x="304" y="56"/>
                </a:cubicBezTo>
                <a:cubicBezTo>
                  <a:pt x="169" y="56"/>
                  <a:pt x="56" y="162"/>
                  <a:pt x="56" y="297"/>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solidFill>
                <a:prstClr val="black"/>
              </a:solidFill>
            </a:endParaRPr>
          </a:p>
        </p:txBody>
      </p:sp>
      <p:sp>
        <p:nvSpPr>
          <p:cNvPr id="16" name="文本框 15"/>
          <p:cNvSpPr txBox="1"/>
          <p:nvPr/>
        </p:nvSpPr>
        <p:spPr>
          <a:xfrm>
            <a:off x="1106186" y="861885"/>
            <a:ext cx="3414022" cy="523220"/>
          </a:xfrm>
          <a:prstGeom prst="rect">
            <a:avLst/>
          </a:prstGeom>
          <a:noFill/>
        </p:spPr>
        <p:txBody>
          <a:bodyPr wrap="square" rtlCol="0">
            <a:spAutoFit/>
          </a:bodyPr>
          <a:lstStyle/>
          <a:p>
            <a:r>
              <a:rPr lang="zh-CN" altLang="en-US" sz="2800" dirty="0" smtClean="0">
                <a:solidFill>
                  <a:prstClr val="white"/>
                </a:solidFill>
                <a:latin typeface="微软雅黑 Light" panose="020B0502040204020203" pitchFamily="34" charset="-122"/>
                <a:ea typeface="微软雅黑 Light" panose="020B0502040204020203" pitchFamily="34" charset="-122"/>
              </a:rPr>
              <a:t>不定长参数</a:t>
            </a:r>
            <a:r>
              <a:rPr lang="zh-CN" altLang="en-US" sz="2800" dirty="0" smtClean="0">
                <a:solidFill>
                  <a:prstClr val="white"/>
                </a:solidFill>
                <a:latin typeface="Monaco" charset="0"/>
                <a:ea typeface="Monaco" charset="0"/>
                <a:cs typeface="Monaco" charset="0"/>
              </a:rPr>
              <a:t>*</a:t>
            </a:r>
            <a:r>
              <a:rPr lang="en-US" altLang="zh-CN" sz="2800" dirty="0" err="1" smtClean="0">
                <a:solidFill>
                  <a:prstClr val="white"/>
                </a:solidFill>
                <a:latin typeface="Monaco" charset="0"/>
                <a:ea typeface="Monaco" charset="0"/>
                <a:cs typeface="Monaco" charset="0"/>
              </a:rPr>
              <a:t>args</a:t>
            </a:r>
            <a:endParaRPr lang="zh-CN" altLang="en-US" sz="2800" dirty="0">
              <a:solidFill>
                <a:prstClr val="white"/>
              </a:solidFill>
              <a:latin typeface="Monaco" charset="0"/>
              <a:ea typeface="Monaco" charset="0"/>
              <a:cs typeface="Monaco" charset="0"/>
            </a:endParaRPr>
          </a:p>
        </p:txBody>
      </p:sp>
      <p:sp>
        <p:nvSpPr>
          <p:cNvPr id="17" name="文本框 16"/>
          <p:cNvSpPr txBox="1"/>
          <p:nvPr/>
        </p:nvSpPr>
        <p:spPr>
          <a:xfrm>
            <a:off x="9785498" y="3193312"/>
            <a:ext cx="184731" cy="369332"/>
          </a:xfrm>
          <a:prstGeom prst="rect">
            <a:avLst/>
          </a:prstGeom>
          <a:noFill/>
        </p:spPr>
        <p:txBody>
          <a:bodyPr wrap="none" rtlCol="0">
            <a:spAutoFit/>
          </a:bodyPr>
          <a:lstStyle/>
          <a:p>
            <a:endParaRPr kumimoji="1" lang="zh-CN" altLang="en-US" dirty="0"/>
          </a:p>
        </p:txBody>
      </p:sp>
    </p:spTree>
    <p:extLst>
      <p:ext uri="{BB962C8B-B14F-4D97-AF65-F5344CB8AC3E}">
        <p14:creationId xmlns:p14="http://schemas.microsoft.com/office/powerpoint/2010/main" xmlns="" val="301115023"/>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911424" y="1772816"/>
            <a:ext cx="10515600" cy="4104455"/>
          </a:xfrm>
        </p:spPr>
        <p:txBody>
          <a:bodyPr>
            <a:normAutofit/>
          </a:bodyPr>
          <a:lstStyle/>
          <a:p>
            <a:pPr marL="457200" lvl="1" indent="0">
              <a:lnSpc>
                <a:spcPct val="150000"/>
              </a:lnSpc>
              <a:buNone/>
            </a:pPr>
            <a:r>
              <a:rPr lang="en-US" altLang="zh-CN" dirty="0">
                <a:solidFill>
                  <a:prstClr val="black"/>
                </a:solidFill>
                <a:latin typeface="Monaco" charset="0"/>
                <a:ea typeface="Monaco" charset="0"/>
                <a:cs typeface="Monaco" charset="0"/>
              </a:rPr>
              <a:t>**</a:t>
            </a:r>
            <a:r>
              <a:rPr lang="en-US" altLang="zh-CN" dirty="0" err="1" smtClean="0">
                <a:solidFill>
                  <a:prstClr val="black"/>
                </a:solidFill>
                <a:latin typeface="Monaco" charset="0"/>
                <a:ea typeface="Monaco" charset="0"/>
                <a:cs typeface="Monaco" charset="0"/>
              </a:rPr>
              <a:t>kwargs</a:t>
            </a:r>
            <a:endParaRPr lang="en-US" altLang="zh-CN" dirty="0" smtClean="0">
              <a:solidFill>
                <a:prstClr val="black"/>
              </a:solidFill>
              <a:latin typeface="Monaco" charset="0"/>
              <a:ea typeface="Monaco" charset="0"/>
              <a:cs typeface="Monaco" charset="0"/>
            </a:endParaRPr>
          </a:p>
          <a:p>
            <a:pPr marL="457200" lvl="1" indent="0">
              <a:lnSpc>
                <a:spcPct val="150000"/>
              </a:lnSpc>
              <a:buNone/>
            </a:pPr>
            <a:r>
              <a:rPr lang="en-US" altLang="zh-CN" dirty="0" smtClean="0">
                <a:solidFill>
                  <a:prstClr val="black"/>
                </a:solidFill>
                <a:latin typeface="Monaco" charset="0"/>
                <a:ea typeface="Monaco" charset="0"/>
                <a:cs typeface="Monaco" charset="0"/>
              </a:rPr>
              <a:t>**</a:t>
            </a:r>
            <a:r>
              <a:rPr lang="en-US" altLang="zh-CN" dirty="0" err="1" smtClean="0">
                <a:solidFill>
                  <a:prstClr val="black"/>
                </a:solidFill>
                <a:latin typeface="Monaco" charset="0"/>
                <a:ea typeface="Monaco" charset="0"/>
                <a:cs typeface="Monaco" charset="0"/>
              </a:rPr>
              <a:t>kwargs</a:t>
            </a:r>
            <a:r>
              <a:rPr lang="zh-CN" altLang="en-US" dirty="0" smtClean="0">
                <a:solidFill>
                  <a:prstClr val="black"/>
                </a:solidFill>
                <a:latin typeface="Monaco" charset="0"/>
                <a:ea typeface="Monaco" charset="0"/>
                <a:cs typeface="Monaco" charset="0"/>
              </a:rPr>
              <a:t> </a:t>
            </a:r>
            <a:r>
              <a:rPr lang="zh-CN" altLang="en-US" dirty="0" smtClean="0">
                <a:solidFill>
                  <a:prstClr val="black"/>
                </a:solidFill>
                <a:latin typeface="Microsoft YaHei Light" charset="-122"/>
                <a:ea typeface="Microsoft YaHei Light" charset="-122"/>
                <a:cs typeface="Microsoft YaHei Light" charset="-122"/>
              </a:rPr>
              <a:t>的出现便是</a:t>
            </a:r>
            <a:r>
              <a:rPr lang="zh-CN" altLang="en-US" dirty="0">
                <a:solidFill>
                  <a:prstClr val="black"/>
                </a:solidFill>
                <a:latin typeface="Microsoft YaHei Light" charset="-122"/>
                <a:ea typeface="Microsoft YaHei Light" charset="-122"/>
                <a:cs typeface="Microsoft YaHei Light" charset="-122"/>
              </a:rPr>
              <a:t>解决需要传入特定关键词参数的情况</a:t>
            </a:r>
            <a:endParaRPr lang="en-US" altLang="zh-CN" dirty="0" smtClean="0">
              <a:solidFill>
                <a:prstClr val="black"/>
              </a:solidFill>
              <a:latin typeface="Microsoft YaHei Light" charset="-122"/>
              <a:ea typeface="Microsoft YaHei Light" charset="-122"/>
              <a:cs typeface="Microsoft YaHei Light" charset="-122"/>
            </a:endParaRPr>
          </a:p>
        </p:txBody>
      </p:sp>
      <p:sp>
        <p:nvSpPr>
          <p:cNvPr id="4" name="文本框 3"/>
          <p:cNvSpPr txBox="1"/>
          <p:nvPr/>
        </p:nvSpPr>
        <p:spPr>
          <a:xfrm>
            <a:off x="9633098" y="3040912"/>
            <a:ext cx="184731" cy="369332"/>
          </a:xfrm>
          <a:prstGeom prst="rect">
            <a:avLst/>
          </a:prstGeom>
          <a:noFill/>
        </p:spPr>
        <p:txBody>
          <a:bodyPr wrap="none" rtlCol="0">
            <a:spAutoFit/>
          </a:bodyPr>
          <a:lstStyle/>
          <a:p>
            <a:endParaRPr kumimoji="1" lang="zh-CN" altLang="en-US" dirty="0"/>
          </a:p>
        </p:txBody>
      </p:sp>
      <p:sp>
        <p:nvSpPr>
          <p:cNvPr id="12" name="文本框 5"/>
          <p:cNvSpPr txBox="1"/>
          <p:nvPr/>
        </p:nvSpPr>
        <p:spPr>
          <a:xfrm>
            <a:off x="1063824" y="989112"/>
            <a:ext cx="2664296" cy="400110"/>
          </a:xfrm>
          <a:prstGeom prst="rect">
            <a:avLst/>
          </a:prstGeom>
          <a:noFill/>
        </p:spPr>
        <p:txBody>
          <a:bodyPr wrap="square" rtlCol="0">
            <a:spAutoFit/>
          </a:bodyPr>
          <a:lstStyle/>
          <a:p>
            <a:r>
              <a:rPr lang="zh-CN" altLang="en-US" sz="2000" dirty="0">
                <a:solidFill>
                  <a:prstClr val="white"/>
                </a:solidFill>
                <a:latin typeface="微软雅黑 Light" panose="020B0502040204020203" pitchFamily="34" charset="-122"/>
                <a:ea typeface="微软雅黑 Light" panose="020B0502040204020203" pitchFamily="34" charset="-122"/>
              </a:rPr>
              <a:t>聚类分析</a:t>
            </a:r>
          </a:p>
        </p:txBody>
      </p:sp>
      <p:sp>
        <p:nvSpPr>
          <p:cNvPr id="13" name="矩形 28"/>
          <p:cNvSpPr/>
          <p:nvPr/>
        </p:nvSpPr>
        <p:spPr>
          <a:xfrm>
            <a:off x="133502" y="823563"/>
            <a:ext cx="510214"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
        <p:nvSpPr>
          <p:cNvPr id="14" name="矩形 4"/>
          <p:cNvSpPr/>
          <p:nvPr/>
        </p:nvSpPr>
        <p:spPr>
          <a:xfrm>
            <a:off x="631776" y="826637"/>
            <a:ext cx="4312096" cy="595228"/>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5" name="Freeform 78"/>
          <p:cNvSpPr>
            <a:spLocks noChangeArrowheads="1"/>
          </p:cNvSpPr>
          <p:nvPr/>
        </p:nvSpPr>
        <p:spPr bwMode="auto">
          <a:xfrm>
            <a:off x="271736" y="989112"/>
            <a:ext cx="254699" cy="277602"/>
          </a:xfrm>
          <a:custGeom>
            <a:avLst/>
            <a:gdLst>
              <a:gd name="T0" fmla="*/ 39230934 w 601"/>
              <a:gd name="T1" fmla="*/ 78442719 h 602"/>
              <a:gd name="T2" fmla="*/ 39230934 w 601"/>
              <a:gd name="T3" fmla="*/ 78442719 h 602"/>
              <a:gd name="T4" fmla="*/ 0 w 601"/>
              <a:gd name="T5" fmla="*/ 38764526 h 602"/>
              <a:gd name="T6" fmla="*/ 39230934 w 601"/>
              <a:gd name="T7" fmla="*/ 0 h 602"/>
              <a:gd name="T8" fmla="*/ 77429787 w 601"/>
              <a:gd name="T9" fmla="*/ 38764526 h 602"/>
              <a:gd name="T10" fmla="*/ 39230934 w 601"/>
              <a:gd name="T11" fmla="*/ 78442719 h 602"/>
              <a:gd name="T12" fmla="*/ 7226723 w 601"/>
              <a:gd name="T13" fmla="*/ 38764526 h 602"/>
              <a:gd name="T14" fmla="*/ 7226723 w 601"/>
              <a:gd name="T15" fmla="*/ 38764526 h 602"/>
              <a:gd name="T16" fmla="*/ 39230934 w 601"/>
              <a:gd name="T17" fmla="*/ 38764526 h 602"/>
              <a:gd name="T18" fmla="*/ 39230934 w 601"/>
              <a:gd name="T19" fmla="*/ 7308970 h 602"/>
              <a:gd name="T20" fmla="*/ 7226723 w 601"/>
              <a:gd name="T21" fmla="*/ 38764526 h 60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01" h="602">
                <a:moveTo>
                  <a:pt x="304" y="601"/>
                </a:moveTo>
                <a:lnTo>
                  <a:pt x="304" y="601"/>
                </a:lnTo>
                <a:cubicBezTo>
                  <a:pt x="134" y="601"/>
                  <a:pt x="0" y="466"/>
                  <a:pt x="0" y="297"/>
                </a:cubicBezTo>
                <a:cubicBezTo>
                  <a:pt x="0" y="134"/>
                  <a:pt x="134" y="0"/>
                  <a:pt x="304" y="0"/>
                </a:cubicBezTo>
                <a:cubicBezTo>
                  <a:pt x="466" y="0"/>
                  <a:pt x="600" y="134"/>
                  <a:pt x="600" y="297"/>
                </a:cubicBezTo>
                <a:cubicBezTo>
                  <a:pt x="600" y="466"/>
                  <a:pt x="466" y="601"/>
                  <a:pt x="304" y="601"/>
                </a:cubicBezTo>
                <a:close/>
                <a:moveTo>
                  <a:pt x="56" y="297"/>
                </a:moveTo>
                <a:lnTo>
                  <a:pt x="56" y="297"/>
                </a:lnTo>
                <a:cubicBezTo>
                  <a:pt x="304" y="297"/>
                  <a:pt x="304" y="297"/>
                  <a:pt x="304" y="297"/>
                </a:cubicBezTo>
                <a:cubicBezTo>
                  <a:pt x="304" y="56"/>
                  <a:pt x="304" y="56"/>
                  <a:pt x="304" y="56"/>
                </a:cubicBezTo>
                <a:cubicBezTo>
                  <a:pt x="169" y="56"/>
                  <a:pt x="56" y="162"/>
                  <a:pt x="56" y="297"/>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solidFill>
                <a:prstClr val="black"/>
              </a:solidFill>
            </a:endParaRPr>
          </a:p>
        </p:txBody>
      </p:sp>
      <p:sp>
        <p:nvSpPr>
          <p:cNvPr id="16" name="文本框 15"/>
          <p:cNvSpPr txBox="1"/>
          <p:nvPr/>
        </p:nvSpPr>
        <p:spPr>
          <a:xfrm>
            <a:off x="1106186" y="861885"/>
            <a:ext cx="4269734" cy="523220"/>
          </a:xfrm>
          <a:prstGeom prst="rect">
            <a:avLst/>
          </a:prstGeom>
          <a:noFill/>
        </p:spPr>
        <p:txBody>
          <a:bodyPr wrap="square" rtlCol="0">
            <a:spAutoFit/>
          </a:bodyPr>
          <a:lstStyle/>
          <a:p>
            <a:r>
              <a:rPr lang="zh-CN" altLang="en-US" sz="2800" dirty="0" smtClean="0">
                <a:solidFill>
                  <a:prstClr val="white"/>
                </a:solidFill>
                <a:latin typeface="微软雅黑 Light" panose="020B0502040204020203" pitchFamily="34" charset="-122"/>
                <a:ea typeface="微软雅黑 Light" panose="020B0502040204020203" pitchFamily="34" charset="-122"/>
              </a:rPr>
              <a:t>不定长参数</a:t>
            </a:r>
            <a:r>
              <a:rPr lang="zh-CN" altLang="en-US" sz="2800" dirty="0" smtClean="0">
                <a:solidFill>
                  <a:prstClr val="white"/>
                </a:solidFill>
                <a:latin typeface="Monaco" charset="0"/>
                <a:ea typeface="Monaco" charset="0"/>
                <a:cs typeface="Monaco" charset="0"/>
              </a:rPr>
              <a:t>**</a:t>
            </a:r>
            <a:r>
              <a:rPr lang="en-US" altLang="zh-CN" sz="2800" dirty="0" err="1" smtClean="0">
                <a:solidFill>
                  <a:prstClr val="white"/>
                </a:solidFill>
                <a:latin typeface="Monaco" charset="0"/>
                <a:ea typeface="Monaco" charset="0"/>
                <a:cs typeface="Monaco" charset="0"/>
              </a:rPr>
              <a:t>kwargs</a:t>
            </a:r>
            <a:endParaRPr lang="zh-CN" altLang="en-US" sz="2800" dirty="0">
              <a:solidFill>
                <a:prstClr val="white"/>
              </a:solidFill>
              <a:latin typeface="Monaco" charset="0"/>
              <a:ea typeface="Monaco" charset="0"/>
              <a:cs typeface="Monaco" charset="0"/>
            </a:endParaRPr>
          </a:p>
        </p:txBody>
      </p:sp>
      <p:sp>
        <p:nvSpPr>
          <p:cNvPr id="17" name="文本框 16"/>
          <p:cNvSpPr txBox="1"/>
          <p:nvPr/>
        </p:nvSpPr>
        <p:spPr>
          <a:xfrm>
            <a:off x="9785498" y="3193312"/>
            <a:ext cx="184731" cy="369332"/>
          </a:xfrm>
          <a:prstGeom prst="rect">
            <a:avLst/>
          </a:prstGeom>
          <a:noFill/>
        </p:spPr>
        <p:txBody>
          <a:bodyPr wrap="none" rtlCol="0">
            <a:spAutoFit/>
          </a:bodyPr>
          <a:lstStyle/>
          <a:p>
            <a:endParaRPr kumimoji="1" lang="zh-CN" altLang="en-US" dirty="0"/>
          </a:p>
        </p:txBody>
      </p:sp>
      <p:pic>
        <p:nvPicPr>
          <p:cNvPr id="5" name="图片 4"/>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1063824" y="3294506"/>
            <a:ext cx="7378700" cy="1651000"/>
          </a:xfrm>
          <a:prstGeom prst="rect">
            <a:avLst/>
          </a:prstGeom>
        </p:spPr>
      </p:pic>
      <p:pic>
        <p:nvPicPr>
          <p:cNvPr id="18" name="图片 17"/>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4721424" y="3294506"/>
            <a:ext cx="7442200" cy="2400300"/>
          </a:xfrm>
          <a:prstGeom prst="rect">
            <a:avLst/>
          </a:prstGeom>
        </p:spPr>
      </p:pic>
    </p:spTree>
    <p:extLst>
      <p:ext uri="{BB962C8B-B14F-4D97-AF65-F5344CB8AC3E}">
        <p14:creationId xmlns:p14="http://schemas.microsoft.com/office/powerpoint/2010/main" xmlns="" val="3351781879"/>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9633098" y="3040912"/>
            <a:ext cx="184731" cy="369332"/>
          </a:xfrm>
          <a:prstGeom prst="rect">
            <a:avLst/>
          </a:prstGeom>
          <a:noFill/>
        </p:spPr>
        <p:txBody>
          <a:bodyPr wrap="none" rtlCol="0">
            <a:spAutoFit/>
          </a:bodyPr>
          <a:lstStyle/>
          <a:p>
            <a:endParaRPr kumimoji="1" lang="zh-CN" altLang="en-US" dirty="0"/>
          </a:p>
        </p:txBody>
      </p:sp>
      <p:sp>
        <p:nvSpPr>
          <p:cNvPr id="12" name="文本框 5"/>
          <p:cNvSpPr txBox="1"/>
          <p:nvPr/>
        </p:nvSpPr>
        <p:spPr>
          <a:xfrm>
            <a:off x="1063824" y="989112"/>
            <a:ext cx="2664296" cy="400110"/>
          </a:xfrm>
          <a:prstGeom prst="rect">
            <a:avLst/>
          </a:prstGeom>
          <a:noFill/>
        </p:spPr>
        <p:txBody>
          <a:bodyPr wrap="square" rtlCol="0">
            <a:spAutoFit/>
          </a:bodyPr>
          <a:lstStyle/>
          <a:p>
            <a:r>
              <a:rPr lang="zh-CN" altLang="en-US" sz="2000" dirty="0">
                <a:solidFill>
                  <a:prstClr val="white"/>
                </a:solidFill>
                <a:latin typeface="微软雅黑 Light" panose="020B0502040204020203" pitchFamily="34" charset="-122"/>
                <a:ea typeface="微软雅黑 Light" panose="020B0502040204020203" pitchFamily="34" charset="-122"/>
              </a:rPr>
              <a:t>聚类分析</a:t>
            </a:r>
          </a:p>
        </p:txBody>
      </p:sp>
      <p:sp>
        <p:nvSpPr>
          <p:cNvPr id="13" name="矩形 28"/>
          <p:cNvSpPr/>
          <p:nvPr/>
        </p:nvSpPr>
        <p:spPr>
          <a:xfrm>
            <a:off x="133502" y="823563"/>
            <a:ext cx="510214"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
        <p:nvSpPr>
          <p:cNvPr id="14" name="矩形 4"/>
          <p:cNvSpPr/>
          <p:nvPr/>
        </p:nvSpPr>
        <p:spPr>
          <a:xfrm>
            <a:off x="631776" y="826637"/>
            <a:ext cx="4312096" cy="595228"/>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5" name="Freeform 78"/>
          <p:cNvSpPr>
            <a:spLocks noChangeArrowheads="1"/>
          </p:cNvSpPr>
          <p:nvPr/>
        </p:nvSpPr>
        <p:spPr bwMode="auto">
          <a:xfrm>
            <a:off x="271736" y="989112"/>
            <a:ext cx="254699" cy="277602"/>
          </a:xfrm>
          <a:custGeom>
            <a:avLst/>
            <a:gdLst>
              <a:gd name="T0" fmla="*/ 39230934 w 601"/>
              <a:gd name="T1" fmla="*/ 78442719 h 602"/>
              <a:gd name="T2" fmla="*/ 39230934 w 601"/>
              <a:gd name="T3" fmla="*/ 78442719 h 602"/>
              <a:gd name="T4" fmla="*/ 0 w 601"/>
              <a:gd name="T5" fmla="*/ 38764526 h 602"/>
              <a:gd name="T6" fmla="*/ 39230934 w 601"/>
              <a:gd name="T7" fmla="*/ 0 h 602"/>
              <a:gd name="T8" fmla="*/ 77429787 w 601"/>
              <a:gd name="T9" fmla="*/ 38764526 h 602"/>
              <a:gd name="T10" fmla="*/ 39230934 w 601"/>
              <a:gd name="T11" fmla="*/ 78442719 h 602"/>
              <a:gd name="T12" fmla="*/ 7226723 w 601"/>
              <a:gd name="T13" fmla="*/ 38764526 h 602"/>
              <a:gd name="T14" fmla="*/ 7226723 w 601"/>
              <a:gd name="T15" fmla="*/ 38764526 h 602"/>
              <a:gd name="T16" fmla="*/ 39230934 w 601"/>
              <a:gd name="T17" fmla="*/ 38764526 h 602"/>
              <a:gd name="T18" fmla="*/ 39230934 w 601"/>
              <a:gd name="T19" fmla="*/ 7308970 h 602"/>
              <a:gd name="T20" fmla="*/ 7226723 w 601"/>
              <a:gd name="T21" fmla="*/ 38764526 h 60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01" h="602">
                <a:moveTo>
                  <a:pt x="304" y="601"/>
                </a:moveTo>
                <a:lnTo>
                  <a:pt x="304" y="601"/>
                </a:lnTo>
                <a:cubicBezTo>
                  <a:pt x="134" y="601"/>
                  <a:pt x="0" y="466"/>
                  <a:pt x="0" y="297"/>
                </a:cubicBezTo>
                <a:cubicBezTo>
                  <a:pt x="0" y="134"/>
                  <a:pt x="134" y="0"/>
                  <a:pt x="304" y="0"/>
                </a:cubicBezTo>
                <a:cubicBezTo>
                  <a:pt x="466" y="0"/>
                  <a:pt x="600" y="134"/>
                  <a:pt x="600" y="297"/>
                </a:cubicBezTo>
                <a:cubicBezTo>
                  <a:pt x="600" y="466"/>
                  <a:pt x="466" y="601"/>
                  <a:pt x="304" y="601"/>
                </a:cubicBezTo>
                <a:close/>
                <a:moveTo>
                  <a:pt x="56" y="297"/>
                </a:moveTo>
                <a:lnTo>
                  <a:pt x="56" y="297"/>
                </a:lnTo>
                <a:cubicBezTo>
                  <a:pt x="304" y="297"/>
                  <a:pt x="304" y="297"/>
                  <a:pt x="304" y="297"/>
                </a:cubicBezTo>
                <a:cubicBezTo>
                  <a:pt x="304" y="56"/>
                  <a:pt x="304" y="56"/>
                  <a:pt x="304" y="56"/>
                </a:cubicBezTo>
                <a:cubicBezTo>
                  <a:pt x="169" y="56"/>
                  <a:pt x="56" y="162"/>
                  <a:pt x="56" y="297"/>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solidFill>
                <a:prstClr val="black"/>
              </a:solidFill>
            </a:endParaRPr>
          </a:p>
        </p:txBody>
      </p:sp>
      <p:sp>
        <p:nvSpPr>
          <p:cNvPr id="16" name="文本框 15"/>
          <p:cNvSpPr txBox="1"/>
          <p:nvPr/>
        </p:nvSpPr>
        <p:spPr>
          <a:xfrm>
            <a:off x="1106186" y="861885"/>
            <a:ext cx="4269734" cy="523220"/>
          </a:xfrm>
          <a:prstGeom prst="rect">
            <a:avLst/>
          </a:prstGeom>
          <a:noFill/>
        </p:spPr>
        <p:txBody>
          <a:bodyPr wrap="square" rtlCol="0">
            <a:spAutoFit/>
          </a:bodyPr>
          <a:lstStyle/>
          <a:p>
            <a:r>
              <a:rPr lang="zh-CN" altLang="en-US" sz="2800" dirty="0" smtClean="0">
                <a:solidFill>
                  <a:prstClr val="white"/>
                </a:solidFill>
                <a:latin typeface="微软雅黑 Light" panose="020B0502040204020203" pitchFamily="34" charset="-122"/>
                <a:ea typeface="微软雅黑 Light" panose="020B0502040204020203" pitchFamily="34" charset="-122"/>
              </a:rPr>
              <a:t>常见包中的不定参数</a:t>
            </a:r>
            <a:endParaRPr lang="zh-CN" altLang="en-US" sz="2800" dirty="0">
              <a:solidFill>
                <a:prstClr val="white"/>
              </a:solidFill>
              <a:latin typeface="Monaco" charset="0"/>
              <a:ea typeface="Monaco" charset="0"/>
              <a:cs typeface="Monaco" charset="0"/>
            </a:endParaRPr>
          </a:p>
        </p:txBody>
      </p:sp>
      <p:sp>
        <p:nvSpPr>
          <p:cNvPr id="17" name="文本框 16"/>
          <p:cNvSpPr txBox="1"/>
          <p:nvPr/>
        </p:nvSpPr>
        <p:spPr>
          <a:xfrm>
            <a:off x="9785498" y="3193312"/>
            <a:ext cx="184731" cy="369332"/>
          </a:xfrm>
          <a:prstGeom prst="rect">
            <a:avLst/>
          </a:prstGeom>
          <a:noFill/>
        </p:spPr>
        <p:txBody>
          <a:bodyPr wrap="none" rtlCol="0">
            <a:spAutoFit/>
          </a:bodyPr>
          <a:lstStyle/>
          <a:p>
            <a:endParaRPr kumimoji="1" lang="zh-CN" altLang="en-US" dirty="0"/>
          </a:p>
        </p:txBody>
      </p:sp>
      <p:sp>
        <p:nvSpPr>
          <p:cNvPr id="3" name="内容占位符 2"/>
          <p:cNvSpPr>
            <a:spLocks noGrp="1"/>
          </p:cNvSpPr>
          <p:nvPr>
            <p:ph idx="1"/>
          </p:nvPr>
        </p:nvSpPr>
        <p:spPr>
          <a:xfrm>
            <a:off x="271736" y="2246990"/>
            <a:ext cx="4939844" cy="4278354"/>
          </a:xfrm>
        </p:spPr>
        <p:txBody>
          <a:bodyPr>
            <a:normAutofit/>
          </a:bodyPr>
          <a:lstStyle/>
          <a:p>
            <a:r>
              <a:rPr kumimoji="1" lang="en-US" altLang="zh-CN" sz="2400" dirty="0" err="1">
                <a:latin typeface="Monaco" charset="0"/>
                <a:ea typeface="Monaco" charset="0"/>
                <a:cs typeface="Monaco" charset="0"/>
              </a:rPr>
              <a:t>s</a:t>
            </a:r>
            <a:r>
              <a:rPr kumimoji="1" lang="en-US" altLang="zh-CN" sz="2400" dirty="0" err="1" smtClean="0">
                <a:latin typeface="Monaco" charset="0"/>
                <a:ea typeface="Monaco" charset="0"/>
                <a:cs typeface="Monaco" charset="0"/>
              </a:rPr>
              <a:t>cikit</a:t>
            </a:r>
            <a:r>
              <a:rPr kumimoji="1" lang="en-US" altLang="zh-CN" sz="2400" dirty="0" smtClean="0">
                <a:latin typeface="Monaco" charset="0"/>
                <a:ea typeface="Monaco" charset="0"/>
                <a:cs typeface="Monaco" charset="0"/>
              </a:rPr>
              <a:t>-learn</a:t>
            </a:r>
            <a:r>
              <a:rPr kumimoji="1" lang="zh-CN" altLang="en-US" sz="2400" dirty="0" smtClean="0"/>
              <a:t>中的测试集训练集划分函数</a:t>
            </a:r>
            <a:endParaRPr kumimoji="1" lang="en-US" altLang="zh-CN" sz="2400" dirty="0" smtClean="0"/>
          </a:p>
          <a:p>
            <a:endParaRPr kumimoji="1" lang="en-US" altLang="zh-CN" sz="2400" dirty="0" smtClean="0"/>
          </a:p>
          <a:p>
            <a:r>
              <a:rPr kumimoji="1" lang="en-US" altLang="zh-CN" sz="2000" dirty="0" err="1">
                <a:solidFill>
                  <a:srgbClr val="942124"/>
                </a:solidFill>
                <a:latin typeface="Monaco" charset="0"/>
                <a:ea typeface="Monaco" charset="0"/>
                <a:cs typeface="Monaco" charset="0"/>
              </a:rPr>
              <a:t>d</a:t>
            </a:r>
            <a:r>
              <a:rPr kumimoji="1" lang="en-US" altLang="zh-CN" sz="2000" dirty="0" err="1" smtClean="0">
                <a:solidFill>
                  <a:srgbClr val="942124"/>
                </a:solidFill>
                <a:latin typeface="Monaco" charset="0"/>
                <a:ea typeface="Monaco" charset="0"/>
                <a:cs typeface="Monaco" charset="0"/>
              </a:rPr>
              <a:t>ef</a:t>
            </a:r>
            <a:r>
              <a:rPr kumimoji="1" lang="zh-CN" altLang="en-US" sz="2000" dirty="0" smtClean="0">
                <a:latin typeface="Monaco" charset="0"/>
                <a:ea typeface="Monaco" charset="0"/>
                <a:cs typeface="Monaco" charset="0"/>
              </a:rPr>
              <a:t> </a:t>
            </a:r>
            <a:r>
              <a:rPr kumimoji="1" lang="en-US" altLang="zh-CN" sz="2000" dirty="0" err="1" smtClean="0">
                <a:latin typeface="Monaco" charset="0"/>
                <a:ea typeface="Monaco" charset="0"/>
                <a:cs typeface="Monaco" charset="0"/>
              </a:rPr>
              <a:t>train_test_split</a:t>
            </a:r>
            <a:r>
              <a:rPr kumimoji="1" lang="en-US" altLang="zh-CN" sz="2000" dirty="0" smtClean="0">
                <a:latin typeface="Monaco" charset="0"/>
                <a:ea typeface="Monaco" charset="0"/>
                <a:cs typeface="Monaco" charset="0"/>
              </a:rPr>
              <a:t>(</a:t>
            </a:r>
            <a:r>
              <a:rPr kumimoji="1" lang="zh-CN" altLang="en-US" sz="2000" dirty="0" smtClean="0">
                <a:latin typeface="Monaco" charset="0"/>
                <a:ea typeface="Monaco" charset="0"/>
                <a:cs typeface="Monaco" charset="0"/>
              </a:rPr>
              <a:t>*</a:t>
            </a:r>
            <a:r>
              <a:rPr kumimoji="1" lang="en-US" altLang="zh-CN" sz="2000" dirty="0" smtClean="0">
                <a:latin typeface="Monaco" charset="0"/>
                <a:ea typeface="Monaco" charset="0"/>
                <a:cs typeface="Monaco" charset="0"/>
              </a:rPr>
              <a:t>array,</a:t>
            </a:r>
            <a:r>
              <a:rPr kumimoji="1" lang="zh-CN" altLang="en-US" sz="2000" dirty="0" smtClean="0">
                <a:latin typeface="Monaco" charset="0"/>
                <a:ea typeface="Monaco" charset="0"/>
                <a:cs typeface="Monaco" charset="0"/>
              </a:rPr>
              <a:t> **</a:t>
            </a:r>
            <a:r>
              <a:rPr kumimoji="1" lang="en-US" altLang="zh-CN" sz="2000" dirty="0" smtClean="0">
                <a:latin typeface="Monaco" charset="0"/>
                <a:ea typeface="Monaco" charset="0"/>
                <a:cs typeface="Monaco" charset="0"/>
              </a:rPr>
              <a:t>options)</a:t>
            </a:r>
            <a:endParaRPr kumimoji="1" lang="en-US" altLang="zh-CN" sz="2000" dirty="0">
              <a:latin typeface="Monaco" charset="0"/>
              <a:ea typeface="Monaco" charset="0"/>
              <a:cs typeface="Monaco" charset="0"/>
            </a:endParaRPr>
          </a:p>
        </p:txBody>
      </p:sp>
      <p:pic>
        <p:nvPicPr>
          <p:cNvPr id="6" name="图片 5"/>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5363980" y="0"/>
            <a:ext cx="6347637" cy="6858000"/>
          </a:xfrm>
          <a:prstGeom prst="rect">
            <a:avLst/>
          </a:prstGeom>
        </p:spPr>
      </p:pic>
    </p:spTree>
    <p:extLst>
      <p:ext uri="{BB962C8B-B14F-4D97-AF65-F5344CB8AC3E}">
        <p14:creationId xmlns:p14="http://schemas.microsoft.com/office/powerpoint/2010/main" xmlns="" val="1107601331"/>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263352" y="2132856"/>
            <a:ext cx="5104184" cy="4104455"/>
          </a:xfrm>
        </p:spPr>
        <p:txBody>
          <a:bodyPr>
            <a:normAutofit/>
          </a:bodyPr>
          <a:lstStyle/>
          <a:p>
            <a:pPr lvl="1">
              <a:lnSpc>
                <a:spcPct val="150000"/>
              </a:lnSpc>
            </a:pPr>
            <a:r>
              <a:rPr lang="zh-CN" altLang="en-US" dirty="0" smtClean="0">
                <a:solidFill>
                  <a:prstClr val="black"/>
                </a:solidFill>
                <a:latin typeface="Microsoft YaHei Light" charset="-122"/>
                <a:ea typeface="Microsoft YaHei Light" charset="-122"/>
                <a:cs typeface="Microsoft YaHei Light" charset="-122"/>
              </a:rPr>
              <a:t>函数定义时</a:t>
            </a:r>
            <a:endParaRPr lang="en-US" altLang="zh-CN" dirty="0" smtClean="0">
              <a:solidFill>
                <a:prstClr val="black"/>
              </a:solidFill>
              <a:latin typeface="Microsoft YaHei Light" charset="-122"/>
              <a:ea typeface="Microsoft YaHei Light" charset="-122"/>
              <a:cs typeface="Microsoft YaHei Light" charset="-122"/>
            </a:endParaRPr>
          </a:p>
          <a:p>
            <a:pPr lvl="1">
              <a:lnSpc>
                <a:spcPct val="150000"/>
              </a:lnSpc>
            </a:pPr>
            <a:r>
              <a:rPr lang="zh-CN" altLang="en-US" dirty="0">
                <a:latin typeface="Monaco" charset="0"/>
                <a:ea typeface="Monaco" charset="0"/>
                <a:cs typeface="Monaco" charset="0"/>
              </a:rPr>
              <a:t>*</a:t>
            </a:r>
            <a:r>
              <a:rPr lang="zh-CN" altLang="en-US" dirty="0"/>
              <a:t>可以将按位置传递进来的</a:t>
            </a:r>
            <a:r>
              <a:rPr lang="zh-CN" altLang="en-US" dirty="0" smtClean="0"/>
              <a:t>参数</a:t>
            </a:r>
            <a:r>
              <a:rPr lang="zh-CN" altLang="en-US" dirty="0"/>
              <a:t>“</a:t>
            </a:r>
            <a:r>
              <a:rPr lang="zh-CN" altLang="en-US" dirty="0" smtClean="0"/>
              <a:t>打包</a:t>
            </a:r>
            <a:r>
              <a:rPr lang="zh-CN" altLang="en-US" dirty="0"/>
              <a:t>”</a:t>
            </a:r>
            <a:r>
              <a:rPr lang="zh-CN" altLang="en-US" dirty="0" smtClean="0"/>
              <a:t>成元组</a:t>
            </a:r>
            <a:r>
              <a:rPr lang="en-US" altLang="zh-CN" dirty="0"/>
              <a:t>(tuple)</a:t>
            </a:r>
            <a:r>
              <a:rPr lang="zh-CN" altLang="en-US" dirty="0"/>
              <a:t>类型</a:t>
            </a:r>
            <a:br>
              <a:rPr lang="zh-CN" altLang="en-US" dirty="0"/>
            </a:br>
            <a:r>
              <a:rPr lang="zh-CN" altLang="en-US" dirty="0">
                <a:latin typeface="Monaco" charset="0"/>
                <a:ea typeface="Monaco" charset="0"/>
                <a:cs typeface="Monaco" charset="0"/>
              </a:rPr>
              <a:t>**</a:t>
            </a:r>
            <a:r>
              <a:rPr lang="zh-CN" altLang="en-US" dirty="0"/>
              <a:t>可以将按关键字传递进来的</a:t>
            </a:r>
            <a:r>
              <a:rPr lang="zh-CN" altLang="en-US" dirty="0" smtClean="0"/>
              <a:t>参数</a:t>
            </a:r>
            <a:r>
              <a:rPr lang="zh-CN" altLang="en-US" dirty="0"/>
              <a:t>“</a:t>
            </a:r>
            <a:r>
              <a:rPr lang="zh-CN" altLang="en-US" dirty="0" smtClean="0"/>
              <a:t>打包</a:t>
            </a:r>
            <a:r>
              <a:rPr lang="zh-CN" altLang="en-US" dirty="0"/>
              <a:t>”</a:t>
            </a:r>
            <a:r>
              <a:rPr lang="zh-CN" altLang="en-US" dirty="0" smtClean="0"/>
              <a:t>成</a:t>
            </a:r>
            <a:r>
              <a:rPr lang="zh-CN" altLang="en-US" dirty="0"/>
              <a:t>字典</a:t>
            </a:r>
            <a:r>
              <a:rPr lang="en-US" altLang="zh-CN" dirty="0"/>
              <a:t>(dictionary)</a:t>
            </a:r>
            <a:r>
              <a:rPr lang="zh-CN" altLang="en-US" dirty="0"/>
              <a:t>类型</a:t>
            </a:r>
            <a:endParaRPr lang="en-US" altLang="zh-CN" dirty="0" smtClean="0">
              <a:solidFill>
                <a:prstClr val="black"/>
              </a:solidFill>
              <a:latin typeface="Microsoft YaHei Light" charset="-122"/>
              <a:ea typeface="Microsoft YaHei Light" charset="-122"/>
              <a:cs typeface="Microsoft YaHei Light" charset="-122"/>
            </a:endParaRPr>
          </a:p>
        </p:txBody>
      </p:sp>
      <p:sp>
        <p:nvSpPr>
          <p:cNvPr id="4" name="文本框 3"/>
          <p:cNvSpPr txBox="1"/>
          <p:nvPr/>
        </p:nvSpPr>
        <p:spPr>
          <a:xfrm>
            <a:off x="9633098" y="3040912"/>
            <a:ext cx="184731" cy="369332"/>
          </a:xfrm>
          <a:prstGeom prst="rect">
            <a:avLst/>
          </a:prstGeom>
          <a:noFill/>
        </p:spPr>
        <p:txBody>
          <a:bodyPr wrap="none" rtlCol="0">
            <a:spAutoFit/>
          </a:bodyPr>
          <a:lstStyle/>
          <a:p>
            <a:endParaRPr kumimoji="1" lang="zh-CN" altLang="en-US" dirty="0"/>
          </a:p>
        </p:txBody>
      </p:sp>
      <p:sp>
        <p:nvSpPr>
          <p:cNvPr id="12" name="文本框 5"/>
          <p:cNvSpPr txBox="1"/>
          <p:nvPr/>
        </p:nvSpPr>
        <p:spPr>
          <a:xfrm>
            <a:off x="1063824" y="989112"/>
            <a:ext cx="2664296" cy="400110"/>
          </a:xfrm>
          <a:prstGeom prst="rect">
            <a:avLst/>
          </a:prstGeom>
          <a:noFill/>
        </p:spPr>
        <p:txBody>
          <a:bodyPr wrap="square" rtlCol="0">
            <a:spAutoFit/>
          </a:bodyPr>
          <a:lstStyle/>
          <a:p>
            <a:r>
              <a:rPr lang="zh-CN" altLang="en-US" sz="2000" dirty="0">
                <a:solidFill>
                  <a:prstClr val="white"/>
                </a:solidFill>
                <a:latin typeface="微软雅黑 Light" panose="020B0502040204020203" pitchFamily="34" charset="-122"/>
                <a:ea typeface="微软雅黑 Light" panose="020B0502040204020203" pitchFamily="34" charset="-122"/>
              </a:rPr>
              <a:t>聚类分析</a:t>
            </a:r>
          </a:p>
        </p:txBody>
      </p:sp>
      <p:sp>
        <p:nvSpPr>
          <p:cNvPr id="13" name="矩形 28"/>
          <p:cNvSpPr/>
          <p:nvPr/>
        </p:nvSpPr>
        <p:spPr>
          <a:xfrm>
            <a:off x="133502" y="823563"/>
            <a:ext cx="510214"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
        <p:nvSpPr>
          <p:cNvPr id="14" name="矩形 4"/>
          <p:cNvSpPr/>
          <p:nvPr/>
        </p:nvSpPr>
        <p:spPr>
          <a:xfrm>
            <a:off x="631776" y="826637"/>
            <a:ext cx="6832376" cy="595228"/>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5" name="Freeform 78"/>
          <p:cNvSpPr>
            <a:spLocks noChangeArrowheads="1"/>
          </p:cNvSpPr>
          <p:nvPr/>
        </p:nvSpPr>
        <p:spPr bwMode="auto">
          <a:xfrm>
            <a:off x="271736" y="989112"/>
            <a:ext cx="254699" cy="277602"/>
          </a:xfrm>
          <a:custGeom>
            <a:avLst/>
            <a:gdLst>
              <a:gd name="T0" fmla="*/ 39230934 w 601"/>
              <a:gd name="T1" fmla="*/ 78442719 h 602"/>
              <a:gd name="T2" fmla="*/ 39230934 w 601"/>
              <a:gd name="T3" fmla="*/ 78442719 h 602"/>
              <a:gd name="T4" fmla="*/ 0 w 601"/>
              <a:gd name="T5" fmla="*/ 38764526 h 602"/>
              <a:gd name="T6" fmla="*/ 39230934 w 601"/>
              <a:gd name="T7" fmla="*/ 0 h 602"/>
              <a:gd name="T8" fmla="*/ 77429787 w 601"/>
              <a:gd name="T9" fmla="*/ 38764526 h 602"/>
              <a:gd name="T10" fmla="*/ 39230934 w 601"/>
              <a:gd name="T11" fmla="*/ 78442719 h 602"/>
              <a:gd name="T12" fmla="*/ 7226723 w 601"/>
              <a:gd name="T13" fmla="*/ 38764526 h 602"/>
              <a:gd name="T14" fmla="*/ 7226723 w 601"/>
              <a:gd name="T15" fmla="*/ 38764526 h 602"/>
              <a:gd name="T16" fmla="*/ 39230934 w 601"/>
              <a:gd name="T17" fmla="*/ 38764526 h 602"/>
              <a:gd name="T18" fmla="*/ 39230934 w 601"/>
              <a:gd name="T19" fmla="*/ 7308970 h 602"/>
              <a:gd name="T20" fmla="*/ 7226723 w 601"/>
              <a:gd name="T21" fmla="*/ 38764526 h 60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01" h="602">
                <a:moveTo>
                  <a:pt x="304" y="601"/>
                </a:moveTo>
                <a:lnTo>
                  <a:pt x="304" y="601"/>
                </a:lnTo>
                <a:cubicBezTo>
                  <a:pt x="134" y="601"/>
                  <a:pt x="0" y="466"/>
                  <a:pt x="0" y="297"/>
                </a:cubicBezTo>
                <a:cubicBezTo>
                  <a:pt x="0" y="134"/>
                  <a:pt x="134" y="0"/>
                  <a:pt x="304" y="0"/>
                </a:cubicBezTo>
                <a:cubicBezTo>
                  <a:pt x="466" y="0"/>
                  <a:pt x="600" y="134"/>
                  <a:pt x="600" y="297"/>
                </a:cubicBezTo>
                <a:cubicBezTo>
                  <a:pt x="600" y="466"/>
                  <a:pt x="466" y="601"/>
                  <a:pt x="304" y="601"/>
                </a:cubicBezTo>
                <a:close/>
                <a:moveTo>
                  <a:pt x="56" y="297"/>
                </a:moveTo>
                <a:lnTo>
                  <a:pt x="56" y="297"/>
                </a:lnTo>
                <a:cubicBezTo>
                  <a:pt x="304" y="297"/>
                  <a:pt x="304" y="297"/>
                  <a:pt x="304" y="297"/>
                </a:cubicBezTo>
                <a:cubicBezTo>
                  <a:pt x="304" y="56"/>
                  <a:pt x="304" y="56"/>
                  <a:pt x="304" y="56"/>
                </a:cubicBezTo>
                <a:cubicBezTo>
                  <a:pt x="169" y="56"/>
                  <a:pt x="56" y="162"/>
                  <a:pt x="56" y="297"/>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solidFill>
                <a:prstClr val="black"/>
              </a:solidFill>
            </a:endParaRPr>
          </a:p>
        </p:txBody>
      </p:sp>
      <p:sp>
        <p:nvSpPr>
          <p:cNvPr id="16" name="文本框 15"/>
          <p:cNvSpPr txBox="1"/>
          <p:nvPr/>
        </p:nvSpPr>
        <p:spPr>
          <a:xfrm>
            <a:off x="1106186" y="861885"/>
            <a:ext cx="6490042" cy="523220"/>
          </a:xfrm>
          <a:prstGeom prst="rect">
            <a:avLst/>
          </a:prstGeom>
          <a:noFill/>
        </p:spPr>
        <p:txBody>
          <a:bodyPr wrap="square" rtlCol="0">
            <a:spAutoFit/>
          </a:bodyPr>
          <a:lstStyle/>
          <a:p>
            <a:r>
              <a:rPr lang="zh-CN" altLang="en-US" sz="2800" dirty="0" smtClean="0">
                <a:solidFill>
                  <a:prstClr val="white"/>
                </a:solidFill>
                <a:latin typeface="微软雅黑 Light" panose="020B0502040204020203" pitchFamily="34" charset="-122"/>
                <a:ea typeface="微软雅黑 Light" panose="020B0502040204020203" pitchFamily="34" charset="-122"/>
              </a:rPr>
              <a:t>函数定义与调用时，不定长参数的传入</a:t>
            </a:r>
            <a:endParaRPr lang="zh-CN" altLang="en-US" sz="2800" dirty="0">
              <a:solidFill>
                <a:prstClr val="white"/>
              </a:solidFill>
              <a:latin typeface="Monaco" charset="0"/>
              <a:ea typeface="Monaco" charset="0"/>
              <a:cs typeface="Monaco" charset="0"/>
            </a:endParaRPr>
          </a:p>
        </p:txBody>
      </p:sp>
      <p:sp>
        <p:nvSpPr>
          <p:cNvPr id="17" name="文本框 16"/>
          <p:cNvSpPr txBox="1"/>
          <p:nvPr/>
        </p:nvSpPr>
        <p:spPr>
          <a:xfrm>
            <a:off x="9785498" y="3193312"/>
            <a:ext cx="184731" cy="369332"/>
          </a:xfrm>
          <a:prstGeom prst="rect">
            <a:avLst/>
          </a:prstGeom>
          <a:noFill/>
        </p:spPr>
        <p:txBody>
          <a:bodyPr wrap="none" rtlCol="0">
            <a:spAutoFit/>
          </a:bodyPr>
          <a:lstStyle/>
          <a:p>
            <a:endParaRPr kumimoji="1" lang="zh-CN" altLang="en-US" dirty="0"/>
          </a:p>
        </p:txBody>
      </p:sp>
      <p:sp>
        <p:nvSpPr>
          <p:cNvPr id="11" name="内容占位符 1"/>
          <p:cNvSpPr txBox="1">
            <a:spLocks/>
          </p:cNvSpPr>
          <p:nvPr/>
        </p:nvSpPr>
        <p:spPr>
          <a:xfrm>
            <a:off x="5807968" y="2132856"/>
            <a:ext cx="5347506" cy="410445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lnSpc>
                <a:spcPct val="150000"/>
              </a:lnSpc>
            </a:pPr>
            <a:r>
              <a:rPr lang="zh-CN" altLang="en-US" dirty="0" smtClean="0">
                <a:solidFill>
                  <a:prstClr val="black"/>
                </a:solidFill>
                <a:latin typeface="Microsoft YaHei Light" charset="-122"/>
                <a:ea typeface="Microsoft YaHei Light" charset="-122"/>
                <a:cs typeface="Microsoft YaHei Light" charset="-122"/>
              </a:rPr>
              <a:t>函数调用时</a:t>
            </a:r>
            <a:endParaRPr lang="en-US" altLang="zh-CN" dirty="0" smtClean="0">
              <a:solidFill>
                <a:prstClr val="black"/>
              </a:solidFill>
              <a:latin typeface="Microsoft YaHei Light" charset="-122"/>
              <a:ea typeface="Microsoft YaHei Light" charset="-122"/>
              <a:cs typeface="Microsoft YaHei Light" charset="-122"/>
            </a:endParaRPr>
          </a:p>
          <a:p>
            <a:pPr lvl="1">
              <a:lnSpc>
                <a:spcPct val="150000"/>
              </a:lnSpc>
            </a:pPr>
            <a:r>
              <a:rPr lang="zh-CN" altLang="en-US" dirty="0">
                <a:latin typeface="Monaco" charset="0"/>
                <a:ea typeface="Monaco" charset="0"/>
                <a:cs typeface="Monaco" charset="0"/>
              </a:rPr>
              <a:t>*</a:t>
            </a:r>
            <a:r>
              <a:rPr lang="zh-CN" altLang="en-US" dirty="0" smtClean="0"/>
              <a:t>可以</a:t>
            </a:r>
            <a:r>
              <a:rPr lang="zh-CN" altLang="en-US" dirty="0"/>
              <a:t>“</a:t>
            </a:r>
            <a:r>
              <a:rPr lang="zh-CN" altLang="en-US" dirty="0" smtClean="0"/>
              <a:t>解压</a:t>
            </a:r>
            <a:r>
              <a:rPr lang="zh-CN" altLang="en-US" dirty="0"/>
              <a:t>”</a:t>
            </a:r>
            <a:r>
              <a:rPr lang="zh-CN" altLang="en-US" dirty="0" smtClean="0"/>
              <a:t>待</a:t>
            </a:r>
            <a:r>
              <a:rPr lang="zh-CN" altLang="en-US" dirty="0"/>
              <a:t>传递到函数中的 元组、列表、集合、字符串等</a:t>
            </a:r>
            <a:r>
              <a:rPr lang="zh-CN" altLang="en-US" dirty="0" smtClean="0"/>
              <a:t>类型，并</a:t>
            </a:r>
            <a:r>
              <a:rPr lang="zh-CN" altLang="en-US" dirty="0"/>
              <a:t>按位置传递到函数入口参数中</a:t>
            </a:r>
            <a:br>
              <a:rPr lang="zh-CN" altLang="en-US" dirty="0"/>
            </a:br>
            <a:r>
              <a:rPr lang="zh-CN" altLang="en-US" dirty="0">
                <a:latin typeface="Monaco" charset="0"/>
                <a:ea typeface="Monaco" charset="0"/>
                <a:cs typeface="Monaco" charset="0"/>
              </a:rPr>
              <a:t>**</a:t>
            </a:r>
            <a:r>
              <a:rPr lang="zh-CN" altLang="en-US" dirty="0" smtClean="0"/>
              <a:t>可以</a:t>
            </a:r>
            <a:r>
              <a:rPr lang="zh-CN" altLang="en-US" dirty="0"/>
              <a:t>“</a:t>
            </a:r>
            <a:r>
              <a:rPr lang="zh-CN" altLang="en-US" dirty="0" smtClean="0"/>
              <a:t>解压</a:t>
            </a:r>
            <a:r>
              <a:rPr lang="zh-CN" altLang="en-US" dirty="0"/>
              <a:t>”</a:t>
            </a:r>
            <a:r>
              <a:rPr lang="zh-CN" altLang="en-US" dirty="0" smtClean="0"/>
              <a:t>待</a:t>
            </a:r>
            <a:r>
              <a:rPr lang="zh-CN" altLang="en-US" dirty="0"/>
              <a:t>传递到函数中的字典，并按关键字传递到函数入口参数中</a:t>
            </a:r>
            <a:endParaRPr lang="en-US" altLang="zh-CN" dirty="0" smtClean="0">
              <a:solidFill>
                <a:prstClr val="black"/>
              </a:solidFill>
              <a:latin typeface="Microsoft YaHei Light" charset="-122"/>
              <a:ea typeface="Microsoft YaHei Light" charset="-122"/>
              <a:cs typeface="Microsoft YaHei Light" charset="-122"/>
            </a:endParaRPr>
          </a:p>
        </p:txBody>
      </p:sp>
    </p:spTree>
    <p:extLst>
      <p:ext uri="{BB962C8B-B14F-4D97-AF65-F5344CB8AC3E}">
        <p14:creationId xmlns:p14="http://schemas.microsoft.com/office/powerpoint/2010/main" xmlns="" val="2809398625"/>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947016" y="1916832"/>
            <a:ext cx="10515600" cy="4248471"/>
          </a:xfrm>
        </p:spPr>
        <p:txBody>
          <a:bodyPr>
            <a:normAutofit/>
          </a:bodyPr>
          <a:lstStyle/>
          <a:p>
            <a:pPr>
              <a:lnSpc>
                <a:spcPct val="150000"/>
              </a:lnSpc>
            </a:pPr>
            <a:r>
              <a:rPr kumimoji="1" lang="zh-CN" altLang="en-US" sz="2400" dirty="0" smtClean="0"/>
              <a:t>简化的函数定义方式</a:t>
            </a:r>
            <a:endParaRPr kumimoji="1" lang="zh-CN" altLang="en-US" sz="2000" dirty="0"/>
          </a:p>
        </p:txBody>
      </p:sp>
      <p:pic>
        <p:nvPicPr>
          <p:cNvPr id="3" name="图片 2"/>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1199456" y="4041067"/>
            <a:ext cx="6147350" cy="1800200"/>
          </a:xfrm>
          <a:prstGeom prst="rect">
            <a:avLst/>
          </a:prstGeom>
        </p:spPr>
      </p:pic>
      <p:pic>
        <p:nvPicPr>
          <p:cNvPr id="4" name="图片 3"/>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2343520" y="2527317"/>
            <a:ext cx="7722592" cy="1332045"/>
          </a:xfrm>
          <a:prstGeom prst="rect">
            <a:avLst/>
          </a:prstGeom>
        </p:spPr>
      </p:pic>
      <p:sp>
        <p:nvSpPr>
          <p:cNvPr id="7" name="标题 8"/>
          <p:cNvSpPr txBox="1">
            <a:spLocks/>
          </p:cNvSpPr>
          <p:nvPr/>
        </p:nvSpPr>
        <p:spPr>
          <a:xfrm>
            <a:off x="911424" y="579766"/>
            <a:ext cx="10515600" cy="7810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微软雅黑 Light" panose="020B0502040204020203" pitchFamily="34" charset="-122"/>
                <a:ea typeface="微软雅黑 Light" panose="020B0502040204020203" pitchFamily="34" charset="-122"/>
                <a:cs typeface="+mj-cs"/>
              </a:defRPr>
            </a:lvl1pPr>
          </a:lstStyle>
          <a:p>
            <a:r>
              <a:rPr lang="en-US" altLang="zh-CN" sz="3200" b="1" dirty="0" smtClean="0">
                <a:solidFill>
                  <a:srgbClr val="942124"/>
                </a:solidFill>
                <a:latin typeface="Monaco" charset="0"/>
                <a:ea typeface="Monaco" charset="0"/>
                <a:cs typeface="Monaco" charset="0"/>
              </a:rPr>
              <a:t>lambda</a:t>
            </a:r>
            <a:r>
              <a:rPr lang="zh-CN" altLang="en-US" sz="3200" b="1" dirty="0" smtClean="0">
                <a:solidFill>
                  <a:srgbClr val="942124"/>
                </a:solidFill>
                <a:cs typeface="+mn-cs"/>
              </a:rPr>
              <a:t>函数</a:t>
            </a:r>
            <a:endParaRPr lang="zh-CN" altLang="en-US" sz="3200" b="1" dirty="0">
              <a:solidFill>
                <a:srgbClr val="942124"/>
              </a:solidFill>
              <a:cs typeface="+mn-cs"/>
            </a:endParaRPr>
          </a:p>
        </p:txBody>
      </p:sp>
      <p:sp>
        <p:nvSpPr>
          <p:cNvPr id="8" name="矩形 28"/>
          <p:cNvSpPr/>
          <p:nvPr/>
        </p:nvSpPr>
        <p:spPr>
          <a:xfrm>
            <a:off x="-18898" y="671163"/>
            <a:ext cx="510214"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Tree>
    <p:extLst>
      <p:ext uri="{BB962C8B-B14F-4D97-AF65-F5344CB8AC3E}">
        <p14:creationId xmlns:p14="http://schemas.microsoft.com/office/powerpoint/2010/main" xmlns="" val="1800680353"/>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矩形 1"/>
          <p:cNvSpPr/>
          <p:nvPr/>
        </p:nvSpPr>
        <p:spPr>
          <a:xfrm>
            <a:off x="-11393" y="-27384"/>
            <a:ext cx="12192000" cy="779463"/>
          </a:xfrm>
          <a:prstGeom prst="rect">
            <a:avLst/>
          </a:prstGeom>
          <a:solidFill>
            <a:srgbClr val="94212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24" name="矩形 217"/>
          <p:cNvSpPr>
            <a:spLocks noChangeArrowheads="1"/>
          </p:cNvSpPr>
          <p:nvPr/>
        </p:nvSpPr>
        <p:spPr bwMode="auto">
          <a:xfrm>
            <a:off x="1455115" y="1825748"/>
            <a:ext cx="1620955" cy="52321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1439" tIns="45719" rIns="91439" bIns="45719">
            <a:spAutoFit/>
          </a:bodyPr>
          <a:lstStyle/>
          <a:p>
            <a:pPr fontAlgn="base">
              <a:spcBef>
                <a:spcPct val="0"/>
              </a:spcBef>
              <a:spcAft>
                <a:spcPct val="0"/>
              </a:spcAft>
            </a:pPr>
            <a:r>
              <a:rPr lang="zh-CN" altLang="en-US" sz="2800" dirty="0">
                <a:solidFill>
                  <a:srgbClr val="942124"/>
                </a:solidFill>
                <a:latin typeface="微软雅黑 Light" panose="020B0502040204020203" pitchFamily="34" charset="-122"/>
                <a:ea typeface="微软雅黑 Light" panose="020B0502040204020203" pitchFamily="34" charset="-122"/>
                <a:cs typeface="微软雅黑 Light" charset="0"/>
              </a:rPr>
              <a:t>第</a:t>
            </a:r>
            <a:r>
              <a:rPr lang="zh-CN" altLang="en-US" sz="2800" dirty="0" smtClean="0">
                <a:solidFill>
                  <a:srgbClr val="942124"/>
                </a:solidFill>
                <a:latin typeface="微软雅黑 Light" panose="020B0502040204020203" pitchFamily="34" charset="-122"/>
                <a:ea typeface="微软雅黑 Light" panose="020B0502040204020203" pitchFamily="34" charset="-122"/>
                <a:cs typeface="微软雅黑 Light" charset="0"/>
              </a:rPr>
              <a:t>一部分</a:t>
            </a:r>
            <a:endParaRPr lang="zh-CN" altLang="en-US" sz="2800" dirty="0">
              <a:solidFill>
                <a:srgbClr val="942124"/>
              </a:solidFill>
              <a:latin typeface="微软雅黑 Light" panose="020B0502040204020203" pitchFamily="34" charset="-122"/>
              <a:ea typeface="微软雅黑 Light" panose="020B0502040204020203" pitchFamily="34" charset="-122"/>
              <a:cs typeface="微软雅黑 Light" charset="0"/>
            </a:endParaRPr>
          </a:p>
        </p:txBody>
      </p:sp>
      <p:sp>
        <p:nvSpPr>
          <p:cNvPr id="25" name="矩形 24"/>
          <p:cNvSpPr/>
          <p:nvPr/>
        </p:nvSpPr>
        <p:spPr bwMode="auto">
          <a:xfrm>
            <a:off x="3935760" y="1772816"/>
            <a:ext cx="7272808" cy="523220"/>
          </a:xfrm>
          <a:prstGeom prst="rect">
            <a:avLst/>
          </a:prstGeom>
        </p:spPr>
        <p:txBody>
          <a:bodyPr wrap="square">
            <a:spAutoFit/>
          </a:bodyPr>
          <a:lstStyle/>
          <a:p>
            <a:pPr fontAlgn="base">
              <a:spcBef>
                <a:spcPct val="0"/>
              </a:spcBef>
              <a:spcAft>
                <a:spcPct val="0"/>
              </a:spcAft>
            </a:pPr>
            <a:r>
              <a:rPr lang="zh-CN" altLang="en-US" sz="2800" dirty="0" smtClean="0">
                <a:latin typeface="微软雅黑 Light" panose="020B0502040204020203" pitchFamily="34" charset="-122"/>
                <a:ea typeface="微软雅黑 Light" panose="020B0502040204020203" pitchFamily="34" charset="-122"/>
                <a:cs typeface="Microsoft YaHei" charset="0"/>
              </a:rPr>
              <a:t>初识</a:t>
            </a:r>
            <a:r>
              <a:rPr lang="en-US" altLang="zh-CN" sz="2800" dirty="0" smtClean="0">
                <a:latin typeface="微软雅黑 Light" panose="020B0502040204020203" pitchFamily="34" charset="-122"/>
                <a:ea typeface="微软雅黑 Light" panose="020B0502040204020203" pitchFamily="34" charset="-122"/>
                <a:cs typeface="Microsoft YaHei" charset="0"/>
              </a:rPr>
              <a:t>Python</a:t>
            </a:r>
            <a:endParaRPr lang="zh-CN" altLang="en-US" sz="2800" dirty="0">
              <a:latin typeface="微软雅黑 Light" panose="020B0502040204020203" pitchFamily="34" charset="-122"/>
              <a:ea typeface="微软雅黑 Light" panose="020B0502040204020203" pitchFamily="34" charset="-122"/>
              <a:cs typeface="Microsoft YaHei" charset="0"/>
            </a:endParaRPr>
          </a:p>
        </p:txBody>
      </p:sp>
      <p:sp>
        <p:nvSpPr>
          <p:cNvPr id="27" name="任意多边形 221"/>
          <p:cNvSpPr/>
          <p:nvPr/>
        </p:nvSpPr>
        <p:spPr>
          <a:xfrm rot="2700000">
            <a:off x="3404672" y="2002205"/>
            <a:ext cx="141180" cy="141180"/>
          </a:xfrm>
          <a:custGeom>
            <a:avLst/>
            <a:gdLst>
              <a:gd name="connsiteX0" fmla="*/ 0 w 687172"/>
              <a:gd name="connsiteY0" fmla="*/ 1 h 687172"/>
              <a:gd name="connsiteX1" fmla="*/ 477930 w 687172"/>
              <a:gd name="connsiteY1" fmla="*/ 0 h 687172"/>
              <a:gd name="connsiteX2" fmla="*/ 687172 w 687172"/>
              <a:gd name="connsiteY2" fmla="*/ 209242 h 687172"/>
              <a:gd name="connsiteX3" fmla="*/ 687172 w 687172"/>
              <a:gd name="connsiteY3" fmla="*/ 687172 h 687172"/>
              <a:gd name="connsiteX4" fmla="*/ 574946 w 687172"/>
              <a:gd name="connsiteY4" fmla="*/ 687172 h 687172"/>
              <a:gd name="connsiteX5" fmla="*/ 574945 w 687172"/>
              <a:gd name="connsiteY5" fmla="*/ 238336 h 687172"/>
              <a:gd name="connsiteX6" fmla="*/ 448836 w 687172"/>
              <a:gd name="connsiteY6" fmla="*/ 112227 h 687172"/>
              <a:gd name="connsiteX7" fmla="*/ 0 w 687172"/>
              <a:gd name="connsiteY7" fmla="*/ 112227 h 687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7172" h="687172">
                <a:moveTo>
                  <a:pt x="0" y="1"/>
                </a:moveTo>
                <a:lnTo>
                  <a:pt x="477930" y="0"/>
                </a:lnTo>
                <a:cubicBezTo>
                  <a:pt x="593491" y="0"/>
                  <a:pt x="687172" y="93681"/>
                  <a:pt x="687172" y="209242"/>
                </a:cubicBezTo>
                <a:lnTo>
                  <a:pt x="687172" y="687172"/>
                </a:lnTo>
                <a:lnTo>
                  <a:pt x="574946" y="687172"/>
                </a:lnTo>
                <a:lnTo>
                  <a:pt x="574945" y="238336"/>
                </a:lnTo>
                <a:cubicBezTo>
                  <a:pt x="574946" y="168688"/>
                  <a:pt x="518485" y="112227"/>
                  <a:pt x="448836" y="112227"/>
                </a:cubicBezTo>
                <a:lnTo>
                  <a:pt x="0" y="112227"/>
                </a:lnTo>
                <a:close/>
              </a:path>
            </a:pathLst>
          </a:custGeom>
          <a:solidFill>
            <a:srgbClr val="942124"/>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800" b="0" i="0" u="none" strike="noStrike" kern="0" cap="none" spc="0" normalizeH="0" baseline="0" noProof="0">
              <a:ln>
                <a:noFill/>
              </a:ln>
              <a:solidFill>
                <a:srgbClr val="3BBC5D"/>
              </a:solidFill>
              <a:effectLst/>
              <a:uLnTx/>
              <a:uFillTx/>
              <a:latin typeface="微软雅黑 Light" panose="020B0502040204020203" pitchFamily="34" charset="-122"/>
              <a:ea typeface="微软雅黑 Light" panose="020B0502040204020203" pitchFamily="34" charset="-122"/>
              <a:cs typeface=""/>
            </a:endParaRPr>
          </a:p>
        </p:txBody>
      </p:sp>
      <p:sp>
        <p:nvSpPr>
          <p:cNvPr id="28" name="任意多边形 222"/>
          <p:cNvSpPr/>
          <p:nvPr/>
        </p:nvSpPr>
        <p:spPr>
          <a:xfrm rot="2700000">
            <a:off x="3358696" y="1943831"/>
            <a:ext cx="257928" cy="257928"/>
          </a:xfrm>
          <a:custGeom>
            <a:avLst/>
            <a:gdLst>
              <a:gd name="connsiteX0" fmla="*/ 238336 w 1255427"/>
              <a:gd name="connsiteY0" fmla="*/ 112227 h 1255427"/>
              <a:gd name="connsiteX1" fmla="*/ 112227 w 1255427"/>
              <a:gd name="connsiteY1" fmla="*/ 238336 h 1255427"/>
              <a:gd name="connsiteX2" fmla="*/ 112227 w 1255427"/>
              <a:gd name="connsiteY2" fmla="*/ 1017091 h 1255427"/>
              <a:gd name="connsiteX3" fmla="*/ 238336 w 1255427"/>
              <a:gd name="connsiteY3" fmla="*/ 1143200 h 1255427"/>
              <a:gd name="connsiteX4" fmla="*/ 1017091 w 1255427"/>
              <a:gd name="connsiteY4" fmla="*/ 1143200 h 1255427"/>
              <a:gd name="connsiteX5" fmla="*/ 1143200 w 1255427"/>
              <a:gd name="connsiteY5" fmla="*/ 1017091 h 1255427"/>
              <a:gd name="connsiteX6" fmla="*/ 1143200 w 1255427"/>
              <a:gd name="connsiteY6" fmla="*/ 238336 h 1255427"/>
              <a:gd name="connsiteX7" fmla="*/ 1017091 w 1255427"/>
              <a:gd name="connsiteY7" fmla="*/ 112227 h 1255427"/>
              <a:gd name="connsiteX8" fmla="*/ 209242 w 1255427"/>
              <a:gd name="connsiteY8" fmla="*/ 0 h 1255427"/>
              <a:gd name="connsiteX9" fmla="*/ 1046185 w 1255427"/>
              <a:gd name="connsiteY9" fmla="*/ 0 h 1255427"/>
              <a:gd name="connsiteX10" fmla="*/ 1255427 w 1255427"/>
              <a:gd name="connsiteY10" fmla="*/ 209242 h 1255427"/>
              <a:gd name="connsiteX11" fmla="*/ 1255427 w 1255427"/>
              <a:gd name="connsiteY11" fmla="*/ 1046185 h 1255427"/>
              <a:gd name="connsiteX12" fmla="*/ 1046185 w 1255427"/>
              <a:gd name="connsiteY12" fmla="*/ 1255427 h 1255427"/>
              <a:gd name="connsiteX13" fmla="*/ 209242 w 1255427"/>
              <a:gd name="connsiteY13" fmla="*/ 1255427 h 1255427"/>
              <a:gd name="connsiteX14" fmla="*/ 0 w 1255427"/>
              <a:gd name="connsiteY14" fmla="*/ 1046185 h 1255427"/>
              <a:gd name="connsiteX15" fmla="*/ 0 w 1255427"/>
              <a:gd name="connsiteY15" fmla="*/ 209242 h 1255427"/>
              <a:gd name="connsiteX16" fmla="*/ 209242 w 1255427"/>
              <a:gd name="connsiteY16" fmla="*/ 0 h 1255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55427" h="1255427">
                <a:moveTo>
                  <a:pt x="238336" y="112227"/>
                </a:moveTo>
                <a:cubicBezTo>
                  <a:pt x="168688" y="112227"/>
                  <a:pt x="112227" y="168688"/>
                  <a:pt x="112227" y="238336"/>
                </a:cubicBezTo>
                <a:lnTo>
                  <a:pt x="112227" y="1017091"/>
                </a:lnTo>
                <a:cubicBezTo>
                  <a:pt x="112227" y="1086739"/>
                  <a:pt x="168688" y="1143200"/>
                  <a:pt x="238336" y="1143200"/>
                </a:cubicBezTo>
                <a:lnTo>
                  <a:pt x="1017091" y="1143200"/>
                </a:lnTo>
                <a:cubicBezTo>
                  <a:pt x="1086739" y="1143200"/>
                  <a:pt x="1143200" y="1086739"/>
                  <a:pt x="1143200" y="1017091"/>
                </a:cubicBezTo>
                <a:lnTo>
                  <a:pt x="1143200" y="238336"/>
                </a:lnTo>
                <a:cubicBezTo>
                  <a:pt x="1143200" y="168688"/>
                  <a:pt x="1086739" y="112227"/>
                  <a:pt x="1017091" y="112227"/>
                </a:cubicBezTo>
                <a:close/>
                <a:moveTo>
                  <a:pt x="209242" y="0"/>
                </a:moveTo>
                <a:lnTo>
                  <a:pt x="1046185" y="0"/>
                </a:lnTo>
                <a:cubicBezTo>
                  <a:pt x="1161746" y="0"/>
                  <a:pt x="1255427" y="93681"/>
                  <a:pt x="1255427" y="209242"/>
                </a:cubicBezTo>
                <a:lnTo>
                  <a:pt x="1255427" y="1046185"/>
                </a:lnTo>
                <a:cubicBezTo>
                  <a:pt x="1255427" y="1161746"/>
                  <a:pt x="1161746" y="1255427"/>
                  <a:pt x="1046185" y="1255427"/>
                </a:cubicBezTo>
                <a:lnTo>
                  <a:pt x="209242" y="1255427"/>
                </a:lnTo>
                <a:cubicBezTo>
                  <a:pt x="93681" y="1255427"/>
                  <a:pt x="0" y="1161746"/>
                  <a:pt x="0" y="1046185"/>
                </a:cubicBezTo>
                <a:lnTo>
                  <a:pt x="0" y="209242"/>
                </a:lnTo>
                <a:cubicBezTo>
                  <a:pt x="0" y="93681"/>
                  <a:pt x="93681" y="0"/>
                  <a:pt x="209242" y="0"/>
                </a:cubicBezTo>
                <a:close/>
              </a:path>
            </a:pathLst>
          </a:custGeom>
          <a:solidFill>
            <a:srgbClr val="942124"/>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000" b="0" i="0" u="none" strike="noStrike" kern="0" cap="none" spc="0" normalizeH="0" baseline="0" noProof="0">
              <a:ln>
                <a:noFill/>
              </a:ln>
              <a:solidFill>
                <a:srgbClr val="3BBC5D"/>
              </a:solidFill>
              <a:effectLst/>
              <a:uLnTx/>
              <a:uFillTx/>
              <a:latin typeface="微软雅黑 Light" panose="020B0502040204020203" pitchFamily="34" charset="-122"/>
              <a:ea typeface="微软雅黑 Light" panose="020B0502040204020203" pitchFamily="34" charset="-122"/>
              <a:cs typeface=""/>
            </a:endParaRPr>
          </a:p>
        </p:txBody>
      </p:sp>
      <p:sp>
        <p:nvSpPr>
          <p:cNvPr id="17" name="矩形 217"/>
          <p:cNvSpPr>
            <a:spLocks noChangeArrowheads="1"/>
          </p:cNvSpPr>
          <p:nvPr/>
        </p:nvSpPr>
        <p:spPr bwMode="auto">
          <a:xfrm>
            <a:off x="1455115" y="2473820"/>
            <a:ext cx="1620955" cy="52321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1439" tIns="45719" rIns="91439" bIns="45719">
            <a:spAutoFit/>
          </a:bodyPr>
          <a:lstStyle/>
          <a:p>
            <a:pPr fontAlgn="base">
              <a:spcBef>
                <a:spcPct val="0"/>
              </a:spcBef>
              <a:spcAft>
                <a:spcPct val="0"/>
              </a:spcAft>
            </a:pPr>
            <a:r>
              <a:rPr lang="zh-CN" altLang="en-US" sz="2800" dirty="0" smtClean="0">
                <a:solidFill>
                  <a:srgbClr val="942124"/>
                </a:solidFill>
                <a:latin typeface="微软雅黑 Light" panose="020B0502040204020203" pitchFamily="34" charset="-122"/>
                <a:ea typeface="微软雅黑 Light" panose="020B0502040204020203" pitchFamily="34" charset="-122"/>
                <a:cs typeface="微软雅黑 Light" charset="0"/>
              </a:rPr>
              <a:t>第二部分</a:t>
            </a:r>
            <a:endParaRPr lang="zh-CN" altLang="en-US" sz="2800" dirty="0">
              <a:solidFill>
                <a:srgbClr val="942124"/>
              </a:solidFill>
              <a:latin typeface="微软雅黑 Light" panose="020B0502040204020203" pitchFamily="34" charset="-122"/>
              <a:ea typeface="微软雅黑 Light" panose="020B0502040204020203" pitchFamily="34" charset="-122"/>
              <a:cs typeface="微软雅黑 Light" charset="0"/>
            </a:endParaRPr>
          </a:p>
        </p:txBody>
      </p:sp>
      <p:sp>
        <p:nvSpPr>
          <p:cNvPr id="18" name="矩形 17"/>
          <p:cNvSpPr/>
          <p:nvPr/>
        </p:nvSpPr>
        <p:spPr bwMode="auto">
          <a:xfrm>
            <a:off x="3935760" y="2420888"/>
            <a:ext cx="7272808" cy="830997"/>
          </a:xfrm>
          <a:prstGeom prst="rect">
            <a:avLst/>
          </a:prstGeom>
        </p:spPr>
        <p:txBody>
          <a:bodyPr wrap="square">
            <a:spAutoFit/>
          </a:bodyPr>
          <a:lstStyle/>
          <a:p>
            <a:pPr fontAlgn="base">
              <a:spcBef>
                <a:spcPct val="0"/>
              </a:spcBef>
              <a:spcAft>
                <a:spcPct val="0"/>
              </a:spcAft>
            </a:pPr>
            <a:r>
              <a:rPr lang="zh-CN" altLang="en-US" sz="2800" dirty="0">
                <a:latin typeface="微软雅黑 Light" panose="020B0502040204020203" pitchFamily="34" charset="-122"/>
                <a:ea typeface="微软雅黑 Light" panose="020B0502040204020203" pitchFamily="34" charset="-122"/>
                <a:cs typeface="Microsoft YaHei" charset="0"/>
              </a:rPr>
              <a:t>基本</a:t>
            </a:r>
            <a:r>
              <a:rPr lang="zh-CN" altLang="en-US" sz="2800" dirty="0" smtClean="0">
                <a:latin typeface="微软雅黑 Light" panose="020B0502040204020203" pitchFamily="34" charset="-122"/>
                <a:ea typeface="微软雅黑 Light" panose="020B0502040204020203" pitchFamily="34" charset="-122"/>
                <a:cs typeface="Microsoft YaHei" charset="0"/>
              </a:rPr>
              <a:t>概念</a:t>
            </a:r>
            <a:endParaRPr lang="en-US" altLang="zh-CN" sz="2800" dirty="0" smtClean="0">
              <a:latin typeface="微软雅黑 Light" panose="020B0502040204020203" pitchFamily="34" charset="-122"/>
              <a:ea typeface="微软雅黑 Light" panose="020B0502040204020203" pitchFamily="34" charset="-122"/>
              <a:cs typeface="Microsoft YaHei" charset="0"/>
            </a:endParaRPr>
          </a:p>
          <a:p>
            <a:pPr fontAlgn="base">
              <a:spcBef>
                <a:spcPct val="0"/>
              </a:spcBef>
              <a:spcAft>
                <a:spcPct val="0"/>
              </a:spcAft>
            </a:pPr>
            <a:r>
              <a:rPr lang="zh-CN" altLang="en-US" sz="2000" dirty="0" smtClean="0">
                <a:latin typeface="微软雅黑 Light" panose="020B0502040204020203" pitchFamily="34" charset="-122"/>
                <a:ea typeface="微软雅黑 Light" panose="020B0502040204020203" pitchFamily="34" charset="-122"/>
                <a:cs typeface="Microsoft YaHei" charset="0"/>
              </a:rPr>
              <a:t>变量、注释、</a:t>
            </a:r>
            <a:r>
              <a:rPr lang="en-US" altLang="zh-CN" sz="2000" dirty="0" smtClean="0">
                <a:latin typeface="Monaco" charset="0"/>
                <a:ea typeface="Monaco" charset="0"/>
                <a:cs typeface="Monaco" charset="0"/>
              </a:rPr>
              <a:t>print</a:t>
            </a:r>
            <a:r>
              <a:rPr lang="zh-CN" altLang="en-US" sz="2000" dirty="0" smtClean="0">
                <a:latin typeface="微软雅黑 Light" panose="020B0502040204020203" pitchFamily="34" charset="-122"/>
                <a:ea typeface="微软雅黑 Light" panose="020B0502040204020203" pitchFamily="34" charset="-122"/>
                <a:cs typeface="Microsoft YaHei" charset="0"/>
              </a:rPr>
              <a:t>函数、</a:t>
            </a:r>
            <a:r>
              <a:rPr lang="zh-CN" altLang="en-US" sz="2000" dirty="0">
                <a:latin typeface="微软雅黑 Light" panose="020B0502040204020203" pitchFamily="34" charset="-122"/>
                <a:ea typeface="微软雅黑 Light" panose="020B0502040204020203" pitchFamily="34" charset="-122"/>
                <a:cs typeface="Microsoft YaHei" charset="0"/>
              </a:rPr>
              <a:t>数据类型、算术运算符、类型</a:t>
            </a:r>
            <a:r>
              <a:rPr lang="zh-CN" altLang="en-US" sz="2000" dirty="0" smtClean="0">
                <a:latin typeface="微软雅黑 Light" panose="020B0502040204020203" pitchFamily="34" charset="-122"/>
                <a:ea typeface="微软雅黑 Light" panose="020B0502040204020203" pitchFamily="34" charset="-122"/>
                <a:cs typeface="Microsoft YaHei" charset="0"/>
              </a:rPr>
              <a:t>转换</a:t>
            </a:r>
          </a:p>
        </p:txBody>
      </p:sp>
      <p:sp>
        <p:nvSpPr>
          <p:cNvPr id="19" name="任意多边形 221"/>
          <p:cNvSpPr/>
          <p:nvPr/>
        </p:nvSpPr>
        <p:spPr>
          <a:xfrm rot="2700000">
            <a:off x="3404672" y="2650277"/>
            <a:ext cx="141180" cy="141180"/>
          </a:xfrm>
          <a:custGeom>
            <a:avLst/>
            <a:gdLst>
              <a:gd name="connsiteX0" fmla="*/ 0 w 687172"/>
              <a:gd name="connsiteY0" fmla="*/ 1 h 687172"/>
              <a:gd name="connsiteX1" fmla="*/ 477930 w 687172"/>
              <a:gd name="connsiteY1" fmla="*/ 0 h 687172"/>
              <a:gd name="connsiteX2" fmla="*/ 687172 w 687172"/>
              <a:gd name="connsiteY2" fmla="*/ 209242 h 687172"/>
              <a:gd name="connsiteX3" fmla="*/ 687172 w 687172"/>
              <a:gd name="connsiteY3" fmla="*/ 687172 h 687172"/>
              <a:gd name="connsiteX4" fmla="*/ 574946 w 687172"/>
              <a:gd name="connsiteY4" fmla="*/ 687172 h 687172"/>
              <a:gd name="connsiteX5" fmla="*/ 574945 w 687172"/>
              <a:gd name="connsiteY5" fmla="*/ 238336 h 687172"/>
              <a:gd name="connsiteX6" fmla="*/ 448836 w 687172"/>
              <a:gd name="connsiteY6" fmla="*/ 112227 h 687172"/>
              <a:gd name="connsiteX7" fmla="*/ 0 w 687172"/>
              <a:gd name="connsiteY7" fmla="*/ 112227 h 687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7172" h="687172">
                <a:moveTo>
                  <a:pt x="0" y="1"/>
                </a:moveTo>
                <a:lnTo>
                  <a:pt x="477930" y="0"/>
                </a:lnTo>
                <a:cubicBezTo>
                  <a:pt x="593491" y="0"/>
                  <a:pt x="687172" y="93681"/>
                  <a:pt x="687172" y="209242"/>
                </a:cubicBezTo>
                <a:lnTo>
                  <a:pt x="687172" y="687172"/>
                </a:lnTo>
                <a:lnTo>
                  <a:pt x="574946" y="687172"/>
                </a:lnTo>
                <a:lnTo>
                  <a:pt x="574945" y="238336"/>
                </a:lnTo>
                <a:cubicBezTo>
                  <a:pt x="574946" y="168688"/>
                  <a:pt x="518485" y="112227"/>
                  <a:pt x="448836" y="112227"/>
                </a:cubicBezTo>
                <a:lnTo>
                  <a:pt x="0" y="112227"/>
                </a:lnTo>
                <a:close/>
              </a:path>
            </a:pathLst>
          </a:custGeom>
          <a:solidFill>
            <a:srgbClr val="942124"/>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800" b="0" i="0" u="none" strike="noStrike" kern="0" cap="none" spc="0" normalizeH="0" baseline="0" noProof="0">
              <a:ln>
                <a:noFill/>
              </a:ln>
              <a:solidFill>
                <a:srgbClr val="3BBC5D"/>
              </a:solidFill>
              <a:effectLst/>
              <a:uLnTx/>
              <a:uFillTx/>
              <a:latin typeface="微软雅黑 Light" panose="020B0502040204020203" pitchFamily="34" charset="-122"/>
              <a:ea typeface="微软雅黑 Light" panose="020B0502040204020203" pitchFamily="34" charset="-122"/>
              <a:cs typeface=""/>
            </a:endParaRPr>
          </a:p>
        </p:txBody>
      </p:sp>
      <p:sp>
        <p:nvSpPr>
          <p:cNvPr id="20" name="任意多边形 222"/>
          <p:cNvSpPr/>
          <p:nvPr/>
        </p:nvSpPr>
        <p:spPr>
          <a:xfrm rot="2700000">
            <a:off x="3358696" y="2591903"/>
            <a:ext cx="257928" cy="257928"/>
          </a:xfrm>
          <a:custGeom>
            <a:avLst/>
            <a:gdLst>
              <a:gd name="connsiteX0" fmla="*/ 238336 w 1255427"/>
              <a:gd name="connsiteY0" fmla="*/ 112227 h 1255427"/>
              <a:gd name="connsiteX1" fmla="*/ 112227 w 1255427"/>
              <a:gd name="connsiteY1" fmla="*/ 238336 h 1255427"/>
              <a:gd name="connsiteX2" fmla="*/ 112227 w 1255427"/>
              <a:gd name="connsiteY2" fmla="*/ 1017091 h 1255427"/>
              <a:gd name="connsiteX3" fmla="*/ 238336 w 1255427"/>
              <a:gd name="connsiteY3" fmla="*/ 1143200 h 1255427"/>
              <a:gd name="connsiteX4" fmla="*/ 1017091 w 1255427"/>
              <a:gd name="connsiteY4" fmla="*/ 1143200 h 1255427"/>
              <a:gd name="connsiteX5" fmla="*/ 1143200 w 1255427"/>
              <a:gd name="connsiteY5" fmla="*/ 1017091 h 1255427"/>
              <a:gd name="connsiteX6" fmla="*/ 1143200 w 1255427"/>
              <a:gd name="connsiteY6" fmla="*/ 238336 h 1255427"/>
              <a:gd name="connsiteX7" fmla="*/ 1017091 w 1255427"/>
              <a:gd name="connsiteY7" fmla="*/ 112227 h 1255427"/>
              <a:gd name="connsiteX8" fmla="*/ 209242 w 1255427"/>
              <a:gd name="connsiteY8" fmla="*/ 0 h 1255427"/>
              <a:gd name="connsiteX9" fmla="*/ 1046185 w 1255427"/>
              <a:gd name="connsiteY9" fmla="*/ 0 h 1255427"/>
              <a:gd name="connsiteX10" fmla="*/ 1255427 w 1255427"/>
              <a:gd name="connsiteY10" fmla="*/ 209242 h 1255427"/>
              <a:gd name="connsiteX11" fmla="*/ 1255427 w 1255427"/>
              <a:gd name="connsiteY11" fmla="*/ 1046185 h 1255427"/>
              <a:gd name="connsiteX12" fmla="*/ 1046185 w 1255427"/>
              <a:gd name="connsiteY12" fmla="*/ 1255427 h 1255427"/>
              <a:gd name="connsiteX13" fmla="*/ 209242 w 1255427"/>
              <a:gd name="connsiteY13" fmla="*/ 1255427 h 1255427"/>
              <a:gd name="connsiteX14" fmla="*/ 0 w 1255427"/>
              <a:gd name="connsiteY14" fmla="*/ 1046185 h 1255427"/>
              <a:gd name="connsiteX15" fmla="*/ 0 w 1255427"/>
              <a:gd name="connsiteY15" fmla="*/ 209242 h 1255427"/>
              <a:gd name="connsiteX16" fmla="*/ 209242 w 1255427"/>
              <a:gd name="connsiteY16" fmla="*/ 0 h 1255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55427" h="1255427">
                <a:moveTo>
                  <a:pt x="238336" y="112227"/>
                </a:moveTo>
                <a:cubicBezTo>
                  <a:pt x="168688" y="112227"/>
                  <a:pt x="112227" y="168688"/>
                  <a:pt x="112227" y="238336"/>
                </a:cubicBezTo>
                <a:lnTo>
                  <a:pt x="112227" y="1017091"/>
                </a:lnTo>
                <a:cubicBezTo>
                  <a:pt x="112227" y="1086739"/>
                  <a:pt x="168688" y="1143200"/>
                  <a:pt x="238336" y="1143200"/>
                </a:cubicBezTo>
                <a:lnTo>
                  <a:pt x="1017091" y="1143200"/>
                </a:lnTo>
                <a:cubicBezTo>
                  <a:pt x="1086739" y="1143200"/>
                  <a:pt x="1143200" y="1086739"/>
                  <a:pt x="1143200" y="1017091"/>
                </a:cubicBezTo>
                <a:lnTo>
                  <a:pt x="1143200" y="238336"/>
                </a:lnTo>
                <a:cubicBezTo>
                  <a:pt x="1143200" y="168688"/>
                  <a:pt x="1086739" y="112227"/>
                  <a:pt x="1017091" y="112227"/>
                </a:cubicBezTo>
                <a:close/>
                <a:moveTo>
                  <a:pt x="209242" y="0"/>
                </a:moveTo>
                <a:lnTo>
                  <a:pt x="1046185" y="0"/>
                </a:lnTo>
                <a:cubicBezTo>
                  <a:pt x="1161746" y="0"/>
                  <a:pt x="1255427" y="93681"/>
                  <a:pt x="1255427" y="209242"/>
                </a:cubicBezTo>
                <a:lnTo>
                  <a:pt x="1255427" y="1046185"/>
                </a:lnTo>
                <a:cubicBezTo>
                  <a:pt x="1255427" y="1161746"/>
                  <a:pt x="1161746" y="1255427"/>
                  <a:pt x="1046185" y="1255427"/>
                </a:cubicBezTo>
                <a:lnTo>
                  <a:pt x="209242" y="1255427"/>
                </a:lnTo>
                <a:cubicBezTo>
                  <a:pt x="93681" y="1255427"/>
                  <a:pt x="0" y="1161746"/>
                  <a:pt x="0" y="1046185"/>
                </a:cubicBezTo>
                <a:lnTo>
                  <a:pt x="0" y="209242"/>
                </a:lnTo>
                <a:cubicBezTo>
                  <a:pt x="0" y="93681"/>
                  <a:pt x="93681" y="0"/>
                  <a:pt x="209242" y="0"/>
                </a:cubicBezTo>
                <a:close/>
              </a:path>
            </a:pathLst>
          </a:custGeom>
          <a:solidFill>
            <a:srgbClr val="942124"/>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000" b="0" i="0" u="none" strike="noStrike" kern="0" cap="none" spc="0" normalizeH="0" baseline="0" noProof="0">
              <a:ln>
                <a:noFill/>
              </a:ln>
              <a:solidFill>
                <a:srgbClr val="3BBC5D"/>
              </a:solidFill>
              <a:effectLst/>
              <a:uLnTx/>
              <a:uFillTx/>
              <a:latin typeface="微软雅黑 Light" panose="020B0502040204020203" pitchFamily="34" charset="-122"/>
              <a:ea typeface="微软雅黑 Light" panose="020B0502040204020203" pitchFamily="34" charset="-122"/>
              <a:cs typeface=""/>
            </a:endParaRPr>
          </a:p>
        </p:txBody>
      </p:sp>
      <p:sp>
        <p:nvSpPr>
          <p:cNvPr id="21" name="矩形 217"/>
          <p:cNvSpPr>
            <a:spLocks noChangeArrowheads="1"/>
          </p:cNvSpPr>
          <p:nvPr/>
        </p:nvSpPr>
        <p:spPr bwMode="auto">
          <a:xfrm>
            <a:off x="1455115" y="3337916"/>
            <a:ext cx="1620955" cy="52321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1439" tIns="45719" rIns="91439" bIns="45719">
            <a:spAutoFit/>
          </a:bodyPr>
          <a:lstStyle/>
          <a:p>
            <a:pPr fontAlgn="base">
              <a:spcBef>
                <a:spcPct val="0"/>
              </a:spcBef>
              <a:spcAft>
                <a:spcPct val="0"/>
              </a:spcAft>
            </a:pPr>
            <a:r>
              <a:rPr lang="zh-CN" altLang="en-US" sz="2800" dirty="0" smtClean="0">
                <a:solidFill>
                  <a:srgbClr val="942124"/>
                </a:solidFill>
                <a:latin typeface="微软雅黑 Light" panose="020B0502040204020203" pitchFamily="34" charset="-122"/>
                <a:ea typeface="微软雅黑 Light" panose="020B0502040204020203" pitchFamily="34" charset="-122"/>
                <a:cs typeface="微软雅黑 Light" charset="0"/>
              </a:rPr>
              <a:t>第三部分</a:t>
            </a:r>
            <a:endParaRPr lang="zh-CN" altLang="en-US" sz="2800" dirty="0">
              <a:solidFill>
                <a:srgbClr val="942124"/>
              </a:solidFill>
              <a:latin typeface="微软雅黑 Light" panose="020B0502040204020203" pitchFamily="34" charset="-122"/>
              <a:ea typeface="微软雅黑 Light" panose="020B0502040204020203" pitchFamily="34" charset="-122"/>
              <a:cs typeface="微软雅黑 Light" charset="0"/>
            </a:endParaRPr>
          </a:p>
        </p:txBody>
      </p:sp>
      <p:sp>
        <p:nvSpPr>
          <p:cNvPr id="22" name="矩形 21"/>
          <p:cNvSpPr/>
          <p:nvPr/>
        </p:nvSpPr>
        <p:spPr bwMode="auto">
          <a:xfrm>
            <a:off x="3935760" y="3284984"/>
            <a:ext cx="7272808" cy="830997"/>
          </a:xfrm>
          <a:prstGeom prst="rect">
            <a:avLst/>
          </a:prstGeom>
        </p:spPr>
        <p:txBody>
          <a:bodyPr wrap="square">
            <a:spAutoFit/>
          </a:bodyPr>
          <a:lstStyle/>
          <a:p>
            <a:pPr fontAlgn="base">
              <a:spcBef>
                <a:spcPct val="0"/>
              </a:spcBef>
              <a:spcAft>
                <a:spcPct val="0"/>
              </a:spcAft>
            </a:pPr>
            <a:r>
              <a:rPr lang="zh-CN" altLang="en-US" sz="2800" dirty="0" smtClean="0">
                <a:latin typeface="微软雅黑 Light" panose="020B0502040204020203" pitchFamily="34" charset="-122"/>
                <a:ea typeface="微软雅黑 Light" panose="020B0502040204020203" pitchFamily="34" charset="-122"/>
                <a:cs typeface="Microsoft YaHei" charset="0"/>
              </a:rPr>
              <a:t>数据的容器</a:t>
            </a:r>
            <a:endParaRPr lang="en-US" altLang="zh-CN" sz="2800" dirty="0" smtClean="0">
              <a:latin typeface="微软雅黑 Light" panose="020B0502040204020203" pitchFamily="34" charset="-122"/>
              <a:ea typeface="微软雅黑 Light" panose="020B0502040204020203" pitchFamily="34" charset="-122"/>
              <a:cs typeface="Microsoft YaHei" charset="0"/>
            </a:endParaRPr>
          </a:p>
          <a:p>
            <a:pPr fontAlgn="base">
              <a:spcBef>
                <a:spcPct val="0"/>
              </a:spcBef>
              <a:spcAft>
                <a:spcPct val="0"/>
              </a:spcAft>
            </a:pPr>
            <a:r>
              <a:rPr lang="zh-CN" altLang="en-US" sz="2000" dirty="0" smtClean="0">
                <a:latin typeface="微软雅黑 Light" panose="020B0502040204020203" pitchFamily="34" charset="-122"/>
                <a:ea typeface="微软雅黑 Light" panose="020B0502040204020203" pitchFamily="34" charset="-122"/>
                <a:cs typeface="Microsoft YaHei" charset="0"/>
              </a:rPr>
              <a:t>列表、元组、字典、集合</a:t>
            </a:r>
            <a:endParaRPr lang="zh-CN" altLang="en-US" sz="2000" dirty="0">
              <a:latin typeface="微软雅黑 Light" panose="020B0502040204020203" pitchFamily="34" charset="-122"/>
              <a:ea typeface="微软雅黑 Light" panose="020B0502040204020203" pitchFamily="34" charset="-122"/>
              <a:cs typeface="Microsoft YaHei" charset="0"/>
            </a:endParaRPr>
          </a:p>
        </p:txBody>
      </p:sp>
      <p:sp>
        <p:nvSpPr>
          <p:cNvPr id="23" name="任意多边形 221"/>
          <p:cNvSpPr/>
          <p:nvPr/>
        </p:nvSpPr>
        <p:spPr>
          <a:xfrm rot="2700000">
            <a:off x="3404672" y="3514373"/>
            <a:ext cx="141180" cy="141180"/>
          </a:xfrm>
          <a:custGeom>
            <a:avLst/>
            <a:gdLst>
              <a:gd name="connsiteX0" fmla="*/ 0 w 687172"/>
              <a:gd name="connsiteY0" fmla="*/ 1 h 687172"/>
              <a:gd name="connsiteX1" fmla="*/ 477930 w 687172"/>
              <a:gd name="connsiteY1" fmla="*/ 0 h 687172"/>
              <a:gd name="connsiteX2" fmla="*/ 687172 w 687172"/>
              <a:gd name="connsiteY2" fmla="*/ 209242 h 687172"/>
              <a:gd name="connsiteX3" fmla="*/ 687172 w 687172"/>
              <a:gd name="connsiteY3" fmla="*/ 687172 h 687172"/>
              <a:gd name="connsiteX4" fmla="*/ 574946 w 687172"/>
              <a:gd name="connsiteY4" fmla="*/ 687172 h 687172"/>
              <a:gd name="connsiteX5" fmla="*/ 574945 w 687172"/>
              <a:gd name="connsiteY5" fmla="*/ 238336 h 687172"/>
              <a:gd name="connsiteX6" fmla="*/ 448836 w 687172"/>
              <a:gd name="connsiteY6" fmla="*/ 112227 h 687172"/>
              <a:gd name="connsiteX7" fmla="*/ 0 w 687172"/>
              <a:gd name="connsiteY7" fmla="*/ 112227 h 687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7172" h="687172">
                <a:moveTo>
                  <a:pt x="0" y="1"/>
                </a:moveTo>
                <a:lnTo>
                  <a:pt x="477930" y="0"/>
                </a:lnTo>
                <a:cubicBezTo>
                  <a:pt x="593491" y="0"/>
                  <a:pt x="687172" y="93681"/>
                  <a:pt x="687172" y="209242"/>
                </a:cubicBezTo>
                <a:lnTo>
                  <a:pt x="687172" y="687172"/>
                </a:lnTo>
                <a:lnTo>
                  <a:pt x="574946" y="687172"/>
                </a:lnTo>
                <a:lnTo>
                  <a:pt x="574945" y="238336"/>
                </a:lnTo>
                <a:cubicBezTo>
                  <a:pt x="574946" y="168688"/>
                  <a:pt x="518485" y="112227"/>
                  <a:pt x="448836" y="112227"/>
                </a:cubicBezTo>
                <a:lnTo>
                  <a:pt x="0" y="112227"/>
                </a:lnTo>
                <a:close/>
              </a:path>
            </a:pathLst>
          </a:custGeom>
          <a:solidFill>
            <a:srgbClr val="942124"/>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800" b="0" i="0" u="none" strike="noStrike" kern="0" cap="none" spc="0" normalizeH="0" baseline="0" noProof="0">
              <a:ln>
                <a:noFill/>
              </a:ln>
              <a:solidFill>
                <a:srgbClr val="3BBC5D"/>
              </a:solidFill>
              <a:effectLst/>
              <a:uLnTx/>
              <a:uFillTx/>
              <a:latin typeface="微软雅黑 Light" panose="020B0502040204020203" pitchFamily="34" charset="-122"/>
              <a:ea typeface="微软雅黑 Light" panose="020B0502040204020203" pitchFamily="34" charset="-122"/>
              <a:cs typeface=""/>
            </a:endParaRPr>
          </a:p>
        </p:txBody>
      </p:sp>
      <p:sp>
        <p:nvSpPr>
          <p:cNvPr id="26" name="任意多边形 222"/>
          <p:cNvSpPr/>
          <p:nvPr/>
        </p:nvSpPr>
        <p:spPr>
          <a:xfrm rot="2700000">
            <a:off x="3358696" y="3455999"/>
            <a:ext cx="257928" cy="257928"/>
          </a:xfrm>
          <a:custGeom>
            <a:avLst/>
            <a:gdLst>
              <a:gd name="connsiteX0" fmla="*/ 238336 w 1255427"/>
              <a:gd name="connsiteY0" fmla="*/ 112227 h 1255427"/>
              <a:gd name="connsiteX1" fmla="*/ 112227 w 1255427"/>
              <a:gd name="connsiteY1" fmla="*/ 238336 h 1255427"/>
              <a:gd name="connsiteX2" fmla="*/ 112227 w 1255427"/>
              <a:gd name="connsiteY2" fmla="*/ 1017091 h 1255427"/>
              <a:gd name="connsiteX3" fmla="*/ 238336 w 1255427"/>
              <a:gd name="connsiteY3" fmla="*/ 1143200 h 1255427"/>
              <a:gd name="connsiteX4" fmla="*/ 1017091 w 1255427"/>
              <a:gd name="connsiteY4" fmla="*/ 1143200 h 1255427"/>
              <a:gd name="connsiteX5" fmla="*/ 1143200 w 1255427"/>
              <a:gd name="connsiteY5" fmla="*/ 1017091 h 1255427"/>
              <a:gd name="connsiteX6" fmla="*/ 1143200 w 1255427"/>
              <a:gd name="connsiteY6" fmla="*/ 238336 h 1255427"/>
              <a:gd name="connsiteX7" fmla="*/ 1017091 w 1255427"/>
              <a:gd name="connsiteY7" fmla="*/ 112227 h 1255427"/>
              <a:gd name="connsiteX8" fmla="*/ 209242 w 1255427"/>
              <a:gd name="connsiteY8" fmla="*/ 0 h 1255427"/>
              <a:gd name="connsiteX9" fmla="*/ 1046185 w 1255427"/>
              <a:gd name="connsiteY9" fmla="*/ 0 h 1255427"/>
              <a:gd name="connsiteX10" fmla="*/ 1255427 w 1255427"/>
              <a:gd name="connsiteY10" fmla="*/ 209242 h 1255427"/>
              <a:gd name="connsiteX11" fmla="*/ 1255427 w 1255427"/>
              <a:gd name="connsiteY11" fmla="*/ 1046185 h 1255427"/>
              <a:gd name="connsiteX12" fmla="*/ 1046185 w 1255427"/>
              <a:gd name="connsiteY12" fmla="*/ 1255427 h 1255427"/>
              <a:gd name="connsiteX13" fmla="*/ 209242 w 1255427"/>
              <a:gd name="connsiteY13" fmla="*/ 1255427 h 1255427"/>
              <a:gd name="connsiteX14" fmla="*/ 0 w 1255427"/>
              <a:gd name="connsiteY14" fmla="*/ 1046185 h 1255427"/>
              <a:gd name="connsiteX15" fmla="*/ 0 w 1255427"/>
              <a:gd name="connsiteY15" fmla="*/ 209242 h 1255427"/>
              <a:gd name="connsiteX16" fmla="*/ 209242 w 1255427"/>
              <a:gd name="connsiteY16" fmla="*/ 0 h 1255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55427" h="1255427">
                <a:moveTo>
                  <a:pt x="238336" y="112227"/>
                </a:moveTo>
                <a:cubicBezTo>
                  <a:pt x="168688" y="112227"/>
                  <a:pt x="112227" y="168688"/>
                  <a:pt x="112227" y="238336"/>
                </a:cubicBezTo>
                <a:lnTo>
                  <a:pt x="112227" y="1017091"/>
                </a:lnTo>
                <a:cubicBezTo>
                  <a:pt x="112227" y="1086739"/>
                  <a:pt x="168688" y="1143200"/>
                  <a:pt x="238336" y="1143200"/>
                </a:cubicBezTo>
                <a:lnTo>
                  <a:pt x="1017091" y="1143200"/>
                </a:lnTo>
                <a:cubicBezTo>
                  <a:pt x="1086739" y="1143200"/>
                  <a:pt x="1143200" y="1086739"/>
                  <a:pt x="1143200" y="1017091"/>
                </a:cubicBezTo>
                <a:lnTo>
                  <a:pt x="1143200" y="238336"/>
                </a:lnTo>
                <a:cubicBezTo>
                  <a:pt x="1143200" y="168688"/>
                  <a:pt x="1086739" y="112227"/>
                  <a:pt x="1017091" y="112227"/>
                </a:cubicBezTo>
                <a:close/>
                <a:moveTo>
                  <a:pt x="209242" y="0"/>
                </a:moveTo>
                <a:lnTo>
                  <a:pt x="1046185" y="0"/>
                </a:lnTo>
                <a:cubicBezTo>
                  <a:pt x="1161746" y="0"/>
                  <a:pt x="1255427" y="93681"/>
                  <a:pt x="1255427" y="209242"/>
                </a:cubicBezTo>
                <a:lnTo>
                  <a:pt x="1255427" y="1046185"/>
                </a:lnTo>
                <a:cubicBezTo>
                  <a:pt x="1255427" y="1161746"/>
                  <a:pt x="1161746" y="1255427"/>
                  <a:pt x="1046185" y="1255427"/>
                </a:cubicBezTo>
                <a:lnTo>
                  <a:pt x="209242" y="1255427"/>
                </a:lnTo>
                <a:cubicBezTo>
                  <a:pt x="93681" y="1255427"/>
                  <a:pt x="0" y="1161746"/>
                  <a:pt x="0" y="1046185"/>
                </a:cubicBezTo>
                <a:lnTo>
                  <a:pt x="0" y="209242"/>
                </a:lnTo>
                <a:cubicBezTo>
                  <a:pt x="0" y="93681"/>
                  <a:pt x="93681" y="0"/>
                  <a:pt x="209242" y="0"/>
                </a:cubicBezTo>
                <a:close/>
              </a:path>
            </a:pathLst>
          </a:custGeom>
          <a:solidFill>
            <a:srgbClr val="942124"/>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000" b="0" i="0" u="none" strike="noStrike" kern="0" cap="none" spc="0" normalizeH="0" baseline="0" noProof="0">
              <a:ln>
                <a:noFill/>
              </a:ln>
              <a:solidFill>
                <a:srgbClr val="3BBC5D"/>
              </a:solidFill>
              <a:effectLst/>
              <a:uLnTx/>
              <a:uFillTx/>
              <a:latin typeface="微软雅黑 Light" panose="020B0502040204020203" pitchFamily="34" charset="-122"/>
              <a:ea typeface="微软雅黑 Light" panose="020B0502040204020203" pitchFamily="34" charset="-122"/>
              <a:cs typeface=""/>
            </a:endParaRPr>
          </a:p>
        </p:txBody>
      </p:sp>
      <p:sp>
        <p:nvSpPr>
          <p:cNvPr id="36" name="矩形 217"/>
          <p:cNvSpPr>
            <a:spLocks noChangeArrowheads="1"/>
          </p:cNvSpPr>
          <p:nvPr/>
        </p:nvSpPr>
        <p:spPr bwMode="auto">
          <a:xfrm>
            <a:off x="1455115" y="4201926"/>
            <a:ext cx="1620955" cy="52321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1439" tIns="45719" rIns="91439" bIns="45719">
            <a:spAutoFit/>
          </a:bodyPr>
          <a:lstStyle/>
          <a:p>
            <a:pPr fontAlgn="base">
              <a:spcBef>
                <a:spcPct val="0"/>
              </a:spcBef>
              <a:spcAft>
                <a:spcPct val="0"/>
              </a:spcAft>
            </a:pPr>
            <a:r>
              <a:rPr lang="zh-CN" altLang="en-US" sz="2800" dirty="0" smtClean="0">
                <a:solidFill>
                  <a:srgbClr val="942124"/>
                </a:solidFill>
                <a:latin typeface="微软雅黑 Light" panose="020B0502040204020203" pitchFamily="34" charset="-122"/>
                <a:ea typeface="微软雅黑 Light" panose="020B0502040204020203" pitchFamily="34" charset="-122"/>
                <a:cs typeface="微软雅黑 Light" charset="0"/>
              </a:rPr>
              <a:t>第四部分</a:t>
            </a:r>
            <a:endParaRPr lang="zh-CN" altLang="en-US" sz="2800" dirty="0">
              <a:solidFill>
                <a:srgbClr val="942124"/>
              </a:solidFill>
              <a:latin typeface="微软雅黑 Light" panose="020B0502040204020203" pitchFamily="34" charset="-122"/>
              <a:ea typeface="微软雅黑 Light" panose="020B0502040204020203" pitchFamily="34" charset="-122"/>
              <a:cs typeface="微软雅黑 Light" charset="0"/>
            </a:endParaRPr>
          </a:p>
        </p:txBody>
      </p:sp>
      <p:sp>
        <p:nvSpPr>
          <p:cNvPr id="39" name="矩形 38"/>
          <p:cNvSpPr/>
          <p:nvPr/>
        </p:nvSpPr>
        <p:spPr bwMode="auto">
          <a:xfrm>
            <a:off x="3935760" y="4149080"/>
            <a:ext cx="7272808" cy="523220"/>
          </a:xfrm>
          <a:prstGeom prst="rect">
            <a:avLst/>
          </a:prstGeom>
        </p:spPr>
        <p:txBody>
          <a:bodyPr wrap="square">
            <a:spAutoFit/>
          </a:bodyPr>
          <a:lstStyle/>
          <a:p>
            <a:pPr fontAlgn="base">
              <a:spcBef>
                <a:spcPct val="0"/>
              </a:spcBef>
              <a:spcAft>
                <a:spcPct val="0"/>
              </a:spcAft>
            </a:pPr>
            <a:r>
              <a:rPr lang="zh-CN" altLang="en-US" sz="2800" dirty="0" smtClean="0">
                <a:latin typeface="微软雅黑 Light" panose="020B0502040204020203" pitchFamily="34" charset="-122"/>
                <a:ea typeface="微软雅黑 Light" panose="020B0502040204020203" pitchFamily="34" charset="-122"/>
                <a:cs typeface="Microsoft YaHei" charset="0"/>
              </a:rPr>
              <a:t>控制结构与推导式</a:t>
            </a:r>
            <a:endParaRPr lang="zh-CN" altLang="en-US" sz="2800" dirty="0">
              <a:latin typeface="微软雅黑 Light" panose="020B0502040204020203" pitchFamily="34" charset="-122"/>
              <a:ea typeface="微软雅黑 Light" panose="020B0502040204020203" pitchFamily="34" charset="-122"/>
              <a:cs typeface="Microsoft YaHei" charset="0"/>
            </a:endParaRPr>
          </a:p>
        </p:txBody>
      </p:sp>
      <p:sp>
        <p:nvSpPr>
          <p:cNvPr id="40" name="任意多边形 221"/>
          <p:cNvSpPr/>
          <p:nvPr/>
        </p:nvSpPr>
        <p:spPr>
          <a:xfrm rot="2700000">
            <a:off x="3404672" y="4378383"/>
            <a:ext cx="141180" cy="141180"/>
          </a:xfrm>
          <a:custGeom>
            <a:avLst/>
            <a:gdLst>
              <a:gd name="connsiteX0" fmla="*/ 0 w 687172"/>
              <a:gd name="connsiteY0" fmla="*/ 1 h 687172"/>
              <a:gd name="connsiteX1" fmla="*/ 477930 w 687172"/>
              <a:gd name="connsiteY1" fmla="*/ 0 h 687172"/>
              <a:gd name="connsiteX2" fmla="*/ 687172 w 687172"/>
              <a:gd name="connsiteY2" fmla="*/ 209242 h 687172"/>
              <a:gd name="connsiteX3" fmla="*/ 687172 w 687172"/>
              <a:gd name="connsiteY3" fmla="*/ 687172 h 687172"/>
              <a:gd name="connsiteX4" fmla="*/ 574946 w 687172"/>
              <a:gd name="connsiteY4" fmla="*/ 687172 h 687172"/>
              <a:gd name="connsiteX5" fmla="*/ 574945 w 687172"/>
              <a:gd name="connsiteY5" fmla="*/ 238336 h 687172"/>
              <a:gd name="connsiteX6" fmla="*/ 448836 w 687172"/>
              <a:gd name="connsiteY6" fmla="*/ 112227 h 687172"/>
              <a:gd name="connsiteX7" fmla="*/ 0 w 687172"/>
              <a:gd name="connsiteY7" fmla="*/ 112227 h 687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7172" h="687172">
                <a:moveTo>
                  <a:pt x="0" y="1"/>
                </a:moveTo>
                <a:lnTo>
                  <a:pt x="477930" y="0"/>
                </a:lnTo>
                <a:cubicBezTo>
                  <a:pt x="593491" y="0"/>
                  <a:pt x="687172" y="93681"/>
                  <a:pt x="687172" y="209242"/>
                </a:cubicBezTo>
                <a:lnTo>
                  <a:pt x="687172" y="687172"/>
                </a:lnTo>
                <a:lnTo>
                  <a:pt x="574946" y="687172"/>
                </a:lnTo>
                <a:lnTo>
                  <a:pt x="574945" y="238336"/>
                </a:lnTo>
                <a:cubicBezTo>
                  <a:pt x="574946" y="168688"/>
                  <a:pt x="518485" y="112227"/>
                  <a:pt x="448836" y="112227"/>
                </a:cubicBezTo>
                <a:lnTo>
                  <a:pt x="0" y="112227"/>
                </a:lnTo>
                <a:close/>
              </a:path>
            </a:pathLst>
          </a:custGeom>
          <a:solidFill>
            <a:srgbClr val="942124"/>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800" b="0" i="0" u="none" strike="noStrike" kern="0" cap="none" spc="0" normalizeH="0" baseline="0" noProof="0">
              <a:ln>
                <a:noFill/>
              </a:ln>
              <a:solidFill>
                <a:srgbClr val="3BBC5D"/>
              </a:solidFill>
              <a:effectLst/>
              <a:uLnTx/>
              <a:uFillTx/>
              <a:latin typeface="微软雅黑 Light" panose="020B0502040204020203" pitchFamily="34" charset="-122"/>
              <a:ea typeface="微软雅黑 Light" panose="020B0502040204020203" pitchFamily="34" charset="-122"/>
              <a:cs typeface=""/>
            </a:endParaRPr>
          </a:p>
        </p:txBody>
      </p:sp>
      <p:sp>
        <p:nvSpPr>
          <p:cNvPr id="41" name="任意多边形 222"/>
          <p:cNvSpPr/>
          <p:nvPr/>
        </p:nvSpPr>
        <p:spPr>
          <a:xfrm rot="2700000">
            <a:off x="3358696" y="4322541"/>
            <a:ext cx="257928" cy="257928"/>
          </a:xfrm>
          <a:custGeom>
            <a:avLst/>
            <a:gdLst>
              <a:gd name="connsiteX0" fmla="*/ 238336 w 1255427"/>
              <a:gd name="connsiteY0" fmla="*/ 112227 h 1255427"/>
              <a:gd name="connsiteX1" fmla="*/ 112227 w 1255427"/>
              <a:gd name="connsiteY1" fmla="*/ 238336 h 1255427"/>
              <a:gd name="connsiteX2" fmla="*/ 112227 w 1255427"/>
              <a:gd name="connsiteY2" fmla="*/ 1017091 h 1255427"/>
              <a:gd name="connsiteX3" fmla="*/ 238336 w 1255427"/>
              <a:gd name="connsiteY3" fmla="*/ 1143200 h 1255427"/>
              <a:gd name="connsiteX4" fmla="*/ 1017091 w 1255427"/>
              <a:gd name="connsiteY4" fmla="*/ 1143200 h 1255427"/>
              <a:gd name="connsiteX5" fmla="*/ 1143200 w 1255427"/>
              <a:gd name="connsiteY5" fmla="*/ 1017091 h 1255427"/>
              <a:gd name="connsiteX6" fmla="*/ 1143200 w 1255427"/>
              <a:gd name="connsiteY6" fmla="*/ 238336 h 1255427"/>
              <a:gd name="connsiteX7" fmla="*/ 1017091 w 1255427"/>
              <a:gd name="connsiteY7" fmla="*/ 112227 h 1255427"/>
              <a:gd name="connsiteX8" fmla="*/ 209242 w 1255427"/>
              <a:gd name="connsiteY8" fmla="*/ 0 h 1255427"/>
              <a:gd name="connsiteX9" fmla="*/ 1046185 w 1255427"/>
              <a:gd name="connsiteY9" fmla="*/ 0 h 1255427"/>
              <a:gd name="connsiteX10" fmla="*/ 1255427 w 1255427"/>
              <a:gd name="connsiteY10" fmla="*/ 209242 h 1255427"/>
              <a:gd name="connsiteX11" fmla="*/ 1255427 w 1255427"/>
              <a:gd name="connsiteY11" fmla="*/ 1046185 h 1255427"/>
              <a:gd name="connsiteX12" fmla="*/ 1046185 w 1255427"/>
              <a:gd name="connsiteY12" fmla="*/ 1255427 h 1255427"/>
              <a:gd name="connsiteX13" fmla="*/ 209242 w 1255427"/>
              <a:gd name="connsiteY13" fmla="*/ 1255427 h 1255427"/>
              <a:gd name="connsiteX14" fmla="*/ 0 w 1255427"/>
              <a:gd name="connsiteY14" fmla="*/ 1046185 h 1255427"/>
              <a:gd name="connsiteX15" fmla="*/ 0 w 1255427"/>
              <a:gd name="connsiteY15" fmla="*/ 209242 h 1255427"/>
              <a:gd name="connsiteX16" fmla="*/ 209242 w 1255427"/>
              <a:gd name="connsiteY16" fmla="*/ 0 h 1255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55427" h="1255427">
                <a:moveTo>
                  <a:pt x="238336" y="112227"/>
                </a:moveTo>
                <a:cubicBezTo>
                  <a:pt x="168688" y="112227"/>
                  <a:pt x="112227" y="168688"/>
                  <a:pt x="112227" y="238336"/>
                </a:cubicBezTo>
                <a:lnTo>
                  <a:pt x="112227" y="1017091"/>
                </a:lnTo>
                <a:cubicBezTo>
                  <a:pt x="112227" y="1086739"/>
                  <a:pt x="168688" y="1143200"/>
                  <a:pt x="238336" y="1143200"/>
                </a:cubicBezTo>
                <a:lnTo>
                  <a:pt x="1017091" y="1143200"/>
                </a:lnTo>
                <a:cubicBezTo>
                  <a:pt x="1086739" y="1143200"/>
                  <a:pt x="1143200" y="1086739"/>
                  <a:pt x="1143200" y="1017091"/>
                </a:cubicBezTo>
                <a:lnTo>
                  <a:pt x="1143200" y="238336"/>
                </a:lnTo>
                <a:cubicBezTo>
                  <a:pt x="1143200" y="168688"/>
                  <a:pt x="1086739" y="112227"/>
                  <a:pt x="1017091" y="112227"/>
                </a:cubicBezTo>
                <a:close/>
                <a:moveTo>
                  <a:pt x="209242" y="0"/>
                </a:moveTo>
                <a:lnTo>
                  <a:pt x="1046185" y="0"/>
                </a:lnTo>
                <a:cubicBezTo>
                  <a:pt x="1161746" y="0"/>
                  <a:pt x="1255427" y="93681"/>
                  <a:pt x="1255427" y="209242"/>
                </a:cubicBezTo>
                <a:lnTo>
                  <a:pt x="1255427" y="1046185"/>
                </a:lnTo>
                <a:cubicBezTo>
                  <a:pt x="1255427" y="1161746"/>
                  <a:pt x="1161746" y="1255427"/>
                  <a:pt x="1046185" y="1255427"/>
                </a:cubicBezTo>
                <a:lnTo>
                  <a:pt x="209242" y="1255427"/>
                </a:lnTo>
                <a:cubicBezTo>
                  <a:pt x="93681" y="1255427"/>
                  <a:pt x="0" y="1161746"/>
                  <a:pt x="0" y="1046185"/>
                </a:cubicBezTo>
                <a:lnTo>
                  <a:pt x="0" y="209242"/>
                </a:lnTo>
                <a:cubicBezTo>
                  <a:pt x="0" y="93681"/>
                  <a:pt x="93681" y="0"/>
                  <a:pt x="209242" y="0"/>
                </a:cubicBezTo>
                <a:close/>
              </a:path>
            </a:pathLst>
          </a:custGeom>
          <a:solidFill>
            <a:srgbClr val="942124"/>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000" b="0" i="0" u="none" strike="noStrike" kern="0" cap="none" spc="0" normalizeH="0" baseline="0" noProof="0">
              <a:ln>
                <a:noFill/>
              </a:ln>
              <a:solidFill>
                <a:srgbClr val="3BBC5D"/>
              </a:solidFill>
              <a:effectLst/>
              <a:uLnTx/>
              <a:uFillTx/>
              <a:latin typeface="微软雅黑 Light" panose="020B0502040204020203" pitchFamily="34" charset="-122"/>
              <a:ea typeface="微软雅黑 Light" panose="020B0502040204020203" pitchFamily="34" charset="-122"/>
              <a:cs typeface=""/>
            </a:endParaRPr>
          </a:p>
        </p:txBody>
      </p:sp>
      <p:sp>
        <p:nvSpPr>
          <p:cNvPr id="4" name="日期占位符 3"/>
          <p:cNvSpPr>
            <a:spLocks noGrp="1"/>
          </p:cNvSpPr>
          <p:nvPr>
            <p:ph type="dt" sz="half" idx="10"/>
          </p:nvPr>
        </p:nvSpPr>
        <p:spPr/>
        <p:txBody>
          <a:bodyPr/>
          <a:lstStyle/>
          <a:p>
            <a:fld id="{197AF101-171F-4E78-A41D-2B7518E9F94A}" type="datetime1">
              <a:rPr lang="zh-CN" altLang="en-US" smtClean="0"/>
              <a:pPr/>
              <a:t>2019/9/8</a:t>
            </a:fld>
            <a:endParaRPr lang="zh-CN" altLang="en-US"/>
          </a:p>
        </p:txBody>
      </p:sp>
      <p:sp>
        <p:nvSpPr>
          <p:cNvPr id="5" name="灯片编号占位符 4"/>
          <p:cNvSpPr>
            <a:spLocks noGrp="1"/>
          </p:cNvSpPr>
          <p:nvPr>
            <p:ph type="sldNum" sz="quarter" idx="12"/>
          </p:nvPr>
        </p:nvSpPr>
        <p:spPr/>
        <p:txBody>
          <a:bodyPr/>
          <a:lstStyle/>
          <a:p>
            <a:fld id="{370D8578-DDD4-487D-A316-C8E65CC577E1}" type="slidenum">
              <a:rPr lang="zh-CN" altLang="en-US" smtClean="0"/>
              <a:pPr/>
              <a:t>2</a:t>
            </a:fld>
            <a:endParaRPr lang="zh-CN" altLang="en-US"/>
          </a:p>
        </p:txBody>
      </p:sp>
    </p:spTree>
    <p:extLst>
      <p:ext uri="{BB962C8B-B14F-4D97-AF65-F5344CB8AC3E}">
        <p14:creationId xmlns:p14="http://schemas.microsoft.com/office/powerpoint/2010/main" xmlns="" val="2865273449"/>
      </p:ext>
    </p:extLst>
  </p:cSld>
  <p:clrMapOvr>
    <a:masterClrMapping/>
  </p:clrMapOvr>
  <mc:AlternateContent xmlns:mc="http://schemas.openxmlformats.org/markup-compatibility/2006">
    <mc:Choice xmlns:p14="http://schemas.microsoft.com/office/powerpoint/2010/main" xmlns="" Requires="p14">
      <p:transition p14:dur="10"/>
    </mc:Choice>
    <mc:Fallback>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28"/>
          <p:cNvSpPr/>
          <p:nvPr/>
        </p:nvSpPr>
        <p:spPr>
          <a:xfrm>
            <a:off x="-18898" y="671163"/>
            <a:ext cx="510214"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
        <p:nvSpPr>
          <p:cNvPr id="7" name="矩形 6"/>
          <p:cNvSpPr/>
          <p:nvPr/>
        </p:nvSpPr>
        <p:spPr>
          <a:xfrm>
            <a:off x="479376" y="671163"/>
            <a:ext cx="5976664" cy="598302"/>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8" name="Freeform 83"/>
          <p:cNvSpPr>
            <a:spLocks noChangeArrowheads="1"/>
          </p:cNvSpPr>
          <p:nvPr/>
        </p:nvSpPr>
        <p:spPr bwMode="auto">
          <a:xfrm>
            <a:off x="92209" y="826314"/>
            <a:ext cx="288000" cy="288000"/>
          </a:xfrm>
          <a:custGeom>
            <a:avLst/>
            <a:gdLst>
              <a:gd name="T0" fmla="*/ 38764526 w 602"/>
              <a:gd name="T1" fmla="*/ 78442719 h 602"/>
              <a:gd name="T2" fmla="*/ 38764526 w 602"/>
              <a:gd name="T3" fmla="*/ 78442719 h 602"/>
              <a:gd name="T4" fmla="*/ 0 w 602"/>
              <a:gd name="T5" fmla="*/ 38764526 h 602"/>
              <a:gd name="T6" fmla="*/ 38764526 w 602"/>
              <a:gd name="T7" fmla="*/ 0 h 602"/>
              <a:gd name="T8" fmla="*/ 78442719 w 602"/>
              <a:gd name="T9" fmla="*/ 38764526 h 602"/>
              <a:gd name="T10" fmla="*/ 38764526 w 602"/>
              <a:gd name="T11" fmla="*/ 78442719 h 602"/>
              <a:gd name="T12" fmla="*/ 61866665 w 602"/>
              <a:gd name="T13" fmla="*/ 16576054 h 602"/>
              <a:gd name="T14" fmla="*/ 61866665 w 602"/>
              <a:gd name="T15" fmla="*/ 16576054 h 602"/>
              <a:gd name="T16" fmla="*/ 38764526 w 602"/>
              <a:gd name="T17" fmla="*/ 38764526 h 602"/>
              <a:gd name="T18" fmla="*/ 38764526 w 602"/>
              <a:gd name="T19" fmla="*/ 7308970 h 602"/>
              <a:gd name="T20" fmla="*/ 7439751 w 602"/>
              <a:gd name="T21" fmla="*/ 38764526 h 602"/>
              <a:gd name="T22" fmla="*/ 38764526 w 602"/>
              <a:gd name="T23" fmla="*/ 71002968 h 602"/>
              <a:gd name="T24" fmla="*/ 71002968 w 602"/>
              <a:gd name="T25" fmla="*/ 38764526 h 602"/>
              <a:gd name="T26" fmla="*/ 61866665 w 602"/>
              <a:gd name="T27" fmla="*/ 16576054 h 60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02" h="602">
                <a:moveTo>
                  <a:pt x="297" y="601"/>
                </a:moveTo>
                <a:lnTo>
                  <a:pt x="297" y="601"/>
                </a:lnTo>
                <a:cubicBezTo>
                  <a:pt x="135" y="601"/>
                  <a:pt x="0" y="466"/>
                  <a:pt x="0" y="297"/>
                </a:cubicBezTo>
                <a:cubicBezTo>
                  <a:pt x="0" y="134"/>
                  <a:pt x="135" y="0"/>
                  <a:pt x="297" y="0"/>
                </a:cubicBezTo>
                <a:cubicBezTo>
                  <a:pt x="467" y="0"/>
                  <a:pt x="601" y="134"/>
                  <a:pt x="601" y="297"/>
                </a:cubicBezTo>
                <a:cubicBezTo>
                  <a:pt x="601" y="466"/>
                  <a:pt x="467" y="601"/>
                  <a:pt x="297" y="601"/>
                </a:cubicBezTo>
                <a:close/>
                <a:moveTo>
                  <a:pt x="474" y="127"/>
                </a:moveTo>
                <a:lnTo>
                  <a:pt x="474" y="127"/>
                </a:lnTo>
                <a:cubicBezTo>
                  <a:pt x="297" y="297"/>
                  <a:pt x="297" y="297"/>
                  <a:pt x="297" y="297"/>
                </a:cubicBezTo>
                <a:cubicBezTo>
                  <a:pt x="297" y="56"/>
                  <a:pt x="297" y="56"/>
                  <a:pt x="297" y="56"/>
                </a:cubicBezTo>
                <a:cubicBezTo>
                  <a:pt x="163" y="56"/>
                  <a:pt x="57" y="162"/>
                  <a:pt x="57" y="297"/>
                </a:cubicBezTo>
                <a:cubicBezTo>
                  <a:pt x="57" y="431"/>
                  <a:pt x="163" y="544"/>
                  <a:pt x="297" y="544"/>
                </a:cubicBezTo>
                <a:cubicBezTo>
                  <a:pt x="431" y="544"/>
                  <a:pt x="544" y="431"/>
                  <a:pt x="544" y="297"/>
                </a:cubicBezTo>
                <a:cubicBezTo>
                  <a:pt x="544" y="233"/>
                  <a:pt x="516" y="169"/>
                  <a:pt x="474" y="127"/>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solidFill>
                <a:prstClr val="black"/>
              </a:solidFill>
            </a:endParaRPr>
          </a:p>
        </p:txBody>
      </p:sp>
      <p:sp>
        <p:nvSpPr>
          <p:cNvPr id="9" name="文本框 5"/>
          <p:cNvSpPr txBox="1"/>
          <p:nvPr/>
        </p:nvSpPr>
        <p:spPr>
          <a:xfrm>
            <a:off x="953786" y="709485"/>
            <a:ext cx="5862294" cy="523220"/>
          </a:xfrm>
          <a:prstGeom prst="rect">
            <a:avLst/>
          </a:prstGeom>
          <a:noFill/>
        </p:spPr>
        <p:txBody>
          <a:bodyPr wrap="square" rtlCol="0">
            <a:spAutoFit/>
          </a:bodyPr>
          <a:lstStyle/>
          <a:p>
            <a:r>
              <a:rPr lang="zh-CN" altLang="en-US" sz="2800" dirty="0" smtClean="0">
                <a:solidFill>
                  <a:prstClr val="white"/>
                </a:solidFill>
                <a:latin typeface="微软雅黑 Light" panose="020B0502040204020203" pitchFamily="34" charset="-122"/>
                <a:ea typeface="微软雅黑 Light" panose="020B0502040204020203" pitchFamily="34" charset="-122"/>
              </a:rPr>
              <a:t>交互式计算和开发环境：</a:t>
            </a:r>
            <a:r>
              <a:rPr lang="en-US" altLang="zh-CN" sz="2800" dirty="0" err="1" smtClean="0">
                <a:solidFill>
                  <a:prstClr val="white"/>
                </a:solidFill>
                <a:latin typeface="微软雅黑 Light" panose="020B0502040204020203" pitchFamily="34" charset="-122"/>
                <a:ea typeface="微软雅黑 Light" panose="020B0502040204020203" pitchFamily="34" charset="-122"/>
              </a:rPr>
              <a:t>IPython</a:t>
            </a:r>
            <a:endParaRPr lang="zh-CN" altLang="en-US" sz="2800" dirty="0">
              <a:solidFill>
                <a:prstClr val="white"/>
              </a:solidFill>
              <a:latin typeface="微软雅黑 Light" panose="020B0502040204020203" pitchFamily="34" charset="-122"/>
              <a:ea typeface="微软雅黑 Light" panose="020B0502040204020203" pitchFamily="34" charset="-122"/>
            </a:endParaRPr>
          </a:p>
        </p:txBody>
      </p:sp>
      <p:pic>
        <p:nvPicPr>
          <p:cNvPr id="3" name="图片 2"/>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99456" y="1556792"/>
            <a:ext cx="4920188" cy="4032448"/>
          </a:xfrm>
          <a:prstGeom prst="rect">
            <a:avLst/>
          </a:prstGeom>
        </p:spPr>
      </p:pic>
      <p:pic>
        <p:nvPicPr>
          <p:cNvPr id="6" name="图片 5"/>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6816080" y="1557240"/>
            <a:ext cx="4919642" cy="4032000"/>
          </a:xfrm>
          <a:prstGeom prst="rect">
            <a:avLst/>
          </a:prstGeom>
        </p:spPr>
      </p:pic>
      <p:sp>
        <p:nvSpPr>
          <p:cNvPr id="12" name="内容占位符 1"/>
          <p:cNvSpPr>
            <a:spLocks noGrp="1"/>
          </p:cNvSpPr>
          <p:nvPr>
            <p:ph idx="1"/>
          </p:nvPr>
        </p:nvSpPr>
        <p:spPr>
          <a:xfrm>
            <a:off x="1559496" y="5488464"/>
            <a:ext cx="5400344" cy="776206"/>
          </a:xfrm>
        </p:spPr>
        <p:txBody>
          <a:bodyPr>
            <a:noAutofit/>
          </a:bodyPr>
          <a:lstStyle/>
          <a:p>
            <a:pPr>
              <a:lnSpc>
                <a:spcPct val="150000"/>
              </a:lnSpc>
            </a:pPr>
            <a:r>
              <a:rPr lang="zh-CN" altLang="en-US" sz="2000" dirty="0"/>
              <a:t>输入“</a:t>
            </a:r>
            <a:r>
              <a:rPr lang="en-US" altLang="zh-CN" sz="2000" dirty="0"/>
              <a:t>?”</a:t>
            </a:r>
            <a:r>
              <a:rPr lang="zh-CN" altLang="en-US" sz="2000" dirty="0"/>
              <a:t>获得</a:t>
            </a:r>
            <a:r>
              <a:rPr lang="en-US" altLang="zh-CN" sz="2000" dirty="0" err="1"/>
              <a:t>IPython</a:t>
            </a:r>
            <a:r>
              <a:rPr lang="zh-CN" altLang="en-US" sz="2000" dirty="0"/>
              <a:t>的详细介绍</a:t>
            </a:r>
            <a:endParaRPr lang="en-US" altLang="zh-CN" sz="2000" dirty="0" smtClean="0"/>
          </a:p>
        </p:txBody>
      </p:sp>
      <p:sp>
        <p:nvSpPr>
          <p:cNvPr id="13" name="内容占位符 1"/>
          <p:cNvSpPr txBox="1">
            <a:spLocks/>
          </p:cNvSpPr>
          <p:nvPr/>
        </p:nvSpPr>
        <p:spPr>
          <a:xfrm>
            <a:off x="6888344" y="5488464"/>
            <a:ext cx="5400344" cy="77620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sz="2000" dirty="0"/>
              <a:t>输入“</a:t>
            </a:r>
            <a:r>
              <a:rPr lang="en-US" altLang="zh-CN" sz="2000" dirty="0"/>
              <a:t>%</a:t>
            </a:r>
            <a:r>
              <a:rPr lang="en-US" altLang="zh-CN" sz="2000" dirty="0" err="1"/>
              <a:t>quickref</a:t>
            </a:r>
            <a:r>
              <a:rPr lang="en-US" altLang="zh-CN" sz="2000" dirty="0"/>
              <a:t>”</a:t>
            </a:r>
            <a:r>
              <a:rPr lang="zh-CN" altLang="en-US" sz="2000" dirty="0"/>
              <a:t>获得</a:t>
            </a:r>
            <a:r>
              <a:rPr lang="en-US" altLang="zh-CN" sz="2000" dirty="0" err="1"/>
              <a:t>IPython</a:t>
            </a:r>
            <a:r>
              <a:rPr lang="zh-CN" altLang="en-US" sz="2000" dirty="0"/>
              <a:t>的快速参考</a:t>
            </a:r>
            <a:endParaRPr lang="en-US" altLang="zh-CN" sz="2000" dirty="0" smtClean="0"/>
          </a:p>
        </p:txBody>
      </p:sp>
      <p:sp>
        <p:nvSpPr>
          <p:cNvPr id="2" name="日期占位符 1"/>
          <p:cNvSpPr>
            <a:spLocks noGrp="1"/>
          </p:cNvSpPr>
          <p:nvPr>
            <p:ph type="dt" sz="half" idx="10"/>
          </p:nvPr>
        </p:nvSpPr>
        <p:spPr/>
        <p:txBody>
          <a:bodyPr/>
          <a:lstStyle/>
          <a:p>
            <a:fld id="{0A5263F9-6069-4BDA-94BD-7CD27A60A77C}" type="datetime1">
              <a:rPr lang="zh-CN" altLang="en-US" smtClean="0"/>
              <a:pPr/>
              <a:t>2019/9/8</a:t>
            </a:fld>
            <a:endParaRPr lang="zh-CN" altLang="en-US"/>
          </a:p>
        </p:txBody>
      </p:sp>
      <p:sp>
        <p:nvSpPr>
          <p:cNvPr id="4" name="灯片编号占位符 3"/>
          <p:cNvSpPr>
            <a:spLocks noGrp="1"/>
          </p:cNvSpPr>
          <p:nvPr>
            <p:ph type="sldNum" sz="quarter" idx="12"/>
          </p:nvPr>
        </p:nvSpPr>
        <p:spPr/>
        <p:txBody>
          <a:bodyPr/>
          <a:lstStyle/>
          <a:p>
            <a:fld id="{370D8578-DDD4-487D-A316-C8E65CC577E1}" type="slidenum">
              <a:rPr lang="zh-CN" altLang="en-US" smtClean="0"/>
              <a:pPr/>
              <a:t>20</a:t>
            </a:fld>
            <a:endParaRPr lang="zh-CN" altLang="en-US"/>
          </a:p>
        </p:txBody>
      </p:sp>
    </p:spTree>
    <p:extLst>
      <p:ext uri="{BB962C8B-B14F-4D97-AF65-F5344CB8AC3E}">
        <p14:creationId xmlns:p14="http://schemas.microsoft.com/office/powerpoint/2010/main" xmlns="" val="2160120915"/>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8"/>
          <p:cNvSpPr txBox="1">
            <a:spLocks/>
          </p:cNvSpPr>
          <p:nvPr/>
        </p:nvSpPr>
        <p:spPr>
          <a:xfrm>
            <a:off x="911424" y="579766"/>
            <a:ext cx="10515600" cy="7810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微软雅黑 Light" panose="020B0502040204020203" pitchFamily="34" charset="-122"/>
                <a:ea typeface="微软雅黑 Light" panose="020B0502040204020203" pitchFamily="34" charset="-122"/>
                <a:cs typeface="+mj-cs"/>
              </a:defRPr>
            </a:lvl1pPr>
          </a:lstStyle>
          <a:p>
            <a:r>
              <a:rPr lang="zh-CN" altLang="en-US" sz="3200" b="1" dirty="0" smtClean="0">
                <a:solidFill>
                  <a:srgbClr val="942124"/>
                </a:solidFill>
                <a:cs typeface="+mn-cs"/>
              </a:rPr>
              <a:t>总结</a:t>
            </a:r>
            <a:endParaRPr lang="zh-CN" altLang="en-US" sz="3200" b="1" dirty="0">
              <a:solidFill>
                <a:srgbClr val="942124"/>
              </a:solidFill>
              <a:cs typeface="+mn-cs"/>
            </a:endParaRPr>
          </a:p>
        </p:txBody>
      </p:sp>
      <p:sp>
        <p:nvSpPr>
          <p:cNvPr id="293" name="Freeform 37"/>
          <p:cNvSpPr>
            <a:spLocks noChangeArrowheads="1"/>
          </p:cNvSpPr>
          <p:nvPr/>
        </p:nvSpPr>
        <p:spPr bwMode="auto">
          <a:xfrm>
            <a:off x="1631504" y="3682289"/>
            <a:ext cx="324000" cy="324000"/>
          </a:xfrm>
          <a:custGeom>
            <a:avLst/>
            <a:gdLst>
              <a:gd name="T0" fmla="*/ 38763987 w 602"/>
              <a:gd name="T1" fmla="*/ 78442719 h 602"/>
              <a:gd name="T2" fmla="*/ 38763987 w 602"/>
              <a:gd name="T3" fmla="*/ 78442719 h 602"/>
              <a:gd name="T4" fmla="*/ 0 w 602"/>
              <a:gd name="T5" fmla="*/ 38764526 h 602"/>
              <a:gd name="T6" fmla="*/ 38763987 w 602"/>
              <a:gd name="T7" fmla="*/ 0 h 602"/>
              <a:gd name="T8" fmla="*/ 78441997 w 602"/>
              <a:gd name="T9" fmla="*/ 38764526 h 602"/>
              <a:gd name="T10" fmla="*/ 38763987 w 602"/>
              <a:gd name="T11" fmla="*/ 78442719 h 602"/>
              <a:gd name="T12" fmla="*/ 38763987 w 602"/>
              <a:gd name="T13" fmla="*/ 7439751 h 602"/>
              <a:gd name="T14" fmla="*/ 38763987 w 602"/>
              <a:gd name="T15" fmla="*/ 7439751 h 602"/>
              <a:gd name="T16" fmla="*/ 7439717 w 602"/>
              <a:gd name="T17" fmla="*/ 38764526 h 602"/>
              <a:gd name="T18" fmla="*/ 38763987 w 602"/>
              <a:gd name="T19" fmla="*/ 71002968 h 602"/>
              <a:gd name="T20" fmla="*/ 71002280 w 602"/>
              <a:gd name="T21" fmla="*/ 38764526 h 602"/>
              <a:gd name="T22" fmla="*/ 38763987 w 602"/>
              <a:gd name="T23" fmla="*/ 7439751 h 60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602" h="602">
                <a:moveTo>
                  <a:pt x="297" y="601"/>
                </a:moveTo>
                <a:lnTo>
                  <a:pt x="297" y="601"/>
                </a:lnTo>
                <a:cubicBezTo>
                  <a:pt x="134" y="601"/>
                  <a:pt x="0" y="467"/>
                  <a:pt x="0" y="297"/>
                </a:cubicBezTo>
                <a:cubicBezTo>
                  <a:pt x="0" y="135"/>
                  <a:pt x="134" y="0"/>
                  <a:pt x="297" y="0"/>
                </a:cubicBezTo>
                <a:cubicBezTo>
                  <a:pt x="466" y="0"/>
                  <a:pt x="601" y="135"/>
                  <a:pt x="601" y="297"/>
                </a:cubicBezTo>
                <a:cubicBezTo>
                  <a:pt x="601" y="467"/>
                  <a:pt x="466" y="601"/>
                  <a:pt x="297" y="601"/>
                </a:cubicBezTo>
                <a:close/>
                <a:moveTo>
                  <a:pt x="297" y="57"/>
                </a:moveTo>
                <a:lnTo>
                  <a:pt x="297" y="57"/>
                </a:lnTo>
                <a:cubicBezTo>
                  <a:pt x="163" y="57"/>
                  <a:pt x="57" y="163"/>
                  <a:pt x="57" y="297"/>
                </a:cubicBezTo>
                <a:cubicBezTo>
                  <a:pt x="57" y="431"/>
                  <a:pt x="163" y="544"/>
                  <a:pt x="297" y="544"/>
                </a:cubicBezTo>
                <a:cubicBezTo>
                  <a:pt x="431" y="544"/>
                  <a:pt x="544" y="431"/>
                  <a:pt x="544" y="297"/>
                </a:cubicBezTo>
                <a:cubicBezTo>
                  <a:pt x="544" y="163"/>
                  <a:pt x="431" y="57"/>
                  <a:pt x="297" y="57"/>
                </a:cubicBezTo>
                <a:close/>
              </a:path>
            </a:pathLst>
          </a:custGeom>
          <a:solidFill>
            <a:srgbClr val="942124"/>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5" name="TextBox 4"/>
          <p:cNvSpPr txBox="1"/>
          <p:nvPr/>
        </p:nvSpPr>
        <p:spPr>
          <a:xfrm>
            <a:off x="2135560" y="3613456"/>
            <a:ext cx="9110186" cy="830997"/>
          </a:xfrm>
          <a:prstGeom prst="rect">
            <a:avLst/>
          </a:prstGeom>
          <a:noFill/>
        </p:spPr>
        <p:txBody>
          <a:bodyPr wrap="none" rtlCol="0">
            <a:spAutoFit/>
          </a:bodyPr>
          <a:lstStyle/>
          <a:p>
            <a:r>
              <a:rPr lang="zh-CN" altLang="en-US" sz="2400" dirty="0" smtClean="0">
                <a:latin typeface="Microsoft YaHei Light" charset="-122"/>
                <a:ea typeface="Microsoft YaHei Light" charset="-122"/>
                <a:cs typeface="Microsoft YaHei Light" charset="-122"/>
              </a:rPr>
              <a:t>位置传入、关键词、默认参数、不定长参数</a:t>
            </a:r>
            <a:endParaRPr lang="en-US" altLang="zh-CN" sz="2400" dirty="0" smtClean="0">
              <a:latin typeface="Microsoft YaHei Light" charset="-122"/>
              <a:ea typeface="Microsoft YaHei Light" charset="-122"/>
              <a:cs typeface="Microsoft YaHei Light" charset="-122"/>
            </a:endParaRPr>
          </a:p>
          <a:p>
            <a:r>
              <a:rPr lang="zh-CN" altLang="en-US" sz="2400" dirty="0" smtClean="0"/>
              <a:t>参数</a:t>
            </a:r>
            <a:r>
              <a:rPr lang="zh-CN" altLang="en-US" sz="2400" dirty="0"/>
              <a:t>定义的顺序：必选参数、默认参数、可变参数和关键字参数</a:t>
            </a:r>
            <a:endParaRPr lang="zh-CN" altLang="en-US" sz="2400" dirty="0">
              <a:latin typeface="Microsoft YaHei Light" charset="-122"/>
              <a:ea typeface="Microsoft YaHei Light" charset="-122"/>
              <a:cs typeface="Microsoft YaHei Light" charset="-122"/>
            </a:endParaRPr>
          </a:p>
        </p:txBody>
      </p:sp>
      <p:sp>
        <p:nvSpPr>
          <p:cNvPr id="307" name="Freeform 37"/>
          <p:cNvSpPr>
            <a:spLocks noChangeArrowheads="1"/>
          </p:cNvSpPr>
          <p:nvPr/>
        </p:nvSpPr>
        <p:spPr bwMode="auto">
          <a:xfrm>
            <a:off x="1631504" y="3065785"/>
            <a:ext cx="324000" cy="324000"/>
          </a:xfrm>
          <a:custGeom>
            <a:avLst/>
            <a:gdLst>
              <a:gd name="T0" fmla="*/ 38763987 w 602"/>
              <a:gd name="T1" fmla="*/ 78442719 h 602"/>
              <a:gd name="T2" fmla="*/ 38763987 w 602"/>
              <a:gd name="T3" fmla="*/ 78442719 h 602"/>
              <a:gd name="T4" fmla="*/ 0 w 602"/>
              <a:gd name="T5" fmla="*/ 38764526 h 602"/>
              <a:gd name="T6" fmla="*/ 38763987 w 602"/>
              <a:gd name="T7" fmla="*/ 0 h 602"/>
              <a:gd name="T8" fmla="*/ 78441997 w 602"/>
              <a:gd name="T9" fmla="*/ 38764526 h 602"/>
              <a:gd name="T10" fmla="*/ 38763987 w 602"/>
              <a:gd name="T11" fmla="*/ 78442719 h 602"/>
              <a:gd name="T12" fmla="*/ 38763987 w 602"/>
              <a:gd name="T13" fmla="*/ 7439751 h 602"/>
              <a:gd name="T14" fmla="*/ 38763987 w 602"/>
              <a:gd name="T15" fmla="*/ 7439751 h 602"/>
              <a:gd name="T16" fmla="*/ 7439717 w 602"/>
              <a:gd name="T17" fmla="*/ 38764526 h 602"/>
              <a:gd name="T18" fmla="*/ 38763987 w 602"/>
              <a:gd name="T19" fmla="*/ 71002968 h 602"/>
              <a:gd name="T20" fmla="*/ 71002280 w 602"/>
              <a:gd name="T21" fmla="*/ 38764526 h 602"/>
              <a:gd name="T22" fmla="*/ 38763987 w 602"/>
              <a:gd name="T23" fmla="*/ 7439751 h 60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602" h="602">
                <a:moveTo>
                  <a:pt x="297" y="601"/>
                </a:moveTo>
                <a:lnTo>
                  <a:pt x="297" y="601"/>
                </a:lnTo>
                <a:cubicBezTo>
                  <a:pt x="134" y="601"/>
                  <a:pt x="0" y="467"/>
                  <a:pt x="0" y="297"/>
                </a:cubicBezTo>
                <a:cubicBezTo>
                  <a:pt x="0" y="135"/>
                  <a:pt x="134" y="0"/>
                  <a:pt x="297" y="0"/>
                </a:cubicBezTo>
                <a:cubicBezTo>
                  <a:pt x="466" y="0"/>
                  <a:pt x="601" y="135"/>
                  <a:pt x="601" y="297"/>
                </a:cubicBezTo>
                <a:cubicBezTo>
                  <a:pt x="601" y="467"/>
                  <a:pt x="466" y="601"/>
                  <a:pt x="297" y="601"/>
                </a:cubicBezTo>
                <a:close/>
                <a:moveTo>
                  <a:pt x="297" y="57"/>
                </a:moveTo>
                <a:lnTo>
                  <a:pt x="297" y="57"/>
                </a:lnTo>
                <a:cubicBezTo>
                  <a:pt x="163" y="57"/>
                  <a:pt x="57" y="163"/>
                  <a:pt x="57" y="297"/>
                </a:cubicBezTo>
                <a:cubicBezTo>
                  <a:pt x="57" y="431"/>
                  <a:pt x="163" y="544"/>
                  <a:pt x="297" y="544"/>
                </a:cubicBezTo>
                <a:cubicBezTo>
                  <a:pt x="431" y="544"/>
                  <a:pt x="544" y="431"/>
                  <a:pt x="544" y="297"/>
                </a:cubicBezTo>
                <a:cubicBezTo>
                  <a:pt x="544" y="163"/>
                  <a:pt x="431" y="57"/>
                  <a:pt x="297" y="57"/>
                </a:cubicBezTo>
                <a:close/>
              </a:path>
            </a:pathLst>
          </a:custGeom>
          <a:solidFill>
            <a:srgbClr val="942124"/>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308" name="TextBox 307"/>
          <p:cNvSpPr txBox="1"/>
          <p:nvPr/>
        </p:nvSpPr>
        <p:spPr>
          <a:xfrm>
            <a:off x="2135560" y="2996952"/>
            <a:ext cx="2339102" cy="461665"/>
          </a:xfrm>
          <a:prstGeom prst="rect">
            <a:avLst/>
          </a:prstGeom>
          <a:noFill/>
        </p:spPr>
        <p:txBody>
          <a:bodyPr wrap="none" rtlCol="0">
            <a:spAutoFit/>
          </a:bodyPr>
          <a:lstStyle/>
          <a:p>
            <a:r>
              <a:rPr lang="zh-CN" altLang="en-US" sz="2400" dirty="0" smtClean="0">
                <a:latin typeface="微软雅黑 Light" panose="020B0502040204020203" pitchFamily="34" charset="-122"/>
                <a:ea typeface="微软雅黑 Light" panose="020B0502040204020203" pitchFamily="34" charset="-122"/>
              </a:rPr>
              <a:t>函数的语法规则</a:t>
            </a:r>
            <a:endParaRPr lang="zh-CN" altLang="en-US" sz="2400" dirty="0">
              <a:latin typeface="微软雅黑 Light" panose="020B0502040204020203" pitchFamily="34" charset="-122"/>
              <a:ea typeface="微软雅黑 Light" panose="020B0502040204020203" pitchFamily="34" charset="-122"/>
            </a:endParaRPr>
          </a:p>
        </p:txBody>
      </p:sp>
      <p:sp>
        <p:nvSpPr>
          <p:cNvPr id="12" name="矩形 28"/>
          <p:cNvSpPr/>
          <p:nvPr/>
        </p:nvSpPr>
        <p:spPr>
          <a:xfrm>
            <a:off x="-18898" y="671163"/>
            <a:ext cx="510214"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
        <p:nvSpPr>
          <p:cNvPr id="8" name="Freeform 37"/>
          <p:cNvSpPr>
            <a:spLocks noChangeArrowheads="1"/>
          </p:cNvSpPr>
          <p:nvPr/>
        </p:nvSpPr>
        <p:spPr bwMode="auto">
          <a:xfrm>
            <a:off x="1631504" y="4649961"/>
            <a:ext cx="324000" cy="324000"/>
          </a:xfrm>
          <a:custGeom>
            <a:avLst/>
            <a:gdLst>
              <a:gd name="T0" fmla="*/ 38763987 w 602"/>
              <a:gd name="T1" fmla="*/ 78442719 h 602"/>
              <a:gd name="T2" fmla="*/ 38763987 w 602"/>
              <a:gd name="T3" fmla="*/ 78442719 h 602"/>
              <a:gd name="T4" fmla="*/ 0 w 602"/>
              <a:gd name="T5" fmla="*/ 38764526 h 602"/>
              <a:gd name="T6" fmla="*/ 38763987 w 602"/>
              <a:gd name="T7" fmla="*/ 0 h 602"/>
              <a:gd name="T8" fmla="*/ 78441997 w 602"/>
              <a:gd name="T9" fmla="*/ 38764526 h 602"/>
              <a:gd name="T10" fmla="*/ 38763987 w 602"/>
              <a:gd name="T11" fmla="*/ 78442719 h 602"/>
              <a:gd name="T12" fmla="*/ 38763987 w 602"/>
              <a:gd name="T13" fmla="*/ 7439751 h 602"/>
              <a:gd name="T14" fmla="*/ 38763987 w 602"/>
              <a:gd name="T15" fmla="*/ 7439751 h 602"/>
              <a:gd name="T16" fmla="*/ 7439717 w 602"/>
              <a:gd name="T17" fmla="*/ 38764526 h 602"/>
              <a:gd name="T18" fmla="*/ 38763987 w 602"/>
              <a:gd name="T19" fmla="*/ 71002968 h 602"/>
              <a:gd name="T20" fmla="*/ 71002280 w 602"/>
              <a:gd name="T21" fmla="*/ 38764526 h 602"/>
              <a:gd name="T22" fmla="*/ 38763987 w 602"/>
              <a:gd name="T23" fmla="*/ 7439751 h 60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602" h="602">
                <a:moveTo>
                  <a:pt x="297" y="601"/>
                </a:moveTo>
                <a:lnTo>
                  <a:pt x="297" y="601"/>
                </a:lnTo>
                <a:cubicBezTo>
                  <a:pt x="134" y="601"/>
                  <a:pt x="0" y="467"/>
                  <a:pt x="0" y="297"/>
                </a:cubicBezTo>
                <a:cubicBezTo>
                  <a:pt x="0" y="135"/>
                  <a:pt x="134" y="0"/>
                  <a:pt x="297" y="0"/>
                </a:cubicBezTo>
                <a:cubicBezTo>
                  <a:pt x="466" y="0"/>
                  <a:pt x="601" y="135"/>
                  <a:pt x="601" y="297"/>
                </a:cubicBezTo>
                <a:cubicBezTo>
                  <a:pt x="601" y="467"/>
                  <a:pt x="466" y="601"/>
                  <a:pt x="297" y="601"/>
                </a:cubicBezTo>
                <a:close/>
                <a:moveTo>
                  <a:pt x="297" y="57"/>
                </a:moveTo>
                <a:lnTo>
                  <a:pt x="297" y="57"/>
                </a:lnTo>
                <a:cubicBezTo>
                  <a:pt x="163" y="57"/>
                  <a:pt x="57" y="163"/>
                  <a:pt x="57" y="297"/>
                </a:cubicBezTo>
                <a:cubicBezTo>
                  <a:pt x="57" y="431"/>
                  <a:pt x="163" y="544"/>
                  <a:pt x="297" y="544"/>
                </a:cubicBezTo>
                <a:cubicBezTo>
                  <a:pt x="431" y="544"/>
                  <a:pt x="544" y="431"/>
                  <a:pt x="544" y="297"/>
                </a:cubicBezTo>
                <a:cubicBezTo>
                  <a:pt x="544" y="163"/>
                  <a:pt x="431" y="57"/>
                  <a:pt x="297" y="57"/>
                </a:cubicBezTo>
                <a:close/>
              </a:path>
            </a:pathLst>
          </a:custGeom>
          <a:solidFill>
            <a:srgbClr val="942124"/>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9" name="TextBox 4"/>
          <p:cNvSpPr txBox="1"/>
          <p:nvPr/>
        </p:nvSpPr>
        <p:spPr>
          <a:xfrm>
            <a:off x="2135560" y="4581128"/>
            <a:ext cx="1840568" cy="461665"/>
          </a:xfrm>
          <a:prstGeom prst="rect">
            <a:avLst/>
          </a:prstGeom>
          <a:noFill/>
        </p:spPr>
        <p:txBody>
          <a:bodyPr wrap="none" rtlCol="0">
            <a:spAutoFit/>
          </a:bodyPr>
          <a:lstStyle/>
          <a:p>
            <a:r>
              <a:rPr lang="en-US" altLang="zh-CN" sz="2400" dirty="0">
                <a:solidFill>
                  <a:prstClr val="black"/>
                </a:solidFill>
                <a:latin typeface="Monaco" charset="0"/>
                <a:ea typeface="Monaco" charset="0"/>
                <a:cs typeface="Monaco" charset="0"/>
              </a:rPr>
              <a:t>lambda</a:t>
            </a:r>
            <a:r>
              <a:rPr lang="zh-CN" altLang="en-US" sz="2400" dirty="0" smtClean="0">
                <a:latin typeface="微软雅黑 Light" panose="020B0502040204020203" pitchFamily="34" charset="-122"/>
                <a:ea typeface="微软雅黑 Light" panose="020B0502040204020203" pitchFamily="34" charset="-122"/>
              </a:rPr>
              <a:t>函数</a:t>
            </a:r>
            <a:endParaRPr lang="zh-CN" altLang="en-US" sz="2400" dirty="0">
              <a:latin typeface="Monaco" charset="0"/>
              <a:ea typeface="Monaco" charset="0"/>
              <a:cs typeface="Monaco" charset="0"/>
            </a:endParaRPr>
          </a:p>
        </p:txBody>
      </p:sp>
    </p:spTree>
    <p:extLst>
      <p:ext uri="{BB962C8B-B14F-4D97-AF65-F5344CB8AC3E}">
        <p14:creationId xmlns:p14="http://schemas.microsoft.com/office/powerpoint/2010/main" xmlns="" val="2165535095"/>
      </p:ext>
    </p:extLst>
  </p:cSld>
  <p:clrMapOvr>
    <a:masterClrMapping/>
  </p:clrMapOvr>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983559" y="2133591"/>
            <a:ext cx="1080000" cy="1080000"/>
            <a:chOff x="8110158" y="3554322"/>
            <a:chExt cx="876300" cy="876300"/>
          </a:xfrm>
        </p:grpSpPr>
        <p:sp>
          <p:nvSpPr>
            <p:cNvPr id="18" name="椭圆 17"/>
            <p:cNvSpPr/>
            <p:nvPr/>
          </p:nvSpPr>
          <p:spPr>
            <a:xfrm>
              <a:off x="8110158" y="3554322"/>
              <a:ext cx="876300" cy="8763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9" name="图片 18"/>
            <p:cNvPicPr>
              <a:picLocks noChangeAspect="1"/>
            </p:cNvPicPr>
            <p:nvPr/>
          </p:nvPicPr>
          <p:blipFill>
            <a:blip r:embed="rId2" cstate="email">
              <a:extLst>
                <a:ext uri="{28A0092B-C50C-407E-A947-70E740481C1C}">
                  <a14:useLocalDpi xmlns:a14="http://schemas.microsoft.com/office/drawing/2010/main" xmlns=""/>
                </a:ext>
              </a:extLst>
            </a:blip>
            <a:stretch>
              <a:fillRect/>
            </a:stretch>
          </p:blipFill>
          <p:spPr>
            <a:xfrm>
              <a:off x="8232092" y="3758472"/>
              <a:ext cx="632433" cy="468000"/>
            </a:xfrm>
            <a:prstGeom prst="rect">
              <a:avLst/>
            </a:prstGeom>
          </p:spPr>
        </p:pic>
      </p:grpSp>
      <p:grpSp>
        <p:nvGrpSpPr>
          <p:cNvPr id="2" name="组合 1"/>
          <p:cNvGrpSpPr/>
          <p:nvPr/>
        </p:nvGrpSpPr>
        <p:grpSpPr>
          <a:xfrm>
            <a:off x="3877329" y="4140369"/>
            <a:ext cx="6573535" cy="584775"/>
            <a:chOff x="3877326" y="4290231"/>
            <a:chExt cx="6573535" cy="584775"/>
          </a:xfrm>
        </p:grpSpPr>
        <p:sp>
          <p:nvSpPr>
            <p:cNvPr id="20" name="矩形 19"/>
            <p:cNvSpPr/>
            <p:nvPr/>
          </p:nvSpPr>
          <p:spPr>
            <a:xfrm>
              <a:off x="3877326" y="4290231"/>
              <a:ext cx="3999813" cy="584775"/>
            </a:xfrm>
            <a:prstGeom prst="rect">
              <a:avLst/>
            </a:prstGeom>
          </p:spPr>
          <p:txBody>
            <a:bodyPr wrap="none">
              <a:spAutoFit/>
            </a:bodyPr>
            <a:lstStyle/>
            <a:p>
              <a:r>
                <a:rPr lang="zh-CN" altLang="en-US" sz="3200" b="1" dirty="0" smtClean="0">
                  <a:solidFill>
                    <a:srgbClr val="942124"/>
                  </a:solidFill>
                  <a:latin typeface="微软雅黑 Light" panose="020B0502040204020203" pitchFamily="34" charset="-122"/>
                  <a:ea typeface="微软雅黑 Light" panose="020B0502040204020203" pitchFamily="34" charset="-122"/>
                </a:rPr>
                <a:t>第九部分</a:t>
              </a:r>
              <a:r>
                <a:rPr lang="en-US" altLang="zh-CN" sz="3200" b="1" dirty="0" smtClean="0">
                  <a:solidFill>
                    <a:srgbClr val="942124"/>
                  </a:solidFill>
                  <a:latin typeface="微软雅黑 Light" panose="020B0502040204020203" pitchFamily="34" charset="-122"/>
                  <a:ea typeface="微软雅黑 Light" panose="020B0502040204020203" pitchFamily="34" charset="-122"/>
                </a:rPr>
                <a:t> </a:t>
              </a:r>
              <a:r>
                <a:rPr lang="zh-CN" altLang="en-US" sz="3200" b="1" dirty="0" smtClean="0">
                  <a:solidFill>
                    <a:srgbClr val="942124"/>
                  </a:solidFill>
                  <a:latin typeface="微软雅黑 Light" panose="020B0502040204020203" pitchFamily="34" charset="-122"/>
                  <a:ea typeface="微软雅黑 Light" panose="020B0502040204020203" pitchFamily="34" charset="-122"/>
                </a:rPr>
                <a:t>变量作用域</a:t>
              </a:r>
              <a:endParaRPr lang="zh-CN" altLang="en-US" sz="3200" b="1" dirty="0">
                <a:solidFill>
                  <a:srgbClr val="942124"/>
                </a:solidFill>
                <a:latin typeface="微软雅黑 Light" panose="020B0502040204020203" pitchFamily="34" charset="-122"/>
                <a:ea typeface="微软雅黑 Light" panose="020B0502040204020203" pitchFamily="34" charset="-122"/>
              </a:endParaRPr>
            </a:p>
          </p:txBody>
        </p:sp>
        <p:cxnSp>
          <p:nvCxnSpPr>
            <p:cNvPr id="30" name="直接连接符 29"/>
            <p:cNvCxnSpPr/>
            <p:nvPr/>
          </p:nvCxnSpPr>
          <p:spPr>
            <a:xfrm>
              <a:off x="3962401" y="4875006"/>
              <a:ext cx="6488460"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34" name="组合 33"/>
          <p:cNvGrpSpPr/>
          <p:nvPr/>
        </p:nvGrpSpPr>
        <p:grpSpPr>
          <a:xfrm>
            <a:off x="4030879" y="2133590"/>
            <a:ext cx="1080000" cy="1080000"/>
            <a:chOff x="8502232" y="2244385"/>
            <a:chExt cx="876300" cy="876300"/>
          </a:xfrm>
        </p:grpSpPr>
        <p:sp>
          <p:nvSpPr>
            <p:cNvPr id="35" name="椭圆 34"/>
            <p:cNvSpPr/>
            <p:nvPr/>
          </p:nvSpPr>
          <p:spPr>
            <a:xfrm>
              <a:off x="8502232" y="2244385"/>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6" name="图片 35"/>
            <p:cNvPicPr>
              <a:picLocks noChangeAspect="1"/>
            </p:cNvPicPr>
            <p:nvPr/>
          </p:nvPicPr>
          <p:blipFill>
            <a:blip r:embed="rId3">
              <a:extLst>
                <a:ext uri="{28A0092B-C50C-407E-A947-70E740481C1C}">
                  <a14:useLocalDpi xmlns:a14="http://schemas.microsoft.com/office/drawing/2010/main" xmlns=""/>
                </a:ext>
              </a:extLst>
            </a:blip>
            <a:stretch>
              <a:fillRect/>
            </a:stretch>
          </p:blipFill>
          <p:spPr>
            <a:xfrm>
              <a:off x="8599561" y="2432946"/>
              <a:ext cx="681643" cy="613479"/>
            </a:xfrm>
            <a:prstGeom prst="rect">
              <a:avLst/>
            </a:prstGeom>
          </p:spPr>
        </p:pic>
      </p:grpSp>
      <p:grpSp>
        <p:nvGrpSpPr>
          <p:cNvPr id="37" name="组合 36"/>
          <p:cNvGrpSpPr/>
          <p:nvPr/>
        </p:nvGrpSpPr>
        <p:grpSpPr>
          <a:xfrm>
            <a:off x="10133829" y="2137219"/>
            <a:ext cx="1080000" cy="1080000"/>
            <a:chOff x="6787469" y="2184355"/>
            <a:chExt cx="876300" cy="876300"/>
          </a:xfrm>
        </p:grpSpPr>
        <p:sp>
          <p:nvSpPr>
            <p:cNvPr id="38" name="椭圆 37"/>
            <p:cNvSpPr/>
            <p:nvPr/>
          </p:nvSpPr>
          <p:spPr>
            <a:xfrm>
              <a:off x="6787469" y="2184355"/>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9" name="图片 38"/>
            <p:cNvPicPr>
              <a:picLocks noChangeAspect="1"/>
            </p:cNvPicPr>
            <p:nvPr/>
          </p:nvPicPr>
          <p:blipFill>
            <a:blip r:embed="rId4" cstate="email">
              <a:extLst>
                <a:ext uri="{28A0092B-C50C-407E-A947-70E740481C1C}">
                  <a14:useLocalDpi xmlns:a14="http://schemas.microsoft.com/office/drawing/2010/main" xmlns=""/>
                </a:ext>
              </a:extLst>
            </a:blip>
            <a:stretch>
              <a:fillRect/>
            </a:stretch>
          </p:blipFill>
          <p:spPr>
            <a:xfrm>
              <a:off x="6997019" y="2279604"/>
              <a:ext cx="457201" cy="762002"/>
            </a:xfrm>
            <a:prstGeom prst="rect">
              <a:avLst/>
            </a:prstGeom>
          </p:spPr>
        </p:pic>
      </p:grpSp>
      <p:grpSp>
        <p:nvGrpSpPr>
          <p:cNvPr id="40" name="组合 39"/>
          <p:cNvGrpSpPr/>
          <p:nvPr/>
        </p:nvGrpSpPr>
        <p:grpSpPr>
          <a:xfrm>
            <a:off x="7211921" y="2133821"/>
            <a:ext cx="1080000" cy="1080000"/>
            <a:chOff x="8064082" y="5195503"/>
            <a:chExt cx="876300" cy="876300"/>
          </a:xfrm>
        </p:grpSpPr>
        <p:sp>
          <p:nvSpPr>
            <p:cNvPr id="41" name="椭圆 40"/>
            <p:cNvSpPr/>
            <p:nvPr/>
          </p:nvSpPr>
          <p:spPr>
            <a:xfrm>
              <a:off x="8064082" y="5195503"/>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2" name="图片 41"/>
            <p:cNvPicPr>
              <a:picLocks noChangeAspect="1"/>
            </p:cNvPicPr>
            <p:nvPr/>
          </p:nvPicPr>
          <p:blipFill>
            <a:blip r:embed="rId5">
              <a:extLst>
                <a:ext uri="{28A0092B-C50C-407E-A947-70E740481C1C}">
                  <a14:useLocalDpi xmlns:a14="http://schemas.microsoft.com/office/drawing/2010/main" xmlns=""/>
                </a:ext>
              </a:extLst>
            </a:blip>
            <a:stretch>
              <a:fillRect/>
            </a:stretch>
          </p:blipFill>
          <p:spPr>
            <a:xfrm>
              <a:off x="8196232" y="5239074"/>
              <a:ext cx="612000" cy="789158"/>
            </a:xfrm>
            <a:prstGeom prst="rect">
              <a:avLst/>
            </a:prstGeom>
          </p:spPr>
        </p:pic>
      </p:grpSp>
      <p:pic>
        <p:nvPicPr>
          <p:cNvPr id="5" name="图片 4" descr="pic.png"/>
          <p:cNvPicPr>
            <a:picLocks noChangeAspect="1"/>
          </p:cNvPicPr>
          <p:nvPr/>
        </p:nvPicPr>
        <p:blipFill>
          <a:blip r:embed="rId6" cstate="email">
            <a:extLst>
              <a:ext uri="{28A0092B-C50C-407E-A947-70E740481C1C}">
                <a14:useLocalDpi xmlns:a14="http://schemas.microsoft.com/office/drawing/2010/main" xmlns=""/>
              </a:ext>
            </a:extLst>
          </a:blip>
          <a:stretch>
            <a:fillRect/>
          </a:stretch>
        </p:blipFill>
        <p:spPr>
          <a:xfrm>
            <a:off x="0" y="0"/>
            <a:ext cx="12234334" cy="3844639"/>
          </a:xfrm>
          <a:prstGeom prst="rect">
            <a:avLst/>
          </a:prstGeom>
        </p:spPr>
      </p:pic>
      <p:sp>
        <p:nvSpPr>
          <p:cNvPr id="21" name="矩形 20"/>
          <p:cNvSpPr/>
          <p:nvPr/>
        </p:nvSpPr>
        <p:spPr bwMode="auto">
          <a:xfrm>
            <a:off x="3941021" y="4926457"/>
            <a:ext cx="4350900" cy="1569660"/>
          </a:xfrm>
          <a:prstGeom prst="rect">
            <a:avLst/>
          </a:prstGeom>
        </p:spPr>
        <p:txBody>
          <a:bodyPr wrap="square">
            <a:spAutoFit/>
          </a:bodyPr>
          <a:lstStyle/>
          <a:p>
            <a:pPr fontAlgn="base">
              <a:spcBef>
                <a:spcPct val="0"/>
              </a:spcBef>
              <a:spcAft>
                <a:spcPct val="0"/>
              </a:spcAft>
            </a:pPr>
            <a:r>
              <a:rPr lang="zh-CN" altLang="en-US" sz="2400" dirty="0" smtClean="0">
                <a:latin typeface="微软雅黑 Light" panose="020B0502040204020203" pitchFamily="34" charset="-122"/>
                <a:ea typeface="微软雅黑 Light" panose="020B0502040204020203" pitchFamily="34" charset="-122"/>
                <a:cs typeface="Microsoft YaHei" charset="0"/>
              </a:rPr>
              <a:t>局部变量</a:t>
            </a:r>
            <a:endParaRPr lang="en-US" altLang="zh-CN" sz="2400" dirty="0" smtClean="0">
              <a:latin typeface="微软雅黑 Light" panose="020B0502040204020203" pitchFamily="34" charset="-122"/>
              <a:ea typeface="微软雅黑 Light" panose="020B0502040204020203" pitchFamily="34" charset="-122"/>
              <a:cs typeface="Microsoft YaHei" charset="0"/>
            </a:endParaRPr>
          </a:p>
          <a:p>
            <a:pPr fontAlgn="base">
              <a:spcBef>
                <a:spcPct val="0"/>
              </a:spcBef>
              <a:spcAft>
                <a:spcPct val="0"/>
              </a:spcAft>
            </a:pPr>
            <a:r>
              <a:rPr lang="zh-CN" altLang="en-US" sz="2400" dirty="0" smtClean="0">
                <a:latin typeface="微软雅黑 Light" panose="020B0502040204020203" pitchFamily="34" charset="-122"/>
                <a:ea typeface="微软雅黑 Light" panose="020B0502040204020203" pitchFamily="34" charset="-122"/>
                <a:cs typeface="Microsoft YaHei" charset="0"/>
              </a:rPr>
              <a:t>全局变量</a:t>
            </a:r>
            <a:endParaRPr lang="en-US" altLang="zh-CN" sz="2400" dirty="0" smtClean="0">
              <a:latin typeface="微软雅黑 Light" panose="020B0502040204020203" pitchFamily="34" charset="-122"/>
              <a:ea typeface="微软雅黑 Light" panose="020B0502040204020203" pitchFamily="34" charset="-122"/>
              <a:cs typeface="Microsoft YaHei" charset="0"/>
            </a:endParaRPr>
          </a:p>
          <a:p>
            <a:pPr fontAlgn="base">
              <a:spcBef>
                <a:spcPct val="0"/>
              </a:spcBef>
              <a:spcAft>
                <a:spcPct val="0"/>
              </a:spcAft>
            </a:pPr>
            <a:r>
              <a:rPr lang="zh-CN" altLang="en-US" sz="2400" dirty="0" smtClean="0">
                <a:latin typeface="微软雅黑 Light" panose="020B0502040204020203" pitchFamily="34" charset="-122"/>
                <a:ea typeface="微软雅黑 Light" panose="020B0502040204020203" pitchFamily="34" charset="-122"/>
                <a:cs typeface="Microsoft YaHei" charset="0"/>
              </a:rPr>
              <a:t>局部变量转为全局变量</a:t>
            </a:r>
            <a:endParaRPr lang="en-US" altLang="zh-CN" sz="2400" dirty="0" smtClean="0">
              <a:latin typeface="微软雅黑 Light" panose="020B0502040204020203" pitchFamily="34" charset="-122"/>
              <a:ea typeface="微软雅黑 Light" panose="020B0502040204020203" pitchFamily="34" charset="-122"/>
              <a:cs typeface="Microsoft YaHei" charset="0"/>
            </a:endParaRPr>
          </a:p>
          <a:p>
            <a:pPr fontAlgn="base">
              <a:spcBef>
                <a:spcPct val="0"/>
              </a:spcBef>
              <a:spcAft>
                <a:spcPct val="0"/>
              </a:spcAft>
            </a:pPr>
            <a:r>
              <a:rPr lang="zh-CN" altLang="en-US" sz="2400" dirty="0" smtClean="0">
                <a:latin typeface="微软雅黑 Light" panose="020B0502040204020203" pitchFamily="34" charset="-122"/>
                <a:ea typeface="微软雅黑 Light" panose="020B0502040204020203" pitchFamily="34" charset="-122"/>
                <a:cs typeface="Microsoft YaHei" charset="0"/>
              </a:rPr>
              <a:t>同名变量引用</a:t>
            </a:r>
            <a:endParaRPr lang="en-US" altLang="zh-CN" sz="2400" dirty="0" smtClean="0">
              <a:latin typeface="微软雅黑 Light" panose="020B0502040204020203" pitchFamily="34" charset="-122"/>
              <a:ea typeface="微软雅黑 Light" panose="020B0502040204020203" pitchFamily="34" charset="-122"/>
              <a:cs typeface="Microsoft YaHei" charset="0"/>
            </a:endParaRPr>
          </a:p>
        </p:txBody>
      </p:sp>
    </p:spTree>
    <p:extLst>
      <p:ext uri="{BB962C8B-B14F-4D97-AF65-F5344CB8AC3E}">
        <p14:creationId xmlns:p14="http://schemas.microsoft.com/office/powerpoint/2010/main" xmlns="" val="278961007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5"/>
          <p:cNvSpPr txBox="1"/>
          <p:nvPr/>
        </p:nvSpPr>
        <p:spPr>
          <a:xfrm>
            <a:off x="911424" y="836712"/>
            <a:ext cx="2664296" cy="400110"/>
          </a:xfrm>
          <a:prstGeom prst="rect">
            <a:avLst/>
          </a:prstGeom>
          <a:noFill/>
        </p:spPr>
        <p:txBody>
          <a:bodyPr wrap="square" rtlCol="0">
            <a:spAutoFit/>
          </a:bodyPr>
          <a:lstStyle/>
          <a:p>
            <a:r>
              <a:rPr lang="zh-CN" altLang="en-US" sz="2000" dirty="0">
                <a:solidFill>
                  <a:prstClr val="white"/>
                </a:solidFill>
                <a:latin typeface="微软雅黑 Light" panose="020B0502040204020203" pitchFamily="34" charset="-122"/>
                <a:ea typeface="微软雅黑 Light" panose="020B0502040204020203" pitchFamily="34" charset="-122"/>
              </a:rPr>
              <a:t>聚类分析</a:t>
            </a:r>
          </a:p>
        </p:txBody>
      </p:sp>
      <p:sp>
        <p:nvSpPr>
          <p:cNvPr id="16" name="文本框 5"/>
          <p:cNvSpPr txBox="1"/>
          <p:nvPr/>
        </p:nvSpPr>
        <p:spPr>
          <a:xfrm>
            <a:off x="953786" y="709485"/>
            <a:ext cx="3414022" cy="523220"/>
          </a:xfrm>
          <a:prstGeom prst="rect">
            <a:avLst/>
          </a:prstGeom>
          <a:noFill/>
        </p:spPr>
        <p:txBody>
          <a:bodyPr wrap="square" rtlCol="0">
            <a:spAutoFit/>
          </a:bodyPr>
          <a:lstStyle/>
          <a:p>
            <a:r>
              <a:rPr lang="zh-CN" altLang="en-US" sz="2800" dirty="0" smtClean="0">
                <a:solidFill>
                  <a:prstClr val="white"/>
                </a:solidFill>
                <a:latin typeface="微软雅黑 Light" panose="020B0502040204020203" pitchFamily="34" charset="-122"/>
                <a:ea typeface="微软雅黑 Light" panose="020B0502040204020203" pitchFamily="34" charset="-122"/>
              </a:rPr>
              <a:t>局部变量</a:t>
            </a:r>
            <a:endParaRPr lang="zh-CN" altLang="en-US" sz="2800" dirty="0">
              <a:solidFill>
                <a:prstClr val="white"/>
              </a:solidFill>
              <a:latin typeface="微软雅黑 Light" panose="020B0502040204020203" pitchFamily="34" charset="-122"/>
              <a:ea typeface="微软雅黑 Light" panose="020B0502040204020203" pitchFamily="34" charset="-122"/>
            </a:endParaRPr>
          </a:p>
        </p:txBody>
      </p:sp>
      <p:sp>
        <p:nvSpPr>
          <p:cNvPr id="18" name="TextBox 17"/>
          <p:cNvSpPr txBox="1"/>
          <p:nvPr/>
        </p:nvSpPr>
        <p:spPr>
          <a:xfrm>
            <a:off x="491316" y="1458650"/>
            <a:ext cx="9933666" cy="1754326"/>
          </a:xfrm>
          <a:prstGeom prst="rect">
            <a:avLst/>
          </a:prstGeom>
          <a:noFill/>
        </p:spPr>
        <p:txBody>
          <a:bodyPr wrap="square" rtlCol="0">
            <a:spAutoFit/>
          </a:bodyPr>
          <a:lstStyle/>
          <a:p>
            <a:pPr marL="342900" indent="-342900">
              <a:lnSpc>
                <a:spcPct val="150000"/>
              </a:lnSpc>
              <a:buClr>
                <a:schemeClr val="tx1"/>
              </a:buClr>
              <a:buFont typeface="Arial" charset="0"/>
              <a:buChar char="•"/>
            </a:pPr>
            <a:r>
              <a:rPr lang="zh-CN" altLang="en-US" sz="2400" dirty="0" smtClean="0">
                <a:solidFill>
                  <a:prstClr val="black"/>
                </a:solidFill>
                <a:latin typeface="微软雅黑 Light" panose="020B0502040204020203" pitchFamily="34" charset="-122"/>
                <a:ea typeface="微软雅黑 Light" panose="020B0502040204020203" pitchFamily="34" charset="-122"/>
              </a:rPr>
              <a:t>局部变量是指那些有固定的变量作用域，只有在此作用域内才能调用此变量。具体而言，比如函数内的局部变量的作用域仅限于函数内。以下建立一个新的函数，命名为</a:t>
            </a:r>
            <a:r>
              <a:rPr lang="en-US" altLang="zh-CN" sz="2400" b="1" dirty="0" smtClean="0">
                <a:solidFill>
                  <a:prstClr val="black"/>
                </a:solidFill>
                <a:latin typeface="Monaco"/>
                <a:ea typeface="微软雅黑 Light" panose="020B0502040204020203" pitchFamily="34" charset="-122"/>
              </a:rPr>
              <a:t>mean</a:t>
            </a:r>
            <a:r>
              <a:rPr lang="en-US" altLang="zh-CN" sz="2400" dirty="0" smtClean="0">
                <a:solidFill>
                  <a:prstClr val="black"/>
                </a:solidFill>
                <a:latin typeface="微软雅黑 Light" panose="020B0502040204020203" pitchFamily="34" charset="-122"/>
                <a:ea typeface="微软雅黑 Light" panose="020B0502040204020203" pitchFamily="34" charset="-122"/>
              </a:rPr>
              <a:t>()</a:t>
            </a:r>
            <a:r>
              <a:rPr lang="zh-CN" altLang="en-US" sz="2400" dirty="0" smtClean="0">
                <a:solidFill>
                  <a:prstClr val="black"/>
                </a:solidFill>
                <a:latin typeface="微软雅黑 Light" panose="020B0502040204020203" pitchFamily="34" charset="-122"/>
                <a:ea typeface="微软雅黑 Light" panose="020B0502040204020203" pitchFamily="34" charset="-122"/>
              </a:rPr>
              <a:t>，用于求平均</a:t>
            </a:r>
            <a:endParaRPr lang="en-US" altLang="zh-CN" sz="2400" dirty="0">
              <a:solidFill>
                <a:prstClr val="black"/>
              </a:solidFill>
              <a:latin typeface="微软雅黑 Light" panose="020B0502040204020203" pitchFamily="34" charset="-122"/>
              <a:ea typeface="微软雅黑 Light" panose="020B0502040204020203" pitchFamily="34" charset="-122"/>
            </a:endParaRPr>
          </a:p>
        </p:txBody>
      </p:sp>
      <p:pic>
        <p:nvPicPr>
          <p:cNvPr id="2" name="图片 1"/>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911424" y="3343588"/>
            <a:ext cx="9228685" cy="2453510"/>
          </a:xfrm>
          <a:prstGeom prst="rect">
            <a:avLst/>
          </a:prstGeom>
        </p:spPr>
      </p:pic>
      <p:sp>
        <p:nvSpPr>
          <p:cNvPr id="11" name="标题 8"/>
          <p:cNvSpPr txBox="1">
            <a:spLocks/>
          </p:cNvSpPr>
          <p:nvPr/>
        </p:nvSpPr>
        <p:spPr>
          <a:xfrm>
            <a:off x="911424" y="579766"/>
            <a:ext cx="10515600" cy="7810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微软雅黑 Light" panose="020B0502040204020203" pitchFamily="34" charset="-122"/>
                <a:ea typeface="微软雅黑 Light" panose="020B0502040204020203" pitchFamily="34" charset="-122"/>
                <a:cs typeface="+mj-cs"/>
              </a:defRPr>
            </a:lvl1pPr>
          </a:lstStyle>
          <a:p>
            <a:r>
              <a:rPr lang="zh-CN" altLang="en-US" sz="3200" b="1" dirty="0" smtClean="0">
                <a:solidFill>
                  <a:srgbClr val="942124"/>
                </a:solidFill>
                <a:cs typeface="+mn-cs"/>
              </a:rPr>
              <a:t>局部变量</a:t>
            </a:r>
            <a:endParaRPr lang="zh-CN" altLang="en-US" sz="3200" b="1" dirty="0">
              <a:solidFill>
                <a:srgbClr val="942124"/>
              </a:solidFill>
              <a:cs typeface="+mn-cs"/>
            </a:endParaRPr>
          </a:p>
        </p:txBody>
      </p:sp>
      <p:sp>
        <p:nvSpPr>
          <p:cNvPr id="13" name="矩形 28"/>
          <p:cNvSpPr/>
          <p:nvPr/>
        </p:nvSpPr>
        <p:spPr>
          <a:xfrm>
            <a:off x="-18898" y="671163"/>
            <a:ext cx="510214"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Tree>
    <p:extLst>
      <p:ext uri="{BB962C8B-B14F-4D97-AF65-F5344CB8AC3E}">
        <p14:creationId xmlns:p14="http://schemas.microsoft.com/office/powerpoint/2010/main" xmlns="" val="2552929520"/>
      </p:ext>
    </p:extLst>
  </p:cSld>
  <p:clrMapOvr>
    <a:masterClrMapping/>
  </p:clrMapOvr>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5"/>
          <p:cNvSpPr txBox="1"/>
          <p:nvPr/>
        </p:nvSpPr>
        <p:spPr>
          <a:xfrm>
            <a:off x="911424" y="836712"/>
            <a:ext cx="2664296" cy="400110"/>
          </a:xfrm>
          <a:prstGeom prst="rect">
            <a:avLst/>
          </a:prstGeom>
          <a:noFill/>
        </p:spPr>
        <p:txBody>
          <a:bodyPr wrap="square" rtlCol="0">
            <a:spAutoFit/>
          </a:bodyPr>
          <a:lstStyle/>
          <a:p>
            <a:r>
              <a:rPr lang="zh-CN" altLang="en-US" sz="2000" dirty="0">
                <a:solidFill>
                  <a:prstClr val="white"/>
                </a:solidFill>
                <a:latin typeface="微软雅黑 Light" panose="020B0502040204020203" pitchFamily="34" charset="-122"/>
                <a:ea typeface="微软雅黑 Light" panose="020B0502040204020203" pitchFamily="34" charset="-122"/>
              </a:rPr>
              <a:t>聚类分析</a:t>
            </a:r>
          </a:p>
        </p:txBody>
      </p:sp>
      <p:sp>
        <p:nvSpPr>
          <p:cNvPr id="14" name="矩形 28"/>
          <p:cNvSpPr/>
          <p:nvPr/>
        </p:nvSpPr>
        <p:spPr>
          <a:xfrm>
            <a:off x="-18898" y="671163"/>
            <a:ext cx="510214"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
        <p:nvSpPr>
          <p:cNvPr id="15" name="矩形 4"/>
          <p:cNvSpPr/>
          <p:nvPr/>
        </p:nvSpPr>
        <p:spPr>
          <a:xfrm>
            <a:off x="479376" y="674237"/>
            <a:ext cx="2428415" cy="595228"/>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6" name="文本框 5"/>
          <p:cNvSpPr txBox="1"/>
          <p:nvPr/>
        </p:nvSpPr>
        <p:spPr>
          <a:xfrm>
            <a:off x="953786" y="709485"/>
            <a:ext cx="3414022" cy="523220"/>
          </a:xfrm>
          <a:prstGeom prst="rect">
            <a:avLst/>
          </a:prstGeom>
          <a:noFill/>
        </p:spPr>
        <p:txBody>
          <a:bodyPr wrap="square" rtlCol="0">
            <a:spAutoFit/>
          </a:bodyPr>
          <a:lstStyle/>
          <a:p>
            <a:r>
              <a:rPr lang="zh-CN" altLang="en-US" sz="2800" dirty="0" smtClean="0">
                <a:solidFill>
                  <a:prstClr val="white"/>
                </a:solidFill>
                <a:latin typeface="微软雅黑 Light" panose="020B0502040204020203" pitchFamily="34" charset="-122"/>
                <a:ea typeface="微软雅黑 Light" panose="020B0502040204020203" pitchFamily="34" charset="-122"/>
              </a:rPr>
              <a:t>局部变量</a:t>
            </a:r>
            <a:endParaRPr lang="zh-CN" altLang="en-US" sz="2800" dirty="0">
              <a:solidFill>
                <a:prstClr val="white"/>
              </a:solidFill>
              <a:latin typeface="微软雅黑 Light" panose="020B0502040204020203" pitchFamily="34" charset="-122"/>
              <a:ea typeface="微软雅黑 Light" panose="020B0502040204020203" pitchFamily="34" charset="-122"/>
            </a:endParaRPr>
          </a:p>
        </p:txBody>
      </p:sp>
      <p:sp>
        <p:nvSpPr>
          <p:cNvPr id="18" name="TextBox 17"/>
          <p:cNvSpPr txBox="1"/>
          <p:nvPr/>
        </p:nvSpPr>
        <p:spPr>
          <a:xfrm>
            <a:off x="491316" y="1304713"/>
            <a:ext cx="9933666" cy="1200329"/>
          </a:xfrm>
          <a:prstGeom prst="rect">
            <a:avLst/>
          </a:prstGeom>
          <a:noFill/>
        </p:spPr>
        <p:txBody>
          <a:bodyPr wrap="square" rtlCol="0">
            <a:spAutoFit/>
          </a:bodyPr>
          <a:lstStyle/>
          <a:p>
            <a:pPr marL="342900" indent="-342900">
              <a:lnSpc>
                <a:spcPct val="150000"/>
              </a:lnSpc>
              <a:buClr>
                <a:schemeClr val="tx1"/>
              </a:buClr>
              <a:buFont typeface="Arial" charset="0"/>
              <a:buChar char="•"/>
            </a:pPr>
            <a:r>
              <a:rPr lang="zh-CN" altLang="en-US" sz="2400" dirty="0">
                <a:latin typeface="微软雅黑 Light" panose="020B0502040204020203" pitchFamily="34" charset="-122"/>
                <a:ea typeface="微软雅黑 Light" panose="020B0502040204020203" pitchFamily="34" charset="-122"/>
              </a:rPr>
              <a:t>在</a:t>
            </a:r>
            <a:r>
              <a:rPr lang="zh-CN" altLang="en-US" sz="2400" dirty="0" smtClean="0">
                <a:latin typeface="微软雅黑 Light" panose="020B0502040204020203" pitchFamily="34" charset="-122"/>
                <a:ea typeface="微软雅黑 Light" panose="020B0502040204020203" pitchFamily="34" charset="-122"/>
              </a:rPr>
              <a:t>关键词</a:t>
            </a:r>
            <a:r>
              <a:rPr lang="zh-CN" altLang="en-US" sz="2400" b="1" dirty="0">
                <a:solidFill>
                  <a:prstClr val="black"/>
                </a:solidFill>
                <a:latin typeface="Monaco"/>
                <a:ea typeface="微软雅黑 Light" panose="020B0502040204020203" pitchFamily="34" charset="-122"/>
              </a:rPr>
              <a:t> </a:t>
            </a:r>
            <a:r>
              <a:rPr lang="en-US" altLang="zh-CN" sz="2400" b="1" dirty="0" err="1" smtClean="0">
                <a:solidFill>
                  <a:prstClr val="black"/>
                </a:solidFill>
                <a:latin typeface="Monaco"/>
                <a:ea typeface="微软雅黑 Light" panose="020B0502040204020203" pitchFamily="34" charset="-122"/>
              </a:rPr>
              <a:t>def</a:t>
            </a:r>
            <a:r>
              <a:rPr lang="zh-CN" altLang="en-US" sz="2400" b="1" dirty="0">
                <a:solidFill>
                  <a:prstClr val="black"/>
                </a:solidFill>
                <a:latin typeface="Monaco"/>
                <a:ea typeface="微软雅黑 Light" panose="020B0502040204020203" pitchFamily="34" charset="-122"/>
              </a:rPr>
              <a:t> </a:t>
            </a:r>
            <a:r>
              <a:rPr lang="zh-CN" altLang="en-US" sz="2400" dirty="0" smtClean="0">
                <a:latin typeface="微软雅黑 Light" panose="020B0502040204020203" pitchFamily="34" charset="-122"/>
                <a:ea typeface="微软雅黑 Light" panose="020B0502040204020203" pitchFamily="34" charset="-122"/>
              </a:rPr>
              <a:t>定义</a:t>
            </a:r>
            <a:r>
              <a:rPr lang="zh-CN" altLang="en-US" sz="2400" dirty="0">
                <a:latin typeface="微软雅黑 Light" panose="020B0502040204020203" pitchFamily="34" charset="-122"/>
                <a:ea typeface="微软雅黑 Light" panose="020B0502040204020203" pitchFamily="34" charset="-122"/>
              </a:rPr>
              <a:t>函数的范围内，新定义</a:t>
            </a:r>
            <a:r>
              <a:rPr lang="en-US" altLang="zh-CN" sz="2400" dirty="0">
                <a:latin typeface="微软雅黑 Light" panose="020B0502040204020203" pitchFamily="34" charset="-122"/>
                <a:ea typeface="微软雅黑 Light" panose="020B0502040204020203" pitchFamily="34" charset="-122"/>
              </a:rPr>
              <a:t>/</a:t>
            </a:r>
            <a:r>
              <a:rPr lang="zh-CN" altLang="en-US" sz="2400" dirty="0">
                <a:latin typeface="微软雅黑 Light" panose="020B0502040204020203" pitchFamily="34" charset="-122"/>
                <a:ea typeface="微软雅黑 Light" panose="020B0502040204020203" pitchFamily="34" charset="-122"/>
              </a:rPr>
              <a:t>赋值的变量都是局部变量，在该函数之外引用函数内命名的变量的时候会报错</a:t>
            </a:r>
          </a:p>
        </p:txBody>
      </p:sp>
      <p:sp>
        <p:nvSpPr>
          <p:cNvPr id="12" name="Freeform 81"/>
          <p:cNvSpPr>
            <a:spLocks noChangeArrowheads="1"/>
          </p:cNvSpPr>
          <p:nvPr/>
        </p:nvSpPr>
        <p:spPr bwMode="auto">
          <a:xfrm>
            <a:off x="86239" y="826314"/>
            <a:ext cx="288000" cy="288000"/>
          </a:xfrm>
          <a:custGeom>
            <a:avLst/>
            <a:gdLst>
              <a:gd name="T0" fmla="*/ 39678193 w 602"/>
              <a:gd name="T1" fmla="*/ 78442719 h 602"/>
              <a:gd name="T2" fmla="*/ 39678193 w 602"/>
              <a:gd name="T3" fmla="*/ 78442719 h 602"/>
              <a:gd name="T4" fmla="*/ 0 w 602"/>
              <a:gd name="T5" fmla="*/ 38764526 h 602"/>
              <a:gd name="T6" fmla="*/ 39678193 w 602"/>
              <a:gd name="T7" fmla="*/ 0 h 602"/>
              <a:gd name="T8" fmla="*/ 78442719 w 602"/>
              <a:gd name="T9" fmla="*/ 38764526 h 602"/>
              <a:gd name="T10" fmla="*/ 39678193 w 602"/>
              <a:gd name="T11" fmla="*/ 78442719 h 602"/>
              <a:gd name="T12" fmla="*/ 7439751 w 602"/>
              <a:gd name="T13" fmla="*/ 38764526 h 602"/>
              <a:gd name="T14" fmla="*/ 7439751 w 602"/>
              <a:gd name="T15" fmla="*/ 38764526 h 602"/>
              <a:gd name="T16" fmla="*/ 39678193 w 602"/>
              <a:gd name="T17" fmla="*/ 71002968 h 602"/>
              <a:gd name="T18" fmla="*/ 61866665 w 602"/>
              <a:gd name="T19" fmla="*/ 61735884 h 602"/>
              <a:gd name="T20" fmla="*/ 39678193 w 602"/>
              <a:gd name="T21" fmla="*/ 38764526 h 602"/>
              <a:gd name="T22" fmla="*/ 39678193 w 602"/>
              <a:gd name="T23" fmla="*/ 7308970 h 602"/>
              <a:gd name="T24" fmla="*/ 7439751 w 602"/>
              <a:gd name="T25" fmla="*/ 38764526 h 60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602" h="602">
                <a:moveTo>
                  <a:pt x="304" y="601"/>
                </a:moveTo>
                <a:lnTo>
                  <a:pt x="304" y="601"/>
                </a:lnTo>
                <a:cubicBezTo>
                  <a:pt x="135" y="601"/>
                  <a:pt x="0" y="466"/>
                  <a:pt x="0" y="297"/>
                </a:cubicBezTo>
                <a:cubicBezTo>
                  <a:pt x="0" y="134"/>
                  <a:pt x="135" y="0"/>
                  <a:pt x="304" y="0"/>
                </a:cubicBezTo>
                <a:cubicBezTo>
                  <a:pt x="467" y="0"/>
                  <a:pt x="601" y="134"/>
                  <a:pt x="601" y="297"/>
                </a:cubicBezTo>
                <a:cubicBezTo>
                  <a:pt x="601" y="466"/>
                  <a:pt x="467" y="601"/>
                  <a:pt x="304" y="601"/>
                </a:cubicBezTo>
                <a:close/>
                <a:moveTo>
                  <a:pt x="57" y="297"/>
                </a:moveTo>
                <a:lnTo>
                  <a:pt x="57" y="297"/>
                </a:lnTo>
                <a:cubicBezTo>
                  <a:pt x="57" y="431"/>
                  <a:pt x="170" y="544"/>
                  <a:pt x="304" y="544"/>
                </a:cubicBezTo>
                <a:cubicBezTo>
                  <a:pt x="368" y="544"/>
                  <a:pt x="431" y="516"/>
                  <a:pt x="474" y="473"/>
                </a:cubicBezTo>
                <a:cubicBezTo>
                  <a:pt x="304" y="297"/>
                  <a:pt x="304" y="297"/>
                  <a:pt x="304" y="297"/>
                </a:cubicBezTo>
                <a:cubicBezTo>
                  <a:pt x="304" y="56"/>
                  <a:pt x="304" y="56"/>
                  <a:pt x="304" y="56"/>
                </a:cubicBezTo>
                <a:cubicBezTo>
                  <a:pt x="170" y="56"/>
                  <a:pt x="57" y="162"/>
                  <a:pt x="57" y="297"/>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solidFill>
                <a:prstClr val="black"/>
              </a:solidFill>
            </a:endParaRPr>
          </a:p>
        </p:txBody>
      </p:sp>
      <p:pic>
        <p:nvPicPr>
          <p:cNvPr id="5" name="图片 4"/>
          <p:cNvPicPr>
            <a:picLocks noChangeAspect="1"/>
          </p:cNvPicPr>
          <p:nvPr/>
        </p:nvPicPr>
        <p:blipFill>
          <a:blip r:embed="rId3"/>
          <a:stretch>
            <a:fillRect/>
          </a:stretch>
        </p:blipFill>
        <p:spPr>
          <a:xfrm>
            <a:off x="728662" y="2516303"/>
            <a:ext cx="10297784" cy="3939915"/>
          </a:xfrm>
          <a:prstGeom prst="rect">
            <a:avLst/>
          </a:prstGeom>
        </p:spPr>
      </p:pic>
    </p:spTree>
    <p:extLst>
      <p:ext uri="{BB962C8B-B14F-4D97-AF65-F5344CB8AC3E}">
        <p14:creationId xmlns:p14="http://schemas.microsoft.com/office/powerpoint/2010/main" xmlns="" val="985810153"/>
      </p:ext>
    </p:extLst>
  </p:cSld>
  <p:clrMapOvr>
    <a:masterClrMapping/>
  </p:clrMapOvr>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文本框 5"/>
          <p:cNvSpPr txBox="1"/>
          <p:nvPr/>
        </p:nvSpPr>
        <p:spPr>
          <a:xfrm>
            <a:off x="911424" y="836712"/>
            <a:ext cx="2664296" cy="400110"/>
          </a:xfrm>
          <a:prstGeom prst="rect">
            <a:avLst/>
          </a:prstGeom>
          <a:noFill/>
        </p:spPr>
        <p:txBody>
          <a:bodyPr wrap="square" rtlCol="0">
            <a:spAutoFit/>
          </a:bodyPr>
          <a:lstStyle/>
          <a:p>
            <a:r>
              <a:rPr lang="zh-CN" altLang="en-US" sz="2000" dirty="0">
                <a:solidFill>
                  <a:prstClr val="white"/>
                </a:solidFill>
                <a:latin typeface="微软雅黑 Light" panose="020B0502040204020203" pitchFamily="34" charset="-122"/>
                <a:ea typeface="微软雅黑 Light" panose="020B0502040204020203" pitchFamily="34" charset="-122"/>
              </a:rPr>
              <a:t>聚类分析</a:t>
            </a:r>
          </a:p>
        </p:txBody>
      </p:sp>
      <p:sp>
        <p:nvSpPr>
          <p:cNvPr id="14" name="矩形 28"/>
          <p:cNvSpPr/>
          <p:nvPr/>
        </p:nvSpPr>
        <p:spPr>
          <a:xfrm>
            <a:off x="-18898" y="671163"/>
            <a:ext cx="510214"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
        <p:nvSpPr>
          <p:cNvPr id="15" name="矩形 4"/>
          <p:cNvSpPr/>
          <p:nvPr/>
        </p:nvSpPr>
        <p:spPr>
          <a:xfrm>
            <a:off x="479376" y="674237"/>
            <a:ext cx="2428415" cy="595228"/>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6" name="文本框 5"/>
          <p:cNvSpPr txBox="1"/>
          <p:nvPr/>
        </p:nvSpPr>
        <p:spPr>
          <a:xfrm>
            <a:off x="953786" y="709485"/>
            <a:ext cx="3414022" cy="523220"/>
          </a:xfrm>
          <a:prstGeom prst="rect">
            <a:avLst/>
          </a:prstGeom>
          <a:noFill/>
        </p:spPr>
        <p:txBody>
          <a:bodyPr wrap="square" rtlCol="0">
            <a:spAutoFit/>
          </a:bodyPr>
          <a:lstStyle/>
          <a:p>
            <a:r>
              <a:rPr lang="zh-CN" altLang="en-US" sz="2800" dirty="0" smtClean="0">
                <a:solidFill>
                  <a:prstClr val="white"/>
                </a:solidFill>
                <a:latin typeface="微软雅黑 Light" panose="020B0502040204020203" pitchFamily="34" charset="-122"/>
                <a:ea typeface="微软雅黑 Light" panose="020B0502040204020203" pitchFamily="34" charset="-122"/>
              </a:rPr>
              <a:t>局部变量</a:t>
            </a:r>
            <a:endParaRPr lang="zh-CN" altLang="en-US" sz="2800" dirty="0">
              <a:solidFill>
                <a:prstClr val="white"/>
              </a:solidFill>
              <a:latin typeface="微软雅黑 Light" panose="020B0502040204020203" pitchFamily="34" charset="-122"/>
              <a:ea typeface="微软雅黑 Light" panose="020B0502040204020203" pitchFamily="34" charset="-122"/>
            </a:endParaRPr>
          </a:p>
        </p:txBody>
      </p:sp>
      <p:sp>
        <p:nvSpPr>
          <p:cNvPr id="12" name="Freeform 81"/>
          <p:cNvSpPr>
            <a:spLocks noChangeArrowheads="1"/>
          </p:cNvSpPr>
          <p:nvPr/>
        </p:nvSpPr>
        <p:spPr bwMode="auto">
          <a:xfrm>
            <a:off x="86239" y="826314"/>
            <a:ext cx="288000" cy="288000"/>
          </a:xfrm>
          <a:custGeom>
            <a:avLst/>
            <a:gdLst>
              <a:gd name="T0" fmla="*/ 39678193 w 602"/>
              <a:gd name="T1" fmla="*/ 78442719 h 602"/>
              <a:gd name="T2" fmla="*/ 39678193 w 602"/>
              <a:gd name="T3" fmla="*/ 78442719 h 602"/>
              <a:gd name="T4" fmla="*/ 0 w 602"/>
              <a:gd name="T5" fmla="*/ 38764526 h 602"/>
              <a:gd name="T6" fmla="*/ 39678193 w 602"/>
              <a:gd name="T7" fmla="*/ 0 h 602"/>
              <a:gd name="T8" fmla="*/ 78442719 w 602"/>
              <a:gd name="T9" fmla="*/ 38764526 h 602"/>
              <a:gd name="T10" fmla="*/ 39678193 w 602"/>
              <a:gd name="T11" fmla="*/ 78442719 h 602"/>
              <a:gd name="T12" fmla="*/ 7439751 w 602"/>
              <a:gd name="T13" fmla="*/ 38764526 h 602"/>
              <a:gd name="T14" fmla="*/ 7439751 w 602"/>
              <a:gd name="T15" fmla="*/ 38764526 h 602"/>
              <a:gd name="T16" fmla="*/ 39678193 w 602"/>
              <a:gd name="T17" fmla="*/ 71002968 h 602"/>
              <a:gd name="T18" fmla="*/ 61866665 w 602"/>
              <a:gd name="T19" fmla="*/ 61735884 h 602"/>
              <a:gd name="T20" fmla="*/ 39678193 w 602"/>
              <a:gd name="T21" fmla="*/ 38764526 h 602"/>
              <a:gd name="T22" fmla="*/ 39678193 w 602"/>
              <a:gd name="T23" fmla="*/ 7308970 h 602"/>
              <a:gd name="T24" fmla="*/ 7439751 w 602"/>
              <a:gd name="T25" fmla="*/ 38764526 h 60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602" h="602">
                <a:moveTo>
                  <a:pt x="304" y="601"/>
                </a:moveTo>
                <a:lnTo>
                  <a:pt x="304" y="601"/>
                </a:lnTo>
                <a:cubicBezTo>
                  <a:pt x="135" y="601"/>
                  <a:pt x="0" y="466"/>
                  <a:pt x="0" y="297"/>
                </a:cubicBezTo>
                <a:cubicBezTo>
                  <a:pt x="0" y="134"/>
                  <a:pt x="135" y="0"/>
                  <a:pt x="304" y="0"/>
                </a:cubicBezTo>
                <a:cubicBezTo>
                  <a:pt x="467" y="0"/>
                  <a:pt x="601" y="134"/>
                  <a:pt x="601" y="297"/>
                </a:cubicBezTo>
                <a:cubicBezTo>
                  <a:pt x="601" y="466"/>
                  <a:pt x="467" y="601"/>
                  <a:pt x="304" y="601"/>
                </a:cubicBezTo>
                <a:close/>
                <a:moveTo>
                  <a:pt x="57" y="297"/>
                </a:moveTo>
                <a:lnTo>
                  <a:pt x="57" y="297"/>
                </a:lnTo>
                <a:cubicBezTo>
                  <a:pt x="57" y="431"/>
                  <a:pt x="170" y="544"/>
                  <a:pt x="304" y="544"/>
                </a:cubicBezTo>
                <a:cubicBezTo>
                  <a:pt x="368" y="544"/>
                  <a:pt x="431" y="516"/>
                  <a:pt x="474" y="473"/>
                </a:cubicBezTo>
                <a:cubicBezTo>
                  <a:pt x="304" y="297"/>
                  <a:pt x="304" y="297"/>
                  <a:pt x="304" y="297"/>
                </a:cubicBezTo>
                <a:cubicBezTo>
                  <a:pt x="304" y="56"/>
                  <a:pt x="304" y="56"/>
                  <a:pt x="304" y="56"/>
                </a:cubicBezTo>
                <a:cubicBezTo>
                  <a:pt x="170" y="56"/>
                  <a:pt x="57" y="162"/>
                  <a:pt x="57" y="297"/>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solidFill>
                <a:prstClr val="black"/>
              </a:solidFill>
            </a:endParaRPr>
          </a:p>
        </p:txBody>
      </p:sp>
      <p:sp>
        <p:nvSpPr>
          <p:cNvPr id="3" name="矩形 2"/>
          <p:cNvSpPr/>
          <p:nvPr/>
        </p:nvSpPr>
        <p:spPr>
          <a:xfrm>
            <a:off x="658544" y="1569064"/>
            <a:ext cx="9820883" cy="646331"/>
          </a:xfrm>
          <a:prstGeom prst="rect">
            <a:avLst/>
          </a:prstGeom>
        </p:spPr>
        <p:txBody>
          <a:bodyPr wrap="square">
            <a:spAutoFit/>
          </a:bodyPr>
          <a:lstStyle/>
          <a:p>
            <a:pPr marL="342900" indent="-342900">
              <a:lnSpc>
                <a:spcPct val="150000"/>
              </a:lnSpc>
              <a:buClr>
                <a:schemeClr val="tx1"/>
              </a:buClr>
              <a:buFont typeface="Arial" charset="0"/>
              <a:buChar char="•"/>
            </a:pPr>
            <a:r>
              <a:rPr lang="zh-CN" altLang="en-US" sz="2400" dirty="0" smtClean="0">
                <a:latin typeface="微软雅黑 Light" panose="020B0502040204020203" pitchFamily="34" charset="-122"/>
                <a:ea typeface="微软雅黑 Light" panose="020B0502040204020203" pitchFamily="34" charset="-122"/>
              </a:rPr>
              <a:t>同理，在局部区域</a:t>
            </a:r>
            <a:r>
              <a:rPr lang="zh-CN" altLang="en-US" sz="2400" dirty="0">
                <a:latin typeface="微软雅黑 Light" panose="020B0502040204020203" pitchFamily="34" charset="-122"/>
                <a:ea typeface="微软雅黑 Light" panose="020B0502040204020203" pitchFamily="34" charset="-122"/>
              </a:rPr>
              <a:t>引用局部区域</a:t>
            </a:r>
            <a:r>
              <a:rPr lang="zh-CN" altLang="en-US" sz="2400" dirty="0" smtClean="0">
                <a:latin typeface="微软雅黑 Light" panose="020B0502040204020203" pitchFamily="34" charset="-122"/>
                <a:ea typeface="微软雅黑 Light" panose="020B0502040204020203" pitchFamily="34" charset="-122"/>
              </a:rPr>
              <a:t>以外的变量，也会引起报错。</a:t>
            </a:r>
            <a:endParaRPr lang="zh-CN" altLang="en-US" sz="2400" dirty="0">
              <a:latin typeface="微软雅黑 Light" panose="020B0502040204020203" pitchFamily="34" charset="-122"/>
              <a:ea typeface="微软雅黑 Light" panose="020B0502040204020203" pitchFamily="34" charset="-122"/>
            </a:endParaRPr>
          </a:p>
        </p:txBody>
      </p:sp>
      <p:pic>
        <p:nvPicPr>
          <p:cNvPr id="5" name="图片 4"/>
          <p:cNvPicPr>
            <a:picLocks noChangeAspect="1"/>
          </p:cNvPicPr>
          <p:nvPr/>
        </p:nvPicPr>
        <p:blipFill>
          <a:blip r:embed="rId3"/>
          <a:stretch>
            <a:fillRect/>
          </a:stretch>
        </p:blipFill>
        <p:spPr>
          <a:xfrm>
            <a:off x="911424" y="2152557"/>
            <a:ext cx="9896475" cy="3771900"/>
          </a:xfrm>
          <a:prstGeom prst="rect">
            <a:avLst/>
          </a:prstGeom>
        </p:spPr>
      </p:pic>
    </p:spTree>
    <p:extLst>
      <p:ext uri="{BB962C8B-B14F-4D97-AF65-F5344CB8AC3E}">
        <p14:creationId xmlns:p14="http://schemas.microsoft.com/office/powerpoint/2010/main" xmlns="" val="3673298248"/>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5"/>
          <p:cNvSpPr txBox="1"/>
          <p:nvPr/>
        </p:nvSpPr>
        <p:spPr>
          <a:xfrm>
            <a:off x="953786" y="709485"/>
            <a:ext cx="3414022" cy="523220"/>
          </a:xfrm>
          <a:prstGeom prst="rect">
            <a:avLst/>
          </a:prstGeom>
          <a:noFill/>
        </p:spPr>
        <p:txBody>
          <a:bodyPr wrap="square" rtlCol="0">
            <a:spAutoFit/>
          </a:bodyPr>
          <a:lstStyle/>
          <a:p>
            <a:r>
              <a:rPr lang="zh-CN" altLang="en-US" sz="2800" dirty="0" smtClean="0">
                <a:solidFill>
                  <a:prstClr val="white"/>
                </a:solidFill>
                <a:latin typeface="微软雅黑 Light" panose="020B0502040204020203" pitchFamily="34" charset="-122"/>
                <a:ea typeface="微软雅黑 Light" panose="020B0502040204020203" pitchFamily="34" charset="-122"/>
              </a:rPr>
              <a:t>全局变量</a:t>
            </a:r>
            <a:endParaRPr lang="zh-CN" altLang="en-US" sz="2800" dirty="0">
              <a:solidFill>
                <a:prstClr val="white"/>
              </a:solidFill>
              <a:latin typeface="微软雅黑 Light" panose="020B0502040204020203" pitchFamily="34" charset="-122"/>
              <a:ea typeface="微软雅黑 Light" panose="020B0502040204020203" pitchFamily="34" charset="-122"/>
            </a:endParaRPr>
          </a:p>
        </p:txBody>
      </p:sp>
      <p:sp>
        <p:nvSpPr>
          <p:cNvPr id="18" name="TextBox 17"/>
          <p:cNvSpPr txBox="1"/>
          <p:nvPr/>
        </p:nvSpPr>
        <p:spPr>
          <a:xfrm>
            <a:off x="374238" y="1395180"/>
            <a:ext cx="11305144" cy="2308324"/>
          </a:xfrm>
          <a:prstGeom prst="rect">
            <a:avLst/>
          </a:prstGeom>
          <a:noFill/>
        </p:spPr>
        <p:txBody>
          <a:bodyPr wrap="square" rtlCol="0">
            <a:spAutoFit/>
          </a:bodyPr>
          <a:lstStyle/>
          <a:p>
            <a:pPr marL="342900" indent="-342900">
              <a:lnSpc>
                <a:spcPct val="150000"/>
              </a:lnSpc>
              <a:buClr>
                <a:schemeClr val="tx1"/>
              </a:buClr>
              <a:buFont typeface="Arial" charset="0"/>
              <a:buChar char="•"/>
            </a:pPr>
            <a:r>
              <a:rPr lang="zh-CN" altLang="en-US" sz="2400" dirty="0">
                <a:solidFill>
                  <a:prstClr val="black"/>
                </a:solidFill>
                <a:latin typeface="微软雅黑 Light" panose="020B0502040204020203" pitchFamily="34" charset="-122"/>
                <a:ea typeface="微软雅黑 Light" panose="020B0502040204020203" pitchFamily="34" charset="-122"/>
              </a:rPr>
              <a:t>全局变量是相对局部变量而言的作用范围在全局，即在初始定义赋值后，无论是函数、类、</a:t>
            </a:r>
            <a:r>
              <a:rPr lang="en-US" altLang="zh-CN" sz="2400" b="1" dirty="0">
                <a:solidFill>
                  <a:prstClr val="black"/>
                </a:solidFill>
                <a:latin typeface="Monaco"/>
                <a:ea typeface="微软雅黑 Light" panose="020B0502040204020203" pitchFamily="34" charset="-122"/>
              </a:rPr>
              <a:t>lambda</a:t>
            </a:r>
            <a:r>
              <a:rPr lang="zh-CN" altLang="en-US" sz="2400" dirty="0">
                <a:solidFill>
                  <a:prstClr val="black"/>
                </a:solidFill>
                <a:latin typeface="微软雅黑 Light" panose="020B0502040204020203" pitchFamily="34" charset="-122"/>
                <a:ea typeface="微软雅黑 Light" panose="020B0502040204020203" pitchFamily="34" charset="-122"/>
              </a:rPr>
              <a:t>函数内都可以引用全局变量。在</a:t>
            </a:r>
            <a:r>
              <a:rPr lang="zh-CN" altLang="en-US" sz="2400" dirty="0" smtClean="0">
                <a:solidFill>
                  <a:prstClr val="black"/>
                </a:solidFill>
                <a:latin typeface="微软雅黑 Light" panose="020B0502040204020203" pitchFamily="34" charset="-122"/>
                <a:ea typeface="微软雅黑 Light" panose="020B0502040204020203" pitchFamily="34" charset="-122"/>
              </a:rPr>
              <a:t>关键词</a:t>
            </a:r>
            <a:r>
              <a:rPr lang="zh-CN" altLang="en-US" sz="2400" b="1" dirty="0">
                <a:solidFill>
                  <a:prstClr val="black"/>
                </a:solidFill>
                <a:latin typeface="Monaco"/>
                <a:ea typeface="微软雅黑 Light" panose="020B0502040204020203" pitchFamily="34" charset="-122"/>
              </a:rPr>
              <a:t> </a:t>
            </a:r>
            <a:r>
              <a:rPr lang="en-US" altLang="zh-CN" sz="2400" b="1" dirty="0" err="1" smtClean="0">
                <a:solidFill>
                  <a:prstClr val="black"/>
                </a:solidFill>
                <a:latin typeface="Monaco"/>
                <a:ea typeface="微软雅黑 Light" panose="020B0502040204020203" pitchFamily="34" charset="-122"/>
              </a:rPr>
              <a:t>def</a:t>
            </a:r>
            <a:r>
              <a:rPr lang="zh-CN" altLang="en-US" sz="2400" dirty="0">
                <a:solidFill>
                  <a:prstClr val="black"/>
                </a:solidFill>
                <a:latin typeface="微软雅黑 Light" panose="020B0502040204020203" pitchFamily="34" charset="-122"/>
                <a:ea typeface="微软雅黑 Light" panose="020B0502040204020203" pitchFamily="34" charset="-122"/>
              </a:rPr>
              <a:t> </a:t>
            </a:r>
            <a:r>
              <a:rPr lang="zh-CN" altLang="en-US" sz="2400" dirty="0" smtClean="0">
                <a:solidFill>
                  <a:prstClr val="black"/>
                </a:solidFill>
                <a:latin typeface="微软雅黑 Light" panose="020B0502040204020203" pitchFamily="34" charset="-122"/>
                <a:ea typeface="微软雅黑 Light" panose="020B0502040204020203" pitchFamily="34" charset="-122"/>
              </a:rPr>
              <a:t>、</a:t>
            </a:r>
            <a:r>
              <a:rPr lang="en-US" altLang="zh-CN" sz="2400" b="1" dirty="0" smtClean="0">
                <a:solidFill>
                  <a:prstClr val="black"/>
                </a:solidFill>
                <a:latin typeface="Monaco"/>
                <a:ea typeface="微软雅黑 Light" panose="020B0502040204020203" pitchFamily="34" charset="-122"/>
              </a:rPr>
              <a:t>class</a:t>
            </a:r>
            <a:r>
              <a:rPr lang="zh-CN" altLang="en-US" sz="2400" dirty="0" smtClean="0">
                <a:solidFill>
                  <a:prstClr val="black"/>
                </a:solidFill>
                <a:latin typeface="微软雅黑 Light" panose="020B0502040204020203" pitchFamily="34" charset="-122"/>
                <a:ea typeface="微软雅黑 Light" panose="020B0502040204020203" pitchFamily="34" charset="-122"/>
              </a:rPr>
              <a:t>、</a:t>
            </a:r>
            <a:r>
              <a:rPr lang="en-US" altLang="zh-CN" sz="2400" b="1" dirty="0" smtClean="0">
                <a:solidFill>
                  <a:prstClr val="black"/>
                </a:solidFill>
                <a:latin typeface="Monaco"/>
                <a:ea typeface="微软雅黑 Light" panose="020B0502040204020203" pitchFamily="34" charset="-122"/>
              </a:rPr>
              <a:t>lambda</a:t>
            </a:r>
            <a:r>
              <a:rPr lang="zh-CN" altLang="en-US" sz="2400" dirty="0" smtClean="0">
                <a:solidFill>
                  <a:prstClr val="black"/>
                </a:solidFill>
                <a:latin typeface="微软雅黑 Light" panose="020B0502040204020203" pitchFamily="34" charset="-122"/>
                <a:ea typeface="微软雅黑 Light" panose="020B0502040204020203" pitchFamily="34" charset="-122"/>
              </a:rPr>
              <a:t> 之外</a:t>
            </a:r>
            <a:r>
              <a:rPr lang="zh-CN" altLang="en-US" sz="2400" dirty="0">
                <a:solidFill>
                  <a:prstClr val="black"/>
                </a:solidFill>
                <a:latin typeface="微软雅黑 Light" panose="020B0502040204020203" pitchFamily="34" charset="-122"/>
                <a:ea typeface="微软雅黑 Light" panose="020B0502040204020203" pitchFamily="34" charset="-122"/>
              </a:rPr>
              <a:t>定义的变量，都作为全局变量</a:t>
            </a:r>
            <a:r>
              <a:rPr lang="zh-CN" altLang="en-US" sz="2400" dirty="0" smtClean="0">
                <a:solidFill>
                  <a:prstClr val="black"/>
                </a:solidFill>
                <a:latin typeface="微软雅黑 Light" panose="020B0502040204020203" pitchFamily="34" charset="-122"/>
                <a:ea typeface="微软雅黑 Light" panose="020B0502040204020203" pitchFamily="34" charset="-122"/>
              </a:rPr>
              <a:t>。</a:t>
            </a:r>
            <a:endParaRPr lang="en-US" altLang="zh-CN" sz="2400" dirty="0" smtClean="0">
              <a:solidFill>
                <a:prstClr val="black"/>
              </a:solidFill>
              <a:latin typeface="微软雅黑 Light" panose="020B0502040204020203" pitchFamily="34" charset="-122"/>
              <a:ea typeface="微软雅黑 Light" panose="020B0502040204020203" pitchFamily="34" charset="-122"/>
            </a:endParaRPr>
          </a:p>
          <a:p>
            <a:pPr marL="342900" indent="-342900">
              <a:lnSpc>
                <a:spcPct val="150000"/>
              </a:lnSpc>
              <a:buClr>
                <a:schemeClr val="tx1"/>
              </a:buClr>
              <a:buFont typeface="Arial" charset="0"/>
              <a:buChar char="•"/>
            </a:pPr>
            <a:r>
              <a:rPr lang="zh-CN" altLang="en-US" sz="2400" dirty="0">
                <a:latin typeface="微软雅黑 Light" panose="020B0502040204020203" pitchFamily="34" charset="-122"/>
                <a:ea typeface="微软雅黑 Light" panose="020B0502040204020203" pitchFamily="34" charset="-122"/>
              </a:rPr>
              <a:t>在上面的</a:t>
            </a:r>
            <a:r>
              <a:rPr lang="en-US" altLang="zh-CN" sz="2400" b="1" dirty="0">
                <a:solidFill>
                  <a:prstClr val="black"/>
                </a:solidFill>
                <a:latin typeface="Monaco" charset="0"/>
                <a:ea typeface="Monaco" charset="0"/>
                <a:cs typeface="Monaco" charset="0"/>
              </a:rPr>
              <a:t>mean</a:t>
            </a:r>
            <a:r>
              <a:rPr lang="en-US" altLang="zh-CN" sz="2400" dirty="0">
                <a:latin typeface="Monaco" charset="0"/>
                <a:ea typeface="Monaco" charset="0"/>
                <a:cs typeface="Monaco" charset="0"/>
              </a:rPr>
              <a:t>()</a:t>
            </a:r>
            <a:r>
              <a:rPr lang="zh-CN" altLang="en-US" sz="2400" dirty="0">
                <a:latin typeface="微软雅黑 Light" panose="020B0502040204020203" pitchFamily="34" charset="-122"/>
                <a:ea typeface="微软雅黑 Light" panose="020B0502040204020203" pitchFamily="34" charset="-122"/>
              </a:rPr>
              <a:t>函数内定义的</a:t>
            </a:r>
            <a:r>
              <a:rPr lang="en-US" altLang="zh-CN" sz="2400" b="1" dirty="0">
                <a:solidFill>
                  <a:prstClr val="black"/>
                </a:solidFill>
                <a:latin typeface="Monaco"/>
                <a:ea typeface="微软雅黑 Light" panose="020B0502040204020203" pitchFamily="34" charset="-122"/>
              </a:rPr>
              <a:t>length</a:t>
            </a:r>
            <a:r>
              <a:rPr lang="zh-CN" altLang="en-US" sz="2400" dirty="0">
                <a:latin typeface="微软雅黑 Light" panose="020B0502040204020203" pitchFamily="34" charset="-122"/>
                <a:ea typeface="微软雅黑 Light" panose="020B0502040204020203" pitchFamily="34" charset="-122"/>
              </a:rPr>
              <a:t>变量移至</a:t>
            </a:r>
            <a:r>
              <a:rPr lang="zh-CN" altLang="en-US" sz="2400" dirty="0" smtClean="0">
                <a:latin typeface="微软雅黑 Light" panose="020B0502040204020203" pitchFamily="34" charset="-122"/>
                <a:ea typeface="微软雅黑 Light" panose="020B0502040204020203" pitchFamily="34" charset="-122"/>
              </a:rPr>
              <a:t>关键词</a:t>
            </a:r>
            <a:r>
              <a:rPr lang="zh-CN" altLang="en-US" sz="2400" dirty="0">
                <a:latin typeface="微软雅黑 Light" panose="020B0502040204020203" pitchFamily="34" charset="-122"/>
                <a:ea typeface="微软雅黑 Light" panose="020B0502040204020203" pitchFamily="34" charset="-122"/>
              </a:rPr>
              <a:t> </a:t>
            </a:r>
            <a:r>
              <a:rPr lang="en-US" altLang="zh-CN" sz="2400" b="1" dirty="0" err="1" smtClean="0">
                <a:solidFill>
                  <a:prstClr val="black"/>
                </a:solidFill>
                <a:latin typeface="Monaco"/>
                <a:ea typeface="微软雅黑 Light" panose="020B0502040204020203" pitchFamily="34" charset="-122"/>
              </a:rPr>
              <a:t>def</a:t>
            </a:r>
            <a:r>
              <a:rPr lang="zh-CN" altLang="en-US" sz="2400" dirty="0" smtClean="0">
                <a:latin typeface="微软雅黑 Light" panose="020B0502040204020203" pitchFamily="34" charset="-122"/>
                <a:ea typeface="微软雅黑 Light" panose="020B0502040204020203" pitchFamily="34" charset="-122"/>
              </a:rPr>
              <a:t>之外</a:t>
            </a:r>
            <a:r>
              <a:rPr lang="zh-CN" altLang="en-US" sz="2400" dirty="0">
                <a:latin typeface="微软雅黑 Light" panose="020B0502040204020203" pitchFamily="34" charset="-122"/>
                <a:ea typeface="微软雅黑 Light" panose="020B0502040204020203" pitchFamily="34" charset="-122"/>
              </a:rPr>
              <a:t>即变为</a:t>
            </a:r>
            <a:r>
              <a:rPr lang="zh-CN" altLang="en-US" sz="2400" dirty="0" smtClean="0">
                <a:latin typeface="微软雅黑 Light" panose="020B0502040204020203" pitchFamily="34" charset="-122"/>
                <a:ea typeface="微软雅黑 Light" panose="020B0502040204020203" pitchFamily="34" charset="-122"/>
              </a:rPr>
              <a:t>全局变量：</a:t>
            </a:r>
            <a:endParaRPr lang="en-US" altLang="zh-CN" sz="2400" dirty="0">
              <a:solidFill>
                <a:prstClr val="black"/>
              </a:solidFill>
              <a:latin typeface="微软雅黑 Light" panose="020B0502040204020203" pitchFamily="34" charset="-122"/>
              <a:ea typeface="微软雅黑 Light" panose="020B0502040204020203" pitchFamily="34" charset="-122"/>
            </a:endParaRPr>
          </a:p>
        </p:txBody>
      </p:sp>
      <p:pic>
        <p:nvPicPr>
          <p:cNvPr id="2" name="图片 1"/>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882227" y="3824314"/>
            <a:ext cx="8644947" cy="2877405"/>
          </a:xfrm>
          <a:prstGeom prst="rect">
            <a:avLst/>
          </a:prstGeom>
        </p:spPr>
      </p:pic>
      <p:sp>
        <p:nvSpPr>
          <p:cNvPr id="9" name="标题 8"/>
          <p:cNvSpPr txBox="1">
            <a:spLocks/>
          </p:cNvSpPr>
          <p:nvPr/>
        </p:nvSpPr>
        <p:spPr>
          <a:xfrm>
            <a:off x="911424" y="579766"/>
            <a:ext cx="10515600" cy="7810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微软雅黑 Light" panose="020B0502040204020203" pitchFamily="34" charset="-122"/>
                <a:ea typeface="微软雅黑 Light" panose="020B0502040204020203" pitchFamily="34" charset="-122"/>
                <a:cs typeface="+mj-cs"/>
              </a:defRPr>
            </a:lvl1pPr>
          </a:lstStyle>
          <a:p>
            <a:r>
              <a:rPr lang="zh-CN" altLang="en-US" sz="3200" b="1" dirty="0" smtClean="0">
                <a:solidFill>
                  <a:srgbClr val="942124"/>
                </a:solidFill>
                <a:cs typeface="+mn-cs"/>
              </a:rPr>
              <a:t>全局变量</a:t>
            </a:r>
            <a:endParaRPr lang="zh-CN" altLang="en-US" sz="3200" b="1" dirty="0">
              <a:solidFill>
                <a:srgbClr val="942124"/>
              </a:solidFill>
              <a:cs typeface="+mn-cs"/>
            </a:endParaRPr>
          </a:p>
        </p:txBody>
      </p:sp>
      <p:sp>
        <p:nvSpPr>
          <p:cNvPr id="11" name="矩形 28"/>
          <p:cNvSpPr/>
          <p:nvPr/>
        </p:nvSpPr>
        <p:spPr>
          <a:xfrm>
            <a:off x="-18898" y="671163"/>
            <a:ext cx="510214"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Tree>
    <p:extLst>
      <p:ext uri="{BB962C8B-B14F-4D97-AF65-F5344CB8AC3E}">
        <p14:creationId xmlns:p14="http://schemas.microsoft.com/office/powerpoint/2010/main" xmlns="" val="1066293620"/>
      </p:ext>
    </p:extLst>
  </p:cSld>
  <p:clrMapOvr>
    <a:masterClrMapping/>
  </p:clrMapOvr>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491316" y="1907022"/>
            <a:ext cx="9933666" cy="1754326"/>
          </a:xfrm>
          <a:prstGeom prst="rect">
            <a:avLst/>
          </a:prstGeom>
          <a:noFill/>
        </p:spPr>
        <p:txBody>
          <a:bodyPr wrap="square" rtlCol="0">
            <a:spAutoFit/>
          </a:bodyPr>
          <a:lstStyle/>
          <a:p>
            <a:pPr marL="342900" indent="-342900">
              <a:lnSpc>
                <a:spcPct val="150000"/>
              </a:lnSpc>
              <a:buClr>
                <a:schemeClr val="tx1"/>
              </a:buClr>
              <a:buFont typeface="Arial" charset="0"/>
              <a:buChar char="•"/>
            </a:pPr>
            <a:r>
              <a:rPr lang="zh-CN" altLang="en-US" sz="2400" dirty="0">
                <a:latin typeface="微软雅黑 Light" panose="020B0502040204020203" pitchFamily="34" charset="-122"/>
                <a:ea typeface="微软雅黑 Light" panose="020B0502040204020203" pitchFamily="34" charset="-122"/>
              </a:rPr>
              <a:t>有时候会有在函数内定义的局部变量在函数外引用的需求，比如前面的</a:t>
            </a:r>
            <a:r>
              <a:rPr lang="en-US" altLang="zh-CN" sz="2400" b="1" dirty="0">
                <a:solidFill>
                  <a:prstClr val="black"/>
                </a:solidFill>
                <a:latin typeface="Monaco"/>
                <a:ea typeface="微软雅黑 Light" panose="020B0502040204020203" pitchFamily="34" charset="-122"/>
              </a:rPr>
              <a:t>mean</a:t>
            </a:r>
            <a:r>
              <a:rPr lang="en-US" altLang="zh-CN" sz="2400" dirty="0">
                <a:latin typeface="微软雅黑 Light" panose="020B0502040204020203" pitchFamily="34" charset="-122"/>
                <a:ea typeface="微软雅黑 Light" panose="020B0502040204020203" pitchFamily="34" charset="-122"/>
              </a:rPr>
              <a:t>()</a:t>
            </a:r>
            <a:r>
              <a:rPr lang="zh-CN" altLang="en-US" sz="2400" dirty="0">
                <a:latin typeface="微软雅黑 Light" panose="020B0502040204020203" pitchFamily="34" charset="-122"/>
                <a:ea typeface="微软雅黑 Light" panose="020B0502040204020203" pitchFamily="34" charset="-122"/>
              </a:rPr>
              <a:t>函数中最</a:t>
            </a:r>
            <a:r>
              <a:rPr lang="zh-CN" altLang="en-US" sz="2400" dirty="0" smtClean="0">
                <a:latin typeface="微软雅黑 Light" panose="020B0502040204020203" pitchFamily="34" charset="-122"/>
                <a:ea typeface="微软雅黑 Light" panose="020B0502040204020203" pitchFamily="34" charset="-122"/>
              </a:rPr>
              <a:t>开始</a:t>
            </a:r>
            <a:r>
              <a:rPr lang="en-US" altLang="zh-CN" sz="2400" dirty="0" smtClean="0">
                <a:latin typeface="微软雅黑 Light" panose="020B0502040204020203" pitchFamily="34" charset="-122"/>
                <a:ea typeface="微软雅黑 Light" panose="020B0502040204020203" pitchFamily="34" charset="-122"/>
              </a:rPr>
              <a:t>"</a:t>
            </a:r>
            <a:r>
              <a:rPr lang="en-US" altLang="zh-CN" sz="2400" b="1" dirty="0">
                <a:solidFill>
                  <a:prstClr val="black"/>
                </a:solidFill>
                <a:latin typeface="Monaco"/>
                <a:ea typeface="微软雅黑 Light" panose="020B0502040204020203" pitchFamily="34" charset="-122"/>
              </a:rPr>
              <a:t>length</a:t>
            </a:r>
            <a:r>
              <a:rPr lang="en-US" altLang="zh-CN" sz="2400" dirty="0" smtClean="0">
                <a:latin typeface="微软雅黑 Light" panose="020B0502040204020203" pitchFamily="34" charset="-122"/>
                <a:ea typeface="微软雅黑 Light" panose="020B0502040204020203" pitchFamily="34" charset="-122"/>
              </a:rPr>
              <a:t>"</a:t>
            </a:r>
            <a:r>
              <a:rPr lang="zh-CN" altLang="en-US" sz="2400" dirty="0" smtClean="0">
                <a:latin typeface="微软雅黑 Light" panose="020B0502040204020203" pitchFamily="34" charset="-122"/>
                <a:ea typeface="微软雅黑 Light" panose="020B0502040204020203" pitchFamily="34" charset="-122"/>
              </a:rPr>
              <a:t>定义</a:t>
            </a:r>
            <a:r>
              <a:rPr lang="zh-CN" altLang="en-US" sz="2400" dirty="0">
                <a:latin typeface="微软雅黑 Light" panose="020B0502040204020203" pitchFamily="34" charset="-122"/>
                <a:ea typeface="微软雅黑 Light" panose="020B0502040204020203" pitchFamily="34" charset="-122"/>
              </a:rPr>
              <a:t>时是局部变量，现只需要在定义变量时使用</a:t>
            </a:r>
            <a:r>
              <a:rPr lang="zh-CN" altLang="en-US" sz="2400" dirty="0" smtClean="0">
                <a:latin typeface="微软雅黑 Light" panose="020B0502040204020203" pitchFamily="34" charset="-122"/>
                <a:ea typeface="微软雅黑 Light" panose="020B0502040204020203" pitchFamily="34" charset="-122"/>
              </a:rPr>
              <a:t>关键词</a:t>
            </a:r>
            <a:r>
              <a:rPr lang="en-US" altLang="zh-CN" sz="2400" dirty="0" smtClean="0">
                <a:latin typeface="微软雅黑 Light" panose="020B0502040204020203" pitchFamily="34" charset="-122"/>
                <a:ea typeface="微软雅黑 Light" panose="020B0502040204020203" pitchFamily="34" charset="-122"/>
              </a:rPr>
              <a:t>"</a:t>
            </a:r>
            <a:r>
              <a:rPr lang="en-US" altLang="zh-CN" sz="2400" b="1" dirty="0">
                <a:solidFill>
                  <a:prstClr val="black"/>
                </a:solidFill>
                <a:latin typeface="Monaco"/>
                <a:ea typeface="微软雅黑 Light" panose="020B0502040204020203" pitchFamily="34" charset="-122"/>
              </a:rPr>
              <a:t>global</a:t>
            </a:r>
            <a:r>
              <a:rPr lang="en-US" altLang="zh-CN" sz="2400" dirty="0" smtClean="0">
                <a:latin typeface="微软雅黑 Light" panose="020B0502040204020203" pitchFamily="34" charset="-122"/>
                <a:ea typeface="微软雅黑 Light" panose="020B0502040204020203" pitchFamily="34" charset="-122"/>
              </a:rPr>
              <a:t>"</a:t>
            </a:r>
            <a:r>
              <a:rPr lang="zh-CN" altLang="en-US" sz="2400" dirty="0" smtClean="0">
                <a:latin typeface="微软雅黑 Light" panose="020B0502040204020203" pitchFamily="34" charset="-122"/>
                <a:ea typeface="微软雅黑 Light" panose="020B0502040204020203" pitchFamily="34" charset="-122"/>
              </a:rPr>
              <a:t>即</a:t>
            </a:r>
            <a:r>
              <a:rPr lang="zh-CN" altLang="en-US" sz="2400" dirty="0">
                <a:latin typeface="微软雅黑 Light" panose="020B0502040204020203" pitchFamily="34" charset="-122"/>
                <a:ea typeface="微软雅黑 Light" panose="020B0502040204020203" pitchFamily="34" charset="-122"/>
              </a:rPr>
              <a:t>可将其定义为</a:t>
            </a:r>
            <a:r>
              <a:rPr lang="zh-CN" altLang="en-US" sz="2400" dirty="0" smtClean="0">
                <a:latin typeface="微软雅黑 Light" panose="020B0502040204020203" pitchFamily="34" charset="-122"/>
                <a:ea typeface="微软雅黑 Light" panose="020B0502040204020203" pitchFamily="34" charset="-122"/>
              </a:rPr>
              <a:t>全局变量</a:t>
            </a:r>
          </a:p>
        </p:txBody>
      </p:sp>
      <p:pic>
        <p:nvPicPr>
          <p:cNvPr id="3" name="图片 2"/>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911423" y="3826334"/>
            <a:ext cx="7694522" cy="2920830"/>
          </a:xfrm>
          <a:prstGeom prst="rect">
            <a:avLst/>
          </a:prstGeom>
        </p:spPr>
      </p:pic>
      <p:sp>
        <p:nvSpPr>
          <p:cNvPr id="9" name="标题 8"/>
          <p:cNvSpPr txBox="1">
            <a:spLocks/>
          </p:cNvSpPr>
          <p:nvPr/>
        </p:nvSpPr>
        <p:spPr>
          <a:xfrm>
            <a:off x="911424" y="579766"/>
            <a:ext cx="10515600" cy="7810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微软雅黑 Light" panose="020B0502040204020203" pitchFamily="34" charset="-122"/>
                <a:ea typeface="微软雅黑 Light" panose="020B0502040204020203" pitchFamily="34" charset="-122"/>
                <a:cs typeface="+mj-cs"/>
              </a:defRPr>
            </a:lvl1pPr>
          </a:lstStyle>
          <a:p>
            <a:r>
              <a:rPr lang="zh-CN" altLang="en-US" sz="3200" b="1" dirty="0" smtClean="0">
                <a:solidFill>
                  <a:srgbClr val="942124"/>
                </a:solidFill>
                <a:cs typeface="+mn-cs"/>
              </a:rPr>
              <a:t>局部变量转为全局变量</a:t>
            </a:r>
            <a:endParaRPr lang="zh-CN" altLang="en-US" sz="3200" b="1" dirty="0">
              <a:solidFill>
                <a:srgbClr val="942124"/>
              </a:solidFill>
              <a:cs typeface="+mn-cs"/>
            </a:endParaRPr>
          </a:p>
        </p:txBody>
      </p:sp>
      <p:sp>
        <p:nvSpPr>
          <p:cNvPr id="11" name="矩形 28"/>
          <p:cNvSpPr/>
          <p:nvPr/>
        </p:nvSpPr>
        <p:spPr>
          <a:xfrm>
            <a:off x="-18898" y="671163"/>
            <a:ext cx="510214"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Tree>
    <p:extLst>
      <p:ext uri="{BB962C8B-B14F-4D97-AF65-F5344CB8AC3E}">
        <p14:creationId xmlns:p14="http://schemas.microsoft.com/office/powerpoint/2010/main" xmlns="" val="3180007295"/>
      </p:ext>
    </p:extLst>
  </p:cSld>
  <p:clrMapOvr>
    <a:masterClrMapping/>
  </p:clrMapOvr>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465032" y="1666432"/>
            <a:ext cx="9933666" cy="1200329"/>
          </a:xfrm>
          <a:prstGeom prst="rect">
            <a:avLst/>
          </a:prstGeom>
          <a:noFill/>
        </p:spPr>
        <p:txBody>
          <a:bodyPr wrap="square" rtlCol="0">
            <a:spAutoFit/>
          </a:bodyPr>
          <a:lstStyle/>
          <a:p>
            <a:pPr marL="342900" indent="-342900">
              <a:lnSpc>
                <a:spcPct val="150000"/>
              </a:lnSpc>
              <a:buClr>
                <a:schemeClr val="tx1"/>
              </a:buClr>
              <a:buFont typeface="Arial" charset="0"/>
              <a:buChar char="•"/>
            </a:pPr>
            <a:r>
              <a:rPr lang="zh-CN" altLang="en-US" sz="2400" dirty="0">
                <a:latin typeface="微软雅黑 Light" panose="020B0502040204020203" pitchFamily="34" charset="-122"/>
                <a:ea typeface="微软雅黑 Light" panose="020B0502040204020203" pitchFamily="34" charset="-122"/>
              </a:rPr>
              <a:t>当某局部变量和全局变量都有相同变量名时，函数内引用该变量会直接调用函数内定义的局部变量。</a:t>
            </a:r>
            <a:endParaRPr lang="zh-CN" altLang="en-US" sz="2400" dirty="0" smtClean="0">
              <a:solidFill>
                <a:prstClr val="black"/>
              </a:solidFill>
              <a:latin typeface="微软雅黑 Light" panose="020B0502040204020203" pitchFamily="34" charset="-122"/>
              <a:ea typeface="微软雅黑 Light" panose="020B0502040204020203" pitchFamily="34" charset="-122"/>
            </a:endParaRPr>
          </a:p>
        </p:txBody>
      </p:sp>
      <p:pic>
        <p:nvPicPr>
          <p:cNvPr id="2" name="图片 1"/>
          <p:cNvPicPr>
            <a:picLocks noChangeAspect="1"/>
          </p:cNvPicPr>
          <p:nvPr/>
        </p:nvPicPr>
        <p:blipFill>
          <a:blip r:embed="rId3">
            <a:extLst>
              <a:ext uri="{BEBA8EAE-BF5A-486C-A8C5-ECC9F3942E4B}">
                <a14:imgProps xmlns:a14="http://schemas.microsoft.com/office/drawing/2010/main" xmlns="">
                  <a14:imgLayer r:embed="rId4">
                    <a14:imgEffect>
                      <a14:sharpenSoften amount="50000"/>
                    </a14:imgEffect>
                  </a14:imgLayer>
                </a14:imgProps>
              </a:ext>
              <a:ext uri="{28A0092B-C50C-407E-A947-70E740481C1C}">
                <a14:useLocalDpi xmlns:a14="http://schemas.microsoft.com/office/drawing/2010/main" xmlns="" val="0"/>
              </a:ext>
            </a:extLst>
          </a:blip>
          <a:stretch>
            <a:fillRect/>
          </a:stretch>
        </p:blipFill>
        <p:spPr>
          <a:xfrm>
            <a:off x="885139" y="3078248"/>
            <a:ext cx="6279085" cy="3404707"/>
          </a:xfrm>
          <a:prstGeom prst="rect">
            <a:avLst/>
          </a:prstGeom>
        </p:spPr>
      </p:pic>
      <p:sp>
        <p:nvSpPr>
          <p:cNvPr id="3" name="文本框 2"/>
          <p:cNvSpPr txBox="1"/>
          <p:nvPr/>
        </p:nvSpPr>
        <p:spPr>
          <a:xfrm>
            <a:off x="7536160" y="4365104"/>
            <a:ext cx="4114800" cy="830997"/>
          </a:xfrm>
          <a:prstGeom prst="rect">
            <a:avLst/>
          </a:prstGeom>
          <a:noFill/>
        </p:spPr>
        <p:txBody>
          <a:bodyPr wrap="square" rtlCol="0">
            <a:spAutoFit/>
          </a:bodyPr>
          <a:lstStyle/>
          <a:p>
            <a:r>
              <a:rPr lang="zh-CN" altLang="en-US" sz="2400" dirty="0" smtClean="0">
                <a:latin typeface="Microsoft YaHei Light" charset="-122"/>
                <a:ea typeface="Microsoft YaHei Light" charset="-122"/>
                <a:cs typeface="Microsoft YaHei Light" charset="-122"/>
              </a:rPr>
              <a:t>问题：如果有嵌套函数，并且有多个同名变量该怎么办？</a:t>
            </a:r>
            <a:endParaRPr lang="zh-CN" altLang="en-US" sz="2400" dirty="0">
              <a:latin typeface="Microsoft YaHei Light" charset="-122"/>
              <a:ea typeface="Microsoft YaHei Light" charset="-122"/>
              <a:cs typeface="Microsoft YaHei Light" charset="-122"/>
            </a:endParaRPr>
          </a:p>
        </p:txBody>
      </p:sp>
      <p:sp>
        <p:nvSpPr>
          <p:cNvPr id="11" name="标题 8"/>
          <p:cNvSpPr txBox="1">
            <a:spLocks/>
          </p:cNvSpPr>
          <p:nvPr/>
        </p:nvSpPr>
        <p:spPr>
          <a:xfrm>
            <a:off x="911424" y="579766"/>
            <a:ext cx="10515600" cy="7810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微软雅黑 Light" panose="020B0502040204020203" pitchFamily="34" charset="-122"/>
                <a:ea typeface="微软雅黑 Light" panose="020B0502040204020203" pitchFamily="34" charset="-122"/>
                <a:cs typeface="+mj-cs"/>
              </a:defRPr>
            </a:lvl1pPr>
          </a:lstStyle>
          <a:p>
            <a:r>
              <a:rPr lang="zh-CN" altLang="en-US" sz="3200" b="1" dirty="0" smtClean="0">
                <a:solidFill>
                  <a:srgbClr val="942124"/>
                </a:solidFill>
                <a:cs typeface="+mn-cs"/>
              </a:rPr>
              <a:t>同名变量引用</a:t>
            </a:r>
            <a:endParaRPr lang="zh-CN" altLang="en-US" sz="3200" b="1" dirty="0">
              <a:solidFill>
                <a:srgbClr val="942124"/>
              </a:solidFill>
              <a:cs typeface="+mn-cs"/>
            </a:endParaRPr>
          </a:p>
        </p:txBody>
      </p:sp>
      <p:sp>
        <p:nvSpPr>
          <p:cNvPr id="13" name="矩形 28"/>
          <p:cNvSpPr/>
          <p:nvPr/>
        </p:nvSpPr>
        <p:spPr>
          <a:xfrm>
            <a:off x="-18898" y="671163"/>
            <a:ext cx="510214"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Tree>
    <p:extLst>
      <p:ext uri="{BB962C8B-B14F-4D97-AF65-F5344CB8AC3E}">
        <p14:creationId xmlns:p14="http://schemas.microsoft.com/office/powerpoint/2010/main" xmlns="" val="1548233647"/>
      </p:ext>
    </p:extLst>
  </p:cSld>
  <p:clrMapOvr>
    <a:masterClrMapping/>
  </p:clrMapOvr>
  <p:timing>
    <p:tnLst>
      <p:par>
        <p:cT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5"/>
          <p:cNvSpPr txBox="1"/>
          <p:nvPr/>
        </p:nvSpPr>
        <p:spPr>
          <a:xfrm>
            <a:off x="911424" y="836712"/>
            <a:ext cx="2664296" cy="400110"/>
          </a:xfrm>
          <a:prstGeom prst="rect">
            <a:avLst/>
          </a:prstGeom>
          <a:noFill/>
        </p:spPr>
        <p:txBody>
          <a:bodyPr wrap="square" rtlCol="0">
            <a:spAutoFit/>
          </a:bodyPr>
          <a:lstStyle/>
          <a:p>
            <a:r>
              <a:rPr lang="zh-CN" altLang="en-US" sz="2000" dirty="0">
                <a:solidFill>
                  <a:prstClr val="white"/>
                </a:solidFill>
                <a:latin typeface="微软雅黑 Light" panose="020B0502040204020203" pitchFamily="34" charset="-122"/>
                <a:ea typeface="微软雅黑 Light" panose="020B0502040204020203" pitchFamily="34" charset="-122"/>
              </a:rPr>
              <a:t>聚类分析</a:t>
            </a:r>
          </a:p>
        </p:txBody>
      </p:sp>
      <p:sp>
        <p:nvSpPr>
          <p:cNvPr id="14" name="矩形 28"/>
          <p:cNvSpPr/>
          <p:nvPr/>
        </p:nvSpPr>
        <p:spPr>
          <a:xfrm>
            <a:off x="-18898" y="671163"/>
            <a:ext cx="510214"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
        <p:nvSpPr>
          <p:cNvPr id="15" name="矩形 4"/>
          <p:cNvSpPr/>
          <p:nvPr/>
        </p:nvSpPr>
        <p:spPr>
          <a:xfrm>
            <a:off x="479376" y="674237"/>
            <a:ext cx="4297723" cy="595228"/>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6" name="文本框 5"/>
          <p:cNvSpPr txBox="1"/>
          <p:nvPr/>
        </p:nvSpPr>
        <p:spPr>
          <a:xfrm>
            <a:off x="953786" y="709485"/>
            <a:ext cx="4122416" cy="523220"/>
          </a:xfrm>
          <a:prstGeom prst="rect">
            <a:avLst/>
          </a:prstGeom>
          <a:noFill/>
        </p:spPr>
        <p:txBody>
          <a:bodyPr wrap="square" rtlCol="0">
            <a:spAutoFit/>
          </a:bodyPr>
          <a:lstStyle/>
          <a:p>
            <a:r>
              <a:rPr lang="en-US" altLang="zh-CN" sz="2800" dirty="0" smtClean="0">
                <a:solidFill>
                  <a:prstClr val="white"/>
                </a:solidFill>
                <a:latin typeface="微软雅黑 Light" panose="020B0502040204020203" pitchFamily="34" charset="-122"/>
                <a:ea typeface="微软雅黑 Light" panose="020B0502040204020203" pitchFamily="34" charset="-122"/>
              </a:rPr>
              <a:t>LEGB</a:t>
            </a:r>
            <a:r>
              <a:rPr lang="zh-CN" altLang="en-US" sz="2800" dirty="0" smtClean="0">
                <a:solidFill>
                  <a:prstClr val="white"/>
                </a:solidFill>
                <a:latin typeface="微软雅黑 Light" panose="020B0502040204020203" pitchFamily="34" charset="-122"/>
                <a:ea typeface="微软雅黑 Light" panose="020B0502040204020203" pitchFamily="34" charset="-122"/>
              </a:rPr>
              <a:t>原理简要介绍</a:t>
            </a:r>
            <a:endParaRPr lang="zh-CN" altLang="en-US" sz="2800" dirty="0">
              <a:solidFill>
                <a:prstClr val="white"/>
              </a:solidFill>
              <a:latin typeface="微软雅黑 Light" panose="020B0502040204020203" pitchFamily="34" charset="-122"/>
              <a:ea typeface="微软雅黑 Light" panose="020B0502040204020203" pitchFamily="34" charset="-122"/>
            </a:endParaRPr>
          </a:p>
        </p:txBody>
      </p:sp>
      <p:sp>
        <p:nvSpPr>
          <p:cNvPr id="18" name="TextBox 17"/>
          <p:cNvSpPr txBox="1"/>
          <p:nvPr/>
        </p:nvSpPr>
        <p:spPr>
          <a:xfrm>
            <a:off x="479376" y="1318218"/>
            <a:ext cx="11310842" cy="3970318"/>
          </a:xfrm>
          <a:prstGeom prst="rect">
            <a:avLst/>
          </a:prstGeom>
          <a:noFill/>
        </p:spPr>
        <p:txBody>
          <a:bodyPr wrap="square" rtlCol="0">
            <a:spAutoFit/>
          </a:bodyPr>
          <a:lstStyle/>
          <a:p>
            <a:pPr marL="342900" indent="-342900">
              <a:lnSpc>
                <a:spcPct val="150000"/>
              </a:lnSpc>
              <a:buClr>
                <a:schemeClr val="tx1"/>
              </a:buClr>
              <a:buFont typeface="Arial" charset="0"/>
              <a:buChar char="•"/>
            </a:pPr>
            <a:r>
              <a:rPr lang="zh-CN" altLang="en-US" sz="2400" dirty="0" smtClean="0">
                <a:latin typeface="微软雅黑 Light" panose="020B0502040204020203" pitchFamily="34" charset="-122"/>
                <a:ea typeface="微软雅黑 Light" panose="020B0502040204020203" pitchFamily="34" charset="-122"/>
              </a:rPr>
              <a:t>当一个函数体内需要引用一个变量的时候，会按照如下顺序查找：</a:t>
            </a:r>
            <a:endParaRPr lang="en-US" altLang="zh-CN" sz="2400" dirty="0" smtClean="0">
              <a:latin typeface="微软雅黑 Light" panose="020B0502040204020203" pitchFamily="34" charset="-122"/>
              <a:ea typeface="微软雅黑 Light" panose="020B0502040204020203" pitchFamily="34" charset="-122"/>
            </a:endParaRPr>
          </a:p>
          <a:p>
            <a:pPr marL="342900" indent="-342900">
              <a:lnSpc>
                <a:spcPct val="150000"/>
              </a:lnSpc>
              <a:buClr>
                <a:schemeClr val="tx1"/>
              </a:buClr>
              <a:buFont typeface="Arial" charset="0"/>
              <a:buChar char="•"/>
            </a:pPr>
            <a:r>
              <a:rPr lang="zh-CN" altLang="en-US" sz="2400" dirty="0" smtClean="0">
                <a:solidFill>
                  <a:prstClr val="black"/>
                </a:solidFill>
                <a:latin typeface="微软雅黑 Light" panose="020B0502040204020203" pitchFamily="34" charset="-122"/>
                <a:ea typeface="微软雅黑 Light" panose="020B0502040204020203" pitchFamily="34" charset="-122"/>
              </a:rPr>
              <a:t>首先查找局部变量（</a:t>
            </a:r>
            <a:r>
              <a:rPr lang="en-US" altLang="zh-CN" sz="2400" dirty="0" smtClean="0">
                <a:solidFill>
                  <a:prstClr val="black"/>
                </a:solidFill>
                <a:latin typeface="微软雅黑 Light" panose="020B0502040204020203" pitchFamily="34" charset="-122"/>
                <a:ea typeface="微软雅黑 Light" panose="020B0502040204020203" pitchFamily="34" charset="-122"/>
              </a:rPr>
              <a:t>Locals</a:t>
            </a:r>
            <a:r>
              <a:rPr lang="zh-CN" altLang="en-US" sz="2400" dirty="0" smtClean="0">
                <a:solidFill>
                  <a:prstClr val="black"/>
                </a:solidFill>
                <a:latin typeface="微软雅黑 Light" panose="020B0502040204020203" pitchFamily="34" charset="-122"/>
                <a:ea typeface="微软雅黑 Light" panose="020B0502040204020203" pitchFamily="34" charset="-122"/>
              </a:rPr>
              <a:t>）；</a:t>
            </a:r>
            <a:endParaRPr lang="en-US" altLang="zh-CN" sz="2400" dirty="0" smtClean="0">
              <a:solidFill>
                <a:prstClr val="black"/>
              </a:solidFill>
              <a:latin typeface="微软雅黑 Light" panose="020B0502040204020203" pitchFamily="34" charset="-122"/>
              <a:ea typeface="微软雅黑 Light" panose="020B0502040204020203" pitchFamily="34" charset="-122"/>
            </a:endParaRPr>
          </a:p>
          <a:p>
            <a:pPr marL="342900" indent="-342900">
              <a:lnSpc>
                <a:spcPct val="150000"/>
              </a:lnSpc>
              <a:buClr>
                <a:schemeClr val="tx1"/>
              </a:buClr>
              <a:buFont typeface="Arial" charset="0"/>
              <a:buChar char="•"/>
            </a:pPr>
            <a:r>
              <a:rPr lang="zh-CN" altLang="en-US" sz="2400" dirty="0" smtClean="0">
                <a:solidFill>
                  <a:prstClr val="black"/>
                </a:solidFill>
                <a:latin typeface="微软雅黑 Light" panose="020B0502040204020203" pitchFamily="34" charset="-122"/>
                <a:ea typeface="微软雅黑 Light" panose="020B0502040204020203" pitchFamily="34" charset="-122"/>
              </a:rPr>
              <a:t>如果找不到叫做该名称的局部变量，则去函数体的外层去寻找局部变量（</a:t>
            </a:r>
            <a:r>
              <a:rPr lang="en-US" altLang="zh-CN" sz="2400" dirty="0" smtClean="0">
                <a:solidFill>
                  <a:prstClr val="black"/>
                </a:solidFill>
                <a:latin typeface="微软雅黑 Light" panose="020B0502040204020203" pitchFamily="34" charset="-122"/>
                <a:ea typeface="微软雅黑 Light" panose="020B0502040204020203" pitchFamily="34" charset="-122"/>
              </a:rPr>
              <a:t>Enclosing function locals</a:t>
            </a:r>
            <a:r>
              <a:rPr lang="zh-CN" altLang="en-US" sz="2400" dirty="0" smtClean="0">
                <a:solidFill>
                  <a:prstClr val="black"/>
                </a:solidFill>
                <a:latin typeface="微软雅黑 Light" panose="020B0502040204020203" pitchFamily="34" charset="-122"/>
                <a:ea typeface="微软雅黑 Light" panose="020B0502040204020203" pitchFamily="34" charset="-122"/>
              </a:rPr>
              <a:t>）。（适用于嵌套函数的情况）</a:t>
            </a:r>
            <a:endParaRPr lang="en-US" altLang="zh-CN" sz="2400" dirty="0" smtClean="0">
              <a:solidFill>
                <a:prstClr val="black"/>
              </a:solidFill>
              <a:latin typeface="微软雅黑 Light" panose="020B0502040204020203" pitchFamily="34" charset="-122"/>
              <a:ea typeface="微软雅黑 Light" panose="020B0502040204020203" pitchFamily="34" charset="-122"/>
            </a:endParaRPr>
          </a:p>
          <a:p>
            <a:pPr marL="342900" indent="-342900">
              <a:lnSpc>
                <a:spcPct val="150000"/>
              </a:lnSpc>
              <a:buClr>
                <a:schemeClr val="tx1"/>
              </a:buClr>
              <a:buFont typeface="Arial" charset="0"/>
              <a:buChar char="•"/>
            </a:pPr>
            <a:r>
              <a:rPr lang="zh-CN" altLang="en-US" sz="2400" dirty="0" smtClean="0">
                <a:solidFill>
                  <a:prstClr val="black"/>
                </a:solidFill>
                <a:latin typeface="微软雅黑 Light" panose="020B0502040204020203" pitchFamily="34" charset="-122"/>
                <a:ea typeface="微软雅黑 Light" panose="020B0502040204020203" pitchFamily="34" charset="-122"/>
              </a:rPr>
              <a:t>如果函数体外部的局部变量中也找不到叫做该名称的局部变量，则从全局变量（</a:t>
            </a:r>
            <a:r>
              <a:rPr lang="en-US" altLang="zh-CN" sz="2400" dirty="0" smtClean="0">
                <a:solidFill>
                  <a:prstClr val="black"/>
                </a:solidFill>
                <a:latin typeface="微软雅黑 Light" panose="020B0502040204020203" pitchFamily="34" charset="-122"/>
                <a:ea typeface="微软雅黑 Light" panose="020B0502040204020203" pitchFamily="34" charset="-122"/>
              </a:rPr>
              <a:t>Global</a:t>
            </a:r>
            <a:r>
              <a:rPr lang="zh-CN" altLang="en-US" sz="2400" dirty="0" smtClean="0">
                <a:solidFill>
                  <a:prstClr val="black"/>
                </a:solidFill>
                <a:latin typeface="微软雅黑 Light" panose="020B0502040204020203" pitchFamily="34" charset="-122"/>
                <a:ea typeface="微软雅黑 Light" panose="020B0502040204020203" pitchFamily="34" charset="-122"/>
              </a:rPr>
              <a:t>）中寻找。再找不到，只好去找内置库（</a:t>
            </a:r>
            <a:r>
              <a:rPr lang="en-US" altLang="zh-CN" sz="2400" dirty="0" err="1" smtClean="0">
                <a:solidFill>
                  <a:prstClr val="black"/>
                </a:solidFill>
                <a:latin typeface="微软雅黑 Light" panose="020B0502040204020203" pitchFamily="34" charset="-122"/>
                <a:ea typeface="微软雅黑 Light" panose="020B0502040204020203" pitchFamily="34" charset="-122"/>
              </a:rPr>
              <a:t>Bulit</a:t>
            </a:r>
            <a:r>
              <a:rPr lang="en-US" altLang="zh-CN" sz="2400" dirty="0" smtClean="0">
                <a:solidFill>
                  <a:prstClr val="black"/>
                </a:solidFill>
                <a:latin typeface="微软雅黑 Light" panose="020B0502040204020203" pitchFamily="34" charset="-122"/>
                <a:ea typeface="微软雅黑 Light" panose="020B0502040204020203" pitchFamily="34" charset="-122"/>
              </a:rPr>
              <a:t>-in</a:t>
            </a:r>
            <a:r>
              <a:rPr lang="zh-CN" altLang="en-US" sz="2400" dirty="0" smtClean="0">
                <a:solidFill>
                  <a:prstClr val="black"/>
                </a:solidFill>
                <a:latin typeface="微软雅黑 Light" panose="020B0502040204020203" pitchFamily="34" charset="-122"/>
                <a:ea typeface="微软雅黑 Light" panose="020B0502040204020203" pitchFamily="34" charset="-122"/>
              </a:rPr>
              <a:t>）</a:t>
            </a:r>
            <a:endParaRPr lang="en-US" altLang="zh-CN" sz="2400" dirty="0" smtClean="0">
              <a:solidFill>
                <a:prstClr val="black"/>
              </a:solidFill>
              <a:latin typeface="微软雅黑 Light" panose="020B0502040204020203" pitchFamily="34" charset="-122"/>
              <a:ea typeface="微软雅黑 Light" panose="020B0502040204020203" pitchFamily="34" charset="-122"/>
            </a:endParaRPr>
          </a:p>
          <a:p>
            <a:pPr marL="342900" indent="-342900">
              <a:lnSpc>
                <a:spcPct val="150000"/>
              </a:lnSpc>
              <a:buClr>
                <a:schemeClr val="tx1"/>
              </a:buClr>
              <a:buFont typeface="Arial" charset="0"/>
              <a:buChar char="•"/>
            </a:pPr>
            <a:r>
              <a:rPr lang="zh-CN" altLang="en-US" sz="2400" dirty="0" smtClean="0">
                <a:solidFill>
                  <a:prstClr val="black"/>
                </a:solidFill>
                <a:latin typeface="微软雅黑 Light" panose="020B0502040204020203" pitchFamily="34" charset="-122"/>
                <a:ea typeface="微软雅黑 Light" panose="020B0502040204020203" pitchFamily="34" charset="-122"/>
              </a:rPr>
              <a:t>像</a:t>
            </a:r>
            <a:r>
              <a:rPr lang="en-US" altLang="zh-CN" sz="2400" dirty="0" smtClean="0">
                <a:solidFill>
                  <a:prstClr val="black"/>
                </a:solidFill>
                <a:latin typeface="微软雅黑 Light" panose="020B0502040204020203" pitchFamily="34" charset="-122"/>
                <a:ea typeface="微软雅黑 Light" panose="020B0502040204020203" pitchFamily="34" charset="-122"/>
              </a:rPr>
              <a:t>C</a:t>
            </a:r>
            <a:r>
              <a:rPr lang="zh-CN" altLang="en-US" sz="2400" dirty="0" smtClean="0">
                <a:solidFill>
                  <a:prstClr val="black"/>
                </a:solidFill>
                <a:latin typeface="微软雅黑 Light" panose="020B0502040204020203" pitchFamily="34" charset="-122"/>
                <a:ea typeface="微软雅黑 Light" panose="020B0502040204020203" pitchFamily="34" charset="-122"/>
              </a:rPr>
              <a:t>语言就没有这种机制，局部区找不到就直接跳到静态变量（</a:t>
            </a:r>
            <a:r>
              <a:rPr lang="en-US" altLang="zh-CN" sz="2400" dirty="0" smtClean="0">
                <a:solidFill>
                  <a:prstClr val="black"/>
                </a:solidFill>
                <a:latin typeface="微软雅黑 Light" panose="020B0502040204020203" pitchFamily="34" charset="-122"/>
                <a:ea typeface="微软雅黑 Light" panose="020B0502040204020203" pitchFamily="34" charset="-122"/>
              </a:rPr>
              <a:t>static</a:t>
            </a:r>
            <a:r>
              <a:rPr lang="zh-CN" altLang="en-US" sz="2400" dirty="0" smtClean="0">
                <a:solidFill>
                  <a:prstClr val="black"/>
                </a:solidFill>
                <a:latin typeface="微软雅黑 Light" panose="020B0502040204020203" pitchFamily="34" charset="-122"/>
                <a:ea typeface="微软雅黑 Light" panose="020B0502040204020203" pitchFamily="34" charset="-122"/>
              </a:rPr>
              <a:t>）区了</a:t>
            </a:r>
          </a:p>
        </p:txBody>
      </p:sp>
      <p:sp>
        <p:nvSpPr>
          <p:cNvPr id="12" name="Freeform 81"/>
          <p:cNvSpPr>
            <a:spLocks noChangeArrowheads="1"/>
          </p:cNvSpPr>
          <p:nvPr/>
        </p:nvSpPr>
        <p:spPr bwMode="auto">
          <a:xfrm>
            <a:off x="86239" y="826314"/>
            <a:ext cx="288000" cy="288000"/>
          </a:xfrm>
          <a:custGeom>
            <a:avLst/>
            <a:gdLst>
              <a:gd name="T0" fmla="*/ 39678193 w 602"/>
              <a:gd name="T1" fmla="*/ 78442719 h 602"/>
              <a:gd name="T2" fmla="*/ 39678193 w 602"/>
              <a:gd name="T3" fmla="*/ 78442719 h 602"/>
              <a:gd name="T4" fmla="*/ 0 w 602"/>
              <a:gd name="T5" fmla="*/ 38764526 h 602"/>
              <a:gd name="T6" fmla="*/ 39678193 w 602"/>
              <a:gd name="T7" fmla="*/ 0 h 602"/>
              <a:gd name="T8" fmla="*/ 78442719 w 602"/>
              <a:gd name="T9" fmla="*/ 38764526 h 602"/>
              <a:gd name="T10" fmla="*/ 39678193 w 602"/>
              <a:gd name="T11" fmla="*/ 78442719 h 602"/>
              <a:gd name="T12" fmla="*/ 7439751 w 602"/>
              <a:gd name="T13" fmla="*/ 38764526 h 602"/>
              <a:gd name="T14" fmla="*/ 7439751 w 602"/>
              <a:gd name="T15" fmla="*/ 38764526 h 602"/>
              <a:gd name="T16" fmla="*/ 39678193 w 602"/>
              <a:gd name="T17" fmla="*/ 71002968 h 602"/>
              <a:gd name="T18" fmla="*/ 61866665 w 602"/>
              <a:gd name="T19" fmla="*/ 61735884 h 602"/>
              <a:gd name="T20" fmla="*/ 39678193 w 602"/>
              <a:gd name="T21" fmla="*/ 38764526 h 602"/>
              <a:gd name="T22" fmla="*/ 39678193 w 602"/>
              <a:gd name="T23" fmla="*/ 7308970 h 602"/>
              <a:gd name="T24" fmla="*/ 7439751 w 602"/>
              <a:gd name="T25" fmla="*/ 38764526 h 60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602" h="602">
                <a:moveTo>
                  <a:pt x="304" y="601"/>
                </a:moveTo>
                <a:lnTo>
                  <a:pt x="304" y="601"/>
                </a:lnTo>
                <a:cubicBezTo>
                  <a:pt x="135" y="601"/>
                  <a:pt x="0" y="466"/>
                  <a:pt x="0" y="297"/>
                </a:cubicBezTo>
                <a:cubicBezTo>
                  <a:pt x="0" y="134"/>
                  <a:pt x="135" y="0"/>
                  <a:pt x="304" y="0"/>
                </a:cubicBezTo>
                <a:cubicBezTo>
                  <a:pt x="467" y="0"/>
                  <a:pt x="601" y="134"/>
                  <a:pt x="601" y="297"/>
                </a:cubicBezTo>
                <a:cubicBezTo>
                  <a:pt x="601" y="466"/>
                  <a:pt x="467" y="601"/>
                  <a:pt x="304" y="601"/>
                </a:cubicBezTo>
                <a:close/>
                <a:moveTo>
                  <a:pt x="57" y="297"/>
                </a:moveTo>
                <a:lnTo>
                  <a:pt x="57" y="297"/>
                </a:lnTo>
                <a:cubicBezTo>
                  <a:pt x="57" y="431"/>
                  <a:pt x="170" y="544"/>
                  <a:pt x="304" y="544"/>
                </a:cubicBezTo>
                <a:cubicBezTo>
                  <a:pt x="368" y="544"/>
                  <a:pt x="431" y="516"/>
                  <a:pt x="474" y="473"/>
                </a:cubicBezTo>
                <a:cubicBezTo>
                  <a:pt x="304" y="297"/>
                  <a:pt x="304" y="297"/>
                  <a:pt x="304" y="297"/>
                </a:cubicBezTo>
                <a:cubicBezTo>
                  <a:pt x="304" y="56"/>
                  <a:pt x="304" y="56"/>
                  <a:pt x="304" y="56"/>
                </a:cubicBezTo>
                <a:cubicBezTo>
                  <a:pt x="170" y="56"/>
                  <a:pt x="57" y="162"/>
                  <a:pt x="57" y="297"/>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solidFill>
                <a:prstClr val="black"/>
              </a:solidFill>
            </a:endParaRPr>
          </a:p>
        </p:txBody>
      </p:sp>
      <p:sp>
        <p:nvSpPr>
          <p:cNvPr id="2" name="矩形 1"/>
          <p:cNvSpPr/>
          <p:nvPr/>
        </p:nvSpPr>
        <p:spPr>
          <a:xfrm>
            <a:off x="2808346" y="5402258"/>
            <a:ext cx="1716813" cy="11786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059634" y="5402257"/>
            <a:ext cx="1716813" cy="11786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4557058" y="5402257"/>
            <a:ext cx="1716813" cy="11786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8728128" y="5402256"/>
            <a:ext cx="1716813" cy="11786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1205346" y="5991581"/>
            <a:ext cx="1422892" cy="400110"/>
          </a:xfrm>
          <a:prstGeom prst="rect">
            <a:avLst/>
          </a:prstGeom>
          <a:noFill/>
        </p:spPr>
        <p:txBody>
          <a:bodyPr wrap="square" rtlCol="0">
            <a:spAutoFit/>
          </a:bodyPr>
          <a:lstStyle/>
          <a:p>
            <a:r>
              <a:rPr lang="zh-CN" altLang="en-US" sz="2000" b="1" dirty="0" smtClean="0"/>
              <a:t>当前栈框</a:t>
            </a:r>
            <a:endParaRPr lang="zh-CN" altLang="en-US" sz="2000" b="1" dirty="0"/>
          </a:p>
        </p:txBody>
      </p:sp>
      <p:sp>
        <p:nvSpPr>
          <p:cNvPr id="17" name="文本框 16"/>
          <p:cNvSpPr txBox="1"/>
          <p:nvPr/>
        </p:nvSpPr>
        <p:spPr>
          <a:xfrm>
            <a:off x="2922159" y="5991581"/>
            <a:ext cx="1618950" cy="400110"/>
          </a:xfrm>
          <a:prstGeom prst="rect">
            <a:avLst/>
          </a:prstGeom>
          <a:noFill/>
        </p:spPr>
        <p:txBody>
          <a:bodyPr wrap="square" rtlCol="0">
            <a:spAutoFit/>
          </a:bodyPr>
          <a:lstStyle/>
          <a:p>
            <a:r>
              <a:rPr lang="zh-CN" altLang="en-US" sz="2000" b="1" dirty="0" smtClean="0"/>
              <a:t>前一个栈框</a:t>
            </a:r>
            <a:endParaRPr lang="zh-CN" altLang="en-US" sz="2000" b="1" dirty="0"/>
          </a:p>
        </p:txBody>
      </p:sp>
      <p:sp>
        <p:nvSpPr>
          <p:cNvPr id="19" name="文本框 18"/>
          <p:cNvSpPr txBox="1"/>
          <p:nvPr/>
        </p:nvSpPr>
        <p:spPr>
          <a:xfrm>
            <a:off x="4541109" y="5991581"/>
            <a:ext cx="2025946" cy="400110"/>
          </a:xfrm>
          <a:prstGeom prst="rect">
            <a:avLst/>
          </a:prstGeom>
          <a:noFill/>
        </p:spPr>
        <p:txBody>
          <a:bodyPr wrap="square" rtlCol="0">
            <a:spAutoFit/>
          </a:bodyPr>
          <a:lstStyle/>
          <a:p>
            <a:r>
              <a:rPr lang="zh-CN" altLang="en-US" sz="2000" b="1" dirty="0" smtClean="0"/>
              <a:t>再前一个栈框</a:t>
            </a:r>
            <a:endParaRPr lang="zh-CN" altLang="en-US" sz="2000" b="1" dirty="0"/>
          </a:p>
        </p:txBody>
      </p:sp>
      <p:sp>
        <p:nvSpPr>
          <p:cNvPr id="20" name="文本框 19"/>
          <p:cNvSpPr txBox="1"/>
          <p:nvPr/>
        </p:nvSpPr>
        <p:spPr>
          <a:xfrm>
            <a:off x="8728128" y="5991581"/>
            <a:ext cx="2025946" cy="400110"/>
          </a:xfrm>
          <a:prstGeom prst="rect">
            <a:avLst/>
          </a:prstGeom>
          <a:noFill/>
        </p:spPr>
        <p:txBody>
          <a:bodyPr wrap="square" rtlCol="0">
            <a:spAutoFit/>
          </a:bodyPr>
          <a:lstStyle/>
          <a:p>
            <a:r>
              <a:rPr lang="zh-CN" altLang="en-US" sz="2000" b="1" dirty="0" smtClean="0"/>
              <a:t>全局区（栈底）</a:t>
            </a:r>
            <a:endParaRPr lang="zh-CN" altLang="en-US" sz="2000" b="1" dirty="0"/>
          </a:p>
        </p:txBody>
      </p:sp>
      <p:sp>
        <p:nvSpPr>
          <p:cNvPr id="4" name="上弧形箭头 3"/>
          <p:cNvSpPr/>
          <p:nvPr/>
        </p:nvSpPr>
        <p:spPr>
          <a:xfrm>
            <a:off x="2314083" y="5323861"/>
            <a:ext cx="1216152" cy="660423"/>
          </a:xfrm>
          <a:prstGeom prst="curvedDownArrow">
            <a:avLst>
              <a:gd name="adj1" fmla="val 16739"/>
              <a:gd name="adj2" fmla="val 50000"/>
              <a:gd name="adj3" fmla="val 41783"/>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1" name="上弧形箭头 20"/>
          <p:cNvSpPr/>
          <p:nvPr/>
        </p:nvSpPr>
        <p:spPr>
          <a:xfrm>
            <a:off x="3992169" y="5291959"/>
            <a:ext cx="1216152" cy="660423"/>
          </a:xfrm>
          <a:prstGeom prst="curvedDownArrow">
            <a:avLst>
              <a:gd name="adj1" fmla="val 16739"/>
              <a:gd name="adj2" fmla="val 50000"/>
              <a:gd name="adj3" fmla="val 41783"/>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2" name="上弧形箭头 21"/>
          <p:cNvSpPr/>
          <p:nvPr/>
        </p:nvSpPr>
        <p:spPr>
          <a:xfrm>
            <a:off x="5763264" y="5299607"/>
            <a:ext cx="1216152" cy="660423"/>
          </a:xfrm>
          <a:prstGeom prst="curvedDownArrow">
            <a:avLst>
              <a:gd name="adj1" fmla="val 16739"/>
              <a:gd name="adj2" fmla="val 50000"/>
              <a:gd name="adj3" fmla="val 41783"/>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3" name="上弧形箭头 22"/>
          <p:cNvSpPr/>
          <p:nvPr/>
        </p:nvSpPr>
        <p:spPr>
          <a:xfrm>
            <a:off x="8367930" y="5258520"/>
            <a:ext cx="1216152" cy="660423"/>
          </a:xfrm>
          <a:prstGeom prst="curvedDownArrow">
            <a:avLst>
              <a:gd name="adj1" fmla="val 16739"/>
              <a:gd name="adj2" fmla="val 50000"/>
              <a:gd name="adj3" fmla="val 41783"/>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 name="文本框 4"/>
          <p:cNvSpPr txBox="1"/>
          <p:nvPr/>
        </p:nvSpPr>
        <p:spPr>
          <a:xfrm>
            <a:off x="7037336" y="5576082"/>
            <a:ext cx="1800875" cy="830997"/>
          </a:xfrm>
          <a:prstGeom prst="rect">
            <a:avLst/>
          </a:prstGeom>
          <a:noFill/>
        </p:spPr>
        <p:txBody>
          <a:bodyPr wrap="square" rtlCol="0">
            <a:spAutoFit/>
          </a:bodyPr>
          <a:lstStyle/>
          <a:p>
            <a:r>
              <a:rPr lang="en-US" altLang="zh-CN" sz="4800" b="1" dirty="0" smtClean="0"/>
              <a:t>……</a:t>
            </a:r>
            <a:endParaRPr lang="zh-CN" altLang="en-US" sz="4800" b="1" dirty="0"/>
          </a:p>
        </p:txBody>
      </p:sp>
    </p:spTree>
    <p:extLst>
      <p:ext uri="{BB962C8B-B14F-4D97-AF65-F5344CB8AC3E}">
        <p14:creationId xmlns:p14="http://schemas.microsoft.com/office/powerpoint/2010/main" xmlns="" val="3278962268"/>
      </p:ext>
    </p:extLst>
  </p:cSld>
  <p:clrMapOvr>
    <a:masterClrMapping/>
  </p:clrMapOvr>
  <p:timing>
    <p:tnLst>
      <p:par>
        <p:cT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983559" y="2133591"/>
            <a:ext cx="1080000" cy="1080000"/>
            <a:chOff x="8110158" y="3554322"/>
            <a:chExt cx="876300" cy="876300"/>
          </a:xfrm>
        </p:grpSpPr>
        <p:sp>
          <p:nvSpPr>
            <p:cNvPr id="18" name="椭圆 17"/>
            <p:cNvSpPr/>
            <p:nvPr/>
          </p:nvSpPr>
          <p:spPr>
            <a:xfrm>
              <a:off x="8110158" y="3554322"/>
              <a:ext cx="876300" cy="8763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9" name="图片 18"/>
            <p:cNvPicPr>
              <a:picLocks noChangeAspect="1"/>
            </p:cNvPicPr>
            <p:nvPr/>
          </p:nvPicPr>
          <p:blipFill>
            <a:blip r:embed="rId2" cstate="email">
              <a:extLst>
                <a:ext uri="{28A0092B-C50C-407E-A947-70E740481C1C}">
                  <a14:useLocalDpi xmlns:a14="http://schemas.microsoft.com/office/drawing/2010/main" xmlns=""/>
                </a:ext>
              </a:extLst>
            </a:blip>
            <a:stretch>
              <a:fillRect/>
            </a:stretch>
          </p:blipFill>
          <p:spPr>
            <a:xfrm>
              <a:off x="8232092" y="3758472"/>
              <a:ext cx="632433" cy="468000"/>
            </a:xfrm>
            <a:prstGeom prst="rect">
              <a:avLst/>
            </a:prstGeom>
          </p:spPr>
        </p:pic>
      </p:grpSp>
      <p:grpSp>
        <p:nvGrpSpPr>
          <p:cNvPr id="2" name="组合 1"/>
          <p:cNvGrpSpPr/>
          <p:nvPr/>
        </p:nvGrpSpPr>
        <p:grpSpPr>
          <a:xfrm>
            <a:off x="3877329" y="4140369"/>
            <a:ext cx="6573535" cy="584775"/>
            <a:chOff x="3877326" y="4290231"/>
            <a:chExt cx="6573535" cy="584775"/>
          </a:xfrm>
        </p:grpSpPr>
        <p:sp>
          <p:nvSpPr>
            <p:cNvPr id="20" name="矩形 19"/>
            <p:cNvSpPr/>
            <p:nvPr/>
          </p:nvSpPr>
          <p:spPr>
            <a:xfrm>
              <a:off x="3877326" y="4290231"/>
              <a:ext cx="4886274" cy="584775"/>
            </a:xfrm>
            <a:prstGeom prst="rect">
              <a:avLst/>
            </a:prstGeom>
          </p:spPr>
          <p:txBody>
            <a:bodyPr wrap="none">
              <a:spAutoFit/>
            </a:bodyPr>
            <a:lstStyle/>
            <a:p>
              <a:r>
                <a:rPr lang="zh-CN" altLang="en-US" sz="3200" b="1" dirty="0" smtClean="0">
                  <a:solidFill>
                    <a:srgbClr val="942124"/>
                  </a:solidFill>
                  <a:latin typeface="微软雅黑 Light" panose="020B0502040204020203" pitchFamily="34" charset="-122"/>
                  <a:ea typeface="微软雅黑 Light" panose="020B0502040204020203" pitchFamily="34" charset="-122"/>
                </a:rPr>
                <a:t>第十部分</a:t>
              </a:r>
              <a:r>
                <a:rPr lang="en-US" altLang="zh-CN" sz="3200" b="1" dirty="0" smtClean="0">
                  <a:solidFill>
                    <a:srgbClr val="942124"/>
                  </a:solidFill>
                  <a:latin typeface="微软雅黑 Light" panose="020B0502040204020203" pitchFamily="34" charset="-122"/>
                  <a:ea typeface="微软雅黑 Light" panose="020B0502040204020203" pitchFamily="34" charset="-122"/>
                </a:rPr>
                <a:t> Python</a:t>
              </a:r>
              <a:r>
                <a:rPr lang="zh-CN" altLang="en-US" sz="3200" b="1" dirty="0" smtClean="0">
                  <a:solidFill>
                    <a:srgbClr val="942124"/>
                  </a:solidFill>
                  <a:latin typeface="微软雅黑 Light" panose="020B0502040204020203" pitchFamily="34" charset="-122"/>
                  <a:ea typeface="微软雅黑 Light" panose="020B0502040204020203" pitchFamily="34" charset="-122"/>
                </a:rPr>
                <a:t>中的模块</a:t>
              </a:r>
              <a:endParaRPr lang="zh-CN" altLang="en-US" sz="3200" b="1" dirty="0">
                <a:solidFill>
                  <a:srgbClr val="942124"/>
                </a:solidFill>
                <a:latin typeface="微软雅黑 Light" panose="020B0502040204020203" pitchFamily="34" charset="-122"/>
                <a:ea typeface="微软雅黑 Light" panose="020B0502040204020203" pitchFamily="34" charset="-122"/>
              </a:endParaRPr>
            </a:p>
          </p:txBody>
        </p:sp>
        <p:cxnSp>
          <p:nvCxnSpPr>
            <p:cNvPr id="30" name="直接连接符 29"/>
            <p:cNvCxnSpPr/>
            <p:nvPr/>
          </p:nvCxnSpPr>
          <p:spPr>
            <a:xfrm>
              <a:off x="3962401" y="4875006"/>
              <a:ext cx="6488460"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34" name="组合 33"/>
          <p:cNvGrpSpPr/>
          <p:nvPr/>
        </p:nvGrpSpPr>
        <p:grpSpPr>
          <a:xfrm>
            <a:off x="4030879" y="2133590"/>
            <a:ext cx="1080000" cy="1080000"/>
            <a:chOff x="8502232" y="2244385"/>
            <a:chExt cx="876300" cy="876300"/>
          </a:xfrm>
        </p:grpSpPr>
        <p:sp>
          <p:nvSpPr>
            <p:cNvPr id="35" name="椭圆 34"/>
            <p:cNvSpPr/>
            <p:nvPr/>
          </p:nvSpPr>
          <p:spPr>
            <a:xfrm>
              <a:off x="8502232" y="2244385"/>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6" name="图片 35"/>
            <p:cNvPicPr>
              <a:picLocks noChangeAspect="1"/>
            </p:cNvPicPr>
            <p:nvPr/>
          </p:nvPicPr>
          <p:blipFill>
            <a:blip r:embed="rId3">
              <a:extLst>
                <a:ext uri="{28A0092B-C50C-407E-A947-70E740481C1C}">
                  <a14:useLocalDpi xmlns:a14="http://schemas.microsoft.com/office/drawing/2010/main" xmlns=""/>
                </a:ext>
              </a:extLst>
            </a:blip>
            <a:stretch>
              <a:fillRect/>
            </a:stretch>
          </p:blipFill>
          <p:spPr>
            <a:xfrm>
              <a:off x="8599561" y="2432946"/>
              <a:ext cx="681643" cy="613479"/>
            </a:xfrm>
            <a:prstGeom prst="rect">
              <a:avLst/>
            </a:prstGeom>
          </p:spPr>
        </p:pic>
      </p:grpSp>
      <p:grpSp>
        <p:nvGrpSpPr>
          <p:cNvPr id="37" name="组合 36"/>
          <p:cNvGrpSpPr/>
          <p:nvPr/>
        </p:nvGrpSpPr>
        <p:grpSpPr>
          <a:xfrm>
            <a:off x="10133829" y="2137219"/>
            <a:ext cx="1080000" cy="1080000"/>
            <a:chOff x="6787469" y="2184355"/>
            <a:chExt cx="876300" cy="876300"/>
          </a:xfrm>
        </p:grpSpPr>
        <p:sp>
          <p:nvSpPr>
            <p:cNvPr id="38" name="椭圆 37"/>
            <p:cNvSpPr/>
            <p:nvPr/>
          </p:nvSpPr>
          <p:spPr>
            <a:xfrm>
              <a:off x="6787469" y="2184355"/>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9" name="图片 38"/>
            <p:cNvPicPr>
              <a:picLocks noChangeAspect="1"/>
            </p:cNvPicPr>
            <p:nvPr/>
          </p:nvPicPr>
          <p:blipFill>
            <a:blip r:embed="rId4" cstate="email">
              <a:extLst>
                <a:ext uri="{28A0092B-C50C-407E-A947-70E740481C1C}">
                  <a14:useLocalDpi xmlns:a14="http://schemas.microsoft.com/office/drawing/2010/main" xmlns=""/>
                </a:ext>
              </a:extLst>
            </a:blip>
            <a:stretch>
              <a:fillRect/>
            </a:stretch>
          </p:blipFill>
          <p:spPr>
            <a:xfrm>
              <a:off x="6997019" y="2279604"/>
              <a:ext cx="457201" cy="762002"/>
            </a:xfrm>
            <a:prstGeom prst="rect">
              <a:avLst/>
            </a:prstGeom>
          </p:spPr>
        </p:pic>
      </p:grpSp>
      <p:grpSp>
        <p:nvGrpSpPr>
          <p:cNvPr id="40" name="组合 39"/>
          <p:cNvGrpSpPr/>
          <p:nvPr/>
        </p:nvGrpSpPr>
        <p:grpSpPr>
          <a:xfrm>
            <a:off x="7211921" y="2133821"/>
            <a:ext cx="1080000" cy="1080000"/>
            <a:chOff x="8064082" y="5195503"/>
            <a:chExt cx="876300" cy="876300"/>
          </a:xfrm>
        </p:grpSpPr>
        <p:sp>
          <p:nvSpPr>
            <p:cNvPr id="41" name="椭圆 40"/>
            <p:cNvSpPr/>
            <p:nvPr/>
          </p:nvSpPr>
          <p:spPr>
            <a:xfrm>
              <a:off x="8064082" y="5195503"/>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2" name="图片 41"/>
            <p:cNvPicPr>
              <a:picLocks noChangeAspect="1"/>
            </p:cNvPicPr>
            <p:nvPr/>
          </p:nvPicPr>
          <p:blipFill>
            <a:blip r:embed="rId5">
              <a:extLst>
                <a:ext uri="{28A0092B-C50C-407E-A947-70E740481C1C}">
                  <a14:useLocalDpi xmlns:a14="http://schemas.microsoft.com/office/drawing/2010/main" xmlns=""/>
                </a:ext>
              </a:extLst>
            </a:blip>
            <a:stretch>
              <a:fillRect/>
            </a:stretch>
          </p:blipFill>
          <p:spPr>
            <a:xfrm>
              <a:off x="8196232" y="5239074"/>
              <a:ext cx="612000" cy="789158"/>
            </a:xfrm>
            <a:prstGeom prst="rect">
              <a:avLst/>
            </a:prstGeom>
          </p:spPr>
        </p:pic>
      </p:grpSp>
      <p:pic>
        <p:nvPicPr>
          <p:cNvPr id="5" name="图片 4" descr="pic.png"/>
          <p:cNvPicPr>
            <a:picLocks noChangeAspect="1"/>
          </p:cNvPicPr>
          <p:nvPr/>
        </p:nvPicPr>
        <p:blipFill>
          <a:blip r:embed="rId6" cstate="email">
            <a:extLst>
              <a:ext uri="{28A0092B-C50C-407E-A947-70E740481C1C}">
                <a14:useLocalDpi xmlns:a14="http://schemas.microsoft.com/office/drawing/2010/main" xmlns=""/>
              </a:ext>
            </a:extLst>
          </a:blip>
          <a:stretch>
            <a:fillRect/>
          </a:stretch>
        </p:blipFill>
        <p:spPr>
          <a:xfrm>
            <a:off x="0" y="0"/>
            <a:ext cx="12234334" cy="3844639"/>
          </a:xfrm>
          <a:prstGeom prst="rect">
            <a:avLst/>
          </a:prstGeom>
        </p:spPr>
      </p:pic>
      <p:sp>
        <p:nvSpPr>
          <p:cNvPr id="21" name="矩形 20"/>
          <p:cNvSpPr/>
          <p:nvPr/>
        </p:nvSpPr>
        <p:spPr bwMode="auto">
          <a:xfrm>
            <a:off x="3941021" y="4874384"/>
            <a:ext cx="3270900" cy="1200329"/>
          </a:xfrm>
          <a:prstGeom prst="rect">
            <a:avLst/>
          </a:prstGeom>
        </p:spPr>
        <p:txBody>
          <a:bodyPr wrap="square">
            <a:spAutoFit/>
          </a:bodyPr>
          <a:lstStyle/>
          <a:p>
            <a:pPr fontAlgn="base">
              <a:spcBef>
                <a:spcPct val="0"/>
              </a:spcBef>
              <a:spcAft>
                <a:spcPct val="0"/>
              </a:spcAft>
            </a:pPr>
            <a:r>
              <a:rPr lang="zh-CN" altLang="en-US" sz="2400" dirty="0" smtClean="0">
                <a:latin typeface="微软雅黑 Light" panose="020B0502040204020203" pitchFamily="34" charset="-122"/>
                <a:ea typeface="微软雅黑 Light" panose="020B0502040204020203" pitchFamily="34" charset="-122"/>
                <a:cs typeface="Microsoft YaHei" charset="0"/>
              </a:rPr>
              <a:t>模块简介</a:t>
            </a:r>
            <a:endParaRPr lang="en-US" altLang="zh-CN" sz="2400" dirty="0" smtClean="0">
              <a:latin typeface="微软雅黑 Light" panose="020B0502040204020203" pitchFamily="34" charset="-122"/>
              <a:ea typeface="微软雅黑 Light" panose="020B0502040204020203" pitchFamily="34" charset="-122"/>
              <a:cs typeface="Microsoft YaHei" charset="0"/>
            </a:endParaRPr>
          </a:p>
          <a:p>
            <a:pPr fontAlgn="base">
              <a:spcBef>
                <a:spcPct val="0"/>
              </a:spcBef>
              <a:spcAft>
                <a:spcPct val="0"/>
              </a:spcAft>
            </a:pPr>
            <a:r>
              <a:rPr lang="zh-CN" altLang="en-US" sz="2400" dirty="0" smtClean="0">
                <a:latin typeface="微软雅黑 Light" panose="020B0502040204020203" pitchFamily="34" charset="-122"/>
                <a:ea typeface="微软雅黑 Light" panose="020B0502040204020203" pitchFamily="34" charset="-122"/>
                <a:cs typeface="Microsoft YaHei" charset="0"/>
              </a:rPr>
              <a:t>数据分析领域常用的包</a:t>
            </a:r>
            <a:endParaRPr lang="en-US" altLang="zh-CN" sz="2400" dirty="0" smtClean="0">
              <a:latin typeface="微软雅黑 Light" panose="020B0502040204020203" pitchFamily="34" charset="-122"/>
              <a:ea typeface="微软雅黑 Light" panose="020B0502040204020203" pitchFamily="34" charset="-122"/>
              <a:cs typeface="Microsoft YaHei" charset="0"/>
            </a:endParaRPr>
          </a:p>
          <a:p>
            <a:pPr fontAlgn="base">
              <a:spcBef>
                <a:spcPct val="0"/>
              </a:spcBef>
              <a:spcAft>
                <a:spcPct val="0"/>
              </a:spcAft>
            </a:pPr>
            <a:r>
              <a:rPr lang="zh-CN" altLang="en-US" sz="2400" dirty="0" smtClean="0">
                <a:latin typeface="微软雅黑 Light" panose="020B0502040204020203" pitchFamily="34" charset="-122"/>
                <a:ea typeface="微软雅黑 Light" panose="020B0502040204020203" pitchFamily="34" charset="-122"/>
                <a:cs typeface="Microsoft YaHei" charset="0"/>
              </a:rPr>
              <a:t>搜索路径管理</a:t>
            </a:r>
          </a:p>
        </p:txBody>
      </p:sp>
      <p:sp>
        <p:nvSpPr>
          <p:cNvPr id="24" name="矩形 23"/>
          <p:cNvSpPr/>
          <p:nvPr/>
        </p:nvSpPr>
        <p:spPr bwMode="auto">
          <a:xfrm>
            <a:off x="7500111" y="4874383"/>
            <a:ext cx="7272808" cy="1938992"/>
          </a:xfrm>
          <a:prstGeom prst="rect">
            <a:avLst/>
          </a:prstGeom>
        </p:spPr>
        <p:txBody>
          <a:bodyPr wrap="square">
            <a:spAutoFit/>
          </a:bodyPr>
          <a:lstStyle/>
          <a:p>
            <a:pPr fontAlgn="base">
              <a:spcBef>
                <a:spcPct val="0"/>
              </a:spcBef>
              <a:spcAft>
                <a:spcPct val="0"/>
              </a:spcAft>
            </a:pPr>
            <a:r>
              <a:rPr lang="zh-CN" altLang="en-US" sz="2400" dirty="0" smtClean="0">
                <a:latin typeface="微软雅黑 Light" panose="020B0502040204020203" pitchFamily="34" charset="-122"/>
                <a:ea typeface="微软雅黑 Light" panose="020B0502040204020203" pitchFamily="34" charset="-122"/>
                <a:cs typeface="Microsoft YaHei" charset="0"/>
              </a:rPr>
              <a:t>模块的导入</a:t>
            </a:r>
            <a:endParaRPr lang="en-US" altLang="zh-CN" sz="2400" dirty="0" smtClean="0">
              <a:latin typeface="微软雅黑 Light" panose="020B0502040204020203" pitchFamily="34" charset="-122"/>
              <a:ea typeface="微软雅黑 Light" panose="020B0502040204020203" pitchFamily="34" charset="-122"/>
              <a:cs typeface="Microsoft YaHei" charset="0"/>
            </a:endParaRPr>
          </a:p>
          <a:p>
            <a:pPr fontAlgn="base">
              <a:spcBef>
                <a:spcPct val="0"/>
              </a:spcBef>
              <a:spcAft>
                <a:spcPct val="0"/>
              </a:spcAft>
            </a:pPr>
            <a:r>
              <a:rPr lang="zh-CN" altLang="en-US" sz="2400" dirty="0" smtClean="0">
                <a:latin typeface="微软雅黑 Light" panose="020B0502040204020203" pitchFamily="34" charset="-122"/>
                <a:ea typeface="微软雅黑 Light" panose="020B0502040204020203" pitchFamily="34" charset="-122"/>
                <a:cs typeface="Microsoft YaHei" charset="0"/>
              </a:rPr>
              <a:t>利用</a:t>
            </a:r>
            <a:r>
              <a:rPr lang="en-US" altLang="zh-CN" sz="2400" dirty="0" smtClean="0">
                <a:latin typeface="微软雅黑 Light" panose="020B0502040204020203" pitchFamily="34" charset="-122"/>
                <a:ea typeface="微软雅黑 Light" panose="020B0502040204020203" pitchFamily="34" charset="-122"/>
                <a:cs typeface="Microsoft YaHei" charset="0"/>
              </a:rPr>
              <a:t>csv</a:t>
            </a:r>
            <a:r>
              <a:rPr lang="zh-CN" altLang="en-US" sz="2400" dirty="0" smtClean="0">
                <a:latin typeface="微软雅黑 Light" panose="020B0502040204020203" pitchFamily="34" charset="-122"/>
                <a:ea typeface="微软雅黑 Light" panose="020B0502040204020203" pitchFamily="34" charset="-122"/>
                <a:cs typeface="Microsoft YaHei" charset="0"/>
              </a:rPr>
              <a:t>、</a:t>
            </a:r>
            <a:r>
              <a:rPr lang="en-US" altLang="zh-CN" sz="2400" dirty="0" smtClean="0">
                <a:latin typeface="微软雅黑 Light" panose="020B0502040204020203" pitchFamily="34" charset="-122"/>
                <a:ea typeface="微软雅黑 Light" panose="020B0502040204020203" pitchFamily="34" charset="-122"/>
                <a:cs typeface="Microsoft YaHei" charset="0"/>
              </a:rPr>
              <a:t>pandas</a:t>
            </a:r>
            <a:r>
              <a:rPr lang="zh-CN" altLang="en-US" sz="2400" dirty="0" smtClean="0">
                <a:latin typeface="微软雅黑 Light" panose="020B0502040204020203" pitchFamily="34" charset="-122"/>
                <a:ea typeface="微软雅黑 Light" panose="020B0502040204020203" pitchFamily="34" charset="-122"/>
                <a:cs typeface="Microsoft YaHei" charset="0"/>
              </a:rPr>
              <a:t>导入数据</a:t>
            </a:r>
            <a:endParaRPr lang="en-US" altLang="zh-CN" sz="2400" dirty="0" smtClean="0">
              <a:latin typeface="微软雅黑 Light" panose="020B0502040204020203" pitchFamily="34" charset="-122"/>
              <a:ea typeface="微软雅黑 Light" panose="020B0502040204020203" pitchFamily="34" charset="-122"/>
              <a:cs typeface="Microsoft YaHei" charset="0"/>
            </a:endParaRPr>
          </a:p>
          <a:p>
            <a:pPr fontAlgn="base">
              <a:spcBef>
                <a:spcPct val="0"/>
              </a:spcBef>
              <a:spcAft>
                <a:spcPct val="0"/>
              </a:spcAft>
            </a:pPr>
            <a:r>
              <a:rPr lang="zh-CN" altLang="en-US" sz="2400" dirty="0" smtClean="0">
                <a:latin typeface="微软雅黑 Light" panose="020B0502040204020203" pitchFamily="34" charset="-122"/>
                <a:ea typeface="微软雅黑 Light" panose="020B0502040204020203" pitchFamily="34" charset="-122"/>
                <a:cs typeface="Microsoft YaHei" charset="0"/>
              </a:rPr>
              <a:t>缺失值处理</a:t>
            </a:r>
            <a:endParaRPr lang="en-US" altLang="zh-CN" sz="2400" dirty="0" smtClean="0">
              <a:latin typeface="微软雅黑 Light" panose="020B0502040204020203" pitchFamily="34" charset="-122"/>
              <a:ea typeface="微软雅黑 Light" panose="020B0502040204020203" pitchFamily="34" charset="-122"/>
              <a:cs typeface="Microsoft YaHei" charset="0"/>
            </a:endParaRPr>
          </a:p>
          <a:p>
            <a:pPr fontAlgn="base">
              <a:spcBef>
                <a:spcPct val="0"/>
              </a:spcBef>
              <a:spcAft>
                <a:spcPct val="0"/>
              </a:spcAft>
            </a:pPr>
            <a:r>
              <a:rPr lang="zh-CN" altLang="en-US" sz="2400" dirty="0">
                <a:latin typeface="微软雅黑 Light" panose="020B0502040204020203" pitchFamily="34" charset="-122"/>
                <a:ea typeface="微软雅黑 Light" panose="020B0502040204020203" pitchFamily="34" charset="-122"/>
                <a:cs typeface="Microsoft YaHei" charset="0"/>
              </a:rPr>
              <a:t>使用</a:t>
            </a:r>
            <a:r>
              <a:rPr lang="en-US" altLang="zh-CN" sz="2400" dirty="0" err="1">
                <a:latin typeface="微软雅黑 Light" panose="020B0502040204020203" pitchFamily="34" charset="-122"/>
                <a:ea typeface="微软雅黑 Light" panose="020B0502040204020203" pitchFamily="34" charset="-122"/>
                <a:cs typeface="Microsoft YaHei" charset="0"/>
              </a:rPr>
              <a:t>matplotlib</a:t>
            </a:r>
            <a:r>
              <a:rPr lang="zh-CN" altLang="en-US" sz="2400" dirty="0">
                <a:latin typeface="微软雅黑 Light" panose="020B0502040204020203" pitchFamily="34" charset="-122"/>
                <a:ea typeface="微软雅黑 Light" panose="020B0502040204020203" pitchFamily="34" charset="-122"/>
                <a:cs typeface="Microsoft YaHei" charset="0"/>
              </a:rPr>
              <a:t>绘图</a:t>
            </a:r>
            <a:endParaRPr lang="en-US" altLang="zh-CN" sz="2400" dirty="0">
              <a:latin typeface="微软雅黑 Light" panose="020B0502040204020203" pitchFamily="34" charset="-122"/>
              <a:ea typeface="微软雅黑 Light" panose="020B0502040204020203" pitchFamily="34" charset="-122"/>
              <a:cs typeface="Microsoft YaHei" charset="0"/>
            </a:endParaRPr>
          </a:p>
          <a:p>
            <a:pPr fontAlgn="base">
              <a:spcBef>
                <a:spcPct val="0"/>
              </a:spcBef>
              <a:spcAft>
                <a:spcPct val="0"/>
              </a:spcAft>
            </a:pPr>
            <a:endParaRPr lang="en-US" altLang="zh-CN" sz="2400" dirty="0" smtClean="0">
              <a:latin typeface="微软雅黑 Light" panose="020B0502040204020203" pitchFamily="34" charset="-122"/>
              <a:ea typeface="微软雅黑 Light" panose="020B0502040204020203" pitchFamily="34" charset="-122"/>
              <a:cs typeface="Microsoft YaHei" charset="0"/>
            </a:endParaRPr>
          </a:p>
        </p:txBody>
      </p:sp>
    </p:spTree>
    <p:extLst>
      <p:ext uri="{BB962C8B-B14F-4D97-AF65-F5344CB8AC3E}">
        <p14:creationId xmlns:p14="http://schemas.microsoft.com/office/powerpoint/2010/main" xmlns="" val="352741246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28"/>
          <p:cNvSpPr/>
          <p:nvPr/>
        </p:nvSpPr>
        <p:spPr>
          <a:xfrm>
            <a:off x="-18898" y="671163"/>
            <a:ext cx="510214"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
        <p:nvSpPr>
          <p:cNvPr id="7" name="矩形 6"/>
          <p:cNvSpPr/>
          <p:nvPr/>
        </p:nvSpPr>
        <p:spPr>
          <a:xfrm>
            <a:off x="479376" y="671163"/>
            <a:ext cx="5976664" cy="598302"/>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8" name="Freeform 83"/>
          <p:cNvSpPr>
            <a:spLocks noChangeArrowheads="1"/>
          </p:cNvSpPr>
          <p:nvPr/>
        </p:nvSpPr>
        <p:spPr bwMode="auto">
          <a:xfrm>
            <a:off x="92209" y="826314"/>
            <a:ext cx="288000" cy="288000"/>
          </a:xfrm>
          <a:custGeom>
            <a:avLst/>
            <a:gdLst>
              <a:gd name="T0" fmla="*/ 38764526 w 602"/>
              <a:gd name="T1" fmla="*/ 78442719 h 602"/>
              <a:gd name="T2" fmla="*/ 38764526 w 602"/>
              <a:gd name="T3" fmla="*/ 78442719 h 602"/>
              <a:gd name="T4" fmla="*/ 0 w 602"/>
              <a:gd name="T5" fmla="*/ 38764526 h 602"/>
              <a:gd name="T6" fmla="*/ 38764526 w 602"/>
              <a:gd name="T7" fmla="*/ 0 h 602"/>
              <a:gd name="T8" fmla="*/ 78442719 w 602"/>
              <a:gd name="T9" fmla="*/ 38764526 h 602"/>
              <a:gd name="T10" fmla="*/ 38764526 w 602"/>
              <a:gd name="T11" fmla="*/ 78442719 h 602"/>
              <a:gd name="T12" fmla="*/ 61866665 w 602"/>
              <a:gd name="T13" fmla="*/ 16576054 h 602"/>
              <a:gd name="T14" fmla="*/ 61866665 w 602"/>
              <a:gd name="T15" fmla="*/ 16576054 h 602"/>
              <a:gd name="T16" fmla="*/ 38764526 w 602"/>
              <a:gd name="T17" fmla="*/ 38764526 h 602"/>
              <a:gd name="T18" fmla="*/ 38764526 w 602"/>
              <a:gd name="T19" fmla="*/ 7308970 h 602"/>
              <a:gd name="T20" fmla="*/ 7439751 w 602"/>
              <a:gd name="T21" fmla="*/ 38764526 h 602"/>
              <a:gd name="T22" fmla="*/ 38764526 w 602"/>
              <a:gd name="T23" fmla="*/ 71002968 h 602"/>
              <a:gd name="T24" fmla="*/ 71002968 w 602"/>
              <a:gd name="T25" fmla="*/ 38764526 h 602"/>
              <a:gd name="T26" fmla="*/ 61866665 w 602"/>
              <a:gd name="T27" fmla="*/ 16576054 h 60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02" h="602">
                <a:moveTo>
                  <a:pt x="297" y="601"/>
                </a:moveTo>
                <a:lnTo>
                  <a:pt x="297" y="601"/>
                </a:lnTo>
                <a:cubicBezTo>
                  <a:pt x="135" y="601"/>
                  <a:pt x="0" y="466"/>
                  <a:pt x="0" y="297"/>
                </a:cubicBezTo>
                <a:cubicBezTo>
                  <a:pt x="0" y="134"/>
                  <a:pt x="135" y="0"/>
                  <a:pt x="297" y="0"/>
                </a:cubicBezTo>
                <a:cubicBezTo>
                  <a:pt x="467" y="0"/>
                  <a:pt x="601" y="134"/>
                  <a:pt x="601" y="297"/>
                </a:cubicBezTo>
                <a:cubicBezTo>
                  <a:pt x="601" y="466"/>
                  <a:pt x="467" y="601"/>
                  <a:pt x="297" y="601"/>
                </a:cubicBezTo>
                <a:close/>
                <a:moveTo>
                  <a:pt x="474" y="127"/>
                </a:moveTo>
                <a:lnTo>
                  <a:pt x="474" y="127"/>
                </a:lnTo>
                <a:cubicBezTo>
                  <a:pt x="297" y="297"/>
                  <a:pt x="297" y="297"/>
                  <a:pt x="297" y="297"/>
                </a:cubicBezTo>
                <a:cubicBezTo>
                  <a:pt x="297" y="56"/>
                  <a:pt x="297" y="56"/>
                  <a:pt x="297" y="56"/>
                </a:cubicBezTo>
                <a:cubicBezTo>
                  <a:pt x="163" y="56"/>
                  <a:pt x="57" y="162"/>
                  <a:pt x="57" y="297"/>
                </a:cubicBezTo>
                <a:cubicBezTo>
                  <a:pt x="57" y="431"/>
                  <a:pt x="163" y="544"/>
                  <a:pt x="297" y="544"/>
                </a:cubicBezTo>
                <a:cubicBezTo>
                  <a:pt x="431" y="544"/>
                  <a:pt x="544" y="431"/>
                  <a:pt x="544" y="297"/>
                </a:cubicBezTo>
                <a:cubicBezTo>
                  <a:pt x="544" y="233"/>
                  <a:pt x="516" y="169"/>
                  <a:pt x="474" y="127"/>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solidFill>
                <a:prstClr val="black"/>
              </a:solidFill>
            </a:endParaRPr>
          </a:p>
        </p:txBody>
      </p:sp>
      <p:sp>
        <p:nvSpPr>
          <p:cNvPr id="9" name="文本框 5"/>
          <p:cNvSpPr txBox="1"/>
          <p:nvPr/>
        </p:nvSpPr>
        <p:spPr>
          <a:xfrm>
            <a:off x="953786" y="709485"/>
            <a:ext cx="5862294" cy="523220"/>
          </a:xfrm>
          <a:prstGeom prst="rect">
            <a:avLst/>
          </a:prstGeom>
          <a:noFill/>
        </p:spPr>
        <p:txBody>
          <a:bodyPr wrap="square" rtlCol="0">
            <a:spAutoFit/>
          </a:bodyPr>
          <a:lstStyle/>
          <a:p>
            <a:r>
              <a:rPr lang="zh-CN" altLang="en-US" sz="2800" dirty="0" smtClean="0">
                <a:solidFill>
                  <a:prstClr val="white"/>
                </a:solidFill>
                <a:latin typeface="微软雅黑 Light" panose="020B0502040204020203" pitchFamily="34" charset="-122"/>
                <a:ea typeface="微软雅黑 Light" panose="020B0502040204020203" pitchFamily="34" charset="-122"/>
              </a:rPr>
              <a:t>交互式计算和开发环境：</a:t>
            </a:r>
            <a:r>
              <a:rPr lang="en-US" altLang="zh-CN" sz="2800" dirty="0" err="1" smtClean="0">
                <a:solidFill>
                  <a:prstClr val="white"/>
                </a:solidFill>
                <a:latin typeface="微软雅黑 Light" panose="020B0502040204020203" pitchFamily="34" charset="-122"/>
                <a:ea typeface="微软雅黑 Light" panose="020B0502040204020203" pitchFamily="34" charset="-122"/>
              </a:rPr>
              <a:t>IPython</a:t>
            </a:r>
            <a:endParaRPr lang="zh-CN" altLang="en-US" sz="2800" dirty="0">
              <a:solidFill>
                <a:prstClr val="white"/>
              </a:solidFill>
              <a:latin typeface="微软雅黑 Light" panose="020B0502040204020203" pitchFamily="34" charset="-122"/>
              <a:ea typeface="微软雅黑 Light" panose="020B0502040204020203" pitchFamily="34" charset="-122"/>
            </a:endParaRPr>
          </a:p>
        </p:txBody>
      </p:sp>
      <p:pic>
        <p:nvPicPr>
          <p:cNvPr id="10" name="图片 9"/>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346455" y="1587350"/>
            <a:ext cx="4626189" cy="4032000"/>
          </a:xfrm>
          <a:prstGeom prst="rect">
            <a:avLst/>
          </a:prstGeom>
        </p:spPr>
      </p:pic>
      <p:pic>
        <p:nvPicPr>
          <p:cNvPr id="11" name="图片 10"/>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6962806" y="1557240"/>
            <a:ext cx="4626189" cy="4032000"/>
          </a:xfrm>
          <a:prstGeom prst="rect">
            <a:avLst/>
          </a:prstGeom>
        </p:spPr>
      </p:pic>
      <p:sp>
        <p:nvSpPr>
          <p:cNvPr id="12" name="内容占位符 1"/>
          <p:cNvSpPr>
            <a:spLocks noGrp="1"/>
          </p:cNvSpPr>
          <p:nvPr>
            <p:ph idx="1"/>
          </p:nvPr>
        </p:nvSpPr>
        <p:spPr>
          <a:xfrm>
            <a:off x="1343728" y="5488464"/>
            <a:ext cx="5400344" cy="776206"/>
          </a:xfrm>
        </p:spPr>
        <p:txBody>
          <a:bodyPr>
            <a:noAutofit/>
          </a:bodyPr>
          <a:lstStyle/>
          <a:p>
            <a:pPr>
              <a:lnSpc>
                <a:spcPct val="150000"/>
              </a:lnSpc>
            </a:pPr>
            <a:r>
              <a:rPr lang="zh-CN" altLang="en-US" sz="2000" dirty="0"/>
              <a:t>输入“</a:t>
            </a:r>
            <a:r>
              <a:rPr lang="en-US" altLang="zh-CN" sz="2000" dirty="0"/>
              <a:t>help()”</a:t>
            </a:r>
            <a:r>
              <a:rPr lang="zh-CN" altLang="en-US" sz="2000" dirty="0"/>
              <a:t>查看</a:t>
            </a:r>
            <a:r>
              <a:rPr lang="en-US" altLang="zh-CN" sz="2000" dirty="0" err="1"/>
              <a:t>IPython</a:t>
            </a:r>
            <a:r>
              <a:rPr lang="zh-CN" altLang="en-US" sz="2000" dirty="0"/>
              <a:t>的帮助文档</a:t>
            </a:r>
            <a:endParaRPr lang="en-US" altLang="zh-CN" sz="2000" dirty="0" smtClean="0"/>
          </a:p>
        </p:txBody>
      </p:sp>
      <p:sp>
        <p:nvSpPr>
          <p:cNvPr id="13" name="内容占位符 1"/>
          <p:cNvSpPr txBox="1">
            <a:spLocks/>
          </p:cNvSpPr>
          <p:nvPr/>
        </p:nvSpPr>
        <p:spPr>
          <a:xfrm>
            <a:off x="6744072" y="5488464"/>
            <a:ext cx="5400344" cy="77620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sz="2000" dirty="0"/>
              <a:t>使用内省“</a:t>
            </a:r>
            <a:r>
              <a:rPr lang="en-US" altLang="zh-CN" sz="2000" dirty="0"/>
              <a:t>pandas?”</a:t>
            </a:r>
            <a:r>
              <a:rPr lang="zh-CN" altLang="en-US" sz="2000" dirty="0"/>
              <a:t>查看</a:t>
            </a:r>
            <a:r>
              <a:rPr lang="en-US" altLang="zh-CN" sz="2000" dirty="0"/>
              <a:t>Pandas</a:t>
            </a:r>
            <a:r>
              <a:rPr lang="zh-CN" altLang="en-US" sz="2000" dirty="0"/>
              <a:t>的帮助文档</a:t>
            </a:r>
            <a:endParaRPr lang="en-US" altLang="zh-CN" sz="2000" dirty="0" smtClean="0"/>
          </a:p>
        </p:txBody>
      </p:sp>
      <p:sp>
        <p:nvSpPr>
          <p:cNvPr id="2" name="日期占位符 1"/>
          <p:cNvSpPr>
            <a:spLocks noGrp="1"/>
          </p:cNvSpPr>
          <p:nvPr>
            <p:ph type="dt" sz="half" idx="10"/>
          </p:nvPr>
        </p:nvSpPr>
        <p:spPr/>
        <p:txBody>
          <a:bodyPr/>
          <a:lstStyle/>
          <a:p>
            <a:fld id="{EDFFEF08-828E-4D70-A9F4-EB148C234FFA}" type="datetime1">
              <a:rPr lang="zh-CN" altLang="en-US" smtClean="0"/>
              <a:pPr/>
              <a:t>2019/9/8</a:t>
            </a:fld>
            <a:endParaRPr lang="zh-CN" altLang="en-US"/>
          </a:p>
        </p:txBody>
      </p:sp>
      <p:sp>
        <p:nvSpPr>
          <p:cNvPr id="3" name="灯片编号占位符 2"/>
          <p:cNvSpPr>
            <a:spLocks noGrp="1"/>
          </p:cNvSpPr>
          <p:nvPr>
            <p:ph type="sldNum" sz="quarter" idx="12"/>
          </p:nvPr>
        </p:nvSpPr>
        <p:spPr/>
        <p:txBody>
          <a:bodyPr/>
          <a:lstStyle/>
          <a:p>
            <a:fld id="{370D8578-DDD4-487D-A316-C8E65CC577E1}" type="slidenum">
              <a:rPr lang="zh-CN" altLang="en-US" smtClean="0"/>
              <a:pPr/>
              <a:t>21</a:t>
            </a:fld>
            <a:endParaRPr lang="zh-CN" altLang="en-US"/>
          </a:p>
        </p:txBody>
      </p:sp>
    </p:spTree>
    <p:extLst>
      <p:ext uri="{BB962C8B-B14F-4D97-AF65-F5344CB8AC3E}">
        <p14:creationId xmlns:p14="http://schemas.microsoft.com/office/powerpoint/2010/main" xmlns="" val="2123349918"/>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1"/>
          <p:cNvSpPr txBox="1">
            <a:spLocks/>
          </p:cNvSpPr>
          <p:nvPr/>
        </p:nvSpPr>
        <p:spPr>
          <a:xfrm>
            <a:off x="289466" y="1628800"/>
            <a:ext cx="11495166" cy="446449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endParaRPr kumimoji="1" lang="zh-CN" altLang="en-US" sz="2400" dirty="0">
              <a:solidFill>
                <a:srgbClr val="FF0000"/>
              </a:solidFill>
            </a:endParaRPr>
          </a:p>
        </p:txBody>
      </p:sp>
      <p:sp>
        <p:nvSpPr>
          <p:cNvPr id="8" name="标题 8"/>
          <p:cNvSpPr txBox="1">
            <a:spLocks/>
          </p:cNvSpPr>
          <p:nvPr/>
        </p:nvSpPr>
        <p:spPr>
          <a:xfrm>
            <a:off x="911424" y="579766"/>
            <a:ext cx="10515600" cy="7810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微软雅黑 Light" panose="020B0502040204020203" pitchFamily="34" charset="-122"/>
                <a:ea typeface="微软雅黑 Light" panose="020B0502040204020203" pitchFamily="34" charset="-122"/>
                <a:cs typeface="+mj-cs"/>
              </a:defRPr>
            </a:lvl1pPr>
          </a:lstStyle>
          <a:p>
            <a:r>
              <a:rPr lang="zh-CN" altLang="en-US" sz="3200" b="1" dirty="0" smtClean="0">
                <a:solidFill>
                  <a:srgbClr val="942124"/>
                </a:solidFill>
                <a:cs typeface="+mn-cs"/>
              </a:rPr>
              <a:t>模块简介</a:t>
            </a:r>
            <a:endParaRPr lang="en-US" altLang="zh-CN" sz="3200" b="1" dirty="0" smtClean="0">
              <a:solidFill>
                <a:srgbClr val="942124"/>
              </a:solidFill>
              <a:cs typeface="+mn-cs"/>
            </a:endParaRPr>
          </a:p>
        </p:txBody>
      </p:sp>
      <p:sp>
        <p:nvSpPr>
          <p:cNvPr id="9" name="矩形 28"/>
          <p:cNvSpPr/>
          <p:nvPr/>
        </p:nvSpPr>
        <p:spPr>
          <a:xfrm>
            <a:off x="-18899" y="671163"/>
            <a:ext cx="670013"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
        <p:nvSpPr>
          <p:cNvPr id="10" name="内容占位符 1"/>
          <p:cNvSpPr>
            <a:spLocks noGrp="1"/>
          </p:cNvSpPr>
          <p:nvPr>
            <p:ph idx="1"/>
          </p:nvPr>
        </p:nvSpPr>
        <p:spPr>
          <a:xfrm>
            <a:off x="380209" y="1427588"/>
            <a:ext cx="10945216" cy="5184576"/>
          </a:xfrm>
        </p:spPr>
        <p:txBody>
          <a:bodyPr>
            <a:normAutofit/>
          </a:bodyPr>
          <a:lstStyle/>
          <a:p>
            <a:pPr>
              <a:lnSpc>
                <a:spcPct val="150000"/>
              </a:lnSpc>
            </a:pPr>
            <a:r>
              <a:rPr lang="zh-CN" altLang="en-US" sz="2400" dirty="0" smtClean="0"/>
              <a:t>内置电池（</a:t>
            </a:r>
            <a:r>
              <a:rPr lang="en-US" altLang="zh-CN" sz="2400" dirty="0" smtClean="0"/>
              <a:t>batteries</a:t>
            </a:r>
            <a:r>
              <a:rPr lang="zh-CN" altLang="en-US" sz="2400" dirty="0" smtClean="0"/>
              <a:t> </a:t>
            </a:r>
            <a:r>
              <a:rPr lang="en-US" altLang="zh-CN" sz="2400" dirty="0" smtClean="0"/>
              <a:t>included</a:t>
            </a:r>
            <a:r>
              <a:rPr lang="zh-CN" altLang="en-US" sz="2400" dirty="0" smtClean="0"/>
              <a:t>）</a:t>
            </a:r>
            <a:r>
              <a:rPr kumimoji="1" lang="en-US" altLang="zh-CN" sz="2400" dirty="0"/>
              <a:t/>
            </a:r>
            <a:br>
              <a:rPr kumimoji="1" lang="en-US" altLang="zh-CN" sz="2400" dirty="0"/>
            </a:br>
            <a:r>
              <a:rPr lang="zh-CN" altLang="en-US" sz="2400" dirty="0" smtClean="0"/>
              <a:t>基础代码库，覆盖了网络通信</a:t>
            </a:r>
            <a:r>
              <a:rPr lang="zh-CN" altLang="en-US" sz="2400" dirty="0"/>
              <a:t>、</a:t>
            </a:r>
            <a:r>
              <a:rPr lang="zh-CN" altLang="en-US" sz="2400" dirty="0" smtClean="0"/>
              <a:t>文件处理</a:t>
            </a:r>
            <a:r>
              <a:rPr lang="zh-CN" altLang="en-US" sz="2400" dirty="0"/>
              <a:t>、</a:t>
            </a:r>
            <a:r>
              <a:rPr lang="zh-CN" altLang="en-US" sz="2400" dirty="0" smtClean="0"/>
              <a:t>数据库接口</a:t>
            </a:r>
            <a:r>
              <a:rPr lang="zh-CN" altLang="en-US" sz="2400" dirty="0"/>
              <a:t>、</a:t>
            </a:r>
            <a:r>
              <a:rPr lang="zh-CN" altLang="en-US" sz="2400" dirty="0" smtClean="0"/>
              <a:t>图形系统</a:t>
            </a:r>
            <a:r>
              <a:rPr lang="zh-CN" altLang="en-US" sz="2400" dirty="0"/>
              <a:t>、</a:t>
            </a:r>
            <a:r>
              <a:rPr lang="en-US" altLang="zh-CN" sz="2400" dirty="0" smtClean="0"/>
              <a:t>XML</a:t>
            </a:r>
            <a:r>
              <a:rPr lang="zh-CN" altLang="en-US" sz="2400" dirty="0" smtClean="0"/>
              <a:t>处理</a:t>
            </a:r>
            <a:endParaRPr lang="en-US" altLang="zh-CN" sz="2400" dirty="0" smtClean="0"/>
          </a:p>
          <a:p>
            <a:pPr>
              <a:lnSpc>
                <a:spcPct val="150000"/>
              </a:lnSpc>
            </a:pPr>
            <a:r>
              <a:rPr lang="zh-CN" altLang="en-US" sz="2400" dirty="0" smtClean="0"/>
              <a:t>第三方工具包</a:t>
            </a:r>
            <a:endParaRPr lang="en-US" altLang="zh-CN" sz="2400" dirty="0" smtClean="0"/>
          </a:p>
          <a:p>
            <a:pPr lvl="1">
              <a:lnSpc>
                <a:spcPct val="150000"/>
              </a:lnSpc>
            </a:pPr>
            <a:r>
              <a:rPr lang="en-US" altLang="zh-CN" sz="2000" b="1" dirty="0"/>
              <a:t>P</a:t>
            </a:r>
            <a:r>
              <a:rPr lang="en-US" altLang="zh-CN" sz="2000" b="1" dirty="0" smtClean="0"/>
              <a:t>andas</a:t>
            </a:r>
            <a:r>
              <a:rPr lang="zh-CN" altLang="en-US" sz="2000" dirty="0" smtClean="0"/>
              <a:t>：数据处理与分析</a:t>
            </a:r>
            <a:endParaRPr lang="en-US" altLang="zh-CN" sz="2000" dirty="0" smtClean="0"/>
          </a:p>
          <a:p>
            <a:pPr lvl="1">
              <a:lnSpc>
                <a:spcPct val="150000"/>
              </a:lnSpc>
            </a:pPr>
            <a:r>
              <a:rPr lang="en-US" altLang="zh-CN" sz="2000" b="1" dirty="0"/>
              <a:t>N</a:t>
            </a:r>
            <a:r>
              <a:rPr lang="en-US" altLang="zh-CN" sz="2000" b="1" dirty="0" smtClean="0"/>
              <a:t>umpy</a:t>
            </a:r>
            <a:r>
              <a:rPr lang="zh-CN" altLang="en-US" sz="2000" dirty="0" smtClean="0"/>
              <a:t>：科学计算</a:t>
            </a:r>
            <a:endParaRPr lang="en-US" altLang="zh-CN" sz="2000" dirty="0" smtClean="0"/>
          </a:p>
          <a:p>
            <a:pPr lvl="1">
              <a:lnSpc>
                <a:spcPct val="150000"/>
              </a:lnSpc>
            </a:pPr>
            <a:r>
              <a:rPr lang="en-US" altLang="zh-CN" sz="2000" b="1" dirty="0" smtClean="0"/>
              <a:t>BeautifulSoup4</a:t>
            </a:r>
            <a:r>
              <a:rPr lang="zh-CN" altLang="en-US" sz="2000" dirty="0" smtClean="0"/>
              <a:t>：处理</a:t>
            </a:r>
            <a:r>
              <a:rPr lang="en-US" altLang="zh-CN" sz="2000" dirty="0" smtClean="0"/>
              <a:t>HTML</a:t>
            </a:r>
            <a:r>
              <a:rPr lang="zh-CN" altLang="en-US" sz="2000" dirty="0" smtClean="0"/>
              <a:t>文档</a:t>
            </a:r>
            <a:endParaRPr lang="en-US" altLang="zh-CN" sz="2000" dirty="0" smtClean="0"/>
          </a:p>
          <a:p>
            <a:pPr lvl="1">
              <a:lnSpc>
                <a:spcPct val="150000"/>
              </a:lnSpc>
            </a:pPr>
            <a:r>
              <a:rPr lang="en-US" altLang="zh-CN" sz="2000" b="1" dirty="0" err="1"/>
              <a:t>M</a:t>
            </a:r>
            <a:r>
              <a:rPr lang="en-US" altLang="zh-CN" sz="2000" b="1" dirty="0" err="1" smtClean="0"/>
              <a:t>atplotlib</a:t>
            </a:r>
            <a:r>
              <a:rPr lang="zh-CN" altLang="en-US" sz="2000" dirty="0" smtClean="0"/>
              <a:t>：绘图</a:t>
            </a:r>
            <a:endParaRPr lang="en-US" altLang="zh-CN" sz="2000" dirty="0" smtClean="0"/>
          </a:p>
          <a:p>
            <a:pPr lvl="1">
              <a:lnSpc>
                <a:spcPct val="150000"/>
              </a:lnSpc>
            </a:pPr>
            <a:r>
              <a:rPr lang="en-US" altLang="zh-CN" sz="2000" b="1" dirty="0" err="1" smtClean="0"/>
              <a:t>Scikit</a:t>
            </a:r>
            <a:r>
              <a:rPr lang="en-US" altLang="zh-CN" sz="2000" b="1" dirty="0" smtClean="0"/>
              <a:t>-learn</a:t>
            </a:r>
            <a:r>
              <a:rPr lang="zh-CN" altLang="en-US" sz="2000" dirty="0" smtClean="0"/>
              <a:t>：基于</a:t>
            </a:r>
            <a:r>
              <a:rPr lang="en-US" altLang="zh-CN" sz="2000" dirty="0" err="1"/>
              <a:t>SciPy</a:t>
            </a:r>
            <a:r>
              <a:rPr lang="zh-CN" altLang="en-US" sz="2000" dirty="0"/>
              <a:t>和</a:t>
            </a:r>
            <a:r>
              <a:rPr lang="en-US" altLang="zh-CN" sz="2000" dirty="0"/>
              <a:t>Numpy</a:t>
            </a:r>
            <a:r>
              <a:rPr lang="zh-CN" altLang="en-US" sz="2000" dirty="0"/>
              <a:t>的开源机器学习</a:t>
            </a:r>
            <a:r>
              <a:rPr lang="zh-CN" altLang="en-US" sz="2000" dirty="0" smtClean="0"/>
              <a:t>模块</a:t>
            </a:r>
            <a:endParaRPr lang="en-US" altLang="zh-CN" sz="2000" dirty="0" smtClean="0"/>
          </a:p>
          <a:p>
            <a:pPr lvl="1">
              <a:lnSpc>
                <a:spcPct val="150000"/>
              </a:lnSpc>
            </a:pPr>
            <a:r>
              <a:rPr lang="en-US" altLang="zh-CN" sz="2000" b="1" dirty="0" err="1" smtClean="0"/>
              <a:t>Tensorflow</a:t>
            </a:r>
            <a:r>
              <a:rPr lang="zh-CN" altLang="en-US" sz="2000" dirty="0" smtClean="0"/>
              <a:t>：深度学习框架</a:t>
            </a:r>
            <a:endParaRPr lang="en-US" altLang="zh-CN" sz="2000" dirty="0" smtClean="0"/>
          </a:p>
        </p:txBody>
      </p:sp>
    </p:spTree>
    <p:extLst>
      <p:ext uri="{BB962C8B-B14F-4D97-AF65-F5344CB8AC3E}">
        <p14:creationId xmlns:p14="http://schemas.microsoft.com/office/powerpoint/2010/main" xmlns="" val="2506370350"/>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8"/>
          <p:cNvSpPr txBox="1">
            <a:spLocks/>
          </p:cNvSpPr>
          <p:nvPr/>
        </p:nvSpPr>
        <p:spPr>
          <a:xfrm>
            <a:off x="911424" y="579766"/>
            <a:ext cx="10515600" cy="7810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微软雅黑 Light" panose="020B0502040204020203" pitchFamily="34" charset="-122"/>
                <a:ea typeface="微软雅黑 Light" panose="020B0502040204020203" pitchFamily="34" charset="-122"/>
                <a:cs typeface="+mj-cs"/>
              </a:defRPr>
            </a:lvl1pPr>
          </a:lstStyle>
          <a:p>
            <a:r>
              <a:rPr lang="en-US" altLang="zh-CN" sz="3200" b="1" dirty="0" smtClean="0">
                <a:solidFill>
                  <a:srgbClr val="942124"/>
                </a:solidFill>
                <a:cs typeface="+mn-cs"/>
              </a:rPr>
              <a:t>Python</a:t>
            </a:r>
            <a:r>
              <a:rPr lang="zh-CN" altLang="en-US" sz="3200" b="1" dirty="0" smtClean="0">
                <a:solidFill>
                  <a:srgbClr val="942124"/>
                </a:solidFill>
                <a:cs typeface="+mn-cs"/>
              </a:rPr>
              <a:t>程序的架构</a:t>
            </a:r>
            <a:endParaRPr lang="en-US" altLang="zh-CN" sz="3200" b="1" dirty="0" smtClean="0">
              <a:solidFill>
                <a:srgbClr val="942124"/>
              </a:solidFill>
              <a:cs typeface="+mn-cs"/>
            </a:endParaRPr>
          </a:p>
        </p:txBody>
      </p:sp>
      <p:sp>
        <p:nvSpPr>
          <p:cNvPr id="8" name="矩形 28"/>
          <p:cNvSpPr/>
          <p:nvPr/>
        </p:nvSpPr>
        <p:spPr>
          <a:xfrm>
            <a:off x="-18899" y="671163"/>
            <a:ext cx="670013"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
        <p:nvSpPr>
          <p:cNvPr id="77" name="内容占位符 1"/>
          <p:cNvSpPr>
            <a:spLocks noGrp="1"/>
          </p:cNvSpPr>
          <p:nvPr>
            <p:ph idx="1"/>
          </p:nvPr>
        </p:nvSpPr>
        <p:spPr>
          <a:xfrm>
            <a:off x="316107" y="1788365"/>
            <a:ext cx="6291977" cy="5184576"/>
          </a:xfrm>
        </p:spPr>
        <p:txBody>
          <a:bodyPr>
            <a:normAutofit/>
          </a:bodyPr>
          <a:lstStyle/>
          <a:p>
            <a:pPr>
              <a:lnSpc>
                <a:spcPct val="150000"/>
              </a:lnSpc>
            </a:pPr>
            <a:r>
              <a:rPr lang="zh-CN" altLang="en-US" sz="2400" dirty="0"/>
              <a:t> </a:t>
            </a:r>
            <a:r>
              <a:rPr lang="en-US" altLang="zh-CN" sz="2400" dirty="0" smtClean="0"/>
              <a:t>Python</a:t>
            </a:r>
            <a:r>
              <a:rPr lang="zh-CN" altLang="en-US" sz="2400" dirty="0" smtClean="0"/>
              <a:t>程序</a:t>
            </a:r>
            <a:r>
              <a:rPr lang="zh-CN" altLang="en-US" sz="2400" dirty="0"/>
              <a:t>的</a:t>
            </a:r>
            <a:r>
              <a:rPr lang="zh-CN" altLang="en-US" sz="2400" dirty="0" smtClean="0"/>
              <a:t>构架指</a:t>
            </a:r>
            <a:r>
              <a:rPr lang="zh-CN" altLang="en-US" sz="2400" dirty="0"/>
              <a:t>：将一个程序分割为源代码文件的集合以及将这些部分连接在一起的方法</a:t>
            </a:r>
            <a:endParaRPr lang="en-US" altLang="zh-CN" sz="2400" dirty="0" smtClean="0"/>
          </a:p>
          <a:p>
            <a:pPr>
              <a:lnSpc>
                <a:spcPct val="150000"/>
              </a:lnSpc>
            </a:pPr>
            <a:r>
              <a:rPr lang="en-US" altLang="zh-CN" sz="2400" dirty="0" smtClean="0"/>
              <a:t>Python</a:t>
            </a:r>
            <a:r>
              <a:rPr lang="zh-CN" altLang="en-US" sz="2400" dirty="0" smtClean="0"/>
              <a:t>源代码文件：*</a:t>
            </a:r>
            <a:r>
              <a:rPr lang="en-US" altLang="zh-CN" sz="2400" dirty="0" smtClean="0"/>
              <a:t>.</a:t>
            </a:r>
            <a:r>
              <a:rPr lang="en-US" altLang="zh-CN" sz="2400" dirty="0" err="1" smtClean="0"/>
              <a:t>py</a:t>
            </a:r>
            <a:endParaRPr lang="en-US" altLang="zh-CN" sz="2400" dirty="0" smtClean="0"/>
          </a:p>
          <a:p>
            <a:pPr lvl="1">
              <a:lnSpc>
                <a:spcPct val="150000"/>
              </a:lnSpc>
            </a:pPr>
            <a:r>
              <a:rPr lang="zh-CN" altLang="en-US" sz="2000" dirty="0" smtClean="0"/>
              <a:t>一个</a:t>
            </a:r>
            <a:r>
              <a:rPr lang="en-US" altLang="zh-CN" sz="2000" dirty="0" err="1" smtClean="0"/>
              <a:t>py</a:t>
            </a:r>
            <a:r>
              <a:rPr lang="zh-CN" altLang="en-US" sz="2000" dirty="0" smtClean="0"/>
              <a:t>文件是一个模块（</a:t>
            </a:r>
            <a:r>
              <a:rPr lang="en-US" altLang="zh-CN" sz="2000" dirty="0" smtClean="0"/>
              <a:t>module</a:t>
            </a:r>
            <a:r>
              <a:rPr lang="zh-CN" altLang="en-US" sz="2000" dirty="0" smtClean="0"/>
              <a:t>）</a:t>
            </a:r>
            <a:endParaRPr lang="en-US" altLang="zh-CN" sz="2000" dirty="0" smtClean="0"/>
          </a:p>
          <a:p>
            <a:pPr lvl="1">
              <a:lnSpc>
                <a:spcPct val="150000"/>
              </a:lnSpc>
            </a:pPr>
            <a:r>
              <a:rPr lang="zh-CN" altLang="en-US" sz="2000" dirty="0" smtClean="0"/>
              <a:t>多个模块可以组成一个包（</a:t>
            </a:r>
            <a:r>
              <a:rPr lang="en-US" altLang="zh-CN" sz="2000" dirty="0" smtClean="0"/>
              <a:t>package</a:t>
            </a:r>
            <a:r>
              <a:rPr lang="zh-CN" altLang="en-US" sz="2000" dirty="0" smtClean="0"/>
              <a:t>）</a:t>
            </a:r>
            <a:endParaRPr lang="en-US" altLang="zh-CN" sz="2000" dirty="0" smtClean="0"/>
          </a:p>
        </p:txBody>
      </p:sp>
      <p:pic>
        <p:nvPicPr>
          <p:cNvPr id="78" name="图片 77"/>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6806765" y="798755"/>
            <a:ext cx="4205246" cy="2596165"/>
          </a:xfrm>
          <a:prstGeom prst="rect">
            <a:avLst/>
          </a:prstGeom>
        </p:spPr>
      </p:pic>
      <p:sp>
        <p:nvSpPr>
          <p:cNvPr id="80" name="圆角矩形 79"/>
          <p:cNvSpPr/>
          <p:nvPr/>
        </p:nvSpPr>
        <p:spPr>
          <a:xfrm>
            <a:off x="7392143" y="4164251"/>
            <a:ext cx="1538933" cy="2088232"/>
          </a:xfrm>
          <a:prstGeom prst="roundRect">
            <a:avLst/>
          </a:prstGeom>
          <a:noFill/>
          <a:ln>
            <a:solidFill>
              <a:srgbClr val="9421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82" name="文本框 81"/>
          <p:cNvSpPr txBox="1"/>
          <p:nvPr/>
        </p:nvSpPr>
        <p:spPr>
          <a:xfrm>
            <a:off x="7564535" y="4283455"/>
            <a:ext cx="797013" cy="400110"/>
          </a:xfrm>
          <a:prstGeom prst="rect">
            <a:avLst/>
          </a:prstGeom>
          <a:noFill/>
        </p:spPr>
        <p:txBody>
          <a:bodyPr wrap="none" rtlCol="0">
            <a:spAutoFit/>
          </a:bodyPr>
          <a:lstStyle/>
          <a:p>
            <a:r>
              <a:rPr kumimoji="1" lang="zh-CN" altLang="en-US" sz="2000" dirty="0" smtClean="0">
                <a:solidFill>
                  <a:srgbClr val="942124"/>
                </a:solidFill>
                <a:latin typeface="Microsoft YaHei Light" charset="-122"/>
                <a:ea typeface="Microsoft YaHei Light" charset="-122"/>
                <a:cs typeface="Microsoft YaHei Light" charset="-122"/>
              </a:rPr>
              <a:t>模块</a:t>
            </a:r>
            <a:r>
              <a:rPr kumimoji="1" lang="en-US" altLang="zh-CN" sz="2000" dirty="0" smtClean="0">
                <a:solidFill>
                  <a:srgbClr val="942124"/>
                </a:solidFill>
                <a:latin typeface="Microsoft YaHei Light" charset="-122"/>
                <a:ea typeface="Microsoft YaHei Light" charset="-122"/>
                <a:cs typeface="Microsoft YaHei Light" charset="-122"/>
              </a:rPr>
              <a:t>1</a:t>
            </a:r>
            <a:endParaRPr kumimoji="1" lang="zh-CN" altLang="en-US" sz="2000" dirty="0">
              <a:solidFill>
                <a:srgbClr val="942124"/>
              </a:solidFill>
              <a:latin typeface="Microsoft YaHei Light" charset="-122"/>
              <a:ea typeface="Microsoft YaHei Light" charset="-122"/>
              <a:cs typeface="Microsoft YaHei Light" charset="-122"/>
            </a:endParaRPr>
          </a:p>
        </p:txBody>
      </p:sp>
      <p:sp>
        <p:nvSpPr>
          <p:cNvPr id="86" name="圆角矩形 85"/>
          <p:cNvSpPr/>
          <p:nvPr/>
        </p:nvSpPr>
        <p:spPr>
          <a:xfrm>
            <a:off x="7824191" y="4737388"/>
            <a:ext cx="831577" cy="659781"/>
          </a:xfrm>
          <a:prstGeom prst="roundRect">
            <a:avLst/>
          </a:prstGeom>
          <a:noFill/>
          <a:ln>
            <a:solidFill>
              <a:srgbClr val="9421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7" name="文本框 86"/>
          <p:cNvSpPr txBox="1"/>
          <p:nvPr/>
        </p:nvSpPr>
        <p:spPr>
          <a:xfrm>
            <a:off x="7872066" y="4776997"/>
            <a:ext cx="697627" cy="400110"/>
          </a:xfrm>
          <a:prstGeom prst="rect">
            <a:avLst/>
          </a:prstGeom>
          <a:noFill/>
        </p:spPr>
        <p:txBody>
          <a:bodyPr wrap="none" rtlCol="0">
            <a:spAutoFit/>
          </a:bodyPr>
          <a:lstStyle/>
          <a:p>
            <a:r>
              <a:rPr kumimoji="1" lang="zh-CN" altLang="en-US" sz="2000" dirty="0" smtClean="0">
                <a:solidFill>
                  <a:srgbClr val="942124"/>
                </a:solidFill>
                <a:latin typeface="Microsoft YaHei Light" charset="-122"/>
                <a:ea typeface="Microsoft YaHei Light" charset="-122"/>
                <a:cs typeface="Microsoft YaHei Light" charset="-122"/>
              </a:rPr>
              <a:t>函数</a:t>
            </a:r>
            <a:endParaRPr kumimoji="1" lang="zh-CN" altLang="en-US" sz="2000" dirty="0">
              <a:solidFill>
                <a:srgbClr val="942124"/>
              </a:solidFill>
              <a:latin typeface="Microsoft YaHei Light" charset="-122"/>
              <a:ea typeface="Microsoft YaHei Light" charset="-122"/>
              <a:cs typeface="Microsoft YaHei Light" charset="-122"/>
            </a:endParaRPr>
          </a:p>
        </p:txBody>
      </p:sp>
      <p:sp>
        <p:nvSpPr>
          <p:cNvPr id="106" name="圆角矩形 105"/>
          <p:cNvSpPr/>
          <p:nvPr/>
        </p:nvSpPr>
        <p:spPr>
          <a:xfrm>
            <a:off x="7824191" y="5486663"/>
            <a:ext cx="831577" cy="659781"/>
          </a:xfrm>
          <a:prstGeom prst="roundRect">
            <a:avLst/>
          </a:prstGeom>
          <a:noFill/>
          <a:ln>
            <a:solidFill>
              <a:srgbClr val="9421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7" name="文本框 106"/>
          <p:cNvSpPr txBox="1"/>
          <p:nvPr/>
        </p:nvSpPr>
        <p:spPr>
          <a:xfrm>
            <a:off x="7872066" y="5526272"/>
            <a:ext cx="441146" cy="400110"/>
          </a:xfrm>
          <a:prstGeom prst="rect">
            <a:avLst/>
          </a:prstGeom>
          <a:noFill/>
        </p:spPr>
        <p:txBody>
          <a:bodyPr wrap="none" rtlCol="0">
            <a:spAutoFit/>
          </a:bodyPr>
          <a:lstStyle/>
          <a:p>
            <a:r>
              <a:rPr kumimoji="1" lang="zh-CN" altLang="en-US" sz="2000" dirty="0" smtClean="0">
                <a:solidFill>
                  <a:srgbClr val="942124"/>
                </a:solidFill>
                <a:latin typeface="Microsoft YaHei Light" charset="-122"/>
                <a:ea typeface="Microsoft YaHei Light" charset="-122"/>
                <a:cs typeface="Microsoft YaHei Light" charset="-122"/>
              </a:rPr>
              <a:t>类</a:t>
            </a:r>
            <a:endParaRPr kumimoji="1" lang="zh-CN" altLang="en-US" sz="2000" dirty="0">
              <a:solidFill>
                <a:srgbClr val="942124"/>
              </a:solidFill>
              <a:latin typeface="Microsoft YaHei Light" charset="-122"/>
              <a:ea typeface="Microsoft YaHei Light" charset="-122"/>
              <a:cs typeface="Microsoft YaHei Light" charset="-122"/>
            </a:endParaRPr>
          </a:p>
        </p:txBody>
      </p:sp>
      <p:sp>
        <p:nvSpPr>
          <p:cNvPr id="114" name="圆角矩形 113"/>
          <p:cNvSpPr/>
          <p:nvPr/>
        </p:nvSpPr>
        <p:spPr>
          <a:xfrm>
            <a:off x="7237976" y="3588529"/>
            <a:ext cx="3610552" cy="2780586"/>
          </a:xfrm>
          <a:prstGeom prst="roundRect">
            <a:avLst/>
          </a:prstGeom>
          <a:noFill/>
          <a:ln>
            <a:solidFill>
              <a:srgbClr val="9421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15" name="圆角矩形 114"/>
          <p:cNvSpPr/>
          <p:nvPr/>
        </p:nvSpPr>
        <p:spPr>
          <a:xfrm>
            <a:off x="9085243" y="4164251"/>
            <a:ext cx="1538933" cy="2088232"/>
          </a:xfrm>
          <a:prstGeom prst="roundRect">
            <a:avLst/>
          </a:prstGeom>
          <a:noFill/>
          <a:ln>
            <a:solidFill>
              <a:srgbClr val="9421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16" name="文本框 115"/>
          <p:cNvSpPr txBox="1"/>
          <p:nvPr/>
        </p:nvSpPr>
        <p:spPr>
          <a:xfrm>
            <a:off x="9257635" y="4283455"/>
            <a:ext cx="840295" cy="400110"/>
          </a:xfrm>
          <a:prstGeom prst="rect">
            <a:avLst/>
          </a:prstGeom>
          <a:noFill/>
        </p:spPr>
        <p:txBody>
          <a:bodyPr wrap="none" rtlCol="0">
            <a:spAutoFit/>
          </a:bodyPr>
          <a:lstStyle/>
          <a:p>
            <a:r>
              <a:rPr kumimoji="1" lang="zh-CN" altLang="en-US" sz="2000" dirty="0" smtClean="0">
                <a:solidFill>
                  <a:srgbClr val="942124"/>
                </a:solidFill>
                <a:latin typeface="Microsoft YaHei Light" charset="-122"/>
                <a:ea typeface="Microsoft YaHei Light" charset="-122"/>
                <a:cs typeface="Microsoft YaHei Light" charset="-122"/>
              </a:rPr>
              <a:t>模块</a:t>
            </a:r>
            <a:r>
              <a:rPr kumimoji="1" lang="en-US" altLang="zh-CN" sz="2000" dirty="0">
                <a:solidFill>
                  <a:srgbClr val="942124"/>
                </a:solidFill>
                <a:latin typeface="Microsoft YaHei Light" charset="-122"/>
                <a:ea typeface="Microsoft YaHei Light" charset="-122"/>
                <a:cs typeface="Microsoft YaHei Light" charset="-122"/>
              </a:rPr>
              <a:t>2</a:t>
            </a:r>
            <a:endParaRPr kumimoji="1" lang="zh-CN" altLang="en-US" sz="2000" dirty="0">
              <a:solidFill>
                <a:srgbClr val="942124"/>
              </a:solidFill>
              <a:latin typeface="Microsoft YaHei Light" charset="-122"/>
              <a:ea typeface="Microsoft YaHei Light" charset="-122"/>
              <a:cs typeface="Microsoft YaHei Light" charset="-122"/>
            </a:endParaRPr>
          </a:p>
        </p:txBody>
      </p:sp>
      <p:sp>
        <p:nvSpPr>
          <p:cNvPr id="117" name="圆角矩形 116"/>
          <p:cNvSpPr/>
          <p:nvPr/>
        </p:nvSpPr>
        <p:spPr>
          <a:xfrm>
            <a:off x="9517291" y="4737388"/>
            <a:ext cx="831577" cy="659781"/>
          </a:xfrm>
          <a:prstGeom prst="roundRect">
            <a:avLst/>
          </a:prstGeom>
          <a:noFill/>
          <a:ln>
            <a:solidFill>
              <a:srgbClr val="9421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8" name="文本框 117"/>
          <p:cNvSpPr txBox="1"/>
          <p:nvPr/>
        </p:nvSpPr>
        <p:spPr>
          <a:xfrm>
            <a:off x="9565166" y="4776997"/>
            <a:ext cx="697627" cy="400110"/>
          </a:xfrm>
          <a:prstGeom prst="rect">
            <a:avLst/>
          </a:prstGeom>
          <a:noFill/>
        </p:spPr>
        <p:txBody>
          <a:bodyPr wrap="none" rtlCol="0">
            <a:spAutoFit/>
          </a:bodyPr>
          <a:lstStyle/>
          <a:p>
            <a:r>
              <a:rPr kumimoji="1" lang="zh-CN" altLang="en-US" sz="2000" dirty="0" smtClean="0">
                <a:solidFill>
                  <a:srgbClr val="942124"/>
                </a:solidFill>
                <a:latin typeface="Microsoft YaHei Light" charset="-122"/>
                <a:ea typeface="Microsoft YaHei Light" charset="-122"/>
                <a:cs typeface="Microsoft YaHei Light" charset="-122"/>
              </a:rPr>
              <a:t>函数</a:t>
            </a:r>
            <a:endParaRPr kumimoji="1" lang="zh-CN" altLang="en-US" sz="2000" dirty="0">
              <a:solidFill>
                <a:srgbClr val="942124"/>
              </a:solidFill>
              <a:latin typeface="Microsoft YaHei Light" charset="-122"/>
              <a:ea typeface="Microsoft YaHei Light" charset="-122"/>
              <a:cs typeface="Microsoft YaHei Light" charset="-122"/>
            </a:endParaRPr>
          </a:p>
        </p:txBody>
      </p:sp>
      <p:sp>
        <p:nvSpPr>
          <p:cNvPr id="119" name="圆角矩形 118"/>
          <p:cNvSpPr/>
          <p:nvPr/>
        </p:nvSpPr>
        <p:spPr>
          <a:xfrm>
            <a:off x="9517291" y="5486663"/>
            <a:ext cx="831577" cy="659781"/>
          </a:xfrm>
          <a:prstGeom prst="roundRect">
            <a:avLst/>
          </a:prstGeom>
          <a:noFill/>
          <a:ln>
            <a:solidFill>
              <a:srgbClr val="9421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0" name="文本框 119"/>
          <p:cNvSpPr txBox="1"/>
          <p:nvPr/>
        </p:nvSpPr>
        <p:spPr>
          <a:xfrm>
            <a:off x="9565166" y="5526272"/>
            <a:ext cx="441146" cy="400110"/>
          </a:xfrm>
          <a:prstGeom prst="rect">
            <a:avLst/>
          </a:prstGeom>
          <a:noFill/>
        </p:spPr>
        <p:txBody>
          <a:bodyPr wrap="none" rtlCol="0">
            <a:spAutoFit/>
          </a:bodyPr>
          <a:lstStyle/>
          <a:p>
            <a:r>
              <a:rPr kumimoji="1" lang="zh-CN" altLang="en-US" sz="2000" dirty="0" smtClean="0">
                <a:solidFill>
                  <a:srgbClr val="942124"/>
                </a:solidFill>
                <a:latin typeface="Microsoft YaHei Light" charset="-122"/>
                <a:ea typeface="Microsoft YaHei Light" charset="-122"/>
                <a:cs typeface="Microsoft YaHei Light" charset="-122"/>
              </a:rPr>
              <a:t>类</a:t>
            </a:r>
            <a:endParaRPr kumimoji="1" lang="zh-CN" altLang="en-US" sz="2000" dirty="0">
              <a:solidFill>
                <a:srgbClr val="942124"/>
              </a:solidFill>
              <a:latin typeface="Microsoft YaHei Light" charset="-122"/>
              <a:ea typeface="Microsoft YaHei Light" charset="-122"/>
              <a:cs typeface="Microsoft YaHei Light" charset="-122"/>
            </a:endParaRPr>
          </a:p>
        </p:txBody>
      </p:sp>
      <p:sp>
        <p:nvSpPr>
          <p:cNvPr id="121" name="文本框 120"/>
          <p:cNvSpPr txBox="1"/>
          <p:nvPr/>
        </p:nvSpPr>
        <p:spPr>
          <a:xfrm>
            <a:off x="7502954" y="3682781"/>
            <a:ext cx="492443" cy="461665"/>
          </a:xfrm>
          <a:prstGeom prst="rect">
            <a:avLst/>
          </a:prstGeom>
          <a:noFill/>
        </p:spPr>
        <p:txBody>
          <a:bodyPr wrap="none" rtlCol="0">
            <a:spAutoFit/>
          </a:bodyPr>
          <a:lstStyle/>
          <a:p>
            <a:r>
              <a:rPr kumimoji="1" lang="zh-CN" altLang="en-US" sz="2400" dirty="0" smtClean="0">
                <a:solidFill>
                  <a:srgbClr val="942124"/>
                </a:solidFill>
                <a:latin typeface="Microsoft YaHei Light" charset="-122"/>
                <a:ea typeface="Microsoft YaHei Light" charset="-122"/>
                <a:cs typeface="Microsoft YaHei Light" charset="-122"/>
              </a:rPr>
              <a:t>包</a:t>
            </a:r>
            <a:endParaRPr kumimoji="1" lang="zh-CN" altLang="en-US" sz="2400" dirty="0">
              <a:solidFill>
                <a:srgbClr val="942124"/>
              </a:solidFill>
              <a:latin typeface="Microsoft YaHei Light" charset="-122"/>
              <a:ea typeface="Microsoft YaHei Light" charset="-122"/>
              <a:cs typeface="Microsoft YaHei Light" charset="-122"/>
            </a:endParaRPr>
          </a:p>
        </p:txBody>
      </p:sp>
    </p:spTree>
    <p:extLst>
      <p:ext uri="{BB962C8B-B14F-4D97-AF65-F5344CB8AC3E}">
        <p14:creationId xmlns:p14="http://schemas.microsoft.com/office/powerpoint/2010/main" xmlns="" val="959310739"/>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8"/>
          <p:cNvSpPr txBox="1">
            <a:spLocks/>
          </p:cNvSpPr>
          <p:nvPr/>
        </p:nvSpPr>
        <p:spPr>
          <a:xfrm>
            <a:off x="911424" y="579766"/>
            <a:ext cx="10515600" cy="7810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微软雅黑 Light" panose="020B0502040204020203" pitchFamily="34" charset="-122"/>
                <a:ea typeface="微软雅黑 Light" panose="020B0502040204020203" pitchFamily="34" charset="-122"/>
                <a:cs typeface="+mj-cs"/>
              </a:defRPr>
            </a:lvl1pPr>
          </a:lstStyle>
          <a:p>
            <a:r>
              <a:rPr lang="zh-CN" altLang="en-US" sz="3200" b="1" dirty="0" smtClean="0">
                <a:solidFill>
                  <a:srgbClr val="942124"/>
                </a:solidFill>
                <a:cs typeface="+mn-cs"/>
              </a:rPr>
              <a:t>模块的执行环境</a:t>
            </a:r>
            <a:endParaRPr lang="en-US" altLang="zh-CN" sz="3200" b="1" dirty="0" smtClean="0">
              <a:solidFill>
                <a:srgbClr val="942124"/>
              </a:solidFill>
              <a:cs typeface="+mn-cs"/>
            </a:endParaRPr>
          </a:p>
        </p:txBody>
      </p:sp>
      <p:sp>
        <p:nvSpPr>
          <p:cNvPr id="8" name="矩形 28"/>
          <p:cNvSpPr/>
          <p:nvPr/>
        </p:nvSpPr>
        <p:spPr>
          <a:xfrm>
            <a:off x="-18899" y="671163"/>
            <a:ext cx="670013"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
        <p:nvSpPr>
          <p:cNvPr id="77" name="内容占位符 1"/>
          <p:cNvSpPr>
            <a:spLocks noGrp="1"/>
          </p:cNvSpPr>
          <p:nvPr>
            <p:ph idx="1"/>
          </p:nvPr>
        </p:nvSpPr>
        <p:spPr>
          <a:xfrm>
            <a:off x="364590" y="2279084"/>
            <a:ext cx="5659402" cy="4464967"/>
          </a:xfrm>
        </p:spPr>
        <p:txBody>
          <a:bodyPr>
            <a:normAutofit/>
          </a:bodyPr>
          <a:lstStyle/>
          <a:p>
            <a:pPr>
              <a:lnSpc>
                <a:spcPct val="150000"/>
              </a:lnSpc>
            </a:pPr>
            <a:r>
              <a:rPr lang="zh-CN" altLang="en-US" sz="2400" dirty="0"/>
              <a:t>模块的执行环境：模块包含变量、函数、类以及其他的模块（如果导入的话），而函数也有</a:t>
            </a:r>
            <a:r>
              <a:rPr lang="zh-CN" altLang="en-US" sz="2400" dirty="0" smtClean="0"/>
              <a:t>自己</a:t>
            </a:r>
            <a:r>
              <a:rPr lang="zh-CN" altLang="en-US" sz="2400" dirty="0"/>
              <a:t>的本地变量</a:t>
            </a:r>
            <a:endParaRPr lang="en-US" altLang="zh-CN" sz="2400" dirty="0"/>
          </a:p>
        </p:txBody>
      </p:sp>
      <p:sp>
        <p:nvSpPr>
          <p:cNvPr id="49" name="内容占位符 1"/>
          <p:cNvSpPr txBox="1">
            <a:spLocks/>
          </p:cNvSpPr>
          <p:nvPr/>
        </p:nvSpPr>
        <p:spPr>
          <a:xfrm>
            <a:off x="5948793" y="671165"/>
            <a:ext cx="5659402" cy="65523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zh-CN" altLang="en-US" sz="2400" b="1" dirty="0" smtClean="0">
                <a:solidFill>
                  <a:srgbClr val="942124"/>
                </a:solidFill>
              </a:rPr>
              <a:t>模块内的情况及模块的交互</a:t>
            </a:r>
            <a:endParaRPr lang="en-US" altLang="zh-CN" sz="2400" b="1" dirty="0">
              <a:solidFill>
                <a:srgbClr val="942124"/>
              </a:solidFill>
            </a:endParaRPr>
          </a:p>
        </p:txBody>
      </p:sp>
      <p:grpSp>
        <p:nvGrpSpPr>
          <p:cNvPr id="15" name="组 14"/>
          <p:cNvGrpSpPr/>
          <p:nvPr/>
        </p:nvGrpSpPr>
        <p:grpSpPr>
          <a:xfrm>
            <a:off x="6302930" y="998784"/>
            <a:ext cx="5531639" cy="5472608"/>
            <a:chOff x="6179880" y="980728"/>
            <a:chExt cx="5531639" cy="5472608"/>
          </a:xfrm>
        </p:grpSpPr>
        <p:sp>
          <p:nvSpPr>
            <p:cNvPr id="2" name="圆角矩形 1"/>
            <p:cNvSpPr/>
            <p:nvPr/>
          </p:nvSpPr>
          <p:spPr>
            <a:xfrm>
              <a:off x="6179880" y="1556792"/>
              <a:ext cx="2796440" cy="4896544"/>
            </a:xfrm>
            <a:prstGeom prst="roundRect">
              <a:avLst/>
            </a:prstGeom>
            <a:noFill/>
            <a:ln>
              <a:solidFill>
                <a:srgbClr val="9421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30" name="圆角矩形 29"/>
            <p:cNvSpPr/>
            <p:nvPr/>
          </p:nvSpPr>
          <p:spPr>
            <a:xfrm>
              <a:off x="6647932" y="2132856"/>
              <a:ext cx="1872208" cy="656456"/>
            </a:xfrm>
            <a:prstGeom prst="roundRect">
              <a:avLst/>
            </a:prstGeom>
            <a:noFill/>
            <a:ln>
              <a:solidFill>
                <a:srgbClr val="9421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文本框 2"/>
            <p:cNvSpPr txBox="1"/>
            <p:nvPr/>
          </p:nvSpPr>
          <p:spPr>
            <a:xfrm>
              <a:off x="6352272" y="1675996"/>
              <a:ext cx="800219" cy="461665"/>
            </a:xfrm>
            <a:prstGeom prst="rect">
              <a:avLst/>
            </a:prstGeom>
            <a:noFill/>
          </p:spPr>
          <p:txBody>
            <a:bodyPr wrap="none" rtlCol="0">
              <a:spAutoFit/>
            </a:bodyPr>
            <a:lstStyle/>
            <a:p>
              <a:r>
                <a:rPr kumimoji="1" lang="zh-CN" altLang="en-US" sz="2400" dirty="0" smtClean="0">
                  <a:solidFill>
                    <a:srgbClr val="942124"/>
                  </a:solidFill>
                  <a:latin typeface="Microsoft YaHei Light" charset="-122"/>
                  <a:ea typeface="Microsoft YaHei Light" charset="-122"/>
                  <a:cs typeface="Microsoft YaHei Light" charset="-122"/>
                </a:rPr>
                <a:t>模块</a:t>
              </a:r>
              <a:endParaRPr kumimoji="1" lang="zh-CN" altLang="en-US" sz="2400" dirty="0">
                <a:solidFill>
                  <a:srgbClr val="942124"/>
                </a:solidFill>
                <a:latin typeface="Microsoft YaHei Light" charset="-122"/>
                <a:ea typeface="Microsoft YaHei Light" charset="-122"/>
                <a:cs typeface="Microsoft YaHei Light" charset="-122"/>
              </a:endParaRPr>
            </a:p>
          </p:txBody>
        </p:sp>
        <p:sp>
          <p:nvSpPr>
            <p:cNvPr id="32" name="文本框 31"/>
            <p:cNvSpPr txBox="1"/>
            <p:nvPr/>
          </p:nvSpPr>
          <p:spPr>
            <a:xfrm>
              <a:off x="6978742" y="2261029"/>
              <a:ext cx="1210588" cy="400110"/>
            </a:xfrm>
            <a:prstGeom prst="rect">
              <a:avLst/>
            </a:prstGeom>
            <a:noFill/>
          </p:spPr>
          <p:txBody>
            <a:bodyPr wrap="none" rtlCol="0">
              <a:spAutoFit/>
            </a:bodyPr>
            <a:lstStyle/>
            <a:p>
              <a:r>
                <a:rPr kumimoji="1" lang="zh-CN" altLang="en-US" sz="2000" dirty="0" smtClean="0">
                  <a:solidFill>
                    <a:srgbClr val="942124"/>
                  </a:solidFill>
                  <a:latin typeface="Microsoft YaHei Light" charset="-122"/>
                  <a:ea typeface="Microsoft YaHei Light" charset="-122"/>
                  <a:cs typeface="Microsoft YaHei Light" charset="-122"/>
                </a:rPr>
                <a:t>全局变量</a:t>
              </a:r>
              <a:endParaRPr kumimoji="1" lang="zh-CN" altLang="en-US" sz="2000" dirty="0">
                <a:solidFill>
                  <a:srgbClr val="942124"/>
                </a:solidFill>
                <a:latin typeface="Microsoft YaHei Light" charset="-122"/>
                <a:ea typeface="Microsoft YaHei Light" charset="-122"/>
                <a:cs typeface="Microsoft YaHei Light" charset="-122"/>
              </a:endParaRPr>
            </a:p>
          </p:txBody>
        </p:sp>
        <p:sp>
          <p:nvSpPr>
            <p:cNvPr id="33" name="圆角矩形 32"/>
            <p:cNvSpPr/>
            <p:nvPr/>
          </p:nvSpPr>
          <p:spPr>
            <a:xfrm>
              <a:off x="6672732" y="3464570"/>
              <a:ext cx="1872208" cy="656456"/>
            </a:xfrm>
            <a:prstGeom prst="roundRect">
              <a:avLst/>
            </a:prstGeom>
            <a:noFill/>
            <a:ln>
              <a:solidFill>
                <a:srgbClr val="9421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4" name="文本框 33"/>
            <p:cNvSpPr txBox="1"/>
            <p:nvPr/>
          </p:nvSpPr>
          <p:spPr>
            <a:xfrm>
              <a:off x="6970486" y="3592743"/>
              <a:ext cx="1210588" cy="400110"/>
            </a:xfrm>
            <a:prstGeom prst="rect">
              <a:avLst/>
            </a:prstGeom>
            <a:noFill/>
          </p:spPr>
          <p:txBody>
            <a:bodyPr wrap="none" rtlCol="0">
              <a:spAutoFit/>
            </a:bodyPr>
            <a:lstStyle/>
            <a:p>
              <a:r>
                <a:rPr kumimoji="1" lang="zh-CN" altLang="en-US" sz="2000" dirty="0" smtClean="0">
                  <a:solidFill>
                    <a:srgbClr val="942124"/>
                  </a:solidFill>
                  <a:latin typeface="Microsoft YaHei Light" charset="-122"/>
                  <a:ea typeface="Microsoft YaHei Light" charset="-122"/>
                  <a:cs typeface="Microsoft YaHei Light" charset="-122"/>
                </a:rPr>
                <a:t>局部变量</a:t>
              </a:r>
              <a:endParaRPr kumimoji="1" lang="zh-CN" altLang="en-US" sz="2000" dirty="0">
                <a:solidFill>
                  <a:srgbClr val="942124"/>
                </a:solidFill>
                <a:latin typeface="Microsoft YaHei Light" charset="-122"/>
                <a:ea typeface="Microsoft YaHei Light" charset="-122"/>
                <a:cs typeface="Microsoft YaHei Light" charset="-122"/>
              </a:endParaRPr>
            </a:p>
          </p:txBody>
        </p:sp>
        <p:sp>
          <p:nvSpPr>
            <p:cNvPr id="35" name="圆角矩形 34"/>
            <p:cNvSpPr/>
            <p:nvPr/>
          </p:nvSpPr>
          <p:spPr>
            <a:xfrm>
              <a:off x="6600056" y="2985243"/>
              <a:ext cx="2028096" cy="1291883"/>
            </a:xfrm>
            <a:prstGeom prst="roundRect">
              <a:avLst/>
            </a:prstGeom>
            <a:noFill/>
            <a:ln>
              <a:solidFill>
                <a:srgbClr val="9421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6" name="文本框 35"/>
            <p:cNvSpPr txBox="1"/>
            <p:nvPr/>
          </p:nvSpPr>
          <p:spPr>
            <a:xfrm>
              <a:off x="6647931" y="3024852"/>
              <a:ext cx="697627" cy="400110"/>
            </a:xfrm>
            <a:prstGeom prst="rect">
              <a:avLst/>
            </a:prstGeom>
            <a:noFill/>
          </p:spPr>
          <p:txBody>
            <a:bodyPr wrap="none" rtlCol="0">
              <a:spAutoFit/>
            </a:bodyPr>
            <a:lstStyle/>
            <a:p>
              <a:r>
                <a:rPr kumimoji="1" lang="zh-CN" altLang="en-US" sz="2000" dirty="0" smtClean="0">
                  <a:solidFill>
                    <a:srgbClr val="942124"/>
                  </a:solidFill>
                  <a:latin typeface="Microsoft YaHei Light" charset="-122"/>
                  <a:ea typeface="Microsoft YaHei Light" charset="-122"/>
                  <a:cs typeface="Microsoft YaHei Light" charset="-122"/>
                </a:rPr>
                <a:t>函数</a:t>
              </a:r>
              <a:endParaRPr kumimoji="1" lang="zh-CN" altLang="en-US" sz="2000" dirty="0">
                <a:solidFill>
                  <a:srgbClr val="942124"/>
                </a:solidFill>
                <a:latin typeface="Microsoft YaHei Light" charset="-122"/>
                <a:ea typeface="Microsoft YaHei Light" charset="-122"/>
                <a:cs typeface="Microsoft YaHei Light" charset="-122"/>
              </a:endParaRPr>
            </a:p>
          </p:txBody>
        </p:sp>
        <p:sp>
          <p:nvSpPr>
            <p:cNvPr id="37" name="圆角矩形 36"/>
            <p:cNvSpPr/>
            <p:nvPr/>
          </p:nvSpPr>
          <p:spPr>
            <a:xfrm>
              <a:off x="6600056" y="4869160"/>
              <a:ext cx="1872208" cy="1154932"/>
            </a:xfrm>
            <a:prstGeom prst="roundRect">
              <a:avLst/>
            </a:prstGeom>
            <a:noFill/>
            <a:ln>
              <a:solidFill>
                <a:srgbClr val="9421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8" name="文本框 37"/>
            <p:cNvSpPr txBox="1"/>
            <p:nvPr/>
          </p:nvSpPr>
          <p:spPr>
            <a:xfrm>
              <a:off x="6970486" y="4994529"/>
              <a:ext cx="697627" cy="400110"/>
            </a:xfrm>
            <a:prstGeom prst="rect">
              <a:avLst/>
            </a:prstGeom>
            <a:noFill/>
          </p:spPr>
          <p:txBody>
            <a:bodyPr wrap="none" rtlCol="0">
              <a:spAutoFit/>
            </a:bodyPr>
            <a:lstStyle/>
            <a:p>
              <a:r>
                <a:rPr kumimoji="1" lang="zh-CN" altLang="en-US" sz="2000" dirty="0" smtClean="0">
                  <a:solidFill>
                    <a:srgbClr val="942124"/>
                  </a:solidFill>
                  <a:latin typeface="Microsoft YaHei Light" charset="-122"/>
                  <a:ea typeface="Microsoft YaHei Light" charset="-122"/>
                  <a:cs typeface="Microsoft YaHei Light" charset="-122"/>
                </a:rPr>
                <a:t>成员</a:t>
              </a:r>
              <a:endParaRPr kumimoji="1" lang="zh-CN" altLang="en-US" sz="2000" dirty="0">
                <a:solidFill>
                  <a:srgbClr val="942124"/>
                </a:solidFill>
                <a:latin typeface="Microsoft YaHei Light" charset="-122"/>
                <a:ea typeface="Microsoft YaHei Light" charset="-122"/>
                <a:cs typeface="Microsoft YaHei Light" charset="-122"/>
              </a:endParaRPr>
            </a:p>
          </p:txBody>
        </p:sp>
        <p:sp>
          <p:nvSpPr>
            <p:cNvPr id="39" name="圆角矩形 38"/>
            <p:cNvSpPr/>
            <p:nvPr/>
          </p:nvSpPr>
          <p:spPr>
            <a:xfrm>
              <a:off x="6528048" y="4387029"/>
              <a:ext cx="2028096" cy="1850283"/>
            </a:xfrm>
            <a:prstGeom prst="roundRect">
              <a:avLst/>
            </a:prstGeom>
            <a:noFill/>
            <a:ln>
              <a:solidFill>
                <a:srgbClr val="9421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40" name="文本框 39"/>
            <p:cNvSpPr txBox="1"/>
            <p:nvPr/>
          </p:nvSpPr>
          <p:spPr>
            <a:xfrm>
              <a:off x="6647931" y="4426638"/>
              <a:ext cx="441146" cy="400110"/>
            </a:xfrm>
            <a:prstGeom prst="rect">
              <a:avLst/>
            </a:prstGeom>
            <a:noFill/>
          </p:spPr>
          <p:txBody>
            <a:bodyPr wrap="none" rtlCol="0">
              <a:spAutoFit/>
            </a:bodyPr>
            <a:lstStyle/>
            <a:p>
              <a:r>
                <a:rPr kumimoji="1" lang="zh-CN" altLang="en-US" sz="2000" dirty="0" smtClean="0">
                  <a:solidFill>
                    <a:srgbClr val="942124"/>
                  </a:solidFill>
                  <a:latin typeface="Microsoft YaHei Light" charset="-122"/>
                  <a:ea typeface="Microsoft YaHei Light" charset="-122"/>
                  <a:cs typeface="Microsoft YaHei Light" charset="-122"/>
                </a:rPr>
                <a:t>类</a:t>
              </a:r>
              <a:endParaRPr kumimoji="1" lang="zh-CN" altLang="en-US" sz="2000" dirty="0">
                <a:solidFill>
                  <a:srgbClr val="942124"/>
                </a:solidFill>
                <a:latin typeface="Microsoft YaHei Light" charset="-122"/>
                <a:ea typeface="Microsoft YaHei Light" charset="-122"/>
                <a:cs typeface="Microsoft YaHei Light" charset="-122"/>
              </a:endParaRPr>
            </a:p>
          </p:txBody>
        </p:sp>
        <p:sp>
          <p:nvSpPr>
            <p:cNvPr id="41" name="圆角矩形 40"/>
            <p:cNvSpPr/>
            <p:nvPr/>
          </p:nvSpPr>
          <p:spPr>
            <a:xfrm>
              <a:off x="6816080" y="5440038"/>
              <a:ext cx="1516598" cy="557303"/>
            </a:xfrm>
            <a:prstGeom prst="roundRect">
              <a:avLst/>
            </a:prstGeom>
            <a:noFill/>
            <a:ln>
              <a:solidFill>
                <a:srgbClr val="9421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2" name="文本框 41"/>
            <p:cNvSpPr txBox="1"/>
            <p:nvPr/>
          </p:nvSpPr>
          <p:spPr>
            <a:xfrm>
              <a:off x="7260022" y="5518634"/>
              <a:ext cx="697627" cy="400110"/>
            </a:xfrm>
            <a:prstGeom prst="rect">
              <a:avLst/>
            </a:prstGeom>
            <a:noFill/>
          </p:spPr>
          <p:txBody>
            <a:bodyPr wrap="none" rtlCol="0">
              <a:spAutoFit/>
            </a:bodyPr>
            <a:lstStyle/>
            <a:p>
              <a:r>
                <a:rPr kumimoji="1" lang="zh-CN" altLang="en-US" sz="2000" dirty="0" smtClean="0">
                  <a:solidFill>
                    <a:srgbClr val="942124"/>
                  </a:solidFill>
                  <a:latin typeface="Microsoft YaHei Light" charset="-122"/>
                  <a:ea typeface="Microsoft YaHei Light" charset="-122"/>
                  <a:cs typeface="Microsoft YaHei Light" charset="-122"/>
                </a:rPr>
                <a:t>变量</a:t>
              </a:r>
              <a:endParaRPr kumimoji="1" lang="zh-CN" altLang="en-US" sz="2000" dirty="0">
                <a:solidFill>
                  <a:srgbClr val="942124"/>
                </a:solidFill>
                <a:latin typeface="Microsoft YaHei Light" charset="-122"/>
                <a:ea typeface="Microsoft YaHei Light" charset="-122"/>
                <a:cs typeface="Microsoft YaHei Light" charset="-122"/>
              </a:endParaRPr>
            </a:p>
          </p:txBody>
        </p:sp>
        <p:sp>
          <p:nvSpPr>
            <p:cNvPr id="46" name="圆角矩形 45"/>
            <p:cNvSpPr/>
            <p:nvPr/>
          </p:nvSpPr>
          <p:spPr>
            <a:xfrm>
              <a:off x="9994364" y="980728"/>
              <a:ext cx="1692970" cy="2444234"/>
            </a:xfrm>
            <a:prstGeom prst="roundRect">
              <a:avLst/>
            </a:prstGeom>
            <a:noFill/>
            <a:ln>
              <a:solidFill>
                <a:srgbClr val="9421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47" name="文本框 46"/>
            <p:cNvSpPr txBox="1"/>
            <p:nvPr/>
          </p:nvSpPr>
          <p:spPr>
            <a:xfrm rot="18776596">
              <a:off x="8890374" y="2352311"/>
              <a:ext cx="1107996" cy="400110"/>
            </a:xfrm>
            <a:prstGeom prst="rect">
              <a:avLst/>
            </a:prstGeom>
            <a:noFill/>
          </p:spPr>
          <p:txBody>
            <a:bodyPr wrap="none" rtlCol="0">
              <a:spAutoFit/>
            </a:bodyPr>
            <a:lstStyle/>
            <a:p>
              <a:r>
                <a:rPr kumimoji="1" lang="en-US" altLang="zh-CN" sz="2000" dirty="0" smtClean="0">
                  <a:solidFill>
                    <a:srgbClr val="942124"/>
                  </a:solidFill>
                  <a:latin typeface="Monaco" charset="0"/>
                  <a:ea typeface="Monaco" charset="0"/>
                  <a:cs typeface="Monaco" charset="0"/>
                </a:rPr>
                <a:t>import</a:t>
              </a:r>
              <a:endParaRPr kumimoji="1" lang="zh-CN" altLang="en-US" sz="2000" dirty="0">
                <a:solidFill>
                  <a:srgbClr val="942124"/>
                </a:solidFill>
                <a:latin typeface="Monaco" charset="0"/>
                <a:ea typeface="Monaco" charset="0"/>
                <a:cs typeface="Monaco" charset="0"/>
              </a:endParaRPr>
            </a:p>
          </p:txBody>
        </p:sp>
        <p:sp>
          <p:nvSpPr>
            <p:cNvPr id="48" name="文本框 47"/>
            <p:cNvSpPr txBox="1"/>
            <p:nvPr/>
          </p:nvSpPr>
          <p:spPr>
            <a:xfrm>
              <a:off x="10047201" y="1202849"/>
              <a:ext cx="1587294" cy="707886"/>
            </a:xfrm>
            <a:prstGeom prst="rect">
              <a:avLst/>
            </a:prstGeom>
            <a:noFill/>
          </p:spPr>
          <p:txBody>
            <a:bodyPr wrap="none" rtlCol="0">
              <a:spAutoFit/>
            </a:bodyPr>
            <a:lstStyle/>
            <a:p>
              <a:r>
                <a:rPr kumimoji="1" lang="zh-CN" altLang="en-US" sz="2400" dirty="0" smtClean="0">
                  <a:solidFill>
                    <a:srgbClr val="942124"/>
                  </a:solidFill>
                  <a:latin typeface="Microsoft YaHei Light" charset="-122"/>
                  <a:ea typeface="Microsoft YaHei Light" charset="-122"/>
                  <a:cs typeface="Microsoft YaHei Light" charset="-122"/>
                </a:rPr>
                <a:t>其他模块</a:t>
              </a:r>
              <a:endParaRPr kumimoji="1" lang="en-US" altLang="zh-CN" sz="2400" dirty="0" smtClean="0">
                <a:solidFill>
                  <a:srgbClr val="942124"/>
                </a:solidFill>
                <a:latin typeface="Microsoft YaHei Light" charset="-122"/>
                <a:ea typeface="Microsoft YaHei Light" charset="-122"/>
                <a:cs typeface="Microsoft YaHei Light" charset="-122"/>
              </a:endParaRPr>
            </a:p>
            <a:p>
              <a:r>
                <a:rPr kumimoji="1" lang="zh-CN" altLang="en-US" sz="1600" dirty="0" smtClean="0">
                  <a:solidFill>
                    <a:srgbClr val="942124"/>
                  </a:solidFill>
                  <a:latin typeface="Microsoft YaHei Light" charset="-122"/>
                  <a:ea typeface="Microsoft YaHei Light" charset="-122"/>
                  <a:cs typeface="Microsoft YaHei Light" charset="-122"/>
                </a:rPr>
                <a:t>（</a:t>
              </a:r>
              <a:r>
                <a:rPr kumimoji="1" lang="en-US" altLang="zh-CN" sz="1600" dirty="0" smtClean="0">
                  <a:solidFill>
                    <a:srgbClr val="942124"/>
                  </a:solidFill>
                  <a:latin typeface="Microsoft YaHei Light" charset="-122"/>
                  <a:ea typeface="Microsoft YaHei Light" charset="-122"/>
                  <a:cs typeface="Microsoft YaHei Light" charset="-122"/>
                </a:rPr>
                <a:t>Python</a:t>
              </a:r>
              <a:r>
                <a:rPr kumimoji="1" lang="zh-CN" altLang="en-US" sz="1600" dirty="0" smtClean="0">
                  <a:solidFill>
                    <a:srgbClr val="942124"/>
                  </a:solidFill>
                  <a:latin typeface="Microsoft YaHei Light" charset="-122"/>
                  <a:ea typeface="Microsoft YaHei Light" charset="-122"/>
                  <a:cs typeface="Microsoft YaHei Light" charset="-122"/>
                </a:rPr>
                <a:t>或</a:t>
              </a:r>
              <a:r>
                <a:rPr kumimoji="1" lang="en-US" altLang="zh-CN" sz="1600" dirty="0" smtClean="0">
                  <a:solidFill>
                    <a:srgbClr val="942124"/>
                  </a:solidFill>
                  <a:latin typeface="Microsoft YaHei Light" charset="-122"/>
                  <a:ea typeface="Microsoft YaHei Light" charset="-122"/>
                  <a:cs typeface="Microsoft YaHei Light" charset="-122"/>
                </a:rPr>
                <a:t>C</a:t>
              </a:r>
              <a:r>
                <a:rPr kumimoji="1" lang="zh-CN" altLang="en-US" sz="1600" dirty="0" smtClean="0">
                  <a:solidFill>
                    <a:srgbClr val="942124"/>
                  </a:solidFill>
                  <a:latin typeface="Microsoft YaHei Light" charset="-122"/>
                  <a:ea typeface="Microsoft YaHei Light" charset="-122"/>
                  <a:cs typeface="Microsoft YaHei Light" charset="-122"/>
                </a:rPr>
                <a:t>）</a:t>
              </a:r>
              <a:endParaRPr kumimoji="1" lang="zh-CN" altLang="en-US" sz="1600" dirty="0">
                <a:solidFill>
                  <a:srgbClr val="942124"/>
                </a:solidFill>
                <a:latin typeface="Microsoft YaHei Light" charset="-122"/>
                <a:ea typeface="Microsoft YaHei Light" charset="-122"/>
                <a:cs typeface="Microsoft YaHei Light" charset="-122"/>
              </a:endParaRPr>
            </a:p>
          </p:txBody>
        </p:sp>
        <p:sp>
          <p:nvSpPr>
            <p:cNvPr id="50" name="文本框 49"/>
            <p:cNvSpPr txBox="1"/>
            <p:nvPr/>
          </p:nvSpPr>
          <p:spPr>
            <a:xfrm>
              <a:off x="10492034" y="2203237"/>
              <a:ext cx="697627" cy="1015663"/>
            </a:xfrm>
            <a:prstGeom prst="rect">
              <a:avLst/>
            </a:prstGeom>
            <a:noFill/>
          </p:spPr>
          <p:txBody>
            <a:bodyPr wrap="none" rtlCol="0">
              <a:spAutoFit/>
            </a:bodyPr>
            <a:lstStyle/>
            <a:p>
              <a:pPr algn="ctr"/>
              <a:r>
                <a:rPr kumimoji="1" lang="zh-CN" altLang="en-US" sz="2000" dirty="0" smtClean="0">
                  <a:solidFill>
                    <a:srgbClr val="942124"/>
                  </a:solidFill>
                  <a:latin typeface="Microsoft YaHei Light" charset="-122"/>
                  <a:ea typeface="Microsoft YaHei Light" charset="-122"/>
                  <a:cs typeface="Microsoft YaHei Light" charset="-122"/>
                </a:rPr>
                <a:t>变量</a:t>
              </a:r>
              <a:endParaRPr kumimoji="1" lang="en-US" altLang="zh-CN" sz="2000" dirty="0" smtClean="0">
                <a:solidFill>
                  <a:srgbClr val="942124"/>
                </a:solidFill>
                <a:latin typeface="Microsoft YaHei Light" charset="-122"/>
                <a:ea typeface="Microsoft YaHei Light" charset="-122"/>
                <a:cs typeface="Microsoft YaHei Light" charset="-122"/>
              </a:endParaRPr>
            </a:p>
            <a:p>
              <a:pPr algn="ctr"/>
              <a:r>
                <a:rPr kumimoji="1" lang="zh-CN" altLang="en-US" sz="2000" dirty="0" smtClean="0">
                  <a:solidFill>
                    <a:srgbClr val="942124"/>
                  </a:solidFill>
                  <a:latin typeface="Microsoft YaHei Light" charset="-122"/>
                  <a:ea typeface="Microsoft YaHei Light" charset="-122"/>
                  <a:cs typeface="Microsoft YaHei Light" charset="-122"/>
                </a:rPr>
                <a:t>函数</a:t>
              </a:r>
              <a:endParaRPr kumimoji="1" lang="en-US" altLang="zh-CN" sz="2000" dirty="0" smtClean="0">
                <a:solidFill>
                  <a:srgbClr val="942124"/>
                </a:solidFill>
                <a:latin typeface="Microsoft YaHei Light" charset="-122"/>
                <a:ea typeface="Microsoft YaHei Light" charset="-122"/>
                <a:cs typeface="Microsoft YaHei Light" charset="-122"/>
              </a:endParaRPr>
            </a:p>
            <a:p>
              <a:pPr algn="ctr"/>
              <a:r>
                <a:rPr kumimoji="1" lang="zh-CN" altLang="en-US" sz="2000" dirty="0" smtClean="0">
                  <a:solidFill>
                    <a:srgbClr val="942124"/>
                  </a:solidFill>
                  <a:latin typeface="Microsoft YaHei Light" charset="-122"/>
                  <a:ea typeface="Microsoft YaHei Light" charset="-122"/>
                  <a:cs typeface="Microsoft YaHei Light" charset="-122"/>
                </a:rPr>
                <a:t>类</a:t>
              </a:r>
              <a:endParaRPr kumimoji="1" lang="zh-CN" altLang="en-US" sz="2000" dirty="0">
                <a:solidFill>
                  <a:srgbClr val="942124"/>
                </a:solidFill>
                <a:latin typeface="Microsoft YaHei Light" charset="-122"/>
                <a:ea typeface="Microsoft YaHei Light" charset="-122"/>
                <a:cs typeface="Microsoft YaHei Light" charset="-122"/>
              </a:endParaRPr>
            </a:p>
          </p:txBody>
        </p:sp>
        <p:sp>
          <p:nvSpPr>
            <p:cNvPr id="51" name="圆角矩形 50"/>
            <p:cNvSpPr/>
            <p:nvPr/>
          </p:nvSpPr>
          <p:spPr>
            <a:xfrm>
              <a:off x="10018549" y="3992853"/>
              <a:ext cx="1692970" cy="2444234"/>
            </a:xfrm>
            <a:prstGeom prst="roundRect">
              <a:avLst/>
            </a:prstGeom>
            <a:noFill/>
            <a:ln>
              <a:solidFill>
                <a:srgbClr val="9421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52" name="文本框 51"/>
            <p:cNvSpPr txBox="1"/>
            <p:nvPr/>
          </p:nvSpPr>
          <p:spPr>
            <a:xfrm>
              <a:off x="10071386" y="4214974"/>
              <a:ext cx="1587294" cy="707886"/>
            </a:xfrm>
            <a:prstGeom prst="rect">
              <a:avLst/>
            </a:prstGeom>
            <a:noFill/>
          </p:spPr>
          <p:txBody>
            <a:bodyPr wrap="none" rtlCol="0">
              <a:spAutoFit/>
            </a:bodyPr>
            <a:lstStyle/>
            <a:p>
              <a:r>
                <a:rPr kumimoji="1" lang="zh-CN" altLang="en-US" sz="2400" dirty="0" smtClean="0">
                  <a:solidFill>
                    <a:srgbClr val="942124"/>
                  </a:solidFill>
                  <a:latin typeface="Microsoft YaHei Light" charset="-122"/>
                  <a:ea typeface="Microsoft YaHei Light" charset="-122"/>
                  <a:cs typeface="Microsoft YaHei Light" charset="-122"/>
                </a:rPr>
                <a:t>其他模块</a:t>
              </a:r>
              <a:endParaRPr kumimoji="1" lang="en-US" altLang="zh-CN" sz="2400" dirty="0" smtClean="0">
                <a:solidFill>
                  <a:srgbClr val="942124"/>
                </a:solidFill>
                <a:latin typeface="Microsoft YaHei Light" charset="-122"/>
                <a:ea typeface="Microsoft YaHei Light" charset="-122"/>
                <a:cs typeface="Microsoft YaHei Light" charset="-122"/>
              </a:endParaRPr>
            </a:p>
            <a:p>
              <a:r>
                <a:rPr kumimoji="1" lang="zh-CN" altLang="en-US" sz="1600" dirty="0" smtClean="0">
                  <a:solidFill>
                    <a:srgbClr val="942124"/>
                  </a:solidFill>
                  <a:latin typeface="Microsoft YaHei Light" charset="-122"/>
                  <a:ea typeface="Microsoft YaHei Light" charset="-122"/>
                  <a:cs typeface="Microsoft YaHei Light" charset="-122"/>
                </a:rPr>
                <a:t>（</a:t>
              </a:r>
              <a:r>
                <a:rPr kumimoji="1" lang="en-US" altLang="zh-CN" sz="1600" dirty="0" smtClean="0">
                  <a:solidFill>
                    <a:srgbClr val="942124"/>
                  </a:solidFill>
                  <a:latin typeface="Microsoft YaHei Light" charset="-122"/>
                  <a:ea typeface="Microsoft YaHei Light" charset="-122"/>
                  <a:cs typeface="Microsoft YaHei Light" charset="-122"/>
                </a:rPr>
                <a:t>Python</a:t>
              </a:r>
              <a:r>
                <a:rPr kumimoji="1" lang="zh-CN" altLang="en-US" sz="1600" dirty="0" smtClean="0">
                  <a:solidFill>
                    <a:srgbClr val="942124"/>
                  </a:solidFill>
                  <a:latin typeface="Microsoft YaHei Light" charset="-122"/>
                  <a:ea typeface="Microsoft YaHei Light" charset="-122"/>
                  <a:cs typeface="Microsoft YaHei Light" charset="-122"/>
                </a:rPr>
                <a:t>或</a:t>
              </a:r>
              <a:r>
                <a:rPr kumimoji="1" lang="en-US" altLang="zh-CN" sz="1600" dirty="0" smtClean="0">
                  <a:solidFill>
                    <a:srgbClr val="942124"/>
                  </a:solidFill>
                  <a:latin typeface="Microsoft YaHei Light" charset="-122"/>
                  <a:ea typeface="Microsoft YaHei Light" charset="-122"/>
                  <a:cs typeface="Microsoft YaHei Light" charset="-122"/>
                </a:rPr>
                <a:t>C</a:t>
              </a:r>
              <a:r>
                <a:rPr kumimoji="1" lang="zh-CN" altLang="en-US" sz="1600" dirty="0" smtClean="0">
                  <a:solidFill>
                    <a:srgbClr val="942124"/>
                  </a:solidFill>
                  <a:latin typeface="Microsoft YaHei Light" charset="-122"/>
                  <a:ea typeface="Microsoft YaHei Light" charset="-122"/>
                  <a:cs typeface="Microsoft YaHei Light" charset="-122"/>
                </a:rPr>
                <a:t>）</a:t>
              </a:r>
              <a:endParaRPr kumimoji="1" lang="zh-CN" altLang="en-US" sz="1600" dirty="0">
                <a:solidFill>
                  <a:srgbClr val="942124"/>
                </a:solidFill>
                <a:latin typeface="Microsoft YaHei Light" charset="-122"/>
                <a:ea typeface="Microsoft YaHei Light" charset="-122"/>
                <a:cs typeface="Microsoft YaHei Light" charset="-122"/>
              </a:endParaRPr>
            </a:p>
          </p:txBody>
        </p:sp>
        <p:sp>
          <p:nvSpPr>
            <p:cNvPr id="53" name="文本框 52"/>
            <p:cNvSpPr txBox="1"/>
            <p:nvPr/>
          </p:nvSpPr>
          <p:spPr>
            <a:xfrm>
              <a:off x="10516219" y="5215362"/>
              <a:ext cx="697627" cy="1015663"/>
            </a:xfrm>
            <a:prstGeom prst="rect">
              <a:avLst/>
            </a:prstGeom>
            <a:noFill/>
          </p:spPr>
          <p:txBody>
            <a:bodyPr wrap="none" rtlCol="0">
              <a:spAutoFit/>
            </a:bodyPr>
            <a:lstStyle/>
            <a:p>
              <a:pPr algn="ctr"/>
              <a:r>
                <a:rPr kumimoji="1" lang="zh-CN" altLang="en-US" sz="2000" dirty="0" smtClean="0">
                  <a:solidFill>
                    <a:srgbClr val="942124"/>
                  </a:solidFill>
                  <a:latin typeface="Microsoft YaHei Light" charset="-122"/>
                  <a:ea typeface="Microsoft YaHei Light" charset="-122"/>
                  <a:cs typeface="Microsoft YaHei Light" charset="-122"/>
                </a:rPr>
                <a:t>变量</a:t>
              </a:r>
              <a:endParaRPr kumimoji="1" lang="en-US" altLang="zh-CN" sz="2000" dirty="0" smtClean="0">
                <a:solidFill>
                  <a:srgbClr val="942124"/>
                </a:solidFill>
                <a:latin typeface="Microsoft YaHei Light" charset="-122"/>
                <a:ea typeface="Microsoft YaHei Light" charset="-122"/>
                <a:cs typeface="Microsoft YaHei Light" charset="-122"/>
              </a:endParaRPr>
            </a:p>
            <a:p>
              <a:pPr algn="ctr"/>
              <a:r>
                <a:rPr kumimoji="1" lang="zh-CN" altLang="en-US" sz="2000" dirty="0" smtClean="0">
                  <a:solidFill>
                    <a:srgbClr val="942124"/>
                  </a:solidFill>
                  <a:latin typeface="Microsoft YaHei Light" charset="-122"/>
                  <a:ea typeface="Microsoft YaHei Light" charset="-122"/>
                  <a:cs typeface="Microsoft YaHei Light" charset="-122"/>
                </a:rPr>
                <a:t>函数</a:t>
              </a:r>
              <a:endParaRPr kumimoji="1" lang="en-US" altLang="zh-CN" sz="2000" dirty="0" smtClean="0">
                <a:solidFill>
                  <a:srgbClr val="942124"/>
                </a:solidFill>
                <a:latin typeface="Microsoft YaHei Light" charset="-122"/>
                <a:ea typeface="Microsoft YaHei Light" charset="-122"/>
                <a:cs typeface="Microsoft YaHei Light" charset="-122"/>
              </a:endParaRPr>
            </a:p>
            <a:p>
              <a:pPr algn="ctr"/>
              <a:r>
                <a:rPr kumimoji="1" lang="zh-CN" altLang="en-US" sz="2000" dirty="0" smtClean="0">
                  <a:solidFill>
                    <a:srgbClr val="942124"/>
                  </a:solidFill>
                  <a:latin typeface="Microsoft YaHei Light" charset="-122"/>
                  <a:ea typeface="Microsoft YaHei Light" charset="-122"/>
                  <a:cs typeface="Microsoft YaHei Light" charset="-122"/>
                </a:rPr>
                <a:t>类</a:t>
              </a:r>
              <a:endParaRPr kumimoji="1" lang="zh-CN" altLang="en-US" sz="2000" dirty="0">
                <a:solidFill>
                  <a:srgbClr val="942124"/>
                </a:solidFill>
                <a:latin typeface="Microsoft YaHei Light" charset="-122"/>
                <a:ea typeface="Microsoft YaHei Light" charset="-122"/>
                <a:cs typeface="Microsoft YaHei Light" charset="-122"/>
              </a:endParaRPr>
            </a:p>
          </p:txBody>
        </p:sp>
        <p:cxnSp>
          <p:nvCxnSpPr>
            <p:cNvPr id="10" name="直线连接符 9"/>
            <p:cNvCxnSpPr>
              <a:endCxn id="51" idx="1"/>
            </p:cNvCxnSpPr>
            <p:nvPr/>
          </p:nvCxnSpPr>
          <p:spPr>
            <a:xfrm>
              <a:off x="8990662" y="4387029"/>
              <a:ext cx="1027887" cy="827941"/>
            </a:xfrm>
            <a:prstGeom prst="line">
              <a:avLst/>
            </a:prstGeom>
            <a:ln>
              <a:solidFill>
                <a:srgbClr val="942124"/>
              </a:solidFill>
            </a:ln>
          </p:spPr>
          <p:style>
            <a:lnRef idx="1">
              <a:schemeClr val="accent1"/>
            </a:lnRef>
            <a:fillRef idx="0">
              <a:schemeClr val="accent1"/>
            </a:fillRef>
            <a:effectRef idx="0">
              <a:schemeClr val="accent1"/>
            </a:effectRef>
            <a:fontRef idx="minor">
              <a:schemeClr val="tx1"/>
            </a:fontRef>
          </p:style>
        </p:cxnSp>
        <p:sp>
          <p:nvSpPr>
            <p:cNvPr id="81" name="文本框 80"/>
            <p:cNvSpPr txBox="1"/>
            <p:nvPr/>
          </p:nvSpPr>
          <p:spPr>
            <a:xfrm rot="2258656">
              <a:off x="8978018" y="4325836"/>
              <a:ext cx="1107996" cy="400110"/>
            </a:xfrm>
            <a:prstGeom prst="rect">
              <a:avLst/>
            </a:prstGeom>
            <a:noFill/>
          </p:spPr>
          <p:txBody>
            <a:bodyPr wrap="none" rtlCol="0">
              <a:spAutoFit/>
            </a:bodyPr>
            <a:lstStyle/>
            <a:p>
              <a:r>
                <a:rPr kumimoji="1" lang="en-US" altLang="zh-CN" sz="2000" dirty="0" smtClean="0">
                  <a:solidFill>
                    <a:srgbClr val="942124"/>
                  </a:solidFill>
                  <a:latin typeface="Monaco" charset="0"/>
                  <a:ea typeface="Monaco" charset="0"/>
                  <a:cs typeface="Monaco" charset="0"/>
                </a:rPr>
                <a:t>import</a:t>
              </a:r>
              <a:endParaRPr kumimoji="1" lang="zh-CN" altLang="en-US" sz="2000" dirty="0">
                <a:solidFill>
                  <a:srgbClr val="942124"/>
                </a:solidFill>
                <a:latin typeface="Monaco" charset="0"/>
                <a:ea typeface="Monaco" charset="0"/>
                <a:cs typeface="Monaco" charset="0"/>
              </a:endParaRPr>
            </a:p>
          </p:txBody>
        </p:sp>
        <p:sp>
          <p:nvSpPr>
            <p:cNvPr id="82" name="文本框 81"/>
            <p:cNvSpPr txBox="1"/>
            <p:nvPr/>
          </p:nvSpPr>
          <p:spPr>
            <a:xfrm>
              <a:off x="9757036" y="3584244"/>
              <a:ext cx="1107996" cy="400110"/>
            </a:xfrm>
            <a:prstGeom prst="rect">
              <a:avLst/>
            </a:prstGeom>
            <a:noFill/>
          </p:spPr>
          <p:txBody>
            <a:bodyPr wrap="none" rtlCol="0">
              <a:spAutoFit/>
            </a:bodyPr>
            <a:lstStyle/>
            <a:p>
              <a:r>
                <a:rPr kumimoji="1" lang="en-US" altLang="zh-CN" sz="2000" dirty="0" smtClean="0">
                  <a:solidFill>
                    <a:srgbClr val="942124"/>
                  </a:solidFill>
                  <a:latin typeface="Monaco" charset="0"/>
                  <a:ea typeface="Monaco" charset="0"/>
                  <a:cs typeface="Monaco" charset="0"/>
                </a:rPr>
                <a:t>import</a:t>
              </a:r>
              <a:endParaRPr kumimoji="1" lang="zh-CN" altLang="en-US" sz="2000" dirty="0">
                <a:solidFill>
                  <a:srgbClr val="942124"/>
                </a:solidFill>
                <a:latin typeface="Monaco" charset="0"/>
                <a:ea typeface="Monaco" charset="0"/>
                <a:cs typeface="Monaco" charset="0"/>
              </a:endParaRPr>
            </a:p>
          </p:txBody>
        </p:sp>
        <p:cxnSp>
          <p:nvCxnSpPr>
            <p:cNvPr id="83" name="直线连接符 82"/>
            <p:cNvCxnSpPr>
              <a:endCxn id="51" idx="0"/>
            </p:cNvCxnSpPr>
            <p:nvPr/>
          </p:nvCxnSpPr>
          <p:spPr>
            <a:xfrm>
              <a:off x="10855189" y="3419789"/>
              <a:ext cx="0" cy="573064"/>
            </a:xfrm>
            <a:prstGeom prst="line">
              <a:avLst/>
            </a:prstGeom>
            <a:ln>
              <a:solidFill>
                <a:srgbClr val="942124"/>
              </a:solidFill>
            </a:ln>
          </p:spPr>
          <p:style>
            <a:lnRef idx="1">
              <a:schemeClr val="accent1"/>
            </a:lnRef>
            <a:fillRef idx="0">
              <a:schemeClr val="accent1"/>
            </a:fillRef>
            <a:effectRef idx="0">
              <a:schemeClr val="accent1"/>
            </a:effectRef>
            <a:fontRef idx="minor">
              <a:schemeClr val="tx1"/>
            </a:fontRef>
          </p:style>
        </p:cxnSp>
        <p:cxnSp>
          <p:nvCxnSpPr>
            <p:cNvPr id="84" name="直线连接符 83"/>
            <p:cNvCxnSpPr>
              <a:endCxn id="46" idx="1"/>
            </p:cNvCxnSpPr>
            <p:nvPr/>
          </p:nvCxnSpPr>
          <p:spPr>
            <a:xfrm flipV="1">
              <a:off x="8983491" y="2202845"/>
              <a:ext cx="1010873" cy="1128364"/>
            </a:xfrm>
            <a:prstGeom prst="line">
              <a:avLst/>
            </a:prstGeom>
            <a:ln>
              <a:solidFill>
                <a:srgbClr val="942124"/>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xmlns="" val="388862140"/>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8"/>
          <p:cNvSpPr txBox="1">
            <a:spLocks/>
          </p:cNvSpPr>
          <p:nvPr/>
        </p:nvSpPr>
        <p:spPr>
          <a:xfrm>
            <a:off x="911424" y="579766"/>
            <a:ext cx="10515600" cy="7810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微软雅黑 Light" panose="020B0502040204020203" pitchFamily="34" charset="-122"/>
                <a:ea typeface="微软雅黑 Light" panose="020B0502040204020203" pitchFamily="34" charset="-122"/>
                <a:cs typeface="+mj-cs"/>
              </a:defRPr>
            </a:lvl1pPr>
          </a:lstStyle>
          <a:p>
            <a:r>
              <a:rPr lang="zh-CN" altLang="en-US" sz="3200" b="1" dirty="0" smtClean="0">
                <a:solidFill>
                  <a:srgbClr val="942124"/>
                </a:solidFill>
                <a:cs typeface="+mn-cs"/>
              </a:rPr>
              <a:t>模块的作用</a:t>
            </a:r>
            <a:endParaRPr lang="en-US" altLang="zh-CN" sz="3200" b="1" dirty="0" smtClean="0">
              <a:solidFill>
                <a:srgbClr val="942124"/>
              </a:solidFill>
              <a:cs typeface="+mn-cs"/>
            </a:endParaRPr>
          </a:p>
        </p:txBody>
      </p:sp>
      <p:sp>
        <p:nvSpPr>
          <p:cNvPr id="8" name="矩形 28"/>
          <p:cNvSpPr/>
          <p:nvPr/>
        </p:nvSpPr>
        <p:spPr>
          <a:xfrm>
            <a:off x="-18899" y="671163"/>
            <a:ext cx="670013"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grpSp>
        <p:nvGrpSpPr>
          <p:cNvPr id="54" name="组 53"/>
          <p:cNvGrpSpPr/>
          <p:nvPr/>
        </p:nvGrpSpPr>
        <p:grpSpPr>
          <a:xfrm>
            <a:off x="6394240" y="970313"/>
            <a:ext cx="5032784" cy="5502708"/>
            <a:chOff x="4682518" y="1326192"/>
            <a:chExt cx="5032784" cy="5502708"/>
          </a:xfrm>
        </p:grpSpPr>
        <p:sp>
          <p:nvSpPr>
            <p:cNvPr id="55" name="圆角矩形 54"/>
            <p:cNvSpPr/>
            <p:nvPr/>
          </p:nvSpPr>
          <p:spPr>
            <a:xfrm>
              <a:off x="4682518" y="1326192"/>
              <a:ext cx="1782574" cy="581330"/>
            </a:xfrm>
            <a:prstGeom prst="round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000" dirty="0" err="1" smtClean="0">
                  <a:latin typeface="Monaco" charset="0"/>
                  <a:ea typeface="Monaco" charset="0"/>
                  <a:cs typeface="Monaco" charset="0"/>
                </a:rPr>
                <a:t>pyproject</a:t>
              </a:r>
              <a:endParaRPr kumimoji="1" lang="zh-CN" altLang="en-US" sz="2000" dirty="0">
                <a:latin typeface="Monaco" charset="0"/>
                <a:ea typeface="Monaco" charset="0"/>
                <a:cs typeface="Monaco" charset="0"/>
              </a:endParaRPr>
            </a:p>
          </p:txBody>
        </p:sp>
        <p:cxnSp>
          <p:nvCxnSpPr>
            <p:cNvPr id="56" name="直线连接符 55"/>
            <p:cNvCxnSpPr/>
            <p:nvPr/>
          </p:nvCxnSpPr>
          <p:spPr>
            <a:xfrm flipH="1">
              <a:off x="5518892" y="1916832"/>
              <a:ext cx="0" cy="3591921"/>
            </a:xfrm>
            <a:prstGeom prst="line">
              <a:avLst/>
            </a:prstGeom>
            <a:ln w="38100">
              <a:solidFill>
                <a:srgbClr val="942124"/>
              </a:solidFill>
            </a:ln>
          </p:spPr>
          <p:style>
            <a:lnRef idx="1">
              <a:schemeClr val="accent1"/>
            </a:lnRef>
            <a:fillRef idx="0">
              <a:schemeClr val="accent1"/>
            </a:fillRef>
            <a:effectRef idx="0">
              <a:schemeClr val="accent1"/>
            </a:effectRef>
            <a:fontRef idx="minor">
              <a:schemeClr val="tx1"/>
            </a:fontRef>
          </p:style>
        </p:cxnSp>
        <p:cxnSp>
          <p:nvCxnSpPr>
            <p:cNvPr id="57" name="直线连接符 56"/>
            <p:cNvCxnSpPr/>
            <p:nvPr/>
          </p:nvCxnSpPr>
          <p:spPr>
            <a:xfrm>
              <a:off x="5518892" y="2343703"/>
              <a:ext cx="946200" cy="0"/>
            </a:xfrm>
            <a:prstGeom prst="line">
              <a:avLst/>
            </a:prstGeom>
            <a:ln w="38100">
              <a:solidFill>
                <a:srgbClr val="942124"/>
              </a:solidFill>
            </a:ln>
          </p:spPr>
          <p:style>
            <a:lnRef idx="1">
              <a:schemeClr val="accent1"/>
            </a:lnRef>
            <a:fillRef idx="0">
              <a:schemeClr val="accent1"/>
            </a:fillRef>
            <a:effectRef idx="0">
              <a:schemeClr val="accent1"/>
            </a:effectRef>
            <a:fontRef idx="minor">
              <a:schemeClr val="tx1"/>
            </a:fontRef>
          </p:style>
        </p:cxnSp>
        <p:sp>
          <p:nvSpPr>
            <p:cNvPr id="58" name="文本框 57"/>
            <p:cNvSpPr txBox="1"/>
            <p:nvPr/>
          </p:nvSpPr>
          <p:spPr>
            <a:xfrm>
              <a:off x="6611946" y="2143648"/>
              <a:ext cx="1877437" cy="400110"/>
            </a:xfrm>
            <a:prstGeom prst="rect">
              <a:avLst/>
            </a:prstGeom>
            <a:noFill/>
          </p:spPr>
          <p:txBody>
            <a:bodyPr wrap="none" rtlCol="0">
              <a:spAutoFit/>
            </a:bodyPr>
            <a:lstStyle/>
            <a:p>
              <a:r>
                <a:rPr kumimoji="1" lang="en-US" altLang="zh-CN" sz="2000" dirty="0" smtClean="0">
                  <a:latin typeface="Monaco" charset="0"/>
                  <a:ea typeface="Monaco" charset="0"/>
                  <a:cs typeface="Monaco" charset="0"/>
                </a:rPr>
                <a:t>__</a:t>
              </a:r>
              <a:r>
                <a:rPr kumimoji="1" lang="en-US" altLang="zh-CN" sz="2000" dirty="0" err="1" smtClean="0">
                  <a:latin typeface="Monaco" charset="0"/>
                  <a:ea typeface="Monaco" charset="0"/>
                  <a:cs typeface="Monaco" charset="0"/>
                </a:rPr>
                <a:t>init</a:t>
              </a:r>
              <a:r>
                <a:rPr kumimoji="1" lang="en-US" altLang="zh-CN" sz="2000" dirty="0" smtClean="0">
                  <a:latin typeface="Monaco" charset="0"/>
                  <a:ea typeface="Monaco" charset="0"/>
                  <a:cs typeface="Monaco" charset="0"/>
                </a:rPr>
                <a:t>__.</a:t>
              </a:r>
              <a:r>
                <a:rPr kumimoji="1" lang="en-US" altLang="zh-CN" sz="2000" dirty="0" err="1" smtClean="0">
                  <a:latin typeface="Monaco" charset="0"/>
                  <a:ea typeface="Monaco" charset="0"/>
                  <a:cs typeface="Monaco" charset="0"/>
                </a:rPr>
                <a:t>py</a:t>
              </a:r>
              <a:endParaRPr kumimoji="1" lang="zh-CN" altLang="en-US" sz="2000" dirty="0">
                <a:latin typeface="Monaco" charset="0"/>
                <a:ea typeface="Monaco" charset="0"/>
                <a:cs typeface="Monaco" charset="0"/>
              </a:endParaRPr>
            </a:p>
          </p:txBody>
        </p:sp>
        <p:cxnSp>
          <p:nvCxnSpPr>
            <p:cNvPr id="59" name="直线连接符 58"/>
            <p:cNvCxnSpPr/>
            <p:nvPr/>
          </p:nvCxnSpPr>
          <p:spPr>
            <a:xfrm>
              <a:off x="5518892" y="2780928"/>
              <a:ext cx="946200" cy="0"/>
            </a:xfrm>
            <a:prstGeom prst="line">
              <a:avLst/>
            </a:prstGeom>
            <a:ln w="38100">
              <a:solidFill>
                <a:srgbClr val="942124"/>
              </a:solidFill>
            </a:ln>
          </p:spPr>
          <p:style>
            <a:lnRef idx="1">
              <a:schemeClr val="accent1"/>
            </a:lnRef>
            <a:fillRef idx="0">
              <a:schemeClr val="accent1"/>
            </a:fillRef>
            <a:effectRef idx="0">
              <a:schemeClr val="accent1"/>
            </a:effectRef>
            <a:fontRef idx="minor">
              <a:schemeClr val="tx1"/>
            </a:fontRef>
          </p:style>
        </p:cxnSp>
        <p:sp>
          <p:nvSpPr>
            <p:cNvPr id="60" name="文本框 59"/>
            <p:cNvSpPr txBox="1"/>
            <p:nvPr/>
          </p:nvSpPr>
          <p:spPr>
            <a:xfrm>
              <a:off x="6611946" y="2580873"/>
              <a:ext cx="1723549" cy="400110"/>
            </a:xfrm>
            <a:prstGeom prst="rect">
              <a:avLst/>
            </a:prstGeom>
            <a:noFill/>
          </p:spPr>
          <p:txBody>
            <a:bodyPr wrap="none" rtlCol="0">
              <a:spAutoFit/>
            </a:bodyPr>
            <a:lstStyle/>
            <a:p>
              <a:r>
                <a:rPr kumimoji="1" lang="en-US" altLang="zh-CN" sz="2000" dirty="0" smtClean="0">
                  <a:latin typeface="Monaco" charset="0"/>
                  <a:ea typeface="Monaco" charset="0"/>
                  <a:cs typeface="Monaco" charset="0"/>
                </a:rPr>
                <a:t>module0.py</a:t>
              </a:r>
              <a:endParaRPr kumimoji="1" lang="zh-CN" altLang="en-US" sz="2000" dirty="0">
                <a:latin typeface="Monaco" charset="0"/>
                <a:ea typeface="Monaco" charset="0"/>
                <a:cs typeface="Monaco" charset="0"/>
              </a:endParaRPr>
            </a:p>
          </p:txBody>
        </p:sp>
        <p:cxnSp>
          <p:nvCxnSpPr>
            <p:cNvPr id="61" name="直线连接符 60"/>
            <p:cNvCxnSpPr/>
            <p:nvPr/>
          </p:nvCxnSpPr>
          <p:spPr>
            <a:xfrm>
              <a:off x="5518892" y="3355499"/>
              <a:ext cx="473100" cy="0"/>
            </a:xfrm>
            <a:prstGeom prst="line">
              <a:avLst/>
            </a:prstGeom>
            <a:ln w="38100">
              <a:solidFill>
                <a:srgbClr val="942124"/>
              </a:solidFill>
            </a:ln>
          </p:spPr>
          <p:style>
            <a:lnRef idx="1">
              <a:schemeClr val="accent1"/>
            </a:lnRef>
            <a:fillRef idx="0">
              <a:schemeClr val="accent1"/>
            </a:fillRef>
            <a:effectRef idx="0">
              <a:schemeClr val="accent1"/>
            </a:effectRef>
            <a:fontRef idx="minor">
              <a:schemeClr val="tx1"/>
            </a:fontRef>
          </p:style>
        </p:cxnSp>
        <p:sp>
          <p:nvSpPr>
            <p:cNvPr id="62" name="圆角矩形 61"/>
            <p:cNvSpPr/>
            <p:nvPr/>
          </p:nvSpPr>
          <p:spPr>
            <a:xfrm>
              <a:off x="5991992" y="3064834"/>
              <a:ext cx="1782574" cy="581330"/>
            </a:xfrm>
            <a:prstGeom prst="round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000" dirty="0" err="1" smtClean="0">
                  <a:latin typeface="Monaco" charset="0"/>
                  <a:ea typeface="Monaco" charset="0"/>
                  <a:cs typeface="Monaco" charset="0"/>
                </a:rPr>
                <a:t>Package_a</a:t>
              </a:r>
              <a:endParaRPr kumimoji="1" lang="zh-CN" altLang="en-US" sz="2000" dirty="0">
                <a:latin typeface="Monaco" charset="0"/>
                <a:ea typeface="Monaco" charset="0"/>
                <a:cs typeface="Monaco" charset="0"/>
              </a:endParaRPr>
            </a:p>
          </p:txBody>
        </p:sp>
        <p:cxnSp>
          <p:nvCxnSpPr>
            <p:cNvPr id="63" name="直线连接符 62"/>
            <p:cNvCxnSpPr/>
            <p:nvPr/>
          </p:nvCxnSpPr>
          <p:spPr>
            <a:xfrm>
              <a:off x="6883279" y="3646164"/>
              <a:ext cx="0" cy="1238965"/>
            </a:xfrm>
            <a:prstGeom prst="line">
              <a:avLst/>
            </a:prstGeom>
            <a:ln w="38100">
              <a:solidFill>
                <a:srgbClr val="942124"/>
              </a:solidFill>
            </a:ln>
          </p:spPr>
          <p:style>
            <a:lnRef idx="1">
              <a:schemeClr val="accent1"/>
            </a:lnRef>
            <a:fillRef idx="0">
              <a:schemeClr val="accent1"/>
            </a:fillRef>
            <a:effectRef idx="0">
              <a:schemeClr val="accent1"/>
            </a:effectRef>
            <a:fontRef idx="minor">
              <a:schemeClr val="tx1"/>
            </a:fontRef>
          </p:style>
        </p:cxnSp>
        <p:cxnSp>
          <p:nvCxnSpPr>
            <p:cNvPr id="64" name="直线连接符 63"/>
            <p:cNvCxnSpPr/>
            <p:nvPr/>
          </p:nvCxnSpPr>
          <p:spPr>
            <a:xfrm>
              <a:off x="6883279" y="3988765"/>
              <a:ext cx="946200" cy="0"/>
            </a:xfrm>
            <a:prstGeom prst="line">
              <a:avLst/>
            </a:prstGeom>
            <a:ln w="38100">
              <a:solidFill>
                <a:srgbClr val="942124"/>
              </a:solidFill>
            </a:ln>
          </p:spPr>
          <p:style>
            <a:lnRef idx="1">
              <a:schemeClr val="accent1"/>
            </a:lnRef>
            <a:fillRef idx="0">
              <a:schemeClr val="accent1"/>
            </a:fillRef>
            <a:effectRef idx="0">
              <a:schemeClr val="accent1"/>
            </a:effectRef>
            <a:fontRef idx="minor">
              <a:schemeClr val="tx1"/>
            </a:fontRef>
          </p:style>
        </p:cxnSp>
        <p:sp>
          <p:nvSpPr>
            <p:cNvPr id="65" name="文本框 64"/>
            <p:cNvSpPr txBox="1"/>
            <p:nvPr/>
          </p:nvSpPr>
          <p:spPr>
            <a:xfrm>
              <a:off x="7837865" y="3788710"/>
              <a:ext cx="1877437" cy="400110"/>
            </a:xfrm>
            <a:prstGeom prst="rect">
              <a:avLst/>
            </a:prstGeom>
            <a:noFill/>
          </p:spPr>
          <p:txBody>
            <a:bodyPr wrap="none" rtlCol="0">
              <a:spAutoFit/>
            </a:bodyPr>
            <a:lstStyle/>
            <a:p>
              <a:r>
                <a:rPr kumimoji="1" lang="en-US" altLang="zh-CN" sz="2000" dirty="0" smtClean="0">
                  <a:latin typeface="Monaco" charset="0"/>
                  <a:ea typeface="Monaco" charset="0"/>
                  <a:cs typeface="Monaco" charset="0"/>
                </a:rPr>
                <a:t>__</a:t>
              </a:r>
              <a:r>
                <a:rPr kumimoji="1" lang="en-US" altLang="zh-CN" sz="2000" dirty="0" err="1" smtClean="0">
                  <a:latin typeface="Monaco" charset="0"/>
                  <a:ea typeface="Monaco" charset="0"/>
                  <a:cs typeface="Monaco" charset="0"/>
                </a:rPr>
                <a:t>init</a:t>
              </a:r>
              <a:r>
                <a:rPr kumimoji="1" lang="en-US" altLang="zh-CN" sz="2000" dirty="0" smtClean="0">
                  <a:latin typeface="Monaco" charset="0"/>
                  <a:ea typeface="Monaco" charset="0"/>
                  <a:cs typeface="Monaco" charset="0"/>
                </a:rPr>
                <a:t>__.</a:t>
              </a:r>
              <a:r>
                <a:rPr kumimoji="1" lang="en-US" altLang="zh-CN" sz="2000" dirty="0" err="1" smtClean="0">
                  <a:latin typeface="Monaco" charset="0"/>
                  <a:ea typeface="Monaco" charset="0"/>
                  <a:cs typeface="Monaco" charset="0"/>
                </a:rPr>
                <a:t>py</a:t>
              </a:r>
              <a:endParaRPr kumimoji="1" lang="zh-CN" altLang="en-US" sz="2000" dirty="0">
                <a:latin typeface="Monaco" charset="0"/>
                <a:ea typeface="Monaco" charset="0"/>
                <a:cs typeface="Monaco" charset="0"/>
              </a:endParaRPr>
            </a:p>
          </p:txBody>
        </p:sp>
        <p:sp>
          <p:nvSpPr>
            <p:cNvPr id="66" name="文本框 65"/>
            <p:cNvSpPr txBox="1"/>
            <p:nvPr/>
          </p:nvSpPr>
          <p:spPr>
            <a:xfrm>
              <a:off x="7914808" y="4284846"/>
              <a:ext cx="1723549" cy="400110"/>
            </a:xfrm>
            <a:prstGeom prst="rect">
              <a:avLst/>
            </a:prstGeom>
            <a:noFill/>
          </p:spPr>
          <p:txBody>
            <a:bodyPr wrap="none" rtlCol="0">
              <a:spAutoFit/>
            </a:bodyPr>
            <a:lstStyle/>
            <a:p>
              <a:r>
                <a:rPr kumimoji="1" lang="en-US" altLang="zh-CN" sz="2000" dirty="0" smtClean="0">
                  <a:latin typeface="Monaco" charset="0"/>
                  <a:ea typeface="Monaco" charset="0"/>
                  <a:cs typeface="Monaco" charset="0"/>
                </a:rPr>
                <a:t>module1.py</a:t>
              </a:r>
              <a:endParaRPr kumimoji="1" lang="zh-CN" altLang="en-US" sz="2000" dirty="0">
                <a:latin typeface="Monaco" charset="0"/>
                <a:ea typeface="Monaco" charset="0"/>
                <a:cs typeface="Monaco" charset="0"/>
              </a:endParaRPr>
            </a:p>
          </p:txBody>
        </p:sp>
        <p:cxnSp>
          <p:nvCxnSpPr>
            <p:cNvPr id="67" name="直线连接符 66"/>
            <p:cNvCxnSpPr/>
            <p:nvPr/>
          </p:nvCxnSpPr>
          <p:spPr>
            <a:xfrm>
              <a:off x="6891665" y="4484901"/>
              <a:ext cx="946200" cy="0"/>
            </a:xfrm>
            <a:prstGeom prst="line">
              <a:avLst/>
            </a:prstGeom>
            <a:ln w="38100">
              <a:solidFill>
                <a:srgbClr val="942124"/>
              </a:solidFill>
            </a:ln>
          </p:spPr>
          <p:style>
            <a:lnRef idx="1">
              <a:schemeClr val="accent1"/>
            </a:lnRef>
            <a:fillRef idx="0">
              <a:schemeClr val="accent1"/>
            </a:fillRef>
            <a:effectRef idx="0">
              <a:schemeClr val="accent1"/>
            </a:effectRef>
            <a:fontRef idx="minor">
              <a:schemeClr val="tx1"/>
            </a:fontRef>
          </p:style>
        </p:cxnSp>
        <p:cxnSp>
          <p:nvCxnSpPr>
            <p:cNvPr id="68" name="直线连接符 67"/>
            <p:cNvCxnSpPr/>
            <p:nvPr/>
          </p:nvCxnSpPr>
          <p:spPr>
            <a:xfrm>
              <a:off x="6891665" y="4885129"/>
              <a:ext cx="946200" cy="0"/>
            </a:xfrm>
            <a:prstGeom prst="line">
              <a:avLst/>
            </a:prstGeom>
            <a:ln w="38100">
              <a:solidFill>
                <a:srgbClr val="942124"/>
              </a:solidFill>
            </a:ln>
          </p:spPr>
          <p:style>
            <a:lnRef idx="1">
              <a:schemeClr val="accent1"/>
            </a:lnRef>
            <a:fillRef idx="0">
              <a:schemeClr val="accent1"/>
            </a:fillRef>
            <a:effectRef idx="0">
              <a:schemeClr val="accent1"/>
            </a:effectRef>
            <a:fontRef idx="minor">
              <a:schemeClr val="tx1"/>
            </a:fontRef>
          </p:style>
        </p:cxnSp>
        <p:sp>
          <p:nvSpPr>
            <p:cNvPr id="69" name="文本框 68"/>
            <p:cNvSpPr txBox="1"/>
            <p:nvPr/>
          </p:nvSpPr>
          <p:spPr>
            <a:xfrm>
              <a:off x="7914808" y="4685074"/>
              <a:ext cx="1723549" cy="400110"/>
            </a:xfrm>
            <a:prstGeom prst="rect">
              <a:avLst/>
            </a:prstGeom>
            <a:noFill/>
          </p:spPr>
          <p:txBody>
            <a:bodyPr wrap="none" rtlCol="0">
              <a:spAutoFit/>
            </a:bodyPr>
            <a:lstStyle/>
            <a:p>
              <a:r>
                <a:rPr kumimoji="1" lang="en-US" altLang="zh-CN" sz="2000" dirty="0" smtClean="0">
                  <a:latin typeface="Monaco" charset="0"/>
                  <a:ea typeface="Monaco" charset="0"/>
                  <a:cs typeface="Monaco" charset="0"/>
                </a:rPr>
                <a:t>module2.py</a:t>
              </a:r>
              <a:endParaRPr kumimoji="1" lang="zh-CN" altLang="en-US" sz="2000" dirty="0">
                <a:latin typeface="Monaco" charset="0"/>
                <a:ea typeface="Monaco" charset="0"/>
                <a:cs typeface="Monaco" charset="0"/>
              </a:endParaRPr>
            </a:p>
          </p:txBody>
        </p:sp>
        <p:sp>
          <p:nvSpPr>
            <p:cNvPr id="70" name="圆角矩形 69"/>
            <p:cNvSpPr/>
            <p:nvPr/>
          </p:nvSpPr>
          <p:spPr>
            <a:xfrm>
              <a:off x="5991992" y="5208778"/>
              <a:ext cx="1782574" cy="581330"/>
            </a:xfrm>
            <a:prstGeom prst="round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000" dirty="0" err="1" smtClean="0">
                  <a:latin typeface="Monaco" charset="0"/>
                  <a:ea typeface="Monaco" charset="0"/>
                  <a:cs typeface="Monaco" charset="0"/>
                </a:rPr>
                <a:t>Package_b</a:t>
              </a:r>
              <a:endParaRPr kumimoji="1" lang="zh-CN" altLang="en-US" sz="2000" dirty="0">
                <a:latin typeface="Monaco" charset="0"/>
                <a:ea typeface="Monaco" charset="0"/>
                <a:cs typeface="Monaco" charset="0"/>
              </a:endParaRPr>
            </a:p>
          </p:txBody>
        </p:sp>
        <p:cxnSp>
          <p:nvCxnSpPr>
            <p:cNvPr id="71" name="直线连接符 70"/>
            <p:cNvCxnSpPr/>
            <p:nvPr/>
          </p:nvCxnSpPr>
          <p:spPr>
            <a:xfrm>
              <a:off x="6883279" y="5790108"/>
              <a:ext cx="0" cy="838737"/>
            </a:xfrm>
            <a:prstGeom prst="line">
              <a:avLst/>
            </a:prstGeom>
            <a:ln w="38100">
              <a:solidFill>
                <a:srgbClr val="942124"/>
              </a:solidFill>
            </a:ln>
          </p:spPr>
          <p:style>
            <a:lnRef idx="1">
              <a:schemeClr val="accent1"/>
            </a:lnRef>
            <a:fillRef idx="0">
              <a:schemeClr val="accent1"/>
            </a:fillRef>
            <a:effectRef idx="0">
              <a:schemeClr val="accent1"/>
            </a:effectRef>
            <a:fontRef idx="minor">
              <a:schemeClr val="tx1"/>
            </a:fontRef>
          </p:style>
        </p:cxnSp>
        <p:cxnSp>
          <p:nvCxnSpPr>
            <p:cNvPr id="72" name="直线连接符 71"/>
            <p:cNvCxnSpPr/>
            <p:nvPr/>
          </p:nvCxnSpPr>
          <p:spPr>
            <a:xfrm>
              <a:off x="6883279" y="6132709"/>
              <a:ext cx="946200" cy="0"/>
            </a:xfrm>
            <a:prstGeom prst="line">
              <a:avLst/>
            </a:prstGeom>
            <a:ln w="38100">
              <a:solidFill>
                <a:srgbClr val="942124"/>
              </a:solidFill>
            </a:ln>
          </p:spPr>
          <p:style>
            <a:lnRef idx="1">
              <a:schemeClr val="accent1"/>
            </a:lnRef>
            <a:fillRef idx="0">
              <a:schemeClr val="accent1"/>
            </a:fillRef>
            <a:effectRef idx="0">
              <a:schemeClr val="accent1"/>
            </a:effectRef>
            <a:fontRef idx="minor">
              <a:schemeClr val="tx1"/>
            </a:fontRef>
          </p:style>
        </p:cxnSp>
        <p:sp>
          <p:nvSpPr>
            <p:cNvPr id="73" name="文本框 72"/>
            <p:cNvSpPr txBox="1"/>
            <p:nvPr/>
          </p:nvSpPr>
          <p:spPr>
            <a:xfrm>
              <a:off x="7837865" y="5932654"/>
              <a:ext cx="1877437" cy="400110"/>
            </a:xfrm>
            <a:prstGeom prst="rect">
              <a:avLst/>
            </a:prstGeom>
            <a:noFill/>
          </p:spPr>
          <p:txBody>
            <a:bodyPr wrap="none" rtlCol="0">
              <a:spAutoFit/>
            </a:bodyPr>
            <a:lstStyle/>
            <a:p>
              <a:r>
                <a:rPr kumimoji="1" lang="en-US" altLang="zh-CN" sz="2000" dirty="0" smtClean="0">
                  <a:latin typeface="Monaco" charset="0"/>
                  <a:ea typeface="Monaco" charset="0"/>
                  <a:cs typeface="Monaco" charset="0"/>
                </a:rPr>
                <a:t>__</a:t>
              </a:r>
              <a:r>
                <a:rPr kumimoji="1" lang="en-US" altLang="zh-CN" sz="2000" dirty="0" err="1" smtClean="0">
                  <a:latin typeface="Monaco" charset="0"/>
                  <a:ea typeface="Monaco" charset="0"/>
                  <a:cs typeface="Monaco" charset="0"/>
                </a:rPr>
                <a:t>init</a:t>
              </a:r>
              <a:r>
                <a:rPr kumimoji="1" lang="en-US" altLang="zh-CN" sz="2000" dirty="0" smtClean="0">
                  <a:latin typeface="Monaco" charset="0"/>
                  <a:ea typeface="Monaco" charset="0"/>
                  <a:cs typeface="Monaco" charset="0"/>
                </a:rPr>
                <a:t>__.</a:t>
              </a:r>
              <a:r>
                <a:rPr kumimoji="1" lang="en-US" altLang="zh-CN" sz="2000" dirty="0" err="1" smtClean="0">
                  <a:latin typeface="Monaco" charset="0"/>
                  <a:ea typeface="Monaco" charset="0"/>
                  <a:cs typeface="Monaco" charset="0"/>
                </a:rPr>
                <a:t>py</a:t>
              </a:r>
              <a:endParaRPr kumimoji="1" lang="zh-CN" altLang="en-US" sz="2000" dirty="0">
                <a:latin typeface="Monaco" charset="0"/>
                <a:ea typeface="Monaco" charset="0"/>
                <a:cs typeface="Monaco" charset="0"/>
              </a:endParaRPr>
            </a:p>
          </p:txBody>
        </p:sp>
        <p:sp>
          <p:nvSpPr>
            <p:cNvPr id="74" name="文本框 73"/>
            <p:cNvSpPr txBox="1"/>
            <p:nvPr/>
          </p:nvSpPr>
          <p:spPr>
            <a:xfrm>
              <a:off x="7914808" y="6428790"/>
              <a:ext cx="1723549" cy="400110"/>
            </a:xfrm>
            <a:prstGeom prst="rect">
              <a:avLst/>
            </a:prstGeom>
            <a:noFill/>
          </p:spPr>
          <p:txBody>
            <a:bodyPr wrap="none" rtlCol="0">
              <a:spAutoFit/>
            </a:bodyPr>
            <a:lstStyle/>
            <a:p>
              <a:r>
                <a:rPr kumimoji="1" lang="en-US" altLang="zh-CN" sz="2000" dirty="0" smtClean="0">
                  <a:latin typeface="Monaco" charset="0"/>
                  <a:ea typeface="Monaco" charset="0"/>
                  <a:cs typeface="Monaco" charset="0"/>
                </a:rPr>
                <a:t>module3.py</a:t>
              </a:r>
              <a:endParaRPr kumimoji="1" lang="zh-CN" altLang="en-US" sz="2000" dirty="0">
                <a:latin typeface="Monaco" charset="0"/>
                <a:ea typeface="Monaco" charset="0"/>
                <a:cs typeface="Monaco" charset="0"/>
              </a:endParaRPr>
            </a:p>
          </p:txBody>
        </p:sp>
        <p:cxnSp>
          <p:nvCxnSpPr>
            <p:cNvPr id="75" name="直线连接符 74"/>
            <p:cNvCxnSpPr/>
            <p:nvPr/>
          </p:nvCxnSpPr>
          <p:spPr>
            <a:xfrm>
              <a:off x="6891665" y="6628845"/>
              <a:ext cx="946200" cy="0"/>
            </a:xfrm>
            <a:prstGeom prst="line">
              <a:avLst/>
            </a:prstGeom>
            <a:ln w="38100">
              <a:solidFill>
                <a:srgbClr val="942124"/>
              </a:solidFill>
            </a:ln>
          </p:spPr>
          <p:style>
            <a:lnRef idx="1">
              <a:schemeClr val="accent1"/>
            </a:lnRef>
            <a:fillRef idx="0">
              <a:schemeClr val="accent1"/>
            </a:fillRef>
            <a:effectRef idx="0">
              <a:schemeClr val="accent1"/>
            </a:effectRef>
            <a:fontRef idx="minor">
              <a:schemeClr val="tx1"/>
            </a:fontRef>
          </p:style>
        </p:cxnSp>
        <p:cxnSp>
          <p:nvCxnSpPr>
            <p:cNvPr id="76" name="直线连接符 75"/>
            <p:cNvCxnSpPr/>
            <p:nvPr/>
          </p:nvCxnSpPr>
          <p:spPr>
            <a:xfrm>
              <a:off x="5518892" y="5499443"/>
              <a:ext cx="473100" cy="0"/>
            </a:xfrm>
            <a:prstGeom prst="line">
              <a:avLst/>
            </a:prstGeom>
            <a:ln w="38100">
              <a:solidFill>
                <a:srgbClr val="942124"/>
              </a:solidFill>
            </a:ln>
          </p:spPr>
          <p:style>
            <a:lnRef idx="1">
              <a:schemeClr val="accent1"/>
            </a:lnRef>
            <a:fillRef idx="0">
              <a:schemeClr val="accent1"/>
            </a:fillRef>
            <a:effectRef idx="0">
              <a:schemeClr val="accent1"/>
            </a:effectRef>
            <a:fontRef idx="minor">
              <a:schemeClr val="tx1"/>
            </a:fontRef>
          </p:style>
        </p:cxnSp>
      </p:grpSp>
      <p:sp>
        <p:nvSpPr>
          <p:cNvPr id="77" name="内容占位符 1"/>
          <p:cNvSpPr>
            <a:spLocks noGrp="1"/>
          </p:cNvSpPr>
          <p:nvPr>
            <p:ph idx="1"/>
          </p:nvPr>
        </p:nvSpPr>
        <p:spPr>
          <a:xfrm>
            <a:off x="364590" y="1751408"/>
            <a:ext cx="6029650" cy="4992644"/>
          </a:xfrm>
        </p:spPr>
        <p:txBody>
          <a:bodyPr>
            <a:normAutofit/>
          </a:bodyPr>
          <a:lstStyle/>
          <a:p>
            <a:pPr>
              <a:lnSpc>
                <a:spcPct val="150000"/>
              </a:lnSpc>
            </a:pPr>
            <a:r>
              <a:rPr lang="zh-CN" altLang="en-US" sz="2400" dirty="0" smtClean="0"/>
              <a:t>模块是</a:t>
            </a:r>
            <a:r>
              <a:rPr lang="en-US" altLang="zh-CN" sz="2400" dirty="0" smtClean="0"/>
              <a:t>Python</a:t>
            </a:r>
            <a:r>
              <a:rPr lang="zh-CN" altLang="en-US" sz="2400" dirty="0" smtClean="0"/>
              <a:t>中的最高级别组织单元，它将</a:t>
            </a:r>
            <a:r>
              <a:rPr lang="zh-CN" altLang="en-US" sz="2400" dirty="0"/>
              <a:t>程序代码和数据封装起来以便</a:t>
            </a:r>
            <a:r>
              <a:rPr lang="zh-CN" altLang="en-US" sz="2400" dirty="0" smtClean="0"/>
              <a:t>重用</a:t>
            </a:r>
            <a:endParaRPr lang="en-US" altLang="zh-CN" sz="2400" dirty="0" smtClean="0"/>
          </a:p>
          <a:p>
            <a:r>
              <a:rPr lang="zh-CN" altLang="en-US" sz="2400" dirty="0"/>
              <a:t>模块的三个角色</a:t>
            </a:r>
            <a:r>
              <a:rPr lang="zh-CN" altLang="en-US" sz="2400" dirty="0" smtClean="0"/>
              <a:t>：</a:t>
            </a:r>
            <a:endParaRPr lang="en-US" altLang="zh-CN" sz="2400" dirty="0"/>
          </a:p>
          <a:p>
            <a:pPr marL="914400" lvl="1" indent="-457200">
              <a:lnSpc>
                <a:spcPct val="150000"/>
              </a:lnSpc>
              <a:buFont typeface="+mj-lt"/>
              <a:buAutoNum type="arabicPeriod"/>
            </a:pPr>
            <a:r>
              <a:rPr lang="zh-CN" altLang="en-US" sz="2000" dirty="0" smtClean="0"/>
              <a:t>代码重用</a:t>
            </a:r>
            <a:endParaRPr lang="en-US" altLang="zh-CN" sz="2000" dirty="0"/>
          </a:p>
          <a:p>
            <a:pPr marL="914400" lvl="1" indent="-457200">
              <a:lnSpc>
                <a:spcPct val="150000"/>
              </a:lnSpc>
              <a:buFont typeface="+mj-lt"/>
              <a:buAutoNum type="arabicPeriod"/>
            </a:pPr>
            <a:r>
              <a:rPr lang="zh-CN" altLang="en-US" sz="2000" dirty="0" smtClean="0"/>
              <a:t>系统命名</a:t>
            </a:r>
            <a:r>
              <a:rPr lang="zh-CN" altLang="en-US" sz="2000" dirty="0"/>
              <a:t>空间的划分（模块可理解为变量名的封装，即模块就是命名空间</a:t>
            </a:r>
            <a:r>
              <a:rPr lang="zh-CN" altLang="en-US" sz="2000" dirty="0" smtClean="0"/>
              <a:t>）</a:t>
            </a:r>
            <a:endParaRPr lang="en-US" altLang="zh-CN" sz="2000" dirty="0" smtClean="0"/>
          </a:p>
          <a:p>
            <a:pPr marL="914400" lvl="1" indent="-457200">
              <a:lnSpc>
                <a:spcPct val="150000"/>
              </a:lnSpc>
              <a:buFont typeface="+mj-lt"/>
              <a:buAutoNum type="arabicPeriod"/>
            </a:pPr>
            <a:r>
              <a:rPr lang="zh-CN" altLang="en-US" sz="2000" dirty="0" smtClean="0"/>
              <a:t>实现</a:t>
            </a:r>
            <a:r>
              <a:rPr lang="zh-CN" altLang="en-US" sz="2000" dirty="0"/>
              <a:t>共享服务和</a:t>
            </a:r>
            <a:r>
              <a:rPr lang="zh-CN" altLang="en-US" sz="2000" dirty="0" smtClean="0"/>
              <a:t>数据</a:t>
            </a:r>
            <a:endParaRPr lang="en-US" altLang="zh-CN" sz="2400" dirty="0" smtClean="0"/>
          </a:p>
        </p:txBody>
      </p:sp>
      <p:sp>
        <p:nvSpPr>
          <p:cNvPr id="29" name="内容占位符 1"/>
          <p:cNvSpPr txBox="1">
            <a:spLocks/>
          </p:cNvSpPr>
          <p:nvPr/>
        </p:nvSpPr>
        <p:spPr>
          <a:xfrm>
            <a:off x="8339209" y="810495"/>
            <a:ext cx="5033447" cy="165218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zh-CN" altLang="en-US" sz="2400" b="1" dirty="0" smtClean="0">
                <a:solidFill>
                  <a:srgbClr val="942124"/>
                </a:solidFill>
              </a:rPr>
              <a:t>一个简单的</a:t>
            </a:r>
            <a:r>
              <a:rPr lang="en-US" altLang="zh-CN" sz="2400" b="1" dirty="0" smtClean="0">
                <a:solidFill>
                  <a:srgbClr val="942124"/>
                </a:solidFill>
              </a:rPr>
              <a:t>Python</a:t>
            </a:r>
            <a:r>
              <a:rPr lang="zh-CN" altLang="en-US" sz="2400" b="1" dirty="0" smtClean="0">
                <a:solidFill>
                  <a:srgbClr val="942124"/>
                </a:solidFill>
              </a:rPr>
              <a:t>项目</a:t>
            </a:r>
            <a:endParaRPr lang="en-US" altLang="zh-CN" sz="2000" b="1" dirty="0" smtClean="0">
              <a:solidFill>
                <a:srgbClr val="942124"/>
              </a:solidFill>
            </a:endParaRPr>
          </a:p>
        </p:txBody>
      </p:sp>
    </p:spTree>
    <p:extLst>
      <p:ext uri="{BB962C8B-B14F-4D97-AF65-F5344CB8AC3E}">
        <p14:creationId xmlns:p14="http://schemas.microsoft.com/office/powerpoint/2010/main" xmlns="" val="44824433"/>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1"/>
          <p:cNvSpPr>
            <a:spLocks noGrp="1"/>
          </p:cNvSpPr>
          <p:nvPr>
            <p:ph idx="1"/>
          </p:nvPr>
        </p:nvSpPr>
        <p:spPr>
          <a:xfrm>
            <a:off x="665414" y="1916832"/>
            <a:ext cx="4851695" cy="1564083"/>
          </a:xfrm>
        </p:spPr>
        <p:txBody>
          <a:bodyPr>
            <a:normAutofit/>
          </a:bodyPr>
          <a:lstStyle/>
          <a:p>
            <a:pPr>
              <a:lnSpc>
                <a:spcPct val="150000"/>
              </a:lnSpc>
            </a:pPr>
            <a:r>
              <a:rPr lang="zh-CN" altLang="en-US" sz="2400" dirty="0" smtClean="0"/>
              <a:t>数据库</a:t>
            </a:r>
            <a:endParaRPr kumimoji="1" lang="en-US" altLang="zh-CN" sz="2400" dirty="0"/>
          </a:p>
        </p:txBody>
      </p:sp>
      <p:pic>
        <p:nvPicPr>
          <p:cNvPr id="2" name="图片 1"/>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670386" y="2977327"/>
            <a:ext cx="5181600" cy="2159000"/>
          </a:xfrm>
          <a:prstGeom prst="rect">
            <a:avLst/>
          </a:prstGeom>
        </p:spPr>
      </p:pic>
      <p:sp>
        <p:nvSpPr>
          <p:cNvPr id="8" name="内容占位符 1"/>
          <p:cNvSpPr txBox="1">
            <a:spLocks/>
          </p:cNvSpPr>
          <p:nvPr/>
        </p:nvSpPr>
        <p:spPr>
          <a:xfrm>
            <a:off x="6348857" y="1916832"/>
            <a:ext cx="4851695" cy="156408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altLang="zh-CN" sz="2400" dirty="0" smtClean="0"/>
              <a:t>IO</a:t>
            </a:r>
            <a:r>
              <a:rPr lang="zh-CN" altLang="en-US" sz="2400" dirty="0" smtClean="0"/>
              <a:t>类</a:t>
            </a:r>
            <a:endParaRPr kumimoji="1" lang="en-US" altLang="zh-CN" sz="2400" dirty="0"/>
          </a:p>
        </p:txBody>
      </p:sp>
      <p:pic>
        <p:nvPicPr>
          <p:cNvPr id="9" name="图片 8"/>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7013334" y="2697927"/>
            <a:ext cx="4394200" cy="2438400"/>
          </a:xfrm>
          <a:prstGeom prst="rect">
            <a:avLst/>
          </a:prstGeom>
        </p:spPr>
      </p:pic>
      <p:sp>
        <p:nvSpPr>
          <p:cNvPr id="10" name="标题 8"/>
          <p:cNvSpPr txBox="1">
            <a:spLocks/>
          </p:cNvSpPr>
          <p:nvPr/>
        </p:nvSpPr>
        <p:spPr>
          <a:xfrm>
            <a:off x="911424" y="579766"/>
            <a:ext cx="10515600" cy="7810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微软雅黑 Light" panose="020B0502040204020203" pitchFamily="34" charset="-122"/>
                <a:ea typeface="微软雅黑 Light" panose="020B0502040204020203" pitchFamily="34" charset="-122"/>
                <a:cs typeface="+mj-cs"/>
              </a:defRPr>
            </a:lvl1pPr>
          </a:lstStyle>
          <a:p>
            <a:r>
              <a:rPr lang="zh-CN" altLang="en-US" sz="3200" b="1" dirty="0" smtClean="0">
                <a:solidFill>
                  <a:srgbClr val="942124"/>
                </a:solidFill>
                <a:cs typeface="+mn-cs"/>
              </a:rPr>
              <a:t>数据分析领域常用的包</a:t>
            </a:r>
            <a:endParaRPr lang="zh-CN" altLang="en-US" sz="3200" b="1" dirty="0">
              <a:solidFill>
                <a:srgbClr val="942124"/>
              </a:solidFill>
              <a:cs typeface="+mn-cs"/>
            </a:endParaRPr>
          </a:p>
        </p:txBody>
      </p:sp>
      <p:sp>
        <p:nvSpPr>
          <p:cNvPr id="11" name="矩形 28"/>
          <p:cNvSpPr/>
          <p:nvPr/>
        </p:nvSpPr>
        <p:spPr>
          <a:xfrm>
            <a:off x="-18899" y="671163"/>
            <a:ext cx="670013"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Tree>
    <p:extLst>
      <p:ext uri="{BB962C8B-B14F-4D97-AF65-F5344CB8AC3E}">
        <p14:creationId xmlns:p14="http://schemas.microsoft.com/office/powerpoint/2010/main" xmlns="" val="1750283569"/>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1"/>
          <p:cNvSpPr>
            <a:spLocks noGrp="1"/>
          </p:cNvSpPr>
          <p:nvPr>
            <p:ph idx="1"/>
          </p:nvPr>
        </p:nvSpPr>
        <p:spPr>
          <a:xfrm>
            <a:off x="479376" y="1670997"/>
            <a:ext cx="4851695" cy="1564083"/>
          </a:xfrm>
        </p:spPr>
        <p:txBody>
          <a:bodyPr>
            <a:normAutofit/>
          </a:bodyPr>
          <a:lstStyle/>
          <a:p>
            <a:pPr>
              <a:lnSpc>
                <a:spcPct val="150000"/>
              </a:lnSpc>
            </a:pPr>
            <a:r>
              <a:rPr lang="zh-CN" altLang="en-US" sz="2400" dirty="0" smtClean="0"/>
              <a:t>描述性</a:t>
            </a:r>
            <a:r>
              <a:rPr lang="en-US" altLang="zh-CN" sz="2400" dirty="0"/>
              <a:t/>
            </a:r>
            <a:br>
              <a:rPr lang="en-US" altLang="zh-CN" sz="2400" dirty="0"/>
            </a:br>
            <a:r>
              <a:rPr lang="zh-CN" altLang="en-US" sz="2400" dirty="0" smtClean="0"/>
              <a:t>统计类</a:t>
            </a:r>
            <a:endParaRPr lang="en-US" altLang="zh-CN" sz="2400" dirty="0" smtClean="0"/>
          </a:p>
        </p:txBody>
      </p:sp>
      <p:sp>
        <p:nvSpPr>
          <p:cNvPr id="8" name="内容占位符 1"/>
          <p:cNvSpPr txBox="1">
            <a:spLocks/>
          </p:cNvSpPr>
          <p:nvPr/>
        </p:nvSpPr>
        <p:spPr>
          <a:xfrm>
            <a:off x="6602537" y="1691375"/>
            <a:ext cx="4851695" cy="156408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sz="2400" dirty="0" smtClean="0"/>
              <a:t>文本基本操作</a:t>
            </a:r>
            <a:endParaRPr kumimoji="1" lang="en-US" altLang="zh-CN" sz="2400" dirty="0"/>
          </a:p>
        </p:txBody>
      </p:sp>
      <p:pic>
        <p:nvPicPr>
          <p:cNvPr id="3" name="图片 2"/>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2017690" y="1052736"/>
            <a:ext cx="4177758" cy="5157191"/>
          </a:xfrm>
          <a:prstGeom prst="rect">
            <a:avLst/>
          </a:prstGeom>
        </p:spPr>
      </p:pic>
      <p:pic>
        <p:nvPicPr>
          <p:cNvPr id="4" name="图片 3"/>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6869385" y="2473417"/>
            <a:ext cx="4318000" cy="3302000"/>
          </a:xfrm>
          <a:prstGeom prst="rect">
            <a:avLst/>
          </a:prstGeom>
        </p:spPr>
      </p:pic>
    </p:spTree>
    <p:extLst>
      <p:ext uri="{BB962C8B-B14F-4D97-AF65-F5344CB8AC3E}">
        <p14:creationId xmlns:p14="http://schemas.microsoft.com/office/powerpoint/2010/main" xmlns="" val="3614606937"/>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1"/>
          <p:cNvSpPr>
            <a:spLocks noGrp="1"/>
          </p:cNvSpPr>
          <p:nvPr>
            <p:ph idx="1"/>
          </p:nvPr>
        </p:nvSpPr>
        <p:spPr>
          <a:xfrm>
            <a:off x="479376" y="1124744"/>
            <a:ext cx="4851695" cy="1564083"/>
          </a:xfrm>
        </p:spPr>
        <p:txBody>
          <a:bodyPr>
            <a:normAutofit/>
          </a:bodyPr>
          <a:lstStyle/>
          <a:p>
            <a:pPr>
              <a:lnSpc>
                <a:spcPct val="150000"/>
              </a:lnSpc>
            </a:pPr>
            <a:r>
              <a:rPr lang="zh-CN" altLang="en-US" sz="2400" smtClean="0"/>
              <a:t>回归</a:t>
            </a:r>
            <a:endParaRPr lang="en-US" altLang="zh-CN" sz="2400" dirty="0" smtClean="0"/>
          </a:p>
        </p:txBody>
      </p:sp>
      <p:pic>
        <p:nvPicPr>
          <p:cNvPr id="9" name="图片 8"/>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498982" y="1716004"/>
            <a:ext cx="4273152" cy="1338148"/>
          </a:xfrm>
          <a:prstGeom prst="rect">
            <a:avLst/>
          </a:prstGeom>
        </p:spPr>
      </p:pic>
      <p:sp>
        <p:nvSpPr>
          <p:cNvPr id="10" name="内容占位符 1"/>
          <p:cNvSpPr txBox="1">
            <a:spLocks/>
          </p:cNvSpPr>
          <p:nvPr/>
        </p:nvSpPr>
        <p:spPr>
          <a:xfrm>
            <a:off x="479376" y="3120170"/>
            <a:ext cx="4851695" cy="156408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sz="2400" dirty="0" smtClean="0"/>
              <a:t>假设检验</a:t>
            </a:r>
            <a:endParaRPr lang="en-US" altLang="zh-CN" sz="2400" dirty="0" smtClean="0"/>
          </a:p>
        </p:txBody>
      </p:sp>
      <p:pic>
        <p:nvPicPr>
          <p:cNvPr id="11" name="图片 10"/>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498982" y="3902211"/>
            <a:ext cx="4940928" cy="1996243"/>
          </a:xfrm>
          <a:prstGeom prst="rect">
            <a:avLst/>
          </a:prstGeom>
        </p:spPr>
      </p:pic>
      <p:sp>
        <p:nvSpPr>
          <p:cNvPr id="12" name="内容占位符 1"/>
          <p:cNvSpPr txBox="1">
            <a:spLocks/>
          </p:cNvSpPr>
          <p:nvPr/>
        </p:nvSpPr>
        <p:spPr>
          <a:xfrm>
            <a:off x="5772167" y="1052736"/>
            <a:ext cx="4851695" cy="156408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sz="2400" dirty="0" smtClean="0"/>
              <a:t>时间序列</a:t>
            </a:r>
            <a:endParaRPr lang="en-US" altLang="zh-CN" sz="2400" dirty="0" smtClean="0"/>
          </a:p>
        </p:txBody>
      </p:sp>
      <p:pic>
        <p:nvPicPr>
          <p:cNvPr id="13" name="图片 12"/>
          <p:cNvPicPr>
            <a:picLocks noChangeAspect="1"/>
          </p:cNvPicPr>
          <p:nvPr/>
        </p:nvPicPr>
        <p:blipFill>
          <a:blip r:embed="rId5">
            <a:extLst>
              <a:ext uri="{28A0092B-C50C-407E-A947-70E740481C1C}">
                <a14:useLocalDpi xmlns:a14="http://schemas.microsoft.com/office/drawing/2010/main" xmlns="" val="0"/>
              </a:ext>
            </a:extLst>
          </a:blip>
          <a:stretch>
            <a:fillRect/>
          </a:stretch>
        </p:blipFill>
        <p:spPr>
          <a:xfrm>
            <a:off x="5858868" y="1802657"/>
            <a:ext cx="5568156" cy="1492050"/>
          </a:xfrm>
          <a:prstGeom prst="rect">
            <a:avLst/>
          </a:prstGeom>
        </p:spPr>
      </p:pic>
      <p:sp>
        <p:nvSpPr>
          <p:cNvPr id="14" name="内容占位符 1"/>
          <p:cNvSpPr txBox="1">
            <a:spLocks/>
          </p:cNvSpPr>
          <p:nvPr/>
        </p:nvSpPr>
        <p:spPr>
          <a:xfrm>
            <a:off x="5858868" y="3388795"/>
            <a:ext cx="4851695" cy="156408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sz="2400" dirty="0" smtClean="0"/>
              <a:t>支持向量机（</a:t>
            </a:r>
            <a:r>
              <a:rPr lang="en-US" altLang="zh-CN" sz="2400" dirty="0" smtClean="0"/>
              <a:t>SVM</a:t>
            </a:r>
            <a:r>
              <a:rPr lang="zh-CN" altLang="en-US" sz="2400" dirty="0" smtClean="0"/>
              <a:t>）</a:t>
            </a:r>
            <a:endParaRPr lang="en-US" altLang="zh-CN" sz="2400" dirty="0" smtClean="0"/>
          </a:p>
        </p:txBody>
      </p:sp>
      <p:pic>
        <p:nvPicPr>
          <p:cNvPr id="15" name="图片 14"/>
          <p:cNvPicPr>
            <a:picLocks noChangeAspect="1"/>
          </p:cNvPicPr>
          <p:nvPr/>
        </p:nvPicPr>
        <p:blipFill>
          <a:blip r:embed="rId6">
            <a:extLst>
              <a:ext uri="{28A0092B-C50C-407E-A947-70E740481C1C}">
                <a14:useLocalDpi xmlns:a14="http://schemas.microsoft.com/office/drawing/2010/main" xmlns="" val="0"/>
              </a:ext>
            </a:extLst>
          </a:blip>
          <a:stretch>
            <a:fillRect/>
          </a:stretch>
        </p:blipFill>
        <p:spPr>
          <a:xfrm>
            <a:off x="5862145" y="4170150"/>
            <a:ext cx="5585172" cy="1568361"/>
          </a:xfrm>
          <a:prstGeom prst="rect">
            <a:avLst/>
          </a:prstGeom>
        </p:spPr>
      </p:pic>
    </p:spTree>
    <p:extLst>
      <p:ext uri="{BB962C8B-B14F-4D97-AF65-F5344CB8AC3E}">
        <p14:creationId xmlns:p14="http://schemas.microsoft.com/office/powerpoint/2010/main" xmlns="" val="254864545"/>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8"/>
          <p:cNvSpPr txBox="1">
            <a:spLocks/>
          </p:cNvSpPr>
          <p:nvPr/>
        </p:nvSpPr>
        <p:spPr>
          <a:xfrm>
            <a:off x="911424" y="579766"/>
            <a:ext cx="10515600" cy="7810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微软雅黑 Light" panose="020B0502040204020203" pitchFamily="34" charset="-122"/>
                <a:ea typeface="微软雅黑 Light" panose="020B0502040204020203" pitchFamily="34" charset="-122"/>
                <a:cs typeface="+mj-cs"/>
              </a:defRPr>
            </a:lvl1pPr>
          </a:lstStyle>
          <a:p>
            <a:r>
              <a:rPr lang="zh-CN" altLang="en-US" sz="3200" b="1" dirty="0" smtClean="0">
                <a:solidFill>
                  <a:srgbClr val="942124"/>
                </a:solidFill>
                <a:cs typeface="+mn-cs"/>
              </a:rPr>
              <a:t>模块的导入</a:t>
            </a:r>
            <a:endParaRPr lang="en-US" altLang="zh-CN" sz="3200" b="1" dirty="0" smtClean="0">
              <a:solidFill>
                <a:srgbClr val="942124"/>
              </a:solidFill>
              <a:cs typeface="+mn-cs"/>
            </a:endParaRPr>
          </a:p>
        </p:txBody>
      </p:sp>
      <p:sp>
        <p:nvSpPr>
          <p:cNvPr id="8" name="矩形 28"/>
          <p:cNvSpPr/>
          <p:nvPr/>
        </p:nvSpPr>
        <p:spPr>
          <a:xfrm>
            <a:off x="-18899" y="671163"/>
            <a:ext cx="670013"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grpSp>
        <p:nvGrpSpPr>
          <p:cNvPr id="2" name="组 1"/>
          <p:cNvGrpSpPr/>
          <p:nvPr/>
        </p:nvGrpSpPr>
        <p:grpSpPr>
          <a:xfrm>
            <a:off x="6654550" y="970313"/>
            <a:ext cx="5032784" cy="5502708"/>
            <a:chOff x="4682518" y="1326192"/>
            <a:chExt cx="5032784" cy="5502708"/>
          </a:xfrm>
        </p:grpSpPr>
        <p:sp>
          <p:nvSpPr>
            <p:cNvPr id="4" name="圆角矩形 3"/>
            <p:cNvSpPr/>
            <p:nvPr/>
          </p:nvSpPr>
          <p:spPr>
            <a:xfrm>
              <a:off x="4682518" y="1326192"/>
              <a:ext cx="1782574" cy="581330"/>
            </a:xfrm>
            <a:prstGeom prst="round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000" dirty="0" err="1" smtClean="0">
                  <a:latin typeface="Monaco" charset="0"/>
                  <a:ea typeface="Monaco" charset="0"/>
                  <a:cs typeface="Monaco" charset="0"/>
                </a:rPr>
                <a:t>pyproject</a:t>
              </a:r>
              <a:endParaRPr kumimoji="1" lang="zh-CN" altLang="en-US" sz="2000" dirty="0">
                <a:latin typeface="Monaco" charset="0"/>
                <a:ea typeface="Monaco" charset="0"/>
                <a:cs typeface="Monaco" charset="0"/>
              </a:endParaRPr>
            </a:p>
          </p:txBody>
        </p:sp>
        <p:cxnSp>
          <p:nvCxnSpPr>
            <p:cNvPr id="12" name="直线连接符 11"/>
            <p:cNvCxnSpPr/>
            <p:nvPr/>
          </p:nvCxnSpPr>
          <p:spPr>
            <a:xfrm flipH="1">
              <a:off x="5518892" y="1916832"/>
              <a:ext cx="0" cy="3591921"/>
            </a:xfrm>
            <a:prstGeom prst="line">
              <a:avLst/>
            </a:prstGeom>
            <a:ln w="38100">
              <a:solidFill>
                <a:srgbClr val="942124"/>
              </a:solidFill>
            </a:ln>
          </p:spPr>
          <p:style>
            <a:lnRef idx="1">
              <a:schemeClr val="accent1"/>
            </a:lnRef>
            <a:fillRef idx="0">
              <a:schemeClr val="accent1"/>
            </a:fillRef>
            <a:effectRef idx="0">
              <a:schemeClr val="accent1"/>
            </a:effectRef>
            <a:fontRef idx="minor">
              <a:schemeClr val="tx1"/>
            </a:fontRef>
          </p:style>
        </p:cxnSp>
        <p:cxnSp>
          <p:nvCxnSpPr>
            <p:cNvPr id="14" name="直线连接符 13"/>
            <p:cNvCxnSpPr/>
            <p:nvPr/>
          </p:nvCxnSpPr>
          <p:spPr>
            <a:xfrm>
              <a:off x="5518892" y="2343703"/>
              <a:ext cx="946200" cy="0"/>
            </a:xfrm>
            <a:prstGeom prst="line">
              <a:avLst/>
            </a:prstGeom>
            <a:ln w="38100">
              <a:solidFill>
                <a:srgbClr val="942124"/>
              </a:solidFill>
            </a:ln>
          </p:spPr>
          <p:style>
            <a:lnRef idx="1">
              <a:schemeClr val="accent1"/>
            </a:lnRef>
            <a:fillRef idx="0">
              <a:schemeClr val="accent1"/>
            </a:fillRef>
            <a:effectRef idx="0">
              <a:schemeClr val="accent1"/>
            </a:effectRef>
            <a:fontRef idx="minor">
              <a:schemeClr val="tx1"/>
            </a:fontRef>
          </p:style>
        </p:cxnSp>
        <p:sp>
          <p:nvSpPr>
            <p:cNvPr id="18" name="文本框 17"/>
            <p:cNvSpPr txBox="1"/>
            <p:nvPr/>
          </p:nvSpPr>
          <p:spPr>
            <a:xfrm>
              <a:off x="6611946" y="2143648"/>
              <a:ext cx="1877437" cy="400110"/>
            </a:xfrm>
            <a:prstGeom prst="rect">
              <a:avLst/>
            </a:prstGeom>
            <a:noFill/>
          </p:spPr>
          <p:txBody>
            <a:bodyPr wrap="none" rtlCol="0">
              <a:spAutoFit/>
            </a:bodyPr>
            <a:lstStyle/>
            <a:p>
              <a:r>
                <a:rPr kumimoji="1" lang="en-US" altLang="zh-CN" sz="2000" dirty="0" smtClean="0">
                  <a:latin typeface="Monaco" charset="0"/>
                  <a:ea typeface="Monaco" charset="0"/>
                  <a:cs typeface="Monaco" charset="0"/>
                </a:rPr>
                <a:t>__</a:t>
              </a:r>
              <a:r>
                <a:rPr kumimoji="1" lang="en-US" altLang="zh-CN" sz="2000" dirty="0" err="1" smtClean="0">
                  <a:latin typeface="Monaco" charset="0"/>
                  <a:ea typeface="Monaco" charset="0"/>
                  <a:cs typeface="Monaco" charset="0"/>
                </a:rPr>
                <a:t>init</a:t>
              </a:r>
              <a:r>
                <a:rPr kumimoji="1" lang="en-US" altLang="zh-CN" sz="2000" dirty="0" smtClean="0">
                  <a:latin typeface="Monaco" charset="0"/>
                  <a:ea typeface="Monaco" charset="0"/>
                  <a:cs typeface="Monaco" charset="0"/>
                </a:rPr>
                <a:t>__.</a:t>
              </a:r>
              <a:r>
                <a:rPr kumimoji="1" lang="en-US" altLang="zh-CN" sz="2000" dirty="0" err="1" smtClean="0">
                  <a:latin typeface="Monaco" charset="0"/>
                  <a:ea typeface="Monaco" charset="0"/>
                  <a:cs typeface="Monaco" charset="0"/>
                </a:rPr>
                <a:t>py</a:t>
              </a:r>
              <a:endParaRPr kumimoji="1" lang="zh-CN" altLang="en-US" sz="2000" dirty="0">
                <a:latin typeface="Monaco" charset="0"/>
                <a:ea typeface="Monaco" charset="0"/>
                <a:cs typeface="Monaco" charset="0"/>
              </a:endParaRPr>
            </a:p>
          </p:txBody>
        </p:sp>
        <p:cxnSp>
          <p:nvCxnSpPr>
            <p:cNvPr id="23" name="直线连接符 22"/>
            <p:cNvCxnSpPr/>
            <p:nvPr/>
          </p:nvCxnSpPr>
          <p:spPr>
            <a:xfrm>
              <a:off x="5518892" y="2780928"/>
              <a:ext cx="946200" cy="0"/>
            </a:xfrm>
            <a:prstGeom prst="line">
              <a:avLst/>
            </a:prstGeom>
            <a:ln w="38100">
              <a:solidFill>
                <a:srgbClr val="942124"/>
              </a:solidFill>
            </a:ln>
          </p:spPr>
          <p:style>
            <a:lnRef idx="1">
              <a:schemeClr val="accent1"/>
            </a:lnRef>
            <a:fillRef idx="0">
              <a:schemeClr val="accent1"/>
            </a:fillRef>
            <a:effectRef idx="0">
              <a:schemeClr val="accent1"/>
            </a:effectRef>
            <a:fontRef idx="minor">
              <a:schemeClr val="tx1"/>
            </a:fontRef>
          </p:style>
        </p:cxnSp>
        <p:sp>
          <p:nvSpPr>
            <p:cNvPr id="24" name="文本框 23"/>
            <p:cNvSpPr txBox="1"/>
            <p:nvPr/>
          </p:nvSpPr>
          <p:spPr>
            <a:xfrm>
              <a:off x="6611946" y="2580873"/>
              <a:ext cx="1723549" cy="400110"/>
            </a:xfrm>
            <a:prstGeom prst="rect">
              <a:avLst/>
            </a:prstGeom>
            <a:noFill/>
          </p:spPr>
          <p:txBody>
            <a:bodyPr wrap="none" rtlCol="0">
              <a:spAutoFit/>
            </a:bodyPr>
            <a:lstStyle/>
            <a:p>
              <a:r>
                <a:rPr kumimoji="1" lang="en-US" altLang="zh-CN" sz="2000" dirty="0" smtClean="0">
                  <a:latin typeface="Monaco" charset="0"/>
                  <a:ea typeface="Monaco" charset="0"/>
                  <a:cs typeface="Monaco" charset="0"/>
                </a:rPr>
                <a:t>module0.py</a:t>
              </a:r>
              <a:endParaRPr kumimoji="1" lang="zh-CN" altLang="en-US" sz="2000" dirty="0">
                <a:latin typeface="Monaco" charset="0"/>
                <a:ea typeface="Monaco" charset="0"/>
                <a:cs typeface="Monaco" charset="0"/>
              </a:endParaRPr>
            </a:p>
          </p:txBody>
        </p:sp>
        <p:cxnSp>
          <p:nvCxnSpPr>
            <p:cNvPr id="25" name="直线连接符 24"/>
            <p:cNvCxnSpPr/>
            <p:nvPr/>
          </p:nvCxnSpPr>
          <p:spPr>
            <a:xfrm>
              <a:off x="5518892" y="3355499"/>
              <a:ext cx="473100" cy="0"/>
            </a:xfrm>
            <a:prstGeom prst="line">
              <a:avLst/>
            </a:prstGeom>
            <a:ln w="38100">
              <a:solidFill>
                <a:srgbClr val="942124"/>
              </a:solidFill>
            </a:ln>
          </p:spPr>
          <p:style>
            <a:lnRef idx="1">
              <a:schemeClr val="accent1"/>
            </a:lnRef>
            <a:fillRef idx="0">
              <a:schemeClr val="accent1"/>
            </a:fillRef>
            <a:effectRef idx="0">
              <a:schemeClr val="accent1"/>
            </a:effectRef>
            <a:fontRef idx="minor">
              <a:schemeClr val="tx1"/>
            </a:fontRef>
          </p:style>
        </p:cxnSp>
        <p:sp>
          <p:nvSpPr>
            <p:cNvPr id="26" name="圆角矩形 25"/>
            <p:cNvSpPr/>
            <p:nvPr/>
          </p:nvSpPr>
          <p:spPr>
            <a:xfrm>
              <a:off x="5991992" y="3064834"/>
              <a:ext cx="1782574" cy="581330"/>
            </a:xfrm>
            <a:prstGeom prst="round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000" dirty="0" err="1" smtClean="0">
                  <a:latin typeface="Monaco" charset="0"/>
                  <a:ea typeface="Monaco" charset="0"/>
                  <a:cs typeface="Monaco" charset="0"/>
                </a:rPr>
                <a:t>Package_a</a:t>
              </a:r>
              <a:endParaRPr kumimoji="1" lang="zh-CN" altLang="en-US" sz="2000" dirty="0">
                <a:latin typeface="Monaco" charset="0"/>
                <a:ea typeface="Monaco" charset="0"/>
                <a:cs typeface="Monaco" charset="0"/>
              </a:endParaRPr>
            </a:p>
          </p:txBody>
        </p:sp>
        <p:cxnSp>
          <p:nvCxnSpPr>
            <p:cNvPr id="27" name="直线连接符 26"/>
            <p:cNvCxnSpPr>
              <a:stCxn id="26" idx="2"/>
            </p:cNvCxnSpPr>
            <p:nvPr/>
          </p:nvCxnSpPr>
          <p:spPr>
            <a:xfrm>
              <a:off x="6883279" y="3646164"/>
              <a:ext cx="0" cy="1238965"/>
            </a:xfrm>
            <a:prstGeom prst="line">
              <a:avLst/>
            </a:prstGeom>
            <a:ln w="38100">
              <a:solidFill>
                <a:srgbClr val="942124"/>
              </a:solidFill>
            </a:ln>
          </p:spPr>
          <p:style>
            <a:lnRef idx="1">
              <a:schemeClr val="accent1"/>
            </a:lnRef>
            <a:fillRef idx="0">
              <a:schemeClr val="accent1"/>
            </a:fillRef>
            <a:effectRef idx="0">
              <a:schemeClr val="accent1"/>
            </a:effectRef>
            <a:fontRef idx="minor">
              <a:schemeClr val="tx1"/>
            </a:fontRef>
          </p:style>
        </p:cxnSp>
        <p:cxnSp>
          <p:nvCxnSpPr>
            <p:cNvPr id="30" name="直线连接符 29"/>
            <p:cNvCxnSpPr/>
            <p:nvPr/>
          </p:nvCxnSpPr>
          <p:spPr>
            <a:xfrm>
              <a:off x="6883279" y="3988765"/>
              <a:ext cx="946200" cy="0"/>
            </a:xfrm>
            <a:prstGeom prst="line">
              <a:avLst/>
            </a:prstGeom>
            <a:ln w="38100">
              <a:solidFill>
                <a:srgbClr val="942124"/>
              </a:solidFill>
            </a:ln>
          </p:spPr>
          <p:style>
            <a:lnRef idx="1">
              <a:schemeClr val="accent1"/>
            </a:lnRef>
            <a:fillRef idx="0">
              <a:schemeClr val="accent1"/>
            </a:fillRef>
            <a:effectRef idx="0">
              <a:schemeClr val="accent1"/>
            </a:effectRef>
            <a:fontRef idx="minor">
              <a:schemeClr val="tx1"/>
            </a:fontRef>
          </p:style>
        </p:cxnSp>
        <p:sp>
          <p:nvSpPr>
            <p:cNvPr id="31" name="文本框 30"/>
            <p:cNvSpPr txBox="1"/>
            <p:nvPr/>
          </p:nvSpPr>
          <p:spPr>
            <a:xfrm>
              <a:off x="7837865" y="3788710"/>
              <a:ext cx="1877437" cy="400110"/>
            </a:xfrm>
            <a:prstGeom prst="rect">
              <a:avLst/>
            </a:prstGeom>
            <a:noFill/>
          </p:spPr>
          <p:txBody>
            <a:bodyPr wrap="none" rtlCol="0">
              <a:spAutoFit/>
            </a:bodyPr>
            <a:lstStyle/>
            <a:p>
              <a:r>
                <a:rPr kumimoji="1" lang="en-US" altLang="zh-CN" sz="2000" dirty="0" smtClean="0">
                  <a:latin typeface="Monaco" charset="0"/>
                  <a:ea typeface="Monaco" charset="0"/>
                  <a:cs typeface="Monaco" charset="0"/>
                </a:rPr>
                <a:t>__</a:t>
              </a:r>
              <a:r>
                <a:rPr kumimoji="1" lang="en-US" altLang="zh-CN" sz="2000" dirty="0" err="1" smtClean="0">
                  <a:latin typeface="Monaco" charset="0"/>
                  <a:ea typeface="Monaco" charset="0"/>
                  <a:cs typeface="Monaco" charset="0"/>
                </a:rPr>
                <a:t>init</a:t>
              </a:r>
              <a:r>
                <a:rPr kumimoji="1" lang="en-US" altLang="zh-CN" sz="2000" dirty="0" smtClean="0">
                  <a:latin typeface="Monaco" charset="0"/>
                  <a:ea typeface="Monaco" charset="0"/>
                  <a:cs typeface="Monaco" charset="0"/>
                </a:rPr>
                <a:t>__.</a:t>
              </a:r>
              <a:r>
                <a:rPr kumimoji="1" lang="en-US" altLang="zh-CN" sz="2000" dirty="0" err="1" smtClean="0">
                  <a:latin typeface="Monaco" charset="0"/>
                  <a:ea typeface="Monaco" charset="0"/>
                  <a:cs typeface="Monaco" charset="0"/>
                </a:rPr>
                <a:t>py</a:t>
              </a:r>
              <a:endParaRPr kumimoji="1" lang="zh-CN" altLang="en-US" sz="2000" dirty="0">
                <a:latin typeface="Monaco" charset="0"/>
                <a:ea typeface="Monaco" charset="0"/>
                <a:cs typeface="Monaco" charset="0"/>
              </a:endParaRPr>
            </a:p>
          </p:txBody>
        </p:sp>
        <p:sp>
          <p:nvSpPr>
            <p:cNvPr id="32" name="文本框 31"/>
            <p:cNvSpPr txBox="1"/>
            <p:nvPr/>
          </p:nvSpPr>
          <p:spPr>
            <a:xfrm>
              <a:off x="7914808" y="4284846"/>
              <a:ext cx="1723549" cy="400110"/>
            </a:xfrm>
            <a:prstGeom prst="rect">
              <a:avLst/>
            </a:prstGeom>
            <a:noFill/>
          </p:spPr>
          <p:txBody>
            <a:bodyPr wrap="none" rtlCol="0">
              <a:spAutoFit/>
            </a:bodyPr>
            <a:lstStyle/>
            <a:p>
              <a:r>
                <a:rPr kumimoji="1" lang="en-US" altLang="zh-CN" sz="2000" dirty="0" smtClean="0">
                  <a:latin typeface="Monaco" charset="0"/>
                  <a:ea typeface="Monaco" charset="0"/>
                  <a:cs typeface="Monaco" charset="0"/>
                </a:rPr>
                <a:t>module1.py</a:t>
              </a:r>
              <a:endParaRPr kumimoji="1" lang="zh-CN" altLang="en-US" sz="2000" dirty="0">
                <a:latin typeface="Monaco" charset="0"/>
                <a:ea typeface="Monaco" charset="0"/>
                <a:cs typeface="Monaco" charset="0"/>
              </a:endParaRPr>
            </a:p>
          </p:txBody>
        </p:sp>
        <p:cxnSp>
          <p:nvCxnSpPr>
            <p:cNvPr id="33" name="直线连接符 32"/>
            <p:cNvCxnSpPr/>
            <p:nvPr/>
          </p:nvCxnSpPr>
          <p:spPr>
            <a:xfrm>
              <a:off x="6891665" y="4484901"/>
              <a:ext cx="946200" cy="0"/>
            </a:xfrm>
            <a:prstGeom prst="line">
              <a:avLst/>
            </a:prstGeom>
            <a:ln w="38100">
              <a:solidFill>
                <a:srgbClr val="942124"/>
              </a:solidFill>
            </a:ln>
          </p:spPr>
          <p:style>
            <a:lnRef idx="1">
              <a:schemeClr val="accent1"/>
            </a:lnRef>
            <a:fillRef idx="0">
              <a:schemeClr val="accent1"/>
            </a:fillRef>
            <a:effectRef idx="0">
              <a:schemeClr val="accent1"/>
            </a:effectRef>
            <a:fontRef idx="minor">
              <a:schemeClr val="tx1"/>
            </a:fontRef>
          </p:style>
        </p:cxnSp>
        <p:cxnSp>
          <p:nvCxnSpPr>
            <p:cNvPr id="34" name="直线连接符 33"/>
            <p:cNvCxnSpPr/>
            <p:nvPr/>
          </p:nvCxnSpPr>
          <p:spPr>
            <a:xfrm>
              <a:off x="6891665" y="4885129"/>
              <a:ext cx="946200" cy="0"/>
            </a:xfrm>
            <a:prstGeom prst="line">
              <a:avLst/>
            </a:prstGeom>
            <a:ln w="38100">
              <a:solidFill>
                <a:srgbClr val="942124"/>
              </a:solidFill>
            </a:ln>
          </p:spPr>
          <p:style>
            <a:lnRef idx="1">
              <a:schemeClr val="accent1"/>
            </a:lnRef>
            <a:fillRef idx="0">
              <a:schemeClr val="accent1"/>
            </a:fillRef>
            <a:effectRef idx="0">
              <a:schemeClr val="accent1"/>
            </a:effectRef>
            <a:fontRef idx="minor">
              <a:schemeClr val="tx1"/>
            </a:fontRef>
          </p:style>
        </p:cxnSp>
        <p:sp>
          <p:nvSpPr>
            <p:cNvPr id="36" name="文本框 35"/>
            <p:cNvSpPr txBox="1"/>
            <p:nvPr/>
          </p:nvSpPr>
          <p:spPr>
            <a:xfrm>
              <a:off x="7914808" y="4685074"/>
              <a:ext cx="1723549" cy="400110"/>
            </a:xfrm>
            <a:prstGeom prst="rect">
              <a:avLst/>
            </a:prstGeom>
            <a:noFill/>
          </p:spPr>
          <p:txBody>
            <a:bodyPr wrap="none" rtlCol="0">
              <a:spAutoFit/>
            </a:bodyPr>
            <a:lstStyle/>
            <a:p>
              <a:r>
                <a:rPr kumimoji="1" lang="en-US" altLang="zh-CN" sz="2000" dirty="0" smtClean="0">
                  <a:latin typeface="Monaco" charset="0"/>
                  <a:ea typeface="Monaco" charset="0"/>
                  <a:cs typeface="Monaco" charset="0"/>
                </a:rPr>
                <a:t>module2.py</a:t>
              </a:r>
              <a:endParaRPr kumimoji="1" lang="zh-CN" altLang="en-US" sz="2000" dirty="0">
                <a:latin typeface="Monaco" charset="0"/>
                <a:ea typeface="Monaco" charset="0"/>
                <a:cs typeface="Monaco" charset="0"/>
              </a:endParaRPr>
            </a:p>
          </p:txBody>
        </p:sp>
        <p:sp>
          <p:nvSpPr>
            <p:cNvPr id="39" name="圆角矩形 38"/>
            <p:cNvSpPr/>
            <p:nvPr/>
          </p:nvSpPr>
          <p:spPr>
            <a:xfrm>
              <a:off x="5991992" y="5208778"/>
              <a:ext cx="1782574" cy="581330"/>
            </a:xfrm>
            <a:prstGeom prst="round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000" dirty="0" err="1" smtClean="0">
                  <a:latin typeface="Monaco" charset="0"/>
                  <a:ea typeface="Monaco" charset="0"/>
                  <a:cs typeface="Monaco" charset="0"/>
                </a:rPr>
                <a:t>Package_b</a:t>
              </a:r>
              <a:endParaRPr kumimoji="1" lang="zh-CN" altLang="en-US" sz="2000" dirty="0">
                <a:latin typeface="Monaco" charset="0"/>
                <a:ea typeface="Monaco" charset="0"/>
                <a:cs typeface="Monaco" charset="0"/>
              </a:endParaRPr>
            </a:p>
          </p:txBody>
        </p:sp>
        <p:cxnSp>
          <p:nvCxnSpPr>
            <p:cNvPr id="40" name="直线连接符 39"/>
            <p:cNvCxnSpPr/>
            <p:nvPr/>
          </p:nvCxnSpPr>
          <p:spPr>
            <a:xfrm>
              <a:off x="6883279" y="5790108"/>
              <a:ext cx="0" cy="838737"/>
            </a:xfrm>
            <a:prstGeom prst="line">
              <a:avLst/>
            </a:prstGeom>
            <a:ln w="38100">
              <a:solidFill>
                <a:srgbClr val="942124"/>
              </a:solidFill>
            </a:ln>
          </p:spPr>
          <p:style>
            <a:lnRef idx="1">
              <a:schemeClr val="accent1"/>
            </a:lnRef>
            <a:fillRef idx="0">
              <a:schemeClr val="accent1"/>
            </a:fillRef>
            <a:effectRef idx="0">
              <a:schemeClr val="accent1"/>
            </a:effectRef>
            <a:fontRef idx="minor">
              <a:schemeClr val="tx1"/>
            </a:fontRef>
          </p:style>
        </p:cxnSp>
        <p:cxnSp>
          <p:nvCxnSpPr>
            <p:cNvPr id="41" name="直线连接符 40"/>
            <p:cNvCxnSpPr/>
            <p:nvPr/>
          </p:nvCxnSpPr>
          <p:spPr>
            <a:xfrm>
              <a:off x="6883279" y="6132709"/>
              <a:ext cx="946200" cy="0"/>
            </a:xfrm>
            <a:prstGeom prst="line">
              <a:avLst/>
            </a:prstGeom>
            <a:ln w="38100">
              <a:solidFill>
                <a:srgbClr val="942124"/>
              </a:solidFill>
            </a:ln>
          </p:spPr>
          <p:style>
            <a:lnRef idx="1">
              <a:schemeClr val="accent1"/>
            </a:lnRef>
            <a:fillRef idx="0">
              <a:schemeClr val="accent1"/>
            </a:fillRef>
            <a:effectRef idx="0">
              <a:schemeClr val="accent1"/>
            </a:effectRef>
            <a:fontRef idx="minor">
              <a:schemeClr val="tx1"/>
            </a:fontRef>
          </p:style>
        </p:cxnSp>
        <p:sp>
          <p:nvSpPr>
            <p:cNvPr id="42" name="文本框 41"/>
            <p:cNvSpPr txBox="1"/>
            <p:nvPr/>
          </p:nvSpPr>
          <p:spPr>
            <a:xfrm>
              <a:off x="7837865" y="5932654"/>
              <a:ext cx="1877437" cy="400110"/>
            </a:xfrm>
            <a:prstGeom prst="rect">
              <a:avLst/>
            </a:prstGeom>
            <a:noFill/>
          </p:spPr>
          <p:txBody>
            <a:bodyPr wrap="none" rtlCol="0">
              <a:spAutoFit/>
            </a:bodyPr>
            <a:lstStyle/>
            <a:p>
              <a:r>
                <a:rPr kumimoji="1" lang="en-US" altLang="zh-CN" sz="2000" dirty="0" smtClean="0">
                  <a:latin typeface="Monaco" charset="0"/>
                  <a:ea typeface="Monaco" charset="0"/>
                  <a:cs typeface="Monaco" charset="0"/>
                </a:rPr>
                <a:t>__</a:t>
              </a:r>
              <a:r>
                <a:rPr kumimoji="1" lang="en-US" altLang="zh-CN" sz="2000" dirty="0" err="1" smtClean="0">
                  <a:latin typeface="Monaco" charset="0"/>
                  <a:ea typeface="Monaco" charset="0"/>
                  <a:cs typeface="Monaco" charset="0"/>
                </a:rPr>
                <a:t>init</a:t>
              </a:r>
              <a:r>
                <a:rPr kumimoji="1" lang="en-US" altLang="zh-CN" sz="2000" dirty="0" smtClean="0">
                  <a:latin typeface="Monaco" charset="0"/>
                  <a:ea typeface="Monaco" charset="0"/>
                  <a:cs typeface="Monaco" charset="0"/>
                </a:rPr>
                <a:t>__.</a:t>
              </a:r>
              <a:r>
                <a:rPr kumimoji="1" lang="en-US" altLang="zh-CN" sz="2000" dirty="0" err="1" smtClean="0">
                  <a:latin typeface="Monaco" charset="0"/>
                  <a:ea typeface="Monaco" charset="0"/>
                  <a:cs typeface="Monaco" charset="0"/>
                </a:rPr>
                <a:t>py</a:t>
              </a:r>
              <a:endParaRPr kumimoji="1" lang="zh-CN" altLang="en-US" sz="2000" dirty="0">
                <a:latin typeface="Monaco" charset="0"/>
                <a:ea typeface="Monaco" charset="0"/>
                <a:cs typeface="Monaco" charset="0"/>
              </a:endParaRPr>
            </a:p>
          </p:txBody>
        </p:sp>
        <p:sp>
          <p:nvSpPr>
            <p:cNvPr id="43" name="文本框 42"/>
            <p:cNvSpPr txBox="1"/>
            <p:nvPr/>
          </p:nvSpPr>
          <p:spPr>
            <a:xfrm>
              <a:off x="7914808" y="6428790"/>
              <a:ext cx="1723549" cy="400110"/>
            </a:xfrm>
            <a:prstGeom prst="rect">
              <a:avLst/>
            </a:prstGeom>
            <a:noFill/>
          </p:spPr>
          <p:txBody>
            <a:bodyPr wrap="none" rtlCol="0">
              <a:spAutoFit/>
            </a:bodyPr>
            <a:lstStyle/>
            <a:p>
              <a:r>
                <a:rPr kumimoji="1" lang="en-US" altLang="zh-CN" sz="2000" dirty="0" smtClean="0">
                  <a:latin typeface="Monaco" charset="0"/>
                  <a:ea typeface="Monaco" charset="0"/>
                  <a:cs typeface="Monaco" charset="0"/>
                </a:rPr>
                <a:t>module3.py</a:t>
              </a:r>
              <a:endParaRPr kumimoji="1" lang="zh-CN" altLang="en-US" sz="2000" dirty="0">
                <a:latin typeface="Monaco" charset="0"/>
                <a:ea typeface="Monaco" charset="0"/>
                <a:cs typeface="Monaco" charset="0"/>
              </a:endParaRPr>
            </a:p>
          </p:txBody>
        </p:sp>
        <p:cxnSp>
          <p:nvCxnSpPr>
            <p:cNvPr id="44" name="直线连接符 43"/>
            <p:cNvCxnSpPr/>
            <p:nvPr/>
          </p:nvCxnSpPr>
          <p:spPr>
            <a:xfrm>
              <a:off x="6891665" y="6628845"/>
              <a:ext cx="946200" cy="0"/>
            </a:xfrm>
            <a:prstGeom prst="line">
              <a:avLst/>
            </a:prstGeom>
            <a:ln w="38100">
              <a:solidFill>
                <a:srgbClr val="942124"/>
              </a:solidFill>
            </a:ln>
          </p:spPr>
          <p:style>
            <a:lnRef idx="1">
              <a:schemeClr val="accent1"/>
            </a:lnRef>
            <a:fillRef idx="0">
              <a:schemeClr val="accent1"/>
            </a:fillRef>
            <a:effectRef idx="0">
              <a:schemeClr val="accent1"/>
            </a:effectRef>
            <a:fontRef idx="minor">
              <a:schemeClr val="tx1"/>
            </a:fontRef>
          </p:style>
        </p:cxnSp>
        <p:cxnSp>
          <p:nvCxnSpPr>
            <p:cNvPr id="48" name="直线连接符 47"/>
            <p:cNvCxnSpPr>
              <a:endCxn id="39" idx="1"/>
            </p:cNvCxnSpPr>
            <p:nvPr/>
          </p:nvCxnSpPr>
          <p:spPr>
            <a:xfrm>
              <a:off x="5518892" y="5499443"/>
              <a:ext cx="473100" cy="0"/>
            </a:xfrm>
            <a:prstGeom prst="line">
              <a:avLst/>
            </a:prstGeom>
            <a:ln w="38100">
              <a:solidFill>
                <a:srgbClr val="942124"/>
              </a:solidFill>
            </a:ln>
          </p:spPr>
          <p:style>
            <a:lnRef idx="1">
              <a:schemeClr val="accent1"/>
            </a:lnRef>
            <a:fillRef idx="0">
              <a:schemeClr val="accent1"/>
            </a:fillRef>
            <a:effectRef idx="0">
              <a:schemeClr val="accent1"/>
            </a:effectRef>
            <a:fontRef idx="minor">
              <a:schemeClr val="tx1"/>
            </a:fontRef>
          </p:style>
        </p:cxnSp>
      </p:grpSp>
      <p:sp>
        <p:nvSpPr>
          <p:cNvPr id="29" name="内容占位符 1"/>
          <p:cNvSpPr>
            <a:spLocks noGrp="1"/>
          </p:cNvSpPr>
          <p:nvPr>
            <p:ph idx="1"/>
          </p:nvPr>
        </p:nvSpPr>
        <p:spPr>
          <a:xfrm>
            <a:off x="386798" y="2224994"/>
            <a:ext cx="6171747" cy="4415932"/>
          </a:xfrm>
        </p:spPr>
        <p:txBody>
          <a:bodyPr>
            <a:normAutofit/>
          </a:bodyPr>
          <a:lstStyle/>
          <a:p>
            <a:pPr>
              <a:lnSpc>
                <a:spcPct val="150000"/>
              </a:lnSpc>
            </a:pPr>
            <a:r>
              <a:rPr lang="zh-CN" altLang="en-US" sz="2400" dirty="0" smtClean="0"/>
              <a:t>导入</a:t>
            </a:r>
            <a:r>
              <a:rPr lang="zh-CN" altLang="en-US" sz="2400" dirty="0"/>
              <a:t>从本质上讲，就是在一个文件中载入另一个文件，并且能够读取那个文件的内容。一个模块内的内容通过</a:t>
            </a:r>
            <a:r>
              <a:rPr lang="zh-CN" altLang="en-US" sz="2400" dirty="0" smtClean="0"/>
              <a:t>这样的方法其属性</a:t>
            </a:r>
            <a:r>
              <a:rPr lang="zh-CN" altLang="en-US" sz="2400" dirty="0"/>
              <a:t>（</a:t>
            </a:r>
            <a:r>
              <a:rPr lang="en-US" altLang="zh-CN" sz="2400" dirty="0" smtClean="0"/>
              <a:t>object</a:t>
            </a:r>
            <a:r>
              <a:rPr lang="zh-CN" altLang="en-US" sz="2400" dirty="0"/>
              <a:t>，</a:t>
            </a:r>
            <a:r>
              <a:rPr lang="en-US" altLang="zh-CN" sz="2400" dirty="0" smtClean="0"/>
              <a:t>attribute</a:t>
            </a:r>
            <a:r>
              <a:rPr lang="zh-CN" altLang="en-US" sz="2400" dirty="0"/>
              <a:t>）能够被外界使用</a:t>
            </a:r>
            <a:endParaRPr kumimoji="1" lang="en-US" altLang="zh-CN" sz="2400" dirty="0"/>
          </a:p>
        </p:txBody>
      </p:sp>
    </p:spTree>
    <p:extLst>
      <p:ext uri="{BB962C8B-B14F-4D97-AF65-F5344CB8AC3E}">
        <p14:creationId xmlns:p14="http://schemas.microsoft.com/office/powerpoint/2010/main" xmlns="" val="2547921004"/>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8"/>
          <p:cNvSpPr txBox="1">
            <a:spLocks/>
          </p:cNvSpPr>
          <p:nvPr/>
        </p:nvSpPr>
        <p:spPr>
          <a:xfrm>
            <a:off x="911424" y="579766"/>
            <a:ext cx="10515600" cy="7810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微软雅黑 Light" panose="020B0502040204020203" pitchFamily="34" charset="-122"/>
                <a:ea typeface="微软雅黑 Light" panose="020B0502040204020203" pitchFamily="34" charset="-122"/>
                <a:cs typeface="+mj-cs"/>
              </a:defRPr>
            </a:lvl1pPr>
          </a:lstStyle>
          <a:p>
            <a:r>
              <a:rPr lang="zh-CN" altLang="en-US" sz="3200" b="1" dirty="0" smtClean="0">
                <a:solidFill>
                  <a:srgbClr val="942124"/>
                </a:solidFill>
                <a:cs typeface="+mn-cs"/>
              </a:rPr>
              <a:t>模块导入的方式</a:t>
            </a:r>
            <a:endParaRPr lang="en-US" altLang="zh-CN" sz="3200" b="1" dirty="0" smtClean="0">
              <a:solidFill>
                <a:srgbClr val="942124"/>
              </a:solidFill>
              <a:cs typeface="+mn-cs"/>
            </a:endParaRPr>
          </a:p>
        </p:txBody>
      </p:sp>
      <p:sp>
        <p:nvSpPr>
          <p:cNvPr id="8" name="矩形 28"/>
          <p:cNvSpPr/>
          <p:nvPr/>
        </p:nvSpPr>
        <p:spPr>
          <a:xfrm>
            <a:off x="-18899" y="671163"/>
            <a:ext cx="670013"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grpSp>
        <p:nvGrpSpPr>
          <p:cNvPr id="2" name="组 1"/>
          <p:cNvGrpSpPr/>
          <p:nvPr/>
        </p:nvGrpSpPr>
        <p:grpSpPr>
          <a:xfrm>
            <a:off x="6654550" y="970313"/>
            <a:ext cx="5032784" cy="5502708"/>
            <a:chOff x="4682518" y="1326192"/>
            <a:chExt cx="5032784" cy="5502708"/>
          </a:xfrm>
        </p:grpSpPr>
        <p:sp>
          <p:nvSpPr>
            <p:cNvPr id="4" name="圆角矩形 3"/>
            <p:cNvSpPr/>
            <p:nvPr/>
          </p:nvSpPr>
          <p:spPr>
            <a:xfrm>
              <a:off x="4682518" y="1326192"/>
              <a:ext cx="1782574" cy="581330"/>
            </a:xfrm>
            <a:prstGeom prst="round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000" dirty="0" err="1" smtClean="0">
                  <a:latin typeface="Monaco" charset="0"/>
                  <a:ea typeface="Monaco" charset="0"/>
                  <a:cs typeface="Monaco" charset="0"/>
                </a:rPr>
                <a:t>pyproject</a:t>
              </a:r>
              <a:endParaRPr kumimoji="1" lang="zh-CN" altLang="en-US" sz="2000" dirty="0">
                <a:latin typeface="Monaco" charset="0"/>
                <a:ea typeface="Monaco" charset="0"/>
                <a:cs typeface="Monaco" charset="0"/>
              </a:endParaRPr>
            </a:p>
          </p:txBody>
        </p:sp>
        <p:cxnSp>
          <p:nvCxnSpPr>
            <p:cNvPr id="12" name="直线连接符 11"/>
            <p:cNvCxnSpPr/>
            <p:nvPr/>
          </p:nvCxnSpPr>
          <p:spPr>
            <a:xfrm flipH="1">
              <a:off x="5518892" y="1916832"/>
              <a:ext cx="0" cy="3591921"/>
            </a:xfrm>
            <a:prstGeom prst="line">
              <a:avLst/>
            </a:prstGeom>
            <a:ln w="38100">
              <a:solidFill>
                <a:srgbClr val="942124"/>
              </a:solidFill>
            </a:ln>
          </p:spPr>
          <p:style>
            <a:lnRef idx="1">
              <a:schemeClr val="accent1"/>
            </a:lnRef>
            <a:fillRef idx="0">
              <a:schemeClr val="accent1"/>
            </a:fillRef>
            <a:effectRef idx="0">
              <a:schemeClr val="accent1"/>
            </a:effectRef>
            <a:fontRef idx="minor">
              <a:schemeClr val="tx1"/>
            </a:fontRef>
          </p:style>
        </p:cxnSp>
        <p:cxnSp>
          <p:nvCxnSpPr>
            <p:cNvPr id="14" name="直线连接符 13"/>
            <p:cNvCxnSpPr/>
            <p:nvPr/>
          </p:nvCxnSpPr>
          <p:spPr>
            <a:xfrm>
              <a:off x="5518892" y="2343703"/>
              <a:ext cx="946200" cy="0"/>
            </a:xfrm>
            <a:prstGeom prst="line">
              <a:avLst/>
            </a:prstGeom>
            <a:ln w="38100">
              <a:solidFill>
                <a:srgbClr val="942124"/>
              </a:solidFill>
            </a:ln>
          </p:spPr>
          <p:style>
            <a:lnRef idx="1">
              <a:schemeClr val="accent1"/>
            </a:lnRef>
            <a:fillRef idx="0">
              <a:schemeClr val="accent1"/>
            </a:fillRef>
            <a:effectRef idx="0">
              <a:schemeClr val="accent1"/>
            </a:effectRef>
            <a:fontRef idx="minor">
              <a:schemeClr val="tx1"/>
            </a:fontRef>
          </p:style>
        </p:cxnSp>
        <p:sp>
          <p:nvSpPr>
            <p:cNvPr id="18" name="文本框 17"/>
            <p:cNvSpPr txBox="1"/>
            <p:nvPr/>
          </p:nvSpPr>
          <p:spPr>
            <a:xfrm>
              <a:off x="6611946" y="2143648"/>
              <a:ext cx="1877437" cy="400110"/>
            </a:xfrm>
            <a:prstGeom prst="rect">
              <a:avLst/>
            </a:prstGeom>
            <a:noFill/>
          </p:spPr>
          <p:txBody>
            <a:bodyPr wrap="none" rtlCol="0">
              <a:spAutoFit/>
            </a:bodyPr>
            <a:lstStyle/>
            <a:p>
              <a:r>
                <a:rPr kumimoji="1" lang="en-US" altLang="zh-CN" sz="2000" dirty="0" smtClean="0">
                  <a:latin typeface="Monaco" charset="0"/>
                  <a:ea typeface="Monaco" charset="0"/>
                  <a:cs typeface="Monaco" charset="0"/>
                </a:rPr>
                <a:t>__</a:t>
              </a:r>
              <a:r>
                <a:rPr kumimoji="1" lang="en-US" altLang="zh-CN" sz="2000" dirty="0" err="1" smtClean="0">
                  <a:latin typeface="Monaco" charset="0"/>
                  <a:ea typeface="Monaco" charset="0"/>
                  <a:cs typeface="Monaco" charset="0"/>
                </a:rPr>
                <a:t>init</a:t>
              </a:r>
              <a:r>
                <a:rPr kumimoji="1" lang="en-US" altLang="zh-CN" sz="2000" dirty="0" smtClean="0">
                  <a:latin typeface="Monaco" charset="0"/>
                  <a:ea typeface="Monaco" charset="0"/>
                  <a:cs typeface="Monaco" charset="0"/>
                </a:rPr>
                <a:t>__.</a:t>
              </a:r>
              <a:r>
                <a:rPr kumimoji="1" lang="en-US" altLang="zh-CN" sz="2000" dirty="0" err="1" smtClean="0">
                  <a:latin typeface="Monaco" charset="0"/>
                  <a:ea typeface="Monaco" charset="0"/>
                  <a:cs typeface="Monaco" charset="0"/>
                </a:rPr>
                <a:t>py</a:t>
              </a:r>
              <a:endParaRPr kumimoji="1" lang="zh-CN" altLang="en-US" sz="2000" dirty="0">
                <a:latin typeface="Monaco" charset="0"/>
                <a:ea typeface="Monaco" charset="0"/>
                <a:cs typeface="Monaco" charset="0"/>
              </a:endParaRPr>
            </a:p>
          </p:txBody>
        </p:sp>
        <p:cxnSp>
          <p:nvCxnSpPr>
            <p:cNvPr id="23" name="直线连接符 22"/>
            <p:cNvCxnSpPr/>
            <p:nvPr/>
          </p:nvCxnSpPr>
          <p:spPr>
            <a:xfrm>
              <a:off x="5518892" y="2780928"/>
              <a:ext cx="946200" cy="0"/>
            </a:xfrm>
            <a:prstGeom prst="line">
              <a:avLst/>
            </a:prstGeom>
            <a:ln w="38100">
              <a:solidFill>
                <a:srgbClr val="942124"/>
              </a:solidFill>
            </a:ln>
          </p:spPr>
          <p:style>
            <a:lnRef idx="1">
              <a:schemeClr val="accent1"/>
            </a:lnRef>
            <a:fillRef idx="0">
              <a:schemeClr val="accent1"/>
            </a:fillRef>
            <a:effectRef idx="0">
              <a:schemeClr val="accent1"/>
            </a:effectRef>
            <a:fontRef idx="minor">
              <a:schemeClr val="tx1"/>
            </a:fontRef>
          </p:style>
        </p:cxnSp>
        <p:sp>
          <p:nvSpPr>
            <p:cNvPr id="24" name="文本框 23"/>
            <p:cNvSpPr txBox="1"/>
            <p:nvPr/>
          </p:nvSpPr>
          <p:spPr>
            <a:xfrm>
              <a:off x="6611946" y="2580873"/>
              <a:ext cx="1723549" cy="400110"/>
            </a:xfrm>
            <a:prstGeom prst="rect">
              <a:avLst/>
            </a:prstGeom>
            <a:noFill/>
          </p:spPr>
          <p:txBody>
            <a:bodyPr wrap="none" rtlCol="0">
              <a:spAutoFit/>
            </a:bodyPr>
            <a:lstStyle/>
            <a:p>
              <a:r>
                <a:rPr kumimoji="1" lang="en-US" altLang="zh-CN" sz="2000" dirty="0" smtClean="0">
                  <a:latin typeface="Monaco" charset="0"/>
                  <a:ea typeface="Monaco" charset="0"/>
                  <a:cs typeface="Monaco" charset="0"/>
                </a:rPr>
                <a:t>module0.py</a:t>
              </a:r>
              <a:endParaRPr kumimoji="1" lang="zh-CN" altLang="en-US" sz="2000" dirty="0">
                <a:latin typeface="Monaco" charset="0"/>
                <a:ea typeface="Monaco" charset="0"/>
                <a:cs typeface="Monaco" charset="0"/>
              </a:endParaRPr>
            </a:p>
          </p:txBody>
        </p:sp>
        <p:cxnSp>
          <p:nvCxnSpPr>
            <p:cNvPr id="25" name="直线连接符 24"/>
            <p:cNvCxnSpPr/>
            <p:nvPr/>
          </p:nvCxnSpPr>
          <p:spPr>
            <a:xfrm>
              <a:off x="5518892" y="3355499"/>
              <a:ext cx="473100" cy="0"/>
            </a:xfrm>
            <a:prstGeom prst="line">
              <a:avLst/>
            </a:prstGeom>
            <a:ln w="38100">
              <a:solidFill>
                <a:srgbClr val="942124"/>
              </a:solidFill>
            </a:ln>
          </p:spPr>
          <p:style>
            <a:lnRef idx="1">
              <a:schemeClr val="accent1"/>
            </a:lnRef>
            <a:fillRef idx="0">
              <a:schemeClr val="accent1"/>
            </a:fillRef>
            <a:effectRef idx="0">
              <a:schemeClr val="accent1"/>
            </a:effectRef>
            <a:fontRef idx="minor">
              <a:schemeClr val="tx1"/>
            </a:fontRef>
          </p:style>
        </p:cxnSp>
        <p:sp>
          <p:nvSpPr>
            <p:cNvPr id="26" name="圆角矩形 25"/>
            <p:cNvSpPr/>
            <p:nvPr/>
          </p:nvSpPr>
          <p:spPr>
            <a:xfrm>
              <a:off x="5991992" y="3064834"/>
              <a:ext cx="1782574" cy="581330"/>
            </a:xfrm>
            <a:prstGeom prst="round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000" dirty="0" err="1" smtClean="0">
                  <a:latin typeface="Monaco" charset="0"/>
                  <a:ea typeface="Monaco" charset="0"/>
                  <a:cs typeface="Monaco" charset="0"/>
                </a:rPr>
                <a:t>Package_a</a:t>
              </a:r>
              <a:endParaRPr kumimoji="1" lang="zh-CN" altLang="en-US" sz="2000" dirty="0">
                <a:latin typeface="Monaco" charset="0"/>
                <a:ea typeface="Monaco" charset="0"/>
                <a:cs typeface="Monaco" charset="0"/>
              </a:endParaRPr>
            </a:p>
          </p:txBody>
        </p:sp>
        <p:cxnSp>
          <p:nvCxnSpPr>
            <p:cNvPr id="27" name="直线连接符 26"/>
            <p:cNvCxnSpPr>
              <a:stCxn id="26" idx="2"/>
            </p:cNvCxnSpPr>
            <p:nvPr/>
          </p:nvCxnSpPr>
          <p:spPr>
            <a:xfrm>
              <a:off x="6883279" y="3646164"/>
              <a:ext cx="0" cy="1238965"/>
            </a:xfrm>
            <a:prstGeom prst="line">
              <a:avLst/>
            </a:prstGeom>
            <a:ln w="38100">
              <a:solidFill>
                <a:srgbClr val="942124"/>
              </a:solidFill>
            </a:ln>
          </p:spPr>
          <p:style>
            <a:lnRef idx="1">
              <a:schemeClr val="accent1"/>
            </a:lnRef>
            <a:fillRef idx="0">
              <a:schemeClr val="accent1"/>
            </a:fillRef>
            <a:effectRef idx="0">
              <a:schemeClr val="accent1"/>
            </a:effectRef>
            <a:fontRef idx="minor">
              <a:schemeClr val="tx1"/>
            </a:fontRef>
          </p:style>
        </p:cxnSp>
        <p:cxnSp>
          <p:nvCxnSpPr>
            <p:cNvPr id="30" name="直线连接符 29"/>
            <p:cNvCxnSpPr/>
            <p:nvPr/>
          </p:nvCxnSpPr>
          <p:spPr>
            <a:xfrm>
              <a:off x="6883279" y="3988765"/>
              <a:ext cx="946200" cy="0"/>
            </a:xfrm>
            <a:prstGeom prst="line">
              <a:avLst/>
            </a:prstGeom>
            <a:ln w="38100">
              <a:solidFill>
                <a:srgbClr val="942124"/>
              </a:solidFill>
            </a:ln>
          </p:spPr>
          <p:style>
            <a:lnRef idx="1">
              <a:schemeClr val="accent1"/>
            </a:lnRef>
            <a:fillRef idx="0">
              <a:schemeClr val="accent1"/>
            </a:fillRef>
            <a:effectRef idx="0">
              <a:schemeClr val="accent1"/>
            </a:effectRef>
            <a:fontRef idx="minor">
              <a:schemeClr val="tx1"/>
            </a:fontRef>
          </p:style>
        </p:cxnSp>
        <p:sp>
          <p:nvSpPr>
            <p:cNvPr id="31" name="文本框 30"/>
            <p:cNvSpPr txBox="1"/>
            <p:nvPr/>
          </p:nvSpPr>
          <p:spPr>
            <a:xfrm>
              <a:off x="7837865" y="3788710"/>
              <a:ext cx="1877437" cy="400110"/>
            </a:xfrm>
            <a:prstGeom prst="rect">
              <a:avLst/>
            </a:prstGeom>
            <a:noFill/>
          </p:spPr>
          <p:txBody>
            <a:bodyPr wrap="none" rtlCol="0">
              <a:spAutoFit/>
            </a:bodyPr>
            <a:lstStyle/>
            <a:p>
              <a:r>
                <a:rPr kumimoji="1" lang="en-US" altLang="zh-CN" sz="2000" dirty="0" smtClean="0">
                  <a:latin typeface="Monaco" charset="0"/>
                  <a:ea typeface="Monaco" charset="0"/>
                  <a:cs typeface="Monaco" charset="0"/>
                </a:rPr>
                <a:t>__</a:t>
              </a:r>
              <a:r>
                <a:rPr kumimoji="1" lang="en-US" altLang="zh-CN" sz="2000" dirty="0" err="1" smtClean="0">
                  <a:latin typeface="Monaco" charset="0"/>
                  <a:ea typeface="Monaco" charset="0"/>
                  <a:cs typeface="Monaco" charset="0"/>
                </a:rPr>
                <a:t>init</a:t>
              </a:r>
              <a:r>
                <a:rPr kumimoji="1" lang="en-US" altLang="zh-CN" sz="2000" dirty="0" smtClean="0">
                  <a:latin typeface="Monaco" charset="0"/>
                  <a:ea typeface="Monaco" charset="0"/>
                  <a:cs typeface="Monaco" charset="0"/>
                </a:rPr>
                <a:t>__.</a:t>
              </a:r>
              <a:r>
                <a:rPr kumimoji="1" lang="en-US" altLang="zh-CN" sz="2000" dirty="0" err="1" smtClean="0">
                  <a:latin typeface="Monaco" charset="0"/>
                  <a:ea typeface="Monaco" charset="0"/>
                  <a:cs typeface="Monaco" charset="0"/>
                </a:rPr>
                <a:t>py</a:t>
              </a:r>
              <a:endParaRPr kumimoji="1" lang="zh-CN" altLang="en-US" sz="2000" dirty="0">
                <a:latin typeface="Monaco" charset="0"/>
                <a:ea typeface="Monaco" charset="0"/>
                <a:cs typeface="Monaco" charset="0"/>
              </a:endParaRPr>
            </a:p>
          </p:txBody>
        </p:sp>
        <p:sp>
          <p:nvSpPr>
            <p:cNvPr id="32" name="文本框 31"/>
            <p:cNvSpPr txBox="1"/>
            <p:nvPr/>
          </p:nvSpPr>
          <p:spPr>
            <a:xfrm>
              <a:off x="7914808" y="4284846"/>
              <a:ext cx="1723549" cy="400110"/>
            </a:xfrm>
            <a:prstGeom prst="rect">
              <a:avLst/>
            </a:prstGeom>
            <a:noFill/>
          </p:spPr>
          <p:txBody>
            <a:bodyPr wrap="none" rtlCol="0">
              <a:spAutoFit/>
            </a:bodyPr>
            <a:lstStyle/>
            <a:p>
              <a:r>
                <a:rPr kumimoji="1" lang="en-US" altLang="zh-CN" sz="2000" dirty="0" smtClean="0">
                  <a:latin typeface="Monaco" charset="0"/>
                  <a:ea typeface="Monaco" charset="0"/>
                  <a:cs typeface="Monaco" charset="0"/>
                </a:rPr>
                <a:t>module1.py</a:t>
              </a:r>
              <a:endParaRPr kumimoji="1" lang="zh-CN" altLang="en-US" sz="2000" dirty="0">
                <a:latin typeface="Monaco" charset="0"/>
                <a:ea typeface="Monaco" charset="0"/>
                <a:cs typeface="Monaco" charset="0"/>
              </a:endParaRPr>
            </a:p>
          </p:txBody>
        </p:sp>
        <p:cxnSp>
          <p:nvCxnSpPr>
            <p:cNvPr id="33" name="直线连接符 32"/>
            <p:cNvCxnSpPr/>
            <p:nvPr/>
          </p:nvCxnSpPr>
          <p:spPr>
            <a:xfrm>
              <a:off x="6891665" y="4484901"/>
              <a:ext cx="946200" cy="0"/>
            </a:xfrm>
            <a:prstGeom prst="line">
              <a:avLst/>
            </a:prstGeom>
            <a:ln w="38100">
              <a:solidFill>
                <a:srgbClr val="942124"/>
              </a:solidFill>
            </a:ln>
          </p:spPr>
          <p:style>
            <a:lnRef idx="1">
              <a:schemeClr val="accent1"/>
            </a:lnRef>
            <a:fillRef idx="0">
              <a:schemeClr val="accent1"/>
            </a:fillRef>
            <a:effectRef idx="0">
              <a:schemeClr val="accent1"/>
            </a:effectRef>
            <a:fontRef idx="minor">
              <a:schemeClr val="tx1"/>
            </a:fontRef>
          </p:style>
        </p:cxnSp>
        <p:cxnSp>
          <p:nvCxnSpPr>
            <p:cNvPr id="34" name="直线连接符 33"/>
            <p:cNvCxnSpPr/>
            <p:nvPr/>
          </p:nvCxnSpPr>
          <p:spPr>
            <a:xfrm>
              <a:off x="6891665" y="4885129"/>
              <a:ext cx="946200" cy="0"/>
            </a:xfrm>
            <a:prstGeom prst="line">
              <a:avLst/>
            </a:prstGeom>
            <a:ln w="38100">
              <a:solidFill>
                <a:srgbClr val="942124"/>
              </a:solidFill>
            </a:ln>
          </p:spPr>
          <p:style>
            <a:lnRef idx="1">
              <a:schemeClr val="accent1"/>
            </a:lnRef>
            <a:fillRef idx="0">
              <a:schemeClr val="accent1"/>
            </a:fillRef>
            <a:effectRef idx="0">
              <a:schemeClr val="accent1"/>
            </a:effectRef>
            <a:fontRef idx="minor">
              <a:schemeClr val="tx1"/>
            </a:fontRef>
          </p:style>
        </p:cxnSp>
        <p:sp>
          <p:nvSpPr>
            <p:cNvPr id="36" name="文本框 35"/>
            <p:cNvSpPr txBox="1"/>
            <p:nvPr/>
          </p:nvSpPr>
          <p:spPr>
            <a:xfrm>
              <a:off x="7914808" y="4685074"/>
              <a:ext cx="1723549" cy="400110"/>
            </a:xfrm>
            <a:prstGeom prst="rect">
              <a:avLst/>
            </a:prstGeom>
            <a:noFill/>
          </p:spPr>
          <p:txBody>
            <a:bodyPr wrap="none" rtlCol="0">
              <a:spAutoFit/>
            </a:bodyPr>
            <a:lstStyle/>
            <a:p>
              <a:r>
                <a:rPr kumimoji="1" lang="en-US" altLang="zh-CN" sz="2000" dirty="0" smtClean="0">
                  <a:latin typeface="Monaco" charset="0"/>
                  <a:ea typeface="Monaco" charset="0"/>
                  <a:cs typeface="Monaco" charset="0"/>
                </a:rPr>
                <a:t>module2.py</a:t>
              </a:r>
              <a:endParaRPr kumimoji="1" lang="zh-CN" altLang="en-US" sz="2000" dirty="0">
                <a:latin typeface="Monaco" charset="0"/>
                <a:ea typeface="Monaco" charset="0"/>
                <a:cs typeface="Monaco" charset="0"/>
              </a:endParaRPr>
            </a:p>
          </p:txBody>
        </p:sp>
        <p:sp>
          <p:nvSpPr>
            <p:cNvPr id="39" name="圆角矩形 38"/>
            <p:cNvSpPr/>
            <p:nvPr/>
          </p:nvSpPr>
          <p:spPr>
            <a:xfrm>
              <a:off x="5991992" y="5208778"/>
              <a:ext cx="1782574" cy="581330"/>
            </a:xfrm>
            <a:prstGeom prst="round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000" dirty="0" err="1" smtClean="0">
                  <a:latin typeface="Monaco" charset="0"/>
                  <a:ea typeface="Monaco" charset="0"/>
                  <a:cs typeface="Monaco" charset="0"/>
                </a:rPr>
                <a:t>Package_b</a:t>
              </a:r>
              <a:endParaRPr kumimoji="1" lang="zh-CN" altLang="en-US" sz="2000" dirty="0">
                <a:latin typeface="Monaco" charset="0"/>
                <a:ea typeface="Monaco" charset="0"/>
                <a:cs typeface="Monaco" charset="0"/>
              </a:endParaRPr>
            </a:p>
          </p:txBody>
        </p:sp>
        <p:cxnSp>
          <p:nvCxnSpPr>
            <p:cNvPr id="40" name="直线连接符 39"/>
            <p:cNvCxnSpPr/>
            <p:nvPr/>
          </p:nvCxnSpPr>
          <p:spPr>
            <a:xfrm>
              <a:off x="6883279" y="5790108"/>
              <a:ext cx="0" cy="838737"/>
            </a:xfrm>
            <a:prstGeom prst="line">
              <a:avLst/>
            </a:prstGeom>
            <a:ln w="38100">
              <a:solidFill>
                <a:srgbClr val="942124"/>
              </a:solidFill>
            </a:ln>
          </p:spPr>
          <p:style>
            <a:lnRef idx="1">
              <a:schemeClr val="accent1"/>
            </a:lnRef>
            <a:fillRef idx="0">
              <a:schemeClr val="accent1"/>
            </a:fillRef>
            <a:effectRef idx="0">
              <a:schemeClr val="accent1"/>
            </a:effectRef>
            <a:fontRef idx="minor">
              <a:schemeClr val="tx1"/>
            </a:fontRef>
          </p:style>
        </p:cxnSp>
        <p:cxnSp>
          <p:nvCxnSpPr>
            <p:cNvPr id="41" name="直线连接符 40"/>
            <p:cNvCxnSpPr/>
            <p:nvPr/>
          </p:nvCxnSpPr>
          <p:spPr>
            <a:xfrm>
              <a:off x="6883279" y="6132709"/>
              <a:ext cx="946200" cy="0"/>
            </a:xfrm>
            <a:prstGeom prst="line">
              <a:avLst/>
            </a:prstGeom>
            <a:ln w="38100">
              <a:solidFill>
                <a:srgbClr val="942124"/>
              </a:solidFill>
            </a:ln>
          </p:spPr>
          <p:style>
            <a:lnRef idx="1">
              <a:schemeClr val="accent1"/>
            </a:lnRef>
            <a:fillRef idx="0">
              <a:schemeClr val="accent1"/>
            </a:fillRef>
            <a:effectRef idx="0">
              <a:schemeClr val="accent1"/>
            </a:effectRef>
            <a:fontRef idx="minor">
              <a:schemeClr val="tx1"/>
            </a:fontRef>
          </p:style>
        </p:cxnSp>
        <p:sp>
          <p:nvSpPr>
            <p:cNvPr id="42" name="文本框 41"/>
            <p:cNvSpPr txBox="1"/>
            <p:nvPr/>
          </p:nvSpPr>
          <p:spPr>
            <a:xfrm>
              <a:off x="7837865" y="5932654"/>
              <a:ext cx="1877437" cy="400110"/>
            </a:xfrm>
            <a:prstGeom prst="rect">
              <a:avLst/>
            </a:prstGeom>
            <a:noFill/>
          </p:spPr>
          <p:txBody>
            <a:bodyPr wrap="none" rtlCol="0">
              <a:spAutoFit/>
            </a:bodyPr>
            <a:lstStyle/>
            <a:p>
              <a:r>
                <a:rPr kumimoji="1" lang="en-US" altLang="zh-CN" sz="2000" dirty="0" smtClean="0">
                  <a:latin typeface="Monaco" charset="0"/>
                  <a:ea typeface="Monaco" charset="0"/>
                  <a:cs typeface="Monaco" charset="0"/>
                </a:rPr>
                <a:t>__</a:t>
              </a:r>
              <a:r>
                <a:rPr kumimoji="1" lang="en-US" altLang="zh-CN" sz="2000" dirty="0" err="1" smtClean="0">
                  <a:latin typeface="Monaco" charset="0"/>
                  <a:ea typeface="Monaco" charset="0"/>
                  <a:cs typeface="Monaco" charset="0"/>
                </a:rPr>
                <a:t>init</a:t>
              </a:r>
              <a:r>
                <a:rPr kumimoji="1" lang="en-US" altLang="zh-CN" sz="2000" dirty="0" smtClean="0">
                  <a:latin typeface="Monaco" charset="0"/>
                  <a:ea typeface="Monaco" charset="0"/>
                  <a:cs typeface="Monaco" charset="0"/>
                </a:rPr>
                <a:t>__.</a:t>
              </a:r>
              <a:r>
                <a:rPr kumimoji="1" lang="en-US" altLang="zh-CN" sz="2000" dirty="0" err="1" smtClean="0">
                  <a:latin typeface="Monaco" charset="0"/>
                  <a:ea typeface="Monaco" charset="0"/>
                  <a:cs typeface="Monaco" charset="0"/>
                </a:rPr>
                <a:t>py</a:t>
              </a:r>
              <a:endParaRPr kumimoji="1" lang="zh-CN" altLang="en-US" sz="2000" dirty="0">
                <a:latin typeface="Monaco" charset="0"/>
                <a:ea typeface="Monaco" charset="0"/>
                <a:cs typeface="Monaco" charset="0"/>
              </a:endParaRPr>
            </a:p>
          </p:txBody>
        </p:sp>
        <p:sp>
          <p:nvSpPr>
            <p:cNvPr id="43" name="文本框 42"/>
            <p:cNvSpPr txBox="1"/>
            <p:nvPr/>
          </p:nvSpPr>
          <p:spPr>
            <a:xfrm>
              <a:off x="7914808" y="6428790"/>
              <a:ext cx="1723549" cy="400110"/>
            </a:xfrm>
            <a:prstGeom prst="rect">
              <a:avLst/>
            </a:prstGeom>
            <a:noFill/>
          </p:spPr>
          <p:txBody>
            <a:bodyPr wrap="none" rtlCol="0">
              <a:spAutoFit/>
            </a:bodyPr>
            <a:lstStyle/>
            <a:p>
              <a:r>
                <a:rPr kumimoji="1" lang="en-US" altLang="zh-CN" sz="2000" dirty="0" smtClean="0">
                  <a:latin typeface="Monaco" charset="0"/>
                  <a:ea typeface="Monaco" charset="0"/>
                  <a:cs typeface="Monaco" charset="0"/>
                </a:rPr>
                <a:t>module3.py</a:t>
              </a:r>
              <a:endParaRPr kumimoji="1" lang="zh-CN" altLang="en-US" sz="2000" dirty="0">
                <a:latin typeface="Monaco" charset="0"/>
                <a:ea typeface="Monaco" charset="0"/>
                <a:cs typeface="Monaco" charset="0"/>
              </a:endParaRPr>
            </a:p>
          </p:txBody>
        </p:sp>
        <p:cxnSp>
          <p:nvCxnSpPr>
            <p:cNvPr id="44" name="直线连接符 43"/>
            <p:cNvCxnSpPr/>
            <p:nvPr/>
          </p:nvCxnSpPr>
          <p:spPr>
            <a:xfrm>
              <a:off x="6891665" y="6628845"/>
              <a:ext cx="946200" cy="0"/>
            </a:xfrm>
            <a:prstGeom prst="line">
              <a:avLst/>
            </a:prstGeom>
            <a:ln w="38100">
              <a:solidFill>
                <a:srgbClr val="942124"/>
              </a:solidFill>
            </a:ln>
          </p:spPr>
          <p:style>
            <a:lnRef idx="1">
              <a:schemeClr val="accent1"/>
            </a:lnRef>
            <a:fillRef idx="0">
              <a:schemeClr val="accent1"/>
            </a:fillRef>
            <a:effectRef idx="0">
              <a:schemeClr val="accent1"/>
            </a:effectRef>
            <a:fontRef idx="minor">
              <a:schemeClr val="tx1"/>
            </a:fontRef>
          </p:style>
        </p:cxnSp>
        <p:cxnSp>
          <p:nvCxnSpPr>
            <p:cNvPr id="48" name="直线连接符 47"/>
            <p:cNvCxnSpPr>
              <a:endCxn id="39" idx="1"/>
            </p:cNvCxnSpPr>
            <p:nvPr/>
          </p:nvCxnSpPr>
          <p:spPr>
            <a:xfrm>
              <a:off x="5518892" y="5499443"/>
              <a:ext cx="473100" cy="0"/>
            </a:xfrm>
            <a:prstGeom prst="line">
              <a:avLst/>
            </a:prstGeom>
            <a:ln w="38100">
              <a:solidFill>
                <a:srgbClr val="942124"/>
              </a:solidFill>
            </a:ln>
          </p:spPr>
          <p:style>
            <a:lnRef idx="1">
              <a:schemeClr val="accent1"/>
            </a:lnRef>
            <a:fillRef idx="0">
              <a:schemeClr val="accent1"/>
            </a:fillRef>
            <a:effectRef idx="0">
              <a:schemeClr val="accent1"/>
            </a:effectRef>
            <a:fontRef idx="minor">
              <a:schemeClr val="tx1"/>
            </a:fontRef>
          </p:style>
        </p:cxnSp>
      </p:grpSp>
      <p:sp>
        <p:nvSpPr>
          <p:cNvPr id="6" name="矩形 5"/>
          <p:cNvSpPr/>
          <p:nvPr/>
        </p:nvSpPr>
        <p:spPr>
          <a:xfrm>
            <a:off x="583883" y="2772097"/>
            <a:ext cx="5467038" cy="2071933"/>
          </a:xfrm>
          <a:prstGeom prst="rect">
            <a:avLst/>
          </a:prstGeom>
          <a:noFill/>
          <a:ln>
            <a:solidFill>
              <a:srgbClr val="9421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5" name="文本框 34"/>
          <p:cNvSpPr txBox="1"/>
          <p:nvPr/>
        </p:nvSpPr>
        <p:spPr>
          <a:xfrm>
            <a:off x="745651" y="2858160"/>
            <a:ext cx="4955203" cy="1938992"/>
          </a:xfrm>
          <a:prstGeom prst="rect">
            <a:avLst/>
          </a:prstGeom>
          <a:noFill/>
        </p:spPr>
        <p:txBody>
          <a:bodyPr wrap="none" rtlCol="0">
            <a:spAutoFit/>
          </a:bodyPr>
          <a:lstStyle/>
          <a:p>
            <a:r>
              <a:rPr kumimoji="1" lang="en-US" altLang="zh-CN" sz="2000" dirty="0">
                <a:solidFill>
                  <a:srgbClr val="C00000"/>
                </a:solidFill>
                <a:latin typeface="Monaco" charset="0"/>
                <a:ea typeface="Monaco" charset="0"/>
                <a:cs typeface="Monaco" charset="0"/>
              </a:rPr>
              <a:t>i</a:t>
            </a:r>
            <a:r>
              <a:rPr kumimoji="1" lang="en-US" altLang="zh-CN" sz="2000" dirty="0" smtClean="0">
                <a:solidFill>
                  <a:srgbClr val="C00000"/>
                </a:solidFill>
                <a:latin typeface="Monaco" charset="0"/>
                <a:ea typeface="Monaco" charset="0"/>
                <a:cs typeface="Monaco" charset="0"/>
              </a:rPr>
              <a:t>mport</a:t>
            </a:r>
            <a:r>
              <a:rPr kumimoji="1" lang="zh-CN" altLang="en-US" sz="2000" dirty="0" smtClean="0">
                <a:latin typeface="Monaco" charset="0"/>
                <a:ea typeface="Monaco" charset="0"/>
                <a:cs typeface="Monaco" charset="0"/>
              </a:rPr>
              <a:t> </a:t>
            </a:r>
            <a:r>
              <a:rPr kumimoji="1" lang="en-US" altLang="zh-CN" sz="2000" dirty="0" smtClean="0">
                <a:latin typeface="Monaco" charset="0"/>
                <a:ea typeface="Monaco" charset="0"/>
                <a:cs typeface="Monaco" charset="0"/>
              </a:rPr>
              <a:t>Package_a.module1</a:t>
            </a:r>
          </a:p>
          <a:p>
            <a:r>
              <a:rPr kumimoji="1" lang="en-US" altLang="zh-CN" sz="2000" dirty="0">
                <a:solidFill>
                  <a:srgbClr val="C00000"/>
                </a:solidFill>
                <a:latin typeface="Monaco" charset="0"/>
                <a:ea typeface="Monaco" charset="0"/>
                <a:cs typeface="Monaco" charset="0"/>
              </a:rPr>
              <a:t>i</a:t>
            </a:r>
            <a:r>
              <a:rPr kumimoji="1" lang="en-US" altLang="zh-CN" sz="2000" dirty="0" smtClean="0">
                <a:solidFill>
                  <a:srgbClr val="C00000"/>
                </a:solidFill>
                <a:latin typeface="Monaco" charset="0"/>
                <a:ea typeface="Monaco" charset="0"/>
                <a:cs typeface="Monaco" charset="0"/>
              </a:rPr>
              <a:t>mport</a:t>
            </a:r>
            <a:r>
              <a:rPr kumimoji="1" lang="zh-CN" altLang="en-US" sz="2000" dirty="0" smtClean="0">
                <a:latin typeface="Monaco" charset="0"/>
                <a:ea typeface="Monaco" charset="0"/>
                <a:cs typeface="Monaco" charset="0"/>
              </a:rPr>
              <a:t> </a:t>
            </a:r>
            <a:r>
              <a:rPr kumimoji="1" lang="en-US" altLang="zh-CN" sz="2000" dirty="0" smtClean="0">
                <a:latin typeface="Monaco" charset="0"/>
                <a:ea typeface="Monaco" charset="0"/>
                <a:cs typeface="Monaco" charset="0"/>
              </a:rPr>
              <a:t>Package_b.module3</a:t>
            </a:r>
          </a:p>
          <a:p>
            <a:r>
              <a:rPr kumimoji="1" lang="en-US" altLang="zh-CN" sz="2000" dirty="0">
                <a:solidFill>
                  <a:srgbClr val="C00000"/>
                </a:solidFill>
                <a:latin typeface="Monaco" charset="0"/>
                <a:ea typeface="Monaco" charset="0"/>
                <a:cs typeface="Monaco" charset="0"/>
              </a:rPr>
              <a:t>f</a:t>
            </a:r>
            <a:r>
              <a:rPr kumimoji="1" lang="en-US" altLang="zh-CN" sz="2000" dirty="0" smtClean="0">
                <a:solidFill>
                  <a:srgbClr val="C00000"/>
                </a:solidFill>
                <a:latin typeface="Monaco" charset="0"/>
                <a:ea typeface="Monaco" charset="0"/>
                <a:cs typeface="Monaco" charset="0"/>
              </a:rPr>
              <a:t>rom</a:t>
            </a:r>
            <a:r>
              <a:rPr kumimoji="1" lang="zh-CN" altLang="en-US" sz="2000" dirty="0" smtClean="0">
                <a:latin typeface="Monaco" charset="0"/>
                <a:ea typeface="Monaco" charset="0"/>
                <a:cs typeface="Monaco" charset="0"/>
              </a:rPr>
              <a:t> </a:t>
            </a:r>
            <a:r>
              <a:rPr kumimoji="1" lang="en-US" altLang="zh-CN" sz="2000" dirty="0" smtClean="0">
                <a:latin typeface="Monaco" charset="0"/>
                <a:ea typeface="Monaco" charset="0"/>
                <a:cs typeface="Monaco" charset="0"/>
              </a:rPr>
              <a:t>Package_a.module1</a:t>
            </a:r>
            <a:r>
              <a:rPr kumimoji="1" lang="zh-CN" altLang="en-US" sz="2000" dirty="0" smtClean="0">
                <a:latin typeface="Monaco" charset="0"/>
                <a:ea typeface="Monaco" charset="0"/>
                <a:cs typeface="Monaco" charset="0"/>
              </a:rPr>
              <a:t> </a:t>
            </a:r>
            <a:r>
              <a:rPr kumimoji="1" lang="en-US" altLang="zh-CN" sz="2000" dirty="0" smtClean="0">
                <a:solidFill>
                  <a:srgbClr val="C00000"/>
                </a:solidFill>
                <a:latin typeface="Monaco" charset="0"/>
                <a:ea typeface="Monaco" charset="0"/>
                <a:cs typeface="Monaco" charset="0"/>
              </a:rPr>
              <a:t>import</a:t>
            </a:r>
            <a:r>
              <a:rPr kumimoji="1" lang="zh-CN" altLang="en-US" sz="2000" dirty="0" smtClean="0">
                <a:latin typeface="Monaco" charset="0"/>
                <a:ea typeface="Monaco" charset="0"/>
                <a:cs typeface="Monaco" charset="0"/>
              </a:rPr>
              <a:t> *</a:t>
            </a:r>
            <a:endParaRPr kumimoji="1" lang="en-US" altLang="zh-CN" sz="2000" dirty="0" smtClean="0">
              <a:latin typeface="Monaco" charset="0"/>
              <a:ea typeface="Monaco" charset="0"/>
              <a:cs typeface="Monaco" charset="0"/>
            </a:endParaRPr>
          </a:p>
          <a:p>
            <a:endParaRPr kumimoji="1" lang="en-US" altLang="zh-CN" sz="2000" dirty="0">
              <a:latin typeface="Monaco" charset="0"/>
              <a:ea typeface="Monaco" charset="0"/>
              <a:cs typeface="Monaco" charset="0"/>
            </a:endParaRPr>
          </a:p>
          <a:p>
            <a:r>
              <a:rPr kumimoji="1" lang="en-US" altLang="zh-CN" sz="2000" dirty="0" smtClean="0">
                <a:solidFill>
                  <a:srgbClr val="C00000"/>
                </a:solidFill>
                <a:latin typeface="Monaco" charset="0"/>
                <a:ea typeface="Monaco" charset="0"/>
                <a:cs typeface="Monaco" charset="0"/>
              </a:rPr>
              <a:t>import</a:t>
            </a:r>
            <a:r>
              <a:rPr kumimoji="1" lang="zh-CN" altLang="en-US" sz="2000" dirty="0" smtClean="0">
                <a:latin typeface="Monaco" charset="0"/>
                <a:ea typeface="Monaco" charset="0"/>
                <a:cs typeface="Monaco" charset="0"/>
              </a:rPr>
              <a:t> </a:t>
            </a:r>
            <a:r>
              <a:rPr kumimoji="1" lang="en-US" altLang="zh-CN" sz="2000" dirty="0" smtClean="0">
                <a:latin typeface="Monaco" charset="0"/>
                <a:ea typeface="Monaco" charset="0"/>
                <a:cs typeface="Monaco" charset="0"/>
              </a:rPr>
              <a:t>module0</a:t>
            </a:r>
          </a:p>
          <a:p>
            <a:r>
              <a:rPr kumimoji="1" lang="en-US" altLang="zh-CN" sz="2000" dirty="0">
                <a:solidFill>
                  <a:srgbClr val="C00000"/>
                </a:solidFill>
                <a:latin typeface="Monaco" charset="0"/>
                <a:ea typeface="Monaco" charset="0"/>
                <a:cs typeface="Monaco" charset="0"/>
              </a:rPr>
              <a:t>f</a:t>
            </a:r>
            <a:r>
              <a:rPr kumimoji="1" lang="en-US" altLang="zh-CN" sz="2000" dirty="0" smtClean="0">
                <a:solidFill>
                  <a:srgbClr val="C00000"/>
                </a:solidFill>
                <a:latin typeface="Monaco" charset="0"/>
                <a:ea typeface="Monaco" charset="0"/>
                <a:cs typeface="Monaco" charset="0"/>
              </a:rPr>
              <a:t>rom</a:t>
            </a:r>
            <a:r>
              <a:rPr kumimoji="1" lang="zh-CN" altLang="en-US" sz="2000" dirty="0" smtClean="0">
                <a:latin typeface="Monaco" charset="0"/>
                <a:ea typeface="Monaco" charset="0"/>
                <a:cs typeface="Monaco" charset="0"/>
              </a:rPr>
              <a:t> </a:t>
            </a:r>
            <a:r>
              <a:rPr kumimoji="1" lang="en-US" altLang="zh-CN" sz="2000" dirty="0" smtClean="0">
                <a:latin typeface="Monaco" charset="0"/>
                <a:ea typeface="Monaco" charset="0"/>
                <a:cs typeface="Monaco" charset="0"/>
              </a:rPr>
              <a:t>module0</a:t>
            </a:r>
            <a:r>
              <a:rPr kumimoji="1" lang="zh-CN" altLang="en-US" sz="2000" dirty="0" smtClean="0">
                <a:latin typeface="Monaco" charset="0"/>
                <a:ea typeface="Monaco" charset="0"/>
                <a:cs typeface="Monaco" charset="0"/>
              </a:rPr>
              <a:t> </a:t>
            </a:r>
            <a:r>
              <a:rPr kumimoji="1" lang="en-US" altLang="zh-CN" sz="2000" dirty="0" smtClean="0">
                <a:solidFill>
                  <a:srgbClr val="C00000"/>
                </a:solidFill>
                <a:latin typeface="Monaco" charset="0"/>
                <a:ea typeface="Monaco" charset="0"/>
                <a:cs typeface="Monaco" charset="0"/>
              </a:rPr>
              <a:t>import</a:t>
            </a:r>
            <a:r>
              <a:rPr kumimoji="1" lang="zh-CN" altLang="en-US" sz="2000" dirty="0" smtClean="0">
                <a:latin typeface="Monaco" charset="0"/>
                <a:ea typeface="Monaco" charset="0"/>
                <a:cs typeface="Monaco" charset="0"/>
              </a:rPr>
              <a:t> *</a:t>
            </a:r>
            <a:endParaRPr kumimoji="1" lang="zh-CN" altLang="en-US" sz="2000" dirty="0">
              <a:latin typeface="Monaco" charset="0"/>
              <a:ea typeface="Monaco" charset="0"/>
              <a:cs typeface="Monaco" charset="0"/>
            </a:endParaRPr>
          </a:p>
        </p:txBody>
      </p:sp>
      <p:sp>
        <p:nvSpPr>
          <p:cNvPr id="37" name="矩形 36"/>
          <p:cNvSpPr/>
          <p:nvPr/>
        </p:nvSpPr>
        <p:spPr>
          <a:xfrm>
            <a:off x="583884" y="4828986"/>
            <a:ext cx="5467038" cy="906950"/>
          </a:xfrm>
          <a:prstGeom prst="rect">
            <a:avLst/>
          </a:prstGeom>
          <a:noFill/>
          <a:ln>
            <a:solidFill>
              <a:srgbClr val="9421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8" name="文本框 37"/>
          <p:cNvSpPr txBox="1"/>
          <p:nvPr/>
        </p:nvSpPr>
        <p:spPr>
          <a:xfrm>
            <a:off x="745651" y="4957936"/>
            <a:ext cx="4801314" cy="707886"/>
          </a:xfrm>
          <a:prstGeom prst="rect">
            <a:avLst/>
          </a:prstGeom>
          <a:noFill/>
        </p:spPr>
        <p:txBody>
          <a:bodyPr wrap="none" rtlCol="0">
            <a:spAutoFit/>
          </a:bodyPr>
          <a:lstStyle/>
          <a:p>
            <a:r>
              <a:rPr kumimoji="1" lang="en-US" altLang="zh-CN" sz="2000" dirty="0">
                <a:solidFill>
                  <a:srgbClr val="C00000"/>
                </a:solidFill>
                <a:latin typeface="Monaco" charset="0"/>
                <a:ea typeface="Monaco" charset="0"/>
                <a:cs typeface="Monaco" charset="0"/>
              </a:rPr>
              <a:t>i</a:t>
            </a:r>
            <a:r>
              <a:rPr kumimoji="1" lang="en-US" altLang="zh-CN" sz="2000" dirty="0" smtClean="0">
                <a:solidFill>
                  <a:srgbClr val="C00000"/>
                </a:solidFill>
                <a:latin typeface="Monaco" charset="0"/>
                <a:ea typeface="Monaco" charset="0"/>
                <a:cs typeface="Monaco" charset="0"/>
              </a:rPr>
              <a:t>mport</a:t>
            </a:r>
            <a:r>
              <a:rPr kumimoji="1" lang="zh-CN" altLang="en-US" sz="2000" dirty="0" smtClean="0">
                <a:latin typeface="Monaco" charset="0"/>
                <a:ea typeface="Monaco" charset="0"/>
                <a:cs typeface="Monaco" charset="0"/>
              </a:rPr>
              <a:t> </a:t>
            </a:r>
            <a:r>
              <a:rPr kumimoji="1" lang="en-US" altLang="zh-CN" sz="2000" dirty="0" smtClean="0">
                <a:latin typeface="Monaco" charset="0"/>
                <a:ea typeface="Monaco" charset="0"/>
                <a:cs typeface="Monaco" charset="0"/>
              </a:rPr>
              <a:t>Package_a.module1</a:t>
            </a:r>
            <a:r>
              <a:rPr kumimoji="1" lang="zh-CN" altLang="en-US" sz="2000" dirty="0" smtClean="0">
                <a:latin typeface="Monaco" charset="0"/>
                <a:ea typeface="Monaco" charset="0"/>
                <a:cs typeface="Monaco" charset="0"/>
              </a:rPr>
              <a:t> </a:t>
            </a:r>
            <a:r>
              <a:rPr kumimoji="1" lang="en-US" altLang="zh-CN" sz="2000" dirty="0" smtClean="0">
                <a:solidFill>
                  <a:srgbClr val="C00000"/>
                </a:solidFill>
                <a:latin typeface="Monaco" charset="0"/>
                <a:ea typeface="Monaco" charset="0"/>
                <a:cs typeface="Monaco" charset="0"/>
              </a:rPr>
              <a:t>as</a:t>
            </a:r>
            <a:r>
              <a:rPr kumimoji="1" lang="zh-CN" altLang="en-US" sz="2000" dirty="0" smtClean="0">
                <a:latin typeface="Monaco" charset="0"/>
                <a:ea typeface="Monaco" charset="0"/>
                <a:cs typeface="Monaco" charset="0"/>
              </a:rPr>
              <a:t> </a:t>
            </a:r>
            <a:r>
              <a:rPr kumimoji="1" lang="en-US" altLang="zh-CN" sz="2000" dirty="0" smtClean="0">
                <a:latin typeface="Monaco" charset="0"/>
                <a:ea typeface="Monaco" charset="0"/>
                <a:cs typeface="Monaco" charset="0"/>
              </a:rPr>
              <a:t>m1</a:t>
            </a:r>
          </a:p>
          <a:p>
            <a:r>
              <a:rPr kumimoji="1" lang="en-US" altLang="zh-CN" sz="2000" dirty="0" smtClean="0">
                <a:latin typeface="Monaco" charset="0"/>
                <a:ea typeface="Monaco" charset="0"/>
                <a:cs typeface="Monaco" charset="0"/>
              </a:rPr>
              <a:t>t</a:t>
            </a:r>
            <a:r>
              <a:rPr kumimoji="1" lang="zh-CN" altLang="en-US" sz="2000" dirty="0" smtClean="0">
                <a:latin typeface="Monaco" charset="0"/>
                <a:ea typeface="Monaco" charset="0"/>
                <a:cs typeface="Monaco" charset="0"/>
              </a:rPr>
              <a:t> </a:t>
            </a:r>
            <a:r>
              <a:rPr kumimoji="1" lang="en-US" altLang="zh-CN" sz="2000" dirty="0" smtClean="0">
                <a:latin typeface="Monaco" charset="0"/>
                <a:ea typeface="Monaco" charset="0"/>
                <a:cs typeface="Monaco" charset="0"/>
              </a:rPr>
              <a:t>=</a:t>
            </a:r>
            <a:r>
              <a:rPr kumimoji="1" lang="zh-CN" altLang="en-US" sz="2000" dirty="0" smtClean="0">
                <a:latin typeface="Monaco" charset="0"/>
                <a:ea typeface="Monaco" charset="0"/>
                <a:cs typeface="Monaco" charset="0"/>
              </a:rPr>
              <a:t> </a:t>
            </a:r>
            <a:r>
              <a:rPr kumimoji="1" lang="en-US" altLang="zh-CN" sz="2000" dirty="0" smtClean="0">
                <a:latin typeface="Monaco" charset="0"/>
                <a:ea typeface="Monaco" charset="0"/>
                <a:cs typeface="Monaco" charset="0"/>
              </a:rPr>
              <a:t>m1.Test()</a:t>
            </a:r>
            <a:endParaRPr kumimoji="1" lang="zh-CN" altLang="en-US" sz="2000" dirty="0">
              <a:latin typeface="Monaco" charset="0"/>
              <a:ea typeface="Monaco" charset="0"/>
              <a:cs typeface="Monaco" charset="0"/>
            </a:endParaRPr>
          </a:p>
        </p:txBody>
      </p:sp>
      <p:sp>
        <p:nvSpPr>
          <p:cNvPr id="45" name="矩形 44"/>
          <p:cNvSpPr/>
          <p:nvPr/>
        </p:nvSpPr>
        <p:spPr>
          <a:xfrm>
            <a:off x="583884" y="5733256"/>
            <a:ext cx="5467038" cy="906950"/>
          </a:xfrm>
          <a:prstGeom prst="rect">
            <a:avLst/>
          </a:prstGeom>
          <a:noFill/>
          <a:ln>
            <a:solidFill>
              <a:srgbClr val="9421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6" name="文本框 45"/>
          <p:cNvSpPr txBox="1"/>
          <p:nvPr/>
        </p:nvSpPr>
        <p:spPr>
          <a:xfrm>
            <a:off x="745651" y="5877272"/>
            <a:ext cx="5109091" cy="707886"/>
          </a:xfrm>
          <a:prstGeom prst="rect">
            <a:avLst/>
          </a:prstGeom>
          <a:noFill/>
        </p:spPr>
        <p:txBody>
          <a:bodyPr wrap="none" rtlCol="0">
            <a:spAutoFit/>
          </a:bodyPr>
          <a:lstStyle/>
          <a:p>
            <a:r>
              <a:rPr kumimoji="1" lang="en-US" altLang="zh-CN" sz="2000" dirty="0" smtClean="0">
                <a:solidFill>
                  <a:srgbClr val="C00000"/>
                </a:solidFill>
                <a:latin typeface="Monaco" charset="0"/>
                <a:ea typeface="Monaco" charset="0"/>
                <a:cs typeface="Monaco" charset="0"/>
              </a:rPr>
              <a:t>from</a:t>
            </a:r>
            <a:r>
              <a:rPr kumimoji="1" lang="zh-CN" altLang="en-US" sz="2000" dirty="0" smtClean="0">
                <a:latin typeface="Monaco" charset="0"/>
                <a:ea typeface="Monaco" charset="0"/>
                <a:cs typeface="Monaco" charset="0"/>
              </a:rPr>
              <a:t> </a:t>
            </a:r>
            <a:r>
              <a:rPr kumimoji="1" lang="en-US" altLang="zh-CN" sz="2000" dirty="0" smtClean="0">
                <a:latin typeface="Monaco" charset="0"/>
                <a:ea typeface="Monaco" charset="0"/>
                <a:cs typeface="Monaco" charset="0"/>
              </a:rPr>
              <a:t>Package_a.module1</a:t>
            </a:r>
            <a:r>
              <a:rPr kumimoji="1" lang="zh-CN" altLang="en-US" sz="2000" dirty="0" smtClean="0">
                <a:latin typeface="Monaco" charset="0"/>
                <a:ea typeface="Monaco" charset="0"/>
                <a:cs typeface="Monaco" charset="0"/>
              </a:rPr>
              <a:t> </a:t>
            </a:r>
            <a:r>
              <a:rPr kumimoji="1" lang="en-US" altLang="zh-CN" sz="2000" dirty="0" smtClean="0">
                <a:solidFill>
                  <a:srgbClr val="C00000"/>
                </a:solidFill>
                <a:latin typeface="Monaco" charset="0"/>
                <a:ea typeface="Monaco" charset="0"/>
                <a:cs typeface="Monaco" charset="0"/>
              </a:rPr>
              <a:t>import</a:t>
            </a:r>
            <a:r>
              <a:rPr kumimoji="1" lang="zh-CN" altLang="en-US" sz="2000" dirty="0" smtClean="0">
                <a:latin typeface="Monaco" charset="0"/>
                <a:ea typeface="Monaco" charset="0"/>
                <a:cs typeface="Monaco" charset="0"/>
              </a:rPr>
              <a:t> * </a:t>
            </a:r>
            <a:endParaRPr kumimoji="1" lang="en-US" altLang="zh-CN" sz="2000" dirty="0">
              <a:latin typeface="Monaco" charset="0"/>
              <a:ea typeface="Monaco" charset="0"/>
              <a:cs typeface="Monaco" charset="0"/>
            </a:endParaRPr>
          </a:p>
          <a:p>
            <a:r>
              <a:rPr kumimoji="1" lang="en-US" altLang="zh-CN" sz="2000" dirty="0" smtClean="0">
                <a:latin typeface="Monaco" charset="0"/>
                <a:ea typeface="Monaco" charset="0"/>
                <a:cs typeface="Monaco" charset="0"/>
              </a:rPr>
              <a:t>t</a:t>
            </a:r>
            <a:r>
              <a:rPr kumimoji="1" lang="zh-CN" altLang="en-US" sz="2000" dirty="0" smtClean="0">
                <a:latin typeface="Monaco" charset="0"/>
                <a:ea typeface="Monaco" charset="0"/>
                <a:cs typeface="Monaco" charset="0"/>
              </a:rPr>
              <a:t> </a:t>
            </a:r>
            <a:r>
              <a:rPr kumimoji="1" lang="en-US" altLang="zh-CN" sz="2000" dirty="0" smtClean="0">
                <a:latin typeface="Monaco" charset="0"/>
                <a:ea typeface="Monaco" charset="0"/>
                <a:cs typeface="Monaco" charset="0"/>
              </a:rPr>
              <a:t>=</a:t>
            </a:r>
            <a:r>
              <a:rPr kumimoji="1" lang="zh-CN" altLang="en-US" sz="2000" dirty="0" smtClean="0">
                <a:latin typeface="Monaco" charset="0"/>
                <a:ea typeface="Monaco" charset="0"/>
                <a:cs typeface="Monaco" charset="0"/>
              </a:rPr>
              <a:t> </a:t>
            </a:r>
            <a:r>
              <a:rPr kumimoji="1" lang="en-US" altLang="zh-CN" sz="2000" dirty="0" smtClean="0">
                <a:latin typeface="Monaco" charset="0"/>
                <a:ea typeface="Monaco" charset="0"/>
                <a:cs typeface="Monaco" charset="0"/>
              </a:rPr>
              <a:t>Test()</a:t>
            </a:r>
            <a:endParaRPr kumimoji="1" lang="zh-CN" altLang="en-US" sz="2000" dirty="0">
              <a:latin typeface="Monaco" charset="0"/>
              <a:ea typeface="Monaco" charset="0"/>
              <a:cs typeface="Monaco" charset="0"/>
            </a:endParaRPr>
          </a:p>
        </p:txBody>
      </p:sp>
      <p:cxnSp>
        <p:nvCxnSpPr>
          <p:cNvPr id="11" name="直线连接符 10"/>
          <p:cNvCxnSpPr>
            <a:stCxn id="37" idx="3"/>
          </p:cNvCxnSpPr>
          <p:nvPr/>
        </p:nvCxnSpPr>
        <p:spPr>
          <a:xfrm>
            <a:off x="6050922" y="5282461"/>
            <a:ext cx="614898" cy="716969"/>
          </a:xfrm>
          <a:prstGeom prst="line">
            <a:avLst/>
          </a:prstGeom>
          <a:ln>
            <a:solidFill>
              <a:srgbClr val="942124"/>
            </a:solidFill>
          </a:ln>
        </p:spPr>
        <p:style>
          <a:lnRef idx="1">
            <a:schemeClr val="accent1"/>
          </a:lnRef>
          <a:fillRef idx="0">
            <a:schemeClr val="accent1"/>
          </a:fillRef>
          <a:effectRef idx="0">
            <a:schemeClr val="accent1"/>
          </a:effectRef>
          <a:fontRef idx="minor">
            <a:schemeClr val="tx1"/>
          </a:fontRef>
        </p:style>
      </p:cxnSp>
      <p:cxnSp>
        <p:nvCxnSpPr>
          <p:cNvPr id="47" name="直线连接符 46"/>
          <p:cNvCxnSpPr>
            <a:stCxn id="45" idx="3"/>
          </p:cNvCxnSpPr>
          <p:nvPr/>
        </p:nvCxnSpPr>
        <p:spPr>
          <a:xfrm flipV="1">
            <a:off x="6050922" y="6032010"/>
            <a:ext cx="614898" cy="154721"/>
          </a:xfrm>
          <a:prstGeom prst="line">
            <a:avLst/>
          </a:prstGeom>
          <a:ln>
            <a:solidFill>
              <a:srgbClr val="942124"/>
            </a:solidFill>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rot="2914171">
            <a:off x="5880990" y="5447384"/>
            <a:ext cx="1569660" cy="369332"/>
          </a:xfrm>
          <a:prstGeom prst="rect">
            <a:avLst/>
          </a:prstGeom>
          <a:noFill/>
        </p:spPr>
        <p:txBody>
          <a:bodyPr wrap="none" rtlCol="0">
            <a:spAutoFit/>
          </a:bodyPr>
          <a:lstStyle/>
          <a:p>
            <a:r>
              <a:rPr kumimoji="1" lang="zh-CN" altLang="en-US" b="1" dirty="0" smtClean="0">
                <a:latin typeface="Microsoft YaHei Light" charset="-122"/>
                <a:ea typeface="Microsoft YaHei Light" charset="-122"/>
                <a:cs typeface="Microsoft YaHei Light" charset="-122"/>
              </a:rPr>
              <a:t>注意使用区别</a:t>
            </a:r>
            <a:endParaRPr kumimoji="1" lang="zh-CN" altLang="en-US" b="1" dirty="0">
              <a:latin typeface="Microsoft YaHei Light" charset="-122"/>
              <a:ea typeface="Microsoft YaHei Light" charset="-122"/>
              <a:cs typeface="Microsoft YaHei Light" charset="-122"/>
            </a:endParaRPr>
          </a:p>
        </p:txBody>
      </p:sp>
      <p:sp>
        <p:nvSpPr>
          <p:cNvPr id="49" name="矩形 48"/>
          <p:cNvSpPr/>
          <p:nvPr/>
        </p:nvSpPr>
        <p:spPr>
          <a:xfrm>
            <a:off x="581441" y="1320177"/>
            <a:ext cx="5467038" cy="1211128"/>
          </a:xfrm>
          <a:prstGeom prst="rect">
            <a:avLst/>
          </a:prstGeom>
          <a:noFill/>
          <a:ln>
            <a:solidFill>
              <a:srgbClr val="9421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0" name="文本框 49"/>
          <p:cNvSpPr txBox="1"/>
          <p:nvPr/>
        </p:nvSpPr>
        <p:spPr>
          <a:xfrm>
            <a:off x="1459092" y="1438251"/>
            <a:ext cx="3108543" cy="1015663"/>
          </a:xfrm>
          <a:prstGeom prst="rect">
            <a:avLst/>
          </a:prstGeom>
          <a:noFill/>
        </p:spPr>
        <p:txBody>
          <a:bodyPr wrap="none" rtlCol="0">
            <a:spAutoFit/>
          </a:bodyPr>
          <a:lstStyle/>
          <a:p>
            <a:r>
              <a:rPr kumimoji="1" lang="en-US" altLang="zh-CN" sz="2000" dirty="0">
                <a:solidFill>
                  <a:srgbClr val="C00000"/>
                </a:solidFill>
                <a:latin typeface="Monaco" charset="0"/>
                <a:ea typeface="Monaco" charset="0"/>
                <a:cs typeface="Monaco" charset="0"/>
              </a:rPr>
              <a:t>i</a:t>
            </a:r>
            <a:r>
              <a:rPr kumimoji="1" lang="en-US" altLang="zh-CN" sz="2000" dirty="0" smtClean="0">
                <a:solidFill>
                  <a:srgbClr val="C00000"/>
                </a:solidFill>
                <a:latin typeface="Monaco" charset="0"/>
                <a:ea typeface="Monaco" charset="0"/>
                <a:cs typeface="Monaco" charset="0"/>
              </a:rPr>
              <a:t>mport</a:t>
            </a:r>
            <a:r>
              <a:rPr kumimoji="1" lang="zh-CN" altLang="en-US" sz="2000" dirty="0" smtClean="0">
                <a:latin typeface="Monaco" charset="0"/>
                <a:ea typeface="Monaco" charset="0"/>
                <a:cs typeface="Monaco" charset="0"/>
              </a:rPr>
              <a:t> </a:t>
            </a:r>
            <a:r>
              <a:rPr kumimoji="1" lang="en-US" altLang="zh-CN" sz="2000" dirty="0" smtClean="0">
                <a:latin typeface="Monaco" charset="0"/>
                <a:ea typeface="Monaco" charset="0"/>
                <a:cs typeface="Monaco" charset="0"/>
              </a:rPr>
              <a:t>x</a:t>
            </a:r>
          </a:p>
          <a:p>
            <a:r>
              <a:rPr kumimoji="1" lang="en-US" altLang="zh-CN" sz="2000" dirty="0">
                <a:solidFill>
                  <a:srgbClr val="C00000"/>
                </a:solidFill>
                <a:latin typeface="Monaco" charset="0"/>
                <a:ea typeface="Monaco" charset="0"/>
                <a:cs typeface="Monaco" charset="0"/>
              </a:rPr>
              <a:t>f</a:t>
            </a:r>
            <a:r>
              <a:rPr kumimoji="1" lang="en-US" altLang="zh-CN" sz="2000" dirty="0" smtClean="0">
                <a:solidFill>
                  <a:srgbClr val="C00000"/>
                </a:solidFill>
                <a:latin typeface="Monaco" charset="0"/>
                <a:ea typeface="Monaco" charset="0"/>
                <a:cs typeface="Monaco" charset="0"/>
              </a:rPr>
              <a:t>rom</a:t>
            </a:r>
            <a:r>
              <a:rPr kumimoji="1" lang="zh-CN" altLang="en-US" sz="2000" dirty="0" smtClean="0">
                <a:latin typeface="Monaco" charset="0"/>
                <a:ea typeface="Monaco" charset="0"/>
                <a:cs typeface="Monaco" charset="0"/>
              </a:rPr>
              <a:t> </a:t>
            </a:r>
            <a:r>
              <a:rPr kumimoji="1" lang="en-US" altLang="zh-CN" sz="2000" dirty="0" smtClean="0">
                <a:latin typeface="Monaco" charset="0"/>
                <a:ea typeface="Monaco" charset="0"/>
                <a:cs typeface="Monaco" charset="0"/>
              </a:rPr>
              <a:t>x</a:t>
            </a:r>
            <a:r>
              <a:rPr kumimoji="1" lang="zh-CN" altLang="en-US" sz="2000" dirty="0" smtClean="0">
                <a:latin typeface="Monaco" charset="0"/>
                <a:ea typeface="Monaco" charset="0"/>
                <a:cs typeface="Monaco" charset="0"/>
              </a:rPr>
              <a:t> </a:t>
            </a:r>
            <a:r>
              <a:rPr kumimoji="1" lang="en-US" altLang="zh-CN" sz="2000" dirty="0" smtClean="0">
                <a:solidFill>
                  <a:srgbClr val="C00000"/>
                </a:solidFill>
                <a:latin typeface="Monaco" charset="0"/>
                <a:ea typeface="Monaco" charset="0"/>
                <a:cs typeface="Monaco" charset="0"/>
              </a:rPr>
              <a:t>import</a:t>
            </a:r>
            <a:r>
              <a:rPr kumimoji="1" lang="zh-CN" altLang="en-US" sz="2000" dirty="0" smtClean="0">
                <a:latin typeface="Monaco" charset="0"/>
                <a:ea typeface="Monaco" charset="0"/>
                <a:cs typeface="Monaco" charset="0"/>
              </a:rPr>
              <a:t> </a:t>
            </a:r>
            <a:r>
              <a:rPr kumimoji="1" lang="zh-CN" altLang="en-US" sz="2000" dirty="0">
                <a:latin typeface="Monaco" charset="0"/>
                <a:ea typeface="Monaco" charset="0"/>
                <a:cs typeface="Monaco" charset="0"/>
              </a:rPr>
              <a:t>*</a:t>
            </a:r>
            <a:endParaRPr kumimoji="1" lang="en-US" altLang="zh-CN" sz="2000" dirty="0" smtClean="0">
              <a:latin typeface="Monaco" charset="0"/>
              <a:ea typeface="Monaco" charset="0"/>
              <a:cs typeface="Monaco" charset="0"/>
            </a:endParaRPr>
          </a:p>
          <a:p>
            <a:r>
              <a:rPr kumimoji="1" lang="en-US" altLang="zh-CN" sz="2000" dirty="0">
                <a:solidFill>
                  <a:srgbClr val="C00000"/>
                </a:solidFill>
                <a:latin typeface="Monaco" charset="0"/>
                <a:ea typeface="Monaco" charset="0"/>
                <a:cs typeface="Monaco" charset="0"/>
              </a:rPr>
              <a:t>f</a:t>
            </a:r>
            <a:r>
              <a:rPr kumimoji="1" lang="en-US" altLang="zh-CN" sz="2000" dirty="0" smtClean="0">
                <a:solidFill>
                  <a:srgbClr val="C00000"/>
                </a:solidFill>
                <a:latin typeface="Monaco" charset="0"/>
                <a:ea typeface="Monaco" charset="0"/>
                <a:cs typeface="Monaco" charset="0"/>
              </a:rPr>
              <a:t>rom</a:t>
            </a:r>
            <a:r>
              <a:rPr kumimoji="1" lang="zh-CN" altLang="en-US" sz="2000" dirty="0" smtClean="0">
                <a:latin typeface="Monaco" charset="0"/>
                <a:ea typeface="Monaco" charset="0"/>
                <a:cs typeface="Monaco" charset="0"/>
              </a:rPr>
              <a:t> </a:t>
            </a:r>
            <a:r>
              <a:rPr kumimoji="1" lang="en-US" altLang="zh-CN" sz="2000" dirty="0" smtClean="0">
                <a:latin typeface="Monaco" charset="0"/>
                <a:ea typeface="Monaco" charset="0"/>
                <a:cs typeface="Monaco" charset="0"/>
              </a:rPr>
              <a:t>x</a:t>
            </a:r>
            <a:r>
              <a:rPr kumimoji="1" lang="zh-CN" altLang="en-US" sz="2000" dirty="0" smtClean="0">
                <a:latin typeface="Monaco" charset="0"/>
                <a:ea typeface="Monaco" charset="0"/>
                <a:cs typeface="Monaco" charset="0"/>
              </a:rPr>
              <a:t> </a:t>
            </a:r>
            <a:r>
              <a:rPr kumimoji="1" lang="en-US" altLang="zh-CN" sz="2000" dirty="0" smtClean="0">
                <a:solidFill>
                  <a:srgbClr val="C00000"/>
                </a:solidFill>
                <a:latin typeface="Monaco" charset="0"/>
                <a:ea typeface="Monaco" charset="0"/>
                <a:cs typeface="Monaco" charset="0"/>
              </a:rPr>
              <a:t>import</a:t>
            </a:r>
            <a:r>
              <a:rPr kumimoji="1" lang="zh-CN" altLang="en-US" sz="2000" dirty="0" smtClean="0">
                <a:latin typeface="Monaco" charset="0"/>
                <a:ea typeface="Monaco" charset="0"/>
                <a:cs typeface="Monaco" charset="0"/>
              </a:rPr>
              <a:t> </a:t>
            </a:r>
            <a:r>
              <a:rPr kumimoji="1" lang="en-US" altLang="zh-CN" sz="2000" dirty="0" err="1" smtClean="0">
                <a:latin typeface="Monaco" charset="0"/>
                <a:ea typeface="Monaco" charset="0"/>
                <a:cs typeface="Monaco" charset="0"/>
              </a:rPr>
              <a:t>a,b,c</a:t>
            </a:r>
            <a:endParaRPr kumimoji="1" lang="en-US" altLang="zh-CN" sz="2000" dirty="0" smtClean="0">
              <a:latin typeface="Monaco" charset="0"/>
              <a:ea typeface="Monaco" charset="0"/>
              <a:cs typeface="Monaco" charset="0"/>
            </a:endParaRPr>
          </a:p>
        </p:txBody>
      </p:sp>
      <p:sp>
        <p:nvSpPr>
          <p:cNvPr id="17" name="文本框 16"/>
          <p:cNvSpPr txBox="1"/>
          <p:nvPr/>
        </p:nvSpPr>
        <p:spPr>
          <a:xfrm>
            <a:off x="970167" y="1484418"/>
            <a:ext cx="415498" cy="923330"/>
          </a:xfrm>
          <a:prstGeom prst="rect">
            <a:avLst/>
          </a:prstGeom>
          <a:noFill/>
        </p:spPr>
        <p:txBody>
          <a:bodyPr wrap="none" rtlCol="0">
            <a:spAutoFit/>
          </a:bodyPr>
          <a:lstStyle/>
          <a:p>
            <a:r>
              <a:rPr kumimoji="1" lang="zh-CN" altLang="en-US" dirty="0" smtClean="0"/>
              <a:t>①</a:t>
            </a:r>
            <a:endParaRPr kumimoji="1" lang="en-US" altLang="zh-CN" dirty="0" smtClean="0"/>
          </a:p>
          <a:p>
            <a:r>
              <a:rPr kumimoji="1" lang="zh-CN" altLang="en-US" dirty="0" smtClean="0"/>
              <a:t>②</a:t>
            </a:r>
            <a:endParaRPr kumimoji="1" lang="en-US" altLang="zh-CN" dirty="0" smtClean="0"/>
          </a:p>
          <a:p>
            <a:r>
              <a:rPr kumimoji="1" lang="zh-CN" altLang="en-US" dirty="0" smtClean="0"/>
              <a:t>③</a:t>
            </a:r>
            <a:endParaRPr kumimoji="1" lang="zh-CN" altLang="en-US" dirty="0"/>
          </a:p>
        </p:txBody>
      </p:sp>
    </p:spTree>
    <p:extLst>
      <p:ext uri="{BB962C8B-B14F-4D97-AF65-F5344CB8AC3E}">
        <p14:creationId xmlns:p14="http://schemas.microsoft.com/office/powerpoint/2010/main" xmlns="" val="2598553498"/>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72682" y="1844824"/>
            <a:ext cx="10945216" cy="5184576"/>
          </a:xfrm>
        </p:spPr>
        <p:txBody>
          <a:bodyPr>
            <a:normAutofit/>
          </a:bodyPr>
          <a:lstStyle/>
          <a:p>
            <a:pPr>
              <a:lnSpc>
                <a:spcPct val="150000"/>
              </a:lnSpc>
            </a:pPr>
            <a:r>
              <a:rPr lang="zh-CN" altLang="en-US" sz="2400" dirty="0" smtClean="0"/>
              <a:t>模块</a:t>
            </a:r>
            <a:r>
              <a:rPr lang="zh-CN" altLang="en-US" sz="2400" dirty="0"/>
              <a:t>的方式非常简单，</a:t>
            </a:r>
            <a:r>
              <a:rPr lang="zh-CN" altLang="en-US" sz="2400" dirty="0" smtClean="0"/>
              <a:t>在</a:t>
            </a:r>
            <a:r>
              <a:rPr lang="en-US" altLang="zh-CN" sz="2400" dirty="0" smtClean="0"/>
              <a:t>"</a:t>
            </a:r>
            <a:r>
              <a:rPr kumimoji="1" lang="en-US" altLang="zh-CN" sz="2400" dirty="0">
                <a:latin typeface="Monaco"/>
              </a:rPr>
              <a:t>import</a:t>
            </a:r>
            <a:r>
              <a:rPr lang="en-US" altLang="zh-CN" sz="2400" dirty="0" smtClean="0"/>
              <a:t>"</a:t>
            </a:r>
            <a:r>
              <a:rPr lang="zh-CN" altLang="en-US" sz="2400" dirty="0" smtClean="0"/>
              <a:t>后加上</a:t>
            </a:r>
            <a:r>
              <a:rPr lang="en-US" altLang="zh-CN" sz="2400" dirty="0" smtClean="0"/>
              <a:t>"</a:t>
            </a:r>
            <a:r>
              <a:rPr lang="zh-CN" altLang="en-US" sz="2400" dirty="0" smtClean="0"/>
              <a:t>模块名称</a:t>
            </a:r>
            <a:r>
              <a:rPr lang="en-US" altLang="zh-CN" sz="2400" dirty="0" smtClean="0"/>
              <a:t>"</a:t>
            </a:r>
            <a:r>
              <a:rPr lang="zh-CN" altLang="en-US" sz="2400" dirty="0" smtClean="0"/>
              <a:t>就</a:t>
            </a:r>
            <a:r>
              <a:rPr lang="zh-CN" altLang="en-US" sz="2400" dirty="0"/>
              <a:t>可以了</a:t>
            </a:r>
            <a:r>
              <a:rPr lang="zh-CN" altLang="en-US" sz="2400" dirty="0" smtClean="0"/>
              <a:t>。</a:t>
            </a:r>
            <a:endParaRPr lang="en-US" altLang="zh-CN" sz="2400" dirty="0" smtClean="0"/>
          </a:p>
          <a:p>
            <a:pPr>
              <a:lnSpc>
                <a:spcPct val="150000"/>
              </a:lnSpc>
            </a:pPr>
            <a:endParaRPr kumimoji="1" lang="en-US" altLang="zh-CN" sz="2400" dirty="0"/>
          </a:p>
          <a:p>
            <a:pPr>
              <a:lnSpc>
                <a:spcPct val="150000"/>
              </a:lnSpc>
            </a:pPr>
            <a:r>
              <a:rPr kumimoji="1" lang="zh-CN" altLang="en-US" sz="2400" dirty="0"/>
              <a:t>通过这一句，计算机就在指定的位置找到</a:t>
            </a:r>
            <a:r>
              <a:rPr kumimoji="1" lang="zh-CN" altLang="en-US" sz="2400" dirty="0" smtClean="0"/>
              <a:t>了</a:t>
            </a:r>
            <a:r>
              <a:rPr kumimoji="1" lang="en-US" altLang="zh-CN" sz="2400" dirty="0" smtClean="0"/>
              <a:t>"</a:t>
            </a:r>
            <a:r>
              <a:rPr kumimoji="1" lang="en-US" altLang="zh-CN" sz="2400" dirty="0">
                <a:latin typeface="Monaco"/>
              </a:rPr>
              <a:t>numpy.py</a:t>
            </a:r>
            <a:r>
              <a:rPr kumimoji="1" lang="en-US" altLang="zh-CN" sz="2400" dirty="0" smtClean="0"/>
              <a:t>"</a:t>
            </a:r>
            <a:r>
              <a:rPr kumimoji="1" lang="zh-CN" altLang="en-US" sz="2400" dirty="0" smtClean="0"/>
              <a:t>文件</a:t>
            </a:r>
            <a:r>
              <a:rPr kumimoji="1" lang="zh-CN" altLang="en-US" sz="2400" dirty="0"/>
              <a:t>，并准备好该文件拥有的之后会用到的函数和属性。在导</a:t>
            </a:r>
            <a:r>
              <a:rPr kumimoji="1" lang="zh-CN" altLang="en-US" sz="2400" dirty="0" smtClean="0"/>
              <a:t>入</a:t>
            </a:r>
            <a:r>
              <a:rPr kumimoji="1" lang="en-US" altLang="zh-CN" sz="2400" dirty="0" smtClean="0"/>
              <a:t>"</a:t>
            </a:r>
            <a:r>
              <a:rPr kumimoji="1" lang="en-US" altLang="zh-CN" sz="2400" dirty="0" err="1">
                <a:latin typeface="Monaco"/>
              </a:rPr>
              <a:t>numpy</a:t>
            </a:r>
            <a:r>
              <a:rPr kumimoji="1" lang="en-US" altLang="zh-CN" sz="2400" dirty="0" smtClean="0"/>
              <a:t>"</a:t>
            </a:r>
            <a:r>
              <a:rPr kumimoji="1" lang="zh-CN" altLang="en-US" sz="2400" dirty="0" smtClean="0"/>
              <a:t>后</a:t>
            </a:r>
            <a:r>
              <a:rPr kumimoji="1" lang="zh-CN" altLang="en-US" sz="2400" dirty="0"/>
              <a:t>，我们就可以通过点</a:t>
            </a:r>
            <a:r>
              <a:rPr kumimoji="1" lang="zh-CN" altLang="en-US" sz="2400" dirty="0" smtClean="0"/>
              <a:t>符号</a:t>
            </a:r>
            <a:r>
              <a:rPr kumimoji="1" lang="en-US" altLang="zh-CN" sz="2400" dirty="0" smtClean="0"/>
              <a:t>"."</a:t>
            </a:r>
            <a:r>
              <a:rPr kumimoji="1" lang="zh-CN" altLang="en-US" sz="2400" dirty="0" smtClean="0"/>
              <a:t>连接</a:t>
            </a:r>
            <a:r>
              <a:rPr kumimoji="1" lang="zh-CN" altLang="en-US" sz="2400" dirty="0"/>
              <a:t>模块名称和函数名，使用该模块中的函数和属性。</a:t>
            </a:r>
            <a:endParaRPr kumimoji="1" lang="en-US" altLang="zh-CN" sz="2400" dirty="0" smtClean="0"/>
          </a:p>
          <a:p>
            <a:pPr>
              <a:lnSpc>
                <a:spcPct val="150000"/>
              </a:lnSpc>
            </a:pPr>
            <a:endParaRPr kumimoji="1" lang="en-US" altLang="zh-CN" sz="2400" dirty="0"/>
          </a:p>
        </p:txBody>
      </p:sp>
      <p:sp>
        <p:nvSpPr>
          <p:cNvPr id="10" name="内容占位符 1"/>
          <p:cNvSpPr txBox="1">
            <a:spLocks/>
          </p:cNvSpPr>
          <p:nvPr/>
        </p:nvSpPr>
        <p:spPr>
          <a:xfrm>
            <a:off x="6199014" y="1253948"/>
            <a:ext cx="5688632" cy="406845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endParaRPr kumimoji="1" lang="en-US" altLang="zh-CN" sz="2400" dirty="0" smtClean="0"/>
          </a:p>
        </p:txBody>
      </p:sp>
      <p:pic>
        <p:nvPicPr>
          <p:cNvPr id="3" name="图片 2"/>
          <p:cNvPicPr>
            <a:picLocks noChangeAspect="1"/>
          </p:cNvPicPr>
          <p:nvPr/>
        </p:nvPicPr>
        <p:blipFill rotWithShape="1">
          <a:blip r:embed="rId3">
            <a:extLst>
              <a:ext uri="{28A0092B-C50C-407E-A947-70E740481C1C}">
                <a14:useLocalDpi xmlns:a14="http://schemas.microsoft.com/office/drawing/2010/main" xmlns="" val="0"/>
              </a:ext>
            </a:extLst>
          </a:blip>
          <a:srcRect t="-8971" r="27339" b="-1"/>
          <a:stretch/>
        </p:blipFill>
        <p:spPr>
          <a:xfrm>
            <a:off x="516535" y="2314234"/>
            <a:ext cx="10770335" cy="973940"/>
          </a:xfrm>
          <a:prstGeom prst="rect">
            <a:avLst/>
          </a:prstGeom>
        </p:spPr>
      </p:pic>
      <p:pic>
        <p:nvPicPr>
          <p:cNvPr id="11" name="图片 10"/>
          <p:cNvPicPr>
            <a:picLocks noChangeAspect="1"/>
          </p:cNvPicPr>
          <p:nvPr/>
        </p:nvPicPr>
        <p:blipFill rotWithShape="1">
          <a:blip r:embed="rId4">
            <a:extLst>
              <a:ext uri="{28A0092B-C50C-407E-A947-70E740481C1C}">
                <a14:useLocalDpi xmlns:a14="http://schemas.microsoft.com/office/drawing/2010/main" xmlns="" val="0"/>
              </a:ext>
            </a:extLst>
          </a:blip>
          <a:srcRect t="1405" r="25473" b="10955"/>
          <a:stretch/>
        </p:blipFill>
        <p:spPr>
          <a:xfrm>
            <a:off x="598313" y="5142380"/>
            <a:ext cx="10538247" cy="1152128"/>
          </a:xfrm>
          <a:prstGeom prst="rect">
            <a:avLst/>
          </a:prstGeom>
        </p:spPr>
      </p:pic>
      <p:sp>
        <p:nvSpPr>
          <p:cNvPr id="12" name="矩形 28"/>
          <p:cNvSpPr/>
          <p:nvPr/>
        </p:nvSpPr>
        <p:spPr>
          <a:xfrm>
            <a:off x="-18898" y="671163"/>
            <a:ext cx="510214"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
        <p:nvSpPr>
          <p:cNvPr id="13" name="矩形 12"/>
          <p:cNvSpPr/>
          <p:nvPr/>
        </p:nvSpPr>
        <p:spPr>
          <a:xfrm>
            <a:off x="479376" y="671163"/>
            <a:ext cx="2808312" cy="598302"/>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4" name="Freeform 83"/>
          <p:cNvSpPr>
            <a:spLocks noChangeArrowheads="1"/>
          </p:cNvSpPr>
          <p:nvPr/>
        </p:nvSpPr>
        <p:spPr bwMode="auto">
          <a:xfrm>
            <a:off x="92209" y="826314"/>
            <a:ext cx="288000" cy="288000"/>
          </a:xfrm>
          <a:custGeom>
            <a:avLst/>
            <a:gdLst>
              <a:gd name="T0" fmla="*/ 38764526 w 602"/>
              <a:gd name="T1" fmla="*/ 78442719 h 602"/>
              <a:gd name="T2" fmla="*/ 38764526 w 602"/>
              <a:gd name="T3" fmla="*/ 78442719 h 602"/>
              <a:gd name="T4" fmla="*/ 0 w 602"/>
              <a:gd name="T5" fmla="*/ 38764526 h 602"/>
              <a:gd name="T6" fmla="*/ 38764526 w 602"/>
              <a:gd name="T7" fmla="*/ 0 h 602"/>
              <a:gd name="T8" fmla="*/ 78442719 w 602"/>
              <a:gd name="T9" fmla="*/ 38764526 h 602"/>
              <a:gd name="T10" fmla="*/ 38764526 w 602"/>
              <a:gd name="T11" fmla="*/ 78442719 h 602"/>
              <a:gd name="T12" fmla="*/ 61866665 w 602"/>
              <a:gd name="T13" fmla="*/ 16576054 h 602"/>
              <a:gd name="T14" fmla="*/ 61866665 w 602"/>
              <a:gd name="T15" fmla="*/ 16576054 h 602"/>
              <a:gd name="T16" fmla="*/ 38764526 w 602"/>
              <a:gd name="T17" fmla="*/ 38764526 h 602"/>
              <a:gd name="T18" fmla="*/ 38764526 w 602"/>
              <a:gd name="T19" fmla="*/ 7308970 h 602"/>
              <a:gd name="T20" fmla="*/ 7439751 w 602"/>
              <a:gd name="T21" fmla="*/ 38764526 h 602"/>
              <a:gd name="T22" fmla="*/ 38764526 w 602"/>
              <a:gd name="T23" fmla="*/ 71002968 h 602"/>
              <a:gd name="T24" fmla="*/ 71002968 w 602"/>
              <a:gd name="T25" fmla="*/ 38764526 h 602"/>
              <a:gd name="T26" fmla="*/ 61866665 w 602"/>
              <a:gd name="T27" fmla="*/ 16576054 h 60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02" h="602">
                <a:moveTo>
                  <a:pt x="297" y="601"/>
                </a:moveTo>
                <a:lnTo>
                  <a:pt x="297" y="601"/>
                </a:lnTo>
                <a:cubicBezTo>
                  <a:pt x="135" y="601"/>
                  <a:pt x="0" y="466"/>
                  <a:pt x="0" y="297"/>
                </a:cubicBezTo>
                <a:cubicBezTo>
                  <a:pt x="0" y="134"/>
                  <a:pt x="135" y="0"/>
                  <a:pt x="297" y="0"/>
                </a:cubicBezTo>
                <a:cubicBezTo>
                  <a:pt x="467" y="0"/>
                  <a:pt x="601" y="134"/>
                  <a:pt x="601" y="297"/>
                </a:cubicBezTo>
                <a:cubicBezTo>
                  <a:pt x="601" y="466"/>
                  <a:pt x="467" y="601"/>
                  <a:pt x="297" y="601"/>
                </a:cubicBezTo>
                <a:close/>
                <a:moveTo>
                  <a:pt x="474" y="127"/>
                </a:moveTo>
                <a:lnTo>
                  <a:pt x="474" y="127"/>
                </a:lnTo>
                <a:cubicBezTo>
                  <a:pt x="297" y="297"/>
                  <a:pt x="297" y="297"/>
                  <a:pt x="297" y="297"/>
                </a:cubicBezTo>
                <a:cubicBezTo>
                  <a:pt x="297" y="56"/>
                  <a:pt x="297" y="56"/>
                  <a:pt x="297" y="56"/>
                </a:cubicBezTo>
                <a:cubicBezTo>
                  <a:pt x="163" y="56"/>
                  <a:pt x="57" y="162"/>
                  <a:pt x="57" y="297"/>
                </a:cubicBezTo>
                <a:cubicBezTo>
                  <a:pt x="57" y="431"/>
                  <a:pt x="163" y="544"/>
                  <a:pt x="297" y="544"/>
                </a:cubicBezTo>
                <a:cubicBezTo>
                  <a:pt x="431" y="544"/>
                  <a:pt x="544" y="431"/>
                  <a:pt x="544" y="297"/>
                </a:cubicBezTo>
                <a:cubicBezTo>
                  <a:pt x="544" y="233"/>
                  <a:pt x="516" y="169"/>
                  <a:pt x="474" y="127"/>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solidFill>
                <a:prstClr val="black"/>
              </a:solidFill>
            </a:endParaRPr>
          </a:p>
        </p:txBody>
      </p:sp>
      <p:sp>
        <p:nvSpPr>
          <p:cNvPr id="15" name="文本框 5"/>
          <p:cNvSpPr txBox="1"/>
          <p:nvPr/>
        </p:nvSpPr>
        <p:spPr>
          <a:xfrm>
            <a:off x="953786" y="709485"/>
            <a:ext cx="3558038" cy="523220"/>
          </a:xfrm>
          <a:prstGeom prst="rect">
            <a:avLst/>
          </a:prstGeom>
          <a:noFill/>
        </p:spPr>
        <p:txBody>
          <a:bodyPr wrap="square" rtlCol="0">
            <a:spAutoFit/>
          </a:bodyPr>
          <a:lstStyle/>
          <a:p>
            <a:r>
              <a:rPr lang="zh-CN" altLang="en-US" sz="2800" dirty="0" smtClean="0">
                <a:solidFill>
                  <a:prstClr val="white"/>
                </a:solidFill>
                <a:latin typeface="微软雅黑 Light" panose="020B0502040204020203" pitchFamily="34" charset="-122"/>
                <a:ea typeface="微软雅黑 Light" panose="020B0502040204020203" pitchFamily="34" charset="-122"/>
              </a:rPr>
              <a:t>导入整个模块</a:t>
            </a:r>
            <a:endParaRPr lang="zh-CN" altLang="en-US" sz="2800" dirty="0">
              <a:solidFill>
                <a:prstClr val="white"/>
              </a:solidFill>
              <a:latin typeface="微软雅黑 Light" panose="020B0502040204020203" pitchFamily="34" charset="-122"/>
              <a:ea typeface="微软雅黑 Light" panose="020B0502040204020203" pitchFamily="34" charset="-122"/>
            </a:endParaRPr>
          </a:p>
        </p:txBody>
      </p:sp>
    </p:spTree>
    <p:extLst>
      <p:ext uri="{BB962C8B-B14F-4D97-AF65-F5344CB8AC3E}">
        <p14:creationId xmlns:p14="http://schemas.microsoft.com/office/powerpoint/2010/main" xmlns="" val="3935110748"/>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28"/>
          <p:cNvSpPr/>
          <p:nvPr/>
        </p:nvSpPr>
        <p:spPr>
          <a:xfrm>
            <a:off x="-18898" y="671163"/>
            <a:ext cx="510214"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srgbClr val="942124"/>
              </a:solidFill>
            </a:endParaRPr>
          </a:p>
        </p:txBody>
      </p:sp>
      <p:sp>
        <p:nvSpPr>
          <p:cNvPr id="7" name="矩形 6"/>
          <p:cNvSpPr/>
          <p:nvPr/>
        </p:nvSpPr>
        <p:spPr>
          <a:xfrm>
            <a:off x="479376" y="671163"/>
            <a:ext cx="7200800" cy="598302"/>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8" name="Freeform 83"/>
          <p:cNvSpPr>
            <a:spLocks noChangeArrowheads="1"/>
          </p:cNvSpPr>
          <p:nvPr/>
        </p:nvSpPr>
        <p:spPr bwMode="auto">
          <a:xfrm>
            <a:off x="92209" y="826314"/>
            <a:ext cx="288000" cy="288000"/>
          </a:xfrm>
          <a:custGeom>
            <a:avLst/>
            <a:gdLst>
              <a:gd name="T0" fmla="*/ 38764526 w 602"/>
              <a:gd name="T1" fmla="*/ 78442719 h 602"/>
              <a:gd name="T2" fmla="*/ 38764526 w 602"/>
              <a:gd name="T3" fmla="*/ 78442719 h 602"/>
              <a:gd name="T4" fmla="*/ 0 w 602"/>
              <a:gd name="T5" fmla="*/ 38764526 h 602"/>
              <a:gd name="T6" fmla="*/ 38764526 w 602"/>
              <a:gd name="T7" fmla="*/ 0 h 602"/>
              <a:gd name="T8" fmla="*/ 78442719 w 602"/>
              <a:gd name="T9" fmla="*/ 38764526 h 602"/>
              <a:gd name="T10" fmla="*/ 38764526 w 602"/>
              <a:gd name="T11" fmla="*/ 78442719 h 602"/>
              <a:gd name="T12" fmla="*/ 61866665 w 602"/>
              <a:gd name="T13" fmla="*/ 16576054 h 602"/>
              <a:gd name="T14" fmla="*/ 61866665 w 602"/>
              <a:gd name="T15" fmla="*/ 16576054 h 602"/>
              <a:gd name="T16" fmla="*/ 38764526 w 602"/>
              <a:gd name="T17" fmla="*/ 38764526 h 602"/>
              <a:gd name="T18" fmla="*/ 38764526 w 602"/>
              <a:gd name="T19" fmla="*/ 7308970 h 602"/>
              <a:gd name="T20" fmla="*/ 7439751 w 602"/>
              <a:gd name="T21" fmla="*/ 38764526 h 602"/>
              <a:gd name="T22" fmla="*/ 38764526 w 602"/>
              <a:gd name="T23" fmla="*/ 71002968 h 602"/>
              <a:gd name="T24" fmla="*/ 71002968 w 602"/>
              <a:gd name="T25" fmla="*/ 38764526 h 602"/>
              <a:gd name="T26" fmla="*/ 61866665 w 602"/>
              <a:gd name="T27" fmla="*/ 16576054 h 60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02" h="602">
                <a:moveTo>
                  <a:pt x="297" y="601"/>
                </a:moveTo>
                <a:lnTo>
                  <a:pt x="297" y="601"/>
                </a:lnTo>
                <a:cubicBezTo>
                  <a:pt x="135" y="601"/>
                  <a:pt x="0" y="466"/>
                  <a:pt x="0" y="297"/>
                </a:cubicBezTo>
                <a:cubicBezTo>
                  <a:pt x="0" y="134"/>
                  <a:pt x="135" y="0"/>
                  <a:pt x="297" y="0"/>
                </a:cubicBezTo>
                <a:cubicBezTo>
                  <a:pt x="467" y="0"/>
                  <a:pt x="601" y="134"/>
                  <a:pt x="601" y="297"/>
                </a:cubicBezTo>
                <a:cubicBezTo>
                  <a:pt x="601" y="466"/>
                  <a:pt x="467" y="601"/>
                  <a:pt x="297" y="601"/>
                </a:cubicBezTo>
                <a:close/>
                <a:moveTo>
                  <a:pt x="474" y="127"/>
                </a:moveTo>
                <a:lnTo>
                  <a:pt x="474" y="127"/>
                </a:lnTo>
                <a:cubicBezTo>
                  <a:pt x="297" y="297"/>
                  <a:pt x="297" y="297"/>
                  <a:pt x="297" y="297"/>
                </a:cubicBezTo>
                <a:cubicBezTo>
                  <a:pt x="297" y="56"/>
                  <a:pt x="297" y="56"/>
                  <a:pt x="297" y="56"/>
                </a:cubicBezTo>
                <a:cubicBezTo>
                  <a:pt x="163" y="56"/>
                  <a:pt x="57" y="162"/>
                  <a:pt x="57" y="297"/>
                </a:cubicBezTo>
                <a:cubicBezTo>
                  <a:pt x="57" y="431"/>
                  <a:pt x="163" y="544"/>
                  <a:pt x="297" y="544"/>
                </a:cubicBezTo>
                <a:cubicBezTo>
                  <a:pt x="431" y="544"/>
                  <a:pt x="544" y="431"/>
                  <a:pt x="544" y="297"/>
                </a:cubicBezTo>
                <a:cubicBezTo>
                  <a:pt x="544" y="233"/>
                  <a:pt x="516" y="169"/>
                  <a:pt x="474" y="127"/>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solidFill>
                <a:prstClr val="black"/>
              </a:solidFill>
            </a:endParaRPr>
          </a:p>
        </p:txBody>
      </p:sp>
      <p:sp>
        <p:nvSpPr>
          <p:cNvPr id="9" name="文本框 5"/>
          <p:cNvSpPr txBox="1"/>
          <p:nvPr/>
        </p:nvSpPr>
        <p:spPr>
          <a:xfrm>
            <a:off x="953786" y="709485"/>
            <a:ext cx="7806510" cy="523220"/>
          </a:xfrm>
          <a:prstGeom prst="rect">
            <a:avLst/>
          </a:prstGeom>
          <a:noFill/>
        </p:spPr>
        <p:txBody>
          <a:bodyPr wrap="square" rtlCol="0">
            <a:spAutoFit/>
          </a:bodyPr>
          <a:lstStyle/>
          <a:p>
            <a:r>
              <a:rPr lang="zh-CN" altLang="en-US" sz="2800" dirty="0">
                <a:solidFill>
                  <a:prstClr val="white"/>
                </a:solidFill>
                <a:latin typeface="微软雅黑 Light" panose="020B0502040204020203" pitchFamily="34" charset="-122"/>
                <a:ea typeface="微软雅黑 Light" panose="020B0502040204020203" pitchFamily="34" charset="-122"/>
              </a:rPr>
              <a:t>基于</a:t>
            </a:r>
            <a:r>
              <a:rPr lang="en-US" altLang="zh-CN" sz="2800" dirty="0" err="1">
                <a:solidFill>
                  <a:prstClr val="white"/>
                </a:solidFill>
                <a:latin typeface="微软雅黑 Light" panose="020B0502040204020203" pitchFamily="34" charset="-122"/>
                <a:ea typeface="微软雅黑 Light" panose="020B0502040204020203" pitchFamily="34" charset="-122"/>
              </a:rPr>
              <a:t>Qt</a:t>
            </a:r>
            <a:r>
              <a:rPr lang="zh-CN" altLang="en-US" sz="2800" dirty="0">
                <a:solidFill>
                  <a:prstClr val="white"/>
                </a:solidFill>
                <a:latin typeface="微软雅黑 Light" panose="020B0502040204020203" pitchFamily="34" charset="-122"/>
                <a:ea typeface="微软雅黑 Light" panose="020B0502040204020203" pitchFamily="34" charset="-122"/>
              </a:rPr>
              <a:t>框架的</a:t>
            </a:r>
            <a:r>
              <a:rPr lang="en-US" altLang="zh-CN" sz="2800" dirty="0">
                <a:solidFill>
                  <a:prstClr val="white"/>
                </a:solidFill>
                <a:latin typeface="微软雅黑 Light" panose="020B0502040204020203" pitchFamily="34" charset="-122"/>
                <a:ea typeface="微软雅黑 Light" panose="020B0502040204020203" pitchFamily="34" charset="-122"/>
              </a:rPr>
              <a:t>GUI</a:t>
            </a:r>
            <a:r>
              <a:rPr lang="zh-CN" altLang="en-US" sz="2800" dirty="0">
                <a:solidFill>
                  <a:prstClr val="white"/>
                </a:solidFill>
                <a:latin typeface="微软雅黑 Light" panose="020B0502040204020203" pitchFamily="34" charset="-122"/>
                <a:ea typeface="微软雅黑 Light" panose="020B0502040204020203" pitchFamily="34" charset="-122"/>
              </a:rPr>
              <a:t>控制台</a:t>
            </a:r>
            <a:r>
              <a:rPr lang="en-US" altLang="zh-CN" sz="2800" dirty="0" smtClean="0">
                <a:solidFill>
                  <a:prstClr val="white"/>
                </a:solidFill>
                <a:latin typeface="微软雅黑 Light" panose="020B0502040204020203" pitchFamily="34" charset="-122"/>
                <a:ea typeface="微软雅黑 Light" panose="020B0502040204020203" pitchFamily="34" charset="-122"/>
              </a:rPr>
              <a:t>——</a:t>
            </a:r>
            <a:r>
              <a:rPr lang="en-US" altLang="zh-CN" sz="2800" dirty="0" err="1">
                <a:solidFill>
                  <a:prstClr val="white"/>
                </a:solidFill>
                <a:latin typeface="微软雅黑 Light" panose="020B0502040204020203" pitchFamily="34" charset="-122"/>
                <a:ea typeface="微软雅黑 Light" panose="020B0502040204020203" pitchFamily="34" charset="-122"/>
              </a:rPr>
              <a:t>q</a:t>
            </a:r>
            <a:r>
              <a:rPr lang="en-US" altLang="zh-CN" sz="2800" dirty="0" err="1" smtClean="0">
                <a:solidFill>
                  <a:prstClr val="white"/>
                </a:solidFill>
                <a:latin typeface="微软雅黑 Light" panose="020B0502040204020203" pitchFamily="34" charset="-122"/>
                <a:ea typeface="微软雅黑 Light" panose="020B0502040204020203" pitchFamily="34" charset="-122"/>
              </a:rPr>
              <a:t>tconsole</a:t>
            </a:r>
            <a:endParaRPr lang="zh-CN" altLang="en-US" sz="2800" dirty="0">
              <a:solidFill>
                <a:prstClr val="white"/>
              </a:solidFill>
              <a:latin typeface="微软雅黑 Light" panose="020B0502040204020203" pitchFamily="34" charset="-122"/>
              <a:ea typeface="微软雅黑 Light" panose="020B0502040204020203" pitchFamily="34" charset="-122"/>
            </a:endParaRPr>
          </a:p>
        </p:txBody>
      </p:sp>
      <p:sp>
        <p:nvSpPr>
          <p:cNvPr id="2" name="内容占位符 1"/>
          <p:cNvSpPr>
            <a:spLocks noGrp="1"/>
          </p:cNvSpPr>
          <p:nvPr>
            <p:ph idx="1"/>
          </p:nvPr>
        </p:nvSpPr>
        <p:spPr>
          <a:xfrm>
            <a:off x="695400" y="1916832"/>
            <a:ext cx="5041776" cy="4351338"/>
          </a:xfrm>
        </p:spPr>
        <p:txBody>
          <a:bodyPr>
            <a:normAutofit/>
          </a:bodyPr>
          <a:lstStyle/>
          <a:p>
            <a:pPr>
              <a:lnSpc>
                <a:spcPct val="150000"/>
              </a:lnSpc>
            </a:pPr>
            <a:r>
              <a:rPr kumimoji="1" lang="zh-CN" altLang="en-US" sz="2400" dirty="0"/>
              <a:t>为终端应用程序提供诸如内嵌图片、多行编辑、语法高亮之类的富文本编辑</a:t>
            </a:r>
            <a:r>
              <a:rPr kumimoji="1" lang="zh-CN" altLang="en-US" sz="2400" dirty="0" smtClean="0"/>
              <a:t>功能</a:t>
            </a:r>
          </a:p>
          <a:p>
            <a:pPr>
              <a:lnSpc>
                <a:spcPct val="150000"/>
              </a:lnSpc>
            </a:pPr>
            <a:r>
              <a:rPr kumimoji="1" lang="zh-CN" altLang="en-US" sz="2400" dirty="0" smtClean="0"/>
              <a:t>启动命令：</a:t>
            </a:r>
            <a:r>
              <a:rPr kumimoji="1" lang="en-US" altLang="zh-CN" sz="2400" dirty="0" err="1" smtClean="0"/>
              <a:t>jupyter</a:t>
            </a:r>
            <a:r>
              <a:rPr kumimoji="1" lang="zh-CN" altLang="en-US" sz="2400" dirty="0" smtClean="0"/>
              <a:t> </a:t>
            </a:r>
            <a:r>
              <a:rPr kumimoji="1" lang="en-US" altLang="zh-CN" sz="2400" dirty="0" err="1" smtClean="0"/>
              <a:t>qtconsole</a:t>
            </a:r>
            <a:endParaRPr kumimoji="1" lang="en-US" altLang="zh-CN" sz="2400" dirty="0" smtClean="0"/>
          </a:p>
          <a:p>
            <a:pPr>
              <a:lnSpc>
                <a:spcPct val="150000"/>
              </a:lnSpc>
            </a:pPr>
            <a:r>
              <a:rPr kumimoji="1" lang="zh-CN" altLang="en-US" sz="2400" dirty="0" smtClean="0"/>
              <a:t>缺点：功能少、用户友好性不够</a:t>
            </a:r>
            <a:endParaRPr kumimoji="1" lang="zh-CN" altLang="en-US" sz="2400" dirty="0"/>
          </a:p>
        </p:txBody>
      </p:sp>
      <p:pic>
        <p:nvPicPr>
          <p:cNvPr id="4" name="图片 3"/>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7808295" y="0"/>
            <a:ext cx="3924520" cy="6858000"/>
          </a:xfrm>
          <a:prstGeom prst="rect">
            <a:avLst/>
          </a:prstGeom>
        </p:spPr>
      </p:pic>
      <p:sp>
        <p:nvSpPr>
          <p:cNvPr id="3" name="日期占位符 2"/>
          <p:cNvSpPr>
            <a:spLocks noGrp="1"/>
          </p:cNvSpPr>
          <p:nvPr>
            <p:ph type="dt" sz="half" idx="10"/>
          </p:nvPr>
        </p:nvSpPr>
        <p:spPr/>
        <p:txBody>
          <a:bodyPr/>
          <a:lstStyle/>
          <a:p>
            <a:fld id="{F8429015-98C2-4EC5-928B-F5ECD51CF97D}" type="datetime1">
              <a:rPr lang="zh-CN" altLang="en-US" smtClean="0"/>
              <a:pPr/>
              <a:t>2019/9/8</a:t>
            </a:fld>
            <a:endParaRPr lang="zh-CN" altLang="en-US"/>
          </a:p>
        </p:txBody>
      </p:sp>
      <p:sp>
        <p:nvSpPr>
          <p:cNvPr id="6" name="灯片编号占位符 5"/>
          <p:cNvSpPr>
            <a:spLocks noGrp="1"/>
          </p:cNvSpPr>
          <p:nvPr>
            <p:ph type="sldNum" sz="quarter" idx="12"/>
          </p:nvPr>
        </p:nvSpPr>
        <p:spPr/>
        <p:txBody>
          <a:bodyPr/>
          <a:lstStyle/>
          <a:p>
            <a:fld id="{370D8578-DDD4-487D-A316-C8E65CC577E1}" type="slidenum">
              <a:rPr lang="zh-CN" altLang="en-US" smtClean="0"/>
              <a:pPr/>
              <a:t>22</a:t>
            </a:fld>
            <a:endParaRPr lang="zh-CN" altLang="en-US"/>
          </a:p>
        </p:txBody>
      </p:sp>
    </p:spTree>
    <p:extLst>
      <p:ext uri="{BB962C8B-B14F-4D97-AF65-F5344CB8AC3E}">
        <p14:creationId xmlns:p14="http://schemas.microsoft.com/office/powerpoint/2010/main" xmlns="" val="1855828150"/>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07368" y="1484784"/>
            <a:ext cx="10945216" cy="5184576"/>
          </a:xfrm>
        </p:spPr>
        <p:txBody>
          <a:bodyPr>
            <a:normAutofit/>
          </a:bodyPr>
          <a:lstStyle/>
          <a:p>
            <a:pPr>
              <a:lnSpc>
                <a:spcPct val="150000"/>
              </a:lnSpc>
            </a:pPr>
            <a:r>
              <a:rPr lang="zh-CN" altLang="en-US" sz="2400" dirty="0" smtClean="0"/>
              <a:t>指定</a:t>
            </a:r>
            <a:r>
              <a:rPr lang="zh-CN" altLang="en-US" sz="2400" dirty="0"/>
              <a:t>的方式是</a:t>
            </a:r>
            <a:r>
              <a:rPr lang="zh-CN" altLang="en-US" sz="2400" dirty="0" smtClean="0"/>
              <a:t>采用</a:t>
            </a:r>
            <a:r>
              <a:rPr lang="en-US" altLang="zh-CN" sz="2400" dirty="0" smtClean="0"/>
              <a:t>"</a:t>
            </a:r>
            <a:r>
              <a:rPr kumimoji="1" lang="en-US" altLang="zh-CN" sz="2400" dirty="0">
                <a:latin typeface="Monaco"/>
              </a:rPr>
              <a:t>import</a:t>
            </a:r>
            <a:r>
              <a:rPr lang="en-US" altLang="zh-CN" sz="2400" dirty="0" smtClean="0"/>
              <a:t> </a:t>
            </a:r>
            <a:r>
              <a:rPr lang="zh-CN" altLang="en-US" sz="2400" dirty="0"/>
              <a:t>模块名称 </a:t>
            </a:r>
            <a:r>
              <a:rPr kumimoji="1" lang="en-US" altLang="zh-CN" sz="2400" dirty="0">
                <a:latin typeface="Monaco"/>
              </a:rPr>
              <a:t>as</a:t>
            </a:r>
            <a:r>
              <a:rPr lang="en-US" altLang="zh-CN" sz="2400" dirty="0"/>
              <a:t> </a:t>
            </a:r>
            <a:r>
              <a:rPr lang="zh-CN" altLang="en-US" sz="2400" dirty="0" smtClean="0"/>
              <a:t>别名</a:t>
            </a:r>
            <a:r>
              <a:rPr lang="en-US" altLang="zh-CN" sz="2400" dirty="0" smtClean="0"/>
              <a:t>"</a:t>
            </a:r>
            <a:r>
              <a:rPr lang="zh-CN" altLang="en-US" sz="2400" dirty="0" smtClean="0"/>
              <a:t>。</a:t>
            </a:r>
            <a:r>
              <a:rPr lang="zh-CN" altLang="en-US" sz="2400" dirty="0"/>
              <a:t>我们可以</a:t>
            </a:r>
            <a:r>
              <a:rPr lang="zh-CN" altLang="en-US" sz="2400" dirty="0" smtClean="0"/>
              <a:t>将</a:t>
            </a:r>
            <a:r>
              <a:rPr lang="en-US" altLang="zh-CN" sz="2400" dirty="0" smtClean="0"/>
              <a:t>"</a:t>
            </a:r>
            <a:r>
              <a:rPr kumimoji="1" lang="en-US" altLang="zh-CN" sz="2400" dirty="0" err="1">
                <a:latin typeface="Monaco"/>
              </a:rPr>
              <a:t>numpy</a:t>
            </a:r>
            <a:r>
              <a:rPr lang="en-US" altLang="zh-CN" sz="2400" dirty="0" smtClean="0"/>
              <a:t>"</a:t>
            </a:r>
            <a:r>
              <a:rPr lang="zh-CN" altLang="en-US" sz="2400" dirty="0" smtClean="0"/>
              <a:t>简记为</a:t>
            </a:r>
            <a:r>
              <a:rPr lang="en-US" altLang="zh-CN" sz="2400" dirty="0" smtClean="0"/>
              <a:t>"</a:t>
            </a:r>
            <a:r>
              <a:rPr kumimoji="1" lang="en-US" altLang="zh-CN" sz="2400" dirty="0">
                <a:latin typeface="Monaco"/>
              </a:rPr>
              <a:t>np</a:t>
            </a:r>
            <a:r>
              <a:rPr lang="en-US" altLang="zh-CN" sz="2400" dirty="0" smtClean="0"/>
              <a:t>"</a:t>
            </a:r>
            <a:r>
              <a:rPr lang="zh-CN" altLang="en-US" sz="2400" dirty="0" smtClean="0"/>
              <a:t>，</a:t>
            </a:r>
            <a:r>
              <a:rPr lang="zh-CN" altLang="en-US" sz="2400" dirty="0"/>
              <a:t>并且在调用时，直接</a:t>
            </a:r>
            <a:r>
              <a:rPr lang="zh-CN" altLang="en-US" sz="2400" dirty="0" smtClean="0"/>
              <a:t>使用</a:t>
            </a:r>
            <a:r>
              <a:rPr lang="en-US" altLang="zh-CN" sz="2400" dirty="0" smtClean="0"/>
              <a:t>"</a:t>
            </a:r>
            <a:r>
              <a:rPr kumimoji="1" lang="en-US" altLang="zh-CN" sz="2400" dirty="0">
                <a:latin typeface="Monaco"/>
              </a:rPr>
              <a:t>np</a:t>
            </a:r>
            <a:r>
              <a:rPr lang="en-US" altLang="zh-CN" sz="2400" dirty="0" smtClean="0"/>
              <a:t>"</a:t>
            </a:r>
            <a:r>
              <a:rPr lang="zh-CN" altLang="en-US" sz="2400" dirty="0" smtClean="0"/>
              <a:t>就</a:t>
            </a:r>
            <a:r>
              <a:rPr lang="zh-CN" altLang="en-US" sz="2400" dirty="0"/>
              <a:t>可以：</a:t>
            </a:r>
            <a:endParaRPr kumimoji="1" lang="en-US" altLang="zh-CN" sz="2400" dirty="0"/>
          </a:p>
          <a:p>
            <a:pPr>
              <a:lnSpc>
                <a:spcPct val="150000"/>
              </a:lnSpc>
            </a:pPr>
            <a:endParaRPr kumimoji="1" lang="en-US" altLang="zh-CN" sz="2400" dirty="0" smtClean="0"/>
          </a:p>
        </p:txBody>
      </p:sp>
      <p:sp>
        <p:nvSpPr>
          <p:cNvPr id="10" name="内容占位符 1"/>
          <p:cNvSpPr txBox="1">
            <a:spLocks/>
          </p:cNvSpPr>
          <p:nvPr/>
        </p:nvSpPr>
        <p:spPr>
          <a:xfrm>
            <a:off x="6226173" y="1325956"/>
            <a:ext cx="5688632" cy="406845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endParaRPr kumimoji="1" lang="en-US" altLang="zh-CN" sz="2400" dirty="0" smtClean="0"/>
          </a:p>
        </p:txBody>
      </p:sp>
      <p:pic>
        <p:nvPicPr>
          <p:cNvPr id="13" name="图片 12"/>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491316" y="2636912"/>
            <a:ext cx="4236532" cy="2761790"/>
          </a:xfrm>
          <a:prstGeom prst="rect">
            <a:avLst/>
          </a:prstGeom>
        </p:spPr>
      </p:pic>
      <p:sp>
        <p:nvSpPr>
          <p:cNvPr id="11" name="矩形 28"/>
          <p:cNvSpPr/>
          <p:nvPr/>
        </p:nvSpPr>
        <p:spPr>
          <a:xfrm>
            <a:off x="-18898" y="671163"/>
            <a:ext cx="510214"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
        <p:nvSpPr>
          <p:cNvPr id="12" name="矩形 11"/>
          <p:cNvSpPr/>
          <p:nvPr/>
        </p:nvSpPr>
        <p:spPr>
          <a:xfrm>
            <a:off x="479376" y="671163"/>
            <a:ext cx="1656184" cy="598302"/>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4" name="Freeform 83"/>
          <p:cNvSpPr>
            <a:spLocks noChangeArrowheads="1"/>
          </p:cNvSpPr>
          <p:nvPr/>
        </p:nvSpPr>
        <p:spPr bwMode="auto">
          <a:xfrm>
            <a:off x="92209" y="826314"/>
            <a:ext cx="288000" cy="288000"/>
          </a:xfrm>
          <a:custGeom>
            <a:avLst/>
            <a:gdLst>
              <a:gd name="T0" fmla="*/ 38764526 w 602"/>
              <a:gd name="T1" fmla="*/ 78442719 h 602"/>
              <a:gd name="T2" fmla="*/ 38764526 w 602"/>
              <a:gd name="T3" fmla="*/ 78442719 h 602"/>
              <a:gd name="T4" fmla="*/ 0 w 602"/>
              <a:gd name="T5" fmla="*/ 38764526 h 602"/>
              <a:gd name="T6" fmla="*/ 38764526 w 602"/>
              <a:gd name="T7" fmla="*/ 0 h 602"/>
              <a:gd name="T8" fmla="*/ 78442719 w 602"/>
              <a:gd name="T9" fmla="*/ 38764526 h 602"/>
              <a:gd name="T10" fmla="*/ 38764526 w 602"/>
              <a:gd name="T11" fmla="*/ 78442719 h 602"/>
              <a:gd name="T12" fmla="*/ 61866665 w 602"/>
              <a:gd name="T13" fmla="*/ 16576054 h 602"/>
              <a:gd name="T14" fmla="*/ 61866665 w 602"/>
              <a:gd name="T15" fmla="*/ 16576054 h 602"/>
              <a:gd name="T16" fmla="*/ 38764526 w 602"/>
              <a:gd name="T17" fmla="*/ 38764526 h 602"/>
              <a:gd name="T18" fmla="*/ 38764526 w 602"/>
              <a:gd name="T19" fmla="*/ 7308970 h 602"/>
              <a:gd name="T20" fmla="*/ 7439751 w 602"/>
              <a:gd name="T21" fmla="*/ 38764526 h 602"/>
              <a:gd name="T22" fmla="*/ 38764526 w 602"/>
              <a:gd name="T23" fmla="*/ 71002968 h 602"/>
              <a:gd name="T24" fmla="*/ 71002968 w 602"/>
              <a:gd name="T25" fmla="*/ 38764526 h 602"/>
              <a:gd name="T26" fmla="*/ 61866665 w 602"/>
              <a:gd name="T27" fmla="*/ 16576054 h 60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02" h="602">
                <a:moveTo>
                  <a:pt x="297" y="601"/>
                </a:moveTo>
                <a:lnTo>
                  <a:pt x="297" y="601"/>
                </a:lnTo>
                <a:cubicBezTo>
                  <a:pt x="135" y="601"/>
                  <a:pt x="0" y="466"/>
                  <a:pt x="0" y="297"/>
                </a:cubicBezTo>
                <a:cubicBezTo>
                  <a:pt x="0" y="134"/>
                  <a:pt x="135" y="0"/>
                  <a:pt x="297" y="0"/>
                </a:cubicBezTo>
                <a:cubicBezTo>
                  <a:pt x="467" y="0"/>
                  <a:pt x="601" y="134"/>
                  <a:pt x="601" y="297"/>
                </a:cubicBezTo>
                <a:cubicBezTo>
                  <a:pt x="601" y="466"/>
                  <a:pt x="467" y="601"/>
                  <a:pt x="297" y="601"/>
                </a:cubicBezTo>
                <a:close/>
                <a:moveTo>
                  <a:pt x="474" y="127"/>
                </a:moveTo>
                <a:lnTo>
                  <a:pt x="474" y="127"/>
                </a:lnTo>
                <a:cubicBezTo>
                  <a:pt x="297" y="297"/>
                  <a:pt x="297" y="297"/>
                  <a:pt x="297" y="297"/>
                </a:cubicBezTo>
                <a:cubicBezTo>
                  <a:pt x="297" y="56"/>
                  <a:pt x="297" y="56"/>
                  <a:pt x="297" y="56"/>
                </a:cubicBezTo>
                <a:cubicBezTo>
                  <a:pt x="163" y="56"/>
                  <a:pt x="57" y="162"/>
                  <a:pt x="57" y="297"/>
                </a:cubicBezTo>
                <a:cubicBezTo>
                  <a:pt x="57" y="431"/>
                  <a:pt x="163" y="544"/>
                  <a:pt x="297" y="544"/>
                </a:cubicBezTo>
                <a:cubicBezTo>
                  <a:pt x="431" y="544"/>
                  <a:pt x="544" y="431"/>
                  <a:pt x="544" y="297"/>
                </a:cubicBezTo>
                <a:cubicBezTo>
                  <a:pt x="544" y="233"/>
                  <a:pt x="516" y="169"/>
                  <a:pt x="474" y="127"/>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solidFill>
                <a:prstClr val="black"/>
              </a:solidFill>
            </a:endParaRPr>
          </a:p>
        </p:txBody>
      </p:sp>
      <p:sp>
        <p:nvSpPr>
          <p:cNvPr id="15" name="文本框 5"/>
          <p:cNvSpPr txBox="1"/>
          <p:nvPr/>
        </p:nvSpPr>
        <p:spPr>
          <a:xfrm>
            <a:off x="953786" y="709485"/>
            <a:ext cx="3558038" cy="523220"/>
          </a:xfrm>
          <a:prstGeom prst="rect">
            <a:avLst/>
          </a:prstGeom>
          <a:noFill/>
        </p:spPr>
        <p:txBody>
          <a:bodyPr wrap="square" rtlCol="0">
            <a:spAutoFit/>
          </a:bodyPr>
          <a:lstStyle/>
          <a:p>
            <a:r>
              <a:rPr lang="zh-CN" altLang="en-US" sz="2800" dirty="0" smtClean="0">
                <a:solidFill>
                  <a:prstClr val="white"/>
                </a:solidFill>
                <a:latin typeface="微软雅黑 Light" panose="020B0502040204020203" pitchFamily="34" charset="-122"/>
                <a:ea typeface="微软雅黑 Light" panose="020B0502040204020203" pitchFamily="34" charset="-122"/>
              </a:rPr>
              <a:t>别名</a:t>
            </a:r>
            <a:endParaRPr lang="zh-CN" altLang="en-US" sz="2800" dirty="0">
              <a:solidFill>
                <a:prstClr val="white"/>
              </a:solidFill>
              <a:latin typeface="微软雅黑 Light" panose="020B0502040204020203" pitchFamily="34" charset="-122"/>
              <a:ea typeface="微软雅黑 Light" panose="020B0502040204020203" pitchFamily="34" charset="-122"/>
            </a:endParaRPr>
          </a:p>
        </p:txBody>
      </p:sp>
    </p:spTree>
    <p:extLst>
      <p:ext uri="{BB962C8B-B14F-4D97-AF65-F5344CB8AC3E}">
        <p14:creationId xmlns:p14="http://schemas.microsoft.com/office/powerpoint/2010/main" xmlns="" val="4064764359"/>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80209" y="1427588"/>
            <a:ext cx="10945216" cy="5184576"/>
          </a:xfrm>
        </p:spPr>
        <p:txBody>
          <a:bodyPr>
            <a:normAutofit/>
          </a:bodyPr>
          <a:lstStyle/>
          <a:p>
            <a:pPr>
              <a:lnSpc>
                <a:spcPct val="150000"/>
              </a:lnSpc>
            </a:pPr>
            <a:r>
              <a:rPr kumimoji="1" lang="zh-CN" altLang="en-US" sz="2400" dirty="0" smtClean="0"/>
              <a:t>此</a:t>
            </a:r>
            <a:r>
              <a:rPr kumimoji="1" lang="zh-CN" altLang="en-US" sz="2400" dirty="0"/>
              <a:t>过程的实现方式</a:t>
            </a:r>
            <a:r>
              <a:rPr kumimoji="1" lang="zh-CN" altLang="en-US" sz="2400" dirty="0" smtClean="0"/>
              <a:t>是</a:t>
            </a:r>
            <a:r>
              <a:rPr kumimoji="1" lang="en-US" altLang="zh-CN" sz="2400" dirty="0" smtClean="0"/>
              <a:t>“</a:t>
            </a:r>
            <a:r>
              <a:rPr kumimoji="1" lang="en-US" altLang="zh-CN" sz="2400" dirty="0" smtClean="0">
                <a:latin typeface="Monaco"/>
              </a:rPr>
              <a:t>from </a:t>
            </a:r>
            <a:r>
              <a:rPr kumimoji="1" lang="en-US" altLang="zh-CN" sz="2400" dirty="0" smtClean="0"/>
              <a:t> </a:t>
            </a:r>
            <a:r>
              <a:rPr kumimoji="1" lang="zh-CN" altLang="en-US" sz="2400" dirty="0"/>
              <a:t>模块名称 </a:t>
            </a:r>
            <a:r>
              <a:rPr kumimoji="1" lang="zh-CN" altLang="en-US" sz="2400" dirty="0" smtClean="0"/>
              <a:t> </a:t>
            </a:r>
            <a:r>
              <a:rPr kumimoji="1" lang="en-US" altLang="zh-CN" sz="2400" dirty="0" smtClean="0">
                <a:latin typeface="Monaco"/>
              </a:rPr>
              <a:t>import</a:t>
            </a:r>
            <a:r>
              <a:rPr kumimoji="1" lang="en-US" altLang="zh-CN" sz="2400" dirty="0" smtClean="0"/>
              <a:t>  </a:t>
            </a:r>
            <a:r>
              <a:rPr kumimoji="1" lang="zh-CN" altLang="en-US" sz="2400" dirty="0" smtClean="0"/>
              <a:t>函数名称</a:t>
            </a:r>
            <a:r>
              <a:rPr kumimoji="1" lang="en-US" altLang="zh-CN" sz="2400" dirty="0" smtClean="0"/>
              <a:t>"</a:t>
            </a:r>
            <a:r>
              <a:rPr kumimoji="1" lang="zh-CN" altLang="en-US" sz="2400" dirty="0" smtClean="0"/>
              <a:t>，但是要注意我们</a:t>
            </a:r>
            <a:r>
              <a:rPr kumimoji="1" lang="zh-CN" altLang="en-US" sz="2400" dirty="0"/>
              <a:t>只拿到了某个具体的工具，而没有拿到整个工具箱</a:t>
            </a:r>
            <a:endParaRPr kumimoji="1" lang="en-US" altLang="zh-CN" sz="2400" dirty="0"/>
          </a:p>
        </p:txBody>
      </p:sp>
      <p:sp>
        <p:nvSpPr>
          <p:cNvPr id="5" name="矩形 28"/>
          <p:cNvSpPr/>
          <p:nvPr/>
        </p:nvSpPr>
        <p:spPr>
          <a:xfrm>
            <a:off x="-18898" y="671163"/>
            <a:ext cx="510214"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
        <p:nvSpPr>
          <p:cNvPr id="7" name="矩形 6"/>
          <p:cNvSpPr/>
          <p:nvPr/>
        </p:nvSpPr>
        <p:spPr>
          <a:xfrm>
            <a:off x="479376" y="671163"/>
            <a:ext cx="3312368" cy="598302"/>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8" name="Freeform 83"/>
          <p:cNvSpPr>
            <a:spLocks noChangeArrowheads="1"/>
          </p:cNvSpPr>
          <p:nvPr/>
        </p:nvSpPr>
        <p:spPr bwMode="auto">
          <a:xfrm>
            <a:off x="92209" y="826314"/>
            <a:ext cx="288000" cy="288000"/>
          </a:xfrm>
          <a:custGeom>
            <a:avLst/>
            <a:gdLst>
              <a:gd name="T0" fmla="*/ 38764526 w 602"/>
              <a:gd name="T1" fmla="*/ 78442719 h 602"/>
              <a:gd name="T2" fmla="*/ 38764526 w 602"/>
              <a:gd name="T3" fmla="*/ 78442719 h 602"/>
              <a:gd name="T4" fmla="*/ 0 w 602"/>
              <a:gd name="T5" fmla="*/ 38764526 h 602"/>
              <a:gd name="T6" fmla="*/ 38764526 w 602"/>
              <a:gd name="T7" fmla="*/ 0 h 602"/>
              <a:gd name="T8" fmla="*/ 78442719 w 602"/>
              <a:gd name="T9" fmla="*/ 38764526 h 602"/>
              <a:gd name="T10" fmla="*/ 38764526 w 602"/>
              <a:gd name="T11" fmla="*/ 78442719 h 602"/>
              <a:gd name="T12" fmla="*/ 61866665 w 602"/>
              <a:gd name="T13" fmla="*/ 16576054 h 602"/>
              <a:gd name="T14" fmla="*/ 61866665 w 602"/>
              <a:gd name="T15" fmla="*/ 16576054 h 602"/>
              <a:gd name="T16" fmla="*/ 38764526 w 602"/>
              <a:gd name="T17" fmla="*/ 38764526 h 602"/>
              <a:gd name="T18" fmla="*/ 38764526 w 602"/>
              <a:gd name="T19" fmla="*/ 7308970 h 602"/>
              <a:gd name="T20" fmla="*/ 7439751 w 602"/>
              <a:gd name="T21" fmla="*/ 38764526 h 602"/>
              <a:gd name="T22" fmla="*/ 38764526 w 602"/>
              <a:gd name="T23" fmla="*/ 71002968 h 602"/>
              <a:gd name="T24" fmla="*/ 71002968 w 602"/>
              <a:gd name="T25" fmla="*/ 38764526 h 602"/>
              <a:gd name="T26" fmla="*/ 61866665 w 602"/>
              <a:gd name="T27" fmla="*/ 16576054 h 60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02" h="602">
                <a:moveTo>
                  <a:pt x="297" y="601"/>
                </a:moveTo>
                <a:lnTo>
                  <a:pt x="297" y="601"/>
                </a:lnTo>
                <a:cubicBezTo>
                  <a:pt x="135" y="601"/>
                  <a:pt x="0" y="466"/>
                  <a:pt x="0" y="297"/>
                </a:cubicBezTo>
                <a:cubicBezTo>
                  <a:pt x="0" y="134"/>
                  <a:pt x="135" y="0"/>
                  <a:pt x="297" y="0"/>
                </a:cubicBezTo>
                <a:cubicBezTo>
                  <a:pt x="467" y="0"/>
                  <a:pt x="601" y="134"/>
                  <a:pt x="601" y="297"/>
                </a:cubicBezTo>
                <a:cubicBezTo>
                  <a:pt x="601" y="466"/>
                  <a:pt x="467" y="601"/>
                  <a:pt x="297" y="601"/>
                </a:cubicBezTo>
                <a:close/>
                <a:moveTo>
                  <a:pt x="474" y="127"/>
                </a:moveTo>
                <a:lnTo>
                  <a:pt x="474" y="127"/>
                </a:lnTo>
                <a:cubicBezTo>
                  <a:pt x="297" y="297"/>
                  <a:pt x="297" y="297"/>
                  <a:pt x="297" y="297"/>
                </a:cubicBezTo>
                <a:cubicBezTo>
                  <a:pt x="297" y="56"/>
                  <a:pt x="297" y="56"/>
                  <a:pt x="297" y="56"/>
                </a:cubicBezTo>
                <a:cubicBezTo>
                  <a:pt x="163" y="56"/>
                  <a:pt x="57" y="162"/>
                  <a:pt x="57" y="297"/>
                </a:cubicBezTo>
                <a:cubicBezTo>
                  <a:pt x="57" y="431"/>
                  <a:pt x="163" y="544"/>
                  <a:pt x="297" y="544"/>
                </a:cubicBezTo>
                <a:cubicBezTo>
                  <a:pt x="431" y="544"/>
                  <a:pt x="544" y="431"/>
                  <a:pt x="544" y="297"/>
                </a:cubicBezTo>
                <a:cubicBezTo>
                  <a:pt x="544" y="233"/>
                  <a:pt x="516" y="169"/>
                  <a:pt x="474" y="127"/>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solidFill>
                <a:prstClr val="black"/>
              </a:solidFill>
            </a:endParaRPr>
          </a:p>
        </p:txBody>
      </p:sp>
      <p:sp>
        <p:nvSpPr>
          <p:cNvPr id="9" name="文本框 5"/>
          <p:cNvSpPr txBox="1"/>
          <p:nvPr/>
        </p:nvSpPr>
        <p:spPr>
          <a:xfrm>
            <a:off x="953786" y="709485"/>
            <a:ext cx="3558038" cy="523220"/>
          </a:xfrm>
          <a:prstGeom prst="rect">
            <a:avLst/>
          </a:prstGeom>
          <a:noFill/>
        </p:spPr>
        <p:txBody>
          <a:bodyPr wrap="square" rtlCol="0">
            <a:spAutoFit/>
          </a:bodyPr>
          <a:lstStyle/>
          <a:p>
            <a:r>
              <a:rPr lang="zh-CN" altLang="en-US" sz="2800" dirty="0" smtClean="0">
                <a:solidFill>
                  <a:prstClr val="white"/>
                </a:solidFill>
                <a:latin typeface="微软雅黑 Light" panose="020B0502040204020203" pitchFamily="34" charset="-122"/>
                <a:ea typeface="微软雅黑 Light" panose="020B0502040204020203" pitchFamily="34" charset="-122"/>
              </a:rPr>
              <a:t>只导入某个对象</a:t>
            </a:r>
            <a:endParaRPr lang="zh-CN" altLang="en-US" sz="2800" dirty="0">
              <a:solidFill>
                <a:prstClr val="white"/>
              </a:solidFill>
              <a:latin typeface="微软雅黑 Light" panose="020B0502040204020203" pitchFamily="34" charset="-122"/>
              <a:ea typeface="微软雅黑 Light" panose="020B0502040204020203" pitchFamily="34" charset="-122"/>
            </a:endParaRPr>
          </a:p>
        </p:txBody>
      </p:sp>
      <p:sp>
        <p:nvSpPr>
          <p:cNvPr id="10" name="内容占位符 1"/>
          <p:cNvSpPr txBox="1">
            <a:spLocks/>
          </p:cNvSpPr>
          <p:nvPr/>
        </p:nvSpPr>
        <p:spPr>
          <a:xfrm>
            <a:off x="6199014" y="1700808"/>
            <a:ext cx="5688632" cy="406845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endParaRPr kumimoji="1" lang="en-US" altLang="zh-CN" sz="2400" dirty="0" smtClean="0"/>
          </a:p>
        </p:txBody>
      </p:sp>
      <p:pic>
        <p:nvPicPr>
          <p:cNvPr id="14" name="图片 13"/>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491316" y="2872910"/>
            <a:ext cx="4596572" cy="2406301"/>
          </a:xfrm>
          <a:prstGeom prst="rect">
            <a:avLst/>
          </a:prstGeom>
        </p:spPr>
      </p:pic>
    </p:spTree>
    <p:extLst>
      <p:ext uri="{BB962C8B-B14F-4D97-AF65-F5344CB8AC3E}">
        <p14:creationId xmlns:p14="http://schemas.microsoft.com/office/powerpoint/2010/main" xmlns="" val="304645784"/>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内容占位符 1"/>
          <p:cNvSpPr txBox="1">
            <a:spLocks/>
          </p:cNvSpPr>
          <p:nvPr/>
        </p:nvSpPr>
        <p:spPr>
          <a:xfrm>
            <a:off x="5375920" y="1700808"/>
            <a:ext cx="5688632" cy="406845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endParaRPr kumimoji="1" lang="en-US" altLang="zh-CN" sz="2400" dirty="0" smtClean="0"/>
          </a:p>
        </p:txBody>
      </p:sp>
      <p:sp>
        <p:nvSpPr>
          <p:cNvPr id="11" name="标题 8"/>
          <p:cNvSpPr txBox="1">
            <a:spLocks/>
          </p:cNvSpPr>
          <p:nvPr/>
        </p:nvSpPr>
        <p:spPr>
          <a:xfrm>
            <a:off x="911424" y="579766"/>
            <a:ext cx="10515600" cy="7810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微软雅黑 Light" panose="020B0502040204020203" pitchFamily="34" charset="-122"/>
                <a:ea typeface="微软雅黑 Light" panose="020B0502040204020203" pitchFamily="34" charset="-122"/>
                <a:cs typeface="+mj-cs"/>
              </a:defRPr>
            </a:lvl1pPr>
          </a:lstStyle>
          <a:p>
            <a:r>
              <a:rPr lang="en-US" altLang="zh-CN" sz="3200" b="1" dirty="0" smtClean="0">
                <a:solidFill>
                  <a:srgbClr val="942124"/>
                </a:solidFill>
                <a:latin typeface="Monaco" charset="0"/>
                <a:ea typeface="Monaco" charset="0"/>
                <a:cs typeface="Monaco" charset="0"/>
              </a:rPr>
              <a:t>import</a:t>
            </a:r>
            <a:r>
              <a:rPr lang="zh-CN" altLang="en-US" sz="3200" b="1" dirty="0" smtClean="0">
                <a:solidFill>
                  <a:srgbClr val="942124"/>
                </a:solidFill>
                <a:latin typeface="Microsoft YaHei Light" charset="-122"/>
                <a:ea typeface="Microsoft YaHei Light" charset="-122"/>
                <a:cs typeface="Microsoft YaHei Light" charset="-122"/>
              </a:rPr>
              <a:t>模块</a:t>
            </a:r>
            <a:r>
              <a:rPr lang="zh-CN" altLang="en-US" sz="3200" b="1" dirty="0" smtClean="0">
                <a:solidFill>
                  <a:srgbClr val="942124"/>
                </a:solidFill>
                <a:cs typeface="+mn-cs"/>
              </a:rPr>
              <a:t>时，</a:t>
            </a:r>
            <a:r>
              <a:rPr lang="en-US" altLang="zh-CN" sz="3200" b="1" dirty="0" smtClean="0">
                <a:solidFill>
                  <a:srgbClr val="942124"/>
                </a:solidFill>
                <a:cs typeface="+mn-cs"/>
              </a:rPr>
              <a:t>Python</a:t>
            </a:r>
            <a:r>
              <a:rPr lang="zh-CN" altLang="en-US" sz="3200" b="1" dirty="0" smtClean="0">
                <a:solidFill>
                  <a:srgbClr val="942124"/>
                </a:solidFill>
                <a:cs typeface="+mn-cs"/>
              </a:rPr>
              <a:t>都做了哪些事情？</a:t>
            </a:r>
            <a:endParaRPr lang="en-US" altLang="zh-CN" sz="3200" b="1" dirty="0" smtClean="0">
              <a:solidFill>
                <a:srgbClr val="942124"/>
              </a:solidFill>
              <a:cs typeface="+mn-cs"/>
            </a:endParaRPr>
          </a:p>
        </p:txBody>
      </p:sp>
      <p:sp>
        <p:nvSpPr>
          <p:cNvPr id="12" name="矩形 28"/>
          <p:cNvSpPr/>
          <p:nvPr/>
        </p:nvSpPr>
        <p:spPr>
          <a:xfrm>
            <a:off x="-18899" y="671163"/>
            <a:ext cx="670013"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grpSp>
        <p:nvGrpSpPr>
          <p:cNvPr id="65" name="组 64"/>
          <p:cNvGrpSpPr/>
          <p:nvPr/>
        </p:nvGrpSpPr>
        <p:grpSpPr>
          <a:xfrm>
            <a:off x="463090" y="1790467"/>
            <a:ext cx="10447911" cy="3870781"/>
            <a:chOff x="463090" y="1790467"/>
            <a:chExt cx="10447911" cy="3870781"/>
          </a:xfrm>
        </p:grpSpPr>
        <p:sp>
          <p:nvSpPr>
            <p:cNvPr id="43" name="文本框 42"/>
            <p:cNvSpPr txBox="1"/>
            <p:nvPr/>
          </p:nvSpPr>
          <p:spPr>
            <a:xfrm>
              <a:off x="6291971" y="1790467"/>
              <a:ext cx="441146" cy="400110"/>
            </a:xfrm>
            <a:prstGeom prst="rect">
              <a:avLst/>
            </a:prstGeom>
            <a:noFill/>
          </p:spPr>
          <p:txBody>
            <a:bodyPr wrap="none" rtlCol="0">
              <a:spAutoFit/>
            </a:bodyPr>
            <a:lstStyle/>
            <a:p>
              <a:r>
                <a:rPr kumimoji="1" lang="zh-CN" altLang="en-US" sz="2000" dirty="0" smtClean="0">
                  <a:latin typeface="Microsoft YaHei Light" charset="-122"/>
                  <a:ea typeface="Microsoft YaHei Light" charset="-122"/>
                  <a:cs typeface="Microsoft YaHei Light" charset="-122"/>
                </a:rPr>
                <a:t>是</a:t>
              </a:r>
              <a:endParaRPr kumimoji="1" lang="zh-CN" altLang="en-US" sz="2000" dirty="0">
                <a:latin typeface="Microsoft YaHei Light" charset="-122"/>
                <a:ea typeface="Microsoft YaHei Light" charset="-122"/>
                <a:cs typeface="Microsoft YaHei Light" charset="-122"/>
              </a:endParaRPr>
            </a:p>
          </p:txBody>
        </p:sp>
        <p:sp>
          <p:nvSpPr>
            <p:cNvPr id="55" name="圆角矩形 54"/>
            <p:cNvSpPr/>
            <p:nvPr/>
          </p:nvSpPr>
          <p:spPr>
            <a:xfrm>
              <a:off x="7649167" y="1797646"/>
              <a:ext cx="3261834" cy="767258"/>
            </a:xfrm>
            <a:prstGeom prst="round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000" dirty="0" smtClean="0">
                  <a:latin typeface="Microsoft YaHei Light" charset="-122"/>
                  <a:ea typeface="Microsoft YaHei Light" charset="-122"/>
                  <a:cs typeface="Microsoft YaHei Light" charset="-122"/>
                </a:rPr>
                <a:t>使用当前存在</a:t>
              </a:r>
              <a:r>
                <a:rPr kumimoji="1" lang="zh-CN" altLang="en-US" sz="2000" smtClean="0">
                  <a:latin typeface="Microsoft YaHei Light" charset="-122"/>
                  <a:ea typeface="Microsoft YaHei Light" charset="-122"/>
                  <a:cs typeface="Microsoft YaHei Light" charset="-122"/>
                </a:rPr>
                <a:t>的模块对象</a:t>
              </a:r>
              <a:endParaRPr kumimoji="1" lang="zh-CN" altLang="en-US" sz="2000" dirty="0">
                <a:latin typeface="Microsoft YaHei Light" charset="-122"/>
                <a:ea typeface="Microsoft YaHei Light" charset="-122"/>
                <a:cs typeface="Microsoft YaHei Light" charset="-122"/>
              </a:endParaRPr>
            </a:p>
          </p:txBody>
        </p:sp>
        <p:grpSp>
          <p:nvGrpSpPr>
            <p:cNvPr id="64" name="组 63"/>
            <p:cNvGrpSpPr/>
            <p:nvPr/>
          </p:nvGrpSpPr>
          <p:grpSpPr>
            <a:xfrm>
              <a:off x="463090" y="2176267"/>
              <a:ext cx="10441160" cy="3484981"/>
              <a:chOff x="463090" y="2176267"/>
              <a:chExt cx="10441160" cy="3484981"/>
            </a:xfrm>
          </p:grpSpPr>
          <p:sp>
            <p:nvSpPr>
              <p:cNvPr id="15" name="圆角矩形 14"/>
              <p:cNvSpPr/>
              <p:nvPr/>
            </p:nvSpPr>
            <p:spPr>
              <a:xfrm>
                <a:off x="463090" y="3132029"/>
                <a:ext cx="3261834" cy="1775694"/>
              </a:xfrm>
              <a:prstGeom prst="round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000" dirty="0" smtClean="0">
                    <a:latin typeface="Monaco" charset="0"/>
                    <a:ea typeface="Monaco" charset="0"/>
                    <a:cs typeface="Monaco" charset="0"/>
                  </a:rPr>
                  <a:t>Python</a:t>
                </a:r>
                <a:r>
                  <a:rPr kumimoji="1" lang="zh-CN" altLang="en-US" sz="2000" dirty="0" smtClean="0">
                    <a:latin typeface="Microsoft YaHei Light" charset="-122"/>
                    <a:ea typeface="Microsoft YaHei Light" charset="-122"/>
                    <a:cs typeface="Microsoft YaHei Light" charset="-122"/>
                  </a:rPr>
                  <a:t>解释器检查</a:t>
                </a:r>
                <a:r>
                  <a:rPr kumimoji="1" lang="en-US" altLang="zh-CN" sz="2000" dirty="0" smtClean="0">
                    <a:latin typeface="Monaco" charset="0"/>
                    <a:ea typeface="Monaco" charset="0"/>
                    <a:cs typeface="Monaco" charset="0"/>
                  </a:rPr>
                  <a:t>module</a:t>
                </a:r>
                <a:r>
                  <a:rPr kumimoji="1" lang="zh-CN" altLang="en-US" sz="2000" dirty="0" smtClean="0">
                    <a:latin typeface="Monaco" charset="0"/>
                    <a:ea typeface="Monaco" charset="0"/>
                    <a:cs typeface="Monaco" charset="0"/>
                  </a:rPr>
                  <a:t> </a:t>
                </a:r>
                <a:r>
                  <a:rPr kumimoji="1" lang="en-US" altLang="zh-CN" sz="2000" dirty="0" smtClean="0">
                    <a:latin typeface="Monaco" charset="0"/>
                    <a:ea typeface="Monaco" charset="0"/>
                    <a:cs typeface="Monaco" charset="0"/>
                  </a:rPr>
                  <a:t>registry</a:t>
                </a:r>
                <a:r>
                  <a:rPr kumimoji="1" lang="zh-CN" altLang="en-US" sz="2000" dirty="0" smtClean="0">
                    <a:latin typeface="Monaco" charset="0"/>
                    <a:ea typeface="Monaco" charset="0"/>
                    <a:cs typeface="Monaco" charset="0"/>
                  </a:rPr>
                  <a:t>（</a:t>
                </a:r>
                <a:r>
                  <a:rPr kumimoji="1" lang="en-US" altLang="zh-CN" sz="2000" dirty="0" err="1" smtClean="0">
                    <a:latin typeface="Monaco" charset="0"/>
                    <a:ea typeface="Monaco" charset="0"/>
                    <a:cs typeface="Monaco" charset="0"/>
                  </a:rPr>
                  <a:t>sys.modules</a:t>
                </a:r>
                <a:r>
                  <a:rPr kumimoji="1" lang="zh-CN" altLang="en-US" sz="2000" dirty="0" smtClean="0">
                    <a:latin typeface="Monaco" charset="0"/>
                    <a:ea typeface="Monaco" charset="0"/>
                    <a:cs typeface="Monaco" charset="0"/>
                  </a:rPr>
                  <a:t>）</a:t>
                </a:r>
                <a:r>
                  <a:rPr kumimoji="1" lang="zh-CN" altLang="en-US" sz="2000" dirty="0" smtClean="0">
                    <a:latin typeface="Microsoft YaHei Light" charset="-122"/>
                    <a:ea typeface="Microsoft YaHei Light" charset="-122"/>
                    <a:cs typeface="Microsoft YaHei Light" charset="-122"/>
                  </a:rPr>
                  <a:t>部分</a:t>
                </a:r>
                <a:endParaRPr kumimoji="1" lang="zh-CN" altLang="en-US" sz="2000" dirty="0">
                  <a:latin typeface="Microsoft YaHei Light" charset="-122"/>
                  <a:ea typeface="Microsoft YaHei Light" charset="-122"/>
                  <a:cs typeface="Microsoft YaHei Light" charset="-122"/>
                </a:endParaRPr>
              </a:p>
            </p:txBody>
          </p:sp>
          <p:cxnSp>
            <p:nvCxnSpPr>
              <p:cNvPr id="16" name="直线连接符 15"/>
              <p:cNvCxnSpPr>
                <a:endCxn id="37" idx="3"/>
              </p:cNvCxnSpPr>
              <p:nvPr/>
            </p:nvCxnSpPr>
            <p:spPr>
              <a:xfrm>
                <a:off x="3724924" y="4019876"/>
                <a:ext cx="1950704" cy="0"/>
              </a:xfrm>
              <a:prstGeom prst="line">
                <a:avLst/>
              </a:prstGeom>
              <a:ln w="38100">
                <a:solidFill>
                  <a:srgbClr val="942124"/>
                </a:solidFill>
              </a:ln>
            </p:spPr>
            <p:style>
              <a:lnRef idx="1">
                <a:schemeClr val="accent1"/>
              </a:lnRef>
              <a:fillRef idx="0">
                <a:schemeClr val="accent1"/>
              </a:fillRef>
              <a:effectRef idx="0">
                <a:schemeClr val="accent1"/>
              </a:effectRef>
              <a:fontRef idx="minor">
                <a:schemeClr val="tx1"/>
              </a:fontRef>
            </p:style>
          </p:cxnSp>
          <p:sp>
            <p:nvSpPr>
              <p:cNvPr id="37" name="文本框 36"/>
              <p:cNvSpPr txBox="1"/>
              <p:nvPr/>
            </p:nvSpPr>
            <p:spPr>
              <a:xfrm>
                <a:off x="3695599" y="3512044"/>
                <a:ext cx="1980029" cy="1015663"/>
              </a:xfrm>
              <a:prstGeom prst="rect">
                <a:avLst/>
              </a:prstGeom>
              <a:noFill/>
            </p:spPr>
            <p:txBody>
              <a:bodyPr wrap="none" rtlCol="0">
                <a:spAutoFit/>
              </a:bodyPr>
              <a:lstStyle/>
              <a:p>
                <a:pPr>
                  <a:lnSpc>
                    <a:spcPct val="150000"/>
                  </a:lnSpc>
                </a:pPr>
                <a:r>
                  <a:rPr kumimoji="1" lang="zh-CN" altLang="en-US" sz="2000" dirty="0" smtClean="0">
                    <a:latin typeface="Microsoft YaHei Light" charset="-122"/>
                    <a:ea typeface="Microsoft YaHei Light" charset="-122"/>
                    <a:cs typeface="Microsoft YaHei Light" charset="-122"/>
                  </a:rPr>
                  <a:t>模块先前</a:t>
                </a:r>
                <a:endParaRPr kumimoji="1" lang="en-US" altLang="zh-CN" sz="2000" dirty="0" smtClean="0">
                  <a:latin typeface="Microsoft YaHei Light" charset="-122"/>
                  <a:ea typeface="Microsoft YaHei Light" charset="-122"/>
                  <a:cs typeface="Microsoft YaHei Light" charset="-122"/>
                </a:endParaRPr>
              </a:p>
              <a:p>
                <a:pPr>
                  <a:lnSpc>
                    <a:spcPct val="150000"/>
                  </a:lnSpc>
                </a:pPr>
                <a:r>
                  <a:rPr kumimoji="1" lang="zh-CN" altLang="en-US" sz="2000" dirty="0" smtClean="0">
                    <a:latin typeface="Microsoft YaHei Light" charset="-122"/>
                    <a:ea typeface="Microsoft YaHei Light" charset="-122"/>
                    <a:cs typeface="Microsoft YaHei Light" charset="-122"/>
                  </a:rPr>
                  <a:t>是否已经导入？</a:t>
                </a:r>
                <a:endParaRPr kumimoji="1" lang="zh-CN" altLang="en-US" sz="2000" dirty="0">
                  <a:latin typeface="Microsoft YaHei Light" charset="-122"/>
                  <a:ea typeface="Microsoft YaHei Light" charset="-122"/>
                  <a:cs typeface="Microsoft YaHei Light" charset="-122"/>
                </a:endParaRPr>
              </a:p>
            </p:txBody>
          </p:sp>
          <p:cxnSp>
            <p:nvCxnSpPr>
              <p:cNvPr id="39" name="直线连接符 38"/>
              <p:cNvCxnSpPr/>
              <p:nvPr/>
            </p:nvCxnSpPr>
            <p:spPr>
              <a:xfrm>
                <a:off x="5657862" y="2176267"/>
                <a:ext cx="0" cy="2153319"/>
              </a:xfrm>
              <a:prstGeom prst="line">
                <a:avLst/>
              </a:prstGeom>
              <a:ln w="38100">
                <a:solidFill>
                  <a:srgbClr val="942124"/>
                </a:solidFill>
              </a:ln>
            </p:spPr>
            <p:style>
              <a:lnRef idx="1">
                <a:schemeClr val="accent1"/>
              </a:lnRef>
              <a:fillRef idx="0">
                <a:schemeClr val="accent1"/>
              </a:fillRef>
              <a:effectRef idx="0">
                <a:schemeClr val="accent1"/>
              </a:effectRef>
              <a:fontRef idx="minor">
                <a:schemeClr val="tx1"/>
              </a:fontRef>
            </p:style>
          </p:cxnSp>
          <p:cxnSp>
            <p:nvCxnSpPr>
              <p:cNvPr id="42" name="直线连接符 41"/>
              <p:cNvCxnSpPr/>
              <p:nvPr/>
            </p:nvCxnSpPr>
            <p:spPr>
              <a:xfrm>
                <a:off x="5698203" y="4329586"/>
                <a:ext cx="972107" cy="0"/>
              </a:xfrm>
              <a:prstGeom prst="line">
                <a:avLst/>
              </a:prstGeom>
              <a:ln w="38100">
                <a:solidFill>
                  <a:srgbClr val="942124"/>
                </a:solidFill>
              </a:ln>
            </p:spPr>
            <p:style>
              <a:lnRef idx="1">
                <a:schemeClr val="accent1"/>
              </a:lnRef>
              <a:fillRef idx="0">
                <a:schemeClr val="accent1"/>
              </a:fillRef>
              <a:effectRef idx="0">
                <a:schemeClr val="accent1"/>
              </a:effectRef>
              <a:fontRef idx="minor">
                <a:schemeClr val="tx1"/>
              </a:fontRef>
            </p:style>
          </p:cxnSp>
          <p:sp>
            <p:nvSpPr>
              <p:cNvPr id="44" name="文本框 43"/>
              <p:cNvSpPr txBox="1"/>
              <p:nvPr/>
            </p:nvSpPr>
            <p:spPr>
              <a:xfrm>
                <a:off x="5952395" y="3939043"/>
                <a:ext cx="441146" cy="400110"/>
              </a:xfrm>
              <a:prstGeom prst="rect">
                <a:avLst/>
              </a:prstGeom>
              <a:noFill/>
            </p:spPr>
            <p:txBody>
              <a:bodyPr wrap="none" rtlCol="0">
                <a:spAutoFit/>
              </a:bodyPr>
              <a:lstStyle/>
              <a:p>
                <a:r>
                  <a:rPr kumimoji="1" lang="zh-CN" altLang="en-US" sz="2000" dirty="0" smtClean="0">
                    <a:latin typeface="Microsoft YaHei Light" charset="-122"/>
                    <a:ea typeface="Microsoft YaHei Light" charset="-122"/>
                    <a:cs typeface="Microsoft YaHei Light" charset="-122"/>
                  </a:rPr>
                  <a:t>否</a:t>
                </a:r>
                <a:endParaRPr kumimoji="1" lang="zh-CN" altLang="en-US" sz="2000" dirty="0">
                  <a:latin typeface="Microsoft YaHei Light" charset="-122"/>
                  <a:ea typeface="Microsoft YaHei Light" charset="-122"/>
                  <a:cs typeface="Microsoft YaHei Light" charset="-122"/>
                </a:endParaRPr>
              </a:p>
            </p:txBody>
          </p:sp>
          <p:cxnSp>
            <p:nvCxnSpPr>
              <p:cNvPr id="45" name="直线连接符 44"/>
              <p:cNvCxnSpPr/>
              <p:nvPr/>
            </p:nvCxnSpPr>
            <p:spPr>
              <a:xfrm flipV="1">
                <a:off x="5704953" y="2204864"/>
                <a:ext cx="1944217" cy="0"/>
              </a:xfrm>
              <a:prstGeom prst="line">
                <a:avLst/>
              </a:prstGeom>
              <a:ln w="38100">
                <a:solidFill>
                  <a:srgbClr val="942124"/>
                </a:solidFill>
              </a:ln>
            </p:spPr>
            <p:style>
              <a:lnRef idx="1">
                <a:schemeClr val="accent1"/>
              </a:lnRef>
              <a:fillRef idx="0">
                <a:schemeClr val="accent1"/>
              </a:fillRef>
              <a:effectRef idx="0">
                <a:schemeClr val="accent1"/>
              </a:effectRef>
              <a:fontRef idx="minor">
                <a:schemeClr val="tx1"/>
              </a:fontRef>
            </p:style>
          </p:cxnSp>
          <p:cxnSp>
            <p:nvCxnSpPr>
              <p:cNvPr id="48" name="直线连接符 47"/>
              <p:cNvCxnSpPr/>
              <p:nvPr/>
            </p:nvCxnSpPr>
            <p:spPr>
              <a:xfrm>
                <a:off x="6670310" y="3375480"/>
                <a:ext cx="0" cy="1908212"/>
              </a:xfrm>
              <a:prstGeom prst="line">
                <a:avLst/>
              </a:prstGeom>
              <a:ln w="38100">
                <a:solidFill>
                  <a:srgbClr val="942124"/>
                </a:solidFill>
              </a:ln>
            </p:spPr>
            <p:style>
              <a:lnRef idx="1">
                <a:schemeClr val="accent1"/>
              </a:lnRef>
              <a:fillRef idx="0">
                <a:schemeClr val="accent1"/>
              </a:fillRef>
              <a:effectRef idx="0">
                <a:schemeClr val="accent1"/>
              </a:effectRef>
              <a:fontRef idx="minor">
                <a:schemeClr val="tx1"/>
              </a:fontRef>
            </p:style>
          </p:cxnSp>
          <p:cxnSp>
            <p:nvCxnSpPr>
              <p:cNvPr id="52" name="直线连接符 51"/>
              <p:cNvCxnSpPr/>
              <p:nvPr/>
            </p:nvCxnSpPr>
            <p:spPr>
              <a:xfrm>
                <a:off x="6670310" y="3381552"/>
                <a:ext cx="972107" cy="0"/>
              </a:xfrm>
              <a:prstGeom prst="line">
                <a:avLst/>
              </a:prstGeom>
              <a:ln w="38100">
                <a:solidFill>
                  <a:srgbClr val="942124"/>
                </a:solidFill>
              </a:ln>
            </p:spPr>
            <p:style>
              <a:lnRef idx="1">
                <a:schemeClr val="accent1"/>
              </a:lnRef>
              <a:fillRef idx="0">
                <a:schemeClr val="accent1"/>
              </a:fillRef>
              <a:effectRef idx="0">
                <a:schemeClr val="accent1"/>
              </a:effectRef>
              <a:fontRef idx="minor">
                <a:schemeClr val="tx1"/>
              </a:fontRef>
            </p:style>
          </p:cxnSp>
          <p:cxnSp>
            <p:nvCxnSpPr>
              <p:cNvPr id="53" name="直线连接符 52"/>
              <p:cNvCxnSpPr/>
              <p:nvPr/>
            </p:nvCxnSpPr>
            <p:spPr>
              <a:xfrm>
                <a:off x="6670309" y="4329586"/>
                <a:ext cx="972107" cy="0"/>
              </a:xfrm>
              <a:prstGeom prst="line">
                <a:avLst/>
              </a:prstGeom>
              <a:ln w="38100">
                <a:solidFill>
                  <a:srgbClr val="942124"/>
                </a:solidFill>
              </a:ln>
            </p:spPr>
            <p:style>
              <a:lnRef idx="1">
                <a:schemeClr val="accent1"/>
              </a:lnRef>
              <a:fillRef idx="0">
                <a:schemeClr val="accent1"/>
              </a:fillRef>
              <a:effectRef idx="0">
                <a:schemeClr val="accent1"/>
              </a:effectRef>
              <a:fontRef idx="minor">
                <a:schemeClr val="tx1"/>
              </a:fontRef>
            </p:style>
          </p:cxnSp>
          <p:cxnSp>
            <p:nvCxnSpPr>
              <p:cNvPr id="54" name="直线连接符 53"/>
              <p:cNvCxnSpPr/>
              <p:nvPr/>
            </p:nvCxnSpPr>
            <p:spPr>
              <a:xfrm>
                <a:off x="6670310" y="5283692"/>
                <a:ext cx="972107" cy="0"/>
              </a:xfrm>
              <a:prstGeom prst="line">
                <a:avLst/>
              </a:prstGeom>
              <a:ln w="38100">
                <a:solidFill>
                  <a:srgbClr val="942124"/>
                </a:solidFill>
              </a:ln>
            </p:spPr>
            <p:style>
              <a:lnRef idx="1">
                <a:schemeClr val="accent1"/>
              </a:lnRef>
              <a:fillRef idx="0">
                <a:schemeClr val="accent1"/>
              </a:fillRef>
              <a:effectRef idx="0">
                <a:schemeClr val="accent1"/>
              </a:effectRef>
              <a:fontRef idx="minor">
                <a:schemeClr val="tx1"/>
              </a:fontRef>
            </p:style>
          </p:cxnSp>
          <p:sp>
            <p:nvSpPr>
              <p:cNvPr id="56" name="圆角矩形 55"/>
              <p:cNvSpPr/>
              <p:nvPr/>
            </p:nvSpPr>
            <p:spPr>
              <a:xfrm>
                <a:off x="7642416" y="2991851"/>
                <a:ext cx="3261834" cy="767258"/>
              </a:xfrm>
              <a:prstGeom prst="round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000" dirty="0" smtClean="0">
                    <a:latin typeface="Microsoft YaHei Light" charset="-122"/>
                    <a:ea typeface="Microsoft YaHei Light" charset="-122"/>
                    <a:cs typeface="Microsoft YaHei Light" charset="-122"/>
                  </a:rPr>
                  <a:t>①创建一个新的、空的</a:t>
                </a:r>
                <a:r>
                  <a:rPr kumimoji="1" lang="en-US" altLang="zh-CN" sz="2000" dirty="0" smtClean="0">
                    <a:latin typeface="Monaco" charset="0"/>
                    <a:ea typeface="Monaco" charset="0"/>
                    <a:cs typeface="Monaco" charset="0"/>
                  </a:rPr>
                  <a:t>module</a:t>
                </a:r>
                <a:r>
                  <a:rPr kumimoji="1" lang="zh-CN" altLang="en-US" sz="2000" dirty="0" smtClean="0">
                    <a:latin typeface="Microsoft YaHei Light" charset="-122"/>
                    <a:ea typeface="Microsoft YaHei Light" charset="-122"/>
                    <a:cs typeface="Microsoft YaHei Light" charset="-122"/>
                  </a:rPr>
                  <a:t>对象</a:t>
                </a:r>
                <a:endParaRPr kumimoji="1" lang="zh-CN" altLang="en-US" sz="2000" dirty="0">
                  <a:latin typeface="Microsoft YaHei Light" charset="-122"/>
                  <a:ea typeface="Microsoft YaHei Light" charset="-122"/>
                  <a:cs typeface="Microsoft YaHei Light" charset="-122"/>
                </a:endParaRPr>
              </a:p>
            </p:txBody>
          </p:sp>
          <p:sp>
            <p:nvSpPr>
              <p:cNvPr id="57" name="圆角矩形 56"/>
              <p:cNvSpPr/>
              <p:nvPr/>
            </p:nvSpPr>
            <p:spPr>
              <a:xfrm>
                <a:off x="7642415" y="3945957"/>
                <a:ext cx="3261834" cy="767258"/>
              </a:xfrm>
              <a:prstGeom prst="round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000" dirty="0" smtClean="0">
                    <a:latin typeface="Microsoft YaHei Light" charset="-122"/>
                    <a:ea typeface="Microsoft YaHei Light" charset="-122"/>
                    <a:cs typeface="Microsoft YaHei Light" charset="-122"/>
                  </a:rPr>
                  <a:t>②在</a:t>
                </a:r>
                <a:r>
                  <a:rPr kumimoji="1" lang="en-US" altLang="zh-CN" sz="2000" dirty="0" err="1" smtClean="0">
                    <a:latin typeface="Monaco" charset="0"/>
                    <a:ea typeface="Monaco" charset="0"/>
                    <a:cs typeface="Monaco" charset="0"/>
                  </a:rPr>
                  <a:t>sys.module</a:t>
                </a:r>
                <a:r>
                  <a:rPr kumimoji="1" lang="zh-CN" altLang="en-US" sz="2000" dirty="0" smtClean="0">
                    <a:latin typeface="Microsoft YaHei Light" charset="-122"/>
                    <a:ea typeface="Microsoft YaHei Light" charset="-122"/>
                    <a:cs typeface="Microsoft YaHei Light" charset="-122"/>
                  </a:rPr>
                  <a:t>字典中插入该模块对象</a:t>
                </a:r>
                <a:endParaRPr kumimoji="1" lang="zh-CN" altLang="en-US" sz="2000" dirty="0">
                  <a:latin typeface="Microsoft YaHei Light" charset="-122"/>
                  <a:ea typeface="Microsoft YaHei Light" charset="-122"/>
                  <a:cs typeface="Microsoft YaHei Light" charset="-122"/>
                </a:endParaRPr>
              </a:p>
            </p:txBody>
          </p:sp>
          <p:sp>
            <p:nvSpPr>
              <p:cNvPr id="58" name="圆角矩形 57"/>
              <p:cNvSpPr/>
              <p:nvPr/>
            </p:nvSpPr>
            <p:spPr>
              <a:xfrm>
                <a:off x="7642415" y="4893990"/>
                <a:ext cx="3261834" cy="767258"/>
              </a:xfrm>
              <a:prstGeom prst="round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000" dirty="0" smtClean="0">
                    <a:latin typeface="Microsoft YaHei Light" charset="-122"/>
                    <a:ea typeface="Microsoft YaHei Light" charset="-122"/>
                    <a:cs typeface="Microsoft YaHei Light" charset="-122"/>
                  </a:rPr>
                  <a:t>③加载该模块代码所对应的对象</a:t>
                </a:r>
                <a:endParaRPr kumimoji="1" lang="zh-CN" altLang="en-US" sz="2000" dirty="0">
                  <a:latin typeface="Microsoft YaHei Light" charset="-122"/>
                  <a:ea typeface="Microsoft YaHei Light" charset="-122"/>
                  <a:cs typeface="Microsoft YaHei Light" charset="-122"/>
                </a:endParaRPr>
              </a:p>
            </p:txBody>
          </p:sp>
        </p:grpSp>
      </p:grpSp>
      <p:sp>
        <p:nvSpPr>
          <p:cNvPr id="60" name="内容占位符 1"/>
          <p:cNvSpPr>
            <a:spLocks noGrp="1"/>
          </p:cNvSpPr>
          <p:nvPr>
            <p:ph idx="1"/>
          </p:nvPr>
        </p:nvSpPr>
        <p:spPr>
          <a:xfrm>
            <a:off x="911424" y="5710641"/>
            <a:ext cx="9099185" cy="1065271"/>
          </a:xfrm>
        </p:spPr>
        <p:txBody>
          <a:bodyPr>
            <a:normAutofit fontScale="92500" lnSpcReduction="10000"/>
          </a:bodyPr>
          <a:lstStyle/>
          <a:p>
            <a:pPr>
              <a:lnSpc>
                <a:spcPct val="150000"/>
              </a:lnSpc>
            </a:pPr>
            <a:r>
              <a:rPr lang="zh-CN" altLang="en-US" sz="2400" dirty="0"/>
              <a:t>然后在新的模块命名空间、执行该模块代码对象（</a:t>
            </a:r>
            <a:r>
              <a:rPr lang="en-US" altLang="zh-CN" sz="2400" dirty="0"/>
              <a:t>code object</a:t>
            </a:r>
            <a:r>
              <a:rPr lang="zh-CN" altLang="en-US" sz="2400" dirty="0"/>
              <a:t>）。所有由该代码指定的变量均可以通过该模块对象引用</a:t>
            </a:r>
            <a:endParaRPr kumimoji="1" lang="en-US" altLang="zh-CN" sz="2400" dirty="0"/>
          </a:p>
        </p:txBody>
      </p:sp>
    </p:spTree>
    <p:extLst>
      <p:ext uri="{BB962C8B-B14F-4D97-AF65-F5344CB8AC3E}">
        <p14:creationId xmlns:p14="http://schemas.microsoft.com/office/powerpoint/2010/main" xmlns="" val="3193035345"/>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8"/>
          <p:cNvSpPr txBox="1">
            <a:spLocks/>
          </p:cNvSpPr>
          <p:nvPr/>
        </p:nvSpPr>
        <p:spPr>
          <a:xfrm>
            <a:off x="911424" y="579766"/>
            <a:ext cx="10515600" cy="7810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微软雅黑 Light" panose="020B0502040204020203" pitchFamily="34" charset="-122"/>
                <a:ea typeface="微软雅黑 Light" panose="020B0502040204020203" pitchFamily="34" charset="-122"/>
                <a:cs typeface="+mj-cs"/>
              </a:defRPr>
            </a:lvl1pPr>
          </a:lstStyle>
          <a:p>
            <a:r>
              <a:rPr lang="en-US" altLang="zh-CN" sz="3200" b="1" dirty="0">
                <a:solidFill>
                  <a:srgbClr val="942124"/>
                </a:solidFill>
                <a:latin typeface="Monaco" charset="0"/>
                <a:ea typeface="Monaco" charset="0"/>
                <a:cs typeface="Monaco" charset="0"/>
              </a:rPr>
              <a:t>i</a:t>
            </a:r>
            <a:r>
              <a:rPr lang="en-US" altLang="zh-CN" sz="3200" b="1" dirty="0" smtClean="0">
                <a:solidFill>
                  <a:srgbClr val="942124"/>
                </a:solidFill>
                <a:latin typeface="Monaco" charset="0"/>
                <a:ea typeface="Monaco" charset="0"/>
                <a:cs typeface="Monaco" charset="0"/>
              </a:rPr>
              <a:t>mport</a:t>
            </a:r>
            <a:r>
              <a:rPr lang="zh-CN" altLang="en-US" sz="3200" b="1" dirty="0" smtClean="0">
                <a:solidFill>
                  <a:srgbClr val="942124"/>
                </a:solidFill>
                <a:cs typeface="+mn-cs"/>
              </a:rPr>
              <a:t>搜索的路径顺序</a:t>
            </a:r>
            <a:endParaRPr lang="en-US" altLang="zh-CN" sz="3200" b="1" dirty="0" smtClean="0">
              <a:solidFill>
                <a:srgbClr val="942124"/>
              </a:solidFill>
              <a:cs typeface="+mn-cs"/>
            </a:endParaRPr>
          </a:p>
        </p:txBody>
      </p:sp>
      <p:sp>
        <p:nvSpPr>
          <p:cNvPr id="12" name="矩形 28"/>
          <p:cNvSpPr/>
          <p:nvPr/>
        </p:nvSpPr>
        <p:spPr>
          <a:xfrm>
            <a:off x="-18899" y="671163"/>
            <a:ext cx="670013"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
        <p:nvSpPr>
          <p:cNvPr id="13" name="圆角矩形 12"/>
          <p:cNvSpPr/>
          <p:nvPr/>
        </p:nvSpPr>
        <p:spPr>
          <a:xfrm>
            <a:off x="351477" y="2078322"/>
            <a:ext cx="2210226" cy="846417"/>
          </a:xfrm>
          <a:prstGeom prst="round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000" smtClean="0">
                <a:latin typeface="Microsoft YaHei Light" charset="-122"/>
                <a:ea typeface="Microsoft YaHei Light" charset="-122"/>
                <a:cs typeface="Microsoft YaHei Light" charset="-122"/>
              </a:rPr>
              <a:t>①程序</a:t>
            </a:r>
            <a:r>
              <a:rPr kumimoji="1" lang="zh-CN" altLang="en-US" sz="2000" dirty="0" smtClean="0">
                <a:latin typeface="Microsoft YaHei Light" charset="-122"/>
                <a:ea typeface="Microsoft YaHei Light" charset="-122"/>
                <a:cs typeface="Microsoft YaHei Light" charset="-122"/>
              </a:rPr>
              <a:t>的主目录</a:t>
            </a:r>
            <a:endParaRPr kumimoji="1" lang="zh-CN" altLang="en-US" sz="2000" dirty="0">
              <a:latin typeface="Microsoft YaHei Light" charset="-122"/>
              <a:ea typeface="Microsoft YaHei Light" charset="-122"/>
              <a:cs typeface="Microsoft YaHei Light" charset="-122"/>
            </a:endParaRPr>
          </a:p>
        </p:txBody>
      </p:sp>
      <p:cxnSp>
        <p:nvCxnSpPr>
          <p:cNvPr id="6" name="直线箭头连接符 5"/>
          <p:cNvCxnSpPr>
            <a:stCxn id="13" idx="3"/>
            <a:endCxn id="16" idx="1"/>
          </p:cNvCxnSpPr>
          <p:nvPr/>
        </p:nvCxnSpPr>
        <p:spPr>
          <a:xfrm flipV="1">
            <a:off x="2561703" y="2501530"/>
            <a:ext cx="848114" cy="1"/>
          </a:xfrm>
          <a:prstGeom prst="straightConnector1">
            <a:avLst/>
          </a:prstGeom>
          <a:ln w="38100">
            <a:solidFill>
              <a:srgbClr val="942124"/>
            </a:solidFill>
            <a:tailEnd type="triangle"/>
          </a:ln>
        </p:spPr>
        <p:style>
          <a:lnRef idx="1">
            <a:schemeClr val="accent1"/>
          </a:lnRef>
          <a:fillRef idx="0">
            <a:schemeClr val="accent1"/>
          </a:fillRef>
          <a:effectRef idx="0">
            <a:schemeClr val="accent1"/>
          </a:effectRef>
          <a:fontRef idx="minor">
            <a:schemeClr val="tx1"/>
          </a:fontRef>
        </p:style>
      </p:cxnSp>
      <p:sp>
        <p:nvSpPr>
          <p:cNvPr id="16" name="圆角矩形 15"/>
          <p:cNvSpPr/>
          <p:nvPr/>
        </p:nvSpPr>
        <p:spPr>
          <a:xfrm>
            <a:off x="3409817" y="2078321"/>
            <a:ext cx="2392158" cy="846417"/>
          </a:xfrm>
          <a:prstGeom prst="round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000" dirty="0" smtClean="0">
                <a:latin typeface="Microsoft YaHei Light" charset="-122"/>
                <a:ea typeface="Microsoft YaHei Light" charset="-122"/>
                <a:cs typeface="Microsoft YaHei Light" charset="-122"/>
              </a:rPr>
              <a:t>②</a:t>
            </a:r>
            <a:r>
              <a:rPr kumimoji="1" lang="en-US" altLang="zh-CN" sz="2000" dirty="0" smtClean="0">
                <a:latin typeface="Microsoft YaHei Light" charset="-122"/>
                <a:ea typeface="Microsoft YaHei Light" charset="-122"/>
                <a:cs typeface="Microsoft YaHei Light" charset="-122"/>
              </a:rPr>
              <a:t>PYTHONPATH</a:t>
            </a:r>
            <a:r>
              <a:rPr kumimoji="1" lang="zh-CN" altLang="en-US" sz="2000" dirty="0" smtClean="0">
                <a:latin typeface="Microsoft YaHei Light" charset="-122"/>
                <a:ea typeface="Microsoft YaHei Light" charset="-122"/>
                <a:cs typeface="Microsoft YaHei Light" charset="-122"/>
              </a:rPr>
              <a:t>（环境变量）目录</a:t>
            </a:r>
            <a:endParaRPr kumimoji="1" lang="zh-CN" altLang="en-US" sz="2000" dirty="0">
              <a:latin typeface="Microsoft YaHei Light" charset="-122"/>
              <a:ea typeface="Microsoft YaHei Light" charset="-122"/>
              <a:cs typeface="Microsoft YaHei Light" charset="-122"/>
            </a:endParaRPr>
          </a:p>
        </p:txBody>
      </p:sp>
      <p:sp>
        <p:nvSpPr>
          <p:cNvPr id="19" name="圆角矩形 18"/>
          <p:cNvSpPr/>
          <p:nvPr/>
        </p:nvSpPr>
        <p:spPr>
          <a:xfrm>
            <a:off x="6327145" y="2060848"/>
            <a:ext cx="2392158" cy="846417"/>
          </a:xfrm>
          <a:prstGeom prst="round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000" dirty="0" smtClean="0">
                <a:latin typeface="Microsoft YaHei Light" charset="-122"/>
                <a:ea typeface="Microsoft YaHei Light" charset="-122"/>
                <a:cs typeface="Microsoft YaHei Light" charset="-122"/>
              </a:rPr>
              <a:t>③标准链接库目录</a:t>
            </a:r>
            <a:endParaRPr kumimoji="1" lang="zh-CN" altLang="en-US" sz="2000" dirty="0">
              <a:latin typeface="Microsoft YaHei Light" charset="-122"/>
              <a:ea typeface="Microsoft YaHei Light" charset="-122"/>
              <a:cs typeface="Microsoft YaHei Light" charset="-122"/>
            </a:endParaRPr>
          </a:p>
        </p:txBody>
      </p:sp>
      <p:cxnSp>
        <p:nvCxnSpPr>
          <p:cNvPr id="20" name="直线箭头连接符 19"/>
          <p:cNvCxnSpPr>
            <a:stCxn id="16" idx="3"/>
          </p:cNvCxnSpPr>
          <p:nvPr/>
        </p:nvCxnSpPr>
        <p:spPr>
          <a:xfrm flipV="1">
            <a:off x="5801975" y="2501529"/>
            <a:ext cx="525170" cy="1"/>
          </a:xfrm>
          <a:prstGeom prst="straightConnector1">
            <a:avLst/>
          </a:prstGeom>
          <a:ln w="38100">
            <a:solidFill>
              <a:srgbClr val="942124"/>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线箭头连接符 22"/>
          <p:cNvCxnSpPr>
            <a:stCxn id="19" idx="3"/>
          </p:cNvCxnSpPr>
          <p:nvPr/>
        </p:nvCxnSpPr>
        <p:spPr>
          <a:xfrm>
            <a:off x="8719303" y="2484057"/>
            <a:ext cx="714078" cy="0"/>
          </a:xfrm>
          <a:prstGeom prst="straightConnector1">
            <a:avLst/>
          </a:prstGeom>
          <a:ln w="38100">
            <a:solidFill>
              <a:srgbClr val="942124"/>
            </a:solidFill>
            <a:tailEnd type="triangle"/>
          </a:ln>
        </p:spPr>
        <p:style>
          <a:lnRef idx="1">
            <a:schemeClr val="accent1"/>
          </a:lnRef>
          <a:fillRef idx="0">
            <a:schemeClr val="accent1"/>
          </a:fillRef>
          <a:effectRef idx="0">
            <a:schemeClr val="accent1"/>
          </a:effectRef>
          <a:fontRef idx="minor">
            <a:schemeClr val="tx1"/>
          </a:fontRef>
        </p:style>
      </p:cxnSp>
      <p:sp>
        <p:nvSpPr>
          <p:cNvPr id="27" name="圆角矩形 26"/>
          <p:cNvSpPr/>
          <p:nvPr/>
        </p:nvSpPr>
        <p:spPr>
          <a:xfrm>
            <a:off x="9392474" y="2078320"/>
            <a:ext cx="2392158" cy="846417"/>
          </a:xfrm>
          <a:prstGeom prst="round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000" dirty="0" smtClean="0">
                <a:latin typeface="Microsoft YaHei Light" charset="-122"/>
                <a:ea typeface="Microsoft YaHei Light" charset="-122"/>
                <a:cs typeface="Microsoft YaHei Light" charset="-122"/>
              </a:rPr>
              <a:t>④任何</a:t>
            </a:r>
            <a:r>
              <a:rPr kumimoji="1" lang="en-US" altLang="zh-CN" sz="2000" dirty="0" smtClean="0">
                <a:latin typeface="Monaco" charset="0"/>
                <a:ea typeface="Monaco" charset="0"/>
                <a:cs typeface="Monaco" charset="0"/>
              </a:rPr>
              <a:t>.</a:t>
            </a:r>
            <a:r>
              <a:rPr kumimoji="1" lang="en-US" altLang="zh-CN" sz="2000" dirty="0" err="1" smtClean="0">
                <a:latin typeface="Monaco" charset="0"/>
                <a:ea typeface="Monaco" charset="0"/>
                <a:cs typeface="Monaco" charset="0"/>
              </a:rPr>
              <a:t>pth</a:t>
            </a:r>
            <a:r>
              <a:rPr kumimoji="1" lang="zh-CN" altLang="en-US" sz="2000" dirty="0" smtClean="0">
                <a:latin typeface="Microsoft YaHei Light" charset="-122"/>
                <a:ea typeface="Microsoft YaHei Light" charset="-122"/>
                <a:cs typeface="Microsoft YaHei Light" charset="-122"/>
              </a:rPr>
              <a:t>文件的内容</a:t>
            </a:r>
            <a:endParaRPr kumimoji="1" lang="zh-CN" altLang="en-US" sz="2000" dirty="0">
              <a:latin typeface="Microsoft YaHei Light" charset="-122"/>
              <a:ea typeface="Microsoft YaHei Light" charset="-122"/>
              <a:cs typeface="Microsoft YaHei Light" charset="-122"/>
            </a:endParaRPr>
          </a:p>
        </p:txBody>
      </p:sp>
      <p:sp>
        <p:nvSpPr>
          <p:cNvPr id="25" name="内容占位符 24"/>
          <p:cNvSpPr>
            <a:spLocks noGrp="1"/>
          </p:cNvSpPr>
          <p:nvPr>
            <p:ph idx="1"/>
          </p:nvPr>
        </p:nvSpPr>
        <p:spPr>
          <a:xfrm>
            <a:off x="775647" y="3591848"/>
            <a:ext cx="10154344" cy="3068960"/>
          </a:xfrm>
        </p:spPr>
        <p:txBody>
          <a:bodyPr>
            <a:normAutofit/>
          </a:bodyPr>
          <a:lstStyle/>
          <a:p>
            <a:pPr>
              <a:lnSpc>
                <a:spcPct val="150000"/>
              </a:lnSpc>
            </a:pPr>
            <a:r>
              <a:rPr lang="zh-CN" altLang="en-US" sz="2400" dirty="0">
                <a:latin typeface="Microsoft YaHei Light" charset="-122"/>
                <a:ea typeface="Microsoft YaHei Light" charset="-122"/>
                <a:cs typeface="Microsoft YaHei Light" charset="-122"/>
              </a:rPr>
              <a:t>以上四个组件组合起来就变成了 </a:t>
            </a:r>
            <a:r>
              <a:rPr lang="en-US" altLang="zh-CN" sz="2400" dirty="0" err="1">
                <a:latin typeface="Monaco" charset="0"/>
                <a:ea typeface="Monaco" charset="0"/>
                <a:cs typeface="Monaco" charset="0"/>
              </a:rPr>
              <a:t>sys.path</a:t>
            </a:r>
            <a:r>
              <a:rPr lang="zh-CN" altLang="en-US" sz="2400" dirty="0">
                <a:latin typeface="Microsoft YaHei Light" charset="-122"/>
                <a:ea typeface="Microsoft YaHei Light" charset="-122"/>
                <a:cs typeface="Microsoft YaHei Light" charset="-122"/>
              </a:rPr>
              <a:t>，其保存了模块搜索路径在机器上的实际配置，可以通过打印内置的</a:t>
            </a:r>
            <a:r>
              <a:rPr lang="en-US" altLang="zh-CN" sz="2400" dirty="0" err="1">
                <a:latin typeface="Monaco" charset="0"/>
                <a:ea typeface="Monaco" charset="0"/>
                <a:cs typeface="Monaco" charset="0"/>
              </a:rPr>
              <a:t>sys.path</a:t>
            </a:r>
            <a:r>
              <a:rPr lang="en-US" altLang="zh-CN" sz="2400" dirty="0">
                <a:latin typeface="Microsoft YaHei Light" charset="-122"/>
                <a:ea typeface="Microsoft YaHei Light" charset="-122"/>
                <a:cs typeface="Microsoft YaHei Light" charset="-122"/>
              </a:rPr>
              <a:t> </a:t>
            </a:r>
            <a:r>
              <a:rPr lang="zh-CN" altLang="en-US" sz="2400" dirty="0">
                <a:latin typeface="Microsoft YaHei Light" charset="-122"/>
                <a:ea typeface="Microsoft YaHei Light" charset="-122"/>
                <a:cs typeface="Microsoft YaHei Light" charset="-122"/>
              </a:rPr>
              <a:t>列表来查看这些</a:t>
            </a:r>
            <a:r>
              <a:rPr lang="zh-CN" altLang="en-US" sz="2400" dirty="0" smtClean="0">
                <a:latin typeface="Microsoft YaHei Light" charset="-122"/>
                <a:ea typeface="Microsoft YaHei Light" charset="-122"/>
                <a:cs typeface="Microsoft YaHei Light" charset="-122"/>
              </a:rPr>
              <a:t>路径</a:t>
            </a:r>
            <a:endParaRPr lang="en-US" altLang="zh-CN" sz="2400" dirty="0" smtClean="0">
              <a:latin typeface="Microsoft YaHei Light" charset="-122"/>
              <a:ea typeface="Microsoft YaHei Light" charset="-122"/>
              <a:cs typeface="Microsoft YaHei Light" charset="-122"/>
            </a:endParaRPr>
          </a:p>
          <a:p>
            <a:pPr>
              <a:lnSpc>
                <a:spcPct val="150000"/>
              </a:lnSpc>
            </a:pPr>
            <a:r>
              <a:rPr kumimoji="1" lang="zh-CN" altLang="en-US" sz="2400" dirty="0" smtClean="0">
                <a:latin typeface="Microsoft YaHei Light" charset="-122"/>
                <a:ea typeface="Microsoft YaHei Light" charset="-122"/>
                <a:cs typeface="Microsoft YaHei Light" charset="-122"/>
              </a:rPr>
              <a:t>搜索路径①和③是系统自定义的，而②和④可以用于拓展路径，从而加入自己的源代码目录</a:t>
            </a:r>
            <a:endParaRPr kumimoji="1" lang="en-US" altLang="zh-CN" sz="2400" dirty="0">
              <a:latin typeface="Microsoft YaHei Light" charset="-122"/>
              <a:ea typeface="Microsoft YaHei Light" charset="-122"/>
              <a:cs typeface="Microsoft YaHei Light" charset="-122"/>
            </a:endParaRPr>
          </a:p>
        </p:txBody>
      </p:sp>
    </p:spTree>
    <p:extLst>
      <p:ext uri="{BB962C8B-B14F-4D97-AF65-F5344CB8AC3E}">
        <p14:creationId xmlns:p14="http://schemas.microsoft.com/office/powerpoint/2010/main" xmlns="" val="3481481519"/>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8"/>
          <p:cNvSpPr txBox="1">
            <a:spLocks/>
          </p:cNvSpPr>
          <p:nvPr/>
        </p:nvSpPr>
        <p:spPr>
          <a:xfrm>
            <a:off x="911424" y="579766"/>
            <a:ext cx="10515600" cy="7810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微软雅黑 Light" panose="020B0502040204020203" pitchFamily="34" charset="-122"/>
                <a:ea typeface="微软雅黑 Light" panose="020B0502040204020203" pitchFamily="34" charset="-122"/>
                <a:cs typeface="+mj-cs"/>
              </a:defRPr>
            </a:lvl1pPr>
          </a:lstStyle>
          <a:p>
            <a:r>
              <a:rPr lang="zh-CN" altLang="en-US" sz="3200" b="1" dirty="0" smtClean="0">
                <a:solidFill>
                  <a:srgbClr val="942124"/>
                </a:solidFill>
                <a:latin typeface="Microsoft YaHei Light" charset="-122"/>
                <a:ea typeface="Microsoft YaHei Light" charset="-122"/>
                <a:cs typeface="Microsoft YaHei Light" charset="-122"/>
              </a:rPr>
              <a:t>通过</a:t>
            </a:r>
            <a:r>
              <a:rPr lang="en-US" altLang="zh-CN" sz="3200" b="1" dirty="0" smtClean="0">
                <a:solidFill>
                  <a:srgbClr val="942124"/>
                </a:solidFill>
                <a:latin typeface="Monaco" charset="0"/>
                <a:ea typeface="Monaco" charset="0"/>
                <a:cs typeface="Monaco" charset="0"/>
              </a:rPr>
              <a:t>.</a:t>
            </a:r>
            <a:r>
              <a:rPr lang="en-US" altLang="zh-CN" sz="3200" b="1" dirty="0" err="1" smtClean="0">
                <a:solidFill>
                  <a:srgbClr val="942124"/>
                </a:solidFill>
                <a:latin typeface="Monaco" charset="0"/>
                <a:ea typeface="Monaco" charset="0"/>
                <a:cs typeface="Monaco" charset="0"/>
              </a:rPr>
              <a:t>pth</a:t>
            </a:r>
            <a:r>
              <a:rPr lang="zh-CN" altLang="en-US" sz="3200" b="1" dirty="0" smtClean="0">
                <a:solidFill>
                  <a:srgbClr val="942124"/>
                </a:solidFill>
                <a:cs typeface="+mn-cs"/>
              </a:rPr>
              <a:t>文件修改搜索路径</a:t>
            </a:r>
            <a:endParaRPr lang="en-US" altLang="zh-CN" sz="3200" b="1" dirty="0" smtClean="0">
              <a:solidFill>
                <a:srgbClr val="942124"/>
              </a:solidFill>
              <a:cs typeface="+mn-cs"/>
            </a:endParaRPr>
          </a:p>
        </p:txBody>
      </p:sp>
      <p:sp>
        <p:nvSpPr>
          <p:cNvPr id="12" name="矩形 28"/>
          <p:cNvSpPr/>
          <p:nvPr/>
        </p:nvSpPr>
        <p:spPr>
          <a:xfrm>
            <a:off x="-18899" y="671163"/>
            <a:ext cx="670013"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
        <p:nvSpPr>
          <p:cNvPr id="14" name="内容占位符 24"/>
          <p:cNvSpPr>
            <a:spLocks noGrp="1"/>
          </p:cNvSpPr>
          <p:nvPr>
            <p:ph idx="1"/>
          </p:nvPr>
        </p:nvSpPr>
        <p:spPr>
          <a:xfrm>
            <a:off x="351477" y="1669091"/>
            <a:ext cx="11075547" cy="5000269"/>
          </a:xfrm>
        </p:spPr>
        <p:txBody>
          <a:bodyPr/>
          <a:lstStyle/>
          <a:p>
            <a:pPr marL="457200" indent="-457200">
              <a:lnSpc>
                <a:spcPct val="150000"/>
              </a:lnSpc>
              <a:buFont typeface="+mj-lt"/>
              <a:buAutoNum type="arabicPeriod"/>
            </a:pPr>
            <a:r>
              <a:rPr lang="zh-CN" altLang="en-US" sz="2400" dirty="0" smtClean="0"/>
              <a:t>通过 </a:t>
            </a:r>
            <a:r>
              <a:rPr lang="en-US" altLang="zh-CN" sz="2400" dirty="0" smtClean="0">
                <a:latin typeface="Monaco" charset="0"/>
                <a:ea typeface="Monaco" charset="0"/>
                <a:cs typeface="Monaco" charset="0"/>
              </a:rPr>
              <a:t>site</a:t>
            </a:r>
            <a:r>
              <a:rPr lang="zh-CN" altLang="en-US" sz="2400" dirty="0" smtClean="0"/>
              <a:t> 模块的 </a:t>
            </a:r>
            <a:r>
              <a:rPr lang="en-US" altLang="zh-CN" sz="2400" dirty="0" err="1" smtClean="0">
                <a:latin typeface="Monaco" charset="0"/>
                <a:ea typeface="Monaco" charset="0"/>
                <a:cs typeface="Monaco" charset="0"/>
              </a:rPr>
              <a:t>getsitepackages</a:t>
            </a:r>
            <a:r>
              <a:rPr lang="en-US" altLang="zh-CN" sz="2400" dirty="0" smtClean="0">
                <a:latin typeface="Monaco" charset="0"/>
                <a:ea typeface="Monaco" charset="0"/>
                <a:cs typeface="Monaco" charset="0"/>
              </a:rPr>
              <a:t>()</a:t>
            </a:r>
            <a:r>
              <a:rPr lang="zh-CN" altLang="en-US" sz="2400" dirty="0" smtClean="0">
                <a:latin typeface="Monaco" charset="0"/>
                <a:ea typeface="Monaco" charset="0"/>
                <a:cs typeface="Monaco" charset="0"/>
              </a:rPr>
              <a:t> </a:t>
            </a:r>
            <a:r>
              <a:rPr lang="zh-CN" altLang="en-US" sz="2400" dirty="0" smtClean="0"/>
              <a:t>函数获得</a:t>
            </a:r>
            <a:r>
              <a:rPr lang="zh-CN" altLang="en-US" sz="2400" dirty="0" smtClean="0">
                <a:latin typeface="Microsoft YaHei Light" charset="-122"/>
                <a:ea typeface="Microsoft YaHei Light" charset="-122"/>
                <a:cs typeface="Microsoft YaHei Light" charset="-122"/>
              </a:rPr>
              <a:t>包</a:t>
            </a:r>
            <a:r>
              <a:rPr lang="zh-CN" altLang="en-US" sz="2400" dirty="0" smtClean="0"/>
              <a:t>文件位置</a:t>
            </a:r>
            <a:endParaRPr lang="en-US" altLang="zh-CN" sz="2400" dirty="0" smtClean="0"/>
          </a:p>
          <a:p>
            <a:pPr marL="457200" indent="-457200">
              <a:lnSpc>
                <a:spcPct val="150000"/>
              </a:lnSpc>
              <a:buFont typeface="+mj-lt"/>
              <a:buAutoNum type="arabicPeriod"/>
            </a:pPr>
            <a:endParaRPr lang="en-US" altLang="zh-CN" sz="2400" dirty="0" smtClean="0"/>
          </a:p>
          <a:p>
            <a:pPr marL="457200" indent="-457200">
              <a:lnSpc>
                <a:spcPct val="150000"/>
              </a:lnSpc>
              <a:buFont typeface="+mj-lt"/>
              <a:buAutoNum type="arabicPeriod"/>
            </a:pPr>
            <a:endParaRPr kumimoji="1" lang="en-US" altLang="zh-CN" sz="2400" dirty="0"/>
          </a:p>
          <a:p>
            <a:pPr marL="457200" indent="-457200">
              <a:lnSpc>
                <a:spcPct val="150000"/>
              </a:lnSpc>
              <a:buFont typeface="+mj-lt"/>
              <a:buAutoNum type="arabicPeriod"/>
            </a:pPr>
            <a:endParaRPr kumimoji="1" lang="en-US" altLang="zh-CN" sz="2400" dirty="0" smtClean="0"/>
          </a:p>
          <a:p>
            <a:pPr marL="457200" indent="-457200">
              <a:lnSpc>
                <a:spcPct val="150000"/>
              </a:lnSpc>
              <a:buFont typeface="+mj-lt"/>
              <a:buAutoNum type="arabicPeriod"/>
            </a:pPr>
            <a:r>
              <a:rPr kumimoji="1" lang="zh-CN" altLang="en-US" sz="2400" dirty="0" smtClean="0"/>
              <a:t>新建</a:t>
            </a:r>
            <a:r>
              <a:rPr kumimoji="1" lang="zh-CN" altLang="en-US" sz="2400" dirty="0"/>
              <a:t> </a:t>
            </a:r>
            <a:r>
              <a:rPr kumimoji="1" lang="en-US" altLang="zh-CN" sz="2400" dirty="0" err="1" smtClean="0">
                <a:latin typeface="Monaco" charset="0"/>
                <a:ea typeface="Monaco" charset="0"/>
                <a:cs typeface="Monaco" charset="0"/>
              </a:rPr>
              <a:t>myworkpath.pth</a:t>
            </a:r>
            <a:r>
              <a:rPr kumimoji="1" lang="zh-CN" altLang="en-US" sz="2400" dirty="0" smtClean="0">
                <a:latin typeface="Monaco" charset="0"/>
                <a:ea typeface="Monaco" charset="0"/>
                <a:cs typeface="Monaco" charset="0"/>
              </a:rPr>
              <a:t> </a:t>
            </a:r>
            <a:r>
              <a:rPr kumimoji="1" lang="zh-CN" altLang="en-US" sz="2400" dirty="0" smtClean="0"/>
              <a:t>文件，列出模块搜索路径</a:t>
            </a:r>
            <a:endParaRPr kumimoji="1" lang="en-US" altLang="zh-CN" sz="2400" dirty="0" smtClean="0"/>
          </a:p>
          <a:p>
            <a:pPr marL="457200" indent="-457200">
              <a:lnSpc>
                <a:spcPct val="150000"/>
              </a:lnSpc>
              <a:buFont typeface="+mj-lt"/>
              <a:buAutoNum type="arabicPeriod"/>
            </a:pPr>
            <a:endParaRPr kumimoji="1" lang="en-US" altLang="zh-CN" sz="2400" dirty="0"/>
          </a:p>
        </p:txBody>
      </p:sp>
      <p:pic>
        <p:nvPicPr>
          <p:cNvPr id="3" name="图片 2"/>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651114" y="2348880"/>
            <a:ext cx="9768355" cy="1460218"/>
          </a:xfrm>
          <a:prstGeom prst="rect">
            <a:avLst/>
          </a:prstGeom>
        </p:spPr>
      </p:pic>
      <p:pic>
        <p:nvPicPr>
          <p:cNvPr id="4" name="图片 3"/>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1127448" y="5229200"/>
            <a:ext cx="8089900" cy="1282700"/>
          </a:xfrm>
          <a:prstGeom prst="rect">
            <a:avLst/>
          </a:prstGeom>
        </p:spPr>
      </p:pic>
    </p:spTree>
    <p:extLst>
      <p:ext uri="{BB962C8B-B14F-4D97-AF65-F5344CB8AC3E}">
        <p14:creationId xmlns:p14="http://schemas.microsoft.com/office/powerpoint/2010/main" xmlns="" val="1651996302"/>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内容占位符 24"/>
          <p:cNvSpPr>
            <a:spLocks noGrp="1"/>
          </p:cNvSpPr>
          <p:nvPr>
            <p:ph idx="1"/>
          </p:nvPr>
        </p:nvSpPr>
        <p:spPr>
          <a:xfrm>
            <a:off x="335360" y="879449"/>
            <a:ext cx="11075547" cy="5000269"/>
          </a:xfrm>
        </p:spPr>
        <p:txBody>
          <a:bodyPr/>
          <a:lstStyle/>
          <a:p>
            <a:pPr marL="457200" indent="-457200">
              <a:lnSpc>
                <a:spcPct val="150000"/>
              </a:lnSpc>
              <a:buFont typeface="+mj-lt"/>
              <a:buAutoNum type="arabicPeriod" startAt="3"/>
            </a:pPr>
            <a:r>
              <a:rPr lang="zh-CN" altLang="en-US" sz="2400" dirty="0" smtClean="0"/>
              <a:t>将 </a:t>
            </a:r>
            <a:r>
              <a:rPr kumimoji="1" lang="en-US" altLang="zh-CN" sz="2400" dirty="0" err="1" smtClean="0">
                <a:latin typeface="Monaco" charset="0"/>
                <a:ea typeface="Monaco" charset="0"/>
                <a:cs typeface="Monaco" charset="0"/>
              </a:rPr>
              <a:t>myworkpath.pth</a:t>
            </a:r>
            <a:r>
              <a:rPr kumimoji="1" lang="zh-CN" altLang="en-US" sz="2400" dirty="0">
                <a:latin typeface="Monaco" charset="0"/>
                <a:ea typeface="Monaco" charset="0"/>
                <a:cs typeface="Monaco" charset="0"/>
              </a:rPr>
              <a:t> </a:t>
            </a:r>
            <a:r>
              <a:rPr kumimoji="1" lang="zh-CN" altLang="en-US" sz="2400" dirty="0" smtClean="0">
                <a:latin typeface="Microsoft YaHei Light" charset="-122"/>
                <a:ea typeface="Microsoft YaHei Light" charset="-122"/>
                <a:cs typeface="Microsoft YaHei Light" charset="-122"/>
              </a:rPr>
              <a:t>文件</a:t>
            </a:r>
            <a:r>
              <a:rPr lang="zh-CN" altLang="en-US" sz="2400" dirty="0" smtClean="0">
                <a:latin typeface="Microsoft YaHei Light" charset="-122"/>
                <a:ea typeface="Microsoft YaHei Light" charset="-122"/>
                <a:cs typeface="Microsoft YaHei Light" charset="-122"/>
              </a:rPr>
              <a:t>放在包文件目录下</a:t>
            </a:r>
            <a:endParaRPr kumimoji="1" lang="en-US" altLang="zh-CN" sz="2400" dirty="0" smtClean="0"/>
          </a:p>
          <a:p>
            <a:pPr marL="457200" indent="-457200">
              <a:lnSpc>
                <a:spcPct val="150000"/>
              </a:lnSpc>
              <a:buFont typeface="+mj-lt"/>
              <a:buAutoNum type="arabicPeriod" startAt="3"/>
            </a:pPr>
            <a:r>
              <a:rPr kumimoji="1" lang="zh-CN" altLang="en-US" sz="2400" dirty="0" smtClean="0"/>
              <a:t>查看路径是否添加成功</a:t>
            </a:r>
            <a:endParaRPr kumimoji="1" lang="en-US" altLang="zh-CN" sz="2400" dirty="0"/>
          </a:p>
        </p:txBody>
      </p:sp>
      <p:pic>
        <p:nvPicPr>
          <p:cNvPr id="2" name="图片 1"/>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983432" y="2513950"/>
            <a:ext cx="9372600" cy="3390900"/>
          </a:xfrm>
          <a:prstGeom prst="rect">
            <a:avLst/>
          </a:prstGeom>
        </p:spPr>
      </p:pic>
      <p:sp>
        <p:nvSpPr>
          <p:cNvPr id="8" name="矩形 7"/>
          <p:cNvSpPr/>
          <p:nvPr/>
        </p:nvSpPr>
        <p:spPr>
          <a:xfrm>
            <a:off x="1199456" y="4941168"/>
            <a:ext cx="1728192" cy="360040"/>
          </a:xfrm>
          <a:prstGeom prst="rect">
            <a:avLst/>
          </a:prstGeom>
          <a:noFill/>
          <a:ln>
            <a:solidFill>
              <a:srgbClr val="9421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xmlns="" val="3458563162"/>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8"/>
          <p:cNvSpPr txBox="1">
            <a:spLocks/>
          </p:cNvSpPr>
          <p:nvPr/>
        </p:nvSpPr>
        <p:spPr>
          <a:xfrm>
            <a:off x="911424" y="579766"/>
            <a:ext cx="10515600" cy="7810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微软雅黑 Light" panose="020B0502040204020203" pitchFamily="34" charset="-122"/>
                <a:ea typeface="微软雅黑 Light" panose="020B0502040204020203" pitchFamily="34" charset="-122"/>
                <a:cs typeface="+mj-cs"/>
              </a:defRPr>
            </a:lvl1pPr>
          </a:lstStyle>
          <a:p>
            <a:r>
              <a:rPr lang="zh-CN" altLang="en-US" sz="3200" b="1" dirty="0" smtClean="0">
                <a:solidFill>
                  <a:srgbClr val="942124"/>
                </a:solidFill>
                <a:latin typeface="Microsoft YaHei Light" charset="-122"/>
                <a:ea typeface="Microsoft YaHei Light" charset="-122"/>
                <a:cs typeface="Microsoft YaHei Light" charset="-122"/>
              </a:rPr>
              <a:t>临时修改模块搜索路径</a:t>
            </a:r>
            <a:endParaRPr lang="en-US" altLang="zh-CN" sz="3200" b="1" dirty="0" smtClean="0">
              <a:solidFill>
                <a:srgbClr val="942124"/>
              </a:solidFill>
              <a:latin typeface="Microsoft YaHei Light" charset="-122"/>
              <a:ea typeface="Microsoft YaHei Light" charset="-122"/>
              <a:cs typeface="Microsoft YaHei Light" charset="-122"/>
            </a:endParaRPr>
          </a:p>
        </p:txBody>
      </p:sp>
      <p:sp>
        <p:nvSpPr>
          <p:cNvPr id="12" name="矩形 28"/>
          <p:cNvSpPr/>
          <p:nvPr/>
        </p:nvSpPr>
        <p:spPr>
          <a:xfrm>
            <a:off x="-18899" y="671163"/>
            <a:ext cx="670013"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
        <p:nvSpPr>
          <p:cNvPr id="25" name="内容占位符 24"/>
          <p:cNvSpPr>
            <a:spLocks noGrp="1"/>
          </p:cNvSpPr>
          <p:nvPr>
            <p:ph idx="1"/>
          </p:nvPr>
        </p:nvSpPr>
        <p:spPr>
          <a:xfrm>
            <a:off x="482755" y="1540568"/>
            <a:ext cx="10154344" cy="2459931"/>
          </a:xfrm>
        </p:spPr>
        <p:txBody>
          <a:bodyPr/>
          <a:lstStyle/>
          <a:p>
            <a:pPr>
              <a:lnSpc>
                <a:spcPct val="150000"/>
              </a:lnSpc>
            </a:pPr>
            <a:r>
              <a:rPr lang="zh-CN" altLang="en-US" sz="2400" dirty="0" smtClean="0"/>
              <a:t>使用 </a:t>
            </a:r>
            <a:r>
              <a:rPr lang="en-US" altLang="zh-CN" sz="2400" dirty="0" err="1" smtClean="0">
                <a:latin typeface="Monaco" charset="0"/>
                <a:ea typeface="Monaco" charset="0"/>
                <a:cs typeface="Monaco" charset="0"/>
              </a:rPr>
              <a:t>sys.path</a:t>
            </a:r>
            <a:r>
              <a:rPr lang="zh-CN" altLang="en-US" sz="2400" dirty="0" smtClean="0"/>
              <a:t> 在</a:t>
            </a:r>
            <a:r>
              <a:rPr lang="en-US" altLang="zh-CN" sz="2400" dirty="0"/>
              <a:t>Python</a:t>
            </a:r>
            <a:r>
              <a:rPr lang="zh-CN" altLang="en-US" sz="2400" dirty="0"/>
              <a:t>程序运行时临时修改模块搜索路径。</a:t>
            </a:r>
            <a:endParaRPr kumimoji="1" lang="en-US" altLang="zh-CN" sz="2400" dirty="0">
              <a:latin typeface="Microsoft YaHei Light" charset="-122"/>
              <a:ea typeface="Microsoft YaHei Light" charset="-122"/>
              <a:cs typeface="Microsoft YaHei Light" charset="-122"/>
            </a:endParaRPr>
          </a:p>
          <a:p>
            <a:endParaRPr kumimoji="1" lang="zh-CN" altLang="en-US" dirty="0"/>
          </a:p>
        </p:txBody>
      </p:sp>
      <p:pic>
        <p:nvPicPr>
          <p:cNvPr id="31" name="图片 30"/>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366785" y="2639041"/>
            <a:ext cx="9385300" cy="3352800"/>
          </a:xfrm>
          <a:prstGeom prst="rect">
            <a:avLst/>
          </a:prstGeom>
        </p:spPr>
      </p:pic>
      <p:pic>
        <p:nvPicPr>
          <p:cNvPr id="30" name="图片 29"/>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3359696" y="2639041"/>
            <a:ext cx="9347200" cy="3568700"/>
          </a:xfrm>
          <a:prstGeom prst="rect">
            <a:avLst/>
          </a:prstGeom>
        </p:spPr>
      </p:pic>
      <p:sp>
        <p:nvSpPr>
          <p:cNvPr id="29" name="矩形 28"/>
          <p:cNvSpPr/>
          <p:nvPr/>
        </p:nvSpPr>
        <p:spPr>
          <a:xfrm>
            <a:off x="3575720" y="5926927"/>
            <a:ext cx="744488" cy="280814"/>
          </a:xfrm>
          <a:prstGeom prst="rect">
            <a:avLst/>
          </a:prstGeom>
          <a:noFill/>
          <a:ln>
            <a:solidFill>
              <a:srgbClr val="9421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xmlns="" val="2613497878"/>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79376" y="1700808"/>
            <a:ext cx="6621701" cy="4068452"/>
          </a:xfrm>
        </p:spPr>
        <p:txBody>
          <a:bodyPr>
            <a:normAutofit/>
          </a:bodyPr>
          <a:lstStyle/>
          <a:p>
            <a:pPr>
              <a:lnSpc>
                <a:spcPct val="150000"/>
              </a:lnSpc>
            </a:pPr>
            <a:r>
              <a:rPr kumimoji="1" lang="zh-CN" altLang="en-US" sz="2400" dirty="0" smtClean="0"/>
              <a:t>我们将使用</a:t>
            </a:r>
            <a:r>
              <a:rPr kumimoji="1" lang="zh-CN" altLang="en-US" sz="2400" dirty="0"/>
              <a:t>一份包含</a:t>
            </a:r>
            <a:r>
              <a:rPr kumimoji="1" lang="en-US" altLang="zh-CN" sz="2400" dirty="0"/>
              <a:t>5000</a:t>
            </a:r>
            <a:r>
              <a:rPr kumimoji="1" lang="zh-CN" altLang="en-US" sz="2400" dirty="0"/>
              <a:t>个样本的美国高中生社交网络信息数据集</a:t>
            </a:r>
            <a:r>
              <a:rPr kumimoji="1" lang="zh-CN" altLang="en-US" sz="2400" dirty="0" smtClean="0"/>
              <a:t>。</a:t>
            </a:r>
            <a:endParaRPr kumimoji="1" lang="en-US" altLang="zh-CN" sz="2400" dirty="0" smtClean="0"/>
          </a:p>
          <a:p>
            <a:pPr>
              <a:lnSpc>
                <a:spcPct val="150000"/>
              </a:lnSpc>
            </a:pPr>
            <a:r>
              <a:rPr kumimoji="1" lang="zh-CN" altLang="en-US" sz="2400" dirty="0" smtClean="0"/>
              <a:t>数据</a:t>
            </a:r>
            <a:r>
              <a:rPr kumimoji="1" lang="zh-CN" altLang="en-US" sz="2400" dirty="0"/>
              <a:t>均采样于</a:t>
            </a:r>
            <a:r>
              <a:rPr kumimoji="1" lang="en-US" altLang="zh-CN" sz="2400" dirty="0"/>
              <a:t>2006</a:t>
            </a:r>
            <a:r>
              <a:rPr kumimoji="1" lang="zh-CN" altLang="en-US" sz="2400" dirty="0"/>
              <a:t>年，对应于高中四年级的毕业生。每个样本包含</a:t>
            </a:r>
            <a:r>
              <a:rPr kumimoji="1" lang="en-US" altLang="zh-CN" sz="2400" dirty="0"/>
              <a:t>40</a:t>
            </a:r>
            <a:r>
              <a:rPr kumimoji="1" lang="zh-CN" altLang="en-US" sz="2400" dirty="0"/>
              <a:t>个变量，</a:t>
            </a:r>
            <a:r>
              <a:rPr kumimoji="1" lang="zh-CN" altLang="en-US" sz="2400" dirty="0" smtClean="0"/>
              <a:t>其中</a:t>
            </a:r>
            <a:r>
              <a:rPr kumimoji="1" lang="en-US" altLang="zh-CN" sz="2400" dirty="0" smtClean="0"/>
              <a:t>"</a:t>
            </a:r>
            <a:r>
              <a:rPr kumimoji="1" lang="en-US" altLang="zh-CN" sz="2400" dirty="0" err="1">
                <a:latin typeface="Monaco"/>
              </a:rPr>
              <a:t>gradyear</a:t>
            </a:r>
            <a:r>
              <a:rPr kumimoji="1" lang="en-US" altLang="zh-CN" sz="2400" dirty="0" smtClean="0"/>
              <a:t>"</a:t>
            </a:r>
            <a:r>
              <a:rPr kumimoji="1" lang="zh-CN" altLang="en-US" sz="2400" dirty="0" smtClean="0"/>
              <a:t>、</a:t>
            </a:r>
            <a:r>
              <a:rPr kumimoji="1" lang="en-US" altLang="zh-CN" sz="2400" dirty="0" smtClean="0"/>
              <a:t>"</a:t>
            </a:r>
            <a:r>
              <a:rPr kumimoji="1" lang="en-US" altLang="zh-CN" sz="2400" dirty="0">
                <a:latin typeface="Monaco"/>
              </a:rPr>
              <a:t>gender</a:t>
            </a:r>
            <a:r>
              <a:rPr kumimoji="1" lang="en-US" altLang="zh-CN" sz="2400" dirty="0" smtClean="0"/>
              <a:t>"</a:t>
            </a:r>
            <a:r>
              <a:rPr kumimoji="1" lang="zh-CN" altLang="en-US" sz="2400" dirty="0" smtClean="0"/>
              <a:t>、</a:t>
            </a:r>
            <a:r>
              <a:rPr kumimoji="1" lang="en-US" altLang="zh-CN" sz="2400" dirty="0" smtClean="0"/>
              <a:t>"</a:t>
            </a:r>
            <a:r>
              <a:rPr kumimoji="1" lang="en-US" altLang="zh-CN" sz="2400" dirty="0">
                <a:latin typeface="Monaco"/>
              </a:rPr>
              <a:t>age</a:t>
            </a:r>
            <a:r>
              <a:rPr kumimoji="1" lang="en-US" altLang="zh-CN" sz="2400" dirty="0" smtClean="0"/>
              <a:t>"</a:t>
            </a:r>
            <a:r>
              <a:rPr kumimoji="1" lang="zh-CN" altLang="en-US" sz="2400" dirty="0" smtClean="0"/>
              <a:t>和</a:t>
            </a:r>
            <a:r>
              <a:rPr kumimoji="1" lang="en-US" altLang="zh-CN" sz="2400" dirty="0" smtClean="0"/>
              <a:t>"</a:t>
            </a:r>
            <a:r>
              <a:rPr kumimoji="1" lang="en-US" altLang="zh-CN" sz="2400" dirty="0">
                <a:latin typeface="Monaco"/>
              </a:rPr>
              <a:t>friends</a:t>
            </a:r>
            <a:r>
              <a:rPr kumimoji="1" lang="en-US" altLang="zh-CN" sz="2400" dirty="0" smtClean="0"/>
              <a:t>"</a:t>
            </a:r>
            <a:r>
              <a:rPr kumimoji="1" lang="zh-CN" altLang="en-US" sz="2400" dirty="0" smtClean="0"/>
              <a:t>四</a:t>
            </a:r>
            <a:r>
              <a:rPr kumimoji="1" lang="zh-CN" altLang="en-US" sz="2400" dirty="0"/>
              <a:t>个变量分别代表毕业生的毕业年份、性别、年龄和好友数</a:t>
            </a:r>
            <a:r>
              <a:rPr kumimoji="1" lang="zh-CN" altLang="en-US" sz="2400" dirty="0" smtClean="0"/>
              <a:t>。</a:t>
            </a:r>
            <a:endParaRPr kumimoji="1" lang="en-US" altLang="zh-CN" sz="2400" dirty="0" smtClean="0"/>
          </a:p>
        </p:txBody>
      </p:sp>
      <p:sp>
        <p:nvSpPr>
          <p:cNvPr id="9" name="文本框 5"/>
          <p:cNvSpPr txBox="1"/>
          <p:nvPr/>
        </p:nvSpPr>
        <p:spPr>
          <a:xfrm>
            <a:off x="953786" y="709485"/>
            <a:ext cx="5862294" cy="954107"/>
          </a:xfrm>
          <a:prstGeom prst="rect">
            <a:avLst/>
          </a:prstGeom>
          <a:noFill/>
        </p:spPr>
        <p:txBody>
          <a:bodyPr wrap="square" rtlCol="0">
            <a:spAutoFit/>
          </a:bodyPr>
          <a:lstStyle/>
          <a:p>
            <a:r>
              <a:rPr lang="zh-CN" altLang="en-US" sz="2800" dirty="0">
                <a:solidFill>
                  <a:schemeClr val="bg1"/>
                </a:solidFill>
                <a:latin typeface="微软雅黑 Light" panose="020B0502040204020203" pitchFamily="34" charset="-122"/>
                <a:ea typeface="微软雅黑 Light" panose="020B0502040204020203" pitchFamily="34" charset="-122"/>
                <a:cs typeface="Microsoft YaHei" charset="0"/>
              </a:rPr>
              <a:t>社交网络信息数据集介绍</a:t>
            </a:r>
          </a:p>
          <a:p>
            <a:endParaRPr lang="zh-CN" altLang="en-US" sz="2800" dirty="0">
              <a:solidFill>
                <a:schemeClr val="bg1"/>
              </a:solidFill>
              <a:latin typeface="微软雅黑 Light" panose="020B0502040204020203" pitchFamily="34" charset="-122"/>
              <a:ea typeface="微软雅黑 Light" panose="020B0502040204020203" pitchFamily="34" charset="-122"/>
            </a:endParaRPr>
          </a:p>
        </p:txBody>
      </p:sp>
      <p:pic>
        <p:nvPicPr>
          <p:cNvPr id="3" name="图片 2"/>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7101077" y="1380068"/>
            <a:ext cx="4677796" cy="4389192"/>
          </a:xfrm>
          <a:prstGeom prst="rect">
            <a:avLst/>
          </a:prstGeom>
        </p:spPr>
      </p:pic>
      <p:sp>
        <p:nvSpPr>
          <p:cNvPr id="10" name="文本框 5"/>
          <p:cNvSpPr txBox="1"/>
          <p:nvPr/>
        </p:nvSpPr>
        <p:spPr>
          <a:xfrm>
            <a:off x="953786" y="709485"/>
            <a:ext cx="5646270" cy="523220"/>
          </a:xfrm>
          <a:prstGeom prst="rect">
            <a:avLst/>
          </a:prstGeom>
          <a:noFill/>
        </p:spPr>
        <p:txBody>
          <a:bodyPr wrap="square" rtlCol="0">
            <a:spAutoFit/>
          </a:bodyPr>
          <a:lstStyle/>
          <a:p>
            <a:pPr fontAlgn="base">
              <a:spcBef>
                <a:spcPct val="0"/>
              </a:spcBef>
              <a:spcAft>
                <a:spcPct val="0"/>
              </a:spcAft>
            </a:pPr>
            <a:r>
              <a:rPr lang="zh-CN" altLang="en-US" sz="2800" dirty="0">
                <a:solidFill>
                  <a:schemeClr val="bg1"/>
                </a:solidFill>
                <a:latin typeface="微软雅黑 Light" panose="020B0502040204020203" pitchFamily="34" charset="-122"/>
                <a:ea typeface="微软雅黑 Light" panose="020B0502040204020203" pitchFamily="34" charset="-122"/>
                <a:cs typeface="Microsoft YaHei" charset="0"/>
              </a:rPr>
              <a:t>利用</a:t>
            </a:r>
            <a:r>
              <a:rPr lang="en-US" altLang="zh-CN" sz="2800" dirty="0">
                <a:solidFill>
                  <a:schemeClr val="bg1"/>
                </a:solidFill>
                <a:latin typeface="微软雅黑 Light" panose="020B0502040204020203" pitchFamily="34" charset="-122"/>
                <a:ea typeface="微软雅黑 Light" panose="020B0502040204020203" pitchFamily="34" charset="-122"/>
                <a:cs typeface="Microsoft YaHei" charset="0"/>
              </a:rPr>
              <a:t>CSV</a:t>
            </a:r>
            <a:r>
              <a:rPr lang="zh-CN" altLang="en-US" sz="2800" dirty="0">
                <a:solidFill>
                  <a:schemeClr val="bg1"/>
                </a:solidFill>
                <a:latin typeface="微软雅黑 Light" panose="020B0502040204020203" pitchFamily="34" charset="-122"/>
                <a:ea typeface="微软雅黑 Light" panose="020B0502040204020203" pitchFamily="34" charset="-122"/>
                <a:cs typeface="Microsoft YaHei" charset="0"/>
              </a:rPr>
              <a:t>模块导入数据</a:t>
            </a:r>
          </a:p>
        </p:txBody>
      </p:sp>
      <p:sp>
        <p:nvSpPr>
          <p:cNvPr id="11" name="矩形 28"/>
          <p:cNvSpPr/>
          <p:nvPr/>
        </p:nvSpPr>
        <p:spPr>
          <a:xfrm>
            <a:off x="-18899" y="671163"/>
            <a:ext cx="670013"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
        <p:nvSpPr>
          <p:cNvPr id="12" name="标题 8"/>
          <p:cNvSpPr txBox="1">
            <a:spLocks/>
          </p:cNvSpPr>
          <p:nvPr/>
        </p:nvSpPr>
        <p:spPr>
          <a:xfrm>
            <a:off x="911424" y="579766"/>
            <a:ext cx="10515600" cy="7810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微软雅黑 Light" panose="020B0502040204020203" pitchFamily="34" charset="-122"/>
                <a:ea typeface="微软雅黑 Light" panose="020B0502040204020203" pitchFamily="34" charset="-122"/>
                <a:cs typeface="+mj-cs"/>
              </a:defRPr>
            </a:lvl1pPr>
          </a:lstStyle>
          <a:p>
            <a:r>
              <a:rPr lang="zh-CN" altLang="en-US" sz="3200" b="1" dirty="0" smtClean="0">
                <a:solidFill>
                  <a:srgbClr val="942124"/>
                </a:solidFill>
                <a:latin typeface="Microsoft YaHei Light" charset="-122"/>
                <a:ea typeface="Microsoft YaHei Light" charset="-122"/>
                <a:cs typeface="Microsoft YaHei Light" charset="-122"/>
              </a:rPr>
              <a:t>利用</a:t>
            </a:r>
            <a:r>
              <a:rPr lang="en-US" altLang="zh-CN" sz="3200" b="1" dirty="0" smtClean="0">
                <a:solidFill>
                  <a:srgbClr val="942124"/>
                </a:solidFill>
                <a:latin typeface="Monaco" charset="0"/>
                <a:ea typeface="Monaco" charset="0"/>
                <a:cs typeface="Monaco" charset="0"/>
              </a:rPr>
              <a:t>csv</a:t>
            </a:r>
            <a:r>
              <a:rPr lang="zh-CN" altLang="en-US" sz="3200" b="1" dirty="0" smtClean="0">
                <a:solidFill>
                  <a:srgbClr val="942124"/>
                </a:solidFill>
                <a:latin typeface="Microsoft YaHei Light" charset="-122"/>
                <a:ea typeface="Microsoft YaHei Light" charset="-122"/>
                <a:cs typeface="Microsoft YaHei Light" charset="-122"/>
              </a:rPr>
              <a:t>模块导入数据</a:t>
            </a:r>
            <a:endParaRPr lang="en-US" altLang="zh-CN" sz="3200" b="1" dirty="0" smtClean="0">
              <a:solidFill>
                <a:srgbClr val="942124"/>
              </a:solidFill>
              <a:latin typeface="Microsoft YaHei Light" charset="-122"/>
              <a:ea typeface="Microsoft YaHei Light" charset="-122"/>
              <a:cs typeface="Microsoft YaHei Light" charset="-122"/>
            </a:endParaRPr>
          </a:p>
        </p:txBody>
      </p:sp>
    </p:spTree>
    <p:extLst>
      <p:ext uri="{BB962C8B-B14F-4D97-AF65-F5344CB8AC3E}">
        <p14:creationId xmlns:p14="http://schemas.microsoft.com/office/powerpoint/2010/main" xmlns="" val="882539938"/>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263352" y="1700808"/>
            <a:ext cx="6621701" cy="4068452"/>
          </a:xfrm>
        </p:spPr>
        <p:txBody>
          <a:bodyPr>
            <a:normAutofit/>
          </a:bodyPr>
          <a:lstStyle/>
          <a:p>
            <a:pPr>
              <a:lnSpc>
                <a:spcPct val="150000"/>
              </a:lnSpc>
            </a:pPr>
            <a:r>
              <a:rPr kumimoji="1" lang="zh-CN" altLang="en-US" sz="2400" dirty="0" smtClean="0"/>
              <a:t>其余</a:t>
            </a:r>
            <a:r>
              <a:rPr kumimoji="1" lang="en-US" altLang="zh-CN" sz="2400" dirty="0"/>
              <a:t>36</a:t>
            </a:r>
            <a:r>
              <a:rPr kumimoji="1" lang="zh-CN" altLang="en-US" sz="2400" dirty="0"/>
              <a:t>个变量代表了</a:t>
            </a:r>
            <a:r>
              <a:rPr kumimoji="1" lang="en-US" altLang="zh-CN" sz="2400" dirty="0"/>
              <a:t>36</a:t>
            </a:r>
            <a:r>
              <a:rPr kumimoji="1" lang="zh-CN" altLang="en-US" sz="2400" dirty="0"/>
              <a:t>个词语，这</a:t>
            </a:r>
            <a:r>
              <a:rPr kumimoji="1" lang="en-US" altLang="zh-CN" sz="2400" dirty="0"/>
              <a:t>36</a:t>
            </a:r>
            <a:r>
              <a:rPr kumimoji="1" lang="zh-CN" altLang="en-US" sz="2400" dirty="0"/>
              <a:t>个词语代表了毕业生的</a:t>
            </a:r>
            <a:r>
              <a:rPr kumimoji="1" lang="en-US" altLang="zh-CN" sz="2400" dirty="0"/>
              <a:t>5</a:t>
            </a:r>
            <a:r>
              <a:rPr kumimoji="1" lang="zh-CN" altLang="en-US" sz="2400" dirty="0"/>
              <a:t>大基本特征：课外活动、时尚、宗教、浪漫和反社会行为。每个词语变量的取值代表对应的词语在高中生的社交网络服务平台发布的消息中出现的频次。</a:t>
            </a:r>
            <a:endParaRPr kumimoji="1" lang="en-US" altLang="zh-CN" sz="2400" dirty="0"/>
          </a:p>
          <a:p>
            <a:pPr>
              <a:lnSpc>
                <a:spcPct val="150000"/>
              </a:lnSpc>
            </a:pPr>
            <a:endParaRPr kumimoji="1" lang="en-US" altLang="zh-CN" sz="2400" dirty="0" smtClean="0"/>
          </a:p>
        </p:txBody>
      </p:sp>
      <p:sp>
        <p:nvSpPr>
          <p:cNvPr id="9" name="文本框 5"/>
          <p:cNvSpPr txBox="1"/>
          <p:nvPr/>
        </p:nvSpPr>
        <p:spPr>
          <a:xfrm>
            <a:off x="953786" y="709485"/>
            <a:ext cx="5862294" cy="954107"/>
          </a:xfrm>
          <a:prstGeom prst="rect">
            <a:avLst/>
          </a:prstGeom>
          <a:noFill/>
        </p:spPr>
        <p:txBody>
          <a:bodyPr wrap="square" rtlCol="0">
            <a:spAutoFit/>
          </a:bodyPr>
          <a:lstStyle/>
          <a:p>
            <a:r>
              <a:rPr lang="zh-CN" altLang="en-US" sz="2800" dirty="0">
                <a:solidFill>
                  <a:schemeClr val="bg1"/>
                </a:solidFill>
                <a:latin typeface="微软雅黑 Light" panose="020B0502040204020203" pitchFamily="34" charset="-122"/>
                <a:ea typeface="微软雅黑 Light" panose="020B0502040204020203" pitchFamily="34" charset="-122"/>
                <a:cs typeface="Microsoft YaHei" charset="0"/>
              </a:rPr>
              <a:t>社交网络信息数据集介绍</a:t>
            </a:r>
          </a:p>
          <a:p>
            <a:endParaRPr lang="zh-CN" altLang="en-US" sz="2800" dirty="0">
              <a:solidFill>
                <a:schemeClr val="bg1"/>
              </a:solidFill>
              <a:latin typeface="微软雅黑 Light" panose="020B0502040204020203" pitchFamily="34" charset="-122"/>
              <a:ea typeface="微软雅黑 Light" panose="020B0502040204020203" pitchFamily="34" charset="-122"/>
            </a:endParaRPr>
          </a:p>
        </p:txBody>
      </p:sp>
      <p:pic>
        <p:nvPicPr>
          <p:cNvPr id="10" name="图片 9"/>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6984753" y="32888"/>
            <a:ext cx="5207247" cy="6636472"/>
          </a:xfrm>
          <a:prstGeom prst="rect">
            <a:avLst/>
          </a:prstGeom>
        </p:spPr>
      </p:pic>
    </p:spTree>
    <p:extLst>
      <p:ext uri="{BB962C8B-B14F-4D97-AF65-F5344CB8AC3E}">
        <p14:creationId xmlns:p14="http://schemas.microsoft.com/office/powerpoint/2010/main" xmlns="" val="3912985979"/>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80209" y="971095"/>
            <a:ext cx="10945216" cy="4979290"/>
          </a:xfrm>
        </p:spPr>
        <p:txBody>
          <a:bodyPr>
            <a:normAutofit/>
          </a:bodyPr>
          <a:lstStyle/>
          <a:p>
            <a:pPr>
              <a:lnSpc>
                <a:spcPct val="150000"/>
              </a:lnSpc>
            </a:pPr>
            <a:r>
              <a:rPr lang="zh-CN" altLang="en-US" sz="2400" dirty="0" smtClean="0"/>
              <a:t>通过</a:t>
            </a:r>
            <a:r>
              <a:rPr lang="en-US" altLang="zh-CN" sz="2400" dirty="0" smtClean="0"/>
              <a:t>“csv”</a:t>
            </a:r>
            <a:r>
              <a:rPr lang="zh-CN" altLang="en-US" sz="2400" dirty="0" smtClean="0"/>
              <a:t>模块</a:t>
            </a:r>
            <a:r>
              <a:rPr lang="zh-CN" altLang="en-US" sz="2400" dirty="0"/>
              <a:t>导入数据集</a:t>
            </a:r>
            <a:r>
              <a:rPr lang="zh-CN" altLang="en-US" sz="2400" dirty="0" smtClean="0"/>
              <a:t>文件</a:t>
            </a:r>
            <a:r>
              <a:rPr lang="zh-CN" altLang="en-US" sz="2400" dirty="0"/>
              <a:t> </a:t>
            </a:r>
            <a:r>
              <a:rPr kumimoji="1" lang="en-US" altLang="zh-CN" sz="2400" dirty="0" err="1" smtClean="0">
                <a:latin typeface="Monaco"/>
              </a:rPr>
              <a:t>teenager_sns.csv</a:t>
            </a:r>
            <a:r>
              <a:rPr lang="zh-CN" altLang="en-US" sz="2400" dirty="0"/>
              <a:t> </a:t>
            </a:r>
            <a:r>
              <a:rPr lang="zh-CN" altLang="en-US" sz="2400" dirty="0" smtClean="0"/>
              <a:t>中</a:t>
            </a:r>
            <a:r>
              <a:rPr lang="zh-CN" altLang="en-US" sz="2400" dirty="0"/>
              <a:t>的</a:t>
            </a:r>
            <a:r>
              <a:rPr lang="zh-CN" altLang="en-US" sz="2400" dirty="0" smtClean="0"/>
              <a:t>数据</a:t>
            </a:r>
            <a:endParaRPr kumimoji="1" lang="en-US" altLang="zh-CN" sz="2400" dirty="0"/>
          </a:p>
        </p:txBody>
      </p:sp>
      <p:sp>
        <p:nvSpPr>
          <p:cNvPr id="9" name="文本框 5"/>
          <p:cNvSpPr txBox="1"/>
          <p:nvPr/>
        </p:nvSpPr>
        <p:spPr>
          <a:xfrm>
            <a:off x="953786" y="709485"/>
            <a:ext cx="5646270" cy="523220"/>
          </a:xfrm>
          <a:prstGeom prst="rect">
            <a:avLst/>
          </a:prstGeom>
          <a:noFill/>
        </p:spPr>
        <p:txBody>
          <a:bodyPr wrap="square" rtlCol="0">
            <a:spAutoFit/>
          </a:bodyPr>
          <a:lstStyle/>
          <a:p>
            <a:pPr fontAlgn="base">
              <a:spcBef>
                <a:spcPct val="0"/>
              </a:spcBef>
              <a:spcAft>
                <a:spcPct val="0"/>
              </a:spcAft>
            </a:pPr>
            <a:r>
              <a:rPr lang="zh-CN" altLang="en-US" sz="2800" dirty="0">
                <a:solidFill>
                  <a:schemeClr val="bg1"/>
                </a:solidFill>
                <a:latin typeface="微软雅黑 Light" panose="020B0502040204020203" pitchFamily="34" charset="-122"/>
                <a:ea typeface="微软雅黑 Light" panose="020B0502040204020203" pitchFamily="34" charset="-122"/>
                <a:cs typeface="Microsoft YaHei" charset="0"/>
              </a:rPr>
              <a:t>利用</a:t>
            </a:r>
            <a:r>
              <a:rPr lang="en-US" altLang="zh-CN" sz="2800" dirty="0">
                <a:solidFill>
                  <a:schemeClr val="bg1"/>
                </a:solidFill>
                <a:latin typeface="微软雅黑 Light" panose="020B0502040204020203" pitchFamily="34" charset="-122"/>
                <a:ea typeface="微软雅黑 Light" panose="020B0502040204020203" pitchFamily="34" charset="-122"/>
                <a:cs typeface="Microsoft YaHei" charset="0"/>
              </a:rPr>
              <a:t>CSV</a:t>
            </a:r>
            <a:r>
              <a:rPr lang="zh-CN" altLang="en-US" sz="2800" dirty="0">
                <a:solidFill>
                  <a:schemeClr val="bg1"/>
                </a:solidFill>
                <a:latin typeface="微软雅黑 Light" panose="020B0502040204020203" pitchFamily="34" charset="-122"/>
                <a:ea typeface="微软雅黑 Light" panose="020B0502040204020203" pitchFamily="34" charset="-122"/>
                <a:cs typeface="Microsoft YaHei" charset="0"/>
              </a:rPr>
              <a:t>模块导入数据</a:t>
            </a:r>
          </a:p>
        </p:txBody>
      </p:sp>
      <p:sp>
        <p:nvSpPr>
          <p:cNvPr id="10" name="内容占位符 1"/>
          <p:cNvSpPr txBox="1">
            <a:spLocks/>
          </p:cNvSpPr>
          <p:nvPr/>
        </p:nvSpPr>
        <p:spPr>
          <a:xfrm>
            <a:off x="6199014" y="1700808"/>
            <a:ext cx="5688632" cy="406845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endParaRPr kumimoji="1" lang="en-US" altLang="zh-CN" sz="2400" dirty="0" smtClean="0"/>
          </a:p>
        </p:txBody>
      </p:sp>
      <p:pic>
        <p:nvPicPr>
          <p:cNvPr id="3" name="图片 2"/>
          <p:cNvPicPr>
            <a:picLocks noChangeAspect="1"/>
          </p:cNvPicPr>
          <p:nvPr/>
        </p:nvPicPr>
        <p:blipFill rotWithShape="1">
          <a:blip r:embed="rId3">
            <a:extLst>
              <a:ext uri="{BEBA8EAE-BF5A-486C-A8C5-ECC9F3942E4B}">
                <a14:imgProps xmlns:a14="http://schemas.microsoft.com/office/drawing/2010/main" xmlns="">
                  <a14:imgLayer r:embed="rId4">
                    <a14:imgEffect>
                      <a14:sharpenSoften amount="50000"/>
                    </a14:imgEffect>
                  </a14:imgLayer>
                </a14:imgProps>
              </a:ext>
              <a:ext uri="{28A0092B-C50C-407E-A947-70E740481C1C}">
                <a14:useLocalDpi xmlns:a14="http://schemas.microsoft.com/office/drawing/2010/main" xmlns="" val="0"/>
              </a:ext>
            </a:extLst>
          </a:blip>
          <a:srcRect b="4232"/>
          <a:stretch/>
        </p:blipFill>
        <p:spPr>
          <a:xfrm>
            <a:off x="427222" y="1846848"/>
            <a:ext cx="10898203" cy="4167726"/>
          </a:xfrm>
          <a:prstGeom prst="rect">
            <a:avLst/>
          </a:prstGeom>
        </p:spPr>
      </p:pic>
    </p:spTree>
    <p:extLst>
      <p:ext uri="{BB962C8B-B14F-4D97-AF65-F5344CB8AC3E}">
        <p14:creationId xmlns:p14="http://schemas.microsoft.com/office/powerpoint/2010/main" xmlns="" val="3355971557"/>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28"/>
          <p:cNvSpPr/>
          <p:nvPr/>
        </p:nvSpPr>
        <p:spPr>
          <a:xfrm>
            <a:off x="-18898" y="671163"/>
            <a:ext cx="510214"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
        <p:nvSpPr>
          <p:cNvPr id="7" name="矩形 6"/>
          <p:cNvSpPr/>
          <p:nvPr/>
        </p:nvSpPr>
        <p:spPr>
          <a:xfrm>
            <a:off x="479376" y="671163"/>
            <a:ext cx="3816424" cy="598302"/>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8" name="Freeform 83"/>
          <p:cNvSpPr>
            <a:spLocks noChangeArrowheads="1"/>
          </p:cNvSpPr>
          <p:nvPr/>
        </p:nvSpPr>
        <p:spPr bwMode="auto">
          <a:xfrm>
            <a:off x="92209" y="826314"/>
            <a:ext cx="288000" cy="288000"/>
          </a:xfrm>
          <a:custGeom>
            <a:avLst/>
            <a:gdLst>
              <a:gd name="T0" fmla="*/ 38764526 w 602"/>
              <a:gd name="T1" fmla="*/ 78442719 h 602"/>
              <a:gd name="T2" fmla="*/ 38764526 w 602"/>
              <a:gd name="T3" fmla="*/ 78442719 h 602"/>
              <a:gd name="T4" fmla="*/ 0 w 602"/>
              <a:gd name="T5" fmla="*/ 38764526 h 602"/>
              <a:gd name="T6" fmla="*/ 38764526 w 602"/>
              <a:gd name="T7" fmla="*/ 0 h 602"/>
              <a:gd name="T8" fmla="*/ 78442719 w 602"/>
              <a:gd name="T9" fmla="*/ 38764526 h 602"/>
              <a:gd name="T10" fmla="*/ 38764526 w 602"/>
              <a:gd name="T11" fmla="*/ 78442719 h 602"/>
              <a:gd name="T12" fmla="*/ 61866665 w 602"/>
              <a:gd name="T13" fmla="*/ 16576054 h 602"/>
              <a:gd name="T14" fmla="*/ 61866665 w 602"/>
              <a:gd name="T15" fmla="*/ 16576054 h 602"/>
              <a:gd name="T16" fmla="*/ 38764526 w 602"/>
              <a:gd name="T17" fmla="*/ 38764526 h 602"/>
              <a:gd name="T18" fmla="*/ 38764526 w 602"/>
              <a:gd name="T19" fmla="*/ 7308970 h 602"/>
              <a:gd name="T20" fmla="*/ 7439751 w 602"/>
              <a:gd name="T21" fmla="*/ 38764526 h 602"/>
              <a:gd name="T22" fmla="*/ 38764526 w 602"/>
              <a:gd name="T23" fmla="*/ 71002968 h 602"/>
              <a:gd name="T24" fmla="*/ 71002968 w 602"/>
              <a:gd name="T25" fmla="*/ 38764526 h 602"/>
              <a:gd name="T26" fmla="*/ 61866665 w 602"/>
              <a:gd name="T27" fmla="*/ 16576054 h 60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02" h="602">
                <a:moveTo>
                  <a:pt x="297" y="601"/>
                </a:moveTo>
                <a:lnTo>
                  <a:pt x="297" y="601"/>
                </a:lnTo>
                <a:cubicBezTo>
                  <a:pt x="135" y="601"/>
                  <a:pt x="0" y="466"/>
                  <a:pt x="0" y="297"/>
                </a:cubicBezTo>
                <a:cubicBezTo>
                  <a:pt x="0" y="134"/>
                  <a:pt x="135" y="0"/>
                  <a:pt x="297" y="0"/>
                </a:cubicBezTo>
                <a:cubicBezTo>
                  <a:pt x="467" y="0"/>
                  <a:pt x="601" y="134"/>
                  <a:pt x="601" y="297"/>
                </a:cubicBezTo>
                <a:cubicBezTo>
                  <a:pt x="601" y="466"/>
                  <a:pt x="467" y="601"/>
                  <a:pt x="297" y="601"/>
                </a:cubicBezTo>
                <a:close/>
                <a:moveTo>
                  <a:pt x="474" y="127"/>
                </a:moveTo>
                <a:lnTo>
                  <a:pt x="474" y="127"/>
                </a:lnTo>
                <a:cubicBezTo>
                  <a:pt x="297" y="297"/>
                  <a:pt x="297" y="297"/>
                  <a:pt x="297" y="297"/>
                </a:cubicBezTo>
                <a:cubicBezTo>
                  <a:pt x="297" y="56"/>
                  <a:pt x="297" y="56"/>
                  <a:pt x="297" y="56"/>
                </a:cubicBezTo>
                <a:cubicBezTo>
                  <a:pt x="163" y="56"/>
                  <a:pt x="57" y="162"/>
                  <a:pt x="57" y="297"/>
                </a:cubicBezTo>
                <a:cubicBezTo>
                  <a:pt x="57" y="431"/>
                  <a:pt x="163" y="544"/>
                  <a:pt x="297" y="544"/>
                </a:cubicBezTo>
                <a:cubicBezTo>
                  <a:pt x="431" y="544"/>
                  <a:pt x="544" y="431"/>
                  <a:pt x="544" y="297"/>
                </a:cubicBezTo>
                <a:cubicBezTo>
                  <a:pt x="544" y="233"/>
                  <a:pt x="516" y="169"/>
                  <a:pt x="474" y="127"/>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solidFill>
                <a:prstClr val="black"/>
              </a:solidFill>
            </a:endParaRPr>
          </a:p>
        </p:txBody>
      </p:sp>
      <p:sp>
        <p:nvSpPr>
          <p:cNvPr id="9" name="文本框 5"/>
          <p:cNvSpPr txBox="1"/>
          <p:nvPr/>
        </p:nvSpPr>
        <p:spPr>
          <a:xfrm>
            <a:off x="953786" y="709485"/>
            <a:ext cx="5862294" cy="523220"/>
          </a:xfrm>
          <a:prstGeom prst="rect">
            <a:avLst/>
          </a:prstGeom>
          <a:noFill/>
        </p:spPr>
        <p:txBody>
          <a:bodyPr wrap="square" rtlCol="0">
            <a:spAutoFit/>
          </a:bodyPr>
          <a:lstStyle/>
          <a:p>
            <a:r>
              <a:rPr lang="en-US" altLang="zh-CN" sz="2800" dirty="0" err="1" smtClean="0">
                <a:solidFill>
                  <a:prstClr val="white"/>
                </a:solidFill>
                <a:latin typeface="微软雅黑 Light" panose="020B0502040204020203" pitchFamily="34" charset="-122"/>
                <a:ea typeface="微软雅黑 Light" panose="020B0502040204020203" pitchFamily="34" charset="-122"/>
              </a:rPr>
              <a:t>Jupyter</a:t>
            </a:r>
            <a:r>
              <a:rPr lang="zh-CN" altLang="en-US" sz="2800" dirty="0" smtClean="0">
                <a:solidFill>
                  <a:prstClr val="white"/>
                </a:solidFill>
                <a:latin typeface="微软雅黑 Light" panose="020B0502040204020203" pitchFamily="34" charset="-122"/>
                <a:ea typeface="微软雅黑 Light" panose="020B0502040204020203" pitchFamily="34" charset="-122"/>
              </a:rPr>
              <a:t> </a:t>
            </a:r>
            <a:r>
              <a:rPr lang="en-US" altLang="zh-CN" sz="2800" dirty="0" smtClean="0">
                <a:solidFill>
                  <a:prstClr val="white"/>
                </a:solidFill>
                <a:latin typeface="微软雅黑 Light" panose="020B0502040204020203" pitchFamily="34" charset="-122"/>
                <a:ea typeface="微软雅黑 Light" panose="020B0502040204020203" pitchFamily="34" charset="-122"/>
              </a:rPr>
              <a:t>Notebook</a:t>
            </a:r>
            <a:endParaRPr lang="zh-CN" altLang="en-US" sz="2800" dirty="0">
              <a:solidFill>
                <a:prstClr val="white"/>
              </a:solidFill>
              <a:latin typeface="微软雅黑 Light" panose="020B0502040204020203" pitchFamily="34" charset="-122"/>
              <a:ea typeface="微软雅黑 Light" panose="020B0502040204020203" pitchFamily="34" charset="-122"/>
            </a:endParaRPr>
          </a:p>
        </p:txBody>
      </p:sp>
      <p:pic>
        <p:nvPicPr>
          <p:cNvPr id="3" name="内容占位符 2"/>
          <p:cNvPicPr>
            <a:picLocks noGrp="1" noChangeAspect="1"/>
          </p:cNvPicPr>
          <p:nvPr>
            <p:ph idx="1"/>
          </p:nvPr>
        </p:nvPicPr>
        <p:blipFill>
          <a:blip r:embed="rId3">
            <a:extLst>
              <a:ext uri="{28A0092B-C50C-407E-A947-70E740481C1C}">
                <a14:useLocalDpi xmlns:a14="http://schemas.microsoft.com/office/drawing/2010/main" xmlns="" val="0"/>
              </a:ext>
            </a:extLst>
          </a:blip>
          <a:stretch>
            <a:fillRect/>
          </a:stretch>
        </p:blipFill>
        <p:spPr>
          <a:xfrm>
            <a:off x="6023992" y="1269465"/>
            <a:ext cx="6038009" cy="4276429"/>
          </a:xfrm>
        </p:spPr>
      </p:pic>
      <p:sp>
        <p:nvSpPr>
          <p:cNvPr id="14" name="内容占位符 1"/>
          <p:cNvSpPr txBox="1">
            <a:spLocks/>
          </p:cNvSpPr>
          <p:nvPr/>
        </p:nvSpPr>
        <p:spPr>
          <a:xfrm>
            <a:off x="407368" y="1916832"/>
            <a:ext cx="5616624"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altLang="zh-CN" sz="2400" dirty="0" err="1" smtClean="0"/>
              <a:t>Julia+Python+R</a:t>
            </a:r>
            <a:r>
              <a:rPr lang="zh-CN" altLang="en-US" sz="2400" dirty="0" smtClean="0"/>
              <a:t> </a:t>
            </a:r>
            <a:r>
              <a:rPr lang="en-US" altLang="zh-CN" sz="2400" dirty="0" smtClean="0"/>
              <a:t>=</a:t>
            </a:r>
            <a:r>
              <a:rPr lang="zh-CN" altLang="en-US" sz="2400" dirty="0" smtClean="0"/>
              <a:t> </a:t>
            </a:r>
            <a:r>
              <a:rPr lang="en-US" altLang="zh-CN" sz="2400" dirty="0" err="1" smtClean="0"/>
              <a:t>Jupyter</a:t>
            </a:r>
            <a:endParaRPr lang="en-US" altLang="zh-CN" sz="2400" dirty="0" smtClean="0"/>
          </a:p>
          <a:p>
            <a:pPr>
              <a:lnSpc>
                <a:spcPct val="150000"/>
              </a:lnSpc>
            </a:pPr>
            <a:r>
              <a:rPr lang="zh-CN" altLang="en-US" sz="2400" dirty="0" smtClean="0"/>
              <a:t>基于</a:t>
            </a:r>
            <a:r>
              <a:rPr lang="en-US" altLang="zh-CN" sz="2400" dirty="0"/>
              <a:t>Web</a:t>
            </a:r>
            <a:r>
              <a:rPr lang="zh-CN" altLang="en-US" sz="2400" dirty="0"/>
              <a:t>技术的交互式计算文档</a:t>
            </a:r>
            <a:r>
              <a:rPr lang="zh-CN" altLang="en-US" sz="2400" dirty="0" smtClean="0"/>
              <a:t>格式</a:t>
            </a:r>
            <a:endParaRPr lang="en-US" altLang="zh-CN" sz="2400" dirty="0" smtClean="0"/>
          </a:p>
          <a:p>
            <a:pPr>
              <a:lnSpc>
                <a:spcPct val="150000"/>
              </a:lnSpc>
            </a:pPr>
            <a:r>
              <a:rPr lang="zh-CN" altLang="en-US" sz="2400" dirty="0" smtClean="0"/>
              <a:t>支持</a:t>
            </a:r>
            <a:r>
              <a:rPr lang="en-US" altLang="zh-CN" sz="2400" dirty="0" smtClean="0"/>
              <a:t>Markdown</a:t>
            </a:r>
            <a:r>
              <a:rPr lang="zh-CN" altLang="en-US" sz="2400" dirty="0" smtClean="0"/>
              <a:t>和</a:t>
            </a:r>
            <a:r>
              <a:rPr lang="en-US" altLang="zh-CN" sz="2400" dirty="0" smtClean="0"/>
              <a:t>Latex</a:t>
            </a:r>
            <a:r>
              <a:rPr lang="zh-CN" altLang="en-US" sz="2400" dirty="0" smtClean="0"/>
              <a:t>语法</a:t>
            </a:r>
            <a:endParaRPr lang="en-US" altLang="zh-CN" sz="2400" dirty="0" smtClean="0"/>
          </a:p>
          <a:p>
            <a:pPr>
              <a:lnSpc>
                <a:spcPct val="150000"/>
              </a:lnSpc>
            </a:pPr>
            <a:r>
              <a:rPr lang="zh-CN" altLang="en-US" sz="2400" dirty="0" smtClean="0"/>
              <a:t>支持</a:t>
            </a:r>
            <a:r>
              <a:rPr lang="zh-CN" altLang="en-US" sz="2400" dirty="0"/>
              <a:t>代码运行、文本输入、数学公式编辑、内嵌式画图和其他如图片文件的</a:t>
            </a:r>
            <a:r>
              <a:rPr lang="zh-CN" altLang="en-US" sz="2400" dirty="0" smtClean="0"/>
              <a:t>插入，是一个对代码友好的笔记本</a:t>
            </a:r>
            <a:endParaRPr kumimoji="1" lang="zh-CN" altLang="en-US" sz="2400" dirty="0"/>
          </a:p>
        </p:txBody>
      </p:sp>
      <p:sp>
        <p:nvSpPr>
          <p:cNvPr id="2" name="日期占位符 1"/>
          <p:cNvSpPr>
            <a:spLocks noGrp="1"/>
          </p:cNvSpPr>
          <p:nvPr>
            <p:ph type="dt" sz="half" idx="10"/>
          </p:nvPr>
        </p:nvSpPr>
        <p:spPr/>
        <p:txBody>
          <a:bodyPr/>
          <a:lstStyle/>
          <a:p>
            <a:fld id="{FFC46136-0FCD-43EC-9E62-D9F4D734D212}" type="datetime1">
              <a:rPr lang="zh-CN" altLang="en-US" smtClean="0"/>
              <a:pPr/>
              <a:t>2019/9/8</a:t>
            </a:fld>
            <a:endParaRPr lang="zh-CN" altLang="en-US"/>
          </a:p>
        </p:txBody>
      </p:sp>
      <p:sp>
        <p:nvSpPr>
          <p:cNvPr id="4" name="灯片编号占位符 3"/>
          <p:cNvSpPr>
            <a:spLocks noGrp="1"/>
          </p:cNvSpPr>
          <p:nvPr>
            <p:ph type="sldNum" sz="quarter" idx="12"/>
          </p:nvPr>
        </p:nvSpPr>
        <p:spPr/>
        <p:txBody>
          <a:bodyPr/>
          <a:lstStyle/>
          <a:p>
            <a:fld id="{370D8578-DDD4-487D-A316-C8E65CC577E1}" type="slidenum">
              <a:rPr lang="zh-CN" altLang="en-US" smtClean="0"/>
              <a:pPr/>
              <a:t>23</a:t>
            </a:fld>
            <a:endParaRPr lang="zh-CN" altLang="en-US"/>
          </a:p>
        </p:txBody>
      </p:sp>
    </p:spTree>
    <p:extLst>
      <p:ext uri="{BB962C8B-B14F-4D97-AF65-F5344CB8AC3E}">
        <p14:creationId xmlns:p14="http://schemas.microsoft.com/office/powerpoint/2010/main" xmlns="" val="1877361601"/>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80209" y="1427588"/>
            <a:ext cx="10945216" cy="5184576"/>
          </a:xfrm>
        </p:spPr>
        <p:txBody>
          <a:bodyPr>
            <a:noAutofit/>
          </a:bodyPr>
          <a:lstStyle/>
          <a:p>
            <a:pPr>
              <a:lnSpc>
                <a:spcPct val="150000"/>
              </a:lnSpc>
            </a:pPr>
            <a:r>
              <a:rPr lang="zh-CN" altLang="en-US" sz="2400" dirty="0"/>
              <a:t>读完数据后，我们得到一个二维</a:t>
            </a:r>
            <a:r>
              <a:rPr lang="zh-CN" altLang="en-US" sz="2400" dirty="0" smtClean="0"/>
              <a:t>列表</a:t>
            </a:r>
            <a:r>
              <a:rPr lang="en-US" altLang="zh-CN" sz="2400" dirty="0" smtClean="0"/>
              <a:t>"</a:t>
            </a:r>
            <a:r>
              <a:rPr kumimoji="1" lang="en-US" altLang="zh-CN" sz="2400" dirty="0" err="1">
                <a:latin typeface="Monaco"/>
              </a:rPr>
              <a:t>teenager_sns</a:t>
            </a:r>
            <a:r>
              <a:rPr lang="en-US" altLang="zh-CN" sz="2400" dirty="0" smtClean="0"/>
              <a:t>"</a:t>
            </a:r>
            <a:r>
              <a:rPr lang="zh-CN" altLang="en-US" sz="2400" dirty="0" smtClean="0"/>
              <a:t>，</a:t>
            </a:r>
            <a:r>
              <a:rPr lang="zh-CN" altLang="en-US" sz="2400" dirty="0"/>
              <a:t>列表中的一个元素为文件中的一行，第一个元素为变量名列表，之后的一个元素对应着一个样本。我们以第一个元素和第二个元素为例</a:t>
            </a:r>
            <a:r>
              <a:rPr lang="zh-CN" altLang="en-US" sz="2400" dirty="0" smtClean="0"/>
              <a:t>：</a:t>
            </a:r>
            <a:endParaRPr lang="en-US" altLang="zh-CN" sz="2400" dirty="0" smtClean="0"/>
          </a:p>
          <a:p>
            <a:pPr>
              <a:lnSpc>
                <a:spcPct val="150000"/>
              </a:lnSpc>
            </a:pPr>
            <a:endParaRPr kumimoji="1" lang="en-US" altLang="zh-CN" sz="2400" dirty="0"/>
          </a:p>
          <a:p>
            <a:pPr>
              <a:lnSpc>
                <a:spcPct val="150000"/>
              </a:lnSpc>
            </a:pPr>
            <a:endParaRPr kumimoji="1" lang="en-US" altLang="zh-CN" sz="2400" dirty="0" smtClean="0"/>
          </a:p>
          <a:p>
            <a:pPr>
              <a:lnSpc>
                <a:spcPct val="150000"/>
              </a:lnSpc>
            </a:pPr>
            <a:endParaRPr kumimoji="1" lang="en-US" altLang="zh-CN" sz="2400" dirty="0"/>
          </a:p>
          <a:p>
            <a:pPr>
              <a:lnSpc>
                <a:spcPct val="150000"/>
              </a:lnSpc>
            </a:pPr>
            <a:r>
              <a:rPr kumimoji="1" lang="zh-CN" altLang="en-US" sz="2400" dirty="0"/>
              <a:t>我们发现所有的变量值都为字符型，所以在后面的分析中需要对数据进行类型转换</a:t>
            </a:r>
            <a:r>
              <a:rPr kumimoji="1" lang="zh-CN" altLang="en-US" sz="2400" dirty="0" smtClean="0"/>
              <a:t>。在</a:t>
            </a:r>
            <a:r>
              <a:rPr kumimoji="1" lang="zh-CN" altLang="en-US" sz="2400" dirty="0"/>
              <a:t>导入数据之后，我们首先要做的事情就是初探我们的数据</a:t>
            </a:r>
            <a:r>
              <a:rPr kumimoji="1" lang="zh-CN" altLang="en-US" sz="2400" dirty="0" smtClean="0"/>
              <a:t>。</a:t>
            </a:r>
            <a:endParaRPr kumimoji="1" lang="zh-CN" altLang="en-US" sz="2400" dirty="0"/>
          </a:p>
        </p:txBody>
      </p:sp>
      <p:sp>
        <p:nvSpPr>
          <p:cNvPr id="9" name="文本框 5"/>
          <p:cNvSpPr txBox="1"/>
          <p:nvPr/>
        </p:nvSpPr>
        <p:spPr>
          <a:xfrm>
            <a:off x="953786" y="709485"/>
            <a:ext cx="5646270" cy="523220"/>
          </a:xfrm>
          <a:prstGeom prst="rect">
            <a:avLst/>
          </a:prstGeom>
          <a:noFill/>
        </p:spPr>
        <p:txBody>
          <a:bodyPr wrap="square" rtlCol="0">
            <a:spAutoFit/>
          </a:bodyPr>
          <a:lstStyle/>
          <a:p>
            <a:pPr fontAlgn="base">
              <a:spcBef>
                <a:spcPct val="0"/>
              </a:spcBef>
              <a:spcAft>
                <a:spcPct val="0"/>
              </a:spcAft>
            </a:pPr>
            <a:r>
              <a:rPr lang="zh-CN" altLang="en-US" sz="2800" dirty="0">
                <a:solidFill>
                  <a:schemeClr val="bg1"/>
                </a:solidFill>
                <a:latin typeface="微软雅黑 Light" panose="020B0502040204020203" pitchFamily="34" charset="-122"/>
                <a:ea typeface="微软雅黑 Light" panose="020B0502040204020203" pitchFamily="34" charset="-122"/>
                <a:cs typeface="Microsoft YaHei" charset="0"/>
              </a:rPr>
              <a:t>利用</a:t>
            </a:r>
            <a:r>
              <a:rPr lang="en-US" altLang="zh-CN" sz="2800" dirty="0">
                <a:solidFill>
                  <a:schemeClr val="bg1"/>
                </a:solidFill>
                <a:latin typeface="微软雅黑 Light" panose="020B0502040204020203" pitchFamily="34" charset="-122"/>
                <a:ea typeface="微软雅黑 Light" panose="020B0502040204020203" pitchFamily="34" charset="-122"/>
                <a:cs typeface="Microsoft YaHei" charset="0"/>
              </a:rPr>
              <a:t>CSV</a:t>
            </a:r>
            <a:r>
              <a:rPr lang="zh-CN" altLang="en-US" sz="2800" dirty="0">
                <a:solidFill>
                  <a:schemeClr val="bg1"/>
                </a:solidFill>
                <a:latin typeface="微软雅黑 Light" panose="020B0502040204020203" pitchFamily="34" charset="-122"/>
                <a:ea typeface="微软雅黑 Light" panose="020B0502040204020203" pitchFamily="34" charset="-122"/>
                <a:cs typeface="Microsoft YaHei" charset="0"/>
              </a:rPr>
              <a:t>模块导入数据</a:t>
            </a:r>
          </a:p>
        </p:txBody>
      </p:sp>
      <p:sp>
        <p:nvSpPr>
          <p:cNvPr id="10" name="内容占位符 1"/>
          <p:cNvSpPr txBox="1">
            <a:spLocks/>
          </p:cNvSpPr>
          <p:nvPr/>
        </p:nvSpPr>
        <p:spPr>
          <a:xfrm>
            <a:off x="6199014" y="1700808"/>
            <a:ext cx="5688632" cy="406845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endParaRPr kumimoji="1" lang="en-US" altLang="zh-CN" sz="2400" dirty="0">
              <a:latin typeface="Monaco"/>
            </a:endParaRPr>
          </a:p>
        </p:txBody>
      </p:sp>
      <p:pic>
        <p:nvPicPr>
          <p:cNvPr id="4" name="图片 3"/>
          <p:cNvPicPr>
            <a:picLocks noChangeAspect="1"/>
          </p:cNvPicPr>
          <p:nvPr/>
        </p:nvPicPr>
        <p:blipFill rotWithShape="1">
          <a:blip r:embed="rId3">
            <a:extLst>
              <a:ext uri="{28A0092B-C50C-407E-A947-70E740481C1C}">
                <a14:useLocalDpi xmlns:a14="http://schemas.microsoft.com/office/drawing/2010/main" xmlns="" val="0"/>
              </a:ext>
            </a:extLst>
          </a:blip>
          <a:srcRect r="41158"/>
          <a:stretch/>
        </p:blipFill>
        <p:spPr>
          <a:xfrm>
            <a:off x="520287" y="3140968"/>
            <a:ext cx="8532901" cy="1872208"/>
          </a:xfrm>
          <a:prstGeom prst="rect">
            <a:avLst/>
          </a:prstGeom>
        </p:spPr>
      </p:pic>
    </p:spTree>
    <p:extLst>
      <p:ext uri="{BB962C8B-B14F-4D97-AF65-F5344CB8AC3E}">
        <p14:creationId xmlns:p14="http://schemas.microsoft.com/office/powerpoint/2010/main" xmlns="" val="3472617810"/>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5"/>
          <p:cNvSpPr txBox="1"/>
          <p:nvPr/>
        </p:nvSpPr>
        <p:spPr>
          <a:xfrm>
            <a:off x="953786" y="709485"/>
            <a:ext cx="5646270" cy="523220"/>
          </a:xfrm>
          <a:prstGeom prst="rect">
            <a:avLst/>
          </a:prstGeom>
          <a:noFill/>
        </p:spPr>
        <p:txBody>
          <a:bodyPr wrap="square" rtlCol="0">
            <a:spAutoFit/>
          </a:bodyPr>
          <a:lstStyle/>
          <a:p>
            <a:pPr fontAlgn="base">
              <a:spcBef>
                <a:spcPct val="0"/>
              </a:spcBef>
              <a:spcAft>
                <a:spcPct val="0"/>
              </a:spcAft>
            </a:pPr>
            <a:r>
              <a:rPr lang="zh-CN" altLang="en-US" sz="2800" dirty="0">
                <a:solidFill>
                  <a:schemeClr val="bg1"/>
                </a:solidFill>
                <a:latin typeface="微软雅黑 Light" panose="020B0502040204020203" pitchFamily="34" charset="-122"/>
                <a:ea typeface="微软雅黑 Light" panose="020B0502040204020203" pitchFamily="34" charset="-122"/>
                <a:cs typeface="Microsoft YaHei" charset="0"/>
              </a:rPr>
              <a:t>利用</a:t>
            </a:r>
            <a:r>
              <a:rPr lang="en-US" altLang="zh-CN" sz="2800" dirty="0">
                <a:solidFill>
                  <a:schemeClr val="bg1"/>
                </a:solidFill>
                <a:latin typeface="微软雅黑 Light" panose="020B0502040204020203" pitchFamily="34" charset="-122"/>
                <a:ea typeface="微软雅黑 Light" panose="020B0502040204020203" pitchFamily="34" charset="-122"/>
                <a:cs typeface="Microsoft YaHei" charset="0"/>
              </a:rPr>
              <a:t>CSV</a:t>
            </a:r>
            <a:r>
              <a:rPr lang="zh-CN" altLang="en-US" sz="2800" dirty="0">
                <a:solidFill>
                  <a:schemeClr val="bg1"/>
                </a:solidFill>
                <a:latin typeface="微软雅黑 Light" panose="020B0502040204020203" pitchFamily="34" charset="-122"/>
                <a:ea typeface="微软雅黑 Light" panose="020B0502040204020203" pitchFamily="34" charset="-122"/>
                <a:cs typeface="Microsoft YaHei" charset="0"/>
              </a:rPr>
              <a:t>模块导入数据</a:t>
            </a:r>
          </a:p>
        </p:txBody>
      </p:sp>
      <p:sp>
        <p:nvSpPr>
          <p:cNvPr id="10" name="内容占位符 1"/>
          <p:cNvSpPr txBox="1">
            <a:spLocks/>
          </p:cNvSpPr>
          <p:nvPr/>
        </p:nvSpPr>
        <p:spPr>
          <a:xfrm>
            <a:off x="6199014" y="1700808"/>
            <a:ext cx="5688632" cy="406845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endParaRPr kumimoji="1" lang="en-US" altLang="zh-CN" sz="2400" dirty="0" smtClean="0"/>
          </a:p>
        </p:txBody>
      </p:sp>
      <p:pic>
        <p:nvPicPr>
          <p:cNvPr id="3" name="图片 2"/>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15280" y="2132856"/>
            <a:ext cx="12014200" cy="2184400"/>
          </a:xfrm>
          <a:prstGeom prst="rect">
            <a:avLst/>
          </a:prstGeom>
        </p:spPr>
      </p:pic>
    </p:spTree>
    <p:extLst>
      <p:ext uri="{BB962C8B-B14F-4D97-AF65-F5344CB8AC3E}">
        <p14:creationId xmlns:p14="http://schemas.microsoft.com/office/powerpoint/2010/main" xmlns="" val="4092004309"/>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8"/>
          <p:cNvSpPr txBox="1">
            <a:spLocks/>
          </p:cNvSpPr>
          <p:nvPr/>
        </p:nvSpPr>
        <p:spPr>
          <a:xfrm>
            <a:off x="911424" y="579766"/>
            <a:ext cx="10515600" cy="7810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微软雅黑 Light" panose="020B0502040204020203" pitchFamily="34" charset="-122"/>
                <a:ea typeface="微软雅黑 Light" panose="020B0502040204020203" pitchFamily="34" charset="-122"/>
                <a:cs typeface="+mj-cs"/>
              </a:defRPr>
            </a:lvl1pPr>
          </a:lstStyle>
          <a:p>
            <a:r>
              <a:rPr lang="zh-CN" altLang="en-US" sz="3200" b="1" dirty="0" smtClean="0">
                <a:solidFill>
                  <a:srgbClr val="942124"/>
                </a:solidFill>
                <a:cs typeface="+mn-cs"/>
              </a:rPr>
              <a:t>缺失值处理</a:t>
            </a:r>
            <a:endParaRPr lang="zh-CN" altLang="en-US" sz="3200" b="1" dirty="0">
              <a:solidFill>
                <a:srgbClr val="942124"/>
              </a:solidFill>
              <a:cs typeface="+mn-cs"/>
            </a:endParaRPr>
          </a:p>
        </p:txBody>
      </p:sp>
      <p:sp>
        <p:nvSpPr>
          <p:cNvPr id="5" name="矩形 28"/>
          <p:cNvSpPr/>
          <p:nvPr/>
        </p:nvSpPr>
        <p:spPr>
          <a:xfrm>
            <a:off x="-18899" y="671163"/>
            <a:ext cx="670013"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
        <p:nvSpPr>
          <p:cNvPr id="7" name="内容占位符 1"/>
          <p:cNvSpPr txBox="1">
            <a:spLocks/>
          </p:cNvSpPr>
          <p:nvPr/>
        </p:nvSpPr>
        <p:spPr>
          <a:xfrm>
            <a:off x="651114" y="1360860"/>
            <a:ext cx="11205526" cy="549713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kumimoji="1" lang="zh-CN" altLang="en-US" sz="2400" dirty="0"/>
              <a:t>接下来，我们来分析一下数据集中</a:t>
            </a:r>
            <a:r>
              <a:rPr kumimoji="1" lang="zh-CN" altLang="en-US" sz="2400" dirty="0" smtClean="0"/>
              <a:t>的</a:t>
            </a:r>
            <a:r>
              <a:rPr kumimoji="1" lang="zh-CN" altLang="en-US" sz="2400" dirty="0"/>
              <a:t> </a:t>
            </a:r>
            <a:r>
              <a:rPr kumimoji="1" lang="en-US" altLang="zh-CN" sz="2400" dirty="0" smtClean="0">
                <a:latin typeface="Monaco" charset="0"/>
                <a:ea typeface="Monaco" charset="0"/>
                <a:cs typeface="Monaco" charset="0"/>
              </a:rPr>
              <a:t>age</a:t>
            </a:r>
            <a:r>
              <a:rPr kumimoji="1" lang="zh-CN" altLang="en-US" sz="2400" dirty="0" smtClean="0"/>
              <a:t> 变量</a:t>
            </a:r>
            <a:r>
              <a:rPr kumimoji="1" lang="zh-CN" altLang="en-US" sz="2400" dirty="0"/>
              <a:t>，看看美国高中毕业生的年龄特征。为了得到完整</a:t>
            </a:r>
            <a:r>
              <a:rPr kumimoji="1" lang="zh-CN" altLang="en-US" sz="2400" dirty="0" smtClean="0"/>
              <a:t>的</a:t>
            </a:r>
            <a:r>
              <a:rPr kumimoji="1" lang="zh-CN" altLang="en-US" sz="2400" dirty="0"/>
              <a:t> </a:t>
            </a:r>
            <a:r>
              <a:rPr kumimoji="1" lang="en-US" altLang="zh-CN" sz="2600" dirty="0" smtClean="0">
                <a:latin typeface="Monaco"/>
              </a:rPr>
              <a:t>age</a:t>
            </a:r>
            <a:r>
              <a:rPr kumimoji="1" lang="zh-CN" altLang="en-US" sz="2400" dirty="0" smtClean="0"/>
              <a:t> 列表</a:t>
            </a:r>
            <a:r>
              <a:rPr kumimoji="1" lang="zh-CN" altLang="en-US" sz="2400" dirty="0"/>
              <a:t>，我们使用了以下方式</a:t>
            </a:r>
            <a:r>
              <a:rPr kumimoji="1" lang="zh-CN" altLang="en-US" sz="2400" dirty="0" smtClean="0"/>
              <a:t>：</a:t>
            </a:r>
            <a:endParaRPr kumimoji="1" lang="en-US" altLang="zh-CN" sz="2400" dirty="0" smtClean="0"/>
          </a:p>
          <a:p>
            <a:pPr>
              <a:lnSpc>
                <a:spcPct val="150000"/>
              </a:lnSpc>
            </a:pPr>
            <a:endParaRPr kumimoji="1" lang="en-US" altLang="zh-CN" sz="2400" dirty="0"/>
          </a:p>
          <a:p>
            <a:pPr>
              <a:lnSpc>
                <a:spcPct val="150000"/>
              </a:lnSpc>
            </a:pPr>
            <a:endParaRPr kumimoji="1" lang="en-US" altLang="zh-CN" sz="2400" dirty="0" smtClean="0"/>
          </a:p>
          <a:p>
            <a:pPr>
              <a:lnSpc>
                <a:spcPct val="150000"/>
              </a:lnSpc>
            </a:pPr>
            <a:endParaRPr kumimoji="1" lang="en-US" altLang="zh-CN" sz="2400" dirty="0"/>
          </a:p>
          <a:p>
            <a:pPr>
              <a:lnSpc>
                <a:spcPct val="150000"/>
              </a:lnSpc>
            </a:pPr>
            <a:endParaRPr kumimoji="1" lang="en-US" altLang="zh-CN" sz="2400" dirty="0" smtClean="0"/>
          </a:p>
        </p:txBody>
      </p:sp>
      <p:pic>
        <p:nvPicPr>
          <p:cNvPr id="2" name="图片 1"/>
          <p:cNvPicPr>
            <a:picLocks noChangeAspect="1"/>
          </p:cNvPicPr>
          <p:nvPr/>
        </p:nvPicPr>
        <p:blipFill rotWithShape="1">
          <a:blip r:embed="rId3">
            <a:extLst>
              <a:ext uri="{28A0092B-C50C-407E-A947-70E740481C1C}">
                <a14:useLocalDpi xmlns:a14="http://schemas.microsoft.com/office/drawing/2010/main" xmlns="" val="0"/>
              </a:ext>
            </a:extLst>
          </a:blip>
          <a:srcRect r="23154"/>
          <a:stretch/>
        </p:blipFill>
        <p:spPr>
          <a:xfrm>
            <a:off x="651114" y="2829170"/>
            <a:ext cx="11374326" cy="2560517"/>
          </a:xfrm>
          <a:prstGeom prst="rect">
            <a:avLst/>
          </a:prstGeom>
        </p:spPr>
      </p:pic>
    </p:spTree>
    <p:extLst>
      <p:ext uri="{BB962C8B-B14F-4D97-AF65-F5344CB8AC3E}">
        <p14:creationId xmlns:p14="http://schemas.microsoft.com/office/powerpoint/2010/main" xmlns="" val="3860158302"/>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8"/>
          <p:cNvSpPr txBox="1">
            <a:spLocks/>
          </p:cNvSpPr>
          <p:nvPr/>
        </p:nvSpPr>
        <p:spPr>
          <a:xfrm>
            <a:off x="911424" y="579766"/>
            <a:ext cx="10515600" cy="7810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微软雅黑 Light" panose="020B0502040204020203" pitchFamily="34" charset="-122"/>
                <a:ea typeface="微软雅黑 Light" panose="020B0502040204020203" pitchFamily="34" charset="-122"/>
                <a:cs typeface="+mj-cs"/>
              </a:defRPr>
            </a:lvl1pPr>
          </a:lstStyle>
          <a:p>
            <a:r>
              <a:rPr lang="zh-CN" altLang="en-US" sz="3200" b="1" dirty="0" smtClean="0">
                <a:solidFill>
                  <a:srgbClr val="942124"/>
                </a:solidFill>
                <a:cs typeface="+mn-cs"/>
              </a:rPr>
              <a:t>缺失值处理</a:t>
            </a:r>
            <a:endParaRPr lang="zh-CN" altLang="en-US" sz="3200" b="1" dirty="0">
              <a:solidFill>
                <a:srgbClr val="942124"/>
              </a:solidFill>
              <a:cs typeface="+mn-cs"/>
            </a:endParaRPr>
          </a:p>
        </p:txBody>
      </p:sp>
      <p:sp>
        <p:nvSpPr>
          <p:cNvPr id="5" name="矩形 28"/>
          <p:cNvSpPr/>
          <p:nvPr/>
        </p:nvSpPr>
        <p:spPr>
          <a:xfrm>
            <a:off x="-18899" y="671163"/>
            <a:ext cx="670013"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
        <p:nvSpPr>
          <p:cNvPr id="7" name="内容占位符 1"/>
          <p:cNvSpPr txBox="1">
            <a:spLocks/>
          </p:cNvSpPr>
          <p:nvPr/>
        </p:nvSpPr>
        <p:spPr>
          <a:xfrm>
            <a:off x="602465" y="1700808"/>
            <a:ext cx="11133518" cy="549713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kumimoji="1" lang="zh-CN" altLang="en-US" sz="2400" dirty="0"/>
              <a:t>我们先来看看缺失值的占比</a:t>
            </a:r>
            <a:r>
              <a:rPr kumimoji="1" lang="zh-CN" altLang="en-US" sz="2400" dirty="0" smtClean="0"/>
              <a:t>情况</a:t>
            </a:r>
            <a:endParaRPr kumimoji="1" lang="zh-CN" altLang="en-US" sz="2400" dirty="0"/>
          </a:p>
        </p:txBody>
      </p:sp>
      <p:pic>
        <p:nvPicPr>
          <p:cNvPr id="3" name="图片 2"/>
          <p:cNvPicPr>
            <a:picLocks noChangeAspect="1"/>
          </p:cNvPicPr>
          <p:nvPr/>
        </p:nvPicPr>
        <p:blipFill rotWithShape="1">
          <a:blip r:embed="rId3">
            <a:extLst>
              <a:ext uri="{28A0092B-C50C-407E-A947-70E740481C1C}">
                <a14:useLocalDpi xmlns:a14="http://schemas.microsoft.com/office/drawing/2010/main" xmlns="" val="0"/>
              </a:ext>
            </a:extLst>
          </a:blip>
          <a:srcRect r="22009"/>
          <a:stretch/>
        </p:blipFill>
        <p:spPr>
          <a:xfrm>
            <a:off x="893540" y="2831336"/>
            <a:ext cx="12159783" cy="2829912"/>
          </a:xfrm>
          <a:prstGeom prst="rect">
            <a:avLst/>
          </a:prstGeom>
        </p:spPr>
      </p:pic>
    </p:spTree>
    <p:extLst>
      <p:ext uri="{BB962C8B-B14F-4D97-AF65-F5344CB8AC3E}">
        <p14:creationId xmlns:p14="http://schemas.microsoft.com/office/powerpoint/2010/main" xmlns="" val="2348854607"/>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8"/>
          <p:cNvSpPr txBox="1">
            <a:spLocks/>
          </p:cNvSpPr>
          <p:nvPr/>
        </p:nvSpPr>
        <p:spPr>
          <a:xfrm>
            <a:off x="911424" y="579766"/>
            <a:ext cx="10515600" cy="7810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微软雅黑 Light" panose="020B0502040204020203" pitchFamily="34" charset="-122"/>
                <a:ea typeface="微软雅黑 Light" panose="020B0502040204020203" pitchFamily="34" charset="-122"/>
                <a:cs typeface="+mj-cs"/>
              </a:defRPr>
            </a:lvl1pPr>
          </a:lstStyle>
          <a:p>
            <a:r>
              <a:rPr lang="zh-CN" altLang="en-US" sz="3200" b="1" dirty="0" smtClean="0">
                <a:solidFill>
                  <a:srgbClr val="942124"/>
                </a:solidFill>
                <a:cs typeface="+mn-cs"/>
              </a:rPr>
              <a:t>缺失值处理</a:t>
            </a:r>
            <a:endParaRPr lang="zh-CN" altLang="en-US" sz="3200" b="1" dirty="0">
              <a:solidFill>
                <a:srgbClr val="942124"/>
              </a:solidFill>
              <a:cs typeface="+mn-cs"/>
            </a:endParaRPr>
          </a:p>
        </p:txBody>
      </p:sp>
      <p:sp>
        <p:nvSpPr>
          <p:cNvPr id="5" name="矩形 28"/>
          <p:cNvSpPr/>
          <p:nvPr/>
        </p:nvSpPr>
        <p:spPr>
          <a:xfrm>
            <a:off x="-18899" y="671163"/>
            <a:ext cx="670013"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
        <p:nvSpPr>
          <p:cNvPr id="7" name="内容占位符 1"/>
          <p:cNvSpPr txBox="1">
            <a:spLocks/>
          </p:cNvSpPr>
          <p:nvPr/>
        </p:nvSpPr>
        <p:spPr>
          <a:xfrm>
            <a:off x="651114" y="1892301"/>
            <a:ext cx="11133518" cy="549713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kumimoji="1" lang="zh-CN" altLang="en-US" sz="2400" dirty="0"/>
              <a:t>计算得到的缺失值占比为</a:t>
            </a:r>
            <a:r>
              <a:rPr kumimoji="1" lang="en-US" altLang="zh-CN" sz="2400" dirty="0"/>
              <a:t>0.1602</a:t>
            </a:r>
            <a:r>
              <a:rPr kumimoji="1" lang="zh-CN" altLang="en-US" sz="2400" dirty="0"/>
              <a:t>，也就是说，大约每</a:t>
            </a:r>
            <a:r>
              <a:rPr kumimoji="1" lang="en-US" altLang="zh-CN" sz="2400" dirty="0"/>
              <a:t>5</a:t>
            </a:r>
            <a:r>
              <a:rPr kumimoji="1" lang="zh-CN" altLang="en-US" sz="2400" dirty="0"/>
              <a:t>个样本里就有一个样本有缺失值，这样的占比还是比较大的，所以我们不能直接删除存在缺失值的样本，直接删除会影响数据的客观性和结果的准确性。</a:t>
            </a:r>
          </a:p>
          <a:p>
            <a:pPr>
              <a:lnSpc>
                <a:spcPct val="150000"/>
              </a:lnSpc>
            </a:pPr>
            <a:endParaRPr kumimoji="1" lang="zh-CN" altLang="en-US" sz="2400" dirty="0"/>
          </a:p>
          <a:p>
            <a:pPr>
              <a:lnSpc>
                <a:spcPct val="150000"/>
              </a:lnSpc>
            </a:pPr>
            <a:r>
              <a:rPr kumimoji="1" lang="zh-CN" altLang="en-US" sz="2400" dirty="0"/>
              <a:t>一种非常合理的方式是使用均值对缺失值进行填补</a:t>
            </a:r>
            <a:r>
              <a:rPr kumimoji="1" lang="zh-CN" altLang="en-US" sz="2400" dirty="0" smtClean="0"/>
              <a:t>。</a:t>
            </a:r>
            <a:endParaRPr kumimoji="1" lang="zh-CN" altLang="en-US" sz="2400" dirty="0"/>
          </a:p>
        </p:txBody>
      </p:sp>
    </p:spTree>
    <p:extLst>
      <p:ext uri="{BB962C8B-B14F-4D97-AF65-F5344CB8AC3E}">
        <p14:creationId xmlns:p14="http://schemas.microsoft.com/office/powerpoint/2010/main" xmlns="" val="1107538068"/>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8"/>
          <p:cNvSpPr txBox="1">
            <a:spLocks/>
          </p:cNvSpPr>
          <p:nvPr/>
        </p:nvSpPr>
        <p:spPr>
          <a:xfrm>
            <a:off x="911424" y="579766"/>
            <a:ext cx="10515600" cy="7810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微软雅黑 Light" panose="020B0502040204020203" pitchFamily="34" charset="-122"/>
                <a:ea typeface="微软雅黑 Light" panose="020B0502040204020203" pitchFamily="34" charset="-122"/>
                <a:cs typeface="+mj-cs"/>
              </a:defRPr>
            </a:lvl1pPr>
          </a:lstStyle>
          <a:p>
            <a:r>
              <a:rPr lang="zh-CN" altLang="en-US" sz="3200" b="1" dirty="0" smtClean="0">
                <a:solidFill>
                  <a:srgbClr val="942124"/>
                </a:solidFill>
                <a:cs typeface="+mn-cs"/>
              </a:rPr>
              <a:t>缺失值处理</a:t>
            </a:r>
            <a:endParaRPr lang="zh-CN" altLang="en-US" sz="3200" b="1" dirty="0">
              <a:solidFill>
                <a:srgbClr val="942124"/>
              </a:solidFill>
              <a:cs typeface="+mn-cs"/>
            </a:endParaRPr>
          </a:p>
        </p:txBody>
      </p:sp>
      <p:sp>
        <p:nvSpPr>
          <p:cNvPr id="5" name="矩形 28"/>
          <p:cNvSpPr/>
          <p:nvPr/>
        </p:nvSpPr>
        <p:spPr>
          <a:xfrm>
            <a:off x="-18899" y="671163"/>
            <a:ext cx="670013"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
        <p:nvSpPr>
          <p:cNvPr id="7" name="内容占位符 1"/>
          <p:cNvSpPr txBox="1">
            <a:spLocks/>
          </p:cNvSpPr>
          <p:nvPr/>
        </p:nvSpPr>
        <p:spPr>
          <a:xfrm>
            <a:off x="651114" y="1628800"/>
            <a:ext cx="11133518" cy="549713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kumimoji="1" lang="zh-CN" altLang="en-US" sz="2400" dirty="0"/>
              <a:t>下面，我们对数据集中的毕业生年龄进行分析，我们使用</a:t>
            </a:r>
            <a:r>
              <a:rPr kumimoji="1" lang="en-US" altLang="zh-CN" sz="2400" dirty="0"/>
              <a:t>Python</a:t>
            </a:r>
            <a:r>
              <a:rPr kumimoji="1" lang="zh-CN" altLang="en-US" sz="2400" dirty="0"/>
              <a:t>内置</a:t>
            </a:r>
            <a:r>
              <a:rPr kumimoji="1" lang="zh-CN" altLang="en-US" sz="2400" dirty="0" smtClean="0"/>
              <a:t>的</a:t>
            </a:r>
            <a:r>
              <a:rPr kumimoji="1" lang="zh-CN" altLang="en-US" sz="2400" dirty="0"/>
              <a:t> </a:t>
            </a:r>
            <a:r>
              <a:rPr kumimoji="1" lang="en-US" altLang="zh-CN" sz="2600" dirty="0" smtClean="0">
                <a:latin typeface="Monaco"/>
              </a:rPr>
              <a:t>max()</a:t>
            </a:r>
            <a:r>
              <a:rPr kumimoji="1" lang="zh-CN" altLang="en-US" sz="2600" dirty="0" smtClean="0">
                <a:latin typeface="Monaco"/>
              </a:rPr>
              <a:t> </a:t>
            </a:r>
            <a:r>
              <a:rPr kumimoji="1" lang="zh-CN" altLang="en-US" sz="2400" dirty="0" smtClean="0"/>
              <a:t>和</a:t>
            </a:r>
            <a:r>
              <a:rPr kumimoji="1" lang="zh-CN" altLang="en-US" sz="2400" dirty="0"/>
              <a:t> </a:t>
            </a:r>
            <a:r>
              <a:rPr kumimoji="1" lang="zh-CN" altLang="en-US" sz="2400" dirty="0" smtClean="0"/>
              <a:t> </a:t>
            </a:r>
            <a:r>
              <a:rPr kumimoji="1" lang="en-US" altLang="zh-CN" sz="2600" dirty="0" smtClean="0">
                <a:latin typeface="Monaco"/>
              </a:rPr>
              <a:t>min</a:t>
            </a:r>
            <a:r>
              <a:rPr kumimoji="1" lang="en-US" altLang="zh-CN" sz="2400" dirty="0" smtClean="0">
                <a:latin typeface="Monaco" charset="0"/>
                <a:ea typeface="Monaco" charset="0"/>
                <a:cs typeface="Monaco" charset="0"/>
              </a:rPr>
              <a:t>()</a:t>
            </a:r>
            <a:r>
              <a:rPr kumimoji="1" lang="zh-CN" altLang="en-US" sz="2400" dirty="0" smtClean="0">
                <a:latin typeface="Monaco" charset="0"/>
                <a:ea typeface="Monaco" charset="0"/>
                <a:cs typeface="Monaco" charset="0"/>
              </a:rPr>
              <a:t> </a:t>
            </a:r>
            <a:r>
              <a:rPr kumimoji="1" lang="zh-CN" altLang="en-US" sz="2400" dirty="0" smtClean="0"/>
              <a:t>函数得到</a:t>
            </a:r>
            <a:r>
              <a:rPr kumimoji="1" lang="zh-CN" altLang="en-US" sz="2400" dirty="0"/>
              <a:t> </a:t>
            </a:r>
            <a:r>
              <a:rPr kumimoji="1" lang="en-US" altLang="zh-CN" sz="2600" dirty="0" err="1" smtClean="0">
                <a:latin typeface="Monaco"/>
              </a:rPr>
              <a:t>age_without_missing</a:t>
            </a:r>
            <a:r>
              <a:rPr kumimoji="1" lang="zh-CN" altLang="en-US" sz="2400" dirty="0"/>
              <a:t> </a:t>
            </a:r>
            <a:r>
              <a:rPr kumimoji="1" lang="zh-CN" altLang="en-US" sz="2400" dirty="0" smtClean="0"/>
              <a:t>中</a:t>
            </a:r>
            <a:r>
              <a:rPr kumimoji="1" lang="zh-CN" altLang="en-US" sz="2400" dirty="0"/>
              <a:t>的最大值和最小值</a:t>
            </a:r>
            <a:r>
              <a:rPr kumimoji="1" lang="zh-CN" altLang="en-US" sz="2400" dirty="0" smtClean="0"/>
              <a:t>：</a:t>
            </a:r>
            <a:endParaRPr kumimoji="1" lang="en-US" altLang="zh-CN" sz="2400" dirty="0" smtClean="0"/>
          </a:p>
          <a:p>
            <a:pPr>
              <a:lnSpc>
                <a:spcPct val="150000"/>
              </a:lnSpc>
            </a:pPr>
            <a:endParaRPr kumimoji="1" lang="en-US" altLang="zh-CN" sz="2400" dirty="0" smtClean="0"/>
          </a:p>
          <a:p>
            <a:pPr>
              <a:lnSpc>
                <a:spcPct val="150000"/>
              </a:lnSpc>
            </a:pPr>
            <a:endParaRPr kumimoji="1" lang="en-US" altLang="zh-CN" sz="2400" dirty="0"/>
          </a:p>
          <a:p>
            <a:pPr>
              <a:lnSpc>
                <a:spcPct val="150000"/>
              </a:lnSpc>
            </a:pPr>
            <a:endParaRPr kumimoji="1" lang="en-US" altLang="zh-CN" sz="2400" dirty="0"/>
          </a:p>
          <a:p>
            <a:pPr>
              <a:lnSpc>
                <a:spcPct val="150000"/>
              </a:lnSpc>
            </a:pPr>
            <a:r>
              <a:rPr kumimoji="1" lang="zh-CN" altLang="en-US" sz="2400" dirty="0" smtClean="0"/>
              <a:t>这种</a:t>
            </a:r>
            <a:r>
              <a:rPr kumimoji="1" lang="zh-CN" altLang="en-US" sz="2400" dirty="0"/>
              <a:t>偏离变量实际范围的值称为异常值。我们将</a:t>
            </a:r>
            <a:r>
              <a:rPr kumimoji="1" lang="zh-CN" altLang="en-US" sz="2400" dirty="0" smtClean="0"/>
              <a:t>在类的部分对</a:t>
            </a:r>
            <a:r>
              <a:rPr kumimoji="1" lang="zh-CN" altLang="en-US" sz="2400" dirty="0"/>
              <a:t>异常值进行检测和处理。</a:t>
            </a:r>
          </a:p>
        </p:txBody>
      </p:sp>
      <p:pic>
        <p:nvPicPr>
          <p:cNvPr id="2" name="图片 1"/>
          <p:cNvPicPr>
            <a:picLocks noChangeAspect="1"/>
          </p:cNvPicPr>
          <p:nvPr/>
        </p:nvPicPr>
        <p:blipFill rotWithShape="1">
          <a:blip r:embed="rId3">
            <a:extLst>
              <a:ext uri="{28A0092B-C50C-407E-A947-70E740481C1C}">
                <a14:useLocalDpi xmlns:a14="http://schemas.microsoft.com/office/drawing/2010/main" xmlns="" val="0"/>
              </a:ext>
            </a:extLst>
          </a:blip>
          <a:srcRect r="35118"/>
          <a:stretch/>
        </p:blipFill>
        <p:spPr>
          <a:xfrm>
            <a:off x="625344" y="2924944"/>
            <a:ext cx="11087760" cy="2160240"/>
          </a:xfrm>
          <a:prstGeom prst="rect">
            <a:avLst/>
          </a:prstGeom>
        </p:spPr>
      </p:pic>
    </p:spTree>
    <p:extLst>
      <p:ext uri="{BB962C8B-B14F-4D97-AF65-F5344CB8AC3E}">
        <p14:creationId xmlns:p14="http://schemas.microsoft.com/office/powerpoint/2010/main" xmlns="" val="777313367"/>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5"/>
          <p:cNvSpPr txBox="1"/>
          <p:nvPr/>
        </p:nvSpPr>
        <p:spPr>
          <a:xfrm>
            <a:off x="953786" y="709485"/>
            <a:ext cx="5862294" cy="954107"/>
          </a:xfrm>
          <a:prstGeom prst="rect">
            <a:avLst/>
          </a:prstGeom>
          <a:noFill/>
        </p:spPr>
        <p:txBody>
          <a:bodyPr wrap="square" rtlCol="0">
            <a:spAutoFit/>
          </a:bodyPr>
          <a:lstStyle/>
          <a:p>
            <a:r>
              <a:rPr lang="zh-CN" altLang="en-US" sz="2800" dirty="0">
                <a:solidFill>
                  <a:schemeClr val="bg1"/>
                </a:solidFill>
                <a:latin typeface="微软雅黑 Light" panose="020B0502040204020203" pitchFamily="34" charset="-122"/>
                <a:ea typeface="微软雅黑 Light" panose="020B0502040204020203" pitchFamily="34" charset="-122"/>
                <a:cs typeface="Microsoft YaHei" charset="0"/>
              </a:rPr>
              <a:t>社交网络信息数据集介绍</a:t>
            </a:r>
          </a:p>
          <a:p>
            <a:endParaRPr lang="zh-CN" altLang="en-US" sz="2800" dirty="0">
              <a:solidFill>
                <a:schemeClr val="bg1"/>
              </a:solidFill>
              <a:latin typeface="微软雅黑 Light" panose="020B0502040204020203" pitchFamily="34" charset="-122"/>
              <a:ea typeface="微软雅黑 Light" panose="020B0502040204020203" pitchFamily="34" charset="-122"/>
            </a:endParaRPr>
          </a:p>
        </p:txBody>
      </p:sp>
      <p:sp>
        <p:nvSpPr>
          <p:cNvPr id="10" name="文本框 5"/>
          <p:cNvSpPr txBox="1"/>
          <p:nvPr/>
        </p:nvSpPr>
        <p:spPr>
          <a:xfrm>
            <a:off x="953786" y="709485"/>
            <a:ext cx="5646270" cy="523220"/>
          </a:xfrm>
          <a:prstGeom prst="rect">
            <a:avLst/>
          </a:prstGeom>
          <a:noFill/>
        </p:spPr>
        <p:txBody>
          <a:bodyPr wrap="square" rtlCol="0">
            <a:spAutoFit/>
          </a:bodyPr>
          <a:lstStyle/>
          <a:p>
            <a:pPr fontAlgn="base">
              <a:spcBef>
                <a:spcPct val="0"/>
              </a:spcBef>
              <a:spcAft>
                <a:spcPct val="0"/>
              </a:spcAft>
            </a:pPr>
            <a:r>
              <a:rPr lang="zh-CN" altLang="en-US" sz="2800" dirty="0">
                <a:solidFill>
                  <a:schemeClr val="bg1"/>
                </a:solidFill>
                <a:latin typeface="微软雅黑 Light" panose="020B0502040204020203" pitchFamily="34" charset="-122"/>
                <a:ea typeface="微软雅黑 Light" panose="020B0502040204020203" pitchFamily="34" charset="-122"/>
                <a:cs typeface="Microsoft YaHei" charset="0"/>
              </a:rPr>
              <a:t>利用</a:t>
            </a:r>
            <a:r>
              <a:rPr lang="en-US" altLang="zh-CN" sz="2800" dirty="0">
                <a:solidFill>
                  <a:schemeClr val="bg1"/>
                </a:solidFill>
                <a:latin typeface="微软雅黑 Light" panose="020B0502040204020203" pitchFamily="34" charset="-122"/>
                <a:ea typeface="微软雅黑 Light" panose="020B0502040204020203" pitchFamily="34" charset="-122"/>
                <a:cs typeface="Microsoft YaHei" charset="0"/>
              </a:rPr>
              <a:t>CSV</a:t>
            </a:r>
            <a:r>
              <a:rPr lang="zh-CN" altLang="en-US" sz="2800" dirty="0">
                <a:solidFill>
                  <a:schemeClr val="bg1"/>
                </a:solidFill>
                <a:latin typeface="微软雅黑 Light" panose="020B0502040204020203" pitchFamily="34" charset="-122"/>
                <a:ea typeface="微软雅黑 Light" panose="020B0502040204020203" pitchFamily="34" charset="-122"/>
                <a:cs typeface="Microsoft YaHei" charset="0"/>
              </a:rPr>
              <a:t>模块导入数据</a:t>
            </a:r>
          </a:p>
        </p:txBody>
      </p:sp>
      <p:sp>
        <p:nvSpPr>
          <p:cNvPr id="11" name="矩形 28"/>
          <p:cNvSpPr/>
          <p:nvPr/>
        </p:nvSpPr>
        <p:spPr>
          <a:xfrm>
            <a:off x="-18899" y="671163"/>
            <a:ext cx="670013"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
        <p:nvSpPr>
          <p:cNvPr id="12" name="标题 8"/>
          <p:cNvSpPr txBox="1">
            <a:spLocks/>
          </p:cNvSpPr>
          <p:nvPr/>
        </p:nvSpPr>
        <p:spPr>
          <a:xfrm>
            <a:off x="911424" y="579766"/>
            <a:ext cx="10515600" cy="7810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微软雅黑 Light" panose="020B0502040204020203" pitchFamily="34" charset="-122"/>
                <a:ea typeface="微软雅黑 Light" panose="020B0502040204020203" pitchFamily="34" charset="-122"/>
                <a:cs typeface="+mj-cs"/>
              </a:defRPr>
            </a:lvl1pPr>
          </a:lstStyle>
          <a:p>
            <a:r>
              <a:rPr lang="zh-CN" altLang="en-US" sz="3200" b="1" dirty="0" smtClean="0">
                <a:solidFill>
                  <a:srgbClr val="942124"/>
                </a:solidFill>
                <a:latin typeface="Microsoft YaHei Light" charset="-122"/>
                <a:ea typeface="Microsoft YaHei Light" charset="-122"/>
                <a:cs typeface="Microsoft YaHei Light" charset="-122"/>
              </a:rPr>
              <a:t>利用</a:t>
            </a:r>
            <a:r>
              <a:rPr lang="en-US" altLang="zh-CN" sz="3200" b="1" dirty="0" smtClean="0">
                <a:solidFill>
                  <a:srgbClr val="942124"/>
                </a:solidFill>
                <a:latin typeface="Monaco" charset="0"/>
                <a:ea typeface="Monaco" charset="0"/>
                <a:cs typeface="Monaco" charset="0"/>
              </a:rPr>
              <a:t>pandas</a:t>
            </a:r>
            <a:r>
              <a:rPr lang="zh-CN" altLang="en-US" sz="3200" b="1" dirty="0" smtClean="0">
                <a:solidFill>
                  <a:srgbClr val="942124"/>
                </a:solidFill>
                <a:latin typeface="Microsoft YaHei Light" charset="-122"/>
                <a:ea typeface="Microsoft YaHei Light" charset="-122"/>
                <a:cs typeface="Microsoft YaHei Light" charset="-122"/>
              </a:rPr>
              <a:t>导入数据</a:t>
            </a:r>
            <a:endParaRPr lang="en-US" altLang="zh-CN" sz="3200" b="1" dirty="0" smtClean="0">
              <a:solidFill>
                <a:srgbClr val="942124"/>
              </a:solidFill>
              <a:latin typeface="Microsoft YaHei Light" charset="-122"/>
              <a:ea typeface="Microsoft YaHei Light" charset="-122"/>
              <a:cs typeface="Microsoft YaHei Light" charset="-122"/>
            </a:endParaRPr>
          </a:p>
        </p:txBody>
      </p:sp>
      <p:sp>
        <p:nvSpPr>
          <p:cNvPr id="5" name="内容占位符 4"/>
          <p:cNvSpPr>
            <a:spLocks noGrp="1"/>
          </p:cNvSpPr>
          <p:nvPr>
            <p:ph idx="1"/>
          </p:nvPr>
        </p:nvSpPr>
        <p:spPr>
          <a:xfrm>
            <a:off x="838200" y="1628800"/>
            <a:ext cx="10515600" cy="1440160"/>
          </a:xfrm>
        </p:spPr>
        <p:txBody>
          <a:bodyPr>
            <a:normAutofit/>
          </a:bodyPr>
          <a:lstStyle/>
          <a:p>
            <a:r>
              <a:rPr kumimoji="1" lang="zh-CN" altLang="en-US" sz="2400" dirty="0" smtClean="0"/>
              <a:t>利用</a:t>
            </a:r>
            <a:r>
              <a:rPr kumimoji="1" lang="en-US" altLang="zh-CN" sz="2400" dirty="0" smtClean="0">
                <a:latin typeface="Monaco" charset="0"/>
                <a:ea typeface="Monaco" charset="0"/>
                <a:cs typeface="Monaco" charset="0"/>
              </a:rPr>
              <a:t>pandas</a:t>
            </a:r>
            <a:r>
              <a:rPr kumimoji="1" lang="zh-CN" altLang="en-US" sz="2400" dirty="0" smtClean="0"/>
              <a:t>将数据存入一个</a:t>
            </a:r>
            <a:r>
              <a:rPr kumimoji="1" lang="en-US" altLang="zh-CN" sz="2400" dirty="0" err="1" smtClean="0">
                <a:latin typeface="Monaco" charset="0"/>
                <a:ea typeface="Monaco" charset="0"/>
                <a:cs typeface="Monaco" charset="0"/>
              </a:rPr>
              <a:t>DataFrame</a:t>
            </a:r>
            <a:r>
              <a:rPr kumimoji="1" lang="zh-CN" altLang="en-US" sz="2400" dirty="0" smtClean="0"/>
              <a:t>数据结构中</a:t>
            </a:r>
            <a:endParaRPr kumimoji="1" lang="zh-CN" altLang="en-US" sz="2400" dirty="0"/>
          </a:p>
        </p:txBody>
      </p:sp>
      <p:pic>
        <p:nvPicPr>
          <p:cNvPr id="8" name="图片 7"/>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985580" y="2312140"/>
            <a:ext cx="7416800" cy="4038600"/>
          </a:xfrm>
          <a:prstGeom prst="rect">
            <a:avLst/>
          </a:prstGeom>
        </p:spPr>
      </p:pic>
    </p:spTree>
    <p:extLst>
      <p:ext uri="{BB962C8B-B14F-4D97-AF65-F5344CB8AC3E}">
        <p14:creationId xmlns:p14="http://schemas.microsoft.com/office/powerpoint/2010/main" xmlns="" val="145983760"/>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idx="1"/>
          </p:nvPr>
        </p:nvSpPr>
        <p:spPr>
          <a:xfrm>
            <a:off x="953786" y="1232704"/>
            <a:ext cx="10515600" cy="5625295"/>
          </a:xfrm>
        </p:spPr>
        <p:txBody>
          <a:bodyPr>
            <a:normAutofit/>
          </a:bodyPr>
          <a:lstStyle/>
          <a:p>
            <a:r>
              <a:rPr kumimoji="1" lang="zh-CN" altLang="en-US" sz="2400" dirty="0" smtClean="0"/>
              <a:t>得到了一</a:t>
            </a:r>
            <a:r>
              <a:rPr kumimoji="1" lang="zh-CN" altLang="en-US" sz="2400" dirty="0"/>
              <a:t>个</a:t>
            </a:r>
            <a:r>
              <a:rPr kumimoji="1" lang="en-US" altLang="zh-CN" sz="2400" dirty="0">
                <a:latin typeface="Monaco"/>
              </a:rPr>
              <a:t>pandas</a:t>
            </a:r>
            <a:r>
              <a:rPr kumimoji="1" lang="zh-CN" altLang="en-US" sz="2400" dirty="0"/>
              <a:t>内置的</a:t>
            </a:r>
            <a:r>
              <a:rPr kumimoji="1" lang="en-US" altLang="zh-CN" sz="2400" dirty="0" err="1">
                <a:latin typeface="Monaco"/>
              </a:rPr>
              <a:t>DataFrame</a:t>
            </a:r>
            <a:r>
              <a:rPr kumimoji="1" lang="zh-CN" altLang="en-US" sz="2400" dirty="0"/>
              <a:t>类的</a:t>
            </a:r>
            <a:r>
              <a:rPr kumimoji="1" lang="zh-CN" altLang="en-US" sz="2400" dirty="0" smtClean="0"/>
              <a:t>实例</a:t>
            </a:r>
            <a:endParaRPr kumimoji="1" lang="en-US" altLang="zh-CN" sz="2400" dirty="0" smtClean="0"/>
          </a:p>
          <a:p>
            <a:endParaRPr kumimoji="1" lang="en-US" altLang="zh-CN" sz="2400" dirty="0"/>
          </a:p>
          <a:p>
            <a:endParaRPr kumimoji="1" lang="en-US" altLang="zh-CN" sz="2400" dirty="0" smtClean="0"/>
          </a:p>
          <a:p>
            <a:endParaRPr kumimoji="1" lang="en-US" altLang="zh-CN" sz="2400" dirty="0"/>
          </a:p>
          <a:p>
            <a:r>
              <a:rPr kumimoji="1" lang="zh-CN" altLang="en-US" sz="2400" dirty="0" smtClean="0"/>
              <a:t>提取</a:t>
            </a:r>
            <a:r>
              <a:rPr kumimoji="1" lang="en-US" altLang="zh-CN" sz="2400" dirty="0" smtClean="0">
                <a:latin typeface="Monaco" charset="0"/>
                <a:ea typeface="Monaco" charset="0"/>
                <a:cs typeface="Monaco" charset="0"/>
              </a:rPr>
              <a:t>age</a:t>
            </a:r>
            <a:r>
              <a:rPr kumimoji="1" lang="zh-CN" altLang="en-US" sz="2400" dirty="0" smtClean="0"/>
              <a:t>列，并得到其描述统计信息</a:t>
            </a:r>
            <a:endParaRPr kumimoji="1" lang="en-US" altLang="zh-CN" sz="2400" dirty="0" smtClean="0"/>
          </a:p>
          <a:p>
            <a:endParaRPr kumimoji="1" lang="en-US" altLang="zh-CN" sz="2400" dirty="0"/>
          </a:p>
          <a:p>
            <a:endParaRPr kumimoji="1" lang="en-US" altLang="zh-CN" sz="2400" dirty="0" smtClean="0"/>
          </a:p>
          <a:p>
            <a:endParaRPr kumimoji="1" lang="zh-CN" altLang="en-US" sz="2400" dirty="0"/>
          </a:p>
        </p:txBody>
      </p:sp>
      <p:pic>
        <p:nvPicPr>
          <p:cNvPr id="3" name="图片 2"/>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1243033" y="1842116"/>
            <a:ext cx="9289033" cy="940057"/>
          </a:xfrm>
          <a:prstGeom prst="rect">
            <a:avLst/>
          </a:prstGeom>
        </p:spPr>
      </p:pic>
      <p:pic>
        <p:nvPicPr>
          <p:cNvPr id="4" name="图片 3"/>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1243032" y="3702486"/>
            <a:ext cx="8669391" cy="2621672"/>
          </a:xfrm>
          <a:prstGeom prst="rect">
            <a:avLst/>
          </a:prstGeom>
        </p:spPr>
      </p:pic>
    </p:spTree>
    <p:extLst>
      <p:ext uri="{BB962C8B-B14F-4D97-AF65-F5344CB8AC3E}">
        <p14:creationId xmlns:p14="http://schemas.microsoft.com/office/powerpoint/2010/main" xmlns="" val="1599328697"/>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idx="1"/>
          </p:nvPr>
        </p:nvSpPr>
        <p:spPr>
          <a:xfrm>
            <a:off x="953786" y="1232704"/>
            <a:ext cx="10515600" cy="5625295"/>
          </a:xfrm>
        </p:spPr>
        <p:txBody>
          <a:bodyPr>
            <a:normAutofit/>
          </a:bodyPr>
          <a:lstStyle/>
          <a:p>
            <a:r>
              <a:rPr kumimoji="1" lang="zh-CN" altLang="en-US" sz="2400" dirty="0" smtClean="0"/>
              <a:t>使用</a:t>
            </a:r>
            <a:r>
              <a:rPr kumimoji="1" lang="en-US" altLang="zh-CN" sz="2400" dirty="0" smtClean="0">
                <a:latin typeface="Monaco" charset="0"/>
                <a:ea typeface="Monaco" charset="0"/>
                <a:cs typeface="Monaco" charset="0"/>
              </a:rPr>
              <a:t>pandas</a:t>
            </a:r>
            <a:r>
              <a:rPr kumimoji="1" lang="zh-CN" altLang="en-US" sz="2400" dirty="0" smtClean="0"/>
              <a:t>内置的</a:t>
            </a:r>
            <a:r>
              <a:rPr kumimoji="1" lang="en-US" altLang="zh-CN" sz="2400" dirty="0" smtClean="0">
                <a:latin typeface="Monaco" charset="0"/>
                <a:ea typeface="Monaco" charset="0"/>
                <a:cs typeface="Monaco" charset="0"/>
              </a:rPr>
              <a:t>mean()</a:t>
            </a:r>
            <a:r>
              <a:rPr kumimoji="1" lang="zh-CN" altLang="en-US" sz="2400" dirty="0" smtClean="0">
                <a:latin typeface="Microsoft YaHei Light" charset="-122"/>
                <a:ea typeface="Microsoft YaHei Light" charset="-122"/>
                <a:cs typeface="Microsoft YaHei Light" charset="-122"/>
              </a:rPr>
              <a:t>和</a:t>
            </a:r>
            <a:r>
              <a:rPr kumimoji="1" lang="en-US" altLang="zh-CN" sz="2400" dirty="0" err="1" smtClean="0">
                <a:latin typeface="Monaco" charset="0"/>
                <a:ea typeface="Monaco" charset="0"/>
                <a:cs typeface="Monaco" charset="0"/>
              </a:rPr>
              <a:t>fillna</a:t>
            </a:r>
            <a:r>
              <a:rPr kumimoji="1" lang="en-US" altLang="zh-CN" sz="2400" dirty="0" smtClean="0">
                <a:latin typeface="Monaco" charset="0"/>
                <a:ea typeface="Monaco" charset="0"/>
                <a:cs typeface="Monaco" charset="0"/>
              </a:rPr>
              <a:t>()</a:t>
            </a:r>
            <a:r>
              <a:rPr kumimoji="1" lang="zh-CN" altLang="en-US" sz="2400" dirty="0" smtClean="0">
                <a:latin typeface="Microsoft YaHei Light" charset="-122"/>
                <a:ea typeface="Microsoft YaHei Light" charset="-122"/>
                <a:cs typeface="Microsoft YaHei Light" charset="-122"/>
              </a:rPr>
              <a:t>方法进行缺失值填补</a:t>
            </a:r>
            <a:endParaRPr kumimoji="1" lang="en-US" altLang="zh-CN" sz="2400" dirty="0"/>
          </a:p>
          <a:p>
            <a:endParaRPr kumimoji="1" lang="en-US" altLang="zh-CN" sz="2400" dirty="0" smtClean="0"/>
          </a:p>
          <a:p>
            <a:endParaRPr kumimoji="1" lang="zh-CN" altLang="en-US" sz="2400" dirty="0"/>
          </a:p>
        </p:txBody>
      </p:sp>
      <p:pic>
        <p:nvPicPr>
          <p:cNvPr id="2" name="图片 1"/>
          <p:cNvPicPr>
            <a:picLocks noChangeAspect="1"/>
          </p:cNvPicPr>
          <p:nvPr/>
        </p:nvPicPr>
        <p:blipFill rotWithShape="1">
          <a:blip r:embed="rId3">
            <a:extLst>
              <a:ext uri="{28A0092B-C50C-407E-A947-70E740481C1C}">
                <a14:useLocalDpi xmlns:a14="http://schemas.microsoft.com/office/drawing/2010/main" xmlns="" val="0"/>
              </a:ext>
            </a:extLst>
          </a:blip>
          <a:srcRect t="1923"/>
          <a:stretch/>
        </p:blipFill>
        <p:spPr>
          <a:xfrm>
            <a:off x="1415480" y="1988840"/>
            <a:ext cx="8206746" cy="3672408"/>
          </a:xfrm>
          <a:prstGeom prst="rect">
            <a:avLst/>
          </a:prstGeom>
        </p:spPr>
      </p:pic>
    </p:spTree>
    <p:extLst>
      <p:ext uri="{BB962C8B-B14F-4D97-AF65-F5344CB8AC3E}">
        <p14:creationId xmlns:p14="http://schemas.microsoft.com/office/powerpoint/2010/main" xmlns="" val="3089567451"/>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idx="1"/>
          </p:nvPr>
        </p:nvSpPr>
        <p:spPr>
          <a:xfrm>
            <a:off x="953786" y="1232704"/>
            <a:ext cx="10515600" cy="5625295"/>
          </a:xfrm>
        </p:spPr>
        <p:txBody>
          <a:bodyPr>
            <a:normAutofit/>
          </a:bodyPr>
          <a:lstStyle/>
          <a:p>
            <a:r>
              <a:rPr kumimoji="1" lang="zh-CN" altLang="en-US" sz="2400" dirty="0" smtClean="0"/>
              <a:t>使用</a:t>
            </a:r>
            <a:r>
              <a:rPr kumimoji="1" lang="en-US" altLang="zh-CN" sz="2400" dirty="0" smtClean="0">
                <a:latin typeface="Monaco" charset="0"/>
                <a:ea typeface="Monaco" charset="0"/>
                <a:cs typeface="Monaco" charset="0"/>
              </a:rPr>
              <a:t>pandas</a:t>
            </a:r>
            <a:r>
              <a:rPr kumimoji="1" lang="zh-CN" altLang="en-US" sz="2400" dirty="0" smtClean="0"/>
              <a:t>内置的</a:t>
            </a:r>
            <a:r>
              <a:rPr kumimoji="1" lang="en-US" altLang="zh-CN" sz="2400" dirty="0" err="1" smtClean="0">
                <a:latin typeface="Monaco" charset="0"/>
                <a:ea typeface="Monaco" charset="0"/>
                <a:cs typeface="Monaco" charset="0"/>
              </a:rPr>
              <a:t>hist</a:t>
            </a:r>
            <a:r>
              <a:rPr kumimoji="1" lang="en-US" altLang="zh-CN" sz="2400" dirty="0" smtClean="0">
                <a:latin typeface="Monaco" charset="0"/>
                <a:ea typeface="Monaco" charset="0"/>
                <a:cs typeface="Monaco" charset="0"/>
              </a:rPr>
              <a:t>()</a:t>
            </a:r>
            <a:r>
              <a:rPr kumimoji="1" lang="zh-CN" altLang="en-US" sz="2400" dirty="0" smtClean="0">
                <a:latin typeface="Microsoft YaHei Light" charset="-122"/>
                <a:ea typeface="Microsoft YaHei Light" charset="-122"/>
                <a:cs typeface="Microsoft YaHei Light" charset="-122"/>
              </a:rPr>
              <a:t> 方法画出缺失值填补后的年龄分布图</a:t>
            </a:r>
            <a:endParaRPr kumimoji="1" lang="en-US" altLang="zh-CN" sz="2400" dirty="0"/>
          </a:p>
          <a:p>
            <a:endParaRPr kumimoji="1" lang="en-US" altLang="zh-CN" sz="2400" dirty="0" smtClean="0"/>
          </a:p>
          <a:p>
            <a:endParaRPr kumimoji="1" lang="zh-CN" altLang="en-US" sz="2400" dirty="0"/>
          </a:p>
        </p:txBody>
      </p:sp>
      <p:pic>
        <p:nvPicPr>
          <p:cNvPr id="3" name="图片 2"/>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1271464" y="1916832"/>
            <a:ext cx="8208912" cy="4104456"/>
          </a:xfrm>
          <a:prstGeom prst="rect">
            <a:avLst/>
          </a:prstGeom>
        </p:spPr>
      </p:pic>
    </p:spTree>
    <p:extLst>
      <p:ext uri="{BB962C8B-B14F-4D97-AF65-F5344CB8AC3E}">
        <p14:creationId xmlns:p14="http://schemas.microsoft.com/office/powerpoint/2010/main" xmlns="" val="4157055412"/>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28"/>
          <p:cNvSpPr/>
          <p:nvPr/>
        </p:nvSpPr>
        <p:spPr>
          <a:xfrm>
            <a:off x="-18898" y="671163"/>
            <a:ext cx="510214"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
        <p:nvSpPr>
          <p:cNvPr id="7" name="矩形 6"/>
          <p:cNvSpPr/>
          <p:nvPr/>
        </p:nvSpPr>
        <p:spPr>
          <a:xfrm>
            <a:off x="479376" y="671163"/>
            <a:ext cx="3816424" cy="598302"/>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8" name="Freeform 83"/>
          <p:cNvSpPr>
            <a:spLocks noChangeArrowheads="1"/>
          </p:cNvSpPr>
          <p:nvPr/>
        </p:nvSpPr>
        <p:spPr bwMode="auto">
          <a:xfrm>
            <a:off x="92209" y="826314"/>
            <a:ext cx="288000" cy="288000"/>
          </a:xfrm>
          <a:custGeom>
            <a:avLst/>
            <a:gdLst>
              <a:gd name="T0" fmla="*/ 38764526 w 602"/>
              <a:gd name="T1" fmla="*/ 78442719 h 602"/>
              <a:gd name="T2" fmla="*/ 38764526 w 602"/>
              <a:gd name="T3" fmla="*/ 78442719 h 602"/>
              <a:gd name="T4" fmla="*/ 0 w 602"/>
              <a:gd name="T5" fmla="*/ 38764526 h 602"/>
              <a:gd name="T6" fmla="*/ 38764526 w 602"/>
              <a:gd name="T7" fmla="*/ 0 h 602"/>
              <a:gd name="T8" fmla="*/ 78442719 w 602"/>
              <a:gd name="T9" fmla="*/ 38764526 h 602"/>
              <a:gd name="T10" fmla="*/ 38764526 w 602"/>
              <a:gd name="T11" fmla="*/ 78442719 h 602"/>
              <a:gd name="T12" fmla="*/ 61866665 w 602"/>
              <a:gd name="T13" fmla="*/ 16576054 h 602"/>
              <a:gd name="T14" fmla="*/ 61866665 w 602"/>
              <a:gd name="T15" fmla="*/ 16576054 h 602"/>
              <a:gd name="T16" fmla="*/ 38764526 w 602"/>
              <a:gd name="T17" fmla="*/ 38764526 h 602"/>
              <a:gd name="T18" fmla="*/ 38764526 w 602"/>
              <a:gd name="T19" fmla="*/ 7308970 h 602"/>
              <a:gd name="T20" fmla="*/ 7439751 w 602"/>
              <a:gd name="T21" fmla="*/ 38764526 h 602"/>
              <a:gd name="T22" fmla="*/ 38764526 w 602"/>
              <a:gd name="T23" fmla="*/ 71002968 h 602"/>
              <a:gd name="T24" fmla="*/ 71002968 w 602"/>
              <a:gd name="T25" fmla="*/ 38764526 h 602"/>
              <a:gd name="T26" fmla="*/ 61866665 w 602"/>
              <a:gd name="T27" fmla="*/ 16576054 h 60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02" h="602">
                <a:moveTo>
                  <a:pt x="297" y="601"/>
                </a:moveTo>
                <a:lnTo>
                  <a:pt x="297" y="601"/>
                </a:lnTo>
                <a:cubicBezTo>
                  <a:pt x="135" y="601"/>
                  <a:pt x="0" y="466"/>
                  <a:pt x="0" y="297"/>
                </a:cubicBezTo>
                <a:cubicBezTo>
                  <a:pt x="0" y="134"/>
                  <a:pt x="135" y="0"/>
                  <a:pt x="297" y="0"/>
                </a:cubicBezTo>
                <a:cubicBezTo>
                  <a:pt x="467" y="0"/>
                  <a:pt x="601" y="134"/>
                  <a:pt x="601" y="297"/>
                </a:cubicBezTo>
                <a:cubicBezTo>
                  <a:pt x="601" y="466"/>
                  <a:pt x="467" y="601"/>
                  <a:pt x="297" y="601"/>
                </a:cubicBezTo>
                <a:close/>
                <a:moveTo>
                  <a:pt x="474" y="127"/>
                </a:moveTo>
                <a:lnTo>
                  <a:pt x="474" y="127"/>
                </a:lnTo>
                <a:cubicBezTo>
                  <a:pt x="297" y="297"/>
                  <a:pt x="297" y="297"/>
                  <a:pt x="297" y="297"/>
                </a:cubicBezTo>
                <a:cubicBezTo>
                  <a:pt x="297" y="56"/>
                  <a:pt x="297" y="56"/>
                  <a:pt x="297" y="56"/>
                </a:cubicBezTo>
                <a:cubicBezTo>
                  <a:pt x="163" y="56"/>
                  <a:pt x="57" y="162"/>
                  <a:pt x="57" y="297"/>
                </a:cubicBezTo>
                <a:cubicBezTo>
                  <a:pt x="57" y="431"/>
                  <a:pt x="163" y="544"/>
                  <a:pt x="297" y="544"/>
                </a:cubicBezTo>
                <a:cubicBezTo>
                  <a:pt x="431" y="544"/>
                  <a:pt x="544" y="431"/>
                  <a:pt x="544" y="297"/>
                </a:cubicBezTo>
                <a:cubicBezTo>
                  <a:pt x="544" y="233"/>
                  <a:pt x="516" y="169"/>
                  <a:pt x="474" y="127"/>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solidFill>
                <a:prstClr val="black"/>
              </a:solidFill>
            </a:endParaRPr>
          </a:p>
        </p:txBody>
      </p:sp>
      <p:sp>
        <p:nvSpPr>
          <p:cNvPr id="9" name="文本框 5"/>
          <p:cNvSpPr txBox="1"/>
          <p:nvPr/>
        </p:nvSpPr>
        <p:spPr>
          <a:xfrm>
            <a:off x="953786" y="709485"/>
            <a:ext cx="5862294" cy="523220"/>
          </a:xfrm>
          <a:prstGeom prst="rect">
            <a:avLst/>
          </a:prstGeom>
          <a:noFill/>
        </p:spPr>
        <p:txBody>
          <a:bodyPr wrap="square" rtlCol="0">
            <a:spAutoFit/>
          </a:bodyPr>
          <a:lstStyle/>
          <a:p>
            <a:r>
              <a:rPr lang="en-US" altLang="zh-CN" sz="2800" dirty="0" err="1" smtClean="0">
                <a:solidFill>
                  <a:prstClr val="white"/>
                </a:solidFill>
                <a:latin typeface="微软雅黑 Light" panose="020B0502040204020203" pitchFamily="34" charset="-122"/>
                <a:ea typeface="微软雅黑 Light" panose="020B0502040204020203" pitchFamily="34" charset="-122"/>
              </a:rPr>
              <a:t>Jupyter</a:t>
            </a:r>
            <a:r>
              <a:rPr lang="zh-CN" altLang="en-US" sz="2800" dirty="0" smtClean="0">
                <a:solidFill>
                  <a:prstClr val="white"/>
                </a:solidFill>
                <a:latin typeface="微软雅黑 Light" panose="020B0502040204020203" pitchFamily="34" charset="-122"/>
                <a:ea typeface="微软雅黑 Light" panose="020B0502040204020203" pitchFamily="34" charset="-122"/>
              </a:rPr>
              <a:t> </a:t>
            </a:r>
            <a:r>
              <a:rPr lang="en-US" altLang="zh-CN" sz="2800" dirty="0" smtClean="0">
                <a:solidFill>
                  <a:prstClr val="white"/>
                </a:solidFill>
                <a:latin typeface="微软雅黑 Light" panose="020B0502040204020203" pitchFamily="34" charset="-122"/>
                <a:ea typeface="微软雅黑 Light" panose="020B0502040204020203" pitchFamily="34" charset="-122"/>
              </a:rPr>
              <a:t>Notebook</a:t>
            </a:r>
            <a:endParaRPr lang="zh-CN" altLang="en-US" sz="2800" dirty="0">
              <a:solidFill>
                <a:prstClr val="white"/>
              </a:solidFill>
              <a:latin typeface="微软雅黑 Light" panose="020B0502040204020203" pitchFamily="34" charset="-122"/>
              <a:ea typeface="微软雅黑 Light" panose="020B0502040204020203" pitchFamily="34" charset="-122"/>
            </a:endParaRPr>
          </a:p>
        </p:txBody>
      </p:sp>
      <p:sp>
        <p:nvSpPr>
          <p:cNvPr id="14" name="内容占位符 1"/>
          <p:cNvSpPr txBox="1">
            <a:spLocks/>
          </p:cNvSpPr>
          <p:nvPr/>
        </p:nvSpPr>
        <p:spPr>
          <a:xfrm>
            <a:off x="380209" y="2780928"/>
            <a:ext cx="5715791" cy="138976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altLang="zh-CN" sz="2400" dirty="0" err="1" smtClean="0"/>
              <a:t>Jupyter</a:t>
            </a:r>
            <a:r>
              <a:rPr lang="zh-CN" altLang="en-US" sz="2400" dirty="0" smtClean="0"/>
              <a:t>支持包含</a:t>
            </a:r>
            <a:r>
              <a:rPr lang="en-US" altLang="zh-CN" sz="2400" dirty="0" smtClean="0"/>
              <a:t>R</a:t>
            </a:r>
            <a:r>
              <a:rPr lang="zh-CN" altLang="en-US" sz="2400" dirty="0" smtClean="0"/>
              <a:t> </a:t>
            </a:r>
            <a:r>
              <a:rPr lang="en-US" altLang="zh-CN" sz="2400" dirty="0" smtClean="0"/>
              <a:t>kernel</a:t>
            </a:r>
            <a:r>
              <a:rPr lang="zh-CN" altLang="en-US" sz="2400" dirty="0" smtClean="0"/>
              <a:t>（支持</a:t>
            </a:r>
            <a:r>
              <a:rPr lang="en-US" altLang="zh-CN" sz="2400" dirty="0" smtClean="0"/>
              <a:t>R</a:t>
            </a:r>
            <a:r>
              <a:rPr lang="zh-CN" altLang="en-US" sz="2400" dirty="0" smtClean="0"/>
              <a:t>语言）</a:t>
            </a:r>
          </a:p>
          <a:p>
            <a:pPr>
              <a:lnSpc>
                <a:spcPct val="150000"/>
              </a:lnSpc>
            </a:pPr>
            <a:r>
              <a:rPr kumimoji="1" lang="zh-CN" altLang="en-US" sz="2400" dirty="0" smtClean="0"/>
              <a:t>启动命令：</a:t>
            </a:r>
            <a:r>
              <a:rPr kumimoji="1" lang="en-US" altLang="zh-CN" sz="2400" dirty="0" err="1" smtClean="0"/>
              <a:t>jupyter</a:t>
            </a:r>
            <a:r>
              <a:rPr kumimoji="1" lang="zh-CN" altLang="en-US" sz="2400" dirty="0" smtClean="0"/>
              <a:t> </a:t>
            </a:r>
            <a:r>
              <a:rPr kumimoji="1" lang="en-US" altLang="zh-CN" sz="2400" dirty="0" smtClean="0"/>
              <a:t>notebook</a:t>
            </a:r>
            <a:endParaRPr kumimoji="1" lang="zh-CN" altLang="en-US" sz="2400" dirty="0"/>
          </a:p>
        </p:txBody>
      </p:sp>
      <p:pic>
        <p:nvPicPr>
          <p:cNvPr id="4" name="图片 3"/>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6144328" y="1114314"/>
            <a:ext cx="5413641" cy="5167567"/>
          </a:xfrm>
          <a:prstGeom prst="rect">
            <a:avLst/>
          </a:prstGeom>
        </p:spPr>
      </p:pic>
      <p:sp>
        <p:nvSpPr>
          <p:cNvPr id="2" name="日期占位符 1"/>
          <p:cNvSpPr>
            <a:spLocks noGrp="1"/>
          </p:cNvSpPr>
          <p:nvPr>
            <p:ph type="dt" sz="half" idx="10"/>
          </p:nvPr>
        </p:nvSpPr>
        <p:spPr/>
        <p:txBody>
          <a:bodyPr/>
          <a:lstStyle/>
          <a:p>
            <a:fld id="{58D28E3D-F76B-4AAA-BBBB-3D82F3455427}" type="datetime1">
              <a:rPr lang="zh-CN" altLang="en-US" smtClean="0"/>
              <a:pPr/>
              <a:t>2019/9/8</a:t>
            </a:fld>
            <a:endParaRPr lang="zh-CN" altLang="en-US"/>
          </a:p>
        </p:txBody>
      </p:sp>
      <p:sp>
        <p:nvSpPr>
          <p:cNvPr id="3" name="灯片编号占位符 2"/>
          <p:cNvSpPr>
            <a:spLocks noGrp="1"/>
          </p:cNvSpPr>
          <p:nvPr>
            <p:ph type="sldNum" sz="quarter" idx="12"/>
          </p:nvPr>
        </p:nvSpPr>
        <p:spPr/>
        <p:txBody>
          <a:bodyPr/>
          <a:lstStyle/>
          <a:p>
            <a:fld id="{370D8578-DDD4-487D-A316-C8E65CC577E1}" type="slidenum">
              <a:rPr lang="zh-CN" altLang="en-US" smtClean="0"/>
              <a:pPr/>
              <a:t>24</a:t>
            </a:fld>
            <a:endParaRPr lang="zh-CN" altLang="en-US"/>
          </a:p>
        </p:txBody>
      </p:sp>
    </p:spTree>
    <p:extLst>
      <p:ext uri="{BB962C8B-B14F-4D97-AF65-F5344CB8AC3E}">
        <p14:creationId xmlns:p14="http://schemas.microsoft.com/office/powerpoint/2010/main" xmlns="" val="1080438860"/>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5"/>
          <p:cNvSpPr txBox="1"/>
          <p:nvPr/>
        </p:nvSpPr>
        <p:spPr>
          <a:xfrm>
            <a:off x="953786" y="709485"/>
            <a:ext cx="5862294" cy="954107"/>
          </a:xfrm>
          <a:prstGeom prst="rect">
            <a:avLst/>
          </a:prstGeom>
          <a:noFill/>
        </p:spPr>
        <p:txBody>
          <a:bodyPr wrap="square" rtlCol="0">
            <a:spAutoFit/>
          </a:bodyPr>
          <a:lstStyle/>
          <a:p>
            <a:r>
              <a:rPr lang="zh-CN" altLang="en-US" sz="2800" dirty="0">
                <a:solidFill>
                  <a:schemeClr val="bg1"/>
                </a:solidFill>
                <a:latin typeface="微软雅黑 Light" panose="020B0502040204020203" pitchFamily="34" charset="-122"/>
                <a:ea typeface="微软雅黑 Light" panose="020B0502040204020203" pitchFamily="34" charset="-122"/>
                <a:cs typeface="Microsoft YaHei" charset="0"/>
              </a:rPr>
              <a:t>社交网络信息数据集介绍</a:t>
            </a:r>
          </a:p>
          <a:p>
            <a:endParaRPr lang="zh-CN" altLang="en-US" sz="2800" dirty="0">
              <a:solidFill>
                <a:schemeClr val="bg1"/>
              </a:solidFill>
              <a:latin typeface="微软雅黑 Light" panose="020B0502040204020203" pitchFamily="34" charset="-122"/>
              <a:ea typeface="微软雅黑 Light" panose="020B0502040204020203" pitchFamily="34" charset="-122"/>
            </a:endParaRPr>
          </a:p>
        </p:txBody>
      </p:sp>
      <p:sp>
        <p:nvSpPr>
          <p:cNvPr id="10" name="文本框 5"/>
          <p:cNvSpPr txBox="1"/>
          <p:nvPr/>
        </p:nvSpPr>
        <p:spPr>
          <a:xfrm>
            <a:off x="953786" y="709485"/>
            <a:ext cx="5646270" cy="523220"/>
          </a:xfrm>
          <a:prstGeom prst="rect">
            <a:avLst/>
          </a:prstGeom>
          <a:noFill/>
        </p:spPr>
        <p:txBody>
          <a:bodyPr wrap="square" rtlCol="0">
            <a:spAutoFit/>
          </a:bodyPr>
          <a:lstStyle/>
          <a:p>
            <a:pPr fontAlgn="base">
              <a:spcBef>
                <a:spcPct val="0"/>
              </a:spcBef>
              <a:spcAft>
                <a:spcPct val="0"/>
              </a:spcAft>
            </a:pPr>
            <a:r>
              <a:rPr lang="zh-CN" altLang="en-US" sz="2800" dirty="0">
                <a:solidFill>
                  <a:schemeClr val="bg1"/>
                </a:solidFill>
                <a:latin typeface="微软雅黑 Light" panose="020B0502040204020203" pitchFamily="34" charset="-122"/>
                <a:ea typeface="微软雅黑 Light" panose="020B0502040204020203" pitchFamily="34" charset="-122"/>
                <a:cs typeface="Microsoft YaHei" charset="0"/>
              </a:rPr>
              <a:t>利用</a:t>
            </a:r>
            <a:r>
              <a:rPr lang="en-US" altLang="zh-CN" sz="2800" dirty="0">
                <a:solidFill>
                  <a:schemeClr val="bg1"/>
                </a:solidFill>
                <a:latin typeface="微软雅黑 Light" panose="020B0502040204020203" pitchFamily="34" charset="-122"/>
                <a:ea typeface="微软雅黑 Light" panose="020B0502040204020203" pitchFamily="34" charset="-122"/>
                <a:cs typeface="Microsoft YaHei" charset="0"/>
              </a:rPr>
              <a:t>CSV</a:t>
            </a:r>
            <a:r>
              <a:rPr lang="zh-CN" altLang="en-US" sz="2800" dirty="0">
                <a:solidFill>
                  <a:schemeClr val="bg1"/>
                </a:solidFill>
                <a:latin typeface="微软雅黑 Light" panose="020B0502040204020203" pitchFamily="34" charset="-122"/>
                <a:ea typeface="微软雅黑 Light" panose="020B0502040204020203" pitchFamily="34" charset="-122"/>
                <a:cs typeface="Microsoft YaHei" charset="0"/>
              </a:rPr>
              <a:t>模块导入数据</a:t>
            </a:r>
          </a:p>
        </p:txBody>
      </p:sp>
      <p:sp>
        <p:nvSpPr>
          <p:cNvPr id="11" name="矩形 28"/>
          <p:cNvSpPr/>
          <p:nvPr/>
        </p:nvSpPr>
        <p:spPr>
          <a:xfrm>
            <a:off x="-18899" y="671163"/>
            <a:ext cx="670013"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
        <p:nvSpPr>
          <p:cNvPr id="12" name="标题 8"/>
          <p:cNvSpPr txBox="1">
            <a:spLocks/>
          </p:cNvSpPr>
          <p:nvPr/>
        </p:nvSpPr>
        <p:spPr>
          <a:xfrm>
            <a:off x="911424" y="579766"/>
            <a:ext cx="10515600" cy="7810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微软雅黑 Light" panose="020B0502040204020203" pitchFamily="34" charset="-122"/>
                <a:ea typeface="微软雅黑 Light" panose="020B0502040204020203" pitchFamily="34" charset="-122"/>
                <a:cs typeface="+mj-cs"/>
              </a:defRPr>
            </a:lvl1pPr>
          </a:lstStyle>
          <a:p>
            <a:r>
              <a:rPr lang="zh-CN" altLang="en-US" sz="3200" b="1" dirty="0" smtClean="0">
                <a:solidFill>
                  <a:srgbClr val="942124"/>
                </a:solidFill>
                <a:latin typeface="Microsoft YaHei Light" charset="-122"/>
                <a:ea typeface="Microsoft YaHei Light" charset="-122"/>
                <a:cs typeface="Microsoft YaHei Light" charset="-122"/>
              </a:rPr>
              <a:t>利用 </a:t>
            </a:r>
            <a:r>
              <a:rPr lang="en-US" altLang="zh-CN" sz="3200" b="1" dirty="0" err="1" smtClean="0">
                <a:solidFill>
                  <a:srgbClr val="942124"/>
                </a:solidFill>
                <a:latin typeface="Monaco" charset="0"/>
                <a:ea typeface="Monaco" charset="0"/>
                <a:cs typeface="Monaco" charset="0"/>
              </a:rPr>
              <a:t>matplotlib</a:t>
            </a:r>
            <a:r>
              <a:rPr lang="zh-CN" altLang="en-US" sz="3200" b="1" dirty="0" smtClean="0">
                <a:solidFill>
                  <a:srgbClr val="942124"/>
                </a:solidFill>
                <a:latin typeface="Monaco" charset="0"/>
                <a:ea typeface="Monaco" charset="0"/>
                <a:cs typeface="Monaco" charset="0"/>
              </a:rPr>
              <a:t> </a:t>
            </a:r>
            <a:r>
              <a:rPr lang="zh-CN" altLang="en-US" sz="3200" b="1" dirty="0" smtClean="0">
                <a:solidFill>
                  <a:srgbClr val="942124"/>
                </a:solidFill>
                <a:latin typeface="Microsoft YaHei Light" charset="-122"/>
                <a:ea typeface="Microsoft YaHei Light" charset="-122"/>
                <a:cs typeface="Microsoft YaHei Light" charset="-122"/>
              </a:rPr>
              <a:t>画出年龄的分布图</a:t>
            </a:r>
            <a:endParaRPr lang="en-US" altLang="zh-CN" sz="3200" b="1" dirty="0" smtClean="0">
              <a:solidFill>
                <a:srgbClr val="942124"/>
              </a:solidFill>
              <a:latin typeface="Microsoft YaHei Light" charset="-122"/>
              <a:ea typeface="Microsoft YaHei Light" charset="-122"/>
              <a:cs typeface="Microsoft YaHei Light" charset="-122"/>
            </a:endParaRPr>
          </a:p>
        </p:txBody>
      </p:sp>
      <p:pic>
        <p:nvPicPr>
          <p:cNvPr id="4" name="图片 3"/>
          <p:cNvPicPr>
            <a:picLocks noChangeAspect="1"/>
          </p:cNvPicPr>
          <p:nvPr/>
        </p:nvPicPr>
        <p:blipFill rotWithShape="1">
          <a:blip r:embed="rId3">
            <a:extLst>
              <a:ext uri="{28A0092B-C50C-407E-A947-70E740481C1C}">
                <a14:useLocalDpi xmlns:a14="http://schemas.microsoft.com/office/drawing/2010/main" xmlns="" val="0"/>
              </a:ext>
            </a:extLst>
          </a:blip>
          <a:srcRect b="69231"/>
          <a:stretch/>
        </p:blipFill>
        <p:spPr>
          <a:xfrm>
            <a:off x="636658" y="1502020"/>
            <a:ext cx="7454900" cy="1965572"/>
          </a:xfrm>
          <a:prstGeom prst="rect">
            <a:avLst/>
          </a:prstGeom>
        </p:spPr>
      </p:pic>
      <p:pic>
        <p:nvPicPr>
          <p:cNvPr id="13" name="图片 12"/>
          <p:cNvPicPr>
            <a:picLocks noChangeAspect="1"/>
          </p:cNvPicPr>
          <p:nvPr/>
        </p:nvPicPr>
        <p:blipFill rotWithShape="1">
          <a:blip r:embed="rId3">
            <a:extLst>
              <a:ext uri="{28A0092B-C50C-407E-A947-70E740481C1C}">
                <a14:useLocalDpi xmlns:a14="http://schemas.microsoft.com/office/drawing/2010/main" xmlns="" val="0"/>
              </a:ext>
            </a:extLst>
          </a:blip>
          <a:srcRect t="52059" r="33352"/>
          <a:stretch/>
        </p:blipFill>
        <p:spPr>
          <a:xfrm>
            <a:off x="651114" y="3467592"/>
            <a:ext cx="4968552" cy="3062512"/>
          </a:xfrm>
          <a:prstGeom prst="rect">
            <a:avLst/>
          </a:prstGeom>
        </p:spPr>
      </p:pic>
      <p:sp>
        <p:nvSpPr>
          <p:cNvPr id="5" name="矩形 4"/>
          <p:cNvSpPr/>
          <p:nvPr/>
        </p:nvSpPr>
        <p:spPr>
          <a:xfrm>
            <a:off x="4007768" y="5661248"/>
            <a:ext cx="864096" cy="868856"/>
          </a:xfrm>
          <a:prstGeom prst="rect">
            <a:avLst/>
          </a:prstGeom>
          <a:noFill/>
          <a:ln>
            <a:solidFill>
              <a:srgbClr val="9421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内容占位符 1"/>
          <p:cNvSpPr txBox="1">
            <a:spLocks/>
          </p:cNvSpPr>
          <p:nvPr/>
        </p:nvSpPr>
        <p:spPr>
          <a:xfrm>
            <a:off x="5989509" y="4174741"/>
            <a:ext cx="5973622" cy="29730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kumimoji="1" lang="zh-CN" altLang="en-US" sz="2400" dirty="0" smtClean="0"/>
              <a:t>结合 </a:t>
            </a:r>
            <a:r>
              <a:rPr kumimoji="1" lang="en-US" altLang="zh-CN" sz="2400" dirty="0" smtClean="0"/>
              <a:t>pandas</a:t>
            </a:r>
            <a:r>
              <a:rPr kumimoji="1" lang="zh-CN" altLang="en-US" sz="2400" dirty="0" smtClean="0"/>
              <a:t> 和 </a:t>
            </a:r>
            <a:r>
              <a:rPr kumimoji="1" lang="en-US" altLang="zh-CN" sz="2400" dirty="0" err="1" smtClean="0"/>
              <a:t>numpy</a:t>
            </a:r>
            <a:r>
              <a:rPr kumimoji="1" lang="zh-CN" altLang="en-US" sz="2400" dirty="0" smtClean="0"/>
              <a:t> 进行绘图</a:t>
            </a:r>
            <a:endParaRPr kumimoji="1" lang="en-US" altLang="zh-CN" sz="2400" dirty="0" smtClean="0"/>
          </a:p>
          <a:p>
            <a:pPr>
              <a:lnSpc>
                <a:spcPct val="150000"/>
              </a:lnSpc>
            </a:pPr>
            <a:r>
              <a:rPr kumimoji="1" lang="zh-CN" altLang="en-US" sz="2400" dirty="0" smtClean="0"/>
              <a:t>绘制分布图有利于观察出异常情况</a:t>
            </a:r>
            <a:endParaRPr kumimoji="1" lang="zh-CN" altLang="en-US" sz="2400" dirty="0"/>
          </a:p>
        </p:txBody>
      </p:sp>
    </p:spTree>
    <p:extLst>
      <p:ext uri="{BB962C8B-B14F-4D97-AF65-F5344CB8AC3E}">
        <p14:creationId xmlns:p14="http://schemas.microsoft.com/office/powerpoint/2010/main" xmlns="" val="3403006542"/>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8"/>
          <p:cNvSpPr txBox="1">
            <a:spLocks/>
          </p:cNvSpPr>
          <p:nvPr/>
        </p:nvSpPr>
        <p:spPr>
          <a:xfrm>
            <a:off x="911424" y="579766"/>
            <a:ext cx="10515600" cy="7810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微软雅黑 Light" panose="020B0502040204020203" pitchFamily="34" charset="-122"/>
                <a:ea typeface="微软雅黑 Light" panose="020B0502040204020203" pitchFamily="34" charset="-122"/>
                <a:cs typeface="+mj-cs"/>
              </a:defRPr>
            </a:lvl1pPr>
          </a:lstStyle>
          <a:p>
            <a:r>
              <a:rPr lang="zh-CN" altLang="en-US" sz="3200" b="1" dirty="0" smtClean="0">
                <a:solidFill>
                  <a:srgbClr val="942124"/>
                </a:solidFill>
                <a:cs typeface="+mn-cs"/>
              </a:rPr>
              <a:t>总结</a:t>
            </a:r>
            <a:endParaRPr lang="zh-CN" altLang="en-US" sz="3200" b="1" dirty="0">
              <a:solidFill>
                <a:srgbClr val="942124"/>
              </a:solidFill>
              <a:cs typeface="+mn-cs"/>
            </a:endParaRPr>
          </a:p>
        </p:txBody>
      </p:sp>
      <p:sp>
        <p:nvSpPr>
          <p:cNvPr id="293" name="Freeform 37"/>
          <p:cNvSpPr>
            <a:spLocks noChangeArrowheads="1"/>
          </p:cNvSpPr>
          <p:nvPr/>
        </p:nvSpPr>
        <p:spPr bwMode="auto">
          <a:xfrm>
            <a:off x="1631504" y="2888976"/>
            <a:ext cx="324000" cy="324000"/>
          </a:xfrm>
          <a:custGeom>
            <a:avLst/>
            <a:gdLst>
              <a:gd name="T0" fmla="*/ 38763987 w 602"/>
              <a:gd name="T1" fmla="*/ 78442719 h 602"/>
              <a:gd name="T2" fmla="*/ 38763987 w 602"/>
              <a:gd name="T3" fmla="*/ 78442719 h 602"/>
              <a:gd name="T4" fmla="*/ 0 w 602"/>
              <a:gd name="T5" fmla="*/ 38764526 h 602"/>
              <a:gd name="T6" fmla="*/ 38763987 w 602"/>
              <a:gd name="T7" fmla="*/ 0 h 602"/>
              <a:gd name="T8" fmla="*/ 78441997 w 602"/>
              <a:gd name="T9" fmla="*/ 38764526 h 602"/>
              <a:gd name="T10" fmla="*/ 38763987 w 602"/>
              <a:gd name="T11" fmla="*/ 78442719 h 602"/>
              <a:gd name="T12" fmla="*/ 38763987 w 602"/>
              <a:gd name="T13" fmla="*/ 7439751 h 602"/>
              <a:gd name="T14" fmla="*/ 38763987 w 602"/>
              <a:gd name="T15" fmla="*/ 7439751 h 602"/>
              <a:gd name="T16" fmla="*/ 7439717 w 602"/>
              <a:gd name="T17" fmla="*/ 38764526 h 602"/>
              <a:gd name="T18" fmla="*/ 38763987 w 602"/>
              <a:gd name="T19" fmla="*/ 71002968 h 602"/>
              <a:gd name="T20" fmla="*/ 71002280 w 602"/>
              <a:gd name="T21" fmla="*/ 38764526 h 602"/>
              <a:gd name="T22" fmla="*/ 38763987 w 602"/>
              <a:gd name="T23" fmla="*/ 7439751 h 60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602" h="602">
                <a:moveTo>
                  <a:pt x="297" y="601"/>
                </a:moveTo>
                <a:lnTo>
                  <a:pt x="297" y="601"/>
                </a:lnTo>
                <a:cubicBezTo>
                  <a:pt x="134" y="601"/>
                  <a:pt x="0" y="467"/>
                  <a:pt x="0" y="297"/>
                </a:cubicBezTo>
                <a:cubicBezTo>
                  <a:pt x="0" y="135"/>
                  <a:pt x="134" y="0"/>
                  <a:pt x="297" y="0"/>
                </a:cubicBezTo>
                <a:cubicBezTo>
                  <a:pt x="466" y="0"/>
                  <a:pt x="601" y="135"/>
                  <a:pt x="601" y="297"/>
                </a:cubicBezTo>
                <a:cubicBezTo>
                  <a:pt x="601" y="467"/>
                  <a:pt x="466" y="601"/>
                  <a:pt x="297" y="601"/>
                </a:cubicBezTo>
                <a:close/>
                <a:moveTo>
                  <a:pt x="297" y="57"/>
                </a:moveTo>
                <a:lnTo>
                  <a:pt x="297" y="57"/>
                </a:lnTo>
                <a:cubicBezTo>
                  <a:pt x="163" y="57"/>
                  <a:pt x="57" y="163"/>
                  <a:pt x="57" y="297"/>
                </a:cubicBezTo>
                <a:cubicBezTo>
                  <a:pt x="57" y="431"/>
                  <a:pt x="163" y="544"/>
                  <a:pt x="297" y="544"/>
                </a:cubicBezTo>
                <a:cubicBezTo>
                  <a:pt x="431" y="544"/>
                  <a:pt x="544" y="431"/>
                  <a:pt x="544" y="297"/>
                </a:cubicBezTo>
                <a:cubicBezTo>
                  <a:pt x="544" y="163"/>
                  <a:pt x="431" y="57"/>
                  <a:pt x="297" y="57"/>
                </a:cubicBezTo>
                <a:close/>
              </a:path>
            </a:pathLst>
          </a:custGeom>
          <a:solidFill>
            <a:srgbClr val="942124"/>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5" name="TextBox 4"/>
          <p:cNvSpPr txBox="1"/>
          <p:nvPr/>
        </p:nvSpPr>
        <p:spPr>
          <a:xfrm>
            <a:off x="2135560" y="2816531"/>
            <a:ext cx="3262432" cy="461665"/>
          </a:xfrm>
          <a:prstGeom prst="rect">
            <a:avLst/>
          </a:prstGeom>
          <a:noFill/>
        </p:spPr>
        <p:txBody>
          <a:bodyPr wrap="none" rtlCol="0">
            <a:spAutoFit/>
          </a:bodyPr>
          <a:lstStyle/>
          <a:p>
            <a:r>
              <a:rPr lang="zh-CN" altLang="en-US" sz="2400" dirty="0" smtClean="0">
                <a:latin typeface="微软雅黑 Light" panose="020B0502040204020203" pitchFamily="34" charset="-122"/>
                <a:ea typeface="微软雅黑 Light" panose="020B0502040204020203" pitchFamily="34" charset="-122"/>
              </a:rPr>
              <a:t>数据分析领域常用的包</a:t>
            </a:r>
            <a:endParaRPr lang="zh-CN" altLang="en-US" sz="2400" dirty="0">
              <a:latin typeface="微软雅黑 Light" panose="020B0502040204020203" pitchFamily="34" charset="-122"/>
              <a:ea typeface="微软雅黑 Light" panose="020B0502040204020203" pitchFamily="34" charset="-122"/>
            </a:endParaRPr>
          </a:p>
        </p:txBody>
      </p:sp>
      <p:sp>
        <p:nvSpPr>
          <p:cNvPr id="295" name="Freeform 37"/>
          <p:cNvSpPr>
            <a:spLocks noChangeArrowheads="1"/>
          </p:cNvSpPr>
          <p:nvPr/>
        </p:nvSpPr>
        <p:spPr bwMode="auto">
          <a:xfrm>
            <a:off x="1631504" y="3533552"/>
            <a:ext cx="324000" cy="324000"/>
          </a:xfrm>
          <a:custGeom>
            <a:avLst/>
            <a:gdLst>
              <a:gd name="T0" fmla="*/ 38763987 w 602"/>
              <a:gd name="T1" fmla="*/ 78442719 h 602"/>
              <a:gd name="T2" fmla="*/ 38763987 w 602"/>
              <a:gd name="T3" fmla="*/ 78442719 h 602"/>
              <a:gd name="T4" fmla="*/ 0 w 602"/>
              <a:gd name="T5" fmla="*/ 38764526 h 602"/>
              <a:gd name="T6" fmla="*/ 38763987 w 602"/>
              <a:gd name="T7" fmla="*/ 0 h 602"/>
              <a:gd name="T8" fmla="*/ 78441997 w 602"/>
              <a:gd name="T9" fmla="*/ 38764526 h 602"/>
              <a:gd name="T10" fmla="*/ 38763987 w 602"/>
              <a:gd name="T11" fmla="*/ 78442719 h 602"/>
              <a:gd name="T12" fmla="*/ 38763987 w 602"/>
              <a:gd name="T13" fmla="*/ 7439751 h 602"/>
              <a:gd name="T14" fmla="*/ 38763987 w 602"/>
              <a:gd name="T15" fmla="*/ 7439751 h 602"/>
              <a:gd name="T16" fmla="*/ 7439717 w 602"/>
              <a:gd name="T17" fmla="*/ 38764526 h 602"/>
              <a:gd name="T18" fmla="*/ 38763987 w 602"/>
              <a:gd name="T19" fmla="*/ 71002968 h 602"/>
              <a:gd name="T20" fmla="*/ 71002280 w 602"/>
              <a:gd name="T21" fmla="*/ 38764526 h 602"/>
              <a:gd name="T22" fmla="*/ 38763987 w 602"/>
              <a:gd name="T23" fmla="*/ 7439751 h 60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602" h="602">
                <a:moveTo>
                  <a:pt x="297" y="601"/>
                </a:moveTo>
                <a:lnTo>
                  <a:pt x="297" y="601"/>
                </a:lnTo>
                <a:cubicBezTo>
                  <a:pt x="134" y="601"/>
                  <a:pt x="0" y="467"/>
                  <a:pt x="0" y="297"/>
                </a:cubicBezTo>
                <a:cubicBezTo>
                  <a:pt x="0" y="135"/>
                  <a:pt x="134" y="0"/>
                  <a:pt x="297" y="0"/>
                </a:cubicBezTo>
                <a:cubicBezTo>
                  <a:pt x="466" y="0"/>
                  <a:pt x="601" y="135"/>
                  <a:pt x="601" y="297"/>
                </a:cubicBezTo>
                <a:cubicBezTo>
                  <a:pt x="601" y="467"/>
                  <a:pt x="466" y="601"/>
                  <a:pt x="297" y="601"/>
                </a:cubicBezTo>
                <a:close/>
                <a:moveTo>
                  <a:pt x="297" y="57"/>
                </a:moveTo>
                <a:lnTo>
                  <a:pt x="297" y="57"/>
                </a:lnTo>
                <a:cubicBezTo>
                  <a:pt x="163" y="57"/>
                  <a:pt x="57" y="163"/>
                  <a:pt x="57" y="297"/>
                </a:cubicBezTo>
                <a:cubicBezTo>
                  <a:pt x="57" y="431"/>
                  <a:pt x="163" y="544"/>
                  <a:pt x="297" y="544"/>
                </a:cubicBezTo>
                <a:cubicBezTo>
                  <a:pt x="431" y="544"/>
                  <a:pt x="544" y="431"/>
                  <a:pt x="544" y="297"/>
                </a:cubicBezTo>
                <a:cubicBezTo>
                  <a:pt x="544" y="163"/>
                  <a:pt x="431" y="57"/>
                  <a:pt x="297" y="57"/>
                </a:cubicBezTo>
                <a:close/>
              </a:path>
            </a:pathLst>
          </a:custGeom>
          <a:solidFill>
            <a:srgbClr val="942124"/>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303" name="Freeform 37"/>
          <p:cNvSpPr>
            <a:spLocks noChangeArrowheads="1"/>
          </p:cNvSpPr>
          <p:nvPr/>
        </p:nvSpPr>
        <p:spPr bwMode="auto">
          <a:xfrm>
            <a:off x="1631504" y="4257128"/>
            <a:ext cx="324000" cy="324000"/>
          </a:xfrm>
          <a:custGeom>
            <a:avLst/>
            <a:gdLst>
              <a:gd name="T0" fmla="*/ 38763987 w 602"/>
              <a:gd name="T1" fmla="*/ 78442719 h 602"/>
              <a:gd name="T2" fmla="*/ 38763987 w 602"/>
              <a:gd name="T3" fmla="*/ 78442719 h 602"/>
              <a:gd name="T4" fmla="*/ 0 w 602"/>
              <a:gd name="T5" fmla="*/ 38764526 h 602"/>
              <a:gd name="T6" fmla="*/ 38763987 w 602"/>
              <a:gd name="T7" fmla="*/ 0 h 602"/>
              <a:gd name="T8" fmla="*/ 78441997 w 602"/>
              <a:gd name="T9" fmla="*/ 38764526 h 602"/>
              <a:gd name="T10" fmla="*/ 38763987 w 602"/>
              <a:gd name="T11" fmla="*/ 78442719 h 602"/>
              <a:gd name="T12" fmla="*/ 38763987 w 602"/>
              <a:gd name="T13" fmla="*/ 7439751 h 602"/>
              <a:gd name="T14" fmla="*/ 38763987 w 602"/>
              <a:gd name="T15" fmla="*/ 7439751 h 602"/>
              <a:gd name="T16" fmla="*/ 7439717 w 602"/>
              <a:gd name="T17" fmla="*/ 38764526 h 602"/>
              <a:gd name="T18" fmla="*/ 38763987 w 602"/>
              <a:gd name="T19" fmla="*/ 71002968 h 602"/>
              <a:gd name="T20" fmla="*/ 71002280 w 602"/>
              <a:gd name="T21" fmla="*/ 38764526 h 602"/>
              <a:gd name="T22" fmla="*/ 38763987 w 602"/>
              <a:gd name="T23" fmla="*/ 7439751 h 60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602" h="602">
                <a:moveTo>
                  <a:pt x="297" y="601"/>
                </a:moveTo>
                <a:lnTo>
                  <a:pt x="297" y="601"/>
                </a:lnTo>
                <a:cubicBezTo>
                  <a:pt x="134" y="601"/>
                  <a:pt x="0" y="467"/>
                  <a:pt x="0" y="297"/>
                </a:cubicBezTo>
                <a:cubicBezTo>
                  <a:pt x="0" y="135"/>
                  <a:pt x="134" y="0"/>
                  <a:pt x="297" y="0"/>
                </a:cubicBezTo>
                <a:cubicBezTo>
                  <a:pt x="466" y="0"/>
                  <a:pt x="601" y="135"/>
                  <a:pt x="601" y="297"/>
                </a:cubicBezTo>
                <a:cubicBezTo>
                  <a:pt x="601" y="467"/>
                  <a:pt x="466" y="601"/>
                  <a:pt x="297" y="601"/>
                </a:cubicBezTo>
                <a:close/>
                <a:moveTo>
                  <a:pt x="297" y="57"/>
                </a:moveTo>
                <a:lnTo>
                  <a:pt x="297" y="57"/>
                </a:lnTo>
                <a:cubicBezTo>
                  <a:pt x="163" y="57"/>
                  <a:pt x="57" y="163"/>
                  <a:pt x="57" y="297"/>
                </a:cubicBezTo>
                <a:cubicBezTo>
                  <a:pt x="57" y="431"/>
                  <a:pt x="163" y="544"/>
                  <a:pt x="297" y="544"/>
                </a:cubicBezTo>
                <a:cubicBezTo>
                  <a:pt x="431" y="544"/>
                  <a:pt x="544" y="431"/>
                  <a:pt x="544" y="297"/>
                </a:cubicBezTo>
                <a:cubicBezTo>
                  <a:pt x="544" y="163"/>
                  <a:pt x="431" y="57"/>
                  <a:pt x="297" y="57"/>
                </a:cubicBezTo>
                <a:close/>
              </a:path>
            </a:pathLst>
          </a:custGeom>
          <a:solidFill>
            <a:srgbClr val="942124"/>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307" name="Freeform 37"/>
          <p:cNvSpPr>
            <a:spLocks noChangeArrowheads="1"/>
          </p:cNvSpPr>
          <p:nvPr/>
        </p:nvSpPr>
        <p:spPr bwMode="auto">
          <a:xfrm>
            <a:off x="1631504" y="2172072"/>
            <a:ext cx="324000" cy="324000"/>
          </a:xfrm>
          <a:custGeom>
            <a:avLst/>
            <a:gdLst>
              <a:gd name="T0" fmla="*/ 38763987 w 602"/>
              <a:gd name="T1" fmla="*/ 78442719 h 602"/>
              <a:gd name="T2" fmla="*/ 38763987 w 602"/>
              <a:gd name="T3" fmla="*/ 78442719 h 602"/>
              <a:gd name="T4" fmla="*/ 0 w 602"/>
              <a:gd name="T5" fmla="*/ 38764526 h 602"/>
              <a:gd name="T6" fmla="*/ 38763987 w 602"/>
              <a:gd name="T7" fmla="*/ 0 h 602"/>
              <a:gd name="T8" fmla="*/ 78441997 w 602"/>
              <a:gd name="T9" fmla="*/ 38764526 h 602"/>
              <a:gd name="T10" fmla="*/ 38763987 w 602"/>
              <a:gd name="T11" fmla="*/ 78442719 h 602"/>
              <a:gd name="T12" fmla="*/ 38763987 w 602"/>
              <a:gd name="T13" fmla="*/ 7439751 h 602"/>
              <a:gd name="T14" fmla="*/ 38763987 w 602"/>
              <a:gd name="T15" fmla="*/ 7439751 h 602"/>
              <a:gd name="T16" fmla="*/ 7439717 w 602"/>
              <a:gd name="T17" fmla="*/ 38764526 h 602"/>
              <a:gd name="T18" fmla="*/ 38763987 w 602"/>
              <a:gd name="T19" fmla="*/ 71002968 h 602"/>
              <a:gd name="T20" fmla="*/ 71002280 w 602"/>
              <a:gd name="T21" fmla="*/ 38764526 h 602"/>
              <a:gd name="T22" fmla="*/ 38763987 w 602"/>
              <a:gd name="T23" fmla="*/ 7439751 h 60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602" h="602">
                <a:moveTo>
                  <a:pt x="297" y="601"/>
                </a:moveTo>
                <a:lnTo>
                  <a:pt x="297" y="601"/>
                </a:lnTo>
                <a:cubicBezTo>
                  <a:pt x="134" y="601"/>
                  <a:pt x="0" y="467"/>
                  <a:pt x="0" y="297"/>
                </a:cubicBezTo>
                <a:cubicBezTo>
                  <a:pt x="0" y="135"/>
                  <a:pt x="134" y="0"/>
                  <a:pt x="297" y="0"/>
                </a:cubicBezTo>
                <a:cubicBezTo>
                  <a:pt x="466" y="0"/>
                  <a:pt x="601" y="135"/>
                  <a:pt x="601" y="297"/>
                </a:cubicBezTo>
                <a:cubicBezTo>
                  <a:pt x="601" y="467"/>
                  <a:pt x="466" y="601"/>
                  <a:pt x="297" y="601"/>
                </a:cubicBezTo>
                <a:close/>
                <a:moveTo>
                  <a:pt x="297" y="57"/>
                </a:moveTo>
                <a:lnTo>
                  <a:pt x="297" y="57"/>
                </a:lnTo>
                <a:cubicBezTo>
                  <a:pt x="163" y="57"/>
                  <a:pt x="57" y="163"/>
                  <a:pt x="57" y="297"/>
                </a:cubicBezTo>
                <a:cubicBezTo>
                  <a:pt x="57" y="431"/>
                  <a:pt x="163" y="544"/>
                  <a:pt x="297" y="544"/>
                </a:cubicBezTo>
                <a:cubicBezTo>
                  <a:pt x="431" y="544"/>
                  <a:pt x="544" y="431"/>
                  <a:pt x="544" y="297"/>
                </a:cubicBezTo>
                <a:cubicBezTo>
                  <a:pt x="544" y="163"/>
                  <a:pt x="431" y="57"/>
                  <a:pt x="297" y="57"/>
                </a:cubicBezTo>
                <a:close/>
              </a:path>
            </a:pathLst>
          </a:custGeom>
          <a:solidFill>
            <a:srgbClr val="942124"/>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308" name="TextBox 307"/>
          <p:cNvSpPr txBox="1"/>
          <p:nvPr/>
        </p:nvSpPr>
        <p:spPr>
          <a:xfrm>
            <a:off x="2135560" y="2103239"/>
            <a:ext cx="2100255" cy="461665"/>
          </a:xfrm>
          <a:prstGeom prst="rect">
            <a:avLst/>
          </a:prstGeom>
          <a:noFill/>
        </p:spPr>
        <p:txBody>
          <a:bodyPr wrap="none" rtlCol="0">
            <a:spAutoFit/>
          </a:bodyPr>
          <a:lstStyle/>
          <a:p>
            <a:r>
              <a:rPr lang="zh-CN" altLang="en-US" sz="2400" dirty="0" smtClean="0">
                <a:latin typeface="微软雅黑 Light" panose="020B0502040204020203" pitchFamily="34" charset="-122"/>
                <a:ea typeface="微软雅黑 Light" panose="020B0502040204020203" pitchFamily="34" charset="-122"/>
              </a:rPr>
              <a:t>什么是模块？</a:t>
            </a:r>
            <a:endParaRPr lang="zh-CN" altLang="en-US" sz="2400" dirty="0">
              <a:latin typeface="微软雅黑 Light" panose="020B0502040204020203" pitchFamily="34" charset="-122"/>
              <a:ea typeface="微软雅黑 Light" panose="020B0502040204020203" pitchFamily="34" charset="-122"/>
            </a:endParaRPr>
          </a:p>
        </p:txBody>
      </p:sp>
      <p:sp>
        <p:nvSpPr>
          <p:cNvPr id="16" name="TextBox 15"/>
          <p:cNvSpPr txBox="1"/>
          <p:nvPr/>
        </p:nvSpPr>
        <p:spPr>
          <a:xfrm>
            <a:off x="2135560" y="3464719"/>
            <a:ext cx="3877985" cy="461665"/>
          </a:xfrm>
          <a:prstGeom prst="rect">
            <a:avLst/>
          </a:prstGeom>
          <a:noFill/>
        </p:spPr>
        <p:txBody>
          <a:bodyPr wrap="none" rtlCol="0">
            <a:spAutoFit/>
          </a:bodyPr>
          <a:lstStyle/>
          <a:p>
            <a:r>
              <a:rPr lang="zh-CN" altLang="en-US" sz="2400" dirty="0" smtClean="0">
                <a:latin typeface="微软雅黑 Light" panose="020B0502040204020203" pitchFamily="34" charset="-122"/>
                <a:ea typeface="微软雅黑 Light" panose="020B0502040204020203" pitchFamily="34" charset="-122"/>
              </a:rPr>
              <a:t>搜索路径管理，模块的导入</a:t>
            </a:r>
            <a:endParaRPr lang="zh-CN" altLang="en-US" sz="2400" dirty="0">
              <a:latin typeface="微软雅黑 Light" panose="020B0502040204020203" pitchFamily="34" charset="-122"/>
              <a:ea typeface="微软雅黑 Light" panose="020B0502040204020203" pitchFamily="34" charset="-122"/>
            </a:endParaRPr>
          </a:p>
        </p:txBody>
      </p:sp>
      <p:sp>
        <p:nvSpPr>
          <p:cNvPr id="18" name="矩形 1"/>
          <p:cNvSpPr/>
          <p:nvPr/>
        </p:nvSpPr>
        <p:spPr>
          <a:xfrm>
            <a:off x="2135560" y="4188295"/>
            <a:ext cx="5046574" cy="461665"/>
          </a:xfrm>
          <a:prstGeom prst="rect">
            <a:avLst/>
          </a:prstGeom>
        </p:spPr>
        <p:txBody>
          <a:bodyPr wrap="none">
            <a:spAutoFit/>
          </a:bodyPr>
          <a:lstStyle/>
          <a:p>
            <a:r>
              <a:rPr lang="zh-CN" altLang="en-US" sz="2400" dirty="0" smtClean="0">
                <a:latin typeface="微软雅黑 Light" panose="020B0502040204020203" pitchFamily="34" charset="-122"/>
                <a:ea typeface="微软雅黑 Light" panose="020B0502040204020203" pitchFamily="34" charset="-122"/>
              </a:rPr>
              <a:t>利用</a:t>
            </a:r>
            <a:r>
              <a:rPr lang="en-US" altLang="zh-CN" sz="2400" dirty="0" smtClean="0">
                <a:latin typeface="Monaco" charset="0"/>
                <a:ea typeface="Monaco" charset="0"/>
                <a:cs typeface="Monaco" charset="0"/>
              </a:rPr>
              <a:t>csv</a:t>
            </a:r>
            <a:r>
              <a:rPr lang="zh-CN" altLang="en-US" sz="2400" dirty="0" smtClean="0">
                <a:latin typeface="微软雅黑 Light" panose="020B0502040204020203" pitchFamily="34" charset="-122"/>
                <a:ea typeface="微软雅黑 Light" panose="020B0502040204020203" pitchFamily="34" charset="-122"/>
              </a:rPr>
              <a:t>模块导入数据、缺失值处理</a:t>
            </a:r>
            <a:endParaRPr lang="zh-CN" altLang="en-US" sz="2400" dirty="0">
              <a:latin typeface="微软雅黑 Light" panose="020B0502040204020203" pitchFamily="34" charset="-122"/>
              <a:ea typeface="微软雅黑 Light" panose="020B0502040204020203" pitchFamily="34" charset="-122"/>
            </a:endParaRPr>
          </a:p>
        </p:txBody>
      </p:sp>
      <p:sp>
        <p:nvSpPr>
          <p:cNvPr id="12" name="矩形 28"/>
          <p:cNvSpPr/>
          <p:nvPr/>
        </p:nvSpPr>
        <p:spPr>
          <a:xfrm>
            <a:off x="-18898" y="671163"/>
            <a:ext cx="510214"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
        <p:nvSpPr>
          <p:cNvPr id="15" name="Freeform 37"/>
          <p:cNvSpPr>
            <a:spLocks noChangeArrowheads="1"/>
          </p:cNvSpPr>
          <p:nvPr/>
        </p:nvSpPr>
        <p:spPr bwMode="auto">
          <a:xfrm>
            <a:off x="1631504" y="4930674"/>
            <a:ext cx="324000" cy="324000"/>
          </a:xfrm>
          <a:custGeom>
            <a:avLst/>
            <a:gdLst>
              <a:gd name="T0" fmla="*/ 38763987 w 602"/>
              <a:gd name="T1" fmla="*/ 78442719 h 602"/>
              <a:gd name="T2" fmla="*/ 38763987 w 602"/>
              <a:gd name="T3" fmla="*/ 78442719 h 602"/>
              <a:gd name="T4" fmla="*/ 0 w 602"/>
              <a:gd name="T5" fmla="*/ 38764526 h 602"/>
              <a:gd name="T6" fmla="*/ 38763987 w 602"/>
              <a:gd name="T7" fmla="*/ 0 h 602"/>
              <a:gd name="T8" fmla="*/ 78441997 w 602"/>
              <a:gd name="T9" fmla="*/ 38764526 h 602"/>
              <a:gd name="T10" fmla="*/ 38763987 w 602"/>
              <a:gd name="T11" fmla="*/ 78442719 h 602"/>
              <a:gd name="T12" fmla="*/ 38763987 w 602"/>
              <a:gd name="T13" fmla="*/ 7439751 h 602"/>
              <a:gd name="T14" fmla="*/ 38763987 w 602"/>
              <a:gd name="T15" fmla="*/ 7439751 h 602"/>
              <a:gd name="T16" fmla="*/ 7439717 w 602"/>
              <a:gd name="T17" fmla="*/ 38764526 h 602"/>
              <a:gd name="T18" fmla="*/ 38763987 w 602"/>
              <a:gd name="T19" fmla="*/ 71002968 h 602"/>
              <a:gd name="T20" fmla="*/ 71002280 w 602"/>
              <a:gd name="T21" fmla="*/ 38764526 h 602"/>
              <a:gd name="T22" fmla="*/ 38763987 w 602"/>
              <a:gd name="T23" fmla="*/ 7439751 h 60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602" h="602">
                <a:moveTo>
                  <a:pt x="297" y="601"/>
                </a:moveTo>
                <a:lnTo>
                  <a:pt x="297" y="601"/>
                </a:lnTo>
                <a:cubicBezTo>
                  <a:pt x="134" y="601"/>
                  <a:pt x="0" y="467"/>
                  <a:pt x="0" y="297"/>
                </a:cubicBezTo>
                <a:cubicBezTo>
                  <a:pt x="0" y="135"/>
                  <a:pt x="134" y="0"/>
                  <a:pt x="297" y="0"/>
                </a:cubicBezTo>
                <a:cubicBezTo>
                  <a:pt x="466" y="0"/>
                  <a:pt x="601" y="135"/>
                  <a:pt x="601" y="297"/>
                </a:cubicBezTo>
                <a:cubicBezTo>
                  <a:pt x="601" y="467"/>
                  <a:pt x="466" y="601"/>
                  <a:pt x="297" y="601"/>
                </a:cubicBezTo>
                <a:close/>
                <a:moveTo>
                  <a:pt x="297" y="57"/>
                </a:moveTo>
                <a:lnTo>
                  <a:pt x="297" y="57"/>
                </a:lnTo>
                <a:cubicBezTo>
                  <a:pt x="163" y="57"/>
                  <a:pt x="57" y="163"/>
                  <a:pt x="57" y="297"/>
                </a:cubicBezTo>
                <a:cubicBezTo>
                  <a:pt x="57" y="431"/>
                  <a:pt x="163" y="544"/>
                  <a:pt x="297" y="544"/>
                </a:cubicBezTo>
                <a:cubicBezTo>
                  <a:pt x="431" y="544"/>
                  <a:pt x="544" y="431"/>
                  <a:pt x="544" y="297"/>
                </a:cubicBezTo>
                <a:cubicBezTo>
                  <a:pt x="544" y="163"/>
                  <a:pt x="431" y="57"/>
                  <a:pt x="297" y="57"/>
                </a:cubicBezTo>
                <a:close/>
              </a:path>
            </a:pathLst>
          </a:custGeom>
          <a:solidFill>
            <a:srgbClr val="942124"/>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17" name="矩形 1"/>
          <p:cNvSpPr/>
          <p:nvPr/>
        </p:nvSpPr>
        <p:spPr>
          <a:xfrm>
            <a:off x="2135560" y="4861841"/>
            <a:ext cx="9289723" cy="461665"/>
          </a:xfrm>
          <a:prstGeom prst="rect">
            <a:avLst/>
          </a:prstGeom>
        </p:spPr>
        <p:txBody>
          <a:bodyPr wrap="none">
            <a:spAutoFit/>
          </a:bodyPr>
          <a:lstStyle/>
          <a:p>
            <a:r>
              <a:rPr lang="zh-CN" altLang="en-US" sz="2400" dirty="0" smtClean="0">
                <a:latin typeface="Microsoft YaHei Light" charset="-122"/>
                <a:ea typeface="Microsoft YaHei Light" charset="-122"/>
                <a:cs typeface="Microsoft YaHei Light" charset="-122"/>
              </a:rPr>
              <a:t>利用</a:t>
            </a:r>
            <a:r>
              <a:rPr lang="en-US" altLang="zh-CN" sz="2400" dirty="0" smtClean="0">
                <a:latin typeface="Monaco" charset="0"/>
                <a:ea typeface="Monaco" charset="0"/>
                <a:cs typeface="Monaco" charset="0"/>
              </a:rPr>
              <a:t>pandas</a:t>
            </a:r>
            <a:r>
              <a:rPr lang="zh-CN" altLang="en-US" sz="2400" dirty="0" smtClean="0">
                <a:latin typeface="微软雅黑 Light" panose="020B0502040204020203" pitchFamily="34" charset="-122"/>
                <a:ea typeface="微软雅黑 Light" panose="020B0502040204020203" pitchFamily="34" charset="-122"/>
              </a:rPr>
              <a:t>导入数据及缺失值处理、使用</a:t>
            </a:r>
            <a:r>
              <a:rPr lang="en-US" altLang="zh-CN" sz="2400" dirty="0" err="1" smtClean="0">
                <a:latin typeface="Monaco" charset="0"/>
                <a:ea typeface="Monaco" charset="0"/>
                <a:cs typeface="Monaco" charset="0"/>
              </a:rPr>
              <a:t>matplotlib</a:t>
            </a:r>
            <a:r>
              <a:rPr lang="zh-CN" altLang="en-US" sz="2400" dirty="0" smtClean="0">
                <a:latin typeface="微软雅黑 Light" panose="020B0502040204020203" pitchFamily="34" charset="-122"/>
                <a:ea typeface="微软雅黑 Light" panose="020B0502040204020203" pitchFamily="34" charset="-122"/>
              </a:rPr>
              <a:t>绘制分布图</a:t>
            </a:r>
            <a:endParaRPr lang="zh-CN" altLang="en-US" sz="2400" dirty="0">
              <a:latin typeface="微软雅黑 Light" panose="020B0502040204020203" pitchFamily="34" charset="-122"/>
              <a:ea typeface="微软雅黑 Light" panose="020B0502040204020203" pitchFamily="34" charset="-122"/>
            </a:endParaRPr>
          </a:p>
        </p:txBody>
      </p:sp>
    </p:spTree>
    <p:extLst>
      <p:ext uri="{BB962C8B-B14F-4D97-AF65-F5344CB8AC3E}">
        <p14:creationId xmlns:p14="http://schemas.microsoft.com/office/powerpoint/2010/main" xmlns="" val="3989105133"/>
      </p:ext>
    </p:extLst>
  </p:cSld>
  <p:clrMapOvr>
    <a:masterClrMapping/>
  </p:clrMapOvr>
  <p:timing>
    <p:tnLst>
      <p:par>
        <p:cTn id="1" dur="indefinite" restart="never" nodeType="tmRoot"/>
      </p:par>
    </p:tn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983559" y="2133591"/>
            <a:ext cx="1080000" cy="1080000"/>
            <a:chOff x="8110158" y="3554322"/>
            <a:chExt cx="876300" cy="876300"/>
          </a:xfrm>
        </p:grpSpPr>
        <p:sp>
          <p:nvSpPr>
            <p:cNvPr id="18" name="椭圆 17"/>
            <p:cNvSpPr/>
            <p:nvPr/>
          </p:nvSpPr>
          <p:spPr>
            <a:xfrm>
              <a:off x="8110158" y="3554322"/>
              <a:ext cx="876300" cy="8763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9" name="图片 18"/>
            <p:cNvPicPr>
              <a:picLocks noChangeAspect="1"/>
            </p:cNvPicPr>
            <p:nvPr/>
          </p:nvPicPr>
          <p:blipFill>
            <a:blip r:embed="rId2" cstate="email">
              <a:extLst>
                <a:ext uri="{28A0092B-C50C-407E-A947-70E740481C1C}">
                  <a14:useLocalDpi xmlns:a14="http://schemas.microsoft.com/office/drawing/2010/main" xmlns=""/>
                </a:ext>
              </a:extLst>
            </a:blip>
            <a:stretch>
              <a:fillRect/>
            </a:stretch>
          </p:blipFill>
          <p:spPr>
            <a:xfrm>
              <a:off x="8232092" y="3758472"/>
              <a:ext cx="632433" cy="468000"/>
            </a:xfrm>
            <a:prstGeom prst="rect">
              <a:avLst/>
            </a:prstGeom>
          </p:spPr>
        </p:pic>
      </p:grpSp>
      <p:grpSp>
        <p:nvGrpSpPr>
          <p:cNvPr id="2" name="组合 1"/>
          <p:cNvGrpSpPr/>
          <p:nvPr/>
        </p:nvGrpSpPr>
        <p:grpSpPr>
          <a:xfrm>
            <a:off x="3877329" y="4140369"/>
            <a:ext cx="6573535" cy="584775"/>
            <a:chOff x="3877326" y="4290231"/>
            <a:chExt cx="6573535" cy="584775"/>
          </a:xfrm>
        </p:grpSpPr>
        <p:sp>
          <p:nvSpPr>
            <p:cNvPr id="20" name="矩形 19"/>
            <p:cNvSpPr/>
            <p:nvPr/>
          </p:nvSpPr>
          <p:spPr>
            <a:xfrm>
              <a:off x="3877326" y="4290231"/>
              <a:ext cx="4886274" cy="584775"/>
            </a:xfrm>
            <a:prstGeom prst="rect">
              <a:avLst/>
            </a:prstGeom>
          </p:spPr>
          <p:txBody>
            <a:bodyPr wrap="none">
              <a:spAutoFit/>
            </a:bodyPr>
            <a:lstStyle/>
            <a:p>
              <a:r>
                <a:rPr lang="zh-CN" altLang="en-US" sz="3200" b="1" dirty="0" smtClean="0">
                  <a:solidFill>
                    <a:srgbClr val="942124"/>
                  </a:solidFill>
                  <a:latin typeface="微软雅黑 Light" panose="020B0502040204020203" pitchFamily="34" charset="-122"/>
                  <a:ea typeface="微软雅黑 Light" panose="020B0502040204020203" pitchFamily="34" charset="-122"/>
                </a:rPr>
                <a:t>第十一部分</a:t>
              </a:r>
              <a:r>
                <a:rPr lang="en-US" altLang="zh-CN" sz="3200" b="1" dirty="0" smtClean="0">
                  <a:solidFill>
                    <a:srgbClr val="942124"/>
                  </a:solidFill>
                  <a:latin typeface="微软雅黑 Light" panose="020B0502040204020203" pitchFamily="34" charset="-122"/>
                  <a:ea typeface="微软雅黑 Light" panose="020B0502040204020203" pitchFamily="34" charset="-122"/>
                </a:rPr>
                <a:t> Python</a:t>
              </a:r>
              <a:r>
                <a:rPr lang="zh-CN" altLang="en-US" sz="3200" b="1" dirty="0" smtClean="0">
                  <a:solidFill>
                    <a:srgbClr val="942124"/>
                  </a:solidFill>
                  <a:latin typeface="微软雅黑 Light" panose="020B0502040204020203" pitchFamily="34" charset="-122"/>
                  <a:ea typeface="微软雅黑 Light" panose="020B0502040204020203" pitchFamily="34" charset="-122"/>
                </a:rPr>
                <a:t>中的类</a:t>
              </a:r>
              <a:endParaRPr lang="zh-CN" altLang="en-US" sz="3200" b="1" dirty="0">
                <a:solidFill>
                  <a:srgbClr val="942124"/>
                </a:solidFill>
                <a:latin typeface="微软雅黑 Light" panose="020B0502040204020203" pitchFamily="34" charset="-122"/>
                <a:ea typeface="微软雅黑 Light" panose="020B0502040204020203" pitchFamily="34" charset="-122"/>
              </a:endParaRPr>
            </a:p>
          </p:txBody>
        </p:sp>
        <p:cxnSp>
          <p:nvCxnSpPr>
            <p:cNvPr id="30" name="直接连接符 29"/>
            <p:cNvCxnSpPr/>
            <p:nvPr/>
          </p:nvCxnSpPr>
          <p:spPr>
            <a:xfrm>
              <a:off x="3962401" y="4875006"/>
              <a:ext cx="6488460"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34" name="组合 33"/>
          <p:cNvGrpSpPr/>
          <p:nvPr/>
        </p:nvGrpSpPr>
        <p:grpSpPr>
          <a:xfrm>
            <a:off x="4030879" y="2133590"/>
            <a:ext cx="1080000" cy="1080000"/>
            <a:chOff x="8502232" y="2244385"/>
            <a:chExt cx="876300" cy="876300"/>
          </a:xfrm>
        </p:grpSpPr>
        <p:sp>
          <p:nvSpPr>
            <p:cNvPr id="35" name="椭圆 34"/>
            <p:cNvSpPr/>
            <p:nvPr/>
          </p:nvSpPr>
          <p:spPr>
            <a:xfrm>
              <a:off x="8502232" y="2244385"/>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6" name="图片 35"/>
            <p:cNvPicPr>
              <a:picLocks noChangeAspect="1"/>
            </p:cNvPicPr>
            <p:nvPr/>
          </p:nvPicPr>
          <p:blipFill>
            <a:blip r:embed="rId3">
              <a:extLst>
                <a:ext uri="{28A0092B-C50C-407E-A947-70E740481C1C}">
                  <a14:useLocalDpi xmlns:a14="http://schemas.microsoft.com/office/drawing/2010/main" xmlns=""/>
                </a:ext>
              </a:extLst>
            </a:blip>
            <a:stretch>
              <a:fillRect/>
            </a:stretch>
          </p:blipFill>
          <p:spPr>
            <a:xfrm>
              <a:off x="8599561" y="2432946"/>
              <a:ext cx="681643" cy="613479"/>
            </a:xfrm>
            <a:prstGeom prst="rect">
              <a:avLst/>
            </a:prstGeom>
          </p:spPr>
        </p:pic>
      </p:grpSp>
      <p:grpSp>
        <p:nvGrpSpPr>
          <p:cNvPr id="37" name="组合 36"/>
          <p:cNvGrpSpPr/>
          <p:nvPr/>
        </p:nvGrpSpPr>
        <p:grpSpPr>
          <a:xfrm>
            <a:off x="10133829" y="2137219"/>
            <a:ext cx="1080000" cy="1080000"/>
            <a:chOff x="6787469" y="2184355"/>
            <a:chExt cx="876300" cy="876300"/>
          </a:xfrm>
        </p:grpSpPr>
        <p:sp>
          <p:nvSpPr>
            <p:cNvPr id="38" name="椭圆 37"/>
            <p:cNvSpPr/>
            <p:nvPr/>
          </p:nvSpPr>
          <p:spPr>
            <a:xfrm>
              <a:off x="6787469" y="2184355"/>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9" name="图片 38"/>
            <p:cNvPicPr>
              <a:picLocks noChangeAspect="1"/>
            </p:cNvPicPr>
            <p:nvPr/>
          </p:nvPicPr>
          <p:blipFill>
            <a:blip r:embed="rId4" cstate="email">
              <a:extLst>
                <a:ext uri="{28A0092B-C50C-407E-A947-70E740481C1C}">
                  <a14:useLocalDpi xmlns:a14="http://schemas.microsoft.com/office/drawing/2010/main" xmlns=""/>
                </a:ext>
              </a:extLst>
            </a:blip>
            <a:stretch>
              <a:fillRect/>
            </a:stretch>
          </p:blipFill>
          <p:spPr>
            <a:xfrm>
              <a:off x="6997019" y="2279604"/>
              <a:ext cx="457201" cy="762002"/>
            </a:xfrm>
            <a:prstGeom prst="rect">
              <a:avLst/>
            </a:prstGeom>
          </p:spPr>
        </p:pic>
      </p:grpSp>
      <p:grpSp>
        <p:nvGrpSpPr>
          <p:cNvPr id="40" name="组合 39"/>
          <p:cNvGrpSpPr/>
          <p:nvPr/>
        </p:nvGrpSpPr>
        <p:grpSpPr>
          <a:xfrm>
            <a:off x="7211921" y="2133821"/>
            <a:ext cx="1080000" cy="1080000"/>
            <a:chOff x="8064082" y="5195503"/>
            <a:chExt cx="876300" cy="876300"/>
          </a:xfrm>
        </p:grpSpPr>
        <p:sp>
          <p:nvSpPr>
            <p:cNvPr id="41" name="椭圆 40"/>
            <p:cNvSpPr/>
            <p:nvPr/>
          </p:nvSpPr>
          <p:spPr>
            <a:xfrm>
              <a:off x="8064082" y="5195503"/>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2" name="图片 41"/>
            <p:cNvPicPr>
              <a:picLocks noChangeAspect="1"/>
            </p:cNvPicPr>
            <p:nvPr/>
          </p:nvPicPr>
          <p:blipFill>
            <a:blip r:embed="rId5">
              <a:extLst>
                <a:ext uri="{28A0092B-C50C-407E-A947-70E740481C1C}">
                  <a14:useLocalDpi xmlns:a14="http://schemas.microsoft.com/office/drawing/2010/main" xmlns=""/>
                </a:ext>
              </a:extLst>
            </a:blip>
            <a:stretch>
              <a:fillRect/>
            </a:stretch>
          </p:blipFill>
          <p:spPr>
            <a:xfrm>
              <a:off x="8196232" y="5239074"/>
              <a:ext cx="612000" cy="789158"/>
            </a:xfrm>
            <a:prstGeom prst="rect">
              <a:avLst/>
            </a:prstGeom>
          </p:spPr>
        </p:pic>
      </p:grpSp>
      <p:pic>
        <p:nvPicPr>
          <p:cNvPr id="5" name="图片 4" descr="pic.png"/>
          <p:cNvPicPr>
            <a:picLocks noChangeAspect="1"/>
          </p:cNvPicPr>
          <p:nvPr/>
        </p:nvPicPr>
        <p:blipFill>
          <a:blip r:embed="rId6" cstate="email">
            <a:extLst>
              <a:ext uri="{28A0092B-C50C-407E-A947-70E740481C1C}">
                <a14:useLocalDpi xmlns:a14="http://schemas.microsoft.com/office/drawing/2010/main" xmlns=""/>
              </a:ext>
            </a:extLst>
          </a:blip>
          <a:stretch>
            <a:fillRect/>
          </a:stretch>
        </p:blipFill>
        <p:spPr>
          <a:xfrm>
            <a:off x="0" y="0"/>
            <a:ext cx="12234334" cy="3844639"/>
          </a:xfrm>
          <a:prstGeom prst="rect">
            <a:avLst/>
          </a:prstGeom>
        </p:spPr>
      </p:pic>
      <p:sp>
        <p:nvSpPr>
          <p:cNvPr id="21" name="矩形 20"/>
          <p:cNvSpPr/>
          <p:nvPr/>
        </p:nvSpPr>
        <p:spPr bwMode="auto">
          <a:xfrm>
            <a:off x="3941021" y="4926457"/>
            <a:ext cx="3225136" cy="1569660"/>
          </a:xfrm>
          <a:prstGeom prst="rect">
            <a:avLst/>
          </a:prstGeom>
        </p:spPr>
        <p:txBody>
          <a:bodyPr wrap="square">
            <a:spAutoFit/>
          </a:bodyPr>
          <a:lstStyle/>
          <a:p>
            <a:pPr fontAlgn="base">
              <a:spcBef>
                <a:spcPct val="0"/>
              </a:spcBef>
              <a:spcAft>
                <a:spcPct val="0"/>
              </a:spcAft>
            </a:pPr>
            <a:r>
              <a:rPr lang="zh-CN" altLang="en-US" sz="2400" dirty="0" smtClean="0">
                <a:latin typeface="微软雅黑 Light" panose="020B0502040204020203" pitchFamily="34" charset="-122"/>
                <a:ea typeface="微软雅黑 Light" panose="020B0502040204020203" pitchFamily="34" charset="-122"/>
                <a:cs typeface="Microsoft YaHei" charset="0"/>
              </a:rPr>
              <a:t>对象和类</a:t>
            </a:r>
            <a:endParaRPr lang="en-US" altLang="zh-CN" sz="2400" dirty="0" smtClean="0">
              <a:latin typeface="微软雅黑 Light" panose="020B0502040204020203" pitchFamily="34" charset="-122"/>
              <a:ea typeface="微软雅黑 Light" panose="020B0502040204020203" pitchFamily="34" charset="-122"/>
              <a:cs typeface="Microsoft YaHei" charset="0"/>
            </a:endParaRPr>
          </a:p>
          <a:p>
            <a:pPr fontAlgn="base">
              <a:spcBef>
                <a:spcPct val="0"/>
              </a:spcBef>
              <a:spcAft>
                <a:spcPct val="0"/>
              </a:spcAft>
            </a:pPr>
            <a:r>
              <a:rPr lang="zh-CN" altLang="en-US" sz="2400" dirty="0" smtClean="0">
                <a:latin typeface="微软雅黑 Light" panose="020B0502040204020203" pitchFamily="34" charset="-122"/>
                <a:ea typeface="微软雅黑 Light" panose="020B0502040204020203" pitchFamily="34" charset="-122"/>
                <a:cs typeface="Microsoft YaHei" charset="0"/>
              </a:rPr>
              <a:t>类的创建</a:t>
            </a:r>
            <a:endParaRPr lang="en-US" altLang="zh-CN" sz="2400" dirty="0" smtClean="0">
              <a:latin typeface="微软雅黑 Light" panose="020B0502040204020203" pitchFamily="34" charset="-122"/>
              <a:ea typeface="微软雅黑 Light" panose="020B0502040204020203" pitchFamily="34" charset="-122"/>
              <a:cs typeface="Microsoft YaHei" charset="0"/>
            </a:endParaRPr>
          </a:p>
          <a:p>
            <a:pPr fontAlgn="base">
              <a:spcBef>
                <a:spcPct val="0"/>
              </a:spcBef>
              <a:spcAft>
                <a:spcPct val="0"/>
              </a:spcAft>
            </a:pPr>
            <a:r>
              <a:rPr lang="zh-CN" altLang="en-US" sz="2400" dirty="0" smtClean="0">
                <a:latin typeface="微软雅黑 Light" panose="020B0502040204020203" pitchFamily="34" charset="-122"/>
                <a:ea typeface="微软雅黑 Light" panose="020B0502040204020203" pitchFamily="34" charset="-122"/>
                <a:cs typeface="Microsoft YaHei" charset="0"/>
              </a:rPr>
              <a:t>初始化方法</a:t>
            </a:r>
            <a:r>
              <a:rPr lang="en-US" altLang="zh-CN" sz="2400" dirty="0" smtClean="0">
                <a:latin typeface="微软雅黑 Light" panose="020B0502040204020203" pitchFamily="34" charset="-122"/>
                <a:ea typeface="微软雅黑 Light" panose="020B0502040204020203" pitchFamily="34" charset="-122"/>
                <a:cs typeface="Microsoft YaHei" charset="0"/>
              </a:rPr>
              <a:t>__</a:t>
            </a:r>
            <a:r>
              <a:rPr lang="en-US" altLang="zh-CN" sz="2400" dirty="0" err="1" smtClean="0">
                <a:latin typeface="Monaco" charset="0"/>
                <a:ea typeface="Monaco" charset="0"/>
                <a:cs typeface="Monaco" charset="0"/>
              </a:rPr>
              <a:t>init</a:t>
            </a:r>
            <a:r>
              <a:rPr lang="en-US" altLang="zh-CN" sz="2400" dirty="0" smtClean="0">
                <a:latin typeface="微软雅黑 Light" panose="020B0502040204020203" pitchFamily="34" charset="-122"/>
                <a:ea typeface="微软雅黑 Light" panose="020B0502040204020203" pitchFamily="34" charset="-122"/>
                <a:cs typeface="Microsoft YaHei" charset="0"/>
              </a:rPr>
              <a:t>__</a:t>
            </a:r>
          </a:p>
          <a:p>
            <a:pPr fontAlgn="base">
              <a:spcBef>
                <a:spcPct val="0"/>
              </a:spcBef>
              <a:spcAft>
                <a:spcPct val="0"/>
              </a:spcAft>
            </a:pPr>
            <a:r>
              <a:rPr lang="zh-CN" altLang="en-US" sz="2400" dirty="0" smtClean="0">
                <a:latin typeface="微软雅黑 Light" panose="020B0502040204020203" pitchFamily="34" charset="-122"/>
                <a:ea typeface="微软雅黑 Light" panose="020B0502040204020203" pitchFamily="34" charset="-122"/>
                <a:cs typeface="Microsoft YaHei" charset="0"/>
              </a:rPr>
              <a:t>检测缺失值的方法</a:t>
            </a:r>
            <a:endParaRPr lang="en-US" altLang="zh-CN" sz="2400" dirty="0" smtClean="0">
              <a:latin typeface="微软雅黑 Light" panose="020B0502040204020203" pitchFamily="34" charset="-122"/>
              <a:ea typeface="微软雅黑 Light" panose="020B0502040204020203" pitchFamily="34" charset="-122"/>
              <a:cs typeface="Microsoft YaHei" charset="0"/>
            </a:endParaRPr>
          </a:p>
        </p:txBody>
      </p:sp>
      <p:sp>
        <p:nvSpPr>
          <p:cNvPr id="22" name="矩形 21"/>
          <p:cNvSpPr/>
          <p:nvPr/>
        </p:nvSpPr>
        <p:spPr bwMode="auto">
          <a:xfrm>
            <a:off x="7166157" y="4926457"/>
            <a:ext cx="4047672" cy="1200329"/>
          </a:xfrm>
          <a:prstGeom prst="rect">
            <a:avLst/>
          </a:prstGeom>
        </p:spPr>
        <p:txBody>
          <a:bodyPr wrap="square">
            <a:spAutoFit/>
          </a:bodyPr>
          <a:lstStyle/>
          <a:p>
            <a:pPr fontAlgn="base">
              <a:spcBef>
                <a:spcPct val="0"/>
              </a:spcBef>
              <a:spcAft>
                <a:spcPct val="0"/>
              </a:spcAft>
            </a:pPr>
            <a:r>
              <a:rPr lang="zh-CN" altLang="en-US" sz="2400" dirty="0" smtClean="0">
                <a:latin typeface="微软雅黑 Light" panose="020B0502040204020203" pitchFamily="34" charset="-122"/>
                <a:ea typeface="微软雅黑 Light" panose="020B0502040204020203" pitchFamily="34" charset="-122"/>
                <a:cs typeface="Microsoft YaHei" charset="0"/>
              </a:rPr>
              <a:t>成员私有化</a:t>
            </a:r>
            <a:endParaRPr lang="en-US" altLang="zh-CN" sz="2400" dirty="0" smtClean="0">
              <a:latin typeface="微软雅黑 Light" panose="020B0502040204020203" pitchFamily="34" charset="-122"/>
              <a:ea typeface="微软雅黑 Light" panose="020B0502040204020203" pitchFamily="34" charset="-122"/>
              <a:cs typeface="Microsoft YaHei" charset="0"/>
            </a:endParaRPr>
          </a:p>
          <a:p>
            <a:pPr fontAlgn="base">
              <a:spcBef>
                <a:spcPct val="0"/>
              </a:spcBef>
              <a:spcAft>
                <a:spcPct val="0"/>
              </a:spcAft>
            </a:pPr>
            <a:r>
              <a:rPr lang="zh-CN" altLang="en-US" sz="2400" dirty="0" smtClean="0">
                <a:latin typeface="微软雅黑 Light" panose="020B0502040204020203" pitchFamily="34" charset="-122"/>
                <a:ea typeface="微软雅黑 Light" panose="020B0502040204020203" pitchFamily="34" charset="-122"/>
                <a:cs typeface="Microsoft YaHei" charset="0"/>
              </a:rPr>
              <a:t>类的继承</a:t>
            </a:r>
            <a:endParaRPr lang="en-US" altLang="zh-CN" sz="2400" dirty="0" smtClean="0">
              <a:latin typeface="微软雅黑 Light" panose="020B0502040204020203" pitchFamily="34" charset="-122"/>
              <a:ea typeface="微软雅黑 Light" panose="020B0502040204020203" pitchFamily="34" charset="-122"/>
              <a:cs typeface="Microsoft YaHei" charset="0"/>
            </a:endParaRPr>
          </a:p>
          <a:p>
            <a:pPr fontAlgn="base">
              <a:spcBef>
                <a:spcPct val="0"/>
              </a:spcBef>
              <a:spcAft>
                <a:spcPct val="0"/>
              </a:spcAft>
            </a:pPr>
            <a:r>
              <a:rPr lang="zh-CN" altLang="en-US" sz="2400" dirty="0" smtClean="0">
                <a:latin typeface="微软雅黑 Light" panose="020B0502040204020203" pitchFamily="34" charset="-122"/>
                <a:ea typeface="微软雅黑 Light" panose="020B0502040204020203" pitchFamily="34" charset="-122"/>
                <a:cs typeface="Microsoft YaHei" charset="0"/>
              </a:rPr>
              <a:t>类存在的意义</a:t>
            </a:r>
            <a:endParaRPr lang="en-US" altLang="zh-CN" sz="2400" dirty="0" smtClean="0">
              <a:latin typeface="微软雅黑 Light" panose="020B0502040204020203" pitchFamily="34" charset="-122"/>
              <a:ea typeface="微软雅黑 Light" panose="020B0502040204020203" pitchFamily="34" charset="-122"/>
              <a:cs typeface="Microsoft YaHei" charset="0"/>
            </a:endParaRPr>
          </a:p>
        </p:txBody>
      </p:sp>
    </p:spTree>
    <p:extLst>
      <p:ext uri="{BB962C8B-B14F-4D97-AF65-F5344CB8AC3E}">
        <p14:creationId xmlns:p14="http://schemas.microsoft.com/office/powerpoint/2010/main" xmlns="" val="246733887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8"/>
          <p:cNvSpPr txBox="1">
            <a:spLocks/>
          </p:cNvSpPr>
          <p:nvPr/>
        </p:nvSpPr>
        <p:spPr>
          <a:xfrm>
            <a:off x="911424" y="579766"/>
            <a:ext cx="10515600" cy="7810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微软雅黑 Light" panose="020B0502040204020203" pitchFamily="34" charset="-122"/>
                <a:ea typeface="微软雅黑 Light" panose="020B0502040204020203" pitchFamily="34" charset="-122"/>
                <a:cs typeface="+mj-cs"/>
              </a:defRPr>
            </a:lvl1pPr>
          </a:lstStyle>
          <a:p>
            <a:r>
              <a:rPr lang="zh-CN" altLang="en-US" sz="3200" b="1" dirty="0" smtClean="0">
                <a:solidFill>
                  <a:srgbClr val="942124"/>
                </a:solidFill>
                <a:cs typeface="+mn-cs"/>
              </a:rPr>
              <a:t>面向对象编程语言</a:t>
            </a:r>
            <a:endParaRPr lang="zh-CN" altLang="en-US" sz="3200" b="1" dirty="0">
              <a:solidFill>
                <a:srgbClr val="942124"/>
              </a:solidFill>
              <a:cs typeface="+mn-cs"/>
            </a:endParaRPr>
          </a:p>
        </p:txBody>
      </p:sp>
      <p:sp>
        <p:nvSpPr>
          <p:cNvPr id="2" name="内容占位符 1"/>
          <p:cNvSpPr>
            <a:spLocks noGrp="1"/>
          </p:cNvSpPr>
          <p:nvPr>
            <p:ph idx="1"/>
          </p:nvPr>
        </p:nvSpPr>
        <p:spPr>
          <a:xfrm>
            <a:off x="651114" y="1700808"/>
            <a:ext cx="10775910" cy="9289032"/>
          </a:xfrm>
        </p:spPr>
        <p:txBody>
          <a:bodyPr>
            <a:normAutofit/>
          </a:bodyPr>
          <a:lstStyle/>
          <a:p>
            <a:pPr>
              <a:lnSpc>
                <a:spcPct val="150000"/>
              </a:lnSpc>
            </a:pPr>
            <a:r>
              <a:rPr kumimoji="1" lang="en-US" altLang="zh-CN" sz="2400" dirty="0"/>
              <a:t>Python</a:t>
            </a:r>
            <a:r>
              <a:rPr kumimoji="1" lang="zh-CN" altLang="en-US" sz="2400" dirty="0"/>
              <a:t>语言是一种面向对象编程语言（</a:t>
            </a:r>
            <a:r>
              <a:rPr kumimoji="1" lang="en-US" altLang="zh-CN" sz="2400" dirty="0"/>
              <a:t>Object-Oriented Programming Language</a:t>
            </a:r>
            <a:r>
              <a:rPr kumimoji="1" lang="zh-CN" altLang="en-US" sz="2400" dirty="0"/>
              <a:t>），简称为</a:t>
            </a:r>
            <a:r>
              <a:rPr kumimoji="1" lang="en-US" altLang="zh-CN" sz="2400" b="1" dirty="0"/>
              <a:t>OOP</a:t>
            </a:r>
            <a:r>
              <a:rPr kumimoji="1" lang="zh-CN" altLang="en-US" sz="2400" b="1" dirty="0" smtClean="0"/>
              <a:t>语言</a:t>
            </a:r>
            <a:endParaRPr kumimoji="1" lang="en-US" altLang="zh-CN" sz="2400" b="1" dirty="0"/>
          </a:p>
          <a:p>
            <a:pPr>
              <a:lnSpc>
                <a:spcPct val="150000"/>
              </a:lnSpc>
            </a:pPr>
            <a:r>
              <a:rPr kumimoji="1" lang="zh-CN" altLang="en-US" sz="2400" dirty="0"/>
              <a:t>无论是变量还是函数，它们都是属于某一个特定的类（</a:t>
            </a:r>
            <a:r>
              <a:rPr kumimoji="1" lang="en-US" altLang="zh-CN" sz="2400" dirty="0"/>
              <a:t>class</a:t>
            </a:r>
            <a:r>
              <a:rPr kumimoji="1" lang="zh-CN" altLang="en-US" sz="2400" dirty="0"/>
              <a:t>）。类中的对象叫做该类的</a:t>
            </a:r>
            <a:r>
              <a:rPr kumimoji="1" lang="zh-CN" altLang="en-US" sz="2400" b="1" dirty="0"/>
              <a:t>实例（</a:t>
            </a:r>
            <a:r>
              <a:rPr kumimoji="1" lang="en-US" altLang="zh-CN" sz="2400" b="1" dirty="0"/>
              <a:t>instance</a:t>
            </a:r>
            <a:r>
              <a:rPr kumimoji="1" lang="zh-CN" altLang="en-US" sz="2400" b="1" dirty="0"/>
              <a:t>）</a:t>
            </a:r>
          </a:p>
          <a:p>
            <a:pPr>
              <a:lnSpc>
                <a:spcPct val="150000"/>
              </a:lnSpc>
            </a:pPr>
            <a:r>
              <a:rPr kumimoji="1" lang="zh-CN" altLang="en-US" sz="2400" dirty="0"/>
              <a:t>特定类的所有对象都与</a:t>
            </a:r>
            <a:r>
              <a:rPr kumimoji="1" lang="zh-CN" altLang="en-US" sz="2400" b="1" dirty="0"/>
              <a:t>方法（</a:t>
            </a:r>
            <a:r>
              <a:rPr kumimoji="1" lang="en-US" altLang="zh-CN" sz="2400" b="1" dirty="0"/>
              <a:t>method</a:t>
            </a:r>
            <a:r>
              <a:rPr kumimoji="1" lang="zh-CN" altLang="en-US" sz="2400" b="1" dirty="0"/>
              <a:t>）</a:t>
            </a:r>
            <a:r>
              <a:rPr kumimoji="1" lang="zh-CN" altLang="en-US" sz="2400" dirty="0"/>
              <a:t>相关联，这些方法类似于一个函数，我们编写一次之后，可以重复的调用</a:t>
            </a:r>
            <a:endParaRPr kumimoji="1" lang="en-US" altLang="zh-CN" sz="2400" dirty="0"/>
          </a:p>
          <a:p>
            <a:pPr>
              <a:lnSpc>
                <a:spcPct val="150000"/>
              </a:lnSpc>
            </a:pPr>
            <a:r>
              <a:rPr kumimoji="1" lang="zh-CN" altLang="en-US" sz="2400" dirty="0"/>
              <a:t>一旦某个对象属于某个特定类之后，该对象就可以使用该类的所有方法</a:t>
            </a:r>
          </a:p>
        </p:txBody>
      </p:sp>
      <p:sp>
        <p:nvSpPr>
          <p:cNvPr id="5" name="矩形 28"/>
          <p:cNvSpPr/>
          <p:nvPr/>
        </p:nvSpPr>
        <p:spPr>
          <a:xfrm>
            <a:off x="-18899" y="671163"/>
            <a:ext cx="670013"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Tree>
    <p:extLst>
      <p:ext uri="{BB962C8B-B14F-4D97-AF65-F5344CB8AC3E}">
        <p14:creationId xmlns:p14="http://schemas.microsoft.com/office/powerpoint/2010/main" xmlns="" val="1146256906"/>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8"/>
          <p:cNvSpPr txBox="1">
            <a:spLocks/>
          </p:cNvSpPr>
          <p:nvPr/>
        </p:nvSpPr>
        <p:spPr>
          <a:xfrm>
            <a:off x="911424" y="579766"/>
            <a:ext cx="10515600" cy="7810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微软雅黑 Light" panose="020B0502040204020203" pitchFamily="34" charset="-122"/>
                <a:ea typeface="微软雅黑 Light" panose="020B0502040204020203" pitchFamily="34" charset="-122"/>
                <a:cs typeface="+mj-cs"/>
              </a:defRPr>
            </a:lvl1pPr>
          </a:lstStyle>
          <a:p>
            <a:r>
              <a:rPr lang="zh-CN" altLang="en-US" sz="3200" b="1" dirty="0" smtClean="0">
                <a:solidFill>
                  <a:srgbClr val="942124"/>
                </a:solidFill>
                <a:cs typeface="+mn-cs"/>
              </a:rPr>
              <a:t>面向对象编程语言</a:t>
            </a:r>
            <a:endParaRPr lang="zh-CN" altLang="en-US" sz="3200" b="1" dirty="0">
              <a:solidFill>
                <a:srgbClr val="942124"/>
              </a:solidFill>
              <a:cs typeface="+mn-cs"/>
            </a:endParaRPr>
          </a:p>
        </p:txBody>
      </p:sp>
      <p:sp>
        <p:nvSpPr>
          <p:cNvPr id="2" name="内容占位符 1"/>
          <p:cNvSpPr>
            <a:spLocks noGrp="1"/>
          </p:cNvSpPr>
          <p:nvPr>
            <p:ph idx="1"/>
          </p:nvPr>
        </p:nvSpPr>
        <p:spPr>
          <a:xfrm>
            <a:off x="5159896" y="1525771"/>
            <a:ext cx="5893792" cy="4786668"/>
          </a:xfrm>
        </p:spPr>
        <p:txBody>
          <a:bodyPr>
            <a:normAutofit/>
          </a:bodyPr>
          <a:lstStyle/>
          <a:p>
            <a:pPr>
              <a:lnSpc>
                <a:spcPct val="150000"/>
              </a:lnSpc>
            </a:pPr>
            <a:r>
              <a:rPr kumimoji="1" lang="zh-CN" altLang="en-US" sz="2400" dirty="0" smtClean="0"/>
              <a:t>一个人（</a:t>
            </a:r>
            <a:r>
              <a:rPr kumimoji="1" lang="en-US" altLang="zh-CN" sz="2400" dirty="0" smtClean="0"/>
              <a:t>NBA</a:t>
            </a:r>
            <a:r>
              <a:rPr kumimoji="1" lang="zh-CN" altLang="en-US" sz="2400" dirty="0" smtClean="0"/>
              <a:t>球员）</a:t>
            </a:r>
            <a:endParaRPr kumimoji="1" lang="en-US" altLang="zh-CN" sz="2400" dirty="0" smtClean="0"/>
          </a:p>
          <a:p>
            <a:pPr lvl="1">
              <a:lnSpc>
                <a:spcPct val="150000"/>
              </a:lnSpc>
              <a:buFont typeface="Arial" charset="0"/>
              <a:buChar char="•"/>
            </a:pPr>
            <a:r>
              <a:rPr kumimoji="1" lang="zh-CN" altLang="en-US" sz="2000" dirty="0" smtClean="0"/>
              <a:t>人的组成元素</a:t>
            </a:r>
            <a:endParaRPr kumimoji="1" lang="en-US" altLang="zh-CN" sz="2000" dirty="0" smtClean="0"/>
          </a:p>
          <a:p>
            <a:pPr lvl="2">
              <a:lnSpc>
                <a:spcPct val="150000"/>
              </a:lnSpc>
              <a:buFont typeface="Arial" charset="0"/>
              <a:buChar char="•"/>
            </a:pPr>
            <a:r>
              <a:rPr kumimoji="1" lang="zh-CN" altLang="en-US" sz="1800" dirty="0" smtClean="0"/>
              <a:t>头、五官、四肢</a:t>
            </a:r>
            <a:endParaRPr kumimoji="1" lang="en-US" altLang="zh-CN" sz="1800" dirty="0" smtClean="0"/>
          </a:p>
          <a:p>
            <a:pPr lvl="2">
              <a:lnSpc>
                <a:spcPct val="150000"/>
              </a:lnSpc>
              <a:buFont typeface="Arial" charset="0"/>
              <a:buChar char="•"/>
            </a:pPr>
            <a:r>
              <a:rPr kumimoji="1" lang="zh-CN" altLang="en-US" sz="1800" dirty="0" smtClean="0"/>
              <a:t>性别、血型、身高、名字</a:t>
            </a:r>
            <a:endParaRPr kumimoji="1" lang="en-US" altLang="zh-CN" sz="1800" dirty="0" smtClean="0"/>
          </a:p>
          <a:p>
            <a:pPr lvl="2">
              <a:lnSpc>
                <a:spcPct val="150000"/>
              </a:lnSpc>
              <a:buFont typeface="Arial" charset="0"/>
              <a:buChar char="•"/>
            </a:pPr>
            <a:r>
              <a:rPr kumimoji="1" lang="zh-CN" altLang="en-US" sz="1800" dirty="0" smtClean="0"/>
              <a:t>所在球队、球衣号码</a:t>
            </a:r>
            <a:endParaRPr kumimoji="1" lang="en-US" altLang="zh-CN" sz="1800" dirty="0" smtClean="0"/>
          </a:p>
          <a:p>
            <a:pPr lvl="1">
              <a:lnSpc>
                <a:spcPct val="150000"/>
              </a:lnSpc>
              <a:buFont typeface="Arial" charset="0"/>
              <a:buChar char="•"/>
            </a:pPr>
            <a:r>
              <a:rPr kumimoji="1" lang="zh-CN" altLang="en-US" sz="2000" dirty="0" smtClean="0"/>
              <a:t>人的行为</a:t>
            </a:r>
            <a:endParaRPr kumimoji="1" lang="en-US" altLang="zh-CN" sz="2000" dirty="0" smtClean="0"/>
          </a:p>
          <a:p>
            <a:pPr lvl="2">
              <a:lnSpc>
                <a:spcPct val="150000"/>
              </a:lnSpc>
              <a:buFont typeface="Arial" charset="0"/>
              <a:buChar char="•"/>
            </a:pPr>
            <a:r>
              <a:rPr kumimoji="1" lang="zh-CN" altLang="en-US" sz="1800" dirty="0" smtClean="0"/>
              <a:t>吃喝</a:t>
            </a:r>
            <a:endParaRPr kumimoji="1" lang="en-US" altLang="zh-CN" sz="1800" dirty="0" smtClean="0"/>
          </a:p>
          <a:p>
            <a:pPr lvl="2">
              <a:lnSpc>
                <a:spcPct val="150000"/>
              </a:lnSpc>
              <a:buFont typeface="Arial" charset="0"/>
              <a:buChar char="•"/>
            </a:pPr>
            <a:r>
              <a:rPr kumimoji="1" lang="zh-CN" altLang="en-US" sz="1800" dirty="0" smtClean="0"/>
              <a:t>跑步、跳跃</a:t>
            </a:r>
            <a:endParaRPr kumimoji="1" lang="en-US" altLang="zh-CN" sz="1800" dirty="0" smtClean="0"/>
          </a:p>
          <a:p>
            <a:pPr lvl="2">
              <a:lnSpc>
                <a:spcPct val="150000"/>
              </a:lnSpc>
              <a:buFont typeface="Arial" charset="0"/>
              <a:buChar char="•"/>
            </a:pPr>
            <a:r>
              <a:rPr kumimoji="1" lang="zh-CN" altLang="en-US" sz="1800" dirty="0" smtClean="0"/>
              <a:t>运球、投篮、传球、抢断、传球</a:t>
            </a:r>
            <a:endParaRPr kumimoji="1" lang="zh-CN" altLang="en-US" sz="1800" dirty="0"/>
          </a:p>
        </p:txBody>
      </p:sp>
      <p:sp>
        <p:nvSpPr>
          <p:cNvPr id="5" name="矩形 28"/>
          <p:cNvSpPr/>
          <p:nvPr/>
        </p:nvSpPr>
        <p:spPr>
          <a:xfrm>
            <a:off x="-18899" y="671163"/>
            <a:ext cx="670013"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pic>
        <p:nvPicPr>
          <p:cNvPr id="3" name="图片 2"/>
          <p:cNvPicPr>
            <a:picLocks noChangeAspect="1"/>
          </p:cNvPicPr>
          <p:nvPr/>
        </p:nvPicPr>
        <p:blipFill>
          <a:blip r:embed="rId3"/>
          <a:stretch>
            <a:fillRect/>
          </a:stretch>
        </p:blipFill>
        <p:spPr>
          <a:xfrm>
            <a:off x="1127448" y="1700807"/>
            <a:ext cx="2949863" cy="4436595"/>
          </a:xfrm>
          <a:prstGeom prst="rect">
            <a:avLst/>
          </a:prstGeom>
        </p:spPr>
      </p:pic>
    </p:spTree>
    <p:extLst>
      <p:ext uri="{BB962C8B-B14F-4D97-AF65-F5344CB8AC3E}">
        <p14:creationId xmlns:p14="http://schemas.microsoft.com/office/powerpoint/2010/main" xmlns="" val="2608371215"/>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8"/>
          <p:cNvSpPr txBox="1">
            <a:spLocks/>
          </p:cNvSpPr>
          <p:nvPr/>
        </p:nvSpPr>
        <p:spPr>
          <a:xfrm>
            <a:off x="911424" y="579766"/>
            <a:ext cx="10515600" cy="7810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微软雅黑 Light" panose="020B0502040204020203" pitchFamily="34" charset="-122"/>
                <a:ea typeface="微软雅黑 Light" panose="020B0502040204020203" pitchFamily="34" charset="-122"/>
                <a:cs typeface="+mj-cs"/>
              </a:defRPr>
            </a:lvl1pPr>
          </a:lstStyle>
          <a:p>
            <a:r>
              <a:rPr lang="zh-CN" altLang="en-US" sz="3200" b="1" dirty="0" smtClean="0">
                <a:solidFill>
                  <a:srgbClr val="942124"/>
                </a:solidFill>
                <a:cs typeface="+mn-cs"/>
              </a:rPr>
              <a:t>类（</a:t>
            </a:r>
            <a:r>
              <a:rPr lang="en-US" altLang="zh-CN" sz="3200" b="1" dirty="0" smtClean="0">
                <a:solidFill>
                  <a:srgbClr val="942124"/>
                </a:solidFill>
                <a:cs typeface="+mn-cs"/>
              </a:rPr>
              <a:t>class</a:t>
            </a:r>
            <a:r>
              <a:rPr lang="zh-CN" altLang="en-US" sz="3200" b="1" dirty="0" smtClean="0">
                <a:solidFill>
                  <a:srgbClr val="942124"/>
                </a:solidFill>
                <a:cs typeface="+mn-cs"/>
              </a:rPr>
              <a:t>）</a:t>
            </a:r>
            <a:endParaRPr lang="zh-CN" altLang="en-US" sz="3200" b="1" dirty="0">
              <a:solidFill>
                <a:srgbClr val="942124"/>
              </a:solidFill>
              <a:cs typeface="+mn-cs"/>
            </a:endParaRPr>
          </a:p>
        </p:txBody>
      </p:sp>
      <p:sp>
        <p:nvSpPr>
          <p:cNvPr id="5" name="矩形 28"/>
          <p:cNvSpPr/>
          <p:nvPr/>
        </p:nvSpPr>
        <p:spPr>
          <a:xfrm>
            <a:off x="-18899" y="671163"/>
            <a:ext cx="670013"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
        <p:nvSpPr>
          <p:cNvPr id="3" name="文本框 2"/>
          <p:cNvSpPr txBox="1"/>
          <p:nvPr/>
        </p:nvSpPr>
        <p:spPr>
          <a:xfrm>
            <a:off x="1631504" y="2018418"/>
            <a:ext cx="1412438" cy="461665"/>
          </a:xfrm>
          <a:prstGeom prst="rect">
            <a:avLst/>
          </a:prstGeom>
          <a:noFill/>
        </p:spPr>
        <p:txBody>
          <a:bodyPr wrap="square" rtlCol="0">
            <a:spAutoFit/>
          </a:bodyPr>
          <a:lstStyle/>
          <a:p>
            <a:r>
              <a:rPr lang="zh-CN" altLang="en-US" sz="2400" dirty="0" smtClean="0">
                <a:latin typeface="Microsoft YaHei Light" charset="-122"/>
                <a:ea typeface="Microsoft YaHei Light" charset="-122"/>
                <a:cs typeface="Microsoft YaHei Light" charset="-122"/>
              </a:rPr>
              <a:t>高中生类</a:t>
            </a:r>
            <a:endParaRPr lang="zh-CN" altLang="en-US" sz="2400" dirty="0">
              <a:latin typeface="Microsoft YaHei Light" charset="-122"/>
              <a:ea typeface="Microsoft YaHei Light" charset="-122"/>
              <a:cs typeface="Microsoft YaHei Light" charset="-122"/>
            </a:endParaRPr>
          </a:p>
        </p:txBody>
      </p:sp>
      <p:sp>
        <p:nvSpPr>
          <p:cNvPr id="4" name="圆角矩形 3"/>
          <p:cNvSpPr/>
          <p:nvPr/>
        </p:nvSpPr>
        <p:spPr>
          <a:xfrm>
            <a:off x="5119169" y="4455790"/>
            <a:ext cx="5616623" cy="1135578"/>
          </a:xfrm>
          <a:prstGeom prst="roundRect">
            <a:avLst/>
          </a:prstGeom>
          <a:solidFill>
            <a:srgbClr val="942124"/>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8" name="圆角矩形 7"/>
          <p:cNvSpPr/>
          <p:nvPr/>
        </p:nvSpPr>
        <p:spPr>
          <a:xfrm>
            <a:off x="5099135" y="1912294"/>
            <a:ext cx="5594136" cy="1135578"/>
          </a:xfrm>
          <a:prstGeom prst="round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5377182" y="2209859"/>
            <a:ext cx="4679260" cy="461665"/>
          </a:xfrm>
          <a:prstGeom prst="rect">
            <a:avLst/>
          </a:prstGeom>
          <a:noFill/>
        </p:spPr>
        <p:txBody>
          <a:bodyPr wrap="square" rtlCol="0">
            <a:spAutoFit/>
          </a:bodyPr>
          <a:lstStyle/>
          <a:p>
            <a:r>
              <a:rPr lang="zh-CN" altLang="en-US" sz="2400" dirty="0" smtClean="0">
                <a:solidFill>
                  <a:schemeClr val="bg1"/>
                </a:solidFill>
                <a:latin typeface="Microsoft YaHei Light" charset="-122"/>
                <a:ea typeface="Microsoft YaHei Light" charset="-122"/>
                <a:cs typeface="Microsoft YaHei Light" charset="-122"/>
              </a:rPr>
              <a:t>属性：姓名、年龄、性别、分数</a:t>
            </a:r>
            <a:endParaRPr lang="zh-CN" altLang="en-US" sz="2400" dirty="0">
              <a:solidFill>
                <a:schemeClr val="bg1"/>
              </a:solidFill>
              <a:latin typeface="Microsoft YaHei Light" charset="-122"/>
              <a:ea typeface="Microsoft YaHei Light" charset="-122"/>
              <a:cs typeface="Microsoft YaHei Light" charset="-122"/>
            </a:endParaRPr>
          </a:p>
        </p:txBody>
      </p:sp>
      <p:sp>
        <p:nvSpPr>
          <p:cNvPr id="9" name="文本框 8"/>
          <p:cNvSpPr txBox="1"/>
          <p:nvPr/>
        </p:nvSpPr>
        <p:spPr>
          <a:xfrm>
            <a:off x="5341346" y="4592553"/>
            <a:ext cx="5328592" cy="830997"/>
          </a:xfrm>
          <a:prstGeom prst="rect">
            <a:avLst/>
          </a:prstGeom>
          <a:noFill/>
        </p:spPr>
        <p:txBody>
          <a:bodyPr wrap="square" rtlCol="0">
            <a:spAutoFit/>
          </a:bodyPr>
          <a:lstStyle/>
          <a:p>
            <a:r>
              <a:rPr lang="zh-CN" altLang="en-US" sz="2400" dirty="0" smtClean="0">
                <a:solidFill>
                  <a:schemeClr val="bg1"/>
                </a:solidFill>
                <a:latin typeface="Microsoft YaHei Light" charset="-122"/>
                <a:ea typeface="Microsoft YaHei Light" charset="-122"/>
                <a:cs typeface="Microsoft YaHei Light" charset="-122"/>
              </a:rPr>
              <a:t>方法：对属性进行查询或修改、与其他同类发生一些关系、运算等等</a:t>
            </a:r>
            <a:endParaRPr lang="zh-CN" altLang="en-US" sz="2400" dirty="0">
              <a:solidFill>
                <a:schemeClr val="bg1"/>
              </a:solidFill>
              <a:latin typeface="Microsoft YaHei Light" charset="-122"/>
              <a:ea typeface="Microsoft YaHei Light" charset="-122"/>
              <a:cs typeface="Microsoft YaHei Light" charset="-122"/>
            </a:endParaRPr>
          </a:p>
        </p:txBody>
      </p:sp>
      <p:sp>
        <p:nvSpPr>
          <p:cNvPr id="10" name="右箭头 9"/>
          <p:cNvSpPr/>
          <p:nvPr/>
        </p:nvSpPr>
        <p:spPr>
          <a:xfrm rot="1086857">
            <a:off x="3574270" y="4075670"/>
            <a:ext cx="1470990" cy="581041"/>
          </a:xfrm>
          <a:prstGeom prst="rightArrow">
            <a:avLst>
              <a:gd name="adj1" fmla="val 27527"/>
              <a:gd name="adj2" fmla="val 79504"/>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12" name="右箭头 11"/>
          <p:cNvSpPr/>
          <p:nvPr/>
        </p:nvSpPr>
        <p:spPr>
          <a:xfrm rot="20039727">
            <a:off x="3479733" y="2589150"/>
            <a:ext cx="1470990" cy="581041"/>
          </a:xfrm>
          <a:prstGeom prst="rightArrow">
            <a:avLst>
              <a:gd name="adj1" fmla="val 27527"/>
              <a:gd name="adj2" fmla="val 79504"/>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pic>
        <p:nvPicPr>
          <p:cNvPr id="2052" name="Picture 4" descr="http://img.51ztzj.com/upload/image/20140606/sj201406061002_279x419.jpg"/>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1530827" y="2834141"/>
            <a:ext cx="1673488" cy="2513231"/>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1263638490"/>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8"/>
          <p:cNvSpPr txBox="1">
            <a:spLocks/>
          </p:cNvSpPr>
          <p:nvPr/>
        </p:nvSpPr>
        <p:spPr>
          <a:xfrm>
            <a:off x="911424" y="579766"/>
            <a:ext cx="10515600" cy="7810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微软雅黑 Light" panose="020B0502040204020203" pitchFamily="34" charset="-122"/>
                <a:ea typeface="微软雅黑 Light" panose="020B0502040204020203" pitchFamily="34" charset="-122"/>
                <a:cs typeface="+mj-cs"/>
              </a:defRPr>
            </a:lvl1pPr>
          </a:lstStyle>
          <a:p>
            <a:r>
              <a:rPr lang="zh-CN" altLang="en-US" sz="3200" b="1" dirty="0" smtClean="0">
                <a:solidFill>
                  <a:srgbClr val="942124"/>
                </a:solidFill>
                <a:cs typeface="+mn-cs"/>
              </a:rPr>
              <a:t>对象（</a:t>
            </a:r>
            <a:r>
              <a:rPr lang="en-US" altLang="zh-CN" sz="3200" b="1" dirty="0" smtClean="0">
                <a:solidFill>
                  <a:srgbClr val="942124"/>
                </a:solidFill>
                <a:cs typeface="+mn-cs"/>
              </a:rPr>
              <a:t>object</a:t>
            </a:r>
            <a:r>
              <a:rPr lang="zh-CN" altLang="en-US" sz="3200" b="1" dirty="0" smtClean="0">
                <a:solidFill>
                  <a:srgbClr val="942124"/>
                </a:solidFill>
                <a:cs typeface="+mn-cs"/>
              </a:rPr>
              <a:t>）</a:t>
            </a:r>
            <a:endParaRPr lang="zh-CN" altLang="en-US" sz="3200" b="1" dirty="0">
              <a:solidFill>
                <a:srgbClr val="942124"/>
              </a:solidFill>
              <a:cs typeface="+mn-cs"/>
            </a:endParaRPr>
          </a:p>
        </p:txBody>
      </p:sp>
      <p:sp>
        <p:nvSpPr>
          <p:cNvPr id="5" name="矩形 28"/>
          <p:cNvSpPr/>
          <p:nvPr/>
        </p:nvSpPr>
        <p:spPr>
          <a:xfrm>
            <a:off x="-18899" y="671163"/>
            <a:ext cx="670013"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pic>
        <p:nvPicPr>
          <p:cNvPr id="3074" name="Picture 2" descr="http://img5.duitang.com/uploads/item/201308/20/20130820224916_QGzLt.jpeg"/>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420193" y="3580969"/>
            <a:ext cx="1755369" cy="2449353"/>
          </a:xfrm>
          <a:prstGeom prst="rect">
            <a:avLst/>
          </a:prstGeom>
          <a:noFill/>
          <a:extLst>
            <a:ext uri="{909E8E84-426E-40DD-AFC4-6F175D3DCCD1}">
              <a14:hiddenFill xmlns:a14="http://schemas.microsoft.com/office/drawing/2010/main" xmlns="">
                <a:solidFill>
                  <a:srgbClr val="FFFFFF"/>
                </a:solidFill>
              </a14:hiddenFill>
            </a:ext>
          </a:extLst>
        </p:spPr>
      </p:pic>
      <p:sp>
        <p:nvSpPr>
          <p:cNvPr id="3" name="文本框 2"/>
          <p:cNvSpPr txBox="1"/>
          <p:nvPr/>
        </p:nvSpPr>
        <p:spPr>
          <a:xfrm>
            <a:off x="1933124" y="5473803"/>
            <a:ext cx="1642596" cy="461665"/>
          </a:xfrm>
          <a:prstGeom prst="rect">
            <a:avLst/>
          </a:prstGeom>
          <a:noFill/>
        </p:spPr>
        <p:txBody>
          <a:bodyPr wrap="square" rtlCol="0">
            <a:spAutoFit/>
          </a:bodyPr>
          <a:lstStyle/>
          <a:p>
            <a:r>
              <a:rPr lang="zh-CN" altLang="en-US" sz="2400" dirty="0" smtClean="0">
                <a:latin typeface="Microsoft YaHei Light" charset="-122"/>
                <a:ea typeface="Microsoft YaHei Light" charset="-122"/>
                <a:cs typeface="Microsoft YaHei Light" charset="-122"/>
              </a:rPr>
              <a:t>高中生</a:t>
            </a:r>
            <a:r>
              <a:rPr lang="en-US" altLang="zh-CN" sz="2400" dirty="0" smtClean="0">
                <a:latin typeface="Microsoft YaHei Light" charset="-122"/>
                <a:ea typeface="Microsoft YaHei Light" charset="-122"/>
                <a:cs typeface="Microsoft YaHei Light" charset="-122"/>
              </a:rPr>
              <a:t>1</a:t>
            </a:r>
            <a:endParaRPr lang="zh-CN" altLang="en-US" sz="2400" dirty="0">
              <a:latin typeface="Microsoft YaHei Light" charset="-122"/>
              <a:ea typeface="Microsoft YaHei Light" charset="-122"/>
              <a:cs typeface="Microsoft YaHei Light" charset="-122"/>
            </a:endParaRPr>
          </a:p>
        </p:txBody>
      </p:sp>
      <p:sp>
        <p:nvSpPr>
          <p:cNvPr id="4" name="圆角矩形 3"/>
          <p:cNvSpPr/>
          <p:nvPr/>
        </p:nvSpPr>
        <p:spPr>
          <a:xfrm>
            <a:off x="9540682" y="3582050"/>
            <a:ext cx="1739894" cy="2305337"/>
          </a:xfrm>
          <a:prstGeom prst="round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圆角矩形 7"/>
          <p:cNvSpPr/>
          <p:nvPr/>
        </p:nvSpPr>
        <p:spPr>
          <a:xfrm>
            <a:off x="3143672" y="3726066"/>
            <a:ext cx="1800200" cy="2305337"/>
          </a:xfrm>
          <a:prstGeom prst="round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076" name="Picture 4" descr="http://img15.3lian.com/2015/h1/318/d/152.jpg"/>
          <p:cNvPicPr>
            <a:picLocks noChangeAspect="1" noChangeArrowheads="1"/>
          </p:cNvPicPr>
          <p:nvPr/>
        </p:nvPicPr>
        <p:blipFill rotWithShape="1">
          <a:blip r:embed="rId4">
            <a:extLst>
              <a:ext uri="{28A0092B-C50C-407E-A947-70E740481C1C}">
                <a14:useLocalDpi xmlns:a14="http://schemas.microsoft.com/office/drawing/2010/main" xmlns="" val="0"/>
              </a:ext>
            </a:extLst>
          </a:blip>
          <a:srcRect l="30243" r="17913"/>
          <a:stretch/>
        </p:blipFill>
        <p:spPr bwMode="auto">
          <a:xfrm>
            <a:off x="7841333" y="3571262"/>
            <a:ext cx="864096" cy="2460141"/>
          </a:xfrm>
          <a:prstGeom prst="rect">
            <a:avLst/>
          </a:prstGeom>
          <a:noFill/>
          <a:extLst>
            <a:ext uri="{909E8E84-426E-40DD-AFC4-6F175D3DCCD1}">
              <a14:hiddenFill xmlns:a14="http://schemas.microsoft.com/office/drawing/2010/main" xmlns="">
                <a:solidFill>
                  <a:srgbClr val="FFFFFF"/>
                </a:solidFill>
              </a14:hiddenFill>
            </a:ext>
          </a:extLst>
        </p:spPr>
      </p:pic>
      <p:sp>
        <p:nvSpPr>
          <p:cNvPr id="7" name="文本框 6"/>
          <p:cNvSpPr txBox="1"/>
          <p:nvPr/>
        </p:nvSpPr>
        <p:spPr>
          <a:xfrm>
            <a:off x="8375574" y="5598201"/>
            <a:ext cx="1376148" cy="461665"/>
          </a:xfrm>
          <a:prstGeom prst="rect">
            <a:avLst/>
          </a:prstGeom>
          <a:noFill/>
        </p:spPr>
        <p:txBody>
          <a:bodyPr wrap="square" rtlCol="0">
            <a:spAutoFit/>
          </a:bodyPr>
          <a:lstStyle/>
          <a:p>
            <a:r>
              <a:rPr lang="zh-CN" altLang="en-US" sz="2400" dirty="0" smtClean="0">
                <a:latin typeface="Microsoft YaHei Light" charset="-122"/>
                <a:ea typeface="Microsoft YaHei Light" charset="-122"/>
                <a:cs typeface="Microsoft YaHei Light" charset="-122"/>
              </a:rPr>
              <a:t>高中生</a:t>
            </a:r>
            <a:r>
              <a:rPr lang="en-US" altLang="zh-CN" sz="2400" dirty="0" smtClean="0">
                <a:latin typeface="Microsoft YaHei Light" charset="-122"/>
                <a:ea typeface="Microsoft YaHei Light" charset="-122"/>
                <a:cs typeface="Microsoft YaHei Light" charset="-122"/>
              </a:rPr>
              <a:t>2</a:t>
            </a:r>
            <a:endParaRPr lang="zh-CN" altLang="en-US" sz="2400" dirty="0">
              <a:latin typeface="Microsoft YaHei Light" charset="-122"/>
              <a:ea typeface="Microsoft YaHei Light" charset="-122"/>
              <a:cs typeface="Microsoft YaHei Light" charset="-122"/>
            </a:endParaRPr>
          </a:p>
        </p:txBody>
      </p:sp>
      <p:sp>
        <p:nvSpPr>
          <p:cNvPr id="9" name="文本框 8"/>
          <p:cNvSpPr txBox="1"/>
          <p:nvPr/>
        </p:nvSpPr>
        <p:spPr>
          <a:xfrm>
            <a:off x="3242857" y="4000078"/>
            <a:ext cx="2088232" cy="2031325"/>
          </a:xfrm>
          <a:prstGeom prst="rect">
            <a:avLst/>
          </a:prstGeom>
          <a:noFill/>
        </p:spPr>
        <p:txBody>
          <a:bodyPr wrap="square" rtlCol="0">
            <a:spAutoFit/>
          </a:bodyPr>
          <a:lstStyle/>
          <a:p>
            <a:r>
              <a:rPr lang="zh-CN" altLang="en-US" dirty="0" smtClean="0">
                <a:solidFill>
                  <a:schemeClr val="bg1"/>
                </a:solidFill>
                <a:latin typeface="Microsoft YaHei Light" charset="-122"/>
                <a:ea typeface="Microsoft YaHei Light" charset="-122"/>
                <a:cs typeface="Microsoft YaHei Light" charset="-122"/>
              </a:rPr>
              <a:t>对象的属性</a:t>
            </a:r>
            <a:endParaRPr lang="en-US" altLang="zh-CN" dirty="0" smtClean="0">
              <a:solidFill>
                <a:schemeClr val="bg1"/>
              </a:solidFill>
              <a:latin typeface="Microsoft YaHei Light" charset="-122"/>
              <a:ea typeface="Microsoft YaHei Light" charset="-122"/>
              <a:cs typeface="Microsoft YaHei Light" charset="-122"/>
            </a:endParaRPr>
          </a:p>
          <a:p>
            <a:r>
              <a:rPr lang="zh-CN" altLang="en-US" dirty="0" smtClean="0">
                <a:solidFill>
                  <a:schemeClr val="bg1"/>
                </a:solidFill>
                <a:latin typeface="Microsoft YaHei Light" charset="-122"/>
                <a:ea typeface="Microsoft YaHei Light" charset="-122"/>
                <a:cs typeface="Microsoft YaHei Light" charset="-122"/>
              </a:rPr>
              <a:t>姓名：王耀华</a:t>
            </a:r>
            <a:endParaRPr lang="en-US" altLang="zh-CN" dirty="0" smtClean="0">
              <a:solidFill>
                <a:schemeClr val="bg1"/>
              </a:solidFill>
              <a:latin typeface="Microsoft YaHei Light" charset="-122"/>
              <a:ea typeface="Microsoft YaHei Light" charset="-122"/>
              <a:cs typeface="Microsoft YaHei Light" charset="-122"/>
            </a:endParaRPr>
          </a:p>
          <a:p>
            <a:r>
              <a:rPr lang="zh-CN" altLang="en-US" dirty="0" smtClean="0">
                <a:solidFill>
                  <a:schemeClr val="bg1"/>
                </a:solidFill>
                <a:latin typeface="Microsoft YaHei Light" charset="-122"/>
                <a:ea typeface="Microsoft YaHei Light" charset="-122"/>
                <a:cs typeface="Microsoft YaHei Light" charset="-122"/>
              </a:rPr>
              <a:t>年龄：</a:t>
            </a:r>
            <a:r>
              <a:rPr lang="en-US" altLang="zh-CN" dirty="0" smtClean="0">
                <a:solidFill>
                  <a:schemeClr val="bg1"/>
                </a:solidFill>
                <a:latin typeface="Microsoft YaHei Light" charset="-122"/>
                <a:ea typeface="Microsoft YaHei Light" charset="-122"/>
                <a:cs typeface="Microsoft YaHei Light" charset="-122"/>
              </a:rPr>
              <a:t>18</a:t>
            </a:r>
          </a:p>
          <a:p>
            <a:r>
              <a:rPr lang="zh-CN" altLang="en-US" dirty="0" smtClean="0">
                <a:solidFill>
                  <a:schemeClr val="bg1"/>
                </a:solidFill>
                <a:latin typeface="Microsoft YaHei Light" charset="-122"/>
                <a:ea typeface="Microsoft YaHei Light" charset="-122"/>
                <a:cs typeface="Microsoft YaHei Light" charset="-122"/>
              </a:rPr>
              <a:t>性别：男</a:t>
            </a:r>
            <a:endParaRPr lang="en-US" altLang="zh-CN" dirty="0" smtClean="0">
              <a:solidFill>
                <a:schemeClr val="bg1"/>
              </a:solidFill>
              <a:latin typeface="Microsoft YaHei Light" charset="-122"/>
              <a:ea typeface="Microsoft YaHei Light" charset="-122"/>
              <a:cs typeface="Microsoft YaHei Light" charset="-122"/>
            </a:endParaRPr>
          </a:p>
          <a:p>
            <a:r>
              <a:rPr lang="zh-CN" altLang="en-US" dirty="0" smtClean="0">
                <a:solidFill>
                  <a:schemeClr val="bg1"/>
                </a:solidFill>
                <a:latin typeface="Microsoft YaHei Light" charset="-122"/>
                <a:ea typeface="Microsoft YaHei Light" charset="-122"/>
                <a:cs typeface="Microsoft YaHei Light" charset="-122"/>
              </a:rPr>
              <a:t>成绩：</a:t>
            </a:r>
            <a:r>
              <a:rPr lang="en-US" altLang="zh-CN" dirty="0" smtClean="0">
                <a:solidFill>
                  <a:schemeClr val="bg1"/>
                </a:solidFill>
                <a:latin typeface="Microsoft YaHei Light" charset="-122"/>
                <a:ea typeface="Microsoft YaHei Light" charset="-122"/>
                <a:cs typeface="Microsoft YaHei Light" charset="-122"/>
              </a:rPr>
              <a:t>3.51</a:t>
            </a:r>
          </a:p>
          <a:p>
            <a:r>
              <a:rPr lang="en-US" altLang="zh-CN" dirty="0" smtClean="0">
                <a:solidFill>
                  <a:schemeClr val="bg1"/>
                </a:solidFill>
                <a:latin typeface="Microsoft YaHei Light" charset="-122"/>
                <a:ea typeface="Microsoft YaHei Light" charset="-122"/>
                <a:cs typeface="Microsoft YaHei Light" charset="-122"/>
              </a:rPr>
              <a:t>……</a:t>
            </a:r>
          </a:p>
          <a:p>
            <a:endParaRPr lang="en-US" altLang="zh-CN" dirty="0">
              <a:solidFill>
                <a:schemeClr val="bg1"/>
              </a:solidFill>
              <a:latin typeface="Microsoft YaHei Light" charset="-122"/>
              <a:ea typeface="Microsoft YaHei Light" charset="-122"/>
              <a:cs typeface="Microsoft YaHei Light" charset="-122"/>
            </a:endParaRPr>
          </a:p>
        </p:txBody>
      </p:sp>
      <p:sp>
        <p:nvSpPr>
          <p:cNvPr id="12" name="文本框 11"/>
          <p:cNvSpPr txBox="1"/>
          <p:nvPr/>
        </p:nvSpPr>
        <p:spPr>
          <a:xfrm>
            <a:off x="9669378" y="3836802"/>
            <a:ext cx="2088232" cy="2031325"/>
          </a:xfrm>
          <a:prstGeom prst="rect">
            <a:avLst/>
          </a:prstGeom>
          <a:noFill/>
        </p:spPr>
        <p:txBody>
          <a:bodyPr wrap="square" rtlCol="0">
            <a:spAutoFit/>
          </a:bodyPr>
          <a:lstStyle/>
          <a:p>
            <a:r>
              <a:rPr lang="zh-CN" altLang="en-US" dirty="0" smtClean="0">
                <a:solidFill>
                  <a:schemeClr val="bg1"/>
                </a:solidFill>
                <a:latin typeface="Microsoft YaHei Light" charset="-122"/>
                <a:ea typeface="Microsoft YaHei Light" charset="-122"/>
                <a:cs typeface="Microsoft YaHei Light" charset="-122"/>
              </a:rPr>
              <a:t>对象的属性</a:t>
            </a:r>
            <a:endParaRPr lang="en-US" altLang="zh-CN" dirty="0" smtClean="0">
              <a:solidFill>
                <a:schemeClr val="bg1"/>
              </a:solidFill>
              <a:latin typeface="Microsoft YaHei Light" charset="-122"/>
              <a:ea typeface="Microsoft YaHei Light" charset="-122"/>
              <a:cs typeface="Microsoft YaHei Light" charset="-122"/>
            </a:endParaRPr>
          </a:p>
          <a:p>
            <a:r>
              <a:rPr lang="zh-CN" altLang="en-US" dirty="0" smtClean="0">
                <a:solidFill>
                  <a:schemeClr val="bg1"/>
                </a:solidFill>
                <a:latin typeface="Microsoft YaHei Light" charset="-122"/>
                <a:ea typeface="Microsoft YaHei Light" charset="-122"/>
                <a:cs typeface="Microsoft YaHei Light" charset="-122"/>
              </a:rPr>
              <a:t>姓名：刘美丽</a:t>
            </a:r>
            <a:endParaRPr lang="en-US" altLang="zh-CN" dirty="0" smtClean="0">
              <a:solidFill>
                <a:schemeClr val="bg1"/>
              </a:solidFill>
              <a:latin typeface="Microsoft YaHei Light" charset="-122"/>
              <a:ea typeface="Microsoft YaHei Light" charset="-122"/>
              <a:cs typeface="Microsoft YaHei Light" charset="-122"/>
            </a:endParaRPr>
          </a:p>
          <a:p>
            <a:r>
              <a:rPr lang="zh-CN" altLang="en-US" dirty="0" smtClean="0">
                <a:solidFill>
                  <a:schemeClr val="bg1"/>
                </a:solidFill>
                <a:latin typeface="Microsoft YaHei Light" charset="-122"/>
                <a:ea typeface="Microsoft YaHei Light" charset="-122"/>
                <a:cs typeface="Microsoft YaHei Light" charset="-122"/>
              </a:rPr>
              <a:t>年龄：</a:t>
            </a:r>
            <a:r>
              <a:rPr lang="en-US" altLang="zh-CN" dirty="0" smtClean="0">
                <a:solidFill>
                  <a:schemeClr val="bg1"/>
                </a:solidFill>
                <a:latin typeface="Microsoft YaHei Light" charset="-122"/>
                <a:ea typeface="Microsoft YaHei Light" charset="-122"/>
                <a:cs typeface="Microsoft YaHei Light" charset="-122"/>
              </a:rPr>
              <a:t>19</a:t>
            </a:r>
          </a:p>
          <a:p>
            <a:r>
              <a:rPr lang="zh-CN" altLang="en-US" dirty="0" smtClean="0">
                <a:solidFill>
                  <a:schemeClr val="bg1"/>
                </a:solidFill>
                <a:latin typeface="Microsoft YaHei Light" charset="-122"/>
                <a:ea typeface="Microsoft YaHei Light" charset="-122"/>
                <a:cs typeface="Microsoft YaHei Light" charset="-122"/>
              </a:rPr>
              <a:t>性别：女</a:t>
            </a:r>
            <a:endParaRPr lang="en-US" altLang="zh-CN" dirty="0" smtClean="0">
              <a:solidFill>
                <a:schemeClr val="bg1"/>
              </a:solidFill>
              <a:latin typeface="Microsoft YaHei Light" charset="-122"/>
              <a:ea typeface="Microsoft YaHei Light" charset="-122"/>
              <a:cs typeface="Microsoft YaHei Light" charset="-122"/>
            </a:endParaRPr>
          </a:p>
          <a:p>
            <a:r>
              <a:rPr lang="zh-CN" altLang="en-US" dirty="0" smtClean="0">
                <a:solidFill>
                  <a:schemeClr val="bg1"/>
                </a:solidFill>
                <a:latin typeface="Microsoft YaHei Light" charset="-122"/>
                <a:ea typeface="Microsoft YaHei Light" charset="-122"/>
                <a:cs typeface="Microsoft YaHei Light" charset="-122"/>
              </a:rPr>
              <a:t>成绩：</a:t>
            </a:r>
            <a:r>
              <a:rPr lang="en-US" altLang="zh-CN" dirty="0" smtClean="0">
                <a:solidFill>
                  <a:schemeClr val="bg1"/>
                </a:solidFill>
                <a:latin typeface="Microsoft YaHei Light" charset="-122"/>
                <a:ea typeface="Microsoft YaHei Light" charset="-122"/>
                <a:cs typeface="Microsoft YaHei Light" charset="-122"/>
              </a:rPr>
              <a:t>3.78</a:t>
            </a:r>
          </a:p>
          <a:p>
            <a:r>
              <a:rPr lang="en-US" altLang="zh-CN" dirty="0" smtClean="0">
                <a:solidFill>
                  <a:schemeClr val="bg1"/>
                </a:solidFill>
                <a:latin typeface="Microsoft YaHei Light" charset="-122"/>
                <a:ea typeface="Microsoft YaHei Light" charset="-122"/>
                <a:cs typeface="Microsoft YaHei Light" charset="-122"/>
              </a:rPr>
              <a:t>……</a:t>
            </a:r>
          </a:p>
          <a:p>
            <a:endParaRPr lang="en-US" altLang="zh-CN" dirty="0">
              <a:solidFill>
                <a:schemeClr val="bg1"/>
              </a:solidFill>
              <a:latin typeface="Microsoft YaHei Light" charset="-122"/>
              <a:ea typeface="Microsoft YaHei Light" charset="-122"/>
              <a:cs typeface="Microsoft YaHei Light" charset="-122"/>
            </a:endParaRPr>
          </a:p>
        </p:txBody>
      </p:sp>
      <p:sp>
        <p:nvSpPr>
          <p:cNvPr id="13" name="圆角矩形 12"/>
          <p:cNvSpPr/>
          <p:nvPr/>
        </p:nvSpPr>
        <p:spPr>
          <a:xfrm>
            <a:off x="5148465" y="3685564"/>
            <a:ext cx="1817854" cy="233380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10" name="文本框 9"/>
          <p:cNvSpPr txBox="1"/>
          <p:nvPr/>
        </p:nvSpPr>
        <p:spPr>
          <a:xfrm>
            <a:off x="5314933" y="4039618"/>
            <a:ext cx="1683496" cy="1323439"/>
          </a:xfrm>
          <a:prstGeom prst="rect">
            <a:avLst/>
          </a:prstGeom>
          <a:noFill/>
        </p:spPr>
        <p:txBody>
          <a:bodyPr wrap="square" rtlCol="0">
            <a:spAutoFit/>
          </a:bodyPr>
          <a:lstStyle/>
          <a:p>
            <a:r>
              <a:rPr lang="zh-CN" altLang="en-US" sz="2000" dirty="0" smtClean="0">
                <a:latin typeface="Microsoft YaHei Light" charset="-122"/>
                <a:ea typeface="Microsoft YaHei Light" charset="-122"/>
                <a:cs typeface="Microsoft YaHei Light" charset="-122"/>
              </a:rPr>
              <a:t>共有的方法：</a:t>
            </a:r>
            <a:endParaRPr lang="en-US" altLang="zh-CN" sz="2000" dirty="0" smtClean="0">
              <a:latin typeface="Microsoft YaHei Light" charset="-122"/>
              <a:ea typeface="Microsoft YaHei Light" charset="-122"/>
              <a:cs typeface="Microsoft YaHei Light" charset="-122"/>
            </a:endParaRPr>
          </a:p>
          <a:p>
            <a:r>
              <a:rPr lang="zh-CN" altLang="en-US" sz="2000" dirty="0" smtClean="0">
                <a:latin typeface="Microsoft YaHei Light" charset="-122"/>
                <a:ea typeface="Microsoft YaHei Light" charset="-122"/>
                <a:cs typeface="Microsoft YaHei Light" charset="-122"/>
              </a:rPr>
              <a:t>改变姓名、改变成绩等等</a:t>
            </a:r>
            <a:endParaRPr lang="zh-CN" altLang="en-US" sz="2000" dirty="0">
              <a:latin typeface="Microsoft YaHei Light" charset="-122"/>
              <a:ea typeface="Microsoft YaHei Light" charset="-122"/>
              <a:cs typeface="Microsoft YaHei Light" charset="-122"/>
            </a:endParaRPr>
          </a:p>
        </p:txBody>
      </p:sp>
      <p:sp>
        <p:nvSpPr>
          <p:cNvPr id="15" name="文本框 14"/>
          <p:cNvSpPr txBox="1"/>
          <p:nvPr/>
        </p:nvSpPr>
        <p:spPr>
          <a:xfrm>
            <a:off x="3081907" y="2090871"/>
            <a:ext cx="1412438" cy="461665"/>
          </a:xfrm>
          <a:prstGeom prst="rect">
            <a:avLst/>
          </a:prstGeom>
          <a:noFill/>
        </p:spPr>
        <p:txBody>
          <a:bodyPr wrap="square" rtlCol="0">
            <a:spAutoFit/>
          </a:bodyPr>
          <a:lstStyle/>
          <a:p>
            <a:r>
              <a:rPr lang="zh-CN" altLang="en-US" sz="2400" dirty="0" smtClean="0">
                <a:latin typeface="Microsoft YaHei Light" charset="-122"/>
                <a:ea typeface="Microsoft YaHei Light" charset="-122"/>
                <a:cs typeface="Microsoft YaHei Light" charset="-122"/>
              </a:rPr>
              <a:t>高中生类</a:t>
            </a:r>
            <a:endParaRPr lang="zh-CN" altLang="en-US" sz="2400" dirty="0">
              <a:latin typeface="Microsoft YaHei Light" charset="-122"/>
              <a:ea typeface="Microsoft YaHei Light" charset="-122"/>
              <a:cs typeface="Microsoft YaHei Light" charset="-122"/>
            </a:endParaRPr>
          </a:p>
        </p:txBody>
      </p:sp>
      <p:sp>
        <p:nvSpPr>
          <p:cNvPr id="16" name="右箭头 15"/>
          <p:cNvSpPr/>
          <p:nvPr/>
        </p:nvSpPr>
        <p:spPr>
          <a:xfrm rot="2236074">
            <a:off x="6344599" y="3131430"/>
            <a:ext cx="1470990" cy="581041"/>
          </a:xfrm>
          <a:prstGeom prst="rightArrow">
            <a:avLst>
              <a:gd name="adj1" fmla="val 27527"/>
              <a:gd name="adj2" fmla="val 79504"/>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17" name="右箭头 16"/>
          <p:cNvSpPr/>
          <p:nvPr/>
        </p:nvSpPr>
        <p:spPr>
          <a:xfrm rot="8865739">
            <a:off x="2804647" y="2975550"/>
            <a:ext cx="1470990" cy="581041"/>
          </a:xfrm>
          <a:prstGeom prst="rightArrow">
            <a:avLst>
              <a:gd name="adj1" fmla="val 27527"/>
              <a:gd name="adj2" fmla="val 79504"/>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pic>
        <p:nvPicPr>
          <p:cNvPr id="18" name="Picture 4" descr="http://img.51ztzj.com/upload/image/20140606/sj201406061002_279x419.jpg"/>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4494345" y="908720"/>
            <a:ext cx="1673488" cy="2513231"/>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898520770"/>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8"/>
          <p:cNvSpPr txBox="1">
            <a:spLocks/>
          </p:cNvSpPr>
          <p:nvPr/>
        </p:nvSpPr>
        <p:spPr>
          <a:xfrm>
            <a:off x="911424" y="579766"/>
            <a:ext cx="10515600" cy="7810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微软雅黑 Light" panose="020B0502040204020203" pitchFamily="34" charset="-122"/>
                <a:ea typeface="微软雅黑 Light" panose="020B0502040204020203" pitchFamily="34" charset="-122"/>
                <a:cs typeface="+mj-cs"/>
              </a:defRPr>
            </a:lvl1pPr>
          </a:lstStyle>
          <a:p>
            <a:r>
              <a:rPr lang="zh-CN" altLang="en-US" sz="3200" b="1" dirty="0" smtClean="0">
                <a:solidFill>
                  <a:srgbClr val="942124"/>
                </a:solidFill>
                <a:cs typeface="+mn-cs"/>
              </a:rPr>
              <a:t>代码中的类和对象</a:t>
            </a:r>
            <a:endParaRPr lang="zh-CN" altLang="en-US" sz="3200" b="1" dirty="0">
              <a:solidFill>
                <a:srgbClr val="942124"/>
              </a:solidFill>
              <a:cs typeface="+mn-cs"/>
            </a:endParaRPr>
          </a:p>
        </p:txBody>
      </p:sp>
      <p:sp>
        <p:nvSpPr>
          <p:cNvPr id="5" name="矩形 28"/>
          <p:cNvSpPr/>
          <p:nvPr/>
        </p:nvSpPr>
        <p:spPr>
          <a:xfrm>
            <a:off x="-18899" y="671163"/>
            <a:ext cx="670013"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grpSp>
        <p:nvGrpSpPr>
          <p:cNvPr id="10" name="组 9"/>
          <p:cNvGrpSpPr/>
          <p:nvPr/>
        </p:nvGrpSpPr>
        <p:grpSpPr>
          <a:xfrm>
            <a:off x="678682" y="1164138"/>
            <a:ext cx="10601894" cy="5289198"/>
            <a:chOff x="678682" y="1164138"/>
            <a:chExt cx="10601894" cy="5289198"/>
          </a:xfrm>
        </p:grpSpPr>
        <p:pic>
          <p:nvPicPr>
            <p:cNvPr id="4" name="图片 3"/>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1354476" y="1600200"/>
              <a:ext cx="9926100" cy="4853136"/>
            </a:xfrm>
            <a:prstGeom prst="rect">
              <a:avLst/>
            </a:prstGeom>
          </p:spPr>
        </p:pic>
        <p:sp>
          <p:nvSpPr>
            <p:cNvPr id="8" name="矩形 7"/>
            <p:cNvSpPr/>
            <p:nvPr/>
          </p:nvSpPr>
          <p:spPr>
            <a:xfrm>
              <a:off x="2334866" y="1763533"/>
              <a:ext cx="2736304" cy="297315"/>
            </a:xfrm>
            <a:prstGeom prst="rect">
              <a:avLst/>
            </a:prstGeom>
            <a:noFill/>
            <a:ln w="25400">
              <a:solidFill>
                <a:srgbClr val="9421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右箭头 6"/>
            <p:cNvSpPr/>
            <p:nvPr/>
          </p:nvSpPr>
          <p:spPr>
            <a:xfrm rot="20447132">
              <a:off x="4739691" y="1501547"/>
              <a:ext cx="815180" cy="131508"/>
            </a:xfrm>
            <a:prstGeom prst="rightArrow">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文本框 8"/>
            <p:cNvSpPr txBox="1"/>
            <p:nvPr/>
          </p:nvSpPr>
          <p:spPr>
            <a:xfrm>
              <a:off x="5522893" y="1164138"/>
              <a:ext cx="646331" cy="369332"/>
            </a:xfrm>
            <a:prstGeom prst="rect">
              <a:avLst/>
            </a:prstGeom>
            <a:noFill/>
          </p:spPr>
          <p:txBody>
            <a:bodyPr wrap="none" rtlCol="0">
              <a:spAutoFit/>
            </a:bodyPr>
            <a:lstStyle/>
            <a:p>
              <a:r>
                <a:rPr kumimoji="1" lang="zh-CN" altLang="en-US" b="1" dirty="0" smtClean="0">
                  <a:solidFill>
                    <a:srgbClr val="942124"/>
                  </a:solidFill>
                  <a:latin typeface="Microsoft YaHei Light" charset="-122"/>
                  <a:ea typeface="Microsoft YaHei Light" charset="-122"/>
                  <a:cs typeface="Microsoft YaHei Light" charset="-122"/>
                </a:rPr>
                <a:t>类名</a:t>
              </a:r>
              <a:endParaRPr kumimoji="1" lang="zh-CN" altLang="en-US" b="1" dirty="0">
                <a:solidFill>
                  <a:srgbClr val="942124"/>
                </a:solidFill>
                <a:latin typeface="Microsoft YaHei Light" charset="-122"/>
                <a:ea typeface="Microsoft YaHei Light" charset="-122"/>
                <a:cs typeface="Microsoft YaHei Light" charset="-122"/>
              </a:endParaRPr>
            </a:p>
          </p:txBody>
        </p:sp>
        <p:sp>
          <p:nvSpPr>
            <p:cNvPr id="11" name="矩形 10"/>
            <p:cNvSpPr/>
            <p:nvPr/>
          </p:nvSpPr>
          <p:spPr>
            <a:xfrm>
              <a:off x="2550890" y="2060848"/>
              <a:ext cx="1080120" cy="310593"/>
            </a:xfrm>
            <a:prstGeom prst="rect">
              <a:avLst/>
            </a:prstGeom>
            <a:noFill/>
            <a:ln w="25400">
              <a:solidFill>
                <a:srgbClr val="9421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右箭头 11"/>
            <p:cNvSpPr/>
            <p:nvPr/>
          </p:nvSpPr>
          <p:spPr>
            <a:xfrm rot="9242713">
              <a:off x="1748041" y="2442321"/>
              <a:ext cx="815180" cy="131508"/>
            </a:xfrm>
            <a:prstGeom prst="rightArrow">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文本框 12"/>
            <p:cNvSpPr txBox="1"/>
            <p:nvPr/>
          </p:nvSpPr>
          <p:spPr>
            <a:xfrm>
              <a:off x="769104" y="2676209"/>
              <a:ext cx="1338828" cy="369332"/>
            </a:xfrm>
            <a:prstGeom prst="rect">
              <a:avLst/>
            </a:prstGeom>
            <a:noFill/>
          </p:spPr>
          <p:txBody>
            <a:bodyPr wrap="none" rtlCol="0">
              <a:spAutoFit/>
            </a:bodyPr>
            <a:lstStyle/>
            <a:p>
              <a:r>
                <a:rPr kumimoji="1" lang="zh-CN" altLang="en-US" b="1" dirty="0" smtClean="0">
                  <a:solidFill>
                    <a:srgbClr val="942124"/>
                  </a:solidFill>
                  <a:latin typeface="Microsoft YaHei Light" charset="-122"/>
                  <a:ea typeface="Microsoft YaHei Light" charset="-122"/>
                  <a:cs typeface="Microsoft YaHei Light" charset="-122"/>
                </a:rPr>
                <a:t>初始化方法</a:t>
              </a:r>
              <a:endParaRPr kumimoji="1" lang="zh-CN" altLang="en-US" b="1" dirty="0">
                <a:solidFill>
                  <a:srgbClr val="942124"/>
                </a:solidFill>
                <a:latin typeface="Microsoft YaHei Light" charset="-122"/>
                <a:ea typeface="Microsoft YaHei Light" charset="-122"/>
                <a:cs typeface="Microsoft YaHei Light" charset="-122"/>
              </a:endParaRPr>
            </a:p>
          </p:txBody>
        </p:sp>
        <p:sp>
          <p:nvSpPr>
            <p:cNvPr id="15" name="矩形 14"/>
            <p:cNvSpPr/>
            <p:nvPr/>
          </p:nvSpPr>
          <p:spPr>
            <a:xfrm>
              <a:off x="3693710" y="2060848"/>
              <a:ext cx="2025532" cy="310593"/>
            </a:xfrm>
            <a:prstGeom prst="rect">
              <a:avLst/>
            </a:prstGeom>
            <a:noFill/>
            <a:ln w="25400">
              <a:solidFill>
                <a:srgbClr val="9421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右箭头 15"/>
            <p:cNvSpPr/>
            <p:nvPr/>
          </p:nvSpPr>
          <p:spPr>
            <a:xfrm rot="21313218">
              <a:off x="5776766" y="2121020"/>
              <a:ext cx="815180" cy="131508"/>
            </a:xfrm>
            <a:prstGeom prst="rightArrow">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文本框 16"/>
            <p:cNvSpPr txBox="1"/>
            <p:nvPr/>
          </p:nvSpPr>
          <p:spPr>
            <a:xfrm>
              <a:off x="6574171" y="1939195"/>
              <a:ext cx="646331" cy="369332"/>
            </a:xfrm>
            <a:prstGeom prst="rect">
              <a:avLst/>
            </a:prstGeom>
            <a:noFill/>
          </p:spPr>
          <p:txBody>
            <a:bodyPr wrap="none" rtlCol="0">
              <a:spAutoFit/>
            </a:bodyPr>
            <a:lstStyle/>
            <a:p>
              <a:r>
                <a:rPr kumimoji="1" lang="zh-CN" altLang="en-US" b="1" dirty="0" smtClean="0">
                  <a:solidFill>
                    <a:srgbClr val="942124"/>
                  </a:solidFill>
                  <a:latin typeface="Microsoft YaHei Light" charset="-122"/>
                  <a:ea typeface="Microsoft YaHei Light" charset="-122"/>
                  <a:cs typeface="Microsoft YaHei Light" charset="-122"/>
                </a:rPr>
                <a:t>参数</a:t>
              </a:r>
              <a:endParaRPr kumimoji="1" lang="zh-CN" altLang="en-US" b="1" dirty="0">
                <a:solidFill>
                  <a:srgbClr val="942124"/>
                </a:solidFill>
                <a:latin typeface="Microsoft YaHei Light" charset="-122"/>
                <a:ea typeface="Microsoft YaHei Light" charset="-122"/>
                <a:cs typeface="Microsoft YaHei Light" charset="-122"/>
              </a:endParaRPr>
            </a:p>
          </p:txBody>
        </p:sp>
        <p:sp>
          <p:nvSpPr>
            <p:cNvPr id="18" name="矩形 17"/>
            <p:cNvSpPr/>
            <p:nvPr/>
          </p:nvSpPr>
          <p:spPr>
            <a:xfrm>
              <a:off x="2559784" y="2377343"/>
              <a:ext cx="2180972" cy="454746"/>
            </a:xfrm>
            <a:prstGeom prst="rect">
              <a:avLst/>
            </a:prstGeom>
            <a:noFill/>
            <a:ln w="25400">
              <a:solidFill>
                <a:srgbClr val="9421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右箭头 18"/>
            <p:cNvSpPr/>
            <p:nvPr/>
          </p:nvSpPr>
          <p:spPr>
            <a:xfrm>
              <a:off x="4774210" y="2530931"/>
              <a:ext cx="1603614" cy="145277"/>
            </a:xfrm>
            <a:prstGeom prst="rightArrow">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0" name="文本框 19"/>
            <p:cNvSpPr txBox="1"/>
            <p:nvPr/>
          </p:nvSpPr>
          <p:spPr>
            <a:xfrm>
              <a:off x="6481147" y="2410347"/>
              <a:ext cx="1338828" cy="369332"/>
            </a:xfrm>
            <a:prstGeom prst="rect">
              <a:avLst/>
            </a:prstGeom>
            <a:noFill/>
          </p:spPr>
          <p:txBody>
            <a:bodyPr wrap="none" rtlCol="0">
              <a:spAutoFit/>
            </a:bodyPr>
            <a:lstStyle/>
            <a:p>
              <a:r>
                <a:rPr kumimoji="1" lang="zh-CN" altLang="en-US" b="1" dirty="0" smtClean="0">
                  <a:solidFill>
                    <a:srgbClr val="942124"/>
                  </a:solidFill>
                  <a:latin typeface="Microsoft YaHei Light" charset="-122"/>
                  <a:ea typeface="Microsoft YaHei Light" charset="-122"/>
                  <a:cs typeface="Microsoft YaHei Light" charset="-122"/>
                </a:rPr>
                <a:t>初始化变量</a:t>
              </a:r>
              <a:endParaRPr kumimoji="1" lang="zh-CN" altLang="en-US" b="1" dirty="0">
                <a:solidFill>
                  <a:srgbClr val="942124"/>
                </a:solidFill>
                <a:latin typeface="Microsoft YaHei Light" charset="-122"/>
                <a:ea typeface="Microsoft YaHei Light" charset="-122"/>
                <a:cs typeface="Microsoft YaHei Light" charset="-122"/>
              </a:endParaRPr>
            </a:p>
          </p:txBody>
        </p:sp>
        <p:sp>
          <p:nvSpPr>
            <p:cNvPr id="23" name="矩形 22"/>
            <p:cNvSpPr/>
            <p:nvPr/>
          </p:nvSpPr>
          <p:spPr>
            <a:xfrm>
              <a:off x="2559784" y="2832089"/>
              <a:ext cx="2214426" cy="239339"/>
            </a:xfrm>
            <a:prstGeom prst="rect">
              <a:avLst/>
            </a:prstGeom>
            <a:noFill/>
            <a:ln w="25400">
              <a:solidFill>
                <a:srgbClr val="9421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6" name="矩形 25"/>
            <p:cNvSpPr/>
            <p:nvPr/>
          </p:nvSpPr>
          <p:spPr>
            <a:xfrm>
              <a:off x="2570033" y="3107639"/>
              <a:ext cx="5249941" cy="1027076"/>
            </a:xfrm>
            <a:prstGeom prst="rect">
              <a:avLst/>
            </a:prstGeom>
            <a:noFill/>
            <a:ln w="25400">
              <a:solidFill>
                <a:srgbClr val="9421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7" name="右箭头 26"/>
            <p:cNvSpPr/>
            <p:nvPr/>
          </p:nvSpPr>
          <p:spPr>
            <a:xfrm rot="9242713">
              <a:off x="1820049" y="3125737"/>
              <a:ext cx="815180" cy="131508"/>
            </a:xfrm>
            <a:prstGeom prst="rightArrow">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8" name="文本框 27"/>
            <p:cNvSpPr txBox="1"/>
            <p:nvPr/>
          </p:nvSpPr>
          <p:spPr>
            <a:xfrm>
              <a:off x="829956" y="3471674"/>
              <a:ext cx="1569660" cy="646331"/>
            </a:xfrm>
            <a:prstGeom prst="rect">
              <a:avLst/>
            </a:prstGeom>
            <a:noFill/>
          </p:spPr>
          <p:txBody>
            <a:bodyPr wrap="none" rtlCol="0">
              <a:spAutoFit/>
            </a:bodyPr>
            <a:lstStyle/>
            <a:p>
              <a:r>
                <a:rPr kumimoji="1" lang="zh-CN" altLang="en-US" b="1" dirty="0" smtClean="0">
                  <a:solidFill>
                    <a:srgbClr val="942124"/>
                  </a:solidFill>
                  <a:latin typeface="Microsoft YaHei Light" charset="-122"/>
                  <a:ea typeface="Microsoft YaHei Light" charset="-122"/>
                  <a:cs typeface="Microsoft YaHei Light" charset="-122"/>
                </a:rPr>
                <a:t>类中的方法：</a:t>
              </a:r>
              <a:endParaRPr kumimoji="1" lang="en-US" altLang="zh-CN" b="1" dirty="0" smtClean="0">
                <a:solidFill>
                  <a:srgbClr val="942124"/>
                </a:solidFill>
                <a:latin typeface="Microsoft YaHei Light" charset="-122"/>
                <a:ea typeface="Microsoft YaHei Light" charset="-122"/>
                <a:cs typeface="Microsoft YaHei Light" charset="-122"/>
              </a:endParaRPr>
            </a:p>
            <a:p>
              <a:r>
                <a:rPr kumimoji="1" lang="zh-CN" altLang="en-US" b="1" dirty="0" smtClean="0">
                  <a:solidFill>
                    <a:srgbClr val="942124"/>
                  </a:solidFill>
                  <a:latin typeface="Microsoft YaHei Light" charset="-122"/>
                  <a:ea typeface="Microsoft YaHei Light" charset="-122"/>
                  <a:cs typeface="Microsoft YaHei Light" charset="-122"/>
                </a:rPr>
                <a:t>方法名</a:t>
              </a:r>
              <a:endParaRPr kumimoji="1" lang="zh-CN" altLang="en-US" b="1" dirty="0">
                <a:solidFill>
                  <a:srgbClr val="942124"/>
                </a:solidFill>
                <a:latin typeface="Microsoft YaHei Light" charset="-122"/>
                <a:ea typeface="Microsoft YaHei Light" charset="-122"/>
                <a:cs typeface="Microsoft YaHei Light" charset="-122"/>
              </a:endParaRPr>
            </a:p>
          </p:txBody>
        </p:sp>
        <p:sp>
          <p:nvSpPr>
            <p:cNvPr id="29" name="右箭头 28"/>
            <p:cNvSpPr/>
            <p:nvPr/>
          </p:nvSpPr>
          <p:spPr>
            <a:xfrm>
              <a:off x="7893597" y="3440860"/>
              <a:ext cx="1603614" cy="145277"/>
            </a:xfrm>
            <a:prstGeom prst="rightArrow">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0" name="文本框 29"/>
            <p:cNvSpPr txBox="1"/>
            <p:nvPr/>
          </p:nvSpPr>
          <p:spPr>
            <a:xfrm>
              <a:off x="9497211" y="3328832"/>
              <a:ext cx="877163" cy="369332"/>
            </a:xfrm>
            <a:prstGeom prst="rect">
              <a:avLst/>
            </a:prstGeom>
            <a:noFill/>
          </p:spPr>
          <p:txBody>
            <a:bodyPr wrap="none" rtlCol="0">
              <a:spAutoFit/>
            </a:bodyPr>
            <a:lstStyle/>
            <a:p>
              <a:r>
                <a:rPr kumimoji="1" lang="zh-CN" altLang="en-US" b="1" dirty="0" smtClean="0">
                  <a:solidFill>
                    <a:srgbClr val="942124"/>
                  </a:solidFill>
                  <a:latin typeface="Microsoft YaHei Light" charset="-122"/>
                  <a:ea typeface="Microsoft YaHei Light" charset="-122"/>
                  <a:cs typeface="Microsoft YaHei Light" charset="-122"/>
                </a:rPr>
                <a:t>函数体</a:t>
              </a:r>
              <a:endParaRPr kumimoji="1" lang="zh-CN" altLang="en-US" b="1" dirty="0">
                <a:solidFill>
                  <a:srgbClr val="942124"/>
                </a:solidFill>
                <a:latin typeface="Microsoft YaHei Light" charset="-122"/>
                <a:ea typeface="Microsoft YaHei Light" charset="-122"/>
                <a:cs typeface="Microsoft YaHei Light" charset="-122"/>
              </a:endParaRPr>
            </a:p>
          </p:txBody>
        </p:sp>
        <p:sp>
          <p:nvSpPr>
            <p:cNvPr id="31" name="矩形 30"/>
            <p:cNvSpPr/>
            <p:nvPr/>
          </p:nvSpPr>
          <p:spPr>
            <a:xfrm>
              <a:off x="1499029" y="4293096"/>
              <a:ext cx="1123869" cy="637723"/>
            </a:xfrm>
            <a:prstGeom prst="rect">
              <a:avLst/>
            </a:prstGeom>
            <a:noFill/>
            <a:ln w="25400">
              <a:solidFill>
                <a:srgbClr val="9421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2" name="文本框 31"/>
            <p:cNvSpPr txBox="1"/>
            <p:nvPr/>
          </p:nvSpPr>
          <p:spPr>
            <a:xfrm>
              <a:off x="678682" y="4427820"/>
              <a:ext cx="877163" cy="369332"/>
            </a:xfrm>
            <a:prstGeom prst="rect">
              <a:avLst/>
            </a:prstGeom>
            <a:noFill/>
          </p:spPr>
          <p:txBody>
            <a:bodyPr wrap="none" rtlCol="0">
              <a:spAutoFit/>
            </a:bodyPr>
            <a:lstStyle/>
            <a:p>
              <a:r>
                <a:rPr kumimoji="1" lang="zh-CN" altLang="en-US" b="1" smtClean="0">
                  <a:solidFill>
                    <a:srgbClr val="942124"/>
                  </a:solidFill>
                  <a:latin typeface="Microsoft YaHei Light" charset="-122"/>
                  <a:ea typeface="Microsoft YaHei Light" charset="-122"/>
                  <a:cs typeface="Microsoft YaHei Light" charset="-122"/>
                </a:rPr>
                <a:t>对象名</a:t>
              </a:r>
              <a:endParaRPr kumimoji="1" lang="zh-CN" altLang="en-US" b="1" dirty="0">
                <a:solidFill>
                  <a:srgbClr val="942124"/>
                </a:solidFill>
                <a:latin typeface="Microsoft YaHei Light" charset="-122"/>
                <a:ea typeface="Microsoft YaHei Light" charset="-122"/>
                <a:cs typeface="Microsoft YaHei Light" charset="-122"/>
              </a:endParaRPr>
            </a:p>
          </p:txBody>
        </p:sp>
        <p:sp>
          <p:nvSpPr>
            <p:cNvPr id="33" name="矩形 32"/>
            <p:cNvSpPr/>
            <p:nvPr/>
          </p:nvSpPr>
          <p:spPr>
            <a:xfrm>
              <a:off x="1496309" y="4330412"/>
              <a:ext cx="5459540" cy="504000"/>
            </a:xfrm>
            <a:prstGeom prst="rect">
              <a:avLst/>
            </a:prstGeom>
            <a:noFill/>
            <a:ln w="25400">
              <a:solidFill>
                <a:srgbClr val="9421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4" name="右箭头 33"/>
            <p:cNvSpPr/>
            <p:nvPr/>
          </p:nvSpPr>
          <p:spPr>
            <a:xfrm>
              <a:off x="7048410" y="4484430"/>
              <a:ext cx="1603614" cy="145277"/>
            </a:xfrm>
            <a:prstGeom prst="rightArrow">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5" name="文本框 34"/>
            <p:cNvSpPr txBox="1"/>
            <p:nvPr/>
          </p:nvSpPr>
          <p:spPr>
            <a:xfrm>
              <a:off x="8755347" y="4363846"/>
              <a:ext cx="1569660" cy="369332"/>
            </a:xfrm>
            <a:prstGeom prst="rect">
              <a:avLst/>
            </a:prstGeom>
            <a:noFill/>
          </p:spPr>
          <p:txBody>
            <a:bodyPr wrap="none" rtlCol="0">
              <a:spAutoFit/>
            </a:bodyPr>
            <a:lstStyle/>
            <a:p>
              <a:r>
                <a:rPr kumimoji="1" lang="zh-CN" altLang="en-US" b="1" dirty="0" smtClean="0">
                  <a:solidFill>
                    <a:srgbClr val="942124"/>
                  </a:solidFill>
                  <a:latin typeface="Microsoft YaHei Light" charset="-122"/>
                  <a:ea typeface="Microsoft YaHei Light" charset="-122"/>
                  <a:cs typeface="Microsoft YaHei Light" charset="-122"/>
                </a:rPr>
                <a:t>对象的初始化</a:t>
              </a:r>
              <a:endParaRPr kumimoji="1" lang="zh-CN" altLang="en-US" b="1" dirty="0">
                <a:solidFill>
                  <a:srgbClr val="942124"/>
                </a:solidFill>
                <a:latin typeface="Microsoft YaHei Light" charset="-122"/>
                <a:ea typeface="Microsoft YaHei Light" charset="-122"/>
                <a:cs typeface="Microsoft YaHei Light" charset="-122"/>
              </a:endParaRPr>
            </a:p>
          </p:txBody>
        </p:sp>
        <p:sp>
          <p:nvSpPr>
            <p:cNvPr id="36" name="矩形 35"/>
            <p:cNvSpPr/>
            <p:nvPr/>
          </p:nvSpPr>
          <p:spPr>
            <a:xfrm>
              <a:off x="1545997" y="5006150"/>
              <a:ext cx="3669189" cy="637723"/>
            </a:xfrm>
            <a:prstGeom prst="rect">
              <a:avLst/>
            </a:prstGeom>
            <a:noFill/>
            <a:ln w="25400">
              <a:solidFill>
                <a:srgbClr val="9421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7" name="右箭头 36"/>
            <p:cNvSpPr/>
            <p:nvPr/>
          </p:nvSpPr>
          <p:spPr>
            <a:xfrm>
              <a:off x="5309881" y="5238371"/>
              <a:ext cx="1603614" cy="145277"/>
            </a:xfrm>
            <a:prstGeom prst="rightArrow">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8" name="文本框 37"/>
            <p:cNvSpPr txBox="1"/>
            <p:nvPr/>
          </p:nvSpPr>
          <p:spPr>
            <a:xfrm>
              <a:off x="7016818" y="5117787"/>
              <a:ext cx="2262158" cy="369332"/>
            </a:xfrm>
            <a:prstGeom prst="rect">
              <a:avLst/>
            </a:prstGeom>
            <a:noFill/>
          </p:spPr>
          <p:txBody>
            <a:bodyPr wrap="none" rtlCol="0">
              <a:spAutoFit/>
            </a:bodyPr>
            <a:lstStyle/>
            <a:p>
              <a:r>
                <a:rPr kumimoji="1" lang="zh-CN" altLang="en-US" b="1" dirty="0" smtClean="0">
                  <a:solidFill>
                    <a:srgbClr val="942124"/>
                  </a:solidFill>
                  <a:latin typeface="Microsoft YaHei Light" charset="-122"/>
                  <a:ea typeface="Microsoft YaHei Light" charset="-122"/>
                  <a:cs typeface="Microsoft YaHei Light" charset="-122"/>
                </a:rPr>
                <a:t>对象调用类中的方法</a:t>
              </a:r>
              <a:endParaRPr kumimoji="1" lang="zh-CN" altLang="en-US" b="1" dirty="0">
                <a:solidFill>
                  <a:srgbClr val="942124"/>
                </a:solidFill>
                <a:latin typeface="Microsoft YaHei Light" charset="-122"/>
                <a:ea typeface="Microsoft YaHei Light" charset="-122"/>
                <a:cs typeface="Microsoft YaHei Light" charset="-122"/>
              </a:endParaRPr>
            </a:p>
          </p:txBody>
        </p:sp>
      </p:grpSp>
    </p:spTree>
    <p:extLst>
      <p:ext uri="{BB962C8B-B14F-4D97-AF65-F5344CB8AC3E}">
        <p14:creationId xmlns:p14="http://schemas.microsoft.com/office/powerpoint/2010/main" xmlns="" val="4177781047"/>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1"/>
          <p:cNvSpPr txBox="1">
            <a:spLocks/>
          </p:cNvSpPr>
          <p:nvPr/>
        </p:nvSpPr>
        <p:spPr>
          <a:xfrm>
            <a:off x="876400" y="1700808"/>
            <a:ext cx="10550624" cy="461839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kumimoji="1" lang="zh-CN" altLang="en-US" sz="2400" dirty="0" smtClean="0"/>
              <a:t>用 </a:t>
            </a:r>
            <a:r>
              <a:rPr kumimoji="1" lang="en-US" altLang="zh-CN" sz="2400" dirty="0" smtClean="0">
                <a:latin typeface="Monaco"/>
              </a:rPr>
              <a:t>class</a:t>
            </a:r>
            <a:r>
              <a:rPr kumimoji="1" lang="en-US" altLang="zh-CN" sz="2400" dirty="0" smtClean="0"/>
              <a:t> </a:t>
            </a:r>
            <a:r>
              <a:rPr kumimoji="1" lang="zh-CN" altLang="en-US" sz="2400" dirty="0" smtClean="0">
                <a:latin typeface="Monaco" charset="0"/>
                <a:ea typeface="Monaco" charset="0"/>
                <a:cs typeface="Monaco" charset="0"/>
              </a:rPr>
              <a:t>类名 </a:t>
            </a:r>
            <a:r>
              <a:rPr kumimoji="1" lang="zh-CN" altLang="en-US" sz="2400" dirty="0" smtClean="0"/>
              <a:t>即可以创建一个类</a:t>
            </a:r>
            <a:endParaRPr kumimoji="1" lang="en-US" altLang="zh-CN" sz="2400" dirty="0" smtClean="0"/>
          </a:p>
          <a:p>
            <a:pPr>
              <a:lnSpc>
                <a:spcPct val="150000"/>
              </a:lnSpc>
            </a:pPr>
            <a:r>
              <a:rPr kumimoji="1" lang="zh-CN" altLang="en-US" sz="2400" dirty="0" smtClean="0"/>
              <a:t>在类名的程序块中可以定义这个类的属性、方法等等</a:t>
            </a:r>
            <a:endParaRPr kumimoji="1" lang="en-US" altLang="zh-CN" sz="2400" dirty="0" smtClean="0"/>
          </a:p>
        </p:txBody>
      </p:sp>
      <p:sp>
        <p:nvSpPr>
          <p:cNvPr id="8" name="标题 8"/>
          <p:cNvSpPr txBox="1">
            <a:spLocks/>
          </p:cNvSpPr>
          <p:nvPr/>
        </p:nvSpPr>
        <p:spPr>
          <a:xfrm>
            <a:off x="911424" y="579766"/>
            <a:ext cx="10515600" cy="7810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微软雅黑 Light" panose="020B0502040204020203" pitchFamily="34" charset="-122"/>
                <a:ea typeface="微软雅黑 Light" panose="020B0502040204020203" pitchFamily="34" charset="-122"/>
                <a:cs typeface="+mj-cs"/>
              </a:defRPr>
            </a:lvl1pPr>
          </a:lstStyle>
          <a:p>
            <a:r>
              <a:rPr lang="zh-CN" altLang="en-US" sz="3200" b="1" dirty="0" smtClean="0">
                <a:solidFill>
                  <a:srgbClr val="942124"/>
                </a:solidFill>
                <a:cs typeface="+mn-cs"/>
              </a:rPr>
              <a:t>类的创建</a:t>
            </a:r>
            <a:endParaRPr lang="zh-CN" altLang="en-US" sz="3200" b="1" dirty="0">
              <a:solidFill>
                <a:srgbClr val="942124"/>
              </a:solidFill>
              <a:cs typeface="+mn-cs"/>
            </a:endParaRPr>
          </a:p>
        </p:txBody>
      </p:sp>
      <p:sp>
        <p:nvSpPr>
          <p:cNvPr id="10" name="矩形 28"/>
          <p:cNvSpPr/>
          <p:nvPr/>
        </p:nvSpPr>
        <p:spPr>
          <a:xfrm>
            <a:off x="-18898" y="671163"/>
            <a:ext cx="510214"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pic>
        <p:nvPicPr>
          <p:cNvPr id="2" name="图片 1"/>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911424" y="3212976"/>
            <a:ext cx="7747597" cy="2032407"/>
          </a:xfrm>
          <a:prstGeom prst="rect">
            <a:avLst/>
          </a:prstGeom>
        </p:spPr>
      </p:pic>
    </p:spTree>
    <p:extLst>
      <p:ext uri="{BB962C8B-B14F-4D97-AF65-F5344CB8AC3E}">
        <p14:creationId xmlns:p14="http://schemas.microsoft.com/office/powerpoint/2010/main" xmlns="" val="4157772427"/>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8"/>
          <p:cNvSpPr txBox="1">
            <a:spLocks/>
          </p:cNvSpPr>
          <p:nvPr/>
        </p:nvSpPr>
        <p:spPr>
          <a:xfrm>
            <a:off x="911424" y="579766"/>
            <a:ext cx="10515600" cy="7810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微软雅黑 Light" panose="020B0502040204020203" pitchFamily="34" charset="-122"/>
                <a:ea typeface="微软雅黑 Light" panose="020B0502040204020203" pitchFamily="34" charset="-122"/>
                <a:cs typeface="+mj-cs"/>
              </a:defRPr>
            </a:lvl1pPr>
          </a:lstStyle>
          <a:p>
            <a:r>
              <a:rPr lang="zh-CN" altLang="en-US" sz="3200" b="1" dirty="0" smtClean="0">
                <a:solidFill>
                  <a:srgbClr val="942124"/>
                </a:solidFill>
                <a:cs typeface="+mn-cs"/>
              </a:rPr>
              <a:t>创建实例</a:t>
            </a:r>
            <a:endParaRPr lang="zh-CN" altLang="en-US" sz="3200" b="1" dirty="0">
              <a:solidFill>
                <a:srgbClr val="942124"/>
              </a:solidFill>
              <a:cs typeface="+mn-cs"/>
            </a:endParaRPr>
          </a:p>
        </p:txBody>
      </p:sp>
      <p:sp>
        <p:nvSpPr>
          <p:cNvPr id="7" name="内容占位符 1"/>
          <p:cNvSpPr txBox="1">
            <a:spLocks/>
          </p:cNvSpPr>
          <p:nvPr/>
        </p:nvSpPr>
        <p:spPr>
          <a:xfrm>
            <a:off x="876400" y="1484783"/>
            <a:ext cx="11196264" cy="446438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kumimoji="1" lang="zh-CN" altLang="en-US" sz="2400" dirty="0" smtClean="0"/>
              <a:t>创建相应的实例</a:t>
            </a:r>
            <a:endParaRPr kumimoji="1" lang="en-US" altLang="zh-CN" sz="2400" dirty="0" smtClean="0"/>
          </a:p>
          <a:p>
            <a:pPr>
              <a:lnSpc>
                <a:spcPct val="150000"/>
              </a:lnSpc>
            </a:pPr>
            <a:endParaRPr kumimoji="1" lang="en-US" altLang="zh-CN" sz="2400" dirty="0" smtClean="0"/>
          </a:p>
          <a:p>
            <a:pPr>
              <a:lnSpc>
                <a:spcPct val="150000"/>
              </a:lnSpc>
            </a:pPr>
            <a:endParaRPr kumimoji="1" lang="en-US" altLang="zh-CN" sz="2400" dirty="0" smtClean="0"/>
          </a:p>
          <a:p>
            <a:pPr>
              <a:lnSpc>
                <a:spcPct val="150000"/>
              </a:lnSpc>
            </a:pPr>
            <a:endParaRPr kumimoji="1" lang="en-US" altLang="zh-CN" sz="2400" dirty="0" smtClean="0"/>
          </a:p>
          <a:p>
            <a:pPr>
              <a:lnSpc>
                <a:spcPct val="150000"/>
              </a:lnSpc>
            </a:pPr>
            <a:r>
              <a:rPr kumimoji="1" lang="zh-CN" altLang="en-US" sz="2400" dirty="0" smtClean="0">
                <a:latin typeface="Monaco"/>
              </a:rPr>
              <a:t>查看实例属性</a:t>
            </a:r>
            <a:endParaRPr kumimoji="1" lang="en-US" altLang="zh-CN" sz="2400" dirty="0"/>
          </a:p>
        </p:txBody>
      </p:sp>
      <p:pic>
        <p:nvPicPr>
          <p:cNvPr id="4" name="图片 3"/>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1055440" y="2242705"/>
            <a:ext cx="6912768" cy="2093109"/>
          </a:xfrm>
          <a:prstGeom prst="rect">
            <a:avLst/>
          </a:prstGeom>
        </p:spPr>
      </p:pic>
      <p:pic>
        <p:nvPicPr>
          <p:cNvPr id="8" name="图片 7"/>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1074104" y="4869160"/>
            <a:ext cx="6400800" cy="1397000"/>
          </a:xfrm>
          <a:prstGeom prst="rect">
            <a:avLst/>
          </a:prstGeom>
        </p:spPr>
      </p:pic>
      <p:sp>
        <p:nvSpPr>
          <p:cNvPr id="9" name="矩形 28"/>
          <p:cNvSpPr/>
          <p:nvPr/>
        </p:nvSpPr>
        <p:spPr>
          <a:xfrm>
            <a:off x="-18898" y="671163"/>
            <a:ext cx="510214"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Tree>
    <p:extLst>
      <p:ext uri="{BB962C8B-B14F-4D97-AF65-F5344CB8AC3E}">
        <p14:creationId xmlns:p14="http://schemas.microsoft.com/office/powerpoint/2010/main" xmlns="" val="4231927020"/>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28"/>
          <p:cNvSpPr/>
          <p:nvPr/>
        </p:nvSpPr>
        <p:spPr>
          <a:xfrm>
            <a:off x="-18898" y="671163"/>
            <a:ext cx="510214"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
        <p:nvSpPr>
          <p:cNvPr id="7" name="矩形 6"/>
          <p:cNvSpPr/>
          <p:nvPr/>
        </p:nvSpPr>
        <p:spPr>
          <a:xfrm>
            <a:off x="479376" y="671163"/>
            <a:ext cx="3816424" cy="598302"/>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8" name="Freeform 83"/>
          <p:cNvSpPr>
            <a:spLocks noChangeArrowheads="1"/>
          </p:cNvSpPr>
          <p:nvPr/>
        </p:nvSpPr>
        <p:spPr bwMode="auto">
          <a:xfrm>
            <a:off x="92209" y="826314"/>
            <a:ext cx="288000" cy="288000"/>
          </a:xfrm>
          <a:custGeom>
            <a:avLst/>
            <a:gdLst>
              <a:gd name="T0" fmla="*/ 38764526 w 602"/>
              <a:gd name="T1" fmla="*/ 78442719 h 602"/>
              <a:gd name="T2" fmla="*/ 38764526 w 602"/>
              <a:gd name="T3" fmla="*/ 78442719 h 602"/>
              <a:gd name="T4" fmla="*/ 0 w 602"/>
              <a:gd name="T5" fmla="*/ 38764526 h 602"/>
              <a:gd name="T6" fmla="*/ 38764526 w 602"/>
              <a:gd name="T7" fmla="*/ 0 h 602"/>
              <a:gd name="T8" fmla="*/ 78442719 w 602"/>
              <a:gd name="T9" fmla="*/ 38764526 h 602"/>
              <a:gd name="T10" fmla="*/ 38764526 w 602"/>
              <a:gd name="T11" fmla="*/ 78442719 h 602"/>
              <a:gd name="T12" fmla="*/ 61866665 w 602"/>
              <a:gd name="T13" fmla="*/ 16576054 h 602"/>
              <a:gd name="T14" fmla="*/ 61866665 w 602"/>
              <a:gd name="T15" fmla="*/ 16576054 h 602"/>
              <a:gd name="T16" fmla="*/ 38764526 w 602"/>
              <a:gd name="T17" fmla="*/ 38764526 h 602"/>
              <a:gd name="T18" fmla="*/ 38764526 w 602"/>
              <a:gd name="T19" fmla="*/ 7308970 h 602"/>
              <a:gd name="T20" fmla="*/ 7439751 w 602"/>
              <a:gd name="T21" fmla="*/ 38764526 h 602"/>
              <a:gd name="T22" fmla="*/ 38764526 w 602"/>
              <a:gd name="T23" fmla="*/ 71002968 h 602"/>
              <a:gd name="T24" fmla="*/ 71002968 w 602"/>
              <a:gd name="T25" fmla="*/ 38764526 h 602"/>
              <a:gd name="T26" fmla="*/ 61866665 w 602"/>
              <a:gd name="T27" fmla="*/ 16576054 h 60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02" h="602">
                <a:moveTo>
                  <a:pt x="297" y="601"/>
                </a:moveTo>
                <a:lnTo>
                  <a:pt x="297" y="601"/>
                </a:lnTo>
                <a:cubicBezTo>
                  <a:pt x="135" y="601"/>
                  <a:pt x="0" y="466"/>
                  <a:pt x="0" y="297"/>
                </a:cubicBezTo>
                <a:cubicBezTo>
                  <a:pt x="0" y="134"/>
                  <a:pt x="135" y="0"/>
                  <a:pt x="297" y="0"/>
                </a:cubicBezTo>
                <a:cubicBezTo>
                  <a:pt x="467" y="0"/>
                  <a:pt x="601" y="134"/>
                  <a:pt x="601" y="297"/>
                </a:cubicBezTo>
                <a:cubicBezTo>
                  <a:pt x="601" y="466"/>
                  <a:pt x="467" y="601"/>
                  <a:pt x="297" y="601"/>
                </a:cubicBezTo>
                <a:close/>
                <a:moveTo>
                  <a:pt x="474" y="127"/>
                </a:moveTo>
                <a:lnTo>
                  <a:pt x="474" y="127"/>
                </a:lnTo>
                <a:cubicBezTo>
                  <a:pt x="297" y="297"/>
                  <a:pt x="297" y="297"/>
                  <a:pt x="297" y="297"/>
                </a:cubicBezTo>
                <a:cubicBezTo>
                  <a:pt x="297" y="56"/>
                  <a:pt x="297" y="56"/>
                  <a:pt x="297" y="56"/>
                </a:cubicBezTo>
                <a:cubicBezTo>
                  <a:pt x="163" y="56"/>
                  <a:pt x="57" y="162"/>
                  <a:pt x="57" y="297"/>
                </a:cubicBezTo>
                <a:cubicBezTo>
                  <a:pt x="57" y="431"/>
                  <a:pt x="163" y="544"/>
                  <a:pt x="297" y="544"/>
                </a:cubicBezTo>
                <a:cubicBezTo>
                  <a:pt x="431" y="544"/>
                  <a:pt x="544" y="431"/>
                  <a:pt x="544" y="297"/>
                </a:cubicBezTo>
                <a:cubicBezTo>
                  <a:pt x="544" y="233"/>
                  <a:pt x="516" y="169"/>
                  <a:pt x="474" y="127"/>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solidFill>
                <a:prstClr val="black"/>
              </a:solidFill>
            </a:endParaRPr>
          </a:p>
        </p:txBody>
      </p:sp>
      <p:sp>
        <p:nvSpPr>
          <p:cNvPr id="9" name="文本框 5"/>
          <p:cNvSpPr txBox="1"/>
          <p:nvPr/>
        </p:nvSpPr>
        <p:spPr>
          <a:xfrm>
            <a:off x="953786" y="709485"/>
            <a:ext cx="5862294" cy="523220"/>
          </a:xfrm>
          <a:prstGeom prst="rect">
            <a:avLst/>
          </a:prstGeom>
          <a:noFill/>
        </p:spPr>
        <p:txBody>
          <a:bodyPr wrap="square" rtlCol="0">
            <a:spAutoFit/>
          </a:bodyPr>
          <a:lstStyle/>
          <a:p>
            <a:r>
              <a:rPr lang="en-US" altLang="zh-CN" sz="2800" dirty="0" err="1" smtClean="0">
                <a:solidFill>
                  <a:prstClr val="white"/>
                </a:solidFill>
                <a:latin typeface="微软雅黑 Light" panose="020B0502040204020203" pitchFamily="34" charset="-122"/>
                <a:ea typeface="微软雅黑 Light" panose="020B0502040204020203" pitchFamily="34" charset="-122"/>
              </a:rPr>
              <a:t>Jupyter</a:t>
            </a:r>
            <a:r>
              <a:rPr lang="zh-CN" altLang="en-US" sz="2800" dirty="0" smtClean="0">
                <a:solidFill>
                  <a:prstClr val="white"/>
                </a:solidFill>
                <a:latin typeface="微软雅黑 Light" panose="020B0502040204020203" pitchFamily="34" charset="-122"/>
                <a:ea typeface="微软雅黑 Light" panose="020B0502040204020203" pitchFamily="34" charset="-122"/>
              </a:rPr>
              <a:t> </a:t>
            </a:r>
            <a:r>
              <a:rPr lang="en-US" altLang="zh-CN" sz="2800" dirty="0" smtClean="0">
                <a:solidFill>
                  <a:prstClr val="white"/>
                </a:solidFill>
                <a:latin typeface="微软雅黑 Light" panose="020B0502040204020203" pitchFamily="34" charset="-122"/>
                <a:ea typeface="微软雅黑 Light" panose="020B0502040204020203" pitchFamily="34" charset="-122"/>
              </a:rPr>
              <a:t>Notebook</a:t>
            </a:r>
            <a:endParaRPr lang="zh-CN" altLang="en-US" sz="2800" dirty="0">
              <a:solidFill>
                <a:prstClr val="white"/>
              </a:solidFill>
              <a:latin typeface="微软雅黑 Light" panose="020B0502040204020203" pitchFamily="34" charset="-122"/>
              <a:ea typeface="微软雅黑 Light" panose="020B0502040204020203" pitchFamily="34" charset="-122"/>
            </a:endParaRPr>
          </a:p>
        </p:txBody>
      </p:sp>
      <p:sp>
        <p:nvSpPr>
          <p:cNvPr id="14" name="内容占位符 1"/>
          <p:cNvSpPr txBox="1">
            <a:spLocks/>
          </p:cNvSpPr>
          <p:nvPr/>
        </p:nvSpPr>
        <p:spPr>
          <a:xfrm>
            <a:off x="335360" y="2348880"/>
            <a:ext cx="5254430" cy="291556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sz="2400" dirty="0"/>
              <a:t>推荐使用</a:t>
            </a:r>
            <a:r>
              <a:rPr lang="en-US" altLang="zh-CN" sz="2400" dirty="0" err="1"/>
              <a:t>Jupyter</a:t>
            </a:r>
            <a:r>
              <a:rPr lang="en-US" altLang="zh-CN" sz="2400" dirty="0"/>
              <a:t> Notebook</a:t>
            </a:r>
            <a:r>
              <a:rPr lang="zh-CN" altLang="en-US" sz="2400" dirty="0"/>
              <a:t>进行数据分析，并将自己数据分析的思考过程写在其中，方便之后整理思路以及向别人展示数据分析结果</a:t>
            </a:r>
            <a:endParaRPr kumimoji="1" lang="zh-CN" altLang="en-US" sz="2400" dirty="0"/>
          </a:p>
        </p:txBody>
      </p:sp>
      <p:pic>
        <p:nvPicPr>
          <p:cNvPr id="2" name="图片 1"/>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6060682" y="2852936"/>
            <a:ext cx="5685133" cy="3221575"/>
          </a:xfrm>
          <a:prstGeom prst="rect">
            <a:avLst/>
          </a:prstGeom>
        </p:spPr>
      </p:pic>
      <p:sp>
        <p:nvSpPr>
          <p:cNvPr id="3" name="矩形 2"/>
          <p:cNvSpPr/>
          <p:nvPr/>
        </p:nvSpPr>
        <p:spPr>
          <a:xfrm>
            <a:off x="5855248" y="2236802"/>
            <a:ext cx="6096000" cy="707886"/>
          </a:xfrm>
          <a:prstGeom prst="rect">
            <a:avLst/>
          </a:prstGeom>
        </p:spPr>
        <p:txBody>
          <a:bodyPr>
            <a:spAutoFit/>
          </a:bodyPr>
          <a:lstStyle/>
          <a:p>
            <a:r>
              <a:rPr lang="zh-CN" altLang="en-US" sz="2000" dirty="0" smtClean="0"/>
              <a:t>从</a:t>
            </a:r>
            <a:r>
              <a:rPr lang="zh-CN" altLang="en-US" sz="2000" dirty="0"/>
              <a:t>左至右分别</a:t>
            </a:r>
            <a:r>
              <a:rPr lang="zh-CN" altLang="en-US" sz="2000" dirty="0" smtClean="0"/>
              <a:t>是默认</a:t>
            </a:r>
            <a:r>
              <a:rPr lang="en-US" altLang="zh-CN" sz="2000" dirty="0" smtClean="0"/>
              <a:t>Python</a:t>
            </a:r>
            <a:r>
              <a:rPr lang="zh-CN" altLang="en-US" sz="2000" dirty="0" smtClean="0"/>
              <a:t>终端、</a:t>
            </a:r>
            <a:r>
              <a:rPr lang="zh-CN" altLang="en-US" sz="2000" dirty="0"/>
              <a:t>IPython</a:t>
            </a:r>
            <a:r>
              <a:rPr lang="zh-CN" altLang="en-US" sz="2000" dirty="0" smtClean="0"/>
              <a:t>和</a:t>
            </a:r>
            <a:r>
              <a:rPr lang="en-US" altLang="zh-CN" sz="2000" dirty="0" err="1" smtClean="0"/>
              <a:t>Jupyter</a:t>
            </a:r>
            <a:r>
              <a:rPr lang="zh-CN" altLang="en-US" sz="2000" dirty="0" smtClean="0"/>
              <a:t> </a:t>
            </a:r>
            <a:r>
              <a:rPr lang="zh-CN" altLang="en-US" sz="2000" dirty="0"/>
              <a:t>Notebook</a:t>
            </a:r>
          </a:p>
        </p:txBody>
      </p:sp>
      <p:sp>
        <p:nvSpPr>
          <p:cNvPr id="4" name="日期占位符 3"/>
          <p:cNvSpPr>
            <a:spLocks noGrp="1"/>
          </p:cNvSpPr>
          <p:nvPr>
            <p:ph type="dt" sz="half" idx="10"/>
          </p:nvPr>
        </p:nvSpPr>
        <p:spPr/>
        <p:txBody>
          <a:bodyPr/>
          <a:lstStyle/>
          <a:p>
            <a:fld id="{12AB6947-B945-47DA-A651-169C44F8B29B}" type="datetime1">
              <a:rPr lang="zh-CN" altLang="en-US" smtClean="0"/>
              <a:pPr/>
              <a:t>2019/9/8</a:t>
            </a:fld>
            <a:endParaRPr lang="zh-CN" altLang="en-US"/>
          </a:p>
        </p:txBody>
      </p:sp>
      <p:sp>
        <p:nvSpPr>
          <p:cNvPr id="6" name="灯片编号占位符 5"/>
          <p:cNvSpPr>
            <a:spLocks noGrp="1"/>
          </p:cNvSpPr>
          <p:nvPr>
            <p:ph type="sldNum" sz="quarter" idx="12"/>
          </p:nvPr>
        </p:nvSpPr>
        <p:spPr/>
        <p:txBody>
          <a:bodyPr/>
          <a:lstStyle/>
          <a:p>
            <a:fld id="{370D8578-DDD4-487D-A316-C8E65CC577E1}" type="slidenum">
              <a:rPr lang="zh-CN" altLang="en-US" smtClean="0"/>
              <a:pPr/>
              <a:t>25</a:t>
            </a:fld>
            <a:endParaRPr lang="zh-CN" altLang="en-US"/>
          </a:p>
        </p:txBody>
      </p:sp>
    </p:spTree>
    <p:extLst>
      <p:ext uri="{BB962C8B-B14F-4D97-AF65-F5344CB8AC3E}">
        <p14:creationId xmlns:p14="http://schemas.microsoft.com/office/powerpoint/2010/main" xmlns="" val="3494613366"/>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91316" y="1772816"/>
            <a:ext cx="11593288" cy="4716523"/>
          </a:xfrm>
        </p:spPr>
        <p:txBody>
          <a:bodyPr>
            <a:normAutofit/>
          </a:bodyPr>
          <a:lstStyle/>
          <a:p>
            <a:pPr>
              <a:lnSpc>
                <a:spcPct val="150000"/>
              </a:lnSpc>
            </a:pPr>
            <a:r>
              <a:rPr kumimoji="1" lang="en-US" altLang="zh-CN" sz="2400" dirty="0" smtClean="0">
                <a:latin typeface="Monaco"/>
              </a:rPr>
              <a:t>__</a:t>
            </a:r>
            <a:r>
              <a:rPr kumimoji="1" lang="en-US" altLang="zh-CN" sz="2400" dirty="0" err="1">
                <a:latin typeface="Monaco"/>
              </a:rPr>
              <a:t>init</a:t>
            </a:r>
            <a:r>
              <a:rPr kumimoji="1" lang="en-US" altLang="zh-CN" sz="2400" dirty="0" smtClean="0">
                <a:latin typeface="Monaco"/>
              </a:rPr>
              <a:t>__</a:t>
            </a:r>
            <a:r>
              <a:rPr kumimoji="1" lang="zh-CN" altLang="en-US" sz="2400" dirty="0" smtClean="0"/>
              <a:t>是</a:t>
            </a:r>
            <a:r>
              <a:rPr kumimoji="1" lang="zh-CN" altLang="en-US" sz="2400" dirty="0"/>
              <a:t>一种特殊的方法</a:t>
            </a:r>
            <a:r>
              <a:rPr kumimoji="1" lang="zh-CN" altLang="en-US" sz="2400" dirty="0" smtClean="0"/>
              <a:t>，使得</a:t>
            </a:r>
            <a:r>
              <a:rPr kumimoji="1" lang="zh-CN" altLang="en-US" sz="2400" dirty="0"/>
              <a:t>实例一开始就拥有类模板所具有的</a:t>
            </a:r>
            <a:r>
              <a:rPr kumimoji="1" lang="zh-CN" altLang="en-US" sz="2400" dirty="0" smtClean="0"/>
              <a:t>属性</a:t>
            </a:r>
            <a:endParaRPr kumimoji="1" lang="en-US" altLang="zh-CN" sz="2400" dirty="0" smtClean="0"/>
          </a:p>
          <a:p>
            <a:pPr>
              <a:lnSpc>
                <a:spcPct val="150000"/>
              </a:lnSpc>
            </a:pPr>
            <a:r>
              <a:rPr kumimoji="1" lang="en-US" altLang="zh-CN" sz="2400" dirty="0" smtClean="0">
                <a:latin typeface="Monaco"/>
              </a:rPr>
              <a:t>self</a:t>
            </a:r>
            <a:r>
              <a:rPr kumimoji="1" lang="zh-CN" altLang="en-US" sz="2400" dirty="0" smtClean="0"/>
              <a:t>参数是</a:t>
            </a:r>
            <a:r>
              <a:rPr kumimoji="1" lang="zh-CN" altLang="en-US" sz="2400" dirty="0"/>
              <a:t>类中函数定义时必须使用的参数，并且永远是第一个参数，该参数表示创建的实例</a:t>
            </a:r>
            <a:r>
              <a:rPr kumimoji="1" lang="zh-CN" altLang="en-US" sz="2400" dirty="0" smtClean="0"/>
              <a:t>本身</a:t>
            </a:r>
            <a:endParaRPr kumimoji="1" lang="zh-CN" altLang="en-US" sz="2400" dirty="0"/>
          </a:p>
        </p:txBody>
      </p:sp>
      <p:sp>
        <p:nvSpPr>
          <p:cNvPr id="9" name="文本框 5"/>
          <p:cNvSpPr txBox="1"/>
          <p:nvPr/>
        </p:nvSpPr>
        <p:spPr>
          <a:xfrm>
            <a:off x="953786" y="709485"/>
            <a:ext cx="3774062" cy="523220"/>
          </a:xfrm>
          <a:prstGeom prst="rect">
            <a:avLst/>
          </a:prstGeom>
          <a:noFill/>
        </p:spPr>
        <p:txBody>
          <a:bodyPr wrap="square" rtlCol="0">
            <a:spAutoFit/>
          </a:bodyPr>
          <a:lstStyle/>
          <a:p>
            <a:r>
              <a:rPr lang="zh-CN" altLang="en-US" sz="2800" dirty="0" smtClean="0">
                <a:solidFill>
                  <a:prstClr val="white"/>
                </a:solidFill>
                <a:latin typeface="微软雅黑 Light" panose="020B0502040204020203" pitchFamily="34" charset="-122"/>
                <a:ea typeface="微软雅黑 Light" panose="020B0502040204020203" pitchFamily="34" charset="-122"/>
              </a:rPr>
              <a:t>初始化方法</a:t>
            </a:r>
            <a:endParaRPr lang="zh-CN" altLang="en-US" sz="2800" dirty="0">
              <a:solidFill>
                <a:prstClr val="white"/>
              </a:solidFill>
              <a:latin typeface="微软雅黑 Light" panose="020B0502040204020203" pitchFamily="34" charset="-122"/>
              <a:ea typeface="微软雅黑 Light" panose="020B0502040204020203" pitchFamily="34" charset="-122"/>
            </a:endParaRPr>
          </a:p>
        </p:txBody>
      </p:sp>
      <p:sp>
        <p:nvSpPr>
          <p:cNvPr id="10" name="标题 8"/>
          <p:cNvSpPr txBox="1">
            <a:spLocks/>
          </p:cNvSpPr>
          <p:nvPr/>
        </p:nvSpPr>
        <p:spPr>
          <a:xfrm>
            <a:off x="911424" y="579766"/>
            <a:ext cx="10515600" cy="7810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微软雅黑 Light" panose="020B0502040204020203" pitchFamily="34" charset="-122"/>
                <a:ea typeface="微软雅黑 Light" panose="020B0502040204020203" pitchFamily="34" charset="-122"/>
                <a:cs typeface="+mj-cs"/>
              </a:defRPr>
            </a:lvl1pPr>
          </a:lstStyle>
          <a:p>
            <a:r>
              <a:rPr lang="zh-CN" altLang="en-US" sz="3200" b="1" dirty="0" smtClean="0">
                <a:solidFill>
                  <a:srgbClr val="942124"/>
                </a:solidFill>
                <a:cs typeface="+mn-cs"/>
              </a:rPr>
              <a:t>初始化</a:t>
            </a:r>
            <a:r>
              <a:rPr lang="en-US" altLang="zh-CN" sz="3200" b="1" dirty="0" smtClean="0">
                <a:solidFill>
                  <a:srgbClr val="942124"/>
                </a:solidFill>
                <a:latin typeface="Monaco" charset="0"/>
                <a:ea typeface="Monaco" charset="0"/>
                <a:cs typeface="Monaco" charset="0"/>
              </a:rPr>
              <a:t>__</a:t>
            </a:r>
            <a:r>
              <a:rPr lang="en-US" altLang="zh-CN" sz="3200" b="1" dirty="0" err="1" smtClean="0">
                <a:solidFill>
                  <a:srgbClr val="942124"/>
                </a:solidFill>
                <a:latin typeface="Monaco" charset="0"/>
                <a:ea typeface="Monaco" charset="0"/>
                <a:cs typeface="Monaco" charset="0"/>
              </a:rPr>
              <a:t>init</a:t>
            </a:r>
            <a:r>
              <a:rPr lang="en-US" altLang="zh-CN" sz="3200" b="1" dirty="0" smtClean="0">
                <a:solidFill>
                  <a:srgbClr val="942124"/>
                </a:solidFill>
                <a:latin typeface="Monaco" charset="0"/>
                <a:ea typeface="Monaco" charset="0"/>
                <a:cs typeface="Monaco" charset="0"/>
              </a:rPr>
              <a:t>__</a:t>
            </a:r>
            <a:r>
              <a:rPr lang="zh-CN" altLang="en-US" sz="3200" b="1" dirty="0" smtClean="0">
                <a:solidFill>
                  <a:srgbClr val="942124"/>
                </a:solidFill>
                <a:cs typeface="+mn-cs"/>
              </a:rPr>
              <a:t>方法</a:t>
            </a:r>
            <a:endParaRPr lang="zh-CN" altLang="en-US" sz="3200" b="1" dirty="0">
              <a:solidFill>
                <a:srgbClr val="942124"/>
              </a:solidFill>
              <a:cs typeface="+mn-cs"/>
            </a:endParaRPr>
          </a:p>
        </p:txBody>
      </p:sp>
      <p:sp>
        <p:nvSpPr>
          <p:cNvPr id="11" name="矩形 28"/>
          <p:cNvSpPr/>
          <p:nvPr/>
        </p:nvSpPr>
        <p:spPr>
          <a:xfrm>
            <a:off x="-18898" y="671163"/>
            <a:ext cx="510214"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pic>
        <p:nvPicPr>
          <p:cNvPr id="4" name="图片 3"/>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695400" y="3861048"/>
            <a:ext cx="6912768" cy="1533129"/>
          </a:xfrm>
          <a:prstGeom prst="rect">
            <a:avLst/>
          </a:prstGeom>
        </p:spPr>
      </p:pic>
    </p:spTree>
    <p:extLst>
      <p:ext uri="{BB962C8B-B14F-4D97-AF65-F5344CB8AC3E}">
        <p14:creationId xmlns:p14="http://schemas.microsoft.com/office/powerpoint/2010/main" xmlns="" val="2776001533"/>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91316" y="1484784"/>
            <a:ext cx="10225136" cy="4176463"/>
          </a:xfrm>
        </p:spPr>
        <p:txBody>
          <a:bodyPr>
            <a:normAutofit/>
          </a:bodyPr>
          <a:lstStyle/>
          <a:p>
            <a:pPr>
              <a:lnSpc>
                <a:spcPct val="150000"/>
              </a:lnSpc>
            </a:pPr>
            <a:r>
              <a:rPr kumimoji="1" lang="zh-CN" altLang="en-US" sz="2400" dirty="0" smtClean="0"/>
              <a:t>一旦</a:t>
            </a:r>
            <a:r>
              <a:rPr kumimoji="1" lang="en-US" altLang="zh-CN" sz="2400" dirty="0" smtClean="0"/>
              <a:t>"__</a:t>
            </a:r>
            <a:r>
              <a:rPr kumimoji="1" lang="en-US" altLang="zh-CN" sz="2400" dirty="0" err="1">
                <a:latin typeface="Monaco"/>
              </a:rPr>
              <a:t>init</a:t>
            </a:r>
            <a:r>
              <a:rPr kumimoji="1" lang="en-US" altLang="zh-CN" sz="2400" dirty="0" smtClean="0"/>
              <a:t>__"</a:t>
            </a:r>
            <a:r>
              <a:rPr kumimoji="1" lang="zh-CN" altLang="en-US" sz="2400" dirty="0" smtClean="0"/>
              <a:t>存在除了</a:t>
            </a:r>
            <a:r>
              <a:rPr kumimoji="1" lang="en-US" altLang="zh-CN" sz="2400" dirty="0" smtClean="0"/>
              <a:t>"</a:t>
            </a:r>
            <a:r>
              <a:rPr kumimoji="1" lang="en-US" altLang="zh-CN" sz="2400" dirty="0">
                <a:latin typeface="Monaco"/>
              </a:rPr>
              <a:t>self</a:t>
            </a:r>
            <a:r>
              <a:rPr kumimoji="1" lang="en-US" altLang="zh-CN" sz="2400" dirty="0" smtClean="0"/>
              <a:t>"</a:t>
            </a:r>
            <a:r>
              <a:rPr kumimoji="1" lang="zh-CN" altLang="en-US" sz="2400" dirty="0" smtClean="0"/>
              <a:t>之外</a:t>
            </a:r>
            <a:r>
              <a:rPr kumimoji="1" lang="zh-CN" altLang="en-US" sz="2400" dirty="0"/>
              <a:t>的参数，那么在创建</a:t>
            </a:r>
            <a:r>
              <a:rPr kumimoji="1" lang="zh-CN" altLang="en-US" sz="2400" dirty="0" smtClean="0"/>
              <a:t>实例</a:t>
            </a:r>
            <a:r>
              <a:rPr kumimoji="1" lang="en-US" altLang="zh-CN" sz="2400" dirty="0" smtClean="0"/>
              <a:t>"</a:t>
            </a:r>
            <a:r>
              <a:rPr kumimoji="1" lang="en-US" altLang="zh-CN" sz="2400" dirty="0" err="1">
                <a:latin typeface="Monaco"/>
              </a:rPr>
              <a:t>student_a</a:t>
            </a:r>
            <a:r>
              <a:rPr kumimoji="1" lang="en-US" altLang="zh-CN" sz="2400" dirty="0" smtClean="0"/>
              <a:t>"</a:t>
            </a:r>
            <a:r>
              <a:rPr kumimoji="1" lang="zh-CN" altLang="en-US" sz="2400" dirty="0" smtClean="0"/>
              <a:t>时</a:t>
            </a:r>
            <a:r>
              <a:rPr kumimoji="1" lang="zh-CN" altLang="en-US" sz="2400" dirty="0"/>
              <a:t>，我们就需要传入相应的参数</a:t>
            </a:r>
            <a:r>
              <a:rPr kumimoji="1" lang="zh-CN" altLang="en-US" sz="2400" dirty="0" smtClean="0"/>
              <a:t>值（不过</a:t>
            </a:r>
            <a:r>
              <a:rPr kumimoji="1" lang="en-US" altLang="zh-CN" sz="2400" dirty="0" smtClean="0"/>
              <a:t>"</a:t>
            </a:r>
            <a:r>
              <a:rPr kumimoji="1" lang="en-US" altLang="zh-CN" sz="2400" dirty="0">
                <a:latin typeface="Monaco"/>
              </a:rPr>
              <a:t>self</a:t>
            </a:r>
            <a:r>
              <a:rPr kumimoji="1" lang="en-US" altLang="zh-CN" sz="2400" dirty="0" smtClean="0"/>
              <a:t>"</a:t>
            </a:r>
            <a:r>
              <a:rPr kumimoji="1" lang="zh-CN" altLang="en-US" sz="2400" dirty="0" smtClean="0"/>
              <a:t>不</a:t>
            </a:r>
            <a:r>
              <a:rPr kumimoji="1" lang="zh-CN" altLang="en-US" sz="2400" dirty="0"/>
              <a:t>需要传入数值，</a:t>
            </a:r>
            <a:r>
              <a:rPr kumimoji="1" lang="en-US" altLang="zh-CN" sz="2400" dirty="0"/>
              <a:t>Python</a:t>
            </a:r>
            <a:r>
              <a:rPr kumimoji="1" lang="zh-CN" altLang="en-US" sz="2400" dirty="0"/>
              <a:t>解释器会自动将实例变量</a:t>
            </a:r>
            <a:r>
              <a:rPr kumimoji="1" lang="zh-CN" altLang="en-US" sz="2400" dirty="0" smtClean="0"/>
              <a:t>传入）</a:t>
            </a:r>
            <a:endParaRPr kumimoji="1" lang="zh-CN" altLang="en-US" sz="2400" dirty="0"/>
          </a:p>
        </p:txBody>
      </p:sp>
      <p:sp>
        <p:nvSpPr>
          <p:cNvPr id="5" name="矩形 28"/>
          <p:cNvSpPr/>
          <p:nvPr/>
        </p:nvSpPr>
        <p:spPr>
          <a:xfrm>
            <a:off x="-18898" y="671163"/>
            <a:ext cx="510214"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
        <p:nvSpPr>
          <p:cNvPr id="7" name="矩形 6"/>
          <p:cNvSpPr/>
          <p:nvPr/>
        </p:nvSpPr>
        <p:spPr>
          <a:xfrm>
            <a:off x="479376" y="671163"/>
            <a:ext cx="3672408" cy="598302"/>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8" name="Freeform 83"/>
          <p:cNvSpPr>
            <a:spLocks noChangeArrowheads="1"/>
          </p:cNvSpPr>
          <p:nvPr/>
        </p:nvSpPr>
        <p:spPr bwMode="auto">
          <a:xfrm>
            <a:off x="92209" y="826314"/>
            <a:ext cx="288000" cy="288000"/>
          </a:xfrm>
          <a:custGeom>
            <a:avLst/>
            <a:gdLst>
              <a:gd name="T0" fmla="*/ 38764526 w 602"/>
              <a:gd name="T1" fmla="*/ 78442719 h 602"/>
              <a:gd name="T2" fmla="*/ 38764526 w 602"/>
              <a:gd name="T3" fmla="*/ 78442719 h 602"/>
              <a:gd name="T4" fmla="*/ 0 w 602"/>
              <a:gd name="T5" fmla="*/ 38764526 h 602"/>
              <a:gd name="T6" fmla="*/ 38764526 w 602"/>
              <a:gd name="T7" fmla="*/ 0 h 602"/>
              <a:gd name="T8" fmla="*/ 78442719 w 602"/>
              <a:gd name="T9" fmla="*/ 38764526 h 602"/>
              <a:gd name="T10" fmla="*/ 38764526 w 602"/>
              <a:gd name="T11" fmla="*/ 78442719 h 602"/>
              <a:gd name="T12" fmla="*/ 61866665 w 602"/>
              <a:gd name="T13" fmla="*/ 16576054 h 602"/>
              <a:gd name="T14" fmla="*/ 61866665 w 602"/>
              <a:gd name="T15" fmla="*/ 16576054 h 602"/>
              <a:gd name="T16" fmla="*/ 38764526 w 602"/>
              <a:gd name="T17" fmla="*/ 38764526 h 602"/>
              <a:gd name="T18" fmla="*/ 38764526 w 602"/>
              <a:gd name="T19" fmla="*/ 7308970 h 602"/>
              <a:gd name="T20" fmla="*/ 7439751 w 602"/>
              <a:gd name="T21" fmla="*/ 38764526 h 602"/>
              <a:gd name="T22" fmla="*/ 38764526 w 602"/>
              <a:gd name="T23" fmla="*/ 71002968 h 602"/>
              <a:gd name="T24" fmla="*/ 71002968 w 602"/>
              <a:gd name="T25" fmla="*/ 38764526 h 602"/>
              <a:gd name="T26" fmla="*/ 61866665 w 602"/>
              <a:gd name="T27" fmla="*/ 16576054 h 60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02" h="602">
                <a:moveTo>
                  <a:pt x="297" y="601"/>
                </a:moveTo>
                <a:lnTo>
                  <a:pt x="297" y="601"/>
                </a:lnTo>
                <a:cubicBezTo>
                  <a:pt x="135" y="601"/>
                  <a:pt x="0" y="466"/>
                  <a:pt x="0" y="297"/>
                </a:cubicBezTo>
                <a:cubicBezTo>
                  <a:pt x="0" y="134"/>
                  <a:pt x="135" y="0"/>
                  <a:pt x="297" y="0"/>
                </a:cubicBezTo>
                <a:cubicBezTo>
                  <a:pt x="467" y="0"/>
                  <a:pt x="601" y="134"/>
                  <a:pt x="601" y="297"/>
                </a:cubicBezTo>
                <a:cubicBezTo>
                  <a:pt x="601" y="466"/>
                  <a:pt x="467" y="601"/>
                  <a:pt x="297" y="601"/>
                </a:cubicBezTo>
                <a:close/>
                <a:moveTo>
                  <a:pt x="474" y="127"/>
                </a:moveTo>
                <a:lnTo>
                  <a:pt x="474" y="127"/>
                </a:lnTo>
                <a:cubicBezTo>
                  <a:pt x="297" y="297"/>
                  <a:pt x="297" y="297"/>
                  <a:pt x="297" y="297"/>
                </a:cubicBezTo>
                <a:cubicBezTo>
                  <a:pt x="297" y="56"/>
                  <a:pt x="297" y="56"/>
                  <a:pt x="297" y="56"/>
                </a:cubicBezTo>
                <a:cubicBezTo>
                  <a:pt x="163" y="56"/>
                  <a:pt x="57" y="162"/>
                  <a:pt x="57" y="297"/>
                </a:cubicBezTo>
                <a:cubicBezTo>
                  <a:pt x="57" y="431"/>
                  <a:pt x="163" y="544"/>
                  <a:pt x="297" y="544"/>
                </a:cubicBezTo>
                <a:cubicBezTo>
                  <a:pt x="431" y="544"/>
                  <a:pt x="544" y="431"/>
                  <a:pt x="544" y="297"/>
                </a:cubicBezTo>
                <a:cubicBezTo>
                  <a:pt x="544" y="233"/>
                  <a:pt x="516" y="169"/>
                  <a:pt x="474" y="127"/>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solidFill>
                <a:prstClr val="black"/>
              </a:solidFill>
            </a:endParaRPr>
          </a:p>
        </p:txBody>
      </p:sp>
      <p:sp>
        <p:nvSpPr>
          <p:cNvPr id="9" name="文本框 5"/>
          <p:cNvSpPr txBox="1"/>
          <p:nvPr/>
        </p:nvSpPr>
        <p:spPr>
          <a:xfrm>
            <a:off x="953786" y="709485"/>
            <a:ext cx="3774062" cy="523220"/>
          </a:xfrm>
          <a:prstGeom prst="rect">
            <a:avLst/>
          </a:prstGeom>
          <a:noFill/>
        </p:spPr>
        <p:txBody>
          <a:bodyPr wrap="square" rtlCol="0">
            <a:spAutoFit/>
          </a:bodyPr>
          <a:lstStyle/>
          <a:p>
            <a:r>
              <a:rPr lang="zh-CN" altLang="en-US" sz="2800" dirty="0" smtClean="0">
                <a:solidFill>
                  <a:prstClr val="white"/>
                </a:solidFill>
                <a:latin typeface="微软雅黑 Light" panose="020B0502040204020203" pitchFamily="34" charset="-122"/>
                <a:ea typeface="微软雅黑 Light" panose="020B0502040204020203" pitchFamily="34" charset="-122"/>
              </a:rPr>
              <a:t>正确地初始化对象</a:t>
            </a:r>
            <a:endParaRPr lang="zh-CN" altLang="en-US" sz="2800" dirty="0">
              <a:solidFill>
                <a:prstClr val="white"/>
              </a:solidFill>
              <a:latin typeface="微软雅黑 Light" panose="020B0502040204020203" pitchFamily="34" charset="-122"/>
              <a:ea typeface="微软雅黑 Light" panose="020B0502040204020203" pitchFamily="34" charset="-122"/>
            </a:endParaRPr>
          </a:p>
        </p:txBody>
      </p:sp>
      <p:pic>
        <p:nvPicPr>
          <p:cNvPr id="3" name="图片 2"/>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695400" y="3356992"/>
            <a:ext cx="9283700" cy="2781300"/>
          </a:xfrm>
          <a:prstGeom prst="rect">
            <a:avLst/>
          </a:prstGeom>
        </p:spPr>
      </p:pic>
    </p:spTree>
    <p:extLst>
      <p:ext uri="{BB962C8B-B14F-4D97-AF65-F5344CB8AC3E}">
        <p14:creationId xmlns:p14="http://schemas.microsoft.com/office/powerpoint/2010/main" xmlns="" val="3893259634"/>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79376" y="1628800"/>
            <a:ext cx="10225136" cy="4176463"/>
          </a:xfrm>
        </p:spPr>
        <p:txBody>
          <a:bodyPr>
            <a:normAutofit/>
          </a:bodyPr>
          <a:lstStyle/>
          <a:p>
            <a:pPr>
              <a:lnSpc>
                <a:spcPct val="150000"/>
              </a:lnSpc>
            </a:pPr>
            <a:r>
              <a:rPr kumimoji="1" lang="zh-CN" altLang="en-US" sz="2400" dirty="0">
                <a:latin typeface="Monaco" charset="0"/>
              </a:rPr>
              <a:t>如果我们传入了两个参数</a:t>
            </a:r>
            <a:r>
              <a:rPr kumimoji="1" lang="en-US" altLang="zh-CN" sz="2400" dirty="0" smtClean="0">
                <a:latin typeface="Monaco" charset="0"/>
              </a:rPr>
              <a:t>——</a:t>
            </a:r>
            <a:r>
              <a:rPr kumimoji="1" lang="zh-CN" altLang="en-US" sz="2400" dirty="0" smtClean="0">
                <a:latin typeface="Monaco" charset="0"/>
              </a:rPr>
              <a:t> </a:t>
            </a:r>
            <a:r>
              <a:rPr kumimoji="1" lang="en-US" altLang="zh-CN" sz="2400" dirty="0" smtClean="0">
                <a:latin typeface="Monaco" charset="0"/>
              </a:rPr>
              <a:t>18</a:t>
            </a:r>
            <a:r>
              <a:rPr kumimoji="1" lang="zh-CN" altLang="en-US" sz="2400" dirty="0" smtClean="0">
                <a:latin typeface="Monaco" charset="0"/>
              </a:rPr>
              <a:t> 与 </a:t>
            </a:r>
            <a:r>
              <a:rPr kumimoji="1" lang="en-US" altLang="zh-CN" sz="2400" dirty="0" smtClean="0">
                <a:latin typeface="Monaco" charset="0"/>
              </a:rPr>
              <a:t>M</a:t>
            </a:r>
            <a:r>
              <a:rPr kumimoji="1" lang="zh-CN" altLang="en-US" sz="2400" dirty="0" smtClean="0">
                <a:latin typeface="Monaco" charset="0"/>
              </a:rPr>
              <a:t>，</a:t>
            </a:r>
            <a:r>
              <a:rPr kumimoji="1" lang="zh-CN" altLang="en-US" sz="2400" dirty="0">
                <a:latin typeface="Monaco" charset="0"/>
              </a:rPr>
              <a:t>则我们可以成功创建一个高中生对象，这个高中生的年龄是</a:t>
            </a:r>
            <a:r>
              <a:rPr kumimoji="1" lang="en-US" altLang="zh-CN" sz="2400" dirty="0">
                <a:latin typeface="Monaco" charset="0"/>
              </a:rPr>
              <a:t>18</a:t>
            </a:r>
            <a:r>
              <a:rPr kumimoji="1" lang="zh-CN" altLang="en-US" sz="2400" dirty="0">
                <a:latin typeface="Monaco" charset="0"/>
              </a:rPr>
              <a:t>，性别</a:t>
            </a:r>
            <a:r>
              <a:rPr kumimoji="1" lang="zh-CN" altLang="en-US" sz="2400" dirty="0" smtClean="0">
                <a:latin typeface="Monaco" charset="0"/>
              </a:rPr>
              <a:t>是</a:t>
            </a:r>
            <a:r>
              <a:rPr kumimoji="1" lang="en-US" altLang="zh-CN" sz="2400" dirty="0" smtClean="0">
                <a:latin typeface="Monaco" charset="0"/>
              </a:rPr>
              <a:t>M</a:t>
            </a:r>
            <a:endParaRPr kumimoji="1" lang="en-US" altLang="zh-CN" sz="2400" dirty="0">
              <a:latin typeface="Monaco" charset="0"/>
            </a:endParaRPr>
          </a:p>
          <a:p>
            <a:pPr>
              <a:lnSpc>
                <a:spcPct val="150000"/>
              </a:lnSpc>
            </a:pPr>
            <a:r>
              <a:rPr kumimoji="1" lang="zh-CN" altLang="en-US" sz="2400" dirty="0" smtClean="0">
                <a:latin typeface="Monaco" charset="0"/>
              </a:rPr>
              <a:t>我们可以不断创建拥有不同年龄与性别的高中生对象实例</a:t>
            </a:r>
            <a:endParaRPr kumimoji="1" lang="zh-CN" altLang="en-US" sz="2400" dirty="0"/>
          </a:p>
        </p:txBody>
      </p:sp>
      <p:sp>
        <p:nvSpPr>
          <p:cNvPr id="5" name="矩形 28"/>
          <p:cNvSpPr/>
          <p:nvPr/>
        </p:nvSpPr>
        <p:spPr>
          <a:xfrm>
            <a:off x="-18898" y="671163"/>
            <a:ext cx="510214"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
        <p:nvSpPr>
          <p:cNvPr id="8" name="Freeform 83"/>
          <p:cNvSpPr>
            <a:spLocks noChangeArrowheads="1"/>
          </p:cNvSpPr>
          <p:nvPr/>
        </p:nvSpPr>
        <p:spPr bwMode="auto">
          <a:xfrm>
            <a:off x="92209" y="826314"/>
            <a:ext cx="288000" cy="288000"/>
          </a:xfrm>
          <a:custGeom>
            <a:avLst/>
            <a:gdLst>
              <a:gd name="T0" fmla="*/ 38764526 w 602"/>
              <a:gd name="T1" fmla="*/ 78442719 h 602"/>
              <a:gd name="T2" fmla="*/ 38764526 w 602"/>
              <a:gd name="T3" fmla="*/ 78442719 h 602"/>
              <a:gd name="T4" fmla="*/ 0 w 602"/>
              <a:gd name="T5" fmla="*/ 38764526 h 602"/>
              <a:gd name="T6" fmla="*/ 38764526 w 602"/>
              <a:gd name="T7" fmla="*/ 0 h 602"/>
              <a:gd name="T8" fmla="*/ 78442719 w 602"/>
              <a:gd name="T9" fmla="*/ 38764526 h 602"/>
              <a:gd name="T10" fmla="*/ 38764526 w 602"/>
              <a:gd name="T11" fmla="*/ 78442719 h 602"/>
              <a:gd name="T12" fmla="*/ 61866665 w 602"/>
              <a:gd name="T13" fmla="*/ 16576054 h 602"/>
              <a:gd name="T14" fmla="*/ 61866665 w 602"/>
              <a:gd name="T15" fmla="*/ 16576054 h 602"/>
              <a:gd name="T16" fmla="*/ 38764526 w 602"/>
              <a:gd name="T17" fmla="*/ 38764526 h 602"/>
              <a:gd name="T18" fmla="*/ 38764526 w 602"/>
              <a:gd name="T19" fmla="*/ 7308970 h 602"/>
              <a:gd name="T20" fmla="*/ 7439751 w 602"/>
              <a:gd name="T21" fmla="*/ 38764526 h 602"/>
              <a:gd name="T22" fmla="*/ 38764526 w 602"/>
              <a:gd name="T23" fmla="*/ 71002968 h 602"/>
              <a:gd name="T24" fmla="*/ 71002968 w 602"/>
              <a:gd name="T25" fmla="*/ 38764526 h 602"/>
              <a:gd name="T26" fmla="*/ 61866665 w 602"/>
              <a:gd name="T27" fmla="*/ 16576054 h 60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02" h="602">
                <a:moveTo>
                  <a:pt x="297" y="601"/>
                </a:moveTo>
                <a:lnTo>
                  <a:pt x="297" y="601"/>
                </a:lnTo>
                <a:cubicBezTo>
                  <a:pt x="135" y="601"/>
                  <a:pt x="0" y="466"/>
                  <a:pt x="0" y="297"/>
                </a:cubicBezTo>
                <a:cubicBezTo>
                  <a:pt x="0" y="134"/>
                  <a:pt x="135" y="0"/>
                  <a:pt x="297" y="0"/>
                </a:cubicBezTo>
                <a:cubicBezTo>
                  <a:pt x="467" y="0"/>
                  <a:pt x="601" y="134"/>
                  <a:pt x="601" y="297"/>
                </a:cubicBezTo>
                <a:cubicBezTo>
                  <a:pt x="601" y="466"/>
                  <a:pt x="467" y="601"/>
                  <a:pt x="297" y="601"/>
                </a:cubicBezTo>
                <a:close/>
                <a:moveTo>
                  <a:pt x="474" y="127"/>
                </a:moveTo>
                <a:lnTo>
                  <a:pt x="474" y="127"/>
                </a:lnTo>
                <a:cubicBezTo>
                  <a:pt x="297" y="297"/>
                  <a:pt x="297" y="297"/>
                  <a:pt x="297" y="297"/>
                </a:cubicBezTo>
                <a:cubicBezTo>
                  <a:pt x="297" y="56"/>
                  <a:pt x="297" y="56"/>
                  <a:pt x="297" y="56"/>
                </a:cubicBezTo>
                <a:cubicBezTo>
                  <a:pt x="163" y="56"/>
                  <a:pt x="57" y="162"/>
                  <a:pt x="57" y="297"/>
                </a:cubicBezTo>
                <a:cubicBezTo>
                  <a:pt x="57" y="431"/>
                  <a:pt x="163" y="544"/>
                  <a:pt x="297" y="544"/>
                </a:cubicBezTo>
                <a:cubicBezTo>
                  <a:pt x="431" y="544"/>
                  <a:pt x="544" y="431"/>
                  <a:pt x="544" y="297"/>
                </a:cubicBezTo>
                <a:cubicBezTo>
                  <a:pt x="544" y="233"/>
                  <a:pt x="516" y="169"/>
                  <a:pt x="474" y="127"/>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solidFill>
                <a:prstClr val="black"/>
              </a:solidFill>
            </a:endParaRPr>
          </a:p>
        </p:txBody>
      </p:sp>
      <p:sp>
        <p:nvSpPr>
          <p:cNvPr id="10" name="矩形 28"/>
          <p:cNvSpPr/>
          <p:nvPr/>
        </p:nvSpPr>
        <p:spPr>
          <a:xfrm>
            <a:off x="-18898" y="671163"/>
            <a:ext cx="510214"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
        <p:nvSpPr>
          <p:cNvPr id="11" name="矩形 10"/>
          <p:cNvSpPr/>
          <p:nvPr/>
        </p:nvSpPr>
        <p:spPr>
          <a:xfrm>
            <a:off x="479376" y="671163"/>
            <a:ext cx="3672408" cy="598302"/>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2" name="Freeform 83"/>
          <p:cNvSpPr>
            <a:spLocks noChangeArrowheads="1"/>
          </p:cNvSpPr>
          <p:nvPr/>
        </p:nvSpPr>
        <p:spPr bwMode="auto">
          <a:xfrm>
            <a:off x="92209" y="826314"/>
            <a:ext cx="288000" cy="288000"/>
          </a:xfrm>
          <a:custGeom>
            <a:avLst/>
            <a:gdLst>
              <a:gd name="T0" fmla="*/ 38764526 w 602"/>
              <a:gd name="T1" fmla="*/ 78442719 h 602"/>
              <a:gd name="T2" fmla="*/ 38764526 w 602"/>
              <a:gd name="T3" fmla="*/ 78442719 h 602"/>
              <a:gd name="T4" fmla="*/ 0 w 602"/>
              <a:gd name="T5" fmla="*/ 38764526 h 602"/>
              <a:gd name="T6" fmla="*/ 38764526 w 602"/>
              <a:gd name="T7" fmla="*/ 0 h 602"/>
              <a:gd name="T8" fmla="*/ 78442719 w 602"/>
              <a:gd name="T9" fmla="*/ 38764526 h 602"/>
              <a:gd name="T10" fmla="*/ 38764526 w 602"/>
              <a:gd name="T11" fmla="*/ 78442719 h 602"/>
              <a:gd name="T12" fmla="*/ 61866665 w 602"/>
              <a:gd name="T13" fmla="*/ 16576054 h 602"/>
              <a:gd name="T14" fmla="*/ 61866665 w 602"/>
              <a:gd name="T15" fmla="*/ 16576054 h 602"/>
              <a:gd name="T16" fmla="*/ 38764526 w 602"/>
              <a:gd name="T17" fmla="*/ 38764526 h 602"/>
              <a:gd name="T18" fmla="*/ 38764526 w 602"/>
              <a:gd name="T19" fmla="*/ 7308970 h 602"/>
              <a:gd name="T20" fmla="*/ 7439751 w 602"/>
              <a:gd name="T21" fmla="*/ 38764526 h 602"/>
              <a:gd name="T22" fmla="*/ 38764526 w 602"/>
              <a:gd name="T23" fmla="*/ 71002968 h 602"/>
              <a:gd name="T24" fmla="*/ 71002968 w 602"/>
              <a:gd name="T25" fmla="*/ 38764526 h 602"/>
              <a:gd name="T26" fmla="*/ 61866665 w 602"/>
              <a:gd name="T27" fmla="*/ 16576054 h 60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02" h="602">
                <a:moveTo>
                  <a:pt x="297" y="601"/>
                </a:moveTo>
                <a:lnTo>
                  <a:pt x="297" y="601"/>
                </a:lnTo>
                <a:cubicBezTo>
                  <a:pt x="135" y="601"/>
                  <a:pt x="0" y="466"/>
                  <a:pt x="0" y="297"/>
                </a:cubicBezTo>
                <a:cubicBezTo>
                  <a:pt x="0" y="134"/>
                  <a:pt x="135" y="0"/>
                  <a:pt x="297" y="0"/>
                </a:cubicBezTo>
                <a:cubicBezTo>
                  <a:pt x="467" y="0"/>
                  <a:pt x="601" y="134"/>
                  <a:pt x="601" y="297"/>
                </a:cubicBezTo>
                <a:cubicBezTo>
                  <a:pt x="601" y="466"/>
                  <a:pt x="467" y="601"/>
                  <a:pt x="297" y="601"/>
                </a:cubicBezTo>
                <a:close/>
                <a:moveTo>
                  <a:pt x="474" y="127"/>
                </a:moveTo>
                <a:lnTo>
                  <a:pt x="474" y="127"/>
                </a:lnTo>
                <a:cubicBezTo>
                  <a:pt x="297" y="297"/>
                  <a:pt x="297" y="297"/>
                  <a:pt x="297" y="297"/>
                </a:cubicBezTo>
                <a:cubicBezTo>
                  <a:pt x="297" y="56"/>
                  <a:pt x="297" y="56"/>
                  <a:pt x="297" y="56"/>
                </a:cubicBezTo>
                <a:cubicBezTo>
                  <a:pt x="163" y="56"/>
                  <a:pt x="57" y="162"/>
                  <a:pt x="57" y="297"/>
                </a:cubicBezTo>
                <a:cubicBezTo>
                  <a:pt x="57" y="431"/>
                  <a:pt x="163" y="544"/>
                  <a:pt x="297" y="544"/>
                </a:cubicBezTo>
                <a:cubicBezTo>
                  <a:pt x="431" y="544"/>
                  <a:pt x="544" y="431"/>
                  <a:pt x="544" y="297"/>
                </a:cubicBezTo>
                <a:cubicBezTo>
                  <a:pt x="544" y="233"/>
                  <a:pt x="516" y="169"/>
                  <a:pt x="474" y="127"/>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solidFill>
                <a:prstClr val="black"/>
              </a:solidFill>
            </a:endParaRPr>
          </a:p>
        </p:txBody>
      </p:sp>
      <p:sp>
        <p:nvSpPr>
          <p:cNvPr id="13" name="文本框 5"/>
          <p:cNvSpPr txBox="1"/>
          <p:nvPr/>
        </p:nvSpPr>
        <p:spPr>
          <a:xfrm>
            <a:off x="953786" y="709485"/>
            <a:ext cx="3774062" cy="523220"/>
          </a:xfrm>
          <a:prstGeom prst="rect">
            <a:avLst/>
          </a:prstGeom>
          <a:noFill/>
        </p:spPr>
        <p:txBody>
          <a:bodyPr wrap="square" rtlCol="0">
            <a:spAutoFit/>
          </a:bodyPr>
          <a:lstStyle/>
          <a:p>
            <a:r>
              <a:rPr lang="zh-CN" altLang="en-US" sz="2800" dirty="0" smtClean="0">
                <a:solidFill>
                  <a:prstClr val="white"/>
                </a:solidFill>
                <a:latin typeface="微软雅黑 Light" panose="020B0502040204020203" pitchFamily="34" charset="-122"/>
                <a:ea typeface="微软雅黑 Light" panose="020B0502040204020203" pitchFamily="34" charset="-122"/>
              </a:rPr>
              <a:t>正确地初始化对象</a:t>
            </a:r>
            <a:endParaRPr lang="zh-CN" altLang="en-US" sz="2800" dirty="0">
              <a:solidFill>
                <a:prstClr val="white"/>
              </a:solidFill>
              <a:latin typeface="微软雅黑 Light" panose="020B0502040204020203" pitchFamily="34" charset="-122"/>
              <a:ea typeface="微软雅黑 Light" panose="020B0502040204020203" pitchFamily="34" charset="-122"/>
            </a:endParaRPr>
          </a:p>
        </p:txBody>
      </p:sp>
      <p:pic>
        <p:nvPicPr>
          <p:cNvPr id="4" name="图片 3"/>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623392" y="3742464"/>
            <a:ext cx="7056784" cy="2049688"/>
          </a:xfrm>
          <a:prstGeom prst="rect">
            <a:avLst/>
          </a:prstGeom>
        </p:spPr>
      </p:pic>
    </p:spTree>
    <p:extLst>
      <p:ext uri="{BB962C8B-B14F-4D97-AF65-F5344CB8AC3E}">
        <p14:creationId xmlns:p14="http://schemas.microsoft.com/office/powerpoint/2010/main" xmlns="" val="1749127293"/>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91316" y="1628801"/>
            <a:ext cx="10573236" cy="3672407"/>
          </a:xfrm>
        </p:spPr>
        <p:txBody>
          <a:bodyPr>
            <a:normAutofit/>
          </a:bodyPr>
          <a:lstStyle/>
          <a:p>
            <a:pPr>
              <a:lnSpc>
                <a:spcPct val="150000"/>
              </a:lnSpc>
            </a:pPr>
            <a:r>
              <a:rPr kumimoji="1" lang="zh-CN" altLang="en-US" sz="2400" dirty="0" smtClean="0"/>
              <a:t>检测</a:t>
            </a:r>
            <a:r>
              <a:rPr kumimoji="1" lang="zh-CN" altLang="en-US" sz="2400" dirty="0"/>
              <a:t>实例对象中</a:t>
            </a:r>
            <a:r>
              <a:rPr kumimoji="1" lang="zh-CN" altLang="en-US" sz="2400" dirty="0" smtClean="0"/>
              <a:t>的</a:t>
            </a:r>
            <a:r>
              <a:rPr kumimoji="1" lang="zh-CN" altLang="en-US" sz="2400" dirty="0"/>
              <a:t> </a:t>
            </a:r>
            <a:r>
              <a:rPr kumimoji="1" lang="en-US" altLang="zh-CN" sz="2400" dirty="0" smtClean="0">
                <a:latin typeface="Monaco"/>
              </a:rPr>
              <a:t>age</a:t>
            </a:r>
            <a:r>
              <a:rPr kumimoji="1" lang="zh-CN" altLang="en-US" sz="2400" dirty="0"/>
              <a:t> </a:t>
            </a:r>
            <a:r>
              <a:rPr kumimoji="1" lang="zh-CN" altLang="en-US" sz="2400" dirty="0" smtClean="0"/>
              <a:t>属性</a:t>
            </a:r>
            <a:r>
              <a:rPr kumimoji="1" lang="zh-CN" altLang="en-US" sz="2400" dirty="0"/>
              <a:t>是否为缺省值</a:t>
            </a:r>
            <a:r>
              <a:rPr kumimoji="1" lang="zh-CN" altLang="en-US" sz="2400" dirty="0" smtClean="0"/>
              <a:t>，自定义</a:t>
            </a:r>
            <a:r>
              <a:rPr kumimoji="1" lang="zh-CN" altLang="en-US" sz="2400" dirty="0"/>
              <a:t>相应</a:t>
            </a:r>
            <a:r>
              <a:rPr kumimoji="1" lang="zh-CN" altLang="en-US" sz="2400" dirty="0" smtClean="0"/>
              <a:t>的</a:t>
            </a:r>
            <a:r>
              <a:rPr kumimoji="1" lang="en-US" altLang="zh-CN" sz="2400" dirty="0" err="1" smtClean="0">
                <a:latin typeface="Monaco"/>
              </a:rPr>
              <a:t>missing_detecting</a:t>
            </a:r>
            <a:r>
              <a:rPr kumimoji="1" lang="zh-CN" altLang="en-US" sz="2400" dirty="0" smtClean="0"/>
              <a:t> 方法</a:t>
            </a:r>
            <a:endParaRPr kumimoji="1" lang="en-US" altLang="zh-CN" sz="2400" dirty="0" smtClean="0">
              <a:latin typeface="Monaco" charset="0"/>
              <a:ea typeface="Monaco" charset="0"/>
              <a:cs typeface="Monaco" charset="0"/>
            </a:endParaRPr>
          </a:p>
        </p:txBody>
      </p:sp>
      <p:sp>
        <p:nvSpPr>
          <p:cNvPr id="10" name="标题 8"/>
          <p:cNvSpPr txBox="1">
            <a:spLocks/>
          </p:cNvSpPr>
          <p:nvPr/>
        </p:nvSpPr>
        <p:spPr>
          <a:xfrm>
            <a:off x="911424" y="579766"/>
            <a:ext cx="10515600" cy="7810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微软雅黑 Light" panose="020B0502040204020203" pitchFamily="34" charset="-122"/>
                <a:ea typeface="微软雅黑 Light" panose="020B0502040204020203" pitchFamily="34" charset="-122"/>
                <a:cs typeface="+mj-cs"/>
              </a:defRPr>
            </a:lvl1pPr>
          </a:lstStyle>
          <a:p>
            <a:r>
              <a:rPr lang="zh-CN" altLang="en-US" sz="3200" b="1" dirty="0" smtClean="0">
                <a:solidFill>
                  <a:srgbClr val="942124"/>
                </a:solidFill>
                <a:cs typeface="+mn-cs"/>
              </a:rPr>
              <a:t>自定义检测缺失值的方法</a:t>
            </a:r>
            <a:endParaRPr lang="zh-CN" altLang="en-US" sz="3200" b="1" dirty="0">
              <a:solidFill>
                <a:srgbClr val="942124"/>
              </a:solidFill>
              <a:cs typeface="+mn-cs"/>
            </a:endParaRPr>
          </a:p>
        </p:txBody>
      </p:sp>
      <p:sp>
        <p:nvSpPr>
          <p:cNvPr id="11" name="矩形 28"/>
          <p:cNvSpPr/>
          <p:nvPr/>
        </p:nvSpPr>
        <p:spPr>
          <a:xfrm>
            <a:off x="-18898" y="671163"/>
            <a:ext cx="510214"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pic>
        <p:nvPicPr>
          <p:cNvPr id="3" name="图片 2"/>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623392" y="2854688"/>
            <a:ext cx="6984776" cy="2840768"/>
          </a:xfrm>
          <a:prstGeom prst="rect">
            <a:avLst/>
          </a:prstGeom>
        </p:spPr>
      </p:pic>
    </p:spTree>
    <p:extLst>
      <p:ext uri="{BB962C8B-B14F-4D97-AF65-F5344CB8AC3E}">
        <p14:creationId xmlns:p14="http://schemas.microsoft.com/office/powerpoint/2010/main" xmlns="" val="3009736700"/>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513198" y="1916832"/>
            <a:ext cx="11593288" cy="4068452"/>
          </a:xfrm>
        </p:spPr>
        <p:txBody>
          <a:bodyPr>
            <a:normAutofit/>
          </a:bodyPr>
          <a:lstStyle/>
          <a:p>
            <a:pPr>
              <a:lnSpc>
                <a:spcPct val="150000"/>
              </a:lnSpc>
            </a:pPr>
            <a:r>
              <a:rPr kumimoji="1" lang="zh-CN" altLang="en-US" sz="2400" dirty="0" smtClean="0"/>
              <a:t>类</a:t>
            </a:r>
            <a:r>
              <a:rPr kumimoji="1" lang="zh-CN" altLang="en-US" sz="2400" dirty="0"/>
              <a:t>中的方法的第一个参数必须</a:t>
            </a:r>
            <a:r>
              <a:rPr kumimoji="1" lang="zh-CN" altLang="en-US" sz="2400" dirty="0" smtClean="0"/>
              <a:t>为</a:t>
            </a:r>
            <a:r>
              <a:rPr kumimoji="1" lang="zh-CN" altLang="en-US" sz="2400" dirty="0"/>
              <a:t> </a:t>
            </a:r>
            <a:r>
              <a:rPr kumimoji="1" lang="en-US" altLang="zh-CN" sz="2400" dirty="0" smtClean="0">
                <a:latin typeface="Monaco"/>
              </a:rPr>
              <a:t>self</a:t>
            </a:r>
            <a:r>
              <a:rPr kumimoji="1" lang="zh-CN" altLang="en-US" sz="2400" dirty="0" smtClean="0"/>
              <a:t> 。下面</a:t>
            </a:r>
            <a:r>
              <a:rPr kumimoji="1" lang="zh-CN" altLang="en-US" sz="2400" dirty="0"/>
              <a:t>我们首先创建</a:t>
            </a:r>
            <a:r>
              <a:rPr kumimoji="1" lang="zh-CN" altLang="en-US" sz="2400" dirty="0" smtClean="0"/>
              <a:t>实例</a:t>
            </a:r>
            <a:r>
              <a:rPr kumimoji="1" lang="zh-CN" altLang="en-US" sz="2400" dirty="0"/>
              <a:t> </a:t>
            </a:r>
            <a:r>
              <a:rPr kumimoji="1" lang="en-US" altLang="zh-CN" sz="2400" dirty="0" err="1" smtClean="0">
                <a:latin typeface="Monaco"/>
              </a:rPr>
              <a:t>student_a</a:t>
            </a:r>
            <a:r>
              <a:rPr kumimoji="1" lang="zh-CN" altLang="en-US" sz="2400" dirty="0"/>
              <a:t> </a:t>
            </a:r>
            <a:r>
              <a:rPr kumimoji="1" lang="zh-CN" altLang="en-US" sz="2400" dirty="0" smtClean="0"/>
              <a:t>，</a:t>
            </a:r>
            <a:r>
              <a:rPr kumimoji="1" lang="zh-CN" altLang="en-US" sz="2400" dirty="0"/>
              <a:t>然后</a:t>
            </a:r>
            <a:r>
              <a:rPr kumimoji="1" lang="zh-CN" altLang="en-US" sz="2400" dirty="0" smtClean="0"/>
              <a:t>调用</a:t>
            </a:r>
            <a:r>
              <a:rPr kumimoji="1" lang="en-US" altLang="zh-CN" sz="2400" dirty="0" smtClean="0"/>
              <a:t>"</a:t>
            </a:r>
            <a:r>
              <a:rPr kumimoji="1" lang="en-US" altLang="zh-CN" sz="2400" dirty="0" err="1">
                <a:latin typeface="Monaco"/>
              </a:rPr>
              <a:t>missing_detecting</a:t>
            </a:r>
            <a:r>
              <a:rPr kumimoji="1" lang="en-US" altLang="zh-CN" sz="2400" dirty="0" smtClean="0"/>
              <a:t>"</a:t>
            </a:r>
            <a:r>
              <a:rPr kumimoji="1" lang="zh-CN" altLang="en-US" sz="2400" dirty="0" smtClean="0"/>
              <a:t>方法</a:t>
            </a:r>
            <a:r>
              <a:rPr kumimoji="1" lang="zh-CN" altLang="en-US" sz="2400" dirty="0"/>
              <a:t>：</a:t>
            </a:r>
            <a:endParaRPr kumimoji="1" lang="en-US" altLang="zh-CN" sz="2400" dirty="0" smtClean="0"/>
          </a:p>
        </p:txBody>
      </p:sp>
      <p:sp>
        <p:nvSpPr>
          <p:cNvPr id="5" name="矩形 28"/>
          <p:cNvSpPr/>
          <p:nvPr/>
        </p:nvSpPr>
        <p:spPr>
          <a:xfrm>
            <a:off x="-18898" y="671163"/>
            <a:ext cx="510214"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
        <p:nvSpPr>
          <p:cNvPr id="7" name="矩形 6"/>
          <p:cNvSpPr/>
          <p:nvPr/>
        </p:nvSpPr>
        <p:spPr>
          <a:xfrm>
            <a:off x="479376" y="671163"/>
            <a:ext cx="4176464" cy="598302"/>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8" name="Freeform 83"/>
          <p:cNvSpPr>
            <a:spLocks noChangeArrowheads="1"/>
          </p:cNvSpPr>
          <p:nvPr/>
        </p:nvSpPr>
        <p:spPr bwMode="auto">
          <a:xfrm>
            <a:off x="92209" y="826314"/>
            <a:ext cx="288000" cy="288000"/>
          </a:xfrm>
          <a:custGeom>
            <a:avLst/>
            <a:gdLst>
              <a:gd name="T0" fmla="*/ 38764526 w 602"/>
              <a:gd name="T1" fmla="*/ 78442719 h 602"/>
              <a:gd name="T2" fmla="*/ 38764526 w 602"/>
              <a:gd name="T3" fmla="*/ 78442719 h 602"/>
              <a:gd name="T4" fmla="*/ 0 w 602"/>
              <a:gd name="T5" fmla="*/ 38764526 h 602"/>
              <a:gd name="T6" fmla="*/ 38764526 w 602"/>
              <a:gd name="T7" fmla="*/ 0 h 602"/>
              <a:gd name="T8" fmla="*/ 78442719 w 602"/>
              <a:gd name="T9" fmla="*/ 38764526 h 602"/>
              <a:gd name="T10" fmla="*/ 38764526 w 602"/>
              <a:gd name="T11" fmla="*/ 78442719 h 602"/>
              <a:gd name="T12" fmla="*/ 61866665 w 602"/>
              <a:gd name="T13" fmla="*/ 16576054 h 602"/>
              <a:gd name="T14" fmla="*/ 61866665 w 602"/>
              <a:gd name="T15" fmla="*/ 16576054 h 602"/>
              <a:gd name="T16" fmla="*/ 38764526 w 602"/>
              <a:gd name="T17" fmla="*/ 38764526 h 602"/>
              <a:gd name="T18" fmla="*/ 38764526 w 602"/>
              <a:gd name="T19" fmla="*/ 7308970 h 602"/>
              <a:gd name="T20" fmla="*/ 7439751 w 602"/>
              <a:gd name="T21" fmla="*/ 38764526 h 602"/>
              <a:gd name="T22" fmla="*/ 38764526 w 602"/>
              <a:gd name="T23" fmla="*/ 71002968 h 602"/>
              <a:gd name="T24" fmla="*/ 71002968 w 602"/>
              <a:gd name="T25" fmla="*/ 38764526 h 602"/>
              <a:gd name="T26" fmla="*/ 61866665 w 602"/>
              <a:gd name="T27" fmla="*/ 16576054 h 60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02" h="602">
                <a:moveTo>
                  <a:pt x="297" y="601"/>
                </a:moveTo>
                <a:lnTo>
                  <a:pt x="297" y="601"/>
                </a:lnTo>
                <a:cubicBezTo>
                  <a:pt x="135" y="601"/>
                  <a:pt x="0" y="466"/>
                  <a:pt x="0" y="297"/>
                </a:cubicBezTo>
                <a:cubicBezTo>
                  <a:pt x="0" y="134"/>
                  <a:pt x="135" y="0"/>
                  <a:pt x="297" y="0"/>
                </a:cubicBezTo>
                <a:cubicBezTo>
                  <a:pt x="467" y="0"/>
                  <a:pt x="601" y="134"/>
                  <a:pt x="601" y="297"/>
                </a:cubicBezTo>
                <a:cubicBezTo>
                  <a:pt x="601" y="466"/>
                  <a:pt x="467" y="601"/>
                  <a:pt x="297" y="601"/>
                </a:cubicBezTo>
                <a:close/>
                <a:moveTo>
                  <a:pt x="474" y="127"/>
                </a:moveTo>
                <a:lnTo>
                  <a:pt x="474" y="127"/>
                </a:lnTo>
                <a:cubicBezTo>
                  <a:pt x="297" y="297"/>
                  <a:pt x="297" y="297"/>
                  <a:pt x="297" y="297"/>
                </a:cubicBezTo>
                <a:cubicBezTo>
                  <a:pt x="297" y="56"/>
                  <a:pt x="297" y="56"/>
                  <a:pt x="297" y="56"/>
                </a:cubicBezTo>
                <a:cubicBezTo>
                  <a:pt x="163" y="56"/>
                  <a:pt x="57" y="162"/>
                  <a:pt x="57" y="297"/>
                </a:cubicBezTo>
                <a:cubicBezTo>
                  <a:pt x="57" y="431"/>
                  <a:pt x="163" y="544"/>
                  <a:pt x="297" y="544"/>
                </a:cubicBezTo>
                <a:cubicBezTo>
                  <a:pt x="431" y="544"/>
                  <a:pt x="544" y="431"/>
                  <a:pt x="544" y="297"/>
                </a:cubicBezTo>
                <a:cubicBezTo>
                  <a:pt x="544" y="233"/>
                  <a:pt x="516" y="169"/>
                  <a:pt x="474" y="127"/>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solidFill>
                <a:prstClr val="black"/>
              </a:solidFill>
            </a:endParaRPr>
          </a:p>
        </p:txBody>
      </p:sp>
      <p:sp>
        <p:nvSpPr>
          <p:cNvPr id="9" name="文本框 5"/>
          <p:cNvSpPr txBox="1"/>
          <p:nvPr/>
        </p:nvSpPr>
        <p:spPr>
          <a:xfrm>
            <a:off x="953786" y="709485"/>
            <a:ext cx="3558038" cy="523220"/>
          </a:xfrm>
          <a:prstGeom prst="rect">
            <a:avLst/>
          </a:prstGeom>
          <a:noFill/>
        </p:spPr>
        <p:txBody>
          <a:bodyPr wrap="square" rtlCol="0">
            <a:spAutoFit/>
          </a:bodyPr>
          <a:lstStyle/>
          <a:p>
            <a:r>
              <a:rPr lang="zh-CN" altLang="en-US" sz="2800" dirty="0" smtClean="0">
                <a:solidFill>
                  <a:prstClr val="white"/>
                </a:solidFill>
                <a:latin typeface="微软雅黑 Light" panose="020B0502040204020203" pitchFamily="34" charset="-122"/>
                <a:ea typeface="微软雅黑 Light" panose="020B0502040204020203" pitchFamily="34" charset="-122"/>
              </a:rPr>
              <a:t>使用自定义的类方法</a:t>
            </a:r>
            <a:endParaRPr lang="zh-CN" altLang="en-US" sz="2800" dirty="0">
              <a:solidFill>
                <a:prstClr val="white"/>
              </a:solidFill>
              <a:latin typeface="微软雅黑 Light" panose="020B0502040204020203" pitchFamily="34" charset="-122"/>
              <a:ea typeface="微软雅黑 Light" panose="020B0502040204020203" pitchFamily="34" charset="-122"/>
            </a:endParaRPr>
          </a:p>
        </p:txBody>
      </p:sp>
      <p:pic>
        <p:nvPicPr>
          <p:cNvPr id="4" name="图片 3"/>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888710" y="3501008"/>
            <a:ext cx="7534260" cy="1887564"/>
          </a:xfrm>
          <a:prstGeom prst="rect">
            <a:avLst/>
          </a:prstGeom>
        </p:spPr>
      </p:pic>
    </p:spTree>
    <p:extLst>
      <p:ext uri="{BB962C8B-B14F-4D97-AF65-F5344CB8AC3E}">
        <p14:creationId xmlns:p14="http://schemas.microsoft.com/office/powerpoint/2010/main" xmlns="" val="3503328280"/>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91316" y="1772816"/>
            <a:ext cx="11593288" cy="4716523"/>
          </a:xfrm>
        </p:spPr>
        <p:txBody>
          <a:bodyPr>
            <a:normAutofit/>
          </a:bodyPr>
          <a:lstStyle/>
          <a:p>
            <a:pPr>
              <a:lnSpc>
                <a:spcPct val="150000"/>
              </a:lnSpc>
            </a:pPr>
            <a:r>
              <a:rPr kumimoji="1" lang="zh-CN" altLang="en-US" sz="2400" dirty="0" smtClean="0"/>
              <a:t>在每一次创建实例的时候，自动导入数据，并且定义与数据有关的变量</a:t>
            </a:r>
            <a:endParaRPr kumimoji="1" lang="zh-CN" altLang="en-US" sz="2400" dirty="0"/>
          </a:p>
        </p:txBody>
      </p:sp>
      <p:sp>
        <p:nvSpPr>
          <p:cNvPr id="9" name="文本框 5"/>
          <p:cNvSpPr txBox="1"/>
          <p:nvPr/>
        </p:nvSpPr>
        <p:spPr>
          <a:xfrm>
            <a:off x="953786" y="709485"/>
            <a:ext cx="3774062" cy="523220"/>
          </a:xfrm>
          <a:prstGeom prst="rect">
            <a:avLst/>
          </a:prstGeom>
          <a:noFill/>
        </p:spPr>
        <p:txBody>
          <a:bodyPr wrap="square" rtlCol="0">
            <a:spAutoFit/>
          </a:bodyPr>
          <a:lstStyle/>
          <a:p>
            <a:r>
              <a:rPr lang="zh-CN" altLang="en-US" sz="2800" dirty="0" smtClean="0">
                <a:solidFill>
                  <a:prstClr val="white"/>
                </a:solidFill>
                <a:latin typeface="微软雅黑 Light" panose="020B0502040204020203" pitchFamily="34" charset="-122"/>
                <a:ea typeface="微软雅黑 Light" panose="020B0502040204020203" pitchFamily="34" charset="-122"/>
              </a:rPr>
              <a:t>初始化方法</a:t>
            </a:r>
            <a:endParaRPr lang="zh-CN" altLang="en-US" sz="2800" dirty="0">
              <a:solidFill>
                <a:prstClr val="white"/>
              </a:solidFill>
              <a:latin typeface="微软雅黑 Light" panose="020B0502040204020203" pitchFamily="34" charset="-122"/>
              <a:ea typeface="微软雅黑 Light" panose="020B0502040204020203" pitchFamily="34" charset="-122"/>
            </a:endParaRPr>
          </a:p>
        </p:txBody>
      </p:sp>
      <p:sp>
        <p:nvSpPr>
          <p:cNvPr id="10" name="标题 8"/>
          <p:cNvSpPr txBox="1">
            <a:spLocks/>
          </p:cNvSpPr>
          <p:nvPr/>
        </p:nvSpPr>
        <p:spPr>
          <a:xfrm>
            <a:off x="911424" y="579766"/>
            <a:ext cx="10515600" cy="7810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微软雅黑 Light" panose="020B0502040204020203" pitchFamily="34" charset="-122"/>
                <a:ea typeface="微软雅黑 Light" panose="020B0502040204020203" pitchFamily="34" charset="-122"/>
                <a:cs typeface="+mj-cs"/>
              </a:defRPr>
            </a:lvl1pPr>
          </a:lstStyle>
          <a:p>
            <a:r>
              <a:rPr lang="zh-CN" altLang="en-US" sz="3200" b="1" dirty="0" smtClean="0">
                <a:solidFill>
                  <a:srgbClr val="942124"/>
                </a:solidFill>
                <a:cs typeface="+mn-cs"/>
              </a:rPr>
              <a:t>在</a:t>
            </a:r>
            <a:r>
              <a:rPr lang="en-US" altLang="zh-CN" sz="3200" b="1" dirty="0" smtClean="0">
                <a:solidFill>
                  <a:srgbClr val="942124"/>
                </a:solidFill>
                <a:latin typeface="Monaco" charset="0"/>
                <a:ea typeface="Monaco" charset="0"/>
                <a:cs typeface="Monaco" charset="0"/>
              </a:rPr>
              <a:t>__</a:t>
            </a:r>
            <a:r>
              <a:rPr lang="en-US" altLang="zh-CN" sz="3200" b="1" dirty="0" err="1" smtClean="0">
                <a:solidFill>
                  <a:srgbClr val="942124"/>
                </a:solidFill>
                <a:latin typeface="Monaco" charset="0"/>
                <a:ea typeface="Monaco" charset="0"/>
                <a:cs typeface="Monaco" charset="0"/>
              </a:rPr>
              <a:t>init</a:t>
            </a:r>
            <a:r>
              <a:rPr lang="en-US" altLang="zh-CN" sz="3200" b="1" dirty="0" smtClean="0">
                <a:solidFill>
                  <a:srgbClr val="942124"/>
                </a:solidFill>
                <a:latin typeface="Monaco" charset="0"/>
                <a:ea typeface="Monaco" charset="0"/>
                <a:cs typeface="Monaco" charset="0"/>
              </a:rPr>
              <a:t>__</a:t>
            </a:r>
            <a:r>
              <a:rPr lang="zh-CN" altLang="en-US" sz="3200" b="1" dirty="0" smtClean="0">
                <a:solidFill>
                  <a:srgbClr val="942124"/>
                </a:solidFill>
                <a:cs typeface="+mn-cs"/>
              </a:rPr>
              <a:t>方法中导入数据</a:t>
            </a:r>
            <a:endParaRPr lang="zh-CN" altLang="en-US" sz="3200" b="1" dirty="0">
              <a:solidFill>
                <a:srgbClr val="942124"/>
              </a:solidFill>
              <a:cs typeface="+mn-cs"/>
            </a:endParaRPr>
          </a:p>
        </p:txBody>
      </p:sp>
      <p:sp>
        <p:nvSpPr>
          <p:cNvPr id="11" name="矩形 28"/>
          <p:cNvSpPr/>
          <p:nvPr/>
        </p:nvSpPr>
        <p:spPr>
          <a:xfrm>
            <a:off x="-18898" y="671163"/>
            <a:ext cx="510214"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pic>
        <p:nvPicPr>
          <p:cNvPr id="3" name="图片 2"/>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767408" y="2348879"/>
            <a:ext cx="6552728" cy="4218319"/>
          </a:xfrm>
          <a:prstGeom prst="rect">
            <a:avLst/>
          </a:prstGeom>
        </p:spPr>
      </p:pic>
    </p:spTree>
    <p:extLst>
      <p:ext uri="{BB962C8B-B14F-4D97-AF65-F5344CB8AC3E}">
        <p14:creationId xmlns:p14="http://schemas.microsoft.com/office/powerpoint/2010/main" xmlns="" val="469456978"/>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72580" y="1700808"/>
            <a:ext cx="11593288" cy="5157192"/>
          </a:xfrm>
        </p:spPr>
        <p:txBody>
          <a:bodyPr>
            <a:normAutofit/>
          </a:bodyPr>
          <a:lstStyle/>
          <a:p>
            <a:pPr>
              <a:lnSpc>
                <a:spcPct val="150000"/>
              </a:lnSpc>
            </a:pPr>
            <a:r>
              <a:rPr kumimoji="1" lang="zh-CN" altLang="en-US" sz="2400" dirty="0" smtClean="0"/>
              <a:t>面向对象的语言一般都对对象有一些统一的要求。例如封装性。</a:t>
            </a:r>
            <a:endParaRPr kumimoji="1" lang="en-US" altLang="zh-CN" sz="2400" dirty="0" smtClean="0"/>
          </a:p>
          <a:p>
            <a:pPr>
              <a:lnSpc>
                <a:spcPct val="150000"/>
              </a:lnSpc>
            </a:pPr>
            <a:r>
              <a:rPr kumimoji="1" lang="zh-CN" altLang="en-US" sz="2400" dirty="0"/>
              <a:t>封装</a:t>
            </a:r>
            <a:r>
              <a:rPr kumimoji="1" lang="zh-CN" altLang="en-US" sz="2400" dirty="0" smtClean="0"/>
              <a:t>性的意思是指，一个对象的成员属性要得到一定程度的保护。例如，要对一个对象的成员属性进行修改或访问，</a:t>
            </a:r>
            <a:r>
              <a:rPr kumimoji="1" lang="zh-CN" altLang="en-US" sz="2400" dirty="0"/>
              <a:t>就</a:t>
            </a:r>
            <a:r>
              <a:rPr kumimoji="1" lang="zh-CN" altLang="en-US" sz="2400" dirty="0" smtClean="0"/>
              <a:t>必须通过对象允许的方法来进行（例如要求输入密码以确认拥有此权限等）。这样可以保护对象，使程序不易出错。</a:t>
            </a:r>
            <a:endParaRPr kumimoji="1" lang="en-US" altLang="zh-CN" sz="2400" dirty="0" smtClean="0"/>
          </a:p>
          <a:p>
            <a:pPr>
              <a:lnSpc>
                <a:spcPct val="150000"/>
              </a:lnSpc>
            </a:pPr>
            <a:r>
              <a:rPr kumimoji="1" lang="en-US" altLang="zh-CN" sz="2400" dirty="0" smtClean="0"/>
              <a:t>C++</a:t>
            </a:r>
            <a:r>
              <a:rPr kumimoji="1" lang="zh-CN" altLang="en-US" sz="2400" dirty="0" smtClean="0"/>
              <a:t>与</a:t>
            </a:r>
            <a:r>
              <a:rPr kumimoji="1" lang="en-US" altLang="zh-CN" sz="2400" dirty="0" smtClean="0"/>
              <a:t>Java</a:t>
            </a:r>
            <a:r>
              <a:rPr kumimoji="1" lang="zh-CN" altLang="en-US" sz="2400" dirty="0" smtClean="0"/>
              <a:t>语言中，严格地实现了对象的封装性。</a:t>
            </a:r>
            <a:endParaRPr kumimoji="1" lang="en-US" altLang="zh-CN" sz="2400" dirty="0" smtClean="0"/>
          </a:p>
        </p:txBody>
      </p:sp>
      <p:sp>
        <p:nvSpPr>
          <p:cNvPr id="12" name="标题 8"/>
          <p:cNvSpPr txBox="1">
            <a:spLocks/>
          </p:cNvSpPr>
          <p:nvPr/>
        </p:nvSpPr>
        <p:spPr>
          <a:xfrm>
            <a:off x="911424" y="579766"/>
            <a:ext cx="10515600" cy="7810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微软雅黑 Light" panose="020B0502040204020203" pitchFamily="34" charset="-122"/>
                <a:ea typeface="微软雅黑 Light" panose="020B0502040204020203" pitchFamily="34" charset="-122"/>
                <a:cs typeface="+mj-cs"/>
              </a:defRPr>
            </a:lvl1pPr>
          </a:lstStyle>
          <a:p>
            <a:r>
              <a:rPr lang="zh-CN" altLang="en-US" sz="3200" b="1" dirty="0" smtClean="0">
                <a:solidFill>
                  <a:srgbClr val="942124"/>
                </a:solidFill>
                <a:cs typeface="+mn-cs"/>
              </a:rPr>
              <a:t>成员的私有化</a:t>
            </a:r>
            <a:endParaRPr lang="zh-CN" altLang="en-US" sz="3200" b="1" dirty="0">
              <a:solidFill>
                <a:srgbClr val="942124"/>
              </a:solidFill>
              <a:cs typeface="+mn-cs"/>
            </a:endParaRPr>
          </a:p>
        </p:txBody>
      </p:sp>
      <p:sp>
        <p:nvSpPr>
          <p:cNvPr id="13" name="矩形 28"/>
          <p:cNvSpPr/>
          <p:nvPr/>
        </p:nvSpPr>
        <p:spPr>
          <a:xfrm>
            <a:off x="-18898" y="671163"/>
            <a:ext cx="510214"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Tree>
    <p:extLst>
      <p:ext uri="{BB962C8B-B14F-4D97-AF65-F5344CB8AC3E}">
        <p14:creationId xmlns:p14="http://schemas.microsoft.com/office/powerpoint/2010/main" xmlns="" val="3200099161"/>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563296" y="2780928"/>
            <a:ext cx="9709167" cy="3799890"/>
          </a:xfrm>
          <a:prstGeom prst="rect">
            <a:avLst/>
          </a:prstGeom>
        </p:spPr>
      </p:pic>
      <p:sp>
        <p:nvSpPr>
          <p:cNvPr id="2" name="内容占位符 1"/>
          <p:cNvSpPr>
            <a:spLocks noGrp="1"/>
          </p:cNvSpPr>
          <p:nvPr>
            <p:ph idx="1"/>
          </p:nvPr>
        </p:nvSpPr>
        <p:spPr>
          <a:xfrm>
            <a:off x="359249" y="1556792"/>
            <a:ext cx="11593288" cy="5157192"/>
          </a:xfrm>
        </p:spPr>
        <p:txBody>
          <a:bodyPr>
            <a:normAutofit/>
          </a:bodyPr>
          <a:lstStyle/>
          <a:p>
            <a:pPr>
              <a:lnSpc>
                <a:spcPct val="150000"/>
              </a:lnSpc>
            </a:pPr>
            <a:r>
              <a:rPr kumimoji="1" lang="zh-CN" altLang="en-US" sz="2400" dirty="0"/>
              <a:t>例如在上面</a:t>
            </a:r>
            <a:r>
              <a:rPr kumimoji="1" lang="zh-CN" altLang="en-US" sz="2400" dirty="0" smtClean="0"/>
              <a:t>的</a:t>
            </a:r>
            <a:r>
              <a:rPr kumimoji="1" lang="zh-CN" altLang="en-US" sz="2400" dirty="0"/>
              <a:t> </a:t>
            </a:r>
            <a:r>
              <a:rPr kumimoji="1" lang="en-US" altLang="zh-CN" sz="2400" dirty="0" err="1" smtClean="0">
                <a:latin typeface="Monaco"/>
              </a:rPr>
              <a:t>High_school_student</a:t>
            </a:r>
            <a:r>
              <a:rPr kumimoji="1" lang="zh-CN" altLang="en-US" sz="2400" dirty="0" smtClean="0"/>
              <a:t> 类</a:t>
            </a:r>
            <a:r>
              <a:rPr kumimoji="1" lang="zh-CN" altLang="en-US" sz="2400" dirty="0"/>
              <a:t>中，虽然数据已经被封装在类里面，但是我们还是可以通过外部访问其中的变量。我们可以在外部</a:t>
            </a:r>
            <a:r>
              <a:rPr kumimoji="1" lang="zh-CN" altLang="en-US" sz="2400" dirty="0" smtClean="0"/>
              <a:t>对</a:t>
            </a:r>
            <a:r>
              <a:rPr kumimoji="1" lang="zh-CN" altLang="en-US" sz="2400" dirty="0"/>
              <a:t> </a:t>
            </a:r>
            <a:r>
              <a:rPr kumimoji="1" lang="en-US" altLang="zh-CN" sz="2400" dirty="0" smtClean="0">
                <a:latin typeface="Monaco"/>
              </a:rPr>
              <a:t>age</a:t>
            </a:r>
            <a:r>
              <a:rPr kumimoji="1" lang="zh-CN" altLang="en-US" sz="2400" dirty="0"/>
              <a:t> </a:t>
            </a:r>
            <a:r>
              <a:rPr kumimoji="1" lang="zh-CN" altLang="en-US" sz="2400" dirty="0" smtClean="0"/>
              <a:t>进行</a:t>
            </a:r>
            <a:r>
              <a:rPr kumimoji="1" lang="zh-CN" altLang="en-US" sz="2400" dirty="0"/>
              <a:t>修改：</a:t>
            </a:r>
          </a:p>
          <a:p>
            <a:pPr>
              <a:lnSpc>
                <a:spcPct val="150000"/>
              </a:lnSpc>
            </a:pPr>
            <a:endParaRPr kumimoji="1" lang="en-US" altLang="zh-CN" sz="2400" dirty="0" smtClean="0"/>
          </a:p>
        </p:txBody>
      </p:sp>
      <p:sp>
        <p:nvSpPr>
          <p:cNvPr id="5" name="矩形 28"/>
          <p:cNvSpPr/>
          <p:nvPr/>
        </p:nvSpPr>
        <p:spPr>
          <a:xfrm>
            <a:off x="-18898" y="671163"/>
            <a:ext cx="510214"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
        <p:nvSpPr>
          <p:cNvPr id="7" name="矩形 6"/>
          <p:cNvSpPr/>
          <p:nvPr/>
        </p:nvSpPr>
        <p:spPr>
          <a:xfrm>
            <a:off x="479376" y="671163"/>
            <a:ext cx="3024336" cy="598302"/>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8" name="Freeform 83"/>
          <p:cNvSpPr>
            <a:spLocks noChangeArrowheads="1"/>
          </p:cNvSpPr>
          <p:nvPr/>
        </p:nvSpPr>
        <p:spPr bwMode="auto">
          <a:xfrm>
            <a:off x="92209" y="826314"/>
            <a:ext cx="288000" cy="288000"/>
          </a:xfrm>
          <a:custGeom>
            <a:avLst/>
            <a:gdLst>
              <a:gd name="T0" fmla="*/ 38764526 w 602"/>
              <a:gd name="T1" fmla="*/ 78442719 h 602"/>
              <a:gd name="T2" fmla="*/ 38764526 w 602"/>
              <a:gd name="T3" fmla="*/ 78442719 h 602"/>
              <a:gd name="T4" fmla="*/ 0 w 602"/>
              <a:gd name="T5" fmla="*/ 38764526 h 602"/>
              <a:gd name="T6" fmla="*/ 38764526 w 602"/>
              <a:gd name="T7" fmla="*/ 0 h 602"/>
              <a:gd name="T8" fmla="*/ 78442719 w 602"/>
              <a:gd name="T9" fmla="*/ 38764526 h 602"/>
              <a:gd name="T10" fmla="*/ 38764526 w 602"/>
              <a:gd name="T11" fmla="*/ 78442719 h 602"/>
              <a:gd name="T12" fmla="*/ 61866665 w 602"/>
              <a:gd name="T13" fmla="*/ 16576054 h 602"/>
              <a:gd name="T14" fmla="*/ 61866665 w 602"/>
              <a:gd name="T15" fmla="*/ 16576054 h 602"/>
              <a:gd name="T16" fmla="*/ 38764526 w 602"/>
              <a:gd name="T17" fmla="*/ 38764526 h 602"/>
              <a:gd name="T18" fmla="*/ 38764526 w 602"/>
              <a:gd name="T19" fmla="*/ 7308970 h 602"/>
              <a:gd name="T20" fmla="*/ 7439751 w 602"/>
              <a:gd name="T21" fmla="*/ 38764526 h 602"/>
              <a:gd name="T22" fmla="*/ 38764526 w 602"/>
              <a:gd name="T23" fmla="*/ 71002968 h 602"/>
              <a:gd name="T24" fmla="*/ 71002968 w 602"/>
              <a:gd name="T25" fmla="*/ 38764526 h 602"/>
              <a:gd name="T26" fmla="*/ 61866665 w 602"/>
              <a:gd name="T27" fmla="*/ 16576054 h 60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02" h="602">
                <a:moveTo>
                  <a:pt x="297" y="601"/>
                </a:moveTo>
                <a:lnTo>
                  <a:pt x="297" y="601"/>
                </a:lnTo>
                <a:cubicBezTo>
                  <a:pt x="135" y="601"/>
                  <a:pt x="0" y="466"/>
                  <a:pt x="0" y="297"/>
                </a:cubicBezTo>
                <a:cubicBezTo>
                  <a:pt x="0" y="134"/>
                  <a:pt x="135" y="0"/>
                  <a:pt x="297" y="0"/>
                </a:cubicBezTo>
                <a:cubicBezTo>
                  <a:pt x="467" y="0"/>
                  <a:pt x="601" y="134"/>
                  <a:pt x="601" y="297"/>
                </a:cubicBezTo>
                <a:cubicBezTo>
                  <a:pt x="601" y="466"/>
                  <a:pt x="467" y="601"/>
                  <a:pt x="297" y="601"/>
                </a:cubicBezTo>
                <a:close/>
                <a:moveTo>
                  <a:pt x="474" y="127"/>
                </a:moveTo>
                <a:lnTo>
                  <a:pt x="474" y="127"/>
                </a:lnTo>
                <a:cubicBezTo>
                  <a:pt x="297" y="297"/>
                  <a:pt x="297" y="297"/>
                  <a:pt x="297" y="297"/>
                </a:cubicBezTo>
                <a:cubicBezTo>
                  <a:pt x="297" y="56"/>
                  <a:pt x="297" y="56"/>
                  <a:pt x="297" y="56"/>
                </a:cubicBezTo>
                <a:cubicBezTo>
                  <a:pt x="163" y="56"/>
                  <a:pt x="57" y="162"/>
                  <a:pt x="57" y="297"/>
                </a:cubicBezTo>
                <a:cubicBezTo>
                  <a:pt x="57" y="431"/>
                  <a:pt x="163" y="544"/>
                  <a:pt x="297" y="544"/>
                </a:cubicBezTo>
                <a:cubicBezTo>
                  <a:pt x="431" y="544"/>
                  <a:pt x="544" y="431"/>
                  <a:pt x="544" y="297"/>
                </a:cubicBezTo>
                <a:cubicBezTo>
                  <a:pt x="544" y="233"/>
                  <a:pt x="516" y="169"/>
                  <a:pt x="474" y="127"/>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solidFill>
                <a:prstClr val="black"/>
              </a:solidFill>
            </a:endParaRPr>
          </a:p>
        </p:txBody>
      </p:sp>
      <p:sp>
        <p:nvSpPr>
          <p:cNvPr id="9" name="文本框 5"/>
          <p:cNvSpPr txBox="1"/>
          <p:nvPr/>
        </p:nvSpPr>
        <p:spPr>
          <a:xfrm>
            <a:off x="953786" y="709485"/>
            <a:ext cx="3558038" cy="523220"/>
          </a:xfrm>
          <a:prstGeom prst="rect">
            <a:avLst/>
          </a:prstGeom>
          <a:noFill/>
        </p:spPr>
        <p:txBody>
          <a:bodyPr wrap="square" rtlCol="0">
            <a:spAutoFit/>
          </a:bodyPr>
          <a:lstStyle/>
          <a:p>
            <a:r>
              <a:rPr lang="zh-CN" altLang="en-US" sz="2800" dirty="0" smtClean="0">
                <a:solidFill>
                  <a:prstClr val="white"/>
                </a:solidFill>
                <a:latin typeface="微软雅黑 Light" panose="020B0502040204020203" pitchFamily="34" charset="-122"/>
                <a:ea typeface="微软雅黑 Light" panose="020B0502040204020203" pitchFamily="34" charset="-122"/>
              </a:rPr>
              <a:t>对象的封装性</a:t>
            </a:r>
            <a:endParaRPr lang="zh-CN" altLang="en-US" sz="2800" dirty="0">
              <a:solidFill>
                <a:prstClr val="white"/>
              </a:solidFill>
              <a:latin typeface="微软雅黑 Light" panose="020B0502040204020203" pitchFamily="34" charset="-122"/>
              <a:ea typeface="微软雅黑 Light" panose="020B0502040204020203" pitchFamily="34" charset="-122"/>
            </a:endParaRPr>
          </a:p>
        </p:txBody>
      </p:sp>
      <p:sp>
        <p:nvSpPr>
          <p:cNvPr id="4" name="文本框 3"/>
          <p:cNvSpPr txBox="1"/>
          <p:nvPr/>
        </p:nvSpPr>
        <p:spPr>
          <a:xfrm>
            <a:off x="5591944" y="4118442"/>
            <a:ext cx="4309792" cy="1015663"/>
          </a:xfrm>
          <a:prstGeom prst="rect">
            <a:avLst/>
          </a:prstGeom>
          <a:noFill/>
        </p:spPr>
        <p:txBody>
          <a:bodyPr wrap="square" rtlCol="0">
            <a:spAutoFit/>
          </a:bodyPr>
          <a:lstStyle/>
          <a:p>
            <a:pPr>
              <a:lnSpc>
                <a:spcPct val="150000"/>
              </a:lnSpc>
            </a:pPr>
            <a:r>
              <a:rPr lang="zh-CN" altLang="en-US" sz="2000" dirty="0" smtClean="0">
                <a:latin typeface="Microsoft YaHei Light" charset="-122"/>
                <a:ea typeface="Microsoft YaHei Light" charset="-122"/>
                <a:cs typeface="Microsoft YaHei Light" charset="-122"/>
              </a:rPr>
              <a:t>说明这个</a:t>
            </a:r>
            <a:r>
              <a:rPr lang="en-US" altLang="zh-CN" sz="2000" dirty="0" err="1" smtClean="0">
                <a:latin typeface="Monaco" charset="0"/>
                <a:ea typeface="Monaco" charset="0"/>
                <a:cs typeface="Monaco" charset="0"/>
              </a:rPr>
              <a:t>High_school_student</a:t>
            </a:r>
            <a:r>
              <a:rPr lang="zh-CN" altLang="en-US" sz="2000" dirty="0" smtClean="0">
                <a:latin typeface="Microsoft YaHei Light" charset="-122"/>
                <a:ea typeface="Microsoft YaHei Light" charset="-122"/>
                <a:cs typeface="Microsoft YaHei Light" charset="-122"/>
              </a:rPr>
              <a:t>类没有进行有效的封装！</a:t>
            </a:r>
            <a:endParaRPr lang="zh-CN" altLang="en-US" sz="2000" dirty="0">
              <a:latin typeface="Microsoft YaHei Light" charset="-122"/>
              <a:ea typeface="Microsoft YaHei Light" charset="-122"/>
              <a:cs typeface="Microsoft YaHei Light" charset="-122"/>
            </a:endParaRPr>
          </a:p>
        </p:txBody>
      </p:sp>
    </p:spTree>
    <p:extLst>
      <p:ext uri="{BB962C8B-B14F-4D97-AF65-F5344CB8AC3E}">
        <p14:creationId xmlns:p14="http://schemas.microsoft.com/office/powerpoint/2010/main" xmlns="" val="983719096"/>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236209" y="1988840"/>
            <a:ext cx="11610423" cy="4068452"/>
          </a:xfrm>
        </p:spPr>
        <p:txBody>
          <a:bodyPr>
            <a:noAutofit/>
          </a:bodyPr>
          <a:lstStyle/>
          <a:p>
            <a:pPr>
              <a:lnSpc>
                <a:spcPct val="150000"/>
              </a:lnSpc>
            </a:pPr>
            <a:r>
              <a:rPr kumimoji="1" lang="zh-CN" altLang="en-US" sz="2400" dirty="0" smtClean="0"/>
              <a:t>设计封装的逻辑往往要耗费一定的精力，并且会导致代码更加冗长、不易读等等</a:t>
            </a:r>
            <a:endParaRPr kumimoji="1" lang="en-US" altLang="zh-CN" sz="2400" dirty="0" smtClean="0"/>
          </a:p>
          <a:p>
            <a:pPr>
              <a:lnSpc>
                <a:spcPct val="150000"/>
              </a:lnSpc>
            </a:pPr>
            <a:r>
              <a:rPr kumimoji="1" lang="en-US" altLang="zh-CN" sz="2400" dirty="0" smtClean="0"/>
              <a:t>Python</a:t>
            </a:r>
            <a:r>
              <a:rPr kumimoji="1" lang="zh-CN" altLang="en-US" sz="2400" dirty="0"/>
              <a:t>的语言风格没有特别强调封装性。它主张程序员自己通过更加严谨的方式组织程序以避免出错，而不是通过在语言层面实现封装达到这一</a:t>
            </a:r>
            <a:r>
              <a:rPr kumimoji="1" lang="zh-CN" altLang="en-US" sz="2400" dirty="0" smtClean="0"/>
              <a:t>点</a:t>
            </a:r>
            <a:endParaRPr kumimoji="1" lang="en-US" altLang="zh-CN" sz="2400" dirty="0" smtClean="0"/>
          </a:p>
          <a:p>
            <a:pPr>
              <a:lnSpc>
                <a:spcPct val="150000"/>
              </a:lnSpc>
            </a:pPr>
            <a:r>
              <a:rPr kumimoji="1" lang="zh-CN" altLang="en-US" sz="2400" dirty="0"/>
              <a:t>但是，在</a:t>
            </a:r>
            <a:r>
              <a:rPr kumimoji="1" lang="en-US" altLang="zh-CN" sz="2400" dirty="0"/>
              <a:t>Python</a:t>
            </a:r>
            <a:r>
              <a:rPr kumimoji="1" lang="zh-CN" altLang="en-US" sz="2400" dirty="0"/>
              <a:t>中仍然可以实现对象</a:t>
            </a:r>
            <a:r>
              <a:rPr kumimoji="1" lang="zh-CN" altLang="en-US" sz="2400" dirty="0" smtClean="0"/>
              <a:t>的（非严格意义上的）封装</a:t>
            </a:r>
            <a:endParaRPr kumimoji="1" lang="en-US" altLang="zh-CN" sz="2400" dirty="0" smtClean="0"/>
          </a:p>
          <a:p>
            <a:pPr>
              <a:lnSpc>
                <a:spcPct val="150000"/>
              </a:lnSpc>
            </a:pPr>
            <a:endParaRPr kumimoji="1" lang="en-US" altLang="zh-CN" sz="2400" dirty="0"/>
          </a:p>
        </p:txBody>
      </p:sp>
      <p:sp>
        <p:nvSpPr>
          <p:cNvPr id="5" name="矩形 28"/>
          <p:cNvSpPr/>
          <p:nvPr/>
        </p:nvSpPr>
        <p:spPr>
          <a:xfrm>
            <a:off x="-18898" y="671163"/>
            <a:ext cx="510214"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
        <p:nvSpPr>
          <p:cNvPr id="7" name="矩形 6"/>
          <p:cNvSpPr/>
          <p:nvPr/>
        </p:nvSpPr>
        <p:spPr>
          <a:xfrm>
            <a:off x="479376" y="671163"/>
            <a:ext cx="4824536" cy="598302"/>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8" name="Freeform 83"/>
          <p:cNvSpPr>
            <a:spLocks noChangeArrowheads="1"/>
          </p:cNvSpPr>
          <p:nvPr/>
        </p:nvSpPr>
        <p:spPr bwMode="auto">
          <a:xfrm>
            <a:off x="92209" y="826314"/>
            <a:ext cx="288000" cy="288000"/>
          </a:xfrm>
          <a:custGeom>
            <a:avLst/>
            <a:gdLst>
              <a:gd name="T0" fmla="*/ 38764526 w 602"/>
              <a:gd name="T1" fmla="*/ 78442719 h 602"/>
              <a:gd name="T2" fmla="*/ 38764526 w 602"/>
              <a:gd name="T3" fmla="*/ 78442719 h 602"/>
              <a:gd name="T4" fmla="*/ 0 w 602"/>
              <a:gd name="T5" fmla="*/ 38764526 h 602"/>
              <a:gd name="T6" fmla="*/ 38764526 w 602"/>
              <a:gd name="T7" fmla="*/ 0 h 602"/>
              <a:gd name="T8" fmla="*/ 78442719 w 602"/>
              <a:gd name="T9" fmla="*/ 38764526 h 602"/>
              <a:gd name="T10" fmla="*/ 38764526 w 602"/>
              <a:gd name="T11" fmla="*/ 78442719 h 602"/>
              <a:gd name="T12" fmla="*/ 61866665 w 602"/>
              <a:gd name="T13" fmla="*/ 16576054 h 602"/>
              <a:gd name="T14" fmla="*/ 61866665 w 602"/>
              <a:gd name="T15" fmla="*/ 16576054 h 602"/>
              <a:gd name="T16" fmla="*/ 38764526 w 602"/>
              <a:gd name="T17" fmla="*/ 38764526 h 602"/>
              <a:gd name="T18" fmla="*/ 38764526 w 602"/>
              <a:gd name="T19" fmla="*/ 7308970 h 602"/>
              <a:gd name="T20" fmla="*/ 7439751 w 602"/>
              <a:gd name="T21" fmla="*/ 38764526 h 602"/>
              <a:gd name="T22" fmla="*/ 38764526 w 602"/>
              <a:gd name="T23" fmla="*/ 71002968 h 602"/>
              <a:gd name="T24" fmla="*/ 71002968 w 602"/>
              <a:gd name="T25" fmla="*/ 38764526 h 602"/>
              <a:gd name="T26" fmla="*/ 61866665 w 602"/>
              <a:gd name="T27" fmla="*/ 16576054 h 60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02" h="602">
                <a:moveTo>
                  <a:pt x="297" y="601"/>
                </a:moveTo>
                <a:lnTo>
                  <a:pt x="297" y="601"/>
                </a:lnTo>
                <a:cubicBezTo>
                  <a:pt x="135" y="601"/>
                  <a:pt x="0" y="466"/>
                  <a:pt x="0" y="297"/>
                </a:cubicBezTo>
                <a:cubicBezTo>
                  <a:pt x="0" y="134"/>
                  <a:pt x="135" y="0"/>
                  <a:pt x="297" y="0"/>
                </a:cubicBezTo>
                <a:cubicBezTo>
                  <a:pt x="467" y="0"/>
                  <a:pt x="601" y="134"/>
                  <a:pt x="601" y="297"/>
                </a:cubicBezTo>
                <a:cubicBezTo>
                  <a:pt x="601" y="466"/>
                  <a:pt x="467" y="601"/>
                  <a:pt x="297" y="601"/>
                </a:cubicBezTo>
                <a:close/>
                <a:moveTo>
                  <a:pt x="474" y="127"/>
                </a:moveTo>
                <a:lnTo>
                  <a:pt x="474" y="127"/>
                </a:lnTo>
                <a:cubicBezTo>
                  <a:pt x="297" y="297"/>
                  <a:pt x="297" y="297"/>
                  <a:pt x="297" y="297"/>
                </a:cubicBezTo>
                <a:cubicBezTo>
                  <a:pt x="297" y="56"/>
                  <a:pt x="297" y="56"/>
                  <a:pt x="297" y="56"/>
                </a:cubicBezTo>
                <a:cubicBezTo>
                  <a:pt x="163" y="56"/>
                  <a:pt x="57" y="162"/>
                  <a:pt x="57" y="297"/>
                </a:cubicBezTo>
                <a:cubicBezTo>
                  <a:pt x="57" y="431"/>
                  <a:pt x="163" y="544"/>
                  <a:pt x="297" y="544"/>
                </a:cubicBezTo>
                <a:cubicBezTo>
                  <a:pt x="431" y="544"/>
                  <a:pt x="544" y="431"/>
                  <a:pt x="544" y="297"/>
                </a:cubicBezTo>
                <a:cubicBezTo>
                  <a:pt x="544" y="233"/>
                  <a:pt x="516" y="169"/>
                  <a:pt x="474" y="127"/>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solidFill>
                <a:prstClr val="black"/>
              </a:solidFill>
            </a:endParaRPr>
          </a:p>
        </p:txBody>
      </p:sp>
      <p:sp>
        <p:nvSpPr>
          <p:cNvPr id="9" name="文本框 5"/>
          <p:cNvSpPr txBox="1"/>
          <p:nvPr/>
        </p:nvSpPr>
        <p:spPr>
          <a:xfrm>
            <a:off x="953786" y="709485"/>
            <a:ext cx="4206110" cy="523220"/>
          </a:xfrm>
          <a:prstGeom prst="rect">
            <a:avLst/>
          </a:prstGeom>
          <a:noFill/>
        </p:spPr>
        <p:txBody>
          <a:bodyPr wrap="square" rtlCol="0">
            <a:spAutoFit/>
          </a:bodyPr>
          <a:lstStyle/>
          <a:p>
            <a:r>
              <a:rPr lang="en-US" altLang="zh-CN" sz="2800" dirty="0" smtClean="0">
                <a:solidFill>
                  <a:prstClr val="white"/>
                </a:solidFill>
                <a:latin typeface="微软雅黑 Light" panose="020B0502040204020203" pitchFamily="34" charset="-122"/>
                <a:ea typeface="微软雅黑 Light" panose="020B0502040204020203" pitchFamily="34" charset="-122"/>
              </a:rPr>
              <a:t>Python</a:t>
            </a:r>
            <a:r>
              <a:rPr lang="zh-CN" altLang="en-US" sz="2800" dirty="0" smtClean="0">
                <a:solidFill>
                  <a:prstClr val="white"/>
                </a:solidFill>
                <a:latin typeface="微软雅黑 Light" panose="020B0502040204020203" pitchFamily="34" charset="-122"/>
                <a:ea typeface="微软雅黑 Light" panose="020B0502040204020203" pitchFamily="34" charset="-122"/>
              </a:rPr>
              <a:t>对于封装性的看法</a:t>
            </a:r>
            <a:endParaRPr lang="zh-CN" altLang="en-US" sz="2800" dirty="0">
              <a:solidFill>
                <a:prstClr val="white"/>
              </a:solidFill>
              <a:latin typeface="微软雅黑 Light" panose="020B0502040204020203" pitchFamily="34" charset="-122"/>
              <a:ea typeface="微软雅黑 Light" panose="020B0502040204020203" pitchFamily="34" charset="-122"/>
            </a:endParaRPr>
          </a:p>
        </p:txBody>
      </p:sp>
      <p:sp>
        <p:nvSpPr>
          <p:cNvPr id="10" name="内容占位符 1"/>
          <p:cNvSpPr txBox="1">
            <a:spLocks/>
          </p:cNvSpPr>
          <p:nvPr/>
        </p:nvSpPr>
        <p:spPr>
          <a:xfrm>
            <a:off x="6199014" y="1700808"/>
            <a:ext cx="5688632" cy="406845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endParaRPr kumimoji="1" lang="en-US" altLang="zh-CN" sz="2400" dirty="0" smtClean="0"/>
          </a:p>
        </p:txBody>
      </p:sp>
    </p:spTree>
    <p:extLst>
      <p:ext uri="{BB962C8B-B14F-4D97-AF65-F5344CB8AC3E}">
        <p14:creationId xmlns:p14="http://schemas.microsoft.com/office/powerpoint/2010/main" xmlns="" val="123699441"/>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129625" y="692696"/>
            <a:ext cx="12062375" cy="4068452"/>
          </a:xfrm>
        </p:spPr>
        <p:txBody>
          <a:bodyPr>
            <a:noAutofit/>
          </a:bodyPr>
          <a:lstStyle/>
          <a:p>
            <a:pPr>
              <a:lnSpc>
                <a:spcPct val="150000"/>
              </a:lnSpc>
            </a:pPr>
            <a:r>
              <a:rPr kumimoji="1" lang="zh-CN" altLang="en-US" sz="2400" dirty="0" smtClean="0"/>
              <a:t>如果</a:t>
            </a:r>
            <a:r>
              <a:rPr kumimoji="1" lang="zh-CN" altLang="en-US" sz="2400" dirty="0"/>
              <a:t>我们希望某些内部属性不被外部访问</a:t>
            </a:r>
            <a:r>
              <a:rPr kumimoji="1" lang="zh-CN" altLang="en-US" sz="2400" dirty="0" smtClean="0"/>
              <a:t>，我们</a:t>
            </a:r>
            <a:r>
              <a:rPr kumimoji="1" lang="zh-CN" altLang="en-US" sz="2400" dirty="0"/>
              <a:t>可以在属性名称前加上两个</a:t>
            </a:r>
            <a:r>
              <a:rPr kumimoji="1" lang="zh-CN" altLang="en-US" sz="2400" dirty="0" smtClean="0"/>
              <a:t>下划线</a:t>
            </a:r>
            <a:r>
              <a:rPr kumimoji="1" lang="en-US" altLang="zh-CN" sz="2400" dirty="0" smtClean="0"/>
              <a:t>"__"</a:t>
            </a:r>
            <a:r>
              <a:rPr kumimoji="1" lang="zh-CN" altLang="en-US" sz="2400" dirty="0" smtClean="0"/>
              <a:t>，</a:t>
            </a:r>
            <a:r>
              <a:rPr kumimoji="1" lang="zh-CN" altLang="en-US" sz="2400" dirty="0"/>
              <a:t>表示将该属性成员私有化，该成员在内部可以被访问，但是在外部是不能够访问的。</a:t>
            </a:r>
            <a:endParaRPr kumimoji="1" lang="en-US" altLang="zh-CN" sz="2400" dirty="0"/>
          </a:p>
        </p:txBody>
      </p:sp>
      <p:pic>
        <p:nvPicPr>
          <p:cNvPr id="6" name="图片 5"/>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407368" y="2060848"/>
            <a:ext cx="8255000" cy="4559300"/>
          </a:xfrm>
          <a:prstGeom prst="rect">
            <a:avLst/>
          </a:prstGeom>
        </p:spPr>
      </p:pic>
    </p:spTree>
    <p:extLst>
      <p:ext uri="{BB962C8B-B14F-4D97-AF65-F5344CB8AC3E}">
        <p14:creationId xmlns:p14="http://schemas.microsoft.com/office/powerpoint/2010/main" xmlns="" val="2955260872"/>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28"/>
          <p:cNvSpPr/>
          <p:nvPr/>
        </p:nvSpPr>
        <p:spPr>
          <a:xfrm>
            <a:off x="-18898" y="671163"/>
            <a:ext cx="510214"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
        <p:nvSpPr>
          <p:cNvPr id="7" name="矩形 6"/>
          <p:cNvSpPr/>
          <p:nvPr/>
        </p:nvSpPr>
        <p:spPr>
          <a:xfrm>
            <a:off x="479376" y="671163"/>
            <a:ext cx="3816424" cy="598302"/>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8" name="Freeform 83"/>
          <p:cNvSpPr>
            <a:spLocks noChangeArrowheads="1"/>
          </p:cNvSpPr>
          <p:nvPr/>
        </p:nvSpPr>
        <p:spPr bwMode="auto">
          <a:xfrm>
            <a:off x="92209" y="826314"/>
            <a:ext cx="288000" cy="288000"/>
          </a:xfrm>
          <a:custGeom>
            <a:avLst/>
            <a:gdLst>
              <a:gd name="T0" fmla="*/ 38764526 w 602"/>
              <a:gd name="T1" fmla="*/ 78442719 h 602"/>
              <a:gd name="T2" fmla="*/ 38764526 w 602"/>
              <a:gd name="T3" fmla="*/ 78442719 h 602"/>
              <a:gd name="T4" fmla="*/ 0 w 602"/>
              <a:gd name="T5" fmla="*/ 38764526 h 602"/>
              <a:gd name="T6" fmla="*/ 38764526 w 602"/>
              <a:gd name="T7" fmla="*/ 0 h 602"/>
              <a:gd name="T8" fmla="*/ 78442719 w 602"/>
              <a:gd name="T9" fmla="*/ 38764526 h 602"/>
              <a:gd name="T10" fmla="*/ 38764526 w 602"/>
              <a:gd name="T11" fmla="*/ 78442719 h 602"/>
              <a:gd name="T12" fmla="*/ 61866665 w 602"/>
              <a:gd name="T13" fmla="*/ 16576054 h 602"/>
              <a:gd name="T14" fmla="*/ 61866665 w 602"/>
              <a:gd name="T15" fmla="*/ 16576054 h 602"/>
              <a:gd name="T16" fmla="*/ 38764526 w 602"/>
              <a:gd name="T17" fmla="*/ 38764526 h 602"/>
              <a:gd name="T18" fmla="*/ 38764526 w 602"/>
              <a:gd name="T19" fmla="*/ 7308970 h 602"/>
              <a:gd name="T20" fmla="*/ 7439751 w 602"/>
              <a:gd name="T21" fmla="*/ 38764526 h 602"/>
              <a:gd name="T22" fmla="*/ 38764526 w 602"/>
              <a:gd name="T23" fmla="*/ 71002968 h 602"/>
              <a:gd name="T24" fmla="*/ 71002968 w 602"/>
              <a:gd name="T25" fmla="*/ 38764526 h 602"/>
              <a:gd name="T26" fmla="*/ 61866665 w 602"/>
              <a:gd name="T27" fmla="*/ 16576054 h 60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02" h="602">
                <a:moveTo>
                  <a:pt x="297" y="601"/>
                </a:moveTo>
                <a:lnTo>
                  <a:pt x="297" y="601"/>
                </a:lnTo>
                <a:cubicBezTo>
                  <a:pt x="135" y="601"/>
                  <a:pt x="0" y="466"/>
                  <a:pt x="0" y="297"/>
                </a:cubicBezTo>
                <a:cubicBezTo>
                  <a:pt x="0" y="134"/>
                  <a:pt x="135" y="0"/>
                  <a:pt x="297" y="0"/>
                </a:cubicBezTo>
                <a:cubicBezTo>
                  <a:pt x="467" y="0"/>
                  <a:pt x="601" y="134"/>
                  <a:pt x="601" y="297"/>
                </a:cubicBezTo>
                <a:cubicBezTo>
                  <a:pt x="601" y="466"/>
                  <a:pt x="467" y="601"/>
                  <a:pt x="297" y="601"/>
                </a:cubicBezTo>
                <a:close/>
                <a:moveTo>
                  <a:pt x="474" y="127"/>
                </a:moveTo>
                <a:lnTo>
                  <a:pt x="474" y="127"/>
                </a:lnTo>
                <a:cubicBezTo>
                  <a:pt x="297" y="297"/>
                  <a:pt x="297" y="297"/>
                  <a:pt x="297" y="297"/>
                </a:cubicBezTo>
                <a:cubicBezTo>
                  <a:pt x="297" y="56"/>
                  <a:pt x="297" y="56"/>
                  <a:pt x="297" y="56"/>
                </a:cubicBezTo>
                <a:cubicBezTo>
                  <a:pt x="163" y="56"/>
                  <a:pt x="57" y="162"/>
                  <a:pt x="57" y="297"/>
                </a:cubicBezTo>
                <a:cubicBezTo>
                  <a:pt x="57" y="431"/>
                  <a:pt x="163" y="544"/>
                  <a:pt x="297" y="544"/>
                </a:cubicBezTo>
                <a:cubicBezTo>
                  <a:pt x="431" y="544"/>
                  <a:pt x="544" y="431"/>
                  <a:pt x="544" y="297"/>
                </a:cubicBezTo>
                <a:cubicBezTo>
                  <a:pt x="544" y="233"/>
                  <a:pt x="516" y="169"/>
                  <a:pt x="474" y="127"/>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solidFill>
                <a:prstClr val="black"/>
              </a:solidFill>
            </a:endParaRPr>
          </a:p>
        </p:txBody>
      </p:sp>
      <p:sp>
        <p:nvSpPr>
          <p:cNvPr id="9" name="文本框 5"/>
          <p:cNvSpPr txBox="1"/>
          <p:nvPr/>
        </p:nvSpPr>
        <p:spPr>
          <a:xfrm>
            <a:off x="953786" y="709485"/>
            <a:ext cx="5862294" cy="523220"/>
          </a:xfrm>
          <a:prstGeom prst="rect">
            <a:avLst/>
          </a:prstGeom>
          <a:noFill/>
        </p:spPr>
        <p:txBody>
          <a:bodyPr wrap="square" rtlCol="0">
            <a:spAutoFit/>
          </a:bodyPr>
          <a:lstStyle/>
          <a:p>
            <a:r>
              <a:rPr lang="en-US" altLang="zh-CN" sz="2800" dirty="0">
                <a:solidFill>
                  <a:prstClr val="white"/>
                </a:solidFill>
                <a:latin typeface="微软雅黑 Light" panose="020B0502040204020203" pitchFamily="34" charset="-122"/>
                <a:ea typeface="微软雅黑 Light" panose="020B0502040204020203" pitchFamily="34" charset="-122"/>
              </a:rPr>
              <a:t>R</a:t>
            </a:r>
            <a:r>
              <a:rPr lang="zh-CN" altLang="en-US" sz="2800" dirty="0" smtClean="0">
                <a:solidFill>
                  <a:prstClr val="white"/>
                </a:solidFill>
                <a:latin typeface="微软雅黑 Light" panose="020B0502040204020203" pitchFamily="34" charset="-122"/>
                <a:ea typeface="微软雅黑 Light" panose="020B0502040204020203" pitchFamily="34" charset="-122"/>
              </a:rPr>
              <a:t> </a:t>
            </a:r>
            <a:r>
              <a:rPr lang="en-US" altLang="zh-CN" sz="2800" dirty="0" smtClean="0">
                <a:solidFill>
                  <a:prstClr val="white"/>
                </a:solidFill>
                <a:latin typeface="微软雅黑 Light" panose="020B0502040204020203" pitchFamily="34" charset="-122"/>
                <a:ea typeface="微软雅黑 Light" panose="020B0502040204020203" pitchFamily="34" charset="-122"/>
              </a:rPr>
              <a:t>Notebook</a:t>
            </a:r>
            <a:endParaRPr lang="zh-CN" altLang="en-US" sz="2800" dirty="0">
              <a:solidFill>
                <a:prstClr val="white"/>
              </a:solidFill>
              <a:latin typeface="微软雅黑 Light" panose="020B0502040204020203" pitchFamily="34" charset="-122"/>
              <a:ea typeface="微软雅黑 Light" panose="020B0502040204020203" pitchFamily="34" charset="-122"/>
            </a:endParaRPr>
          </a:p>
        </p:txBody>
      </p:sp>
      <p:sp>
        <p:nvSpPr>
          <p:cNvPr id="14" name="内容占位符 1"/>
          <p:cNvSpPr txBox="1">
            <a:spLocks/>
          </p:cNvSpPr>
          <p:nvPr/>
        </p:nvSpPr>
        <p:spPr>
          <a:xfrm>
            <a:off x="264631" y="2849789"/>
            <a:ext cx="5616624" cy="265177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altLang="zh-CN" sz="2400" dirty="0"/>
              <a:t>2016</a:t>
            </a:r>
            <a:r>
              <a:rPr lang="zh-CN" altLang="en-US" sz="2400" dirty="0"/>
              <a:t>年</a:t>
            </a:r>
            <a:r>
              <a:rPr lang="en-US" altLang="zh-CN" sz="2400" dirty="0"/>
              <a:t>10</a:t>
            </a:r>
            <a:r>
              <a:rPr lang="zh-CN" altLang="en-US" sz="2400" dirty="0"/>
              <a:t>月，</a:t>
            </a:r>
            <a:r>
              <a:rPr lang="en-US" altLang="zh-CN" sz="2400" dirty="0"/>
              <a:t>R</a:t>
            </a:r>
            <a:r>
              <a:rPr lang="zh-CN" altLang="en-US" sz="2400" dirty="0"/>
              <a:t>语言的集成环境</a:t>
            </a:r>
            <a:r>
              <a:rPr lang="en-US" altLang="zh-CN" sz="2400" dirty="0" err="1"/>
              <a:t>RStudio</a:t>
            </a:r>
            <a:r>
              <a:rPr lang="zh-CN" altLang="en-US" sz="2400" dirty="0"/>
              <a:t>也拥有了自己的</a:t>
            </a:r>
            <a:r>
              <a:rPr lang="en-US" altLang="zh-CN" sz="2400" dirty="0"/>
              <a:t>R Notebook</a:t>
            </a:r>
            <a:r>
              <a:rPr lang="zh-CN" altLang="en-US" sz="2400" dirty="0"/>
              <a:t>了</a:t>
            </a:r>
            <a:endParaRPr kumimoji="1" lang="zh-CN" altLang="en-US" sz="2400" dirty="0"/>
          </a:p>
        </p:txBody>
      </p:sp>
      <p:pic>
        <p:nvPicPr>
          <p:cNvPr id="2" name="图片 1"/>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5779111" y="260648"/>
            <a:ext cx="6412354" cy="6858000"/>
          </a:xfrm>
          <a:prstGeom prst="rect">
            <a:avLst/>
          </a:prstGeom>
        </p:spPr>
      </p:pic>
      <p:sp>
        <p:nvSpPr>
          <p:cNvPr id="3" name="日期占位符 2"/>
          <p:cNvSpPr>
            <a:spLocks noGrp="1"/>
          </p:cNvSpPr>
          <p:nvPr>
            <p:ph type="dt" sz="half" idx="10"/>
          </p:nvPr>
        </p:nvSpPr>
        <p:spPr/>
        <p:txBody>
          <a:bodyPr/>
          <a:lstStyle/>
          <a:p>
            <a:fld id="{086949F6-7C02-4BEF-8356-4048FD17BF59}" type="datetime1">
              <a:rPr lang="zh-CN" altLang="en-US" smtClean="0"/>
              <a:pPr/>
              <a:t>2019/9/8</a:t>
            </a:fld>
            <a:endParaRPr lang="zh-CN" altLang="en-US"/>
          </a:p>
        </p:txBody>
      </p:sp>
      <p:sp>
        <p:nvSpPr>
          <p:cNvPr id="4" name="灯片编号占位符 3"/>
          <p:cNvSpPr>
            <a:spLocks noGrp="1"/>
          </p:cNvSpPr>
          <p:nvPr>
            <p:ph type="sldNum" sz="quarter" idx="12"/>
          </p:nvPr>
        </p:nvSpPr>
        <p:spPr/>
        <p:txBody>
          <a:bodyPr/>
          <a:lstStyle/>
          <a:p>
            <a:fld id="{370D8578-DDD4-487D-A316-C8E65CC577E1}" type="slidenum">
              <a:rPr lang="zh-CN" altLang="en-US" smtClean="0"/>
              <a:pPr/>
              <a:t>26</a:t>
            </a:fld>
            <a:endParaRPr lang="zh-CN" altLang="en-US"/>
          </a:p>
        </p:txBody>
      </p:sp>
    </p:spTree>
    <p:extLst>
      <p:ext uri="{BB962C8B-B14F-4D97-AF65-F5344CB8AC3E}">
        <p14:creationId xmlns:p14="http://schemas.microsoft.com/office/powerpoint/2010/main" xmlns="" val="1368092624"/>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07368" y="1069686"/>
            <a:ext cx="11178382" cy="4735578"/>
          </a:xfrm>
        </p:spPr>
        <p:txBody>
          <a:bodyPr>
            <a:normAutofit/>
          </a:bodyPr>
          <a:lstStyle/>
          <a:p>
            <a:pPr>
              <a:lnSpc>
                <a:spcPct val="150000"/>
              </a:lnSpc>
            </a:pPr>
            <a:r>
              <a:rPr kumimoji="1" lang="zh-CN" altLang="en-US" sz="2400" dirty="0"/>
              <a:t>成员私有化并不是代表完全不能够从外部访问成员，而是提高了访问的门槛，防止意外或者随意改变</a:t>
            </a:r>
            <a:r>
              <a:rPr kumimoji="1" lang="zh-CN" altLang="en-US" sz="2400" dirty="0" smtClean="0"/>
              <a:t>成员，引发错误。</a:t>
            </a:r>
            <a:r>
              <a:rPr kumimoji="1" lang="zh-CN" altLang="en-US" sz="2400" dirty="0"/>
              <a:t>我们仍然可以</a:t>
            </a:r>
            <a:r>
              <a:rPr kumimoji="1" lang="zh-CN" altLang="en-US" sz="2400" dirty="0" smtClean="0"/>
              <a:t>通过</a:t>
            </a:r>
            <a:r>
              <a:rPr kumimoji="1" lang="zh-CN" altLang="en-US" sz="2400" dirty="0"/>
              <a:t> </a:t>
            </a:r>
            <a:r>
              <a:rPr kumimoji="1" lang="en-US" altLang="zh-CN" sz="2400" dirty="0" smtClean="0"/>
              <a:t>_</a:t>
            </a:r>
            <a:r>
              <a:rPr kumimoji="1" lang="zh-CN" altLang="en-US" sz="2400" dirty="0" smtClean="0">
                <a:latin typeface="Monaco" charset="0"/>
                <a:ea typeface="Monaco" charset="0"/>
                <a:cs typeface="Monaco" charset="0"/>
              </a:rPr>
              <a:t>类名</a:t>
            </a:r>
            <a:r>
              <a:rPr kumimoji="1" lang="en-US" altLang="zh-CN" sz="2400" dirty="0" smtClean="0">
                <a:latin typeface="Monaco" charset="0"/>
                <a:ea typeface="Monaco" charset="0"/>
                <a:cs typeface="Monaco" charset="0"/>
              </a:rPr>
              <a:t>+</a:t>
            </a:r>
            <a:r>
              <a:rPr kumimoji="1" lang="zh-CN" altLang="en-US" sz="2400" dirty="0" smtClean="0">
                <a:latin typeface="Monaco" charset="0"/>
                <a:ea typeface="Monaco" charset="0"/>
                <a:cs typeface="Monaco" charset="0"/>
              </a:rPr>
              <a:t>私有变量</a:t>
            </a:r>
            <a:r>
              <a:rPr kumimoji="1" lang="zh-CN" altLang="en-US" sz="2400" dirty="0" smtClean="0"/>
              <a:t>，</a:t>
            </a:r>
            <a:r>
              <a:rPr kumimoji="1" lang="zh-CN" altLang="en-US" sz="2400" dirty="0"/>
              <a:t>对变量进行</a:t>
            </a:r>
            <a:r>
              <a:rPr kumimoji="1" lang="zh-CN" altLang="en-US" sz="2400" dirty="0" smtClean="0"/>
              <a:t>访问</a:t>
            </a:r>
            <a:endParaRPr kumimoji="1" lang="en-US" altLang="zh-CN" sz="2400" dirty="0" smtClean="0"/>
          </a:p>
          <a:p>
            <a:pPr>
              <a:lnSpc>
                <a:spcPct val="150000"/>
              </a:lnSpc>
            </a:pPr>
            <a:endParaRPr kumimoji="1" lang="en-US" altLang="zh-CN" sz="2400" dirty="0"/>
          </a:p>
          <a:p>
            <a:pPr>
              <a:lnSpc>
                <a:spcPct val="150000"/>
              </a:lnSpc>
            </a:pPr>
            <a:endParaRPr kumimoji="1" lang="en-US" altLang="zh-CN" sz="2400" dirty="0" smtClean="0"/>
          </a:p>
          <a:p>
            <a:pPr>
              <a:lnSpc>
                <a:spcPct val="150000"/>
              </a:lnSpc>
            </a:pPr>
            <a:endParaRPr kumimoji="1" lang="en-US" altLang="zh-CN" sz="2400" dirty="0"/>
          </a:p>
          <a:p>
            <a:pPr>
              <a:lnSpc>
                <a:spcPct val="150000"/>
              </a:lnSpc>
            </a:pPr>
            <a:r>
              <a:rPr kumimoji="1" lang="zh-CN" altLang="en-US" sz="2400" dirty="0" smtClean="0"/>
              <a:t>这也是我们说</a:t>
            </a:r>
            <a:r>
              <a:rPr kumimoji="1" lang="en-US" altLang="zh-CN" sz="2400" dirty="0" smtClean="0"/>
              <a:t>Python</a:t>
            </a:r>
            <a:r>
              <a:rPr kumimoji="1" lang="zh-CN" altLang="en-US" sz="2400" dirty="0" smtClean="0"/>
              <a:t>没有严格意义上的封装性的原因！</a:t>
            </a:r>
            <a:endParaRPr kumimoji="1" lang="en-US" altLang="zh-CN" sz="2400" dirty="0" smtClean="0"/>
          </a:p>
        </p:txBody>
      </p:sp>
      <p:sp>
        <p:nvSpPr>
          <p:cNvPr id="10" name="内容占位符 1"/>
          <p:cNvSpPr txBox="1">
            <a:spLocks/>
          </p:cNvSpPr>
          <p:nvPr/>
        </p:nvSpPr>
        <p:spPr>
          <a:xfrm>
            <a:off x="6199014" y="1700808"/>
            <a:ext cx="5688632" cy="406845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endParaRPr kumimoji="1" lang="en-US" altLang="zh-CN" sz="2400" dirty="0" smtClean="0"/>
          </a:p>
        </p:txBody>
      </p:sp>
      <p:pic>
        <p:nvPicPr>
          <p:cNvPr id="4" name="图片 3"/>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695400" y="2925105"/>
            <a:ext cx="8140700" cy="1943100"/>
          </a:xfrm>
          <a:prstGeom prst="rect">
            <a:avLst/>
          </a:prstGeom>
        </p:spPr>
      </p:pic>
    </p:spTree>
    <p:extLst>
      <p:ext uri="{BB962C8B-B14F-4D97-AF65-F5344CB8AC3E}">
        <p14:creationId xmlns:p14="http://schemas.microsoft.com/office/powerpoint/2010/main" xmlns="" val="3294528579"/>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90226" y="980728"/>
            <a:ext cx="11178382" cy="4735578"/>
          </a:xfrm>
        </p:spPr>
        <p:txBody>
          <a:bodyPr>
            <a:normAutofit/>
          </a:bodyPr>
          <a:lstStyle/>
          <a:p>
            <a:pPr>
              <a:lnSpc>
                <a:spcPct val="150000"/>
              </a:lnSpc>
            </a:pPr>
            <a:r>
              <a:rPr kumimoji="1" lang="zh-CN" altLang="en-US" sz="2400" dirty="0"/>
              <a:t>成员私有化不仅包括属性的私有化，也包括了方法的私有化，在方法名称前</a:t>
            </a:r>
            <a:r>
              <a:rPr kumimoji="1" lang="zh-CN" altLang="en-US" sz="2400" dirty="0" smtClean="0"/>
              <a:t>加上</a:t>
            </a:r>
            <a:r>
              <a:rPr kumimoji="1" lang="en-US" altLang="zh-CN" sz="2400" dirty="0" smtClean="0"/>
              <a:t>__</a:t>
            </a:r>
            <a:r>
              <a:rPr kumimoji="1" lang="zh-CN" altLang="en-US" sz="2400" dirty="0" smtClean="0"/>
              <a:t> 也</a:t>
            </a:r>
            <a:r>
              <a:rPr kumimoji="1" lang="zh-CN" altLang="en-US" sz="2400" dirty="0"/>
              <a:t>可以使得函数只能被内部访问，不能够被外部</a:t>
            </a:r>
            <a:r>
              <a:rPr kumimoji="1" lang="zh-CN" altLang="en-US" sz="2400" dirty="0" smtClean="0"/>
              <a:t>访问：</a:t>
            </a:r>
            <a:endParaRPr kumimoji="1" lang="en-US" altLang="zh-CN" sz="2400" dirty="0" smtClean="0"/>
          </a:p>
        </p:txBody>
      </p:sp>
      <p:sp>
        <p:nvSpPr>
          <p:cNvPr id="9" name="文本框 5"/>
          <p:cNvSpPr txBox="1"/>
          <p:nvPr/>
        </p:nvSpPr>
        <p:spPr>
          <a:xfrm>
            <a:off x="953786" y="709485"/>
            <a:ext cx="3558038" cy="523220"/>
          </a:xfrm>
          <a:prstGeom prst="rect">
            <a:avLst/>
          </a:prstGeom>
          <a:noFill/>
        </p:spPr>
        <p:txBody>
          <a:bodyPr wrap="square" rtlCol="0">
            <a:spAutoFit/>
          </a:bodyPr>
          <a:lstStyle/>
          <a:p>
            <a:r>
              <a:rPr lang="en-US" altLang="zh-CN" sz="2800" dirty="0" smtClean="0">
                <a:solidFill>
                  <a:prstClr val="white"/>
                </a:solidFill>
                <a:latin typeface="微软雅黑 Light" panose="020B0502040204020203" pitchFamily="34" charset="-122"/>
                <a:ea typeface="微软雅黑 Light" panose="020B0502040204020203" pitchFamily="34" charset="-122"/>
              </a:rPr>
              <a:t>Python</a:t>
            </a:r>
            <a:r>
              <a:rPr lang="zh-CN" altLang="en-US" sz="2800" dirty="0" smtClean="0">
                <a:solidFill>
                  <a:prstClr val="white"/>
                </a:solidFill>
                <a:latin typeface="微软雅黑 Light" panose="020B0502040204020203" pitchFamily="34" charset="-122"/>
                <a:ea typeface="微软雅黑 Light" panose="020B0502040204020203" pitchFamily="34" charset="-122"/>
              </a:rPr>
              <a:t>的封装</a:t>
            </a:r>
            <a:endParaRPr lang="zh-CN" altLang="en-US" sz="2800" dirty="0">
              <a:solidFill>
                <a:prstClr val="white"/>
              </a:solidFill>
              <a:latin typeface="微软雅黑 Light" panose="020B0502040204020203" pitchFamily="34" charset="-122"/>
              <a:ea typeface="微软雅黑 Light" panose="020B0502040204020203" pitchFamily="34" charset="-122"/>
            </a:endParaRPr>
          </a:p>
        </p:txBody>
      </p:sp>
      <p:sp>
        <p:nvSpPr>
          <p:cNvPr id="10" name="内容占位符 1"/>
          <p:cNvSpPr txBox="1">
            <a:spLocks/>
          </p:cNvSpPr>
          <p:nvPr/>
        </p:nvSpPr>
        <p:spPr>
          <a:xfrm>
            <a:off x="6199014" y="1700808"/>
            <a:ext cx="5688632" cy="406845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endParaRPr kumimoji="1" lang="en-US" altLang="zh-CN" sz="2400" dirty="0" smtClean="0"/>
          </a:p>
        </p:txBody>
      </p:sp>
      <p:pic>
        <p:nvPicPr>
          <p:cNvPr id="3" name="图片 2"/>
          <p:cNvPicPr>
            <a:picLocks noChangeAspect="1"/>
          </p:cNvPicPr>
          <p:nvPr/>
        </p:nvPicPr>
        <p:blipFill rotWithShape="1">
          <a:blip r:embed="rId3">
            <a:extLst>
              <a:ext uri="{28A0092B-C50C-407E-A947-70E740481C1C}">
                <a14:useLocalDpi xmlns:a14="http://schemas.microsoft.com/office/drawing/2010/main" xmlns="" val="0"/>
              </a:ext>
            </a:extLst>
          </a:blip>
          <a:srcRect b="43262"/>
          <a:stretch/>
        </p:blipFill>
        <p:spPr>
          <a:xfrm>
            <a:off x="622846" y="2130346"/>
            <a:ext cx="8128000" cy="3437117"/>
          </a:xfrm>
          <a:prstGeom prst="rect">
            <a:avLst/>
          </a:prstGeom>
        </p:spPr>
      </p:pic>
      <p:sp>
        <p:nvSpPr>
          <p:cNvPr id="11" name="文本框 10"/>
          <p:cNvSpPr txBox="1"/>
          <p:nvPr/>
        </p:nvSpPr>
        <p:spPr>
          <a:xfrm>
            <a:off x="4749108" y="2362764"/>
            <a:ext cx="3600400" cy="1015663"/>
          </a:xfrm>
          <a:prstGeom prst="rect">
            <a:avLst/>
          </a:prstGeom>
          <a:noFill/>
        </p:spPr>
        <p:txBody>
          <a:bodyPr wrap="square" rtlCol="0">
            <a:spAutoFit/>
          </a:bodyPr>
          <a:lstStyle/>
          <a:p>
            <a:pPr>
              <a:lnSpc>
                <a:spcPct val="150000"/>
              </a:lnSpc>
            </a:pPr>
            <a:r>
              <a:rPr lang="zh-CN" altLang="en-US" sz="2000" dirty="0" smtClean="0">
                <a:latin typeface="Microsoft YaHei Light" charset="-122"/>
                <a:ea typeface="Microsoft YaHei Light" charset="-122"/>
                <a:cs typeface="Microsoft YaHei Light" charset="-122"/>
              </a:rPr>
              <a:t>对</a:t>
            </a:r>
            <a:r>
              <a:rPr lang="en-US" altLang="zh-CN" sz="2000" dirty="0" err="1" smtClean="0">
                <a:latin typeface="Monaco" charset="0"/>
                <a:ea typeface="Monaco" charset="0"/>
                <a:cs typeface="Monaco" charset="0"/>
              </a:rPr>
              <a:t>missing_detecting</a:t>
            </a:r>
            <a:r>
              <a:rPr lang="zh-CN" altLang="en-US" sz="2000" dirty="0" smtClean="0">
                <a:latin typeface="Microsoft YaHei Light" charset="-122"/>
                <a:ea typeface="Microsoft YaHei Light" charset="-122"/>
                <a:cs typeface="Microsoft YaHei Light" charset="-122"/>
              </a:rPr>
              <a:t>方法的访问将被阻止！</a:t>
            </a:r>
            <a:endParaRPr lang="zh-CN" altLang="en-US" sz="2000" dirty="0">
              <a:latin typeface="Microsoft YaHei Light" charset="-122"/>
              <a:ea typeface="Microsoft YaHei Light" charset="-122"/>
              <a:cs typeface="Microsoft YaHei Light" charset="-122"/>
            </a:endParaRPr>
          </a:p>
        </p:txBody>
      </p:sp>
      <p:pic>
        <p:nvPicPr>
          <p:cNvPr id="12" name="图片 11"/>
          <p:cNvPicPr>
            <a:picLocks noChangeAspect="1"/>
          </p:cNvPicPr>
          <p:nvPr/>
        </p:nvPicPr>
        <p:blipFill rotWithShape="1">
          <a:blip r:embed="rId3">
            <a:extLst>
              <a:ext uri="{28A0092B-C50C-407E-A947-70E740481C1C}">
                <a14:useLocalDpi xmlns:a14="http://schemas.microsoft.com/office/drawing/2010/main" xmlns="" val="0"/>
              </a:ext>
            </a:extLst>
          </a:blip>
          <a:srcRect l="-763" t="60691" r="763" b="-587"/>
          <a:stretch/>
        </p:blipFill>
        <p:spPr>
          <a:xfrm>
            <a:off x="4777205" y="4629014"/>
            <a:ext cx="6312024" cy="1876897"/>
          </a:xfrm>
          <a:prstGeom prst="rect">
            <a:avLst/>
          </a:prstGeom>
        </p:spPr>
      </p:pic>
    </p:spTree>
    <p:extLst>
      <p:ext uri="{BB962C8B-B14F-4D97-AF65-F5344CB8AC3E}">
        <p14:creationId xmlns:p14="http://schemas.microsoft.com/office/powerpoint/2010/main" xmlns="" val="2203936482"/>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79376" y="1700808"/>
            <a:ext cx="11593288" cy="4464496"/>
          </a:xfrm>
        </p:spPr>
        <p:txBody>
          <a:bodyPr>
            <a:normAutofit/>
          </a:bodyPr>
          <a:lstStyle/>
          <a:p>
            <a:pPr>
              <a:lnSpc>
                <a:spcPct val="150000"/>
              </a:lnSpc>
            </a:pPr>
            <a:r>
              <a:rPr kumimoji="1" lang="zh-CN" altLang="en-US" sz="2600" dirty="0" smtClean="0"/>
              <a:t>与封装性一样，继承性是面向对象程序设计的另一种重要的属性。</a:t>
            </a:r>
            <a:endParaRPr kumimoji="1" lang="en-US" altLang="zh-CN" sz="2600" dirty="0" smtClean="0"/>
          </a:p>
          <a:p>
            <a:pPr>
              <a:lnSpc>
                <a:spcPct val="150000"/>
              </a:lnSpc>
            </a:pPr>
            <a:r>
              <a:rPr kumimoji="1" lang="zh-CN" altLang="en-US" sz="2600" dirty="0"/>
              <a:t>类的继承好比孩子与父母之间的继承关系一样，孩子拥有父母所拥有的许多特性。在编程语言中，如果一个新的类继承另外一个类，那么这个新的类成为子类（</a:t>
            </a:r>
            <a:r>
              <a:rPr kumimoji="1" lang="en-US" altLang="zh-CN" sz="2600" dirty="0"/>
              <a:t>Subclass</a:t>
            </a:r>
            <a:r>
              <a:rPr kumimoji="1" lang="zh-CN" altLang="en-US" sz="2600" dirty="0"/>
              <a:t>），被子类继承的类称为</a:t>
            </a:r>
            <a:r>
              <a:rPr kumimoji="1" lang="zh-CN" altLang="en-US" sz="2600" dirty="0" smtClean="0"/>
              <a:t>父类</a:t>
            </a:r>
            <a:endParaRPr kumimoji="1" lang="en-US" altLang="zh-CN" sz="2600" dirty="0" smtClean="0"/>
          </a:p>
          <a:p>
            <a:pPr>
              <a:lnSpc>
                <a:spcPct val="150000"/>
              </a:lnSpc>
            </a:pPr>
            <a:r>
              <a:rPr kumimoji="1" lang="zh-CN" altLang="en-US" sz="2600" dirty="0" smtClean="0"/>
              <a:t>我们可以把更加一般、范围大的类的属性在父类定义，把更加具体、范围小的特点在子类定义。</a:t>
            </a:r>
            <a:endParaRPr kumimoji="1" lang="en-US" altLang="zh-CN" sz="2600" dirty="0" smtClean="0"/>
          </a:p>
        </p:txBody>
      </p:sp>
      <p:sp>
        <p:nvSpPr>
          <p:cNvPr id="10" name="标题 8"/>
          <p:cNvSpPr txBox="1">
            <a:spLocks/>
          </p:cNvSpPr>
          <p:nvPr/>
        </p:nvSpPr>
        <p:spPr>
          <a:xfrm>
            <a:off x="911424" y="579766"/>
            <a:ext cx="10515600" cy="7810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微软雅黑 Light" panose="020B0502040204020203" pitchFamily="34" charset="-122"/>
                <a:ea typeface="微软雅黑 Light" panose="020B0502040204020203" pitchFamily="34" charset="-122"/>
                <a:cs typeface="+mj-cs"/>
              </a:defRPr>
            </a:lvl1pPr>
          </a:lstStyle>
          <a:p>
            <a:r>
              <a:rPr lang="zh-CN" altLang="en-US" sz="3200" b="1" dirty="0" smtClean="0">
                <a:solidFill>
                  <a:srgbClr val="942124"/>
                </a:solidFill>
                <a:cs typeface="+mn-cs"/>
              </a:rPr>
              <a:t>类的继承</a:t>
            </a:r>
            <a:endParaRPr lang="zh-CN" altLang="en-US" sz="3200" b="1" dirty="0">
              <a:solidFill>
                <a:srgbClr val="942124"/>
              </a:solidFill>
              <a:cs typeface="+mn-cs"/>
            </a:endParaRPr>
          </a:p>
        </p:txBody>
      </p:sp>
      <p:sp>
        <p:nvSpPr>
          <p:cNvPr id="11" name="矩形 28"/>
          <p:cNvSpPr/>
          <p:nvPr/>
        </p:nvSpPr>
        <p:spPr>
          <a:xfrm>
            <a:off x="-18898" y="671163"/>
            <a:ext cx="510214"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Tree>
    <p:extLst>
      <p:ext uri="{BB962C8B-B14F-4D97-AF65-F5344CB8AC3E}">
        <p14:creationId xmlns:p14="http://schemas.microsoft.com/office/powerpoint/2010/main" xmlns="" val="3719785849"/>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3">
            <a:extLst>
              <a:ext uri="{28A0092B-C50C-407E-A947-70E740481C1C}">
                <a14:useLocalDpi xmlns:a14="http://schemas.microsoft.com/office/drawing/2010/main" xmlns="" val="0"/>
              </a:ext>
            </a:extLst>
          </a:blip>
          <a:srcRect l="330" r="-330" b="47640"/>
          <a:stretch/>
        </p:blipFill>
        <p:spPr>
          <a:xfrm>
            <a:off x="777355" y="2602024"/>
            <a:ext cx="8318500" cy="3570878"/>
          </a:xfrm>
          <a:prstGeom prst="rect">
            <a:avLst/>
          </a:prstGeom>
        </p:spPr>
      </p:pic>
      <p:sp>
        <p:nvSpPr>
          <p:cNvPr id="5" name="矩形 28"/>
          <p:cNvSpPr/>
          <p:nvPr/>
        </p:nvSpPr>
        <p:spPr>
          <a:xfrm>
            <a:off x="-18898" y="671163"/>
            <a:ext cx="510214"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
        <p:nvSpPr>
          <p:cNvPr id="7" name="矩形 6"/>
          <p:cNvSpPr/>
          <p:nvPr/>
        </p:nvSpPr>
        <p:spPr>
          <a:xfrm>
            <a:off x="479376" y="671163"/>
            <a:ext cx="2232248" cy="598302"/>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8" name="Freeform 83"/>
          <p:cNvSpPr>
            <a:spLocks noChangeArrowheads="1"/>
          </p:cNvSpPr>
          <p:nvPr/>
        </p:nvSpPr>
        <p:spPr bwMode="auto">
          <a:xfrm>
            <a:off x="92209" y="826314"/>
            <a:ext cx="288000" cy="288000"/>
          </a:xfrm>
          <a:custGeom>
            <a:avLst/>
            <a:gdLst>
              <a:gd name="T0" fmla="*/ 38764526 w 602"/>
              <a:gd name="T1" fmla="*/ 78442719 h 602"/>
              <a:gd name="T2" fmla="*/ 38764526 w 602"/>
              <a:gd name="T3" fmla="*/ 78442719 h 602"/>
              <a:gd name="T4" fmla="*/ 0 w 602"/>
              <a:gd name="T5" fmla="*/ 38764526 h 602"/>
              <a:gd name="T6" fmla="*/ 38764526 w 602"/>
              <a:gd name="T7" fmla="*/ 0 h 602"/>
              <a:gd name="T8" fmla="*/ 78442719 w 602"/>
              <a:gd name="T9" fmla="*/ 38764526 h 602"/>
              <a:gd name="T10" fmla="*/ 38764526 w 602"/>
              <a:gd name="T11" fmla="*/ 78442719 h 602"/>
              <a:gd name="T12" fmla="*/ 61866665 w 602"/>
              <a:gd name="T13" fmla="*/ 16576054 h 602"/>
              <a:gd name="T14" fmla="*/ 61866665 w 602"/>
              <a:gd name="T15" fmla="*/ 16576054 h 602"/>
              <a:gd name="T16" fmla="*/ 38764526 w 602"/>
              <a:gd name="T17" fmla="*/ 38764526 h 602"/>
              <a:gd name="T18" fmla="*/ 38764526 w 602"/>
              <a:gd name="T19" fmla="*/ 7308970 h 602"/>
              <a:gd name="T20" fmla="*/ 7439751 w 602"/>
              <a:gd name="T21" fmla="*/ 38764526 h 602"/>
              <a:gd name="T22" fmla="*/ 38764526 w 602"/>
              <a:gd name="T23" fmla="*/ 71002968 h 602"/>
              <a:gd name="T24" fmla="*/ 71002968 w 602"/>
              <a:gd name="T25" fmla="*/ 38764526 h 602"/>
              <a:gd name="T26" fmla="*/ 61866665 w 602"/>
              <a:gd name="T27" fmla="*/ 16576054 h 60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02" h="602">
                <a:moveTo>
                  <a:pt x="297" y="601"/>
                </a:moveTo>
                <a:lnTo>
                  <a:pt x="297" y="601"/>
                </a:lnTo>
                <a:cubicBezTo>
                  <a:pt x="135" y="601"/>
                  <a:pt x="0" y="466"/>
                  <a:pt x="0" y="297"/>
                </a:cubicBezTo>
                <a:cubicBezTo>
                  <a:pt x="0" y="134"/>
                  <a:pt x="135" y="0"/>
                  <a:pt x="297" y="0"/>
                </a:cubicBezTo>
                <a:cubicBezTo>
                  <a:pt x="467" y="0"/>
                  <a:pt x="601" y="134"/>
                  <a:pt x="601" y="297"/>
                </a:cubicBezTo>
                <a:cubicBezTo>
                  <a:pt x="601" y="466"/>
                  <a:pt x="467" y="601"/>
                  <a:pt x="297" y="601"/>
                </a:cubicBezTo>
                <a:close/>
                <a:moveTo>
                  <a:pt x="474" y="127"/>
                </a:moveTo>
                <a:lnTo>
                  <a:pt x="474" y="127"/>
                </a:lnTo>
                <a:cubicBezTo>
                  <a:pt x="297" y="297"/>
                  <a:pt x="297" y="297"/>
                  <a:pt x="297" y="297"/>
                </a:cubicBezTo>
                <a:cubicBezTo>
                  <a:pt x="297" y="56"/>
                  <a:pt x="297" y="56"/>
                  <a:pt x="297" y="56"/>
                </a:cubicBezTo>
                <a:cubicBezTo>
                  <a:pt x="163" y="56"/>
                  <a:pt x="57" y="162"/>
                  <a:pt x="57" y="297"/>
                </a:cubicBezTo>
                <a:cubicBezTo>
                  <a:pt x="57" y="431"/>
                  <a:pt x="163" y="544"/>
                  <a:pt x="297" y="544"/>
                </a:cubicBezTo>
                <a:cubicBezTo>
                  <a:pt x="431" y="544"/>
                  <a:pt x="544" y="431"/>
                  <a:pt x="544" y="297"/>
                </a:cubicBezTo>
                <a:cubicBezTo>
                  <a:pt x="544" y="233"/>
                  <a:pt x="516" y="169"/>
                  <a:pt x="474" y="127"/>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solidFill>
                <a:prstClr val="black"/>
              </a:solidFill>
            </a:endParaRPr>
          </a:p>
        </p:txBody>
      </p:sp>
      <p:sp>
        <p:nvSpPr>
          <p:cNvPr id="9" name="文本框 5"/>
          <p:cNvSpPr txBox="1"/>
          <p:nvPr/>
        </p:nvSpPr>
        <p:spPr>
          <a:xfrm>
            <a:off x="953786" y="709485"/>
            <a:ext cx="3558038" cy="523220"/>
          </a:xfrm>
          <a:prstGeom prst="rect">
            <a:avLst/>
          </a:prstGeom>
          <a:noFill/>
        </p:spPr>
        <p:txBody>
          <a:bodyPr wrap="square" rtlCol="0">
            <a:spAutoFit/>
          </a:bodyPr>
          <a:lstStyle/>
          <a:p>
            <a:r>
              <a:rPr lang="zh-CN" altLang="en-US" sz="2800" dirty="0" smtClean="0">
                <a:solidFill>
                  <a:prstClr val="white"/>
                </a:solidFill>
                <a:latin typeface="微软雅黑 Light" panose="020B0502040204020203" pitchFamily="34" charset="-122"/>
                <a:ea typeface="微软雅黑 Light" panose="020B0502040204020203" pitchFamily="34" charset="-122"/>
              </a:rPr>
              <a:t>定义子类</a:t>
            </a:r>
            <a:endParaRPr lang="zh-CN" altLang="en-US" sz="2800" dirty="0">
              <a:solidFill>
                <a:prstClr val="white"/>
              </a:solidFill>
              <a:latin typeface="微软雅黑 Light" panose="020B0502040204020203" pitchFamily="34" charset="-122"/>
              <a:ea typeface="微软雅黑 Light" panose="020B0502040204020203" pitchFamily="34" charset="-122"/>
            </a:endParaRPr>
          </a:p>
        </p:txBody>
      </p:sp>
      <p:sp>
        <p:nvSpPr>
          <p:cNvPr id="6" name="文本框 5"/>
          <p:cNvSpPr txBox="1"/>
          <p:nvPr/>
        </p:nvSpPr>
        <p:spPr>
          <a:xfrm>
            <a:off x="953786" y="1484784"/>
            <a:ext cx="10686830" cy="1200329"/>
          </a:xfrm>
          <a:prstGeom prst="rect">
            <a:avLst/>
          </a:prstGeom>
          <a:noFill/>
        </p:spPr>
        <p:txBody>
          <a:bodyPr wrap="square" rtlCol="0">
            <a:spAutoFit/>
          </a:bodyPr>
          <a:lstStyle/>
          <a:p>
            <a:pPr>
              <a:lnSpc>
                <a:spcPct val="150000"/>
              </a:lnSpc>
            </a:pPr>
            <a:r>
              <a:rPr lang="zh-CN" altLang="en-US" sz="2400" dirty="0" smtClean="0">
                <a:latin typeface="微软雅黑 Light" panose="020B0502040204020203" pitchFamily="34" charset="-122"/>
                <a:ea typeface="微软雅黑 Light" panose="020B0502040204020203" pitchFamily="34" charset="-122"/>
              </a:rPr>
              <a:t>在定义好</a:t>
            </a:r>
            <a:r>
              <a:rPr kumimoji="1" lang="en-US" altLang="zh-CN" sz="2400" dirty="0" err="1">
                <a:latin typeface="Monaco"/>
                <a:ea typeface="微软雅黑 Light" panose="020B0502040204020203" pitchFamily="34" charset="-122"/>
              </a:rPr>
              <a:t>High_school_student</a:t>
            </a:r>
            <a:r>
              <a:rPr lang="zh-CN" altLang="en-US" sz="2400" dirty="0" smtClean="0">
                <a:latin typeface="微软雅黑 Light" panose="020B0502040204020203" pitchFamily="34" charset="-122"/>
                <a:ea typeface="微软雅黑 Light" panose="020B0502040204020203" pitchFamily="34" charset="-122"/>
              </a:rPr>
              <a:t>后，可以定义两个子类</a:t>
            </a:r>
            <a:r>
              <a:rPr kumimoji="1" lang="en-US" altLang="zh-CN" sz="2400" dirty="0" err="1">
                <a:latin typeface="Monaco"/>
                <a:ea typeface="微软雅黑 Light" panose="020B0502040204020203" pitchFamily="34" charset="-122"/>
              </a:rPr>
              <a:t>Male_student</a:t>
            </a:r>
            <a:r>
              <a:rPr lang="zh-CN" altLang="en-US" sz="2400" dirty="0" smtClean="0">
                <a:latin typeface="微软雅黑 Light" panose="020B0502040204020203" pitchFamily="34" charset="-122"/>
                <a:ea typeface="微软雅黑 Light" panose="020B0502040204020203" pitchFamily="34" charset="-122"/>
              </a:rPr>
              <a:t>与</a:t>
            </a:r>
            <a:r>
              <a:rPr kumimoji="1" lang="en-US" altLang="zh-CN" sz="2400" dirty="0" err="1">
                <a:latin typeface="Monaco"/>
                <a:ea typeface="微软雅黑 Light" panose="020B0502040204020203" pitchFamily="34" charset="-122"/>
              </a:rPr>
              <a:t>female_student</a:t>
            </a:r>
            <a:r>
              <a:rPr lang="zh-CN" altLang="en-US" sz="2400" dirty="0" smtClean="0">
                <a:latin typeface="微软雅黑 Light" panose="020B0502040204020203" pitchFamily="34" charset="-122"/>
                <a:ea typeface="微软雅黑 Light" panose="020B0502040204020203" pitchFamily="34" charset="-122"/>
              </a:rPr>
              <a:t>继承它</a:t>
            </a:r>
            <a:endParaRPr lang="zh-CN" altLang="en-US" sz="2400" dirty="0">
              <a:latin typeface="微软雅黑 Light" panose="020B0502040204020203" pitchFamily="34" charset="-122"/>
              <a:ea typeface="微软雅黑 Light" panose="020B0502040204020203" pitchFamily="34" charset="-122"/>
            </a:endParaRPr>
          </a:p>
        </p:txBody>
      </p:sp>
      <p:sp>
        <p:nvSpPr>
          <p:cNvPr id="11" name="文本框 10"/>
          <p:cNvSpPr txBox="1"/>
          <p:nvPr/>
        </p:nvSpPr>
        <p:spPr>
          <a:xfrm>
            <a:off x="4223792" y="5661248"/>
            <a:ext cx="1800904" cy="400110"/>
          </a:xfrm>
          <a:prstGeom prst="rect">
            <a:avLst/>
          </a:prstGeom>
          <a:noFill/>
        </p:spPr>
        <p:txBody>
          <a:bodyPr wrap="square" rtlCol="0">
            <a:spAutoFit/>
          </a:bodyPr>
          <a:lstStyle/>
          <a:p>
            <a:r>
              <a:rPr lang="zh-CN" altLang="en-US" sz="2000" dirty="0" smtClean="0">
                <a:latin typeface="Microsoft YaHei Light" charset="-122"/>
                <a:ea typeface="Microsoft YaHei Light" charset="-122"/>
                <a:cs typeface="Microsoft YaHei Light" charset="-122"/>
              </a:rPr>
              <a:t>父类的定义</a:t>
            </a:r>
            <a:endParaRPr lang="zh-CN" altLang="en-US" sz="2000" dirty="0">
              <a:latin typeface="Microsoft YaHei Light" charset="-122"/>
              <a:ea typeface="Microsoft YaHei Light" charset="-122"/>
              <a:cs typeface="Microsoft YaHei Light" charset="-122"/>
            </a:endParaRPr>
          </a:p>
        </p:txBody>
      </p:sp>
      <p:sp>
        <p:nvSpPr>
          <p:cNvPr id="14" name="圆角右箭头 13"/>
          <p:cNvSpPr/>
          <p:nvPr/>
        </p:nvSpPr>
        <p:spPr>
          <a:xfrm rot="3435511">
            <a:off x="5768472" y="2496812"/>
            <a:ext cx="1057455" cy="1078097"/>
          </a:xfrm>
          <a:prstGeom prst="bentArrow">
            <a:avLst>
              <a:gd name="adj1" fmla="val 19653"/>
              <a:gd name="adj2" fmla="val 25000"/>
              <a:gd name="adj3" fmla="val 25000"/>
              <a:gd name="adj4" fmla="val 53646"/>
            </a:avLst>
          </a:prstGeom>
          <a:solidFill>
            <a:srgbClr val="942124"/>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solidFill>
                <a:schemeClr val="tx1"/>
              </a:solidFill>
            </a:endParaRPr>
          </a:p>
        </p:txBody>
      </p:sp>
      <p:pic>
        <p:nvPicPr>
          <p:cNvPr id="15" name="图片 14"/>
          <p:cNvPicPr>
            <a:picLocks noChangeAspect="1"/>
          </p:cNvPicPr>
          <p:nvPr/>
        </p:nvPicPr>
        <p:blipFill rotWithShape="1">
          <a:blip r:embed="rId3">
            <a:extLst>
              <a:ext uri="{28A0092B-C50C-407E-A947-70E740481C1C}">
                <a14:useLocalDpi xmlns:a14="http://schemas.microsoft.com/office/drawing/2010/main" xmlns="" val="0"/>
              </a:ext>
            </a:extLst>
          </a:blip>
          <a:srcRect t="78048"/>
          <a:stretch/>
        </p:blipFill>
        <p:spPr>
          <a:xfrm>
            <a:off x="5557833" y="3325521"/>
            <a:ext cx="8318500" cy="1497117"/>
          </a:xfrm>
          <a:prstGeom prst="rect">
            <a:avLst/>
          </a:prstGeom>
        </p:spPr>
      </p:pic>
      <p:sp>
        <p:nvSpPr>
          <p:cNvPr id="12" name="文本框 11"/>
          <p:cNvSpPr txBox="1"/>
          <p:nvPr/>
        </p:nvSpPr>
        <p:spPr>
          <a:xfrm>
            <a:off x="7388623" y="2572045"/>
            <a:ext cx="4680520" cy="707886"/>
          </a:xfrm>
          <a:prstGeom prst="rect">
            <a:avLst/>
          </a:prstGeom>
          <a:noFill/>
        </p:spPr>
        <p:txBody>
          <a:bodyPr wrap="square" rtlCol="0">
            <a:spAutoFit/>
          </a:bodyPr>
          <a:lstStyle/>
          <a:p>
            <a:r>
              <a:rPr lang="zh-CN" altLang="en-US" sz="2000" dirty="0" smtClean="0">
                <a:latin typeface="Microsoft YaHei Light" charset="-122"/>
                <a:ea typeface="Microsoft YaHei Light" charset="-122"/>
                <a:cs typeface="Microsoft YaHei Light" charset="-122"/>
              </a:rPr>
              <a:t>子类继承父类</a:t>
            </a:r>
            <a:endParaRPr lang="en-US" altLang="zh-CN" sz="2000" dirty="0" smtClean="0">
              <a:latin typeface="Microsoft YaHei Light" charset="-122"/>
              <a:ea typeface="Microsoft YaHei Light" charset="-122"/>
              <a:cs typeface="Microsoft YaHei Light" charset="-122"/>
            </a:endParaRPr>
          </a:p>
          <a:p>
            <a:r>
              <a:rPr lang="zh-CN" altLang="en-US" sz="2000" dirty="0" smtClean="0">
                <a:latin typeface="Microsoft YaHei Light" charset="-122"/>
                <a:ea typeface="Microsoft YaHei Light" charset="-122"/>
                <a:cs typeface="Microsoft YaHei Light" charset="-122"/>
              </a:rPr>
              <a:t>没有定义专属于子类的属性</a:t>
            </a:r>
            <a:r>
              <a:rPr lang="en-US" altLang="zh-CN" sz="2000" dirty="0" smtClean="0">
                <a:latin typeface="Microsoft YaHei Light" charset="-122"/>
                <a:ea typeface="Microsoft YaHei Light" charset="-122"/>
                <a:cs typeface="Microsoft YaHei Light" charset="-122"/>
              </a:rPr>
              <a:t>/</a:t>
            </a:r>
            <a:r>
              <a:rPr lang="zh-CN" altLang="en-US" sz="2000" dirty="0" smtClean="0">
                <a:latin typeface="Microsoft YaHei Light" charset="-122"/>
                <a:ea typeface="Microsoft YaHei Light" charset="-122"/>
                <a:cs typeface="Microsoft YaHei Light" charset="-122"/>
              </a:rPr>
              <a:t>方法</a:t>
            </a:r>
            <a:endParaRPr lang="zh-CN" altLang="en-US" sz="2000" dirty="0">
              <a:latin typeface="Microsoft YaHei Light" charset="-122"/>
              <a:ea typeface="Microsoft YaHei Light" charset="-122"/>
              <a:cs typeface="Microsoft YaHei Light" charset="-122"/>
            </a:endParaRPr>
          </a:p>
        </p:txBody>
      </p:sp>
    </p:spTree>
    <p:extLst>
      <p:ext uri="{BB962C8B-B14F-4D97-AF65-F5344CB8AC3E}">
        <p14:creationId xmlns:p14="http://schemas.microsoft.com/office/powerpoint/2010/main" xmlns="" val="463685284"/>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91316" y="1394607"/>
            <a:ext cx="10933276" cy="4464496"/>
          </a:xfrm>
        </p:spPr>
        <p:txBody>
          <a:bodyPr>
            <a:normAutofit/>
          </a:bodyPr>
          <a:lstStyle/>
          <a:p>
            <a:pPr>
              <a:lnSpc>
                <a:spcPct val="150000"/>
              </a:lnSpc>
            </a:pPr>
            <a:r>
              <a:rPr kumimoji="1" lang="zh-CN" altLang="en-US" sz="2400" dirty="0" smtClean="0"/>
              <a:t>子类 </a:t>
            </a:r>
            <a:r>
              <a:rPr kumimoji="1" lang="en-US" altLang="zh-CN" sz="2400" dirty="0" err="1" smtClean="0">
                <a:latin typeface="Monaco"/>
              </a:rPr>
              <a:t>Male_student</a:t>
            </a:r>
            <a:r>
              <a:rPr kumimoji="1" lang="zh-CN" altLang="en-US" sz="2400" dirty="0"/>
              <a:t> </a:t>
            </a:r>
            <a:r>
              <a:rPr kumimoji="1" lang="zh-CN" altLang="en-US" sz="2400" dirty="0" smtClean="0"/>
              <a:t>的实例</a:t>
            </a:r>
            <a:r>
              <a:rPr kumimoji="1" lang="zh-CN" altLang="en-US" sz="2400" dirty="0"/>
              <a:t> </a:t>
            </a:r>
            <a:r>
              <a:rPr kumimoji="1" lang="en-US" altLang="zh-CN" sz="2400" dirty="0" err="1" smtClean="0">
                <a:latin typeface="Monaco"/>
              </a:rPr>
              <a:t>male_student</a:t>
            </a:r>
            <a:r>
              <a:rPr kumimoji="1" lang="zh-CN" altLang="en-US" sz="2400" dirty="0"/>
              <a:t> </a:t>
            </a:r>
            <a:r>
              <a:rPr kumimoji="1" lang="zh-CN" altLang="en-US" sz="2400" dirty="0" smtClean="0"/>
              <a:t>继承</a:t>
            </a:r>
            <a:r>
              <a:rPr kumimoji="1" lang="zh-CN" altLang="en-US" sz="2400" dirty="0"/>
              <a:t>了父类的初始化</a:t>
            </a:r>
            <a:r>
              <a:rPr kumimoji="1" lang="zh-CN" altLang="en-US" sz="2400" dirty="0" smtClean="0"/>
              <a:t>属性</a:t>
            </a:r>
            <a:r>
              <a:rPr kumimoji="1" lang="zh-CN" altLang="en-US" sz="2400" dirty="0"/>
              <a:t> </a:t>
            </a:r>
            <a:r>
              <a:rPr kumimoji="1" lang="en-US" altLang="zh-CN" sz="2400" dirty="0" err="1" smtClean="0">
                <a:latin typeface="Monaco"/>
              </a:rPr>
              <a:t>self.teenager_sns</a:t>
            </a:r>
            <a:endParaRPr kumimoji="1" lang="zh-CN" altLang="en-US" sz="2400" dirty="0"/>
          </a:p>
          <a:p>
            <a:pPr>
              <a:lnSpc>
                <a:spcPct val="150000"/>
              </a:lnSpc>
            </a:pPr>
            <a:endParaRPr kumimoji="1" lang="zh-CN" altLang="en-US" sz="2600" dirty="0"/>
          </a:p>
          <a:p>
            <a:pPr>
              <a:lnSpc>
                <a:spcPct val="150000"/>
              </a:lnSpc>
            </a:pPr>
            <a:endParaRPr kumimoji="1" lang="en-US" altLang="zh-CN" sz="2600" dirty="0" smtClean="0"/>
          </a:p>
          <a:p>
            <a:pPr>
              <a:lnSpc>
                <a:spcPct val="150000"/>
              </a:lnSpc>
            </a:pPr>
            <a:r>
              <a:rPr kumimoji="1" lang="zh-CN" altLang="en-US" sz="2400" dirty="0" smtClean="0"/>
              <a:t>同样</a:t>
            </a:r>
            <a:r>
              <a:rPr kumimoji="1" lang="zh-CN" altLang="en-US" sz="2400" dirty="0"/>
              <a:t>的，子类也</a:t>
            </a:r>
            <a:r>
              <a:rPr kumimoji="1" lang="zh-CN" altLang="en-US" sz="2400" dirty="0" smtClean="0"/>
              <a:t>继承</a:t>
            </a:r>
            <a:r>
              <a:rPr kumimoji="1" lang="zh-CN" altLang="en-US" sz="2400" dirty="0"/>
              <a:t> </a:t>
            </a:r>
            <a:r>
              <a:rPr kumimoji="1" lang="en-US" altLang="zh-CN" sz="2400" dirty="0" err="1" smtClean="0">
                <a:latin typeface="Monaco"/>
              </a:rPr>
              <a:t>missing_detecting</a:t>
            </a:r>
            <a:r>
              <a:rPr kumimoji="1" lang="zh-CN" altLang="en-US" sz="2400" dirty="0" smtClean="0"/>
              <a:t> 和</a:t>
            </a:r>
            <a:r>
              <a:rPr kumimoji="1" lang="zh-CN" altLang="en-US" sz="2400" dirty="0"/>
              <a:t> </a:t>
            </a:r>
            <a:r>
              <a:rPr kumimoji="1" lang="en-US" altLang="zh-CN" sz="2400" dirty="0" err="1" smtClean="0">
                <a:latin typeface="Monaco"/>
              </a:rPr>
              <a:t>outlier_detecting</a:t>
            </a:r>
            <a:r>
              <a:rPr kumimoji="1" lang="zh-CN" altLang="en-US" sz="2400" dirty="0" smtClean="0"/>
              <a:t> 两</a:t>
            </a:r>
            <a:r>
              <a:rPr kumimoji="1" lang="zh-CN" altLang="en-US" sz="2400" dirty="0"/>
              <a:t>个实例方法：</a:t>
            </a:r>
            <a:endParaRPr kumimoji="1" lang="en-US" altLang="zh-CN" sz="2400" dirty="0"/>
          </a:p>
        </p:txBody>
      </p:sp>
      <p:sp>
        <p:nvSpPr>
          <p:cNvPr id="5" name="矩形 28"/>
          <p:cNvSpPr/>
          <p:nvPr/>
        </p:nvSpPr>
        <p:spPr>
          <a:xfrm>
            <a:off x="-18898" y="671163"/>
            <a:ext cx="510214"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
        <p:nvSpPr>
          <p:cNvPr id="7" name="矩形 6"/>
          <p:cNvSpPr/>
          <p:nvPr/>
        </p:nvSpPr>
        <p:spPr>
          <a:xfrm>
            <a:off x="479376" y="671163"/>
            <a:ext cx="5832648" cy="598302"/>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8" name="Freeform 83"/>
          <p:cNvSpPr>
            <a:spLocks noChangeArrowheads="1"/>
          </p:cNvSpPr>
          <p:nvPr/>
        </p:nvSpPr>
        <p:spPr bwMode="auto">
          <a:xfrm>
            <a:off x="92209" y="826314"/>
            <a:ext cx="288000" cy="288000"/>
          </a:xfrm>
          <a:custGeom>
            <a:avLst/>
            <a:gdLst>
              <a:gd name="T0" fmla="*/ 38764526 w 602"/>
              <a:gd name="T1" fmla="*/ 78442719 h 602"/>
              <a:gd name="T2" fmla="*/ 38764526 w 602"/>
              <a:gd name="T3" fmla="*/ 78442719 h 602"/>
              <a:gd name="T4" fmla="*/ 0 w 602"/>
              <a:gd name="T5" fmla="*/ 38764526 h 602"/>
              <a:gd name="T6" fmla="*/ 38764526 w 602"/>
              <a:gd name="T7" fmla="*/ 0 h 602"/>
              <a:gd name="T8" fmla="*/ 78442719 w 602"/>
              <a:gd name="T9" fmla="*/ 38764526 h 602"/>
              <a:gd name="T10" fmla="*/ 38764526 w 602"/>
              <a:gd name="T11" fmla="*/ 78442719 h 602"/>
              <a:gd name="T12" fmla="*/ 61866665 w 602"/>
              <a:gd name="T13" fmla="*/ 16576054 h 602"/>
              <a:gd name="T14" fmla="*/ 61866665 w 602"/>
              <a:gd name="T15" fmla="*/ 16576054 h 602"/>
              <a:gd name="T16" fmla="*/ 38764526 w 602"/>
              <a:gd name="T17" fmla="*/ 38764526 h 602"/>
              <a:gd name="T18" fmla="*/ 38764526 w 602"/>
              <a:gd name="T19" fmla="*/ 7308970 h 602"/>
              <a:gd name="T20" fmla="*/ 7439751 w 602"/>
              <a:gd name="T21" fmla="*/ 38764526 h 602"/>
              <a:gd name="T22" fmla="*/ 38764526 w 602"/>
              <a:gd name="T23" fmla="*/ 71002968 h 602"/>
              <a:gd name="T24" fmla="*/ 71002968 w 602"/>
              <a:gd name="T25" fmla="*/ 38764526 h 602"/>
              <a:gd name="T26" fmla="*/ 61866665 w 602"/>
              <a:gd name="T27" fmla="*/ 16576054 h 60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02" h="602">
                <a:moveTo>
                  <a:pt x="297" y="601"/>
                </a:moveTo>
                <a:lnTo>
                  <a:pt x="297" y="601"/>
                </a:lnTo>
                <a:cubicBezTo>
                  <a:pt x="135" y="601"/>
                  <a:pt x="0" y="466"/>
                  <a:pt x="0" y="297"/>
                </a:cubicBezTo>
                <a:cubicBezTo>
                  <a:pt x="0" y="134"/>
                  <a:pt x="135" y="0"/>
                  <a:pt x="297" y="0"/>
                </a:cubicBezTo>
                <a:cubicBezTo>
                  <a:pt x="467" y="0"/>
                  <a:pt x="601" y="134"/>
                  <a:pt x="601" y="297"/>
                </a:cubicBezTo>
                <a:cubicBezTo>
                  <a:pt x="601" y="466"/>
                  <a:pt x="467" y="601"/>
                  <a:pt x="297" y="601"/>
                </a:cubicBezTo>
                <a:close/>
                <a:moveTo>
                  <a:pt x="474" y="127"/>
                </a:moveTo>
                <a:lnTo>
                  <a:pt x="474" y="127"/>
                </a:lnTo>
                <a:cubicBezTo>
                  <a:pt x="297" y="297"/>
                  <a:pt x="297" y="297"/>
                  <a:pt x="297" y="297"/>
                </a:cubicBezTo>
                <a:cubicBezTo>
                  <a:pt x="297" y="56"/>
                  <a:pt x="297" y="56"/>
                  <a:pt x="297" y="56"/>
                </a:cubicBezTo>
                <a:cubicBezTo>
                  <a:pt x="163" y="56"/>
                  <a:pt x="57" y="162"/>
                  <a:pt x="57" y="297"/>
                </a:cubicBezTo>
                <a:cubicBezTo>
                  <a:pt x="57" y="431"/>
                  <a:pt x="163" y="544"/>
                  <a:pt x="297" y="544"/>
                </a:cubicBezTo>
                <a:cubicBezTo>
                  <a:pt x="431" y="544"/>
                  <a:pt x="544" y="431"/>
                  <a:pt x="544" y="297"/>
                </a:cubicBezTo>
                <a:cubicBezTo>
                  <a:pt x="544" y="233"/>
                  <a:pt x="516" y="169"/>
                  <a:pt x="474" y="127"/>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solidFill>
                <a:prstClr val="black"/>
              </a:solidFill>
            </a:endParaRPr>
          </a:p>
        </p:txBody>
      </p:sp>
      <p:sp>
        <p:nvSpPr>
          <p:cNvPr id="9" name="文本框 5"/>
          <p:cNvSpPr txBox="1"/>
          <p:nvPr/>
        </p:nvSpPr>
        <p:spPr>
          <a:xfrm>
            <a:off x="953786" y="709485"/>
            <a:ext cx="6798398" cy="523220"/>
          </a:xfrm>
          <a:prstGeom prst="rect">
            <a:avLst/>
          </a:prstGeom>
          <a:noFill/>
        </p:spPr>
        <p:txBody>
          <a:bodyPr wrap="square" rtlCol="0">
            <a:spAutoFit/>
          </a:bodyPr>
          <a:lstStyle/>
          <a:p>
            <a:r>
              <a:rPr lang="zh-CN" altLang="en-US" sz="2800" dirty="0" smtClean="0">
                <a:solidFill>
                  <a:prstClr val="white"/>
                </a:solidFill>
                <a:latin typeface="微软雅黑 Light" panose="020B0502040204020203" pitchFamily="34" charset="-122"/>
                <a:ea typeface="微软雅黑 Light" panose="020B0502040204020203" pitchFamily="34" charset="-122"/>
              </a:rPr>
              <a:t>子类继承父类</a:t>
            </a:r>
            <a:r>
              <a:rPr lang="zh-CN" altLang="en-US" sz="2800" smtClean="0">
                <a:solidFill>
                  <a:prstClr val="white"/>
                </a:solidFill>
                <a:latin typeface="微软雅黑 Light" panose="020B0502040204020203" pitchFamily="34" charset="-122"/>
                <a:ea typeface="微软雅黑 Light" panose="020B0502040204020203" pitchFamily="34" charset="-122"/>
              </a:rPr>
              <a:t>属性及实例化方法</a:t>
            </a:r>
            <a:endParaRPr lang="zh-CN" altLang="en-US" sz="2800" dirty="0">
              <a:solidFill>
                <a:prstClr val="white"/>
              </a:solidFill>
              <a:latin typeface="微软雅黑 Light" panose="020B0502040204020203" pitchFamily="34" charset="-122"/>
              <a:ea typeface="微软雅黑 Light" panose="020B0502040204020203" pitchFamily="34" charset="-122"/>
            </a:endParaRPr>
          </a:p>
        </p:txBody>
      </p:sp>
      <p:pic>
        <p:nvPicPr>
          <p:cNvPr id="6" name="图片 5"/>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695400" y="2492895"/>
            <a:ext cx="8712968" cy="1712689"/>
          </a:xfrm>
          <a:prstGeom prst="rect">
            <a:avLst/>
          </a:prstGeom>
        </p:spPr>
      </p:pic>
      <p:pic>
        <p:nvPicPr>
          <p:cNvPr id="10" name="图片 9"/>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702327" y="5158745"/>
            <a:ext cx="8064500" cy="1651000"/>
          </a:xfrm>
          <a:prstGeom prst="rect">
            <a:avLst/>
          </a:prstGeom>
        </p:spPr>
      </p:pic>
    </p:spTree>
    <p:extLst>
      <p:ext uri="{BB962C8B-B14F-4D97-AF65-F5344CB8AC3E}">
        <p14:creationId xmlns:p14="http://schemas.microsoft.com/office/powerpoint/2010/main" xmlns="" val="1979236312"/>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79376" y="1142152"/>
            <a:ext cx="11593288" cy="4464496"/>
          </a:xfrm>
        </p:spPr>
        <p:txBody>
          <a:bodyPr>
            <a:normAutofit/>
          </a:bodyPr>
          <a:lstStyle/>
          <a:p>
            <a:pPr>
              <a:lnSpc>
                <a:spcPct val="150000"/>
              </a:lnSpc>
            </a:pPr>
            <a:r>
              <a:rPr kumimoji="1" lang="zh-CN" altLang="en-US" sz="2400" dirty="0"/>
              <a:t>比如，我们试试在子类中也定义一</a:t>
            </a:r>
            <a:r>
              <a:rPr kumimoji="1" lang="zh-CN" altLang="en-US" sz="2400" dirty="0" smtClean="0"/>
              <a:t>个</a:t>
            </a:r>
            <a:r>
              <a:rPr kumimoji="1" lang="zh-CN" altLang="en-US" sz="2400" dirty="0"/>
              <a:t> </a:t>
            </a:r>
            <a:r>
              <a:rPr kumimoji="1" lang="en-US" altLang="zh-CN" sz="2400" dirty="0" err="1" smtClean="0">
                <a:latin typeface="Monaco"/>
              </a:rPr>
              <a:t>missing_detecting</a:t>
            </a:r>
            <a:r>
              <a:rPr kumimoji="1" lang="zh-CN" altLang="en-US" sz="2400" dirty="0"/>
              <a:t> </a:t>
            </a:r>
            <a:r>
              <a:rPr kumimoji="1" lang="zh-CN" altLang="en-US" sz="2400" dirty="0" smtClean="0"/>
              <a:t>方法：</a:t>
            </a:r>
            <a:endParaRPr kumimoji="1" lang="en-US" altLang="zh-CN" sz="2400" dirty="0" smtClean="0"/>
          </a:p>
          <a:p>
            <a:pPr>
              <a:lnSpc>
                <a:spcPct val="150000"/>
              </a:lnSpc>
            </a:pPr>
            <a:endParaRPr kumimoji="1" lang="en-US" altLang="zh-CN" sz="2400" dirty="0"/>
          </a:p>
          <a:p>
            <a:pPr>
              <a:lnSpc>
                <a:spcPct val="150000"/>
              </a:lnSpc>
            </a:pPr>
            <a:endParaRPr kumimoji="1" lang="en-US" altLang="zh-CN" sz="2400" dirty="0" smtClean="0"/>
          </a:p>
          <a:p>
            <a:pPr>
              <a:lnSpc>
                <a:spcPct val="150000"/>
              </a:lnSpc>
            </a:pPr>
            <a:r>
              <a:rPr kumimoji="1" lang="zh-CN" altLang="en-US" sz="2400" dirty="0"/>
              <a:t>然后试试创建子类实例并</a:t>
            </a:r>
            <a:r>
              <a:rPr kumimoji="1" lang="zh-CN" altLang="en-US" sz="2400" dirty="0" smtClean="0"/>
              <a:t>调用</a:t>
            </a:r>
            <a:r>
              <a:rPr kumimoji="1" lang="zh-CN" altLang="en-US" sz="2400" dirty="0"/>
              <a:t> </a:t>
            </a:r>
            <a:r>
              <a:rPr kumimoji="1" lang="en-US" altLang="zh-CN" sz="2400" dirty="0" err="1" smtClean="0">
                <a:latin typeface="Monaco"/>
              </a:rPr>
              <a:t>missing_detecting</a:t>
            </a:r>
            <a:r>
              <a:rPr kumimoji="1" lang="zh-CN" altLang="en-US" sz="2400" dirty="0"/>
              <a:t> </a:t>
            </a:r>
            <a:r>
              <a:rPr kumimoji="1" lang="zh-CN" altLang="en-US" sz="2400" dirty="0" smtClean="0"/>
              <a:t>方法</a:t>
            </a:r>
            <a:r>
              <a:rPr kumimoji="1" lang="zh-CN" altLang="en-US" sz="2400" dirty="0"/>
              <a:t>：</a:t>
            </a:r>
            <a:endParaRPr kumimoji="1" lang="en-US" altLang="zh-CN" sz="2400" dirty="0"/>
          </a:p>
        </p:txBody>
      </p:sp>
      <p:pic>
        <p:nvPicPr>
          <p:cNvPr id="11" name="图片 10"/>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695400" y="3830214"/>
            <a:ext cx="9537700" cy="1447800"/>
          </a:xfrm>
          <a:prstGeom prst="rect">
            <a:avLst/>
          </a:prstGeom>
        </p:spPr>
      </p:pic>
      <p:pic>
        <p:nvPicPr>
          <p:cNvPr id="12" name="图片 11"/>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673874" y="1764058"/>
            <a:ext cx="9310558" cy="1476947"/>
          </a:xfrm>
          <a:prstGeom prst="rect">
            <a:avLst/>
          </a:prstGeom>
        </p:spPr>
      </p:pic>
      <p:sp>
        <p:nvSpPr>
          <p:cNvPr id="6" name="文本框 5"/>
          <p:cNvSpPr txBox="1"/>
          <p:nvPr/>
        </p:nvSpPr>
        <p:spPr>
          <a:xfrm>
            <a:off x="4151784" y="4898762"/>
            <a:ext cx="6840760" cy="707886"/>
          </a:xfrm>
          <a:prstGeom prst="rect">
            <a:avLst/>
          </a:prstGeom>
          <a:noFill/>
        </p:spPr>
        <p:txBody>
          <a:bodyPr wrap="square" rtlCol="0">
            <a:spAutoFit/>
          </a:bodyPr>
          <a:lstStyle/>
          <a:p>
            <a:r>
              <a:rPr lang="zh-CN" altLang="en-US" sz="2000" dirty="0" smtClean="0">
                <a:latin typeface="Microsoft YaHei Light" charset="-122"/>
                <a:ea typeface="Microsoft YaHei Light" charset="-122"/>
                <a:cs typeface="Microsoft YaHei Light" charset="-122"/>
              </a:rPr>
              <a:t>可以看出这里我们用的是子类的</a:t>
            </a:r>
            <a:r>
              <a:rPr lang="en-US" altLang="zh-CN" sz="2000" dirty="0" err="1" smtClean="0">
                <a:latin typeface="Monaco" charset="0"/>
                <a:ea typeface="Monaco" charset="0"/>
                <a:cs typeface="Monaco" charset="0"/>
              </a:rPr>
              <a:t>missing_detecting</a:t>
            </a:r>
            <a:r>
              <a:rPr lang="zh-CN" altLang="en-US" sz="2000" dirty="0" smtClean="0">
                <a:latin typeface="Microsoft YaHei Light" charset="-122"/>
                <a:ea typeface="Microsoft YaHei Light" charset="-122"/>
                <a:cs typeface="Microsoft YaHei Light" charset="-122"/>
              </a:rPr>
              <a:t>，而不是父类的</a:t>
            </a:r>
            <a:r>
              <a:rPr lang="en-US" altLang="zh-CN" sz="2000" dirty="0" err="1" smtClean="0">
                <a:latin typeface="Monaco" charset="0"/>
                <a:ea typeface="Monaco" charset="0"/>
                <a:cs typeface="Monaco" charset="0"/>
              </a:rPr>
              <a:t>missing_detecting</a:t>
            </a:r>
            <a:r>
              <a:rPr lang="zh-CN" altLang="en-US" sz="2000" dirty="0" smtClean="0">
                <a:latin typeface="Monaco" charset="0"/>
                <a:ea typeface="Monaco" charset="0"/>
                <a:cs typeface="Monaco" charset="0"/>
              </a:rPr>
              <a:t>！</a:t>
            </a:r>
            <a:endParaRPr lang="zh-CN" altLang="en-US" sz="2000" dirty="0">
              <a:latin typeface="Monaco" charset="0"/>
              <a:ea typeface="Monaco" charset="0"/>
              <a:cs typeface="Monaco" charset="0"/>
            </a:endParaRPr>
          </a:p>
        </p:txBody>
      </p:sp>
    </p:spTree>
    <p:extLst>
      <p:ext uri="{BB962C8B-B14F-4D97-AF65-F5344CB8AC3E}">
        <p14:creationId xmlns:p14="http://schemas.microsoft.com/office/powerpoint/2010/main" xmlns="" val="3809836374"/>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79376" y="1343243"/>
            <a:ext cx="11593288" cy="4464496"/>
          </a:xfrm>
        </p:spPr>
        <p:txBody>
          <a:bodyPr>
            <a:normAutofit/>
          </a:bodyPr>
          <a:lstStyle/>
          <a:p>
            <a:pPr>
              <a:lnSpc>
                <a:spcPct val="150000"/>
              </a:lnSpc>
            </a:pPr>
            <a:r>
              <a:rPr kumimoji="1" lang="zh-CN" altLang="en-US" sz="2400" dirty="0" smtClean="0"/>
              <a:t>如果不注意继承性的这个特点，有可能导致错误！</a:t>
            </a:r>
            <a:endParaRPr kumimoji="1" lang="en-US" altLang="zh-CN" sz="2400" dirty="0"/>
          </a:p>
        </p:txBody>
      </p:sp>
      <p:sp>
        <p:nvSpPr>
          <p:cNvPr id="5" name="矩形 28"/>
          <p:cNvSpPr/>
          <p:nvPr/>
        </p:nvSpPr>
        <p:spPr>
          <a:xfrm>
            <a:off x="-18898" y="671163"/>
            <a:ext cx="510214"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
        <p:nvSpPr>
          <p:cNvPr id="7" name="矩形 6"/>
          <p:cNvSpPr/>
          <p:nvPr/>
        </p:nvSpPr>
        <p:spPr>
          <a:xfrm>
            <a:off x="479376" y="671163"/>
            <a:ext cx="5040560" cy="598302"/>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8" name="Freeform 83"/>
          <p:cNvSpPr>
            <a:spLocks noChangeArrowheads="1"/>
          </p:cNvSpPr>
          <p:nvPr/>
        </p:nvSpPr>
        <p:spPr bwMode="auto">
          <a:xfrm>
            <a:off x="92209" y="826314"/>
            <a:ext cx="288000" cy="288000"/>
          </a:xfrm>
          <a:custGeom>
            <a:avLst/>
            <a:gdLst>
              <a:gd name="T0" fmla="*/ 38764526 w 602"/>
              <a:gd name="T1" fmla="*/ 78442719 h 602"/>
              <a:gd name="T2" fmla="*/ 38764526 w 602"/>
              <a:gd name="T3" fmla="*/ 78442719 h 602"/>
              <a:gd name="T4" fmla="*/ 0 w 602"/>
              <a:gd name="T5" fmla="*/ 38764526 h 602"/>
              <a:gd name="T6" fmla="*/ 38764526 w 602"/>
              <a:gd name="T7" fmla="*/ 0 h 602"/>
              <a:gd name="T8" fmla="*/ 78442719 w 602"/>
              <a:gd name="T9" fmla="*/ 38764526 h 602"/>
              <a:gd name="T10" fmla="*/ 38764526 w 602"/>
              <a:gd name="T11" fmla="*/ 78442719 h 602"/>
              <a:gd name="T12" fmla="*/ 61866665 w 602"/>
              <a:gd name="T13" fmla="*/ 16576054 h 602"/>
              <a:gd name="T14" fmla="*/ 61866665 w 602"/>
              <a:gd name="T15" fmla="*/ 16576054 h 602"/>
              <a:gd name="T16" fmla="*/ 38764526 w 602"/>
              <a:gd name="T17" fmla="*/ 38764526 h 602"/>
              <a:gd name="T18" fmla="*/ 38764526 w 602"/>
              <a:gd name="T19" fmla="*/ 7308970 h 602"/>
              <a:gd name="T20" fmla="*/ 7439751 w 602"/>
              <a:gd name="T21" fmla="*/ 38764526 h 602"/>
              <a:gd name="T22" fmla="*/ 38764526 w 602"/>
              <a:gd name="T23" fmla="*/ 71002968 h 602"/>
              <a:gd name="T24" fmla="*/ 71002968 w 602"/>
              <a:gd name="T25" fmla="*/ 38764526 h 602"/>
              <a:gd name="T26" fmla="*/ 61866665 w 602"/>
              <a:gd name="T27" fmla="*/ 16576054 h 60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02" h="602">
                <a:moveTo>
                  <a:pt x="297" y="601"/>
                </a:moveTo>
                <a:lnTo>
                  <a:pt x="297" y="601"/>
                </a:lnTo>
                <a:cubicBezTo>
                  <a:pt x="135" y="601"/>
                  <a:pt x="0" y="466"/>
                  <a:pt x="0" y="297"/>
                </a:cubicBezTo>
                <a:cubicBezTo>
                  <a:pt x="0" y="134"/>
                  <a:pt x="135" y="0"/>
                  <a:pt x="297" y="0"/>
                </a:cubicBezTo>
                <a:cubicBezTo>
                  <a:pt x="467" y="0"/>
                  <a:pt x="601" y="134"/>
                  <a:pt x="601" y="297"/>
                </a:cubicBezTo>
                <a:cubicBezTo>
                  <a:pt x="601" y="466"/>
                  <a:pt x="467" y="601"/>
                  <a:pt x="297" y="601"/>
                </a:cubicBezTo>
                <a:close/>
                <a:moveTo>
                  <a:pt x="474" y="127"/>
                </a:moveTo>
                <a:lnTo>
                  <a:pt x="474" y="127"/>
                </a:lnTo>
                <a:cubicBezTo>
                  <a:pt x="297" y="297"/>
                  <a:pt x="297" y="297"/>
                  <a:pt x="297" y="297"/>
                </a:cubicBezTo>
                <a:cubicBezTo>
                  <a:pt x="297" y="56"/>
                  <a:pt x="297" y="56"/>
                  <a:pt x="297" y="56"/>
                </a:cubicBezTo>
                <a:cubicBezTo>
                  <a:pt x="163" y="56"/>
                  <a:pt x="57" y="162"/>
                  <a:pt x="57" y="297"/>
                </a:cubicBezTo>
                <a:cubicBezTo>
                  <a:pt x="57" y="431"/>
                  <a:pt x="163" y="544"/>
                  <a:pt x="297" y="544"/>
                </a:cubicBezTo>
                <a:cubicBezTo>
                  <a:pt x="431" y="544"/>
                  <a:pt x="544" y="431"/>
                  <a:pt x="544" y="297"/>
                </a:cubicBezTo>
                <a:cubicBezTo>
                  <a:pt x="544" y="233"/>
                  <a:pt x="516" y="169"/>
                  <a:pt x="474" y="127"/>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solidFill>
                <a:prstClr val="black"/>
              </a:solidFill>
            </a:endParaRPr>
          </a:p>
        </p:txBody>
      </p:sp>
      <p:sp>
        <p:nvSpPr>
          <p:cNvPr id="9" name="文本框 5"/>
          <p:cNvSpPr txBox="1"/>
          <p:nvPr/>
        </p:nvSpPr>
        <p:spPr>
          <a:xfrm>
            <a:off x="953786" y="709485"/>
            <a:ext cx="4782174" cy="523220"/>
          </a:xfrm>
          <a:prstGeom prst="rect">
            <a:avLst/>
          </a:prstGeom>
          <a:noFill/>
        </p:spPr>
        <p:txBody>
          <a:bodyPr wrap="square" rtlCol="0">
            <a:spAutoFit/>
          </a:bodyPr>
          <a:lstStyle/>
          <a:p>
            <a:r>
              <a:rPr lang="zh-CN" altLang="en-US" sz="2800" dirty="0" smtClean="0">
                <a:solidFill>
                  <a:prstClr val="white"/>
                </a:solidFill>
                <a:latin typeface="微软雅黑 Light" panose="020B0502040204020203" pitchFamily="34" charset="-122"/>
                <a:ea typeface="微软雅黑 Light" panose="020B0502040204020203" pitchFamily="34" charset="-122"/>
              </a:rPr>
              <a:t>子类中定义</a:t>
            </a:r>
            <a:r>
              <a:rPr lang="en-US" altLang="zh-CN" sz="2800" dirty="0" smtClean="0">
                <a:solidFill>
                  <a:prstClr val="white"/>
                </a:solidFill>
                <a:latin typeface="Monaco" charset="0"/>
                <a:ea typeface="Monaco" charset="0"/>
                <a:cs typeface="Monaco" charset="0"/>
              </a:rPr>
              <a:t>__</a:t>
            </a:r>
            <a:r>
              <a:rPr lang="en-US" altLang="zh-CN" sz="2800" dirty="0" err="1" smtClean="0">
                <a:solidFill>
                  <a:prstClr val="white"/>
                </a:solidFill>
                <a:latin typeface="Monaco" charset="0"/>
                <a:ea typeface="Monaco" charset="0"/>
                <a:cs typeface="Monaco" charset="0"/>
              </a:rPr>
              <a:t>init</a:t>
            </a:r>
            <a:r>
              <a:rPr lang="en-US" altLang="zh-CN" sz="2800" dirty="0" smtClean="0">
                <a:solidFill>
                  <a:prstClr val="white"/>
                </a:solidFill>
                <a:latin typeface="Monaco" charset="0"/>
                <a:ea typeface="Monaco" charset="0"/>
                <a:cs typeface="Monaco" charset="0"/>
              </a:rPr>
              <a:t>__</a:t>
            </a:r>
            <a:r>
              <a:rPr lang="zh-CN" altLang="en-US" sz="2800" dirty="0" smtClean="0">
                <a:solidFill>
                  <a:prstClr val="white"/>
                </a:solidFill>
                <a:latin typeface="微软雅黑 Light" panose="020B0502040204020203" pitchFamily="34" charset="-122"/>
                <a:ea typeface="微软雅黑 Light" panose="020B0502040204020203" pitchFamily="34" charset="-122"/>
              </a:rPr>
              <a:t>方法</a:t>
            </a:r>
            <a:endParaRPr lang="zh-CN" altLang="en-US" sz="2800" dirty="0">
              <a:solidFill>
                <a:prstClr val="white"/>
              </a:solidFill>
              <a:latin typeface="微软雅黑 Light" panose="020B0502040204020203" pitchFamily="34" charset="-122"/>
              <a:ea typeface="微软雅黑 Light" panose="020B0502040204020203" pitchFamily="34" charset="-122"/>
            </a:endParaRPr>
          </a:p>
        </p:txBody>
      </p:sp>
      <p:pic>
        <p:nvPicPr>
          <p:cNvPr id="6" name="图片 5"/>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506984" y="1844824"/>
            <a:ext cx="8255000" cy="4838700"/>
          </a:xfrm>
          <a:prstGeom prst="rect">
            <a:avLst/>
          </a:prstGeom>
        </p:spPr>
      </p:pic>
    </p:spTree>
    <p:extLst>
      <p:ext uri="{BB962C8B-B14F-4D97-AF65-F5344CB8AC3E}">
        <p14:creationId xmlns:p14="http://schemas.microsoft.com/office/powerpoint/2010/main" xmlns="" val="1918501630"/>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8"/>
          <p:cNvSpPr txBox="1">
            <a:spLocks/>
          </p:cNvSpPr>
          <p:nvPr/>
        </p:nvSpPr>
        <p:spPr>
          <a:xfrm>
            <a:off x="911424" y="579766"/>
            <a:ext cx="10515600" cy="7810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微软雅黑 Light" panose="020B0502040204020203" pitchFamily="34" charset="-122"/>
                <a:ea typeface="微软雅黑 Light" panose="020B0502040204020203" pitchFamily="34" charset="-122"/>
                <a:cs typeface="+mj-cs"/>
              </a:defRPr>
            </a:lvl1pPr>
          </a:lstStyle>
          <a:p>
            <a:r>
              <a:rPr lang="zh-CN" altLang="en-US" sz="3200" b="1" dirty="0" smtClean="0">
                <a:solidFill>
                  <a:srgbClr val="942124"/>
                </a:solidFill>
                <a:cs typeface="+mn-cs"/>
              </a:rPr>
              <a:t>总结</a:t>
            </a:r>
            <a:endParaRPr lang="zh-CN" altLang="en-US" sz="3200" b="1" dirty="0">
              <a:solidFill>
                <a:srgbClr val="942124"/>
              </a:solidFill>
              <a:cs typeface="+mn-cs"/>
            </a:endParaRPr>
          </a:p>
        </p:txBody>
      </p:sp>
      <p:sp>
        <p:nvSpPr>
          <p:cNvPr id="293" name="Freeform 37"/>
          <p:cNvSpPr>
            <a:spLocks noChangeArrowheads="1"/>
          </p:cNvSpPr>
          <p:nvPr/>
        </p:nvSpPr>
        <p:spPr bwMode="auto">
          <a:xfrm>
            <a:off x="1631504" y="2962209"/>
            <a:ext cx="324000" cy="324000"/>
          </a:xfrm>
          <a:custGeom>
            <a:avLst/>
            <a:gdLst>
              <a:gd name="T0" fmla="*/ 38763987 w 602"/>
              <a:gd name="T1" fmla="*/ 78442719 h 602"/>
              <a:gd name="T2" fmla="*/ 38763987 w 602"/>
              <a:gd name="T3" fmla="*/ 78442719 h 602"/>
              <a:gd name="T4" fmla="*/ 0 w 602"/>
              <a:gd name="T5" fmla="*/ 38764526 h 602"/>
              <a:gd name="T6" fmla="*/ 38763987 w 602"/>
              <a:gd name="T7" fmla="*/ 0 h 602"/>
              <a:gd name="T8" fmla="*/ 78441997 w 602"/>
              <a:gd name="T9" fmla="*/ 38764526 h 602"/>
              <a:gd name="T10" fmla="*/ 38763987 w 602"/>
              <a:gd name="T11" fmla="*/ 78442719 h 602"/>
              <a:gd name="T12" fmla="*/ 38763987 w 602"/>
              <a:gd name="T13" fmla="*/ 7439751 h 602"/>
              <a:gd name="T14" fmla="*/ 38763987 w 602"/>
              <a:gd name="T15" fmla="*/ 7439751 h 602"/>
              <a:gd name="T16" fmla="*/ 7439717 w 602"/>
              <a:gd name="T17" fmla="*/ 38764526 h 602"/>
              <a:gd name="T18" fmla="*/ 38763987 w 602"/>
              <a:gd name="T19" fmla="*/ 71002968 h 602"/>
              <a:gd name="T20" fmla="*/ 71002280 w 602"/>
              <a:gd name="T21" fmla="*/ 38764526 h 602"/>
              <a:gd name="T22" fmla="*/ 38763987 w 602"/>
              <a:gd name="T23" fmla="*/ 7439751 h 60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602" h="602">
                <a:moveTo>
                  <a:pt x="297" y="601"/>
                </a:moveTo>
                <a:lnTo>
                  <a:pt x="297" y="601"/>
                </a:lnTo>
                <a:cubicBezTo>
                  <a:pt x="134" y="601"/>
                  <a:pt x="0" y="467"/>
                  <a:pt x="0" y="297"/>
                </a:cubicBezTo>
                <a:cubicBezTo>
                  <a:pt x="0" y="135"/>
                  <a:pt x="134" y="0"/>
                  <a:pt x="297" y="0"/>
                </a:cubicBezTo>
                <a:cubicBezTo>
                  <a:pt x="466" y="0"/>
                  <a:pt x="601" y="135"/>
                  <a:pt x="601" y="297"/>
                </a:cubicBezTo>
                <a:cubicBezTo>
                  <a:pt x="601" y="467"/>
                  <a:pt x="466" y="601"/>
                  <a:pt x="297" y="601"/>
                </a:cubicBezTo>
                <a:close/>
                <a:moveTo>
                  <a:pt x="297" y="57"/>
                </a:moveTo>
                <a:lnTo>
                  <a:pt x="297" y="57"/>
                </a:lnTo>
                <a:cubicBezTo>
                  <a:pt x="163" y="57"/>
                  <a:pt x="57" y="163"/>
                  <a:pt x="57" y="297"/>
                </a:cubicBezTo>
                <a:cubicBezTo>
                  <a:pt x="57" y="431"/>
                  <a:pt x="163" y="544"/>
                  <a:pt x="297" y="544"/>
                </a:cubicBezTo>
                <a:cubicBezTo>
                  <a:pt x="431" y="544"/>
                  <a:pt x="544" y="431"/>
                  <a:pt x="544" y="297"/>
                </a:cubicBezTo>
                <a:cubicBezTo>
                  <a:pt x="544" y="163"/>
                  <a:pt x="431" y="57"/>
                  <a:pt x="297" y="57"/>
                </a:cubicBezTo>
                <a:close/>
              </a:path>
            </a:pathLst>
          </a:custGeom>
          <a:solidFill>
            <a:srgbClr val="942124"/>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5" name="TextBox 4"/>
          <p:cNvSpPr txBox="1"/>
          <p:nvPr/>
        </p:nvSpPr>
        <p:spPr>
          <a:xfrm>
            <a:off x="2135560" y="2893376"/>
            <a:ext cx="5968301" cy="461665"/>
          </a:xfrm>
          <a:prstGeom prst="rect">
            <a:avLst/>
          </a:prstGeom>
          <a:noFill/>
        </p:spPr>
        <p:txBody>
          <a:bodyPr wrap="none" rtlCol="0">
            <a:spAutoFit/>
          </a:bodyPr>
          <a:lstStyle/>
          <a:p>
            <a:r>
              <a:rPr lang="zh-CN" altLang="en-US" sz="2400" dirty="0" smtClean="0">
                <a:latin typeface="微软雅黑 Light" panose="020B0502040204020203" pitchFamily="34" charset="-122"/>
                <a:ea typeface="微软雅黑 Light" panose="020B0502040204020203" pitchFamily="34" charset="-122"/>
              </a:rPr>
              <a:t>类的初始化：</a:t>
            </a:r>
            <a:r>
              <a:rPr lang="en-US" altLang="zh-CN" sz="2400" dirty="0" smtClean="0">
                <a:latin typeface="微软雅黑 Light" panose="020B0502040204020203" pitchFamily="34" charset="-122"/>
                <a:ea typeface="微软雅黑 Light" panose="020B0502040204020203" pitchFamily="34" charset="-122"/>
              </a:rPr>
              <a:t>__</a:t>
            </a:r>
            <a:r>
              <a:rPr kumimoji="1" lang="en-US" altLang="zh-CN" sz="2400" dirty="0" err="1">
                <a:latin typeface="Monaco"/>
                <a:ea typeface="微软雅黑 Light" panose="020B0502040204020203" pitchFamily="34" charset="-122"/>
              </a:rPr>
              <a:t>init</a:t>
            </a:r>
            <a:r>
              <a:rPr lang="en-US" altLang="zh-CN" sz="2400" dirty="0" smtClean="0">
                <a:latin typeface="微软雅黑 Light" panose="020B0502040204020203" pitchFamily="34" charset="-122"/>
                <a:ea typeface="微软雅黑 Light" panose="020B0502040204020203" pitchFamily="34" charset="-122"/>
              </a:rPr>
              <a:t>__</a:t>
            </a:r>
            <a:r>
              <a:rPr lang="zh-CN" altLang="en-US" sz="2400" dirty="0" smtClean="0">
                <a:latin typeface="微软雅黑 Light" panose="020B0502040204020203" pitchFamily="34" charset="-122"/>
                <a:ea typeface="微软雅黑 Light" panose="020B0502040204020203" pitchFamily="34" charset="-122"/>
              </a:rPr>
              <a:t>函数创建对象的属性</a:t>
            </a:r>
            <a:endParaRPr lang="zh-CN" altLang="en-US" sz="2400" dirty="0">
              <a:latin typeface="微软雅黑 Light" panose="020B0502040204020203" pitchFamily="34" charset="-122"/>
              <a:ea typeface="微软雅黑 Light" panose="020B0502040204020203" pitchFamily="34" charset="-122"/>
            </a:endParaRPr>
          </a:p>
        </p:txBody>
      </p:sp>
      <p:sp>
        <p:nvSpPr>
          <p:cNvPr id="307" name="Freeform 37"/>
          <p:cNvSpPr>
            <a:spLocks noChangeArrowheads="1"/>
          </p:cNvSpPr>
          <p:nvPr/>
        </p:nvSpPr>
        <p:spPr bwMode="auto">
          <a:xfrm>
            <a:off x="1631504" y="2345705"/>
            <a:ext cx="324000" cy="324000"/>
          </a:xfrm>
          <a:custGeom>
            <a:avLst/>
            <a:gdLst>
              <a:gd name="T0" fmla="*/ 38763987 w 602"/>
              <a:gd name="T1" fmla="*/ 78442719 h 602"/>
              <a:gd name="T2" fmla="*/ 38763987 w 602"/>
              <a:gd name="T3" fmla="*/ 78442719 h 602"/>
              <a:gd name="T4" fmla="*/ 0 w 602"/>
              <a:gd name="T5" fmla="*/ 38764526 h 602"/>
              <a:gd name="T6" fmla="*/ 38763987 w 602"/>
              <a:gd name="T7" fmla="*/ 0 h 602"/>
              <a:gd name="T8" fmla="*/ 78441997 w 602"/>
              <a:gd name="T9" fmla="*/ 38764526 h 602"/>
              <a:gd name="T10" fmla="*/ 38763987 w 602"/>
              <a:gd name="T11" fmla="*/ 78442719 h 602"/>
              <a:gd name="T12" fmla="*/ 38763987 w 602"/>
              <a:gd name="T13" fmla="*/ 7439751 h 602"/>
              <a:gd name="T14" fmla="*/ 38763987 w 602"/>
              <a:gd name="T15" fmla="*/ 7439751 h 602"/>
              <a:gd name="T16" fmla="*/ 7439717 w 602"/>
              <a:gd name="T17" fmla="*/ 38764526 h 602"/>
              <a:gd name="T18" fmla="*/ 38763987 w 602"/>
              <a:gd name="T19" fmla="*/ 71002968 h 602"/>
              <a:gd name="T20" fmla="*/ 71002280 w 602"/>
              <a:gd name="T21" fmla="*/ 38764526 h 602"/>
              <a:gd name="T22" fmla="*/ 38763987 w 602"/>
              <a:gd name="T23" fmla="*/ 7439751 h 60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602" h="602">
                <a:moveTo>
                  <a:pt x="297" y="601"/>
                </a:moveTo>
                <a:lnTo>
                  <a:pt x="297" y="601"/>
                </a:lnTo>
                <a:cubicBezTo>
                  <a:pt x="134" y="601"/>
                  <a:pt x="0" y="467"/>
                  <a:pt x="0" y="297"/>
                </a:cubicBezTo>
                <a:cubicBezTo>
                  <a:pt x="0" y="135"/>
                  <a:pt x="134" y="0"/>
                  <a:pt x="297" y="0"/>
                </a:cubicBezTo>
                <a:cubicBezTo>
                  <a:pt x="466" y="0"/>
                  <a:pt x="601" y="135"/>
                  <a:pt x="601" y="297"/>
                </a:cubicBezTo>
                <a:cubicBezTo>
                  <a:pt x="601" y="467"/>
                  <a:pt x="466" y="601"/>
                  <a:pt x="297" y="601"/>
                </a:cubicBezTo>
                <a:close/>
                <a:moveTo>
                  <a:pt x="297" y="57"/>
                </a:moveTo>
                <a:lnTo>
                  <a:pt x="297" y="57"/>
                </a:lnTo>
                <a:cubicBezTo>
                  <a:pt x="163" y="57"/>
                  <a:pt x="57" y="163"/>
                  <a:pt x="57" y="297"/>
                </a:cubicBezTo>
                <a:cubicBezTo>
                  <a:pt x="57" y="431"/>
                  <a:pt x="163" y="544"/>
                  <a:pt x="297" y="544"/>
                </a:cubicBezTo>
                <a:cubicBezTo>
                  <a:pt x="431" y="544"/>
                  <a:pt x="544" y="431"/>
                  <a:pt x="544" y="297"/>
                </a:cubicBezTo>
                <a:cubicBezTo>
                  <a:pt x="544" y="163"/>
                  <a:pt x="431" y="57"/>
                  <a:pt x="297" y="57"/>
                </a:cubicBezTo>
                <a:close/>
              </a:path>
            </a:pathLst>
          </a:custGeom>
          <a:solidFill>
            <a:srgbClr val="942124"/>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308" name="TextBox 307"/>
          <p:cNvSpPr txBox="1"/>
          <p:nvPr/>
        </p:nvSpPr>
        <p:spPr>
          <a:xfrm>
            <a:off x="2135560" y="2276872"/>
            <a:ext cx="1415772" cy="461665"/>
          </a:xfrm>
          <a:prstGeom prst="rect">
            <a:avLst/>
          </a:prstGeom>
          <a:noFill/>
        </p:spPr>
        <p:txBody>
          <a:bodyPr wrap="none" rtlCol="0">
            <a:spAutoFit/>
          </a:bodyPr>
          <a:lstStyle/>
          <a:p>
            <a:r>
              <a:rPr lang="zh-CN" altLang="en-US" sz="2400" dirty="0" smtClean="0">
                <a:latin typeface="微软雅黑 Light" panose="020B0502040204020203" pitchFamily="34" charset="-122"/>
                <a:ea typeface="微软雅黑 Light" panose="020B0502040204020203" pitchFamily="34" charset="-122"/>
              </a:rPr>
              <a:t>对象与类</a:t>
            </a:r>
            <a:endParaRPr lang="zh-CN" altLang="en-US" sz="2400" dirty="0">
              <a:latin typeface="微软雅黑 Light" panose="020B0502040204020203" pitchFamily="34" charset="-122"/>
              <a:ea typeface="微软雅黑 Light" panose="020B0502040204020203" pitchFamily="34" charset="-122"/>
            </a:endParaRPr>
          </a:p>
        </p:txBody>
      </p:sp>
      <p:sp>
        <p:nvSpPr>
          <p:cNvPr id="12" name="矩形 28"/>
          <p:cNvSpPr/>
          <p:nvPr/>
        </p:nvSpPr>
        <p:spPr>
          <a:xfrm>
            <a:off x="-18898" y="671163"/>
            <a:ext cx="510214"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
        <p:nvSpPr>
          <p:cNvPr id="8" name="Freeform 37"/>
          <p:cNvSpPr>
            <a:spLocks noChangeArrowheads="1"/>
          </p:cNvSpPr>
          <p:nvPr/>
        </p:nvSpPr>
        <p:spPr bwMode="auto">
          <a:xfrm>
            <a:off x="1622207" y="4188296"/>
            <a:ext cx="324000" cy="324000"/>
          </a:xfrm>
          <a:custGeom>
            <a:avLst/>
            <a:gdLst>
              <a:gd name="T0" fmla="*/ 38763987 w 602"/>
              <a:gd name="T1" fmla="*/ 78442719 h 602"/>
              <a:gd name="T2" fmla="*/ 38763987 w 602"/>
              <a:gd name="T3" fmla="*/ 78442719 h 602"/>
              <a:gd name="T4" fmla="*/ 0 w 602"/>
              <a:gd name="T5" fmla="*/ 38764526 h 602"/>
              <a:gd name="T6" fmla="*/ 38763987 w 602"/>
              <a:gd name="T7" fmla="*/ 0 h 602"/>
              <a:gd name="T8" fmla="*/ 78441997 w 602"/>
              <a:gd name="T9" fmla="*/ 38764526 h 602"/>
              <a:gd name="T10" fmla="*/ 38763987 w 602"/>
              <a:gd name="T11" fmla="*/ 78442719 h 602"/>
              <a:gd name="T12" fmla="*/ 38763987 w 602"/>
              <a:gd name="T13" fmla="*/ 7439751 h 602"/>
              <a:gd name="T14" fmla="*/ 38763987 w 602"/>
              <a:gd name="T15" fmla="*/ 7439751 h 602"/>
              <a:gd name="T16" fmla="*/ 7439717 w 602"/>
              <a:gd name="T17" fmla="*/ 38764526 h 602"/>
              <a:gd name="T18" fmla="*/ 38763987 w 602"/>
              <a:gd name="T19" fmla="*/ 71002968 h 602"/>
              <a:gd name="T20" fmla="*/ 71002280 w 602"/>
              <a:gd name="T21" fmla="*/ 38764526 h 602"/>
              <a:gd name="T22" fmla="*/ 38763987 w 602"/>
              <a:gd name="T23" fmla="*/ 7439751 h 60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602" h="602">
                <a:moveTo>
                  <a:pt x="297" y="601"/>
                </a:moveTo>
                <a:lnTo>
                  <a:pt x="297" y="601"/>
                </a:lnTo>
                <a:cubicBezTo>
                  <a:pt x="134" y="601"/>
                  <a:pt x="0" y="467"/>
                  <a:pt x="0" y="297"/>
                </a:cubicBezTo>
                <a:cubicBezTo>
                  <a:pt x="0" y="135"/>
                  <a:pt x="134" y="0"/>
                  <a:pt x="297" y="0"/>
                </a:cubicBezTo>
                <a:cubicBezTo>
                  <a:pt x="466" y="0"/>
                  <a:pt x="601" y="135"/>
                  <a:pt x="601" y="297"/>
                </a:cubicBezTo>
                <a:cubicBezTo>
                  <a:pt x="601" y="467"/>
                  <a:pt x="466" y="601"/>
                  <a:pt x="297" y="601"/>
                </a:cubicBezTo>
                <a:close/>
                <a:moveTo>
                  <a:pt x="297" y="57"/>
                </a:moveTo>
                <a:lnTo>
                  <a:pt x="297" y="57"/>
                </a:lnTo>
                <a:cubicBezTo>
                  <a:pt x="163" y="57"/>
                  <a:pt x="57" y="163"/>
                  <a:pt x="57" y="297"/>
                </a:cubicBezTo>
                <a:cubicBezTo>
                  <a:pt x="57" y="431"/>
                  <a:pt x="163" y="544"/>
                  <a:pt x="297" y="544"/>
                </a:cubicBezTo>
                <a:cubicBezTo>
                  <a:pt x="431" y="544"/>
                  <a:pt x="544" y="431"/>
                  <a:pt x="544" y="297"/>
                </a:cubicBezTo>
                <a:cubicBezTo>
                  <a:pt x="544" y="163"/>
                  <a:pt x="431" y="57"/>
                  <a:pt x="297" y="57"/>
                </a:cubicBezTo>
                <a:close/>
              </a:path>
            </a:pathLst>
          </a:custGeom>
          <a:solidFill>
            <a:srgbClr val="942124"/>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9" name="TextBox 4"/>
          <p:cNvSpPr txBox="1"/>
          <p:nvPr/>
        </p:nvSpPr>
        <p:spPr>
          <a:xfrm>
            <a:off x="2126263" y="4119463"/>
            <a:ext cx="7005444" cy="461665"/>
          </a:xfrm>
          <a:prstGeom prst="rect">
            <a:avLst/>
          </a:prstGeom>
          <a:noFill/>
        </p:spPr>
        <p:txBody>
          <a:bodyPr wrap="none" rtlCol="0">
            <a:spAutoFit/>
          </a:bodyPr>
          <a:lstStyle/>
          <a:p>
            <a:r>
              <a:rPr lang="en-US" altLang="zh-CN" sz="2400" dirty="0" smtClean="0">
                <a:latin typeface="微软雅黑 Light" panose="020B0502040204020203" pitchFamily="34" charset="-122"/>
                <a:ea typeface="微软雅黑 Light" panose="020B0502040204020203" pitchFamily="34" charset="-122"/>
              </a:rPr>
              <a:t>Python</a:t>
            </a:r>
            <a:r>
              <a:rPr lang="zh-CN" altLang="en-US" sz="2400" dirty="0" smtClean="0">
                <a:latin typeface="微软雅黑 Light" panose="020B0502040204020203" pitchFamily="34" charset="-122"/>
                <a:ea typeface="微软雅黑 Light" panose="020B0502040204020203" pitchFamily="34" charset="-122"/>
              </a:rPr>
              <a:t>的继承性：子类继承父类，子类会覆盖父类</a:t>
            </a:r>
            <a:endParaRPr lang="zh-CN" altLang="en-US" sz="2400" dirty="0">
              <a:latin typeface="微软雅黑 Light" panose="020B0502040204020203" pitchFamily="34" charset="-122"/>
              <a:ea typeface="微软雅黑 Light" panose="020B0502040204020203" pitchFamily="34" charset="-122"/>
            </a:endParaRPr>
          </a:p>
        </p:txBody>
      </p:sp>
      <p:sp>
        <p:nvSpPr>
          <p:cNvPr id="10" name="Freeform 37"/>
          <p:cNvSpPr>
            <a:spLocks noChangeArrowheads="1"/>
          </p:cNvSpPr>
          <p:nvPr/>
        </p:nvSpPr>
        <p:spPr bwMode="auto">
          <a:xfrm>
            <a:off x="1622207" y="3571792"/>
            <a:ext cx="324000" cy="324000"/>
          </a:xfrm>
          <a:custGeom>
            <a:avLst/>
            <a:gdLst>
              <a:gd name="T0" fmla="*/ 38763987 w 602"/>
              <a:gd name="T1" fmla="*/ 78442719 h 602"/>
              <a:gd name="T2" fmla="*/ 38763987 w 602"/>
              <a:gd name="T3" fmla="*/ 78442719 h 602"/>
              <a:gd name="T4" fmla="*/ 0 w 602"/>
              <a:gd name="T5" fmla="*/ 38764526 h 602"/>
              <a:gd name="T6" fmla="*/ 38763987 w 602"/>
              <a:gd name="T7" fmla="*/ 0 h 602"/>
              <a:gd name="T8" fmla="*/ 78441997 w 602"/>
              <a:gd name="T9" fmla="*/ 38764526 h 602"/>
              <a:gd name="T10" fmla="*/ 38763987 w 602"/>
              <a:gd name="T11" fmla="*/ 78442719 h 602"/>
              <a:gd name="T12" fmla="*/ 38763987 w 602"/>
              <a:gd name="T13" fmla="*/ 7439751 h 602"/>
              <a:gd name="T14" fmla="*/ 38763987 w 602"/>
              <a:gd name="T15" fmla="*/ 7439751 h 602"/>
              <a:gd name="T16" fmla="*/ 7439717 w 602"/>
              <a:gd name="T17" fmla="*/ 38764526 h 602"/>
              <a:gd name="T18" fmla="*/ 38763987 w 602"/>
              <a:gd name="T19" fmla="*/ 71002968 h 602"/>
              <a:gd name="T20" fmla="*/ 71002280 w 602"/>
              <a:gd name="T21" fmla="*/ 38764526 h 602"/>
              <a:gd name="T22" fmla="*/ 38763987 w 602"/>
              <a:gd name="T23" fmla="*/ 7439751 h 60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602" h="602">
                <a:moveTo>
                  <a:pt x="297" y="601"/>
                </a:moveTo>
                <a:lnTo>
                  <a:pt x="297" y="601"/>
                </a:lnTo>
                <a:cubicBezTo>
                  <a:pt x="134" y="601"/>
                  <a:pt x="0" y="467"/>
                  <a:pt x="0" y="297"/>
                </a:cubicBezTo>
                <a:cubicBezTo>
                  <a:pt x="0" y="135"/>
                  <a:pt x="134" y="0"/>
                  <a:pt x="297" y="0"/>
                </a:cubicBezTo>
                <a:cubicBezTo>
                  <a:pt x="466" y="0"/>
                  <a:pt x="601" y="135"/>
                  <a:pt x="601" y="297"/>
                </a:cubicBezTo>
                <a:cubicBezTo>
                  <a:pt x="601" y="467"/>
                  <a:pt x="466" y="601"/>
                  <a:pt x="297" y="601"/>
                </a:cubicBezTo>
                <a:close/>
                <a:moveTo>
                  <a:pt x="297" y="57"/>
                </a:moveTo>
                <a:lnTo>
                  <a:pt x="297" y="57"/>
                </a:lnTo>
                <a:cubicBezTo>
                  <a:pt x="163" y="57"/>
                  <a:pt x="57" y="163"/>
                  <a:pt x="57" y="297"/>
                </a:cubicBezTo>
                <a:cubicBezTo>
                  <a:pt x="57" y="431"/>
                  <a:pt x="163" y="544"/>
                  <a:pt x="297" y="544"/>
                </a:cubicBezTo>
                <a:cubicBezTo>
                  <a:pt x="431" y="544"/>
                  <a:pt x="544" y="431"/>
                  <a:pt x="544" y="297"/>
                </a:cubicBezTo>
                <a:cubicBezTo>
                  <a:pt x="544" y="163"/>
                  <a:pt x="431" y="57"/>
                  <a:pt x="297" y="57"/>
                </a:cubicBezTo>
                <a:close/>
              </a:path>
            </a:pathLst>
          </a:custGeom>
          <a:solidFill>
            <a:srgbClr val="942124"/>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11" name="TextBox 307"/>
          <p:cNvSpPr txBox="1"/>
          <p:nvPr/>
        </p:nvSpPr>
        <p:spPr>
          <a:xfrm>
            <a:off x="2126263" y="3502959"/>
            <a:ext cx="5774338" cy="461665"/>
          </a:xfrm>
          <a:prstGeom prst="rect">
            <a:avLst/>
          </a:prstGeom>
          <a:noFill/>
        </p:spPr>
        <p:txBody>
          <a:bodyPr wrap="none" rtlCol="0">
            <a:spAutoFit/>
          </a:bodyPr>
          <a:lstStyle/>
          <a:p>
            <a:r>
              <a:rPr lang="en-US" altLang="zh-CN" sz="2400" dirty="0" smtClean="0">
                <a:latin typeface="微软雅黑 Light" panose="020B0502040204020203" pitchFamily="34" charset="-122"/>
                <a:ea typeface="微软雅黑 Light" panose="020B0502040204020203" pitchFamily="34" charset="-122"/>
              </a:rPr>
              <a:t>Python</a:t>
            </a:r>
            <a:r>
              <a:rPr lang="zh-CN" altLang="en-US" sz="2400" dirty="0" smtClean="0">
                <a:latin typeface="微软雅黑 Light" panose="020B0502040204020203" pitchFamily="34" charset="-122"/>
                <a:ea typeface="微软雅黑 Light" panose="020B0502040204020203" pitchFamily="34" charset="-122"/>
              </a:rPr>
              <a:t>的封装性：提高访问门槛以防出错</a:t>
            </a:r>
            <a:endParaRPr lang="zh-CN" altLang="en-US" sz="2400" dirty="0">
              <a:latin typeface="微软雅黑 Light" panose="020B0502040204020203" pitchFamily="34" charset="-122"/>
              <a:ea typeface="微软雅黑 Light" panose="020B0502040204020203" pitchFamily="34" charset="-122"/>
            </a:endParaRPr>
          </a:p>
        </p:txBody>
      </p:sp>
      <p:sp>
        <p:nvSpPr>
          <p:cNvPr id="13" name="Freeform 37"/>
          <p:cNvSpPr>
            <a:spLocks noChangeArrowheads="1"/>
          </p:cNvSpPr>
          <p:nvPr/>
        </p:nvSpPr>
        <p:spPr bwMode="auto">
          <a:xfrm>
            <a:off x="1631504" y="4729047"/>
            <a:ext cx="324000" cy="324000"/>
          </a:xfrm>
          <a:custGeom>
            <a:avLst/>
            <a:gdLst>
              <a:gd name="T0" fmla="*/ 38763987 w 602"/>
              <a:gd name="T1" fmla="*/ 78442719 h 602"/>
              <a:gd name="T2" fmla="*/ 38763987 w 602"/>
              <a:gd name="T3" fmla="*/ 78442719 h 602"/>
              <a:gd name="T4" fmla="*/ 0 w 602"/>
              <a:gd name="T5" fmla="*/ 38764526 h 602"/>
              <a:gd name="T6" fmla="*/ 38763987 w 602"/>
              <a:gd name="T7" fmla="*/ 0 h 602"/>
              <a:gd name="T8" fmla="*/ 78441997 w 602"/>
              <a:gd name="T9" fmla="*/ 38764526 h 602"/>
              <a:gd name="T10" fmla="*/ 38763987 w 602"/>
              <a:gd name="T11" fmla="*/ 78442719 h 602"/>
              <a:gd name="T12" fmla="*/ 38763987 w 602"/>
              <a:gd name="T13" fmla="*/ 7439751 h 602"/>
              <a:gd name="T14" fmla="*/ 38763987 w 602"/>
              <a:gd name="T15" fmla="*/ 7439751 h 602"/>
              <a:gd name="T16" fmla="*/ 7439717 w 602"/>
              <a:gd name="T17" fmla="*/ 38764526 h 602"/>
              <a:gd name="T18" fmla="*/ 38763987 w 602"/>
              <a:gd name="T19" fmla="*/ 71002968 h 602"/>
              <a:gd name="T20" fmla="*/ 71002280 w 602"/>
              <a:gd name="T21" fmla="*/ 38764526 h 602"/>
              <a:gd name="T22" fmla="*/ 38763987 w 602"/>
              <a:gd name="T23" fmla="*/ 7439751 h 60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602" h="602">
                <a:moveTo>
                  <a:pt x="297" y="601"/>
                </a:moveTo>
                <a:lnTo>
                  <a:pt x="297" y="601"/>
                </a:lnTo>
                <a:cubicBezTo>
                  <a:pt x="134" y="601"/>
                  <a:pt x="0" y="467"/>
                  <a:pt x="0" y="297"/>
                </a:cubicBezTo>
                <a:cubicBezTo>
                  <a:pt x="0" y="135"/>
                  <a:pt x="134" y="0"/>
                  <a:pt x="297" y="0"/>
                </a:cubicBezTo>
                <a:cubicBezTo>
                  <a:pt x="466" y="0"/>
                  <a:pt x="601" y="135"/>
                  <a:pt x="601" y="297"/>
                </a:cubicBezTo>
                <a:cubicBezTo>
                  <a:pt x="601" y="467"/>
                  <a:pt x="466" y="601"/>
                  <a:pt x="297" y="601"/>
                </a:cubicBezTo>
                <a:close/>
                <a:moveTo>
                  <a:pt x="297" y="57"/>
                </a:moveTo>
                <a:lnTo>
                  <a:pt x="297" y="57"/>
                </a:lnTo>
                <a:cubicBezTo>
                  <a:pt x="163" y="57"/>
                  <a:pt x="57" y="163"/>
                  <a:pt x="57" y="297"/>
                </a:cubicBezTo>
                <a:cubicBezTo>
                  <a:pt x="57" y="431"/>
                  <a:pt x="163" y="544"/>
                  <a:pt x="297" y="544"/>
                </a:cubicBezTo>
                <a:cubicBezTo>
                  <a:pt x="431" y="544"/>
                  <a:pt x="544" y="431"/>
                  <a:pt x="544" y="297"/>
                </a:cubicBezTo>
                <a:cubicBezTo>
                  <a:pt x="544" y="163"/>
                  <a:pt x="431" y="57"/>
                  <a:pt x="297" y="57"/>
                </a:cubicBezTo>
                <a:close/>
              </a:path>
            </a:pathLst>
          </a:custGeom>
          <a:solidFill>
            <a:srgbClr val="942124"/>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14" name="TextBox 4"/>
          <p:cNvSpPr txBox="1"/>
          <p:nvPr/>
        </p:nvSpPr>
        <p:spPr>
          <a:xfrm>
            <a:off x="2135560" y="4660214"/>
            <a:ext cx="2031325" cy="461665"/>
          </a:xfrm>
          <a:prstGeom prst="rect">
            <a:avLst/>
          </a:prstGeom>
          <a:noFill/>
        </p:spPr>
        <p:txBody>
          <a:bodyPr wrap="none" rtlCol="0">
            <a:spAutoFit/>
          </a:bodyPr>
          <a:lstStyle/>
          <a:p>
            <a:r>
              <a:rPr lang="zh-CN" altLang="en-US" sz="2400" dirty="0" smtClean="0">
                <a:latin typeface="微软雅黑 Light" panose="020B0502040204020203" pitchFamily="34" charset="-122"/>
                <a:ea typeface="微软雅黑 Light" panose="020B0502040204020203" pitchFamily="34" charset="-122"/>
              </a:rPr>
              <a:t>类存在的意义</a:t>
            </a:r>
            <a:endParaRPr lang="zh-CN" altLang="en-US" sz="2400" dirty="0">
              <a:latin typeface="微软雅黑 Light" panose="020B0502040204020203" pitchFamily="34" charset="-122"/>
              <a:ea typeface="微软雅黑 Light" panose="020B0502040204020203" pitchFamily="34" charset="-122"/>
            </a:endParaRPr>
          </a:p>
        </p:txBody>
      </p:sp>
    </p:spTree>
    <p:extLst>
      <p:ext uri="{BB962C8B-B14F-4D97-AF65-F5344CB8AC3E}">
        <p14:creationId xmlns:p14="http://schemas.microsoft.com/office/powerpoint/2010/main" xmlns="" val="1494754328"/>
      </p:ext>
    </p:extLst>
  </p:cSld>
  <p:clrMapOvr>
    <a:masterClrMapping/>
  </p:clrMapOvr>
  <p:timing>
    <p:tnLst>
      <p:par>
        <p:cTn id="1" dur="indefinite" restart="never" nodeType="tmRoot"/>
      </p:par>
    </p:tnLst>
  </p:timing>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8"/>
          <p:cNvSpPr txBox="1">
            <a:spLocks/>
          </p:cNvSpPr>
          <p:nvPr/>
        </p:nvSpPr>
        <p:spPr>
          <a:xfrm>
            <a:off x="911424" y="579766"/>
            <a:ext cx="10515600" cy="7810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微软雅黑 Light" panose="020B0502040204020203" pitchFamily="34" charset="-122"/>
                <a:ea typeface="微软雅黑 Light" panose="020B0502040204020203" pitchFamily="34" charset="-122"/>
                <a:cs typeface="+mj-cs"/>
              </a:defRPr>
            </a:lvl1pPr>
          </a:lstStyle>
          <a:p>
            <a:r>
              <a:rPr lang="zh-CN" altLang="en-US" sz="3200" b="1" dirty="0" smtClean="0">
                <a:solidFill>
                  <a:srgbClr val="942124"/>
                </a:solidFill>
                <a:cs typeface="+mn-cs"/>
              </a:rPr>
              <a:t>实践案例 </a:t>
            </a:r>
            <a:r>
              <a:rPr lang="en-US" altLang="zh-CN" sz="3200" b="1" dirty="0" smtClean="0">
                <a:solidFill>
                  <a:srgbClr val="942124"/>
                </a:solidFill>
                <a:cs typeface="+mn-cs"/>
              </a:rPr>
              <a:t>3</a:t>
            </a:r>
            <a:r>
              <a:rPr lang="zh-CN" altLang="en-US" sz="3200" b="1" dirty="0" smtClean="0">
                <a:solidFill>
                  <a:srgbClr val="942124"/>
                </a:solidFill>
                <a:cs typeface="+mn-cs"/>
              </a:rPr>
              <a:t>：青年失业率探索</a:t>
            </a:r>
            <a:endParaRPr lang="zh-CN" altLang="en-US" sz="3200" b="1" dirty="0">
              <a:solidFill>
                <a:srgbClr val="942124"/>
              </a:solidFill>
              <a:cs typeface="+mn-cs"/>
            </a:endParaRPr>
          </a:p>
        </p:txBody>
      </p:sp>
      <p:sp>
        <p:nvSpPr>
          <p:cNvPr id="12" name="矩形 28"/>
          <p:cNvSpPr/>
          <p:nvPr/>
        </p:nvSpPr>
        <p:spPr>
          <a:xfrm>
            <a:off x="-18898" y="671163"/>
            <a:ext cx="510214"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graphicFrame>
        <p:nvGraphicFramePr>
          <p:cNvPr id="2" name="对象 1"/>
          <p:cNvGraphicFramePr>
            <a:graphicFrameLocks noChangeAspect="1"/>
          </p:cNvGraphicFramePr>
          <p:nvPr>
            <p:extLst>
              <p:ext uri="{D42A27DB-BD31-4B8C-83A1-F6EECF244321}">
                <p14:modId xmlns:p14="http://schemas.microsoft.com/office/powerpoint/2010/main" xmlns="" val="2352877805"/>
              </p:ext>
            </p:extLst>
          </p:nvPr>
        </p:nvGraphicFramePr>
        <p:xfrm>
          <a:off x="2495600" y="2204864"/>
          <a:ext cx="914400" cy="828675"/>
        </p:xfrm>
        <a:graphic>
          <a:graphicData uri="http://schemas.openxmlformats.org/presentationml/2006/ole">
            <p:oleObj spid="_x0000_s5128" name="文档" showAsIcon="1" r:id="rId3" imgW="914400" imgH="828720" progId="Word.Document.12">
              <p:embed/>
            </p:oleObj>
          </a:graphicData>
        </a:graphic>
      </p:graphicFrame>
      <p:graphicFrame>
        <p:nvGraphicFramePr>
          <p:cNvPr id="3" name="对象 2"/>
          <p:cNvGraphicFramePr>
            <a:graphicFrameLocks noChangeAspect="1"/>
          </p:cNvGraphicFramePr>
          <p:nvPr>
            <p:extLst>
              <p:ext uri="{D42A27DB-BD31-4B8C-83A1-F6EECF244321}">
                <p14:modId xmlns:p14="http://schemas.microsoft.com/office/powerpoint/2010/main" xmlns="" val="4163257390"/>
              </p:ext>
            </p:extLst>
          </p:nvPr>
        </p:nvGraphicFramePr>
        <p:xfrm>
          <a:off x="3647728" y="2204864"/>
          <a:ext cx="914400" cy="828675"/>
        </p:xfrm>
        <a:graphic>
          <a:graphicData uri="http://schemas.openxmlformats.org/presentationml/2006/ole">
            <p:oleObj spid="_x0000_s5129" name="启用了宏的工作表" showAsIcon="1" r:id="rId4" imgW="914400" imgH="828720" progId="Excel.SheetMacroEnabled.12">
              <p:embed/>
            </p:oleObj>
          </a:graphicData>
        </a:graphic>
      </p:graphicFrame>
      <p:graphicFrame>
        <p:nvGraphicFramePr>
          <p:cNvPr id="4" name="对象 3"/>
          <p:cNvGraphicFramePr>
            <a:graphicFrameLocks noChangeAspect="1"/>
          </p:cNvGraphicFramePr>
          <p:nvPr>
            <p:extLst>
              <p:ext uri="{D42A27DB-BD31-4B8C-83A1-F6EECF244321}">
                <p14:modId xmlns:p14="http://schemas.microsoft.com/office/powerpoint/2010/main" xmlns="" val="3760197564"/>
              </p:ext>
            </p:extLst>
          </p:nvPr>
        </p:nvGraphicFramePr>
        <p:xfrm>
          <a:off x="4799856" y="2204864"/>
          <a:ext cx="914400" cy="828675"/>
        </p:xfrm>
        <a:graphic>
          <a:graphicData uri="http://schemas.openxmlformats.org/presentationml/2006/ole">
            <p:oleObj spid="_x0000_s5130" name="启用了宏的工作表" showAsIcon="1" r:id="rId5" imgW="914400" imgH="828720" progId="Excel.SheetMacroEnabled.12">
              <p:embed/>
            </p:oleObj>
          </a:graphicData>
        </a:graphic>
      </p:graphicFrame>
    </p:spTree>
    <p:extLst>
      <p:ext uri="{BB962C8B-B14F-4D97-AF65-F5344CB8AC3E}">
        <p14:creationId xmlns:p14="http://schemas.microsoft.com/office/powerpoint/2010/main" xmlns="" val="577219730"/>
      </p:ext>
    </p:extLst>
  </p:cSld>
  <p:clrMapOvr>
    <a:masterClrMapping/>
  </p:clrMapOvr>
  <p:timing>
    <p:tnLst>
      <p:par>
        <p:cTn id="1" dur="indefinite" restart="never" nodeType="tmRoot"/>
      </p:par>
    </p:tnLst>
  </p:timing>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983559" y="2133591"/>
            <a:ext cx="1080000" cy="1080000"/>
            <a:chOff x="8110158" y="3554322"/>
            <a:chExt cx="876300" cy="876300"/>
          </a:xfrm>
        </p:grpSpPr>
        <p:sp>
          <p:nvSpPr>
            <p:cNvPr id="18" name="椭圆 17"/>
            <p:cNvSpPr/>
            <p:nvPr/>
          </p:nvSpPr>
          <p:spPr>
            <a:xfrm>
              <a:off x="8110158" y="3554322"/>
              <a:ext cx="876300" cy="8763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9" name="图片 18"/>
            <p:cNvPicPr>
              <a:picLocks noChangeAspect="1"/>
            </p:cNvPicPr>
            <p:nvPr/>
          </p:nvPicPr>
          <p:blipFill>
            <a:blip r:embed="rId3" cstate="email">
              <a:extLst>
                <a:ext uri="{28A0092B-C50C-407E-A947-70E740481C1C}">
                  <a14:useLocalDpi xmlns:a14="http://schemas.microsoft.com/office/drawing/2010/main" xmlns=""/>
                </a:ext>
              </a:extLst>
            </a:blip>
            <a:stretch>
              <a:fillRect/>
            </a:stretch>
          </p:blipFill>
          <p:spPr>
            <a:xfrm>
              <a:off x="8232092" y="3758472"/>
              <a:ext cx="632433" cy="468000"/>
            </a:xfrm>
            <a:prstGeom prst="rect">
              <a:avLst/>
            </a:prstGeom>
          </p:spPr>
        </p:pic>
      </p:grpSp>
      <p:grpSp>
        <p:nvGrpSpPr>
          <p:cNvPr id="2" name="组合 1"/>
          <p:cNvGrpSpPr/>
          <p:nvPr/>
        </p:nvGrpSpPr>
        <p:grpSpPr>
          <a:xfrm>
            <a:off x="3877329" y="4140369"/>
            <a:ext cx="6573535" cy="584775"/>
            <a:chOff x="3877326" y="4290231"/>
            <a:chExt cx="6573535" cy="584775"/>
          </a:xfrm>
        </p:grpSpPr>
        <p:sp>
          <p:nvSpPr>
            <p:cNvPr id="20" name="矩形 19"/>
            <p:cNvSpPr/>
            <p:nvPr/>
          </p:nvSpPr>
          <p:spPr>
            <a:xfrm>
              <a:off x="3877326" y="4290231"/>
              <a:ext cx="4410182" cy="584775"/>
            </a:xfrm>
            <a:prstGeom prst="rect">
              <a:avLst/>
            </a:prstGeom>
          </p:spPr>
          <p:txBody>
            <a:bodyPr wrap="none">
              <a:spAutoFit/>
            </a:bodyPr>
            <a:lstStyle/>
            <a:p>
              <a:r>
                <a:rPr lang="zh-CN" altLang="en-US" sz="3200" b="1" dirty="0" smtClean="0">
                  <a:solidFill>
                    <a:srgbClr val="942124"/>
                  </a:solidFill>
                  <a:latin typeface="微软雅黑 Light" panose="020B0502040204020203" pitchFamily="34" charset="-122"/>
                  <a:ea typeface="微软雅黑 Light" panose="020B0502040204020203" pitchFamily="34" charset="-122"/>
                </a:rPr>
                <a:t>第十三部分</a:t>
              </a:r>
              <a:r>
                <a:rPr lang="en-US" altLang="zh-CN" sz="3200" b="1" dirty="0" smtClean="0">
                  <a:solidFill>
                    <a:srgbClr val="942124"/>
                  </a:solidFill>
                  <a:latin typeface="微软雅黑 Light" panose="020B0502040204020203" pitchFamily="34" charset="-122"/>
                  <a:ea typeface="微软雅黑 Light" panose="020B0502040204020203" pitchFamily="34" charset="-122"/>
                </a:rPr>
                <a:t> </a:t>
              </a:r>
              <a:r>
                <a:rPr lang="zh-CN" altLang="en-US" sz="3200" b="1" dirty="0" smtClean="0">
                  <a:solidFill>
                    <a:srgbClr val="942124"/>
                  </a:solidFill>
                  <a:latin typeface="微软雅黑 Light" panose="020B0502040204020203" pitchFamily="34" charset="-122"/>
                  <a:ea typeface="微软雅黑 Light" panose="020B0502040204020203" pitchFamily="34" charset="-122"/>
                </a:rPr>
                <a:t>正则表达式</a:t>
              </a:r>
              <a:endParaRPr lang="zh-CN" altLang="en-US" sz="3200" b="1" dirty="0">
                <a:solidFill>
                  <a:srgbClr val="942124"/>
                </a:solidFill>
                <a:latin typeface="微软雅黑 Light" panose="020B0502040204020203" pitchFamily="34" charset="-122"/>
                <a:ea typeface="微软雅黑 Light" panose="020B0502040204020203" pitchFamily="34" charset="-122"/>
              </a:endParaRPr>
            </a:p>
          </p:txBody>
        </p:sp>
        <p:cxnSp>
          <p:nvCxnSpPr>
            <p:cNvPr id="30" name="直接连接符 29"/>
            <p:cNvCxnSpPr/>
            <p:nvPr/>
          </p:nvCxnSpPr>
          <p:spPr>
            <a:xfrm>
              <a:off x="3962401" y="4875006"/>
              <a:ext cx="6488460"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34" name="组合 33"/>
          <p:cNvGrpSpPr/>
          <p:nvPr/>
        </p:nvGrpSpPr>
        <p:grpSpPr>
          <a:xfrm>
            <a:off x="4030879" y="2133590"/>
            <a:ext cx="1080000" cy="1080000"/>
            <a:chOff x="8502232" y="2244385"/>
            <a:chExt cx="876300" cy="876300"/>
          </a:xfrm>
        </p:grpSpPr>
        <p:sp>
          <p:nvSpPr>
            <p:cNvPr id="35" name="椭圆 34"/>
            <p:cNvSpPr/>
            <p:nvPr/>
          </p:nvSpPr>
          <p:spPr>
            <a:xfrm>
              <a:off x="8502232" y="2244385"/>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6" name="图片 35"/>
            <p:cNvPicPr>
              <a:picLocks noChangeAspect="1"/>
            </p:cNvPicPr>
            <p:nvPr/>
          </p:nvPicPr>
          <p:blipFill>
            <a:blip r:embed="rId4">
              <a:extLst>
                <a:ext uri="{28A0092B-C50C-407E-A947-70E740481C1C}">
                  <a14:useLocalDpi xmlns:a14="http://schemas.microsoft.com/office/drawing/2010/main" xmlns=""/>
                </a:ext>
              </a:extLst>
            </a:blip>
            <a:stretch>
              <a:fillRect/>
            </a:stretch>
          </p:blipFill>
          <p:spPr>
            <a:xfrm>
              <a:off x="8599561" y="2432946"/>
              <a:ext cx="681643" cy="613479"/>
            </a:xfrm>
            <a:prstGeom prst="rect">
              <a:avLst/>
            </a:prstGeom>
          </p:spPr>
        </p:pic>
      </p:grpSp>
      <p:grpSp>
        <p:nvGrpSpPr>
          <p:cNvPr id="37" name="组合 36"/>
          <p:cNvGrpSpPr/>
          <p:nvPr/>
        </p:nvGrpSpPr>
        <p:grpSpPr>
          <a:xfrm>
            <a:off x="10133829" y="2137219"/>
            <a:ext cx="1080000" cy="1080000"/>
            <a:chOff x="6787469" y="2184355"/>
            <a:chExt cx="876300" cy="876300"/>
          </a:xfrm>
        </p:grpSpPr>
        <p:sp>
          <p:nvSpPr>
            <p:cNvPr id="38" name="椭圆 37"/>
            <p:cNvSpPr/>
            <p:nvPr/>
          </p:nvSpPr>
          <p:spPr>
            <a:xfrm>
              <a:off x="6787469" y="2184355"/>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9" name="图片 38"/>
            <p:cNvPicPr>
              <a:picLocks noChangeAspect="1"/>
            </p:cNvPicPr>
            <p:nvPr/>
          </p:nvPicPr>
          <p:blipFill>
            <a:blip r:embed="rId5" cstate="email">
              <a:extLst>
                <a:ext uri="{28A0092B-C50C-407E-A947-70E740481C1C}">
                  <a14:useLocalDpi xmlns:a14="http://schemas.microsoft.com/office/drawing/2010/main" xmlns=""/>
                </a:ext>
              </a:extLst>
            </a:blip>
            <a:stretch>
              <a:fillRect/>
            </a:stretch>
          </p:blipFill>
          <p:spPr>
            <a:xfrm>
              <a:off x="6997019" y="2279604"/>
              <a:ext cx="457201" cy="762002"/>
            </a:xfrm>
            <a:prstGeom prst="rect">
              <a:avLst/>
            </a:prstGeom>
          </p:spPr>
        </p:pic>
      </p:grpSp>
      <p:grpSp>
        <p:nvGrpSpPr>
          <p:cNvPr id="40" name="组合 39"/>
          <p:cNvGrpSpPr/>
          <p:nvPr/>
        </p:nvGrpSpPr>
        <p:grpSpPr>
          <a:xfrm>
            <a:off x="7211921" y="2133821"/>
            <a:ext cx="1080000" cy="1080000"/>
            <a:chOff x="8064082" y="5195503"/>
            <a:chExt cx="876300" cy="876300"/>
          </a:xfrm>
        </p:grpSpPr>
        <p:sp>
          <p:nvSpPr>
            <p:cNvPr id="41" name="椭圆 40"/>
            <p:cNvSpPr/>
            <p:nvPr/>
          </p:nvSpPr>
          <p:spPr>
            <a:xfrm>
              <a:off x="8064082" y="5195503"/>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2" name="图片 41"/>
            <p:cNvPicPr>
              <a:picLocks noChangeAspect="1"/>
            </p:cNvPicPr>
            <p:nvPr/>
          </p:nvPicPr>
          <p:blipFill>
            <a:blip r:embed="rId6">
              <a:extLst>
                <a:ext uri="{28A0092B-C50C-407E-A947-70E740481C1C}">
                  <a14:useLocalDpi xmlns:a14="http://schemas.microsoft.com/office/drawing/2010/main" xmlns=""/>
                </a:ext>
              </a:extLst>
            </a:blip>
            <a:stretch>
              <a:fillRect/>
            </a:stretch>
          </p:blipFill>
          <p:spPr>
            <a:xfrm>
              <a:off x="8196232" y="5239074"/>
              <a:ext cx="612000" cy="789158"/>
            </a:xfrm>
            <a:prstGeom prst="rect">
              <a:avLst/>
            </a:prstGeom>
          </p:spPr>
        </p:pic>
      </p:grpSp>
      <p:pic>
        <p:nvPicPr>
          <p:cNvPr id="5" name="图片 4" descr="pic.png"/>
          <p:cNvPicPr>
            <a:picLocks noChangeAspect="1"/>
          </p:cNvPicPr>
          <p:nvPr/>
        </p:nvPicPr>
        <p:blipFill>
          <a:blip r:embed="rId7" cstate="email">
            <a:extLst>
              <a:ext uri="{28A0092B-C50C-407E-A947-70E740481C1C}">
                <a14:useLocalDpi xmlns:a14="http://schemas.microsoft.com/office/drawing/2010/main" xmlns=""/>
              </a:ext>
            </a:extLst>
          </a:blip>
          <a:stretch>
            <a:fillRect/>
          </a:stretch>
        </p:blipFill>
        <p:spPr>
          <a:xfrm>
            <a:off x="0" y="0"/>
            <a:ext cx="12234334" cy="3844639"/>
          </a:xfrm>
          <a:prstGeom prst="rect">
            <a:avLst/>
          </a:prstGeom>
        </p:spPr>
      </p:pic>
      <p:sp>
        <p:nvSpPr>
          <p:cNvPr id="21" name="矩形 20"/>
          <p:cNvSpPr/>
          <p:nvPr/>
        </p:nvSpPr>
        <p:spPr bwMode="auto">
          <a:xfrm>
            <a:off x="3941021" y="4926457"/>
            <a:ext cx="3270900" cy="1569660"/>
          </a:xfrm>
          <a:prstGeom prst="rect">
            <a:avLst/>
          </a:prstGeom>
        </p:spPr>
        <p:txBody>
          <a:bodyPr wrap="square">
            <a:spAutoFit/>
          </a:bodyPr>
          <a:lstStyle/>
          <a:p>
            <a:pPr fontAlgn="base">
              <a:spcBef>
                <a:spcPct val="0"/>
              </a:spcBef>
              <a:spcAft>
                <a:spcPct val="0"/>
              </a:spcAft>
            </a:pPr>
            <a:r>
              <a:rPr lang="zh-CN" altLang="en-US" sz="2400" dirty="0" smtClean="0">
                <a:latin typeface="微软雅黑 Light" panose="020B0502040204020203" pitchFamily="34" charset="-122"/>
                <a:ea typeface="微软雅黑 Light" panose="020B0502040204020203" pitchFamily="34" charset="-122"/>
                <a:cs typeface="Microsoft YaHei" charset="0"/>
              </a:rPr>
              <a:t>正则表达式简介</a:t>
            </a:r>
            <a:endParaRPr lang="en-US" altLang="zh-CN" sz="2400" dirty="0" smtClean="0">
              <a:latin typeface="微软雅黑 Light" panose="020B0502040204020203" pitchFamily="34" charset="-122"/>
              <a:ea typeface="微软雅黑 Light" panose="020B0502040204020203" pitchFamily="34" charset="-122"/>
              <a:cs typeface="Microsoft YaHei" charset="0"/>
            </a:endParaRPr>
          </a:p>
          <a:p>
            <a:pPr fontAlgn="base">
              <a:spcBef>
                <a:spcPct val="0"/>
              </a:spcBef>
              <a:spcAft>
                <a:spcPct val="0"/>
              </a:spcAft>
            </a:pPr>
            <a:r>
              <a:rPr lang="zh-CN" altLang="en-US" sz="2400" dirty="0" smtClean="0">
                <a:latin typeface="微软雅黑 Light" panose="020B0502040204020203" pitchFamily="34" charset="-122"/>
                <a:ea typeface="微软雅黑 Light" panose="020B0502040204020203" pitchFamily="34" charset="-122"/>
                <a:cs typeface="Microsoft YaHei" charset="0"/>
              </a:rPr>
              <a:t>正则表达式匹配过程</a:t>
            </a:r>
            <a:endParaRPr lang="en-US" altLang="zh-CN" sz="2400" dirty="0" smtClean="0">
              <a:latin typeface="微软雅黑 Light" panose="020B0502040204020203" pitchFamily="34" charset="-122"/>
              <a:ea typeface="微软雅黑 Light" panose="020B0502040204020203" pitchFamily="34" charset="-122"/>
              <a:cs typeface="Microsoft YaHei" charset="0"/>
            </a:endParaRPr>
          </a:p>
          <a:p>
            <a:pPr fontAlgn="base">
              <a:spcBef>
                <a:spcPct val="0"/>
              </a:spcBef>
              <a:spcAft>
                <a:spcPct val="0"/>
              </a:spcAft>
            </a:pPr>
            <a:r>
              <a:rPr lang="zh-CN" altLang="en-US" sz="2400" dirty="0" smtClean="0">
                <a:latin typeface="微软雅黑 Light" panose="020B0502040204020203" pitchFamily="34" charset="-122"/>
                <a:ea typeface="微软雅黑 Light" panose="020B0502040204020203" pitchFamily="34" charset="-122"/>
                <a:cs typeface="Microsoft YaHei" charset="0"/>
              </a:rPr>
              <a:t>正则表达式语法</a:t>
            </a:r>
            <a:endParaRPr lang="en-US" altLang="zh-CN" sz="2400" dirty="0" smtClean="0">
              <a:latin typeface="微软雅黑 Light" panose="020B0502040204020203" pitchFamily="34" charset="-122"/>
              <a:ea typeface="微软雅黑 Light" panose="020B0502040204020203" pitchFamily="34" charset="-122"/>
              <a:cs typeface="Microsoft YaHei" charset="0"/>
            </a:endParaRPr>
          </a:p>
          <a:p>
            <a:pPr fontAlgn="base">
              <a:spcBef>
                <a:spcPct val="0"/>
              </a:spcBef>
              <a:spcAft>
                <a:spcPct val="0"/>
              </a:spcAft>
            </a:pPr>
            <a:r>
              <a:rPr lang="en-US" altLang="zh-CN" sz="2400" dirty="0" smtClean="0">
                <a:latin typeface="Monaco" charset="0"/>
                <a:ea typeface="Monaco" charset="0"/>
                <a:cs typeface="Monaco" charset="0"/>
              </a:rPr>
              <a:t>re</a:t>
            </a:r>
            <a:r>
              <a:rPr lang="zh-CN" altLang="en-US" sz="2400" dirty="0" smtClean="0">
                <a:latin typeface="微软雅黑 Light" panose="020B0502040204020203" pitchFamily="34" charset="-122"/>
                <a:ea typeface="微软雅黑 Light" panose="020B0502040204020203" pitchFamily="34" charset="-122"/>
                <a:cs typeface="Microsoft YaHei" charset="0"/>
              </a:rPr>
              <a:t>模块</a:t>
            </a:r>
            <a:endParaRPr lang="en-US" altLang="zh-CN" sz="2400" dirty="0">
              <a:latin typeface="微软雅黑 Light" panose="020B0502040204020203" pitchFamily="34" charset="-122"/>
              <a:ea typeface="微软雅黑 Light" panose="020B0502040204020203" pitchFamily="34" charset="-122"/>
              <a:cs typeface="Microsoft YaHei" charset="0"/>
            </a:endParaRPr>
          </a:p>
        </p:txBody>
      </p:sp>
      <p:sp>
        <p:nvSpPr>
          <p:cNvPr id="22" name="矩形 21"/>
          <p:cNvSpPr/>
          <p:nvPr/>
        </p:nvSpPr>
        <p:spPr bwMode="auto">
          <a:xfrm>
            <a:off x="7119336" y="4926457"/>
            <a:ext cx="3225136" cy="830997"/>
          </a:xfrm>
          <a:prstGeom prst="rect">
            <a:avLst/>
          </a:prstGeom>
        </p:spPr>
        <p:txBody>
          <a:bodyPr wrap="square">
            <a:spAutoFit/>
          </a:bodyPr>
          <a:lstStyle/>
          <a:p>
            <a:pPr fontAlgn="base">
              <a:spcBef>
                <a:spcPct val="0"/>
              </a:spcBef>
              <a:spcAft>
                <a:spcPct val="0"/>
              </a:spcAft>
            </a:pPr>
            <a:r>
              <a:rPr lang="zh-CN" altLang="en-US" sz="2400" dirty="0" smtClean="0">
                <a:latin typeface="微软雅黑 Light" panose="020B0502040204020203" pitchFamily="34" charset="-122"/>
                <a:ea typeface="微软雅黑 Light" panose="020B0502040204020203" pitchFamily="34" charset="-122"/>
                <a:cs typeface="Microsoft YaHei" charset="0"/>
              </a:rPr>
              <a:t>正则表达式应用</a:t>
            </a:r>
            <a:endParaRPr lang="en-US" altLang="zh-CN" sz="2400" dirty="0" smtClean="0">
              <a:latin typeface="微软雅黑 Light" panose="020B0502040204020203" pitchFamily="34" charset="-122"/>
              <a:ea typeface="微软雅黑 Light" panose="020B0502040204020203" pitchFamily="34" charset="-122"/>
              <a:cs typeface="Microsoft YaHei" charset="0"/>
            </a:endParaRPr>
          </a:p>
          <a:p>
            <a:pPr fontAlgn="base">
              <a:spcBef>
                <a:spcPct val="0"/>
              </a:spcBef>
              <a:spcAft>
                <a:spcPct val="0"/>
              </a:spcAft>
            </a:pPr>
            <a:r>
              <a:rPr lang="zh-CN" altLang="en-US" sz="2400" dirty="0" smtClean="0">
                <a:latin typeface="微软雅黑 Light" panose="020B0502040204020203" pitchFamily="34" charset="-122"/>
                <a:ea typeface="微软雅黑 Light" panose="020B0502040204020203" pitchFamily="34" charset="-122"/>
                <a:cs typeface="Microsoft YaHei" charset="0"/>
              </a:rPr>
              <a:t>正则表达式解析</a:t>
            </a:r>
            <a:r>
              <a:rPr lang="en-US" altLang="zh-CN" sz="2400" dirty="0" smtClean="0">
                <a:latin typeface="微软雅黑 Light" panose="020B0502040204020203" pitchFamily="34" charset="-122"/>
                <a:ea typeface="微软雅黑 Light" panose="020B0502040204020203" pitchFamily="34" charset="-122"/>
                <a:cs typeface="Microsoft YaHei" charset="0"/>
              </a:rPr>
              <a:t>HTML</a:t>
            </a:r>
          </a:p>
        </p:txBody>
      </p:sp>
    </p:spTree>
    <p:extLst>
      <p:ext uri="{BB962C8B-B14F-4D97-AF65-F5344CB8AC3E}">
        <p14:creationId xmlns:p14="http://schemas.microsoft.com/office/powerpoint/2010/main" xmlns="" val="177758455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28"/>
          <p:cNvSpPr/>
          <p:nvPr/>
        </p:nvSpPr>
        <p:spPr>
          <a:xfrm>
            <a:off x="-18898" y="671163"/>
            <a:ext cx="510214"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
        <p:nvSpPr>
          <p:cNvPr id="7" name="矩形 6"/>
          <p:cNvSpPr/>
          <p:nvPr/>
        </p:nvSpPr>
        <p:spPr>
          <a:xfrm>
            <a:off x="479376" y="671163"/>
            <a:ext cx="7560840" cy="598302"/>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8" name="Freeform 83"/>
          <p:cNvSpPr>
            <a:spLocks noChangeArrowheads="1"/>
          </p:cNvSpPr>
          <p:nvPr/>
        </p:nvSpPr>
        <p:spPr bwMode="auto">
          <a:xfrm>
            <a:off x="92209" y="826314"/>
            <a:ext cx="288000" cy="288000"/>
          </a:xfrm>
          <a:custGeom>
            <a:avLst/>
            <a:gdLst>
              <a:gd name="T0" fmla="*/ 38764526 w 602"/>
              <a:gd name="T1" fmla="*/ 78442719 h 602"/>
              <a:gd name="T2" fmla="*/ 38764526 w 602"/>
              <a:gd name="T3" fmla="*/ 78442719 h 602"/>
              <a:gd name="T4" fmla="*/ 0 w 602"/>
              <a:gd name="T5" fmla="*/ 38764526 h 602"/>
              <a:gd name="T6" fmla="*/ 38764526 w 602"/>
              <a:gd name="T7" fmla="*/ 0 h 602"/>
              <a:gd name="T8" fmla="*/ 78442719 w 602"/>
              <a:gd name="T9" fmla="*/ 38764526 h 602"/>
              <a:gd name="T10" fmla="*/ 38764526 w 602"/>
              <a:gd name="T11" fmla="*/ 78442719 h 602"/>
              <a:gd name="T12" fmla="*/ 61866665 w 602"/>
              <a:gd name="T13" fmla="*/ 16576054 h 602"/>
              <a:gd name="T14" fmla="*/ 61866665 w 602"/>
              <a:gd name="T15" fmla="*/ 16576054 h 602"/>
              <a:gd name="T16" fmla="*/ 38764526 w 602"/>
              <a:gd name="T17" fmla="*/ 38764526 h 602"/>
              <a:gd name="T18" fmla="*/ 38764526 w 602"/>
              <a:gd name="T19" fmla="*/ 7308970 h 602"/>
              <a:gd name="T20" fmla="*/ 7439751 w 602"/>
              <a:gd name="T21" fmla="*/ 38764526 h 602"/>
              <a:gd name="T22" fmla="*/ 38764526 w 602"/>
              <a:gd name="T23" fmla="*/ 71002968 h 602"/>
              <a:gd name="T24" fmla="*/ 71002968 w 602"/>
              <a:gd name="T25" fmla="*/ 38764526 h 602"/>
              <a:gd name="T26" fmla="*/ 61866665 w 602"/>
              <a:gd name="T27" fmla="*/ 16576054 h 60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02" h="602">
                <a:moveTo>
                  <a:pt x="297" y="601"/>
                </a:moveTo>
                <a:lnTo>
                  <a:pt x="297" y="601"/>
                </a:lnTo>
                <a:cubicBezTo>
                  <a:pt x="135" y="601"/>
                  <a:pt x="0" y="466"/>
                  <a:pt x="0" y="297"/>
                </a:cubicBezTo>
                <a:cubicBezTo>
                  <a:pt x="0" y="134"/>
                  <a:pt x="135" y="0"/>
                  <a:pt x="297" y="0"/>
                </a:cubicBezTo>
                <a:cubicBezTo>
                  <a:pt x="467" y="0"/>
                  <a:pt x="601" y="134"/>
                  <a:pt x="601" y="297"/>
                </a:cubicBezTo>
                <a:cubicBezTo>
                  <a:pt x="601" y="466"/>
                  <a:pt x="467" y="601"/>
                  <a:pt x="297" y="601"/>
                </a:cubicBezTo>
                <a:close/>
                <a:moveTo>
                  <a:pt x="474" y="127"/>
                </a:moveTo>
                <a:lnTo>
                  <a:pt x="474" y="127"/>
                </a:lnTo>
                <a:cubicBezTo>
                  <a:pt x="297" y="297"/>
                  <a:pt x="297" y="297"/>
                  <a:pt x="297" y="297"/>
                </a:cubicBezTo>
                <a:cubicBezTo>
                  <a:pt x="297" y="56"/>
                  <a:pt x="297" y="56"/>
                  <a:pt x="297" y="56"/>
                </a:cubicBezTo>
                <a:cubicBezTo>
                  <a:pt x="163" y="56"/>
                  <a:pt x="57" y="162"/>
                  <a:pt x="57" y="297"/>
                </a:cubicBezTo>
                <a:cubicBezTo>
                  <a:pt x="57" y="431"/>
                  <a:pt x="163" y="544"/>
                  <a:pt x="297" y="544"/>
                </a:cubicBezTo>
                <a:cubicBezTo>
                  <a:pt x="431" y="544"/>
                  <a:pt x="544" y="431"/>
                  <a:pt x="544" y="297"/>
                </a:cubicBezTo>
                <a:cubicBezTo>
                  <a:pt x="544" y="233"/>
                  <a:pt x="516" y="169"/>
                  <a:pt x="474" y="127"/>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solidFill>
                <a:prstClr val="black"/>
              </a:solidFill>
            </a:endParaRPr>
          </a:p>
        </p:txBody>
      </p:sp>
      <p:sp>
        <p:nvSpPr>
          <p:cNvPr id="9" name="文本框 5"/>
          <p:cNvSpPr txBox="1"/>
          <p:nvPr/>
        </p:nvSpPr>
        <p:spPr>
          <a:xfrm>
            <a:off x="953786" y="709485"/>
            <a:ext cx="8166550" cy="523220"/>
          </a:xfrm>
          <a:prstGeom prst="rect">
            <a:avLst/>
          </a:prstGeom>
          <a:noFill/>
        </p:spPr>
        <p:txBody>
          <a:bodyPr wrap="square" rtlCol="0">
            <a:spAutoFit/>
          </a:bodyPr>
          <a:lstStyle/>
          <a:p>
            <a:r>
              <a:rPr lang="zh-CN" altLang="en-US" sz="2800" dirty="0" smtClean="0">
                <a:solidFill>
                  <a:prstClr val="white"/>
                </a:solidFill>
                <a:latin typeface="微软雅黑 Light" panose="020B0502040204020203" pitchFamily="34" charset="-122"/>
                <a:ea typeface="微软雅黑 Light" panose="020B0502040204020203" pitchFamily="34" charset="-122"/>
              </a:rPr>
              <a:t>集成开发环境</a:t>
            </a:r>
            <a:r>
              <a:rPr lang="en-US" altLang="zh-CN" sz="2800" dirty="0" smtClean="0">
                <a:solidFill>
                  <a:prstClr val="white"/>
                </a:solidFill>
                <a:latin typeface="微软雅黑 Light" panose="020B0502040204020203" pitchFamily="34" charset="-122"/>
                <a:ea typeface="微软雅黑 Light" panose="020B0502040204020203" pitchFamily="34" charset="-122"/>
              </a:rPr>
              <a:t>IDE——</a:t>
            </a:r>
            <a:r>
              <a:rPr lang="en-US" altLang="zh-CN" sz="2800" dirty="0" err="1" smtClean="0">
                <a:solidFill>
                  <a:prstClr val="white"/>
                </a:solidFill>
                <a:latin typeface="微软雅黑 Light" panose="020B0502040204020203" pitchFamily="34" charset="-122"/>
                <a:ea typeface="微软雅黑 Light" panose="020B0502040204020203" pitchFamily="34" charset="-122"/>
              </a:rPr>
              <a:t>PyCharm</a:t>
            </a:r>
            <a:r>
              <a:rPr lang="zh-CN" altLang="en-US" sz="2800" dirty="0" smtClean="0">
                <a:solidFill>
                  <a:prstClr val="white"/>
                </a:solidFill>
                <a:latin typeface="微软雅黑 Light" panose="020B0502040204020203" pitchFamily="34" charset="-122"/>
                <a:ea typeface="微软雅黑 Light" panose="020B0502040204020203" pitchFamily="34" charset="-122"/>
              </a:rPr>
              <a:t> </a:t>
            </a:r>
            <a:r>
              <a:rPr lang="en-US" altLang="zh-CN" sz="2800" dirty="0" smtClean="0">
                <a:solidFill>
                  <a:prstClr val="white"/>
                </a:solidFill>
                <a:latin typeface="微软雅黑 Light" panose="020B0502040204020203" pitchFamily="34" charset="-122"/>
                <a:ea typeface="微软雅黑 Light" panose="020B0502040204020203" pitchFamily="34" charset="-122"/>
              </a:rPr>
              <a:t>&amp;</a:t>
            </a:r>
            <a:r>
              <a:rPr lang="zh-CN" altLang="en-US" sz="2800" dirty="0" smtClean="0">
                <a:solidFill>
                  <a:prstClr val="white"/>
                </a:solidFill>
                <a:latin typeface="微软雅黑 Light" panose="020B0502040204020203" pitchFamily="34" charset="-122"/>
                <a:ea typeface="微软雅黑 Light" panose="020B0502040204020203" pitchFamily="34" charset="-122"/>
              </a:rPr>
              <a:t> </a:t>
            </a:r>
            <a:r>
              <a:rPr lang="en-US" altLang="zh-CN" sz="2800" dirty="0" err="1" smtClean="0">
                <a:solidFill>
                  <a:prstClr val="white"/>
                </a:solidFill>
                <a:latin typeface="微软雅黑 Light" panose="020B0502040204020203" pitchFamily="34" charset="-122"/>
                <a:ea typeface="微软雅黑 Light" panose="020B0502040204020203" pitchFamily="34" charset="-122"/>
              </a:rPr>
              <a:t>Spyder</a:t>
            </a:r>
            <a:endParaRPr lang="zh-CN" altLang="en-US" sz="2800" dirty="0">
              <a:solidFill>
                <a:prstClr val="white"/>
              </a:solidFill>
              <a:latin typeface="微软雅黑 Light" panose="020B0502040204020203" pitchFamily="34" charset="-122"/>
              <a:ea typeface="微软雅黑 Light" panose="020B0502040204020203" pitchFamily="34" charset="-122"/>
            </a:endParaRPr>
          </a:p>
        </p:txBody>
      </p:sp>
      <p:pic>
        <p:nvPicPr>
          <p:cNvPr id="3" name="图片 2"/>
          <p:cNvPicPr>
            <a:picLocks noChangeAspect="1"/>
          </p:cNvPicPr>
          <p:nvPr/>
        </p:nvPicPr>
        <p:blipFill rotWithShape="1">
          <a:blip r:embed="rId3" cstate="print">
            <a:extLst>
              <a:ext uri="{28A0092B-C50C-407E-A947-70E740481C1C}">
                <a14:useLocalDpi xmlns:a14="http://schemas.microsoft.com/office/drawing/2010/main" xmlns="" val="0"/>
              </a:ext>
            </a:extLst>
          </a:blip>
          <a:srcRect t="21746" b="34761"/>
          <a:stretch/>
        </p:blipFill>
        <p:spPr>
          <a:xfrm>
            <a:off x="953786" y="1729687"/>
            <a:ext cx="3935760" cy="864096"/>
          </a:xfrm>
          <a:prstGeom prst="rect">
            <a:avLst/>
          </a:prstGeom>
        </p:spPr>
      </p:pic>
      <p:pic>
        <p:nvPicPr>
          <p:cNvPr id="4" name="图片 3"/>
          <p:cNvPicPr>
            <a:picLocks noChangeAspect="1"/>
          </p:cNvPicPr>
          <p:nvPr/>
        </p:nvPicPr>
        <p:blipFill rotWithShape="1">
          <a:blip r:embed="rId4" cstate="print">
            <a:extLst>
              <a:ext uri="{28A0092B-C50C-407E-A947-70E740481C1C}">
                <a14:useLocalDpi xmlns:a14="http://schemas.microsoft.com/office/drawing/2010/main" xmlns="" val="0"/>
              </a:ext>
            </a:extLst>
          </a:blip>
          <a:srcRect b="9665"/>
          <a:stretch/>
        </p:blipFill>
        <p:spPr>
          <a:xfrm>
            <a:off x="236209" y="2553259"/>
            <a:ext cx="5571775" cy="3756061"/>
          </a:xfrm>
          <a:prstGeom prst="rect">
            <a:avLst/>
          </a:prstGeom>
        </p:spPr>
      </p:pic>
      <p:pic>
        <p:nvPicPr>
          <p:cNvPr id="6" name="图片 5"/>
          <p:cNvPicPr>
            <a:picLocks noChangeAspect="1"/>
          </p:cNvPicPr>
          <p:nvPr/>
        </p:nvPicPr>
        <p:blipFill>
          <a:blip r:embed="rId5">
            <a:extLst>
              <a:ext uri="{28A0092B-C50C-407E-A947-70E740481C1C}">
                <a14:useLocalDpi xmlns:a14="http://schemas.microsoft.com/office/drawing/2010/main" xmlns="" val="0"/>
              </a:ext>
            </a:extLst>
          </a:blip>
          <a:stretch>
            <a:fillRect/>
          </a:stretch>
        </p:blipFill>
        <p:spPr>
          <a:xfrm>
            <a:off x="6035263" y="2580851"/>
            <a:ext cx="5521299" cy="3768993"/>
          </a:xfrm>
          <a:prstGeom prst="rect">
            <a:avLst/>
          </a:prstGeom>
        </p:spPr>
      </p:pic>
      <p:pic>
        <p:nvPicPr>
          <p:cNvPr id="10" name="图片 9"/>
          <p:cNvPicPr>
            <a:picLocks noChangeAspect="1"/>
          </p:cNvPicPr>
          <p:nvPr/>
        </p:nvPicPr>
        <p:blipFill rotWithShape="1">
          <a:blip r:embed="rId6">
            <a:extLst>
              <a:ext uri="{28A0092B-C50C-407E-A947-70E740481C1C}">
                <a14:useLocalDpi xmlns:a14="http://schemas.microsoft.com/office/drawing/2010/main" xmlns="" val="0"/>
              </a:ext>
            </a:extLst>
          </a:blip>
          <a:srcRect b="12503"/>
          <a:stretch/>
        </p:blipFill>
        <p:spPr>
          <a:xfrm>
            <a:off x="6528048" y="1721837"/>
            <a:ext cx="4292933" cy="843067"/>
          </a:xfrm>
          <a:prstGeom prst="rect">
            <a:avLst/>
          </a:prstGeom>
        </p:spPr>
      </p:pic>
      <p:sp>
        <p:nvSpPr>
          <p:cNvPr id="2" name="日期占位符 1"/>
          <p:cNvSpPr>
            <a:spLocks noGrp="1"/>
          </p:cNvSpPr>
          <p:nvPr>
            <p:ph type="dt" sz="half" idx="10"/>
          </p:nvPr>
        </p:nvSpPr>
        <p:spPr/>
        <p:txBody>
          <a:bodyPr/>
          <a:lstStyle/>
          <a:p>
            <a:fld id="{EB3E208E-0096-4430-9B6B-B9E3B3EB2747}" type="datetime1">
              <a:rPr lang="zh-CN" altLang="en-US" smtClean="0"/>
              <a:pPr/>
              <a:t>2019/9/8</a:t>
            </a:fld>
            <a:endParaRPr lang="zh-CN" altLang="en-US"/>
          </a:p>
        </p:txBody>
      </p:sp>
      <p:sp>
        <p:nvSpPr>
          <p:cNvPr id="11" name="灯片编号占位符 10"/>
          <p:cNvSpPr>
            <a:spLocks noGrp="1"/>
          </p:cNvSpPr>
          <p:nvPr>
            <p:ph type="sldNum" sz="quarter" idx="12"/>
          </p:nvPr>
        </p:nvSpPr>
        <p:spPr/>
        <p:txBody>
          <a:bodyPr/>
          <a:lstStyle/>
          <a:p>
            <a:fld id="{370D8578-DDD4-487D-A316-C8E65CC577E1}" type="slidenum">
              <a:rPr lang="zh-CN" altLang="en-US" smtClean="0"/>
              <a:pPr/>
              <a:t>27</a:t>
            </a:fld>
            <a:endParaRPr lang="zh-CN" altLang="en-US"/>
          </a:p>
        </p:txBody>
      </p:sp>
    </p:spTree>
    <p:extLst>
      <p:ext uri="{BB962C8B-B14F-4D97-AF65-F5344CB8AC3E}">
        <p14:creationId xmlns:p14="http://schemas.microsoft.com/office/powerpoint/2010/main" xmlns="" val="4178336893"/>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491316" y="1530658"/>
            <a:ext cx="11191170" cy="1754326"/>
          </a:xfrm>
          <a:prstGeom prst="rect">
            <a:avLst/>
          </a:prstGeom>
          <a:noFill/>
        </p:spPr>
        <p:txBody>
          <a:bodyPr wrap="square" rtlCol="0">
            <a:spAutoFit/>
          </a:bodyPr>
          <a:lstStyle/>
          <a:p>
            <a:pPr marL="342900" indent="-342900">
              <a:lnSpc>
                <a:spcPct val="150000"/>
              </a:lnSpc>
              <a:buClr>
                <a:schemeClr val="tx1"/>
              </a:buClr>
              <a:buFont typeface="Arial" charset="0"/>
              <a:buChar char="•"/>
            </a:pPr>
            <a:r>
              <a:rPr lang="en-US" altLang="zh-CN" sz="2400" dirty="0" smtClean="0">
                <a:solidFill>
                  <a:prstClr val="black"/>
                </a:solidFill>
                <a:latin typeface="微软雅黑 Light" panose="020B0502040204020203" pitchFamily="34" charset="-122"/>
                <a:ea typeface="微软雅黑 Light" panose="020B0502040204020203" pitchFamily="34" charset="-122"/>
              </a:rPr>
              <a:t>DOS</a:t>
            </a:r>
            <a:r>
              <a:rPr lang="zh-CN" altLang="en-US" sz="2400" dirty="0" smtClean="0">
                <a:solidFill>
                  <a:prstClr val="black"/>
                </a:solidFill>
                <a:latin typeface="微软雅黑 Light" panose="020B0502040204020203" pitchFamily="34" charset="-122"/>
                <a:ea typeface="微软雅黑 Light" panose="020B0502040204020203" pitchFamily="34" charset="-122"/>
              </a:rPr>
              <a:t>操作系统通配符：文件</a:t>
            </a:r>
            <a:r>
              <a:rPr lang="zh-CN" altLang="en-US" sz="2400" dirty="0">
                <a:solidFill>
                  <a:prstClr val="black"/>
                </a:solidFill>
                <a:latin typeface="微软雅黑 Light" panose="020B0502040204020203" pitchFamily="34" charset="-122"/>
                <a:ea typeface="微软雅黑 Light" panose="020B0502040204020203" pitchFamily="34" charset="-122"/>
              </a:rPr>
              <a:t>名描述中可以使用两个通配符 </a:t>
            </a:r>
            <a:r>
              <a:rPr lang="zh-CN" altLang="en-US" sz="2400" dirty="0">
                <a:solidFill>
                  <a:prstClr val="black"/>
                </a:solidFill>
                <a:latin typeface="Monaco" charset="0"/>
                <a:ea typeface="Monaco" charset="0"/>
                <a:cs typeface="Monaco" charset="0"/>
              </a:rPr>
              <a:t>* </a:t>
            </a:r>
            <a:r>
              <a:rPr lang="zh-CN" altLang="en-US" sz="2400" dirty="0">
                <a:solidFill>
                  <a:prstClr val="black"/>
                </a:solidFill>
                <a:latin typeface="微软雅黑 Light" panose="020B0502040204020203" pitchFamily="34" charset="-122"/>
                <a:ea typeface="微软雅黑 Light" panose="020B0502040204020203" pitchFamily="34" charset="-122"/>
              </a:rPr>
              <a:t>和 </a:t>
            </a:r>
            <a:r>
              <a:rPr lang="en-US" altLang="zh-CN" sz="2400" dirty="0">
                <a:solidFill>
                  <a:prstClr val="black"/>
                </a:solidFill>
                <a:latin typeface="Monaco" charset="0"/>
                <a:ea typeface="Monaco" charset="0"/>
                <a:cs typeface="Monaco" charset="0"/>
              </a:rPr>
              <a:t>? </a:t>
            </a:r>
          </a:p>
          <a:p>
            <a:pPr lvl="1">
              <a:lnSpc>
                <a:spcPct val="150000"/>
              </a:lnSpc>
              <a:buClr>
                <a:schemeClr val="tx1"/>
              </a:buClr>
            </a:pPr>
            <a:r>
              <a:rPr lang="en-US" altLang="zh-CN" sz="2400" dirty="0">
                <a:solidFill>
                  <a:prstClr val="black"/>
                </a:solidFill>
                <a:latin typeface="Monaco" charset="0"/>
                <a:ea typeface="Monaco" charset="0"/>
                <a:cs typeface="Monaco" charset="0"/>
              </a:rPr>
              <a:t>? </a:t>
            </a:r>
            <a:r>
              <a:rPr lang="zh-CN" altLang="en-US" sz="2400" dirty="0">
                <a:solidFill>
                  <a:prstClr val="black"/>
                </a:solidFill>
                <a:latin typeface="微软雅黑 Light" panose="020B0502040204020203" pitchFamily="34" charset="-122"/>
                <a:ea typeface="微软雅黑 Light" panose="020B0502040204020203" pitchFamily="34" charset="-122"/>
              </a:rPr>
              <a:t>可以与任何实际字符匹配 </a:t>
            </a:r>
            <a:endParaRPr lang="en-US" altLang="zh-CN" sz="2400" dirty="0">
              <a:solidFill>
                <a:prstClr val="black"/>
              </a:solidFill>
              <a:latin typeface="微软雅黑 Light" panose="020B0502040204020203" pitchFamily="34" charset="-122"/>
              <a:ea typeface="微软雅黑 Light" panose="020B0502040204020203" pitchFamily="34" charset="-122"/>
            </a:endParaRPr>
          </a:p>
          <a:p>
            <a:pPr lvl="1">
              <a:lnSpc>
                <a:spcPct val="150000"/>
              </a:lnSpc>
              <a:buClr>
                <a:schemeClr val="tx1"/>
              </a:buClr>
            </a:pPr>
            <a:r>
              <a:rPr lang="en-US" altLang="zh-CN" sz="2400" dirty="0" smtClean="0">
                <a:solidFill>
                  <a:prstClr val="black"/>
                </a:solidFill>
                <a:latin typeface="Monaco" charset="0"/>
                <a:ea typeface="Monaco" charset="0"/>
                <a:cs typeface="Monaco" charset="0"/>
              </a:rPr>
              <a:t>*</a:t>
            </a:r>
            <a:r>
              <a:rPr lang="zh-CN" altLang="en-US" sz="2400" dirty="0" smtClean="0">
                <a:solidFill>
                  <a:prstClr val="black"/>
                </a:solidFill>
                <a:latin typeface="Monaco" charset="0"/>
                <a:ea typeface="Monaco" charset="0"/>
                <a:cs typeface="Monaco" charset="0"/>
              </a:rPr>
              <a:t> </a:t>
            </a:r>
            <a:r>
              <a:rPr lang="zh-CN" altLang="en-US" sz="2400" dirty="0" smtClean="0">
                <a:solidFill>
                  <a:prstClr val="black"/>
                </a:solidFill>
                <a:latin typeface="微软雅黑 Light" panose="020B0502040204020203" pitchFamily="34" charset="-122"/>
                <a:ea typeface="微软雅黑 Light" panose="020B0502040204020203" pitchFamily="34" charset="-122"/>
              </a:rPr>
              <a:t>可</a:t>
            </a:r>
            <a:r>
              <a:rPr lang="zh-CN" altLang="en-US" sz="2400" dirty="0">
                <a:solidFill>
                  <a:prstClr val="black"/>
                </a:solidFill>
                <a:latin typeface="微软雅黑 Light" panose="020B0502040204020203" pitchFamily="34" charset="-122"/>
                <a:ea typeface="微软雅黑 Light" panose="020B0502040204020203" pitchFamily="34" charset="-122"/>
              </a:rPr>
              <a:t>与任意一串字符匹配 </a:t>
            </a:r>
            <a:endParaRPr lang="en-US" altLang="zh-CN" sz="2400" dirty="0">
              <a:solidFill>
                <a:prstClr val="black"/>
              </a:solidFill>
              <a:latin typeface="微软雅黑 Light" panose="020B0502040204020203" pitchFamily="34" charset="-122"/>
              <a:ea typeface="微软雅黑 Light" panose="020B0502040204020203" pitchFamily="34" charset="-122"/>
            </a:endParaRPr>
          </a:p>
        </p:txBody>
      </p:sp>
      <p:pic>
        <p:nvPicPr>
          <p:cNvPr id="3" name="图片 2"/>
          <p:cNvPicPr>
            <a:picLocks noChangeAspect="1"/>
          </p:cNvPicPr>
          <p:nvPr/>
        </p:nvPicPr>
        <p:blipFill rotWithShape="1">
          <a:blip r:embed="rId3"/>
          <a:srcRect r="26787" b="39638"/>
          <a:stretch/>
        </p:blipFill>
        <p:spPr>
          <a:xfrm>
            <a:off x="5303912" y="2564904"/>
            <a:ext cx="6701347" cy="4084200"/>
          </a:xfrm>
          <a:prstGeom prst="rect">
            <a:avLst/>
          </a:prstGeom>
        </p:spPr>
      </p:pic>
      <p:sp>
        <p:nvSpPr>
          <p:cNvPr id="4" name="文本框 3"/>
          <p:cNvSpPr txBox="1"/>
          <p:nvPr/>
        </p:nvSpPr>
        <p:spPr>
          <a:xfrm>
            <a:off x="3083710" y="4591630"/>
            <a:ext cx="2190150" cy="1477328"/>
          </a:xfrm>
          <a:prstGeom prst="rect">
            <a:avLst/>
          </a:prstGeom>
          <a:noFill/>
        </p:spPr>
        <p:txBody>
          <a:bodyPr wrap="square" rtlCol="0">
            <a:spAutoFit/>
          </a:bodyPr>
          <a:lstStyle/>
          <a:p>
            <a:pPr>
              <a:lnSpc>
                <a:spcPct val="150000"/>
              </a:lnSpc>
            </a:pPr>
            <a:r>
              <a:rPr lang="en-US" altLang="zh-CN" sz="2000" smtClean="0">
                <a:latin typeface="Monaco" charset="0"/>
                <a:ea typeface="Monaco" charset="0"/>
                <a:cs typeface="Monaco" charset="0"/>
              </a:rPr>
              <a:t>dir</a:t>
            </a:r>
            <a:r>
              <a:rPr lang="en-US" altLang="zh-CN" sz="2000" dirty="0" smtClean="0">
                <a:latin typeface="Monaco" charset="0"/>
                <a:ea typeface="Monaco" charset="0"/>
                <a:cs typeface="Monaco" charset="0"/>
              </a:rPr>
              <a:t> *.txt</a:t>
            </a:r>
            <a:r>
              <a:rPr lang="zh-CN" altLang="en-US" sz="2000" dirty="0" smtClean="0">
                <a:latin typeface="Microsoft YaHei Light" charset="-122"/>
                <a:ea typeface="Microsoft YaHei Light" charset="-122"/>
                <a:cs typeface="Microsoft YaHei Light" charset="-122"/>
              </a:rPr>
              <a:t>命令输出了所有以</a:t>
            </a:r>
            <a:r>
              <a:rPr lang="en-US" altLang="zh-CN" sz="2000" dirty="0" smtClean="0">
                <a:latin typeface="Monaco" charset="0"/>
                <a:ea typeface="Monaco" charset="0"/>
                <a:cs typeface="Monaco" charset="0"/>
              </a:rPr>
              <a:t>txt</a:t>
            </a:r>
            <a:r>
              <a:rPr lang="zh-CN" altLang="en-US" sz="2000" dirty="0" smtClean="0">
                <a:latin typeface="Microsoft YaHei Light" charset="-122"/>
                <a:ea typeface="Microsoft YaHei Light" charset="-122"/>
                <a:cs typeface="Microsoft YaHei Light" charset="-122"/>
              </a:rPr>
              <a:t>结尾的文件名</a:t>
            </a:r>
            <a:endParaRPr lang="zh-CN" altLang="en-US" sz="2000" dirty="0">
              <a:latin typeface="Microsoft YaHei Light" charset="-122"/>
              <a:ea typeface="Microsoft YaHei Light" charset="-122"/>
              <a:cs typeface="Microsoft YaHei Light" charset="-122"/>
            </a:endParaRPr>
          </a:p>
        </p:txBody>
      </p:sp>
      <p:sp>
        <p:nvSpPr>
          <p:cNvPr id="13" name="文本框 5"/>
          <p:cNvSpPr txBox="1"/>
          <p:nvPr/>
        </p:nvSpPr>
        <p:spPr>
          <a:xfrm>
            <a:off x="953786" y="709485"/>
            <a:ext cx="3414022" cy="523220"/>
          </a:xfrm>
          <a:prstGeom prst="rect">
            <a:avLst/>
          </a:prstGeom>
          <a:noFill/>
        </p:spPr>
        <p:txBody>
          <a:bodyPr wrap="square" rtlCol="0">
            <a:spAutoFit/>
          </a:bodyPr>
          <a:lstStyle/>
          <a:p>
            <a:r>
              <a:rPr lang="zh-CN" altLang="en-US" sz="2800" dirty="0" smtClean="0">
                <a:solidFill>
                  <a:prstClr val="white"/>
                </a:solidFill>
                <a:latin typeface="微软雅黑 Light" panose="020B0502040204020203" pitchFamily="34" charset="-122"/>
                <a:ea typeface="微软雅黑 Light" panose="020B0502040204020203" pitchFamily="34" charset="-122"/>
              </a:rPr>
              <a:t>错误类型</a:t>
            </a:r>
            <a:endParaRPr lang="zh-CN" altLang="en-US" sz="2800" dirty="0">
              <a:solidFill>
                <a:prstClr val="white"/>
              </a:solidFill>
              <a:latin typeface="微软雅黑 Light" panose="020B0502040204020203" pitchFamily="34" charset="-122"/>
              <a:ea typeface="微软雅黑 Light" panose="020B0502040204020203" pitchFamily="34" charset="-122"/>
            </a:endParaRPr>
          </a:p>
        </p:txBody>
      </p:sp>
      <p:sp>
        <p:nvSpPr>
          <p:cNvPr id="20" name="文本框 5"/>
          <p:cNvSpPr txBox="1"/>
          <p:nvPr/>
        </p:nvSpPr>
        <p:spPr>
          <a:xfrm>
            <a:off x="953786" y="709485"/>
            <a:ext cx="3414022" cy="523220"/>
          </a:xfrm>
          <a:prstGeom prst="rect">
            <a:avLst/>
          </a:prstGeom>
          <a:noFill/>
        </p:spPr>
        <p:txBody>
          <a:bodyPr wrap="square" rtlCol="0">
            <a:spAutoFit/>
          </a:bodyPr>
          <a:lstStyle/>
          <a:p>
            <a:r>
              <a:rPr lang="zh-CN" altLang="en-US" sz="2800" dirty="0">
                <a:solidFill>
                  <a:prstClr val="white"/>
                </a:solidFill>
                <a:latin typeface="微软雅黑 Light" panose="020B0502040204020203" pitchFamily="34" charset="-122"/>
                <a:ea typeface="微软雅黑 Light" panose="020B0502040204020203" pitchFamily="34" charset="-122"/>
              </a:rPr>
              <a:t>错误类型</a:t>
            </a:r>
          </a:p>
        </p:txBody>
      </p:sp>
      <p:sp>
        <p:nvSpPr>
          <p:cNvPr id="21" name="标题 8"/>
          <p:cNvSpPr txBox="1">
            <a:spLocks/>
          </p:cNvSpPr>
          <p:nvPr/>
        </p:nvSpPr>
        <p:spPr>
          <a:xfrm>
            <a:off x="911424" y="579766"/>
            <a:ext cx="10515600" cy="7810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微软雅黑 Light" panose="020B0502040204020203" pitchFamily="34" charset="-122"/>
                <a:ea typeface="微软雅黑 Light" panose="020B0502040204020203" pitchFamily="34" charset="-122"/>
                <a:cs typeface="+mj-cs"/>
              </a:defRPr>
            </a:lvl1pPr>
          </a:lstStyle>
          <a:p>
            <a:r>
              <a:rPr lang="en-US" altLang="zh-CN" sz="3200" b="1" dirty="0" err="1" smtClean="0">
                <a:solidFill>
                  <a:srgbClr val="942124"/>
                </a:solidFill>
                <a:cs typeface="+mn-cs"/>
              </a:rPr>
              <a:t>cmd</a:t>
            </a:r>
            <a:r>
              <a:rPr lang="zh-CN" altLang="en-US" sz="3200" b="1" dirty="0" smtClean="0">
                <a:solidFill>
                  <a:srgbClr val="942124"/>
                </a:solidFill>
                <a:cs typeface="+mn-cs"/>
              </a:rPr>
              <a:t>的通配符</a:t>
            </a:r>
            <a:endParaRPr lang="zh-CN" altLang="en-US" sz="3200" b="1" dirty="0">
              <a:solidFill>
                <a:srgbClr val="942124"/>
              </a:solidFill>
              <a:cs typeface="+mn-cs"/>
            </a:endParaRPr>
          </a:p>
        </p:txBody>
      </p:sp>
      <p:sp>
        <p:nvSpPr>
          <p:cNvPr id="22" name="矩形 28"/>
          <p:cNvSpPr/>
          <p:nvPr/>
        </p:nvSpPr>
        <p:spPr>
          <a:xfrm>
            <a:off x="-18898" y="671163"/>
            <a:ext cx="510214"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Tree>
    <p:extLst>
      <p:ext uri="{BB962C8B-B14F-4D97-AF65-F5344CB8AC3E}">
        <p14:creationId xmlns:p14="http://schemas.microsoft.com/office/powerpoint/2010/main" xmlns="" val="1639902794"/>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491316" y="2060848"/>
            <a:ext cx="11191170" cy="3416320"/>
          </a:xfrm>
          <a:prstGeom prst="rect">
            <a:avLst/>
          </a:prstGeom>
          <a:noFill/>
        </p:spPr>
        <p:txBody>
          <a:bodyPr wrap="square" rtlCol="0">
            <a:spAutoFit/>
          </a:bodyPr>
          <a:lstStyle/>
          <a:p>
            <a:pPr marL="342900" indent="-342900">
              <a:lnSpc>
                <a:spcPct val="150000"/>
              </a:lnSpc>
              <a:buClr>
                <a:schemeClr val="tx1"/>
              </a:buClr>
              <a:buFont typeface="Arial" charset="0"/>
              <a:buChar char="•"/>
            </a:pPr>
            <a:r>
              <a:rPr lang="zh-CN" altLang="en-US" sz="2400" dirty="0">
                <a:solidFill>
                  <a:prstClr val="black"/>
                </a:solidFill>
                <a:latin typeface="微软雅黑 Light" panose="020B0502040204020203" pitchFamily="34" charset="-122"/>
                <a:ea typeface="微软雅黑 Light" panose="020B0502040204020203" pitchFamily="34" charset="-122"/>
              </a:rPr>
              <a:t>在普通字符串的基础上增加通配符，形成了一种功能更强的模式</a:t>
            </a:r>
            <a:r>
              <a:rPr lang="zh-CN" altLang="en-US" sz="2400" dirty="0" smtClean="0">
                <a:solidFill>
                  <a:prstClr val="black"/>
                </a:solidFill>
                <a:latin typeface="微软雅黑 Light" panose="020B0502040204020203" pitchFamily="34" charset="-122"/>
                <a:ea typeface="微软雅黑 Light" panose="020B0502040204020203" pitchFamily="34" charset="-122"/>
              </a:rPr>
              <a:t>语言</a:t>
            </a:r>
            <a:endParaRPr lang="en-US" altLang="zh-CN" sz="2400" dirty="0" smtClean="0">
              <a:solidFill>
                <a:prstClr val="black"/>
              </a:solidFill>
              <a:latin typeface="微软雅黑 Light" panose="020B0502040204020203" pitchFamily="34" charset="-122"/>
              <a:ea typeface="微软雅黑 Light" panose="020B0502040204020203" pitchFamily="34" charset="-122"/>
            </a:endParaRPr>
          </a:p>
          <a:p>
            <a:pPr marL="342900" indent="-342900">
              <a:lnSpc>
                <a:spcPct val="150000"/>
              </a:lnSpc>
              <a:buClr>
                <a:schemeClr val="tx1"/>
              </a:buClr>
              <a:buFont typeface="Arial" charset="0"/>
              <a:buChar char="•"/>
            </a:pPr>
            <a:r>
              <a:rPr lang="zh-CN" altLang="en-US" sz="2400" dirty="0" smtClean="0">
                <a:solidFill>
                  <a:prstClr val="black"/>
                </a:solidFill>
                <a:latin typeface="微软雅黑 Light" panose="020B0502040204020203" pitchFamily="34" charset="-122"/>
                <a:ea typeface="微软雅黑 Light" panose="020B0502040204020203" pitchFamily="34" charset="-122"/>
              </a:rPr>
              <a:t>一</a:t>
            </a:r>
            <a:r>
              <a:rPr lang="zh-CN" altLang="en-US" sz="2400" dirty="0">
                <a:solidFill>
                  <a:prstClr val="black"/>
                </a:solidFill>
                <a:latin typeface="微软雅黑 Light" panose="020B0502040204020203" pitchFamily="34" charset="-122"/>
                <a:ea typeface="微软雅黑 Light" panose="020B0502040204020203" pitchFamily="34" charset="-122"/>
              </a:rPr>
              <a:t>个模式描述一集字符</a:t>
            </a:r>
            <a:r>
              <a:rPr lang="zh-CN" altLang="en-US" sz="2400" dirty="0" smtClean="0">
                <a:solidFill>
                  <a:prstClr val="black"/>
                </a:solidFill>
                <a:latin typeface="微软雅黑 Light" panose="020B0502040204020203" pitchFamily="34" charset="-122"/>
                <a:ea typeface="微软雅黑 Light" panose="020B0502040204020203" pitchFamily="34" charset="-122"/>
              </a:rPr>
              <a:t>串</a:t>
            </a:r>
            <a:endParaRPr lang="en-US" altLang="zh-CN" sz="2400" dirty="0" smtClean="0">
              <a:solidFill>
                <a:prstClr val="black"/>
              </a:solidFill>
              <a:latin typeface="微软雅黑 Light" panose="020B0502040204020203" pitchFamily="34" charset="-122"/>
              <a:ea typeface="微软雅黑 Light" panose="020B0502040204020203" pitchFamily="34" charset="-122"/>
            </a:endParaRPr>
          </a:p>
          <a:p>
            <a:pPr lvl="1">
              <a:lnSpc>
                <a:spcPct val="150000"/>
              </a:lnSpc>
              <a:buClr>
                <a:schemeClr val="tx1"/>
              </a:buClr>
            </a:pPr>
            <a:r>
              <a:rPr lang="en-US" altLang="zh-CN" sz="2400" dirty="0" err="1" smtClean="0">
                <a:solidFill>
                  <a:prstClr val="black"/>
                </a:solidFill>
                <a:latin typeface="Monaco" charset="0"/>
                <a:ea typeface="Monaco" charset="0"/>
                <a:cs typeface="Monaco" charset="0"/>
              </a:rPr>
              <a:t>a?b</a:t>
            </a:r>
            <a:r>
              <a:rPr lang="en-US" altLang="zh-CN" sz="2400" dirty="0" smtClean="0">
                <a:solidFill>
                  <a:prstClr val="black"/>
                </a:solidFill>
                <a:latin typeface="微软雅黑 Light" panose="020B0502040204020203" pitchFamily="34" charset="-122"/>
                <a:ea typeface="微软雅黑 Light" panose="020B0502040204020203" pitchFamily="34" charset="-122"/>
              </a:rPr>
              <a:t> </a:t>
            </a:r>
          </a:p>
          <a:p>
            <a:pPr lvl="1">
              <a:lnSpc>
                <a:spcPct val="150000"/>
              </a:lnSpc>
              <a:buClr>
                <a:schemeClr val="tx1"/>
              </a:buClr>
            </a:pPr>
            <a:r>
              <a:rPr lang="en-US" altLang="zh-CN" sz="2400" dirty="0" smtClean="0">
                <a:solidFill>
                  <a:prstClr val="black"/>
                </a:solidFill>
                <a:latin typeface="Monaco" charset="0"/>
                <a:ea typeface="Monaco" charset="0"/>
                <a:cs typeface="Monaco" charset="0"/>
              </a:rPr>
              <a:t>a</a:t>
            </a:r>
            <a:r>
              <a:rPr lang="en-US" altLang="zh-CN" sz="2400" dirty="0">
                <a:solidFill>
                  <a:prstClr val="black"/>
                </a:solidFill>
                <a:latin typeface="Monaco" charset="0"/>
                <a:ea typeface="Monaco" charset="0"/>
                <a:cs typeface="Monaco" charset="0"/>
              </a:rPr>
              <a:t>* </a:t>
            </a:r>
            <a:r>
              <a:rPr lang="en-US" altLang="zh-CN" sz="2400" dirty="0" smtClean="0">
                <a:solidFill>
                  <a:prstClr val="black"/>
                </a:solidFill>
                <a:latin typeface="Monaco" charset="0"/>
                <a:ea typeface="Monaco" charset="0"/>
                <a:cs typeface="Monaco" charset="0"/>
              </a:rPr>
              <a:t>b</a:t>
            </a:r>
          </a:p>
          <a:p>
            <a:pPr marL="342900" indent="-342900">
              <a:lnSpc>
                <a:spcPct val="150000"/>
              </a:lnSpc>
              <a:buClr>
                <a:schemeClr val="tx1"/>
              </a:buClr>
              <a:buFont typeface="Arial" charset="0"/>
              <a:buChar char="•"/>
            </a:pPr>
            <a:r>
              <a:rPr lang="zh-CN" altLang="en-US" sz="2400" dirty="0" smtClean="0">
                <a:solidFill>
                  <a:prstClr val="black"/>
                </a:solidFill>
                <a:latin typeface="微软雅黑 Light" panose="020B0502040204020203" pitchFamily="34" charset="-122"/>
                <a:ea typeface="微软雅黑 Light" panose="020B0502040204020203" pitchFamily="34" charset="-122"/>
              </a:rPr>
              <a:t>缺点：加入</a:t>
            </a:r>
            <a:r>
              <a:rPr lang="zh-CN" altLang="en-US" sz="2400" dirty="0">
                <a:solidFill>
                  <a:prstClr val="black"/>
                </a:solidFill>
                <a:latin typeface="微软雅黑 Light" panose="020B0502040204020203" pitchFamily="34" charset="-122"/>
                <a:ea typeface="微软雅黑 Light" panose="020B0502040204020203" pitchFamily="34" charset="-122"/>
              </a:rPr>
              <a:t>了通配符的模式语言还不够灵活（描述能力不够强）</a:t>
            </a:r>
            <a:endParaRPr lang="en-US" altLang="zh-CN" sz="2400" dirty="0">
              <a:solidFill>
                <a:prstClr val="black"/>
              </a:solidFill>
              <a:latin typeface="微软雅黑 Light" panose="020B0502040204020203" pitchFamily="34" charset="-122"/>
              <a:ea typeface="微软雅黑 Light" panose="020B0502040204020203" pitchFamily="34" charset="-122"/>
            </a:endParaRPr>
          </a:p>
          <a:p>
            <a:pPr marL="342900" indent="-342900">
              <a:lnSpc>
                <a:spcPct val="150000"/>
              </a:lnSpc>
              <a:buClr>
                <a:schemeClr val="tx1"/>
              </a:buClr>
              <a:buFont typeface="Arial" charset="0"/>
              <a:buChar char="•"/>
            </a:pPr>
            <a:r>
              <a:rPr lang="zh-CN" altLang="en-US" sz="2400" dirty="0" smtClean="0">
                <a:solidFill>
                  <a:prstClr val="black"/>
                </a:solidFill>
                <a:latin typeface="微软雅黑 Light" panose="020B0502040204020203" pitchFamily="34" charset="-122"/>
                <a:ea typeface="微软雅黑 Light" panose="020B0502040204020203" pitchFamily="34" charset="-122"/>
              </a:rPr>
              <a:t>逻辑</a:t>
            </a:r>
            <a:r>
              <a:rPr lang="zh-CN" altLang="en-US" sz="2400" dirty="0">
                <a:solidFill>
                  <a:prstClr val="black"/>
                </a:solidFill>
                <a:latin typeface="微软雅黑 Light" panose="020B0502040204020203" pitchFamily="34" charset="-122"/>
                <a:ea typeface="微软雅黑 Light" panose="020B0502040204020203" pitchFamily="34" charset="-122"/>
              </a:rPr>
              <a:t>学家 </a:t>
            </a:r>
            <a:r>
              <a:rPr lang="en-US" altLang="zh-CN" sz="2400" dirty="0">
                <a:solidFill>
                  <a:prstClr val="black"/>
                </a:solidFill>
                <a:latin typeface="微软雅黑 Light" panose="020B0502040204020203" pitchFamily="34" charset="-122"/>
                <a:ea typeface="微软雅黑 Light" panose="020B0502040204020203" pitchFamily="34" charset="-122"/>
              </a:rPr>
              <a:t>Kleene </a:t>
            </a:r>
            <a:r>
              <a:rPr lang="zh-CN" altLang="en-US" sz="2400" dirty="0">
                <a:solidFill>
                  <a:prstClr val="black"/>
                </a:solidFill>
                <a:latin typeface="微软雅黑 Light" panose="020B0502040204020203" pitchFamily="34" charset="-122"/>
                <a:ea typeface="微软雅黑 Light" panose="020B0502040204020203" pitchFamily="34" charset="-122"/>
              </a:rPr>
              <a:t>提</a:t>
            </a:r>
            <a:r>
              <a:rPr lang="zh-CN" altLang="en-US" sz="2400" dirty="0" smtClean="0">
                <a:solidFill>
                  <a:prstClr val="black"/>
                </a:solidFill>
                <a:latin typeface="微软雅黑 Light" panose="020B0502040204020203" pitchFamily="34" charset="-122"/>
                <a:ea typeface="微软雅黑 Light" panose="020B0502040204020203" pitchFamily="34" charset="-122"/>
              </a:rPr>
              <a:t>出正则</a:t>
            </a:r>
            <a:r>
              <a:rPr lang="zh-CN" altLang="en-US" sz="2400" dirty="0">
                <a:solidFill>
                  <a:prstClr val="black"/>
                </a:solidFill>
                <a:latin typeface="微软雅黑 Light" panose="020B0502040204020203" pitchFamily="34" charset="-122"/>
                <a:ea typeface="微软雅黑 Light" panose="020B0502040204020203" pitchFamily="34" charset="-122"/>
              </a:rPr>
              <a:t>表达式（</a:t>
            </a:r>
            <a:r>
              <a:rPr lang="en-US" altLang="zh-CN" sz="2400" dirty="0">
                <a:solidFill>
                  <a:prstClr val="black"/>
                </a:solidFill>
                <a:latin typeface="微软雅黑 Light" panose="020B0502040204020203" pitchFamily="34" charset="-122"/>
                <a:ea typeface="微软雅黑 Light" panose="020B0502040204020203" pitchFamily="34" charset="-122"/>
              </a:rPr>
              <a:t>Regular Expression, regex, </a:t>
            </a:r>
            <a:r>
              <a:rPr lang="en-US" altLang="zh-CN" sz="2400" dirty="0" err="1">
                <a:solidFill>
                  <a:prstClr val="black"/>
                </a:solidFill>
                <a:latin typeface="微软雅黑 Light" panose="020B0502040204020203" pitchFamily="34" charset="-122"/>
                <a:ea typeface="微软雅黑 Light" panose="020B0502040204020203" pitchFamily="34" charset="-122"/>
              </a:rPr>
              <a:t>regexp</a:t>
            </a:r>
            <a:r>
              <a:rPr lang="en-US" altLang="zh-CN" sz="2400" dirty="0">
                <a:solidFill>
                  <a:prstClr val="black"/>
                </a:solidFill>
                <a:latin typeface="微软雅黑 Light" panose="020B0502040204020203" pitchFamily="34" charset="-122"/>
                <a:ea typeface="微软雅黑 Light" panose="020B0502040204020203" pitchFamily="34" charset="-122"/>
              </a:rPr>
              <a:t>, RE, re</a:t>
            </a:r>
            <a:r>
              <a:rPr lang="zh-CN" altLang="en-US" sz="2400" dirty="0" smtClean="0">
                <a:solidFill>
                  <a:prstClr val="black"/>
                </a:solidFill>
                <a:latin typeface="微软雅黑 Light" panose="020B0502040204020203" pitchFamily="34" charset="-122"/>
                <a:ea typeface="微软雅黑 Light" panose="020B0502040204020203" pitchFamily="34" charset="-122"/>
              </a:rPr>
              <a:t>）</a:t>
            </a:r>
            <a:endParaRPr lang="en-US" altLang="zh-CN" sz="2400" dirty="0">
              <a:solidFill>
                <a:prstClr val="black"/>
              </a:solidFill>
              <a:latin typeface="微软雅黑 Light" panose="020B0502040204020203" pitchFamily="34" charset="-122"/>
              <a:ea typeface="微软雅黑 Light" panose="020B0502040204020203" pitchFamily="34" charset="-122"/>
            </a:endParaRPr>
          </a:p>
        </p:txBody>
      </p:sp>
      <p:sp>
        <p:nvSpPr>
          <p:cNvPr id="8" name="文本框 5"/>
          <p:cNvSpPr txBox="1"/>
          <p:nvPr/>
        </p:nvSpPr>
        <p:spPr>
          <a:xfrm>
            <a:off x="953786" y="709485"/>
            <a:ext cx="3414022" cy="523220"/>
          </a:xfrm>
          <a:prstGeom prst="rect">
            <a:avLst/>
          </a:prstGeom>
          <a:noFill/>
        </p:spPr>
        <p:txBody>
          <a:bodyPr wrap="square" rtlCol="0">
            <a:spAutoFit/>
          </a:bodyPr>
          <a:lstStyle/>
          <a:p>
            <a:r>
              <a:rPr lang="zh-CN" altLang="en-US" sz="2800" dirty="0" smtClean="0">
                <a:solidFill>
                  <a:prstClr val="white"/>
                </a:solidFill>
                <a:latin typeface="微软雅黑 Light" panose="020B0502040204020203" pitchFamily="34" charset="-122"/>
                <a:ea typeface="微软雅黑 Light" panose="020B0502040204020203" pitchFamily="34" charset="-122"/>
              </a:rPr>
              <a:t>错误类型</a:t>
            </a:r>
            <a:endParaRPr lang="zh-CN" altLang="en-US" sz="2800" dirty="0">
              <a:solidFill>
                <a:prstClr val="white"/>
              </a:solidFill>
              <a:latin typeface="微软雅黑 Light" panose="020B0502040204020203" pitchFamily="34" charset="-122"/>
              <a:ea typeface="微软雅黑 Light" panose="020B0502040204020203" pitchFamily="34" charset="-122"/>
            </a:endParaRPr>
          </a:p>
        </p:txBody>
      </p:sp>
      <p:sp>
        <p:nvSpPr>
          <p:cNvPr id="9" name="文本框 5"/>
          <p:cNvSpPr txBox="1"/>
          <p:nvPr/>
        </p:nvSpPr>
        <p:spPr>
          <a:xfrm>
            <a:off x="953786" y="709485"/>
            <a:ext cx="3414022" cy="523220"/>
          </a:xfrm>
          <a:prstGeom prst="rect">
            <a:avLst/>
          </a:prstGeom>
          <a:noFill/>
        </p:spPr>
        <p:txBody>
          <a:bodyPr wrap="square" rtlCol="0">
            <a:spAutoFit/>
          </a:bodyPr>
          <a:lstStyle/>
          <a:p>
            <a:r>
              <a:rPr lang="zh-CN" altLang="en-US" sz="2800" dirty="0">
                <a:solidFill>
                  <a:prstClr val="white"/>
                </a:solidFill>
                <a:latin typeface="微软雅黑 Light" panose="020B0502040204020203" pitchFamily="34" charset="-122"/>
                <a:ea typeface="微软雅黑 Light" panose="020B0502040204020203" pitchFamily="34" charset="-122"/>
              </a:rPr>
              <a:t>错误类型</a:t>
            </a:r>
          </a:p>
        </p:txBody>
      </p:sp>
      <p:sp>
        <p:nvSpPr>
          <p:cNvPr id="11" name="标题 8"/>
          <p:cNvSpPr txBox="1">
            <a:spLocks/>
          </p:cNvSpPr>
          <p:nvPr/>
        </p:nvSpPr>
        <p:spPr>
          <a:xfrm>
            <a:off x="911424" y="579766"/>
            <a:ext cx="10515600" cy="7810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微软雅黑 Light" panose="020B0502040204020203" pitchFamily="34" charset="-122"/>
                <a:ea typeface="微软雅黑 Light" panose="020B0502040204020203" pitchFamily="34" charset="-122"/>
                <a:cs typeface="+mj-cs"/>
              </a:defRPr>
            </a:lvl1pPr>
          </a:lstStyle>
          <a:p>
            <a:r>
              <a:rPr lang="en-US" altLang="zh-CN" sz="3200" b="1" dirty="0" err="1" smtClean="0">
                <a:solidFill>
                  <a:srgbClr val="942124"/>
                </a:solidFill>
                <a:cs typeface="+mn-cs"/>
              </a:rPr>
              <a:t>cmd</a:t>
            </a:r>
            <a:r>
              <a:rPr lang="zh-CN" altLang="en-US" sz="3200" b="1" dirty="0" smtClean="0">
                <a:solidFill>
                  <a:srgbClr val="942124"/>
                </a:solidFill>
                <a:cs typeface="+mn-cs"/>
              </a:rPr>
              <a:t>的通配符</a:t>
            </a:r>
            <a:endParaRPr lang="zh-CN" altLang="en-US" sz="3200" b="1" dirty="0">
              <a:solidFill>
                <a:srgbClr val="942124"/>
              </a:solidFill>
              <a:cs typeface="+mn-cs"/>
            </a:endParaRPr>
          </a:p>
        </p:txBody>
      </p:sp>
      <p:sp>
        <p:nvSpPr>
          <p:cNvPr id="12" name="矩形 28"/>
          <p:cNvSpPr/>
          <p:nvPr/>
        </p:nvSpPr>
        <p:spPr>
          <a:xfrm>
            <a:off x="-18898" y="671163"/>
            <a:ext cx="510214"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Tree>
    <p:extLst>
      <p:ext uri="{BB962C8B-B14F-4D97-AF65-F5344CB8AC3E}">
        <p14:creationId xmlns:p14="http://schemas.microsoft.com/office/powerpoint/2010/main" xmlns="" val="548343985"/>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5"/>
          <p:cNvSpPr txBox="1"/>
          <p:nvPr/>
        </p:nvSpPr>
        <p:spPr>
          <a:xfrm>
            <a:off x="953786" y="709485"/>
            <a:ext cx="3414022" cy="523220"/>
          </a:xfrm>
          <a:prstGeom prst="rect">
            <a:avLst/>
          </a:prstGeom>
          <a:noFill/>
        </p:spPr>
        <p:txBody>
          <a:bodyPr wrap="square" rtlCol="0">
            <a:spAutoFit/>
          </a:bodyPr>
          <a:lstStyle/>
          <a:p>
            <a:r>
              <a:rPr lang="zh-CN" altLang="en-US" sz="2800" dirty="0">
                <a:solidFill>
                  <a:prstClr val="white"/>
                </a:solidFill>
                <a:latin typeface="微软雅黑 Light" panose="020B0502040204020203" pitchFamily="34" charset="-122"/>
                <a:ea typeface="微软雅黑 Light" panose="020B0502040204020203" pitchFamily="34" charset="-122"/>
              </a:rPr>
              <a:t>错误类型</a:t>
            </a:r>
          </a:p>
        </p:txBody>
      </p:sp>
      <p:sp>
        <p:nvSpPr>
          <p:cNvPr id="18" name="TextBox 17"/>
          <p:cNvSpPr txBox="1"/>
          <p:nvPr/>
        </p:nvSpPr>
        <p:spPr>
          <a:xfrm>
            <a:off x="491316" y="1628800"/>
            <a:ext cx="11191170" cy="1200329"/>
          </a:xfrm>
          <a:prstGeom prst="rect">
            <a:avLst/>
          </a:prstGeom>
          <a:noFill/>
        </p:spPr>
        <p:txBody>
          <a:bodyPr wrap="square" rtlCol="0">
            <a:spAutoFit/>
          </a:bodyPr>
          <a:lstStyle/>
          <a:p>
            <a:pPr marL="342900" indent="-342900">
              <a:lnSpc>
                <a:spcPct val="150000"/>
              </a:lnSpc>
              <a:buClr>
                <a:schemeClr val="tx1"/>
              </a:buClr>
              <a:buFont typeface="Arial" charset="0"/>
              <a:buChar char="•"/>
            </a:pPr>
            <a:r>
              <a:rPr lang="zh-CN" altLang="en-US" sz="2400" dirty="0" smtClean="0">
                <a:solidFill>
                  <a:prstClr val="black"/>
                </a:solidFill>
                <a:latin typeface="微软雅黑 Light" panose="020B0502040204020203" pitchFamily="34" charset="-122"/>
                <a:ea typeface="微软雅黑 Light" panose="020B0502040204020203" pitchFamily="34" charset="-122"/>
              </a:rPr>
              <a:t>正则表达式（</a:t>
            </a:r>
            <a:r>
              <a:rPr lang="en-US" altLang="zh-CN" sz="2400" dirty="0" smtClean="0">
                <a:solidFill>
                  <a:prstClr val="black"/>
                </a:solidFill>
                <a:latin typeface="微软雅黑 Light" panose="020B0502040204020203" pitchFamily="34" charset="-122"/>
                <a:ea typeface="微软雅黑 Light" panose="020B0502040204020203" pitchFamily="34" charset="-122"/>
              </a:rPr>
              <a:t>regular</a:t>
            </a:r>
            <a:r>
              <a:rPr lang="zh-CN" altLang="en-US" sz="2400" dirty="0" smtClean="0">
                <a:solidFill>
                  <a:prstClr val="black"/>
                </a:solidFill>
                <a:latin typeface="微软雅黑 Light" panose="020B0502040204020203" pitchFamily="34" charset="-122"/>
                <a:ea typeface="微软雅黑 Light" panose="020B0502040204020203" pitchFamily="34" charset="-122"/>
              </a:rPr>
              <a:t> </a:t>
            </a:r>
            <a:r>
              <a:rPr lang="en-US" altLang="zh-CN" sz="2400" dirty="0" smtClean="0">
                <a:solidFill>
                  <a:prstClr val="black"/>
                </a:solidFill>
                <a:latin typeface="微软雅黑 Light" panose="020B0502040204020203" pitchFamily="34" charset="-122"/>
                <a:ea typeface="微软雅黑 Light" panose="020B0502040204020203" pitchFamily="34" charset="-122"/>
              </a:rPr>
              <a:t>expression</a:t>
            </a:r>
            <a:r>
              <a:rPr lang="zh-CN" altLang="en-US" sz="2400" dirty="0" smtClean="0">
                <a:solidFill>
                  <a:prstClr val="black"/>
                </a:solidFill>
                <a:latin typeface="微软雅黑 Light" panose="020B0502040204020203" pitchFamily="34" charset="-122"/>
                <a:ea typeface="微软雅黑 Light" panose="020B0502040204020203" pitchFamily="34" charset="-122"/>
              </a:rPr>
              <a:t>），又记作</a:t>
            </a:r>
            <a:r>
              <a:rPr lang="en-US" altLang="zh-CN" sz="2400" dirty="0" smtClean="0">
                <a:solidFill>
                  <a:prstClr val="black"/>
                </a:solidFill>
                <a:latin typeface="微软雅黑 Light" panose="020B0502040204020203" pitchFamily="34" charset="-122"/>
                <a:ea typeface="微软雅黑 Light" panose="020B0502040204020203" pitchFamily="34" charset="-122"/>
              </a:rPr>
              <a:t>re</a:t>
            </a:r>
            <a:r>
              <a:rPr lang="zh-CN" altLang="en-US" sz="2400" dirty="0" smtClean="0">
                <a:solidFill>
                  <a:prstClr val="black"/>
                </a:solidFill>
                <a:latin typeface="微软雅黑 Light" panose="020B0502040204020203" pitchFamily="34" charset="-122"/>
                <a:ea typeface="微软雅黑 Light" panose="020B0502040204020203" pitchFamily="34" charset="-122"/>
              </a:rPr>
              <a:t>或</a:t>
            </a:r>
            <a:r>
              <a:rPr lang="en-US" altLang="zh-CN" sz="2400" dirty="0" smtClean="0">
                <a:solidFill>
                  <a:prstClr val="black"/>
                </a:solidFill>
                <a:latin typeface="微软雅黑 Light" panose="020B0502040204020203" pitchFamily="34" charset="-122"/>
                <a:ea typeface="微软雅黑 Light" panose="020B0502040204020203" pitchFamily="34" charset="-122"/>
              </a:rPr>
              <a:t>regex</a:t>
            </a:r>
          </a:p>
          <a:p>
            <a:pPr marL="342900" indent="-342900">
              <a:lnSpc>
                <a:spcPct val="150000"/>
              </a:lnSpc>
              <a:buClr>
                <a:schemeClr val="tx1"/>
              </a:buClr>
              <a:buFont typeface="Arial" charset="0"/>
              <a:buChar char="•"/>
            </a:pPr>
            <a:r>
              <a:rPr lang="zh-CN" altLang="en-US" sz="2400" dirty="0" smtClean="0">
                <a:solidFill>
                  <a:prstClr val="black"/>
                </a:solidFill>
                <a:latin typeface="微软雅黑 Light" panose="020B0502040204020203" pitchFamily="34" charset="-122"/>
                <a:ea typeface="微软雅黑 Light" panose="020B0502040204020203" pitchFamily="34" charset="-122"/>
              </a:rPr>
              <a:t>是用来简洁表达一组字符串的表达式</a:t>
            </a:r>
            <a:endParaRPr lang="en-US" altLang="zh-CN" sz="2400" dirty="0" smtClean="0">
              <a:solidFill>
                <a:prstClr val="black"/>
              </a:solidFill>
              <a:latin typeface="微软雅黑 Light" panose="020B0502040204020203" pitchFamily="34" charset="-122"/>
              <a:ea typeface="微软雅黑 Light" panose="020B0502040204020203" pitchFamily="34" charset="-122"/>
            </a:endParaRPr>
          </a:p>
        </p:txBody>
      </p:sp>
      <p:sp>
        <p:nvSpPr>
          <p:cNvPr id="13" name="标题 8"/>
          <p:cNvSpPr txBox="1">
            <a:spLocks/>
          </p:cNvSpPr>
          <p:nvPr/>
        </p:nvSpPr>
        <p:spPr>
          <a:xfrm>
            <a:off x="911424" y="579766"/>
            <a:ext cx="10515600" cy="7810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微软雅黑 Light" panose="020B0502040204020203" pitchFamily="34" charset="-122"/>
                <a:ea typeface="微软雅黑 Light" panose="020B0502040204020203" pitchFamily="34" charset="-122"/>
                <a:cs typeface="+mj-cs"/>
              </a:defRPr>
            </a:lvl1pPr>
          </a:lstStyle>
          <a:p>
            <a:r>
              <a:rPr lang="zh-CN" altLang="en-US" sz="3200" b="1" dirty="0" smtClean="0">
                <a:solidFill>
                  <a:srgbClr val="942124"/>
                </a:solidFill>
                <a:cs typeface="+mn-cs"/>
              </a:rPr>
              <a:t>正则表达式简介</a:t>
            </a:r>
            <a:endParaRPr lang="zh-CN" altLang="en-US" sz="3200" b="1" dirty="0">
              <a:solidFill>
                <a:srgbClr val="942124"/>
              </a:solidFill>
              <a:cs typeface="+mn-cs"/>
            </a:endParaRPr>
          </a:p>
        </p:txBody>
      </p:sp>
      <p:sp>
        <p:nvSpPr>
          <p:cNvPr id="19" name="矩形 28"/>
          <p:cNvSpPr/>
          <p:nvPr/>
        </p:nvSpPr>
        <p:spPr>
          <a:xfrm>
            <a:off x="-18898" y="671163"/>
            <a:ext cx="510214"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grpSp>
        <p:nvGrpSpPr>
          <p:cNvPr id="10" name="组 9"/>
          <p:cNvGrpSpPr/>
          <p:nvPr/>
        </p:nvGrpSpPr>
        <p:grpSpPr>
          <a:xfrm>
            <a:off x="2279576" y="3343492"/>
            <a:ext cx="7757133" cy="1623649"/>
            <a:chOff x="1631504" y="5309060"/>
            <a:chExt cx="5682331" cy="1623649"/>
          </a:xfrm>
        </p:grpSpPr>
        <p:sp>
          <p:nvSpPr>
            <p:cNvPr id="14" name="圆角矩形 13"/>
            <p:cNvSpPr/>
            <p:nvPr/>
          </p:nvSpPr>
          <p:spPr>
            <a:xfrm>
              <a:off x="1631504" y="5309060"/>
              <a:ext cx="1521123" cy="1623649"/>
            </a:xfrm>
            <a:prstGeom prst="round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000" dirty="0" smtClean="0">
                  <a:latin typeface="Monaco" charset="0"/>
                  <a:ea typeface="Monaco" charset="0"/>
                  <a:cs typeface="Monaco" charset="0"/>
                </a:rPr>
                <a:t>‘P’</a:t>
              </a:r>
            </a:p>
            <a:p>
              <a:pPr algn="ctr"/>
              <a:r>
                <a:rPr kumimoji="1" lang="en-US" altLang="zh-CN" sz="2000" dirty="0" smtClean="0">
                  <a:latin typeface="Monaco" charset="0"/>
                  <a:ea typeface="Monaco" charset="0"/>
                  <a:cs typeface="Monaco" charset="0"/>
                </a:rPr>
                <a:t>‘</a:t>
              </a:r>
              <a:r>
                <a:rPr kumimoji="1" lang="en-US" altLang="zh-CN" sz="2000" dirty="0" err="1" smtClean="0">
                  <a:latin typeface="Monaco" charset="0"/>
                  <a:ea typeface="Monaco" charset="0"/>
                  <a:cs typeface="Monaco" charset="0"/>
                </a:rPr>
                <a:t>Pyt</a:t>
              </a:r>
              <a:r>
                <a:rPr kumimoji="1" lang="en-US" altLang="zh-CN" sz="2000" dirty="0" smtClean="0">
                  <a:latin typeface="Monaco" charset="0"/>
                  <a:ea typeface="Monaco" charset="0"/>
                  <a:cs typeface="Monaco" charset="0"/>
                </a:rPr>
                <a:t>’</a:t>
              </a:r>
            </a:p>
            <a:p>
              <a:pPr algn="ctr"/>
              <a:r>
                <a:rPr kumimoji="1" lang="en-US" altLang="zh-CN" sz="2000" dirty="0" smtClean="0">
                  <a:latin typeface="Monaco" charset="0"/>
                  <a:ea typeface="Monaco" charset="0"/>
                  <a:cs typeface="Monaco" charset="0"/>
                </a:rPr>
                <a:t>‘</a:t>
              </a:r>
              <a:r>
                <a:rPr kumimoji="1" lang="en-US" altLang="zh-CN" sz="2000" dirty="0" err="1" smtClean="0">
                  <a:latin typeface="Monaco" charset="0"/>
                  <a:ea typeface="Monaco" charset="0"/>
                  <a:cs typeface="Monaco" charset="0"/>
                </a:rPr>
                <a:t>Pyth</a:t>
              </a:r>
              <a:r>
                <a:rPr kumimoji="1" lang="en-US" altLang="zh-CN" sz="2000" dirty="0" smtClean="0">
                  <a:latin typeface="Monaco" charset="0"/>
                  <a:ea typeface="Monaco" charset="0"/>
                  <a:cs typeface="Monaco" charset="0"/>
                </a:rPr>
                <a:t>’</a:t>
              </a:r>
            </a:p>
            <a:p>
              <a:pPr algn="ctr"/>
              <a:r>
                <a:rPr kumimoji="1" lang="en-US" altLang="zh-CN" sz="2000" dirty="0" smtClean="0">
                  <a:latin typeface="Monaco" charset="0"/>
                  <a:ea typeface="Monaco" charset="0"/>
                  <a:cs typeface="Monaco" charset="0"/>
                </a:rPr>
                <a:t>‘</a:t>
              </a:r>
              <a:r>
                <a:rPr kumimoji="1" lang="en-US" altLang="zh-CN" sz="2000" dirty="0" err="1" smtClean="0">
                  <a:latin typeface="Monaco" charset="0"/>
                  <a:ea typeface="Monaco" charset="0"/>
                  <a:cs typeface="Monaco" charset="0"/>
                </a:rPr>
                <a:t>Pytho</a:t>
              </a:r>
              <a:r>
                <a:rPr kumimoji="1" lang="en-US" altLang="zh-CN" sz="2000" dirty="0" smtClean="0">
                  <a:latin typeface="Monaco" charset="0"/>
                  <a:ea typeface="Monaco" charset="0"/>
                  <a:cs typeface="Monaco" charset="0"/>
                </a:rPr>
                <a:t>’</a:t>
              </a:r>
            </a:p>
            <a:p>
              <a:pPr algn="ctr"/>
              <a:r>
                <a:rPr kumimoji="1" lang="en-US" altLang="zh-CN" sz="2000" dirty="0" smtClean="0">
                  <a:latin typeface="Monaco" charset="0"/>
                  <a:ea typeface="Monaco" charset="0"/>
                  <a:cs typeface="Monaco" charset="0"/>
                </a:rPr>
                <a:t>‘Python’</a:t>
              </a:r>
            </a:p>
          </p:txBody>
        </p:sp>
        <p:cxnSp>
          <p:nvCxnSpPr>
            <p:cNvPr id="15" name="直线连接符 14"/>
            <p:cNvCxnSpPr/>
            <p:nvPr/>
          </p:nvCxnSpPr>
          <p:spPr>
            <a:xfrm flipH="1">
              <a:off x="3142684" y="5989825"/>
              <a:ext cx="1690728" cy="0"/>
            </a:xfrm>
            <a:prstGeom prst="line">
              <a:avLst/>
            </a:prstGeom>
            <a:ln w="53975">
              <a:solidFill>
                <a:srgbClr val="942124"/>
              </a:solidFill>
              <a:headEnd type="stealth" w="lg" len="med"/>
              <a:tailEnd type="stealth" w="lg" len="med"/>
            </a:ln>
          </p:spPr>
          <p:style>
            <a:lnRef idx="1">
              <a:schemeClr val="accent1"/>
            </a:lnRef>
            <a:fillRef idx="0">
              <a:schemeClr val="accent1"/>
            </a:fillRef>
            <a:effectRef idx="0">
              <a:schemeClr val="accent1"/>
            </a:effectRef>
            <a:fontRef idx="minor">
              <a:schemeClr val="tx1"/>
            </a:fontRef>
          </p:style>
        </p:cxnSp>
        <p:sp>
          <p:nvSpPr>
            <p:cNvPr id="21" name="圆角矩形 20"/>
            <p:cNvSpPr/>
            <p:nvPr/>
          </p:nvSpPr>
          <p:spPr>
            <a:xfrm>
              <a:off x="4833305" y="5709415"/>
              <a:ext cx="2480530" cy="560819"/>
            </a:xfrm>
            <a:prstGeom prst="round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000" dirty="0" smtClean="0">
                  <a:latin typeface="Monaco" charset="0"/>
                  <a:ea typeface="Monaco" charset="0"/>
                  <a:cs typeface="Monaco" charset="0"/>
                </a:rPr>
                <a:t>P(</a:t>
              </a:r>
              <a:r>
                <a:rPr kumimoji="1" lang="en-US" altLang="zh-CN" sz="2000" dirty="0" err="1" smtClean="0">
                  <a:latin typeface="Monaco" charset="0"/>
                  <a:ea typeface="Monaco" charset="0"/>
                  <a:cs typeface="Monaco" charset="0"/>
                </a:rPr>
                <a:t>y|yt|yth|ytho</a:t>
              </a:r>
              <a:r>
                <a:rPr kumimoji="1" lang="en-US" altLang="zh-CN" sz="2000" dirty="0" smtClean="0">
                  <a:latin typeface="Monaco" charset="0"/>
                  <a:ea typeface="Monaco" charset="0"/>
                  <a:cs typeface="Monaco" charset="0"/>
                </a:rPr>
                <a:t>)?n</a:t>
              </a:r>
              <a:endParaRPr kumimoji="1" lang="zh-CN" altLang="en-US" sz="2000" dirty="0">
                <a:latin typeface="Monaco" charset="0"/>
                <a:ea typeface="Monaco" charset="0"/>
                <a:cs typeface="Monaco" charset="0"/>
              </a:endParaRPr>
            </a:p>
          </p:txBody>
        </p:sp>
      </p:grpSp>
      <p:sp>
        <p:nvSpPr>
          <p:cNvPr id="2" name="文本框 1"/>
          <p:cNvSpPr txBox="1"/>
          <p:nvPr/>
        </p:nvSpPr>
        <p:spPr>
          <a:xfrm>
            <a:off x="2413430" y="2924944"/>
            <a:ext cx="1467068" cy="400110"/>
          </a:xfrm>
          <a:prstGeom prst="rect">
            <a:avLst/>
          </a:prstGeom>
          <a:noFill/>
        </p:spPr>
        <p:txBody>
          <a:bodyPr wrap="none" rtlCol="0">
            <a:spAutoFit/>
          </a:bodyPr>
          <a:lstStyle/>
          <a:p>
            <a:r>
              <a:rPr kumimoji="1" lang="zh-CN" altLang="en-US" sz="2000" dirty="0" smtClean="0">
                <a:latin typeface="Microsoft YaHei Light" charset="-122"/>
                <a:ea typeface="Microsoft YaHei Light" charset="-122"/>
                <a:cs typeface="Microsoft YaHei Light" charset="-122"/>
              </a:rPr>
              <a:t>一组字符串</a:t>
            </a:r>
            <a:endParaRPr kumimoji="1" lang="zh-CN" altLang="en-US" sz="2000" dirty="0">
              <a:latin typeface="Microsoft YaHei Light" charset="-122"/>
              <a:ea typeface="Microsoft YaHei Light" charset="-122"/>
              <a:cs typeface="Microsoft YaHei Light" charset="-122"/>
            </a:endParaRPr>
          </a:p>
        </p:txBody>
      </p:sp>
      <p:sp>
        <p:nvSpPr>
          <p:cNvPr id="25" name="文本框 24"/>
          <p:cNvSpPr txBox="1"/>
          <p:nvPr/>
        </p:nvSpPr>
        <p:spPr>
          <a:xfrm>
            <a:off x="6376754" y="2924944"/>
            <a:ext cx="4288353" cy="400110"/>
          </a:xfrm>
          <a:prstGeom prst="rect">
            <a:avLst/>
          </a:prstGeom>
          <a:noFill/>
        </p:spPr>
        <p:txBody>
          <a:bodyPr wrap="none" rtlCol="0">
            <a:spAutoFit/>
          </a:bodyPr>
          <a:lstStyle/>
          <a:p>
            <a:r>
              <a:rPr kumimoji="1" lang="zh-CN" altLang="en-US" sz="2000" dirty="0" smtClean="0">
                <a:latin typeface="Microsoft YaHei Light" charset="-122"/>
                <a:ea typeface="Microsoft YaHei Light" charset="-122"/>
                <a:cs typeface="Microsoft YaHei Light" charset="-122"/>
              </a:rPr>
              <a:t>正则表达式：一行就是特征（模式）</a:t>
            </a:r>
            <a:endParaRPr kumimoji="1" lang="zh-CN" altLang="en-US" sz="2000" dirty="0">
              <a:latin typeface="Microsoft YaHei Light" charset="-122"/>
              <a:ea typeface="Microsoft YaHei Light" charset="-122"/>
              <a:cs typeface="Microsoft YaHei Light" charset="-122"/>
            </a:endParaRPr>
          </a:p>
        </p:txBody>
      </p:sp>
      <p:grpSp>
        <p:nvGrpSpPr>
          <p:cNvPr id="26" name="组 25"/>
          <p:cNvGrpSpPr/>
          <p:nvPr/>
        </p:nvGrpSpPr>
        <p:grpSpPr>
          <a:xfrm>
            <a:off x="2279576" y="5003869"/>
            <a:ext cx="7757133" cy="1623649"/>
            <a:chOff x="1631504" y="5309060"/>
            <a:chExt cx="5682331" cy="1623649"/>
          </a:xfrm>
        </p:grpSpPr>
        <p:sp>
          <p:nvSpPr>
            <p:cNvPr id="27" name="圆角矩形 26"/>
            <p:cNvSpPr/>
            <p:nvPr/>
          </p:nvSpPr>
          <p:spPr>
            <a:xfrm>
              <a:off x="1631504" y="5309060"/>
              <a:ext cx="1521123" cy="1623649"/>
            </a:xfrm>
            <a:prstGeom prst="round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000" dirty="0" smtClean="0">
                  <a:latin typeface="Monaco" charset="0"/>
                  <a:ea typeface="Monaco" charset="0"/>
                  <a:cs typeface="Monaco" charset="0"/>
                </a:rPr>
                <a:t>‘P’</a:t>
              </a:r>
            </a:p>
            <a:p>
              <a:pPr algn="ctr"/>
              <a:r>
                <a:rPr kumimoji="1" lang="en-US" altLang="zh-CN" sz="2000" dirty="0" smtClean="0">
                  <a:latin typeface="Monaco" charset="0"/>
                  <a:ea typeface="Monaco" charset="0"/>
                  <a:cs typeface="Monaco" charset="0"/>
                </a:rPr>
                <a:t>‘</a:t>
              </a:r>
              <a:r>
                <a:rPr kumimoji="1" lang="en-US" altLang="zh-CN" sz="2000" dirty="0" err="1" smtClean="0">
                  <a:latin typeface="Monaco" charset="0"/>
                  <a:ea typeface="Monaco" charset="0"/>
                  <a:cs typeface="Monaco" charset="0"/>
                </a:rPr>
                <a:t>Py</a:t>
              </a:r>
              <a:r>
                <a:rPr kumimoji="1" lang="en-US" altLang="zh-CN" sz="2000" dirty="0" smtClean="0">
                  <a:latin typeface="Monaco" charset="0"/>
                  <a:ea typeface="Monaco" charset="0"/>
                  <a:cs typeface="Monaco" charset="0"/>
                </a:rPr>
                <a:t>’</a:t>
              </a:r>
            </a:p>
            <a:p>
              <a:pPr algn="ctr"/>
              <a:r>
                <a:rPr kumimoji="1" lang="en-US" altLang="zh-CN" sz="2000" dirty="0" smtClean="0">
                  <a:latin typeface="Monaco" charset="0"/>
                  <a:ea typeface="Monaco" charset="0"/>
                  <a:cs typeface="Monaco" charset="0"/>
                </a:rPr>
                <a:t>‘</a:t>
              </a:r>
              <a:r>
                <a:rPr kumimoji="1" lang="en-US" altLang="zh-CN" sz="2000" dirty="0" err="1" smtClean="0">
                  <a:latin typeface="Monaco" charset="0"/>
                  <a:ea typeface="Monaco" charset="0"/>
                  <a:cs typeface="Monaco" charset="0"/>
                </a:rPr>
                <a:t>Pyy</a:t>
              </a:r>
              <a:r>
                <a:rPr kumimoji="1" lang="en-US" altLang="zh-CN" sz="2000" dirty="0" smtClean="0">
                  <a:latin typeface="Monaco" charset="0"/>
                  <a:ea typeface="Monaco" charset="0"/>
                  <a:cs typeface="Monaco" charset="0"/>
                </a:rPr>
                <a:t>’</a:t>
              </a:r>
            </a:p>
            <a:p>
              <a:pPr algn="ctr"/>
              <a:r>
                <a:rPr kumimoji="1" lang="mr-IN" altLang="zh-CN" sz="2000" dirty="0" smtClean="0">
                  <a:latin typeface="Monaco" charset="0"/>
                  <a:ea typeface="Monaco" charset="0"/>
                  <a:cs typeface="Monaco" charset="0"/>
                </a:rPr>
                <a:t>……</a:t>
              </a:r>
              <a:endParaRPr kumimoji="1" lang="en-US" altLang="zh-CN" sz="2000" dirty="0" smtClean="0">
                <a:latin typeface="Monaco" charset="0"/>
                <a:ea typeface="Monaco" charset="0"/>
                <a:cs typeface="Monaco" charset="0"/>
              </a:endParaRPr>
            </a:p>
            <a:p>
              <a:pPr algn="ctr"/>
              <a:r>
                <a:rPr kumimoji="1" lang="en-US" altLang="zh-CN" sz="2000" dirty="0" smtClean="0">
                  <a:latin typeface="Monaco" charset="0"/>
                  <a:ea typeface="Monaco" charset="0"/>
                  <a:cs typeface="Monaco" charset="0"/>
                </a:rPr>
                <a:t>‘</a:t>
              </a:r>
              <a:r>
                <a:rPr kumimoji="1" lang="en-US" altLang="zh-CN" sz="2000" dirty="0" err="1" smtClean="0">
                  <a:latin typeface="Monaco" charset="0"/>
                  <a:ea typeface="Monaco" charset="0"/>
                  <a:cs typeface="Monaco" charset="0"/>
                </a:rPr>
                <a:t>Pyy</a:t>
              </a:r>
              <a:r>
                <a:rPr kumimoji="1" lang="mr-IN" altLang="zh-CN" sz="2000" dirty="0" smtClean="0">
                  <a:latin typeface="Monaco" charset="0"/>
                  <a:ea typeface="Monaco" charset="0"/>
                  <a:cs typeface="Monaco" charset="0"/>
                </a:rPr>
                <a:t>……</a:t>
              </a:r>
              <a:r>
                <a:rPr kumimoji="1" lang="en-US" altLang="zh-CN" sz="2000" dirty="0" smtClean="0">
                  <a:latin typeface="Monaco" charset="0"/>
                  <a:ea typeface="Monaco" charset="0"/>
                  <a:cs typeface="Monaco" charset="0"/>
                </a:rPr>
                <a:t>’</a:t>
              </a:r>
            </a:p>
          </p:txBody>
        </p:sp>
        <p:cxnSp>
          <p:nvCxnSpPr>
            <p:cNvPr id="28" name="直线连接符 27"/>
            <p:cNvCxnSpPr/>
            <p:nvPr/>
          </p:nvCxnSpPr>
          <p:spPr>
            <a:xfrm flipH="1">
              <a:off x="3142684" y="5989825"/>
              <a:ext cx="1690728" cy="0"/>
            </a:xfrm>
            <a:prstGeom prst="line">
              <a:avLst/>
            </a:prstGeom>
            <a:ln w="53975">
              <a:solidFill>
                <a:srgbClr val="942124"/>
              </a:solidFill>
              <a:headEnd type="stealth" w="lg" len="med"/>
              <a:tailEnd type="stealth" w="lg" len="med"/>
            </a:ln>
          </p:spPr>
          <p:style>
            <a:lnRef idx="1">
              <a:schemeClr val="accent1"/>
            </a:lnRef>
            <a:fillRef idx="0">
              <a:schemeClr val="accent1"/>
            </a:fillRef>
            <a:effectRef idx="0">
              <a:schemeClr val="accent1"/>
            </a:effectRef>
            <a:fontRef idx="minor">
              <a:schemeClr val="tx1"/>
            </a:fontRef>
          </p:style>
        </p:cxnSp>
        <p:sp>
          <p:nvSpPr>
            <p:cNvPr id="29" name="圆角矩形 28"/>
            <p:cNvSpPr/>
            <p:nvPr/>
          </p:nvSpPr>
          <p:spPr>
            <a:xfrm>
              <a:off x="4833305" y="5709415"/>
              <a:ext cx="2480530" cy="560819"/>
            </a:xfrm>
            <a:prstGeom prst="round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000" dirty="0" err="1" smtClean="0">
                  <a:latin typeface="Monaco" charset="0"/>
                  <a:ea typeface="Monaco" charset="0"/>
                  <a:cs typeface="Monaco" charset="0"/>
                </a:rPr>
                <a:t>Py</a:t>
              </a:r>
              <a:r>
                <a:rPr kumimoji="1" lang="en-US" altLang="zh-CN" sz="2000" dirty="0" smtClean="0">
                  <a:latin typeface="Monaco" charset="0"/>
                  <a:ea typeface="Monaco" charset="0"/>
                  <a:cs typeface="Monaco" charset="0"/>
                </a:rPr>
                <a:t>+</a:t>
              </a:r>
              <a:endParaRPr kumimoji="1" lang="zh-CN" altLang="en-US" sz="2000" dirty="0">
                <a:latin typeface="Monaco" charset="0"/>
                <a:ea typeface="Monaco" charset="0"/>
                <a:cs typeface="Monaco" charset="0"/>
              </a:endParaRPr>
            </a:p>
          </p:txBody>
        </p:sp>
      </p:grpSp>
    </p:spTree>
    <p:extLst>
      <p:ext uri="{BB962C8B-B14F-4D97-AF65-F5344CB8AC3E}">
        <p14:creationId xmlns:p14="http://schemas.microsoft.com/office/powerpoint/2010/main" xmlns="" val="461963287"/>
      </p:ext>
    </p:extLst>
  </p:cSld>
  <p:clrMapOvr>
    <a:masterClrMapping/>
  </p:clrMapOvr>
  <p:timing>
    <p:tnLst>
      <p:par>
        <p:cTn id="1" dur="indefinite" restart="never" nodeType="tmRoot"/>
      </p:par>
    </p:tnLst>
  </p:timing>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5"/>
          <p:cNvSpPr txBox="1"/>
          <p:nvPr/>
        </p:nvSpPr>
        <p:spPr>
          <a:xfrm>
            <a:off x="953786" y="709485"/>
            <a:ext cx="3414022" cy="523220"/>
          </a:xfrm>
          <a:prstGeom prst="rect">
            <a:avLst/>
          </a:prstGeom>
          <a:noFill/>
        </p:spPr>
        <p:txBody>
          <a:bodyPr wrap="square" rtlCol="0">
            <a:spAutoFit/>
          </a:bodyPr>
          <a:lstStyle/>
          <a:p>
            <a:r>
              <a:rPr lang="zh-CN" altLang="en-US" sz="2800" dirty="0">
                <a:solidFill>
                  <a:prstClr val="white"/>
                </a:solidFill>
                <a:latin typeface="微软雅黑 Light" panose="020B0502040204020203" pitchFamily="34" charset="-122"/>
                <a:ea typeface="微软雅黑 Light" panose="020B0502040204020203" pitchFamily="34" charset="-122"/>
              </a:rPr>
              <a:t>错误类型</a:t>
            </a:r>
          </a:p>
        </p:txBody>
      </p:sp>
      <p:sp>
        <p:nvSpPr>
          <p:cNvPr id="18" name="TextBox 17"/>
          <p:cNvSpPr txBox="1"/>
          <p:nvPr/>
        </p:nvSpPr>
        <p:spPr>
          <a:xfrm>
            <a:off x="299972" y="2100912"/>
            <a:ext cx="11700684" cy="3416320"/>
          </a:xfrm>
          <a:prstGeom prst="rect">
            <a:avLst/>
          </a:prstGeom>
          <a:noFill/>
        </p:spPr>
        <p:txBody>
          <a:bodyPr wrap="square" rtlCol="0">
            <a:spAutoFit/>
          </a:bodyPr>
          <a:lstStyle/>
          <a:p>
            <a:pPr marL="342900" indent="-342900">
              <a:lnSpc>
                <a:spcPct val="150000"/>
              </a:lnSpc>
              <a:buClr>
                <a:schemeClr val="tx1"/>
              </a:buClr>
              <a:buFont typeface="Arial" charset="0"/>
              <a:buChar char="•"/>
            </a:pPr>
            <a:r>
              <a:rPr lang="en-US" altLang="zh-CN" sz="2400" dirty="0" smtClean="0">
                <a:solidFill>
                  <a:prstClr val="black"/>
                </a:solidFill>
                <a:latin typeface="Microsoft YaHei Light" charset="-122"/>
                <a:ea typeface="Microsoft YaHei Light" charset="-122"/>
                <a:cs typeface="Microsoft YaHei Light" charset="-122"/>
              </a:rPr>
              <a:t>1956</a:t>
            </a:r>
            <a:r>
              <a:rPr lang="zh-CN" altLang="en-US" sz="2400" dirty="0" smtClean="0">
                <a:solidFill>
                  <a:prstClr val="black"/>
                </a:solidFill>
                <a:latin typeface="Microsoft YaHei Light" charset="-122"/>
                <a:ea typeface="Microsoft YaHei Light" charset="-122"/>
                <a:cs typeface="Microsoft YaHei Light" charset="-122"/>
              </a:rPr>
              <a:t>年，</a:t>
            </a:r>
            <a:r>
              <a:rPr lang="zh-CN" altLang="en-US" sz="2400" dirty="0">
                <a:latin typeface="Microsoft YaHei Light" charset="-122"/>
                <a:ea typeface="Microsoft YaHei Light" charset="-122"/>
                <a:cs typeface="Microsoft YaHei Light" charset="-122"/>
              </a:rPr>
              <a:t>一位叫 </a:t>
            </a:r>
            <a:r>
              <a:rPr lang="en-US" altLang="zh-CN" sz="2400" dirty="0">
                <a:latin typeface="Microsoft YaHei Light" charset="-122"/>
                <a:ea typeface="Microsoft YaHei Light" charset="-122"/>
                <a:cs typeface="Microsoft YaHei Light" charset="-122"/>
              </a:rPr>
              <a:t>Stephen </a:t>
            </a:r>
            <a:r>
              <a:rPr lang="en-US" altLang="zh-CN" sz="2400" dirty="0" err="1">
                <a:latin typeface="Microsoft YaHei Light" charset="-122"/>
                <a:ea typeface="Microsoft YaHei Light" charset="-122"/>
                <a:cs typeface="Microsoft YaHei Light" charset="-122"/>
              </a:rPr>
              <a:t>Kleene</a:t>
            </a:r>
            <a:r>
              <a:rPr lang="en-US" altLang="zh-CN" sz="2400" dirty="0">
                <a:latin typeface="Microsoft YaHei Light" charset="-122"/>
                <a:ea typeface="Microsoft YaHei Light" charset="-122"/>
                <a:cs typeface="Microsoft YaHei Light" charset="-122"/>
              </a:rPr>
              <a:t> </a:t>
            </a:r>
            <a:r>
              <a:rPr lang="zh-CN" altLang="en-US" sz="2400" dirty="0">
                <a:latin typeface="Microsoft YaHei Light" charset="-122"/>
                <a:ea typeface="Microsoft YaHei Light" charset="-122"/>
                <a:cs typeface="Microsoft YaHei Light" charset="-122"/>
              </a:rPr>
              <a:t>的数学家在 </a:t>
            </a:r>
            <a:r>
              <a:rPr lang="en-US" altLang="zh-CN" sz="2400" dirty="0">
                <a:latin typeface="Microsoft YaHei Light" charset="-122"/>
                <a:ea typeface="Microsoft YaHei Light" charset="-122"/>
                <a:cs typeface="Microsoft YaHei Light" charset="-122"/>
              </a:rPr>
              <a:t>McCulloch </a:t>
            </a:r>
            <a:r>
              <a:rPr lang="zh-CN" altLang="en-US" sz="2400" dirty="0">
                <a:latin typeface="Microsoft YaHei Light" charset="-122"/>
                <a:ea typeface="Microsoft YaHei Light" charset="-122"/>
                <a:cs typeface="Microsoft YaHei Light" charset="-122"/>
              </a:rPr>
              <a:t>和 </a:t>
            </a:r>
            <a:r>
              <a:rPr lang="en-US" altLang="zh-CN" sz="2400" dirty="0">
                <a:latin typeface="Microsoft YaHei Light" charset="-122"/>
                <a:ea typeface="Microsoft YaHei Light" charset="-122"/>
                <a:cs typeface="Microsoft YaHei Light" charset="-122"/>
              </a:rPr>
              <a:t>Pitts </a:t>
            </a:r>
            <a:r>
              <a:rPr lang="zh-CN" altLang="en-US" sz="2400" dirty="0">
                <a:latin typeface="Microsoft YaHei Light" charset="-122"/>
                <a:ea typeface="Microsoft YaHei Light" charset="-122"/>
                <a:cs typeface="Microsoft YaHei Light" charset="-122"/>
              </a:rPr>
              <a:t>早期工作的基础上，发表了一篇标题为“神经网事件的表示法”的论文，引入了正则表达式的</a:t>
            </a:r>
            <a:r>
              <a:rPr lang="zh-CN" altLang="en-US" sz="2400" dirty="0" smtClean="0">
                <a:latin typeface="Microsoft YaHei Light" charset="-122"/>
                <a:ea typeface="Microsoft YaHei Light" charset="-122"/>
                <a:cs typeface="Microsoft YaHei Light" charset="-122"/>
              </a:rPr>
              <a:t>概念</a:t>
            </a:r>
            <a:endParaRPr lang="en-US" altLang="zh-CN" sz="2400" dirty="0" smtClean="0">
              <a:latin typeface="Microsoft YaHei Light" charset="-122"/>
              <a:ea typeface="Microsoft YaHei Light" charset="-122"/>
              <a:cs typeface="Microsoft YaHei Light" charset="-122"/>
            </a:endParaRPr>
          </a:p>
          <a:p>
            <a:pPr marL="342900" indent="-342900">
              <a:lnSpc>
                <a:spcPct val="150000"/>
              </a:lnSpc>
              <a:buClr>
                <a:schemeClr val="tx1"/>
              </a:buClr>
              <a:buFont typeface="Arial" charset="0"/>
              <a:buChar char="•"/>
            </a:pPr>
            <a:r>
              <a:rPr lang="zh-CN" altLang="en-US" sz="2400" dirty="0" smtClean="0">
                <a:solidFill>
                  <a:prstClr val="black"/>
                </a:solidFill>
                <a:latin typeface="Microsoft YaHei Light" charset="-122"/>
                <a:ea typeface="Microsoft YaHei Light" charset="-122"/>
                <a:cs typeface="Microsoft YaHei Light" charset="-122"/>
              </a:rPr>
              <a:t>随后，将这一工作应用于</a:t>
            </a:r>
            <a:r>
              <a:rPr lang="zh-CN" altLang="en-US" sz="2400" dirty="0">
                <a:latin typeface="Microsoft YaHei Light" charset="-122"/>
                <a:ea typeface="Microsoft YaHei Light" charset="-122"/>
                <a:cs typeface="Microsoft YaHei Light" charset="-122"/>
              </a:rPr>
              <a:t>使用 </a:t>
            </a:r>
            <a:r>
              <a:rPr lang="en-US" altLang="zh-CN" sz="2400" dirty="0">
                <a:latin typeface="Microsoft YaHei Light" charset="-122"/>
                <a:ea typeface="Microsoft YaHei Light" charset="-122"/>
                <a:cs typeface="Microsoft YaHei Light" charset="-122"/>
              </a:rPr>
              <a:t>Ken Thompson </a:t>
            </a:r>
            <a:r>
              <a:rPr lang="zh-CN" altLang="en-US" sz="2400" dirty="0">
                <a:latin typeface="Microsoft YaHei Light" charset="-122"/>
                <a:ea typeface="Microsoft YaHei Light" charset="-122"/>
                <a:cs typeface="Microsoft YaHei Light" charset="-122"/>
              </a:rPr>
              <a:t>的计算搜索算法的一些早期研究，</a:t>
            </a:r>
            <a:r>
              <a:rPr lang="en-US" altLang="zh-CN" sz="2400" dirty="0">
                <a:latin typeface="Microsoft YaHei Light" charset="-122"/>
                <a:ea typeface="Microsoft YaHei Light" charset="-122"/>
                <a:cs typeface="Microsoft YaHei Light" charset="-122"/>
              </a:rPr>
              <a:t>Ken Thompson </a:t>
            </a:r>
            <a:r>
              <a:rPr lang="zh-CN" altLang="en-US" sz="2400" dirty="0">
                <a:latin typeface="Microsoft YaHei Light" charset="-122"/>
                <a:ea typeface="Microsoft YaHei Light" charset="-122"/>
                <a:cs typeface="Microsoft YaHei Light" charset="-122"/>
              </a:rPr>
              <a:t>是 </a:t>
            </a:r>
            <a:r>
              <a:rPr lang="en-US" altLang="zh-CN" sz="2400" dirty="0">
                <a:latin typeface="Microsoft YaHei Light" charset="-122"/>
                <a:ea typeface="Microsoft YaHei Light" charset="-122"/>
                <a:cs typeface="Microsoft YaHei Light" charset="-122"/>
              </a:rPr>
              <a:t>Unix </a:t>
            </a:r>
            <a:r>
              <a:rPr lang="zh-CN" altLang="en-US" sz="2400" dirty="0">
                <a:latin typeface="Microsoft YaHei Light" charset="-122"/>
                <a:ea typeface="Microsoft YaHei Light" charset="-122"/>
                <a:cs typeface="Microsoft YaHei Light" charset="-122"/>
              </a:rPr>
              <a:t>的主要</a:t>
            </a:r>
            <a:r>
              <a:rPr lang="zh-CN" altLang="en-US" sz="2400" dirty="0" smtClean="0">
                <a:latin typeface="Microsoft YaHei Light" charset="-122"/>
                <a:ea typeface="Microsoft YaHei Light" charset="-122"/>
                <a:cs typeface="Microsoft YaHei Light" charset="-122"/>
              </a:rPr>
              <a:t>发明人</a:t>
            </a:r>
            <a:endParaRPr lang="en-US" altLang="zh-CN" sz="2400" dirty="0" smtClean="0">
              <a:latin typeface="Microsoft YaHei Light" charset="-122"/>
              <a:ea typeface="Microsoft YaHei Light" charset="-122"/>
              <a:cs typeface="Microsoft YaHei Light" charset="-122"/>
            </a:endParaRPr>
          </a:p>
          <a:p>
            <a:pPr marL="342900" indent="-342900">
              <a:lnSpc>
                <a:spcPct val="150000"/>
              </a:lnSpc>
              <a:buClr>
                <a:schemeClr val="tx1"/>
              </a:buClr>
              <a:buFont typeface="Arial" charset="0"/>
              <a:buChar char="•"/>
            </a:pPr>
            <a:r>
              <a:rPr lang="zh-CN" altLang="en-US" sz="2400" dirty="0" smtClean="0">
                <a:solidFill>
                  <a:prstClr val="black"/>
                </a:solidFill>
                <a:latin typeface="Microsoft YaHei Light" charset="-122"/>
                <a:ea typeface="Microsoft YaHei Light" charset="-122"/>
                <a:cs typeface="Microsoft YaHei Light" charset="-122"/>
              </a:rPr>
              <a:t>正则表达式的第一个应用程序就是</a:t>
            </a:r>
            <a:r>
              <a:rPr lang="en-US" altLang="zh-CN" sz="2400" dirty="0" smtClean="0">
                <a:solidFill>
                  <a:prstClr val="black"/>
                </a:solidFill>
                <a:latin typeface="Microsoft YaHei Light" charset="-122"/>
                <a:ea typeface="Microsoft YaHei Light" charset="-122"/>
                <a:cs typeface="Microsoft YaHei Light" charset="-122"/>
              </a:rPr>
              <a:t>Unix</a:t>
            </a:r>
            <a:r>
              <a:rPr lang="zh-CN" altLang="en-US" sz="2400" dirty="0" smtClean="0">
                <a:solidFill>
                  <a:prstClr val="black"/>
                </a:solidFill>
                <a:latin typeface="Microsoft YaHei Light" charset="-122"/>
                <a:ea typeface="Microsoft YaHei Light" charset="-122"/>
                <a:cs typeface="Microsoft YaHei Light" charset="-122"/>
              </a:rPr>
              <a:t>中的 </a:t>
            </a:r>
            <a:r>
              <a:rPr lang="en-US" altLang="zh-CN" sz="2400" dirty="0" err="1" smtClean="0">
                <a:solidFill>
                  <a:prstClr val="black"/>
                </a:solidFill>
                <a:latin typeface="Monaco" charset="0"/>
                <a:ea typeface="Monaco" charset="0"/>
                <a:cs typeface="Monaco" charset="0"/>
              </a:rPr>
              <a:t>qed</a:t>
            </a:r>
            <a:r>
              <a:rPr lang="zh-CN" altLang="en-US" sz="2400" dirty="0" smtClean="0">
                <a:solidFill>
                  <a:prstClr val="black"/>
                </a:solidFill>
                <a:latin typeface="Monaco" charset="0"/>
                <a:ea typeface="Monaco" charset="0"/>
                <a:cs typeface="Monaco" charset="0"/>
              </a:rPr>
              <a:t> </a:t>
            </a:r>
            <a:r>
              <a:rPr lang="zh-CN" altLang="en-US" sz="2400" dirty="0" smtClean="0">
                <a:solidFill>
                  <a:prstClr val="black"/>
                </a:solidFill>
                <a:latin typeface="Microsoft YaHei Light" charset="-122"/>
                <a:ea typeface="Microsoft YaHei Light" charset="-122"/>
                <a:cs typeface="Microsoft YaHei Light" charset="-122"/>
              </a:rPr>
              <a:t>编辑器</a:t>
            </a:r>
            <a:endParaRPr lang="en-US" altLang="zh-CN" sz="2400" dirty="0" smtClean="0">
              <a:solidFill>
                <a:prstClr val="black"/>
              </a:solidFill>
              <a:latin typeface="Microsoft YaHei Light" charset="-122"/>
              <a:ea typeface="Microsoft YaHei Light" charset="-122"/>
              <a:cs typeface="Microsoft YaHei Light" charset="-122"/>
            </a:endParaRPr>
          </a:p>
          <a:p>
            <a:pPr marL="342900" indent="-342900">
              <a:lnSpc>
                <a:spcPct val="150000"/>
              </a:lnSpc>
              <a:buClr>
                <a:schemeClr val="tx1"/>
              </a:buClr>
              <a:buFont typeface="Arial" charset="0"/>
              <a:buChar char="•"/>
            </a:pPr>
            <a:r>
              <a:rPr lang="zh-CN" altLang="en-US" sz="2400" dirty="0" smtClean="0">
                <a:solidFill>
                  <a:prstClr val="black"/>
                </a:solidFill>
                <a:latin typeface="Microsoft YaHei Light" charset="-122"/>
                <a:ea typeface="Microsoft YaHei Light" charset="-122"/>
                <a:cs typeface="Microsoft YaHei Light" charset="-122"/>
              </a:rPr>
              <a:t>从那时起直到现在：</a:t>
            </a:r>
            <a:r>
              <a:rPr lang="zh-CN" altLang="en-US" sz="2400" dirty="0">
                <a:latin typeface="Microsoft YaHei Light" charset="-122"/>
                <a:ea typeface="Microsoft YaHei Light" charset="-122"/>
                <a:cs typeface="Microsoft YaHei Light" charset="-122"/>
              </a:rPr>
              <a:t>则表达式都是基于文本的编辑器和搜索工具中的一个重要部分</a:t>
            </a:r>
            <a:endParaRPr lang="en-US" altLang="zh-CN" sz="2400" dirty="0">
              <a:solidFill>
                <a:prstClr val="black"/>
              </a:solidFill>
              <a:latin typeface="Microsoft YaHei Light" charset="-122"/>
              <a:ea typeface="Microsoft YaHei Light" charset="-122"/>
              <a:cs typeface="Microsoft YaHei Light" charset="-122"/>
            </a:endParaRPr>
          </a:p>
        </p:txBody>
      </p:sp>
      <p:sp>
        <p:nvSpPr>
          <p:cNvPr id="22" name="文本框 5"/>
          <p:cNvSpPr txBox="1"/>
          <p:nvPr/>
        </p:nvSpPr>
        <p:spPr>
          <a:xfrm>
            <a:off x="911424" y="836712"/>
            <a:ext cx="2664296" cy="400110"/>
          </a:xfrm>
          <a:prstGeom prst="rect">
            <a:avLst/>
          </a:prstGeom>
          <a:noFill/>
        </p:spPr>
        <p:txBody>
          <a:bodyPr wrap="square" rtlCol="0">
            <a:spAutoFit/>
          </a:bodyPr>
          <a:lstStyle/>
          <a:p>
            <a:r>
              <a:rPr lang="zh-CN" altLang="en-US" sz="2000" dirty="0">
                <a:solidFill>
                  <a:prstClr val="white"/>
                </a:solidFill>
                <a:latin typeface="微软雅黑 Light" panose="020B0502040204020203" pitchFamily="34" charset="-122"/>
                <a:ea typeface="微软雅黑 Light" panose="020B0502040204020203" pitchFamily="34" charset="-122"/>
              </a:rPr>
              <a:t>聚类分析</a:t>
            </a:r>
          </a:p>
        </p:txBody>
      </p:sp>
      <p:sp>
        <p:nvSpPr>
          <p:cNvPr id="23" name="矩形 28"/>
          <p:cNvSpPr/>
          <p:nvPr/>
        </p:nvSpPr>
        <p:spPr>
          <a:xfrm>
            <a:off x="-18898" y="671163"/>
            <a:ext cx="510214"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
        <p:nvSpPr>
          <p:cNvPr id="24" name="矩形 4"/>
          <p:cNvSpPr/>
          <p:nvPr/>
        </p:nvSpPr>
        <p:spPr>
          <a:xfrm>
            <a:off x="479376" y="674237"/>
            <a:ext cx="3312368" cy="595228"/>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6" name="文本框 5"/>
          <p:cNvSpPr txBox="1"/>
          <p:nvPr/>
        </p:nvSpPr>
        <p:spPr>
          <a:xfrm>
            <a:off x="953786" y="709485"/>
            <a:ext cx="6366350" cy="523220"/>
          </a:xfrm>
          <a:prstGeom prst="rect">
            <a:avLst/>
          </a:prstGeom>
          <a:noFill/>
        </p:spPr>
        <p:txBody>
          <a:bodyPr wrap="square" rtlCol="0">
            <a:spAutoFit/>
          </a:bodyPr>
          <a:lstStyle/>
          <a:p>
            <a:r>
              <a:rPr lang="zh-CN" altLang="en-US" sz="2800" dirty="0" smtClean="0">
                <a:solidFill>
                  <a:prstClr val="white"/>
                </a:solidFill>
                <a:latin typeface="微软雅黑 Light" panose="020B0502040204020203" pitchFamily="34" charset="-122"/>
                <a:ea typeface="微软雅黑 Light" panose="020B0502040204020203" pitchFamily="34" charset="-122"/>
              </a:rPr>
              <a:t>正则表达式历史</a:t>
            </a:r>
            <a:endParaRPr lang="zh-CN" altLang="en-US" sz="2800" dirty="0">
              <a:solidFill>
                <a:prstClr val="white"/>
              </a:solidFill>
              <a:latin typeface="微软雅黑 Light" panose="020B0502040204020203" pitchFamily="34" charset="-122"/>
              <a:ea typeface="微软雅黑 Light" panose="020B0502040204020203" pitchFamily="34" charset="-122"/>
            </a:endParaRPr>
          </a:p>
        </p:txBody>
      </p:sp>
      <p:sp>
        <p:nvSpPr>
          <p:cNvPr id="27" name="Freeform 83"/>
          <p:cNvSpPr>
            <a:spLocks noChangeArrowheads="1"/>
          </p:cNvSpPr>
          <p:nvPr/>
        </p:nvSpPr>
        <p:spPr bwMode="auto">
          <a:xfrm>
            <a:off x="92209" y="826314"/>
            <a:ext cx="288000" cy="288000"/>
          </a:xfrm>
          <a:custGeom>
            <a:avLst/>
            <a:gdLst>
              <a:gd name="T0" fmla="*/ 38764526 w 602"/>
              <a:gd name="T1" fmla="*/ 78442719 h 602"/>
              <a:gd name="T2" fmla="*/ 38764526 w 602"/>
              <a:gd name="T3" fmla="*/ 78442719 h 602"/>
              <a:gd name="T4" fmla="*/ 0 w 602"/>
              <a:gd name="T5" fmla="*/ 38764526 h 602"/>
              <a:gd name="T6" fmla="*/ 38764526 w 602"/>
              <a:gd name="T7" fmla="*/ 0 h 602"/>
              <a:gd name="T8" fmla="*/ 78442719 w 602"/>
              <a:gd name="T9" fmla="*/ 38764526 h 602"/>
              <a:gd name="T10" fmla="*/ 38764526 w 602"/>
              <a:gd name="T11" fmla="*/ 78442719 h 602"/>
              <a:gd name="T12" fmla="*/ 61866665 w 602"/>
              <a:gd name="T13" fmla="*/ 16576054 h 602"/>
              <a:gd name="T14" fmla="*/ 61866665 w 602"/>
              <a:gd name="T15" fmla="*/ 16576054 h 602"/>
              <a:gd name="T16" fmla="*/ 38764526 w 602"/>
              <a:gd name="T17" fmla="*/ 38764526 h 602"/>
              <a:gd name="T18" fmla="*/ 38764526 w 602"/>
              <a:gd name="T19" fmla="*/ 7308970 h 602"/>
              <a:gd name="T20" fmla="*/ 7439751 w 602"/>
              <a:gd name="T21" fmla="*/ 38764526 h 602"/>
              <a:gd name="T22" fmla="*/ 38764526 w 602"/>
              <a:gd name="T23" fmla="*/ 71002968 h 602"/>
              <a:gd name="T24" fmla="*/ 71002968 w 602"/>
              <a:gd name="T25" fmla="*/ 38764526 h 602"/>
              <a:gd name="T26" fmla="*/ 61866665 w 602"/>
              <a:gd name="T27" fmla="*/ 16576054 h 60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02" h="602">
                <a:moveTo>
                  <a:pt x="297" y="601"/>
                </a:moveTo>
                <a:lnTo>
                  <a:pt x="297" y="601"/>
                </a:lnTo>
                <a:cubicBezTo>
                  <a:pt x="135" y="601"/>
                  <a:pt x="0" y="466"/>
                  <a:pt x="0" y="297"/>
                </a:cubicBezTo>
                <a:cubicBezTo>
                  <a:pt x="0" y="134"/>
                  <a:pt x="135" y="0"/>
                  <a:pt x="297" y="0"/>
                </a:cubicBezTo>
                <a:cubicBezTo>
                  <a:pt x="467" y="0"/>
                  <a:pt x="601" y="134"/>
                  <a:pt x="601" y="297"/>
                </a:cubicBezTo>
                <a:cubicBezTo>
                  <a:pt x="601" y="466"/>
                  <a:pt x="467" y="601"/>
                  <a:pt x="297" y="601"/>
                </a:cubicBezTo>
                <a:close/>
                <a:moveTo>
                  <a:pt x="474" y="127"/>
                </a:moveTo>
                <a:lnTo>
                  <a:pt x="474" y="127"/>
                </a:lnTo>
                <a:cubicBezTo>
                  <a:pt x="297" y="297"/>
                  <a:pt x="297" y="297"/>
                  <a:pt x="297" y="297"/>
                </a:cubicBezTo>
                <a:cubicBezTo>
                  <a:pt x="297" y="56"/>
                  <a:pt x="297" y="56"/>
                  <a:pt x="297" y="56"/>
                </a:cubicBezTo>
                <a:cubicBezTo>
                  <a:pt x="163" y="56"/>
                  <a:pt x="57" y="162"/>
                  <a:pt x="57" y="297"/>
                </a:cubicBezTo>
                <a:cubicBezTo>
                  <a:pt x="57" y="431"/>
                  <a:pt x="163" y="544"/>
                  <a:pt x="297" y="544"/>
                </a:cubicBezTo>
                <a:cubicBezTo>
                  <a:pt x="431" y="544"/>
                  <a:pt x="544" y="431"/>
                  <a:pt x="544" y="297"/>
                </a:cubicBezTo>
                <a:cubicBezTo>
                  <a:pt x="544" y="233"/>
                  <a:pt x="516" y="169"/>
                  <a:pt x="474" y="127"/>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solidFill>
                <a:prstClr val="black"/>
              </a:solidFill>
            </a:endParaRPr>
          </a:p>
        </p:txBody>
      </p:sp>
    </p:spTree>
    <p:extLst>
      <p:ext uri="{BB962C8B-B14F-4D97-AF65-F5344CB8AC3E}">
        <p14:creationId xmlns:p14="http://schemas.microsoft.com/office/powerpoint/2010/main" xmlns="" val="55335352"/>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5"/>
          <p:cNvSpPr txBox="1"/>
          <p:nvPr/>
        </p:nvSpPr>
        <p:spPr>
          <a:xfrm>
            <a:off x="953786" y="709485"/>
            <a:ext cx="3414022" cy="523220"/>
          </a:xfrm>
          <a:prstGeom prst="rect">
            <a:avLst/>
          </a:prstGeom>
          <a:noFill/>
        </p:spPr>
        <p:txBody>
          <a:bodyPr wrap="square" rtlCol="0">
            <a:spAutoFit/>
          </a:bodyPr>
          <a:lstStyle/>
          <a:p>
            <a:r>
              <a:rPr lang="zh-CN" altLang="en-US" sz="2800" dirty="0">
                <a:solidFill>
                  <a:prstClr val="white"/>
                </a:solidFill>
                <a:latin typeface="微软雅黑 Light" panose="020B0502040204020203" pitchFamily="34" charset="-122"/>
                <a:ea typeface="微软雅黑 Light" panose="020B0502040204020203" pitchFamily="34" charset="-122"/>
              </a:rPr>
              <a:t>错误类型</a:t>
            </a:r>
          </a:p>
        </p:txBody>
      </p:sp>
      <p:sp>
        <p:nvSpPr>
          <p:cNvPr id="18" name="TextBox 17"/>
          <p:cNvSpPr txBox="1"/>
          <p:nvPr/>
        </p:nvSpPr>
        <p:spPr>
          <a:xfrm>
            <a:off x="491316" y="1772816"/>
            <a:ext cx="11191170" cy="3416320"/>
          </a:xfrm>
          <a:prstGeom prst="rect">
            <a:avLst/>
          </a:prstGeom>
          <a:noFill/>
        </p:spPr>
        <p:txBody>
          <a:bodyPr wrap="square" rtlCol="0">
            <a:spAutoFit/>
          </a:bodyPr>
          <a:lstStyle/>
          <a:p>
            <a:pPr marL="342900" indent="-342900">
              <a:lnSpc>
                <a:spcPct val="150000"/>
              </a:lnSpc>
              <a:buClr>
                <a:schemeClr val="tx1"/>
              </a:buClr>
              <a:buFont typeface="Arial" charset="0"/>
              <a:buChar char="•"/>
            </a:pPr>
            <a:r>
              <a:rPr lang="zh-CN" altLang="en-US" sz="2400" dirty="0" smtClean="0">
                <a:solidFill>
                  <a:prstClr val="black"/>
                </a:solidFill>
                <a:latin typeface="微软雅黑 Light" panose="020B0502040204020203" pitchFamily="34" charset="-122"/>
                <a:ea typeface="微软雅黑 Light" panose="020B0502040204020203" pitchFamily="34" charset="-122"/>
              </a:rPr>
              <a:t>正则表达式是一种通用的字符串表达框架</a:t>
            </a:r>
            <a:endParaRPr lang="en-US" altLang="zh-CN" sz="2400" dirty="0" smtClean="0">
              <a:solidFill>
                <a:prstClr val="black"/>
              </a:solidFill>
              <a:latin typeface="微软雅黑 Light" panose="020B0502040204020203" pitchFamily="34" charset="-122"/>
              <a:ea typeface="微软雅黑 Light" panose="020B0502040204020203" pitchFamily="34" charset="-122"/>
            </a:endParaRPr>
          </a:p>
          <a:p>
            <a:pPr marL="342900" indent="-342900">
              <a:lnSpc>
                <a:spcPct val="150000"/>
              </a:lnSpc>
              <a:buClr>
                <a:schemeClr val="tx1"/>
              </a:buClr>
              <a:buFont typeface="Arial" charset="0"/>
              <a:buChar char="•"/>
            </a:pPr>
            <a:r>
              <a:rPr lang="en-US" altLang="zh-CN" sz="2400" dirty="0" smtClean="0">
                <a:solidFill>
                  <a:prstClr val="black"/>
                </a:solidFill>
                <a:latin typeface="微软雅黑 Light" panose="020B0502040204020203" pitchFamily="34" charset="-122"/>
                <a:ea typeface="微软雅黑 Light" panose="020B0502040204020203" pitchFamily="34" charset="-122"/>
              </a:rPr>
              <a:t>Java</a:t>
            </a:r>
            <a:r>
              <a:rPr lang="zh-CN" altLang="en-US" sz="2400" dirty="0" smtClean="0">
                <a:solidFill>
                  <a:prstClr val="black"/>
                </a:solidFill>
                <a:latin typeface="微软雅黑 Light" panose="020B0502040204020203" pitchFamily="34" charset="-122"/>
                <a:ea typeface="微软雅黑 Light" panose="020B0502040204020203" pitchFamily="34" charset="-122"/>
              </a:rPr>
              <a:t>：</a:t>
            </a:r>
            <a:r>
              <a:rPr lang="en-US" altLang="zh-CN" sz="2400" dirty="0" err="1" smtClean="0">
                <a:solidFill>
                  <a:prstClr val="black"/>
                </a:solidFill>
                <a:latin typeface="微软雅黑 Light" panose="020B0502040204020203" pitchFamily="34" charset="-122"/>
                <a:ea typeface="微软雅黑 Light" panose="020B0502040204020203" pitchFamily="34" charset="-122"/>
              </a:rPr>
              <a:t>util.regrex</a:t>
            </a:r>
            <a:r>
              <a:rPr lang="zh-CN" altLang="en-US" sz="2400" dirty="0" smtClean="0">
                <a:solidFill>
                  <a:prstClr val="black"/>
                </a:solidFill>
                <a:latin typeface="微软雅黑 Light" panose="020B0502040204020203" pitchFamily="34" charset="-122"/>
                <a:ea typeface="微软雅黑 Light" panose="020B0502040204020203" pitchFamily="34" charset="-122"/>
              </a:rPr>
              <a:t>包</a:t>
            </a:r>
            <a:endParaRPr lang="en-US" altLang="zh-CN" sz="2400" dirty="0" smtClean="0">
              <a:solidFill>
                <a:prstClr val="black"/>
              </a:solidFill>
              <a:latin typeface="微软雅黑 Light" panose="020B0502040204020203" pitchFamily="34" charset="-122"/>
              <a:ea typeface="微软雅黑 Light" panose="020B0502040204020203" pitchFamily="34" charset="-122"/>
            </a:endParaRPr>
          </a:p>
          <a:p>
            <a:pPr marL="342900" indent="-342900">
              <a:lnSpc>
                <a:spcPct val="150000"/>
              </a:lnSpc>
              <a:buClr>
                <a:schemeClr val="tx1"/>
              </a:buClr>
              <a:buFont typeface="Arial" charset="0"/>
              <a:buChar char="•"/>
            </a:pPr>
            <a:r>
              <a:rPr lang="en-US" altLang="zh-CN" sz="2400" dirty="0" smtClean="0">
                <a:solidFill>
                  <a:prstClr val="black"/>
                </a:solidFill>
                <a:latin typeface="微软雅黑 Light" panose="020B0502040204020203" pitchFamily="34" charset="-122"/>
                <a:ea typeface="微软雅黑 Light" panose="020B0502040204020203" pitchFamily="34" charset="-122"/>
              </a:rPr>
              <a:t>Linux</a:t>
            </a:r>
            <a:r>
              <a:rPr lang="zh-CN" altLang="en-US" sz="2400" dirty="0" smtClean="0">
                <a:solidFill>
                  <a:prstClr val="black"/>
                </a:solidFill>
                <a:latin typeface="微软雅黑 Light" panose="020B0502040204020203" pitchFamily="34" charset="-122"/>
                <a:ea typeface="微软雅黑 Light" panose="020B0502040204020203" pitchFamily="34" charset="-122"/>
              </a:rPr>
              <a:t> </a:t>
            </a:r>
            <a:r>
              <a:rPr lang="en-US" altLang="zh-CN" sz="2400" dirty="0" smtClean="0">
                <a:solidFill>
                  <a:prstClr val="black"/>
                </a:solidFill>
                <a:latin typeface="微软雅黑 Light" panose="020B0502040204020203" pitchFamily="34" charset="-122"/>
                <a:ea typeface="微软雅黑 Light" panose="020B0502040204020203" pitchFamily="34" charset="-122"/>
              </a:rPr>
              <a:t>/</a:t>
            </a:r>
            <a:r>
              <a:rPr lang="zh-CN" altLang="en-US" sz="2400" dirty="0" smtClean="0">
                <a:solidFill>
                  <a:prstClr val="black"/>
                </a:solidFill>
                <a:latin typeface="微软雅黑 Light" panose="020B0502040204020203" pitchFamily="34" charset="-122"/>
                <a:ea typeface="微软雅黑 Light" panose="020B0502040204020203" pitchFamily="34" charset="-122"/>
              </a:rPr>
              <a:t> </a:t>
            </a:r>
            <a:r>
              <a:rPr lang="en-US" altLang="zh-CN" sz="2400" dirty="0" smtClean="0">
                <a:solidFill>
                  <a:prstClr val="black"/>
                </a:solidFill>
                <a:latin typeface="微软雅黑 Light" panose="020B0502040204020203" pitchFamily="34" charset="-122"/>
                <a:ea typeface="微软雅黑 Light" panose="020B0502040204020203" pitchFamily="34" charset="-122"/>
              </a:rPr>
              <a:t>Unix</a:t>
            </a:r>
            <a:r>
              <a:rPr lang="zh-CN" altLang="en-US" sz="2400" dirty="0" smtClean="0">
                <a:solidFill>
                  <a:prstClr val="black"/>
                </a:solidFill>
                <a:latin typeface="微软雅黑 Light" panose="020B0502040204020203" pitchFamily="34" charset="-122"/>
                <a:ea typeface="微软雅黑 Light" panose="020B0502040204020203" pitchFamily="34" charset="-122"/>
              </a:rPr>
              <a:t>：</a:t>
            </a:r>
            <a:r>
              <a:rPr lang="en-US" altLang="zh-CN" sz="2400" dirty="0" err="1" smtClean="0">
                <a:solidFill>
                  <a:prstClr val="black"/>
                </a:solidFill>
                <a:latin typeface="微软雅黑 Light" panose="020B0502040204020203" pitchFamily="34" charset="-122"/>
                <a:ea typeface="微软雅黑 Light" panose="020B0502040204020203" pitchFamily="34" charset="-122"/>
              </a:rPr>
              <a:t>grep</a:t>
            </a:r>
            <a:r>
              <a:rPr lang="zh-CN" altLang="en-US" sz="2400" dirty="0" smtClean="0">
                <a:solidFill>
                  <a:prstClr val="black"/>
                </a:solidFill>
                <a:latin typeface="微软雅黑 Light" panose="020B0502040204020203" pitchFamily="34" charset="-122"/>
                <a:ea typeface="微软雅黑 Light" panose="020B0502040204020203" pitchFamily="34" charset="-122"/>
              </a:rPr>
              <a:t> </a:t>
            </a:r>
            <a:r>
              <a:rPr lang="en-US" altLang="zh-CN" sz="2400" dirty="0" err="1" smtClean="0">
                <a:solidFill>
                  <a:prstClr val="black"/>
                </a:solidFill>
                <a:latin typeface="微软雅黑 Light" panose="020B0502040204020203" pitchFamily="34" charset="-122"/>
                <a:ea typeface="微软雅黑 Light" panose="020B0502040204020203" pitchFamily="34" charset="-122"/>
              </a:rPr>
              <a:t>awk</a:t>
            </a:r>
            <a:r>
              <a:rPr lang="zh-CN" altLang="en-US" sz="2400" dirty="0" smtClean="0">
                <a:solidFill>
                  <a:prstClr val="black"/>
                </a:solidFill>
                <a:latin typeface="微软雅黑 Light" panose="020B0502040204020203" pitchFamily="34" charset="-122"/>
                <a:ea typeface="微软雅黑 Light" panose="020B0502040204020203" pitchFamily="34" charset="-122"/>
              </a:rPr>
              <a:t> </a:t>
            </a:r>
            <a:r>
              <a:rPr lang="en-US" altLang="zh-CN" sz="2400" dirty="0" err="1" smtClean="0">
                <a:solidFill>
                  <a:prstClr val="black"/>
                </a:solidFill>
                <a:latin typeface="微软雅黑 Light" panose="020B0502040204020203" pitchFamily="34" charset="-122"/>
                <a:ea typeface="微软雅黑 Light" panose="020B0502040204020203" pitchFamily="34" charset="-122"/>
              </a:rPr>
              <a:t>sed</a:t>
            </a:r>
            <a:r>
              <a:rPr lang="zh-CN" altLang="en-US" sz="2400" dirty="0" smtClean="0">
                <a:solidFill>
                  <a:prstClr val="black"/>
                </a:solidFill>
                <a:latin typeface="微软雅黑 Light" panose="020B0502040204020203" pitchFamily="34" charset="-122"/>
                <a:ea typeface="微软雅黑 Light" panose="020B0502040204020203" pitchFamily="34" charset="-122"/>
              </a:rPr>
              <a:t>等</a:t>
            </a:r>
            <a:endParaRPr lang="en-US" altLang="zh-CN" sz="2400" dirty="0" smtClean="0">
              <a:solidFill>
                <a:prstClr val="black"/>
              </a:solidFill>
              <a:latin typeface="微软雅黑 Light" panose="020B0502040204020203" pitchFamily="34" charset="-122"/>
              <a:ea typeface="微软雅黑 Light" panose="020B0502040204020203" pitchFamily="34" charset="-122"/>
            </a:endParaRPr>
          </a:p>
          <a:p>
            <a:pPr marL="342900" indent="-342900">
              <a:lnSpc>
                <a:spcPct val="150000"/>
              </a:lnSpc>
              <a:buClr>
                <a:schemeClr val="tx1"/>
              </a:buClr>
              <a:buFont typeface="Arial" charset="0"/>
              <a:buChar char="•"/>
            </a:pPr>
            <a:r>
              <a:rPr lang="en-US" altLang="zh-CN" sz="2400" dirty="0" smtClean="0">
                <a:solidFill>
                  <a:prstClr val="black"/>
                </a:solidFill>
                <a:latin typeface="微软雅黑 Light" panose="020B0502040204020203" pitchFamily="34" charset="-122"/>
                <a:ea typeface="微软雅黑 Light" panose="020B0502040204020203" pitchFamily="34" charset="-122"/>
              </a:rPr>
              <a:t>Perl</a:t>
            </a:r>
            <a:r>
              <a:rPr lang="zh-CN" altLang="en-US" sz="2400" dirty="0" smtClean="0">
                <a:solidFill>
                  <a:prstClr val="black"/>
                </a:solidFill>
                <a:latin typeface="微软雅黑 Light" panose="020B0502040204020203" pitchFamily="34" charset="-122"/>
                <a:ea typeface="微软雅黑 Light" panose="020B0502040204020203" pitchFamily="34" charset="-122"/>
              </a:rPr>
              <a:t>：正则表达式模块</a:t>
            </a:r>
            <a:endParaRPr lang="en-US" altLang="zh-CN" sz="2400" dirty="0" smtClean="0">
              <a:solidFill>
                <a:prstClr val="black"/>
              </a:solidFill>
              <a:latin typeface="微软雅黑 Light" panose="020B0502040204020203" pitchFamily="34" charset="-122"/>
              <a:ea typeface="微软雅黑 Light" panose="020B0502040204020203" pitchFamily="34" charset="-122"/>
            </a:endParaRPr>
          </a:p>
          <a:p>
            <a:pPr marL="342900" indent="-342900">
              <a:lnSpc>
                <a:spcPct val="150000"/>
              </a:lnSpc>
              <a:buClr>
                <a:schemeClr val="tx1"/>
              </a:buClr>
              <a:buFont typeface="Arial" charset="0"/>
              <a:buChar char="•"/>
            </a:pPr>
            <a:r>
              <a:rPr lang="en-US" altLang="zh-CN" sz="2400" dirty="0" smtClean="0">
                <a:solidFill>
                  <a:prstClr val="black"/>
                </a:solidFill>
                <a:latin typeface="微软雅黑 Light" panose="020B0502040204020203" pitchFamily="34" charset="-122"/>
                <a:ea typeface="微软雅黑 Light" panose="020B0502040204020203" pitchFamily="34" charset="-122"/>
              </a:rPr>
              <a:t>C++</a:t>
            </a:r>
            <a:r>
              <a:rPr lang="zh-CN" altLang="en-US" sz="2400" dirty="0" smtClean="0">
                <a:solidFill>
                  <a:prstClr val="black"/>
                </a:solidFill>
                <a:latin typeface="微软雅黑 Light" panose="020B0502040204020203" pitchFamily="34" charset="-122"/>
                <a:ea typeface="微软雅黑 Light" panose="020B0502040204020203" pitchFamily="34" charset="-122"/>
              </a:rPr>
              <a:t>：</a:t>
            </a:r>
            <a:r>
              <a:rPr lang="en-US" altLang="zh-CN" sz="2400" dirty="0" smtClean="0">
                <a:solidFill>
                  <a:prstClr val="black"/>
                </a:solidFill>
                <a:latin typeface="微软雅黑 Light" panose="020B0502040204020203" pitchFamily="34" charset="-122"/>
                <a:ea typeface="微软雅黑 Light" panose="020B0502040204020203" pitchFamily="34" charset="-122"/>
              </a:rPr>
              <a:t>GNU</a:t>
            </a:r>
            <a:r>
              <a:rPr lang="zh-CN" altLang="en-US" sz="2400" dirty="0" smtClean="0">
                <a:solidFill>
                  <a:prstClr val="black"/>
                </a:solidFill>
                <a:latin typeface="微软雅黑 Light" panose="020B0502040204020203" pitchFamily="34" charset="-122"/>
                <a:ea typeface="微软雅黑 Light" panose="020B0502040204020203" pitchFamily="34" charset="-122"/>
              </a:rPr>
              <a:t> </a:t>
            </a:r>
            <a:r>
              <a:rPr lang="en-US" altLang="zh-CN" sz="2400" dirty="0" smtClean="0">
                <a:solidFill>
                  <a:prstClr val="black"/>
                </a:solidFill>
                <a:latin typeface="微软雅黑 Light" panose="020B0502040204020203" pitchFamily="34" charset="-122"/>
                <a:ea typeface="微软雅黑 Light" panose="020B0502040204020203" pitchFamily="34" charset="-122"/>
              </a:rPr>
              <a:t>Regex</a:t>
            </a:r>
            <a:r>
              <a:rPr lang="zh-CN" altLang="en-US" sz="2400" dirty="0" smtClean="0">
                <a:solidFill>
                  <a:prstClr val="black"/>
                </a:solidFill>
                <a:latin typeface="微软雅黑 Light" panose="020B0502040204020203" pitchFamily="34" charset="-122"/>
                <a:ea typeface="微软雅黑 Light" panose="020B0502040204020203" pitchFamily="34" charset="-122"/>
              </a:rPr>
              <a:t> </a:t>
            </a:r>
            <a:r>
              <a:rPr lang="en-US" altLang="zh-CN" sz="2400" dirty="0" smtClean="0">
                <a:solidFill>
                  <a:prstClr val="black"/>
                </a:solidFill>
                <a:latin typeface="微软雅黑 Light" panose="020B0502040204020203" pitchFamily="34" charset="-122"/>
                <a:ea typeface="微软雅黑 Light" panose="020B0502040204020203" pitchFamily="34" charset="-122"/>
              </a:rPr>
              <a:t>Library</a:t>
            </a:r>
            <a:r>
              <a:rPr lang="zh-CN" altLang="en-US" sz="2400" dirty="0" smtClean="0">
                <a:solidFill>
                  <a:prstClr val="black"/>
                </a:solidFill>
                <a:latin typeface="微软雅黑 Light" panose="020B0502040204020203" pitchFamily="34" charset="-122"/>
                <a:ea typeface="微软雅黑 Light" panose="020B0502040204020203" pitchFamily="34" charset="-122"/>
              </a:rPr>
              <a:t>，</a:t>
            </a:r>
            <a:r>
              <a:rPr lang="en-US" altLang="zh-CN" sz="2400" dirty="0" err="1" smtClean="0">
                <a:solidFill>
                  <a:prstClr val="black"/>
                </a:solidFill>
                <a:latin typeface="微软雅黑 Light" panose="020B0502040204020203" pitchFamily="34" charset="-122"/>
                <a:ea typeface="微软雅黑 Light" panose="020B0502040204020203" pitchFamily="34" charset="-122"/>
              </a:rPr>
              <a:t>Boost.Regex</a:t>
            </a:r>
            <a:r>
              <a:rPr lang="zh-CN" altLang="en-US" sz="2400" dirty="0" smtClean="0">
                <a:solidFill>
                  <a:prstClr val="black"/>
                </a:solidFill>
                <a:latin typeface="微软雅黑 Light" panose="020B0502040204020203" pitchFamily="34" charset="-122"/>
                <a:ea typeface="微软雅黑 Light" panose="020B0502040204020203" pitchFamily="34" charset="-122"/>
              </a:rPr>
              <a:t>，</a:t>
            </a:r>
            <a:r>
              <a:rPr lang="en-US" altLang="zh-CN" sz="2400" dirty="0" smtClean="0">
                <a:solidFill>
                  <a:prstClr val="black"/>
                </a:solidFill>
                <a:latin typeface="微软雅黑 Light" panose="020B0502040204020203" pitchFamily="34" charset="-122"/>
                <a:ea typeface="微软雅黑 Light" panose="020B0502040204020203" pitchFamily="34" charset="-122"/>
              </a:rPr>
              <a:t>PCRE</a:t>
            </a:r>
            <a:r>
              <a:rPr lang="zh-CN" altLang="en-US" sz="2400" dirty="0" smtClean="0">
                <a:solidFill>
                  <a:prstClr val="black"/>
                </a:solidFill>
                <a:latin typeface="微软雅黑 Light" panose="020B0502040204020203" pitchFamily="34" charset="-122"/>
                <a:ea typeface="微软雅黑 Light" panose="020B0502040204020203" pitchFamily="34" charset="-122"/>
              </a:rPr>
              <a:t>，</a:t>
            </a:r>
            <a:r>
              <a:rPr lang="en-US" altLang="zh-CN" sz="2400" dirty="0" smtClean="0">
                <a:solidFill>
                  <a:prstClr val="black"/>
                </a:solidFill>
                <a:latin typeface="微软雅黑 Light" panose="020B0502040204020203" pitchFamily="34" charset="-122"/>
                <a:ea typeface="微软雅黑 Light" panose="020B0502040204020203" pitchFamily="34" charset="-122"/>
              </a:rPr>
              <a:t>PCRE++</a:t>
            </a:r>
          </a:p>
          <a:p>
            <a:pPr marL="342900" indent="-342900">
              <a:lnSpc>
                <a:spcPct val="150000"/>
              </a:lnSpc>
              <a:buClr>
                <a:schemeClr val="tx1"/>
              </a:buClr>
              <a:buFont typeface="Arial" charset="0"/>
              <a:buChar char="•"/>
            </a:pPr>
            <a:r>
              <a:rPr lang="en-US" altLang="zh-CN" sz="2400" dirty="0" smtClean="0">
                <a:solidFill>
                  <a:prstClr val="black"/>
                </a:solidFill>
                <a:latin typeface="微软雅黑 Light" panose="020B0502040204020203" pitchFamily="34" charset="-122"/>
                <a:ea typeface="微软雅黑 Light" panose="020B0502040204020203" pitchFamily="34" charset="-122"/>
              </a:rPr>
              <a:t>Python</a:t>
            </a:r>
            <a:r>
              <a:rPr lang="zh-CN" altLang="en-US" sz="2400" dirty="0" smtClean="0">
                <a:solidFill>
                  <a:prstClr val="black"/>
                </a:solidFill>
                <a:latin typeface="微软雅黑 Light" panose="020B0502040204020203" pitchFamily="34" charset="-122"/>
                <a:ea typeface="微软雅黑 Light" panose="020B0502040204020203" pitchFamily="34" charset="-122"/>
              </a:rPr>
              <a:t>：</a:t>
            </a:r>
            <a:r>
              <a:rPr lang="en-US" altLang="zh-CN" sz="2400" dirty="0" smtClean="0">
                <a:solidFill>
                  <a:prstClr val="black"/>
                </a:solidFill>
                <a:latin typeface="微软雅黑 Light" panose="020B0502040204020203" pitchFamily="34" charset="-122"/>
                <a:ea typeface="微软雅黑 Light" panose="020B0502040204020203" pitchFamily="34" charset="-122"/>
              </a:rPr>
              <a:t>re</a:t>
            </a:r>
            <a:r>
              <a:rPr lang="zh-CN" altLang="en-US" sz="2400" dirty="0" smtClean="0">
                <a:solidFill>
                  <a:prstClr val="black"/>
                </a:solidFill>
                <a:latin typeface="微软雅黑 Light" panose="020B0502040204020203" pitchFamily="34" charset="-122"/>
                <a:ea typeface="微软雅黑 Light" panose="020B0502040204020203" pitchFamily="34" charset="-122"/>
              </a:rPr>
              <a:t>库</a:t>
            </a:r>
            <a:endParaRPr lang="en-US" altLang="zh-CN" sz="2400" dirty="0">
              <a:solidFill>
                <a:prstClr val="black"/>
              </a:solidFill>
              <a:latin typeface="微软雅黑 Light" panose="020B0502040204020203" pitchFamily="34" charset="-122"/>
              <a:ea typeface="微软雅黑 Light" panose="020B0502040204020203" pitchFamily="34" charset="-122"/>
            </a:endParaRPr>
          </a:p>
        </p:txBody>
      </p:sp>
      <p:sp>
        <p:nvSpPr>
          <p:cNvPr id="22" name="文本框 5"/>
          <p:cNvSpPr txBox="1"/>
          <p:nvPr/>
        </p:nvSpPr>
        <p:spPr>
          <a:xfrm>
            <a:off x="911424" y="836712"/>
            <a:ext cx="2664296" cy="400110"/>
          </a:xfrm>
          <a:prstGeom prst="rect">
            <a:avLst/>
          </a:prstGeom>
          <a:noFill/>
        </p:spPr>
        <p:txBody>
          <a:bodyPr wrap="square" rtlCol="0">
            <a:spAutoFit/>
          </a:bodyPr>
          <a:lstStyle/>
          <a:p>
            <a:r>
              <a:rPr lang="zh-CN" altLang="en-US" sz="2000" dirty="0">
                <a:solidFill>
                  <a:prstClr val="white"/>
                </a:solidFill>
                <a:latin typeface="微软雅黑 Light" panose="020B0502040204020203" pitchFamily="34" charset="-122"/>
                <a:ea typeface="微软雅黑 Light" panose="020B0502040204020203" pitchFamily="34" charset="-122"/>
              </a:rPr>
              <a:t>聚类分析</a:t>
            </a:r>
          </a:p>
        </p:txBody>
      </p:sp>
      <p:sp>
        <p:nvSpPr>
          <p:cNvPr id="23" name="矩形 28"/>
          <p:cNvSpPr/>
          <p:nvPr/>
        </p:nvSpPr>
        <p:spPr>
          <a:xfrm>
            <a:off x="-18898" y="671163"/>
            <a:ext cx="510214"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
        <p:nvSpPr>
          <p:cNvPr id="24" name="矩形 4"/>
          <p:cNvSpPr/>
          <p:nvPr/>
        </p:nvSpPr>
        <p:spPr>
          <a:xfrm>
            <a:off x="479376" y="674237"/>
            <a:ext cx="5904656" cy="595228"/>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6" name="文本框 5"/>
          <p:cNvSpPr txBox="1"/>
          <p:nvPr/>
        </p:nvSpPr>
        <p:spPr>
          <a:xfrm>
            <a:off x="953786" y="709485"/>
            <a:ext cx="6366350" cy="523220"/>
          </a:xfrm>
          <a:prstGeom prst="rect">
            <a:avLst/>
          </a:prstGeom>
          <a:noFill/>
        </p:spPr>
        <p:txBody>
          <a:bodyPr wrap="square" rtlCol="0">
            <a:spAutoFit/>
          </a:bodyPr>
          <a:lstStyle/>
          <a:p>
            <a:r>
              <a:rPr lang="zh-CN" altLang="en-US" sz="2800" dirty="0" smtClean="0">
                <a:solidFill>
                  <a:prstClr val="white"/>
                </a:solidFill>
                <a:latin typeface="微软雅黑 Light" panose="020B0502040204020203" pitchFamily="34" charset="-122"/>
                <a:ea typeface="微软雅黑 Light" panose="020B0502040204020203" pitchFamily="34" charset="-122"/>
              </a:rPr>
              <a:t>各个编程语言的正则表达式工具</a:t>
            </a:r>
            <a:endParaRPr lang="zh-CN" altLang="en-US" sz="2800" dirty="0">
              <a:solidFill>
                <a:prstClr val="white"/>
              </a:solidFill>
              <a:latin typeface="微软雅黑 Light" panose="020B0502040204020203" pitchFamily="34" charset="-122"/>
              <a:ea typeface="微软雅黑 Light" panose="020B0502040204020203" pitchFamily="34" charset="-122"/>
            </a:endParaRPr>
          </a:p>
        </p:txBody>
      </p:sp>
      <p:sp>
        <p:nvSpPr>
          <p:cNvPr id="27" name="Freeform 83"/>
          <p:cNvSpPr>
            <a:spLocks noChangeArrowheads="1"/>
          </p:cNvSpPr>
          <p:nvPr/>
        </p:nvSpPr>
        <p:spPr bwMode="auto">
          <a:xfrm>
            <a:off x="92209" y="826314"/>
            <a:ext cx="288000" cy="288000"/>
          </a:xfrm>
          <a:custGeom>
            <a:avLst/>
            <a:gdLst>
              <a:gd name="T0" fmla="*/ 38764526 w 602"/>
              <a:gd name="T1" fmla="*/ 78442719 h 602"/>
              <a:gd name="T2" fmla="*/ 38764526 w 602"/>
              <a:gd name="T3" fmla="*/ 78442719 h 602"/>
              <a:gd name="T4" fmla="*/ 0 w 602"/>
              <a:gd name="T5" fmla="*/ 38764526 h 602"/>
              <a:gd name="T6" fmla="*/ 38764526 w 602"/>
              <a:gd name="T7" fmla="*/ 0 h 602"/>
              <a:gd name="T8" fmla="*/ 78442719 w 602"/>
              <a:gd name="T9" fmla="*/ 38764526 h 602"/>
              <a:gd name="T10" fmla="*/ 38764526 w 602"/>
              <a:gd name="T11" fmla="*/ 78442719 h 602"/>
              <a:gd name="T12" fmla="*/ 61866665 w 602"/>
              <a:gd name="T13" fmla="*/ 16576054 h 602"/>
              <a:gd name="T14" fmla="*/ 61866665 w 602"/>
              <a:gd name="T15" fmla="*/ 16576054 h 602"/>
              <a:gd name="T16" fmla="*/ 38764526 w 602"/>
              <a:gd name="T17" fmla="*/ 38764526 h 602"/>
              <a:gd name="T18" fmla="*/ 38764526 w 602"/>
              <a:gd name="T19" fmla="*/ 7308970 h 602"/>
              <a:gd name="T20" fmla="*/ 7439751 w 602"/>
              <a:gd name="T21" fmla="*/ 38764526 h 602"/>
              <a:gd name="T22" fmla="*/ 38764526 w 602"/>
              <a:gd name="T23" fmla="*/ 71002968 h 602"/>
              <a:gd name="T24" fmla="*/ 71002968 w 602"/>
              <a:gd name="T25" fmla="*/ 38764526 h 602"/>
              <a:gd name="T26" fmla="*/ 61866665 w 602"/>
              <a:gd name="T27" fmla="*/ 16576054 h 60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02" h="602">
                <a:moveTo>
                  <a:pt x="297" y="601"/>
                </a:moveTo>
                <a:lnTo>
                  <a:pt x="297" y="601"/>
                </a:lnTo>
                <a:cubicBezTo>
                  <a:pt x="135" y="601"/>
                  <a:pt x="0" y="466"/>
                  <a:pt x="0" y="297"/>
                </a:cubicBezTo>
                <a:cubicBezTo>
                  <a:pt x="0" y="134"/>
                  <a:pt x="135" y="0"/>
                  <a:pt x="297" y="0"/>
                </a:cubicBezTo>
                <a:cubicBezTo>
                  <a:pt x="467" y="0"/>
                  <a:pt x="601" y="134"/>
                  <a:pt x="601" y="297"/>
                </a:cubicBezTo>
                <a:cubicBezTo>
                  <a:pt x="601" y="466"/>
                  <a:pt x="467" y="601"/>
                  <a:pt x="297" y="601"/>
                </a:cubicBezTo>
                <a:close/>
                <a:moveTo>
                  <a:pt x="474" y="127"/>
                </a:moveTo>
                <a:lnTo>
                  <a:pt x="474" y="127"/>
                </a:lnTo>
                <a:cubicBezTo>
                  <a:pt x="297" y="297"/>
                  <a:pt x="297" y="297"/>
                  <a:pt x="297" y="297"/>
                </a:cubicBezTo>
                <a:cubicBezTo>
                  <a:pt x="297" y="56"/>
                  <a:pt x="297" y="56"/>
                  <a:pt x="297" y="56"/>
                </a:cubicBezTo>
                <a:cubicBezTo>
                  <a:pt x="163" y="56"/>
                  <a:pt x="57" y="162"/>
                  <a:pt x="57" y="297"/>
                </a:cubicBezTo>
                <a:cubicBezTo>
                  <a:pt x="57" y="431"/>
                  <a:pt x="163" y="544"/>
                  <a:pt x="297" y="544"/>
                </a:cubicBezTo>
                <a:cubicBezTo>
                  <a:pt x="431" y="544"/>
                  <a:pt x="544" y="431"/>
                  <a:pt x="544" y="297"/>
                </a:cubicBezTo>
                <a:cubicBezTo>
                  <a:pt x="544" y="233"/>
                  <a:pt x="516" y="169"/>
                  <a:pt x="474" y="127"/>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solidFill>
                <a:prstClr val="black"/>
              </a:solidFill>
            </a:endParaRPr>
          </a:p>
        </p:txBody>
      </p:sp>
    </p:spTree>
    <p:extLst>
      <p:ext uri="{BB962C8B-B14F-4D97-AF65-F5344CB8AC3E}">
        <p14:creationId xmlns:p14="http://schemas.microsoft.com/office/powerpoint/2010/main" xmlns="" val="2693196106"/>
      </p:ext>
    </p:extLst>
  </p:cSld>
  <p:clrMapOvr>
    <a:masterClrMapping/>
  </p:clrMapOvr>
  <p:timing>
    <p:tnLst>
      <p:par>
        <p:cTn id="1" dur="indefinite" restart="never" nodeType="tmRoot"/>
      </p:par>
    </p:tnLst>
  </p:timing>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491316" y="1934830"/>
            <a:ext cx="11191170" cy="2862322"/>
          </a:xfrm>
          <a:prstGeom prst="rect">
            <a:avLst/>
          </a:prstGeom>
          <a:noFill/>
        </p:spPr>
        <p:txBody>
          <a:bodyPr wrap="square" rtlCol="0">
            <a:spAutoFit/>
          </a:bodyPr>
          <a:lstStyle/>
          <a:p>
            <a:pPr marL="342900" indent="-342900">
              <a:lnSpc>
                <a:spcPct val="150000"/>
              </a:lnSpc>
              <a:buClr>
                <a:schemeClr val="tx1"/>
              </a:buClr>
              <a:buFont typeface="Arial" charset="0"/>
              <a:buChar char="•"/>
            </a:pPr>
            <a:r>
              <a:rPr lang="zh-CN" altLang="en-US" sz="2400" dirty="0">
                <a:solidFill>
                  <a:prstClr val="black"/>
                </a:solidFill>
                <a:latin typeface="微软雅黑 Light" panose="020B0502040204020203" pitchFamily="34" charset="-122"/>
                <a:ea typeface="微软雅黑 Light" panose="020B0502040204020203" pitchFamily="34" charset="-122"/>
              </a:rPr>
              <a:t>许多计算机应用的最基本操作是字符串匹配：</a:t>
            </a:r>
            <a:endParaRPr lang="en-US" altLang="zh-CN" sz="2400" dirty="0">
              <a:solidFill>
                <a:prstClr val="black"/>
              </a:solidFill>
              <a:latin typeface="微软雅黑 Light" panose="020B0502040204020203" pitchFamily="34" charset="-122"/>
              <a:ea typeface="微软雅黑 Light" panose="020B0502040204020203" pitchFamily="34" charset="-122"/>
            </a:endParaRPr>
          </a:p>
          <a:p>
            <a:pPr marL="800100" lvl="1" indent="-342900">
              <a:lnSpc>
                <a:spcPct val="150000"/>
              </a:lnSpc>
              <a:buClr>
                <a:schemeClr val="tx1"/>
              </a:buClr>
              <a:buFont typeface="Arial" charset="0"/>
              <a:buChar char="•"/>
            </a:pPr>
            <a:r>
              <a:rPr lang="zh-CN" altLang="en-US" sz="2400" dirty="0">
                <a:solidFill>
                  <a:prstClr val="black"/>
                </a:solidFill>
                <a:latin typeface="微软雅黑 Light" panose="020B0502040204020203" pitchFamily="34" charset="-122"/>
                <a:ea typeface="微软雅黑 Light" panose="020B0502040204020203" pitchFamily="34" charset="-122"/>
              </a:rPr>
              <a:t>如编辑器或字处理系统工作时，在文本中查找单词或句子（中文字 或词语），在程序里找拼写错误的标识符等</a:t>
            </a:r>
            <a:endParaRPr lang="en-US" altLang="zh-CN" sz="2400" dirty="0">
              <a:solidFill>
                <a:prstClr val="black"/>
              </a:solidFill>
              <a:latin typeface="微软雅黑 Light" panose="020B0502040204020203" pitchFamily="34" charset="-122"/>
              <a:ea typeface="微软雅黑 Light" panose="020B0502040204020203" pitchFamily="34" charset="-122"/>
            </a:endParaRPr>
          </a:p>
          <a:p>
            <a:pPr marL="800100" lvl="1" indent="-342900">
              <a:lnSpc>
                <a:spcPct val="150000"/>
              </a:lnSpc>
              <a:buClr>
                <a:schemeClr val="tx1"/>
              </a:buClr>
              <a:buFont typeface="Arial" charset="0"/>
              <a:buChar char="•"/>
            </a:pPr>
            <a:r>
              <a:rPr lang="en-US" altLang="zh-CN" sz="2400" dirty="0">
                <a:solidFill>
                  <a:prstClr val="black"/>
                </a:solidFill>
                <a:latin typeface="微软雅黑 Light" panose="020B0502040204020203" pitchFamily="34" charset="-122"/>
                <a:ea typeface="微软雅黑 Light" panose="020B0502040204020203" pitchFamily="34" charset="-122"/>
              </a:rPr>
              <a:t>email </a:t>
            </a:r>
            <a:r>
              <a:rPr lang="zh-CN" altLang="en-US" sz="2400" dirty="0">
                <a:solidFill>
                  <a:prstClr val="black"/>
                </a:solidFill>
                <a:latin typeface="微软雅黑 Light" panose="020B0502040204020203" pitchFamily="34" charset="-122"/>
                <a:ea typeface="微软雅黑 Light" panose="020B0502040204020203" pitchFamily="34" charset="-122"/>
              </a:rPr>
              <a:t>程序的垃圾邮件过滤器，</a:t>
            </a:r>
            <a:r>
              <a:rPr lang="en-US" altLang="zh-CN" sz="2400" dirty="0">
                <a:solidFill>
                  <a:prstClr val="black"/>
                </a:solidFill>
                <a:latin typeface="微软雅黑 Light" panose="020B0502040204020203" pitchFamily="34" charset="-122"/>
                <a:ea typeface="微软雅黑 Light" panose="020B0502040204020203" pitchFamily="34" charset="-122"/>
              </a:rPr>
              <a:t>google </a:t>
            </a:r>
            <a:r>
              <a:rPr lang="zh-CN" altLang="en-US" sz="2400" dirty="0">
                <a:solidFill>
                  <a:prstClr val="black"/>
                </a:solidFill>
                <a:latin typeface="微软雅黑 Light" panose="020B0502040204020203" pitchFamily="34" charset="-122"/>
                <a:ea typeface="微软雅黑 Light" panose="020B0502040204020203" pitchFamily="34" charset="-122"/>
              </a:rPr>
              <a:t>等网络检索系统</a:t>
            </a:r>
            <a:endParaRPr lang="en-US" altLang="zh-CN" sz="2400" dirty="0">
              <a:solidFill>
                <a:prstClr val="black"/>
              </a:solidFill>
              <a:latin typeface="微软雅黑 Light" panose="020B0502040204020203" pitchFamily="34" charset="-122"/>
              <a:ea typeface="微软雅黑 Light" panose="020B0502040204020203" pitchFamily="34" charset="-122"/>
            </a:endParaRPr>
          </a:p>
          <a:p>
            <a:pPr marL="800100" lvl="1" indent="-342900">
              <a:lnSpc>
                <a:spcPct val="150000"/>
              </a:lnSpc>
              <a:buClr>
                <a:schemeClr val="tx1"/>
              </a:buClr>
              <a:buFont typeface="Arial" charset="0"/>
              <a:buChar char="•"/>
            </a:pPr>
            <a:r>
              <a:rPr lang="zh-CN" altLang="en-US" sz="2400" dirty="0">
                <a:solidFill>
                  <a:prstClr val="black"/>
                </a:solidFill>
                <a:latin typeface="微软雅黑 Light" panose="020B0502040204020203" pitchFamily="34" charset="-122"/>
                <a:ea typeface="微软雅黑 Light" panose="020B0502040204020203" pitchFamily="34" charset="-122"/>
              </a:rPr>
              <a:t>各种防病毒软件，主要靠在文件里检索病毒模式串 </a:t>
            </a:r>
            <a:endParaRPr lang="en-US" altLang="zh-CN" sz="2400" dirty="0">
              <a:solidFill>
                <a:prstClr val="black"/>
              </a:solidFill>
              <a:latin typeface="微软雅黑 Light" panose="020B0502040204020203" pitchFamily="34" charset="-122"/>
              <a:ea typeface="微软雅黑 Light" panose="020B0502040204020203" pitchFamily="34" charset="-122"/>
            </a:endParaRPr>
          </a:p>
        </p:txBody>
      </p:sp>
      <p:sp>
        <p:nvSpPr>
          <p:cNvPr id="20" name="文本框 5"/>
          <p:cNvSpPr txBox="1"/>
          <p:nvPr/>
        </p:nvSpPr>
        <p:spPr>
          <a:xfrm>
            <a:off x="911424" y="836712"/>
            <a:ext cx="2664296" cy="400110"/>
          </a:xfrm>
          <a:prstGeom prst="rect">
            <a:avLst/>
          </a:prstGeom>
          <a:noFill/>
        </p:spPr>
        <p:txBody>
          <a:bodyPr wrap="square" rtlCol="0">
            <a:spAutoFit/>
          </a:bodyPr>
          <a:lstStyle/>
          <a:p>
            <a:r>
              <a:rPr lang="zh-CN" altLang="en-US" sz="2000" dirty="0">
                <a:solidFill>
                  <a:prstClr val="white"/>
                </a:solidFill>
                <a:latin typeface="微软雅黑 Light" panose="020B0502040204020203" pitchFamily="34" charset="-122"/>
                <a:ea typeface="微软雅黑 Light" panose="020B0502040204020203" pitchFamily="34" charset="-122"/>
              </a:rPr>
              <a:t>聚类分析</a:t>
            </a:r>
          </a:p>
        </p:txBody>
      </p:sp>
      <p:sp>
        <p:nvSpPr>
          <p:cNvPr id="21" name="矩形 28"/>
          <p:cNvSpPr/>
          <p:nvPr/>
        </p:nvSpPr>
        <p:spPr>
          <a:xfrm>
            <a:off x="-18898" y="671163"/>
            <a:ext cx="510214"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
        <p:nvSpPr>
          <p:cNvPr id="22" name="矩形 4"/>
          <p:cNvSpPr/>
          <p:nvPr/>
        </p:nvSpPr>
        <p:spPr>
          <a:xfrm>
            <a:off x="479376" y="674237"/>
            <a:ext cx="2058726" cy="595228"/>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3" name="文本框 5"/>
          <p:cNvSpPr txBox="1"/>
          <p:nvPr/>
        </p:nvSpPr>
        <p:spPr>
          <a:xfrm>
            <a:off x="953786" y="709485"/>
            <a:ext cx="3414022" cy="523220"/>
          </a:xfrm>
          <a:prstGeom prst="rect">
            <a:avLst/>
          </a:prstGeom>
          <a:noFill/>
        </p:spPr>
        <p:txBody>
          <a:bodyPr wrap="square" rtlCol="0">
            <a:spAutoFit/>
          </a:bodyPr>
          <a:lstStyle/>
          <a:p>
            <a:r>
              <a:rPr lang="zh-CN" altLang="en-US" sz="2800" dirty="0">
                <a:solidFill>
                  <a:prstClr val="white"/>
                </a:solidFill>
                <a:latin typeface="微软雅黑 Light" panose="020B0502040204020203" pitchFamily="34" charset="-122"/>
                <a:ea typeface="微软雅黑 Light" panose="020B0502040204020203" pitchFamily="34" charset="-122"/>
              </a:rPr>
              <a:t>串</a:t>
            </a:r>
            <a:r>
              <a:rPr lang="zh-CN" altLang="en-US" sz="2800" dirty="0" smtClean="0">
                <a:solidFill>
                  <a:prstClr val="white"/>
                </a:solidFill>
                <a:latin typeface="微软雅黑 Light" panose="020B0502040204020203" pitchFamily="34" charset="-122"/>
                <a:ea typeface="微软雅黑 Light" panose="020B0502040204020203" pitchFamily="34" charset="-122"/>
              </a:rPr>
              <a:t>匹配</a:t>
            </a:r>
            <a:endParaRPr lang="zh-CN" altLang="en-US" sz="2800" dirty="0">
              <a:solidFill>
                <a:prstClr val="white"/>
              </a:solidFill>
              <a:latin typeface="微软雅黑 Light" panose="020B0502040204020203" pitchFamily="34" charset="-122"/>
              <a:ea typeface="微软雅黑 Light" panose="020B0502040204020203" pitchFamily="34" charset="-122"/>
            </a:endParaRPr>
          </a:p>
        </p:txBody>
      </p:sp>
      <p:sp>
        <p:nvSpPr>
          <p:cNvPr id="24" name="Freeform 83"/>
          <p:cNvSpPr>
            <a:spLocks noChangeArrowheads="1"/>
          </p:cNvSpPr>
          <p:nvPr/>
        </p:nvSpPr>
        <p:spPr bwMode="auto">
          <a:xfrm>
            <a:off x="92209" y="826314"/>
            <a:ext cx="288000" cy="288000"/>
          </a:xfrm>
          <a:custGeom>
            <a:avLst/>
            <a:gdLst>
              <a:gd name="T0" fmla="*/ 38764526 w 602"/>
              <a:gd name="T1" fmla="*/ 78442719 h 602"/>
              <a:gd name="T2" fmla="*/ 38764526 w 602"/>
              <a:gd name="T3" fmla="*/ 78442719 h 602"/>
              <a:gd name="T4" fmla="*/ 0 w 602"/>
              <a:gd name="T5" fmla="*/ 38764526 h 602"/>
              <a:gd name="T6" fmla="*/ 38764526 w 602"/>
              <a:gd name="T7" fmla="*/ 0 h 602"/>
              <a:gd name="T8" fmla="*/ 78442719 w 602"/>
              <a:gd name="T9" fmla="*/ 38764526 h 602"/>
              <a:gd name="T10" fmla="*/ 38764526 w 602"/>
              <a:gd name="T11" fmla="*/ 78442719 h 602"/>
              <a:gd name="T12" fmla="*/ 61866665 w 602"/>
              <a:gd name="T13" fmla="*/ 16576054 h 602"/>
              <a:gd name="T14" fmla="*/ 61866665 w 602"/>
              <a:gd name="T15" fmla="*/ 16576054 h 602"/>
              <a:gd name="T16" fmla="*/ 38764526 w 602"/>
              <a:gd name="T17" fmla="*/ 38764526 h 602"/>
              <a:gd name="T18" fmla="*/ 38764526 w 602"/>
              <a:gd name="T19" fmla="*/ 7308970 h 602"/>
              <a:gd name="T20" fmla="*/ 7439751 w 602"/>
              <a:gd name="T21" fmla="*/ 38764526 h 602"/>
              <a:gd name="T22" fmla="*/ 38764526 w 602"/>
              <a:gd name="T23" fmla="*/ 71002968 h 602"/>
              <a:gd name="T24" fmla="*/ 71002968 w 602"/>
              <a:gd name="T25" fmla="*/ 38764526 h 602"/>
              <a:gd name="T26" fmla="*/ 61866665 w 602"/>
              <a:gd name="T27" fmla="*/ 16576054 h 60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02" h="602">
                <a:moveTo>
                  <a:pt x="297" y="601"/>
                </a:moveTo>
                <a:lnTo>
                  <a:pt x="297" y="601"/>
                </a:lnTo>
                <a:cubicBezTo>
                  <a:pt x="135" y="601"/>
                  <a:pt x="0" y="466"/>
                  <a:pt x="0" y="297"/>
                </a:cubicBezTo>
                <a:cubicBezTo>
                  <a:pt x="0" y="134"/>
                  <a:pt x="135" y="0"/>
                  <a:pt x="297" y="0"/>
                </a:cubicBezTo>
                <a:cubicBezTo>
                  <a:pt x="467" y="0"/>
                  <a:pt x="601" y="134"/>
                  <a:pt x="601" y="297"/>
                </a:cubicBezTo>
                <a:cubicBezTo>
                  <a:pt x="601" y="466"/>
                  <a:pt x="467" y="601"/>
                  <a:pt x="297" y="601"/>
                </a:cubicBezTo>
                <a:close/>
                <a:moveTo>
                  <a:pt x="474" y="127"/>
                </a:moveTo>
                <a:lnTo>
                  <a:pt x="474" y="127"/>
                </a:lnTo>
                <a:cubicBezTo>
                  <a:pt x="297" y="297"/>
                  <a:pt x="297" y="297"/>
                  <a:pt x="297" y="297"/>
                </a:cubicBezTo>
                <a:cubicBezTo>
                  <a:pt x="297" y="56"/>
                  <a:pt x="297" y="56"/>
                  <a:pt x="297" y="56"/>
                </a:cubicBezTo>
                <a:cubicBezTo>
                  <a:pt x="163" y="56"/>
                  <a:pt x="57" y="162"/>
                  <a:pt x="57" y="297"/>
                </a:cubicBezTo>
                <a:cubicBezTo>
                  <a:pt x="57" y="431"/>
                  <a:pt x="163" y="544"/>
                  <a:pt x="297" y="544"/>
                </a:cubicBezTo>
                <a:cubicBezTo>
                  <a:pt x="431" y="544"/>
                  <a:pt x="544" y="431"/>
                  <a:pt x="544" y="297"/>
                </a:cubicBezTo>
                <a:cubicBezTo>
                  <a:pt x="544" y="233"/>
                  <a:pt x="516" y="169"/>
                  <a:pt x="474" y="127"/>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solidFill>
                <a:prstClr val="black"/>
              </a:solidFill>
            </a:endParaRPr>
          </a:p>
        </p:txBody>
      </p:sp>
      <p:sp>
        <p:nvSpPr>
          <p:cNvPr id="25" name="矩形 4"/>
          <p:cNvSpPr/>
          <p:nvPr/>
        </p:nvSpPr>
        <p:spPr>
          <a:xfrm>
            <a:off x="493225" y="674232"/>
            <a:ext cx="3730567" cy="595228"/>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6" name="文本框 5"/>
          <p:cNvSpPr txBox="1"/>
          <p:nvPr/>
        </p:nvSpPr>
        <p:spPr>
          <a:xfrm>
            <a:off x="967636" y="709480"/>
            <a:ext cx="3414022" cy="523220"/>
          </a:xfrm>
          <a:prstGeom prst="rect">
            <a:avLst/>
          </a:prstGeom>
          <a:noFill/>
        </p:spPr>
        <p:txBody>
          <a:bodyPr wrap="square" rtlCol="0">
            <a:spAutoFit/>
          </a:bodyPr>
          <a:lstStyle/>
          <a:p>
            <a:r>
              <a:rPr lang="zh-CN" altLang="en-US" sz="2800" dirty="0" smtClean="0">
                <a:solidFill>
                  <a:prstClr val="white"/>
                </a:solidFill>
                <a:latin typeface="微软雅黑 Light" panose="020B0502040204020203" pitchFamily="34" charset="-122"/>
                <a:ea typeface="微软雅黑 Light" panose="020B0502040204020203" pitchFamily="34" charset="-122"/>
              </a:rPr>
              <a:t>字符串匹配的应用</a:t>
            </a:r>
            <a:endParaRPr lang="zh-CN" altLang="en-US" sz="2800" dirty="0">
              <a:solidFill>
                <a:prstClr val="white"/>
              </a:solidFill>
              <a:latin typeface="微软雅黑 Light" panose="020B0502040204020203" pitchFamily="34" charset="-122"/>
              <a:ea typeface="微软雅黑 Light" panose="020B0502040204020203" pitchFamily="34" charset="-122"/>
            </a:endParaRPr>
          </a:p>
        </p:txBody>
      </p:sp>
    </p:spTree>
    <p:extLst>
      <p:ext uri="{BB962C8B-B14F-4D97-AF65-F5344CB8AC3E}">
        <p14:creationId xmlns:p14="http://schemas.microsoft.com/office/powerpoint/2010/main" xmlns="" val="1601056595"/>
      </p:ext>
    </p:extLst>
  </p:cSld>
  <p:clrMapOvr>
    <a:masterClrMapping/>
  </p:clrMapOvr>
  <p:timing>
    <p:tnLst>
      <p:par>
        <p:cTn id="1" dur="indefinite" restart="never" nodeType="tmRoot"/>
      </p:par>
    </p:tnLst>
  </p:timing>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491316" y="1844824"/>
            <a:ext cx="11191170" cy="2862322"/>
          </a:xfrm>
          <a:prstGeom prst="rect">
            <a:avLst/>
          </a:prstGeom>
          <a:noFill/>
        </p:spPr>
        <p:txBody>
          <a:bodyPr wrap="square" rtlCol="0">
            <a:spAutoFit/>
          </a:bodyPr>
          <a:lstStyle/>
          <a:p>
            <a:pPr marL="342900" indent="-342900">
              <a:lnSpc>
                <a:spcPct val="150000"/>
              </a:lnSpc>
              <a:buClr>
                <a:schemeClr val="tx1"/>
              </a:buClr>
              <a:buFont typeface="Arial" charset="0"/>
              <a:buChar char="•"/>
            </a:pPr>
            <a:r>
              <a:rPr lang="zh-CN" altLang="en-US" sz="2400" dirty="0">
                <a:solidFill>
                  <a:prstClr val="black"/>
                </a:solidFill>
                <a:latin typeface="微软雅黑 Light" panose="020B0502040204020203" pitchFamily="34" charset="-122"/>
                <a:ea typeface="微软雅黑 Light" panose="020B0502040204020203" pitchFamily="34" charset="-122"/>
              </a:rPr>
              <a:t>在分子生物学领域：</a:t>
            </a:r>
            <a:r>
              <a:rPr lang="en-US" altLang="zh-CN" sz="2400" dirty="0">
                <a:solidFill>
                  <a:prstClr val="black"/>
                </a:solidFill>
                <a:latin typeface="微软雅黑 Light" panose="020B0502040204020203" pitchFamily="34" charset="-122"/>
                <a:ea typeface="微软雅黑 Light" panose="020B0502040204020203" pitchFamily="34" charset="-122"/>
              </a:rPr>
              <a:t>DNA </a:t>
            </a:r>
            <a:r>
              <a:rPr lang="zh-CN" altLang="en-US" sz="2400" dirty="0">
                <a:solidFill>
                  <a:prstClr val="black"/>
                </a:solidFill>
                <a:latin typeface="微软雅黑 Light" panose="020B0502040204020203" pitchFamily="34" charset="-122"/>
                <a:ea typeface="微软雅黑 Light" panose="020B0502040204020203" pitchFamily="34" charset="-122"/>
              </a:rPr>
              <a:t>内有四种碱基：腺嘌吟</a:t>
            </a:r>
            <a:r>
              <a:rPr lang="en-US" altLang="zh-CN" sz="2400" dirty="0">
                <a:solidFill>
                  <a:prstClr val="black"/>
                </a:solidFill>
                <a:latin typeface="微软雅黑 Light" panose="020B0502040204020203" pitchFamily="34" charset="-122"/>
                <a:ea typeface="微软雅黑 Light" panose="020B0502040204020203" pitchFamily="34" charset="-122"/>
              </a:rPr>
              <a:t>(adenine)</a:t>
            </a:r>
            <a:r>
              <a:rPr lang="zh-CN" altLang="en-US" sz="2400" dirty="0">
                <a:solidFill>
                  <a:prstClr val="black"/>
                </a:solidFill>
                <a:latin typeface="微软雅黑 Light" panose="020B0502040204020203" pitchFamily="34" charset="-122"/>
                <a:ea typeface="微软雅黑 Light" panose="020B0502040204020203" pitchFamily="34" charset="-122"/>
              </a:rPr>
              <a:t>，胞嘧啶</a:t>
            </a:r>
            <a:r>
              <a:rPr lang="en-US" altLang="zh-CN" sz="2400" dirty="0">
                <a:solidFill>
                  <a:prstClr val="black"/>
                </a:solidFill>
                <a:latin typeface="微软雅黑 Light" panose="020B0502040204020203" pitchFamily="34" charset="-122"/>
                <a:ea typeface="微软雅黑 Light" panose="020B0502040204020203" pitchFamily="34" charset="-122"/>
              </a:rPr>
              <a:t>(cytosine)</a:t>
            </a:r>
            <a:r>
              <a:rPr lang="zh-CN" altLang="en-US" sz="2400" dirty="0">
                <a:solidFill>
                  <a:prstClr val="black"/>
                </a:solidFill>
                <a:latin typeface="微软雅黑 Light" panose="020B0502040204020203" pitchFamily="34" charset="-122"/>
                <a:ea typeface="微软雅黑 Light" panose="020B0502040204020203" pitchFamily="34" charset="-122"/>
              </a:rPr>
              <a:t>，</a:t>
            </a:r>
            <a:r>
              <a:rPr lang="zh-CN" altLang="en-US" sz="2400" dirty="0" smtClean="0">
                <a:solidFill>
                  <a:prstClr val="black"/>
                </a:solidFill>
                <a:latin typeface="微软雅黑 Light" panose="020B0502040204020203" pitchFamily="34" charset="-122"/>
                <a:ea typeface="微软雅黑 Light" panose="020B0502040204020203" pitchFamily="34" charset="-122"/>
              </a:rPr>
              <a:t>鸟嘌</a:t>
            </a:r>
            <a:r>
              <a:rPr lang="zh-CN" altLang="en-US" sz="2400" dirty="0">
                <a:solidFill>
                  <a:prstClr val="black"/>
                </a:solidFill>
                <a:latin typeface="微软雅黑 Light" panose="020B0502040204020203" pitchFamily="34" charset="-122"/>
                <a:ea typeface="微软雅黑 Light" panose="020B0502040204020203" pitchFamily="34" charset="-122"/>
              </a:rPr>
              <a:t>吟</a:t>
            </a:r>
            <a:r>
              <a:rPr lang="en-US" altLang="zh-CN" sz="2400" dirty="0">
                <a:solidFill>
                  <a:prstClr val="black"/>
                </a:solidFill>
                <a:latin typeface="微软雅黑 Light" panose="020B0502040204020203" pitchFamily="34" charset="-122"/>
                <a:ea typeface="微软雅黑 Light" panose="020B0502040204020203" pitchFamily="34" charset="-122"/>
              </a:rPr>
              <a:t>(guanine)</a:t>
            </a:r>
            <a:r>
              <a:rPr lang="zh-CN" altLang="en-US" sz="2400" dirty="0">
                <a:solidFill>
                  <a:prstClr val="black"/>
                </a:solidFill>
                <a:latin typeface="微软雅黑 Light" panose="020B0502040204020203" pitchFamily="34" charset="-122"/>
                <a:ea typeface="微软雅黑 Light" panose="020B0502040204020203" pitchFamily="34" charset="-122"/>
              </a:rPr>
              <a:t>，胸腺嘧啶</a:t>
            </a:r>
            <a:r>
              <a:rPr lang="en-US" altLang="zh-CN" sz="2400" dirty="0">
                <a:solidFill>
                  <a:prstClr val="black"/>
                </a:solidFill>
                <a:latin typeface="微软雅黑 Light" panose="020B0502040204020203" pitchFamily="34" charset="-122"/>
                <a:ea typeface="微软雅黑 Light" panose="020B0502040204020203" pitchFamily="34" charset="-122"/>
              </a:rPr>
              <a:t>(thymine)</a:t>
            </a:r>
            <a:r>
              <a:rPr lang="zh-CN" altLang="en-US" sz="2400" dirty="0">
                <a:solidFill>
                  <a:prstClr val="black"/>
                </a:solidFill>
                <a:latin typeface="微软雅黑 Light" panose="020B0502040204020203" pitchFamily="34" charset="-122"/>
                <a:ea typeface="微软雅黑 Light" panose="020B0502040204020203" pitchFamily="34" charset="-122"/>
              </a:rPr>
              <a:t>。它们的不同</a:t>
            </a:r>
            <a:r>
              <a:rPr lang="zh-CN" altLang="en-US" sz="2400" dirty="0" smtClean="0">
                <a:solidFill>
                  <a:prstClr val="black"/>
                </a:solidFill>
                <a:latin typeface="微软雅黑 Light" panose="020B0502040204020203" pitchFamily="34" charset="-122"/>
                <a:ea typeface="微软雅黑 Light" panose="020B0502040204020203" pitchFamily="34" charset="-122"/>
              </a:rPr>
              <a:t>组合翻译形成不同的氨基酸</a:t>
            </a:r>
            <a:r>
              <a:rPr lang="zh-CN" altLang="en-US" sz="2400" dirty="0">
                <a:solidFill>
                  <a:prstClr val="black"/>
                </a:solidFill>
                <a:latin typeface="微软雅黑 Light" panose="020B0502040204020203" pitchFamily="34" charset="-122"/>
                <a:ea typeface="微软雅黑 Light" panose="020B0502040204020203" pitchFamily="34" charset="-122"/>
              </a:rPr>
              <a:t>、</a:t>
            </a:r>
            <a:r>
              <a:rPr lang="zh-CN" altLang="en-US" sz="2400" dirty="0" smtClean="0">
                <a:solidFill>
                  <a:prstClr val="black"/>
                </a:solidFill>
                <a:latin typeface="微软雅黑 Light" panose="020B0502040204020203" pitchFamily="34" charset="-122"/>
                <a:ea typeface="微软雅黑 Light" panose="020B0502040204020203" pitchFamily="34" charset="-122"/>
              </a:rPr>
              <a:t>蛋白质</a:t>
            </a:r>
            <a:r>
              <a:rPr lang="zh-CN" altLang="en-US" sz="2400" dirty="0">
                <a:solidFill>
                  <a:prstClr val="black"/>
                </a:solidFill>
                <a:latin typeface="微软雅黑 Light" panose="020B0502040204020203" pitchFamily="34" charset="-122"/>
                <a:ea typeface="微软雅黑 Light" panose="020B0502040204020203" pitchFamily="34" charset="-122"/>
              </a:rPr>
              <a:t>和其他更高级的生命结构</a:t>
            </a:r>
            <a:endParaRPr lang="en-US" altLang="zh-CN" sz="2400" dirty="0">
              <a:solidFill>
                <a:prstClr val="black"/>
              </a:solidFill>
              <a:latin typeface="微软雅黑 Light" panose="020B0502040204020203" pitchFamily="34" charset="-122"/>
              <a:ea typeface="微软雅黑 Light" panose="020B0502040204020203" pitchFamily="34" charset="-122"/>
            </a:endParaRPr>
          </a:p>
          <a:p>
            <a:pPr marL="800100" lvl="1" indent="-342900">
              <a:lnSpc>
                <a:spcPct val="150000"/>
              </a:lnSpc>
              <a:buClr>
                <a:schemeClr val="tx1"/>
              </a:buClr>
              <a:buFont typeface="Arial" charset="0"/>
              <a:buChar char="•"/>
            </a:pPr>
            <a:r>
              <a:rPr lang="en-US" altLang="zh-CN" sz="2400" dirty="0">
                <a:solidFill>
                  <a:prstClr val="black"/>
                </a:solidFill>
                <a:latin typeface="微软雅黑 Light" panose="020B0502040204020203" pitchFamily="34" charset="-122"/>
                <a:ea typeface="微软雅黑 Light" panose="020B0502040204020203" pitchFamily="34" charset="-122"/>
              </a:rPr>
              <a:t>DNA </a:t>
            </a:r>
            <a:r>
              <a:rPr lang="zh-CN" altLang="en-US" sz="2400" dirty="0">
                <a:solidFill>
                  <a:prstClr val="black"/>
                </a:solidFill>
                <a:latin typeface="微软雅黑 Light" panose="020B0502040204020203" pitchFamily="34" charset="-122"/>
                <a:ea typeface="微软雅黑 Light" panose="020B0502040204020203" pitchFamily="34" charset="-122"/>
              </a:rPr>
              <a:t>片段可看作</a:t>
            </a:r>
            <a:r>
              <a:rPr lang="zh-CN" altLang="en-US" sz="2400" dirty="0" smtClean="0">
                <a:solidFill>
                  <a:prstClr val="black"/>
                </a:solidFill>
                <a:latin typeface="微软雅黑 Light" panose="020B0502040204020203" pitchFamily="34" charset="-122"/>
                <a:ea typeface="微软雅黑 Light" panose="020B0502040204020203" pitchFamily="34" charset="-122"/>
              </a:rPr>
              <a:t>是</a:t>
            </a:r>
            <a:r>
              <a:rPr lang="en-US" altLang="zh-CN" sz="2400" dirty="0" smtClean="0">
                <a:solidFill>
                  <a:prstClr val="black"/>
                </a:solidFill>
                <a:latin typeface="微软雅黑 Light" panose="020B0502040204020203" pitchFamily="34" charset="-122"/>
                <a:ea typeface="微软雅黑 Light" panose="020B0502040204020203" pitchFamily="34" charset="-122"/>
              </a:rPr>
              <a:t>A</a:t>
            </a:r>
            <a:r>
              <a:rPr lang="zh-CN" altLang="en-US" sz="2400" dirty="0" smtClean="0">
                <a:solidFill>
                  <a:prstClr val="black"/>
                </a:solidFill>
                <a:latin typeface="微软雅黑 Light" panose="020B0502040204020203" pitchFamily="34" charset="-122"/>
                <a:ea typeface="微软雅黑 Light" panose="020B0502040204020203" pitchFamily="34" charset="-122"/>
              </a:rPr>
              <a:t>、</a:t>
            </a:r>
            <a:r>
              <a:rPr lang="en-US" altLang="zh-CN" sz="2400" dirty="0" smtClean="0">
                <a:solidFill>
                  <a:prstClr val="black"/>
                </a:solidFill>
                <a:latin typeface="微软雅黑 Light" panose="020B0502040204020203" pitchFamily="34" charset="-122"/>
                <a:ea typeface="微软雅黑 Light" panose="020B0502040204020203" pitchFamily="34" charset="-122"/>
              </a:rPr>
              <a:t>T</a:t>
            </a:r>
            <a:r>
              <a:rPr lang="zh-CN" altLang="en-US" sz="2400" dirty="0" smtClean="0">
                <a:solidFill>
                  <a:prstClr val="black"/>
                </a:solidFill>
                <a:latin typeface="微软雅黑 Light" panose="020B0502040204020203" pitchFamily="34" charset="-122"/>
                <a:ea typeface="微软雅黑 Light" panose="020B0502040204020203" pitchFamily="34" charset="-122"/>
              </a:rPr>
              <a:t>、</a:t>
            </a:r>
            <a:r>
              <a:rPr lang="en-US" altLang="zh-CN" sz="2400" dirty="0" smtClean="0">
                <a:solidFill>
                  <a:prstClr val="black"/>
                </a:solidFill>
                <a:latin typeface="微软雅黑 Light" panose="020B0502040204020203" pitchFamily="34" charset="-122"/>
                <a:ea typeface="微软雅黑 Light" panose="020B0502040204020203" pitchFamily="34" charset="-122"/>
              </a:rPr>
              <a:t>C</a:t>
            </a:r>
            <a:r>
              <a:rPr lang="zh-CN" altLang="en-US" sz="2400" dirty="0" smtClean="0">
                <a:solidFill>
                  <a:prstClr val="black"/>
                </a:solidFill>
                <a:latin typeface="微软雅黑 Light" panose="020B0502040204020203" pitchFamily="34" charset="-122"/>
                <a:ea typeface="微软雅黑 Light" panose="020B0502040204020203" pitchFamily="34" charset="-122"/>
              </a:rPr>
              <a:t>、</a:t>
            </a:r>
            <a:r>
              <a:rPr lang="en-US" altLang="zh-CN" sz="2400" dirty="0" smtClean="0">
                <a:solidFill>
                  <a:prstClr val="black"/>
                </a:solidFill>
                <a:latin typeface="微软雅黑 Light" panose="020B0502040204020203" pitchFamily="34" charset="-122"/>
                <a:ea typeface="微软雅黑 Light" panose="020B0502040204020203" pitchFamily="34" charset="-122"/>
              </a:rPr>
              <a:t>G</a:t>
            </a:r>
            <a:r>
              <a:rPr lang="zh-CN" altLang="en-US" sz="2400" dirty="0" smtClean="0">
                <a:solidFill>
                  <a:prstClr val="black"/>
                </a:solidFill>
                <a:latin typeface="微软雅黑 Light" panose="020B0502040204020203" pitchFamily="34" charset="-122"/>
                <a:ea typeface="微软雅黑 Light" panose="020B0502040204020203" pitchFamily="34" charset="-122"/>
              </a:rPr>
              <a:t>、</a:t>
            </a:r>
            <a:r>
              <a:rPr lang="en-US" altLang="zh-CN" sz="2400" dirty="0" smtClean="0">
                <a:solidFill>
                  <a:prstClr val="black"/>
                </a:solidFill>
                <a:latin typeface="微软雅黑 Light" panose="020B0502040204020203" pitchFamily="34" charset="-122"/>
                <a:ea typeface="微软雅黑 Light" panose="020B0502040204020203" pitchFamily="34" charset="-122"/>
              </a:rPr>
              <a:t>U</a:t>
            </a:r>
            <a:r>
              <a:rPr lang="zh-CN" altLang="en-US" sz="2400" dirty="0" smtClean="0">
                <a:solidFill>
                  <a:prstClr val="black"/>
                </a:solidFill>
                <a:latin typeface="微软雅黑 Light" panose="020B0502040204020203" pitchFamily="34" charset="-122"/>
                <a:ea typeface="微软雅黑 Light" panose="020B0502040204020203" pitchFamily="34" charset="-122"/>
              </a:rPr>
              <a:t>构成</a:t>
            </a:r>
            <a:r>
              <a:rPr lang="zh-CN" altLang="en-US" sz="2400" dirty="0">
                <a:solidFill>
                  <a:prstClr val="black"/>
                </a:solidFill>
                <a:latin typeface="微软雅黑 Light" panose="020B0502040204020203" pitchFamily="34" charset="-122"/>
                <a:ea typeface="微软雅黑 Light" panose="020B0502040204020203" pitchFamily="34" charset="-122"/>
              </a:rPr>
              <a:t>的模式，如 </a:t>
            </a:r>
            <a:r>
              <a:rPr lang="en-US" altLang="zh-CN" sz="2400" dirty="0" smtClean="0">
                <a:solidFill>
                  <a:prstClr val="black"/>
                </a:solidFill>
                <a:latin typeface="微软雅黑 Light" panose="020B0502040204020203" pitchFamily="34" charset="-122"/>
                <a:ea typeface="微软雅黑 Light" panose="020B0502040204020203" pitchFamily="34" charset="-122"/>
              </a:rPr>
              <a:t>ACGGCTAATTC</a:t>
            </a:r>
            <a:endParaRPr lang="en-US" altLang="zh-CN" sz="2400" dirty="0">
              <a:solidFill>
                <a:prstClr val="black"/>
              </a:solidFill>
              <a:latin typeface="微软雅黑 Light" panose="020B0502040204020203" pitchFamily="34" charset="-122"/>
              <a:ea typeface="微软雅黑 Light" panose="020B0502040204020203" pitchFamily="34" charset="-122"/>
            </a:endParaRPr>
          </a:p>
          <a:p>
            <a:pPr marL="800100" lvl="1" indent="-342900">
              <a:lnSpc>
                <a:spcPct val="150000"/>
              </a:lnSpc>
              <a:buClr>
                <a:schemeClr val="tx1"/>
              </a:buClr>
              <a:buFont typeface="Arial" charset="0"/>
              <a:buChar char="•"/>
            </a:pPr>
            <a:r>
              <a:rPr lang="en-US" altLang="zh-CN" sz="2400" dirty="0" smtClean="0">
                <a:solidFill>
                  <a:prstClr val="black"/>
                </a:solidFill>
                <a:latin typeface="微软雅黑 Light" panose="020B0502040204020203" pitchFamily="34" charset="-122"/>
                <a:ea typeface="微软雅黑 Light" panose="020B0502040204020203" pitchFamily="34" charset="-122"/>
              </a:rPr>
              <a:t>DNA</a:t>
            </a:r>
            <a:r>
              <a:rPr lang="zh-CN" altLang="en-US" sz="2400" dirty="0" smtClean="0">
                <a:solidFill>
                  <a:prstClr val="black"/>
                </a:solidFill>
                <a:latin typeface="微软雅黑 Light" panose="020B0502040204020203" pitchFamily="34" charset="-122"/>
                <a:ea typeface="微软雅黑 Light" panose="020B0502040204020203" pitchFamily="34" charset="-122"/>
              </a:rPr>
              <a:t>的酶切过程</a:t>
            </a:r>
            <a:endParaRPr lang="en-US" altLang="zh-CN" sz="2400" dirty="0">
              <a:solidFill>
                <a:prstClr val="black"/>
              </a:solidFill>
              <a:latin typeface="微软雅黑 Light" panose="020B0502040204020203" pitchFamily="34" charset="-122"/>
              <a:ea typeface="微软雅黑 Light" panose="020B0502040204020203" pitchFamily="34" charset="-122"/>
            </a:endParaRPr>
          </a:p>
        </p:txBody>
      </p:sp>
      <p:sp>
        <p:nvSpPr>
          <p:cNvPr id="23" name="文本框 5"/>
          <p:cNvSpPr txBox="1"/>
          <p:nvPr/>
        </p:nvSpPr>
        <p:spPr>
          <a:xfrm>
            <a:off x="911424" y="836712"/>
            <a:ext cx="2664296" cy="400110"/>
          </a:xfrm>
          <a:prstGeom prst="rect">
            <a:avLst/>
          </a:prstGeom>
          <a:noFill/>
        </p:spPr>
        <p:txBody>
          <a:bodyPr wrap="square" rtlCol="0">
            <a:spAutoFit/>
          </a:bodyPr>
          <a:lstStyle/>
          <a:p>
            <a:r>
              <a:rPr lang="zh-CN" altLang="en-US" sz="2000" dirty="0">
                <a:solidFill>
                  <a:prstClr val="white"/>
                </a:solidFill>
                <a:latin typeface="微软雅黑 Light" panose="020B0502040204020203" pitchFamily="34" charset="-122"/>
                <a:ea typeface="微软雅黑 Light" panose="020B0502040204020203" pitchFamily="34" charset="-122"/>
              </a:rPr>
              <a:t>聚类分析</a:t>
            </a:r>
          </a:p>
        </p:txBody>
      </p:sp>
      <p:sp>
        <p:nvSpPr>
          <p:cNvPr id="24" name="矩形 28"/>
          <p:cNvSpPr/>
          <p:nvPr/>
        </p:nvSpPr>
        <p:spPr>
          <a:xfrm>
            <a:off x="-18898" y="671163"/>
            <a:ext cx="510214"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
        <p:nvSpPr>
          <p:cNvPr id="25" name="矩形 4"/>
          <p:cNvSpPr/>
          <p:nvPr/>
        </p:nvSpPr>
        <p:spPr>
          <a:xfrm>
            <a:off x="479376" y="674237"/>
            <a:ext cx="2058726" cy="595228"/>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6" name="文本框 5"/>
          <p:cNvSpPr txBox="1"/>
          <p:nvPr/>
        </p:nvSpPr>
        <p:spPr>
          <a:xfrm>
            <a:off x="953786" y="709485"/>
            <a:ext cx="3414022" cy="523220"/>
          </a:xfrm>
          <a:prstGeom prst="rect">
            <a:avLst/>
          </a:prstGeom>
          <a:noFill/>
        </p:spPr>
        <p:txBody>
          <a:bodyPr wrap="square" rtlCol="0">
            <a:spAutoFit/>
          </a:bodyPr>
          <a:lstStyle/>
          <a:p>
            <a:r>
              <a:rPr lang="zh-CN" altLang="en-US" sz="2800" dirty="0">
                <a:solidFill>
                  <a:prstClr val="white"/>
                </a:solidFill>
                <a:latin typeface="微软雅黑 Light" panose="020B0502040204020203" pitchFamily="34" charset="-122"/>
                <a:ea typeface="微软雅黑 Light" panose="020B0502040204020203" pitchFamily="34" charset="-122"/>
              </a:rPr>
              <a:t>串</a:t>
            </a:r>
            <a:r>
              <a:rPr lang="zh-CN" altLang="en-US" sz="2800" dirty="0" smtClean="0">
                <a:solidFill>
                  <a:prstClr val="white"/>
                </a:solidFill>
                <a:latin typeface="微软雅黑 Light" panose="020B0502040204020203" pitchFamily="34" charset="-122"/>
                <a:ea typeface="微软雅黑 Light" panose="020B0502040204020203" pitchFamily="34" charset="-122"/>
              </a:rPr>
              <a:t>匹配</a:t>
            </a:r>
            <a:endParaRPr lang="zh-CN" altLang="en-US" sz="2800" dirty="0">
              <a:solidFill>
                <a:prstClr val="white"/>
              </a:solidFill>
              <a:latin typeface="微软雅黑 Light" panose="020B0502040204020203" pitchFamily="34" charset="-122"/>
              <a:ea typeface="微软雅黑 Light" panose="020B0502040204020203" pitchFamily="34" charset="-122"/>
            </a:endParaRPr>
          </a:p>
        </p:txBody>
      </p:sp>
      <p:sp>
        <p:nvSpPr>
          <p:cNvPr id="27" name="Freeform 83"/>
          <p:cNvSpPr>
            <a:spLocks noChangeArrowheads="1"/>
          </p:cNvSpPr>
          <p:nvPr/>
        </p:nvSpPr>
        <p:spPr bwMode="auto">
          <a:xfrm>
            <a:off x="92209" y="826314"/>
            <a:ext cx="288000" cy="288000"/>
          </a:xfrm>
          <a:custGeom>
            <a:avLst/>
            <a:gdLst>
              <a:gd name="T0" fmla="*/ 38764526 w 602"/>
              <a:gd name="T1" fmla="*/ 78442719 h 602"/>
              <a:gd name="T2" fmla="*/ 38764526 w 602"/>
              <a:gd name="T3" fmla="*/ 78442719 h 602"/>
              <a:gd name="T4" fmla="*/ 0 w 602"/>
              <a:gd name="T5" fmla="*/ 38764526 h 602"/>
              <a:gd name="T6" fmla="*/ 38764526 w 602"/>
              <a:gd name="T7" fmla="*/ 0 h 602"/>
              <a:gd name="T8" fmla="*/ 78442719 w 602"/>
              <a:gd name="T9" fmla="*/ 38764526 h 602"/>
              <a:gd name="T10" fmla="*/ 38764526 w 602"/>
              <a:gd name="T11" fmla="*/ 78442719 h 602"/>
              <a:gd name="T12" fmla="*/ 61866665 w 602"/>
              <a:gd name="T13" fmla="*/ 16576054 h 602"/>
              <a:gd name="T14" fmla="*/ 61866665 w 602"/>
              <a:gd name="T15" fmla="*/ 16576054 h 602"/>
              <a:gd name="T16" fmla="*/ 38764526 w 602"/>
              <a:gd name="T17" fmla="*/ 38764526 h 602"/>
              <a:gd name="T18" fmla="*/ 38764526 w 602"/>
              <a:gd name="T19" fmla="*/ 7308970 h 602"/>
              <a:gd name="T20" fmla="*/ 7439751 w 602"/>
              <a:gd name="T21" fmla="*/ 38764526 h 602"/>
              <a:gd name="T22" fmla="*/ 38764526 w 602"/>
              <a:gd name="T23" fmla="*/ 71002968 h 602"/>
              <a:gd name="T24" fmla="*/ 71002968 w 602"/>
              <a:gd name="T25" fmla="*/ 38764526 h 602"/>
              <a:gd name="T26" fmla="*/ 61866665 w 602"/>
              <a:gd name="T27" fmla="*/ 16576054 h 60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02" h="602">
                <a:moveTo>
                  <a:pt x="297" y="601"/>
                </a:moveTo>
                <a:lnTo>
                  <a:pt x="297" y="601"/>
                </a:lnTo>
                <a:cubicBezTo>
                  <a:pt x="135" y="601"/>
                  <a:pt x="0" y="466"/>
                  <a:pt x="0" y="297"/>
                </a:cubicBezTo>
                <a:cubicBezTo>
                  <a:pt x="0" y="134"/>
                  <a:pt x="135" y="0"/>
                  <a:pt x="297" y="0"/>
                </a:cubicBezTo>
                <a:cubicBezTo>
                  <a:pt x="467" y="0"/>
                  <a:pt x="601" y="134"/>
                  <a:pt x="601" y="297"/>
                </a:cubicBezTo>
                <a:cubicBezTo>
                  <a:pt x="601" y="466"/>
                  <a:pt x="467" y="601"/>
                  <a:pt x="297" y="601"/>
                </a:cubicBezTo>
                <a:close/>
                <a:moveTo>
                  <a:pt x="474" y="127"/>
                </a:moveTo>
                <a:lnTo>
                  <a:pt x="474" y="127"/>
                </a:lnTo>
                <a:cubicBezTo>
                  <a:pt x="297" y="297"/>
                  <a:pt x="297" y="297"/>
                  <a:pt x="297" y="297"/>
                </a:cubicBezTo>
                <a:cubicBezTo>
                  <a:pt x="297" y="56"/>
                  <a:pt x="297" y="56"/>
                  <a:pt x="297" y="56"/>
                </a:cubicBezTo>
                <a:cubicBezTo>
                  <a:pt x="163" y="56"/>
                  <a:pt x="57" y="162"/>
                  <a:pt x="57" y="297"/>
                </a:cubicBezTo>
                <a:cubicBezTo>
                  <a:pt x="57" y="431"/>
                  <a:pt x="163" y="544"/>
                  <a:pt x="297" y="544"/>
                </a:cubicBezTo>
                <a:cubicBezTo>
                  <a:pt x="431" y="544"/>
                  <a:pt x="544" y="431"/>
                  <a:pt x="544" y="297"/>
                </a:cubicBezTo>
                <a:cubicBezTo>
                  <a:pt x="544" y="233"/>
                  <a:pt x="516" y="169"/>
                  <a:pt x="474" y="127"/>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solidFill>
                <a:prstClr val="black"/>
              </a:solidFill>
            </a:endParaRPr>
          </a:p>
        </p:txBody>
      </p:sp>
      <p:sp>
        <p:nvSpPr>
          <p:cNvPr id="28" name="矩形 4"/>
          <p:cNvSpPr/>
          <p:nvPr/>
        </p:nvSpPr>
        <p:spPr>
          <a:xfrm>
            <a:off x="493225" y="674232"/>
            <a:ext cx="3730567" cy="595228"/>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9" name="文本框 5"/>
          <p:cNvSpPr txBox="1"/>
          <p:nvPr/>
        </p:nvSpPr>
        <p:spPr>
          <a:xfrm>
            <a:off x="967636" y="709480"/>
            <a:ext cx="3414022" cy="523220"/>
          </a:xfrm>
          <a:prstGeom prst="rect">
            <a:avLst/>
          </a:prstGeom>
          <a:noFill/>
        </p:spPr>
        <p:txBody>
          <a:bodyPr wrap="square" rtlCol="0">
            <a:spAutoFit/>
          </a:bodyPr>
          <a:lstStyle/>
          <a:p>
            <a:r>
              <a:rPr lang="zh-CN" altLang="en-US" sz="2800" dirty="0" smtClean="0">
                <a:solidFill>
                  <a:prstClr val="white"/>
                </a:solidFill>
                <a:latin typeface="微软雅黑 Light" panose="020B0502040204020203" pitchFamily="34" charset="-122"/>
                <a:ea typeface="微软雅黑 Light" panose="020B0502040204020203" pitchFamily="34" charset="-122"/>
              </a:rPr>
              <a:t>字符串匹配的应用</a:t>
            </a:r>
            <a:endParaRPr lang="zh-CN" altLang="en-US" sz="2800" dirty="0">
              <a:solidFill>
                <a:prstClr val="white"/>
              </a:solidFill>
              <a:latin typeface="微软雅黑 Light" panose="020B0502040204020203" pitchFamily="34" charset="-122"/>
              <a:ea typeface="微软雅黑 Light" panose="020B0502040204020203" pitchFamily="34" charset="-122"/>
            </a:endParaRPr>
          </a:p>
        </p:txBody>
      </p:sp>
      <p:pic>
        <p:nvPicPr>
          <p:cNvPr id="2" name="图片 1"/>
          <p:cNvPicPr>
            <a:picLocks noChangeAspect="1"/>
          </p:cNvPicPr>
          <p:nvPr/>
        </p:nvPicPr>
        <p:blipFill>
          <a:blip r:embed="rId3"/>
          <a:stretch>
            <a:fillRect/>
          </a:stretch>
        </p:blipFill>
        <p:spPr>
          <a:xfrm>
            <a:off x="4415194" y="4188431"/>
            <a:ext cx="5067300" cy="2616200"/>
          </a:xfrm>
          <a:prstGeom prst="rect">
            <a:avLst/>
          </a:prstGeom>
        </p:spPr>
      </p:pic>
      <p:pic>
        <p:nvPicPr>
          <p:cNvPr id="3" name="图片 2"/>
          <p:cNvPicPr>
            <a:picLocks noChangeAspect="1"/>
          </p:cNvPicPr>
          <p:nvPr/>
        </p:nvPicPr>
        <p:blipFill>
          <a:blip r:embed="rId4"/>
          <a:stretch>
            <a:fillRect/>
          </a:stretch>
        </p:blipFill>
        <p:spPr>
          <a:xfrm>
            <a:off x="8400256" y="4172443"/>
            <a:ext cx="3509584" cy="2632188"/>
          </a:xfrm>
          <a:prstGeom prst="rect">
            <a:avLst/>
          </a:prstGeom>
        </p:spPr>
      </p:pic>
    </p:spTree>
    <p:extLst>
      <p:ext uri="{BB962C8B-B14F-4D97-AF65-F5344CB8AC3E}">
        <p14:creationId xmlns:p14="http://schemas.microsoft.com/office/powerpoint/2010/main" xmlns="" val="812979865"/>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5"/>
          <p:cNvSpPr txBox="1"/>
          <p:nvPr/>
        </p:nvSpPr>
        <p:spPr>
          <a:xfrm>
            <a:off x="953786" y="709485"/>
            <a:ext cx="3414022" cy="523220"/>
          </a:xfrm>
          <a:prstGeom prst="rect">
            <a:avLst/>
          </a:prstGeom>
          <a:noFill/>
        </p:spPr>
        <p:txBody>
          <a:bodyPr wrap="square" rtlCol="0">
            <a:spAutoFit/>
          </a:bodyPr>
          <a:lstStyle/>
          <a:p>
            <a:r>
              <a:rPr lang="zh-CN" altLang="en-US" sz="2800" dirty="0">
                <a:solidFill>
                  <a:prstClr val="white"/>
                </a:solidFill>
                <a:latin typeface="微软雅黑 Light" panose="020B0502040204020203" pitchFamily="34" charset="-122"/>
                <a:ea typeface="微软雅黑 Light" panose="020B0502040204020203" pitchFamily="34" charset="-122"/>
              </a:rPr>
              <a:t>串</a:t>
            </a:r>
            <a:r>
              <a:rPr lang="zh-CN" altLang="en-US" sz="2800" dirty="0" smtClean="0">
                <a:solidFill>
                  <a:prstClr val="white"/>
                </a:solidFill>
                <a:latin typeface="微软雅黑 Light" panose="020B0502040204020203" pitchFamily="34" charset="-122"/>
                <a:ea typeface="微软雅黑 Light" panose="020B0502040204020203" pitchFamily="34" charset="-122"/>
              </a:rPr>
              <a:t>匹配</a:t>
            </a:r>
            <a:endParaRPr lang="zh-CN" altLang="en-US" sz="2800" dirty="0">
              <a:solidFill>
                <a:prstClr val="white"/>
              </a:solidFill>
              <a:latin typeface="微软雅黑 Light" panose="020B0502040204020203" pitchFamily="34" charset="-122"/>
              <a:ea typeface="微软雅黑 Light" panose="020B0502040204020203" pitchFamily="34" charset="-122"/>
            </a:endParaRPr>
          </a:p>
        </p:txBody>
      </p:sp>
      <p:sp>
        <p:nvSpPr>
          <p:cNvPr id="18" name="TextBox 17"/>
          <p:cNvSpPr txBox="1"/>
          <p:nvPr/>
        </p:nvSpPr>
        <p:spPr>
          <a:xfrm>
            <a:off x="491316" y="1505002"/>
            <a:ext cx="11191170" cy="4524315"/>
          </a:xfrm>
          <a:prstGeom prst="rect">
            <a:avLst/>
          </a:prstGeom>
          <a:noFill/>
        </p:spPr>
        <p:txBody>
          <a:bodyPr wrap="square" rtlCol="0">
            <a:spAutoFit/>
          </a:bodyPr>
          <a:lstStyle/>
          <a:p>
            <a:pPr marL="342900" indent="-342900">
              <a:lnSpc>
                <a:spcPct val="150000"/>
              </a:lnSpc>
              <a:buClr>
                <a:schemeClr val="tx1"/>
              </a:buClr>
              <a:buFont typeface="Arial" charset="0"/>
              <a:buChar char="•"/>
            </a:pPr>
            <a:r>
              <a:rPr lang="zh-CN" altLang="en-US" sz="2400" dirty="0">
                <a:solidFill>
                  <a:prstClr val="black"/>
                </a:solidFill>
                <a:latin typeface="微软雅黑 Light" panose="020B0502040204020203" pitchFamily="34" charset="-122"/>
                <a:ea typeface="微软雅黑 Light" panose="020B0502040204020203" pitchFamily="34" charset="-122"/>
              </a:rPr>
              <a:t>串匹配的基础是逐个比较字符</a:t>
            </a:r>
            <a:endParaRPr lang="en-US" altLang="zh-CN" sz="2400" dirty="0">
              <a:solidFill>
                <a:prstClr val="black"/>
              </a:solidFill>
              <a:latin typeface="微软雅黑 Light" panose="020B0502040204020203" pitchFamily="34" charset="-122"/>
              <a:ea typeface="微软雅黑 Light" panose="020B0502040204020203" pitchFamily="34" charset="-122"/>
            </a:endParaRPr>
          </a:p>
          <a:p>
            <a:pPr marL="800100" lvl="1" indent="-342900">
              <a:lnSpc>
                <a:spcPct val="150000"/>
              </a:lnSpc>
              <a:buClr>
                <a:schemeClr val="tx1"/>
              </a:buClr>
              <a:buFont typeface="Arial" charset="0"/>
              <a:buChar char="•"/>
            </a:pPr>
            <a:r>
              <a:rPr lang="zh-CN" altLang="en-US" sz="2400" dirty="0">
                <a:solidFill>
                  <a:prstClr val="black"/>
                </a:solidFill>
                <a:latin typeface="微软雅黑 Light" panose="020B0502040204020203" pitchFamily="34" charset="-122"/>
                <a:ea typeface="微软雅黑 Light" panose="020B0502040204020203" pitchFamily="34" charset="-122"/>
              </a:rPr>
              <a:t>如果从目标串的某个位置开始，模式串的每个字符都与目标串里的 对应字符相同，这就是一个匹配</a:t>
            </a:r>
            <a:endParaRPr lang="en-US" altLang="zh-CN" sz="2400" dirty="0">
              <a:solidFill>
                <a:prstClr val="black"/>
              </a:solidFill>
              <a:latin typeface="微软雅黑 Light" panose="020B0502040204020203" pitchFamily="34" charset="-122"/>
              <a:ea typeface="微软雅黑 Light" panose="020B0502040204020203" pitchFamily="34" charset="-122"/>
            </a:endParaRPr>
          </a:p>
          <a:p>
            <a:pPr marL="800100" lvl="1" indent="-342900">
              <a:lnSpc>
                <a:spcPct val="150000"/>
              </a:lnSpc>
              <a:buClr>
                <a:schemeClr val="tx1"/>
              </a:buClr>
              <a:buFont typeface="Arial" charset="0"/>
              <a:buChar char="•"/>
            </a:pPr>
            <a:r>
              <a:rPr lang="zh-CN" altLang="en-US" sz="2400" dirty="0">
                <a:solidFill>
                  <a:prstClr val="black"/>
                </a:solidFill>
                <a:latin typeface="微软雅黑 Light" panose="020B0502040204020203" pitchFamily="34" charset="-122"/>
                <a:ea typeface="微软雅黑 Light" panose="020B0502040204020203" pitchFamily="34" charset="-122"/>
              </a:rPr>
              <a:t>如果出现一对不同字符，就是不匹配</a:t>
            </a:r>
            <a:endParaRPr lang="en-US" altLang="zh-CN" sz="2400" dirty="0">
              <a:solidFill>
                <a:prstClr val="black"/>
              </a:solidFill>
              <a:latin typeface="微软雅黑 Light" panose="020B0502040204020203" pitchFamily="34" charset="-122"/>
              <a:ea typeface="微软雅黑 Light" panose="020B0502040204020203" pitchFamily="34" charset="-122"/>
            </a:endParaRPr>
          </a:p>
          <a:p>
            <a:pPr marL="342900" indent="-342900">
              <a:lnSpc>
                <a:spcPct val="150000"/>
              </a:lnSpc>
              <a:buClr>
                <a:schemeClr val="tx1"/>
              </a:buClr>
              <a:buFont typeface="Arial" charset="0"/>
              <a:buChar char="•"/>
            </a:pPr>
            <a:r>
              <a:rPr lang="zh-CN" altLang="en-US" sz="2400" dirty="0">
                <a:solidFill>
                  <a:prstClr val="black"/>
                </a:solidFill>
                <a:latin typeface="微软雅黑 Light" panose="020B0502040204020203" pitchFamily="34" charset="-122"/>
                <a:ea typeface="微软雅黑 Light" panose="020B0502040204020203" pitchFamily="34" charset="-122"/>
              </a:rPr>
              <a:t>算法设计的关键：</a:t>
            </a:r>
            <a:endParaRPr lang="en-US" altLang="zh-CN" sz="2400" dirty="0">
              <a:solidFill>
                <a:prstClr val="black"/>
              </a:solidFill>
              <a:latin typeface="微软雅黑 Light" panose="020B0502040204020203" pitchFamily="34" charset="-122"/>
              <a:ea typeface="微软雅黑 Light" panose="020B0502040204020203" pitchFamily="34" charset="-122"/>
            </a:endParaRPr>
          </a:p>
          <a:p>
            <a:pPr marL="800100" lvl="1" indent="-342900">
              <a:lnSpc>
                <a:spcPct val="150000"/>
              </a:lnSpc>
              <a:buClr>
                <a:schemeClr val="tx1"/>
              </a:buClr>
              <a:buFont typeface="Arial" charset="0"/>
              <a:buChar char="•"/>
            </a:pPr>
            <a:r>
              <a:rPr lang="en-US" altLang="zh-CN" sz="2400" dirty="0">
                <a:solidFill>
                  <a:prstClr val="black"/>
                </a:solidFill>
                <a:latin typeface="微软雅黑 Light" panose="020B0502040204020203" pitchFamily="34" charset="-122"/>
                <a:ea typeface="微软雅黑 Light" panose="020B0502040204020203" pitchFamily="34" charset="-122"/>
              </a:rPr>
              <a:t>1</a:t>
            </a:r>
            <a:r>
              <a:rPr lang="zh-CN" altLang="en-US" sz="2400" dirty="0">
                <a:solidFill>
                  <a:prstClr val="black"/>
                </a:solidFill>
                <a:latin typeface="微软雅黑 Light" panose="020B0502040204020203" pitchFamily="34" charset="-122"/>
                <a:ea typeface="微软雅黑 Light" panose="020B0502040204020203" pitchFamily="34" charset="-122"/>
              </a:rPr>
              <a:t>，怎样比较字符；</a:t>
            </a:r>
            <a:endParaRPr lang="en-US" altLang="zh-CN" sz="2400" dirty="0">
              <a:solidFill>
                <a:prstClr val="black"/>
              </a:solidFill>
              <a:latin typeface="微软雅黑 Light" panose="020B0502040204020203" pitchFamily="34" charset="-122"/>
              <a:ea typeface="微软雅黑 Light" panose="020B0502040204020203" pitchFamily="34" charset="-122"/>
            </a:endParaRPr>
          </a:p>
          <a:p>
            <a:pPr marL="800100" lvl="1" indent="-342900">
              <a:lnSpc>
                <a:spcPct val="150000"/>
              </a:lnSpc>
              <a:buClr>
                <a:schemeClr val="tx1"/>
              </a:buClr>
              <a:buFont typeface="Arial" charset="0"/>
              <a:buChar char="•"/>
            </a:pPr>
            <a:r>
              <a:rPr lang="en-US" altLang="zh-CN" sz="2400" dirty="0">
                <a:solidFill>
                  <a:prstClr val="black"/>
                </a:solidFill>
                <a:latin typeface="微软雅黑 Light" panose="020B0502040204020203" pitchFamily="34" charset="-122"/>
                <a:ea typeface="微软雅黑 Light" panose="020B0502040204020203" pitchFamily="34" charset="-122"/>
              </a:rPr>
              <a:t>2</a:t>
            </a:r>
            <a:r>
              <a:rPr lang="zh-CN" altLang="en-US" sz="2400" dirty="0">
                <a:solidFill>
                  <a:prstClr val="black"/>
                </a:solidFill>
                <a:latin typeface="微软雅黑 Light" panose="020B0502040204020203" pitchFamily="34" charset="-122"/>
                <a:ea typeface="微软雅黑 Light" panose="020B0502040204020203" pitchFamily="34" charset="-122"/>
              </a:rPr>
              <a:t>，发现不匹配后下一步怎么做 </a:t>
            </a:r>
            <a:endParaRPr lang="en-US" altLang="zh-CN" sz="2400" dirty="0">
              <a:solidFill>
                <a:prstClr val="black"/>
              </a:solidFill>
              <a:latin typeface="微软雅黑 Light" panose="020B0502040204020203" pitchFamily="34" charset="-122"/>
              <a:ea typeface="微软雅黑 Light" panose="020B0502040204020203" pitchFamily="34" charset="-122"/>
            </a:endParaRPr>
          </a:p>
          <a:p>
            <a:pPr marL="342900" indent="-342900">
              <a:lnSpc>
                <a:spcPct val="150000"/>
              </a:lnSpc>
              <a:buClr>
                <a:schemeClr val="tx1"/>
              </a:buClr>
              <a:buFont typeface="Arial" charset="0"/>
              <a:buChar char="•"/>
            </a:pPr>
            <a:r>
              <a:rPr lang="zh-CN" altLang="en-US" sz="2400" dirty="0">
                <a:solidFill>
                  <a:prstClr val="black"/>
                </a:solidFill>
                <a:latin typeface="微软雅黑 Light" panose="020B0502040204020203" pitchFamily="34" charset="-122"/>
                <a:ea typeface="微软雅黑 Light" panose="020B0502040204020203" pitchFamily="34" charset="-122"/>
              </a:rPr>
              <a:t>对上述两点采用不同的策略，就形成了不同的算法</a:t>
            </a:r>
            <a:endParaRPr lang="en-US" altLang="zh-CN" sz="2400" dirty="0">
              <a:solidFill>
                <a:prstClr val="black"/>
              </a:solidFill>
              <a:latin typeface="微软雅黑 Light" panose="020B0502040204020203" pitchFamily="34" charset="-122"/>
              <a:ea typeface="微软雅黑 Light" panose="020B0502040204020203" pitchFamily="34" charset="-122"/>
            </a:endParaRPr>
          </a:p>
        </p:txBody>
      </p:sp>
      <p:sp>
        <p:nvSpPr>
          <p:cNvPr id="8" name="文本框 5"/>
          <p:cNvSpPr txBox="1"/>
          <p:nvPr/>
        </p:nvSpPr>
        <p:spPr>
          <a:xfrm>
            <a:off x="911424" y="836712"/>
            <a:ext cx="2664296" cy="400110"/>
          </a:xfrm>
          <a:prstGeom prst="rect">
            <a:avLst/>
          </a:prstGeom>
          <a:noFill/>
        </p:spPr>
        <p:txBody>
          <a:bodyPr wrap="square" rtlCol="0">
            <a:spAutoFit/>
          </a:bodyPr>
          <a:lstStyle/>
          <a:p>
            <a:r>
              <a:rPr lang="zh-CN" altLang="en-US" sz="2000" dirty="0">
                <a:solidFill>
                  <a:prstClr val="white"/>
                </a:solidFill>
                <a:latin typeface="微软雅黑 Light" panose="020B0502040204020203" pitchFamily="34" charset="-122"/>
                <a:ea typeface="微软雅黑 Light" panose="020B0502040204020203" pitchFamily="34" charset="-122"/>
              </a:rPr>
              <a:t>聚类分析</a:t>
            </a:r>
          </a:p>
        </p:txBody>
      </p:sp>
      <p:sp>
        <p:nvSpPr>
          <p:cNvPr id="9" name="矩形 28"/>
          <p:cNvSpPr/>
          <p:nvPr/>
        </p:nvSpPr>
        <p:spPr>
          <a:xfrm>
            <a:off x="-18898" y="671163"/>
            <a:ext cx="510214"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
        <p:nvSpPr>
          <p:cNvPr id="11" name="矩形 4"/>
          <p:cNvSpPr/>
          <p:nvPr/>
        </p:nvSpPr>
        <p:spPr>
          <a:xfrm>
            <a:off x="479376" y="674237"/>
            <a:ext cx="2058726" cy="595228"/>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2" name="文本框 5"/>
          <p:cNvSpPr txBox="1"/>
          <p:nvPr/>
        </p:nvSpPr>
        <p:spPr>
          <a:xfrm>
            <a:off x="953786" y="709485"/>
            <a:ext cx="3414022" cy="523220"/>
          </a:xfrm>
          <a:prstGeom prst="rect">
            <a:avLst/>
          </a:prstGeom>
          <a:noFill/>
        </p:spPr>
        <p:txBody>
          <a:bodyPr wrap="square" rtlCol="0">
            <a:spAutoFit/>
          </a:bodyPr>
          <a:lstStyle/>
          <a:p>
            <a:r>
              <a:rPr lang="zh-CN" altLang="en-US" sz="2800" dirty="0">
                <a:solidFill>
                  <a:prstClr val="white"/>
                </a:solidFill>
                <a:latin typeface="微软雅黑 Light" panose="020B0502040204020203" pitchFamily="34" charset="-122"/>
                <a:ea typeface="微软雅黑 Light" panose="020B0502040204020203" pitchFamily="34" charset="-122"/>
              </a:rPr>
              <a:t>串</a:t>
            </a:r>
            <a:r>
              <a:rPr lang="zh-CN" altLang="en-US" sz="2800" dirty="0" smtClean="0">
                <a:solidFill>
                  <a:prstClr val="white"/>
                </a:solidFill>
                <a:latin typeface="微软雅黑 Light" panose="020B0502040204020203" pitchFamily="34" charset="-122"/>
                <a:ea typeface="微软雅黑 Light" panose="020B0502040204020203" pitchFamily="34" charset="-122"/>
              </a:rPr>
              <a:t>匹配</a:t>
            </a:r>
            <a:endParaRPr lang="zh-CN" altLang="en-US" sz="2800" dirty="0">
              <a:solidFill>
                <a:prstClr val="white"/>
              </a:solidFill>
              <a:latin typeface="微软雅黑 Light" panose="020B0502040204020203" pitchFamily="34" charset="-122"/>
              <a:ea typeface="微软雅黑 Light" panose="020B0502040204020203" pitchFamily="34" charset="-122"/>
            </a:endParaRPr>
          </a:p>
        </p:txBody>
      </p:sp>
      <p:sp>
        <p:nvSpPr>
          <p:cNvPr id="13" name="Freeform 83"/>
          <p:cNvSpPr>
            <a:spLocks noChangeArrowheads="1"/>
          </p:cNvSpPr>
          <p:nvPr/>
        </p:nvSpPr>
        <p:spPr bwMode="auto">
          <a:xfrm>
            <a:off x="92209" y="826314"/>
            <a:ext cx="288000" cy="288000"/>
          </a:xfrm>
          <a:custGeom>
            <a:avLst/>
            <a:gdLst>
              <a:gd name="T0" fmla="*/ 38764526 w 602"/>
              <a:gd name="T1" fmla="*/ 78442719 h 602"/>
              <a:gd name="T2" fmla="*/ 38764526 w 602"/>
              <a:gd name="T3" fmla="*/ 78442719 h 602"/>
              <a:gd name="T4" fmla="*/ 0 w 602"/>
              <a:gd name="T5" fmla="*/ 38764526 h 602"/>
              <a:gd name="T6" fmla="*/ 38764526 w 602"/>
              <a:gd name="T7" fmla="*/ 0 h 602"/>
              <a:gd name="T8" fmla="*/ 78442719 w 602"/>
              <a:gd name="T9" fmla="*/ 38764526 h 602"/>
              <a:gd name="T10" fmla="*/ 38764526 w 602"/>
              <a:gd name="T11" fmla="*/ 78442719 h 602"/>
              <a:gd name="T12" fmla="*/ 61866665 w 602"/>
              <a:gd name="T13" fmla="*/ 16576054 h 602"/>
              <a:gd name="T14" fmla="*/ 61866665 w 602"/>
              <a:gd name="T15" fmla="*/ 16576054 h 602"/>
              <a:gd name="T16" fmla="*/ 38764526 w 602"/>
              <a:gd name="T17" fmla="*/ 38764526 h 602"/>
              <a:gd name="T18" fmla="*/ 38764526 w 602"/>
              <a:gd name="T19" fmla="*/ 7308970 h 602"/>
              <a:gd name="T20" fmla="*/ 7439751 w 602"/>
              <a:gd name="T21" fmla="*/ 38764526 h 602"/>
              <a:gd name="T22" fmla="*/ 38764526 w 602"/>
              <a:gd name="T23" fmla="*/ 71002968 h 602"/>
              <a:gd name="T24" fmla="*/ 71002968 w 602"/>
              <a:gd name="T25" fmla="*/ 38764526 h 602"/>
              <a:gd name="T26" fmla="*/ 61866665 w 602"/>
              <a:gd name="T27" fmla="*/ 16576054 h 60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02" h="602">
                <a:moveTo>
                  <a:pt x="297" y="601"/>
                </a:moveTo>
                <a:lnTo>
                  <a:pt x="297" y="601"/>
                </a:lnTo>
                <a:cubicBezTo>
                  <a:pt x="135" y="601"/>
                  <a:pt x="0" y="466"/>
                  <a:pt x="0" y="297"/>
                </a:cubicBezTo>
                <a:cubicBezTo>
                  <a:pt x="0" y="134"/>
                  <a:pt x="135" y="0"/>
                  <a:pt x="297" y="0"/>
                </a:cubicBezTo>
                <a:cubicBezTo>
                  <a:pt x="467" y="0"/>
                  <a:pt x="601" y="134"/>
                  <a:pt x="601" y="297"/>
                </a:cubicBezTo>
                <a:cubicBezTo>
                  <a:pt x="601" y="466"/>
                  <a:pt x="467" y="601"/>
                  <a:pt x="297" y="601"/>
                </a:cubicBezTo>
                <a:close/>
                <a:moveTo>
                  <a:pt x="474" y="127"/>
                </a:moveTo>
                <a:lnTo>
                  <a:pt x="474" y="127"/>
                </a:lnTo>
                <a:cubicBezTo>
                  <a:pt x="297" y="297"/>
                  <a:pt x="297" y="297"/>
                  <a:pt x="297" y="297"/>
                </a:cubicBezTo>
                <a:cubicBezTo>
                  <a:pt x="297" y="56"/>
                  <a:pt x="297" y="56"/>
                  <a:pt x="297" y="56"/>
                </a:cubicBezTo>
                <a:cubicBezTo>
                  <a:pt x="163" y="56"/>
                  <a:pt x="57" y="162"/>
                  <a:pt x="57" y="297"/>
                </a:cubicBezTo>
                <a:cubicBezTo>
                  <a:pt x="57" y="431"/>
                  <a:pt x="163" y="544"/>
                  <a:pt x="297" y="544"/>
                </a:cubicBezTo>
                <a:cubicBezTo>
                  <a:pt x="431" y="544"/>
                  <a:pt x="544" y="431"/>
                  <a:pt x="544" y="297"/>
                </a:cubicBezTo>
                <a:cubicBezTo>
                  <a:pt x="544" y="233"/>
                  <a:pt x="516" y="169"/>
                  <a:pt x="474" y="127"/>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solidFill>
                <a:prstClr val="black"/>
              </a:solidFill>
            </a:endParaRPr>
          </a:p>
        </p:txBody>
      </p:sp>
      <p:sp>
        <p:nvSpPr>
          <p:cNvPr id="19" name="矩形 4"/>
          <p:cNvSpPr/>
          <p:nvPr/>
        </p:nvSpPr>
        <p:spPr>
          <a:xfrm>
            <a:off x="493225" y="674232"/>
            <a:ext cx="4090607" cy="595228"/>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0" name="文本框 5"/>
          <p:cNvSpPr txBox="1"/>
          <p:nvPr/>
        </p:nvSpPr>
        <p:spPr>
          <a:xfrm>
            <a:off x="967636" y="709480"/>
            <a:ext cx="3414022" cy="523220"/>
          </a:xfrm>
          <a:prstGeom prst="rect">
            <a:avLst/>
          </a:prstGeom>
          <a:noFill/>
        </p:spPr>
        <p:txBody>
          <a:bodyPr wrap="square" rtlCol="0">
            <a:spAutoFit/>
          </a:bodyPr>
          <a:lstStyle/>
          <a:p>
            <a:r>
              <a:rPr lang="zh-CN" altLang="en-US" sz="2800" dirty="0" smtClean="0">
                <a:solidFill>
                  <a:prstClr val="white"/>
                </a:solidFill>
                <a:latin typeface="微软雅黑 Light" panose="020B0502040204020203" pitchFamily="34" charset="-122"/>
                <a:ea typeface="微软雅黑 Light" panose="020B0502040204020203" pitchFamily="34" charset="-122"/>
              </a:rPr>
              <a:t>字符串匹配算法设计</a:t>
            </a:r>
            <a:endParaRPr lang="zh-CN" altLang="en-US" sz="2800" dirty="0">
              <a:solidFill>
                <a:prstClr val="white"/>
              </a:solidFill>
              <a:latin typeface="微软雅黑 Light" panose="020B0502040204020203" pitchFamily="34" charset="-122"/>
              <a:ea typeface="微软雅黑 Light" panose="020B0502040204020203" pitchFamily="34" charset="-122"/>
            </a:endParaRPr>
          </a:p>
        </p:txBody>
      </p:sp>
    </p:spTree>
    <p:extLst>
      <p:ext uri="{BB962C8B-B14F-4D97-AF65-F5344CB8AC3E}">
        <p14:creationId xmlns:p14="http://schemas.microsoft.com/office/powerpoint/2010/main" xmlns="" val="1539130313"/>
      </p:ext>
    </p:extLst>
  </p:cSld>
  <p:clrMapOvr>
    <a:masterClrMapping/>
  </p:clrMapOvr>
  <p:timing>
    <p:tnLst>
      <p:par>
        <p:cTn id="1" dur="indefinite" restart="never" nodeType="tmRoot"/>
      </p:par>
    </p:tnLst>
  </p:timing>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5"/>
          <p:cNvSpPr txBox="1"/>
          <p:nvPr/>
        </p:nvSpPr>
        <p:spPr>
          <a:xfrm>
            <a:off x="911424" y="836712"/>
            <a:ext cx="2664296" cy="400110"/>
          </a:xfrm>
          <a:prstGeom prst="rect">
            <a:avLst/>
          </a:prstGeom>
          <a:noFill/>
        </p:spPr>
        <p:txBody>
          <a:bodyPr wrap="square" rtlCol="0">
            <a:spAutoFit/>
          </a:bodyPr>
          <a:lstStyle/>
          <a:p>
            <a:r>
              <a:rPr lang="zh-CN" altLang="en-US" sz="2000" dirty="0">
                <a:solidFill>
                  <a:prstClr val="white"/>
                </a:solidFill>
                <a:latin typeface="微软雅黑 Light" panose="020B0502040204020203" pitchFamily="34" charset="-122"/>
                <a:ea typeface="微软雅黑 Light" panose="020B0502040204020203" pitchFamily="34" charset="-122"/>
              </a:rPr>
              <a:t>聚类分析</a:t>
            </a:r>
          </a:p>
        </p:txBody>
      </p:sp>
      <p:sp>
        <p:nvSpPr>
          <p:cNvPr id="14" name="矩形 28"/>
          <p:cNvSpPr/>
          <p:nvPr/>
        </p:nvSpPr>
        <p:spPr>
          <a:xfrm>
            <a:off x="-18898" y="671163"/>
            <a:ext cx="510214"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
        <p:nvSpPr>
          <p:cNvPr id="15" name="矩形 4"/>
          <p:cNvSpPr/>
          <p:nvPr/>
        </p:nvSpPr>
        <p:spPr>
          <a:xfrm>
            <a:off x="479376" y="674237"/>
            <a:ext cx="2058726" cy="595228"/>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6" name="文本框 5"/>
          <p:cNvSpPr txBox="1"/>
          <p:nvPr/>
        </p:nvSpPr>
        <p:spPr>
          <a:xfrm>
            <a:off x="602423" y="709485"/>
            <a:ext cx="3765385" cy="523220"/>
          </a:xfrm>
          <a:prstGeom prst="rect">
            <a:avLst/>
          </a:prstGeom>
          <a:noFill/>
        </p:spPr>
        <p:txBody>
          <a:bodyPr wrap="square" rtlCol="0">
            <a:spAutoFit/>
          </a:bodyPr>
          <a:lstStyle/>
          <a:p>
            <a:r>
              <a:rPr lang="zh-CN" altLang="en-US" sz="2800" dirty="0" smtClean="0">
                <a:solidFill>
                  <a:prstClr val="white"/>
                </a:solidFill>
                <a:latin typeface="微软雅黑 Light" panose="020B0502040204020203" pitchFamily="34" charset="-122"/>
                <a:ea typeface="微软雅黑 Light" panose="020B0502040204020203" pitchFamily="34" charset="-122"/>
              </a:rPr>
              <a:t>朴素算法</a:t>
            </a:r>
            <a:endParaRPr lang="zh-CN" altLang="en-US" sz="2800" dirty="0">
              <a:solidFill>
                <a:prstClr val="white"/>
              </a:solidFill>
              <a:latin typeface="微软雅黑 Light" panose="020B0502040204020203" pitchFamily="34" charset="-122"/>
              <a:ea typeface="微软雅黑 Light" panose="020B0502040204020203" pitchFamily="34" charset="-122"/>
            </a:endParaRPr>
          </a:p>
        </p:txBody>
      </p:sp>
      <p:sp>
        <p:nvSpPr>
          <p:cNvPr id="17" name="Freeform 83"/>
          <p:cNvSpPr>
            <a:spLocks noChangeArrowheads="1"/>
          </p:cNvSpPr>
          <p:nvPr/>
        </p:nvSpPr>
        <p:spPr bwMode="auto">
          <a:xfrm>
            <a:off x="92209" y="826314"/>
            <a:ext cx="288000" cy="288000"/>
          </a:xfrm>
          <a:custGeom>
            <a:avLst/>
            <a:gdLst>
              <a:gd name="T0" fmla="*/ 38764526 w 602"/>
              <a:gd name="T1" fmla="*/ 78442719 h 602"/>
              <a:gd name="T2" fmla="*/ 38764526 w 602"/>
              <a:gd name="T3" fmla="*/ 78442719 h 602"/>
              <a:gd name="T4" fmla="*/ 0 w 602"/>
              <a:gd name="T5" fmla="*/ 38764526 h 602"/>
              <a:gd name="T6" fmla="*/ 38764526 w 602"/>
              <a:gd name="T7" fmla="*/ 0 h 602"/>
              <a:gd name="T8" fmla="*/ 78442719 w 602"/>
              <a:gd name="T9" fmla="*/ 38764526 h 602"/>
              <a:gd name="T10" fmla="*/ 38764526 w 602"/>
              <a:gd name="T11" fmla="*/ 78442719 h 602"/>
              <a:gd name="T12" fmla="*/ 61866665 w 602"/>
              <a:gd name="T13" fmla="*/ 16576054 h 602"/>
              <a:gd name="T14" fmla="*/ 61866665 w 602"/>
              <a:gd name="T15" fmla="*/ 16576054 h 602"/>
              <a:gd name="T16" fmla="*/ 38764526 w 602"/>
              <a:gd name="T17" fmla="*/ 38764526 h 602"/>
              <a:gd name="T18" fmla="*/ 38764526 w 602"/>
              <a:gd name="T19" fmla="*/ 7308970 h 602"/>
              <a:gd name="T20" fmla="*/ 7439751 w 602"/>
              <a:gd name="T21" fmla="*/ 38764526 h 602"/>
              <a:gd name="T22" fmla="*/ 38764526 w 602"/>
              <a:gd name="T23" fmla="*/ 71002968 h 602"/>
              <a:gd name="T24" fmla="*/ 71002968 w 602"/>
              <a:gd name="T25" fmla="*/ 38764526 h 602"/>
              <a:gd name="T26" fmla="*/ 61866665 w 602"/>
              <a:gd name="T27" fmla="*/ 16576054 h 60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02" h="602">
                <a:moveTo>
                  <a:pt x="297" y="601"/>
                </a:moveTo>
                <a:lnTo>
                  <a:pt x="297" y="601"/>
                </a:lnTo>
                <a:cubicBezTo>
                  <a:pt x="135" y="601"/>
                  <a:pt x="0" y="466"/>
                  <a:pt x="0" y="297"/>
                </a:cubicBezTo>
                <a:cubicBezTo>
                  <a:pt x="0" y="134"/>
                  <a:pt x="135" y="0"/>
                  <a:pt x="297" y="0"/>
                </a:cubicBezTo>
                <a:cubicBezTo>
                  <a:pt x="467" y="0"/>
                  <a:pt x="601" y="134"/>
                  <a:pt x="601" y="297"/>
                </a:cubicBezTo>
                <a:cubicBezTo>
                  <a:pt x="601" y="466"/>
                  <a:pt x="467" y="601"/>
                  <a:pt x="297" y="601"/>
                </a:cubicBezTo>
                <a:close/>
                <a:moveTo>
                  <a:pt x="474" y="127"/>
                </a:moveTo>
                <a:lnTo>
                  <a:pt x="474" y="127"/>
                </a:lnTo>
                <a:cubicBezTo>
                  <a:pt x="297" y="297"/>
                  <a:pt x="297" y="297"/>
                  <a:pt x="297" y="297"/>
                </a:cubicBezTo>
                <a:cubicBezTo>
                  <a:pt x="297" y="56"/>
                  <a:pt x="297" y="56"/>
                  <a:pt x="297" y="56"/>
                </a:cubicBezTo>
                <a:cubicBezTo>
                  <a:pt x="163" y="56"/>
                  <a:pt x="57" y="162"/>
                  <a:pt x="57" y="297"/>
                </a:cubicBezTo>
                <a:cubicBezTo>
                  <a:pt x="57" y="431"/>
                  <a:pt x="163" y="544"/>
                  <a:pt x="297" y="544"/>
                </a:cubicBezTo>
                <a:cubicBezTo>
                  <a:pt x="431" y="544"/>
                  <a:pt x="544" y="431"/>
                  <a:pt x="544" y="297"/>
                </a:cubicBezTo>
                <a:cubicBezTo>
                  <a:pt x="544" y="233"/>
                  <a:pt x="516" y="169"/>
                  <a:pt x="474" y="127"/>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solidFill>
                <a:prstClr val="black"/>
              </a:solidFill>
            </a:endParaRPr>
          </a:p>
        </p:txBody>
      </p:sp>
      <p:sp>
        <p:nvSpPr>
          <p:cNvPr id="18" name="TextBox 17"/>
          <p:cNvSpPr txBox="1"/>
          <p:nvPr/>
        </p:nvSpPr>
        <p:spPr>
          <a:xfrm>
            <a:off x="491316" y="1505002"/>
            <a:ext cx="11191170" cy="3416320"/>
          </a:xfrm>
          <a:prstGeom prst="rect">
            <a:avLst/>
          </a:prstGeom>
          <a:noFill/>
        </p:spPr>
        <p:txBody>
          <a:bodyPr wrap="square" rtlCol="0">
            <a:spAutoFit/>
          </a:bodyPr>
          <a:lstStyle/>
          <a:p>
            <a:pPr marL="342900" indent="-342900">
              <a:lnSpc>
                <a:spcPct val="150000"/>
              </a:lnSpc>
              <a:buClr>
                <a:schemeClr val="tx1"/>
              </a:buClr>
              <a:buFont typeface="Arial" charset="0"/>
              <a:buChar char="•"/>
            </a:pPr>
            <a:r>
              <a:rPr lang="zh-CN" altLang="en-US" sz="2400" dirty="0">
                <a:solidFill>
                  <a:prstClr val="black"/>
                </a:solidFill>
                <a:latin typeface="微软雅黑 Light" panose="020B0502040204020203" pitchFamily="34" charset="-122"/>
                <a:ea typeface="微软雅黑 Light" panose="020B0502040204020203" pitchFamily="34" charset="-122"/>
              </a:rPr>
              <a:t>朴素匹配算法：</a:t>
            </a:r>
            <a:endParaRPr lang="en-US" altLang="zh-CN" sz="2400" dirty="0">
              <a:solidFill>
                <a:prstClr val="black"/>
              </a:solidFill>
              <a:latin typeface="微软雅黑 Light" panose="020B0502040204020203" pitchFamily="34" charset="-122"/>
              <a:ea typeface="微软雅黑 Light" panose="020B0502040204020203" pitchFamily="34" charset="-122"/>
            </a:endParaRPr>
          </a:p>
          <a:p>
            <a:pPr marL="800100" lvl="1" indent="-342900">
              <a:lnSpc>
                <a:spcPct val="150000"/>
              </a:lnSpc>
              <a:buClr>
                <a:schemeClr val="tx1"/>
              </a:buClr>
              <a:buFont typeface="Arial" charset="0"/>
              <a:buChar char="•"/>
            </a:pPr>
            <a:r>
              <a:rPr lang="en-US" altLang="zh-CN" sz="2400" dirty="0">
                <a:solidFill>
                  <a:prstClr val="black"/>
                </a:solidFill>
                <a:latin typeface="微软雅黑 Light" panose="020B0502040204020203" pitchFamily="34" charset="-122"/>
                <a:ea typeface="微软雅黑 Light" panose="020B0502040204020203" pitchFamily="34" charset="-122"/>
              </a:rPr>
              <a:t>1</a:t>
            </a:r>
            <a:r>
              <a:rPr lang="zh-CN" altLang="en-US" sz="2400" dirty="0">
                <a:solidFill>
                  <a:prstClr val="black"/>
                </a:solidFill>
                <a:latin typeface="微软雅黑 Light" panose="020B0502040204020203" pitchFamily="34" charset="-122"/>
                <a:ea typeface="微软雅黑 Light" panose="020B0502040204020203" pitchFamily="34" charset="-122"/>
              </a:rPr>
              <a:t>，从左到右匹配；</a:t>
            </a:r>
            <a:endParaRPr lang="en-US" altLang="zh-CN" sz="2400" dirty="0">
              <a:solidFill>
                <a:prstClr val="black"/>
              </a:solidFill>
              <a:latin typeface="微软雅黑 Light" panose="020B0502040204020203" pitchFamily="34" charset="-122"/>
              <a:ea typeface="微软雅黑 Light" panose="020B0502040204020203" pitchFamily="34" charset="-122"/>
            </a:endParaRPr>
          </a:p>
          <a:p>
            <a:pPr marL="800100" lvl="1" indent="-342900">
              <a:lnSpc>
                <a:spcPct val="150000"/>
              </a:lnSpc>
              <a:buClr>
                <a:schemeClr val="tx1"/>
              </a:buClr>
              <a:buFont typeface="Arial" charset="0"/>
              <a:buChar char="•"/>
            </a:pPr>
            <a:r>
              <a:rPr lang="en-US" altLang="zh-CN" sz="2400" dirty="0">
                <a:solidFill>
                  <a:prstClr val="black"/>
                </a:solidFill>
                <a:latin typeface="微软雅黑 Light" panose="020B0502040204020203" pitchFamily="34" charset="-122"/>
                <a:ea typeface="微软雅黑 Light" panose="020B0502040204020203" pitchFamily="34" charset="-122"/>
              </a:rPr>
              <a:t>2</a:t>
            </a:r>
            <a:r>
              <a:rPr lang="zh-CN" altLang="en-US" sz="2400" dirty="0">
                <a:solidFill>
                  <a:prstClr val="black"/>
                </a:solidFill>
                <a:latin typeface="微软雅黑 Light" panose="020B0502040204020203" pitchFamily="34" charset="-122"/>
                <a:ea typeface="微软雅黑 Light" panose="020B0502040204020203" pitchFamily="34" charset="-122"/>
              </a:rPr>
              <a:t>，发现不匹配时，考虑目标串里</a:t>
            </a:r>
            <a:r>
              <a:rPr lang="zh-CN" altLang="en-US" sz="2400" dirty="0" smtClean="0">
                <a:solidFill>
                  <a:prstClr val="black"/>
                </a:solidFill>
                <a:latin typeface="微软雅黑 Light" panose="020B0502040204020203" pitchFamily="34" charset="-122"/>
                <a:ea typeface="微软雅黑 Light" panose="020B0502040204020203" pitchFamily="34" charset="-122"/>
              </a:rPr>
              <a:t>的下</a:t>
            </a:r>
            <a:r>
              <a:rPr lang="zh-CN" altLang="en-US" sz="2400" dirty="0">
                <a:solidFill>
                  <a:prstClr val="black"/>
                </a:solidFill>
                <a:latin typeface="微软雅黑 Light" panose="020B0502040204020203" pitchFamily="34" charset="-122"/>
                <a:ea typeface="微软雅黑 Light" panose="020B0502040204020203" pitchFamily="34" charset="-122"/>
              </a:rPr>
              <a:t>一位置是否存在匹配</a:t>
            </a:r>
            <a:endParaRPr lang="en-US" altLang="zh-CN" sz="2400" dirty="0">
              <a:solidFill>
                <a:prstClr val="black"/>
              </a:solidFill>
              <a:latin typeface="微软雅黑 Light" panose="020B0502040204020203" pitchFamily="34" charset="-122"/>
              <a:ea typeface="微软雅黑 Light" panose="020B0502040204020203" pitchFamily="34" charset="-122"/>
            </a:endParaRPr>
          </a:p>
          <a:p>
            <a:pPr marL="342900" indent="-342900">
              <a:lnSpc>
                <a:spcPct val="150000"/>
              </a:lnSpc>
              <a:buClr>
                <a:schemeClr val="tx1"/>
              </a:buClr>
              <a:buFont typeface="Arial" charset="0"/>
              <a:buChar char="•"/>
            </a:pPr>
            <a:r>
              <a:rPr lang="zh-CN" altLang="en-US" sz="2400" dirty="0">
                <a:solidFill>
                  <a:prstClr val="black"/>
                </a:solidFill>
                <a:latin typeface="微软雅黑 Light" panose="020B0502040204020203" pitchFamily="34" charset="-122"/>
                <a:ea typeface="微软雅黑 Light" panose="020B0502040204020203" pitchFamily="34" charset="-122"/>
              </a:rPr>
              <a:t>朴素匹配算法简单，易理解，但效率低</a:t>
            </a:r>
            <a:endParaRPr lang="en-US" altLang="zh-CN" sz="2400" dirty="0">
              <a:solidFill>
                <a:prstClr val="black"/>
              </a:solidFill>
              <a:latin typeface="微软雅黑 Light" panose="020B0502040204020203" pitchFamily="34" charset="-122"/>
              <a:ea typeface="微软雅黑 Light" panose="020B0502040204020203" pitchFamily="34" charset="-122"/>
            </a:endParaRPr>
          </a:p>
          <a:p>
            <a:pPr marL="342900" indent="-342900">
              <a:lnSpc>
                <a:spcPct val="150000"/>
              </a:lnSpc>
              <a:buClr>
                <a:schemeClr val="tx1"/>
              </a:buClr>
              <a:buFont typeface="Arial" charset="0"/>
              <a:buChar char="•"/>
            </a:pPr>
            <a:r>
              <a:rPr lang="zh-CN" altLang="en-US" sz="2400" dirty="0">
                <a:solidFill>
                  <a:prstClr val="black"/>
                </a:solidFill>
                <a:latin typeface="微软雅黑 Light" panose="020B0502040204020203" pitchFamily="34" charset="-122"/>
                <a:ea typeface="微软雅黑 Light" panose="020B0502040204020203" pitchFamily="34" charset="-122"/>
              </a:rPr>
              <a:t>最坏情况是每趟比较都在最后出现不等，最多比较 </a:t>
            </a:r>
            <a:r>
              <a:rPr lang="en-US" altLang="zh-CN" sz="2400" dirty="0">
                <a:solidFill>
                  <a:prstClr val="black"/>
                </a:solidFill>
                <a:latin typeface="微软雅黑 Light" panose="020B0502040204020203" pitchFamily="34" charset="-122"/>
                <a:ea typeface="微软雅黑 Light" panose="020B0502040204020203" pitchFamily="34" charset="-122"/>
              </a:rPr>
              <a:t>n</a:t>
            </a:r>
            <a:r>
              <a:rPr lang="zh-CN" altLang="en-US" sz="2400" dirty="0">
                <a:solidFill>
                  <a:prstClr val="black"/>
                </a:solidFill>
                <a:latin typeface="微软雅黑 Light" panose="020B0502040204020203" pitchFamily="34" charset="-122"/>
                <a:ea typeface="微软雅黑 Light" panose="020B0502040204020203" pitchFamily="34" charset="-122"/>
              </a:rPr>
              <a:t>－</a:t>
            </a:r>
            <a:r>
              <a:rPr lang="en-US" altLang="zh-CN" sz="2400" dirty="0">
                <a:solidFill>
                  <a:prstClr val="black"/>
                </a:solidFill>
                <a:latin typeface="微软雅黑 Light" panose="020B0502040204020203" pitchFamily="34" charset="-122"/>
                <a:ea typeface="微软雅黑 Light" panose="020B0502040204020203" pitchFamily="34" charset="-122"/>
              </a:rPr>
              <a:t>m</a:t>
            </a:r>
            <a:r>
              <a:rPr lang="zh-CN" altLang="en-US" sz="2400" dirty="0">
                <a:solidFill>
                  <a:prstClr val="black"/>
                </a:solidFill>
                <a:latin typeface="微软雅黑 Light" panose="020B0502040204020203" pitchFamily="34" charset="-122"/>
                <a:ea typeface="微软雅黑 Light" panose="020B0502040204020203" pitchFamily="34" charset="-122"/>
              </a:rPr>
              <a:t>＋</a:t>
            </a:r>
            <a:r>
              <a:rPr lang="en-US" altLang="zh-CN" sz="2400" dirty="0">
                <a:solidFill>
                  <a:prstClr val="black"/>
                </a:solidFill>
                <a:latin typeface="微软雅黑 Light" panose="020B0502040204020203" pitchFamily="34" charset="-122"/>
                <a:ea typeface="微软雅黑 Light" panose="020B0502040204020203" pitchFamily="34" charset="-122"/>
              </a:rPr>
              <a:t>1 </a:t>
            </a:r>
            <a:r>
              <a:rPr lang="zh-CN" altLang="en-US" sz="2400" dirty="0">
                <a:solidFill>
                  <a:prstClr val="black"/>
                </a:solidFill>
                <a:latin typeface="微软雅黑 Light" panose="020B0502040204020203" pitchFamily="34" charset="-122"/>
                <a:ea typeface="微软雅黑 Light" panose="020B0502040204020203" pitchFamily="34" charset="-122"/>
              </a:rPr>
              <a:t>趟，总</a:t>
            </a:r>
            <a:r>
              <a:rPr lang="zh-CN" altLang="en-US" sz="2400" dirty="0" smtClean="0">
                <a:solidFill>
                  <a:prstClr val="black"/>
                </a:solidFill>
                <a:latin typeface="微软雅黑 Light" panose="020B0502040204020203" pitchFamily="34" charset="-122"/>
                <a:ea typeface="微软雅黑 Light" panose="020B0502040204020203" pitchFamily="34" charset="-122"/>
              </a:rPr>
              <a:t>比较</a:t>
            </a:r>
            <a:r>
              <a:rPr lang="zh-CN" altLang="en-US" sz="2400" dirty="0">
                <a:solidFill>
                  <a:prstClr val="black"/>
                </a:solidFill>
                <a:latin typeface="微软雅黑 Light" panose="020B0502040204020203" pitchFamily="34" charset="-122"/>
                <a:ea typeface="微软雅黑 Light" panose="020B0502040204020203" pitchFamily="34" charset="-122"/>
              </a:rPr>
              <a:t>次数为 </a:t>
            </a:r>
            <a:r>
              <a:rPr lang="en-US" altLang="zh-CN" sz="2400" dirty="0">
                <a:solidFill>
                  <a:prstClr val="black"/>
                </a:solidFill>
                <a:latin typeface="微软雅黑 Light" panose="020B0502040204020203" pitchFamily="34" charset="-122"/>
                <a:ea typeface="微软雅黑 Light" panose="020B0502040204020203" pitchFamily="34" charset="-122"/>
              </a:rPr>
              <a:t>m*(n</a:t>
            </a:r>
            <a:r>
              <a:rPr lang="zh-CN" altLang="en-US" sz="2400" dirty="0">
                <a:solidFill>
                  <a:prstClr val="black"/>
                </a:solidFill>
                <a:latin typeface="微软雅黑 Light" panose="020B0502040204020203" pitchFamily="34" charset="-122"/>
                <a:ea typeface="微软雅黑 Light" panose="020B0502040204020203" pitchFamily="34" charset="-122"/>
              </a:rPr>
              <a:t>－</a:t>
            </a:r>
            <a:r>
              <a:rPr lang="en-US" altLang="zh-CN" sz="2400" dirty="0">
                <a:solidFill>
                  <a:prstClr val="black"/>
                </a:solidFill>
                <a:latin typeface="微软雅黑 Light" panose="020B0502040204020203" pitchFamily="34" charset="-122"/>
                <a:ea typeface="微软雅黑 Light" panose="020B0502040204020203" pitchFamily="34" charset="-122"/>
              </a:rPr>
              <a:t>m</a:t>
            </a:r>
            <a:r>
              <a:rPr lang="zh-CN" altLang="en-US" sz="2400" dirty="0">
                <a:solidFill>
                  <a:prstClr val="black"/>
                </a:solidFill>
                <a:latin typeface="微软雅黑 Light" panose="020B0502040204020203" pitchFamily="34" charset="-122"/>
                <a:ea typeface="微软雅黑 Light" panose="020B0502040204020203" pitchFamily="34" charset="-122"/>
              </a:rPr>
              <a:t>＋</a:t>
            </a:r>
            <a:r>
              <a:rPr lang="en-US" altLang="zh-CN" sz="2400" dirty="0">
                <a:solidFill>
                  <a:prstClr val="black"/>
                </a:solidFill>
                <a:latin typeface="微软雅黑 Light" panose="020B0502040204020203" pitchFamily="34" charset="-122"/>
                <a:ea typeface="微软雅黑 Light" panose="020B0502040204020203" pitchFamily="34" charset="-122"/>
              </a:rPr>
              <a:t>1)</a:t>
            </a:r>
            <a:r>
              <a:rPr lang="zh-CN" altLang="en-US" sz="2400" dirty="0">
                <a:solidFill>
                  <a:prstClr val="black"/>
                </a:solidFill>
                <a:latin typeface="微软雅黑 Light" panose="020B0502040204020203" pitchFamily="34" charset="-122"/>
                <a:ea typeface="微软雅黑 Light" panose="020B0502040204020203" pitchFamily="34" charset="-122"/>
              </a:rPr>
              <a:t>，所以算法时间复杂性为 </a:t>
            </a:r>
            <a:r>
              <a:rPr lang="en-US" altLang="zh-CN" sz="2400" dirty="0">
                <a:solidFill>
                  <a:prstClr val="black"/>
                </a:solidFill>
                <a:latin typeface="微软雅黑 Light" panose="020B0502040204020203" pitchFamily="34" charset="-122"/>
                <a:ea typeface="微软雅黑 Light" panose="020B0502040204020203" pitchFamily="34" charset="-122"/>
              </a:rPr>
              <a:t>O(m*n)</a:t>
            </a:r>
          </a:p>
        </p:txBody>
      </p:sp>
      <p:pic>
        <p:nvPicPr>
          <p:cNvPr id="2" name="图片 1"/>
          <p:cNvPicPr>
            <a:picLocks noChangeAspect="1"/>
          </p:cNvPicPr>
          <p:nvPr/>
        </p:nvPicPr>
        <p:blipFill>
          <a:blip r:embed="rId3"/>
          <a:stretch>
            <a:fillRect/>
          </a:stretch>
        </p:blipFill>
        <p:spPr>
          <a:xfrm>
            <a:off x="706582" y="5040889"/>
            <a:ext cx="8150560" cy="1512311"/>
          </a:xfrm>
          <a:prstGeom prst="rect">
            <a:avLst/>
          </a:prstGeom>
        </p:spPr>
      </p:pic>
    </p:spTree>
    <p:extLst>
      <p:ext uri="{BB962C8B-B14F-4D97-AF65-F5344CB8AC3E}">
        <p14:creationId xmlns:p14="http://schemas.microsoft.com/office/powerpoint/2010/main" xmlns="" val="1680687600"/>
      </p:ext>
    </p:extLst>
  </p:cSld>
  <p:clrMapOvr>
    <a:masterClrMapping/>
  </p:clrMapOvr>
  <p:timing>
    <p:tnLst>
      <p:par>
        <p:cTn id="1" dur="indefinite" restart="never" nodeType="tmRoot"/>
      </p:par>
    </p:tnLst>
  </p:timing>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5"/>
          <p:cNvSpPr txBox="1"/>
          <p:nvPr/>
        </p:nvSpPr>
        <p:spPr>
          <a:xfrm>
            <a:off x="911424" y="836712"/>
            <a:ext cx="2664296" cy="400110"/>
          </a:xfrm>
          <a:prstGeom prst="rect">
            <a:avLst/>
          </a:prstGeom>
          <a:noFill/>
        </p:spPr>
        <p:txBody>
          <a:bodyPr wrap="square" rtlCol="0">
            <a:spAutoFit/>
          </a:bodyPr>
          <a:lstStyle/>
          <a:p>
            <a:r>
              <a:rPr lang="zh-CN" altLang="en-US" sz="2000" dirty="0">
                <a:solidFill>
                  <a:prstClr val="white"/>
                </a:solidFill>
                <a:latin typeface="微软雅黑 Light" panose="020B0502040204020203" pitchFamily="34" charset="-122"/>
                <a:ea typeface="微软雅黑 Light" panose="020B0502040204020203" pitchFamily="34" charset="-122"/>
              </a:rPr>
              <a:t>聚类分析</a:t>
            </a:r>
          </a:p>
        </p:txBody>
      </p:sp>
      <p:sp>
        <p:nvSpPr>
          <p:cNvPr id="14" name="矩形 28"/>
          <p:cNvSpPr/>
          <p:nvPr/>
        </p:nvSpPr>
        <p:spPr>
          <a:xfrm>
            <a:off x="-18898" y="671163"/>
            <a:ext cx="510214"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
        <p:nvSpPr>
          <p:cNvPr id="15" name="矩形 4"/>
          <p:cNvSpPr/>
          <p:nvPr/>
        </p:nvSpPr>
        <p:spPr>
          <a:xfrm>
            <a:off x="479376" y="674237"/>
            <a:ext cx="2637898" cy="595228"/>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6" name="文本框 5"/>
          <p:cNvSpPr txBox="1"/>
          <p:nvPr/>
        </p:nvSpPr>
        <p:spPr>
          <a:xfrm>
            <a:off x="602423" y="709485"/>
            <a:ext cx="3765385" cy="523220"/>
          </a:xfrm>
          <a:prstGeom prst="rect">
            <a:avLst/>
          </a:prstGeom>
          <a:noFill/>
        </p:spPr>
        <p:txBody>
          <a:bodyPr wrap="square" rtlCol="0">
            <a:spAutoFit/>
          </a:bodyPr>
          <a:lstStyle/>
          <a:p>
            <a:r>
              <a:rPr lang="en-US" altLang="zh-CN" sz="2800" dirty="0">
                <a:solidFill>
                  <a:prstClr val="white"/>
                </a:solidFill>
                <a:latin typeface="微软雅黑 Light" panose="020B0502040204020203" pitchFamily="34" charset="-122"/>
                <a:ea typeface="微软雅黑 Light" panose="020B0502040204020203" pitchFamily="34" charset="-122"/>
              </a:rPr>
              <a:t>KMP</a:t>
            </a:r>
            <a:r>
              <a:rPr lang="zh-CN" altLang="en-US" sz="2800" dirty="0" smtClean="0">
                <a:solidFill>
                  <a:prstClr val="white"/>
                </a:solidFill>
                <a:latin typeface="微软雅黑 Light" panose="020B0502040204020203" pitchFamily="34" charset="-122"/>
                <a:ea typeface="微软雅黑 Light" panose="020B0502040204020203" pitchFamily="34" charset="-122"/>
              </a:rPr>
              <a:t>算法介绍</a:t>
            </a:r>
            <a:endParaRPr lang="zh-CN" altLang="en-US" sz="2800" dirty="0">
              <a:solidFill>
                <a:prstClr val="white"/>
              </a:solidFill>
              <a:latin typeface="微软雅黑 Light" panose="020B0502040204020203" pitchFamily="34" charset="-122"/>
              <a:ea typeface="微软雅黑 Light" panose="020B0502040204020203" pitchFamily="34" charset="-122"/>
            </a:endParaRPr>
          </a:p>
        </p:txBody>
      </p:sp>
      <p:sp>
        <p:nvSpPr>
          <p:cNvPr id="17" name="Freeform 83"/>
          <p:cNvSpPr>
            <a:spLocks noChangeArrowheads="1"/>
          </p:cNvSpPr>
          <p:nvPr/>
        </p:nvSpPr>
        <p:spPr bwMode="auto">
          <a:xfrm>
            <a:off x="92209" y="826314"/>
            <a:ext cx="288000" cy="288000"/>
          </a:xfrm>
          <a:custGeom>
            <a:avLst/>
            <a:gdLst>
              <a:gd name="T0" fmla="*/ 38764526 w 602"/>
              <a:gd name="T1" fmla="*/ 78442719 h 602"/>
              <a:gd name="T2" fmla="*/ 38764526 w 602"/>
              <a:gd name="T3" fmla="*/ 78442719 h 602"/>
              <a:gd name="T4" fmla="*/ 0 w 602"/>
              <a:gd name="T5" fmla="*/ 38764526 h 602"/>
              <a:gd name="T6" fmla="*/ 38764526 w 602"/>
              <a:gd name="T7" fmla="*/ 0 h 602"/>
              <a:gd name="T8" fmla="*/ 78442719 w 602"/>
              <a:gd name="T9" fmla="*/ 38764526 h 602"/>
              <a:gd name="T10" fmla="*/ 38764526 w 602"/>
              <a:gd name="T11" fmla="*/ 78442719 h 602"/>
              <a:gd name="T12" fmla="*/ 61866665 w 602"/>
              <a:gd name="T13" fmla="*/ 16576054 h 602"/>
              <a:gd name="T14" fmla="*/ 61866665 w 602"/>
              <a:gd name="T15" fmla="*/ 16576054 h 602"/>
              <a:gd name="T16" fmla="*/ 38764526 w 602"/>
              <a:gd name="T17" fmla="*/ 38764526 h 602"/>
              <a:gd name="T18" fmla="*/ 38764526 w 602"/>
              <a:gd name="T19" fmla="*/ 7308970 h 602"/>
              <a:gd name="T20" fmla="*/ 7439751 w 602"/>
              <a:gd name="T21" fmla="*/ 38764526 h 602"/>
              <a:gd name="T22" fmla="*/ 38764526 w 602"/>
              <a:gd name="T23" fmla="*/ 71002968 h 602"/>
              <a:gd name="T24" fmla="*/ 71002968 w 602"/>
              <a:gd name="T25" fmla="*/ 38764526 h 602"/>
              <a:gd name="T26" fmla="*/ 61866665 w 602"/>
              <a:gd name="T27" fmla="*/ 16576054 h 60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02" h="602">
                <a:moveTo>
                  <a:pt x="297" y="601"/>
                </a:moveTo>
                <a:lnTo>
                  <a:pt x="297" y="601"/>
                </a:lnTo>
                <a:cubicBezTo>
                  <a:pt x="135" y="601"/>
                  <a:pt x="0" y="466"/>
                  <a:pt x="0" y="297"/>
                </a:cubicBezTo>
                <a:cubicBezTo>
                  <a:pt x="0" y="134"/>
                  <a:pt x="135" y="0"/>
                  <a:pt x="297" y="0"/>
                </a:cubicBezTo>
                <a:cubicBezTo>
                  <a:pt x="467" y="0"/>
                  <a:pt x="601" y="134"/>
                  <a:pt x="601" y="297"/>
                </a:cubicBezTo>
                <a:cubicBezTo>
                  <a:pt x="601" y="466"/>
                  <a:pt x="467" y="601"/>
                  <a:pt x="297" y="601"/>
                </a:cubicBezTo>
                <a:close/>
                <a:moveTo>
                  <a:pt x="474" y="127"/>
                </a:moveTo>
                <a:lnTo>
                  <a:pt x="474" y="127"/>
                </a:lnTo>
                <a:cubicBezTo>
                  <a:pt x="297" y="297"/>
                  <a:pt x="297" y="297"/>
                  <a:pt x="297" y="297"/>
                </a:cubicBezTo>
                <a:cubicBezTo>
                  <a:pt x="297" y="56"/>
                  <a:pt x="297" y="56"/>
                  <a:pt x="297" y="56"/>
                </a:cubicBezTo>
                <a:cubicBezTo>
                  <a:pt x="163" y="56"/>
                  <a:pt x="57" y="162"/>
                  <a:pt x="57" y="297"/>
                </a:cubicBezTo>
                <a:cubicBezTo>
                  <a:pt x="57" y="431"/>
                  <a:pt x="163" y="544"/>
                  <a:pt x="297" y="544"/>
                </a:cubicBezTo>
                <a:cubicBezTo>
                  <a:pt x="431" y="544"/>
                  <a:pt x="544" y="431"/>
                  <a:pt x="544" y="297"/>
                </a:cubicBezTo>
                <a:cubicBezTo>
                  <a:pt x="544" y="233"/>
                  <a:pt x="516" y="169"/>
                  <a:pt x="474" y="127"/>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solidFill>
                <a:prstClr val="black"/>
              </a:solidFill>
            </a:endParaRPr>
          </a:p>
        </p:txBody>
      </p:sp>
      <p:sp>
        <p:nvSpPr>
          <p:cNvPr id="18" name="TextBox 17"/>
          <p:cNvSpPr txBox="1"/>
          <p:nvPr/>
        </p:nvSpPr>
        <p:spPr>
          <a:xfrm>
            <a:off x="491316" y="1505002"/>
            <a:ext cx="11191170" cy="5078313"/>
          </a:xfrm>
          <a:prstGeom prst="rect">
            <a:avLst/>
          </a:prstGeom>
          <a:noFill/>
        </p:spPr>
        <p:txBody>
          <a:bodyPr wrap="square" rtlCol="0">
            <a:spAutoFit/>
          </a:bodyPr>
          <a:lstStyle/>
          <a:p>
            <a:pPr marL="342900" indent="-342900">
              <a:lnSpc>
                <a:spcPct val="150000"/>
              </a:lnSpc>
              <a:buClr>
                <a:schemeClr val="tx1"/>
              </a:buClr>
              <a:buFont typeface="Arial" charset="0"/>
              <a:buChar char="•"/>
            </a:pPr>
            <a:r>
              <a:rPr lang="en-US" altLang="zh-CN" sz="2400" dirty="0">
                <a:solidFill>
                  <a:prstClr val="black"/>
                </a:solidFill>
                <a:latin typeface="微软雅黑 Light" panose="020B0502040204020203" pitchFamily="34" charset="-122"/>
                <a:ea typeface="微软雅黑 Light" panose="020B0502040204020203" pitchFamily="34" charset="-122"/>
              </a:rPr>
              <a:t>KMP </a:t>
            </a:r>
            <a:r>
              <a:rPr lang="zh-CN" altLang="en-US" sz="2400" dirty="0">
                <a:solidFill>
                  <a:prstClr val="black"/>
                </a:solidFill>
                <a:latin typeface="微软雅黑 Light" panose="020B0502040204020203" pitchFamily="34" charset="-122"/>
                <a:ea typeface="微软雅黑 Light" panose="020B0502040204020203" pitchFamily="34" charset="-122"/>
              </a:rPr>
              <a:t>算法的基本想法：在匹配失败时，利用已做匹配中得到的信息， 把模式串尽可能前移。匹配中只做不得不做的字符比较，不回溯</a:t>
            </a:r>
            <a:endParaRPr lang="en-US" altLang="zh-CN" sz="2400" dirty="0">
              <a:solidFill>
                <a:prstClr val="black"/>
              </a:solidFill>
              <a:latin typeface="微软雅黑 Light" panose="020B0502040204020203" pitchFamily="34" charset="-122"/>
              <a:ea typeface="微软雅黑 Light" panose="020B0502040204020203" pitchFamily="34" charset="-122"/>
            </a:endParaRPr>
          </a:p>
          <a:p>
            <a:pPr marL="342900" indent="-342900">
              <a:lnSpc>
                <a:spcPct val="150000"/>
              </a:lnSpc>
              <a:buClr>
                <a:srgbClr val="3BBC5D"/>
              </a:buClr>
              <a:buFont typeface="Wingdings" panose="05000000000000000000" pitchFamily="2" charset="2"/>
              <a:buChar char="l"/>
            </a:pPr>
            <a:endParaRPr lang="en-US" altLang="zh-CN" sz="2400" dirty="0">
              <a:solidFill>
                <a:prstClr val="black"/>
              </a:solidFill>
              <a:latin typeface="微软雅黑 Light" panose="020B0502040204020203" pitchFamily="34" charset="-122"/>
              <a:ea typeface="微软雅黑 Light" panose="020B0502040204020203" pitchFamily="34" charset="-122"/>
            </a:endParaRPr>
          </a:p>
          <a:p>
            <a:pPr marL="342900" indent="-342900">
              <a:lnSpc>
                <a:spcPct val="150000"/>
              </a:lnSpc>
              <a:buClr>
                <a:srgbClr val="3BBC5D"/>
              </a:buClr>
              <a:buFont typeface="Wingdings" panose="05000000000000000000" pitchFamily="2" charset="2"/>
              <a:buChar char="l"/>
            </a:pPr>
            <a:endParaRPr lang="en-US" altLang="zh-CN" sz="2400" dirty="0" smtClean="0"/>
          </a:p>
          <a:p>
            <a:pPr marL="342900" indent="-342900">
              <a:lnSpc>
                <a:spcPct val="150000"/>
              </a:lnSpc>
              <a:buClr>
                <a:srgbClr val="3BBC5D"/>
              </a:buClr>
              <a:buFont typeface="Wingdings" panose="05000000000000000000" pitchFamily="2" charset="2"/>
              <a:buChar char="l"/>
            </a:pPr>
            <a:endParaRPr lang="en-US" altLang="zh-CN" sz="2400" dirty="0"/>
          </a:p>
          <a:p>
            <a:pPr marL="342900" indent="-342900">
              <a:lnSpc>
                <a:spcPct val="150000"/>
              </a:lnSpc>
              <a:buClr>
                <a:srgbClr val="3BBC5D"/>
              </a:buClr>
              <a:buFont typeface="Wingdings" panose="05000000000000000000" pitchFamily="2" charset="2"/>
              <a:buChar char="l"/>
            </a:pPr>
            <a:endParaRPr lang="en-US" altLang="zh-CN" sz="2400" dirty="0" smtClean="0"/>
          </a:p>
          <a:p>
            <a:pPr marL="342900" indent="-342900">
              <a:lnSpc>
                <a:spcPct val="150000"/>
              </a:lnSpc>
              <a:buClr>
                <a:srgbClr val="3BBC5D"/>
              </a:buClr>
              <a:buFont typeface="Wingdings" panose="05000000000000000000" pitchFamily="2" charset="2"/>
              <a:buChar char="l"/>
            </a:pPr>
            <a:endParaRPr lang="en-US" altLang="zh-CN" sz="2400" dirty="0"/>
          </a:p>
          <a:p>
            <a:pPr marL="342900" indent="-342900">
              <a:lnSpc>
                <a:spcPct val="150000"/>
              </a:lnSpc>
              <a:buClr>
                <a:srgbClr val="3BBC5D"/>
              </a:buClr>
              <a:buFont typeface="Wingdings" panose="05000000000000000000" pitchFamily="2" charset="2"/>
              <a:buChar char="l"/>
            </a:pPr>
            <a:endParaRPr lang="en-US" altLang="zh-CN" sz="2400" dirty="0" smtClean="0"/>
          </a:p>
          <a:p>
            <a:pPr marL="342900" indent="-342900">
              <a:lnSpc>
                <a:spcPct val="150000"/>
              </a:lnSpc>
              <a:buClr>
                <a:schemeClr val="tx1"/>
              </a:buClr>
              <a:buFont typeface="Arial" charset="0"/>
              <a:buChar char="•"/>
            </a:pPr>
            <a:r>
              <a:rPr lang="zh-CN" altLang="en-US" sz="2400" dirty="0">
                <a:solidFill>
                  <a:prstClr val="black"/>
                </a:solidFill>
                <a:latin typeface="微软雅黑 Light" panose="020B0502040204020203" pitchFamily="34" charset="-122"/>
                <a:ea typeface="微软雅黑 Light" panose="020B0502040204020203" pitchFamily="34" charset="-122"/>
              </a:rPr>
              <a:t>具体算法过于复杂，不做详细介绍</a:t>
            </a:r>
            <a:endParaRPr lang="en-US" altLang="zh-CN" sz="2400" dirty="0">
              <a:solidFill>
                <a:prstClr val="black"/>
              </a:solidFill>
              <a:latin typeface="微软雅黑 Light" panose="020B0502040204020203" pitchFamily="34" charset="-122"/>
              <a:ea typeface="微软雅黑 Light" panose="020B0502040204020203" pitchFamily="34" charset="-122"/>
            </a:endParaRPr>
          </a:p>
        </p:txBody>
      </p:sp>
      <p:pic>
        <p:nvPicPr>
          <p:cNvPr id="2" name="图片 1"/>
          <p:cNvPicPr>
            <a:picLocks noChangeAspect="1"/>
          </p:cNvPicPr>
          <p:nvPr/>
        </p:nvPicPr>
        <p:blipFill>
          <a:blip r:embed="rId3"/>
          <a:stretch>
            <a:fillRect/>
          </a:stretch>
        </p:blipFill>
        <p:spPr>
          <a:xfrm>
            <a:off x="911424" y="2973512"/>
            <a:ext cx="7539849" cy="2921870"/>
          </a:xfrm>
          <a:prstGeom prst="rect">
            <a:avLst/>
          </a:prstGeom>
        </p:spPr>
      </p:pic>
      <p:sp>
        <p:nvSpPr>
          <p:cNvPr id="3" name="文本框 2"/>
          <p:cNvSpPr txBox="1"/>
          <p:nvPr/>
        </p:nvSpPr>
        <p:spPr>
          <a:xfrm>
            <a:off x="8451273" y="3573016"/>
            <a:ext cx="2675479" cy="1477328"/>
          </a:xfrm>
          <a:prstGeom prst="rect">
            <a:avLst/>
          </a:prstGeom>
          <a:noFill/>
        </p:spPr>
        <p:txBody>
          <a:bodyPr wrap="square" rtlCol="0">
            <a:spAutoFit/>
          </a:bodyPr>
          <a:lstStyle/>
          <a:p>
            <a:pPr>
              <a:lnSpc>
                <a:spcPct val="150000"/>
              </a:lnSpc>
            </a:pPr>
            <a:r>
              <a:rPr lang="zh-CN" altLang="en-US" sz="2000" dirty="0" smtClean="0">
                <a:latin typeface="Microsoft YaHei Light" charset="-122"/>
                <a:ea typeface="Microsoft YaHei Light" charset="-122"/>
                <a:cs typeface="Microsoft YaHei Light" charset="-122"/>
              </a:rPr>
              <a:t>利用第一次匹配失败所获得的信息，第二次直接就前进了两格。</a:t>
            </a:r>
            <a:endParaRPr lang="zh-CN" altLang="en-US" sz="2000" dirty="0">
              <a:latin typeface="Microsoft YaHei Light" charset="-122"/>
              <a:ea typeface="Microsoft YaHei Light" charset="-122"/>
              <a:cs typeface="Microsoft YaHei Light" charset="-122"/>
            </a:endParaRPr>
          </a:p>
        </p:txBody>
      </p:sp>
    </p:spTree>
    <p:extLst>
      <p:ext uri="{BB962C8B-B14F-4D97-AF65-F5344CB8AC3E}">
        <p14:creationId xmlns:p14="http://schemas.microsoft.com/office/powerpoint/2010/main" xmlns="" val="246085637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28"/>
          <p:cNvSpPr/>
          <p:nvPr/>
        </p:nvSpPr>
        <p:spPr>
          <a:xfrm>
            <a:off x="-18898" y="671163"/>
            <a:ext cx="510214"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
        <p:nvSpPr>
          <p:cNvPr id="7" name="矩形 6"/>
          <p:cNvSpPr/>
          <p:nvPr/>
        </p:nvSpPr>
        <p:spPr>
          <a:xfrm>
            <a:off x="479376" y="671163"/>
            <a:ext cx="6192688" cy="598302"/>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8" name="Freeform 83"/>
          <p:cNvSpPr>
            <a:spLocks noChangeArrowheads="1"/>
          </p:cNvSpPr>
          <p:nvPr/>
        </p:nvSpPr>
        <p:spPr bwMode="auto">
          <a:xfrm>
            <a:off x="92209" y="826314"/>
            <a:ext cx="288000" cy="288000"/>
          </a:xfrm>
          <a:custGeom>
            <a:avLst/>
            <a:gdLst>
              <a:gd name="T0" fmla="*/ 38764526 w 602"/>
              <a:gd name="T1" fmla="*/ 78442719 h 602"/>
              <a:gd name="T2" fmla="*/ 38764526 w 602"/>
              <a:gd name="T3" fmla="*/ 78442719 h 602"/>
              <a:gd name="T4" fmla="*/ 0 w 602"/>
              <a:gd name="T5" fmla="*/ 38764526 h 602"/>
              <a:gd name="T6" fmla="*/ 38764526 w 602"/>
              <a:gd name="T7" fmla="*/ 0 h 602"/>
              <a:gd name="T8" fmla="*/ 78442719 w 602"/>
              <a:gd name="T9" fmla="*/ 38764526 h 602"/>
              <a:gd name="T10" fmla="*/ 38764526 w 602"/>
              <a:gd name="T11" fmla="*/ 78442719 h 602"/>
              <a:gd name="T12" fmla="*/ 61866665 w 602"/>
              <a:gd name="T13" fmla="*/ 16576054 h 602"/>
              <a:gd name="T14" fmla="*/ 61866665 w 602"/>
              <a:gd name="T15" fmla="*/ 16576054 h 602"/>
              <a:gd name="T16" fmla="*/ 38764526 w 602"/>
              <a:gd name="T17" fmla="*/ 38764526 h 602"/>
              <a:gd name="T18" fmla="*/ 38764526 w 602"/>
              <a:gd name="T19" fmla="*/ 7308970 h 602"/>
              <a:gd name="T20" fmla="*/ 7439751 w 602"/>
              <a:gd name="T21" fmla="*/ 38764526 h 602"/>
              <a:gd name="T22" fmla="*/ 38764526 w 602"/>
              <a:gd name="T23" fmla="*/ 71002968 h 602"/>
              <a:gd name="T24" fmla="*/ 71002968 w 602"/>
              <a:gd name="T25" fmla="*/ 38764526 h 602"/>
              <a:gd name="T26" fmla="*/ 61866665 w 602"/>
              <a:gd name="T27" fmla="*/ 16576054 h 60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02" h="602">
                <a:moveTo>
                  <a:pt x="297" y="601"/>
                </a:moveTo>
                <a:lnTo>
                  <a:pt x="297" y="601"/>
                </a:lnTo>
                <a:cubicBezTo>
                  <a:pt x="135" y="601"/>
                  <a:pt x="0" y="466"/>
                  <a:pt x="0" y="297"/>
                </a:cubicBezTo>
                <a:cubicBezTo>
                  <a:pt x="0" y="134"/>
                  <a:pt x="135" y="0"/>
                  <a:pt x="297" y="0"/>
                </a:cubicBezTo>
                <a:cubicBezTo>
                  <a:pt x="467" y="0"/>
                  <a:pt x="601" y="134"/>
                  <a:pt x="601" y="297"/>
                </a:cubicBezTo>
                <a:cubicBezTo>
                  <a:pt x="601" y="466"/>
                  <a:pt x="467" y="601"/>
                  <a:pt x="297" y="601"/>
                </a:cubicBezTo>
                <a:close/>
                <a:moveTo>
                  <a:pt x="474" y="127"/>
                </a:moveTo>
                <a:lnTo>
                  <a:pt x="474" y="127"/>
                </a:lnTo>
                <a:cubicBezTo>
                  <a:pt x="297" y="297"/>
                  <a:pt x="297" y="297"/>
                  <a:pt x="297" y="297"/>
                </a:cubicBezTo>
                <a:cubicBezTo>
                  <a:pt x="297" y="56"/>
                  <a:pt x="297" y="56"/>
                  <a:pt x="297" y="56"/>
                </a:cubicBezTo>
                <a:cubicBezTo>
                  <a:pt x="163" y="56"/>
                  <a:pt x="57" y="162"/>
                  <a:pt x="57" y="297"/>
                </a:cubicBezTo>
                <a:cubicBezTo>
                  <a:pt x="57" y="431"/>
                  <a:pt x="163" y="544"/>
                  <a:pt x="297" y="544"/>
                </a:cubicBezTo>
                <a:cubicBezTo>
                  <a:pt x="431" y="544"/>
                  <a:pt x="544" y="431"/>
                  <a:pt x="544" y="297"/>
                </a:cubicBezTo>
                <a:cubicBezTo>
                  <a:pt x="544" y="233"/>
                  <a:pt x="516" y="169"/>
                  <a:pt x="474" y="127"/>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solidFill>
                <a:prstClr val="black"/>
              </a:solidFill>
            </a:endParaRPr>
          </a:p>
        </p:txBody>
      </p:sp>
      <p:sp>
        <p:nvSpPr>
          <p:cNvPr id="9" name="文本框 5"/>
          <p:cNvSpPr txBox="1"/>
          <p:nvPr/>
        </p:nvSpPr>
        <p:spPr>
          <a:xfrm>
            <a:off x="953786" y="709485"/>
            <a:ext cx="8166550" cy="523220"/>
          </a:xfrm>
          <a:prstGeom prst="rect">
            <a:avLst/>
          </a:prstGeom>
          <a:noFill/>
        </p:spPr>
        <p:txBody>
          <a:bodyPr wrap="square" rtlCol="0">
            <a:spAutoFit/>
          </a:bodyPr>
          <a:lstStyle/>
          <a:p>
            <a:r>
              <a:rPr lang="zh-CN" altLang="en-US" sz="2800" dirty="0" smtClean="0">
                <a:solidFill>
                  <a:prstClr val="white"/>
                </a:solidFill>
                <a:latin typeface="微软雅黑 Light" panose="020B0502040204020203" pitchFamily="34" charset="-122"/>
                <a:ea typeface="微软雅黑 Light" panose="020B0502040204020203" pitchFamily="34" charset="-122"/>
              </a:rPr>
              <a:t>数据科学计算平台</a:t>
            </a:r>
            <a:r>
              <a:rPr lang="en-US" altLang="zh-CN" sz="2800" dirty="0" smtClean="0">
                <a:solidFill>
                  <a:prstClr val="white"/>
                </a:solidFill>
                <a:latin typeface="微软雅黑 Light" panose="020B0502040204020203" pitchFamily="34" charset="-122"/>
                <a:ea typeface="微软雅黑 Light" panose="020B0502040204020203" pitchFamily="34" charset="-122"/>
              </a:rPr>
              <a:t>——Anaconda</a:t>
            </a:r>
            <a:endParaRPr lang="zh-CN" altLang="en-US" sz="2800" dirty="0">
              <a:solidFill>
                <a:prstClr val="white"/>
              </a:solidFill>
              <a:latin typeface="微软雅黑 Light" panose="020B0502040204020203" pitchFamily="34" charset="-122"/>
              <a:ea typeface="微软雅黑 Light" panose="020B0502040204020203" pitchFamily="34" charset="-122"/>
            </a:endParaRPr>
          </a:p>
        </p:txBody>
      </p:sp>
      <p:sp>
        <p:nvSpPr>
          <p:cNvPr id="11" name="内容占位符 1"/>
          <p:cNvSpPr txBox="1">
            <a:spLocks/>
          </p:cNvSpPr>
          <p:nvPr/>
        </p:nvSpPr>
        <p:spPr>
          <a:xfrm>
            <a:off x="236209" y="1700808"/>
            <a:ext cx="5616624" cy="515719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sz="2400" dirty="0" smtClean="0"/>
              <a:t>“</a:t>
            </a:r>
            <a:r>
              <a:rPr lang="en-US" altLang="zh-CN" sz="2400" dirty="0" smtClean="0"/>
              <a:t>leading </a:t>
            </a:r>
            <a:r>
              <a:rPr lang="en-US" altLang="zh-CN" sz="2400" dirty="0"/>
              <a:t>open data science platform powered by </a:t>
            </a:r>
            <a:r>
              <a:rPr lang="en-US" altLang="zh-CN" sz="2400" dirty="0" smtClean="0"/>
              <a:t>Python</a:t>
            </a:r>
          </a:p>
          <a:p>
            <a:pPr>
              <a:lnSpc>
                <a:spcPct val="150000"/>
              </a:lnSpc>
            </a:pPr>
            <a:r>
              <a:rPr lang="zh-CN" altLang="en-US" sz="2400" dirty="0" smtClean="0"/>
              <a:t>自动配置</a:t>
            </a:r>
            <a:r>
              <a:rPr lang="en-US" altLang="zh-CN" sz="2400" dirty="0" smtClean="0"/>
              <a:t>Python</a:t>
            </a:r>
            <a:r>
              <a:rPr lang="zh-CN" altLang="en-US" sz="2400" dirty="0"/>
              <a:t>环境，下载并安装</a:t>
            </a:r>
            <a:r>
              <a:rPr lang="en-US" altLang="zh-CN" sz="2400" dirty="0" err="1"/>
              <a:t>Jupyter</a:t>
            </a:r>
            <a:r>
              <a:rPr lang="en-US" altLang="zh-CN" sz="2400" dirty="0"/>
              <a:t> Notebook</a:t>
            </a:r>
            <a:r>
              <a:rPr lang="zh-CN" altLang="en-US" sz="2400" dirty="0"/>
              <a:t>、</a:t>
            </a:r>
            <a:r>
              <a:rPr lang="en-US" altLang="zh-CN" sz="2400" dirty="0" err="1"/>
              <a:t>qtconsole</a:t>
            </a:r>
            <a:r>
              <a:rPr lang="zh-CN" altLang="en-US" sz="2400" dirty="0"/>
              <a:t>和集成开发</a:t>
            </a:r>
            <a:r>
              <a:rPr lang="zh-CN" altLang="en-US" sz="2400" dirty="0" smtClean="0"/>
              <a:t>环境</a:t>
            </a:r>
            <a:r>
              <a:rPr lang="en-US" altLang="zh-CN" sz="2400" dirty="0" err="1"/>
              <a:t>S</a:t>
            </a:r>
            <a:r>
              <a:rPr lang="en-US" altLang="zh-CN" sz="2400" dirty="0" err="1" smtClean="0"/>
              <a:t>pyder</a:t>
            </a:r>
            <a:endParaRPr lang="en-US" altLang="zh-CN" sz="2400" dirty="0" smtClean="0"/>
          </a:p>
          <a:p>
            <a:pPr>
              <a:lnSpc>
                <a:spcPct val="150000"/>
              </a:lnSpc>
            </a:pPr>
            <a:r>
              <a:rPr lang="zh-CN" altLang="en-US" sz="2400" dirty="0" smtClean="0"/>
              <a:t>包管理器 </a:t>
            </a:r>
            <a:r>
              <a:rPr lang="en-US" altLang="zh-CN" sz="2400" dirty="0" err="1" smtClean="0"/>
              <a:t>conda</a:t>
            </a:r>
            <a:endParaRPr lang="en-US" altLang="zh-CN" sz="2400" dirty="0" smtClean="0"/>
          </a:p>
          <a:p>
            <a:pPr>
              <a:lnSpc>
                <a:spcPct val="150000"/>
              </a:lnSpc>
            </a:pPr>
            <a:endParaRPr kumimoji="1" lang="zh-CN" altLang="en-US" sz="2400" dirty="0"/>
          </a:p>
        </p:txBody>
      </p:sp>
      <p:pic>
        <p:nvPicPr>
          <p:cNvPr id="2" name="图片 1"/>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5852833" y="1716119"/>
            <a:ext cx="6192078" cy="3870049"/>
          </a:xfrm>
          <a:prstGeom prst="rect">
            <a:avLst/>
          </a:prstGeom>
        </p:spPr>
      </p:pic>
      <p:sp>
        <p:nvSpPr>
          <p:cNvPr id="3" name="日期占位符 2"/>
          <p:cNvSpPr>
            <a:spLocks noGrp="1"/>
          </p:cNvSpPr>
          <p:nvPr>
            <p:ph type="dt" sz="half" idx="10"/>
          </p:nvPr>
        </p:nvSpPr>
        <p:spPr/>
        <p:txBody>
          <a:bodyPr/>
          <a:lstStyle/>
          <a:p>
            <a:fld id="{59ED44FF-3E13-40C0-BB43-BA3E5C70CF7C}" type="datetime1">
              <a:rPr lang="zh-CN" altLang="en-US" smtClean="0"/>
              <a:pPr/>
              <a:t>2019/9/8</a:t>
            </a:fld>
            <a:endParaRPr lang="zh-CN" altLang="en-US"/>
          </a:p>
        </p:txBody>
      </p:sp>
      <p:sp>
        <p:nvSpPr>
          <p:cNvPr id="4" name="灯片编号占位符 3"/>
          <p:cNvSpPr>
            <a:spLocks noGrp="1"/>
          </p:cNvSpPr>
          <p:nvPr>
            <p:ph type="sldNum" sz="quarter" idx="12"/>
          </p:nvPr>
        </p:nvSpPr>
        <p:spPr/>
        <p:txBody>
          <a:bodyPr/>
          <a:lstStyle/>
          <a:p>
            <a:fld id="{370D8578-DDD4-487D-A316-C8E65CC577E1}" type="slidenum">
              <a:rPr lang="zh-CN" altLang="en-US" smtClean="0"/>
              <a:pPr/>
              <a:t>28</a:t>
            </a:fld>
            <a:endParaRPr lang="zh-CN" altLang="en-US"/>
          </a:p>
        </p:txBody>
      </p:sp>
    </p:spTree>
    <p:extLst>
      <p:ext uri="{BB962C8B-B14F-4D97-AF65-F5344CB8AC3E}">
        <p14:creationId xmlns:p14="http://schemas.microsoft.com/office/powerpoint/2010/main" xmlns="" val="2475028932"/>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5"/>
          <p:cNvSpPr txBox="1"/>
          <p:nvPr/>
        </p:nvSpPr>
        <p:spPr>
          <a:xfrm>
            <a:off x="953786" y="709485"/>
            <a:ext cx="3414022" cy="523220"/>
          </a:xfrm>
          <a:prstGeom prst="rect">
            <a:avLst/>
          </a:prstGeom>
          <a:noFill/>
        </p:spPr>
        <p:txBody>
          <a:bodyPr wrap="square" rtlCol="0">
            <a:spAutoFit/>
          </a:bodyPr>
          <a:lstStyle/>
          <a:p>
            <a:r>
              <a:rPr lang="zh-CN" altLang="en-US" sz="2800" dirty="0" smtClean="0">
                <a:solidFill>
                  <a:prstClr val="white"/>
                </a:solidFill>
                <a:latin typeface="微软雅黑 Light" panose="020B0502040204020203" pitchFamily="34" charset="-122"/>
                <a:ea typeface="微软雅黑 Light" panose="020B0502040204020203" pitchFamily="34" charset="-122"/>
              </a:rPr>
              <a:t>正则表达式</a:t>
            </a:r>
            <a:endParaRPr lang="zh-CN" altLang="en-US" sz="2800" dirty="0">
              <a:solidFill>
                <a:prstClr val="white"/>
              </a:solidFill>
              <a:latin typeface="微软雅黑 Light" panose="020B0502040204020203" pitchFamily="34" charset="-122"/>
              <a:ea typeface="微软雅黑 Light" panose="020B0502040204020203" pitchFamily="34" charset="-122"/>
            </a:endParaRPr>
          </a:p>
        </p:txBody>
      </p:sp>
      <p:sp>
        <p:nvSpPr>
          <p:cNvPr id="8" name="文本框 5"/>
          <p:cNvSpPr txBox="1"/>
          <p:nvPr/>
        </p:nvSpPr>
        <p:spPr>
          <a:xfrm>
            <a:off x="953786" y="709485"/>
            <a:ext cx="3414022" cy="523220"/>
          </a:xfrm>
          <a:prstGeom prst="rect">
            <a:avLst/>
          </a:prstGeom>
          <a:noFill/>
        </p:spPr>
        <p:txBody>
          <a:bodyPr wrap="square" rtlCol="0">
            <a:spAutoFit/>
          </a:bodyPr>
          <a:lstStyle/>
          <a:p>
            <a:r>
              <a:rPr lang="zh-CN" altLang="en-US" sz="2800" dirty="0">
                <a:solidFill>
                  <a:prstClr val="white"/>
                </a:solidFill>
                <a:latin typeface="微软雅黑 Light" panose="020B0502040204020203" pitchFamily="34" charset="-122"/>
                <a:ea typeface="微软雅黑 Light" panose="020B0502040204020203" pitchFamily="34" charset="-122"/>
              </a:rPr>
              <a:t>错误类型</a:t>
            </a:r>
          </a:p>
        </p:txBody>
      </p:sp>
      <p:sp>
        <p:nvSpPr>
          <p:cNvPr id="9" name="矩形 28"/>
          <p:cNvSpPr/>
          <p:nvPr/>
        </p:nvSpPr>
        <p:spPr>
          <a:xfrm>
            <a:off x="-18898" y="671163"/>
            <a:ext cx="510214"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
        <p:nvSpPr>
          <p:cNvPr id="11" name="标题 8"/>
          <p:cNvSpPr txBox="1">
            <a:spLocks/>
          </p:cNvSpPr>
          <p:nvPr/>
        </p:nvSpPr>
        <p:spPr>
          <a:xfrm>
            <a:off x="911424" y="579766"/>
            <a:ext cx="10515600" cy="7810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微软雅黑 Light" panose="020B0502040204020203" pitchFamily="34" charset="-122"/>
                <a:ea typeface="微软雅黑 Light" panose="020B0502040204020203" pitchFamily="34" charset="-122"/>
                <a:cs typeface="+mj-cs"/>
              </a:defRPr>
            </a:lvl1pPr>
          </a:lstStyle>
          <a:p>
            <a:r>
              <a:rPr lang="zh-CN" altLang="en-US" sz="3200" b="1" dirty="0" smtClean="0">
                <a:solidFill>
                  <a:srgbClr val="942124"/>
                </a:solidFill>
                <a:cs typeface="+mn-cs"/>
              </a:rPr>
              <a:t>正则表达式匹配过程</a:t>
            </a:r>
            <a:endParaRPr lang="zh-CN" altLang="en-US" sz="3200" b="1" dirty="0">
              <a:solidFill>
                <a:srgbClr val="942124"/>
              </a:solidFill>
              <a:cs typeface="+mn-cs"/>
            </a:endParaRPr>
          </a:p>
        </p:txBody>
      </p:sp>
      <p:grpSp>
        <p:nvGrpSpPr>
          <p:cNvPr id="5" name="组 4"/>
          <p:cNvGrpSpPr/>
          <p:nvPr/>
        </p:nvGrpSpPr>
        <p:grpSpPr>
          <a:xfrm>
            <a:off x="851357" y="3037406"/>
            <a:ext cx="10285203" cy="2623842"/>
            <a:chOff x="851357" y="3037406"/>
            <a:chExt cx="10285203" cy="2623842"/>
          </a:xfrm>
        </p:grpSpPr>
        <p:grpSp>
          <p:nvGrpSpPr>
            <p:cNvPr id="7" name="组 6"/>
            <p:cNvGrpSpPr/>
            <p:nvPr/>
          </p:nvGrpSpPr>
          <p:grpSpPr>
            <a:xfrm>
              <a:off x="851357" y="3117346"/>
              <a:ext cx="4277150" cy="1223294"/>
              <a:chOff x="1306375" y="5709415"/>
              <a:chExt cx="3133140" cy="1223294"/>
            </a:xfrm>
          </p:grpSpPr>
          <p:sp>
            <p:nvSpPr>
              <p:cNvPr id="10" name="圆角矩形 9"/>
              <p:cNvSpPr/>
              <p:nvPr/>
            </p:nvSpPr>
            <p:spPr>
              <a:xfrm>
                <a:off x="1306375" y="5709415"/>
                <a:ext cx="1942930" cy="1223294"/>
              </a:xfrm>
              <a:prstGeom prst="round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dirty="0" smtClean="0">
                    <a:latin typeface="Microsoft YaHei Light" charset="-122"/>
                    <a:ea typeface="Microsoft YaHei Light" charset="-122"/>
                    <a:cs typeface="Microsoft YaHei Light" charset="-122"/>
                  </a:rPr>
                  <a:t>正则表达式引擎</a:t>
                </a:r>
                <a:endParaRPr kumimoji="1" lang="en-US" altLang="zh-CN" sz="2400" dirty="0" smtClean="0">
                  <a:latin typeface="Microsoft YaHei Light" charset="-122"/>
                  <a:ea typeface="Microsoft YaHei Light" charset="-122"/>
                  <a:cs typeface="Microsoft YaHei Light" charset="-122"/>
                </a:endParaRPr>
              </a:p>
            </p:txBody>
          </p:sp>
          <p:cxnSp>
            <p:nvCxnSpPr>
              <p:cNvPr id="12" name="直线连接符 11"/>
              <p:cNvCxnSpPr/>
              <p:nvPr/>
            </p:nvCxnSpPr>
            <p:spPr>
              <a:xfrm flipH="1">
                <a:off x="3249304" y="6285479"/>
                <a:ext cx="1190211" cy="0"/>
              </a:xfrm>
              <a:prstGeom prst="line">
                <a:avLst/>
              </a:prstGeom>
              <a:ln w="53975">
                <a:solidFill>
                  <a:srgbClr val="942124"/>
                </a:solidFill>
                <a:headEnd type="stealth"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4" name="文本框 3"/>
            <p:cNvSpPr txBox="1"/>
            <p:nvPr/>
          </p:nvSpPr>
          <p:spPr>
            <a:xfrm>
              <a:off x="3915999" y="3037406"/>
              <a:ext cx="800219" cy="461665"/>
            </a:xfrm>
            <a:prstGeom prst="rect">
              <a:avLst/>
            </a:prstGeom>
            <a:noFill/>
          </p:spPr>
          <p:txBody>
            <a:bodyPr wrap="none" rtlCol="0">
              <a:spAutoFit/>
            </a:bodyPr>
            <a:lstStyle/>
            <a:p>
              <a:r>
                <a:rPr kumimoji="1" lang="zh-CN" altLang="en-US" sz="2400" dirty="0" smtClean="0">
                  <a:latin typeface="Microsoft YaHei Light" charset="-122"/>
                  <a:ea typeface="Microsoft YaHei Light" charset="-122"/>
                  <a:cs typeface="Microsoft YaHei Light" charset="-122"/>
                </a:rPr>
                <a:t>编译</a:t>
              </a:r>
              <a:endParaRPr kumimoji="1" lang="zh-CN" altLang="en-US" sz="2400" dirty="0">
                <a:latin typeface="Microsoft YaHei Light" charset="-122"/>
                <a:ea typeface="Microsoft YaHei Light" charset="-122"/>
                <a:cs typeface="Microsoft YaHei Light" charset="-122"/>
              </a:endParaRPr>
            </a:p>
          </p:txBody>
        </p:sp>
        <p:sp>
          <p:nvSpPr>
            <p:cNvPr id="14" name="圆角矩形 13"/>
            <p:cNvSpPr/>
            <p:nvPr/>
          </p:nvSpPr>
          <p:spPr>
            <a:xfrm>
              <a:off x="5128504" y="3117346"/>
              <a:ext cx="2652356" cy="1223294"/>
            </a:xfrm>
            <a:prstGeom prst="round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dirty="0" smtClean="0">
                  <a:latin typeface="Microsoft YaHei Light" charset="-122"/>
                  <a:ea typeface="Microsoft YaHei Light" charset="-122"/>
                  <a:cs typeface="Microsoft YaHei Light" charset="-122"/>
                </a:rPr>
                <a:t>正则表达式对象</a:t>
              </a:r>
              <a:endParaRPr kumimoji="1" lang="en-US" altLang="zh-CN" sz="2400" dirty="0" smtClean="0">
                <a:latin typeface="Microsoft YaHei Light" charset="-122"/>
                <a:ea typeface="Microsoft YaHei Light" charset="-122"/>
                <a:cs typeface="Microsoft YaHei Light" charset="-122"/>
              </a:endParaRPr>
            </a:p>
          </p:txBody>
        </p:sp>
        <p:cxnSp>
          <p:nvCxnSpPr>
            <p:cNvPr id="15" name="直线连接符 14"/>
            <p:cNvCxnSpPr/>
            <p:nvPr/>
          </p:nvCxnSpPr>
          <p:spPr>
            <a:xfrm flipH="1">
              <a:off x="7768815" y="3693410"/>
              <a:ext cx="1624795" cy="0"/>
            </a:xfrm>
            <a:prstGeom prst="line">
              <a:avLst/>
            </a:prstGeom>
            <a:ln w="53975">
              <a:solidFill>
                <a:srgbClr val="942124"/>
              </a:solidFill>
              <a:headEnd type="stealth" w="lg" len="med"/>
              <a:tailEnd type="none" w="lg" len="med"/>
            </a:ln>
          </p:spPr>
          <p:style>
            <a:lnRef idx="1">
              <a:schemeClr val="accent1"/>
            </a:lnRef>
            <a:fillRef idx="0">
              <a:schemeClr val="accent1"/>
            </a:fillRef>
            <a:effectRef idx="0">
              <a:schemeClr val="accent1"/>
            </a:effectRef>
            <a:fontRef idx="minor">
              <a:schemeClr val="tx1"/>
            </a:fontRef>
          </p:style>
        </p:cxnSp>
        <p:sp>
          <p:nvSpPr>
            <p:cNvPr id="17" name="圆角矩形 16"/>
            <p:cNvSpPr/>
            <p:nvPr/>
          </p:nvSpPr>
          <p:spPr>
            <a:xfrm>
              <a:off x="9359713" y="3117346"/>
              <a:ext cx="1776847" cy="1223294"/>
            </a:xfrm>
            <a:prstGeom prst="round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smtClean="0">
                  <a:latin typeface="Microsoft YaHei Light" charset="-122"/>
                  <a:ea typeface="Microsoft YaHei Light" charset="-122"/>
                  <a:cs typeface="Microsoft YaHei Light" charset="-122"/>
                </a:rPr>
                <a:t>匹配结果</a:t>
              </a:r>
              <a:endParaRPr kumimoji="1" lang="en-US" altLang="zh-CN" sz="2400" dirty="0" smtClean="0">
                <a:latin typeface="Microsoft YaHei Light" charset="-122"/>
                <a:ea typeface="Microsoft YaHei Light" charset="-122"/>
                <a:cs typeface="Microsoft YaHei Light" charset="-122"/>
              </a:endParaRPr>
            </a:p>
          </p:txBody>
        </p:sp>
        <p:sp>
          <p:nvSpPr>
            <p:cNvPr id="19" name="文本框 18"/>
            <p:cNvSpPr txBox="1"/>
            <p:nvPr/>
          </p:nvSpPr>
          <p:spPr>
            <a:xfrm>
              <a:off x="8112224" y="3046181"/>
              <a:ext cx="800219" cy="461665"/>
            </a:xfrm>
            <a:prstGeom prst="rect">
              <a:avLst/>
            </a:prstGeom>
            <a:noFill/>
          </p:spPr>
          <p:txBody>
            <a:bodyPr wrap="none" rtlCol="0">
              <a:spAutoFit/>
            </a:bodyPr>
            <a:lstStyle/>
            <a:p>
              <a:r>
                <a:rPr kumimoji="1" lang="zh-CN" altLang="en-US" sz="2400" dirty="0" smtClean="0">
                  <a:latin typeface="Microsoft YaHei Light" charset="-122"/>
                  <a:ea typeface="Microsoft YaHei Light" charset="-122"/>
                  <a:cs typeface="Microsoft YaHei Light" charset="-122"/>
                </a:rPr>
                <a:t>匹配</a:t>
              </a:r>
              <a:endParaRPr kumimoji="1" lang="zh-CN" altLang="en-US" sz="2400" dirty="0">
                <a:latin typeface="Microsoft YaHei Light" charset="-122"/>
                <a:ea typeface="Microsoft YaHei Light" charset="-122"/>
                <a:cs typeface="Microsoft YaHei Light" charset="-122"/>
              </a:endParaRPr>
            </a:p>
          </p:txBody>
        </p:sp>
        <p:sp>
          <p:nvSpPr>
            <p:cNvPr id="20" name="圆角矩形 19"/>
            <p:cNvSpPr/>
            <p:nvPr/>
          </p:nvSpPr>
          <p:spPr>
            <a:xfrm>
              <a:off x="3287688" y="4219496"/>
              <a:ext cx="2016223" cy="1441752"/>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smtClean="0">
                  <a:latin typeface="Microsoft YaHei Light" charset="-122"/>
                  <a:ea typeface="Microsoft YaHei Light" charset="-122"/>
                  <a:cs typeface="Microsoft YaHei Light" charset="-122"/>
                </a:rPr>
                <a:t>正则表达式文本</a:t>
              </a:r>
              <a:endParaRPr kumimoji="1" lang="en-US" altLang="zh-CN" sz="2400" dirty="0" smtClean="0">
                <a:latin typeface="Microsoft YaHei Light" charset="-122"/>
                <a:ea typeface="Microsoft YaHei Light" charset="-122"/>
                <a:cs typeface="Microsoft YaHei Light" charset="-122"/>
              </a:endParaRPr>
            </a:p>
          </p:txBody>
        </p:sp>
        <p:sp>
          <p:nvSpPr>
            <p:cNvPr id="21" name="圆角矩形 20"/>
            <p:cNvSpPr/>
            <p:nvPr/>
          </p:nvSpPr>
          <p:spPr>
            <a:xfrm>
              <a:off x="7537775" y="4213432"/>
              <a:ext cx="2086874" cy="1441752"/>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dirty="0" smtClean="0">
                  <a:latin typeface="Microsoft YaHei Light" charset="-122"/>
                  <a:ea typeface="Microsoft YaHei Light" charset="-122"/>
                  <a:cs typeface="Microsoft YaHei Light" charset="-122"/>
                </a:rPr>
                <a:t>需要匹配的文本</a:t>
              </a:r>
              <a:endParaRPr kumimoji="1" lang="en-US" altLang="zh-CN" sz="2400" dirty="0" smtClean="0">
                <a:latin typeface="Microsoft YaHei Light" charset="-122"/>
                <a:ea typeface="Microsoft YaHei Light" charset="-122"/>
                <a:cs typeface="Microsoft YaHei Light" charset="-122"/>
              </a:endParaRPr>
            </a:p>
          </p:txBody>
        </p:sp>
      </p:grpSp>
      <p:sp>
        <p:nvSpPr>
          <p:cNvPr id="22" name="TextBox 17"/>
          <p:cNvSpPr txBox="1"/>
          <p:nvPr/>
        </p:nvSpPr>
        <p:spPr>
          <a:xfrm>
            <a:off x="600859" y="1603356"/>
            <a:ext cx="11191170" cy="1200329"/>
          </a:xfrm>
          <a:prstGeom prst="rect">
            <a:avLst/>
          </a:prstGeom>
          <a:noFill/>
        </p:spPr>
        <p:txBody>
          <a:bodyPr wrap="square" rtlCol="0">
            <a:spAutoFit/>
          </a:bodyPr>
          <a:lstStyle/>
          <a:p>
            <a:pPr marL="342900" indent="-342900">
              <a:lnSpc>
                <a:spcPct val="150000"/>
              </a:lnSpc>
              <a:buClr>
                <a:schemeClr val="tx1"/>
              </a:buClr>
              <a:buFont typeface="Arial" charset="0"/>
              <a:buChar char="•"/>
            </a:pPr>
            <a:r>
              <a:rPr lang="zh-CN" altLang="en-US" sz="2400" dirty="0">
                <a:latin typeface="Microsoft YaHei Light" charset="-122"/>
                <a:ea typeface="Microsoft YaHei Light" charset="-122"/>
                <a:cs typeface="Microsoft YaHei Light" charset="-122"/>
              </a:rPr>
              <a:t>依次拿出表达式和文本中的字符比较，如果每一个字符都能匹配，则匹配</a:t>
            </a:r>
            <a:r>
              <a:rPr lang="zh-CN" altLang="en-US" sz="2400" dirty="0" smtClean="0">
                <a:latin typeface="Microsoft YaHei Light" charset="-122"/>
                <a:ea typeface="Microsoft YaHei Light" charset="-122"/>
                <a:cs typeface="Microsoft YaHei Light" charset="-122"/>
              </a:rPr>
              <a:t>成功</a:t>
            </a:r>
            <a:endParaRPr lang="en-US" altLang="zh-CN" sz="2400" dirty="0" smtClean="0">
              <a:latin typeface="Microsoft YaHei Light" charset="-122"/>
              <a:ea typeface="Microsoft YaHei Light" charset="-122"/>
              <a:cs typeface="Microsoft YaHei Light" charset="-122"/>
            </a:endParaRPr>
          </a:p>
          <a:p>
            <a:pPr marL="342900" indent="-342900">
              <a:lnSpc>
                <a:spcPct val="150000"/>
              </a:lnSpc>
              <a:buClr>
                <a:schemeClr val="tx1"/>
              </a:buClr>
              <a:buFont typeface="Arial" charset="0"/>
              <a:buChar char="•"/>
            </a:pPr>
            <a:r>
              <a:rPr lang="zh-CN" altLang="en-US" sz="2400" dirty="0">
                <a:latin typeface="Microsoft YaHei Light" charset="-122"/>
                <a:ea typeface="Microsoft YaHei Light" charset="-122"/>
                <a:cs typeface="Microsoft YaHei Light" charset="-122"/>
              </a:rPr>
              <a:t>一旦有匹配不成功的字符则匹配失败</a:t>
            </a:r>
            <a:endParaRPr lang="en-US" altLang="zh-CN" sz="2400" dirty="0">
              <a:solidFill>
                <a:prstClr val="black"/>
              </a:solidFill>
              <a:latin typeface="Microsoft YaHei Light" charset="-122"/>
              <a:ea typeface="Microsoft YaHei Light" charset="-122"/>
              <a:cs typeface="Microsoft YaHei Light" charset="-122"/>
            </a:endParaRPr>
          </a:p>
        </p:txBody>
      </p:sp>
    </p:spTree>
    <p:extLst>
      <p:ext uri="{BB962C8B-B14F-4D97-AF65-F5344CB8AC3E}">
        <p14:creationId xmlns:p14="http://schemas.microsoft.com/office/powerpoint/2010/main" xmlns="" val="3509046113"/>
      </p:ext>
    </p:extLst>
  </p:cSld>
  <p:clrMapOvr>
    <a:masterClrMapping/>
  </p:clrMapOvr>
  <p:timing>
    <p:tnLst>
      <p:par>
        <p:cTn id="1" dur="indefinite" restart="never" nodeType="tmRoot"/>
      </p:par>
    </p:tnLst>
  </p:timing>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573639" y="1834946"/>
            <a:ext cx="11191170" cy="3970318"/>
          </a:xfrm>
          <a:prstGeom prst="rect">
            <a:avLst/>
          </a:prstGeom>
          <a:noFill/>
        </p:spPr>
        <p:txBody>
          <a:bodyPr wrap="square" rtlCol="0">
            <a:spAutoFit/>
          </a:bodyPr>
          <a:lstStyle/>
          <a:p>
            <a:pPr marL="342900" indent="-342900">
              <a:lnSpc>
                <a:spcPct val="150000"/>
              </a:lnSpc>
              <a:buClr>
                <a:schemeClr val="tx1"/>
              </a:buClr>
              <a:buFont typeface="Arial" charset="0"/>
              <a:buChar char="•"/>
            </a:pPr>
            <a:r>
              <a:rPr lang="zh-CN" altLang="en-US" sz="2400" dirty="0">
                <a:solidFill>
                  <a:prstClr val="black"/>
                </a:solidFill>
                <a:latin typeface="微软雅黑 Light" panose="020B0502040204020203" pitchFamily="34" charset="-122"/>
                <a:ea typeface="微软雅黑 Light" panose="020B0502040204020203" pitchFamily="34" charset="-122"/>
              </a:rPr>
              <a:t>正则表达式语言的基本成分是字符集里的普通字符，另外还有几种</a:t>
            </a:r>
            <a:r>
              <a:rPr lang="zh-CN" altLang="en-US" sz="2400" dirty="0" smtClean="0">
                <a:solidFill>
                  <a:prstClr val="black"/>
                </a:solidFill>
                <a:latin typeface="微软雅黑 Light" panose="020B0502040204020203" pitchFamily="34" charset="-122"/>
                <a:ea typeface="微软雅黑 Light" panose="020B0502040204020203" pitchFamily="34" charset="-122"/>
              </a:rPr>
              <a:t>特殊的</a:t>
            </a:r>
            <a:r>
              <a:rPr lang="zh-CN" altLang="en-US" sz="2400" dirty="0">
                <a:solidFill>
                  <a:prstClr val="black"/>
                </a:solidFill>
                <a:latin typeface="微软雅黑 Light" panose="020B0502040204020203" pitchFamily="34" charset="-122"/>
                <a:ea typeface="微软雅黑 Light" panose="020B0502040204020203" pitchFamily="34" charset="-122"/>
              </a:rPr>
              <a:t>组合</a:t>
            </a:r>
            <a:r>
              <a:rPr lang="zh-CN" altLang="en-US" sz="2400" dirty="0" smtClean="0">
                <a:solidFill>
                  <a:prstClr val="black"/>
                </a:solidFill>
                <a:latin typeface="微软雅黑 Light" panose="020B0502040204020203" pitchFamily="34" charset="-122"/>
                <a:ea typeface="微软雅黑 Light" panose="020B0502040204020203" pitchFamily="34" charset="-122"/>
              </a:rPr>
              <a:t>结构，</a:t>
            </a:r>
            <a:r>
              <a:rPr lang="zh-CN" altLang="en-US" sz="2400" dirty="0">
                <a:solidFill>
                  <a:prstClr val="black"/>
                </a:solidFill>
                <a:latin typeface="微软雅黑 Light" panose="020B0502040204020203" pitchFamily="34" charset="-122"/>
                <a:ea typeface="微软雅黑 Light" panose="020B0502040204020203" pitchFamily="34" charset="-122"/>
              </a:rPr>
              <a:t>最基本的是：</a:t>
            </a:r>
            <a:endParaRPr lang="en-US" altLang="zh-CN" sz="2400" dirty="0">
              <a:solidFill>
                <a:prstClr val="black"/>
              </a:solidFill>
              <a:latin typeface="微软雅黑 Light" panose="020B0502040204020203" pitchFamily="34" charset="-122"/>
              <a:ea typeface="微软雅黑 Light" panose="020B0502040204020203" pitchFamily="34" charset="-122"/>
            </a:endParaRPr>
          </a:p>
          <a:p>
            <a:pPr marL="800100" lvl="1" indent="-342900">
              <a:lnSpc>
                <a:spcPct val="150000"/>
              </a:lnSpc>
              <a:buClr>
                <a:schemeClr val="tx1"/>
              </a:buClr>
              <a:buFont typeface="Arial" charset="0"/>
              <a:buChar char="•"/>
            </a:pPr>
            <a:r>
              <a:rPr lang="zh-CN" altLang="en-US" sz="2400" dirty="0">
                <a:solidFill>
                  <a:prstClr val="black"/>
                </a:solidFill>
                <a:latin typeface="微软雅黑 Light" panose="020B0502040204020203" pitchFamily="34" charset="-122"/>
                <a:ea typeface="微软雅黑 Light" panose="020B0502040204020203" pitchFamily="34" charset="-122"/>
              </a:rPr>
              <a:t>正顺序组合 </a:t>
            </a:r>
            <a:r>
              <a:rPr lang="en-US" altLang="zh-CN" sz="2400" dirty="0" smtClean="0">
                <a:solidFill>
                  <a:prstClr val="black"/>
                </a:solidFill>
                <a:latin typeface="Monaco" charset="0"/>
                <a:ea typeface="Monaco" charset="0"/>
                <a:cs typeface="Monaco" charset="0"/>
              </a:rPr>
              <a:t>αβ</a:t>
            </a:r>
            <a:r>
              <a:rPr lang="zh-CN" altLang="en-US" sz="2400" dirty="0" smtClean="0">
                <a:solidFill>
                  <a:prstClr val="black"/>
                </a:solidFill>
                <a:latin typeface="Monaco" charset="0"/>
                <a:ea typeface="Monaco" charset="0"/>
                <a:cs typeface="Monaco" charset="0"/>
              </a:rPr>
              <a:t> </a:t>
            </a:r>
            <a:endParaRPr lang="en-US" altLang="zh-CN" sz="2400" dirty="0" smtClean="0">
              <a:solidFill>
                <a:prstClr val="black"/>
              </a:solidFill>
              <a:latin typeface="Monaco" charset="0"/>
              <a:ea typeface="Monaco" charset="0"/>
              <a:cs typeface="Monaco" charset="0"/>
            </a:endParaRPr>
          </a:p>
          <a:p>
            <a:pPr marL="800100" lvl="1" indent="-342900">
              <a:lnSpc>
                <a:spcPct val="150000"/>
              </a:lnSpc>
              <a:buClr>
                <a:schemeClr val="tx1"/>
              </a:buClr>
              <a:buFont typeface="Arial" charset="0"/>
              <a:buChar char="•"/>
            </a:pPr>
            <a:r>
              <a:rPr lang="zh-CN" altLang="en-US" sz="2400" dirty="0" smtClean="0">
                <a:solidFill>
                  <a:prstClr val="black"/>
                </a:solidFill>
                <a:latin typeface="微软雅黑 Light" panose="020B0502040204020203" pitchFamily="34" charset="-122"/>
                <a:ea typeface="微软雅黑 Light" panose="020B0502040204020203" pitchFamily="34" charset="-122"/>
              </a:rPr>
              <a:t>选择</a:t>
            </a:r>
            <a:r>
              <a:rPr lang="zh-CN" altLang="en-US" sz="2400" dirty="0">
                <a:solidFill>
                  <a:prstClr val="black"/>
                </a:solidFill>
                <a:latin typeface="微软雅黑 Light" panose="020B0502040204020203" pitchFamily="34" charset="-122"/>
                <a:ea typeface="微软雅黑 Light" panose="020B0502040204020203" pitchFamily="34" charset="-122"/>
              </a:rPr>
              <a:t>组合 </a:t>
            </a:r>
            <a:r>
              <a:rPr lang="en-US" altLang="zh-CN" sz="2400" dirty="0">
                <a:solidFill>
                  <a:prstClr val="black"/>
                </a:solidFill>
                <a:latin typeface="Monaco" charset="0"/>
                <a:ea typeface="Monaco" charset="0"/>
                <a:cs typeface="Monaco" charset="0"/>
              </a:rPr>
              <a:t>α | </a:t>
            </a:r>
            <a:r>
              <a:rPr lang="en-US" altLang="zh-CN" sz="2400" dirty="0" smtClean="0">
                <a:solidFill>
                  <a:prstClr val="black"/>
                </a:solidFill>
                <a:latin typeface="Monaco" charset="0"/>
                <a:ea typeface="Monaco" charset="0"/>
                <a:cs typeface="Monaco" charset="0"/>
              </a:rPr>
              <a:t>β</a:t>
            </a:r>
          </a:p>
          <a:p>
            <a:pPr marL="800100" lvl="1" indent="-342900">
              <a:lnSpc>
                <a:spcPct val="150000"/>
              </a:lnSpc>
              <a:buClr>
                <a:schemeClr val="tx1"/>
              </a:buClr>
              <a:buFont typeface="Arial" charset="0"/>
              <a:buChar char="•"/>
            </a:pPr>
            <a:r>
              <a:rPr lang="zh-CN" altLang="en-US" sz="2400" dirty="0" smtClean="0">
                <a:solidFill>
                  <a:prstClr val="black"/>
                </a:solidFill>
                <a:latin typeface="微软雅黑 Light" panose="020B0502040204020203" pitchFamily="34" charset="-122"/>
                <a:ea typeface="微软雅黑 Light" panose="020B0502040204020203" pitchFamily="34" charset="-122"/>
              </a:rPr>
              <a:t>星号 </a:t>
            </a:r>
            <a:r>
              <a:rPr lang="en-US" altLang="zh-CN" sz="2400" dirty="0">
                <a:solidFill>
                  <a:prstClr val="black"/>
                </a:solidFill>
                <a:latin typeface="Monaco" charset="0"/>
                <a:ea typeface="Monaco" charset="0"/>
                <a:cs typeface="Monaco" charset="0"/>
              </a:rPr>
              <a:t>α</a:t>
            </a:r>
            <a:r>
              <a:rPr lang="en-US" altLang="zh-CN" sz="2400" dirty="0" smtClean="0">
                <a:solidFill>
                  <a:prstClr val="black"/>
                </a:solidFill>
                <a:latin typeface="Monaco" charset="0"/>
                <a:ea typeface="Monaco" charset="0"/>
                <a:cs typeface="Monaco" charset="0"/>
              </a:rPr>
              <a:t>*</a:t>
            </a:r>
          </a:p>
          <a:p>
            <a:pPr marL="800100" lvl="1" indent="-342900">
              <a:lnSpc>
                <a:spcPct val="150000"/>
              </a:lnSpc>
              <a:buClr>
                <a:schemeClr val="tx1"/>
              </a:buClr>
              <a:buFont typeface="Arial" charset="0"/>
              <a:buChar char="•"/>
            </a:pPr>
            <a:r>
              <a:rPr lang="zh-CN" altLang="en-US" sz="2400" dirty="0" smtClean="0">
                <a:solidFill>
                  <a:prstClr val="black"/>
                </a:solidFill>
                <a:latin typeface="微软雅黑 Light" panose="020B0502040204020203" pitchFamily="34" charset="-122"/>
                <a:ea typeface="微软雅黑 Light" panose="020B0502040204020203" pitchFamily="34" charset="-122"/>
              </a:rPr>
              <a:t>括号 </a:t>
            </a:r>
            <a:r>
              <a:rPr lang="en-US" altLang="zh-CN" sz="2400" dirty="0" smtClean="0">
                <a:solidFill>
                  <a:prstClr val="black"/>
                </a:solidFill>
                <a:latin typeface="Monaco" charset="0"/>
                <a:ea typeface="Monaco" charset="0"/>
                <a:cs typeface="Monaco" charset="0"/>
              </a:rPr>
              <a:t>()</a:t>
            </a:r>
            <a:r>
              <a:rPr lang="zh-CN" altLang="en-US" sz="2400" dirty="0" smtClean="0">
                <a:solidFill>
                  <a:prstClr val="black"/>
                </a:solidFill>
                <a:latin typeface="微软雅黑 Light" panose="020B0502040204020203" pitchFamily="34" charset="-122"/>
                <a:ea typeface="微软雅黑 Light" panose="020B0502040204020203" pitchFamily="34" charset="-122"/>
              </a:rPr>
              <a:t>：将</a:t>
            </a:r>
            <a:r>
              <a:rPr lang="zh-CN" altLang="en-US" sz="2400" dirty="0">
                <a:solidFill>
                  <a:prstClr val="black"/>
                </a:solidFill>
                <a:latin typeface="微软雅黑 Light" panose="020B0502040204020203" pitchFamily="34" charset="-122"/>
                <a:ea typeface="微软雅黑 Light" panose="020B0502040204020203" pitchFamily="34" charset="-122"/>
              </a:rPr>
              <a:t>括号中的内容当成一个单位，一起操作</a:t>
            </a:r>
            <a:endParaRPr lang="en-US" altLang="zh-CN" sz="2400" dirty="0">
              <a:solidFill>
                <a:prstClr val="black"/>
              </a:solidFill>
              <a:latin typeface="微软雅黑 Light" panose="020B0502040204020203" pitchFamily="34" charset="-122"/>
              <a:ea typeface="微软雅黑 Light" panose="020B0502040204020203" pitchFamily="34" charset="-122"/>
            </a:endParaRPr>
          </a:p>
          <a:p>
            <a:pPr>
              <a:lnSpc>
                <a:spcPct val="150000"/>
              </a:lnSpc>
              <a:buClr>
                <a:schemeClr val="tx1"/>
              </a:buClr>
            </a:pPr>
            <a:r>
              <a:rPr lang="zh-CN" altLang="en-US" sz="2400" dirty="0">
                <a:solidFill>
                  <a:prstClr val="black"/>
                </a:solidFill>
                <a:latin typeface="微软雅黑 Light" panose="020B0502040204020203" pitchFamily="34" charset="-122"/>
                <a:ea typeface="微软雅黑 Light" panose="020B0502040204020203" pitchFamily="34" charset="-122"/>
              </a:rPr>
              <a:t>要注意的是，这里的</a:t>
            </a:r>
            <a:r>
              <a:rPr lang="en-US" altLang="zh-CN" sz="2400" dirty="0">
                <a:solidFill>
                  <a:prstClr val="black"/>
                </a:solidFill>
                <a:latin typeface="Monaco" charset="0"/>
                <a:ea typeface="Monaco" charset="0"/>
                <a:cs typeface="Monaco" charset="0"/>
              </a:rPr>
              <a:t>*</a:t>
            </a:r>
            <a:r>
              <a:rPr lang="zh-CN" altLang="en-US" sz="2400" dirty="0">
                <a:solidFill>
                  <a:prstClr val="black"/>
                </a:solidFill>
                <a:latin typeface="微软雅黑 Light" panose="020B0502040204020203" pitchFamily="34" charset="-122"/>
                <a:ea typeface="微软雅黑 Light" panose="020B0502040204020203" pitchFamily="34" charset="-122"/>
              </a:rPr>
              <a:t>的含义（重复任意次）和</a:t>
            </a:r>
            <a:r>
              <a:rPr lang="en-US" altLang="zh-CN" sz="2400" dirty="0" err="1">
                <a:solidFill>
                  <a:prstClr val="black"/>
                </a:solidFill>
                <a:latin typeface="微软雅黑 Light" panose="020B0502040204020203" pitchFamily="34" charset="-122"/>
                <a:ea typeface="微软雅黑 Light" panose="020B0502040204020203" pitchFamily="34" charset="-122"/>
              </a:rPr>
              <a:t>cmd</a:t>
            </a:r>
            <a:r>
              <a:rPr lang="zh-CN" altLang="en-US" sz="2400" dirty="0">
                <a:solidFill>
                  <a:prstClr val="black"/>
                </a:solidFill>
                <a:latin typeface="微软雅黑 Light" panose="020B0502040204020203" pitchFamily="34" charset="-122"/>
                <a:ea typeface="微软雅黑 Light" panose="020B0502040204020203" pitchFamily="34" charset="-122"/>
              </a:rPr>
              <a:t>里面的</a:t>
            </a:r>
            <a:r>
              <a:rPr lang="en-US" altLang="zh-CN" sz="2400" dirty="0">
                <a:solidFill>
                  <a:prstClr val="black"/>
                </a:solidFill>
                <a:latin typeface="Monaco" charset="0"/>
                <a:ea typeface="Monaco" charset="0"/>
                <a:cs typeface="Monaco" charset="0"/>
              </a:rPr>
              <a:t>*</a:t>
            </a:r>
            <a:r>
              <a:rPr lang="zh-CN" altLang="en-US" sz="2400" dirty="0">
                <a:solidFill>
                  <a:prstClr val="black"/>
                </a:solidFill>
                <a:latin typeface="微软雅黑 Light" panose="020B0502040204020203" pitchFamily="34" charset="-122"/>
                <a:ea typeface="微软雅黑 Light" panose="020B0502040204020203" pitchFamily="34" charset="-122"/>
              </a:rPr>
              <a:t>（任意串）含义不同。</a:t>
            </a:r>
            <a:endParaRPr lang="en-US" altLang="zh-CN" sz="2400" dirty="0">
              <a:solidFill>
                <a:prstClr val="black"/>
              </a:solidFill>
              <a:latin typeface="微软雅黑 Light" panose="020B0502040204020203" pitchFamily="34" charset="-122"/>
              <a:ea typeface="微软雅黑 Light" panose="020B0502040204020203" pitchFamily="34" charset="-122"/>
            </a:endParaRPr>
          </a:p>
        </p:txBody>
      </p:sp>
      <p:sp>
        <p:nvSpPr>
          <p:cNvPr id="27" name="矩形 28"/>
          <p:cNvSpPr/>
          <p:nvPr/>
        </p:nvSpPr>
        <p:spPr>
          <a:xfrm>
            <a:off x="-18898" y="671163"/>
            <a:ext cx="510214"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
        <p:nvSpPr>
          <p:cNvPr id="28" name="标题 8"/>
          <p:cNvSpPr txBox="1">
            <a:spLocks/>
          </p:cNvSpPr>
          <p:nvPr/>
        </p:nvSpPr>
        <p:spPr>
          <a:xfrm>
            <a:off x="911424" y="579766"/>
            <a:ext cx="10515600" cy="7810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微软雅黑 Light" panose="020B0502040204020203" pitchFamily="34" charset="-122"/>
                <a:ea typeface="微软雅黑 Light" panose="020B0502040204020203" pitchFamily="34" charset="-122"/>
                <a:cs typeface="+mj-cs"/>
              </a:defRPr>
            </a:lvl1pPr>
          </a:lstStyle>
          <a:p>
            <a:r>
              <a:rPr lang="zh-CN" altLang="en-US" sz="3200" b="1" dirty="0" smtClean="0">
                <a:solidFill>
                  <a:srgbClr val="942124"/>
                </a:solidFill>
                <a:cs typeface="+mn-cs"/>
              </a:rPr>
              <a:t>正则表达式语法</a:t>
            </a:r>
            <a:endParaRPr lang="zh-CN" altLang="en-US" sz="3200" b="1" dirty="0">
              <a:solidFill>
                <a:srgbClr val="942124"/>
              </a:solidFill>
              <a:cs typeface="+mn-cs"/>
            </a:endParaRPr>
          </a:p>
        </p:txBody>
      </p:sp>
    </p:spTree>
    <p:extLst>
      <p:ext uri="{BB962C8B-B14F-4D97-AF65-F5344CB8AC3E}">
        <p14:creationId xmlns:p14="http://schemas.microsoft.com/office/powerpoint/2010/main" xmlns="" val="1770743126"/>
      </p:ext>
    </p:extLst>
  </p:cSld>
  <p:clrMapOvr>
    <a:masterClrMapping/>
  </p:clrMapOvr>
  <p:timing>
    <p:tnLst>
      <p:par>
        <p:cTn id="1" dur="indefinite" restart="never" nodeType="tmRoot"/>
      </p:par>
    </p:tnLst>
  </p:timing>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491316" y="1810037"/>
            <a:ext cx="11191170" cy="4524315"/>
          </a:xfrm>
          <a:prstGeom prst="rect">
            <a:avLst/>
          </a:prstGeom>
          <a:noFill/>
        </p:spPr>
        <p:txBody>
          <a:bodyPr wrap="square" rtlCol="0">
            <a:spAutoFit/>
          </a:bodyPr>
          <a:lstStyle/>
          <a:p>
            <a:pPr marL="342900" indent="-342900">
              <a:lnSpc>
                <a:spcPct val="150000"/>
              </a:lnSpc>
              <a:buClr>
                <a:schemeClr val="tx1"/>
              </a:buClr>
              <a:buFont typeface="Arial" charset="0"/>
              <a:buChar char="•"/>
            </a:pPr>
            <a:r>
              <a:rPr lang="zh-CN" altLang="en-US" sz="2400" dirty="0" smtClean="0">
                <a:solidFill>
                  <a:prstClr val="black"/>
                </a:solidFill>
                <a:latin typeface="微软雅黑 Light" panose="020B0502040204020203" pitchFamily="34" charset="-122"/>
                <a:ea typeface="微软雅黑 Light" panose="020B0502040204020203" pitchFamily="34" charset="-122"/>
              </a:rPr>
              <a:t>举例：</a:t>
            </a:r>
            <a:endParaRPr lang="en-US" altLang="zh-CN" sz="2400" dirty="0">
              <a:solidFill>
                <a:prstClr val="black"/>
              </a:solidFill>
              <a:latin typeface="微软雅黑 Light" panose="020B0502040204020203" pitchFamily="34" charset="-122"/>
              <a:ea typeface="微软雅黑 Light" panose="020B0502040204020203" pitchFamily="34" charset="-122"/>
            </a:endParaRPr>
          </a:p>
          <a:p>
            <a:pPr marL="800100" lvl="1" indent="-342900">
              <a:lnSpc>
                <a:spcPct val="150000"/>
              </a:lnSpc>
              <a:buClr>
                <a:schemeClr val="tx1"/>
              </a:buClr>
              <a:buFont typeface="Arial" charset="0"/>
              <a:buChar char="•"/>
            </a:pPr>
            <a:r>
              <a:rPr lang="en-US" altLang="zh-CN" sz="2400" dirty="0" err="1">
                <a:solidFill>
                  <a:prstClr val="black"/>
                </a:solidFill>
                <a:latin typeface="Monaco" charset="0"/>
                <a:ea typeface="Monaco" charset="0"/>
                <a:cs typeface="Monaco" charset="0"/>
              </a:rPr>
              <a:t>abc</a:t>
            </a:r>
            <a:r>
              <a:rPr lang="en-US" altLang="zh-CN" sz="2400" dirty="0">
                <a:solidFill>
                  <a:prstClr val="black"/>
                </a:solidFill>
                <a:latin typeface="微软雅黑 Light" panose="020B0502040204020203" pitchFamily="34" charset="-122"/>
                <a:ea typeface="微软雅黑 Light" panose="020B0502040204020203" pitchFamily="34" charset="-122"/>
              </a:rPr>
              <a:t> </a:t>
            </a:r>
            <a:endParaRPr lang="en-US" altLang="zh-CN" sz="2400" dirty="0" smtClean="0">
              <a:solidFill>
                <a:prstClr val="black"/>
              </a:solidFill>
              <a:latin typeface="微软雅黑 Light" panose="020B0502040204020203" pitchFamily="34" charset="-122"/>
              <a:ea typeface="微软雅黑 Light" panose="020B0502040204020203" pitchFamily="34" charset="-122"/>
            </a:endParaRPr>
          </a:p>
          <a:p>
            <a:pPr marL="800100" lvl="1" indent="-342900">
              <a:lnSpc>
                <a:spcPct val="150000"/>
              </a:lnSpc>
              <a:buClr>
                <a:schemeClr val="tx1"/>
              </a:buClr>
              <a:buFont typeface="Arial" charset="0"/>
              <a:buChar char="•"/>
            </a:pPr>
            <a:r>
              <a:rPr lang="en-US" altLang="zh-CN" sz="2400" dirty="0" smtClean="0">
                <a:solidFill>
                  <a:prstClr val="black"/>
                </a:solidFill>
                <a:latin typeface="Monaco" charset="0"/>
                <a:ea typeface="Monaco" charset="0"/>
                <a:cs typeface="Monaco" charset="0"/>
              </a:rPr>
              <a:t>a(b</a:t>
            </a:r>
            <a:r>
              <a:rPr lang="en-US" altLang="zh-CN" sz="2400" dirty="0">
                <a:solidFill>
                  <a:prstClr val="black"/>
                </a:solidFill>
                <a:latin typeface="Monaco" charset="0"/>
                <a:ea typeface="Monaco" charset="0"/>
                <a:cs typeface="Monaco" charset="0"/>
              </a:rPr>
              <a:t>*)(c*) </a:t>
            </a:r>
            <a:endParaRPr lang="en-US" altLang="zh-CN" sz="2400" dirty="0" smtClean="0">
              <a:solidFill>
                <a:prstClr val="black"/>
              </a:solidFill>
              <a:latin typeface="Monaco" charset="0"/>
              <a:ea typeface="Monaco" charset="0"/>
              <a:cs typeface="Monaco" charset="0"/>
            </a:endParaRPr>
          </a:p>
          <a:p>
            <a:pPr marL="800100" lvl="1" indent="-342900">
              <a:lnSpc>
                <a:spcPct val="150000"/>
              </a:lnSpc>
              <a:buClr>
                <a:schemeClr val="tx1"/>
              </a:buClr>
              <a:buFont typeface="Arial" charset="0"/>
              <a:buChar char="•"/>
            </a:pPr>
            <a:r>
              <a:rPr lang="en-US" altLang="zh-CN" sz="2400" dirty="0" smtClean="0">
                <a:solidFill>
                  <a:prstClr val="black"/>
                </a:solidFill>
                <a:latin typeface="Monaco" charset="0"/>
                <a:ea typeface="Monaco" charset="0"/>
                <a:cs typeface="Monaco" charset="0"/>
              </a:rPr>
              <a:t>a</a:t>
            </a:r>
            <a:r>
              <a:rPr lang="en-US" altLang="zh-CN" sz="2400" dirty="0">
                <a:solidFill>
                  <a:prstClr val="black"/>
                </a:solidFill>
                <a:latin typeface="Monaco" charset="0"/>
                <a:ea typeface="Monaco" charset="0"/>
                <a:cs typeface="Monaco" charset="0"/>
              </a:rPr>
              <a:t>((</a:t>
            </a:r>
            <a:r>
              <a:rPr lang="en-US" altLang="zh-CN" sz="2400" dirty="0" err="1">
                <a:solidFill>
                  <a:prstClr val="black"/>
                </a:solidFill>
                <a:latin typeface="Monaco" charset="0"/>
                <a:ea typeface="Monaco" charset="0"/>
                <a:cs typeface="Monaco" charset="0"/>
              </a:rPr>
              <a:t>b|c</a:t>
            </a:r>
            <a:r>
              <a:rPr lang="en-US" altLang="zh-CN" sz="2400" dirty="0" smtClean="0">
                <a:solidFill>
                  <a:prstClr val="black"/>
                </a:solidFill>
                <a:latin typeface="Monaco" charset="0"/>
                <a:ea typeface="Monaco" charset="0"/>
                <a:cs typeface="Monaco" charset="0"/>
              </a:rPr>
              <a:t>)*)</a:t>
            </a:r>
            <a:br>
              <a:rPr lang="en-US" altLang="zh-CN" sz="2400" dirty="0" smtClean="0">
                <a:solidFill>
                  <a:prstClr val="black"/>
                </a:solidFill>
                <a:latin typeface="Monaco" charset="0"/>
                <a:ea typeface="Monaco" charset="0"/>
                <a:cs typeface="Monaco" charset="0"/>
              </a:rPr>
            </a:br>
            <a:r>
              <a:rPr lang="en-US" altLang="zh-CN" sz="2400" dirty="0" smtClean="0">
                <a:solidFill>
                  <a:prstClr val="black"/>
                </a:solidFill>
                <a:latin typeface="Monaco" charset="0"/>
                <a:ea typeface="Monaco" charset="0"/>
                <a:cs typeface="Monaco" charset="0"/>
              </a:rPr>
              <a:t> </a:t>
            </a:r>
          </a:p>
          <a:p>
            <a:pPr marL="342900" indent="-342900">
              <a:lnSpc>
                <a:spcPct val="150000"/>
              </a:lnSpc>
              <a:buClr>
                <a:schemeClr val="tx1"/>
              </a:buClr>
              <a:buFont typeface="Arial" charset="0"/>
              <a:buChar char="•"/>
            </a:pPr>
            <a:r>
              <a:rPr lang="zh-CN" altLang="en-US" sz="2400" dirty="0" smtClean="0">
                <a:solidFill>
                  <a:prstClr val="black"/>
                </a:solidFill>
                <a:latin typeface="微软雅黑 Light" panose="020B0502040204020203" pitchFamily="34" charset="-122"/>
                <a:ea typeface="微软雅黑 Light" panose="020B0502040204020203" pitchFamily="34" charset="-122"/>
              </a:rPr>
              <a:t>这里</a:t>
            </a:r>
            <a:r>
              <a:rPr lang="zh-CN" altLang="en-US" sz="2400" dirty="0">
                <a:solidFill>
                  <a:prstClr val="black"/>
                </a:solidFill>
                <a:latin typeface="微软雅黑 Light" panose="020B0502040204020203" pitchFamily="34" charset="-122"/>
                <a:ea typeface="微软雅黑 Light" panose="020B0502040204020203" pitchFamily="34" charset="-122"/>
              </a:rPr>
              <a:t>不需要</a:t>
            </a:r>
            <a:r>
              <a:rPr lang="en-US" altLang="zh-CN" sz="2400" dirty="0" err="1">
                <a:solidFill>
                  <a:prstClr val="black"/>
                </a:solidFill>
                <a:latin typeface="微软雅黑 Light" panose="020B0502040204020203" pitchFamily="34" charset="-122"/>
                <a:ea typeface="微软雅黑 Light" panose="020B0502040204020203" pitchFamily="34" charset="-122"/>
              </a:rPr>
              <a:t>cmd</a:t>
            </a:r>
            <a:r>
              <a:rPr lang="zh-CN" altLang="en-US" sz="2400" dirty="0">
                <a:solidFill>
                  <a:prstClr val="black"/>
                </a:solidFill>
                <a:latin typeface="微软雅黑 Light" panose="020B0502040204020203" pitchFamily="34" charset="-122"/>
                <a:ea typeface="微软雅黑 Light" panose="020B0502040204020203" pitchFamily="34" charset="-122"/>
              </a:rPr>
              <a:t>中的</a:t>
            </a:r>
            <a:r>
              <a:rPr lang="zh-CN" altLang="en-US" sz="2400" dirty="0" smtClean="0">
                <a:solidFill>
                  <a:prstClr val="black"/>
                </a:solidFill>
                <a:latin typeface="微软雅黑 Light" panose="020B0502040204020203" pitchFamily="34" charset="-122"/>
                <a:ea typeface="微软雅黑 Light" panose="020B0502040204020203" pitchFamily="34" charset="-122"/>
              </a:rPr>
              <a:t>通配符</a:t>
            </a:r>
            <a:r>
              <a:rPr lang="zh-CN" altLang="en-US" sz="2400" dirty="0">
                <a:solidFill>
                  <a:prstClr val="black"/>
                </a:solidFill>
                <a:latin typeface="Monaco" charset="0"/>
                <a:ea typeface="Monaco" charset="0"/>
                <a:cs typeface="Monaco" charset="0"/>
              </a:rPr>
              <a:t> </a:t>
            </a:r>
            <a:r>
              <a:rPr lang="en-US" altLang="zh-CN" sz="2400" dirty="0" smtClean="0">
                <a:solidFill>
                  <a:prstClr val="black"/>
                </a:solidFill>
                <a:latin typeface="Monaco" charset="0"/>
                <a:ea typeface="Monaco" charset="0"/>
                <a:cs typeface="Monaco" charset="0"/>
              </a:rPr>
              <a:t>?</a:t>
            </a:r>
            <a:r>
              <a:rPr lang="zh-CN" altLang="en-US" sz="2400" dirty="0" smtClean="0">
                <a:solidFill>
                  <a:prstClr val="black"/>
                </a:solidFill>
                <a:latin typeface="Monaco" charset="0"/>
                <a:ea typeface="Monaco" charset="0"/>
                <a:cs typeface="Monaco" charset="0"/>
              </a:rPr>
              <a:t> </a:t>
            </a:r>
            <a:r>
              <a:rPr lang="zh-CN" altLang="en-US" sz="2400" dirty="0" smtClean="0">
                <a:solidFill>
                  <a:prstClr val="black"/>
                </a:solidFill>
                <a:latin typeface="微软雅黑 Light" panose="020B0502040204020203" pitchFamily="34" charset="-122"/>
                <a:ea typeface="微软雅黑 Light" panose="020B0502040204020203" pitchFamily="34" charset="-122"/>
              </a:rPr>
              <a:t>和 </a:t>
            </a:r>
            <a:r>
              <a:rPr lang="zh-CN" altLang="en-US" sz="2400" dirty="0" smtClean="0">
                <a:solidFill>
                  <a:prstClr val="black"/>
                </a:solidFill>
                <a:latin typeface="Monaco" charset="0"/>
                <a:ea typeface="Monaco" charset="0"/>
                <a:cs typeface="Monaco" charset="0"/>
              </a:rPr>
              <a:t>* </a:t>
            </a:r>
            <a:endParaRPr lang="en-US" altLang="zh-CN" sz="2400" dirty="0">
              <a:solidFill>
                <a:prstClr val="black"/>
              </a:solidFill>
              <a:latin typeface="Monaco" charset="0"/>
              <a:ea typeface="Monaco" charset="0"/>
              <a:cs typeface="Monaco" charset="0"/>
            </a:endParaRPr>
          </a:p>
          <a:p>
            <a:pPr marL="800100" lvl="1" indent="-342900">
              <a:lnSpc>
                <a:spcPct val="150000"/>
              </a:lnSpc>
              <a:buClr>
                <a:schemeClr val="tx1"/>
              </a:buClr>
              <a:buFont typeface="Arial" charset="0"/>
              <a:buChar char="•"/>
            </a:pPr>
            <a:r>
              <a:rPr lang="zh-CN" altLang="en-US" sz="2400" dirty="0">
                <a:solidFill>
                  <a:prstClr val="black"/>
                </a:solidFill>
                <a:latin typeface="微软雅黑 Light" panose="020B0502040204020203" pitchFamily="34" charset="-122"/>
                <a:ea typeface="微软雅黑 Light" panose="020B0502040204020203" pitchFamily="34" charset="-122"/>
              </a:rPr>
              <a:t>通配符 </a:t>
            </a:r>
            <a:r>
              <a:rPr lang="en-US" altLang="zh-CN" sz="2400" dirty="0">
                <a:solidFill>
                  <a:prstClr val="black"/>
                </a:solidFill>
                <a:latin typeface="Monaco" charset="0"/>
                <a:ea typeface="Monaco" charset="0"/>
                <a:cs typeface="Monaco" charset="0"/>
              </a:rPr>
              <a:t>?</a:t>
            </a:r>
            <a:r>
              <a:rPr lang="en-US" altLang="zh-CN" sz="2400" dirty="0">
                <a:solidFill>
                  <a:prstClr val="black"/>
                </a:solidFill>
                <a:latin typeface="微软雅黑 Light" panose="020B0502040204020203" pitchFamily="34" charset="-122"/>
                <a:ea typeface="微软雅黑 Light" panose="020B0502040204020203" pitchFamily="34" charset="-122"/>
              </a:rPr>
              <a:t> </a:t>
            </a:r>
            <a:r>
              <a:rPr lang="zh-CN" altLang="en-US" sz="2400" dirty="0">
                <a:solidFill>
                  <a:prstClr val="black"/>
                </a:solidFill>
                <a:latin typeface="微软雅黑 Light" panose="020B0502040204020203" pitchFamily="34" charset="-122"/>
                <a:ea typeface="微软雅黑 Light" panose="020B0502040204020203" pitchFamily="34" charset="-122"/>
              </a:rPr>
              <a:t>可以用 </a:t>
            </a:r>
            <a:r>
              <a:rPr lang="en-US" altLang="zh-CN" sz="2400" dirty="0">
                <a:solidFill>
                  <a:prstClr val="black"/>
                </a:solidFill>
                <a:latin typeface="Monaco" charset="0"/>
                <a:ea typeface="Monaco" charset="0"/>
                <a:cs typeface="Monaco" charset="0"/>
              </a:rPr>
              <a:t>|</a:t>
            </a:r>
            <a:r>
              <a:rPr lang="en-US" altLang="zh-CN" sz="2400" dirty="0">
                <a:solidFill>
                  <a:prstClr val="black"/>
                </a:solidFill>
                <a:latin typeface="微软雅黑 Light" panose="020B0502040204020203" pitchFamily="34" charset="-122"/>
                <a:ea typeface="微软雅黑 Light" panose="020B0502040204020203" pitchFamily="34" charset="-122"/>
              </a:rPr>
              <a:t> </a:t>
            </a:r>
            <a:r>
              <a:rPr lang="zh-CN" altLang="en-US" sz="2400" dirty="0">
                <a:solidFill>
                  <a:prstClr val="black"/>
                </a:solidFill>
                <a:latin typeface="微软雅黑 Light" panose="020B0502040204020203" pitchFamily="34" charset="-122"/>
                <a:ea typeface="微软雅黑 Light" panose="020B0502040204020203" pitchFamily="34" charset="-122"/>
              </a:rPr>
              <a:t>描述（由于字符集是有穷集）</a:t>
            </a:r>
            <a:endParaRPr lang="en-US" altLang="zh-CN" sz="2400" dirty="0">
              <a:solidFill>
                <a:prstClr val="black"/>
              </a:solidFill>
              <a:latin typeface="微软雅黑 Light" panose="020B0502040204020203" pitchFamily="34" charset="-122"/>
              <a:ea typeface="微软雅黑 Light" panose="020B0502040204020203" pitchFamily="34" charset="-122"/>
            </a:endParaRPr>
          </a:p>
          <a:p>
            <a:pPr marL="800100" lvl="1" indent="-342900">
              <a:lnSpc>
                <a:spcPct val="150000"/>
              </a:lnSpc>
              <a:buClr>
                <a:schemeClr val="tx1"/>
              </a:buClr>
              <a:buFont typeface="Arial" charset="0"/>
              <a:buChar char="•"/>
            </a:pPr>
            <a:r>
              <a:rPr lang="zh-CN" altLang="en-US" sz="2400" dirty="0">
                <a:solidFill>
                  <a:prstClr val="black"/>
                </a:solidFill>
                <a:latin typeface="微软雅黑 Light" panose="020B0502040204020203" pitchFamily="34" charset="-122"/>
                <a:ea typeface="微软雅黑 Light" panose="020B0502040204020203" pitchFamily="34" charset="-122"/>
              </a:rPr>
              <a:t>通配符 </a:t>
            </a:r>
            <a:r>
              <a:rPr lang="zh-CN" altLang="en-US" sz="2400" dirty="0">
                <a:solidFill>
                  <a:prstClr val="black"/>
                </a:solidFill>
                <a:latin typeface="Monaco" charset="0"/>
                <a:ea typeface="Monaco" charset="0"/>
                <a:cs typeface="Monaco" charset="0"/>
              </a:rPr>
              <a:t>*</a:t>
            </a:r>
            <a:r>
              <a:rPr lang="zh-CN" altLang="en-US" sz="2400" dirty="0">
                <a:solidFill>
                  <a:prstClr val="black"/>
                </a:solidFill>
                <a:latin typeface="微软雅黑 Light" panose="020B0502040204020203" pitchFamily="34" charset="-122"/>
                <a:ea typeface="微软雅黑 Light" panose="020B0502040204020203" pitchFamily="34" charset="-122"/>
              </a:rPr>
              <a:t> 可以通过</a:t>
            </a:r>
            <a:r>
              <a:rPr lang="zh-CN" altLang="en-US" sz="2400" dirty="0">
                <a:solidFill>
                  <a:prstClr val="black"/>
                </a:solidFill>
                <a:latin typeface="Monaco" charset="0"/>
                <a:ea typeface="Monaco" charset="0"/>
                <a:cs typeface="Monaco" charset="0"/>
              </a:rPr>
              <a:t> </a:t>
            </a:r>
            <a:r>
              <a:rPr lang="en-US" altLang="zh-CN" sz="2400" dirty="0">
                <a:solidFill>
                  <a:prstClr val="black"/>
                </a:solidFill>
                <a:latin typeface="Monaco" charset="0"/>
                <a:ea typeface="Monaco" charset="0"/>
                <a:cs typeface="Monaco" charset="0"/>
              </a:rPr>
              <a:t>| </a:t>
            </a:r>
            <a:r>
              <a:rPr lang="zh-CN" altLang="en-US" sz="2400" dirty="0">
                <a:solidFill>
                  <a:prstClr val="black"/>
                </a:solidFill>
                <a:latin typeface="微软雅黑 Light" panose="020B0502040204020203" pitchFamily="34" charset="-122"/>
                <a:ea typeface="微软雅黑 Light" panose="020B0502040204020203" pitchFamily="34" charset="-122"/>
              </a:rPr>
              <a:t>和星号描述</a:t>
            </a:r>
            <a:endParaRPr lang="en-US" altLang="zh-CN" sz="2400" dirty="0">
              <a:solidFill>
                <a:prstClr val="black"/>
              </a:solidFill>
              <a:latin typeface="微软雅黑 Light" panose="020B0502040204020203" pitchFamily="34" charset="-122"/>
              <a:ea typeface="微软雅黑 Light" panose="020B0502040204020203" pitchFamily="34" charset="-122"/>
            </a:endParaRPr>
          </a:p>
        </p:txBody>
      </p:sp>
      <p:sp>
        <p:nvSpPr>
          <p:cNvPr id="8" name="矩形 28"/>
          <p:cNvSpPr/>
          <p:nvPr/>
        </p:nvSpPr>
        <p:spPr>
          <a:xfrm>
            <a:off x="-18898" y="671163"/>
            <a:ext cx="510214"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
        <p:nvSpPr>
          <p:cNvPr id="9" name="标题 8"/>
          <p:cNvSpPr txBox="1">
            <a:spLocks/>
          </p:cNvSpPr>
          <p:nvPr/>
        </p:nvSpPr>
        <p:spPr>
          <a:xfrm>
            <a:off x="911424" y="579766"/>
            <a:ext cx="10515600" cy="7810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微软雅黑 Light" panose="020B0502040204020203" pitchFamily="34" charset="-122"/>
                <a:ea typeface="微软雅黑 Light" panose="020B0502040204020203" pitchFamily="34" charset="-122"/>
                <a:cs typeface="+mj-cs"/>
              </a:defRPr>
            </a:lvl1pPr>
          </a:lstStyle>
          <a:p>
            <a:r>
              <a:rPr lang="zh-CN" altLang="en-US" sz="3200" b="1" dirty="0" smtClean="0">
                <a:solidFill>
                  <a:srgbClr val="942124"/>
                </a:solidFill>
                <a:cs typeface="+mn-cs"/>
              </a:rPr>
              <a:t>正则表达式语法</a:t>
            </a:r>
            <a:endParaRPr lang="zh-CN" altLang="en-US" sz="3200" b="1" dirty="0">
              <a:solidFill>
                <a:srgbClr val="942124"/>
              </a:solidFill>
              <a:cs typeface="+mn-cs"/>
            </a:endParaRPr>
          </a:p>
        </p:txBody>
      </p:sp>
    </p:spTree>
    <p:extLst>
      <p:ext uri="{BB962C8B-B14F-4D97-AF65-F5344CB8AC3E}">
        <p14:creationId xmlns:p14="http://schemas.microsoft.com/office/powerpoint/2010/main" xmlns="" val="287716365"/>
      </p:ext>
    </p:extLst>
  </p:cSld>
  <p:clrMapOvr>
    <a:masterClrMapping/>
  </p:clrMapOvr>
  <p:timing>
    <p:tnLst>
      <p:par>
        <p:cTn id="1" dur="indefinite" restart="never" nodeType="tmRoot"/>
      </p:par>
    </p:tnLst>
  </p:timing>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28"/>
          <p:cNvSpPr/>
          <p:nvPr/>
        </p:nvSpPr>
        <p:spPr>
          <a:xfrm>
            <a:off x="-18898" y="671163"/>
            <a:ext cx="510214"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
        <p:nvSpPr>
          <p:cNvPr id="9" name="标题 8"/>
          <p:cNvSpPr txBox="1">
            <a:spLocks/>
          </p:cNvSpPr>
          <p:nvPr/>
        </p:nvSpPr>
        <p:spPr>
          <a:xfrm>
            <a:off x="911424" y="579766"/>
            <a:ext cx="10515600" cy="7810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微软雅黑 Light" panose="020B0502040204020203" pitchFamily="34" charset="-122"/>
                <a:ea typeface="微软雅黑 Light" panose="020B0502040204020203" pitchFamily="34" charset="-122"/>
                <a:cs typeface="+mj-cs"/>
              </a:defRPr>
            </a:lvl1pPr>
          </a:lstStyle>
          <a:p>
            <a:r>
              <a:rPr lang="zh-CN" altLang="en-US" sz="3200" b="1" dirty="0" smtClean="0">
                <a:solidFill>
                  <a:srgbClr val="942124"/>
                </a:solidFill>
                <a:cs typeface="+mn-cs"/>
              </a:rPr>
              <a:t>正则表达式常用操作符</a:t>
            </a:r>
            <a:endParaRPr lang="zh-CN" altLang="en-US" sz="3200" b="1" dirty="0">
              <a:solidFill>
                <a:srgbClr val="942124"/>
              </a:solidFill>
              <a:cs typeface="+mn-cs"/>
            </a:endParaRPr>
          </a:p>
        </p:txBody>
      </p:sp>
      <p:grpSp>
        <p:nvGrpSpPr>
          <p:cNvPr id="6" name="组 5"/>
          <p:cNvGrpSpPr/>
          <p:nvPr/>
        </p:nvGrpSpPr>
        <p:grpSpPr>
          <a:xfrm>
            <a:off x="911424" y="1772816"/>
            <a:ext cx="9865096" cy="4680520"/>
            <a:chOff x="911424" y="1772816"/>
            <a:chExt cx="8496944" cy="3898773"/>
          </a:xfrm>
        </p:grpSpPr>
        <p:pic>
          <p:nvPicPr>
            <p:cNvPr id="2" name="图片 1"/>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911424" y="1772816"/>
              <a:ext cx="8496944" cy="3898773"/>
            </a:xfrm>
            <a:prstGeom prst="rect">
              <a:avLst/>
            </a:prstGeom>
          </p:spPr>
        </p:pic>
        <p:sp>
          <p:nvSpPr>
            <p:cNvPr id="3" name="矩形 2"/>
            <p:cNvSpPr/>
            <p:nvPr/>
          </p:nvSpPr>
          <p:spPr>
            <a:xfrm>
              <a:off x="7680176" y="4941168"/>
              <a:ext cx="1440160" cy="3600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Tree>
    <p:extLst>
      <p:ext uri="{BB962C8B-B14F-4D97-AF65-F5344CB8AC3E}">
        <p14:creationId xmlns:p14="http://schemas.microsoft.com/office/powerpoint/2010/main" xmlns="" val="4067445143"/>
      </p:ext>
    </p:extLst>
  </p:cSld>
  <p:clrMapOvr>
    <a:masterClrMapping/>
  </p:clrMapOvr>
  <p:timing>
    <p:tnLst>
      <p:par>
        <p:cTn id="1" dur="indefinite" restart="never" nodeType="tmRoot"/>
      </p:par>
    </p:tnLst>
  </p:timing>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28"/>
          <p:cNvSpPr/>
          <p:nvPr/>
        </p:nvSpPr>
        <p:spPr>
          <a:xfrm>
            <a:off x="-18898" y="671163"/>
            <a:ext cx="510214"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
        <p:nvSpPr>
          <p:cNvPr id="9" name="标题 8"/>
          <p:cNvSpPr txBox="1">
            <a:spLocks/>
          </p:cNvSpPr>
          <p:nvPr/>
        </p:nvSpPr>
        <p:spPr>
          <a:xfrm>
            <a:off x="911424" y="579766"/>
            <a:ext cx="10515600" cy="7810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微软雅黑 Light" panose="020B0502040204020203" pitchFamily="34" charset="-122"/>
                <a:ea typeface="微软雅黑 Light" panose="020B0502040204020203" pitchFamily="34" charset="-122"/>
                <a:cs typeface="+mj-cs"/>
              </a:defRPr>
            </a:lvl1pPr>
          </a:lstStyle>
          <a:p>
            <a:r>
              <a:rPr lang="zh-CN" altLang="en-US" sz="3200" b="1" dirty="0" smtClean="0">
                <a:solidFill>
                  <a:srgbClr val="942124"/>
                </a:solidFill>
                <a:cs typeface="+mn-cs"/>
              </a:rPr>
              <a:t>正则表达式常用操作符</a:t>
            </a:r>
            <a:endParaRPr lang="zh-CN" altLang="en-US" sz="3200" b="1" dirty="0">
              <a:solidFill>
                <a:srgbClr val="942124"/>
              </a:solidFill>
              <a:cs typeface="+mn-cs"/>
            </a:endParaRPr>
          </a:p>
        </p:txBody>
      </p:sp>
      <p:grpSp>
        <p:nvGrpSpPr>
          <p:cNvPr id="4" name="组 3"/>
          <p:cNvGrpSpPr/>
          <p:nvPr/>
        </p:nvGrpSpPr>
        <p:grpSpPr>
          <a:xfrm>
            <a:off x="934304" y="1844824"/>
            <a:ext cx="10202256" cy="4464496"/>
            <a:chOff x="934304" y="1844824"/>
            <a:chExt cx="8909714" cy="3888432"/>
          </a:xfrm>
        </p:grpSpPr>
        <p:pic>
          <p:nvPicPr>
            <p:cNvPr id="3" name="图片 2"/>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934304" y="1844824"/>
              <a:ext cx="8909714" cy="3888432"/>
            </a:xfrm>
            <a:prstGeom prst="rect">
              <a:avLst/>
            </a:prstGeom>
          </p:spPr>
        </p:pic>
        <p:sp>
          <p:nvSpPr>
            <p:cNvPr id="7" name="矩形 6"/>
            <p:cNvSpPr/>
            <p:nvPr/>
          </p:nvSpPr>
          <p:spPr>
            <a:xfrm>
              <a:off x="7968208" y="5085184"/>
              <a:ext cx="1440160" cy="3600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Tree>
    <p:extLst>
      <p:ext uri="{BB962C8B-B14F-4D97-AF65-F5344CB8AC3E}">
        <p14:creationId xmlns:p14="http://schemas.microsoft.com/office/powerpoint/2010/main" xmlns="" val="2308989346"/>
      </p:ext>
    </p:extLst>
  </p:cSld>
  <p:clrMapOvr>
    <a:masterClrMapping/>
  </p:clrMapOvr>
  <p:timing>
    <p:tnLst>
      <p:par>
        <p:cTn id="1" dur="indefinite" restart="never" nodeType="tmRoot"/>
      </p:par>
    </p:tnLst>
  </p:timing>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5"/>
          <p:cNvSpPr txBox="1"/>
          <p:nvPr/>
        </p:nvSpPr>
        <p:spPr>
          <a:xfrm>
            <a:off x="911424" y="836712"/>
            <a:ext cx="2664296" cy="400110"/>
          </a:xfrm>
          <a:prstGeom prst="rect">
            <a:avLst/>
          </a:prstGeom>
          <a:noFill/>
        </p:spPr>
        <p:txBody>
          <a:bodyPr wrap="square" rtlCol="0">
            <a:spAutoFit/>
          </a:bodyPr>
          <a:lstStyle/>
          <a:p>
            <a:r>
              <a:rPr lang="zh-CN" altLang="en-US" sz="2000" dirty="0">
                <a:solidFill>
                  <a:prstClr val="white"/>
                </a:solidFill>
                <a:latin typeface="微软雅黑 Light" panose="020B0502040204020203" pitchFamily="34" charset="-122"/>
                <a:ea typeface="微软雅黑 Light" panose="020B0502040204020203" pitchFamily="34" charset="-122"/>
              </a:rPr>
              <a:t>聚类分析</a:t>
            </a:r>
          </a:p>
        </p:txBody>
      </p:sp>
      <p:sp>
        <p:nvSpPr>
          <p:cNvPr id="14" name="矩形 28"/>
          <p:cNvSpPr/>
          <p:nvPr/>
        </p:nvSpPr>
        <p:spPr>
          <a:xfrm>
            <a:off x="-18898" y="671163"/>
            <a:ext cx="510214"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
        <p:nvSpPr>
          <p:cNvPr id="15" name="矩形 4"/>
          <p:cNvSpPr/>
          <p:nvPr/>
        </p:nvSpPr>
        <p:spPr>
          <a:xfrm>
            <a:off x="479375" y="674237"/>
            <a:ext cx="3995643" cy="595228"/>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6" name="文本框 5"/>
          <p:cNvSpPr txBox="1"/>
          <p:nvPr/>
        </p:nvSpPr>
        <p:spPr>
          <a:xfrm>
            <a:off x="953786" y="709485"/>
            <a:ext cx="4019996" cy="523220"/>
          </a:xfrm>
          <a:prstGeom prst="rect">
            <a:avLst/>
          </a:prstGeom>
          <a:noFill/>
        </p:spPr>
        <p:txBody>
          <a:bodyPr wrap="square" rtlCol="0">
            <a:spAutoFit/>
          </a:bodyPr>
          <a:lstStyle/>
          <a:p>
            <a:r>
              <a:rPr lang="zh-CN" altLang="en-US" sz="2800" dirty="0" smtClean="0">
                <a:solidFill>
                  <a:prstClr val="white"/>
                </a:solidFill>
                <a:latin typeface="微软雅黑 Light" panose="020B0502040204020203" pitchFamily="34" charset="-122"/>
                <a:ea typeface="微软雅黑 Light" panose="020B0502040204020203" pitchFamily="34" charset="-122"/>
              </a:rPr>
              <a:t>匹配集合与补集</a:t>
            </a:r>
            <a:endParaRPr lang="zh-CN" altLang="en-US" sz="2800" dirty="0">
              <a:solidFill>
                <a:prstClr val="white"/>
              </a:solidFill>
              <a:latin typeface="微软雅黑 Light" panose="020B0502040204020203" pitchFamily="34" charset="-122"/>
              <a:ea typeface="微软雅黑 Light" panose="020B0502040204020203" pitchFamily="34" charset="-122"/>
            </a:endParaRPr>
          </a:p>
        </p:txBody>
      </p:sp>
      <p:sp>
        <p:nvSpPr>
          <p:cNvPr id="17" name="Freeform 83"/>
          <p:cNvSpPr>
            <a:spLocks noChangeArrowheads="1"/>
          </p:cNvSpPr>
          <p:nvPr/>
        </p:nvSpPr>
        <p:spPr bwMode="auto">
          <a:xfrm>
            <a:off x="92209" y="826314"/>
            <a:ext cx="288000" cy="288000"/>
          </a:xfrm>
          <a:custGeom>
            <a:avLst/>
            <a:gdLst>
              <a:gd name="T0" fmla="*/ 38764526 w 602"/>
              <a:gd name="T1" fmla="*/ 78442719 h 602"/>
              <a:gd name="T2" fmla="*/ 38764526 w 602"/>
              <a:gd name="T3" fmla="*/ 78442719 h 602"/>
              <a:gd name="T4" fmla="*/ 0 w 602"/>
              <a:gd name="T5" fmla="*/ 38764526 h 602"/>
              <a:gd name="T6" fmla="*/ 38764526 w 602"/>
              <a:gd name="T7" fmla="*/ 0 h 602"/>
              <a:gd name="T8" fmla="*/ 78442719 w 602"/>
              <a:gd name="T9" fmla="*/ 38764526 h 602"/>
              <a:gd name="T10" fmla="*/ 38764526 w 602"/>
              <a:gd name="T11" fmla="*/ 78442719 h 602"/>
              <a:gd name="T12" fmla="*/ 61866665 w 602"/>
              <a:gd name="T13" fmla="*/ 16576054 h 602"/>
              <a:gd name="T14" fmla="*/ 61866665 w 602"/>
              <a:gd name="T15" fmla="*/ 16576054 h 602"/>
              <a:gd name="T16" fmla="*/ 38764526 w 602"/>
              <a:gd name="T17" fmla="*/ 38764526 h 602"/>
              <a:gd name="T18" fmla="*/ 38764526 w 602"/>
              <a:gd name="T19" fmla="*/ 7308970 h 602"/>
              <a:gd name="T20" fmla="*/ 7439751 w 602"/>
              <a:gd name="T21" fmla="*/ 38764526 h 602"/>
              <a:gd name="T22" fmla="*/ 38764526 w 602"/>
              <a:gd name="T23" fmla="*/ 71002968 h 602"/>
              <a:gd name="T24" fmla="*/ 71002968 w 602"/>
              <a:gd name="T25" fmla="*/ 38764526 h 602"/>
              <a:gd name="T26" fmla="*/ 61866665 w 602"/>
              <a:gd name="T27" fmla="*/ 16576054 h 60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02" h="602">
                <a:moveTo>
                  <a:pt x="297" y="601"/>
                </a:moveTo>
                <a:lnTo>
                  <a:pt x="297" y="601"/>
                </a:lnTo>
                <a:cubicBezTo>
                  <a:pt x="135" y="601"/>
                  <a:pt x="0" y="466"/>
                  <a:pt x="0" y="297"/>
                </a:cubicBezTo>
                <a:cubicBezTo>
                  <a:pt x="0" y="134"/>
                  <a:pt x="135" y="0"/>
                  <a:pt x="297" y="0"/>
                </a:cubicBezTo>
                <a:cubicBezTo>
                  <a:pt x="467" y="0"/>
                  <a:pt x="601" y="134"/>
                  <a:pt x="601" y="297"/>
                </a:cubicBezTo>
                <a:cubicBezTo>
                  <a:pt x="601" y="466"/>
                  <a:pt x="467" y="601"/>
                  <a:pt x="297" y="601"/>
                </a:cubicBezTo>
                <a:close/>
                <a:moveTo>
                  <a:pt x="474" y="127"/>
                </a:moveTo>
                <a:lnTo>
                  <a:pt x="474" y="127"/>
                </a:lnTo>
                <a:cubicBezTo>
                  <a:pt x="297" y="297"/>
                  <a:pt x="297" y="297"/>
                  <a:pt x="297" y="297"/>
                </a:cubicBezTo>
                <a:cubicBezTo>
                  <a:pt x="297" y="56"/>
                  <a:pt x="297" y="56"/>
                  <a:pt x="297" y="56"/>
                </a:cubicBezTo>
                <a:cubicBezTo>
                  <a:pt x="163" y="56"/>
                  <a:pt x="57" y="162"/>
                  <a:pt x="57" y="297"/>
                </a:cubicBezTo>
                <a:cubicBezTo>
                  <a:pt x="57" y="431"/>
                  <a:pt x="163" y="544"/>
                  <a:pt x="297" y="544"/>
                </a:cubicBezTo>
                <a:cubicBezTo>
                  <a:pt x="431" y="544"/>
                  <a:pt x="544" y="431"/>
                  <a:pt x="544" y="297"/>
                </a:cubicBezTo>
                <a:cubicBezTo>
                  <a:pt x="544" y="233"/>
                  <a:pt x="516" y="169"/>
                  <a:pt x="474" y="127"/>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solidFill>
                <a:prstClr val="black"/>
              </a:solidFill>
            </a:endParaRPr>
          </a:p>
        </p:txBody>
      </p:sp>
      <p:sp>
        <p:nvSpPr>
          <p:cNvPr id="18" name="TextBox 17"/>
          <p:cNvSpPr txBox="1"/>
          <p:nvPr/>
        </p:nvSpPr>
        <p:spPr>
          <a:xfrm>
            <a:off x="491316" y="1431940"/>
            <a:ext cx="11191170" cy="5078313"/>
          </a:xfrm>
          <a:prstGeom prst="rect">
            <a:avLst/>
          </a:prstGeom>
          <a:noFill/>
        </p:spPr>
        <p:txBody>
          <a:bodyPr wrap="square" rtlCol="0">
            <a:spAutoFit/>
          </a:bodyPr>
          <a:lstStyle/>
          <a:p>
            <a:pPr marL="342900" indent="-342900">
              <a:lnSpc>
                <a:spcPct val="150000"/>
              </a:lnSpc>
              <a:buClr>
                <a:srgbClr val="3BBC5D"/>
              </a:buClr>
              <a:buFont typeface="Wingdings" panose="05000000000000000000" pitchFamily="2" charset="2"/>
              <a:buChar char="l"/>
            </a:pPr>
            <a:r>
              <a:rPr lang="zh-CN" altLang="en-US" sz="2400" dirty="0">
                <a:solidFill>
                  <a:prstClr val="black"/>
                </a:solidFill>
                <a:latin typeface="微软雅黑 Light" panose="020B0502040204020203" pitchFamily="34" charset="-122"/>
                <a:ea typeface="微软雅黑 Light" panose="020B0502040204020203" pitchFamily="34" charset="-122"/>
              </a:rPr>
              <a:t>字符组表达式 </a:t>
            </a:r>
            <a:r>
              <a:rPr lang="en-US" altLang="zh-CN" sz="2400" dirty="0">
                <a:solidFill>
                  <a:prstClr val="black"/>
                </a:solidFill>
                <a:latin typeface="微软雅黑 Light" panose="020B0502040204020203" pitchFamily="34" charset="-122"/>
                <a:ea typeface="微软雅黑 Light" panose="020B0502040204020203" pitchFamily="34" charset="-122"/>
              </a:rPr>
              <a:t>[...] </a:t>
            </a:r>
            <a:r>
              <a:rPr lang="zh-CN" altLang="en-US" sz="2400" dirty="0">
                <a:solidFill>
                  <a:prstClr val="black"/>
                </a:solidFill>
                <a:latin typeface="微软雅黑 Light" panose="020B0502040204020203" pitchFamily="34" charset="-122"/>
                <a:ea typeface="微软雅黑 Light" panose="020B0502040204020203" pitchFamily="34" charset="-122"/>
              </a:rPr>
              <a:t>匹配括号中列出的任一个字符</a:t>
            </a:r>
            <a:endParaRPr lang="en-US" altLang="zh-CN" sz="2400" dirty="0">
              <a:solidFill>
                <a:prstClr val="black"/>
              </a:solidFill>
              <a:latin typeface="微软雅黑 Light" panose="020B0502040204020203" pitchFamily="34" charset="-122"/>
              <a:ea typeface="微软雅黑 Light" panose="020B0502040204020203" pitchFamily="34" charset="-122"/>
            </a:endParaRPr>
          </a:p>
          <a:p>
            <a:pPr marL="800100" lvl="1" indent="-342900">
              <a:lnSpc>
                <a:spcPct val="150000"/>
              </a:lnSpc>
              <a:buClr>
                <a:srgbClr val="3BBC5D"/>
              </a:buClr>
              <a:buFont typeface="Wingdings" panose="05000000000000000000" pitchFamily="2" charset="2"/>
              <a:buChar char="l"/>
            </a:pPr>
            <a:r>
              <a:rPr lang="en-US" altLang="zh-CN" sz="2400" dirty="0">
                <a:solidFill>
                  <a:prstClr val="black"/>
                </a:solidFill>
                <a:latin typeface="微软雅黑 Light" panose="020B0502040204020203" pitchFamily="34" charset="-122"/>
                <a:ea typeface="微软雅黑 Light" panose="020B0502040204020203" pitchFamily="34" charset="-122"/>
              </a:rPr>
              <a:t>[</a:t>
            </a:r>
            <a:r>
              <a:rPr lang="en-US" altLang="zh-CN" sz="2400" dirty="0" err="1">
                <a:solidFill>
                  <a:prstClr val="black"/>
                </a:solidFill>
                <a:latin typeface="微软雅黑 Light" panose="020B0502040204020203" pitchFamily="34" charset="-122"/>
                <a:ea typeface="微软雅黑 Light" panose="020B0502040204020203" pitchFamily="34" charset="-122"/>
              </a:rPr>
              <a:t>abc</a:t>
            </a:r>
            <a:r>
              <a:rPr lang="en-US" altLang="zh-CN" sz="2400" dirty="0">
                <a:solidFill>
                  <a:prstClr val="black"/>
                </a:solidFill>
                <a:latin typeface="微软雅黑 Light" panose="020B0502040204020203" pitchFamily="34" charset="-122"/>
                <a:ea typeface="微软雅黑 Light" panose="020B0502040204020203" pitchFamily="34" charset="-122"/>
              </a:rPr>
              <a:t>] </a:t>
            </a:r>
            <a:r>
              <a:rPr lang="zh-CN" altLang="en-US" sz="2400" dirty="0">
                <a:solidFill>
                  <a:prstClr val="black"/>
                </a:solidFill>
                <a:latin typeface="微软雅黑 Light" panose="020B0502040204020203" pitchFamily="34" charset="-122"/>
                <a:ea typeface="微软雅黑 Light" panose="020B0502040204020203" pitchFamily="34" charset="-122"/>
              </a:rPr>
              <a:t>可以匹配字符 </a:t>
            </a:r>
            <a:r>
              <a:rPr lang="en-US" altLang="zh-CN" sz="2400" dirty="0">
                <a:solidFill>
                  <a:prstClr val="black"/>
                </a:solidFill>
                <a:latin typeface="微软雅黑 Light" panose="020B0502040204020203" pitchFamily="34" charset="-122"/>
                <a:ea typeface="微软雅黑 Light" panose="020B0502040204020203" pitchFamily="34" charset="-122"/>
              </a:rPr>
              <a:t>a </a:t>
            </a:r>
            <a:r>
              <a:rPr lang="zh-CN" altLang="en-US" sz="2400" dirty="0">
                <a:solidFill>
                  <a:prstClr val="black"/>
                </a:solidFill>
                <a:latin typeface="微软雅黑 Light" panose="020B0502040204020203" pitchFamily="34" charset="-122"/>
                <a:ea typeface="微软雅黑 Light" panose="020B0502040204020203" pitchFamily="34" charset="-122"/>
              </a:rPr>
              <a:t>或 </a:t>
            </a:r>
            <a:r>
              <a:rPr lang="en-US" altLang="zh-CN" sz="2400" dirty="0">
                <a:solidFill>
                  <a:prstClr val="black"/>
                </a:solidFill>
                <a:latin typeface="微软雅黑 Light" panose="020B0502040204020203" pitchFamily="34" charset="-122"/>
                <a:ea typeface="微软雅黑 Light" panose="020B0502040204020203" pitchFamily="34" charset="-122"/>
              </a:rPr>
              <a:t>b </a:t>
            </a:r>
            <a:r>
              <a:rPr lang="zh-CN" altLang="en-US" sz="2400" dirty="0">
                <a:solidFill>
                  <a:prstClr val="black"/>
                </a:solidFill>
                <a:latin typeface="微软雅黑 Light" panose="020B0502040204020203" pitchFamily="34" charset="-122"/>
                <a:ea typeface="微软雅黑 Light" panose="020B0502040204020203" pitchFamily="34" charset="-122"/>
              </a:rPr>
              <a:t>或 </a:t>
            </a:r>
            <a:r>
              <a:rPr lang="en-US" altLang="zh-CN" sz="2400" dirty="0">
                <a:solidFill>
                  <a:prstClr val="black"/>
                </a:solidFill>
                <a:latin typeface="微软雅黑 Light" panose="020B0502040204020203" pitchFamily="34" charset="-122"/>
                <a:ea typeface="微软雅黑 Light" panose="020B0502040204020203" pitchFamily="34" charset="-122"/>
              </a:rPr>
              <a:t>c</a:t>
            </a:r>
          </a:p>
          <a:p>
            <a:pPr marL="800100" lvl="1" indent="-342900">
              <a:lnSpc>
                <a:spcPct val="150000"/>
              </a:lnSpc>
              <a:buClr>
                <a:srgbClr val="3BBC5D"/>
              </a:buClr>
              <a:buFont typeface="Wingdings" panose="05000000000000000000" pitchFamily="2" charset="2"/>
              <a:buChar char="l"/>
            </a:pPr>
            <a:r>
              <a:rPr lang="en-US" altLang="zh-CN" sz="2400" dirty="0">
                <a:solidFill>
                  <a:prstClr val="black"/>
                </a:solidFill>
                <a:latin typeface="微软雅黑 Light" panose="020B0502040204020203" pitchFamily="34" charset="-122"/>
                <a:ea typeface="微软雅黑 Light" panose="020B0502040204020203" pitchFamily="34" charset="-122"/>
              </a:rPr>
              <a:t> </a:t>
            </a:r>
            <a:r>
              <a:rPr lang="zh-CN" altLang="en-US" sz="2400" dirty="0">
                <a:solidFill>
                  <a:prstClr val="black"/>
                </a:solidFill>
                <a:latin typeface="微软雅黑 Light" panose="020B0502040204020203" pitchFamily="34" charset="-122"/>
                <a:ea typeface="微软雅黑 Light" panose="020B0502040204020203" pitchFamily="34" charset="-122"/>
              </a:rPr>
              <a:t>区间形式 </a:t>
            </a:r>
            <a:r>
              <a:rPr lang="en-US" altLang="zh-CN" sz="2400" dirty="0">
                <a:solidFill>
                  <a:prstClr val="black"/>
                </a:solidFill>
                <a:latin typeface="微软雅黑 Light" panose="020B0502040204020203" pitchFamily="34" charset="-122"/>
                <a:ea typeface="微软雅黑 Light" panose="020B0502040204020203" pitchFamily="34" charset="-122"/>
              </a:rPr>
              <a:t>[0-9] </a:t>
            </a:r>
            <a:r>
              <a:rPr lang="zh-CN" altLang="en-US" sz="2400" dirty="0">
                <a:solidFill>
                  <a:prstClr val="black"/>
                </a:solidFill>
                <a:latin typeface="微软雅黑 Light" panose="020B0502040204020203" pitchFamily="34" charset="-122"/>
                <a:ea typeface="微软雅黑 Light" panose="020B0502040204020203" pitchFamily="34" charset="-122"/>
              </a:rPr>
              <a:t>是顺序列出的缩写，匹配所有十进制数字</a:t>
            </a:r>
            <a:endParaRPr lang="en-US" altLang="zh-CN" sz="2400" dirty="0">
              <a:solidFill>
                <a:prstClr val="black"/>
              </a:solidFill>
              <a:latin typeface="微软雅黑 Light" panose="020B0502040204020203" pitchFamily="34" charset="-122"/>
              <a:ea typeface="微软雅黑 Light" panose="020B0502040204020203" pitchFamily="34" charset="-122"/>
            </a:endParaRPr>
          </a:p>
          <a:p>
            <a:pPr marL="800100" lvl="1" indent="-342900">
              <a:lnSpc>
                <a:spcPct val="150000"/>
              </a:lnSpc>
              <a:buClr>
                <a:srgbClr val="3BBC5D"/>
              </a:buClr>
              <a:buFont typeface="Wingdings" panose="05000000000000000000" pitchFamily="2" charset="2"/>
              <a:buChar char="l"/>
            </a:pPr>
            <a:r>
              <a:rPr lang="zh-CN" altLang="en-US" sz="2400" dirty="0">
                <a:solidFill>
                  <a:prstClr val="black"/>
                </a:solidFill>
                <a:latin typeface="微软雅黑 Light" panose="020B0502040204020203" pitchFamily="34" charset="-122"/>
                <a:ea typeface="微软雅黑 Light" panose="020B0502040204020203" pitchFamily="34" charset="-122"/>
              </a:rPr>
              <a:t>字符 </a:t>
            </a:r>
            <a:r>
              <a:rPr lang="en-US" altLang="zh-CN" sz="2400" dirty="0">
                <a:solidFill>
                  <a:prstClr val="black"/>
                </a:solidFill>
                <a:latin typeface="微软雅黑 Light" panose="020B0502040204020203" pitchFamily="34" charset="-122"/>
                <a:ea typeface="微软雅黑 Light" panose="020B0502040204020203" pitchFamily="34" charset="-122"/>
              </a:rPr>
              <a:t>[0-9a-zA-Z] </a:t>
            </a:r>
            <a:r>
              <a:rPr lang="zh-CN" altLang="en-US" sz="2400" dirty="0">
                <a:solidFill>
                  <a:prstClr val="black"/>
                </a:solidFill>
                <a:latin typeface="微软雅黑 Light" panose="020B0502040204020203" pitchFamily="34" charset="-122"/>
                <a:ea typeface="微软雅黑 Light" panose="020B0502040204020203" pitchFamily="34" charset="-122"/>
              </a:rPr>
              <a:t>匹配所有字母（英文字母）和数字</a:t>
            </a:r>
            <a:endParaRPr lang="en-US" altLang="zh-CN" sz="2400" dirty="0">
              <a:solidFill>
                <a:prstClr val="black"/>
              </a:solidFill>
              <a:latin typeface="微软雅黑 Light" panose="020B0502040204020203" pitchFamily="34" charset="-122"/>
              <a:ea typeface="微软雅黑 Light" panose="020B0502040204020203" pitchFamily="34" charset="-122"/>
            </a:endParaRPr>
          </a:p>
          <a:p>
            <a:pPr marL="342900" indent="-342900">
              <a:lnSpc>
                <a:spcPct val="150000"/>
              </a:lnSpc>
              <a:buClr>
                <a:srgbClr val="3BBC5D"/>
              </a:buClr>
              <a:buFont typeface="Wingdings" panose="05000000000000000000" pitchFamily="2" charset="2"/>
              <a:buChar char="l"/>
            </a:pPr>
            <a:r>
              <a:rPr lang="en-US" altLang="zh-CN" sz="2400" dirty="0">
                <a:solidFill>
                  <a:prstClr val="black"/>
                </a:solidFill>
                <a:latin typeface="微软雅黑 Light" panose="020B0502040204020203" pitchFamily="34" charset="-122"/>
                <a:ea typeface="微软雅黑 Light" panose="020B0502040204020203" pitchFamily="34" charset="-122"/>
              </a:rPr>
              <a:t>[^...] </a:t>
            </a:r>
            <a:r>
              <a:rPr lang="zh-CN" altLang="en-US" sz="2400" dirty="0">
                <a:solidFill>
                  <a:prstClr val="black"/>
                </a:solidFill>
                <a:latin typeface="微软雅黑 Light" panose="020B0502040204020203" pitchFamily="34" charset="-122"/>
                <a:ea typeface="微软雅黑 Light" panose="020B0502040204020203" pitchFamily="34" charset="-122"/>
              </a:rPr>
              <a:t>中的 </a:t>
            </a:r>
            <a:r>
              <a:rPr lang="en-US" altLang="zh-CN" sz="2400" dirty="0">
                <a:solidFill>
                  <a:prstClr val="black"/>
                </a:solidFill>
                <a:latin typeface="微软雅黑 Light" panose="020B0502040204020203" pitchFamily="34" charset="-122"/>
                <a:ea typeface="微软雅黑 Light" panose="020B0502040204020203" pitchFamily="34" charset="-122"/>
              </a:rPr>
              <a:t>^ </a:t>
            </a:r>
            <a:r>
              <a:rPr lang="zh-CN" altLang="en-US" sz="2400" dirty="0">
                <a:solidFill>
                  <a:prstClr val="black"/>
                </a:solidFill>
                <a:latin typeface="微软雅黑 Light" panose="020B0502040204020203" pitchFamily="34" charset="-122"/>
                <a:ea typeface="微软雅黑 Light" panose="020B0502040204020203" pitchFamily="34" charset="-122"/>
              </a:rPr>
              <a:t>表示求补，这种模式匹配所有未在括号里列出的字符 </a:t>
            </a:r>
            <a:endParaRPr lang="en-US" altLang="zh-CN" sz="2400" dirty="0">
              <a:solidFill>
                <a:prstClr val="black"/>
              </a:solidFill>
              <a:latin typeface="微软雅黑 Light" panose="020B0502040204020203" pitchFamily="34" charset="-122"/>
              <a:ea typeface="微软雅黑 Light" panose="020B0502040204020203" pitchFamily="34" charset="-122"/>
            </a:endParaRPr>
          </a:p>
          <a:p>
            <a:pPr marL="800100" lvl="1" indent="-342900">
              <a:lnSpc>
                <a:spcPct val="150000"/>
              </a:lnSpc>
              <a:buClr>
                <a:srgbClr val="3BBC5D"/>
              </a:buClr>
              <a:buFont typeface="Wingdings" panose="05000000000000000000" pitchFamily="2" charset="2"/>
              <a:buChar char="l"/>
            </a:pPr>
            <a:r>
              <a:rPr lang="en-US" altLang="zh-CN" sz="2400" dirty="0">
                <a:solidFill>
                  <a:prstClr val="black"/>
                </a:solidFill>
                <a:latin typeface="微软雅黑 Light" panose="020B0502040204020203" pitchFamily="34" charset="-122"/>
                <a:ea typeface="微软雅黑 Light" panose="020B0502040204020203" pitchFamily="34" charset="-122"/>
              </a:rPr>
              <a:t>[^0-9] </a:t>
            </a:r>
            <a:r>
              <a:rPr lang="zh-CN" altLang="en-US" sz="2400" dirty="0">
                <a:solidFill>
                  <a:prstClr val="black"/>
                </a:solidFill>
                <a:latin typeface="微软雅黑 Light" panose="020B0502040204020203" pitchFamily="34" charset="-122"/>
                <a:ea typeface="微软雅黑 Light" panose="020B0502040204020203" pitchFamily="34" charset="-122"/>
              </a:rPr>
              <a:t>匹配所有非十进制数字的字符 </a:t>
            </a:r>
            <a:endParaRPr lang="en-US" altLang="zh-CN" sz="2400" dirty="0">
              <a:solidFill>
                <a:prstClr val="black"/>
              </a:solidFill>
              <a:latin typeface="微软雅黑 Light" panose="020B0502040204020203" pitchFamily="34" charset="-122"/>
              <a:ea typeface="微软雅黑 Light" panose="020B0502040204020203" pitchFamily="34" charset="-122"/>
            </a:endParaRPr>
          </a:p>
          <a:p>
            <a:pPr marL="800100" lvl="1" indent="-342900">
              <a:lnSpc>
                <a:spcPct val="150000"/>
              </a:lnSpc>
              <a:buClr>
                <a:srgbClr val="3BBC5D"/>
              </a:buClr>
              <a:buFont typeface="Wingdings" panose="05000000000000000000" pitchFamily="2" charset="2"/>
              <a:buChar char="l"/>
            </a:pPr>
            <a:r>
              <a:rPr lang="en-US" altLang="zh-CN" sz="2400" dirty="0">
                <a:solidFill>
                  <a:prstClr val="black"/>
                </a:solidFill>
                <a:latin typeface="微软雅黑 Light" panose="020B0502040204020203" pitchFamily="34" charset="-122"/>
                <a:ea typeface="微软雅黑 Light" panose="020B0502040204020203" pitchFamily="34" charset="-122"/>
              </a:rPr>
              <a:t>[^ \t\v\n\f\r] </a:t>
            </a:r>
            <a:r>
              <a:rPr lang="zh-CN" altLang="en-US" sz="2400" dirty="0">
                <a:solidFill>
                  <a:prstClr val="black"/>
                </a:solidFill>
                <a:latin typeface="微软雅黑 Light" panose="020B0502040204020203" pitchFamily="34" charset="-122"/>
                <a:ea typeface="微软雅黑 Light" panose="020B0502040204020203" pitchFamily="34" charset="-122"/>
              </a:rPr>
              <a:t>匹配所有非空白字符（非空格</a:t>
            </a:r>
            <a:r>
              <a:rPr lang="en-US" altLang="zh-CN" sz="2400" dirty="0">
                <a:solidFill>
                  <a:prstClr val="black"/>
                </a:solidFill>
                <a:latin typeface="微软雅黑 Light" panose="020B0502040204020203" pitchFamily="34" charset="-122"/>
                <a:ea typeface="微软雅黑 Light" panose="020B0502040204020203" pitchFamily="34" charset="-122"/>
              </a:rPr>
              <a:t>/</a:t>
            </a:r>
            <a:r>
              <a:rPr lang="zh-CN" altLang="en-US" sz="2400" dirty="0">
                <a:solidFill>
                  <a:prstClr val="black"/>
                </a:solidFill>
                <a:latin typeface="微软雅黑 Light" panose="020B0502040204020203" pitchFamily="34" charset="-122"/>
                <a:ea typeface="微软雅黑 Light" panose="020B0502040204020203" pitchFamily="34" charset="-122"/>
              </a:rPr>
              <a:t>制表符</a:t>
            </a:r>
            <a:r>
              <a:rPr lang="en-US" altLang="zh-CN" sz="2400" dirty="0">
                <a:solidFill>
                  <a:prstClr val="black"/>
                </a:solidFill>
                <a:latin typeface="微软雅黑 Light" panose="020B0502040204020203" pitchFamily="34" charset="-122"/>
                <a:ea typeface="微软雅黑 Light" panose="020B0502040204020203" pitchFamily="34" charset="-122"/>
              </a:rPr>
              <a:t>/</a:t>
            </a:r>
            <a:r>
              <a:rPr lang="zh-CN" altLang="en-US" sz="2400" dirty="0">
                <a:solidFill>
                  <a:prstClr val="black"/>
                </a:solidFill>
                <a:latin typeface="微软雅黑 Light" panose="020B0502040204020203" pitchFamily="34" charset="-122"/>
                <a:ea typeface="微软雅黑 Light" panose="020B0502040204020203" pitchFamily="34" charset="-122"/>
              </a:rPr>
              <a:t>换行符）</a:t>
            </a:r>
            <a:endParaRPr lang="en-US" altLang="zh-CN" sz="2400" dirty="0">
              <a:solidFill>
                <a:prstClr val="black"/>
              </a:solidFill>
              <a:latin typeface="微软雅黑 Light" panose="020B0502040204020203" pitchFamily="34" charset="-122"/>
              <a:ea typeface="微软雅黑 Light" panose="020B0502040204020203" pitchFamily="34" charset="-122"/>
            </a:endParaRPr>
          </a:p>
          <a:p>
            <a:pPr marL="800100" lvl="1" indent="-342900">
              <a:lnSpc>
                <a:spcPct val="150000"/>
              </a:lnSpc>
              <a:buClr>
                <a:srgbClr val="3BBC5D"/>
              </a:buClr>
              <a:buFont typeface="Wingdings" panose="05000000000000000000" pitchFamily="2" charset="2"/>
              <a:buChar char="l"/>
            </a:pPr>
            <a:r>
              <a:rPr lang="zh-CN" altLang="en-US" sz="2400" dirty="0">
                <a:solidFill>
                  <a:prstClr val="black"/>
                </a:solidFill>
                <a:latin typeface="微软雅黑 Light" panose="020B0502040204020203" pitchFamily="34" charset="-122"/>
                <a:ea typeface="微软雅黑 Light" panose="020B0502040204020203" pitchFamily="34" charset="-122"/>
              </a:rPr>
              <a:t>如果需要在字符组里包括 </a:t>
            </a:r>
            <a:r>
              <a:rPr lang="en-US" altLang="zh-CN" sz="2400" dirty="0">
                <a:solidFill>
                  <a:prstClr val="black"/>
                </a:solidFill>
                <a:latin typeface="微软雅黑 Light" panose="020B0502040204020203" pitchFamily="34" charset="-122"/>
                <a:ea typeface="微软雅黑 Light" panose="020B0502040204020203" pitchFamily="34" charset="-122"/>
              </a:rPr>
              <a:t>^</a:t>
            </a:r>
            <a:r>
              <a:rPr lang="zh-CN" altLang="en-US" sz="2400" dirty="0">
                <a:solidFill>
                  <a:prstClr val="black"/>
                </a:solidFill>
                <a:latin typeface="微软雅黑 Light" panose="020B0502040204020203" pitchFamily="34" charset="-122"/>
                <a:ea typeface="微软雅黑 Light" panose="020B0502040204020203" pitchFamily="34" charset="-122"/>
              </a:rPr>
              <a:t>，就不能放在第一个位置，以免混淆含义。可以写</a:t>
            </a:r>
            <a:r>
              <a:rPr lang="en-US" altLang="zh-CN" sz="2400" dirty="0">
                <a:solidFill>
                  <a:prstClr val="black"/>
                </a:solidFill>
                <a:latin typeface="微软雅黑 Light" panose="020B0502040204020203" pitchFamily="34" charset="-122"/>
                <a:ea typeface="微软雅黑 Light" panose="020B0502040204020203" pitchFamily="34" charset="-122"/>
              </a:rPr>
              <a:t>\^</a:t>
            </a:r>
            <a:r>
              <a:rPr lang="zh-CN" altLang="en-US" sz="2400" dirty="0">
                <a:solidFill>
                  <a:prstClr val="black"/>
                </a:solidFill>
                <a:latin typeface="微软雅黑 Light" panose="020B0502040204020203" pitchFamily="34" charset="-122"/>
                <a:ea typeface="微软雅黑 Light" panose="020B0502040204020203" pitchFamily="34" charset="-122"/>
              </a:rPr>
              <a:t>恢复其本来含义；如 果需要在字符组包括 </a:t>
            </a:r>
            <a:r>
              <a:rPr lang="en-US" altLang="zh-CN" sz="2400" dirty="0">
                <a:solidFill>
                  <a:prstClr val="black"/>
                </a:solidFill>
                <a:latin typeface="微软雅黑 Light" panose="020B0502040204020203" pitchFamily="34" charset="-122"/>
                <a:ea typeface="微软雅黑 Light" panose="020B0502040204020203" pitchFamily="34" charset="-122"/>
              </a:rPr>
              <a:t>- ]</a:t>
            </a:r>
            <a:r>
              <a:rPr lang="zh-CN" altLang="en-US" sz="2400" dirty="0">
                <a:solidFill>
                  <a:prstClr val="black"/>
                </a:solidFill>
                <a:latin typeface="微软雅黑 Light" panose="020B0502040204020203" pitchFamily="34" charset="-122"/>
                <a:ea typeface="微软雅黑 Light" panose="020B0502040204020203" pitchFamily="34" charset="-122"/>
              </a:rPr>
              <a:t>，也必须写 </a:t>
            </a:r>
            <a:r>
              <a:rPr lang="en-US" altLang="zh-CN" sz="2400" dirty="0">
                <a:solidFill>
                  <a:prstClr val="black"/>
                </a:solidFill>
                <a:latin typeface="微软雅黑 Light" panose="020B0502040204020203" pitchFamily="34" charset="-122"/>
                <a:ea typeface="微软雅黑 Light" panose="020B0502040204020203" pitchFamily="34" charset="-122"/>
              </a:rPr>
              <a:t>\- </a:t>
            </a:r>
            <a:r>
              <a:rPr lang="zh-CN" altLang="en-US" sz="2400" dirty="0">
                <a:solidFill>
                  <a:prstClr val="black"/>
                </a:solidFill>
                <a:latin typeface="微软雅黑 Light" panose="020B0502040204020203" pitchFamily="34" charset="-122"/>
                <a:ea typeface="微软雅黑 Light" panose="020B0502040204020203" pitchFamily="34" charset="-122"/>
              </a:rPr>
              <a:t>或 </a:t>
            </a:r>
            <a:r>
              <a:rPr lang="en-US" altLang="zh-CN" sz="2400" dirty="0">
                <a:solidFill>
                  <a:prstClr val="black"/>
                </a:solidFill>
                <a:latin typeface="微软雅黑 Light" panose="020B0502040204020203" pitchFamily="34" charset="-122"/>
                <a:ea typeface="微软雅黑 Light" panose="020B0502040204020203" pitchFamily="34" charset="-122"/>
              </a:rPr>
              <a:t>\]</a:t>
            </a:r>
          </a:p>
        </p:txBody>
      </p:sp>
    </p:spTree>
    <p:extLst>
      <p:ext uri="{BB962C8B-B14F-4D97-AF65-F5344CB8AC3E}">
        <p14:creationId xmlns:p14="http://schemas.microsoft.com/office/powerpoint/2010/main" xmlns="" val="2522422090"/>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5"/>
          <p:cNvSpPr txBox="1"/>
          <p:nvPr/>
        </p:nvSpPr>
        <p:spPr>
          <a:xfrm>
            <a:off x="911424" y="836712"/>
            <a:ext cx="2664296" cy="400110"/>
          </a:xfrm>
          <a:prstGeom prst="rect">
            <a:avLst/>
          </a:prstGeom>
          <a:noFill/>
        </p:spPr>
        <p:txBody>
          <a:bodyPr wrap="square" rtlCol="0">
            <a:spAutoFit/>
          </a:bodyPr>
          <a:lstStyle/>
          <a:p>
            <a:r>
              <a:rPr lang="zh-CN" altLang="en-US" sz="2000" dirty="0">
                <a:solidFill>
                  <a:prstClr val="white"/>
                </a:solidFill>
                <a:latin typeface="微软雅黑 Light" panose="020B0502040204020203" pitchFamily="34" charset="-122"/>
                <a:ea typeface="微软雅黑 Light" panose="020B0502040204020203" pitchFamily="34" charset="-122"/>
              </a:rPr>
              <a:t>聚类分析</a:t>
            </a:r>
          </a:p>
        </p:txBody>
      </p:sp>
      <p:sp>
        <p:nvSpPr>
          <p:cNvPr id="14" name="矩形 28"/>
          <p:cNvSpPr/>
          <p:nvPr/>
        </p:nvSpPr>
        <p:spPr>
          <a:xfrm>
            <a:off x="-18898" y="671163"/>
            <a:ext cx="510214"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
        <p:nvSpPr>
          <p:cNvPr id="15" name="矩形 4"/>
          <p:cNvSpPr/>
          <p:nvPr/>
        </p:nvSpPr>
        <p:spPr>
          <a:xfrm>
            <a:off x="479375" y="674237"/>
            <a:ext cx="3096345" cy="595228"/>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6" name="文本框 5"/>
          <p:cNvSpPr txBox="1"/>
          <p:nvPr/>
        </p:nvSpPr>
        <p:spPr>
          <a:xfrm>
            <a:off x="953786" y="709485"/>
            <a:ext cx="4019996" cy="523220"/>
          </a:xfrm>
          <a:prstGeom prst="rect">
            <a:avLst/>
          </a:prstGeom>
          <a:noFill/>
        </p:spPr>
        <p:txBody>
          <a:bodyPr wrap="square" rtlCol="0">
            <a:spAutoFit/>
          </a:bodyPr>
          <a:lstStyle/>
          <a:p>
            <a:r>
              <a:rPr lang="zh-CN" altLang="en-US" sz="2800" smtClean="0">
                <a:solidFill>
                  <a:prstClr val="white"/>
                </a:solidFill>
                <a:latin typeface="微软雅黑 Light" panose="020B0502040204020203" pitchFamily="34" charset="-122"/>
                <a:ea typeface="微软雅黑 Light" panose="020B0502040204020203" pitchFamily="34" charset="-122"/>
              </a:rPr>
              <a:t>常规字符匹配</a:t>
            </a:r>
            <a:endParaRPr lang="zh-CN" altLang="en-US" sz="2800" dirty="0">
              <a:solidFill>
                <a:prstClr val="white"/>
              </a:solidFill>
              <a:latin typeface="微软雅黑 Light" panose="020B0502040204020203" pitchFamily="34" charset="-122"/>
              <a:ea typeface="微软雅黑 Light" panose="020B0502040204020203" pitchFamily="34" charset="-122"/>
            </a:endParaRPr>
          </a:p>
        </p:txBody>
      </p:sp>
      <p:sp>
        <p:nvSpPr>
          <p:cNvPr id="17" name="Freeform 83"/>
          <p:cNvSpPr>
            <a:spLocks noChangeArrowheads="1"/>
          </p:cNvSpPr>
          <p:nvPr/>
        </p:nvSpPr>
        <p:spPr bwMode="auto">
          <a:xfrm>
            <a:off x="92209" y="826314"/>
            <a:ext cx="288000" cy="288000"/>
          </a:xfrm>
          <a:custGeom>
            <a:avLst/>
            <a:gdLst>
              <a:gd name="T0" fmla="*/ 38764526 w 602"/>
              <a:gd name="T1" fmla="*/ 78442719 h 602"/>
              <a:gd name="T2" fmla="*/ 38764526 w 602"/>
              <a:gd name="T3" fmla="*/ 78442719 h 602"/>
              <a:gd name="T4" fmla="*/ 0 w 602"/>
              <a:gd name="T5" fmla="*/ 38764526 h 602"/>
              <a:gd name="T6" fmla="*/ 38764526 w 602"/>
              <a:gd name="T7" fmla="*/ 0 h 602"/>
              <a:gd name="T8" fmla="*/ 78442719 w 602"/>
              <a:gd name="T9" fmla="*/ 38764526 h 602"/>
              <a:gd name="T10" fmla="*/ 38764526 w 602"/>
              <a:gd name="T11" fmla="*/ 78442719 h 602"/>
              <a:gd name="T12" fmla="*/ 61866665 w 602"/>
              <a:gd name="T13" fmla="*/ 16576054 h 602"/>
              <a:gd name="T14" fmla="*/ 61866665 w 602"/>
              <a:gd name="T15" fmla="*/ 16576054 h 602"/>
              <a:gd name="T16" fmla="*/ 38764526 w 602"/>
              <a:gd name="T17" fmla="*/ 38764526 h 602"/>
              <a:gd name="T18" fmla="*/ 38764526 w 602"/>
              <a:gd name="T19" fmla="*/ 7308970 h 602"/>
              <a:gd name="T20" fmla="*/ 7439751 w 602"/>
              <a:gd name="T21" fmla="*/ 38764526 h 602"/>
              <a:gd name="T22" fmla="*/ 38764526 w 602"/>
              <a:gd name="T23" fmla="*/ 71002968 h 602"/>
              <a:gd name="T24" fmla="*/ 71002968 w 602"/>
              <a:gd name="T25" fmla="*/ 38764526 h 602"/>
              <a:gd name="T26" fmla="*/ 61866665 w 602"/>
              <a:gd name="T27" fmla="*/ 16576054 h 60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02" h="602">
                <a:moveTo>
                  <a:pt x="297" y="601"/>
                </a:moveTo>
                <a:lnTo>
                  <a:pt x="297" y="601"/>
                </a:lnTo>
                <a:cubicBezTo>
                  <a:pt x="135" y="601"/>
                  <a:pt x="0" y="466"/>
                  <a:pt x="0" y="297"/>
                </a:cubicBezTo>
                <a:cubicBezTo>
                  <a:pt x="0" y="134"/>
                  <a:pt x="135" y="0"/>
                  <a:pt x="297" y="0"/>
                </a:cubicBezTo>
                <a:cubicBezTo>
                  <a:pt x="467" y="0"/>
                  <a:pt x="601" y="134"/>
                  <a:pt x="601" y="297"/>
                </a:cubicBezTo>
                <a:cubicBezTo>
                  <a:pt x="601" y="466"/>
                  <a:pt x="467" y="601"/>
                  <a:pt x="297" y="601"/>
                </a:cubicBezTo>
                <a:close/>
                <a:moveTo>
                  <a:pt x="474" y="127"/>
                </a:moveTo>
                <a:lnTo>
                  <a:pt x="474" y="127"/>
                </a:lnTo>
                <a:cubicBezTo>
                  <a:pt x="297" y="297"/>
                  <a:pt x="297" y="297"/>
                  <a:pt x="297" y="297"/>
                </a:cubicBezTo>
                <a:cubicBezTo>
                  <a:pt x="297" y="56"/>
                  <a:pt x="297" y="56"/>
                  <a:pt x="297" y="56"/>
                </a:cubicBezTo>
                <a:cubicBezTo>
                  <a:pt x="163" y="56"/>
                  <a:pt x="57" y="162"/>
                  <a:pt x="57" y="297"/>
                </a:cubicBezTo>
                <a:cubicBezTo>
                  <a:pt x="57" y="431"/>
                  <a:pt x="163" y="544"/>
                  <a:pt x="297" y="544"/>
                </a:cubicBezTo>
                <a:cubicBezTo>
                  <a:pt x="431" y="544"/>
                  <a:pt x="544" y="431"/>
                  <a:pt x="544" y="297"/>
                </a:cubicBezTo>
                <a:cubicBezTo>
                  <a:pt x="544" y="233"/>
                  <a:pt x="516" y="169"/>
                  <a:pt x="474" y="127"/>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solidFill>
                <a:prstClr val="black"/>
              </a:solidFill>
            </a:endParaRPr>
          </a:p>
        </p:txBody>
      </p:sp>
      <p:sp>
        <p:nvSpPr>
          <p:cNvPr id="18" name="TextBox 17"/>
          <p:cNvSpPr txBox="1"/>
          <p:nvPr/>
        </p:nvSpPr>
        <p:spPr>
          <a:xfrm>
            <a:off x="491316" y="1884888"/>
            <a:ext cx="11191170" cy="3416320"/>
          </a:xfrm>
          <a:prstGeom prst="rect">
            <a:avLst/>
          </a:prstGeom>
          <a:noFill/>
        </p:spPr>
        <p:txBody>
          <a:bodyPr wrap="square" rtlCol="0">
            <a:spAutoFit/>
          </a:bodyPr>
          <a:lstStyle/>
          <a:p>
            <a:pPr marL="342900" indent="-342900">
              <a:lnSpc>
                <a:spcPct val="150000"/>
              </a:lnSpc>
              <a:buClr>
                <a:schemeClr val="tx1"/>
              </a:buClr>
              <a:buFont typeface="Arial" charset="0"/>
              <a:buChar char="•"/>
            </a:pPr>
            <a:r>
              <a:rPr lang="zh-CN" altLang="en-US" sz="2400" dirty="0" smtClean="0">
                <a:solidFill>
                  <a:prstClr val="black"/>
                </a:solidFill>
                <a:latin typeface="微软雅黑 Light" panose="020B0502040204020203" pitchFamily="34" charset="-122"/>
                <a:ea typeface="微软雅黑 Light" panose="020B0502040204020203" pitchFamily="34" charset="-122"/>
              </a:rPr>
              <a:t>非特殊字符称为常规字符，是描述正则表达式的基础。正则表达式串里的常规字符在匹配中只与自己匹配</a:t>
            </a:r>
            <a:endParaRPr lang="en-US" altLang="zh-CN" sz="2400" dirty="0">
              <a:solidFill>
                <a:prstClr val="black"/>
              </a:solidFill>
              <a:latin typeface="微软雅黑 Light" panose="020B0502040204020203" pitchFamily="34" charset="-122"/>
              <a:ea typeface="微软雅黑 Light" panose="020B0502040204020203" pitchFamily="34" charset="-122"/>
            </a:endParaRPr>
          </a:p>
          <a:p>
            <a:pPr algn="ctr">
              <a:lnSpc>
                <a:spcPct val="150000"/>
              </a:lnSpc>
              <a:buClr>
                <a:schemeClr val="tx1"/>
              </a:buClr>
            </a:pPr>
            <a:r>
              <a:rPr lang="en-US" altLang="zh-CN" sz="2400" b="1" dirty="0" smtClean="0">
                <a:latin typeface="Monaco"/>
                <a:ea typeface="微软雅黑 Light" panose="020B0502040204020203" pitchFamily="34" charset="-122"/>
              </a:rPr>
              <a:t>r1</a:t>
            </a:r>
            <a:r>
              <a:rPr lang="en-US" altLang="zh-CN" sz="2400" dirty="0" smtClean="0">
                <a:solidFill>
                  <a:prstClr val="black"/>
                </a:solidFill>
                <a:latin typeface="微软雅黑 Light" panose="020B0502040204020203" pitchFamily="34" charset="-122"/>
                <a:ea typeface="微软雅黑 Light" panose="020B0502040204020203" pitchFamily="34" charset="-122"/>
              </a:rPr>
              <a:t> = </a:t>
            </a:r>
            <a:r>
              <a:rPr lang="en-US" altLang="zh-CN" sz="2400" b="1" dirty="0" err="1" smtClean="0">
                <a:latin typeface="Monaco"/>
                <a:ea typeface="微软雅黑 Light" panose="020B0502040204020203" pitchFamily="34" charset="-122"/>
              </a:rPr>
              <a:t>re.compile</a:t>
            </a:r>
            <a:r>
              <a:rPr lang="en-US" altLang="zh-CN" sz="2400" b="1" dirty="0" smtClean="0">
                <a:latin typeface="Monaco"/>
                <a:ea typeface="微软雅黑 Light" panose="020B0502040204020203" pitchFamily="34" charset="-122"/>
              </a:rPr>
              <a:t>('</a:t>
            </a:r>
            <a:r>
              <a:rPr lang="en-US" altLang="zh-CN" sz="2400" b="1" dirty="0" err="1" smtClean="0">
                <a:latin typeface="Monaco"/>
                <a:ea typeface="微软雅黑 Light" panose="020B0502040204020203" pitchFamily="34" charset="-122"/>
              </a:rPr>
              <a:t>abc</a:t>
            </a:r>
            <a:r>
              <a:rPr lang="en-US" altLang="zh-CN" sz="2400" b="1" dirty="0" smtClean="0">
                <a:latin typeface="Monaco"/>
                <a:ea typeface="微软雅黑 Light" panose="020B0502040204020203" pitchFamily="34" charset="-122"/>
              </a:rPr>
              <a:t>’) </a:t>
            </a:r>
          </a:p>
          <a:p>
            <a:pPr marL="342900" indent="-342900">
              <a:lnSpc>
                <a:spcPct val="150000"/>
              </a:lnSpc>
              <a:buClr>
                <a:schemeClr val="tx1"/>
              </a:buClr>
              <a:buFont typeface="Arial" charset="0"/>
              <a:buChar char="•"/>
            </a:pPr>
            <a:endParaRPr lang="en-US" altLang="zh-CN" sz="2400" b="1" dirty="0">
              <a:solidFill>
                <a:prstClr val="black"/>
              </a:solidFill>
              <a:latin typeface="Monaco"/>
              <a:ea typeface="微软雅黑 Light" panose="020B0502040204020203" pitchFamily="34" charset="-122"/>
            </a:endParaRPr>
          </a:p>
          <a:p>
            <a:pPr marL="342900" indent="-342900">
              <a:lnSpc>
                <a:spcPct val="150000"/>
              </a:lnSpc>
              <a:buClr>
                <a:schemeClr val="tx1"/>
              </a:buClr>
              <a:buFont typeface="Arial" charset="0"/>
              <a:buChar char="•"/>
            </a:pPr>
            <a:r>
              <a:rPr lang="zh-CN" altLang="en-US" sz="2400" dirty="0" smtClean="0">
                <a:solidFill>
                  <a:prstClr val="black"/>
                </a:solidFill>
                <a:latin typeface="微软雅黑 Light" panose="020B0502040204020203" pitchFamily="34" charset="-122"/>
                <a:ea typeface="微软雅黑 Light" panose="020B0502040204020203" pitchFamily="34" charset="-122"/>
              </a:rPr>
              <a:t>只有在</a:t>
            </a:r>
            <a:r>
              <a:rPr lang="en-US" altLang="zh-CN" sz="2400" dirty="0" smtClean="0">
                <a:solidFill>
                  <a:prstClr val="black"/>
                </a:solidFill>
                <a:latin typeface="微软雅黑 Light" panose="020B0502040204020203" pitchFamily="34" charset="-122"/>
                <a:ea typeface="微软雅黑 Light" panose="020B0502040204020203" pitchFamily="34" charset="-122"/>
              </a:rPr>
              <a:t>pattern</a:t>
            </a:r>
            <a:r>
              <a:rPr lang="zh-CN" altLang="en-US" sz="2400" dirty="0" smtClean="0">
                <a:solidFill>
                  <a:prstClr val="black"/>
                </a:solidFill>
                <a:latin typeface="微软雅黑 Light" panose="020B0502040204020203" pitchFamily="34" charset="-122"/>
                <a:ea typeface="微软雅黑 Light" panose="020B0502040204020203" pitchFamily="34" charset="-122"/>
              </a:rPr>
              <a:t>中运用了之前所说的特殊字符之后，才能使得正则表达式获得更加强大的匹配功能。</a:t>
            </a:r>
            <a:endParaRPr lang="en-US" altLang="zh-CN" sz="2400" dirty="0">
              <a:solidFill>
                <a:prstClr val="black"/>
              </a:solidFill>
              <a:latin typeface="微软雅黑 Light" panose="020B0502040204020203" pitchFamily="34" charset="-122"/>
              <a:ea typeface="微软雅黑 Light" panose="020B0502040204020203" pitchFamily="34" charset="-122"/>
            </a:endParaRPr>
          </a:p>
        </p:txBody>
      </p:sp>
    </p:spTree>
    <p:extLst>
      <p:ext uri="{BB962C8B-B14F-4D97-AF65-F5344CB8AC3E}">
        <p14:creationId xmlns:p14="http://schemas.microsoft.com/office/powerpoint/2010/main" xmlns="" val="3190667294"/>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5"/>
          <p:cNvSpPr txBox="1"/>
          <p:nvPr/>
        </p:nvSpPr>
        <p:spPr>
          <a:xfrm>
            <a:off x="911424" y="836712"/>
            <a:ext cx="2664296" cy="400110"/>
          </a:xfrm>
          <a:prstGeom prst="rect">
            <a:avLst/>
          </a:prstGeom>
          <a:noFill/>
        </p:spPr>
        <p:txBody>
          <a:bodyPr wrap="square" rtlCol="0">
            <a:spAutoFit/>
          </a:bodyPr>
          <a:lstStyle/>
          <a:p>
            <a:r>
              <a:rPr lang="zh-CN" altLang="en-US" sz="2000" dirty="0">
                <a:solidFill>
                  <a:prstClr val="white"/>
                </a:solidFill>
                <a:latin typeface="微软雅黑 Light" panose="020B0502040204020203" pitchFamily="34" charset="-122"/>
                <a:ea typeface="微软雅黑 Light" panose="020B0502040204020203" pitchFamily="34" charset="-122"/>
              </a:rPr>
              <a:t>聚类分析</a:t>
            </a:r>
          </a:p>
        </p:txBody>
      </p:sp>
      <p:sp>
        <p:nvSpPr>
          <p:cNvPr id="14" name="矩形 28"/>
          <p:cNvSpPr/>
          <p:nvPr/>
        </p:nvSpPr>
        <p:spPr>
          <a:xfrm>
            <a:off x="-18898" y="671163"/>
            <a:ext cx="510214"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
        <p:nvSpPr>
          <p:cNvPr id="15" name="矩形 4"/>
          <p:cNvSpPr/>
          <p:nvPr/>
        </p:nvSpPr>
        <p:spPr>
          <a:xfrm>
            <a:off x="479375" y="674237"/>
            <a:ext cx="3995643" cy="595228"/>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6" name="文本框 5"/>
          <p:cNvSpPr txBox="1"/>
          <p:nvPr/>
        </p:nvSpPr>
        <p:spPr>
          <a:xfrm>
            <a:off x="953786" y="709485"/>
            <a:ext cx="4019996" cy="523220"/>
          </a:xfrm>
          <a:prstGeom prst="rect">
            <a:avLst/>
          </a:prstGeom>
          <a:noFill/>
        </p:spPr>
        <p:txBody>
          <a:bodyPr wrap="square" rtlCol="0">
            <a:spAutoFit/>
          </a:bodyPr>
          <a:lstStyle/>
          <a:p>
            <a:r>
              <a:rPr lang="zh-CN" altLang="en-US" sz="2800" dirty="0" smtClean="0">
                <a:solidFill>
                  <a:prstClr val="white"/>
                </a:solidFill>
                <a:latin typeface="微软雅黑 Light" panose="020B0502040204020203" pitchFamily="34" charset="-122"/>
                <a:ea typeface="微软雅黑 Light" panose="020B0502040204020203" pitchFamily="34" charset="-122"/>
              </a:rPr>
              <a:t>常用字符组</a:t>
            </a:r>
            <a:endParaRPr lang="zh-CN" altLang="en-US" sz="2800" dirty="0">
              <a:solidFill>
                <a:prstClr val="white"/>
              </a:solidFill>
              <a:latin typeface="微软雅黑 Light" panose="020B0502040204020203" pitchFamily="34" charset="-122"/>
              <a:ea typeface="微软雅黑 Light" panose="020B0502040204020203" pitchFamily="34" charset="-122"/>
            </a:endParaRPr>
          </a:p>
        </p:txBody>
      </p:sp>
      <p:sp>
        <p:nvSpPr>
          <p:cNvPr id="17" name="Freeform 83"/>
          <p:cNvSpPr>
            <a:spLocks noChangeArrowheads="1"/>
          </p:cNvSpPr>
          <p:nvPr/>
        </p:nvSpPr>
        <p:spPr bwMode="auto">
          <a:xfrm>
            <a:off x="92209" y="826314"/>
            <a:ext cx="288000" cy="288000"/>
          </a:xfrm>
          <a:custGeom>
            <a:avLst/>
            <a:gdLst>
              <a:gd name="T0" fmla="*/ 38764526 w 602"/>
              <a:gd name="T1" fmla="*/ 78442719 h 602"/>
              <a:gd name="T2" fmla="*/ 38764526 w 602"/>
              <a:gd name="T3" fmla="*/ 78442719 h 602"/>
              <a:gd name="T4" fmla="*/ 0 w 602"/>
              <a:gd name="T5" fmla="*/ 38764526 h 602"/>
              <a:gd name="T6" fmla="*/ 38764526 w 602"/>
              <a:gd name="T7" fmla="*/ 0 h 602"/>
              <a:gd name="T8" fmla="*/ 78442719 w 602"/>
              <a:gd name="T9" fmla="*/ 38764526 h 602"/>
              <a:gd name="T10" fmla="*/ 38764526 w 602"/>
              <a:gd name="T11" fmla="*/ 78442719 h 602"/>
              <a:gd name="T12" fmla="*/ 61866665 w 602"/>
              <a:gd name="T13" fmla="*/ 16576054 h 602"/>
              <a:gd name="T14" fmla="*/ 61866665 w 602"/>
              <a:gd name="T15" fmla="*/ 16576054 h 602"/>
              <a:gd name="T16" fmla="*/ 38764526 w 602"/>
              <a:gd name="T17" fmla="*/ 38764526 h 602"/>
              <a:gd name="T18" fmla="*/ 38764526 w 602"/>
              <a:gd name="T19" fmla="*/ 7308970 h 602"/>
              <a:gd name="T20" fmla="*/ 7439751 w 602"/>
              <a:gd name="T21" fmla="*/ 38764526 h 602"/>
              <a:gd name="T22" fmla="*/ 38764526 w 602"/>
              <a:gd name="T23" fmla="*/ 71002968 h 602"/>
              <a:gd name="T24" fmla="*/ 71002968 w 602"/>
              <a:gd name="T25" fmla="*/ 38764526 h 602"/>
              <a:gd name="T26" fmla="*/ 61866665 w 602"/>
              <a:gd name="T27" fmla="*/ 16576054 h 60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02" h="602">
                <a:moveTo>
                  <a:pt x="297" y="601"/>
                </a:moveTo>
                <a:lnTo>
                  <a:pt x="297" y="601"/>
                </a:lnTo>
                <a:cubicBezTo>
                  <a:pt x="135" y="601"/>
                  <a:pt x="0" y="466"/>
                  <a:pt x="0" y="297"/>
                </a:cubicBezTo>
                <a:cubicBezTo>
                  <a:pt x="0" y="134"/>
                  <a:pt x="135" y="0"/>
                  <a:pt x="297" y="0"/>
                </a:cubicBezTo>
                <a:cubicBezTo>
                  <a:pt x="467" y="0"/>
                  <a:pt x="601" y="134"/>
                  <a:pt x="601" y="297"/>
                </a:cubicBezTo>
                <a:cubicBezTo>
                  <a:pt x="601" y="466"/>
                  <a:pt x="467" y="601"/>
                  <a:pt x="297" y="601"/>
                </a:cubicBezTo>
                <a:close/>
                <a:moveTo>
                  <a:pt x="474" y="127"/>
                </a:moveTo>
                <a:lnTo>
                  <a:pt x="474" y="127"/>
                </a:lnTo>
                <a:cubicBezTo>
                  <a:pt x="297" y="297"/>
                  <a:pt x="297" y="297"/>
                  <a:pt x="297" y="297"/>
                </a:cubicBezTo>
                <a:cubicBezTo>
                  <a:pt x="297" y="56"/>
                  <a:pt x="297" y="56"/>
                  <a:pt x="297" y="56"/>
                </a:cubicBezTo>
                <a:cubicBezTo>
                  <a:pt x="163" y="56"/>
                  <a:pt x="57" y="162"/>
                  <a:pt x="57" y="297"/>
                </a:cubicBezTo>
                <a:cubicBezTo>
                  <a:pt x="57" y="431"/>
                  <a:pt x="163" y="544"/>
                  <a:pt x="297" y="544"/>
                </a:cubicBezTo>
                <a:cubicBezTo>
                  <a:pt x="431" y="544"/>
                  <a:pt x="544" y="431"/>
                  <a:pt x="544" y="297"/>
                </a:cubicBezTo>
                <a:cubicBezTo>
                  <a:pt x="544" y="233"/>
                  <a:pt x="516" y="169"/>
                  <a:pt x="474" y="127"/>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solidFill>
                <a:prstClr val="black"/>
              </a:solidFill>
            </a:endParaRPr>
          </a:p>
        </p:txBody>
      </p:sp>
      <p:sp>
        <p:nvSpPr>
          <p:cNvPr id="18" name="TextBox 17"/>
          <p:cNvSpPr txBox="1"/>
          <p:nvPr/>
        </p:nvSpPr>
        <p:spPr>
          <a:xfrm>
            <a:off x="491316" y="1431940"/>
            <a:ext cx="11191170" cy="5632311"/>
          </a:xfrm>
          <a:prstGeom prst="rect">
            <a:avLst/>
          </a:prstGeom>
          <a:noFill/>
        </p:spPr>
        <p:txBody>
          <a:bodyPr wrap="square" rtlCol="0">
            <a:spAutoFit/>
          </a:bodyPr>
          <a:lstStyle/>
          <a:p>
            <a:pPr marL="457200" indent="-457200">
              <a:lnSpc>
                <a:spcPct val="150000"/>
              </a:lnSpc>
              <a:buClr>
                <a:schemeClr val="tx1"/>
              </a:buClr>
              <a:buFont typeface="+mj-lt"/>
              <a:buAutoNum type="arabicPeriod"/>
            </a:pPr>
            <a:r>
              <a:rPr lang="zh-CN" altLang="en-US" sz="2400" dirty="0">
                <a:solidFill>
                  <a:prstClr val="black"/>
                </a:solidFill>
                <a:latin typeface="微软雅黑 Light" panose="020B0502040204020203" pitchFamily="34" charset="-122"/>
                <a:ea typeface="微软雅黑 Light" panose="020B0502040204020203" pitchFamily="34" charset="-122"/>
              </a:rPr>
              <a:t>为了方便，</a:t>
            </a:r>
            <a:r>
              <a:rPr lang="en-US" altLang="zh-CN" sz="2400" dirty="0">
                <a:solidFill>
                  <a:prstClr val="black"/>
                </a:solidFill>
                <a:latin typeface="微软雅黑 Light" panose="020B0502040204020203" pitchFamily="34" charset="-122"/>
                <a:ea typeface="微软雅黑 Light" panose="020B0502040204020203" pitchFamily="34" charset="-122"/>
              </a:rPr>
              <a:t>re </a:t>
            </a:r>
            <a:r>
              <a:rPr lang="zh-CN" altLang="en-US" sz="2400" dirty="0">
                <a:solidFill>
                  <a:prstClr val="black"/>
                </a:solidFill>
                <a:latin typeface="微软雅黑 Light" panose="020B0502040204020203" pitchFamily="34" charset="-122"/>
                <a:ea typeface="微软雅黑 Light" panose="020B0502040204020203" pitchFamily="34" charset="-122"/>
              </a:rPr>
              <a:t>用换意串形式定义了几个常用字符组，包括：</a:t>
            </a:r>
            <a:endParaRPr lang="en-US" altLang="zh-CN" sz="2400" dirty="0">
              <a:solidFill>
                <a:prstClr val="black"/>
              </a:solidFill>
              <a:latin typeface="微软雅黑 Light" panose="020B0502040204020203" pitchFamily="34" charset="-122"/>
              <a:ea typeface="微软雅黑 Light" panose="020B0502040204020203" pitchFamily="34" charset="-122"/>
            </a:endParaRPr>
          </a:p>
          <a:p>
            <a:pPr marL="914400" lvl="1" indent="-457200">
              <a:lnSpc>
                <a:spcPct val="150000"/>
              </a:lnSpc>
              <a:buClr>
                <a:schemeClr val="tx1"/>
              </a:buClr>
              <a:buFont typeface="+mj-lt"/>
              <a:buAutoNum type="arabicPeriod"/>
            </a:pPr>
            <a:r>
              <a:rPr lang="en-US" altLang="zh-CN" sz="2400" dirty="0">
                <a:solidFill>
                  <a:prstClr val="black"/>
                </a:solidFill>
                <a:latin typeface="微软雅黑 Light" panose="020B0502040204020203" pitchFamily="34" charset="-122"/>
                <a:ea typeface="微软雅黑 Light" panose="020B0502040204020203" pitchFamily="34" charset="-122"/>
              </a:rPr>
              <a:t>\d</a:t>
            </a:r>
            <a:r>
              <a:rPr lang="zh-CN" altLang="en-US" sz="2400" dirty="0">
                <a:solidFill>
                  <a:prstClr val="black"/>
                </a:solidFill>
                <a:latin typeface="微软雅黑 Light" panose="020B0502040204020203" pitchFamily="34" charset="-122"/>
                <a:ea typeface="微软雅黑 Light" panose="020B0502040204020203" pitchFamily="34" charset="-122"/>
              </a:rPr>
              <a:t>：与十进制数字匹配，等价于 </a:t>
            </a:r>
            <a:r>
              <a:rPr lang="en-US" altLang="zh-CN" sz="2400" dirty="0">
                <a:solidFill>
                  <a:prstClr val="black"/>
                </a:solidFill>
                <a:latin typeface="微软雅黑 Light" panose="020B0502040204020203" pitchFamily="34" charset="-122"/>
                <a:ea typeface="微软雅黑 Light" panose="020B0502040204020203" pitchFamily="34" charset="-122"/>
              </a:rPr>
              <a:t>[0-9]</a:t>
            </a:r>
          </a:p>
          <a:p>
            <a:pPr marL="914400" lvl="1" indent="-457200">
              <a:lnSpc>
                <a:spcPct val="150000"/>
              </a:lnSpc>
              <a:buClr>
                <a:schemeClr val="tx1"/>
              </a:buClr>
              <a:buFont typeface="+mj-lt"/>
              <a:buAutoNum type="arabicPeriod"/>
            </a:pPr>
            <a:r>
              <a:rPr lang="en-US" altLang="zh-CN" sz="2400" dirty="0">
                <a:solidFill>
                  <a:prstClr val="black"/>
                </a:solidFill>
                <a:latin typeface="微软雅黑 Light" panose="020B0502040204020203" pitchFamily="34" charset="-122"/>
                <a:ea typeface="微软雅黑 Light" panose="020B0502040204020203" pitchFamily="34" charset="-122"/>
              </a:rPr>
              <a:t>\D</a:t>
            </a:r>
            <a:r>
              <a:rPr lang="zh-CN" altLang="en-US" sz="2400" dirty="0">
                <a:solidFill>
                  <a:prstClr val="black"/>
                </a:solidFill>
                <a:latin typeface="微软雅黑 Light" panose="020B0502040204020203" pitchFamily="34" charset="-122"/>
                <a:ea typeface="微软雅黑 Light" panose="020B0502040204020203" pitchFamily="34" charset="-122"/>
              </a:rPr>
              <a:t>：与非十进制数字的所有字符匹配，等价于 </a:t>
            </a:r>
            <a:r>
              <a:rPr lang="en-US" altLang="zh-CN" sz="2400" dirty="0">
                <a:solidFill>
                  <a:prstClr val="black"/>
                </a:solidFill>
                <a:latin typeface="微软雅黑 Light" panose="020B0502040204020203" pitchFamily="34" charset="-122"/>
                <a:ea typeface="微软雅黑 Light" panose="020B0502040204020203" pitchFamily="34" charset="-122"/>
              </a:rPr>
              <a:t>[^0-9]</a:t>
            </a:r>
          </a:p>
          <a:p>
            <a:pPr marL="914400" lvl="1" indent="-457200">
              <a:lnSpc>
                <a:spcPct val="150000"/>
              </a:lnSpc>
              <a:buClr>
                <a:schemeClr val="tx1"/>
              </a:buClr>
              <a:buFont typeface="+mj-lt"/>
              <a:buAutoNum type="arabicPeriod"/>
            </a:pPr>
            <a:r>
              <a:rPr lang="en-US" altLang="zh-CN" sz="2400" dirty="0">
                <a:solidFill>
                  <a:prstClr val="black"/>
                </a:solidFill>
                <a:latin typeface="微软雅黑 Light" panose="020B0502040204020203" pitchFamily="34" charset="-122"/>
                <a:ea typeface="微软雅黑 Light" panose="020B0502040204020203" pitchFamily="34" charset="-122"/>
              </a:rPr>
              <a:t>\s</a:t>
            </a:r>
            <a:r>
              <a:rPr lang="zh-CN" altLang="en-US" sz="2400" dirty="0">
                <a:solidFill>
                  <a:prstClr val="black"/>
                </a:solidFill>
                <a:latin typeface="微软雅黑 Light" panose="020B0502040204020203" pitchFamily="34" charset="-122"/>
                <a:ea typeface="微软雅黑 Light" panose="020B0502040204020203" pitchFamily="34" charset="-122"/>
              </a:rPr>
              <a:t>：与所有空白字符匹配，等价于 </a:t>
            </a:r>
            <a:r>
              <a:rPr lang="en-US" altLang="zh-CN" sz="2400" dirty="0">
                <a:solidFill>
                  <a:prstClr val="black"/>
                </a:solidFill>
                <a:latin typeface="微软雅黑 Light" panose="020B0502040204020203" pitchFamily="34" charset="-122"/>
                <a:ea typeface="微软雅黑 Light" panose="020B0502040204020203" pitchFamily="34" charset="-122"/>
              </a:rPr>
              <a:t>[ \t\v\n\f\r]</a:t>
            </a:r>
          </a:p>
          <a:p>
            <a:pPr marL="914400" lvl="1" indent="-457200">
              <a:lnSpc>
                <a:spcPct val="150000"/>
              </a:lnSpc>
              <a:buClr>
                <a:schemeClr val="tx1"/>
              </a:buClr>
              <a:buFont typeface="+mj-lt"/>
              <a:buAutoNum type="arabicPeriod"/>
            </a:pPr>
            <a:r>
              <a:rPr lang="en-US" altLang="zh-CN" sz="2400" dirty="0">
                <a:solidFill>
                  <a:prstClr val="black"/>
                </a:solidFill>
                <a:latin typeface="微软雅黑 Light" panose="020B0502040204020203" pitchFamily="34" charset="-122"/>
                <a:ea typeface="微软雅黑 Light" panose="020B0502040204020203" pitchFamily="34" charset="-122"/>
              </a:rPr>
              <a:t>\S</a:t>
            </a:r>
            <a:r>
              <a:rPr lang="zh-CN" altLang="en-US" sz="2400" dirty="0">
                <a:solidFill>
                  <a:prstClr val="black"/>
                </a:solidFill>
                <a:latin typeface="微软雅黑 Light" panose="020B0502040204020203" pitchFamily="34" charset="-122"/>
                <a:ea typeface="微软雅黑 Light" panose="020B0502040204020203" pitchFamily="34" charset="-122"/>
              </a:rPr>
              <a:t>：与所有非空白字符匹配，等价于 </a:t>
            </a:r>
            <a:r>
              <a:rPr lang="en-US" altLang="zh-CN" sz="2400" dirty="0">
                <a:solidFill>
                  <a:prstClr val="black"/>
                </a:solidFill>
                <a:latin typeface="微软雅黑 Light" panose="020B0502040204020203" pitchFamily="34" charset="-122"/>
                <a:ea typeface="微软雅黑 Light" panose="020B0502040204020203" pitchFamily="34" charset="-122"/>
              </a:rPr>
              <a:t>[^ \t\v\n\f\r]</a:t>
            </a:r>
          </a:p>
          <a:p>
            <a:pPr marL="914400" lvl="1" indent="-457200">
              <a:lnSpc>
                <a:spcPct val="150000"/>
              </a:lnSpc>
              <a:buClr>
                <a:schemeClr val="tx1"/>
              </a:buClr>
              <a:buFont typeface="+mj-lt"/>
              <a:buAutoNum type="arabicPeriod"/>
            </a:pPr>
            <a:r>
              <a:rPr lang="en-US" altLang="zh-CN" sz="2400" dirty="0">
                <a:solidFill>
                  <a:prstClr val="black"/>
                </a:solidFill>
                <a:latin typeface="微软雅黑 Light" panose="020B0502040204020203" pitchFamily="34" charset="-122"/>
                <a:ea typeface="微软雅黑 Light" panose="020B0502040204020203" pitchFamily="34" charset="-122"/>
              </a:rPr>
              <a:t>\w</a:t>
            </a:r>
            <a:r>
              <a:rPr lang="zh-CN" altLang="en-US" sz="2400" dirty="0">
                <a:solidFill>
                  <a:prstClr val="black"/>
                </a:solidFill>
                <a:latin typeface="微软雅黑 Light" panose="020B0502040204020203" pitchFamily="34" charset="-122"/>
                <a:ea typeface="微软雅黑 Light" panose="020B0502040204020203" pitchFamily="34" charset="-122"/>
              </a:rPr>
              <a:t>：与所有字母数字字符匹配，等价于 </a:t>
            </a:r>
            <a:r>
              <a:rPr lang="en-US" altLang="zh-CN" sz="2400" dirty="0">
                <a:solidFill>
                  <a:prstClr val="black"/>
                </a:solidFill>
                <a:latin typeface="微软雅黑 Light" panose="020B0502040204020203" pitchFamily="34" charset="-122"/>
                <a:ea typeface="微软雅黑 Light" panose="020B0502040204020203" pitchFamily="34" charset="-122"/>
              </a:rPr>
              <a:t>[0-9a-zA-Z]</a:t>
            </a:r>
          </a:p>
          <a:p>
            <a:pPr marL="914400" lvl="1" indent="-457200">
              <a:lnSpc>
                <a:spcPct val="150000"/>
              </a:lnSpc>
              <a:buClr>
                <a:schemeClr val="tx1"/>
              </a:buClr>
              <a:buFont typeface="+mj-lt"/>
              <a:buAutoNum type="arabicPeriod"/>
            </a:pPr>
            <a:r>
              <a:rPr lang="en-US" altLang="zh-CN" sz="2400" dirty="0">
                <a:solidFill>
                  <a:prstClr val="black"/>
                </a:solidFill>
                <a:latin typeface="微软雅黑 Light" panose="020B0502040204020203" pitchFamily="34" charset="-122"/>
                <a:ea typeface="微软雅黑 Light" panose="020B0502040204020203" pitchFamily="34" charset="-122"/>
              </a:rPr>
              <a:t>\W</a:t>
            </a:r>
            <a:r>
              <a:rPr lang="zh-CN" altLang="en-US" sz="2400" dirty="0">
                <a:solidFill>
                  <a:prstClr val="black"/>
                </a:solidFill>
                <a:latin typeface="微软雅黑 Light" panose="020B0502040204020203" pitchFamily="34" charset="-122"/>
                <a:ea typeface="微软雅黑 Light" panose="020B0502040204020203" pitchFamily="34" charset="-122"/>
              </a:rPr>
              <a:t>：与所有非字母数字字符匹配，等价于 </a:t>
            </a:r>
            <a:r>
              <a:rPr lang="en-US" altLang="zh-CN" sz="2400" dirty="0">
                <a:solidFill>
                  <a:prstClr val="black"/>
                </a:solidFill>
                <a:latin typeface="微软雅黑 Light" panose="020B0502040204020203" pitchFamily="34" charset="-122"/>
                <a:ea typeface="微软雅黑 Light" panose="020B0502040204020203" pitchFamily="34" charset="-122"/>
              </a:rPr>
              <a:t>[^0-9a-zA-Z]</a:t>
            </a:r>
          </a:p>
          <a:p>
            <a:pPr marL="457200" indent="-457200">
              <a:lnSpc>
                <a:spcPct val="150000"/>
              </a:lnSpc>
              <a:buClr>
                <a:schemeClr val="tx1"/>
              </a:buClr>
              <a:buFont typeface="+mj-lt"/>
              <a:buAutoNum type="arabicPeriod"/>
            </a:pPr>
            <a:r>
              <a:rPr lang="zh-CN" altLang="en-US" sz="2400" dirty="0">
                <a:solidFill>
                  <a:prstClr val="black"/>
                </a:solidFill>
                <a:latin typeface="微软雅黑 Light" panose="020B0502040204020203" pitchFamily="34" charset="-122"/>
                <a:ea typeface="微软雅黑 Light" panose="020B0502040204020203" pitchFamily="34" charset="-122"/>
              </a:rPr>
              <a:t>圆点字符 </a:t>
            </a:r>
            <a:r>
              <a:rPr lang="en-US" altLang="zh-CN" sz="2400" dirty="0">
                <a:solidFill>
                  <a:prstClr val="black"/>
                </a:solidFill>
                <a:latin typeface="微软雅黑 Light" panose="020B0502040204020203" pitchFamily="34" charset="-122"/>
                <a:ea typeface="微软雅黑 Light" panose="020B0502040204020203" pitchFamily="34" charset="-122"/>
              </a:rPr>
              <a:t>. </a:t>
            </a:r>
            <a:r>
              <a:rPr lang="zh-CN" altLang="en-US" sz="2400" dirty="0">
                <a:solidFill>
                  <a:prstClr val="black"/>
                </a:solidFill>
                <a:latin typeface="微软雅黑 Light" panose="020B0502040204020203" pitchFamily="34" charset="-122"/>
                <a:ea typeface="微软雅黑 Light" panose="020B0502040204020203" pitchFamily="34" charset="-122"/>
              </a:rPr>
              <a:t>可以匹配任意一个字符 </a:t>
            </a:r>
            <a:endParaRPr lang="en-US" altLang="zh-CN" sz="2400" dirty="0">
              <a:solidFill>
                <a:prstClr val="black"/>
              </a:solidFill>
              <a:latin typeface="微软雅黑 Light" panose="020B0502040204020203" pitchFamily="34" charset="-122"/>
              <a:ea typeface="微软雅黑 Light" panose="020B0502040204020203" pitchFamily="34" charset="-122"/>
            </a:endParaRPr>
          </a:p>
          <a:p>
            <a:pPr marL="914400" lvl="1" indent="-457200">
              <a:lnSpc>
                <a:spcPct val="150000"/>
              </a:lnSpc>
              <a:buClr>
                <a:schemeClr val="tx1"/>
              </a:buClr>
              <a:buFont typeface="+mj-lt"/>
              <a:buAutoNum type="arabicPeriod"/>
            </a:pPr>
            <a:r>
              <a:rPr lang="en-US" altLang="zh-CN" sz="2400" dirty="0" err="1">
                <a:solidFill>
                  <a:prstClr val="black"/>
                </a:solidFill>
                <a:latin typeface="微软雅黑 Light" panose="020B0502040204020203" pitchFamily="34" charset="-122"/>
                <a:ea typeface="微软雅黑 Light" panose="020B0502040204020203" pitchFamily="34" charset="-122"/>
              </a:rPr>
              <a:t>a..b</a:t>
            </a:r>
            <a:r>
              <a:rPr lang="en-US" altLang="zh-CN" sz="2400" dirty="0">
                <a:solidFill>
                  <a:prstClr val="black"/>
                </a:solidFill>
                <a:latin typeface="微软雅黑 Light" panose="020B0502040204020203" pitchFamily="34" charset="-122"/>
                <a:ea typeface="微软雅黑 Light" panose="020B0502040204020203" pitchFamily="34" charset="-122"/>
              </a:rPr>
              <a:t> </a:t>
            </a:r>
            <a:r>
              <a:rPr lang="zh-CN" altLang="en-US" sz="2400" dirty="0">
                <a:solidFill>
                  <a:prstClr val="black"/>
                </a:solidFill>
                <a:latin typeface="微软雅黑 Light" panose="020B0502040204020203" pitchFamily="34" charset="-122"/>
                <a:ea typeface="微软雅黑 Light" panose="020B0502040204020203" pitchFamily="34" charset="-122"/>
              </a:rPr>
              <a:t>匹配所有以 </a:t>
            </a:r>
            <a:r>
              <a:rPr lang="en-US" altLang="zh-CN" sz="2400" dirty="0">
                <a:solidFill>
                  <a:prstClr val="black"/>
                </a:solidFill>
                <a:latin typeface="微软雅黑 Light" panose="020B0502040204020203" pitchFamily="34" charset="-122"/>
                <a:ea typeface="微软雅黑 Light" panose="020B0502040204020203" pitchFamily="34" charset="-122"/>
              </a:rPr>
              <a:t>a </a:t>
            </a:r>
            <a:r>
              <a:rPr lang="zh-CN" altLang="en-US" sz="2400" dirty="0">
                <a:solidFill>
                  <a:prstClr val="black"/>
                </a:solidFill>
                <a:latin typeface="微软雅黑 Light" panose="020B0502040204020203" pitchFamily="34" charset="-122"/>
                <a:ea typeface="微软雅黑 Light" panose="020B0502040204020203" pitchFamily="34" charset="-122"/>
              </a:rPr>
              <a:t>开头 </a:t>
            </a:r>
            <a:r>
              <a:rPr lang="en-US" altLang="zh-CN" sz="2400" dirty="0">
                <a:solidFill>
                  <a:prstClr val="black"/>
                </a:solidFill>
                <a:latin typeface="微软雅黑 Light" panose="020B0502040204020203" pitchFamily="34" charset="-122"/>
                <a:ea typeface="微软雅黑 Light" panose="020B0502040204020203" pitchFamily="34" charset="-122"/>
              </a:rPr>
              <a:t>b </a:t>
            </a:r>
            <a:r>
              <a:rPr lang="zh-CN" altLang="en-US" sz="2400" dirty="0">
                <a:solidFill>
                  <a:prstClr val="black"/>
                </a:solidFill>
                <a:latin typeface="微软雅黑 Light" panose="020B0502040204020203" pitchFamily="34" charset="-122"/>
                <a:ea typeface="微软雅黑 Light" panose="020B0502040204020203" pitchFamily="34" charset="-122"/>
              </a:rPr>
              <a:t>结束的四字符串</a:t>
            </a:r>
            <a:endParaRPr lang="en-US" altLang="zh-CN" sz="2400" dirty="0">
              <a:solidFill>
                <a:prstClr val="black"/>
              </a:solidFill>
              <a:latin typeface="微软雅黑 Light" panose="020B0502040204020203" pitchFamily="34" charset="-122"/>
              <a:ea typeface="微软雅黑 Light" panose="020B0502040204020203" pitchFamily="34" charset="-122"/>
            </a:endParaRPr>
          </a:p>
          <a:p>
            <a:pPr marL="342900" indent="-342900">
              <a:lnSpc>
                <a:spcPct val="150000"/>
              </a:lnSpc>
              <a:buClr>
                <a:srgbClr val="3BBC5D"/>
              </a:buClr>
              <a:buFont typeface="Wingdings" panose="05000000000000000000" pitchFamily="2" charset="2"/>
              <a:buChar char="l"/>
            </a:pPr>
            <a:endParaRPr lang="en-US" altLang="zh-CN" sz="2400" dirty="0" smtClean="0"/>
          </a:p>
        </p:txBody>
      </p:sp>
    </p:spTree>
    <p:extLst>
      <p:ext uri="{BB962C8B-B14F-4D97-AF65-F5344CB8AC3E}">
        <p14:creationId xmlns:p14="http://schemas.microsoft.com/office/powerpoint/2010/main" xmlns="" val="41728461"/>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5"/>
          <p:cNvSpPr txBox="1"/>
          <p:nvPr/>
        </p:nvSpPr>
        <p:spPr>
          <a:xfrm>
            <a:off x="911424" y="836712"/>
            <a:ext cx="2664296" cy="400110"/>
          </a:xfrm>
          <a:prstGeom prst="rect">
            <a:avLst/>
          </a:prstGeom>
          <a:noFill/>
        </p:spPr>
        <p:txBody>
          <a:bodyPr wrap="square" rtlCol="0">
            <a:spAutoFit/>
          </a:bodyPr>
          <a:lstStyle/>
          <a:p>
            <a:r>
              <a:rPr lang="zh-CN" altLang="en-US" sz="2000" dirty="0">
                <a:solidFill>
                  <a:prstClr val="white"/>
                </a:solidFill>
                <a:latin typeface="微软雅黑 Light" panose="020B0502040204020203" pitchFamily="34" charset="-122"/>
                <a:ea typeface="微软雅黑 Light" panose="020B0502040204020203" pitchFamily="34" charset="-122"/>
              </a:rPr>
              <a:t>聚类分析</a:t>
            </a:r>
          </a:p>
        </p:txBody>
      </p:sp>
      <p:sp>
        <p:nvSpPr>
          <p:cNvPr id="14" name="矩形 28"/>
          <p:cNvSpPr/>
          <p:nvPr/>
        </p:nvSpPr>
        <p:spPr>
          <a:xfrm>
            <a:off x="-18898" y="671163"/>
            <a:ext cx="510214" cy="598302"/>
          </a:xfrm>
          <a:prstGeom prst="rect">
            <a:avLst/>
          </a:prstGeom>
          <a:solidFill>
            <a:srgbClr val="3BBC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
        <p:nvSpPr>
          <p:cNvPr id="15" name="矩形 4"/>
          <p:cNvSpPr/>
          <p:nvPr/>
        </p:nvSpPr>
        <p:spPr>
          <a:xfrm>
            <a:off x="479375" y="674237"/>
            <a:ext cx="1862043" cy="595228"/>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6" name="文本框 5"/>
          <p:cNvSpPr txBox="1"/>
          <p:nvPr/>
        </p:nvSpPr>
        <p:spPr>
          <a:xfrm>
            <a:off x="953786" y="709485"/>
            <a:ext cx="4019996" cy="523220"/>
          </a:xfrm>
          <a:prstGeom prst="rect">
            <a:avLst/>
          </a:prstGeom>
          <a:noFill/>
        </p:spPr>
        <p:txBody>
          <a:bodyPr wrap="square" rtlCol="0">
            <a:spAutoFit/>
          </a:bodyPr>
          <a:lstStyle/>
          <a:p>
            <a:r>
              <a:rPr lang="zh-CN" altLang="en-US" sz="2800" dirty="0" smtClean="0">
                <a:solidFill>
                  <a:prstClr val="white"/>
                </a:solidFill>
                <a:latin typeface="微软雅黑 Light" panose="020B0502040204020203" pitchFamily="34" charset="-122"/>
                <a:ea typeface="微软雅黑 Light" panose="020B0502040204020203" pitchFamily="34" charset="-122"/>
              </a:rPr>
              <a:t>重复</a:t>
            </a:r>
            <a:endParaRPr lang="zh-CN" altLang="en-US" sz="2800" dirty="0">
              <a:solidFill>
                <a:prstClr val="white"/>
              </a:solidFill>
              <a:latin typeface="微软雅黑 Light" panose="020B0502040204020203" pitchFamily="34" charset="-122"/>
              <a:ea typeface="微软雅黑 Light" panose="020B0502040204020203" pitchFamily="34" charset="-122"/>
            </a:endParaRPr>
          </a:p>
        </p:txBody>
      </p:sp>
      <p:sp>
        <p:nvSpPr>
          <p:cNvPr id="17" name="Freeform 83"/>
          <p:cNvSpPr>
            <a:spLocks noChangeArrowheads="1"/>
          </p:cNvSpPr>
          <p:nvPr/>
        </p:nvSpPr>
        <p:spPr bwMode="auto">
          <a:xfrm>
            <a:off x="92209" y="826314"/>
            <a:ext cx="288000" cy="288000"/>
          </a:xfrm>
          <a:custGeom>
            <a:avLst/>
            <a:gdLst>
              <a:gd name="T0" fmla="*/ 38764526 w 602"/>
              <a:gd name="T1" fmla="*/ 78442719 h 602"/>
              <a:gd name="T2" fmla="*/ 38764526 w 602"/>
              <a:gd name="T3" fmla="*/ 78442719 h 602"/>
              <a:gd name="T4" fmla="*/ 0 w 602"/>
              <a:gd name="T5" fmla="*/ 38764526 h 602"/>
              <a:gd name="T6" fmla="*/ 38764526 w 602"/>
              <a:gd name="T7" fmla="*/ 0 h 602"/>
              <a:gd name="T8" fmla="*/ 78442719 w 602"/>
              <a:gd name="T9" fmla="*/ 38764526 h 602"/>
              <a:gd name="T10" fmla="*/ 38764526 w 602"/>
              <a:gd name="T11" fmla="*/ 78442719 h 602"/>
              <a:gd name="T12" fmla="*/ 61866665 w 602"/>
              <a:gd name="T13" fmla="*/ 16576054 h 602"/>
              <a:gd name="T14" fmla="*/ 61866665 w 602"/>
              <a:gd name="T15" fmla="*/ 16576054 h 602"/>
              <a:gd name="T16" fmla="*/ 38764526 w 602"/>
              <a:gd name="T17" fmla="*/ 38764526 h 602"/>
              <a:gd name="T18" fmla="*/ 38764526 w 602"/>
              <a:gd name="T19" fmla="*/ 7308970 h 602"/>
              <a:gd name="T20" fmla="*/ 7439751 w 602"/>
              <a:gd name="T21" fmla="*/ 38764526 h 602"/>
              <a:gd name="T22" fmla="*/ 38764526 w 602"/>
              <a:gd name="T23" fmla="*/ 71002968 h 602"/>
              <a:gd name="T24" fmla="*/ 71002968 w 602"/>
              <a:gd name="T25" fmla="*/ 38764526 h 602"/>
              <a:gd name="T26" fmla="*/ 61866665 w 602"/>
              <a:gd name="T27" fmla="*/ 16576054 h 60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02" h="602">
                <a:moveTo>
                  <a:pt x="297" y="601"/>
                </a:moveTo>
                <a:lnTo>
                  <a:pt x="297" y="601"/>
                </a:lnTo>
                <a:cubicBezTo>
                  <a:pt x="135" y="601"/>
                  <a:pt x="0" y="466"/>
                  <a:pt x="0" y="297"/>
                </a:cubicBezTo>
                <a:cubicBezTo>
                  <a:pt x="0" y="134"/>
                  <a:pt x="135" y="0"/>
                  <a:pt x="297" y="0"/>
                </a:cubicBezTo>
                <a:cubicBezTo>
                  <a:pt x="467" y="0"/>
                  <a:pt x="601" y="134"/>
                  <a:pt x="601" y="297"/>
                </a:cubicBezTo>
                <a:cubicBezTo>
                  <a:pt x="601" y="466"/>
                  <a:pt x="467" y="601"/>
                  <a:pt x="297" y="601"/>
                </a:cubicBezTo>
                <a:close/>
                <a:moveTo>
                  <a:pt x="474" y="127"/>
                </a:moveTo>
                <a:lnTo>
                  <a:pt x="474" y="127"/>
                </a:lnTo>
                <a:cubicBezTo>
                  <a:pt x="297" y="297"/>
                  <a:pt x="297" y="297"/>
                  <a:pt x="297" y="297"/>
                </a:cubicBezTo>
                <a:cubicBezTo>
                  <a:pt x="297" y="56"/>
                  <a:pt x="297" y="56"/>
                  <a:pt x="297" y="56"/>
                </a:cubicBezTo>
                <a:cubicBezTo>
                  <a:pt x="163" y="56"/>
                  <a:pt x="57" y="162"/>
                  <a:pt x="57" y="297"/>
                </a:cubicBezTo>
                <a:cubicBezTo>
                  <a:pt x="57" y="431"/>
                  <a:pt x="163" y="544"/>
                  <a:pt x="297" y="544"/>
                </a:cubicBezTo>
                <a:cubicBezTo>
                  <a:pt x="431" y="544"/>
                  <a:pt x="544" y="431"/>
                  <a:pt x="544" y="297"/>
                </a:cubicBezTo>
                <a:cubicBezTo>
                  <a:pt x="544" y="233"/>
                  <a:pt x="516" y="169"/>
                  <a:pt x="474" y="127"/>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solidFill>
                <a:prstClr val="black"/>
              </a:solidFill>
            </a:endParaRPr>
          </a:p>
        </p:txBody>
      </p:sp>
      <p:sp>
        <p:nvSpPr>
          <p:cNvPr id="18" name="TextBox 17"/>
          <p:cNvSpPr txBox="1"/>
          <p:nvPr/>
        </p:nvSpPr>
        <p:spPr>
          <a:xfrm>
            <a:off x="491316" y="1588368"/>
            <a:ext cx="11191170" cy="4524315"/>
          </a:xfrm>
          <a:prstGeom prst="rect">
            <a:avLst/>
          </a:prstGeom>
          <a:noFill/>
        </p:spPr>
        <p:txBody>
          <a:bodyPr wrap="square" rtlCol="0">
            <a:spAutoFit/>
          </a:bodyPr>
          <a:lstStyle/>
          <a:p>
            <a:pPr marL="342900" indent="-342900">
              <a:lnSpc>
                <a:spcPct val="150000"/>
              </a:lnSpc>
              <a:buClr>
                <a:srgbClr val="3BBC5D"/>
              </a:buClr>
              <a:buFont typeface="Wingdings" panose="05000000000000000000" pitchFamily="2" charset="2"/>
              <a:buChar char="l"/>
            </a:pPr>
            <a:r>
              <a:rPr lang="zh-CN" altLang="en-US" sz="2400" dirty="0">
                <a:solidFill>
                  <a:prstClr val="black"/>
                </a:solidFill>
                <a:latin typeface="微软雅黑 Light" panose="020B0502040204020203" pitchFamily="34" charset="-122"/>
                <a:ea typeface="微软雅黑 Light" panose="020B0502040204020203" pitchFamily="34" charset="-122"/>
              </a:rPr>
              <a:t>常希望写重复匹配的模式（部分），任意次或若干次重复：</a:t>
            </a:r>
            <a:endParaRPr lang="en-US" altLang="zh-CN" sz="2400" dirty="0">
              <a:solidFill>
                <a:prstClr val="black"/>
              </a:solidFill>
              <a:latin typeface="微软雅黑 Light" panose="020B0502040204020203" pitchFamily="34" charset="-122"/>
              <a:ea typeface="微软雅黑 Light" panose="020B0502040204020203" pitchFamily="34" charset="-122"/>
            </a:endParaRPr>
          </a:p>
          <a:p>
            <a:pPr marL="342900" indent="-342900">
              <a:lnSpc>
                <a:spcPct val="150000"/>
              </a:lnSpc>
              <a:buClr>
                <a:srgbClr val="3BBC5D"/>
              </a:buClr>
              <a:buFont typeface="Wingdings" panose="05000000000000000000" pitchFamily="2" charset="2"/>
              <a:buChar char="l"/>
            </a:pPr>
            <a:endParaRPr lang="en-US" altLang="zh-CN" sz="2400" dirty="0">
              <a:solidFill>
                <a:prstClr val="black"/>
              </a:solidFill>
              <a:latin typeface="微软雅黑 Light" panose="020B0502040204020203" pitchFamily="34" charset="-122"/>
              <a:ea typeface="微软雅黑 Light" panose="020B0502040204020203" pitchFamily="34" charset="-122"/>
            </a:endParaRPr>
          </a:p>
          <a:p>
            <a:pPr marL="342900" indent="-342900">
              <a:lnSpc>
                <a:spcPct val="150000"/>
              </a:lnSpc>
              <a:buClr>
                <a:srgbClr val="3BBC5D"/>
              </a:buClr>
              <a:buFont typeface="Wingdings" panose="05000000000000000000" pitchFamily="2" charset="2"/>
              <a:buChar char="l"/>
            </a:pPr>
            <a:r>
              <a:rPr lang="zh-CN" altLang="en-US" sz="2400" dirty="0">
                <a:solidFill>
                  <a:prstClr val="black"/>
                </a:solidFill>
                <a:latin typeface="微软雅黑 Light" panose="020B0502040204020203" pitchFamily="34" charset="-122"/>
                <a:ea typeface="微软雅黑 Light" panose="020B0502040204020203" pitchFamily="34" charset="-122"/>
              </a:rPr>
              <a:t>基本重复运算符是 *，</a:t>
            </a:r>
            <a:r>
              <a:rPr lang="en-US" altLang="zh-CN" sz="2400" dirty="0">
                <a:solidFill>
                  <a:prstClr val="black"/>
                </a:solidFill>
                <a:latin typeface="微软雅黑 Light" panose="020B0502040204020203" pitchFamily="34" charset="-122"/>
                <a:ea typeface="微软雅黑 Light" panose="020B0502040204020203" pitchFamily="34" charset="-122"/>
              </a:rPr>
              <a:t>α* </a:t>
            </a:r>
            <a:r>
              <a:rPr lang="zh-CN" altLang="en-US" sz="2400" dirty="0">
                <a:solidFill>
                  <a:prstClr val="black"/>
                </a:solidFill>
                <a:latin typeface="微软雅黑 Light" panose="020B0502040204020203" pitchFamily="34" charset="-122"/>
                <a:ea typeface="微软雅黑 Light" panose="020B0502040204020203" pitchFamily="34" charset="-122"/>
              </a:rPr>
              <a:t>与 </a:t>
            </a:r>
            <a:r>
              <a:rPr lang="en-US" altLang="zh-CN" sz="2400" dirty="0">
                <a:solidFill>
                  <a:prstClr val="black"/>
                </a:solidFill>
                <a:latin typeface="微软雅黑 Light" panose="020B0502040204020203" pitchFamily="34" charset="-122"/>
                <a:ea typeface="微软雅黑 Light" panose="020B0502040204020203" pitchFamily="34" charset="-122"/>
              </a:rPr>
              <a:t>α </a:t>
            </a:r>
            <a:r>
              <a:rPr lang="zh-CN" altLang="en-US" sz="2400" dirty="0">
                <a:solidFill>
                  <a:prstClr val="black"/>
                </a:solidFill>
                <a:latin typeface="微软雅黑 Light" panose="020B0502040204020203" pitchFamily="34" charset="-122"/>
                <a:ea typeface="微软雅黑 Light" panose="020B0502040204020203" pitchFamily="34" charset="-122"/>
              </a:rPr>
              <a:t>的 </a:t>
            </a:r>
            <a:r>
              <a:rPr lang="en-US" altLang="zh-CN" sz="2400" dirty="0">
                <a:solidFill>
                  <a:prstClr val="black"/>
                </a:solidFill>
                <a:latin typeface="微软雅黑 Light" panose="020B0502040204020203" pitchFamily="34" charset="-122"/>
                <a:ea typeface="微软雅黑 Light" panose="020B0502040204020203" pitchFamily="34" charset="-122"/>
              </a:rPr>
              <a:t>0 </a:t>
            </a:r>
            <a:r>
              <a:rPr lang="zh-CN" altLang="en-US" sz="2400" dirty="0">
                <a:solidFill>
                  <a:prstClr val="black"/>
                </a:solidFill>
                <a:latin typeface="微软雅黑 Light" panose="020B0502040204020203" pitchFamily="34" charset="-122"/>
                <a:ea typeface="微软雅黑 Light" panose="020B0502040204020203" pitchFamily="34" charset="-122"/>
              </a:rPr>
              <a:t>次或任意多次出现匹配</a:t>
            </a:r>
            <a:endParaRPr lang="en-US" altLang="zh-CN" sz="2400" dirty="0">
              <a:solidFill>
                <a:prstClr val="black"/>
              </a:solidFill>
              <a:latin typeface="微软雅黑 Light" panose="020B0502040204020203" pitchFamily="34" charset="-122"/>
              <a:ea typeface="微软雅黑 Light" panose="020B0502040204020203" pitchFamily="34" charset="-122"/>
            </a:endParaRPr>
          </a:p>
          <a:p>
            <a:pPr marL="800100" lvl="1" indent="-342900">
              <a:lnSpc>
                <a:spcPct val="150000"/>
              </a:lnSpc>
              <a:buClr>
                <a:srgbClr val="3BBC5D"/>
              </a:buClr>
              <a:buFont typeface="Wingdings" panose="05000000000000000000" pitchFamily="2" charset="2"/>
              <a:buChar char="l"/>
            </a:pPr>
            <a:r>
              <a:rPr lang="zh-CN" altLang="en-US" sz="2400" dirty="0">
                <a:solidFill>
                  <a:prstClr val="black"/>
                </a:solidFill>
                <a:latin typeface="微软雅黑 Light" panose="020B0502040204020203" pitchFamily="34" charset="-122"/>
                <a:ea typeface="微软雅黑 Light" panose="020B0502040204020203" pitchFamily="34" charset="-122"/>
              </a:rPr>
              <a:t>例如</a:t>
            </a:r>
            <a:r>
              <a:rPr lang="en-US" altLang="zh-CN" sz="2400" dirty="0">
                <a:solidFill>
                  <a:prstClr val="black"/>
                </a:solidFill>
                <a:latin typeface="微软雅黑 Light" panose="020B0502040204020203" pitchFamily="34" charset="-122"/>
                <a:ea typeface="微软雅黑 Light" panose="020B0502040204020203" pitchFamily="34" charset="-122"/>
              </a:rPr>
              <a:t>[1-9][0-9]*</a:t>
            </a:r>
            <a:r>
              <a:rPr lang="zh-CN" altLang="en-US" sz="2400" dirty="0">
                <a:solidFill>
                  <a:prstClr val="black"/>
                </a:solidFill>
                <a:latin typeface="微软雅黑 Light" panose="020B0502040204020203" pitchFamily="34" charset="-122"/>
                <a:ea typeface="微软雅黑 Light" panose="020B0502040204020203" pitchFamily="34" charset="-122"/>
              </a:rPr>
              <a:t>或者</a:t>
            </a:r>
            <a:r>
              <a:rPr lang="en-US" altLang="zh-CN" sz="2400" dirty="0">
                <a:solidFill>
                  <a:prstClr val="black"/>
                </a:solidFill>
                <a:latin typeface="微软雅黑 Light" panose="020B0502040204020203" pitchFamily="34" charset="-122"/>
                <a:ea typeface="微软雅黑 Light" panose="020B0502040204020203" pitchFamily="34" charset="-122"/>
              </a:rPr>
              <a:t>[1-9]\d*</a:t>
            </a:r>
            <a:r>
              <a:rPr lang="zh-CN" altLang="en-US" sz="2400" dirty="0">
                <a:solidFill>
                  <a:prstClr val="black"/>
                </a:solidFill>
                <a:latin typeface="微软雅黑 Light" panose="020B0502040204020203" pitchFamily="34" charset="-122"/>
                <a:ea typeface="微软雅黑 Light" panose="020B0502040204020203" pitchFamily="34" charset="-122"/>
              </a:rPr>
              <a:t>代表任意大的正整数</a:t>
            </a:r>
            <a:endParaRPr lang="en-US" altLang="zh-CN" sz="2400" dirty="0">
              <a:solidFill>
                <a:prstClr val="black"/>
              </a:solidFill>
              <a:latin typeface="微软雅黑 Light" panose="020B0502040204020203" pitchFamily="34" charset="-122"/>
              <a:ea typeface="微软雅黑 Light" panose="020B0502040204020203" pitchFamily="34" charset="-122"/>
            </a:endParaRPr>
          </a:p>
          <a:p>
            <a:pPr marL="800100" lvl="1" indent="-342900">
              <a:lnSpc>
                <a:spcPct val="150000"/>
              </a:lnSpc>
              <a:buClr>
                <a:srgbClr val="3BBC5D"/>
              </a:buClr>
              <a:buFont typeface="Wingdings" panose="05000000000000000000" pitchFamily="2" charset="2"/>
              <a:buChar char="l"/>
            </a:pPr>
            <a:endParaRPr lang="en-US" altLang="zh-CN" sz="2400" dirty="0">
              <a:solidFill>
                <a:prstClr val="black"/>
              </a:solidFill>
              <a:latin typeface="微软雅黑 Light" panose="020B0502040204020203" pitchFamily="34" charset="-122"/>
              <a:ea typeface="微软雅黑 Light" panose="020B0502040204020203" pitchFamily="34" charset="-122"/>
            </a:endParaRPr>
          </a:p>
          <a:p>
            <a:pPr marL="342900" indent="-342900">
              <a:lnSpc>
                <a:spcPct val="150000"/>
              </a:lnSpc>
              <a:buClr>
                <a:srgbClr val="3BBC5D"/>
              </a:buClr>
              <a:buFont typeface="Wingdings" panose="05000000000000000000" pitchFamily="2" charset="2"/>
              <a:buChar char="l"/>
            </a:pPr>
            <a:r>
              <a:rPr lang="zh-CN" altLang="en-US" sz="2400" dirty="0">
                <a:solidFill>
                  <a:prstClr val="black"/>
                </a:solidFill>
                <a:latin typeface="微软雅黑 Light" panose="020B0502040204020203" pitchFamily="34" charset="-122"/>
                <a:ea typeface="微软雅黑 Light" panose="020B0502040204020203" pitchFamily="34" charset="-122"/>
              </a:rPr>
              <a:t>与 * 略微不同的重复运算符 </a:t>
            </a:r>
            <a:r>
              <a:rPr lang="en-US" altLang="zh-CN" sz="2400" dirty="0">
                <a:solidFill>
                  <a:prstClr val="black"/>
                </a:solidFill>
                <a:latin typeface="微软雅黑 Light" panose="020B0502040204020203" pitchFamily="34" charset="-122"/>
                <a:ea typeface="微软雅黑 Light" panose="020B0502040204020203" pitchFamily="34" charset="-122"/>
              </a:rPr>
              <a:t>+ </a:t>
            </a:r>
            <a:r>
              <a:rPr lang="zh-CN" altLang="en-US" sz="2400" dirty="0">
                <a:solidFill>
                  <a:prstClr val="black"/>
                </a:solidFill>
                <a:latin typeface="微软雅黑 Light" panose="020B0502040204020203" pitchFamily="34" charset="-122"/>
                <a:ea typeface="微软雅黑 Light" panose="020B0502040204020203" pitchFamily="34" charset="-122"/>
              </a:rPr>
              <a:t>表示 </a:t>
            </a:r>
            <a:r>
              <a:rPr lang="en-US" altLang="zh-CN" sz="2400" dirty="0">
                <a:solidFill>
                  <a:prstClr val="black"/>
                </a:solidFill>
                <a:latin typeface="微软雅黑 Light" panose="020B0502040204020203" pitchFamily="34" charset="-122"/>
                <a:ea typeface="微软雅黑 Light" panose="020B0502040204020203" pitchFamily="34" charset="-122"/>
              </a:rPr>
              <a:t>1 </a:t>
            </a:r>
            <a:r>
              <a:rPr lang="zh-CN" altLang="en-US" sz="2400" dirty="0">
                <a:solidFill>
                  <a:prstClr val="black"/>
                </a:solidFill>
                <a:latin typeface="微软雅黑 Light" panose="020B0502040204020203" pitchFamily="34" charset="-122"/>
                <a:ea typeface="微软雅黑 Light" panose="020B0502040204020203" pitchFamily="34" charset="-122"/>
              </a:rPr>
              <a:t>次或多次重复</a:t>
            </a:r>
            <a:endParaRPr lang="en-US" altLang="zh-CN" sz="2400" dirty="0">
              <a:solidFill>
                <a:prstClr val="black"/>
              </a:solidFill>
              <a:latin typeface="微软雅黑 Light" panose="020B0502040204020203" pitchFamily="34" charset="-122"/>
              <a:ea typeface="微软雅黑 Light" panose="020B0502040204020203" pitchFamily="34" charset="-122"/>
            </a:endParaRPr>
          </a:p>
          <a:p>
            <a:pPr marL="800100" lvl="1" indent="-342900">
              <a:lnSpc>
                <a:spcPct val="150000"/>
              </a:lnSpc>
              <a:buClr>
                <a:srgbClr val="3BBC5D"/>
              </a:buClr>
              <a:buFont typeface="Wingdings" panose="05000000000000000000" pitchFamily="2" charset="2"/>
              <a:buChar char="l"/>
            </a:pPr>
            <a:r>
              <a:rPr lang="zh-CN" altLang="en-US" sz="2400" dirty="0">
                <a:solidFill>
                  <a:prstClr val="black"/>
                </a:solidFill>
                <a:latin typeface="微软雅黑 Light" panose="020B0502040204020203" pitchFamily="34" charset="-122"/>
                <a:ea typeface="微软雅黑 Light" panose="020B0502040204020203" pitchFamily="34" charset="-122"/>
              </a:rPr>
              <a:t>例：允许以</a:t>
            </a:r>
            <a:r>
              <a:rPr lang="en-US" altLang="zh-CN" sz="2400" dirty="0">
                <a:solidFill>
                  <a:prstClr val="black"/>
                </a:solidFill>
                <a:latin typeface="微软雅黑 Light" panose="020B0502040204020203" pitchFamily="34" charset="-122"/>
                <a:ea typeface="微软雅黑 Light" panose="020B0502040204020203" pitchFamily="34" charset="-122"/>
              </a:rPr>
              <a:t>0</a:t>
            </a:r>
            <a:r>
              <a:rPr lang="zh-CN" altLang="en-US" sz="2400" dirty="0">
                <a:solidFill>
                  <a:prstClr val="black"/>
                </a:solidFill>
                <a:latin typeface="微软雅黑 Light" panose="020B0502040204020203" pitchFamily="34" charset="-122"/>
                <a:ea typeface="微软雅黑 Light" panose="020B0502040204020203" pitchFamily="34" charset="-122"/>
              </a:rPr>
              <a:t>开头时，描述正整数的一种简单</a:t>
            </a:r>
            <a:r>
              <a:rPr lang="zh-CN" altLang="en-US" sz="2400" dirty="0" smtClean="0">
                <a:solidFill>
                  <a:prstClr val="black"/>
                </a:solidFill>
                <a:latin typeface="微软雅黑 Light" panose="020B0502040204020203" pitchFamily="34" charset="-122"/>
                <a:ea typeface="微软雅黑 Light" panose="020B0502040204020203" pitchFamily="34" charset="-122"/>
              </a:rPr>
              <a:t>写法</a:t>
            </a:r>
            <a:r>
              <a:rPr lang="en-US" altLang="zh-CN" sz="2400" dirty="0" smtClean="0">
                <a:solidFill>
                  <a:prstClr val="black"/>
                </a:solidFill>
                <a:latin typeface="微软雅黑 Light" panose="020B0502040204020203" pitchFamily="34" charset="-122"/>
                <a:ea typeface="微软雅黑 Light" panose="020B0502040204020203" pitchFamily="34" charset="-122"/>
              </a:rPr>
              <a:t>'\</a:t>
            </a:r>
            <a:r>
              <a:rPr lang="en-US" altLang="zh-CN" sz="2400" dirty="0">
                <a:solidFill>
                  <a:prstClr val="black"/>
                </a:solidFill>
                <a:latin typeface="微软雅黑 Light" panose="020B0502040204020203" pitchFamily="34" charset="-122"/>
                <a:ea typeface="微软雅黑 Light" panose="020B0502040204020203" pitchFamily="34" charset="-122"/>
              </a:rPr>
              <a:t>d</a:t>
            </a:r>
            <a:r>
              <a:rPr lang="en-US" altLang="zh-CN" sz="2400" dirty="0" smtClean="0">
                <a:solidFill>
                  <a:prstClr val="black"/>
                </a:solidFill>
                <a:latin typeface="微软雅黑 Light" panose="020B0502040204020203" pitchFamily="34" charset="-122"/>
                <a:ea typeface="微软雅黑 Light" panose="020B0502040204020203" pitchFamily="34" charset="-122"/>
              </a:rPr>
              <a:t>+'</a:t>
            </a:r>
            <a:endParaRPr lang="en-US" altLang="zh-CN" sz="2400" dirty="0">
              <a:solidFill>
                <a:prstClr val="black"/>
              </a:solidFill>
              <a:latin typeface="微软雅黑 Light" panose="020B0502040204020203" pitchFamily="34" charset="-122"/>
              <a:ea typeface="微软雅黑 Light" panose="020B0502040204020203" pitchFamily="34" charset="-122"/>
            </a:endParaRPr>
          </a:p>
          <a:p>
            <a:pPr marL="800100" lvl="1" indent="-342900">
              <a:lnSpc>
                <a:spcPct val="150000"/>
              </a:lnSpc>
              <a:buClr>
                <a:srgbClr val="3BBC5D"/>
              </a:buClr>
              <a:buFont typeface="Wingdings" panose="05000000000000000000" pitchFamily="2" charset="2"/>
              <a:buChar char="l"/>
            </a:pPr>
            <a:r>
              <a:rPr lang="zh-CN" altLang="en-US" sz="2400" dirty="0">
                <a:solidFill>
                  <a:prstClr val="black"/>
                </a:solidFill>
                <a:latin typeface="微软雅黑 Light" panose="020B0502040204020203" pitchFamily="34" charset="-122"/>
                <a:ea typeface="微软雅黑 Light" panose="020B0502040204020203" pitchFamily="34" charset="-122"/>
              </a:rPr>
              <a:t> </a:t>
            </a:r>
            <a:r>
              <a:rPr lang="en-US" altLang="zh-CN" sz="2400" dirty="0" smtClean="0">
                <a:solidFill>
                  <a:prstClr val="black"/>
                </a:solidFill>
                <a:latin typeface="微软雅黑 Light" panose="020B0502040204020203" pitchFamily="34" charset="-122"/>
                <a:ea typeface="微软雅黑 Light" panose="020B0502040204020203" pitchFamily="34" charset="-122"/>
              </a:rPr>
              <a:t>'α +'</a:t>
            </a:r>
            <a:r>
              <a:rPr lang="zh-CN" altLang="en-US" sz="2400" dirty="0" smtClean="0">
                <a:solidFill>
                  <a:prstClr val="black"/>
                </a:solidFill>
                <a:latin typeface="微软雅黑 Light" panose="020B0502040204020203" pitchFamily="34" charset="-122"/>
                <a:ea typeface="微软雅黑 Light" panose="020B0502040204020203" pitchFamily="34" charset="-122"/>
              </a:rPr>
              <a:t>，</a:t>
            </a:r>
            <a:r>
              <a:rPr lang="zh-CN" altLang="en-US" sz="2400" dirty="0">
                <a:solidFill>
                  <a:prstClr val="black"/>
                </a:solidFill>
                <a:latin typeface="微软雅黑 Light" panose="020B0502040204020203" pitchFamily="34" charset="-122"/>
                <a:ea typeface="微软雅黑 Light" panose="020B0502040204020203" pitchFamily="34" charset="-122"/>
              </a:rPr>
              <a:t>等价于 </a:t>
            </a:r>
            <a:r>
              <a:rPr lang="en-US" altLang="zh-CN" sz="2400" dirty="0" smtClean="0">
                <a:solidFill>
                  <a:prstClr val="black"/>
                </a:solidFill>
                <a:latin typeface="微软雅黑 Light" panose="020B0502040204020203" pitchFamily="34" charset="-122"/>
                <a:ea typeface="微软雅黑 Light" panose="020B0502040204020203" pitchFamily="34" charset="-122"/>
              </a:rPr>
              <a:t>'αα</a:t>
            </a:r>
            <a:r>
              <a:rPr lang="en-US" altLang="zh-CN" sz="2400" dirty="0">
                <a:solidFill>
                  <a:prstClr val="black"/>
                </a:solidFill>
                <a:latin typeface="微软雅黑 Light" panose="020B0502040204020203" pitchFamily="34" charset="-122"/>
                <a:ea typeface="微软雅黑 Light" panose="020B0502040204020203" pitchFamily="34" charset="-122"/>
              </a:rPr>
              <a:t>* </a:t>
            </a:r>
            <a:r>
              <a:rPr lang="en-US" altLang="zh-CN" sz="2400" dirty="0" smtClean="0">
                <a:solidFill>
                  <a:prstClr val="black"/>
                </a:solidFill>
                <a:latin typeface="微软雅黑 Light" panose="020B0502040204020203" pitchFamily="34" charset="-122"/>
                <a:ea typeface="微软雅黑 Light" panose="020B0502040204020203" pitchFamily="34" charset="-122"/>
              </a:rPr>
              <a:t>'</a:t>
            </a:r>
            <a:endParaRPr lang="en-US" altLang="zh-CN" sz="2400" dirty="0">
              <a:solidFill>
                <a:prstClr val="black"/>
              </a:solidFill>
              <a:latin typeface="微软雅黑 Light" panose="020B0502040204020203" pitchFamily="34" charset="-122"/>
              <a:ea typeface="微软雅黑 Light" panose="020B0502040204020203" pitchFamily="34" charset="-122"/>
            </a:endParaRPr>
          </a:p>
        </p:txBody>
      </p:sp>
    </p:spTree>
    <p:extLst>
      <p:ext uri="{BB962C8B-B14F-4D97-AF65-F5344CB8AC3E}">
        <p14:creationId xmlns:p14="http://schemas.microsoft.com/office/powerpoint/2010/main" xmlns="" val="2917724300"/>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5"/>
          <p:cNvSpPr txBox="1"/>
          <p:nvPr/>
        </p:nvSpPr>
        <p:spPr>
          <a:xfrm>
            <a:off x="911424" y="836712"/>
            <a:ext cx="2664296" cy="400110"/>
          </a:xfrm>
          <a:prstGeom prst="rect">
            <a:avLst/>
          </a:prstGeom>
          <a:noFill/>
        </p:spPr>
        <p:txBody>
          <a:bodyPr wrap="square" rtlCol="0">
            <a:spAutoFit/>
          </a:bodyPr>
          <a:lstStyle/>
          <a:p>
            <a:r>
              <a:rPr lang="zh-CN" altLang="en-US" sz="2000" dirty="0">
                <a:solidFill>
                  <a:prstClr val="white"/>
                </a:solidFill>
                <a:latin typeface="微软雅黑 Light" panose="020B0502040204020203" pitchFamily="34" charset="-122"/>
                <a:ea typeface="微软雅黑 Light" panose="020B0502040204020203" pitchFamily="34" charset="-122"/>
              </a:rPr>
              <a:t>聚类分析</a:t>
            </a:r>
          </a:p>
        </p:txBody>
      </p:sp>
      <p:sp>
        <p:nvSpPr>
          <p:cNvPr id="14" name="矩形 28"/>
          <p:cNvSpPr/>
          <p:nvPr/>
        </p:nvSpPr>
        <p:spPr>
          <a:xfrm>
            <a:off x="-18898" y="671163"/>
            <a:ext cx="510214" cy="598302"/>
          </a:xfrm>
          <a:prstGeom prst="rect">
            <a:avLst/>
          </a:prstGeom>
          <a:solidFill>
            <a:srgbClr val="3BBC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
        <p:nvSpPr>
          <p:cNvPr id="15" name="矩形 4"/>
          <p:cNvSpPr/>
          <p:nvPr/>
        </p:nvSpPr>
        <p:spPr>
          <a:xfrm>
            <a:off x="479375" y="674237"/>
            <a:ext cx="1862043" cy="595228"/>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6" name="文本框 5"/>
          <p:cNvSpPr txBox="1"/>
          <p:nvPr/>
        </p:nvSpPr>
        <p:spPr>
          <a:xfrm>
            <a:off x="953786" y="709485"/>
            <a:ext cx="4019996" cy="523220"/>
          </a:xfrm>
          <a:prstGeom prst="rect">
            <a:avLst/>
          </a:prstGeom>
          <a:noFill/>
        </p:spPr>
        <p:txBody>
          <a:bodyPr wrap="square" rtlCol="0">
            <a:spAutoFit/>
          </a:bodyPr>
          <a:lstStyle/>
          <a:p>
            <a:r>
              <a:rPr lang="zh-CN" altLang="en-US" sz="2800" dirty="0" smtClean="0">
                <a:solidFill>
                  <a:prstClr val="white"/>
                </a:solidFill>
                <a:latin typeface="微软雅黑 Light" panose="020B0502040204020203" pitchFamily="34" charset="-122"/>
                <a:ea typeface="微软雅黑 Light" panose="020B0502040204020203" pitchFamily="34" charset="-122"/>
              </a:rPr>
              <a:t>重复</a:t>
            </a:r>
            <a:endParaRPr lang="zh-CN" altLang="en-US" sz="2800" dirty="0">
              <a:solidFill>
                <a:prstClr val="white"/>
              </a:solidFill>
              <a:latin typeface="微软雅黑 Light" panose="020B0502040204020203" pitchFamily="34" charset="-122"/>
              <a:ea typeface="微软雅黑 Light" panose="020B0502040204020203" pitchFamily="34" charset="-122"/>
            </a:endParaRPr>
          </a:p>
        </p:txBody>
      </p:sp>
      <p:sp>
        <p:nvSpPr>
          <p:cNvPr id="17" name="Freeform 83"/>
          <p:cNvSpPr>
            <a:spLocks noChangeArrowheads="1"/>
          </p:cNvSpPr>
          <p:nvPr/>
        </p:nvSpPr>
        <p:spPr bwMode="auto">
          <a:xfrm>
            <a:off x="92209" y="826314"/>
            <a:ext cx="288000" cy="288000"/>
          </a:xfrm>
          <a:custGeom>
            <a:avLst/>
            <a:gdLst>
              <a:gd name="T0" fmla="*/ 38764526 w 602"/>
              <a:gd name="T1" fmla="*/ 78442719 h 602"/>
              <a:gd name="T2" fmla="*/ 38764526 w 602"/>
              <a:gd name="T3" fmla="*/ 78442719 h 602"/>
              <a:gd name="T4" fmla="*/ 0 w 602"/>
              <a:gd name="T5" fmla="*/ 38764526 h 602"/>
              <a:gd name="T6" fmla="*/ 38764526 w 602"/>
              <a:gd name="T7" fmla="*/ 0 h 602"/>
              <a:gd name="T8" fmla="*/ 78442719 w 602"/>
              <a:gd name="T9" fmla="*/ 38764526 h 602"/>
              <a:gd name="T10" fmla="*/ 38764526 w 602"/>
              <a:gd name="T11" fmla="*/ 78442719 h 602"/>
              <a:gd name="T12" fmla="*/ 61866665 w 602"/>
              <a:gd name="T13" fmla="*/ 16576054 h 602"/>
              <a:gd name="T14" fmla="*/ 61866665 w 602"/>
              <a:gd name="T15" fmla="*/ 16576054 h 602"/>
              <a:gd name="T16" fmla="*/ 38764526 w 602"/>
              <a:gd name="T17" fmla="*/ 38764526 h 602"/>
              <a:gd name="T18" fmla="*/ 38764526 w 602"/>
              <a:gd name="T19" fmla="*/ 7308970 h 602"/>
              <a:gd name="T20" fmla="*/ 7439751 w 602"/>
              <a:gd name="T21" fmla="*/ 38764526 h 602"/>
              <a:gd name="T22" fmla="*/ 38764526 w 602"/>
              <a:gd name="T23" fmla="*/ 71002968 h 602"/>
              <a:gd name="T24" fmla="*/ 71002968 w 602"/>
              <a:gd name="T25" fmla="*/ 38764526 h 602"/>
              <a:gd name="T26" fmla="*/ 61866665 w 602"/>
              <a:gd name="T27" fmla="*/ 16576054 h 60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02" h="602">
                <a:moveTo>
                  <a:pt x="297" y="601"/>
                </a:moveTo>
                <a:lnTo>
                  <a:pt x="297" y="601"/>
                </a:lnTo>
                <a:cubicBezTo>
                  <a:pt x="135" y="601"/>
                  <a:pt x="0" y="466"/>
                  <a:pt x="0" y="297"/>
                </a:cubicBezTo>
                <a:cubicBezTo>
                  <a:pt x="0" y="134"/>
                  <a:pt x="135" y="0"/>
                  <a:pt x="297" y="0"/>
                </a:cubicBezTo>
                <a:cubicBezTo>
                  <a:pt x="467" y="0"/>
                  <a:pt x="601" y="134"/>
                  <a:pt x="601" y="297"/>
                </a:cubicBezTo>
                <a:cubicBezTo>
                  <a:pt x="601" y="466"/>
                  <a:pt x="467" y="601"/>
                  <a:pt x="297" y="601"/>
                </a:cubicBezTo>
                <a:close/>
                <a:moveTo>
                  <a:pt x="474" y="127"/>
                </a:moveTo>
                <a:lnTo>
                  <a:pt x="474" y="127"/>
                </a:lnTo>
                <a:cubicBezTo>
                  <a:pt x="297" y="297"/>
                  <a:pt x="297" y="297"/>
                  <a:pt x="297" y="297"/>
                </a:cubicBezTo>
                <a:cubicBezTo>
                  <a:pt x="297" y="56"/>
                  <a:pt x="297" y="56"/>
                  <a:pt x="297" y="56"/>
                </a:cubicBezTo>
                <a:cubicBezTo>
                  <a:pt x="163" y="56"/>
                  <a:pt x="57" y="162"/>
                  <a:pt x="57" y="297"/>
                </a:cubicBezTo>
                <a:cubicBezTo>
                  <a:pt x="57" y="431"/>
                  <a:pt x="163" y="544"/>
                  <a:pt x="297" y="544"/>
                </a:cubicBezTo>
                <a:cubicBezTo>
                  <a:pt x="431" y="544"/>
                  <a:pt x="544" y="431"/>
                  <a:pt x="544" y="297"/>
                </a:cubicBezTo>
                <a:cubicBezTo>
                  <a:pt x="544" y="233"/>
                  <a:pt x="516" y="169"/>
                  <a:pt x="474" y="127"/>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solidFill>
                <a:prstClr val="black"/>
              </a:solidFill>
            </a:endParaRPr>
          </a:p>
        </p:txBody>
      </p:sp>
      <p:sp>
        <p:nvSpPr>
          <p:cNvPr id="18" name="TextBox 17"/>
          <p:cNvSpPr txBox="1"/>
          <p:nvPr/>
        </p:nvSpPr>
        <p:spPr>
          <a:xfrm>
            <a:off x="491316" y="1519093"/>
            <a:ext cx="11191170" cy="5078313"/>
          </a:xfrm>
          <a:prstGeom prst="rect">
            <a:avLst/>
          </a:prstGeom>
          <a:noFill/>
        </p:spPr>
        <p:txBody>
          <a:bodyPr wrap="square" rtlCol="0">
            <a:spAutoFit/>
          </a:bodyPr>
          <a:lstStyle/>
          <a:p>
            <a:pPr marL="342900" indent="-342900">
              <a:lnSpc>
                <a:spcPct val="150000"/>
              </a:lnSpc>
              <a:buClr>
                <a:srgbClr val="3BBC5D"/>
              </a:buClr>
              <a:buFont typeface="Wingdings" panose="05000000000000000000" pitchFamily="2" charset="2"/>
              <a:buChar char="l"/>
            </a:pPr>
            <a:r>
              <a:rPr lang="zh-CN" altLang="en-US" sz="2400" dirty="0">
                <a:solidFill>
                  <a:prstClr val="black"/>
                </a:solidFill>
                <a:latin typeface="微软雅黑 Light" panose="020B0502040204020203" pitchFamily="34" charset="-122"/>
                <a:ea typeface="微软雅黑 Light" panose="020B0502040204020203" pitchFamily="34" charset="-122"/>
              </a:rPr>
              <a:t>常希望写重复匹配的模式（部分），任意次或若干次重复</a:t>
            </a:r>
            <a:endParaRPr lang="en-US" altLang="zh-CN" sz="2400" dirty="0">
              <a:solidFill>
                <a:prstClr val="black"/>
              </a:solidFill>
              <a:latin typeface="微软雅黑 Light" panose="020B0502040204020203" pitchFamily="34" charset="-122"/>
              <a:ea typeface="微软雅黑 Light" panose="020B0502040204020203" pitchFamily="34" charset="-122"/>
            </a:endParaRPr>
          </a:p>
          <a:p>
            <a:pPr marL="342900" indent="-342900">
              <a:lnSpc>
                <a:spcPct val="150000"/>
              </a:lnSpc>
              <a:buClr>
                <a:srgbClr val="3BBC5D"/>
              </a:buClr>
              <a:buFont typeface="Wingdings" panose="05000000000000000000" pitchFamily="2" charset="2"/>
              <a:buChar char="l"/>
            </a:pPr>
            <a:endParaRPr lang="en-US" altLang="zh-CN" sz="2400" dirty="0">
              <a:solidFill>
                <a:prstClr val="black"/>
              </a:solidFill>
              <a:latin typeface="微软雅黑 Light" panose="020B0502040204020203" pitchFamily="34" charset="-122"/>
              <a:ea typeface="微软雅黑 Light" panose="020B0502040204020203" pitchFamily="34" charset="-122"/>
            </a:endParaRPr>
          </a:p>
          <a:p>
            <a:pPr marL="342900" indent="-342900">
              <a:lnSpc>
                <a:spcPct val="150000"/>
              </a:lnSpc>
              <a:buClr>
                <a:srgbClr val="3BBC5D"/>
              </a:buClr>
              <a:buFont typeface="Wingdings" panose="05000000000000000000" pitchFamily="2" charset="2"/>
              <a:buChar char="l"/>
            </a:pPr>
            <a:r>
              <a:rPr lang="zh-CN" altLang="en-US" sz="2400" dirty="0">
                <a:solidFill>
                  <a:prstClr val="black"/>
                </a:solidFill>
                <a:latin typeface="微软雅黑 Light" panose="020B0502040204020203" pitchFamily="34" charset="-122"/>
                <a:ea typeface="微软雅黑 Light" panose="020B0502040204020203" pitchFamily="34" charset="-122"/>
              </a:rPr>
              <a:t>用 </a:t>
            </a:r>
            <a:r>
              <a:rPr lang="en-US" altLang="zh-CN" sz="2400" dirty="0">
                <a:solidFill>
                  <a:prstClr val="black"/>
                </a:solidFill>
                <a:latin typeface="微软雅黑 Light" panose="020B0502040204020203" pitchFamily="34" charset="-122"/>
                <a:ea typeface="微软雅黑 Light" panose="020B0502040204020203" pitchFamily="34" charset="-122"/>
              </a:rPr>
              <a:t>? </a:t>
            </a:r>
            <a:r>
              <a:rPr lang="zh-CN" altLang="en-US" sz="2400" dirty="0">
                <a:solidFill>
                  <a:prstClr val="black"/>
                </a:solidFill>
                <a:latin typeface="微软雅黑 Light" panose="020B0502040204020203" pitchFamily="34" charset="-122"/>
                <a:ea typeface="微软雅黑 Light" panose="020B0502040204020203" pitchFamily="34" charset="-122"/>
              </a:rPr>
              <a:t>运算符表示 </a:t>
            </a:r>
            <a:r>
              <a:rPr lang="en-US" altLang="zh-CN" sz="2400" dirty="0">
                <a:solidFill>
                  <a:prstClr val="black"/>
                </a:solidFill>
                <a:latin typeface="微软雅黑 Light" panose="020B0502040204020203" pitchFamily="34" charset="-122"/>
                <a:ea typeface="微软雅黑 Light" panose="020B0502040204020203" pitchFamily="34" charset="-122"/>
              </a:rPr>
              <a:t>? </a:t>
            </a:r>
            <a:r>
              <a:rPr lang="zh-CN" altLang="en-US" sz="2400" dirty="0">
                <a:solidFill>
                  <a:prstClr val="black"/>
                </a:solidFill>
                <a:latin typeface="微软雅黑 Light" panose="020B0502040204020203" pitchFamily="34" charset="-122"/>
                <a:ea typeface="微软雅黑 Light" panose="020B0502040204020203" pitchFamily="34" charset="-122"/>
              </a:rPr>
              <a:t>表示 </a:t>
            </a:r>
            <a:r>
              <a:rPr lang="en-US" altLang="zh-CN" sz="2400" dirty="0">
                <a:solidFill>
                  <a:prstClr val="black"/>
                </a:solidFill>
                <a:latin typeface="微软雅黑 Light" panose="020B0502040204020203" pitchFamily="34" charset="-122"/>
                <a:ea typeface="微软雅黑 Light" panose="020B0502040204020203" pitchFamily="34" charset="-122"/>
              </a:rPr>
              <a:t>0 </a:t>
            </a:r>
            <a:r>
              <a:rPr lang="zh-CN" altLang="en-US" sz="2400" dirty="0">
                <a:solidFill>
                  <a:prstClr val="black"/>
                </a:solidFill>
                <a:latin typeface="微软雅黑 Light" panose="020B0502040204020203" pitchFamily="34" charset="-122"/>
                <a:ea typeface="微软雅黑 Light" panose="020B0502040204020203" pitchFamily="34" charset="-122"/>
              </a:rPr>
              <a:t>次或 </a:t>
            </a:r>
            <a:r>
              <a:rPr lang="en-US" altLang="zh-CN" sz="2400" dirty="0">
                <a:solidFill>
                  <a:prstClr val="black"/>
                </a:solidFill>
                <a:latin typeface="微软雅黑 Light" panose="020B0502040204020203" pitchFamily="34" charset="-122"/>
                <a:ea typeface="微软雅黑 Light" panose="020B0502040204020203" pitchFamily="34" charset="-122"/>
              </a:rPr>
              <a:t>1 </a:t>
            </a:r>
            <a:r>
              <a:rPr lang="zh-CN" altLang="en-US" sz="2400" dirty="0">
                <a:solidFill>
                  <a:prstClr val="black"/>
                </a:solidFill>
                <a:latin typeface="微软雅黑 Light" panose="020B0502040204020203" pitchFamily="34" charset="-122"/>
                <a:ea typeface="微软雅黑 Light" panose="020B0502040204020203" pitchFamily="34" charset="-122"/>
              </a:rPr>
              <a:t>次重复</a:t>
            </a:r>
            <a:endParaRPr lang="en-US" altLang="zh-CN" sz="2400" dirty="0">
              <a:solidFill>
                <a:prstClr val="black"/>
              </a:solidFill>
              <a:latin typeface="微软雅黑 Light" panose="020B0502040204020203" pitchFamily="34" charset="-122"/>
              <a:ea typeface="微软雅黑 Light" panose="020B0502040204020203" pitchFamily="34" charset="-122"/>
            </a:endParaRPr>
          </a:p>
          <a:p>
            <a:pPr marL="800100" lvl="1" indent="-342900">
              <a:lnSpc>
                <a:spcPct val="150000"/>
              </a:lnSpc>
              <a:buClr>
                <a:srgbClr val="3BBC5D"/>
              </a:buClr>
              <a:buFont typeface="Wingdings" panose="05000000000000000000" pitchFamily="2" charset="2"/>
              <a:buChar char="l"/>
            </a:pPr>
            <a:r>
              <a:rPr lang="zh-CN" altLang="en-US" sz="2400" dirty="0">
                <a:solidFill>
                  <a:prstClr val="black"/>
                </a:solidFill>
                <a:latin typeface="微软雅黑 Light" panose="020B0502040204020203" pitchFamily="34" charset="-122"/>
                <a:ea typeface="微软雅黑 Light" panose="020B0502040204020203" pitchFamily="34" charset="-122"/>
              </a:rPr>
              <a:t>例，描述整数（表示整数的字符串）的一种简单模式 </a:t>
            </a:r>
            <a:r>
              <a:rPr lang="en-US" altLang="zh-CN" sz="2400" dirty="0" smtClean="0">
                <a:solidFill>
                  <a:prstClr val="black"/>
                </a:solidFill>
                <a:latin typeface="微软雅黑 Light" panose="020B0502040204020203" pitchFamily="34" charset="-122"/>
                <a:ea typeface="微软雅黑 Light" panose="020B0502040204020203" pitchFamily="34" charset="-122"/>
              </a:rPr>
              <a:t>'-?\</a:t>
            </a:r>
            <a:r>
              <a:rPr lang="en-US" altLang="zh-CN" sz="2400" dirty="0">
                <a:solidFill>
                  <a:prstClr val="black"/>
                </a:solidFill>
                <a:latin typeface="微软雅黑 Light" panose="020B0502040204020203" pitchFamily="34" charset="-122"/>
                <a:ea typeface="微软雅黑 Light" panose="020B0502040204020203" pitchFamily="34" charset="-122"/>
              </a:rPr>
              <a:t>d</a:t>
            </a:r>
            <a:r>
              <a:rPr lang="en-US" altLang="zh-CN" sz="2400" dirty="0" smtClean="0">
                <a:solidFill>
                  <a:prstClr val="black"/>
                </a:solidFill>
                <a:latin typeface="微软雅黑 Light" panose="020B0502040204020203" pitchFamily="34" charset="-122"/>
                <a:ea typeface="微软雅黑 Light" panose="020B0502040204020203" pitchFamily="34" charset="-122"/>
              </a:rPr>
              <a:t>+'</a:t>
            </a:r>
            <a:r>
              <a:rPr lang="zh-CN" altLang="en-US" sz="2400" dirty="0" smtClean="0">
                <a:solidFill>
                  <a:prstClr val="black"/>
                </a:solidFill>
                <a:latin typeface="微软雅黑 Light" panose="020B0502040204020203" pitchFamily="34" charset="-122"/>
                <a:ea typeface="微软雅黑 Light" panose="020B0502040204020203" pitchFamily="34" charset="-122"/>
              </a:rPr>
              <a:t>，</a:t>
            </a:r>
            <a:r>
              <a:rPr lang="zh-CN" altLang="en-US" sz="2400" dirty="0">
                <a:solidFill>
                  <a:prstClr val="black"/>
                </a:solidFill>
                <a:latin typeface="微软雅黑 Light" panose="020B0502040204020203" pitchFamily="34" charset="-122"/>
                <a:ea typeface="微软雅黑 Light" panose="020B0502040204020203" pitchFamily="34" charset="-122"/>
              </a:rPr>
              <a:t>其前面</a:t>
            </a:r>
            <a:r>
              <a:rPr lang="zh-CN" altLang="en-US" sz="2400" dirty="0" smtClean="0">
                <a:solidFill>
                  <a:prstClr val="black"/>
                </a:solidFill>
                <a:latin typeface="微软雅黑 Light" panose="020B0502040204020203" pitchFamily="34" charset="-122"/>
                <a:ea typeface="微软雅黑 Light" panose="020B0502040204020203" pitchFamily="34" charset="-122"/>
              </a:rPr>
              <a:t>的</a:t>
            </a:r>
            <a:r>
              <a:rPr lang="en-US" altLang="zh-CN" sz="2400" dirty="0" smtClean="0">
                <a:solidFill>
                  <a:prstClr val="black"/>
                </a:solidFill>
                <a:latin typeface="微软雅黑 Light" panose="020B0502040204020203" pitchFamily="34" charset="-122"/>
                <a:ea typeface="微软雅黑 Light" panose="020B0502040204020203" pitchFamily="34" charset="-122"/>
              </a:rPr>
              <a:t>'-?'</a:t>
            </a:r>
            <a:r>
              <a:rPr lang="zh-CN" altLang="en-US" sz="2400" dirty="0" smtClean="0">
                <a:solidFill>
                  <a:prstClr val="black"/>
                </a:solidFill>
                <a:latin typeface="微软雅黑 Light" panose="020B0502040204020203" pitchFamily="34" charset="-122"/>
                <a:ea typeface="微软雅黑 Light" panose="020B0502040204020203" pitchFamily="34" charset="-122"/>
              </a:rPr>
              <a:t>部分</a:t>
            </a:r>
            <a:r>
              <a:rPr lang="zh-CN" altLang="en-US" sz="2400" dirty="0">
                <a:solidFill>
                  <a:prstClr val="black"/>
                </a:solidFill>
                <a:latin typeface="微软雅黑 Light" panose="020B0502040204020203" pitchFamily="34" charset="-122"/>
                <a:ea typeface="微软雅黑 Light" panose="020B0502040204020203" pitchFamily="34" charset="-122"/>
              </a:rPr>
              <a:t>表示可以以负号开头。</a:t>
            </a:r>
            <a:endParaRPr lang="en-US" altLang="zh-CN" sz="2400" dirty="0">
              <a:solidFill>
                <a:prstClr val="black"/>
              </a:solidFill>
              <a:latin typeface="微软雅黑 Light" panose="020B0502040204020203" pitchFamily="34" charset="-122"/>
              <a:ea typeface="微软雅黑 Light" panose="020B0502040204020203" pitchFamily="34" charset="-122"/>
            </a:endParaRPr>
          </a:p>
          <a:p>
            <a:pPr marL="342900" indent="-342900">
              <a:lnSpc>
                <a:spcPct val="150000"/>
              </a:lnSpc>
              <a:buClr>
                <a:srgbClr val="3BBC5D"/>
              </a:buClr>
              <a:buFont typeface="Wingdings" panose="05000000000000000000" pitchFamily="2" charset="2"/>
              <a:buChar char="l"/>
            </a:pPr>
            <a:endParaRPr lang="en-US" altLang="zh-CN" sz="2400" dirty="0">
              <a:solidFill>
                <a:prstClr val="black"/>
              </a:solidFill>
              <a:latin typeface="微软雅黑 Light" panose="020B0502040204020203" pitchFamily="34" charset="-122"/>
              <a:ea typeface="微软雅黑 Light" panose="020B0502040204020203" pitchFamily="34" charset="-122"/>
            </a:endParaRPr>
          </a:p>
          <a:p>
            <a:pPr marL="342900" indent="-342900">
              <a:lnSpc>
                <a:spcPct val="150000"/>
              </a:lnSpc>
              <a:buClr>
                <a:srgbClr val="3BBC5D"/>
              </a:buClr>
              <a:buFont typeface="Wingdings" panose="05000000000000000000" pitchFamily="2" charset="2"/>
              <a:buChar char="l"/>
            </a:pPr>
            <a:r>
              <a:rPr lang="zh-CN" altLang="en-US" sz="2400" dirty="0">
                <a:solidFill>
                  <a:prstClr val="black"/>
                </a:solidFill>
                <a:latin typeface="微软雅黑 Light" panose="020B0502040204020203" pitchFamily="34" charset="-122"/>
                <a:ea typeface="微软雅黑 Light" panose="020B0502040204020203" pitchFamily="34" charset="-122"/>
              </a:rPr>
              <a:t>确定次数的重复用 </a:t>
            </a:r>
            <a:r>
              <a:rPr lang="en-US" altLang="zh-CN" sz="2400" dirty="0">
                <a:solidFill>
                  <a:prstClr val="black"/>
                </a:solidFill>
                <a:latin typeface="微软雅黑 Light" panose="020B0502040204020203" pitchFamily="34" charset="-122"/>
                <a:ea typeface="微软雅黑 Light" panose="020B0502040204020203" pitchFamily="34" charset="-122"/>
              </a:rPr>
              <a:t>{n} </a:t>
            </a:r>
            <a:r>
              <a:rPr lang="zh-CN" altLang="en-US" sz="2400" dirty="0">
                <a:solidFill>
                  <a:prstClr val="black"/>
                </a:solidFill>
                <a:latin typeface="微软雅黑 Light" panose="020B0502040204020203" pitchFamily="34" charset="-122"/>
                <a:ea typeface="微软雅黑 Light" panose="020B0502040204020203" pitchFamily="34" charset="-122"/>
              </a:rPr>
              <a:t>表示，</a:t>
            </a:r>
            <a:r>
              <a:rPr lang="en-US" altLang="zh-CN" sz="2400" dirty="0">
                <a:solidFill>
                  <a:prstClr val="black"/>
                </a:solidFill>
                <a:latin typeface="微软雅黑 Light" panose="020B0502040204020203" pitchFamily="34" charset="-122"/>
                <a:ea typeface="微软雅黑 Light" panose="020B0502040204020203" pitchFamily="34" charset="-122"/>
              </a:rPr>
              <a:t>α{n} </a:t>
            </a:r>
            <a:r>
              <a:rPr lang="zh-CN" altLang="en-US" sz="2400" dirty="0">
                <a:solidFill>
                  <a:prstClr val="black"/>
                </a:solidFill>
                <a:latin typeface="微软雅黑 Light" panose="020B0502040204020203" pitchFamily="34" charset="-122"/>
                <a:ea typeface="微软雅黑 Light" panose="020B0502040204020203" pitchFamily="34" charset="-122"/>
              </a:rPr>
              <a:t>与 </a:t>
            </a:r>
            <a:r>
              <a:rPr lang="en-US" altLang="zh-CN" sz="2400" dirty="0">
                <a:solidFill>
                  <a:prstClr val="black"/>
                </a:solidFill>
                <a:latin typeface="微软雅黑 Light" panose="020B0502040204020203" pitchFamily="34" charset="-122"/>
                <a:ea typeface="微软雅黑 Light" panose="020B0502040204020203" pitchFamily="34" charset="-122"/>
              </a:rPr>
              <a:t>α </a:t>
            </a:r>
            <a:r>
              <a:rPr lang="zh-CN" altLang="en-US" sz="2400" dirty="0">
                <a:solidFill>
                  <a:prstClr val="black"/>
                </a:solidFill>
                <a:latin typeface="微软雅黑 Light" panose="020B0502040204020203" pitchFamily="34" charset="-122"/>
                <a:ea typeface="微软雅黑 Light" panose="020B0502040204020203" pitchFamily="34" charset="-122"/>
              </a:rPr>
              <a:t>匹配的串的 </a:t>
            </a:r>
            <a:r>
              <a:rPr lang="en-US" altLang="zh-CN" sz="2400" dirty="0">
                <a:solidFill>
                  <a:prstClr val="black"/>
                </a:solidFill>
                <a:latin typeface="微软雅黑 Light" panose="020B0502040204020203" pitchFamily="34" charset="-122"/>
                <a:ea typeface="微软雅黑 Light" panose="020B0502040204020203" pitchFamily="34" charset="-122"/>
              </a:rPr>
              <a:t>n </a:t>
            </a:r>
            <a:r>
              <a:rPr lang="zh-CN" altLang="en-US" sz="2400" dirty="0">
                <a:solidFill>
                  <a:prstClr val="black"/>
                </a:solidFill>
                <a:latin typeface="微软雅黑 Light" panose="020B0502040204020203" pitchFamily="34" charset="-122"/>
                <a:ea typeface="微软雅黑 Light" panose="020B0502040204020203" pitchFamily="34" charset="-122"/>
              </a:rPr>
              <a:t>次重复匹配</a:t>
            </a:r>
            <a:endParaRPr lang="en-US" altLang="zh-CN" sz="2400" dirty="0">
              <a:solidFill>
                <a:prstClr val="black"/>
              </a:solidFill>
              <a:latin typeface="微软雅黑 Light" panose="020B0502040204020203" pitchFamily="34" charset="-122"/>
              <a:ea typeface="微软雅黑 Light" panose="020B0502040204020203" pitchFamily="34" charset="-122"/>
            </a:endParaRPr>
          </a:p>
          <a:p>
            <a:pPr marL="800100" lvl="1" indent="-342900">
              <a:lnSpc>
                <a:spcPct val="150000"/>
              </a:lnSpc>
              <a:buClr>
                <a:srgbClr val="3BBC5D"/>
              </a:buClr>
              <a:buFont typeface="Wingdings" panose="05000000000000000000" pitchFamily="2" charset="2"/>
              <a:buChar char="l"/>
            </a:pPr>
            <a:r>
              <a:rPr lang="zh-CN" altLang="en-US" sz="2400" dirty="0">
                <a:solidFill>
                  <a:prstClr val="black"/>
                </a:solidFill>
                <a:latin typeface="微软雅黑 Light" panose="020B0502040204020203" pitchFamily="34" charset="-122"/>
                <a:ea typeface="微软雅黑 Light" panose="020B0502040204020203" pitchFamily="34" charset="-122"/>
              </a:rPr>
              <a:t>描述北京常规的固话号码</a:t>
            </a:r>
            <a:r>
              <a:rPr lang="zh-CN" altLang="en-US" sz="2400" dirty="0" smtClean="0">
                <a:solidFill>
                  <a:prstClr val="black"/>
                </a:solidFill>
                <a:latin typeface="微软雅黑 Light" panose="020B0502040204020203" pitchFamily="34" charset="-122"/>
                <a:ea typeface="微软雅黑 Light" panose="020B0502040204020203" pitchFamily="34" charset="-122"/>
              </a:rPr>
              <a:t>：</a:t>
            </a:r>
            <a:r>
              <a:rPr lang="en-US" altLang="zh-CN" sz="2400" dirty="0" smtClean="0">
                <a:solidFill>
                  <a:prstClr val="black"/>
                </a:solidFill>
                <a:latin typeface="微软雅黑 Light" panose="020B0502040204020203" pitchFamily="34" charset="-122"/>
                <a:ea typeface="微软雅黑 Light" panose="020B0502040204020203" pitchFamily="34" charset="-122"/>
              </a:rPr>
              <a:t>'(</a:t>
            </a:r>
            <a:r>
              <a:rPr lang="en-US" altLang="zh-CN" sz="2400" dirty="0">
                <a:solidFill>
                  <a:prstClr val="black"/>
                </a:solidFill>
                <a:latin typeface="微软雅黑 Light" panose="020B0502040204020203" pitchFamily="34" charset="-122"/>
                <a:ea typeface="微软雅黑 Light" panose="020B0502040204020203" pitchFamily="34" charset="-122"/>
              </a:rPr>
              <a:t>010-)?[2-9][0-9]{7</a:t>
            </a:r>
            <a:r>
              <a:rPr lang="en-US" altLang="zh-CN" sz="2400" dirty="0" smtClean="0">
                <a:solidFill>
                  <a:prstClr val="black"/>
                </a:solidFill>
                <a:latin typeface="微软雅黑 Light" panose="020B0502040204020203" pitchFamily="34" charset="-122"/>
                <a:ea typeface="微软雅黑 Light" panose="020B0502040204020203" pitchFamily="34" charset="-122"/>
              </a:rPr>
              <a:t>}'</a:t>
            </a:r>
            <a:r>
              <a:rPr lang="zh-CN" altLang="en-US" sz="2400" dirty="0" smtClean="0">
                <a:solidFill>
                  <a:prstClr val="black"/>
                </a:solidFill>
                <a:latin typeface="微软雅黑 Light" panose="020B0502040204020203" pitchFamily="34" charset="-122"/>
                <a:ea typeface="微软雅黑 Light" panose="020B0502040204020203" pitchFamily="34" charset="-122"/>
              </a:rPr>
              <a:t>表示</a:t>
            </a:r>
            <a:r>
              <a:rPr lang="zh-CN" altLang="en-US" sz="2400" dirty="0">
                <a:solidFill>
                  <a:prstClr val="black"/>
                </a:solidFill>
                <a:latin typeface="微软雅黑 Light" panose="020B0502040204020203" pitchFamily="34" charset="-122"/>
                <a:ea typeface="微软雅黑 Light" panose="020B0502040204020203" pitchFamily="34" charset="-122"/>
              </a:rPr>
              <a:t>可选</a:t>
            </a:r>
            <a:r>
              <a:rPr lang="en-US" altLang="zh-CN" sz="2400" dirty="0">
                <a:solidFill>
                  <a:prstClr val="black"/>
                </a:solidFill>
                <a:latin typeface="微软雅黑 Light" panose="020B0502040204020203" pitchFamily="34" charset="-122"/>
                <a:ea typeface="微软雅黑 Light" panose="020B0502040204020203" pitchFamily="34" charset="-122"/>
              </a:rPr>
              <a:t>010</a:t>
            </a:r>
            <a:r>
              <a:rPr lang="zh-CN" altLang="en-US" sz="2400" dirty="0">
                <a:solidFill>
                  <a:prstClr val="black"/>
                </a:solidFill>
                <a:latin typeface="微软雅黑 Light" panose="020B0502040204020203" pitchFamily="34" charset="-122"/>
                <a:ea typeface="微软雅黑 Light" panose="020B0502040204020203" pitchFamily="34" charset="-122"/>
              </a:rPr>
              <a:t>前缀，</a:t>
            </a:r>
            <a:r>
              <a:rPr lang="en-US" altLang="zh-CN" sz="2400" dirty="0">
                <a:solidFill>
                  <a:prstClr val="black"/>
                </a:solidFill>
                <a:latin typeface="微软雅黑 Light" panose="020B0502040204020203" pitchFamily="34" charset="-122"/>
                <a:ea typeface="微软雅黑 Light" panose="020B0502040204020203" pitchFamily="34" charset="-122"/>
              </a:rPr>
              <a:t>2-9</a:t>
            </a:r>
            <a:r>
              <a:rPr lang="zh-CN" altLang="en-US" sz="2400" dirty="0">
                <a:solidFill>
                  <a:prstClr val="black"/>
                </a:solidFill>
                <a:latin typeface="微软雅黑 Light" panose="020B0502040204020203" pitchFamily="34" charset="-122"/>
                <a:ea typeface="微软雅黑 Light" panose="020B0502040204020203" pitchFamily="34" charset="-122"/>
              </a:rPr>
              <a:t>开头，后面的任意数字加起来一共可以有七位。</a:t>
            </a:r>
            <a:endParaRPr lang="en-US" altLang="zh-CN" sz="2400" dirty="0">
              <a:solidFill>
                <a:prstClr val="black"/>
              </a:solidFill>
              <a:latin typeface="微软雅黑 Light" panose="020B0502040204020203" pitchFamily="34" charset="-122"/>
              <a:ea typeface="微软雅黑 Light" panose="020B0502040204020203" pitchFamily="34" charset="-122"/>
            </a:endParaRPr>
          </a:p>
        </p:txBody>
      </p:sp>
    </p:spTree>
    <p:extLst>
      <p:ext uri="{BB962C8B-B14F-4D97-AF65-F5344CB8AC3E}">
        <p14:creationId xmlns:p14="http://schemas.microsoft.com/office/powerpoint/2010/main" xmlns="" val="1496603321"/>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8"/>
          <p:cNvSpPr txBox="1">
            <a:spLocks/>
          </p:cNvSpPr>
          <p:nvPr/>
        </p:nvSpPr>
        <p:spPr>
          <a:xfrm>
            <a:off x="911424" y="579766"/>
            <a:ext cx="10515600" cy="7810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微软雅黑 Light" panose="020B0502040204020203" pitchFamily="34" charset="-122"/>
                <a:ea typeface="微软雅黑 Light" panose="020B0502040204020203" pitchFamily="34" charset="-122"/>
                <a:cs typeface="+mj-cs"/>
              </a:defRPr>
            </a:lvl1pPr>
          </a:lstStyle>
          <a:p>
            <a:r>
              <a:rPr lang="zh-CN" altLang="en-US" sz="3200" b="1" dirty="0" smtClean="0">
                <a:solidFill>
                  <a:srgbClr val="942124"/>
                </a:solidFill>
                <a:cs typeface="+mn-cs"/>
              </a:rPr>
              <a:t>总结</a:t>
            </a:r>
            <a:endParaRPr lang="zh-CN" altLang="en-US" sz="3200" b="1" dirty="0">
              <a:solidFill>
                <a:srgbClr val="942124"/>
              </a:solidFill>
              <a:cs typeface="+mn-cs"/>
            </a:endParaRPr>
          </a:p>
        </p:txBody>
      </p:sp>
      <p:sp>
        <p:nvSpPr>
          <p:cNvPr id="293" name="Freeform 37"/>
          <p:cNvSpPr>
            <a:spLocks noChangeArrowheads="1"/>
          </p:cNvSpPr>
          <p:nvPr/>
        </p:nvSpPr>
        <p:spPr bwMode="auto">
          <a:xfrm>
            <a:off x="1631504" y="2809977"/>
            <a:ext cx="324000" cy="324000"/>
          </a:xfrm>
          <a:custGeom>
            <a:avLst/>
            <a:gdLst>
              <a:gd name="T0" fmla="*/ 38763987 w 602"/>
              <a:gd name="T1" fmla="*/ 78442719 h 602"/>
              <a:gd name="T2" fmla="*/ 38763987 w 602"/>
              <a:gd name="T3" fmla="*/ 78442719 h 602"/>
              <a:gd name="T4" fmla="*/ 0 w 602"/>
              <a:gd name="T5" fmla="*/ 38764526 h 602"/>
              <a:gd name="T6" fmla="*/ 38763987 w 602"/>
              <a:gd name="T7" fmla="*/ 0 h 602"/>
              <a:gd name="T8" fmla="*/ 78441997 w 602"/>
              <a:gd name="T9" fmla="*/ 38764526 h 602"/>
              <a:gd name="T10" fmla="*/ 38763987 w 602"/>
              <a:gd name="T11" fmla="*/ 78442719 h 602"/>
              <a:gd name="T12" fmla="*/ 38763987 w 602"/>
              <a:gd name="T13" fmla="*/ 7439751 h 602"/>
              <a:gd name="T14" fmla="*/ 38763987 w 602"/>
              <a:gd name="T15" fmla="*/ 7439751 h 602"/>
              <a:gd name="T16" fmla="*/ 7439717 w 602"/>
              <a:gd name="T17" fmla="*/ 38764526 h 602"/>
              <a:gd name="T18" fmla="*/ 38763987 w 602"/>
              <a:gd name="T19" fmla="*/ 71002968 h 602"/>
              <a:gd name="T20" fmla="*/ 71002280 w 602"/>
              <a:gd name="T21" fmla="*/ 38764526 h 602"/>
              <a:gd name="T22" fmla="*/ 38763987 w 602"/>
              <a:gd name="T23" fmla="*/ 7439751 h 60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602" h="602">
                <a:moveTo>
                  <a:pt x="297" y="601"/>
                </a:moveTo>
                <a:lnTo>
                  <a:pt x="297" y="601"/>
                </a:lnTo>
                <a:cubicBezTo>
                  <a:pt x="134" y="601"/>
                  <a:pt x="0" y="467"/>
                  <a:pt x="0" y="297"/>
                </a:cubicBezTo>
                <a:cubicBezTo>
                  <a:pt x="0" y="135"/>
                  <a:pt x="134" y="0"/>
                  <a:pt x="297" y="0"/>
                </a:cubicBezTo>
                <a:cubicBezTo>
                  <a:pt x="466" y="0"/>
                  <a:pt x="601" y="135"/>
                  <a:pt x="601" y="297"/>
                </a:cubicBezTo>
                <a:cubicBezTo>
                  <a:pt x="601" y="467"/>
                  <a:pt x="466" y="601"/>
                  <a:pt x="297" y="601"/>
                </a:cubicBezTo>
                <a:close/>
                <a:moveTo>
                  <a:pt x="297" y="57"/>
                </a:moveTo>
                <a:lnTo>
                  <a:pt x="297" y="57"/>
                </a:lnTo>
                <a:cubicBezTo>
                  <a:pt x="163" y="57"/>
                  <a:pt x="57" y="163"/>
                  <a:pt x="57" y="297"/>
                </a:cubicBezTo>
                <a:cubicBezTo>
                  <a:pt x="57" y="431"/>
                  <a:pt x="163" y="544"/>
                  <a:pt x="297" y="544"/>
                </a:cubicBezTo>
                <a:cubicBezTo>
                  <a:pt x="431" y="544"/>
                  <a:pt x="544" y="431"/>
                  <a:pt x="544" y="297"/>
                </a:cubicBezTo>
                <a:cubicBezTo>
                  <a:pt x="544" y="163"/>
                  <a:pt x="431" y="57"/>
                  <a:pt x="297" y="57"/>
                </a:cubicBezTo>
                <a:close/>
              </a:path>
            </a:pathLst>
          </a:custGeom>
          <a:solidFill>
            <a:srgbClr val="942124"/>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5" name="TextBox 4"/>
          <p:cNvSpPr txBox="1"/>
          <p:nvPr/>
        </p:nvSpPr>
        <p:spPr>
          <a:xfrm>
            <a:off x="2135560" y="2741144"/>
            <a:ext cx="5626861" cy="461665"/>
          </a:xfrm>
          <a:prstGeom prst="rect">
            <a:avLst/>
          </a:prstGeom>
          <a:noFill/>
        </p:spPr>
        <p:txBody>
          <a:bodyPr wrap="none" rtlCol="0">
            <a:spAutoFit/>
          </a:bodyPr>
          <a:lstStyle/>
          <a:p>
            <a:r>
              <a:rPr lang="en-US" altLang="zh-CN" sz="2400" dirty="0" smtClean="0">
                <a:latin typeface="微软雅黑 Light" panose="020B0502040204020203" pitchFamily="34" charset="-122"/>
                <a:ea typeface="微软雅黑 Light" panose="020B0502040204020203" pitchFamily="34" charset="-122"/>
              </a:rPr>
              <a:t>Python</a:t>
            </a:r>
            <a:r>
              <a:rPr lang="zh-CN" altLang="en-US" sz="2400" dirty="0" smtClean="0">
                <a:latin typeface="微软雅黑 Light" panose="020B0502040204020203" pitchFamily="34" charset="-122"/>
                <a:ea typeface="微软雅黑 Light" panose="020B0502040204020203" pitchFamily="34" charset="-122"/>
              </a:rPr>
              <a:t>语言的特点：优雅、简单、易学</a:t>
            </a:r>
            <a:endParaRPr lang="zh-CN" altLang="en-US" sz="2400" dirty="0">
              <a:latin typeface="微软雅黑 Light" panose="020B0502040204020203" pitchFamily="34" charset="-122"/>
              <a:ea typeface="微软雅黑 Light" panose="020B0502040204020203" pitchFamily="34" charset="-122"/>
            </a:endParaRPr>
          </a:p>
        </p:txBody>
      </p:sp>
      <p:sp>
        <p:nvSpPr>
          <p:cNvPr id="295" name="Freeform 37"/>
          <p:cNvSpPr>
            <a:spLocks noChangeArrowheads="1"/>
          </p:cNvSpPr>
          <p:nvPr/>
        </p:nvSpPr>
        <p:spPr bwMode="auto">
          <a:xfrm>
            <a:off x="1631504" y="3495313"/>
            <a:ext cx="324000" cy="324000"/>
          </a:xfrm>
          <a:custGeom>
            <a:avLst/>
            <a:gdLst>
              <a:gd name="T0" fmla="*/ 38763987 w 602"/>
              <a:gd name="T1" fmla="*/ 78442719 h 602"/>
              <a:gd name="T2" fmla="*/ 38763987 w 602"/>
              <a:gd name="T3" fmla="*/ 78442719 h 602"/>
              <a:gd name="T4" fmla="*/ 0 w 602"/>
              <a:gd name="T5" fmla="*/ 38764526 h 602"/>
              <a:gd name="T6" fmla="*/ 38763987 w 602"/>
              <a:gd name="T7" fmla="*/ 0 h 602"/>
              <a:gd name="T8" fmla="*/ 78441997 w 602"/>
              <a:gd name="T9" fmla="*/ 38764526 h 602"/>
              <a:gd name="T10" fmla="*/ 38763987 w 602"/>
              <a:gd name="T11" fmla="*/ 78442719 h 602"/>
              <a:gd name="T12" fmla="*/ 38763987 w 602"/>
              <a:gd name="T13" fmla="*/ 7439751 h 602"/>
              <a:gd name="T14" fmla="*/ 38763987 w 602"/>
              <a:gd name="T15" fmla="*/ 7439751 h 602"/>
              <a:gd name="T16" fmla="*/ 7439717 w 602"/>
              <a:gd name="T17" fmla="*/ 38764526 h 602"/>
              <a:gd name="T18" fmla="*/ 38763987 w 602"/>
              <a:gd name="T19" fmla="*/ 71002968 h 602"/>
              <a:gd name="T20" fmla="*/ 71002280 w 602"/>
              <a:gd name="T21" fmla="*/ 38764526 h 602"/>
              <a:gd name="T22" fmla="*/ 38763987 w 602"/>
              <a:gd name="T23" fmla="*/ 7439751 h 60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602" h="602">
                <a:moveTo>
                  <a:pt x="297" y="601"/>
                </a:moveTo>
                <a:lnTo>
                  <a:pt x="297" y="601"/>
                </a:lnTo>
                <a:cubicBezTo>
                  <a:pt x="134" y="601"/>
                  <a:pt x="0" y="467"/>
                  <a:pt x="0" y="297"/>
                </a:cubicBezTo>
                <a:cubicBezTo>
                  <a:pt x="0" y="135"/>
                  <a:pt x="134" y="0"/>
                  <a:pt x="297" y="0"/>
                </a:cubicBezTo>
                <a:cubicBezTo>
                  <a:pt x="466" y="0"/>
                  <a:pt x="601" y="135"/>
                  <a:pt x="601" y="297"/>
                </a:cubicBezTo>
                <a:cubicBezTo>
                  <a:pt x="601" y="467"/>
                  <a:pt x="466" y="601"/>
                  <a:pt x="297" y="601"/>
                </a:cubicBezTo>
                <a:close/>
                <a:moveTo>
                  <a:pt x="297" y="57"/>
                </a:moveTo>
                <a:lnTo>
                  <a:pt x="297" y="57"/>
                </a:lnTo>
                <a:cubicBezTo>
                  <a:pt x="163" y="57"/>
                  <a:pt x="57" y="163"/>
                  <a:pt x="57" y="297"/>
                </a:cubicBezTo>
                <a:cubicBezTo>
                  <a:pt x="57" y="431"/>
                  <a:pt x="163" y="544"/>
                  <a:pt x="297" y="544"/>
                </a:cubicBezTo>
                <a:cubicBezTo>
                  <a:pt x="431" y="544"/>
                  <a:pt x="544" y="431"/>
                  <a:pt x="544" y="297"/>
                </a:cubicBezTo>
                <a:cubicBezTo>
                  <a:pt x="544" y="163"/>
                  <a:pt x="431" y="57"/>
                  <a:pt x="297" y="57"/>
                </a:cubicBezTo>
                <a:close/>
              </a:path>
            </a:pathLst>
          </a:custGeom>
          <a:solidFill>
            <a:srgbClr val="942124"/>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303" name="Freeform 37"/>
          <p:cNvSpPr>
            <a:spLocks noChangeArrowheads="1"/>
          </p:cNvSpPr>
          <p:nvPr/>
        </p:nvSpPr>
        <p:spPr bwMode="auto">
          <a:xfrm>
            <a:off x="1631504" y="4180649"/>
            <a:ext cx="324000" cy="324000"/>
          </a:xfrm>
          <a:custGeom>
            <a:avLst/>
            <a:gdLst>
              <a:gd name="T0" fmla="*/ 38763987 w 602"/>
              <a:gd name="T1" fmla="*/ 78442719 h 602"/>
              <a:gd name="T2" fmla="*/ 38763987 w 602"/>
              <a:gd name="T3" fmla="*/ 78442719 h 602"/>
              <a:gd name="T4" fmla="*/ 0 w 602"/>
              <a:gd name="T5" fmla="*/ 38764526 h 602"/>
              <a:gd name="T6" fmla="*/ 38763987 w 602"/>
              <a:gd name="T7" fmla="*/ 0 h 602"/>
              <a:gd name="T8" fmla="*/ 78441997 w 602"/>
              <a:gd name="T9" fmla="*/ 38764526 h 602"/>
              <a:gd name="T10" fmla="*/ 38763987 w 602"/>
              <a:gd name="T11" fmla="*/ 78442719 h 602"/>
              <a:gd name="T12" fmla="*/ 38763987 w 602"/>
              <a:gd name="T13" fmla="*/ 7439751 h 602"/>
              <a:gd name="T14" fmla="*/ 38763987 w 602"/>
              <a:gd name="T15" fmla="*/ 7439751 h 602"/>
              <a:gd name="T16" fmla="*/ 7439717 w 602"/>
              <a:gd name="T17" fmla="*/ 38764526 h 602"/>
              <a:gd name="T18" fmla="*/ 38763987 w 602"/>
              <a:gd name="T19" fmla="*/ 71002968 h 602"/>
              <a:gd name="T20" fmla="*/ 71002280 w 602"/>
              <a:gd name="T21" fmla="*/ 38764526 h 602"/>
              <a:gd name="T22" fmla="*/ 38763987 w 602"/>
              <a:gd name="T23" fmla="*/ 7439751 h 60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602" h="602">
                <a:moveTo>
                  <a:pt x="297" y="601"/>
                </a:moveTo>
                <a:lnTo>
                  <a:pt x="297" y="601"/>
                </a:lnTo>
                <a:cubicBezTo>
                  <a:pt x="134" y="601"/>
                  <a:pt x="0" y="467"/>
                  <a:pt x="0" y="297"/>
                </a:cubicBezTo>
                <a:cubicBezTo>
                  <a:pt x="0" y="135"/>
                  <a:pt x="134" y="0"/>
                  <a:pt x="297" y="0"/>
                </a:cubicBezTo>
                <a:cubicBezTo>
                  <a:pt x="466" y="0"/>
                  <a:pt x="601" y="135"/>
                  <a:pt x="601" y="297"/>
                </a:cubicBezTo>
                <a:cubicBezTo>
                  <a:pt x="601" y="467"/>
                  <a:pt x="466" y="601"/>
                  <a:pt x="297" y="601"/>
                </a:cubicBezTo>
                <a:close/>
                <a:moveTo>
                  <a:pt x="297" y="57"/>
                </a:moveTo>
                <a:lnTo>
                  <a:pt x="297" y="57"/>
                </a:lnTo>
                <a:cubicBezTo>
                  <a:pt x="163" y="57"/>
                  <a:pt x="57" y="163"/>
                  <a:pt x="57" y="297"/>
                </a:cubicBezTo>
                <a:cubicBezTo>
                  <a:pt x="57" y="431"/>
                  <a:pt x="163" y="544"/>
                  <a:pt x="297" y="544"/>
                </a:cubicBezTo>
                <a:cubicBezTo>
                  <a:pt x="431" y="544"/>
                  <a:pt x="544" y="431"/>
                  <a:pt x="544" y="297"/>
                </a:cubicBezTo>
                <a:cubicBezTo>
                  <a:pt x="544" y="163"/>
                  <a:pt x="431" y="57"/>
                  <a:pt x="297" y="57"/>
                </a:cubicBezTo>
                <a:close/>
              </a:path>
            </a:pathLst>
          </a:custGeom>
          <a:solidFill>
            <a:srgbClr val="942124"/>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307" name="Freeform 37"/>
          <p:cNvSpPr>
            <a:spLocks noChangeArrowheads="1"/>
          </p:cNvSpPr>
          <p:nvPr/>
        </p:nvSpPr>
        <p:spPr bwMode="auto">
          <a:xfrm>
            <a:off x="1631504" y="2172072"/>
            <a:ext cx="324000" cy="324000"/>
          </a:xfrm>
          <a:custGeom>
            <a:avLst/>
            <a:gdLst>
              <a:gd name="T0" fmla="*/ 38763987 w 602"/>
              <a:gd name="T1" fmla="*/ 78442719 h 602"/>
              <a:gd name="T2" fmla="*/ 38763987 w 602"/>
              <a:gd name="T3" fmla="*/ 78442719 h 602"/>
              <a:gd name="T4" fmla="*/ 0 w 602"/>
              <a:gd name="T5" fmla="*/ 38764526 h 602"/>
              <a:gd name="T6" fmla="*/ 38763987 w 602"/>
              <a:gd name="T7" fmla="*/ 0 h 602"/>
              <a:gd name="T8" fmla="*/ 78441997 w 602"/>
              <a:gd name="T9" fmla="*/ 38764526 h 602"/>
              <a:gd name="T10" fmla="*/ 38763987 w 602"/>
              <a:gd name="T11" fmla="*/ 78442719 h 602"/>
              <a:gd name="T12" fmla="*/ 38763987 w 602"/>
              <a:gd name="T13" fmla="*/ 7439751 h 602"/>
              <a:gd name="T14" fmla="*/ 38763987 w 602"/>
              <a:gd name="T15" fmla="*/ 7439751 h 602"/>
              <a:gd name="T16" fmla="*/ 7439717 w 602"/>
              <a:gd name="T17" fmla="*/ 38764526 h 602"/>
              <a:gd name="T18" fmla="*/ 38763987 w 602"/>
              <a:gd name="T19" fmla="*/ 71002968 h 602"/>
              <a:gd name="T20" fmla="*/ 71002280 w 602"/>
              <a:gd name="T21" fmla="*/ 38764526 h 602"/>
              <a:gd name="T22" fmla="*/ 38763987 w 602"/>
              <a:gd name="T23" fmla="*/ 7439751 h 60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602" h="602">
                <a:moveTo>
                  <a:pt x="297" y="601"/>
                </a:moveTo>
                <a:lnTo>
                  <a:pt x="297" y="601"/>
                </a:lnTo>
                <a:cubicBezTo>
                  <a:pt x="134" y="601"/>
                  <a:pt x="0" y="467"/>
                  <a:pt x="0" y="297"/>
                </a:cubicBezTo>
                <a:cubicBezTo>
                  <a:pt x="0" y="135"/>
                  <a:pt x="134" y="0"/>
                  <a:pt x="297" y="0"/>
                </a:cubicBezTo>
                <a:cubicBezTo>
                  <a:pt x="466" y="0"/>
                  <a:pt x="601" y="135"/>
                  <a:pt x="601" y="297"/>
                </a:cubicBezTo>
                <a:cubicBezTo>
                  <a:pt x="601" y="467"/>
                  <a:pt x="466" y="601"/>
                  <a:pt x="297" y="601"/>
                </a:cubicBezTo>
                <a:close/>
                <a:moveTo>
                  <a:pt x="297" y="57"/>
                </a:moveTo>
                <a:lnTo>
                  <a:pt x="297" y="57"/>
                </a:lnTo>
                <a:cubicBezTo>
                  <a:pt x="163" y="57"/>
                  <a:pt x="57" y="163"/>
                  <a:pt x="57" y="297"/>
                </a:cubicBezTo>
                <a:cubicBezTo>
                  <a:pt x="57" y="431"/>
                  <a:pt x="163" y="544"/>
                  <a:pt x="297" y="544"/>
                </a:cubicBezTo>
                <a:cubicBezTo>
                  <a:pt x="431" y="544"/>
                  <a:pt x="544" y="431"/>
                  <a:pt x="544" y="297"/>
                </a:cubicBezTo>
                <a:cubicBezTo>
                  <a:pt x="544" y="163"/>
                  <a:pt x="431" y="57"/>
                  <a:pt x="297" y="57"/>
                </a:cubicBezTo>
                <a:close/>
              </a:path>
            </a:pathLst>
          </a:custGeom>
          <a:solidFill>
            <a:srgbClr val="942124"/>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308" name="TextBox 307"/>
          <p:cNvSpPr txBox="1"/>
          <p:nvPr/>
        </p:nvSpPr>
        <p:spPr>
          <a:xfrm>
            <a:off x="2135560" y="2103239"/>
            <a:ext cx="4235455" cy="461665"/>
          </a:xfrm>
          <a:prstGeom prst="rect">
            <a:avLst/>
          </a:prstGeom>
          <a:noFill/>
        </p:spPr>
        <p:txBody>
          <a:bodyPr wrap="none" rtlCol="0">
            <a:spAutoFit/>
          </a:bodyPr>
          <a:lstStyle/>
          <a:p>
            <a:r>
              <a:rPr lang="en-US" altLang="zh-CN" sz="2400" dirty="0" smtClean="0">
                <a:latin typeface="微软雅黑 Light" panose="020B0502040204020203" pitchFamily="34" charset="-122"/>
                <a:ea typeface="微软雅黑 Light" panose="020B0502040204020203" pitchFamily="34" charset="-122"/>
              </a:rPr>
              <a:t>Python</a:t>
            </a:r>
            <a:r>
              <a:rPr lang="zh-CN" altLang="en-US" sz="2400" dirty="0" smtClean="0">
                <a:latin typeface="微软雅黑 Light" panose="020B0502040204020203" pitchFamily="34" charset="-122"/>
                <a:ea typeface="微软雅黑 Light" panose="020B0502040204020203" pitchFamily="34" charset="-122"/>
              </a:rPr>
              <a:t>语言的诞生与发展历史</a:t>
            </a:r>
            <a:endParaRPr lang="zh-CN" altLang="en-US" sz="2400" dirty="0">
              <a:latin typeface="微软雅黑 Light" panose="020B0502040204020203" pitchFamily="34" charset="-122"/>
              <a:ea typeface="微软雅黑 Light" panose="020B0502040204020203" pitchFamily="34" charset="-122"/>
            </a:endParaRPr>
          </a:p>
        </p:txBody>
      </p:sp>
      <p:sp>
        <p:nvSpPr>
          <p:cNvPr id="16" name="TextBox 15"/>
          <p:cNvSpPr txBox="1"/>
          <p:nvPr/>
        </p:nvSpPr>
        <p:spPr>
          <a:xfrm>
            <a:off x="2135560" y="3426480"/>
            <a:ext cx="9004132" cy="461665"/>
          </a:xfrm>
          <a:prstGeom prst="rect">
            <a:avLst/>
          </a:prstGeom>
          <a:noFill/>
        </p:spPr>
        <p:txBody>
          <a:bodyPr wrap="none" rtlCol="0">
            <a:spAutoFit/>
          </a:bodyPr>
          <a:lstStyle/>
          <a:p>
            <a:r>
              <a:rPr lang="en-US" altLang="zh-CN" sz="2400" dirty="0" smtClean="0">
                <a:latin typeface="微软雅黑 Light" panose="020B0502040204020203" pitchFamily="34" charset="-122"/>
                <a:ea typeface="微软雅黑 Light" panose="020B0502040204020203" pitchFamily="34" charset="-122"/>
              </a:rPr>
              <a:t>Python</a:t>
            </a:r>
            <a:r>
              <a:rPr lang="zh-CN" altLang="en-US" sz="2400" dirty="0" smtClean="0">
                <a:latin typeface="微软雅黑 Light" panose="020B0502040204020203" pitchFamily="34" charset="-122"/>
                <a:ea typeface="微软雅黑 Light" panose="020B0502040204020203" pitchFamily="34" charset="-122"/>
              </a:rPr>
              <a:t>语言的运行环境：</a:t>
            </a:r>
            <a:r>
              <a:rPr lang="en-US" altLang="zh-CN" sz="2400" dirty="0" err="1" smtClean="0">
                <a:latin typeface="微软雅黑 Light" panose="020B0502040204020203" pitchFamily="34" charset="-122"/>
                <a:ea typeface="微软雅黑 Light" panose="020B0502040204020203" pitchFamily="34" charset="-122"/>
              </a:rPr>
              <a:t>IPython</a:t>
            </a:r>
            <a:r>
              <a:rPr lang="zh-CN" altLang="en-US" sz="2400" dirty="0" smtClean="0">
                <a:latin typeface="微软雅黑 Light" panose="020B0502040204020203" pitchFamily="34" charset="-122"/>
                <a:ea typeface="微软雅黑 Light" panose="020B0502040204020203" pitchFamily="34" charset="-122"/>
              </a:rPr>
              <a:t>、</a:t>
            </a:r>
            <a:r>
              <a:rPr lang="en-US" altLang="zh-CN" sz="2400" dirty="0" err="1" smtClean="0">
                <a:latin typeface="微软雅黑 Light" panose="020B0502040204020203" pitchFamily="34" charset="-122"/>
                <a:ea typeface="微软雅黑 Light" panose="020B0502040204020203" pitchFamily="34" charset="-122"/>
              </a:rPr>
              <a:t>Jupyter</a:t>
            </a:r>
            <a:r>
              <a:rPr lang="zh-CN" altLang="en-US" sz="2400" dirty="0" smtClean="0">
                <a:latin typeface="微软雅黑 Light" panose="020B0502040204020203" pitchFamily="34" charset="-122"/>
                <a:ea typeface="微软雅黑 Light" panose="020B0502040204020203" pitchFamily="34" charset="-122"/>
              </a:rPr>
              <a:t> </a:t>
            </a:r>
            <a:r>
              <a:rPr lang="en-US" altLang="zh-CN" sz="2400" dirty="0" smtClean="0">
                <a:latin typeface="微软雅黑 Light" panose="020B0502040204020203" pitchFamily="34" charset="-122"/>
                <a:ea typeface="微软雅黑 Light" panose="020B0502040204020203" pitchFamily="34" charset="-122"/>
              </a:rPr>
              <a:t>Notebook</a:t>
            </a:r>
            <a:r>
              <a:rPr lang="zh-CN" altLang="en-US" sz="2400" dirty="0" smtClean="0">
                <a:latin typeface="微软雅黑 Light" panose="020B0502040204020203" pitchFamily="34" charset="-122"/>
                <a:ea typeface="微软雅黑 Light" panose="020B0502040204020203" pitchFamily="34" charset="-122"/>
              </a:rPr>
              <a:t>、</a:t>
            </a:r>
            <a:r>
              <a:rPr lang="en-US" altLang="zh-CN" sz="2400" dirty="0" smtClean="0">
                <a:latin typeface="微软雅黑 Light" panose="020B0502040204020203" pitchFamily="34" charset="-122"/>
                <a:ea typeface="微软雅黑 Light" panose="020B0502040204020203" pitchFamily="34" charset="-122"/>
              </a:rPr>
              <a:t> </a:t>
            </a:r>
            <a:r>
              <a:rPr lang="en-US" altLang="zh-CN" sz="2400" dirty="0" err="1" smtClean="0">
                <a:latin typeface="微软雅黑 Light" panose="020B0502040204020203" pitchFamily="34" charset="-122"/>
                <a:ea typeface="微软雅黑 Light" panose="020B0502040204020203" pitchFamily="34" charset="-122"/>
              </a:rPr>
              <a:t>Spyder</a:t>
            </a:r>
            <a:r>
              <a:rPr lang="mr-IN" altLang="zh-CN" sz="2400" dirty="0" smtClean="0">
                <a:latin typeface="微软雅黑 Light" panose="020B0502040204020203" pitchFamily="34" charset="-122"/>
                <a:ea typeface="微软雅黑 Light" panose="020B0502040204020203" pitchFamily="34" charset="-122"/>
              </a:rPr>
              <a:t>…</a:t>
            </a:r>
            <a:endParaRPr lang="zh-CN" altLang="en-US" sz="2400" dirty="0">
              <a:latin typeface="微软雅黑 Light" panose="020B0502040204020203" pitchFamily="34" charset="-122"/>
              <a:ea typeface="微软雅黑 Light" panose="020B0502040204020203" pitchFamily="34" charset="-122"/>
            </a:endParaRPr>
          </a:p>
        </p:txBody>
      </p:sp>
      <p:sp>
        <p:nvSpPr>
          <p:cNvPr id="18" name="矩形 1"/>
          <p:cNvSpPr/>
          <p:nvPr/>
        </p:nvSpPr>
        <p:spPr>
          <a:xfrm>
            <a:off x="2135560" y="4152896"/>
            <a:ext cx="6261651" cy="461665"/>
          </a:xfrm>
          <a:prstGeom prst="rect">
            <a:avLst/>
          </a:prstGeom>
        </p:spPr>
        <p:txBody>
          <a:bodyPr wrap="none">
            <a:spAutoFit/>
          </a:bodyPr>
          <a:lstStyle/>
          <a:p>
            <a:r>
              <a:rPr lang="en-US" altLang="zh-CN" sz="2400" dirty="0" smtClean="0">
                <a:latin typeface="微软雅黑 Light" panose="020B0502040204020203" pitchFamily="34" charset="-122"/>
                <a:ea typeface="微软雅黑 Light" panose="020B0502040204020203" pitchFamily="34" charset="-122"/>
              </a:rPr>
              <a:t>Python</a:t>
            </a:r>
            <a:r>
              <a:rPr lang="zh-CN" altLang="en-US" sz="2400" dirty="0" smtClean="0">
                <a:latin typeface="微软雅黑 Light" panose="020B0502040204020203" pitchFamily="34" charset="-122"/>
                <a:ea typeface="微软雅黑 Light" panose="020B0502040204020203" pitchFamily="34" charset="-122"/>
              </a:rPr>
              <a:t>语言的数据科学计算平台：</a:t>
            </a:r>
            <a:r>
              <a:rPr lang="en-US" altLang="zh-CN" sz="2400" dirty="0" smtClean="0">
                <a:latin typeface="微软雅黑 Light" panose="020B0502040204020203" pitchFamily="34" charset="-122"/>
                <a:ea typeface="微软雅黑 Light" panose="020B0502040204020203" pitchFamily="34" charset="-122"/>
              </a:rPr>
              <a:t>Anaconda</a:t>
            </a:r>
            <a:endParaRPr lang="zh-CN" altLang="en-US" sz="2400" dirty="0">
              <a:latin typeface="微软雅黑 Light" panose="020B0502040204020203" pitchFamily="34" charset="-122"/>
              <a:ea typeface="微软雅黑 Light" panose="020B0502040204020203" pitchFamily="34" charset="-122"/>
            </a:endParaRPr>
          </a:p>
        </p:txBody>
      </p:sp>
      <p:sp>
        <p:nvSpPr>
          <p:cNvPr id="12" name="矩形 28"/>
          <p:cNvSpPr/>
          <p:nvPr/>
        </p:nvSpPr>
        <p:spPr>
          <a:xfrm>
            <a:off x="-18898" y="671163"/>
            <a:ext cx="510214"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
        <p:nvSpPr>
          <p:cNvPr id="2" name="日期占位符 1"/>
          <p:cNvSpPr>
            <a:spLocks noGrp="1"/>
          </p:cNvSpPr>
          <p:nvPr>
            <p:ph type="dt" sz="half" idx="10"/>
          </p:nvPr>
        </p:nvSpPr>
        <p:spPr/>
        <p:txBody>
          <a:bodyPr/>
          <a:lstStyle/>
          <a:p>
            <a:fld id="{7555F5BA-7076-498B-BCAF-1FEC9C7546B1}" type="datetime1">
              <a:rPr lang="zh-CN" altLang="en-US" smtClean="0"/>
              <a:pPr/>
              <a:t>2019/9/8</a:t>
            </a:fld>
            <a:endParaRPr lang="zh-CN" altLang="en-US"/>
          </a:p>
        </p:txBody>
      </p:sp>
      <p:sp>
        <p:nvSpPr>
          <p:cNvPr id="3" name="灯片编号占位符 2"/>
          <p:cNvSpPr>
            <a:spLocks noGrp="1"/>
          </p:cNvSpPr>
          <p:nvPr>
            <p:ph type="sldNum" sz="quarter" idx="12"/>
          </p:nvPr>
        </p:nvSpPr>
        <p:spPr/>
        <p:txBody>
          <a:bodyPr/>
          <a:lstStyle/>
          <a:p>
            <a:fld id="{370D8578-DDD4-487D-A316-C8E65CC577E1}" type="slidenum">
              <a:rPr lang="zh-CN" altLang="en-US" smtClean="0"/>
              <a:pPr/>
              <a:t>29</a:t>
            </a:fld>
            <a:endParaRPr lang="zh-CN" altLang="en-US"/>
          </a:p>
        </p:txBody>
      </p:sp>
    </p:spTree>
    <p:extLst>
      <p:ext uri="{BB962C8B-B14F-4D97-AF65-F5344CB8AC3E}">
        <p14:creationId xmlns:p14="http://schemas.microsoft.com/office/powerpoint/2010/main" xmlns="" val="133363916"/>
      </p:ext>
    </p:extLst>
  </p:cSld>
  <p:clrMapOvr>
    <a:masterClrMapping/>
  </p:clrMapOvr>
  <p:timing>
    <p:tnLst>
      <p:par>
        <p:cTn id="1" dur="indefinite" restart="never" nodeType="tmRoot"/>
      </p:par>
    </p:tnLst>
  </p:timing>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5"/>
          <p:cNvSpPr txBox="1"/>
          <p:nvPr/>
        </p:nvSpPr>
        <p:spPr>
          <a:xfrm>
            <a:off x="911424" y="836712"/>
            <a:ext cx="2664296" cy="400110"/>
          </a:xfrm>
          <a:prstGeom prst="rect">
            <a:avLst/>
          </a:prstGeom>
          <a:noFill/>
        </p:spPr>
        <p:txBody>
          <a:bodyPr wrap="square" rtlCol="0">
            <a:spAutoFit/>
          </a:bodyPr>
          <a:lstStyle/>
          <a:p>
            <a:r>
              <a:rPr lang="zh-CN" altLang="en-US" sz="2000" dirty="0">
                <a:solidFill>
                  <a:prstClr val="white"/>
                </a:solidFill>
                <a:latin typeface="微软雅黑 Light" panose="020B0502040204020203" pitchFamily="34" charset="-122"/>
                <a:ea typeface="微软雅黑 Light" panose="020B0502040204020203" pitchFamily="34" charset="-122"/>
              </a:rPr>
              <a:t>聚类分析</a:t>
            </a:r>
          </a:p>
        </p:txBody>
      </p:sp>
      <p:sp>
        <p:nvSpPr>
          <p:cNvPr id="14" name="矩形 28"/>
          <p:cNvSpPr/>
          <p:nvPr/>
        </p:nvSpPr>
        <p:spPr>
          <a:xfrm>
            <a:off x="-18898" y="671163"/>
            <a:ext cx="510214" cy="598302"/>
          </a:xfrm>
          <a:prstGeom prst="rect">
            <a:avLst/>
          </a:prstGeom>
          <a:solidFill>
            <a:srgbClr val="3BBC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
        <p:nvSpPr>
          <p:cNvPr id="15" name="矩形 4"/>
          <p:cNvSpPr/>
          <p:nvPr/>
        </p:nvSpPr>
        <p:spPr>
          <a:xfrm>
            <a:off x="479375" y="674237"/>
            <a:ext cx="1862043" cy="595228"/>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6" name="文本框 5"/>
          <p:cNvSpPr txBox="1"/>
          <p:nvPr/>
        </p:nvSpPr>
        <p:spPr>
          <a:xfrm>
            <a:off x="953786" y="709485"/>
            <a:ext cx="4019996" cy="523220"/>
          </a:xfrm>
          <a:prstGeom prst="rect">
            <a:avLst/>
          </a:prstGeom>
          <a:noFill/>
        </p:spPr>
        <p:txBody>
          <a:bodyPr wrap="square" rtlCol="0">
            <a:spAutoFit/>
          </a:bodyPr>
          <a:lstStyle/>
          <a:p>
            <a:r>
              <a:rPr lang="zh-CN" altLang="en-US" sz="2800" dirty="0" smtClean="0">
                <a:solidFill>
                  <a:prstClr val="white"/>
                </a:solidFill>
                <a:latin typeface="微软雅黑 Light" panose="020B0502040204020203" pitchFamily="34" charset="-122"/>
                <a:ea typeface="微软雅黑 Light" panose="020B0502040204020203" pitchFamily="34" charset="-122"/>
              </a:rPr>
              <a:t>重复</a:t>
            </a:r>
            <a:endParaRPr lang="zh-CN" altLang="en-US" sz="2800" dirty="0">
              <a:solidFill>
                <a:prstClr val="white"/>
              </a:solidFill>
              <a:latin typeface="微软雅黑 Light" panose="020B0502040204020203" pitchFamily="34" charset="-122"/>
              <a:ea typeface="微软雅黑 Light" panose="020B0502040204020203" pitchFamily="34" charset="-122"/>
            </a:endParaRPr>
          </a:p>
        </p:txBody>
      </p:sp>
      <p:sp>
        <p:nvSpPr>
          <p:cNvPr id="17" name="Freeform 83"/>
          <p:cNvSpPr>
            <a:spLocks noChangeArrowheads="1"/>
          </p:cNvSpPr>
          <p:nvPr/>
        </p:nvSpPr>
        <p:spPr bwMode="auto">
          <a:xfrm>
            <a:off x="92209" y="826314"/>
            <a:ext cx="288000" cy="288000"/>
          </a:xfrm>
          <a:custGeom>
            <a:avLst/>
            <a:gdLst>
              <a:gd name="T0" fmla="*/ 38764526 w 602"/>
              <a:gd name="T1" fmla="*/ 78442719 h 602"/>
              <a:gd name="T2" fmla="*/ 38764526 w 602"/>
              <a:gd name="T3" fmla="*/ 78442719 h 602"/>
              <a:gd name="T4" fmla="*/ 0 w 602"/>
              <a:gd name="T5" fmla="*/ 38764526 h 602"/>
              <a:gd name="T6" fmla="*/ 38764526 w 602"/>
              <a:gd name="T7" fmla="*/ 0 h 602"/>
              <a:gd name="T8" fmla="*/ 78442719 w 602"/>
              <a:gd name="T9" fmla="*/ 38764526 h 602"/>
              <a:gd name="T10" fmla="*/ 38764526 w 602"/>
              <a:gd name="T11" fmla="*/ 78442719 h 602"/>
              <a:gd name="T12" fmla="*/ 61866665 w 602"/>
              <a:gd name="T13" fmla="*/ 16576054 h 602"/>
              <a:gd name="T14" fmla="*/ 61866665 w 602"/>
              <a:gd name="T15" fmla="*/ 16576054 h 602"/>
              <a:gd name="T16" fmla="*/ 38764526 w 602"/>
              <a:gd name="T17" fmla="*/ 38764526 h 602"/>
              <a:gd name="T18" fmla="*/ 38764526 w 602"/>
              <a:gd name="T19" fmla="*/ 7308970 h 602"/>
              <a:gd name="T20" fmla="*/ 7439751 w 602"/>
              <a:gd name="T21" fmla="*/ 38764526 h 602"/>
              <a:gd name="T22" fmla="*/ 38764526 w 602"/>
              <a:gd name="T23" fmla="*/ 71002968 h 602"/>
              <a:gd name="T24" fmla="*/ 71002968 w 602"/>
              <a:gd name="T25" fmla="*/ 38764526 h 602"/>
              <a:gd name="T26" fmla="*/ 61866665 w 602"/>
              <a:gd name="T27" fmla="*/ 16576054 h 60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02" h="602">
                <a:moveTo>
                  <a:pt x="297" y="601"/>
                </a:moveTo>
                <a:lnTo>
                  <a:pt x="297" y="601"/>
                </a:lnTo>
                <a:cubicBezTo>
                  <a:pt x="135" y="601"/>
                  <a:pt x="0" y="466"/>
                  <a:pt x="0" y="297"/>
                </a:cubicBezTo>
                <a:cubicBezTo>
                  <a:pt x="0" y="134"/>
                  <a:pt x="135" y="0"/>
                  <a:pt x="297" y="0"/>
                </a:cubicBezTo>
                <a:cubicBezTo>
                  <a:pt x="467" y="0"/>
                  <a:pt x="601" y="134"/>
                  <a:pt x="601" y="297"/>
                </a:cubicBezTo>
                <a:cubicBezTo>
                  <a:pt x="601" y="466"/>
                  <a:pt x="467" y="601"/>
                  <a:pt x="297" y="601"/>
                </a:cubicBezTo>
                <a:close/>
                <a:moveTo>
                  <a:pt x="474" y="127"/>
                </a:moveTo>
                <a:lnTo>
                  <a:pt x="474" y="127"/>
                </a:lnTo>
                <a:cubicBezTo>
                  <a:pt x="297" y="297"/>
                  <a:pt x="297" y="297"/>
                  <a:pt x="297" y="297"/>
                </a:cubicBezTo>
                <a:cubicBezTo>
                  <a:pt x="297" y="56"/>
                  <a:pt x="297" y="56"/>
                  <a:pt x="297" y="56"/>
                </a:cubicBezTo>
                <a:cubicBezTo>
                  <a:pt x="163" y="56"/>
                  <a:pt x="57" y="162"/>
                  <a:pt x="57" y="297"/>
                </a:cubicBezTo>
                <a:cubicBezTo>
                  <a:pt x="57" y="431"/>
                  <a:pt x="163" y="544"/>
                  <a:pt x="297" y="544"/>
                </a:cubicBezTo>
                <a:cubicBezTo>
                  <a:pt x="431" y="544"/>
                  <a:pt x="544" y="431"/>
                  <a:pt x="544" y="297"/>
                </a:cubicBezTo>
                <a:cubicBezTo>
                  <a:pt x="544" y="233"/>
                  <a:pt x="516" y="169"/>
                  <a:pt x="474" y="127"/>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solidFill>
                <a:prstClr val="black"/>
              </a:solidFill>
            </a:endParaRPr>
          </a:p>
        </p:txBody>
      </p:sp>
      <p:sp>
        <p:nvSpPr>
          <p:cNvPr id="18" name="TextBox 17"/>
          <p:cNvSpPr txBox="1"/>
          <p:nvPr/>
        </p:nvSpPr>
        <p:spPr>
          <a:xfrm>
            <a:off x="491316" y="1519093"/>
            <a:ext cx="11191170" cy="5078313"/>
          </a:xfrm>
          <a:prstGeom prst="rect">
            <a:avLst/>
          </a:prstGeom>
          <a:noFill/>
        </p:spPr>
        <p:txBody>
          <a:bodyPr wrap="square" rtlCol="0">
            <a:spAutoFit/>
          </a:bodyPr>
          <a:lstStyle/>
          <a:p>
            <a:pPr marL="342900" indent="-342900">
              <a:lnSpc>
                <a:spcPct val="150000"/>
              </a:lnSpc>
              <a:buClr>
                <a:srgbClr val="3BBC5D"/>
              </a:buClr>
              <a:buFont typeface="Wingdings" panose="05000000000000000000" pitchFamily="2" charset="2"/>
              <a:buChar char="l"/>
            </a:pPr>
            <a:r>
              <a:rPr lang="zh-CN" altLang="en-US" sz="2400" dirty="0">
                <a:solidFill>
                  <a:prstClr val="black"/>
                </a:solidFill>
                <a:latin typeface="微软雅黑 Light" panose="020B0502040204020203" pitchFamily="34" charset="-122"/>
                <a:ea typeface="微软雅黑 Light" panose="020B0502040204020203" pitchFamily="34" charset="-122"/>
              </a:rPr>
              <a:t>常希望写重复匹配的模式（部分），任意可以在指定范围内重复</a:t>
            </a:r>
            <a:endParaRPr lang="en-US" altLang="zh-CN" sz="2400" dirty="0">
              <a:solidFill>
                <a:prstClr val="black"/>
              </a:solidFill>
              <a:latin typeface="微软雅黑 Light" panose="020B0502040204020203" pitchFamily="34" charset="-122"/>
              <a:ea typeface="微软雅黑 Light" panose="020B0502040204020203" pitchFamily="34" charset="-122"/>
            </a:endParaRPr>
          </a:p>
          <a:p>
            <a:pPr marL="342900" indent="-342900">
              <a:lnSpc>
                <a:spcPct val="150000"/>
              </a:lnSpc>
              <a:buClr>
                <a:srgbClr val="3BBC5D"/>
              </a:buClr>
              <a:buFont typeface="Wingdings" panose="05000000000000000000" pitchFamily="2" charset="2"/>
              <a:buChar char="l"/>
            </a:pPr>
            <a:endParaRPr lang="en-US" altLang="zh-CN" sz="2400" dirty="0">
              <a:solidFill>
                <a:prstClr val="black"/>
              </a:solidFill>
              <a:latin typeface="微软雅黑 Light" panose="020B0502040204020203" pitchFamily="34" charset="-122"/>
              <a:ea typeface="微软雅黑 Light" panose="020B0502040204020203" pitchFamily="34" charset="-122"/>
            </a:endParaRPr>
          </a:p>
          <a:p>
            <a:pPr marL="342900" indent="-342900">
              <a:lnSpc>
                <a:spcPct val="150000"/>
              </a:lnSpc>
              <a:buClr>
                <a:srgbClr val="3BBC5D"/>
              </a:buClr>
              <a:buFont typeface="Wingdings" panose="05000000000000000000" pitchFamily="2" charset="2"/>
              <a:buChar char="l"/>
            </a:pPr>
            <a:r>
              <a:rPr lang="zh-CN" altLang="en-US" sz="2400" dirty="0">
                <a:solidFill>
                  <a:prstClr val="black"/>
                </a:solidFill>
                <a:latin typeface="微软雅黑 Light" panose="020B0502040204020203" pitchFamily="34" charset="-122"/>
                <a:ea typeface="微软雅黑 Light" panose="020B0502040204020203" pitchFamily="34" charset="-122"/>
              </a:rPr>
              <a:t>重复范围用 </a:t>
            </a:r>
            <a:r>
              <a:rPr lang="en-US" altLang="zh-CN" sz="2400" dirty="0">
                <a:solidFill>
                  <a:prstClr val="black"/>
                </a:solidFill>
                <a:latin typeface="微软雅黑 Light" panose="020B0502040204020203" pitchFamily="34" charset="-122"/>
                <a:ea typeface="微软雅黑 Light" panose="020B0502040204020203" pitchFamily="34" charset="-122"/>
              </a:rPr>
              <a:t>{</a:t>
            </a:r>
            <a:r>
              <a:rPr lang="en-US" altLang="zh-CN" sz="2400" dirty="0" err="1">
                <a:solidFill>
                  <a:prstClr val="black"/>
                </a:solidFill>
                <a:latin typeface="微软雅黑 Light" panose="020B0502040204020203" pitchFamily="34" charset="-122"/>
                <a:ea typeface="微软雅黑 Light" panose="020B0502040204020203" pitchFamily="34" charset="-122"/>
              </a:rPr>
              <a:t>m,n</a:t>
            </a:r>
            <a:r>
              <a:rPr lang="en-US" altLang="zh-CN" sz="2400" dirty="0">
                <a:solidFill>
                  <a:prstClr val="black"/>
                </a:solidFill>
                <a:latin typeface="微软雅黑 Light" panose="020B0502040204020203" pitchFamily="34" charset="-122"/>
                <a:ea typeface="微软雅黑 Light" panose="020B0502040204020203" pitchFamily="34" charset="-122"/>
              </a:rPr>
              <a:t>} </a:t>
            </a:r>
            <a:r>
              <a:rPr lang="zh-CN" altLang="en-US" sz="2400" dirty="0">
                <a:solidFill>
                  <a:prstClr val="black"/>
                </a:solidFill>
                <a:latin typeface="微软雅黑 Light" panose="020B0502040204020203" pitchFamily="34" charset="-122"/>
                <a:ea typeface="微软雅黑 Light" panose="020B0502040204020203" pitchFamily="34" charset="-122"/>
              </a:rPr>
              <a:t>表示，</a:t>
            </a:r>
            <a:r>
              <a:rPr lang="el-GR" altLang="zh-CN" sz="2400" dirty="0">
                <a:solidFill>
                  <a:prstClr val="black"/>
                </a:solidFill>
                <a:latin typeface="微软雅黑 Light" panose="020B0502040204020203" pitchFamily="34" charset="-122"/>
                <a:ea typeface="微软雅黑 Light" panose="020B0502040204020203" pitchFamily="34" charset="-122"/>
              </a:rPr>
              <a:t>α{</a:t>
            </a:r>
            <a:r>
              <a:rPr lang="en-US" altLang="zh-CN" sz="2400" dirty="0" err="1">
                <a:solidFill>
                  <a:prstClr val="black"/>
                </a:solidFill>
                <a:latin typeface="微软雅黑 Light" panose="020B0502040204020203" pitchFamily="34" charset="-122"/>
                <a:ea typeface="微软雅黑 Light" panose="020B0502040204020203" pitchFamily="34" charset="-122"/>
              </a:rPr>
              <a:t>m,n</a:t>
            </a:r>
            <a:r>
              <a:rPr lang="en-US" altLang="zh-CN" sz="2400" dirty="0">
                <a:solidFill>
                  <a:prstClr val="black"/>
                </a:solidFill>
                <a:latin typeface="微软雅黑 Light" panose="020B0502040204020203" pitchFamily="34" charset="-122"/>
                <a:ea typeface="微软雅黑 Light" panose="020B0502040204020203" pitchFamily="34" charset="-122"/>
              </a:rPr>
              <a:t>} </a:t>
            </a:r>
            <a:r>
              <a:rPr lang="zh-CN" altLang="en-US" sz="2400" dirty="0">
                <a:solidFill>
                  <a:prstClr val="black"/>
                </a:solidFill>
                <a:latin typeface="微软雅黑 Light" panose="020B0502040204020203" pitchFamily="34" charset="-122"/>
                <a:ea typeface="微软雅黑 Light" panose="020B0502040204020203" pitchFamily="34" charset="-122"/>
              </a:rPr>
              <a:t>与 </a:t>
            </a:r>
            <a:r>
              <a:rPr lang="el-GR" altLang="zh-CN" sz="2400" dirty="0">
                <a:solidFill>
                  <a:prstClr val="black"/>
                </a:solidFill>
                <a:latin typeface="微软雅黑 Light" panose="020B0502040204020203" pitchFamily="34" charset="-122"/>
                <a:ea typeface="微软雅黑 Light" panose="020B0502040204020203" pitchFamily="34" charset="-122"/>
              </a:rPr>
              <a:t>α </a:t>
            </a:r>
            <a:r>
              <a:rPr lang="zh-CN" altLang="en-US" sz="2400" dirty="0">
                <a:solidFill>
                  <a:prstClr val="black"/>
                </a:solidFill>
                <a:latin typeface="微软雅黑 Light" panose="020B0502040204020203" pitchFamily="34" charset="-122"/>
                <a:ea typeface="微软雅黑 Light" panose="020B0502040204020203" pitchFamily="34" charset="-122"/>
              </a:rPr>
              <a:t>匹配的串的 </a:t>
            </a:r>
            <a:r>
              <a:rPr lang="en-US" altLang="zh-CN" sz="2400" dirty="0">
                <a:solidFill>
                  <a:prstClr val="black"/>
                </a:solidFill>
                <a:latin typeface="微软雅黑 Light" panose="020B0502040204020203" pitchFamily="34" charset="-122"/>
                <a:ea typeface="微软雅黑 Light" panose="020B0502040204020203" pitchFamily="34" charset="-122"/>
              </a:rPr>
              <a:t>m </a:t>
            </a:r>
            <a:r>
              <a:rPr lang="zh-CN" altLang="en-US" sz="2400" dirty="0">
                <a:solidFill>
                  <a:prstClr val="black"/>
                </a:solidFill>
                <a:latin typeface="微软雅黑 Light" panose="020B0502040204020203" pitchFamily="34" charset="-122"/>
                <a:ea typeface="微软雅黑 Light" panose="020B0502040204020203" pitchFamily="34" charset="-122"/>
              </a:rPr>
              <a:t>到 </a:t>
            </a:r>
            <a:r>
              <a:rPr lang="en-US" altLang="zh-CN" sz="2400" dirty="0">
                <a:solidFill>
                  <a:prstClr val="black"/>
                </a:solidFill>
                <a:latin typeface="微软雅黑 Light" panose="020B0502040204020203" pitchFamily="34" charset="-122"/>
                <a:ea typeface="微软雅黑 Light" panose="020B0502040204020203" pitchFamily="34" charset="-122"/>
              </a:rPr>
              <a:t>n </a:t>
            </a:r>
            <a:r>
              <a:rPr lang="zh-CN" altLang="en-US" sz="2400" dirty="0">
                <a:solidFill>
                  <a:prstClr val="black"/>
                </a:solidFill>
                <a:latin typeface="微软雅黑 Light" panose="020B0502040204020203" pitchFamily="34" charset="-122"/>
                <a:ea typeface="微软雅黑 Light" panose="020B0502040204020203" pitchFamily="34" charset="-122"/>
              </a:rPr>
              <a:t>次重复匹配 </a:t>
            </a:r>
            <a:endParaRPr lang="en-US" altLang="zh-CN" sz="2400" dirty="0">
              <a:solidFill>
                <a:prstClr val="black"/>
              </a:solidFill>
              <a:latin typeface="微软雅黑 Light" panose="020B0502040204020203" pitchFamily="34" charset="-122"/>
              <a:ea typeface="微软雅黑 Light" panose="020B0502040204020203" pitchFamily="34" charset="-122"/>
            </a:endParaRPr>
          </a:p>
          <a:p>
            <a:pPr marL="800100" lvl="1" indent="-342900">
              <a:lnSpc>
                <a:spcPct val="150000"/>
              </a:lnSpc>
              <a:buClr>
                <a:srgbClr val="3BBC5D"/>
              </a:buClr>
              <a:buFont typeface="Wingdings" panose="05000000000000000000" pitchFamily="2" charset="2"/>
              <a:buChar char="l"/>
            </a:pPr>
            <a:r>
              <a:rPr lang="en-US" altLang="zh-CN" sz="2400" dirty="0">
                <a:solidFill>
                  <a:prstClr val="black"/>
                </a:solidFill>
                <a:latin typeface="微软雅黑 Light" panose="020B0502040204020203" pitchFamily="34" charset="-122"/>
                <a:ea typeface="微软雅黑 Light" panose="020B0502040204020203" pitchFamily="34" charset="-122"/>
              </a:rPr>
              <a:t>a{3,7} </a:t>
            </a:r>
            <a:r>
              <a:rPr lang="zh-CN" altLang="en-US" sz="2400" dirty="0">
                <a:solidFill>
                  <a:prstClr val="black"/>
                </a:solidFill>
                <a:latin typeface="微软雅黑 Light" panose="020B0502040204020203" pitchFamily="34" charset="-122"/>
                <a:ea typeface="微软雅黑 Light" panose="020B0502040204020203" pitchFamily="34" charset="-122"/>
              </a:rPr>
              <a:t>与 </a:t>
            </a:r>
            <a:r>
              <a:rPr lang="en-US" altLang="zh-CN" sz="2400" dirty="0">
                <a:solidFill>
                  <a:prstClr val="black"/>
                </a:solidFill>
                <a:latin typeface="微软雅黑 Light" panose="020B0502040204020203" pitchFamily="34" charset="-122"/>
                <a:ea typeface="微软雅黑 Light" panose="020B0502040204020203" pitchFamily="34" charset="-122"/>
              </a:rPr>
              <a:t>3 </a:t>
            </a:r>
            <a:r>
              <a:rPr lang="zh-CN" altLang="en-US" sz="2400" dirty="0">
                <a:solidFill>
                  <a:prstClr val="black"/>
                </a:solidFill>
                <a:latin typeface="微软雅黑 Light" panose="020B0502040204020203" pitchFamily="34" charset="-122"/>
                <a:ea typeface="微软雅黑 Light" panose="020B0502040204020203" pitchFamily="34" charset="-122"/>
              </a:rPr>
              <a:t>到 </a:t>
            </a:r>
            <a:r>
              <a:rPr lang="en-US" altLang="zh-CN" sz="2400" dirty="0">
                <a:solidFill>
                  <a:prstClr val="black"/>
                </a:solidFill>
                <a:latin typeface="微软雅黑 Light" panose="020B0502040204020203" pitchFamily="34" charset="-122"/>
                <a:ea typeface="微软雅黑 Light" panose="020B0502040204020203" pitchFamily="34" charset="-122"/>
              </a:rPr>
              <a:t>7 </a:t>
            </a:r>
            <a:r>
              <a:rPr lang="zh-CN" altLang="en-US" sz="2400" dirty="0">
                <a:solidFill>
                  <a:prstClr val="black"/>
                </a:solidFill>
                <a:latin typeface="微软雅黑 Light" panose="020B0502040204020203" pitchFamily="34" charset="-122"/>
                <a:ea typeface="微软雅黑 Light" panose="020B0502040204020203" pitchFamily="34" charset="-122"/>
              </a:rPr>
              <a:t>个 </a:t>
            </a:r>
            <a:r>
              <a:rPr lang="en-US" altLang="zh-CN" sz="2400" dirty="0">
                <a:solidFill>
                  <a:prstClr val="black"/>
                </a:solidFill>
                <a:latin typeface="微软雅黑 Light" panose="020B0502040204020203" pitchFamily="34" charset="-122"/>
                <a:ea typeface="微软雅黑 Light" panose="020B0502040204020203" pitchFamily="34" charset="-122"/>
              </a:rPr>
              <a:t>a </a:t>
            </a:r>
            <a:r>
              <a:rPr lang="zh-CN" altLang="en-US" sz="2400" dirty="0">
                <a:solidFill>
                  <a:prstClr val="black"/>
                </a:solidFill>
                <a:latin typeface="微软雅黑 Light" panose="020B0502040204020203" pitchFamily="34" charset="-122"/>
                <a:ea typeface="微软雅黑 Light" panose="020B0502040204020203" pitchFamily="34" charset="-122"/>
              </a:rPr>
              <a:t>构成的串匹配 </a:t>
            </a:r>
            <a:endParaRPr lang="en-US" altLang="zh-CN" sz="2400" dirty="0">
              <a:solidFill>
                <a:prstClr val="black"/>
              </a:solidFill>
              <a:latin typeface="微软雅黑 Light" panose="020B0502040204020203" pitchFamily="34" charset="-122"/>
              <a:ea typeface="微软雅黑 Light" panose="020B0502040204020203" pitchFamily="34" charset="-122"/>
            </a:endParaRPr>
          </a:p>
          <a:p>
            <a:pPr marL="800100" lvl="1" indent="-342900">
              <a:lnSpc>
                <a:spcPct val="150000"/>
              </a:lnSpc>
              <a:buClr>
                <a:srgbClr val="3BBC5D"/>
              </a:buClr>
              <a:buFont typeface="Wingdings" panose="05000000000000000000" pitchFamily="2" charset="2"/>
              <a:buChar char="l"/>
            </a:pPr>
            <a:r>
              <a:rPr lang="en-US" altLang="zh-CN" sz="2400" dirty="0">
                <a:solidFill>
                  <a:prstClr val="black"/>
                </a:solidFill>
                <a:latin typeface="微软雅黑 Light" panose="020B0502040204020203" pitchFamily="34" charset="-122"/>
                <a:ea typeface="微软雅黑 Light" panose="020B0502040204020203" pitchFamily="34" charset="-122"/>
              </a:rPr>
              <a:t>go{2,10}</a:t>
            </a:r>
            <a:r>
              <a:rPr lang="en-US" altLang="zh-CN" sz="2400" dirty="0" err="1">
                <a:solidFill>
                  <a:prstClr val="black"/>
                </a:solidFill>
                <a:latin typeface="微软雅黑 Light" panose="020B0502040204020203" pitchFamily="34" charset="-122"/>
                <a:ea typeface="微软雅黑 Light" panose="020B0502040204020203" pitchFamily="34" charset="-122"/>
              </a:rPr>
              <a:t>gle</a:t>
            </a:r>
            <a:r>
              <a:rPr lang="en-US" altLang="zh-CN" sz="2400" dirty="0">
                <a:solidFill>
                  <a:prstClr val="black"/>
                </a:solidFill>
                <a:latin typeface="微软雅黑 Light" panose="020B0502040204020203" pitchFamily="34" charset="-122"/>
                <a:ea typeface="微软雅黑 Light" panose="020B0502040204020203" pitchFamily="34" charset="-122"/>
              </a:rPr>
              <a:t> </a:t>
            </a:r>
            <a:r>
              <a:rPr lang="zh-CN" altLang="en-US" sz="2400" dirty="0">
                <a:solidFill>
                  <a:prstClr val="black"/>
                </a:solidFill>
                <a:latin typeface="微软雅黑 Light" panose="020B0502040204020203" pitchFamily="34" charset="-122"/>
                <a:ea typeface="微软雅黑 Light" panose="020B0502040204020203" pitchFamily="34" charset="-122"/>
              </a:rPr>
              <a:t>与 </a:t>
            </a:r>
            <a:r>
              <a:rPr lang="en-US" altLang="zh-CN" sz="2400" dirty="0">
                <a:solidFill>
                  <a:prstClr val="black"/>
                </a:solidFill>
                <a:latin typeface="微软雅黑 Light" panose="020B0502040204020203" pitchFamily="34" charset="-122"/>
                <a:ea typeface="微软雅黑 Light" panose="020B0502040204020203" pitchFamily="34" charset="-122"/>
              </a:rPr>
              <a:t>google, </a:t>
            </a:r>
            <a:r>
              <a:rPr lang="en-US" altLang="zh-CN" sz="2400" dirty="0" err="1">
                <a:solidFill>
                  <a:prstClr val="black"/>
                </a:solidFill>
                <a:latin typeface="微软雅黑 Light" panose="020B0502040204020203" pitchFamily="34" charset="-122"/>
                <a:ea typeface="微软雅黑 Light" panose="020B0502040204020203" pitchFamily="34" charset="-122"/>
              </a:rPr>
              <a:t>gooogle</a:t>
            </a:r>
            <a:r>
              <a:rPr lang="en-US" altLang="zh-CN" sz="2400" dirty="0">
                <a:solidFill>
                  <a:prstClr val="black"/>
                </a:solidFill>
                <a:latin typeface="微软雅黑 Light" panose="020B0502040204020203" pitchFamily="34" charset="-122"/>
                <a:ea typeface="微软雅黑 Light" panose="020B0502040204020203" pitchFamily="34" charset="-122"/>
              </a:rPr>
              <a:t>, ..., </a:t>
            </a:r>
            <a:r>
              <a:rPr lang="en-US" altLang="zh-CN" sz="2400" dirty="0" err="1">
                <a:solidFill>
                  <a:prstClr val="black"/>
                </a:solidFill>
                <a:latin typeface="微软雅黑 Light" panose="020B0502040204020203" pitchFamily="34" charset="-122"/>
                <a:ea typeface="微软雅黑 Light" panose="020B0502040204020203" pitchFamily="34" charset="-122"/>
              </a:rPr>
              <a:t>goooooooooogle</a:t>
            </a:r>
            <a:r>
              <a:rPr lang="en-US" altLang="zh-CN" sz="2400" dirty="0">
                <a:solidFill>
                  <a:prstClr val="black"/>
                </a:solidFill>
                <a:latin typeface="微软雅黑 Light" panose="020B0502040204020203" pitchFamily="34" charset="-122"/>
                <a:ea typeface="微软雅黑 Light" panose="020B0502040204020203" pitchFamily="34" charset="-122"/>
              </a:rPr>
              <a:t> </a:t>
            </a:r>
            <a:r>
              <a:rPr lang="zh-CN" altLang="en-US" sz="2400" dirty="0">
                <a:solidFill>
                  <a:prstClr val="black"/>
                </a:solidFill>
                <a:latin typeface="微软雅黑 Light" panose="020B0502040204020203" pitchFamily="34" charset="-122"/>
                <a:ea typeface="微软雅黑 Light" panose="020B0502040204020203" pitchFamily="34" charset="-122"/>
              </a:rPr>
              <a:t>匹配</a:t>
            </a:r>
            <a:endParaRPr lang="en-US" altLang="zh-CN" sz="2400" dirty="0">
              <a:solidFill>
                <a:prstClr val="black"/>
              </a:solidFill>
              <a:latin typeface="微软雅黑 Light" panose="020B0502040204020203" pitchFamily="34" charset="-122"/>
              <a:ea typeface="微软雅黑 Light" panose="020B0502040204020203" pitchFamily="34" charset="-122"/>
            </a:endParaRPr>
          </a:p>
          <a:p>
            <a:pPr marL="800100" lvl="1" indent="-342900">
              <a:lnSpc>
                <a:spcPct val="150000"/>
              </a:lnSpc>
              <a:buClr>
                <a:srgbClr val="3BBC5D"/>
              </a:buClr>
              <a:buFont typeface="Wingdings" panose="05000000000000000000" pitchFamily="2" charset="2"/>
              <a:buChar char="l"/>
            </a:pPr>
            <a:r>
              <a:rPr lang="zh-CN" altLang="en-US" sz="2400" dirty="0">
                <a:solidFill>
                  <a:prstClr val="black"/>
                </a:solidFill>
                <a:latin typeface="微软雅黑 Light" panose="020B0502040204020203" pitchFamily="34" charset="-122"/>
                <a:ea typeface="微软雅黑 Light" panose="020B0502040204020203" pitchFamily="34" charset="-122"/>
              </a:rPr>
              <a:t>重复范围中的 </a:t>
            </a:r>
            <a:r>
              <a:rPr lang="en-US" altLang="zh-CN" sz="2400" dirty="0">
                <a:solidFill>
                  <a:prstClr val="black"/>
                </a:solidFill>
                <a:latin typeface="微软雅黑 Light" panose="020B0502040204020203" pitchFamily="34" charset="-122"/>
                <a:ea typeface="微软雅黑 Light" panose="020B0502040204020203" pitchFamily="34" charset="-122"/>
              </a:rPr>
              <a:t>m </a:t>
            </a:r>
            <a:r>
              <a:rPr lang="zh-CN" altLang="en-US" sz="2400" dirty="0">
                <a:solidFill>
                  <a:prstClr val="black"/>
                </a:solidFill>
                <a:latin typeface="微软雅黑 Light" panose="020B0502040204020203" pitchFamily="34" charset="-122"/>
                <a:ea typeface="微软雅黑 Light" panose="020B0502040204020203" pitchFamily="34" charset="-122"/>
              </a:rPr>
              <a:t>和 </a:t>
            </a:r>
            <a:r>
              <a:rPr lang="en-US" altLang="zh-CN" sz="2400" dirty="0">
                <a:solidFill>
                  <a:prstClr val="black"/>
                </a:solidFill>
                <a:latin typeface="微软雅黑 Light" panose="020B0502040204020203" pitchFamily="34" charset="-122"/>
                <a:ea typeface="微软雅黑 Light" panose="020B0502040204020203" pitchFamily="34" charset="-122"/>
              </a:rPr>
              <a:t>n </a:t>
            </a:r>
            <a:r>
              <a:rPr lang="zh-CN" altLang="en-US" sz="2400" dirty="0">
                <a:solidFill>
                  <a:prstClr val="black"/>
                </a:solidFill>
                <a:latin typeface="微软雅黑 Light" panose="020B0502040204020203" pitchFamily="34" charset="-122"/>
                <a:ea typeface="微软雅黑 Light" panose="020B0502040204020203" pitchFamily="34" charset="-122"/>
              </a:rPr>
              <a:t>均可以省略，</a:t>
            </a:r>
            <a:r>
              <a:rPr lang="el-GR" altLang="zh-CN" sz="2400" dirty="0">
                <a:solidFill>
                  <a:prstClr val="black"/>
                </a:solidFill>
                <a:latin typeface="微软雅黑 Light" panose="020B0502040204020203" pitchFamily="34" charset="-122"/>
                <a:ea typeface="微软雅黑 Light" panose="020B0502040204020203" pitchFamily="34" charset="-122"/>
              </a:rPr>
              <a:t>α{,</a:t>
            </a:r>
            <a:r>
              <a:rPr lang="en-US" altLang="zh-CN" sz="2400" dirty="0">
                <a:solidFill>
                  <a:prstClr val="black"/>
                </a:solidFill>
                <a:latin typeface="微软雅黑 Light" panose="020B0502040204020203" pitchFamily="34" charset="-122"/>
                <a:ea typeface="微软雅黑 Light" panose="020B0502040204020203" pitchFamily="34" charset="-122"/>
              </a:rPr>
              <a:t>n} </a:t>
            </a:r>
            <a:r>
              <a:rPr lang="zh-CN" altLang="en-US" sz="2400" dirty="0">
                <a:solidFill>
                  <a:prstClr val="black"/>
                </a:solidFill>
                <a:latin typeface="微软雅黑 Light" panose="020B0502040204020203" pitchFamily="34" charset="-122"/>
                <a:ea typeface="微软雅黑 Light" panose="020B0502040204020203" pitchFamily="34" charset="-122"/>
              </a:rPr>
              <a:t>表示 </a:t>
            </a:r>
            <a:r>
              <a:rPr lang="el-GR" altLang="zh-CN" sz="2400" dirty="0">
                <a:solidFill>
                  <a:prstClr val="black"/>
                </a:solidFill>
                <a:latin typeface="微软雅黑 Light" panose="020B0502040204020203" pitchFamily="34" charset="-122"/>
                <a:ea typeface="微软雅黑 Light" panose="020B0502040204020203" pitchFamily="34" charset="-122"/>
              </a:rPr>
              <a:t>α{0,</a:t>
            </a:r>
            <a:r>
              <a:rPr lang="en-US" altLang="zh-CN" sz="2400" dirty="0">
                <a:solidFill>
                  <a:prstClr val="black"/>
                </a:solidFill>
                <a:latin typeface="微软雅黑 Light" panose="020B0502040204020203" pitchFamily="34" charset="-122"/>
                <a:ea typeface="微软雅黑 Light" panose="020B0502040204020203" pitchFamily="34" charset="-122"/>
              </a:rPr>
              <a:t>n}</a:t>
            </a:r>
            <a:r>
              <a:rPr lang="zh-CN" altLang="en-US" sz="2400" dirty="0">
                <a:solidFill>
                  <a:prstClr val="black"/>
                </a:solidFill>
                <a:latin typeface="微软雅黑 Light" panose="020B0502040204020203" pitchFamily="34" charset="-122"/>
                <a:ea typeface="微软雅黑 Light" panose="020B0502040204020203" pitchFamily="34" charset="-122"/>
              </a:rPr>
              <a:t>，而 </a:t>
            </a:r>
            <a:r>
              <a:rPr lang="el-GR" altLang="zh-CN" sz="2400" dirty="0">
                <a:solidFill>
                  <a:prstClr val="black"/>
                </a:solidFill>
                <a:latin typeface="微软雅黑 Light" panose="020B0502040204020203" pitchFamily="34" charset="-122"/>
                <a:ea typeface="微软雅黑 Light" panose="020B0502040204020203" pitchFamily="34" charset="-122"/>
              </a:rPr>
              <a:t>α{</a:t>
            </a:r>
            <a:r>
              <a:rPr lang="en-US" altLang="zh-CN" sz="2400" dirty="0">
                <a:solidFill>
                  <a:prstClr val="black"/>
                </a:solidFill>
                <a:latin typeface="微软雅黑 Light" panose="020B0502040204020203" pitchFamily="34" charset="-122"/>
                <a:ea typeface="微软雅黑 Light" panose="020B0502040204020203" pitchFamily="34" charset="-122"/>
              </a:rPr>
              <a:t>m,} </a:t>
            </a:r>
            <a:r>
              <a:rPr lang="zh-CN" altLang="en-US" sz="2400" dirty="0">
                <a:solidFill>
                  <a:prstClr val="black"/>
                </a:solidFill>
                <a:latin typeface="微软雅黑 Light" panose="020B0502040204020203" pitchFamily="34" charset="-122"/>
                <a:ea typeface="微软雅黑 Light" panose="020B0502040204020203" pitchFamily="34" charset="-122"/>
              </a:rPr>
              <a:t>表示 </a:t>
            </a:r>
            <a:r>
              <a:rPr lang="el-GR" altLang="zh-CN" sz="2400" dirty="0">
                <a:solidFill>
                  <a:prstClr val="black"/>
                </a:solidFill>
                <a:latin typeface="微软雅黑 Light" panose="020B0502040204020203" pitchFamily="34" charset="-122"/>
                <a:ea typeface="微软雅黑 Light" panose="020B0502040204020203" pitchFamily="34" charset="-122"/>
              </a:rPr>
              <a:t>α{</a:t>
            </a:r>
            <a:r>
              <a:rPr lang="en-US" altLang="zh-CN" sz="2400" dirty="0" err="1">
                <a:solidFill>
                  <a:prstClr val="black"/>
                </a:solidFill>
                <a:latin typeface="微软雅黑 Light" panose="020B0502040204020203" pitchFamily="34" charset="-122"/>
                <a:ea typeface="微软雅黑 Light" panose="020B0502040204020203" pitchFamily="34" charset="-122"/>
              </a:rPr>
              <a:t>m,infinity</a:t>
            </a:r>
            <a:r>
              <a:rPr lang="en-US" altLang="zh-CN" sz="2400" dirty="0">
                <a:solidFill>
                  <a:prstClr val="black"/>
                </a:solidFill>
                <a:latin typeface="微软雅黑 Light" panose="020B0502040204020203" pitchFamily="34" charset="-122"/>
                <a:ea typeface="微软雅黑 Light" panose="020B0502040204020203" pitchFamily="34" charset="-122"/>
              </a:rPr>
              <a:t>}</a:t>
            </a:r>
            <a:r>
              <a:rPr lang="zh-CN" altLang="en-US" sz="2400" dirty="0">
                <a:solidFill>
                  <a:prstClr val="black"/>
                </a:solidFill>
                <a:latin typeface="微软雅黑 Light" panose="020B0502040204020203" pitchFamily="34" charset="-122"/>
                <a:ea typeface="微软雅黑 Light" panose="020B0502040204020203" pitchFamily="34" charset="-122"/>
              </a:rPr>
              <a:t>。</a:t>
            </a:r>
            <a:endParaRPr lang="en-US" altLang="zh-CN" sz="2400" dirty="0">
              <a:solidFill>
                <a:prstClr val="black"/>
              </a:solidFill>
              <a:latin typeface="微软雅黑 Light" panose="020B0502040204020203" pitchFamily="34" charset="-122"/>
              <a:ea typeface="微软雅黑 Light" panose="020B0502040204020203" pitchFamily="34" charset="-122"/>
            </a:endParaRPr>
          </a:p>
          <a:p>
            <a:pPr marL="800100" lvl="1" indent="-342900">
              <a:lnSpc>
                <a:spcPct val="150000"/>
              </a:lnSpc>
              <a:buClr>
                <a:srgbClr val="3BBC5D"/>
              </a:buClr>
              <a:buFont typeface="Wingdings" panose="05000000000000000000" pitchFamily="2" charset="2"/>
              <a:buChar char="l"/>
            </a:pPr>
            <a:r>
              <a:rPr lang="zh-CN" altLang="en-US" sz="2400" dirty="0">
                <a:solidFill>
                  <a:prstClr val="black"/>
                </a:solidFill>
                <a:latin typeface="微软雅黑 Light" panose="020B0502040204020203" pitchFamily="34" charset="-122"/>
                <a:ea typeface="微软雅黑 Light" panose="020B0502040204020203" pitchFamily="34" charset="-122"/>
              </a:rPr>
              <a:t>之前介绍的几种重复都可以用这个形式表示： </a:t>
            </a:r>
            <a:r>
              <a:rPr lang="el-GR" altLang="zh-CN" sz="2400" dirty="0">
                <a:solidFill>
                  <a:prstClr val="black"/>
                </a:solidFill>
                <a:latin typeface="微软雅黑 Light" panose="020B0502040204020203" pitchFamily="34" charset="-122"/>
                <a:ea typeface="微软雅黑 Light" panose="020B0502040204020203" pitchFamily="34" charset="-122"/>
              </a:rPr>
              <a:t>α{</a:t>
            </a:r>
            <a:r>
              <a:rPr lang="en-US" altLang="zh-CN" sz="2400" dirty="0">
                <a:solidFill>
                  <a:prstClr val="black"/>
                </a:solidFill>
                <a:latin typeface="微软雅黑 Light" panose="020B0502040204020203" pitchFamily="34" charset="-122"/>
                <a:ea typeface="微软雅黑 Light" panose="020B0502040204020203" pitchFamily="34" charset="-122"/>
              </a:rPr>
              <a:t>n} </a:t>
            </a:r>
            <a:r>
              <a:rPr lang="zh-CN" altLang="en-US" sz="2400" dirty="0">
                <a:solidFill>
                  <a:prstClr val="black"/>
                </a:solidFill>
                <a:latin typeface="微软雅黑 Light" panose="020B0502040204020203" pitchFamily="34" charset="-122"/>
                <a:ea typeface="微软雅黑 Light" panose="020B0502040204020203" pitchFamily="34" charset="-122"/>
              </a:rPr>
              <a:t>等价于 </a:t>
            </a:r>
            <a:r>
              <a:rPr lang="el-GR" altLang="zh-CN" sz="2400" dirty="0">
                <a:solidFill>
                  <a:prstClr val="black"/>
                </a:solidFill>
                <a:latin typeface="微软雅黑 Light" panose="020B0502040204020203" pitchFamily="34" charset="-122"/>
                <a:ea typeface="微软雅黑 Light" panose="020B0502040204020203" pitchFamily="34" charset="-122"/>
              </a:rPr>
              <a:t>α{</a:t>
            </a:r>
            <a:r>
              <a:rPr lang="en-US" altLang="zh-CN" sz="2400" dirty="0" err="1">
                <a:solidFill>
                  <a:prstClr val="black"/>
                </a:solidFill>
                <a:latin typeface="微软雅黑 Light" panose="020B0502040204020203" pitchFamily="34" charset="-122"/>
                <a:ea typeface="微软雅黑 Light" panose="020B0502040204020203" pitchFamily="34" charset="-122"/>
              </a:rPr>
              <a:t>n,n</a:t>
            </a:r>
            <a:r>
              <a:rPr lang="en-US" altLang="zh-CN" sz="2400" dirty="0">
                <a:solidFill>
                  <a:prstClr val="black"/>
                </a:solidFill>
                <a:latin typeface="微软雅黑 Light" panose="020B0502040204020203" pitchFamily="34" charset="-122"/>
                <a:ea typeface="微软雅黑 Light" panose="020B0502040204020203" pitchFamily="34" charset="-122"/>
              </a:rPr>
              <a:t>}</a:t>
            </a:r>
            <a:r>
              <a:rPr lang="zh-CN" altLang="en-US" sz="2400" dirty="0">
                <a:solidFill>
                  <a:prstClr val="black"/>
                </a:solidFill>
                <a:latin typeface="微软雅黑 Light" panose="020B0502040204020203" pitchFamily="34" charset="-122"/>
                <a:ea typeface="微软雅黑 Light" panose="020B0502040204020203" pitchFamily="34" charset="-122"/>
              </a:rPr>
              <a:t>，</a:t>
            </a:r>
            <a:r>
              <a:rPr lang="el-GR" altLang="zh-CN" sz="2400" dirty="0">
                <a:solidFill>
                  <a:prstClr val="black"/>
                </a:solidFill>
                <a:latin typeface="微软雅黑 Light" panose="020B0502040204020203" pitchFamily="34" charset="-122"/>
                <a:ea typeface="微软雅黑 Light" panose="020B0502040204020203" pitchFamily="34" charset="-122"/>
              </a:rPr>
              <a:t>α? </a:t>
            </a:r>
            <a:r>
              <a:rPr lang="zh-CN" altLang="en-US" sz="2400" dirty="0">
                <a:solidFill>
                  <a:prstClr val="black"/>
                </a:solidFill>
                <a:latin typeface="微软雅黑 Light" panose="020B0502040204020203" pitchFamily="34" charset="-122"/>
                <a:ea typeface="微软雅黑 Light" panose="020B0502040204020203" pitchFamily="34" charset="-122"/>
              </a:rPr>
              <a:t>等价于 </a:t>
            </a:r>
            <a:r>
              <a:rPr lang="el-GR" altLang="zh-CN" sz="2400" dirty="0">
                <a:solidFill>
                  <a:prstClr val="black"/>
                </a:solidFill>
                <a:latin typeface="微软雅黑 Light" panose="020B0502040204020203" pitchFamily="34" charset="-122"/>
                <a:ea typeface="微软雅黑 Light" panose="020B0502040204020203" pitchFamily="34" charset="-122"/>
              </a:rPr>
              <a:t>α{0,1} α* </a:t>
            </a:r>
            <a:r>
              <a:rPr lang="zh-CN" altLang="en-US" sz="2400" dirty="0">
                <a:solidFill>
                  <a:prstClr val="black"/>
                </a:solidFill>
                <a:latin typeface="微软雅黑 Light" panose="020B0502040204020203" pitchFamily="34" charset="-122"/>
                <a:ea typeface="微软雅黑 Light" panose="020B0502040204020203" pitchFamily="34" charset="-122"/>
              </a:rPr>
              <a:t>等价于 </a:t>
            </a:r>
            <a:r>
              <a:rPr lang="el-GR" altLang="zh-CN" sz="2400" dirty="0">
                <a:solidFill>
                  <a:prstClr val="black"/>
                </a:solidFill>
                <a:latin typeface="微软雅黑 Light" panose="020B0502040204020203" pitchFamily="34" charset="-122"/>
                <a:ea typeface="微软雅黑 Light" panose="020B0502040204020203" pitchFamily="34" charset="-122"/>
              </a:rPr>
              <a:t>α{0,</a:t>
            </a:r>
            <a:r>
              <a:rPr lang="en-US" altLang="zh-CN" sz="2400" dirty="0">
                <a:solidFill>
                  <a:prstClr val="black"/>
                </a:solidFill>
                <a:latin typeface="微软雅黑 Light" panose="020B0502040204020203" pitchFamily="34" charset="-122"/>
                <a:ea typeface="微软雅黑 Light" panose="020B0502040204020203" pitchFamily="34" charset="-122"/>
              </a:rPr>
              <a:t>infinity}</a:t>
            </a:r>
            <a:r>
              <a:rPr lang="zh-CN" altLang="en-US" sz="2400" dirty="0">
                <a:solidFill>
                  <a:prstClr val="black"/>
                </a:solidFill>
                <a:latin typeface="微软雅黑 Light" panose="020B0502040204020203" pitchFamily="34" charset="-122"/>
                <a:ea typeface="微软雅黑 Light" panose="020B0502040204020203" pitchFamily="34" charset="-122"/>
              </a:rPr>
              <a:t>，</a:t>
            </a:r>
            <a:r>
              <a:rPr lang="el-GR" altLang="zh-CN" sz="2400" dirty="0">
                <a:solidFill>
                  <a:prstClr val="black"/>
                </a:solidFill>
                <a:latin typeface="微软雅黑 Light" panose="020B0502040204020203" pitchFamily="34" charset="-122"/>
                <a:ea typeface="微软雅黑 Light" panose="020B0502040204020203" pitchFamily="34" charset="-122"/>
              </a:rPr>
              <a:t>α+ </a:t>
            </a:r>
            <a:r>
              <a:rPr lang="zh-CN" altLang="en-US" sz="2400" dirty="0">
                <a:solidFill>
                  <a:prstClr val="black"/>
                </a:solidFill>
                <a:latin typeface="微软雅黑 Light" panose="020B0502040204020203" pitchFamily="34" charset="-122"/>
                <a:ea typeface="微软雅黑 Light" panose="020B0502040204020203" pitchFamily="34" charset="-122"/>
              </a:rPr>
              <a:t>等价于 </a:t>
            </a:r>
            <a:r>
              <a:rPr lang="el-GR" altLang="zh-CN" sz="2400" dirty="0">
                <a:solidFill>
                  <a:prstClr val="black"/>
                </a:solidFill>
                <a:latin typeface="微软雅黑 Light" panose="020B0502040204020203" pitchFamily="34" charset="-122"/>
                <a:ea typeface="微软雅黑 Light" panose="020B0502040204020203" pitchFamily="34" charset="-122"/>
              </a:rPr>
              <a:t>α{1,</a:t>
            </a:r>
            <a:r>
              <a:rPr lang="en-US" altLang="zh-CN" sz="2400" dirty="0">
                <a:solidFill>
                  <a:prstClr val="black"/>
                </a:solidFill>
                <a:latin typeface="微软雅黑 Light" panose="020B0502040204020203" pitchFamily="34" charset="-122"/>
                <a:ea typeface="微软雅黑 Light" panose="020B0502040204020203" pitchFamily="34" charset="-122"/>
              </a:rPr>
              <a:t>infinity} </a:t>
            </a:r>
          </a:p>
        </p:txBody>
      </p:sp>
    </p:spTree>
    <p:extLst>
      <p:ext uri="{BB962C8B-B14F-4D97-AF65-F5344CB8AC3E}">
        <p14:creationId xmlns:p14="http://schemas.microsoft.com/office/powerpoint/2010/main" xmlns="" val="2941498290"/>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5"/>
          <p:cNvSpPr txBox="1"/>
          <p:nvPr/>
        </p:nvSpPr>
        <p:spPr>
          <a:xfrm>
            <a:off x="911424" y="836712"/>
            <a:ext cx="2664296" cy="400110"/>
          </a:xfrm>
          <a:prstGeom prst="rect">
            <a:avLst/>
          </a:prstGeom>
          <a:noFill/>
        </p:spPr>
        <p:txBody>
          <a:bodyPr wrap="square" rtlCol="0">
            <a:spAutoFit/>
          </a:bodyPr>
          <a:lstStyle/>
          <a:p>
            <a:r>
              <a:rPr lang="zh-CN" altLang="en-US" sz="2000" dirty="0">
                <a:solidFill>
                  <a:prstClr val="white"/>
                </a:solidFill>
                <a:latin typeface="微软雅黑 Light" panose="020B0502040204020203" pitchFamily="34" charset="-122"/>
                <a:ea typeface="微软雅黑 Light" panose="020B0502040204020203" pitchFamily="34" charset="-122"/>
              </a:rPr>
              <a:t>聚类分析</a:t>
            </a:r>
          </a:p>
        </p:txBody>
      </p:sp>
      <p:sp>
        <p:nvSpPr>
          <p:cNvPr id="14" name="矩形 28"/>
          <p:cNvSpPr/>
          <p:nvPr/>
        </p:nvSpPr>
        <p:spPr>
          <a:xfrm>
            <a:off x="-18898" y="671163"/>
            <a:ext cx="510214" cy="598302"/>
          </a:xfrm>
          <a:prstGeom prst="rect">
            <a:avLst/>
          </a:prstGeom>
          <a:solidFill>
            <a:srgbClr val="3BBC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
        <p:nvSpPr>
          <p:cNvPr id="15" name="矩形 4"/>
          <p:cNvSpPr/>
          <p:nvPr/>
        </p:nvSpPr>
        <p:spPr>
          <a:xfrm>
            <a:off x="479375" y="674237"/>
            <a:ext cx="1862043" cy="595228"/>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6" name="文本框 5"/>
          <p:cNvSpPr txBox="1"/>
          <p:nvPr/>
        </p:nvSpPr>
        <p:spPr>
          <a:xfrm>
            <a:off x="953786" y="709485"/>
            <a:ext cx="4019996" cy="523220"/>
          </a:xfrm>
          <a:prstGeom prst="rect">
            <a:avLst/>
          </a:prstGeom>
          <a:noFill/>
        </p:spPr>
        <p:txBody>
          <a:bodyPr wrap="square" rtlCol="0">
            <a:spAutoFit/>
          </a:bodyPr>
          <a:lstStyle/>
          <a:p>
            <a:r>
              <a:rPr lang="zh-CN" altLang="en-US" sz="2800" dirty="0" smtClean="0">
                <a:solidFill>
                  <a:prstClr val="white"/>
                </a:solidFill>
                <a:latin typeface="微软雅黑 Light" panose="020B0502040204020203" pitchFamily="34" charset="-122"/>
                <a:ea typeface="微软雅黑 Light" panose="020B0502040204020203" pitchFamily="34" charset="-122"/>
              </a:rPr>
              <a:t>重复</a:t>
            </a:r>
            <a:endParaRPr lang="zh-CN" altLang="en-US" sz="2800" dirty="0">
              <a:solidFill>
                <a:prstClr val="white"/>
              </a:solidFill>
              <a:latin typeface="微软雅黑 Light" panose="020B0502040204020203" pitchFamily="34" charset="-122"/>
              <a:ea typeface="微软雅黑 Light" panose="020B0502040204020203" pitchFamily="34" charset="-122"/>
            </a:endParaRPr>
          </a:p>
        </p:txBody>
      </p:sp>
      <p:sp>
        <p:nvSpPr>
          <p:cNvPr id="17" name="Freeform 83"/>
          <p:cNvSpPr>
            <a:spLocks noChangeArrowheads="1"/>
          </p:cNvSpPr>
          <p:nvPr/>
        </p:nvSpPr>
        <p:spPr bwMode="auto">
          <a:xfrm>
            <a:off x="92209" y="826314"/>
            <a:ext cx="288000" cy="288000"/>
          </a:xfrm>
          <a:custGeom>
            <a:avLst/>
            <a:gdLst>
              <a:gd name="T0" fmla="*/ 38764526 w 602"/>
              <a:gd name="T1" fmla="*/ 78442719 h 602"/>
              <a:gd name="T2" fmla="*/ 38764526 w 602"/>
              <a:gd name="T3" fmla="*/ 78442719 h 602"/>
              <a:gd name="T4" fmla="*/ 0 w 602"/>
              <a:gd name="T5" fmla="*/ 38764526 h 602"/>
              <a:gd name="T6" fmla="*/ 38764526 w 602"/>
              <a:gd name="T7" fmla="*/ 0 h 602"/>
              <a:gd name="T8" fmla="*/ 78442719 w 602"/>
              <a:gd name="T9" fmla="*/ 38764526 h 602"/>
              <a:gd name="T10" fmla="*/ 38764526 w 602"/>
              <a:gd name="T11" fmla="*/ 78442719 h 602"/>
              <a:gd name="T12" fmla="*/ 61866665 w 602"/>
              <a:gd name="T13" fmla="*/ 16576054 h 602"/>
              <a:gd name="T14" fmla="*/ 61866665 w 602"/>
              <a:gd name="T15" fmla="*/ 16576054 h 602"/>
              <a:gd name="T16" fmla="*/ 38764526 w 602"/>
              <a:gd name="T17" fmla="*/ 38764526 h 602"/>
              <a:gd name="T18" fmla="*/ 38764526 w 602"/>
              <a:gd name="T19" fmla="*/ 7308970 h 602"/>
              <a:gd name="T20" fmla="*/ 7439751 w 602"/>
              <a:gd name="T21" fmla="*/ 38764526 h 602"/>
              <a:gd name="T22" fmla="*/ 38764526 w 602"/>
              <a:gd name="T23" fmla="*/ 71002968 h 602"/>
              <a:gd name="T24" fmla="*/ 71002968 w 602"/>
              <a:gd name="T25" fmla="*/ 38764526 h 602"/>
              <a:gd name="T26" fmla="*/ 61866665 w 602"/>
              <a:gd name="T27" fmla="*/ 16576054 h 60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02" h="602">
                <a:moveTo>
                  <a:pt x="297" y="601"/>
                </a:moveTo>
                <a:lnTo>
                  <a:pt x="297" y="601"/>
                </a:lnTo>
                <a:cubicBezTo>
                  <a:pt x="135" y="601"/>
                  <a:pt x="0" y="466"/>
                  <a:pt x="0" y="297"/>
                </a:cubicBezTo>
                <a:cubicBezTo>
                  <a:pt x="0" y="134"/>
                  <a:pt x="135" y="0"/>
                  <a:pt x="297" y="0"/>
                </a:cubicBezTo>
                <a:cubicBezTo>
                  <a:pt x="467" y="0"/>
                  <a:pt x="601" y="134"/>
                  <a:pt x="601" y="297"/>
                </a:cubicBezTo>
                <a:cubicBezTo>
                  <a:pt x="601" y="466"/>
                  <a:pt x="467" y="601"/>
                  <a:pt x="297" y="601"/>
                </a:cubicBezTo>
                <a:close/>
                <a:moveTo>
                  <a:pt x="474" y="127"/>
                </a:moveTo>
                <a:lnTo>
                  <a:pt x="474" y="127"/>
                </a:lnTo>
                <a:cubicBezTo>
                  <a:pt x="297" y="297"/>
                  <a:pt x="297" y="297"/>
                  <a:pt x="297" y="297"/>
                </a:cubicBezTo>
                <a:cubicBezTo>
                  <a:pt x="297" y="56"/>
                  <a:pt x="297" y="56"/>
                  <a:pt x="297" y="56"/>
                </a:cubicBezTo>
                <a:cubicBezTo>
                  <a:pt x="163" y="56"/>
                  <a:pt x="57" y="162"/>
                  <a:pt x="57" y="297"/>
                </a:cubicBezTo>
                <a:cubicBezTo>
                  <a:pt x="57" y="431"/>
                  <a:pt x="163" y="544"/>
                  <a:pt x="297" y="544"/>
                </a:cubicBezTo>
                <a:cubicBezTo>
                  <a:pt x="431" y="544"/>
                  <a:pt x="544" y="431"/>
                  <a:pt x="544" y="297"/>
                </a:cubicBezTo>
                <a:cubicBezTo>
                  <a:pt x="544" y="233"/>
                  <a:pt x="516" y="169"/>
                  <a:pt x="474" y="127"/>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solidFill>
                <a:prstClr val="black"/>
              </a:solidFill>
            </a:endParaRPr>
          </a:p>
        </p:txBody>
      </p:sp>
      <p:sp>
        <p:nvSpPr>
          <p:cNvPr id="18" name="TextBox 17"/>
          <p:cNvSpPr txBox="1"/>
          <p:nvPr/>
        </p:nvSpPr>
        <p:spPr>
          <a:xfrm>
            <a:off x="491316" y="1519093"/>
            <a:ext cx="11191170" cy="4524315"/>
          </a:xfrm>
          <a:prstGeom prst="rect">
            <a:avLst/>
          </a:prstGeom>
          <a:noFill/>
        </p:spPr>
        <p:txBody>
          <a:bodyPr wrap="square" rtlCol="0">
            <a:spAutoFit/>
          </a:bodyPr>
          <a:lstStyle/>
          <a:p>
            <a:pPr marL="342900" indent="-342900">
              <a:lnSpc>
                <a:spcPct val="150000"/>
              </a:lnSpc>
              <a:buClr>
                <a:srgbClr val="3BBC5D"/>
              </a:buClr>
              <a:buFont typeface="Wingdings" panose="05000000000000000000" pitchFamily="2" charset="2"/>
              <a:buChar char="l"/>
            </a:pPr>
            <a:r>
              <a:rPr lang="zh-CN" altLang="en-US" sz="2400" dirty="0">
                <a:solidFill>
                  <a:prstClr val="black"/>
                </a:solidFill>
                <a:latin typeface="微软雅黑 Light" panose="020B0502040204020203" pitchFamily="34" charset="-122"/>
                <a:ea typeface="微软雅黑 Light" panose="020B0502040204020203" pitchFamily="34" charset="-122"/>
              </a:rPr>
              <a:t>要特别注意的是，所有涉及重复的地方都会涉及一个概念</a:t>
            </a:r>
            <a:r>
              <a:rPr lang="zh-CN" altLang="en-US" sz="2400" dirty="0" smtClean="0">
                <a:solidFill>
                  <a:prstClr val="black"/>
                </a:solidFill>
                <a:latin typeface="微软雅黑 Light" panose="020B0502040204020203" pitchFamily="34" charset="-122"/>
                <a:ea typeface="微软雅黑 Light" panose="020B0502040204020203" pitchFamily="34" charset="-122"/>
              </a:rPr>
              <a:t>叫做</a:t>
            </a:r>
            <a:r>
              <a:rPr lang="en-US" altLang="zh-CN" sz="2400" dirty="0" smtClean="0">
                <a:solidFill>
                  <a:prstClr val="black"/>
                </a:solidFill>
                <a:latin typeface="微软雅黑 Light" panose="020B0502040204020203" pitchFamily="34" charset="-122"/>
                <a:ea typeface="微软雅黑 Light" panose="020B0502040204020203" pitchFamily="34" charset="-122"/>
              </a:rPr>
              <a:t>'</a:t>
            </a:r>
            <a:r>
              <a:rPr lang="zh-CN" altLang="en-US" sz="2400" dirty="0" smtClean="0">
                <a:solidFill>
                  <a:prstClr val="black"/>
                </a:solidFill>
                <a:latin typeface="微软雅黑 Light" panose="020B0502040204020203" pitchFamily="34" charset="-122"/>
                <a:ea typeface="微软雅黑 Light" panose="020B0502040204020203" pitchFamily="34" charset="-122"/>
              </a:rPr>
              <a:t>贪婪匹配</a:t>
            </a:r>
            <a:r>
              <a:rPr lang="en-US" altLang="zh-CN" sz="2400" dirty="0" smtClean="0">
                <a:solidFill>
                  <a:prstClr val="black"/>
                </a:solidFill>
                <a:latin typeface="微软雅黑 Light" panose="020B0502040204020203" pitchFamily="34" charset="-122"/>
                <a:ea typeface="微软雅黑 Light" panose="020B0502040204020203" pitchFamily="34" charset="-122"/>
              </a:rPr>
              <a:t>'</a:t>
            </a:r>
            <a:endParaRPr lang="en-US" altLang="zh-CN" sz="2400" dirty="0">
              <a:solidFill>
                <a:prstClr val="black"/>
              </a:solidFill>
              <a:latin typeface="微软雅黑 Light" panose="020B0502040204020203" pitchFamily="34" charset="-122"/>
              <a:ea typeface="微软雅黑 Light" panose="020B0502040204020203" pitchFamily="34" charset="-122"/>
            </a:endParaRPr>
          </a:p>
          <a:p>
            <a:pPr marL="342900" indent="-342900">
              <a:lnSpc>
                <a:spcPct val="150000"/>
              </a:lnSpc>
              <a:buClr>
                <a:srgbClr val="3BBC5D"/>
              </a:buClr>
              <a:buFont typeface="Wingdings" panose="05000000000000000000" pitchFamily="2" charset="2"/>
              <a:buChar char="l"/>
            </a:pPr>
            <a:endParaRPr lang="en-US" altLang="zh-CN" sz="2400" dirty="0">
              <a:solidFill>
                <a:prstClr val="black"/>
              </a:solidFill>
              <a:latin typeface="微软雅黑 Light" panose="020B0502040204020203" pitchFamily="34" charset="-122"/>
              <a:ea typeface="微软雅黑 Light" panose="020B0502040204020203" pitchFamily="34" charset="-122"/>
            </a:endParaRPr>
          </a:p>
          <a:p>
            <a:pPr marL="342900" indent="-342900">
              <a:lnSpc>
                <a:spcPct val="150000"/>
              </a:lnSpc>
              <a:buClr>
                <a:srgbClr val="3BBC5D"/>
              </a:buClr>
              <a:buFont typeface="Wingdings" panose="05000000000000000000" pitchFamily="2" charset="2"/>
              <a:buChar char="l"/>
            </a:pPr>
            <a:r>
              <a:rPr lang="zh-CN" altLang="en-US" sz="2400" dirty="0">
                <a:solidFill>
                  <a:prstClr val="black"/>
                </a:solidFill>
                <a:latin typeface="微软雅黑 Light" panose="020B0502040204020203" pitchFamily="34" charset="-122"/>
                <a:ea typeface="微软雅黑 Light" panose="020B0502040204020203" pitchFamily="34" charset="-122"/>
              </a:rPr>
              <a:t>例如：字符串为</a:t>
            </a:r>
            <a:r>
              <a:rPr lang="en-US" altLang="zh-CN" sz="2400" dirty="0" err="1">
                <a:solidFill>
                  <a:prstClr val="black"/>
                </a:solidFill>
                <a:latin typeface="微软雅黑 Light" panose="020B0502040204020203" pitchFamily="34" charset="-122"/>
                <a:ea typeface="微软雅黑 Light" panose="020B0502040204020203" pitchFamily="34" charset="-122"/>
              </a:rPr>
              <a:t>abcdddddddd</a:t>
            </a:r>
            <a:r>
              <a:rPr lang="zh-CN" altLang="en-US" sz="2400" dirty="0">
                <a:solidFill>
                  <a:prstClr val="black"/>
                </a:solidFill>
                <a:latin typeface="微软雅黑 Light" panose="020B0502040204020203" pitchFamily="34" charset="-122"/>
                <a:ea typeface="微软雅黑 Light" panose="020B0502040204020203" pitchFamily="34" charset="-122"/>
              </a:rPr>
              <a:t>，正则表达式为</a:t>
            </a:r>
            <a:r>
              <a:rPr lang="en-US" altLang="zh-CN" sz="2400" dirty="0" err="1">
                <a:solidFill>
                  <a:prstClr val="black"/>
                </a:solidFill>
                <a:latin typeface="微软雅黑 Light" panose="020B0502040204020203" pitchFamily="34" charset="-122"/>
                <a:ea typeface="微软雅黑 Light" panose="020B0502040204020203" pitchFamily="34" charset="-122"/>
              </a:rPr>
              <a:t>abcd</a:t>
            </a:r>
            <a:r>
              <a:rPr lang="en-US" altLang="zh-CN" sz="2400" dirty="0">
                <a:solidFill>
                  <a:prstClr val="black"/>
                </a:solidFill>
                <a:latin typeface="微软雅黑 Light" panose="020B0502040204020203" pitchFamily="34" charset="-122"/>
                <a:ea typeface="微软雅黑 Light" panose="020B0502040204020203" pitchFamily="34" charset="-122"/>
              </a:rPr>
              <a:t>{3:5}</a:t>
            </a:r>
          </a:p>
          <a:p>
            <a:pPr marL="342900" indent="-342900">
              <a:lnSpc>
                <a:spcPct val="150000"/>
              </a:lnSpc>
              <a:buClr>
                <a:srgbClr val="3BBC5D"/>
              </a:buClr>
              <a:buFont typeface="Wingdings" panose="05000000000000000000" pitchFamily="2" charset="2"/>
              <a:buChar char="l"/>
            </a:pPr>
            <a:r>
              <a:rPr lang="zh-CN" altLang="en-US" sz="2400" dirty="0">
                <a:solidFill>
                  <a:prstClr val="black"/>
                </a:solidFill>
                <a:latin typeface="微软雅黑 Light" panose="020B0502040204020203" pitchFamily="34" charset="-122"/>
                <a:ea typeface="微软雅黑 Light" panose="020B0502040204020203" pitchFamily="34" charset="-122"/>
              </a:rPr>
              <a:t>那么，正则表达式可以匹配</a:t>
            </a:r>
            <a:r>
              <a:rPr lang="en-US" altLang="zh-CN" sz="2400" dirty="0" err="1">
                <a:solidFill>
                  <a:prstClr val="black"/>
                </a:solidFill>
                <a:latin typeface="微软雅黑 Light" panose="020B0502040204020203" pitchFamily="34" charset="-122"/>
                <a:ea typeface="微软雅黑 Light" panose="020B0502040204020203" pitchFamily="34" charset="-122"/>
              </a:rPr>
              <a:t>abcddd</a:t>
            </a:r>
            <a:r>
              <a:rPr lang="zh-CN" altLang="en-US" sz="2400" dirty="0">
                <a:solidFill>
                  <a:prstClr val="black"/>
                </a:solidFill>
                <a:latin typeface="微软雅黑 Light" panose="020B0502040204020203" pitchFamily="34" charset="-122"/>
                <a:ea typeface="微软雅黑 Light" panose="020B0502040204020203" pitchFamily="34" charset="-122"/>
              </a:rPr>
              <a:t>、</a:t>
            </a:r>
            <a:r>
              <a:rPr lang="en-US" altLang="zh-CN" sz="2400" dirty="0" err="1">
                <a:solidFill>
                  <a:prstClr val="black"/>
                </a:solidFill>
                <a:latin typeface="微软雅黑 Light" panose="020B0502040204020203" pitchFamily="34" charset="-122"/>
                <a:ea typeface="微软雅黑 Light" panose="020B0502040204020203" pitchFamily="34" charset="-122"/>
              </a:rPr>
              <a:t>abcdddd</a:t>
            </a:r>
            <a:r>
              <a:rPr lang="zh-CN" altLang="en-US" sz="2400" dirty="0">
                <a:solidFill>
                  <a:prstClr val="black"/>
                </a:solidFill>
                <a:latin typeface="微软雅黑 Light" panose="020B0502040204020203" pitchFamily="34" charset="-122"/>
                <a:ea typeface="微软雅黑 Light" panose="020B0502040204020203" pitchFamily="34" charset="-122"/>
              </a:rPr>
              <a:t>、</a:t>
            </a:r>
            <a:r>
              <a:rPr lang="en-US" altLang="zh-CN" sz="2400" dirty="0" err="1">
                <a:solidFill>
                  <a:prstClr val="black"/>
                </a:solidFill>
                <a:latin typeface="微软雅黑 Light" panose="020B0502040204020203" pitchFamily="34" charset="-122"/>
                <a:ea typeface="微软雅黑 Light" panose="020B0502040204020203" pitchFamily="34" charset="-122"/>
              </a:rPr>
              <a:t>abcddddd</a:t>
            </a:r>
            <a:endParaRPr lang="en-US" altLang="zh-CN" sz="2400" dirty="0">
              <a:solidFill>
                <a:prstClr val="black"/>
              </a:solidFill>
              <a:latin typeface="微软雅黑 Light" panose="020B0502040204020203" pitchFamily="34" charset="-122"/>
              <a:ea typeface="微软雅黑 Light" panose="020B0502040204020203" pitchFamily="34" charset="-122"/>
            </a:endParaRPr>
          </a:p>
          <a:p>
            <a:pPr marL="342900" indent="-342900">
              <a:lnSpc>
                <a:spcPct val="150000"/>
              </a:lnSpc>
              <a:buClr>
                <a:srgbClr val="3BBC5D"/>
              </a:buClr>
              <a:buFont typeface="Wingdings" panose="05000000000000000000" pitchFamily="2" charset="2"/>
              <a:buChar char="l"/>
            </a:pPr>
            <a:r>
              <a:rPr lang="zh-CN" altLang="en-US" sz="2400" dirty="0">
                <a:solidFill>
                  <a:prstClr val="black"/>
                </a:solidFill>
                <a:latin typeface="微软雅黑 Light" panose="020B0502040204020203" pitchFamily="34" charset="-122"/>
                <a:ea typeface="微软雅黑 Light" panose="020B0502040204020203" pitchFamily="34" charset="-122"/>
              </a:rPr>
              <a:t>但是一般程序设计语言中，大多会默认正则表达式进行贪婪匹配，即可以匹配的多个互相有包含关系的时候，只匹配最大的那一个</a:t>
            </a:r>
            <a:endParaRPr lang="en-US" altLang="zh-CN" sz="2400" dirty="0">
              <a:solidFill>
                <a:prstClr val="black"/>
              </a:solidFill>
              <a:latin typeface="微软雅黑 Light" panose="020B0502040204020203" pitchFamily="34" charset="-122"/>
              <a:ea typeface="微软雅黑 Light" panose="020B0502040204020203" pitchFamily="34" charset="-122"/>
            </a:endParaRPr>
          </a:p>
          <a:p>
            <a:pPr marL="342900" indent="-342900">
              <a:lnSpc>
                <a:spcPct val="150000"/>
              </a:lnSpc>
              <a:buClr>
                <a:srgbClr val="3BBC5D"/>
              </a:buClr>
              <a:buFont typeface="Wingdings" panose="05000000000000000000" pitchFamily="2" charset="2"/>
              <a:buChar char="l"/>
            </a:pPr>
            <a:endParaRPr lang="en-US" altLang="zh-CN" sz="2400" dirty="0">
              <a:solidFill>
                <a:prstClr val="black"/>
              </a:solidFill>
              <a:latin typeface="微软雅黑 Light" panose="020B0502040204020203" pitchFamily="34" charset="-122"/>
              <a:ea typeface="微软雅黑 Light" panose="020B0502040204020203" pitchFamily="34" charset="-122"/>
            </a:endParaRPr>
          </a:p>
          <a:p>
            <a:pPr marL="342900" indent="-342900">
              <a:lnSpc>
                <a:spcPct val="150000"/>
              </a:lnSpc>
              <a:buClr>
                <a:srgbClr val="3BBC5D"/>
              </a:buClr>
              <a:buFont typeface="Wingdings" panose="05000000000000000000" pitchFamily="2" charset="2"/>
              <a:buChar char="l"/>
            </a:pPr>
            <a:r>
              <a:rPr lang="zh-CN" altLang="en-US" sz="2400" dirty="0">
                <a:solidFill>
                  <a:prstClr val="black"/>
                </a:solidFill>
                <a:latin typeface="微软雅黑 Light" panose="020B0502040204020203" pitchFamily="34" charset="-122"/>
                <a:ea typeface="微软雅黑 Light" panose="020B0502040204020203" pitchFamily="34" charset="-122"/>
              </a:rPr>
              <a:t>在后面讲述</a:t>
            </a:r>
            <a:r>
              <a:rPr lang="en-US" altLang="zh-CN" sz="2400" dirty="0">
                <a:solidFill>
                  <a:prstClr val="black"/>
                </a:solidFill>
                <a:latin typeface="微软雅黑 Light" panose="020B0502040204020203" pitchFamily="34" charset="-122"/>
                <a:ea typeface="微软雅黑 Light" panose="020B0502040204020203" pitchFamily="34" charset="-122"/>
              </a:rPr>
              <a:t>Python</a:t>
            </a:r>
            <a:r>
              <a:rPr lang="zh-CN" altLang="en-US" sz="2400" dirty="0">
                <a:solidFill>
                  <a:prstClr val="black"/>
                </a:solidFill>
                <a:latin typeface="微软雅黑 Light" panose="020B0502040204020203" pitchFamily="34" charset="-122"/>
                <a:ea typeface="微软雅黑 Light" panose="020B0502040204020203" pitchFamily="34" charset="-122"/>
              </a:rPr>
              <a:t>中正则表达式的用法时，我们会有具体的例子</a:t>
            </a:r>
            <a:endParaRPr lang="en-US" altLang="zh-CN" sz="2400" dirty="0">
              <a:solidFill>
                <a:prstClr val="black"/>
              </a:solidFill>
              <a:latin typeface="微软雅黑 Light" panose="020B0502040204020203" pitchFamily="34" charset="-122"/>
              <a:ea typeface="微软雅黑 Light" panose="020B0502040204020203" pitchFamily="34" charset="-122"/>
            </a:endParaRPr>
          </a:p>
        </p:txBody>
      </p:sp>
    </p:spTree>
    <p:extLst>
      <p:ext uri="{BB962C8B-B14F-4D97-AF65-F5344CB8AC3E}">
        <p14:creationId xmlns:p14="http://schemas.microsoft.com/office/powerpoint/2010/main" xmlns="" val="1840914980"/>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5"/>
          <p:cNvSpPr txBox="1"/>
          <p:nvPr/>
        </p:nvSpPr>
        <p:spPr>
          <a:xfrm>
            <a:off x="911424" y="836712"/>
            <a:ext cx="2664296" cy="400110"/>
          </a:xfrm>
          <a:prstGeom prst="rect">
            <a:avLst/>
          </a:prstGeom>
          <a:noFill/>
        </p:spPr>
        <p:txBody>
          <a:bodyPr wrap="square" rtlCol="0">
            <a:spAutoFit/>
          </a:bodyPr>
          <a:lstStyle/>
          <a:p>
            <a:r>
              <a:rPr lang="zh-CN" altLang="en-US" sz="2000" dirty="0">
                <a:solidFill>
                  <a:prstClr val="white"/>
                </a:solidFill>
                <a:latin typeface="微软雅黑 Light" panose="020B0502040204020203" pitchFamily="34" charset="-122"/>
                <a:ea typeface="微软雅黑 Light" panose="020B0502040204020203" pitchFamily="34" charset="-122"/>
              </a:rPr>
              <a:t>聚类分析</a:t>
            </a:r>
          </a:p>
        </p:txBody>
      </p:sp>
      <p:sp>
        <p:nvSpPr>
          <p:cNvPr id="14" name="矩形 28"/>
          <p:cNvSpPr/>
          <p:nvPr/>
        </p:nvSpPr>
        <p:spPr>
          <a:xfrm>
            <a:off x="-18898" y="671163"/>
            <a:ext cx="510214" cy="598302"/>
          </a:xfrm>
          <a:prstGeom prst="rect">
            <a:avLst/>
          </a:prstGeom>
          <a:solidFill>
            <a:srgbClr val="3BBC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
        <p:nvSpPr>
          <p:cNvPr id="15" name="矩形 4"/>
          <p:cNvSpPr/>
          <p:nvPr/>
        </p:nvSpPr>
        <p:spPr>
          <a:xfrm>
            <a:off x="479375" y="674237"/>
            <a:ext cx="1862043" cy="595228"/>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6" name="文本框 5"/>
          <p:cNvSpPr txBox="1"/>
          <p:nvPr/>
        </p:nvSpPr>
        <p:spPr>
          <a:xfrm>
            <a:off x="953786" y="709485"/>
            <a:ext cx="4019996" cy="523220"/>
          </a:xfrm>
          <a:prstGeom prst="rect">
            <a:avLst/>
          </a:prstGeom>
          <a:noFill/>
        </p:spPr>
        <p:txBody>
          <a:bodyPr wrap="square" rtlCol="0">
            <a:spAutoFit/>
          </a:bodyPr>
          <a:lstStyle/>
          <a:p>
            <a:r>
              <a:rPr lang="zh-CN" altLang="en-US" sz="2800" dirty="0" smtClean="0">
                <a:solidFill>
                  <a:prstClr val="white"/>
                </a:solidFill>
                <a:latin typeface="微软雅黑 Light" panose="020B0502040204020203" pitchFamily="34" charset="-122"/>
                <a:ea typeface="微软雅黑 Light" panose="020B0502040204020203" pitchFamily="34" charset="-122"/>
              </a:rPr>
              <a:t>括号</a:t>
            </a:r>
            <a:endParaRPr lang="zh-CN" altLang="en-US" sz="2800" dirty="0">
              <a:solidFill>
                <a:prstClr val="white"/>
              </a:solidFill>
              <a:latin typeface="微软雅黑 Light" panose="020B0502040204020203" pitchFamily="34" charset="-122"/>
              <a:ea typeface="微软雅黑 Light" panose="020B0502040204020203" pitchFamily="34" charset="-122"/>
            </a:endParaRPr>
          </a:p>
        </p:txBody>
      </p:sp>
      <p:sp>
        <p:nvSpPr>
          <p:cNvPr id="17" name="Freeform 83"/>
          <p:cNvSpPr>
            <a:spLocks noChangeArrowheads="1"/>
          </p:cNvSpPr>
          <p:nvPr/>
        </p:nvSpPr>
        <p:spPr bwMode="auto">
          <a:xfrm>
            <a:off x="92209" y="826314"/>
            <a:ext cx="288000" cy="288000"/>
          </a:xfrm>
          <a:custGeom>
            <a:avLst/>
            <a:gdLst>
              <a:gd name="T0" fmla="*/ 38764526 w 602"/>
              <a:gd name="T1" fmla="*/ 78442719 h 602"/>
              <a:gd name="T2" fmla="*/ 38764526 w 602"/>
              <a:gd name="T3" fmla="*/ 78442719 h 602"/>
              <a:gd name="T4" fmla="*/ 0 w 602"/>
              <a:gd name="T5" fmla="*/ 38764526 h 602"/>
              <a:gd name="T6" fmla="*/ 38764526 w 602"/>
              <a:gd name="T7" fmla="*/ 0 h 602"/>
              <a:gd name="T8" fmla="*/ 78442719 w 602"/>
              <a:gd name="T9" fmla="*/ 38764526 h 602"/>
              <a:gd name="T10" fmla="*/ 38764526 w 602"/>
              <a:gd name="T11" fmla="*/ 78442719 h 602"/>
              <a:gd name="T12" fmla="*/ 61866665 w 602"/>
              <a:gd name="T13" fmla="*/ 16576054 h 602"/>
              <a:gd name="T14" fmla="*/ 61866665 w 602"/>
              <a:gd name="T15" fmla="*/ 16576054 h 602"/>
              <a:gd name="T16" fmla="*/ 38764526 w 602"/>
              <a:gd name="T17" fmla="*/ 38764526 h 602"/>
              <a:gd name="T18" fmla="*/ 38764526 w 602"/>
              <a:gd name="T19" fmla="*/ 7308970 h 602"/>
              <a:gd name="T20" fmla="*/ 7439751 w 602"/>
              <a:gd name="T21" fmla="*/ 38764526 h 602"/>
              <a:gd name="T22" fmla="*/ 38764526 w 602"/>
              <a:gd name="T23" fmla="*/ 71002968 h 602"/>
              <a:gd name="T24" fmla="*/ 71002968 w 602"/>
              <a:gd name="T25" fmla="*/ 38764526 h 602"/>
              <a:gd name="T26" fmla="*/ 61866665 w 602"/>
              <a:gd name="T27" fmla="*/ 16576054 h 60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02" h="602">
                <a:moveTo>
                  <a:pt x="297" y="601"/>
                </a:moveTo>
                <a:lnTo>
                  <a:pt x="297" y="601"/>
                </a:lnTo>
                <a:cubicBezTo>
                  <a:pt x="135" y="601"/>
                  <a:pt x="0" y="466"/>
                  <a:pt x="0" y="297"/>
                </a:cubicBezTo>
                <a:cubicBezTo>
                  <a:pt x="0" y="134"/>
                  <a:pt x="135" y="0"/>
                  <a:pt x="297" y="0"/>
                </a:cubicBezTo>
                <a:cubicBezTo>
                  <a:pt x="467" y="0"/>
                  <a:pt x="601" y="134"/>
                  <a:pt x="601" y="297"/>
                </a:cubicBezTo>
                <a:cubicBezTo>
                  <a:pt x="601" y="466"/>
                  <a:pt x="467" y="601"/>
                  <a:pt x="297" y="601"/>
                </a:cubicBezTo>
                <a:close/>
                <a:moveTo>
                  <a:pt x="474" y="127"/>
                </a:moveTo>
                <a:lnTo>
                  <a:pt x="474" y="127"/>
                </a:lnTo>
                <a:cubicBezTo>
                  <a:pt x="297" y="297"/>
                  <a:pt x="297" y="297"/>
                  <a:pt x="297" y="297"/>
                </a:cubicBezTo>
                <a:cubicBezTo>
                  <a:pt x="297" y="56"/>
                  <a:pt x="297" y="56"/>
                  <a:pt x="297" y="56"/>
                </a:cubicBezTo>
                <a:cubicBezTo>
                  <a:pt x="163" y="56"/>
                  <a:pt x="57" y="162"/>
                  <a:pt x="57" y="297"/>
                </a:cubicBezTo>
                <a:cubicBezTo>
                  <a:pt x="57" y="431"/>
                  <a:pt x="163" y="544"/>
                  <a:pt x="297" y="544"/>
                </a:cubicBezTo>
                <a:cubicBezTo>
                  <a:pt x="431" y="544"/>
                  <a:pt x="544" y="431"/>
                  <a:pt x="544" y="297"/>
                </a:cubicBezTo>
                <a:cubicBezTo>
                  <a:pt x="544" y="233"/>
                  <a:pt x="516" y="169"/>
                  <a:pt x="474" y="127"/>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solidFill>
                <a:prstClr val="black"/>
              </a:solidFill>
            </a:endParaRPr>
          </a:p>
        </p:txBody>
      </p:sp>
      <p:sp>
        <p:nvSpPr>
          <p:cNvPr id="18" name="TextBox 17"/>
          <p:cNvSpPr txBox="1"/>
          <p:nvPr/>
        </p:nvSpPr>
        <p:spPr>
          <a:xfrm>
            <a:off x="491316" y="1519093"/>
            <a:ext cx="11191170" cy="5078313"/>
          </a:xfrm>
          <a:prstGeom prst="rect">
            <a:avLst/>
          </a:prstGeom>
          <a:noFill/>
        </p:spPr>
        <p:txBody>
          <a:bodyPr wrap="square" rtlCol="0">
            <a:spAutoFit/>
          </a:bodyPr>
          <a:lstStyle/>
          <a:p>
            <a:pPr marL="342900" indent="-342900">
              <a:lnSpc>
                <a:spcPct val="150000"/>
              </a:lnSpc>
              <a:buClr>
                <a:srgbClr val="3BBC5D"/>
              </a:buClr>
              <a:buFont typeface="Wingdings" panose="05000000000000000000" pitchFamily="2" charset="2"/>
              <a:buChar char="l"/>
            </a:pPr>
            <a:r>
              <a:rPr lang="zh-CN" altLang="en-US" sz="2400" dirty="0">
                <a:solidFill>
                  <a:prstClr val="black"/>
                </a:solidFill>
                <a:latin typeface="微软雅黑 Light" panose="020B0502040204020203" pitchFamily="34" charset="-122"/>
                <a:ea typeface="微软雅黑 Light" panose="020B0502040204020203" pitchFamily="34" charset="-122"/>
              </a:rPr>
              <a:t>如果没有括号，则运算为顺序运算。所有运算符仅仅作用一个单位。</a:t>
            </a:r>
            <a:endParaRPr lang="en-US" altLang="zh-CN" sz="2400" dirty="0">
              <a:solidFill>
                <a:prstClr val="black"/>
              </a:solidFill>
              <a:latin typeface="微软雅黑 Light" panose="020B0502040204020203" pitchFamily="34" charset="-122"/>
              <a:ea typeface="微软雅黑 Light" panose="020B0502040204020203" pitchFamily="34" charset="-122"/>
            </a:endParaRPr>
          </a:p>
          <a:p>
            <a:pPr marL="342900" indent="-342900">
              <a:lnSpc>
                <a:spcPct val="150000"/>
              </a:lnSpc>
              <a:buClr>
                <a:srgbClr val="3BBC5D"/>
              </a:buClr>
              <a:buFont typeface="Wingdings" panose="05000000000000000000" pitchFamily="2" charset="2"/>
              <a:buChar char="l"/>
            </a:pPr>
            <a:r>
              <a:rPr lang="zh-CN" altLang="en-US" sz="2400" dirty="0">
                <a:solidFill>
                  <a:prstClr val="black"/>
                </a:solidFill>
                <a:latin typeface="微软雅黑 Light" panose="020B0502040204020203" pitchFamily="34" charset="-122"/>
                <a:ea typeface="微软雅黑 Light" panose="020B0502040204020203" pitchFamily="34" charset="-122"/>
              </a:rPr>
              <a:t>在正则表达式中使用括号</a:t>
            </a:r>
            <a:r>
              <a:rPr lang="en-US" altLang="zh-CN" sz="2400" dirty="0">
                <a:solidFill>
                  <a:prstClr val="black"/>
                </a:solidFill>
                <a:latin typeface="微软雅黑 Light" panose="020B0502040204020203" pitchFamily="34" charset="-122"/>
                <a:ea typeface="微软雅黑 Light" panose="020B0502040204020203" pitchFamily="34" charset="-122"/>
              </a:rPr>
              <a:t>()</a:t>
            </a:r>
            <a:r>
              <a:rPr lang="zh-CN" altLang="en-US" sz="2400" dirty="0">
                <a:solidFill>
                  <a:prstClr val="black"/>
                </a:solidFill>
                <a:latin typeface="微软雅黑 Light" panose="020B0502040204020203" pitchFamily="34" charset="-122"/>
                <a:ea typeface="微软雅黑 Light" panose="020B0502040204020203" pitchFamily="34" charset="-122"/>
              </a:rPr>
              <a:t>与一般括号的含义一样：即将内部的东西形成一个整体，再整体进行外部的运算</a:t>
            </a:r>
            <a:endParaRPr lang="en-US" altLang="zh-CN" sz="2400" dirty="0">
              <a:solidFill>
                <a:prstClr val="black"/>
              </a:solidFill>
              <a:latin typeface="微软雅黑 Light" panose="020B0502040204020203" pitchFamily="34" charset="-122"/>
              <a:ea typeface="微软雅黑 Light" panose="020B0502040204020203" pitchFamily="34" charset="-122"/>
            </a:endParaRPr>
          </a:p>
          <a:p>
            <a:pPr marL="342900" indent="-342900">
              <a:lnSpc>
                <a:spcPct val="150000"/>
              </a:lnSpc>
              <a:buClr>
                <a:srgbClr val="3BBC5D"/>
              </a:buClr>
              <a:buFont typeface="Wingdings" panose="05000000000000000000" pitchFamily="2" charset="2"/>
              <a:buChar char="l"/>
            </a:pPr>
            <a:endParaRPr lang="en-US" altLang="zh-CN" sz="2400" dirty="0">
              <a:solidFill>
                <a:prstClr val="black"/>
              </a:solidFill>
              <a:latin typeface="微软雅黑 Light" panose="020B0502040204020203" pitchFamily="34" charset="-122"/>
              <a:ea typeface="微软雅黑 Light" panose="020B0502040204020203" pitchFamily="34" charset="-122"/>
            </a:endParaRPr>
          </a:p>
          <a:p>
            <a:pPr marL="342900" indent="-342900">
              <a:lnSpc>
                <a:spcPct val="150000"/>
              </a:lnSpc>
              <a:buClr>
                <a:srgbClr val="3BBC5D"/>
              </a:buClr>
              <a:buFont typeface="Wingdings" panose="05000000000000000000" pitchFamily="2" charset="2"/>
              <a:buChar char="l"/>
            </a:pPr>
            <a:r>
              <a:rPr lang="zh-CN" altLang="en-US" sz="2400" dirty="0">
                <a:solidFill>
                  <a:prstClr val="black"/>
                </a:solidFill>
                <a:latin typeface="微软雅黑 Light" panose="020B0502040204020203" pitchFamily="34" charset="-122"/>
                <a:ea typeface="微软雅黑 Light" panose="020B0502040204020203" pitchFamily="34" charset="-122"/>
              </a:rPr>
              <a:t>例如：</a:t>
            </a:r>
            <a:r>
              <a:rPr lang="en-US" altLang="zh-CN" sz="2400" dirty="0">
                <a:solidFill>
                  <a:prstClr val="black"/>
                </a:solidFill>
                <a:latin typeface="微软雅黑 Light" panose="020B0502040204020203" pitchFamily="34" charset="-122"/>
                <a:ea typeface="微软雅黑 Light" panose="020B0502040204020203" pitchFamily="34" charset="-122"/>
              </a:rPr>
              <a:t>ab*</a:t>
            </a:r>
            <a:r>
              <a:rPr lang="zh-CN" altLang="en-US" sz="2400" dirty="0">
                <a:solidFill>
                  <a:prstClr val="black"/>
                </a:solidFill>
                <a:latin typeface="微软雅黑 Light" panose="020B0502040204020203" pitchFamily="34" charset="-122"/>
                <a:ea typeface="微软雅黑 Light" panose="020B0502040204020203" pitchFamily="34" charset="-122"/>
              </a:rPr>
              <a:t>代表一个</a:t>
            </a:r>
            <a:r>
              <a:rPr lang="en-US" altLang="zh-CN" sz="2400" dirty="0">
                <a:solidFill>
                  <a:prstClr val="black"/>
                </a:solidFill>
                <a:latin typeface="微软雅黑 Light" panose="020B0502040204020203" pitchFamily="34" charset="-122"/>
                <a:ea typeface="微软雅黑 Light" panose="020B0502040204020203" pitchFamily="34" charset="-122"/>
              </a:rPr>
              <a:t>a</a:t>
            </a:r>
            <a:r>
              <a:rPr lang="zh-CN" altLang="en-US" sz="2400" dirty="0">
                <a:solidFill>
                  <a:prstClr val="black"/>
                </a:solidFill>
                <a:latin typeface="微软雅黑 Light" panose="020B0502040204020203" pitchFamily="34" charset="-122"/>
                <a:ea typeface="微软雅黑 Light" panose="020B0502040204020203" pitchFamily="34" charset="-122"/>
              </a:rPr>
              <a:t>与许多个</a:t>
            </a:r>
            <a:r>
              <a:rPr lang="en-US" altLang="zh-CN" sz="2400" dirty="0">
                <a:solidFill>
                  <a:prstClr val="black"/>
                </a:solidFill>
                <a:latin typeface="微软雅黑 Light" panose="020B0502040204020203" pitchFamily="34" charset="-122"/>
                <a:ea typeface="微软雅黑 Light" panose="020B0502040204020203" pitchFamily="34" charset="-122"/>
              </a:rPr>
              <a:t>b</a:t>
            </a:r>
            <a:r>
              <a:rPr lang="zh-CN" altLang="en-US" sz="2400" dirty="0">
                <a:solidFill>
                  <a:prstClr val="black"/>
                </a:solidFill>
                <a:latin typeface="微软雅黑 Light" panose="020B0502040204020203" pitchFamily="34" charset="-122"/>
                <a:ea typeface="微软雅黑 Light" panose="020B0502040204020203" pitchFamily="34" charset="-122"/>
              </a:rPr>
              <a:t>连在一起</a:t>
            </a:r>
            <a:endParaRPr lang="en-US" altLang="zh-CN" sz="2400" dirty="0">
              <a:solidFill>
                <a:prstClr val="black"/>
              </a:solidFill>
              <a:latin typeface="微软雅黑 Light" panose="020B0502040204020203" pitchFamily="34" charset="-122"/>
              <a:ea typeface="微软雅黑 Light" panose="020B0502040204020203" pitchFamily="34" charset="-122"/>
            </a:endParaRPr>
          </a:p>
          <a:p>
            <a:pPr marL="342900" indent="-342900">
              <a:lnSpc>
                <a:spcPct val="150000"/>
              </a:lnSpc>
              <a:buClr>
                <a:srgbClr val="3BBC5D"/>
              </a:buClr>
              <a:buFont typeface="Wingdings" panose="05000000000000000000" pitchFamily="2" charset="2"/>
              <a:buChar char="l"/>
            </a:pPr>
            <a:r>
              <a:rPr lang="zh-CN" altLang="en-US" sz="2400" dirty="0">
                <a:solidFill>
                  <a:prstClr val="black"/>
                </a:solidFill>
                <a:latin typeface="微软雅黑 Light" panose="020B0502040204020203" pitchFamily="34" charset="-122"/>
                <a:ea typeface="微软雅黑 Light" panose="020B0502040204020203" pitchFamily="34" charset="-122"/>
              </a:rPr>
              <a:t>而使用</a:t>
            </a:r>
            <a:r>
              <a:rPr lang="en-US" altLang="zh-CN" sz="2400" dirty="0">
                <a:solidFill>
                  <a:prstClr val="black"/>
                </a:solidFill>
                <a:latin typeface="微软雅黑 Light" panose="020B0502040204020203" pitchFamily="34" charset="-122"/>
                <a:ea typeface="微软雅黑 Light" panose="020B0502040204020203" pitchFamily="34" charset="-122"/>
              </a:rPr>
              <a:t>(ab)*</a:t>
            </a:r>
            <a:r>
              <a:rPr lang="zh-CN" altLang="en-US" sz="2400" dirty="0">
                <a:solidFill>
                  <a:prstClr val="black"/>
                </a:solidFill>
                <a:latin typeface="微软雅黑 Light" panose="020B0502040204020203" pitchFamily="34" charset="-122"/>
                <a:ea typeface="微软雅黑 Light" panose="020B0502040204020203" pitchFamily="34" charset="-122"/>
              </a:rPr>
              <a:t>代表任意多个</a:t>
            </a:r>
            <a:r>
              <a:rPr lang="en-US" altLang="zh-CN" sz="2400" dirty="0">
                <a:solidFill>
                  <a:prstClr val="black"/>
                </a:solidFill>
                <a:latin typeface="微软雅黑 Light" panose="020B0502040204020203" pitchFamily="34" charset="-122"/>
                <a:ea typeface="微软雅黑 Light" panose="020B0502040204020203" pitchFamily="34" charset="-122"/>
              </a:rPr>
              <a:t>(ab)</a:t>
            </a:r>
            <a:r>
              <a:rPr lang="zh-CN" altLang="en-US" sz="2400" dirty="0">
                <a:solidFill>
                  <a:prstClr val="black"/>
                </a:solidFill>
                <a:latin typeface="微软雅黑 Light" panose="020B0502040204020203" pitchFamily="34" charset="-122"/>
                <a:ea typeface="微软雅黑 Light" panose="020B0502040204020203" pitchFamily="34" charset="-122"/>
              </a:rPr>
              <a:t>连在一起</a:t>
            </a:r>
            <a:endParaRPr lang="en-US" altLang="zh-CN" sz="2400" dirty="0">
              <a:solidFill>
                <a:prstClr val="black"/>
              </a:solidFill>
              <a:latin typeface="微软雅黑 Light" panose="020B0502040204020203" pitchFamily="34" charset="-122"/>
              <a:ea typeface="微软雅黑 Light" panose="020B0502040204020203" pitchFamily="34" charset="-122"/>
            </a:endParaRPr>
          </a:p>
          <a:p>
            <a:pPr marL="342900" indent="-342900">
              <a:lnSpc>
                <a:spcPct val="150000"/>
              </a:lnSpc>
              <a:buClr>
                <a:srgbClr val="3BBC5D"/>
              </a:buClr>
              <a:buFont typeface="Wingdings" panose="05000000000000000000" pitchFamily="2" charset="2"/>
              <a:buChar char="l"/>
            </a:pPr>
            <a:endParaRPr lang="en-US" altLang="zh-CN" sz="2400" dirty="0">
              <a:solidFill>
                <a:prstClr val="black"/>
              </a:solidFill>
              <a:latin typeface="微软雅黑 Light" panose="020B0502040204020203" pitchFamily="34" charset="-122"/>
              <a:ea typeface="微软雅黑 Light" panose="020B0502040204020203" pitchFamily="34" charset="-122"/>
            </a:endParaRPr>
          </a:p>
          <a:p>
            <a:pPr marL="342900" indent="-342900">
              <a:lnSpc>
                <a:spcPct val="150000"/>
              </a:lnSpc>
              <a:buClr>
                <a:srgbClr val="3BBC5D"/>
              </a:buClr>
              <a:buFont typeface="Wingdings" panose="05000000000000000000" pitchFamily="2" charset="2"/>
              <a:buChar char="l"/>
            </a:pPr>
            <a:r>
              <a:rPr lang="zh-CN" altLang="en-US" sz="2400" dirty="0">
                <a:solidFill>
                  <a:prstClr val="black"/>
                </a:solidFill>
                <a:latin typeface="微软雅黑 Light" panose="020B0502040204020203" pitchFamily="34" charset="-122"/>
                <a:ea typeface="微软雅黑 Light" panose="020B0502040204020203" pitchFamily="34" charset="-122"/>
              </a:rPr>
              <a:t>在正则表达式较大、较复杂的时候，要特别注意运算的规则，以及运用括号达到自己真正需要表达的意思。</a:t>
            </a:r>
            <a:endParaRPr lang="en-US" altLang="zh-CN" sz="2400" dirty="0">
              <a:solidFill>
                <a:prstClr val="black"/>
              </a:solidFill>
              <a:latin typeface="微软雅黑 Light" panose="020B0502040204020203" pitchFamily="34" charset="-122"/>
              <a:ea typeface="微软雅黑 Light" panose="020B0502040204020203" pitchFamily="34" charset="-122"/>
            </a:endParaRPr>
          </a:p>
        </p:txBody>
      </p:sp>
    </p:spTree>
    <p:extLst>
      <p:ext uri="{BB962C8B-B14F-4D97-AF65-F5344CB8AC3E}">
        <p14:creationId xmlns:p14="http://schemas.microsoft.com/office/powerpoint/2010/main" xmlns="" val="1910614781"/>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5"/>
          <p:cNvSpPr txBox="1"/>
          <p:nvPr/>
        </p:nvSpPr>
        <p:spPr>
          <a:xfrm>
            <a:off x="911424" y="836712"/>
            <a:ext cx="2664296" cy="400110"/>
          </a:xfrm>
          <a:prstGeom prst="rect">
            <a:avLst/>
          </a:prstGeom>
          <a:noFill/>
        </p:spPr>
        <p:txBody>
          <a:bodyPr wrap="square" rtlCol="0">
            <a:spAutoFit/>
          </a:bodyPr>
          <a:lstStyle/>
          <a:p>
            <a:r>
              <a:rPr lang="zh-CN" altLang="en-US" sz="2000" dirty="0">
                <a:solidFill>
                  <a:prstClr val="white"/>
                </a:solidFill>
                <a:latin typeface="微软雅黑 Light" panose="020B0502040204020203" pitchFamily="34" charset="-122"/>
                <a:ea typeface="微软雅黑 Light" panose="020B0502040204020203" pitchFamily="34" charset="-122"/>
              </a:rPr>
              <a:t>聚类分析</a:t>
            </a:r>
          </a:p>
        </p:txBody>
      </p:sp>
      <p:sp>
        <p:nvSpPr>
          <p:cNvPr id="14" name="矩形 28"/>
          <p:cNvSpPr/>
          <p:nvPr/>
        </p:nvSpPr>
        <p:spPr>
          <a:xfrm>
            <a:off x="-18898" y="671163"/>
            <a:ext cx="510214" cy="598302"/>
          </a:xfrm>
          <a:prstGeom prst="rect">
            <a:avLst/>
          </a:prstGeom>
          <a:solidFill>
            <a:srgbClr val="3BBC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
        <p:nvSpPr>
          <p:cNvPr id="15" name="矩形 4"/>
          <p:cNvSpPr/>
          <p:nvPr/>
        </p:nvSpPr>
        <p:spPr>
          <a:xfrm>
            <a:off x="479375" y="674237"/>
            <a:ext cx="2222261" cy="595228"/>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6" name="文本框 5"/>
          <p:cNvSpPr txBox="1"/>
          <p:nvPr/>
        </p:nvSpPr>
        <p:spPr>
          <a:xfrm>
            <a:off x="953786" y="709485"/>
            <a:ext cx="4019996" cy="523220"/>
          </a:xfrm>
          <a:prstGeom prst="rect">
            <a:avLst/>
          </a:prstGeom>
          <a:noFill/>
        </p:spPr>
        <p:txBody>
          <a:bodyPr wrap="square" rtlCol="0">
            <a:spAutoFit/>
          </a:bodyPr>
          <a:lstStyle/>
          <a:p>
            <a:r>
              <a:rPr lang="zh-CN" altLang="en-US" sz="2800" dirty="0">
                <a:solidFill>
                  <a:prstClr val="white"/>
                </a:solidFill>
                <a:latin typeface="微软雅黑 Light" panose="020B0502040204020203" pitchFamily="34" charset="-122"/>
                <a:ea typeface="微软雅黑 Light" panose="020B0502040204020203" pitchFamily="34" charset="-122"/>
              </a:rPr>
              <a:t>首</a:t>
            </a:r>
            <a:r>
              <a:rPr lang="zh-CN" altLang="en-US" sz="2800" dirty="0" smtClean="0">
                <a:solidFill>
                  <a:prstClr val="white"/>
                </a:solidFill>
                <a:latin typeface="微软雅黑 Light" panose="020B0502040204020203" pitchFamily="34" charset="-122"/>
                <a:ea typeface="微软雅黑 Light" panose="020B0502040204020203" pitchFamily="34" charset="-122"/>
              </a:rPr>
              <a:t>尾匹配</a:t>
            </a:r>
            <a:endParaRPr lang="zh-CN" altLang="en-US" sz="2800" dirty="0">
              <a:solidFill>
                <a:prstClr val="white"/>
              </a:solidFill>
              <a:latin typeface="微软雅黑 Light" panose="020B0502040204020203" pitchFamily="34" charset="-122"/>
              <a:ea typeface="微软雅黑 Light" panose="020B0502040204020203" pitchFamily="34" charset="-122"/>
            </a:endParaRPr>
          </a:p>
        </p:txBody>
      </p:sp>
      <p:sp>
        <p:nvSpPr>
          <p:cNvPr id="17" name="Freeform 83"/>
          <p:cNvSpPr>
            <a:spLocks noChangeArrowheads="1"/>
          </p:cNvSpPr>
          <p:nvPr/>
        </p:nvSpPr>
        <p:spPr bwMode="auto">
          <a:xfrm>
            <a:off x="92209" y="826314"/>
            <a:ext cx="288000" cy="288000"/>
          </a:xfrm>
          <a:custGeom>
            <a:avLst/>
            <a:gdLst>
              <a:gd name="T0" fmla="*/ 38764526 w 602"/>
              <a:gd name="T1" fmla="*/ 78442719 h 602"/>
              <a:gd name="T2" fmla="*/ 38764526 w 602"/>
              <a:gd name="T3" fmla="*/ 78442719 h 602"/>
              <a:gd name="T4" fmla="*/ 0 w 602"/>
              <a:gd name="T5" fmla="*/ 38764526 h 602"/>
              <a:gd name="T6" fmla="*/ 38764526 w 602"/>
              <a:gd name="T7" fmla="*/ 0 h 602"/>
              <a:gd name="T8" fmla="*/ 78442719 w 602"/>
              <a:gd name="T9" fmla="*/ 38764526 h 602"/>
              <a:gd name="T10" fmla="*/ 38764526 w 602"/>
              <a:gd name="T11" fmla="*/ 78442719 h 602"/>
              <a:gd name="T12" fmla="*/ 61866665 w 602"/>
              <a:gd name="T13" fmla="*/ 16576054 h 602"/>
              <a:gd name="T14" fmla="*/ 61866665 w 602"/>
              <a:gd name="T15" fmla="*/ 16576054 h 602"/>
              <a:gd name="T16" fmla="*/ 38764526 w 602"/>
              <a:gd name="T17" fmla="*/ 38764526 h 602"/>
              <a:gd name="T18" fmla="*/ 38764526 w 602"/>
              <a:gd name="T19" fmla="*/ 7308970 h 602"/>
              <a:gd name="T20" fmla="*/ 7439751 w 602"/>
              <a:gd name="T21" fmla="*/ 38764526 h 602"/>
              <a:gd name="T22" fmla="*/ 38764526 w 602"/>
              <a:gd name="T23" fmla="*/ 71002968 h 602"/>
              <a:gd name="T24" fmla="*/ 71002968 w 602"/>
              <a:gd name="T25" fmla="*/ 38764526 h 602"/>
              <a:gd name="T26" fmla="*/ 61866665 w 602"/>
              <a:gd name="T27" fmla="*/ 16576054 h 60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02" h="602">
                <a:moveTo>
                  <a:pt x="297" y="601"/>
                </a:moveTo>
                <a:lnTo>
                  <a:pt x="297" y="601"/>
                </a:lnTo>
                <a:cubicBezTo>
                  <a:pt x="135" y="601"/>
                  <a:pt x="0" y="466"/>
                  <a:pt x="0" y="297"/>
                </a:cubicBezTo>
                <a:cubicBezTo>
                  <a:pt x="0" y="134"/>
                  <a:pt x="135" y="0"/>
                  <a:pt x="297" y="0"/>
                </a:cubicBezTo>
                <a:cubicBezTo>
                  <a:pt x="467" y="0"/>
                  <a:pt x="601" y="134"/>
                  <a:pt x="601" y="297"/>
                </a:cubicBezTo>
                <a:cubicBezTo>
                  <a:pt x="601" y="466"/>
                  <a:pt x="467" y="601"/>
                  <a:pt x="297" y="601"/>
                </a:cubicBezTo>
                <a:close/>
                <a:moveTo>
                  <a:pt x="474" y="127"/>
                </a:moveTo>
                <a:lnTo>
                  <a:pt x="474" y="127"/>
                </a:lnTo>
                <a:cubicBezTo>
                  <a:pt x="297" y="297"/>
                  <a:pt x="297" y="297"/>
                  <a:pt x="297" y="297"/>
                </a:cubicBezTo>
                <a:cubicBezTo>
                  <a:pt x="297" y="56"/>
                  <a:pt x="297" y="56"/>
                  <a:pt x="297" y="56"/>
                </a:cubicBezTo>
                <a:cubicBezTo>
                  <a:pt x="163" y="56"/>
                  <a:pt x="57" y="162"/>
                  <a:pt x="57" y="297"/>
                </a:cubicBezTo>
                <a:cubicBezTo>
                  <a:pt x="57" y="431"/>
                  <a:pt x="163" y="544"/>
                  <a:pt x="297" y="544"/>
                </a:cubicBezTo>
                <a:cubicBezTo>
                  <a:pt x="431" y="544"/>
                  <a:pt x="544" y="431"/>
                  <a:pt x="544" y="297"/>
                </a:cubicBezTo>
                <a:cubicBezTo>
                  <a:pt x="544" y="233"/>
                  <a:pt x="516" y="169"/>
                  <a:pt x="474" y="127"/>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solidFill>
                <a:prstClr val="black"/>
              </a:solidFill>
            </a:endParaRPr>
          </a:p>
        </p:txBody>
      </p:sp>
      <p:sp>
        <p:nvSpPr>
          <p:cNvPr id="18" name="TextBox 17"/>
          <p:cNvSpPr txBox="1"/>
          <p:nvPr/>
        </p:nvSpPr>
        <p:spPr>
          <a:xfrm>
            <a:off x="491316" y="1629929"/>
            <a:ext cx="11191170" cy="5078313"/>
          </a:xfrm>
          <a:prstGeom prst="rect">
            <a:avLst/>
          </a:prstGeom>
          <a:noFill/>
        </p:spPr>
        <p:txBody>
          <a:bodyPr wrap="square" rtlCol="0">
            <a:spAutoFit/>
          </a:bodyPr>
          <a:lstStyle/>
          <a:p>
            <a:pPr marL="342900" indent="-342900">
              <a:lnSpc>
                <a:spcPct val="150000"/>
              </a:lnSpc>
              <a:buClr>
                <a:srgbClr val="3BBC5D"/>
              </a:buClr>
              <a:buFont typeface="Wingdings" panose="05000000000000000000" pitchFamily="2" charset="2"/>
              <a:buChar char="l"/>
            </a:pPr>
            <a:r>
              <a:rPr lang="zh-CN" altLang="en-US" sz="2400" dirty="0">
                <a:solidFill>
                  <a:prstClr val="black"/>
                </a:solidFill>
                <a:latin typeface="微软雅黑 Light" panose="020B0502040204020203" pitchFamily="34" charset="-122"/>
                <a:ea typeface="微软雅黑 Light" panose="020B0502040204020203" pitchFamily="34" charset="-122"/>
              </a:rPr>
              <a:t>行首匹配：以 </a:t>
            </a:r>
            <a:r>
              <a:rPr lang="en-US" altLang="zh-CN" sz="2400" dirty="0">
                <a:solidFill>
                  <a:prstClr val="black"/>
                </a:solidFill>
                <a:latin typeface="微软雅黑 Light" panose="020B0502040204020203" pitchFamily="34" charset="-122"/>
                <a:ea typeface="微软雅黑 Light" panose="020B0502040204020203" pitchFamily="34" charset="-122"/>
              </a:rPr>
              <a:t>^ </a:t>
            </a:r>
            <a:r>
              <a:rPr lang="zh-CN" altLang="en-US" sz="2400" dirty="0">
                <a:solidFill>
                  <a:prstClr val="black"/>
                </a:solidFill>
                <a:latin typeface="微软雅黑 Light" panose="020B0502040204020203" pitchFamily="34" charset="-122"/>
                <a:ea typeface="微软雅黑 Light" panose="020B0502040204020203" pitchFamily="34" charset="-122"/>
              </a:rPr>
              <a:t>符号开头的模式，只能与一行的前缀子串匹配</a:t>
            </a:r>
            <a:endParaRPr lang="en-US" altLang="zh-CN" sz="2400" dirty="0">
              <a:solidFill>
                <a:prstClr val="black"/>
              </a:solidFill>
              <a:latin typeface="微软雅黑 Light" panose="020B0502040204020203" pitchFamily="34" charset="-122"/>
              <a:ea typeface="微软雅黑 Light" panose="020B0502040204020203" pitchFamily="34" charset="-122"/>
            </a:endParaRPr>
          </a:p>
          <a:p>
            <a:pPr marL="800100" lvl="2" indent="-342900">
              <a:lnSpc>
                <a:spcPct val="150000"/>
              </a:lnSpc>
              <a:buClr>
                <a:srgbClr val="3BBC5D"/>
              </a:buClr>
              <a:buFont typeface="Wingdings" panose="05000000000000000000" pitchFamily="2" charset="2"/>
              <a:buChar char="l"/>
            </a:pPr>
            <a:r>
              <a:rPr lang="zh-CN" altLang="en-US" sz="2400" dirty="0" smtClean="0">
                <a:solidFill>
                  <a:prstClr val="black"/>
                </a:solidFill>
                <a:latin typeface="微软雅黑 Light" panose="020B0502040204020203" pitchFamily="34" charset="-122"/>
                <a:ea typeface="微软雅黑 Light" panose="020B0502040204020203" pitchFamily="34" charset="-122"/>
              </a:rPr>
              <a:t>例如</a:t>
            </a:r>
            <a:r>
              <a:rPr lang="en-US" altLang="zh-CN" sz="2400" dirty="0" smtClean="0">
                <a:solidFill>
                  <a:prstClr val="black"/>
                </a:solidFill>
                <a:latin typeface="微软雅黑 Light" panose="020B0502040204020203" pitchFamily="34" charset="-122"/>
                <a:ea typeface="微软雅黑 Light" panose="020B0502040204020203" pitchFamily="34" charset="-122"/>
              </a:rPr>
              <a:t>'^for'</a:t>
            </a:r>
            <a:r>
              <a:rPr lang="zh-CN" altLang="en-US" sz="2400" dirty="0" smtClean="0">
                <a:solidFill>
                  <a:prstClr val="black"/>
                </a:solidFill>
                <a:latin typeface="微软雅黑 Light" panose="020B0502040204020203" pitchFamily="34" charset="-122"/>
                <a:ea typeface="微软雅黑 Light" panose="020B0502040204020203" pitchFamily="34" charset="-122"/>
              </a:rPr>
              <a:t>只能</a:t>
            </a:r>
            <a:r>
              <a:rPr lang="zh-CN" altLang="en-US" sz="2400" dirty="0">
                <a:solidFill>
                  <a:prstClr val="black"/>
                </a:solidFill>
                <a:latin typeface="微软雅黑 Light" panose="020B0502040204020203" pitchFamily="34" charset="-122"/>
                <a:ea typeface="微软雅黑 Light" panose="020B0502040204020203" pitchFamily="34" charset="-122"/>
              </a:rPr>
              <a:t>匹配</a:t>
            </a:r>
            <a:r>
              <a:rPr lang="zh-CN" altLang="en-US" sz="2400" dirty="0" smtClean="0">
                <a:solidFill>
                  <a:prstClr val="black"/>
                </a:solidFill>
                <a:latin typeface="微软雅黑 Light" panose="020B0502040204020203" pitchFamily="34" charset="-122"/>
                <a:ea typeface="微软雅黑 Light" panose="020B0502040204020203" pitchFamily="34" charset="-122"/>
              </a:rPr>
              <a:t>以</a:t>
            </a:r>
            <a:r>
              <a:rPr lang="en-US" altLang="zh-CN" sz="2400" dirty="0" smtClean="0">
                <a:solidFill>
                  <a:prstClr val="black"/>
                </a:solidFill>
                <a:latin typeface="微软雅黑 Light" panose="020B0502040204020203" pitchFamily="34" charset="-122"/>
                <a:ea typeface="微软雅黑 Light" panose="020B0502040204020203" pitchFamily="34" charset="-122"/>
              </a:rPr>
              <a:t>'for'</a:t>
            </a:r>
            <a:r>
              <a:rPr lang="zh-CN" altLang="en-US" sz="2400" dirty="0" smtClean="0">
                <a:solidFill>
                  <a:prstClr val="black"/>
                </a:solidFill>
                <a:latin typeface="微软雅黑 Light" panose="020B0502040204020203" pitchFamily="34" charset="-122"/>
                <a:ea typeface="微软雅黑 Light" panose="020B0502040204020203" pitchFamily="34" charset="-122"/>
              </a:rPr>
              <a:t>为</a:t>
            </a:r>
            <a:r>
              <a:rPr lang="zh-CN" altLang="en-US" sz="2400" dirty="0">
                <a:solidFill>
                  <a:prstClr val="black"/>
                </a:solidFill>
                <a:latin typeface="微软雅黑 Light" panose="020B0502040204020203" pitchFamily="34" charset="-122"/>
                <a:ea typeface="微软雅黑 Light" panose="020B0502040204020203" pitchFamily="34" charset="-122"/>
              </a:rPr>
              <a:t>前缀的一行。如果将其与</a:t>
            </a:r>
            <a:r>
              <a:rPr lang="zh-CN" altLang="en-US" sz="2400" dirty="0" smtClean="0">
                <a:solidFill>
                  <a:prstClr val="black"/>
                </a:solidFill>
                <a:latin typeface="微软雅黑 Light" panose="020B0502040204020203" pitchFamily="34" charset="-122"/>
                <a:ea typeface="微软雅黑 Light" panose="020B0502040204020203" pitchFamily="34" charset="-122"/>
              </a:rPr>
              <a:t>一行</a:t>
            </a:r>
            <a:r>
              <a:rPr lang="en-US" altLang="zh-CN" sz="2400" dirty="0" smtClean="0">
                <a:solidFill>
                  <a:prstClr val="black"/>
                </a:solidFill>
                <a:latin typeface="微软雅黑 Light" panose="020B0502040204020203" pitchFamily="34" charset="-122"/>
                <a:ea typeface="微软雅黑 Light" panose="020B0502040204020203" pitchFamily="34" charset="-122"/>
              </a:rPr>
              <a:t>'books </a:t>
            </a:r>
            <a:r>
              <a:rPr lang="en-US" altLang="zh-CN" sz="2400" dirty="0">
                <a:solidFill>
                  <a:prstClr val="black"/>
                </a:solidFill>
                <a:latin typeface="微软雅黑 Light" panose="020B0502040204020203" pitchFamily="34" charset="-122"/>
                <a:ea typeface="微软雅黑 Light" panose="020B0502040204020203" pitchFamily="34" charset="-122"/>
              </a:rPr>
              <a:t>for </a:t>
            </a:r>
            <a:r>
              <a:rPr lang="en-US" altLang="zh-CN" sz="2400" dirty="0" smtClean="0">
                <a:solidFill>
                  <a:prstClr val="black"/>
                </a:solidFill>
                <a:latin typeface="微软雅黑 Light" panose="020B0502040204020203" pitchFamily="34" charset="-122"/>
                <a:ea typeface="微软雅黑 Light" panose="020B0502040204020203" pitchFamily="34" charset="-122"/>
              </a:rPr>
              <a:t>children'</a:t>
            </a:r>
            <a:r>
              <a:rPr lang="zh-CN" altLang="en-US" sz="2400" dirty="0" smtClean="0">
                <a:solidFill>
                  <a:prstClr val="black"/>
                </a:solidFill>
                <a:latin typeface="微软雅黑 Light" panose="020B0502040204020203" pitchFamily="34" charset="-122"/>
                <a:ea typeface="微软雅黑 Light" panose="020B0502040204020203" pitchFamily="34" charset="-122"/>
              </a:rPr>
              <a:t>匹配</a:t>
            </a:r>
            <a:r>
              <a:rPr lang="zh-CN" altLang="en-US" sz="2400" dirty="0">
                <a:solidFill>
                  <a:prstClr val="black"/>
                </a:solidFill>
                <a:latin typeface="微软雅黑 Light" panose="020B0502040204020203" pitchFamily="34" charset="-122"/>
                <a:ea typeface="微软雅黑 Light" panose="020B0502040204020203" pitchFamily="34" charset="-122"/>
              </a:rPr>
              <a:t>，将得到 </a:t>
            </a:r>
            <a:r>
              <a:rPr lang="en-US" altLang="zh-CN" sz="2400" dirty="0">
                <a:solidFill>
                  <a:prstClr val="black"/>
                </a:solidFill>
                <a:latin typeface="微软雅黑 Light" panose="020B0502040204020203" pitchFamily="34" charset="-122"/>
                <a:ea typeface="微软雅黑 Light" panose="020B0502040204020203" pitchFamily="34" charset="-122"/>
              </a:rPr>
              <a:t>None</a:t>
            </a:r>
          </a:p>
          <a:p>
            <a:pPr marL="342900" indent="-342900">
              <a:lnSpc>
                <a:spcPct val="150000"/>
              </a:lnSpc>
              <a:buClr>
                <a:srgbClr val="3BBC5D"/>
              </a:buClr>
              <a:buFont typeface="Wingdings" panose="05000000000000000000" pitchFamily="2" charset="2"/>
              <a:buChar char="l"/>
            </a:pPr>
            <a:endParaRPr lang="en-US" altLang="zh-CN" sz="2400" dirty="0">
              <a:solidFill>
                <a:prstClr val="black"/>
              </a:solidFill>
              <a:latin typeface="微软雅黑 Light" panose="020B0502040204020203" pitchFamily="34" charset="-122"/>
              <a:ea typeface="微软雅黑 Light" panose="020B0502040204020203" pitchFamily="34" charset="-122"/>
            </a:endParaRPr>
          </a:p>
          <a:p>
            <a:pPr marL="342900" indent="-342900">
              <a:lnSpc>
                <a:spcPct val="150000"/>
              </a:lnSpc>
              <a:buClr>
                <a:srgbClr val="3BBC5D"/>
              </a:buClr>
              <a:buFont typeface="Wingdings" panose="05000000000000000000" pitchFamily="2" charset="2"/>
              <a:buChar char="l"/>
            </a:pPr>
            <a:r>
              <a:rPr lang="zh-CN" altLang="en-US" sz="2400" dirty="0">
                <a:solidFill>
                  <a:prstClr val="black"/>
                </a:solidFill>
                <a:latin typeface="微软雅黑 Light" panose="020B0502040204020203" pitchFamily="34" charset="-122"/>
                <a:ea typeface="微软雅黑 Light" panose="020B0502040204020203" pitchFamily="34" charset="-122"/>
              </a:rPr>
              <a:t>行尾匹配：以 </a:t>
            </a:r>
            <a:r>
              <a:rPr lang="en-US" altLang="zh-CN" sz="2400" dirty="0">
                <a:solidFill>
                  <a:prstClr val="black"/>
                </a:solidFill>
                <a:latin typeface="微软雅黑 Light" panose="020B0502040204020203" pitchFamily="34" charset="-122"/>
                <a:ea typeface="微软雅黑 Light" panose="020B0502040204020203" pitchFamily="34" charset="-122"/>
              </a:rPr>
              <a:t>$ </a:t>
            </a:r>
            <a:r>
              <a:rPr lang="zh-CN" altLang="en-US" sz="2400" dirty="0">
                <a:solidFill>
                  <a:prstClr val="black"/>
                </a:solidFill>
                <a:latin typeface="微软雅黑 Light" panose="020B0502040204020203" pitchFamily="34" charset="-122"/>
                <a:ea typeface="微软雅黑 Light" panose="020B0502040204020203" pitchFamily="34" charset="-122"/>
              </a:rPr>
              <a:t>符号结尾的模式，只与一行的后缀匹配</a:t>
            </a:r>
            <a:endParaRPr lang="en-US" altLang="zh-CN" sz="2400" dirty="0">
              <a:solidFill>
                <a:prstClr val="black"/>
              </a:solidFill>
              <a:latin typeface="微软雅黑 Light" panose="020B0502040204020203" pitchFamily="34" charset="-122"/>
              <a:ea typeface="微软雅黑 Light" panose="020B0502040204020203" pitchFamily="34" charset="-122"/>
            </a:endParaRPr>
          </a:p>
          <a:p>
            <a:pPr marL="800100" lvl="2" indent="-342900">
              <a:lnSpc>
                <a:spcPct val="150000"/>
              </a:lnSpc>
              <a:buClr>
                <a:srgbClr val="3BBC5D"/>
              </a:buClr>
              <a:buFont typeface="Wingdings" panose="05000000000000000000" pitchFamily="2" charset="2"/>
              <a:buChar char="l"/>
            </a:pPr>
            <a:r>
              <a:rPr lang="zh-CN" altLang="en-US" sz="2400" dirty="0" smtClean="0">
                <a:solidFill>
                  <a:prstClr val="black"/>
                </a:solidFill>
                <a:latin typeface="微软雅黑 Light" panose="020B0502040204020203" pitchFamily="34" charset="-122"/>
                <a:ea typeface="微软雅黑 Light" panose="020B0502040204020203" pitchFamily="34" charset="-122"/>
              </a:rPr>
              <a:t>例如</a:t>
            </a:r>
            <a:r>
              <a:rPr lang="en-US" altLang="zh-CN" sz="2400" dirty="0" smtClean="0">
                <a:solidFill>
                  <a:prstClr val="black"/>
                </a:solidFill>
                <a:latin typeface="微软雅黑 Light" panose="020B0502040204020203" pitchFamily="34" charset="-122"/>
                <a:ea typeface="微软雅黑 Light" panose="020B0502040204020203" pitchFamily="34" charset="-122"/>
              </a:rPr>
              <a:t>'fish$'</a:t>
            </a:r>
            <a:r>
              <a:rPr lang="zh-CN" altLang="en-US" sz="2400" dirty="0" smtClean="0">
                <a:solidFill>
                  <a:prstClr val="black"/>
                </a:solidFill>
                <a:latin typeface="微软雅黑 Light" panose="020B0502040204020203" pitchFamily="34" charset="-122"/>
                <a:ea typeface="微软雅黑 Light" panose="020B0502040204020203" pitchFamily="34" charset="-122"/>
              </a:rPr>
              <a:t>只</a:t>
            </a:r>
            <a:r>
              <a:rPr lang="zh-CN" altLang="en-US" sz="2400" dirty="0">
                <a:solidFill>
                  <a:prstClr val="black"/>
                </a:solidFill>
                <a:latin typeface="微软雅黑 Light" panose="020B0502040204020203" pitchFamily="34" charset="-122"/>
                <a:ea typeface="微软雅黑 Light" panose="020B0502040204020203" pitchFamily="34" charset="-122"/>
              </a:rPr>
              <a:t>匹配</a:t>
            </a:r>
            <a:r>
              <a:rPr lang="zh-CN" altLang="en-US" sz="2400" dirty="0" smtClean="0">
                <a:solidFill>
                  <a:prstClr val="black"/>
                </a:solidFill>
                <a:latin typeface="微软雅黑 Light" panose="020B0502040204020203" pitchFamily="34" charset="-122"/>
                <a:ea typeface="微软雅黑 Light" panose="020B0502040204020203" pitchFamily="34" charset="-122"/>
              </a:rPr>
              <a:t>以</a:t>
            </a:r>
            <a:r>
              <a:rPr lang="en-US" altLang="zh-CN" sz="2400" dirty="0" smtClean="0">
                <a:solidFill>
                  <a:prstClr val="black"/>
                </a:solidFill>
                <a:latin typeface="微软雅黑 Light" panose="020B0502040204020203" pitchFamily="34" charset="-122"/>
                <a:ea typeface="微软雅黑 Light" panose="020B0502040204020203" pitchFamily="34" charset="-122"/>
              </a:rPr>
              <a:t>'fish'</a:t>
            </a:r>
            <a:r>
              <a:rPr lang="zh-CN" altLang="en-US" sz="2400" dirty="0" smtClean="0">
                <a:solidFill>
                  <a:prstClr val="black"/>
                </a:solidFill>
                <a:latin typeface="微软雅黑 Light" panose="020B0502040204020203" pitchFamily="34" charset="-122"/>
                <a:ea typeface="微软雅黑 Light" panose="020B0502040204020203" pitchFamily="34" charset="-122"/>
              </a:rPr>
              <a:t>为</a:t>
            </a:r>
            <a:r>
              <a:rPr lang="zh-CN" altLang="en-US" sz="2400" dirty="0">
                <a:solidFill>
                  <a:prstClr val="black"/>
                </a:solidFill>
                <a:latin typeface="微软雅黑 Light" panose="020B0502040204020203" pitchFamily="34" charset="-122"/>
                <a:ea typeface="微软雅黑 Light" panose="020B0502040204020203" pitchFamily="34" charset="-122"/>
              </a:rPr>
              <a:t>后缀的一行。如果将其与</a:t>
            </a:r>
            <a:r>
              <a:rPr lang="zh-CN" altLang="en-US" sz="2400" dirty="0" smtClean="0">
                <a:solidFill>
                  <a:prstClr val="black"/>
                </a:solidFill>
                <a:latin typeface="微软雅黑 Light" panose="020B0502040204020203" pitchFamily="34" charset="-122"/>
                <a:ea typeface="微软雅黑 Light" panose="020B0502040204020203" pitchFamily="34" charset="-122"/>
              </a:rPr>
              <a:t>一行</a:t>
            </a:r>
            <a:r>
              <a:rPr lang="en-US" altLang="zh-CN" sz="2400" dirty="0" smtClean="0">
                <a:solidFill>
                  <a:prstClr val="black"/>
                </a:solidFill>
                <a:latin typeface="微软雅黑 Light" panose="020B0502040204020203" pitchFamily="34" charset="-122"/>
                <a:ea typeface="微软雅黑 Light" panose="020B0502040204020203" pitchFamily="34" charset="-122"/>
              </a:rPr>
              <a:t>'cats </a:t>
            </a:r>
            <a:r>
              <a:rPr lang="en-US" altLang="zh-CN" sz="2400" dirty="0">
                <a:solidFill>
                  <a:prstClr val="black"/>
                </a:solidFill>
                <a:latin typeface="微软雅黑 Light" panose="020B0502040204020203" pitchFamily="34" charset="-122"/>
                <a:ea typeface="微软雅黑 Light" panose="020B0502040204020203" pitchFamily="34" charset="-122"/>
              </a:rPr>
              <a:t>like to eat </a:t>
            </a:r>
            <a:r>
              <a:rPr lang="en-US" altLang="zh-CN" sz="2400" dirty="0" smtClean="0">
                <a:solidFill>
                  <a:prstClr val="black"/>
                </a:solidFill>
                <a:latin typeface="微软雅黑 Light" panose="020B0502040204020203" pitchFamily="34" charset="-122"/>
                <a:ea typeface="微软雅黑 Light" panose="020B0502040204020203" pitchFamily="34" charset="-122"/>
              </a:rPr>
              <a:t>fishes'</a:t>
            </a:r>
            <a:r>
              <a:rPr lang="zh-CN" altLang="en-US" sz="2400" dirty="0" smtClean="0">
                <a:solidFill>
                  <a:prstClr val="black"/>
                </a:solidFill>
                <a:latin typeface="微软雅黑 Light" panose="020B0502040204020203" pitchFamily="34" charset="-122"/>
                <a:ea typeface="微软雅黑 Light" panose="020B0502040204020203" pitchFamily="34" charset="-122"/>
              </a:rPr>
              <a:t>匹配</a:t>
            </a:r>
            <a:r>
              <a:rPr lang="zh-CN" altLang="en-US" sz="2400" dirty="0">
                <a:solidFill>
                  <a:prstClr val="black"/>
                </a:solidFill>
                <a:latin typeface="微软雅黑 Light" panose="020B0502040204020203" pitchFamily="34" charset="-122"/>
                <a:ea typeface="微软雅黑 Light" panose="020B0502040204020203" pitchFamily="34" charset="-122"/>
              </a:rPr>
              <a:t>，将得到 </a:t>
            </a:r>
            <a:r>
              <a:rPr lang="en-US" altLang="zh-CN" sz="2400" dirty="0">
                <a:solidFill>
                  <a:prstClr val="black"/>
                </a:solidFill>
                <a:latin typeface="微软雅黑 Light" panose="020B0502040204020203" pitchFamily="34" charset="-122"/>
                <a:ea typeface="微软雅黑 Light" panose="020B0502040204020203" pitchFamily="34" charset="-122"/>
              </a:rPr>
              <a:t>None</a:t>
            </a:r>
          </a:p>
          <a:p>
            <a:pPr marL="342900" indent="-342900">
              <a:lnSpc>
                <a:spcPct val="150000"/>
              </a:lnSpc>
              <a:buClr>
                <a:srgbClr val="3BBC5D"/>
              </a:buClr>
              <a:buFont typeface="Wingdings" panose="05000000000000000000" pitchFamily="2" charset="2"/>
              <a:buChar char="l"/>
            </a:pPr>
            <a:endParaRPr lang="en-US" altLang="zh-CN" sz="2400" dirty="0">
              <a:solidFill>
                <a:prstClr val="black"/>
              </a:solidFill>
              <a:latin typeface="微软雅黑 Light" panose="020B0502040204020203" pitchFamily="34" charset="-122"/>
              <a:ea typeface="微软雅黑 Light" panose="020B0502040204020203" pitchFamily="34" charset="-122"/>
            </a:endParaRPr>
          </a:p>
          <a:p>
            <a:pPr marL="342900" indent="-342900">
              <a:lnSpc>
                <a:spcPct val="150000"/>
              </a:lnSpc>
              <a:buClr>
                <a:srgbClr val="3BBC5D"/>
              </a:buClr>
              <a:buFont typeface="Wingdings" panose="05000000000000000000" pitchFamily="2" charset="2"/>
              <a:buChar char="l"/>
            </a:pPr>
            <a:r>
              <a:rPr lang="zh-CN" altLang="en-US" sz="2400" dirty="0">
                <a:solidFill>
                  <a:prstClr val="black"/>
                </a:solidFill>
                <a:latin typeface="微软雅黑 Light" panose="020B0502040204020203" pitchFamily="34" charset="-122"/>
                <a:ea typeface="微软雅黑 Light" panose="020B0502040204020203" pitchFamily="34" charset="-122"/>
              </a:rPr>
              <a:t>很多语言中</a:t>
            </a:r>
            <a:r>
              <a:rPr lang="en-US" altLang="zh-CN" sz="2400" dirty="0">
                <a:solidFill>
                  <a:prstClr val="black"/>
                </a:solidFill>
                <a:latin typeface="微软雅黑 Light" panose="020B0502040204020203" pitchFamily="34" charset="-122"/>
                <a:ea typeface="微软雅黑 Light" panose="020B0502040204020203" pitchFamily="34" charset="-122"/>
              </a:rPr>
              <a:t>^$</a:t>
            </a:r>
            <a:r>
              <a:rPr lang="zh-CN" altLang="en-US" sz="2400" dirty="0">
                <a:solidFill>
                  <a:prstClr val="black"/>
                </a:solidFill>
                <a:latin typeface="微软雅黑 Light" panose="020B0502040204020203" pitchFamily="34" charset="-122"/>
                <a:ea typeface="微软雅黑 Light" panose="020B0502040204020203" pitchFamily="34" charset="-122"/>
              </a:rPr>
              <a:t>都分别代表行首</a:t>
            </a:r>
            <a:r>
              <a:rPr lang="en-US" altLang="zh-CN" sz="2400" dirty="0">
                <a:solidFill>
                  <a:prstClr val="black"/>
                </a:solidFill>
                <a:latin typeface="微软雅黑 Light" panose="020B0502040204020203" pitchFamily="34" charset="-122"/>
                <a:ea typeface="微软雅黑 Light" panose="020B0502040204020203" pitchFamily="34" charset="-122"/>
              </a:rPr>
              <a:t>/</a:t>
            </a:r>
            <a:r>
              <a:rPr lang="zh-CN" altLang="en-US" sz="2400" dirty="0">
                <a:solidFill>
                  <a:prstClr val="black"/>
                </a:solidFill>
                <a:latin typeface="微软雅黑 Light" panose="020B0502040204020203" pitchFamily="34" charset="-122"/>
                <a:ea typeface="微软雅黑 Light" panose="020B0502040204020203" pitchFamily="34" charset="-122"/>
              </a:rPr>
              <a:t>行尾的标记。例如文本编辑器</a:t>
            </a:r>
            <a:r>
              <a:rPr lang="en-US" altLang="zh-CN" sz="2400" dirty="0">
                <a:solidFill>
                  <a:prstClr val="black"/>
                </a:solidFill>
                <a:latin typeface="微软雅黑 Light" panose="020B0502040204020203" pitchFamily="34" charset="-122"/>
                <a:ea typeface="微软雅黑 Light" panose="020B0502040204020203" pitchFamily="34" charset="-122"/>
              </a:rPr>
              <a:t>VIM</a:t>
            </a:r>
          </a:p>
        </p:txBody>
      </p:sp>
    </p:spTree>
    <p:extLst>
      <p:ext uri="{BB962C8B-B14F-4D97-AF65-F5344CB8AC3E}">
        <p14:creationId xmlns:p14="http://schemas.microsoft.com/office/powerpoint/2010/main" xmlns="" val="1734430362"/>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5"/>
          <p:cNvSpPr txBox="1"/>
          <p:nvPr/>
        </p:nvSpPr>
        <p:spPr>
          <a:xfrm>
            <a:off x="911424" y="836712"/>
            <a:ext cx="2664296" cy="400110"/>
          </a:xfrm>
          <a:prstGeom prst="rect">
            <a:avLst/>
          </a:prstGeom>
          <a:noFill/>
        </p:spPr>
        <p:txBody>
          <a:bodyPr wrap="square" rtlCol="0">
            <a:spAutoFit/>
          </a:bodyPr>
          <a:lstStyle/>
          <a:p>
            <a:r>
              <a:rPr lang="zh-CN" altLang="en-US" sz="2000" dirty="0">
                <a:solidFill>
                  <a:prstClr val="white"/>
                </a:solidFill>
                <a:latin typeface="微软雅黑 Light" panose="020B0502040204020203" pitchFamily="34" charset="-122"/>
                <a:ea typeface="微软雅黑 Light" panose="020B0502040204020203" pitchFamily="34" charset="-122"/>
              </a:rPr>
              <a:t>聚类分析</a:t>
            </a:r>
          </a:p>
        </p:txBody>
      </p:sp>
      <p:sp>
        <p:nvSpPr>
          <p:cNvPr id="14" name="矩形 28"/>
          <p:cNvSpPr/>
          <p:nvPr/>
        </p:nvSpPr>
        <p:spPr>
          <a:xfrm>
            <a:off x="-18898" y="671163"/>
            <a:ext cx="510214" cy="598302"/>
          </a:xfrm>
          <a:prstGeom prst="rect">
            <a:avLst/>
          </a:prstGeom>
          <a:solidFill>
            <a:srgbClr val="3BBC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
        <p:nvSpPr>
          <p:cNvPr id="15" name="矩形 4"/>
          <p:cNvSpPr/>
          <p:nvPr/>
        </p:nvSpPr>
        <p:spPr>
          <a:xfrm>
            <a:off x="479375" y="674237"/>
            <a:ext cx="4757643" cy="595228"/>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6" name="文本框 5"/>
          <p:cNvSpPr txBox="1"/>
          <p:nvPr/>
        </p:nvSpPr>
        <p:spPr>
          <a:xfrm>
            <a:off x="602422" y="746245"/>
            <a:ext cx="5174923" cy="523220"/>
          </a:xfrm>
          <a:prstGeom prst="rect">
            <a:avLst/>
          </a:prstGeom>
          <a:noFill/>
        </p:spPr>
        <p:txBody>
          <a:bodyPr wrap="square" rtlCol="0">
            <a:spAutoFit/>
          </a:bodyPr>
          <a:lstStyle/>
          <a:p>
            <a:r>
              <a:rPr lang="en-US" altLang="zh-CN" sz="2800" dirty="0" smtClean="0">
                <a:solidFill>
                  <a:prstClr val="white"/>
                </a:solidFill>
                <a:latin typeface="微软雅黑 Light" panose="020B0502040204020203" pitchFamily="34" charset="-122"/>
                <a:ea typeface="微软雅黑 Light" panose="020B0502040204020203" pitchFamily="34" charset="-122"/>
              </a:rPr>
              <a:t>Python</a:t>
            </a:r>
            <a:r>
              <a:rPr lang="zh-CN" altLang="en-US" sz="2800" dirty="0" smtClean="0">
                <a:solidFill>
                  <a:prstClr val="white"/>
                </a:solidFill>
                <a:latin typeface="微软雅黑 Light" panose="020B0502040204020203" pitchFamily="34" charset="-122"/>
                <a:ea typeface="微软雅黑 Light" panose="020B0502040204020203" pitchFamily="34" charset="-122"/>
              </a:rPr>
              <a:t>正则表达式语法总结</a:t>
            </a:r>
            <a:endParaRPr lang="zh-CN" altLang="en-US" sz="2800" dirty="0">
              <a:solidFill>
                <a:prstClr val="white"/>
              </a:solidFill>
              <a:latin typeface="微软雅黑 Light" panose="020B0502040204020203" pitchFamily="34" charset="-122"/>
              <a:ea typeface="微软雅黑 Light" panose="020B0502040204020203" pitchFamily="34" charset="-122"/>
            </a:endParaRPr>
          </a:p>
        </p:txBody>
      </p:sp>
      <p:sp>
        <p:nvSpPr>
          <p:cNvPr id="17" name="Freeform 83"/>
          <p:cNvSpPr>
            <a:spLocks noChangeArrowheads="1"/>
          </p:cNvSpPr>
          <p:nvPr/>
        </p:nvSpPr>
        <p:spPr bwMode="auto">
          <a:xfrm>
            <a:off x="92209" y="826314"/>
            <a:ext cx="288000" cy="288000"/>
          </a:xfrm>
          <a:custGeom>
            <a:avLst/>
            <a:gdLst>
              <a:gd name="T0" fmla="*/ 38764526 w 602"/>
              <a:gd name="T1" fmla="*/ 78442719 h 602"/>
              <a:gd name="T2" fmla="*/ 38764526 w 602"/>
              <a:gd name="T3" fmla="*/ 78442719 h 602"/>
              <a:gd name="T4" fmla="*/ 0 w 602"/>
              <a:gd name="T5" fmla="*/ 38764526 h 602"/>
              <a:gd name="T6" fmla="*/ 38764526 w 602"/>
              <a:gd name="T7" fmla="*/ 0 h 602"/>
              <a:gd name="T8" fmla="*/ 78442719 w 602"/>
              <a:gd name="T9" fmla="*/ 38764526 h 602"/>
              <a:gd name="T10" fmla="*/ 38764526 w 602"/>
              <a:gd name="T11" fmla="*/ 78442719 h 602"/>
              <a:gd name="T12" fmla="*/ 61866665 w 602"/>
              <a:gd name="T13" fmla="*/ 16576054 h 602"/>
              <a:gd name="T14" fmla="*/ 61866665 w 602"/>
              <a:gd name="T15" fmla="*/ 16576054 h 602"/>
              <a:gd name="T16" fmla="*/ 38764526 w 602"/>
              <a:gd name="T17" fmla="*/ 38764526 h 602"/>
              <a:gd name="T18" fmla="*/ 38764526 w 602"/>
              <a:gd name="T19" fmla="*/ 7308970 h 602"/>
              <a:gd name="T20" fmla="*/ 7439751 w 602"/>
              <a:gd name="T21" fmla="*/ 38764526 h 602"/>
              <a:gd name="T22" fmla="*/ 38764526 w 602"/>
              <a:gd name="T23" fmla="*/ 71002968 h 602"/>
              <a:gd name="T24" fmla="*/ 71002968 w 602"/>
              <a:gd name="T25" fmla="*/ 38764526 h 602"/>
              <a:gd name="T26" fmla="*/ 61866665 w 602"/>
              <a:gd name="T27" fmla="*/ 16576054 h 60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02" h="602">
                <a:moveTo>
                  <a:pt x="297" y="601"/>
                </a:moveTo>
                <a:lnTo>
                  <a:pt x="297" y="601"/>
                </a:lnTo>
                <a:cubicBezTo>
                  <a:pt x="135" y="601"/>
                  <a:pt x="0" y="466"/>
                  <a:pt x="0" y="297"/>
                </a:cubicBezTo>
                <a:cubicBezTo>
                  <a:pt x="0" y="134"/>
                  <a:pt x="135" y="0"/>
                  <a:pt x="297" y="0"/>
                </a:cubicBezTo>
                <a:cubicBezTo>
                  <a:pt x="467" y="0"/>
                  <a:pt x="601" y="134"/>
                  <a:pt x="601" y="297"/>
                </a:cubicBezTo>
                <a:cubicBezTo>
                  <a:pt x="601" y="466"/>
                  <a:pt x="467" y="601"/>
                  <a:pt x="297" y="601"/>
                </a:cubicBezTo>
                <a:close/>
                <a:moveTo>
                  <a:pt x="474" y="127"/>
                </a:moveTo>
                <a:lnTo>
                  <a:pt x="474" y="127"/>
                </a:lnTo>
                <a:cubicBezTo>
                  <a:pt x="297" y="297"/>
                  <a:pt x="297" y="297"/>
                  <a:pt x="297" y="297"/>
                </a:cubicBezTo>
                <a:cubicBezTo>
                  <a:pt x="297" y="56"/>
                  <a:pt x="297" y="56"/>
                  <a:pt x="297" y="56"/>
                </a:cubicBezTo>
                <a:cubicBezTo>
                  <a:pt x="163" y="56"/>
                  <a:pt x="57" y="162"/>
                  <a:pt x="57" y="297"/>
                </a:cubicBezTo>
                <a:cubicBezTo>
                  <a:pt x="57" y="431"/>
                  <a:pt x="163" y="544"/>
                  <a:pt x="297" y="544"/>
                </a:cubicBezTo>
                <a:cubicBezTo>
                  <a:pt x="431" y="544"/>
                  <a:pt x="544" y="431"/>
                  <a:pt x="544" y="297"/>
                </a:cubicBezTo>
                <a:cubicBezTo>
                  <a:pt x="544" y="233"/>
                  <a:pt x="516" y="169"/>
                  <a:pt x="474" y="127"/>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solidFill>
                <a:prstClr val="black"/>
              </a:solidFill>
            </a:endParaRPr>
          </a:p>
        </p:txBody>
      </p:sp>
      <p:sp>
        <p:nvSpPr>
          <p:cNvPr id="18" name="TextBox 17"/>
          <p:cNvSpPr txBox="1"/>
          <p:nvPr/>
        </p:nvSpPr>
        <p:spPr>
          <a:xfrm>
            <a:off x="491316" y="1431940"/>
            <a:ext cx="11191170" cy="5078313"/>
          </a:xfrm>
          <a:prstGeom prst="rect">
            <a:avLst/>
          </a:prstGeom>
          <a:noFill/>
        </p:spPr>
        <p:txBody>
          <a:bodyPr wrap="square" rtlCol="0">
            <a:spAutoFit/>
          </a:bodyPr>
          <a:lstStyle/>
          <a:p>
            <a:pPr marL="342900" indent="-342900">
              <a:lnSpc>
                <a:spcPct val="150000"/>
              </a:lnSpc>
              <a:buClr>
                <a:srgbClr val="3BBC5D"/>
              </a:buClr>
              <a:buFont typeface="Wingdings" panose="05000000000000000000" pitchFamily="2" charset="2"/>
              <a:buChar char="l"/>
            </a:pPr>
            <a:r>
              <a:rPr lang="zh-CN" altLang="en-US" sz="2400" dirty="0" smtClean="0">
                <a:solidFill>
                  <a:prstClr val="black"/>
                </a:solidFill>
                <a:latin typeface="微软雅黑 Light" panose="020B0502040204020203" pitchFamily="34" charset="-122"/>
                <a:ea typeface="微软雅黑 Light" panose="020B0502040204020203" pitchFamily="34" charset="-122"/>
              </a:rPr>
              <a:t>刚才，我们已经介绍了所有的特殊字符。进行一个总结：</a:t>
            </a:r>
            <a:endParaRPr lang="en-US" altLang="zh-CN" sz="2400" dirty="0" smtClean="0">
              <a:solidFill>
                <a:prstClr val="black"/>
              </a:solidFill>
              <a:latin typeface="微软雅黑 Light" panose="020B0502040204020203" pitchFamily="34" charset="-122"/>
              <a:ea typeface="微软雅黑 Light" panose="020B0502040204020203" pitchFamily="34" charset="-122"/>
            </a:endParaRPr>
          </a:p>
          <a:p>
            <a:pPr marL="342900" indent="-342900">
              <a:lnSpc>
                <a:spcPct val="150000"/>
              </a:lnSpc>
              <a:buClr>
                <a:srgbClr val="3BBC5D"/>
              </a:buClr>
              <a:buFont typeface="Wingdings" panose="05000000000000000000" pitchFamily="2" charset="2"/>
              <a:buChar char="l"/>
            </a:pPr>
            <a:r>
              <a:rPr lang="zh-CN" altLang="en-US" sz="2400" dirty="0">
                <a:solidFill>
                  <a:prstClr val="black"/>
                </a:solidFill>
                <a:latin typeface="微软雅黑 Light" panose="020B0502040204020203" pitchFamily="34" charset="-122"/>
                <a:ea typeface="微软雅黑 Light" panose="020B0502040204020203" pitchFamily="34" charset="-122"/>
              </a:rPr>
              <a:t>转义字符</a:t>
            </a:r>
            <a:r>
              <a:rPr lang="en-US" altLang="zh-CN" sz="2400" dirty="0" smtClean="0">
                <a:solidFill>
                  <a:prstClr val="black"/>
                </a:solidFill>
                <a:latin typeface="微软雅黑 Light" panose="020B0502040204020203" pitchFamily="34" charset="-122"/>
                <a:ea typeface="微软雅黑 Light" panose="020B0502040204020203" pitchFamily="34" charset="-122"/>
              </a:rPr>
              <a:t>\</a:t>
            </a:r>
            <a:endParaRPr lang="zh-CN" altLang="en-US" sz="2400" dirty="0">
              <a:solidFill>
                <a:prstClr val="black"/>
              </a:solidFill>
              <a:latin typeface="微软雅黑 Light" panose="020B0502040204020203" pitchFamily="34" charset="-122"/>
              <a:ea typeface="微软雅黑 Light" panose="020B0502040204020203" pitchFamily="34" charset="-122"/>
            </a:endParaRPr>
          </a:p>
          <a:p>
            <a:pPr marL="342900" indent="-342900">
              <a:lnSpc>
                <a:spcPct val="150000"/>
              </a:lnSpc>
              <a:buClr>
                <a:srgbClr val="3BBC5D"/>
              </a:buClr>
              <a:buFont typeface="Wingdings" panose="05000000000000000000" pitchFamily="2" charset="2"/>
              <a:buChar char="l"/>
            </a:pPr>
            <a:r>
              <a:rPr lang="zh-CN" altLang="en-US" sz="2400" dirty="0">
                <a:solidFill>
                  <a:prstClr val="black"/>
                </a:solidFill>
                <a:latin typeface="微软雅黑 Light" panose="020B0502040204020203" pitchFamily="34" charset="-122"/>
                <a:ea typeface="微软雅黑 Light" panose="020B0502040204020203" pitchFamily="34" charset="-122"/>
              </a:rPr>
              <a:t>选择字符</a:t>
            </a:r>
            <a:r>
              <a:rPr lang="en-US" altLang="zh-CN" sz="2400" dirty="0">
                <a:solidFill>
                  <a:prstClr val="black"/>
                </a:solidFill>
                <a:latin typeface="微软雅黑 Light" panose="020B0502040204020203" pitchFamily="34" charset="-122"/>
                <a:ea typeface="微软雅黑 Light" panose="020B0502040204020203" pitchFamily="34" charset="-122"/>
              </a:rPr>
              <a:t>|</a:t>
            </a:r>
          </a:p>
          <a:p>
            <a:pPr marL="342900" indent="-342900">
              <a:lnSpc>
                <a:spcPct val="150000"/>
              </a:lnSpc>
              <a:buClr>
                <a:srgbClr val="3BBC5D"/>
              </a:buClr>
              <a:buFont typeface="Wingdings" panose="05000000000000000000" pitchFamily="2" charset="2"/>
              <a:buChar char="l"/>
            </a:pPr>
            <a:r>
              <a:rPr lang="zh-CN" altLang="en-US" sz="2400" dirty="0" smtClean="0">
                <a:solidFill>
                  <a:prstClr val="black"/>
                </a:solidFill>
                <a:latin typeface="微软雅黑 Light" panose="020B0502040204020203" pitchFamily="34" charset="-122"/>
                <a:ea typeface="微软雅黑 Light" panose="020B0502040204020203" pitchFamily="34" charset="-122"/>
              </a:rPr>
              <a:t>集合</a:t>
            </a:r>
            <a:r>
              <a:rPr lang="zh-CN" altLang="en-US" sz="2400" dirty="0">
                <a:solidFill>
                  <a:prstClr val="black"/>
                </a:solidFill>
                <a:latin typeface="微软雅黑 Light" panose="020B0502040204020203" pitchFamily="34" charset="-122"/>
                <a:ea typeface="微软雅黑 Light" panose="020B0502040204020203" pitchFamily="34" charset="-122"/>
              </a:rPr>
              <a:t>字符</a:t>
            </a:r>
            <a:r>
              <a:rPr lang="en-US" altLang="zh-CN" sz="2400" dirty="0">
                <a:solidFill>
                  <a:prstClr val="black"/>
                </a:solidFill>
                <a:latin typeface="微软雅黑 Light" panose="020B0502040204020203" pitchFamily="34" charset="-122"/>
                <a:ea typeface="微软雅黑 Light" panose="020B0502040204020203" pitchFamily="34" charset="-122"/>
              </a:rPr>
              <a:t>[</a:t>
            </a:r>
            <a:r>
              <a:rPr lang="zh-CN" altLang="en-US" sz="2400" dirty="0">
                <a:solidFill>
                  <a:prstClr val="black"/>
                </a:solidFill>
                <a:latin typeface="微软雅黑 Light" panose="020B0502040204020203" pitchFamily="34" charset="-122"/>
                <a:ea typeface="微软雅黑 Light" panose="020B0502040204020203" pitchFamily="34" charset="-122"/>
              </a:rPr>
              <a:t>、</a:t>
            </a:r>
            <a:r>
              <a:rPr lang="en-US" altLang="zh-CN" sz="2400" dirty="0">
                <a:solidFill>
                  <a:prstClr val="black"/>
                </a:solidFill>
                <a:latin typeface="微软雅黑 Light" panose="020B0502040204020203" pitchFamily="34" charset="-122"/>
                <a:ea typeface="微软雅黑 Light" panose="020B0502040204020203" pitchFamily="34" charset="-122"/>
              </a:rPr>
              <a:t>]</a:t>
            </a:r>
            <a:r>
              <a:rPr lang="zh-CN" altLang="en-US" sz="2400" dirty="0">
                <a:solidFill>
                  <a:prstClr val="black"/>
                </a:solidFill>
                <a:latin typeface="微软雅黑 Light" panose="020B0502040204020203" pitchFamily="34" charset="-122"/>
                <a:ea typeface="微软雅黑 Light" panose="020B0502040204020203" pitchFamily="34" charset="-122"/>
              </a:rPr>
              <a:t>、</a:t>
            </a:r>
            <a:r>
              <a:rPr lang="en-US" altLang="zh-CN" sz="2400" dirty="0">
                <a:solidFill>
                  <a:prstClr val="black"/>
                </a:solidFill>
                <a:latin typeface="微软雅黑 Light" panose="020B0502040204020203" pitchFamily="34" charset="-122"/>
                <a:ea typeface="微软雅黑 Light" panose="020B0502040204020203" pitchFamily="34" charset="-122"/>
              </a:rPr>
              <a:t>^</a:t>
            </a:r>
            <a:r>
              <a:rPr lang="zh-CN" altLang="en-US" sz="2400" dirty="0">
                <a:solidFill>
                  <a:prstClr val="black"/>
                </a:solidFill>
                <a:latin typeface="微软雅黑 Light" panose="020B0502040204020203" pitchFamily="34" charset="-122"/>
                <a:ea typeface="微软雅黑 Light" panose="020B0502040204020203" pitchFamily="34" charset="-122"/>
              </a:rPr>
              <a:t>、</a:t>
            </a:r>
            <a:r>
              <a:rPr lang="en-US" altLang="zh-CN" sz="2400" dirty="0">
                <a:solidFill>
                  <a:prstClr val="black"/>
                </a:solidFill>
                <a:latin typeface="微软雅黑 Light" panose="020B0502040204020203" pitchFamily="34" charset="-122"/>
                <a:ea typeface="微软雅黑 Light" panose="020B0502040204020203" pitchFamily="34" charset="-122"/>
              </a:rPr>
              <a:t>-</a:t>
            </a:r>
          </a:p>
          <a:p>
            <a:pPr marL="342900" indent="-342900">
              <a:lnSpc>
                <a:spcPct val="150000"/>
              </a:lnSpc>
              <a:buClr>
                <a:srgbClr val="3BBC5D"/>
              </a:buClr>
              <a:buFont typeface="Wingdings" panose="05000000000000000000" pitchFamily="2" charset="2"/>
              <a:buChar char="l"/>
            </a:pPr>
            <a:r>
              <a:rPr lang="zh-CN" altLang="en-US" sz="2400" dirty="0" smtClean="0">
                <a:solidFill>
                  <a:prstClr val="black"/>
                </a:solidFill>
                <a:latin typeface="微软雅黑 Light" panose="020B0502040204020203" pitchFamily="34" charset="-122"/>
                <a:ea typeface="微软雅黑 Light" panose="020B0502040204020203" pitchFamily="34" charset="-122"/>
              </a:rPr>
              <a:t>通配符</a:t>
            </a:r>
            <a:r>
              <a:rPr lang="en-US" altLang="zh-CN" sz="2400" dirty="0">
                <a:solidFill>
                  <a:prstClr val="black"/>
                </a:solidFill>
                <a:latin typeface="微软雅黑 Light" panose="020B0502040204020203" pitchFamily="34" charset="-122"/>
                <a:ea typeface="微软雅黑 Light" panose="020B0502040204020203" pitchFamily="34" charset="-122"/>
              </a:rPr>
              <a:t>.</a:t>
            </a:r>
          </a:p>
          <a:p>
            <a:pPr marL="342900" indent="-342900">
              <a:lnSpc>
                <a:spcPct val="150000"/>
              </a:lnSpc>
              <a:buClr>
                <a:srgbClr val="3BBC5D"/>
              </a:buClr>
              <a:buFont typeface="Wingdings" panose="05000000000000000000" pitchFamily="2" charset="2"/>
              <a:buChar char="l"/>
            </a:pPr>
            <a:r>
              <a:rPr lang="zh-CN" altLang="en-US" sz="2400" dirty="0" smtClean="0">
                <a:solidFill>
                  <a:prstClr val="black"/>
                </a:solidFill>
                <a:latin typeface="微软雅黑 Light" panose="020B0502040204020203" pitchFamily="34" charset="-122"/>
                <a:ea typeface="微软雅黑 Light" panose="020B0502040204020203" pitchFamily="34" charset="-122"/>
              </a:rPr>
              <a:t>重复</a:t>
            </a:r>
            <a:r>
              <a:rPr lang="zh-CN" altLang="en-US" sz="2400" dirty="0">
                <a:solidFill>
                  <a:prstClr val="black"/>
                </a:solidFill>
                <a:latin typeface="微软雅黑 Light" panose="020B0502040204020203" pitchFamily="34" charset="-122"/>
                <a:ea typeface="微软雅黑 Light" panose="020B0502040204020203" pitchFamily="34" charset="-122"/>
              </a:rPr>
              <a:t>字符*、</a:t>
            </a:r>
            <a:r>
              <a:rPr lang="en-US" altLang="zh-CN" sz="2400" dirty="0">
                <a:solidFill>
                  <a:prstClr val="black"/>
                </a:solidFill>
                <a:latin typeface="微软雅黑 Light" panose="020B0502040204020203" pitchFamily="34" charset="-122"/>
                <a:ea typeface="微软雅黑 Light" panose="020B0502040204020203" pitchFamily="34" charset="-122"/>
              </a:rPr>
              <a:t>?</a:t>
            </a:r>
            <a:r>
              <a:rPr lang="zh-CN" altLang="en-US" sz="2400" dirty="0">
                <a:solidFill>
                  <a:prstClr val="black"/>
                </a:solidFill>
                <a:latin typeface="微软雅黑 Light" panose="020B0502040204020203" pitchFamily="34" charset="-122"/>
                <a:ea typeface="微软雅黑 Light" panose="020B0502040204020203" pitchFamily="34" charset="-122"/>
              </a:rPr>
              <a:t>、</a:t>
            </a:r>
            <a:r>
              <a:rPr lang="en-US" altLang="zh-CN" sz="2400" dirty="0">
                <a:solidFill>
                  <a:prstClr val="black"/>
                </a:solidFill>
                <a:latin typeface="微软雅黑 Light" panose="020B0502040204020203" pitchFamily="34" charset="-122"/>
                <a:ea typeface="微软雅黑 Light" panose="020B0502040204020203" pitchFamily="34" charset="-122"/>
              </a:rPr>
              <a:t>+</a:t>
            </a:r>
            <a:r>
              <a:rPr lang="zh-CN" altLang="en-US" sz="2400" dirty="0">
                <a:solidFill>
                  <a:prstClr val="black"/>
                </a:solidFill>
                <a:latin typeface="微软雅黑 Light" panose="020B0502040204020203" pitchFamily="34" charset="-122"/>
                <a:ea typeface="微软雅黑 Light" panose="020B0502040204020203" pitchFamily="34" charset="-122"/>
              </a:rPr>
              <a:t>、</a:t>
            </a:r>
            <a:r>
              <a:rPr lang="en-US" altLang="zh-CN" sz="2400" dirty="0">
                <a:solidFill>
                  <a:prstClr val="black"/>
                </a:solidFill>
                <a:latin typeface="微软雅黑 Light" panose="020B0502040204020203" pitchFamily="34" charset="-122"/>
                <a:ea typeface="微软雅黑 Light" panose="020B0502040204020203" pitchFamily="34" charset="-122"/>
              </a:rPr>
              <a:t>{}</a:t>
            </a:r>
          </a:p>
          <a:p>
            <a:pPr marL="342900" indent="-342900">
              <a:lnSpc>
                <a:spcPct val="150000"/>
              </a:lnSpc>
              <a:buClr>
                <a:srgbClr val="3BBC5D"/>
              </a:buClr>
              <a:buFont typeface="Wingdings" panose="05000000000000000000" pitchFamily="2" charset="2"/>
              <a:buChar char="l"/>
            </a:pPr>
            <a:r>
              <a:rPr lang="zh-CN" altLang="en-US" sz="2400" dirty="0" smtClean="0">
                <a:solidFill>
                  <a:prstClr val="black"/>
                </a:solidFill>
                <a:latin typeface="微软雅黑 Light" panose="020B0502040204020203" pitchFamily="34" charset="-122"/>
                <a:ea typeface="微软雅黑 Light" panose="020B0502040204020203" pitchFamily="34" charset="-122"/>
              </a:rPr>
              <a:t>括号（）</a:t>
            </a:r>
            <a:endParaRPr lang="en-US" altLang="zh-CN" sz="2400" dirty="0" smtClean="0">
              <a:solidFill>
                <a:prstClr val="black"/>
              </a:solidFill>
              <a:latin typeface="微软雅黑 Light" panose="020B0502040204020203" pitchFamily="34" charset="-122"/>
              <a:ea typeface="微软雅黑 Light" panose="020B0502040204020203" pitchFamily="34" charset="-122"/>
            </a:endParaRPr>
          </a:p>
          <a:p>
            <a:pPr marL="342900" indent="-342900">
              <a:lnSpc>
                <a:spcPct val="150000"/>
              </a:lnSpc>
              <a:buClr>
                <a:srgbClr val="3BBC5D"/>
              </a:buClr>
              <a:buFont typeface="Wingdings" panose="05000000000000000000" pitchFamily="2" charset="2"/>
              <a:buChar char="l"/>
            </a:pPr>
            <a:r>
              <a:rPr lang="zh-CN" altLang="en-US" sz="2400" dirty="0" smtClean="0">
                <a:solidFill>
                  <a:prstClr val="black"/>
                </a:solidFill>
                <a:latin typeface="微软雅黑 Light" panose="020B0502040204020203" pitchFamily="34" charset="-122"/>
                <a:ea typeface="微软雅黑 Light" panose="020B0502040204020203" pitchFamily="34" charset="-122"/>
              </a:rPr>
              <a:t>首尾</a:t>
            </a:r>
            <a:r>
              <a:rPr lang="zh-CN" altLang="en-US" sz="2400" dirty="0">
                <a:solidFill>
                  <a:prstClr val="black"/>
                </a:solidFill>
                <a:latin typeface="微软雅黑 Light" panose="020B0502040204020203" pitchFamily="34" charset="-122"/>
                <a:ea typeface="微软雅黑 Light" panose="020B0502040204020203" pitchFamily="34" charset="-122"/>
              </a:rPr>
              <a:t>字符</a:t>
            </a:r>
            <a:r>
              <a:rPr lang="en-US" altLang="zh-CN" sz="2400" dirty="0">
                <a:solidFill>
                  <a:prstClr val="black"/>
                </a:solidFill>
                <a:latin typeface="微软雅黑 Light" panose="020B0502040204020203" pitchFamily="34" charset="-122"/>
                <a:ea typeface="微软雅黑 Light" panose="020B0502040204020203" pitchFamily="34" charset="-122"/>
              </a:rPr>
              <a:t>^</a:t>
            </a:r>
            <a:r>
              <a:rPr lang="zh-CN" altLang="en-US" sz="2400" dirty="0">
                <a:solidFill>
                  <a:prstClr val="black"/>
                </a:solidFill>
                <a:latin typeface="微软雅黑 Light" panose="020B0502040204020203" pitchFamily="34" charset="-122"/>
                <a:ea typeface="微软雅黑 Light" panose="020B0502040204020203" pitchFamily="34" charset="-122"/>
              </a:rPr>
              <a:t>、</a:t>
            </a:r>
            <a:r>
              <a:rPr lang="en-US" altLang="zh-CN" sz="2400" dirty="0">
                <a:solidFill>
                  <a:prstClr val="black"/>
                </a:solidFill>
                <a:latin typeface="微软雅黑 Light" panose="020B0502040204020203" pitchFamily="34" charset="-122"/>
                <a:ea typeface="微软雅黑 Light" panose="020B0502040204020203" pitchFamily="34" charset="-122"/>
              </a:rPr>
              <a:t>$</a:t>
            </a:r>
          </a:p>
          <a:p>
            <a:pPr marL="342900" indent="-342900">
              <a:lnSpc>
                <a:spcPct val="150000"/>
              </a:lnSpc>
              <a:buClr>
                <a:srgbClr val="3BBC5D"/>
              </a:buClr>
              <a:buFont typeface="Wingdings" panose="05000000000000000000" pitchFamily="2" charset="2"/>
              <a:buChar char="l"/>
            </a:pPr>
            <a:r>
              <a:rPr lang="zh-CN" altLang="en-US" sz="2400" dirty="0" smtClean="0">
                <a:solidFill>
                  <a:prstClr val="black"/>
                </a:solidFill>
                <a:latin typeface="微软雅黑 Light" panose="020B0502040204020203" pitchFamily="34" charset="-122"/>
                <a:ea typeface="微软雅黑 Light" panose="020B0502040204020203" pitchFamily="34" charset="-122"/>
              </a:rPr>
              <a:t>以及其他一些被</a:t>
            </a:r>
            <a:r>
              <a:rPr lang="en-US" altLang="zh-CN" sz="2400" dirty="0" smtClean="0">
                <a:solidFill>
                  <a:prstClr val="black"/>
                </a:solidFill>
                <a:latin typeface="微软雅黑 Light" panose="020B0502040204020203" pitchFamily="34" charset="-122"/>
                <a:ea typeface="微软雅黑 Light" panose="020B0502040204020203" pitchFamily="34" charset="-122"/>
              </a:rPr>
              <a:t>\</a:t>
            </a:r>
            <a:r>
              <a:rPr lang="zh-CN" altLang="en-US" sz="2400" dirty="0" smtClean="0">
                <a:solidFill>
                  <a:prstClr val="black"/>
                </a:solidFill>
                <a:latin typeface="微软雅黑 Light" panose="020B0502040204020203" pitchFamily="34" charset="-122"/>
                <a:ea typeface="微软雅黑 Light" panose="020B0502040204020203" pitchFamily="34" charset="-122"/>
              </a:rPr>
              <a:t>转义的普通字符可以发挥特殊的作用，如</a:t>
            </a:r>
            <a:r>
              <a:rPr lang="en-US" altLang="zh-CN" sz="2400" dirty="0" smtClean="0">
                <a:solidFill>
                  <a:prstClr val="black"/>
                </a:solidFill>
                <a:latin typeface="微软雅黑 Light" panose="020B0502040204020203" pitchFamily="34" charset="-122"/>
                <a:ea typeface="微软雅黑 Light" panose="020B0502040204020203" pitchFamily="34" charset="-122"/>
              </a:rPr>
              <a:t>\D\d\S\s</a:t>
            </a:r>
            <a:r>
              <a:rPr lang="zh-CN" altLang="en-US" sz="2400" dirty="0">
                <a:solidFill>
                  <a:prstClr val="black"/>
                </a:solidFill>
                <a:latin typeface="微软雅黑 Light" panose="020B0502040204020203" pitchFamily="34" charset="-122"/>
                <a:ea typeface="微软雅黑 Light" panose="020B0502040204020203" pitchFamily="34" charset="-122"/>
              </a:rPr>
              <a:t>等等</a:t>
            </a:r>
            <a:endParaRPr lang="en-US" altLang="zh-CN" sz="2400" dirty="0" smtClean="0">
              <a:solidFill>
                <a:prstClr val="black"/>
              </a:solidFill>
              <a:latin typeface="微软雅黑 Light" panose="020B0502040204020203" pitchFamily="34" charset="-122"/>
              <a:ea typeface="微软雅黑 Light" panose="020B0502040204020203" pitchFamily="34" charset="-122"/>
            </a:endParaRPr>
          </a:p>
        </p:txBody>
      </p:sp>
    </p:spTree>
    <p:extLst>
      <p:ext uri="{BB962C8B-B14F-4D97-AF65-F5344CB8AC3E}">
        <p14:creationId xmlns:p14="http://schemas.microsoft.com/office/powerpoint/2010/main" xmlns="" val="2442630284"/>
      </p:ext>
    </p:extLst>
  </p:cSld>
  <p:clrMapOvr>
    <a:masterClrMapping/>
  </p:clrMapOvr>
  <p:timing>
    <p:tnLst>
      <p:par>
        <p:cTn id="1" dur="indefinite" restart="never" nodeType="tmRoot"/>
      </p:par>
    </p:tnLst>
  </p:timing>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5"/>
          <p:cNvSpPr txBox="1"/>
          <p:nvPr/>
        </p:nvSpPr>
        <p:spPr>
          <a:xfrm>
            <a:off x="911424" y="836712"/>
            <a:ext cx="2664296" cy="400110"/>
          </a:xfrm>
          <a:prstGeom prst="rect">
            <a:avLst/>
          </a:prstGeom>
          <a:noFill/>
        </p:spPr>
        <p:txBody>
          <a:bodyPr wrap="square" rtlCol="0">
            <a:spAutoFit/>
          </a:bodyPr>
          <a:lstStyle/>
          <a:p>
            <a:r>
              <a:rPr lang="zh-CN" altLang="en-US" sz="2000" dirty="0">
                <a:solidFill>
                  <a:prstClr val="white"/>
                </a:solidFill>
                <a:latin typeface="微软雅黑 Light" panose="020B0502040204020203" pitchFamily="34" charset="-122"/>
                <a:ea typeface="微软雅黑 Light" panose="020B0502040204020203" pitchFamily="34" charset="-122"/>
              </a:rPr>
              <a:t>聚类分析</a:t>
            </a:r>
          </a:p>
        </p:txBody>
      </p:sp>
      <p:sp>
        <p:nvSpPr>
          <p:cNvPr id="14" name="矩形 28"/>
          <p:cNvSpPr/>
          <p:nvPr/>
        </p:nvSpPr>
        <p:spPr>
          <a:xfrm>
            <a:off x="-18898" y="671163"/>
            <a:ext cx="510214" cy="598302"/>
          </a:xfrm>
          <a:prstGeom prst="rect">
            <a:avLst/>
          </a:prstGeom>
          <a:solidFill>
            <a:srgbClr val="3BBC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
        <p:nvSpPr>
          <p:cNvPr id="15" name="矩形 4"/>
          <p:cNvSpPr/>
          <p:nvPr/>
        </p:nvSpPr>
        <p:spPr>
          <a:xfrm>
            <a:off x="479375" y="674237"/>
            <a:ext cx="2222261" cy="595228"/>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6" name="文本框 5"/>
          <p:cNvSpPr txBox="1"/>
          <p:nvPr/>
        </p:nvSpPr>
        <p:spPr>
          <a:xfrm>
            <a:off x="953786" y="709485"/>
            <a:ext cx="4019996" cy="523220"/>
          </a:xfrm>
          <a:prstGeom prst="rect">
            <a:avLst/>
          </a:prstGeom>
          <a:noFill/>
        </p:spPr>
        <p:txBody>
          <a:bodyPr wrap="square" rtlCol="0">
            <a:spAutoFit/>
          </a:bodyPr>
          <a:lstStyle/>
          <a:p>
            <a:r>
              <a:rPr lang="zh-CN" altLang="en-US" sz="2800" dirty="0">
                <a:solidFill>
                  <a:prstClr val="white"/>
                </a:solidFill>
                <a:latin typeface="微软雅黑 Light" panose="020B0502040204020203" pitchFamily="34" charset="-122"/>
                <a:ea typeface="微软雅黑 Light" panose="020B0502040204020203" pitchFamily="34" charset="-122"/>
              </a:rPr>
              <a:t>首</a:t>
            </a:r>
            <a:r>
              <a:rPr lang="zh-CN" altLang="en-US" sz="2800" dirty="0" smtClean="0">
                <a:solidFill>
                  <a:prstClr val="white"/>
                </a:solidFill>
                <a:latin typeface="微软雅黑 Light" panose="020B0502040204020203" pitchFamily="34" charset="-122"/>
                <a:ea typeface="微软雅黑 Light" panose="020B0502040204020203" pitchFamily="34" charset="-122"/>
              </a:rPr>
              <a:t>尾匹配</a:t>
            </a:r>
            <a:endParaRPr lang="zh-CN" altLang="en-US" sz="2800" dirty="0">
              <a:solidFill>
                <a:prstClr val="white"/>
              </a:solidFill>
              <a:latin typeface="微软雅黑 Light" panose="020B0502040204020203" pitchFamily="34" charset="-122"/>
              <a:ea typeface="微软雅黑 Light" panose="020B0502040204020203" pitchFamily="34" charset="-122"/>
            </a:endParaRPr>
          </a:p>
        </p:txBody>
      </p:sp>
      <p:sp>
        <p:nvSpPr>
          <p:cNvPr id="17" name="Freeform 83"/>
          <p:cNvSpPr>
            <a:spLocks noChangeArrowheads="1"/>
          </p:cNvSpPr>
          <p:nvPr/>
        </p:nvSpPr>
        <p:spPr bwMode="auto">
          <a:xfrm>
            <a:off x="92209" y="826314"/>
            <a:ext cx="288000" cy="288000"/>
          </a:xfrm>
          <a:custGeom>
            <a:avLst/>
            <a:gdLst>
              <a:gd name="T0" fmla="*/ 38764526 w 602"/>
              <a:gd name="T1" fmla="*/ 78442719 h 602"/>
              <a:gd name="T2" fmla="*/ 38764526 w 602"/>
              <a:gd name="T3" fmla="*/ 78442719 h 602"/>
              <a:gd name="T4" fmla="*/ 0 w 602"/>
              <a:gd name="T5" fmla="*/ 38764526 h 602"/>
              <a:gd name="T6" fmla="*/ 38764526 w 602"/>
              <a:gd name="T7" fmla="*/ 0 h 602"/>
              <a:gd name="T8" fmla="*/ 78442719 w 602"/>
              <a:gd name="T9" fmla="*/ 38764526 h 602"/>
              <a:gd name="T10" fmla="*/ 38764526 w 602"/>
              <a:gd name="T11" fmla="*/ 78442719 h 602"/>
              <a:gd name="T12" fmla="*/ 61866665 w 602"/>
              <a:gd name="T13" fmla="*/ 16576054 h 602"/>
              <a:gd name="T14" fmla="*/ 61866665 w 602"/>
              <a:gd name="T15" fmla="*/ 16576054 h 602"/>
              <a:gd name="T16" fmla="*/ 38764526 w 602"/>
              <a:gd name="T17" fmla="*/ 38764526 h 602"/>
              <a:gd name="T18" fmla="*/ 38764526 w 602"/>
              <a:gd name="T19" fmla="*/ 7308970 h 602"/>
              <a:gd name="T20" fmla="*/ 7439751 w 602"/>
              <a:gd name="T21" fmla="*/ 38764526 h 602"/>
              <a:gd name="T22" fmla="*/ 38764526 w 602"/>
              <a:gd name="T23" fmla="*/ 71002968 h 602"/>
              <a:gd name="T24" fmla="*/ 71002968 w 602"/>
              <a:gd name="T25" fmla="*/ 38764526 h 602"/>
              <a:gd name="T26" fmla="*/ 61866665 w 602"/>
              <a:gd name="T27" fmla="*/ 16576054 h 60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02" h="602">
                <a:moveTo>
                  <a:pt x="297" y="601"/>
                </a:moveTo>
                <a:lnTo>
                  <a:pt x="297" y="601"/>
                </a:lnTo>
                <a:cubicBezTo>
                  <a:pt x="135" y="601"/>
                  <a:pt x="0" y="466"/>
                  <a:pt x="0" y="297"/>
                </a:cubicBezTo>
                <a:cubicBezTo>
                  <a:pt x="0" y="134"/>
                  <a:pt x="135" y="0"/>
                  <a:pt x="297" y="0"/>
                </a:cubicBezTo>
                <a:cubicBezTo>
                  <a:pt x="467" y="0"/>
                  <a:pt x="601" y="134"/>
                  <a:pt x="601" y="297"/>
                </a:cubicBezTo>
                <a:cubicBezTo>
                  <a:pt x="601" y="466"/>
                  <a:pt x="467" y="601"/>
                  <a:pt x="297" y="601"/>
                </a:cubicBezTo>
                <a:close/>
                <a:moveTo>
                  <a:pt x="474" y="127"/>
                </a:moveTo>
                <a:lnTo>
                  <a:pt x="474" y="127"/>
                </a:lnTo>
                <a:cubicBezTo>
                  <a:pt x="297" y="297"/>
                  <a:pt x="297" y="297"/>
                  <a:pt x="297" y="297"/>
                </a:cubicBezTo>
                <a:cubicBezTo>
                  <a:pt x="297" y="56"/>
                  <a:pt x="297" y="56"/>
                  <a:pt x="297" y="56"/>
                </a:cubicBezTo>
                <a:cubicBezTo>
                  <a:pt x="163" y="56"/>
                  <a:pt x="57" y="162"/>
                  <a:pt x="57" y="297"/>
                </a:cubicBezTo>
                <a:cubicBezTo>
                  <a:pt x="57" y="431"/>
                  <a:pt x="163" y="544"/>
                  <a:pt x="297" y="544"/>
                </a:cubicBezTo>
                <a:cubicBezTo>
                  <a:pt x="431" y="544"/>
                  <a:pt x="544" y="431"/>
                  <a:pt x="544" y="297"/>
                </a:cubicBezTo>
                <a:cubicBezTo>
                  <a:pt x="544" y="233"/>
                  <a:pt x="516" y="169"/>
                  <a:pt x="474" y="127"/>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solidFill>
                <a:prstClr val="black"/>
              </a:solidFill>
            </a:endParaRPr>
          </a:p>
        </p:txBody>
      </p:sp>
      <p:sp>
        <p:nvSpPr>
          <p:cNvPr id="18" name="TextBox 17"/>
          <p:cNvSpPr txBox="1"/>
          <p:nvPr/>
        </p:nvSpPr>
        <p:spPr>
          <a:xfrm>
            <a:off x="491316" y="1726914"/>
            <a:ext cx="11191170" cy="3416320"/>
          </a:xfrm>
          <a:prstGeom prst="rect">
            <a:avLst/>
          </a:prstGeom>
          <a:noFill/>
        </p:spPr>
        <p:txBody>
          <a:bodyPr wrap="square" rtlCol="0">
            <a:spAutoFit/>
          </a:bodyPr>
          <a:lstStyle/>
          <a:p>
            <a:pPr marL="342900" indent="-342900">
              <a:lnSpc>
                <a:spcPct val="150000"/>
              </a:lnSpc>
              <a:buClr>
                <a:srgbClr val="3BBC5D"/>
              </a:buClr>
              <a:buFont typeface="Wingdings" panose="05000000000000000000" pitchFamily="2" charset="2"/>
              <a:buChar char="l"/>
            </a:pPr>
            <a:r>
              <a:rPr lang="zh-CN" altLang="en-US" sz="2400" dirty="0">
                <a:solidFill>
                  <a:prstClr val="black"/>
                </a:solidFill>
                <a:latin typeface="微软雅黑 Light" panose="020B0502040204020203" pitchFamily="34" charset="-122"/>
                <a:ea typeface="微软雅黑 Light" panose="020B0502040204020203" pitchFamily="34" charset="-122"/>
              </a:rPr>
              <a:t>注意：上面所说的</a:t>
            </a:r>
            <a:r>
              <a:rPr lang="en-US" altLang="zh-CN" sz="2400" dirty="0">
                <a:solidFill>
                  <a:prstClr val="black"/>
                </a:solidFill>
                <a:latin typeface="微软雅黑 Light" panose="020B0502040204020203" pitchFamily="34" charset="-122"/>
                <a:ea typeface="微软雅黑 Light" panose="020B0502040204020203" pitchFamily="34" charset="-122"/>
              </a:rPr>
              <a:t>^</a:t>
            </a:r>
            <a:r>
              <a:rPr lang="zh-CN" altLang="en-US" sz="2400" dirty="0">
                <a:solidFill>
                  <a:prstClr val="black"/>
                </a:solidFill>
                <a:latin typeface="微软雅黑 Light" panose="020B0502040204020203" pitchFamily="34" charset="-122"/>
                <a:ea typeface="微软雅黑 Light" panose="020B0502040204020203" pitchFamily="34" charset="-122"/>
              </a:rPr>
              <a:t>与</a:t>
            </a:r>
            <a:r>
              <a:rPr lang="en-US" altLang="zh-CN" sz="2400" dirty="0">
                <a:solidFill>
                  <a:prstClr val="black"/>
                </a:solidFill>
                <a:latin typeface="微软雅黑 Light" panose="020B0502040204020203" pitchFamily="34" charset="-122"/>
                <a:ea typeface="微软雅黑 Light" panose="020B0502040204020203" pitchFamily="34" charset="-122"/>
              </a:rPr>
              <a:t>$</a:t>
            </a:r>
            <a:r>
              <a:rPr lang="zh-CN" altLang="en-US" sz="2400" dirty="0">
                <a:solidFill>
                  <a:prstClr val="black"/>
                </a:solidFill>
                <a:latin typeface="微软雅黑 Light" panose="020B0502040204020203" pitchFamily="34" charset="-122"/>
                <a:ea typeface="微软雅黑 Light" panose="020B0502040204020203" pitchFamily="34" charset="-122"/>
              </a:rPr>
              <a:t>代表的一行的开头与结束，而不是整个字符串的开头与结束。如果一个字符串中出现了多个换行符号，则模式或许可能与多个行首、行尾形成匹配。</a:t>
            </a:r>
            <a:endParaRPr lang="en-US" altLang="zh-CN" sz="2400" dirty="0">
              <a:solidFill>
                <a:prstClr val="black"/>
              </a:solidFill>
              <a:latin typeface="微软雅黑 Light" panose="020B0502040204020203" pitchFamily="34" charset="-122"/>
              <a:ea typeface="微软雅黑 Light" panose="020B0502040204020203" pitchFamily="34" charset="-122"/>
            </a:endParaRPr>
          </a:p>
          <a:p>
            <a:pPr marL="342900" indent="-342900">
              <a:lnSpc>
                <a:spcPct val="150000"/>
              </a:lnSpc>
              <a:buClr>
                <a:srgbClr val="3BBC5D"/>
              </a:buClr>
              <a:buFont typeface="Wingdings" panose="05000000000000000000" pitchFamily="2" charset="2"/>
              <a:buChar char="l"/>
            </a:pPr>
            <a:r>
              <a:rPr lang="zh-CN" altLang="en-US" sz="2400" dirty="0">
                <a:solidFill>
                  <a:prstClr val="black"/>
                </a:solidFill>
                <a:latin typeface="微软雅黑 Light" panose="020B0502040204020203" pitchFamily="34" charset="-122"/>
                <a:ea typeface="微软雅黑 Light" panose="020B0502040204020203" pitchFamily="34" charset="-122"/>
              </a:rPr>
              <a:t>串首匹配：</a:t>
            </a:r>
            <a:r>
              <a:rPr lang="en-US" altLang="zh-CN" sz="2400" dirty="0">
                <a:solidFill>
                  <a:prstClr val="black"/>
                </a:solidFill>
                <a:latin typeface="微软雅黑 Light" panose="020B0502040204020203" pitchFamily="34" charset="-122"/>
                <a:ea typeface="微软雅黑 Light" panose="020B0502040204020203" pitchFamily="34" charset="-122"/>
              </a:rPr>
              <a:t>\A </a:t>
            </a:r>
            <a:r>
              <a:rPr lang="zh-CN" altLang="en-US" sz="2400" dirty="0">
                <a:solidFill>
                  <a:prstClr val="black"/>
                </a:solidFill>
                <a:latin typeface="微软雅黑 Light" panose="020B0502040204020203" pitchFamily="34" charset="-122"/>
                <a:ea typeface="微软雅黑 Light" panose="020B0502040204020203" pitchFamily="34" charset="-122"/>
              </a:rPr>
              <a:t>开头的模式只与被匹配串的前缀匹配</a:t>
            </a:r>
            <a:endParaRPr lang="en-US" altLang="zh-CN" sz="2400" dirty="0">
              <a:solidFill>
                <a:prstClr val="black"/>
              </a:solidFill>
              <a:latin typeface="微软雅黑 Light" panose="020B0502040204020203" pitchFamily="34" charset="-122"/>
              <a:ea typeface="微软雅黑 Light" panose="020B0502040204020203" pitchFamily="34" charset="-122"/>
            </a:endParaRPr>
          </a:p>
          <a:p>
            <a:pPr marL="800100" lvl="2" indent="-342900">
              <a:lnSpc>
                <a:spcPct val="150000"/>
              </a:lnSpc>
              <a:buClr>
                <a:srgbClr val="3BBC5D"/>
              </a:buClr>
              <a:buFont typeface="Wingdings" panose="05000000000000000000" pitchFamily="2" charset="2"/>
              <a:buChar char="l"/>
            </a:pPr>
            <a:r>
              <a:rPr lang="zh-CN" altLang="en-US" sz="2400" dirty="0" smtClean="0">
                <a:solidFill>
                  <a:prstClr val="black"/>
                </a:solidFill>
                <a:latin typeface="微软雅黑 Light" panose="020B0502040204020203" pitchFamily="34" charset="-122"/>
                <a:ea typeface="微软雅黑 Light" panose="020B0502040204020203" pitchFamily="34" charset="-122"/>
              </a:rPr>
              <a:t>例如</a:t>
            </a:r>
            <a:r>
              <a:rPr lang="en-US" altLang="zh-CN" sz="2400" dirty="0" smtClean="0">
                <a:solidFill>
                  <a:prstClr val="black"/>
                </a:solidFill>
                <a:latin typeface="微软雅黑 Light" panose="020B0502040204020203" pitchFamily="34" charset="-122"/>
                <a:ea typeface="微软雅黑 Light" panose="020B0502040204020203" pitchFamily="34" charset="-122"/>
              </a:rPr>
              <a:t>'\</a:t>
            </a:r>
            <a:r>
              <a:rPr lang="en-US" altLang="zh-CN" sz="2400" dirty="0" err="1" smtClean="0">
                <a:solidFill>
                  <a:prstClr val="black"/>
                </a:solidFill>
                <a:latin typeface="微软雅黑 Light" panose="020B0502040204020203" pitchFamily="34" charset="-122"/>
                <a:ea typeface="微软雅黑 Light" panose="020B0502040204020203" pitchFamily="34" charset="-122"/>
              </a:rPr>
              <a:t>Afor</a:t>
            </a:r>
            <a:r>
              <a:rPr lang="en-US" altLang="zh-CN" sz="2400" dirty="0" smtClean="0">
                <a:solidFill>
                  <a:prstClr val="black"/>
                </a:solidFill>
                <a:latin typeface="微软雅黑 Light" panose="020B0502040204020203" pitchFamily="34" charset="-122"/>
                <a:ea typeface="微软雅黑 Light" panose="020B0502040204020203" pitchFamily="34" charset="-122"/>
              </a:rPr>
              <a:t>'</a:t>
            </a:r>
            <a:r>
              <a:rPr lang="zh-CN" altLang="en-US" sz="2400" dirty="0" smtClean="0">
                <a:solidFill>
                  <a:prstClr val="black"/>
                </a:solidFill>
                <a:latin typeface="微软雅黑 Light" panose="020B0502040204020203" pitchFamily="34" charset="-122"/>
                <a:ea typeface="微软雅黑 Light" panose="020B0502040204020203" pitchFamily="34" charset="-122"/>
              </a:rPr>
              <a:t>即</a:t>
            </a:r>
            <a:r>
              <a:rPr lang="zh-CN" altLang="en-US" sz="2400" dirty="0">
                <a:solidFill>
                  <a:prstClr val="black"/>
                </a:solidFill>
                <a:latin typeface="微软雅黑 Light" panose="020B0502040204020203" pitchFamily="34" charset="-122"/>
                <a:ea typeface="微软雅黑 Light" panose="020B0502040204020203" pitchFamily="34" charset="-122"/>
              </a:rPr>
              <a:t>只能与</a:t>
            </a:r>
            <a:r>
              <a:rPr lang="zh-CN" altLang="en-US" sz="2400" dirty="0" smtClean="0">
                <a:solidFill>
                  <a:prstClr val="black"/>
                </a:solidFill>
                <a:latin typeface="微软雅黑 Light" panose="020B0502040204020203" pitchFamily="34" charset="-122"/>
                <a:ea typeface="微软雅黑 Light" panose="020B0502040204020203" pitchFamily="34" charset="-122"/>
              </a:rPr>
              <a:t>以</a:t>
            </a:r>
            <a:r>
              <a:rPr lang="en-US" altLang="zh-CN" sz="2400" dirty="0" smtClean="0">
                <a:solidFill>
                  <a:prstClr val="black"/>
                </a:solidFill>
                <a:latin typeface="微软雅黑 Light" panose="020B0502040204020203" pitchFamily="34" charset="-122"/>
                <a:ea typeface="微软雅黑 Light" panose="020B0502040204020203" pitchFamily="34" charset="-122"/>
              </a:rPr>
              <a:t>'for'</a:t>
            </a:r>
            <a:r>
              <a:rPr lang="zh-CN" altLang="en-US" sz="2400" dirty="0" smtClean="0">
                <a:solidFill>
                  <a:prstClr val="black"/>
                </a:solidFill>
                <a:latin typeface="微软雅黑 Light" panose="020B0502040204020203" pitchFamily="34" charset="-122"/>
                <a:ea typeface="微软雅黑 Light" panose="020B0502040204020203" pitchFamily="34" charset="-122"/>
              </a:rPr>
              <a:t>开头</a:t>
            </a:r>
            <a:r>
              <a:rPr lang="zh-CN" altLang="en-US" sz="2400" dirty="0">
                <a:solidFill>
                  <a:prstClr val="black"/>
                </a:solidFill>
                <a:latin typeface="微软雅黑 Light" panose="020B0502040204020203" pitchFamily="34" charset="-122"/>
                <a:ea typeface="微软雅黑 Light" panose="020B0502040204020203" pitchFamily="34" charset="-122"/>
              </a:rPr>
              <a:t>的字符串形成匹配。</a:t>
            </a:r>
            <a:endParaRPr lang="en-US" altLang="zh-CN" sz="2400" dirty="0">
              <a:solidFill>
                <a:prstClr val="black"/>
              </a:solidFill>
              <a:latin typeface="微软雅黑 Light" panose="020B0502040204020203" pitchFamily="34" charset="-122"/>
              <a:ea typeface="微软雅黑 Light" panose="020B0502040204020203" pitchFamily="34" charset="-122"/>
            </a:endParaRPr>
          </a:p>
          <a:p>
            <a:pPr marL="342900" indent="-342900">
              <a:lnSpc>
                <a:spcPct val="150000"/>
              </a:lnSpc>
              <a:buClr>
                <a:srgbClr val="3BBC5D"/>
              </a:buClr>
              <a:buFont typeface="Wingdings" panose="05000000000000000000" pitchFamily="2" charset="2"/>
              <a:buChar char="l"/>
            </a:pPr>
            <a:r>
              <a:rPr lang="zh-CN" altLang="en-US" sz="2400" dirty="0">
                <a:solidFill>
                  <a:prstClr val="black"/>
                </a:solidFill>
                <a:latin typeface="微软雅黑 Light" panose="020B0502040204020203" pitchFamily="34" charset="-122"/>
                <a:ea typeface="微软雅黑 Light" panose="020B0502040204020203" pitchFamily="34" charset="-122"/>
              </a:rPr>
              <a:t>串尾匹配：</a:t>
            </a:r>
            <a:r>
              <a:rPr lang="en-US" altLang="zh-CN" sz="2400" dirty="0">
                <a:solidFill>
                  <a:prstClr val="black"/>
                </a:solidFill>
                <a:latin typeface="微软雅黑 Light" panose="020B0502040204020203" pitchFamily="34" charset="-122"/>
                <a:ea typeface="微软雅黑 Light" panose="020B0502040204020203" pitchFamily="34" charset="-122"/>
              </a:rPr>
              <a:t>\Z </a:t>
            </a:r>
            <a:r>
              <a:rPr lang="zh-CN" altLang="en-US" sz="2400" dirty="0">
                <a:solidFill>
                  <a:prstClr val="black"/>
                </a:solidFill>
                <a:latin typeface="微软雅黑 Light" panose="020B0502040204020203" pitchFamily="34" charset="-122"/>
                <a:ea typeface="微软雅黑 Light" panose="020B0502040204020203" pitchFamily="34" charset="-122"/>
              </a:rPr>
              <a:t>结束的模式只与被匹配串的后缀匹配</a:t>
            </a:r>
            <a:endParaRPr lang="en-US" altLang="zh-CN" sz="2400" dirty="0">
              <a:solidFill>
                <a:prstClr val="black"/>
              </a:solidFill>
              <a:latin typeface="微软雅黑 Light" panose="020B0502040204020203" pitchFamily="34" charset="-122"/>
              <a:ea typeface="微软雅黑 Light" panose="020B0502040204020203" pitchFamily="34" charset="-122"/>
            </a:endParaRPr>
          </a:p>
        </p:txBody>
      </p:sp>
    </p:spTree>
    <p:extLst>
      <p:ext uri="{BB962C8B-B14F-4D97-AF65-F5344CB8AC3E}">
        <p14:creationId xmlns:p14="http://schemas.microsoft.com/office/powerpoint/2010/main" xmlns="" val="1256680889"/>
      </p:ext>
    </p:extLst>
  </p:cSld>
  <p:clrMapOvr>
    <a:masterClrMapping/>
  </p:clrMapOvr>
  <p:timing>
    <p:tnLst>
      <p:par>
        <p:cTn id="1" dur="indefinite" restart="never" nodeType="tmRoot"/>
      </p:par>
    </p:tnLst>
  </p:timing>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5"/>
          <p:cNvSpPr txBox="1"/>
          <p:nvPr/>
        </p:nvSpPr>
        <p:spPr>
          <a:xfrm>
            <a:off x="911424" y="836712"/>
            <a:ext cx="2664296" cy="400110"/>
          </a:xfrm>
          <a:prstGeom prst="rect">
            <a:avLst/>
          </a:prstGeom>
          <a:noFill/>
        </p:spPr>
        <p:txBody>
          <a:bodyPr wrap="square" rtlCol="0">
            <a:spAutoFit/>
          </a:bodyPr>
          <a:lstStyle/>
          <a:p>
            <a:r>
              <a:rPr lang="zh-CN" altLang="en-US" sz="2000" dirty="0">
                <a:solidFill>
                  <a:prstClr val="white"/>
                </a:solidFill>
                <a:latin typeface="微软雅黑 Light" panose="020B0502040204020203" pitchFamily="34" charset="-122"/>
                <a:ea typeface="微软雅黑 Light" panose="020B0502040204020203" pitchFamily="34" charset="-122"/>
              </a:rPr>
              <a:t>聚类分析</a:t>
            </a:r>
          </a:p>
        </p:txBody>
      </p:sp>
      <p:sp>
        <p:nvSpPr>
          <p:cNvPr id="11" name="矩形 28"/>
          <p:cNvSpPr/>
          <p:nvPr/>
        </p:nvSpPr>
        <p:spPr>
          <a:xfrm>
            <a:off x="-18898" y="671163"/>
            <a:ext cx="510214"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
        <p:nvSpPr>
          <p:cNvPr id="12" name="矩形 4"/>
          <p:cNvSpPr/>
          <p:nvPr/>
        </p:nvSpPr>
        <p:spPr>
          <a:xfrm>
            <a:off x="479375" y="674237"/>
            <a:ext cx="3995643" cy="595228"/>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3" name="文本框 5"/>
          <p:cNvSpPr txBox="1"/>
          <p:nvPr/>
        </p:nvSpPr>
        <p:spPr>
          <a:xfrm>
            <a:off x="953786" y="709485"/>
            <a:ext cx="4019996" cy="523220"/>
          </a:xfrm>
          <a:prstGeom prst="rect">
            <a:avLst/>
          </a:prstGeom>
          <a:noFill/>
        </p:spPr>
        <p:txBody>
          <a:bodyPr wrap="square" rtlCol="0">
            <a:spAutoFit/>
          </a:bodyPr>
          <a:lstStyle/>
          <a:p>
            <a:r>
              <a:rPr lang="zh-CN" altLang="en-US" sz="2800" dirty="0" smtClean="0">
                <a:solidFill>
                  <a:prstClr val="white"/>
                </a:solidFill>
                <a:latin typeface="微软雅黑 Light" panose="020B0502040204020203" pitchFamily="34" charset="-122"/>
                <a:ea typeface="微软雅黑 Light" panose="020B0502040204020203" pitchFamily="34" charset="-122"/>
              </a:rPr>
              <a:t>正则表达式语法实例</a:t>
            </a:r>
            <a:endParaRPr lang="zh-CN" altLang="en-US" sz="2800" dirty="0">
              <a:solidFill>
                <a:prstClr val="white"/>
              </a:solidFill>
              <a:latin typeface="微软雅黑 Light" panose="020B0502040204020203" pitchFamily="34" charset="-122"/>
              <a:ea typeface="微软雅黑 Light" panose="020B0502040204020203" pitchFamily="34" charset="-122"/>
            </a:endParaRPr>
          </a:p>
        </p:txBody>
      </p:sp>
      <p:sp>
        <p:nvSpPr>
          <p:cNvPr id="14" name="Freeform 83"/>
          <p:cNvSpPr>
            <a:spLocks noChangeArrowheads="1"/>
          </p:cNvSpPr>
          <p:nvPr/>
        </p:nvSpPr>
        <p:spPr bwMode="auto">
          <a:xfrm>
            <a:off x="92209" y="826314"/>
            <a:ext cx="288000" cy="288000"/>
          </a:xfrm>
          <a:custGeom>
            <a:avLst/>
            <a:gdLst>
              <a:gd name="T0" fmla="*/ 38764526 w 602"/>
              <a:gd name="T1" fmla="*/ 78442719 h 602"/>
              <a:gd name="T2" fmla="*/ 38764526 w 602"/>
              <a:gd name="T3" fmla="*/ 78442719 h 602"/>
              <a:gd name="T4" fmla="*/ 0 w 602"/>
              <a:gd name="T5" fmla="*/ 38764526 h 602"/>
              <a:gd name="T6" fmla="*/ 38764526 w 602"/>
              <a:gd name="T7" fmla="*/ 0 h 602"/>
              <a:gd name="T8" fmla="*/ 78442719 w 602"/>
              <a:gd name="T9" fmla="*/ 38764526 h 602"/>
              <a:gd name="T10" fmla="*/ 38764526 w 602"/>
              <a:gd name="T11" fmla="*/ 78442719 h 602"/>
              <a:gd name="T12" fmla="*/ 61866665 w 602"/>
              <a:gd name="T13" fmla="*/ 16576054 h 602"/>
              <a:gd name="T14" fmla="*/ 61866665 w 602"/>
              <a:gd name="T15" fmla="*/ 16576054 h 602"/>
              <a:gd name="T16" fmla="*/ 38764526 w 602"/>
              <a:gd name="T17" fmla="*/ 38764526 h 602"/>
              <a:gd name="T18" fmla="*/ 38764526 w 602"/>
              <a:gd name="T19" fmla="*/ 7308970 h 602"/>
              <a:gd name="T20" fmla="*/ 7439751 w 602"/>
              <a:gd name="T21" fmla="*/ 38764526 h 602"/>
              <a:gd name="T22" fmla="*/ 38764526 w 602"/>
              <a:gd name="T23" fmla="*/ 71002968 h 602"/>
              <a:gd name="T24" fmla="*/ 71002968 w 602"/>
              <a:gd name="T25" fmla="*/ 38764526 h 602"/>
              <a:gd name="T26" fmla="*/ 61866665 w 602"/>
              <a:gd name="T27" fmla="*/ 16576054 h 60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02" h="602">
                <a:moveTo>
                  <a:pt x="297" y="601"/>
                </a:moveTo>
                <a:lnTo>
                  <a:pt x="297" y="601"/>
                </a:lnTo>
                <a:cubicBezTo>
                  <a:pt x="135" y="601"/>
                  <a:pt x="0" y="466"/>
                  <a:pt x="0" y="297"/>
                </a:cubicBezTo>
                <a:cubicBezTo>
                  <a:pt x="0" y="134"/>
                  <a:pt x="135" y="0"/>
                  <a:pt x="297" y="0"/>
                </a:cubicBezTo>
                <a:cubicBezTo>
                  <a:pt x="467" y="0"/>
                  <a:pt x="601" y="134"/>
                  <a:pt x="601" y="297"/>
                </a:cubicBezTo>
                <a:cubicBezTo>
                  <a:pt x="601" y="466"/>
                  <a:pt x="467" y="601"/>
                  <a:pt x="297" y="601"/>
                </a:cubicBezTo>
                <a:close/>
                <a:moveTo>
                  <a:pt x="474" y="127"/>
                </a:moveTo>
                <a:lnTo>
                  <a:pt x="474" y="127"/>
                </a:lnTo>
                <a:cubicBezTo>
                  <a:pt x="297" y="297"/>
                  <a:pt x="297" y="297"/>
                  <a:pt x="297" y="297"/>
                </a:cubicBezTo>
                <a:cubicBezTo>
                  <a:pt x="297" y="56"/>
                  <a:pt x="297" y="56"/>
                  <a:pt x="297" y="56"/>
                </a:cubicBezTo>
                <a:cubicBezTo>
                  <a:pt x="163" y="56"/>
                  <a:pt x="57" y="162"/>
                  <a:pt x="57" y="297"/>
                </a:cubicBezTo>
                <a:cubicBezTo>
                  <a:pt x="57" y="431"/>
                  <a:pt x="163" y="544"/>
                  <a:pt x="297" y="544"/>
                </a:cubicBezTo>
                <a:cubicBezTo>
                  <a:pt x="431" y="544"/>
                  <a:pt x="544" y="431"/>
                  <a:pt x="544" y="297"/>
                </a:cubicBezTo>
                <a:cubicBezTo>
                  <a:pt x="544" y="233"/>
                  <a:pt x="516" y="169"/>
                  <a:pt x="474" y="127"/>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solidFill>
                <a:prstClr val="black"/>
              </a:solidFill>
            </a:endParaRPr>
          </a:p>
        </p:txBody>
      </p:sp>
      <p:sp>
        <p:nvSpPr>
          <p:cNvPr id="15" name="TextBox 17"/>
          <p:cNvSpPr txBox="1"/>
          <p:nvPr/>
        </p:nvSpPr>
        <p:spPr>
          <a:xfrm>
            <a:off x="946136" y="2438886"/>
            <a:ext cx="4471026" cy="2862322"/>
          </a:xfrm>
          <a:prstGeom prst="rect">
            <a:avLst/>
          </a:prstGeom>
          <a:noFill/>
        </p:spPr>
        <p:txBody>
          <a:bodyPr wrap="square" rtlCol="0">
            <a:spAutoFit/>
          </a:bodyPr>
          <a:lstStyle/>
          <a:p>
            <a:pPr>
              <a:lnSpc>
                <a:spcPct val="150000"/>
              </a:lnSpc>
              <a:buClr>
                <a:schemeClr val="tx1"/>
              </a:buClr>
            </a:pPr>
            <a:r>
              <a:rPr lang="en-US" altLang="zh-CN" sz="2400" dirty="0" smtClean="0">
                <a:solidFill>
                  <a:prstClr val="black"/>
                </a:solidFill>
                <a:latin typeface="Monaco" charset="0"/>
                <a:ea typeface="Monaco" charset="0"/>
                <a:cs typeface="Monaco" charset="0"/>
              </a:rPr>
              <a:t>P(</a:t>
            </a:r>
            <a:r>
              <a:rPr lang="en-US" altLang="zh-CN" sz="2400" dirty="0" err="1" smtClean="0">
                <a:solidFill>
                  <a:prstClr val="black"/>
                </a:solidFill>
                <a:latin typeface="Monaco" charset="0"/>
                <a:ea typeface="Monaco" charset="0"/>
                <a:cs typeface="Monaco" charset="0"/>
              </a:rPr>
              <a:t>y|yt|yth|ytho</a:t>
            </a:r>
            <a:r>
              <a:rPr lang="en-US" altLang="zh-CN" sz="2400" dirty="0" smtClean="0">
                <a:solidFill>
                  <a:prstClr val="black"/>
                </a:solidFill>
                <a:latin typeface="Monaco" charset="0"/>
                <a:ea typeface="Monaco" charset="0"/>
                <a:cs typeface="Monaco" charset="0"/>
              </a:rPr>
              <a:t>)?n</a:t>
            </a:r>
          </a:p>
          <a:p>
            <a:pPr>
              <a:lnSpc>
                <a:spcPct val="150000"/>
              </a:lnSpc>
              <a:buClr>
                <a:schemeClr val="tx1"/>
              </a:buClr>
            </a:pPr>
            <a:r>
              <a:rPr lang="en-US" altLang="zh-CN" sz="2400" dirty="0" smtClean="0">
                <a:solidFill>
                  <a:prstClr val="black"/>
                </a:solidFill>
                <a:latin typeface="Monaco" charset="0"/>
                <a:ea typeface="Monaco" charset="0"/>
                <a:cs typeface="Monaco" charset="0"/>
              </a:rPr>
              <a:t>Python+</a:t>
            </a:r>
          </a:p>
          <a:p>
            <a:pPr>
              <a:lnSpc>
                <a:spcPct val="150000"/>
              </a:lnSpc>
              <a:buClr>
                <a:schemeClr val="tx1"/>
              </a:buClr>
            </a:pPr>
            <a:r>
              <a:rPr lang="en-US" altLang="zh-CN" sz="2400" dirty="0" err="1" smtClean="0">
                <a:solidFill>
                  <a:prstClr val="black"/>
                </a:solidFill>
                <a:latin typeface="Monaco" charset="0"/>
                <a:ea typeface="Monaco" charset="0"/>
                <a:cs typeface="Monaco" charset="0"/>
              </a:rPr>
              <a:t>Py</a:t>
            </a:r>
            <a:r>
              <a:rPr lang="en-US" altLang="zh-CN" sz="2400" dirty="0" smtClean="0">
                <a:solidFill>
                  <a:prstClr val="black"/>
                </a:solidFill>
                <a:latin typeface="Monaco" charset="0"/>
                <a:ea typeface="Monaco" charset="0"/>
                <a:cs typeface="Monaco" charset="0"/>
              </a:rPr>
              <a:t>[</a:t>
            </a:r>
            <a:r>
              <a:rPr lang="en-US" altLang="zh-CN" sz="2400" dirty="0" err="1" smtClean="0">
                <a:solidFill>
                  <a:prstClr val="black"/>
                </a:solidFill>
                <a:latin typeface="Monaco" charset="0"/>
                <a:ea typeface="Monaco" charset="0"/>
                <a:cs typeface="Monaco" charset="0"/>
              </a:rPr>
              <a:t>th</a:t>
            </a:r>
            <a:r>
              <a:rPr lang="en-US" altLang="zh-CN" sz="2400" dirty="0" smtClean="0">
                <a:solidFill>
                  <a:prstClr val="black"/>
                </a:solidFill>
                <a:latin typeface="Monaco" charset="0"/>
                <a:ea typeface="Monaco" charset="0"/>
                <a:cs typeface="Monaco" charset="0"/>
              </a:rPr>
              <a:t>]on</a:t>
            </a:r>
          </a:p>
          <a:p>
            <a:pPr>
              <a:lnSpc>
                <a:spcPct val="150000"/>
              </a:lnSpc>
              <a:buClr>
                <a:schemeClr val="tx1"/>
              </a:buClr>
            </a:pPr>
            <a:r>
              <a:rPr lang="en-US" altLang="zh-CN" sz="2400" dirty="0" err="1" smtClean="0">
                <a:solidFill>
                  <a:prstClr val="black"/>
                </a:solidFill>
                <a:latin typeface="Monaco" charset="0"/>
                <a:ea typeface="Monaco" charset="0"/>
                <a:cs typeface="Monaco" charset="0"/>
              </a:rPr>
              <a:t>Py</a:t>
            </a:r>
            <a:r>
              <a:rPr lang="en-US" altLang="zh-CN" sz="2400" dirty="0" smtClean="0">
                <a:solidFill>
                  <a:prstClr val="black"/>
                </a:solidFill>
                <a:latin typeface="Monaco" charset="0"/>
                <a:ea typeface="Monaco" charset="0"/>
                <a:cs typeface="Monaco" charset="0"/>
              </a:rPr>
              <a:t>[^</a:t>
            </a:r>
            <a:r>
              <a:rPr lang="en-US" altLang="zh-CN" sz="2400" dirty="0" err="1" smtClean="0">
                <a:solidFill>
                  <a:prstClr val="black"/>
                </a:solidFill>
                <a:latin typeface="Monaco" charset="0"/>
                <a:ea typeface="Monaco" charset="0"/>
                <a:cs typeface="Monaco" charset="0"/>
              </a:rPr>
              <a:t>th</a:t>
            </a:r>
            <a:r>
              <a:rPr lang="en-US" altLang="zh-CN" sz="2400" dirty="0" smtClean="0">
                <a:solidFill>
                  <a:prstClr val="black"/>
                </a:solidFill>
                <a:latin typeface="Monaco" charset="0"/>
                <a:ea typeface="Monaco" charset="0"/>
                <a:cs typeface="Monaco" charset="0"/>
              </a:rPr>
              <a:t>]?on</a:t>
            </a:r>
          </a:p>
          <a:p>
            <a:pPr>
              <a:lnSpc>
                <a:spcPct val="150000"/>
              </a:lnSpc>
              <a:buClr>
                <a:schemeClr val="tx1"/>
              </a:buClr>
            </a:pPr>
            <a:r>
              <a:rPr lang="en-US" altLang="zh-CN" sz="2400" dirty="0" err="1" smtClean="0">
                <a:solidFill>
                  <a:prstClr val="black"/>
                </a:solidFill>
                <a:latin typeface="Monaco" charset="0"/>
                <a:ea typeface="Monaco" charset="0"/>
                <a:cs typeface="Monaco" charset="0"/>
              </a:rPr>
              <a:t>Py</a:t>
            </a:r>
            <a:r>
              <a:rPr lang="en-US" altLang="zh-CN" sz="2400" dirty="0" smtClean="0">
                <a:solidFill>
                  <a:prstClr val="black"/>
                </a:solidFill>
                <a:latin typeface="Monaco" charset="0"/>
                <a:ea typeface="Monaco" charset="0"/>
                <a:cs typeface="Monaco" charset="0"/>
              </a:rPr>
              <a:t>{:3}n</a:t>
            </a:r>
            <a:endParaRPr lang="en-US" altLang="zh-CN" sz="2400" dirty="0">
              <a:solidFill>
                <a:prstClr val="black"/>
              </a:solidFill>
              <a:latin typeface="Monaco" charset="0"/>
              <a:ea typeface="Monaco" charset="0"/>
              <a:cs typeface="Monaco" charset="0"/>
            </a:endParaRPr>
          </a:p>
        </p:txBody>
      </p:sp>
      <p:sp>
        <p:nvSpPr>
          <p:cNvPr id="16" name="TextBox 17"/>
          <p:cNvSpPr txBox="1"/>
          <p:nvPr/>
        </p:nvSpPr>
        <p:spPr>
          <a:xfrm>
            <a:off x="5417162" y="2438886"/>
            <a:ext cx="6774838" cy="2862322"/>
          </a:xfrm>
          <a:prstGeom prst="rect">
            <a:avLst/>
          </a:prstGeom>
          <a:noFill/>
        </p:spPr>
        <p:txBody>
          <a:bodyPr wrap="square" rtlCol="0">
            <a:spAutoFit/>
          </a:bodyPr>
          <a:lstStyle/>
          <a:p>
            <a:pPr>
              <a:lnSpc>
                <a:spcPct val="150000"/>
              </a:lnSpc>
              <a:buClr>
                <a:schemeClr val="tx1"/>
              </a:buClr>
            </a:pPr>
            <a:r>
              <a:rPr lang="en-US" altLang="zh-CN" sz="2400" dirty="0" smtClean="0">
                <a:solidFill>
                  <a:prstClr val="black"/>
                </a:solidFill>
                <a:latin typeface="Monaco" charset="0"/>
                <a:ea typeface="Monaco" charset="0"/>
                <a:cs typeface="Monaco" charset="0"/>
              </a:rPr>
              <a:t>’</a:t>
            </a:r>
            <a:r>
              <a:rPr lang="en-US" altLang="zh-CN" sz="2400" dirty="0" err="1" smtClean="0">
                <a:solidFill>
                  <a:prstClr val="black"/>
                </a:solidFill>
                <a:latin typeface="Monaco" charset="0"/>
                <a:ea typeface="Monaco" charset="0"/>
                <a:cs typeface="Monaco" charset="0"/>
              </a:rPr>
              <a:t>Pn</a:t>
            </a:r>
            <a:r>
              <a:rPr lang="en-US" altLang="zh-CN" sz="2400" dirty="0" smtClean="0">
                <a:solidFill>
                  <a:prstClr val="black"/>
                </a:solidFill>
                <a:latin typeface="Monaco" charset="0"/>
                <a:ea typeface="Monaco" charset="0"/>
                <a:cs typeface="Monaco" charset="0"/>
              </a:rPr>
              <a:t>’</a:t>
            </a:r>
            <a:r>
              <a:rPr lang="zh-CN" altLang="en-US" sz="2400" dirty="0" smtClean="0">
                <a:solidFill>
                  <a:prstClr val="black"/>
                </a:solidFill>
                <a:latin typeface="Monaco" charset="0"/>
                <a:ea typeface="Monaco" charset="0"/>
                <a:cs typeface="Monaco" charset="0"/>
              </a:rPr>
              <a:t>、</a:t>
            </a:r>
            <a:r>
              <a:rPr lang="en-US" altLang="zh-CN" sz="2400" dirty="0" smtClean="0">
                <a:solidFill>
                  <a:prstClr val="black"/>
                </a:solidFill>
                <a:latin typeface="Monaco" charset="0"/>
                <a:ea typeface="Monaco" charset="0"/>
                <a:cs typeface="Monaco" charset="0"/>
              </a:rPr>
              <a:t>’</a:t>
            </a:r>
            <a:r>
              <a:rPr lang="en-US" altLang="zh-CN" sz="2400" dirty="0" err="1" smtClean="0">
                <a:solidFill>
                  <a:prstClr val="black"/>
                </a:solidFill>
                <a:latin typeface="Monaco" charset="0"/>
                <a:ea typeface="Monaco" charset="0"/>
                <a:cs typeface="Monaco" charset="0"/>
              </a:rPr>
              <a:t>Pytn</a:t>
            </a:r>
            <a:r>
              <a:rPr lang="en-US" altLang="zh-CN" sz="2400" dirty="0" smtClean="0">
                <a:solidFill>
                  <a:prstClr val="black"/>
                </a:solidFill>
                <a:latin typeface="Monaco" charset="0"/>
                <a:ea typeface="Monaco" charset="0"/>
                <a:cs typeface="Monaco" charset="0"/>
              </a:rPr>
              <a:t>’</a:t>
            </a:r>
            <a:r>
              <a:rPr lang="zh-CN" altLang="en-US" sz="2400" dirty="0" smtClean="0">
                <a:solidFill>
                  <a:prstClr val="black"/>
                </a:solidFill>
                <a:latin typeface="Monaco" charset="0"/>
                <a:ea typeface="Monaco" charset="0"/>
                <a:cs typeface="Monaco" charset="0"/>
              </a:rPr>
              <a:t>、</a:t>
            </a:r>
            <a:r>
              <a:rPr lang="en-US" altLang="zh-CN" sz="2400" dirty="0" smtClean="0">
                <a:solidFill>
                  <a:prstClr val="black"/>
                </a:solidFill>
                <a:latin typeface="Monaco" charset="0"/>
                <a:ea typeface="Monaco" charset="0"/>
                <a:cs typeface="Monaco" charset="0"/>
              </a:rPr>
              <a:t>’</a:t>
            </a:r>
            <a:r>
              <a:rPr lang="en-US" altLang="zh-CN" sz="2400" dirty="0" err="1" smtClean="0">
                <a:solidFill>
                  <a:prstClr val="black"/>
                </a:solidFill>
                <a:latin typeface="Monaco" charset="0"/>
                <a:ea typeface="Monaco" charset="0"/>
                <a:cs typeface="Monaco" charset="0"/>
              </a:rPr>
              <a:t>Pythn</a:t>
            </a:r>
            <a:r>
              <a:rPr lang="en-US" altLang="zh-CN" sz="2400" dirty="0" smtClean="0">
                <a:solidFill>
                  <a:prstClr val="black"/>
                </a:solidFill>
                <a:latin typeface="Monaco" charset="0"/>
                <a:ea typeface="Monaco" charset="0"/>
                <a:cs typeface="Monaco" charset="0"/>
              </a:rPr>
              <a:t>’</a:t>
            </a:r>
            <a:r>
              <a:rPr lang="zh-CN" altLang="en-US" sz="2400" dirty="0" smtClean="0">
                <a:solidFill>
                  <a:prstClr val="black"/>
                </a:solidFill>
                <a:latin typeface="Monaco" charset="0"/>
                <a:ea typeface="Monaco" charset="0"/>
                <a:cs typeface="Monaco" charset="0"/>
              </a:rPr>
              <a:t>、</a:t>
            </a:r>
            <a:r>
              <a:rPr lang="en-US" altLang="zh-CN" sz="2400" dirty="0" smtClean="0">
                <a:solidFill>
                  <a:prstClr val="black"/>
                </a:solidFill>
                <a:latin typeface="Monaco" charset="0"/>
                <a:ea typeface="Monaco" charset="0"/>
                <a:cs typeface="Monaco" charset="0"/>
              </a:rPr>
              <a:t>’Python’</a:t>
            </a:r>
          </a:p>
          <a:p>
            <a:pPr>
              <a:lnSpc>
                <a:spcPct val="150000"/>
              </a:lnSpc>
              <a:buClr>
                <a:schemeClr val="tx1"/>
              </a:buClr>
            </a:pPr>
            <a:r>
              <a:rPr lang="en-US" altLang="zh-CN" sz="2400" dirty="0" smtClean="0">
                <a:solidFill>
                  <a:prstClr val="black"/>
                </a:solidFill>
                <a:latin typeface="Monaco" charset="0"/>
                <a:ea typeface="Monaco" charset="0"/>
                <a:cs typeface="Monaco" charset="0"/>
              </a:rPr>
              <a:t>’Python’</a:t>
            </a:r>
            <a:r>
              <a:rPr lang="zh-CN" altLang="en-US" sz="2400" dirty="0" smtClean="0">
                <a:solidFill>
                  <a:prstClr val="black"/>
                </a:solidFill>
                <a:latin typeface="Monaco" charset="0"/>
                <a:ea typeface="Monaco" charset="0"/>
                <a:cs typeface="Monaco" charset="0"/>
              </a:rPr>
              <a:t>、</a:t>
            </a:r>
            <a:r>
              <a:rPr lang="en-US" altLang="zh-CN" sz="2400" dirty="0" smtClean="0">
                <a:solidFill>
                  <a:prstClr val="black"/>
                </a:solidFill>
                <a:latin typeface="Monaco" charset="0"/>
                <a:ea typeface="Monaco" charset="0"/>
                <a:cs typeface="Monaco" charset="0"/>
              </a:rPr>
              <a:t>’</a:t>
            </a:r>
            <a:r>
              <a:rPr lang="en-US" altLang="zh-CN" sz="2400" dirty="0" err="1" smtClean="0">
                <a:solidFill>
                  <a:prstClr val="black"/>
                </a:solidFill>
                <a:latin typeface="Monaco" charset="0"/>
                <a:ea typeface="Monaco" charset="0"/>
                <a:cs typeface="Monaco" charset="0"/>
              </a:rPr>
              <a:t>Pythonn</a:t>
            </a:r>
            <a:r>
              <a:rPr lang="en-US" altLang="zh-CN" sz="2400" dirty="0" smtClean="0">
                <a:solidFill>
                  <a:prstClr val="black"/>
                </a:solidFill>
                <a:latin typeface="Monaco" charset="0"/>
                <a:ea typeface="Monaco" charset="0"/>
                <a:cs typeface="Monaco" charset="0"/>
              </a:rPr>
              <a:t>’</a:t>
            </a:r>
            <a:r>
              <a:rPr lang="zh-CN" altLang="en-US" sz="2400" dirty="0" smtClean="0">
                <a:solidFill>
                  <a:prstClr val="black"/>
                </a:solidFill>
                <a:latin typeface="Monaco" charset="0"/>
                <a:ea typeface="Monaco" charset="0"/>
                <a:cs typeface="Monaco" charset="0"/>
              </a:rPr>
              <a:t>、</a:t>
            </a:r>
            <a:r>
              <a:rPr lang="en-US" altLang="zh-CN" sz="2400" dirty="0" smtClean="0">
                <a:solidFill>
                  <a:prstClr val="black"/>
                </a:solidFill>
                <a:latin typeface="Monaco" charset="0"/>
                <a:ea typeface="Monaco" charset="0"/>
                <a:cs typeface="Monaco" charset="0"/>
              </a:rPr>
              <a:t>’</a:t>
            </a:r>
            <a:r>
              <a:rPr lang="en-US" altLang="zh-CN" sz="2400" dirty="0" err="1" smtClean="0">
                <a:solidFill>
                  <a:prstClr val="black"/>
                </a:solidFill>
                <a:latin typeface="Monaco" charset="0"/>
                <a:ea typeface="Monaco" charset="0"/>
                <a:cs typeface="Monaco" charset="0"/>
              </a:rPr>
              <a:t>Pythonnn</a:t>
            </a:r>
            <a:r>
              <a:rPr lang="en-US" altLang="zh-CN" sz="2400" dirty="0" smtClean="0">
                <a:solidFill>
                  <a:prstClr val="black"/>
                </a:solidFill>
                <a:latin typeface="Monaco" charset="0"/>
                <a:ea typeface="Monaco" charset="0"/>
                <a:cs typeface="Monaco" charset="0"/>
              </a:rPr>
              <a:t>’</a:t>
            </a:r>
            <a:r>
              <a:rPr lang="mr-IN" altLang="zh-CN" sz="2400" dirty="0" smtClean="0">
                <a:solidFill>
                  <a:prstClr val="black"/>
                </a:solidFill>
                <a:latin typeface="Monaco" charset="0"/>
                <a:ea typeface="Monaco" charset="0"/>
                <a:cs typeface="Monaco" charset="0"/>
              </a:rPr>
              <a:t>……</a:t>
            </a:r>
            <a:endParaRPr lang="en-US" altLang="zh-CN" sz="2400" dirty="0" smtClean="0">
              <a:solidFill>
                <a:prstClr val="black"/>
              </a:solidFill>
              <a:latin typeface="Monaco" charset="0"/>
              <a:ea typeface="Monaco" charset="0"/>
              <a:cs typeface="Monaco" charset="0"/>
            </a:endParaRPr>
          </a:p>
          <a:p>
            <a:pPr>
              <a:lnSpc>
                <a:spcPct val="150000"/>
              </a:lnSpc>
              <a:buClr>
                <a:schemeClr val="tx1"/>
              </a:buClr>
            </a:pPr>
            <a:r>
              <a:rPr lang="en-US" altLang="zh-CN" sz="2400" dirty="0" smtClean="0">
                <a:solidFill>
                  <a:prstClr val="black"/>
                </a:solidFill>
                <a:latin typeface="Monaco" charset="0"/>
                <a:ea typeface="Monaco" charset="0"/>
                <a:cs typeface="Monaco" charset="0"/>
              </a:rPr>
              <a:t>’</a:t>
            </a:r>
            <a:r>
              <a:rPr lang="en-US" altLang="zh-CN" sz="2400" dirty="0" err="1" smtClean="0">
                <a:solidFill>
                  <a:prstClr val="black"/>
                </a:solidFill>
                <a:latin typeface="Monaco" charset="0"/>
                <a:ea typeface="Monaco" charset="0"/>
                <a:cs typeface="Monaco" charset="0"/>
              </a:rPr>
              <a:t>Pyton</a:t>
            </a:r>
            <a:r>
              <a:rPr lang="en-US" altLang="zh-CN" sz="2400" dirty="0" smtClean="0">
                <a:solidFill>
                  <a:prstClr val="black"/>
                </a:solidFill>
                <a:latin typeface="Monaco" charset="0"/>
                <a:ea typeface="Monaco" charset="0"/>
                <a:cs typeface="Monaco" charset="0"/>
              </a:rPr>
              <a:t>’</a:t>
            </a:r>
            <a:r>
              <a:rPr lang="zh-CN" altLang="en-US" sz="2400" dirty="0" smtClean="0">
                <a:solidFill>
                  <a:prstClr val="black"/>
                </a:solidFill>
                <a:latin typeface="Monaco" charset="0"/>
                <a:ea typeface="Monaco" charset="0"/>
                <a:cs typeface="Monaco" charset="0"/>
              </a:rPr>
              <a:t>、</a:t>
            </a:r>
            <a:r>
              <a:rPr lang="en-US" altLang="zh-CN" sz="2400" dirty="0" smtClean="0">
                <a:solidFill>
                  <a:prstClr val="black"/>
                </a:solidFill>
                <a:latin typeface="Monaco" charset="0"/>
                <a:ea typeface="Monaco" charset="0"/>
                <a:cs typeface="Monaco" charset="0"/>
              </a:rPr>
              <a:t>’</a:t>
            </a:r>
            <a:r>
              <a:rPr lang="en-US" altLang="zh-CN" sz="2400" dirty="0" err="1" smtClean="0">
                <a:solidFill>
                  <a:prstClr val="black"/>
                </a:solidFill>
                <a:latin typeface="Monaco" charset="0"/>
                <a:ea typeface="Monaco" charset="0"/>
                <a:cs typeface="Monaco" charset="0"/>
              </a:rPr>
              <a:t>Pyhon</a:t>
            </a:r>
            <a:r>
              <a:rPr lang="en-US" altLang="zh-CN" sz="2400" dirty="0" smtClean="0">
                <a:solidFill>
                  <a:prstClr val="black"/>
                </a:solidFill>
                <a:latin typeface="Monaco" charset="0"/>
                <a:ea typeface="Monaco" charset="0"/>
                <a:cs typeface="Monaco" charset="0"/>
              </a:rPr>
              <a:t>’</a:t>
            </a:r>
          </a:p>
          <a:p>
            <a:pPr>
              <a:lnSpc>
                <a:spcPct val="150000"/>
              </a:lnSpc>
              <a:buClr>
                <a:schemeClr val="tx1"/>
              </a:buClr>
            </a:pPr>
            <a:r>
              <a:rPr lang="en-US" altLang="zh-CN" sz="2400" dirty="0" smtClean="0">
                <a:solidFill>
                  <a:prstClr val="black"/>
                </a:solidFill>
                <a:latin typeface="Monaco" charset="0"/>
                <a:ea typeface="Monaco" charset="0"/>
                <a:cs typeface="Monaco" charset="0"/>
              </a:rPr>
              <a:t>’</a:t>
            </a:r>
            <a:r>
              <a:rPr lang="en-US" altLang="zh-CN" sz="2400" dirty="0" err="1" smtClean="0">
                <a:solidFill>
                  <a:prstClr val="black"/>
                </a:solidFill>
                <a:latin typeface="Monaco" charset="0"/>
                <a:ea typeface="Monaco" charset="0"/>
                <a:cs typeface="Monaco" charset="0"/>
              </a:rPr>
              <a:t>Pyon</a:t>
            </a:r>
            <a:r>
              <a:rPr lang="en-US" altLang="zh-CN" sz="2400" dirty="0" smtClean="0">
                <a:solidFill>
                  <a:prstClr val="black"/>
                </a:solidFill>
                <a:latin typeface="Monaco" charset="0"/>
                <a:ea typeface="Monaco" charset="0"/>
                <a:cs typeface="Monaco" charset="0"/>
              </a:rPr>
              <a:t>’</a:t>
            </a:r>
            <a:r>
              <a:rPr lang="zh-CN" altLang="en-US" sz="2400" dirty="0" smtClean="0">
                <a:solidFill>
                  <a:prstClr val="black"/>
                </a:solidFill>
                <a:latin typeface="Monaco" charset="0"/>
                <a:ea typeface="Monaco" charset="0"/>
                <a:cs typeface="Monaco" charset="0"/>
              </a:rPr>
              <a:t>、</a:t>
            </a:r>
            <a:r>
              <a:rPr lang="en-US" altLang="zh-CN" sz="2400" dirty="0" smtClean="0">
                <a:solidFill>
                  <a:prstClr val="black"/>
                </a:solidFill>
                <a:latin typeface="Monaco" charset="0"/>
                <a:ea typeface="Monaco" charset="0"/>
                <a:cs typeface="Monaco" charset="0"/>
              </a:rPr>
              <a:t>’</a:t>
            </a:r>
            <a:r>
              <a:rPr lang="en-US" altLang="zh-CN" sz="2400" dirty="0" err="1" smtClean="0">
                <a:solidFill>
                  <a:prstClr val="black"/>
                </a:solidFill>
                <a:latin typeface="Monaco" charset="0"/>
                <a:ea typeface="Monaco" charset="0"/>
                <a:cs typeface="Monaco" charset="0"/>
              </a:rPr>
              <a:t>Pyaon</a:t>
            </a:r>
            <a:r>
              <a:rPr lang="en-US" altLang="zh-CN" sz="2400" dirty="0" smtClean="0">
                <a:solidFill>
                  <a:prstClr val="black"/>
                </a:solidFill>
                <a:latin typeface="Monaco" charset="0"/>
                <a:ea typeface="Monaco" charset="0"/>
                <a:cs typeface="Monaco" charset="0"/>
              </a:rPr>
              <a:t>’</a:t>
            </a:r>
            <a:r>
              <a:rPr lang="mr-IN" altLang="zh-CN" sz="2400" dirty="0" smtClean="0">
                <a:solidFill>
                  <a:prstClr val="black"/>
                </a:solidFill>
                <a:latin typeface="Monaco" charset="0"/>
                <a:ea typeface="Monaco" charset="0"/>
                <a:cs typeface="Monaco" charset="0"/>
              </a:rPr>
              <a:t>……</a:t>
            </a:r>
            <a:r>
              <a:rPr lang="en-US" altLang="zh-CN" sz="2400" strike="sngStrike" dirty="0" smtClean="0">
                <a:solidFill>
                  <a:prstClr val="black"/>
                </a:solidFill>
                <a:latin typeface="Monaco" charset="0"/>
                <a:ea typeface="Monaco" charset="0"/>
                <a:cs typeface="Monaco" charset="0"/>
              </a:rPr>
              <a:t>’</a:t>
            </a:r>
            <a:r>
              <a:rPr lang="en-US" altLang="zh-CN" sz="2400" strike="sngStrike" dirty="0" err="1" smtClean="0">
                <a:solidFill>
                  <a:prstClr val="black"/>
                </a:solidFill>
                <a:latin typeface="Monaco" charset="0"/>
                <a:ea typeface="Monaco" charset="0"/>
                <a:cs typeface="Monaco" charset="0"/>
              </a:rPr>
              <a:t>Pyton</a:t>
            </a:r>
            <a:r>
              <a:rPr lang="en-US" altLang="zh-CN" sz="2400" strike="sngStrike" dirty="0" smtClean="0">
                <a:solidFill>
                  <a:prstClr val="black"/>
                </a:solidFill>
                <a:latin typeface="Monaco" charset="0"/>
                <a:ea typeface="Monaco" charset="0"/>
                <a:cs typeface="Monaco" charset="0"/>
              </a:rPr>
              <a:t>’</a:t>
            </a:r>
            <a:r>
              <a:rPr lang="zh-CN" altLang="en-US" sz="2400" dirty="0" smtClean="0">
                <a:solidFill>
                  <a:prstClr val="black"/>
                </a:solidFill>
                <a:latin typeface="Monaco" charset="0"/>
                <a:ea typeface="Monaco" charset="0"/>
                <a:cs typeface="Monaco" charset="0"/>
              </a:rPr>
              <a:t>、</a:t>
            </a:r>
            <a:r>
              <a:rPr lang="en-US" altLang="zh-CN" sz="2400" strike="sngStrike" dirty="0" smtClean="0">
                <a:solidFill>
                  <a:prstClr val="black"/>
                </a:solidFill>
                <a:latin typeface="Monaco" charset="0"/>
                <a:ea typeface="Monaco" charset="0"/>
                <a:cs typeface="Monaco" charset="0"/>
              </a:rPr>
              <a:t>’</a:t>
            </a:r>
            <a:r>
              <a:rPr lang="en-US" altLang="zh-CN" sz="2400" strike="sngStrike" dirty="0" err="1" smtClean="0">
                <a:solidFill>
                  <a:prstClr val="black"/>
                </a:solidFill>
                <a:latin typeface="Monaco" charset="0"/>
                <a:ea typeface="Monaco" charset="0"/>
                <a:cs typeface="Monaco" charset="0"/>
              </a:rPr>
              <a:t>Pyhon</a:t>
            </a:r>
            <a:r>
              <a:rPr lang="en-US" altLang="zh-CN" sz="2400" strike="sngStrike" dirty="0" smtClean="0">
                <a:solidFill>
                  <a:prstClr val="black"/>
                </a:solidFill>
                <a:latin typeface="Monaco" charset="0"/>
                <a:ea typeface="Monaco" charset="0"/>
                <a:cs typeface="Monaco" charset="0"/>
              </a:rPr>
              <a:t>’</a:t>
            </a:r>
            <a:r>
              <a:rPr lang="mr-IN" altLang="zh-CN" sz="2400" dirty="0" smtClean="0">
                <a:solidFill>
                  <a:prstClr val="black"/>
                </a:solidFill>
                <a:latin typeface="Monaco" charset="0"/>
                <a:ea typeface="Monaco" charset="0"/>
                <a:cs typeface="Monaco" charset="0"/>
              </a:rPr>
              <a:t>……</a:t>
            </a:r>
            <a:endParaRPr lang="en-US" altLang="zh-CN" sz="2400" dirty="0" smtClean="0">
              <a:solidFill>
                <a:prstClr val="black"/>
              </a:solidFill>
              <a:latin typeface="Monaco" charset="0"/>
              <a:ea typeface="Monaco" charset="0"/>
              <a:cs typeface="Monaco" charset="0"/>
            </a:endParaRPr>
          </a:p>
          <a:p>
            <a:pPr>
              <a:lnSpc>
                <a:spcPct val="150000"/>
              </a:lnSpc>
              <a:buClr>
                <a:schemeClr val="tx1"/>
              </a:buClr>
            </a:pPr>
            <a:r>
              <a:rPr lang="en-US" altLang="zh-CN" sz="2400" dirty="0" smtClean="0">
                <a:solidFill>
                  <a:prstClr val="black"/>
                </a:solidFill>
                <a:latin typeface="Monaco" charset="0"/>
                <a:ea typeface="Monaco" charset="0"/>
                <a:cs typeface="Monaco" charset="0"/>
              </a:rPr>
              <a:t>’</a:t>
            </a:r>
            <a:r>
              <a:rPr lang="en-US" altLang="zh-CN" sz="2400" dirty="0" err="1" smtClean="0">
                <a:solidFill>
                  <a:prstClr val="black"/>
                </a:solidFill>
                <a:latin typeface="Monaco" charset="0"/>
                <a:ea typeface="Monaco" charset="0"/>
                <a:cs typeface="Monaco" charset="0"/>
              </a:rPr>
              <a:t>Pn</a:t>
            </a:r>
            <a:r>
              <a:rPr lang="en-US" altLang="zh-CN" sz="2400" dirty="0" smtClean="0">
                <a:solidFill>
                  <a:prstClr val="black"/>
                </a:solidFill>
                <a:latin typeface="Monaco" charset="0"/>
                <a:ea typeface="Monaco" charset="0"/>
                <a:cs typeface="Monaco" charset="0"/>
              </a:rPr>
              <a:t>’</a:t>
            </a:r>
            <a:r>
              <a:rPr lang="zh-CN" altLang="en-US" sz="2400" dirty="0" smtClean="0">
                <a:solidFill>
                  <a:prstClr val="black"/>
                </a:solidFill>
                <a:latin typeface="Monaco" charset="0"/>
                <a:ea typeface="Monaco" charset="0"/>
                <a:cs typeface="Monaco" charset="0"/>
              </a:rPr>
              <a:t>、</a:t>
            </a:r>
            <a:r>
              <a:rPr lang="en-US" altLang="zh-CN" sz="2400" dirty="0" smtClean="0">
                <a:solidFill>
                  <a:prstClr val="black"/>
                </a:solidFill>
                <a:latin typeface="Monaco" charset="0"/>
                <a:ea typeface="Monaco" charset="0"/>
                <a:cs typeface="Monaco" charset="0"/>
              </a:rPr>
              <a:t>’</a:t>
            </a:r>
            <a:r>
              <a:rPr lang="en-US" altLang="zh-CN" sz="2400" dirty="0" err="1" smtClean="0">
                <a:solidFill>
                  <a:prstClr val="black"/>
                </a:solidFill>
                <a:latin typeface="Monaco" charset="0"/>
                <a:ea typeface="Monaco" charset="0"/>
                <a:cs typeface="Monaco" charset="0"/>
              </a:rPr>
              <a:t>Pyn</a:t>
            </a:r>
            <a:r>
              <a:rPr lang="en-US" altLang="zh-CN" sz="2400" dirty="0" smtClean="0">
                <a:solidFill>
                  <a:prstClr val="black"/>
                </a:solidFill>
                <a:latin typeface="Monaco" charset="0"/>
                <a:ea typeface="Monaco" charset="0"/>
                <a:cs typeface="Monaco" charset="0"/>
              </a:rPr>
              <a:t>’</a:t>
            </a:r>
            <a:r>
              <a:rPr lang="zh-CN" altLang="en-US" sz="2400" dirty="0" smtClean="0">
                <a:solidFill>
                  <a:prstClr val="black"/>
                </a:solidFill>
                <a:latin typeface="Monaco" charset="0"/>
                <a:ea typeface="Monaco" charset="0"/>
                <a:cs typeface="Monaco" charset="0"/>
              </a:rPr>
              <a:t>、</a:t>
            </a:r>
            <a:r>
              <a:rPr lang="en-US" altLang="zh-CN" sz="2400" dirty="0" smtClean="0">
                <a:solidFill>
                  <a:prstClr val="black"/>
                </a:solidFill>
                <a:latin typeface="Monaco" charset="0"/>
                <a:ea typeface="Monaco" charset="0"/>
                <a:cs typeface="Monaco" charset="0"/>
              </a:rPr>
              <a:t>’</a:t>
            </a:r>
            <a:r>
              <a:rPr lang="en-US" altLang="zh-CN" sz="2400" dirty="0" err="1" smtClean="0">
                <a:solidFill>
                  <a:prstClr val="black"/>
                </a:solidFill>
                <a:latin typeface="Monaco" charset="0"/>
                <a:ea typeface="Monaco" charset="0"/>
                <a:cs typeface="Monaco" charset="0"/>
              </a:rPr>
              <a:t>Pyyn</a:t>
            </a:r>
            <a:r>
              <a:rPr lang="en-US" altLang="zh-CN" sz="2400" dirty="0" smtClean="0">
                <a:solidFill>
                  <a:prstClr val="black"/>
                </a:solidFill>
                <a:latin typeface="Monaco" charset="0"/>
                <a:ea typeface="Monaco" charset="0"/>
                <a:cs typeface="Monaco" charset="0"/>
              </a:rPr>
              <a:t>’</a:t>
            </a:r>
            <a:r>
              <a:rPr lang="zh-CN" altLang="en-US" sz="2400" dirty="0" smtClean="0">
                <a:solidFill>
                  <a:prstClr val="black"/>
                </a:solidFill>
                <a:latin typeface="Monaco" charset="0"/>
                <a:ea typeface="Monaco" charset="0"/>
                <a:cs typeface="Monaco" charset="0"/>
              </a:rPr>
              <a:t>、</a:t>
            </a:r>
            <a:r>
              <a:rPr lang="en-US" altLang="zh-CN" sz="2400" dirty="0" smtClean="0">
                <a:solidFill>
                  <a:prstClr val="black"/>
                </a:solidFill>
                <a:latin typeface="Monaco" charset="0"/>
                <a:ea typeface="Monaco" charset="0"/>
                <a:cs typeface="Monaco" charset="0"/>
              </a:rPr>
              <a:t>’</a:t>
            </a:r>
            <a:r>
              <a:rPr lang="en-US" altLang="zh-CN" sz="2400" dirty="0" err="1" smtClean="0">
                <a:solidFill>
                  <a:prstClr val="black"/>
                </a:solidFill>
                <a:latin typeface="Monaco" charset="0"/>
                <a:ea typeface="Monaco" charset="0"/>
                <a:cs typeface="Monaco" charset="0"/>
              </a:rPr>
              <a:t>Pyyyn</a:t>
            </a:r>
            <a:r>
              <a:rPr lang="en-US" altLang="zh-CN" sz="2400" dirty="0" smtClean="0">
                <a:solidFill>
                  <a:prstClr val="black"/>
                </a:solidFill>
                <a:latin typeface="Monaco" charset="0"/>
                <a:ea typeface="Monaco" charset="0"/>
                <a:cs typeface="Monaco" charset="0"/>
              </a:rPr>
              <a:t>’</a:t>
            </a:r>
            <a:r>
              <a:rPr lang="mr-IN" altLang="zh-CN" sz="2400" dirty="0" smtClean="0">
                <a:solidFill>
                  <a:prstClr val="black"/>
                </a:solidFill>
                <a:latin typeface="Monaco" charset="0"/>
                <a:ea typeface="Monaco" charset="0"/>
                <a:cs typeface="Monaco" charset="0"/>
              </a:rPr>
              <a:t>……</a:t>
            </a:r>
            <a:endParaRPr lang="en-US" altLang="zh-CN" sz="2400" dirty="0">
              <a:solidFill>
                <a:prstClr val="black"/>
              </a:solidFill>
              <a:latin typeface="Monaco" charset="0"/>
              <a:ea typeface="Monaco" charset="0"/>
              <a:cs typeface="Monaco" charset="0"/>
            </a:endParaRPr>
          </a:p>
        </p:txBody>
      </p:sp>
      <p:sp>
        <p:nvSpPr>
          <p:cNvPr id="2" name="文本框 1"/>
          <p:cNvSpPr txBox="1"/>
          <p:nvPr/>
        </p:nvSpPr>
        <p:spPr>
          <a:xfrm>
            <a:off x="2319874" y="1940461"/>
            <a:ext cx="1723549" cy="461665"/>
          </a:xfrm>
          <a:prstGeom prst="rect">
            <a:avLst/>
          </a:prstGeom>
          <a:noFill/>
        </p:spPr>
        <p:txBody>
          <a:bodyPr wrap="none" rtlCol="0">
            <a:spAutoFit/>
          </a:bodyPr>
          <a:lstStyle/>
          <a:p>
            <a:r>
              <a:rPr kumimoji="1" lang="zh-CN" altLang="en-US" sz="2400" dirty="0" smtClean="0">
                <a:solidFill>
                  <a:srgbClr val="942124"/>
                </a:solidFill>
                <a:latin typeface="Microsoft YaHei Light" charset="-122"/>
                <a:ea typeface="Microsoft YaHei Light" charset="-122"/>
                <a:cs typeface="Microsoft YaHei Light" charset="-122"/>
              </a:rPr>
              <a:t>正则表达式</a:t>
            </a:r>
            <a:endParaRPr kumimoji="1" lang="zh-CN" altLang="en-US" sz="2400" dirty="0">
              <a:solidFill>
                <a:srgbClr val="942124"/>
              </a:solidFill>
              <a:latin typeface="Microsoft YaHei Light" charset="-122"/>
              <a:ea typeface="Microsoft YaHei Light" charset="-122"/>
              <a:cs typeface="Microsoft YaHei Light" charset="-122"/>
            </a:endParaRPr>
          </a:p>
        </p:txBody>
      </p:sp>
      <p:sp>
        <p:nvSpPr>
          <p:cNvPr id="17" name="文本框 16"/>
          <p:cNvSpPr txBox="1"/>
          <p:nvPr/>
        </p:nvSpPr>
        <p:spPr>
          <a:xfrm>
            <a:off x="7615727" y="1940460"/>
            <a:ext cx="1723549" cy="461665"/>
          </a:xfrm>
          <a:prstGeom prst="rect">
            <a:avLst/>
          </a:prstGeom>
          <a:noFill/>
        </p:spPr>
        <p:txBody>
          <a:bodyPr wrap="none" rtlCol="0">
            <a:spAutoFit/>
          </a:bodyPr>
          <a:lstStyle/>
          <a:p>
            <a:r>
              <a:rPr kumimoji="1" lang="zh-CN" altLang="en-US" sz="2400" dirty="0" smtClean="0">
                <a:solidFill>
                  <a:srgbClr val="942124"/>
                </a:solidFill>
                <a:latin typeface="Microsoft YaHei Light" charset="-122"/>
                <a:ea typeface="Microsoft YaHei Light" charset="-122"/>
                <a:cs typeface="Microsoft YaHei Light" charset="-122"/>
              </a:rPr>
              <a:t>对应字符串</a:t>
            </a:r>
            <a:endParaRPr kumimoji="1" lang="zh-CN" altLang="en-US" sz="2400" dirty="0">
              <a:solidFill>
                <a:srgbClr val="942124"/>
              </a:solidFill>
              <a:latin typeface="Microsoft YaHei Light" charset="-122"/>
              <a:ea typeface="Microsoft YaHei Light" charset="-122"/>
              <a:cs typeface="Microsoft YaHei Light" charset="-122"/>
            </a:endParaRPr>
          </a:p>
        </p:txBody>
      </p:sp>
    </p:spTree>
    <p:extLst>
      <p:ext uri="{BB962C8B-B14F-4D97-AF65-F5344CB8AC3E}">
        <p14:creationId xmlns:p14="http://schemas.microsoft.com/office/powerpoint/2010/main" xmlns="" val="3613906418"/>
      </p:ext>
    </p:extLst>
  </p:cSld>
  <p:clrMapOvr>
    <a:masterClrMapping/>
  </p:clrMapOvr>
  <p:timing>
    <p:tnLst>
      <p:par>
        <p:cTn id="1" dur="indefinite" restart="never" nodeType="tmRoot"/>
      </p:par>
    </p:tnLst>
  </p:timing>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5"/>
          <p:cNvSpPr txBox="1"/>
          <p:nvPr/>
        </p:nvSpPr>
        <p:spPr>
          <a:xfrm>
            <a:off x="911424" y="836712"/>
            <a:ext cx="2664296" cy="400110"/>
          </a:xfrm>
          <a:prstGeom prst="rect">
            <a:avLst/>
          </a:prstGeom>
          <a:noFill/>
        </p:spPr>
        <p:txBody>
          <a:bodyPr wrap="square" rtlCol="0">
            <a:spAutoFit/>
          </a:bodyPr>
          <a:lstStyle/>
          <a:p>
            <a:r>
              <a:rPr lang="zh-CN" altLang="en-US" sz="2000" dirty="0">
                <a:solidFill>
                  <a:prstClr val="white"/>
                </a:solidFill>
                <a:latin typeface="微软雅黑 Light" panose="020B0502040204020203" pitchFamily="34" charset="-122"/>
                <a:ea typeface="微软雅黑 Light" panose="020B0502040204020203" pitchFamily="34" charset="-122"/>
              </a:rPr>
              <a:t>聚类分析</a:t>
            </a:r>
          </a:p>
        </p:txBody>
      </p:sp>
      <p:sp>
        <p:nvSpPr>
          <p:cNvPr id="11" name="矩形 28"/>
          <p:cNvSpPr/>
          <p:nvPr/>
        </p:nvSpPr>
        <p:spPr>
          <a:xfrm>
            <a:off x="-18898" y="671163"/>
            <a:ext cx="510214"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
        <p:nvSpPr>
          <p:cNvPr id="12" name="矩形 4"/>
          <p:cNvSpPr/>
          <p:nvPr/>
        </p:nvSpPr>
        <p:spPr>
          <a:xfrm>
            <a:off x="479375" y="674237"/>
            <a:ext cx="4937787" cy="595228"/>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3" name="文本框 5"/>
          <p:cNvSpPr txBox="1"/>
          <p:nvPr/>
        </p:nvSpPr>
        <p:spPr>
          <a:xfrm>
            <a:off x="953786" y="709485"/>
            <a:ext cx="4463376" cy="523220"/>
          </a:xfrm>
          <a:prstGeom prst="rect">
            <a:avLst/>
          </a:prstGeom>
          <a:noFill/>
        </p:spPr>
        <p:txBody>
          <a:bodyPr wrap="square" rtlCol="0">
            <a:spAutoFit/>
          </a:bodyPr>
          <a:lstStyle/>
          <a:p>
            <a:r>
              <a:rPr lang="zh-CN" altLang="en-US" sz="2800" smtClean="0">
                <a:solidFill>
                  <a:prstClr val="white"/>
                </a:solidFill>
                <a:latin typeface="微软雅黑 Light" panose="020B0502040204020203" pitchFamily="34" charset="-122"/>
                <a:ea typeface="微软雅黑 Light" panose="020B0502040204020203" pitchFamily="34" charset="-122"/>
              </a:rPr>
              <a:t>经典正则</a:t>
            </a:r>
            <a:r>
              <a:rPr lang="zh-CN" altLang="en-US" sz="2800" dirty="0" smtClean="0">
                <a:solidFill>
                  <a:prstClr val="white"/>
                </a:solidFill>
                <a:latin typeface="微软雅黑 Light" panose="020B0502040204020203" pitchFamily="34" charset="-122"/>
                <a:ea typeface="微软雅黑 Light" panose="020B0502040204020203" pitchFamily="34" charset="-122"/>
              </a:rPr>
              <a:t>表达式语法实例</a:t>
            </a:r>
            <a:endParaRPr lang="zh-CN" altLang="en-US" sz="2800" dirty="0">
              <a:solidFill>
                <a:prstClr val="white"/>
              </a:solidFill>
              <a:latin typeface="微软雅黑 Light" panose="020B0502040204020203" pitchFamily="34" charset="-122"/>
              <a:ea typeface="微软雅黑 Light" panose="020B0502040204020203" pitchFamily="34" charset="-122"/>
            </a:endParaRPr>
          </a:p>
        </p:txBody>
      </p:sp>
      <p:sp>
        <p:nvSpPr>
          <p:cNvPr id="14" name="Freeform 83"/>
          <p:cNvSpPr>
            <a:spLocks noChangeArrowheads="1"/>
          </p:cNvSpPr>
          <p:nvPr/>
        </p:nvSpPr>
        <p:spPr bwMode="auto">
          <a:xfrm>
            <a:off x="92209" y="826314"/>
            <a:ext cx="288000" cy="288000"/>
          </a:xfrm>
          <a:custGeom>
            <a:avLst/>
            <a:gdLst>
              <a:gd name="T0" fmla="*/ 38764526 w 602"/>
              <a:gd name="T1" fmla="*/ 78442719 h 602"/>
              <a:gd name="T2" fmla="*/ 38764526 w 602"/>
              <a:gd name="T3" fmla="*/ 78442719 h 602"/>
              <a:gd name="T4" fmla="*/ 0 w 602"/>
              <a:gd name="T5" fmla="*/ 38764526 h 602"/>
              <a:gd name="T6" fmla="*/ 38764526 w 602"/>
              <a:gd name="T7" fmla="*/ 0 h 602"/>
              <a:gd name="T8" fmla="*/ 78442719 w 602"/>
              <a:gd name="T9" fmla="*/ 38764526 h 602"/>
              <a:gd name="T10" fmla="*/ 38764526 w 602"/>
              <a:gd name="T11" fmla="*/ 78442719 h 602"/>
              <a:gd name="T12" fmla="*/ 61866665 w 602"/>
              <a:gd name="T13" fmla="*/ 16576054 h 602"/>
              <a:gd name="T14" fmla="*/ 61866665 w 602"/>
              <a:gd name="T15" fmla="*/ 16576054 h 602"/>
              <a:gd name="T16" fmla="*/ 38764526 w 602"/>
              <a:gd name="T17" fmla="*/ 38764526 h 602"/>
              <a:gd name="T18" fmla="*/ 38764526 w 602"/>
              <a:gd name="T19" fmla="*/ 7308970 h 602"/>
              <a:gd name="T20" fmla="*/ 7439751 w 602"/>
              <a:gd name="T21" fmla="*/ 38764526 h 602"/>
              <a:gd name="T22" fmla="*/ 38764526 w 602"/>
              <a:gd name="T23" fmla="*/ 71002968 h 602"/>
              <a:gd name="T24" fmla="*/ 71002968 w 602"/>
              <a:gd name="T25" fmla="*/ 38764526 h 602"/>
              <a:gd name="T26" fmla="*/ 61866665 w 602"/>
              <a:gd name="T27" fmla="*/ 16576054 h 60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02" h="602">
                <a:moveTo>
                  <a:pt x="297" y="601"/>
                </a:moveTo>
                <a:lnTo>
                  <a:pt x="297" y="601"/>
                </a:lnTo>
                <a:cubicBezTo>
                  <a:pt x="135" y="601"/>
                  <a:pt x="0" y="466"/>
                  <a:pt x="0" y="297"/>
                </a:cubicBezTo>
                <a:cubicBezTo>
                  <a:pt x="0" y="134"/>
                  <a:pt x="135" y="0"/>
                  <a:pt x="297" y="0"/>
                </a:cubicBezTo>
                <a:cubicBezTo>
                  <a:pt x="467" y="0"/>
                  <a:pt x="601" y="134"/>
                  <a:pt x="601" y="297"/>
                </a:cubicBezTo>
                <a:cubicBezTo>
                  <a:pt x="601" y="466"/>
                  <a:pt x="467" y="601"/>
                  <a:pt x="297" y="601"/>
                </a:cubicBezTo>
                <a:close/>
                <a:moveTo>
                  <a:pt x="474" y="127"/>
                </a:moveTo>
                <a:lnTo>
                  <a:pt x="474" y="127"/>
                </a:lnTo>
                <a:cubicBezTo>
                  <a:pt x="297" y="297"/>
                  <a:pt x="297" y="297"/>
                  <a:pt x="297" y="297"/>
                </a:cubicBezTo>
                <a:cubicBezTo>
                  <a:pt x="297" y="56"/>
                  <a:pt x="297" y="56"/>
                  <a:pt x="297" y="56"/>
                </a:cubicBezTo>
                <a:cubicBezTo>
                  <a:pt x="163" y="56"/>
                  <a:pt x="57" y="162"/>
                  <a:pt x="57" y="297"/>
                </a:cubicBezTo>
                <a:cubicBezTo>
                  <a:pt x="57" y="431"/>
                  <a:pt x="163" y="544"/>
                  <a:pt x="297" y="544"/>
                </a:cubicBezTo>
                <a:cubicBezTo>
                  <a:pt x="431" y="544"/>
                  <a:pt x="544" y="431"/>
                  <a:pt x="544" y="297"/>
                </a:cubicBezTo>
                <a:cubicBezTo>
                  <a:pt x="544" y="233"/>
                  <a:pt x="516" y="169"/>
                  <a:pt x="474" y="127"/>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solidFill>
                <a:prstClr val="black"/>
              </a:solidFill>
            </a:endParaRPr>
          </a:p>
        </p:txBody>
      </p:sp>
      <p:sp>
        <p:nvSpPr>
          <p:cNvPr id="15" name="TextBox 17"/>
          <p:cNvSpPr txBox="1"/>
          <p:nvPr/>
        </p:nvSpPr>
        <p:spPr>
          <a:xfrm>
            <a:off x="946136" y="2438886"/>
            <a:ext cx="4471026" cy="3970318"/>
          </a:xfrm>
          <a:prstGeom prst="rect">
            <a:avLst/>
          </a:prstGeom>
          <a:noFill/>
        </p:spPr>
        <p:txBody>
          <a:bodyPr wrap="square" rtlCol="0">
            <a:spAutoFit/>
          </a:bodyPr>
          <a:lstStyle/>
          <a:p>
            <a:pPr>
              <a:lnSpc>
                <a:spcPct val="150000"/>
              </a:lnSpc>
              <a:buClr>
                <a:schemeClr val="tx1"/>
              </a:buClr>
            </a:pPr>
            <a:r>
              <a:rPr lang="en-US" altLang="zh-CN" sz="2400" dirty="0" smtClean="0">
                <a:solidFill>
                  <a:prstClr val="black"/>
                </a:solidFill>
                <a:latin typeface="Monaco" charset="0"/>
                <a:ea typeface="Monaco" charset="0"/>
                <a:cs typeface="Monaco" charset="0"/>
              </a:rPr>
              <a:t>^[A-</a:t>
            </a:r>
            <a:r>
              <a:rPr lang="en-US" altLang="zh-CN" sz="2400" dirty="0" err="1" smtClean="0">
                <a:solidFill>
                  <a:prstClr val="black"/>
                </a:solidFill>
                <a:latin typeface="Monaco" charset="0"/>
                <a:ea typeface="Monaco" charset="0"/>
                <a:cs typeface="Monaco" charset="0"/>
              </a:rPr>
              <a:t>Za</a:t>
            </a:r>
            <a:r>
              <a:rPr lang="en-US" altLang="zh-CN" sz="2400" dirty="0" smtClean="0">
                <a:solidFill>
                  <a:prstClr val="black"/>
                </a:solidFill>
                <a:latin typeface="Monaco" charset="0"/>
                <a:ea typeface="Monaco" charset="0"/>
                <a:cs typeface="Monaco" charset="0"/>
              </a:rPr>
              <a:t>-z]+$</a:t>
            </a:r>
          </a:p>
          <a:p>
            <a:pPr>
              <a:lnSpc>
                <a:spcPct val="150000"/>
              </a:lnSpc>
              <a:buClr>
                <a:schemeClr val="tx1"/>
              </a:buClr>
            </a:pPr>
            <a:r>
              <a:rPr lang="en-US" altLang="zh-CN" sz="2400" dirty="0" smtClean="0">
                <a:solidFill>
                  <a:prstClr val="black"/>
                </a:solidFill>
                <a:latin typeface="Monaco" charset="0"/>
                <a:ea typeface="Monaco" charset="0"/>
                <a:cs typeface="Monaco" charset="0"/>
              </a:rPr>
              <a:t>^[A-</a:t>
            </a:r>
            <a:r>
              <a:rPr lang="en-US" altLang="zh-CN" sz="2400" dirty="0" err="1" smtClean="0">
                <a:solidFill>
                  <a:prstClr val="black"/>
                </a:solidFill>
                <a:latin typeface="Monaco" charset="0"/>
                <a:ea typeface="Monaco" charset="0"/>
                <a:cs typeface="Monaco" charset="0"/>
              </a:rPr>
              <a:t>Za</a:t>
            </a:r>
            <a:r>
              <a:rPr lang="en-US" altLang="zh-CN" sz="2400" dirty="0" smtClean="0">
                <a:solidFill>
                  <a:prstClr val="black"/>
                </a:solidFill>
                <a:latin typeface="Monaco" charset="0"/>
                <a:ea typeface="Monaco" charset="0"/>
                <a:cs typeface="Monaco" charset="0"/>
              </a:rPr>
              <a:t>—z0-9]+$</a:t>
            </a:r>
          </a:p>
          <a:p>
            <a:pPr>
              <a:lnSpc>
                <a:spcPct val="150000"/>
              </a:lnSpc>
              <a:buClr>
                <a:schemeClr val="tx1"/>
              </a:buClr>
            </a:pPr>
            <a:r>
              <a:rPr lang="en-US" altLang="zh-CN" sz="2400" dirty="0" smtClean="0">
                <a:solidFill>
                  <a:prstClr val="black"/>
                </a:solidFill>
                <a:latin typeface="Monaco" charset="0"/>
                <a:ea typeface="Monaco" charset="0"/>
                <a:cs typeface="Monaco" charset="0"/>
              </a:rPr>
              <a:t>^-?\d+$</a:t>
            </a:r>
          </a:p>
          <a:p>
            <a:pPr>
              <a:lnSpc>
                <a:spcPct val="150000"/>
              </a:lnSpc>
              <a:buClr>
                <a:schemeClr val="tx1"/>
              </a:buClr>
            </a:pPr>
            <a:r>
              <a:rPr lang="en-US" altLang="zh-CN" sz="2400" dirty="0" smtClean="0">
                <a:solidFill>
                  <a:prstClr val="black"/>
                </a:solidFill>
                <a:latin typeface="Monaco" charset="0"/>
                <a:ea typeface="Monaco" charset="0"/>
                <a:cs typeface="Monaco" charset="0"/>
              </a:rPr>
              <a:t>^[0-9]</a:t>
            </a:r>
            <a:r>
              <a:rPr lang="zh-CN" altLang="en-US" sz="2400" dirty="0" smtClean="0">
                <a:solidFill>
                  <a:prstClr val="black"/>
                </a:solidFill>
                <a:latin typeface="Monaco" charset="0"/>
                <a:ea typeface="Monaco" charset="0"/>
                <a:cs typeface="Monaco" charset="0"/>
              </a:rPr>
              <a:t>*</a:t>
            </a:r>
            <a:r>
              <a:rPr lang="en-US" altLang="zh-CN" sz="2400" dirty="0" smtClean="0">
                <a:solidFill>
                  <a:prstClr val="black"/>
                </a:solidFill>
                <a:latin typeface="Monaco" charset="0"/>
                <a:ea typeface="Monaco" charset="0"/>
                <a:cs typeface="Monaco" charset="0"/>
              </a:rPr>
              <a:t>[1-9][0-9]</a:t>
            </a:r>
            <a:r>
              <a:rPr lang="zh-CN" altLang="en-US" sz="2400" dirty="0" smtClean="0">
                <a:solidFill>
                  <a:prstClr val="black"/>
                </a:solidFill>
                <a:latin typeface="Monaco" charset="0"/>
                <a:ea typeface="Monaco" charset="0"/>
                <a:cs typeface="Monaco" charset="0"/>
              </a:rPr>
              <a:t>*</a:t>
            </a:r>
            <a:r>
              <a:rPr lang="en-US" altLang="zh-CN" sz="2400" dirty="0" smtClean="0">
                <a:solidFill>
                  <a:prstClr val="black"/>
                </a:solidFill>
                <a:latin typeface="Monaco" charset="0"/>
                <a:ea typeface="Monaco" charset="0"/>
                <a:cs typeface="Monaco" charset="0"/>
              </a:rPr>
              <a:t>$</a:t>
            </a:r>
          </a:p>
          <a:p>
            <a:pPr>
              <a:lnSpc>
                <a:spcPct val="150000"/>
              </a:lnSpc>
              <a:buClr>
                <a:schemeClr val="tx1"/>
              </a:buClr>
            </a:pPr>
            <a:r>
              <a:rPr lang="en-US" altLang="zh-CN" sz="2400" dirty="0" smtClean="0">
                <a:solidFill>
                  <a:prstClr val="black"/>
                </a:solidFill>
                <a:latin typeface="Monaco" charset="0"/>
                <a:ea typeface="Monaco" charset="0"/>
                <a:cs typeface="Monaco" charset="0"/>
              </a:rPr>
              <a:t>[1-9]\d{5}</a:t>
            </a:r>
          </a:p>
          <a:p>
            <a:pPr>
              <a:lnSpc>
                <a:spcPct val="150000"/>
              </a:lnSpc>
              <a:buClr>
                <a:schemeClr val="tx1"/>
              </a:buClr>
            </a:pPr>
            <a:r>
              <a:rPr lang="en-US" altLang="zh-CN" sz="2400" dirty="0" smtClean="0">
                <a:solidFill>
                  <a:prstClr val="black"/>
                </a:solidFill>
                <a:latin typeface="Monaco" charset="0"/>
                <a:ea typeface="Monaco" charset="0"/>
                <a:cs typeface="Monaco" charset="0"/>
              </a:rPr>
              <a:t>[\u4e00-\u9fa5]</a:t>
            </a:r>
          </a:p>
          <a:p>
            <a:pPr>
              <a:lnSpc>
                <a:spcPct val="150000"/>
              </a:lnSpc>
              <a:buClr>
                <a:schemeClr val="tx1"/>
              </a:buClr>
            </a:pPr>
            <a:r>
              <a:rPr lang="en-US" altLang="zh-CN" sz="2400" dirty="0" smtClean="0">
                <a:solidFill>
                  <a:prstClr val="black"/>
                </a:solidFill>
                <a:latin typeface="Monaco" charset="0"/>
                <a:ea typeface="Monaco" charset="0"/>
                <a:cs typeface="Monaco" charset="0"/>
              </a:rPr>
              <a:t>\d{3}-\d{8}|\d{4}-\d{7}</a:t>
            </a:r>
            <a:endParaRPr lang="en-US" altLang="zh-CN" sz="2400" dirty="0">
              <a:solidFill>
                <a:prstClr val="black"/>
              </a:solidFill>
              <a:latin typeface="Monaco" charset="0"/>
              <a:ea typeface="Monaco" charset="0"/>
              <a:cs typeface="Monaco" charset="0"/>
            </a:endParaRPr>
          </a:p>
        </p:txBody>
      </p:sp>
      <p:sp>
        <p:nvSpPr>
          <p:cNvPr id="16" name="TextBox 17"/>
          <p:cNvSpPr txBox="1"/>
          <p:nvPr/>
        </p:nvSpPr>
        <p:spPr>
          <a:xfrm>
            <a:off x="6528048" y="2438886"/>
            <a:ext cx="6774838" cy="3970318"/>
          </a:xfrm>
          <a:prstGeom prst="rect">
            <a:avLst/>
          </a:prstGeom>
          <a:noFill/>
        </p:spPr>
        <p:txBody>
          <a:bodyPr wrap="square" rtlCol="0">
            <a:spAutoFit/>
          </a:bodyPr>
          <a:lstStyle/>
          <a:p>
            <a:pPr>
              <a:lnSpc>
                <a:spcPct val="150000"/>
              </a:lnSpc>
              <a:buClr>
                <a:schemeClr val="tx1"/>
              </a:buClr>
            </a:pPr>
            <a:r>
              <a:rPr lang="zh-CN" altLang="en-US" sz="2400" dirty="0" smtClean="0">
                <a:solidFill>
                  <a:prstClr val="black"/>
                </a:solidFill>
                <a:latin typeface="Microsoft YaHei Light" charset="-122"/>
                <a:ea typeface="Microsoft YaHei Light" charset="-122"/>
                <a:cs typeface="Microsoft YaHei Light" charset="-122"/>
              </a:rPr>
              <a:t>由</a:t>
            </a:r>
            <a:r>
              <a:rPr lang="en-US" altLang="zh-CN" sz="2400" dirty="0" smtClean="0">
                <a:solidFill>
                  <a:prstClr val="black"/>
                </a:solidFill>
                <a:latin typeface="Microsoft YaHei Light" charset="-122"/>
                <a:ea typeface="Microsoft YaHei Light" charset="-122"/>
                <a:cs typeface="Microsoft YaHei Light" charset="-122"/>
              </a:rPr>
              <a:t>26</a:t>
            </a:r>
            <a:r>
              <a:rPr lang="zh-CN" altLang="en-US" sz="2400" dirty="0" smtClean="0">
                <a:solidFill>
                  <a:prstClr val="black"/>
                </a:solidFill>
                <a:latin typeface="Microsoft YaHei Light" charset="-122"/>
                <a:ea typeface="Microsoft YaHei Light" charset="-122"/>
                <a:cs typeface="Microsoft YaHei Light" charset="-122"/>
              </a:rPr>
              <a:t>个字母组成的字符串</a:t>
            </a:r>
            <a:endParaRPr lang="en-US" altLang="zh-CN" sz="2400" dirty="0" smtClean="0">
              <a:solidFill>
                <a:prstClr val="black"/>
              </a:solidFill>
              <a:latin typeface="Microsoft YaHei Light" charset="-122"/>
              <a:ea typeface="Microsoft YaHei Light" charset="-122"/>
              <a:cs typeface="Microsoft YaHei Light" charset="-122"/>
            </a:endParaRPr>
          </a:p>
          <a:p>
            <a:pPr>
              <a:lnSpc>
                <a:spcPct val="150000"/>
              </a:lnSpc>
              <a:buClr>
                <a:schemeClr val="tx1"/>
              </a:buClr>
            </a:pPr>
            <a:r>
              <a:rPr lang="zh-CN" altLang="en-US" sz="2400" dirty="0" smtClean="0">
                <a:solidFill>
                  <a:prstClr val="black"/>
                </a:solidFill>
                <a:latin typeface="Microsoft YaHei Light" charset="-122"/>
                <a:ea typeface="Microsoft YaHei Light" charset="-122"/>
                <a:cs typeface="Microsoft YaHei Light" charset="-122"/>
              </a:rPr>
              <a:t>由</a:t>
            </a:r>
            <a:r>
              <a:rPr lang="en-US" altLang="zh-CN" sz="2400" dirty="0" smtClean="0">
                <a:solidFill>
                  <a:prstClr val="black"/>
                </a:solidFill>
                <a:latin typeface="Microsoft YaHei Light" charset="-122"/>
                <a:ea typeface="Microsoft YaHei Light" charset="-122"/>
                <a:cs typeface="Microsoft YaHei Light" charset="-122"/>
              </a:rPr>
              <a:t>26</a:t>
            </a:r>
            <a:r>
              <a:rPr lang="zh-CN" altLang="en-US" sz="2400" dirty="0" smtClean="0">
                <a:solidFill>
                  <a:prstClr val="black"/>
                </a:solidFill>
                <a:latin typeface="Microsoft YaHei Light" charset="-122"/>
                <a:ea typeface="Microsoft YaHei Light" charset="-122"/>
                <a:cs typeface="Microsoft YaHei Light" charset="-122"/>
              </a:rPr>
              <a:t>个字母和数字组成的字符串</a:t>
            </a:r>
            <a:endParaRPr lang="en-US" altLang="zh-CN" sz="2400" dirty="0" smtClean="0">
              <a:solidFill>
                <a:prstClr val="black"/>
              </a:solidFill>
              <a:latin typeface="Microsoft YaHei Light" charset="-122"/>
              <a:ea typeface="Microsoft YaHei Light" charset="-122"/>
              <a:cs typeface="Microsoft YaHei Light" charset="-122"/>
            </a:endParaRPr>
          </a:p>
          <a:p>
            <a:pPr>
              <a:lnSpc>
                <a:spcPct val="150000"/>
              </a:lnSpc>
              <a:buClr>
                <a:schemeClr val="tx1"/>
              </a:buClr>
            </a:pPr>
            <a:r>
              <a:rPr lang="zh-CN" altLang="en-US" sz="2400" dirty="0" smtClean="0">
                <a:solidFill>
                  <a:prstClr val="black"/>
                </a:solidFill>
                <a:latin typeface="Microsoft YaHei Light" charset="-122"/>
                <a:ea typeface="Microsoft YaHei Light" charset="-122"/>
                <a:cs typeface="Microsoft YaHei Light" charset="-122"/>
              </a:rPr>
              <a:t>整数形式的字符串</a:t>
            </a:r>
            <a:endParaRPr lang="en-US" altLang="zh-CN" sz="2400" dirty="0" smtClean="0">
              <a:solidFill>
                <a:prstClr val="black"/>
              </a:solidFill>
              <a:latin typeface="Microsoft YaHei Light" charset="-122"/>
              <a:ea typeface="Microsoft YaHei Light" charset="-122"/>
              <a:cs typeface="Microsoft YaHei Light" charset="-122"/>
            </a:endParaRPr>
          </a:p>
          <a:p>
            <a:pPr>
              <a:lnSpc>
                <a:spcPct val="150000"/>
              </a:lnSpc>
              <a:buClr>
                <a:schemeClr val="tx1"/>
              </a:buClr>
            </a:pPr>
            <a:r>
              <a:rPr lang="zh-CN" altLang="en-US" sz="2400" dirty="0" smtClean="0">
                <a:solidFill>
                  <a:prstClr val="black"/>
                </a:solidFill>
                <a:latin typeface="Microsoft YaHei Light" charset="-122"/>
                <a:ea typeface="Microsoft YaHei Light" charset="-122"/>
                <a:cs typeface="Microsoft YaHei Light" charset="-122"/>
              </a:rPr>
              <a:t>正整数形式的字符串</a:t>
            </a:r>
            <a:endParaRPr lang="en-US" altLang="zh-CN" sz="2400" dirty="0" smtClean="0">
              <a:solidFill>
                <a:prstClr val="black"/>
              </a:solidFill>
              <a:latin typeface="Microsoft YaHei Light" charset="-122"/>
              <a:ea typeface="Microsoft YaHei Light" charset="-122"/>
              <a:cs typeface="Microsoft YaHei Light" charset="-122"/>
            </a:endParaRPr>
          </a:p>
          <a:p>
            <a:pPr>
              <a:lnSpc>
                <a:spcPct val="150000"/>
              </a:lnSpc>
              <a:buClr>
                <a:schemeClr val="tx1"/>
              </a:buClr>
            </a:pPr>
            <a:r>
              <a:rPr lang="zh-CN" altLang="en-US" sz="2400" dirty="0" smtClean="0">
                <a:solidFill>
                  <a:prstClr val="black"/>
                </a:solidFill>
                <a:latin typeface="Microsoft YaHei Light" charset="-122"/>
                <a:ea typeface="Microsoft YaHei Light" charset="-122"/>
                <a:cs typeface="Microsoft YaHei Light" charset="-122"/>
              </a:rPr>
              <a:t>中国境内邮政编码，</a:t>
            </a:r>
            <a:r>
              <a:rPr lang="en-US" altLang="zh-CN" sz="2400" dirty="0" smtClean="0">
                <a:solidFill>
                  <a:prstClr val="black"/>
                </a:solidFill>
                <a:latin typeface="Microsoft YaHei Light" charset="-122"/>
                <a:ea typeface="Microsoft YaHei Light" charset="-122"/>
                <a:cs typeface="Microsoft YaHei Light" charset="-122"/>
              </a:rPr>
              <a:t>6</a:t>
            </a:r>
            <a:r>
              <a:rPr lang="zh-CN" altLang="en-US" sz="2400" dirty="0" smtClean="0">
                <a:solidFill>
                  <a:prstClr val="black"/>
                </a:solidFill>
                <a:latin typeface="Microsoft YaHei Light" charset="-122"/>
                <a:ea typeface="Microsoft YaHei Light" charset="-122"/>
                <a:cs typeface="Microsoft YaHei Light" charset="-122"/>
              </a:rPr>
              <a:t>位</a:t>
            </a:r>
            <a:endParaRPr lang="en-US" altLang="zh-CN" sz="2400" dirty="0" smtClean="0">
              <a:solidFill>
                <a:prstClr val="black"/>
              </a:solidFill>
              <a:latin typeface="Microsoft YaHei Light" charset="-122"/>
              <a:ea typeface="Microsoft YaHei Light" charset="-122"/>
              <a:cs typeface="Microsoft YaHei Light" charset="-122"/>
            </a:endParaRPr>
          </a:p>
          <a:p>
            <a:pPr>
              <a:lnSpc>
                <a:spcPct val="150000"/>
              </a:lnSpc>
              <a:buClr>
                <a:schemeClr val="tx1"/>
              </a:buClr>
            </a:pPr>
            <a:r>
              <a:rPr lang="zh-CN" altLang="en-US" sz="2400" dirty="0" smtClean="0">
                <a:solidFill>
                  <a:prstClr val="black"/>
                </a:solidFill>
                <a:latin typeface="Microsoft YaHei Light" charset="-122"/>
                <a:ea typeface="Microsoft YaHei Light" charset="-122"/>
                <a:cs typeface="Microsoft YaHei Light" charset="-122"/>
              </a:rPr>
              <a:t>匹配中文字符</a:t>
            </a:r>
            <a:endParaRPr lang="en-US" altLang="zh-CN" sz="2400" dirty="0" smtClean="0">
              <a:solidFill>
                <a:prstClr val="black"/>
              </a:solidFill>
              <a:latin typeface="Microsoft YaHei Light" charset="-122"/>
              <a:ea typeface="Microsoft YaHei Light" charset="-122"/>
              <a:cs typeface="Microsoft YaHei Light" charset="-122"/>
            </a:endParaRPr>
          </a:p>
          <a:p>
            <a:pPr>
              <a:lnSpc>
                <a:spcPct val="150000"/>
              </a:lnSpc>
              <a:buClr>
                <a:schemeClr val="tx1"/>
              </a:buClr>
            </a:pPr>
            <a:r>
              <a:rPr lang="zh-CN" altLang="en-US" sz="2400" dirty="0" smtClean="0">
                <a:solidFill>
                  <a:prstClr val="black"/>
                </a:solidFill>
                <a:latin typeface="Microsoft YaHei Light" charset="-122"/>
                <a:ea typeface="Microsoft YaHei Light" charset="-122"/>
                <a:cs typeface="Microsoft YaHei Light" charset="-122"/>
              </a:rPr>
              <a:t>国内电话号码</a:t>
            </a:r>
            <a:endParaRPr lang="en-US" altLang="zh-CN" sz="2400" dirty="0">
              <a:solidFill>
                <a:prstClr val="black"/>
              </a:solidFill>
              <a:latin typeface="Microsoft YaHei Light" charset="-122"/>
              <a:ea typeface="Microsoft YaHei Light" charset="-122"/>
              <a:cs typeface="Microsoft YaHei Light" charset="-122"/>
            </a:endParaRPr>
          </a:p>
        </p:txBody>
      </p:sp>
      <p:sp>
        <p:nvSpPr>
          <p:cNvPr id="2" name="文本框 1"/>
          <p:cNvSpPr txBox="1"/>
          <p:nvPr/>
        </p:nvSpPr>
        <p:spPr>
          <a:xfrm>
            <a:off x="2319874" y="1940461"/>
            <a:ext cx="1723549" cy="461665"/>
          </a:xfrm>
          <a:prstGeom prst="rect">
            <a:avLst/>
          </a:prstGeom>
          <a:noFill/>
        </p:spPr>
        <p:txBody>
          <a:bodyPr wrap="none" rtlCol="0">
            <a:spAutoFit/>
          </a:bodyPr>
          <a:lstStyle/>
          <a:p>
            <a:r>
              <a:rPr kumimoji="1" lang="zh-CN" altLang="en-US" sz="2400" dirty="0" smtClean="0">
                <a:solidFill>
                  <a:srgbClr val="942124"/>
                </a:solidFill>
                <a:latin typeface="Microsoft YaHei Light" charset="-122"/>
                <a:ea typeface="Microsoft YaHei Light" charset="-122"/>
                <a:cs typeface="Microsoft YaHei Light" charset="-122"/>
              </a:rPr>
              <a:t>正则表达式</a:t>
            </a:r>
            <a:endParaRPr kumimoji="1" lang="zh-CN" altLang="en-US" sz="2400" dirty="0">
              <a:solidFill>
                <a:srgbClr val="942124"/>
              </a:solidFill>
              <a:latin typeface="Microsoft YaHei Light" charset="-122"/>
              <a:ea typeface="Microsoft YaHei Light" charset="-122"/>
              <a:cs typeface="Microsoft YaHei Light" charset="-122"/>
            </a:endParaRPr>
          </a:p>
        </p:txBody>
      </p:sp>
      <p:sp>
        <p:nvSpPr>
          <p:cNvPr id="17" name="文本框 16"/>
          <p:cNvSpPr txBox="1"/>
          <p:nvPr/>
        </p:nvSpPr>
        <p:spPr>
          <a:xfrm>
            <a:off x="7615727" y="1940460"/>
            <a:ext cx="800219" cy="461665"/>
          </a:xfrm>
          <a:prstGeom prst="rect">
            <a:avLst/>
          </a:prstGeom>
          <a:noFill/>
        </p:spPr>
        <p:txBody>
          <a:bodyPr wrap="none" rtlCol="0">
            <a:spAutoFit/>
          </a:bodyPr>
          <a:lstStyle/>
          <a:p>
            <a:r>
              <a:rPr kumimoji="1" lang="zh-CN" altLang="en-US" sz="2400" dirty="0" smtClean="0">
                <a:solidFill>
                  <a:srgbClr val="942124"/>
                </a:solidFill>
                <a:latin typeface="Microsoft YaHei Light" charset="-122"/>
                <a:ea typeface="Microsoft YaHei Light" charset="-122"/>
                <a:cs typeface="Microsoft YaHei Light" charset="-122"/>
              </a:rPr>
              <a:t>说明</a:t>
            </a:r>
            <a:endParaRPr kumimoji="1" lang="zh-CN" altLang="en-US" sz="2400" dirty="0">
              <a:solidFill>
                <a:srgbClr val="942124"/>
              </a:solidFill>
              <a:latin typeface="Microsoft YaHei Light" charset="-122"/>
              <a:ea typeface="Microsoft YaHei Light" charset="-122"/>
              <a:cs typeface="Microsoft YaHei Light" charset="-122"/>
            </a:endParaRPr>
          </a:p>
        </p:txBody>
      </p:sp>
    </p:spTree>
    <p:extLst>
      <p:ext uri="{BB962C8B-B14F-4D97-AF65-F5344CB8AC3E}">
        <p14:creationId xmlns:p14="http://schemas.microsoft.com/office/powerpoint/2010/main" xmlns="" val="2011742212"/>
      </p:ext>
    </p:extLst>
  </p:cSld>
  <p:clrMapOvr>
    <a:masterClrMapping/>
  </p:clrMapOvr>
  <p:timing>
    <p:tnLst>
      <p:par>
        <p:cTn id="1" dur="indefinite" restart="never" nodeType="tmRoot"/>
      </p:par>
    </p:tnLst>
  </p:timing>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5"/>
          <p:cNvSpPr txBox="1"/>
          <p:nvPr/>
        </p:nvSpPr>
        <p:spPr>
          <a:xfrm>
            <a:off x="911424" y="836712"/>
            <a:ext cx="2664296" cy="400110"/>
          </a:xfrm>
          <a:prstGeom prst="rect">
            <a:avLst/>
          </a:prstGeom>
          <a:noFill/>
        </p:spPr>
        <p:txBody>
          <a:bodyPr wrap="square" rtlCol="0">
            <a:spAutoFit/>
          </a:bodyPr>
          <a:lstStyle/>
          <a:p>
            <a:r>
              <a:rPr lang="zh-CN" altLang="en-US" sz="2000" dirty="0">
                <a:solidFill>
                  <a:prstClr val="white"/>
                </a:solidFill>
                <a:latin typeface="微软雅黑 Light" panose="020B0502040204020203" pitchFamily="34" charset="-122"/>
                <a:ea typeface="微软雅黑 Light" panose="020B0502040204020203" pitchFamily="34" charset="-122"/>
              </a:rPr>
              <a:t>聚类分析</a:t>
            </a:r>
          </a:p>
        </p:txBody>
      </p:sp>
      <p:sp>
        <p:nvSpPr>
          <p:cNvPr id="11" name="矩形 28"/>
          <p:cNvSpPr/>
          <p:nvPr/>
        </p:nvSpPr>
        <p:spPr>
          <a:xfrm>
            <a:off x="-18898" y="671163"/>
            <a:ext cx="510214"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
        <p:nvSpPr>
          <p:cNvPr id="12" name="矩形 4"/>
          <p:cNvSpPr/>
          <p:nvPr/>
        </p:nvSpPr>
        <p:spPr>
          <a:xfrm>
            <a:off x="479375" y="674237"/>
            <a:ext cx="4937787" cy="595228"/>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3" name="文本框 5"/>
          <p:cNvSpPr txBox="1"/>
          <p:nvPr/>
        </p:nvSpPr>
        <p:spPr>
          <a:xfrm>
            <a:off x="953786" y="709485"/>
            <a:ext cx="4463376" cy="523220"/>
          </a:xfrm>
          <a:prstGeom prst="rect">
            <a:avLst/>
          </a:prstGeom>
          <a:noFill/>
        </p:spPr>
        <p:txBody>
          <a:bodyPr wrap="square" rtlCol="0">
            <a:spAutoFit/>
          </a:bodyPr>
          <a:lstStyle/>
          <a:p>
            <a:r>
              <a:rPr lang="zh-CN" altLang="en-US" sz="2800" dirty="0" smtClean="0">
                <a:solidFill>
                  <a:prstClr val="white"/>
                </a:solidFill>
                <a:latin typeface="微软雅黑 Light" panose="020B0502040204020203" pitchFamily="34" charset="-122"/>
                <a:ea typeface="微软雅黑 Light" panose="020B0502040204020203" pitchFamily="34" charset="-122"/>
              </a:rPr>
              <a:t>匹配</a:t>
            </a:r>
            <a:r>
              <a:rPr lang="en-US" altLang="zh-CN" sz="2800" dirty="0" smtClean="0">
                <a:solidFill>
                  <a:prstClr val="white"/>
                </a:solidFill>
                <a:latin typeface="微软雅黑 Light" panose="020B0502040204020203" pitchFamily="34" charset="-122"/>
                <a:ea typeface="微软雅黑 Light" panose="020B0502040204020203" pitchFamily="34" charset="-122"/>
              </a:rPr>
              <a:t>IP</a:t>
            </a:r>
            <a:r>
              <a:rPr lang="zh-CN" altLang="en-US" sz="2800" dirty="0" smtClean="0">
                <a:solidFill>
                  <a:prstClr val="white"/>
                </a:solidFill>
                <a:latin typeface="微软雅黑 Light" panose="020B0502040204020203" pitchFamily="34" charset="-122"/>
                <a:ea typeface="微软雅黑 Light" panose="020B0502040204020203" pitchFamily="34" charset="-122"/>
              </a:rPr>
              <a:t>地址的正则表达式</a:t>
            </a:r>
            <a:endParaRPr lang="zh-CN" altLang="en-US" sz="2800" dirty="0">
              <a:solidFill>
                <a:prstClr val="white"/>
              </a:solidFill>
              <a:latin typeface="微软雅黑 Light" panose="020B0502040204020203" pitchFamily="34" charset="-122"/>
              <a:ea typeface="微软雅黑 Light" panose="020B0502040204020203" pitchFamily="34" charset="-122"/>
            </a:endParaRPr>
          </a:p>
        </p:txBody>
      </p:sp>
      <p:sp>
        <p:nvSpPr>
          <p:cNvPr id="14" name="Freeform 83"/>
          <p:cNvSpPr>
            <a:spLocks noChangeArrowheads="1"/>
          </p:cNvSpPr>
          <p:nvPr/>
        </p:nvSpPr>
        <p:spPr bwMode="auto">
          <a:xfrm>
            <a:off x="92209" y="826314"/>
            <a:ext cx="288000" cy="288000"/>
          </a:xfrm>
          <a:custGeom>
            <a:avLst/>
            <a:gdLst>
              <a:gd name="T0" fmla="*/ 38764526 w 602"/>
              <a:gd name="T1" fmla="*/ 78442719 h 602"/>
              <a:gd name="T2" fmla="*/ 38764526 w 602"/>
              <a:gd name="T3" fmla="*/ 78442719 h 602"/>
              <a:gd name="T4" fmla="*/ 0 w 602"/>
              <a:gd name="T5" fmla="*/ 38764526 h 602"/>
              <a:gd name="T6" fmla="*/ 38764526 w 602"/>
              <a:gd name="T7" fmla="*/ 0 h 602"/>
              <a:gd name="T8" fmla="*/ 78442719 w 602"/>
              <a:gd name="T9" fmla="*/ 38764526 h 602"/>
              <a:gd name="T10" fmla="*/ 38764526 w 602"/>
              <a:gd name="T11" fmla="*/ 78442719 h 602"/>
              <a:gd name="T12" fmla="*/ 61866665 w 602"/>
              <a:gd name="T13" fmla="*/ 16576054 h 602"/>
              <a:gd name="T14" fmla="*/ 61866665 w 602"/>
              <a:gd name="T15" fmla="*/ 16576054 h 602"/>
              <a:gd name="T16" fmla="*/ 38764526 w 602"/>
              <a:gd name="T17" fmla="*/ 38764526 h 602"/>
              <a:gd name="T18" fmla="*/ 38764526 w 602"/>
              <a:gd name="T19" fmla="*/ 7308970 h 602"/>
              <a:gd name="T20" fmla="*/ 7439751 w 602"/>
              <a:gd name="T21" fmla="*/ 38764526 h 602"/>
              <a:gd name="T22" fmla="*/ 38764526 w 602"/>
              <a:gd name="T23" fmla="*/ 71002968 h 602"/>
              <a:gd name="T24" fmla="*/ 71002968 w 602"/>
              <a:gd name="T25" fmla="*/ 38764526 h 602"/>
              <a:gd name="T26" fmla="*/ 61866665 w 602"/>
              <a:gd name="T27" fmla="*/ 16576054 h 60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02" h="602">
                <a:moveTo>
                  <a:pt x="297" y="601"/>
                </a:moveTo>
                <a:lnTo>
                  <a:pt x="297" y="601"/>
                </a:lnTo>
                <a:cubicBezTo>
                  <a:pt x="135" y="601"/>
                  <a:pt x="0" y="466"/>
                  <a:pt x="0" y="297"/>
                </a:cubicBezTo>
                <a:cubicBezTo>
                  <a:pt x="0" y="134"/>
                  <a:pt x="135" y="0"/>
                  <a:pt x="297" y="0"/>
                </a:cubicBezTo>
                <a:cubicBezTo>
                  <a:pt x="467" y="0"/>
                  <a:pt x="601" y="134"/>
                  <a:pt x="601" y="297"/>
                </a:cubicBezTo>
                <a:cubicBezTo>
                  <a:pt x="601" y="466"/>
                  <a:pt x="467" y="601"/>
                  <a:pt x="297" y="601"/>
                </a:cubicBezTo>
                <a:close/>
                <a:moveTo>
                  <a:pt x="474" y="127"/>
                </a:moveTo>
                <a:lnTo>
                  <a:pt x="474" y="127"/>
                </a:lnTo>
                <a:cubicBezTo>
                  <a:pt x="297" y="297"/>
                  <a:pt x="297" y="297"/>
                  <a:pt x="297" y="297"/>
                </a:cubicBezTo>
                <a:cubicBezTo>
                  <a:pt x="297" y="56"/>
                  <a:pt x="297" y="56"/>
                  <a:pt x="297" y="56"/>
                </a:cubicBezTo>
                <a:cubicBezTo>
                  <a:pt x="163" y="56"/>
                  <a:pt x="57" y="162"/>
                  <a:pt x="57" y="297"/>
                </a:cubicBezTo>
                <a:cubicBezTo>
                  <a:pt x="57" y="431"/>
                  <a:pt x="163" y="544"/>
                  <a:pt x="297" y="544"/>
                </a:cubicBezTo>
                <a:cubicBezTo>
                  <a:pt x="431" y="544"/>
                  <a:pt x="544" y="431"/>
                  <a:pt x="544" y="297"/>
                </a:cubicBezTo>
                <a:cubicBezTo>
                  <a:pt x="544" y="233"/>
                  <a:pt x="516" y="169"/>
                  <a:pt x="474" y="127"/>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solidFill>
                <a:prstClr val="black"/>
              </a:solidFill>
            </a:endParaRPr>
          </a:p>
        </p:txBody>
      </p:sp>
      <p:sp>
        <p:nvSpPr>
          <p:cNvPr id="15" name="TextBox 17"/>
          <p:cNvSpPr txBox="1"/>
          <p:nvPr/>
        </p:nvSpPr>
        <p:spPr>
          <a:xfrm>
            <a:off x="3181649" y="2852936"/>
            <a:ext cx="4471026" cy="2308324"/>
          </a:xfrm>
          <a:prstGeom prst="rect">
            <a:avLst/>
          </a:prstGeom>
          <a:noFill/>
        </p:spPr>
        <p:txBody>
          <a:bodyPr wrap="square" rtlCol="0">
            <a:spAutoFit/>
          </a:bodyPr>
          <a:lstStyle/>
          <a:p>
            <a:pPr>
              <a:lnSpc>
                <a:spcPct val="150000"/>
              </a:lnSpc>
              <a:buClr>
                <a:schemeClr val="tx1"/>
              </a:buClr>
            </a:pPr>
            <a:r>
              <a:rPr lang="en-US" altLang="zh-CN" sz="2400" dirty="0" smtClean="0">
                <a:solidFill>
                  <a:prstClr val="black"/>
                </a:solidFill>
                <a:latin typeface="Monaco" charset="0"/>
                <a:ea typeface="Monaco" charset="0"/>
                <a:cs typeface="Monaco" charset="0"/>
              </a:rPr>
              <a:t>0-99</a:t>
            </a:r>
            <a:r>
              <a:rPr lang="zh-CN" altLang="en-US" sz="2400" dirty="0" smtClean="0">
                <a:solidFill>
                  <a:prstClr val="black"/>
                </a:solidFill>
                <a:latin typeface="Monaco" charset="0"/>
                <a:ea typeface="Monaco" charset="0"/>
                <a:cs typeface="Monaco" charset="0"/>
              </a:rPr>
              <a:t>       </a:t>
            </a:r>
            <a:r>
              <a:rPr lang="en-US" altLang="zh-CN" sz="2400" dirty="0" smtClean="0">
                <a:solidFill>
                  <a:prstClr val="black"/>
                </a:solidFill>
                <a:latin typeface="Monaco" charset="0"/>
                <a:ea typeface="Monaco" charset="0"/>
                <a:cs typeface="Monaco" charset="0"/>
              </a:rPr>
              <a:t>[1-9]?\d</a:t>
            </a:r>
          </a:p>
          <a:p>
            <a:pPr>
              <a:lnSpc>
                <a:spcPct val="150000"/>
              </a:lnSpc>
              <a:buClr>
                <a:schemeClr val="tx1"/>
              </a:buClr>
            </a:pPr>
            <a:r>
              <a:rPr lang="en-US" altLang="zh-CN" sz="2400" dirty="0" smtClean="0">
                <a:solidFill>
                  <a:prstClr val="black"/>
                </a:solidFill>
                <a:latin typeface="Monaco" charset="0"/>
                <a:ea typeface="Monaco" charset="0"/>
                <a:cs typeface="Monaco" charset="0"/>
              </a:rPr>
              <a:t>100-199</a:t>
            </a:r>
            <a:r>
              <a:rPr lang="zh-CN" altLang="en-US" sz="2400" dirty="0" smtClean="0">
                <a:solidFill>
                  <a:prstClr val="black"/>
                </a:solidFill>
                <a:latin typeface="Monaco" charset="0"/>
                <a:ea typeface="Monaco" charset="0"/>
                <a:cs typeface="Monaco" charset="0"/>
              </a:rPr>
              <a:t>    </a:t>
            </a:r>
            <a:r>
              <a:rPr lang="en-US" altLang="zh-CN" sz="2400" dirty="0" smtClean="0">
                <a:solidFill>
                  <a:prstClr val="black"/>
                </a:solidFill>
                <a:latin typeface="Monaco" charset="0"/>
                <a:ea typeface="Monaco" charset="0"/>
                <a:cs typeface="Monaco" charset="0"/>
              </a:rPr>
              <a:t>1\d{2}</a:t>
            </a:r>
          </a:p>
          <a:p>
            <a:pPr>
              <a:lnSpc>
                <a:spcPct val="150000"/>
              </a:lnSpc>
              <a:buClr>
                <a:schemeClr val="tx1"/>
              </a:buClr>
            </a:pPr>
            <a:r>
              <a:rPr lang="en-US" altLang="zh-CN" sz="2400" dirty="0" smtClean="0">
                <a:solidFill>
                  <a:prstClr val="black"/>
                </a:solidFill>
                <a:latin typeface="Monaco" charset="0"/>
                <a:ea typeface="Monaco" charset="0"/>
                <a:cs typeface="Monaco" charset="0"/>
              </a:rPr>
              <a:t>200-249</a:t>
            </a:r>
            <a:r>
              <a:rPr lang="zh-CN" altLang="en-US" sz="2400" dirty="0" smtClean="0">
                <a:solidFill>
                  <a:prstClr val="black"/>
                </a:solidFill>
                <a:latin typeface="Monaco" charset="0"/>
                <a:ea typeface="Monaco" charset="0"/>
                <a:cs typeface="Monaco" charset="0"/>
              </a:rPr>
              <a:t>    </a:t>
            </a:r>
            <a:r>
              <a:rPr lang="en-US" altLang="zh-CN" sz="2400" dirty="0" smtClean="0">
                <a:solidFill>
                  <a:prstClr val="black"/>
                </a:solidFill>
                <a:latin typeface="Monaco" charset="0"/>
                <a:ea typeface="Monaco" charset="0"/>
                <a:cs typeface="Monaco" charset="0"/>
              </a:rPr>
              <a:t>2[0-4]\d</a:t>
            </a:r>
          </a:p>
          <a:p>
            <a:pPr>
              <a:lnSpc>
                <a:spcPct val="150000"/>
              </a:lnSpc>
              <a:buClr>
                <a:schemeClr val="tx1"/>
              </a:buClr>
            </a:pPr>
            <a:r>
              <a:rPr lang="en-US" altLang="zh-CN" sz="2400" dirty="0" smtClean="0">
                <a:solidFill>
                  <a:prstClr val="black"/>
                </a:solidFill>
                <a:latin typeface="Monaco" charset="0"/>
                <a:ea typeface="Monaco" charset="0"/>
                <a:cs typeface="Monaco" charset="0"/>
              </a:rPr>
              <a:t>250-255</a:t>
            </a:r>
            <a:r>
              <a:rPr lang="zh-CN" altLang="en-US" sz="2400" dirty="0" smtClean="0">
                <a:solidFill>
                  <a:prstClr val="black"/>
                </a:solidFill>
                <a:latin typeface="Monaco" charset="0"/>
                <a:ea typeface="Monaco" charset="0"/>
                <a:cs typeface="Monaco" charset="0"/>
              </a:rPr>
              <a:t>    </a:t>
            </a:r>
            <a:r>
              <a:rPr lang="en-US" altLang="zh-CN" sz="2400" dirty="0" smtClean="0">
                <a:solidFill>
                  <a:prstClr val="black"/>
                </a:solidFill>
                <a:latin typeface="Monaco" charset="0"/>
                <a:ea typeface="Monaco" charset="0"/>
                <a:cs typeface="Monaco" charset="0"/>
              </a:rPr>
              <a:t>25[0-5]</a:t>
            </a:r>
            <a:endParaRPr lang="en-US" altLang="zh-CN" sz="2400" dirty="0">
              <a:solidFill>
                <a:prstClr val="black"/>
              </a:solidFill>
              <a:latin typeface="Monaco" charset="0"/>
              <a:ea typeface="Monaco" charset="0"/>
              <a:cs typeface="Monaco" charset="0"/>
            </a:endParaRPr>
          </a:p>
        </p:txBody>
      </p:sp>
      <p:sp>
        <p:nvSpPr>
          <p:cNvPr id="2" name="文本框 1"/>
          <p:cNvSpPr txBox="1"/>
          <p:nvPr/>
        </p:nvSpPr>
        <p:spPr>
          <a:xfrm>
            <a:off x="1246222" y="2992790"/>
            <a:ext cx="1415772" cy="461665"/>
          </a:xfrm>
          <a:prstGeom prst="rect">
            <a:avLst/>
          </a:prstGeom>
          <a:noFill/>
        </p:spPr>
        <p:txBody>
          <a:bodyPr wrap="none" rtlCol="0">
            <a:spAutoFit/>
          </a:bodyPr>
          <a:lstStyle/>
          <a:p>
            <a:r>
              <a:rPr kumimoji="1" lang="zh-CN" altLang="en-US" sz="2400" dirty="0" smtClean="0">
                <a:latin typeface="Microsoft YaHei Light" charset="-122"/>
                <a:ea typeface="Microsoft YaHei Light" charset="-122"/>
                <a:cs typeface="Microsoft YaHei Light" charset="-122"/>
              </a:rPr>
              <a:t>精确写法</a:t>
            </a:r>
            <a:endParaRPr kumimoji="1" lang="zh-CN" altLang="en-US" sz="2400" dirty="0">
              <a:latin typeface="Microsoft YaHei Light" charset="-122"/>
              <a:ea typeface="Microsoft YaHei Light" charset="-122"/>
              <a:cs typeface="Microsoft YaHei Light" charset="-122"/>
            </a:endParaRPr>
          </a:p>
        </p:txBody>
      </p:sp>
      <p:sp>
        <p:nvSpPr>
          <p:cNvPr id="18" name="TextBox 17"/>
          <p:cNvSpPr txBox="1"/>
          <p:nvPr/>
        </p:nvSpPr>
        <p:spPr>
          <a:xfrm>
            <a:off x="623392" y="1591020"/>
            <a:ext cx="9877300" cy="1200329"/>
          </a:xfrm>
          <a:prstGeom prst="rect">
            <a:avLst/>
          </a:prstGeom>
          <a:noFill/>
        </p:spPr>
        <p:txBody>
          <a:bodyPr wrap="square" rtlCol="0">
            <a:spAutoFit/>
          </a:bodyPr>
          <a:lstStyle/>
          <a:p>
            <a:pPr marL="342900" indent="-342900">
              <a:lnSpc>
                <a:spcPct val="150000"/>
              </a:lnSpc>
              <a:buClr>
                <a:schemeClr val="tx1"/>
              </a:buClr>
              <a:buFont typeface="Arial" charset="0"/>
              <a:buChar char="•"/>
            </a:pPr>
            <a:r>
              <a:rPr lang="en-US" altLang="zh-CN" sz="2400" dirty="0" smtClean="0">
                <a:solidFill>
                  <a:prstClr val="black"/>
                </a:solidFill>
                <a:latin typeface="Microsoft YaHei Light" charset="-122"/>
                <a:ea typeface="Microsoft YaHei Light" charset="-122"/>
                <a:cs typeface="Microsoft YaHei Light" charset="-122"/>
              </a:rPr>
              <a:t>IP</a:t>
            </a:r>
            <a:r>
              <a:rPr lang="zh-CN" altLang="en-US" sz="2400" dirty="0" smtClean="0">
                <a:solidFill>
                  <a:prstClr val="black"/>
                </a:solidFill>
                <a:latin typeface="Microsoft YaHei Light" charset="-122"/>
                <a:ea typeface="Microsoft YaHei Light" charset="-122"/>
                <a:cs typeface="Microsoft YaHei Light" charset="-122"/>
              </a:rPr>
              <a:t>地址字符串形式的正则表达式（</a:t>
            </a:r>
            <a:r>
              <a:rPr lang="en-US" altLang="zh-CN" sz="2400" dirty="0" smtClean="0">
                <a:solidFill>
                  <a:prstClr val="black"/>
                </a:solidFill>
                <a:latin typeface="Microsoft YaHei Light" charset="-122"/>
                <a:ea typeface="Microsoft YaHei Light" charset="-122"/>
                <a:cs typeface="Microsoft YaHei Light" charset="-122"/>
              </a:rPr>
              <a:t>IP</a:t>
            </a:r>
            <a:r>
              <a:rPr lang="zh-CN" altLang="en-US" sz="2400" dirty="0" smtClean="0">
                <a:solidFill>
                  <a:prstClr val="black"/>
                </a:solidFill>
                <a:latin typeface="Microsoft YaHei Light" charset="-122"/>
                <a:ea typeface="Microsoft YaHei Light" charset="-122"/>
                <a:cs typeface="Microsoft YaHei Light" charset="-122"/>
              </a:rPr>
              <a:t>地址分为</a:t>
            </a:r>
            <a:r>
              <a:rPr lang="en-US" altLang="zh-CN" sz="2400" dirty="0" smtClean="0">
                <a:solidFill>
                  <a:prstClr val="black"/>
                </a:solidFill>
                <a:latin typeface="Monaco" charset="0"/>
                <a:ea typeface="Monaco" charset="0"/>
                <a:cs typeface="Monaco" charset="0"/>
              </a:rPr>
              <a:t>4</a:t>
            </a:r>
            <a:r>
              <a:rPr lang="zh-CN" altLang="en-US" sz="2400" dirty="0" smtClean="0">
                <a:solidFill>
                  <a:prstClr val="black"/>
                </a:solidFill>
                <a:latin typeface="Microsoft YaHei Light" charset="-122"/>
                <a:ea typeface="Microsoft YaHei Light" charset="-122"/>
                <a:cs typeface="Microsoft YaHei Light" charset="-122"/>
              </a:rPr>
              <a:t>段，每段</a:t>
            </a:r>
            <a:r>
              <a:rPr lang="en-US" altLang="zh-CN" sz="2400" dirty="0" smtClean="0">
                <a:solidFill>
                  <a:prstClr val="black"/>
                </a:solidFill>
                <a:latin typeface="Monaco" charset="0"/>
                <a:ea typeface="Monaco" charset="0"/>
                <a:cs typeface="Monaco" charset="0"/>
              </a:rPr>
              <a:t>0-255</a:t>
            </a:r>
            <a:r>
              <a:rPr lang="zh-CN" altLang="en-US" sz="2400" dirty="0" smtClean="0">
                <a:solidFill>
                  <a:prstClr val="black"/>
                </a:solidFill>
                <a:latin typeface="Microsoft YaHei Light" charset="-122"/>
                <a:ea typeface="Microsoft YaHei Light" charset="-122"/>
                <a:cs typeface="Microsoft YaHei Light" charset="-122"/>
              </a:rPr>
              <a:t>）</a:t>
            </a:r>
            <a:endParaRPr lang="en-US" altLang="zh-CN" sz="2400" dirty="0" smtClean="0">
              <a:solidFill>
                <a:prstClr val="black"/>
              </a:solidFill>
              <a:latin typeface="Microsoft YaHei Light" charset="-122"/>
              <a:ea typeface="Microsoft YaHei Light" charset="-122"/>
              <a:cs typeface="Microsoft YaHei Light" charset="-122"/>
            </a:endParaRPr>
          </a:p>
          <a:p>
            <a:pPr>
              <a:lnSpc>
                <a:spcPct val="150000"/>
              </a:lnSpc>
              <a:buClr>
                <a:schemeClr val="tx1"/>
              </a:buClr>
            </a:pPr>
            <a:r>
              <a:rPr lang="zh-CN" altLang="en-US" sz="2400" dirty="0">
                <a:solidFill>
                  <a:prstClr val="black"/>
                </a:solidFill>
                <a:latin typeface="Microsoft YaHei Light" charset="-122"/>
                <a:ea typeface="Microsoft YaHei Light" charset="-122"/>
                <a:cs typeface="Microsoft YaHei Light" charset="-122"/>
              </a:rPr>
              <a:t> </a:t>
            </a:r>
            <a:r>
              <a:rPr lang="zh-CN" altLang="en-US" sz="2400" dirty="0" smtClean="0">
                <a:solidFill>
                  <a:prstClr val="black"/>
                </a:solidFill>
                <a:latin typeface="Microsoft YaHei Light" charset="-122"/>
                <a:ea typeface="Microsoft YaHei Light" charset="-122"/>
                <a:cs typeface="Microsoft YaHei Light" charset="-122"/>
              </a:rPr>
              <a:t>   </a:t>
            </a:r>
            <a:r>
              <a:rPr lang="en-US" altLang="zh-CN" sz="2400" dirty="0" smtClean="0">
                <a:solidFill>
                  <a:prstClr val="black"/>
                </a:solidFill>
                <a:latin typeface="Monaco" charset="0"/>
                <a:ea typeface="Monaco" charset="0"/>
                <a:cs typeface="Monaco" charset="0"/>
              </a:rPr>
              <a:t>\d+.\d+.\d+.\d+</a:t>
            </a:r>
            <a:r>
              <a:rPr lang="zh-CN" altLang="en-US" sz="2400" dirty="0" smtClean="0">
                <a:solidFill>
                  <a:prstClr val="black"/>
                </a:solidFill>
                <a:latin typeface="Monaco" charset="0"/>
                <a:ea typeface="Monaco" charset="0"/>
                <a:cs typeface="Monaco" charset="0"/>
              </a:rPr>
              <a:t> </a:t>
            </a:r>
            <a:r>
              <a:rPr lang="zh-CN" altLang="en-US" sz="2400" dirty="0" smtClean="0">
                <a:solidFill>
                  <a:prstClr val="black"/>
                </a:solidFill>
                <a:latin typeface="Microsoft YaHei Light" charset="-122"/>
                <a:ea typeface="Microsoft YaHei Light" charset="-122"/>
                <a:cs typeface="Microsoft YaHei Light" charset="-122"/>
              </a:rPr>
              <a:t>或 </a:t>
            </a:r>
            <a:r>
              <a:rPr lang="en-US" altLang="zh-CN" sz="2400" dirty="0" smtClean="0">
                <a:solidFill>
                  <a:prstClr val="black"/>
                </a:solidFill>
                <a:latin typeface="Monaco" charset="0"/>
                <a:ea typeface="Monaco" charset="0"/>
                <a:cs typeface="Monaco" charset="0"/>
              </a:rPr>
              <a:t>\</a:t>
            </a:r>
            <a:r>
              <a:rPr lang="en-US" altLang="zh-CN" sz="2400" dirty="0">
                <a:solidFill>
                  <a:prstClr val="black"/>
                </a:solidFill>
                <a:latin typeface="Monaco" charset="0"/>
                <a:ea typeface="Monaco" charset="0"/>
                <a:cs typeface="Monaco" charset="0"/>
              </a:rPr>
              <a:t>d{1,3</a:t>
            </a:r>
            <a:r>
              <a:rPr lang="en-US" altLang="zh-CN" sz="2400" dirty="0" smtClean="0">
                <a:solidFill>
                  <a:prstClr val="black"/>
                </a:solidFill>
                <a:latin typeface="Monaco" charset="0"/>
                <a:ea typeface="Monaco" charset="0"/>
                <a:cs typeface="Monaco" charset="0"/>
              </a:rPr>
              <a:t>}.\</a:t>
            </a:r>
            <a:r>
              <a:rPr lang="en-US" altLang="zh-CN" sz="2400" dirty="0">
                <a:solidFill>
                  <a:prstClr val="black"/>
                </a:solidFill>
                <a:latin typeface="Monaco" charset="0"/>
                <a:ea typeface="Monaco" charset="0"/>
                <a:cs typeface="Monaco" charset="0"/>
              </a:rPr>
              <a:t>d{1,3</a:t>
            </a:r>
            <a:r>
              <a:rPr lang="en-US" altLang="zh-CN" sz="2400" dirty="0" smtClean="0">
                <a:solidFill>
                  <a:prstClr val="black"/>
                </a:solidFill>
                <a:latin typeface="Monaco" charset="0"/>
                <a:ea typeface="Monaco" charset="0"/>
                <a:cs typeface="Monaco" charset="0"/>
              </a:rPr>
              <a:t>}.\</a:t>
            </a:r>
            <a:r>
              <a:rPr lang="en-US" altLang="zh-CN" sz="2400" dirty="0">
                <a:solidFill>
                  <a:prstClr val="black"/>
                </a:solidFill>
                <a:latin typeface="Monaco" charset="0"/>
                <a:ea typeface="Monaco" charset="0"/>
                <a:cs typeface="Monaco" charset="0"/>
              </a:rPr>
              <a:t>d{1,3</a:t>
            </a:r>
            <a:r>
              <a:rPr lang="en-US" altLang="zh-CN" sz="2400" dirty="0" smtClean="0">
                <a:solidFill>
                  <a:prstClr val="black"/>
                </a:solidFill>
                <a:latin typeface="Monaco" charset="0"/>
                <a:ea typeface="Monaco" charset="0"/>
                <a:cs typeface="Monaco" charset="0"/>
              </a:rPr>
              <a:t>}.\</a:t>
            </a:r>
            <a:r>
              <a:rPr lang="en-US" altLang="zh-CN" sz="2400" dirty="0">
                <a:solidFill>
                  <a:prstClr val="black"/>
                </a:solidFill>
                <a:latin typeface="Monaco" charset="0"/>
                <a:ea typeface="Monaco" charset="0"/>
                <a:cs typeface="Monaco" charset="0"/>
              </a:rPr>
              <a:t>d{1,3}</a:t>
            </a:r>
            <a:endParaRPr lang="en-US" altLang="zh-CN" sz="2400" dirty="0" smtClean="0">
              <a:solidFill>
                <a:prstClr val="black"/>
              </a:solidFill>
              <a:latin typeface="Monaco" charset="0"/>
              <a:ea typeface="Monaco" charset="0"/>
              <a:cs typeface="Monaco" charset="0"/>
            </a:endParaRPr>
          </a:p>
        </p:txBody>
      </p:sp>
      <p:sp>
        <p:nvSpPr>
          <p:cNvPr id="19" name="TextBox 17"/>
          <p:cNvSpPr txBox="1"/>
          <p:nvPr/>
        </p:nvSpPr>
        <p:spPr>
          <a:xfrm>
            <a:off x="504569" y="5551142"/>
            <a:ext cx="13780656" cy="553998"/>
          </a:xfrm>
          <a:prstGeom prst="rect">
            <a:avLst/>
          </a:prstGeom>
          <a:noFill/>
        </p:spPr>
        <p:txBody>
          <a:bodyPr wrap="square" rtlCol="0">
            <a:spAutoFit/>
          </a:bodyPr>
          <a:lstStyle/>
          <a:p>
            <a:pPr>
              <a:lnSpc>
                <a:spcPct val="150000"/>
              </a:lnSpc>
              <a:buClr>
                <a:schemeClr val="tx1"/>
              </a:buClr>
            </a:pPr>
            <a:r>
              <a:rPr lang="en-US" altLang="zh-CN" sz="2000" dirty="0" smtClean="0">
                <a:solidFill>
                  <a:prstClr val="black"/>
                </a:solidFill>
                <a:latin typeface="Monaco" charset="0"/>
                <a:ea typeface="Monaco" charset="0"/>
                <a:cs typeface="Monaco" charset="0"/>
              </a:rPr>
              <a:t>((</a:t>
            </a:r>
            <a:r>
              <a:rPr lang="en-US" altLang="zh-CN" sz="2000" dirty="0">
                <a:solidFill>
                  <a:prstClr val="black"/>
                </a:solidFill>
                <a:latin typeface="Monaco" charset="0"/>
                <a:ea typeface="Monaco" charset="0"/>
                <a:cs typeface="Monaco" charset="0"/>
              </a:rPr>
              <a:t>[1-9]?\</a:t>
            </a:r>
            <a:r>
              <a:rPr lang="en-US" altLang="zh-CN" sz="2000" dirty="0" smtClean="0">
                <a:solidFill>
                  <a:prstClr val="black"/>
                </a:solidFill>
                <a:latin typeface="Monaco" charset="0"/>
                <a:ea typeface="Monaco" charset="0"/>
                <a:cs typeface="Monaco" charset="0"/>
              </a:rPr>
              <a:t>d</a:t>
            </a:r>
            <a:r>
              <a:rPr lang="en-US" altLang="zh-CN" sz="2000" dirty="0" smtClean="0">
                <a:solidFill>
                  <a:srgbClr val="942124"/>
                </a:solidFill>
                <a:latin typeface="Monaco" charset="0"/>
                <a:ea typeface="Monaco" charset="0"/>
                <a:cs typeface="Monaco" charset="0"/>
              </a:rPr>
              <a:t>|</a:t>
            </a:r>
            <a:r>
              <a:rPr lang="en-US" altLang="zh-CN" sz="2000" dirty="0" smtClean="0">
                <a:solidFill>
                  <a:prstClr val="black"/>
                </a:solidFill>
                <a:latin typeface="Monaco" charset="0"/>
                <a:ea typeface="Monaco" charset="0"/>
                <a:cs typeface="Monaco" charset="0"/>
              </a:rPr>
              <a:t>1\d{2}</a:t>
            </a:r>
            <a:r>
              <a:rPr lang="en-US" altLang="zh-CN" sz="2000" dirty="0" smtClean="0">
                <a:solidFill>
                  <a:srgbClr val="942124"/>
                </a:solidFill>
                <a:latin typeface="Monaco" charset="0"/>
                <a:ea typeface="Monaco" charset="0"/>
                <a:cs typeface="Monaco" charset="0"/>
              </a:rPr>
              <a:t>|</a:t>
            </a:r>
            <a:r>
              <a:rPr lang="en-US" altLang="zh-CN" sz="2000" dirty="0">
                <a:solidFill>
                  <a:prstClr val="black"/>
                </a:solidFill>
                <a:latin typeface="Monaco" charset="0"/>
                <a:ea typeface="Monaco" charset="0"/>
                <a:cs typeface="Monaco" charset="0"/>
              </a:rPr>
              <a:t>2[0-4]\</a:t>
            </a:r>
            <a:r>
              <a:rPr lang="en-US" altLang="zh-CN" sz="2000" dirty="0" smtClean="0">
                <a:solidFill>
                  <a:prstClr val="black"/>
                </a:solidFill>
                <a:latin typeface="Monaco" charset="0"/>
                <a:ea typeface="Monaco" charset="0"/>
                <a:cs typeface="Monaco" charset="0"/>
              </a:rPr>
              <a:t>d</a:t>
            </a:r>
            <a:r>
              <a:rPr lang="en-US" altLang="zh-CN" sz="2000" dirty="0" smtClean="0">
                <a:solidFill>
                  <a:srgbClr val="942124"/>
                </a:solidFill>
                <a:latin typeface="Monaco" charset="0"/>
                <a:ea typeface="Monaco" charset="0"/>
                <a:cs typeface="Monaco" charset="0"/>
              </a:rPr>
              <a:t>|</a:t>
            </a:r>
            <a:r>
              <a:rPr lang="en-US" altLang="zh-CN" sz="2000" dirty="0">
                <a:solidFill>
                  <a:prstClr val="black"/>
                </a:solidFill>
                <a:latin typeface="Monaco" charset="0"/>
                <a:ea typeface="Monaco" charset="0"/>
                <a:cs typeface="Monaco" charset="0"/>
              </a:rPr>
              <a:t>25[0-5</a:t>
            </a:r>
            <a:r>
              <a:rPr lang="en-US" altLang="zh-CN" sz="2000" dirty="0" smtClean="0">
                <a:solidFill>
                  <a:prstClr val="black"/>
                </a:solidFill>
                <a:latin typeface="Monaco" charset="0"/>
                <a:ea typeface="Monaco" charset="0"/>
                <a:cs typeface="Monaco" charset="0"/>
              </a:rPr>
              <a:t>]).){3}([1-9</a:t>
            </a:r>
            <a:r>
              <a:rPr lang="en-US" altLang="zh-CN" sz="2000" dirty="0">
                <a:solidFill>
                  <a:prstClr val="black"/>
                </a:solidFill>
                <a:latin typeface="Monaco" charset="0"/>
                <a:ea typeface="Monaco" charset="0"/>
                <a:cs typeface="Monaco" charset="0"/>
              </a:rPr>
              <a:t>]?\d</a:t>
            </a:r>
            <a:r>
              <a:rPr lang="en-US" altLang="zh-CN" sz="2000" dirty="0">
                <a:solidFill>
                  <a:srgbClr val="942124"/>
                </a:solidFill>
                <a:latin typeface="Monaco" charset="0"/>
                <a:ea typeface="Monaco" charset="0"/>
                <a:cs typeface="Monaco" charset="0"/>
              </a:rPr>
              <a:t>|</a:t>
            </a:r>
            <a:r>
              <a:rPr lang="en-US" altLang="zh-CN" sz="2000" dirty="0">
                <a:solidFill>
                  <a:prstClr val="black"/>
                </a:solidFill>
                <a:latin typeface="Monaco" charset="0"/>
                <a:ea typeface="Monaco" charset="0"/>
                <a:cs typeface="Monaco" charset="0"/>
              </a:rPr>
              <a:t>1\d{2}</a:t>
            </a:r>
            <a:r>
              <a:rPr lang="en-US" altLang="zh-CN" sz="2000" dirty="0">
                <a:solidFill>
                  <a:srgbClr val="942124"/>
                </a:solidFill>
                <a:latin typeface="Monaco" charset="0"/>
                <a:ea typeface="Monaco" charset="0"/>
                <a:cs typeface="Monaco" charset="0"/>
              </a:rPr>
              <a:t>|</a:t>
            </a:r>
            <a:r>
              <a:rPr lang="en-US" altLang="zh-CN" sz="2000" dirty="0">
                <a:solidFill>
                  <a:prstClr val="black"/>
                </a:solidFill>
                <a:latin typeface="Monaco" charset="0"/>
                <a:ea typeface="Monaco" charset="0"/>
                <a:cs typeface="Monaco" charset="0"/>
              </a:rPr>
              <a:t>2[0-4]\d</a:t>
            </a:r>
            <a:r>
              <a:rPr lang="en-US" altLang="zh-CN" sz="2000" dirty="0">
                <a:solidFill>
                  <a:srgbClr val="942124"/>
                </a:solidFill>
                <a:latin typeface="Monaco" charset="0"/>
                <a:ea typeface="Monaco" charset="0"/>
                <a:cs typeface="Monaco" charset="0"/>
              </a:rPr>
              <a:t>|</a:t>
            </a:r>
            <a:r>
              <a:rPr lang="en-US" altLang="zh-CN" sz="2000" dirty="0">
                <a:solidFill>
                  <a:prstClr val="black"/>
                </a:solidFill>
                <a:latin typeface="Monaco" charset="0"/>
                <a:ea typeface="Monaco" charset="0"/>
                <a:cs typeface="Monaco" charset="0"/>
              </a:rPr>
              <a:t>25[0-5])</a:t>
            </a:r>
          </a:p>
        </p:txBody>
      </p:sp>
      <p:sp>
        <p:nvSpPr>
          <p:cNvPr id="20" name="文本框 19"/>
          <p:cNvSpPr txBox="1"/>
          <p:nvPr/>
        </p:nvSpPr>
        <p:spPr>
          <a:xfrm>
            <a:off x="1246222" y="5085184"/>
            <a:ext cx="1677062" cy="461665"/>
          </a:xfrm>
          <a:prstGeom prst="rect">
            <a:avLst/>
          </a:prstGeom>
          <a:noFill/>
        </p:spPr>
        <p:txBody>
          <a:bodyPr wrap="none" rtlCol="0">
            <a:spAutoFit/>
          </a:bodyPr>
          <a:lstStyle/>
          <a:p>
            <a:r>
              <a:rPr kumimoji="1" lang="zh-CN" altLang="en-US" sz="2400" smtClean="0">
                <a:latin typeface="Microsoft YaHei Light" charset="-122"/>
                <a:ea typeface="Microsoft YaHei Light" charset="-122"/>
                <a:cs typeface="Microsoft YaHei Light" charset="-122"/>
              </a:rPr>
              <a:t>匹配</a:t>
            </a:r>
            <a:r>
              <a:rPr kumimoji="1" lang="en-US" altLang="zh-CN" sz="2400" smtClean="0">
                <a:latin typeface="Microsoft YaHei Light" charset="-122"/>
                <a:ea typeface="Microsoft YaHei Light" charset="-122"/>
                <a:cs typeface="Microsoft YaHei Light" charset="-122"/>
              </a:rPr>
              <a:t>Ip</a:t>
            </a:r>
            <a:r>
              <a:rPr kumimoji="1" lang="zh-CN" altLang="en-US" sz="2400" smtClean="0">
                <a:latin typeface="Microsoft YaHei Light" charset="-122"/>
                <a:ea typeface="Microsoft YaHei Light" charset="-122"/>
                <a:cs typeface="Microsoft YaHei Light" charset="-122"/>
              </a:rPr>
              <a:t>地址</a:t>
            </a:r>
            <a:endParaRPr kumimoji="1" lang="zh-CN" altLang="en-US" sz="2400" dirty="0">
              <a:latin typeface="Microsoft YaHei Light" charset="-122"/>
              <a:ea typeface="Microsoft YaHei Light" charset="-122"/>
              <a:cs typeface="Microsoft YaHei Light" charset="-122"/>
            </a:endParaRPr>
          </a:p>
        </p:txBody>
      </p:sp>
    </p:spTree>
    <p:extLst>
      <p:ext uri="{BB962C8B-B14F-4D97-AF65-F5344CB8AC3E}">
        <p14:creationId xmlns:p14="http://schemas.microsoft.com/office/powerpoint/2010/main" xmlns="" val="2170308523"/>
      </p:ext>
    </p:extLst>
  </p:cSld>
  <p:clrMapOvr>
    <a:masterClrMapping/>
  </p:clrMapOvr>
  <p:timing>
    <p:tnLst>
      <p:par>
        <p:cTn id="1" dur="indefinite" restart="never" nodeType="tmRoot"/>
      </p:par>
    </p:tnLst>
  </p:timing>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5"/>
          <p:cNvSpPr txBox="1"/>
          <p:nvPr/>
        </p:nvSpPr>
        <p:spPr>
          <a:xfrm>
            <a:off x="911424" y="836712"/>
            <a:ext cx="2664296" cy="400110"/>
          </a:xfrm>
          <a:prstGeom prst="rect">
            <a:avLst/>
          </a:prstGeom>
          <a:noFill/>
        </p:spPr>
        <p:txBody>
          <a:bodyPr wrap="square" rtlCol="0">
            <a:spAutoFit/>
          </a:bodyPr>
          <a:lstStyle/>
          <a:p>
            <a:r>
              <a:rPr lang="zh-CN" altLang="en-US" sz="2000" dirty="0">
                <a:solidFill>
                  <a:prstClr val="white"/>
                </a:solidFill>
                <a:latin typeface="微软雅黑 Light" panose="020B0502040204020203" pitchFamily="34" charset="-122"/>
                <a:ea typeface="微软雅黑 Light" panose="020B0502040204020203" pitchFamily="34" charset="-122"/>
              </a:rPr>
              <a:t>聚类分析</a:t>
            </a:r>
          </a:p>
        </p:txBody>
      </p:sp>
      <p:sp>
        <p:nvSpPr>
          <p:cNvPr id="14" name="矩形 28"/>
          <p:cNvSpPr/>
          <p:nvPr/>
        </p:nvSpPr>
        <p:spPr>
          <a:xfrm>
            <a:off x="-18898" y="671163"/>
            <a:ext cx="510214"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
        <p:nvSpPr>
          <p:cNvPr id="15" name="矩形 4"/>
          <p:cNvSpPr/>
          <p:nvPr/>
        </p:nvSpPr>
        <p:spPr>
          <a:xfrm>
            <a:off x="479375" y="674237"/>
            <a:ext cx="3995643" cy="595228"/>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6" name="文本框 5"/>
          <p:cNvSpPr txBox="1"/>
          <p:nvPr/>
        </p:nvSpPr>
        <p:spPr>
          <a:xfrm>
            <a:off x="953786" y="709485"/>
            <a:ext cx="4019996" cy="523220"/>
          </a:xfrm>
          <a:prstGeom prst="rect">
            <a:avLst/>
          </a:prstGeom>
          <a:noFill/>
        </p:spPr>
        <p:txBody>
          <a:bodyPr wrap="square" rtlCol="0">
            <a:spAutoFit/>
          </a:bodyPr>
          <a:lstStyle/>
          <a:p>
            <a:r>
              <a:rPr lang="en-US" altLang="zh-CN" sz="2800" dirty="0" smtClean="0">
                <a:solidFill>
                  <a:prstClr val="white"/>
                </a:solidFill>
                <a:latin typeface="微软雅黑 Light" panose="020B0502040204020203" pitchFamily="34" charset="-122"/>
                <a:ea typeface="微软雅黑 Light" panose="020B0502040204020203" pitchFamily="34" charset="-122"/>
              </a:rPr>
              <a:t>Python</a:t>
            </a:r>
            <a:r>
              <a:rPr lang="zh-CN" altLang="en-US" sz="2800" dirty="0" smtClean="0">
                <a:solidFill>
                  <a:prstClr val="white"/>
                </a:solidFill>
                <a:latin typeface="微软雅黑 Light" panose="020B0502040204020203" pitchFamily="34" charset="-122"/>
                <a:ea typeface="微软雅黑 Light" panose="020B0502040204020203" pitchFamily="34" charset="-122"/>
              </a:rPr>
              <a:t>的正则表达式</a:t>
            </a:r>
            <a:endParaRPr lang="zh-CN" altLang="en-US" sz="2800" dirty="0">
              <a:solidFill>
                <a:prstClr val="white"/>
              </a:solidFill>
              <a:latin typeface="微软雅黑 Light" panose="020B0502040204020203" pitchFamily="34" charset="-122"/>
              <a:ea typeface="微软雅黑 Light" panose="020B0502040204020203" pitchFamily="34" charset="-122"/>
            </a:endParaRPr>
          </a:p>
        </p:txBody>
      </p:sp>
      <p:sp>
        <p:nvSpPr>
          <p:cNvPr id="17" name="Freeform 83"/>
          <p:cNvSpPr>
            <a:spLocks noChangeArrowheads="1"/>
          </p:cNvSpPr>
          <p:nvPr/>
        </p:nvSpPr>
        <p:spPr bwMode="auto">
          <a:xfrm>
            <a:off x="92209" y="826314"/>
            <a:ext cx="288000" cy="288000"/>
          </a:xfrm>
          <a:custGeom>
            <a:avLst/>
            <a:gdLst>
              <a:gd name="T0" fmla="*/ 38764526 w 602"/>
              <a:gd name="T1" fmla="*/ 78442719 h 602"/>
              <a:gd name="T2" fmla="*/ 38764526 w 602"/>
              <a:gd name="T3" fmla="*/ 78442719 h 602"/>
              <a:gd name="T4" fmla="*/ 0 w 602"/>
              <a:gd name="T5" fmla="*/ 38764526 h 602"/>
              <a:gd name="T6" fmla="*/ 38764526 w 602"/>
              <a:gd name="T7" fmla="*/ 0 h 602"/>
              <a:gd name="T8" fmla="*/ 78442719 w 602"/>
              <a:gd name="T9" fmla="*/ 38764526 h 602"/>
              <a:gd name="T10" fmla="*/ 38764526 w 602"/>
              <a:gd name="T11" fmla="*/ 78442719 h 602"/>
              <a:gd name="T12" fmla="*/ 61866665 w 602"/>
              <a:gd name="T13" fmla="*/ 16576054 h 602"/>
              <a:gd name="T14" fmla="*/ 61866665 w 602"/>
              <a:gd name="T15" fmla="*/ 16576054 h 602"/>
              <a:gd name="T16" fmla="*/ 38764526 w 602"/>
              <a:gd name="T17" fmla="*/ 38764526 h 602"/>
              <a:gd name="T18" fmla="*/ 38764526 w 602"/>
              <a:gd name="T19" fmla="*/ 7308970 h 602"/>
              <a:gd name="T20" fmla="*/ 7439751 w 602"/>
              <a:gd name="T21" fmla="*/ 38764526 h 602"/>
              <a:gd name="T22" fmla="*/ 38764526 w 602"/>
              <a:gd name="T23" fmla="*/ 71002968 h 602"/>
              <a:gd name="T24" fmla="*/ 71002968 w 602"/>
              <a:gd name="T25" fmla="*/ 38764526 h 602"/>
              <a:gd name="T26" fmla="*/ 61866665 w 602"/>
              <a:gd name="T27" fmla="*/ 16576054 h 60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02" h="602">
                <a:moveTo>
                  <a:pt x="297" y="601"/>
                </a:moveTo>
                <a:lnTo>
                  <a:pt x="297" y="601"/>
                </a:lnTo>
                <a:cubicBezTo>
                  <a:pt x="135" y="601"/>
                  <a:pt x="0" y="466"/>
                  <a:pt x="0" y="297"/>
                </a:cubicBezTo>
                <a:cubicBezTo>
                  <a:pt x="0" y="134"/>
                  <a:pt x="135" y="0"/>
                  <a:pt x="297" y="0"/>
                </a:cubicBezTo>
                <a:cubicBezTo>
                  <a:pt x="467" y="0"/>
                  <a:pt x="601" y="134"/>
                  <a:pt x="601" y="297"/>
                </a:cubicBezTo>
                <a:cubicBezTo>
                  <a:pt x="601" y="466"/>
                  <a:pt x="467" y="601"/>
                  <a:pt x="297" y="601"/>
                </a:cubicBezTo>
                <a:close/>
                <a:moveTo>
                  <a:pt x="474" y="127"/>
                </a:moveTo>
                <a:lnTo>
                  <a:pt x="474" y="127"/>
                </a:lnTo>
                <a:cubicBezTo>
                  <a:pt x="297" y="297"/>
                  <a:pt x="297" y="297"/>
                  <a:pt x="297" y="297"/>
                </a:cubicBezTo>
                <a:cubicBezTo>
                  <a:pt x="297" y="56"/>
                  <a:pt x="297" y="56"/>
                  <a:pt x="297" y="56"/>
                </a:cubicBezTo>
                <a:cubicBezTo>
                  <a:pt x="163" y="56"/>
                  <a:pt x="57" y="162"/>
                  <a:pt x="57" y="297"/>
                </a:cubicBezTo>
                <a:cubicBezTo>
                  <a:pt x="57" y="431"/>
                  <a:pt x="163" y="544"/>
                  <a:pt x="297" y="544"/>
                </a:cubicBezTo>
                <a:cubicBezTo>
                  <a:pt x="431" y="544"/>
                  <a:pt x="544" y="431"/>
                  <a:pt x="544" y="297"/>
                </a:cubicBezTo>
                <a:cubicBezTo>
                  <a:pt x="544" y="233"/>
                  <a:pt x="516" y="169"/>
                  <a:pt x="474" y="127"/>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solidFill>
                <a:prstClr val="black"/>
              </a:solidFill>
            </a:endParaRPr>
          </a:p>
        </p:txBody>
      </p:sp>
      <p:sp>
        <p:nvSpPr>
          <p:cNvPr id="18" name="TextBox 17"/>
          <p:cNvSpPr txBox="1"/>
          <p:nvPr/>
        </p:nvSpPr>
        <p:spPr>
          <a:xfrm>
            <a:off x="899220" y="1988840"/>
            <a:ext cx="9877300" cy="2308324"/>
          </a:xfrm>
          <a:prstGeom prst="rect">
            <a:avLst/>
          </a:prstGeom>
          <a:noFill/>
        </p:spPr>
        <p:txBody>
          <a:bodyPr wrap="square" rtlCol="0">
            <a:spAutoFit/>
          </a:bodyPr>
          <a:lstStyle/>
          <a:p>
            <a:pPr marL="342900" indent="-342900">
              <a:lnSpc>
                <a:spcPct val="150000"/>
              </a:lnSpc>
              <a:buClr>
                <a:schemeClr val="tx1"/>
              </a:buClr>
              <a:buFont typeface="Arial" charset="0"/>
              <a:buChar char="•"/>
            </a:pPr>
            <a:r>
              <a:rPr lang="zh-CN" altLang="en-US" sz="2400" dirty="0" smtClean="0">
                <a:solidFill>
                  <a:prstClr val="black"/>
                </a:solidFill>
                <a:latin typeface="微软雅黑 Light" panose="020B0502040204020203" pitchFamily="34" charset="-122"/>
                <a:ea typeface="微软雅黑 Light" panose="020B0502040204020203" pitchFamily="34" charset="-122"/>
              </a:rPr>
              <a:t>正则</a:t>
            </a:r>
            <a:r>
              <a:rPr lang="zh-CN" altLang="en-US" sz="2400" dirty="0">
                <a:solidFill>
                  <a:prstClr val="black"/>
                </a:solidFill>
                <a:latin typeface="微软雅黑 Light" panose="020B0502040204020203" pitchFamily="34" charset="-122"/>
                <a:ea typeface="微软雅黑 Light" panose="020B0502040204020203" pitchFamily="34" charset="-122"/>
              </a:rPr>
              <a:t>表达式是独立于语言存在</a:t>
            </a:r>
            <a:r>
              <a:rPr lang="zh-CN" altLang="en-US" sz="2400" dirty="0" smtClean="0">
                <a:solidFill>
                  <a:prstClr val="black"/>
                </a:solidFill>
                <a:latin typeface="微软雅黑 Light" panose="020B0502040204020203" pitchFamily="34" charset="-122"/>
                <a:ea typeface="微软雅黑 Light" panose="020B0502040204020203" pitchFamily="34" charset="-122"/>
              </a:rPr>
              <a:t>的，不同语言有不同的实现方式</a:t>
            </a:r>
            <a:endParaRPr lang="en-US" altLang="zh-CN" sz="2400" dirty="0" smtClean="0">
              <a:solidFill>
                <a:prstClr val="black"/>
              </a:solidFill>
              <a:latin typeface="微软雅黑 Light" panose="020B0502040204020203" pitchFamily="34" charset="-122"/>
              <a:ea typeface="微软雅黑 Light" panose="020B0502040204020203" pitchFamily="34" charset="-122"/>
            </a:endParaRPr>
          </a:p>
          <a:p>
            <a:pPr marL="342900" indent="-342900">
              <a:lnSpc>
                <a:spcPct val="150000"/>
              </a:lnSpc>
              <a:buClr>
                <a:schemeClr val="tx1"/>
              </a:buClr>
              <a:buFont typeface="Arial" charset="0"/>
              <a:buChar char="•"/>
            </a:pPr>
            <a:r>
              <a:rPr lang="en-US" altLang="zh-CN" sz="2400" dirty="0">
                <a:solidFill>
                  <a:prstClr val="black"/>
                </a:solidFill>
                <a:latin typeface="Monaco" charset="0"/>
                <a:ea typeface="Monaco" charset="0"/>
                <a:cs typeface="Monaco" charset="0"/>
              </a:rPr>
              <a:t>|</a:t>
            </a:r>
            <a:r>
              <a:rPr lang="zh-CN" altLang="en-US" sz="2400" dirty="0">
                <a:solidFill>
                  <a:prstClr val="black"/>
                </a:solidFill>
                <a:latin typeface="Monaco" charset="0"/>
                <a:ea typeface="Monaco" charset="0"/>
                <a:cs typeface="Monaco" charset="0"/>
              </a:rPr>
              <a:t> </a:t>
            </a:r>
            <a:r>
              <a:rPr lang="zh-CN" altLang="en-US" sz="2400" dirty="0">
                <a:solidFill>
                  <a:prstClr val="black"/>
                </a:solidFill>
                <a:latin typeface="微软雅黑 Light" panose="020B0502040204020203" pitchFamily="34" charset="-122"/>
                <a:ea typeface="微软雅黑 Light" panose="020B0502040204020203" pitchFamily="34" charset="-122"/>
              </a:rPr>
              <a:t>与 </a:t>
            </a:r>
            <a:r>
              <a:rPr lang="zh-CN" altLang="en-US" sz="2400" dirty="0">
                <a:solidFill>
                  <a:prstClr val="black"/>
                </a:solidFill>
                <a:latin typeface="Monaco" charset="0"/>
                <a:ea typeface="Monaco" charset="0"/>
                <a:cs typeface="Monaco" charset="0"/>
              </a:rPr>
              <a:t>* </a:t>
            </a:r>
            <a:r>
              <a:rPr lang="zh-CN" altLang="en-US" sz="2400" dirty="0">
                <a:solidFill>
                  <a:prstClr val="black"/>
                </a:solidFill>
                <a:latin typeface="微软雅黑 Light" panose="020B0502040204020203" pitchFamily="34" charset="-122"/>
                <a:ea typeface="微软雅黑 Light" panose="020B0502040204020203" pitchFamily="34" charset="-122"/>
              </a:rPr>
              <a:t>是正则表达式的通用语法，</a:t>
            </a:r>
            <a:r>
              <a:rPr lang="en-US" altLang="zh-CN" sz="2400" dirty="0">
                <a:solidFill>
                  <a:prstClr val="black"/>
                </a:solidFill>
                <a:latin typeface="微软雅黑 Light" panose="020B0502040204020203" pitchFamily="34" charset="-122"/>
                <a:ea typeface="微软雅黑 Light" panose="020B0502040204020203" pitchFamily="34" charset="-122"/>
              </a:rPr>
              <a:t>Python</a:t>
            </a:r>
            <a:r>
              <a:rPr lang="zh-CN" altLang="en-US" sz="2400" dirty="0">
                <a:solidFill>
                  <a:prstClr val="black"/>
                </a:solidFill>
                <a:latin typeface="微软雅黑 Light" panose="020B0502040204020203" pitchFamily="34" charset="-122"/>
                <a:ea typeface="微软雅黑 Light" panose="020B0502040204020203" pitchFamily="34" charset="-122"/>
              </a:rPr>
              <a:t>中使用正则表达式时，包括但不限于这些简单的</a:t>
            </a:r>
            <a:r>
              <a:rPr lang="zh-CN" altLang="en-US" sz="2400" dirty="0" smtClean="0">
                <a:solidFill>
                  <a:prstClr val="black"/>
                </a:solidFill>
                <a:latin typeface="微软雅黑 Light" panose="020B0502040204020203" pitchFamily="34" charset="-122"/>
                <a:ea typeface="微软雅黑 Light" panose="020B0502040204020203" pitchFamily="34" charset="-122"/>
              </a:rPr>
              <a:t>语法</a:t>
            </a:r>
            <a:endParaRPr lang="en-US" altLang="zh-CN" sz="2400" dirty="0" smtClean="0">
              <a:solidFill>
                <a:prstClr val="black"/>
              </a:solidFill>
              <a:latin typeface="微软雅黑 Light" panose="020B0502040204020203" pitchFamily="34" charset="-122"/>
              <a:ea typeface="微软雅黑 Light" panose="020B0502040204020203" pitchFamily="34" charset="-122"/>
            </a:endParaRPr>
          </a:p>
          <a:p>
            <a:pPr marL="342900" indent="-342900">
              <a:lnSpc>
                <a:spcPct val="150000"/>
              </a:lnSpc>
              <a:buClr>
                <a:schemeClr val="tx1"/>
              </a:buClr>
              <a:buFont typeface="Arial" charset="0"/>
              <a:buChar char="•"/>
            </a:pPr>
            <a:r>
              <a:rPr lang="en-US" altLang="zh-CN" sz="2400" dirty="0" smtClean="0">
                <a:solidFill>
                  <a:prstClr val="black"/>
                </a:solidFill>
                <a:latin typeface="微软雅黑 Light" panose="020B0502040204020203" pitchFamily="34" charset="-122"/>
                <a:ea typeface="微软雅黑 Light" panose="020B0502040204020203" pitchFamily="34" charset="-122"/>
              </a:rPr>
              <a:t>Python</a:t>
            </a:r>
            <a:r>
              <a:rPr lang="zh-CN" altLang="en-US" sz="2400" dirty="0">
                <a:solidFill>
                  <a:prstClr val="black"/>
                </a:solidFill>
                <a:latin typeface="微软雅黑 Light" panose="020B0502040204020203" pitchFamily="34" charset="-122"/>
                <a:ea typeface="微软雅黑 Light" panose="020B0502040204020203" pitchFamily="34" charset="-122"/>
              </a:rPr>
              <a:t>：</a:t>
            </a:r>
            <a:r>
              <a:rPr lang="zh-CN" altLang="en-US" sz="2400" dirty="0" smtClean="0">
                <a:solidFill>
                  <a:prstClr val="black"/>
                </a:solidFill>
                <a:latin typeface="微软雅黑 Light" panose="020B0502040204020203" pitchFamily="34" charset="-122"/>
                <a:ea typeface="微软雅黑 Light" panose="020B0502040204020203" pitchFamily="34" charset="-122"/>
              </a:rPr>
              <a:t>内置</a:t>
            </a:r>
            <a:r>
              <a:rPr lang="zh-CN" altLang="en-US" sz="2400" dirty="0">
                <a:solidFill>
                  <a:prstClr val="black"/>
                </a:solidFill>
                <a:latin typeface="微软雅黑 Light" panose="020B0502040204020203" pitchFamily="34" charset="-122"/>
                <a:ea typeface="微软雅黑 Light" panose="020B0502040204020203" pitchFamily="34" charset="-122"/>
              </a:rPr>
              <a:t>模块</a:t>
            </a:r>
            <a:r>
              <a:rPr lang="en-US" altLang="zh-CN" sz="2400" dirty="0" smtClean="0">
                <a:solidFill>
                  <a:prstClr val="black"/>
                </a:solidFill>
                <a:latin typeface="Monaco" charset="0"/>
                <a:ea typeface="Monaco" charset="0"/>
                <a:cs typeface="Monaco" charset="0"/>
              </a:rPr>
              <a:t>re</a:t>
            </a:r>
          </a:p>
        </p:txBody>
      </p:sp>
    </p:spTree>
    <p:extLst>
      <p:ext uri="{BB962C8B-B14F-4D97-AF65-F5344CB8AC3E}">
        <p14:creationId xmlns:p14="http://schemas.microsoft.com/office/powerpoint/2010/main" xmlns="" val="133095500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矩形 1"/>
          <p:cNvSpPr/>
          <p:nvPr/>
        </p:nvSpPr>
        <p:spPr>
          <a:xfrm>
            <a:off x="-11393" y="-27384"/>
            <a:ext cx="12192000" cy="779463"/>
          </a:xfrm>
          <a:prstGeom prst="rect">
            <a:avLst/>
          </a:prstGeom>
          <a:solidFill>
            <a:srgbClr val="94212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42" name="矩形 217"/>
          <p:cNvSpPr>
            <a:spLocks noChangeArrowheads="1"/>
          </p:cNvSpPr>
          <p:nvPr/>
        </p:nvSpPr>
        <p:spPr bwMode="auto">
          <a:xfrm>
            <a:off x="1635910" y="2094616"/>
            <a:ext cx="1620955" cy="52321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1439" tIns="45719" rIns="91439" bIns="45719">
            <a:spAutoFit/>
          </a:bodyPr>
          <a:lstStyle/>
          <a:p>
            <a:pPr fontAlgn="base">
              <a:spcBef>
                <a:spcPct val="0"/>
              </a:spcBef>
              <a:spcAft>
                <a:spcPct val="0"/>
              </a:spcAft>
            </a:pPr>
            <a:r>
              <a:rPr lang="zh-CN" altLang="en-US" sz="2800" dirty="0" smtClean="0">
                <a:solidFill>
                  <a:srgbClr val="942124"/>
                </a:solidFill>
                <a:latin typeface="微软雅黑 Light" panose="020B0502040204020203" pitchFamily="34" charset="-122"/>
                <a:ea typeface="微软雅黑 Light" panose="020B0502040204020203" pitchFamily="34" charset="-122"/>
                <a:cs typeface="微软雅黑 Light" charset="0"/>
              </a:rPr>
              <a:t>第五部分</a:t>
            </a:r>
            <a:endParaRPr lang="zh-CN" altLang="en-US" sz="2800" dirty="0">
              <a:solidFill>
                <a:srgbClr val="942124"/>
              </a:solidFill>
              <a:latin typeface="微软雅黑 Light" panose="020B0502040204020203" pitchFamily="34" charset="-122"/>
              <a:ea typeface="微软雅黑 Light" panose="020B0502040204020203" pitchFamily="34" charset="-122"/>
              <a:cs typeface="微软雅黑 Light" charset="0"/>
            </a:endParaRPr>
          </a:p>
        </p:txBody>
      </p:sp>
      <p:sp>
        <p:nvSpPr>
          <p:cNvPr id="43" name="矩形 42"/>
          <p:cNvSpPr/>
          <p:nvPr/>
        </p:nvSpPr>
        <p:spPr bwMode="auto">
          <a:xfrm>
            <a:off x="4116555" y="2094616"/>
            <a:ext cx="7272808" cy="523220"/>
          </a:xfrm>
          <a:prstGeom prst="rect">
            <a:avLst/>
          </a:prstGeom>
        </p:spPr>
        <p:txBody>
          <a:bodyPr wrap="square">
            <a:spAutoFit/>
          </a:bodyPr>
          <a:lstStyle/>
          <a:p>
            <a:pPr fontAlgn="base">
              <a:spcBef>
                <a:spcPct val="0"/>
              </a:spcBef>
              <a:spcAft>
                <a:spcPct val="0"/>
              </a:spcAft>
            </a:pPr>
            <a:r>
              <a:rPr lang="zh-CN" altLang="en-US" sz="2800" dirty="0" smtClean="0">
                <a:latin typeface="微软雅黑 Light" panose="020B0502040204020203" pitchFamily="34" charset="-122"/>
                <a:ea typeface="微软雅黑 Light" panose="020B0502040204020203" pitchFamily="34" charset="-122"/>
                <a:cs typeface="Microsoft YaHei" charset="0"/>
              </a:rPr>
              <a:t>数据的读写操作</a:t>
            </a:r>
            <a:endParaRPr lang="zh-CN" altLang="en-US" sz="2800" dirty="0">
              <a:latin typeface="微软雅黑 Light" panose="020B0502040204020203" pitchFamily="34" charset="-122"/>
              <a:ea typeface="微软雅黑 Light" panose="020B0502040204020203" pitchFamily="34" charset="-122"/>
              <a:cs typeface="Microsoft YaHei" charset="0"/>
            </a:endParaRPr>
          </a:p>
        </p:txBody>
      </p:sp>
      <p:sp>
        <p:nvSpPr>
          <p:cNvPr id="44" name="任意多边形 221"/>
          <p:cNvSpPr/>
          <p:nvPr/>
        </p:nvSpPr>
        <p:spPr>
          <a:xfrm rot="2700000">
            <a:off x="3585467" y="2271073"/>
            <a:ext cx="141180" cy="141180"/>
          </a:xfrm>
          <a:custGeom>
            <a:avLst/>
            <a:gdLst>
              <a:gd name="connsiteX0" fmla="*/ 0 w 687172"/>
              <a:gd name="connsiteY0" fmla="*/ 1 h 687172"/>
              <a:gd name="connsiteX1" fmla="*/ 477930 w 687172"/>
              <a:gd name="connsiteY1" fmla="*/ 0 h 687172"/>
              <a:gd name="connsiteX2" fmla="*/ 687172 w 687172"/>
              <a:gd name="connsiteY2" fmla="*/ 209242 h 687172"/>
              <a:gd name="connsiteX3" fmla="*/ 687172 w 687172"/>
              <a:gd name="connsiteY3" fmla="*/ 687172 h 687172"/>
              <a:gd name="connsiteX4" fmla="*/ 574946 w 687172"/>
              <a:gd name="connsiteY4" fmla="*/ 687172 h 687172"/>
              <a:gd name="connsiteX5" fmla="*/ 574945 w 687172"/>
              <a:gd name="connsiteY5" fmla="*/ 238336 h 687172"/>
              <a:gd name="connsiteX6" fmla="*/ 448836 w 687172"/>
              <a:gd name="connsiteY6" fmla="*/ 112227 h 687172"/>
              <a:gd name="connsiteX7" fmla="*/ 0 w 687172"/>
              <a:gd name="connsiteY7" fmla="*/ 112227 h 687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7172" h="687172">
                <a:moveTo>
                  <a:pt x="0" y="1"/>
                </a:moveTo>
                <a:lnTo>
                  <a:pt x="477930" y="0"/>
                </a:lnTo>
                <a:cubicBezTo>
                  <a:pt x="593491" y="0"/>
                  <a:pt x="687172" y="93681"/>
                  <a:pt x="687172" y="209242"/>
                </a:cubicBezTo>
                <a:lnTo>
                  <a:pt x="687172" y="687172"/>
                </a:lnTo>
                <a:lnTo>
                  <a:pt x="574946" y="687172"/>
                </a:lnTo>
                <a:lnTo>
                  <a:pt x="574945" y="238336"/>
                </a:lnTo>
                <a:cubicBezTo>
                  <a:pt x="574946" y="168688"/>
                  <a:pt x="518485" y="112227"/>
                  <a:pt x="448836" y="112227"/>
                </a:cubicBezTo>
                <a:lnTo>
                  <a:pt x="0" y="112227"/>
                </a:lnTo>
                <a:close/>
              </a:path>
            </a:pathLst>
          </a:custGeom>
          <a:solidFill>
            <a:srgbClr val="942124"/>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800" b="0" i="0" u="none" strike="noStrike" kern="0" cap="none" spc="0" normalizeH="0" baseline="0" noProof="0">
              <a:ln>
                <a:noFill/>
              </a:ln>
              <a:solidFill>
                <a:srgbClr val="3BBC5D"/>
              </a:solidFill>
              <a:effectLst/>
              <a:uLnTx/>
              <a:uFillTx/>
              <a:latin typeface="微软雅黑 Light" panose="020B0502040204020203" pitchFamily="34" charset="-122"/>
              <a:ea typeface="微软雅黑 Light" panose="020B0502040204020203" pitchFamily="34" charset="-122"/>
              <a:cs typeface=""/>
            </a:endParaRPr>
          </a:p>
        </p:txBody>
      </p:sp>
      <p:sp>
        <p:nvSpPr>
          <p:cNvPr id="45" name="任意多边形 222"/>
          <p:cNvSpPr/>
          <p:nvPr/>
        </p:nvSpPr>
        <p:spPr>
          <a:xfrm rot="2700000">
            <a:off x="3539491" y="2212699"/>
            <a:ext cx="257928" cy="257928"/>
          </a:xfrm>
          <a:custGeom>
            <a:avLst/>
            <a:gdLst>
              <a:gd name="connsiteX0" fmla="*/ 238336 w 1255427"/>
              <a:gd name="connsiteY0" fmla="*/ 112227 h 1255427"/>
              <a:gd name="connsiteX1" fmla="*/ 112227 w 1255427"/>
              <a:gd name="connsiteY1" fmla="*/ 238336 h 1255427"/>
              <a:gd name="connsiteX2" fmla="*/ 112227 w 1255427"/>
              <a:gd name="connsiteY2" fmla="*/ 1017091 h 1255427"/>
              <a:gd name="connsiteX3" fmla="*/ 238336 w 1255427"/>
              <a:gd name="connsiteY3" fmla="*/ 1143200 h 1255427"/>
              <a:gd name="connsiteX4" fmla="*/ 1017091 w 1255427"/>
              <a:gd name="connsiteY4" fmla="*/ 1143200 h 1255427"/>
              <a:gd name="connsiteX5" fmla="*/ 1143200 w 1255427"/>
              <a:gd name="connsiteY5" fmla="*/ 1017091 h 1255427"/>
              <a:gd name="connsiteX6" fmla="*/ 1143200 w 1255427"/>
              <a:gd name="connsiteY6" fmla="*/ 238336 h 1255427"/>
              <a:gd name="connsiteX7" fmla="*/ 1017091 w 1255427"/>
              <a:gd name="connsiteY7" fmla="*/ 112227 h 1255427"/>
              <a:gd name="connsiteX8" fmla="*/ 209242 w 1255427"/>
              <a:gd name="connsiteY8" fmla="*/ 0 h 1255427"/>
              <a:gd name="connsiteX9" fmla="*/ 1046185 w 1255427"/>
              <a:gd name="connsiteY9" fmla="*/ 0 h 1255427"/>
              <a:gd name="connsiteX10" fmla="*/ 1255427 w 1255427"/>
              <a:gd name="connsiteY10" fmla="*/ 209242 h 1255427"/>
              <a:gd name="connsiteX11" fmla="*/ 1255427 w 1255427"/>
              <a:gd name="connsiteY11" fmla="*/ 1046185 h 1255427"/>
              <a:gd name="connsiteX12" fmla="*/ 1046185 w 1255427"/>
              <a:gd name="connsiteY12" fmla="*/ 1255427 h 1255427"/>
              <a:gd name="connsiteX13" fmla="*/ 209242 w 1255427"/>
              <a:gd name="connsiteY13" fmla="*/ 1255427 h 1255427"/>
              <a:gd name="connsiteX14" fmla="*/ 0 w 1255427"/>
              <a:gd name="connsiteY14" fmla="*/ 1046185 h 1255427"/>
              <a:gd name="connsiteX15" fmla="*/ 0 w 1255427"/>
              <a:gd name="connsiteY15" fmla="*/ 209242 h 1255427"/>
              <a:gd name="connsiteX16" fmla="*/ 209242 w 1255427"/>
              <a:gd name="connsiteY16" fmla="*/ 0 h 1255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55427" h="1255427">
                <a:moveTo>
                  <a:pt x="238336" y="112227"/>
                </a:moveTo>
                <a:cubicBezTo>
                  <a:pt x="168688" y="112227"/>
                  <a:pt x="112227" y="168688"/>
                  <a:pt x="112227" y="238336"/>
                </a:cubicBezTo>
                <a:lnTo>
                  <a:pt x="112227" y="1017091"/>
                </a:lnTo>
                <a:cubicBezTo>
                  <a:pt x="112227" y="1086739"/>
                  <a:pt x="168688" y="1143200"/>
                  <a:pt x="238336" y="1143200"/>
                </a:cubicBezTo>
                <a:lnTo>
                  <a:pt x="1017091" y="1143200"/>
                </a:lnTo>
                <a:cubicBezTo>
                  <a:pt x="1086739" y="1143200"/>
                  <a:pt x="1143200" y="1086739"/>
                  <a:pt x="1143200" y="1017091"/>
                </a:cubicBezTo>
                <a:lnTo>
                  <a:pt x="1143200" y="238336"/>
                </a:lnTo>
                <a:cubicBezTo>
                  <a:pt x="1143200" y="168688"/>
                  <a:pt x="1086739" y="112227"/>
                  <a:pt x="1017091" y="112227"/>
                </a:cubicBezTo>
                <a:close/>
                <a:moveTo>
                  <a:pt x="209242" y="0"/>
                </a:moveTo>
                <a:lnTo>
                  <a:pt x="1046185" y="0"/>
                </a:lnTo>
                <a:cubicBezTo>
                  <a:pt x="1161746" y="0"/>
                  <a:pt x="1255427" y="93681"/>
                  <a:pt x="1255427" y="209242"/>
                </a:cubicBezTo>
                <a:lnTo>
                  <a:pt x="1255427" y="1046185"/>
                </a:lnTo>
                <a:cubicBezTo>
                  <a:pt x="1255427" y="1161746"/>
                  <a:pt x="1161746" y="1255427"/>
                  <a:pt x="1046185" y="1255427"/>
                </a:cubicBezTo>
                <a:lnTo>
                  <a:pt x="209242" y="1255427"/>
                </a:lnTo>
                <a:cubicBezTo>
                  <a:pt x="93681" y="1255427"/>
                  <a:pt x="0" y="1161746"/>
                  <a:pt x="0" y="1046185"/>
                </a:cubicBezTo>
                <a:lnTo>
                  <a:pt x="0" y="209242"/>
                </a:lnTo>
                <a:cubicBezTo>
                  <a:pt x="0" y="93681"/>
                  <a:pt x="93681" y="0"/>
                  <a:pt x="209242" y="0"/>
                </a:cubicBezTo>
                <a:close/>
              </a:path>
            </a:pathLst>
          </a:custGeom>
          <a:solidFill>
            <a:srgbClr val="942124"/>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000" b="0" i="0" u="none" strike="noStrike" kern="0" cap="none" spc="0" normalizeH="0" baseline="0" noProof="0">
              <a:ln>
                <a:noFill/>
              </a:ln>
              <a:solidFill>
                <a:srgbClr val="3BBC5D"/>
              </a:solidFill>
              <a:effectLst/>
              <a:uLnTx/>
              <a:uFillTx/>
              <a:latin typeface="微软雅黑 Light" panose="020B0502040204020203" pitchFamily="34" charset="-122"/>
              <a:ea typeface="微软雅黑 Light" panose="020B0502040204020203" pitchFamily="34" charset="-122"/>
              <a:cs typeface=""/>
            </a:endParaRPr>
          </a:p>
        </p:txBody>
      </p:sp>
      <p:sp>
        <p:nvSpPr>
          <p:cNvPr id="4" name="日期占位符 3"/>
          <p:cNvSpPr>
            <a:spLocks noGrp="1"/>
          </p:cNvSpPr>
          <p:nvPr>
            <p:ph type="dt" sz="half" idx="10"/>
          </p:nvPr>
        </p:nvSpPr>
        <p:spPr/>
        <p:txBody>
          <a:bodyPr/>
          <a:lstStyle/>
          <a:p>
            <a:fld id="{197AF101-171F-4E78-A41D-2B7518E9F94A}" type="datetime1">
              <a:rPr lang="zh-CN" altLang="en-US" smtClean="0"/>
              <a:pPr/>
              <a:t>2019/9/8</a:t>
            </a:fld>
            <a:endParaRPr lang="zh-CN" altLang="en-US"/>
          </a:p>
        </p:txBody>
      </p:sp>
      <p:sp>
        <p:nvSpPr>
          <p:cNvPr id="5" name="灯片编号占位符 4"/>
          <p:cNvSpPr>
            <a:spLocks noGrp="1"/>
          </p:cNvSpPr>
          <p:nvPr>
            <p:ph type="sldNum" sz="quarter" idx="12"/>
          </p:nvPr>
        </p:nvSpPr>
        <p:spPr/>
        <p:txBody>
          <a:bodyPr/>
          <a:lstStyle/>
          <a:p>
            <a:fld id="{370D8578-DDD4-487D-A316-C8E65CC577E1}" type="slidenum">
              <a:rPr lang="zh-CN" altLang="en-US" smtClean="0"/>
              <a:pPr/>
              <a:t>3</a:t>
            </a:fld>
            <a:endParaRPr lang="zh-CN" altLang="en-US"/>
          </a:p>
        </p:txBody>
      </p:sp>
      <p:sp>
        <p:nvSpPr>
          <p:cNvPr id="30" name="矩形 217"/>
          <p:cNvSpPr>
            <a:spLocks noChangeArrowheads="1"/>
          </p:cNvSpPr>
          <p:nvPr/>
        </p:nvSpPr>
        <p:spPr bwMode="auto">
          <a:xfrm>
            <a:off x="1635910" y="2613149"/>
            <a:ext cx="1620955" cy="52321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1439" tIns="45719" rIns="91439" bIns="45719">
            <a:spAutoFit/>
          </a:bodyPr>
          <a:lstStyle/>
          <a:p>
            <a:pPr fontAlgn="base">
              <a:spcBef>
                <a:spcPct val="0"/>
              </a:spcBef>
              <a:spcAft>
                <a:spcPct val="0"/>
              </a:spcAft>
            </a:pPr>
            <a:r>
              <a:rPr lang="zh-CN" altLang="en-US" sz="2800" dirty="0" smtClean="0">
                <a:solidFill>
                  <a:srgbClr val="942124"/>
                </a:solidFill>
                <a:latin typeface="微软雅黑 Light" panose="020B0502040204020203" pitchFamily="34" charset="-122"/>
                <a:ea typeface="微软雅黑 Light" panose="020B0502040204020203" pitchFamily="34" charset="-122"/>
                <a:cs typeface="微软雅黑 Light" charset="0"/>
              </a:rPr>
              <a:t>第六部分</a:t>
            </a:r>
            <a:endParaRPr lang="zh-CN" altLang="en-US" sz="2800" dirty="0">
              <a:solidFill>
                <a:srgbClr val="942124"/>
              </a:solidFill>
              <a:latin typeface="微软雅黑 Light" panose="020B0502040204020203" pitchFamily="34" charset="-122"/>
              <a:ea typeface="微软雅黑 Light" panose="020B0502040204020203" pitchFamily="34" charset="-122"/>
              <a:cs typeface="微软雅黑 Light" charset="0"/>
            </a:endParaRPr>
          </a:p>
        </p:txBody>
      </p:sp>
      <p:sp>
        <p:nvSpPr>
          <p:cNvPr id="32" name="任意多边形 221"/>
          <p:cNvSpPr/>
          <p:nvPr/>
        </p:nvSpPr>
        <p:spPr>
          <a:xfrm rot="2700000">
            <a:off x="3585467" y="2804535"/>
            <a:ext cx="141180" cy="141180"/>
          </a:xfrm>
          <a:custGeom>
            <a:avLst/>
            <a:gdLst>
              <a:gd name="connsiteX0" fmla="*/ 0 w 687172"/>
              <a:gd name="connsiteY0" fmla="*/ 1 h 687172"/>
              <a:gd name="connsiteX1" fmla="*/ 477930 w 687172"/>
              <a:gd name="connsiteY1" fmla="*/ 0 h 687172"/>
              <a:gd name="connsiteX2" fmla="*/ 687172 w 687172"/>
              <a:gd name="connsiteY2" fmla="*/ 209242 h 687172"/>
              <a:gd name="connsiteX3" fmla="*/ 687172 w 687172"/>
              <a:gd name="connsiteY3" fmla="*/ 687172 h 687172"/>
              <a:gd name="connsiteX4" fmla="*/ 574946 w 687172"/>
              <a:gd name="connsiteY4" fmla="*/ 687172 h 687172"/>
              <a:gd name="connsiteX5" fmla="*/ 574945 w 687172"/>
              <a:gd name="connsiteY5" fmla="*/ 238336 h 687172"/>
              <a:gd name="connsiteX6" fmla="*/ 448836 w 687172"/>
              <a:gd name="connsiteY6" fmla="*/ 112227 h 687172"/>
              <a:gd name="connsiteX7" fmla="*/ 0 w 687172"/>
              <a:gd name="connsiteY7" fmla="*/ 112227 h 687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7172" h="687172">
                <a:moveTo>
                  <a:pt x="0" y="1"/>
                </a:moveTo>
                <a:lnTo>
                  <a:pt x="477930" y="0"/>
                </a:lnTo>
                <a:cubicBezTo>
                  <a:pt x="593491" y="0"/>
                  <a:pt x="687172" y="93681"/>
                  <a:pt x="687172" y="209242"/>
                </a:cubicBezTo>
                <a:lnTo>
                  <a:pt x="687172" y="687172"/>
                </a:lnTo>
                <a:lnTo>
                  <a:pt x="574946" y="687172"/>
                </a:lnTo>
                <a:lnTo>
                  <a:pt x="574945" y="238336"/>
                </a:lnTo>
                <a:cubicBezTo>
                  <a:pt x="574946" y="168688"/>
                  <a:pt x="518485" y="112227"/>
                  <a:pt x="448836" y="112227"/>
                </a:cubicBezTo>
                <a:lnTo>
                  <a:pt x="0" y="112227"/>
                </a:lnTo>
                <a:close/>
              </a:path>
            </a:pathLst>
          </a:custGeom>
          <a:solidFill>
            <a:srgbClr val="942124"/>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800" b="0" i="0" u="none" strike="noStrike" kern="0" cap="none" spc="0" normalizeH="0" baseline="0" noProof="0">
              <a:ln>
                <a:noFill/>
              </a:ln>
              <a:solidFill>
                <a:srgbClr val="3BBC5D"/>
              </a:solidFill>
              <a:effectLst/>
              <a:uLnTx/>
              <a:uFillTx/>
              <a:latin typeface="微软雅黑 Light" panose="020B0502040204020203" pitchFamily="34" charset="-122"/>
              <a:ea typeface="微软雅黑 Light" panose="020B0502040204020203" pitchFamily="34" charset="-122"/>
              <a:cs typeface=""/>
            </a:endParaRPr>
          </a:p>
        </p:txBody>
      </p:sp>
      <p:sp>
        <p:nvSpPr>
          <p:cNvPr id="33" name="任意多边形 222"/>
          <p:cNvSpPr/>
          <p:nvPr/>
        </p:nvSpPr>
        <p:spPr>
          <a:xfrm rot="2700000">
            <a:off x="3539491" y="2731232"/>
            <a:ext cx="257928" cy="257928"/>
          </a:xfrm>
          <a:custGeom>
            <a:avLst/>
            <a:gdLst>
              <a:gd name="connsiteX0" fmla="*/ 238336 w 1255427"/>
              <a:gd name="connsiteY0" fmla="*/ 112227 h 1255427"/>
              <a:gd name="connsiteX1" fmla="*/ 112227 w 1255427"/>
              <a:gd name="connsiteY1" fmla="*/ 238336 h 1255427"/>
              <a:gd name="connsiteX2" fmla="*/ 112227 w 1255427"/>
              <a:gd name="connsiteY2" fmla="*/ 1017091 h 1255427"/>
              <a:gd name="connsiteX3" fmla="*/ 238336 w 1255427"/>
              <a:gd name="connsiteY3" fmla="*/ 1143200 h 1255427"/>
              <a:gd name="connsiteX4" fmla="*/ 1017091 w 1255427"/>
              <a:gd name="connsiteY4" fmla="*/ 1143200 h 1255427"/>
              <a:gd name="connsiteX5" fmla="*/ 1143200 w 1255427"/>
              <a:gd name="connsiteY5" fmla="*/ 1017091 h 1255427"/>
              <a:gd name="connsiteX6" fmla="*/ 1143200 w 1255427"/>
              <a:gd name="connsiteY6" fmla="*/ 238336 h 1255427"/>
              <a:gd name="connsiteX7" fmla="*/ 1017091 w 1255427"/>
              <a:gd name="connsiteY7" fmla="*/ 112227 h 1255427"/>
              <a:gd name="connsiteX8" fmla="*/ 209242 w 1255427"/>
              <a:gd name="connsiteY8" fmla="*/ 0 h 1255427"/>
              <a:gd name="connsiteX9" fmla="*/ 1046185 w 1255427"/>
              <a:gd name="connsiteY9" fmla="*/ 0 h 1255427"/>
              <a:gd name="connsiteX10" fmla="*/ 1255427 w 1255427"/>
              <a:gd name="connsiteY10" fmla="*/ 209242 h 1255427"/>
              <a:gd name="connsiteX11" fmla="*/ 1255427 w 1255427"/>
              <a:gd name="connsiteY11" fmla="*/ 1046185 h 1255427"/>
              <a:gd name="connsiteX12" fmla="*/ 1046185 w 1255427"/>
              <a:gd name="connsiteY12" fmla="*/ 1255427 h 1255427"/>
              <a:gd name="connsiteX13" fmla="*/ 209242 w 1255427"/>
              <a:gd name="connsiteY13" fmla="*/ 1255427 h 1255427"/>
              <a:gd name="connsiteX14" fmla="*/ 0 w 1255427"/>
              <a:gd name="connsiteY14" fmla="*/ 1046185 h 1255427"/>
              <a:gd name="connsiteX15" fmla="*/ 0 w 1255427"/>
              <a:gd name="connsiteY15" fmla="*/ 209242 h 1255427"/>
              <a:gd name="connsiteX16" fmla="*/ 209242 w 1255427"/>
              <a:gd name="connsiteY16" fmla="*/ 0 h 1255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55427" h="1255427">
                <a:moveTo>
                  <a:pt x="238336" y="112227"/>
                </a:moveTo>
                <a:cubicBezTo>
                  <a:pt x="168688" y="112227"/>
                  <a:pt x="112227" y="168688"/>
                  <a:pt x="112227" y="238336"/>
                </a:cubicBezTo>
                <a:lnTo>
                  <a:pt x="112227" y="1017091"/>
                </a:lnTo>
                <a:cubicBezTo>
                  <a:pt x="112227" y="1086739"/>
                  <a:pt x="168688" y="1143200"/>
                  <a:pt x="238336" y="1143200"/>
                </a:cubicBezTo>
                <a:lnTo>
                  <a:pt x="1017091" y="1143200"/>
                </a:lnTo>
                <a:cubicBezTo>
                  <a:pt x="1086739" y="1143200"/>
                  <a:pt x="1143200" y="1086739"/>
                  <a:pt x="1143200" y="1017091"/>
                </a:cubicBezTo>
                <a:lnTo>
                  <a:pt x="1143200" y="238336"/>
                </a:lnTo>
                <a:cubicBezTo>
                  <a:pt x="1143200" y="168688"/>
                  <a:pt x="1086739" y="112227"/>
                  <a:pt x="1017091" y="112227"/>
                </a:cubicBezTo>
                <a:close/>
                <a:moveTo>
                  <a:pt x="209242" y="0"/>
                </a:moveTo>
                <a:lnTo>
                  <a:pt x="1046185" y="0"/>
                </a:lnTo>
                <a:cubicBezTo>
                  <a:pt x="1161746" y="0"/>
                  <a:pt x="1255427" y="93681"/>
                  <a:pt x="1255427" y="209242"/>
                </a:cubicBezTo>
                <a:lnTo>
                  <a:pt x="1255427" y="1046185"/>
                </a:lnTo>
                <a:cubicBezTo>
                  <a:pt x="1255427" y="1161746"/>
                  <a:pt x="1161746" y="1255427"/>
                  <a:pt x="1046185" y="1255427"/>
                </a:cubicBezTo>
                <a:lnTo>
                  <a:pt x="209242" y="1255427"/>
                </a:lnTo>
                <a:cubicBezTo>
                  <a:pt x="93681" y="1255427"/>
                  <a:pt x="0" y="1161746"/>
                  <a:pt x="0" y="1046185"/>
                </a:cubicBezTo>
                <a:lnTo>
                  <a:pt x="0" y="209242"/>
                </a:lnTo>
                <a:cubicBezTo>
                  <a:pt x="0" y="93681"/>
                  <a:pt x="93681" y="0"/>
                  <a:pt x="209242" y="0"/>
                </a:cubicBezTo>
                <a:close/>
              </a:path>
            </a:pathLst>
          </a:custGeom>
          <a:solidFill>
            <a:srgbClr val="942124"/>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000" b="0" i="0" u="none" strike="noStrike" kern="0" cap="none" spc="0" normalizeH="0" baseline="0" noProof="0">
              <a:ln>
                <a:noFill/>
              </a:ln>
              <a:solidFill>
                <a:srgbClr val="3BBC5D"/>
              </a:solidFill>
              <a:effectLst/>
              <a:uLnTx/>
              <a:uFillTx/>
              <a:latin typeface="微软雅黑 Light" panose="020B0502040204020203" pitchFamily="34" charset="-122"/>
              <a:ea typeface="微软雅黑 Light" panose="020B0502040204020203" pitchFamily="34" charset="-122"/>
              <a:cs typeface=""/>
            </a:endParaRPr>
          </a:p>
        </p:txBody>
      </p:sp>
      <p:sp>
        <p:nvSpPr>
          <p:cNvPr id="34" name="矩形 33"/>
          <p:cNvSpPr/>
          <p:nvPr/>
        </p:nvSpPr>
        <p:spPr bwMode="auto">
          <a:xfrm>
            <a:off x="4116555" y="2598672"/>
            <a:ext cx="7272808" cy="523220"/>
          </a:xfrm>
          <a:prstGeom prst="rect">
            <a:avLst/>
          </a:prstGeom>
        </p:spPr>
        <p:txBody>
          <a:bodyPr wrap="square">
            <a:spAutoFit/>
          </a:bodyPr>
          <a:lstStyle/>
          <a:p>
            <a:pPr fontAlgn="base">
              <a:spcBef>
                <a:spcPct val="0"/>
              </a:spcBef>
              <a:spcAft>
                <a:spcPct val="0"/>
              </a:spcAft>
            </a:pPr>
            <a:r>
              <a:rPr lang="zh-CN" altLang="en-US" sz="2800" dirty="0">
                <a:latin typeface="微软雅黑 Light" panose="020B0502040204020203" pitchFamily="34" charset="-122"/>
                <a:ea typeface="微软雅黑 Light" panose="020B0502040204020203" pitchFamily="34" charset="-122"/>
                <a:cs typeface="Microsoft YaHei" charset="0"/>
              </a:rPr>
              <a:t>错误类型和异常捕获</a:t>
            </a:r>
          </a:p>
        </p:txBody>
      </p:sp>
      <p:sp>
        <p:nvSpPr>
          <p:cNvPr id="35" name="矩形 217"/>
          <p:cNvSpPr>
            <a:spLocks noChangeArrowheads="1"/>
          </p:cNvSpPr>
          <p:nvPr/>
        </p:nvSpPr>
        <p:spPr bwMode="auto">
          <a:xfrm>
            <a:off x="1631504" y="3174650"/>
            <a:ext cx="1620955" cy="52321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1439" tIns="45719" rIns="91439" bIns="45719">
            <a:spAutoFit/>
          </a:bodyPr>
          <a:lstStyle/>
          <a:p>
            <a:pPr fontAlgn="base">
              <a:spcBef>
                <a:spcPct val="0"/>
              </a:spcBef>
              <a:spcAft>
                <a:spcPct val="0"/>
              </a:spcAft>
            </a:pPr>
            <a:r>
              <a:rPr lang="zh-CN" altLang="en-US" sz="2800" dirty="0" smtClean="0">
                <a:solidFill>
                  <a:srgbClr val="942124"/>
                </a:solidFill>
                <a:latin typeface="微软雅黑 Light" panose="020B0502040204020203" pitchFamily="34" charset="-122"/>
                <a:ea typeface="微软雅黑 Light" panose="020B0502040204020203" pitchFamily="34" charset="-122"/>
                <a:cs typeface="微软雅黑 Light" charset="0"/>
              </a:rPr>
              <a:t>第七部分</a:t>
            </a:r>
            <a:endParaRPr lang="zh-CN" altLang="en-US" sz="2800" dirty="0">
              <a:solidFill>
                <a:srgbClr val="942124"/>
              </a:solidFill>
              <a:latin typeface="微软雅黑 Light" panose="020B0502040204020203" pitchFamily="34" charset="-122"/>
              <a:ea typeface="微软雅黑 Light" panose="020B0502040204020203" pitchFamily="34" charset="-122"/>
              <a:cs typeface="微软雅黑 Light" charset="0"/>
            </a:endParaRPr>
          </a:p>
        </p:txBody>
      </p:sp>
      <p:sp>
        <p:nvSpPr>
          <p:cNvPr id="37" name="任意多边形 221"/>
          <p:cNvSpPr/>
          <p:nvPr/>
        </p:nvSpPr>
        <p:spPr>
          <a:xfrm rot="2700000">
            <a:off x="3545832" y="3366036"/>
            <a:ext cx="141180" cy="141180"/>
          </a:xfrm>
          <a:custGeom>
            <a:avLst/>
            <a:gdLst>
              <a:gd name="connsiteX0" fmla="*/ 0 w 687172"/>
              <a:gd name="connsiteY0" fmla="*/ 1 h 687172"/>
              <a:gd name="connsiteX1" fmla="*/ 477930 w 687172"/>
              <a:gd name="connsiteY1" fmla="*/ 0 h 687172"/>
              <a:gd name="connsiteX2" fmla="*/ 687172 w 687172"/>
              <a:gd name="connsiteY2" fmla="*/ 209242 h 687172"/>
              <a:gd name="connsiteX3" fmla="*/ 687172 w 687172"/>
              <a:gd name="connsiteY3" fmla="*/ 687172 h 687172"/>
              <a:gd name="connsiteX4" fmla="*/ 574946 w 687172"/>
              <a:gd name="connsiteY4" fmla="*/ 687172 h 687172"/>
              <a:gd name="connsiteX5" fmla="*/ 574945 w 687172"/>
              <a:gd name="connsiteY5" fmla="*/ 238336 h 687172"/>
              <a:gd name="connsiteX6" fmla="*/ 448836 w 687172"/>
              <a:gd name="connsiteY6" fmla="*/ 112227 h 687172"/>
              <a:gd name="connsiteX7" fmla="*/ 0 w 687172"/>
              <a:gd name="connsiteY7" fmla="*/ 112227 h 687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7172" h="687172">
                <a:moveTo>
                  <a:pt x="0" y="1"/>
                </a:moveTo>
                <a:lnTo>
                  <a:pt x="477930" y="0"/>
                </a:lnTo>
                <a:cubicBezTo>
                  <a:pt x="593491" y="0"/>
                  <a:pt x="687172" y="93681"/>
                  <a:pt x="687172" y="209242"/>
                </a:cubicBezTo>
                <a:lnTo>
                  <a:pt x="687172" y="687172"/>
                </a:lnTo>
                <a:lnTo>
                  <a:pt x="574946" y="687172"/>
                </a:lnTo>
                <a:lnTo>
                  <a:pt x="574945" y="238336"/>
                </a:lnTo>
                <a:cubicBezTo>
                  <a:pt x="574946" y="168688"/>
                  <a:pt x="518485" y="112227"/>
                  <a:pt x="448836" y="112227"/>
                </a:cubicBezTo>
                <a:lnTo>
                  <a:pt x="0" y="112227"/>
                </a:lnTo>
                <a:close/>
              </a:path>
            </a:pathLst>
          </a:custGeom>
          <a:solidFill>
            <a:srgbClr val="942124"/>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800" b="0" i="0" u="none" strike="noStrike" kern="0" cap="none" spc="0" normalizeH="0" baseline="0" noProof="0">
              <a:ln>
                <a:noFill/>
              </a:ln>
              <a:solidFill>
                <a:srgbClr val="3BBC5D"/>
              </a:solidFill>
              <a:effectLst/>
              <a:uLnTx/>
              <a:uFillTx/>
              <a:latin typeface="微软雅黑 Light" panose="020B0502040204020203" pitchFamily="34" charset="-122"/>
              <a:ea typeface="微软雅黑 Light" panose="020B0502040204020203" pitchFamily="34" charset="-122"/>
              <a:cs typeface=""/>
            </a:endParaRPr>
          </a:p>
        </p:txBody>
      </p:sp>
      <p:sp>
        <p:nvSpPr>
          <p:cNvPr id="38" name="矩形 37"/>
          <p:cNvSpPr/>
          <p:nvPr/>
        </p:nvSpPr>
        <p:spPr bwMode="auto">
          <a:xfrm>
            <a:off x="4076920" y="3155572"/>
            <a:ext cx="7272808" cy="523220"/>
          </a:xfrm>
          <a:prstGeom prst="rect">
            <a:avLst/>
          </a:prstGeom>
        </p:spPr>
        <p:txBody>
          <a:bodyPr wrap="square">
            <a:spAutoFit/>
          </a:bodyPr>
          <a:lstStyle/>
          <a:p>
            <a:pPr fontAlgn="base">
              <a:spcBef>
                <a:spcPct val="0"/>
              </a:spcBef>
              <a:spcAft>
                <a:spcPct val="0"/>
              </a:spcAft>
            </a:pPr>
            <a:r>
              <a:rPr lang="zh-CN" altLang="en-US" sz="2800" dirty="0">
                <a:latin typeface="微软雅黑 Light" panose="020B0502040204020203" pitchFamily="34" charset="-122"/>
                <a:ea typeface="微软雅黑 Light" panose="020B0502040204020203" pitchFamily="34" charset="-122"/>
                <a:cs typeface="Microsoft YaHei" charset="0"/>
              </a:rPr>
              <a:t>字符编码问题处理</a:t>
            </a:r>
          </a:p>
        </p:txBody>
      </p:sp>
      <p:sp>
        <p:nvSpPr>
          <p:cNvPr id="46" name="任意多边形 222"/>
          <p:cNvSpPr/>
          <p:nvPr/>
        </p:nvSpPr>
        <p:spPr>
          <a:xfrm rot="2700000">
            <a:off x="3517176" y="3314513"/>
            <a:ext cx="257928" cy="257928"/>
          </a:xfrm>
          <a:custGeom>
            <a:avLst/>
            <a:gdLst>
              <a:gd name="connsiteX0" fmla="*/ 238336 w 1255427"/>
              <a:gd name="connsiteY0" fmla="*/ 112227 h 1255427"/>
              <a:gd name="connsiteX1" fmla="*/ 112227 w 1255427"/>
              <a:gd name="connsiteY1" fmla="*/ 238336 h 1255427"/>
              <a:gd name="connsiteX2" fmla="*/ 112227 w 1255427"/>
              <a:gd name="connsiteY2" fmla="*/ 1017091 h 1255427"/>
              <a:gd name="connsiteX3" fmla="*/ 238336 w 1255427"/>
              <a:gd name="connsiteY3" fmla="*/ 1143200 h 1255427"/>
              <a:gd name="connsiteX4" fmla="*/ 1017091 w 1255427"/>
              <a:gd name="connsiteY4" fmla="*/ 1143200 h 1255427"/>
              <a:gd name="connsiteX5" fmla="*/ 1143200 w 1255427"/>
              <a:gd name="connsiteY5" fmla="*/ 1017091 h 1255427"/>
              <a:gd name="connsiteX6" fmla="*/ 1143200 w 1255427"/>
              <a:gd name="connsiteY6" fmla="*/ 238336 h 1255427"/>
              <a:gd name="connsiteX7" fmla="*/ 1017091 w 1255427"/>
              <a:gd name="connsiteY7" fmla="*/ 112227 h 1255427"/>
              <a:gd name="connsiteX8" fmla="*/ 209242 w 1255427"/>
              <a:gd name="connsiteY8" fmla="*/ 0 h 1255427"/>
              <a:gd name="connsiteX9" fmla="*/ 1046185 w 1255427"/>
              <a:gd name="connsiteY9" fmla="*/ 0 h 1255427"/>
              <a:gd name="connsiteX10" fmla="*/ 1255427 w 1255427"/>
              <a:gd name="connsiteY10" fmla="*/ 209242 h 1255427"/>
              <a:gd name="connsiteX11" fmla="*/ 1255427 w 1255427"/>
              <a:gd name="connsiteY11" fmla="*/ 1046185 h 1255427"/>
              <a:gd name="connsiteX12" fmla="*/ 1046185 w 1255427"/>
              <a:gd name="connsiteY12" fmla="*/ 1255427 h 1255427"/>
              <a:gd name="connsiteX13" fmla="*/ 209242 w 1255427"/>
              <a:gd name="connsiteY13" fmla="*/ 1255427 h 1255427"/>
              <a:gd name="connsiteX14" fmla="*/ 0 w 1255427"/>
              <a:gd name="connsiteY14" fmla="*/ 1046185 h 1255427"/>
              <a:gd name="connsiteX15" fmla="*/ 0 w 1255427"/>
              <a:gd name="connsiteY15" fmla="*/ 209242 h 1255427"/>
              <a:gd name="connsiteX16" fmla="*/ 209242 w 1255427"/>
              <a:gd name="connsiteY16" fmla="*/ 0 h 1255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55427" h="1255427">
                <a:moveTo>
                  <a:pt x="238336" y="112227"/>
                </a:moveTo>
                <a:cubicBezTo>
                  <a:pt x="168688" y="112227"/>
                  <a:pt x="112227" y="168688"/>
                  <a:pt x="112227" y="238336"/>
                </a:cubicBezTo>
                <a:lnTo>
                  <a:pt x="112227" y="1017091"/>
                </a:lnTo>
                <a:cubicBezTo>
                  <a:pt x="112227" y="1086739"/>
                  <a:pt x="168688" y="1143200"/>
                  <a:pt x="238336" y="1143200"/>
                </a:cubicBezTo>
                <a:lnTo>
                  <a:pt x="1017091" y="1143200"/>
                </a:lnTo>
                <a:cubicBezTo>
                  <a:pt x="1086739" y="1143200"/>
                  <a:pt x="1143200" y="1086739"/>
                  <a:pt x="1143200" y="1017091"/>
                </a:cubicBezTo>
                <a:lnTo>
                  <a:pt x="1143200" y="238336"/>
                </a:lnTo>
                <a:cubicBezTo>
                  <a:pt x="1143200" y="168688"/>
                  <a:pt x="1086739" y="112227"/>
                  <a:pt x="1017091" y="112227"/>
                </a:cubicBezTo>
                <a:close/>
                <a:moveTo>
                  <a:pt x="209242" y="0"/>
                </a:moveTo>
                <a:lnTo>
                  <a:pt x="1046185" y="0"/>
                </a:lnTo>
                <a:cubicBezTo>
                  <a:pt x="1161746" y="0"/>
                  <a:pt x="1255427" y="93681"/>
                  <a:pt x="1255427" y="209242"/>
                </a:cubicBezTo>
                <a:lnTo>
                  <a:pt x="1255427" y="1046185"/>
                </a:lnTo>
                <a:cubicBezTo>
                  <a:pt x="1255427" y="1161746"/>
                  <a:pt x="1161746" y="1255427"/>
                  <a:pt x="1046185" y="1255427"/>
                </a:cubicBezTo>
                <a:lnTo>
                  <a:pt x="209242" y="1255427"/>
                </a:lnTo>
                <a:cubicBezTo>
                  <a:pt x="93681" y="1255427"/>
                  <a:pt x="0" y="1161746"/>
                  <a:pt x="0" y="1046185"/>
                </a:cubicBezTo>
                <a:lnTo>
                  <a:pt x="0" y="209242"/>
                </a:lnTo>
                <a:cubicBezTo>
                  <a:pt x="0" y="93681"/>
                  <a:pt x="93681" y="0"/>
                  <a:pt x="209242" y="0"/>
                </a:cubicBezTo>
                <a:close/>
              </a:path>
            </a:pathLst>
          </a:custGeom>
          <a:solidFill>
            <a:srgbClr val="942124"/>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000" b="0" i="0" u="none" strike="noStrike" kern="0" cap="none" spc="0" normalizeH="0" baseline="0" noProof="0">
              <a:ln>
                <a:noFill/>
              </a:ln>
              <a:solidFill>
                <a:srgbClr val="3BBC5D"/>
              </a:solidFill>
              <a:effectLst/>
              <a:uLnTx/>
              <a:uFillTx/>
              <a:latin typeface="微软雅黑 Light" panose="020B0502040204020203" pitchFamily="34" charset="-122"/>
              <a:ea typeface="微软雅黑 Light" panose="020B0502040204020203" pitchFamily="34" charset="-122"/>
              <a:cs typeface=""/>
            </a:endParaRPr>
          </a:p>
        </p:txBody>
      </p:sp>
      <p:sp>
        <p:nvSpPr>
          <p:cNvPr id="26" name="矩形 217"/>
          <p:cNvSpPr>
            <a:spLocks noChangeArrowheads="1"/>
          </p:cNvSpPr>
          <p:nvPr/>
        </p:nvSpPr>
        <p:spPr bwMode="auto">
          <a:xfrm>
            <a:off x="1631504" y="3803646"/>
            <a:ext cx="1620955" cy="52321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1439" tIns="45719" rIns="91439" bIns="45719">
            <a:spAutoFit/>
          </a:bodyPr>
          <a:lstStyle/>
          <a:p>
            <a:pPr fontAlgn="base">
              <a:spcBef>
                <a:spcPct val="0"/>
              </a:spcBef>
              <a:spcAft>
                <a:spcPct val="0"/>
              </a:spcAft>
            </a:pPr>
            <a:r>
              <a:rPr lang="zh-CN" altLang="en-US" sz="2800" dirty="0" smtClean="0">
                <a:solidFill>
                  <a:srgbClr val="942124"/>
                </a:solidFill>
                <a:latin typeface="微软雅黑 Light" panose="020B0502040204020203" pitchFamily="34" charset="-122"/>
                <a:ea typeface="微软雅黑 Light" panose="020B0502040204020203" pitchFamily="34" charset="-122"/>
                <a:cs typeface="微软雅黑 Light" charset="0"/>
              </a:rPr>
              <a:t>第八部分</a:t>
            </a:r>
            <a:endParaRPr lang="zh-CN" altLang="en-US" sz="2800" dirty="0">
              <a:solidFill>
                <a:srgbClr val="942124"/>
              </a:solidFill>
              <a:latin typeface="微软雅黑 Light" panose="020B0502040204020203" pitchFamily="34" charset="-122"/>
              <a:ea typeface="微软雅黑 Light" panose="020B0502040204020203" pitchFamily="34" charset="-122"/>
              <a:cs typeface="微软雅黑 Light" charset="0"/>
            </a:endParaRPr>
          </a:p>
        </p:txBody>
      </p:sp>
      <p:sp>
        <p:nvSpPr>
          <p:cNvPr id="27" name="任意多边形 221"/>
          <p:cNvSpPr/>
          <p:nvPr/>
        </p:nvSpPr>
        <p:spPr>
          <a:xfrm rot="2700000">
            <a:off x="3545832" y="3995032"/>
            <a:ext cx="141180" cy="141180"/>
          </a:xfrm>
          <a:custGeom>
            <a:avLst/>
            <a:gdLst>
              <a:gd name="connsiteX0" fmla="*/ 0 w 687172"/>
              <a:gd name="connsiteY0" fmla="*/ 1 h 687172"/>
              <a:gd name="connsiteX1" fmla="*/ 477930 w 687172"/>
              <a:gd name="connsiteY1" fmla="*/ 0 h 687172"/>
              <a:gd name="connsiteX2" fmla="*/ 687172 w 687172"/>
              <a:gd name="connsiteY2" fmla="*/ 209242 h 687172"/>
              <a:gd name="connsiteX3" fmla="*/ 687172 w 687172"/>
              <a:gd name="connsiteY3" fmla="*/ 687172 h 687172"/>
              <a:gd name="connsiteX4" fmla="*/ 574946 w 687172"/>
              <a:gd name="connsiteY4" fmla="*/ 687172 h 687172"/>
              <a:gd name="connsiteX5" fmla="*/ 574945 w 687172"/>
              <a:gd name="connsiteY5" fmla="*/ 238336 h 687172"/>
              <a:gd name="connsiteX6" fmla="*/ 448836 w 687172"/>
              <a:gd name="connsiteY6" fmla="*/ 112227 h 687172"/>
              <a:gd name="connsiteX7" fmla="*/ 0 w 687172"/>
              <a:gd name="connsiteY7" fmla="*/ 112227 h 687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7172" h="687172">
                <a:moveTo>
                  <a:pt x="0" y="1"/>
                </a:moveTo>
                <a:lnTo>
                  <a:pt x="477930" y="0"/>
                </a:lnTo>
                <a:cubicBezTo>
                  <a:pt x="593491" y="0"/>
                  <a:pt x="687172" y="93681"/>
                  <a:pt x="687172" y="209242"/>
                </a:cubicBezTo>
                <a:lnTo>
                  <a:pt x="687172" y="687172"/>
                </a:lnTo>
                <a:lnTo>
                  <a:pt x="574946" y="687172"/>
                </a:lnTo>
                <a:lnTo>
                  <a:pt x="574945" y="238336"/>
                </a:lnTo>
                <a:cubicBezTo>
                  <a:pt x="574946" y="168688"/>
                  <a:pt x="518485" y="112227"/>
                  <a:pt x="448836" y="112227"/>
                </a:cubicBezTo>
                <a:lnTo>
                  <a:pt x="0" y="112227"/>
                </a:lnTo>
                <a:close/>
              </a:path>
            </a:pathLst>
          </a:custGeom>
          <a:solidFill>
            <a:srgbClr val="942124"/>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800" b="0" i="0" u="none" strike="noStrike" kern="0" cap="none" spc="0" normalizeH="0" baseline="0" noProof="0">
              <a:ln>
                <a:noFill/>
              </a:ln>
              <a:solidFill>
                <a:srgbClr val="3BBC5D"/>
              </a:solidFill>
              <a:effectLst/>
              <a:uLnTx/>
              <a:uFillTx/>
              <a:latin typeface="微软雅黑 Light" panose="020B0502040204020203" pitchFamily="34" charset="-122"/>
              <a:ea typeface="微软雅黑 Light" panose="020B0502040204020203" pitchFamily="34" charset="-122"/>
              <a:cs typeface=""/>
            </a:endParaRPr>
          </a:p>
        </p:txBody>
      </p:sp>
      <p:sp>
        <p:nvSpPr>
          <p:cNvPr id="28" name="矩形 27"/>
          <p:cNvSpPr/>
          <p:nvPr/>
        </p:nvSpPr>
        <p:spPr bwMode="auto">
          <a:xfrm>
            <a:off x="4076920" y="3784568"/>
            <a:ext cx="7272808" cy="523220"/>
          </a:xfrm>
          <a:prstGeom prst="rect">
            <a:avLst/>
          </a:prstGeom>
        </p:spPr>
        <p:txBody>
          <a:bodyPr wrap="square">
            <a:spAutoFit/>
          </a:bodyPr>
          <a:lstStyle/>
          <a:p>
            <a:pPr fontAlgn="base">
              <a:spcBef>
                <a:spcPct val="0"/>
              </a:spcBef>
              <a:spcAft>
                <a:spcPct val="0"/>
              </a:spcAft>
            </a:pPr>
            <a:r>
              <a:rPr lang="zh-CN" altLang="en-US" sz="2800" dirty="0">
                <a:latin typeface="微软雅黑 Light" panose="020B0502040204020203" pitchFamily="34" charset="-122"/>
                <a:ea typeface="微软雅黑 Light" panose="020B0502040204020203" pitchFamily="34" charset="-122"/>
                <a:cs typeface="Microsoft YaHei" charset="0"/>
              </a:rPr>
              <a:t>编写函数处理数据</a:t>
            </a:r>
          </a:p>
        </p:txBody>
      </p:sp>
      <p:sp>
        <p:nvSpPr>
          <p:cNvPr id="29" name="任意多边形 222"/>
          <p:cNvSpPr/>
          <p:nvPr/>
        </p:nvSpPr>
        <p:spPr>
          <a:xfrm rot="2700000">
            <a:off x="3517176" y="3943509"/>
            <a:ext cx="257928" cy="257928"/>
          </a:xfrm>
          <a:custGeom>
            <a:avLst/>
            <a:gdLst>
              <a:gd name="connsiteX0" fmla="*/ 238336 w 1255427"/>
              <a:gd name="connsiteY0" fmla="*/ 112227 h 1255427"/>
              <a:gd name="connsiteX1" fmla="*/ 112227 w 1255427"/>
              <a:gd name="connsiteY1" fmla="*/ 238336 h 1255427"/>
              <a:gd name="connsiteX2" fmla="*/ 112227 w 1255427"/>
              <a:gd name="connsiteY2" fmla="*/ 1017091 h 1255427"/>
              <a:gd name="connsiteX3" fmla="*/ 238336 w 1255427"/>
              <a:gd name="connsiteY3" fmla="*/ 1143200 h 1255427"/>
              <a:gd name="connsiteX4" fmla="*/ 1017091 w 1255427"/>
              <a:gd name="connsiteY4" fmla="*/ 1143200 h 1255427"/>
              <a:gd name="connsiteX5" fmla="*/ 1143200 w 1255427"/>
              <a:gd name="connsiteY5" fmla="*/ 1017091 h 1255427"/>
              <a:gd name="connsiteX6" fmla="*/ 1143200 w 1255427"/>
              <a:gd name="connsiteY6" fmla="*/ 238336 h 1255427"/>
              <a:gd name="connsiteX7" fmla="*/ 1017091 w 1255427"/>
              <a:gd name="connsiteY7" fmla="*/ 112227 h 1255427"/>
              <a:gd name="connsiteX8" fmla="*/ 209242 w 1255427"/>
              <a:gd name="connsiteY8" fmla="*/ 0 h 1255427"/>
              <a:gd name="connsiteX9" fmla="*/ 1046185 w 1255427"/>
              <a:gd name="connsiteY9" fmla="*/ 0 h 1255427"/>
              <a:gd name="connsiteX10" fmla="*/ 1255427 w 1255427"/>
              <a:gd name="connsiteY10" fmla="*/ 209242 h 1255427"/>
              <a:gd name="connsiteX11" fmla="*/ 1255427 w 1255427"/>
              <a:gd name="connsiteY11" fmla="*/ 1046185 h 1255427"/>
              <a:gd name="connsiteX12" fmla="*/ 1046185 w 1255427"/>
              <a:gd name="connsiteY12" fmla="*/ 1255427 h 1255427"/>
              <a:gd name="connsiteX13" fmla="*/ 209242 w 1255427"/>
              <a:gd name="connsiteY13" fmla="*/ 1255427 h 1255427"/>
              <a:gd name="connsiteX14" fmla="*/ 0 w 1255427"/>
              <a:gd name="connsiteY14" fmla="*/ 1046185 h 1255427"/>
              <a:gd name="connsiteX15" fmla="*/ 0 w 1255427"/>
              <a:gd name="connsiteY15" fmla="*/ 209242 h 1255427"/>
              <a:gd name="connsiteX16" fmla="*/ 209242 w 1255427"/>
              <a:gd name="connsiteY16" fmla="*/ 0 h 1255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55427" h="1255427">
                <a:moveTo>
                  <a:pt x="238336" y="112227"/>
                </a:moveTo>
                <a:cubicBezTo>
                  <a:pt x="168688" y="112227"/>
                  <a:pt x="112227" y="168688"/>
                  <a:pt x="112227" y="238336"/>
                </a:cubicBezTo>
                <a:lnTo>
                  <a:pt x="112227" y="1017091"/>
                </a:lnTo>
                <a:cubicBezTo>
                  <a:pt x="112227" y="1086739"/>
                  <a:pt x="168688" y="1143200"/>
                  <a:pt x="238336" y="1143200"/>
                </a:cubicBezTo>
                <a:lnTo>
                  <a:pt x="1017091" y="1143200"/>
                </a:lnTo>
                <a:cubicBezTo>
                  <a:pt x="1086739" y="1143200"/>
                  <a:pt x="1143200" y="1086739"/>
                  <a:pt x="1143200" y="1017091"/>
                </a:cubicBezTo>
                <a:lnTo>
                  <a:pt x="1143200" y="238336"/>
                </a:lnTo>
                <a:cubicBezTo>
                  <a:pt x="1143200" y="168688"/>
                  <a:pt x="1086739" y="112227"/>
                  <a:pt x="1017091" y="112227"/>
                </a:cubicBezTo>
                <a:close/>
                <a:moveTo>
                  <a:pt x="209242" y="0"/>
                </a:moveTo>
                <a:lnTo>
                  <a:pt x="1046185" y="0"/>
                </a:lnTo>
                <a:cubicBezTo>
                  <a:pt x="1161746" y="0"/>
                  <a:pt x="1255427" y="93681"/>
                  <a:pt x="1255427" y="209242"/>
                </a:cubicBezTo>
                <a:lnTo>
                  <a:pt x="1255427" y="1046185"/>
                </a:lnTo>
                <a:cubicBezTo>
                  <a:pt x="1255427" y="1161746"/>
                  <a:pt x="1161746" y="1255427"/>
                  <a:pt x="1046185" y="1255427"/>
                </a:cubicBezTo>
                <a:lnTo>
                  <a:pt x="209242" y="1255427"/>
                </a:lnTo>
                <a:cubicBezTo>
                  <a:pt x="93681" y="1255427"/>
                  <a:pt x="0" y="1161746"/>
                  <a:pt x="0" y="1046185"/>
                </a:cubicBezTo>
                <a:lnTo>
                  <a:pt x="0" y="209242"/>
                </a:lnTo>
                <a:cubicBezTo>
                  <a:pt x="0" y="93681"/>
                  <a:pt x="93681" y="0"/>
                  <a:pt x="209242" y="0"/>
                </a:cubicBezTo>
                <a:close/>
              </a:path>
            </a:pathLst>
          </a:custGeom>
          <a:solidFill>
            <a:srgbClr val="942124"/>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000" b="0" i="0" u="none" strike="noStrike" kern="0" cap="none" spc="0" normalizeH="0" baseline="0" noProof="0">
              <a:ln>
                <a:noFill/>
              </a:ln>
              <a:solidFill>
                <a:srgbClr val="3BBC5D"/>
              </a:solidFill>
              <a:effectLst/>
              <a:uLnTx/>
              <a:uFillTx/>
              <a:latin typeface="微软雅黑 Light" panose="020B0502040204020203" pitchFamily="34" charset="-122"/>
              <a:ea typeface="微软雅黑 Light" panose="020B0502040204020203" pitchFamily="34" charset="-122"/>
              <a:cs typeface=""/>
            </a:endParaRPr>
          </a:p>
        </p:txBody>
      </p:sp>
    </p:spTree>
    <p:extLst>
      <p:ext uri="{BB962C8B-B14F-4D97-AF65-F5344CB8AC3E}">
        <p14:creationId xmlns:p14="http://schemas.microsoft.com/office/powerpoint/2010/main" xmlns="" val="3827769623"/>
      </p:ext>
    </p:extLst>
  </p:cSld>
  <p:clrMapOvr>
    <a:masterClrMapping/>
  </p:clrMapOvr>
  <mc:AlternateContent xmlns:mc="http://schemas.openxmlformats.org/markup-compatibility/2006">
    <mc:Choice xmlns:p14="http://schemas.microsoft.com/office/powerpoint/2010/main" xmlns="" Requires="p14">
      <p:transition p14:dur="10"/>
    </mc:Choice>
    <mc:Fallback>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983559" y="2133591"/>
            <a:ext cx="1080000" cy="1080000"/>
            <a:chOff x="8110158" y="3554322"/>
            <a:chExt cx="876300" cy="876300"/>
          </a:xfrm>
        </p:grpSpPr>
        <p:sp>
          <p:nvSpPr>
            <p:cNvPr id="18" name="椭圆 17"/>
            <p:cNvSpPr/>
            <p:nvPr/>
          </p:nvSpPr>
          <p:spPr>
            <a:xfrm>
              <a:off x="8110158" y="3554322"/>
              <a:ext cx="876300" cy="8763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9" name="图片 18"/>
            <p:cNvPicPr>
              <a:picLocks noChangeAspect="1"/>
            </p:cNvPicPr>
            <p:nvPr/>
          </p:nvPicPr>
          <p:blipFill>
            <a:blip r:embed="rId2" cstate="email">
              <a:extLst>
                <a:ext uri="{28A0092B-C50C-407E-A947-70E740481C1C}">
                  <a14:useLocalDpi xmlns:a14="http://schemas.microsoft.com/office/drawing/2010/main" xmlns=""/>
                </a:ext>
              </a:extLst>
            </a:blip>
            <a:stretch>
              <a:fillRect/>
            </a:stretch>
          </p:blipFill>
          <p:spPr>
            <a:xfrm>
              <a:off x="8232092" y="3758472"/>
              <a:ext cx="632433" cy="468000"/>
            </a:xfrm>
            <a:prstGeom prst="rect">
              <a:avLst/>
            </a:prstGeom>
          </p:spPr>
        </p:pic>
      </p:grpSp>
      <p:grpSp>
        <p:nvGrpSpPr>
          <p:cNvPr id="2" name="组合 1"/>
          <p:cNvGrpSpPr/>
          <p:nvPr/>
        </p:nvGrpSpPr>
        <p:grpSpPr>
          <a:xfrm>
            <a:off x="3877329" y="4140369"/>
            <a:ext cx="6573535" cy="584775"/>
            <a:chOff x="3877326" y="4290231"/>
            <a:chExt cx="6573535" cy="584775"/>
          </a:xfrm>
        </p:grpSpPr>
        <p:sp>
          <p:nvSpPr>
            <p:cNvPr id="20" name="矩形 19"/>
            <p:cNvSpPr/>
            <p:nvPr/>
          </p:nvSpPr>
          <p:spPr>
            <a:xfrm>
              <a:off x="3877326" y="4290231"/>
              <a:ext cx="3589444" cy="584775"/>
            </a:xfrm>
            <a:prstGeom prst="rect">
              <a:avLst/>
            </a:prstGeom>
          </p:spPr>
          <p:txBody>
            <a:bodyPr wrap="none">
              <a:spAutoFit/>
            </a:bodyPr>
            <a:lstStyle/>
            <a:p>
              <a:r>
                <a:rPr lang="zh-CN" altLang="en-US" sz="3200" b="1" dirty="0" smtClean="0">
                  <a:solidFill>
                    <a:srgbClr val="942124"/>
                  </a:solidFill>
                  <a:latin typeface="微软雅黑 Light" panose="020B0502040204020203" pitchFamily="34" charset="-122"/>
                  <a:ea typeface="微软雅黑 Light" panose="020B0502040204020203" pitchFamily="34" charset="-122"/>
                </a:rPr>
                <a:t>第二部分</a:t>
              </a:r>
              <a:r>
                <a:rPr lang="en-US" altLang="zh-CN" sz="3200" b="1" dirty="0" smtClean="0">
                  <a:solidFill>
                    <a:srgbClr val="942124"/>
                  </a:solidFill>
                  <a:latin typeface="微软雅黑 Light" panose="020B0502040204020203" pitchFamily="34" charset="-122"/>
                  <a:ea typeface="微软雅黑 Light" panose="020B0502040204020203" pitchFamily="34" charset="-122"/>
                </a:rPr>
                <a:t> </a:t>
              </a:r>
              <a:r>
                <a:rPr lang="zh-CN" altLang="en-US" sz="3200" b="1" dirty="0" smtClean="0">
                  <a:solidFill>
                    <a:srgbClr val="942124"/>
                  </a:solidFill>
                  <a:latin typeface="微软雅黑 Light" panose="020B0502040204020203" pitchFamily="34" charset="-122"/>
                  <a:ea typeface="微软雅黑 Light" panose="020B0502040204020203" pitchFamily="34" charset="-122"/>
                </a:rPr>
                <a:t>基本概念</a:t>
              </a:r>
              <a:endParaRPr lang="zh-CN" altLang="en-US" sz="3200" b="1" dirty="0">
                <a:solidFill>
                  <a:srgbClr val="942124"/>
                </a:solidFill>
                <a:latin typeface="微软雅黑 Light" panose="020B0502040204020203" pitchFamily="34" charset="-122"/>
                <a:ea typeface="微软雅黑 Light" panose="020B0502040204020203" pitchFamily="34" charset="-122"/>
              </a:endParaRPr>
            </a:p>
          </p:txBody>
        </p:sp>
        <p:cxnSp>
          <p:nvCxnSpPr>
            <p:cNvPr id="30" name="直接连接符 29"/>
            <p:cNvCxnSpPr/>
            <p:nvPr/>
          </p:nvCxnSpPr>
          <p:spPr>
            <a:xfrm>
              <a:off x="3962401" y="4875006"/>
              <a:ext cx="6488460"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34" name="组合 33"/>
          <p:cNvGrpSpPr/>
          <p:nvPr/>
        </p:nvGrpSpPr>
        <p:grpSpPr>
          <a:xfrm>
            <a:off x="4030879" y="2133590"/>
            <a:ext cx="1080000" cy="1080000"/>
            <a:chOff x="8502232" y="2244385"/>
            <a:chExt cx="876300" cy="876300"/>
          </a:xfrm>
        </p:grpSpPr>
        <p:sp>
          <p:nvSpPr>
            <p:cNvPr id="35" name="椭圆 34"/>
            <p:cNvSpPr/>
            <p:nvPr/>
          </p:nvSpPr>
          <p:spPr>
            <a:xfrm>
              <a:off x="8502232" y="2244385"/>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6" name="图片 35"/>
            <p:cNvPicPr>
              <a:picLocks noChangeAspect="1"/>
            </p:cNvPicPr>
            <p:nvPr/>
          </p:nvPicPr>
          <p:blipFill>
            <a:blip r:embed="rId3">
              <a:extLst>
                <a:ext uri="{28A0092B-C50C-407E-A947-70E740481C1C}">
                  <a14:useLocalDpi xmlns:a14="http://schemas.microsoft.com/office/drawing/2010/main" xmlns=""/>
                </a:ext>
              </a:extLst>
            </a:blip>
            <a:stretch>
              <a:fillRect/>
            </a:stretch>
          </p:blipFill>
          <p:spPr>
            <a:xfrm>
              <a:off x="8599561" y="2432946"/>
              <a:ext cx="681643" cy="613479"/>
            </a:xfrm>
            <a:prstGeom prst="rect">
              <a:avLst/>
            </a:prstGeom>
          </p:spPr>
        </p:pic>
      </p:grpSp>
      <p:grpSp>
        <p:nvGrpSpPr>
          <p:cNvPr id="37" name="组合 36"/>
          <p:cNvGrpSpPr/>
          <p:nvPr/>
        </p:nvGrpSpPr>
        <p:grpSpPr>
          <a:xfrm>
            <a:off x="10133829" y="2137219"/>
            <a:ext cx="1080000" cy="1080000"/>
            <a:chOff x="6787469" y="2184355"/>
            <a:chExt cx="876300" cy="876300"/>
          </a:xfrm>
        </p:grpSpPr>
        <p:sp>
          <p:nvSpPr>
            <p:cNvPr id="38" name="椭圆 37"/>
            <p:cNvSpPr/>
            <p:nvPr/>
          </p:nvSpPr>
          <p:spPr>
            <a:xfrm>
              <a:off x="6787469" y="2184355"/>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9" name="图片 38"/>
            <p:cNvPicPr>
              <a:picLocks noChangeAspect="1"/>
            </p:cNvPicPr>
            <p:nvPr/>
          </p:nvPicPr>
          <p:blipFill>
            <a:blip r:embed="rId4" cstate="email">
              <a:extLst>
                <a:ext uri="{28A0092B-C50C-407E-A947-70E740481C1C}">
                  <a14:useLocalDpi xmlns:a14="http://schemas.microsoft.com/office/drawing/2010/main" xmlns=""/>
                </a:ext>
              </a:extLst>
            </a:blip>
            <a:stretch>
              <a:fillRect/>
            </a:stretch>
          </p:blipFill>
          <p:spPr>
            <a:xfrm>
              <a:off x="6997019" y="2279604"/>
              <a:ext cx="457201" cy="762002"/>
            </a:xfrm>
            <a:prstGeom prst="rect">
              <a:avLst/>
            </a:prstGeom>
          </p:spPr>
        </p:pic>
      </p:grpSp>
      <p:grpSp>
        <p:nvGrpSpPr>
          <p:cNvPr id="40" name="组合 39"/>
          <p:cNvGrpSpPr/>
          <p:nvPr/>
        </p:nvGrpSpPr>
        <p:grpSpPr>
          <a:xfrm>
            <a:off x="7211921" y="2133821"/>
            <a:ext cx="1080000" cy="1080000"/>
            <a:chOff x="8064082" y="5195503"/>
            <a:chExt cx="876300" cy="876300"/>
          </a:xfrm>
        </p:grpSpPr>
        <p:sp>
          <p:nvSpPr>
            <p:cNvPr id="41" name="椭圆 40"/>
            <p:cNvSpPr/>
            <p:nvPr/>
          </p:nvSpPr>
          <p:spPr>
            <a:xfrm>
              <a:off x="8064082" y="5195503"/>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2" name="图片 41"/>
            <p:cNvPicPr>
              <a:picLocks noChangeAspect="1"/>
            </p:cNvPicPr>
            <p:nvPr/>
          </p:nvPicPr>
          <p:blipFill>
            <a:blip r:embed="rId5">
              <a:extLst>
                <a:ext uri="{28A0092B-C50C-407E-A947-70E740481C1C}">
                  <a14:useLocalDpi xmlns:a14="http://schemas.microsoft.com/office/drawing/2010/main" xmlns=""/>
                </a:ext>
              </a:extLst>
            </a:blip>
            <a:stretch>
              <a:fillRect/>
            </a:stretch>
          </p:blipFill>
          <p:spPr>
            <a:xfrm>
              <a:off x="8196232" y="5239074"/>
              <a:ext cx="612000" cy="789158"/>
            </a:xfrm>
            <a:prstGeom prst="rect">
              <a:avLst/>
            </a:prstGeom>
          </p:spPr>
        </p:pic>
      </p:grpSp>
      <p:pic>
        <p:nvPicPr>
          <p:cNvPr id="5" name="图片 4" descr="pic.png"/>
          <p:cNvPicPr>
            <a:picLocks noChangeAspect="1"/>
          </p:cNvPicPr>
          <p:nvPr/>
        </p:nvPicPr>
        <p:blipFill>
          <a:blip r:embed="rId6" cstate="email">
            <a:extLst>
              <a:ext uri="{28A0092B-C50C-407E-A947-70E740481C1C}">
                <a14:useLocalDpi xmlns:a14="http://schemas.microsoft.com/office/drawing/2010/main" xmlns=""/>
              </a:ext>
            </a:extLst>
          </a:blip>
          <a:stretch>
            <a:fillRect/>
          </a:stretch>
        </p:blipFill>
        <p:spPr>
          <a:xfrm>
            <a:off x="0" y="0"/>
            <a:ext cx="12234334" cy="3844639"/>
          </a:xfrm>
          <a:prstGeom prst="rect">
            <a:avLst/>
          </a:prstGeom>
        </p:spPr>
      </p:pic>
      <p:sp>
        <p:nvSpPr>
          <p:cNvPr id="21" name="矩形 20"/>
          <p:cNvSpPr/>
          <p:nvPr/>
        </p:nvSpPr>
        <p:spPr bwMode="auto">
          <a:xfrm>
            <a:off x="3941021" y="4926457"/>
            <a:ext cx="7272808" cy="1200329"/>
          </a:xfrm>
          <a:prstGeom prst="rect">
            <a:avLst/>
          </a:prstGeom>
        </p:spPr>
        <p:txBody>
          <a:bodyPr wrap="square">
            <a:spAutoFit/>
          </a:bodyPr>
          <a:lstStyle/>
          <a:p>
            <a:pPr fontAlgn="base">
              <a:spcBef>
                <a:spcPct val="0"/>
              </a:spcBef>
              <a:spcAft>
                <a:spcPct val="0"/>
              </a:spcAft>
            </a:pPr>
            <a:r>
              <a:rPr lang="zh-CN" altLang="en-US" sz="2400" dirty="0" smtClean="0">
                <a:solidFill>
                  <a:srgbClr val="942124"/>
                </a:solidFill>
                <a:latin typeface="微软雅黑 Light" panose="020B0502040204020203" pitchFamily="34" charset="-122"/>
                <a:ea typeface="微软雅黑 Light" panose="020B0502040204020203" pitchFamily="34" charset="-122"/>
                <a:cs typeface="Microsoft YaHei" charset="0"/>
              </a:rPr>
              <a:t>变量</a:t>
            </a:r>
            <a:r>
              <a:rPr lang="zh-CN" altLang="en-US" sz="2400" dirty="0">
                <a:solidFill>
                  <a:srgbClr val="942124"/>
                </a:solidFill>
                <a:latin typeface="微软雅黑 Light" panose="020B0502040204020203" pitchFamily="34" charset="-122"/>
                <a:ea typeface="微软雅黑 Light" panose="020B0502040204020203" pitchFamily="34" charset="-122"/>
                <a:cs typeface="Microsoft YaHei" charset="0"/>
              </a:rPr>
              <a:t>、注释、</a:t>
            </a:r>
            <a:r>
              <a:rPr lang="en-US" altLang="zh-CN" sz="2400" dirty="0">
                <a:solidFill>
                  <a:srgbClr val="942124"/>
                </a:solidFill>
                <a:latin typeface="微软雅黑 Light" panose="020B0502040204020203" pitchFamily="34" charset="-122"/>
                <a:ea typeface="微软雅黑 Light" panose="020B0502040204020203" pitchFamily="34" charset="-122"/>
                <a:cs typeface="Microsoft YaHei" charset="0"/>
              </a:rPr>
              <a:t>print</a:t>
            </a:r>
            <a:r>
              <a:rPr lang="zh-CN" altLang="en-US" sz="2400" dirty="0">
                <a:solidFill>
                  <a:srgbClr val="942124"/>
                </a:solidFill>
                <a:latin typeface="微软雅黑 Light" panose="020B0502040204020203" pitchFamily="34" charset="-122"/>
                <a:ea typeface="微软雅黑 Light" panose="020B0502040204020203" pitchFamily="34" charset="-122"/>
                <a:cs typeface="Microsoft YaHei" charset="0"/>
              </a:rPr>
              <a:t>函数、数据</a:t>
            </a:r>
            <a:r>
              <a:rPr lang="zh-CN" altLang="en-US" sz="2400" dirty="0" smtClean="0">
                <a:solidFill>
                  <a:srgbClr val="942124"/>
                </a:solidFill>
                <a:latin typeface="微软雅黑 Light" panose="020B0502040204020203" pitchFamily="34" charset="-122"/>
                <a:ea typeface="微软雅黑 Light" panose="020B0502040204020203" pitchFamily="34" charset="-122"/>
                <a:cs typeface="Microsoft YaHei" charset="0"/>
              </a:rPr>
              <a:t>类型</a:t>
            </a:r>
            <a:endParaRPr lang="en-US" altLang="zh-CN" sz="2400" dirty="0" smtClean="0">
              <a:solidFill>
                <a:srgbClr val="942124"/>
              </a:solidFill>
              <a:latin typeface="微软雅黑 Light" panose="020B0502040204020203" pitchFamily="34" charset="-122"/>
              <a:ea typeface="微软雅黑 Light" panose="020B0502040204020203" pitchFamily="34" charset="-122"/>
              <a:cs typeface="Microsoft YaHei" charset="0"/>
            </a:endParaRPr>
          </a:p>
          <a:p>
            <a:pPr fontAlgn="base">
              <a:spcBef>
                <a:spcPct val="0"/>
              </a:spcBef>
              <a:spcAft>
                <a:spcPct val="0"/>
              </a:spcAft>
            </a:pPr>
            <a:r>
              <a:rPr lang="zh-CN" altLang="en-US" sz="2400" dirty="0" smtClean="0">
                <a:solidFill>
                  <a:srgbClr val="942124"/>
                </a:solidFill>
                <a:latin typeface="微软雅黑 Light" panose="020B0502040204020203" pitchFamily="34" charset="-122"/>
                <a:ea typeface="微软雅黑 Light" panose="020B0502040204020203" pitchFamily="34" charset="-122"/>
                <a:cs typeface="Microsoft YaHei" charset="0"/>
              </a:rPr>
              <a:t>算术</a:t>
            </a:r>
            <a:r>
              <a:rPr lang="zh-CN" altLang="en-US" sz="2400" dirty="0">
                <a:solidFill>
                  <a:srgbClr val="942124"/>
                </a:solidFill>
                <a:latin typeface="微软雅黑 Light" panose="020B0502040204020203" pitchFamily="34" charset="-122"/>
                <a:ea typeface="微软雅黑 Light" panose="020B0502040204020203" pitchFamily="34" charset="-122"/>
                <a:cs typeface="Microsoft YaHei" charset="0"/>
              </a:rPr>
              <a:t>运算符、类型转换</a:t>
            </a:r>
          </a:p>
          <a:p>
            <a:pPr fontAlgn="base">
              <a:spcBef>
                <a:spcPct val="0"/>
              </a:spcBef>
              <a:spcAft>
                <a:spcPct val="0"/>
              </a:spcAft>
            </a:pPr>
            <a:endParaRPr lang="zh-CN" altLang="en-US" sz="2400" dirty="0">
              <a:solidFill>
                <a:srgbClr val="942124"/>
              </a:solidFill>
              <a:latin typeface="微软雅黑 Light" panose="020B0502040204020203" pitchFamily="34" charset="-122"/>
              <a:ea typeface="微软雅黑 Light" panose="020B0502040204020203" pitchFamily="34" charset="-122"/>
              <a:cs typeface="Microsoft YaHei" charset="0"/>
            </a:endParaRPr>
          </a:p>
        </p:txBody>
      </p:sp>
      <p:sp>
        <p:nvSpPr>
          <p:cNvPr id="3" name="日期占位符 2"/>
          <p:cNvSpPr>
            <a:spLocks noGrp="1"/>
          </p:cNvSpPr>
          <p:nvPr>
            <p:ph type="dt" sz="half" idx="10"/>
          </p:nvPr>
        </p:nvSpPr>
        <p:spPr/>
        <p:txBody>
          <a:bodyPr/>
          <a:lstStyle/>
          <a:p>
            <a:fld id="{18824DD2-109B-47FB-B0A1-9E394761034E}" type="datetime1">
              <a:rPr lang="zh-CN" altLang="en-US" smtClean="0"/>
              <a:pPr/>
              <a:t>2019/9/8</a:t>
            </a:fld>
            <a:endParaRPr lang="zh-CN" altLang="en-US"/>
          </a:p>
        </p:txBody>
      </p:sp>
      <p:sp>
        <p:nvSpPr>
          <p:cNvPr id="4" name="灯片编号占位符 3"/>
          <p:cNvSpPr>
            <a:spLocks noGrp="1"/>
          </p:cNvSpPr>
          <p:nvPr>
            <p:ph type="sldNum" sz="quarter" idx="12"/>
          </p:nvPr>
        </p:nvSpPr>
        <p:spPr/>
        <p:txBody>
          <a:bodyPr/>
          <a:lstStyle/>
          <a:p>
            <a:fld id="{370D8578-DDD4-487D-A316-C8E65CC577E1}" type="slidenum">
              <a:rPr lang="zh-CN" altLang="en-US" smtClean="0"/>
              <a:pPr/>
              <a:t>30</a:t>
            </a:fld>
            <a:endParaRPr lang="zh-CN" altLang="en-US"/>
          </a:p>
        </p:txBody>
      </p:sp>
    </p:spTree>
    <p:extLst>
      <p:ext uri="{BB962C8B-B14F-4D97-AF65-F5344CB8AC3E}">
        <p14:creationId xmlns:p14="http://schemas.microsoft.com/office/powerpoint/2010/main" xmlns="" val="289237687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文本框 5"/>
          <p:cNvSpPr txBox="1"/>
          <p:nvPr/>
        </p:nvSpPr>
        <p:spPr>
          <a:xfrm>
            <a:off x="911424" y="836712"/>
            <a:ext cx="2664296" cy="400110"/>
          </a:xfrm>
          <a:prstGeom prst="rect">
            <a:avLst/>
          </a:prstGeom>
          <a:noFill/>
        </p:spPr>
        <p:txBody>
          <a:bodyPr wrap="square" rtlCol="0">
            <a:spAutoFit/>
          </a:bodyPr>
          <a:lstStyle/>
          <a:p>
            <a:r>
              <a:rPr lang="zh-CN" altLang="en-US" sz="2000" dirty="0">
                <a:solidFill>
                  <a:prstClr val="white"/>
                </a:solidFill>
                <a:latin typeface="微软雅黑 Light" panose="020B0502040204020203" pitchFamily="34" charset="-122"/>
                <a:ea typeface="微软雅黑 Light" panose="020B0502040204020203" pitchFamily="34" charset="-122"/>
              </a:rPr>
              <a:t>聚类分析</a:t>
            </a:r>
          </a:p>
        </p:txBody>
      </p:sp>
      <p:sp>
        <p:nvSpPr>
          <p:cNvPr id="14" name="矩形 28"/>
          <p:cNvSpPr/>
          <p:nvPr/>
        </p:nvSpPr>
        <p:spPr>
          <a:xfrm>
            <a:off x="-18898" y="671163"/>
            <a:ext cx="510214"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
        <p:nvSpPr>
          <p:cNvPr id="15" name="矩形 4"/>
          <p:cNvSpPr/>
          <p:nvPr/>
        </p:nvSpPr>
        <p:spPr>
          <a:xfrm>
            <a:off x="479375" y="674237"/>
            <a:ext cx="4494407" cy="595228"/>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6" name="文本框 5"/>
          <p:cNvSpPr txBox="1"/>
          <p:nvPr/>
        </p:nvSpPr>
        <p:spPr>
          <a:xfrm>
            <a:off x="953786" y="709485"/>
            <a:ext cx="4019996" cy="523220"/>
          </a:xfrm>
          <a:prstGeom prst="rect">
            <a:avLst/>
          </a:prstGeom>
          <a:noFill/>
        </p:spPr>
        <p:txBody>
          <a:bodyPr wrap="square" rtlCol="0">
            <a:spAutoFit/>
          </a:bodyPr>
          <a:lstStyle/>
          <a:p>
            <a:r>
              <a:rPr lang="zh-CN" altLang="en-US" sz="2800" dirty="0" smtClean="0">
                <a:solidFill>
                  <a:prstClr val="white"/>
                </a:solidFill>
                <a:latin typeface="微软雅黑 Light" panose="020B0502040204020203" pitchFamily="34" charset="-122"/>
                <a:ea typeface="微软雅黑 Light" panose="020B0502040204020203" pitchFamily="34" charset="-122"/>
              </a:rPr>
              <a:t>正则表达式的表示类型</a:t>
            </a:r>
            <a:endParaRPr lang="zh-CN" altLang="en-US" sz="2800" dirty="0">
              <a:solidFill>
                <a:prstClr val="white"/>
              </a:solidFill>
              <a:latin typeface="微软雅黑 Light" panose="020B0502040204020203" pitchFamily="34" charset="-122"/>
              <a:ea typeface="微软雅黑 Light" panose="020B0502040204020203" pitchFamily="34" charset="-122"/>
            </a:endParaRPr>
          </a:p>
        </p:txBody>
      </p:sp>
      <p:sp>
        <p:nvSpPr>
          <p:cNvPr id="17" name="Freeform 83"/>
          <p:cNvSpPr>
            <a:spLocks noChangeArrowheads="1"/>
          </p:cNvSpPr>
          <p:nvPr/>
        </p:nvSpPr>
        <p:spPr bwMode="auto">
          <a:xfrm>
            <a:off x="92209" y="826314"/>
            <a:ext cx="288000" cy="288000"/>
          </a:xfrm>
          <a:custGeom>
            <a:avLst/>
            <a:gdLst>
              <a:gd name="T0" fmla="*/ 38764526 w 602"/>
              <a:gd name="T1" fmla="*/ 78442719 h 602"/>
              <a:gd name="T2" fmla="*/ 38764526 w 602"/>
              <a:gd name="T3" fmla="*/ 78442719 h 602"/>
              <a:gd name="T4" fmla="*/ 0 w 602"/>
              <a:gd name="T5" fmla="*/ 38764526 h 602"/>
              <a:gd name="T6" fmla="*/ 38764526 w 602"/>
              <a:gd name="T7" fmla="*/ 0 h 602"/>
              <a:gd name="T8" fmla="*/ 78442719 w 602"/>
              <a:gd name="T9" fmla="*/ 38764526 h 602"/>
              <a:gd name="T10" fmla="*/ 38764526 w 602"/>
              <a:gd name="T11" fmla="*/ 78442719 h 602"/>
              <a:gd name="T12" fmla="*/ 61866665 w 602"/>
              <a:gd name="T13" fmla="*/ 16576054 h 602"/>
              <a:gd name="T14" fmla="*/ 61866665 w 602"/>
              <a:gd name="T15" fmla="*/ 16576054 h 602"/>
              <a:gd name="T16" fmla="*/ 38764526 w 602"/>
              <a:gd name="T17" fmla="*/ 38764526 h 602"/>
              <a:gd name="T18" fmla="*/ 38764526 w 602"/>
              <a:gd name="T19" fmla="*/ 7308970 h 602"/>
              <a:gd name="T20" fmla="*/ 7439751 w 602"/>
              <a:gd name="T21" fmla="*/ 38764526 h 602"/>
              <a:gd name="T22" fmla="*/ 38764526 w 602"/>
              <a:gd name="T23" fmla="*/ 71002968 h 602"/>
              <a:gd name="T24" fmla="*/ 71002968 w 602"/>
              <a:gd name="T25" fmla="*/ 38764526 h 602"/>
              <a:gd name="T26" fmla="*/ 61866665 w 602"/>
              <a:gd name="T27" fmla="*/ 16576054 h 60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02" h="602">
                <a:moveTo>
                  <a:pt x="297" y="601"/>
                </a:moveTo>
                <a:lnTo>
                  <a:pt x="297" y="601"/>
                </a:lnTo>
                <a:cubicBezTo>
                  <a:pt x="135" y="601"/>
                  <a:pt x="0" y="466"/>
                  <a:pt x="0" y="297"/>
                </a:cubicBezTo>
                <a:cubicBezTo>
                  <a:pt x="0" y="134"/>
                  <a:pt x="135" y="0"/>
                  <a:pt x="297" y="0"/>
                </a:cubicBezTo>
                <a:cubicBezTo>
                  <a:pt x="467" y="0"/>
                  <a:pt x="601" y="134"/>
                  <a:pt x="601" y="297"/>
                </a:cubicBezTo>
                <a:cubicBezTo>
                  <a:pt x="601" y="466"/>
                  <a:pt x="467" y="601"/>
                  <a:pt x="297" y="601"/>
                </a:cubicBezTo>
                <a:close/>
                <a:moveTo>
                  <a:pt x="474" y="127"/>
                </a:moveTo>
                <a:lnTo>
                  <a:pt x="474" y="127"/>
                </a:lnTo>
                <a:cubicBezTo>
                  <a:pt x="297" y="297"/>
                  <a:pt x="297" y="297"/>
                  <a:pt x="297" y="297"/>
                </a:cubicBezTo>
                <a:cubicBezTo>
                  <a:pt x="297" y="56"/>
                  <a:pt x="297" y="56"/>
                  <a:pt x="297" y="56"/>
                </a:cubicBezTo>
                <a:cubicBezTo>
                  <a:pt x="163" y="56"/>
                  <a:pt x="57" y="162"/>
                  <a:pt x="57" y="297"/>
                </a:cubicBezTo>
                <a:cubicBezTo>
                  <a:pt x="57" y="431"/>
                  <a:pt x="163" y="544"/>
                  <a:pt x="297" y="544"/>
                </a:cubicBezTo>
                <a:cubicBezTo>
                  <a:pt x="431" y="544"/>
                  <a:pt x="544" y="431"/>
                  <a:pt x="544" y="297"/>
                </a:cubicBezTo>
                <a:cubicBezTo>
                  <a:pt x="544" y="233"/>
                  <a:pt x="516" y="169"/>
                  <a:pt x="474" y="127"/>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solidFill>
                <a:prstClr val="black"/>
              </a:solidFill>
            </a:endParaRPr>
          </a:p>
        </p:txBody>
      </p:sp>
      <p:sp>
        <p:nvSpPr>
          <p:cNvPr id="18" name="TextBox 17"/>
          <p:cNvSpPr txBox="1"/>
          <p:nvPr/>
        </p:nvSpPr>
        <p:spPr>
          <a:xfrm>
            <a:off x="491316" y="2060848"/>
            <a:ext cx="11191170" cy="2862322"/>
          </a:xfrm>
          <a:prstGeom prst="rect">
            <a:avLst/>
          </a:prstGeom>
          <a:noFill/>
        </p:spPr>
        <p:txBody>
          <a:bodyPr wrap="square" rtlCol="0">
            <a:spAutoFit/>
          </a:bodyPr>
          <a:lstStyle/>
          <a:p>
            <a:pPr marL="342900" indent="-342900">
              <a:lnSpc>
                <a:spcPct val="150000"/>
              </a:lnSpc>
              <a:buClr>
                <a:schemeClr val="tx1"/>
              </a:buClr>
              <a:buFont typeface="Arial" charset="0"/>
              <a:buChar char="•"/>
            </a:pPr>
            <a:r>
              <a:rPr lang="zh-CN" altLang="en-US" sz="2400" dirty="0" smtClean="0">
                <a:solidFill>
                  <a:prstClr val="black"/>
                </a:solidFill>
                <a:latin typeface="微软雅黑 Light" panose="020B0502040204020203" pitchFamily="34" charset="-122"/>
                <a:ea typeface="微软雅黑 Light" panose="020B0502040204020203" pitchFamily="34" charset="-122"/>
              </a:rPr>
              <a:t>原生字</a:t>
            </a:r>
            <a:r>
              <a:rPr lang="zh-CN" altLang="en-US" sz="2400" dirty="0">
                <a:solidFill>
                  <a:prstClr val="black"/>
                </a:solidFill>
                <a:latin typeface="微软雅黑 Light" panose="020B0502040204020203" pitchFamily="34" charset="-122"/>
                <a:ea typeface="微软雅黑 Light" panose="020B0502040204020203" pitchFamily="34" charset="-122"/>
              </a:rPr>
              <a:t>符串（</a:t>
            </a:r>
            <a:r>
              <a:rPr lang="en-US" altLang="zh-CN" sz="2400" dirty="0">
                <a:solidFill>
                  <a:prstClr val="black"/>
                </a:solidFill>
                <a:latin typeface="微软雅黑 Light" panose="020B0502040204020203" pitchFamily="34" charset="-122"/>
                <a:ea typeface="微软雅黑 Light" panose="020B0502040204020203" pitchFamily="34" charset="-122"/>
              </a:rPr>
              <a:t>raw string</a:t>
            </a:r>
            <a:r>
              <a:rPr lang="zh-CN" altLang="en-US" sz="2400" dirty="0">
                <a:solidFill>
                  <a:prstClr val="black"/>
                </a:solidFill>
                <a:latin typeface="微软雅黑 Light" panose="020B0502040204020203" pitchFamily="34" charset="-122"/>
                <a:ea typeface="微软雅黑 Light" panose="020B0502040204020203" pitchFamily="34" charset="-122"/>
              </a:rPr>
              <a:t>）是 </a:t>
            </a:r>
            <a:r>
              <a:rPr lang="en-US" altLang="zh-CN" sz="2400" dirty="0">
                <a:solidFill>
                  <a:prstClr val="black"/>
                </a:solidFill>
                <a:latin typeface="微软雅黑 Light" panose="020B0502040204020203" pitchFamily="34" charset="-122"/>
                <a:ea typeface="微软雅黑 Light" panose="020B0502040204020203" pitchFamily="34" charset="-122"/>
              </a:rPr>
              <a:t>Python </a:t>
            </a:r>
            <a:r>
              <a:rPr lang="zh-CN" altLang="en-US" sz="2400" dirty="0">
                <a:solidFill>
                  <a:prstClr val="black"/>
                </a:solidFill>
                <a:latin typeface="微软雅黑 Light" panose="020B0502040204020203" pitchFamily="34" charset="-122"/>
                <a:ea typeface="微软雅黑 Light" panose="020B0502040204020203" pitchFamily="34" charset="-122"/>
              </a:rPr>
              <a:t>里一种写字</a:t>
            </a:r>
            <a:r>
              <a:rPr lang="zh-CN" altLang="en-US" sz="2400" dirty="0" smtClean="0">
                <a:solidFill>
                  <a:prstClr val="black"/>
                </a:solidFill>
                <a:latin typeface="微软雅黑 Light" panose="020B0502040204020203" pitchFamily="34" charset="-122"/>
                <a:ea typeface="微软雅黑 Light" panose="020B0502040204020203" pitchFamily="34" charset="-122"/>
              </a:rPr>
              <a:t>符串的形式</a:t>
            </a:r>
            <a:endParaRPr lang="en-US" altLang="zh-CN" sz="2400" dirty="0" smtClean="0">
              <a:solidFill>
                <a:prstClr val="black"/>
              </a:solidFill>
              <a:latin typeface="微软雅黑 Light" panose="020B0502040204020203" pitchFamily="34" charset="-122"/>
              <a:ea typeface="微软雅黑 Light" panose="020B0502040204020203" pitchFamily="34" charset="-122"/>
            </a:endParaRPr>
          </a:p>
          <a:p>
            <a:pPr marL="342900" indent="-342900">
              <a:lnSpc>
                <a:spcPct val="150000"/>
              </a:lnSpc>
              <a:buClr>
                <a:schemeClr val="tx1"/>
              </a:buClr>
              <a:buFont typeface="Arial" charset="0"/>
              <a:buChar char="•"/>
            </a:pPr>
            <a:r>
              <a:rPr lang="zh-CN" altLang="en-US" sz="2400" dirty="0" smtClean="0">
                <a:latin typeface="Microsoft YaHei Light" charset="-122"/>
                <a:ea typeface="Microsoft YaHei Light" charset="-122"/>
                <a:cs typeface="Microsoft YaHei Light" charset="-122"/>
              </a:rPr>
              <a:t>比如：</a:t>
            </a:r>
            <a:r>
              <a:rPr lang="en-US" altLang="zh-CN" sz="2400" b="1" dirty="0" err="1" smtClean="0">
                <a:latin typeface="Monaco"/>
                <a:ea typeface="微软雅黑 Light" panose="020B0502040204020203" pitchFamily="34" charset="-122"/>
              </a:rPr>
              <a:t>R’abcdefg</a:t>
            </a:r>
            <a:r>
              <a:rPr lang="en-US" altLang="zh-CN" sz="2400" b="1" dirty="0" smtClean="0">
                <a:latin typeface="Monaco"/>
                <a:ea typeface="微软雅黑 Light" panose="020B0502040204020203" pitchFamily="34" charset="-122"/>
              </a:rPr>
              <a:t>’ </a:t>
            </a:r>
            <a:r>
              <a:rPr lang="zh-CN" altLang="en-US" sz="2400" dirty="0" smtClean="0">
                <a:latin typeface="Microsoft YaHei Light" charset="-122"/>
                <a:ea typeface="Microsoft YaHei Light" charset="-122"/>
                <a:cs typeface="Microsoft YaHei Light" charset="-122"/>
              </a:rPr>
              <a:t>或</a:t>
            </a:r>
            <a:r>
              <a:rPr lang="zh-CN" altLang="en-US" sz="2400" b="1" dirty="0" smtClean="0">
                <a:latin typeface="Monaco"/>
                <a:ea typeface="微软雅黑 Light" panose="020B0502040204020203" pitchFamily="34" charset="-122"/>
              </a:rPr>
              <a:t> </a:t>
            </a:r>
            <a:r>
              <a:rPr lang="en-US" altLang="zh-CN" sz="2400" b="1" dirty="0" err="1" smtClean="0">
                <a:latin typeface="Monaco"/>
                <a:ea typeface="微软雅黑 Light" panose="020B0502040204020203" pitchFamily="34" charset="-122"/>
              </a:rPr>
              <a:t>r’C</a:t>
            </a:r>
            <a:r>
              <a:rPr lang="en-US" altLang="zh-CN" sz="2400" b="1" dirty="0">
                <a:latin typeface="Monaco"/>
                <a:ea typeface="微软雅黑 Light" panose="020B0502040204020203" pitchFamily="34" charset="-122"/>
              </a:rPr>
              <a:t>:\</a:t>
            </a:r>
            <a:r>
              <a:rPr lang="en-US" altLang="zh-CN" sz="2400" b="1" dirty="0" smtClean="0">
                <a:latin typeface="Monaco"/>
                <a:ea typeface="微软雅黑 Light" panose="020B0502040204020203" pitchFamily="34" charset="-122"/>
              </a:rPr>
              <a:t>courses\python\</a:t>
            </a:r>
            <a:r>
              <a:rPr lang="en-US" altLang="zh-CN" sz="2400" b="1" dirty="0" err="1" smtClean="0">
                <a:latin typeface="Monaco"/>
                <a:ea typeface="微软雅黑 Light" panose="020B0502040204020203" pitchFamily="34" charset="-122"/>
              </a:rPr>
              <a:t>progs</a:t>
            </a:r>
            <a:r>
              <a:rPr lang="en-US" altLang="zh-CN" sz="2400" b="1" dirty="0" smtClean="0">
                <a:latin typeface="Monaco"/>
                <a:ea typeface="微软雅黑 Light" panose="020B0502040204020203" pitchFamily="34" charset="-122"/>
              </a:rPr>
              <a:t>’</a:t>
            </a:r>
          </a:p>
          <a:p>
            <a:pPr marL="342900" indent="-342900">
              <a:lnSpc>
                <a:spcPct val="150000"/>
              </a:lnSpc>
              <a:buClr>
                <a:schemeClr val="tx1"/>
              </a:buClr>
              <a:buFont typeface="Arial" charset="0"/>
              <a:buChar char="•"/>
            </a:pPr>
            <a:endParaRPr lang="en-US" altLang="zh-CN" sz="2400" b="1" dirty="0">
              <a:latin typeface="Monaco"/>
              <a:ea typeface="微软雅黑 Light" panose="020B0502040204020203" pitchFamily="34" charset="-122"/>
            </a:endParaRPr>
          </a:p>
          <a:p>
            <a:pPr marL="342900" indent="-342900">
              <a:lnSpc>
                <a:spcPct val="150000"/>
              </a:lnSpc>
              <a:buClr>
                <a:schemeClr val="tx1"/>
              </a:buClr>
              <a:buFont typeface="Arial" charset="0"/>
              <a:buChar char="•"/>
            </a:pPr>
            <a:r>
              <a:rPr lang="en-US" altLang="zh-CN" sz="2400" b="1" dirty="0" smtClean="0">
                <a:latin typeface="Monaco"/>
                <a:ea typeface="微软雅黑 Light" panose="020B0502040204020203" pitchFamily="34" charset="-122"/>
              </a:rPr>
              <a:t>R’C</a:t>
            </a:r>
            <a:r>
              <a:rPr lang="en-US" altLang="zh-CN" sz="2400" b="1" dirty="0">
                <a:latin typeface="Monaco"/>
                <a:ea typeface="微软雅黑 Light" panose="020B0502040204020203" pitchFamily="34" charset="-122"/>
              </a:rPr>
              <a:t>:\</a:t>
            </a:r>
            <a:r>
              <a:rPr lang="en-US" altLang="zh-CN" sz="2400" b="1" dirty="0" smtClean="0">
                <a:latin typeface="Monaco"/>
                <a:ea typeface="微软雅黑 Light" panose="020B0502040204020203" pitchFamily="34" charset="-122"/>
              </a:rPr>
              <a:t>courses\python\</a:t>
            </a:r>
            <a:r>
              <a:rPr lang="en-US" altLang="zh-CN" sz="2400" b="1" dirty="0" err="1" smtClean="0">
                <a:latin typeface="Monaco"/>
                <a:ea typeface="微软雅黑 Light" panose="020B0502040204020203" pitchFamily="34" charset="-122"/>
              </a:rPr>
              <a:t>progs</a:t>
            </a:r>
            <a:r>
              <a:rPr lang="en-US" altLang="zh-CN" sz="2400" b="1" dirty="0" smtClean="0">
                <a:latin typeface="Monaco"/>
                <a:ea typeface="微软雅黑 Light" panose="020B0502040204020203" pitchFamily="34" charset="-122"/>
              </a:rPr>
              <a:t>’ </a:t>
            </a:r>
            <a:r>
              <a:rPr lang="zh-CN" altLang="en-US" sz="2400" dirty="0">
                <a:solidFill>
                  <a:prstClr val="black"/>
                </a:solidFill>
                <a:latin typeface="微软雅黑 Light" panose="020B0502040204020203" pitchFamily="34" charset="-122"/>
                <a:ea typeface="微软雅黑 Light" panose="020B0502040204020203" pitchFamily="34" charset="-122"/>
              </a:rPr>
              <a:t>的等</a:t>
            </a:r>
            <a:r>
              <a:rPr lang="zh-CN" altLang="en-US" sz="2400" dirty="0" smtClean="0">
                <a:solidFill>
                  <a:prstClr val="black"/>
                </a:solidFill>
                <a:latin typeface="微软雅黑 Light" panose="020B0502040204020203" pitchFamily="34" charset="-122"/>
                <a:ea typeface="微软雅黑 Light" panose="020B0502040204020203" pitchFamily="34" charset="-122"/>
              </a:rPr>
              <a:t>价写法是</a:t>
            </a:r>
            <a:r>
              <a:rPr lang="zh-CN" altLang="en-US" sz="2400" b="1" dirty="0" smtClean="0">
                <a:latin typeface="Monaco"/>
                <a:ea typeface="微软雅黑 Light" panose="020B0502040204020203" pitchFamily="34" charset="-122"/>
              </a:rPr>
              <a:t>：</a:t>
            </a:r>
            <a:r>
              <a:rPr lang="en-US" altLang="zh-CN" sz="2400" b="1" dirty="0" smtClean="0">
                <a:latin typeface="Monaco"/>
                <a:ea typeface="微软雅黑 Light" panose="020B0502040204020203" pitchFamily="34" charset="-122"/>
              </a:rPr>
              <a:t/>
            </a:r>
            <a:br>
              <a:rPr lang="en-US" altLang="zh-CN" sz="2400" b="1" dirty="0" smtClean="0">
                <a:latin typeface="Monaco"/>
                <a:ea typeface="微软雅黑 Light" panose="020B0502040204020203" pitchFamily="34" charset="-122"/>
              </a:rPr>
            </a:br>
            <a:r>
              <a:rPr lang="zh-CN" altLang="en-US" sz="2400" b="1" dirty="0" smtClean="0">
                <a:latin typeface="Monaco"/>
                <a:ea typeface="微软雅黑 Light" panose="020B0502040204020203" pitchFamily="34" charset="-122"/>
              </a:rPr>
              <a:t> </a:t>
            </a:r>
            <a:r>
              <a:rPr lang="en-US" altLang="zh-CN" sz="2400" b="1" dirty="0" smtClean="0">
                <a:latin typeface="Monaco"/>
                <a:ea typeface="微软雅黑 Light" panose="020B0502040204020203" pitchFamily="34" charset="-122"/>
              </a:rPr>
              <a:t>’C</a:t>
            </a:r>
            <a:r>
              <a:rPr lang="en-US" altLang="zh-CN" sz="2400" b="1" dirty="0">
                <a:latin typeface="Monaco"/>
                <a:ea typeface="微软雅黑 Light" panose="020B0502040204020203" pitchFamily="34" charset="-122"/>
              </a:rPr>
              <a:t>:\\courses\\</a:t>
            </a:r>
            <a:r>
              <a:rPr lang="en-US" altLang="zh-CN" sz="2400" b="1" dirty="0" smtClean="0">
                <a:latin typeface="Monaco"/>
                <a:ea typeface="微软雅黑 Light" panose="020B0502040204020203" pitchFamily="34" charset="-122"/>
              </a:rPr>
              <a:t>python</a:t>
            </a:r>
            <a:r>
              <a:rPr lang="en-US" altLang="zh-CN" sz="2400" b="1" dirty="0">
                <a:latin typeface="Monaco"/>
                <a:ea typeface="微软雅黑 Light" panose="020B0502040204020203" pitchFamily="34" charset="-122"/>
              </a:rPr>
              <a:t>\\</a:t>
            </a:r>
            <a:r>
              <a:rPr lang="en-US" altLang="zh-CN" sz="2400" b="1" dirty="0" err="1" smtClean="0">
                <a:latin typeface="Monaco"/>
                <a:ea typeface="微软雅黑 Light" panose="020B0502040204020203" pitchFamily="34" charset="-122"/>
              </a:rPr>
              <a:t>progs</a:t>
            </a:r>
            <a:r>
              <a:rPr lang="en-US" altLang="zh-CN" sz="2400" b="1" dirty="0" smtClean="0">
                <a:latin typeface="Monaco"/>
                <a:ea typeface="微软雅黑 Light" panose="020B0502040204020203" pitchFamily="34" charset="-122"/>
              </a:rPr>
              <a:t>’’</a:t>
            </a:r>
            <a:endParaRPr lang="en-US" altLang="zh-CN" sz="2400" dirty="0">
              <a:solidFill>
                <a:prstClr val="black"/>
              </a:solidFill>
              <a:latin typeface="微软雅黑 Light" panose="020B0502040204020203" pitchFamily="34" charset="-122"/>
              <a:ea typeface="微软雅黑 Light" panose="020B0502040204020203" pitchFamily="34" charset="-122"/>
            </a:endParaRPr>
          </a:p>
        </p:txBody>
      </p:sp>
    </p:spTree>
    <p:extLst>
      <p:ext uri="{BB962C8B-B14F-4D97-AF65-F5344CB8AC3E}">
        <p14:creationId xmlns:p14="http://schemas.microsoft.com/office/powerpoint/2010/main" xmlns="" val="3376644721"/>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文本框 5"/>
          <p:cNvSpPr txBox="1"/>
          <p:nvPr/>
        </p:nvSpPr>
        <p:spPr>
          <a:xfrm>
            <a:off x="911424" y="836712"/>
            <a:ext cx="2664296" cy="400110"/>
          </a:xfrm>
          <a:prstGeom prst="rect">
            <a:avLst/>
          </a:prstGeom>
          <a:noFill/>
        </p:spPr>
        <p:txBody>
          <a:bodyPr wrap="square" rtlCol="0">
            <a:spAutoFit/>
          </a:bodyPr>
          <a:lstStyle/>
          <a:p>
            <a:r>
              <a:rPr lang="zh-CN" altLang="en-US" sz="2000" dirty="0">
                <a:solidFill>
                  <a:prstClr val="white"/>
                </a:solidFill>
                <a:latin typeface="微软雅黑 Light" panose="020B0502040204020203" pitchFamily="34" charset="-122"/>
                <a:ea typeface="微软雅黑 Light" panose="020B0502040204020203" pitchFamily="34" charset="-122"/>
              </a:rPr>
              <a:t>聚类分析</a:t>
            </a:r>
          </a:p>
        </p:txBody>
      </p:sp>
      <p:sp>
        <p:nvSpPr>
          <p:cNvPr id="14" name="矩形 28"/>
          <p:cNvSpPr/>
          <p:nvPr/>
        </p:nvSpPr>
        <p:spPr>
          <a:xfrm>
            <a:off x="-18898" y="671163"/>
            <a:ext cx="510214"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
        <p:nvSpPr>
          <p:cNvPr id="15" name="矩形 4"/>
          <p:cNvSpPr/>
          <p:nvPr/>
        </p:nvSpPr>
        <p:spPr>
          <a:xfrm>
            <a:off x="479375" y="674237"/>
            <a:ext cx="2016225" cy="595228"/>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6" name="文本框 5"/>
          <p:cNvSpPr txBox="1"/>
          <p:nvPr/>
        </p:nvSpPr>
        <p:spPr>
          <a:xfrm>
            <a:off x="953786" y="709485"/>
            <a:ext cx="4019996" cy="523220"/>
          </a:xfrm>
          <a:prstGeom prst="rect">
            <a:avLst/>
          </a:prstGeom>
          <a:noFill/>
        </p:spPr>
        <p:txBody>
          <a:bodyPr wrap="square" rtlCol="0">
            <a:spAutoFit/>
          </a:bodyPr>
          <a:lstStyle/>
          <a:p>
            <a:r>
              <a:rPr lang="zh-CN" altLang="en-US" sz="2800" smtClean="0">
                <a:solidFill>
                  <a:prstClr val="white"/>
                </a:solidFill>
                <a:latin typeface="微软雅黑 Light" panose="020B0502040204020203" pitchFamily="34" charset="-122"/>
                <a:ea typeface="微软雅黑 Light" panose="020B0502040204020203" pitchFamily="34" charset="-122"/>
              </a:rPr>
              <a:t>元字符</a:t>
            </a:r>
            <a:endParaRPr lang="zh-CN" altLang="en-US" sz="2800" dirty="0">
              <a:solidFill>
                <a:prstClr val="white"/>
              </a:solidFill>
              <a:latin typeface="微软雅黑 Light" panose="020B0502040204020203" pitchFamily="34" charset="-122"/>
              <a:ea typeface="微软雅黑 Light" panose="020B0502040204020203" pitchFamily="34" charset="-122"/>
            </a:endParaRPr>
          </a:p>
        </p:txBody>
      </p:sp>
      <p:sp>
        <p:nvSpPr>
          <p:cNvPr id="17" name="Freeform 83"/>
          <p:cNvSpPr>
            <a:spLocks noChangeArrowheads="1"/>
          </p:cNvSpPr>
          <p:nvPr/>
        </p:nvSpPr>
        <p:spPr bwMode="auto">
          <a:xfrm>
            <a:off x="92209" y="826314"/>
            <a:ext cx="288000" cy="288000"/>
          </a:xfrm>
          <a:custGeom>
            <a:avLst/>
            <a:gdLst>
              <a:gd name="T0" fmla="*/ 38764526 w 602"/>
              <a:gd name="T1" fmla="*/ 78442719 h 602"/>
              <a:gd name="T2" fmla="*/ 38764526 w 602"/>
              <a:gd name="T3" fmla="*/ 78442719 h 602"/>
              <a:gd name="T4" fmla="*/ 0 w 602"/>
              <a:gd name="T5" fmla="*/ 38764526 h 602"/>
              <a:gd name="T6" fmla="*/ 38764526 w 602"/>
              <a:gd name="T7" fmla="*/ 0 h 602"/>
              <a:gd name="T8" fmla="*/ 78442719 w 602"/>
              <a:gd name="T9" fmla="*/ 38764526 h 602"/>
              <a:gd name="T10" fmla="*/ 38764526 w 602"/>
              <a:gd name="T11" fmla="*/ 78442719 h 602"/>
              <a:gd name="T12" fmla="*/ 61866665 w 602"/>
              <a:gd name="T13" fmla="*/ 16576054 h 602"/>
              <a:gd name="T14" fmla="*/ 61866665 w 602"/>
              <a:gd name="T15" fmla="*/ 16576054 h 602"/>
              <a:gd name="T16" fmla="*/ 38764526 w 602"/>
              <a:gd name="T17" fmla="*/ 38764526 h 602"/>
              <a:gd name="T18" fmla="*/ 38764526 w 602"/>
              <a:gd name="T19" fmla="*/ 7308970 h 602"/>
              <a:gd name="T20" fmla="*/ 7439751 w 602"/>
              <a:gd name="T21" fmla="*/ 38764526 h 602"/>
              <a:gd name="T22" fmla="*/ 38764526 w 602"/>
              <a:gd name="T23" fmla="*/ 71002968 h 602"/>
              <a:gd name="T24" fmla="*/ 71002968 w 602"/>
              <a:gd name="T25" fmla="*/ 38764526 h 602"/>
              <a:gd name="T26" fmla="*/ 61866665 w 602"/>
              <a:gd name="T27" fmla="*/ 16576054 h 60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02" h="602">
                <a:moveTo>
                  <a:pt x="297" y="601"/>
                </a:moveTo>
                <a:lnTo>
                  <a:pt x="297" y="601"/>
                </a:lnTo>
                <a:cubicBezTo>
                  <a:pt x="135" y="601"/>
                  <a:pt x="0" y="466"/>
                  <a:pt x="0" y="297"/>
                </a:cubicBezTo>
                <a:cubicBezTo>
                  <a:pt x="0" y="134"/>
                  <a:pt x="135" y="0"/>
                  <a:pt x="297" y="0"/>
                </a:cubicBezTo>
                <a:cubicBezTo>
                  <a:pt x="467" y="0"/>
                  <a:pt x="601" y="134"/>
                  <a:pt x="601" y="297"/>
                </a:cubicBezTo>
                <a:cubicBezTo>
                  <a:pt x="601" y="466"/>
                  <a:pt x="467" y="601"/>
                  <a:pt x="297" y="601"/>
                </a:cubicBezTo>
                <a:close/>
                <a:moveTo>
                  <a:pt x="474" y="127"/>
                </a:moveTo>
                <a:lnTo>
                  <a:pt x="474" y="127"/>
                </a:lnTo>
                <a:cubicBezTo>
                  <a:pt x="297" y="297"/>
                  <a:pt x="297" y="297"/>
                  <a:pt x="297" y="297"/>
                </a:cubicBezTo>
                <a:cubicBezTo>
                  <a:pt x="297" y="56"/>
                  <a:pt x="297" y="56"/>
                  <a:pt x="297" y="56"/>
                </a:cubicBezTo>
                <a:cubicBezTo>
                  <a:pt x="163" y="56"/>
                  <a:pt x="57" y="162"/>
                  <a:pt x="57" y="297"/>
                </a:cubicBezTo>
                <a:cubicBezTo>
                  <a:pt x="57" y="431"/>
                  <a:pt x="163" y="544"/>
                  <a:pt x="297" y="544"/>
                </a:cubicBezTo>
                <a:cubicBezTo>
                  <a:pt x="431" y="544"/>
                  <a:pt x="544" y="431"/>
                  <a:pt x="544" y="297"/>
                </a:cubicBezTo>
                <a:cubicBezTo>
                  <a:pt x="544" y="233"/>
                  <a:pt x="516" y="169"/>
                  <a:pt x="474" y="127"/>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solidFill>
                <a:prstClr val="black"/>
              </a:solidFill>
            </a:endParaRPr>
          </a:p>
        </p:txBody>
      </p:sp>
      <p:sp>
        <p:nvSpPr>
          <p:cNvPr id="18" name="TextBox 17"/>
          <p:cNvSpPr txBox="1"/>
          <p:nvPr/>
        </p:nvSpPr>
        <p:spPr>
          <a:xfrm>
            <a:off x="491316" y="1560658"/>
            <a:ext cx="11700684" cy="4524315"/>
          </a:xfrm>
          <a:prstGeom prst="rect">
            <a:avLst/>
          </a:prstGeom>
          <a:noFill/>
        </p:spPr>
        <p:txBody>
          <a:bodyPr wrap="square" rtlCol="0">
            <a:spAutoFit/>
          </a:bodyPr>
          <a:lstStyle/>
          <a:p>
            <a:pPr marL="342900" indent="-342900">
              <a:lnSpc>
                <a:spcPct val="150000"/>
              </a:lnSpc>
              <a:buClr>
                <a:schemeClr val="tx1"/>
              </a:buClr>
              <a:buFont typeface="Arial" charset="0"/>
              <a:buChar char="•"/>
            </a:pPr>
            <a:r>
              <a:rPr lang="en-US" altLang="zh-CN" sz="2400" dirty="0" smtClean="0">
                <a:solidFill>
                  <a:prstClr val="black"/>
                </a:solidFill>
                <a:latin typeface="Monaco" charset="0"/>
                <a:ea typeface="Monaco" charset="0"/>
                <a:cs typeface="Monaco" charset="0"/>
              </a:rPr>
              <a:t>re</a:t>
            </a:r>
            <a:r>
              <a:rPr lang="en-US" altLang="zh-CN" sz="2400" dirty="0" smtClean="0">
                <a:solidFill>
                  <a:prstClr val="black"/>
                </a:solidFill>
                <a:latin typeface="微软雅黑 Light" panose="020B0502040204020203" pitchFamily="34" charset="-122"/>
                <a:ea typeface="微软雅黑 Light" panose="020B0502040204020203" pitchFamily="34" charset="-122"/>
              </a:rPr>
              <a:t> </a:t>
            </a:r>
            <a:r>
              <a:rPr lang="zh-CN" altLang="en-US" sz="2400" dirty="0">
                <a:solidFill>
                  <a:prstClr val="black"/>
                </a:solidFill>
                <a:latin typeface="微软雅黑 Light" panose="020B0502040204020203" pitchFamily="34" charset="-122"/>
                <a:ea typeface="微软雅黑 Light" panose="020B0502040204020203" pitchFamily="34" charset="-122"/>
              </a:rPr>
              <a:t>规定了一组特殊字符，</a:t>
            </a:r>
            <a:r>
              <a:rPr lang="zh-CN" altLang="en-US" sz="2400" dirty="0" smtClean="0">
                <a:solidFill>
                  <a:prstClr val="black"/>
                </a:solidFill>
                <a:latin typeface="微软雅黑 Light" panose="020B0502040204020203" pitchFamily="34" charset="-122"/>
                <a:ea typeface="微软雅黑 Light" panose="020B0502040204020203" pitchFamily="34" charset="-122"/>
              </a:rPr>
              <a:t>称为元字符，它们在</a:t>
            </a:r>
            <a:r>
              <a:rPr lang="zh-CN" altLang="en-US" sz="2400" dirty="0">
                <a:solidFill>
                  <a:prstClr val="black"/>
                </a:solidFill>
                <a:latin typeface="微软雅黑 Light" panose="020B0502040204020203" pitchFamily="34" charset="-122"/>
                <a:ea typeface="微软雅黑 Light" panose="020B0502040204020203" pitchFamily="34" charset="-122"/>
              </a:rPr>
              <a:t>匹配字符串时起着特殊的作用。这种字符一共 </a:t>
            </a:r>
            <a:r>
              <a:rPr lang="en-US" altLang="zh-CN" sz="2400" dirty="0">
                <a:solidFill>
                  <a:prstClr val="black"/>
                </a:solidFill>
                <a:latin typeface="微软雅黑 Light" panose="020B0502040204020203" pitchFamily="34" charset="-122"/>
                <a:ea typeface="微软雅黑 Light" panose="020B0502040204020203" pitchFamily="34" charset="-122"/>
              </a:rPr>
              <a:t>14 </a:t>
            </a:r>
            <a:r>
              <a:rPr lang="zh-CN" altLang="en-US" sz="2400" dirty="0">
                <a:solidFill>
                  <a:prstClr val="black"/>
                </a:solidFill>
                <a:latin typeface="微软雅黑 Light" panose="020B0502040204020203" pitchFamily="34" charset="-122"/>
                <a:ea typeface="微软雅黑 Light" panose="020B0502040204020203" pitchFamily="34" charset="-122"/>
              </a:rPr>
              <a:t>个：</a:t>
            </a:r>
            <a:endParaRPr lang="en-US" altLang="zh-CN" sz="2400" dirty="0">
              <a:solidFill>
                <a:prstClr val="black"/>
              </a:solidFill>
              <a:latin typeface="微软雅黑 Light" panose="020B0502040204020203" pitchFamily="34" charset="-122"/>
              <a:ea typeface="微软雅黑 Light" panose="020B0502040204020203" pitchFamily="34" charset="-122"/>
            </a:endParaRPr>
          </a:p>
          <a:p>
            <a:pPr>
              <a:lnSpc>
                <a:spcPct val="150000"/>
              </a:lnSpc>
              <a:buClr>
                <a:schemeClr val="tx1"/>
              </a:buClr>
            </a:pPr>
            <a:r>
              <a:rPr lang="zh-CN" altLang="en-US" sz="2400" dirty="0">
                <a:solidFill>
                  <a:prstClr val="black"/>
                </a:solidFill>
                <a:latin typeface="Monaco" charset="0"/>
                <a:ea typeface="Monaco" charset="0"/>
                <a:cs typeface="Monaco" charset="0"/>
              </a:rPr>
              <a:t>               </a:t>
            </a:r>
            <a:r>
              <a:rPr lang="en-US" altLang="zh-CN" sz="2400" dirty="0" smtClean="0">
                <a:solidFill>
                  <a:prstClr val="black"/>
                </a:solidFill>
                <a:latin typeface="Monaco" charset="0"/>
                <a:ea typeface="Monaco" charset="0"/>
                <a:cs typeface="Monaco" charset="0"/>
              </a:rPr>
              <a:t>. </a:t>
            </a:r>
            <a:r>
              <a:rPr lang="en-US" altLang="zh-CN" sz="2400" dirty="0">
                <a:solidFill>
                  <a:prstClr val="black"/>
                </a:solidFill>
                <a:latin typeface="Monaco" charset="0"/>
                <a:ea typeface="Monaco" charset="0"/>
                <a:cs typeface="Monaco" charset="0"/>
              </a:rPr>
              <a:t>^ $ * + ? \ | { } [ ] ( </a:t>
            </a:r>
            <a:r>
              <a:rPr lang="en-US" altLang="zh-CN" sz="2400" dirty="0" smtClean="0">
                <a:solidFill>
                  <a:prstClr val="black"/>
                </a:solidFill>
                <a:latin typeface="Monaco" charset="0"/>
                <a:ea typeface="Monaco" charset="0"/>
                <a:cs typeface="Monaco" charset="0"/>
              </a:rPr>
              <a:t>)</a:t>
            </a:r>
          </a:p>
          <a:p>
            <a:pPr>
              <a:lnSpc>
                <a:spcPct val="150000"/>
              </a:lnSpc>
              <a:buClr>
                <a:schemeClr val="tx1"/>
              </a:buClr>
            </a:pPr>
            <a:endParaRPr lang="en-US" altLang="zh-CN" sz="2400" dirty="0">
              <a:solidFill>
                <a:prstClr val="black"/>
              </a:solidFill>
              <a:latin typeface="Monaco" charset="0"/>
              <a:ea typeface="Monaco" charset="0"/>
              <a:cs typeface="Monaco" charset="0"/>
            </a:endParaRPr>
          </a:p>
          <a:p>
            <a:pPr marL="342900" indent="-342900">
              <a:lnSpc>
                <a:spcPct val="150000"/>
              </a:lnSpc>
              <a:buClr>
                <a:schemeClr val="tx1"/>
              </a:buClr>
              <a:buFont typeface="Arial" charset="0"/>
              <a:buChar char="•"/>
            </a:pPr>
            <a:r>
              <a:rPr lang="zh-CN" altLang="en-US" sz="2400" dirty="0" smtClean="0">
                <a:solidFill>
                  <a:prstClr val="black"/>
                </a:solidFill>
                <a:latin typeface="微软雅黑 Light" panose="020B0502040204020203" pitchFamily="34" charset="-122"/>
                <a:ea typeface="微软雅黑 Light" panose="020B0502040204020203" pitchFamily="34" charset="-122"/>
              </a:rPr>
              <a:t>原始字符串中，所有字符表达原来的内容</a:t>
            </a:r>
            <a:endParaRPr lang="en-US" altLang="zh-CN" sz="2400" dirty="0" smtClean="0">
              <a:solidFill>
                <a:prstClr val="black"/>
              </a:solidFill>
              <a:latin typeface="微软雅黑 Light" panose="020B0502040204020203" pitchFamily="34" charset="-122"/>
              <a:ea typeface="微软雅黑 Light" panose="020B0502040204020203" pitchFamily="34" charset="-122"/>
            </a:endParaRPr>
          </a:p>
          <a:p>
            <a:pPr marL="342900" indent="-342900">
              <a:lnSpc>
                <a:spcPct val="150000"/>
              </a:lnSpc>
              <a:buClr>
                <a:schemeClr val="tx1"/>
              </a:buClr>
              <a:buFont typeface="Arial" charset="0"/>
              <a:buChar char="•"/>
            </a:pPr>
            <a:r>
              <a:rPr lang="zh-CN" altLang="en-US" sz="2400" dirty="0" smtClean="0">
                <a:solidFill>
                  <a:prstClr val="black"/>
                </a:solidFill>
                <a:latin typeface="微软雅黑 Light" panose="020B0502040204020203" pitchFamily="34" charset="-122"/>
                <a:ea typeface="微软雅黑 Light" panose="020B0502040204020203" pitchFamily="34" charset="-122"/>
              </a:rPr>
              <a:t>普通字符串中，只有少量如</a:t>
            </a:r>
            <a:r>
              <a:rPr lang="zh-CN" altLang="en-US" sz="2400" dirty="0">
                <a:solidFill>
                  <a:prstClr val="black"/>
                </a:solidFill>
                <a:latin typeface="微软雅黑 Light" panose="020B0502040204020203" pitchFamily="34" charset="-122"/>
                <a:ea typeface="微软雅黑 Light" panose="020B0502040204020203" pitchFamily="34" charset="-122"/>
              </a:rPr>
              <a:t> </a:t>
            </a:r>
            <a:r>
              <a:rPr lang="en-US" altLang="zh-CN" sz="2400" dirty="0" smtClean="0">
                <a:solidFill>
                  <a:prstClr val="black"/>
                </a:solidFill>
                <a:latin typeface="Monaco" charset="0"/>
                <a:ea typeface="Monaco" charset="0"/>
                <a:cs typeface="Monaco" charset="0"/>
              </a:rPr>
              <a:t>\</a:t>
            </a:r>
            <a:r>
              <a:rPr lang="zh-CN" altLang="en-US" sz="2400" dirty="0" smtClean="0">
                <a:solidFill>
                  <a:prstClr val="black"/>
                </a:solidFill>
                <a:latin typeface="微软雅黑 Light" panose="020B0502040204020203" pitchFamily="34" charset="-122"/>
                <a:ea typeface="微软雅黑 Light" panose="020B0502040204020203" pitchFamily="34" charset="-122"/>
              </a:rPr>
              <a:t> 的转义字符代表特殊内容，别的字符表达原来的内容</a:t>
            </a:r>
            <a:endParaRPr lang="en-US" altLang="zh-CN" sz="2400" dirty="0" smtClean="0">
              <a:solidFill>
                <a:prstClr val="black"/>
              </a:solidFill>
              <a:latin typeface="微软雅黑 Light" panose="020B0502040204020203" pitchFamily="34" charset="-122"/>
              <a:ea typeface="微软雅黑 Light" panose="020B0502040204020203" pitchFamily="34" charset="-122"/>
            </a:endParaRPr>
          </a:p>
          <a:p>
            <a:pPr marL="342900" indent="-342900">
              <a:lnSpc>
                <a:spcPct val="150000"/>
              </a:lnSpc>
              <a:buClr>
                <a:schemeClr val="tx1"/>
              </a:buClr>
              <a:buFont typeface="Arial" charset="0"/>
              <a:buChar char="•"/>
            </a:pPr>
            <a:r>
              <a:rPr lang="zh-CN" altLang="en-US" sz="2400" dirty="0" smtClean="0">
                <a:solidFill>
                  <a:prstClr val="black"/>
                </a:solidFill>
                <a:latin typeface="微软雅黑 Light" panose="020B0502040204020203" pitchFamily="34" charset="-122"/>
                <a:ea typeface="微软雅黑 Light" panose="020B0502040204020203" pitchFamily="34" charset="-122"/>
              </a:rPr>
              <a:t>正则表达式中，上述所有特殊字符都代表特殊内容</a:t>
            </a:r>
            <a:endParaRPr lang="en-US" altLang="zh-CN" sz="2400" dirty="0" smtClean="0">
              <a:solidFill>
                <a:prstClr val="black"/>
              </a:solidFill>
              <a:latin typeface="微软雅黑 Light" panose="020B0502040204020203" pitchFamily="34" charset="-122"/>
              <a:ea typeface="微软雅黑 Light" panose="020B0502040204020203" pitchFamily="34" charset="-122"/>
            </a:endParaRPr>
          </a:p>
          <a:p>
            <a:pPr marL="342900" indent="-342900">
              <a:lnSpc>
                <a:spcPct val="150000"/>
              </a:lnSpc>
              <a:buClr>
                <a:schemeClr val="tx1"/>
              </a:buClr>
              <a:buFont typeface="Arial" charset="0"/>
              <a:buChar char="•"/>
            </a:pPr>
            <a:r>
              <a:rPr lang="zh-CN" altLang="en-US" sz="2400" dirty="0" smtClean="0">
                <a:solidFill>
                  <a:prstClr val="black"/>
                </a:solidFill>
                <a:latin typeface="微软雅黑 Light" panose="020B0502040204020203" pitchFamily="34" charset="-122"/>
                <a:ea typeface="微软雅黑 Light" panose="020B0502040204020203" pitchFamily="34" charset="-122"/>
              </a:rPr>
              <a:t>表示能力</a:t>
            </a:r>
            <a:r>
              <a:rPr lang="zh-CN" altLang="en-US" sz="2400" dirty="0">
                <a:solidFill>
                  <a:prstClr val="black"/>
                </a:solidFill>
                <a:latin typeface="微软雅黑 Light" panose="020B0502040204020203" pitchFamily="34" charset="-122"/>
                <a:ea typeface="微软雅黑 Light" panose="020B0502040204020203" pitchFamily="34" charset="-122"/>
              </a:rPr>
              <a:t>：</a:t>
            </a:r>
            <a:r>
              <a:rPr lang="zh-CN" altLang="en-US" sz="2400" dirty="0" smtClean="0">
                <a:solidFill>
                  <a:prstClr val="black"/>
                </a:solidFill>
                <a:latin typeface="微软雅黑 Light" panose="020B0502040204020203" pitchFamily="34" charset="-122"/>
                <a:ea typeface="微软雅黑 Light" panose="020B0502040204020203" pitchFamily="34" charset="-122"/>
              </a:rPr>
              <a:t>正则表达式 </a:t>
            </a:r>
            <a:r>
              <a:rPr lang="en-US" altLang="zh-CN" sz="2400" dirty="0" smtClean="0">
                <a:solidFill>
                  <a:prstClr val="black"/>
                </a:solidFill>
                <a:latin typeface="微软雅黑 Light" panose="020B0502040204020203" pitchFamily="34" charset="-122"/>
                <a:ea typeface="微软雅黑 Light" panose="020B0502040204020203" pitchFamily="34" charset="-122"/>
              </a:rPr>
              <a:t>&gt;</a:t>
            </a:r>
            <a:r>
              <a:rPr lang="zh-CN" altLang="en-US" sz="2400" dirty="0" smtClean="0">
                <a:solidFill>
                  <a:prstClr val="black"/>
                </a:solidFill>
                <a:latin typeface="微软雅黑 Light" panose="020B0502040204020203" pitchFamily="34" charset="-122"/>
                <a:ea typeface="微软雅黑 Light" panose="020B0502040204020203" pitchFamily="34" charset="-122"/>
              </a:rPr>
              <a:t> 普通字符串 </a:t>
            </a:r>
            <a:r>
              <a:rPr lang="en-US" altLang="zh-CN" sz="2400" dirty="0" smtClean="0">
                <a:solidFill>
                  <a:prstClr val="black"/>
                </a:solidFill>
                <a:latin typeface="微软雅黑 Light" panose="020B0502040204020203" pitchFamily="34" charset="-122"/>
                <a:ea typeface="微软雅黑 Light" panose="020B0502040204020203" pitchFamily="34" charset="-122"/>
              </a:rPr>
              <a:t>&gt;</a:t>
            </a:r>
            <a:r>
              <a:rPr lang="zh-CN" altLang="en-US" sz="2400" dirty="0" smtClean="0">
                <a:solidFill>
                  <a:prstClr val="black"/>
                </a:solidFill>
                <a:latin typeface="微软雅黑 Light" panose="020B0502040204020203" pitchFamily="34" charset="-122"/>
                <a:ea typeface="微软雅黑 Light" panose="020B0502040204020203" pitchFamily="34" charset="-122"/>
              </a:rPr>
              <a:t> 原始字符串</a:t>
            </a:r>
            <a:endParaRPr lang="en-US" altLang="zh-CN" sz="2400" dirty="0" smtClean="0"/>
          </a:p>
        </p:txBody>
      </p:sp>
    </p:spTree>
    <p:extLst>
      <p:ext uri="{BB962C8B-B14F-4D97-AF65-F5344CB8AC3E}">
        <p14:creationId xmlns:p14="http://schemas.microsoft.com/office/powerpoint/2010/main" xmlns="" val="3861053187"/>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5"/>
          <p:cNvSpPr txBox="1"/>
          <p:nvPr/>
        </p:nvSpPr>
        <p:spPr>
          <a:xfrm>
            <a:off x="911424" y="836712"/>
            <a:ext cx="2664296" cy="400110"/>
          </a:xfrm>
          <a:prstGeom prst="rect">
            <a:avLst/>
          </a:prstGeom>
          <a:noFill/>
        </p:spPr>
        <p:txBody>
          <a:bodyPr wrap="square" rtlCol="0">
            <a:spAutoFit/>
          </a:bodyPr>
          <a:lstStyle/>
          <a:p>
            <a:r>
              <a:rPr lang="zh-CN" altLang="en-US" sz="2000" dirty="0">
                <a:solidFill>
                  <a:prstClr val="white"/>
                </a:solidFill>
                <a:latin typeface="微软雅黑 Light" panose="020B0502040204020203" pitchFamily="34" charset="-122"/>
                <a:ea typeface="微软雅黑 Light" panose="020B0502040204020203" pitchFamily="34" charset="-122"/>
              </a:rPr>
              <a:t>聚类分析</a:t>
            </a:r>
          </a:p>
        </p:txBody>
      </p:sp>
      <p:sp>
        <p:nvSpPr>
          <p:cNvPr id="14" name="矩形 28"/>
          <p:cNvSpPr/>
          <p:nvPr/>
        </p:nvSpPr>
        <p:spPr>
          <a:xfrm>
            <a:off x="-18898" y="671163"/>
            <a:ext cx="510214"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
        <p:nvSpPr>
          <p:cNvPr id="15" name="矩形 4"/>
          <p:cNvSpPr/>
          <p:nvPr/>
        </p:nvSpPr>
        <p:spPr>
          <a:xfrm>
            <a:off x="479375" y="674237"/>
            <a:ext cx="3995643" cy="595228"/>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6" name="文本框 5"/>
          <p:cNvSpPr txBox="1"/>
          <p:nvPr/>
        </p:nvSpPr>
        <p:spPr>
          <a:xfrm>
            <a:off x="953786" y="709485"/>
            <a:ext cx="4019996" cy="523220"/>
          </a:xfrm>
          <a:prstGeom prst="rect">
            <a:avLst/>
          </a:prstGeom>
          <a:noFill/>
        </p:spPr>
        <p:txBody>
          <a:bodyPr wrap="square" rtlCol="0">
            <a:spAutoFit/>
          </a:bodyPr>
          <a:lstStyle/>
          <a:p>
            <a:r>
              <a:rPr lang="en-US" altLang="zh-CN" sz="2800" dirty="0">
                <a:solidFill>
                  <a:prstClr val="white"/>
                </a:solidFill>
                <a:latin typeface="Monaco" charset="0"/>
                <a:ea typeface="Monaco" charset="0"/>
                <a:cs typeface="Monaco" charset="0"/>
              </a:rPr>
              <a:t>p</a:t>
            </a:r>
            <a:r>
              <a:rPr lang="en-US" altLang="zh-CN" sz="2800" dirty="0" smtClean="0">
                <a:solidFill>
                  <a:prstClr val="white"/>
                </a:solidFill>
                <a:latin typeface="Monaco" charset="0"/>
                <a:ea typeface="Monaco" charset="0"/>
                <a:cs typeface="Monaco" charset="0"/>
              </a:rPr>
              <a:t>attern</a:t>
            </a:r>
            <a:r>
              <a:rPr lang="zh-CN" altLang="en-US" sz="2800" dirty="0" smtClean="0">
                <a:solidFill>
                  <a:prstClr val="white"/>
                </a:solidFill>
                <a:latin typeface="Monaco" charset="0"/>
                <a:ea typeface="Monaco" charset="0"/>
                <a:cs typeface="Monaco" charset="0"/>
              </a:rPr>
              <a:t> </a:t>
            </a:r>
            <a:r>
              <a:rPr lang="zh-CN" altLang="en-US" sz="2800" dirty="0" smtClean="0">
                <a:solidFill>
                  <a:prstClr val="white"/>
                </a:solidFill>
                <a:latin typeface="微软雅黑 Light" panose="020B0502040204020203" pitchFamily="34" charset="-122"/>
                <a:ea typeface="微软雅黑 Light" panose="020B0502040204020203" pitchFamily="34" charset="-122"/>
              </a:rPr>
              <a:t>类</a:t>
            </a:r>
            <a:endParaRPr lang="zh-CN" altLang="en-US" sz="2800" dirty="0">
              <a:solidFill>
                <a:prstClr val="white"/>
              </a:solidFill>
              <a:latin typeface="微软雅黑 Light" panose="020B0502040204020203" pitchFamily="34" charset="-122"/>
              <a:ea typeface="微软雅黑 Light" panose="020B0502040204020203" pitchFamily="34" charset="-122"/>
            </a:endParaRPr>
          </a:p>
        </p:txBody>
      </p:sp>
      <p:sp>
        <p:nvSpPr>
          <p:cNvPr id="17" name="Freeform 83"/>
          <p:cNvSpPr>
            <a:spLocks noChangeArrowheads="1"/>
          </p:cNvSpPr>
          <p:nvPr/>
        </p:nvSpPr>
        <p:spPr bwMode="auto">
          <a:xfrm>
            <a:off x="92209" y="826314"/>
            <a:ext cx="288000" cy="288000"/>
          </a:xfrm>
          <a:custGeom>
            <a:avLst/>
            <a:gdLst>
              <a:gd name="T0" fmla="*/ 38764526 w 602"/>
              <a:gd name="T1" fmla="*/ 78442719 h 602"/>
              <a:gd name="T2" fmla="*/ 38764526 w 602"/>
              <a:gd name="T3" fmla="*/ 78442719 h 602"/>
              <a:gd name="T4" fmla="*/ 0 w 602"/>
              <a:gd name="T5" fmla="*/ 38764526 h 602"/>
              <a:gd name="T6" fmla="*/ 38764526 w 602"/>
              <a:gd name="T7" fmla="*/ 0 h 602"/>
              <a:gd name="T8" fmla="*/ 78442719 w 602"/>
              <a:gd name="T9" fmla="*/ 38764526 h 602"/>
              <a:gd name="T10" fmla="*/ 38764526 w 602"/>
              <a:gd name="T11" fmla="*/ 78442719 h 602"/>
              <a:gd name="T12" fmla="*/ 61866665 w 602"/>
              <a:gd name="T13" fmla="*/ 16576054 h 602"/>
              <a:gd name="T14" fmla="*/ 61866665 w 602"/>
              <a:gd name="T15" fmla="*/ 16576054 h 602"/>
              <a:gd name="T16" fmla="*/ 38764526 w 602"/>
              <a:gd name="T17" fmla="*/ 38764526 h 602"/>
              <a:gd name="T18" fmla="*/ 38764526 w 602"/>
              <a:gd name="T19" fmla="*/ 7308970 h 602"/>
              <a:gd name="T20" fmla="*/ 7439751 w 602"/>
              <a:gd name="T21" fmla="*/ 38764526 h 602"/>
              <a:gd name="T22" fmla="*/ 38764526 w 602"/>
              <a:gd name="T23" fmla="*/ 71002968 h 602"/>
              <a:gd name="T24" fmla="*/ 71002968 w 602"/>
              <a:gd name="T25" fmla="*/ 38764526 h 602"/>
              <a:gd name="T26" fmla="*/ 61866665 w 602"/>
              <a:gd name="T27" fmla="*/ 16576054 h 60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02" h="602">
                <a:moveTo>
                  <a:pt x="297" y="601"/>
                </a:moveTo>
                <a:lnTo>
                  <a:pt x="297" y="601"/>
                </a:lnTo>
                <a:cubicBezTo>
                  <a:pt x="135" y="601"/>
                  <a:pt x="0" y="466"/>
                  <a:pt x="0" y="297"/>
                </a:cubicBezTo>
                <a:cubicBezTo>
                  <a:pt x="0" y="134"/>
                  <a:pt x="135" y="0"/>
                  <a:pt x="297" y="0"/>
                </a:cubicBezTo>
                <a:cubicBezTo>
                  <a:pt x="467" y="0"/>
                  <a:pt x="601" y="134"/>
                  <a:pt x="601" y="297"/>
                </a:cubicBezTo>
                <a:cubicBezTo>
                  <a:pt x="601" y="466"/>
                  <a:pt x="467" y="601"/>
                  <a:pt x="297" y="601"/>
                </a:cubicBezTo>
                <a:close/>
                <a:moveTo>
                  <a:pt x="474" y="127"/>
                </a:moveTo>
                <a:lnTo>
                  <a:pt x="474" y="127"/>
                </a:lnTo>
                <a:cubicBezTo>
                  <a:pt x="297" y="297"/>
                  <a:pt x="297" y="297"/>
                  <a:pt x="297" y="297"/>
                </a:cubicBezTo>
                <a:cubicBezTo>
                  <a:pt x="297" y="56"/>
                  <a:pt x="297" y="56"/>
                  <a:pt x="297" y="56"/>
                </a:cubicBezTo>
                <a:cubicBezTo>
                  <a:pt x="163" y="56"/>
                  <a:pt x="57" y="162"/>
                  <a:pt x="57" y="297"/>
                </a:cubicBezTo>
                <a:cubicBezTo>
                  <a:pt x="57" y="431"/>
                  <a:pt x="163" y="544"/>
                  <a:pt x="297" y="544"/>
                </a:cubicBezTo>
                <a:cubicBezTo>
                  <a:pt x="431" y="544"/>
                  <a:pt x="544" y="431"/>
                  <a:pt x="544" y="297"/>
                </a:cubicBezTo>
                <a:cubicBezTo>
                  <a:pt x="544" y="233"/>
                  <a:pt x="516" y="169"/>
                  <a:pt x="474" y="127"/>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solidFill>
                <a:prstClr val="black"/>
              </a:solidFill>
            </a:endParaRPr>
          </a:p>
        </p:txBody>
      </p:sp>
      <p:sp>
        <p:nvSpPr>
          <p:cNvPr id="18" name="TextBox 17"/>
          <p:cNvSpPr txBox="1"/>
          <p:nvPr/>
        </p:nvSpPr>
        <p:spPr>
          <a:xfrm>
            <a:off x="593462" y="2204864"/>
            <a:ext cx="11191170" cy="2308324"/>
          </a:xfrm>
          <a:prstGeom prst="rect">
            <a:avLst/>
          </a:prstGeom>
          <a:noFill/>
        </p:spPr>
        <p:txBody>
          <a:bodyPr wrap="square" rtlCol="0">
            <a:spAutoFit/>
          </a:bodyPr>
          <a:lstStyle/>
          <a:p>
            <a:pPr marL="342900" indent="-342900">
              <a:lnSpc>
                <a:spcPct val="150000"/>
              </a:lnSpc>
              <a:buClr>
                <a:schemeClr val="tx1"/>
              </a:buClr>
              <a:buFont typeface="Arial" charset="0"/>
              <a:buChar char="•"/>
            </a:pPr>
            <a:r>
              <a:rPr lang="en-US" altLang="zh-CN" sz="2400" dirty="0">
                <a:solidFill>
                  <a:prstClr val="black"/>
                </a:solidFill>
                <a:latin typeface="微软雅黑 Light" panose="020B0502040204020203" pitchFamily="34" charset="-122"/>
                <a:ea typeface="微软雅黑 Light" panose="020B0502040204020203" pitchFamily="34" charset="-122"/>
              </a:rPr>
              <a:t>Python</a:t>
            </a:r>
            <a:r>
              <a:rPr lang="zh-CN" altLang="en-US" sz="2400" dirty="0">
                <a:solidFill>
                  <a:prstClr val="black"/>
                </a:solidFill>
                <a:latin typeface="微软雅黑 Light" panose="020B0502040204020203" pitchFamily="34" charset="-122"/>
                <a:ea typeface="微软雅黑 Light" panose="020B0502040204020203" pitchFamily="34" charset="-122"/>
              </a:rPr>
              <a:t>的正则表达式包</a:t>
            </a:r>
            <a:r>
              <a:rPr lang="en-US" altLang="zh-CN" sz="2400" dirty="0">
                <a:solidFill>
                  <a:prstClr val="black"/>
                </a:solidFill>
                <a:latin typeface="Monaco" charset="0"/>
                <a:ea typeface="Monaco" charset="0"/>
                <a:cs typeface="Monaco" charset="0"/>
              </a:rPr>
              <a:t>re</a:t>
            </a:r>
            <a:r>
              <a:rPr lang="zh-CN" altLang="en-US" sz="2400" dirty="0">
                <a:solidFill>
                  <a:prstClr val="black"/>
                </a:solidFill>
                <a:latin typeface="微软雅黑 Light" panose="020B0502040204020203" pitchFamily="34" charset="-122"/>
                <a:ea typeface="微软雅黑 Light" panose="020B0502040204020203" pitchFamily="34" charset="-122"/>
              </a:rPr>
              <a:t>中，最基本的类就</a:t>
            </a:r>
            <a:r>
              <a:rPr lang="zh-CN" altLang="en-US" sz="2400" dirty="0" smtClean="0">
                <a:solidFill>
                  <a:prstClr val="black"/>
                </a:solidFill>
                <a:latin typeface="微软雅黑 Light" panose="020B0502040204020203" pitchFamily="34" charset="-122"/>
                <a:ea typeface="微软雅黑 Light" panose="020B0502040204020203" pitchFamily="34" charset="-122"/>
              </a:rPr>
              <a:t>是 </a:t>
            </a:r>
            <a:r>
              <a:rPr lang="en-US" altLang="zh-CN" sz="2400" dirty="0">
                <a:solidFill>
                  <a:prstClr val="black"/>
                </a:solidFill>
                <a:latin typeface="Monaco" charset="0"/>
                <a:ea typeface="Monaco" charset="0"/>
                <a:cs typeface="Monaco" charset="0"/>
              </a:rPr>
              <a:t>p</a:t>
            </a:r>
            <a:r>
              <a:rPr lang="en-US" altLang="zh-CN" sz="2400" dirty="0" smtClean="0">
                <a:solidFill>
                  <a:prstClr val="black"/>
                </a:solidFill>
                <a:latin typeface="Monaco" charset="0"/>
                <a:ea typeface="Monaco" charset="0"/>
                <a:cs typeface="Monaco" charset="0"/>
              </a:rPr>
              <a:t>attern</a:t>
            </a:r>
            <a:endParaRPr lang="en-US" altLang="zh-CN" sz="2400" dirty="0">
              <a:solidFill>
                <a:prstClr val="black"/>
              </a:solidFill>
              <a:latin typeface="Monaco" charset="0"/>
              <a:ea typeface="Monaco" charset="0"/>
              <a:cs typeface="Monaco" charset="0"/>
            </a:endParaRPr>
          </a:p>
          <a:p>
            <a:pPr marL="342900" indent="-342900">
              <a:lnSpc>
                <a:spcPct val="150000"/>
              </a:lnSpc>
              <a:buClr>
                <a:schemeClr val="tx1"/>
              </a:buClr>
              <a:buFont typeface="Arial" charset="0"/>
              <a:buChar char="•"/>
            </a:pPr>
            <a:r>
              <a:rPr lang="zh-CN" altLang="en-US" sz="2400" dirty="0">
                <a:solidFill>
                  <a:prstClr val="black"/>
                </a:solidFill>
                <a:latin typeface="微软雅黑 Light" panose="020B0502040204020203" pitchFamily="34" charset="-122"/>
                <a:ea typeface="微软雅黑 Light" panose="020B0502040204020203" pitchFamily="34" charset="-122"/>
              </a:rPr>
              <a:t>正则表达式的对象可以从普通的字符串生成，语句为</a:t>
            </a:r>
            <a:r>
              <a:rPr lang="zh-CN" altLang="en-US" sz="2400" dirty="0" smtClean="0">
                <a:solidFill>
                  <a:prstClr val="black"/>
                </a:solidFill>
                <a:latin typeface="微软雅黑 Light" panose="020B0502040204020203" pitchFamily="34" charset="-122"/>
                <a:ea typeface="微软雅黑 Light" panose="020B0502040204020203" pitchFamily="34" charset="-122"/>
              </a:rPr>
              <a:t>：</a:t>
            </a:r>
            <a:endParaRPr lang="en-US" altLang="zh-CN" sz="2400" dirty="0" smtClean="0">
              <a:solidFill>
                <a:prstClr val="black"/>
              </a:solidFill>
              <a:latin typeface="微软雅黑 Light" panose="020B0502040204020203" pitchFamily="34" charset="-122"/>
              <a:ea typeface="微软雅黑 Light" panose="020B0502040204020203" pitchFamily="34" charset="-122"/>
            </a:endParaRPr>
          </a:p>
          <a:p>
            <a:pPr marL="342900" indent="-342900">
              <a:lnSpc>
                <a:spcPct val="150000"/>
              </a:lnSpc>
              <a:buClr>
                <a:schemeClr val="tx1"/>
              </a:buClr>
              <a:buFont typeface="Arial" charset="0"/>
              <a:buChar char="•"/>
            </a:pPr>
            <a:endParaRPr lang="en-US" altLang="zh-CN" sz="2400" dirty="0">
              <a:solidFill>
                <a:prstClr val="black"/>
              </a:solidFill>
              <a:latin typeface="微软雅黑 Light" panose="020B0502040204020203" pitchFamily="34" charset="-122"/>
              <a:ea typeface="微软雅黑 Light" panose="020B0502040204020203" pitchFamily="34" charset="-122"/>
            </a:endParaRPr>
          </a:p>
          <a:p>
            <a:pPr>
              <a:lnSpc>
                <a:spcPct val="150000"/>
              </a:lnSpc>
              <a:buClr>
                <a:schemeClr val="tx1"/>
              </a:buClr>
            </a:pPr>
            <a:r>
              <a:rPr lang="en-US" altLang="zh-CN" sz="2400" dirty="0">
                <a:solidFill>
                  <a:prstClr val="black"/>
                </a:solidFill>
                <a:latin typeface="微软雅黑 Light" panose="020B0502040204020203" pitchFamily="34" charset="-122"/>
                <a:ea typeface="微软雅黑 Light" panose="020B0502040204020203" pitchFamily="34" charset="-122"/>
              </a:rPr>
              <a:t>			</a:t>
            </a:r>
            <a:r>
              <a:rPr lang="en-US" altLang="zh-CN" sz="2400" b="1" dirty="0">
                <a:latin typeface="Monaco"/>
                <a:ea typeface="微软雅黑 Light" panose="020B0502040204020203" pitchFamily="34" charset="-122"/>
              </a:rPr>
              <a:t>r1 = </a:t>
            </a:r>
            <a:r>
              <a:rPr lang="en-US" altLang="zh-CN" sz="2400" b="1" dirty="0" err="1">
                <a:latin typeface="Monaco"/>
                <a:ea typeface="微软雅黑 Light" panose="020B0502040204020203" pitchFamily="34" charset="-122"/>
              </a:rPr>
              <a:t>re.compile</a:t>
            </a:r>
            <a:r>
              <a:rPr lang="en-US" altLang="zh-CN" sz="2400" b="1" dirty="0">
                <a:latin typeface="Monaco"/>
                <a:ea typeface="微软雅黑 Light" panose="020B0502040204020203" pitchFamily="34" charset="-122"/>
              </a:rPr>
              <a:t>(</a:t>
            </a:r>
            <a:r>
              <a:rPr lang="zh-CN" altLang="en-US" sz="2400" b="1" dirty="0">
                <a:latin typeface="Monaco"/>
                <a:ea typeface="微软雅黑 Light" panose="020B0502040204020203" pitchFamily="34" charset="-122"/>
              </a:rPr>
              <a:t>普通字符串</a:t>
            </a:r>
            <a:r>
              <a:rPr lang="en-US" altLang="zh-CN" sz="2400" b="1" dirty="0">
                <a:latin typeface="Monaco"/>
                <a:ea typeface="微软雅黑 Light" panose="020B0502040204020203" pitchFamily="34" charset="-122"/>
              </a:rPr>
              <a:t>) </a:t>
            </a:r>
          </a:p>
        </p:txBody>
      </p:sp>
    </p:spTree>
    <p:extLst>
      <p:ext uri="{BB962C8B-B14F-4D97-AF65-F5344CB8AC3E}">
        <p14:creationId xmlns:p14="http://schemas.microsoft.com/office/powerpoint/2010/main" xmlns="" val="3526866522"/>
      </p:ext>
    </p:extLst>
  </p:cSld>
  <p:clrMapOvr>
    <a:masterClrMapping/>
  </p:clrMapOvr>
  <p:timing>
    <p:tnLst>
      <p:par>
        <p:cTn id="1" dur="indefinite" restart="never" nodeType="tmRoot"/>
      </p:par>
    </p:tnLst>
  </p:timing>
</p:sld>
</file>

<file path=ppt/slides/slide3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文本框 5"/>
          <p:cNvSpPr txBox="1"/>
          <p:nvPr/>
        </p:nvSpPr>
        <p:spPr>
          <a:xfrm>
            <a:off x="911424" y="836712"/>
            <a:ext cx="2664296" cy="400110"/>
          </a:xfrm>
          <a:prstGeom prst="rect">
            <a:avLst/>
          </a:prstGeom>
          <a:noFill/>
        </p:spPr>
        <p:txBody>
          <a:bodyPr wrap="square" rtlCol="0">
            <a:spAutoFit/>
          </a:bodyPr>
          <a:lstStyle/>
          <a:p>
            <a:r>
              <a:rPr lang="zh-CN" altLang="en-US" sz="2000" dirty="0">
                <a:solidFill>
                  <a:prstClr val="white"/>
                </a:solidFill>
                <a:latin typeface="微软雅黑 Light" panose="020B0502040204020203" pitchFamily="34" charset="-122"/>
                <a:ea typeface="微软雅黑 Light" panose="020B0502040204020203" pitchFamily="34" charset="-122"/>
              </a:rPr>
              <a:t>聚类分析</a:t>
            </a:r>
          </a:p>
        </p:txBody>
      </p:sp>
      <p:sp>
        <p:nvSpPr>
          <p:cNvPr id="16" name="文本框 5"/>
          <p:cNvSpPr txBox="1"/>
          <p:nvPr/>
        </p:nvSpPr>
        <p:spPr>
          <a:xfrm>
            <a:off x="953786" y="709485"/>
            <a:ext cx="3414022" cy="523220"/>
          </a:xfrm>
          <a:prstGeom prst="rect">
            <a:avLst/>
          </a:prstGeom>
          <a:noFill/>
        </p:spPr>
        <p:txBody>
          <a:bodyPr wrap="square" rtlCol="0">
            <a:spAutoFit/>
          </a:bodyPr>
          <a:lstStyle/>
          <a:p>
            <a:r>
              <a:rPr lang="en-US" altLang="zh-CN" sz="2800" dirty="0" smtClean="0">
                <a:solidFill>
                  <a:prstClr val="white"/>
                </a:solidFill>
                <a:latin typeface="微软雅黑 Light" panose="020B0502040204020203" pitchFamily="34" charset="-122"/>
                <a:ea typeface="微软雅黑 Light" panose="020B0502040204020203" pitchFamily="34" charset="-122"/>
              </a:rPr>
              <a:t>re</a:t>
            </a:r>
            <a:r>
              <a:rPr lang="zh-CN" altLang="en-US" sz="2800" dirty="0" smtClean="0">
                <a:solidFill>
                  <a:prstClr val="white"/>
                </a:solidFill>
                <a:latin typeface="微软雅黑 Light" panose="020B0502040204020203" pitchFamily="34" charset="-122"/>
                <a:ea typeface="微软雅黑 Light" panose="020B0502040204020203" pitchFamily="34" charset="-122"/>
              </a:rPr>
              <a:t>模块</a:t>
            </a:r>
            <a:endParaRPr lang="zh-CN" altLang="en-US" sz="2800" dirty="0">
              <a:solidFill>
                <a:prstClr val="white"/>
              </a:solidFill>
              <a:latin typeface="微软雅黑 Light" panose="020B0502040204020203" pitchFamily="34" charset="-122"/>
              <a:ea typeface="微软雅黑 Light" panose="020B0502040204020203" pitchFamily="34" charset="-122"/>
            </a:endParaRPr>
          </a:p>
        </p:txBody>
      </p:sp>
      <p:sp>
        <p:nvSpPr>
          <p:cNvPr id="18" name="TextBox 17"/>
          <p:cNvSpPr txBox="1"/>
          <p:nvPr/>
        </p:nvSpPr>
        <p:spPr>
          <a:xfrm>
            <a:off x="491316" y="1639758"/>
            <a:ext cx="11191170" cy="4524315"/>
          </a:xfrm>
          <a:prstGeom prst="rect">
            <a:avLst/>
          </a:prstGeom>
          <a:noFill/>
        </p:spPr>
        <p:txBody>
          <a:bodyPr wrap="square" rtlCol="0">
            <a:spAutoFit/>
          </a:bodyPr>
          <a:lstStyle/>
          <a:p>
            <a:pPr marL="342900" indent="-342900">
              <a:lnSpc>
                <a:spcPct val="150000"/>
              </a:lnSpc>
              <a:buClr>
                <a:srgbClr val="3BBC5D"/>
              </a:buClr>
              <a:buFont typeface="Wingdings" panose="05000000000000000000" pitchFamily="2" charset="2"/>
              <a:buChar char="l"/>
            </a:pPr>
            <a:r>
              <a:rPr lang="zh-CN" altLang="en-US" sz="2400" dirty="0">
                <a:solidFill>
                  <a:prstClr val="black"/>
                </a:solidFill>
                <a:latin typeface="微软雅黑 Light" panose="020B0502040204020203" pitchFamily="34" charset="-122"/>
                <a:ea typeface="微软雅黑 Light" panose="020B0502040204020203" pitchFamily="34" charset="-122"/>
              </a:rPr>
              <a:t>利用特殊字符与普通字符进行搭配</a:t>
            </a:r>
            <a:r>
              <a:rPr lang="zh-CN" altLang="en-US" sz="2400" dirty="0" smtClean="0">
                <a:solidFill>
                  <a:prstClr val="black"/>
                </a:solidFill>
                <a:latin typeface="微软雅黑 Light" panose="020B0502040204020203" pitchFamily="34" charset="-122"/>
                <a:ea typeface="微软雅黑 Light" panose="020B0502040204020203" pitchFamily="34" charset="-122"/>
              </a:rPr>
              <a:t>，就可以</a:t>
            </a:r>
            <a:r>
              <a:rPr lang="zh-CN" altLang="en-US" sz="2400" dirty="0">
                <a:solidFill>
                  <a:prstClr val="black"/>
                </a:solidFill>
                <a:latin typeface="微软雅黑 Light" panose="020B0502040204020203" pitchFamily="34" charset="-122"/>
                <a:ea typeface="微软雅黑 Light" panose="020B0502040204020203" pitchFamily="34" charset="-122"/>
              </a:rPr>
              <a:t>设计出各种各种的正则表达式，以满足我们的需要。</a:t>
            </a:r>
            <a:endParaRPr lang="en-US" altLang="zh-CN" sz="2400" dirty="0">
              <a:solidFill>
                <a:prstClr val="black"/>
              </a:solidFill>
              <a:latin typeface="微软雅黑 Light" panose="020B0502040204020203" pitchFamily="34" charset="-122"/>
              <a:ea typeface="微软雅黑 Light" panose="020B0502040204020203" pitchFamily="34" charset="-122"/>
            </a:endParaRPr>
          </a:p>
          <a:p>
            <a:pPr marL="342900" indent="-342900">
              <a:lnSpc>
                <a:spcPct val="150000"/>
              </a:lnSpc>
              <a:buClr>
                <a:srgbClr val="3BBC5D"/>
              </a:buClr>
              <a:buFont typeface="Wingdings" panose="05000000000000000000" pitchFamily="2" charset="2"/>
              <a:buChar char="l"/>
            </a:pPr>
            <a:r>
              <a:rPr lang="zh-CN" altLang="en-US" sz="2400" dirty="0">
                <a:solidFill>
                  <a:prstClr val="black"/>
                </a:solidFill>
                <a:latin typeface="微软雅黑 Light" panose="020B0502040204020203" pitchFamily="34" charset="-122"/>
                <a:ea typeface="微软雅黑 Light" panose="020B0502040204020203" pitchFamily="34" charset="-122"/>
              </a:rPr>
              <a:t>如前面所介绍的，当我们以正则表达式的语法写出了一个普通的字符串，并执行</a:t>
            </a:r>
            <a:r>
              <a:rPr lang="en-US" altLang="zh-CN" sz="2400" b="1" dirty="0">
                <a:latin typeface="Monaco"/>
                <a:ea typeface="微软雅黑 Light" panose="020B0502040204020203" pitchFamily="34" charset="-122"/>
              </a:rPr>
              <a:t>r1 </a:t>
            </a:r>
            <a:r>
              <a:rPr lang="en-US" altLang="zh-CN" sz="2400" dirty="0">
                <a:solidFill>
                  <a:prstClr val="black"/>
                </a:solidFill>
                <a:latin typeface="微软雅黑 Light" panose="020B0502040204020203" pitchFamily="34" charset="-122"/>
                <a:ea typeface="微软雅黑 Light" panose="020B0502040204020203" pitchFamily="34" charset="-122"/>
              </a:rPr>
              <a:t>= </a:t>
            </a:r>
            <a:r>
              <a:rPr lang="en-US" altLang="zh-CN" sz="2400" b="1" dirty="0" err="1">
                <a:latin typeface="Monaco"/>
                <a:ea typeface="微软雅黑 Light" panose="020B0502040204020203" pitchFamily="34" charset="-122"/>
              </a:rPr>
              <a:t>re.compile</a:t>
            </a:r>
            <a:r>
              <a:rPr lang="en-US" altLang="zh-CN" sz="2400" dirty="0">
                <a:solidFill>
                  <a:prstClr val="black"/>
                </a:solidFill>
                <a:latin typeface="微软雅黑 Light" panose="020B0502040204020203" pitchFamily="34" charset="-122"/>
                <a:ea typeface="微软雅黑 Light" panose="020B0502040204020203" pitchFamily="34" charset="-122"/>
              </a:rPr>
              <a:t>(</a:t>
            </a:r>
            <a:r>
              <a:rPr lang="zh-CN" altLang="en-US" sz="2400" dirty="0">
                <a:solidFill>
                  <a:prstClr val="black"/>
                </a:solidFill>
                <a:latin typeface="微软雅黑 Light" panose="020B0502040204020203" pitchFamily="34" charset="-122"/>
                <a:ea typeface="微软雅黑 Light" panose="020B0502040204020203" pitchFamily="34" charset="-122"/>
              </a:rPr>
              <a:t>普通字符串</a:t>
            </a:r>
            <a:r>
              <a:rPr lang="en-US" altLang="zh-CN" sz="2400" dirty="0">
                <a:solidFill>
                  <a:prstClr val="black"/>
                </a:solidFill>
                <a:latin typeface="微软雅黑 Light" panose="020B0502040204020203" pitchFamily="34" charset="-122"/>
                <a:ea typeface="微软雅黑 Light" panose="020B0502040204020203" pitchFamily="34" charset="-122"/>
              </a:rPr>
              <a:t>) </a:t>
            </a:r>
            <a:r>
              <a:rPr lang="zh-CN" altLang="en-US" sz="2400" dirty="0">
                <a:solidFill>
                  <a:prstClr val="black"/>
                </a:solidFill>
                <a:latin typeface="微软雅黑 Light" panose="020B0502040204020203" pitchFamily="34" charset="-122"/>
                <a:ea typeface="微软雅黑 Light" panose="020B0502040204020203" pitchFamily="34" charset="-122"/>
              </a:rPr>
              <a:t>语句之后，</a:t>
            </a:r>
            <a:r>
              <a:rPr lang="en-US" altLang="zh-CN" sz="2400" b="1" dirty="0">
                <a:latin typeface="Monaco"/>
                <a:ea typeface="微软雅黑 Light" panose="020B0502040204020203" pitchFamily="34" charset="-122"/>
              </a:rPr>
              <a:t>r1</a:t>
            </a:r>
            <a:r>
              <a:rPr lang="zh-CN" altLang="en-US" sz="2400" dirty="0">
                <a:solidFill>
                  <a:prstClr val="black"/>
                </a:solidFill>
                <a:latin typeface="微软雅黑 Light" panose="020B0502040204020203" pitchFamily="34" charset="-122"/>
                <a:ea typeface="微软雅黑 Light" panose="020B0502040204020203" pitchFamily="34" charset="-122"/>
              </a:rPr>
              <a:t>就成为了一个正则表达式对象，可以按照正则表达式的规则来匹配各种字符串。</a:t>
            </a:r>
            <a:endParaRPr lang="en-US" altLang="zh-CN" sz="2400" dirty="0">
              <a:solidFill>
                <a:prstClr val="black"/>
              </a:solidFill>
              <a:latin typeface="微软雅黑 Light" panose="020B0502040204020203" pitchFamily="34" charset="-122"/>
              <a:ea typeface="微软雅黑 Light" panose="020B0502040204020203" pitchFamily="34" charset="-122"/>
            </a:endParaRPr>
          </a:p>
          <a:p>
            <a:pPr marL="342900" indent="-342900">
              <a:lnSpc>
                <a:spcPct val="150000"/>
              </a:lnSpc>
              <a:buClr>
                <a:srgbClr val="3BBC5D"/>
              </a:buClr>
              <a:buFont typeface="Wingdings" panose="05000000000000000000" pitchFamily="2" charset="2"/>
              <a:buChar char="l"/>
            </a:pPr>
            <a:r>
              <a:rPr lang="zh-CN" altLang="en-US" sz="2400" dirty="0" smtClean="0">
                <a:solidFill>
                  <a:prstClr val="black"/>
                </a:solidFill>
                <a:latin typeface="微软雅黑 Light" panose="020B0502040204020203" pitchFamily="34" charset="-122"/>
                <a:ea typeface="微软雅黑 Light" panose="020B0502040204020203" pitchFamily="34" charset="-122"/>
              </a:rPr>
              <a:t>下面我们将介绍</a:t>
            </a:r>
            <a:r>
              <a:rPr lang="en-US" altLang="zh-CN" sz="2400" b="1" dirty="0">
                <a:latin typeface="Monaco"/>
                <a:ea typeface="微软雅黑 Light" panose="020B0502040204020203" pitchFamily="34" charset="-122"/>
              </a:rPr>
              <a:t>re</a:t>
            </a:r>
            <a:r>
              <a:rPr lang="zh-CN" altLang="en-US" sz="2400" dirty="0" smtClean="0">
                <a:solidFill>
                  <a:prstClr val="black"/>
                </a:solidFill>
                <a:latin typeface="微软雅黑 Light" panose="020B0502040204020203" pitchFamily="34" charset="-122"/>
                <a:ea typeface="微软雅黑 Light" panose="020B0502040204020203" pitchFamily="34" charset="-122"/>
              </a:rPr>
              <a:t>模块中，正则表达式的各种使用方式。我们可以调用各种函数，来使用这些正则表达式。</a:t>
            </a:r>
            <a:endParaRPr lang="en-US" altLang="zh-CN" sz="2400" dirty="0" smtClean="0">
              <a:solidFill>
                <a:prstClr val="black"/>
              </a:solidFill>
              <a:latin typeface="微软雅黑 Light" panose="020B0502040204020203" pitchFamily="34" charset="-122"/>
              <a:ea typeface="微软雅黑 Light" panose="020B0502040204020203" pitchFamily="34" charset="-122"/>
            </a:endParaRPr>
          </a:p>
          <a:p>
            <a:pPr marL="342900" indent="-342900">
              <a:lnSpc>
                <a:spcPct val="150000"/>
              </a:lnSpc>
              <a:buClr>
                <a:srgbClr val="3BBC5D"/>
              </a:buClr>
              <a:buFont typeface="Wingdings" panose="05000000000000000000" pitchFamily="2" charset="2"/>
              <a:buChar char="l"/>
            </a:pPr>
            <a:endParaRPr lang="en-US" altLang="zh-CN" sz="2400" dirty="0" smtClean="0">
              <a:solidFill>
                <a:prstClr val="black"/>
              </a:solidFill>
              <a:latin typeface="微软雅黑 Light" panose="020B0502040204020203" pitchFamily="34" charset="-122"/>
              <a:ea typeface="微软雅黑 Light" panose="020B0502040204020203" pitchFamily="34" charset="-122"/>
            </a:endParaRPr>
          </a:p>
        </p:txBody>
      </p:sp>
      <p:sp>
        <p:nvSpPr>
          <p:cNvPr id="8" name="矩形 28"/>
          <p:cNvSpPr/>
          <p:nvPr/>
        </p:nvSpPr>
        <p:spPr>
          <a:xfrm>
            <a:off x="-18898" y="671163"/>
            <a:ext cx="510214"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
        <p:nvSpPr>
          <p:cNvPr id="9" name="标题 8"/>
          <p:cNvSpPr txBox="1">
            <a:spLocks/>
          </p:cNvSpPr>
          <p:nvPr/>
        </p:nvSpPr>
        <p:spPr>
          <a:xfrm>
            <a:off x="911424" y="579766"/>
            <a:ext cx="10515600" cy="7810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微软雅黑 Light" panose="020B0502040204020203" pitchFamily="34" charset="-122"/>
                <a:ea typeface="微软雅黑 Light" panose="020B0502040204020203" pitchFamily="34" charset="-122"/>
                <a:cs typeface="+mj-cs"/>
              </a:defRPr>
            </a:lvl1pPr>
          </a:lstStyle>
          <a:p>
            <a:r>
              <a:rPr lang="en-US" altLang="zh-CN" sz="3200" b="1" dirty="0">
                <a:solidFill>
                  <a:srgbClr val="942124"/>
                </a:solidFill>
                <a:latin typeface="Monaco" charset="0"/>
                <a:ea typeface="Monaco" charset="0"/>
                <a:cs typeface="Monaco" charset="0"/>
              </a:rPr>
              <a:t>r</a:t>
            </a:r>
            <a:r>
              <a:rPr lang="en-US" altLang="zh-CN" sz="3200" b="1" dirty="0" smtClean="0">
                <a:solidFill>
                  <a:srgbClr val="942124"/>
                </a:solidFill>
                <a:latin typeface="Monaco" charset="0"/>
                <a:ea typeface="Monaco" charset="0"/>
                <a:cs typeface="Monaco" charset="0"/>
              </a:rPr>
              <a:t>e</a:t>
            </a:r>
            <a:r>
              <a:rPr lang="zh-CN" altLang="en-US" sz="3200" b="1" dirty="0" smtClean="0">
                <a:solidFill>
                  <a:srgbClr val="942124"/>
                </a:solidFill>
                <a:cs typeface="+mn-cs"/>
              </a:rPr>
              <a:t>模块</a:t>
            </a:r>
            <a:endParaRPr lang="zh-CN" altLang="en-US" sz="3200" b="1" dirty="0">
              <a:solidFill>
                <a:srgbClr val="942124"/>
              </a:solidFill>
              <a:cs typeface="+mn-cs"/>
            </a:endParaRPr>
          </a:p>
        </p:txBody>
      </p:sp>
    </p:spTree>
    <p:extLst>
      <p:ext uri="{BB962C8B-B14F-4D97-AF65-F5344CB8AC3E}">
        <p14:creationId xmlns:p14="http://schemas.microsoft.com/office/powerpoint/2010/main" xmlns="" val="4026691373"/>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文本框 5"/>
          <p:cNvSpPr txBox="1"/>
          <p:nvPr/>
        </p:nvSpPr>
        <p:spPr>
          <a:xfrm>
            <a:off x="911424" y="836712"/>
            <a:ext cx="2664296" cy="400110"/>
          </a:xfrm>
          <a:prstGeom prst="rect">
            <a:avLst/>
          </a:prstGeom>
          <a:noFill/>
        </p:spPr>
        <p:txBody>
          <a:bodyPr wrap="square" rtlCol="0">
            <a:spAutoFit/>
          </a:bodyPr>
          <a:lstStyle/>
          <a:p>
            <a:r>
              <a:rPr lang="zh-CN" altLang="en-US" sz="2000" dirty="0">
                <a:solidFill>
                  <a:prstClr val="white"/>
                </a:solidFill>
                <a:latin typeface="微软雅黑 Light" panose="020B0502040204020203" pitchFamily="34" charset="-122"/>
                <a:ea typeface="微软雅黑 Light" panose="020B0502040204020203" pitchFamily="34" charset="-122"/>
              </a:rPr>
              <a:t>聚类分析</a:t>
            </a:r>
          </a:p>
        </p:txBody>
      </p:sp>
      <p:sp>
        <p:nvSpPr>
          <p:cNvPr id="16" name="文本框 5"/>
          <p:cNvSpPr txBox="1"/>
          <p:nvPr/>
        </p:nvSpPr>
        <p:spPr>
          <a:xfrm>
            <a:off x="953786" y="709485"/>
            <a:ext cx="3414022" cy="523220"/>
          </a:xfrm>
          <a:prstGeom prst="rect">
            <a:avLst/>
          </a:prstGeom>
          <a:noFill/>
        </p:spPr>
        <p:txBody>
          <a:bodyPr wrap="square" rtlCol="0">
            <a:spAutoFit/>
          </a:bodyPr>
          <a:lstStyle/>
          <a:p>
            <a:r>
              <a:rPr lang="en-US" altLang="zh-CN" sz="2800" dirty="0" smtClean="0">
                <a:solidFill>
                  <a:prstClr val="white"/>
                </a:solidFill>
                <a:latin typeface="微软雅黑 Light" panose="020B0502040204020203" pitchFamily="34" charset="-122"/>
                <a:ea typeface="微软雅黑 Light" panose="020B0502040204020203" pitchFamily="34" charset="-122"/>
              </a:rPr>
              <a:t>re</a:t>
            </a:r>
            <a:r>
              <a:rPr lang="zh-CN" altLang="en-US" sz="2800" dirty="0" smtClean="0">
                <a:solidFill>
                  <a:prstClr val="white"/>
                </a:solidFill>
                <a:latin typeface="微软雅黑 Light" panose="020B0502040204020203" pitchFamily="34" charset="-122"/>
                <a:ea typeface="微软雅黑 Light" panose="020B0502040204020203" pitchFamily="34" charset="-122"/>
              </a:rPr>
              <a:t>模块</a:t>
            </a:r>
            <a:endParaRPr lang="zh-CN" altLang="en-US" sz="2800" dirty="0">
              <a:solidFill>
                <a:prstClr val="white"/>
              </a:solidFill>
              <a:latin typeface="微软雅黑 Light" panose="020B0502040204020203" pitchFamily="34" charset="-122"/>
              <a:ea typeface="微软雅黑 Light" panose="020B0502040204020203" pitchFamily="34" charset="-122"/>
            </a:endParaRPr>
          </a:p>
        </p:txBody>
      </p:sp>
      <p:sp>
        <p:nvSpPr>
          <p:cNvPr id="18" name="TextBox 17"/>
          <p:cNvSpPr txBox="1"/>
          <p:nvPr/>
        </p:nvSpPr>
        <p:spPr>
          <a:xfrm>
            <a:off x="380209" y="4246245"/>
            <a:ext cx="11191170" cy="1754326"/>
          </a:xfrm>
          <a:prstGeom prst="rect">
            <a:avLst/>
          </a:prstGeom>
          <a:noFill/>
        </p:spPr>
        <p:txBody>
          <a:bodyPr wrap="square" rtlCol="0">
            <a:spAutoFit/>
          </a:bodyPr>
          <a:lstStyle/>
          <a:p>
            <a:endParaRPr lang="en-US" altLang="zh-CN" sz="2400" dirty="0" smtClean="0">
              <a:solidFill>
                <a:prstClr val="black"/>
              </a:solidFill>
              <a:latin typeface="微软雅黑 Light" panose="020B0502040204020203" pitchFamily="34" charset="-122"/>
              <a:ea typeface="微软雅黑 Light" panose="020B0502040204020203" pitchFamily="34" charset="-122"/>
            </a:endParaRPr>
          </a:p>
          <a:p>
            <a:endParaRPr lang="en-US" altLang="zh-CN" sz="2400" dirty="0" smtClean="0">
              <a:solidFill>
                <a:prstClr val="black"/>
              </a:solidFill>
              <a:latin typeface="微软雅黑 Light" panose="020B0502040204020203" pitchFamily="34" charset="-122"/>
              <a:ea typeface="微软雅黑 Light" panose="020B0502040204020203" pitchFamily="34" charset="-122"/>
            </a:endParaRPr>
          </a:p>
          <a:p>
            <a:endParaRPr lang="en-US" altLang="zh-CN" sz="2400" dirty="0" smtClean="0">
              <a:solidFill>
                <a:prstClr val="black"/>
              </a:solidFill>
              <a:latin typeface="微软雅黑 Light" panose="020B0502040204020203" pitchFamily="34" charset="-122"/>
              <a:ea typeface="微软雅黑 Light" panose="020B0502040204020203" pitchFamily="34" charset="-122"/>
            </a:endParaRPr>
          </a:p>
          <a:p>
            <a:pPr marL="342900" indent="-342900">
              <a:lnSpc>
                <a:spcPct val="150000"/>
              </a:lnSpc>
              <a:buClr>
                <a:srgbClr val="3BBC5D"/>
              </a:buClr>
              <a:buFont typeface="Wingdings" panose="05000000000000000000" pitchFamily="2" charset="2"/>
              <a:buChar char="l"/>
            </a:pPr>
            <a:endParaRPr lang="en-US" altLang="zh-CN" sz="2400" dirty="0">
              <a:solidFill>
                <a:prstClr val="black"/>
              </a:solidFill>
              <a:latin typeface="微软雅黑 Light" panose="020B0502040204020203" pitchFamily="34" charset="-122"/>
              <a:ea typeface="微软雅黑 Light" panose="020B0502040204020203" pitchFamily="34" charset="-122"/>
            </a:endParaRPr>
          </a:p>
        </p:txBody>
      </p:sp>
      <p:sp>
        <p:nvSpPr>
          <p:cNvPr id="11" name="TextBox 17"/>
          <p:cNvSpPr txBox="1"/>
          <p:nvPr/>
        </p:nvSpPr>
        <p:spPr>
          <a:xfrm>
            <a:off x="92209" y="1438085"/>
            <a:ext cx="11191170" cy="5632311"/>
          </a:xfrm>
          <a:prstGeom prst="rect">
            <a:avLst/>
          </a:prstGeom>
          <a:noFill/>
        </p:spPr>
        <p:txBody>
          <a:bodyPr wrap="square" rtlCol="0">
            <a:spAutoFit/>
          </a:bodyPr>
          <a:lstStyle/>
          <a:p>
            <a:pPr marL="342900" indent="-342900">
              <a:lnSpc>
                <a:spcPct val="150000"/>
              </a:lnSpc>
              <a:buClr>
                <a:srgbClr val="3BBC5D"/>
              </a:buClr>
              <a:buFont typeface="Wingdings" panose="05000000000000000000" pitchFamily="2" charset="2"/>
              <a:buChar char="l"/>
            </a:pPr>
            <a:r>
              <a:rPr lang="zh-CN" altLang="en-US" sz="2400" dirty="0" smtClean="0">
                <a:solidFill>
                  <a:prstClr val="black"/>
                </a:solidFill>
                <a:latin typeface="微软雅黑 Light" panose="020B0502040204020203" pitchFamily="34" charset="-122"/>
                <a:ea typeface="微软雅黑 Light" panose="020B0502040204020203" pitchFamily="34" charset="-122"/>
              </a:rPr>
              <a:t>事实上，使用上述几个函数的方式有两种</a:t>
            </a:r>
            <a:r>
              <a:rPr lang="en-US" altLang="zh-CN" sz="2400" dirty="0" smtClean="0">
                <a:solidFill>
                  <a:prstClr val="black"/>
                </a:solidFill>
                <a:latin typeface="微软雅黑 Light" panose="020B0502040204020203" pitchFamily="34" charset="-122"/>
                <a:ea typeface="微软雅黑 Light" panose="020B0502040204020203" pitchFamily="34" charset="-122"/>
              </a:rPr>
              <a:t>——</a:t>
            </a:r>
            <a:r>
              <a:rPr lang="zh-CN" altLang="en-US" sz="2400" dirty="0" smtClean="0">
                <a:solidFill>
                  <a:prstClr val="black"/>
                </a:solidFill>
                <a:latin typeface="微软雅黑 Light" panose="020B0502040204020203" pitchFamily="34" charset="-122"/>
                <a:ea typeface="微软雅黑 Light" panose="020B0502040204020203" pitchFamily="34" charset="-122"/>
              </a:rPr>
              <a:t>将其作为一般的函数，或者将其作为正则表达式对象的方法。</a:t>
            </a:r>
            <a:endParaRPr lang="en-US" altLang="zh-CN" sz="2400" dirty="0" smtClean="0">
              <a:solidFill>
                <a:prstClr val="black"/>
              </a:solidFill>
              <a:latin typeface="微软雅黑 Light" panose="020B0502040204020203" pitchFamily="34" charset="-122"/>
              <a:ea typeface="微软雅黑 Light" panose="020B0502040204020203" pitchFamily="34" charset="-122"/>
            </a:endParaRPr>
          </a:p>
          <a:p>
            <a:pPr marL="342900" indent="-342900">
              <a:lnSpc>
                <a:spcPct val="150000"/>
              </a:lnSpc>
              <a:buClr>
                <a:srgbClr val="3BBC5D"/>
              </a:buClr>
              <a:buFont typeface="Wingdings" panose="05000000000000000000" pitchFamily="2" charset="2"/>
              <a:buChar char="l"/>
            </a:pPr>
            <a:r>
              <a:rPr lang="zh-CN" altLang="en-US" sz="2400" dirty="0" smtClean="0">
                <a:solidFill>
                  <a:prstClr val="black"/>
                </a:solidFill>
                <a:latin typeface="微软雅黑 Light" panose="020B0502040204020203" pitchFamily="34" charset="-122"/>
                <a:ea typeface="微软雅黑 Light" panose="020B0502040204020203" pitchFamily="34" charset="-122"/>
              </a:rPr>
              <a:t>例如使用</a:t>
            </a:r>
            <a:r>
              <a:rPr lang="en-US" altLang="zh-CN" sz="2400" b="1" dirty="0">
                <a:latin typeface="Monaco"/>
                <a:ea typeface="微软雅黑 Light" panose="020B0502040204020203" pitchFamily="34" charset="-122"/>
              </a:rPr>
              <a:t>search</a:t>
            </a:r>
            <a:r>
              <a:rPr lang="zh-CN" altLang="en-US" sz="2400" dirty="0" smtClean="0">
                <a:solidFill>
                  <a:prstClr val="black"/>
                </a:solidFill>
                <a:latin typeface="微软雅黑 Light" panose="020B0502040204020203" pitchFamily="34" charset="-122"/>
                <a:ea typeface="微软雅黑 Light" panose="020B0502040204020203" pitchFamily="34" charset="-122"/>
              </a:rPr>
              <a:t>函数的时候，我们有两种等价的方式：</a:t>
            </a:r>
            <a:endParaRPr lang="en-US" altLang="zh-CN" sz="2400" dirty="0" smtClean="0">
              <a:solidFill>
                <a:prstClr val="black"/>
              </a:solidFill>
              <a:latin typeface="微软雅黑 Light" panose="020B0502040204020203" pitchFamily="34" charset="-122"/>
              <a:ea typeface="微软雅黑 Light" panose="020B0502040204020203" pitchFamily="34" charset="-122"/>
            </a:endParaRPr>
          </a:p>
          <a:p>
            <a:pPr marL="800100" lvl="1" indent="-342900">
              <a:lnSpc>
                <a:spcPct val="150000"/>
              </a:lnSpc>
              <a:buClr>
                <a:srgbClr val="3BBC5D"/>
              </a:buClr>
              <a:buFont typeface="Wingdings" panose="05000000000000000000" pitchFamily="2" charset="2"/>
              <a:buChar char="l"/>
            </a:pPr>
            <a:r>
              <a:rPr lang="en-US" altLang="zh-CN" sz="2400" b="1" dirty="0" err="1">
                <a:latin typeface="Monaco"/>
                <a:ea typeface="微软雅黑 Light" panose="020B0502040204020203" pitchFamily="34" charset="-122"/>
              </a:rPr>
              <a:t>re.search</a:t>
            </a:r>
            <a:r>
              <a:rPr lang="en-US" altLang="zh-CN" sz="2400" b="1" dirty="0">
                <a:latin typeface="Monaco"/>
                <a:ea typeface="微软雅黑 Light" panose="020B0502040204020203" pitchFamily="34" charset="-122"/>
              </a:rPr>
              <a:t>(pattern</a:t>
            </a:r>
            <a:r>
              <a:rPr lang="en-US" altLang="zh-CN" sz="2400" dirty="0" smtClean="0">
                <a:solidFill>
                  <a:prstClr val="black"/>
                </a:solidFill>
                <a:latin typeface="微软雅黑 Light" panose="020B0502040204020203" pitchFamily="34" charset="-122"/>
                <a:ea typeface="微软雅黑 Light" panose="020B0502040204020203" pitchFamily="34" charset="-122"/>
              </a:rPr>
              <a:t>,</a:t>
            </a:r>
            <a:r>
              <a:rPr lang="zh-CN" altLang="en-US" sz="2400" b="1" dirty="0">
                <a:latin typeface="Monaco"/>
                <a:ea typeface="微软雅黑 Light" panose="020B0502040204020203" pitchFamily="34" charset="-122"/>
              </a:rPr>
              <a:t>字符串</a:t>
            </a:r>
            <a:r>
              <a:rPr lang="en-US" altLang="zh-CN" sz="2400" b="1" dirty="0">
                <a:latin typeface="Monaco"/>
                <a:ea typeface="微软雅黑 Light" panose="020B0502040204020203" pitchFamily="34" charset="-122"/>
              </a:rPr>
              <a:t>)</a:t>
            </a:r>
            <a:r>
              <a:rPr lang="en-US" altLang="zh-CN" sz="2400" dirty="0" smtClean="0">
                <a:solidFill>
                  <a:prstClr val="black"/>
                </a:solidFill>
                <a:latin typeface="微软雅黑 Light" panose="020B0502040204020203" pitchFamily="34" charset="-122"/>
                <a:ea typeface="微软雅黑 Light" panose="020B0502040204020203" pitchFamily="34" charset="-122"/>
              </a:rPr>
              <a:t>#</a:t>
            </a:r>
            <a:r>
              <a:rPr lang="zh-CN" altLang="en-US" sz="2400" dirty="0" smtClean="0">
                <a:solidFill>
                  <a:prstClr val="black"/>
                </a:solidFill>
                <a:latin typeface="微软雅黑 Light" panose="020B0502040204020203" pitchFamily="34" charset="-122"/>
                <a:ea typeface="微软雅黑 Light" panose="020B0502040204020203" pitchFamily="34" charset="-122"/>
              </a:rPr>
              <a:t>直接把普通字符串</a:t>
            </a:r>
            <a:r>
              <a:rPr lang="en-US" altLang="zh-CN" sz="2400" dirty="0" smtClean="0">
                <a:solidFill>
                  <a:prstClr val="black"/>
                </a:solidFill>
                <a:latin typeface="微软雅黑 Light" panose="020B0502040204020203" pitchFamily="34" charset="-122"/>
                <a:ea typeface="微软雅黑 Light" panose="020B0502040204020203" pitchFamily="34" charset="-122"/>
              </a:rPr>
              <a:t>pattern</a:t>
            </a:r>
            <a:r>
              <a:rPr lang="zh-CN" altLang="en-US" sz="2400" dirty="0">
                <a:solidFill>
                  <a:prstClr val="black"/>
                </a:solidFill>
                <a:latin typeface="微软雅黑 Light" panose="020B0502040204020203" pitchFamily="34" charset="-122"/>
                <a:ea typeface="微软雅黑 Light" panose="020B0502040204020203" pitchFamily="34" charset="-122"/>
              </a:rPr>
              <a:t>当</a:t>
            </a:r>
            <a:r>
              <a:rPr lang="zh-CN" altLang="en-US" sz="2400" dirty="0" smtClean="0">
                <a:solidFill>
                  <a:prstClr val="black"/>
                </a:solidFill>
                <a:latin typeface="微软雅黑 Light" panose="020B0502040204020203" pitchFamily="34" charset="-122"/>
                <a:ea typeface="微软雅黑 Light" panose="020B0502040204020203" pitchFamily="34" charset="-122"/>
              </a:rPr>
              <a:t>正则表达式语使用</a:t>
            </a:r>
            <a:endParaRPr lang="en-US" altLang="zh-CN" sz="2400" dirty="0" smtClean="0">
              <a:solidFill>
                <a:prstClr val="black"/>
              </a:solidFill>
              <a:latin typeface="微软雅黑 Light" panose="020B0502040204020203" pitchFamily="34" charset="-122"/>
              <a:ea typeface="微软雅黑 Light" panose="020B0502040204020203" pitchFamily="34" charset="-122"/>
            </a:endParaRPr>
          </a:p>
          <a:p>
            <a:pPr marL="800100" lvl="1" indent="-342900">
              <a:lnSpc>
                <a:spcPct val="150000"/>
              </a:lnSpc>
              <a:buClr>
                <a:srgbClr val="3BBC5D"/>
              </a:buClr>
              <a:buFont typeface="Wingdings" panose="05000000000000000000" pitchFamily="2" charset="2"/>
              <a:buChar char="l"/>
            </a:pPr>
            <a:r>
              <a:rPr lang="en-US" altLang="zh-CN" sz="2400" b="1" dirty="0">
                <a:latin typeface="Monaco"/>
                <a:ea typeface="微软雅黑 Light" panose="020B0502040204020203" pitchFamily="34" charset="-122"/>
              </a:rPr>
              <a:t>r1=</a:t>
            </a:r>
            <a:r>
              <a:rPr lang="en-US" altLang="zh-CN" sz="2400" b="1" dirty="0" err="1">
                <a:latin typeface="Monaco"/>
                <a:ea typeface="微软雅黑 Light" panose="020B0502040204020203" pitchFamily="34" charset="-122"/>
              </a:rPr>
              <a:t>re.compile</a:t>
            </a:r>
            <a:r>
              <a:rPr lang="en-US" altLang="zh-CN" sz="2400" b="1" dirty="0">
                <a:latin typeface="Monaco"/>
                <a:ea typeface="微软雅黑 Light" panose="020B0502040204020203" pitchFamily="34" charset="-122"/>
              </a:rPr>
              <a:t>(pattern)</a:t>
            </a:r>
            <a:r>
              <a:rPr lang="en-US" altLang="zh-CN" sz="2400" dirty="0">
                <a:solidFill>
                  <a:prstClr val="black"/>
                </a:solidFill>
                <a:latin typeface="微软雅黑 Light" panose="020B0502040204020203" pitchFamily="34" charset="-122"/>
                <a:ea typeface="微软雅黑 Light" panose="020B0502040204020203" pitchFamily="34" charset="-122"/>
              </a:rPr>
              <a:t>#</a:t>
            </a:r>
            <a:r>
              <a:rPr lang="zh-CN" altLang="en-US" sz="2400" dirty="0">
                <a:solidFill>
                  <a:prstClr val="black"/>
                </a:solidFill>
                <a:latin typeface="微软雅黑 Light" panose="020B0502040204020203" pitchFamily="34" charset="-122"/>
                <a:ea typeface="微软雅黑 Light" panose="020B0502040204020203" pitchFamily="34" charset="-122"/>
              </a:rPr>
              <a:t>先用</a:t>
            </a:r>
            <a:r>
              <a:rPr lang="en-US" altLang="zh-CN" sz="2400" b="1" dirty="0">
                <a:latin typeface="Monaco"/>
                <a:ea typeface="微软雅黑 Light" panose="020B0502040204020203" pitchFamily="34" charset="-122"/>
              </a:rPr>
              <a:t>pattern</a:t>
            </a:r>
            <a:r>
              <a:rPr lang="zh-CN" altLang="en-US" sz="2400" dirty="0">
                <a:solidFill>
                  <a:prstClr val="black"/>
                </a:solidFill>
                <a:latin typeface="微软雅黑 Light" panose="020B0502040204020203" pitchFamily="34" charset="-122"/>
                <a:ea typeface="微软雅黑 Light" panose="020B0502040204020203" pitchFamily="34" charset="-122"/>
              </a:rPr>
              <a:t>生成正则表达式对象</a:t>
            </a:r>
            <a:r>
              <a:rPr lang="en-US" altLang="zh-CN" sz="2400" dirty="0" smtClean="0">
                <a:solidFill>
                  <a:prstClr val="black"/>
                </a:solidFill>
                <a:latin typeface="微软雅黑 Light" panose="020B0502040204020203" pitchFamily="34" charset="-122"/>
                <a:ea typeface="微软雅黑 Light" panose="020B0502040204020203" pitchFamily="34" charset="-122"/>
              </a:rPr>
              <a:t>r1</a:t>
            </a:r>
          </a:p>
          <a:p>
            <a:pPr>
              <a:lnSpc>
                <a:spcPct val="150000"/>
              </a:lnSpc>
              <a:buClr>
                <a:srgbClr val="3BBC5D"/>
              </a:buClr>
            </a:pPr>
            <a:r>
              <a:rPr lang="en-US" altLang="zh-CN" sz="2400" dirty="0" smtClean="0">
                <a:solidFill>
                  <a:prstClr val="black"/>
                </a:solidFill>
                <a:latin typeface="微软雅黑 Light" panose="020B0502040204020203" pitchFamily="34" charset="-122"/>
                <a:ea typeface="微软雅黑 Light" panose="020B0502040204020203" pitchFamily="34" charset="-122"/>
              </a:rPr>
              <a:t>         </a:t>
            </a:r>
            <a:r>
              <a:rPr lang="en-US" altLang="zh-CN" sz="2400" b="1" dirty="0">
                <a:latin typeface="Monaco"/>
                <a:ea typeface="微软雅黑 Light" panose="020B0502040204020203" pitchFamily="34" charset="-122"/>
              </a:rPr>
              <a:t>r1.search(</a:t>
            </a:r>
            <a:r>
              <a:rPr lang="zh-CN" altLang="en-US" sz="2400" b="1" dirty="0">
                <a:latin typeface="Monaco"/>
                <a:ea typeface="微软雅黑 Light" panose="020B0502040204020203" pitchFamily="34" charset="-122"/>
              </a:rPr>
              <a:t>字符串</a:t>
            </a:r>
            <a:r>
              <a:rPr lang="en-US" altLang="zh-CN" sz="2400" b="1" dirty="0">
                <a:latin typeface="Monaco"/>
                <a:ea typeface="微软雅黑 Light" panose="020B0502040204020203" pitchFamily="34" charset="-122"/>
              </a:rPr>
              <a:t>)</a:t>
            </a:r>
          </a:p>
          <a:p>
            <a:pPr marL="342900" indent="-342900">
              <a:lnSpc>
                <a:spcPct val="150000"/>
              </a:lnSpc>
              <a:buClr>
                <a:srgbClr val="3BBC5D"/>
              </a:buClr>
              <a:buFont typeface="Wingdings" panose="05000000000000000000" pitchFamily="2" charset="2"/>
              <a:buChar char="l"/>
            </a:pPr>
            <a:r>
              <a:rPr lang="zh-CN" altLang="en-US" sz="2400" dirty="0" smtClean="0">
                <a:solidFill>
                  <a:prstClr val="black"/>
                </a:solidFill>
                <a:latin typeface="微软雅黑 Light" panose="020B0502040204020203" pitchFamily="34" charset="-122"/>
                <a:ea typeface="微软雅黑 Light" panose="020B0502040204020203" pitchFamily="34" charset="-122"/>
              </a:rPr>
              <a:t>这</a:t>
            </a:r>
            <a:r>
              <a:rPr lang="zh-CN" altLang="en-US" sz="2400" dirty="0">
                <a:solidFill>
                  <a:prstClr val="black"/>
                </a:solidFill>
                <a:latin typeface="微软雅黑 Light" panose="020B0502040204020203" pitchFamily="34" charset="-122"/>
                <a:ea typeface="微软雅黑 Light" panose="020B0502040204020203" pitchFamily="34" charset="-122"/>
              </a:rPr>
              <a:t>两种写法是等价的。如果只需要使用一次正则表达式，可以用第一种写法，以节省时间。如果要多次使用，不妨先将</a:t>
            </a:r>
            <a:r>
              <a:rPr lang="en-US" altLang="zh-CN" sz="2400" dirty="0">
                <a:solidFill>
                  <a:prstClr val="black"/>
                </a:solidFill>
                <a:latin typeface="微软雅黑 Light" panose="020B0502040204020203" pitchFamily="34" charset="-122"/>
                <a:ea typeface="微软雅黑 Light" panose="020B0502040204020203" pitchFamily="34" charset="-122"/>
              </a:rPr>
              <a:t>r1</a:t>
            </a:r>
            <a:r>
              <a:rPr lang="zh-CN" altLang="en-US" sz="2400" dirty="0">
                <a:solidFill>
                  <a:prstClr val="black"/>
                </a:solidFill>
                <a:latin typeface="微软雅黑 Light" panose="020B0502040204020203" pitchFamily="34" charset="-122"/>
                <a:ea typeface="微软雅黑 Light" panose="020B0502040204020203" pitchFamily="34" charset="-122"/>
              </a:rPr>
              <a:t>生成一个正则表达式以便多次复用。</a:t>
            </a:r>
            <a:endParaRPr lang="en-US" altLang="zh-CN" sz="2400" dirty="0">
              <a:solidFill>
                <a:prstClr val="black"/>
              </a:solidFill>
              <a:latin typeface="微软雅黑 Light" panose="020B0502040204020203" pitchFamily="34" charset="-122"/>
              <a:ea typeface="微软雅黑 Light" panose="020B0502040204020203" pitchFamily="34" charset="-122"/>
            </a:endParaRPr>
          </a:p>
          <a:p>
            <a:pPr marL="342900" indent="-342900">
              <a:lnSpc>
                <a:spcPct val="150000"/>
              </a:lnSpc>
              <a:buClr>
                <a:srgbClr val="3BBC5D"/>
              </a:buClr>
              <a:buFont typeface="Wingdings" panose="05000000000000000000" pitchFamily="2" charset="2"/>
              <a:buChar char="l"/>
            </a:pPr>
            <a:endParaRPr lang="en-US" altLang="zh-CN" sz="2400" dirty="0" smtClean="0">
              <a:solidFill>
                <a:prstClr val="black"/>
              </a:solidFill>
              <a:latin typeface="微软雅黑 Light" panose="020B0502040204020203" pitchFamily="34" charset="-122"/>
              <a:ea typeface="微软雅黑 Light" panose="020B0502040204020203" pitchFamily="34" charset="-122"/>
            </a:endParaRPr>
          </a:p>
          <a:p>
            <a:pPr marL="342900" indent="-342900">
              <a:lnSpc>
                <a:spcPct val="150000"/>
              </a:lnSpc>
              <a:buClr>
                <a:srgbClr val="3BBC5D"/>
              </a:buClr>
              <a:buFont typeface="Wingdings" panose="05000000000000000000" pitchFamily="2" charset="2"/>
              <a:buChar char="l"/>
            </a:pPr>
            <a:endParaRPr lang="en-US" altLang="zh-CN" sz="2400" dirty="0" smtClean="0">
              <a:solidFill>
                <a:prstClr val="black"/>
              </a:solidFill>
              <a:latin typeface="微软雅黑 Light" panose="020B0502040204020203" pitchFamily="34" charset="-122"/>
              <a:ea typeface="微软雅黑 Light" panose="020B0502040204020203" pitchFamily="34" charset="-122"/>
            </a:endParaRPr>
          </a:p>
        </p:txBody>
      </p:sp>
    </p:spTree>
    <p:extLst>
      <p:ext uri="{BB962C8B-B14F-4D97-AF65-F5344CB8AC3E}">
        <p14:creationId xmlns:p14="http://schemas.microsoft.com/office/powerpoint/2010/main" xmlns="" val="1067725538"/>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5"/>
          <p:cNvSpPr txBox="1"/>
          <p:nvPr/>
        </p:nvSpPr>
        <p:spPr>
          <a:xfrm>
            <a:off x="911424" y="836712"/>
            <a:ext cx="2664296" cy="400110"/>
          </a:xfrm>
          <a:prstGeom prst="rect">
            <a:avLst/>
          </a:prstGeom>
          <a:noFill/>
        </p:spPr>
        <p:txBody>
          <a:bodyPr wrap="square" rtlCol="0">
            <a:spAutoFit/>
          </a:bodyPr>
          <a:lstStyle/>
          <a:p>
            <a:r>
              <a:rPr lang="zh-CN" altLang="en-US" sz="2000" dirty="0">
                <a:solidFill>
                  <a:prstClr val="white"/>
                </a:solidFill>
                <a:latin typeface="微软雅黑 Light" panose="020B0502040204020203" pitchFamily="34" charset="-122"/>
                <a:ea typeface="微软雅黑 Light" panose="020B0502040204020203" pitchFamily="34" charset="-122"/>
              </a:rPr>
              <a:t>聚类分析</a:t>
            </a:r>
          </a:p>
        </p:txBody>
      </p:sp>
      <p:sp>
        <p:nvSpPr>
          <p:cNvPr id="14" name="矩形 28"/>
          <p:cNvSpPr/>
          <p:nvPr/>
        </p:nvSpPr>
        <p:spPr>
          <a:xfrm>
            <a:off x="-18898" y="671163"/>
            <a:ext cx="510214" cy="598302"/>
          </a:xfrm>
          <a:prstGeom prst="rect">
            <a:avLst/>
          </a:prstGeom>
          <a:solidFill>
            <a:srgbClr val="3BBC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
        <p:nvSpPr>
          <p:cNvPr id="15" name="矩形 4"/>
          <p:cNvSpPr/>
          <p:nvPr/>
        </p:nvSpPr>
        <p:spPr>
          <a:xfrm>
            <a:off x="479376" y="674237"/>
            <a:ext cx="2058726" cy="595228"/>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6" name="文本框 5"/>
          <p:cNvSpPr txBox="1"/>
          <p:nvPr/>
        </p:nvSpPr>
        <p:spPr>
          <a:xfrm>
            <a:off x="953786" y="709485"/>
            <a:ext cx="3414022" cy="523220"/>
          </a:xfrm>
          <a:prstGeom prst="rect">
            <a:avLst/>
          </a:prstGeom>
          <a:noFill/>
        </p:spPr>
        <p:txBody>
          <a:bodyPr wrap="square" rtlCol="0">
            <a:spAutoFit/>
          </a:bodyPr>
          <a:lstStyle/>
          <a:p>
            <a:r>
              <a:rPr lang="en-US" altLang="zh-CN" sz="2800" dirty="0" smtClean="0">
                <a:solidFill>
                  <a:prstClr val="white"/>
                </a:solidFill>
                <a:latin typeface="微软雅黑 Light" panose="020B0502040204020203" pitchFamily="34" charset="-122"/>
                <a:ea typeface="微软雅黑 Light" panose="020B0502040204020203" pitchFamily="34" charset="-122"/>
              </a:rPr>
              <a:t>re</a:t>
            </a:r>
            <a:r>
              <a:rPr lang="zh-CN" altLang="en-US" sz="2800" dirty="0" smtClean="0">
                <a:solidFill>
                  <a:prstClr val="white"/>
                </a:solidFill>
                <a:latin typeface="微软雅黑 Light" panose="020B0502040204020203" pitchFamily="34" charset="-122"/>
                <a:ea typeface="微软雅黑 Light" panose="020B0502040204020203" pitchFamily="34" charset="-122"/>
              </a:rPr>
              <a:t>模块</a:t>
            </a:r>
            <a:endParaRPr lang="zh-CN" altLang="en-US" sz="2800" dirty="0">
              <a:solidFill>
                <a:prstClr val="white"/>
              </a:solidFill>
              <a:latin typeface="微软雅黑 Light" panose="020B0502040204020203" pitchFamily="34" charset="-122"/>
              <a:ea typeface="微软雅黑 Light" panose="020B0502040204020203" pitchFamily="34" charset="-122"/>
            </a:endParaRPr>
          </a:p>
        </p:txBody>
      </p:sp>
      <p:sp>
        <p:nvSpPr>
          <p:cNvPr id="17" name="Freeform 83"/>
          <p:cNvSpPr>
            <a:spLocks noChangeArrowheads="1"/>
          </p:cNvSpPr>
          <p:nvPr/>
        </p:nvSpPr>
        <p:spPr bwMode="auto">
          <a:xfrm>
            <a:off x="92209" y="826314"/>
            <a:ext cx="288000" cy="288000"/>
          </a:xfrm>
          <a:custGeom>
            <a:avLst/>
            <a:gdLst>
              <a:gd name="T0" fmla="*/ 38764526 w 602"/>
              <a:gd name="T1" fmla="*/ 78442719 h 602"/>
              <a:gd name="T2" fmla="*/ 38764526 w 602"/>
              <a:gd name="T3" fmla="*/ 78442719 h 602"/>
              <a:gd name="T4" fmla="*/ 0 w 602"/>
              <a:gd name="T5" fmla="*/ 38764526 h 602"/>
              <a:gd name="T6" fmla="*/ 38764526 w 602"/>
              <a:gd name="T7" fmla="*/ 0 h 602"/>
              <a:gd name="T8" fmla="*/ 78442719 w 602"/>
              <a:gd name="T9" fmla="*/ 38764526 h 602"/>
              <a:gd name="T10" fmla="*/ 38764526 w 602"/>
              <a:gd name="T11" fmla="*/ 78442719 h 602"/>
              <a:gd name="T12" fmla="*/ 61866665 w 602"/>
              <a:gd name="T13" fmla="*/ 16576054 h 602"/>
              <a:gd name="T14" fmla="*/ 61866665 w 602"/>
              <a:gd name="T15" fmla="*/ 16576054 h 602"/>
              <a:gd name="T16" fmla="*/ 38764526 w 602"/>
              <a:gd name="T17" fmla="*/ 38764526 h 602"/>
              <a:gd name="T18" fmla="*/ 38764526 w 602"/>
              <a:gd name="T19" fmla="*/ 7308970 h 602"/>
              <a:gd name="T20" fmla="*/ 7439751 w 602"/>
              <a:gd name="T21" fmla="*/ 38764526 h 602"/>
              <a:gd name="T22" fmla="*/ 38764526 w 602"/>
              <a:gd name="T23" fmla="*/ 71002968 h 602"/>
              <a:gd name="T24" fmla="*/ 71002968 w 602"/>
              <a:gd name="T25" fmla="*/ 38764526 h 602"/>
              <a:gd name="T26" fmla="*/ 61866665 w 602"/>
              <a:gd name="T27" fmla="*/ 16576054 h 60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02" h="602">
                <a:moveTo>
                  <a:pt x="297" y="601"/>
                </a:moveTo>
                <a:lnTo>
                  <a:pt x="297" y="601"/>
                </a:lnTo>
                <a:cubicBezTo>
                  <a:pt x="135" y="601"/>
                  <a:pt x="0" y="466"/>
                  <a:pt x="0" y="297"/>
                </a:cubicBezTo>
                <a:cubicBezTo>
                  <a:pt x="0" y="134"/>
                  <a:pt x="135" y="0"/>
                  <a:pt x="297" y="0"/>
                </a:cubicBezTo>
                <a:cubicBezTo>
                  <a:pt x="467" y="0"/>
                  <a:pt x="601" y="134"/>
                  <a:pt x="601" y="297"/>
                </a:cubicBezTo>
                <a:cubicBezTo>
                  <a:pt x="601" y="466"/>
                  <a:pt x="467" y="601"/>
                  <a:pt x="297" y="601"/>
                </a:cubicBezTo>
                <a:close/>
                <a:moveTo>
                  <a:pt x="474" y="127"/>
                </a:moveTo>
                <a:lnTo>
                  <a:pt x="474" y="127"/>
                </a:lnTo>
                <a:cubicBezTo>
                  <a:pt x="297" y="297"/>
                  <a:pt x="297" y="297"/>
                  <a:pt x="297" y="297"/>
                </a:cubicBezTo>
                <a:cubicBezTo>
                  <a:pt x="297" y="56"/>
                  <a:pt x="297" y="56"/>
                  <a:pt x="297" y="56"/>
                </a:cubicBezTo>
                <a:cubicBezTo>
                  <a:pt x="163" y="56"/>
                  <a:pt x="57" y="162"/>
                  <a:pt x="57" y="297"/>
                </a:cubicBezTo>
                <a:cubicBezTo>
                  <a:pt x="57" y="431"/>
                  <a:pt x="163" y="544"/>
                  <a:pt x="297" y="544"/>
                </a:cubicBezTo>
                <a:cubicBezTo>
                  <a:pt x="431" y="544"/>
                  <a:pt x="544" y="431"/>
                  <a:pt x="544" y="297"/>
                </a:cubicBezTo>
                <a:cubicBezTo>
                  <a:pt x="544" y="233"/>
                  <a:pt x="516" y="169"/>
                  <a:pt x="474" y="127"/>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solidFill>
                <a:prstClr val="black"/>
              </a:solidFill>
            </a:endParaRPr>
          </a:p>
        </p:txBody>
      </p:sp>
      <p:sp>
        <p:nvSpPr>
          <p:cNvPr id="18" name="TextBox 17"/>
          <p:cNvSpPr txBox="1"/>
          <p:nvPr/>
        </p:nvSpPr>
        <p:spPr>
          <a:xfrm>
            <a:off x="491316" y="1907022"/>
            <a:ext cx="11191170" cy="646331"/>
          </a:xfrm>
          <a:prstGeom prst="rect">
            <a:avLst/>
          </a:prstGeom>
          <a:noFill/>
        </p:spPr>
        <p:txBody>
          <a:bodyPr wrap="square" rtlCol="0">
            <a:spAutoFit/>
          </a:bodyPr>
          <a:lstStyle/>
          <a:p>
            <a:pPr marL="342900" indent="-342900">
              <a:lnSpc>
                <a:spcPct val="150000"/>
              </a:lnSpc>
              <a:buClr>
                <a:srgbClr val="3BBC5D"/>
              </a:buClr>
              <a:buFont typeface="Wingdings" panose="05000000000000000000" pitchFamily="2" charset="2"/>
              <a:buChar char="l"/>
            </a:pPr>
            <a:r>
              <a:rPr lang="en-US" altLang="zh-CN" sz="2400" dirty="0" smtClean="0">
                <a:solidFill>
                  <a:prstClr val="black"/>
                </a:solidFill>
                <a:latin typeface="微软雅黑 Light" panose="020B0502040204020203" pitchFamily="34" charset="-122"/>
                <a:ea typeface="微软雅黑 Light" panose="020B0502040204020203" pitchFamily="34" charset="-122"/>
              </a:rPr>
              <a:t>re</a:t>
            </a:r>
            <a:r>
              <a:rPr lang="zh-CN" altLang="en-US" sz="2400" dirty="0" smtClean="0">
                <a:solidFill>
                  <a:prstClr val="black"/>
                </a:solidFill>
                <a:latin typeface="微软雅黑 Light" panose="020B0502040204020203" pitchFamily="34" charset="-122"/>
                <a:ea typeface="微软雅黑 Light" panose="020B0502040204020203" pitchFamily="34" charset="-122"/>
              </a:rPr>
              <a:t>模块中的函数</a:t>
            </a:r>
            <a:r>
              <a:rPr lang="zh-CN" altLang="en-US" sz="2400" dirty="0">
                <a:solidFill>
                  <a:prstClr val="black"/>
                </a:solidFill>
                <a:latin typeface="微软雅黑 Light" panose="020B0502040204020203" pitchFamily="34" charset="-122"/>
                <a:ea typeface="微软雅黑 Light" panose="020B0502040204020203" pitchFamily="34" charset="-122"/>
              </a:rPr>
              <a:t>有</a:t>
            </a:r>
            <a:r>
              <a:rPr lang="zh-CN" altLang="en-US" sz="2400" dirty="0" smtClean="0">
                <a:solidFill>
                  <a:prstClr val="black"/>
                </a:solidFill>
                <a:latin typeface="微软雅黑 Light" panose="020B0502040204020203" pitchFamily="34" charset="-122"/>
                <a:ea typeface="微软雅黑 Light" panose="020B0502040204020203" pitchFamily="34" charset="-122"/>
              </a:rPr>
              <a:t>：</a:t>
            </a:r>
            <a:endParaRPr lang="en-US" altLang="zh-CN" sz="2400" dirty="0">
              <a:solidFill>
                <a:prstClr val="black"/>
              </a:solidFill>
              <a:latin typeface="微软雅黑 Light" panose="020B0502040204020203" pitchFamily="34" charset="-122"/>
              <a:ea typeface="微软雅黑 Light" panose="020B0502040204020203" pitchFamily="34" charset="-122"/>
            </a:endParaRPr>
          </a:p>
        </p:txBody>
      </p:sp>
      <p:sp>
        <p:nvSpPr>
          <p:cNvPr id="2" name="矩形 1"/>
          <p:cNvSpPr/>
          <p:nvPr/>
        </p:nvSpPr>
        <p:spPr>
          <a:xfrm>
            <a:off x="911424" y="2974433"/>
            <a:ext cx="8329558" cy="3416320"/>
          </a:xfrm>
          <a:prstGeom prst="rect">
            <a:avLst/>
          </a:prstGeom>
        </p:spPr>
        <p:txBody>
          <a:bodyPr wrap="square">
            <a:spAutoFit/>
          </a:bodyPr>
          <a:lstStyle/>
          <a:p>
            <a:pPr marL="285750" indent="-285750">
              <a:buClr>
                <a:srgbClr val="00B050"/>
              </a:buClr>
              <a:buFont typeface="Arial" panose="020B0604020202020204" pitchFamily="34" charset="0"/>
              <a:buChar char="•"/>
            </a:pPr>
            <a:r>
              <a:rPr lang="en-US" altLang="zh-CN" sz="2400" b="1" dirty="0" smtClean="0">
                <a:latin typeface="Monaco"/>
                <a:ea typeface="微软雅黑 Light" panose="020B0502040204020203" pitchFamily="34" charset="-122"/>
              </a:rPr>
              <a:t>search</a:t>
            </a:r>
          </a:p>
          <a:p>
            <a:pPr marL="285750" indent="-285750">
              <a:buClr>
                <a:srgbClr val="00B050"/>
              </a:buClr>
              <a:buFont typeface="Arial" panose="020B0604020202020204" pitchFamily="34" charset="0"/>
              <a:buChar char="•"/>
            </a:pPr>
            <a:r>
              <a:rPr lang="en-US" altLang="zh-CN" sz="2400" b="1" dirty="0" err="1" smtClean="0">
                <a:latin typeface="Monaco"/>
                <a:ea typeface="微软雅黑 Light" panose="020B0502040204020203" pitchFamily="34" charset="-122"/>
              </a:rPr>
              <a:t>findall</a:t>
            </a:r>
            <a:endParaRPr lang="en-US" altLang="zh-CN" sz="2400" b="1" dirty="0" smtClean="0">
              <a:latin typeface="Monaco"/>
              <a:ea typeface="微软雅黑 Light" panose="020B0502040204020203" pitchFamily="34" charset="-122"/>
            </a:endParaRPr>
          </a:p>
          <a:p>
            <a:pPr marL="285750" indent="-285750">
              <a:buClr>
                <a:srgbClr val="00B050"/>
              </a:buClr>
              <a:buFont typeface="Arial" panose="020B0604020202020204" pitchFamily="34" charset="0"/>
              <a:buChar char="•"/>
            </a:pPr>
            <a:r>
              <a:rPr lang="en-US" altLang="zh-CN" sz="2400" b="1" dirty="0" err="1">
                <a:latin typeface="Monaco"/>
                <a:ea typeface="微软雅黑 Light" panose="020B0502040204020203" pitchFamily="34" charset="-122"/>
              </a:rPr>
              <a:t>finditer</a:t>
            </a:r>
            <a:endParaRPr lang="en-US" altLang="zh-CN" sz="2400" b="1" dirty="0" smtClean="0">
              <a:latin typeface="Monaco"/>
              <a:ea typeface="微软雅黑 Light" panose="020B0502040204020203" pitchFamily="34" charset="-122"/>
            </a:endParaRPr>
          </a:p>
          <a:p>
            <a:pPr marL="285750" indent="-285750">
              <a:buClr>
                <a:srgbClr val="00B050"/>
              </a:buClr>
              <a:buFont typeface="Arial" panose="020B0604020202020204" pitchFamily="34" charset="0"/>
              <a:buChar char="•"/>
            </a:pPr>
            <a:r>
              <a:rPr lang="en-US" altLang="zh-CN" sz="2400" b="1" dirty="0">
                <a:latin typeface="Monaco"/>
                <a:ea typeface="微软雅黑 Light" panose="020B0502040204020203" pitchFamily="34" charset="-122"/>
              </a:rPr>
              <a:t>m</a:t>
            </a:r>
            <a:r>
              <a:rPr lang="en-US" altLang="zh-CN" sz="2400" b="1" dirty="0" smtClean="0">
                <a:latin typeface="Monaco"/>
                <a:ea typeface="微软雅黑 Light" panose="020B0502040204020203" pitchFamily="34" charset="-122"/>
              </a:rPr>
              <a:t>atch</a:t>
            </a:r>
          </a:p>
          <a:p>
            <a:pPr marL="285750" indent="-285750">
              <a:buClr>
                <a:srgbClr val="00B050"/>
              </a:buClr>
              <a:buFont typeface="Arial" panose="020B0604020202020204" pitchFamily="34" charset="0"/>
              <a:buChar char="•"/>
            </a:pPr>
            <a:r>
              <a:rPr lang="en-US" altLang="zh-CN" sz="2400" b="1" dirty="0" err="1">
                <a:latin typeface="Monaco"/>
                <a:ea typeface="微软雅黑 Light" panose="020B0502040204020203" pitchFamily="34" charset="-122"/>
              </a:rPr>
              <a:t>fullmatch</a:t>
            </a:r>
            <a:endParaRPr lang="en-US" altLang="zh-CN" sz="2400" b="1" dirty="0" smtClean="0">
              <a:latin typeface="Monaco"/>
              <a:ea typeface="微软雅黑 Light" panose="020B0502040204020203" pitchFamily="34" charset="-122"/>
            </a:endParaRPr>
          </a:p>
          <a:p>
            <a:pPr marL="285750" indent="-285750">
              <a:buClr>
                <a:srgbClr val="00B050"/>
              </a:buClr>
              <a:buFont typeface="Arial" panose="020B0604020202020204" pitchFamily="34" charset="0"/>
              <a:buChar char="•"/>
            </a:pPr>
            <a:r>
              <a:rPr lang="en-US" altLang="zh-CN" sz="2400" b="1" dirty="0" smtClean="0">
                <a:latin typeface="Monaco"/>
                <a:ea typeface="微软雅黑 Light" panose="020B0502040204020203" pitchFamily="34" charset="-122"/>
              </a:rPr>
              <a:t>split</a:t>
            </a:r>
          </a:p>
          <a:p>
            <a:pPr marL="285750" indent="-285750">
              <a:buClr>
                <a:srgbClr val="00B050"/>
              </a:buClr>
              <a:buFont typeface="Arial" panose="020B0604020202020204" pitchFamily="34" charset="0"/>
              <a:buChar char="•"/>
            </a:pPr>
            <a:r>
              <a:rPr lang="en-US" altLang="zh-CN" sz="2400" b="1" dirty="0" smtClean="0">
                <a:latin typeface="Monaco"/>
                <a:ea typeface="微软雅黑 Light" panose="020B0502040204020203" pitchFamily="34" charset="-122"/>
              </a:rPr>
              <a:t>sub  </a:t>
            </a:r>
          </a:p>
          <a:p>
            <a:pPr marL="285750" indent="-285750">
              <a:buClr>
                <a:srgbClr val="00B050"/>
              </a:buClr>
              <a:buFont typeface="Arial" panose="020B0604020202020204" pitchFamily="34" charset="0"/>
              <a:buChar char="•"/>
            </a:pPr>
            <a:r>
              <a:rPr lang="en-US" altLang="zh-CN" sz="2400" b="1" dirty="0" err="1" smtClean="0">
                <a:latin typeface="Monaco"/>
                <a:ea typeface="微软雅黑 Light" panose="020B0502040204020203" pitchFamily="34" charset="-122"/>
              </a:rPr>
              <a:t>subn</a:t>
            </a:r>
            <a:endParaRPr lang="en-US" altLang="zh-CN" sz="2400" b="1" dirty="0" smtClean="0">
              <a:latin typeface="Monaco"/>
              <a:ea typeface="微软雅黑 Light" panose="020B0502040204020203" pitchFamily="34" charset="-122"/>
            </a:endParaRPr>
          </a:p>
          <a:p>
            <a:pPr marL="285750" indent="-285750">
              <a:buClr>
                <a:srgbClr val="00B050"/>
              </a:buClr>
              <a:buFont typeface="Arial" panose="020B0604020202020204" pitchFamily="34" charset="0"/>
              <a:buChar char="•"/>
            </a:pPr>
            <a:r>
              <a:rPr lang="en-US" altLang="zh-CN" sz="2400" b="1" dirty="0" smtClean="0">
                <a:latin typeface="Monaco"/>
                <a:ea typeface="微软雅黑 Light" panose="020B0502040204020203" pitchFamily="34" charset="-122"/>
              </a:rPr>
              <a:t>pattern</a:t>
            </a:r>
            <a:endParaRPr lang="zh-CN" altLang="en-US" sz="2400" b="1" dirty="0">
              <a:latin typeface="Monaco"/>
              <a:ea typeface="微软雅黑 Light" panose="020B0502040204020203" pitchFamily="34" charset="-122"/>
            </a:endParaRPr>
          </a:p>
        </p:txBody>
      </p:sp>
    </p:spTree>
    <p:extLst>
      <p:ext uri="{BB962C8B-B14F-4D97-AF65-F5344CB8AC3E}">
        <p14:creationId xmlns:p14="http://schemas.microsoft.com/office/powerpoint/2010/main" xmlns="" val="2264257890"/>
      </p:ext>
    </p:extLst>
  </p:cSld>
  <p:clrMapOvr>
    <a:masterClrMapping/>
  </p:clrMapOvr>
  <p:timing>
    <p:tnLst>
      <p:par>
        <p:cTn id="1" dur="indefinite" restart="never" nodeType="tmRoot"/>
      </p:par>
    </p:tnLst>
  </p:timing>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5"/>
          <p:cNvSpPr txBox="1"/>
          <p:nvPr/>
        </p:nvSpPr>
        <p:spPr>
          <a:xfrm>
            <a:off x="911424" y="836712"/>
            <a:ext cx="2664296" cy="400110"/>
          </a:xfrm>
          <a:prstGeom prst="rect">
            <a:avLst/>
          </a:prstGeom>
          <a:noFill/>
        </p:spPr>
        <p:txBody>
          <a:bodyPr wrap="square" rtlCol="0">
            <a:spAutoFit/>
          </a:bodyPr>
          <a:lstStyle/>
          <a:p>
            <a:r>
              <a:rPr lang="zh-CN" altLang="en-US" sz="2000" dirty="0">
                <a:solidFill>
                  <a:prstClr val="white"/>
                </a:solidFill>
                <a:latin typeface="微软雅黑 Light" panose="020B0502040204020203" pitchFamily="34" charset="-122"/>
                <a:ea typeface="微软雅黑 Light" panose="020B0502040204020203" pitchFamily="34" charset="-122"/>
              </a:rPr>
              <a:t>聚类分析</a:t>
            </a:r>
          </a:p>
        </p:txBody>
      </p:sp>
      <p:sp>
        <p:nvSpPr>
          <p:cNvPr id="14" name="矩形 28"/>
          <p:cNvSpPr/>
          <p:nvPr/>
        </p:nvSpPr>
        <p:spPr>
          <a:xfrm>
            <a:off x="-18898" y="671163"/>
            <a:ext cx="510214"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
        <p:nvSpPr>
          <p:cNvPr id="15" name="矩形 4"/>
          <p:cNvSpPr/>
          <p:nvPr/>
        </p:nvSpPr>
        <p:spPr>
          <a:xfrm>
            <a:off x="479376" y="674237"/>
            <a:ext cx="2058726" cy="595228"/>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6" name="文本框 5"/>
          <p:cNvSpPr txBox="1"/>
          <p:nvPr/>
        </p:nvSpPr>
        <p:spPr>
          <a:xfrm>
            <a:off x="953786" y="709485"/>
            <a:ext cx="3414022" cy="523220"/>
          </a:xfrm>
          <a:prstGeom prst="rect">
            <a:avLst/>
          </a:prstGeom>
          <a:noFill/>
        </p:spPr>
        <p:txBody>
          <a:bodyPr wrap="square" rtlCol="0">
            <a:spAutoFit/>
          </a:bodyPr>
          <a:lstStyle/>
          <a:p>
            <a:r>
              <a:rPr lang="en-US" altLang="zh-CN" sz="2800" dirty="0">
                <a:solidFill>
                  <a:prstClr val="white"/>
                </a:solidFill>
                <a:latin typeface="微软雅黑 Light" panose="020B0502040204020203" pitchFamily="34" charset="-122"/>
                <a:ea typeface="微软雅黑 Light" panose="020B0502040204020203" pitchFamily="34" charset="-122"/>
              </a:rPr>
              <a:t>re</a:t>
            </a:r>
            <a:r>
              <a:rPr lang="zh-CN" altLang="en-US" sz="2800" dirty="0">
                <a:solidFill>
                  <a:prstClr val="white"/>
                </a:solidFill>
                <a:latin typeface="微软雅黑 Light" panose="020B0502040204020203" pitchFamily="34" charset="-122"/>
                <a:ea typeface="微软雅黑 Light" panose="020B0502040204020203" pitchFamily="34" charset="-122"/>
              </a:rPr>
              <a:t>模块</a:t>
            </a:r>
          </a:p>
        </p:txBody>
      </p:sp>
      <p:sp>
        <p:nvSpPr>
          <p:cNvPr id="17" name="Freeform 83"/>
          <p:cNvSpPr>
            <a:spLocks noChangeArrowheads="1"/>
          </p:cNvSpPr>
          <p:nvPr/>
        </p:nvSpPr>
        <p:spPr bwMode="auto">
          <a:xfrm>
            <a:off x="92209" y="826314"/>
            <a:ext cx="288000" cy="288000"/>
          </a:xfrm>
          <a:custGeom>
            <a:avLst/>
            <a:gdLst>
              <a:gd name="T0" fmla="*/ 38764526 w 602"/>
              <a:gd name="T1" fmla="*/ 78442719 h 602"/>
              <a:gd name="T2" fmla="*/ 38764526 w 602"/>
              <a:gd name="T3" fmla="*/ 78442719 h 602"/>
              <a:gd name="T4" fmla="*/ 0 w 602"/>
              <a:gd name="T5" fmla="*/ 38764526 h 602"/>
              <a:gd name="T6" fmla="*/ 38764526 w 602"/>
              <a:gd name="T7" fmla="*/ 0 h 602"/>
              <a:gd name="T8" fmla="*/ 78442719 w 602"/>
              <a:gd name="T9" fmla="*/ 38764526 h 602"/>
              <a:gd name="T10" fmla="*/ 38764526 w 602"/>
              <a:gd name="T11" fmla="*/ 78442719 h 602"/>
              <a:gd name="T12" fmla="*/ 61866665 w 602"/>
              <a:gd name="T13" fmla="*/ 16576054 h 602"/>
              <a:gd name="T14" fmla="*/ 61866665 w 602"/>
              <a:gd name="T15" fmla="*/ 16576054 h 602"/>
              <a:gd name="T16" fmla="*/ 38764526 w 602"/>
              <a:gd name="T17" fmla="*/ 38764526 h 602"/>
              <a:gd name="T18" fmla="*/ 38764526 w 602"/>
              <a:gd name="T19" fmla="*/ 7308970 h 602"/>
              <a:gd name="T20" fmla="*/ 7439751 w 602"/>
              <a:gd name="T21" fmla="*/ 38764526 h 602"/>
              <a:gd name="T22" fmla="*/ 38764526 w 602"/>
              <a:gd name="T23" fmla="*/ 71002968 h 602"/>
              <a:gd name="T24" fmla="*/ 71002968 w 602"/>
              <a:gd name="T25" fmla="*/ 38764526 h 602"/>
              <a:gd name="T26" fmla="*/ 61866665 w 602"/>
              <a:gd name="T27" fmla="*/ 16576054 h 60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02" h="602">
                <a:moveTo>
                  <a:pt x="297" y="601"/>
                </a:moveTo>
                <a:lnTo>
                  <a:pt x="297" y="601"/>
                </a:lnTo>
                <a:cubicBezTo>
                  <a:pt x="135" y="601"/>
                  <a:pt x="0" y="466"/>
                  <a:pt x="0" y="297"/>
                </a:cubicBezTo>
                <a:cubicBezTo>
                  <a:pt x="0" y="134"/>
                  <a:pt x="135" y="0"/>
                  <a:pt x="297" y="0"/>
                </a:cubicBezTo>
                <a:cubicBezTo>
                  <a:pt x="467" y="0"/>
                  <a:pt x="601" y="134"/>
                  <a:pt x="601" y="297"/>
                </a:cubicBezTo>
                <a:cubicBezTo>
                  <a:pt x="601" y="466"/>
                  <a:pt x="467" y="601"/>
                  <a:pt x="297" y="601"/>
                </a:cubicBezTo>
                <a:close/>
                <a:moveTo>
                  <a:pt x="474" y="127"/>
                </a:moveTo>
                <a:lnTo>
                  <a:pt x="474" y="127"/>
                </a:lnTo>
                <a:cubicBezTo>
                  <a:pt x="297" y="297"/>
                  <a:pt x="297" y="297"/>
                  <a:pt x="297" y="297"/>
                </a:cubicBezTo>
                <a:cubicBezTo>
                  <a:pt x="297" y="56"/>
                  <a:pt x="297" y="56"/>
                  <a:pt x="297" y="56"/>
                </a:cubicBezTo>
                <a:cubicBezTo>
                  <a:pt x="163" y="56"/>
                  <a:pt x="57" y="162"/>
                  <a:pt x="57" y="297"/>
                </a:cubicBezTo>
                <a:cubicBezTo>
                  <a:pt x="57" y="431"/>
                  <a:pt x="163" y="544"/>
                  <a:pt x="297" y="544"/>
                </a:cubicBezTo>
                <a:cubicBezTo>
                  <a:pt x="431" y="544"/>
                  <a:pt x="544" y="431"/>
                  <a:pt x="544" y="297"/>
                </a:cubicBezTo>
                <a:cubicBezTo>
                  <a:pt x="544" y="233"/>
                  <a:pt x="516" y="169"/>
                  <a:pt x="474" y="127"/>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solidFill>
                <a:prstClr val="black"/>
              </a:solidFill>
            </a:endParaRPr>
          </a:p>
        </p:txBody>
      </p:sp>
      <p:sp>
        <p:nvSpPr>
          <p:cNvPr id="18" name="TextBox 17"/>
          <p:cNvSpPr txBox="1"/>
          <p:nvPr/>
        </p:nvSpPr>
        <p:spPr>
          <a:xfrm>
            <a:off x="380209" y="1487246"/>
            <a:ext cx="11191170" cy="583493"/>
          </a:xfrm>
          <a:prstGeom prst="rect">
            <a:avLst/>
          </a:prstGeom>
          <a:noFill/>
        </p:spPr>
        <p:txBody>
          <a:bodyPr wrap="square" rtlCol="0">
            <a:spAutoFit/>
          </a:bodyPr>
          <a:lstStyle/>
          <a:p>
            <a:pPr marL="342900" indent="-342900">
              <a:lnSpc>
                <a:spcPct val="150000"/>
              </a:lnSpc>
              <a:buClr>
                <a:srgbClr val="3BBC5D"/>
              </a:buClr>
              <a:buFont typeface="Wingdings" panose="05000000000000000000" pitchFamily="2" charset="2"/>
              <a:buChar char="l"/>
            </a:pPr>
            <a:r>
              <a:rPr lang="en-US" altLang="zh-CN" sz="2400" b="1" dirty="0" smtClean="0">
                <a:solidFill>
                  <a:prstClr val="black"/>
                </a:solidFill>
                <a:latin typeface="微软雅黑 Light" panose="020B0502040204020203" pitchFamily="34" charset="-122"/>
                <a:ea typeface="微软雅黑 Light" panose="020B0502040204020203" pitchFamily="34" charset="-122"/>
              </a:rPr>
              <a:t>search </a:t>
            </a:r>
            <a:endParaRPr lang="en-US" altLang="zh-CN" sz="2400" b="1" dirty="0">
              <a:solidFill>
                <a:prstClr val="black"/>
              </a:solidFill>
              <a:latin typeface="微软雅黑 Light" panose="020B0502040204020203" pitchFamily="34" charset="-122"/>
              <a:ea typeface="微软雅黑 Light" panose="020B0502040204020203" pitchFamily="34" charset="-122"/>
            </a:endParaRPr>
          </a:p>
        </p:txBody>
      </p:sp>
      <p:sp>
        <p:nvSpPr>
          <p:cNvPr id="21" name="TextBox 17"/>
          <p:cNvSpPr txBox="1"/>
          <p:nvPr/>
        </p:nvSpPr>
        <p:spPr>
          <a:xfrm>
            <a:off x="380209" y="2254410"/>
            <a:ext cx="11191170" cy="4524315"/>
          </a:xfrm>
          <a:prstGeom prst="rect">
            <a:avLst/>
          </a:prstGeom>
          <a:noFill/>
        </p:spPr>
        <p:txBody>
          <a:bodyPr wrap="square" rtlCol="0">
            <a:spAutoFit/>
          </a:bodyPr>
          <a:lstStyle/>
          <a:p>
            <a:pPr marL="342900" indent="-342900">
              <a:lnSpc>
                <a:spcPct val="150000"/>
              </a:lnSpc>
              <a:buClr>
                <a:srgbClr val="3BBC5D"/>
              </a:buClr>
              <a:buFont typeface="Wingdings" panose="05000000000000000000" pitchFamily="2" charset="2"/>
              <a:buChar char="l"/>
            </a:pPr>
            <a:r>
              <a:rPr lang="zh-CN" altLang="en-US" sz="2400" dirty="0" smtClean="0">
                <a:latin typeface="微软雅黑 Light" panose="020B0502040204020203" pitchFamily="34" charset="-122"/>
                <a:ea typeface="微软雅黑 Light" panose="020B0502040204020203" pitchFamily="34" charset="-122"/>
              </a:rPr>
              <a:t>用法</a:t>
            </a:r>
            <a:r>
              <a:rPr lang="zh-CN" altLang="en-US" sz="2400" dirty="0">
                <a:latin typeface="微软雅黑 Light" panose="020B0502040204020203" pitchFamily="34" charset="-122"/>
                <a:ea typeface="微软雅黑 Light" panose="020B0502040204020203" pitchFamily="34" charset="-122"/>
              </a:rPr>
              <a:t>是</a:t>
            </a:r>
            <a:r>
              <a:rPr lang="en-US" altLang="zh-CN" sz="2400" b="1" dirty="0" err="1">
                <a:latin typeface="Monaco"/>
                <a:ea typeface="微软雅黑 Light" panose="020B0502040204020203" pitchFamily="34" charset="-122"/>
              </a:rPr>
              <a:t>re.search</a:t>
            </a:r>
            <a:r>
              <a:rPr lang="en-US" altLang="zh-CN" sz="2400" b="1" dirty="0">
                <a:latin typeface="Monaco"/>
                <a:ea typeface="微软雅黑 Light" panose="020B0502040204020203" pitchFamily="34" charset="-122"/>
              </a:rPr>
              <a:t>(pattern</a:t>
            </a:r>
            <a:r>
              <a:rPr lang="en-US" altLang="zh-CN" sz="2400" dirty="0">
                <a:latin typeface="微软雅黑 Light" panose="020B0502040204020203" pitchFamily="34" charset="-122"/>
                <a:ea typeface="微软雅黑 Light" panose="020B0502040204020203" pitchFamily="34" charset="-122"/>
              </a:rPr>
              <a:t>,</a:t>
            </a:r>
            <a:r>
              <a:rPr lang="zh-CN" altLang="en-US" sz="2400" b="1" dirty="0">
                <a:latin typeface="Monaco"/>
                <a:ea typeface="微软雅黑 Light" panose="020B0502040204020203" pitchFamily="34" charset="-122"/>
              </a:rPr>
              <a:t>字符串</a:t>
            </a:r>
            <a:r>
              <a:rPr lang="en-US" altLang="zh-CN" sz="2400" b="1" dirty="0">
                <a:latin typeface="Monaco"/>
                <a:ea typeface="微软雅黑 Light" panose="020B0502040204020203" pitchFamily="34" charset="-122"/>
              </a:rPr>
              <a:t>)</a:t>
            </a:r>
          </a:p>
          <a:p>
            <a:pPr marL="342900" indent="-342900">
              <a:lnSpc>
                <a:spcPct val="150000"/>
              </a:lnSpc>
              <a:buClr>
                <a:srgbClr val="3BBC5D"/>
              </a:buClr>
              <a:buFont typeface="Wingdings" panose="05000000000000000000" pitchFamily="2" charset="2"/>
              <a:buChar char="l"/>
            </a:pPr>
            <a:r>
              <a:rPr lang="zh-CN" altLang="en-US" sz="2400" dirty="0" smtClean="0">
                <a:latin typeface="微软雅黑 Light" panose="020B0502040204020203" pitchFamily="34" charset="-122"/>
                <a:ea typeface="微软雅黑 Light" panose="020B0502040204020203" pitchFamily="34" charset="-122"/>
              </a:rPr>
              <a:t>对</a:t>
            </a:r>
            <a:r>
              <a:rPr lang="zh-CN" altLang="en-US" sz="2400" dirty="0">
                <a:latin typeface="微软雅黑 Light" panose="020B0502040204020203" pitchFamily="34" charset="-122"/>
                <a:ea typeface="微软雅黑 Light" panose="020B0502040204020203" pitchFamily="34" charset="-122"/>
              </a:rPr>
              <a:t>字符串进行模式搜索，</a:t>
            </a:r>
            <a:r>
              <a:rPr lang="zh-CN" altLang="en-US" sz="2400" dirty="0" smtClean="0">
                <a:latin typeface="微软雅黑 Light" panose="020B0502040204020203" pitchFamily="34" charset="-122"/>
                <a:ea typeface="微软雅黑 Light" panose="020B0502040204020203" pitchFamily="34" charset="-122"/>
              </a:rPr>
              <a:t>如果找到第一个匹配的位置，返回</a:t>
            </a:r>
            <a:r>
              <a:rPr lang="zh-CN" altLang="en-US" sz="2400" dirty="0">
                <a:latin typeface="微软雅黑 Light" panose="020B0502040204020203" pitchFamily="34" charset="-122"/>
                <a:ea typeface="微软雅黑 Light" panose="020B0502040204020203" pitchFamily="34" charset="-122"/>
              </a:rPr>
              <a:t>一个</a:t>
            </a:r>
            <a:r>
              <a:rPr lang="en-US" altLang="zh-CN" sz="2400" b="1" dirty="0" err="1">
                <a:latin typeface="Monaco"/>
                <a:ea typeface="微软雅黑 Light" panose="020B0502040204020203" pitchFamily="34" charset="-122"/>
              </a:rPr>
              <a:t>MatchObject</a:t>
            </a:r>
            <a:r>
              <a:rPr lang="zh-CN" altLang="en-US" sz="2400" dirty="0">
                <a:latin typeface="微软雅黑 Light" panose="020B0502040204020203" pitchFamily="34" charset="-122"/>
                <a:ea typeface="微软雅黑 Light" panose="020B0502040204020203" pitchFamily="34" charset="-122"/>
              </a:rPr>
              <a:t>对象</a:t>
            </a:r>
            <a:r>
              <a:rPr lang="zh-CN" altLang="en-US" sz="2400" dirty="0" smtClean="0">
                <a:latin typeface="微软雅黑 Light" panose="020B0502040204020203" pitchFamily="34" charset="-122"/>
                <a:ea typeface="微软雅黑 Light" panose="020B0502040204020203" pitchFamily="34" charset="-122"/>
              </a:rPr>
              <a:t>；这个对象中储存了匹配位置、匹配内容等信息。后面我们会详细讲。</a:t>
            </a:r>
            <a:endParaRPr lang="en-US" altLang="zh-CN" sz="2400" dirty="0" smtClean="0">
              <a:latin typeface="微软雅黑 Light" panose="020B0502040204020203" pitchFamily="34" charset="-122"/>
              <a:ea typeface="微软雅黑 Light" panose="020B0502040204020203" pitchFamily="34" charset="-122"/>
            </a:endParaRPr>
          </a:p>
          <a:p>
            <a:pPr marL="342900" indent="-342900">
              <a:lnSpc>
                <a:spcPct val="150000"/>
              </a:lnSpc>
              <a:buClr>
                <a:srgbClr val="3BBC5D"/>
              </a:buClr>
              <a:buFont typeface="Wingdings" panose="05000000000000000000" pitchFamily="2" charset="2"/>
              <a:buChar char="l"/>
            </a:pPr>
            <a:r>
              <a:rPr lang="zh-CN" altLang="en-US" sz="2400" dirty="0" smtClean="0">
                <a:latin typeface="微软雅黑 Light" panose="020B0502040204020203" pitchFamily="34" charset="-122"/>
                <a:ea typeface="微软雅黑 Light" panose="020B0502040204020203" pitchFamily="34" charset="-122"/>
              </a:rPr>
              <a:t>若</a:t>
            </a:r>
            <a:r>
              <a:rPr lang="zh-CN" altLang="en-US" sz="2400" dirty="0">
                <a:latin typeface="微软雅黑 Light" panose="020B0502040204020203" pitchFamily="34" charset="-122"/>
                <a:ea typeface="微软雅黑 Light" panose="020B0502040204020203" pitchFamily="34" charset="-122"/>
              </a:rPr>
              <a:t>该字符串没有模式匹配，则返回</a:t>
            </a:r>
            <a:r>
              <a:rPr lang="en-US" altLang="zh-CN" sz="2400" b="1" dirty="0">
                <a:latin typeface="Monaco"/>
                <a:ea typeface="微软雅黑 Light" panose="020B0502040204020203" pitchFamily="34" charset="-122"/>
              </a:rPr>
              <a:t>None</a:t>
            </a:r>
            <a:r>
              <a:rPr lang="zh-CN" altLang="en-US" sz="2400" dirty="0" smtClean="0">
                <a:latin typeface="微软雅黑 Light" panose="020B0502040204020203" pitchFamily="34" charset="-122"/>
                <a:ea typeface="微软雅黑 Light" panose="020B0502040204020203" pitchFamily="34" charset="-122"/>
              </a:rPr>
              <a:t>。</a:t>
            </a:r>
            <a:endParaRPr lang="en-US" altLang="zh-CN" sz="2400" dirty="0" smtClean="0">
              <a:latin typeface="微软雅黑 Light" panose="020B0502040204020203" pitchFamily="34" charset="-122"/>
              <a:ea typeface="微软雅黑 Light" panose="020B0502040204020203" pitchFamily="34" charset="-122"/>
            </a:endParaRPr>
          </a:p>
          <a:p>
            <a:pPr marL="342900" indent="-342900">
              <a:lnSpc>
                <a:spcPct val="150000"/>
              </a:lnSpc>
              <a:buClr>
                <a:srgbClr val="3BBC5D"/>
              </a:buClr>
              <a:buFont typeface="Wingdings" panose="05000000000000000000" pitchFamily="2" charset="2"/>
              <a:buChar char="l"/>
            </a:pPr>
            <a:r>
              <a:rPr lang="zh-CN" altLang="en-US" sz="2400" dirty="0" smtClean="0">
                <a:latin typeface="微软雅黑 Light" panose="020B0502040204020203" pitchFamily="34" charset="-122"/>
                <a:ea typeface="微软雅黑 Light" panose="020B0502040204020203" pitchFamily="34" charset="-122"/>
              </a:rPr>
              <a:t>例如：手机</a:t>
            </a:r>
            <a:r>
              <a:rPr lang="zh-CN" altLang="en-US" sz="2400" dirty="0">
                <a:latin typeface="微软雅黑 Light" panose="020B0502040204020203" pitchFamily="34" charset="-122"/>
                <a:ea typeface="微软雅黑 Light" panose="020B0502040204020203" pitchFamily="34" charset="-122"/>
              </a:rPr>
              <a:t>评论数据中出现很多的关于屏幕、音频、拍照之类的功能评价，那么在实际数据分析中，我们可能</a:t>
            </a:r>
            <a:r>
              <a:rPr lang="zh-CN" altLang="en-US" sz="2400" dirty="0" smtClean="0">
                <a:latin typeface="微软雅黑 Light" panose="020B0502040204020203" pitchFamily="34" charset="-122"/>
                <a:ea typeface="微软雅黑 Light" panose="020B0502040204020203" pitchFamily="34" charset="-122"/>
              </a:rPr>
              <a:t>需要</a:t>
            </a:r>
            <a:r>
              <a:rPr lang="zh-CN" altLang="en-US" sz="2400" dirty="0">
                <a:latin typeface="微软雅黑 Light" panose="020B0502040204020203" pitchFamily="34" charset="-122"/>
                <a:ea typeface="微软雅黑 Light" panose="020B0502040204020203" pitchFamily="34" charset="-122"/>
              </a:rPr>
              <a:t>看</a:t>
            </a:r>
            <a:r>
              <a:rPr lang="zh-CN" altLang="en-US" sz="2400" dirty="0" smtClean="0">
                <a:latin typeface="微软雅黑 Light" panose="020B0502040204020203" pitchFamily="34" charset="-122"/>
                <a:ea typeface="微软雅黑 Light" panose="020B0502040204020203" pitchFamily="34" charset="-122"/>
              </a:rPr>
              <a:t>评论中是否会出现</a:t>
            </a:r>
            <a:r>
              <a:rPr lang="en-US" altLang="zh-CN" sz="2400" dirty="0" smtClean="0">
                <a:latin typeface="微软雅黑 Light" panose="020B0502040204020203" pitchFamily="34" charset="-122"/>
                <a:ea typeface="微软雅黑 Light" panose="020B0502040204020203" pitchFamily="34" charset="-122"/>
              </a:rPr>
              <a:t>'</a:t>
            </a:r>
            <a:r>
              <a:rPr lang="zh-CN" altLang="en-US" sz="2400" dirty="0" smtClean="0">
                <a:latin typeface="微软雅黑 Light" panose="020B0502040204020203" pitchFamily="34" charset="-122"/>
                <a:ea typeface="微软雅黑 Light" panose="020B0502040204020203" pitchFamily="34" charset="-122"/>
              </a:rPr>
              <a:t>屏幕</a:t>
            </a:r>
            <a:r>
              <a:rPr lang="en-US" altLang="zh-CN" sz="2400" dirty="0" smtClean="0">
                <a:latin typeface="微软雅黑 Light" panose="020B0502040204020203" pitchFamily="34" charset="-122"/>
                <a:ea typeface="微软雅黑 Light" panose="020B0502040204020203" pitchFamily="34" charset="-122"/>
              </a:rPr>
              <a:t>'</a:t>
            </a:r>
            <a:r>
              <a:rPr lang="zh-CN" altLang="en-US" sz="2400" dirty="0" smtClean="0">
                <a:latin typeface="微软雅黑 Light" panose="020B0502040204020203" pitchFamily="34" charset="-122"/>
                <a:ea typeface="微软雅黑 Light" panose="020B0502040204020203" pitchFamily="34" charset="-122"/>
              </a:rPr>
              <a:t>。</a:t>
            </a:r>
            <a:r>
              <a:rPr lang="en-US" altLang="zh-CN" sz="2400" b="1" dirty="0" err="1">
                <a:latin typeface="Monaco"/>
                <a:ea typeface="微软雅黑 Light" panose="020B0502040204020203" pitchFamily="34" charset="-122"/>
              </a:rPr>
              <a:t>re.search</a:t>
            </a:r>
            <a:r>
              <a:rPr lang="en-US" altLang="zh-CN" sz="2400" dirty="0">
                <a:latin typeface="微软雅黑 Light" panose="020B0502040204020203" pitchFamily="34" charset="-122"/>
                <a:ea typeface="微软雅黑 Light" panose="020B0502040204020203" pitchFamily="34" charset="-122"/>
              </a:rPr>
              <a:t>()</a:t>
            </a:r>
            <a:r>
              <a:rPr lang="zh-CN" altLang="en-US" sz="2400" dirty="0">
                <a:latin typeface="微软雅黑 Light" panose="020B0502040204020203" pitchFamily="34" charset="-122"/>
                <a:ea typeface="微软雅黑 Light" panose="020B0502040204020203" pitchFamily="34" charset="-122"/>
              </a:rPr>
              <a:t>函数便是根据需要匹配的模式进行搜索的函数</a:t>
            </a:r>
          </a:p>
          <a:p>
            <a:pPr marL="342900" indent="-342900">
              <a:lnSpc>
                <a:spcPct val="150000"/>
              </a:lnSpc>
              <a:buClr>
                <a:srgbClr val="3BBC5D"/>
              </a:buClr>
              <a:buFont typeface="Wingdings" panose="05000000000000000000" pitchFamily="2" charset="2"/>
              <a:buChar char="l"/>
            </a:pPr>
            <a:endParaRPr lang="en-US" altLang="zh-CN" sz="2400" dirty="0" smtClean="0">
              <a:solidFill>
                <a:prstClr val="black"/>
              </a:solidFill>
              <a:latin typeface="微软雅黑 Light" panose="020B0502040204020203" pitchFamily="34" charset="-122"/>
              <a:ea typeface="微软雅黑 Light" panose="020B0502040204020203" pitchFamily="34" charset="-122"/>
            </a:endParaRPr>
          </a:p>
        </p:txBody>
      </p:sp>
    </p:spTree>
    <p:extLst>
      <p:ext uri="{BB962C8B-B14F-4D97-AF65-F5344CB8AC3E}">
        <p14:creationId xmlns:p14="http://schemas.microsoft.com/office/powerpoint/2010/main" xmlns="" val="478858918"/>
      </p:ext>
    </p:extLst>
  </p:cSld>
  <p:clrMapOvr>
    <a:masterClrMapping/>
  </p:clrMapOvr>
  <p:timing>
    <p:tnLst>
      <p:par>
        <p:cTn id="1" dur="indefinite" restart="never" nodeType="tmRoot"/>
      </p:par>
    </p:tnLst>
  </p:timing>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5"/>
          <p:cNvSpPr txBox="1"/>
          <p:nvPr/>
        </p:nvSpPr>
        <p:spPr>
          <a:xfrm>
            <a:off x="911424" y="836712"/>
            <a:ext cx="2664296" cy="400110"/>
          </a:xfrm>
          <a:prstGeom prst="rect">
            <a:avLst/>
          </a:prstGeom>
          <a:noFill/>
        </p:spPr>
        <p:txBody>
          <a:bodyPr wrap="square" rtlCol="0">
            <a:spAutoFit/>
          </a:bodyPr>
          <a:lstStyle/>
          <a:p>
            <a:r>
              <a:rPr lang="zh-CN" altLang="en-US" sz="2000" dirty="0">
                <a:solidFill>
                  <a:prstClr val="white"/>
                </a:solidFill>
                <a:latin typeface="微软雅黑 Light" panose="020B0502040204020203" pitchFamily="34" charset="-122"/>
                <a:ea typeface="微软雅黑 Light" panose="020B0502040204020203" pitchFamily="34" charset="-122"/>
              </a:rPr>
              <a:t>聚类分析</a:t>
            </a:r>
          </a:p>
        </p:txBody>
      </p:sp>
      <p:sp>
        <p:nvSpPr>
          <p:cNvPr id="14" name="矩形 28"/>
          <p:cNvSpPr/>
          <p:nvPr/>
        </p:nvSpPr>
        <p:spPr>
          <a:xfrm>
            <a:off x="-18898" y="671163"/>
            <a:ext cx="510214"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
        <p:nvSpPr>
          <p:cNvPr id="15" name="矩形 4"/>
          <p:cNvSpPr/>
          <p:nvPr/>
        </p:nvSpPr>
        <p:spPr>
          <a:xfrm>
            <a:off x="479375" y="674237"/>
            <a:ext cx="3289319" cy="595228"/>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6" name="文本框 5"/>
          <p:cNvSpPr txBox="1"/>
          <p:nvPr/>
        </p:nvSpPr>
        <p:spPr>
          <a:xfrm>
            <a:off x="953786" y="709485"/>
            <a:ext cx="3414022" cy="523220"/>
          </a:xfrm>
          <a:prstGeom prst="rect">
            <a:avLst/>
          </a:prstGeom>
          <a:noFill/>
        </p:spPr>
        <p:txBody>
          <a:bodyPr wrap="square" rtlCol="0">
            <a:spAutoFit/>
          </a:bodyPr>
          <a:lstStyle/>
          <a:p>
            <a:r>
              <a:rPr lang="zh-CN" altLang="en-US" sz="2800" dirty="0" smtClean="0">
                <a:solidFill>
                  <a:prstClr val="white"/>
                </a:solidFill>
                <a:latin typeface="微软雅黑 Light" panose="020B0502040204020203" pitchFamily="34" charset="-122"/>
                <a:ea typeface="微软雅黑 Light" panose="020B0502040204020203" pitchFamily="34" charset="-122"/>
              </a:rPr>
              <a:t>手机评论数据集</a:t>
            </a:r>
            <a:endParaRPr lang="zh-CN" altLang="en-US" sz="2800" dirty="0">
              <a:solidFill>
                <a:prstClr val="white"/>
              </a:solidFill>
              <a:latin typeface="微软雅黑 Light" panose="020B0502040204020203" pitchFamily="34" charset="-122"/>
              <a:ea typeface="微软雅黑 Light" panose="020B0502040204020203" pitchFamily="34" charset="-122"/>
            </a:endParaRPr>
          </a:p>
        </p:txBody>
      </p:sp>
      <p:sp>
        <p:nvSpPr>
          <p:cNvPr id="17" name="Freeform 83"/>
          <p:cNvSpPr>
            <a:spLocks noChangeArrowheads="1"/>
          </p:cNvSpPr>
          <p:nvPr/>
        </p:nvSpPr>
        <p:spPr bwMode="auto">
          <a:xfrm>
            <a:off x="92209" y="826314"/>
            <a:ext cx="288000" cy="288000"/>
          </a:xfrm>
          <a:custGeom>
            <a:avLst/>
            <a:gdLst>
              <a:gd name="T0" fmla="*/ 38764526 w 602"/>
              <a:gd name="T1" fmla="*/ 78442719 h 602"/>
              <a:gd name="T2" fmla="*/ 38764526 w 602"/>
              <a:gd name="T3" fmla="*/ 78442719 h 602"/>
              <a:gd name="T4" fmla="*/ 0 w 602"/>
              <a:gd name="T5" fmla="*/ 38764526 h 602"/>
              <a:gd name="T6" fmla="*/ 38764526 w 602"/>
              <a:gd name="T7" fmla="*/ 0 h 602"/>
              <a:gd name="T8" fmla="*/ 78442719 w 602"/>
              <a:gd name="T9" fmla="*/ 38764526 h 602"/>
              <a:gd name="T10" fmla="*/ 38764526 w 602"/>
              <a:gd name="T11" fmla="*/ 78442719 h 602"/>
              <a:gd name="T12" fmla="*/ 61866665 w 602"/>
              <a:gd name="T13" fmla="*/ 16576054 h 602"/>
              <a:gd name="T14" fmla="*/ 61866665 w 602"/>
              <a:gd name="T15" fmla="*/ 16576054 h 602"/>
              <a:gd name="T16" fmla="*/ 38764526 w 602"/>
              <a:gd name="T17" fmla="*/ 38764526 h 602"/>
              <a:gd name="T18" fmla="*/ 38764526 w 602"/>
              <a:gd name="T19" fmla="*/ 7308970 h 602"/>
              <a:gd name="T20" fmla="*/ 7439751 w 602"/>
              <a:gd name="T21" fmla="*/ 38764526 h 602"/>
              <a:gd name="T22" fmla="*/ 38764526 w 602"/>
              <a:gd name="T23" fmla="*/ 71002968 h 602"/>
              <a:gd name="T24" fmla="*/ 71002968 w 602"/>
              <a:gd name="T25" fmla="*/ 38764526 h 602"/>
              <a:gd name="T26" fmla="*/ 61866665 w 602"/>
              <a:gd name="T27" fmla="*/ 16576054 h 60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02" h="602">
                <a:moveTo>
                  <a:pt x="297" y="601"/>
                </a:moveTo>
                <a:lnTo>
                  <a:pt x="297" y="601"/>
                </a:lnTo>
                <a:cubicBezTo>
                  <a:pt x="135" y="601"/>
                  <a:pt x="0" y="466"/>
                  <a:pt x="0" y="297"/>
                </a:cubicBezTo>
                <a:cubicBezTo>
                  <a:pt x="0" y="134"/>
                  <a:pt x="135" y="0"/>
                  <a:pt x="297" y="0"/>
                </a:cubicBezTo>
                <a:cubicBezTo>
                  <a:pt x="467" y="0"/>
                  <a:pt x="601" y="134"/>
                  <a:pt x="601" y="297"/>
                </a:cubicBezTo>
                <a:cubicBezTo>
                  <a:pt x="601" y="466"/>
                  <a:pt x="467" y="601"/>
                  <a:pt x="297" y="601"/>
                </a:cubicBezTo>
                <a:close/>
                <a:moveTo>
                  <a:pt x="474" y="127"/>
                </a:moveTo>
                <a:lnTo>
                  <a:pt x="474" y="127"/>
                </a:lnTo>
                <a:cubicBezTo>
                  <a:pt x="297" y="297"/>
                  <a:pt x="297" y="297"/>
                  <a:pt x="297" y="297"/>
                </a:cubicBezTo>
                <a:cubicBezTo>
                  <a:pt x="297" y="56"/>
                  <a:pt x="297" y="56"/>
                  <a:pt x="297" y="56"/>
                </a:cubicBezTo>
                <a:cubicBezTo>
                  <a:pt x="163" y="56"/>
                  <a:pt x="57" y="162"/>
                  <a:pt x="57" y="297"/>
                </a:cubicBezTo>
                <a:cubicBezTo>
                  <a:pt x="57" y="431"/>
                  <a:pt x="163" y="544"/>
                  <a:pt x="297" y="544"/>
                </a:cubicBezTo>
                <a:cubicBezTo>
                  <a:pt x="431" y="544"/>
                  <a:pt x="544" y="431"/>
                  <a:pt x="544" y="297"/>
                </a:cubicBezTo>
                <a:cubicBezTo>
                  <a:pt x="544" y="233"/>
                  <a:pt x="516" y="169"/>
                  <a:pt x="474" y="127"/>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solidFill>
                <a:prstClr val="black"/>
              </a:solidFill>
            </a:endParaRPr>
          </a:p>
        </p:txBody>
      </p:sp>
      <p:sp>
        <p:nvSpPr>
          <p:cNvPr id="18" name="TextBox 17"/>
          <p:cNvSpPr txBox="1"/>
          <p:nvPr/>
        </p:nvSpPr>
        <p:spPr>
          <a:xfrm>
            <a:off x="491316" y="1907022"/>
            <a:ext cx="11191170" cy="1200329"/>
          </a:xfrm>
          <a:prstGeom prst="rect">
            <a:avLst/>
          </a:prstGeom>
          <a:noFill/>
        </p:spPr>
        <p:txBody>
          <a:bodyPr wrap="square" rtlCol="0">
            <a:spAutoFit/>
          </a:bodyPr>
          <a:lstStyle/>
          <a:p>
            <a:pPr marL="342900" indent="-342900">
              <a:lnSpc>
                <a:spcPct val="150000"/>
              </a:lnSpc>
              <a:buClr>
                <a:srgbClr val="3BBC5D"/>
              </a:buClr>
              <a:buFont typeface="Wingdings" panose="05000000000000000000" pitchFamily="2" charset="2"/>
              <a:buChar char="l"/>
            </a:pPr>
            <a:r>
              <a:rPr lang="zh-CN" altLang="en-US" sz="2400" dirty="0">
                <a:solidFill>
                  <a:prstClr val="black"/>
                </a:solidFill>
                <a:latin typeface="微软雅黑 Light" panose="020B0502040204020203" pitchFamily="34" charset="-122"/>
                <a:ea typeface="微软雅黑 Light" panose="020B0502040204020203" pitchFamily="34" charset="-122"/>
              </a:rPr>
              <a:t>数据集是从某手机评论网站上爬下来的，共</a:t>
            </a:r>
            <a:r>
              <a:rPr lang="en-US" altLang="zh-CN" sz="2400" dirty="0">
                <a:solidFill>
                  <a:prstClr val="black"/>
                </a:solidFill>
                <a:latin typeface="微软雅黑 Light" panose="020B0502040204020203" pitchFamily="34" charset="-122"/>
                <a:ea typeface="微软雅黑 Light" panose="020B0502040204020203" pitchFamily="34" charset="-122"/>
              </a:rPr>
              <a:t>25068</a:t>
            </a:r>
            <a:r>
              <a:rPr lang="zh-CN" altLang="en-US" sz="2400" dirty="0">
                <a:solidFill>
                  <a:prstClr val="black"/>
                </a:solidFill>
                <a:latin typeface="微软雅黑 Light" panose="020B0502040204020203" pitchFamily="34" charset="-122"/>
                <a:ea typeface="微软雅黑 Light" panose="020B0502040204020203" pitchFamily="34" charset="-122"/>
              </a:rPr>
              <a:t>条记录。每条记录都已经分好词、去除标点符号，数据可以直接使用。以下显示前五条分好词</a:t>
            </a:r>
            <a:r>
              <a:rPr lang="zh-CN" altLang="en-US" sz="2400" dirty="0" smtClean="0">
                <a:solidFill>
                  <a:prstClr val="black"/>
                </a:solidFill>
                <a:latin typeface="微软雅黑 Light" panose="020B0502040204020203" pitchFamily="34" charset="-122"/>
                <a:ea typeface="微软雅黑 Light" panose="020B0502040204020203" pitchFamily="34" charset="-122"/>
              </a:rPr>
              <a:t>记录：</a:t>
            </a:r>
            <a:endParaRPr lang="en-US" altLang="zh-CN" sz="2400" dirty="0">
              <a:solidFill>
                <a:prstClr val="black"/>
              </a:solidFill>
              <a:latin typeface="微软雅黑 Light" panose="020B0502040204020203" pitchFamily="34" charset="-122"/>
              <a:ea typeface="微软雅黑 Light" panose="020B0502040204020203" pitchFamily="34" charset="-122"/>
            </a:endParaRPr>
          </a:p>
        </p:txBody>
      </p:sp>
      <p:pic>
        <p:nvPicPr>
          <p:cNvPr id="3" name="图片 2"/>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911424" y="3544616"/>
            <a:ext cx="10058400" cy="1603114"/>
          </a:xfrm>
          <a:prstGeom prst="rect">
            <a:avLst/>
          </a:prstGeom>
        </p:spPr>
      </p:pic>
    </p:spTree>
    <p:extLst>
      <p:ext uri="{BB962C8B-B14F-4D97-AF65-F5344CB8AC3E}">
        <p14:creationId xmlns:p14="http://schemas.microsoft.com/office/powerpoint/2010/main" xmlns="" val="323340900"/>
      </p:ext>
    </p:extLst>
  </p:cSld>
  <p:clrMapOvr>
    <a:masterClrMapping/>
  </p:clrMapOvr>
  <p:timing>
    <p:tnLst>
      <p:par>
        <p:cTn id="1" dur="indefinite" restart="never" nodeType="tmRoot"/>
      </p:par>
    </p:tnLst>
  </p:timing>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5"/>
          <p:cNvSpPr txBox="1"/>
          <p:nvPr/>
        </p:nvSpPr>
        <p:spPr>
          <a:xfrm>
            <a:off x="911424" y="836712"/>
            <a:ext cx="2664296" cy="400110"/>
          </a:xfrm>
          <a:prstGeom prst="rect">
            <a:avLst/>
          </a:prstGeom>
          <a:noFill/>
        </p:spPr>
        <p:txBody>
          <a:bodyPr wrap="square" rtlCol="0">
            <a:spAutoFit/>
          </a:bodyPr>
          <a:lstStyle/>
          <a:p>
            <a:r>
              <a:rPr lang="zh-CN" altLang="en-US" sz="2000" dirty="0">
                <a:solidFill>
                  <a:prstClr val="white"/>
                </a:solidFill>
                <a:latin typeface="微软雅黑 Light" panose="020B0502040204020203" pitchFamily="34" charset="-122"/>
                <a:ea typeface="微软雅黑 Light" panose="020B0502040204020203" pitchFamily="34" charset="-122"/>
              </a:rPr>
              <a:t>聚类分析</a:t>
            </a:r>
          </a:p>
        </p:txBody>
      </p:sp>
      <p:sp>
        <p:nvSpPr>
          <p:cNvPr id="14" name="矩形 28"/>
          <p:cNvSpPr/>
          <p:nvPr/>
        </p:nvSpPr>
        <p:spPr>
          <a:xfrm>
            <a:off x="-18898" y="671163"/>
            <a:ext cx="510214" cy="598302"/>
          </a:xfrm>
          <a:prstGeom prst="rect">
            <a:avLst/>
          </a:prstGeom>
          <a:solidFill>
            <a:srgbClr val="3BBC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
        <p:nvSpPr>
          <p:cNvPr id="15" name="矩形 4"/>
          <p:cNvSpPr/>
          <p:nvPr/>
        </p:nvSpPr>
        <p:spPr>
          <a:xfrm>
            <a:off x="479376" y="674237"/>
            <a:ext cx="2058726" cy="595228"/>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6" name="文本框 5"/>
          <p:cNvSpPr txBox="1"/>
          <p:nvPr/>
        </p:nvSpPr>
        <p:spPr>
          <a:xfrm>
            <a:off x="953786" y="709485"/>
            <a:ext cx="3414022" cy="523220"/>
          </a:xfrm>
          <a:prstGeom prst="rect">
            <a:avLst/>
          </a:prstGeom>
          <a:noFill/>
        </p:spPr>
        <p:txBody>
          <a:bodyPr wrap="square" rtlCol="0">
            <a:spAutoFit/>
          </a:bodyPr>
          <a:lstStyle/>
          <a:p>
            <a:r>
              <a:rPr lang="en-US" altLang="zh-CN" sz="2800" dirty="0">
                <a:solidFill>
                  <a:prstClr val="white"/>
                </a:solidFill>
                <a:latin typeface="微软雅黑 Light" panose="020B0502040204020203" pitchFamily="34" charset="-122"/>
                <a:ea typeface="微软雅黑 Light" panose="020B0502040204020203" pitchFamily="34" charset="-122"/>
              </a:rPr>
              <a:t>re</a:t>
            </a:r>
            <a:r>
              <a:rPr lang="zh-CN" altLang="en-US" sz="2800" dirty="0">
                <a:solidFill>
                  <a:prstClr val="white"/>
                </a:solidFill>
                <a:latin typeface="微软雅黑 Light" panose="020B0502040204020203" pitchFamily="34" charset="-122"/>
                <a:ea typeface="微软雅黑 Light" panose="020B0502040204020203" pitchFamily="34" charset="-122"/>
              </a:rPr>
              <a:t>模块</a:t>
            </a:r>
          </a:p>
        </p:txBody>
      </p:sp>
      <p:sp>
        <p:nvSpPr>
          <p:cNvPr id="17" name="Freeform 83"/>
          <p:cNvSpPr>
            <a:spLocks noChangeArrowheads="1"/>
          </p:cNvSpPr>
          <p:nvPr/>
        </p:nvSpPr>
        <p:spPr bwMode="auto">
          <a:xfrm>
            <a:off x="92209" y="826314"/>
            <a:ext cx="288000" cy="288000"/>
          </a:xfrm>
          <a:custGeom>
            <a:avLst/>
            <a:gdLst>
              <a:gd name="T0" fmla="*/ 38764526 w 602"/>
              <a:gd name="T1" fmla="*/ 78442719 h 602"/>
              <a:gd name="T2" fmla="*/ 38764526 w 602"/>
              <a:gd name="T3" fmla="*/ 78442719 h 602"/>
              <a:gd name="T4" fmla="*/ 0 w 602"/>
              <a:gd name="T5" fmla="*/ 38764526 h 602"/>
              <a:gd name="T6" fmla="*/ 38764526 w 602"/>
              <a:gd name="T7" fmla="*/ 0 h 602"/>
              <a:gd name="T8" fmla="*/ 78442719 w 602"/>
              <a:gd name="T9" fmla="*/ 38764526 h 602"/>
              <a:gd name="T10" fmla="*/ 38764526 w 602"/>
              <a:gd name="T11" fmla="*/ 78442719 h 602"/>
              <a:gd name="T12" fmla="*/ 61866665 w 602"/>
              <a:gd name="T13" fmla="*/ 16576054 h 602"/>
              <a:gd name="T14" fmla="*/ 61866665 w 602"/>
              <a:gd name="T15" fmla="*/ 16576054 h 602"/>
              <a:gd name="T16" fmla="*/ 38764526 w 602"/>
              <a:gd name="T17" fmla="*/ 38764526 h 602"/>
              <a:gd name="T18" fmla="*/ 38764526 w 602"/>
              <a:gd name="T19" fmla="*/ 7308970 h 602"/>
              <a:gd name="T20" fmla="*/ 7439751 w 602"/>
              <a:gd name="T21" fmla="*/ 38764526 h 602"/>
              <a:gd name="T22" fmla="*/ 38764526 w 602"/>
              <a:gd name="T23" fmla="*/ 71002968 h 602"/>
              <a:gd name="T24" fmla="*/ 71002968 w 602"/>
              <a:gd name="T25" fmla="*/ 38764526 h 602"/>
              <a:gd name="T26" fmla="*/ 61866665 w 602"/>
              <a:gd name="T27" fmla="*/ 16576054 h 60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02" h="602">
                <a:moveTo>
                  <a:pt x="297" y="601"/>
                </a:moveTo>
                <a:lnTo>
                  <a:pt x="297" y="601"/>
                </a:lnTo>
                <a:cubicBezTo>
                  <a:pt x="135" y="601"/>
                  <a:pt x="0" y="466"/>
                  <a:pt x="0" y="297"/>
                </a:cubicBezTo>
                <a:cubicBezTo>
                  <a:pt x="0" y="134"/>
                  <a:pt x="135" y="0"/>
                  <a:pt x="297" y="0"/>
                </a:cubicBezTo>
                <a:cubicBezTo>
                  <a:pt x="467" y="0"/>
                  <a:pt x="601" y="134"/>
                  <a:pt x="601" y="297"/>
                </a:cubicBezTo>
                <a:cubicBezTo>
                  <a:pt x="601" y="466"/>
                  <a:pt x="467" y="601"/>
                  <a:pt x="297" y="601"/>
                </a:cubicBezTo>
                <a:close/>
                <a:moveTo>
                  <a:pt x="474" y="127"/>
                </a:moveTo>
                <a:lnTo>
                  <a:pt x="474" y="127"/>
                </a:lnTo>
                <a:cubicBezTo>
                  <a:pt x="297" y="297"/>
                  <a:pt x="297" y="297"/>
                  <a:pt x="297" y="297"/>
                </a:cubicBezTo>
                <a:cubicBezTo>
                  <a:pt x="297" y="56"/>
                  <a:pt x="297" y="56"/>
                  <a:pt x="297" y="56"/>
                </a:cubicBezTo>
                <a:cubicBezTo>
                  <a:pt x="163" y="56"/>
                  <a:pt x="57" y="162"/>
                  <a:pt x="57" y="297"/>
                </a:cubicBezTo>
                <a:cubicBezTo>
                  <a:pt x="57" y="431"/>
                  <a:pt x="163" y="544"/>
                  <a:pt x="297" y="544"/>
                </a:cubicBezTo>
                <a:cubicBezTo>
                  <a:pt x="431" y="544"/>
                  <a:pt x="544" y="431"/>
                  <a:pt x="544" y="297"/>
                </a:cubicBezTo>
                <a:cubicBezTo>
                  <a:pt x="544" y="233"/>
                  <a:pt x="516" y="169"/>
                  <a:pt x="474" y="127"/>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solidFill>
                <a:prstClr val="black"/>
              </a:solidFill>
            </a:endParaRPr>
          </a:p>
        </p:txBody>
      </p:sp>
      <p:sp>
        <p:nvSpPr>
          <p:cNvPr id="18" name="TextBox 17"/>
          <p:cNvSpPr txBox="1"/>
          <p:nvPr/>
        </p:nvSpPr>
        <p:spPr>
          <a:xfrm>
            <a:off x="491316" y="1907022"/>
            <a:ext cx="11191170" cy="583493"/>
          </a:xfrm>
          <a:prstGeom prst="rect">
            <a:avLst/>
          </a:prstGeom>
          <a:noFill/>
        </p:spPr>
        <p:txBody>
          <a:bodyPr wrap="square" rtlCol="0">
            <a:spAutoFit/>
          </a:bodyPr>
          <a:lstStyle/>
          <a:p>
            <a:pPr marL="342900" indent="-342900">
              <a:lnSpc>
                <a:spcPct val="150000"/>
              </a:lnSpc>
              <a:buClr>
                <a:srgbClr val="3BBC5D"/>
              </a:buClr>
              <a:buFont typeface="Wingdings" panose="05000000000000000000" pitchFamily="2" charset="2"/>
              <a:buChar char="l"/>
            </a:pPr>
            <a:r>
              <a:rPr lang="en-US" altLang="zh-CN" sz="2400" b="1" dirty="0" smtClean="0">
                <a:solidFill>
                  <a:prstClr val="black"/>
                </a:solidFill>
                <a:latin typeface="微软雅黑 Light" panose="020B0502040204020203" pitchFamily="34" charset="-122"/>
                <a:ea typeface="微软雅黑 Light" panose="020B0502040204020203" pitchFamily="34" charset="-122"/>
              </a:rPr>
              <a:t>search </a:t>
            </a:r>
            <a:endParaRPr lang="en-US" altLang="zh-CN" sz="2400" b="1" dirty="0">
              <a:solidFill>
                <a:prstClr val="black"/>
              </a:solidFill>
              <a:latin typeface="微软雅黑 Light" panose="020B0502040204020203" pitchFamily="34" charset="-122"/>
              <a:ea typeface="微软雅黑 Light" panose="020B0502040204020203" pitchFamily="34" charset="-122"/>
            </a:endParaRPr>
          </a:p>
        </p:txBody>
      </p:sp>
      <p:pic>
        <p:nvPicPr>
          <p:cNvPr id="2" name="图片 1"/>
          <p:cNvPicPr>
            <a:picLocks noChangeAspect="1"/>
          </p:cNvPicPr>
          <p:nvPr/>
        </p:nvPicPr>
        <p:blipFill>
          <a:blip r:embed="rId3">
            <a:extLst>
              <a:ext uri="{BEBA8EAE-BF5A-486C-A8C5-ECC9F3942E4B}">
                <a14:imgProps xmlns:a14="http://schemas.microsoft.com/office/drawing/2010/main" xmlns="">
                  <a14:imgLayer r:embed="rId4">
                    <a14:imgEffect>
                      <a14:sharpenSoften amount="50000"/>
                    </a14:imgEffect>
                  </a14:imgLayer>
                </a14:imgProps>
              </a:ext>
            </a:extLst>
          </a:blip>
          <a:stretch>
            <a:fillRect/>
          </a:stretch>
        </p:blipFill>
        <p:spPr>
          <a:xfrm>
            <a:off x="491316" y="2675656"/>
            <a:ext cx="9511666" cy="2709719"/>
          </a:xfrm>
          <a:prstGeom prst="rect">
            <a:avLst/>
          </a:prstGeom>
        </p:spPr>
      </p:pic>
      <p:sp>
        <p:nvSpPr>
          <p:cNvPr id="3" name="文本框 2"/>
          <p:cNvSpPr txBox="1"/>
          <p:nvPr/>
        </p:nvSpPr>
        <p:spPr>
          <a:xfrm>
            <a:off x="380209" y="5422899"/>
            <a:ext cx="11493136" cy="1200329"/>
          </a:xfrm>
          <a:prstGeom prst="rect">
            <a:avLst/>
          </a:prstGeom>
          <a:noFill/>
        </p:spPr>
        <p:txBody>
          <a:bodyPr wrap="square" rtlCol="0">
            <a:spAutoFit/>
          </a:bodyPr>
          <a:lstStyle/>
          <a:p>
            <a:pPr marL="342900" indent="-342900">
              <a:lnSpc>
                <a:spcPct val="150000"/>
              </a:lnSpc>
              <a:buClr>
                <a:srgbClr val="3BBC5D"/>
              </a:buClr>
              <a:buFont typeface="Wingdings" panose="05000000000000000000" pitchFamily="2" charset="2"/>
              <a:buChar char="l"/>
            </a:pPr>
            <a:r>
              <a:rPr lang="zh-CN" altLang="en-US" sz="2400" dirty="0">
                <a:latin typeface="微软雅黑 Light" panose="020B0502040204020203" pitchFamily="34" charset="-122"/>
                <a:ea typeface="微软雅黑 Light" panose="020B0502040204020203" pitchFamily="34" charset="-122"/>
              </a:rPr>
              <a:t>我们用</a:t>
            </a:r>
            <a:r>
              <a:rPr lang="zh-CN" altLang="en-US" sz="2400" dirty="0" smtClean="0">
                <a:latin typeface="微软雅黑 Light" panose="020B0502040204020203" pitchFamily="34" charset="-122"/>
                <a:ea typeface="微软雅黑 Light" panose="020B0502040204020203" pitchFamily="34" charset="-122"/>
              </a:rPr>
              <a:t>正则表达式</a:t>
            </a:r>
            <a:r>
              <a:rPr lang="en-US" altLang="zh-CN" sz="2400" dirty="0" smtClean="0">
                <a:latin typeface="微软雅黑 Light" panose="020B0502040204020203" pitchFamily="34" charset="-122"/>
                <a:ea typeface="微软雅黑 Light" panose="020B0502040204020203" pitchFamily="34" charset="-122"/>
              </a:rPr>
              <a:t>'</a:t>
            </a:r>
            <a:r>
              <a:rPr lang="zh-CN" altLang="en-US" sz="2400" dirty="0" smtClean="0">
                <a:latin typeface="微软雅黑 Light" panose="020B0502040204020203" pitchFamily="34" charset="-122"/>
                <a:ea typeface="微软雅黑 Light" panose="020B0502040204020203" pitchFamily="34" charset="-122"/>
              </a:rPr>
              <a:t>屏幕</a:t>
            </a:r>
            <a:r>
              <a:rPr lang="en-US" altLang="zh-CN" sz="2400" dirty="0">
                <a:latin typeface="微软雅黑 Light" panose="020B0502040204020203" pitchFamily="34" charset="-122"/>
                <a:ea typeface="微软雅黑 Light" panose="020B0502040204020203" pitchFamily="34" charset="-122"/>
              </a:rPr>
              <a:t>.*[</a:t>
            </a:r>
            <a:r>
              <a:rPr lang="zh-CN" altLang="en-US" sz="2400" dirty="0">
                <a:latin typeface="微软雅黑 Light" panose="020B0502040204020203" pitchFamily="34" charset="-122"/>
                <a:ea typeface="微软雅黑 Light" panose="020B0502040204020203" pitchFamily="34" charset="-122"/>
              </a:rPr>
              <a:t>好坏</a:t>
            </a:r>
            <a:r>
              <a:rPr lang="en-US" altLang="zh-CN" sz="2400" dirty="0" smtClean="0">
                <a:latin typeface="微软雅黑 Light" panose="020B0502040204020203" pitchFamily="34" charset="-122"/>
                <a:ea typeface="微软雅黑 Light" panose="020B0502040204020203" pitchFamily="34" charset="-122"/>
              </a:rPr>
              <a:t>]'</a:t>
            </a:r>
            <a:r>
              <a:rPr lang="zh-CN" altLang="en-US" sz="2400" dirty="0" smtClean="0">
                <a:latin typeface="微软雅黑 Light" panose="020B0502040204020203" pitchFamily="34" charset="-122"/>
                <a:ea typeface="微软雅黑 Light" panose="020B0502040204020203" pitchFamily="34" charset="-122"/>
              </a:rPr>
              <a:t>去</a:t>
            </a:r>
            <a:r>
              <a:rPr lang="en-US" altLang="zh-CN" sz="2400" b="1" dirty="0">
                <a:latin typeface="Monaco"/>
                <a:ea typeface="微软雅黑 Light" panose="020B0502040204020203" pitchFamily="34" charset="-122"/>
              </a:rPr>
              <a:t>search</a:t>
            </a:r>
            <a:r>
              <a:rPr lang="zh-CN" altLang="en-US" sz="2400" dirty="0">
                <a:latin typeface="微软雅黑 Light" panose="020B0502040204020203" pitchFamily="34" charset="-122"/>
                <a:ea typeface="微软雅黑 Light" panose="020B0502040204020203" pitchFamily="34" charset="-122"/>
              </a:rPr>
              <a:t>我们的评论，得到</a:t>
            </a:r>
            <a:r>
              <a:rPr lang="zh-CN" altLang="en-US" sz="2400" dirty="0" smtClean="0">
                <a:latin typeface="微软雅黑 Light" panose="020B0502040204020203" pitchFamily="34" charset="-122"/>
                <a:ea typeface="微软雅黑 Light" panose="020B0502040204020203" pitchFamily="34" charset="-122"/>
              </a:rPr>
              <a:t>了一</a:t>
            </a:r>
            <a:r>
              <a:rPr lang="zh-CN" altLang="en-US" sz="2400" dirty="0">
                <a:latin typeface="微软雅黑 Light" panose="020B0502040204020203" pitchFamily="34" charset="-122"/>
                <a:ea typeface="微软雅黑 Light" panose="020B0502040204020203" pitchFamily="34" charset="-122"/>
              </a:rPr>
              <a:t>个</a:t>
            </a:r>
            <a:r>
              <a:rPr lang="en-US" altLang="zh-CN" sz="2400" b="1" dirty="0" err="1">
                <a:latin typeface="Monaco"/>
                <a:ea typeface="微软雅黑 Light" panose="020B0502040204020203" pitchFamily="34" charset="-122"/>
              </a:rPr>
              <a:t>MatchObject</a:t>
            </a:r>
            <a:r>
              <a:rPr lang="zh-CN" altLang="en-US" sz="2400" dirty="0">
                <a:latin typeface="微软雅黑 Light" panose="020B0502040204020203" pitchFamily="34" charset="-122"/>
                <a:ea typeface="微软雅黑 Light" panose="020B0502040204020203" pitchFamily="34" charset="-122"/>
              </a:rPr>
              <a:t>，其中记录了匹配的</a:t>
            </a:r>
            <a:r>
              <a:rPr lang="zh-CN" altLang="en-US" sz="2400" dirty="0" smtClean="0">
                <a:latin typeface="微软雅黑 Light" panose="020B0502040204020203" pitchFamily="34" charset="-122"/>
                <a:ea typeface="微软雅黑 Light" panose="020B0502040204020203" pitchFamily="34" charset="-122"/>
              </a:rPr>
              <a:t>内容</a:t>
            </a:r>
            <a:r>
              <a:rPr lang="en-US" altLang="zh-CN" sz="2400" dirty="0" smtClean="0">
                <a:latin typeface="微软雅黑 Light" panose="020B0502040204020203" pitchFamily="34" charset="-122"/>
                <a:ea typeface="微软雅黑 Light" panose="020B0502040204020203" pitchFamily="34" charset="-122"/>
              </a:rPr>
              <a:t>'</a:t>
            </a:r>
            <a:r>
              <a:rPr lang="zh-CN" altLang="en-US" sz="2400" dirty="0" smtClean="0">
                <a:latin typeface="微软雅黑 Light" panose="020B0502040204020203" pitchFamily="34" charset="-122"/>
                <a:ea typeface="微软雅黑 Light" panose="020B0502040204020203" pitchFamily="34" charset="-122"/>
              </a:rPr>
              <a:t>屏幕</a:t>
            </a:r>
            <a:r>
              <a:rPr lang="zh-CN" altLang="en-US" sz="2400" dirty="0">
                <a:latin typeface="微软雅黑 Light" panose="020B0502040204020203" pitchFamily="34" charset="-122"/>
                <a:ea typeface="微软雅黑 Light" panose="020B0502040204020203" pitchFamily="34" charset="-122"/>
              </a:rPr>
              <a:t>的质量</a:t>
            </a:r>
            <a:r>
              <a:rPr lang="zh-CN" altLang="en-US" sz="2400" dirty="0" smtClean="0">
                <a:latin typeface="微软雅黑 Light" panose="020B0502040204020203" pitchFamily="34" charset="-122"/>
                <a:ea typeface="微软雅黑 Light" panose="020B0502040204020203" pitchFamily="34" charset="-122"/>
              </a:rPr>
              <a:t>很好</a:t>
            </a:r>
            <a:r>
              <a:rPr lang="en-US" altLang="zh-CN" sz="2400" dirty="0" smtClean="0">
                <a:latin typeface="微软雅黑 Light" panose="020B0502040204020203" pitchFamily="34" charset="-122"/>
                <a:ea typeface="微软雅黑 Light" panose="020B0502040204020203" pitchFamily="34" charset="-122"/>
              </a:rPr>
              <a:t>'</a:t>
            </a:r>
            <a:r>
              <a:rPr lang="zh-CN" altLang="en-US" sz="2400" dirty="0" smtClean="0">
                <a:latin typeface="微软雅黑 Light" panose="020B0502040204020203" pitchFamily="34" charset="-122"/>
                <a:ea typeface="微软雅黑 Light" panose="020B0502040204020203" pitchFamily="34" charset="-122"/>
              </a:rPr>
              <a:t>与</a:t>
            </a:r>
            <a:r>
              <a:rPr lang="zh-CN" altLang="en-US" sz="2400" dirty="0">
                <a:latin typeface="微软雅黑 Light" panose="020B0502040204020203" pitchFamily="34" charset="-122"/>
                <a:ea typeface="微软雅黑 Light" panose="020B0502040204020203" pitchFamily="34" charset="-122"/>
              </a:rPr>
              <a:t>匹配的位置（从第</a:t>
            </a:r>
            <a:r>
              <a:rPr lang="en-US" altLang="zh-CN" sz="2400" dirty="0">
                <a:latin typeface="微软雅黑 Light" panose="020B0502040204020203" pitchFamily="34" charset="-122"/>
                <a:ea typeface="微软雅黑 Light" panose="020B0502040204020203" pitchFamily="34" charset="-122"/>
              </a:rPr>
              <a:t>7</a:t>
            </a:r>
            <a:r>
              <a:rPr lang="zh-CN" altLang="en-US" sz="2400" dirty="0">
                <a:latin typeface="微软雅黑 Light" panose="020B0502040204020203" pitchFamily="34" charset="-122"/>
                <a:ea typeface="微软雅黑 Light" panose="020B0502040204020203" pitchFamily="34" charset="-122"/>
              </a:rPr>
              <a:t>到第</a:t>
            </a:r>
            <a:r>
              <a:rPr lang="en-US" altLang="zh-CN" sz="2400" dirty="0">
                <a:latin typeface="微软雅黑 Light" panose="020B0502040204020203" pitchFamily="34" charset="-122"/>
                <a:ea typeface="微软雅黑 Light" panose="020B0502040204020203" pitchFamily="34" charset="-122"/>
              </a:rPr>
              <a:t>14</a:t>
            </a:r>
            <a:r>
              <a:rPr lang="zh-CN" altLang="en-US" sz="2400" dirty="0">
                <a:latin typeface="微软雅黑 Light" panose="020B0502040204020203" pitchFamily="34" charset="-122"/>
                <a:ea typeface="微软雅黑 Light" panose="020B0502040204020203" pitchFamily="34" charset="-122"/>
              </a:rPr>
              <a:t>位）</a:t>
            </a:r>
          </a:p>
        </p:txBody>
      </p:sp>
    </p:spTree>
    <p:extLst>
      <p:ext uri="{BB962C8B-B14F-4D97-AF65-F5344CB8AC3E}">
        <p14:creationId xmlns:p14="http://schemas.microsoft.com/office/powerpoint/2010/main" xmlns="" val="2160785326"/>
      </p:ext>
    </p:extLst>
  </p:cSld>
  <p:clrMapOvr>
    <a:masterClrMapping/>
  </p:clrMapOvr>
  <p:timing>
    <p:tnLst>
      <p:par>
        <p:cTn id="1" dur="indefinite" restart="never" nodeType="tmRoot"/>
      </p:par>
    </p:tnLst>
  </p:timing>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5"/>
          <p:cNvSpPr txBox="1"/>
          <p:nvPr/>
        </p:nvSpPr>
        <p:spPr>
          <a:xfrm>
            <a:off x="911424" y="836712"/>
            <a:ext cx="2664296" cy="400110"/>
          </a:xfrm>
          <a:prstGeom prst="rect">
            <a:avLst/>
          </a:prstGeom>
          <a:noFill/>
        </p:spPr>
        <p:txBody>
          <a:bodyPr wrap="square" rtlCol="0">
            <a:spAutoFit/>
          </a:bodyPr>
          <a:lstStyle/>
          <a:p>
            <a:r>
              <a:rPr lang="zh-CN" altLang="en-US" sz="2000" dirty="0">
                <a:solidFill>
                  <a:prstClr val="white"/>
                </a:solidFill>
                <a:latin typeface="微软雅黑 Light" panose="020B0502040204020203" pitchFamily="34" charset="-122"/>
                <a:ea typeface="微软雅黑 Light" panose="020B0502040204020203" pitchFamily="34" charset="-122"/>
              </a:rPr>
              <a:t>聚类分析</a:t>
            </a:r>
          </a:p>
        </p:txBody>
      </p:sp>
      <p:sp>
        <p:nvSpPr>
          <p:cNvPr id="14" name="矩形 28"/>
          <p:cNvSpPr/>
          <p:nvPr/>
        </p:nvSpPr>
        <p:spPr>
          <a:xfrm>
            <a:off x="-18898" y="671163"/>
            <a:ext cx="510214" cy="598302"/>
          </a:xfrm>
          <a:prstGeom prst="rect">
            <a:avLst/>
          </a:prstGeom>
          <a:solidFill>
            <a:srgbClr val="3BBC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
        <p:nvSpPr>
          <p:cNvPr id="15" name="矩形 4"/>
          <p:cNvSpPr/>
          <p:nvPr/>
        </p:nvSpPr>
        <p:spPr>
          <a:xfrm>
            <a:off x="479376" y="674237"/>
            <a:ext cx="2058726" cy="595228"/>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6" name="文本框 5"/>
          <p:cNvSpPr txBox="1"/>
          <p:nvPr/>
        </p:nvSpPr>
        <p:spPr>
          <a:xfrm>
            <a:off x="953786" y="709485"/>
            <a:ext cx="3414022" cy="523220"/>
          </a:xfrm>
          <a:prstGeom prst="rect">
            <a:avLst/>
          </a:prstGeom>
          <a:noFill/>
        </p:spPr>
        <p:txBody>
          <a:bodyPr wrap="square" rtlCol="0">
            <a:spAutoFit/>
          </a:bodyPr>
          <a:lstStyle/>
          <a:p>
            <a:r>
              <a:rPr lang="en-US" altLang="zh-CN" sz="2800" dirty="0">
                <a:solidFill>
                  <a:prstClr val="white"/>
                </a:solidFill>
                <a:latin typeface="微软雅黑 Light" panose="020B0502040204020203" pitchFamily="34" charset="-122"/>
                <a:ea typeface="微软雅黑 Light" panose="020B0502040204020203" pitchFamily="34" charset="-122"/>
              </a:rPr>
              <a:t>re</a:t>
            </a:r>
            <a:r>
              <a:rPr lang="zh-CN" altLang="en-US" sz="2800" dirty="0">
                <a:solidFill>
                  <a:prstClr val="white"/>
                </a:solidFill>
                <a:latin typeface="微软雅黑 Light" panose="020B0502040204020203" pitchFamily="34" charset="-122"/>
                <a:ea typeface="微软雅黑 Light" panose="020B0502040204020203" pitchFamily="34" charset="-122"/>
              </a:rPr>
              <a:t>模块</a:t>
            </a:r>
          </a:p>
        </p:txBody>
      </p:sp>
      <p:sp>
        <p:nvSpPr>
          <p:cNvPr id="17" name="Freeform 83"/>
          <p:cNvSpPr>
            <a:spLocks noChangeArrowheads="1"/>
          </p:cNvSpPr>
          <p:nvPr/>
        </p:nvSpPr>
        <p:spPr bwMode="auto">
          <a:xfrm>
            <a:off x="92209" y="826314"/>
            <a:ext cx="288000" cy="288000"/>
          </a:xfrm>
          <a:custGeom>
            <a:avLst/>
            <a:gdLst>
              <a:gd name="T0" fmla="*/ 38764526 w 602"/>
              <a:gd name="T1" fmla="*/ 78442719 h 602"/>
              <a:gd name="T2" fmla="*/ 38764526 w 602"/>
              <a:gd name="T3" fmla="*/ 78442719 h 602"/>
              <a:gd name="T4" fmla="*/ 0 w 602"/>
              <a:gd name="T5" fmla="*/ 38764526 h 602"/>
              <a:gd name="T6" fmla="*/ 38764526 w 602"/>
              <a:gd name="T7" fmla="*/ 0 h 602"/>
              <a:gd name="T8" fmla="*/ 78442719 w 602"/>
              <a:gd name="T9" fmla="*/ 38764526 h 602"/>
              <a:gd name="T10" fmla="*/ 38764526 w 602"/>
              <a:gd name="T11" fmla="*/ 78442719 h 602"/>
              <a:gd name="T12" fmla="*/ 61866665 w 602"/>
              <a:gd name="T13" fmla="*/ 16576054 h 602"/>
              <a:gd name="T14" fmla="*/ 61866665 w 602"/>
              <a:gd name="T15" fmla="*/ 16576054 h 602"/>
              <a:gd name="T16" fmla="*/ 38764526 w 602"/>
              <a:gd name="T17" fmla="*/ 38764526 h 602"/>
              <a:gd name="T18" fmla="*/ 38764526 w 602"/>
              <a:gd name="T19" fmla="*/ 7308970 h 602"/>
              <a:gd name="T20" fmla="*/ 7439751 w 602"/>
              <a:gd name="T21" fmla="*/ 38764526 h 602"/>
              <a:gd name="T22" fmla="*/ 38764526 w 602"/>
              <a:gd name="T23" fmla="*/ 71002968 h 602"/>
              <a:gd name="T24" fmla="*/ 71002968 w 602"/>
              <a:gd name="T25" fmla="*/ 38764526 h 602"/>
              <a:gd name="T26" fmla="*/ 61866665 w 602"/>
              <a:gd name="T27" fmla="*/ 16576054 h 60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02" h="602">
                <a:moveTo>
                  <a:pt x="297" y="601"/>
                </a:moveTo>
                <a:lnTo>
                  <a:pt x="297" y="601"/>
                </a:lnTo>
                <a:cubicBezTo>
                  <a:pt x="135" y="601"/>
                  <a:pt x="0" y="466"/>
                  <a:pt x="0" y="297"/>
                </a:cubicBezTo>
                <a:cubicBezTo>
                  <a:pt x="0" y="134"/>
                  <a:pt x="135" y="0"/>
                  <a:pt x="297" y="0"/>
                </a:cubicBezTo>
                <a:cubicBezTo>
                  <a:pt x="467" y="0"/>
                  <a:pt x="601" y="134"/>
                  <a:pt x="601" y="297"/>
                </a:cubicBezTo>
                <a:cubicBezTo>
                  <a:pt x="601" y="466"/>
                  <a:pt x="467" y="601"/>
                  <a:pt x="297" y="601"/>
                </a:cubicBezTo>
                <a:close/>
                <a:moveTo>
                  <a:pt x="474" y="127"/>
                </a:moveTo>
                <a:lnTo>
                  <a:pt x="474" y="127"/>
                </a:lnTo>
                <a:cubicBezTo>
                  <a:pt x="297" y="297"/>
                  <a:pt x="297" y="297"/>
                  <a:pt x="297" y="297"/>
                </a:cubicBezTo>
                <a:cubicBezTo>
                  <a:pt x="297" y="56"/>
                  <a:pt x="297" y="56"/>
                  <a:pt x="297" y="56"/>
                </a:cubicBezTo>
                <a:cubicBezTo>
                  <a:pt x="163" y="56"/>
                  <a:pt x="57" y="162"/>
                  <a:pt x="57" y="297"/>
                </a:cubicBezTo>
                <a:cubicBezTo>
                  <a:pt x="57" y="431"/>
                  <a:pt x="163" y="544"/>
                  <a:pt x="297" y="544"/>
                </a:cubicBezTo>
                <a:cubicBezTo>
                  <a:pt x="431" y="544"/>
                  <a:pt x="544" y="431"/>
                  <a:pt x="544" y="297"/>
                </a:cubicBezTo>
                <a:cubicBezTo>
                  <a:pt x="544" y="233"/>
                  <a:pt x="516" y="169"/>
                  <a:pt x="474" y="127"/>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solidFill>
                <a:prstClr val="black"/>
              </a:solidFill>
            </a:endParaRPr>
          </a:p>
        </p:txBody>
      </p:sp>
      <p:sp>
        <p:nvSpPr>
          <p:cNvPr id="18" name="TextBox 17"/>
          <p:cNvSpPr txBox="1"/>
          <p:nvPr/>
        </p:nvSpPr>
        <p:spPr>
          <a:xfrm>
            <a:off x="380209" y="1431940"/>
            <a:ext cx="11191170" cy="583493"/>
          </a:xfrm>
          <a:prstGeom prst="rect">
            <a:avLst/>
          </a:prstGeom>
          <a:noFill/>
        </p:spPr>
        <p:txBody>
          <a:bodyPr wrap="square" rtlCol="0">
            <a:spAutoFit/>
          </a:bodyPr>
          <a:lstStyle/>
          <a:p>
            <a:pPr marL="342900" indent="-342900">
              <a:lnSpc>
                <a:spcPct val="150000"/>
              </a:lnSpc>
              <a:buClr>
                <a:srgbClr val="3BBC5D"/>
              </a:buClr>
              <a:buFont typeface="Wingdings" panose="05000000000000000000" pitchFamily="2" charset="2"/>
              <a:buChar char="l"/>
            </a:pPr>
            <a:r>
              <a:rPr lang="en-US" altLang="zh-CN" sz="2400" b="1" dirty="0" smtClean="0">
                <a:solidFill>
                  <a:prstClr val="black"/>
                </a:solidFill>
                <a:latin typeface="微软雅黑 Light" panose="020B0502040204020203" pitchFamily="34" charset="-122"/>
                <a:ea typeface="微软雅黑 Light" panose="020B0502040204020203" pitchFamily="34" charset="-122"/>
              </a:rPr>
              <a:t>search </a:t>
            </a:r>
            <a:endParaRPr lang="en-US" altLang="zh-CN" sz="2400" b="1" dirty="0">
              <a:solidFill>
                <a:prstClr val="black"/>
              </a:solidFill>
              <a:latin typeface="微软雅黑 Light" panose="020B0502040204020203" pitchFamily="34" charset="-122"/>
              <a:ea typeface="微软雅黑 Light" panose="020B0502040204020203" pitchFamily="34" charset="-122"/>
            </a:endParaRPr>
          </a:p>
        </p:txBody>
      </p:sp>
      <p:sp>
        <p:nvSpPr>
          <p:cNvPr id="3" name="文本框 2"/>
          <p:cNvSpPr txBox="1"/>
          <p:nvPr/>
        </p:nvSpPr>
        <p:spPr>
          <a:xfrm>
            <a:off x="380209" y="5478317"/>
            <a:ext cx="11493136" cy="1137491"/>
          </a:xfrm>
          <a:prstGeom prst="rect">
            <a:avLst/>
          </a:prstGeom>
          <a:noFill/>
        </p:spPr>
        <p:txBody>
          <a:bodyPr wrap="square" rtlCol="0">
            <a:spAutoFit/>
          </a:bodyPr>
          <a:lstStyle/>
          <a:p>
            <a:pPr marL="342900" indent="-342900">
              <a:lnSpc>
                <a:spcPct val="150000"/>
              </a:lnSpc>
              <a:buClr>
                <a:srgbClr val="3BBC5D"/>
              </a:buClr>
              <a:buFont typeface="Wingdings" panose="05000000000000000000" pitchFamily="2" charset="2"/>
              <a:buChar char="l"/>
            </a:pPr>
            <a:r>
              <a:rPr lang="zh-CN" altLang="en-US" sz="2400" dirty="0" smtClean="0">
                <a:latin typeface="微软雅黑 Light" panose="020B0502040204020203" pitchFamily="34" charset="-122"/>
                <a:ea typeface="微软雅黑 Light" panose="020B0502040204020203" pitchFamily="34" charset="-122"/>
              </a:rPr>
              <a:t>如前所述，需要多次复用我们可以先生成一个正则表达式对象，以提高效率。</a:t>
            </a:r>
            <a:endParaRPr lang="en-US" altLang="zh-CN" sz="2400" dirty="0" smtClean="0">
              <a:latin typeface="微软雅黑 Light" panose="020B0502040204020203" pitchFamily="34" charset="-122"/>
              <a:ea typeface="微软雅黑 Light" panose="020B0502040204020203" pitchFamily="34" charset="-122"/>
            </a:endParaRPr>
          </a:p>
          <a:p>
            <a:pPr marL="342900" indent="-342900">
              <a:lnSpc>
                <a:spcPct val="150000"/>
              </a:lnSpc>
              <a:buClr>
                <a:srgbClr val="3BBC5D"/>
              </a:buClr>
              <a:buFont typeface="Wingdings" panose="05000000000000000000" pitchFamily="2" charset="2"/>
              <a:buChar char="l"/>
            </a:pPr>
            <a:endParaRPr lang="en-US" altLang="zh-CN" sz="2400" dirty="0" smtClean="0">
              <a:latin typeface="微软雅黑 Light" panose="020B0502040204020203" pitchFamily="34" charset="-122"/>
              <a:ea typeface="微软雅黑 Light" panose="020B0502040204020203" pitchFamily="34" charset="-122"/>
            </a:endParaRPr>
          </a:p>
        </p:txBody>
      </p:sp>
      <p:pic>
        <p:nvPicPr>
          <p:cNvPr id="5" name="图片 4"/>
          <p:cNvPicPr>
            <a:picLocks noChangeAspect="1"/>
          </p:cNvPicPr>
          <p:nvPr/>
        </p:nvPicPr>
        <p:blipFill>
          <a:blip r:embed="rId3">
            <a:extLst>
              <a:ext uri="{BEBA8EAE-BF5A-486C-A8C5-ECC9F3942E4B}">
                <a14:imgProps xmlns:a14="http://schemas.microsoft.com/office/drawing/2010/main" xmlns="">
                  <a14:imgLayer r:embed="rId4">
                    <a14:imgEffect>
                      <a14:sharpenSoften amount="50000"/>
                    </a14:imgEffect>
                  </a14:imgLayer>
                </a14:imgProps>
              </a:ext>
            </a:extLst>
          </a:blip>
          <a:stretch>
            <a:fillRect/>
          </a:stretch>
        </p:blipFill>
        <p:spPr>
          <a:xfrm>
            <a:off x="380209" y="2064330"/>
            <a:ext cx="8295482" cy="3228106"/>
          </a:xfrm>
          <a:prstGeom prst="rect">
            <a:avLst/>
          </a:prstGeom>
        </p:spPr>
      </p:pic>
      <mc:AlternateContent xmlns:mc="http://schemas.openxmlformats.org/markup-compatibility/2006">
        <mc:Choice xmlns:p14="http://schemas.microsoft.com/office/powerpoint/2010/main" xmlns="" Requires="p14">
          <p:contentPart p14:bwMode="auto" r:id="rId5">
            <p14:nvContentPartPr>
              <p14:cNvPr id="2" name="墨迹 1"/>
              <p14:cNvContentPartPr/>
              <p14:nvPr/>
            </p14:nvContentPartPr>
            <p14:xfrm>
              <a:off x="916920" y="1893240"/>
              <a:ext cx="3369600" cy="3429360"/>
            </p14:xfrm>
          </p:contentPart>
        </mc:Choice>
        <mc:Fallback>
          <p:pic>
            <p:nvPicPr>
              <p:cNvPr id="2" name="墨迹 1"/>
              <p:cNvPicPr/>
              <p:nvPr/>
            </p:nvPicPr>
            <p:blipFill>
              <a:blip r:embed="rId6"/>
              <a:stretch>
                <a:fillRect/>
              </a:stretch>
            </p:blipFill>
            <p:spPr>
              <a:xfrm>
                <a:off x="907560" y="1883880"/>
                <a:ext cx="3388320" cy="3448080"/>
              </a:xfrm>
              <a:prstGeom prst="rect">
                <a:avLst/>
              </a:prstGeom>
            </p:spPr>
          </p:pic>
        </mc:Fallback>
      </mc:AlternateContent>
    </p:spTree>
    <p:extLst>
      <p:ext uri="{BB962C8B-B14F-4D97-AF65-F5344CB8AC3E}">
        <p14:creationId xmlns:p14="http://schemas.microsoft.com/office/powerpoint/2010/main" xmlns="" val="16275460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8"/>
          <p:cNvSpPr txBox="1">
            <a:spLocks/>
          </p:cNvSpPr>
          <p:nvPr/>
        </p:nvSpPr>
        <p:spPr>
          <a:xfrm>
            <a:off x="911424" y="579766"/>
            <a:ext cx="10515600" cy="7810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微软雅黑 Light" panose="020B0502040204020203" pitchFamily="34" charset="-122"/>
                <a:ea typeface="微软雅黑 Light" panose="020B0502040204020203" pitchFamily="34" charset="-122"/>
                <a:cs typeface="+mj-cs"/>
              </a:defRPr>
            </a:lvl1pPr>
          </a:lstStyle>
          <a:p>
            <a:r>
              <a:rPr lang="zh-CN" altLang="en-US" sz="3200" b="1" dirty="0" smtClean="0">
                <a:solidFill>
                  <a:srgbClr val="942124"/>
                </a:solidFill>
                <a:cs typeface="+mn-cs"/>
              </a:rPr>
              <a:t>解释型语言</a:t>
            </a:r>
            <a:r>
              <a:rPr lang="en-US" altLang="zh-CN" sz="3200" b="1" dirty="0" smtClean="0">
                <a:solidFill>
                  <a:srgbClr val="942124"/>
                </a:solidFill>
                <a:cs typeface="+mn-cs"/>
              </a:rPr>
              <a:t>Python</a:t>
            </a:r>
            <a:endParaRPr lang="zh-CN" altLang="en-US" sz="3200" b="1" dirty="0">
              <a:solidFill>
                <a:srgbClr val="942124"/>
              </a:solidFill>
              <a:cs typeface="+mn-cs"/>
            </a:endParaRPr>
          </a:p>
        </p:txBody>
      </p:sp>
      <p:sp>
        <p:nvSpPr>
          <p:cNvPr id="2" name="内容占位符 1"/>
          <p:cNvSpPr>
            <a:spLocks noGrp="1"/>
          </p:cNvSpPr>
          <p:nvPr>
            <p:ph idx="1"/>
          </p:nvPr>
        </p:nvSpPr>
        <p:spPr>
          <a:xfrm>
            <a:off x="651114" y="1666668"/>
            <a:ext cx="10515600" cy="1008112"/>
          </a:xfrm>
        </p:spPr>
        <p:txBody>
          <a:bodyPr>
            <a:normAutofit/>
          </a:bodyPr>
          <a:lstStyle/>
          <a:p>
            <a:r>
              <a:rPr kumimoji="1" lang="en-US" altLang="zh-CN" sz="2400" dirty="0"/>
              <a:t>Python</a:t>
            </a:r>
            <a:r>
              <a:rPr kumimoji="1" lang="zh-CN" altLang="en-US" sz="2400" dirty="0"/>
              <a:t>语言是一种</a:t>
            </a:r>
            <a:r>
              <a:rPr kumimoji="1" lang="zh-CN" altLang="en-US" sz="2400" b="1" dirty="0"/>
              <a:t>解释型</a:t>
            </a:r>
            <a:r>
              <a:rPr kumimoji="1" lang="zh-CN" altLang="en-US" sz="2400" dirty="0"/>
              <a:t>、面向对象、动态数据类型的高级程序</a:t>
            </a:r>
            <a:r>
              <a:rPr kumimoji="1" lang="zh-CN" altLang="en-US" sz="2400" dirty="0" smtClean="0"/>
              <a:t>设计语言</a:t>
            </a:r>
          </a:p>
        </p:txBody>
      </p:sp>
      <p:sp>
        <p:nvSpPr>
          <p:cNvPr id="5" name="矩形 28"/>
          <p:cNvSpPr/>
          <p:nvPr/>
        </p:nvSpPr>
        <p:spPr>
          <a:xfrm>
            <a:off x="-18899" y="671163"/>
            <a:ext cx="670013"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pic>
        <p:nvPicPr>
          <p:cNvPr id="3" name="图片 2"/>
          <p:cNvPicPr>
            <a:picLocks noChangeAspect="1"/>
          </p:cNvPicPr>
          <p:nvPr/>
        </p:nvPicPr>
        <p:blipFill rotWithShape="1">
          <a:blip r:embed="rId3">
            <a:extLst>
              <a:ext uri="{28A0092B-C50C-407E-A947-70E740481C1C}">
                <a14:useLocalDpi xmlns:a14="http://schemas.microsoft.com/office/drawing/2010/main" xmlns="" val="0"/>
              </a:ext>
            </a:extLst>
          </a:blip>
          <a:srcRect t="648" b="3608"/>
          <a:stretch/>
        </p:blipFill>
        <p:spPr>
          <a:xfrm>
            <a:off x="335360" y="2674780"/>
            <a:ext cx="7682595" cy="3431968"/>
          </a:xfrm>
          <a:prstGeom prst="rect">
            <a:avLst/>
          </a:prstGeom>
        </p:spPr>
      </p:pic>
      <p:pic>
        <p:nvPicPr>
          <p:cNvPr id="4" name="图片 3"/>
          <p:cNvPicPr>
            <a:picLocks noChangeAspect="1"/>
          </p:cNvPicPr>
          <p:nvPr/>
        </p:nvPicPr>
        <p:blipFill>
          <a:blip r:embed="rId4"/>
          <a:stretch>
            <a:fillRect/>
          </a:stretch>
        </p:blipFill>
        <p:spPr>
          <a:xfrm>
            <a:off x="7773793" y="2532697"/>
            <a:ext cx="4418207" cy="2300389"/>
          </a:xfrm>
          <a:prstGeom prst="rect">
            <a:avLst/>
          </a:prstGeom>
        </p:spPr>
      </p:pic>
      <p:sp>
        <p:nvSpPr>
          <p:cNvPr id="7" name="日期占位符 6"/>
          <p:cNvSpPr>
            <a:spLocks noGrp="1"/>
          </p:cNvSpPr>
          <p:nvPr>
            <p:ph type="dt" sz="half" idx="10"/>
          </p:nvPr>
        </p:nvSpPr>
        <p:spPr/>
        <p:txBody>
          <a:bodyPr/>
          <a:lstStyle/>
          <a:p>
            <a:fld id="{704DD355-8DF6-4ED5-AC52-5C8D4C39ABC6}" type="datetime1">
              <a:rPr lang="zh-CN" altLang="en-US" smtClean="0"/>
              <a:pPr/>
              <a:t>2019/9/8</a:t>
            </a:fld>
            <a:endParaRPr lang="zh-CN" altLang="en-US"/>
          </a:p>
        </p:txBody>
      </p:sp>
      <p:sp>
        <p:nvSpPr>
          <p:cNvPr id="8" name="灯片编号占位符 7"/>
          <p:cNvSpPr>
            <a:spLocks noGrp="1"/>
          </p:cNvSpPr>
          <p:nvPr>
            <p:ph type="sldNum" sz="quarter" idx="12"/>
          </p:nvPr>
        </p:nvSpPr>
        <p:spPr/>
        <p:txBody>
          <a:bodyPr/>
          <a:lstStyle/>
          <a:p>
            <a:fld id="{370D8578-DDD4-487D-A316-C8E65CC577E1}" type="slidenum">
              <a:rPr lang="zh-CN" altLang="en-US" smtClean="0"/>
              <a:pPr/>
              <a:t>31</a:t>
            </a:fld>
            <a:endParaRPr lang="zh-CN" altLang="en-US"/>
          </a:p>
        </p:txBody>
      </p:sp>
    </p:spTree>
    <p:extLst>
      <p:ext uri="{BB962C8B-B14F-4D97-AF65-F5344CB8AC3E}">
        <p14:creationId xmlns:p14="http://schemas.microsoft.com/office/powerpoint/2010/main" xmlns="" val="844826092"/>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5"/>
          <p:cNvSpPr txBox="1"/>
          <p:nvPr/>
        </p:nvSpPr>
        <p:spPr>
          <a:xfrm>
            <a:off x="911424" y="836712"/>
            <a:ext cx="2664296" cy="400110"/>
          </a:xfrm>
          <a:prstGeom prst="rect">
            <a:avLst/>
          </a:prstGeom>
          <a:noFill/>
        </p:spPr>
        <p:txBody>
          <a:bodyPr wrap="square" rtlCol="0">
            <a:spAutoFit/>
          </a:bodyPr>
          <a:lstStyle/>
          <a:p>
            <a:r>
              <a:rPr lang="zh-CN" altLang="en-US" sz="2000" dirty="0">
                <a:solidFill>
                  <a:prstClr val="white"/>
                </a:solidFill>
                <a:latin typeface="微软雅黑 Light" panose="020B0502040204020203" pitchFamily="34" charset="-122"/>
                <a:ea typeface="微软雅黑 Light" panose="020B0502040204020203" pitchFamily="34" charset="-122"/>
              </a:rPr>
              <a:t>聚类分析</a:t>
            </a:r>
          </a:p>
        </p:txBody>
      </p:sp>
      <p:sp>
        <p:nvSpPr>
          <p:cNvPr id="14" name="矩形 28"/>
          <p:cNvSpPr/>
          <p:nvPr/>
        </p:nvSpPr>
        <p:spPr>
          <a:xfrm>
            <a:off x="-18898" y="671163"/>
            <a:ext cx="510214" cy="598302"/>
          </a:xfrm>
          <a:prstGeom prst="rect">
            <a:avLst/>
          </a:prstGeom>
          <a:solidFill>
            <a:srgbClr val="3BBC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
        <p:nvSpPr>
          <p:cNvPr id="15" name="矩形 4"/>
          <p:cNvSpPr/>
          <p:nvPr/>
        </p:nvSpPr>
        <p:spPr>
          <a:xfrm>
            <a:off x="479376" y="674237"/>
            <a:ext cx="2058726" cy="595228"/>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6" name="文本框 5"/>
          <p:cNvSpPr txBox="1"/>
          <p:nvPr/>
        </p:nvSpPr>
        <p:spPr>
          <a:xfrm>
            <a:off x="953786" y="709485"/>
            <a:ext cx="3414022" cy="523220"/>
          </a:xfrm>
          <a:prstGeom prst="rect">
            <a:avLst/>
          </a:prstGeom>
          <a:noFill/>
        </p:spPr>
        <p:txBody>
          <a:bodyPr wrap="square" rtlCol="0">
            <a:spAutoFit/>
          </a:bodyPr>
          <a:lstStyle/>
          <a:p>
            <a:r>
              <a:rPr lang="en-US" altLang="zh-CN" sz="2800" dirty="0">
                <a:solidFill>
                  <a:prstClr val="white"/>
                </a:solidFill>
                <a:latin typeface="微软雅黑 Light" panose="020B0502040204020203" pitchFamily="34" charset="-122"/>
                <a:ea typeface="微软雅黑 Light" panose="020B0502040204020203" pitchFamily="34" charset="-122"/>
              </a:rPr>
              <a:t>re</a:t>
            </a:r>
            <a:r>
              <a:rPr lang="zh-CN" altLang="en-US" sz="2800" dirty="0">
                <a:solidFill>
                  <a:prstClr val="white"/>
                </a:solidFill>
                <a:latin typeface="微软雅黑 Light" panose="020B0502040204020203" pitchFamily="34" charset="-122"/>
                <a:ea typeface="微软雅黑 Light" panose="020B0502040204020203" pitchFamily="34" charset="-122"/>
              </a:rPr>
              <a:t>模块</a:t>
            </a:r>
          </a:p>
        </p:txBody>
      </p:sp>
      <p:sp>
        <p:nvSpPr>
          <p:cNvPr id="17" name="Freeform 83"/>
          <p:cNvSpPr>
            <a:spLocks noChangeArrowheads="1"/>
          </p:cNvSpPr>
          <p:nvPr/>
        </p:nvSpPr>
        <p:spPr bwMode="auto">
          <a:xfrm>
            <a:off x="92209" y="826314"/>
            <a:ext cx="288000" cy="288000"/>
          </a:xfrm>
          <a:custGeom>
            <a:avLst/>
            <a:gdLst>
              <a:gd name="T0" fmla="*/ 38764526 w 602"/>
              <a:gd name="T1" fmla="*/ 78442719 h 602"/>
              <a:gd name="T2" fmla="*/ 38764526 w 602"/>
              <a:gd name="T3" fmla="*/ 78442719 h 602"/>
              <a:gd name="T4" fmla="*/ 0 w 602"/>
              <a:gd name="T5" fmla="*/ 38764526 h 602"/>
              <a:gd name="T6" fmla="*/ 38764526 w 602"/>
              <a:gd name="T7" fmla="*/ 0 h 602"/>
              <a:gd name="T8" fmla="*/ 78442719 w 602"/>
              <a:gd name="T9" fmla="*/ 38764526 h 602"/>
              <a:gd name="T10" fmla="*/ 38764526 w 602"/>
              <a:gd name="T11" fmla="*/ 78442719 h 602"/>
              <a:gd name="T12" fmla="*/ 61866665 w 602"/>
              <a:gd name="T13" fmla="*/ 16576054 h 602"/>
              <a:gd name="T14" fmla="*/ 61866665 w 602"/>
              <a:gd name="T15" fmla="*/ 16576054 h 602"/>
              <a:gd name="T16" fmla="*/ 38764526 w 602"/>
              <a:gd name="T17" fmla="*/ 38764526 h 602"/>
              <a:gd name="T18" fmla="*/ 38764526 w 602"/>
              <a:gd name="T19" fmla="*/ 7308970 h 602"/>
              <a:gd name="T20" fmla="*/ 7439751 w 602"/>
              <a:gd name="T21" fmla="*/ 38764526 h 602"/>
              <a:gd name="T22" fmla="*/ 38764526 w 602"/>
              <a:gd name="T23" fmla="*/ 71002968 h 602"/>
              <a:gd name="T24" fmla="*/ 71002968 w 602"/>
              <a:gd name="T25" fmla="*/ 38764526 h 602"/>
              <a:gd name="T26" fmla="*/ 61866665 w 602"/>
              <a:gd name="T27" fmla="*/ 16576054 h 60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02" h="602">
                <a:moveTo>
                  <a:pt x="297" y="601"/>
                </a:moveTo>
                <a:lnTo>
                  <a:pt x="297" y="601"/>
                </a:lnTo>
                <a:cubicBezTo>
                  <a:pt x="135" y="601"/>
                  <a:pt x="0" y="466"/>
                  <a:pt x="0" y="297"/>
                </a:cubicBezTo>
                <a:cubicBezTo>
                  <a:pt x="0" y="134"/>
                  <a:pt x="135" y="0"/>
                  <a:pt x="297" y="0"/>
                </a:cubicBezTo>
                <a:cubicBezTo>
                  <a:pt x="467" y="0"/>
                  <a:pt x="601" y="134"/>
                  <a:pt x="601" y="297"/>
                </a:cubicBezTo>
                <a:cubicBezTo>
                  <a:pt x="601" y="466"/>
                  <a:pt x="467" y="601"/>
                  <a:pt x="297" y="601"/>
                </a:cubicBezTo>
                <a:close/>
                <a:moveTo>
                  <a:pt x="474" y="127"/>
                </a:moveTo>
                <a:lnTo>
                  <a:pt x="474" y="127"/>
                </a:lnTo>
                <a:cubicBezTo>
                  <a:pt x="297" y="297"/>
                  <a:pt x="297" y="297"/>
                  <a:pt x="297" y="297"/>
                </a:cubicBezTo>
                <a:cubicBezTo>
                  <a:pt x="297" y="56"/>
                  <a:pt x="297" y="56"/>
                  <a:pt x="297" y="56"/>
                </a:cubicBezTo>
                <a:cubicBezTo>
                  <a:pt x="163" y="56"/>
                  <a:pt x="57" y="162"/>
                  <a:pt x="57" y="297"/>
                </a:cubicBezTo>
                <a:cubicBezTo>
                  <a:pt x="57" y="431"/>
                  <a:pt x="163" y="544"/>
                  <a:pt x="297" y="544"/>
                </a:cubicBezTo>
                <a:cubicBezTo>
                  <a:pt x="431" y="544"/>
                  <a:pt x="544" y="431"/>
                  <a:pt x="544" y="297"/>
                </a:cubicBezTo>
                <a:cubicBezTo>
                  <a:pt x="544" y="233"/>
                  <a:pt x="516" y="169"/>
                  <a:pt x="474" y="127"/>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solidFill>
                <a:prstClr val="black"/>
              </a:solidFill>
            </a:endParaRPr>
          </a:p>
        </p:txBody>
      </p:sp>
      <p:sp>
        <p:nvSpPr>
          <p:cNvPr id="18" name="TextBox 17"/>
          <p:cNvSpPr txBox="1"/>
          <p:nvPr/>
        </p:nvSpPr>
        <p:spPr>
          <a:xfrm>
            <a:off x="380209" y="1431940"/>
            <a:ext cx="11191170" cy="583493"/>
          </a:xfrm>
          <a:prstGeom prst="rect">
            <a:avLst/>
          </a:prstGeom>
          <a:noFill/>
        </p:spPr>
        <p:txBody>
          <a:bodyPr wrap="square" rtlCol="0">
            <a:spAutoFit/>
          </a:bodyPr>
          <a:lstStyle/>
          <a:p>
            <a:pPr marL="342900" indent="-342900">
              <a:lnSpc>
                <a:spcPct val="150000"/>
              </a:lnSpc>
              <a:buClr>
                <a:srgbClr val="3BBC5D"/>
              </a:buClr>
              <a:buFont typeface="Wingdings" panose="05000000000000000000" pitchFamily="2" charset="2"/>
              <a:buChar char="l"/>
            </a:pPr>
            <a:r>
              <a:rPr lang="en-US" altLang="zh-CN" sz="2400" b="1" dirty="0" smtClean="0">
                <a:solidFill>
                  <a:prstClr val="black"/>
                </a:solidFill>
                <a:latin typeface="微软雅黑 Light" panose="020B0502040204020203" pitchFamily="34" charset="-122"/>
                <a:ea typeface="微软雅黑 Light" panose="020B0502040204020203" pitchFamily="34" charset="-122"/>
              </a:rPr>
              <a:t>search </a:t>
            </a:r>
            <a:endParaRPr lang="en-US" altLang="zh-CN" sz="2400" b="1" dirty="0">
              <a:solidFill>
                <a:prstClr val="black"/>
              </a:solidFill>
              <a:latin typeface="微软雅黑 Light" panose="020B0502040204020203" pitchFamily="34" charset="-122"/>
              <a:ea typeface="微软雅黑 Light" panose="020B0502040204020203" pitchFamily="34" charset="-122"/>
            </a:endParaRPr>
          </a:p>
        </p:txBody>
      </p:sp>
      <p:sp>
        <p:nvSpPr>
          <p:cNvPr id="3" name="文本框 2"/>
          <p:cNvSpPr txBox="1"/>
          <p:nvPr/>
        </p:nvSpPr>
        <p:spPr>
          <a:xfrm>
            <a:off x="380209" y="2093582"/>
            <a:ext cx="11493136" cy="4524315"/>
          </a:xfrm>
          <a:prstGeom prst="rect">
            <a:avLst/>
          </a:prstGeom>
          <a:noFill/>
        </p:spPr>
        <p:txBody>
          <a:bodyPr wrap="square" rtlCol="0">
            <a:spAutoFit/>
          </a:bodyPr>
          <a:lstStyle/>
          <a:p>
            <a:pPr marL="342900" indent="-342900">
              <a:lnSpc>
                <a:spcPct val="150000"/>
              </a:lnSpc>
              <a:buClr>
                <a:srgbClr val="3BBC5D"/>
              </a:buClr>
              <a:buFont typeface="Wingdings" panose="05000000000000000000" pitchFamily="2" charset="2"/>
              <a:buChar char="l"/>
            </a:pPr>
            <a:r>
              <a:rPr lang="zh-CN" altLang="en-US" sz="2400" dirty="0" smtClean="0">
                <a:latin typeface="微软雅黑 Light" panose="020B0502040204020203" pitchFamily="34" charset="-122"/>
                <a:ea typeface="微软雅黑 Light" panose="020B0502040204020203" pitchFamily="34" charset="-122"/>
              </a:rPr>
              <a:t>要注意的是，</a:t>
            </a:r>
            <a:r>
              <a:rPr lang="en-US" altLang="zh-CN" sz="2400" b="1" dirty="0">
                <a:latin typeface="Monaco"/>
                <a:ea typeface="微软雅黑 Light" panose="020B0502040204020203" pitchFamily="34" charset="-122"/>
              </a:rPr>
              <a:t>search</a:t>
            </a:r>
            <a:r>
              <a:rPr lang="zh-CN" altLang="en-US" sz="2400" dirty="0" smtClean="0">
                <a:latin typeface="微软雅黑 Light" panose="020B0502040204020203" pitchFamily="34" charset="-122"/>
                <a:ea typeface="微软雅黑 Light" panose="020B0502040204020203" pitchFamily="34" charset="-122"/>
              </a:rPr>
              <a:t>进行的是贪婪匹配，即寻找最大的匹配</a:t>
            </a:r>
            <a:endParaRPr lang="en-US" altLang="zh-CN" sz="2400" dirty="0" smtClean="0">
              <a:latin typeface="微软雅黑 Light" panose="020B0502040204020203" pitchFamily="34" charset="-122"/>
              <a:ea typeface="微软雅黑 Light" panose="020B0502040204020203" pitchFamily="34" charset="-122"/>
            </a:endParaRPr>
          </a:p>
          <a:p>
            <a:pPr marL="342900" indent="-342900">
              <a:lnSpc>
                <a:spcPct val="150000"/>
              </a:lnSpc>
              <a:buClr>
                <a:srgbClr val="3BBC5D"/>
              </a:buClr>
              <a:buFont typeface="Wingdings" panose="05000000000000000000" pitchFamily="2" charset="2"/>
              <a:buChar char="l"/>
            </a:pPr>
            <a:endParaRPr lang="en-US" altLang="zh-CN" sz="2400" dirty="0">
              <a:latin typeface="微软雅黑 Light" panose="020B0502040204020203" pitchFamily="34" charset="-122"/>
              <a:ea typeface="微软雅黑 Light" panose="020B0502040204020203" pitchFamily="34" charset="-122"/>
            </a:endParaRPr>
          </a:p>
          <a:p>
            <a:pPr marL="342900" indent="-342900">
              <a:lnSpc>
                <a:spcPct val="150000"/>
              </a:lnSpc>
              <a:buClr>
                <a:srgbClr val="3BBC5D"/>
              </a:buClr>
              <a:buFont typeface="Wingdings" panose="05000000000000000000" pitchFamily="2" charset="2"/>
              <a:buChar char="l"/>
            </a:pPr>
            <a:endParaRPr lang="en-US" altLang="zh-CN" sz="2400" dirty="0" smtClean="0">
              <a:latin typeface="微软雅黑 Light" panose="020B0502040204020203" pitchFamily="34" charset="-122"/>
              <a:ea typeface="微软雅黑 Light" panose="020B0502040204020203" pitchFamily="34" charset="-122"/>
            </a:endParaRPr>
          </a:p>
          <a:p>
            <a:pPr marL="342900" indent="-342900">
              <a:lnSpc>
                <a:spcPct val="150000"/>
              </a:lnSpc>
              <a:buClr>
                <a:srgbClr val="3BBC5D"/>
              </a:buClr>
              <a:buFont typeface="Wingdings" panose="05000000000000000000" pitchFamily="2" charset="2"/>
              <a:buChar char="l"/>
            </a:pPr>
            <a:endParaRPr lang="en-US" altLang="zh-CN" sz="2400" dirty="0">
              <a:latin typeface="微软雅黑 Light" panose="020B0502040204020203" pitchFamily="34" charset="-122"/>
              <a:ea typeface="微软雅黑 Light" panose="020B0502040204020203" pitchFamily="34" charset="-122"/>
            </a:endParaRPr>
          </a:p>
          <a:p>
            <a:pPr marL="342900" indent="-342900">
              <a:lnSpc>
                <a:spcPct val="150000"/>
              </a:lnSpc>
              <a:buClr>
                <a:srgbClr val="3BBC5D"/>
              </a:buClr>
              <a:buFont typeface="Wingdings" panose="05000000000000000000" pitchFamily="2" charset="2"/>
              <a:buChar char="l"/>
            </a:pPr>
            <a:endParaRPr lang="en-US" altLang="zh-CN" sz="2400" dirty="0" smtClean="0">
              <a:latin typeface="微软雅黑 Light" panose="020B0502040204020203" pitchFamily="34" charset="-122"/>
              <a:ea typeface="微软雅黑 Light" panose="020B0502040204020203" pitchFamily="34" charset="-122"/>
            </a:endParaRPr>
          </a:p>
          <a:p>
            <a:pPr marL="342900" indent="-342900">
              <a:lnSpc>
                <a:spcPct val="150000"/>
              </a:lnSpc>
              <a:buClr>
                <a:srgbClr val="3BBC5D"/>
              </a:buClr>
              <a:buFont typeface="Wingdings" panose="05000000000000000000" pitchFamily="2" charset="2"/>
              <a:buChar char="l"/>
            </a:pPr>
            <a:endParaRPr lang="en-US" altLang="zh-CN" sz="2400" dirty="0">
              <a:latin typeface="微软雅黑 Light" panose="020B0502040204020203" pitchFamily="34" charset="-122"/>
              <a:ea typeface="微软雅黑 Light" panose="020B0502040204020203" pitchFamily="34" charset="-122"/>
            </a:endParaRPr>
          </a:p>
          <a:p>
            <a:pPr marL="342900" indent="-342900">
              <a:lnSpc>
                <a:spcPct val="150000"/>
              </a:lnSpc>
              <a:buClr>
                <a:srgbClr val="3BBC5D"/>
              </a:buClr>
              <a:buFont typeface="Wingdings" panose="05000000000000000000" pitchFamily="2" charset="2"/>
              <a:buChar char="l"/>
            </a:pPr>
            <a:endParaRPr lang="en-US" altLang="zh-CN" sz="2400" dirty="0" smtClean="0">
              <a:latin typeface="微软雅黑 Light" panose="020B0502040204020203" pitchFamily="34" charset="-122"/>
              <a:ea typeface="微软雅黑 Light" panose="020B0502040204020203" pitchFamily="34" charset="-122"/>
            </a:endParaRPr>
          </a:p>
          <a:p>
            <a:pPr marL="342900" indent="-342900">
              <a:lnSpc>
                <a:spcPct val="150000"/>
              </a:lnSpc>
              <a:buClr>
                <a:srgbClr val="3BBC5D"/>
              </a:buClr>
              <a:buFont typeface="Wingdings" panose="05000000000000000000" pitchFamily="2" charset="2"/>
              <a:buChar char="l"/>
            </a:pPr>
            <a:r>
              <a:rPr lang="zh-CN" altLang="en-US" sz="2400" dirty="0" smtClean="0">
                <a:latin typeface="微软雅黑 Light" panose="020B0502040204020203" pitchFamily="34" charset="-122"/>
                <a:ea typeface="微软雅黑 Light" panose="020B0502040204020203" pitchFamily="34" charset="-122"/>
              </a:rPr>
              <a:t>为了避免上述的错误，可以把中间的</a:t>
            </a:r>
            <a:r>
              <a:rPr lang="zh-CN" altLang="en-US" sz="2400" b="1" dirty="0">
                <a:latin typeface="Monaco"/>
                <a:ea typeface="微软雅黑 Light" panose="020B0502040204020203" pitchFamily="34" charset="-122"/>
              </a:rPr>
              <a:t>*</a:t>
            </a:r>
            <a:r>
              <a:rPr lang="zh-CN" altLang="en-US" sz="2400" dirty="0" smtClean="0">
                <a:latin typeface="微软雅黑 Light" panose="020B0502040204020203" pitchFamily="34" charset="-122"/>
                <a:ea typeface="微软雅黑 Light" panose="020B0502040204020203" pitchFamily="34" charset="-122"/>
              </a:rPr>
              <a:t>改为</a:t>
            </a:r>
            <a:r>
              <a:rPr lang="en-US" altLang="zh-CN" sz="2400" b="1" dirty="0">
                <a:latin typeface="Monaco"/>
                <a:ea typeface="微软雅黑 Light" panose="020B0502040204020203" pitchFamily="34" charset="-122"/>
              </a:rPr>
              <a:t>{</a:t>
            </a:r>
            <a:r>
              <a:rPr lang="zh-CN" altLang="en-US" sz="2400" b="1" dirty="0">
                <a:latin typeface="Monaco"/>
                <a:ea typeface="微软雅黑 Light" panose="020B0502040204020203" pitchFamily="34" charset="-122"/>
              </a:rPr>
              <a:t>：</a:t>
            </a:r>
            <a:r>
              <a:rPr lang="en-US" altLang="zh-CN" sz="2400" b="1" dirty="0">
                <a:latin typeface="Monaco"/>
                <a:ea typeface="微软雅黑 Light" panose="020B0502040204020203" pitchFamily="34" charset="-122"/>
              </a:rPr>
              <a:t>n}</a:t>
            </a:r>
            <a:r>
              <a:rPr lang="zh-CN" altLang="en-US" sz="2400" dirty="0" smtClean="0">
                <a:latin typeface="微软雅黑 Light" panose="020B0502040204020203" pitchFamily="34" charset="-122"/>
                <a:ea typeface="微软雅黑 Light" panose="020B0502040204020203" pitchFamily="34" charset="-122"/>
              </a:rPr>
              <a:t>，限制间隔的字数</a:t>
            </a:r>
            <a:endParaRPr lang="en-US" altLang="zh-CN" sz="2400" dirty="0" smtClean="0">
              <a:latin typeface="微软雅黑 Light" panose="020B0502040204020203" pitchFamily="34" charset="-122"/>
              <a:ea typeface="微软雅黑 Light" panose="020B0502040204020203" pitchFamily="34" charset="-122"/>
            </a:endParaRPr>
          </a:p>
        </p:txBody>
      </p:sp>
      <p:pic>
        <p:nvPicPr>
          <p:cNvPr id="2" name="图片 1"/>
          <p:cNvPicPr>
            <a:picLocks noChangeAspect="1"/>
          </p:cNvPicPr>
          <p:nvPr/>
        </p:nvPicPr>
        <p:blipFill>
          <a:blip r:embed="rId3">
            <a:extLst>
              <a:ext uri="{BEBA8EAE-BF5A-486C-A8C5-ECC9F3942E4B}">
                <a14:imgProps xmlns:a14="http://schemas.microsoft.com/office/drawing/2010/main" xmlns="">
                  <a14:imgLayer r:embed="rId4">
                    <a14:imgEffect>
                      <a14:sharpenSoften amount="50000"/>
                    </a14:imgEffect>
                  </a14:imgLayer>
                </a14:imgProps>
              </a:ext>
            </a:extLst>
          </a:blip>
          <a:stretch>
            <a:fillRect/>
          </a:stretch>
        </p:blipFill>
        <p:spPr>
          <a:xfrm>
            <a:off x="491316" y="2755225"/>
            <a:ext cx="9414684" cy="2814699"/>
          </a:xfrm>
          <a:prstGeom prst="rect">
            <a:avLst/>
          </a:prstGeom>
        </p:spPr>
      </p:pic>
      <p:sp>
        <p:nvSpPr>
          <p:cNvPr id="6" name="文本框 5"/>
          <p:cNvSpPr txBox="1"/>
          <p:nvPr/>
        </p:nvSpPr>
        <p:spPr>
          <a:xfrm>
            <a:off x="5975794" y="3352800"/>
            <a:ext cx="5043055" cy="1200329"/>
          </a:xfrm>
          <a:prstGeom prst="rect">
            <a:avLst/>
          </a:prstGeom>
          <a:noFill/>
        </p:spPr>
        <p:txBody>
          <a:bodyPr wrap="square" rtlCol="0">
            <a:spAutoFit/>
          </a:bodyPr>
          <a:lstStyle/>
          <a:p>
            <a:r>
              <a:rPr lang="zh-CN" altLang="en-US" dirty="0" smtClean="0"/>
              <a:t>有两段（有包含关系）都可以匹配</a:t>
            </a:r>
            <a:r>
              <a:rPr lang="en-US" altLang="zh-CN" dirty="0" smtClean="0"/>
              <a:t>pattern</a:t>
            </a:r>
            <a:r>
              <a:rPr lang="zh-CN" altLang="en-US" dirty="0" smtClean="0"/>
              <a:t>：</a:t>
            </a:r>
            <a:endParaRPr lang="en-US" altLang="zh-CN" dirty="0" smtClean="0"/>
          </a:p>
          <a:p>
            <a:r>
              <a:rPr lang="en-US" altLang="zh-CN" dirty="0" smtClean="0"/>
              <a:t>'</a:t>
            </a:r>
            <a:r>
              <a:rPr lang="zh-CN" altLang="en-US" dirty="0" smtClean="0"/>
              <a:t>屏幕很坏</a:t>
            </a:r>
            <a:r>
              <a:rPr lang="en-US" altLang="zh-CN" dirty="0" smtClean="0"/>
              <a:t>'</a:t>
            </a:r>
          </a:p>
          <a:p>
            <a:r>
              <a:rPr lang="en-US" altLang="zh-CN" dirty="0" smtClean="0"/>
              <a:t>'</a:t>
            </a:r>
            <a:r>
              <a:rPr lang="zh-CN" altLang="en-US" dirty="0" smtClean="0"/>
              <a:t>屏幕很坏，还不够我家厕所窗户好</a:t>
            </a:r>
            <a:r>
              <a:rPr lang="en-US" altLang="zh-CN" dirty="0" smtClean="0"/>
              <a:t>'</a:t>
            </a:r>
          </a:p>
          <a:p>
            <a:r>
              <a:rPr lang="zh-CN" altLang="en-US" dirty="0" smtClean="0"/>
              <a:t>贪婪匹配选择包含关系中最大的一段</a:t>
            </a:r>
            <a:endParaRPr lang="zh-CN" altLang="en-US" dirty="0"/>
          </a:p>
        </p:txBody>
      </p:sp>
    </p:spTree>
    <p:extLst>
      <p:ext uri="{BB962C8B-B14F-4D97-AF65-F5344CB8AC3E}">
        <p14:creationId xmlns:p14="http://schemas.microsoft.com/office/powerpoint/2010/main" xmlns="" val="2209579568"/>
      </p:ext>
    </p:extLst>
  </p:cSld>
  <p:clrMapOvr>
    <a:masterClrMapping/>
  </p:clrMapOvr>
  <p:timing>
    <p:tnLst>
      <p:par>
        <p:cTn id="1" dur="indefinite" restart="never" nodeType="tmRoot"/>
      </p:par>
    </p:tnLst>
  </p:timing>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5"/>
          <p:cNvSpPr txBox="1"/>
          <p:nvPr/>
        </p:nvSpPr>
        <p:spPr>
          <a:xfrm>
            <a:off x="911424" y="836712"/>
            <a:ext cx="2664296" cy="400110"/>
          </a:xfrm>
          <a:prstGeom prst="rect">
            <a:avLst/>
          </a:prstGeom>
          <a:noFill/>
        </p:spPr>
        <p:txBody>
          <a:bodyPr wrap="square" rtlCol="0">
            <a:spAutoFit/>
          </a:bodyPr>
          <a:lstStyle/>
          <a:p>
            <a:r>
              <a:rPr lang="zh-CN" altLang="en-US" sz="2000" dirty="0">
                <a:solidFill>
                  <a:prstClr val="white"/>
                </a:solidFill>
                <a:latin typeface="微软雅黑 Light" panose="020B0502040204020203" pitchFamily="34" charset="-122"/>
                <a:ea typeface="微软雅黑 Light" panose="020B0502040204020203" pitchFamily="34" charset="-122"/>
              </a:rPr>
              <a:t>聚类分析</a:t>
            </a:r>
          </a:p>
        </p:txBody>
      </p:sp>
      <p:sp>
        <p:nvSpPr>
          <p:cNvPr id="14" name="矩形 28"/>
          <p:cNvSpPr/>
          <p:nvPr/>
        </p:nvSpPr>
        <p:spPr>
          <a:xfrm>
            <a:off x="-18898" y="671163"/>
            <a:ext cx="510214" cy="598302"/>
          </a:xfrm>
          <a:prstGeom prst="rect">
            <a:avLst/>
          </a:prstGeom>
          <a:solidFill>
            <a:srgbClr val="3BBC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
        <p:nvSpPr>
          <p:cNvPr id="15" name="矩形 4"/>
          <p:cNvSpPr/>
          <p:nvPr/>
        </p:nvSpPr>
        <p:spPr>
          <a:xfrm>
            <a:off x="479376" y="674237"/>
            <a:ext cx="2058726" cy="595228"/>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6" name="文本框 5"/>
          <p:cNvSpPr txBox="1"/>
          <p:nvPr/>
        </p:nvSpPr>
        <p:spPr>
          <a:xfrm>
            <a:off x="953786" y="709485"/>
            <a:ext cx="3414022" cy="523220"/>
          </a:xfrm>
          <a:prstGeom prst="rect">
            <a:avLst/>
          </a:prstGeom>
          <a:noFill/>
        </p:spPr>
        <p:txBody>
          <a:bodyPr wrap="square" rtlCol="0">
            <a:spAutoFit/>
          </a:bodyPr>
          <a:lstStyle/>
          <a:p>
            <a:r>
              <a:rPr lang="en-US" altLang="zh-CN" sz="2800" dirty="0">
                <a:solidFill>
                  <a:prstClr val="white"/>
                </a:solidFill>
                <a:latin typeface="微软雅黑 Light" panose="020B0502040204020203" pitchFamily="34" charset="-122"/>
                <a:ea typeface="微软雅黑 Light" panose="020B0502040204020203" pitchFamily="34" charset="-122"/>
              </a:rPr>
              <a:t>re</a:t>
            </a:r>
            <a:r>
              <a:rPr lang="zh-CN" altLang="en-US" sz="2800" dirty="0">
                <a:solidFill>
                  <a:prstClr val="white"/>
                </a:solidFill>
                <a:latin typeface="微软雅黑 Light" panose="020B0502040204020203" pitchFamily="34" charset="-122"/>
                <a:ea typeface="微软雅黑 Light" panose="020B0502040204020203" pitchFamily="34" charset="-122"/>
              </a:rPr>
              <a:t>模块</a:t>
            </a:r>
          </a:p>
        </p:txBody>
      </p:sp>
      <p:sp>
        <p:nvSpPr>
          <p:cNvPr id="17" name="Freeform 83"/>
          <p:cNvSpPr>
            <a:spLocks noChangeArrowheads="1"/>
          </p:cNvSpPr>
          <p:nvPr/>
        </p:nvSpPr>
        <p:spPr bwMode="auto">
          <a:xfrm>
            <a:off x="92209" y="826314"/>
            <a:ext cx="288000" cy="288000"/>
          </a:xfrm>
          <a:custGeom>
            <a:avLst/>
            <a:gdLst>
              <a:gd name="T0" fmla="*/ 38764526 w 602"/>
              <a:gd name="T1" fmla="*/ 78442719 h 602"/>
              <a:gd name="T2" fmla="*/ 38764526 w 602"/>
              <a:gd name="T3" fmla="*/ 78442719 h 602"/>
              <a:gd name="T4" fmla="*/ 0 w 602"/>
              <a:gd name="T5" fmla="*/ 38764526 h 602"/>
              <a:gd name="T6" fmla="*/ 38764526 w 602"/>
              <a:gd name="T7" fmla="*/ 0 h 602"/>
              <a:gd name="T8" fmla="*/ 78442719 w 602"/>
              <a:gd name="T9" fmla="*/ 38764526 h 602"/>
              <a:gd name="T10" fmla="*/ 38764526 w 602"/>
              <a:gd name="T11" fmla="*/ 78442719 h 602"/>
              <a:gd name="T12" fmla="*/ 61866665 w 602"/>
              <a:gd name="T13" fmla="*/ 16576054 h 602"/>
              <a:gd name="T14" fmla="*/ 61866665 w 602"/>
              <a:gd name="T15" fmla="*/ 16576054 h 602"/>
              <a:gd name="T16" fmla="*/ 38764526 w 602"/>
              <a:gd name="T17" fmla="*/ 38764526 h 602"/>
              <a:gd name="T18" fmla="*/ 38764526 w 602"/>
              <a:gd name="T19" fmla="*/ 7308970 h 602"/>
              <a:gd name="T20" fmla="*/ 7439751 w 602"/>
              <a:gd name="T21" fmla="*/ 38764526 h 602"/>
              <a:gd name="T22" fmla="*/ 38764526 w 602"/>
              <a:gd name="T23" fmla="*/ 71002968 h 602"/>
              <a:gd name="T24" fmla="*/ 71002968 w 602"/>
              <a:gd name="T25" fmla="*/ 38764526 h 602"/>
              <a:gd name="T26" fmla="*/ 61866665 w 602"/>
              <a:gd name="T27" fmla="*/ 16576054 h 60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02" h="602">
                <a:moveTo>
                  <a:pt x="297" y="601"/>
                </a:moveTo>
                <a:lnTo>
                  <a:pt x="297" y="601"/>
                </a:lnTo>
                <a:cubicBezTo>
                  <a:pt x="135" y="601"/>
                  <a:pt x="0" y="466"/>
                  <a:pt x="0" y="297"/>
                </a:cubicBezTo>
                <a:cubicBezTo>
                  <a:pt x="0" y="134"/>
                  <a:pt x="135" y="0"/>
                  <a:pt x="297" y="0"/>
                </a:cubicBezTo>
                <a:cubicBezTo>
                  <a:pt x="467" y="0"/>
                  <a:pt x="601" y="134"/>
                  <a:pt x="601" y="297"/>
                </a:cubicBezTo>
                <a:cubicBezTo>
                  <a:pt x="601" y="466"/>
                  <a:pt x="467" y="601"/>
                  <a:pt x="297" y="601"/>
                </a:cubicBezTo>
                <a:close/>
                <a:moveTo>
                  <a:pt x="474" y="127"/>
                </a:moveTo>
                <a:lnTo>
                  <a:pt x="474" y="127"/>
                </a:lnTo>
                <a:cubicBezTo>
                  <a:pt x="297" y="297"/>
                  <a:pt x="297" y="297"/>
                  <a:pt x="297" y="297"/>
                </a:cubicBezTo>
                <a:cubicBezTo>
                  <a:pt x="297" y="56"/>
                  <a:pt x="297" y="56"/>
                  <a:pt x="297" y="56"/>
                </a:cubicBezTo>
                <a:cubicBezTo>
                  <a:pt x="163" y="56"/>
                  <a:pt x="57" y="162"/>
                  <a:pt x="57" y="297"/>
                </a:cubicBezTo>
                <a:cubicBezTo>
                  <a:pt x="57" y="431"/>
                  <a:pt x="163" y="544"/>
                  <a:pt x="297" y="544"/>
                </a:cubicBezTo>
                <a:cubicBezTo>
                  <a:pt x="431" y="544"/>
                  <a:pt x="544" y="431"/>
                  <a:pt x="544" y="297"/>
                </a:cubicBezTo>
                <a:cubicBezTo>
                  <a:pt x="544" y="233"/>
                  <a:pt x="516" y="169"/>
                  <a:pt x="474" y="127"/>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solidFill>
                <a:prstClr val="black"/>
              </a:solidFill>
            </a:endParaRPr>
          </a:p>
        </p:txBody>
      </p:sp>
      <p:sp>
        <p:nvSpPr>
          <p:cNvPr id="18" name="TextBox 17"/>
          <p:cNvSpPr txBox="1"/>
          <p:nvPr/>
        </p:nvSpPr>
        <p:spPr>
          <a:xfrm>
            <a:off x="380209" y="1392542"/>
            <a:ext cx="11191170" cy="583493"/>
          </a:xfrm>
          <a:prstGeom prst="rect">
            <a:avLst/>
          </a:prstGeom>
          <a:noFill/>
        </p:spPr>
        <p:txBody>
          <a:bodyPr wrap="square" rtlCol="0">
            <a:spAutoFit/>
          </a:bodyPr>
          <a:lstStyle/>
          <a:p>
            <a:pPr marL="342900" indent="-342900">
              <a:lnSpc>
                <a:spcPct val="150000"/>
              </a:lnSpc>
              <a:buClr>
                <a:srgbClr val="3BBC5D"/>
              </a:buClr>
              <a:buFont typeface="Wingdings" panose="05000000000000000000" pitchFamily="2" charset="2"/>
              <a:buChar char="l"/>
            </a:pPr>
            <a:r>
              <a:rPr lang="en-US" altLang="zh-CN" sz="2400" b="1" dirty="0" smtClean="0">
                <a:solidFill>
                  <a:prstClr val="black"/>
                </a:solidFill>
                <a:latin typeface="微软雅黑 Light" panose="020B0502040204020203" pitchFamily="34" charset="-122"/>
                <a:ea typeface="微软雅黑 Light" panose="020B0502040204020203" pitchFamily="34" charset="-122"/>
              </a:rPr>
              <a:t>search </a:t>
            </a:r>
            <a:endParaRPr lang="en-US" altLang="zh-CN" sz="2400" b="1" dirty="0">
              <a:solidFill>
                <a:prstClr val="black"/>
              </a:solidFill>
              <a:latin typeface="微软雅黑 Light" panose="020B0502040204020203" pitchFamily="34" charset="-122"/>
              <a:ea typeface="微软雅黑 Light" panose="020B0502040204020203" pitchFamily="34" charset="-122"/>
            </a:endParaRPr>
          </a:p>
        </p:txBody>
      </p:sp>
      <p:sp>
        <p:nvSpPr>
          <p:cNvPr id="3" name="文本框 2"/>
          <p:cNvSpPr txBox="1"/>
          <p:nvPr/>
        </p:nvSpPr>
        <p:spPr>
          <a:xfrm>
            <a:off x="380209" y="4950783"/>
            <a:ext cx="11493136" cy="2308324"/>
          </a:xfrm>
          <a:prstGeom prst="rect">
            <a:avLst/>
          </a:prstGeom>
          <a:noFill/>
        </p:spPr>
        <p:txBody>
          <a:bodyPr wrap="square" rtlCol="0">
            <a:spAutoFit/>
          </a:bodyPr>
          <a:lstStyle/>
          <a:p>
            <a:pPr marL="342900" indent="-342900">
              <a:lnSpc>
                <a:spcPct val="150000"/>
              </a:lnSpc>
              <a:buClr>
                <a:srgbClr val="3BBC5D"/>
              </a:buClr>
              <a:buFont typeface="Wingdings" panose="05000000000000000000" pitchFamily="2" charset="2"/>
              <a:buChar char="l"/>
            </a:pPr>
            <a:r>
              <a:rPr lang="zh-CN" altLang="en-US" sz="2400" dirty="0" smtClean="0">
                <a:latin typeface="微软雅黑 Light" panose="020B0502040204020203" pitchFamily="34" charset="-122"/>
                <a:ea typeface="微软雅黑 Light" panose="020B0502040204020203" pitchFamily="34" charset="-122"/>
              </a:rPr>
              <a:t>要注意的是，</a:t>
            </a:r>
            <a:r>
              <a:rPr lang="en-US" altLang="zh-CN" sz="2400" b="1" dirty="0">
                <a:latin typeface="Monaco"/>
                <a:ea typeface="微软雅黑 Light" panose="020B0502040204020203" pitchFamily="34" charset="-122"/>
              </a:rPr>
              <a:t>search</a:t>
            </a:r>
            <a:r>
              <a:rPr lang="zh-CN" altLang="en-US" sz="2400" dirty="0" smtClean="0">
                <a:latin typeface="微软雅黑 Light" panose="020B0502040204020203" pitchFamily="34" charset="-122"/>
                <a:ea typeface="微软雅黑 Light" panose="020B0502040204020203" pitchFamily="34" charset="-122"/>
              </a:rPr>
              <a:t>只是寻找从左到右第一个与正则表达式匹配，而不是找到所有匹配位置。贪婪指的是匹配的最大，而不是最多。</a:t>
            </a:r>
            <a:endParaRPr lang="en-US" altLang="zh-CN" sz="2400" dirty="0" smtClean="0">
              <a:latin typeface="微软雅黑 Light" panose="020B0502040204020203" pitchFamily="34" charset="-122"/>
              <a:ea typeface="微软雅黑 Light" panose="020B0502040204020203" pitchFamily="34" charset="-122"/>
            </a:endParaRPr>
          </a:p>
          <a:p>
            <a:pPr marL="342900" indent="-342900">
              <a:lnSpc>
                <a:spcPct val="150000"/>
              </a:lnSpc>
              <a:buClr>
                <a:srgbClr val="3BBC5D"/>
              </a:buClr>
              <a:buFont typeface="Wingdings" panose="05000000000000000000" pitchFamily="2" charset="2"/>
              <a:buChar char="l"/>
            </a:pPr>
            <a:r>
              <a:rPr lang="zh-CN" altLang="en-US" sz="2400" dirty="0" smtClean="0">
                <a:latin typeface="微软雅黑 Light" panose="020B0502040204020203" pitchFamily="34" charset="-122"/>
                <a:ea typeface="微软雅黑 Light" panose="020B0502040204020203" pitchFamily="34" charset="-122"/>
              </a:rPr>
              <a:t>遇到这个问题应该用</a:t>
            </a:r>
            <a:r>
              <a:rPr lang="en-US" altLang="zh-CN" sz="2400" b="1" dirty="0" err="1">
                <a:latin typeface="Monaco"/>
                <a:ea typeface="微软雅黑 Light" panose="020B0502040204020203" pitchFamily="34" charset="-122"/>
              </a:rPr>
              <a:t>findall</a:t>
            </a:r>
            <a:r>
              <a:rPr lang="zh-CN" altLang="en-US" sz="2400" dirty="0" smtClean="0">
                <a:latin typeface="微软雅黑 Light" panose="020B0502040204020203" pitchFamily="34" charset="-122"/>
                <a:ea typeface="微软雅黑 Light" panose="020B0502040204020203" pitchFamily="34" charset="-122"/>
              </a:rPr>
              <a:t>函数</a:t>
            </a:r>
            <a:endParaRPr lang="en-US" altLang="zh-CN" sz="2400" dirty="0" smtClean="0">
              <a:latin typeface="微软雅黑 Light" panose="020B0502040204020203" pitchFamily="34" charset="-122"/>
              <a:ea typeface="微软雅黑 Light" panose="020B0502040204020203" pitchFamily="34" charset="-122"/>
            </a:endParaRPr>
          </a:p>
          <a:p>
            <a:pPr marL="342900" indent="-342900">
              <a:lnSpc>
                <a:spcPct val="150000"/>
              </a:lnSpc>
              <a:buClr>
                <a:srgbClr val="3BBC5D"/>
              </a:buClr>
              <a:buFont typeface="Wingdings" panose="05000000000000000000" pitchFamily="2" charset="2"/>
              <a:buChar char="l"/>
            </a:pPr>
            <a:endParaRPr lang="en-US" altLang="zh-CN" sz="2400" dirty="0" smtClean="0">
              <a:latin typeface="微软雅黑 Light" panose="020B0502040204020203" pitchFamily="34" charset="-122"/>
              <a:ea typeface="微软雅黑 Light" panose="020B0502040204020203" pitchFamily="34" charset="-122"/>
            </a:endParaRPr>
          </a:p>
        </p:txBody>
      </p:sp>
      <p:pic>
        <p:nvPicPr>
          <p:cNvPr id="2" name="图片 1"/>
          <p:cNvPicPr>
            <a:picLocks noChangeAspect="1"/>
          </p:cNvPicPr>
          <p:nvPr/>
        </p:nvPicPr>
        <p:blipFill>
          <a:blip r:embed="rId3">
            <a:extLst>
              <a:ext uri="{BEBA8EAE-BF5A-486C-A8C5-ECC9F3942E4B}">
                <a14:imgProps xmlns:a14="http://schemas.microsoft.com/office/drawing/2010/main" xmlns="">
                  <a14:imgLayer r:embed="rId4">
                    <a14:imgEffect>
                      <a14:sharpenSoften amount="50000"/>
                    </a14:imgEffect>
                  </a14:imgLayer>
                </a14:imgProps>
              </a:ext>
            </a:extLst>
          </a:blip>
          <a:stretch>
            <a:fillRect/>
          </a:stretch>
        </p:blipFill>
        <p:spPr>
          <a:xfrm>
            <a:off x="479376" y="1924316"/>
            <a:ext cx="9946358" cy="3026467"/>
          </a:xfrm>
          <a:prstGeom prst="rect">
            <a:avLst/>
          </a:prstGeom>
        </p:spPr>
      </p:pic>
      <p:sp>
        <p:nvSpPr>
          <p:cNvPr id="4" name="文本框 3"/>
          <p:cNvSpPr txBox="1"/>
          <p:nvPr/>
        </p:nvSpPr>
        <p:spPr>
          <a:xfrm>
            <a:off x="6456218" y="2578872"/>
            <a:ext cx="4128654" cy="1477328"/>
          </a:xfrm>
          <a:prstGeom prst="rect">
            <a:avLst/>
          </a:prstGeom>
          <a:noFill/>
        </p:spPr>
        <p:txBody>
          <a:bodyPr wrap="square" rtlCol="0">
            <a:spAutoFit/>
          </a:bodyPr>
          <a:lstStyle/>
          <a:p>
            <a:r>
              <a:rPr lang="en-US" altLang="zh-CN" dirty="0" smtClean="0"/>
              <a:t>Pattern</a:t>
            </a:r>
            <a:r>
              <a:rPr lang="zh-CN" altLang="en-US" dirty="0" smtClean="0"/>
              <a:t>代表屏幕与</a:t>
            </a:r>
            <a:r>
              <a:rPr lang="en-US" altLang="zh-CN" dirty="0" smtClean="0"/>
              <a:t>[</a:t>
            </a:r>
            <a:r>
              <a:rPr lang="zh-CN" altLang="en-US" dirty="0" smtClean="0"/>
              <a:t>好坏</a:t>
            </a:r>
            <a:r>
              <a:rPr lang="en-US" altLang="zh-CN" dirty="0" smtClean="0"/>
              <a:t>]</a:t>
            </a:r>
            <a:r>
              <a:rPr lang="zh-CN" altLang="en-US" dirty="0" smtClean="0"/>
              <a:t>只相隔一个字。有两个独立的部分可以匹配</a:t>
            </a:r>
            <a:r>
              <a:rPr lang="en-US" altLang="zh-CN" dirty="0" smtClean="0"/>
              <a:t>pattern</a:t>
            </a:r>
            <a:r>
              <a:rPr lang="zh-CN" altLang="en-US" dirty="0" smtClean="0"/>
              <a:t>：</a:t>
            </a:r>
            <a:endParaRPr lang="en-US" altLang="zh-CN" dirty="0" smtClean="0"/>
          </a:p>
          <a:p>
            <a:r>
              <a:rPr lang="en-US" altLang="zh-CN" dirty="0" smtClean="0"/>
              <a:t>'</a:t>
            </a:r>
            <a:r>
              <a:rPr lang="zh-CN" altLang="en-US" dirty="0" smtClean="0"/>
              <a:t>屏幕很好</a:t>
            </a:r>
            <a:r>
              <a:rPr lang="en-US" altLang="zh-CN" dirty="0" smtClean="0"/>
              <a:t>'</a:t>
            </a:r>
          </a:p>
          <a:p>
            <a:r>
              <a:rPr lang="en-US" altLang="zh-CN" dirty="0" smtClean="0"/>
              <a:t>'</a:t>
            </a:r>
            <a:r>
              <a:rPr lang="zh-CN" altLang="en-US" dirty="0" smtClean="0"/>
              <a:t>屏幕很坏</a:t>
            </a:r>
            <a:r>
              <a:rPr lang="en-US" altLang="zh-CN" dirty="0" smtClean="0"/>
              <a:t>'</a:t>
            </a:r>
          </a:p>
          <a:p>
            <a:r>
              <a:rPr lang="zh-CN" altLang="en-US" dirty="0" smtClean="0"/>
              <a:t>只选择第一个匹配</a:t>
            </a:r>
            <a:endParaRPr lang="zh-CN" altLang="en-US" dirty="0"/>
          </a:p>
        </p:txBody>
      </p:sp>
    </p:spTree>
    <p:extLst>
      <p:ext uri="{BB962C8B-B14F-4D97-AF65-F5344CB8AC3E}">
        <p14:creationId xmlns:p14="http://schemas.microsoft.com/office/powerpoint/2010/main" xmlns="" val="1480124977"/>
      </p:ext>
    </p:extLst>
  </p:cSld>
  <p:clrMapOvr>
    <a:masterClrMapping/>
  </p:clrMapOvr>
  <p:timing>
    <p:tnLst>
      <p:par>
        <p:cTn id="1" dur="indefinite" restart="never" nodeType="tmRoot"/>
      </p:par>
    </p:tnLst>
  </p:timing>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5"/>
          <p:cNvSpPr txBox="1"/>
          <p:nvPr/>
        </p:nvSpPr>
        <p:spPr>
          <a:xfrm>
            <a:off x="911424" y="836712"/>
            <a:ext cx="2664296" cy="400110"/>
          </a:xfrm>
          <a:prstGeom prst="rect">
            <a:avLst/>
          </a:prstGeom>
          <a:noFill/>
        </p:spPr>
        <p:txBody>
          <a:bodyPr wrap="square" rtlCol="0">
            <a:spAutoFit/>
          </a:bodyPr>
          <a:lstStyle/>
          <a:p>
            <a:r>
              <a:rPr lang="zh-CN" altLang="en-US" sz="2000" dirty="0">
                <a:solidFill>
                  <a:prstClr val="white"/>
                </a:solidFill>
                <a:latin typeface="微软雅黑 Light" panose="020B0502040204020203" pitchFamily="34" charset="-122"/>
                <a:ea typeface="微软雅黑 Light" panose="020B0502040204020203" pitchFamily="34" charset="-122"/>
              </a:rPr>
              <a:t>聚类分析</a:t>
            </a:r>
          </a:p>
        </p:txBody>
      </p:sp>
      <p:sp>
        <p:nvSpPr>
          <p:cNvPr id="14" name="矩形 28"/>
          <p:cNvSpPr/>
          <p:nvPr/>
        </p:nvSpPr>
        <p:spPr>
          <a:xfrm>
            <a:off x="-18898" y="671163"/>
            <a:ext cx="510214" cy="598302"/>
          </a:xfrm>
          <a:prstGeom prst="rect">
            <a:avLst/>
          </a:prstGeom>
          <a:solidFill>
            <a:srgbClr val="3BBC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
        <p:nvSpPr>
          <p:cNvPr id="15" name="矩形 4"/>
          <p:cNvSpPr/>
          <p:nvPr/>
        </p:nvSpPr>
        <p:spPr>
          <a:xfrm>
            <a:off x="479376" y="674237"/>
            <a:ext cx="2058726" cy="595228"/>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6" name="文本框 5"/>
          <p:cNvSpPr txBox="1"/>
          <p:nvPr/>
        </p:nvSpPr>
        <p:spPr>
          <a:xfrm>
            <a:off x="953786" y="709485"/>
            <a:ext cx="3414022" cy="523220"/>
          </a:xfrm>
          <a:prstGeom prst="rect">
            <a:avLst/>
          </a:prstGeom>
          <a:noFill/>
        </p:spPr>
        <p:txBody>
          <a:bodyPr wrap="square" rtlCol="0">
            <a:spAutoFit/>
          </a:bodyPr>
          <a:lstStyle/>
          <a:p>
            <a:r>
              <a:rPr lang="en-US" altLang="zh-CN" sz="2800" dirty="0">
                <a:solidFill>
                  <a:prstClr val="white"/>
                </a:solidFill>
                <a:latin typeface="微软雅黑 Light" panose="020B0502040204020203" pitchFamily="34" charset="-122"/>
                <a:ea typeface="微软雅黑 Light" panose="020B0502040204020203" pitchFamily="34" charset="-122"/>
              </a:rPr>
              <a:t>re</a:t>
            </a:r>
            <a:r>
              <a:rPr lang="zh-CN" altLang="en-US" sz="2800" dirty="0">
                <a:solidFill>
                  <a:prstClr val="white"/>
                </a:solidFill>
                <a:latin typeface="微软雅黑 Light" panose="020B0502040204020203" pitchFamily="34" charset="-122"/>
                <a:ea typeface="微软雅黑 Light" panose="020B0502040204020203" pitchFamily="34" charset="-122"/>
              </a:rPr>
              <a:t>模块</a:t>
            </a:r>
          </a:p>
        </p:txBody>
      </p:sp>
      <p:sp>
        <p:nvSpPr>
          <p:cNvPr id="17" name="Freeform 83"/>
          <p:cNvSpPr>
            <a:spLocks noChangeArrowheads="1"/>
          </p:cNvSpPr>
          <p:nvPr/>
        </p:nvSpPr>
        <p:spPr bwMode="auto">
          <a:xfrm>
            <a:off x="92209" y="826314"/>
            <a:ext cx="288000" cy="288000"/>
          </a:xfrm>
          <a:custGeom>
            <a:avLst/>
            <a:gdLst>
              <a:gd name="T0" fmla="*/ 38764526 w 602"/>
              <a:gd name="T1" fmla="*/ 78442719 h 602"/>
              <a:gd name="T2" fmla="*/ 38764526 w 602"/>
              <a:gd name="T3" fmla="*/ 78442719 h 602"/>
              <a:gd name="T4" fmla="*/ 0 w 602"/>
              <a:gd name="T5" fmla="*/ 38764526 h 602"/>
              <a:gd name="T6" fmla="*/ 38764526 w 602"/>
              <a:gd name="T7" fmla="*/ 0 h 602"/>
              <a:gd name="T8" fmla="*/ 78442719 w 602"/>
              <a:gd name="T9" fmla="*/ 38764526 h 602"/>
              <a:gd name="T10" fmla="*/ 38764526 w 602"/>
              <a:gd name="T11" fmla="*/ 78442719 h 602"/>
              <a:gd name="T12" fmla="*/ 61866665 w 602"/>
              <a:gd name="T13" fmla="*/ 16576054 h 602"/>
              <a:gd name="T14" fmla="*/ 61866665 w 602"/>
              <a:gd name="T15" fmla="*/ 16576054 h 602"/>
              <a:gd name="T16" fmla="*/ 38764526 w 602"/>
              <a:gd name="T17" fmla="*/ 38764526 h 602"/>
              <a:gd name="T18" fmla="*/ 38764526 w 602"/>
              <a:gd name="T19" fmla="*/ 7308970 h 602"/>
              <a:gd name="T20" fmla="*/ 7439751 w 602"/>
              <a:gd name="T21" fmla="*/ 38764526 h 602"/>
              <a:gd name="T22" fmla="*/ 38764526 w 602"/>
              <a:gd name="T23" fmla="*/ 71002968 h 602"/>
              <a:gd name="T24" fmla="*/ 71002968 w 602"/>
              <a:gd name="T25" fmla="*/ 38764526 h 602"/>
              <a:gd name="T26" fmla="*/ 61866665 w 602"/>
              <a:gd name="T27" fmla="*/ 16576054 h 60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02" h="602">
                <a:moveTo>
                  <a:pt x="297" y="601"/>
                </a:moveTo>
                <a:lnTo>
                  <a:pt x="297" y="601"/>
                </a:lnTo>
                <a:cubicBezTo>
                  <a:pt x="135" y="601"/>
                  <a:pt x="0" y="466"/>
                  <a:pt x="0" y="297"/>
                </a:cubicBezTo>
                <a:cubicBezTo>
                  <a:pt x="0" y="134"/>
                  <a:pt x="135" y="0"/>
                  <a:pt x="297" y="0"/>
                </a:cubicBezTo>
                <a:cubicBezTo>
                  <a:pt x="467" y="0"/>
                  <a:pt x="601" y="134"/>
                  <a:pt x="601" y="297"/>
                </a:cubicBezTo>
                <a:cubicBezTo>
                  <a:pt x="601" y="466"/>
                  <a:pt x="467" y="601"/>
                  <a:pt x="297" y="601"/>
                </a:cubicBezTo>
                <a:close/>
                <a:moveTo>
                  <a:pt x="474" y="127"/>
                </a:moveTo>
                <a:lnTo>
                  <a:pt x="474" y="127"/>
                </a:lnTo>
                <a:cubicBezTo>
                  <a:pt x="297" y="297"/>
                  <a:pt x="297" y="297"/>
                  <a:pt x="297" y="297"/>
                </a:cubicBezTo>
                <a:cubicBezTo>
                  <a:pt x="297" y="56"/>
                  <a:pt x="297" y="56"/>
                  <a:pt x="297" y="56"/>
                </a:cubicBezTo>
                <a:cubicBezTo>
                  <a:pt x="163" y="56"/>
                  <a:pt x="57" y="162"/>
                  <a:pt x="57" y="297"/>
                </a:cubicBezTo>
                <a:cubicBezTo>
                  <a:pt x="57" y="431"/>
                  <a:pt x="163" y="544"/>
                  <a:pt x="297" y="544"/>
                </a:cubicBezTo>
                <a:cubicBezTo>
                  <a:pt x="431" y="544"/>
                  <a:pt x="544" y="431"/>
                  <a:pt x="544" y="297"/>
                </a:cubicBezTo>
                <a:cubicBezTo>
                  <a:pt x="544" y="233"/>
                  <a:pt x="516" y="169"/>
                  <a:pt x="474" y="127"/>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solidFill>
                <a:prstClr val="black"/>
              </a:solidFill>
            </a:endParaRPr>
          </a:p>
        </p:txBody>
      </p:sp>
      <p:sp>
        <p:nvSpPr>
          <p:cNvPr id="18" name="TextBox 17"/>
          <p:cNvSpPr txBox="1"/>
          <p:nvPr/>
        </p:nvSpPr>
        <p:spPr>
          <a:xfrm>
            <a:off x="491316" y="1630106"/>
            <a:ext cx="11191170" cy="583493"/>
          </a:xfrm>
          <a:prstGeom prst="rect">
            <a:avLst/>
          </a:prstGeom>
          <a:noFill/>
        </p:spPr>
        <p:txBody>
          <a:bodyPr wrap="square" rtlCol="0">
            <a:spAutoFit/>
          </a:bodyPr>
          <a:lstStyle/>
          <a:p>
            <a:pPr marL="342900" indent="-342900">
              <a:lnSpc>
                <a:spcPct val="150000"/>
              </a:lnSpc>
              <a:buClr>
                <a:srgbClr val="3BBC5D"/>
              </a:buClr>
              <a:buFont typeface="Wingdings" panose="05000000000000000000" pitchFamily="2" charset="2"/>
              <a:buChar char="l"/>
            </a:pPr>
            <a:r>
              <a:rPr lang="en-US" altLang="zh-CN" sz="2400" b="1" dirty="0" err="1">
                <a:solidFill>
                  <a:prstClr val="black"/>
                </a:solidFill>
                <a:latin typeface="微软雅黑 Light" panose="020B0502040204020203" pitchFamily="34" charset="-122"/>
                <a:ea typeface="微软雅黑 Light" panose="020B0502040204020203" pitchFamily="34" charset="-122"/>
              </a:rPr>
              <a:t>findall</a:t>
            </a:r>
            <a:endParaRPr lang="en-US" altLang="zh-CN" sz="2400" b="1" dirty="0">
              <a:solidFill>
                <a:prstClr val="black"/>
              </a:solidFill>
              <a:latin typeface="微软雅黑 Light" panose="020B0502040204020203" pitchFamily="34" charset="-122"/>
              <a:ea typeface="微软雅黑 Light" panose="020B0502040204020203" pitchFamily="34" charset="-122"/>
            </a:endParaRPr>
          </a:p>
        </p:txBody>
      </p:sp>
      <p:sp>
        <p:nvSpPr>
          <p:cNvPr id="11" name="TextBox 17"/>
          <p:cNvSpPr txBox="1"/>
          <p:nvPr/>
        </p:nvSpPr>
        <p:spPr>
          <a:xfrm>
            <a:off x="491316" y="2284769"/>
            <a:ext cx="11506720" cy="1200329"/>
          </a:xfrm>
          <a:prstGeom prst="rect">
            <a:avLst/>
          </a:prstGeom>
          <a:noFill/>
        </p:spPr>
        <p:txBody>
          <a:bodyPr wrap="square" rtlCol="0">
            <a:spAutoFit/>
          </a:bodyPr>
          <a:lstStyle/>
          <a:p>
            <a:pPr marL="342900" indent="-342900">
              <a:lnSpc>
                <a:spcPct val="150000"/>
              </a:lnSpc>
              <a:buClr>
                <a:srgbClr val="3BBC5D"/>
              </a:buClr>
              <a:buFont typeface="Wingdings" panose="05000000000000000000" pitchFamily="2" charset="2"/>
              <a:buChar char="l"/>
            </a:pPr>
            <a:r>
              <a:rPr lang="zh-CN" altLang="en-US" sz="2400" dirty="0" smtClean="0">
                <a:latin typeface="Monaco"/>
                <a:ea typeface="微软雅黑 Light" panose="020B0502040204020203" pitchFamily="34" charset="-122"/>
              </a:rPr>
              <a:t>刚才介绍的</a:t>
            </a:r>
            <a:r>
              <a:rPr lang="en-US" altLang="zh-CN" sz="2400" b="1" dirty="0">
                <a:latin typeface="Monaco"/>
                <a:ea typeface="微软雅黑 Light" panose="020B0502040204020203" pitchFamily="34" charset="-122"/>
              </a:rPr>
              <a:t>search</a:t>
            </a:r>
            <a:r>
              <a:rPr lang="zh-CN" altLang="en-US" sz="2400" dirty="0" smtClean="0">
                <a:latin typeface="Monaco"/>
                <a:ea typeface="微软雅黑 Light" panose="020B0502040204020203" pitchFamily="34" charset="-122"/>
              </a:rPr>
              <a:t>函数只能从左到右找出第一个最大的匹配。而</a:t>
            </a:r>
            <a:r>
              <a:rPr lang="en-US" altLang="zh-CN" sz="2400" b="1" dirty="0" err="1">
                <a:latin typeface="Monaco"/>
                <a:ea typeface="微软雅黑 Light" panose="020B0502040204020203" pitchFamily="34" charset="-122"/>
              </a:rPr>
              <a:t>findall</a:t>
            </a:r>
            <a:r>
              <a:rPr lang="zh-CN" altLang="en-US" sz="2400" dirty="0" smtClean="0">
                <a:latin typeface="Monaco"/>
                <a:ea typeface="微软雅黑 Light" panose="020B0502040204020203" pitchFamily="34" charset="-122"/>
              </a:rPr>
              <a:t>函数可以找出</a:t>
            </a:r>
            <a:r>
              <a:rPr lang="zh-CN" altLang="en-US" sz="2400" dirty="0">
                <a:latin typeface="Monaco"/>
                <a:ea typeface="微软雅黑 Light" panose="020B0502040204020203" pitchFamily="34" charset="-122"/>
              </a:rPr>
              <a:t>所有</a:t>
            </a:r>
            <a:r>
              <a:rPr lang="zh-CN" altLang="en-US" sz="2400" dirty="0" smtClean="0">
                <a:latin typeface="Monaco"/>
                <a:ea typeface="微软雅黑 Light" panose="020B0502040204020203" pitchFamily="34" charset="-122"/>
              </a:rPr>
              <a:t>匹配，并</a:t>
            </a:r>
            <a:r>
              <a:rPr lang="zh-CN" altLang="en-US" sz="2400" dirty="0">
                <a:latin typeface="Monaco"/>
                <a:ea typeface="微软雅黑 Light" panose="020B0502040204020203" pitchFamily="34" charset="-122"/>
              </a:rPr>
              <a:t>把</a:t>
            </a:r>
            <a:r>
              <a:rPr lang="zh-CN" altLang="en-US" sz="2400" dirty="0" smtClean="0">
                <a:latin typeface="Monaco"/>
                <a:ea typeface="微软雅黑 Light" panose="020B0502040204020203" pitchFamily="34" charset="-122"/>
              </a:rPr>
              <a:t>它们从左到右作为</a:t>
            </a:r>
            <a:r>
              <a:rPr lang="zh-CN" altLang="en-US" sz="2400" dirty="0">
                <a:latin typeface="Monaco"/>
                <a:ea typeface="微软雅黑 Light" panose="020B0502040204020203" pitchFamily="34" charset="-122"/>
              </a:rPr>
              <a:t>一个列表返回</a:t>
            </a:r>
            <a:r>
              <a:rPr lang="zh-CN" altLang="en-US" sz="2400" dirty="0" smtClean="0">
                <a:latin typeface="Monaco"/>
                <a:ea typeface="微软雅黑 Light" panose="020B0502040204020203" pitchFamily="34" charset="-122"/>
              </a:rPr>
              <a:t>。如果</a:t>
            </a:r>
            <a:r>
              <a:rPr lang="zh-CN" altLang="en-US" sz="2400" dirty="0">
                <a:latin typeface="Monaco"/>
                <a:ea typeface="微软雅黑 Light" panose="020B0502040204020203" pitchFamily="34" charset="-122"/>
              </a:rPr>
              <a:t>无匹配，返回空</a:t>
            </a:r>
            <a:r>
              <a:rPr lang="zh-CN" altLang="en-US" sz="2400" dirty="0" smtClean="0">
                <a:latin typeface="Monaco"/>
                <a:ea typeface="微软雅黑 Light" panose="020B0502040204020203" pitchFamily="34" charset="-122"/>
              </a:rPr>
              <a:t>列表。</a:t>
            </a:r>
            <a:endParaRPr lang="en-US" altLang="zh-CN" sz="2400" dirty="0" smtClean="0">
              <a:latin typeface="Monaco"/>
              <a:ea typeface="微软雅黑 Light" panose="020B0502040204020203" pitchFamily="34" charset="-122"/>
            </a:endParaRPr>
          </a:p>
        </p:txBody>
      </p:sp>
      <p:pic>
        <p:nvPicPr>
          <p:cNvPr id="2" name="图片 1"/>
          <p:cNvPicPr>
            <a:picLocks noChangeAspect="1"/>
          </p:cNvPicPr>
          <p:nvPr/>
        </p:nvPicPr>
        <p:blipFill>
          <a:blip r:embed="rId3">
            <a:extLst>
              <a:ext uri="{BEBA8EAE-BF5A-486C-A8C5-ECC9F3942E4B}">
                <a14:imgProps xmlns:a14="http://schemas.microsoft.com/office/drawing/2010/main" xmlns="">
                  <a14:imgLayer r:embed="rId4">
                    <a14:imgEffect>
                      <a14:sharpenSoften amount="50000"/>
                    </a14:imgEffect>
                  </a14:imgLayer>
                </a14:imgProps>
              </a:ext>
            </a:extLst>
          </a:blip>
          <a:stretch>
            <a:fillRect/>
          </a:stretch>
        </p:blipFill>
        <p:spPr>
          <a:xfrm>
            <a:off x="664584" y="3485097"/>
            <a:ext cx="10385866" cy="2984975"/>
          </a:xfrm>
          <a:prstGeom prst="rect">
            <a:avLst/>
          </a:prstGeom>
        </p:spPr>
      </p:pic>
      <p:sp>
        <p:nvSpPr>
          <p:cNvPr id="4" name="文本框 3"/>
          <p:cNvSpPr txBox="1"/>
          <p:nvPr/>
        </p:nvSpPr>
        <p:spPr>
          <a:xfrm>
            <a:off x="7218218" y="4378036"/>
            <a:ext cx="3408218" cy="923330"/>
          </a:xfrm>
          <a:prstGeom prst="rect">
            <a:avLst/>
          </a:prstGeom>
          <a:noFill/>
        </p:spPr>
        <p:txBody>
          <a:bodyPr wrap="square" rtlCol="0">
            <a:spAutoFit/>
          </a:bodyPr>
          <a:lstStyle/>
          <a:p>
            <a:r>
              <a:rPr lang="zh-CN" altLang="en-US" dirty="0" smtClean="0"/>
              <a:t>注意这里</a:t>
            </a:r>
            <a:r>
              <a:rPr lang="en-US" altLang="zh-CN" dirty="0" smtClean="0"/>
              <a:t>'</a:t>
            </a:r>
            <a:r>
              <a:rPr lang="zh-CN" altLang="en-US" dirty="0" smtClean="0"/>
              <a:t>屏幕</a:t>
            </a:r>
            <a:r>
              <a:rPr lang="en-US" altLang="zh-CN" dirty="0" smtClean="0"/>
              <a:t>'</a:t>
            </a:r>
            <a:r>
              <a:rPr lang="zh-CN" altLang="en-US" dirty="0" smtClean="0"/>
              <a:t>与</a:t>
            </a:r>
            <a:r>
              <a:rPr lang="en-US" altLang="zh-CN" dirty="0" smtClean="0"/>
              <a:t>'</a:t>
            </a:r>
            <a:r>
              <a:rPr lang="zh-CN" altLang="en-US" dirty="0" smtClean="0"/>
              <a:t>好</a:t>
            </a:r>
            <a:r>
              <a:rPr lang="en-US" altLang="zh-CN" dirty="0" smtClean="0"/>
              <a:t>/</a:t>
            </a:r>
            <a:r>
              <a:rPr lang="zh-CN" altLang="en-US" dirty="0" smtClean="0"/>
              <a:t>坏</a:t>
            </a:r>
            <a:r>
              <a:rPr lang="en-US" altLang="zh-CN" dirty="0" smtClean="0"/>
              <a:t>'</a:t>
            </a:r>
            <a:r>
              <a:rPr lang="zh-CN" altLang="en-US" dirty="0" smtClean="0"/>
              <a:t>中间只隔了一个通配符</a:t>
            </a:r>
            <a:r>
              <a:rPr lang="en-US" altLang="zh-CN" dirty="0" smtClean="0"/>
              <a:t>'.'</a:t>
            </a:r>
            <a:r>
              <a:rPr lang="zh-CN" altLang="en-US" dirty="0" smtClean="0"/>
              <a:t>，所以能帮我们得到正确答案。</a:t>
            </a:r>
            <a:endParaRPr lang="zh-CN" altLang="en-US" dirty="0"/>
          </a:p>
        </p:txBody>
      </p:sp>
      <mc:AlternateContent xmlns:mc="http://schemas.openxmlformats.org/markup-compatibility/2006">
        <mc:Choice xmlns:p14="http://schemas.microsoft.com/office/powerpoint/2010/main" xmlns="" Requires="p14">
          <p:contentPart p14:bwMode="auto" r:id="rId5">
            <p14:nvContentPartPr>
              <p14:cNvPr id="3" name="墨迹 2"/>
              <p14:cNvContentPartPr/>
              <p14:nvPr/>
            </p14:nvContentPartPr>
            <p14:xfrm>
              <a:off x="892800" y="4488480"/>
              <a:ext cx="5382000" cy="1893600"/>
            </p14:xfrm>
          </p:contentPart>
        </mc:Choice>
        <mc:Fallback>
          <p:pic>
            <p:nvPicPr>
              <p:cNvPr id="3" name="墨迹 2"/>
              <p:cNvPicPr/>
              <p:nvPr/>
            </p:nvPicPr>
            <p:blipFill>
              <a:blip r:embed="rId6"/>
              <a:stretch>
                <a:fillRect/>
              </a:stretch>
            </p:blipFill>
            <p:spPr>
              <a:xfrm>
                <a:off x="883440" y="4479120"/>
                <a:ext cx="5400720" cy="1912320"/>
              </a:xfrm>
              <a:prstGeom prst="rect">
                <a:avLst/>
              </a:prstGeom>
            </p:spPr>
          </p:pic>
        </mc:Fallback>
      </mc:AlternateContent>
    </p:spTree>
    <p:extLst>
      <p:ext uri="{BB962C8B-B14F-4D97-AF65-F5344CB8AC3E}">
        <p14:creationId xmlns:p14="http://schemas.microsoft.com/office/powerpoint/2010/main" xmlns="" val="3172042262"/>
      </p:ext>
    </p:extLst>
  </p:cSld>
  <p:clrMapOvr>
    <a:masterClrMapping/>
  </p:clrMapOvr>
  <p:timing>
    <p:tnLst>
      <p:par>
        <p:cTn id="1" dur="indefinite" restart="never" nodeType="tmRoot"/>
      </p:par>
    </p:tnLst>
  </p:timing>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5"/>
          <p:cNvSpPr txBox="1"/>
          <p:nvPr/>
        </p:nvSpPr>
        <p:spPr>
          <a:xfrm>
            <a:off x="911424" y="836712"/>
            <a:ext cx="2664296" cy="400110"/>
          </a:xfrm>
          <a:prstGeom prst="rect">
            <a:avLst/>
          </a:prstGeom>
          <a:noFill/>
        </p:spPr>
        <p:txBody>
          <a:bodyPr wrap="square" rtlCol="0">
            <a:spAutoFit/>
          </a:bodyPr>
          <a:lstStyle/>
          <a:p>
            <a:r>
              <a:rPr lang="zh-CN" altLang="en-US" sz="2000" dirty="0">
                <a:solidFill>
                  <a:prstClr val="white"/>
                </a:solidFill>
                <a:latin typeface="微软雅黑 Light" panose="020B0502040204020203" pitchFamily="34" charset="-122"/>
                <a:ea typeface="微软雅黑 Light" panose="020B0502040204020203" pitchFamily="34" charset="-122"/>
              </a:rPr>
              <a:t>聚类分析</a:t>
            </a:r>
          </a:p>
        </p:txBody>
      </p:sp>
      <p:sp>
        <p:nvSpPr>
          <p:cNvPr id="14" name="矩形 28"/>
          <p:cNvSpPr/>
          <p:nvPr/>
        </p:nvSpPr>
        <p:spPr>
          <a:xfrm>
            <a:off x="-18898" y="671163"/>
            <a:ext cx="510214" cy="598302"/>
          </a:xfrm>
          <a:prstGeom prst="rect">
            <a:avLst/>
          </a:prstGeom>
          <a:solidFill>
            <a:srgbClr val="3BBC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
        <p:nvSpPr>
          <p:cNvPr id="15" name="矩形 4"/>
          <p:cNvSpPr/>
          <p:nvPr/>
        </p:nvSpPr>
        <p:spPr>
          <a:xfrm>
            <a:off x="479376" y="674237"/>
            <a:ext cx="2058726" cy="595228"/>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6" name="文本框 5"/>
          <p:cNvSpPr txBox="1"/>
          <p:nvPr/>
        </p:nvSpPr>
        <p:spPr>
          <a:xfrm>
            <a:off x="953786" y="709485"/>
            <a:ext cx="3414022" cy="523220"/>
          </a:xfrm>
          <a:prstGeom prst="rect">
            <a:avLst/>
          </a:prstGeom>
          <a:noFill/>
        </p:spPr>
        <p:txBody>
          <a:bodyPr wrap="square" rtlCol="0">
            <a:spAutoFit/>
          </a:bodyPr>
          <a:lstStyle/>
          <a:p>
            <a:r>
              <a:rPr lang="en-US" altLang="zh-CN" sz="2800" dirty="0">
                <a:solidFill>
                  <a:prstClr val="white"/>
                </a:solidFill>
                <a:latin typeface="微软雅黑 Light" panose="020B0502040204020203" pitchFamily="34" charset="-122"/>
                <a:ea typeface="微软雅黑 Light" panose="020B0502040204020203" pitchFamily="34" charset="-122"/>
              </a:rPr>
              <a:t>re</a:t>
            </a:r>
            <a:r>
              <a:rPr lang="zh-CN" altLang="en-US" sz="2800" dirty="0">
                <a:solidFill>
                  <a:prstClr val="white"/>
                </a:solidFill>
                <a:latin typeface="微软雅黑 Light" panose="020B0502040204020203" pitchFamily="34" charset="-122"/>
                <a:ea typeface="微软雅黑 Light" panose="020B0502040204020203" pitchFamily="34" charset="-122"/>
              </a:rPr>
              <a:t>模块</a:t>
            </a:r>
          </a:p>
        </p:txBody>
      </p:sp>
      <p:sp>
        <p:nvSpPr>
          <p:cNvPr id="17" name="Freeform 83"/>
          <p:cNvSpPr>
            <a:spLocks noChangeArrowheads="1"/>
          </p:cNvSpPr>
          <p:nvPr/>
        </p:nvSpPr>
        <p:spPr bwMode="auto">
          <a:xfrm>
            <a:off x="92209" y="826314"/>
            <a:ext cx="288000" cy="288000"/>
          </a:xfrm>
          <a:custGeom>
            <a:avLst/>
            <a:gdLst>
              <a:gd name="T0" fmla="*/ 38764526 w 602"/>
              <a:gd name="T1" fmla="*/ 78442719 h 602"/>
              <a:gd name="T2" fmla="*/ 38764526 w 602"/>
              <a:gd name="T3" fmla="*/ 78442719 h 602"/>
              <a:gd name="T4" fmla="*/ 0 w 602"/>
              <a:gd name="T5" fmla="*/ 38764526 h 602"/>
              <a:gd name="T6" fmla="*/ 38764526 w 602"/>
              <a:gd name="T7" fmla="*/ 0 h 602"/>
              <a:gd name="T8" fmla="*/ 78442719 w 602"/>
              <a:gd name="T9" fmla="*/ 38764526 h 602"/>
              <a:gd name="T10" fmla="*/ 38764526 w 602"/>
              <a:gd name="T11" fmla="*/ 78442719 h 602"/>
              <a:gd name="T12" fmla="*/ 61866665 w 602"/>
              <a:gd name="T13" fmla="*/ 16576054 h 602"/>
              <a:gd name="T14" fmla="*/ 61866665 w 602"/>
              <a:gd name="T15" fmla="*/ 16576054 h 602"/>
              <a:gd name="T16" fmla="*/ 38764526 w 602"/>
              <a:gd name="T17" fmla="*/ 38764526 h 602"/>
              <a:gd name="T18" fmla="*/ 38764526 w 602"/>
              <a:gd name="T19" fmla="*/ 7308970 h 602"/>
              <a:gd name="T20" fmla="*/ 7439751 w 602"/>
              <a:gd name="T21" fmla="*/ 38764526 h 602"/>
              <a:gd name="T22" fmla="*/ 38764526 w 602"/>
              <a:gd name="T23" fmla="*/ 71002968 h 602"/>
              <a:gd name="T24" fmla="*/ 71002968 w 602"/>
              <a:gd name="T25" fmla="*/ 38764526 h 602"/>
              <a:gd name="T26" fmla="*/ 61866665 w 602"/>
              <a:gd name="T27" fmla="*/ 16576054 h 60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02" h="602">
                <a:moveTo>
                  <a:pt x="297" y="601"/>
                </a:moveTo>
                <a:lnTo>
                  <a:pt x="297" y="601"/>
                </a:lnTo>
                <a:cubicBezTo>
                  <a:pt x="135" y="601"/>
                  <a:pt x="0" y="466"/>
                  <a:pt x="0" y="297"/>
                </a:cubicBezTo>
                <a:cubicBezTo>
                  <a:pt x="0" y="134"/>
                  <a:pt x="135" y="0"/>
                  <a:pt x="297" y="0"/>
                </a:cubicBezTo>
                <a:cubicBezTo>
                  <a:pt x="467" y="0"/>
                  <a:pt x="601" y="134"/>
                  <a:pt x="601" y="297"/>
                </a:cubicBezTo>
                <a:cubicBezTo>
                  <a:pt x="601" y="466"/>
                  <a:pt x="467" y="601"/>
                  <a:pt x="297" y="601"/>
                </a:cubicBezTo>
                <a:close/>
                <a:moveTo>
                  <a:pt x="474" y="127"/>
                </a:moveTo>
                <a:lnTo>
                  <a:pt x="474" y="127"/>
                </a:lnTo>
                <a:cubicBezTo>
                  <a:pt x="297" y="297"/>
                  <a:pt x="297" y="297"/>
                  <a:pt x="297" y="297"/>
                </a:cubicBezTo>
                <a:cubicBezTo>
                  <a:pt x="297" y="56"/>
                  <a:pt x="297" y="56"/>
                  <a:pt x="297" y="56"/>
                </a:cubicBezTo>
                <a:cubicBezTo>
                  <a:pt x="163" y="56"/>
                  <a:pt x="57" y="162"/>
                  <a:pt x="57" y="297"/>
                </a:cubicBezTo>
                <a:cubicBezTo>
                  <a:pt x="57" y="431"/>
                  <a:pt x="163" y="544"/>
                  <a:pt x="297" y="544"/>
                </a:cubicBezTo>
                <a:cubicBezTo>
                  <a:pt x="431" y="544"/>
                  <a:pt x="544" y="431"/>
                  <a:pt x="544" y="297"/>
                </a:cubicBezTo>
                <a:cubicBezTo>
                  <a:pt x="544" y="233"/>
                  <a:pt x="516" y="169"/>
                  <a:pt x="474" y="127"/>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solidFill>
                <a:prstClr val="black"/>
              </a:solidFill>
            </a:endParaRPr>
          </a:p>
        </p:txBody>
      </p:sp>
      <p:sp>
        <p:nvSpPr>
          <p:cNvPr id="18" name="TextBox 17"/>
          <p:cNvSpPr txBox="1"/>
          <p:nvPr/>
        </p:nvSpPr>
        <p:spPr>
          <a:xfrm>
            <a:off x="491316" y="1449991"/>
            <a:ext cx="11191170" cy="583493"/>
          </a:xfrm>
          <a:prstGeom prst="rect">
            <a:avLst/>
          </a:prstGeom>
          <a:noFill/>
        </p:spPr>
        <p:txBody>
          <a:bodyPr wrap="square" rtlCol="0">
            <a:spAutoFit/>
          </a:bodyPr>
          <a:lstStyle/>
          <a:p>
            <a:pPr marL="342900" indent="-342900">
              <a:lnSpc>
                <a:spcPct val="150000"/>
              </a:lnSpc>
              <a:buClr>
                <a:srgbClr val="3BBC5D"/>
              </a:buClr>
              <a:buFont typeface="Wingdings" panose="05000000000000000000" pitchFamily="2" charset="2"/>
              <a:buChar char="l"/>
            </a:pPr>
            <a:r>
              <a:rPr lang="en-US" altLang="zh-CN" sz="2400" b="1" dirty="0" err="1">
                <a:solidFill>
                  <a:prstClr val="black"/>
                </a:solidFill>
                <a:latin typeface="微软雅黑 Light" panose="020B0502040204020203" pitchFamily="34" charset="-122"/>
                <a:ea typeface="微软雅黑 Light" panose="020B0502040204020203" pitchFamily="34" charset="-122"/>
              </a:rPr>
              <a:t>findall</a:t>
            </a:r>
            <a:endParaRPr lang="en-US" altLang="zh-CN" sz="2400" b="1" dirty="0">
              <a:solidFill>
                <a:prstClr val="black"/>
              </a:solidFill>
              <a:latin typeface="微软雅黑 Light" panose="020B0502040204020203" pitchFamily="34" charset="-122"/>
              <a:ea typeface="微软雅黑 Light" panose="020B0502040204020203" pitchFamily="34" charset="-122"/>
            </a:endParaRPr>
          </a:p>
        </p:txBody>
      </p:sp>
      <p:sp>
        <p:nvSpPr>
          <p:cNvPr id="11" name="TextBox 17"/>
          <p:cNvSpPr txBox="1"/>
          <p:nvPr/>
        </p:nvSpPr>
        <p:spPr>
          <a:xfrm>
            <a:off x="491316" y="2104654"/>
            <a:ext cx="11506720" cy="4524315"/>
          </a:xfrm>
          <a:prstGeom prst="rect">
            <a:avLst/>
          </a:prstGeom>
          <a:noFill/>
        </p:spPr>
        <p:txBody>
          <a:bodyPr wrap="square" rtlCol="0">
            <a:spAutoFit/>
          </a:bodyPr>
          <a:lstStyle/>
          <a:p>
            <a:pPr marL="342900" indent="-342900">
              <a:lnSpc>
                <a:spcPct val="150000"/>
              </a:lnSpc>
              <a:buClr>
                <a:srgbClr val="3BBC5D"/>
              </a:buClr>
              <a:buFont typeface="Wingdings" panose="05000000000000000000" pitchFamily="2" charset="2"/>
              <a:buChar char="l"/>
            </a:pPr>
            <a:r>
              <a:rPr lang="zh-CN" altLang="en-US" sz="2400" dirty="0" smtClean="0">
                <a:latin typeface="Monaco"/>
                <a:ea typeface="微软雅黑 Light" panose="020B0502040204020203" pitchFamily="34" charset="-122"/>
              </a:rPr>
              <a:t>要注意，</a:t>
            </a:r>
            <a:r>
              <a:rPr lang="en-US" altLang="zh-CN" sz="2400" b="1" dirty="0">
                <a:latin typeface="Monaco"/>
                <a:ea typeface="微软雅黑 Light" panose="020B0502040204020203" pitchFamily="34" charset="-122"/>
              </a:rPr>
              <a:t>re</a:t>
            </a:r>
            <a:r>
              <a:rPr lang="zh-CN" altLang="en-US" sz="2400" dirty="0" smtClean="0">
                <a:latin typeface="Monaco"/>
                <a:ea typeface="微软雅黑 Light" panose="020B0502040204020203" pitchFamily="34" charset="-122"/>
              </a:rPr>
              <a:t>模块的规则都是贪婪匹配的，</a:t>
            </a:r>
            <a:r>
              <a:rPr lang="en-US" altLang="zh-CN" sz="2400" b="1" dirty="0" err="1">
                <a:latin typeface="Monaco"/>
                <a:ea typeface="微软雅黑 Light" panose="020B0502040204020203" pitchFamily="34" charset="-122"/>
              </a:rPr>
              <a:t>findall</a:t>
            </a:r>
            <a:r>
              <a:rPr lang="zh-CN" altLang="en-US" sz="2400" dirty="0" smtClean="0">
                <a:latin typeface="Monaco"/>
                <a:ea typeface="微软雅黑 Light" panose="020B0502040204020203" pitchFamily="34" charset="-122"/>
              </a:rPr>
              <a:t>也不例外</a:t>
            </a:r>
            <a:endParaRPr lang="en-US" altLang="zh-CN" sz="2400" dirty="0" smtClean="0">
              <a:latin typeface="Monaco"/>
              <a:ea typeface="微软雅黑 Light" panose="020B0502040204020203" pitchFamily="34" charset="-122"/>
            </a:endParaRPr>
          </a:p>
          <a:p>
            <a:pPr marL="342900" indent="-342900">
              <a:lnSpc>
                <a:spcPct val="150000"/>
              </a:lnSpc>
              <a:buClr>
                <a:srgbClr val="3BBC5D"/>
              </a:buClr>
              <a:buFont typeface="Wingdings" panose="05000000000000000000" pitchFamily="2" charset="2"/>
              <a:buChar char="l"/>
            </a:pPr>
            <a:endParaRPr lang="en-US" altLang="zh-CN" sz="2400" dirty="0">
              <a:latin typeface="Monaco"/>
              <a:ea typeface="微软雅黑 Light" panose="020B0502040204020203" pitchFamily="34" charset="-122"/>
            </a:endParaRPr>
          </a:p>
          <a:p>
            <a:pPr marL="342900" indent="-342900">
              <a:lnSpc>
                <a:spcPct val="150000"/>
              </a:lnSpc>
              <a:buClr>
                <a:srgbClr val="3BBC5D"/>
              </a:buClr>
              <a:buFont typeface="Wingdings" panose="05000000000000000000" pitchFamily="2" charset="2"/>
              <a:buChar char="l"/>
            </a:pPr>
            <a:endParaRPr lang="en-US" altLang="zh-CN" sz="2400" dirty="0" smtClean="0">
              <a:latin typeface="Monaco"/>
              <a:ea typeface="微软雅黑 Light" panose="020B0502040204020203" pitchFamily="34" charset="-122"/>
            </a:endParaRPr>
          </a:p>
          <a:p>
            <a:pPr marL="342900" indent="-342900">
              <a:lnSpc>
                <a:spcPct val="150000"/>
              </a:lnSpc>
              <a:buClr>
                <a:srgbClr val="3BBC5D"/>
              </a:buClr>
              <a:buFont typeface="Wingdings" panose="05000000000000000000" pitchFamily="2" charset="2"/>
              <a:buChar char="l"/>
            </a:pPr>
            <a:endParaRPr lang="en-US" altLang="zh-CN" sz="2400" dirty="0">
              <a:latin typeface="Monaco"/>
              <a:ea typeface="微软雅黑 Light" panose="020B0502040204020203" pitchFamily="34" charset="-122"/>
            </a:endParaRPr>
          </a:p>
          <a:p>
            <a:pPr marL="342900" indent="-342900">
              <a:lnSpc>
                <a:spcPct val="150000"/>
              </a:lnSpc>
              <a:buClr>
                <a:srgbClr val="3BBC5D"/>
              </a:buClr>
              <a:buFont typeface="Wingdings" panose="05000000000000000000" pitchFamily="2" charset="2"/>
              <a:buChar char="l"/>
            </a:pPr>
            <a:endParaRPr lang="en-US" altLang="zh-CN" sz="2400" dirty="0" smtClean="0">
              <a:latin typeface="Monaco"/>
              <a:ea typeface="微软雅黑 Light" panose="020B0502040204020203" pitchFamily="34" charset="-122"/>
            </a:endParaRPr>
          </a:p>
          <a:p>
            <a:pPr marL="342900" indent="-342900">
              <a:lnSpc>
                <a:spcPct val="150000"/>
              </a:lnSpc>
              <a:buClr>
                <a:srgbClr val="3BBC5D"/>
              </a:buClr>
              <a:buFont typeface="Wingdings" panose="05000000000000000000" pitchFamily="2" charset="2"/>
              <a:buChar char="l"/>
            </a:pPr>
            <a:endParaRPr lang="en-US" altLang="zh-CN" sz="2400" dirty="0">
              <a:latin typeface="Monaco"/>
              <a:ea typeface="微软雅黑 Light" panose="020B0502040204020203" pitchFamily="34" charset="-122"/>
            </a:endParaRPr>
          </a:p>
          <a:p>
            <a:pPr marL="342900" indent="-342900">
              <a:lnSpc>
                <a:spcPct val="150000"/>
              </a:lnSpc>
              <a:buClr>
                <a:srgbClr val="3BBC5D"/>
              </a:buClr>
              <a:buFont typeface="Wingdings" panose="05000000000000000000" pitchFamily="2" charset="2"/>
              <a:buChar char="l"/>
            </a:pPr>
            <a:r>
              <a:rPr lang="zh-CN" altLang="en-US" sz="2400" dirty="0" smtClean="0">
                <a:latin typeface="Monaco"/>
                <a:ea typeface="微软雅黑 Light" panose="020B0502040204020203" pitchFamily="34" charset="-122"/>
              </a:rPr>
              <a:t>贪婪匹配的含义不是要找出</a:t>
            </a:r>
            <a:r>
              <a:rPr lang="en-US" altLang="zh-CN" sz="2400" dirty="0" smtClean="0">
                <a:latin typeface="Monaco"/>
                <a:ea typeface="微软雅黑 Light" panose="020B0502040204020203" pitchFamily="34" charset="-122"/>
              </a:rPr>
              <a:t>'</a:t>
            </a:r>
            <a:r>
              <a:rPr lang="zh-CN" altLang="en-US" sz="2400" dirty="0" smtClean="0">
                <a:latin typeface="Monaco"/>
                <a:ea typeface="微软雅黑 Light" panose="020B0502040204020203" pitchFamily="34" charset="-122"/>
              </a:rPr>
              <a:t>最多</a:t>
            </a:r>
            <a:r>
              <a:rPr lang="en-US" altLang="zh-CN" sz="2400" dirty="0" smtClean="0">
                <a:latin typeface="Monaco"/>
                <a:ea typeface="微软雅黑 Light" panose="020B0502040204020203" pitchFamily="34" charset="-122"/>
              </a:rPr>
              <a:t>'</a:t>
            </a:r>
            <a:r>
              <a:rPr lang="zh-CN" altLang="en-US" sz="2400" dirty="0" smtClean="0">
                <a:latin typeface="Monaco"/>
                <a:ea typeface="微软雅黑 Light" panose="020B0502040204020203" pitchFamily="34" charset="-122"/>
              </a:rPr>
              <a:t>的匹配，而是要在每一次匹配的时候找到</a:t>
            </a:r>
            <a:r>
              <a:rPr lang="en-US" altLang="zh-CN" sz="2400" dirty="0" smtClean="0">
                <a:latin typeface="Monaco"/>
                <a:ea typeface="微软雅黑 Light" panose="020B0502040204020203" pitchFamily="34" charset="-122"/>
              </a:rPr>
              <a:t>'</a:t>
            </a:r>
            <a:r>
              <a:rPr lang="zh-CN" altLang="en-US" sz="2400" dirty="0" smtClean="0">
                <a:latin typeface="Monaco"/>
                <a:ea typeface="微软雅黑 Light" panose="020B0502040204020203" pitchFamily="34" charset="-122"/>
              </a:rPr>
              <a:t>最大</a:t>
            </a:r>
            <a:r>
              <a:rPr lang="en-US" altLang="zh-CN" sz="2400" dirty="0" smtClean="0">
                <a:latin typeface="Monaco"/>
                <a:ea typeface="微软雅黑 Light" panose="020B0502040204020203" pitchFamily="34" charset="-122"/>
              </a:rPr>
              <a:t>'</a:t>
            </a:r>
            <a:r>
              <a:rPr lang="zh-CN" altLang="en-US" sz="2400" dirty="0" smtClean="0">
                <a:latin typeface="Monaco"/>
                <a:ea typeface="微软雅黑 Light" panose="020B0502040204020203" pitchFamily="34" charset="-122"/>
              </a:rPr>
              <a:t>的匹配。这提醒我们，一定要当心使用</a:t>
            </a:r>
            <a:r>
              <a:rPr lang="zh-CN" altLang="en-US" sz="2400" b="1" dirty="0">
                <a:latin typeface="Monaco"/>
                <a:ea typeface="微软雅黑 Light" panose="020B0502040204020203" pitchFamily="34" charset="-122"/>
              </a:rPr>
              <a:t>*</a:t>
            </a:r>
            <a:r>
              <a:rPr lang="zh-CN" altLang="en-US" sz="2400" dirty="0" smtClean="0">
                <a:latin typeface="Monaco"/>
                <a:ea typeface="微软雅黑 Light" panose="020B0502040204020203" pitchFamily="34" charset="-122"/>
              </a:rPr>
              <a:t>，最好都改为由限定范围的</a:t>
            </a:r>
            <a:r>
              <a:rPr lang="en-US" altLang="zh-CN" sz="2400" b="1" dirty="0">
                <a:latin typeface="Monaco"/>
                <a:ea typeface="微软雅黑 Light" panose="020B0502040204020203" pitchFamily="34" charset="-122"/>
              </a:rPr>
              <a:t>{</a:t>
            </a:r>
            <a:r>
              <a:rPr lang="zh-CN" altLang="en-US" sz="2400" b="1" dirty="0">
                <a:latin typeface="Monaco"/>
                <a:ea typeface="微软雅黑 Light" panose="020B0502040204020203" pitchFamily="34" charset="-122"/>
              </a:rPr>
              <a:t>：</a:t>
            </a:r>
            <a:r>
              <a:rPr lang="en-US" altLang="zh-CN" sz="2400" b="1" dirty="0">
                <a:latin typeface="Monaco"/>
                <a:ea typeface="微软雅黑 Light" panose="020B0502040204020203" pitchFamily="34" charset="-122"/>
              </a:rPr>
              <a:t>n}</a:t>
            </a:r>
          </a:p>
        </p:txBody>
      </p:sp>
      <p:pic>
        <p:nvPicPr>
          <p:cNvPr id="3" name="图片 2"/>
          <p:cNvPicPr>
            <a:picLocks noChangeAspect="1"/>
          </p:cNvPicPr>
          <p:nvPr/>
        </p:nvPicPr>
        <p:blipFill>
          <a:blip r:embed="rId3">
            <a:extLst>
              <a:ext uri="{BEBA8EAE-BF5A-486C-A8C5-ECC9F3942E4B}">
                <a14:imgProps xmlns:a14="http://schemas.microsoft.com/office/drawing/2010/main" xmlns="">
                  <a14:imgLayer r:embed="rId4">
                    <a14:imgEffect>
                      <a14:sharpenSoften amount="50000"/>
                    </a14:imgEffect>
                  </a14:imgLayer>
                </a14:imgProps>
              </a:ext>
            </a:extLst>
          </a:blip>
          <a:stretch>
            <a:fillRect/>
          </a:stretch>
        </p:blipFill>
        <p:spPr>
          <a:xfrm>
            <a:off x="479376" y="2643934"/>
            <a:ext cx="8664844" cy="2690066"/>
          </a:xfrm>
          <a:prstGeom prst="rect">
            <a:avLst/>
          </a:prstGeom>
        </p:spPr>
      </p:pic>
      <p:sp>
        <p:nvSpPr>
          <p:cNvPr id="12" name="文本框 11"/>
          <p:cNvSpPr txBox="1"/>
          <p:nvPr/>
        </p:nvSpPr>
        <p:spPr>
          <a:xfrm>
            <a:off x="5957455" y="3283527"/>
            <a:ext cx="3408218" cy="923330"/>
          </a:xfrm>
          <a:prstGeom prst="rect">
            <a:avLst/>
          </a:prstGeom>
          <a:noFill/>
        </p:spPr>
        <p:txBody>
          <a:bodyPr wrap="square" rtlCol="0">
            <a:spAutoFit/>
          </a:bodyPr>
          <a:lstStyle/>
          <a:p>
            <a:r>
              <a:rPr lang="zh-CN" altLang="en-US" dirty="0" smtClean="0"/>
              <a:t>注意这里</a:t>
            </a:r>
            <a:r>
              <a:rPr lang="en-US" altLang="zh-CN" dirty="0" smtClean="0"/>
              <a:t>'</a:t>
            </a:r>
            <a:r>
              <a:rPr lang="zh-CN" altLang="en-US" dirty="0" smtClean="0"/>
              <a:t>屏幕</a:t>
            </a:r>
            <a:r>
              <a:rPr lang="en-US" altLang="zh-CN" dirty="0" smtClean="0"/>
              <a:t>'</a:t>
            </a:r>
            <a:r>
              <a:rPr lang="zh-CN" altLang="en-US" dirty="0" smtClean="0"/>
              <a:t>与</a:t>
            </a:r>
            <a:r>
              <a:rPr lang="en-US" altLang="zh-CN" dirty="0" smtClean="0"/>
              <a:t>'</a:t>
            </a:r>
            <a:r>
              <a:rPr lang="zh-CN" altLang="en-US" dirty="0" smtClean="0"/>
              <a:t>好</a:t>
            </a:r>
            <a:r>
              <a:rPr lang="en-US" altLang="zh-CN" dirty="0" smtClean="0"/>
              <a:t>/</a:t>
            </a:r>
            <a:r>
              <a:rPr lang="zh-CN" altLang="en-US" dirty="0" smtClean="0"/>
              <a:t>坏</a:t>
            </a:r>
            <a:r>
              <a:rPr lang="en-US" altLang="zh-CN" dirty="0" smtClean="0"/>
              <a:t>'</a:t>
            </a:r>
            <a:r>
              <a:rPr lang="zh-CN" altLang="en-US" dirty="0" smtClean="0"/>
              <a:t>中间隔了任意个通配符</a:t>
            </a:r>
            <a:r>
              <a:rPr lang="en-US" altLang="zh-CN" dirty="0" smtClean="0"/>
              <a:t>'.</a:t>
            </a:r>
            <a:r>
              <a:rPr lang="zh-CN" altLang="en-US" dirty="0" smtClean="0"/>
              <a:t>*</a:t>
            </a:r>
            <a:r>
              <a:rPr lang="en-US" altLang="zh-CN" dirty="0" smtClean="0"/>
              <a:t>'</a:t>
            </a:r>
            <a:r>
              <a:rPr lang="zh-CN" altLang="en-US" dirty="0" smtClean="0"/>
              <a:t>，所以会导致错误。</a:t>
            </a:r>
            <a:endParaRPr lang="zh-CN" altLang="en-US" dirty="0"/>
          </a:p>
        </p:txBody>
      </p:sp>
    </p:spTree>
    <p:extLst>
      <p:ext uri="{BB962C8B-B14F-4D97-AF65-F5344CB8AC3E}">
        <p14:creationId xmlns:p14="http://schemas.microsoft.com/office/powerpoint/2010/main" xmlns="" val="319218744"/>
      </p:ext>
    </p:extLst>
  </p:cSld>
  <p:clrMapOvr>
    <a:masterClrMapping/>
  </p:clrMapOvr>
  <p:timing>
    <p:tnLst>
      <p:par>
        <p:cTn id="1" dur="indefinite" restart="never" nodeType="tmRoot"/>
      </p:par>
    </p:tnLst>
  </p:timing>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5"/>
          <p:cNvSpPr txBox="1"/>
          <p:nvPr/>
        </p:nvSpPr>
        <p:spPr>
          <a:xfrm>
            <a:off x="911424" y="836712"/>
            <a:ext cx="2664296" cy="400110"/>
          </a:xfrm>
          <a:prstGeom prst="rect">
            <a:avLst/>
          </a:prstGeom>
          <a:noFill/>
        </p:spPr>
        <p:txBody>
          <a:bodyPr wrap="square" rtlCol="0">
            <a:spAutoFit/>
          </a:bodyPr>
          <a:lstStyle/>
          <a:p>
            <a:r>
              <a:rPr lang="zh-CN" altLang="en-US" sz="2000" dirty="0">
                <a:solidFill>
                  <a:prstClr val="white"/>
                </a:solidFill>
                <a:latin typeface="微软雅黑 Light" panose="020B0502040204020203" pitchFamily="34" charset="-122"/>
                <a:ea typeface="微软雅黑 Light" panose="020B0502040204020203" pitchFamily="34" charset="-122"/>
              </a:rPr>
              <a:t>聚类分析</a:t>
            </a:r>
          </a:p>
        </p:txBody>
      </p:sp>
      <p:sp>
        <p:nvSpPr>
          <p:cNvPr id="14" name="矩形 28"/>
          <p:cNvSpPr/>
          <p:nvPr/>
        </p:nvSpPr>
        <p:spPr>
          <a:xfrm>
            <a:off x="-18898" y="671163"/>
            <a:ext cx="510214" cy="598302"/>
          </a:xfrm>
          <a:prstGeom prst="rect">
            <a:avLst/>
          </a:prstGeom>
          <a:solidFill>
            <a:srgbClr val="3BBC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
        <p:nvSpPr>
          <p:cNvPr id="15" name="矩形 4"/>
          <p:cNvSpPr/>
          <p:nvPr/>
        </p:nvSpPr>
        <p:spPr>
          <a:xfrm>
            <a:off x="479376" y="674237"/>
            <a:ext cx="2058726" cy="595228"/>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6" name="文本框 5"/>
          <p:cNvSpPr txBox="1"/>
          <p:nvPr/>
        </p:nvSpPr>
        <p:spPr>
          <a:xfrm>
            <a:off x="953786" y="709485"/>
            <a:ext cx="3414022" cy="523220"/>
          </a:xfrm>
          <a:prstGeom prst="rect">
            <a:avLst/>
          </a:prstGeom>
          <a:noFill/>
        </p:spPr>
        <p:txBody>
          <a:bodyPr wrap="square" rtlCol="0">
            <a:spAutoFit/>
          </a:bodyPr>
          <a:lstStyle/>
          <a:p>
            <a:r>
              <a:rPr lang="en-US" altLang="zh-CN" sz="2800" dirty="0">
                <a:solidFill>
                  <a:prstClr val="white"/>
                </a:solidFill>
                <a:latin typeface="微软雅黑 Light" panose="020B0502040204020203" pitchFamily="34" charset="-122"/>
                <a:ea typeface="微软雅黑 Light" panose="020B0502040204020203" pitchFamily="34" charset="-122"/>
              </a:rPr>
              <a:t>re</a:t>
            </a:r>
            <a:r>
              <a:rPr lang="zh-CN" altLang="en-US" sz="2800" dirty="0">
                <a:solidFill>
                  <a:prstClr val="white"/>
                </a:solidFill>
                <a:latin typeface="微软雅黑 Light" panose="020B0502040204020203" pitchFamily="34" charset="-122"/>
                <a:ea typeface="微软雅黑 Light" panose="020B0502040204020203" pitchFamily="34" charset="-122"/>
              </a:rPr>
              <a:t>模块</a:t>
            </a:r>
          </a:p>
        </p:txBody>
      </p:sp>
      <p:sp>
        <p:nvSpPr>
          <p:cNvPr id="17" name="Freeform 83"/>
          <p:cNvSpPr>
            <a:spLocks noChangeArrowheads="1"/>
          </p:cNvSpPr>
          <p:nvPr/>
        </p:nvSpPr>
        <p:spPr bwMode="auto">
          <a:xfrm>
            <a:off x="92209" y="826314"/>
            <a:ext cx="288000" cy="288000"/>
          </a:xfrm>
          <a:custGeom>
            <a:avLst/>
            <a:gdLst>
              <a:gd name="T0" fmla="*/ 38764526 w 602"/>
              <a:gd name="T1" fmla="*/ 78442719 h 602"/>
              <a:gd name="T2" fmla="*/ 38764526 w 602"/>
              <a:gd name="T3" fmla="*/ 78442719 h 602"/>
              <a:gd name="T4" fmla="*/ 0 w 602"/>
              <a:gd name="T5" fmla="*/ 38764526 h 602"/>
              <a:gd name="T6" fmla="*/ 38764526 w 602"/>
              <a:gd name="T7" fmla="*/ 0 h 602"/>
              <a:gd name="T8" fmla="*/ 78442719 w 602"/>
              <a:gd name="T9" fmla="*/ 38764526 h 602"/>
              <a:gd name="T10" fmla="*/ 38764526 w 602"/>
              <a:gd name="T11" fmla="*/ 78442719 h 602"/>
              <a:gd name="T12" fmla="*/ 61866665 w 602"/>
              <a:gd name="T13" fmla="*/ 16576054 h 602"/>
              <a:gd name="T14" fmla="*/ 61866665 w 602"/>
              <a:gd name="T15" fmla="*/ 16576054 h 602"/>
              <a:gd name="T16" fmla="*/ 38764526 w 602"/>
              <a:gd name="T17" fmla="*/ 38764526 h 602"/>
              <a:gd name="T18" fmla="*/ 38764526 w 602"/>
              <a:gd name="T19" fmla="*/ 7308970 h 602"/>
              <a:gd name="T20" fmla="*/ 7439751 w 602"/>
              <a:gd name="T21" fmla="*/ 38764526 h 602"/>
              <a:gd name="T22" fmla="*/ 38764526 w 602"/>
              <a:gd name="T23" fmla="*/ 71002968 h 602"/>
              <a:gd name="T24" fmla="*/ 71002968 w 602"/>
              <a:gd name="T25" fmla="*/ 38764526 h 602"/>
              <a:gd name="T26" fmla="*/ 61866665 w 602"/>
              <a:gd name="T27" fmla="*/ 16576054 h 60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02" h="602">
                <a:moveTo>
                  <a:pt x="297" y="601"/>
                </a:moveTo>
                <a:lnTo>
                  <a:pt x="297" y="601"/>
                </a:lnTo>
                <a:cubicBezTo>
                  <a:pt x="135" y="601"/>
                  <a:pt x="0" y="466"/>
                  <a:pt x="0" y="297"/>
                </a:cubicBezTo>
                <a:cubicBezTo>
                  <a:pt x="0" y="134"/>
                  <a:pt x="135" y="0"/>
                  <a:pt x="297" y="0"/>
                </a:cubicBezTo>
                <a:cubicBezTo>
                  <a:pt x="467" y="0"/>
                  <a:pt x="601" y="134"/>
                  <a:pt x="601" y="297"/>
                </a:cubicBezTo>
                <a:cubicBezTo>
                  <a:pt x="601" y="466"/>
                  <a:pt x="467" y="601"/>
                  <a:pt x="297" y="601"/>
                </a:cubicBezTo>
                <a:close/>
                <a:moveTo>
                  <a:pt x="474" y="127"/>
                </a:moveTo>
                <a:lnTo>
                  <a:pt x="474" y="127"/>
                </a:lnTo>
                <a:cubicBezTo>
                  <a:pt x="297" y="297"/>
                  <a:pt x="297" y="297"/>
                  <a:pt x="297" y="297"/>
                </a:cubicBezTo>
                <a:cubicBezTo>
                  <a:pt x="297" y="56"/>
                  <a:pt x="297" y="56"/>
                  <a:pt x="297" y="56"/>
                </a:cubicBezTo>
                <a:cubicBezTo>
                  <a:pt x="163" y="56"/>
                  <a:pt x="57" y="162"/>
                  <a:pt x="57" y="297"/>
                </a:cubicBezTo>
                <a:cubicBezTo>
                  <a:pt x="57" y="431"/>
                  <a:pt x="163" y="544"/>
                  <a:pt x="297" y="544"/>
                </a:cubicBezTo>
                <a:cubicBezTo>
                  <a:pt x="431" y="544"/>
                  <a:pt x="544" y="431"/>
                  <a:pt x="544" y="297"/>
                </a:cubicBezTo>
                <a:cubicBezTo>
                  <a:pt x="544" y="233"/>
                  <a:pt x="516" y="169"/>
                  <a:pt x="474" y="127"/>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solidFill>
                <a:prstClr val="black"/>
              </a:solidFill>
            </a:endParaRPr>
          </a:p>
        </p:txBody>
      </p:sp>
      <p:sp>
        <p:nvSpPr>
          <p:cNvPr id="18" name="TextBox 17"/>
          <p:cNvSpPr txBox="1"/>
          <p:nvPr/>
        </p:nvSpPr>
        <p:spPr>
          <a:xfrm>
            <a:off x="491316" y="1630106"/>
            <a:ext cx="11191170" cy="583493"/>
          </a:xfrm>
          <a:prstGeom prst="rect">
            <a:avLst/>
          </a:prstGeom>
          <a:noFill/>
        </p:spPr>
        <p:txBody>
          <a:bodyPr wrap="square" rtlCol="0">
            <a:spAutoFit/>
          </a:bodyPr>
          <a:lstStyle/>
          <a:p>
            <a:pPr marL="342900" indent="-342900">
              <a:lnSpc>
                <a:spcPct val="150000"/>
              </a:lnSpc>
              <a:buClr>
                <a:srgbClr val="3BBC5D"/>
              </a:buClr>
              <a:buFont typeface="Wingdings" panose="05000000000000000000" pitchFamily="2" charset="2"/>
              <a:buChar char="l"/>
            </a:pPr>
            <a:r>
              <a:rPr lang="en-US" altLang="zh-CN" sz="2400" b="1" dirty="0" err="1" smtClean="0">
                <a:solidFill>
                  <a:prstClr val="black"/>
                </a:solidFill>
                <a:latin typeface="微软雅黑 Light" panose="020B0502040204020203" pitchFamily="34" charset="-122"/>
                <a:ea typeface="微软雅黑 Light" panose="020B0502040204020203" pitchFamily="34" charset="-122"/>
              </a:rPr>
              <a:t>finditer</a:t>
            </a:r>
            <a:endParaRPr lang="en-US" altLang="zh-CN" sz="2400" b="1" dirty="0">
              <a:solidFill>
                <a:prstClr val="black"/>
              </a:solidFill>
              <a:latin typeface="微软雅黑 Light" panose="020B0502040204020203" pitchFamily="34" charset="-122"/>
              <a:ea typeface="微软雅黑 Light" panose="020B0502040204020203" pitchFamily="34" charset="-122"/>
            </a:endParaRPr>
          </a:p>
        </p:txBody>
      </p:sp>
      <p:sp>
        <p:nvSpPr>
          <p:cNvPr id="11" name="TextBox 17"/>
          <p:cNvSpPr txBox="1"/>
          <p:nvPr/>
        </p:nvSpPr>
        <p:spPr>
          <a:xfrm>
            <a:off x="491316" y="2284769"/>
            <a:ext cx="11506720" cy="2862322"/>
          </a:xfrm>
          <a:prstGeom prst="rect">
            <a:avLst/>
          </a:prstGeom>
          <a:noFill/>
        </p:spPr>
        <p:txBody>
          <a:bodyPr wrap="square" rtlCol="0">
            <a:spAutoFit/>
          </a:bodyPr>
          <a:lstStyle/>
          <a:p>
            <a:pPr marL="342900" indent="-342900">
              <a:lnSpc>
                <a:spcPct val="150000"/>
              </a:lnSpc>
              <a:buClr>
                <a:srgbClr val="3BBC5D"/>
              </a:buClr>
              <a:buFont typeface="Wingdings" panose="05000000000000000000" pitchFamily="2" charset="2"/>
              <a:buChar char="l"/>
            </a:pPr>
            <a:r>
              <a:rPr lang="en-US" altLang="zh-CN" sz="2400" b="1" dirty="0" err="1">
                <a:latin typeface="Monaco"/>
                <a:ea typeface="微软雅黑 Light" panose="020B0502040204020203" pitchFamily="34" charset="-122"/>
              </a:rPr>
              <a:t>finditer</a:t>
            </a:r>
            <a:r>
              <a:rPr lang="zh-CN" altLang="en-US" sz="2400" dirty="0" smtClean="0">
                <a:latin typeface="Monaco"/>
                <a:ea typeface="微软雅黑 Light" panose="020B0502040204020203" pitchFamily="34" charset="-122"/>
              </a:rPr>
              <a:t>函数与</a:t>
            </a:r>
            <a:r>
              <a:rPr lang="en-US" altLang="zh-CN" sz="2400" b="1" dirty="0" err="1">
                <a:latin typeface="Monaco"/>
                <a:ea typeface="微软雅黑 Light" panose="020B0502040204020203" pitchFamily="34" charset="-122"/>
              </a:rPr>
              <a:t>findall</a:t>
            </a:r>
            <a:r>
              <a:rPr lang="zh-CN" altLang="en-US" sz="2400" dirty="0" smtClean="0">
                <a:latin typeface="Monaco"/>
                <a:ea typeface="微软雅黑 Light" panose="020B0502040204020203" pitchFamily="34" charset="-122"/>
              </a:rPr>
              <a:t>函数的作用基本是一样的。不同的是</a:t>
            </a:r>
            <a:r>
              <a:rPr lang="en-US" altLang="zh-CN" sz="2400" b="1" dirty="0" err="1">
                <a:latin typeface="Monaco"/>
                <a:ea typeface="微软雅黑 Light" panose="020B0502040204020203" pitchFamily="34" charset="-122"/>
              </a:rPr>
              <a:t>finall</a:t>
            </a:r>
            <a:r>
              <a:rPr lang="zh-CN" altLang="en-US" sz="2400" dirty="0" smtClean="0">
                <a:latin typeface="Monaco"/>
                <a:ea typeface="微软雅黑 Light" panose="020B0502040204020203" pitchFamily="34" charset="-122"/>
              </a:rPr>
              <a:t>返回的是一个列表，</a:t>
            </a:r>
            <a:r>
              <a:rPr lang="en-US" altLang="zh-CN" sz="2400" b="1" dirty="0" err="1">
                <a:latin typeface="Monaco"/>
                <a:ea typeface="微软雅黑 Light" panose="020B0502040204020203" pitchFamily="34" charset="-122"/>
              </a:rPr>
              <a:t>finditer</a:t>
            </a:r>
            <a:r>
              <a:rPr lang="zh-CN" altLang="en-US" sz="2400" dirty="0" smtClean="0">
                <a:latin typeface="Monaco"/>
                <a:ea typeface="微软雅黑 Light" panose="020B0502040204020203" pitchFamily="34" charset="-122"/>
              </a:rPr>
              <a:t>返回的是一个迭代器。迭代器用完之后可以自动释放内存。</a:t>
            </a:r>
            <a:endParaRPr lang="en-US" altLang="zh-CN" sz="2400" dirty="0" smtClean="0">
              <a:latin typeface="Monaco"/>
              <a:ea typeface="微软雅黑 Light" panose="020B0502040204020203" pitchFamily="34" charset="-122"/>
            </a:endParaRPr>
          </a:p>
          <a:p>
            <a:pPr marL="342900" indent="-342900">
              <a:lnSpc>
                <a:spcPct val="150000"/>
              </a:lnSpc>
              <a:buClr>
                <a:srgbClr val="3BBC5D"/>
              </a:buClr>
              <a:buFont typeface="Wingdings" panose="05000000000000000000" pitchFamily="2" charset="2"/>
              <a:buChar char="l"/>
            </a:pPr>
            <a:r>
              <a:rPr lang="zh-CN" altLang="en-US" sz="2400" dirty="0" smtClean="0">
                <a:latin typeface="Monaco"/>
                <a:ea typeface="微软雅黑 Light" panose="020B0502040204020203" pitchFamily="34" charset="-122"/>
              </a:rPr>
              <a:t>在处理的数据较大的时候，</a:t>
            </a:r>
            <a:r>
              <a:rPr lang="en-US" altLang="zh-CN" sz="2400" b="1" dirty="0" err="1">
                <a:latin typeface="Monaco"/>
                <a:ea typeface="微软雅黑 Light" panose="020B0502040204020203" pitchFamily="34" charset="-122"/>
              </a:rPr>
              <a:t>finditer</a:t>
            </a:r>
            <a:r>
              <a:rPr lang="zh-CN" altLang="en-US" sz="2400" dirty="0" smtClean="0">
                <a:latin typeface="Monaco"/>
                <a:ea typeface="微软雅黑 Light" panose="020B0502040204020203" pitchFamily="34" charset="-122"/>
              </a:rPr>
              <a:t>或许会发挥其作用。但如果数据较小、不重视内存，或者手动释放，则</a:t>
            </a:r>
            <a:r>
              <a:rPr lang="en-US" altLang="zh-CN" sz="2400" b="1" dirty="0" err="1">
                <a:latin typeface="Monaco"/>
                <a:ea typeface="微软雅黑 Light" panose="020B0502040204020203" pitchFamily="34" charset="-122"/>
              </a:rPr>
              <a:t>finditer</a:t>
            </a:r>
            <a:r>
              <a:rPr lang="zh-CN" altLang="en-US" sz="2400" dirty="0" smtClean="0">
                <a:latin typeface="Monaco"/>
                <a:ea typeface="微软雅黑 Light" panose="020B0502040204020203" pitchFamily="34" charset="-122"/>
              </a:rPr>
              <a:t>的功能可以完全被</a:t>
            </a:r>
            <a:r>
              <a:rPr lang="en-US" altLang="zh-CN" sz="2400" b="1" dirty="0" err="1">
                <a:latin typeface="Monaco"/>
                <a:ea typeface="微软雅黑 Light" panose="020B0502040204020203" pitchFamily="34" charset="-122"/>
              </a:rPr>
              <a:t>findall</a:t>
            </a:r>
            <a:r>
              <a:rPr lang="zh-CN" altLang="en-US" sz="2400" dirty="0" smtClean="0">
                <a:latin typeface="Monaco"/>
                <a:ea typeface="微软雅黑 Light" panose="020B0502040204020203" pitchFamily="34" charset="-122"/>
              </a:rPr>
              <a:t>取代。</a:t>
            </a:r>
            <a:endParaRPr lang="en-US" altLang="zh-CN" sz="2400" dirty="0" smtClean="0">
              <a:latin typeface="Monaco"/>
              <a:ea typeface="微软雅黑 Light" panose="020B0502040204020203" pitchFamily="34" charset="-122"/>
            </a:endParaRPr>
          </a:p>
          <a:p>
            <a:pPr marL="342900" indent="-342900">
              <a:lnSpc>
                <a:spcPct val="150000"/>
              </a:lnSpc>
              <a:buClr>
                <a:srgbClr val="3BBC5D"/>
              </a:buClr>
              <a:buFont typeface="Wingdings" panose="05000000000000000000" pitchFamily="2" charset="2"/>
              <a:buChar char="l"/>
            </a:pPr>
            <a:endParaRPr lang="en-US" altLang="zh-CN" sz="2400" dirty="0" smtClean="0">
              <a:latin typeface="Monaco"/>
              <a:ea typeface="微软雅黑 Light" panose="020B0502040204020203" pitchFamily="34" charset="-122"/>
            </a:endParaRPr>
          </a:p>
        </p:txBody>
      </p:sp>
    </p:spTree>
    <p:extLst>
      <p:ext uri="{BB962C8B-B14F-4D97-AF65-F5344CB8AC3E}">
        <p14:creationId xmlns:p14="http://schemas.microsoft.com/office/powerpoint/2010/main" xmlns="" val="711941554"/>
      </p:ext>
    </p:extLst>
  </p:cSld>
  <p:clrMapOvr>
    <a:masterClrMapping/>
  </p:clrMapOvr>
  <p:timing>
    <p:tnLst>
      <p:par>
        <p:cTn id="1" dur="indefinite" restart="never" nodeType="tmRoot"/>
      </p:par>
    </p:tnLst>
  </p:timing>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5"/>
          <p:cNvSpPr txBox="1"/>
          <p:nvPr/>
        </p:nvSpPr>
        <p:spPr>
          <a:xfrm>
            <a:off x="911424" y="836712"/>
            <a:ext cx="2664296" cy="400110"/>
          </a:xfrm>
          <a:prstGeom prst="rect">
            <a:avLst/>
          </a:prstGeom>
          <a:noFill/>
        </p:spPr>
        <p:txBody>
          <a:bodyPr wrap="square" rtlCol="0">
            <a:spAutoFit/>
          </a:bodyPr>
          <a:lstStyle/>
          <a:p>
            <a:r>
              <a:rPr lang="zh-CN" altLang="en-US" sz="2000" dirty="0">
                <a:solidFill>
                  <a:prstClr val="white"/>
                </a:solidFill>
                <a:latin typeface="微软雅黑 Light" panose="020B0502040204020203" pitchFamily="34" charset="-122"/>
                <a:ea typeface="微软雅黑 Light" panose="020B0502040204020203" pitchFamily="34" charset="-122"/>
              </a:rPr>
              <a:t>聚类分析</a:t>
            </a:r>
          </a:p>
        </p:txBody>
      </p:sp>
      <p:sp>
        <p:nvSpPr>
          <p:cNvPr id="14" name="矩形 28"/>
          <p:cNvSpPr/>
          <p:nvPr/>
        </p:nvSpPr>
        <p:spPr>
          <a:xfrm>
            <a:off x="-18898" y="671163"/>
            <a:ext cx="510214" cy="598302"/>
          </a:xfrm>
          <a:prstGeom prst="rect">
            <a:avLst/>
          </a:prstGeom>
          <a:solidFill>
            <a:srgbClr val="3BBC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
        <p:nvSpPr>
          <p:cNvPr id="15" name="矩形 4"/>
          <p:cNvSpPr/>
          <p:nvPr/>
        </p:nvSpPr>
        <p:spPr>
          <a:xfrm>
            <a:off x="479376" y="674237"/>
            <a:ext cx="2058726" cy="595228"/>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6" name="文本框 5"/>
          <p:cNvSpPr txBox="1"/>
          <p:nvPr/>
        </p:nvSpPr>
        <p:spPr>
          <a:xfrm>
            <a:off x="953786" y="709485"/>
            <a:ext cx="3414022" cy="523220"/>
          </a:xfrm>
          <a:prstGeom prst="rect">
            <a:avLst/>
          </a:prstGeom>
          <a:noFill/>
        </p:spPr>
        <p:txBody>
          <a:bodyPr wrap="square" rtlCol="0">
            <a:spAutoFit/>
          </a:bodyPr>
          <a:lstStyle/>
          <a:p>
            <a:r>
              <a:rPr lang="en-US" altLang="zh-CN" sz="2800" dirty="0">
                <a:solidFill>
                  <a:prstClr val="white"/>
                </a:solidFill>
                <a:latin typeface="微软雅黑 Light" panose="020B0502040204020203" pitchFamily="34" charset="-122"/>
                <a:ea typeface="微软雅黑 Light" panose="020B0502040204020203" pitchFamily="34" charset="-122"/>
              </a:rPr>
              <a:t>re</a:t>
            </a:r>
            <a:r>
              <a:rPr lang="zh-CN" altLang="en-US" sz="2800" dirty="0">
                <a:solidFill>
                  <a:prstClr val="white"/>
                </a:solidFill>
                <a:latin typeface="微软雅黑 Light" panose="020B0502040204020203" pitchFamily="34" charset="-122"/>
                <a:ea typeface="微软雅黑 Light" panose="020B0502040204020203" pitchFamily="34" charset="-122"/>
              </a:rPr>
              <a:t>模块</a:t>
            </a:r>
          </a:p>
        </p:txBody>
      </p:sp>
      <p:sp>
        <p:nvSpPr>
          <p:cNvPr id="17" name="Freeform 83"/>
          <p:cNvSpPr>
            <a:spLocks noChangeArrowheads="1"/>
          </p:cNvSpPr>
          <p:nvPr/>
        </p:nvSpPr>
        <p:spPr bwMode="auto">
          <a:xfrm>
            <a:off x="92209" y="826314"/>
            <a:ext cx="288000" cy="288000"/>
          </a:xfrm>
          <a:custGeom>
            <a:avLst/>
            <a:gdLst>
              <a:gd name="T0" fmla="*/ 38764526 w 602"/>
              <a:gd name="T1" fmla="*/ 78442719 h 602"/>
              <a:gd name="T2" fmla="*/ 38764526 w 602"/>
              <a:gd name="T3" fmla="*/ 78442719 h 602"/>
              <a:gd name="T4" fmla="*/ 0 w 602"/>
              <a:gd name="T5" fmla="*/ 38764526 h 602"/>
              <a:gd name="T6" fmla="*/ 38764526 w 602"/>
              <a:gd name="T7" fmla="*/ 0 h 602"/>
              <a:gd name="T8" fmla="*/ 78442719 w 602"/>
              <a:gd name="T9" fmla="*/ 38764526 h 602"/>
              <a:gd name="T10" fmla="*/ 38764526 w 602"/>
              <a:gd name="T11" fmla="*/ 78442719 h 602"/>
              <a:gd name="T12" fmla="*/ 61866665 w 602"/>
              <a:gd name="T13" fmla="*/ 16576054 h 602"/>
              <a:gd name="T14" fmla="*/ 61866665 w 602"/>
              <a:gd name="T15" fmla="*/ 16576054 h 602"/>
              <a:gd name="T16" fmla="*/ 38764526 w 602"/>
              <a:gd name="T17" fmla="*/ 38764526 h 602"/>
              <a:gd name="T18" fmla="*/ 38764526 w 602"/>
              <a:gd name="T19" fmla="*/ 7308970 h 602"/>
              <a:gd name="T20" fmla="*/ 7439751 w 602"/>
              <a:gd name="T21" fmla="*/ 38764526 h 602"/>
              <a:gd name="T22" fmla="*/ 38764526 w 602"/>
              <a:gd name="T23" fmla="*/ 71002968 h 602"/>
              <a:gd name="T24" fmla="*/ 71002968 w 602"/>
              <a:gd name="T25" fmla="*/ 38764526 h 602"/>
              <a:gd name="T26" fmla="*/ 61866665 w 602"/>
              <a:gd name="T27" fmla="*/ 16576054 h 60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02" h="602">
                <a:moveTo>
                  <a:pt x="297" y="601"/>
                </a:moveTo>
                <a:lnTo>
                  <a:pt x="297" y="601"/>
                </a:lnTo>
                <a:cubicBezTo>
                  <a:pt x="135" y="601"/>
                  <a:pt x="0" y="466"/>
                  <a:pt x="0" y="297"/>
                </a:cubicBezTo>
                <a:cubicBezTo>
                  <a:pt x="0" y="134"/>
                  <a:pt x="135" y="0"/>
                  <a:pt x="297" y="0"/>
                </a:cubicBezTo>
                <a:cubicBezTo>
                  <a:pt x="467" y="0"/>
                  <a:pt x="601" y="134"/>
                  <a:pt x="601" y="297"/>
                </a:cubicBezTo>
                <a:cubicBezTo>
                  <a:pt x="601" y="466"/>
                  <a:pt x="467" y="601"/>
                  <a:pt x="297" y="601"/>
                </a:cubicBezTo>
                <a:close/>
                <a:moveTo>
                  <a:pt x="474" y="127"/>
                </a:moveTo>
                <a:lnTo>
                  <a:pt x="474" y="127"/>
                </a:lnTo>
                <a:cubicBezTo>
                  <a:pt x="297" y="297"/>
                  <a:pt x="297" y="297"/>
                  <a:pt x="297" y="297"/>
                </a:cubicBezTo>
                <a:cubicBezTo>
                  <a:pt x="297" y="56"/>
                  <a:pt x="297" y="56"/>
                  <a:pt x="297" y="56"/>
                </a:cubicBezTo>
                <a:cubicBezTo>
                  <a:pt x="163" y="56"/>
                  <a:pt x="57" y="162"/>
                  <a:pt x="57" y="297"/>
                </a:cubicBezTo>
                <a:cubicBezTo>
                  <a:pt x="57" y="431"/>
                  <a:pt x="163" y="544"/>
                  <a:pt x="297" y="544"/>
                </a:cubicBezTo>
                <a:cubicBezTo>
                  <a:pt x="431" y="544"/>
                  <a:pt x="544" y="431"/>
                  <a:pt x="544" y="297"/>
                </a:cubicBezTo>
                <a:cubicBezTo>
                  <a:pt x="544" y="233"/>
                  <a:pt x="516" y="169"/>
                  <a:pt x="474" y="127"/>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solidFill>
                <a:prstClr val="black"/>
              </a:solidFill>
            </a:endParaRPr>
          </a:p>
        </p:txBody>
      </p:sp>
      <p:sp>
        <p:nvSpPr>
          <p:cNvPr id="18" name="TextBox 17"/>
          <p:cNvSpPr txBox="1"/>
          <p:nvPr/>
        </p:nvSpPr>
        <p:spPr>
          <a:xfrm>
            <a:off x="491316" y="1726907"/>
            <a:ext cx="11191170" cy="583493"/>
          </a:xfrm>
          <a:prstGeom prst="rect">
            <a:avLst/>
          </a:prstGeom>
          <a:noFill/>
        </p:spPr>
        <p:txBody>
          <a:bodyPr wrap="square" rtlCol="0">
            <a:spAutoFit/>
          </a:bodyPr>
          <a:lstStyle/>
          <a:p>
            <a:pPr marL="342900" indent="-342900">
              <a:lnSpc>
                <a:spcPct val="150000"/>
              </a:lnSpc>
              <a:buClr>
                <a:srgbClr val="3BBC5D"/>
              </a:buClr>
              <a:buFont typeface="Wingdings" panose="05000000000000000000" pitchFamily="2" charset="2"/>
              <a:buChar char="l"/>
            </a:pPr>
            <a:r>
              <a:rPr lang="en-US" altLang="zh-CN" sz="2400" b="1" dirty="0" smtClean="0">
                <a:solidFill>
                  <a:prstClr val="black"/>
                </a:solidFill>
                <a:latin typeface="微软雅黑 Light" panose="020B0502040204020203" pitchFamily="34" charset="-122"/>
                <a:ea typeface="微软雅黑 Light" panose="020B0502040204020203" pitchFamily="34" charset="-122"/>
              </a:rPr>
              <a:t>match</a:t>
            </a:r>
            <a:endParaRPr lang="en-US" altLang="zh-CN" sz="2400" b="1" dirty="0">
              <a:solidFill>
                <a:prstClr val="black"/>
              </a:solidFill>
              <a:latin typeface="微软雅黑 Light" panose="020B0502040204020203" pitchFamily="34" charset="-122"/>
              <a:ea typeface="微软雅黑 Light" panose="020B0502040204020203" pitchFamily="34" charset="-122"/>
            </a:endParaRPr>
          </a:p>
        </p:txBody>
      </p:sp>
      <p:sp>
        <p:nvSpPr>
          <p:cNvPr id="9" name="TextBox 17"/>
          <p:cNvSpPr txBox="1"/>
          <p:nvPr/>
        </p:nvSpPr>
        <p:spPr>
          <a:xfrm>
            <a:off x="491316" y="2310400"/>
            <a:ext cx="11191170" cy="3970318"/>
          </a:xfrm>
          <a:prstGeom prst="rect">
            <a:avLst/>
          </a:prstGeom>
          <a:noFill/>
        </p:spPr>
        <p:txBody>
          <a:bodyPr wrap="square" rtlCol="0">
            <a:spAutoFit/>
          </a:bodyPr>
          <a:lstStyle/>
          <a:p>
            <a:pPr marL="342900" indent="-342900">
              <a:lnSpc>
                <a:spcPct val="150000"/>
              </a:lnSpc>
              <a:buClr>
                <a:srgbClr val="3BBC5D"/>
              </a:buClr>
              <a:buFont typeface="Wingdings" panose="05000000000000000000" pitchFamily="2" charset="2"/>
              <a:buChar char="l"/>
            </a:pPr>
            <a:r>
              <a:rPr lang="zh-CN" altLang="en-US" sz="2400" dirty="0" smtClean="0">
                <a:latin typeface="微软雅黑 Light" panose="020B0502040204020203" pitchFamily="34" charset="-122"/>
                <a:ea typeface="微软雅黑 Light" panose="020B0502040204020203" pitchFamily="34" charset="-122"/>
              </a:rPr>
              <a:t>用法是</a:t>
            </a:r>
            <a:r>
              <a:rPr lang="en-US" altLang="zh-CN" sz="2400" b="1" dirty="0" err="1" smtClean="0">
                <a:latin typeface="Monaco"/>
                <a:ea typeface="微软雅黑 Light" panose="020B0502040204020203" pitchFamily="34" charset="-122"/>
              </a:rPr>
              <a:t>re.match</a:t>
            </a:r>
            <a:r>
              <a:rPr lang="en-US" altLang="zh-CN" sz="2400" dirty="0" smtClean="0">
                <a:latin typeface="微软雅黑 Light" panose="020B0502040204020203" pitchFamily="34" charset="-122"/>
                <a:ea typeface="微软雅黑 Light" panose="020B0502040204020203" pitchFamily="34" charset="-122"/>
              </a:rPr>
              <a:t>(pattern</a:t>
            </a:r>
            <a:r>
              <a:rPr lang="zh-CN" altLang="en-US" sz="2400" dirty="0" smtClean="0">
                <a:latin typeface="微软雅黑 Light" panose="020B0502040204020203" pitchFamily="34" charset="-122"/>
                <a:ea typeface="微软雅黑 Light" panose="020B0502040204020203" pitchFamily="34" charset="-122"/>
              </a:rPr>
              <a:t>，字符串</a:t>
            </a:r>
            <a:r>
              <a:rPr lang="en-US" altLang="zh-CN" sz="2400" dirty="0" smtClean="0">
                <a:latin typeface="微软雅黑 Light" panose="020B0502040204020203" pitchFamily="34" charset="-122"/>
                <a:ea typeface="微软雅黑 Light" panose="020B0502040204020203" pitchFamily="34" charset="-122"/>
              </a:rPr>
              <a:t>)</a:t>
            </a:r>
            <a:r>
              <a:rPr lang="zh-CN" altLang="en-US" sz="2400" dirty="0">
                <a:latin typeface="微软雅黑 Light" panose="020B0502040204020203" pitchFamily="34" charset="-122"/>
                <a:ea typeface="微软雅黑 Light" panose="020B0502040204020203" pitchFamily="34" charset="-122"/>
              </a:rPr>
              <a:t>，</a:t>
            </a:r>
            <a:r>
              <a:rPr lang="zh-CN" altLang="en-US" sz="2400" dirty="0" smtClean="0">
                <a:latin typeface="微软雅黑 Light" panose="020B0502040204020203" pitchFamily="34" charset="-122"/>
                <a:ea typeface="微软雅黑 Light" panose="020B0502040204020203" pitchFamily="34" charset="-122"/>
              </a:rPr>
              <a:t>和</a:t>
            </a:r>
            <a:r>
              <a:rPr lang="en-US" altLang="zh-CN" sz="2400" b="1" dirty="0" err="1">
                <a:latin typeface="Monaco"/>
                <a:ea typeface="微软雅黑 Light" panose="020B0502040204020203" pitchFamily="34" charset="-122"/>
              </a:rPr>
              <a:t>re.search</a:t>
            </a:r>
            <a:r>
              <a:rPr lang="en-US" altLang="zh-CN" sz="2400" dirty="0" smtClean="0">
                <a:latin typeface="微软雅黑 Light" panose="020B0502040204020203" pitchFamily="34" charset="-122"/>
                <a:ea typeface="微软雅黑 Light" panose="020B0502040204020203" pitchFamily="34" charset="-122"/>
              </a:rPr>
              <a:t>()</a:t>
            </a:r>
            <a:r>
              <a:rPr lang="zh-CN" altLang="en-US" sz="2400" dirty="0" smtClean="0">
                <a:latin typeface="微软雅黑 Light" panose="020B0502040204020203" pitchFamily="34" charset="-122"/>
                <a:ea typeface="微软雅黑 Light" panose="020B0502040204020203" pitchFamily="34" charset="-122"/>
              </a:rPr>
              <a:t>类似，</a:t>
            </a:r>
            <a:r>
              <a:rPr lang="zh-CN" altLang="en-US" sz="2400" dirty="0">
                <a:latin typeface="微软雅黑 Light" panose="020B0502040204020203" pitchFamily="34" charset="-122"/>
                <a:ea typeface="微软雅黑 Light" panose="020B0502040204020203" pitchFamily="34" charset="-122"/>
              </a:rPr>
              <a:t>唯一不同的是</a:t>
            </a:r>
            <a:r>
              <a:rPr lang="en-US" altLang="zh-CN" sz="2400" b="1" dirty="0" err="1">
                <a:latin typeface="Monaco"/>
                <a:ea typeface="微软雅黑 Light" panose="020B0502040204020203" pitchFamily="34" charset="-122"/>
              </a:rPr>
              <a:t>re.match</a:t>
            </a:r>
            <a:r>
              <a:rPr lang="en-US" altLang="zh-CN" sz="2400" dirty="0">
                <a:latin typeface="微软雅黑 Light" panose="020B0502040204020203" pitchFamily="34" charset="-122"/>
                <a:ea typeface="微软雅黑 Light" panose="020B0502040204020203" pitchFamily="34" charset="-122"/>
              </a:rPr>
              <a:t>()</a:t>
            </a:r>
            <a:r>
              <a:rPr lang="zh-CN" altLang="en-US" sz="2400" dirty="0">
                <a:latin typeface="微软雅黑 Light" panose="020B0502040204020203" pitchFamily="34" charset="-122"/>
                <a:ea typeface="微软雅黑 Light" panose="020B0502040204020203" pitchFamily="34" charset="-122"/>
              </a:rPr>
              <a:t>只从头开始匹配，</a:t>
            </a:r>
            <a:r>
              <a:rPr lang="en-US" altLang="zh-CN" sz="2400" b="1" dirty="0" err="1">
                <a:latin typeface="Monaco"/>
                <a:ea typeface="微软雅黑 Light" panose="020B0502040204020203" pitchFamily="34" charset="-122"/>
              </a:rPr>
              <a:t>re.search</a:t>
            </a:r>
            <a:r>
              <a:rPr lang="en-US" altLang="zh-CN" sz="2400" dirty="0">
                <a:latin typeface="微软雅黑 Light" panose="020B0502040204020203" pitchFamily="34" charset="-122"/>
                <a:ea typeface="微软雅黑 Light" panose="020B0502040204020203" pitchFamily="34" charset="-122"/>
              </a:rPr>
              <a:t>()</a:t>
            </a:r>
            <a:r>
              <a:rPr lang="zh-CN" altLang="en-US" sz="2400" dirty="0">
                <a:latin typeface="微软雅黑 Light" panose="020B0502040204020203" pitchFamily="34" charset="-122"/>
                <a:ea typeface="微软雅黑 Light" panose="020B0502040204020203" pitchFamily="34" charset="-122"/>
              </a:rPr>
              <a:t>可以匹配任一位置的字符串</a:t>
            </a:r>
            <a:r>
              <a:rPr lang="zh-CN" altLang="en-US" sz="2400" dirty="0" smtClean="0">
                <a:latin typeface="微软雅黑 Light" panose="020B0502040204020203" pitchFamily="34" charset="-122"/>
                <a:ea typeface="微软雅黑 Light" panose="020B0502040204020203" pitchFamily="34" charset="-122"/>
              </a:rPr>
              <a:t>。</a:t>
            </a:r>
            <a:endParaRPr lang="en-US" altLang="zh-CN" sz="2400" dirty="0" smtClean="0">
              <a:latin typeface="微软雅黑 Light" panose="020B0502040204020203" pitchFamily="34" charset="-122"/>
              <a:ea typeface="微软雅黑 Light" panose="020B0502040204020203" pitchFamily="34" charset="-122"/>
            </a:endParaRPr>
          </a:p>
          <a:p>
            <a:pPr marL="342900" indent="-342900">
              <a:lnSpc>
                <a:spcPct val="150000"/>
              </a:lnSpc>
              <a:buClr>
                <a:srgbClr val="3BBC5D"/>
              </a:buClr>
              <a:buFont typeface="Wingdings" panose="05000000000000000000" pitchFamily="2" charset="2"/>
              <a:buChar char="l"/>
            </a:pPr>
            <a:r>
              <a:rPr lang="zh-CN" altLang="en-US" sz="2400" dirty="0" smtClean="0">
                <a:latin typeface="微软雅黑 Light" panose="020B0502040204020203" pitchFamily="34" charset="-122"/>
                <a:ea typeface="微软雅黑 Light" panose="020B0502040204020203" pitchFamily="34" charset="-122"/>
              </a:rPr>
              <a:t>即</a:t>
            </a:r>
            <a:r>
              <a:rPr lang="zh-CN" altLang="en-US" sz="2400" dirty="0">
                <a:latin typeface="微软雅黑 Light" panose="020B0502040204020203" pitchFamily="34" charset="-122"/>
                <a:ea typeface="微软雅黑 Light" panose="020B0502040204020203" pitchFamily="34" charset="-122"/>
              </a:rPr>
              <a:t>如果符合正则表达式的字符串如果出现在开头，那么使用</a:t>
            </a:r>
            <a:r>
              <a:rPr lang="en-US" altLang="zh-CN" sz="2400" b="1" dirty="0" err="1">
                <a:latin typeface="Monaco"/>
                <a:ea typeface="微软雅黑 Light" panose="020B0502040204020203" pitchFamily="34" charset="-122"/>
              </a:rPr>
              <a:t>re.match</a:t>
            </a:r>
            <a:r>
              <a:rPr lang="en-US" altLang="zh-CN" sz="2400" dirty="0">
                <a:latin typeface="微软雅黑 Light" panose="020B0502040204020203" pitchFamily="34" charset="-122"/>
                <a:ea typeface="微软雅黑 Light" panose="020B0502040204020203" pitchFamily="34" charset="-122"/>
              </a:rPr>
              <a:t>()</a:t>
            </a:r>
            <a:r>
              <a:rPr lang="zh-CN" altLang="en-US" sz="2400" dirty="0">
                <a:latin typeface="微软雅黑 Light" panose="020B0502040204020203" pitchFamily="34" charset="-122"/>
                <a:ea typeface="微软雅黑 Light" panose="020B0502040204020203" pitchFamily="34" charset="-122"/>
              </a:rPr>
              <a:t>后会返回</a:t>
            </a:r>
            <a:r>
              <a:rPr lang="en-US" altLang="zh-CN" sz="2400" b="1" dirty="0" err="1">
                <a:latin typeface="Monaco"/>
                <a:ea typeface="微软雅黑 Light" panose="020B0502040204020203" pitchFamily="34" charset="-122"/>
              </a:rPr>
              <a:t>MatchObject</a:t>
            </a:r>
            <a:r>
              <a:rPr lang="zh-CN" altLang="en-US" sz="2400" dirty="0">
                <a:latin typeface="微软雅黑 Light" panose="020B0502040204020203" pitchFamily="34" charset="-122"/>
                <a:ea typeface="微软雅黑 Light" panose="020B0502040204020203" pitchFamily="34" charset="-122"/>
              </a:rPr>
              <a:t>对象，但如果出现在中间位置或没有，则返回</a:t>
            </a:r>
            <a:r>
              <a:rPr lang="en-US" altLang="zh-CN" sz="2400" b="1" dirty="0">
                <a:latin typeface="Monaco"/>
                <a:ea typeface="微软雅黑 Light" panose="020B0502040204020203" pitchFamily="34" charset="-122"/>
              </a:rPr>
              <a:t>None</a:t>
            </a:r>
            <a:r>
              <a:rPr lang="zh-CN" altLang="en-US" sz="2400" dirty="0">
                <a:latin typeface="微软雅黑 Light" panose="020B0502040204020203" pitchFamily="34" charset="-122"/>
                <a:ea typeface="微软雅黑 Light" panose="020B0502040204020203" pitchFamily="34" charset="-122"/>
              </a:rPr>
              <a:t>。</a:t>
            </a:r>
          </a:p>
          <a:p>
            <a:pPr marL="342900" indent="-342900">
              <a:lnSpc>
                <a:spcPct val="150000"/>
              </a:lnSpc>
              <a:buClr>
                <a:srgbClr val="3BBC5D"/>
              </a:buClr>
              <a:buFont typeface="Wingdings" panose="05000000000000000000" pitchFamily="2" charset="2"/>
              <a:buChar char="l"/>
            </a:pPr>
            <a:r>
              <a:rPr lang="zh-CN" altLang="en-US" sz="2400" dirty="0" smtClean="0">
                <a:solidFill>
                  <a:prstClr val="black"/>
                </a:solidFill>
                <a:latin typeface="微软雅黑 Light" panose="020B0502040204020203" pitchFamily="34" charset="-122"/>
                <a:ea typeface="微软雅黑 Light" panose="020B0502040204020203" pitchFamily="34" charset="-122"/>
              </a:rPr>
              <a:t>也可以等价于在</a:t>
            </a:r>
            <a:r>
              <a:rPr lang="en-US" altLang="zh-CN" sz="2400" b="1" dirty="0">
                <a:latin typeface="Monaco"/>
                <a:ea typeface="微软雅黑 Light" panose="020B0502040204020203" pitchFamily="34" charset="-122"/>
              </a:rPr>
              <a:t>search</a:t>
            </a:r>
            <a:r>
              <a:rPr lang="zh-CN" altLang="en-US" sz="2400" dirty="0" smtClean="0">
                <a:solidFill>
                  <a:prstClr val="black"/>
                </a:solidFill>
                <a:latin typeface="微软雅黑 Light" panose="020B0502040204020203" pitchFamily="34" charset="-122"/>
                <a:ea typeface="微软雅黑 Light" panose="020B0502040204020203" pitchFamily="34" charset="-122"/>
              </a:rPr>
              <a:t>函数的</a:t>
            </a:r>
            <a:r>
              <a:rPr lang="en-US" altLang="zh-CN" sz="2400" b="1" dirty="0">
                <a:latin typeface="Monaco"/>
                <a:ea typeface="微软雅黑 Light" panose="020B0502040204020203" pitchFamily="34" charset="-122"/>
              </a:rPr>
              <a:t>pattern</a:t>
            </a:r>
            <a:r>
              <a:rPr lang="zh-CN" altLang="en-US" sz="2400" dirty="0" smtClean="0">
                <a:solidFill>
                  <a:prstClr val="black"/>
                </a:solidFill>
                <a:latin typeface="微软雅黑 Light" panose="020B0502040204020203" pitchFamily="34" charset="-122"/>
                <a:ea typeface="微软雅黑 Light" panose="020B0502040204020203" pitchFamily="34" charset="-122"/>
              </a:rPr>
              <a:t>前增加一个表示字符串开头的</a:t>
            </a:r>
            <a:r>
              <a:rPr lang="en-US" altLang="zh-CN" sz="2400" dirty="0" smtClean="0">
                <a:solidFill>
                  <a:prstClr val="black"/>
                </a:solidFill>
                <a:latin typeface="微软雅黑 Light" panose="020B0502040204020203" pitchFamily="34" charset="-122"/>
                <a:ea typeface="微软雅黑 Light" panose="020B0502040204020203" pitchFamily="34" charset="-122"/>
              </a:rPr>
              <a:t>'</a:t>
            </a:r>
            <a:r>
              <a:rPr lang="en-US" altLang="zh-CN" sz="2400" b="1" dirty="0" smtClean="0">
                <a:latin typeface="Monaco"/>
                <a:ea typeface="微软雅黑 Light" panose="020B0502040204020203" pitchFamily="34" charset="-122"/>
              </a:rPr>
              <a:t>\A</a:t>
            </a:r>
            <a:r>
              <a:rPr lang="en-US" altLang="zh-CN" sz="2400" dirty="0" smtClean="0">
                <a:solidFill>
                  <a:prstClr val="black"/>
                </a:solidFill>
                <a:latin typeface="微软雅黑 Light" panose="020B0502040204020203" pitchFamily="34" charset="-122"/>
                <a:ea typeface="微软雅黑 Light" panose="020B0502040204020203" pitchFamily="34" charset="-122"/>
              </a:rPr>
              <a:t>'</a:t>
            </a:r>
            <a:r>
              <a:rPr lang="zh-CN" altLang="en-US" sz="2400" dirty="0" smtClean="0">
                <a:solidFill>
                  <a:prstClr val="black"/>
                </a:solidFill>
                <a:latin typeface="微软雅黑 Light" panose="020B0502040204020203" pitchFamily="34" charset="-122"/>
                <a:ea typeface="微软雅黑 Light" panose="020B0502040204020203" pitchFamily="34" charset="-122"/>
              </a:rPr>
              <a:t>字符</a:t>
            </a:r>
            <a:endParaRPr lang="en-US" altLang="zh-CN" sz="2400" dirty="0" smtClean="0">
              <a:solidFill>
                <a:prstClr val="black"/>
              </a:solidFill>
              <a:latin typeface="微软雅黑 Light" panose="020B0502040204020203" pitchFamily="34" charset="-122"/>
              <a:ea typeface="微软雅黑 Light" panose="020B0502040204020203" pitchFamily="34" charset="-122"/>
            </a:endParaRPr>
          </a:p>
          <a:p>
            <a:pPr marL="342900" indent="-342900">
              <a:lnSpc>
                <a:spcPct val="150000"/>
              </a:lnSpc>
              <a:buClr>
                <a:srgbClr val="3BBC5D"/>
              </a:buClr>
              <a:buFont typeface="Wingdings" panose="05000000000000000000" pitchFamily="2" charset="2"/>
              <a:buChar char="l"/>
            </a:pPr>
            <a:r>
              <a:rPr lang="en-US" altLang="zh-CN" sz="2400" b="1" dirty="0">
                <a:latin typeface="Monaco"/>
                <a:ea typeface="微软雅黑 Light" panose="020B0502040204020203" pitchFamily="34" charset="-122"/>
              </a:rPr>
              <a:t>Match</a:t>
            </a:r>
            <a:r>
              <a:rPr lang="zh-CN" altLang="en-US" sz="2400" dirty="0" smtClean="0">
                <a:solidFill>
                  <a:prstClr val="black"/>
                </a:solidFill>
                <a:latin typeface="微软雅黑 Light" panose="020B0502040204020203" pitchFamily="34" charset="-122"/>
                <a:ea typeface="微软雅黑 Light" panose="020B0502040204020203" pitchFamily="34" charset="-122"/>
              </a:rPr>
              <a:t>函数也是贪婪的。并且，它显然不存在匹配第一个还是多个这样的问题。因为从头开始的贪婪匹配显然只能有一种结果。</a:t>
            </a:r>
            <a:endParaRPr lang="en-US" altLang="zh-CN" sz="2400" dirty="0" smtClean="0">
              <a:solidFill>
                <a:prstClr val="black"/>
              </a:solidFill>
              <a:latin typeface="微软雅黑 Light" panose="020B0502040204020203" pitchFamily="34" charset="-122"/>
              <a:ea typeface="微软雅黑 Light" panose="020B0502040204020203" pitchFamily="34" charset="-122"/>
            </a:endParaRPr>
          </a:p>
        </p:txBody>
      </p:sp>
    </p:spTree>
    <p:extLst>
      <p:ext uri="{BB962C8B-B14F-4D97-AF65-F5344CB8AC3E}">
        <p14:creationId xmlns:p14="http://schemas.microsoft.com/office/powerpoint/2010/main" xmlns="" val="3783518626"/>
      </p:ext>
    </p:extLst>
  </p:cSld>
  <p:clrMapOvr>
    <a:masterClrMapping/>
  </p:clrMapOvr>
  <p:timing>
    <p:tnLst>
      <p:par>
        <p:cTn id="1" dur="indefinite" restart="never" nodeType="tmRoot"/>
      </p:par>
    </p:tnLst>
  </p:timing>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5"/>
          <p:cNvSpPr txBox="1"/>
          <p:nvPr/>
        </p:nvSpPr>
        <p:spPr>
          <a:xfrm>
            <a:off x="911424" y="836712"/>
            <a:ext cx="2664296" cy="400110"/>
          </a:xfrm>
          <a:prstGeom prst="rect">
            <a:avLst/>
          </a:prstGeom>
          <a:noFill/>
        </p:spPr>
        <p:txBody>
          <a:bodyPr wrap="square" rtlCol="0">
            <a:spAutoFit/>
          </a:bodyPr>
          <a:lstStyle/>
          <a:p>
            <a:r>
              <a:rPr lang="zh-CN" altLang="en-US" sz="2000" dirty="0">
                <a:solidFill>
                  <a:prstClr val="white"/>
                </a:solidFill>
                <a:latin typeface="微软雅黑 Light" panose="020B0502040204020203" pitchFamily="34" charset="-122"/>
                <a:ea typeface="微软雅黑 Light" panose="020B0502040204020203" pitchFamily="34" charset="-122"/>
              </a:rPr>
              <a:t>聚类分析</a:t>
            </a:r>
          </a:p>
        </p:txBody>
      </p:sp>
      <p:sp>
        <p:nvSpPr>
          <p:cNvPr id="14" name="矩形 28"/>
          <p:cNvSpPr/>
          <p:nvPr/>
        </p:nvSpPr>
        <p:spPr>
          <a:xfrm>
            <a:off x="-18898" y="671163"/>
            <a:ext cx="510214" cy="598302"/>
          </a:xfrm>
          <a:prstGeom prst="rect">
            <a:avLst/>
          </a:prstGeom>
          <a:solidFill>
            <a:srgbClr val="3BBC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
        <p:nvSpPr>
          <p:cNvPr id="15" name="矩形 4"/>
          <p:cNvSpPr/>
          <p:nvPr/>
        </p:nvSpPr>
        <p:spPr>
          <a:xfrm>
            <a:off x="479376" y="674237"/>
            <a:ext cx="2058726" cy="595228"/>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6" name="文本框 5"/>
          <p:cNvSpPr txBox="1"/>
          <p:nvPr/>
        </p:nvSpPr>
        <p:spPr>
          <a:xfrm>
            <a:off x="953786" y="709485"/>
            <a:ext cx="3414022" cy="523220"/>
          </a:xfrm>
          <a:prstGeom prst="rect">
            <a:avLst/>
          </a:prstGeom>
          <a:noFill/>
        </p:spPr>
        <p:txBody>
          <a:bodyPr wrap="square" rtlCol="0">
            <a:spAutoFit/>
          </a:bodyPr>
          <a:lstStyle/>
          <a:p>
            <a:r>
              <a:rPr lang="en-US" altLang="zh-CN" sz="2800" dirty="0">
                <a:solidFill>
                  <a:prstClr val="white"/>
                </a:solidFill>
                <a:latin typeface="微软雅黑 Light" panose="020B0502040204020203" pitchFamily="34" charset="-122"/>
                <a:ea typeface="微软雅黑 Light" panose="020B0502040204020203" pitchFamily="34" charset="-122"/>
              </a:rPr>
              <a:t>re</a:t>
            </a:r>
            <a:r>
              <a:rPr lang="zh-CN" altLang="en-US" sz="2800" dirty="0">
                <a:solidFill>
                  <a:prstClr val="white"/>
                </a:solidFill>
                <a:latin typeface="微软雅黑 Light" panose="020B0502040204020203" pitchFamily="34" charset="-122"/>
                <a:ea typeface="微软雅黑 Light" panose="020B0502040204020203" pitchFamily="34" charset="-122"/>
              </a:rPr>
              <a:t>模块</a:t>
            </a:r>
          </a:p>
        </p:txBody>
      </p:sp>
      <p:sp>
        <p:nvSpPr>
          <p:cNvPr id="17" name="Freeform 83"/>
          <p:cNvSpPr>
            <a:spLocks noChangeArrowheads="1"/>
          </p:cNvSpPr>
          <p:nvPr/>
        </p:nvSpPr>
        <p:spPr bwMode="auto">
          <a:xfrm>
            <a:off x="92209" y="826314"/>
            <a:ext cx="288000" cy="288000"/>
          </a:xfrm>
          <a:custGeom>
            <a:avLst/>
            <a:gdLst>
              <a:gd name="T0" fmla="*/ 38764526 w 602"/>
              <a:gd name="T1" fmla="*/ 78442719 h 602"/>
              <a:gd name="T2" fmla="*/ 38764526 w 602"/>
              <a:gd name="T3" fmla="*/ 78442719 h 602"/>
              <a:gd name="T4" fmla="*/ 0 w 602"/>
              <a:gd name="T5" fmla="*/ 38764526 h 602"/>
              <a:gd name="T6" fmla="*/ 38764526 w 602"/>
              <a:gd name="T7" fmla="*/ 0 h 602"/>
              <a:gd name="T8" fmla="*/ 78442719 w 602"/>
              <a:gd name="T9" fmla="*/ 38764526 h 602"/>
              <a:gd name="T10" fmla="*/ 38764526 w 602"/>
              <a:gd name="T11" fmla="*/ 78442719 h 602"/>
              <a:gd name="T12" fmla="*/ 61866665 w 602"/>
              <a:gd name="T13" fmla="*/ 16576054 h 602"/>
              <a:gd name="T14" fmla="*/ 61866665 w 602"/>
              <a:gd name="T15" fmla="*/ 16576054 h 602"/>
              <a:gd name="T16" fmla="*/ 38764526 w 602"/>
              <a:gd name="T17" fmla="*/ 38764526 h 602"/>
              <a:gd name="T18" fmla="*/ 38764526 w 602"/>
              <a:gd name="T19" fmla="*/ 7308970 h 602"/>
              <a:gd name="T20" fmla="*/ 7439751 w 602"/>
              <a:gd name="T21" fmla="*/ 38764526 h 602"/>
              <a:gd name="T22" fmla="*/ 38764526 w 602"/>
              <a:gd name="T23" fmla="*/ 71002968 h 602"/>
              <a:gd name="T24" fmla="*/ 71002968 w 602"/>
              <a:gd name="T25" fmla="*/ 38764526 h 602"/>
              <a:gd name="T26" fmla="*/ 61866665 w 602"/>
              <a:gd name="T27" fmla="*/ 16576054 h 60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02" h="602">
                <a:moveTo>
                  <a:pt x="297" y="601"/>
                </a:moveTo>
                <a:lnTo>
                  <a:pt x="297" y="601"/>
                </a:lnTo>
                <a:cubicBezTo>
                  <a:pt x="135" y="601"/>
                  <a:pt x="0" y="466"/>
                  <a:pt x="0" y="297"/>
                </a:cubicBezTo>
                <a:cubicBezTo>
                  <a:pt x="0" y="134"/>
                  <a:pt x="135" y="0"/>
                  <a:pt x="297" y="0"/>
                </a:cubicBezTo>
                <a:cubicBezTo>
                  <a:pt x="467" y="0"/>
                  <a:pt x="601" y="134"/>
                  <a:pt x="601" y="297"/>
                </a:cubicBezTo>
                <a:cubicBezTo>
                  <a:pt x="601" y="466"/>
                  <a:pt x="467" y="601"/>
                  <a:pt x="297" y="601"/>
                </a:cubicBezTo>
                <a:close/>
                <a:moveTo>
                  <a:pt x="474" y="127"/>
                </a:moveTo>
                <a:lnTo>
                  <a:pt x="474" y="127"/>
                </a:lnTo>
                <a:cubicBezTo>
                  <a:pt x="297" y="297"/>
                  <a:pt x="297" y="297"/>
                  <a:pt x="297" y="297"/>
                </a:cubicBezTo>
                <a:cubicBezTo>
                  <a:pt x="297" y="56"/>
                  <a:pt x="297" y="56"/>
                  <a:pt x="297" y="56"/>
                </a:cubicBezTo>
                <a:cubicBezTo>
                  <a:pt x="163" y="56"/>
                  <a:pt x="57" y="162"/>
                  <a:pt x="57" y="297"/>
                </a:cubicBezTo>
                <a:cubicBezTo>
                  <a:pt x="57" y="431"/>
                  <a:pt x="163" y="544"/>
                  <a:pt x="297" y="544"/>
                </a:cubicBezTo>
                <a:cubicBezTo>
                  <a:pt x="431" y="544"/>
                  <a:pt x="544" y="431"/>
                  <a:pt x="544" y="297"/>
                </a:cubicBezTo>
                <a:cubicBezTo>
                  <a:pt x="544" y="233"/>
                  <a:pt x="516" y="169"/>
                  <a:pt x="474" y="127"/>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solidFill>
                <a:prstClr val="black"/>
              </a:solidFill>
            </a:endParaRPr>
          </a:p>
        </p:txBody>
      </p:sp>
      <p:sp>
        <p:nvSpPr>
          <p:cNvPr id="18" name="TextBox 17"/>
          <p:cNvSpPr txBox="1"/>
          <p:nvPr/>
        </p:nvSpPr>
        <p:spPr>
          <a:xfrm>
            <a:off x="491316" y="1907022"/>
            <a:ext cx="11191170" cy="583493"/>
          </a:xfrm>
          <a:prstGeom prst="rect">
            <a:avLst/>
          </a:prstGeom>
          <a:noFill/>
        </p:spPr>
        <p:txBody>
          <a:bodyPr wrap="square" rtlCol="0">
            <a:spAutoFit/>
          </a:bodyPr>
          <a:lstStyle/>
          <a:p>
            <a:pPr marL="342900" indent="-342900">
              <a:lnSpc>
                <a:spcPct val="150000"/>
              </a:lnSpc>
              <a:buClr>
                <a:srgbClr val="3BBC5D"/>
              </a:buClr>
              <a:buFont typeface="Wingdings" panose="05000000000000000000" pitchFamily="2" charset="2"/>
              <a:buChar char="l"/>
            </a:pPr>
            <a:r>
              <a:rPr lang="en-US" altLang="zh-CN" sz="2400" b="1" dirty="0" smtClean="0">
                <a:solidFill>
                  <a:prstClr val="black"/>
                </a:solidFill>
                <a:latin typeface="微软雅黑 Light" panose="020B0502040204020203" pitchFamily="34" charset="-122"/>
                <a:ea typeface="微软雅黑 Light" panose="020B0502040204020203" pitchFamily="34" charset="-122"/>
              </a:rPr>
              <a:t>match</a:t>
            </a:r>
            <a:endParaRPr lang="en-US" altLang="zh-CN" sz="2400" b="1" dirty="0">
              <a:solidFill>
                <a:prstClr val="black"/>
              </a:solidFill>
              <a:latin typeface="微软雅黑 Light" panose="020B0502040204020203" pitchFamily="34" charset="-122"/>
              <a:ea typeface="微软雅黑 Light" panose="020B0502040204020203" pitchFamily="34" charset="-122"/>
            </a:endParaRPr>
          </a:p>
        </p:txBody>
      </p:sp>
      <p:pic>
        <p:nvPicPr>
          <p:cNvPr id="5" name="图片 4"/>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911423" y="2620342"/>
            <a:ext cx="9673449" cy="3910062"/>
          </a:xfrm>
          <a:prstGeom prst="rect">
            <a:avLst/>
          </a:prstGeom>
        </p:spPr>
      </p:pic>
      <p:sp>
        <p:nvSpPr>
          <p:cNvPr id="2" name="文本框 1"/>
          <p:cNvSpPr txBox="1"/>
          <p:nvPr/>
        </p:nvSpPr>
        <p:spPr>
          <a:xfrm>
            <a:off x="4738254" y="5430982"/>
            <a:ext cx="5624945" cy="461665"/>
          </a:xfrm>
          <a:prstGeom prst="rect">
            <a:avLst/>
          </a:prstGeom>
          <a:noFill/>
        </p:spPr>
        <p:txBody>
          <a:bodyPr wrap="square" rtlCol="0">
            <a:spAutoFit/>
          </a:bodyPr>
          <a:lstStyle/>
          <a:p>
            <a:r>
              <a:rPr lang="zh-CN" altLang="en-US" sz="2400" dirty="0">
                <a:latin typeface="微软雅黑 Light" panose="020B0502040204020203" pitchFamily="34" charset="-122"/>
                <a:ea typeface="微软雅黑 Light" panose="020B0502040204020203" pitchFamily="34" charset="-122"/>
              </a:rPr>
              <a:t>这个例子说明了</a:t>
            </a:r>
            <a:r>
              <a:rPr lang="en-US" altLang="zh-CN" sz="2400" b="1" dirty="0">
                <a:latin typeface="Monaco"/>
                <a:ea typeface="微软雅黑 Light" panose="020B0502040204020203" pitchFamily="34" charset="-122"/>
              </a:rPr>
              <a:t>match</a:t>
            </a:r>
            <a:r>
              <a:rPr lang="zh-CN" altLang="en-US" sz="2400" dirty="0">
                <a:latin typeface="微软雅黑 Light" panose="020B0502040204020203" pitchFamily="34" charset="-122"/>
                <a:ea typeface="微软雅黑 Light" panose="020B0502040204020203" pitchFamily="34" charset="-122"/>
              </a:rPr>
              <a:t>只是从头开始匹配</a:t>
            </a:r>
          </a:p>
        </p:txBody>
      </p:sp>
    </p:spTree>
    <p:extLst>
      <p:ext uri="{BB962C8B-B14F-4D97-AF65-F5344CB8AC3E}">
        <p14:creationId xmlns:p14="http://schemas.microsoft.com/office/powerpoint/2010/main" xmlns="" val="4263735101"/>
      </p:ext>
    </p:extLst>
  </p:cSld>
  <p:clrMapOvr>
    <a:masterClrMapping/>
  </p:clrMapOvr>
  <p:timing>
    <p:tnLst>
      <p:par>
        <p:cTn id="1" dur="indefinite" restart="never" nodeType="tmRoot"/>
      </p:par>
    </p:tnLst>
  </p:timing>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5"/>
          <p:cNvSpPr txBox="1"/>
          <p:nvPr/>
        </p:nvSpPr>
        <p:spPr>
          <a:xfrm>
            <a:off x="911424" y="836712"/>
            <a:ext cx="2664296" cy="400110"/>
          </a:xfrm>
          <a:prstGeom prst="rect">
            <a:avLst/>
          </a:prstGeom>
          <a:noFill/>
        </p:spPr>
        <p:txBody>
          <a:bodyPr wrap="square" rtlCol="0">
            <a:spAutoFit/>
          </a:bodyPr>
          <a:lstStyle/>
          <a:p>
            <a:r>
              <a:rPr lang="zh-CN" altLang="en-US" sz="2000" dirty="0">
                <a:solidFill>
                  <a:prstClr val="white"/>
                </a:solidFill>
                <a:latin typeface="微软雅黑 Light" panose="020B0502040204020203" pitchFamily="34" charset="-122"/>
                <a:ea typeface="微软雅黑 Light" panose="020B0502040204020203" pitchFamily="34" charset="-122"/>
              </a:rPr>
              <a:t>聚类分析</a:t>
            </a:r>
          </a:p>
        </p:txBody>
      </p:sp>
      <p:sp>
        <p:nvSpPr>
          <p:cNvPr id="14" name="矩形 28"/>
          <p:cNvSpPr/>
          <p:nvPr/>
        </p:nvSpPr>
        <p:spPr>
          <a:xfrm>
            <a:off x="-18898" y="671163"/>
            <a:ext cx="510214" cy="598302"/>
          </a:xfrm>
          <a:prstGeom prst="rect">
            <a:avLst/>
          </a:prstGeom>
          <a:solidFill>
            <a:srgbClr val="3BBC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
        <p:nvSpPr>
          <p:cNvPr id="15" name="矩形 4"/>
          <p:cNvSpPr/>
          <p:nvPr/>
        </p:nvSpPr>
        <p:spPr>
          <a:xfrm>
            <a:off x="479376" y="674237"/>
            <a:ext cx="2058726" cy="595228"/>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6" name="文本框 5"/>
          <p:cNvSpPr txBox="1"/>
          <p:nvPr/>
        </p:nvSpPr>
        <p:spPr>
          <a:xfrm>
            <a:off x="953786" y="709485"/>
            <a:ext cx="3414022" cy="523220"/>
          </a:xfrm>
          <a:prstGeom prst="rect">
            <a:avLst/>
          </a:prstGeom>
          <a:noFill/>
        </p:spPr>
        <p:txBody>
          <a:bodyPr wrap="square" rtlCol="0">
            <a:spAutoFit/>
          </a:bodyPr>
          <a:lstStyle/>
          <a:p>
            <a:r>
              <a:rPr lang="en-US" altLang="zh-CN" sz="2800" dirty="0">
                <a:solidFill>
                  <a:prstClr val="white"/>
                </a:solidFill>
                <a:latin typeface="微软雅黑 Light" panose="020B0502040204020203" pitchFamily="34" charset="-122"/>
                <a:ea typeface="微软雅黑 Light" panose="020B0502040204020203" pitchFamily="34" charset="-122"/>
              </a:rPr>
              <a:t>re</a:t>
            </a:r>
            <a:r>
              <a:rPr lang="zh-CN" altLang="en-US" sz="2800" dirty="0">
                <a:solidFill>
                  <a:prstClr val="white"/>
                </a:solidFill>
                <a:latin typeface="微软雅黑 Light" panose="020B0502040204020203" pitchFamily="34" charset="-122"/>
                <a:ea typeface="微软雅黑 Light" panose="020B0502040204020203" pitchFamily="34" charset="-122"/>
              </a:rPr>
              <a:t>模块</a:t>
            </a:r>
          </a:p>
        </p:txBody>
      </p:sp>
      <p:sp>
        <p:nvSpPr>
          <p:cNvPr id="17" name="Freeform 83"/>
          <p:cNvSpPr>
            <a:spLocks noChangeArrowheads="1"/>
          </p:cNvSpPr>
          <p:nvPr/>
        </p:nvSpPr>
        <p:spPr bwMode="auto">
          <a:xfrm>
            <a:off x="92209" y="826314"/>
            <a:ext cx="288000" cy="288000"/>
          </a:xfrm>
          <a:custGeom>
            <a:avLst/>
            <a:gdLst>
              <a:gd name="T0" fmla="*/ 38764526 w 602"/>
              <a:gd name="T1" fmla="*/ 78442719 h 602"/>
              <a:gd name="T2" fmla="*/ 38764526 w 602"/>
              <a:gd name="T3" fmla="*/ 78442719 h 602"/>
              <a:gd name="T4" fmla="*/ 0 w 602"/>
              <a:gd name="T5" fmla="*/ 38764526 h 602"/>
              <a:gd name="T6" fmla="*/ 38764526 w 602"/>
              <a:gd name="T7" fmla="*/ 0 h 602"/>
              <a:gd name="T8" fmla="*/ 78442719 w 602"/>
              <a:gd name="T9" fmla="*/ 38764526 h 602"/>
              <a:gd name="T10" fmla="*/ 38764526 w 602"/>
              <a:gd name="T11" fmla="*/ 78442719 h 602"/>
              <a:gd name="T12" fmla="*/ 61866665 w 602"/>
              <a:gd name="T13" fmla="*/ 16576054 h 602"/>
              <a:gd name="T14" fmla="*/ 61866665 w 602"/>
              <a:gd name="T15" fmla="*/ 16576054 h 602"/>
              <a:gd name="T16" fmla="*/ 38764526 w 602"/>
              <a:gd name="T17" fmla="*/ 38764526 h 602"/>
              <a:gd name="T18" fmla="*/ 38764526 w 602"/>
              <a:gd name="T19" fmla="*/ 7308970 h 602"/>
              <a:gd name="T20" fmla="*/ 7439751 w 602"/>
              <a:gd name="T21" fmla="*/ 38764526 h 602"/>
              <a:gd name="T22" fmla="*/ 38764526 w 602"/>
              <a:gd name="T23" fmla="*/ 71002968 h 602"/>
              <a:gd name="T24" fmla="*/ 71002968 w 602"/>
              <a:gd name="T25" fmla="*/ 38764526 h 602"/>
              <a:gd name="T26" fmla="*/ 61866665 w 602"/>
              <a:gd name="T27" fmla="*/ 16576054 h 60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02" h="602">
                <a:moveTo>
                  <a:pt x="297" y="601"/>
                </a:moveTo>
                <a:lnTo>
                  <a:pt x="297" y="601"/>
                </a:lnTo>
                <a:cubicBezTo>
                  <a:pt x="135" y="601"/>
                  <a:pt x="0" y="466"/>
                  <a:pt x="0" y="297"/>
                </a:cubicBezTo>
                <a:cubicBezTo>
                  <a:pt x="0" y="134"/>
                  <a:pt x="135" y="0"/>
                  <a:pt x="297" y="0"/>
                </a:cubicBezTo>
                <a:cubicBezTo>
                  <a:pt x="467" y="0"/>
                  <a:pt x="601" y="134"/>
                  <a:pt x="601" y="297"/>
                </a:cubicBezTo>
                <a:cubicBezTo>
                  <a:pt x="601" y="466"/>
                  <a:pt x="467" y="601"/>
                  <a:pt x="297" y="601"/>
                </a:cubicBezTo>
                <a:close/>
                <a:moveTo>
                  <a:pt x="474" y="127"/>
                </a:moveTo>
                <a:lnTo>
                  <a:pt x="474" y="127"/>
                </a:lnTo>
                <a:cubicBezTo>
                  <a:pt x="297" y="297"/>
                  <a:pt x="297" y="297"/>
                  <a:pt x="297" y="297"/>
                </a:cubicBezTo>
                <a:cubicBezTo>
                  <a:pt x="297" y="56"/>
                  <a:pt x="297" y="56"/>
                  <a:pt x="297" y="56"/>
                </a:cubicBezTo>
                <a:cubicBezTo>
                  <a:pt x="163" y="56"/>
                  <a:pt x="57" y="162"/>
                  <a:pt x="57" y="297"/>
                </a:cubicBezTo>
                <a:cubicBezTo>
                  <a:pt x="57" y="431"/>
                  <a:pt x="163" y="544"/>
                  <a:pt x="297" y="544"/>
                </a:cubicBezTo>
                <a:cubicBezTo>
                  <a:pt x="431" y="544"/>
                  <a:pt x="544" y="431"/>
                  <a:pt x="544" y="297"/>
                </a:cubicBezTo>
                <a:cubicBezTo>
                  <a:pt x="544" y="233"/>
                  <a:pt x="516" y="169"/>
                  <a:pt x="474" y="127"/>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solidFill>
                <a:prstClr val="black"/>
              </a:solidFill>
            </a:endParaRPr>
          </a:p>
        </p:txBody>
      </p:sp>
      <p:sp>
        <p:nvSpPr>
          <p:cNvPr id="18" name="TextBox 17"/>
          <p:cNvSpPr txBox="1"/>
          <p:nvPr/>
        </p:nvSpPr>
        <p:spPr>
          <a:xfrm>
            <a:off x="491316" y="1726907"/>
            <a:ext cx="11191170" cy="583493"/>
          </a:xfrm>
          <a:prstGeom prst="rect">
            <a:avLst/>
          </a:prstGeom>
          <a:noFill/>
        </p:spPr>
        <p:txBody>
          <a:bodyPr wrap="square" rtlCol="0">
            <a:spAutoFit/>
          </a:bodyPr>
          <a:lstStyle/>
          <a:p>
            <a:pPr marL="342900" indent="-342900">
              <a:lnSpc>
                <a:spcPct val="150000"/>
              </a:lnSpc>
              <a:buClr>
                <a:srgbClr val="3BBC5D"/>
              </a:buClr>
              <a:buFont typeface="Wingdings" panose="05000000000000000000" pitchFamily="2" charset="2"/>
              <a:buChar char="l"/>
            </a:pPr>
            <a:r>
              <a:rPr lang="en-US" altLang="zh-CN" sz="2400" b="1" dirty="0" err="1" smtClean="0">
                <a:solidFill>
                  <a:prstClr val="black"/>
                </a:solidFill>
                <a:latin typeface="微软雅黑 Light" panose="020B0502040204020203" pitchFamily="34" charset="-122"/>
                <a:ea typeface="微软雅黑 Light" panose="020B0502040204020203" pitchFamily="34" charset="-122"/>
              </a:rPr>
              <a:t>fullmatch</a:t>
            </a:r>
            <a:endParaRPr lang="en-US" altLang="zh-CN" sz="2400" b="1" dirty="0">
              <a:solidFill>
                <a:prstClr val="black"/>
              </a:solidFill>
              <a:latin typeface="微软雅黑 Light" panose="020B0502040204020203" pitchFamily="34" charset="-122"/>
              <a:ea typeface="微软雅黑 Light" panose="020B0502040204020203" pitchFamily="34" charset="-122"/>
            </a:endParaRPr>
          </a:p>
        </p:txBody>
      </p:sp>
      <p:sp>
        <p:nvSpPr>
          <p:cNvPr id="11" name="TextBox 17"/>
          <p:cNvSpPr txBox="1"/>
          <p:nvPr/>
        </p:nvSpPr>
        <p:spPr>
          <a:xfrm>
            <a:off x="491316" y="2310400"/>
            <a:ext cx="11191170" cy="1200329"/>
          </a:xfrm>
          <a:prstGeom prst="rect">
            <a:avLst/>
          </a:prstGeom>
          <a:noFill/>
        </p:spPr>
        <p:txBody>
          <a:bodyPr wrap="square" rtlCol="0">
            <a:spAutoFit/>
          </a:bodyPr>
          <a:lstStyle/>
          <a:p>
            <a:pPr marL="342900" indent="-342900">
              <a:lnSpc>
                <a:spcPct val="150000"/>
              </a:lnSpc>
              <a:buClr>
                <a:srgbClr val="3BBC5D"/>
              </a:buClr>
              <a:buFont typeface="Wingdings" panose="05000000000000000000" pitchFamily="2" charset="2"/>
              <a:buChar char="l"/>
            </a:pPr>
            <a:r>
              <a:rPr lang="zh-CN" altLang="en-US" sz="2400" dirty="0" smtClean="0">
                <a:latin typeface="微软雅黑 Light" panose="020B0502040204020203" pitchFamily="34" charset="-122"/>
                <a:ea typeface="微软雅黑 Light" panose="020B0502040204020203" pitchFamily="34" charset="-122"/>
              </a:rPr>
              <a:t>用法和</a:t>
            </a:r>
            <a:r>
              <a:rPr lang="en-US" altLang="zh-CN" sz="2400" b="1" dirty="0">
                <a:latin typeface="Monaco"/>
                <a:ea typeface="微软雅黑 Light" panose="020B0502040204020203" pitchFamily="34" charset="-122"/>
              </a:rPr>
              <a:t>match</a:t>
            </a:r>
            <a:r>
              <a:rPr lang="zh-CN" altLang="en-US" sz="2400" dirty="0" smtClean="0">
                <a:latin typeface="微软雅黑 Light" panose="020B0502040204020203" pitchFamily="34" charset="-122"/>
                <a:ea typeface="微软雅黑 Light" panose="020B0502040204020203" pitchFamily="34" charset="-122"/>
              </a:rPr>
              <a:t>类似，但它不但是</a:t>
            </a:r>
            <a:r>
              <a:rPr lang="en-US" altLang="zh-CN" sz="2400" dirty="0" smtClean="0">
                <a:latin typeface="微软雅黑 Light" panose="020B0502040204020203" pitchFamily="34" charset="-122"/>
                <a:ea typeface="微软雅黑 Light" panose="020B0502040204020203" pitchFamily="34" charset="-122"/>
              </a:rPr>
              <a:t>'</a:t>
            </a:r>
            <a:r>
              <a:rPr lang="zh-CN" altLang="en-US" sz="2400" dirty="0" smtClean="0">
                <a:latin typeface="微软雅黑 Light" panose="020B0502040204020203" pitchFamily="34" charset="-122"/>
                <a:ea typeface="微软雅黑 Light" panose="020B0502040204020203" pitchFamily="34" charset="-122"/>
              </a:rPr>
              <a:t>从头匹配</a:t>
            </a:r>
            <a:r>
              <a:rPr lang="en-US" altLang="zh-CN" sz="2400" dirty="0" smtClean="0">
                <a:latin typeface="微软雅黑 Light" panose="020B0502040204020203" pitchFamily="34" charset="-122"/>
                <a:ea typeface="微软雅黑 Light" panose="020B0502040204020203" pitchFamily="34" charset="-122"/>
              </a:rPr>
              <a:t>'</a:t>
            </a:r>
            <a:r>
              <a:rPr lang="zh-CN" altLang="en-US" sz="2400" dirty="0" smtClean="0">
                <a:latin typeface="微软雅黑 Light" panose="020B0502040204020203" pitchFamily="34" charset="-122"/>
                <a:ea typeface="微软雅黑 Light" panose="020B0502040204020203" pitchFamily="34" charset="-122"/>
              </a:rPr>
              <a:t>，而是</a:t>
            </a:r>
            <a:r>
              <a:rPr lang="en-US" altLang="zh-CN" sz="2400" dirty="0" smtClean="0">
                <a:latin typeface="微软雅黑 Light" panose="020B0502040204020203" pitchFamily="34" charset="-122"/>
                <a:ea typeface="微软雅黑 Light" panose="020B0502040204020203" pitchFamily="34" charset="-122"/>
              </a:rPr>
              <a:t>'</a:t>
            </a:r>
            <a:r>
              <a:rPr lang="zh-CN" altLang="en-US" sz="2400" dirty="0" smtClean="0">
                <a:latin typeface="微软雅黑 Light" panose="020B0502040204020203" pitchFamily="34" charset="-122"/>
                <a:ea typeface="微软雅黑 Light" panose="020B0502040204020203" pitchFamily="34" charset="-122"/>
              </a:rPr>
              <a:t>从头到尾</a:t>
            </a:r>
            <a:r>
              <a:rPr lang="en-US" altLang="zh-CN" sz="2400" dirty="0" smtClean="0">
                <a:latin typeface="微软雅黑 Light" panose="020B0502040204020203" pitchFamily="34" charset="-122"/>
                <a:ea typeface="微软雅黑 Light" panose="020B0502040204020203" pitchFamily="34" charset="-122"/>
              </a:rPr>
              <a:t>'</a:t>
            </a:r>
            <a:r>
              <a:rPr lang="zh-CN" altLang="en-US" sz="2400" dirty="0" smtClean="0">
                <a:latin typeface="微软雅黑 Light" panose="020B0502040204020203" pitchFamily="34" charset="-122"/>
                <a:ea typeface="微软雅黑 Light" panose="020B0502040204020203" pitchFamily="34" charset="-122"/>
              </a:rPr>
              <a:t>匹配</a:t>
            </a:r>
            <a:endParaRPr lang="en-US" altLang="zh-CN" sz="2400" dirty="0" smtClean="0">
              <a:latin typeface="微软雅黑 Light" panose="020B0502040204020203" pitchFamily="34" charset="-122"/>
              <a:ea typeface="微软雅黑 Light" panose="020B0502040204020203" pitchFamily="34" charset="-122"/>
            </a:endParaRPr>
          </a:p>
          <a:p>
            <a:pPr marL="342900" indent="-342900">
              <a:lnSpc>
                <a:spcPct val="150000"/>
              </a:lnSpc>
              <a:buClr>
                <a:srgbClr val="3BBC5D"/>
              </a:buClr>
              <a:buFont typeface="Wingdings" panose="05000000000000000000" pitchFamily="2" charset="2"/>
              <a:buChar char="l"/>
            </a:pPr>
            <a:r>
              <a:rPr lang="zh-CN" altLang="en-US" sz="2400" dirty="0" smtClean="0">
                <a:solidFill>
                  <a:prstClr val="black"/>
                </a:solidFill>
                <a:latin typeface="微软雅黑 Light" panose="020B0502040204020203" pitchFamily="34" charset="-122"/>
                <a:ea typeface="微软雅黑 Light" panose="020B0502040204020203" pitchFamily="34" charset="-122"/>
              </a:rPr>
              <a:t>可以说，</a:t>
            </a:r>
            <a:r>
              <a:rPr lang="en-US" altLang="zh-CN" sz="2400" b="1" dirty="0" err="1">
                <a:latin typeface="Monaco"/>
                <a:ea typeface="微软雅黑 Light" panose="020B0502040204020203" pitchFamily="34" charset="-122"/>
              </a:rPr>
              <a:t>fullmatch</a:t>
            </a:r>
            <a:r>
              <a:rPr lang="zh-CN" altLang="en-US" sz="2400" dirty="0" smtClean="0">
                <a:solidFill>
                  <a:prstClr val="black"/>
                </a:solidFill>
                <a:latin typeface="微软雅黑 Light" panose="020B0502040204020203" pitchFamily="34" charset="-122"/>
                <a:ea typeface="微软雅黑 Light" panose="020B0502040204020203" pitchFamily="34" charset="-122"/>
              </a:rPr>
              <a:t>就是用来检测</a:t>
            </a:r>
            <a:r>
              <a:rPr lang="en-US" altLang="zh-CN" sz="2400" b="1" dirty="0">
                <a:latin typeface="Monaco"/>
                <a:ea typeface="微软雅黑 Light" panose="020B0502040204020203" pitchFamily="34" charset="-122"/>
              </a:rPr>
              <a:t>pattern</a:t>
            </a:r>
            <a:r>
              <a:rPr lang="zh-CN" altLang="en-US" sz="2400" dirty="0" smtClean="0">
                <a:solidFill>
                  <a:prstClr val="black"/>
                </a:solidFill>
                <a:latin typeface="微软雅黑 Light" panose="020B0502040204020203" pitchFamily="34" charset="-122"/>
                <a:ea typeface="微软雅黑 Light" panose="020B0502040204020203" pitchFamily="34" charset="-122"/>
              </a:rPr>
              <a:t>与整个</a:t>
            </a:r>
            <a:r>
              <a:rPr lang="en-US" altLang="zh-CN" sz="2400" b="1" dirty="0">
                <a:latin typeface="Monaco"/>
                <a:ea typeface="微软雅黑 Light" panose="020B0502040204020203" pitchFamily="34" charset="-122"/>
              </a:rPr>
              <a:t>string</a:t>
            </a:r>
            <a:r>
              <a:rPr lang="zh-CN" altLang="en-US" sz="2400" dirty="0" smtClean="0">
                <a:solidFill>
                  <a:prstClr val="black"/>
                </a:solidFill>
                <a:latin typeface="微软雅黑 Light" panose="020B0502040204020203" pitchFamily="34" charset="-122"/>
                <a:ea typeface="微软雅黑 Light" panose="020B0502040204020203" pitchFamily="34" charset="-122"/>
              </a:rPr>
              <a:t>是不是匹配的</a:t>
            </a:r>
            <a:endParaRPr lang="en-US" altLang="zh-CN" sz="2400" dirty="0" smtClean="0">
              <a:solidFill>
                <a:prstClr val="black"/>
              </a:solidFill>
              <a:latin typeface="微软雅黑 Light" panose="020B0502040204020203" pitchFamily="34" charset="-122"/>
              <a:ea typeface="微软雅黑 Light" panose="020B0502040204020203" pitchFamily="34" charset="-122"/>
            </a:endParaRPr>
          </a:p>
        </p:txBody>
      </p:sp>
      <p:pic>
        <p:nvPicPr>
          <p:cNvPr id="3" name="图片 2"/>
          <p:cNvPicPr>
            <a:picLocks noChangeAspect="1"/>
          </p:cNvPicPr>
          <p:nvPr/>
        </p:nvPicPr>
        <p:blipFill>
          <a:blip r:embed="rId3">
            <a:extLst>
              <a:ext uri="{BEBA8EAE-BF5A-486C-A8C5-ECC9F3942E4B}">
                <a14:imgProps xmlns:a14="http://schemas.microsoft.com/office/drawing/2010/main" xmlns="">
                  <a14:imgLayer r:embed="rId4">
                    <a14:imgEffect>
                      <a14:sharpenSoften amount="50000"/>
                    </a14:imgEffect>
                  </a14:imgLayer>
                </a14:imgProps>
              </a:ext>
            </a:extLst>
          </a:blip>
          <a:stretch>
            <a:fillRect/>
          </a:stretch>
        </p:blipFill>
        <p:spPr>
          <a:xfrm>
            <a:off x="380209" y="3510729"/>
            <a:ext cx="8375864" cy="3316530"/>
          </a:xfrm>
          <a:prstGeom prst="rect">
            <a:avLst/>
          </a:prstGeom>
        </p:spPr>
      </p:pic>
      <p:sp>
        <p:nvSpPr>
          <p:cNvPr id="4" name="文本框 3"/>
          <p:cNvSpPr txBox="1"/>
          <p:nvPr/>
        </p:nvSpPr>
        <p:spPr>
          <a:xfrm>
            <a:off x="5846618" y="4267200"/>
            <a:ext cx="4184073" cy="646331"/>
          </a:xfrm>
          <a:prstGeom prst="rect">
            <a:avLst/>
          </a:prstGeom>
          <a:noFill/>
        </p:spPr>
        <p:txBody>
          <a:bodyPr wrap="square" rtlCol="0">
            <a:spAutoFit/>
          </a:bodyPr>
          <a:lstStyle/>
          <a:p>
            <a:r>
              <a:rPr lang="en-US" altLang="zh-CN" b="1" dirty="0" smtClean="0"/>
              <a:t>String1</a:t>
            </a:r>
            <a:r>
              <a:rPr lang="zh-CN" altLang="en-US" b="1" dirty="0" smtClean="0"/>
              <a:t>是整体与</a:t>
            </a:r>
            <a:r>
              <a:rPr lang="en-US" altLang="zh-CN" b="1" dirty="0" smtClean="0"/>
              <a:t>pattern</a:t>
            </a:r>
            <a:r>
              <a:rPr lang="zh-CN" altLang="en-US" b="1" dirty="0" smtClean="0"/>
              <a:t>匹配的</a:t>
            </a:r>
            <a:endParaRPr lang="en-US" altLang="zh-CN" b="1" dirty="0" smtClean="0"/>
          </a:p>
          <a:p>
            <a:r>
              <a:rPr lang="en-US" altLang="zh-CN" b="1" dirty="0" smtClean="0"/>
              <a:t>String2</a:t>
            </a:r>
            <a:r>
              <a:rPr lang="zh-CN" altLang="en-US" b="1" dirty="0" smtClean="0"/>
              <a:t>只有前缀与</a:t>
            </a:r>
            <a:r>
              <a:rPr lang="en-US" altLang="zh-CN" b="1" dirty="0" smtClean="0"/>
              <a:t>pattern</a:t>
            </a:r>
            <a:r>
              <a:rPr lang="zh-CN" altLang="en-US" b="1" dirty="0" smtClean="0"/>
              <a:t>匹配</a:t>
            </a:r>
            <a:endParaRPr lang="zh-CN" altLang="en-US" b="1" dirty="0"/>
          </a:p>
        </p:txBody>
      </p:sp>
    </p:spTree>
    <p:extLst>
      <p:ext uri="{BB962C8B-B14F-4D97-AF65-F5344CB8AC3E}">
        <p14:creationId xmlns:p14="http://schemas.microsoft.com/office/powerpoint/2010/main" xmlns="" val="2665844032"/>
      </p:ext>
    </p:extLst>
  </p:cSld>
  <p:clrMapOvr>
    <a:masterClrMapping/>
  </p:clrMapOvr>
  <p:timing>
    <p:tnLst>
      <p:par>
        <p:cTn id="1" dur="indefinite" restart="never" nodeType="tmRoot"/>
      </p:par>
    </p:tnLst>
  </p:timing>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5"/>
          <p:cNvSpPr txBox="1"/>
          <p:nvPr/>
        </p:nvSpPr>
        <p:spPr>
          <a:xfrm>
            <a:off x="911424" y="836712"/>
            <a:ext cx="2664296" cy="400110"/>
          </a:xfrm>
          <a:prstGeom prst="rect">
            <a:avLst/>
          </a:prstGeom>
          <a:noFill/>
        </p:spPr>
        <p:txBody>
          <a:bodyPr wrap="square" rtlCol="0">
            <a:spAutoFit/>
          </a:bodyPr>
          <a:lstStyle/>
          <a:p>
            <a:r>
              <a:rPr lang="zh-CN" altLang="en-US" sz="2000" dirty="0">
                <a:solidFill>
                  <a:prstClr val="white"/>
                </a:solidFill>
                <a:latin typeface="微软雅黑 Light" panose="020B0502040204020203" pitchFamily="34" charset="-122"/>
                <a:ea typeface="微软雅黑 Light" panose="020B0502040204020203" pitchFamily="34" charset="-122"/>
              </a:rPr>
              <a:t>聚类分析</a:t>
            </a:r>
          </a:p>
        </p:txBody>
      </p:sp>
      <p:sp>
        <p:nvSpPr>
          <p:cNvPr id="14" name="矩形 28"/>
          <p:cNvSpPr/>
          <p:nvPr/>
        </p:nvSpPr>
        <p:spPr>
          <a:xfrm>
            <a:off x="-18898" y="671163"/>
            <a:ext cx="510214" cy="598302"/>
          </a:xfrm>
          <a:prstGeom prst="rect">
            <a:avLst/>
          </a:prstGeom>
          <a:solidFill>
            <a:srgbClr val="3BBC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
        <p:nvSpPr>
          <p:cNvPr id="15" name="矩形 4"/>
          <p:cNvSpPr/>
          <p:nvPr/>
        </p:nvSpPr>
        <p:spPr>
          <a:xfrm>
            <a:off x="479376" y="674237"/>
            <a:ext cx="2058726" cy="595228"/>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6" name="文本框 5"/>
          <p:cNvSpPr txBox="1"/>
          <p:nvPr/>
        </p:nvSpPr>
        <p:spPr>
          <a:xfrm>
            <a:off x="953786" y="709485"/>
            <a:ext cx="3414022" cy="523220"/>
          </a:xfrm>
          <a:prstGeom prst="rect">
            <a:avLst/>
          </a:prstGeom>
          <a:noFill/>
        </p:spPr>
        <p:txBody>
          <a:bodyPr wrap="square" rtlCol="0">
            <a:spAutoFit/>
          </a:bodyPr>
          <a:lstStyle/>
          <a:p>
            <a:r>
              <a:rPr lang="en-US" altLang="zh-CN" sz="2800" dirty="0">
                <a:solidFill>
                  <a:prstClr val="white"/>
                </a:solidFill>
                <a:latin typeface="微软雅黑 Light" panose="020B0502040204020203" pitchFamily="34" charset="-122"/>
                <a:ea typeface="微软雅黑 Light" panose="020B0502040204020203" pitchFamily="34" charset="-122"/>
              </a:rPr>
              <a:t>re</a:t>
            </a:r>
            <a:r>
              <a:rPr lang="zh-CN" altLang="en-US" sz="2800" dirty="0">
                <a:solidFill>
                  <a:prstClr val="white"/>
                </a:solidFill>
                <a:latin typeface="微软雅黑 Light" panose="020B0502040204020203" pitchFamily="34" charset="-122"/>
                <a:ea typeface="微软雅黑 Light" panose="020B0502040204020203" pitchFamily="34" charset="-122"/>
              </a:rPr>
              <a:t>模块</a:t>
            </a:r>
          </a:p>
        </p:txBody>
      </p:sp>
      <p:sp>
        <p:nvSpPr>
          <p:cNvPr id="17" name="Freeform 83"/>
          <p:cNvSpPr>
            <a:spLocks noChangeArrowheads="1"/>
          </p:cNvSpPr>
          <p:nvPr/>
        </p:nvSpPr>
        <p:spPr bwMode="auto">
          <a:xfrm>
            <a:off x="92209" y="826314"/>
            <a:ext cx="288000" cy="288000"/>
          </a:xfrm>
          <a:custGeom>
            <a:avLst/>
            <a:gdLst>
              <a:gd name="T0" fmla="*/ 38764526 w 602"/>
              <a:gd name="T1" fmla="*/ 78442719 h 602"/>
              <a:gd name="T2" fmla="*/ 38764526 w 602"/>
              <a:gd name="T3" fmla="*/ 78442719 h 602"/>
              <a:gd name="T4" fmla="*/ 0 w 602"/>
              <a:gd name="T5" fmla="*/ 38764526 h 602"/>
              <a:gd name="T6" fmla="*/ 38764526 w 602"/>
              <a:gd name="T7" fmla="*/ 0 h 602"/>
              <a:gd name="T8" fmla="*/ 78442719 w 602"/>
              <a:gd name="T9" fmla="*/ 38764526 h 602"/>
              <a:gd name="T10" fmla="*/ 38764526 w 602"/>
              <a:gd name="T11" fmla="*/ 78442719 h 602"/>
              <a:gd name="T12" fmla="*/ 61866665 w 602"/>
              <a:gd name="T13" fmla="*/ 16576054 h 602"/>
              <a:gd name="T14" fmla="*/ 61866665 w 602"/>
              <a:gd name="T15" fmla="*/ 16576054 h 602"/>
              <a:gd name="T16" fmla="*/ 38764526 w 602"/>
              <a:gd name="T17" fmla="*/ 38764526 h 602"/>
              <a:gd name="T18" fmla="*/ 38764526 w 602"/>
              <a:gd name="T19" fmla="*/ 7308970 h 602"/>
              <a:gd name="T20" fmla="*/ 7439751 w 602"/>
              <a:gd name="T21" fmla="*/ 38764526 h 602"/>
              <a:gd name="T22" fmla="*/ 38764526 w 602"/>
              <a:gd name="T23" fmla="*/ 71002968 h 602"/>
              <a:gd name="T24" fmla="*/ 71002968 w 602"/>
              <a:gd name="T25" fmla="*/ 38764526 h 602"/>
              <a:gd name="T26" fmla="*/ 61866665 w 602"/>
              <a:gd name="T27" fmla="*/ 16576054 h 60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02" h="602">
                <a:moveTo>
                  <a:pt x="297" y="601"/>
                </a:moveTo>
                <a:lnTo>
                  <a:pt x="297" y="601"/>
                </a:lnTo>
                <a:cubicBezTo>
                  <a:pt x="135" y="601"/>
                  <a:pt x="0" y="466"/>
                  <a:pt x="0" y="297"/>
                </a:cubicBezTo>
                <a:cubicBezTo>
                  <a:pt x="0" y="134"/>
                  <a:pt x="135" y="0"/>
                  <a:pt x="297" y="0"/>
                </a:cubicBezTo>
                <a:cubicBezTo>
                  <a:pt x="467" y="0"/>
                  <a:pt x="601" y="134"/>
                  <a:pt x="601" y="297"/>
                </a:cubicBezTo>
                <a:cubicBezTo>
                  <a:pt x="601" y="466"/>
                  <a:pt x="467" y="601"/>
                  <a:pt x="297" y="601"/>
                </a:cubicBezTo>
                <a:close/>
                <a:moveTo>
                  <a:pt x="474" y="127"/>
                </a:moveTo>
                <a:lnTo>
                  <a:pt x="474" y="127"/>
                </a:lnTo>
                <a:cubicBezTo>
                  <a:pt x="297" y="297"/>
                  <a:pt x="297" y="297"/>
                  <a:pt x="297" y="297"/>
                </a:cubicBezTo>
                <a:cubicBezTo>
                  <a:pt x="297" y="56"/>
                  <a:pt x="297" y="56"/>
                  <a:pt x="297" y="56"/>
                </a:cubicBezTo>
                <a:cubicBezTo>
                  <a:pt x="163" y="56"/>
                  <a:pt x="57" y="162"/>
                  <a:pt x="57" y="297"/>
                </a:cubicBezTo>
                <a:cubicBezTo>
                  <a:pt x="57" y="431"/>
                  <a:pt x="163" y="544"/>
                  <a:pt x="297" y="544"/>
                </a:cubicBezTo>
                <a:cubicBezTo>
                  <a:pt x="431" y="544"/>
                  <a:pt x="544" y="431"/>
                  <a:pt x="544" y="297"/>
                </a:cubicBezTo>
                <a:cubicBezTo>
                  <a:pt x="544" y="233"/>
                  <a:pt x="516" y="169"/>
                  <a:pt x="474" y="127"/>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solidFill>
                <a:prstClr val="black"/>
              </a:solidFill>
            </a:endParaRPr>
          </a:p>
        </p:txBody>
      </p:sp>
      <p:sp>
        <p:nvSpPr>
          <p:cNvPr id="18" name="TextBox 17"/>
          <p:cNvSpPr txBox="1"/>
          <p:nvPr/>
        </p:nvSpPr>
        <p:spPr>
          <a:xfrm>
            <a:off x="491316" y="1907022"/>
            <a:ext cx="11191170" cy="583493"/>
          </a:xfrm>
          <a:prstGeom prst="rect">
            <a:avLst/>
          </a:prstGeom>
          <a:noFill/>
        </p:spPr>
        <p:txBody>
          <a:bodyPr wrap="square" rtlCol="0">
            <a:spAutoFit/>
          </a:bodyPr>
          <a:lstStyle/>
          <a:p>
            <a:pPr marL="342900" indent="-342900">
              <a:lnSpc>
                <a:spcPct val="150000"/>
              </a:lnSpc>
              <a:buClr>
                <a:srgbClr val="3BBC5D"/>
              </a:buClr>
              <a:buFont typeface="Wingdings" panose="05000000000000000000" pitchFamily="2" charset="2"/>
              <a:buChar char="l"/>
            </a:pPr>
            <a:r>
              <a:rPr lang="en-US" altLang="zh-CN" sz="2400" b="1" dirty="0" smtClean="0">
                <a:solidFill>
                  <a:prstClr val="black"/>
                </a:solidFill>
                <a:latin typeface="微软雅黑 Light" panose="020B0502040204020203" pitchFamily="34" charset="-122"/>
                <a:ea typeface="微软雅黑 Light" panose="020B0502040204020203" pitchFamily="34" charset="-122"/>
              </a:rPr>
              <a:t>split</a:t>
            </a:r>
            <a:endParaRPr lang="en-US" altLang="zh-CN" sz="2400" b="1" dirty="0">
              <a:solidFill>
                <a:prstClr val="black"/>
              </a:solidFill>
              <a:latin typeface="微软雅黑 Light" panose="020B0502040204020203" pitchFamily="34" charset="-122"/>
              <a:ea typeface="微软雅黑 Light" panose="020B0502040204020203" pitchFamily="34" charset="-122"/>
            </a:endParaRPr>
          </a:p>
        </p:txBody>
      </p:sp>
      <p:sp>
        <p:nvSpPr>
          <p:cNvPr id="11" name="TextBox 17"/>
          <p:cNvSpPr txBox="1"/>
          <p:nvPr/>
        </p:nvSpPr>
        <p:spPr>
          <a:xfrm>
            <a:off x="491316" y="2490515"/>
            <a:ext cx="11191170" cy="5078313"/>
          </a:xfrm>
          <a:prstGeom prst="rect">
            <a:avLst/>
          </a:prstGeom>
          <a:noFill/>
        </p:spPr>
        <p:txBody>
          <a:bodyPr wrap="square" rtlCol="0">
            <a:spAutoFit/>
          </a:bodyPr>
          <a:lstStyle/>
          <a:p>
            <a:pPr marL="342900" indent="-342900">
              <a:lnSpc>
                <a:spcPct val="150000"/>
              </a:lnSpc>
              <a:buClr>
                <a:srgbClr val="3BBC5D"/>
              </a:buClr>
              <a:buFont typeface="Wingdings" panose="05000000000000000000" pitchFamily="2" charset="2"/>
              <a:buChar char="l"/>
            </a:pPr>
            <a:r>
              <a:rPr lang="zh-CN" altLang="en-US" sz="2400" dirty="0" smtClean="0">
                <a:latin typeface="Monaco"/>
                <a:ea typeface="微软雅黑 Light" panose="020B0502040204020203" pitchFamily="34" charset="-122"/>
              </a:rPr>
              <a:t>一般的字符串也有</a:t>
            </a:r>
            <a:r>
              <a:rPr lang="en-US" altLang="zh-CN" sz="2400" b="1" dirty="0">
                <a:latin typeface="Monaco"/>
                <a:ea typeface="微软雅黑 Light" panose="020B0502040204020203" pitchFamily="34" charset="-122"/>
              </a:rPr>
              <a:t>split</a:t>
            </a:r>
            <a:r>
              <a:rPr lang="zh-CN" altLang="en-US" sz="2400" dirty="0" smtClean="0">
                <a:latin typeface="Monaco"/>
                <a:ea typeface="微软雅黑 Light" panose="020B0502040204020203" pitchFamily="34" charset="-122"/>
              </a:rPr>
              <a:t>函数，用法是</a:t>
            </a:r>
            <a:r>
              <a:rPr lang="en-US" altLang="zh-CN" sz="2400" b="1" dirty="0" err="1">
                <a:latin typeface="Monaco"/>
                <a:ea typeface="微软雅黑 Light" panose="020B0502040204020203" pitchFamily="34" charset="-122"/>
              </a:rPr>
              <a:t>string.split</a:t>
            </a:r>
            <a:r>
              <a:rPr lang="en-US" altLang="zh-CN" sz="2400" b="1" dirty="0">
                <a:latin typeface="Monaco"/>
                <a:ea typeface="微软雅黑 Light" panose="020B0502040204020203" pitchFamily="34" charset="-122"/>
              </a:rPr>
              <a:t>(</a:t>
            </a:r>
            <a:r>
              <a:rPr lang="en-US" altLang="zh-CN" sz="2400" b="1" dirty="0" err="1">
                <a:latin typeface="Monaco"/>
                <a:ea typeface="微软雅黑 Light" panose="020B0502040204020203" pitchFamily="34" charset="-122"/>
              </a:rPr>
              <a:t>sep</a:t>
            </a:r>
            <a:r>
              <a:rPr lang="en-US" altLang="zh-CN" sz="2400" dirty="0" smtClean="0">
                <a:latin typeface="Monaco"/>
                <a:ea typeface="微软雅黑 Light" panose="020B0502040204020203" pitchFamily="34" charset="-122"/>
              </a:rPr>
              <a:t>=</a:t>
            </a:r>
            <a:r>
              <a:rPr lang="zh-CN" altLang="en-US" sz="2400" b="1" dirty="0">
                <a:latin typeface="Monaco"/>
                <a:ea typeface="微软雅黑 Light" panose="020B0502040204020203" pitchFamily="34" charset="-122"/>
              </a:rPr>
              <a:t>分隔符</a:t>
            </a:r>
            <a:r>
              <a:rPr lang="en-US" altLang="zh-CN" sz="2400" b="1" dirty="0">
                <a:latin typeface="Monaco"/>
                <a:ea typeface="微软雅黑 Light" panose="020B0502040204020203" pitchFamily="34" charset="-122"/>
              </a:rPr>
              <a:t>)</a:t>
            </a:r>
          </a:p>
          <a:p>
            <a:pPr marL="342900" indent="-342900">
              <a:lnSpc>
                <a:spcPct val="150000"/>
              </a:lnSpc>
              <a:buClr>
                <a:srgbClr val="3BBC5D"/>
              </a:buClr>
              <a:buFont typeface="Wingdings" panose="05000000000000000000" pitchFamily="2" charset="2"/>
              <a:buChar char="l"/>
            </a:pPr>
            <a:r>
              <a:rPr lang="zh-CN" altLang="en-US" sz="2400" dirty="0" smtClean="0">
                <a:latin typeface="Monaco"/>
                <a:ea typeface="微软雅黑 Light" panose="020B0502040204020203" pitchFamily="34" charset="-122"/>
              </a:rPr>
              <a:t>则得到一个将字符串按照分隔符划分而成的表格：</a:t>
            </a:r>
            <a:endParaRPr lang="en-US" altLang="zh-CN" sz="2400" dirty="0" smtClean="0">
              <a:latin typeface="Monaco"/>
              <a:ea typeface="微软雅黑 Light" panose="020B0502040204020203" pitchFamily="34" charset="-122"/>
            </a:endParaRPr>
          </a:p>
          <a:p>
            <a:pPr marL="342900" indent="-342900">
              <a:lnSpc>
                <a:spcPct val="150000"/>
              </a:lnSpc>
              <a:buClr>
                <a:srgbClr val="3BBC5D"/>
              </a:buClr>
              <a:buFont typeface="Wingdings" panose="05000000000000000000" pitchFamily="2" charset="2"/>
              <a:buChar char="l"/>
            </a:pPr>
            <a:endParaRPr lang="en-US" altLang="zh-CN" sz="2400" dirty="0">
              <a:latin typeface="Monaco"/>
              <a:ea typeface="微软雅黑 Light" panose="020B0502040204020203" pitchFamily="34" charset="-122"/>
            </a:endParaRPr>
          </a:p>
          <a:p>
            <a:pPr marL="342900" indent="-342900">
              <a:lnSpc>
                <a:spcPct val="150000"/>
              </a:lnSpc>
              <a:buClr>
                <a:srgbClr val="3BBC5D"/>
              </a:buClr>
              <a:buFont typeface="Wingdings" panose="05000000000000000000" pitchFamily="2" charset="2"/>
              <a:buChar char="l"/>
            </a:pPr>
            <a:endParaRPr lang="en-US" altLang="zh-CN" sz="2400" dirty="0" smtClean="0">
              <a:latin typeface="Monaco"/>
              <a:ea typeface="微软雅黑 Light" panose="020B0502040204020203" pitchFamily="34" charset="-122"/>
            </a:endParaRPr>
          </a:p>
          <a:p>
            <a:pPr marL="342900" indent="-342900">
              <a:lnSpc>
                <a:spcPct val="150000"/>
              </a:lnSpc>
              <a:buClr>
                <a:srgbClr val="3BBC5D"/>
              </a:buClr>
              <a:buFont typeface="Wingdings" panose="05000000000000000000" pitchFamily="2" charset="2"/>
              <a:buChar char="l"/>
            </a:pPr>
            <a:endParaRPr lang="en-US" altLang="zh-CN" sz="2400" dirty="0">
              <a:latin typeface="Monaco"/>
              <a:ea typeface="微软雅黑 Light" panose="020B0502040204020203" pitchFamily="34" charset="-122"/>
            </a:endParaRPr>
          </a:p>
          <a:p>
            <a:pPr marL="342900" indent="-342900">
              <a:lnSpc>
                <a:spcPct val="150000"/>
              </a:lnSpc>
              <a:buClr>
                <a:srgbClr val="3BBC5D"/>
              </a:buClr>
              <a:buFont typeface="Wingdings" panose="05000000000000000000" pitchFamily="2" charset="2"/>
              <a:buChar char="l"/>
            </a:pPr>
            <a:endParaRPr lang="en-US" altLang="zh-CN" sz="2400" dirty="0" smtClean="0">
              <a:latin typeface="Monaco"/>
              <a:ea typeface="微软雅黑 Light" panose="020B0502040204020203" pitchFamily="34" charset="-122"/>
            </a:endParaRPr>
          </a:p>
          <a:p>
            <a:pPr marL="342900" indent="-342900">
              <a:lnSpc>
                <a:spcPct val="150000"/>
              </a:lnSpc>
              <a:buClr>
                <a:srgbClr val="3BBC5D"/>
              </a:buClr>
              <a:buFont typeface="Wingdings" panose="05000000000000000000" pitchFamily="2" charset="2"/>
              <a:buChar char="l"/>
            </a:pPr>
            <a:r>
              <a:rPr lang="zh-CN" altLang="en-US" sz="2400" dirty="0" smtClean="0">
                <a:latin typeface="Monaco"/>
                <a:ea typeface="微软雅黑 Light" panose="020B0502040204020203" pitchFamily="34" charset="-122"/>
              </a:rPr>
              <a:t>但是只能用一种字符串做为</a:t>
            </a:r>
            <a:r>
              <a:rPr lang="en-US" altLang="zh-CN" sz="2400" b="1" dirty="0" err="1">
                <a:latin typeface="Monaco"/>
                <a:ea typeface="微软雅黑 Light" panose="020B0502040204020203" pitchFamily="34" charset="-122"/>
              </a:rPr>
              <a:t>sep</a:t>
            </a:r>
            <a:r>
              <a:rPr lang="zh-CN" altLang="en-US" sz="2400" dirty="0" smtClean="0">
                <a:latin typeface="Monaco"/>
                <a:ea typeface="微软雅黑 Light" panose="020B0502040204020203" pitchFamily="34" charset="-122"/>
              </a:rPr>
              <a:t>来进行切分，功能不够强大</a:t>
            </a:r>
            <a:endParaRPr lang="en-US" altLang="zh-CN" sz="2400" dirty="0" smtClean="0">
              <a:latin typeface="Monaco"/>
              <a:ea typeface="微软雅黑 Light" panose="020B0502040204020203" pitchFamily="34" charset="-122"/>
            </a:endParaRPr>
          </a:p>
          <a:p>
            <a:pPr marL="342900" indent="-342900">
              <a:lnSpc>
                <a:spcPct val="150000"/>
              </a:lnSpc>
              <a:buClr>
                <a:srgbClr val="3BBC5D"/>
              </a:buClr>
              <a:buFont typeface="Wingdings" panose="05000000000000000000" pitchFamily="2" charset="2"/>
              <a:buChar char="l"/>
            </a:pPr>
            <a:endParaRPr lang="en-US" altLang="zh-CN" sz="2400" dirty="0">
              <a:latin typeface="Monaco"/>
              <a:ea typeface="微软雅黑 Light" panose="020B0502040204020203" pitchFamily="34" charset="-122"/>
            </a:endParaRPr>
          </a:p>
          <a:p>
            <a:pPr marL="342900" indent="-342900">
              <a:lnSpc>
                <a:spcPct val="150000"/>
              </a:lnSpc>
              <a:buClr>
                <a:srgbClr val="3BBC5D"/>
              </a:buClr>
              <a:buFont typeface="Wingdings" panose="05000000000000000000" pitchFamily="2" charset="2"/>
              <a:buChar char="l"/>
            </a:pPr>
            <a:endParaRPr lang="en-US" altLang="zh-CN" sz="2400" dirty="0" smtClean="0">
              <a:latin typeface="Monaco"/>
              <a:ea typeface="微软雅黑 Light" panose="020B0502040204020203" pitchFamily="34" charset="-122"/>
            </a:endParaRPr>
          </a:p>
        </p:txBody>
      </p:sp>
      <p:pic>
        <p:nvPicPr>
          <p:cNvPr id="3" name="图片 2"/>
          <p:cNvPicPr>
            <a:picLocks noChangeAspect="1"/>
          </p:cNvPicPr>
          <p:nvPr/>
        </p:nvPicPr>
        <p:blipFill>
          <a:blip r:embed="rId3">
            <a:extLst>
              <a:ext uri="{BEBA8EAE-BF5A-486C-A8C5-ECC9F3942E4B}">
                <a14:imgProps xmlns:a14="http://schemas.microsoft.com/office/drawing/2010/main" xmlns="">
                  <a14:imgLayer r:embed="rId4">
                    <a14:imgEffect>
                      <a14:sharpenSoften amount="50000"/>
                    </a14:imgEffect>
                  </a14:imgLayer>
                </a14:imgProps>
              </a:ext>
            </a:extLst>
          </a:blip>
          <a:stretch>
            <a:fillRect/>
          </a:stretch>
        </p:blipFill>
        <p:spPr>
          <a:xfrm>
            <a:off x="479377" y="3623288"/>
            <a:ext cx="8567642" cy="2248341"/>
          </a:xfrm>
          <a:prstGeom prst="rect">
            <a:avLst/>
          </a:prstGeom>
        </p:spPr>
      </p:pic>
    </p:spTree>
    <p:extLst>
      <p:ext uri="{BB962C8B-B14F-4D97-AF65-F5344CB8AC3E}">
        <p14:creationId xmlns:p14="http://schemas.microsoft.com/office/powerpoint/2010/main" xmlns="" val="3680052802"/>
      </p:ext>
    </p:extLst>
  </p:cSld>
  <p:clrMapOvr>
    <a:masterClrMapping/>
  </p:clrMapOvr>
  <p:timing>
    <p:tnLst>
      <p:par>
        <p:cTn id="1" dur="indefinite" restart="never" nodeType="tmRoot"/>
      </p:par>
    </p:tnLst>
  </p:timing>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5"/>
          <p:cNvSpPr txBox="1"/>
          <p:nvPr/>
        </p:nvSpPr>
        <p:spPr>
          <a:xfrm>
            <a:off x="911424" y="836712"/>
            <a:ext cx="2664296" cy="400110"/>
          </a:xfrm>
          <a:prstGeom prst="rect">
            <a:avLst/>
          </a:prstGeom>
          <a:noFill/>
        </p:spPr>
        <p:txBody>
          <a:bodyPr wrap="square" rtlCol="0">
            <a:spAutoFit/>
          </a:bodyPr>
          <a:lstStyle/>
          <a:p>
            <a:r>
              <a:rPr lang="zh-CN" altLang="en-US" sz="2000" dirty="0">
                <a:solidFill>
                  <a:prstClr val="white"/>
                </a:solidFill>
                <a:latin typeface="微软雅黑 Light" panose="020B0502040204020203" pitchFamily="34" charset="-122"/>
                <a:ea typeface="微软雅黑 Light" panose="020B0502040204020203" pitchFamily="34" charset="-122"/>
              </a:rPr>
              <a:t>聚类分析</a:t>
            </a:r>
          </a:p>
        </p:txBody>
      </p:sp>
      <p:sp>
        <p:nvSpPr>
          <p:cNvPr id="14" name="矩形 28"/>
          <p:cNvSpPr/>
          <p:nvPr/>
        </p:nvSpPr>
        <p:spPr>
          <a:xfrm>
            <a:off x="-18898" y="671163"/>
            <a:ext cx="510214" cy="598302"/>
          </a:xfrm>
          <a:prstGeom prst="rect">
            <a:avLst/>
          </a:prstGeom>
          <a:solidFill>
            <a:srgbClr val="3BBC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
        <p:nvSpPr>
          <p:cNvPr id="15" name="矩形 4"/>
          <p:cNvSpPr/>
          <p:nvPr/>
        </p:nvSpPr>
        <p:spPr>
          <a:xfrm>
            <a:off x="479376" y="674237"/>
            <a:ext cx="2058726" cy="595228"/>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6" name="文本框 5"/>
          <p:cNvSpPr txBox="1"/>
          <p:nvPr/>
        </p:nvSpPr>
        <p:spPr>
          <a:xfrm>
            <a:off x="953786" y="709485"/>
            <a:ext cx="3414022" cy="523220"/>
          </a:xfrm>
          <a:prstGeom prst="rect">
            <a:avLst/>
          </a:prstGeom>
          <a:noFill/>
        </p:spPr>
        <p:txBody>
          <a:bodyPr wrap="square" rtlCol="0">
            <a:spAutoFit/>
          </a:bodyPr>
          <a:lstStyle/>
          <a:p>
            <a:r>
              <a:rPr lang="en-US" altLang="zh-CN" sz="2800" dirty="0">
                <a:solidFill>
                  <a:prstClr val="white"/>
                </a:solidFill>
                <a:latin typeface="微软雅黑 Light" panose="020B0502040204020203" pitchFamily="34" charset="-122"/>
                <a:ea typeface="微软雅黑 Light" panose="020B0502040204020203" pitchFamily="34" charset="-122"/>
              </a:rPr>
              <a:t>re</a:t>
            </a:r>
            <a:r>
              <a:rPr lang="zh-CN" altLang="en-US" sz="2800" dirty="0">
                <a:solidFill>
                  <a:prstClr val="white"/>
                </a:solidFill>
                <a:latin typeface="微软雅黑 Light" panose="020B0502040204020203" pitchFamily="34" charset="-122"/>
                <a:ea typeface="微软雅黑 Light" panose="020B0502040204020203" pitchFamily="34" charset="-122"/>
              </a:rPr>
              <a:t>模块</a:t>
            </a:r>
          </a:p>
        </p:txBody>
      </p:sp>
      <p:sp>
        <p:nvSpPr>
          <p:cNvPr id="17" name="Freeform 83"/>
          <p:cNvSpPr>
            <a:spLocks noChangeArrowheads="1"/>
          </p:cNvSpPr>
          <p:nvPr/>
        </p:nvSpPr>
        <p:spPr bwMode="auto">
          <a:xfrm>
            <a:off x="92209" y="826314"/>
            <a:ext cx="288000" cy="288000"/>
          </a:xfrm>
          <a:custGeom>
            <a:avLst/>
            <a:gdLst>
              <a:gd name="T0" fmla="*/ 38764526 w 602"/>
              <a:gd name="T1" fmla="*/ 78442719 h 602"/>
              <a:gd name="T2" fmla="*/ 38764526 w 602"/>
              <a:gd name="T3" fmla="*/ 78442719 h 602"/>
              <a:gd name="T4" fmla="*/ 0 w 602"/>
              <a:gd name="T5" fmla="*/ 38764526 h 602"/>
              <a:gd name="T6" fmla="*/ 38764526 w 602"/>
              <a:gd name="T7" fmla="*/ 0 h 602"/>
              <a:gd name="T8" fmla="*/ 78442719 w 602"/>
              <a:gd name="T9" fmla="*/ 38764526 h 602"/>
              <a:gd name="T10" fmla="*/ 38764526 w 602"/>
              <a:gd name="T11" fmla="*/ 78442719 h 602"/>
              <a:gd name="T12" fmla="*/ 61866665 w 602"/>
              <a:gd name="T13" fmla="*/ 16576054 h 602"/>
              <a:gd name="T14" fmla="*/ 61866665 w 602"/>
              <a:gd name="T15" fmla="*/ 16576054 h 602"/>
              <a:gd name="T16" fmla="*/ 38764526 w 602"/>
              <a:gd name="T17" fmla="*/ 38764526 h 602"/>
              <a:gd name="T18" fmla="*/ 38764526 w 602"/>
              <a:gd name="T19" fmla="*/ 7308970 h 602"/>
              <a:gd name="T20" fmla="*/ 7439751 w 602"/>
              <a:gd name="T21" fmla="*/ 38764526 h 602"/>
              <a:gd name="T22" fmla="*/ 38764526 w 602"/>
              <a:gd name="T23" fmla="*/ 71002968 h 602"/>
              <a:gd name="T24" fmla="*/ 71002968 w 602"/>
              <a:gd name="T25" fmla="*/ 38764526 h 602"/>
              <a:gd name="T26" fmla="*/ 61866665 w 602"/>
              <a:gd name="T27" fmla="*/ 16576054 h 60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02" h="602">
                <a:moveTo>
                  <a:pt x="297" y="601"/>
                </a:moveTo>
                <a:lnTo>
                  <a:pt x="297" y="601"/>
                </a:lnTo>
                <a:cubicBezTo>
                  <a:pt x="135" y="601"/>
                  <a:pt x="0" y="466"/>
                  <a:pt x="0" y="297"/>
                </a:cubicBezTo>
                <a:cubicBezTo>
                  <a:pt x="0" y="134"/>
                  <a:pt x="135" y="0"/>
                  <a:pt x="297" y="0"/>
                </a:cubicBezTo>
                <a:cubicBezTo>
                  <a:pt x="467" y="0"/>
                  <a:pt x="601" y="134"/>
                  <a:pt x="601" y="297"/>
                </a:cubicBezTo>
                <a:cubicBezTo>
                  <a:pt x="601" y="466"/>
                  <a:pt x="467" y="601"/>
                  <a:pt x="297" y="601"/>
                </a:cubicBezTo>
                <a:close/>
                <a:moveTo>
                  <a:pt x="474" y="127"/>
                </a:moveTo>
                <a:lnTo>
                  <a:pt x="474" y="127"/>
                </a:lnTo>
                <a:cubicBezTo>
                  <a:pt x="297" y="297"/>
                  <a:pt x="297" y="297"/>
                  <a:pt x="297" y="297"/>
                </a:cubicBezTo>
                <a:cubicBezTo>
                  <a:pt x="297" y="56"/>
                  <a:pt x="297" y="56"/>
                  <a:pt x="297" y="56"/>
                </a:cubicBezTo>
                <a:cubicBezTo>
                  <a:pt x="163" y="56"/>
                  <a:pt x="57" y="162"/>
                  <a:pt x="57" y="297"/>
                </a:cubicBezTo>
                <a:cubicBezTo>
                  <a:pt x="57" y="431"/>
                  <a:pt x="163" y="544"/>
                  <a:pt x="297" y="544"/>
                </a:cubicBezTo>
                <a:cubicBezTo>
                  <a:pt x="431" y="544"/>
                  <a:pt x="544" y="431"/>
                  <a:pt x="544" y="297"/>
                </a:cubicBezTo>
                <a:cubicBezTo>
                  <a:pt x="544" y="233"/>
                  <a:pt x="516" y="169"/>
                  <a:pt x="474" y="127"/>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solidFill>
                <a:prstClr val="black"/>
              </a:solidFill>
            </a:endParaRPr>
          </a:p>
        </p:txBody>
      </p:sp>
      <p:sp>
        <p:nvSpPr>
          <p:cNvPr id="18" name="TextBox 17"/>
          <p:cNvSpPr txBox="1"/>
          <p:nvPr/>
        </p:nvSpPr>
        <p:spPr>
          <a:xfrm>
            <a:off x="491316" y="1505235"/>
            <a:ext cx="11191170" cy="583493"/>
          </a:xfrm>
          <a:prstGeom prst="rect">
            <a:avLst/>
          </a:prstGeom>
          <a:noFill/>
        </p:spPr>
        <p:txBody>
          <a:bodyPr wrap="square" rtlCol="0">
            <a:spAutoFit/>
          </a:bodyPr>
          <a:lstStyle/>
          <a:p>
            <a:pPr marL="342900" indent="-342900">
              <a:lnSpc>
                <a:spcPct val="150000"/>
              </a:lnSpc>
              <a:buClr>
                <a:srgbClr val="3BBC5D"/>
              </a:buClr>
              <a:buFont typeface="Wingdings" panose="05000000000000000000" pitchFamily="2" charset="2"/>
              <a:buChar char="l"/>
            </a:pPr>
            <a:r>
              <a:rPr lang="en-US" altLang="zh-CN" sz="2400" b="1" dirty="0" smtClean="0">
                <a:solidFill>
                  <a:prstClr val="black"/>
                </a:solidFill>
                <a:latin typeface="微软雅黑 Light" panose="020B0502040204020203" pitchFamily="34" charset="-122"/>
                <a:ea typeface="微软雅黑 Light" panose="020B0502040204020203" pitchFamily="34" charset="-122"/>
              </a:rPr>
              <a:t>split</a:t>
            </a:r>
            <a:endParaRPr lang="en-US" altLang="zh-CN" sz="2400" b="1" dirty="0">
              <a:solidFill>
                <a:prstClr val="black"/>
              </a:solidFill>
              <a:latin typeface="微软雅黑 Light" panose="020B0502040204020203" pitchFamily="34" charset="-122"/>
              <a:ea typeface="微软雅黑 Light" panose="020B0502040204020203" pitchFamily="34" charset="-122"/>
            </a:endParaRPr>
          </a:p>
        </p:txBody>
      </p:sp>
      <p:sp>
        <p:nvSpPr>
          <p:cNvPr id="11" name="TextBox 17"/>
          <p:cNvSpPr txBox="1"/>
          <p:nvPr/>
        </p:nvSpPr>
        <p:spPr>
          <a:xfrm>
            <a:off x="491316" y="2088728"/>
            <a:ext cx="11191170" cy="5078313"/>
          </a:xfrm>
          <a:prstGeom prst="rect">
            <a:avLst/>
          </a:prstGeom>
          <a:noFill/>
        </p:spPr>
        <p:txBody>
          <a:bodyPr wrap="square" rtlCol="0">
            <a:spAutoFit/>
          </a:bodyPr>
          <a:lstStyle/>
          <a:p>
            <a:pPr marL="342900" indent="-342900">
              <a:lnSpc>
                <a:spcPct val="150000"/>
              </a:lnSpc>
              <a:buClr>
                <a:srgbClr val="3BBC5D"/>
              </a:buClr>
              <a:buFont typeface="Wingdings" panose="05000000000000000000" pitchFamily="2" charset="2"/>
              <a:buChar char="l"/>
            </a:pPr>
            <a:r>
              <a:rPr lang="zh-CN" altLang="en-US" sz="2400" dirty="0" smtClean="0">
                <a:latin typeface="Monaco"/>
                <a:ea typeface="微软雅黑 Light" panose="020B0502040204020203" pitchFamily="34" charset="-122"/>
              </a:rPr>
              <a:t>使用</a:t>
            </a:r>
            <a:r>
              <a:rPr lang="en-US" altLang="zh-CN" sz="2400" b="1" dirty="0" err="1">
                <a:latin typeface="Monaco"/>
                <a:ea typeface="微软雅黑 Light" panose="020B0502040204020203" pitchFamily="34" charset="-122"/>
              </a:rPr>
              <a:t>re.split</a:t>
            </a:r>
            <a:r>
              <a:rPr lang="en-US" altLang="zh-CN" sz="2400" b="1" dirty="0">
                <a:latin typeface="Monaco"/>
                <a:ea typeface="微软雅黑 Light" panose="020B0502040204020203" pitchFamily="34" charset="-122"/>
              </a:rPr>
              <a:t>(pattern</a:t>
            </a:r>
            <a:r>
              <a:rPr lang="zh-CN" altLang="en-US" sz="2400" dirty="0" smtClean="0">
                <a:latin typeface="微软雅黑 Light" panose="020B0502040204020203" pitchFamily="34" charset="-122"/>
                <a:ea typeface="微软雅黑 Light" panose="020B0502040204020203" pitchFamily="34" charset="-122"/>
              </a:rPr>
              <a:t>，</a:t>
            </a:r>
            <a:r>
              <a:rPr lang="en-US" altLang="zh-CN" sz="2400" b="1" dirty="0">
                <a:latin typeface="Monaco"/>
                <a:ea typeface="微软雅黑 Light" panose="020B0502040204020203" pitchFamily="34" charset="-122"/>
              </a:rPr>
              <a:t>string</a:t>
            </a:r>
            <a:r>
              <a:rPr lang="en-US" altLang="zh-CN" sz="2400" dirty="0" smtClean="0">
                <a:latin typeface="微软雅黑 Light" panose="020B0502040204020203" pitchFamily="34" charset="-122"/>
                <a:ea typeface="微软雅黑 Light" panose="020B0502040204020203" pitchFamily="34" charset="-122"/>
              </a:rPr>
              <a:t>)</a:t>
            </a:r>
            <a:r>
              <a:rPr lang="zh-CN" altLang="en-US" sz="2400" dirty="0" smtClean="0">
                <a:latin typeface="微软雅黑 Light" panose="020B0502040204020203" pitchFamily="34" charset="-122"/>
                <a:ea typeface="微软雅黑 Light" panose="020B0502040204020203" pitchFamily="34" charset="-122"/>
              </a:rPr>
              <a:t>可以将</a:t>
            </a:r>
            <a:r>
              <a:rPr lang="en-US" altLang="zh-CN" sz="2400" b="1" dirty="0">
                <a:latin typeface="Monaco"/>
                <a:ea typeface="微软雅黑 Light" panose="020B0502040204020203" pitchFamily="34" charset="-122"/>
              </a:rPr>
              <a:t>string</a:t>
            </a:r>
            <a:r>
              <a:rPr lang="zh-CN" altLang="en-US" sz="2400" dirty="0" smtClean="0">
                <a:latin typeface="微软雅黑 Light" panose="020B0502040204020203" pitchFamily="34" charset="-122"/>
                <a:ea typeface="微软雅黑 Light" panose="020B0502040204020203" pitchFamily="34" charset="-122"/>
              </a:rPr>
              <a:t>中所有与</a:t>
            </a:r>
            <a:r>
              <a:rPr lang="en-US" altLang="zh-CN" sz="2400" b="1" dirty="0">
                <a:latin typeface="Monaco"/>
                <a:ea typeface="微软雅黑 Light" panose="020B0502040204020203" pitchFamily="34" charset="-122"/>
              </a:rPr>
              <a:t>pattern</a:t>
            </a:r>
            <a:r>
              <a:rPr lang="zh-CN" altLang="en-US" sz="2400" dirty="0" smtClean="0">
                <a:latin typeface="微软雅黑 Light" panose="020B0502040204020203" pitchFamily="34" charset="-122"/>
                <a:ea typeface="微软雅黑 Light" panose="020B0502040204020203" pitchFamily="34" charset="-122"/>
              </a:rPr>
              <a:t>匹配的东西做为分割符，继而将字符串分割为一张表。</a:t>
            </a:r>
            <a:endParaRPr lang="en-US" altLang="zh-CN" sz="2400" dirty="0" smtClean="0">
              <a:latin typeface="微软雅黑 Light" panose="020B0502040204020203" pitchFamily="34" charset="-122"/>
              <a:ea typeface="微软雅黑 Light" panose="020B0502040204020203" pitchFamily="34" charset="-122"/>
            </a:endParaRPr>
          </a:p>
          <a:p>
            <a:pPr marL="342900" indent="-342900">
              <a:lnSpc>
                <a:spcPct val="150000"/>
              </a:lnSpc>
              <a:buClr>
                <a:srgbClr val="3BBC5D"/>
              </a:buClr>
              <a:buFont typeface="Wingdings" panose="05000000000000000000" pitchFamily="2" charset="2"/>
              <a:buChar char="l"/>
            </a:pPr>
            <a:endParaRPr lang="en-US" altLang="zh-CN" sz="2400" dirty="0">
              <a:latin typeface="微软雅黑 Light" panose="020B0502040204020203" pitchFamily="34" charset="-122"/>
              <a:ea typeface="微软雅黑 Light" panose="020B0502040204020203" pitchFamily="34" charset="-122"/>
            </a:endParaRPr>
          </a:p>
          <a:p>
            <a:pPr>
              <a:lnSpc>
                <a:spcPct val="150000"/>
              </a:lnSpc>
              <a:buClr>
                <a:srgbClr val="3BBC5D"/>
              </a:buClr>
            </a:pPr>
            <a:endParaRPr lang="en-US" altLang="zh-CN" sz="2400" dirty="0">
              <a:latin typeface="微软雅黑 Light" panose="020B0502040204020203" pitchFamily="34" charset="-122"/>
              <a:ea typeface="微软雅黑 Light" panose="020B0502040204020203" pitchFamily="34" charset="-122"/>
            </a:endParaRPr>
          </a:p>
          <a:p>
            <a:pPr marL="342900" indent="-342900">
              <a:lnSpc>
                <a:spcPct val="150000"/>
              </a:lnSpc>
              <a:buClr>
                <a:srgbClr val="3BBC5D"/>
              </a:buClr>
              <a:buFont typeface="Wingdings" panose="05000000000000000000" pitchFamily="2" charset="2"/>
              <a:buChar char="l"/>
            </a:pPr>
            <a:endParaRPr lang="en-US" altLang="zh-CN" sz="2400" dirty="0" smtClean="0">
              <a:latin typeface="微软雅黑 Light" panose="020B0502040204020203" pitchFamily="34" charset="-122"/>
              <a:ea typeface="微软雅黑 Light" panose="020B0502040204020203" pitchFamily="34" charset="-122"/>
            </a:endParaRPr>
          </a:p>
          <a:p>
            <a:pPr marL="342900" indent="-342900">
              <a:lnSpc>
                <a:spcPct val="150000"/>
              </a:lnSpc>
              <a:buClr>
                <a:srgbClr val="3BBC5D"/>
              </a:buClr>
              <a:buFont typeface="Wingdings" panose="05000000000000000000" pitchFamily="2" charset="2"/>
              <a:buChar char="l"/>
            </a:pPr>
            <a:endParaRPr lang="en-US" altLang="zh-CN" sz="2400" dirty="0">
              <a:latin typeface="微软雅黑 Light" panose="020B0502040204020203" pitchFamily="34" charset="-122"/>
              <a:ea typeface="微软雅黑 Light" panose="020B0502040204020203" pitchFamily="34" charset="-122"/>
            </a:endParaRPr>
          </a:p>
          <a:p>
            <a:pPr marL="342900" indent="-342900">
              <a:lnSpc>
                <a:spcPct val="150000"/>
              </a:lnSpc>
              <a:buClr>
                <a:srgbClr val="3BBC5D"/>
              </a:buClr>
              <a:buFont typeface="Wingdings" panose="05000000000000000000" pitchFamily="2" charset="2"/>
              <a:buChar char="l"/>
            </a:pPr>
            <a:endParaRPr lang="en-US" altLang="zh-CN" sz="2400" dirty="0" smtClean="0">
              <a:latin typeface="微软雅黑 Light" panose="020B0502040204020203" pitchFamily="34" charset="-122"/>
              <a:ea typeface="微软雅黑 Light" panose="020B0502040204020203" pitchFamily="34" charset="-122"/>
            </a:endParaRPr>
          </a:p>
          <a:p>
            <a:pPr marL="342900" indent="-342900">
              <a:lnSpc>
                <a:spcPct val="150000"/>
              </a:lnSpc>
              <a:buClr>
                <a:srgbClr val="3BBC5D"/>
              </a:buClr>
              <a:buFont typeface="Wingdings" panose="05000000000000000000" pitchFamily="2" charset="2"/>
              <a:buChar char="l"/>
            </a:pPr>
            <a:r>
              <a:rPr lang="zh-CN" altLang="en-US" sz="2400" dirty="0" smtClean="0">
                <a:latin typeface="微软雅黑 Light" panose="020B0502040204020203" pitchFamily="34" charset="-122"/>
                <a:ea typeface="微软雅黑 Light" panose="020B0502040204020203" pitchFamily="34" charset="-122"/>
              </a:rPr>
              <a:t>例如上例以所有小写字母为分隔符划分了字符串，形成列表</a:t>
            </a:r>
            <a:endParaRPr lang="en-US" altLang="zh-CN" sz="2400" dirty="0" smtClean="0">
              <a:latin typeface="微软雅黑 Light" panose="020B0502040204020203" pitchFamily="34" charset="-122"/>
              <a:ea typeface="微软雅黑 Light" panose="020B0502040204020203" pitchFamily="34" charset="-122"/>
            </a:endParaRPr>
          </a:p>
          <a:p>
            <a:pPr marL="342900" indent="-342900">
              <a:lnSpc>
                <a:spcPct val="150000"/>
              </a:lnSpc>
              <a:buClr>
                <a:srgbClr val="3BBC5D"/>
              </a:buClr>
              <a:buFont typeface="Wingdings" panose="05000000000000000000" pitchFamily="2" charset="2"/>
              <a:buChar char="l"/>
            </a:pPr>
            <a:endParaRPr lang="en-US" altLang="zh-CN" sz="2400" dirty="0" smtClean="0">
              <a:solidFill>
                <a:prstClr val="black"/>
              </a:solidFill>
              <a:latin typeface="微软雅黑 Light" panose="020B0502040204020203" pitchFamily="34" charset="-122"/>
              <a:ea typeface="微软雅黑 Light" panose="020B0502040204020203" pitchFamily="34" charset="-122"/>
            </a:endParaRPr>
          </a:p>
        </p:txBody>
      </p:sp>
      <p:pic>
        <p:nvPicPr>
          <p:cNvPr id="3" name="图片 2"/>
          <p:cNvPicPr>
            <a:picLocks noChangeAspect="1"/>
          </p:cNvPicPr>
          <p:nvPr/>
        </p:nvPicPr>
        <p:blipFill>
          <a:blip r:embed="rId3">
            <a:extLst>
              <a:ext uri="{BEBA8EAE-BF5A-486C-A8C5-ECC9F3942E4B}">
                <a14:imgProps xmlns:a14="http://schemas.microsoft.com/office/drawing/2010/main" xmlns="">
                  <a14:imgLayer r:embed="rId4">
                    <a14:imgEffect>
                      <a14:sharpenSoften amount="50000"/>
                    </a14:imgEffect>
                  </a14:imgLayer>
                </a14:imgProps>
              </a:ext>
            </a:extLst>
          </a:blip>
          <a:stretch>
            <a:fillRect/>
          </a:stretch>
        </p:blipFill>
        <p:spPr>
          <a:xfrm>
            <a:off x="479376" y="3383107"/>
            <a:ext cx="8857440" cy="2449656"/>
          </a:xfrm>
          <a:prstGeom prst="rect">
            <a:avLst/>
          </a:prstGeom>
        </p:spPr>
      </p:pic>
    </p:spTree>
    <p:extLst>
      <p:ext uri="{BB962C8B-B14F-4D97-AF65-F5344CB8AC3E}">
        <p14:creationId xmlns:p14="http://schemas.microsoft.com/office/powerpoint/2010/main" xmlns="" val="105280854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28"/>
          <p:cNvSpPr/>
          <p:nvPr/>
        </p:nvSpPr>
        <p:spPr>
          <a:xfrm>
            <a:off x="-18898" y="671163"/>
            <a:ext cx="510214"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
        <p:nvSpPr>
          <p:cNvPr id="7" name="矩形 6"/>
          <p:cNvSpPr/>
          <p:nvPr/>
        </p:nvSpPr>
        <p:spPr>
          <a:xfrm>
            <a:off x="479376" y="671163"/>
            <a:ext cx="4426698" cy="598302"/>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8" name="Freeform 83"/>
          <p:cNvSpPr>
            <a:spLocks noChangeArrowheads="1"/>
          </p:cNvSpPr>
          <p:nvPr/>
        </p:nvSpPr>
        <p:spPr bwMode="auto">
          <a:xfrm>
            <a:off x="92209" y="826314"/>
            <a:ext cx="288000" cy="288000"/>
          </a:xfrm>
          <a:custGeom>
            <a:avLst/>
            <a:gdLst>
              <a:gd name="T0" fmla="*/ 38764526 w 602"/>
              <a:gd name="T1" fmla="*/ 78442719 h 602"/>
              <a:gd name="T2" fmla="*/ 38764526 w 602"/>
              <a:gd name="T3" fmla="*/ 78442719 h 602"/>
              <a:gd name="T4" fmla="*/ 0 w 602"/>
              <a:gd name="T5" fmla="*/ 38764526 h 602"/>
              <a:gd name="T6" fmla="*/ 38764526 w 602"/>
              <a:gd name="T7" fmla="*/ 0 h 602"/>
              <a:gd name="T8" fmla="*/ 78442719 w 602"/>
              <a:gd name="T9" fmla="*/ 38764526 h 602"/>
              <a:gd name="T10" fmla="*/ 38764526 w 602"/>
              <a:gd name="T11" fmla="*/ 78442719 h 602"/>
              <a:gd name="T12" fmla="*/ 61866665 w 602"/>
              <a:gd name="T13" fmla="*/ 16576054 h 602"/>
              <a:gd name="T14" fmla="*/ 61866665 w 602"/>
              <a:gd name="T15" fmla="*/ 16576054 h 602"/>
              <a:gd name="T16" fmla="*/ 38764526 w 602"/>
              <a:gd name="T17" fmla="*/ 38764526 h 602"/>
              <a:gd name="T18" fmla="*/ 38764526 w 602"/>
              <a:gd name="T19" fmla="*/ 7308970 h 602"/>
              <a:gd name="T20" fmla="*/ 7439751 w 602"/>
              <a:gd name="T21" fmla="*/ 38764526 h 602"/>
              <a:gd name="T22" fmla="*/ 38764526 w 602"/>
              <a:gd name="T23" fmla="*/ 71002968 h 602"/>
              <a:gd name="T24" fmla="*/ 71002968 w 602"/>
              <a:gd name="T25" fmla="*/ 38764526 h 602"/>
              <a:gd name="T26" fmla="*/ 61866665 w 602"/>
              <a:gd name="T27" fmla="*/ 16576054 h 60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02" h="602">
                <a:moveTo>
                  <a:pt x="297" y="601"/>
                </a:moveTo>
                <a:lnTo>
                  <a:pt x="297" y="601"/>
                </a:lnTo>
                <a:cubicBezTo>
                  <a:pt x="135" y="601"/>
                  <a:pt x="0" y="466"/>
                  <a:pt x="0" y="297"/>
                </a:cubicBezTo>
                <a:cubicBezTo>
                  <a:pt x="0" y="134"/>
                  <a:pt x="135" y="0"/>
                  <a:pt x="297" y="0"/>
                </a:cubicBezTo>
                <a:cubicBezTo>
                  <a:pt x="467" y="0"/>
                  <a:pt x="601" y="134"/>
                  <a:pt x="601" y="297"/>
                </a:cubicBezTo>
                <a:cubicBezTo>
                  <a:pt x="601" y="466"/>
                  <a:pt x="467" y="601"/>
                  <a:pt x="297" y="601"/>
                </a:cubicBezTo>
                <a:close/>
                <a:moveTo>
                  <a:pt x="474" y="127"/>
                </a:moveTo>
                <a:lnTo>
                  <a:pt x="474" y="127"/>
                </a:lnTo>
                <a:cubicBezTo>
                  <a:pt x="297" y="297"/>
                  <a:pt x="297" y="297"/>
                  <a:pt x="297" y="297"/>
                </a:cubicBezTo>
                <a:cubicBezTo>
                  <a:pt x="297" y="56"/>
                  <a:pt x="297" y="56"/>
                  <a:pt x="297" y="56"/>
                </a:cubicBezTo>
                <a:cubicBezTo>
                  <a:pt x="163" y="56"/>
                  <a:pt x="57" y="162"/>
                  <a:pt x="57" y="297"/>
                </a:cubicBezTo>
                <a:cubicBezTo>
                  <a:pt x="57" y="431"/>
                  <a:pt x="163" y="544"/>
                  <a:pt x="297" y="544"/>
                </a:cubicBezTo>
                <a:cubicBezTo>
                  <a:pt x="431" y="544"/>
                  <a:pt x="544" y="431"/>
                  <a:pt x="544" y="297"/>
                </a:cubicBezTo>
                <a:cubicBezTo>
                  <a:pt x="544" y="233"/>
                  <a:pt x="516" y="169"/>
                  <a:pt x="474" y="127"/>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solidFill>
                <a:prstClr val="black"/>
              </a:solidFill>
            </a:endParaRPr>
          </a:p>
        </p:txBody>
      </p:sp>
      <p:sp>
        <p:nvSpPr>
          <p:cNvPr id="9" name="文本框 5"/>
          <p:cNvSpPr txBox="1"/>
          <p:nvPr/>
        </p:nvSpPr>
        <p:spPr>
          <a:xfrm>
            <a:off x="953786" y="709485"/>
            <a:ext cx="3774062" cy="523220"/>
          </a:xfrm>
          <a:prstGeom prst="rect">
            <a:avLst/>
          </a:prstGeom>
          <a:noFill/>
        </p:spPr>
        <p:txBody>
          <a:bodyPr wrap="square" rtlCol="0">
            <a:spAutoFit/>
          </a:bodyPr>
          <a:lstStyle/>
          <a:p>
            <a:r>
              <a:rPr lang="zh-CN" altLang="en-US" sz="2800" dirty="0" smtClean="0">
                <a:solidFill>
                  <a:prstClr val="white"/>
                </a:solidFill>
                <a:latin typeface="微软雅黑 Light" panose="020B0502040204020203" pitchFamily="34" charset="-122"/>
                <a:ea typeface="微软雅黑 Light" panose="020B0502040204020203" pitchFamily="34" charset="-122"/>
              </a:rPr>
              <a:t>数据集变量及相关含义</a:t>
            </a:r>
            <a:endParaRPr lang="zh-CN" altLang="en-US" sz="2800" dirty="0">
              <a:solidFill>
                <a:prstClr val="white"/>
              </a:solidFill>
              <a:latin typeface="微软雅黑 Light" panose="020B0502040204020203" pitchFamily="34" charset="-122"/>
              <a:ea typeface="微软雅黑 Light" panose="020B0502040204020203" pitchFamily="34" charset="-122"/>
            </a:endParaRPr>
          </a:p>
        </p:txBody>
      </p:sp>
      <p:pic>
        <p:nvPicPr>
          <p:cNvPr id="3" name="图片 2"/>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767408" y="1328747"/>
            <a:ext cx="6113330" cy="5482986"/>
          </a:xfrm>
          <a:prstGeom prst="rect">
            <a:avLst/>
          </a:prstGeom>
        </p:spPr>
      </p:pic>
      <p:pic>
        <p:nvPicPr>
          <p:cNvPr id="10" name="图片 9"/>
          <p:cNvPicPr>
            <a:picLocks noChangeAspect="1"/>
          </p:cNvPicPr>
          <p:nvPr/>
        </p:nvPicPr>
        <p:blipFill>
          <a:blip r:embed="rId5" cstate="print">
            <a:extLst>
              <a:ext uri="{28A0092B-C50C-407E-A947-70E740481C1C}">
                <a14:useLocalDpi xmlns:a14="http://schemas.microsoft.com/office/drawing/2010/main" xmlns="" val="0"/>
              </a:ext>
            </a:extLst>
          </a:blip>
          <a:stretch>
            <a:fillRect/>
          </a:stretch>
        </p:blipFill>
        <p:spPr>
          <a:xfrm>
            <a:off x="6881730" y="1556792"/>
            <a:ext cx="4901342" cy="1584454"/>
          </a:xfrm>
          <a:prstGeom prst="rect">
            <a:avLst/>
          </a:prstGeom>
        </p:spPr>
      </p:pic>
      <p:sp>
        <p:nvSpPr>
          <p:cNvPr id="11" name="内容占位符 1"/>
          <p:cNvSpPr>
            <a:spLocks noGrp="1"/>
          </p:cNvSpPr>
          <p:nvPr>
            <p:ph idx="1"/>
          </p:nvPr>
        </p:nvSpPr>
        <p:spPr>
          <a:xfrm>
            <a:off x="7437058" y="3645024"/>
            <a:ext cx="3788702" cy="4786668"/>
          </a:xfrm>
        </p:spPr>
        <p:txBody>
          <a:bodyPr>
            <a:normAutofit/>
          </a:bodyPr>
          <a:lstStyle/>
          <a:p>
            <a:pPr>
              <a:lnSpc>
                <a:spcPct val="150000"/>
              </a:lnSpc>
            </a:pPr>
            <a:r>
              <a:rPr kumimoji="1" lang="zh-CN" altLang="en-US" sz="2400" dirty="0" smtClean="0"/>
              <a:t>公开数据集资源</a:t>
            </a:r>
            <a:r>
              <a:rPr kumimoji="1" lang="en-US" altLang="zh-CN" sz="2400" dirty="0" smtClean="0"/>
              <a:t/>
            </a:r>
            <a:br>
              <a:rPr kumimoji="1" lang="en-US" altLang="zh-CN" sz="2400" dirty="0" smtClean="0"/>
            </a:br>
            <a:r>
              <a:rPr kumimoji="1" lang="en-US" altLang="zh-CN" sz="2400" dirty="0" smtClean="0"/>
              <a:t>UCI</a:t>
            </a:r>
            <a:r>
              <a:rPr kumimoji="1" lang="zh-CN" altLang="en-US" sz="2400" dirty="0" smtClean="0"/>
              <a:t>数据集</a:t>
            </a:r>
            <a:r>
              <a:rPr kumimoji="1" lang="en-US" altLang="zh-CN" sz="2400" dirty="0"/>
              <a:t/>
            </a:r>
            <a:br>
              <a:rPr kumimoji="1" lang="en-US" altLang="zh-CN" sz="2400" dirty="0"/>
            </a:br>
            <a:r>
              <a:rPr kumimoji="1" lang="en-US" altLang="zh-CN" sz="2400" b="1" dirty="0" err="1" smtClean="0"/>
              <a:t>Kaggle</a:t>
            </a:r>
            <a:r>
              <a:rPr kumimoji="1" lang="zh-CN" altLang="en-US" sz="2400" b="1" dirty="0" smtClean="0"/>
              <a:t>数据集</a:t>
            </a:r>
            <a:r>
              <a:rPr kumimoji="1" lang="en-US" altLang="zh-CN" sz="2400" b="1" dirty="0"/>
              <a:t/>
            </a:r>
            <a:br>
              <a:rPr kumimoji="1" lang="en-US" altLang="zh-CN" sz="2400" b="1" dirty="0"/>
            </a:br>
            <a:r>
              <a:rPr kumimoji="1" lang="en-US" altLang="zh-CN" sz="2400" dirty="0" smtClean="0"/>
              <a:t>Yahoo</a:t>
            </a:r>
            <a:r>
              <a:rPr kumimoji="1" lang="zh-CN" altLang="en-US" sz="2400" dirty="0" smtClean="0"/>
              <a:t>！股票价格数据</a:t>
            </a:r>
            <a:r>
              <a:rPr kumimoji="1" lang="en-US" altLang="zh-CN" sz="2400" dirty="0"/>
              <a:t/>
            </a:r>
            <a:br>
              <a:rPr kumimoji="1" lang="en-US" altLang="zh-CN" sz="2400" dirty="0"/>
            </a:br>
            <a:r>
              <a:rPr kumimoji="1" lang="mr-IN" altLang="zh-CN" sz="2400" dirty="0" smtClean="0"/>
              <a:t>……</a:t>
            </a:r>
            <a:endParaRPr kumimoji="1" lang="zh-CN" altLang="en-US" dirty="0"/>
          </a:p>
        </p:txBody>
      </p:sp>
      <p:sp>
        <p:nvSpPr>
          <p:cNvPr id="2" name="日期占位符 1"/>
          <p:cNvSpPr>
            <a:spLocks noGrp="1"/>
          </p:cNvSpPr>
          <p:nvPr>
            <p:ph type="dt" sz="half" idx="10"/>
          </p:nvPr>
        </p:nvSpPr>
        <p:spPr/>
        <p:txBody>
          <a:bodyPr/>
          <a:lstStyle/>
          <a:p>
            <a:fld id="{1813B9A5-EDB5-43D6-8638-9900F6610B0C}" type="datetime1">
              <a:rPr lang="zh-CN" altLang="en-US" smtClean="0"/>
              <a:pPr/>
              <a:t>2019/9/8</a:t>
            </a:fld>
            <a:endParaRPr lang="zh-CN" altLang="en-US"/>
          </a:p>
        </p:txBody>
      </p:sp>
      <p:sp>
        <p:nvSpPr>
          <p:cNvPr id="4" name="灯片编号占位符 3"/>
          <p:cNvSpPr>
            <a:spLocks noGrp="1"/>
          </p:cNvSpPr>
          <p:nvPr>
            <p:ph type="sldNum" sz="quarter" idx="12"/>
          </p:nvPr>
        </p:nvSpPr>
        <p:spPr/>
        <p:txBody>
          <a:bodyPr/>
          <a:lstStyle/>
          <a:p>
            <a:fld id="{370D8578-DDD4-487D-A316-C8E65CC577E1}" type="slidenum">
              <a:rPr lang="zh-CN" altLang="en-US" smtClean="0"/>
              <a:pPr/>
              <a:t>32</a:t>
            </a:fld>
            <a:endParaRPr lang="zh-CN" altLang="en-US"/>
          </a:p>
        </p:txBody>
      </p:sp>
      <p:graphicFrame>
        <p:nvGraphicFramePr>
          <p:cNvPr id="14" name="对象 13"/>
          <p:cNvGraphicFramePr>
            <a:graphicFrameLocks noChangeAspect="1"/>
          </p:cNvGraphicFramePr>
          <p:nvPr>
            <p:extLst>
              <p:ext uri="{D42A27DB-BD31-4B8C-83A1-F6EECF244321}">
                <p14:modId xmlns:p14="http://schemas.microsoft.com/office/powerpoint/2010/main" xmlns="" val="2887430885"/>
              </p:ext>
            </p:extLst>
          </p:nvPr>
        </p:nvGraphicFramePr>
        <p:xfrm>
          <a:off x="10128448" y="295147"/>
          <a:ext cx="914400" cy="828675"/>
        </p:xfrm>
        <a:graphic>
          <a:graphicData uri="http://schemas.openxmlformats.org/presentationml/2006/ole">
            <p:oleObj spid="_x0000_s2057" name="启用了宏的工作表" showAsIcon="1" r:id="rId6" imgW="914400" imgH="828720" progId="Excel.SheetMacroEnabled.12">
              <p:embed/>
            </p:oleObj>
          </a:graphicData>
        </a:graphic>
      </p:graphicFrame>
    </p:spTree>
    <p:extLst>
      <p:ext uri="{BB962C8B-B14F-4D97-AF65-F5344CB8AC3E}">
        <p14:creationId xmlns:p14="http://schemas.microsoft.com/office/powerpoint/2010/main" xmlns="" val="2422596997"/>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5"/>
          <p:cNvSpPr txBox="1"/>
          <p:nvPr/>
        </p:nvSpPr>
        <p:spPr>
          <a:xfrm>
            <a:off x="911424" y="836712"/>
            <a:ext cx="2664296" cy="400110"/>
          </a:xfrm>
          <a:prstGeom prst="rect">
            <a:avLst/>
          </a:prstGeom>
          <a:noFill/>
        </p:spPr>
        <p:txBody>
          <a:bodyPr wrap="square" rtlCol="0">
            <a:spAutoFit/>
          </a:bodyPr>
          <a:lstStyle/>
          <a:p>
            <a:r>
              <a:rPr lang="zh-CN" altLang="en-US" sz="2000" dirty="0">
                <a:solidFill>
                  <a:prstClr val="white"/>
                </a:solidFill>
                <a:latin typeface="微软雅黑 Light" panose="020B0502040204020203" pitchFamily="34" charset="-122"/>
                <a:ea typeface="微软雅黑 Light" panose="020B0502040204020203" pitchFamily="34" charset="-122"/>
              </a:rPr>
              <a:t>聚类分析</a:t>
            </a:r>
          </a:p>
        </p:txBody>
      </p:sp>
      <p:sp>
        <p:nvSpPr>
          <p:cNvPr id="14" name="矩形 28"/>
          <p:cNvSpPr/>
          <p:nvPr/>
        </p:nvSpPr>
        <p:spPr>
          <a:xfrm>
            <a:off x="-18898" y="671163"/>
            <a:ext cx="510214" cy="598302"/>
          </a:xfrm>
          <a:prstGeom prst="rect">
            <a:avLst/>
          </a:prstGeom>
          <a:solidFill>
            <a:srgbClr val="3BBC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
        <p:nvSpPr>
          <p:cNvPr id="15" name="矩形 4"/>
          <p:cNvSpPr/>
          <p:nvPr/>
        </p:nvSpPr>
        <p:spPr>
          <a:xfrm>
            <a:off x="479376" y="674237"/>
            <a:ext cx="2058726" cy="595228"/>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6" name="文本框 5"/>
          <p:cNvSpPr txBox="1"/>
          <p:nvPr/>
        </p:nvSpPr>
        <p:spPr>
          <a:xfrm>
            <a:off x="953786" y="709485"/>
            <a:ext cx="3414022" cy="523220"/>
          </a:xfrm>
          <a:prstGeom prst="rect">
            <a:avLst/>
          </a:prstGeom>
          <a:noFill/>
        </p:spPr>
        <p:txBody>
          <a:bodyPr wrap="square" rtlCol="0">
            <a:spAutoFit/>
          </a:bodyPr>
          <a:lstStyle/>
          <a:p>
            <a:r>
              <a:rPr lang="en-US" altLang="zh-CN" sz="2800" dirty="0">
                <a:solidFill>
                  <a:prstClr val="white"/>
                </a:solidFill>
                <a:latin typeface="微软雅黑 Light" panose="020B0502040204020203" pitchFamily="34" charset="-122"/>
                <a:ea typeface="微软雅黑 Light" panose="020B0502040204020203" pitchFamily="34" charset="-122"/>
              </a:rPr>
              <a:t>re</a:t>
            </a:r>
            <a:r>
              <a:rPr lang="zh-CN" altLang="en-US" sz="2800" dirty="0">
                <a:solidFill>
                  <a:prstClr val="white"/>
                </a:solidFill>
                <a:latin typeface="微软雅黑 Light" panose="020B0502040204020203" pitchFamily="34" charset="-122"/>
                <a:ea typeface="微软雅黑 Light" panose="020B0502040204020203" pitchFamily="34" charset="-122"/>
              </a:rPr>
              <a:t>模块</a:t>
            </a:r>
          </a:p>
        </p:txBody>
      </p:sp>
      <p:sp>
        <p:nvSpPr>
          <p:cNvPr id="17" name="Freeform 83"/>
          <p:cNvSpPr>
            <a:spLocks noChangeArrowheads="1"/>
          </p:cNvSpPr>
          <p:nvPr/>
        </p:nvSpPr>
        <p:spPr bwMode="auto">
          <a:xfrm>
            <a:off x="92209" y="826314"/>
            <a:ext cx="288000" cy="288000"/>
          </a:xfrm>
          <a:custGeom>
            <a:avLst/>
            <a:gdLst>
              <a:gd name="T0" fmla="*/ 38764526 w 602"/>
              <a:gd name="T1" fmla="*/ 78442719 h 602"/>
              <a:gd name="T2" fmla="*/ 38764526 w 602"/>
              <a:gd name="T3" fmla="*/ 78442719 h 602"/>
              <a:gd name="T4" fmla="*/ 0 w 602"/>
              <a:gd name="T5" fmla="*/ 38764526 h 602"/>
              <a:gd name="T6" fmla="*/ 38764526 w 602"/>
              <a:gd name="T7" fmla="*/ 0 h 602"/>
              <a:gd name="T8" fmla="*/ 78442719 w 602"/>
              <a:gd name="T9" fmla="*/ 38764526 h 602"/>
              <a:gd name="T10" fmla="*/ 38764526 w 602"/>
              <a:gd name="T11" fmla="*/ 78442719 h 602"/>
              <a:gd name="T12" fmla="*/ 61866665 w 602"/>
              <a:gd name="T13" fmla="*/ 16576054 h 602"/>
              <a:gd name="T14" fmla="*/ 61866665 w 602"/>
              <a:gd name="T15" fmla="*/ 16576054 h 602"/>
              <a:gd name="T16" fmla="*/ 38764526 w 602"/>
              <a:gd name="T17" fmla="*/ 38764526 h 602"/>
              <a:gd name="T18" fmla="*/ 38764526 w 602"/>
              <a:gd name="T19" fmla="*/ 7308970 h 602"/>
              <a:gd name="T20" fmla="*/ 7439751 w 602"/>
              <a:gd name="T21" fmla="*/ 38764526 h 602"/>
              <a:gd name="T22" fmla="*/ 38764526 w 602"/>
              <a:gd name="T23" fmla="*/ 71002968 h 602"/>
              <a:gd name="T24" fmla="*/ 71002968 w 602"/>
              <a:gd name="T25" fmla="*/ 38764526 h 602"/>
              <a:gd name="T26" fmla="*/ 61866665 w 602"/>
              <a:gd name="T27" fmla="*/ 16576054 h 60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02" h="602">
                <a:moveTo>
                  <a:pt x="297" y="601"/>
                </a:moveTo>
                <a:lnTo>
                  <a:pt x="297" y="601"/>
                </a:lnTo>
                <a:cubicBezTo>
                  <a:pt x="135" y="601"/>
                  <a:pt x="0" y="466"/>
                  <a:pt x="0" y="297"/>
                </a:cubicBezTo>
                <a:cubicBezTo>
                  <a:pt x="0" y="134"/>
                  <a:pt x="135" y="0"/>
                  <a:pt x="297" y="0"/>
                </a:cubicBezTo>
                <a:cubicBezTo>
                  <a:pt x="467" y="0"/>
                  <a:pt x="601" y="134"/>
                  <a:pt x="601" y="297"/>
                </a:cubicBezTo>
                <a:cubicBezTo>
                  <a:pt x="601" y="466"/>
                  <a:pt x="467" y="601"/>
                  <a:pt x="297" y="601"/>
                </a:cubicBezTo>
                <a:close/>
                <a:moveTo>
                  <a:pt x="474" y="127"/>
                </a:moveTo>
                <a:lnTo>
                  <a:pt x="474" y="127"/>
                </a:lnTo>
                <a:cubicBezTo>
                  <a:pt x="297" y="297"/>
                  <a:pt x="297" y="297"/>
                  <a:pt x="297" y="297"/>
                </a:cubicBezTo>
                <a:cubicBezTo>
                  <a:pt x="297" y="56"/>
                  <a:pt x="297" y="56"/>
                  <a:pt x="297" y="56"/>
                </a:cubicBezTo>
                <a:cubicBezTo>
                  <a:pt x="163" y="56"/>
                  <a:pt x="57" y="162"/>
                  <a:pt x="57" y="297"/>
                </a:cubicBezTo>
                <a:cubicBezTo>
                  <a:pt x="57" y="431"/>
                  <a:pt x="163" y="544"/>
                  <a:pt x="297" y="544"/>
                </a:cubicBezTo>
                <a:cubicBezTo>
                  <a:pt x="431" y="544"/>
                  <a:pt x="544" y="431"/>
                  <a:pt x="544" y="297"/>
                </a:cubicBezTo>
                <a:cubicBezTo>
                  <a:pt x="544" y="233"/>
                  <a:pt x="516" y="169"/>
                  <a:pt x="474" y="127"/>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solidFill>
                <a:prstClr val="black"/>
              </a:solidFill>
            </a:endParaRPr>
          </a:p>
        </p:txBody>
      </p:sp>
      <p:sp>
        <p:nvSpPr>
          <p:cNvPr id="18" name="TextBox 17"/>
          <p:cNvSpPr txBox="1"/>
          <p:nvPr/>
        </p:nvSpPr>
        <p:spPr>
          <a:xfrm>
            <a:off x="491316" y="1505235"/>
            <a:ext cx="11191170" cy="583493"/>
          </a:xfrm>
          <a:prstGeom prst="rect">
            <a:avLst/>
          </a:prstGeom>
          <a:noFill/>
        </p:spPr>
        <p:txBody>
          <a:bodyPr wrap="square" rtlCol="0">
            <a:spAutoFit/>
          </a:bodyPr>
          <a:lstStyle/>
          <a:p>
            <a:pPr marL="342900" indent="-342900">
              <a:lnSpc>
                <a:spcPct val="150000"/>
              </a:lnSpc>
              <a:buClr>
                <a:srgbClr val="3BBC5D"/>
              </a:buClr>
              <a:buFont typeface="Wingdings" panose="05000000000000000000" pitchFamily="2" charset="2"/>
              <a:buChar char="l"/>
            </a:pPr>
            <a:r>
              <a:rPr lang="en-US" altLang="zh-CN" sz="2400" b="1" dirty="0" smtClean="0">
                <a:solidFill>
                  <a:prstClr val="black"/>
                </a:solidFill>
                <a:latin typeface="微软雅黑 Light" panose="020B0502040204020203" pitchFamily="34" charset="-122"/>
                <a:ea typeface="微软雅黑 Light" panose="020B0502040204020203" pitchFamily="34" charset="-122"/>
              </a:rPr>
              <a:t>split</a:t>
            </a:r>
            <a:endParaRPr lang="en-US" altLang="zh-CN" sz="2400" b="1" dirty="0">
              <a:solidFill>
                <a:prstClr val="black"/>
              </a:solidFill>
              <a:latin typeface="微软雅黑 Light" panose="020B0502040204020203" pitchFamily="34" charset="-122"/>
              <a:ea typeface="微软雅黑 Light" panose="020B0502040204020203" pitchFamily="34" charset="-122"/>
            </a:endParaRPr>
          </a:p>
        </p:txBody>
      </p:sp>
      <p:sp>
        <p:nvSpPr>
          <p:cNvPr id="11" name="TextBox 17"/>
          <p:cNvSpPr txBox="1"/>
          <p:nvPr/>
        </p:nvSpPr>
        <p:spPr>
          <a:xfrm>
            <a:off x="491316" y="2088728"/>
            <a:ext cx="11191170" cy="5078313"/>
          </a:xfrm>
          <a:prstGeom prst="rect">
            <a:avLst/>
          </a:prstGeom>
          <a:noFill/>
        </p:spPr>
        <p:txBody>
          <a:bodyPr wrap="square" rtlCol="0">
            <a:spAutoFit/>
          </a:bodyPr>
          <a:lstStyle/>
          <a:p>
            <a:pPr marL="342900" indent="-342900">
              <a:lnSpc>
                <a:spcPct val="150000"/>
              </a:lnSpc>
              <a:buClr>
                <a:srgbClr val="3BBC5D"/>
              </a:buClr>
              <a:buFont typeface="Wingdings" panose="05000000000000000000" pitchFamily="2" charset="2"/>
              <a:buChar char="l"/>
            </a:pPr>
            <a:r>
              <a:rPr lang="zh-CN" altLang="en-US" sz="2400" dirty="0" smtClean="0">
                <a:latin typeface="Monaco"/>
                <a:ea typeface="微软雅黑 Light" panose="020B0502040204020203" pitchFamily="34" charset="-122"/>
              </a:rPr>
              <a:t>要注意</a:t>
            </a:r>
            <a:r>
              <a:rPr lang="en-US" altLang="zh-CN" sz="2400" b="1" dirty="0">
                <a:latin typeface="Monaco"/>
                <a:ea typeface="微软雅黑 Light" panose="020B0502040204020203" pitchFamily="34" charset="-122"/>
              </a:rPr>
              <a:t>re</a:t>
            </a:r>
            <a:r>
              <a:rPr lang="zh-CN" altLang="en-US" sz="2400" dirty="0" smtClean="0">
                <a:latin typeface="Monaco"/>
                <a:ea typeface="微软雅黑 Light" panose="020B0502040204020203" pitchFamily="34" charset="-122"/>
              </a:rPr>
              <a:t>中函数都是贪婪匹配的，</a:t>
            </a:r>
            <a:r>
              <a:rPr lang="en-US" altLang="zh-CN" sz="2400" b="1" dirty="0">
                <a:latin typeface="Monaco"/>
                <a:ea typeface="微软雅黑 Light" panose="020B0502040204020203" pitchFamily="34" charset="-122"/>
              </a:rPr>
              <a:t>split</a:t>
            </a:r>
            <a:r>
              <a:rPr lang="zh-CN" altLang="en-US" sz="2400" dirty="0" smtClean="0">
                <a:latin typeface="Monaco"/>
                <a:ea typeface="微软雅黑 Light" panose="020B0502040204020203" pitchFamily="34" charset="-122"/>
              </a:rPr>
              <a:t>也不例外</a:t>
            </a:r>
            <a:endParaRPr lang="en-US" altLang="zh-CN" sz="2400" dirty="0">
              <a:latin typeface="微软雅黑 Light" panose="020B0502040204020203" pitchFamily="34" charset="-122"/>
              <a:ea typeface="微软雅黑 Light" panose="020B0502040204020203" pitchFamily="34" charset="-122"/>
            </a:endParaRPr>
          </a:p>
          <a:p>
            <a:pPr>
              <a:lnSpc>
                <a:spcPct val="150000"/>
              </a:lnSpc>
              <a:buClr>
                <a:srgbClr val="3BBC5D"/>
              </a:buClr>
            </a:pPr>
            <a:endParaRPr lang="en-US" altLang="zh-CN" sz="2400" dirty="0">
              <a:latin typeface="微软雅黑 Light" panose="020B0502040204020203" pitchFamily="34" charset="-122"/>
              <a:ea typeface="微软雅黑 Light" panose="020B0502040204020203" pitchFamily="34" charset="-122"/>
            </a:endParaRPr>
          </a:p>
          <a:p>
            <a:pPr marL="342900" indent="-342900">
              <a:lnSpc>
                <a:spcPct val="150000"/>
              </a:lnSpc>
              <a:buClr>
                <a:srgbClr val="3BBC5D"/>
              </a:buClr>
              <a:buFont typeface="Wingdings" panose="05000000000000000000" pitchFamily="2" charset="2"/>
              <a:buChar char="l"/>
            </a:pPr>
            <a:endParaRPr lang="en-US" altLang="zh-CN" sz="2400" dirty="0" smtClean="0">
              <a:latin typeface="微软雅黑 Light" panose="020B0502040204020203" pitchFamily="34" charset="-122"/>
              <a:ea typeface="微软雅黑 Light" panose="020B0502040204020203" pitchFamily="34" charset="-122"/>
            </a:endParaRPr>
          </a:p>
          <a:p>
            <a:pPr marL="342900" indent="-342900">
              <a:lnSpc>
                <a:spcPct val="150000"/>
              </a:lnSpc>
              <a:buClr>
                <a:srgbClr val="3BBC5D"/>
              </a:buClr>
              <a:buFont typeface="Wingdings" panose="05000000000000000000" pitchFamily="2" charset="2"/>
              <a:buChar char="l"/>
            </a:pPr>
            <a:endParaRPr lang="en-US" altLang="zh-CN" sz="2400" dirty="0">
              <a:latin typeface="微软雅黑 Light" panose="020B0502040204020203" pitchFamily="34" charset="-122"/>
              <a:ea typeface="微软雅黑 Light" panose="020B0502040204020203" pitchFamily="34" charset="-122"/>
            </a:endParaRPr>
          </a:p>
          <a:p>
            <a:pPr marL="342900" indent="-342900">
              <a:lnSpc>
                <a:spcPct val="150000"/>
              </a:lnSpc>
              <a:buClr>
                <a:srgbClr val="3BBC5D"/>
              </a:buClr>
              <a:buFont typeface="Wingdings" panose="05000000000000000000" pitchFamily="2" charset="2"/>
              <a:buChar char="l"/>
            </a:pPr>
            <a:endParaRPr lang="en-US" altLang="zh-CN" sz="2400" dirty="0" smtClean="0">
              <a:latin typeface="微软雅黑 Light" panose="020B0502040204020203" pitchFamily="34" charset="-122"/>
              <a:ea typeface="微软雅黑 Light" panose="020B0502040204020203" pitchFamily="34" charset="-122"/>
            </a:endParaRPr>
          </a:p>
          <a:p>
            <a:pPr marL="342900" indent="-342900">
              <a:lnSpc>
                <a:spcPct val="150000"/>
              </a:lnSpc>
              <a:buClr>
                <a:srgbClr val="3BBC5D"/>
              </a:buClr>
              <a:buFont typeface="Wingdings" panose="05000000000000000000" pitchFamily="2" charset="2"/>
              <a:buChar char="l"/>
            </a:pPr>
            <a:endParaRPr lang="en-US" altLang="zh-CN" sz="2400" dirty="0" smtClean="0">
              <a:latin typeface="微软雅黑 Light" panose="020B0502040204020203" pitchFamily="34" charset="-122"/>
              <a:ea typeface="微软雅黑 Light" panose="020B0502040204020203" pitchFamily="34" charset="-122"/>
            </a:endParaRPr>
          </a:p>
          <a:p>
            <a:pPr marL="342900" indent="-342900">
              <a:lnSpc>
                <a:spcPct val="150000"/>
              </a:lnSpc>
              <a:buClr>
                <a:srgbClr val="3BBC5D"/>
              </a:buClr>
              <a:buFont typeface="Wingdings" panose="05000000000000000000" pitchFamily="2" charset="2"/>
              <a:buChar char="l"/>
            </a:pPr>
            <a:r>
              <a:rPr lang="zh-CN" altLang="en-US" sz="2400" dirty="0" smtClean="0">
                <a:latin typeface="微软雅黑 Light" panose="020B0502040204020203" pitchFamily="34" charset="-122"/>
                <a:ea typeface="微软雅黑 Light" panose="020B0502040204020203" pitchFamily="34" charset="-122"/>
              </a:rPr>
              <a:t>例如上例以所有小写字母重复任意次为分割符，那么所有内容都是分割符。所以，</a:t>
            </a:r>
            <a:r>
              <a:rPr lang="en-US" altLang="zh-CN" sz="2400" b="1" dirty="0">
                <a:latin typeface="Monaco"/>
                <a:ea typeface="微软雅黑 Light" panose="020B0502040204020203" pitchFamily="34" charset="-122"/>
              </a:rPr>
              <a:t>string</a:t>
            </a:r>
            <a:r>
              <a:rPr lang="zh-CN" altLang="en-US" sz="2400" dirty="0" smtClean="0">
                <a:latin typeface="微软雅黑 Light" panose="020B0502040204020203" pitchFamily="34" charset="-122"/>
                <a:ea typeface="微软雅黑 Light" panose="020B0502040204020203" pitchFamily="34" charset="-122"/>
              </a:rPr>
              <a:t>就变成了两个空字符串</a:t>
            </a:r>
            <a:endParaRPr lang="en-US" altLang="zh-CN" sz="2400" dirty="0" smtClean="0">
              <a:latin typeface="微软雅黑 Light" panose="020B0502040204020203" pitchFamily="34" charset="-122"/>
              <a:ea typeface="微软雅黑 Light" panose="020B0502040204020203" pitchFamily="34" charset="-122"/>
            </a:endParaRPr>
          </a:p>
          <a:p>
            <a:pPr marL="342900" indent="-342900">
              <a:lnSpc>
                <a:spcPct val="150000"/>
              </a:lnSpc>
              <a:buClr>
                <a:srgbClr val="3BBC5D"/>
              </a:buClr>
              <a:buFont typeface="Wingdings" panose="05000000000000000000" pitchFamily="2" charset="2"/>
              <a:buChar char="l"/>
            </a:pPr>
            <a:endParaRPr lang="en-US" altLang="zh-CN" sz="2400" dirty="0" smtClean="0">
              <a:solidFill>
                <a:prstClr val="black"/>
              </a:solidFill>
              <a:latin typeface="微软雅黑 Light" panose="020B0502040204020203" pitchFamily="34" charset="-122"/>
              <a:ea typeface="微软雅黑 Light" panose="020B0502040204020203" pitchFamily="34" charset="-122"/>
            </a:endParaRPr>
          </a:p>
        </p:txBody>
      </p:sp>
      <p:pic>
        <p:nvPicPr>
          <p:cNvPr id="3" name="图片 2"/>
          <p:cNvPicPr>
            <a:picLocks noChangeAspect="1"/>
          </p:cNvPicPr>
          <p:nvPr/>
        </p:nvPicPr>
        <p:blipFill>
          <a:blip r:embed="rId3">
            <a:extLst>
              <a:ext uri="{BEBA8EAE-BF5A-486C-A8C5-ECC9F3942E4B}">
                <a14:imgProps xmlns:a14="http://schemas.microsoft.com/office/drawing/2010/main" xmlns="">
                  <a14:imgLayer r:embed="rId4">
                    <a14:imgEffect>
                      <a14:sharpenSoften amount="50000"/>
                    </a14:imgEffect>
                  </a14:imgLayer>
                </a14:imgProps>
              </a:ext>
            </a:extLst>
          </a:blip>
          <a:stretch>
            <a:fillRect/>
          </a:stretch>
        </p:blipFill>
        <p:spPr>
          <a:xfrm>
            <a:off x="696623" y="2672221"/>
            <a:ext cx="8717184" cy="2689488"/>
          </a:xfrm>
          <a:prstGeom prst="rect">
            <a:avLst/>
          </a:prstGeom>
        </p:spPr>
      </p:pic>
      <mc:AlternateContent xmlns:mc="http://schemas.openxmlformats.org/markup-compatibility/2006">
        <mc:Choice xmlns:p14="http://schemas.microsoft.com/office/powerpoint/2010/main" xmlns="" Requires="p14">
          <p:contentPart p14:bwMode="auto" r:id="rId5">
            <p14:nvContentPartPr>
              <p14:cNvPr id="2" name="墨迹 1"/>
              <p14:cNvContentPartPr/>
              <p14:nvPr/>
            </p14:nvContentPartPr>
            <p14:xfrm>
              <a:off x="5477040" y="2631240"/>
              <a:ext cx="583560" cy="24120"/>
            </p14:xfrm>
          </p:contentPart>
        </mc:Choice>
        <mc:Fallback>
          <p:pic>
            <p:nvPicPr>
              <p:cNvPr id="2" name="墨迹 1"/>
              <p:cNvPicPr/>
              <p:nvPr/>
            </p:nvPicPr>
            <p:blipFill>
              <a:blip r:embed="rId6"/>
              <a:stretch>
                <a:fillRect/>
              </a:stretch>
            </p:blipFill>
            <p:spPr>
              <a:xfrm>
                <a:off x="5467680" y="2621880"/>
                <a:ext cx="602280" cy="42840"/>
              </a:xfrm>
              <a:prstGeom prst="rect">
                <a:avLst/>
              </a:prstGeom>
            </p:spPr>
          </p:pic>
        </mc:Fallback>
      </mc:AlternateContent>
    </p:spTree>
    <p:extLst>
      <p:ext uri="{BB962C8B-B14F-4D97-AF65-F5344CB8AC3E}">
        <p14:creationId xmlns:p14="http://schemas.microsoft.com/office/powerpoint/2010/main" xmlns="" val="3552932684"/>
      </p:ext>
    </p:extLst>
  </p:cSld>
  <p:clrMapOvr>
    <a:masterClrMapping/>
  </p:clrMapOvr>
  <p:timing>
    <p:tnLst>
      <p:par>
        <p:cTn id="1" dur="indefinite" restart="never" nodeType="tmRoot"/>
      </p:par>
    </p:tnLst>
  </p:timing>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5"/>
          <p:cNvSpPr txBox="1"/>
          <p:nvPr/>
        </p:nvSpPr>
        <p:spPr>
          <a:xfrm>
            <a:off x="911424" y="836712"/>
            <a:ext cx="2664296" cy="400110"/>
          </a:xfrm>
          <a:prstGeom prst="rect">
            <a:avLst/>
          </a:prstGeom>
          <a:noFill/>
        </p:spPr>
        <p:txBody>
          <a:bodyPr wrap="square" rtlCol="0">
            <a:spAutoFit/>
          </a:bodyPr>
          <a:lstStyle/>
          <a:p>
            <a:r>
              <a:rPr lang="zh-CN" altLang="en-US" sz="2000" dirty="0">
                <a:solidFill>
                  <a:prstClr val="white"/>
                </a:solidFill>
                <a:latin typeface="微软雅黑 Light" panose="020B0502040204020203" pitchFamily="34" charset="-122"/>
                <a:ea typeface="微软雅黑 Light" panose="020B0502040204020203" pitchFamily="34" charset="-122"/>
              </a:rPr>
              <a:t>聚类分析</a:t>
            </a:r>
          </a:p>
        </p:txBody>
      </p:sp>
      <p:sp>
        <p:nvSpPr>
          <p:cNvPr id="14" name="矩形 28"/>
          <p:cNvSpPr/>
          <p:nvPr/>
        </p:nvSpPr>
        <p:spPr>
          <a:xfrm>
            <a:off x="-18898" y="671163"/>
            <a:ext cx="510214" cy="598302"/>
          </a:xfrm>
          <a:prstGeom prst="rect">
            <a:avLst/>
          </a:prstGeom>
          <a:solidFill>
            <a:srgbClr val="3BBC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
        <p:nvSpPr>
          <p:cNvPr id="15" name="矩形 4"/>
          <p:cNvSpPr/>
          <p:nvPr/>
        </p:nvSpPr>
        <p:spPr>
          <a:xfrm>
            <a:off x="479376" y="674237"/>
            <a:ext cx="2058726" cy="595228"/>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6" name="文本框 5"/>
          <p:cNvSpPr txBox="1"/>
          <p:nvPr/>
        </p:nvSpPr>
        <p:spPr>
          <a:xfrm>
            <a:off x="953786" y="709485"/>
            <a:ext cx="3414022" cy="523220"/>
          </a:xfrm>
          <a:prstGeom prst="rect">
            <a:avLst/>
          </a:prstGeom>
          <a:noFill/>
        </p:spPr>
        <p:txBody>
          <a:bodyPr wrap="square" rtlCol="0">
            <a:spAutoFit/>
          </a:bodyPr>
          <a:lstStyle/>
          <a:p>
            <a:r>
              <a:rPr lang="en-US" altLang="zh-CN" sz="2800" dirty="0">
                <a:solidFill>
                  <a:prstClr val="white"/>
                </a:solidFill>
                <a:latin typeface="微软雅黑 Light" panose="020B0502040204020203" pitchFamily="34" charset="-122"/>
                <a:ea typeface="微软雅黑 Light" panose="020B0502040204020203" pitchFamily="34" charset="-122"/>
              </a:rPr>
              <a:t>re</a:t>
            </a:r>
            <a:r>
              <a:rPr lang="zh-CN" altLang="en-US" sz="2800" dirty="0">
                <a:solidFill>
                  <a:prstClr val="white"/>
                </a:solidFill>
                <a:latin typeface="微软雅黑 Light" panose="020B0502040204020203" pitchFamily="34" charset="-122"/>
                <a:ea typeface="微软雅黑 Light" panose="020B0502040204020203" pitchFamily="34" charset="-122"/>
              </a:rPr>
              <a:t>模块</a:t>
            </a:r>
          </a:p>
        </p:txBody>
      </p:sp>
      <p:sp>
        <p:nvSpPr>
          <p:cNvPr id="17" name="Freeform 83"/>
          <p:cNvSpPr>
            <a:spLocks noChangeArrowheads="1"/>
          </p:cNvSpPr>
          <p:nvPr/>
        </p:nvSpPr>
        <p:spPr bwMode="auto">
          <a:xfrm>
            <a:off x="92209" y="826314"/>
            <a:ext cx="288000" cy="288000"/>
          </a:xfrm>
          <a:custGeom>
            <a:avLst/>
            <a:gdLst>
              <a:gd name="T0" fmla="*/ 38764526 w 602"/>
              <a:gd name="T1" fmla="*/ 78442719 h 602"/>
              <a:gd name="T2" fmla="*/ 38764526 w 602"/>
              <a:gd name="T3" fmla="*/ 78442719 h 602"/>
              <a:gd name="T4" fmla="*/ 0 w 602"/>
              <a:gd name="T5" fmla="*/ 38764526 h 602"/>
              <a:gd name="T6" fmla="*/ 38764526 w 602"/>
              <a:gd name="T7" fmla="*/ 0 h 602"/>
              <a:gd name="T8" fmla="*/ 78442719 w 602"/>
              <a:gd name="T9" fmla="*/ 38764526 h 602"/>
              <a:gd name="T10" fmla="*/ 38764526 w 602"/>
              <a:gd name="T11" fmla="*/ 78442719 h 602"/>
              <a:gd name="T12" fmla="*/ 61866665 w 602"/>
              <a:gd name="T13" fmla="*/ 16576054 h 602"/>
              <a:gd name="T14" fmla="*/ 61866665 w 602"/>
              <a:gd name="T15" fmla="*/ 16576054 h 602"/>
              <a:gd name="T16" fmla="*/ 38764526 w 602"/>
              <a:gd name="T17" fmla="*/ 38764526 h 602"/>
              <a:gd name="T18" fmla="*/ 38764526 w 602"/>
              <a:gd name="T19" fmla="*/ 7308970 h 602"/>
              <a:gd name="T20" fmla="*/ 7439751 w 602"/>
              <a:gd name="T21" fmla="*/ 38764526 h 602"/>
              <a:gd name="T22" fmla="*/ 38764526 w 602"/>
              <a:gd name="T23" fmla="*/ 71002968 h 602"/>
              <a:gd name="T24" fmla="*/ 71002968 w 602"/>
              <a:gd name="T25" fmla="*/ 38764526 h 602"/>
              <a:gd name="T26" fmla="*/ 61866665 w 602"/>
              <a:gd name="T27" fmla="*/ 16576054 h 60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02" h="602">
                <a:moveTo>
                  <a:pt x="297" y="601"/>
                </a:moveTo>
                <a:lnTo>
                  <a:pt x="297" y="601"/>
                </a:lnTo>
                <a:cubicBezTo>
                  <a:pt x="135" y="601"/>
                  <a:pt x="0" y="466"/>
                  <a:pt x="0" y="297"/>
                </a:cubicBezTo>
                <a:cubicBezTo>
                  <a:pt x="0" y="134"/>
                  <a:pt x="135" y="0"/>
                  <a:pt x="297" y="0"/>
                </a:cubicBezTo>
                <a:cubicBezTo>
                  <a:pt x="467" y="0"/>
                  <a:pt x="601" y="134"/>
                  <a:pt x="601" y="297"/>
                </a:cubicBezTo>
                <a:cubicBezTo>
                  <a:pt x="601" y="466"/>
                  <a:pt x="467" y="601"/>
                  <a:pt x="297" y="601"/>
                </a:cubicBezTo>
                <a:close/>
                <a:moveTo>
                  <a:pt x="474" y="127"/>
                </a:moveTo>
                <a:lnTo>
                  <a:pt x="474" y="127"/>
                </a:lnTo>
                <a:cubicBezTo>
                  <a:pt x="297" y="297"/>
                  <a:pt x="297" y="297"/>
                  <a:pt x="297" y="297"/>
                </a:cubicBezTo>
                <a:cubicBezTo>
                  <a:pt x="297" y="56"/>
                  <a:pt x="297" y="56"/>
                  <a:pt x="297" y="56"/>
                </a:cubicBezTo>
                <a:cubicBezTo>
                  <a:pt x="163" y="56"/>
                  <a:pt x="57" y="162"/>
                  <a:pt x="57" y="297"/>
                </a:cubicBezTo>
                <a:cubicBezTo>
                  <a:pt x="57" y="431"/>
                  <a:pt x="163" y="544"/>
                  <a:pt x="297" y="544"/>
                </a:cubicBezTo>
                <a:cubicBezTo>
                  <a:pt x="431" y="544"/>
                  <a:pt x="544" y="431"/>
                  <a:pt x="544" y="297"/>
                </a:cubicBezTo>
                <a:cubicBezTo>
                  <a:pt x="544" y="233"/>
                  <a:pt x="516" y="169"/>
                  <a:pt x="474" y="127"/>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solidFill>
                <a:prstClr val="black"/>
              </a:solidFill>
            </a:endParaRPr>
          </a:p>
        </p:txBody>
      </p:sp>
      <p:sp>
        <p:nvSpPr>
          <p:cNvPr id="18" name="TextBox 17"/>
          <p:cNvSpPr txBox="1"/>
          <p:nvPr/>
        </p:nvSpPr>
        <p:spPr>
          <a:xfrm>
            <a:off x="491316" y="1505235"/>
            <a:ext cx="11191170" cy="583493"/>
          </a:xfrm>
          <a:prstGeom prst="rect">
            <a:avLst/>
          </a:prstGeom>
          <a:noFill/>
        </p:spPr>
        <p:txBody>
          <a:bodyPr wrap="square" rtlCol="0">
            <a:spAutoFit/>
          </a:bodyPr>
          <a:lstStyle/>
          <a:p>
            <a:pPr marL="342900" indent="-342900">
              <a:lnSpc>
                <a:spcPct val="150000"/>
              </a:lnSpc>
              <a:buClr>
                <a:srgbClr val="3BBC5D"/>
              </a:buClr>
              <a:buFont typeface="Wingdings" panose="05000000000000000000" pitchFamily="2" charset="2"/>
              <a:buChar char="l"/>
            </a:pPr>
            <a:r>
              <a:rPr lang="en-US" altLang="zh-CN" sz="2400" b="1" dirty="0" smtClean="0">
                <a:solidFill>
                  <a:prstClr val="black"/>
                </a:solidFill>
                <a:latin typeface="微软雅黑 Light" panose="020B0502040204020203" pitchFamily="34" charset="-122"/>
                <a:ea typeface="微软雅黑 Light" panose="020B0502040204020203" pitchFamily="34" charset="-122"/>
              </a:rPr>
              <a:t>split</a:t>
            </a:r>
            <a:endParaRPr lang="en-US" altLang="zh-CN" sz="2400" b="1" dirty="0">
              <a:solidFill>
                <a:prstClr val="black"/>
              </a:solidFill>
              <a:latin typeface="微软雅黑 Light" panose="020B0502040204020203" pitchFamily="34" charset="-122"/>
              <a:ea typeface="微软雅黑 Light" panose="020B0502040204020203" pitchFamily="34" charset="-122"/>
            </a:endParaRPr>
          </a:p>
        </p:txBody>
      </p:sp>
      <p:sp>
        <p:nvSpPr>
          <p:cNvPr id="11" name="TextBox 17"/>
          <p:cNvSpPr txBox="1"/>
          <p:nvPr/>
        </p:nvSpPr>
        <p:spPr>
          <a:xfrm>
            <a:off x="491316" y="2088728"/>
            <a:ext cx="11191170" cy="4524315"/>
          </a:xfrm>
          <a:prstGeom prst="rect">
            <a:avLst/>
          </a:prstGeom>
          <a:noFill/>
        </p:spPr>
        <p:txBody>
          <a:bodyPr wrap="square" rtlCol="0">
            <a:spAutoFit/>
          </a:bodyPr>
          <a:lstStyle/>
          <a:p>
            <a:pPr marL="342900" indent="-342900">
              <a:lnSpc>
                <a:spcPct val="150000"/>
              </a:lnSpc>
              <a:buClr>
                <a:srgbClr val="3BBC5D"/>
              </a:buClr>
              <a:buFont typeface="Wingdings" panose="05000000000000000000" pitchFamily="2" charset="2"/>
              <a:buChar char="l"/>
            </a:pPr>
            <a:r>
              <a:rPr lang="en-US" altLang="zh-CN" sz="2400" b="1" dirty="0">
                <a:latin typeface="Monaco"/>
                <a:ea typeface="微软雅黑 Light" panose="020B0502040204020203" pitchFamily="34" charset="-122"/>
              </a:rPr>
              <a:t>split</a:t>
            </a:r>
            <a:r>
              <a:rPr lang="zh-CN" altLang="en-US" sz="2400" dirty="0" smtClean="0">
                <a:latin typeface="Monaco"/>
                <a:ea typeface="微软雅黑 Light" panose="020B0502040204020203" pitchFamily="34" charset="-122"/>
              </a:rPr>
              <a:t>函数还可以指定</a:t>
            </a:r>
            <a:r>
              <a:rPr lang="en-US" altLang="zh-CN" sz="2400" b="1" dirty="0" err="1">
                <a:latin typeface="Monaco"/>
                <a:ea typeface="微软雅黑 Light" panose="020B0502040204020203" pitchFamily="34" charset="-122"/>
              </a:rPr>
              <a:t>maxsplit</a:t>
            </a:r>
            <a:r>
              <a:rPr lang="zh-CN" altLang="en-US" sz="2400" dirty="0" smtClean="0">
                <a:latin typeface="Monaco"/>
                <a:ea typeface="微软雅黑 Light" panose="020B0502040204020203" pitchFamily="34" charset="-122"/>
              </a:rPr>
              <a:t>参数，规定最大被划分多少次</a:t>
            </a:r>
            <a:endParaRPr lang="en-US" altLang="zh-CN" sz="2400" dirty="0" smtClean="0">
              <a:latin typeface="Monaco"/>
              <a:ea typeface="微软雅黑 Light" panose="020B0502040204020203" pitchFamily="34" charset="-122"/>
            </a:endParaRPr>
          </a:p>
          <a:p>
            <a:pPr marL="342900" indent="-342900">
              <a:lnSpc>
                <a:spcPct val="150000"/>
              </a:lnSpc>
              <a:buClr>
                <a:srgbClr val="3BBC5D"/>
              </a:buClr>
              <a:buFont typeface="Wingdings" panose="05000000000000000000" pitchFamily="2" charset="2"/>
              <a:buChar char="l"/>
            </a:pPr>
            <a:endParaRPr lang="en-US" altLang="zh-CN" sz="2400" dirty="0">
              <a:latin typeface="Monaco"/>
              <a:ea typeface="微软雅黑 Light" panose="020B0502040204020203" pitchFamily="34" charset="-122"/>
            </a:endParaRPr>
          </a:p>
          <a:p>
            <a:pPr marL="342900" indent="-342900">
              <a:lnSpc>
                <a:spcPct val="150000"/>
              </a:lnSpc>
              <a:buClr>
                <a:srgbClr val="3BBC5D"/>
              </a:buClr>
              <a:buFont typeface="Wingdings" panose="05000000000000000000" pitchFamily="2" charset="2"/>
              <a:buChar char="l"/>
            </a:pPr>
            <a:endParaRPr lang="en-US" altLang="zh-CN" sz="2400" dirty="0" smtClean="0">
              <a:latin typeface="微软雅黑 Light" panose="020B0502040204020203" pitchFamily="34" charset="-122"/>
              <a:ea typeface="微软雅黑 Light" panose="020B0502040204020203" pitchFamily="34" charset="-122"/>
            </a:endParaRPr>
          </a:p>
          <a:p>
            <a:pPr marL="342900" indent="-342900">
              <a:lnSpc>
                <a:spcPct val="150000"/>
              </a:lnSpc>
              <a:buClr>
                <a:srgbClr val="3BBC5D"/>
              </a:buClr>
              <a:buFont typeface="Wingdings" panose="05000000000000000000" pitchFamily="2" charset="2"/>
              <a:buChar char="l"/>
            </a:pPr>
            <a:endParaRPr lang="en-US" altLang="zh-CN" sz="2400" dirty="0">
              <a:latin typeface="微软雅黑 Light" panose="020B0502040204020203" pitchFamily="34" charset="-122"/>
              <a:ea typeface="微软雅黑 Light" panose="020B0502040204020203" pitchFamily="34" charset="-122"/>
            </a:endParaRPr>
          </a:p>
          <a:p>
            <a:pPr marL="342900" indent="-342900">
              <a:lnSpc>
                <a:spcPct val="150000"/>
              </a:lnSpc>
              <a:buClr>
                <a:srgbClr val="3BBC5D"/>
              </a:buClr>
              <a:buFont typeface="Wingdings" panose="05000000000000000000" pitchFamily="2" charset="2"/>
              <a:buChar char="l"/>
            </a:pPr>
            <a:endParaRPr lang="en-US" altLang="zh-CN" sz="2400" dirty="0" smtClean="0">
              <a:latin typeface="微软雅黑 Light" panose="020B0502040204020203" pitchFamily="34" charset="-122"/>
              <a:ea typeface="微软雅黑 Light" panose="020B0502040204020203" pitchFamily="34" charset="-122"/>
            </a:endParaRPr>
          </a:p>
          <a:p>
            <a:pPr marL="342900" indent="-342900">
              <a:lnSpc>
                <a:spcPct val="150000"/>
              </a:lnSpc>
              <a:buClr>
                <a:srgbClr val="3BBC5D"/>
              </a:buClr>
              <a:buFont typeface="Wingdings" panose="05000000000000000000" pitchFamily="2" charset="2"/>
              <a:buChar char="l"/>
            </a:pPr>
            <a:endParaRPr lang="en-US" altLang="zh-CN" sz="2400" dirty="0" smtClean="0">
              <a:latin typeface="微软雅黑 Light" panose="020B0502040204020203" pitchFamily="34" charset="-122"/>
              <a:ea typeface="微软雅黑 Light" panose="020B0502040204020203" pitchFamily="34" charset="-122"/>
            </a:endParaRPr>
          </a:p>
          <a:p>
            <a:pPr marL="342900" indent="-342900">
              <a:lnSpc>
                <a:spcPct val="150000"/>
              </a:lnSpc>
              <a:buClr>
                <a:srgbClr val="3BBC5D"/>
              </a:buClr>
              <a:buFont typeface="Wingdings" panose="05000000000000000000" pitchFamily="2" charset="2"/>
              <a:buChar char="l"/>
            </a:pPr>
            <a:r>
              <a:rPr lang="en-US" altLang="zh-CN" sz="2400" b="1" dirty="0" err="1">
                <a:latin typeface="Monaco"/>
                <a:ea typeface="微软雅黑 Light" panose="020B0502040204020203" pitchFamily="34" charset="-122"/>
              </a:rPr>
              <a:t>maxsplit</a:t>
            </a:r>
            <a:r>
              <a:rPr lang="en-US" altLang="zh-CN" sz="2400" b="1" dirty="0">
                <a:latin typeface="Monaco"/>
                <a:ea typeface="微软雅黑 Light" panose="020B0502040204020203" pitchFamily="34" charset="-122"/>
              </a:rPr>
              <a:t>=3</a:t>
            </a:r>
            <a:r>
              <a:rPr lang="zh-CN" altLang="en-US" sz="2400" dirty="0" smtClean="0">
                <a:latin typeface="微软雅黑 Light" panose="020B0502040204020203" pitchFamily="34" charset="-122"/>
                <a:ea typeface="微软雅黑 Light" panose="020B0502040204020203" pitchFamily="34" charset="-122"/>
              </a:rPr>
              <a:t>表示只取前三个与</a:t>
            </a:r>
            <a:r>
              <a:rPr lang="en-US" altLang="zh-CN" sz="2400" b="1" dirty="0">
                <a:latin typeface="Monaco"/>
                <a:ea typeface="微软雅黑 Light" panose="020B0502040204020203" pitchFamily="34" charset="-122"/>
              </a:rPr>
              <a:t>pattern</a:t>
            </a:r>
            <a:r>
              <a:rPr lang="zh-CN" altLang="en-US" sz="2400" dirty="0" smtClean="0">
                <a:latin typeface="微软雅黑 Light" panose="020B0502040204020203" pitchFamily="34" charset="-122"/>
                <a:ea typeface="微软雅黑 Light" panose="020B0502040204020203" pitchFamily="34" charset="-122"/>
              </a:rPr>
              <a:t>匹配的来分隔，即将字符串划分为</a:t>
            </a:r>
            <a:r>
              <a:rPr lang="en-US" altLang="zh-CN" sz="2400" dirty="0" smtClean="0">
                <a:latin typeface="微软雅黑 Light" panose="020B0502040204020203" pitchFamily="34" charset="-122"/>
                <a:ea typeface="微软雅黑 Light" panose="020B0502040204020203" pitchFamily="34" charset="-122"/>
              </a:rPr>
              <a:t>4</a:t>
            </a:r>
            <a:r>
              <a:rPr lang="zh-CN" altLang="en-US" sz="2400" dirty="0" smtClean="0">
                <a:latin typeface="微软雅黑 Light" panose="020B0502040204020203" pitchFamily="34" charset="-122"/>
                <a:ea typeface="微软雅黑 Light" panose="020B0502040204020203" pitchFamily="34" charset="-122"/>
              </a:rPr>
              <a:t>份。注意不要以为</a:t>
            </a:r>
            <a:r>
              <a:rPr lang="en-US" altLang="zh-CN" sz="2400" b="1" dirty="0" err="1">
                <a:latin typeface="Monaco"/>
                <a:ea typeface="微软雅黑 Light" panose="020B0502040204020203" pitchFamily="34" charset="-122"/>
              </a:rPr>
              <a:t>maxsplit</a:t>
            </a:r>
            <a:r>
              <a:rPr lang="en-US" altLang="zh-CN" sz="2400" b="1" dirty="0">
                <a:latin typeface="Monaco"/>
                <a:ea typeface="微软雅黑 Light" panose="020B0502040204020203" pitchFamily="34" charset="-122"/>
              </a:rPr>
              <a:t>=3</a:t>
            </a:r>
            <a:r>
              <a:rPr lang="zh-CN" altLang="en-US" sz="2400" dirty="0" smtClean="0">
                <a:latin typeface="微软雅黑 Light" panose="020B0502040204020203" pitchFamily="34" charset="-122"/>
                <a:ea typeface="微软雅黑 Light" panose="020B0502040204020203" pitchFamily="34" charset="-122"/>
              </a:rPr>
              <a:t>就是划分为</a:t>
            </a:r>
            <a:r>
              <a:rPr lang="en-US" altLang="zh-CN" sz="2400" dirty="0" smtClean="0">
                <a:latin typeface="微软雅黑 Light" panose="020B0502040204020203" pitchFamily="34" charset="-122"/>
                <a:ea typeface="微软雅黑 Light" panose="020B0502040204020203" pitchFamily="34" charset="-122"/>
              </a:rPr>
              <a:t>3</a:t>
            </a:r>
            <a:r>
              <a:rPr lang="zh-CN" altLang="en-US" sz="2400" dirty="0" smtClean="0">
                <a:latin typeface="微软雅黑 Light" panose="020B0502040204020203" pitchFamily="34" charset="-122"/>
                <a:ea typeface="微软雅黑 Light" panose="020B0502040204020203" pitchFamily="34" charset="-122"/>
              </a:rPr>
              <a:t>份！</a:t>
            </a:r>
            <a:endParaRPr lang="en-US" altLang="zh-CN" sz="2400" dirty="0" smtClean="0">
              <a:solidFill>
                <a:prstClr val="black"/>
              </a:solidFill>
              <a:latin typeface="微软雅黑 Light" panose="020B0502040204020203" pitchFamily="34" charset="-122"/>
              <a:ea typeface="微软雅黑 Light" panose="020B0502040204020203" pitchFamily="34" charset="-122"/>
            </a:endParaRPr>
          </a:p>
        </p:txBody>
      </p:sp>
      <p:pic>
        <p:nvPicPr>
          <p:cNvPr id="2" name="图片 1"/>
          <p:cNvPicPr>
            <a:picLocks noChangeAspect="1"/>
          </p:cNvPicPr>
          <p:nvPr/>
        </p:nvPicPr>
        <p:blipFill>
          <a:blip r:embed="rId3">
            <a:extLst>
              <a:ext uri="{BEBA8EAE-BF5A-486C-A8C5-ECC9F3942E4B}">
                <a14:imgProps xmlns:a14="http://schemas.microsoft.com/office/drawing/2010/main" xmlns="">
                  <a14:imgLayer r:embed="rId4">
                    <a14:imgEffect>
                      <a14:sharpenSoften amount="50000"/>
                    </a14:imgEffect>
                  </a14:imgLayer>
                </a14:imgProps>
              </a:ext>
            </a:extLst>
          </a:blip>
          <a:stretch>
            <a:fillRect/>
          </a:stretch>
        </p:blipFill>
        <p:spPr>
          <a:xfrm>
            <a:off x="491316" y="2672221"/>
            <a:ext cx="8500284" cy="2711661"/>
          </a:xfrm>
          <a:prstGeom prst="rect">
            <a:avLst/>
          </a:prstGeom>
        </p:spPr>
      </p:pic>
      <mc:AlternateContent xmlns:mc="http://schemas.openxmlformats.org/markup-compatibility/2006">
        <mc:Choice xmlns:p14="http://schemas.microsoft.com/office/powerpoint/2010/main" xmlns="" Requires="p14">
          <p:contentPart p14:bwMode="auto" r:id="rId5">
            <p14:nvContentPartPr>
              <p14:cNvPr id="3" name="墨迹 2"/>
              <p14:cNvContentPartPr/>
              <p14:nvPr/>
            </p14:nvContentPartPr>
            <p14:xfrm>
              <a:off x="3679200" y="2536200"/>
              <a:ext cx="1928880" cy="154800"/>
            </p14:xfrm>
          </p:contentPart>
        </mc:Choice>
        <mc:Fallback>
          <p:pic>
            <p:nvPicPr>
              <p:cNvPr id="3" name="墨迹 2"/>
              <p:cNvPicPr/>
              <p:nvPr/>
            </p:nvPicPr>
            <p:blipFill>
              <a:blip r:embed="rId6"/>
              <a:stretch>
                <a:fillRect/>
              </a:stretch>
            </p:blipFill>
            <p:spPr>
              <a:xfrm>
                <a:off x="3669840" y="2526840"/>
                <a:ext cx="1947600" cy="173520"/>
              </a:xfrm>
              <a:prstGeom prst="rect">
                <a:avLst/>
              </a:prstGeom>
            </p:spPr>
          </p:pic>
        </mc:Fallback>
      </mc:AlternateContent>
    </p:spTree>
    <p:extLst>
      <p:ext uri="{BB962C8B-B14F-4D97-AF65-F5344CB8AC3E}">
        <p14:creationId xmlns:p14="http://schemas.microsoft.com/office/powerpoint/2010/main" xmlns="" val="3996667045"/>
      </p:ext>
    </p:extLst>
  </p:cSld>
  <p:clrMapOvr>
    <a:masterClrMapping/>
  </p:clrMapOvr>
  <p:timing>
    <p:tnLst>
      <p:par>
        <p:cTn id="1" dur="indefinite" restart="never" nodeType="tmRoot"/>
      </p:par>
    </p:tnLst>
  </p:timing>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5"/>
          <p:cNvSpPr txBox="1"/>
          <p:nvPr/>
        </p:nvSpPr>
        <p:spPr>
          <a:xfrm>
            <a:off x="911424" y="836712"/>
            <a:ext cx="2664296" cy="400110"/>
          </a:xfrm>
          <a:prstGeom prst="rect">
            <a:avLst/>
          </a:prstGeom>
          <a:noFill/>
        </p:spPr>
        <p:txBody>
          <a:bodyPr wrap="square" rtlCol="0">
            <a:spAutoFit/>
          </a:bodyPr>
          <a:lstStyle/>
          <a:p>
            <a:r>
              <a:rPr lang="zh-CN" altLang="en-US" sz="2000" dirty="0">
                <a:solidFill>
                  <a:prstClr val="white"/>
                </a:solidFill>
                <a:latin typeface="微软雅黑 Light" panose="020B0502040204020203" pitchFamily="34" charset="-122"/>
                <a:ea typeface="微软雅黑 Light" panose="020B0502040204020203" pitchFamily="34" charset="-122"/>
              </a:rPr>
              <a:t>聚类分析</a:t>
            </a:r>
          </a:p>
        </p:txBody>
      </p:sp>
      <p:sp>
        <p:nvSpPr>
          <p:cNvPr id="14" name="矩形 28"/>
          <p:cNvSpPr/>
          <p:nvPr/>
        </p:nvSpPr>
        <p:spPr>
          <a:xfrm>
            <a:off x="-18898" y="671163"/>
            <a:ext cx="510214" cy="598302"/>
          </a:xfrm>
          <a:prstGeom prst="rect">
            <a:avLst/>
          </a:prstGeom>
          <a:solidFill>
            <a:srgbClr val="3BBC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
        <p:nvSpPr>
          <p:cNvPr id="15" name="矩形 4"/>
          <p:cNvSpPr/>
          <p:nvPr/>
        </p:nvSpPr>
        <p:spPr>
          <a:xfrm>
            <a:off x="479376" y="674237"/>
            <a:ext cx="2058726" cy="595228"/>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6" name="文本框 5"/>
          <p:cNvSpPr txBox="1"/>
          <p:nvPr/>
        </p:nvSpPr>
        <p:spPr>
          <a:xfrm>
            <a:off x="953786" y="709485"/>
            <a:ext cx="3414022" cy="523220"/>
          </a:xfrm>
          <a:prstGeom prst="rect">
            <a:avLst/>
          </a:prstGeom>
          <a:noFill/>
        </p:spPr>
        <p:txBody>
          <a:bodyPr wrap="square" rtlCol="0">
            <a:spAutoFit/>
          </a:bodyPr>
          <a:lstStyle/>
          <a:p>
            <a:r>
              <a:rPr lang="en-US" altLang="zh-CN" sz="2800" dirty="0">
                <a:solidFill>
                  <a:prstClr val="white"/>
                </a:solidFill>
                <a:latin typeface="微软雅黑 Light" panose="020B0502040204020203" pitchFamily="34" charset="-122"/>
                <a:ea typeface="微软雅黑 Light" panose="020B0502040204020203" pitchFamily="34" charset="-122"/>
              </a:rPr>
              <a:t>re</a:t>
            </a:r>
            <a:r>
              <a:rPr lang="zh-CN" altLang="en-US" sz="2800" dirty="0">
                <a:solidFill>
                  <a:prstClr val="white"/>
                </a:solidFill>
                <a:latin typeface="微软雅黑 Light" panose="020B0502040204020203" pitchFamily="34" charset="-122"/>
                <a:ea typeface="微软雅黑 Light" panose="020B0502040204020203" pitchFamily="34" charset="-122"/>
              </a:rPr>
              <a:t>模块</a:t>
            </a:r>
          </a:p>
        </p:txBody>
      </p:sp>
      <p:sp>
        <p:nvSpPr>
          <p:cNvPr id="17" name="Freeform 83"/>
          <p:cNvSpPr>
            <a:spLocks noChangeArrowheads="1"/>
          </p:cNvSpPr>
          <p:nvPr/>
        </p:nvSpPr>
        <p:spPr bwMode="auto">
          <a:xfrm>
            <a:off x="92209" y="826314"/>
            <a:ext cx="288000" cy="288000"/>
          </a:xfrm>
          <a:custGeom>
            <a:avLst/>
            <a:gdLst>
              <a:gd name="T0" fmla="*/ 38764526 w 602"/>
              <a:gd name="T1" fmla="*/ 78442719 h 602"/>
              <a:gd name="T2" fmla="*/ 38764526 w 602"/>
              <a:gd name="T3" fmla="*/ 78442719 h 602"/>
              <a:gd name="T4" fmla="*/ 0 w 602"/>
              <a:gd name="T5" fmla="*/ 38764526 h 602"/>
              <a:gd name="T6" fmla="*/ 38764526 w 602"/>
              <a:gd name="T7" fmla="*/ 0 h 602"/>
              <a:gd name="T8" fmla="*/ 78442719 w 602"/>
              <a:gd name="T9" fmla="*/ 38764526 h 602"/>
              <a:gd name="T10" fmla="*/ 38764526 w 602"/>
              <a:gd name="T11" fmla="*/ 78442719 h 602"/>
              <a:gd name="T12" fmla="*/ 61866665 w 602"/>
              <a:gd name="T13" fmla="*/ 16576054 h 602"/>
              <a:gd name="T14" fmla="*/ 61866665 w 602"/>
              <a:gd name="T15" fmla="*/ 16576054 h 602"/>
              <a:gd name="T16" fmla="*/ 38764526 w 602"/>
              <a:gd name="T17" fmla="*/ 38764526 h 602"/>
              <a:gd name="T18" fmla="*/ 38764526 w 602"/>
              <a:gd name="T19" fmla="*/ 7308970 h 602"/>
              <a:gd name="T20" fmla="*/ 7439751 w 602"/>
              <a:gd name="T21" fmla="*/ 38764526 h 602"/>
              <a:gd name="T22" fmla="*/ 38764526 w 602"/>
              <a:gd name="T23" fmla="*/ 71002968 h 602"/>
              <a:gd name="T24" fmla="*/ 71002968 w 602"/>
              <a:gd name="T25" fmla="*/ 38764526 h 602"/>
              <a:gd name="T26" fmla="*/ 61866665 w 602"/>
              <a:gd name="T27" fmla="*/ 16576054 h 60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02" h="602">
                <a:moveTo>
                  <a:pt x="297" y="601"/>
                </a:moveTo>
                <a:lnTo>
                  <a:pt x="297" y="601"/>
                </a:lnTo>
                <a:cubicBezTo>
                  <a:pt x="135" y="601"/>
                  <a:pt x="0" y="466"/>
                  <a:pt x="0" y="297"/>
                </a:cubicBezTo>
                <a:cubicBezTo>
                  <a:pt x="0" y="134"/>
                  <a:pt x="135" y="0"/>
                  <a:pt x="297" y="0"/>
                </a:cubicBezTo>
                <a:cubicBezTo>
                  <a:pt x="467" y="0"/>
                  <a:pt x="601" y="134"/>
                  <a:pt x="601" y="297"/>
                </a:cubicBezTo>
                <a:cubicBezTo>
                  <a:pt x="601" y="466"/>
                  <a:pt x="467" y="601"/>
                  <a:pt x="297" y="601"/>
                </a:cubicBezTo>
                <a:close/>
                <a:moveTo>
                  <a:pt x="474" y="127"/>
                </a:moveTo>
                <a:lnTo>
                  <a:pt x="474" y="127"/>
                </a:lnTo>
                <a:cubicBezTo>
                  <a:pt x="297" y="297"/>
                  <a:pt x="297" y="297"/>
                  <a:pt x="297" y="297"/>
                </a:cubicBezTo>
                <a:cubicBezTo>
                  <a:pt x="297" y="56"/>
                  <a:pt x="297" y="56"/>
                  <a:pt x="297" y="56"/>
                </a:cubicBezTo>
                <a:cubicBezTo>
                  <a:pt x="163" y="56"/>
                  <a:pt x="57" y="162"/>
                  <a:pt x="57" y="297"/>
                </a:cubicBezTo>
                <a:cubicBezTo>
                  <a:pt x="57" y="431"/>
                  <a:pt x="163" y="544"/>
                  <a:pt x="297" y="544"/>
                </a:cubicBezTo>
                <a:cubicBezTo>
                  <a:pt x="431" y="544"/>
                  <a:pt x="544" y="431"/>
                  <a:pt x="544" y="297"/>
                </a:cubicBezTo>
                <a:cubicBezTo>
                  <a:pt x="544" y="233"/>
                  <a:pt x="516" y="169"/>
                  <a:pt x="474" y="127"/>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solidFill>
                <a:prstClr val="black"/>
              </a:solidFill>
            </a:endParaRPr>
          </a:p>
        </p:txBody>
      </p:sp>
      <p:sp>
        <p:nvSpPr>
          <p:cNvPr id="18" name="TextBox 17"/>
          <p:cNvSpPr txBox="1"/>
          <p:nvPr/>
        </p:nvSpPr>
        <p:spPr>
          <a:xfrm>
            <a:off x="491316" y="1540311"/>
            <a:ext cx="11191170" cy="583493"/>
          </a:xfrm>
          <a:prstGeom prst="rect">
            <a:avLst/>
          </a:prstGeom>
          <a:noFill/>
        </p:spPr>
        <p:txBody>
          <a:bodyPr wrap="square" rtlCol="0">
            <a:spAutoFit/>
          </a:bodyPr>
          <a:lstStyle/>
          <a:p>
            <a:pPr marL="342900" indent="-342900">
              <a:lnSpc>
                <a:spcPct val="150000"/>
              </a:lnSpc>
              <a:buClr>
                <a:srgbClr val="3BBC5D"/>
              </a:buClr>
              <a:buFont typeface="Wingdings" panose="05000000000000000000" pitchFamily="2" charset="2"/>
              <a:buChar char="l"/>
            </a:pPr>
            <a:r>
              <a:rPr lang="en-US" altLang="zh-CN" sz="2400" b="1" dirty="0" smtClean="0">
                <a:solidFill>
                  <a:prstClr val="black"/>
                </a:solidFill>
                <a:latin typeface="微软雅黑 Light" panose="020B0502040204020203" pitchFamily="34" charset="-122"/>
                <a:ea typeface="微软雅黑 Light" panose="020B0502040204020203" pitchFamily="34" charset="-122"/>
              </a:rPr>
              <a:t>sub</a:t>
            </a:r>
            <a:endParaRPr lang="en-US" altLang="zh-CN" sz="2400" b="1" dirty="0">
              <a:solidFill>
                <a:prstClr val="black"/>
              </a:solidFill>
              <a:latin typeface="微软雅黑 Light" panose="020B0502040204020203" pitchFamily="34" charset="-122"/>
              <a:ea typeface="微软雅黑 Light" panose="020B0502040204020203" pitchFamily="34" charset="-122"/>
            </a:endParaRPr>
          </a:p>
        </p:txBody>
      </p:sp>
      <p:sp>
        <p:nvSpPr>
          <p:cNvPr id="2" name="矩形 1"/>
          <p:cNvSpPr/>
          <p:nvPr/>
        </p:nvSpPr>
        <p:spPr>
          <a:xfrm>
            <a:off x="911424" y="2145389"/>
            <a:ext cx="10477012" cy="1754326"/>
          </a:xfrm>
          <a:prstGeom prst="rect">
            <a:avLst/>
          </a:prstGeom>
        </p:spPr>
        <p:txBody>
          <a:bodyPr wrap="square">
            <a:spAutoFit/>
          </a:bodyPr>
          <a:lstStyle/>
          <a:p>
            <a:pPr>
              <a:lnSpc>
                <a:spcPct val="150000"/>
              </a:lnSpc>
            </a:pPr>
            <a:r>
              <a:rPr lang="en-US" altLang="zh-CN" sz="2400" b="1" dirty="0" err="1">
                <a:latin typeface="Monaco"/>
                <a:ea typeface="微软雅黑 Light" panose="020B0502040204020203" pitchFamily="34" charset="-122"/>
              </a:rPr>
              <a:t>re.sub</a:t>
            </a:r>
            <a:r>
              <a:rPr lang="en-US" altLang="zh-CN" sz="2400" b="1" dirty="0">
                <a:latin typeface="Monaco"/>
                <a:ea typeface="微软雅黑 Light" panose="020B0502040204020203" pitchFamily="34" charset="-122"/>
              </a:rPr>
              <a:t>(</a:t>
            </a:r>
            <a:r>
              <a:rPr lang="en-US" altLang="zh-CN" sz="2400" b="1" dirty="0" err="1">
                <a:latin typeface="Monaco"/>
                <a:ea typeface="微软雅黑 Light" panose="020B0502040204020203" pitchFamily="34" charset="-122"/>
              </a:rPr>
              <a:t>pattern,repl</a:t>
            </a:r>
            <a:r>
              <a:rPr lang="en-US" altLang="zh-CN" sz="2400" dirty="0" smtClean="0">
                <a:latin typeface="微软雅黑 Light" panose="020B0502040204020203" pitchFamily="34" charset="-122"/>
                <a:ea typeface="微软雅黑 Light" panose="020B0502040204020203" pitchFamily="34" charset="-122"/>
              </a:rPr>
              <a:t>,</a:t>
            </a:r>
            <a:r>
              <a:rPr lang="zh-CN" altLang="en-US" sz="2400" b="1" dirty="0">
                <a:latin typeface="Monaco"/>
                <a:ea typeface="微软雅黑 Light" panose="020B0502040204020203" pitchFamily="34" charset="-122"/>
              </a:rPr>
              <a:t>字符串</a:t>
            </a:r>
            <a:r>
              <a:rPr lang="en-US" altLang="zh-CN" sz="2400" dirty="0" smtClean="0">
                <a:latin typeface="微软雅黑 Light" panose="020B0502040204020203" pitchFamily="34" charset="-122"/>
                <a:ea typeface="微软雅黑 Light" panose="020B0502040204020203" pitchFamily="34" charset="-122"/>
              </a:rPr>
              <a:t>)</a:t>
            </a:r>
            <a:r>
              <a:rPr lang="zh-CN" altLang="en-US" sz="2400" dirty="0">
                <a:latin typeface="微软雅黑 Light" panose="020B0502040204020203" pitchFamily="34" charset="-122"/>
                <a:ea typeface="微软雅黑 Light" panose="020B0502040204020203" pitchFamily="34" charset="-122"/>
              </a:rPr>
              <a:t>方法用于对符合正则表达式字符串的替换</a:t>
            </a:r>
            <a:r>
              <a:rPr lang="zh-CN" altLang="en-US" sz="2400" dirty="0" smtClean="0">
                <a:latin typeface="微软雅黑 Light" panose="020B0502040204020203" pitchFamily="34" charset="-122"/>
                <a:ea typeface="微软雅黑 Light" panose="020B0502040204020203" pitchFamily="34" charset="-122"/>
              </a:rPr>
              <a:t>。</a:t>
            </a:r>
            <a:endParaRPr lang="en-US" altLang="zh-CN" sz="2400" dirty="0" smtClean="0">
              <a:latin typeface="微软雅黑 Light" panose="020B0502040204020203" pitchFamily="34" charset="-122"/>
              <a:ea typeface="微软雅黑 Light" panose="020B0502040204020203" pitchFamily="34" charset="-122"/>
            </a:endParaRPr>
          </a:p>
          <a:p>
            <a:pPr>
              <a:lnSpc>
                <a:spcPct val="150000"/>
              </a:lnSpc>
            </a:pPr>
            <a:r>
              <a:rPr lang="zh-CN" altLang="en-US" sz="2400" dirty="0" smtClean="0">
                <a:latin typeface="微软雅黑 Light" panose="020B0502040204020203" pitchFamily="34" charset="-122"/>
                <a:ea typeface="微软雅黑 Light" panose="020B0502040204020203" pitchFamily="34" charset="-122"/>
              </a:rPr>
              <a:t>像</a:t>
            </a:r>
            <a:r>
              <a:rPr lang="zh-CN" altLang="en-US" sz="2400" dirty="0">
                <a:latin typeface="微软雅黑 Light" panose="020B0502040204020203" pitchFamily="34" charset="-122"/>
                <a:ea typeface="微软雅黑 Light" panose="020B0502040204020203" pitchFamily="34" charset="-122"/>
              </a:rPr>
              <a:t>是</a:t>
            </a:r>
            <a:r>
              <a:rPr lang="zh-CN" altLang="en-US" sz="2400" dirty="0" smtClean="0">
                <a:latin typeface="微软雅黑 Light" panose="020B0502040204020203" pitchFamily="34" charset="-122"/>
                <a:ea typeface="微软雅黑 Light" panose="020B0502040204020203" pitchFamily="34" charset="-122"/>
              </a:rPr>
              <a:t>前面</a:t>
            </a:r>
            <a:r>
              <a:rPr lang="en-US" altLang="zh-CN" sz="2400" dirty="0" smtClean="0">
                <a:latin typeface="微软雅黑 Light" panose="020B0502040204020203" pitchFamily="34" charset="-122"/>
                <a:ea typeface="微软雅黑 Light" panose="020B0502040204020203" pitchFamily="34" charset="-122"/>
              </a:rPr>
              <a:t>'</a:t>
            </a:r>
            <a:r>
              <a:rPr lang="zh-CN" altLang="en-US" sz="2400" dirty="0" smtClean="0">
                <a:latin typeface="微软雅黑 Light" panose="020B0502040204020203" pitchFamily="34" charset="-122"/>
                <a:ea typeface="微软雅黑 Light" panose="020B0502040204020203" pitchFamily="34" charset="-122"/>
              </a:rPr>
              <a:t>触摸屏</a:t>
            </a:r>
            <a:r>
              <a:rPr lang="en-US" altLang="zh-CN" sz="2400" dirty="0" smtClean="0">
                <a:latin typeface="微软雅黑 Light" panose="020B0502040204020203" pitchFamily="34" charset="-122"/>
                <a:ea typeface="微软雅黑 Light" panose="020B0502040204020203" pitchFamily="34" charset="-122"/>
              </a:rPr>
              <a:t>'</a:t>
            </a:r>
            <a:r>
              <a:rPr lang="zh-CN" altLang="en-US" sz="2400" dirty="0" smtClean="0">
                <a:latin typeface="微软雅黑 Light" panose="020B0502040204020203" pitchFamily="34" charset="-122"/>
                <a:ea typeface="微软雅黑 Light" panose="020B0502040204020203" pitchFamily="34" charset="-122"/>
              </a:rPr>
              <a:t>、</a:t>
            </a:r>
            <a:r>
              <a:rPr lang="en-US" altLang="zh-CN" sz="2400" dirty="0" smtClean="0">
                <a:latin typeface="微软雅黑 Light" panose="020B0502040204020203" pitchFamily="34" charset="-122"/>
                <a:ea typeface="微软雅黑 Light" panose="020B0502040204020203" pitchFamily="34" charset="-122"/>
              </a:rPr>
              <a:t>'</a:t>
            </a:r>
            <a:r>
              <a:rPr lang="zh-CN" altLang="en-US" sz="2400" dirty="0" smtClean="0">
                <a:latin typeface="微软雅黑 Light" panose="020B0502040204020203" pitchFamily="34" charset="-122"/>
                <a:ea typeface="微软雅黑 Light" panose="020B0502040204020203" pitchFamily="34" charset="-122"/>
              </a:rPr>
              <a:t>屏幕</a:t>
            </a:r>
            <a:r>
              <a:rPr lang="en-US" altLang="zh-CN" sz="2400" dirty="0" smtClean="0">
                <a:latin typeface="微软雅黑 Light" panose="020B0502040204020203" pitchFamily="34" charset="-122"/>
                <a:ea typeface="微软雅黑 Light" panose="020B0502040204020203" pitchFamily="34" charset="-122"/>
              </a:rPr>
              <a:t>'</a:t>
            </a:r>
            <a:r>
              <a:rPr lang="zh-CN" altLang="en-US" sz="2400" dirty="0" smtClean="0">
                <a:latin typeface="微软雅黑 Light" panose="020B0502040204020203" pitchFamily="34" charset="-122"/>
                <a:ea typeface="微软雅黑 Light" panose="020B0502040204020203" pitchFamily="34" charset="-122"/>
              </a:rPr>
              <a:t>可</a:t>
            </a:r>
            <a:r>
              <a:rPr lang="zh-CN" altLang="en-US" sz="2400" dirty="0">
                <a:latin typeface="微软雅黑 Light" panose="020B0502040204020203" pitchFamily="34" charset="-122"/>
                <a:ea typeface="微软雅黑 Light" panose="020B0502040204020203" pitchFamily="34" charset="-122"/>
              </a:rPr>
              <a:t>认为是同义词的情况，是可以进行词替换的，这样可以减少进入训练模型的特征维度</a:t>
            </a:r>
            <a:r>
              <a:rPr lang="zh-CN" altLang="en-US" sz="2400" dirty="0" smtClean="0">
                <a:latin typeface="微软雅黑 Light" panose="020B0502040204020203" pitchFamily="34" charset="-122"/>
                <a:ea typeface="微软雅黑 Light" panose="020B0502040204020203" pitchFamily="34" charset="-122"/>
              </a:rPr>
              <a:t>。</a:t>
            </a:r>
            <a:endParaRPr lang="zh-CN" altLang="en-US" sz="2400" dirty="0">
              <a:latin typeface="微软雅黑 Light" panose="020B0502040204020203" pitchFamily="34" charset="-122"/>
              <a:ea typeface="微软雅黑 Light" panose="020B0502040204020203" pitchFamily="34" charset="-122"/>
            </a:endParaRPr>
          </a:p>
        </p:txBody>
      </p:sp>
      <p:pic>
        <p:nvPicPr>
          <p:cNvPr id="3" name="图片 2"/>
          <p:cNvPicPr>
            <a:picLocks noChangeAspect="1"/>
          </p:cNvPicPr>
          <p:nvPr/>
        </p:nvPicPr>
        <p:blipFill>
          <a:blip r:embed="rId3">
            <a:extLst>
              <a:ext uri="{BEBA8EAE-BF5A-486C-A8C5-ECC9F3942E4B}">
                <a14:imgProps xmlns:a14="http://schemas.microsoft.com/office/drawing/2010/main" xmlns="">
                  <a14:imgLayer r:embed="rId4">
                    <a14:imgEffect>
                      <a14:sharpenSoften amount="50000"/>
                    </a14:imgEffect>
                  </a14:imgLayer>
                </a14:imgProps>
              </a:ext>
            </a:extLst>
          </a:blip>
          <a:stretch>
            <a:fillRect/>
          </a:stretch>
        </p:blipFill>
        <p:spPr>
          <a:xfrm>
            <a:off x="911424" y="3830441"/>
            <a:ext cx="9223106" cy="2598058"/>
          </a:xfrm>
          <a:prstGeom prst="rect">
            <a:avLst/>
          </a:prstGeom>
        </p:spPr>
      </p:pic>
    </p:spTree>
    <p:extLst>
      <p:ext uri="{BB962C8B-B14F-4D97-AF65-F5344CB8AC3E}">
        <p14:creationId xmlns:p14="http://schemas.microsoft.com/office/powerpoint/2010/main" xmlns="" val="207140651"/>
      </p:ext>
    </p:extLst>
  </p:cSld>
  <p:clrMapOvr>
    <a:masterClrMapping/>
  </p:clrMapOvr>
  <p:timing>
    <p:tnLst>
      <p:par>
        <p:cTn id="1" dur="indefinite" restart="never" nodeType="tmRoot"/>
      </p:par>
    </p:tnLst>
  </p:timing>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5"/>
          <p:cNvSpPr txBox="1"/>
          <p:nvPr/>
        </p:nvSpPr>
        <p:spPr>
          <a:xfrm>
            <a:off x="911424" y="836712"/>
            <a:ext cx="2664296" cy="400110"/>
          </a:xfrm>
          <a:prstGeom prst="rect">
            <a:avLst/>
          </a:prstGeom>
          <a:noFill/>
        </p:spPr>
        <p:txBody>
          <a:bodyPr wrap="square" rtlCol="0">
            <a:spAutoFit/>
          </a:bodyPr>
          <a:lstStyle/>
          <a:p>
            <a:r>
              <a:rPr lang="zh-CN" altLang="en-US" sz="2000" dirty="0">
                <a:solidFill>
                  <a:prstClr val="white"/>
                </a:solidFill>
                <a:latin typeface="微软雅黑 Light" panose="020B0502040204020203" pitchFamily="34" charset="-122"/>
                <a:ea typeface="微软雅黑 Light" panose="020B0502040204020203" pitchFamily="34" charset="-122"/>
              </a:rPr>
              <a:t>聚类分析</a:t>
            </a:r>
          </a:p>
        </p:txBody>
      </p:sp>
      <p:sp>
        <p:nvSpPr>
          <p:cNvPr id="14" name="矩形 28"/>
          <p:cNvSpPr/>
          <p:nvPr/>
        </p:nvSpPr>
        <p:spPr>
          <a:xfrm>
            <a:off x="-18898" y="671163"/>
            <a:ext cx="510214" cy="598302"/>
          </a:xfrm>
          <a:prstGeom prst="rect">
            <a:avLst/>
          </a:prstGeom>
          <a:solidFill>
            <a:srgbClr val="3BBC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
        <p:nvSpPr>
          <p:cNvPr id="15" name="矩形 4"/>
          <p:cNvSpPr/>
          <p:nvPr/>
        </p:nvSpPr>
        <p:spPr>
          <a:xfrm>
            <a:off x="479376" y="674237"/>
            <a:ext cx="2058726" cy="595228"/>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6" name="文本框 5"/>
          <p:cNvSpPr txBox="1"/>
          <p:nvPr/>
        </p:nvSpPr>
        <p:spPr>
          <a:xfrm>
            <a:off x="953786" y="709485"/>
            <a:ext cx="3414022" cy="523220"/>
          </a:xfrm>
          <a:prstGeom prst="rect">
            <a:avLst/>
          </a:prstGeom>
          <a:noFill/>
        </p:spPr>
        <p:txBody>
          <a:bodyPr wrap="square" rtlCol="0">
            <a:spAutoFit/>
          </a:bodyPr>
          <a:lstStyle/>
          <a:p>
            <a:r>
              <a:rPr lang="en-US" altLang="zh-CN" sz="2800" dirty="0">
                <a:solidFill>
                  <a:prstClr val="white"/>
                </a:solidFill>
                <a:latin typeface="微软雅黑 Light" panose="020B0502040204020203" pitchFamily="34" charset="-122"/>
                <a:ea typeface="微软雅黑 Light" panose="020B0502040204020203" pitchFamily="34" charset="-122"/>
              </a:rPr>
              <a:t>re</a:t>
            </a:r>
            <a:r>
              <a:rPr lang="zh-CN" altLang="en-US" sz="2800" dirty="0">
                <a:solidFill>
                  <a:prstClr val="white"/>
                </a:solidFill>
                <a:latin typeface="微软雅黑 Light" panose="020B0502040204020203" pitchFamily="34" charset="-122"/>
                <a:ea typeface="微软雅黑 Light" panose="020B0502040204020203" pitchFamily="34" charset="-122"/>
              </a:rPr>
              <a:t>模块</a:t>
            </a:r>
          </a:p>
        </p:txBody>
      </p:sp>
      <p:sp>
        <p:nvSpPr>
          <p:cNvPr id="17" name="Freeform 83"/>
          <p:cNvSpPr>
            <a:spLocks noChangeArrowheads="1"/>
          </p:cNvSpPr>
          <p:nvPr/>
        </p:nvSpPr>
        <p:spPr bwMode="auto">
          <a:xfrm>
            <a:off x="92209" y="826314"/>
            <a:ext cx="288000" cy="288000"/>
          </a:xfrm>
          <a:custGeom>
            <a:avLst/>
            <a:gdLst>
              <a:gd name="T0" fmla="*/ 38764526 w 602"/>
              <a:gd name="T1" fmla="*/ 78442719 h 602"/>
              <a:gd name="T2" fmla="*/ 38764526 w 602"/>
              <a:gd name="T3" fmla="*/ 78442719 h 602"/>
              <a:gd name="T4" fmla="*/ 0 w 602"/>
              <a:gd name="T5" fmla="*/ 38764526 h 602"/>
              <a:gd name="T6" fmla="*/ 38764526 w 602"/>
              <a:gd name="T7" fmla="*/ 0 h 602"/>
              <a:gd name="T8" fmla="*/ 78442719 w 602"/>
              <a:gd name="T9" fmla="*/ 38764526 h 602"/>
              <a:gd name="T10" fmla="*/ 38764526 w 602"/>
              <a:gd name="T11" fmla="*/ 78442719 h 602"/>
              <a:gd name="T12" fmla="*/ 61866665 w 602"/>
              <a:gd name="T13" fmla="*/ 16576054 h 602"/>
              <a:gd name="T14" fmla="*/ 61866665 w 602"/>
              <a:gd name="T15" fmla="*/ 16576054 h 602"/>
              <a:gd name="T16" fmla="*/ 38764526 w 602"/>
              <a:gd name="T17" fmla="*/ 38764526 h 602"/>
              <a:gd name="T18" fmla="*/ 38764526 w 602"/>
              <a:gd name="T19" fmla="*/ 7308970 h 602"/>
              <a:gd name="T20" fmla="*/ 7439751 w 602"/>
              <a:gd name="T21" fmla="*/ 38764526 h 602"/>
              <a:gd name="T22" fmla="*/ 38764526 w 602"/>
              <a:gd name="T23" fmla="*/ 71002968 h 602"/>
              <a:gd name="T24" fmla="*/ 71002968 w 602"/>
              <a:gd name="T25" fmla="*/ 38764526 h 602"/>
              <a:gd name="T26" fmla="*/ 61866665 w 602"/>
              <a:gd name="T27" fmla="*/ 16576054 h 60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02" h="602">
                <a:moveTo>
                  <a:pt x="297" y="601"/>
                </a:moveTo>
                <a:lnTo>
                  <a:pt x="297" y="601"/>
                </a:lnTo>
                <a:cubicBezTo>
                  <a:pt x="135" y="601"/>
                  <a:pt x="0" y="466"/>
                  <a:pt x="0" y="297"/>
                </a:cubicBezTo>
                <a:cubicBezTo>
                  <a:pt x="0" y="134"/>
                  <a:pt x="135" y="0"/>
                  <a:pt x="297" y="0"/>
                </a:cubicBezTo>
                <a:cubicBezTo>
                  <a:pt x="467" y="0"/>
                  <a:pt x="601" y="134"/>
                  <a:pt x="601" y="297"/>
                </a:cubicBezTo>
                <a:cubicBezTo>
                  <a:pt x="601" y="466"/>
                  <a:pt x="467" y="601"/>
                  <a:pt x="297" y="601"/>
                </a:cubicBezTo>
                <a:close/>
                <a:moveTo>
                  <a:pt x="474" y="127"/>
                </a:moveTo>
                <a:lnTo>
                  <a:pt x="474" y="127"/>
                </a:lnTo>
                <a:cubicBezTo>
                  <a:pt x="297" y="297"/>
                  <a:pt x="297" y="297"/>
                  <a:pt x="297" y="297"/>
                </a:cubicBezTo>
                <a:cubicBezTo>
                  <a:pt x="297" y="56"/>
                  <a:pt x="297" y="56"/>
                  <a:pt x="297" y="56"/>
                </a:cubicBezTo>
                <a:cubicBezTo>
                  <a:pt x="163" y="56"/>
                  <a:pt x="57" y="162"/>
                  <a:pt x="57" y="297"/>
                </a:cubicBezTo>
                <a:cubicBezTo>
                  <a:pt x="57" y="431"/>
                  <a:pt x="163" y="544"/>
                  <a:pt x="297" y="544"/>
                </a:cubicBezTo>
                <a:cubicBezTo>
                  <a:pt x="431" y="544"/>
                  <a:pt x="544" y="431"/>
                  <a:pt x="544" y="297"/>
                </a:cubicBezTo>
                <a:cubicBezTo>
                  <a:pt x="544" y="233"/>
                  <a:pt x="516" y="169"/>
                  <a:pt x="474" y="127"/>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solidFill>
                <a:prstClr val="black"/>
              </a:solidFill>
            </a:endParaRPr>
          </a:p>
        </p:txBody>
      </p:sp>
      <p:sp>
        <p:nvSpPr>
          <p:cNvPr id="18" name="TextBox 17"/>
          <p:cNvSpPr txBox="1"/>
          <p:nvPr/>
        </p:nvSpPr>
        <p:spPr>
          <a:xfrm>
            <a:off x="491316" y="1540311"/>
            <a:ext cx="11191170" cy="583493"/>
          </a:xfrm>
          <a:prstGeom prst="rect">
            <a:avLst/>
          </a:prstGeom>
          <a:noFill/>
        </p:spPr>
        <p:txBody>
          <a:bodyPr wrap="square" rtlCol="0">
            <a:spAutoFit/>
          </a:bodyPr>
          <a:lstStyle/>
          <a:p>
            <a:pPr marL="342900" indent="-342900">
              <a:lnSpc>
                <a:spcPct val="150000"/>
              </a:lnSpc>
              <a:buClr>
                <a:srgbClr val="3BBC5D"/>
              </a:buClr>
              <a:buFont typeface="Wingdings" panose="05000000000000000000" pitchFamily="2" charset="2"/>
              <a:buChar char="l"/>
            </a:pPr>
            <a:r>
              <a:rPr lang="en-US" altLang="zh-CN" sz="2400" b="1" dirty="0" smtClean="0">
                <a:solidFill>
                  <a:prstClr val="black"/>
                </a:solidFill>
                <a:latin typeface="微软雅黑 Light" panose="020B0502040204020203" pitchFamily="34" charset="-122"/>
                <a:ea typeface="微软雅黑 Light" panose="020B0502040204020203" pitchFamily="34" charset="-122"/>
              </a:rPr>
              <a:t>sub</a:t>
            </a:r>
            <a:endParaRPr lang="en-US" altLang="zh-CN" sz="2400" b="1" dirty="0">
              <a:solidFill>
                <a:prstClr val="black"/>
              </a:solidFill>
              <a:latin typeface="微软雅黑 Light" panose="020B0502040204020203" pitchFamily="34" charset="-122"/>
              <a:ea typeface="微软雅黑 Light" panose="020B0502040204020203" pitchFamily="34" charset="-122"/>
            </a:endParaRPr>
          </a:p>
        </p:txBody>
      </p:sp>
      <p:sp>
        <p:nvSpPr>
          <p:cNvPr id="2" name="矩形 1"/>
          <p:cNvSpPr/>
          <p:nvPr/>
        </p:nvSpPr>
        <p:spPr>
          <a:xfrm>
            <a:off x="911424" y="2145389"/>
            <a:ext cx="10477012" cy="646331"/>
          </a:xfrm>
          <a:prstGeom prst="rect">
            <a:avLst/>
          </a:prstGeom>
        </p:spPr>
        <p:txBody>
          <a:bodyPr wrap="square">
            <a:spAutoFit/>
          </a:bodyPr>
          <a:lstStyle/>
          <a:p>
            <a:pPr>
              <a:lnSpc>
                <a:spcPct val="150000"/>
              </a:lnSpc>
            </a:pPr>
            <a:r>
              <a:rPr lang="zh-CN" altLang="en-US" sz="2400" dirty="0" smtClean="0">
                <a:latin typeface="Monaco"/>
                <a:ea typeface="微软雅黑 Light" panose="020B0502040204020203" pitchFamily="34" charset="-122"/>
              </a:rPr>
              <a:t>可以指定一个</a:t>
            </a:r>
            <a:r>
              <a:rPr lang="en-US" altLang="zh-CN" sz="2400" b="1" dirty="0">
                <a:latin typeface="Monaco"/>
                <a:ea typeface="微软雅黑 Light" panose="020B0502040204020203" pitchFamily="34" charset="-122"/>
              </a:rPr>
              <a:t>count</a:t>
            </a:r>
            <a:r>
              <a:rPr lang="zh-CN" altLang="en-US" sz="2400" dirty="0" smtClean="0">
                <a:latin typeface="Monaco"/>
                <a:ea typeface="微软雅黑 Light" panose="020B0502040204020203" pitchFamily="34" charset="-122"/>
              </a:rPr>
              <a:t>的参数，限制最大的匹配替换次数。</a:t>
            </a:r>
            <a:endParaRPr lang="zh-CN" altLang="en-US" sz="2400" dirty="0">
              <a:latin typeface="微软雅黑 Light" panose="020B0502040204020203" pitchFamily="34" charset="-122"/>
              <a:ea typeface="微软雅黑 Light" panose="020B0502040204020203" pitchFamily="34" charset="-122"/>
            </a:endParaRPr>
          </a:p>
        </p:txBody>
      </p:sp>
      <p:pic>
        <p:nvPicPr>
          <p:cNvPr id="4" name="图片 3"/>
          <p:cNvPicPr>
            <a:picLocks noChangeAspect="1"/>
          </p:cNvPicPr>
          <p:nvPr/>
        </p:nvPicPr>
        <p:blipFill>
          <a:blip r:embed="rId3">
            <a:extLst>
              <a:ext uri="{BEBA8EAE-BF5A-486C-A8C5-ECC9F3942E4B}">
                <a14:imgProps xmlns:a14="http://schemas.microsoft.com/office/drawing/2010/main" xmlns="">
                  <a14:imgLayer r:embed="rId4">
                    <a14:imgEffect>
                      <a14:sharpenSoften amount="50000"/>
                    </a14:imgEffect>
                  </a14:imgLayer>
                </a14:imgProps>
              </a:ext>
            </a:extLst>
          </a:blip>
          <a:stretch>
            <a:fillRect/>
          </a:stretch>
        </p:blipFill>
        <p:spPr>
          <a:xfrm>
            <a:off x="911424" y="2750467"/>
            <a:ext cx="9058027" cy="2652806"/>
          </a:xfrm>
          <a:prstGeom prst="rect">
            <a:avLst/>
          </a:prstGeom>
        </p:spPr>
      </p:pic>
      <p:sp>
        <p:nvSpPr>
          <p:cNvPr id="5" name="文本框 4"/>
          <p:cNvSpPr txBox="1"/>
          <p:nvPr/>
        </p:nvSpPr>
        <p:spPr>
          <a:xfrm>
            <a:off x="1080655" y="5708073"/>
            <a:ext cx="9601200" cy="738664"/>
          </a:xfrm>
          <a:prstGeom prst="rect">
            <a:avLst/>
          </a:prstGeom>
          <a:noFill/>
        </p:spPr>
        <p:txBody>
          <a:bodyPr wrap="square" rtlCol="0">
            <a:spAutoFit/>
          </a:bodyPr>
          <a:lstStyle/>
          <a:p>
            <a:r>
              <a:rPr lang="zh-CN" altLang="en-US" dirty="0" smtClean="0"/>
              <a:t>上例中，由于指定了</a:t>
            </a:r>
            <a:r>
              <a:rPr lang="en-US" altLang="zh-CN" sz="2400" b="1" dirty="0">
                <a:latin typeface="Monaco"/>
                <a:ea typeface="微软雅黑 Light" panose="020B0502040204020203" pitchFamily="34" charset="-122"/>
              </a:rPr>
              <a:t>count=1</a:t>
            </a:r>
            <a:r>
              <a:rPr lang="zh-CN" altLang="en-US" dirty="0" smtClean="0"/>
              <a:t>，所以只有第一个匹配</a:t>
            </a:r>
            <a:r>
              <a:rPr lang="en-US" altLang="zh-CN" dirty="0" smtClean="0"/>
              <a:t>'</a:t>
            </a:r>
            <a:r>
              <a:rPr lang="zh-CN" altLang="en-US" dirty="0" smtClean="0"/>
              <a:t>触摸屏</a:t>
            </a:r>
            <a:r>
              <a:rPr lang="en-US" altLang="zh-CN" dirty="0" smtClean="0"/>
              <a:t>'</a:t>
            </a:r>
            <a:r>
              <a:rPr lang="zh-CN" altLang="en-US" dirty="0" smtClean="0"/>
              <a:t>被替换了，第二个匹配的</a:t>
            </a:r>
            <a:r>
              <a:rPr lang="en-US" altLang="zh-CN" dirty="0" smtClean="0"/>
              <a:t>'</a:t>
            </a:r>
            <a:r>
              <a:rPr lang="zh-CN" altLang="en-US" dirty="0" smtClean="0"/>
              <a:t>显示屏</a:t>
            </a:r>
            <a:r>
              <a:rPr lang="en-US" altLang="zh-CN" dirty="0" smtClean="0"/>
              <a:t>'</a:t>
            </a:r>
            <a:r>
              <a:rPr lang="zh-CN" altLang="en-US" dirty="0" smtClean="0"/>
              <a:t>并没有被替换。</a:t>
            </a:r>
            <a:endParaRPr lang="zh-CN" altLang="en-US" dirty="0"/>
          </a:p>
        </p:txBody>
      </p:sp>
      <mc:AlternateContent xmlns:mc="http://schemas.openxmlformats.org/markup-compatibility/2006">
        <mc:Choice xmlns:p14="http://schemas.microsoft.com/office/powerpoint/2010/main" xmlns="" Requires="p14">
          <p:contentPart p14:bwMode="auto" r:id="rId5">
            <p14:nvContentPartPr>
              <p14:cNvPr id="3" name="墨迹 2"/>
              <p14:cNvContentPartPr/>
              <p14:nvPr/>
            </p14:nvContentPartPr>
            <p14:xfrm>
              <a:off x="2845440" y="2738520"/>
              <a:ext cx="5358240" cy="119520"/>
            </p14:xfrm>
          </p:contentPart>
        </mc:Choice>
        <mc:Fallback>
          <p:pic>
            <p:nvPicPr>
              <p:cNvPr id="3" name="墨迹 2"/>
              <p:cNvPicPr/>
              <p:nvPr/>
            </p:nvPicPr>
            <p:blipFill>
              <a:blip r:embed="rId6"/>
              <a:stretch>
                <a:fillRect/>
              </a:stretch>
            </p:blipFill>
            <p:spPr>
              <a:xfrm>
                <a:off x="2836080" y="2729160"/>
                <a:ext cx="5376960" cy="138240"/>
              </a:xfrm>
              <a:prstGeom prst="rect">
                <a:avLst/>
              </a:prstGeom>
            </p:spPr>
          </p:pic>
        </mc:Fallback>
      </mc:AlternateContent>
    </p:spTree>
    <p:extLst>
      <p:ext uri="{BB962C8B-B14F-4D97-AF65-F5344CB8AC3E}">
        <p14:creationId xmlns:p14="http://schemas.microsoft.com/office/powerpoint/2010/main" xmlns="" val="1980505761"/>
      </p:ext>
    </p:extLst>
  </p:cSld>
  <p:clrMapOvr>
    <a:masterClrMapping/>
  </p:clrMapOvr>
  <p:timing>
    <p:tnLst>
      <p:par>
        <p:cTn id="1" dur="indefinite" restart="never" nodeType="tmRoot"/>
      </p:par>
    </p:tnLst>
  </p:timing>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5"/>
          <p:cNvSpPr txBox="1"/>
          <p:nvPr/>
        </p:nvSpPr>
        <p:spPr>
          <a:xfrm>
            <a:off x="911424" y="836712"/>
            <a:ext cx="2664296" cy="400110"/>
          </a:xfrm>
          <a:prstGeom prst="rect">
            <a:avLst/>
          </a:prstGeom>
          <a:noFill/>
        </p:spPr>
        <p:txBody>
          <a:bodyPr wrap="square" rtlCol="0">
            <a:spAutoFit/>
          </a:bodyPr>
          <a:lstStyle/>
          <a:p>
            <a:r>
              <a:rPr lang="zh-CN" altLang="en-US" sz="2000" dirty="0">
                <a:solidFill>
                  <a:prstClr val="white"/>
                </a:solidFill>
                <a:latin typeface="微软雅黑 Light" panose="020B0502040204020203" pitchFamily="34" charset="-122"/>
                <a:ea typeface="微软雅黑 Light" panose="020B0502040204020203" pitchFamily="34" charset="-122"/>
              </a:rPr>
              <a:t>聚类分析</a:t>
            </a:r>
          </a:p>
        </p:txBody>
      </p:sp>
      <p:sp>
        <p:nvSpPr>
          <p:cNvPr id="14" name="矩形 28"/>
          <p:cNvSpPr/>
          <p:nvPr/>
        </p:nvSpPr>
        <p:spPr>
          <a:xfrm>
            <a:off x="-18898" y="671163"/>
            <a:ext cx="510214" cy="598302"/>
          </a:xfrm>
          <a:prstGeom prst="rect">
            <a:avLst/>
          </a:prstGeom>
          <a:solidFill>
            <a:srgbClr val="3BBC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
        <p:nvSpPr>
          <p:cNvPr id="15" name="矩形 4"/>
          <p:cNvSpPr/>
          <p:nvPr/>
        </p:nvSpPr>
        <p:spPr>
          <a:xfrm>
            <a:off x="479376" y="674237"/>
            <a:ext cx="2058726" cy="595228"/>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6" name="文本框 5"/>
          <p:cNvSpPr txBox="1"/>
          <p:nvPr/>
        </p:nvSpPr>
        <p:spPr>
          <a:xfrm>
            <a:off x="953786" y="709485"/>
            <a:ext cx="3414022" cy="523220"/>
          </a:xfrm>
          <a:prstGeom prst="rect">
            <a:avLst/>
          </a:prstGeom>
          <a:noFill/>
        </p:spPr>
        <p:txBody>
          <a:bodyPr wrap="square" rtlCol="0">
            <a:spAutoFit/>
          </a:bodyPr>
          <a:lstStyle/>
          <a:p>
            <a:r>
              <a:rPr lang="en-US" altLang="zh-CN" sz="2800" dirty="0">
                <a:solidFill>
                  <a:prstClr val="white"/>
                </a:solidFill>
                <a:latin typeface="微软雅黑 Light" panose="020B0502040204020203" pitchFamily="34" charset="-122"/>
                <a:ea typeface="微软雅黑 Light" panose="020B0502040204020203" pitchFamily="34" charset="-122"/>
              </a:rPr>
              <a:t>re</a:t>
            </a:r>
            <a:r>
              <a:rPr lang="zh-CN" altLang="en-US" sz="2800" dirty="0">
                <a:solidFill>
                  <a:prstClr val="white"/>
                </a:solidFill>
                <a:latin typeface="微软雅黑 Light" panose="020B0502040204020203" pitchFamily="34" charset="-122"/>
                <a:ea typeface="微软雅黑 Light" panose="020B0502040204020203" pitchFamily="34" charset="-122"/>
              </a:rPr>
              <a:t>模块</a:t>
            </a:r>
          </a:p>
        </p:txBody>
      </p:sp>
      <p:sp>
        <p:nvSpPr>
          <p:cNvPr id="17" name="Freeform 83"/>
          <p:cNvSpPr>
            <a:spLocks noChangeArrowheads="1"/>
          </p:cNvSpPr>
          <p:nvPr/>
        </p:nvSpPr>
        <p:spPr bwMode="auto">
          <a:xfrm>
            <a:off x="92209" y="826314"/>
            <a:ext cx="288000" cy="288000"/>
          </a:xfrm>
          <a:custGeom>
            <a:avLst/>
            <a:gdLst>
              <a:gd name="T0" fmla="*/ 38764526 w 602"/>
              <a:gd name="T1" fmla="*/ 78442719 h 602"/>
              <a:gd name="T2" fmla="*/ 38764526 w 602"/>
              <a:gd name="T3" fmla="*/ 78442719 h 602"/>
              <a:gd name="T4" fmla="*/ 0 w 602"/>
              <a:gd name="T5" fmla="*/ 38764526 h 602"/>
              <a:gd name="T6" fmla="*/ 38764526 w 602"/>
              <a:gd name="T7" fmla="*/ 0 h 602"/>
              <a:gd name="T8" fmla="*/ 78442719 w 602"/>
              <a:gd name="T9" fmla="*/ 38764526 h 602"/>
              <a:gd name="T10" fmla="*/ 38764526 w 602"/>
              <a:gd name="T11" fmla="*/ 78442719 h 602"/>
              <a:gd name="T12" fmla="*/ 61866665 w 602"/>
              <a:gd name="T13" fmla="*/ 16576054 h 602"/>
              <a:gd name="T14" fmla="*/ 61866665 w 602"/>
              <a:gd name="T15" fmla="*/ 16576054 h 602"/>
              <a:gd name="T16" fmla="*/ 38764526 w 602"/>
              <a:gd name="T17" fmla="*/ 38764526 h 602"/>
              <a:gd name="T18" fmla="*/ 38764526 w 602"/>
              <a:gd name="T19" fmla="*/ 7308970 h 602"/>
              <a:gd name="T20" fmla="*/ 7439751 w 602"/>
              <a:gd name="T21" fmla="*/ 38764526 h 602"/>
              <a:gd name="T22" fmla="*/ 38764526 w 602"/>
              <a:gd name="T23" fmla="*/ 71002968 h 602"/>
              <a:gd name="T24" fmla="*/ 71002968 w 602"/>
              <a:gd name="T25" fmla="*/ 38764526 h 602"/>
              <a:gd name="T26" fmla="*/ 61866665 w 602"/>
              <a:gd name="T27" fmla="*/ 16576054 h 60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02" h="602">
                <a:moveTo>
                  <a:pt x="297" y="601"/>
                </a:moveTo>
                <a:lnTo>
                  <a:pt x="297" y="601"/>
                </a:lnTo>
                <a:cubicBezTo>
                  <a:pt x="135" y="601"/>
                  <a:pt x="0" y="466"/>
                  <a:pt x="0" y="297"/>
                </a:cubicBezTo>
                <a:cubicBezTo>
                  <a:pt x="0" y="134"/>
                  <a:pt x="135" y="0"/>
                  <a:pt x="297" y="0"/>
                </a:cubicBezTo>
                <a:cubicBezTo>
                  <a:pt x="467" y="0"/>
                  <a:pt x="601" y="134"/>
                  <a:pt x="601" y="297"/>
                </a:cubicBezTo>
                <a:cubicBezTo>
                  <a:pt x="601" y="466"/>
                  <a:pt x="467" y="601"/>
                  <a:pt x="297" y="601"/>
                </a:cubicBezTo>
                <a:close/>
                <a:moveTo>
                  <a:pt x="474" y="127"/>
                </a:moveTo>
                <a:lnTo>
                  <a:pt x="474" y="127"/>
                </a:lnTo>
                <a:cubicBezTo>
                  <a:pt x="297" y="297"/>
                  <a:pt x="297" y="297"/>
                  <a:pt x="297" y="297"/>
                </a:cubicBezTo>
                <a:cubicBezTo>
                  <a:pt x="297" y="56"/>
                  <a:pt x="297" y="56"/>
                  <a:pt x="297" y="56"/>
                </a:cubicBezTo>
                <a:cubicBezTo>
                  <a:pt x="163" y="56"/>
                  <a:pt x="57" y="162"/>
                  <a:pt x="57" y="297"/>
                </a:cubicBezTo>
                <a:cubicBezTo>
                  <a:pt x="57" y="431"/>
                  <a:pt x="163" y="544"/>
                  <a:pt x="297" y="544"/>
                </a:cubicBezTo>
                <a:cubicBezTo>
                  <a:pt x="431" y="544"/>
                  <a:pt x="544" y="431"/>
                  <a:pt x="544" y="297"/>
                </a:cubicBezTo>
                <a:cubicBezTo>
                  <a:pt x="544" y="233"/>
                  <a:pt x="516" y="169"/>
                  <a:pt x="474" y="127"/>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solidFill>
                <a:prstClr val="black"/>
              </a:solidFill>
            </a:endParaRPr>
          </a:p>
        </p:txBody>
      </p:sp>
      <p:sp>
        <p:nvSpPr>
          <p:cNvPr id="18" name="TextBox 17"/>
          <p:cNvSpPr txBox="1"/>
          <p:nvPr/>
        </p:nvSpPr>
        <p:spPr>
          <a:xfrm>
            <a:off x="491316" y="1540311"/>
            <a:ext cx="11191170" cy="559769"/>
          </a:xfrm>
          <a:prstGeom prst="rect">
            <a:avLst/>
          </a:prstGeom>
          <a:noFill/>
        </p:spPr>
        <p:txBody>
          <a:bodyPr wrap="square" rtlCol="0">
            <a:spAutoFit/>
          </a:bodyPr>
          <a:lstStyle/>
          <a:p>
            <a:pPr marL="342900" indent="-342900">
              <a:lnSpc>
                <a:spcPct val="150000"/>
              </a:lnSpc>
              <a:buClr>
                <a:srgbClr val="3BBC5D"/>
              </a:buClr>
              <a:buFont typeface="Wingdings" panose="05000000000000000000" pitchFamily="2" charset="2"/>
              <a:buChar char="l"/>
            </a:pPr>
            <a:r>
              <a:rPr lang="en-US" altLang="zh-CN" sz="2400" b="1" dirty="0" err="1">
                <a:latin typeface="Monaco"/>
                <a:ea typeface="微软雅黑 Light" panose="020B0502040204020203" pitchFamily="34" charset="-122"/>
              </a:rPr>
              <a:t>subn</a:t>
            </a:r>
            <a:endParaRPr lang="en-US" altLang="zh-CN" sz="2400" b="1" dirty="0">
              <a:latin typeface="Monaco"/>
              <a:ea typeface="微软雅黑 Light" panose="020B0502040204020203" pitchFamily="34" charset="-122"/>
            </a:endParaRPr>
          </a:p>
        </p:txBody>
      </p:sp>
      <p:sp>
        <p:nvSpPr>
          <p:cNvPr id="2" name="矩形 1"/>
          <p:cNvSpPr/>
          <p:nvPr/>
        </p:nvSpPr>
        <p:spPr>
          <a:xfrm>
            <a:off x="911424" y="2145389"/>
            <a:ext cx="10477012" cy="1200329"/>
          </a:xfrm>
          <a:prstGeom prst="rect">
            <a:avLst/>
          </a:prstGeom>
        </p:spPr>
        <p:txBody>
          <a:bodyPr wrap="square">
            <a:spAutoFit/>
          </a:bodyPr>
          <a:lstStyle/>
          <a:p>
            <a:pPr>
              <a:lnSpc>
                <a:spcPct val="150000"/>
              </a:lnSpc>
            </a:pPr>
            <a:r>
              <a:rPr lang="en-US" altLang="zh-CN" sz="2400" b="1" dirty="0" err="1">
                <a:latin typeface="Monaco"/>
                <a:ea typeface="微软雅黑 Light" panose="020B0502040204020203" pitchFamily="34" charset="-122"/>
              </a:rPr>
              <a:t>subn</a:t>
            </a:r>
            <a:r>
              <a:rPr lang="zh-CN" altLang="en-US" sz="2400" dirty="0" smtClean="0">
                <a:latin typeface="Monaco"/>
                <a:ea typeface="微软雅黑 Light" panose="020B0502040204020203" pitchFamily="34" charset="-122"/>
              </a:rPr>
              <a:t>与</a:t>
            </a:r>
            <a:r>
              <a:rPr lang="en-US" altLang="zh-CN" sz="2400" b="1" dirty="0">
                <a:latin typeface="Monaco"/>
                <a:ea typeface="微软雅黑 Light" panose="020B0502040204020203" pitchFamily="34" charset="-122"/>
              </a:rPr>
              <a:t>sub</a:t>
            </a:r>
            <a:r>
              <a:rPr lang="zh-CN" altLang="en-US" sz="2400" dirty="0" smtClean="0">
                <a:latin typeface="Monaco"/>
                <a:ea typeface="微软雅黑 Light" panose="020B0502040204020203" pitchFamily="34" charset="-122"/>
              </a:rPr>
              <a:t>的使用方式与结果介乎是一样的，不同的是，</a:t>
            </a:r>
            <a:r>
              <a:rPr lang="en-US" altLang="zh-CN" sz="2400" b="1" dirty="0" err="1">
                <a:latin typeface="Monaco"/>
                <a:ea typeface="微软雅黑 Light" panose="020B0502040204020203" pitchFamily="34" charset="-122"/>
              </a:rPr>
              <a:t>subn</a:t>
            </a:r>
            <a:r>
              <a:rPr lang="zh-CN" altLang="en-US" sz="2400" dirty="0" smtClean="0">
                <a:latin typeface="Monaco"/>
                <a:ea typeface="微软雅黑 Light" panose="020B0502040204020203" pitchFamily="34" charset="-122"/>
              </a:rPr>
              <a:t>返回的对象是一个被替换后的字符串与替换次数的两元组：</a:t>
            </a:r>
            <a:endParaRPr lang="zh-CN" altLang="en-US" sz="2400" dirty="0">
              <a:latin typeface="微软雅黑 Light" panose="020B0502040204020203" pitchFamily="34" charset="-122"/>
              <a:ea typeface="微软雅黑 Light" panose="020B0502040204020203" pitchFamily="34" charset="-122"/>
            </a:endParaRPr>
          </a:p>
        </p:txBody>
      </p:sp>
      <p:pic>
        <p:nvPicPr>
          <p:cNvPr id="3" name="图片 2"/>
          <p:cNvPicPr>
            <a:picLocks noChangeAspect="1"/>
          </p:cNvPicPr>
          <p:nvPr/>
        </p:nvPicPr>
        <p:blipFill>
          <a:blip r:embed="rId3">
            <a:extLst>
              <a:ext uri="{BEBA8EAE-BF5A-486C-A8C5-ECC9F3942E4B}">
                <a14:imgProps xmlns:a14="http://schemas.microsoft.com/office/drawing/2010/main" xmlns="">
                  <a14:imgLayer r:embed="rId4">
                    <a14:imgEffect>
                      <a14:sharpenSoften amount="50000"/>
                    </a14:imgEffect>
                  </a14:imgLayer>
                </a14:imgProps>
              </a:ext>
            </a:extLst>
          </a:blip>
          <a:stretch>
            <a:fillRect/>
          </a:stretch>
        </p:blipFill>
        <p:spPr>
          <a:xfrm>
            <a:off x="911424" y="3367303"/>
            <a:ext cx="9562612" cy="2721778"/>
          </a:xfrm>
          <a:prstGeom prst="rect">
            <a:avLst/>
          </a:prstGeom>
        </p:spPr>
      </p:pic>
      <p:sp>
        <p:nvSpPr>
          <p:cNvPr id="6" name="文本框 5"/>
          <p:cNvSpPr txBox="1"/>
          <p:nvPr/>
        </p:nvSpPr>
        <p:spPr>
          <a:xfrm>
            <a:off x="1205345" y="6220691"/>
            <a:ext cx="7813964" cy="369332"/>
          </a:xfrm>
          <a:prstGeom prst="rect">
            <a:avLst/>
          </a:prstGeom>
          <a:noFill/>
        </p:spPr>
        <p:txBody>
          <a:bodyPr wrap="square" rtlCol="0">
            <a:spAutoFit/>
          </a:bodyPr>
          <a:lstStyle/>
          <a:p>
            <a:r>
              <a:rPr lang="zh-CN" altLang="en-US" dirty="0" smtClean="0"/>
              <a:t>上例返回的元组是替换后的字符串以及一共替换了两次的信息</a:t>
            </a:r>
            <a:endParaRPr lang="zh-CN" altLang="en-US" dirty="0"/>
          </a:p>
        </p:txBody>
      </p:sp>
    </p:spTree>
    <p:extLst>
      <p:ext uri="{BB962C8B-B14F-4D97-AF65-F5344CB8AC3E}">
        <p14:creationId xmlns:p14="http://schemas.microsoft.com/office/powerpoint/2010/main" xmlns="" val="553209412"/>
      </p:ext>
    </p:extLst>
  </p:cSld>
  <p:clrMapOvr>
    <a:masterClrMapping/>
  </p:clrMapOvr>
  <p:timing>
    <p:tnLst>
      <p:par>
        <p:cTn id="1" dur="indefinite" restart="never" nodeType="tmRoot"/>
      </p:par>
    </p:tnLst>
  </p:timing>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5"/>
          <p:cNvSpPr txBox="1"/>
          <p:nvPr/>
        </p:nvSpPr>
        <p:spPr>
          <a:xfrm>
            <a:off x="911424" y="836712"/>
            <a:ext cx="2664296" cy="400110"/>
          </a:xfrm>
          <a:prstGeom prst="rect">
            <a:avLst/>
          </a:prstGeom>
          <a:noFill/>
        </p:spPr>
        <p:txBody>
          <a:bodyPr wrap="square" rtlCol="0">
            <a:spAutoFit/>
          </a:bodyPr>
          <a:lstStyle/>
          <a:p>
            <a:r>
              <a:rPr lang="zh-CN" altLang="en-US" sz="2000" dirty="0">
                <a:solidFill>
                  <a:prstClr val="white"/>
                </a:solidFill>
                <a:latin typeface="微软雅黑 Light" panose="020B0502040204020203" pitchFamily="34" charset="-122"/>
                <a:ea typeface="微软雅黑 Light" panose="020B0502040204020203" pitchFamily="34" charset="-122"/>
              </a:rPr>
              <a:t>聚类分析</a:t>
            </a:r>
          </a:p>
        </p:txBody>
      </p:sp>
      <p:sp>
        <p:nvSpPr>
          <p:cNvPr id="14" name="矩形 28"/>
          <p:cNvSpPr/>
          <p:nvPr/>
        </p:nvSpPr>
        <p:spPr>
          <a:xfrm>
            <a:off x="-18898" y="671163"/>
            <a:ext cx="510214" cy="598302"/>
          </a:xfrm>
          <a:prstGeom prst="rect">
            <a:avLst/>
          </a:prstGeom>
          <a:solidFill>
            <a:srgbClr val="3BBC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
        <p:nvSpPr>
          <p:cNvPr id="15" name="矩形 4"/>
          <p:cNvSpPr/>
          <p:nvPr/>
        </p:nvSpPr>
        <p:spPr>
          <a:xfrm>
            <a:off x="479376" y="674237"/>
            <a:ext cx="2058726" cy="595228"/>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6" name="文本框 5"/>
          <p:cNvSpPr txBox="1"/>
          <p:nvPr/>
        </p:nvSpPr>
        <p:spPr>
          <a:xfrm>
            <a:off x="953786" y="709485"/>
            <a:ext cx="3414022" cy="523220"/>
          </a:xfrm>
          <a:prstGeom prst="rect">
            <a:avLst/>
          </a:prstGeom>
          <a:noFill/>
        </p:spPr>
        <p:txBody>
          <a:bodyPr wrap="square" rtlCol="0">
            <a:spAutoFit/>
          </a:bodyPr>
          <a:lstStyle/>
          <a:p>
            <a:r>
              <a:rPr lang="en-US" altLang="zh-CN" sz="2800" dirty="0">
                <a:solidFill>
                  <a:prstClr val="white"/>
                </a:solidFill>
                <a:latin typeface="微软雅黑 Light" panose="020B0502040204020203" pitchFamily="34" charset="-122"/>
                <a:ea typeface="微软雅黑 Light" panose="020B0502040204020203" pitchFamily="34" charset="-122"/>
              </a:rPr>
              <a:t>re</a:t>
            </a:r>
            <a:r>
              <a:rPr lang="zh-CN" altLang="en-US" sz="2800" dirty="0">
                <a:solidFill>
                  <a:prstClr val="white"/>
                </a:solidFill>
                <a:latin typeface="微软雅黑 Light" panose="020B0502040204020203" pitchFamily="34" charset="-122"/>
                <a:ea typeface="微软雅黑 Light" panose="020B0502040204020203" pitchFamily="34" charset="-122"/>
              </a:rPr>
              <a:t>模块</a:t>
            </a:r>
          </a:p>
        </p:txBody>
      </p:sp>
      <p:sp>
        <p:nvSpPr>
          <p:cNvPr id="17" name="Freeform 83"/>
          <p:cNvSpPr>
            <a:spLocks noChangeArrowheads="1"/>
          </p:cNvSpPr>
          <p:nvPr/>
        </p:nvSpPr>
        <p:spPr bwMode="auto">
          <a:xfrm>
            <a:off x="92209" y="826314"/>
            <a:ext cx="288000" cy="288000"/>
          </a:xfrm>
          <a:custGeom>
            <a:avLst/>
            <a:gdLst>
              <a:gd name="T0" fmla="*/ 38764526 w 602"/>
              <a:gd name="T1" fmla="*/ 78442719 h 602"/>
              <a:gd name="T2" fmla="*/ 38764526 w 602"/>
              <a:gd name="T3" fmla="*/ 78442719 h 602"/>
              <a:gd name="T4" fmla="*/ 0 w 602"/>
              <a:gd name="T5" fmla="*/ 38764526 h 602"/>
              <a:gd name="T6" fmla="*/ 38764526 w 602"/>
              <a:gd name="T7" fmla="*/ 0 h 602"/>
              <a:gd name="T8" fmla="*/ 78442719 w 602"/>
              <a:gd name="T9" fmla="*/ 38764526 h 602"/>
              <a:gd name="T10" fmla="*/ 38764526 w 602"/>
              <a:gd name="T11" fmla="*/ 78442719 h 602"/>
              <a:gd name="T12" fmla="*/ 61866665 w 602"/>
              <a:gd name="T13" fmla="*/ 16576054 h 602"/>
              <a:gd name="T14" fmla="*/ 61866665 w 602"/>
              <a:gd name="T15" fmla="*/ 16576054 h 602"/>
              <a:gd name="T16" fmla="*/ 38764526 w 602"/>
              <a:gd name="T17" fmla="*/ 38764526 h 602"/>
              <a:gd name="T18" fmla="*/ 38764526 w 602"/>
              <a:gd name="T19" fmla="*/ 7308970 h 602"/>
              <a:gd name="T20" fmla="*/ 7439751 w 602"/>
              <a:gd name="T21" fmla="*/ 38764526 h 602"/>
              <a:gd name="T22" fmla="*/ 38764526 w 602"/>
              <a:gd name="T23" fmla="*/ 71002968 h 602"/>
              <a:gd name="T24" fmla="*/ 71002968 w 602"/>
              <a:gd name="T25" fmla="*/ 38764526 h 602"/>
              <a:gd name="T26" fmla="*/ 61866665 w 602"/>
              <a:gd name="T27" fmla="*/ 16576054 h 60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02" h="602">
                <a:moveTo>
                  <a:pt x="297" y="601"/>
                </a:moveTo>
                <a:lnTo>
                  <a:pt x="297" y="601"/>
                </a:lnTo>
                <a:cubicBezTo>
                  <a:pt x="135" y="601"/>
                  <a:pt x="0" y="466"/>
                  <a:pt x="0" y="297"/>
                </a:cubicBezTo>
                <a:cubicBezTo>
                  <a:pt x="0" y="134"/>
                  <a:pt x="135" y="0"/>
                  <a:pt x="297" y="0"/>
                </a:cubicBezTo>
                <a:cubicBezTo>
                  <a:pt x="467" y="0"/>
                  <a:pt x="601" y="134"/>
                  <a:pt x="601" y="297"/>
                </a:cubicBezTo>
                <a:cubicBezTo>
                  <a:pt x="601" y="466"/>
                  <a:pt x="467" y="601"/>
                  <a:pt x="297" y="601"/>
                </a:cubicBezTo>
                <a:close/>
                <a:moveTo>
                  <a:pt x="474" y="127"/>
                </a:moveTo>
                <a:lnTo>
                  <a:pt x="474" y="127"/>
                </a:lnTo>
                <a:cubicBezTo>
                  <a:pt x="297" y="297"/>
                  <a:pt x="297" y="297"/>
                  <a:pt x="297" y="297"/>
                </a:cubicBezTo>
                <a:cubicBezTo>
                  <a:pt x="297" y="56"/>
                  <a:pt x="297" y="56"/>
                  <a:pt x="297" y="56"/>
                </a:cubicBezTo>
                <a:cubicBezTo>
                  <a:pt x="163" y="56"/>
                  <a:pt x="57" y="162"/>
                  <a:pt x="57" y="297"/>
                </a:cubicBezTo>
                <a:cubicBezTo>
                  <a:pt x="57" y="431"/>
                  <a:pt x="163" y="544"/>
                  <a:pt x="297" y="544"/>
                </a:cubicBezTo>
                <a:cubicBezTo>
                  <a:pt x="431" y="544"/>
                  <a:pt x="544" y="431"/>
                  <a:pt x="544" y="297"/>
                </a:cubicBezTo>
                <a:cubicBezTo>
                  <a:pt x="544" y="233"/>
                  <a:pt x="516" y="169"/>
                  <a:pt x="474" y="127"/>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solidFill>
                <a:prstClr val="black"/>
              </a:solidFill>
            </a:endParaRPr>
          </a:p>
        </p:txBody>
      </p:sp>
      <p:sp>
        <p:nvSpPr>
          <p:cNvPr id="18" name="TextBox 17"/>
          <p:cNvSpPr txBox="1"/>
          <p:nvPr/>
        </p:nvSpPr>
        <p:spPr>
          <a:xfrm>
            <a:off x="491316" y="1540311"/>
            <a:ext cx="11191170" cy="583493"/>
          </a:xfrm>
          <a:prstGeom prst="rect">
            <a:avLst/>
          </a:prstGeom>
          <a:noFill/>
        </p:spPr>
        <p:txBody>
          <a:bodyPr wrap="square" rtlCol="0">
            <a:spAutoFit/>
          </a:bodyPr>
          <a:lstStyle/>
          <a:p>
            <a:pPr marL="342900" indent="-342900">
              <a:lnSpc>
                <a:spcPct val="150000"/>
              </a:lnSpc>
              <a:buClr>
                <a:srgbClr val="3BBC5D"/>
              </a:buClr>
              <a:buFont typeface="Wingdings" panose="05000000000000000000" pitchFamily="2" charset="2"/>
              <a:buChar char="l"/>
            </a:pPr>
            <a:r>
              <a:rPr lang="en-US" altLang="zh-CN" sz="2400" b="1" dirty="0">
                <a:solidFill>
                  <a:prstClr val="black"/>
                </a:solidFill>
                <a:latin typeface="微软雅黑 Light" panose="020B0502040204020203" pitchFamily="34" charset="-122"/>
                <a:ea typeface="微软雅黑 Light" panose="020B0502040204020203" pitchFamily="34" charset="-122"/>
              </a:rPr>
              <a:t>r</a:t>
            </a:r>
            <a:r>
              <a:rPr lang="en-US" altLang="zh-CN" sz="2400" b="1" dirty="0" smtClean="0">
                <a:solidFill>
                  <a:prstClr val="black"/>
                </a:solidFill>
                <a:latin typeface="微软雅黑 Light" panose="020B0502040204020203" pitchFamily="34" charset="-122"/>
                <a:ea typeface="微软雅黑 Light" panose="020B0502040204020203" pitchFamily="34" charset="-122"/>
              </a:rPr>
              <a:t>e</a:t>
            </a:r>
            <a:r>
              <a:rPr lang="zh-CN" altLang="en-US" sz="2400" b="1" dirty="0" smtClean="0">
                <a:solidFill>
                  <a:prstClr val="black"/>
                </a:solidFill>
                <a:latin typeface="微软雅黑 Light" panose="020B0502040204020203" pitchFamily="34" charset="-122"/>
                <a:ea typeface="微软雅黑 Light" panose="020B0502040204020203" pitchFamily="34" charset="-122"/>
              </a:rPr>
              <a:t>函数总结（</a:t>
            </a:r>
            <a:r>
              <a:rPr lang="zh-CN" altLang="en-US" sz="2400" dirty="0">
                <a:latin typeface="Monaco"/>
                <a:ea typeface="微软雅黑 Light" panose="020B0502040204020203" pitchFamily="34" charset="-122"/>
              </a:rPr>
              <a:t>对于一个正则表达式与一个字符串</a:t>
            </a:r>
            <a:r>
              <a:rPr lang="zh-CN" altLang="en-US" sz="2400" b="1" dirty="0" smtClean="0">
                <a:solidFill>
                  <a:prstClr val="black"/>
                </a:solidFill>
                <a:latin typeface="微软雅黑 Light" panose="020B0502040204020203" pitchFamily="34" charset="-122"/>
                <a:ea typeface="微软雅黑 Light" panose="020B0502040204020203" pitchFamily="34" charset="-122"/>
              </a:rPr>
              <a:t>）：</a:t>
            </a:r>
            <a:endParaRPr lang="en-US" altLang="zh-CN" sz="2400" b="1" dirty="0">
              <a:solidFill>
                <a:prstClr val="black"/>
              </a:solidFill>
              <a:latin typeface="微软雅黑 Light" panose="020B0502040204020203" pitchFamily="34" charset="-122"/>
              <a:ea typeface="微软雅黑 Light" panose="020B0502040204020203" pitchFamily="34" charset="-122"/>
            </a:endParaRPr>
          </a:p>
        </p:txBody>
      </p:sp>
      <p:sp>
        <p:nvSpPr>
          <p:cNvPr id="11" name="TextBox 17"/>
          <p:cNvSpPr txBox="1"/>
          <p:nvPr/>
        </p:nvSpPr>
        <p:spPr>
          <a:xfrm>
            <a:off x="491316" y="2284769"/>
            <a:ext cx="11506720" cy="3970318"/>
          </a:xfrm>
          <a:prstGeom prst="rect">
            <a:avLst/>
          </a:prstGeom>
          <a:noFill/>
        </p:spPr>
        <p:txBody>
          <a:bodyPr wrap="square" rtlCol="0">
            <a:spAutoFit/>
          </a:bodyPr>
          <a:lstStyle/>
          <a:p>
            <a:pPr marL="342900" indent="-342900">
              <a:lnSpc>
                <a:spcPct val="150000"/>
              </a:lnSpc>
              <a:buClr>
                <a:srgbClr val="3BBC5D"/>
              </a:buClr>
              <a:buFont typeface="Wingdings" panose="05000000000000000000" pitchFamily="2" charset="2"/>
              <a:buChar char="l"/>
            </a:pPr>
            <a:r>
              <a:rPr lang="en-US" altLang="zh-CN" sz="2400" b="1" dirty="0" err="1" smtClean="0">
                <a:latin typeface="Monaco"/>
                <a:ea typeface="微软雅黑 Light" panose="020B0502040204020203" pitchFamily="34" charset="-122"/>
              </a:rPr>
              <a:t>fullmatch</a:t>
            </a:r>
            <a:r>
              <a:rPr lang="zh-CN" altLang="en-US" sz="2400" dirty="0" smtClean="0">
                <a:latin typeface="Monaco"/>
                <a:ea typeface="微软雅黑 Light" panose="020B0502040204020203" pitchFamily="34" charset="-122"/>
              </a:rPr>
              <a:t>二者是否匹配，</a:t>
            </a:r>
            <a:r>
              <a:rPr lang="en-US" altLang="zh-CN" sz="2400" b="1" dirty="0">
                <a:latin typeface="Monaco"/>
                <a:ea typeface="微软雅黑 Light" panose="020B0502040204020203" pitchFamily="34" charset="-122"/>
              </a:rPr>
              <a:t>match</a:t>
            </a:r>
            <a:r>
              <a:rPr lang="zh-CN" altLang="en-US" sz="2400" dirty="0" smtClean="0">
                <a:latin typeface="Monaco"/>
                <a:ea typeface="微软雅黑 Light" panose="020B0502040204020203" pitchFamily="34" charset="-122"/>
              </a:rPr>
              <a:t>检查是否与字符串前缀匹配</a:t>
            </a:r>
            <a:endParaRPr lang="en-US" altLang="zh-CN" sz="2400" dirty="0" smtClean="0">
              <a:latin typeface="Monaco"/>
              <a:ea typeface="微软雅黑 Light" panose="020B0502040204020203" pitchFamily="34" charset="-122"/>
            </a:endParaRPr>
          </a:p>
          <a:p>
            <a:pPr marL="342900" indent="-342900">
              <a:lnSpc>
                <a:spcPct val="150000"/>
              </a:lnSpc>
              <a:buClr>
                <a:srgbClr val="3BBC5D"/>
              </a:buClr>
              <a:buFont typeface="Wingdings" panose="05000000000000000000" pitchFamily="2" charset="2"/>
              <a:buChar char="l"/>
            </a:pPr>
            <a:r>
              <a:rPr lang="en-US" altLang="zh-CN" sz="2400" b="1" dirty="0" smtClean="0">
                <a:latin typeface="Monaco"/>
                <a:ea typeface="微软雅黑 Light" panose="020B0502040204020203" pitchFamily="34" charset="-122"/>
              </a:rPr>
              <a:t>search</a:t>
            </a:r>
            <a:r>
              <a:rPr lang="zh-CN" altLang="en-US" sz="2400" dirty="0" smtClean="0">
                <a:latin typeface="Monaco"/>
                <a:ea typeface="微软雅黑 Light" panose="020B0502040204020203" pitchFamily="34" charset="-122"/>
              </a:rPr>
              <a:t>找出字符串第一个匹配的部分</a:t>
            </a:r>
            <a:endParaRPr lang="en-US" altLang="zh-CN" sz="2400" dirty="0" smtClean="0">
              <a:latin typeface="Monaco"/>
              <a:ea typeface="微软雅黑 Light" panose="020B0502040204020203" pitchFamily="34" charset="-122"/>
            </a:endParaRPr>
          </a:p>
          <a:p>
            <a:pPr marL="342900" indent="-342900">
              <a:lnSpc>
                <a:spcPct val="150000"/>
              </a:lnSpc>
              <a:buClr>
                <a:srgbClr val="3BBC5D"/>
              </a:buClr>
              <a:buFont typeface="Wingdings" panose="05000000000000000000" pitchFamily="2" charset="2"/>
              <a:buChar char="l"/>
            </a:pPr>
            <a:r>
              <a:rPr lang="en-US" altLang="zh-CN" sz="2400" b="1" dirty="0" err="1">
                <a:latin typeface="Monaco"/>
                <a:ea typeface="微软雅黑 Light" panose="020B0502040204020203" pitchFamily="34" charset="-122"/>
              </a:rPr>
              <a:t>f</a:t>
            </a:r>
            <a:r>
              <a:rPr lang="en-US" altLang="zh-CN" sz="2400" b="1" dirty="0" err="1" smtClean="0">
                <a:latin typeface="Monaco"/>
                <a:ea typeface="微软雅黑 Light" panose="020B0502040204020203" pitchFamily="34" charset="-122"/>
              </a:rPr>
              <a:t>indall</a:t>
            </a:r>
            <a:r>
              <a:rPr lang="zh-CN" altLang="en-US" sz="2400" dirty="0" smtClean="0">
                <a:latin typeface="Monaco"/>
                <a:ea typeface="微软雅黑 Light" panose="020B0502040204020203" pitchFamily="34" charset="-122"/>
              </a:rPr>
              <a:t>找出所有匹配的部分形成一个列表，</a:t>
            </a:r>
            <a:r>
              <a:rPr lang="en-US" altLang="zh-CN" sz="2400" b="1" dirty="0" err="1">
                <a:latin typeface="Monaco"/>
                <a:ea typeface="微软雅黑 Light" panose="020B0502040204020203" pitchFamily="34" charset="-122"/>
              </a:rPr>
              <a:t>finditer</a:t>
            </a:r>
            <a:r>
              <a:rPr lang="zh-CN" altLang="en-US" sz="2400" dirty="0" smtClean="0">
                <a:latin typeface="Monaco"/>
                <a:ea typeface="微软雅黑 Light" panose="020B0502040204020203" pitchFamily="34" charset="-122"/>
              </a:rPr>
              <a:t>找出所有迭代部分形成一个迭代器</a:t>
            </a:r>
            <a:endParaRPr lang="en-US" altLang="zh-CN" sz="2400" dirty="0" smtClean="0">
              <a:latin typeface="Monaco"/>
              <a:ea typeface="微软雅黑 Light" panose="020B0502040204020203" pitchFamily="34" charset="-122"/>
            </a:endParaRPr>
          </a:p>
          <a:p>
            <a:pPr marL="342900" indent="-342900">
              <a:lnSpc>
                <a:spcPct val="150000"/>
              </a:lnSpc>
              <a:buClr>
                <a:srgbClr val="3BBC5D"/>
              </a:buClr>
              <a:buFont typeface="Wingdings" panose="05000000000000000000" pitchFamily="2" charset="2"/>
              <a:buChar char="l"/>
            </a:pPr>
            <a:r>
              <a:rPr lang="en-US" altLang="zh-CN" sz="2400" b="1" dirty="0">
                <a:latin typeface="Monaco"/>
                <a:ea typeface="微软雅黑 Light" panose="020B0502040204020203" pitchFamily="34" charset="-122"/>
              </a:rPr>
              <a:t>split</a:t>
            </a:r>
            <a:r>
              <a:rPr lang="zh-CN" altLang="en-US" sz="2400" dirty="0" smtClean="0">
                <a:latin typeface="Monaco"/>
                <a:ea typeface="微软雅黑 Light" panose="020B0502040204020203" pitchFamily="34" charset="-122"/>
              </a:rPr>
              <a:t>找出所有匹配部分，用其作为分隔符划分字符串</a:t>
            </a:r>
            <a:endParaRPr lang="en-US" altLang="zh-CN" sz="2400" dirty="0" smtClean="0">
              <a:latin typeface="Monaco"/>
              <a:ea typeface="微软雅黑 Light" panose="020B0502040204020203" pitchFamily="34" charset="-122"/>
            </a:endParaRPr>
          </a:p>
          <a:p>
            <a:pPr marL="342900" indent="-342900">
              <a:lnSpc>
                <a:spcPct val="150000"/>
              </a:lnSpc>
              <a:buClr>
                <a:srgbClr val="3BBC5D"/>
              </a:buClr>
              <a:buFont typeface="Wingdings" panose="05000000000000000000" pitchFamily="2" charset="2"/>
              <a:buChar char="l"/>
            </a:pPr>
            <a:r>
              <a:rPr lang="en-US" altLang="zh-CN" sz="2400" b="1" dirty="0">
                <a:latin typeface="Monaco"/>
                <a:ea typeface="微软雅黑 Light" panose="020B0502040204020203" pitchFamily="34" charset="-122"/>
              </a:rPr>
              <a:t>sub</a:t>
            </a:r>
            <a:r>
              <a:rPr lang="zh-CN" altLang="en-US" sz="2400" dirty="0" smtClean="0">
                <a:latin typeface="Monaco"/>
                <a:ea typeface="微软雅黑 Light" panose="020B0502040204020203" pitchFamily="34" charset="-122"/>
              </a:rPr>
              <a:t>将所有匹配部分替换为指定字符串，</a:t>
            </a:r>
            <a:r>
              <a:rPr lang="en-US" altLang="zh-CN" sz="2400" b="1" dirty="0">
                <a:latin typeface="Monaco"/>
                <a:ea typeface="微软雅黑 Light" panose="020B0502040204020203" pitchFamily="34" charset="-122"/>
              </a:rPr>
              <a:t>sub</a:t>
            </a:r>
            <a:r>
              <a:rPr lang="zh-CN" altLang="en-US" sz="2400" dirty="0" smtClean="0">
                <a:latin typeface="Monaco"/>
                <a:ea typeface="微软雅黑 Light" panose="020B0502040204020203" pitchFamily="34" charset="-122"/>
              </a:rPr>
              <a:t>额外返回替换次数</a:t>
            </a:r>
            <a:endParaRPr lang="en-US" altLang="zh-CN" sz="2400" dirty="0" smtClean="0">
              <a:latin typeface="Monaco"/>
              <a:ea typeface="微软雅黑 Light" panose="020B0502040204020203" pitchFamily="34" charset="-122"/>
            </a:endParaRPr>
          </a:p>
          <a:p>
            <a:pPr marL="342900" indent="-342900">
              <a:lnSpc>
                <a:spcPct val="150000"/>
              </a:lnSpc>
              <a:buClr>
                <a:srgbClr val="3BBC5D"/>
              </a:buClr>
              <a:buFont typeface="Wingdings" panose="05000000000000000000" pitchFamily="2" charset="2"/>
              <a:buChar char="l"/>
            </a:pPr>
            <a:r>
              <a:rPr lang="zh-CN" altLang="en-US" sz="2400" dirty="0" smtClean="0">
                <a:latin typeface="Monaco"/>
                <a:ea typeface="微软雅黑 Light" panose="020B0502040204020203" pitchFamily="34" charset="-122"/>
              </a:rPr>
              <a:t>要注意所有的匹配都带有贪婪匹配的性质！</a:t>
            </a:r>
            <a:endParaRPr lang="en-US" altLang="zh-CN" sz="2400" dirty="0" smtClean="0">
              <a:latin typeface="Monaco"/>
              <a:ea typeface="微软雅黑 Light" panose="020B0502040204020203" pitchFamily="34" charset="-122"/>
            </a:endParaRPr>
          </a:p>
        </p:txBody>
      </p:sp>
    </p:spTree>
    <p:extLst>
      <p:ext uri="{BB962C8B-B14F-4D97-AF65-F5344CB8AC3E}">
        <p14:creationId xmlns:p14="http://schemas.microsoft.com/office/powerpoint/2010/main" xmlns="" val="456021850"/>
      </p:ext>
    </p:extLst>
  </p:cSld>
  <p:clrMapOvr>
    <a:masterClrMapping/>
  </p:clrMapOvr>
  <p:timing>
    <p:tnLst>
      <p:par>
        <p:cTn id="1" dur="indefinite" restart="never" nodeType="tmRoot"/>
      </p:par>
    </p:tnLst>
  </p:timing>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70D8578-DDD4-487D-A316-C8E65CC577E1}" type="slidenum">
              <a:rPr lang="zh-CN" altLang="en-US" smtClean="0">
                <a:solidFill>
                  <a:prstClr val="black"/>
                </a:solidFill>
              </a:rPr>
              <a:pPr/>
              <a:t>326</a:t>
            </a:fld>
            <a:endParaRPr lang="zh-CN" altLang="en-US">
              <a:solidFill>
                <a:prstClr val="black"/>
              </a:solidFill>
            </a:endParaRPr>
          </a:p>
        </p:txBody>
      </p:sp>
      <p:sp>
        <p:nvSpPr>
          <p:cNvPr id="22" name="矩形 1"/>
          <p:cNvSpPr/>
          <p:nvPr/>
        </p:nvSpPr>
        <p:spPr>
          <a:xfrm>
            <a:off x="-11393" y="-27384"/>
            <a:ext cx="12192000" cy="779463"/>
          </a:xfrm>
          <a:prstGeom prst="rect">
            <a:avLst/>
          </a:prstGeom>
          <a:solidFill>
            <a:srgbClr val="3BBC5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solidFill>
                <a:prstClr val="white"/>
              </a:solidFill>
            </a:endParaRPr>
          </a:p>
        </p:txBody>
      </p:sp>
      <p:sp>
        <p:nvSpPr>
          <p:cNvPr id="23" name="文本占位符 1"/>
          <p:cNvSpPr txBox="1">
            <a:spLocks/>
          </p:cNvSpPr>
          <p:nvPr/>
        </p:nvSpPr>
        <p:spPr>
          <a:xfrm>
            <a:off x="709612" y="116100"/>
            <a:ext cx="4868117" cy="529569"/>
          </a:xfrm>
          <a:prstGeom prst="rect">
            <a:avLst/>
          </a:prstGeom>
        </p:spPr>
        <p:txBody>
          <a:bodyP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zh-CN" altLang="en-US" sz="2800" dirty="0" smtClean="0">
                <a:solidFill>
                  <a:srgbClr val="FFFFFF"/>
                </a:solidFill>
                <a:latin typeface="Microsoft YaHei Light" charset="-122"/>
                <a:ea typeface="Microsoft YaHei Light" charset="-122"/>
                <a:cs typeface="Microsoft YaHei Light" charset="-122"/>
              </a:rPr>
              <a:t>目录</a:t>
            </a:r>
            <a:endParaRPr kumimoji="1" lang="zh-CN" altLang="en-US" sz="2800" dirty="0">
              <a:solidFill>
                <a:srgbClr val="FFFFFF"/>
              </a:solidFill>
              <a:latin typeface="Microsoft YaHei Light" charset="-122"/>
              <a:ea typeface="Microsoft YaHei Light" charset="-122"/>
              <a:cs typeface="Microsoft YaHei Light" charset="-122"/>
            </a:endParaRPr>
          </a:p>
        </p:txBody>
      </p:sp>
      <p:sp>
        <p:nvSpPr>
          <p:cNvPr id="24" name="矩形 217"/>
          <p:cNvSpPr>
            <a:spLocks noChangeArrowheads="1"/>
          </p:cNvSpPr>
          <p:nvPr/>
        </p:nvSpPr>
        <p:spPr bwMode="auto">
          <a:xfrm>
            <a:off x="663027" y="1966384"/>
            <a:ext cx="1620955" cy="52321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1439" tIns="45719" rIns="91439" bIns="45719">
            <a:spAutoFit/>
          </a:bodyPr>
          <a:lstStyle/>
          <a:p>
            <a:pPr fontAlgn="base">
              <a:spcBef>
                <a:spcPct val="0"/>
              </a:spcBef>
              <a:spcAft>
                <a:spcPct val="0"/>
              </a:spcAft>
            </a:pPr>
            <a:r>
              <a:rPr lang="zh-CN" altLang="en-US" sz="2800" dirty="0">
                <a:solidFill>
                  <a:srgbClr val="3BBC5D"/>
                </a:solidFill>
                <a:latin typeface="微软雅黑 Light" panose="020B0502040204020203" pitchFamily="34" charset="-122"/>
                <a:ea typeface="微软雅黑 Light" panose="020B0502040204020203" pitchFamily="34" charset="-122"/>
                <a:cs typeface="微软雅黑 Light" charset="0"/>
              </a:rPr>
              <a:t>第一部分</a:t>
            </a:r>
          </a:p>
        </p:txBody>
      </p:sp>
      <p:sp>
        <p:nvSpPr>
          <p:cNvPr id="25" name="矩形 24"/>
          <p:cNvSpPr/>
          <p:nvPr/>
        </p:nvSpPr>
        <p:spPr bwMode="auto">
          <a:xfrm>
            <a:off x="3143672" y="1947134"/>
            <a:ext cx="2890837" cy="523220"/>
          </a:xfrm>
          <a:prstGeom prst="rect">
            <a:avLst/>
          </a:prstGeom>
        </p:spPr>
        <p:txBody>
          <a:bodyPr>
            <a:spAutoFit/>
          </a:bodyPr>
          <a:lstStyle/>
          <a:p>
            <a:r>
              <a:rPr lang="zh-CN" altLang="en-US" sz="2800" dirty="0">
                <a:solidFill>
                  <a:prstClr val="white">
                    <a:lumMod val="85000"/>
                  </a:prstClr>
                </a:solidFill>
                <a:latin typeface="Microsoft YaHei Light" charset="-122"/>
                <a:ea typeface="Microsoft YaHei Light" charset="-122"/>
                <a:cs typeface="Microsoft YaHei Light" charset="-122"/>
              </a:rPr>
              <a:t>手机评论数据集</a:t>
            </a:r>
          </a:p>
        </p:txBody>
      </p:sp>
      <p:sp>
        <p:nvSpPr>
          <p:cNvPr id="26" name="任意多边形 221"/>
          <p:cNvSpPr/>
          <p:nvPr/>
        </p:nvSpPr>
        <p:spPr>
          <a:xfrm rot="2700000">
            <a:off x="2612584" y="2142841"/>
            <a:ext cx="141180" cy="141180"/>
          </a:xfrm>
          <a:custGeom>
            <a:avLst/>
            <a:gdLst>
              <a:gd name="connsiteX0" fmla="*/ 0 w 687172"/>
              <a:gd name="connsiteY0" fmla="*/ 1 h 687172"/>
              <a:gd name="connsiteX1" fmla="*/ 477930 w 687172"/>
              <a:gd name="connsiteY1" fmla="*/ 0 h 687172"/>
              <a:gd name="connsiteX2" fmla="*/ 687172 w 687172"/>
              <a:gd name="connsiteY2" fmla="*/ 209242 h 687172"/>
              <a:gd name="connsiteX3" fmla="*/ 687172 w 687172"/>
              <a:gd name="connsiteY3" fmla="*/ 687172 h 687172"/>
              <a:gd name="connsiteX4" fmla="*/ 574946 w 687172"/>
              <a:gd name="connsiteY4" fmla="*/ 687172 h 687172"/>
              <a:gd name="connsiteX5" fmla="*/ 574945 w 687172"/>
              <a:gd name="connsiteY5" fmla="*/ 238336 h 687172"/>
              <a:gd name="connsiteX6" fmla="*/ 448836 w 687172"/>
              <a:gd name="connsiteY6" fmla="*/ 112227 h 687172"/>
              <a:gd name="connsiteX7" fmla="*/ 0 w 687172"/>
              <a:gd name="connsiteY7" fmla="*/ 112227 h 687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7172" h="687172">
                <a:moveTo>
                  <a:pt x="0" y="1"/>
                </a:moveTo>
                <a:lnTo>
                  <a:pt x="477930" y="0"/>
                </a:lnTo>
                <a:cubicBezTo>
                  <a:pt x="593491" y="0"/>
                  <a:pt x="687172" y="93681"/>
                  <a:pt x="687172" y="209242"/>
                </a:cubicBezTo>
                <a:lnTo>
                  <a:pt x="687172" y="687172"/>
                </a:lnTo>
                <a:lnTo>
                  <a:pt x="574946" y="687172"/>
                </a:lnTo>
                <a:lnTo>
                  <a:pt x="574945" y="238336"/>
                </a:lnTo>
                <a:cubicBezTo>
                  <a:pt x="574946" y="168688"/>
                  <a:pt x="518485" y="112227"/>
                  <a:pt x="448836" y="112227"/>
                </a:cubicBezTo>
                <a:lnTo>
                  <a:pt x="0" y="112227"/>
                </a:lnTo>
                <a:close/>
              </a:path>
            </a:pathLst>
          </a:custGeom>
          <a:solidFill>
            <a:srgbClr val="3BBC5D"/>
          </a:solidFill>
          <a:ln w="25400" cap="flat" cmpd="sng" algn="ctr">
            <a:noFill/>
            <a:prstDash val="solid"/>
          </a:ln>
          <a:effectLst/>
        </p:spPr>
        <p:txBody>
          <a:bodyPr anchor="ctr"/>
          <a:lstStyle/>
          <a:p>
            <a:pPr algn="ctr">
              <a:defRPr/>
            </a:pPr>
            <a:endParaRPr lang="zh-CN" altLang="en-US" sz="2800" kern="0">
              <a:solidFill>
                <a:srgbClr val="3BBC5D"/>
              </a:solidFill>
              <a:latin typeface="微软雅黑 Light" panose="020B0502040204020203" pitchFamily="34" charset="-122"/>
              <a:ea typeface="微软雅黑 Light" panose="020B0502040204020203" pitchFamily="34" charset="-122"/>
            </a:endParaRPr>
          </a:p>
        </p:txBody>
      </p:sp>
      <p:sp>
        <p:nvSpPr>
          <p:cNvPr id="27" name="任意多边形 222"/>
          <p:cNvSpPr/>
          <p:nvPr/>
        </p:nvSpPr>
        <p:spPr>
          <a:xfrm rot="2700000">
            <a:off x="2566608" y="2084467"/>
            <a:ext cx="257928" cy="257928"/>
          </a:xfrm>
          <a:custGeom>
            <a:avLst/>
            <a:gdLst>
              <a:gd name="connsiteX0" fmla="*/ 238336 w 1255427"/>
              <a:gd name="connsiteY0" fmla="*/ 112227 h 1255427"/>
              <a:gd name="connsiteX1" fmla="*/ 112227 w 1255427"/>
              <a:gd name="connsiteY1" fmla="*/ 238336 h 1255427"/>
              <a:gd name="connsiteX2" fmla="*/ 112227 w 1255427"/>
              <a:gd name="connsiteY2" fmla="*/ 1017091 h 1255427"/>
              <a:gd name="connsiteX3" fmla="*/ 238336 w 1255427"/>
              <a:gd name="connsiteY3" fmla="*/ 1143200 h 1255427"/>
              <a:gd name="connsiteX4" fmla="*/ 1017091 w 1255427"/>
              <a:gd name="connsiteY4" fmla="*/ 1143200 h 1255427"/>
              <a:gd name="connsiteX5" fmla="*/ 1143200 w 1255427"/>
              <a:gd name="connsiteY5" fmla="*/ 1017091 h 1255427"/>
              <a:gd name="connsiteX6" fmla="*/ 1143200 w 1255427"/>
              <a:gd name="connsiteY6" fmla="*/ 238336 h 1255427"/>
              <a:gd name="connsiteX7" fmla="*/ 1017091 w 1255427"/>
              <a:gd name="connsiteY7" fmla="*/ 112227 h 1255427"/>
              <a:gd name="connsiteX8" fmla="*/ 209242 w 1255427"/>
              <a:gd name="connsiteY8" fmla="*/ 0 h 1255427"/>
              <a:gd name="connsiteX9" fmla="*/ 1046185 w 1255427"/>
              <a:gd name="connsiteY9" fmla="*/ 0 h 1255427"/>
              <a:gd name="connsiteX10" fmla="*/ 1255427 w 1255427"/>
              <a:gd name="connsiteY10" fmla="*/ 209242 h 1255427"/>
              <a:gd name="connsiteX11" fmla="*/ 1255427 w 1255427"/>
              <a:gd name="connsiteY11" fmla="*/ 1046185 h 1255427"/>
              <a:gd name="connsiteX12" fmla="*/ 1046185 w 1255427"/>
              <a:gd name="connsiteY12" fmla="*/ 1255427 h 1255427"/>
              <a:gd name="connsiteX13" fmla="*/ 209242 w 1255427"/>
              <a:gd name="connsiteY13" fmla="*/ 1255427 h 1255427"/>
              <a:gd name="connsiteX14" fmla="*/ 0 w 1255427"/>
              <a:gd name="connsiteY14" fmla="*/ 1046185 h 1255427"/>
              <a:gd name="connsiteX15" fmla="*/ 0 w 1255427"/>
              <a:gd name="connsiteY15" fmla="*/ 209242 h 1255427"/>
              <a:gd name="connsiteX16" fmla="*/ 209242 w 1255427"/>
              <a:gd name="connsiteY16" fmla="*/ 0 h 1255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55427" h="1255427">
                <a:moveTo>
                  <a:pt x="238336" y="112227"/>
                </a:moveTo>
                <a:cubicBezTo>
                  <a:pt x="168688" y="112227"/>
                  <a:pt x="112227" y="168688"/>
                  <a:pt x="112227" y="238336"/>
                </a:cubicBezTo>
                <a:lnTo>
                  <a:pt x="112227" y="1017091"/>
                </a:lnTo>
                <a:cubicBezTo>
                  <a:pt x="112227" y="1086739"/>
                  <a:pt x="168688" y="1143200"/>
                  <a:pt x="238336" y="1143200"/>
                </a:cubicBezTo>
                <a:lnTo>
                  <a:pt x="1017091" y="1143200"/>
                </a:lnTo>
                <a:cubicBezTo>
                  <a:pt x="1086739" y="1143200"/>
                  <a:pt x="1143200" y="1086739"/>
                  <a:pt x="1143200" y="1017091"/>
                </a:cubicBezTo>
                <a:lnTo>
                  <a:pt x="1143200" y="238336"/>
                </a:lnTo>
                <a:cubicBezTo>
                  <a:pt x="1143200" y="168688"/>
                  <a:pt x="1086739" y="112227"/>
                  <a:pt x="1017091" y="112227"/>
                </a:cubicBezTo>
                <a:close/>
                <a:moveTo>
                  <a:pt x="209242" y="0"/>
                </a:moveTo>
                <a:lnTo>
                  <a:pt x="1046185" y="0"/>
                </a:lnTo>
                <a:cubicBezTo>
                  <a:pt x="1161746" y="0"/>
                  <a:pt x="1255427" y="93681"/>
                  <a:pt x="1255427" y="209242"/>
                </a:cubicBezTo>
                <a:lnTo>
                  <a:pt x="1255427" y="1046185"/>
                </a:lnTo>
                <a:cubicBezTo>
                  <a:pt x="1255427" y="1161746"/>
                  <a:pt x="1161746" y="1255427"/>
                  <a:pt x="1046185" y="1255427"/>
                </a:cubicBezTo>
                <a:lnTo>
                  <a:pt x="209242" y="1255427"/>
                </a:lnTo>
                <a:cubicBezTo>
                  <a:pt x="93681" y="1255427"/>
                  <a:pt x="0" y="1161746"/>
                  <a:pt x="0" y="1046185"/>
                </a:cubicBezTo>
                <a:lnTo>
                  <a:pt x="0" y="209242"/>
                </a:lnTo>
                <a:cubicBezTo>
                  <a:pt x="0" y="93681"/>
                  <a:pt x="93681" y="0"/>
                  <a:pt x="209242" y="0"/>
                </a:cubicBezTo>
                <a:close/>
              </a:path>
            </a:pathLst>
          </a:custGeom>
          <a:solidFill>
            <a:srgbClr val="3BBC5D"/>
          </a:solidFill>
          <a:ln w="25400" cap="flat" cmpd="sng" algn="ctr">
            <a:noFill/>
            <a:prstDash val="solid"/>
          </a:ln>
          <a:effectLst/>
        </p:spPr>
        <p:txBody>
          <a:bodyPr anchor="ctr"/>
          <a:lstStyle/>
          <a:p>
            <a:pPr algn="ctr">
              <a:defRPr/>
            </a:pPr>
            <a:endParaRPr lang="zh-CN" altLang="en-US" sz="2000" kern="0">
              <a:solidFill>
                <a:srgbClr val="3BBC5D"/>
              </a:solidFill>
              <a:latin typeface="微软雅黑 Light" panose="020B0502040204020203" pitchFamily="34" charset="-122"/>
              <a:ea typeface="微软雅黑 Light" panose="020B0502040204020203" pitchFamily="34" charset="-122"/>
            </a:endParaRPr>
          </a:p>
        </p:txBody>
      </p:sp>
      <p:sp>
        <p:nvSpPr>
          <p:cNvPr id="28" name="矩形 245"/>
          <p:cNvSpPr>
            <a:spLocks noChangeArrowheads="1"/>
          </p:cNvSpPr>
          <p:nvPr/>
        </p:nvSpPr>
        <p:spPr bwMode="auto">
          <a:xfrm>
            <a:off x="663027" y="2614372"/>
            <a:ext cx="1620955" cy="52321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1439" tIns="45719" rIns="91439" bIns="45719">
            <a:spAutoFit/>
          </a:bodyPr>
          <a:lstStyle/>
          <a:p>
            <a:pPr fontAlgn="base">
              <a:spcBef>
                <a:spcPct val="0"/>
              </a:spcBef>
              <a:spcAft>
                <a:spcPct val="0"/>
              </a:spcAft>
            </a:pPr>
            <a:r>
              <a:rPr lang="zh-CN" altLang="en-US" sz="2800" dirty="0">
                <a:solidFill>
                  <a:srgbClr val="3BBC5D"/>
                </a:solidFill>
                <a:latin typeface="微软雅黑 Light" panose="020B0502040204020203" pitchFamily="34" charset="-122"/>
                <a:ea typeface="微软雅黑 Light" panose="020B0502040204020203" pitchFamily="34" charset="-122"/>
                <a:cs typeface="微软雅黑 Light" charset="0"/>
              </a:rPr>
              <a:t>第二部分</a:t>
            </a:r>
          </a:p>
        </p:txBody>
      </p:sp>
      <p:sp>
        <p:nvSpPr>
          <p:cNvPr id="29" name="矩形 29"/>
          <p:cNvSpPr/>
          <p:nvPr/>
        </p:nvSpPr>
        <p:spPr bwMode="auto">
          <a:xfrm>
            <a:off x="3143671" y="2595206"/>
            <a:ext cx="2890837" cy="523220"/>
          </a:xfrm>
          <a:prstGeom prst="rect">
            <a:avLst/>
          </a:prstGeom>
        </p:spPr>
        <p:txBody>
          <a:bodyPr>
            <a:spAutoFit/>
          </a:bodyPr>
          <a:lstStyle/>
          <a:p>
            <a:r>
              <a:rPr lang="zh-CN" altLang="en-US" sz="2800" dirty="0">
                <a:solidFill>
                  <a:prstClr val="white">
                    <a:lumMod val="85000"/>
                  </a:prstClr>
                </a:solidFill>
                <a:latin typeface="Microsoft YaHei Light" charset="-122"/>
                <a:ea typeface="Microsoft YaHei Light" charset="-122"/>
                <a:cs typeface="Microsoft YaHei Light" charset="-122"/>
              </a:rPr>
              <a:t>字符串的性质</a:t>
            </a:r>
          </a:p>
        </p:txBody>
      </p:sp>
      <p:sp>
        <p:nvSpPr>
          <p:cNvPr id="30" name="矩形 284"/>
          <p:cNvSpPr>
            <a:spLocks noChangeArrowheads="1"/>
          </p:cNvSpPr>
          <p:nvPr/>
        </p:nvSpPr>
        <p:spPr bwMode="auto">
          <a:xfrm>
            <a:off x="663027" y="3262442"/>
            <a:ext cx="1620955" cy="52321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1439" tIns="45719" rIns="91439" bIns="45719">
            <a:spAutoFit/>
          </a:bodyPr>
          <a:lstStyle/>
          <a:p>
            <a:pPr fontAlgn="base">
              <a:spcBef>
                <a:spcPct val="0"/>
              </a:spcBef>
              <a:spcAft>
                <a:spcPct val="0"/>
              </a:spcAft>
            </a:pPr>
            <a:r>
              <a:rPr lang="zh-CN" altLang="en-US" sz="2800" dirty="0">
                <a:solidFill>
                  <a:srgbClr val="3BBC5D"/>
                </a:solidFill>
                <a:latin typeface="微软雅黑 Light" panose="020B0502040204020203" pitchFamily="34" charset="-122"/>
                <a:ea typeface="微软雅黑 Light" panose="020B0502040204020203" pitchFamily="34" charset="-122"/>
                <a:cs typeface="微软雅黑 Light" charset="0"/>
              </a:rPr>
              <a:t>第三部分</a:t>
            </a:r>
          </a:p>
        </p:txBody>
      </p:sp>
      <p:sp>
        <p:nvSpPr>
          <p:cNvPr id="31" name="矩形 34"/>
          <p:cNvSpPr/>
          <p:nvPr/>
        </p:nvSpPr>
        <p:spPr bwMode="auto">
          <a:xfrm>
            <a:off x="3143672" y="3270988"/>
            <a:ext cx="2890837" cy="523220"/>
          </a:xfrm>
          <a:prstGeom prst="rect">
            <a:avLst/>
          </a:prstGeom>
        </p:spPr>
        <p:txBody>
          <a:bodyPr>
            <a:spAutoFit/>
          </a:bodyPr>
          <a:lstStyle/>
          <a:p>
            <a:r>
              <a:rPr lang="zh-CN" altLang="en-US" sz="2800" dirty="0">
                <a:solidFill>
                  <a:prstClr val="white">
                    <a:lumMod val="85000"/>
                  </a:prstClr>
                </a:solidFill>
                <a:latin typeface="Microsoft YaHei Light" charset="-122"/>
                <a:ea typeface="Microsoft YaHei Light" charset="-122"/>
                <a:cs typeface="Microsoft YaHei Light" charset="-122"/>
              </a:rPr>
              <a:t>串匹配</a:t>
            </a:r>
          </a:p>
        </p:txBody>
      </p:sp>
      <p:sp>
        <p:nvSpPr>
          <p:cNvPr id="32" name="任意多边形 287"/>
          <p:cNvSpPr/>
          <p:nvPr/>
        </p:nvSpPr>
        <p:spPr>
          <a:xfrm rot="2700000">
            <a:off x="2590269" y="3475613"/>
            <a:ext cx="141180" cy="141180"/>
          </a:xfrm>
          <a:custGeom>
            <a:avLst/>
            <a:gdLst>
              <a:gd name="connsiteX0" fmla="*/ 0 w 687172"/>
              <a:gd name="connsiteY0" fmla="*/ 1 h 687172"/>
              <a:gd name="connsiteX1" fmla="*/ 477930 w 687172"/>
              <a:gd name="connsiteY1" fmla="*/ 0 h 687172"/>
              <a:gd name="connsiteX2" fmla="*/ 687172 w 687172"/>
              <a:gd name="connsiteY2" fmla="*/ 209242 h 687172"/>
              <a:gd name="connsiteX3" fmla="*/ 687172 w 687172"/>
              <a:gd name="connsiteY3" fmla="*/ 687172 h 687172"/>
              <a:gd name="connsiteX4" fmla="*/ 574946 w 687172"/>
              <a:gd name="connsiteY4" fmla="*/ 687172 h 687172"/>
              <a:gd name="connsiteX5" fmla="*/ 574945 w 687172"/>
              <a:gd name="connsiteY5" fmla="*/ 238336 h 687172"/>
              <a:gd name="connsiteX6" fmla="*/ 448836 w 687172"/>
              <a:gd name="connsiteY6" fmla="*/ 112227 h 687172"/>
              <a:gd name="connsiteX7" fmla="*/ 0 w 687172"/>
              <a:gd name="connsiteY7" fmla="*/ 112227 h 687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7172" h="687172">
                <a:moveTo>
                  <a:pt x="0" y="1"/>
                </a:moveTo>
                <a:lnTo>
                  <a:pt x="477930" y="0"/>
                </a:lnTo>
                <a:cubicBezTo>
                  <a:pt x="593491" y="0"/>
                  <a:pt x="687172" y="93681"/>
                  <a:pt x="687172" y="209242"/>
                </a:cubicBezTo>
                <a:lnTo>
                  <a:pt x="687172" y="687172"/>
                </a:lnTo>
                <a:lnTo>
                  <a:pt x="574946" y="687172"/>
                </a:lnTo>
                <a:lnTo>
                  <a:pt x="574945" y="238336"/>
                </a:lnTo>
                <a:cubicBezTo>
                  <a:pt x="574946" y="168688"/>
                  <a:pt x="518485" y="112227"/>
                  <a:pt x="448836" y="112227"/>
                </a:cubicBezTo>
                <a:lnTo>
                  <a:pt x="0" y="112227"/>
                </a:lnTo>
                <a:close/>
              </a:path>
            </a:pathLst>
          </a:custGeom>
          <a:solidFill>
            <a:srgbClr val="3BBC5D"/>
          </a:solidFill>
          <a:ln w="25400" cap="flat" cmpd="sng" algn="ctr">
            <a:noFill/>
            <a:prstDash val="solid"/>
          </a:ln>
          <a:effectLst/>
        </p:spPr>
        <p:txBody>
          <a:bodyPr anchor="ctr"/>
          <a:lstStyle/>
          <a:p>
            <a:pPr algn="ctr">
              <a:defRPr/>
            </a:pPr>
            <a:endParaRPr lang="zh-CN" altLang="en-US" sz="2000" kern="0">
              <a:solidFill>
                <a:srgbClr val="3BBC5D"/>
              </a:solidFill>
              <a:latin typeface="微软雅黑 Light" panose="020B0502040204020203" pitchFamily="34" charset="-122"/>
              <a:ea typeface="微软雅黑 Light" panose="020B0502040204020203" pitchFamily="34" charset="-122"/>
            </a:endParaRPr>
          </a:p>
        </p:txBody>
      </p:sp>
      <p:sp>
        <p:nvSpPr>
          <p:cNvPr id="33" name="任意多边形 288"/>
          <p:cNvSpPr/>
          <p:nvPr/>
        </p:nvSpPr>
        <p:spPr>
          <a:xfrm rot="2700000">
            <a:off x="2544293" y="3417239"/>
            <a:ext cx="257928" cy="257928"/>
          </a:xfrm>
          <a:custGeom>
            <a:avLst/>
            <a:gdLst>
              <a:gd name="connsiteX0" fmla="*/ 238336 w 1255427"/>
              <a:gd name="connsiteY0" fmla="*/ 112227 h 1255427"/>
              <a:gd name="connsiteX1" fmla="*/ 112227 w 1255427"/>
              <a:gd name="connsiteY1" fmla="*/ 238336 h 1255427"/>
              <a:gd name="connsiteX2" fmla="*/ 112227 w 1255427"/>
              <a:gd name="connsiteY2" fmla="*/ 1017091 h 1255427"/>
              <a:gd name="connsiteX3" fmla="*/ 238336 w 1255427"/>
              <a:gd name="connsiteY3" fmla="*/ 1143200 h 1255427"/>
              <a:gd name="connsiteX4" fmla="*/ 1017091 w 1255427"/>
              <a:gd name="connsiteY4" fmla="*/ 1143200 h 1255427"/>
              <a:gd name="connsiteX5" fmla="*/ 1143200 w 1255427"/>
              <a:gd name="connsiteY5" fmla="*/ 1017091 h 1255427"/>
              <a:gd name="connsiteX6" fmla="*/ 1143200 w 1255427"/>
              <a:gd name="connsiteY6" fmla="*/ 238336 h 1255427"/>
              <a:gd name="connsiteX7" fmla="*/ 1017091 w 1255427"/>
              <a:gd name="connsiteY7" fmla="*/ 112227 h 1255427"/>
              <a:gd name="connsiteX8" fmla="*/ 209242 w 1255427"/>
              <a:gd name="connsiteY8" fmla="*/ 0 h 1255427"/>
              <a:gd name="connsiteX9" fmla="*/ 1046185 w 1255427"/>
              <a:gd name="connsiteY9" fmla="*/ 0 h 1255427"/>
              <a:gd name="connsiteX10" fmla="*/ 1255427 w 1255427"/>
              <a:gd name="connsiteY10" fmla="*/ 209242 h 1255427"/>
              <a:gd name="connsiteX11" fmla="*/ 1255427 w 1255427"/>
              <a:gd name="connsiteY11" fmla="*/ 1046185 h 1255427"/>
              <a:gd name="connsiteX12" fmla="*/ 1046185 w 1255427"/>
              <a:gd name="connsiteY12" fmla="*/ 1255427 h 1255427"/>
              <a:gd name="connsiteX13" fmla="*/ 209242 w 1255427"/>
              <a:gd name="connsiteY13" fmla="*/ 1255427 h 1255427"/>
              <a:gd name="connsiteX14" fmla="*/ 0 w 1255427"/>
              <a:gd name="connsiteY14" fmla="*/ 1046185 h 1255427"/>
              <a:gd name="connsiteX15" fmla="*/ 0 w 1255427"/>
              <a:gd name="connsiteY15" fmla="*/ 209242 h 1255427"/>
              <a:gd name="connsiteX16" fmla="*/ 209242 w 1255427"/>
              <a:gd name="connsiteY16" fmla="*/ 0 h 1255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55427" h="1255427">
                <a:moveTo>
                  <a:pt x="238336" y="112227"/>
                </a:moveTo>
                <a:cubicBezTo>
                  <a:pt x="168688" y="112227"/>
                  <a:pt x="112227" y="168688"/>
                  <a:pt x="112227" y="238336"/>
                </a:cubicBezTo>
                <a:lnTo>
                  <a:pt x="112227" y="1017091"/>
                </a:lnTo>
                <a:cubicBezTo>
                  <a:pt x="112227" y="1086739"/>
                  <a:pt x="168688" y="1143200"/>
                  <a:pt x="238336" y="1143200"/>
                </a:cubicBezTo>
                <a:lnTo>
                  <a:pt x="1017091" y="1143200"/>
                </a:lnTo>
                <a:cubicBezTo>
                  <a:pt x="1086739" y="1143200"/>
                  <a:pt x="1143200" y="1086739"/>
                  <a:pt x="1143200" y="1017091"/>
                </a:cubicBezTo>
                <a:lnTo>
                  <a:pt x="1143200" y="238336"/>
                </a:lnTo>
                <a:cubicBezTo>
                  <a:pt x="1143200" y="168688"/>
                  <a:pt x="1086739" y="112227"/>
                  <a:pt x="1017091" y="112227"/>
                </a:cubicBezTo>
                <a:close/>
                <a:moveTo>
                  <a:pt x="209242" y="0"/>
                </a:moveTo>
                <a:lnTo>
                  <a:pt x="1046185" y="0"/>
                </a:lnTo>
                <a:cubicBezTo>
                  <a:pt x="1161746" y="0"/>
                  <a:pt x="1255427" y="93681"/>
                  <a:pt x="1255427" y="209242"/>
                </a:cubicBezTo>
                <a:lnTo>
                  <a:pt x="1255427" y="1046185"/>
                </a:lnTo>
                <a:cubicBezTo>
                  <a:pt x="1255427" y="1161746"/>
                  <a:pt x="1161746" y="1255427"/>
                  <a:pt x="1046185" y="1255427"/>
                </a:cubicBezTo>
                <a:lnTo>
                  <a:pt x="209242" y="1255427"/>
                </a:lnTo>
                <a:cubicBezTo>
                  <a:pt x="93681" y="1255427"/>
                  <a:pt x="0" y="1161746"/>
                  <a:pt x="0" y="1046185"/>
                </a:cubicBezTo>
                <a:lnTo>
                  <a:pt x="0" y="209242"/>
                </a:lnTo>
                <a:cubicBezTo>
                  <a:pt x="0" y="93681"/>
                  <a:pt x="93681" y="0"/>
                  <a:pt x="209242" y="0"/>
                </a:cubicBezTo>
                <a:close/>
              </a:path>
            </a:pathLst>
          </a:custGeom>
          <a:solidFill>
            <a:srgbClr val="3BBC5D"/>
          </a:solidFill>
          <a:ln w="25400" cap="flat" cmpd="sng" algn="ctr">
            <a:noFill/>
            <a:prstDash val="solid"/>
          </a:ln>
          <a:effectLst/>
        </p:spPr>
        <p:txBody>
          <a:bodyPr anchor="ctr"/>
          <a:lstStyle/>
          <a:p>
            <a:pPr algn="ctr">
              <a:defRPr/>
            </a:pPr>
            <a:endParaRPr lang="zh-CN" altLang="en-US" sz="2000" kern="0">
              <a:solidFill>
                <a:srgbClr val="3BBC5D"/>
              </a:solidFill>
              <a:latin typeface="微软雅黑 Light" panose="020B0502040204020203" pitchFamily="34" charset="-122"/>
              <a:ea typeface="微软雅黑 Light" panose="020B0502040204020203" pitchFamily="34" charset="-122"/>
            </a:endParaRPr>
          </a:p>
        </p:txBody>
      </p:sp>
      <p:sp>
        <p:nvSpPr>
          <p:cNvPr id="36" name="任意多边形 221"/>
          <p:cNvSpPr/>
          <p:nvPr/>
        </p:nvSpPr>
        <p:spPr>
          <a:xfrm rot="2700000">
            <a:off x="2594995" y="2813652"/>
            <a:ext cx="141180" cy="141180"/>
          </a:xfrm>
          <a:custGeom>
            <a:avLst/>
            <a:gdLst>
              <a:gd name="connsiteX0" fmla="*/ 0 w 687172"/>
              <a:gd name="connsiteY0" fmla="*/ 1 h 687172"/>
              <a:gd name="connsiteX1" fmla="*/ 477930 w 687172"/>
              <a:gd name="connsiteY1" fmla="*/ 0 h 687172"/>
              <a:gd name="connsiteX2" fmla="*/ 687172 w 687172"/>
              <a:gd name="connsiteY2" fmla="*/ 209242 h 687172"/>
              <a:gd name="connsiteX3" fmla="*/ 687172 w 687172"/>
              <a:gd name="connsiteY3" fmla="*/ 687172 h 687172"/>
              <a:gd name="connsiteX4" fmla="*/ 574946 w 687172"/>
              <a:gd name="connsiteY4" fmla="*/ 687172 h 687172"/>
              <a:gd name="connsiteX5" fmla="*/ 574945 w 687172"/>
              <a:gd name="connsiteY5" fmla="*/ 238336 h 687172"/>
              <a:gd name="connsiteX6" fmla="*/ 448836 w 687172"/>
              <a:gd name="connsiteY6" fmla="*/ 112227 h 687172"/>
              <a:gd name="connsiteX7" fmla="*/ 0 w 687172"/>
              <a:gd name="connsiteY7" fmla="*/ 112227 h 687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7172" h="687172">
                <a:moveTo>
                  <a:pt x="0" y="1"/>
                </a:moveTo>
                <a:lnTo>
                  <a:pt x="477930" y="0"/>
                </a:lnTo>
                <a:cubicBezTo>
                  <a:pt x="593491" y="0"/>
                  <a:pt x="687172" y="93681"/>
                  <a:pt x="687172" y="209242"/>
                </a:cubicBezTo>
                <a:lnTo>
                  <a:pt x="687172" y="687172"/>
                </a:lnTo>
                <a:lnTo>
                  <a:pt x="574946" y="687172"/>
                </a:lnTo>
                <a:lnTo>
                  <a:pt x="574945" y="238336"/>
                </a:lnTo>
                <a:cubicBezTo>
                  <a:pt x="574946" y="168688"/>
                  <a:pt x="518485" y="112227"/>
                  <a:pt x="448836" y="112227"/>
                </a:cubicBezTo>
                <a:lnTo>
                  <a:pt x="0" y="112227"/>
                </a:lnTo>
                <a:close/>
              </a:path>
            </a:pathLst>
          </a:custGeom>
          <a:solidFill>
            <a:srgbClr val="3BBC5D"/>
          </a:solidFill>
          <a:ln w="25400" cap="flat" cmpd="sng" algn="ctr">
            <a:noFill/>
            <a:prstDash val="solid"/>
          </a:ln>
          <a:effectLst/>
        </p:spPr>
        <p:txBody>
          <a:bodyPr anchor="ctr"/>
          <a:lstStyle/>
          <a:p>
            <a:pPr algn="ctr">
              <a:defRPr/>
            </a:pPr>
            <a:endParaRPr lang="zh-CN" altLang="en-US" sz="2800" kern="0">
              <a:solidFill>
                <a:srgbClr val="3BBC5D"/>
              </a:solidFill>
              <a:latin typeface="微软雅黑 Light" panose="020B0502040204020203" pitchFamily="34" charset="-122"/>
              <a:ea typeface="微软雅黑 Light" panose="020B0502040204020203" pitchFamily="34" charset="-122"/>
            </a:endParaRPr>
          </a:p>
        </p:txBody>
      </p:sp>
      <p:sp>
        <p:nvSpPr>
          <p:cNvPr id="37" name="任意多边形 222"/>
          <p:cNvSpPr/>
          <p:nvPr/>
        </p:nvSpPr>
        <p:spPr>
          <a:xfrm rot="2700000">
            <a:off x="2549019" y="2755278"/>
            <a:ext cx="257928" cy="257928"/>
          </a:xfrm>
          <a:custGeom>
            <a:avLst/>
            <a:gdLst>
              <a:gd name="connsiteX0" fmla="*/ 238336 w 1255427"/>
              <a:gd name="connsiteY0" fmla="*/ 112227 h 1255427"/>
              <a:gd name="connsiteX1" fmla="*/ 112227 w 1255427"/>
              <a:gd name="connsiteY1" fmla="*/ 238336 h 1255427"/>
              <a:gd name="connsiteX2" fmla="*/ 112227 w 1255427"/>
              <a:gd name="connsiteY2" fmla="*/ 1017091 h 1255427"/>
              <a:gd name="connsiteX3" fmla="*/ 238336 w 1255427"/>
              <a:gd name="connsiteY3" fmla="*/ 1143200 h 1255427"/>
              <a:gd name="connsiteX4" fmla="*/ 1017091 w 1255427"/>
              <a:gd name="connsiteY4" fmla="*/ 1143200 h 1255427"/>
              <a:gd name="connsiteX5" fmla="*/ 1143200 w 1255427"/>
              <a:gd name="connsiteY5" fmla="*/ 1017091 h 1255427"/>
              <a:gd name="connsiteX6" fmla="*/ 1143200 w 1255427"/>
              <a:gd name="connsiteY6" fmla="*/ 238336 h 1255427"/>
              <a:gd name="connsiteX7" fmla="*/ 1017091 w 1255427"/>
              <a:gd name="connsiteY7" fmla="*/ 112227 h 1255427"/>
              <a:gd name="connsiteX8" fmla="*/ 209242 w 1255427"/>
              <a:gd name="connsiteY8" fmla="*/ 0 h 1255427"/>
              <a:gd name="connsiteX9" fmla="*/ 1046185 w 1255427"/>
              <a:gd name="connsiteY9" fmla="*/ 0 h 1255427"/>
              <a:gd name="connsiteX10" fmla="*/ 1255427 w 1255427"/>
              <a:gd name="connsiteY10" fmla="*/ 209242 h 1255427"/>
              <a:gd name="connsiteX11" fmla="*/ 1255427 w 1255427"/>
              <a:gd name="connsiteY11" fmla="*/ 1046185 h 1255427"/>
              <a:gd name="connsiteX12" fmla="*/ 1046185 w 1255427"/>
              <a:gd name="connsiteY12" fmla="*/ 1255427 h 1255427"/>
              <a:gd name="connsiteX13" fmla="*/ 209242 w 1255427"/>
              <a:gd name="connsiteY13" fmla="*/ 1255427 h 1255427"/>
              <a:gd name="connsiteX14" fmla="*/ 0 w 1255427"/>
              <a:gd name="connsiteY14" fmla="*/ 1046185 h 1255427"/>
              <a:gd name="connsiteX15" fmla="*/ 0 w 1255427"/>
              <a:gd name="connsiteY15" fmla="*/ 209242 h 1255427"/>
              <a:gd name="connsiteX16" fmla="*/ 209242 w 1255427"/>
              <a:gd name="connsiteY16" fmla="*/ 0 h 1255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55427" h="1255427">
                <a:moveTo>
                  <a:pt x="238336" y="112227"/>
                </a:moveTo>
                <a:cubicBezTo>
                  <a:pt x="168688" y="112227"/>
                  <a:pt x="112227" y="168688"/>
                  <a:pt x="112227" y="238336"/>
                </a:cubicBezTo>
                <a:lnTo>
                  <a:pt x="112227" y="1017091"/>
                </a:lnTo>
                <a:cubicBezTo>
                  <a:pt x="112227" y="1086739"/>
                  <a:pt x="168688" y="1143200"/>
                  <a:pt x="238336" y="1143200"/>
                </a:cubicBezTo>
                <a:lnTo>
                  <a:pt x="1017091" y="1143200"/>
                </a:lnTo>
                <a:cubicBezTo>
                  <a:pt x="1086739" y="1143200"/>
                  <a:pt x="1143200" y="1086739"/>
                  <a:pt x="1143200" y="1017091"/>
                </a:cubicBezTo>
                <a:lnTo>
                  <a:pt x="1143200" y="238336"/>
                </a:lnTo>
                <a:cubicBezTo>
                  <a:pt x="1143200" y="168688"/>
                  <a:pt x="1086739" y="112227"/>
                  <a:pt x="1017091" y="112227"/>
                </a:cubicBezTo>
                <a:close/>
                <a:moveTo>
                  <a:pt x="209242" y="0"/>
                </a:moveTo>
                <a:lnTo>
                  <a:pt x="1046185" y="0"/>
                </a:lnTo>
                <a:cubicBezTo>
                  <a:pt x="1161746" y="0"/>
                  <a:pt x="1255427" y="93681"/>
                  <a:pt x="1255427" y="209242"/>
                </a:cubicBezTo>
                <a:lnTo>
                  <a:pt x="1255427" y="1046185"/>
                </a:lnTo>
                <a:cubicBezTo>
                  <a:pt x="1255427" y="1161746"/>
                  <a:pt x="1161746" y="1255427"/>
                  <a:pt x="1046185" y="1255427"/>
                </a:cubicBezTo>
                <a:lnTo>
                  <a:pt x="209242" y="1255427"/>
                </a:lnTo>
                <a:cubicBezTo>
                  <a:pt x="93681" y="1255427"/>
                  <a:pt x="0" y="1161746"/>
                  <a:pt x="0" y="1046185"/>
                </a:cubicBezTo>
                <a:lnTo>
                  <a:pt x="0" y="209242"/>
                </a:lnTo>
                <a:cubicBezTo>
                  <a:pt x="0" y="93681"/>
                  <a:pt x="93681" y="0"/>
                  <a:pt x="209242" y="0"/>
                </a:cubicBezTo>
                <a:close/>
              </a:path>
            </a:pathLst>
          </a:custGeom>
          <a:solidFill>
            <a:srgbClr val="3BBC5D"/>
          </a:solidFill>
          <a:ln w="25400" cap="flat" cmpd="sng" algn="ctr">
            <a:noFill/>
            <a:prstDash val="solid"/>
          </a:ln>
          <a:effectLst/>
        </p:spPr>
        <p:txBody>
          <a:bodyPr anchor="ctr"/>
          <a:lstStyle/>
          <a:p>
            <a:pPr algn="ctr">
              <a:defRPr/>
            </a:pPr>
            <a:endParaRPr lang="zh-CN" altLang="en-US" sz="2000" kern="0">
              <a:solidFill>
                <a:srgbClr val="3BBC5D"/>
              </a:solidFill>
              <a:latin typeface="微软雅黑 Light" panose="020B0502040204020203" pitchFamily="34" charset="-122"/>
              <a:ea typeface="微软雅黑 Light" panose="020B0502040204020203" pitchFamily="34" charset="-122"/>
            </a:endParaRPr>
          </a:p>
        </p:txBody>
      </p:sp>
      <p:pic>
        <p:nvPicPr>
          <p:cNvPr id="19" name="图片 18"/>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9317089" y="-56009"/>
            <a:ext cx="2855978" cy="836712"/>
          </a:xfrm>
          <a:prstGeom prst="rect">
            <a:avLst/>
          </a:prstGeom>
        </p:spPr>
      </p:pic>
      <p:sp>
        <p:nvSpPr>
          <p:cNvPr id="18" name="矩形 284"/>
          <p:cNvSpPr>
            <a:spLocks noChangeArrowheads="1"/>
          </p:cNvSpPr>
          <p:nvPr/>
        </p:nvSpPr>
        <p:spPr bwMode="auto">
          <a:xfrm>
            <a:off x="663022" y="3927452"/>
            <a:ext cx="1620955" cy="52321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1439" tIns="45719" rIns="91439" bIns="45719">
            <a:spAutoFit/>
          </a:bodyPr>
          <a:lstStyle/>
          <a:p>
            <a:pPr fontAlgn="base">
              <a:spcBef>
                <a:spcPct val="0"/>
              </a:spcBef>
              <a:spcAft>
                <a:spcPct val="0"/>
              </a:spcAft>
            </a:pPr>
            <a:r>
              <a:rPr lang="zh-CN" altLang="en-US" sz="2800" dirty="0" smtClean="0">
                <a:solidFill>
                  <a:srgbClr val="3BBC5D"/>
                </a:solidFill>
                <a:latin typeface="微软雅黑 Light" panose="020B0502040204020203" pitchFamily="34" charset="-122"/>
                <a:ea typeface="微软雅黑 Light" panose="020B0502040204020203" pitchFamily="34" charset="-122"/>
                <a:cs typeface="微软雅黑 Light" charset="0"/>
              </a:rPr>
              <a:t>第四部分</a:t>
            </a:r>
            <a:endParaRPr lang="zh-CN" altLang="en-US" sz="2800" dirty="0">
              <a:solidFill>
                <a:srgbClr val="3BBC5D"/>
              </a:solidFill>
              <a:latin typeface="微软雅黑 Light" panose="020B0502040204020203" pitchFamily="34" charset="-122"/>
              <a:ea typeface="微软雅黑 Light" panose="020B0502040204020203" pitchFamily="34" charset="-122"/>
              <a:cs typeface="微软雅黑 Light" charset="0"/>
            </a:endParaRPr>
          </a:p>
        </p:txBody>
      </p:sp>
      <p:sp>
        <p:nvSpPr>
          <p:cNvPr id="20" name="矩形 34"/>
          <p:cNvSpPr/>
          <p:nvPr/>
        </p:nvSpPr>
        <p:spPr bwMode="auto">
          <a:xfrm>
            <a:off x="3143667" y="3963708"/>
            <a:ext cx="2890837" cy="523220"/>
          </a:xfrm>
          <a:prstGeom prst="rect">
            <a:avLst/>
          </a:prstGeom>
        </p:spPr>
        <p:txBody>
          <a:bodyPr>
            <a:spAutoFit/>
          </a:bodyPr>
          <a:lstStyle/>
          <a:p>
            <a:r>
              <a:rPr lang="zh-CN" altLang="en-US" sz="2800" dirty="0" smtClean="0">
                <a:solidFill>
                  <a:prstClr val="white">
                    <a:lumMod val="85000"/>
                  </a:prstClr>
                </a:solidFill>
                <a:latin typeface="Microsoft YaHei Light" charset="-122"/>
                <a:ea typeface="Microsoft YaHei Light" charset="-122"/>
                <a:cs typeface="Microsoft YaHei Light" charset="-122"/>
              </a:rPr>
              <a:t>正则表达式</a:t>
            </a:r>
            <a:endParaRPr lang="zh-CN" altLang="en-US" sz="2800" dirty="0">
              <a:solidFill>
                <a:prstClr val="white">
                  <a:lumMod val="85000"/>
                </a:prstClr>
              </a:solidFill>
              <a:latin typeface="Microsoft YaHei Light" charset="-122"/>
              <a:ea typeface="Microsoft YaHei Light" charset="-122"/>
              <a:cs typeface="Microsoft YaHei Light" charset="-122"/>
            </a:endParaRPr>
          </a:p>
        </p:txBody>
      </p:sp>
      <p:sp>
        <p:nvSpPr>
          <p:cNvPr id="21" name="任意多边形 287"/>
          <p:cNvSpPr/>
          <p:nvPr/>
        </p:nvSpPr>
        <p:spPr>
          <a:xfrm rot="2700000">
            <a:off x="2590264" y="4140623"/>
            <a:ext cx="141180" cy="141180"/>
          </a:xfrm>
          <a:custGeom>
            <a:avLst/>
            <a:gdLst>
              <a:gd name="connsiteX0" fmla="*/ 0 w 687172"/>
              <a:gd name="connsiteY0" fmla="*/ 1 h 687172"/>
              <a:gd name="connsiteX1" fmla="*/ 477930 w 687172"/>
              <a:gd name="connsiteY1" fmla="*/ 0 h 687172"/>
              <a:gd name="connsiteX2" fmla="*/ 687172 w 687172"/>
              <a:gd name="connsiteY2" fmla="*/ 209242 h 687172"/>
              <a:gd name="connsiteX3" fmla="*/ 687172 w 687172"/>
              <a:gd name="connsiteY3" fmla="*/ 687172 h 687172"/>
              <a:gd name="connsiteX4" fmla="*/ 574946 w 687172"/>
              <a:gd name="connsiteY4" fmla="*/ 687172 h 687172"/>
              <a:gd name="connsiteX5" fmla="*/ 574945 w 687172"/>
              <a:gd name="connsiteY5" fmla="*/ 238336 h 687172"/>
              <a:gd name="connsiteX6" fmla="*/ 448836 w 687172"/>
              <a:gd name="connsiteY6" fmla="*/ 112227 h 687172"/>
              <a:gd name="connsiteX7" fmla="*/ 0 w 687172"/>
              <a:gd name="connsiteY7" fmla="*/ 112227 h 687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7172" h="687172">
                <a:moveTo>
                  <a:pt x="0" y="1"/>
                </a:moveTo>
                <a:lnTo>
                  <a:pt x="477930" y="0"/>
                </a:lnTo>
                <a:cubicBezTo>
                  <a:pt x="593491" y="0"/>
                  <a:pt x="687172" y="93681"/>
                  <a:pt x="687172" y="209242"/>
                </a:cubicBezTo>
                <a:lnTo>
                  <a:pt x="687172" y="687172"/>
                </a:lnTo>
                <a:lnTo>
                  <a:pt x="574946" y="687172"/>
                </a:lnTo>
                <a:lnTo>
                  <a:pt x="574945" y="238336"/>
                </a:lnTo>
                <a:cubicBezTo>
                  <a:pt x="574946" y="168688"/>
                  <a:pt x="518485" y="112227"/>
                  <a:pt x="448836" y="112227"/>
                </a:cubicBezTo>
                <a:lnTo>
                  <a:pt x="0" y="112227"/>
                </a:lnTo>
                <a:close/>
              </a:path>
            </a:pathLst>
          </a:custGeom>
          <a:solidFill>
            <a:srgbClr val="3BBC5D"/>
          </a:solidFill>
          <a:ln w="25400" cap="flat" cmpd="sng" algn="ctr">
            <a:noFill/>
            <a:prstDash val="solid"/>
          </a:ln>
          <a:effectLst/>
        </p:spPr>
        <p:txBody>
          <a:bodyPr anchor="ctr"/>
          <a:lstStyle/>
          <a:p>
            <a:pPr algn="ctr">
              <a:defRPr/>
            </a:pPr>
            <a:endParaRPr lang="zh-CN" altLang="en-US" sz="2000" kern="0">
              <a:solidFill>
                <a:srgbClr val="3BBC5D"/>
              </a:solidFill>
              <a:latin typeface="微软雅黑 Light" panose="020B0502040204020203" pitchFamily="34" charset="-122"/>
              <a:ea typeface="微软雅黑 Light" panose="020B0502040204020203" pitchFamily="34" charset="-122"/>
            </a:endParaRPr>
          </a:p>
        </p:txBody>
      </p:sp>
      <p:sp>
        <p:nvSpPr>
          <p:cNvPr id="34" name="任意多边形 288"/>
          <p:cNvSpPr/>
          <p:nvPr/>
        </p:nvSpPr>
        <p:spPr>
          <a:xfrm rot="2700000">
            <a:off x="2544288" y="4082249"/>
            <a:ext cx="257928" cy="257928"/>
          </a:xfrm>
          <a:custGeom>
            <a:avLst/>
            <a:gdLst>
              <a:gd name="connsiteX0" fmla="*/ 238336 w 1255427"/>
              <a:gd name="connsiteY0" fmla="*/ 112227 h 1255427"/>
              <a:gd name="connsiteX1" fmla="*/ 112227 w 1255427"/>
              <a:gd name="connsiteY1" fmla="*/ 238336 h 1255427"/>
              <a:gd name="connsiteX2" fmla="*/ 112227 w 1255427"/>
              <a:gd name="connsiteY2" fmla="*/ 1017091 h 1255427"/>
              <a:gd name="connsiteX3" fmla="*/ 238336 w 1255427"/>
              <a:gd name="connsiteY3" fmla="*/ 1143200 h 1255427"/>
              <a:gd name="connsiteX4" fmla="*/ 1017091 w 1255427"/>
              <a:gd name="connsiteY4" fmla="*/ 1143200 h 1255427"/>
              <a:gd name="connsiteX5" fmla="*/ 1143200 w 1255427"/>
              <a:gd name="connsiteY5" fmla="*/ 1017091 h 1255427"/>
              <a:gd name="connsiteX6" fmla="*/ 1143200 w 1255427"/>
              <a:gd name="connsiteY6" fmla="*/ 238336 h 1255427"/>
              <a:gd name="connsiteX7" fmla="*/ 1017091 w 1255427"/>
              <a:gd name="connsiteY7" fmla="*/ 112227 h 1255427"/>
              <a:gd name="connsiteX8" fmla="*/ 209242 w 1255427"/>
              <a:gd name="connsiteY8" fmla="*/ 0 h 1255427"/>
              <a:gd name="connsiteX9" fmla="*/ 1046185 w 1255427"/>
              <a:gd name="connsiteY9" fmla="*/ 0 h 1255427"/>
              <a:gd name="connsiteX10" fmla="*/ 1255427 w 1255427"/>
              <a:gd name="connsiteY10" fmla="*/ 209242 h 1255427"/>
              <a:gd name="connsiteX11" fmla="*/ 1255427 w 1255427"/>
              <a:gd name="connsiteY11" fmla="*/ 1046185 h 1255427"/>
              <a:gd name="connsiteX12" fmla="*/ 1046185 w 1255427"/>
              <a:gd name="connsiteY12" fmla="*/ 1255427 h 1255427"/>
              <a:gd name="connsiteX13" fmla="*/ 209242 w 1255427"/>
              <a:gd name="connsiteY13" fmla="*/ 1255427 h 1255427"/>
              <a:gd name="connsiteX14" fmla="*/ 0 w 1255427"/>
              <a:gd name="connsiteY14" fmla="*/ 1046185 h 1255427"/>
              <a:gd name="connsiteX15" fmla="*/ 0 w 1255427"/>
              <a:gd name="connsiteY15" fmla="*/ 209242 h 1255427"/>
              <a:gd name="connsiteX16" fmla="*/ 209242 w 1255427"/>
              <a:gd name="connsiteY16" fmla="*/ 0 h 1255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55427" h="1255427">
                <a:moveTo>
                  <a:pt x="238336" y="112227"/>
                </a:moveTo>
                <a:cubicBezTo>
                  <a:pt x="168688" y="112227"/>
                  <a:pt x="112227" y="168688"/>
                  <a:pt x="112227" y="238336"/>
                </a:cubicBezTo>
                <a:lnTo>
                  <a:pt x="112227" y="1017091"/>
                </a:lnTo>
                <a:cubicBezTo>
                  <a:pt x="112227" y="1086739"/>
                  <a:pt x="168688" y="1143200"/>
                  <a:pt x="238336" y="1143200"/>
                </a:cubicBezTo>
                <a:lnTo>
                  <a:pt x="1017091" y="1143200"/>
                </a:lnTo>
                <a:cubicBezTo>
                  <a:pt x="1086739" y="1143200"/>
                  <a:pt x="1143200" y="1086739"/>
                  <a:pt x="1143200" y="1017091"/>
                </a:cubicBezTo>
                <a:lnTo>
                  <a:pt x="1143200" y="238336"/>
                </a:lnTo>
                <a:cubicBezTo>
                  <a:pt x="1143200" y="168688"/>
                  <a:pt x="1086739" y="112227"/>
                  <a:pt x="1017091" y="112227"/>
                </a:cubicBezTo>
                <a:close/>
                <a:moveTo>
                  <a:pt x="209242" y="0"/>
                </a:moveTo>
                <a:lnTo>
                  <a:pt x="1046185" y="0"/>
                </a:lnTo>
                <a:cubicBezTo>
                  <a:pt x="1161746" y="0"/>
                  <a:pt x="1255427" y="93681"/>
                  <a:pt x="1255427" y="209242"/>
                </a:cubicBezTo>
                <a:lnTo>
                  <a:pt x="1255427" y="1046185"/>
                </a:lnTo>
                <a:cubicBezTo>
                  <a:pt x="1255427" y="1161746"/>
                  <a:pt x="1161746" y="1255427"/>
                  <a:pt x="1046185" y="1255427"/>
                </a:cubicBezTo>
                <a:lnTo>
                  <a:pt x="209242" y="1255427"/>
                </a:lnTo>
                <a:cubicBezTo>
                  <a:pt x="93681" y="1255427"/>
                  <a:pt x="0" y="1161746"/>
                  <a:pt x="0" y="1046185"/>
                </a:cubicBezTo>
                <a:lnTo>
                  <a:pt x="0" y="209242"/>
                </a:lnTo>
                <a:cubicBezTo>
                  <a:pt x="0" y="93681"/>
                  <a:pt x="93681" y="0"/>
                  <a:pt x="209242" y="0"/>
                </a:cubicBezTo>
                <a:close/>
              </a:path>
            </a:pathLst>
          </a:custGeom>
          <a:solidFill>
            <a:srgbClr val="3BBC5D"/>
          </a:solidFill>
          <a:ln w="25400" cap="flat" cmpd="sng" algn="ctr">
            <a:noFill/>
            <a:prstDash val="solid"/>
          </a:ln>
          <a:effectLst/>
        </p:spPr>
        <p:txBody>
          <a:bodyPr anchor="ctr"/>
          <a:lstStyle/>
          <a:p>
            <a:pPr algn="ctr">
              <a:defRPr/>
            </a:pPr>
            <a:endParaRPr lang="zh-CN" altLang="en-US" sz="2000" kern="0">
              <a:solidFill>
                <a:srgbClr val="3BBC5D"/>
              </a:solidFill>
              <a:latin typeface="微软雅黑 Light" panose="020B0502040204020203" pitchFamily="34" charset="-122"/>
              <a:ea typeface="微软雅黑 Light" panose="020B0502040204020203" pitchFamily="34" charset="-122"/>
            </a:endParaRPr>
          </a:p>
        </p:txBody>
      </p:sp>
      <p:sp>
        <p:nvSpPr>
          <p:cNvPr id="35" name="矩形 284"/>
          <p:cNvSpPr>
            <a:spLocks noChangeArrowheads="1"/>
          </p:cNvSpPr>
          <p:nvPr/>
        </p:nvSpPr>
        <p:spPr bwMode="auto">
          <a:xfrm>
            <a:off x="663017" y="4592473"/>
            <a:ext cx="1620955" cy="52321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1439" tIns="45719" rIns="91439" bIns="45719">
            <a:spAutoFit/>
          </a:bodyPr>
          <a:lstStyle/>
          <a:p>
            <a:pPr fontAlgn="base">
              <a:spcBef>
                <a:spcPct val="0"/>
              </a:spcBef>
              <a:spcAft>
                <a:spcPct val="0"/>
              </a:spcAft>
            </a:pPr>
            <a:r>
              <a:rPr lang="zh-CN" altLang="en-US" sz="2800" dirty="0" smtClean="0">
                <a:solidFill>
                  <a:srgbClr val="3BBC5D"/>
                </a:solidFill>
                <a:latin typeface="微软雅黑 Light" panose="020B0502040204020203" pitchFamily="34" charset="-122"/>
                <a:ea typeface="微软雅黑 Light" panose="020B0502040204020203" pitchFamily="34" charset="-122"/>
                <a:cs typeface="微软雅黑 Light" charset="0"/>
              </a:rPr>
              <a:t>第五部分</a:t>
            </a:r>
            <a:endParaRPr lang="zh-CN" altLang="en-US" sz="2800" dirty="0">
              <a:solidFill>
                <a:srgbClr val="3BBC5D"/>
              </a:solidFill>
              <a:latin typeface="微软雅黑 Light" panose="020B0502040204020203" pitchFamily="34" charset="-122"/>
              <a:ea typeface="微软雅黑 Light" panose="020B0502040204020203" pitchFamily="34" charset="-122"/>
              <a:cs typeface="微软雅黑 Light" charset="0"/>
            </a:endParaRPr>
          </a:p>
        </p:txBody>
      </p:sp>
      <p:sp>
        <p:nvSpPr>
          <p:cNvPr id="38" name="矩形 34"/>
          <p:cNvSpPr/>
          <p:nvPr/>
        </p:nvSpPr>
        <p:spPr bwMode="auto">
          <a:xfrm>
            <a:off x="3143662" y="4628729"/>
            <a:ext cx="2890837" cy="523220"/>
          </a:xfrm>
          <a:prstGeom prst="rect">
            <a:avLst/>
          </a:prstGeom>
        </p:spPr>
        <p:txBody>
          <a:bodyPr>
            <a:spAutoFit/>
          </a:bodyPr>
          <a:lstStyle/>
          <a:p>
            <a:r>
              <a:rPr lang="en-US" altLang="zh-CN" sz="2800" dirty="0" smtClean="0">
                <a:solidFill>
                  <a:prstClr val="white">
                    <a:lumMod val="85000"/>
                  </a:prstClr>
                </a:solidFill>
                <a:latin typeface="Microsoft YaHei Light" charset="-122"/>
                <a:ea typeface="Microsoft YaHei Light" charset="-122"/>
                <a:cs typeface="Microsoft YaHei Light" charset="-122"/>
              </a:rPr>
              <a:t>Python</a:t>
            </a:r>
            <a:r>
              <a:rPr lang="zh-CN" altLang="en-US" sz="2800" dirty="0" smtClean="0">
                <a:solidFill>
                  <a:prstClr val="white">
                    <a:lumMod val="85000"/>
                  </a:prstClr>
                </a:solidFill>
                <a:latin typeface="Microsoft YaHei Light" charset="-122"/>
                <a:ea typeface="Microsoft YaHei Light" charset="-122"/>
                <a:cs typeface="Microsoft YaHei Light" charset="-122"/>
              </a:rPr>
              <a:t>的</a:t>
            </a:r>
            <a:r>
              <a:rPr lang="en-US" altLang="zh-CN" sz="2800" dirty="0" smtClean="0">
                <a:solidFill>
                  <a:prstClr val="white">
                    <a:lumMod val="85000"/>
                  </a:prstClr>
                </a:solidFill>
                <a:latin typeface="Microsoft YaHei Light" charset="-122"/>
                <a:ea typeface="Microsoft YaHei Light" charset="-122"/>
                <a:cs typeface="Microsoft YaHei Light" charset="-122"/>
              </a:rPr>
              <a:t>re</a:t>
            </a:r>
            <a:r>
              <a:rPr lang="zh-CN" altLang="en-US" sz="2800" dirty="0" smtClean="0">
                <a:solidFill>
                  <a:prstClr val="white">
                    <a:lumMod val="85000"/>
                  </a:prstClr>
                </a:solidFill>
                <a:latin typeface="Microsoft YaHei Light" charset="-122"/>
                <a:ea typeface="Microsoft YaHei Light" charset="-122"/>
                <a:cs typeface="Microsoft YaHei Light" charset="-122"/>
              </a:rPr>
              <a:t>模块</a:t>
            </a:r>
            <a:endParaRPr lang="zh-CN" altLang="en-US" sz="2800" dirty="0">
              <a:solidFill>
                <a:prstClr val="white">
                  <a:lumMod val="85000"/>
                </a:prstClr>
              </a:solidFill>
              <a:latin typeface="Microsoft YaHei Light" charset="-122"/>
              <a:ea typeface="Microsoft YaHei Light" charset="-122"/>
              <a:cs typeface="Microsoft YaHei Light" charset="-122"/>
            </a:endParaRPr>
          </a:p>
        </p:txBody>
      </p:sp>
      <p:sp>
        <p:nvSpPr>
          <p:cNvPr id="39" name="任意多边形 287"/>
          <p:cNvSpPr/>
          <p:nvPr/>
        </p:nvSpPr>
        <p:spPr>
          <a:xfrm rot="2700000">
            <a:off x="2590259" y="4805644"/>
            <a:ext cx="141180" cy="141180"/>
          </a:xfrm>
          <a:custGeom>
            <a:avLst/>
            <a:gdLst>
              <a:gd name="connsiteX0" fmla="*/ 0 w 687172"/>
              <a:gd name="connsiteY0" fmla="*/ 1 h 687172"/>
              <a:gd name="connsiteX1" fmla="*/ 477930 w 687172"/>
              <a:gd name="connsiteY1" fmla="*/ 0 h 687172"/>
              <a:gd name="connsiteX2" fmla="*/ 687172 w 687172"/>
              <a:gd name="connsiteY2" fmla="*/ 209242 h 687172"/>
              <a:gd name="connsiteX3" fmla="*/ 687172 w 687172"/>
              <a:gd name="connsiteY3" fmla="*/ 687172 h 687172"/>
              <a:gd name="connsiteX4" fmla="*/ 574946 w 687172"/>
              <a:gd name="connsiteY4" fmla="*/ 687172 h 687172"/>
              <a:gd name="connsiteX5" fmla="*/ 574945 w 687172"/>
              <a:gd name="connsiteY5" fmla="*/ 238336 h 687172"/>
              <a:gd name="connsiteX6" fmla="*/ 448836 w 687172"/>
              <a:gd name="connsiteY6" fmla="*/ 112227 h 687172"/>
              <a:gd name="connsiteX7" fmla="*/ 0 w 687172"/>
              <a:gd name="connsiteY7" fmla="*/ 112227 h 687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7172" h="687172">
                <a:moveTo>
                  <a:pt x="0" y="1"/>
                </a:moveTo>
                <a:lnTo>
                  <a:pt x="477930" y="0"/>
                </a:lnTo>
                <a:cubicBezTo>
                  <a:pt x="593491" y="0"/>
                  <a:pt x="687172" y="93681"/>
                  <a:pt x="687172" y="209242"/>
                </a:cubicBezTo>
                <a:lnTo>
                  <a:pt x="687172" y="687172"/>
                </a:lnTo>
                <a:lnTo>
                  <a:pt x="574946" y="687172"/>
                </a:lnTo>
                <a:lnTo>
                  <a:pt x="574945" y="238336"/>
                </a:lnTo>
                <a:cubicBezTo>
                  <a:pt x="574946" y="168688"/>
                  <a:pt x="518485" y="112227"/>
                  <a:pt x="448836" y="112227"/>
                </a:cubicBezTo>
                <a:lnTo>
                  <a:pt x="0" y="112227"/>
                </a:lnTo>
                <a:close/>
              </a:path>
            </a:pathLst>
          </a:custGeom>
          <a:solidFill>
            <a:srgbClr val="3BBC5D"/>
          </a:solidFill>
          <a:ln w="25400" cap="flat" cmpd="sng" algn="ctr">
            <a:noFill/>
            <a:prstDash val="solid"/>
          </a:ln>
          <a:effectLst/>
        </p:spPr>
        <p:txBody>
          <a:bodyPr anchor="ctr"/>
          <a:lstStyle/>
          <a:p>
            <a:pPr algn="ctr">
              <a:defRPr/>
            </a:pPr>
            <a:endParaRPr lang="zh-CN" altLang="en-US" sz="2000" kern="0">
              <a:solidFill>
                <a:srgbClr val="3BBC5D"/>
              </a:solidFill>
              <a:latin typeface="微软雅黑 Light" panose="020B0502040204020203" pitchFamily="34" charset="-122"/>
              <a:ea typeface="微软雅黑 Light" panose="020B0502040204020203" pitchFamily="34" charset="-122"/>
            </a:endParaRPr>
          </a:p>
        </p:txBody>
      </p:sp>
      <p:sp>
        <p:nvSpPr>
          <p:cNvPr id="40" name="任意多边形 288"/>
          <p:cNvSpPr/>
          <p:nvPr/>
        </p:nvSpPr>
        <p:spPr>
          <a:xfrm rot="2700000">
            <a:off x="2544283" y="4747270"/>
            <a:ext cx="257928" cy="257928"/>
          </a:xfrm>
          <a:custGeom>
            <a:avLst/>
            <a:gdLst>
              <a:gd name="connsiteX0" fmla="*/ 238336 w 1255427"/>
              <a:gd name="connsiteY0" fmla="*/ 112227 h 1255427"/>
              <a:gd name="connsiteX1" fmla="*/ 112227 w 1255427"/>
              <a:gd name="connsiteY1" fmla="*/ 238336 h 1255427"/>
              <a:gd name="connsiteX2" fmla="*/ 112227 w 1255427"/>
              <a:gd name="connsiteY2" fmla="*/ 1017091 h 1255427"/>
              <a:gd name="connsiteX3" fmla="*/ 238336 w 1255427"/>
              <a:gd name="connsiteY3" fmla="*/ 1143200 h 1255427"/>
              <a:gd name="connsiteX4" fmla="*/ 1017091 w 1255427"/>
              <a:gd name="connsiteY4" fmla="*/ 1143200 h 1255427"/>
              <a:gd name="connsiteX5" fmla="*/ 1143200 w 1255427"/>
              <a:gd name="connsiteY5" fmla="*/ 1017091 h 1255427"/>
              <a:gd name="connsiteX6" fmla="*/ 1143200 w 1255427"/>
              <a:gd name="connsiteY6" fmla="*/ 238336 h 1255427"/>
              <a:gd name="connsiteX7" fmla="*/ 1017091 w 1255427"/>
              <a:gd name="connsiteY7" fmla="*/ 112227 h 1255427"/>
              <a:gd name="connsiteX8" fmla="*/ 209242 w 1255427"/>
              <a:gd name="connsiteY8" fmla="*/ 0 h 1255427"/>
              <a:gd name="connsiteX9" fmla="*/ 1046185 w 1255427"/>
              <a:gd name="connsiteY9" fmla="*/ 0 h 1255427"/>
              <a:gd name="connsiteX10" fmla="*/ 1255427 w 1255427"/>
              <a:gd name="connsiteY10" fmla="*/ 209242 h 1255427"/>
              <a:gd name="connsiteX11" fmla="*/ 1255427 w 1255427"/>
              <a:gd name="connsiteY11" fmla="*/ 1046185 h 1255427"/>
              <a:gd name="connsiteX12" fmla="*/ 1046185 w 1255427"/>
              <a:gd name="connsiteY12" fmla="*/ 1255427 h 1255427"/>
              <a:gd name="connsiteX13" fmla="*/ 209242 w 1255427"/>
              <a:gd name="connsiteY13" fmla="*/ 1255427 h 1255427"/>
              <a:gd name="connsiteX14" fmla="*/ 0 w 1255427"/>
              <a:gd name="connsiteY14" fmla="*/ 1046185 h 1255427"/>
              <a:gd name="connsiteX15" fmla="*/ 0 w 1255427"/>
              <a:gd name="connsiteY15" fmla="*/ 209242 h 1255427"/>
              <a:gd name="connsiteX16" fmla="*/ 209242 w 1255427"/>
              <a:gd name="connsiteY16" fmla="*/ 0 h 1255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55427" h="1255427">
                <a:moveTo>
                  <a:pt x="238336" y="112227"/>
                </a:moveTo>
                <a:cubicBezTo>
                  <a:pt x="168688" y="112227"/>
                  <a:pt x="112227" y="168688"/>
                  <a:pt x="112227" y="238336"/>
                </a:cubicBezTo>
                <a:lnTo>
                  <a:pt x="112227" y="1017091"/>
                </a:lnTo>
                <a:cubicBezTo>
                  <a:pt x="112227" y="1086739"/>
                  <a:pt x="168688" y="1143200"/>
                  <a:pt x="238336" y="1143200"/>
                </a:cubicBezTo>
                <a:lnTo>
                  <a:pt x="1017091" y="1143200"/>
                </a:lnTo>
                <a:cubicBezTo>
                  <a:pt x="1086739" y="1143200"/>
                  <a:pt x="1143200" y="1086739"/>
                  <a:pt x="1143200" y="1017091"/>
                </a:cubicBezTo>
                <a:lnTo>
                  <a:pt x="1143200" y="238336"/>
                </a:lnTo>
                <a:cubicBezTo>
                  <a:pt x="1143200" y="168688"/>
                  <a:pt x="1086739" y="112227"/>
                  <a:pt x="1017091" y="112227"/>
                </a:cubicBezTo>
                <a:close/>
                <a:moveTo>
                  <a:pt x="209242" y="0"/>
                </a:moveTo>
                <a:lnTo>
                  <a:pt x="1046185" y="0"/>
                </a:lnTo>
                <a:cubicBezTo>
                  <a:pt x="1161746" y="0"/>
                  <a:pt x="1255427" y="93681"/>
                  <a:pt x="1255427" y="209242"/>
                </a:cubicBezTo>
                <a:lnTo>
                  <a:pt x="1255427" y="1046185"/>
                </a:lnTo>
                <a:cubicBezTo>
                  <a:pt x="1255427" y="1161746"/>
                  <a:pt x="1161746" y="1255427"/>
                  <a:pt x="1046185" y="1255427"/>
                </a:cubicBezTo>
                <a:lnTo>
                  <a:pt x="209242" y="1255427"/>
                </a:lnTo>
                <a:cubicBezTo>
                  <a:pt x="93681" y="1255427"/>
                  <a:pt x="0" y="1161746"/>
                  <a:pt x="0" y="1046185"/>
                </a:cubicBezTo>
                <a:lnTo>
                  <a:pt x="0" y="209242"/>
                </a:lnTo>
                <a:cubicBezTo>
                  <a:pt x="0" y="93681"/>
                  <a:pt x="93681" y="0"/>
                  <a:pt x="209242" y="0"/>
                </a:cubicBezTo>
                <a:close/>
              </a:path>
            </a:pathLst>
          </a:custGeom>
          <a:solidFill>
            <a:srgbClr val="3BBC5D"/>
          </a:solidFill>
          <a:ln w="25400" cap="flat" cmpd="sng" algn="ctr">
            <a:noFill/>
            <a:prstDash val="solid"/>
          </a:ln>
          <a:effectLst/>
        </p:spPr>
        <p:txBody>
          <a:bodyPr anchor="ctr"/>
          <a:lstStyle/>
          <a:p>
            <a:pPr algn="ctr">
              <a:defRPr/>
            </a:pPr>
            <a:endParaRPr lang="zh-CN" altLang="en-US" sz="2000" kern="0">
              <a:solidFill>
                <a:srgbClr val="3BBC5D"/>
              </a:solidFill>
              <a:latin typeface="微软雅黑 Light" panose="020B0502040204020203" pitchFamily="34" charset="-122"/>
              <a:ea typeface="微软雅黑 Light" panose="020B0502040204020203" pitchFamily="34" charset="-122"/>
            </a:endParaRPr>
          </a:p>
        </p:txBody>
      </p:sp>
      <p:sp>
        <p:nvSpPr>
          <p:cNvPr id="41" name="矩形 284"/>
          <p:cNvSpPr>
            <a:spLocks noChangeArrowheads="1"/>
          </p:cNvSpPr>
          <p:nvPr/>
        </p:nvSpPr>
        <p:spPr bwMode="auto">
          <a:xfrm>
            <a:off x="663012" y="5271347"/>
            <a:ext cx="1620955" cy="52321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1439" tIns="45719" rIns="91439" bIns="45719">
            <a:spAutoFit/>
          </a:bodyPr>
          <a:lstStyle/>
          <a:p>
            <a:pPr fontAlgn="base">
              <a:spcBef>
                <a:spcPct val="0"/>
              </a:spcBef>
              <a:spcAft>
                <a:spcPct val="0"/>
              </a:spcAft>
            </a:pPr>
            <a:r>
              <a:rPr lang="zh-CN" altLang="en-US" sz="2800" dirty="0" smtClean="0">
                <a:solidFill>
                  <a:srgbClr val="3BBC5D"/>
                </a:solidFill>
                <a:latin typeface="微软雅黑 Light" panose="020B0502040204020203" pitchFamily="34" charset="-122"/>
                <a:ea typeface="微软雅黑 Light" panose="020B0502040204020203" pitchFamily="34" charset="-122"/>
                <a:cs typeface="微软雅黑 Light" charset="0"/>
              </a:rPr>
              <a:t>第六部分</a:t>
            </a:r>
            <a:endParaRPr lang="zh-CN" altLang="en-US" sz="2800" dirty="0">
              <a:solidFill>
                <a:srgbClr val="3BBC5D"/>
              </a:solidFill>
              <a:latin typeface="微软雅黑 Light" panose="020B0502040204020203" pitchFamily="34" charset="-122"/>
              <a:ea typeface="微软雅黑 Light" panose="020B0502040204020203" pitchFamily="34" charset="-122"/>
              <a:cs typeface="微软雅黑 Light" charset="0"/>
            </a:endParaRPr>
          </a:p>
        </p:txBody>
      </p:sp>
      <p:sp>
        <p:nvSpPr>
          <p:cNvPr id="42" name="矩形 34"/>
          <p:cNvSpPr/>
          <p:nvPr/>
        </p:nvSpPr>
        <p:spPr bwMode="auto">
          <a:xfrm>
            <a:off x="3143657" y="5307603"/>
            <a:ext cx="2890837" cy="523220"/>
          </a:xfrm>
          <a:prstGeom prst="rect">
            <a:avLst/>
          </a:prstGeom>
        </p:spPr>
        <p:txBody>
          <a:bodyPr>
            <a:spAutoFit/>
          </a:bodyPr>
          <a:lstStyle/>
          <a:p>
            <a:r>
              <a:rPr lang="zh-CN" altLang="en-US" sz="2800" dirty="0">
                <a:solidFill>
                  <a:prstClr val="black"/>
                </a:solidFill>
                <a:latin typeface="Microsoft YaHei Light" charset="-122"/>
                <a:ea typeface="Microsoft YaHei Light" charset="-122"/>
                <a:cs typeface="Microsoft YaHei Light" charset="-122"/>
              </a:rPr>
              <a:t>正则表达式应用</a:t>
            </a:r>
          </a:p>
        </p:txBody>
      </p:sp>
      <p:sp>
        <p:nvSpPr>
          <p:cNvPr id="43" name="任意多边形 287"/>
          <p:cNvSpPr/>
          <p:nvPr/>
        </p:nvSpPr>
        <p:spPr>
          <a:xfrm rot="2700000">
            <a:off x="2590254" y="5484518"/>
            <a:ext cx="141180" cy="141180"/>
          </a:xfrm>
          <a:custGeom>
            <a:avLst/>
            <a:gdLst>
              <a:gd name="connsiteX0" fmla="*/ 0 w 687172"/>
              <a:gd name="connsiteY0" fmla="*/ 1 h 687172"/>
              <a:gd name="connsiteX1" fmla="*/ 477930 w 687172"/>
              <a:gd name="connsiteY1" fmla="*/ 0 h 687172"/>
              <a:gd name="connsiteX2" fmla="*/ 687172 w 687172"/>
              <a:gd name="connsiteY2" fmla="*/ 209242 h 687172"/>
              <a:gd name="connsiteX3" fmla="*/ 687172 w 687172"/>
              <a:gd name="connsiteY3" fmla="*/ 687172 h 687172"/>
              <a:gd name="connsiteX4" fmla="*/ 574946 w 687172"/>
              <a:gd name="connsiteY4" fmla="*/ 687172 h 687172"/>
              <a:gd name="connsiteX5" fmla="*/ 574945 w 687172"/>
              <a:gd name="connsiteY5" fmla="*/ 238336 h 687172"/>
              <a:gd name="connsiteX6" fmla="*/ 448836 w 687172"/>
              <a:gd name="connsiteY6" fmla="*/ 112227 h 687172"/>
              <a:gd name="connsiteX7" fmla="*/ 0 w 687172"/>
              <a:gd name="connsiteY7" fmla="*/ 112227 h 687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7172" h="687172">
                <a:moveTo>
                  <a:pt x="0" y="1"/>
                </a:moveTo>
                <a:lnTo>
                  <a:pt x="477930" y="0"/>
                </a:lnTo>
                <a:cubicBezTo>
                  <a:pt x="593491" y="0"/>
                  <a:pt x="687172" y="93681"/>
                  <a:pt x="687172" y="209242"/>
                </a:cubicBezTo>
                <a:lnTo>
                  <a:pt x="687172" y="687172"/>
                </a:lnTo>
                <a:lnTo>
                  <a:pt x="574946" y="687172"/>
                </a:lnTo>
                <a:lnTo>
                  <a:pt x="574945" y="238336"/>
                </a:lnTo>
                <a:cubicBezTo>
                  <a:pt x="574946" y="168688"/>
                  <a:pt x="518485" y="112227"/>
                  <a:pt x="448836" y="112227"/>
                </a:cubicBezTo>
                <a:lnTo>
                  <a:pt x="0" y="112227"/>
                </a:lnTo>
                <a:close/>
              </a:path>
            </a:pathLst>
          </a:custGeom>
          <a:solidFill>
            <a:srgbClr val="3BBC5D"/>
          </a:solidFill>
          <a:ln w="25400" cap="flat" cmpd="sng" algn="ctr">
            <a:noFill/>
            <a:prstDash val="solid"/>
          </a:ln>
          <a:effectLst/>
        </p:spPr>
        <p:txBody>
          <a:bodyPr anchor="ctr"/>
          <a:lstStyle/>
          <a:p>
            <a:pPr algn="ctr">
              <a:defRPr/>
            </a:pPr>
            <a:endParaRPr lang="zh-CN" altLang="en-US" sz="2000" kern="0">
              <a:solidFill>
                <a:srgbClr val="3BBC5D"/>
              </a:solidFill>
              <a:latin typeface="微软雅黑 Light" panose="020B0502040204020203" pitchFamily="34" charset="-122"/>
              <a:ea typeface="微软雅黑 Light" panose="020B0502040204020203" pitchFamily="34" charset="-122"/>
            </a:endParaRPr>
          </a:p>
        </p:txBody>
      </p:sp>
      <p:sp>
        <p:nvSpPr>
          <p:cNvPr id="44" name="任意多边形 288"/>
          <p:cNvSpPr/>
          <p:nvPr/>
        </p:nvSpPr>
        <p:spPr>
          <a:xfrm rot="2700000">
            <a:off x="2544278" y="5426144"/>
            <a:ext cx="257928" cy="257928"/>
          </a:xfrm>
          <a:custGeom>
            <a:avLst/>
            <a:gdLst>
              <a:gd name="connsiteX0" fmla="*/ 238336 w 1255427"/>
              <a:gd name="connsiteY0" fmla="*/ 112227 h 1255427"/>
              <a:gd name="connsiteX1" fmla="*/ 112227 w 1255427"/>
              <a:gd name="connsiteY1" fmla="*/ 238336 h 1255427"/>
              <a:gd name="connsiteX2" fmla="*/ 112227 w 1255427"/>
              <a:gd name="connsiteY2" fmla="*/ 1017091 h 1255427"/>
              <a:gd name="connsiteX3" fmla="*/ 238336 w 1255427"/>
              <a:gd name="connsiteY3" fmla="*/ 1143200 h 1255427"/>
              <a:gd name="connsiteX4" fmla="*/ 1017091 w 1255427"/>
              <a:gd name="connsiteY4" fmla="*/ 1143200 h 1255427"/>
              <a:gd name="connsiteX5" fmla="*/ 1143200 w 1255427"/>
              <a:gd name="connsiteY5" fmla="*/ 1017091 h 1255427"/>
              <a:gd name="connsiteX6" fmla="*/ 1143200 w 1255427"/>
              <a:gd name="connsiteY6" fmla="*/ 238336 h 1255427"/>
              <a:gd name="connsiteX7" fmla="*/ 1017091 w 1255427"/>
              <a:gd name="connsiteY7" fmla="*/ 112227 h 1255427"/>
              <a:gd name="connsiteX8" fmla="*/ 209242 w 1255427"/>
              <a:gd name="connsiteY8" fmla="*/ 0 h 1255427"/>
              <a:gd name="connsiteX9" fmla="*/ 1046185 w 1255427"/>
              <a:gd name="connsiteY9" fmla="*/ 0 h 1255427"/>
              <a:gd name="connsiteX10" fmla="*/ 1255427 w 1255427"/>
              <a:gd name="connsiteY10" fmla="*/ 209242 h 1255427"/>
              <a:gd name="connsiteX11" fmla="*/ 1255427 w 1255427"/>
              <a:gd name="connsiteY11" fmla="*/ 1046185 h 1255427"/>
              <a:gd name="connsiteX12" fmla="*/ 1046185 w 1255427"/>
              <a:gd name="connsiteY12" fmla="*/ 1255427 h 1255427"/>
              <a:gd name="connsiteX13" fmla="*/ 209242 w 1255427"/>
              <a:gd name="connsiteY13" fmla="*/ 1255427 h 1255427"/>
              <a:gd name="connsiteX14" fmla="*/ 0 w 1255427"/>
              <a:gd name="connsiteY14" fmla="*/ 1046185 h 1255427"/>
              <a:gd name="connsiteX15" fmla="*/ 0 w 1255427"/>
              <a:gd name="connsiteY15" fmla="*/ 209242 h 1255427"/>
              <a:gd name="connsiteX16" fmla="*/ 209242 w 1255427"/>
              <a:gd name="connsiteY16" fmla="*/ 0 h 1255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55427" h="1255427">
                <a:moveTo>
                  <a:pt x="238336" y="112227"/>
                </a:moveTo>
                <a:cubicBezTo>
                  <a:pt x="168688" y="112227"/>
                  <a:pt x="112227" y="168688"/>
                  <a:pt x="112227" y="238336"/>
                </a:cubicBezTo>
                <a:lnTo>
                  <a:pt x="112227" y="1017091"/>
                </a:lnTo>
                <a:cubicBezTo>
                  <a:pt x="112227" y="1086739"/>
                  <a:pt x="168688" y="1143200"/>
                  <a:pt x="238336" y="1143200"/>
                </a:cubicBezTo>
                <a:lnTo>
                  <a:pt x="1017091" y="1143200"/>
                </a:lnTo>
                <a:cubicBezTo>
                  <a:pt x="1086739" y="1143200"/>
                  <a:pt x="1143200" y="1086739"/>
                  <a:pt x="1143200" y="1017091"/>
                </a:cubicBezTo>
                <a:lnTo>
                  <a:pt x="1143200" y="238336"/>
                </a:lnTo>
                <a:cubicBezTo>
                  <a:pt x="1143200" y="168688"/>
                  <a:pt x="1086739" y="112227"/>
                  <a:pt x="1017091" y="112227"/>
                </a:cubicBezTo>
                <a:close/>
                <a:moveTo>
                  <a:pt x="209242" y="0"/>
                </a:moveTo>
                <a:lnTo>
                  <a:pt x="1046185" y="0"/>
                </a:lnTo>
                <a:cubicBezTo>
                  <a:pt x="1161746" y="0"/>
                  <a:pt x="1255427" y="93681"/>
                  <a:pt x="1255427" y="209242"/>
                </a:cubicBezTo>
                <a:lnTo>
                  <a:pt x="1255427" y="1046185"/>
                </a:lnTo>
                <a:cubicBezTo>
                  <a:pt x="1255427" y="1161746"/>
                  <a:pt x="1161746" y="1255427"/>
                  <a:pt x="1046185" y="1255427"/>
                </a:cubicBezTo>
                <a:lnTo>
                  <a:pt x="209242" y="1255427"/>
                </a:lnTo>
                <a:cubicBezTo>
                  <a:pt x="93681" y="1255427"/>
                  <a:pt x="0" y="1161746"/>
                  <a:pt x="0" y="1046185"/>
                </a:cubicBezTo>
                <a:lnTo>
                  <a:pt x="0" y="209242"/>
                </a:lnTo>
                <a:cubicBezTo>
                  <a:pt x="0" y="93681"/>
                  <a:pt x="93681" y="0"/>
                  <a:pt x="209242" y="0"/>
                </a:cubicBezTo>
                <a:close/>
              </a:path>
            </a:pathLst>
          </a:custGeom>
          <a:solidFill>
            <a:srgbClr val="3BBC5D"/>
          </a:solidFill>
          <a:ln w="25400" cap="flat" cmpd="sng" algn="ctr">
            <a:noFill/>
            <a:prstDash val="solid"/>
          </a:ln>
          <a:effectLst/>
        </p:spPr>
        <p:txBody>
          <a:bodyPr anchor="ctr"/>
          <a:lstStyle/>
          <a:p>
            <a:pPr algn="ctr">
              <a:defRPr/>
            </a:pPr>
            <a:endParaRPr lang="zh-CN" altLang="en-US" sz="2000" kern="0">
              <a:solidFill>
                <a:srgbClr val="3BBC5D"/>
              </a:solidFill>
              <a:latin typeface="微软雅黑 Light" panose="020B0502040204020203" pitchFamily="34" charset="-122"/>
              <a:ea typeface="微软雅黑 Light" panose="020B0502040204020203" pitchFamily="34" charset="-122"/>
            </a:endParaRPr>
          </a:p>
        </p:txBody>
      </p:sp>
    </p:spTree>
    <p:extLst>
      <p:ext uri="{BB962C8B-B14F-4D97-AF65-F5344CB8AC3E}">
        <p14:creationId xmlns:p14="http://schemas.microsoft.com/office/powerpoint/2010/main" xmlns="" val="3617869784"/>
      </p:ext>
    </p:extLst>
  </p:cSld>
  <p:clrMapOvr>
    <a:masterClrMapping/>
  </p:clrMapOvr>
  <p:timing>
    <p:tnLst>
      <p:par>
        <p:cTn id="1" dur="indefinite" restart="never" nodeType="tmRoot"/>
      </p:par>
    </p:tnLst>
  </p:timing>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5"/>
          <p:cNvSpPr txBox="1"/>
          <p:nvPr/>
        </p:nvSpPr>
        <p:spPr>
          <a:xfrm>
            <a:off x="911424" y="836712"/>
            <a:ext cx="2664296" cy="400110"/>
          </a:xfrm>
          <a:prstGeom prst="rect">
            <a:avLst/>
          </a:prstGeom>
          <a:noFill/>
        </p:spPr>
        <p:txBody>
          <a:bodyPr wrap="square" rtlCol="0">
            <a:spAutoFit/>
          </a:bodyPr>
          <a:lstStyle/>
          <a:p>
            <a:r>
              <a:rPr lang="zh-CN" altLang="en-US" sz="2000" dirty="0">
                <a:solidFill>
                  <a:prstClr val="white"/>
                </a:solidFill>
                <a:latin typeface="微软雅黑 Light" panose="020B0502040204020203" pitchFamily="34" charset="-122"/>
                <a:ea typeface="微软雅黑 Light" panose="020B0502040204020203" pitchFamily="34" charset="-122"/>
              </a:rPr>
              <a:t>聚类分析</a:t>
            </a:r>
          </a:p>
        </p:txBody>
      </p:sp>
      <p:sp>
        <p:nvSpPr>
          <p:cNvPr id="14" name="矩形 28"/>
          <p:cNvSpPr/>
          <p:nvPr/>
        </p:nvSpPr>
        <p:spPr>
          <a:xfrm>
            <a:off x="-18898" y="671163"/>
            <a:ext cx="510214" cy="598302"/>
          </a:xfrm>
          <a:prstGeom prst="rect">
            <a:avLst/>
          </a:prstGeom>
          <a:solidFill>
            <a:srgbClr val="3BBC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
        <p:nvSpPr>
          <p:cNvPr id="15" name="矩形 4"/>
          <p:cNvSpPr/>
          <p:nvPr/>
        </p:nvSpPr>
        <p:spPr>
          <a:xfrm>
            <a:off x="479376" y="674237"/>
            <a:ext cx="3246590" cy="595228"/>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6" name="文本框 5"/>
          <p:cNvSpPr txBox="1"/>
          <p:nvPr/>
        </p:nvSpPr>
        <p:spPr>
          <a:xfrm>
            <a:off x="953786" y="709485"/>
            <a:ext cx="3414022" cy="523220"/>
          </a:xfrm>
          <a:prstGeom prst="rect">
            <a:avLst/>
          </a:prstGeom>
          <a:noFill/>
        </p:spPr>
        <p:txBody>
          <a:bodyPr wrap="square" rtlCol="0">
            <a:spAutoFit/>
          </a:bodyPr>
          <a:lstStyle/>
          <a:p>
            <a:r>
              <a:rPr lang="zh-CN" altLang="en-US" sz="2800" dirty="0" smtClean="0">
                <a:solidFill>
                  <a:prstClr val="white"/>
                </a:solidFill>
                <a:latin typeface="微软雅黑 Light" panose="020B0502040204020203" pitchFamily="34" charset="-122"/>
                <a:ea typeface="微软雅黑 Light" panose="020B0502040204020203" pitchFamily="34" charset="-122"/>
              </a:rPr>
              <a:t>正则表达式应用</a:t>
            </a:r>
            <a:endParaRPr lang="zh-CN" altLang="en-US" sz="2800" dirty="0">
              <a:solidFill>
                <a:prstClr val="white"/>
              </a:solidFill>
              <a:latin typeface="微软雅黑 Light" panose="020B0502040204020203" pitchFamily="34" charset="-122"/>
              <a:ea typeface="微软雅黑 Light" panose="020B0502040204020203" pitchFamily="34" charset="-122"/>
            </a:endParaRPr>
          </a:p>
        </p:txBody>
      </p:sp>
      <p:sp>
        <p:nvSpPr>
          <p:cNvPr id="17" name="Freeform 83"/>
          <p:cNvSpPr>
            <a:spLocks noChangeArrowheads="1"/>
          </p:cNvSpPr>
          <p:nvPr/>
        </p:nvSpPr>
        <p:spPr bwMode="auto">
          <a:xfrm>
            <a:off x="92209" y="826314"/>
            <a:ext cx="288000" cy="288000"/>
          </a:xfrm>
          <a:custGeom>
            <a:avLst/>
            <a:gdLst>
              <a:gd name="T0" fmla="*/ 38764526 w 602"/>
              <a:gd name="T1" fmla="*/ 78442719 h 602"/>
              <a:gd name="T2" fmla="*/ 38764526 w 602"/>
              <a:gd name="T3" fmla="*/ 78442719 h 602"/>
              <a:gd name="T4" fmla="*/ 0 w 602"/>
              <a:gd name="T5" fmla="*/ 38764526 h 602"/>
              <a:gd name="T6" fmla="*/ 38764526 w 602"/>
              <a:gd name="T7" fmla="*/ 0 h 602"/>
              <a:gd name="T8" fmla="*/ 78442719 w 602"/>
              <a:gd name="T9" fmla="*/ 38764526 h 602"/>
              <a:gd name="T10" fmla="*/ 38764526 w 602"/>
              <a:gd name="T11" fmla="*/ 78442719 h 602"/>
              <a:gd name="T12" fmla="*/ 61866665 w 602"/>
              <a:gd name="T13" fmla="*/ 16576054 h 602"/>
              <a:gd name="T14" fmla="*/ 61866665 w 602"/>
              <a:gd name="T15" fmla="*/ 16576054 h 602"/>
              <a:gd name="T16" fmla="*/ 38764526 w 602"/>
              <a:gd name="T17" fmla="*/ 38764526 h 602"/>
              <a:gd name="T18" fmla="*/ 38764526 w 602"/>
              <a:gd name="T19" fmla="*/ 7308970 h 602"/>
              <a:gd name="T20" fmla="*/ 7439751 w 602"/>
              <a:gd name="T21" fmla="*/ 38764526 h 602"/>
              <a:gd name="T22" fmla="*/ 38764526 w 602"/>
              <a:gd name="T23" fmla="*/ 71002968 h 602"/>
              <a:gd name="T24" fmla="*/ 71002968 w 602"/>
              <a:gd name="T25" fmla="*/ 38764526 h 602"/>
              <a:gd name="T26" fmla="*/ 61866665 w 602"/>
              <a:gd name="T27" fmla="*/ 16576054 h 60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02" h="602">
                <a:moveTo>
                  <a:pt x="297" y="601"/>
                </a:moveTo>
                <a:lnTo>
                  <a:pt x="297" y="601"/>
                </a:lnTo>
                <a:cubicBezTo>
                  <a:pt x="135" y="601"/>
                  <a:pt x="0" y="466"/>
                  <a:pt x="0" y="297"/>
                </a:cubicBezTo>
                <a:cubicBezTo>
                  <a:pt x="0" y="134"/>
                  <a:pt x="135" y="0"/>
                  <a:pt x="297" y="0"/>
                </a:cubicBezTo>
                <a:cubicBezTo>
                  <a:pt x="467" y="0"/>
                  <a:pt x="601" y="134"/>
                  <a:pt x="601" y="297"/>
                </a:cubicBezTo>
                <a:cubicBezTo>
                  <a:pt x="601" y="466"/>
                  <a:pt x="467" y="601"/>
                  <a:pt x="297" y="601"/>
                </a:cubicBezTo>
                <a:close/>
                <a:moveTo>
                  <a:pt x="474" y="127"/>
                </a:moveTo>
                <a:lnTo>
                  <a:pt x="474" y="127"/>
                </a:lnTo>
                <a:cubicBezTo>
                  <a:pt x="297" y="297"/>
                  <a:pt x="297" y="297"/>
                  <a:pt x="297" y="297"/>
                </a:cubicBezTo>
                <a:cubicBezTo>
                  <a:pt x="297" y="56"/>
                  <a:pt x="297" y="56"/>
                  <a:pt x="297" y="56"/>
                </a:cubicBezTo>
                <a:cubicBezTo>
                  <a:pt x="163" y="56"/>
                  <a:pt x="57" y="162"/>
                  <a:pt x="57" y="297"/>
                </a:cubicBezTo>
                <a:cubicBezTo>
                  <a:pt x="57" y="431"/>
                  <a:pt x="163" y="544"/>
                  <a:pt x="297" y="544"/>
                </a:cubicBezTo>
                <a:cubicBezTo>
                  <a:pt x="431" y="544"/>
                  <a:pt x="544" y="431"/>
                  <a:pt x="544" y="297"/>
                </a:cubicBezTo>
                <a:cubicBezTo>
                  <a:pt x="544" y="233"/>
                  <a:pt x="516" y="169"/>
                  <a:pt x="474" y="127"/>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solidFill>
                <a:prstClr val="black"/>
              </a:solidFill>
            </a:endParaRPr>
          </a:p>
        </p:txBody>
      </p:sp>
      <p:sp>
        <p:nvSpPr>
          <p:cNvPr id="18" name="TextBox 17"/>
          <p:cNvSpPr txBox="1"/>
          <p:nvPr/>
        </p:nvSpPr>
        <p:spPr>
          <a:xfrm>
            <a:off x="491316" y="1907022"/>
            <a:ext cx="11191170" cy="583493"/>
          </a:xfrm>
          <a:prstGeom prst="rect">
            <a:avLst/>
          </a:prstGeom>
          <a:noFill/>
        </p:spPr>
        <p:txBody>
          <a:bodyPr wrap="square" rtlCol="0">
            <a:spAutoFit/>
          </a:bodyPr>
          <a:lstStyle/>
          <a:p>
            <a:pPr marL="342900" indent="-342900">
              <a:lnSpc>
                <a:spcPct val="150000"/>
              </a:lnSpc>
              <a:buClr>
                <a:srgbClr val="3BBC5D"/>
              </a:buClr>
              <a:buFont typeface="Wingdings" panose="05000000000000000000" pitchFamily="2" charset="2"/>
              <a:buChar char="l"/>
            </a:pPr>
            <a:r>
              <a:rPr lang="zh-CN" altLang="en-US" sz="2400" b="1" dirty="0">
                <a:solidFill>
                  <a:prstClr val="black"/>
                </a:solidFill>
                <a:latin typeface="微软雅黑 Light" panose="020B0502040204020203" pitchFamily="34" charset="-122"/>
                <a:ea typeface="微软雅黑 Light" panose="020B0502040204020203" pitchFamily="34" charset="-122"/>
              </a:rPr>
              <a:t>去掉</a:t>
            </a:r>
            <a:r>
              <a:rPr lang="zh-CN" altLang="en-US" sz="2400" b="1" dirty="0" smtClean="0">
                <a:solidFill>
                  <a:prstClr val="black"/>
                </a:solidFill>
                <a:latin typeface="微软雅黑 Light" panose="020B0502040204020203" pitchFamily="34" charset="-122"/>
                <a:ea typeface="微软雅黑 Light" panose="020B0502040204020203" pitchFamily="34" charset="-122"/>
              </a:rPr>
              <a:t>标点符号</a:t>
            </a:r>
            <a:endParaRPr lang="en-US" altLang="zh-CN" sz="2400" b="1" dirty="0">
              <a:solidFill>
                <a:prstClr val="black"/>
              </a:solidFill>
              <a:latin typeface="微软雅黑 Light" panose="020B0502040204020203" pitchFamily="34" charset="-122"/>
              <a:ea typeface="微软雅黑 Light" panose="020B0502040204020203" pitchFamily="34" charset="-122"/>
            </a:endParaRPr>
          </a:p>
        </p:txBody>
      </p:sp>
      <p:sp>
        <p:nvSpPr>
          <p:cNvPr id="2" name="矩形 1"/>
          <p:cNvSpPr/>
          <p:nvPr/>
        </p:nvSpPr>
        <p:spPr>
          <a:xfrm>
            <a:off x="911424" y="2690005"/>
            <a:ext cx="9513558" cy="2308324"/>
          </a:xfrm>
          <a:prstGeom prst="rect">
            <a:avLst/>
          </a:prstGeom>
        </p:spPr>
        <p:txBody>
          <a:bodyPr wrap="square">
            <a:spAutoFit/>
          </a:bodyPr>
          <a:lstStyle/>
          <a:p>
            <a:pPr>
              <a:lnSpc>
                <a:spcPct val="150000"/>
              </a:lnSpc>
            </a:pPr>
            <a:r>
              <a:rPr lang="zh-CN" altLang="en-US" sz="2400" dirty="0" smtClean="0">
                <a:solidFill>
                  <a:prstClr val="black"/>
                </a:solidFill>
                <a:latin typeface="微软雅黑 Light" panose="020B0502040204020203" pitchFamily="34" charset="-122"/>
                <a:ea typeface="微软雅黑 Light" panose="020B0502040204020203" pitchFamily="34" charset="-122"/>
              </a:rPr>
              <a:t>通常</a:t>
            </a:r>
            <a:r>
              <a:rPr lang="zh-CN" altLang="en-US" sz="2400" dirty="0">
                <a:solidFill>
                  <a:prstClr val="black"/>
                </a:solidFill>
                <a:latin typeface="微软雅黑 Light" panose="020B0502040204020203" pitchFamily="34" charset="-122"/>
                <a:ea typeface="微软雅黑 Light" panose="020B0502040204020203" pitchFamily="34" charset="-122"/>
              </a:rPr>
              <a:t>来说，在拿到中文文本数据之后，首先把标点符号去掉，然后再进行分词。而中文数据中的标点符号不仅有用英文的还有中文，我们可以自定义标点符号的正则表达式来将标点符号替换</a:t>
            </a:r>
            <a:r>
              <a:rPr lang="zh-CN" altLang="en-US" sz="2400" dirty="0" smtClean="0">
                <a:solidFill>
                  <a:prstClr val="black"/>
                </a:solidFill>
                <a:latin typeface="微软雅黑 Light" panose="020B0502040204020203" pitchFamily="34" charset="-122"/>
                <a:ea typeface="微软雅黑 Light" panose="020B0502040204020203" pitchFamily="34" charset="-122"/>
              </a:rPr>
              <a:t>为</a:t>
            </a:r>
            <a:r>
              <a:rPr lang="en-US" altLang="zh-CN" sz="2400" dirty="0" smtClean="0">
                <a:solidFill>
                  <a:prstClr val="black"/>
                </a:solidFill>
                <a:latin typeface="微软雅黑 Light" panose="020B0502040204020203" pitchFamily="34" charset="-122"/>
                <a:ea typeface="微软雅黑 Light" panose="020B0502040204020203" pitchFamily="34" charset="-122"/>
              </a:rPr>
              <a:t>''</a:t>
            </a:r>
            <a:r>
              <a:rPr lang="zh-CN" altLang="en-US" sz="2400" dirty="0" smtClean="0">
                <a:solidFill>
                  <a:prstClr val="black"/>
                </a:solidFill>
                <a:latin typeface="微软雅黑 Light" panose="020B0502040204020203" pitchFamily="34" charset="-122"/>
                <a:ea typeface="微软雅黑 Light" panose="020B0502040204020203" pitchFamily="34" charset="-122"/>
              </a:rPr>
              <a:t>，</a:t>
            </a:r>
            <a:r>
              <a:rPr lang="zh-CN" altLang="en-US" sz="2400" dirty="0">
                <a:solidFill>
                  <a:prstClr val="black"/>
                </a:solidFill>
                <a:latin typeface="微软雅黑 Light" panose="020B0502040204020203" pitchFamily="34" charset="-122"/>
                <a:ea typeface="微软雅黑 Light" panose="020B0502040204020203" pitchFamily="34" charset="-122"/>
              </a:rPr>
              <a:t>这样就可以把标点符号去掉了</a:t>
            </a:r>
            <a:r>
              <a:rPr lang="zh-CN" altLang="en-US" sz="2400" dirty="0" smtClean="0">
                <a:solidFill>
                  <a:prstClr val="black"/>
                </a:solidFill>
                <a:latin typeface="微软雅黑 Light" panose="020B0502040204020203" pitchFamily="34" charset="-122"/>
                <a:ea typeface="微软雅黑 Light" panose="020B0502040204020203" pitchFamily="34" charset="-122"/>
              </a:rPr>
              <a:t>。</a:t>
            </a:r>
            <a:endParaRPr lang="zh-CN" altLang="en-US" sz="2400" dirty="0">
              <a:solidFill>
                <a:prstClr val="black"/>
              </a:solidFill>
              <a:latin typeface="微软雅黑 Light" panose="020B0502040204020203" pitchFamily="34" charset="-122"/>
              <a:ea typeface="微软雅黑 Light" panose="020B0502040204020203" pitchFamily="34" charset="-122"/>
            </a:endParaRPr>
          </a:p>
        </p:txBody>
      </p:sp>
      <mc:AlternateContent xmlns:mc="http://schemas.openxmlformats.org/markup-compatibility/2006">
        <mc:Choice xmlns:p14="http://schemas.microsoft.com/office/powerpoint/2010/main" xmlns="" Requires="p14">
          <p:contentPart p14:bwMode="auto" r:id="rId3">
            <p14:nvContentPartPr>
              <p14:cNvPr id="3" name="墨迹 2"/>
              <p14:cNvContentPartPr/>
              <p14:nvPr/>
            </p14:nvContentPartPr>
            <p14:xfrm>
              <a:off x="785880" y="2523960"/>
              <a:ext cx="2155320" cy="119520"/>
            </p14:xfrm>
          </p:contentPart>
        </mc:Choice>
        <mc:Fallback>
          <p:pic>
            <p:nvPicPr>
              <p:cNvPr id="3" name="墨迹 2"/>
              <p:cNvPicPr/>
              <p:nvPr/>
            </p:nvPicPr>
            <p:blipFill>
              <a:blip r:embed="rId4"/>
              <a:stretch>
                <a:fillRect/>
              </a:stretch>
            </p:blipFill>
            <p:spPr>
              <a:xfrm>
                <a:off x="776520" y="2514600"/>
                <a:ext cx="2174040" cy="138240"/>
              </a:xfrm>
              <a:prstGeom prst="rect">
                <a:avLst/>
              </a:prstGeom>
            </p:spPr>
          </p:pic>
        </mc:Fallback>
      </mc:AlternateContent>
    </p:spTree>
    <p:extLst>
      <p:ext uri="{BB962C8B-B14F-4D97-AF65-F5344CB8AC3E}">
        <p14:creationId xmlns:p14="http://schemas.microsoft.com/office/powerpoint/2010/main" xmlns="" val="3833832674"/>
      </p:ext>
    </p:extLst>
  </p:cSld>
  <p:clrMapOvr>
    <a:masterClrMapping/>
  </p:clrMapOvr>
  <p:timing>
    <p:tnLst>
      <p:par>
        <p:cTn id="1" dur="indefinite" restart="never" nodeType="tmRoot"/>
      </p:par>
    </p:tnLst>
  </p:timing>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5"/>
          <p:cNvSpPr txBox="1"/>
          <p:nvPr/>
        </p:nvSpPr>
        <p:spPr>
          <a:xfrm>
            <a:off x="911424" y="836712"/>
            <a:ext cx="2664296" cy="400110"/>
          </a:xfrm>
          <a:prstGeom prst="rect">
            <a:avLst/>
          </a:prstGeom>
          <a:noFill/>
        </p:spPr>
        <p:txBody>
          <a:bodyPr wrap="square" rtlCol="0">
            <a:spAutoFit/>
          </a:bodyPr>
          <a:lstStyle/>
          <a:p>
            <a:r>
              <a:rPr lang="zh-CN" altLang="en-US" sz="2000" dirty="0">
                <a:solidFill>
                  <a:prstClr val="white"/>
                </a:solidFill>
                <a:latin typeface="微软雅黑 Light" panose="020B0502040204020203" pitchFamily="34" charset="-122"/>
                <a:ea typeface="微软雅黑 Light" panose="020B0502040204020203" pitchFamily="34" charset="-122"/>
              </a:rPr>
              <a:t>聚类分析</a:t>
            </a:r>
          </a:p>
        </p:txBody>
      </p:sp>
      <p:sp>
        <p:nvSpPr>
          <p:cNvPr id="14" name="矩形 28"/>
          <p:cNvSpPr/>
          <p:nvPr/>
        </p:nvSpPr>
        <p:spPr>
          <a:xfrm>
            <a:off x="-18898" y="671163"/>
            <a:ext cx="510214" cy="598302"/>
          </a:xfrm>
          <a:prstGeom prst="rect">
            <a:avLst/>
          </a:prstGeom>
          <a:solidFill>
            <a:srgbClr val="3BBC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
        <p:nvSpPr>
          <p:cNvPr id="15" name="矩形 4"/>
          <p:cNvSpPr/>
          <p:nvPr/>
        </p:nvSpPr>
        <p:spPr>
          <a:xfrm>
            <a:off x="479376" y="674237"/>
            <a:ext cx="3246590" cy="595228"/>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6" name="文本框 5"/>
          <p:cNvSpPr txBox="1"/>
          <p:nvPr/>
        </p:nvSpPr>
        <p:spPr>
          <a:xfrm>
            <a:off x="953786" y="709485"/>
            <a:ext cx="3414022" cy="523220"/>
          </a:xfrm>
          <a:prstGeom prst="rect">
            <a:avLst/>
          </a:prstGeom>
          <a:noFill/>
        </p:spPr>
        <p:txBody>
          <a:bodyPr wrap="square" rtlCol="0">
            <a:spAutoFit/>
          </a:bodyPr>
          <a:lstStyle/>
          <a:p>
            <a:r>
              <a:rPr lang="zh-CN" altLang="en-US" sz="2800" dirty="0" smtClean="0">
                <a:solidFill>
                  <a:prstClr val="white"/>
                </a:solidFill>
                <a:latin typeface="微软雅黑 Light" panose="020B0502040204020203" pitchFamily="34" charset="-122"/>
                <a:ea typeface="微软雅黑 Light" panose="020B0502040204020203" pitchFamily="34" charset="-122"/>
              </a:rPr>
              <a:t>正则表达式应用</a:t>
            </a:r>
            <a:endParaRPr lang="zh-CN" altLang="en-US" sz="2800" dirty="0">
              <a:solidFill>
                <a:prstClr val="white"/>
              </a:solidFill>
              <a:latin typeface="微软雅黑 Light" panose="020B0502040204020203" pitchFamily="34" charset="-122"/>
              <a:ea typeface="微软雅黑 Light" panose="020B0502040204020203" pitchFamily="34" charset="-122"/>
            </a:endParaRPr>
          </a:p>
        </p:txBody>
      </p:sp>
      <p:sp>
        <p:nvSpPr>
          <p:cNvPr id="17" name="Freeform 83"/>
          <p:cNvSpPr>
            <a:spLocks noChangeArrowheads="1"/>
          </p:cNvSpPr>
          <p:nvPr/>
        </p:nvSpPr>
        <p:spPr bwMode="auto">
          <a:xfrm>
            <a:off x="92209" y="826314"/>
            <a:ext cx="288000" cy="288000"/>
          </a:xfrm>
          <a:custGeom>
            <a:avLst/>
            <a:gdLst>
              <a:gd name="T0" fmla="*/ 38764526 w 602"/>
              <a:gd name="T1" fmla="*/ 78442719 h 602"/>
              <a:gd name="T2" fmla="*/ 38764526 w 602"/>
              <a:gd name="T3" fmla="*/ 78442719 h 602"/>
              <a:gd name="T4" fmla="*/ 0 w 602"/>
              <a:gd name="T5" fmla="*/ 38764526 h 602"/>
              <a:gd name="T6" fmla="*/ 38764526 w 602"/>
              <a:gd name="T7" fmla="*/ 0 h 602"/>
              <a:gd name="T8" fmla="*/ 78442719 w 602"/>
              <a:gd name="T9" fmla="*/ 38764526 h 602"/>
              <a:gd name="T10" fmla="*/ 38764526 w 602"/>
              <a:gd name="T11" fmla="*/ 78442719 h 602"/>
              <a:gd name="T12" fmla="*/ 61866665 w 602"/>
              <a:gd name="T13" fmla="*/ 16576054 h 602"/>
              <a:gd name="T14" fmla="*/ 61866665 w 602"/>
              <a:gd name="T15" fmla="*/ 16576054 h 602"/>
              <a:gd name="T16" fmla="*/ 38764526 w 602"/>
              <a:gd name="T17" fmla="*/ 38764526 h 602"/>
              <a:gd name="T18" fmla="*/ 38764526 w 602"/>
              <a:gd name="T19" fmla="*/ 7308970 h 602"/>
              <a:gd name="T20" fmla="*/ 7439751 w 602"/>
              <a:gd name="T21" fmla="*/ 38764526 h 602"/>
              <a:gd name="T22" fmla="*/ 38764526 w 602"/>
              <a:gd name="T23" fmla="*/ 71002968 h 602"/>
              <a:gd name="T24" fmla="*/ 71002968 w 602"/>
              <a:gd name="T25" fmla="*/ 38764526 h 602"/>
              <a:gd name="T26" fmla="*/ 61866665 w 602"/>
              <a:gd name="T27" fmla="*/ 16576054 h 60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02" h="602">
                <a:moveTo>
                  <a:pt x="297" y="601"/>
                </a:moveTo>
                <a:lnTo>
                  <a:pt x="297" y="601"/>
                </a:lnTo>
                <a:cubicBezTo>
                  <a:pt x="135" y="601"/>
                  <a:pt x="0" y="466"/>
                  <a:pt x="0" y="297"/>
                </a:cubicBezTo>
                <a:cubicBezTo>
                  <a:pt x="0" y="134"/>
                  <a:pt x="135" y="0"/>
                  <a:pt x="297" y="0"/>
                </a:cubicBezTo>
                <a:cubicBezTo>
                  <a:pt x="467" y="0"/>
                  <a:pt x="601" y="134"/>
                  <a:pt x="601" y="297"/>
                </a:cubicBezTo>
                <a:cubicBezTo>
                  <a:pt x="601" y="466"/>
                  <a:pt x="467" y="601"/>
                  <a:pt x="297" y="601"/>
                </a:cubicBezTo>
                <a:close/>
                <a:moveTo>
                  <a:pt x="474" y="127"/>
                </a:moveTo>
                <a:lnTo>
                  <a:pt x="474" y="127"/>
                </a:lnTo>
                <a:cubicBezTo>
                  <a:pt x="297" y="297"/>
                  <a:pt x="297" y="297"/>
                  <a:pt x="297" y="297"/>
                </a:cubicBezTo>
                <a:cubicBezTo>
                  <a:pt x="297" y="56"/>
                  <a:pt x="297" y="56"/>
                  <a:pt x="297" y="56"/>
                </a:cubicBezTo>
                <a:cubicBezTo>
                  <a:pt x="163" y="56"/>
                  <a:pt x="57" y="162"/>
                  <a:pt x="57" y="297"/>
                </a:cubicBezTo>
                <a:cubicBezTo>
                  <a:pt x="57" y="431"/>
                  <a:pt x="163" y="544"/>
                  <a:pt x="297" y="544"/>
                </a:cubicBezTo>
                <a:cubicBezTo>
                  <a:pt x="431" y="544"/>
                  <a:pt x="544" y="431"/>
                  <a:pt x="544" y="297"/>
                </a:cubicBezTo>
                <a:cubicBezTo>
                  <a:pt x="544" y="233"/>
                  <a:pt x="516" y="169"/>
                  <a:pt x="474" y="127"/>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solidFill>
                <a:prstClr val="black"/>
              </a:solidFill>
            </a:endParaRPr>
          </a:p>
        </p:txBody>
      </p:sp>
      <p:sp>
        <p:nvSpPr>
          <p:cNvPr id="18" name="TextBox 17"/>
          <p:cNvSpPr txBox="1"/>
          <p:nvPr/>
        </p:nvSpPr>
        <p:spPr>
          <a:xfrm>
            <a:off x="491316" y="1907022"/>
            <a:ext cx="11191170" cy="583493"/>
          </a:xfrm>
          <a:prstGeom prst="rect">
            <a:avLst/>
          </a:prstGeom>
          <a:noFill/>
        </p:spPr>
        <p:txBody>
          <a:bodyPr wrap="square" rtlCol="0">
            <a:spAutoFit/>
          </a:bodyPr>
          <a:lstStyle/>
          <a:p>
            <a:pPr marL="342900" indent="-342900">
              <a:lnSpc>
                <a:spcPct val="150000"/>
              </a:lnSpc>
              <a:buClr>
                <a:srgbClr val="3BBC5D"/>
              </a:buClr>
              <a:buFont typeface="Wingdings" panose="05000000000000000000" pitchFamily="2" charset="2"/>
              <a:buChar char="l"/>
            </a:pPr>
            <a:r>
              <a:rPr lang="zh-CN" altLang="en-US" sz="2400" b="1" dirty="0">
                <a:solidFill>
                  <a:prstClr val="black"/>
                </a:solidFill>
                <a:latin typeface="微软雅黑 Light" panose="020B0502040204020203" pitchFamily="34" charset="-122"/>
                <a:ea typeface="微软雅黑 Light" panose="020B0502040204020203" pitchFamily="34" charset="-122"/>
              </a:rPr>
              <a:t>去掉</a:t>
            </a:r>
            <a:r>
              <a:rPr lang="zh-CN" altLang="en-US" sz="2400" b="1" dirty="0" smtClean="0">
                <a:solidFill>
                  <a:prstClr val="black"/>
                </a:solidFill>
                <a:latin typeface="微软雅黑 Light" panose="020B0502040204020203" pitchFamily="34" charset="-122"/>
                <a:ea typeface="微软雅黑 Light" panose="020B0502040204020203" pitchFamily="34" charset="-122"/>
              </a:rPr>
              <a:t>标点符号</a:t>
            </a:r>
            <a:endParaRPr lang="en-US" altLang="zh-CN" sz="2400" b="1" dirty="0">
              <a:solidFill>
                <a:prstClr val="black"/>
              </a:solidFill>
              <a:latin typeface="微软雅黑 Light" panose="020B0502040204020203" pitchFamily="34" charset="-122"/>
              <a:ea typeface="微软雅黑 Light" panose="020B0502040204020203" pitchFamily="34" charset="-122"/>
            </a:endParaRPr>
          </a:p>
        </p:txBody>
      </p:sp>
      <p:sp>
        <p:nvSpPr>
          <p:cNvPr id="2" name="矩形 1"/>
          <p:cNvSpPr/>
          <p:nvPr/>
        </p:nvSpPr>
        <p:spPr>
          <a:xfrm>
            <a:off x="911424" y="2690005"/>
            <a:ext cx="9513558" cy="3970318"/>
          </a:xfrm>
          <a:prstGeom prst="rect">
            <a:avLst/>
          </a:prstGeom>
        </p:spPr>
        <p:txBody>
          <a:bodyPr wrap="square">
            <a:spAutoFit/>
          </a:bodyPr>
          <a:lstStyle/>
          <a:p>
            <a:pPr>
              <a:lnSpc>
                <a:spcPct val="150000"/>
              </a:lnSpc>
            </a:pPr>
            <a:r>
              <a:rPr lang="zh-CN" altLang="en-US" sz="2400" dirty="0" smtClean="0">
                <a:solidFill>
                  <a:prstClr val="black"/>
                </a:solidFill>
                <a:latin typeface="微软雅黑 Light" panose="020B0502040204020203" pitchFamily="34" charset="-122"/>
                <a:ea typeface="微软雅黑 Light" panose="020B0502040204020203" pitchFamily="34" charset="-122"/>
              </a:rPr>
              <a:t>要注意的是：中文的标点符号大多是没有歧义的。而英文的标点符号大多数本来就是正则表达式中有特殊含义的符号。所以，必须在前面运用转义字符</a:t>
            </a:r>
            <a:r>
              <a:rPr lang="en-US" altLang="zh-CN" sz="2400" dirty="0" smtClean="0">
                <a:solidFill>
                  <a:prstClr val="black"/>
                </a:solidFill>
                <a:latin typeface="微软雅黑 Light" panose="020B0502040204020203" pitchFamily="34" charset="-122"/>
                <a:ea typeface="微软雅黑 Light" panose="020B0502040204020203" pitchFamily="34" charset="-122"/>
              </a:rPr>
              <a:t>'\'</a:t>
            </a:r>
            <a:r>
              <a:rPr lang="zh-CN" altLang="en-US" sz="2400" dirty="0" smtClean="0">
                <a:solidFill>
                  <a:prstClr val="black"/>
                </a:solidFill>
                <a:latin typeface="微软雅黑 Light" panose="020B0502040204020203" pitchFamily="34" charset="-122"/>
                <a:ea typeface="微软雅黑 Light" panose="020B0502040204020203" pitchFamily="34" charset="-122"/>
              </a:rPr>
              <a:t>才能将特殊含义转换为其原来的含义。</a:t>
            </a:r>
            <a:endParaRPr lang="en-US" altLang="zh-CN" sz="2400" dirty="0" smtClean="0">
              <a:solidFill>
                <a:prstClr val="black"/>
              </a:solidFill>
              <a:latin typeface="微软雅黑 Light" panose="020B0502040204020203" pitchFamily="34" charset="-122"/>
              <a:ea typeface="微软雅黑 Light" panose="020B0502040204020203" pitchFamily="34" charset="-122"/>
            </a:endParaRPr>
          </a:p>
          <a:p>
            <a:pPr>
              <a:lnSpc>
                <a:spcPct val="150000"/>
              </a:lnSpc>
            </a:pPr>
            <a:endParaRPr lang="en-US" altLang="zh-CN" sz="2400" dirty="0">
              <a:solidFill>
                <a:prstClr val="black"/>
              </a:solidFill>
              <a:latin typeface="微软雅黑 Light" panose="020B0502040204020203" pitchFamily="34" charset="-122"/>
              <a:ea typeface="微软雅黑 Light" panose="020B0502040204020203" pitchFamily="34" charset="-122"/>
            </a:endParaRPr>
          </a:p>
          <a:p>
            <a:pPr>
              <a:lnSpc>
                <a:spcPct val="150000"/>
              </a:lnSpc>
            </a:pPr>
            <a:endParaRPr lang="en-US" altLang="zh-CN" sz="2400" dirty="0" smtClean="0">
              <a:solidFill>
                <a:prstClr val="black"/>
              </a:solidFill>
              <a:latin typeface="微软雅黑 Light" panose="020B0502040204020203" pitchFamily="34" charset="-122"/>
              <a:ea typeface="微软雅黑 Light" panose="020B0502040204020203" pitchFamily="34" charset="-122"/>
            </a:endParaRPr>
          </a:p>
          <a:p>
            <a:pPr>
              <a:lnSpc>
                <a:spcPct val="150000"/>
              </a:lnSpc>
            </a:pPr>
            <a:endParaRPr lang="en-US" altLang="zh-CN" sz="2400" dirty="0">
              <a:solidFill>
                <a:prstClr val="black"/>
              </a:solidFill>
              <a:latin typeface="微软雅黑 Light" panose="020B0502040204020203" pitchFamily="34" charset="-122"/>
              <a:ea typeface="微软雅黑 Light" panose="020B0502040204020203" pitchFamily="34" charset="-122"/>
            </a:endParaRPr>
          </a:p>
          <a:p>
            <a:pPr>
              <a:lnSpc>
                <a:spcPct val="150000"/>
              </a:lnSpc>
            </a:pPr>
            <a:r>
              <a:rPr lang="zh-CN" altLang="en-US" sz="2400" dirty="0" smtClean="0">
                <a:solidFill>
                  <a:prstClr val="black"/>
                </a:solidFill>
                <a:latin typeface="微软雅黑 Light" panose="020B0502040204020203" pitchFamily="34" charset="-122"/>
                <a:ea typeface="微软雅黑 Light" panose="020B0502040204020203" pitchFamily="34" charset="-122"/>
              </a:rPr>
              <a:t>然后使用</a:t>
            </a:r>
            <a:r>
              <a:rPr lang="en-US" altLang="zh-CN" sz="2400" b="1" dirty="0" err="1">
                <a:latin typeface="Monaco"/>
                <a:ea typeface="微软雅黑 Light" panose="020B0502040204020203" pitchFamily="34" charset="-122"/>
              </a:rPr>
              <a:t>re.sub</a:t>
            </a:r>
            <a:r>
              <a:rPr lang="zh-CN" altLang="en-US" sz="2400" dirty="0" smtClean="0">
                <a:solidFill>
                  <a:prstClr val="black"/>
                </a:solidFill>
                <a:latin typeface="微软雅黑 Light" panose="020B0502040204020203" pitchFamily="34" charset="-122"/>
                <a:ea typeface="微软雅黑 Light" panose="020B0502040204020203" pitchFamily="34" charset="-122"/>
              </a:rPr>
              <a:t>函数即可以将标点符号替换为空字符</a:t>
            </a:r>
            <a:r>
              <a:rPr lang="en-US" altLang="zh-CN" sz="2400" dirty="0" smtClean="0">
                <a:solidFill>
                  <a:prstClr val="black"/>
                </a:solidFill>
                <a:latin typeface="微软雅黑 Light" panose="020B0502040204020203" pitchFamily="34" charset="-122"/>
                <a:ea typeface="微软雅黑 Light" panose="020B0502040204020203" pitchFamily="34" charset="-122"/>
              </a:rPr>
              <a:t>''</a:t>
            </a:r>
            <a:endParaRPr lang="zh-CN" altLang="en-US" sz="2400" dirty="0">
              <a:solidFill>
                <a:prstClr val="black"/>
              </a:solidFill>
              <a:latin typeface="微软雅黑 Light" panose="020B0502040204020203" pitchFamily="34" charset="-122"/>
              <a:ea typeface="微软雅黑 Light" panose="020B0502040204020203" pitchFamily="34" charset="-122"/>
            </a:endParaRPr>
          </a:p>
        </p:txBody>
      </p:sp>
      <p:pic>
        <p:nvPicPr>
          <p:cNvPr id="3" name="图片 2"/>
          <p:cNvPicPr>
            <a:picLocks noChangeAspect="1"/>
          </p:cNvPicPr>
          <p:nvPr/>
        </p:nvPicPr>
        <p:blipFill>
          <a:blip r:embed="rId3">
            <a:extLst>
              <a:ext uri="{BEBA8EAE-BF5A-486C-A8C5-ECC9F3942E4B}">
                <a14:imgProps xmlns:a14="http://schemas.microsoft.com/office/drawing/2010/main" xmlns="">
                  <a14:imgLayer r:embed="rId4">
                    <a14:imgEffect>
                      <a14:sharpenSoften amount="50000"/>
                    </a14:imgEffect>
                  </a14:imgLayer>
                </a14:imgProps>
              </a:ext>
            </a:extLst>
          </a:blip>
          <a:stretch>
            <a:fillRect/>
          </a:stretch>
        </p:blipFill>
        <p:spPr>
          <a:xfrm>
            <a:off x="699518" y="4444331"/>
            <a:ext cx="10774766" cy="1154982"/>
          </a:xfrm>
          <a:prstGeom prst="rect">
            <a:avLst/>
          </a:prstGeom>
        </p:spPr>
      </p:pic>
    </p:spTree>
    <p:extLst>
      <p:ext uri="{BB962C8B-B14F-4D97-AF65-F5344CB8AC3E}">
        <p14:creationId xmlns:p14="http://schemas.microsoft.com/office/powerpoint/2010/main" xmlns="" val="856506458"/>
      </p:ext>
    </p:extLst>
  </p:cSld>
  <p:clrMapOvr>
    <a:masterClrMapping/>
  </p:clrMapOvr>
  <p:timing>
    <p:tnLst>
      <p:par>
        <p:cTn id="1" dur="indefinite" restart="never" nodeType="tmRoot"/>
      </p:par>
    </p:tnLst>
  </p:timing>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5"/>
          <p:cNvSpPr txBox="1"/>
          <p:nvPr/>
        </p:nvSpPr>
        <p:spPr>
          <a:xfrm>
            <a:off x="911424" y="836712"/>
            <a:ext cx="2664296" cy="400110"/>
          </a:xfrm>
          <a:prstGeom prst="rect">
            <a:avLst/>
          </a:prstGeom>
          <a:noFill/>
        </p:spPr>
        <p:txBody>
          <a:bodyPr wrap="square" rtlCol="0">
            <a:spAutoFit/>
          </a:bodyPr>
          <a:lstStyle/>
          <a:p>
            <a:r>
              <a:rPr lang="zh-CN" altLang="en-US" sz="2000" dirty="0">
                <a:solidFill>
                  <a:prstClr val="white"/>
                </a:solidFill>
                <a:latin typeface="微软雅黑 Light" panose="020B0502040204020203" pitchFamily="34" charset="-122"/>
                <a:ea typeface="微软雅黑 Light" panose="020B0502040204020203" pitchFamily="34" charset="-122"/>
              </a:rPr>
              <a:t>聚类分析</a:t>
            </a:r>
          </a:p>
        </p:txBody>
      </p:sp>
      <p:sp>
        <p:nvSpPr>
          <p:cNvPr id="14" name="矩形 28"/>
          <p:cNvSpPr/>
          <p:nvPr/>
        </p:nvSpPr>
        <p:spPr>
          <a:xfrm>
            <a:off x="-18898" y="671163"/>
            <a:ext cx="510214" cy="598302"/>
          </a:xfrm>
          <a:prstGeom prst="rect">
            <a:avLst/>
          </a:prstGeom>
          <a:solidFill>
            <a:srgbClr val="3BBC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
        <p:nvSpPr>
          <p:cNvPr id="15" name="矩形 4"/>
          <p:cNvSpPr/>
          <p:nvPr/>
        </p:nvSpPr>
        <p:spPr>
          <a:xfrm>
            <a:off x="479376" y="674237"/>
            <a:ext cx="3246590" cy="595228"/>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6" name="文本框 5"/>
          <p:cNvSpPr txBox="1"/>
          <p:nvPr/>
        </p:nvSpPr>
        <p:spPr>
          <a:xfrm>
            <a:off x="953786" y="709485"/>
            <a:ext cx="3414022" cy="523220"/>
          </a:xfrm>
          <a:prstGeom prst="rect">
            <a:avLst/>
          </a:prstGeom>
          <a:noFill/>
        </p:spPr>
        <p:txBody>
          <a:bodyPr wrap="square" rtlCol="0">
            <a:spAutoFit/>
          </a:bodyPr>
          <a:lstStyle/>
          <a:p>
            <a:r>
              <a:rPr lang="zh-CN" altLang="en-US" sz="2800" dirty="0" smtClean="0">
                <a:solidFill>
                  <a:prstClr val="white"/>
                </a:solidFill>
                <a:latin typeface="微软雅黑 Light" panose="020B0502040204020203" pitchFamily="34" charset="-122"/>
                <a:ea typeface="微软雅黑 Light" panose="020B0502040204020203" pitchFamily="34" charset="-122"/>
              </a:rPr>
              <a:t>正则表达式应用</a:t>
            </a:r>
            <a:endParaRPr lang="zh-CN" altLang="en-US" sz="2800" dirty="0">
              <a:solidFill>
                <a:prstClr val="white"/>
              </a:solidFill>
              <a:latin typeface="微软雅黑 Light" panose="020B0502040204020203" pitchFamily="34" charset="-122"/>
              <a:ea typeface="微软雅黑 Light" panose="020B0502040204020203" pitchFamily="34" charset="-122"/>
            </a:endParaRPr>
          </a:p>
        </p:txBody>
      </p:sp>
      <p:sp>
        <p:nvSpPr>
          <p:cNvPr id="17" name="Freeform 83"/>
          <p:cNvSpPr>
            <a:spLocks noChangeArrowheads="1"/>
          </p:cNvSpPr>
          <p:nvPr/>
        </p:nvSpPr>
        <p:spPr bwMode="auto">
          <a:xfrm>
            <a:off x="92209" y="826314"/>
            <a:ext cx="288000" cy="288000"/>
          </a:xfrm>
          <a:custGeom>
            <a:avLst/>
            <a:gdLst>
              <a:gd name="T0" fmla="*/ 38764526 w 602"/>
              <a:gd name="T1" fmla="*/ 78442719 h 602"/>
              <a:gd name="T2" fmla="*/ 38764526 w 602"/>
              <a:gd name="T3" fmla="*/ 78442719 h 602"/>
              <a:gd name="T4" fmla="*/ 0 w 602"/>
              <a:gd name="T5" fmla="*/ 38764526 h 602"/>
              <a:gd name="T6" fmla="*/ 38764526 w 602"/>
              <a:gd name="T7" fmla="*/ 0 h 602"/>
              <a:gd name="T8" fmla="*/ 78442719 w 602"/>
              <a:gd name="T9" fmla="*/ 38764526 h 602"/>
              <a:gd name="T10" fmla="*/ 38764526 w 602"/>
              <a:gd name="T11" fmla="*/ 78442719 h 602"/>
              <a:gd name="T12" fmla="*/ 61866665 w 602"/>
              <a:gd name="T13" fmla="*/ 16576054 h 602"/>
              <a:gd name="T14" fmla="*/ 61866665 w 602"/>
              <a:gd name="T15" fmla="*/ 16576054 h 602"/>
              <a:gd name="T16" fmla="*/ 38764526 w 602"/>
              <a:gd name="T17" fmla="*/ 38764526 h 602"/>
              <a:gd name="T18" fmla="*/ 38764526 w 602"/>
              <a:gd name="T19" fmla="*/ 7308970 h 602"/>
              <a:gd name="T20" fmla="*/ 7439751 w 602"/>
              <a:gd name="T21" fmla="*/ 38764526 h 602"/>
              <a:gd name="T22" fmla="*/ 38764526 w 602"/>
              <a:gd name="T23" fmla="*/ 71002968 h 602"/>
              <a:gd name="T24" fmla="*/ 71002968 w 602"/>
              <a:gd name="T25" fmla="*/ 38764526 h 602"/>
              <a:gd name="T26" fmla="*/ 61866665 w 602"/>
              <a:gd name="T27" fmla="*/ 16576054 h 60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02" h="602">
                <a:moveTo>
                  <a:pt x="297" y="601"/>
                </a:moveTo>
                <a:lnTo>
                  <a:pt x="297" y="601"/>
                </a:lnTo>
                <a:cubicBezTo>
                  <a:pt x="135" y="601"/>
                  <a:pt x="0" y="466"/>
                  <a:pt x="0" y="297"/>
                </a:cubicBezTo>
                <a:cubicBezTo>
                  <a:pt x="0" y="134"/>
                  <a:pt x="135" y="0"/>
                  <a:pt x="297" y="0"/>
                </a:cubicBezTo>
                <a:cubicBezTo>
                  <a:pt x="467" y="0"/>
                  <a:pt x="601" y="134"/>
                  <a:pt x="601" y="297"/>
                </a:cubicBezTo>
                <a:cubicBezTo>
                  <a:pt x="601" y="466"/>
                  <a:pt x="467" y="601"/>
                  <a:pt x="297" y="601"/>
                </a:cubicBezTo>
                <a:close/>
                <a:moveTo>
                  <a:pt x="474" y="127"/>
                </a:moveTo>
                <a:lnTo>
                  <a:pt x="474" y="127"/>
                </a:lnTo>
                <a:cubicBezTo>
                  <a:pt x="297" y="297"/>
                  <a:pt x="297" y="297"/>
                  <a:pt x="297" y="297"/>
                </a:cubicBezTo>
                <a:cubicBezTo>
                  <a:pt x="297" y="56"/>
                  <a:pt x="297" y="56"/>
                  <a:pt x="297" y="56"/>
                </a:cubicBezTo>
                <a:cubicBezTo>
                  <a:pt x="163" y="56"/>
                  <a:pt x="57" y="162"/>
                  <a:pt x="57" y="297"/>
                </a:cubicBezTo>
                <a:cubicBezTo>
                  <a:pt x="57" y="431"/>
                  <a:pt x="163" y="544"/>
                  <a:pt x="297" y="544"/>
                </a:cubicBezTo>
                <a:cubicBezTo>
                  <a:pt x="431" y="544"/>
                  <a:pt x="544" y="431"/>
                  <a:pt x="544" y="297"/>
                </a:cubicBezTo>
                <a:cubicBezTo>
                  <a:pt x="544" y="233"/>
                  <a:pt x="516" y="169"/>
                  <a:pt x="474" y="127"/>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solidFill>
                <a:prstClr val="black"/>
              </a:solidFill>
            </a:endParaRPr>
          </a:p>
        </p:txBody>
      </p:sp>
      <p:sp>
        <p:nvSpPr>
          <p:cNvPr id="18" name="TextBox 17"/>
          <p:cNvSpPr txBox="1"/>
          <p:nvPr/>
        </p:nvSpPr>
        <p:spPr>
          <a:xfrm>
            <a:off x="491316" y="1907022"/>
            <a:ext cx="11191170" cy="583493"/>
          </a:xfrm>
          <a:prstGeom prst="rect">
            <a:avLst/>
          </a:prstGeom>
          <a:noFill/>
        </p:spPr>
        <p:txBody>
          <a:bodyPr wrap="square" rtlCol="0">
            <a:spAutoFit/>
          </a:bodyPr>
          <a:lstStyle/>
          <a:p>
            <a:pPr marL="342900" indent="-342900">
              <a:lnSpc>
                <a:spcPct val="150000"/>
              </a:lnSpc>
              <a:buClr>
                <a:srgbClr val="3BBC5D"/>
              </a:buClr>
              <a:buFont typeface="Wingdings" panose="05000000000000000000" pitchFamily="2" charset="2"/>
              <a:buChar char="l"/>
            </a:pPr>
            <a:r>
              <a:rPr lang="zh-CN" altLang="en-US" sz="2400" b="1" dirty="0" smtClean="0">
                <a:solidFill>
                  <a:prstClr val="black"/>
                </a:solidFill>
                <a:latin typeface="微软雅黑 Light" panose="020B0502040204020203" pitchFamily="34" charset="-122"/>
                <a:ea typeface="微软雅黑 Light" panose="020B0502040204020203" pitchFamily="34" charset="-122"/>
              </a:rPr>
              <a:t>重组分词</a:t>
            </a:r>
            <a:endParaRPr lang="en-US" altLang="zh-CN" sz="2400" b="1" dirty="0">
              <a:solidFill>
                <a:prstClr val="black"/>
              </a:solidFill>
              <a:latin typeface="微软雅黑 Light" panose="020B0502040204020203" pitchFamily="34" charset="-122"/>
              <a:ea typeface="微软雅黑 Light" panose="020B0502040204020203" pitchFamily="34" charset="-122"/>
            </a:endParaRPr>
          </a:p>
        </p:txBody>
      </p:sp>
      <p:sp>
        <p:nvSpPr>
          <p:cNvPr id="2" name="矩形 1"/>
          <p:cNvSpPr/>
          <p:nvPr/>
        </p:nvSpPr>
        <p:spPr>
          <a:xfrm>
            <a:off x="911424" y="2733374"/>
            <a:ext cx="9513558" cy="3416320"/>
          </a:xfrm>
          <a:prstGeom prst="rect">
            <a:avLst/>
          </a:prstGeom>
        </p:spPr>
        <p:txBody>
          <a:bodyPr wrap="square">
            <a:spAutoFit/>
          </a:bodyPr>
          <a:lstStyle/>
          <a:p>
            <a:pPr>
              <a:lnSpc>
                <a:spcPct val="150000"/>
              </a:lnSpc>
            </a:pPr>
            <a:r>
              <a:rPr lang="zh-CN" altLang="en-US" sz="2400" dirty="0">
                <a:latin typeface="微软雅黑 Light" panose="020B0502040204020203" pitchFamily="34" charset="-122"/>
                <a:ea typeface="微软雅黑 Light" panose="020B0502040204020203" pitchFamily="34" charset="-122"/>
              </a:rPr>
              <a:t>用分词工具分词之后的语句中，仍然有很多分错的情况。对于分错的解决方法有两种，第一种是将分错的词作为词典加入分词工具的词典中再重新分词；第二种是用正则表达式将这个词提取出来进行替换。第一种方法其实更常用一些，但是有时候可能仅仅需要暂时替换查看效果，那么所有句子都重新分词的成本看起来就比较大了</a:t>
            </a:r>
            <a:r>
              <a:rPr lang="zh-CN" altLang="en-US" sz="2400" dirty="0" smtClean="0">
                <a:latin typeface="微软雅黑 Light" panose="020B0502040204020203" pitchFamily="34" charset="-122"/>
                <a:ea typeface="微软雅黑 Light" panose="020B0502040204020203" pitchFamily="34" charset="-122"/>
              </a:rPr>
              <a:t>。所以第二种方法也是需要掌握的。</a:t>
            </a:r>
            <a:endParaRPr lang="zh-CN" altLang="en-US" sz="2400" dirty="0">
              <a:solidFill>
                <a:prstClr val="black"/>
              </a:solidFill>
              <a:latin typeface="微软雅黑 Light" panose="020B0502040204020203" pitchFamily="34" charset="-122"/>
              <a:ea typeface="微软雅黑 Light" panose="020B0502040204020203" pitchFamily="34" charset="-122"/>
            </a:endParaRPr>
          </a:p>
        </p:txBody>
      </p:sp>
    </p:spTree>
    <p:extLst>
      <p:ext uri="{BB962C8B-B14F-4D97-AF65-F5344CB8AC3E}">
        <p14:creationId xmlns:p14="http://schemas.microsoft.com/office/powerpoint/2010/main" xmlns="" val="127426297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14280" y="1772816"/>
            <a:ext cx="11010312" cy="4176463"/>
          </a:xfrm>
        </p:spPr>
        <p:txBody>
          <a:bodyPr>
            <a:normAutofit/>
          </a:bodyPr>
          <a:lstStyle/>
          <a:p>
            <a:pPr>
              <a:lnSpc>
                <a:spcPct val="150000"/>
              </a:lnSpc>
            </a:pPr>
            <a:r>
              <a:rPr kumimoji="1" lang="zh-CN" altLang="en-US" sz="2400" dirty="0" smtClean="0"/>
              <a:t>用来存储一些之后可能会变化的值</a:t>
            </a:r>
            <a:endParaRPr kumimoji="1" lang="en-US" altLang="zh-CN" sz="2400" dirty="0" smtClean="0"/>
          </a:p>
          <a:p>
            <a:pPr>
              <a:lnSpc>
                <a:spcPct val="150000"/>
              </a:lnSpc>
            </a:pPr>
            <a:r>
              <a:rPr kumimoji="1" lang="zh-CN" altLang="en-US" sz="2400" dirty="0"/>
              <a:t>对科比投篮</a:t>
            </a:r>
            <a:r>
              <a:rPr kumimoji="1" lang="en-US" altLang="zh-CN" sz="2400" dirty="0"/>
              <a:t>ID</a:t>
            </a:r>
            <a:r>
              <a:rPr kumimoji="1" lang="zh-CN" altLang="en-US" sz="2400" dirty="0" smtClean="0"/>
              <a:t>为</a:t>
            </a:r>
            <a:r>
              <a:rPr kumimoji="1" lang="zh-CN" altLang="en-US" sz="2400" dirty="0"/>
              <a:t> </a:t>
            </a:r>
            <a:r>
              <a:rPr kumimoji="1" lang="en-US" altLang="zh-CN" sz="2400" dirty="0" smtClean="0">
                <a:latin typeface="Monaco" charset="0"/>
                <a:ea typeface="Monaco" charset="0"/>
                <a:cs typeface="Monaco" charset="0"/>
              </a:rPr>
              <a:t>1</a:t>
            </a:r>
            <a:r>
              <a:rPr kumimoji="1" lang="zh-CN" altLang="en-US" sz="2400" dirty="0" smtClean="0"/>
              <a:t> 的</a:t>
            </a:r>
            <a:r>
              <a:rPr kumimoji="1" lang="zh-CN" altLang="en-US" sz="2400" dirty="0"/>
              <a:t>一次投篮进行分析，那么我们就可以创建一个名称</a:t>
            </a:r>
            <a:r>
              <a:rPr kumimoji="1" lang="zh-CN" altLang="en-US" sz="2400" dirty="0" smtClean="0"/>
              <a:t>为 </a:t>
            </a:r>
            <a:r>
              <a:rPr kumimoji="1" lang="en-US" altLang="zh-CN" sz="2400" dirty="0" err="1" smtClean="0">
                <a:latin typeface="Monaco" charset="0"/>
                <a:ea typeface="Monaco" charset="0"/>
                <a:cs typeface="Monaco" charset="0"/>
              </a:rPr>
              <a:t>shot_id</a:t>
            </a:r>
            <a:r>
              <a:rPr kumimoji="1" lang="zh-CN" altLang="en-US" sz="2400" dirty="0" smtClean="0"/>
              <a:t> 的</a:t>
            </a:r>
            <a:r>
              <a:rPr kumimoji="1" lang="zh-CN" altLang="en-US" sz="2400" dirty="0"/>
              <a:t>变量，并且</a:t>
            </a:r>
            <a:r>
              <a:rPr kumimoji="1" lang="zh-CN" altLang="en-US" sz="2400" dirty="0" smtClean="0"/>
              <a:t>将</a:t>
            </a:r>
            <a:r>
              <a:rPr kumimoji="1" lang="zh-CN" altLang="en-US" sz="2400" dirty="0"/>
              <a:t> </a:t>
            </a:r>
            <a:r>
              <a:rPr kumimoji="1" lang="en-US" altLang="zh-CN" sz="2400" dirty="0" smtClean="0">
                <a:latin typeface="Monaco" charset="0"/>
                <a:ea typeface="Monaco" charset="0"/>
                <a:cs typeface="Monaco" charset="0"/>
              </a:rPr>
              <a:t>1</a:t>
            </a:r>
            <a:r>
              <a:rPr kumimoji="1" lang="zh-CN" altLang="en-US" sz="2400" dirty="0" smtClean="0"/>
              <a:t> 值储</a:t>
            </a:r>
            <a:r>
              <a:rPr kumimoji="1" lang="zh-CN" altLang="en-US" sz="2400" dirty="0"/>
              <a:t>存在</a:t>
            </a:r>
            <a:r>
              <a:rPr kumimoji="1" lang="zh-CN" altLang="en-US" sz="2400" dirty="0" smtClean="0"/>
              <a:t>变量 </a:t>
            </a:r>
            <a:r>
              <a:rPr kumimoji="1" lang="en-US" altLang="zh-CN" sz="2400" dirty="0" err="1" smtClean="0">
                <a:latin typeface="Monaco" charset="0"/>
                <a:ea typeface="Monaco" charset="0"/>
                <a:cs typeface="Monaco" charset="0"/>
              </a:rPr>
              <a:t>shot_id</a:t>
            </a:r>
            <a:r>
              <a:rPr kumimoji="1" lang="zh-CN" altLang="en-US" sz="2400" dirty="0"/>
              <a:t> </a:t>
            </a:r>
            <a:r>
              <a:rPr kumimoji="1" lang="zh-CN" altLang="en-US" sz="2400" dirty="0" smtClean="0"/>
              <a:t>中</a:t>
            </a:r>
            <a:endParaRPr kumimoji="1" lang="en-US" altLang="zh-CN" sz="2400" dirty="0" smtClean="0"/>
          </a:p>
          <a:p>
            <a:pPr>
              <a:lnSpc>
                <a:spcPct val="150000"/>
              </a:lnSpc>
            </a:pPr>
            <a:r>
              <a:rPr kumimoji="1" lang="zh-CN" altLang="en-US" sz="2400" dirty="0"/>
              <a:t>如果之后我们想要分析科比的另外一次投篮，比如投篮</a:t>
            </a:r>
            <a:r>
              <a:rPr kumimoji="1" lang="en-US" altLang="zh-CN" sz="2400" dirty="0"/>
              <a:t>ID</a:t>
            </a:r>
            <a:r>
              <a:rPr kumimoji="1" lang="zh-CN" altLang="en-US" sz="2400" dirty="0" smtClean="0"/>
              <a:t>为</a:t>
            </a:r>
            <a:r>
              <a:rPr kumimoji="1" lang="zh-CN" altLang="en-US" sz="2400" dirty="0"/>
              <a:t> </a:t>
            </a:r>
            <a:r>
              <a:rPr kumimoji="1" lang="en-US" altLang="zh-CN" sz="2400" dirty="0" smtClean="0">
                <a:latin typeface="Monaco" charset="0"/>
                <a:ea typeface="Monaco" charset="0"/>
                <a:cs typeface="Monaco" charset="0"/>
              </a:rPr>
              <a:t>2</a:t>
            </a:r>
            <a:r>
              <a:rPr kumimoji="1" lang="zh-CN" altLang="en-US" sz="2400" dirty="0" smtClean="0"/>
              <a:t> 的</a:t>
            </a:r>
            <a:r>
              <a:rPr kumimoji="1" lang="zh-CN" altLang="en-US" sz="2400" dirty="0"/>
              <a:t>投篮，我们只需要修改</a:t>
            </a:r>
            <a:r>
              <a:rPr kumimoji="1" lang="zh-CN" altLang="en-US" sz="2400" dirty="0" smtClean="0"/>
              <a:t>变量 </a:t>
            </a:r>
            <a:r>
              <a:rPr kumimoji="1" lang="en-US" altLang="zh-CN" sz="2400" dirty="0" err="1" smtClean="0">
                <a:latin typeface="Monaco" charset="0"/>
                <a:ea typeface="Monaco" charset="0"/>
                <a:cs typeface="Monaco" charset="0"/>
              </a:rPr>
              <a:t>shot_id</a:t>
            </a:r>
            <a:r>
              <a:rPr kumimoji="1" lang="zh-CN" altLang="en-US" sz="2400" dirty="0" smtClean="0">
                <a:latin typeface="Monaco" charset="0"/>
                <a:ea typeface="Monaco" charset="0"/>
                <a:cs typeface="Monaco" charset="0"/>
              </a:rPr>
              <a:t> </a:t>
            </a:r>
            <a:r>
              <a:rPr kumimoji="1" lang="zh-CN" altLang="en-US" sz="2400" dirty="0" smtClean="0"/>
              <a:t>的</a:t>
            </a:r>
            <a:r>
              <a:rPr kumimoji="1" lang="zh-CN" altLang="en-US" sz="2400" dirty="0"/>
              <a:t>赋值，</a:t>
            </a:r>
            <a:r>
              <a:rPr kumimoji="1" lang="zh-CN" altLang="en-US" sz="2400" dirty="0" smtClean="0"/>
              <a:t>将 </a:t>
            </a:r>
            <a:r>
              <a:rPr kumimoji="1" lang="en-US" altLang="zh-CN" sz="2400" dirty="0" err="1" smtClean="0">
                <a:latin typeface="Monaco" charset="0"/>
                <a:ea typeface="Monaco" charset="0"/>
                <a:cs typeface="Monaco" charset="0"/>
              </a:rPr>
              <a:t>shot_id</a:t>
            </a:r>
            <a:r>
              <a:rPr kumimoji="1" lang="zh-CN" altLang="en-US" sz="2400" dirty="0" smtClean="0">
                <a:latin typeface="Monaco" charset="0"/>
                <a:ea typeface="Monaco" charset="0"/>
                <a:cs typeface="Monaco" charset="0"/>
              </a:rPr>
              <a:t> </a:t>
            </a:r>
            <a:r>
              <a:rPr kumimoji="1" lang="zh-CN" altLang="en-US" sz="2400" dirty="0" smtClean="0"/>
              <a:t>赋值为 </a:t>
            </a:r>
            <a:r>
              <a:rPr kumimoji="1" lang="en-US" altLang="zh-CN" sz="2400" dirty="0" smtClean="0">
                <a:latin typeface="Monaco" charset="0"/>
                <a:ea typeface="Monaco" charset="0"/>
                <a:cs typeface="Monaco" charset="0"/>
              </a:rPr>
              <a:t>2</a:t>
            </a:r>
            <a:r>
              <a:rPr kumimoji="1" lang="zh-CN" altLang="en-US" sz="2400" dirty="0" smtClean="0">
                <a:latin typeface="Monaco" charset="0"/>
                <a:ea typeface="Monaco" charset="0"/>
                <a:cs typeface="Monaco" charset="0"/>
              </a:rPr>
              <a:t> </a:t>
            </a:r>
            <a:r>
              <a:rPr kumimoji="1" lang="zh-CN" altLang="en-US" sz="2400" dirty="0" smtClean="0"/>
              <a:t>即</a:t>
            </a:r>
            <a:r>
              <a:rPr kumimoji="1" lang="zh-CN" altLang="en-US" sz="2400" dirty="0"/>
              <a:t>可</a:t>
            </a:r>
          </a:p>
        </p:txBody>
      </p:sp>
      <p:sp>
        <p:nvSpPr>
          <p:cNvPr id="9" name="文本框 5"/>
          <p:cNvSpPr txBox="1"/>
          <p:nvPr/>
        </p:nvSpPr>
        <p:spPr>
          <a:xfrm>
            <a:off x="953786" y="709485"/>
            <a:ext cx="3774062" cy="523220"/>
          </a:xfrm>
          <a:prstGeom prst="rect">
            <a:avLst/>
          </a:prstGeom>
          <a:noFill/>
        </p:spPr>
        <p:txBody>
          <a:bodyPr wrap="square" rtlCol="0">
            <a:spAutoFit/>
          </a:bodyPr>
          <a:lstStyle/>
          <a:p>
            <a:r>
              <a:rPr lang="zh-CN" altLang="en-US" sz="2800" dirty="0" smtClean="0">
                <a:solidFill>
                  <a:prstClr val="white"/>
                </a:solidFill>
                <a:latin typeface="微软雅黑 Light" panose="020B0502040204020203" pitchFamily="34" charset="-122"/>
                <a:ea typeface="微软雅黑 Light" panose="020B0502040204020203" pitchFamily="34" charset="-122"/>
              </a:rPr>
              <a:t>变量和常量</a:t>
            </a:r>
            <a:endParaRPr lang="zh-CN" altLang="en-US" sz="2800" dirty="0">
              <a:solidFill>
                <a:prstClr val="white"/>
              </a:solidFill>
              <a:latin typeface="微软雅黑 Light" panose="020B0502040204020203" pitchFamily="34" charset="-122"/>
              <a:ea typeface="微软雅黑 Light" panose="020B0502040204020203" pitchFamily="34" charset="-122"/>
            </a:endParaRPr>
          </a:p>
        </p:txBody>
      </p:sp>
      <p:sp>
        <p:nvSpPr>
          <p:cNvPr id="10" name="标题 8"/>
          <p:cNvSpPr txBox="1">
            <a:spLocks/>
          </p:cNvSpPr>
          <p:nvPr/>
        </p:nvSpPr>
        <p:spPr>
          <a:xfrm>
            <a:off x="911424" y="579766"/>
            <a:ext cx="10515600" cy="7810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微软雅黑 Light" panose="020B0502040204020203" pitchFamily="34" charset="-122"/>
                <a:ea typeface="微软雅黑 Light" panose="020B0502040204020203" pitchFamily="34" charset="-122"/>
                <a:cs typeface="+mj-cs"/>
              </a:defRPr>
            </a:lvl1pPr>
          </a:lstStyle>
          <a:p>
            <a:r>
              <a:rPr lang="zh-CN" altLang="en-US" sz="3200" b="1" dirty="0" smtClean="0">
                <a:solidFill>
                  <a:srgbClr val="942124"/>
                </a:solidFill>
                <a:cs typeface="+mn-cs"/>
              </a:rPr>
              <a:t>变量</a:t>
            </a:r>
            <a:endParaRPr lang="zh-CN" altLang="en-US" sz="3200" b="1" dirty="0">
              <a:solidFill>
                <a:srgbClr val="942124"/>
              </a:solidFill>
              <a:cs typeface="+mn-cs"/>
            </a:endParaRPr>
          </a:p>
        </p:txBody>
      </p:sp>
      <p:sp>
        <p:nvSpPr>
          <p:cNvPr id="11" name="矩形 28"/>
          <p:cNvSpPr/>
          <p:nvPr/>
        </p:nvSpPr>
        <p:spPr>
          <a:xfrm>
            <a:off x="-18899" y="671163"/>
            <a:ext cx="670013"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
        <p:nvSpPr>
          <p:cNvPr id="3" name="日期占位符 2"/>
          <p:cNvSpPr>
            <a:spLocks noGrp="1"/>
          </p:cNvSpPr>
          <p:nvPr>
            <p:ph type="dt" sz="half" idx="10"/>
          </p:nvPr>
        </p:nvSpPr>
        <p:spPr/>
        <p:txBody>
          <a:bodyPr/>
          <a:lstStyle/>
          <a:p>
            <a:fld id="{561164E2-8F2A-4DC5-9CF3-B64B852766EE}" type="datetime1">
              <a:rPr lang="zh-CN" altLang="en-US" smtClean="0"/>
              <a:pPr/>
              <a:t>2019/9/8</a:t>
            </a:fld>
            <a:endParaRPr lang="zh-CN" altLang="en-US"/>
          </a:p>
        </p:txBody>
      </p:sp>
      <p:sp>
        <p:nvSpPr>
          <p:cNvPr id="4" name="灯片编号占位符 3"/>
          <p:cNvSpPr>
            <a:spLocks noGrp="1"/>
          </p:cNvSpPr>
          <p:nvPr>
            <p:ph type="sldNum" sz="quarter" idx="12"/>
          </p:nvPr>
        </p:nvSpPr>
        <p:spPr/>
        <p:txBody>
          <a:bodyPr/>
          <a:lstStyle/>
          <a:p>
            <a:fld id="{370D8578-DDD4-487D-A316-C8E65CC577E1}" type="slidenum">
              <a:rPr lang="zh-CN" altLang="en-US" smtClean="0"/>
              <a:pPr/>
              <a:t>33</a:t>
            </a:fld>
            <a:endParaRPr lang="zh-CN" altLang="en-US"/>
          </a:p>
        </p:txBody>
      </p:sp>
    </p:spTree>
    <p:extLst>
      <p:ext uri="{BB962C8B-B14F-4D97-AF65-F5344CB8AC3E}">
        <p14:creationId xmlns:p14="http://schemas.microsoft.com/office/powerpoint/2010/main" xmlns="" val="1445053737"/>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5"/>
          <p:cNvSpPr txBox="1"/>
          <p:nvPr/>
        </p:nvSpPr>
        <p:spPr>
          <a:xfrm>
            <a:off x="911424" y="836712"/>
            <a:ext cx="2664296" cy="400110"/>
          </a:xfrm>
          <a:prstGeom prst="rect">
            <a:avLst/>
          </a:prstGeom>
          <a:noFill/>
        </p:spPr>
        <p:txBody>
          <a:bodyPr wrap="square" rtlCol="0">
            <a:spAutoFit/>
          </a:bodyPr>
          <a:lstStyle/>
          <a:p>
            <a:r>
              <a:rPr lang="zh-CN" altLang="en-US" sz="2000" dirty="0">
                <a:solidFill>
                  <a:prstClr val="white"/>
                </a:solidFill>
                <a:latin typeface="微软雅黑 Light" panose="020B0502040204020203" pitchFamily="34" charset="-122"/>
                <a:ea typeface="微软雅黑 Light" panose="020B0502040204020203" pitchFamily="34" charset="-122"/>
              </a:rPr>
              <a:t>聚类分析</a:t>
            </a:r>
          </a:p>
        </p:txBody>
      </p:sp>
      <p:sp>
        <p:nvSpPr>
          <p:cNvPr id="14" name="矩形 28"/>
          <p:cNvSpPr/>
          <p:nvPr/>
        </p:nvSpPr>
        <p:spPr>
          <a:xfrm>
            <a:off x="-18898" y="671163"/>
            <a:ext cx="510214" cy="598302"/>
          </a:xfrm>
          <a:prstGeom prst="rect">
            <a:avLst/>
          </a:prstGeom>
          <a:solidFill>
            <a:srgbClr val="3BBC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
        <p:nvSpPr>
          <p:cNvPr id="15" name="矩形 4"/>
          <p:cNvSpPr/>
          <p:nvPr/>
        </p:nvSpPr>
        <p:spPr>
          <a:xfrm>
            <a:off x="479376" y="674237"/>
            <a:ext cx="3246590" cy="595228"/>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6" name="文本框 5"/>
          <p:cNvSpPr txBox="1"/>
          <p:nvPr/>
        </p:nvSpPr>
        <p:spPr>
          <a:xfrm>
            <a:off x="953786" y="709485"/>
            <a:ext cx="3414022" cy="523220"/>
          </a:xfrm>
          <a:prstGeom prst="rect">
            <a:avLst/>
          </a:prstGeom>
          <a:noFill/>
        </p:spPr>
        <p:txBody>
          <a:bodyPr wrap="square" rtlCol="0">
            <a:spAutoFit/>
          </a:bodyPr>
          <a:lstStyle/>
          <a:p>
            <a:r>
              <a:rPr lang="zh-CN" altLang="en-US" sz="2800" dirty="0" smtClean="0">
                <a:solidFill>
                  <a:prstClr val="white"/>
                </a:solidFill>
                <a:latin typeface="微软雅黑 Light" panose="020B0502040204020203" pitchFamily="34" charset="-122"/>
                <a:ea typeface="微软雅黑 Light" panose="020B0502040204020203" pitchFamily="34" charset="-122"/>
              </a:rPr>
              <a:t>正则表达式应用</a:t>
            </a:r>
            <a:endParaRPr lang="zh-CN" altLang="en-US" sz="2800" dirty="0">
              <a:solidFill>
                <a:prstClr val="white"/>
              </a:solidFill>
              <a:latin typeface="微软雅黑 Light" panose="020B0502040204020203" pitchFamily="34" charset="-122"/>
              <a:ea typeface="微软雅黑 Light" panose="020B0502040204020203" pitchFamily="34" charset="-122"/>
            </a:endParaRPr>
          </a:p>
        </p:txBody>
      </p:sp>
      <p:sp>
        <p:nvSpPr>
          <p:cNvPr id="17" name="Freeform 83"/>
          <p:cNvSpPr>
            <a:spLocks noChangeArrowheads="1"/>
          </p:cNvSpPr>
          <p:nvPr/>
        </p:nvSpPr>
        <p:spPr bwMode="auto">
          <a:xfrm>
            <a:off x="92209" y="826314"/>
            <a:ext cx="288000" cy="288000"/>
          </a:xfrm>
          <a:custGeom>
            <a:avLst/>
            <a:gdLst>
              <a:gd name="T0" fmla="*/ 38764526 w 602"/>
              <a:gd name="T1" fmla="*/ 78442719 h 602"/>
              <a:gd name="T2" fmla="*/ 38764526 w 602"/>
              <a:gd name="T3" fmla="*/ 78442719 h 602"/>
              <a:gd name="T4" fmla="*/ 0 w 602"/>
              <a:gd name="T5" fmla="*/ 38764526 h 602"/>
              <a:gd name="T6" fmla="*/ 38764526 w 602"/>
              <a:gd name="T7" fmla="*/ 0 h 602"/>
              <a:gd name="T8" fmla="*/ 78442719 w 602"/>
              <a:gd name="T9" fmla="*/ 38764526 h 602"/>
              <a:gd name="T10" fmla="*/ 38764526 w 602"/>
              <a:gd name="T11" fmla="*/ 78442719 h 602"/>
              <a:gd name="T12" fmla="*/ 61866665 w 602"/>
              <a:gd name="T13" fmla="*/ 16576054 h 602"/>
              <a:gd name="T14" fmla="*/ 61866665 w 602"/>
              <a:gd name="T15" fmla="*/ 16576054 h 602"/>
              <a:gd name="T16" fmla="*/ 38764526 w 602"/>
              <a:gd name="T17" fmla="*/ 38764526 h 602"/>
              <a:gd name="T18" fmla="*/ 38764526 w 602"/>
              <a:gd name="T19" fmla="*/ 7308970 h 602"/>
              <a:gd name="T20" fmla="*/ 7439751 w 602"/>
              <a:gd name="T21" fmla="*/ 38764526 h 602"/>
              <a:gd name="T22" fmla="*/ 38764526 w 602"/>
              <a:gd name="T23" fmla="*/ 71002968 h 602"/>
              <a:gd name="T24" fmla="*/ 71002968 w 602"/>
              <a:gd name="T25" fmla="*/ 38764526 h 602"/>
              <a:gd name="T26" fmla="*/ 61866665 w 602"/>
              <a:gd name="T27" fmla="*/ 16576054 h 60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02" h="602">
                <a:moveTo>
                  <a:pt x="297" y="601"/>
                </a:moveTo>
                <a:lnTo>
                  <a:pt x="297" y="601"/>
                </a:lnTo>
                <a:cubicBezTo>
                  <a:pt x="135" y="601"/>
                  <a:pt x="0" y="466"/>
                  <a:pt x="0" y="297"/>
                </a:cubicBezTo>
                <a:cubicBezTo>
                  <a:pt x="0" y="134"/>
                  <a:pt x="135" y="0"/>
                  <a:pt x="297" y="0"/>
                </a:cubicBezTo>
                <a:cubicBezTo>
                  <a:pt x="467" y="0"/>
                  <a:pt x="601" y="134"/>
                  <a:pt x="601" y="297"/>
                </a:cubicBezTo>
                <a:cubicBezTo>
                  <a:pt x="601" y="466"/>
                  <a:pt x="467" y="601"/>
                  <a:pt x="297" y="601"/>
                </a:cubicBezTo>
                <a:close/>
                <a:moveTo>
                  <a:pt x="474" y="127"/>
                </a:moveTo>
                <a:lnTo>
                  <a:pt x="474" y="127"/>
                </a:lnTo>
                <a:cubicBezTo>
                  <a:pt x="297" y="297"/>
                  <a:pt x="297" y="297"/>
                  <a:pt x="297" y="297"/>
                </a:cubicBezTo>
                <a:cubicBezTo>
                  <a:pt x="297" y="56"/>
                  <a:pt x="297" y="56"/>
                  <a:pt x="297" y="56"/>
                </a:cubicBezTo>
                <a:cubicBezTo>
                  <a:pt x="163" y="56"/>
                  <a:pt x="57" y="162"/>
                  <a:pt x="57" y="297"/>
                </a:cubicBezTo>
                <a:cubicBezTo>
                  <a:pt x="57" y="431"/>
                  <a:pt x="163" y="544"/>
                  <a:pt x="297" y="544"/>
                </a:cubicBezTo>
                <a:cubicBezTo>
                  <a:pt x="431" y="544"/>
                  <a:pt x="544" y="431"/>
                  <a:pt x="544" y="297"/>
                </a:cubicBezTo>
                <a:cubicBezTo>
                  <a:pt x="544" y="233"/>
                  <a:pt x="516" y="169"/>
                  <a:pt x="474" y="127"/>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solidFill>
                <a:prstClr val="black"/>
              </a:solidFill>
            </a:endParaRPr>
          </a:p>
        </p:txBody>
      </p:sp>
      <p:sp>
        <p:nvSpPr>
          <p:cNvPr id="18" name="TextBox 17"/>
          <p:cNvSpPr txBox="1"/>
          <p:nvPr/>
        </p:nvSpPr>
        <p:spPr>
          <a:xfrm>
            <a:off x="491316" y="1606623"/>
            <a:ext cx="11191170" cy="583493"/>
          </a:xfrm>
          <a:prstGeom prst="rect">
            <a:avLst/>
          </a:prstGeom>
          <a:noFill/>
        </p:spPr>
        <p:txBody>
          <a:bodyPr wrap="square" rtlCol="0">
            <a:spAutoFit/>
          </a:bodyPr>
          <a:lstStyle/>
          <a:p>
            <a:pPr marL="342900" indent="-342900">
              <a:lnSpc>
                <a:spcPct val="150000"/>
              </a:lnSpc>
              <a:buClr>
                <a:srgbClr val="3BBC5D"/>
              </a:buClr>
              <a:buFont typeface="Wingdings" panose="05000000000000000000" pitchFamily="2" charset="2"/>
              <a:buChar char="l"/>
            </a:pPr>
            <a:r>
              <a:rPr lang="zh-CN" altLang="en-US" sz="2400" b="1" dirty="0" smtClean="0">
                <a:solidFill>
                  <a:prstClr val="black"/>
                </a:solidFill>
                <a:latin typeface="微软雅黑 Light" panose="020B0502040204020203" pitchFamily="34" charset="-122"/>
                <a:ea typeface="微软雅黑 Light" panose="020B0502040204020203" pitchFamily="34" charset="-122"/>
              </a:rPr>
              <a:t>定义一个函数，求字符串中出现的所有整数之和</a:t>
            </a:r>
            <a:endParaRPr lang="en-US" altLang="zh-CN" sz="2400" b="1" dirty="0">
              <a:solidFill>
                <a:prstClr val="black"/>
              </a:solidFill>
              <a:latin typeface="微软雅黑 Light" panose="020B0502040204020203" pitchFamily="34" charset="-122"/>
              <a:ea typeface="微软雅黑 Light" panose="020B0502040204020203" pitchFamily="34" charset="-122"/>
            </a:endParaRPr>
          </a:p>
        </p:txBody>
      </p:sp>
      <p:pic>
        <p:nvPicPr>
          <p:cNvPr id="2" name="图片 1"/>
          <p:cNvPicPr>
            <a:picLocks noChangeAspect="1"/>
          </p:cNvPicPr>
          <p:nvPr/>
        </p:nvPicPr>
        <p:blipFill rotWithShape="1">
          <a:blip r:embed="rId3"/>
          <a:srcRect t="14927"/>
          <a:stretch/>
        </p:blipFill>
        <p:spPr>
          <a:xfrm>
            <a:off x="0" y="2416438"/>
            <a:ext cx="10966386" cy="3928944"/>
          </a:xfrm>
          <a:prstGeom prst="rect">
            <a:avLst/>
          </a:prstGeom>
        </p:spPr>
      </p:pic>
    </p:spTree>
    <p:extLst>
      <p:ext uri="{BB962C8B-B14F-4D97-AF65-F5344CB8AC3E}">
        <p14:creationId xmlns:p14="http://schemas.microsoft.com/office/powerpoint/2010/main" xmlns="" val="834859105"/>
      </p:ext>
    </p:extLst>
  </p:cSld>
  <p:clrMapOvr>
    <a:masterClrMapping/>
  </p:clrMapOvr>
  <p:timing>
    <p:tnLst>
      <p:par>
        <p:cTn id="1" dur="indefinite" restart="never" nodeType="tmRoot"/>
      </p:par>
    </p:tnLst>
  </p:timing>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5"/>
          <p:cNvSpPr txBox="1"/>
          <p:nvPr/>
        </p:nvSpPr>
        <p:spPr>
          <a:xfrm>
            <a:off x="911424" y="836712"/>
            <a:ext cx="2664296" cy="400110"/>
          </a:xfrm>
          <a:prstGeom prst="rect">
            <a:avLst/>
          </a:prstGeom>
          <a:noFill/>
        </p:spPr>
        <p:txBody>
          <a:bodyPr wrap="square" rtlCol="0">
            <a:spAutoFit/>
          </a:bodyPr>
          <a:lstStyle/>
          <a:p>
            <a:r>
              <a:rPr lang="zh-CN" altLang="en-US" sz="2000" dirty="0">
                <a:solidFill>
                  <a:prstClr val="white"/>
                </a:solidFill>
                <a:latin typeface="微软雅黑 Light" panose="020B0502040204020203" pitchFamily="34" charset="-122"/>
                <a:ea typeface="微软雅黑 Light" panose="020B0502040204020203" pitchFamily="34" charset="-122"/>
              </a:rPr>
              <a:t>聚类分析</a:t>
            </a:r>
          </a:p>
        </p:txBody>
      </p:sp>
      <p:sp>
        <p:nvSpPr>
          <p:cNvPr id="14" name="矩形 28"/>
          <p:cNvSpPr/>
          <p:nvPr/>
        </p:nvSpPr>
        <p:spPr>
          <a:xfrm>
            <a:off x="-18898" y="671163"/>
            <a:ext cx="510214" cy="598302"/>
          </a:xfrm>
          <a:prstGeom prst="rect">
            <a:avLst/>
          </a:prstGeom>
          <a:solidFill>
            <a:srgbClr val="3BBC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
        <p:nvSpPr>
          <p:cNvPr id="15" name="矩形 4"/>
          <p:cNvSpPr/>
          <p:nvPr/>
        </p:nvSpPr>
        <p:spPr>
          <a:xfrm>
            <a:off x="479376" y="674237"/>
            <a:ext cx="3246590" cy="595228"/>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6" name="文本框 5"/>
          <p:cNvSpPr txBox="1"/>
          <p:nvPr/>
        </p:nvSpPr>
        <p:spPr>
          <a:xfrm>
            <a:off x="953786" y="709485"/>
            <a:ext cx="3414022" cy="523220"/>
          </a:xfrm>
          <a:prstGeom prst="rect">
            <a:avLst/>
          </a:prstGeom>
          <a:noFill/>
        </p:spPr>
        <p:txBody>
          <a:bodyPr wrap="square" rtlCol="0">
            <a:spAutoFit/>
          </a:bodyPr>
          <a:lstStyle/>
          <a:p>
            <a:r>
              <a:rPr lang="zh-CN" altLang="en-US" sz="2800" dirty="0" smtClean="0">
                <a:solidFill>
                  <a:prstClr val="white"/>
                </a:solidFill>
                <a:latin typeface="微软雅黑 Light" panose="020B0502040204020203" pitchFamily="34" charset="-122"/>
                <a:ea typeface="微软雅黑 Light" panose="020B0502040204020203" pitchFamily="34" charset="-122"/>
              </a:rPr>
              <a:t>正则表达式应用</a:t>
            </a:r>
            <a:endParaRPr lang="zh-CN" altLang="en-US" sz="2800" dirty="0">
              <a:solidFill>
                <a:prstClr val="white"/>
              </a:solidFill>
              <a:latin typeface="微软雅黑 Light" panose="020B0502040204020203" pitchFamily="34" charset="-122"/>
              <a:ea typeface="微软雅黑 Light" panose="020B0502040204020203" pitchFamily="34" charset="-122"/>
            </a:endParaRPr>
          </a:p>
        </p:txBody>
      </p:sp>
      <p:sp>
        <p:nvSpPr>
          <p:cNvPr id="17" name="Freeform 83"/>
          <p:cNvSpPr>
            <a:spLocks noChangeArrowheads="1"/>
          </p:cNvSpPr>
          <p:nvPr/>
        </p:nvSpPr>
        <p:spPr bwMode="auto">
          <a:xfrm>
            <a:off x="92209" y="826314"/>
            <a:ext cx="288000" cy="288000"/>
          </a:xfrm>
          <a:custGeom>
            <a:avLst/>
            <a:gdLst>
              <a:gd name="T0" fmla="*/ 38764526 w 602"/>
              <a:gd name="T1" fmla="*/ 78442719 h 602"/>
              <a:gd name="T2" fmla="*/ 38764526 w 602"/>
              <a:gd name="T3" fmla="*/ 78442719 h 602"/>
              <a:gd name="T4" fmla="*/ 0 w 602"/>
              <a:gd name="T5" fmla="*/ 38764526 h 602"/>
              <a:gd name="T6" fmla="*/ 38764526 w 602"/>
              <a:gd name="T7" fmla="*/ 0 h 602"/>
              <a:gd name="T8" fmla="*/ 78442719 w 602"/>
              <a:gd name="T9" fmla="*/ 38764526 h 602"/>
              <a:gd name="T10" fmla="*/ 38764526 w 602"/>
              <a:gd name="T11" fmla="*/ 78442719 h 602"/>
              <a:gd name="T12" fmla="*/ 61866665 w 602"/>
              <a:gd name="T13" fmla="*/ 16576054 h 602"/>
              <a:gd name="T14" fmla="*/ 61866665 w 602"/>
              <a:gd name="T15" fmla="*/ 16576054 h 602"/>
              <a:gd name="T16" fmla="*/ 38764526 w 602"/>
              <a:gd name="T17" fmla="*/ 38764526 h 602"/>
              <a:gd name="T18" fmla="*/ 38764526 w 602"/>
              <a:gd name="T19" fmla="*/ 7308970 h 602"/>
              <a:gd name="T20" fmla="*/ 7439751 w 602"/>
              <a:gd name="T21" fmla="*/ 38764526 h 602"/>
              <a:gd name="T22" fmla="*/ 38764526 w 602"/>
              <a:gd name="T23" fmla="*/ 71002968 h 602"/>
              <a:gd name="T24" fmla="*/ 71002968 w 602"/>
              <a:gd name="T25" fmla="*/ 38764526 h 602"/>
              <a:gd name="T26" fmla="*/ 61866665 w 602"/>
              <a:gd name="T27" fmla="*/ 16576054 h 60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02" h="602">
                <a:moveTo>
                  <a:pt x="297" y="601"/>
                </a:moveTo>
                <a:lnTo>
                  <a:pt x="297" y="601"/>
                </a:lnTo>
                <a:cubicBezTo>
                  <a:pt x="135" y="601"/>
                  <a:pt x="0" y="466"/>
                  <a:pt x="0" y="297"/>
                </a:cubicBezTo>
                <a:cubicBezTo>
                  <a:pt x="0" y="134"/>
                  <a:pt x="135" y="0"/>
                  <a:pt x="297" y="0"/>
                </a:cubicBezTo>
                <a:cubicBezTo>
                  <a:pt x="467" y="0"/>
                  <a:pt x="601" y="134"/>
                  <a:pt x="601" y="297"/>
                </a:cubicBezTo>
                <a:cubicBezTo>
                  <a:pt x="601" y="466"/>
                  <a:pt x="467" y="601"/>
                  <a:pt x="297" y="601"/>
                </a:cubicBezTo>
                <a:close/>
                <a:moveTo>
                  <a:pt x="474" y="127"/>
                </a:moveTo>
                <a:lnTo>
                  <a:pt x="474" y="127"/>
                </a:lnTo>
                <a:cubicBezTo>
                  <a:pt x="297" y="297"/>
                  <a:pt x="297" y="297"/>
                  <a:pt x="297" y="297"/>
                </a:cubicBezTo>
                <a:cubicBezTo>
                  <a:pt x="297" y="56"/>
                  <a:pt x="297" y="56"/>
                  <a:pt x="297" y="56"/>
                </a:cubicBezTo>
                <a:cubicBezTo>
                  <a:pt x="163" y="56"/>
                  <a:pt x="57" y="162"/>
                  <a:pt x="57" y="297"/>
                </a:cubicBezTo>
                <a:cubicBezTo>
                  <a:pt x="57" y="431"/>
                  <a:pt x="163" y="544"/>
                  <a:pt x="297" y="544"/>
                </a:cubicBezTo>
                <a:cubicBezTo>
                  <a:pt x="431" y="544"/>
                  <a:pt x="544" y="431"/>
                  <a:pt x="544" y="297"/>
                </a:cubicBezTo>
                <a:cubicBezTo>
                  <a:pt x="544" y="233"/>
                  <a:pt x="516" y="169"/>
                  <a:pt x="474" y="127"/>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solidFill>
                <a:prstClr val="black"/>
              </a:solidFill>
            </a:endParaRPr>
          </a:p>
        </p:txBody>
      </p:sp>
      <p:sp>
        <p:nvSpPr>
          <p:cNvPr id="18" name="TextBox 17"/>
          <p:cNvSpPr txBox="1"/>
          <p:nvPr/>
        </p:nvSpPr>
        <p:spPr>
          <a:xfrm>
            <a:off x="491316" y="1675895"/>
            <a:ext cx="11191170" cy="2862322"/>
          </a:xfrm>
          <a:prstGeom prst="rect">
            <a:avLst/>
          </a:prstGeom>
          <a:noFill/>
        </p:spPr>
        <p:txBody>
          <a:bodyPr wrap="square" rtlCol="0">
            <a:spAutoFit/>
          </a:bodyPr>
          <a:lstStyle/>
          <a:p>
            <a:pPr marL="342900" indent="-342900">
              <a:lnSpc>
                <a:spcPct val="150000"/>
              </a:lnSpc>
              <a:buClr>
                <a:srgbClr val="3BBC5D"/>
              </a:buClr>
              <a:buFont typeface="Wingdings" panose="05000000000000000000" pitchFamily="2" charset="2"/>
              <a:buChar char="l"/>
            </a:pPr>
            <a:r>
              <a:rPr lang="zh-CN" altLang="en-US" sz="2400" dirty="0" smtClean="0">
                <a:solidFill>
                  <a:prstClr val="black"/>
                </a:solidFill>
                <a:latin typeface="微软雅黑 Light" panose="020B0502040204020203" pitchFamily="34" charset="-122"/>
                <a:ea typeface="微软雅黑 Light" panose="020B0502040204020203" pitchFamily="34" charset="-122"/>
              </a:rPr>
              <a:t>刚才我们介绍过，</a:t>
            </a:r>
            <a:r>
              <a:rPr lang="en-US" altLang="zh-CN" sz="2400" b="1" dirty="0" err="1">
                <a:latin typeface="Monaco"/>
                <a:ea typeface="微软雅黑 Light" panose="020B0502040204020203" pitchFamily="34" charset="-122"/>
              </a:rPr>
              <a:t>re.sub</a:t>
            </a:r>
            <a:r>
              <a:rPr lang="en-US" altLang="zh-CN" sz="2400" b="1" dirty="0">
                <a:latin typeface="Monaco"/>
                <a:ea typeface="微软雅黑 Light" panose="020B0502040204020203" pitchFamily="34" charset="-122"/>
              </a:rPr>
              <a:t>(</a:t>
            </a:r>
            <a:r>
              <a:rPr lang="en-US" altLang="zh-CN" sz="2400" b="1" dirty="0" err="1">
                <a:latin typeface="Monaco"/>
                <a:ea typeface="微软雅黑 Light" panose="020B0502040204020203" pitchFamily="34" charset="-122"/>
              </a:rPr>
              <a:t>pattern,repl,string</a:t>
            </a:r>
            <a:r>
              <a:rPr lang="en-US" altLang="zh-CN" sz="2400" dirty="0" smtClean="0">
                <a:solidFill>
                  <a:prstClr val="black"/>
                </a:solidFill>
                <a:latin typeface="微软雅黑 Light" panose="020B0502040204020203" pitchFamily="34" charset="-122"/>
                <a:ea typeface="微软雅黑 Light" panose="020B0502040204020203" pitchFamily="34" charset="-122"/>
              </a:rPr>
              <a:t>)</a:t>
            </a:r>
            <a:r>
              <a:rPr lang="zh-CN" altLang="en-US" sz="2400" dirty="0" smtClean="0">
                <a:solidFill>
                  <a:prstClr val="black"/>
                </a:solidFill>
                <a:latin typeface="微软雅黑 Light" panose="020B0502040204020203" pitchFamily="34" charset="-122"/>
                <a:ea typeface="微软雅黑 Light" panose="020B0502040204020203" pitchFamily="34" charset="-122"/>
              </a:rPr>
              <a:t>可以把</a:t>
            </a:r>
            <a:r>
              <a:rPr lang="en-US" altLang="zh-CN" sz="2400" b="1" dirty="0">
                <a:latin typeface="Monaco"/>
                <a:ea typeface="微软雅黑 Light" panose="020B0502040204020203" pitchFamily="34" charset="-122"/>
              </a:rPr>
              <a:t>string</a:t>
            </a:r>
            <a:r>
              <a:rPr lang="zh-CN" altLang="en-US" sz="2400" dirty="0" smtClean="0">
                <a:solidFill>
                  <a:prstClr val="black"/>
                </a:solidFill>
                <a:latin typeface="微软雅黑 Light" panose="020B0502040204020203" pitchFamily="34" charset="-122"/>
                <a:ea typeface="微软雅黑 Light" panose="020B0502040204020203" pitchFamily="34" charset="-122"/>
              </a:rPr>
              <a:t>中所有与</a:t>
            </a:r>
            <a:r>
              <a:rPr lang="en-US" altLang="zh-CN" sz="2400" b="1" dirty="0">
                <a:latin typeface="Monaco"/>
                <a:ea typeface="微软雅黑 Light" panose="020B0502040204020203" pitchFamily="34" charset="-122"/>
              </a:rPr>
              <a:t>pattern</a:t>
            </a:r>
            <a:r>
              <a:rPr lang="zh-CN" altLang="en-US" sz="2400" dirty="0" smtClean="0">
                <a:solidFill>
                  <a:prstClr val="black"/>
                </a:solidFill>
                <a:latin typeface="微软雅黑 Light" panose="020B0502040204020203" pitchFamily="34" charset="-122"/>
                <a:ea typeface="微软雅黑 Light" panose="020B0502040204020203" pitchFamily="34" charset="-122"/>
              </a:rPr>
              <a:t>匹配的内容全部替换为</a:t>
            </a:r>
            <a:r>
              <a:rPr lang="en-US" altLang="zh-CN" sz="2400" b="1" dirty="0" err="1">
                <a:latin typeface="Monaco"/>
                <a:ea typeface="微软雅黑 Light" panose="020B0502040204020203" pitchFamily="34" charset="-122"/>
              </a:rPr>
              <a:t>repl</a:t>
            </a:r>
            <a:r>
              <a:rPr lang="zh-CN" altLang="en-US" sz="2400" dirty="0" smtClean="0">
                <a:solidFill>
                  <a:prstClr val="black"/>
                </a:solidFill>
                <a:latin typeface="微软雅黑 Light" panose="020B0502040204020203" pitchFamily="34" charset="-122"/>
                <a:ea typeface="微软雅黑 Light" panose="020B0502040204020203" pitchFamily="34" charset="-122"/>
              </a:rPr>
              <a:t>。</a:t>
            </a:r>
            <a:endParaRPr lang="en-US" altLang="zh-CN" sz="2400" dirty="0" smtClean="0">
              <a:solidFill>
                <a:prstClr val="black"/>
              </a:solidFill>
              <a:latin typeface="微软雅黑 Light" panose="020B0502040204020203" pitchFamily="34" charset="-122"/>
              <a:ea typeface="微软雅黑 Light" panose="020B0502040204020203" pitchFamily="34" charset="-122"/>
            </a:endParaRPr>
          </a:p>
          <a:p>
            <a:pPr marL="342900" indent="-342900">
              <a:lnSpc>
                <a:spcPct val="150000"/>
              </a:lnSpc>
              <a:buClr>
                <a:srgbClr val="3BBC5D"/>
              </a:buClr>
              <a:buFont typeface="Wingdings" panose="05000000000000000000" pitchFamily="2" charset="2"/>
              <a:buChar char="l"/>
            </a:pPr>
            <a:r>
              <a:rPr lang="en-US" altLang="zh-CN" sz="2400" b="1" dirty="0" err="1">
                <a:latin typeface="Monaco"/>
                <a:ea typeface="微软雅黑 Light" panose="020B0502040204020203" pitchFamily="34" charset="-122"/>
              </a:rPr>
              <a:t>re.sub</a:t>
            </a:r>
            <a:r>
              <a:rPr lang="zh-CN" altLang="en-US" sz="2400" dirty="0" smtClean="0">
                <a:solidFill>
                  <a:prstClr val="black"/>
                </a:solidFill>
                <a:latin typeface="微软雅黑 Light" panose="020B0502040204020203" pitchFamily="34" charset="-122"/>
                <a:ea typeface="微软雅黑 Light" panose="020B0502040204020203" pitchFamily="34" charset="-122"/>
              </a:rPr>
              <a:t>还有一个特殊的功能，如果使用</a:t>
            </a:r>
            <a:r>
              <a:rPr lang="en-US" altLang="zh-CN" sz="2400" b="1" dirty="0" err="1">
                <a:latin typeface="Monaco"/>
                <a:ea typeface="微软雅黑 Light" panose="020B0502040204020203" pitchFamily="34" charset="-122"/>
              </a:rPr>
              <a:t>re.sub</a:t>
            </a:r>
            <a:r>
              <a:rPr lang="en-US" altLang="zh-CN" sz="2400" b="1" dirty="0">
                <a:latin typeface="Monaco"/>
                <a:ea typeface="微软雅黑 Light" panose="020B0502040204020203" pitchFamily="34" charset="-122"/>
              </a:rPr>
              <a:t>(</a:t>
            </a:r>
            <a:r>
              <a:rPr lang="en-US" altLang="zh-CN" sz="2400" b="1" dirty="0" err="1">
                <a:latin typeface="Monaco"/>
                <a:ea typeface="微软雅黑 Light" panose="020B0502040204020203" pitchFamily="34" charset="-122"/>
              </a:rPr>
              <a:t>pattern,function,string</a:t>
            </a:r>
            <a:r>
              <a:rPr lang="en-US" altLang="zh-CN" sz="2400" dirty="0" smtClean="0">
                <a:solidFill>
                  <a:prstClr val="black"/>
                </a:solidFill>
                <a:latin typeface="微软雅黑 Light" panose="020B0502040204020203" pitchFamily="34" charset="-122"/>
                <a:ea typeface="微软雅黑 Light" panose="020B0502040204020203" pitchFamily="34" charset="-122"/>
              </a:rPr>
              <a:t>)</a:t>
            </a:r>
            <a:r>
              <a:rPr lang="zh-CN" altLang="en-US" sz="2400" dirty="0" smtClean="0">
                <a:solidFill>
                  <a:prstClr val="black"/>
                </a:solidFill>
                <a:latin typeface="微软雅黑 Light" panose="020B0502040204020203" pitchFamily="34" charset="-122"/>
                <a:ea typeface="微软雅黑 Light" panose="020B0502040204020203" pitchFamily="34" charset="-122"/>
              </a:rPr>
              <a:t>，其中</a:t>
            </a:r>
            <a:r>
              <a:rPr lang="en-US" altLang="zh-CN" sz="2400" b="1" dirty="0">
                <a:latin typeface="Monaco"/>
                <a:ea typeface="微软雅黑 Light" panose="020B0502040204020203" pitchFamily="34" charset="-122"/>
              </a:rPr>
              <a:t>function</a:t>
            </a:r>
            <a:r>
              <a:rPr lang="zh-CN" altLang="en-US" sz="2400" dirty="0" smtClean="0">
                <a:solidFill>
                  <a:prstClr val="black"/>
                </a:solidFill>
                <a:latin typeface="微软雅黑 Light" panose="020B0502040204020203" pitchFamily="34" charset="-122"/>
                <a:ea typeface="微软雅黑 Light" panose="020B0502040204020203" pitchFamily="34" charset="-122"/>
              </a:rPr>
              <a:t>是一个函数。则可以把所有匹配的对象全部替换为作用</a:t>
            </a:r>
            <a:r>
              <a:rPr lang="en-US" altLang="zh-CN" sz="2400" b="1" dirty="0">
                <a:latin typeface="Monaco"/>
                <a:ea typeface="微软雅黑 Light" panose="020B0502040204020203" pitchFamily="34" charset="-122"/>
              </a:rPr>
              <a:t>function</a:t>
            </a:r>
            <a:r>
              <a:rPr lang="zh-CN" altLang="en-US" sz="2400" dirty="0" smtClean="0">
                <a:solidFill>
                  <a:prstClr val="black"/>
                </a:solidFill>
                <a:latin typeface="微软雅黑 Light" panose="020B0502040204020203" pitchFamily="34" charset="-122"/>
                <a:ea typeface="微软雅黑 Light" panose="020B0502040204020203" pitchFamily="34" charset="-122"/>
              </a:rPr>
              <a:t>后的对象。</a:t>
            </a:r>
            <a:endParaRPr lang="en-US" altLang="zh-CN" sz="2400" dirty="0" smtClean="0">
              <a:solidFill>
                <a:prstClr val="black"/>
              </a:solidFill>
              <a:latin typeface="微软雅黑 Light" panose="020B0502040204020203" pitchFamily="34" charset="-122"/>
              <a:ea typeface="微软雅黑 Light" panose="020B0502040204020203" pitchFamily="34" charset="-122"/>
            </a:endParaRPr>
          </a:p>
        </p:txBody>
      </p:sp>
    </p:spTree>
    <p:extLst>
      <p:ext uri="{BB962C8B-B14F-4D97-AF65-F5344CB8AC3E}">
        <p14:creationId xmlns:p14="http://schemas.microsoft.com/office/powerpoint/2010/main" xmlns="" val="1765378511"/>
      </p:ext>
    </p:extLst>
  </p:cSld>
  <p:clrMapOvr>
    <a:masterClrMapping/>
  </p:clrMapOvr>
  <p:timing>
    <p:tnLst>
      <p:par>
        <p:cTn id="1" dur="indefinite" restart="never" nodeType="tmRoot"/>
      </p:par>
    </p:tnLst>
  </p:timing>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5"/>
          <p:cNvSpPr txBox="1"/>
          <p:nvPr/>
        </p:nvSpPr>
        <p:spPr>
          <a:xfrm>
            <a:off x="911424" y="836712"/>
            <a:ext cx="2664296" cy="400110"/>
          </a:xfrm>
          <a:prstGeom prst="rect">
            <a:avLst/>
          </a:prstGeom>
          <a:noFill/>
        </p:spPr>
        <p:txBody>
          <a:bodyPr wrap="square" rtlCol="0">
            <a:spAutoFit/>
          </a:bodyPr>
          <a:lstStyle/>
          <a:p>
            <a:r>
              <a:rPr lang="zh-CN" altLang="en-US" sz="2000" dirty="0">
                <a:solidFill>
                  <a:prstClr val="white"/>
                </a:solidFill>
                <a:latin typeface="微软雅黑 Light" panose="020B0502040204020203" pitchFamily="34" charset="-122"/>
                <a:ea typeface="微软雅黑 Light" panose="020B0502040204020203" pitchFamily="34" charset="-122"/>
              </a:rPr>
              <a:t>聚类分析</a:t>
            </a:r>
          </a:p>
        </p:txBody>
      </p:sp>
      <p:sp>
        <p:nvSpPr>
          <p:cNvPr id="14" name="矩形 28"/>
          <p:cNvSpPr/>
          <p:nvPr/>
        </p:nvSpPr>
        <p:spPr>
          <a:xfrm>
            <a:off x="-18898" y="671163"/>
            <a:ext cx="510214" cy="598302"/>
          </a:xfrm>
          <a:prstGeom prst="rect">
            <a:avLst/>
          </a:prstGeom>
          <a:solidFill>
            <a:srgbClr val="3BBC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
        <p:nvSpPr>
          <p:cNvPr id="15" name="矩形 4"/>
          <p:cNvSpPr/>
          <p:nvPr/>
        </p:nvSpPr>
        <p:spPr>
          <a:xfrm>
            <a:off x="479376" y="674237"/>
            <a:ext cx="3246590" cy="595228"/>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6" name="文本框 5"/>
          <p:cNvSpPr txBox="1"/>
          <p:nvPr/>
        </p:nvSpPr>
        <p:spPr>
          <a:xfrm>
            <a:off x="953786" y="709485"/>
            <a:ext cx="3414022" cy="523220"/>
          </a:xfrm>
          <a:prstGeom prst="rect">
            <a:avLst/>
          </a:prstGeom>
          <a:noFill/>
        </p:spPr>
        <p:txBody>
          <a:bodyPr wrap="square" rtlCol="0">
            <a:spAutoFit/>
          </a:bodyPr>
          <a:lstStyle/>
          <a:p>
            <a:r>
              <a:rPr lang="zh-CN" altLang="en-US" sz="2800" dirty="0" smtClean="0">
                <a:solidFill>
                  <a:prstClr val="white"/>
                </a:solidFill>
                <a:latin typeface="微软雅黑 Light" panose="020B0502040204020203" pitchFamily="34" charset="-122"/>
                <a:ea typeface="微软雅黑 Light" panose="020B0502040204020203" pitchFamily="34" charset="-122"/>
              </a:rPr>
              <a:t>正则表达式应用</a:t>
            </a:r>
            <a:endParaRPr lang="zh-CN" altLang="en-US" sz="2800" dirty="0">
              <a:solidFill>
                <a:prstClr val="white"/>
              </a:solidFill>
              <a:latin typeface="微软雅黑 Light" panose="020B0502040204020203" pitchFamily="34" charset="-122"/>
              <a:ea typeface="微软雅黑 Light" panose="020B0502040204020203" pitchFamily="34" charset="-122"/>
            </a:endParaRPr>
          </a:p>
        </p:txBody>
      </p:sp>
      <p:sp>
        <p:nvSpPr>
          <p:cNvPr id="17" name="Freeform 83"/>
          <p:cNvSpPr>
            <a:spLocks noChangeArrowheads="1"/>
          </p:cNvSpPr>
          <p:nvPr/>
        </p:nvSpPr>
        <p:spPr bwMode="auto">
          <a:xfrm>
            <a:off x="92209" y="826314"/>
            <a:ext cx="288000" cy="288000"/>
          </a:xfrm>
          <a:custGeom>
            <a:avLst/>
            <a:gdLst>
              <a:gd name="T0" fmla="*/ 38764526 w 602"/>
              <a:gd name="T1" fmla="*/ 78442719 h 602"/>
              <a:gd name="T2" fmla="*/ 38764526 w 602"/>
              <a:gd name="T3" fmla="*/ 78442719 h 602"/>
              <a:gd name="T4" fmla="*/ 0 w 602"/>
              <a:gd name="T5" fmla="*/ 38764526 h 602"/>
              <a:gd name="T6" fmla="*/ 38764526 w 602"/>
              <a:gd name="T7" fmla="*/ 0 h 602"/>
              <a:gd name="T8" fmla="*/ 78442719 w 602"/>
              <a:gd name="T9" fmla="*/ 38764526 h 602"/>
              <a:gd name="T10" fmla="*/ 38764526 w 602"/>
              <a:gd name="T11" fmla="*/ 78442719 h 602"/>
              <a:gd name="T12" fmla="*/ 61866665 w 602"/>
              <a:gd name="T13" fmla="*/ 16576054 h 602"/>
              <a:gd name="T14" fmla="*/ 61866665 w 602"/>
              <a:gd name="T15" fmla="*/ 16576054 h 602"/>
              <a:gd name="T16" fmla="*/ 38764526 w 602"/>
              <a:gd name="T17" fmla="*/ 38764526 h 602"/>
              <a:gd name="T18" fmla="*/ 38764526 w 602"/>
              <a:gd name="T19" fmla="*/ 7308970 h 602"/>
              <a:gd name="T20" fmla="*/ 7439751 w 602"/>
              <a:gd name="T21" fmla="*/ 38764526 h 602"/>
              <a:gd name="T22" fmla="*/ 38764526 w 602"/>
              <a:gd name="T23" fmla="*/ 71002968 h 602"/>
              <a:gd name="T24" fmla="*/ 71002968 w 602"/>
              <a:gd name="T25" fmla="*/ 38764526 h 602"/>
              <a:gd name="T26" fmla="*/ 61866665 w 602"/>
              <a:gd name="T27" fmla="*/ 16576054 h 60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02" h="602">
                <a:moveTo>
                  <a:pt x="297" y="601"/>
                </a:moveTo>
                <a:lnTo>
                  <a:pt x="297" y="601"/>
                </a:lnTo>
                <a:cubicBezTo>
                  <a:pt x="135" y="601"/>
                  <a:pt x="0" y="466"/>
                  <a:pt x="0" y="297"/>
                </a:cubicBezTo>
                <a:cubicBezTo>
                  <a:pt x="0" y="134"/>
                  <a:pt x="135" y="0"/>
                  <a:pt x="297" y="0"/>
                </a:cubicBezTo>
                <a:cubicBezTo>
                  <a:pt x="467" y="0"/>
                  <a:pt x="601" y="134"/>
                  <a:pt x="601" y="297"/>
                </a:cubicBezTo>
                <a:cubicBezTo>
                  <a:pt x="601" y="466"/>
                  <a:pt x="467" y="601"/>
                  <a:pt x="297" y="601"/>
                </a:cubicBezTo>
                <a:close/>
                <a:moveTo>
                  <a:pt x="474" y="127"/>
                </a:moveTo>
                <a:lnTo>
                  <a:pt x="474" y="127"/>
                </a:lnTo>
                <a:cubicBezTo>
                  <a:pt x="297" y="297"/>
                  <a:pt x="297" y="297"/>
                  <a:pt x="297" y="297"/>
                </a:cubicBezTo>
                <a:cubicBezTo>
                  <a:pt x="297" y="56"/>
                  <a:pt x="297" y="56"/>
                  <a:pt x="297" y="56"/>
                </a:cubicBezTo>
                <a:cubicBezTo>
                  <a:pt x="163" y="56"/>
                  <a:pt x="57" y="162"/>
                  <a:pt x="57" y="297"/>
                </a:cubicBezTo>
                <a:cubicBezTo>
                  <a:pt x="57" y="431"/>
                  <a:pt x="163" y="544"/>
                  <a:pt x="297" y="544"/>
                </a:cubicBezTo>
                <a:cubicBezTo>
                  <a:pt x="431" y="544"/>
                  <a:pt x="544" y="431"/>
                  <a:pt x="544" y="297"/>
                </a:cubicBezTo>
                <a:cubicBezTo>
                  <a:pt x="544" y="233"/>
                  <a:pt x="516" y="169"/>
                  <a:pt x="474" y="127"/>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solidFill>
                <a:prstClr val="black"/>
              </a:solidFill>
            </a:endParaRPr>
          </a:p>
        </p:txBody>
      </p:sp>
      <p:sp>
        <p:nvSpPr>
          <p:cNvPr id="18" name="TextBox 17"/>
          <p:cNvSpPr txBox="1"/>
          <p:nvPr/>
        </p:nvSpPr>
        <p:spPr>
          <a:xfrm>
            <a:off x="491316" y="1675895"/>
            <a:ext cx="11191170" cy="1200329"/>
          </a:xfrm>
          <a:prstGeom prst="rect">
            <a:avLst/>
          </a:prstGeom>
          <a:noFill/>
        </p:spPr>
        <p:txBody>
          <a:bodyPr wrap="square" rtlCol="0">
            <a:spAutoFit/>
          </a:bodyPr>
          <a:lstStyle/>
          <a:p>
            <a:pPr marL="342900" indent="-342900">
              <a:lnSpc>
                <a:spcPct val="150000"/>
              </a:lnSpc>
              <a:buClr>
                <a:srgbClr val="3BBC5D"/>
              </a:buClr>
              <a:buFont typeface="Wingdings" panose="05000000000000000000" pitchFamily="2" charset="2"/>
              <a:buChar char="l"/>
            </a:pPr>
            <a:r>
              <a:rPr lang="zh-CN" altLang="en-US" sz="2400" dirty="0" smtClean="0">
                <a:solidFill>
                  <a:prstClr val="black"/>
                </a:solidFill>
                <a:latin typeface="微软雅黑 Light" panose="020B0502040204020203" pitchFamily="34" charset="-122"/>
                <a:ea typeface="微软雅黑 Light" panose="020B0502040204020203" pitchFamily="34" charset="-122"/>
              </a:rPr>
              <a:t>利用这个功能，我们可以实现一些更加强大的效果。</a:t>
            </a:r>
            <a:endParaRPr lang="en-US" altLang="zh-CN" sz="2400" dirty="0" smtClean="0">
              <a:solidFill>
                <a:prstClr val="black"/>
              </a:solidFill>
              <a:latin typeface="微软雅黑 Light" panose="020B0502040204020203" pitchFamily="34" charset="-122"/>
              <a:ea typeface="微软雅黑 Light" panose="020B0502040204020203" pitchFamily="34" charset="-122"/>
            </a:endParaRPr>
          </a:p>
          <a:p>
            <a:pPr marL="342900" indent="-342900">
              <a:lnSpc>
                <a:spcPct val="150000"/>
              </a:lnSpc>
              <a:buClr>
                <a:srgbClr val="3BBC5D"/>
              </a:buClr>
              <a:buFont typeface="Wingdings" panose="05000000000000000000" pitchFamily="2" charset="2"/>
              <a:buChar char="l"/>
            </a:pPr>
            <a:r>
              <a:rPr lang="zh-CN" altLang="en-US" sz="2400" dirty="0" smtClean="0">
                <a:solidFill>
                  <a:prstClr val="black"/>
                </a:solidFill>
                <a:latin typeface="微软雅黑 Light" panose="020B0502040204020203" pitchFamily="34" charset="-122"/>
                <a:ea typeface="微软雅黑 Light" panose="020B0502040204020203" pitchFamily="34" charset="-122"/>
              </a:rPr>
              <a:t>例如把</a:t>
            </a:r>
            <a:r>
              <a:rPr lang="en-US" altLang="zh-CN" sz="2400" dirty="0" smtClean="0">
                <a:solidFill>
                  <a:prstClr val="black"/>
                </a:solidFill>
                <a:latin typeface="微软雅黑 Light" panose="020B0502040204020203" pitchFamily="34" charset="-122"/>
                <a:ea typeface="微软雅黑 Light" panose="020B0502040204020203" pitchFamily="34" charset="-122"/>
              </a:rPr>
              <a:t>Python</a:t>
            </a:r>
            <a:r>
              <a:rPr lang="zh-CN" altLang="en-US" sz="2400" dirty="0" smtClean="0">
                <a:solidFill>
                  <a:prstClr val="black"/>
                </a:solidFill>
                <a:latin typeface="微软雅黑 Light" panose="020B0502040204020203" pitchFamily="34" charset="-122"/>
                <a:ea typeface="微软雅黑 Light" panose="020B0502040204020203" pitchFamily="34" charset="-122"/>
              </a:rPr>
              <a:t>中自定义的变量、函数、对象都加上前缀</a:t>
            </a:r>
            <a:r>
              <a:rPr lang="en-US" altLang="zh-CN" sz="2400" dirty="0" smtClean="0">
                <a:solidFill>
                  <a:prstClr val="black"/>
                </a:solidFill>
                <a:latin typeface="微软雅黑 Light" panose="020B0502040204020203" pitchFamily="34" charset="-122"/>
                <a:ea typeface="微软雅黑 Light" panose="020B0502040204020203" pitchFamily="34" charset="-122"/>
              </a:rPr>
              <a:t>'</a:t>
            </a:r>
            <a:r>
              <a:rPr lang="en-US" altLang="zh-CN" sz="2400" b="1" dirty="0" smtClean="0">
                <a:latin typeface="Monaco"/>
                <a:ea typeface="微软雅黑 Light" panose="020B0502040204020203" pitchFamily="34" charset="-122"/>
              </a:rPr>
              <a:t>my</a:t>
            </a:r>
            <a:r>
              <a:rPr lang="en-US" altLang="zh-CN" sz="2400" dirty="0" smtClean="0">
                <a:solidFill>
                  <a:prstClr val="black"/>
                </a:solidFill>
                <a:latin typeface="微软雅黑 Light" panose="020B0502040204020203" pitchFamily="34" charset="-122"/>
                <a:ea typeface="微软雅黑 Light" panose="020B0502040204020203" pitchFamily="34" charset="-122"/>
              </a:rPr>
              <a:t>_'</a:t>
            </a:r>
          </a:p>
        </p:txBody>
      </p:sp>
      <p:pic>
        <p:nvPicPr>
          <p:cNvPr id="3" name="图片 2"/>
          <p:cNvPicPr>
            <a:picLocks noChangeAspect="1"/>
          </p:cNvPicPr>
          <p:nvPr/>
        </p:nvPicPr>
        <p:blipFill>
          <a:blip r:embed="rId3"/>
          <a:stretch>
            <a:fillRect/>
          </a:stretch>
        </p:blipFill>
        <p:spPr>
          <a:xfrm>
            <a:off x="601807" y="2921144"/>
            <a:ext cx="8962800" cy="3742892"/>
          </a:xfrm>
          <a:prstGeom prst="rect">
            <a:avLst/>
          </a:prstGeom>
        </p:spPr>
      </p:pic>
    </p:spTree>
    <p:extLst>
      <p:ext uri="{BB962C8B-B14F-4D97-AF65-F5344CB8AC3E}">
        <p14:creationId xmlns:p14="http://schemas.microsoft.com/office/powerpoint/2010/main" xmlns="" val="4042812106"/>
      </p:ext>
    </p:extLst>
  </p:cSld>
  <p:clrMapOvr>
    <a:masterClrMapping/>
  </p:clrMapOvr>
  <p:timing>
    <p:tnLst>
      <p:par>
        <p:cTn id="1" dur="indefinite" restart="never" nodeType="tmRoot"/>
      </p:par>
    </p:tnLst>
  </p:timing>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5"/>
          <p:cNvSpPr txBox="1"/>
          <p:nvPr/>
        </p:nvSpPr>
        <p:spPr>
          <a:xfrm>
            <a:off x="953786" y="709485"/>
            <a:ext cx="3414022" cy="523220"/>
          </a:xfrm>
          <a:prstGeom prst="rect">
            <a:avLst/>
          </a:prstGeom>
          <a:noFill/>
        </p:spPr>
        <p:txBody>
          <a:bodyPr wrap="square" rtlCol="0">
            <a:spAutoFit/>
          </a:bodyPr>
          <a:lstStyle/>
          <a:p>
            <a:r>
              <a:rPr lang="zh-CN" altLang="en-US" sz="2800" dirty="0">
                <a:solidFill>
                  <a:prstClr val="white"/>
                </a:solidFill>
                <a:latin typeface="微软雅黑 Light" panose="020B0502040204020203" pitchFamily="34" charset="-122"/>
                <a:ea typeface="微软雅黑 Light" panose="020B0502040204020203" pitchFamily="34" charset="-122"/>
              </a:rPr>
              <a:t>错误类型</a:t>
            </a:r>
          </a:p>
        </p:txBody>
      </p:sp>
      <p:sp>
        <p:nvSpPr>
          <p:cNvPr id="18" name="TextBox 17"/>
          <p:cNvSpPr txBox="1"/>
          <p:nvPr/>
        </p:nvSpPr>
        <p:spPr>
          <a:xfrm>
            <a:off x="479376" y="1490580"/>
            <a:ext cx="10728700" cy="1754326"/>
          </a:xfrm>
          <a:prstGeom prst="rect">
            <a:avLst/>
          </a:prstGeom>
          <a:noFill/>
        </p:spPr>
        <p:txBody>
          <a:bodyPr wrap="square" rtlCol="0">
            <a:spAutoFit/>
          </a:bodyPr>
          <a:lstStyle/>
          <a:p>
            <a:pPr marL="342900" indent="-342900">
              <a:lnSpc>
                <a:spcPct val="150000"/>
              </a:lnSpc>
              <a:buClr>
                <a:schemeClr val="tx1"/>
              </a:buClr>
              <a:buFont typeface="Arial" charset="0"/>
              <a:buChar char="•"/>
            </a:pPr>
            <a:r>
              <a:rPr lang="en-US" altLang="zh-CN" sz="2400" dirty="0" smtClean="0">
                <a:solidFill>
                  <a:prstClr val="black"/>
                </a:solidFill>
                <a:latin typeface="微软雅黑 Light" panose="020B0502040204020203" pitchFamily="34" charset="-122"/>
                <a:ea typeface="微软雅黑 Light" panose="020B0502040204020203" pitchFamily="34" charset="-122"/>
              </a:rPr>
              <a:t>HTML</a:t>
            </a:r>
            <a:r>
              <a:rPr lang="zh-CN" altLang="en-US" sz="2400" dirty="0" smtClean="0">
                <a:solidFill>
                  <a:prstClr val="black"/>
                </a:solidFill>
                <a:latin typeface="微软雅黑 Light" panose="020B0502040204020203" pitchFamily="34" charset="-122"/>
                <a:ea typeface="微软雅黑 Light" panose="020B0502040204020203" pitchFamily="34" charset="-122"/>
              </a:rPr>
              <a:t>可以看作是带有特殊标签的纯文本文件，使用正则表达式，对标签进行匹配，抽取数据</a:t>
            </a:r>
            <a:endParaRPr lang="en-US" altLang="zh-CN" sz="2400" dirty="0" smtClean="0">
              <a:solidFill>
                <a:prstClr val="black"/>
              </a:solidFill>
              <a:latin typeface="微软雅黑 Light" panose="020B0502040204020203" pitchFamily="34" charset="-122"/>
              <a:ea typeface="微软雅黑 Light" panose="020B0502040204020203" pitchFamily="34" charset="-122"/>
            </a:endParaRPr>
          </a:p>
          <a:p>
            <a:pPr marL="342900" indent="-342900">
              <a:lnSpc>
                <a:spcPct val="150000"/>
              </a:lnSpc>
              <a:buClr>
                <a:schemeClr val="tx1"/>
              </a:buClr>
              <a:buFont typeface="Arial" charset="0"/>
              <a:buChar char="•"/>
            </a:pPr>
            <a:r>
              <a:rPr lang="zh-CN" altLang="en-US" sz="2400" dirty="0" smtClean="0">
                <a:solidFill>
                  <a:prstClr val="black"/>
                </a:solidFill>
                <a:latin typeface="微软雅黑 Light" panose="020B0502040204020203" pitchFamily="34" charset="-122"/>
                <a:ea typeface="微软雅黑 Light" panose="020B0502040204020203" pitchFamily="34" charset="-122"/>
              </a:rPr>
              <a:t>尝试抽取数据嗨客平台上所有课程的名称</a:t>
            </a:r>
            <a:endParaRPr lang="en-US" altLang="zh-CN" sz="2400" dirty="0" smtClean="0">
              <a:solidFill>
                <a:prstClr val="black"/>
              </a:solidFill>
              <a:latin typeface="微软雅黑 Light" panose="020B0502040204020203" pitchFamily="34" charset="-122"/>
              <a:ea typeface="微软雅黑 Light" panose="020B0502040204020203" pitchFamily="34" charset="-122"/>
            </a:endParaRPr>
          </a:p>
        </p:txBody>
      </p:sp>
      <p:sp>
        <p:nvSpPr>
          <p:cNvPr id="13" name="标题 8"/>
          <p:cNvSpPr txBox="1">
            <a:spLocks/>
          </p:cNvSpPr>
          <p:nvPr/>
        </p:nvSpPr>
        <p:spPr>
          <a:xfrm>
            <a:off x="911424" y="579766"/>
            <a:ext cx="10515600" cy="7810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微软雅黑 Light" panose="020B0502040204020203" pitchFamily="34" charset="-122"/>
                <a:ea typeface="微软雅黑 Light" panose="020B0502040204020203" pitchFamily="34" charset="-122"/>
                <a:cs typeface="+mj-cs"/>
              </a:defRPr>
            </a:lvl1pPr>
          </a:lstStyle>
          <a:p>
            <a:r>
              <a:rPr lang="zh-CN" altLang="en-US" sz="3200" b="1" dirty="0" smtClean="0">
                <a:solidFill>
                  <a:srgbClr val="942124"/>
                </a:solidFill>
                <a:cs typeface="+mn-cs"/>
              </a:rPr>
              <a:t>正则表达式解析</a:t>
            </a:r>
            <a:r>
              <a:rPr lang="en-US" altLang="zh-CN" sz="3200" b="1" dirty="0" smtClean="0">
                <a:solidFill>
                  <a:srgbClr val="942124"/>
                </a:solidFill>
                <a:cs typeface="+mn-cs"/>
              </a:rPr>
              <a:t>HTML</a:t>
            </a:r>
            <a:endParaRPr lang="zh-CN" altLang="en-US" sz="3200" b="1" dirty="0">
              <a:solidFill>
                <a:srgbClr val="942124"/>
              </a:solidFill>
              <a:cs typeface="+mn-cs"/>
            </a:endParaRPr>
          </a:p>
        </p:txBody>
      </p:sp>
      <p:sp>
        <p:nvSpPr>
          <p:cNvPr id="19" name="矩形 28"/>
          <p:cNvSpPr/>
          <p:nvPr/>
        </p:nvSpPr>
        <p:spPr>
          <a:xfrm>
            <a:off x="-18898" y="671163"/>
            <a:ext cx="510214"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pic>
        <p:nvPicPr>
          <p:cNvPr id="5" name="图片 4"/>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256786" y="3273377"/>
            <a:ext cx="4399054" cy="3539999"/>
          </a:xfrm>
          <a:prstGeom prst="rect">
            <a:avLst/>
          </a:prstGeom>
        </p:spPr>
      </p:pic>
      <p:pic>
        <p:nvPicPr>
          <p:cNvPr id="6" name="图片 5"/>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6023992" y="3215562"/>
            <a:ext cx="5957698" cy="3613094"/>
          </a:xfrm>
          <a:prstGeom prst="rect">
            <a:avLst/>
          </a:prstGeom>
        </p:spPr>
      </p:pic>
      <p:sp>
        <p:nvSpPr>
          <p:cNvPr id="7" name="右箭头 6"/>
          <p:cNvSpPr/>
          <p:nvPr/>
        </p:nvSpPr>
        <p:spPr>
          <a:xfrm>
            <a:off x="4662406" y="4942576"/>
            <a:ext cx="1289578" cy="188409"/>
          </a:xfrm>
          <a:prstGeom prst="rightArrow">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xmlns="" val="2645054097"/>
      </p:ext>
    </p:extLst>
  </p:cSld>
  <p:clrMapOvr>
    <a:masterClrMapping/>
  </p:clrMapOvr>
  <p:timing>
    <p:tnLst>
      <p:par>
        <p:cTn id="1" dur="indefinite" restart="never" nodeType="tmRoot"/>
      </p:par>
    </p:tnLst>
  </p:timing>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5"/>
          <p:cNvSpPr txBox="1"/>
          <p:nvPr/>
        </p:nvSpPr>
        <p:spPr>
          <a:xfrm>
            <a:off x="911424" y="836712"/>
            <a:ext cx="2664296" cy="400110"/>
          </a:xfrm>
          <a:prstGeom prst="rect">
            <a:avLst/>
          </a:prstGeom>
          <a:noFill/>
        </p:spPr>
        <p:txBody>
          <a:bodyPr wrap="square" rtlCol="0">
            <a:spAutoFit/>
          </a:bodyPr>
          <a:lstStyle/>
          <a:p>
            <a:r>
              <a:rPr lang="zh-CN" altLang="en-US" sz="2000" dirty="0">
                <a:solidFill>
                  <a:prstClr val="white"/>
                </a:solidFill>
                <a:latin typeface="微软雅黑 Light" panose="020B0502040204020203" pitchFamily="34" charset="-122"/>
                <a:ea typeface="微软雅黑 Light" panose="020B0502040204020203" pitchFamily="34" charset="-122"/>
              </a:rPr>
              <a:t>聚类分析</a:t>
            </a:r>
          </a:p>
        </p:txBody>
      </p:sp>
      <p:sp>
        <p:nvSpPr>
          <p:cNvPr id="10" name="矩形 28"/>
          <p:cNvSpPr/>
          <p:nvPr/>
        </p:nvSpPr>
        <p:spPr>
          <a:xfrm>
            <a:off x="-18898" y="671163"/>
            <a:ext cx="510214"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
        <p:nvSpPr>
          <p:cNvPr id="11" name="矩形 4"/>
          <p:cNvSpPr/>
          <p:nvPr/>
        </p:nvSpPr>
        <p:spPr>
          <a:xfrm>
            <a:off x="479376" y="674237"/>
            <a:ext cx="4805046" cy="595228"/>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2" name="Freeform 83"/>
          <p:cNvSpPr>
            <a:spLocks noChangeArrowheads="1"/>
          </p:cNvSpPr>
          <p:nvPr/>
        </p:nvSpPr>
        <p:spPr bwMode="auto">
          <a:xfrm>
            <a:off x="92209" y="826314"/>
            <a:ext cx="288000" cy="288000"/>
          </a:xfrm>
          <a:custGeom>
            <a:avLst/>
            <a:gdLst>
              <a:gd name="T0" fmla="*/ 38764526 w 602"/>
              <a:gd name="T1" fmla="*/ 78442719 h 602"/>
              <a:gd name="T2" fmla="*/ 38764526 w 602"/>
              <a:gd name="T3" fmla="*/ 78442719 h 602"/>
              <a:gd name="T4" fmla="*/ 0 w 602"/>
              <a:gd name="T5" fmla="*/ 38764526 h 602"/>
              <a:gd name="T6" fmla="*/ 38764526 w 602"/>
              <a:gd name="T7" fmla="*/ 0 h 602"/>
              <a:gd name="T8" fmla="*/ 78442719 w 602"/>
              <a:gd name="T9" fmla="*/ 38764526 h 602"/>
              <a:gd name="T10" fmla="*/ 38764526 w 602"/>
              <a:gd name="T11" fmla="*/ 78442719 h 602"/>
              <a:gd name="T12" fmla="*/ 61866665 w 602"/>
              <a:gd name="T13" fmla="*/ 16576054 h 602"/>
              <a:gd name="T14" fmla="*/ 61866665 w 602"/>
              <a:gd name="T15" fmla="*/ 16576054 h 602"/>
              <a:gd name="T16" fmla="*/ 38764526 w 602"/>
              <a:gd name="T17" fmla="*/ 38764526 h 602"/>
              <a:gd name="T18" fmla="*/ 38764526 w 602"/>
              <a:gd name="T19" fmla="*/ 7308970 h 602"/>
              <a:gd name="T20" fmla="*/ 7439751 w 602"/>
              <a:gd name="T21" fmla="*/ 38764526 h 602"/>
              <a:gd name="T22" fmla="*/ 38764526 w 602"/>
              <a:gd name="T23" fmla="*/ 71002968 h 602"/>
              <a:gd name="T24" fmla="*/ 71002968 w 602"/>
              <a:gd name="T25" fmla="*/ 38764526 h 602"/>
              <a:gd name="T26" fmla="*/ 61866665 w 602"/>
              <a:gd name="T27" fmla="*/ 16576054 h 60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02" h="602">
                <a:moveTo>
                  <a:pt x="297" y="601"/>
                </a:moveTo>
                <a:lnTo>
                  <a:pt x="297" y="601"/>
                </a:lnTo>
                <a:cubicBezTo>
                  <a:pt x="135" y="601"/>
                  <a:pt x="0" y="466"/>
                  <a:pt x="0" y="297"/>
                </a:cubicBezTo>
                <a:cubicBezTo>
                  <a:pt x="0" y="134"/>
                  <a:pt x="135" y="0"/>
                  <a:pt x="297" y="0"/>
                </a:cubicBezTo>
                <a:cubicBezTo>
                  <a:pt x="467" y="0"/>
                  <a:pt x="601" y="134"/>
                  <a:pt x="601" y="297"/>
                </a:cubicBezTo>
                <a:cubicBezTo>
                  <a:pt x="601" y="466"/>
                  <a:pt x="467" y="601"/>
                  <a:pt x="297" y="601"/>
                </a:cubicBezTo>
                <a:close/>
                <a:moveTo>
                  <a:pt x="474" y="127"/>
                </a:moveTo>
                <a:lnTo>
                  <a:pt x="474" y="127"/>
                </a:lnTo>
                <a:cubicBezTo>
                  <a:pt x="297" y="297"/>
                  <a:pt x="297" y="297"/>
                  <a:pt x="297" y="297"/>
                </a:cubicBezTo>
                <a:cubicBezTo>
                  <a:pt x="297" y="56"/>
                  <a:pt x="297" y="56"/>
                  <a:pt x="297" y="56"/>
                </a:cubicBezTo>
                <a:cubicBezTo>
                  <a:pt x="163" y="56"/>
                  <a:pt x="57" y="162"/>
                  <a:pt x="57" y="297"/>
                </a:cubicBezTo>
                <a:cubicBezTo>
                  <a:pt x="57" y="431"/>
                  <a:pt x="163" y="544"/>
                  <a:pt x="297" y="544"/>
                </a:cubicBezTo>
                <a:cubicBezTo>
                  <a:pt x="431" y="544"/>
                  <a:pt x="544" y="431"/>
                  <a:pt x="544" y="297"/>
                </a:cubicBezTo>
                <a:cubicBezTo>
                  <a:pt x="544" y="233"/>
                  <a:pt x="516" y="169"/>
                  <a:pt x="474" y="127"/>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solidFill>
                <a:prstClr val="black"/>
              </a:solidFill>
            </a:endParaRPr>
          </a:p>
        </p:txBody>
      </p:sp>
      <p:sp>
        <p:nvSpPr>
          <p:cNvPr id="14" name="文本框 13"/>
          <p:cNvSpPr txBox="1"/>
          <p:nvPr/>
        </p:nvSpPr>
        <p:spPr>
          <a:xfrm>
            <a:off x="953786" y="709485"/>
            <a:ext cx="9606710" cy="523220"/>
          </a:xfrm>
          <a:prstGeom prst="rect">
            <a:avLst/>
          </a:prstGeom>
          <a:noFill/>
        </p:spPr>
        <p:txBody>
          <a:bodyPr wrap="square" rtlCol="0">
            <a:spAutoFit/>
          </a:bodyPr>
          <a:lstStyle/>
          <a:p>
            <a:r>
              <a:rPr lang="zh-CN" altLang="en-US" sz="2800" dirty="0" smtClean="0">
                <a:solidFill>
                  <a:schemeClr val="bg1"/>
                </a:solidFill>
                <a:latin typeface="微软雅黑 Light" panose="020B0502040204020203" pitchFamily="34" charset="-122"/>
                <a:ea typeface="微软雅黑 Light" panose="020B0502040204020203" pitchFamily="34" charset="-122"/>
              </a:rPr>
              <a:t>使用正则表达式</a:t>
            </a:r>
            <a:r>
              <a:rPr lang="zh-CN" altLang="en-US" sz="2800" smtClean="0">
                <a:solidFill>
                  <a:schemeClr val="bg1"/>
                </a:solidFill>
                <a:latin typeface="微软雅黑 Light" panose="020B0502040204020203" pitchFamily="34" charset="-122"/>
                <a:ea typeface="微软雅黑 Light" panose="020B0502040204020203" pitchFamily="34" charset="-122"/>
              </a:rPr>
              <a:t>抽取数据</a:t>
            </a:r>
            <a:endParaRPr lang="zh-CN" altLang="en-US" sz="2800" dirty="0">
              <a:solidFill>
                <a:schemeClr val="bg1"/>
              </a:solidFill>
              <a:latin typeface="微软雅黑 Light" panose="020B0502040204020203" pitchFamily="34" charset="-122"/>
              <a:ea typeface="微软雅黑 Light" panose="020B0502040204020203" pitchFamily="34" charset="-122"/>
            </a:endParaRPr>
          </a:p>
        </p:txBody>
      </p:sp>
      <p:sp>
        <p:nvSpPr>
          <p:cNvPr id="15" name="TextBox 17"/>
          <p:cNvSpPr txBox="1"/>
          <p:nvPr/>
        </p:nvSpPr>
        <p:spPr>
          <a:xfrm>
            <a:off x="479376" y="1490580"/>
            <a:ext cx="10728700" cy="646331"/>
          </a:xfrm>
          <a:prstGeom prst="rect">
            <a:avLst/>
          </a:prstGeom>
          <a:noFill/>
        </p:spPr>
        <p:txBody>
          <a:bodyPr wrap="square" rtlCol="0">
            <a:spAutoFit/>
          </a:bodyPr>
          <a:lstStyle/>
          <a:p>
            <a:pPr marL="342900" indent="-342900">
              <a:lnSpc>
                <a:spcPct val="150000"/>
              </a:lnSpc>
              <a:buClr>
                <a:schemeClr val="tx1"/>
              </a:buClr>
              <a:buFont typeface="Arial" charset="0"/>
              <a:buChar char="•"/>
            </a:pPr>
            <a:r>
              <a:rPr lang="zh-CN" altLang="en-US" sz="2400" dirty="0" smtClean="0">
                <a:solidFill>
                  <a:prstClr val="black"/>
                </a:solidFill>
                <a:latin typeface="微软雅黑 Light" panose="020B0502040204020203" pitchFamily="34" charset="-122"/>
                <a:ea typeface="微软雅黑 Light" panose="020B0502040204020203" pitchFamily="34" charset="-122"/>
              </a:rPr>
              <a:t>显示网页源代码</a:t>
            </a:r>
            <a:endParaRPr lang="en-US" altLang="zh-CN" sz="2400" dirty="0" smtClean="0">
              <a:solidFill>
                <a:prstClr val="black"/>
              </a:solidFill>
              <a:latin typeface="微软雅黑 Light" panose="020B0502040204020203" pitchFamily="34" charset="-122"/>
              <a:ea typeface="微软雅黑 Light" panose="020B0502040204020203" pitchFamily="34" charset="-122"/>
            </a:endParaRPr>
          </a:p>
        </p:txBody>
      </p:sp>
      <p:pic>
        <p:nvPicPr>
          <p:cNvPr id="2" name="图片 1"/>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407368" y="2276872"/>
            <a:ext cx="5309468" cy="4290121"/>
          </a:xfrm>
          <a:prstGeom prst="rect">
            <a:avLst/>
          </a:prstGeom>
        </p:spPr>
      </p:pic>
      <p:sp>
        <p:nvSpPr>
          <p:cNvPr id="17" name="TextBox 17"/>
          <p:cNvSpPr txBox="1"/>
          <p:nvPr/>
        </p:nvSpPr>
        <p:spPr>
          <a:xfrm>
            <a:off x="5284422" y="2358026"/>
            <a:ext cx="6888088" cy="3970318"/>
          </a:xfrm>
          <a:prstGeom prst="rect">
            <a:avLst/>
          </a:prstGeom>
          <a:noFill/>
        </p:spPr>
        <p:txBody>
          <a:bodyPr wrap="square" rtlCol="0">
            <a:spAutoFit/>
          </a:bodyPr>
          <a:lstStyle/>
          <a:p>
            <a:pPr marL="342900" indent="-342900">
              <a:lnSpc>
                <a:spcPct val="150000"/>
              </a:lnSpc>
              <a:buClr>
                <a:schemeClr val="tx1"/>
              </a:buClr>
              <a:buFont typeface="Arial" charset="0"/>
              <a:buChar char="•"/>
            </a:pPr>
            <a:r>
              <a:rPr lang="zh-CN" altLang="en-US" sz="2400" dirty="0" smtClean="0">
                <a:solidFill>
                  <a:prstClr val="black"/>
                </a:solidFill>
                <a:latin typeface="微软雅黑 Light" panose="020B0502040204020203" pitchFamily="34" charset="-122"/>
                <a:ea typeface="微软雅黑 Light" panose="020B0502040204020203" pitchFamily="34" charset="-122"/>
              </a:rPr>
              <a:t>名称嵌在</a:t>
            </a:r>
            <a:r>
              <a:rPr lang="en-US" altLang="zh-CN" sz="2400" dirty="0" smtClean="0">
                <a:solidFill>
                  <a:srgbClr val="942124"/>
                </a:solidFill>
                <a:latin typeface="Monaco" charset="0"/>
                <a:ea typeface="Monaco" charset="0"/>
                <a:cs typeface="Monaco" charset="0"/>
              </a:rPr>
              <a:t>&lt;p</a:t>
            </a:r>
            <a:r>
              <a:rPr lang="zh-CN" altLang="en-US" sz="2400" dirty="0" smtClean="0">
                <a:solidFill>
                  <a:srgbClr val="942124"/>
                </a:solidFill>
                <a:latin typeface="Monaco" charset="0"/>
                <a:ea typeface="Monaco" charset="0"/>
                <a:cs typeface="Monaco" charset="0"/>
              </a:rPr>
              <a:t> </a:t>
            </a:r>
            <a:r>
              <a:rPr lang="en-US" altLang="zh-CN" sz="2400" dirty="0" smtClean="0">
                <a:solidFill>
                  <a:srgbClr val="942124"/>
                </a:solidFill>
                <a:latin typeface="Monaco" charset="0"/>
                <a:ea typeface="Monaco" charset="0"/>
                <a:cs typeface="Monaco" charset="0"/>
              </a:rPr>
              <a:t>class=”title”&gt;</a:t>
            </a:r>
            <a:r>
              <a:rPr lang="zh-CN" altLang="en-US" sz="2400" dirty="0" smtClean="0">
                <a:solidFill>
                  <a:prstClr val="black"/>
                </a:solidFill>
                <a:latin typeface="微软雅黑 Light" panose="020B0502040204020203" pitchFamily="34" charset="-122"/>
                <a:ea typeface="微软雅黑 Light" panose="020B0502040204020203" pitchFamily="34" charset="-122"/>
              </a:rPr>
              <a:t>和</a:t>
            </a:r>
            <a:r>
              <a:rPr lang="en-US" altLang="zh-CN" sz="2400" dirty="0" smtClean="0">
                <a:solidFill>
                  <a:srgbClr val="942124"/>
                </a:solidFill>
                <a:latin typeface="Monaco" charset="0"/>
                <a:ea typeface="Monaco" charset="0"/>
                <a:cs typeface="Monaco" charset="0"/>
              </a:rPr>
              <a:t>&lt;/p&gt;</a:t>
            </a:r>
            <a:r>
              <a:rPr lang="zh-CN" altLang="en-US" sz="2400" dirty="0" smtClean="0">
                <a:solidFill>
                  <a:prstClr val="black"/>
                </a:solidFill>
                <a:latin typeface="微软雅黑 Light" panose="020B0502040204020203" pitchFamily="34" charset="-122"/>
                <a:ea typeface="微软雅黑 Light" panose="020B0502040204020203" pitchFamily="34" charset="-122"/>
              </a:rPr>
              <a:t>之中</a:t>
            </a:r>
            <a:endParaRPr lang="en-US" altLang="zh-CN" sz="2400" dirty="0" smtClean="0">
              <a:solidFill>
                <a:prstClr val="black"/>
              </a:solidFill>
              <a:latin typeface="微软雅黑 Light" panose="020B0502040204020203" pitchFamily="34" charset="-122"/>
              <a:ea typeface="微软雅黑 Light" panose="020B0502040204020203" pitchFamily="34" charset="-122"/>
            </a:endParaRPr>
          </a:p>
          <a:p>
            <a:pPr marL="342900" indent="-342900">
              <a:lnSpc>
                <a:spcPct val="150000"/>
              </a:lnSpc>
              <a:buClr>
                <a:schemeClr val="tx1"/>
              </a:buClr>
              <a:buFont typeface="Arial" charset="0"/>
              <a:buChar char="•"/>
            </a:pPr>
            <a:r>
              <a:rPr lang="zh-CN" altLang="en-US" sz="2400" dirty="0" smtClean="0">
                <a:solidFill>
                  <a:prstClr val="black"/>
                </a:solidFill>
                <a:latin typeface="微软雅黑 Light" panose="020B0502040204020203" pitchFamily="34" charset="-122"/>
                <a:ea typeface="微软雅黑 Light" panose="020B0502040204020203" pitchFamily="34" charset="-122"/>
              </a:rPr>
              <a:t>写出对应的正则表达式</a:t>
            </a:r>
            <a:r>
              <a:rPr lang="en-US" altLang="zh-CN" sz="2400" dirty="0">
                <a:solidFill>
                  <a:prstClr val="black"/>
                </a:solidFill>
                <a:latin typeface="微软雅黑 Light" panose="020B0502040204020203" pitchFamily="34" charset="-122"/>
                <a:ea typeface="微软雅黑 Light" panose="020B0502040204020203" pitchFamily="34" charset="-122"/>
              </a:rPr>
              <a:t/>
            </a:r>
            <a:br>
              <a:rPr lang="en-US" altLang="zh-CN" sz="2400" dirty="0">
                <a:solidFill>
                  <a:prstClr val="black"/>
                </a:solidFill>
                <a:latin typeface="微软雅黑 Light" panose="020B0502040204020203" pitchFamily="34" charset="-122"/>
                <a:ea typeface="微软雅黑 Light" panose="020B0502040204020203" pitchFamily="34" charset="-122"/>
              </a:rPr>
            </a:br>
            <a:r>
              <a:rPr lang="en-US" altLang="zh-CN" sz="2400" dirty="0" smtClean="0">
                <a:solidFill>
                  <a:srgbClr val="942124"/>
                </a:solidFill>
                <a:latin typeface="Monaco" charset="0"/>
                <a:ea typeface="Monaco" charset="0"/>
                <a:cs typeface="Monaco" charset="0"/>
              </a:rPr>
              <a:t>&lt;p</a:t>
            </a:r>
            <a:r>
              <a:rPr lang="zh-CN" altLang="en-US" sz="2400" dirty="0" smtClean="0">
                <a:solidFill>
                  <a:srgbClr val="942124"/>
                </a:solidFill>
                <a:latin typeface="Monaco" charset="0"/>
                <a:ea typeface="Monaco" charset="0"/>
                <a:cs typeface="Monaco" charset="0"/>
              </a:rPr>
              <a:t> </a:t>
            </a:r>
            <a:r>
              <a:rPr lang="en-US" altLang="zh-CN" sz="2400" dirty="0" smtClean="0">
                <a:solidFill>
                  <a:srgbClr val="942124"/>
                </a:solidFill>
                <a:latin typeface="Monaco" charset="0"/>
                <a:ea typeface="Monaco" charset="0"/>
                <a:cs typeface="Monaco" charset="0"/>
              </a:rPr>
              <a:t>class=\”title\”&gt;(.+?)&lt;/p&gt;</a:t>
            </a:r>
          </a:p>
          <a:p>
            <a:pPr marL="342900" indent="-342900">
              <a:lnSpc>
                <a:spcPct val="150000"/>
              </a:lnSpc>
              <a:buClr>
                <a:schemeClr val="tx1"/>
              </a:buClr>
              <a:buFont typeface="Arial" charset="0"/>
              <a:buChar char="•"/>
            </a:pPr>
            <a:r>
              <a:rPr lang="zh-CN" altLang="en-US" sz="2400" dirty="0" smtClean="0">
                <a:solidFill>
                  <a:prstClr val="black"/>
                </a:solidFill>
                <a:latin typeface="Microsoft YaHei Light" charset="-122"/>
                <a:ea typeface="Microsoft YaHei Light" charset="-122"/>
                <a:cs typeface="Microsoft YaHei Light" charset="-122"/>
              </a:rPr>
              <a:t>字符 </a:t>
            </a:r>
            <a:r>
              <a:rPr lang="en-US" altLang="zh-CN" sz="2400" dirty="0" smtClean="0">
                <a:solidFill>
                  <a:srgbClr val="942124"/>
                </a:solidFill>
                <a:latin typeface="Monaco" charset="0"/>
                <a:ea typeface="Monaco" charset="0"/>
                <a:cs typeface="Monaco" charset="0"/>
              </a:rPr>
              <a:t>.</a:t>
            </a:r>
            <a:r>
              <a:rPr lang="zh-CN" altLang="en-US" sz="2400" dirty="0" smtClean="0">
                <a:solidFill>
                  <a:srgbClr val="942124"/>
                </a:solidFill>
                <a:latin typeface="Monaco" charset="0"/>
                <a:ea typeface="Monaco" charset="0"/>
                <a:cs typeface="Monaco" charset="0"/>
              </a:rPr>
              <a:t> </a:t>
            </a:r>
            <a:r>
              <a:rPr lang="zh-CN" altLang="en-US" sz="2400" dirty="0" smtClean="0">
                <a:solidFill>
                  <a:prstClr val="black"/>
                </a:solidFill>
                <a:latin typeface="Microsoft YaHei Light" charset="-122"/>
                <a:ea typeface="Microsoft YaHei Light" charset="-122"/>
                <a:cs typeface="Microsoft YaHei Light" charset="-122"/>
              </a:rPr>
              <a:t>负责匹配除了换行字符意外的任何字符</a:t>
            </a:r>
            <a:endParaRPr lang="en-US" altLang="zh-CN" sz="2400" dirty="0" smtClean="0">
              <a:solidFill>
                <a:prstClr val="black"/>
              </a:solidFill>
              <a:latin typeface="Microsoft YaHei Light" charset="-122"/>
              <a:ea typeface="Microsoft YaHei Light" charset="-122"/>
              <a:cs typeface="Microsoft YaHei Light" charset="-122"/>
            </a:endParaRPr>
          </a:p>
          <a:p>
            <a:pPr marL="342900" indent="-342900">
              <a:lnSpc>
                <a:spcPct val="150000"/>
              </a:lnSpc>
              <a:buClr>
                <a:schemeClr val="tx1"/>
              </a:buClr>
              <a:buFont typeface="Arial" charset="0"/>
              <a:buChar char="•"/>
            </a:pPr>
            <a:r>
              <a:rPr lang="zh-CN" altLang="en-US" sz="2400" dirty="0" smtClean="0">
                <a:solidFill>
                  <a:prstClr val="black"/>
                </a:solidFill>
                <a:latin typeface="Microsoft YaHei Light" charset="-122"/>
                <a:ea typeface="Microsoft YaHei Light" charset="-122"/>
                <a:cs typeface="Microsoft YaHei Light" charset="-122"/>
              </a:rPr>
              <a:t>字符 </a:t>
            </a:r>
            <a:r>
              <a:rPr lang="en-US" altLang="zh-CN" sz="2400" dirty="0" smtClean="0">
                <a:solidFill>
                  <a:srgbClr val="942124"/>
                </a:solidFill>
                <a:latin typeface="Monaco" charset="0"/>
                <a:ea typeface="Monaco" charset="0"/>
                <a:cs typeface="Monaco" charset="0"/>
              </a:rPr>
              <a:t>+?</a:t>
            </a:r>
            <a:r>
              <a:rPr lang="zh-CN" altLang="en-US" sz="2400" dirty="0" smtClean="0">
                <a:solidFill>
                  <a:srgbClr val="942124"/>
                </a:solidFill>
                <a:latin typeface="Monaco" charset="0"/>
                <a:ea typeface="Monaco" charset="0"/>
                <a:cs typeface="Monaco" charset="0"/>
              </a:rPr>
              <a:t> </a:t>
            </a:r>
            <a:r>
              <a:rPr lang="zh-CN" altLang="en-US" sz="2400" dirty="0" smtClean="0">
                <a:solidFill>
                  <a:prstClr val="black"/>
                </a:solidFill>
                <a:latin typeface="Microsoft YaHei Light" charset="-122"/>
                <a:ea typeface="Microsoft YaHei Light" charset="-122"/>
                <a:cs typeface="Microsoft YaHei Light" charset="-122"/>
              </a:rPr>
              <a:t>负责字符匹配的范围</a:t>
            </a:r>
            <a:endParaRPr lang="en-US" altLang="zh-CN" sz="2400" dirty="0" smtClean="0">
              <a:solidFill>
                <a:prstClr val="black"/>
              </a:solidFill>
              <a:latin typeface="Microsoft YaHei Light" charset="-122"/>
              <a:ea typeface="Microsoft YaHei Light" charset="-122"/>
              <a:cs typeface="Microsoft YaHei Light" charset="-122"/>
            </a:endParaRPr>
          </a:p>
          <a:p>
            <a:pPr marL="342900" indent="-342900">
              <a:lnSpc>
                <a:spcPct val="150000"/>
              </a:lnSpc>
              <a:buClr>
                <a:schemeClr val="tx1"/>
              </a:buClr>
              <a:buFont typeface="Arial" charset="0"/>
              <a:buChar char="•"/>
            </a:pPr>
            <a:r>
              <a:rPr lang="en-US" altLang="zh-CN" sz="2400" dirty="0" smtClean="0">
                <a:solidFill>
                  <a:srgbClr val="942124"/>
                </a:solidFill>
                <a:latin typeface="Monaco" charset="0"/>
                <a:ea typeface="Monaco" charset="0"/>
                <a:cs typeface="Monaco" charset="0"/>
              </a:rPr>
              <a:t>()</a:t>
            </a:r>
            <a:r>
              <a:rPr lang="zh-CN" altLang="en-US" sz="2400" dirty="0" smtClean="0">
                <a:solidFill>
                  <a:srgbClr val="942124"/>
                </a:solidFill>
                <a:latin typeface="Monaco" charset="0"/>
                <a:ea typeface="Monaco" charset="0"/>
                <a:cs typeface="Monaco" charset="0"/>
              </a:rPr>
              <a:t> </a:t>
            </a:r>
            <a:r>
              <a:rPr lang="zh-CN" altLang="en-US" sz="2400" dirty="0" smtClean="0">
                <a:solidFill>
                  <a:prstClr val="black"/>
                </a:solidFill>
                <a:latin typeface="Microsoft YaHei Light" charset="-122"/>
                <a:ea typeface="Microsoft YaHei Light" charset="-122"/>
                <a:cs typeface="Microsoft YaHei Light" charset="-122"/>
              </a:rPr>
              <a:t>区别于字符集合 </a:t>
            </a:r>
            <a:r>
              <a:rPr lang="en-US" altLang="zh-CN" sz="2400" dirty="0" smtClean="0">
                <a:solidFill>
                  <a:srgbClr val="942124"/>
                </a:solidFill>
                <a:latin typeface="Monaco" charset="0"/>
                <a:ea typeface="Monaco" charset="0"/>
                <a:cs typeface="Monaco" charset="0"/>
              </a:rPr>
              <a:t>[]</a:t>
            </a:r>
            <a:r>
              <a:rPr lang="zh-CN" altLang="en-US" sz="2400" dirty="0" smtClean="0">
                <a:solidFill>
                  <a:prstClr val="black"/>
                </a:solidFill>
                <a:latin typeface="Monaco" charset="0"/>
                <a:ea typeface="Monaco" charset="0"/>
                <a:cs typeface="Monaco" charset="0"/>
              </a:rPr>
              <a:t> </a:t>
            </a:r>
            <a:r>
              <a:rPr lang="zh-CN" altLang="en-US" sz="2400" dirty="0" smtClean="0">
                <a:solidFill>
                  <a:prstClr val="black"/>
                </a:solidFill>
                <a:latin typeface="Microsoft YaHei Light" charset="-122"/>
                <a:ea typeface="Microsoft YaHei Light" charset="-122"/>
                <a:cs typeface="Microsoft YaHei Light" charset="-122"/>
              </a:rPr>
              <a:t>，代表捕获组</a:t>
            </a:r>
            <a:endParaRPr lang="en-US" altLang="zh-CN" sz="2400" dirty="0" smtClean="0">
              <a:solidFill>
                <a:prstClr val="black"/>
              </a:solidFill>
              <a:latin typeface="Microsoft YaHei Light" charset="-122"/>
              <a:ea typeface="Microsoft YaHei Light" charset="-122"/>
              <a:cs typeface="Microsoft YaHei Light" charset="-122"/>
            </a:endParaRPr>
          </a:p>
          <a:p>
            <a:pPr marL="342900" indent="-342900">
              <a:lnSpc>
                <a:spcPct val="150000"/>
              </a:lnSpc>
              <a:buClr>
                <a:schemeClr val="tx1"/>
              </a:buClr>
              <a:buFont typeface="Arial" charset="0"/>
              <a:buChar char="•"/>
            </a:pPr>
            <a:r>
              <a:rPr lang="en-US" altLang="zh-CN" sz="2400" dirty="0" smtClean="0">
                <a:solidFill>
                  <a:srgbClr val="942124"/>
                </a:solidFill>
                <a:latin typeface="Monaco" charset="0"/>
                <a:ea typeface="Monaco" charset="0"/>
                <a:cs typeface="Monaco" charset="0"/>
              </a:rPr>
              <a:t>(.+?)</a:t>
            </a:r>
            <a:r>
              <a:rPr lang="zh-CN" altLang="en-US" sz="2400" dirty="0" smtClean="0">
                <a:solidFill>
                  <a:prstClr val="black"/>
                </a:solidFill>
                <a:latin typeface="Monaco" charset="0"/>
                <a:ea typeface="Monaco" charset="0"/>
                <a:cs typeface="Monaco" charset="0"/>
              </a:rPr>
              <a:t> </a:t>
            </a:r>
            <a:r>
              <a:rPr lang="zh-CN" altLang="en-US" sz="2400" dirty="0" smtClean="0">
                <a:solidFill>
                  <a:prstClr val="black"/>
                </a:solidFill>
                <a:latin typeface="Microsoft YaHei Light" charset="-122"/>
                <a:ea typeface="Microsoft YaHei Light" charset="-122"/>
                <a:cs typeface="Microsoft YaHei Light" charset="-122"/>
              </a:rPr>
              <a:t>表示匹配标签之间的所有内容</a:t>
            </a:r>
            <a:endParaRPr lang="en-US" altLang="zh-CN" sz="2400" dirty="0">
              <a:solidFill>
                <a:prstClr val="black"/>
              </a:solidFill>
              <a:latin typeface="Microsoft YaHei Light" charset="-122"/>
              <a:ea typeface="Microsoft YaHei Light" charset="-122"/>
              <a:cs typeface="Microsoft YaHei Light" charset="-122"/>
            </a:endParaRPr>
          </a:p>
        </p:txBody>
      </p:sp>
    </p:spTree>
    <p:extLst>
      <p:ext uri="{BB962C8B-B14F-4D97-AF65-F5344CB8AC3E}">
        <p14:creationId xmlns:p14="http://schemas.microsoft.com/office/powerpoint/2010/main" xmlns="" val="46770594"/>
      </p:ext>
    </p:extLst>
  </p:cSld>
  <p:clrMapOvr>
    <a:masterClrMapping/>
  </p:clrMapOvr>
  <p:timing>
    <p:tnLst>
      <p:par>
        <p:cTn id="1" dur="indefinite" restart="never" nodeType="tmRoot"/>
      </p:par>
    </p:tnLst>
  </p:timing>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7"/>
          <p:cNvSpPr txBox="1"/>
          <p:nvPr/>
        </p:nvSpPr>
        <p:spPr>
          <a:xfrm>
            <a:off x="491316" y="1700808"/>
            <a:ext cx="10213196" cy="646331"/>
          </a:xfrm>
          <a:prstGeom prst="rect">
            <a:avLst/>
          </a:prstGeom>
          <a:noFill/>
        </p:spPr>
        <p:txBody>
          <a:bodyPr wrap="square" rtlCol="0">
            <a:spAutoFit/>
          </a:bodyPr>
          <a:lstStyle/>
          <a:p>
            <a:pPr marL="342900" indent="-342900">
              <a:lnSpc>
                <a:spcPct val="150000"/>
              </a:lnSpc>
              <a:buClr>
                <a:schemeClr val="tx1"/>
              </a:buClr>
              <a:buFont typeface="Arial" charset="0"/>
              <a:buChar char="•"/>
            </a:pPr>
            <a:r>
              <a:rPr lang="zh-CN" altLang="en-US" sz="2400" dirty="0" smtClean="0">
                <a:solidFill>
                  <a:prstClr val="black"/>
                </a:solidFill>
                <a:latin typeface="微软雅黑 Light" panose="020B0502040204020203" pitchFamily="34" charset="-122"/>
                <a:ea typeface="微软雅黑 Light" panose="020B0502040204020203" pitchFamily="34" charset="-122"/>
              </a:rPr>
              <a:t>可以利用</a:t>
            </a:r>
            <a:r>
              <a:rPr lang="en-US" altLang="zh-CN" sz="2400" dirty="0" err="1" smtClean="0">
                <a:solidFill>
                  <a:prstClr val="black"/>
                </a:solidFill>
                <a:latin typeface="Monaco" charset="0"/>
                <a:ea typeface="Monaco" charset="0"/>
                <a:cs typeface="Monaco" charset="0"/>
              </a:rPr>
              <a:t>findall</a:t>
            </a:r>
            <a:r>
              <a:rPr lang="zh-CN" altLang="en-US" sz="2400" dirty="0" smtClean="0">
                <a:solidFill>
                  <a:prstClr val="black"/>
                </a:solidFill>
                <a:latin typeface="微软雅黑 Light" panose="020B0502040204020203" pitchFamily="34" charset="-122"/>
                <a:ea typeface="微软雅黑 Light" panose="020B0502040204020203" pitchFamily="34" charset="-122"/>
              </a:rPr>
              <a:t>方法抽取数据</a:t>
            </a:r>
            <a:endParaRPr lang="en-US" altLang="zh-CN" sz="2400" dirty="0">
              <a:solidFill>
                <a:prstClr val="black"/>
              </a:solidFill>
              <a:latin typeface="Microsoft YaHei Light" charset="-122"/>
              <a:ea typeface="Microsoft YaHei Light" charset="-122"/>
              <a:cs typeface="Microsoft YaHei Light" charset="-122"/>
            </a:endParaRPr>
          </a:p>
        </p:txBody>
      </p:sp>
      <p:pic>
        <p:nvPicPr>
          <p:cNvPr id="3" name="图片 2"/>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911423" y="2708920"/>
            <a:ext cx="9012721" cy="3312368"/>
          </a:xfrm>
          <a:prstGeom prst="rect">
            <a:avLst/>
          </a:prstGeom>
        </p:spPr>
      </p:pic>
      <p:sp>
        <p:nvSpPr>
          <p:cNvPr id="13" name="文本框 5"/>
          <p:cNvSpPr txBox="1"/>
          <p:nvPr/>
        </p:nvSpPr>
        <p:spPr>
          <a:xfrm>
            <a:off x="911424" y="836712"/>
            <a:ext cx="2664296" cy="400110"/>
          </a:xfrm>
          <a:prstGeom prst="rect">
            <a:avLst/>
          </a:prstGeom>
          <a:noFill/>
        </p:spPr>
        <p:txBody>
          <a:bodyPr wrap="square" rtlCol="0">
            <a:spAutoFit/>
          </a:bodyPr>
          <a:lstStyle/>
          <a:p>
            <a:r>
              <a:rPr lang="zh-CN" altLang="en-US" sz="2000" dirty="0">
                <a:solidFill>
                  <a:prstClr val="white"/>
                </a:solidFill>
                <a:latin typeface="微软雅黑 Light" panose="020B0502040204020203" pitchFamily="34" charset="-122"/>
                <a:ea typeface="微软雅黑 Light" panose="020B0502040204020203" pitchFamily="34" charset="-122"/>
              </a:rPr>
              <a:t>聚类分析</a:t>
            </a:r>
          </a:p>
        </p:txBody>
      </p:sp>
      <p:sp>
        <p:nvSpPr>
          <p:cNvPr id="16" name="矩形 28"/>
          <p:cNvSpPr/>
          <p:nvPr/>
        </p:nvSpPr>
        <p:spPr>
          <a:xfrm>
            <a:off x="-18898" y="671163"/>
            <a:ext cx="510214"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
        <p:nvSpPr>
          <p:cNvPr id="18" name="矩形 4"/>
          <p:cNvSpPr/>
          <p:nvPr/>
        </p:nvSpPr>
        <p:spPr>
          <a:xfrm>
            <a:off x="479376" y="674237"/>
            <a:ext cx="4805046" cy="595228"/>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9" name="Freeform 83"/>
          <p:cNvSpPr>
            <a:spLocks noChangeArrowheads="1"/>
          </p:cNvSpPr>
          <p:nvPr/>
        </p:nvSpPr>
        <p:spPr bwMode="auto">
          <a:xfrm>
            <a:off x="92209" y="826314"/>
            <a:ext cx="288000" cy="288000"/>
          </a:xfrm>
          <a:custGeom>
            <a:avLst/>
            <a:gdLst>
              <a:gd name="T0" fmla="*/ 38764526 w 602"/>
              <a:gd name="T1" fmla="*/ 78442719 h 602"/>
              <a:gd name="T2" fmla="*/ 38764526 w 602"/>
              <a:gd name="T3" fmla="*/ 78442719 h 602"/>
              <a:gd name="T4" fmla="*/ 0 w 602"/>
              <a:gd name="T5" fmla="*/ 38764526 h 602"/>
              <a:gd name="T6" fmla="*/ 38764526 w 602"/>
              <a:gd name="T7" fmla="*/ 0 h 602"/>
              <a:gd name="T8" fmla="*/ 78442719 w 602"/>
              <a:gd name="T9" fmla="*/ 38764526 h 602"/>
              <a:gd name="T10" fmla="*/ 38764526 w 602"/>
              <a:gd name="T11" fmla="*/ 78442719 h 602"/>
              <a:gd name="T12" fmla="*/ 61866665 w 602"/>
              <a:gd name="T13" fmla="*/ 16576054 h 602"/>
              <a:gd name="T14" fmla="*/ 61866665 w 602"/>
              <a:gd name="T15" fmla="*/ 16576054 h 602"/>
              <a:gd name="T16" fmla="*/ 38764526 w 602"/>
              <a:gd name="T17" fmla="*/ 38764526 h 602"/>
              <a:gd name="T18" fmla="*/ 38764526 w 602"/>
              <a:gd name="T19" fmla="*/ 7308970 h 602"/>
              <a:gd name="T20" fmla="*/ 7439751 w 602"/>
              <a:gd name="T21" fmla="*/ 38764526 h 602"/>
              <a:gd name="T22" fmla="*/ 38764526 w 602"/>
              <a:gd name="T23" fmla="*/ 71002968 h 602"/>
              <a:gd name="T24" fmla="*/ 71002968 w 602"/>
              <a:gd name="T25" fmla="*/ 38764526 h 602"/>
              <a:gd name="T26" fmla="*/ 61866665 w 602"/>
              <a:gd name="T27" fmla="*/ 16576054 h 60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02" h="602">
                <a:moveTo>
                  <a:pt x="297" y="601"/>
                </a:moveTo>
                <a:lnTo>
                  <a:pt x="297" y="601"/>
                </a:lnTo>
                <a:cubicBezTo>
                  <a:pt x="135" y="601"/>
                  <a:pt x="0" y="466"/>
                  <a:pt x="0" y="297"/>
                </a:cubicBezTo>
                <a:cubicBezTo>
                  <a:pt x="0" y="134"/>
                  <a:pt x="135" y="0"/>
                  <a:pt x="297" y="0"/>
                </a:cubicBezTo>
                <a:cubicBezTo>
                  <a:pt x="467" y="0"/>
                  <a:pt x="601" y="134"/>
                  <a:pt x="601" y="297"/>
                </a:cubicBezTo>
                <a:cubicBezTo>
                  <a:pt x="601" y="466"/>
                  <a:pt x="467" y="601"/>
                  <a:pt x="297" y="601"/>
                </a:cubicBezTo>
                <a:close/>
                <a:moveTo>
                  <a:pt x="474" y="127"/>
                </a:moveTo>
                <a:lnTo>
                  <a:pt x="474" y="127"/>
                </a:lnTo>
                <a:cubicBezTo>
                  <a:pt x="297" y="297"/>
                  <a:pt x="297" y="297"/>
                  <a:pt x="297" y="297"/>
                </a:cubicBezTo>
                <a:cubicBezTo>
                  <a:pt x="297" y="56"/>
                  <a:pt x="297" y="56"/>
                  <a:pt x="297" y="56"/>
                </a:cubicBezTo>
                <a:cubicBezTo>
                  <a:pt x="163" y="56"/>
                  <a:pt x="57" y="162"/>
                  <a:pt x="57" y="297"/>
                </a:cubicBezTo>
                <a:cubicBezTo>
                  <a:pt x="57" y="431"/>
                  <a:pt x="163" y="544"/>
                  <a:pt x="297" y="544"/>
                </a:cubicBezTo>
                <a:cubicBezTo>
                  <a:pt x="431" y="544"/>
                  <a:pt x="544" y="431"/>
                  <a:pt x="544" y="297"/>
                </a:cubicBezTo>
                <a:cubicBezTo>
                  <a:pt x="544" y="233"/>
                  <a:pt x="516" y="169"/>
                  <a:pt x="474" y="127"/>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solidFill>
                <a:prstClr val="black"/>
              </a:solidFill>
            </a:endParaRPr>
          </a:p>
        </p:txBody>
      </p:sp>
      <p:sp>
        <p:nvSpPr>
          <p:cNvPr id="20" name="文本框 19"/>
          <p:cNvSpPr txBox="1"/>
          <p:nvPr/>
        </p:nvSpPr>
        <p:spPr>
          <a:xfrm>
            <a:off x="953786" y="709485"/>
            <a:ext cx="9606710" cy="523220"/>
          </a:xfrm>
          <a:prstGeom prst="rect">
            <a:avLst/>
          </a:prstGeom>
          <a:noFill/>
        </p:spPr>
        <p:txBody>
          <a:bodyPr wrap="square" rtlCol="0">
            <a:spAutoFit/>
          </a:bodyPr>
          <a:lstStyle/>
          <a:p>
            <a:r>
              <a:rPr lang="zh-CN" altLang="en-US" sz="2800" dirty="0" smtClean="0">
                <a:solidFill>
                  <a:schemeClr val="bg1"/>
                </a:solidFill>
                <a:latin typeface="微软雅黑 Light" panose="020B0502040204020203" pitchFamily="34" charset="-122"/>
                <a:ea typeface="微软雅黑 Light" panose="020B0502040204020203" pitchFamily="34" charset="-122"/>
              </a:rPr>
              <a:t>使用正则表达式</a:t>
            </a:r>
            <a:r>
              <a:rPr lang="zh-CN" altLang="en-US" sz="2800" smtClean="0">
                <a:solidFill>
                  <a:schemeClr val="bg1"/>
                </a:solidFill>
                <a:latin typeface="微软雅黑 Light" panose="020B0502040204020203" pitchFamily="34" charset="-122"/>
                <a:ea typeface="微软雅黑 Light" panose="020B0502040204020203" pitchFamily="34" charset="-122"/>
              </a:rPr>
              <a:t>抽取数据</a:t>
            </a:r>
            <a:endParaRPr lang="zh-CN" altLang="en-US" sz="2800" dirty="0">
              <a:solidFill>
                <a:schemeClr val="bg1"/>
              </a:solidFill>
              <a:latin typeface="微软雅黑 Light" panose="020B0502040204020203" pitchFamily="34" charset="-122"/>
              <a:ea typeface="微软雅黑 Light" panose="020B0502040204020203" pitchFamily="34" charset="-122"/>
            </a:endParaRPr>
          </a:p>
        </p:txBody>
      </p:sp>
    </p:spTree>
    <p:extLst>
      <p:ext uri="{BB962C8B-B14F-4D97-AF65-F5344CB8AC3E}">
        <p14:creationId xmlns:p14="http://schemas.microsoft.com/office/powerpoint/2010/main" xmlns="" val="2946309359"/>
      </p:ext>
    </p:extLst>
  </p:cSld>
  <p:clrMapOvr>
    <a:masterClrMapping/>
  </p:clrMapOvr>
  <p:timing>
    <p:tnLst>
      <p:par>
        <p:cTn id="1" dur="indefinite" restart="never" nodeType="tmRoot"/>
      </p:par>
    </p:tnLst>
  </p:timing>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7"/>
          <p:cNvSpPr txBox="1"/>
          <p:nvPr/>
        </p:nvSpPr>
        <p:spPr>
          <a:xfrm>
            <a:off x="491316" y="1700808"/>
            <a:ext cx="10213196" cy="646331"/>
          </a:xfrm>
          <a:prstGeom prst="rect">
            <a:avLst/>
          </a:prstGeom>
          <a:noFill/>
        </p:spPr>
        <p:txBody>
          <a:bodyPr wrap="square" rtlCol="0">
            <a:spAutoFit/>
          </a:bodyPr>
          <a:lstStyle/>
          <a:p>
            <a:pPr marL="342900" indent="-342900">
              <a:lnSpc>
                <a:spcPct val="150000"/>
              </a:lnSpc>
              <a:buClr>
                <a:schemeClr val="tx1"/>
              </a:buClr>
              <a:buFont typeface="Arial" charset="0"/>
              <a:buChar char="•"/>
            </a:pPr>
            <a:r>
              <a:rPr lang="zh-CN" altLang="en-US" sz="2400" dirty="0" smtClean="0">
                <a:solidFill>
                  <a:prstClr val="black"/>
                </a:solidFill>
                <a:latin typeface="微软雅黑 Light" panose="020B0502040204020203" pitchFamily="34" charset="-122"/>
                <a:ea typeface="微软雅黑 Light" panose="020B0502040204020203" pitchFamily="34" charset="-122"/>
              </a:rPr>
              <a:t>可以利用</a:t>
            </a:r>
            <a:r>
              <a:rPr lang="en-US" altLang="zh-CN" sz="2400" dirty="0" smtClean="0">
                <a:solidFill>
                  <a:prstClr val="black"/>
                </a:solidFill>
                <a:latin typeface="Monaco" charset="0"/>
                <a:ea typeface="Monaco" charset="0"/>
                <a:cs typeface="Monaco" charset="0"/>
              </a:rPr>
              <a:t>pattern</a:t>
            </a:r>
            <a:r>
              <a:rPr lang="zh-CN" altLang="en-US" sz="2400" dirty="0" smtClean="0">
                <a:solidFill>
                  <a:prstClr val="black"/>
                </a:solidFill>
                <a:latin typeface="微软雅黑 Light" panose="020B0502040204020203" pitchFamily="34" charset="-122"/>
                <a:ea typeface="微软雅黑 Light" panose="020B0502040204020203" pitchFamily="34" charset="-122"/>
              </a:rPr>
              <a:t>进行逐行匹配</a:t>
            </a:r>
            <a:endParaRPr lang="en-US" altLang="zh-CN" sz="2400" dirty="0">
              <a:solidFill>
                <a:prstClr val="black"/>
              </a:solidFill>
              <a:latin typeface="Microsoft YaHei Light" charset="-122"/>
              <a:ea typeface="Microsoft YaHei Light" charset="-122"/>
              <a:cs typeface="Microsoft YaHei Light" charset="-122"/>
            </a:endParaRPr>
          </a:p>
        </p:txBody>
      </p:sp>
      <p:pic>
        <p:nvPicPr>
          <p:cNvPr id="2" name="图片 1"/>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898914" y="2491155"/>
            <a:ext cx="10371924" cy="3602141"/>
          </a:xfrm>
          <a:prstGeom prst="rect">
            <a:avLst/>
          </a:prstGeom>
        </p:spPr>
      </p:pic>
      <p:sp>
        <p:nvSpPr>
          <p:cNvPr id="13" name="文本框 5"/>
          <p:cNvSpPr txBox="1"/>
          <p:nvPr/>
        </p:nvSpPr>
        <p:spPr>
          <a:xfrm>
            <a:off x="911424" y="836712"/>
            <a:ext cx="2664296" cy="400110"/>
          </a:xfrm>
          <a:prstGeom prst="rect">
            <a:avLst/>
          </a:prstGeom>
          <a:noFill/>
        </p:spPr>
        <p:txBody>
          <a:bodyPr wrap="square" rtlCol="0">
            <a:spAutoFit/>
          </a:bodyPr>
          <a:lstStyle/>
          <a:p>
            <a:r>
              <a:rPr lang="zh-CN" altLang="en-US" sz="2000" dirty="0">
                <a:solidFill>
                  <a:prstClr val="white"/>
                </a:solidFill>
                <a:latin typeface="微软雅黑 Light" panose="020B0502040204020203" pitchFamily="34" charset="-122"/>
                <a:ea typeface="微软雅黑 Light" panose="020B0502040204020203" pitchFamily="34" charset="-122"/>
              </a:rPr>
              <a:t>聚类分析</a:t>
            </a:r>
          </a:p>
        </p:txBody>
      </p:sp>
      <p:sp>
        <p:nvSpPr>
          <p:cNvPr id="15" name="矩形 28"/>
          <p:cNvSpPr/>
          <p:nvPr/>
        </p:nvSpPr>
        <p:spPr>
          <a:xfrm>
            <a:off x="-18898" y="671163"/>
            <a:ext cx="510214"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
        <p:nvSpPr>
          <p:cNvPr id="16" name="矩形 4"/>
          <p:cNvSpPr/>
          <p:nvPr/>
        </p:nvSpPr>
        <p:spPr>
          <a:xfrm>
            <a:off x="479376" y="674237"/>
            <a:ext cx="4805046" cy="595228"/>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8" name="Freeform 83"/>
          <p:cNvSpPr>
            <a:spLocks noChangeArrowheads="1"/>
          </p:cNvSpPr>
          <p:nvPr/>
        </p:nvSpPr>
        <p:spPr bwMode="auto">
          <a:xfrm>
            <a:off x="92209" y="826314"/>
            <a:ext cx="288000" cy="288000"/>
          </a:xfrm>
          <a:custGeom>
            <a:avLst/>
            <a:gdLst>
              <a:gd name="T0" fmla="*/ 38764526 w 602"/>
              <a:gd name="T1" fmla="*/ 78442719 h 602"/>
              <a:gd name="T2" fmla="*/ 38764526 w 602"/>
              <a:gd name="T3" fmla="*/ 78442719 h 602"/>
              <a:gd name="T4" fmla="*/ 0 w 602"/>
              <a:gd name="T5" fmla="*/ 38764526 h 602"/>
              <a:gd name="T6" fmla="*/ 38764526 w 602"/>
              <a:gd name="T7" fmla="*/ 0 h 602"/>
              <a:gd name="T8" fmla="*/ 78442719 w 602"/>
              <a:gd name="T9" fmla="*/ 38764526 h 602"/>
              <a:gd name="T10" fmla="*/ 38764526 w 602"/>
              <a:gd name="T11" fmla="*/ 78442719 h 602"/>
              <a:gd name="T12" fmla="*/ 61866665 w 602"/>
              <a:gd name="T13" fmla="*/ 16576054 h 602"/>
              <a:gd name="T14" fmla="*/ 61866665 w 602"/>
              <a:gd name="T15" fmla="*/ 16576054 h 602"/>
              <a:gd name="T16" fmla="*/ 38764526 w 602"/>
              <a:gd name="T17" fmla="*/ 38764526 h 602"/>
              <a:gd name="T18" fmla="*/ 38764526 w 602"/>
              <a:gd name="T19" fmla="*/ 7308970 h 602"/>
              <a:gd name="T20" fmla="*/ 7439751 w 602"/>
              <a:gd name="T21" fmla="*/ 38764526 h 602"/>
              <a:gd name="T22" fmla="*/ 38764526 w 602"/>
              <a:gd name="T23" fmla="*/ 71002968 h 602"/>
              <a:gd name="T24" fmla="*/ 71002968 w 602"/>
              <a:gd name="T25" fmla="*/ 38764526 h 602"/>
              <a:gd name="T26" fmla="*/ 61866665 w 602"/>
              <a:gd name="T27" fmla="*/ 16576054 h 60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02" h="602">
                <a:moveTo>
                  <a:pt x="297" y="601"/>
                </a:moveTo>
                <a:lnTo>
                  <a:pt x="297" y="601"/>
                </a:lnTo>
                <a:cubicBezTo>
                  <a:pt x="135" y="601"/>
                  <a:pt x="0" y="466"/>
                  <a:pt x="0" y="297"/>
                </a:cubicBezTo>
                <a:cubicBezTo>
                  <a:pt x="0" y="134"/>
                  <a:pt x="135" y="0"/>
                  <a:pt x="297" y="0"/>
                </a:cubicBezTo>
                <a:cubicBezTo>
                  <a:pt x="467" y="0"/>
                  <a:pt x="601" y="134"/>
                  <a:pt x="601" y="297"/>
                </a:cubicBezTo>
                <a:cubicBezTo>
                  <a:pt x="601" y="466"/>
                  <a:pt x="467" y="601"/>
                  <a:pt x="297" y="601"/>
                </a:cubicBezTo>
                <a:close/>
                <a:moveTo>
                  <a:pt x="474" y="127"/>
                </a:moveTo>
                <a:lnTo>
                  <a:pt x="474" y="127"/>
                </a:lnTo>
                <a:cubicBezTo>
                  <a:pt x="297" y="297"/>
                  <a:pt x="297" y="297"/>
                  <a:pt x="297" y="297"/>
                </a:cubicBezTo>
                <a:cubicBezTo>
                  <a:pt x="297" y="56"/>
                  <a:pt x="297" y="56"/>
                  <a:pt x="297" y="56"/>
                </a:cubicBezTo>
                <a:cubicBezTo>
                  <a:pt x="163" y="56"/>
                  <a:pt x="57" y="162"/>
                  <a:pt x="57" y="297"/>
                </a:cubicBezTo>
                <a:cubicBezTo>
                  <a:pt x="57" y="431"/>
                  <a:pt x="163" y="544"/>
                  <a:pt x="297" y="544"/>
                </a:cubicBezTo>
                <a:cubicBezTo>
                  <a:pt x="431" y="544"/>
                  <a:pt x="544" y="431"/>
                  <a:pt x="544" y="297"/>
                </a:cubicBezTo>
                <a:cubicBezTo>
                  <a:pt x="544" y="233"/>
                  <a:pt x="516" y="169"/>
                  <a:pt x="474" y="127"/>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solidFill>
                <a:prstClr val="black"/>
              </a:solidFill>
            </a:endParaRPr>
          </a:p>
        </p:txBody>
      </p:sp>
      <p:sp>
        <p:nvSpPr>
          <p:cNvPr id="19" name="文本框 18"/>
          <p:cNvSpPr txBox="1"/>
          <p:nvPr/>
        </p:nvSpPr>
        <p:spPr>
          <a:xfrm>
            <a:off x="953786" y="709485"/>
            <a:ext cx="9606710" cy="523220"/>
          </a:xfrm>
          <a:prstGeom prst="rect">
            <a:avLst/>
          </a:prstGeom>
          <a:noFill/>
        </p:spPr>
        <p:txBody>
          <a:bodyPr wrap="square" rtlCol="0">
            <a:spAutoFit/>
          </a:bodyPr>
          <a:lstStyle/>
          <a:p>
            <a:r>
              <a:rPr lang="zh-CN" altLang="en-US" sz="2800" dirty="0" smtClean="0">
                <a:solidFill>
                  <a:schemeClr val="bg1"/>
                </a:solidFill>
                <a:latin typeface="微软雅黑 Light" panose="020B0502040204020203" pitchFamily="34" charset="-122"/>
                <a:ea typeface="微软雅黑 Light" panose="020B0502040204020203" pitchFamily="34" charset="-122"/>
              </a:rPr>
              <a:t>使用正则表达式</a:t>
            </a:r>
            <a:r>
              <a:rPr lang="zh-CN" altLang="en-US" sz="2800" smtClean="0">
                <a:solidFill>
                  <a:schemeClr val="bg1"/>
                </a:solidFill>
                <a:latin typeface="微软雅黑 Light" panose="020B0502040204020203" pitchFamily="34" charset="-122"/>
                <a:ea typeface="微软雅黑 Light" panose="020B0502040204020203" pitchFamily="34" charset="-122"/>
              </a:rPr>
              <a:t>抽取数据</a:t>
            </a:r>
            <a:endParaRPr lang="zh-CN" altLang="en-US" sz="2800" dirty="0">
              <a:solidFill>
                <a:schemeClr val="bg1"/>
              </a:solidFill>
              <a:latin typeface="微软雅黑 Light" panose="020B0502040204020203" pitchFamily="34" charset="-122"/>
              <a:ea typeface="微软雅黑 Light" panose="020B0502040204020203" pitchFamily="34" charset="-122"/>
            </a:endParaRPr>
          </a:p>
        </p:txBody>
      </p:sp>
      <p:sp>
        <p:nvSpPr>
          <p:cNvPr id="20" name="TextBox 17"/>
          <p:cNvSpPr txBox="1"/>
          <p:nvPr/>
        </p:nvSpPr>
        <p:spPr>
          <a:xfrm>
            <a:off x="6816080" y="1844824"/>
            <a:ext cx="4968552" cy="646331"/>
          </a:xfrm>
          <a:prstGeom prst="rect">
            <a:avLst/>
          </a:prstGeom>
          <a:noFill/>
        </p:spPr>
        <p:txBody>
          <a:bodyPr wrap="square" rtlCol="0">
            <a:spAutoFit/>
          </a:bodyPr>
          <a:lstStyle/>
          <a:p>
            <a:pPr marL="342900" indent="-342900">
              <a:lnSpc>
                <a:spcPct val="150000"/>
              </a:lnSpc>
              <a:buClr>
                <a:schemeClr val="tx1"/>
              </a:buClr>
              <a:buFont typeface="Arial" charset="0"/>
              <a:buChar char="•"/>
            </a:pPr>
            <a:r>
              <a:rPr lang="zh-CN" altLang="en-US" sz="2400" dirty="0" smtClean="0">
                <a:solidFill>
                  <a:srgbClr val="942124"/>
                </a:solidFill>
                <a:latin typeface="微软雅黑 Light" panose="020B0502040204020203" pitchFamily="34" charset="-122"/>
                <a:ea typeface="微软雅黑 Light" panose="020B0502040204020203" pitchFamily="34" charset="-122"/>
              </a:rPr>
              <a:t>请尝试抽取每个课程的课程状态</a:t>
            </a:r>
            <a:endParaRPr lang="en-US" altLang="zh-CN" sz="2400" dirty="0">
              <a:solidFill>
                <a:srgbClr val="942124"/>
              </a:solidFill>
              <a:latin typeface="Microsoft YaHei Light" charset="-122"/>
              <a:ea typeface="Microsoft YaHei Light" charset="-122"/>
              <a:cs typeface="Microsoft YaHei Light" charset="-122"/>
            </a:endParaRPr>
          </a:p>
        </p:txBody>
      </p:sp>
    </p:spTree>
    <p:extLst>
      <p:ext uri="{BB962C8B-B14F-4D97-AF65-F5344CB8AC3E}">
        <p14:creationId xmlns:p14="http://schemas.microsoft.com/office/powerpoint/2010/main" xmlns="" val="1397014046"/>
      </p:ext>
    </p:extLst>
  </p:cSld>
  <p:clrMapOvr>
    <a:masterClrMapping/>
  </p:clrMapOvr>
  <p:timing>
    <p:tnLst>
      <p:par>
        <p:cTn id="1" dur="indefinite" restart="never" nodeType="tmRoot"/>
      </p:par>
    </p:tnLst>
  </p:timing>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7"/>
          <p:cNvSpPr txBox="1"/>
          <p:nvPr/>
        </p:nvSpPr>
        <p:spPr>
          <a:xfrm>
            <a:off x="491316" y="1700808"/>
            <a:ext cx="10213196" cy="1200329"/>
          </a:xfrm>
          <a:prstGeom prst="rect">
            <a:avLst/>
          </a:prstGeom>
          <a:noFill/>
        </p:spPr>
        <p:txBody>
          <a:bodyPr wrap="square" rtlCol="0">
            <a:spAutoFit/>
          </a:bodyPr>
          <a:lstStyle/>
          <a:p>
            <a:pPr marL="342900" indent="-342900">
              <a:lnSpc>
                <a:spcPct val="150000"/>
              </a:lnSpc>
              <a:buClr>
                <a:schemeClr val="tx1"/>
              </a:buClr>
              <a:buFont typeface="Arial" charset="0"/>
              <a:buChar char="•"/>
            </a:pPr>
            <a:r>
              <a:rPr lang="zh-CN" altLang="en-US" sz="2400" dirty="0" smtClean="0">
                <a:solidFill>
                  <a:prstClr val="black"/>
                </a:solidFill>
                <a:latin typeface="微软雅黑 Light" panose="020B0502040204020203" pitchFamily="34" charset="-122"/>
                <a:ea typeface="微软雅黑 Light" panose="020B0502040204020203" pitchFamily="34" charset="-122"/>
              </a:rPr>
              <a:t>网页是具有树形结构的数据，每个标签都是树形结构的一个节点</a:t>
            </a:r>
            <a:endParaRPr lang="en-US" altLang="zh-CN" sz="2400" dirty="0" smtClean="0">
              <a:solidFill>
                <a:prstClr val="black"/>
              </a:solidFill>
              <a:latin typeface="微软雅黑 Light" panose="020B0502040204020203" pitchFamily="34" charset="-122"/>
              <a:ea typeface="微软雅黑 Light" panose="020B0502040204020203" pitchFamily="34" charset="-122"/>
            </a:endParaRPr>
          </a:p>
          <a:p>
            <a:pPr marL="342900" indent="-342900">
              <a:lnSpc>
                <a:spcPct val="150000"/>
              </a:lnSpc>
              <a:buClr>
                <a:schemeClr val="tx1"/>
              </a:buClr>
              <a:buFont typeface="Arial" charset="0"/>
              <a:buChar char="•"/>
            </a:pPr>
            <a:r>
              <a:rPr lang="zh-CN" altLang="en-US" sz="2400" dirty="0" smtClean="0">
                <a:solidFill>
                  <a:prstClr val="black"/>
                </a:solidFill>
                <a:latin typeface="微软雅黑 Light" panose="020B0502040204020203" pitchFamily="34" charset="-122"/>
                <a:ea typeface="微软雅黑 Light" panose="020B0502040204020203" pitchFamily="34" charset="-122"/>
                <a:cs typeface="Microsoft YaHei Light" charset="-122"/>
              </a:rPr>
              <a:t>定位节点，找到与节点相关的数据</a:t>
            </a:r>
            <a:endParaRPr lang="en-US" altLang="zh-CN" sz="2400" dirty="0">
              <a:solidFill>
                <a:prstClr val="black"/>
              </a:solidFill>
              <a:latin typeface="Microsoft YaHei Light" charset="-122"/>
              <a:ea typeface="Microsoft YaHei Light" charset="-122"/>
              <a:cs typeface="Microsoft YaHei Light" charset="-122"/>
            </a:endParaRPr>
          </a:p>
        </p:txBody>
      </p:sp>
      <p:sp>
        <p:nvSpPr>
          <p:cNvPr id="13" name="文本框 5"/>
          <p:cNvSpPr txBox="1"/>
          <p:nvPr/>
        </p:nvSpPr>
        <p:spPr>
          <a:xfrm>
            <a:off x="911424" y="836712"/>
            <a:ext cx="2664296" cy="400110"/>
          </a:xfrm>
          <a:prstGeom prst="rect">
            <a:avLst/>
          </a:prstGeom>
          <a:noFill/>
        </p:spPr>
        <p:txBody>
          <a:bodyPr wrap="square" rtlCol="0">
            <a:spAutoFit/>
          </a:bodyPr>
          <a:lstStyle/>
          <a:p>
            <a:r>
              <a:rPr lang="zh-CN" altLang="en-US" sz="2000" dirty="0">
                <a:solidFill>
                  <a:prstClr val="white"/>
                </a:solidFill>
                <a:latin typeface="微软雅黑 Light" panose="020B0502040204020203" pitchFamily="34" charset="-122"/>
                <a:ea typeface="微软雅黑 Light" panose="020B0502040204020203" pitchFamily="34" charset="-122"/>
              </a:rPr>
              <a:t>聚类分析</a:t>
            </a:r>
          </a:p>
        </p:txBody>
      </p:sp>
      <p:sp>
        <p:nvSpPr>
          <p:cNvPr id="15" name="矩形 28"/>
          <p:cNvSpPr/>
          <p:nvPr/>
        </p:nvSpPr>
        <p:spPr>
          <a:xfrm>
            <a:off x="-18898" y="671163"/>
            <a:ext cx="510214"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
        <p:nvSpPr>
          <p:cNvPr id="16" name="矩形 4"/>
          <p:cNvSpPr/>
          <p:nvPr/>
        </p:nvSpPr>
        <p:spPr>
          <a:xfrm>
            <a:off x="479376" y="674237"/>
            <a:ext cx="5976664" cy="595228"/>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8" name="Freeform 83"/>
          <p:cNvSpPr>
            <a:spLocks noChangeArrowheads="1"/>
          </p:cNvSpPr>
          <p:nvPr/>
        </p:nvSpPr>
        <p:spPr bwMode="auto">
          <a:xfrm>
            <a:off x="92209" y="826314"/>
            <a:ext cx="288000" cy="288000"/>
          </a:xfrm>
          <a:custGeom>
            <a:avLst/>
            <a:gdLst>
              <a:gd name="T0" fmla="*/ 38764526 w 602"/>
              <a:gd name="T1" fmla="*/ 78442719 h 602"/>
              <a:gd name="T2" fmla="*/ 38764526 w 602"/>
              <a:gd name="T3" fmla="*/ 78442719 h 602"/>
              <a:gd name="T4" fmla="*/ 0 w 602"/>
              <a:gd name="T5" fmla="*/ 38764526 h 602"/>
              <a:gd name="T6" fmla="*/ 38764526 w 602"/>
              <a:gd name="T7" fmla="*/ 0 h 602"/>
              <a:gd name="T8" fmla="*/ 78442719 w 602"/>
              <a:gd name="T9" fmla="*/ 38764526 h 602"/>
              <a:gd name="T10" fmla="*/ 38764526 w 602"/>
              <a:gd name="T11" fmla="*/ 78442719 h 602"/>
              <a:gd name="T12" fmla="*/ 61866665 w 602"/>
              <a:gd name="T13" fmla="*/ 16576054 h 602"/>
              <a:gd name="T14" fmla="*/ 61866665 w 602"/>
              <a:gd name="T15" fmla="*/ 16576054 h 602"/>
              <a:gd name="T16" fmla="*/ 38764526 w 602"/>
              <a:gd name="T17" fmla="*/ 38764526 h 602"/>
              <a:gd name="T18" fmla="*/ 38764526 w 602"/>
              <a:gd name="T19" fmla="*/ 7308970 h 602"/>
              <a:gd name="T20" fmla="*/ 7439751 w 602"/>
              <a:gd name="T21" fmla="*/ 38764526 h 602"/>
              <a:gd name="T22" fmla="*/ 38764526 w 602"/>
              <a:gd name="T23" fmla="*/ 71002968 h 602"/>
              <a:gd name="T24" fmla="*/ 71002968 w 602"/>
              <a:gd name="T25" fmla="*/ 38764526 h 602"/>
              <a:gd name="T26" fmla="*/ 61866665 w 602"/>
              <a:gd name="T27" fmla="*/ 16576054 h 60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02" h="602">
                <a:moveTo>
                  <a:pt x="297" y="601"/>
                </a:moveTo>
                <a:lnTo>
                  <a:pt x="297" y="601"/>
                </a:lnTo>
                <a:cubicBezTo>
                  <a:pt x="135" y="601"/>
                  <a:pt x="0" y="466"/>
                  <a:pt x="0" y="297"/>
                </a:cubicBezTo>
                <a:cubicBezTo>
                  <a:pt x="0" y="134"/>
                  <a:pt x="135" y="0"/>
                  <a:pt x="297" y="0"/>
                </a:cubicBezTo>
                <a:cubicBezTo>
                  <a:pt x="467" y="0"/>
                  <a:pt x="601" y="134"/>
                  <a:pt x="601" y="297"/>
                </a:cubicBezTo>
                <a:cubicBezTo>
                  <a:pt x="601" y="466"/>
                  <a:pt x="467" y="601"/>
                  <a:pt x="297" y="601"/>
                </a:cubicBezTo>
                <a:close/>
                <a:moveTo>
                  <a:pt x="474" y="127"/>
                </a:moveTo>
                <a:lnTo>
                  <a:pt x="474" y="127"/>
                </a:lnTo>
                <a:cubicBezTo>
                  <a:pt x="297" y="297"/>
                  <a:pt x="297" y="297"/>
                  <a:pt x="297" y="297"/>
                </a:cubicBezTo>
                <a:cubicBezTo>
                  <a:pt x="297" y="56"/>
                  <a:pt x="297" y="56"/>
                  <a:pt x="297" y="56"/>
                </a:cubicBezTo>
                <a:cubicBezTo>
                  <a:pt x="163" y="56"/>
                  <a:pt x="57" y="162"/>
                  <a:pt x="57" y="297"/>
                </a:cubicBezTo>
                <a:cubicBezTo>
                  <a:pt x="57" y="431"/>
                  <a:pt x="163" y="544"/>
                  <a:pt x="297" y="544"/>
                </a:cubicBezTo>
                <a:cubicBezTo>
                  <a:pt x="431" y="544"/>
                  <a:pt x="544" y="431"/>
                  <a:pt x="544" y="297"/>
                </a:cubicBezTo>
                <a:cubicBezTo>
                  <a:pt x="544" y="233"/>
                  <a:pt x="516" y="169"/>
                  <a:pt x="474" y="127"/>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solidFill>
                <a:prstClr val="black"/>
              </a:solidFill>
            </a:endParaRPr>
          </a:p>
        </p:txBody>
      </p:sp>
      <p:sp>
        <p:nvSpPr>
          <p:cNvPr id="19" name="文本框 18"/>
          <p:cNvSpPr txBox="1"/>
          <p:nvPr/>
        </p:nvSpPr>
        <p:spPr>
          <a:xfrm>
            <a:off x="953786" y="709485"/>
            <a:ext cx="9606710" cy="523220"/>
          </a:xfrm>
          <a:prstGeom prst="rect">
            <a:avLst/>
          </a:prstGeom>
          <a:noFill/>
        </p:spPr>
        <p:txBody>
          <a:bodyPr wrap="square" rtlCol="0">
            <a:spAutoFit/>
          </a:bodyPr>
          <a:lstStyle/>
          <a:p>
            <a:r>
              <a:rPr lang="zh-CN" altLang="en-US" sz="2800" dirty="0" smtClean="0">
                <a:solidFill>
                  <a:schemeClr val="bg1"/>
                </a:solidFill>
                <a:latin typeface="微软雅黑 Light" panose="020B0502040204020203" pitchFamily="34" charset="-122"/>
                <a:ea typeface="微软雅黑 Light" panose="020B0502040204020203" pitchFamily="34" charset="-122"/>
              </a:rPr>
              <a:t>使用</a:t>
            </a:r>
            <a:r>
              <a:rPr lang="en-US" altLang="zh-CN" sz="2800" dirty="0" err="1" smtClean="0">
                <a:solidFill>
                  <a:schemeClr val="bg1"/>
                </a:solidFill>
                <a:latin typeface="微软雅黑 Light" panose="020B0502040204020203" pitchFamily="34" charset="-122"/>
                <a:ea typeface="微软雅黑 Light" panose="020B0502040204020203" pitchFamily="34" charset="-122"/>
              </a:rPr>
              <a:t>BeautifulSoup</a:t>
            </a:r>
            <a:r>
              <a:rPr lang="zh-CN" altLang="en-US" sz="2800" dirty="0" smtClean="0">
                <a:solidFill>
                  <a:schemeClr val="bg1"/>
                </a:solidFill>
                <a:latin typeface="微软雅黑 Light" panose="020B0502040204020203" pitchFamily="34" charset="-122"/>
                <a:ea typeface="微软雅黑 Light" panose="020B0502040204020203" pitchFamily="34" charset="-122"/>
              </a:rPr>
              <a:t>模块抽取数据</a:t>
            </a:r>
            <a:endParaRPr lang="zh-CN" altLang="en-US" sz="2800" dirty="0">
              <a:solidFill>
                <a:schemeClr val="bg1"/>
              </a:solidFill>
              <a:latin typeface="微软雅黑 Light" panose="020B0502040204020203" pitchFamily="34" charset="-122"/>
              <a:ea typeface="微软雅黑 Light" panose="020B0502040204020203" pitchFamily="34" charset="-122"/>
            </a:endParaRPr>
          </a:p>
        </p:txBody>
      </p:sp>
      <p:pic>
        <p:nvPicPr>
          <p:cNvPr id="3" name="图片 2"/>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903148" y="2901136"/>
            <a:ext cx="8433211" cy="3820173"/>
          </a:xfrm>
          <a:prstGeom prst="rect">
            <a:avLst/>
          </a:prstGeom>
        </p:spPr>
      </p:pic>
    </p:spTree>
    <p:extLst>
      <p:ext uri="{BB962C8B-B14F-4D97-AF65-F5344CB8AC3E}">
        <p14:creationId xmlns:p14="http://schemas.microsoft.com/office/powerpoint/2010/main" xmlns="" val="3898440236"/>
      </p:ext>
    </p:extLst>
  </p:cSld>
  <p:clrMapOvr>
    <a:masterClrMapping/>
  </p:clrMapOvr>
  <p:timing>
    <p:tnLst>
      <p:par>
        <p:cTn id="1" dur="indefinite" restart="never" nodeType="tmRoot"/>
      </p:par>
    </p:tnLst>
  </p:timing>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7"/>
          <p:cNvSpPr txBox="1"/>
          <p:nvPr/>
        </p:nvSpPr>
        <p:spPr>
          <a:xfrm>
            <a:off x="491316" y="1700808"/>
            <a:ext cx="10573236" cy="646331"/>
          </a:xfrm>
          <a:prstGeom prst="rect">
            <a:avLst/>
          </a:prstGeom>
          <a:noFill/>
        </p:spPr>
        <p:txBody>
          <a:bodyPr wrap="square" rtlCol="0">
            <a:spAutoFit/>
          </a:bodyPr>
          <a:lstStyle/>
          <a:p>
            <a:pPr marL="342900" indent="-342900">
              <a:lnSpc>
                <a:spcPct val="150000"/>
              </a:lnSpc>
              <a:buClr>
                <a:schemeClr val="tx1"/>
              </a:buClr>
              <a:buFont typeface="Arial" charset="0"/>
              <a:buChar char="•"/>
            </a:pPr>
            <a:r>
              <a:rPr lang="zh-CN" altLang="en-US" sz="2400" dirty="0" smtClean="0">
                <a:latin typeface="微软雅黑 Light" panose="020B0502040204020203" pitchFamily="34" charset="-122"/>
                <a:ea typeface="微软雅黑 Light" panose="020B0502040204020203" pitchFamily="34" charset="-122"/>
              </a:rPr>
              <a:t>调用 </a:t>
            </a:r>
            <a:r>
              <a:rPr lang="en-US" altLang="zh-CN" sz="2400" dirty="0" err="1" smtClean="0">
                <a:latin typeface="Monaco" charset="0"/>
                <a:ea typeface="Monaco" charset="0"/>
                <a:cs typeface="Monaco" charset="0"/>
              </a:rPr>
              <a:t>findAll</a:t>
            </a:r>
            <a:r>
              <a:rPr lang="en-US" altLang="zh-CN" sz="2400" dirty="0" smtClean="0">
                <a:latin typeface="Monaco" charset="0"/>
                <a:ea typeface="Monaco" charset="0"/>
                <a:cs typeface="Monaco" charset="0"/>
              </a:rPr>
              <a:t>()</a:t>
            </a:r>
            <a:r>
              <a:rPr lang="zh-CN" altLang="en-US" sz="2400" dirty="0" smtClean="0">
                <a:latin typeface="微软雅黑 Light" panose="020B0502040204020203" pitchFamily="34" charset="-122"/>
                <a:ea typeface="微软雅黑 Light" panose="020B0502040204020203" pitchFamily="34" charset="-122"/>
              </a:rPr>
              <a:t> 函数</a:t>
            </a:r>
            <a:r>
              <a:rPr lang="zh-CN" altLang="en-US" sz="2400" dirty="0">
                <a:latin typeface="微软雅黑 Light" panose="020B0502040204020203" pitchFamily="34" charset="-122"/>
                <a:ea typeface="微软雅黑 Light" panose="020B0502040204020203" pitchFamily="34" charset="-122"/>
              </a:rPr>
              <a:t>，去定位</a:t>
            </a:r>
            <a:r>
              <a:rPr lang="zh-CN" altLang="en-US" sz="2400" dirty="0" smtClean="0">
                <a:latin typeface="微软雅黑 Light" panose="020B0502040204020203" pitchFamily="34" charset="-122"/>
                <a:ea typeface="微软雅黑 Light" panose="020B0502040204020203" pitchFamily="34" charset="-122"/>
              </a:rPr>
              <a:t>标签 </a:t>
            </a:r>
            <a:r>
              <a:rPr lang="en-US" altLang="zh-CN" sz="2400" dirty="0" smtClean="0">
                <a:latin typeface="Monaco" charset="0"/>
                <a:ea typeface="Monaco" charset="0"/>
                <a:cs typeface="Monaco" charset="0"/>
              </a:rPr>
              <a:t>&lt;</a:t>
            </a:r>
            <a:r>
              <a:rPr lang="en-US" altLang="zh-CN" sz="2400" dirty="0">
                <a:latin typeface="Monaco" charset="0"/>
                <a:ea typeface="Monaco" charset="0"/>
                <a:cs typeface="Monaco" charset="0"/>
              </a:rPr>
              <a:t>p&gt;&lt;/p</a:t>
            </a:r>
            <a:r>
              <a:rPr lang="en-US" altLang="zh-CN" sz="2400" dirty="0" smtClean="0">
                <a:latin typeface="Monaco" charset="0"/>
                <a:ea typeface="Monaco" charset="0"/>
                <a:cs typeface="Monaco" charset="0"/>
              </a:rPr>
              <a:t>&gt;</a:t>
            </a:r>
            <a:r>
              <a:rPr lang="zh-CN" altLang="en-US" sz="2400" dirty="0" smtClean="0">
                <a:latin typeface="微软雅黑 Light" panose="020B0502040204020203" pitchFamily="34" charset="-122"/>
                <a:ea typeface="微软雅黑 Light" panose="020B0502040204020203" pitchFamily="34" charset="-122"/>
              </a:rPr>
              <a:t>，</a:t>
            </a:r>
            <a:r>
              <a:rPr lang="zh-CN" altLang="en-US" sz="2400" dirty="0">
                <a:latin typeface="微软雅黑 Light" panose="020B0502040204020203" pitchFamily="34" charset="-122"/>
                <a:ea typeface="微软雅黑 Light" panose="020B0502040204020203" pitchFamily="34" charset="-122"/>
              </a:rPr>
              <a:t>抽取所有与之相关的数据</a:t>
            </a:r>
            <a:endParaRPr lang="en-US" altLang="zh-CN" sz="2400" dirty="0">
              <a:solidFill>
                <a:prstClr val="black"/>
              </a:solidFill>
              <a:latin typeface="Microsoft YaHei Light" charset="-122"/>
              <a:ea typeface="Microsoft YaHei Light" charset="-122"/>
              <a:cs typeface="Microsoft YaHei Light" charset="-122"/>
            </a:endParaRPr>
          </a:p>
        </p:txBody>
      </p:sp>
      <p:sp>
        <p:nvSpPr>
          <p:cNvPr id="13" name="文本框 5"/>
          <p:cNvSpPr txBox="1"/>
          <p:nvPr/>
        </p:nvSpPr>
        <p:spPr>
          <a:xfrm>
            <a:off x="911424" y="836712"/>
            <a:ext cx="2664296" cy="400110"/>
          </a:xfrm>
          <a:prstGeom prst="rect">
            <a:avLst/>
          </a:prstGeom>
          <a:noFill/>
        </p:spPr>
        <p:txBody>
          <a:bodyPr wrap="square" rtlCol="0">
            <a:spAutoFit/>
          </a:bodyPr>
          <a:lstStyle/>
          <a:p>
            <a:r>
              <a:rPr lang="zh-CN" altLang="en-US" sz="2000" dirty="0">
                <a:solidFill>
                  <a:prstClr val="white"/>
                </a:solidFill>
                <a:latin typeface="微软雅黑 Light" panose="020B0502040204020203" pitchFamily="34" charset="-122"/>
                <a:ea typeface="微软雅黑 Light" panose="020B0502040204020203" pitchFamily="34" charset="-122"/>
              </a:rPr>
              <a:t>聚类分析</a:t>
            </a:r>
          </a:p>
        </p:txBody>
      </p:sp>
      <p:sp>
        <p:nvSpPr>
          <p:cNvPr id="15" name="矩形 28"/>
          <p:cNvSpPr/>
          <p:nvPr/>
        </p:nvSpPr>
        <p:spPr>
          <a:xfrm>
            <a:off x="-18898" y="671163"/>
            <a:ext cx="510214"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
        <p:nvSpPr>
          <p:cNvPr id="16" name="矩形 4"/>
          <p:cNvSpPr/>
          <p:nvPr/>
        </p:nvSpPr>
        <p:spPr>
          <a:xfrm>
            <a:off x="479376" y="674237"/>
            <a:ext cx="5976664" cy="595228"/>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8" name="Freeform 83"/>
          <p:cNvSpPr>
            <a:spLocks noChangeArrowheads="1"/>
          </p:cNvSpPr>
          <p:nvPr/>
        </p:nvSpPr>
        <p:spPr bwMode="auto">
          <a:xfrm>
            <a:off x="92209" y="826314"/>
            <a:ext cx="288000" cy="288000"/>
          </a:xfrm>
          <a:custGeom>
            <a:avLst/>
            <a:gdLst>
              <a:gd name="T0" fmla="*/ 38764526 w 602"/>
              <a:gd name="T1" fmla="*/ 78442719 h 602"/>
              <a:gd name="T2" fmla="*/ 38764526 w 602"/>
              <a:gd name="T3" fmla="*/ 78442719 h 602"/>
              <a:gd name="T4" fmla="*/ 0 w 602"/>
              <a:gd name="T5" fmla="*/ 38764526 h 602"/>
              <a:gd name="T6" fmla="*/ 38764526 w 602"/>
              <a:gd name="T7" fmla="*/ 0 h 602"/>
              <a:gd name="T8" fmla="*/ 78442719 w 602"/>
              <a:gd name="T9" fmla="*/ 38764526 h 602"/>
              <a:gd name="T10" fmla="*/ 38764526 w 602"/>
              <a:gd name="T11" fmla="*/ 78442719 h 602"/>
              <a:gd name="T12" fmla="*/ 61866665 w 602"/>
              <a:gd name="T13" fmla="*/ 16576054 h 602"/>
              <a:gd name="T14" fmla="*/ 61866665 w 602"/>
              <a:gd name="T15" fmla="*/ 16576054 h 602"/>
              <a:gd name="T16" fmla="*/ 38764526 w 602"/>
              <a:gd name="T17" fmla="*/ 38764526 h 602"/>
              <a:gd name="T18" fmla="*/ 38764526 w 602"/>
              <a:gd name="T19" fmla="*/ 7308970 h 602"/>
              <a:gd name="T20" fmla="*/ 7439751 w 602"/>
              <a:gd name="T21" fmla="*/ 38764526 h 602"/>
              <a:gd name="T22" fmla="*/ 38764526 w 602"/>
              <a:gd name="T23" fmla="*/ 71002968 h 602"/>
              <a:gd name="T24" fmla="*/ 71002968 w 602"/>
              <a:gd name="T25" fmla="*/ 38764526 h 602"/>
              <a:gd name="T26" fmla="*/ 61866665 w 602"/>
              <a:gd name="T27" fmla="*/ 16576054 h 60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02" h="602">
                <a:moveTo>
                  <a:pt x="297" y="601"/>
                </a:moveTo>
                <a:lnTo>
                  <a:pt x="297" y="601"/>
                </a:lnTo>
                <a:cubicBezTo>
                  <a:pt x="135" y="601"/>
                  <a:pt x="0" y="466"/>
                  <a:pt x="0" y="297"/>
                </a:cubicBezTo>
                <a:cubicBezTo>
                  <a:pt x="0" y="134"/>
                  <a:pt x="135" y="0"/>
                  <a:pt x="297" y="0"/>
                </a:cubicBezTo>
                <a:cubicBezTo>
                  <a:pt x="467" y="0"/>
                  <a:pt x="601" y="134"/>
                  <a:pt x="601" y="297"/>
                </a:cubicBezTo>
                <a:cubicBezTo>
                  <a:pt x="601" y="466"/>
                  <a:pt x="467" y="601"/>
                  <a:pt x="297" y="601"/>
                </a:cubicBezTo>
                <a:close/>
                <a:moveTo>
                  <a:pt x="474" y="127"/>
                </a:moveTo>
                <a:lnTo>
                  <a:pt x="474" y="127"/>
                </a:lnTo>
                <a:cubicBezTo>
                  <a:pt x="297" y="297"/>
                  <a:pt x="297" y="297"/>
                  <a:pt x="297" y="297"/>
                </a:cubicBezTo>
                <a:cubicBezTo>
                  <a:pt x="297" y="56"/>
                  <a:pt x="297" y="56"/>
                  <a:pt x="297" y="56"/>
                </a:cubicBezTo>
                <a:cubicBezTo>
                  <a:pt x="163" y="56"/>
                  <a:pt x="57" y="162"/>
                  <a:pt x="57" y="297"/>
                </a:cubicBezTo>
                <a:cubicBezTo>
                  <a:pt x="57" y="431"/>
                  <a:pt x="163" y="544"/>
                  <a:pt x="297" y="544"/>
                </a:cubicBezTo>
                <a:cubicBezTo>
                  <a:pt x="431" y="544"/>
                  <a:pt x="544" y="431"/>
                  <a:pt x="544" y="297"/>
                </a:cubicBezTo>
                <a:cubicBezTo>
                  <a:pt x="544" y="233"/>
                  <a:pt x="516" y="169"/>
                  <a:pt x="474" y="127"/>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solidFill>
                <a:prstClr val="black"/>
              </a:solidFill>
            </a:endParaRPr>
          </a:p>
        </p:txBody>
      </p:sp>
      <p:sp>
        <p:nvSpPr>
          <p:cNvPr id="19" name="文本框 18"/>
          <p:cNvSpPr txBox="1"/>
          <p:nvPr/>
        </p:nvSpPr>
        <p:spPr>
          <a:xfrm>
            <a:off x="953786" y="709485"/>
            <a:ext cx="9606710" cy="523220"/>
          </a:xfrm>
          <a:prstGeom prst="rect">
            <a:avLst/>
          </a:prstGeom>
          <a:noFill/>
        </p:spPr>
        <p:txBody>
          <a:bodyPr wrap="square" rtlCol="0">
            <a:spAutoFit/>
          </a:bodyPr>
          <a:lstStyle/>
          <a:p>
            <a:r>
              <a:rPr lang="zh-CN" altLang="en-US" sz="2800" dirty="0" smtClean="0">
                <a:solidFill>
                  <a:schemeClr val="bg1"/>
                </a:solidFill>
                <a:latin typeface="微软雅黑 Light" panose="020B0502040204020203" pitchFamily="34" charset="-122"/>
                <a:ea typeface="微软雅黑 Light" panose="020B0502040204020203" pitchFamily="34" charset="-122"/>
              </a:rPr>
              <a:t>使用</a:t>
            </a:r>
            <a:r>
              <a:rPr lang="en-US" altLang="zh-CN" sz="2800" dirty="0" err="1" smtClean="0">
                <a:solidFill>
                  <a:schemeClr val="bg1"/>
                </a:solidFill>
                <a:latin typeface="微软雅黑 Light" panose="020B0502040204020203" pitchFamily="34" charset="-122"/>
                <a:ea typeface="微软雅黑 Light" panose="020B0502040204020203" pitchFamily="34" charset="-122"/>
              </a:rPr>
              <a:t>BeautifulSoup</a:t>
            </a:r>
            <a:r>
              <a:rPr lang="zh-CN" altLang="en-US" sz="2800" dirty="0" smtClean="0">
                <a:solidFill>
                  <a:schemeClr val="bg1"/>
                </a:solidFill>
                <a:latin typeface="微软雅黑 Light" panose="020B0502040204020203" pitchFamily="34" charset="-122"/>
                <a:ea typeface="微软雅黑 Light" panose="020B0502040204020203" pitchFamily="34" charset="-122"/>
              </a:rPr>
              <a:t>模块抽取数据</a:t>
            </a:r>
            <a:endParaRPr lang="zh-CN" altLang="en-US" sz="2800" dirty="0">
              <a:solidFill>
                <a:schemeClr val="bg1"/>
              </a:solidFill>
              <a:latin typeface="微软雅黑 Light" panose="020B0502040204020203" pitchFamily="34" charset="-122"/>
              <a:ea typeface="微软雅黑 Light" panose="020B0502040204020203" pitchFamily="34" charset="-122"/>
            </a:endParaRPr>
          </a:p>
        </p:txBody>
      </p:sp>
      <p:pic>
        <p:nvPicPr>
          <p:cNvPr id="2" name="图片 1"/>
          <p:cNvPicPr>
            <a:picLocks noChangeAspect="1"/>
          </p:cNvPicPr>
          <p:nvPr/>
        </p:nvPicPr>
        <p:blipFill rotWithShape="1">
          <a:blip r:embed="rId3">
            <a:extLst>
              <a:ext uri="{28A0092B-C50C-407E-A947-70E740481C1C}">
                <a14:useLocalDpi xmlns:a14="http://schemas.microsoft.com/office/drawing/2010/main" xmlns="" val="0"/>
              </a:ext>
            </a:extLst>
          </a:blip>
          <a:srcRect b="76785"/>
          <a:stretch/>
        </p:blipFill>
        <p:spPr>
          <a:xfrm>
            <a:off x="906632" y="2497833"/>
            <a:ext cx="8485341" cy="1182613"/>
          </a:xfrm>
          <a:prstGeom prst="rect">
            <a:avLst/>
          </a:prstGeom>
        </p:spPr>
      </p:pic>
      <p:pic>
        <p:nvPicPr>
          <p:cNvPr id="10" name="图片 9"/>
          <p:cNvPicPr>
            <a:picLocks noChangeAspect="1"/>
          </p:cNvPicPr>
          <p:nvPr/>
        </p:nvPicPr>
        <p:blipFill rotWithShape="1">
          <a:blip r:embed="rId3">
            <a:extLst>
              <a:ext uri="{28A0092B-C50C-407E-A947-70E740481C1C}">
                <a14:useLocalDpi xmlns:a14="http://schemas.microsoft.com/office/drawing/2010/main" xmlns="" val="0"/>
              </a:ext>
            </a:extLst>
          </a:blip>
          <a:srcRect l="-427" t="30043" r="427" b="-437"/>
          <a:stretch/>
        </p:blipFill>
        <p:spPr>
          <a:xfrm>
            <a:off x="906633" y="3680446"/>
            <a:ext cx="7404100" cy="3129027"/>
          </a:xfrm>
          <a:prstGeom prst="rect">
            <a:avLst/>
          </a:prstGeom>
        </p:spPr>
      </p:pic>
    </p:spTree>
    <p:extLst>
      <p:ext uri="{BB962C8B-B14F-4D97-AF65-F5344CB8AC3E}">
        <p14:creationId xmlns:p14="http://schemas.microsoft.com/office/powerpoint/2010/main" xmlns="" val="1406434144"/>
      </p:ext>
    </p:extLst>
  </p:cSld>
  <p:clrMapOvr>
    <a:masterClrMapping/>
  </p:clrMapOvr>
  <p:timing>
    <p:tnLst>
      <p:par>
        <p:cTn id="1" dur="indefinite" restart="never" nodeType="tmRoot"/>
      </p:par>
    </p:tnLst>
  </p:timing>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7"/>
          <p:cNvSpPr txBox="1"/>
          <p:nvPr/>
        </p:nvSpPr>
        <p:spPr>
          <a:xfrm>
            <a:off x="491316" y="1700808"/>
            <a:ext cx="10573236" cy="646331"/>
          </a:xfrm>
          <a:prstGeom prst="rect">
            <a:avLst/>
          </a:prstGeom>
          <a:noFill/>
        </p:spPr>
        <p:txBody>
          <a:bodyPr wrap="square" rtlCol="0">
            <a:spAutoFit/>
          </a:bodyPr>
          <a:lstStyle/>
          <a:p>
            <a:pPr marL="342900" indent="-342900">
              <a:lnSpc>
                <a:spcPct val="150000"/>
              </a:lnSpc>
              <a:buClr>
                <a:schemeClr val="tx1"/>
              </a:buClr>
              <a:buFont typeface="Arial" charset="0"/>
              <a:buChar char="•"/>
            </a:pPr>
            <a:r>
              <a:rPr lang="zh-CN" altLang="en-US" sz="2400" dirty="0" smtClean="0">
                <a:latin typeface="微软雅黑 Light" panose="020B0502040204020203" pitchFamily="34" charset="-122"/>
                <a:ea typeface="微软雅黑 Light" panose="020B0502040204020203" pitchFamily="34" charset="-122"/>
              </a:rPr>
              <a:t>进一步确定标签属性</a:t>
            </a:r>
            <a:r>
              <a:rPr lang="en-US" altLang="zh-CN" sz="2400" dirty="0" smtClean="0">
                <a:latin typeface="Monaco" charset="0"/>
                <a:ea typeface="Monaco" charset="0"/>
                <a:cs typeface="Monaco" charset="0"/>
              </a:rPr>
              <a:t>class</a:t>
            </a:r>
            <a:r>
              <a:rPr lang="zh-CN" altLang="en-US" sz="2400" dirty="0" smtClean="0">
                <a:latin typeface="微软雅黑 Light" panose="020B0502040204020203" pitchFamily="34" charset="-122"/>
                <a:ea typeface="微软雅黑 Light" panose="020B0502040204020203" pitchFamily="34" charset="-122"/>
              </a:rPr>
              <a:t>值为</a:t>
            </a:r>
            <a:r>
              <a:rPr lang="en-US" altLang="zh-CN" sz="2400" dirty="0" smtClean="0">
                <a:latin typeface="Monaco" charset="0"/>
                <a:ea typeface="Monaco" charset="0"/>
                <a:cs typeface="Monaco" charset="0"/>
              </a:rPr>
              <a:t>title</a:t>
            </a:r>
            <a:endParaRPr lang="en-US" altLang="zh-CN" sz="2400" dirty="0">
              <a:solidFill>
                <a:prstClr val="black"/>
              </a:solidFill>
              <a:latin typeface="Monaco" charset="0"/>
              <a:ea typeface="Monaco" charset="0"/>
              <a:cs typeface="Monaco" charset="0"/>
            </a:endParaRPr>
          </a:p>
        </p:txBody>
      </p:sp>
      <p:sp>
        <p:nvSpPr>
          <p:cNvPr id="13" name="文本框 5"/>
          <p:cNvSpPr txBox="1"/>
          <p:nvPr/>
        </p:nvSpPr>
        <p:spPr>
          <a:xfrm>
            <a:off x="911424" y="836712"/>
            <a:ext cx="2664296" cy="400110"/>
          </a:xfrm>
          <a:prstGeom prst="rect">
            <a:avLst/>
          </a:prstGeom>
          <a:noFill/>
        </p:spPr>
        <p:txBody>
          <a:bodyPr wrap="square" rtlCol="0">
            <a:spAutoFit/>
          </a:bodyPr>
          <a:lstStyle/>
          <a:p>
            <a:r>
              <a:rPr lang="zh-CN" altLang="en-US" sz="2000" dirty="0">
                <a:solidFill>
                  <a:prstClr val="white"/>
                </a:solidFill>
                <a:latin typeface="微软雅黑 Light" panose="020B0502040204020203" pitchFamily="34" charset="-122"/>
                <a:ea typeface="微软雅黑 Light" panose="020B0502040204020203" pitchFamily="34" charset="-122"/>
              </a:rPr>
              <a:t>聚类分析</a:t>
            </a:r>
          </a:p>
        </p:txBody>
      </p:sp>
      <p:sp>
        <p:nvSpPr>
          <p:cNvPr id="15" name="矩形 28"/>
          <p:cNvSpPr/>
          <p:nvPr/>
        </p:nvSpPr>
        <p:spPr>
          <a:xfrm>
            <a:off x="-18898" y="671163"/>
            <a:ext cx="510214"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
        <p:nvSpPr>
          <p:cNvPr id="16" name="矩形 4"/>
          <p:cNvSpPr/>
          <p:nvPr/>
        </p:nvSpPr>
        <p:spPr>
          <a:xfrm>
            <a:off x="479376" y="674237"/>
            <a:ext cx="5976664" cy="595228"/>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8" name="Freeform 83"/>
          <p:cNvSpPr>
            <a:spLocks noChangeArrowheads="1"/>
          </p:cNvSpPr>
          <p:nvPr/>
        </p:nvSpPr>
        <p:spPr bwMode="auto">
          <a:xfrm>
            <a:off x="92209" y="826314"/>
            <a:ext cx="288000" cy="288000"/>
          </a:xfrm>
          <a:custGeom>
            <a:avLst/>
            <a:gdLst>
              <a:gd name="T0" fmla="*/ 38764526 w 602"/>
              <a:gd name="T1" fmla="*/ 78442719 h 602"/>
              <a:gd name="T2" fmla="*/ 38764526 w 602"/>
              <a:gd name="T3" fmla="*/ 78442719 h 602"/>
              <a:gd name="T4" fmla="*/ 0 w 602"/>
              <a:gd name="T5" fmla="*/ 38764526 h 602"/>
              <a:gd name="T6" fmla="*/ 38764526 w 602"/>
              <a:gd name="T7" fmla="*/ 0 h 602"/>
              <a:gd name="T8" fmla="*/ 78442719 w 602"/>
              <a:gd name="T9" fmla="*/ 38764526 h 602"/>
              <a:gd name="T10" fmla="*/ 38764526 w 602"/>
              <a:gd name="T11" fmla="*/ 78442719 h 602"/>
              <a:gd name="T12" fmla="*/ 61866665 w 602"/>
              <a:gd name="T13" fmla="*/ 16576054 h 602"/>
              <a:gd name="T14" fmla="*/ 61866665 w 602"/>
              <a:gd name="T15" fmla="*/ 16576054 h 602"/>
              <a:gd name="T16" fmla="*/ 38764526 w 602"/>
              <a:gd name="T17" fmla="*/ 38764526 h 602"/>
              <a:gd name="T18" fmla="*/ 38764526 w 602"/>
              <a:gd name="T19" fmla="*/ 7308970 h 602"/>
              <a:gd name="T20" fmla="*/ 7439751 w 602"/>
              <a:gd name="T21" fmla="*/ 38764526 h 602"/>
              <a:gd name="T22" fmla="*/ 38764526 w 602"/>
              <a:gd name="T23" fmla="*/ 71002968 h 602"/>
              <a:gd name="T24" fmla="*/ 71002968 w 602"/>
              <a:gd name="T25" fmla="*/ 38764526 h 602"/>
              <a:gd name="T26" fmla="*/ 61866665 w 602"/>
              <a:gd name="T27" fmla="*/ 16576054 h 60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02" h="602">
                <a:moveTo>
                  <a:pt x="297" y="601"/>
                </a:moveTo>
                <a:lnTo>
                  <a:pt x="297" y="601"/>
                </a:lnTo>
                <a:cubicBezTo>
                  <a:pt x="135" y="601"/>
                  <a:pt x="0" y="466"/>
                  <a:pt x="0" y="297"/>
                </a:cubicBezTo>
                <a:cubicBezTo>
                  <a:pt x="0" y="134"/>
                  <a:pt x="135" y="0"/>
                  <a:pt x="297" y="0"/>
                </a:cubicBezTo>
                <a:cubicBezTo>
                  <a:pt x="467" y="0"/>
                  <a:pt x="601" y="134"/>
                  <a:pt x="601" y="297"/>
                </a:cubicBezTo>
                <a:cubicBezTo>
                  <a:pt x="601" y="466"/>
                  <a:pt x="467" y="601"/>
                  <a:pt x="297" y="601"/>
                </a:cubicBezTo>
                <a:close/>
                <a:moveTo>
                  <a:pt x="474" y="127"/>
                </a:moveTo>
                <a:lnTo>
                  <a:pt x="474" y="127"/>
                </a:lnTo>
                <a:cubicBezTo>
                  <a:pt x="297" y="297"/>
                  <a:pt x="297" y="297"/>
                  <a:pt x="297" y="297"/>
                </a:cubicBezTo>
                <a:cubicBezTo>
                  <a:pt x="297" y="56"/>
                  <a:pt x="297" y="56"/>
                  <a:pt x="297" y="56"/>
                </a:cubicBezTo>
                <a:cubicBezTo>
                  <a:pt x="163" y="56"/>
                  <a:pt x="57" y="162"/>
                  <a:pt x="57" y="297"/>
                </a:cubicBezTo>
                <a:cubicBezTo>
                  <a:pt x="57" y="431"/>
                  <a:pt x="163" y="544"/>
                  <a:pt x="297" y="544"/>
                </a:cubicBezTo>
                <a:cubicBezTo>
                  <a:pt x="431" y="544"/>
                  <a:pt x="544" y="431"/>
                  <a:pt x="544" y="297"/>
                </a:cubicBezTo>
                <a:cubicBezTo>
                  <a:pt x="544" y="233"/>
                  <a:pt x="516" y="169"/>
                  <a:pt x="474" y="127"/>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solidFill>
                <a:prstClr val="black"/>
              </a:solidFill>
            </a:endParaRPr>
          </a:p>
        </p:txBody>
      </p:sp>
      <p:sp>
        <p:nvSpPr>
          <p:cNvPr id="19" name="文本框 18"/>
          <p:cNvSpPr txBox="1"/>
          <p:nvPr/>
        </p:nvSpPr>
        <p:spPr>
          <a:xfrm>
            <a:off x="953786" y="709485"/>
            <a:ext cx="9606710" cy="523220"/>
          </a:xfrm>
          <a:prstGeom prst="rect">
            <a:avLst/>
          </a:prstGeom>
          <a:noFill/>
        </p:spPr>
        <p:txBody>
          <a:bodyPr wrap="square" rtlCol="0">
            <a:spAutoFit/>
          </a:bodyPr>
          <a:lstStyle/>
          <a:p>
            <a:r>
              <a:rPr lang="zh-CN" altLang="en-US" sz="2800" dirty="0" smtClean="0">
                <a:solidFill>
                  <a:schemeClr val="bg1"/>
                </a:solidFill>
                <a:latin typeface="微软雅黑 Light" panose="020B0502040204020203" pitchFamily="34" charset="-122"/>
                <a:ea typeface="微软雅黑 Light" panose="020B0502040204020203" pitchFamily="34" charset="-122"/>
              </a:rPr>
              <a:t>使用</a:t>
            </a:r>
            <a:r>
              <a:rPr lang="en-US" altLang="zh-CN" sz="2800" dirty="0" err="1" smtClean="0">
                <a:solidFill>
                  <a:schemeClr val="bg1"/>
                </a:solidFill>
                <a:latin typeface="微软雅黑 Light" panose="020B0502040204020203" pitchFamily="34" charset="-122"/>
                <a:ea typeface="微软雅黑 Light" panose="020B0502040204020203" pitchFamily="34" charset="-122"/>
              </a:rPr>
              <a:t>BeautifulSoup</a:t>
            </a:r>
            <a:r>
              <a:rPr lang="zh-CN" altLang="en-US" sz="2800" dirty="0" smtClean="0">
                <a:solidFill>
                  <a:schemeClr val="bg1"/>
                </a:solidFill>
                <a:latin typeface="微软雅黑 Light" panose="020B0502040204020203" pitchFamily="34" charset="-122"/>
                <a:ea typeface="微软雅黑 Light" panose="020B0502040204020203" pitchFamily="34" charset="-122"/>
              </a:rPr>
              <a:t>模块抽取数据</a:t>
            </a:r>
            <a:endParaRPr lang="zh-CN" altLang="en-US" sz="2800" dirty="0">
              <a:solidFill>
                <a:schemeClr val="bg1"/>
              </a:solidFill>
              <a:latin typeface="微软雅黑 Light" panose="020B0502040204020203" pitchFamily="34" charset="-122"/>
              <a:ea typeface="微软雅黑 Light" panose="020B0502040204020203" pitchFamily="34" charset="-122"/>
            </a:endParaRPr>
          </a:p>
        </p:txBody>
      </p:sp>
      <p:pic>
        <p:nvPicPr>
          <p:cNvPr id="5" name="图片 4"/>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911422" y="2757558"/>
            <a:ext cx="8712969" cy="2346374"/>
          </a:xfrm>
          <a:prstGeom prst="rect">
            <a:avLst/>
          </a:prstGeom>
        </p:spPr>
      </p:pic>
    </p:spTree>
    <p:extLst>
      <p:ext uri="{BB962C8B-B14F-4D97-AF65-F5344CB8AC3E}">
        <p14:creationId xmlns:p14="http://schemas.microsoft.com/office/powerpoint/2010/main" xmlns="" val="218475477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14280" y="1772816"/>
            <a:ext cx="11010312" cy="4176463"/>
          </a:xfrm>
        </p:spPr>
        <p:txBody>
          <a:bodyPr>
            <a:normAutofit/>
          </a:bodyPr>
          <a:lstStyle/>
          <a:p>
            <a:pPr>
              <a:lnSpc>
                <a:spcPct val="150000"/>
              </a:lnSpc>
            </a:pPr>
            <a:r>
              <a:rPr kumimoji="1" lang="zh-CN" altLang="en-US" sz="2400" dirty="0"/>
              <a:t>变量名必须是大小写英文字母、数字或下</a:t>
            </a:r>
            <a:r>
              <a:rPr kumimoji="1" lang="zh-CN" altLang="en-US" sz="2400" dirty="0" smtClean="0"/>
              <a:t>划线 </a:t>
            </a:r>
            <a:r>
              <a:rPr kumimoji="1" lang="en-US" altLang="zh-CN" sz="2400" dirty="0" smtClean="0">
                <a:latin typeface="Monaco" charset="0"/>
                <a:ea typeface="Monaco" charset="0"/>
                <a:cs typeface="Monaco" charset="0"/>
              </a:rPr>
              <a:t>_</a:t>
            </a:r>
            <a:r>
              <a:rPr kumimoji="1" lang="zh-CN" altLang="en-US" sz="2400" dirty="0" smtClean="0">
                <a:latin typeface="Monaco" charset="0"/>
                <a:ea typeface="Monaco" charset="0"/>
                <a:cs typeface="Monaco" charset="0"/>
              </a:rPr>
              <a:t> </a:t>
            </a:r>
            <a:r>
              <a:rPr kumimoji="1" lang="zh-CN" altLang="en-US" sz="2400" dirty="0" smtClean="0"/>
              <a:t>的</a:t>
            </a:r>
            <a:r>
              <a:rPr kumimoji="1" lang="zh-CN" altLang="en-US" sz="2400" dirty="0"/>
              <a:t>组合，不能用数字开头，并且对大小写</a:t>
            </a:r>
            <a:r>
              <a:rPr kumimoji="1" lang="zh-CN" altLang="en-US" sz="2400" dirty="0" smtClean="0"/>
              <a:t>敏感</a:t>
            </a:r>
            <a:endParaRPr kumimoji="1" lang="en-US" altLang="zh-CN" sz="2400" dirty="0" smtClean="0"/>
          </a:p>
          <a:p>
            <a:pPr>
              <a:lnSpc>
                <a:spcPct val="150000"/>
              </a:lnSpc>
            </a:pPr>
            <a:r>
              <a:rPr kumimoji="1" lang="zh-CN" altLang="en-US" sz="2400" dirty="0"/>
              <a:t>关键字不能用于命名</a:t>
            </a:r>
            <a:r>
              <a:rPr kumimoji="1" lang="zh-CN" altLang="en-US" sz="2400" dirty="0" smtClean="0"/>
              <a:t>变量 （</a:t>
            </a:r>
            <a:r>
              <a:rPr kumimoji="1" lang="en-US" altLang="zh-CN" sz="2400" dirty="0" smtClean="0"/>
              <a:t>31</a:t>
            </a:r>
            <a:r>
              <a:rPr kumimoji="1" lang="zh-CN" altLang="en-US" sz="2400" dirty="0" smtClean="0"/>
              <a:t>个），如</a:t>
            </a:r>
            <a:r>
              <a:rPr kumimoji="1" lang="en-US" altLang="zh-CN" sz="2400" dirty="0" smtClean="0">
                <a:latin typeface="Monaco" charset="0"/>
                <a:ea typeface="Monaco" charset="0"/>
                <a:cs typeface="Monaco" charset="0"/>
              </a:rPr>
              <a:t>and</a:t>
            </a:r>
            <a:r>
              <a:rPr kumimoji="1" lang="zh-CN" altLang="en-US" sz="2400" dirty="0">
                <a:latin typeface="Monaco" charset="0"/>
                <a:ea typeface="Monaco" charset="0"/>
                <a:cs typeface="Monaco" charset="0"/>
              </a:rPr>
              <a:t>、</a:t>
            </a:r>
            <a:r>
              <a:rPr kumimoji="1" lang="en-US" altLang="zh-CN" sz="2400" dirty="0">
                <a:latin typeface="Monaco" charset="0"/>
                <a:ea typeface="Monaco" charset="0"/>
                <a:cs typeface="Monaco" charset="0"/>
              </a:rPr>
              <a:t>as</a:t>
            </a:r>
            <a:r>
              <a:rPr kumimoji="1" lang="zh-CN" altLang="en-US" sz="2400" dirty="0">
                <a:latin typeface="Monaco" charset="0"/>
                <a:ea typeface="Monaco" charset="0"/>
                <a:cs typeface="Monaco" charset="0"/>
              </a:rPr>
              <a:t>、</a:t>
            </a:r>
            <a:r>
              <a:rPr kumimoji="1" lang="en-US" altLang="zh-CN" sz="2400" dirty="0">
                <a:latin typeface="Monaco" charset="0"/>
                <a:ea typeface="Monaco" charset="0"/>
                <a:cs typeface="Monaco" charset="0"/>
              </a:rPr>
              <a:t>assert</a:t>
            </a:r>
            <a:r>
              <a:rPr kumimoji="1" lang="zh-CN" altLang="en-US" sz="2400" dirty="0">
                <a:latin typeface="Monaco" charset="0"/>
                <a:ea typeface="Monaco" charset="0"/>
                <a:cs typeface="Monaco" charset="0"/>
              </a:rPr>
              <a:t>、</a:t>
            </a:r>
            <a:r>
              <a:rPr kumimoji="1" lang="en-US" altLang="zh-CN" sz="2400" dirty="0">
                <a:latin typeface="Monaco" charset="0"/>
                <a:ea typeface="Monaco" charset="0"/>
                <a:cs typeface="Monaco" charset="0"/>
              </a:rPr>
              <a:t>break</a:t>
            </a:r>
            <a:r>
              <a:rPr kumimoji="1" lang="zh-CN" altLang="en-US" sz="2400" dirty="0">
                <a:latin typeface="Monaco" charset="0"/>
                <a:ea typeface="Monaco" charset="0"/>
                <a:cs typeface="Monaco" charset="0"/>
              </a:rPr>
              <a:t>、</a:t>
            </a:r>
            <a:r>
              <a:rPr kumimoji="1" lang="en-US" altLang="zh-CN" sz="2400" dirty="0">
                <a:latin typeface="Monaco" charset="0"/>
                <a:ea typeface="Monaco" charset="0"/>
                <a:cs typeface="Monaco" charset="0"/>
              </a:rPr>
              <a:t>class</a:t>
            </a:r>
            <a:r>
              <a:rPr kumimoji="1" lang="zh-CN" altLang="en-US" sz="2400" dirty="0">
                <a:latin typeface="Monaco" charset="0"/>
                <a:ea typeface="Monaco" charset="0"/>
                <a:cs typeface="Monaco" charset="0"/>
              </a:rPr>
              <a:t>、</a:t>
            </a:r>
            <a:r>
              <a:rPr kumimoji="1" lang="en-US" altLang="zh-CN" sz="2400" dirty="0">
                <a:latin typeface="Monaco" charset="0"/>
                <a:ea typeface="Monaco" charset="0"/>
                <a:cs typeface="Monaco" charset="0"/>
              </a:rPr>
              <a:t>continue</a:t>
            </a:r>
            <a:r>
              <a:rPr kumimoji="1" lang="zh-CN" altLang="en-US" sz="2400" dirty="0">
                <a:latin typeface="Monaco" charset="0"/>
                <a:ea typeface="Monaco" charset="0"/>
                <a:cs typeface="Monaco" charset="0"/>
              </a:rPr>
              <a:t>、</a:t>
            </a:r>
            <a:r>
              <a:rPr kumimoji="1" lang="en-US" altLang="zh-CN" sz="2400" dirty="0" err="1">
                <a:latin typeface="Monaco" charset="0"/>
                <a:ea typeface="Monaco" charset="0"/>
                <a:cs typeface="Monaco" charset="0"/>
              </a:rPr>
              <a:t>def</a:t>
            </a:r>
            <a:r>
              <a:rPr kumimoji="1" lang="zh-CN" altLang="en-US" sz="2400" dirty="0">
                <a:latin typeface="Monaco" charset="0"/>
                <a:ea typeface="Monaco" charset="0"/>
                <a:cs typeface="Monaco" charset="0"/>
              </a:rPr>
              <a:t>、</a:t>
            </a:r>
            <a:r>
              <a:rPr kumimoji="1" lang="en-US" altLang="zh-CN" sz="2400" dirty="0">
                <a:latin typeface="Monaco" charset="0"/>
                <a:ea typeface="Monaco" charset="0"/>
                <a:cs typeface="Monaco" charset="0"/>
              </a:rPr>
              <a:t>del</a:t>
            </a:r>
            <a:r>
              <a:rPr kumimoji="1" lang="zh-CN" altLang="en-US" sz="2400" dirty="0"/>
              <a:t>等</a:t>
            </a:r>
          </a:p>
        </p:txBody>
      </p:sp>
      <p:sp>
        <p:nvSpPr>
          <p:cNvPr id="5" name="矩形 28"/>
          <p:cNvSpPr/>
          <p:nvPr/>
        </p:nvSpPr>
        <p:spPr>
          <a:xfrm>
            <a:off x="-18898" y="671163"/>
            <a:ext cx="510214"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
        <p:nvSpPr>
          <p:cNvPr id="7" name="矩形 6"/>
          <p:cNvSpPr/>
          <p:nvPr/>
        </p:nvSpPr>
        <p:spPr>
          <a:xfrm>
            <a:off x="479376" y="671163"/>
            <a:ext cx="3096344" cy="598302"/>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8" name="Freeform 83"/>
          <p:cNvSpPr>
            <a:spLocks noChangeArrowheads="1"/>
          </p:cNvSpPr>
          <p:nvPr/>
        </p:nvSpPr>
        <p:spPr bwMode="auto">
          <a:xfrm>
            <a:off x="92209" y="826314"/>
            <a:ext cx="288000" cy="288000"/>
          </a:xfrm>
          <a:custGeom>
            <a:avLst/>
            <a:gdLst>
              <a:gd name="T0" fmla="*/ 38764526 w 602"/>
              <a:gd name="T1" fmla="*/ 78442719 h 602"/>
              <a:gd name="T2" fmla="*/ 38764526 w 602"/>
              <a:gd name="T3" fmla="*/ 78442719 h 602"/>
              <a:gd name="T4" fmla="*/ 0 w 602"/>
              <a:gd name="T5" fmla="*/ 38764526 h 602"/>
              <a:gd name="T6" fmla="*/ 38764526 w 602"/>
              <a:gd name="T7" fmla="*/ 0 h 602"/>
              <a:gd name="T8" fmla="*/ 78442719 w 602"/>
              <a:gd name="T9" fmla="*/ 38764526 h 602"/>
              <a:gd name="T10" fmla="*/ 38764526 w 602"/>
              <a:gd name="T11" fmla="*/ 78442719 h 602"/>
              <a:gd name="T12" fmla="*/ 61866665 w 602"/>
              <a:gd name="T13" fmla="*/ 16576054 h 602"/>
              <a:gd name="T14" fmla="*/ 61866665 w 602"/>
              <a:gd name="T15" fmla="*/ 16576054 h 602"/>
              <a:gd name="T16" fmla="*/ 38764526 w 602"/>
              <a:gd name="T17" fmla="*/ 38764526 h 602"/>
              <a:gd name="T18" fmla="*/ 38764526 w 602"/>
              <a:gd name="T19" fmla="*/ 7308970 h 602"/>
              <a:gd name="T20" fmla="*/ 7439751 w 602"/>
              <a:gd name="T21" fmla="*/ 38764526 h 602"/>
              <a:gd name="T22" fmla="*/ 38764526 w 602"/>
              <a:gd name="T23" fmla="*/ 71002968 h 602"/>
              <a:gd name="T24" fmla="*/ 71002968 w 602"/>
              <a:gd name="T25" fmla="*/ 38764526 h 602"/>
              <a:gd name="T26" fmla="*/ 61866665 w 602"/>
              <a:gd name="T27" fmla="*/ 16576054 h 60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02" h="602">
                <a:moveTo>
                  <a:pt x="297" y="601"/>
                </a:moveTo>
                <a:lnTo>
                  <a:pt x="297" y="601"/>
                </a:lnTo>
                <a:cubicBezTo>
                  <a:pt x="135" y="601"/>
                  <a:pt x="0" y="466"/>
                  <a:pt x="0" y="297"/>
                </a:cubicBezTo>
                <a:cubicBezTo>
                  <a:pt x="0" y="134"/>
                  <a:pt x="135" y="0"/>
                  <a:pt x="297" y="0"/>
                </a:cubicBezTo>
                <a:cubicBezTo>
                  <a:pt x="467" y="0"/>
                  <a:pt x="601" y="134"/>
                  <a:pt x="601" y="297"/>
                </a:cubicBezTo>
                <a:cubicBezTo>
                  <a:pt x="601" y="466"/>
                  <a:pt x="467" y="601"/>
                  <a:pt x="297" y="601"/>
                </a:cubicBezTo>
                <a:close/>
                <a:moveTo>
                  <a:pt x="474" y="127"/>
                </a:moveTo>
                <a:lnTo>
                  <a:pt x="474" y="127"/>
                </a:lnTo>
                <a:cubicBezTo>
                  <a:pt x="297" y="297"/>
                  <a:pt x="297" y="297"/>
                  <a:pt x="297" y="297"/>
                </a:cubicBezTo>
                <a:cubicBezTo>
                  <a:pt x="297" y="56"/>
                  <a:pt x="297" y="56"/>
                  <a:pt x="297" y="56"/>
                </a:cubicBezTo>
                <a:cubicBezTo>
                  <a:pt x="163" y="56"/>
                  <a:pt x="57" y="162"/>
                  <a:pt x="57" y="297"/>
                </a:cubicBezTo>
                <a:cubicBezTo>
                  <a:pt x="57" y="431"/>
                  <a:pt x="163" y="544"/>
                  <a:pt x="297" y="544"/>
                </a:cubicBezTo>
                <a:cubicBezTo>
                  <a:pt x="431" y="544"/>
                  <a:pt x="544" y="431"/>
                  <a:pt x="544" y="297"/>
                </a:cubicBezTo>
                <a:cubicBezTo>
                  <a:pt x="544" y="233"/>
                  <a:pt x="516" y="169"/>
                  <a:pt x="474" y="127"/>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solidFill>
                <a:prstClr val="black"/>
              </a:solidFill>
            </a:endParaRPr>
          </a:p>
        </p:txBody>
      </p:sp>
      <p:sp>
        <p:nvSpPr>
          <p:cNvPr id="9" name="文本框 5"/>
          <p:cNvSpPr txBox="1"/>
          <p:nvPr/>
        </p:nvSpPr>
        <p:spPr>
          <a:xfrm>
            <a:off x="953786" y="709485"/>
            <a:ext cx="3774062" cy="523220"/>
          </a:xfrm>
          <a:prstGeom prst="rect">
            <a:avLst/>
          </a:prstGeom>
          <a:noFill/>
        </p:spPr>
        <p:txBody>
          <a:bodyPr wrap="square" rtlCol="0">
            <a:spAutoFit/>
          </a:bodyPr>
          <a:lstStyle/>
          <a:p>
            <a:r>
              <a:rPr lang="zh-CN" altLang="en-US" sz="2800" dirty="0" smtClean="0">
                <a:solidFill>
                  <a:prstClr val="white"/>
                </a:solidFill>
                <a:latin typeface="微软雅黑 Light" panose="020B0502040204020203" pitchFamily="34" charset="-122"/>
                <a:ea typeface="微软雅黑 Light" panose="020B0502040204020203" pitchFamily="34" charset="-122"/>
              </a:rPr>
              <a:t>变量命名规则</a:t>
            </a:r>
            <a:endParaRPr lang="zh-CN" altLang="en-US" sz="2800" dirty="0">
              <a:solidFill>
                <a:prstClr val="white"/>
              </a:solidFill>
              <a:latin typeface="微软雅黑 Light" panose="020B0502040204020203" pitchFamily="34" charset="-122"/>
              <a:ea typeface="微软雅黑 Light" panose="020B0502040204020203" pitchFamily="34" charset="-122"/>
            </a:endParaRPr>
          </a:p>
        </p:txBody>
      </p:sp>
      <p:pic>
        <p:nvPicPr>
          <p:cNvPr id="3" name="图片 2"/>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2783632" y="4149080"/>
            <a:ext cx="7020780" cy="2064935"/>
          </a:xfrm>
          <a:prstGeom prst="rect">
            <a:avLst/>
          </a:prstGeom>
        </p:spPr>
      </p:pic>
      <p:sp>
        <p:nvSpPr>
          <p:cNvPr id="4" name="日期占位符 3"/>
          <p:cNvSpPr>
            <a:spLocks noGrp="1"/>
          </p:cNvSpPr>
          <p:nvPr>
            <p:ph type="dt" sz="half" idx="10"/>
          </p:nvPr>
        </p:nvSpPr>
        <p:spPr/>
        <p:txBody>
          <a:bodyPr/>
          <a:lstStyle/>
          <a:p>
            <a:fld id="{F3233E11-EA0E-48D4-A931-0452207AE0F7}" type="datetime1">
              <a:rPr lang="zh-CN" altLang="en-US" smtClean="0"/>
              <a:pPr/>
              <a:t>2019/9/8</a:t>
            </a:fld>
            <a:endParaRPr lang="zh-CN" altLang="en-US"/>
          </a:p>
        </p:txBody>
      </p:sp>
      <p:sp>
        <p:nvSpPr>
          <p:cNvPr id="6" name="灯片编号占位符 5"/>
          <p:cNvSpPr>
            <a:spLocks noGrp="1"/>
          </p:cNvSpPr>
          <p:nvPr>
            <p:ph type="sldNum" sz="quarter" idx="12"/>
          </p:nvPr>
        </p:nvSpPr>
        <p:spPr/>
        <p:txBody>
          <a:bodyPr/>
          <a:lstStyle/>
          <a:p>
            <a:fld id="{370D8578-DDD4-487D-A316-C8E65CC577E1}" type="slidenum">
              <a:rPr lang="zh-CN" altLang="en-US" smtClean="0"/>
              <a:pPr/>
              <a:t>34</a:t>
            </a:fld>
            <a:endParaRPr lang="zh-CN" altLang="en-US"/>
          </a:p>
        </p:txBody>
      </p:sp>
    </p:spTree>
    <p:extLst>
      <p:ext uri="{BB962C8B-B14F-4D97-AF65-F5344CB8AC3E}">
        <p14:creationId xmlns:p14="http://schemas.microsoft.com/office/powerpoint/2010/main" xmlns="" val="2932509534"/>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5"/>
          <p:cNvSpPr txBox="1"/>
          <p:nvPr/>
        </p:nvSpPr>
        <p:spPr>
          <a:xfrm>
            <a:off x="953786" y="709485"/>
            <a:ext cx="3414022" cy="523220"/>
          </a:xfrm>
          <a:prstGeom prst="rect">
            <a:avLst/>
          </a:prstGeom>
          <a:noFill/>
        </p:spPr>
        <p:txBody>
          <a:bodyPr wrap="square" rtlCol="0">
            <a:spAutoFit/>
          </a:bodyPr>
          <a:lstStyle/>
          <a:p>
            <a:r>
              <a:rPr lang="zh-CN" altLang="en-US" sz="2800" dirty="0">
                <a:solidFill>
                  <a:prstClr val="white"/>
                </a:solidFill>
                <a:latin typeface="微软雅黑 Light" panose="020B0502040204020203" pitchFamily="34" charset="-122"/>
                <a:ea typeface="微软雅黑 Light" panose="020B0502040204020203" pitchFamily="34" charset="-122"/>
              </a:rPr>
              <a:t>错误类型</a:t>
            </a:r>
          </a:p>
        </p:txBody>
      </p:sp>
      <p:sp>
        <p:nvSpPr>
          <p:cNvPr id="13" name="标题 8"/>
          <p:cNvSpPr txBox="1">
            <a:spLocks/>
          </p:cNvSpPr>
          <p:nvPr/>
        </p:nvSpPr>
        <p:spPr>
          <a:xfrm>
            <a:off x="911424" y="579766"/>
            <a:ext cx="10515600" cy="7810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微软雅黑 Light" panose="020B0502040204020203" pitchFamily="34" charset="-122"/>
                <a:ea typeface="微软雅黑 Light" panose="020B0502040204020203" pitchFamily="34" charset="-122"/>
                <a:cs typeface="+mj-cs"/>
              </a:defRPr>
            </a:lvl1pPr>
          </a:lstStyle>
          <a:p>
            <a:r>
              <a:rPr lang="zh-CN" altLang="en-US" sz="3200" b="1" dirty="0" smtClean="0">
                <a:solidFill>
                  <a:srgbClr val="942124"/>
                </a:solidFill>
                <a:cs typeface="+mn-cs"/>
              </a:rPr>
              <a:t>练习</a:t>
            </a:r>
            <a:endParaRPr lang="zh-CN" altLang="en-US" sz="3200" b="1" dirty="0">
              <a:solidFill>
                <a:srgbClr val="942124"/>
              </a:solidFill>
              <a:cs typeface="+mn-cs"/>
            </a:endParaRPr>
          </a:p>
        </p:txBody>
      </p:sp>
      <p:sp>
        <p:nvSpPr>
          <p:cNvPr id="19" name="矩形 28"/>
          <p:cNvSpPr/>
          <p:nvPr/>
        </p:nvSpPr>
        <p:spPr>
          <a:xfrm>
            <a:off x="-18898" y="671163"/>
            <a:ext cx="510214"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
        <p:nvSpPr>
          <p:cNvPr id="6" name="Freeform 37"/>
          <p:cNvSpPr>
            <a:spLocks noChangeArrowheads="1"/>
          </p:cNvSpPr>
          <p:nvPr/>
        </p:nvSpPr>
        <p:spPr bwMode="auto">
          <a:xfrm>
            <a:off x="2099592" y="3177008"/>
            <a:ext cx="324000" cy="324000"/>
          </a:xfrm>
          <a:custGeom>
            <a:avLst/>
            <a:gdLst>
              <a:gd name="T0" fmla="*/ 38763987 w 602"/>
              <a:gd name="T1" fmla="*/ 78442719 h 602"/>
              <a:gd name="T2" fmla="*/ 38763987 w 602"/>
              <a:gd name="T3" fmla="*/ 78442719 h 602"/>
              <a:gd name="T4" fmla="*/ 0 w 602"/>
              <a:gd name="T5" fmla="*/ 38764526 h 602"/>
              <a:gd name="T6" fmla="*/ 38763987 w 602"/>
              <a:gd name="T7" fmla="*/ 0 h 602"/>
              <a:gd name="T8" fmla="*/ 78441997 w 602"/>
              <a:gd name="T9" fmla="*/ 38764526 h 602"/>
              <a:gd name="T10" fmla="*/ 38763987 w 602"/>
              <a:gd name="T11" fmla="*/ 78442719 h 602"/>
              <a:gd name="T12" fmla="*/ 38763987 w 602"/>
              <a:gd name="T13" fmla="*/ 7439751 h 602"/>
              <a:gd name="T14" fmla="*/ 38763987 w 602"/>
              <a:gd name="T15" fmla="*/ 7439751 h 602"/>
              <a:gd name="T16" fmla="*/ 7439717 w 602"/>
              <a:gd name="T17" fmla="*/ 38764526 h 602"/>
              <a:gd name="T18" fmla="*/ 38763987 w 602"/>
              <a:gd name="T19" fmla="*/ 71002968 h 602"/>
              <a:gd name="T20" fmla="*/ 71002280 w 602"/>
              <a:gd name="T21" fmla="*/ 38764526 h 602"/>
              <a:gd name="T22" fmla="*/ 38763987 w 602"/>
              <a:gd name="T23" fmla="*/ 7439751 h 60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602" h="602">
                <a:moveTo>
                  <a:pt x="297" y="601"/>
                </a:moveTo>
                <a:lnTo>
                  <a:pt x="297" y="601"/>
                </a:lnTo>
                <a:cubicBezTo>
                  <a:pt x="134" y="601"/>
                  <a:pt x="0" y="467"/>
                  <a:pt x="0" y="297"/>
                </a:cubicBezTo>
                <a:cubicBezTo>
                  <a:pt x="0" y="135"/>
                  <a:pt x="134" y="0"/>
                  <a:pt x="297" y="0"/>
                </a:cubicBezTo>
                <a:cubicBezTo>
                  <a:pt x="466" y="0"/>
                  <a:pt x="601" y="135"/>
                  <a:pt x="601" y="297"/>
                </a:cubicBezTo>
                <a:cubicBezTo>
                  <a:pt x="601" y="467"/>
                  <a:pt x="466" y="601"/>
                  <a:pt x="297" y="601"/>
                </a:cubicBezTo>
                <a:close/>
                <a:moveTo>
                  <a:pt x="297" y="57"/>
                </a:moveTo>
                <a:lnTo>
                  <a:pt x="297" y="57"/>
                </a:lnTo>
                <a:cubicBezTo>
                  <a:pt x="163" y="57"/>
                  <a:pt x="57" y="163"/>
                  <a:pt x="57" y="297"/>
                </a:cubicBezTo>
                <a:cubicBezTo>
                  <a:pt x="57" y="431"/>
                  <a:pt x="163" y="544"/>
                  <a:pt x="297" y="544"/>
                </a:cubicBezTo>
                <a:cubicBezTo>
                  <a:pt x="431" y="544"/>
                  <a:pt x="544" y="431"/>
                  <a:pt x="544" y="297"/>
                </a:cubicBezTo>
                <a:cubicBezTo>
                  <a:pt x="544" y="163"/>
                  <a:pt x="431" y="57"/>
                  <a:pt x="297" y="57"/>
                </a:cubicBezTo>
                <a:close/>
              </a:path>
            </a:pathLst>
          </a:custGeom>
          <a:solidFill>
            <a:srgbClr val="942124"/>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7" name="TextBox 4"/>
          <p:cNvSpPr txBox="1"/>
          <p:nvPr/>
        </p:nvSpPr>
        <p:spPr>
          <a:xfrm>
            <a:off x="2639616" y="3068960"/>
            <a:ext cx="7571303" cy="461665"/>
          </a:xfrm>
          <a:prstGeom prst="rect">
            <a:avLst/>
          </a:prstGeom>
          <a:noFill/>
        </p:spPr>
        <p:txBody>
          <a:bodyPr wrap="none" rtlCol="0">
            <a:spAutoFit/>
          </a:bodyPr>
          <a:lstStyle/>
          <a:p>
            <a:r>
              <a:rPr lang="zh-CN" altLang="en-US" sz="2400" dirty="0" smtClean="0">
                <a:solidFill>
                  <a:srgbClr val="942124"/>
                </a:solidFill>
                <a:latin typeface="微软雅黑 Light" panose="020B0502040204020203" pitchFamily="34" charset="-122"/>
                <a:ea typeface="微软雅黑 Light" panose="020B0502040204020203" pitchFamily="34" charset="-122"/>
              </a:rPr>
              <a:t>尝试提取某网站书籍名称、作者、出版社、价格信息？</a:t>
            </a:r>
            <a:endParaRPr lang="zh-CN" altLang="en-US" sz="2400" dirty="0">
              <a:solidFill>
                <a:srgbClr val="942124"/>
              </a:solidFill>
              <a:latin typeface="Monaco" charset="0"/>
              <a:ea typeface="Monaco" charset="0"/>
              <a:cs typeface="Monaco" charset="0"/>
            </a:endParaRPr>
          </a:p>
        </p:txBody>
      </p:sp>
    </p:spTree>
    <p:extLst>
      <p:ext uri="{BB962C8B-B14F-4D97-AF65-F5344CB8AC3E}">
        <p14:creationId xmlns:p14="http://schemas.microsoft.com/office/powerpoint/2010/main" xmlns="" val="1750252678"/>
      </p:ext>
    </p:extLst>
  </p:cSld>
  <p:clrMapOvr>
    <a:masterClrMapping/>
  </p:clrMapOvr>
  <p:timing>
    <p:tnLst>
      <p:par>
        <p:cTn id="1" dur="indefinite" restart="never" nodeType="tmRoot"/>
      </p:par>
    </p:tnLst>
  </p:timing>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5"/>
          <p:cNvSpPr txBox="1"/>
          <p:nvPr/>
        </p:nvSpPr>
        <p:spPr>
          <a:xfrm>
            <a:off x="953786" y="709485"/>
            <a:ext cx="3414022" cy="523220"/>
          </a:xfrm>
          <a:prstGeom prst="rect">
            <a:avLst/>
          </a:prstGeom>
          <a:noFill/>
        </p:spPr>
        <p:txBody>
          <a:bodyPr wrap="square" rtlCol="0">
            <a:spAutoFit/>
          </a:bodyPr>
          <a:lstStyle/>
          <a:p>
            <a:r>
              <a:rPr lang="zh-CN" altLang="en-US" sz="2800" dirty="0">
                <a:solidFill>
                  <a:prstClr val="white"/>
                </a:solidFill>
                <a:latin typeface="微软雅黑 Light" panose="020B0502040204020203" pitchFamily="34" charset="-122"/>
                <a:ea typeface="微软雅黑 Light" panose="020B0502040204020203" pitchFamily="34" charset="-122"/>
              </a:rPr>
              <a:t>错误类型</a:t>
            </a:r>
          </a:p>
        </p:txBody>
      </p:sp>
      <p:sp>
        <p:nvSpPr>
          <p:cNvPr id="18" name="TextBox 17"/>
          <p:cNvSpPr txBox="1"/>
          <p:nvPr/>
        </p:nvSpPr>
        <p:spPr>
          <a:xfrm>
            <a:off x="767408" y="1628800"/>
            <a:ext cx="10501228" cy="4524315"/>
          </a:xfrm>
          <a:prstGeom prst="rect">
            <a:avLst/>
          </a:prstGeom>
          <a:noFill/>
        </p:spPr>
        <p:txBody>
          <a:bodyPr wrap="square" rtlCol="0">
            <a:spAutoFit/>
          </a:bodyPr>
          <a:lstStyle/>
          <a:p>
            <a:pPr marL="342900" indent="-342900">
              <a:lnSpc>
                <a:spcPct val="150000"/>
              </a:lnSpc>
              <a:buClr>
                <a:schemeClr val="tx1"/>
              </a:buClr>
              <a:buFont typeface="Arial" charset="0"/>
              <a:buChar char="•"/>
            </a:pPr>
            <a:r>
              <a:rPr lang="zh-CN" altLang="en-US" sz="2400" dirty="0" smtClean="0">
                <a:solidFill>
                  <a:prstClr val="black"/>
                </a:solidFill>
                <a:latin typeface="微软雅黑 Light" panose="020B0502040204020203" pitchFamily="34" charset="-122"/>
                <a:ea typeface="微软雅黑 Light" panose="020B0502040204020203" pitchFamily="34" charset="-122"/>
              </a:rPr>
              <a:t>解析网页到底用不用正则解析？</a:t>
            </a:r>
            <a:endParaRPr lang="en-US" altLang="zh-CN" sz="2400" dirty="0" smtClean="0">
              <a:solidFill>
                <a:prstClr val="black"/>
              </a:solidFill>
              <a:latin typeface="微软雅黑 Light" panose="020B0502040204020203" pitchFamily="34" charset="-122"/>
              <a:ea typeface="微软雅黑 Light" panose="020B0502040204020203" pitchFamily="34" charset="-122"/>
            </a:endParaRPr>
          </a:p>
          <a:p>
            <a:pPr marL="342900" indent="-342900">
              <a:lnSpc>
                <a:spcPct val="150000"/>
              </a:lnSpc>
              <a:buClr>
                <a:schemeClr val="tx1"/>
              </a:buClr>
              <a:buFont typeface="Arial" charset="0"/>
              <a:buChar char="•"/>
            </a:pPr>
            <a:r>
              <a:rPr lang="zh-CN" altLang="en-US" sz="2400" dirty="0" smtClean="0">
                <a:solidFill>
                  <a:prstClr val="black"/>
                </a:solidFill>
                <a:latin typeface="微软雅黑 Light" panose="020B0502040204020203" pitchFamily="34" charset="-122"/>
                <a:ea typeface="微软雅黑 Light" panose="020B0502040204020203" pitchFamily="34" charset="-122"/>
              </a:rPr>
              <a:t>观点一：不用</a:t>
            </a:r>
            <a:endParaRPr lang="en-US" altLang="zh-CN" sz="2400" dirty="0" smtClean="0">
              <a:solidFill>
                <a:prstClr val="black"/>
              </a:solidFill>
              <a:latin typeface="微软雅黑 Light" panose="020B0502040204020203" pitchFamily="34" charset="-122"/>
              <a:ea typeface="微软雅黑 Light" panose="020B0502040204020203" pitchFamily="34" charset="-122"/>
            </a:endParaRPr>
          </a:p>
          <a:p>
            <a:pPr marL="800100" lvl="1" indent="-342900">
              <a:lnSpc>
                <a:spcPct val="150000"/>
              </a:lnSpc>
              <a:buClr>
                <a:schemeClr val="tx1"/>
              </a:buClr>
              <a:buFont typeface="Arial" charset="0"/>
              <a:buChar char="•"/>
            </a:pPr>
            <a:r>
              <a:rPr lang="en-US" altLang="zh-CN" sz="2400" dirty="0" smtClean="0">
                <a:solidFill>
                  <a:prstClr val="black"/>
                </a:solidFill>
                <a:latin typeface="微软雅黑 Light" panose="020B0502040204020203" pitchFamily="34" charset="-122"/>
                <a:ea typeface="微软雅黑 Light" panose="020B0502040204020203" pitchFamily="34" charset="-122"/>
              </a:rPr>
              <a:t>HTML</a:t>
            </a:r>
            <a:r>
              <a:rPr lang="zh-CN" altLang="en-US" sz="2400" dirty="0" smtClean="0">
                <a:solidFill>
                  <a:prstClr val="black"/>
                </a:solidFill>
                <a:latin typeface="微软雅黑 Light" panose="020B0502040204020203" pitchFamily="34" charset="-122"/>
                <a:ea typeface="微软雅黑 Light" panose="020B0502040204020203" pitchFamily="34" charset="-122"/>
              </a:rPr>
              <a:t>不是正则语言，无法真正地用正则表达式解析</a:t>
            </a:r>
            <a:endParaRPr lang="en-US" altLang="zh-CN" sz="2400" dirty="0" smtClean="0">
              <a:solidFill>
                <a:prstClr val="black"/>
              </a:solidFill>
              <a:latin typeface="微软雅黑 Light" panose="020B0502040204020203" pitchFamily="34" charset="-122"/>
              <a:ea typeface="微软雅黑 Light" panose="020B0502040204020203" pitchFamily="34" charset="-122"/>
            </a:endParaRPr>
          </a:p>
          <a:p>
            <a:pPr marL="800100" lvl="1" indent="-342900">
              <a:lnSpc>
                <a:spcPct val="150000"/>
              </a:lnSpc>
              <a:buClr>
                <a:schemeClr val="tx1"/>
              </a:buClr>
              <a:buFont typeface="Arial" charset="0"/>
              <a:buChar char="•"/>
            </a:pPr>
            <a:r>
              <a:rPr lang="zh-CN" altLang="en-US" sz="2400" dirty="0" smtClean="0">
                <a:latin typeface="Microsoft YaHei Light" charset="-122"/>
                <a:ea typeface="Microsoft YaHei Light" charset="-122"/>
                <a:cs typeface="Microsoft YaHei Light" charset="-122"/>
              </a:rPr>
              <a:t>虽然直接用正则更快，但更麻烦，容易出错</a:t>
            </a:r>
            <a:endParaRPr lang="en-US" altLang="zh-CN" sz="2400" dirty="0" smtClean="0">
              <a:latin typeface="Microsoft YaHei Light" charset="-122"/>
              <a:ea typeface="Microsoft YaHei Light" charset="-122"/>
              <a:cs typeface="Microsoft YaHei Light" charset="-122"/>
            </a:endParaRPr>
          </a:p>
          <a:p>
            <a:pPr marL="800100" lvl="1" indent="-342900">
              <a:lnSpc>
                <a:spcPct val="150000"/>
              </a:lnSpc>
              <a:buClr>
                <a:schemeClr val="tx1"/>
              </a:buClr>
              <a:buFont typeface="Arial" charset="0"/>
              <a:buChar char="•"/>
            </a:pPr>
            <a:r>
              <a:rPr lang="zh-CN" altLang="en-US" sz="2400" dirty="0" smtClean="0">
                <a:solidFill>
                  <a:prstClr val="black"/>
                </a:solidFill>
                <a:latin typeface="微软雅黑 Light" panose="020B0502040204020203" pitchFamily="34" charset="-122"/>
                <a:ea typeface="微软雅黑 Light" panose="020B0502040204020203" pitchFamily="34" charset="-122"/>
              </a:rPr>
              <a:t>类似爬虫，</a:t>
            </a:r>
            <a:r>
              <a:rPr lang="en-US" altLang="zh-CN" sz="2400" dirty="0" smtClean="0">
                <a:solidFill>
                  <a:prstClr val="black"/>
                </a:solidFill>
                <a:latin typeface="微软雅黑 Light" panose="020B0502040204020203" pitchFamily="34" charset="-122"/>
                <a:ea typeface="微软雅黑 Light" panose="020B0502040204020203" pitchFamily="34" charset="-122"/>
              </a:rPr>
              <a:t>HTML</a:t>
            </a:r>
            <a:r>
              <a:rPr lang="zh-CN" altLang="en-US" sz="2400" dirty="0" smtClean="0">
                <a:solidFill>
                  <a:prstClr val="black"/>
                </a:solidFill>
                <a:latin typeface="微软雅黑 Light" panose="020B0502040204020203" pitchFamily="34" charset="-122"/>
                <a:ea typeface="微软雅黑 Light" panose="020B0502040204020203" pitchFamily="34" charset="-122"/>
              </a:rPr>
              <a:t>复杂度的不可预见性</a:t>
            </a:r>
            <a:endParaRPr lang="en-US" altLang="zh-CN" sz="2400" dirty="0" smtClean="0">
              <a:solidFill>
                <a:prstClr val="black"/>
              </a:solidFill>
              <a:latin typeface="微软雅黑 Light" panose="020B0502040204020203" pitchFamily="34" charset="-122"/>
              <a:ea typeface="微软雅黑 Light" panose="020B0502040204020203" pitchFamily="34" charset="-122"/>
            </a:endParaRPr>
          </a:p>
          <a:p>
            <a:pPr marL="800100" lvl="1" indent="-342900">
              <a:lnSpc>
                <a:spcPct val="150000"/>
              </a:lnSpc>
              <a:buClr>
                <a:schemeClr val="tx1"/>
              </a:buClr>
              <a:buFont typeface="Arial" charset="0"/>
              <a:buChar char="•"/>
            </a:pPr>
            <a:r>
              <a:rPr lang="zh-CN" altLang="en-US" sz="2400" dirty="0" smtClean="0">
                <a:solidFill>
                  <a:prstClr val="black"/>
                </a:solidFill>
                <a:latin typeface="微软雅黑 Light" panose="020B0502040204020203" pitchFamily="34" charset="-122"/>
                <a:ea typeface="微软雅黑 Light" panose="020B0502040204020203" pitchFamily="34" charset="-122"/>
              </a:rPr>
              <a:t>合法的</a:t>
            </a:r>
            <a:r>
              <a:rPr lang="en-US" altLang="zh-CN" sz="2400" dirty="0" smtClean="0">
                <a:solidFill>
                  <a:prstClr val="black"/>
                </a:solidFill>
                <a:latin typeface="微软雅黑 Light" panose="020B0502040204020203" pitchFamily="34" charset="-122"/>
                <a:ea typeface="微软雅黑 Light" panose="020B0502040204020203" pitchFamily="34" charset="-122"/>
              </a:rPr>
              <a:t>HTML</a:t>
            </a:r>
            <a:r>
              <a:rPr lang="zh-CN" altLang="en-US" sz="2400" dirty="0" smtClean="0">
                <a:solidFill>
                  <a:prstClr val="black"/>
                </a:solidFill>
                <a:latin typeface="微软雅黑 Light" panose="020B0502040204020203" pitchFamily="34" charset="-122"/>
                <a:ea typeface="微软雅黑 Light" panose="020B0502040204020203" pitchFamily="34" charset="-122"/>
              </a:rPr>
              <a:t>无法用正则解析，更不用说会碰到不合法但是浏览器可以支持的</a:t>
            </a:r>
            <a:r>
              <a:rPr lang="en-US" altLang="zh-CN" sz="2400" dirty="0" smtClean="0">
                <a:solidFill>
                  <a:prstClr val="black"/>
                </a:solidFill>
                <a:latin typeface="微软雅黑 Light" panose="020B0502040204020203" pitchFamily="34" charset="-122"/>
                <a:ea typeface="微软雅黑 Light" panose="020B0502040204020203" pitchFamily="34" charset="-122"/>
              </a:rPr>
              <a:t>HTML</a:t>
            </a:r>
          </a:p>
          <a:p>
            <a:pPr marL="800100" lvl="1" indent="-342900">
              <a:lnSpc>
                <a:spcPct val="150000"/>
              </a:lnSpc>
              <a:buClr>
                <a:schemeClr val="tx1"/>
              </a:buClr>
              <a:buFont typeface="Arial" charset="0"/>
              <a:buChar char="•"/>
            </a:pPr>
            <a:r>
              <a:rPr lang="zh-CN" altLang="en-US" sz="2400" dirty="0" smtClean="0">
                <a:solidFill>
                  <a:prstClr val="black"/>
                </a:solidFill>
                <a:latin typeface="微软雅黑 Light" panose="020B0502040204020203" pitchFamily="34" charset="-122"/>
                <a:ea typeface="微软雅黑 Light" panose="020B0502040204020203" pitchFamily="34" charset="-122"/>
              </a:rPr>
              <a:t>网页是动态的，今天写的不见得明天有用</a:t>
            </a:r>
            <a:endParaRPr lang="en-US" altLang="zh-CN" sz="2400" dirty="0" smtClean="0">
              <a:solidFill>
                <a:prstClr val="black"/>
              </a:solidFill>
              <a:latin typeface="微软雅黑 Light" panose="020B0502040204020203" pitchFamily="34" charset="-122"/>
              <a:ea typeface="微软雅黑 Light" panose="020B0502040204020203" pitchFamily="34" charset="-122"/>
            </a:endParaRPr>
          </a:p>
        </p:txBody>
      </p:sp>
      <p:sp>
        <p:nvSpPr>
          <p:cNvPr id="13" name="标题 8"/>
          <p:cNvSpPr txBox="1">
            <a:spLocks/>
          </p:cNvSpPr>
          <p:nvPr/>
        </p:nvSpPr>
        <p:spPr>
          <a:xfrm>
            <a:off x="911424" y="579766"/>
            <a:ext cx="10515600" cy="7810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微软雅黑 Light" panose="020B0502040204020203" pitchFamily="34" charset="-122"/>
                <a:ea typeface="微软雅黑 Light" panose="020B0502040204020203" pitchFamily="34" charset="-122"/>
                <a:cs typeface="+mj-cs"/>
              </a:defRPr>
            </a:lvl1pPr>
          </a:lstStyle>
          <a:p>
            <a:r>
              <a:rPr lang="zh-CN" altLang="en-US" sz="3200" b="1" dirty="0" smtClean="0">
                <a:solidFill>
                  <a:srgbClr val="942124"/>
                </a:solidFill>
                <a:cs typeface="+mn-cs"/>
              </a:rPr>
              <a:t>正则表达式解析</a:t>
            </a:r>
            <a:r>
              <a:rPr lang="en-US" altLang="zh-CN" sz="3200" b="1" dirty="0" smtClean="0">
                <a:solidFill>
                  <a:srgbClr val="942124"/>
                </a:solidFill>
                <a:cs typeface="+mn-cs"/>
              </a:rPr>
              <a:t>HTML</a:t>
            </a:r>
            <a:endParaRPr lang="zh-CN" altLang="en-US" sz="3200" b="1" dirty="0">
              <a:solidFill>
                <a:srgbClr val="942124"/>
              </a:solidFill>
              <a:cs typeface="+mn-cs"/>
            </a:endParaRPr>
          </a:p>
        </p:txBody>
      </p:sp>
      <p:sp>
        <p:nvSpPr>
          <p:cNvPr id="19" name="矩形 28"/>
          <p:cNvSpPr/>
          <p:nvPr/>
        </p:nvSpPr>
        <p:spPr>
          <a:xfrm>
            <a:off x="-18898" y="671163"/>
            <a:ext cx="510214"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Tree>
    <p:extLst>
      <p:ext uri="{BB962C8B-B14F-4D97-AF65-F5344CB8AC3E}">
        <p14:creationId xmlns:p14="http://schemas.microsoft.com/office/powerpoint/2010/main" xmlns="" val="2347200524"/>
      </p:ext>
    </p:extLst>
  </p:cSld>
  <p:clrMapOvr>
    <a:masterClrMapping/>
  </p:clrMapOvr>
  <p:timing>
    <p:tnLst>
      <p:par>
        <p:cTn id="1" dur="indefinite" restart="never" nodeType="tmRoot"/>
      </p:par>
    </p:tnLst>
  </p:timing>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5"/>
          <p:cNvSpPr txBox="1"/>
          <p:nvPr/>
        </p:nvSpPr>
        <p:spPr>
          <a:xfrm>
            <a:off x="953786" y="709485"/>
            <a:ext cx="3414022" cy="523220"/>
          </a:xfrm>
          <a:prstGeom prst="rect">
            <a:avLst/>
          </a:prstGeom>
          <a:noFill/>
        </p:spPr>
        <p:txBody>
          <a:bodyPr wrap="square" rtlCol="0">
            <a:spAutoFit/>
          </a:bodyPr>
          <a:lstStyle/>
          <a:p>
            <a:r>
              <a:rPr lang="zh-CN" altLang="en-US" sz="2800" dirty="0">
                <a:solidFill>
                  <a:prstClr val="white"/>
                </a:solidFill>
                <a:latin typeface="微软雅黑 Light" panose="020B0502040204020203" pitchFamily="34" charset="-122"/>
                <a:ea typeface="微软雅黑 Light" panose="020B0502040204020203" pitchFamily="34" charset="-122"/>
              </a:rPr>
              <a:t>错误类型</a:t>
            </a:r>
          </a:p>
        </p:txBody>
      </p:sp>
      <p:sp>
        <p:nvSpPr>
          <p:cNvPr id="18" name="TextBox 17"/>
          <p:cNvSpPr txBox="1"/>
          <p:nvPr/>
        </p:nvSpPr>
        <p:spPr>
          <a:xfrm>
            <a:off x="767408" y="1628800"/>
            <a:ext cx="10501228" cy="3416320"/>
          </a:xfrm>
          <a:prstGeom prst="rect">
            <a:avLst/>
          </a:prstGeom>
          <a:noFill/>
        </p:spPr>
        <p:txBody>
          <a:bodyPr wrap="square" rtlCol="0">
            <a:spAutoFit/>
          </a:bodyPr>
          <a:lstStyle/>
          <a:p>
            <a:pPr marL="342900" indent="-342900">
              <a:lnSpc>
                <a:spcPct val="150000"/>
              </a:lnSpc>
              <a:buClr>
                <a:schemeClr val="tx1"/>
              </a:buClr>
              <a:buFont typeface="Arial" charset="0"/>
              <a:buChar char="•"/>
            </a:pPr>
            <a:r>
              <a:rPr lang="zh-CN" altLang="en-US" sz="2400" dirty="0" smtClean="0">
                <a:solidFill>
                  <a:prstClr val="black"/>
                </a:solidFill>
                <a:latin typeface="微软雅黑 Light" panose="020B0502040204020203" pitchFamily="34" charset="-122"/>
                <a:ea typeface="微软雅黑 Light" panose="020B0502040204020203" pitchFamily="34" charset="-122"/>
              </a:rPr>
              <a:t>解析网页到底用不用正则解析？</a:t>
            </a:r>
            <a:endParaRPr lang="en-US" altLang="zh-CN" sz="2400" dirty="0" smtClean="0">
              <a:solidFill>
                <a:prstClr val="black"/>
              </a:solidFill>
              <a:latin typeface="微软雅黑 Light" panose="020B0502040204020203" pitchFamily="34" charset="-122"/>
              <a:ea typeface="微软雅黑 Light" panose="020B0502040204020203" pitchFamily="34" charset="-122"/>
            </a:endParaRPr>
          </a:p>
          <a:p>
            <a:pPr marL="342900" indent="-342900">
              <a:lnSpc>
                <a:spcPct val="150000"/>
              </a:lnSpc>
              <a:buClr>
                <a:schemeClr val="tx1"/>
              </a:buClr>
              <a:buFont typeface="Arial" charset="0"/>
              <a:buChar char="•"/>
            </a:pPr>
            <a:r>
              <a:rPr lang="zh-CN" altLang="en-US" sz="2400" dirty="0" smtClean="0">
                <a:solidFill>
                  <a:prstClr val="black"/>
                </a:solidFill>
                <a:latin typeface="微软雅黑 Light" panose="020B0502040204020203" pitchFamily="34" charset="-122"/>
                <a:ea typeface="微软雅黑 Light" panose="020B0502040204020203" pitchFamily="34" charset="-122"/>
              </a:rPr>
              <a:t>观点二：用</a:t>
            </a:r>
            <a:endParaRPr lang="en-US" altLang="zh-CN" sz="2400" dirty="0" smtClean="0">
              <a:solidFill>
                <a:prstClr val="black"/>
              </a:solidFill>
              <a:latin typeface="微软雅黑 Light" panose="020B0502040204020203" pitchFamily="34" charset="-122"/>
              <a:ea typeface="微软雅黑 Light" panose="020B0502040204020203" pitchFamily="34" charset="-122"/>
            </a:endParaRPr>
          </a:p>
          <a:p>
            <a:pPr marL="800100" lvl="1" indent="-342900">
              <a:lnSpc>
                <a:spcPct val="150000"/>
              </a:lnSpc>
              <a:buClr>
                <a:schemeClr val="tx1"/>
              </a:buClr>
              <a:buFont typeface="Arial" charset="0"/>
              <a:buChar char="•"/>
            </a:pPr>
            <a:r>
              <a:rPr lang="zh-CN" altLang="en-US" sz="2400" dirty="0" smtClean="0">
                <a:solidFill>
                  <a:prstClr val="black"/>
                </a:solidFill>
                <a:latin typeface="微软雅黑 Light" panose="020B0502040204020203" pitchFamily="34" charset="-122"/>
                <a:ea typeface="微软雅黑 Light" panose="020B0502040204020203" pitchFamily="34" charset="-122"/>
              </a:rPr>
              <a:t>获取链接建议用正则表达式</a:t>
            </a:r>
            <a:endParaRPr lang="en-US" altLang="zh-CN" sz="2400" dirty="0" smtClean="0">
              <a:solidFill>
                <a:prstClr val="black"/>
              </a:solidFill>
              <a:latin typeface="微软雅黑 Light" panose="020B0502040204020203" pitchFamily="34" charset="-122"/>
              <a:ea typeface="微软雅黑 Light" panose="020B0502040204020203" pitchFamily="34" charset="-122"/>
            </a:endParaRPr>
          </a:p>
          <a:p>
            <a:pPr marL="800100" lvl="1" indent="-342900">
              <a:lnSpc>
                <a:spcPct val="150000"/>
              </a:lnSpc>
              <a:buClr>
                <a:schemeClr val="tx1"/>
              </a:buClr>
              <a:buFont typeface="Arial" charset="0"/>
              <a:buChar char="•"/>
            </a:pPr>
            <a:r>
              <a:rPr lang="zh-CN" altLang="en-US" sz="2400" dirty="0" smtClean="0">
                <a:solidFill>
                  <a:prstClr val="black"/>
                </a:solidFill>
                <a:latin typeface="微软雅黑 Light" panose="020B0502040204020203" pitchFamily="34" charset="-122"/>
                <a:ea typeface="微软雅黑 Light" panose="020B0502040204020203" pitchFamily="34" charset="-122"/>
              </a:rPr>
              <a:t>解析整个</a:t>
            </a:r>
            <a:r>
              <a:rPr lang="en-US" altLang="zh-CN" sz="2400" dirty="0" smtClean="0">
                <a:solidFill>
                  <a:prstClr val="black"/>
                </a:solidFill>
                <a:latin typeface="微软雅黑 Light" panose="020B0502040204020203" pitchFamily="34" charset="-122"/>
                <a:ea typeface="微软雅黑 Light" panose="020B0502040204020203" pitchFamily="34" charset="-122"/>
              </a:rPr>
              <a:t>HTML</a:t>
            </a:r>
            <a:r>
              <a:rPr lang="zh-CN" altLang="en-US" sz="2400" dirty="0" smtClean="0">
                <a:solidFill>
                  <a:prstClr val="black"/>
                </a:solidFill>
                <a:latin typeface="微软雅黑 Light" panose="020B0502040204020203" pitchFamily="34" charset="-122"/>
                <a:ea typeface="微软雅黑 Light" panose="020B0502040204020203" pitchFamily="34" charset="-122"/>
              </a:rPr>
              <a:t>非常耗时，哪怕使用最快的</a:t>
            </a:r>
            <a:r>
              <a:rPr lang="en-US" altLang="zh-CN" sz="2400" dirty="0" err="1" smtClean="0">
                <a:solidFill>
                  <a:prstClr val="black"/>
                </a:solidFill>
                <a:latin typeface="Monaco" charset="0"/>
                <a:ea typeface="Monaco" charset="0"/>
                <a:cs typeface="Monaco" charset="0"/>
              </a:rPr>
              <a:t>lxml</a:t>
            </a:r>
            <a:r>
              <a:rPr lang="zh-CN" altLang="en-US" sz="2400" dirty="0" smtClean="0">
                <a:solidFill>
                  <a:prstClr val="black"/>
                </a:solidFill>
                <a:latin typeface="微软雅黑 Light" panose="020B0502040204020203" pitchFamily="34" charset="-122"/>
                <a:ea typeface="微软雅黑 Light" panose="020B0502040204020203" pitchFamily="34" charset="-122"/>
              </a:rPr>
              <a:t>，相差四倍以上</a:t>
            </a:r>
            <a:endParaRPr lang="en-US" altLang="zh-CN" sz="2400" dirty="0" smtClean="0">
              <a:solidFill>
                <a:prstClr val="black"/>
              </a:solidFill>
              <a:latin typeface="微软雅黑 Light" panose="020B0502040204020203" pitchFamily="34" charset="-122"/>
              <a:ea typeface="微软雅黑 Light" panose="020B0502040204020203" pitchFamily="34" charset="-122"/>
            </a:endParaRPr>
          </a:p>
          <a:p>
            <a:pPr marL="800100" lvl="1" indent="-342900">
              <a:lnSpc>
                <a:spcPct val="150000"/>
              </a:lnSpc>
              <a:buClr>
                <a:schemeClr val="tx1"/>
              </a:buClr>
              <a:buFont typeface="Arial" charset="0"/>
              <a:buChar char="•"/>
            </a:pPr>
            <a:r>
              <a:rPr lang="zh-CN" altLang="en-US" sz="2400" dirty="0" smtClean="0">
                <a:solidFill>
                  <a:prstClr val="black"/>
                </a:solidFill>
                <a:latin typeface="微软雅黑 Light" panose="020B0502040204020203" pitchFamily="34" charset="-122"/>
                <a:ea typeface="微软雅黑 Light" panose="020B0502040204020203" pitchFamily="34" charset="-122"/>
              </a:rPr>
              <a:t>可以总结一些不正常的</a:t>
            </a:r>
            <a:r>
              <a:rPr lang="en-US" altLang="zh-CN" sz="2400" dirty="0" smtClean="0">
                <a:solidFill>
                  <a:prstClr val="black"/>
                </a:solidFill>
                <a:latin typeface="微软雅黑 Light" panose="020B0502040204020203" pitchFamily="34" charset="-122"/>
                <a:ea typeface="微软雅黑 Light" panose="020B0502040204020203" pitchFamily="34" charset="-122"/>
              </a:rPr>
              <a:t>URL</a:t>
            </a:r>
            <a:r>
              <a:rPr lang="zh-CN" altLang="en-US" sz="2400" dirty="0" smtClean="0">
                <a:solidFill>
                  <a:prstClr val="black"/>
                </a:solidFill>
                <a:latin typeface="微软雅黑 Light" panose="020B0502040204020203" pitchFamily="34" charset="-122"/>
                <a:ea typeface="微软雅黑 Light" panose="020B0502040204020203" pitchFamily="34" charset="-122"/>
              </a:rPr>
              <a:t>，过滤掉即可</a:t>
            </a:r>
            <a:endParaRPr lang="en-US" altLang="zh-CN" sz="2400" dirty="0" smtClean="0">
              <a:solidFill>
                <a:prstClr val="black"/>
              </a:solidFill>
              <a:latin typeface="微软雅黑 Light" panose="020B0502040204020203" pitchFamily="34" charset="-122"/>
              <a:ea typeface="微软雅黑 Light" panose="020B0502040204020203" pitchFamily="34" charset="-122"/>
            </a:endParaRPr>
          </a:p>
          <a:p>
            <a:pPr marL="800100" lvl="1" indent="-342900">
              <a:lnSpc>
                <a:spcPct val="150000"/>
              </a:lnSpc>
              <a:buClr>
                <a:schemeClr val="tx1"/>
              </a:buClr>
              <a:buFont typeface="Arial" charset="0"/>
              <a:buChar char="•"/>
            </a:pPr>
            <a:endParaRPr lang="en-US" altLang="zh-CN" sz="2400" dirty="0">
              <a:solidFill>
                <a:prstClr val="black"/>
              </a:solidFill>
              <a:latin typeface="微软雅黑 Light" panose="020B0502040204020203" pitchFamily="34" charset="-122"/>
              <a:ea typeface="微软雅黑 Light" panose="020B0502040204020203" pitchFamily="34" charset="-122"/>
            </a:endParaRPr>
          </a:p>
        </p:txBody>
      </p:sp>
      <p:sp>
        <p:nvSpPr>
          <p:cNvPr id="13" name="标题 8"/>
          <p:cNvSpPr txBox="1">
            <a:spLocks/>
          </p:cNvSpPr>
          <p:nvPr/>
        </p:nvSpPr>
        <p:spPr>
          <a:xfrm>
            <a:off x="911424" y="579766"/>
            <a:ext cx="10515600" cy="7810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微软雅黑 Light" panose="020B0502040204020203" pitchFamily="34" charset="-122"/>
                <a:ea typeface="微软雅黑 Light" panose="020B0502040204020203" pitchFamily="34" charset="-122"/>
                <a:cs typeface="+mj-cs"/>
              </a:defRPr>
            </a:lvl1pPr>
          </a:lstStyle>
          <a:p>
            <a:r>
              <a:rPr lang="zh-CN" altLang="en-US" sz="3200" b="1" dirty="0" smtClean="0">
                <a:solidFill>
                  <a:srgbClr val="942124"/>
                </a:solidFill>
                <a:cs typeface="+mn-cs"/>
              </a:rPr>
              <a:t>正则表达式解析</a:t>
            </a:r>
            <a:r>
              <a:rPr lang="en-US" altLang="zh-CN" sz="3200" b="1" dirty="0" smtClean="0">
                <a:solidFill>
                  <a:srgbClr val="942124"/>
                </a:solidFill>
                <a:cs typeface="+mn-cs"/>
              </a:rPr>
              <a:t>HTML</a:t>
            </a:r>
            <a:endParaRPr lang="zh-CN" altLang="en-US" sz="3200" b="1" dirty="0">
              <a:solidFill>
                <a:srgbClr val="942124"/>
              </a:solidFill>
              <a:cs typeface="+mn-cs"/>
            </a:endParaRPr>
          </a:p>
        </p:txBody>
      </p:sp>
      <p:sp>
        <p:nvSpPr>
          <p:cNvPr id="19" name="矩形 28"/>
          <p:cNvSpPr/>
          <p:nvPr/>
        </p:nvSpPr>
        <p:spPr>
          <a:xfrm>
            <a:off x="-18898" y="671163"/>
            <a:ext cx="510214"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
        <p:nvSpPr>
          <p:cNvPr id="6" name="TextBox 17"/>
          <p:cNvSpPr txBox="1"/>
          <p:nvPr/>
        </p:nvSpPr>
        <p:spPr>
          <a:xfrm>
            <a:off x="767408" y="4870901"/>
            <a:ext cx="10501228" cy="646331"/>
          </a:xfrm>
          <a:prstGeom prst="rect">
            <a:avLst/>
          </a:prstGeom>
          <a:noFill/>
        </p:spPr>
        <p:txBody>
          <a:bodyPr wrap="square" rtlCol="0">
            <a:spAutoFit/>
          </a:bodyPr>
          <a:lstStyle/>
          <a:p>
            <a:pPr>
              <a:lnSpc>
                <a:spcPct val="150000"/>
              </a:lnSpc>
              <a:buClr>
                <a:schemeClr val="tx1"/>
              </a:buClr>
            </a:pPr>
            <a:r>
              <a:rPr lang="zh-CN" altLang="en-US" sz="2400" dirty="0" smtClean="0">
                <a:solidFill>
                  <a:srgbClr val="942124"/>
                </a:solidFill>
                <a:latin typeface="微软雅黑 Light" panose="020B0502040204020203" pitchFamily="34" charset="-122"/>
                <a:ea typeface="微软雅黑 Light" panose="020B0502040204020203" pitchFamily="34" charset="-122"/>
              </a:rPr>
              <a:t>建议：简单网页用正则、复杂网页正则搞不定的用</a:t>
            </a:r>
            <a:r>
              <a:rPr lang="en-US" altLang="zh-CN" sz="2400" dirty="0" err="1" smtClean="0">
                <a:solidFill>
                  <a:srgbClr val="942124"/>
                </a:solidFill>
                <a:latin typeface="Monaco" charset="0"/>
                <a:ea typeface="Monaco" charset="0"/>
                <a:cs typeface="Monaco" charset="0"/>
              </a:rPr>
              <a:t>lxml</a:t>
            </a:r>
            <a:r>
              <a:rPr lang="zh-CN" altLang="en-US" sz="2400" dirty="0" smtClean="0">
                <a:solidFill>
                  <a:srgbClr val="942124"/>
                </a:solidFill>
                <a:latin typeface="微软雅黑 Light" panose="020B0502040204020203" pitchFamily="34" charset="-122"/>
                <a:ea typeface="微软雅黑 Light" panose="020B0502040204020203" pitchFamily="34" charset="-122"/>
              </a:rPr>
              <a:t>等解析器</a:t>
            </a:r>
            <a:endParaRPr lang="en-US" altLang="zh-CN" sz="2400" dirty="0">
              <a:solidFill>
                <a:srgbClr val="942124"/>
              </a:solidFill>
              <a:latin typeface="微软雅黑 Light" panose="020B0502040204020203" pitchFamily="34" charset="-122"/>
              <a:ea typeface="微软雅黑 Light" panose="020B0502040204020203" pitchFamily="34" charset="-122"/>
            </a:endParaRPr>
          </a:p>
        </p:txBody>
      </p:sp>
    </p:spTree>
    <p:extLst>
      <p:ext uri="{BB962C8B-B14F-4D97-AF65-F5344CB8AC3E}">
        <p14:creationId xmlns:p14="http://schemas.microsoft.com/office/powerpoint/2010/main" xmlns="" val="851709022"/>
      </p:ext>
    </p:extLst>
  </p:cSld>
  <p:clrMapOvr>
    <a:masterClrMapping/>
  </p:clrMapOvr>
  <p:timing>
    <p:tnLst>
      <p:par>
        <p:cTn id="1" dur="indefinite" restart="never" nodeType="tmRoot"/>
      </p:par>
    </p:tnLst>
  </p:timing>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5"/>
          <p:cNvSpPr txBox="1"/>
          <p:nvPr/>
        </p:nvSpPr>
        <p:spPr>
          <a:xfrm>
            <a:off x="953786" y="709485"/>
            <a:ext cx="3414022" cy="523220"/>
          </a:xfrm>
          <a:prstGeom prst="rect">
            <a:avLst/>
          </a:prstGeom>
          <a:noFill/>
        </p:spPr>
        <p:txBody>
          <a:bodyPr wrap="square" rtlCol="0">
            <a:spAutoFit/>
          </a:bodyPr>
          <a:lstStyle/>
          <a:p>
            <a:r>
              <a:rPr lang="zh-CN" altLang="en-US" sz="2800" dirty="0">
                <a:solidFill>
                  <a:prstClr val="white"/>
                </a:solidFill>
                <a:latin typeface="微软雅黑 Light" panose="020B0502040204020203" pitchFamily="34" charset="-122"/>
                <a:ea typeface="微软雅黑 Light" panose="020B0502040204020203" pitchFamily="34" charset="-122"/>
              </a:rPr>
              <a:t>错误类型</a:t>
            </a:r>
          </a:p>
        </p:txBody>
      </p:sp>
      <p:sp>
        <p:nvSpPr>
          <p:cNvPr id="18" name="TextBox 17"/>
          <p:cNvSpPr txBox="1"/>
          <p:nvPr/>
        </p:nvSpPr>
        <p:spPr>
          <a:xfrm>
            <a:off x="491316" y="1628800"/>
            <a:ext cx="11191170" cy="2862322"/>
          </a:xfrm>
          <a:prstGeom prst="rect">
            <a:avLst/>
          </a:prstGeom>
          <a:noFill/>
        </p:spPr>
        <p:txBody>
          <a:bodyPr wrap="square" rtlCol="0">
            <a:spAutoFit/>
          </a:bodyPr>
          <a:lstStyle/>
          <a:p>
            <a:pPr marL="342900" indent="-342900">
              <a:lnSpc>
                <a:spcPct val="150000"/>
              </a:lnSpc>
              <a:buClr>
                <a:schemeClr val="tx1"/>
              </a:buClr>
              <a:buFont typeface="Arial" charset="0"/>
              <a:buChar char="•"/>
            </a:pPr>
            <a:endParaRPr lang="en-US" altLang="zh-CN" sz="2400" dirty="0">
              <a:solidFill>
                <a:prstClr val="black"/>
              </a:solidFill>
              <a:latin typeface="微软雅黑 Light" panose="020B0502040204020203" pitchFamily="34" charset="-122"/>
              <a:ea typeface="微软雅黑 Light" panose="020B0502040204020203" pitchFamily="34" charset="-122"/>
            </a:endParaRPr>
          </a:p>
          <a:p>
            <a:pPr marL="342900" indent="-342900">
              <a:lnSpc>
                <a:spcPct val="150000"/>
              </a:lnSpc>
              <a:buClr>
                <a:schemeClr val="tx1"/>
              </a:buClr>
              <a:buFont typeface="Arial" charset="0"/>
              <a:buChar char="•"/>
            </a:pPr>
            <a:r>
              <a:rPr lang="en-US" altLang="zh-CN" sz="2400" dirty="0" smtClean="0">
                <a:solidFill>
                  <a:prstClr val="black"/>
                </a:solidFill>
                <a:latin typeface="微软雅黑 Light" panose="020B0502040204020203" pitchFamily="34" charset="-122"/>
                <a:ea typeface="微软雅黑 Light" panose="020B0502040204020203" pitchFamily="34" charset="-122"/>
              </a:rPr>
              <a:t>HTML</a:t>
            </a:r>
            <a:r>
              <a:rPr lang="zh-CN" altLang="en-US" sz="2400" dirty="0" smtClean="0">
                <a:solidFill>
                  <a:prstClr val="black"/>
                </a:solidFill>
                <a:latin typeface="微软雅黑 Light" panose="020B0502040204020203" pitchFamily="34" charset="-122"/>
                <a:ea typeface="微软雅黑 Light" panose="020B0502040204020203" pitchFamily="34" charset="-122"/>
              </a:rPr>
              <a:t>解析器</a:t>
            </a:r>
            <a:endParaRPr lang="en-US" altLang="zh-CN" sz="2400" dirty="0" smtClean="0">
              <a:solidFill>
                <a:prstClr val="black"/>
              </a:solidFill>
              <a:latin typeface="微软雅黑 Light" panose="020B0502040204020203" pitchFamily="34" charset="-122"/>
              <a:ea typeface="微软雅黑 Light" panose="020B0502040204020203" pitchFamily="34" charset="-122"/>
            </a:endParaRPr>
          </a:p>
          <a:p>
            <a:pPr marL="800100" lvl="1" indent="-342900">
              <a:lnSpc>
                <a:spcPct val="150000"/>
              </a:lnSpc>
              <a:buClr>
                <a:schemeClr val="tx1"/>
              </a:buClr>
              <a:buFont typeface="Arial" charset="0"/>
              <a:buChar char="•"/>
            </a:pPr>
            <a:r>
              <a:rPr lang="en-US" altLang="zh-CN" sz="2400" dirty="0" err="1" smtClean="0">
                <a:solidFill>
                  <a:prstClr val="black"/>
                </a:solidFill>
                <a:latin typeface="Monaco" charset="0"/>
                <a:ea typeface="Monaco" charset="0"/>
                <a:cs typeface="Monaco" charset="0"/>
              </a:rPr>
              <a:t>ElementTree</a:t>
            </a:r>
            <a:r>
              <a:rPr lang="zh-CN" altLang="en-US" sz="2400" dirty="0" smtClean="0">
                <a:solidFill>
                  <a:prstClr val="black"/>
                </a:solidFill>
                <a:latin typeface="微软雅黑 Light" panose="020B0502040204020203" pitchFamily="34" charset="-122"/>
                <a:ea typeface="微软雅黑 Light" panose="020B0502040204020203" pitchFamily="34" charset="-122"/>
              </a:rPr>
              <a:t>是标准库的一部分</a:t>
            </a:r>
            <a:endParaRPr lang="en-US" altLang="zh-CN" sz="2400" dirty="0" smtClean="0">
              <a:solidFill>
                <a:prstClr val="black"/>
              </a:solidFill>
              <a:latin typeface="微软雅黑 Light" panose="020B0502040204020203" pitchFamily="34" charset="-122"/>
              <a:ea typeface="微软雅黑 Light" panose="020B0502040204020203" pitchFamily="34" charset="-122"/>
            </a:endParaRPr>
          </a:p>
          <a:p>
            <a:pPr marL="800100" lvl="1" indent="-342900">
              <a:lnSpc>
                <a:spcPct val="150000"/>
              </a:lnSpc>
              <a:buClr>
                <a:schemeClr val="tx1"/>
              </a:buClr>
              <a:buFont typeface="Arial" charset="0"/>
              <a:buChar char="•"/>
            </a:pPr>
            <a:r>
              <a:rPr lang="en-US" altLang="zh-CN" sz="2400" dirty="0" err="1" smtClean="0">
                <a:solidFill>
                  <a:prstClr val="black"/>
                </a:solidFill>
                <a:latin typeface="Monaco" charset="0"/>
                <a:ea typeface="Monaco" charset="0"/>
                <a:cs typeface="Monaco" charset="0"/>
              </a:rPr>
              <a:t>BeautifulSoup</a:t>
            </a:r>
            <a:r>
              <a:rPr lang="zh-CN" altLang="en-US" sz="2400" dirty="0" smtClean="0">
                <a:solidFill>
                  <a:prstClr val="black"/>
                </a:solidFill>
                <a:latin typeface="微软雅黑 Light" panose="020B0502040204020203" pitchFamily="34" charset="-122"/>
                <a:ea typeface="微软雅黑 Light" panose="020B0502040204020203" pitchFamily="34" charset="-122"/>
              </a:rPr>
              <a:t>是一个流行的第三方库</a:t>
            </a:r>
            <a:endParaRPr lang="en-US" altLang="zh-CN" sz="2400" dirty="0" smtClean="0">
              <a:solidFill>
                <a:prstClr val="black"/>
              </a:solidFill>
              <a:latin typeface="微软雅黑 Light" panose="020B0502040204020203" pitchFamily="34" charset="-122"/>
              <a:ea typeface="微软雅黑 Light" panose="020B0502040204020203" pitchFamily="34" charset="-122"/>
            </a:endParaRPr>
          </a:p>
          <a:p>
            <a:pPr marL="800100" lvl="1" indent="-342900">
              <a:lnSpc>
                <a:spcPct val="150000"/>
              </a:lnSpc>
              <a:buClr>
                <a:schemeClr val="tx1"/>
              </a:buClr>
              <a:buFont typeface="Arial" charset="0"/>
              <a:buChar char="•"/>
            </a:pPr>
            <a:r>
              <a:rPr lang="en-US" altLang="zh-CN" sz="2400" dirty="0" err="1" smtClean="0">
                <a:solidFill>
                  <a:prstClr val="black"/>
                </a:solidFill>
                <a:latin typeface="Monaco" charset="0"/>
                <a:ea typeface="Monaco" charset="0"/>
                <a:cs typeface="Monaco" charset="0"/>
              </a:rPr>
              <a:t>lxml</a:t>
            </a:r>
            <a:r>
              <a:rPr lang="zh-CN" altLang="en-US" sz="2400" dirty="0" smtClean="0">
                <a:solidFill>
                  <a:prstClr val="black"/>
                </a:solidFill>
                <a:latin typeface="微软雅黑 Light" panose="020B0502040204020203" pitchFamily="34" charset="-122"/>
                <a:ea typeface="微软雅黑 Light" panose="020B0502040204020203" pitchFamily="34" charset="-122"/>
              </a:rPr>
              <a:t>是一个功能齐全基于</a:t>
            </a:r>
            <a:r>
              <a:rPr lang="en-US" altLang="zh-CN" sz="2400" dirty="0" smtClean="0">
                <a:solidFill>
                  <a:prstClr val="black"/>
                </a:solidFill>
                <a:latin typeface="微软雅黑 Light" panose="020B0502040204020203" pitchFamily="34" charset="-122"/>
                <a:ea typeface="微软雅黑 Light" panose="020B0502040204020203" pitchFamily="34" charset="-122"/>
              </a:rPr>
              <a:t>c</a:t>
            </a:r>
            <a:r>
              <a:rPr lang="zh-CN" altLang="en-US" sz="2400" dirty="0" smtClean="0">
                <a:solidFill>
                  <a:prstClr val="black"/>
                </a:solidFill>
                <a:latin typeface="微软雅黑 Light" panose="020B0502040204020203" pitchFamily="34" charset="-122"/>
                <a:ea typeface="微软雅黑 Light" panose="020B0502040204020203" pitchFamily="34" charset="-122"/>
              </a:rPr>
              <a:t>的快速解析库</a:t>
            </a:r>
            <a:endParaRPr lang="en-US" altLang="zh-CN" sz="2400" dirty="0">
              <a:solidFill>
                <a:prstClr val="black"/>
              </a:solidFill>
              <a:latin typeface="微软雅黑 Light" panose="020B0502040204020203" pitchFamily="34" charset="-122"/>
              <a:ea typeface="微软雅黑 Light" panose="020B0502040204020203" pitchFamily="34" charset="-122"/>
            </a:endParaRPr>
          </a:p>
        </p:txBody>
      </p:sp>
      <p:sp>
        <p:nvSpPr>
          <p:cNvPr id="13" name="标题 8"/>
          <p:cNvSpPr txBox="1">
            <a:spLocks/>
          </p:cNvSpPr>
          <p:nvPr/>
        </p:nvSpPr>
        <p:spPr>
          <a:xfrm>
            <a:off x="911424" y="579766"/>
            <a:ext cx="10515600" cy="7810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微软雅黑 Light" panose="020B0502040204020203" pitchFamily="34" charset="-122"/>
                <a:ea typeface="微软雅黑 Light" panose="020B0502040204020203" pitchFamily="34" charset="-122"/>
                <a:cs typeface="+mj-cs"/>
              </a:defRPr>
            </a:lvl1pPr>
          </a:lstStyle>
          <a:p>
            <a:r>
              <a:rPr lang="zh-CN" altLang="en-US" sz="3200" b="1" dirty="0" smtClean="0">
                <a:solidFill>
                  <a:srgbClr val="942124"/>
                </a:solidFill>
                <a:cs typeface="+mn-cs"/>
              </a:rPr>
              <a:t>正则表达式解析</a:t>
            </a:r>
            <a:r>
              <a:rPr lang="en-US" altLang="zh-CN" sz="3200" b="1" dirty="0" smtClean="0">
                <a:solidFill>
                  <a:srgbClr val="942124"/>
                </a:solidFill>
                <a:cs typeface="+mn-cs"/>
              </a:rPr>
              <a:t>HTML</a:t>
            </a:r>
            <a:endParaRPr lang="zh-CN" altLang="en-US" sz="3200" b="1" dirty="0">
              <a:solidFill>
                <a:srgbClr val="942124"/>
              </a:solidFill>
              <a:cs typeface="+mn-cs"/>
            </a:endParaRPr>
          </a:p>
        </p:txBody>
      </p:sp>
      <p:sp>
        <p:nvSpPr>
          <p:cNvPr id="19" name="矩形 28"/>
          <p:cNvSpPr/>
          <p:nvPr/>
        </p:nvSpPr>
        <p:spPr>
          <a:xfrm>
            <a:off x="-18898" y="671163"/>
            <a:ext cx="510214"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Tree>
    <p:extLst>
      <p:ext uri="{BB962C8B-B14F-4D97-AF65-F5344CB8AC3E}">
        <p14:creationId xmlns:p14="http://schemas.microsoft.com/office/powerpoint/2010/main" xmlns="" val="2039158861"/>
      </p:ext>
    </p:extLst>
  </p:cSld>
  <p:clrMapOvr>
    <a:masterClrMapping/>
  </p:clrMapOvr>
  <p:timing>
    <p:tnLst>
      <p:par>
        <p:cTn id="1" dur="indefinite" restart="never" nodeType="tmRoot"/>
      </p:par>
    </p:tnLst>
  </p:timing>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8"/>
          <p:cNvSpPr txBox="1">
            <a:spLocks/>
          </p:cNvSpPr>
          <p:nvPr/>
        </p:nvSpPr>
        <p:spPr>
          <a:xfrm>
            <a:off x="911424" y="579766"/>
            <a:ext cx="10515600" cy="7810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微软雅黑 Light" panose="020B0502040204020203" pitchFamily="34" charset="-122"/>
                <a:ea typeface="微软雅黑 Light" panose="020B0502040204020203" pitchFamily="34" charset="-122"/>
                <a:cs typeface="+mj-cs"/>
              </a:defRPr>
            </a:lvl1pPr>
          </a:lstStyle>
          <a:p>
            <a:r>
              <a:rPr lang="zh-CN" altLang="en-US" sz="3200" b="1" dirty="0" smtClean="0">
                <a:solidFill>
                  <a:srgbClr val="942124"/>
                </a:solidFill>
                <a:cs typeface="+mn-cs"/>
              </a:rPr>
              <a:t>总结</a:t>
            </a:r>
            <a:endParaRPr lang="zh-CN" altLang="en-US" sz="3200" b="1" dirty="0">
              <a:solidFill>
                <a:srgbClr val="942124"/>
              </a:solidFill>
              <a:cs typeface="+mn-cs"/>
            </a:endParaRPr>
          </a:p>
        </p:txBody>
      </p:sp>
      <p:sp>
        <p:nvSpPr>
          <p:cNvPr id="293" name="Freeform 37"/>
          <p:cNvSpPr>
            <a:spLocks noChangeArrowheads="1"/>
          </p:cNvSpPr>
          <p:nvPr/>
        </p:nvSpPr>
        <p:spPr bwMode="auto">
          <a:xfrm>
            <a:off x="1631504" y="2746185"/>
            <a:ext cx="324000" cy="324000"/>
          </a:xfrm>
          <a:custGeom>
            <a:avLst/>
            <a:gdLst>
              <a:gd name="T0" fmla="*/ 38763987 w 602"/>
              <a:gd name="T1" fmla="*/ 78442719 h 602"/>
              <a:gd name="T2" fmla="*/ 38763987 w 602"/>
              <a:gd name="T3" fmla="*/ 78442719 h 602"/>
              <a:gd name="T4" fmla="*/ 0 w 602"/>
              <a:gd name="T5" fmla="*/ 38764526 h 602"/>
              <a:gd name="T6" fmla="*/ 38763987 w 602"/>
              <a:gd name="T7" fmla="*/ 0 h 602"/>
              <a:gd name="T8" fmla="*/ 78441997 w 602"/>
              <a:gd name="T9" fmla="*/ 38764526 h 602"/>
              <a:gd name="T10" fmla="*/ 38763987 w 602"/>
              <a:gd name="T11" fmla="*/ 78442719 h 602"/>
              <a:gd name="T12" fmla="*/ 38763987 w 602"/>
              <a:gd name="T13" fmla="*/ 7439751 h 602"/>
              <a:gd name="T14" fmla="*/ 38763987 w 602"/>
              <a:gd name="T15" fmla="*/ 7439751 h 602"/>
              <a:gd name="T16" fmla="*/ 7439717 w 602"/>
              <a:gd name="T17" fmla="*/ 38764526 h 602"/>
              <a:gd name="T18" fmla="*/ 38763987 w 602"/>
              <a:gd name="T19" fmla="*/ 71002968 h 602"/>
              <a:gd name="T20" fmla="*/ 71002280 w 602"/>
              <a:gd name="T21" fmla="*/ 38764526 h 602"/>
              <a:gd name="T22" fmla="*/ 38763987 w 602"/>
              <a:gd name="T23" fmla="*/ 7439751 h 60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602" h="602">
                <a:moveTo>
                  <a:pt x="297" y="601"/>
                </a:moveTo>
                <a:lnTo>
                  <a:pt x="297" y="601"/>
                </a:lnTo>
                <a:cubicBezTo>
                  <a:pt x="134" y="601"/>
                  <a:pt x="0" y="467"/>
                  <a:pt x="0" y="297"/>
                </a:cubicBezTo>
                <a:cubicBezTo>
                  <a:pt x="0" y="135"/>
                  <a:pt x="134" y="0"/>
                  <a:pt x="297" y="0"/>
                </a:cubicBezTo>
                <a:cubicBezTo>
                  <a:pt x="466" y="0"/>
                  <a:pt x="601" y="135"/>
                  <a:pt x="601" y="297"/>
                </a:cubicBezTo>
                <a:cubicBezTo>
                  <a:pt x="601" y="467"/>
                  <a:pt x="466" y="601"/>
                  <a:pt x="297" y="601"/>
                </a:cubicBezTo>
                <a:close/>
                <a:moveTo>
                  <a:pt x="297" y="57"/>
                </a:moveTo>
                <a:lnTo>
                  <a:pt x="297" y="57"/>
                </a:lnTo>
                <a:cubicBezTo>
                  <a:pt x="163" y="57"/>
                  <a:pt x="57" y="163"/>
                  <a:pt x="57" y="297"/>
                </a:cubicBezTo>
                <a:cubicBezTo>
                  <a:pt x="57" y="431"/>
                  <a:pt x="163" y="544"/>
                  <a:pt x="297" y="544"/>
                </a:cubicBezTo>
                <a:cubicBezTo>
                  <a:pt x="431" y="544"/>
                  <a:pt x="544" y="431"/>
                  <a:pt x="544" y="297"/>
                </a:cubicBezTo>
                <a:cubicBezTo>
                  <a:pt x="544" y="163"/>
                  <a:pt x="431" y="57"/>
                  <a:pt x="297" y="57"/>
                </a:cubicBezTo>
                <a:close/>
              </a:path>
            </a:pathLst>
          </a:custGeom>
          <a:solidFill>
            <a:srgbClr val="942124"/>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5" name="TextBox 4"/>
          <p:cNvSpPr txBox="1"/>
          <p:nvPr/>
        </p:nvSpPr>
        <p:spPr>
          <a:xfrm>
            <a:off x="2135560" y="2677352"/>
            <a:ext cx="4493538" cy="461665"/>
          </a:xfrm>
          <a:prstGeom prst="rect">
            <a:avLst/>
          </a:prstGeom>
          <a:noFill/>
        </p:spPr>
        <p:txBody>
          <a:bodyPr wrap="none" rtlCol="0">
            <a:spAutoFit/>
          </a:bodyPr>
          <a:lstStyle/>
          <a:p>
            <a:r>
              <a:rPr lang="zh-CN" altLang="en-US" sz="2400" dirty="0" smtClean="0">
                <a:latin typeface="Microsoft YaHei Light" charset="-122"/>
                <a:ea typeface="Microsoft YaHei Light" charset="-122"/>
                <a:cs typeface="Microsoft YaHei Light" charset="-122"/>
              </a:rPr>
              <a:t>正则表达式匹配过程及表示类型</a:t>
            </a:r>
            <a:endParaRPr lang="zh-CN" altLang="en-US" sz="2400" dirty="0">
              <a:latin typeface="Microsoft YaHei Light" charset="-122"/>
              <a:ea typeface="Microsoft YaHei Light" charset="-122"/>
              <a:cs typeface="Microsoft YaHei Light" charset="-122"/>
            </a:endParaRPr>
          </a:p>
        </p:txBody>
      </p:sp>
      <p:sp>
        <p:nvSpPr>
          <p:cNvPr id="307" name="Freeform 37"/>
          <p:cNvSpPr>
            <a:spLocks noChangeArrowheads="1"/>
          </p:cNvSpPr>
          <p:nvPr/>
        </p:nvSpPr>
        <p:spPr bwMode="auto">
          <a:xfrm>
            <a:off x="1631504" y="2129681"/>
            <a:ext cx="324000" cy="324000"/>
          </a:xfrm>
          <a:custGeom>
            <a:avLst/>
            <a:gdLst>
              <a:gd name="T0" fmla="*/ 38763987 w 602"/>
              <a:gd name="T1" fmla="*/ 78442719 h 602"/>
              <a:gd name="T2" fmla="*/ 38763987 w 602"/>
              <a:gd name="T3" fmla="*/ 78442719 h 602"/>
              <a:gd name="T4" fmla="*/ 0 w 602"/>
              <a:gd name="T5" fmla="*/ 38764526 h 602"/>
              <a:gd name="T6" fmla="*/ 38763987 w 602"/>
              <a:gd name="T7" fmla="*/ 0 h 602"/>
              <a:gd name="T8" fmla="*/ 78441997 w 602"/>
              <a:gd name="T9" fmla="*/ 38764526 h 602"/>
              <a:gd name="T10" fmla="*/ 38763987 w 602"/>
              <a:gd name="T11" fmla="*/ 78442719 h 602"/>
              <a:gd name="T12" fmla="*/ 38763987 w 602"/>
              <a:gd name="T13" fmla="*/ 7439751 h 602"/>
              <a:gd name="T14" fmla="*/ 38763987 w 602"/>
              <a:gd name="T15" fmla="*/ 7439751 h 602"/>
              <a:gd name="T16" fmla="*/ 7439717 w 602"/>
              <a:gd name="T17" fmla="*/ 38764526 h 602"/>
              <a:gd name="T18" fmla="*/ 38763987 w 602"/>
              <a:gd name="T19" fmla="*/ 71002968 h 602"/>
              <a:gd name="T20" fmla="*/ 71002280 w 602"/>
              <a:gd name="T21" fmla="*/ 38764526 h 602"/>
              <a:gd name="T22" fmla="*/ 38763987 w 602"/>
              <a:gd name="T23" fmla="*/ 7439751 h 60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602" h="602">
                <a:moveTo>
                  <a:pt x="297" y="601"/>
                </a:moveTo>
                <a:lnTo>
                  <a:pt x="297" y="601"/>
                </a:lnTo>
                <a:cubicBezTo>
                  <a:pt x="134" y="601"/>
                  <a:pt x="0" y="467"/>
                  <a:pt x="0" y="297"/>
                </a:cubicBezTo>
                <a:cubicBezTo>
                  <a:pt x="0" y="135"/>
                  <a:pt x="134" y="0"/>
                  <a:pt x="297" y="0"/>
                </a:cubicBezTo>
                <a:cubicBezTo>
                  <a:pt x="466" y="0"/>
                  <a:pt x="601" y="135"/>
                  <a:pt x="601" y="297"/>
                </a:cubicBezTo>
                <a:cubicBezTo>
                  <a:pt x="601" y="467"/>
                  <a:pt x="466" y="601"/>
                  <a:pt x="297" y="601"/>
                </a:cubicBezTo>
                <a:close/>
                <a:moveTo>
                  <a:pt x="297" y="57"/>
                </a:moveTo>
                <a:lnTo>
                  <a:pt x="297" y="57"/>
                </a:lnTo>
                <a:cubicBezTo>
                  <a:pt x="163" y="57"/>
                  <a:pt x="57" y="163"/>
                  <a:pt x="57" y="297"/>
                </a:cubicBezTo>
                <a:cubicBezTo>
                  <a:pt x="57" y="431"/>
                  <a:pt x="163" y="544"/>
                  <a:pt x="297" y="544"/>
                </a:cubicBezTo>
                <a:cubicBezTo>
                  <a:pt x="431" y="544"/>
                  <a:pt x="544" y="431"/>
                  <a:pt x="544" y="297"/>
                </a:cubicBezTo>
                <a:cubicBezTo>
                  <a:pt x="544" y="163"/>
                  <a:pt x="431" y="57"/>
                  <a:pt x="297" y="57"/>
                </a:cubicBezTo>
                <a:close/>
              </a:path>
            </a:pathLst>
          </a:custGeom>
          <a:solidFill>
            <a:srgbClr val="942124"/>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308" name="TextBox 307"/>
          <p:cNvSpPr txBox="1"/>
          <p:nvPr/>
        </p:nvSpPr>
        <p:spPr>
          <a:xfrm>
            <a:off x="2135560" y="2060848"/>
            <a:ext cx="2339102" cy="461665"/>
          </a:xfrm>
          <a:prstGeom prst="rect">
            <a:avLst/>
          </a:prstGeom>
          <a:noFill/>
        </p:spPr>
        <p:txBody>
          <a:bodyPr wrap="none" rtlCol="0">
            <a:spAutoFit/>
          </a:bodyPr>
          <a:lstStyle/>
          <a:p>
            <a:r>
              <a:rPr lang="zh-CN" altLang="en-US" sz="2400" dirty="0" smtClean="0">
                <a:latin typeface="微软雅黑 Light" panose="020B0502040204020203" pitchFamily="34" charset="-122"/>
                <a:ea typeface="微软雅黑 Light" panose="020B0502040204020203" pitchFamily="34" charset="-122"/>
              </a:rPr>
              <a:t>正则表达式简介</a:t>
            </a:r>
            <a:endParaRPr lang="zh-CN" altLang="en-US" sz="2400" dirty="0">
              <a:latin typeface="Monaco" charset="0"/>
              <a:ea typeface="Monaco" charset="0"/>
              <a:cs typeface="Monaco" charset="0"/>
            </a:endParaRPr>
          </a:p>
        </p:txBody>
      </p:sp>
      <p:sp>
        <p:nvSpPr>
          <p:cNvPr id="12" name="矩形 28"/>
          <p:cNvSpPr/>
          <p:nvPr/>
        </p:nvSpPr>
        <p:spPr>
          <a:xfrm>
            <a:off x="-18898" y="671163"/>
            <a:ext cx="510214"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
        <p:nvSpPr>
          <p:cNvPr id="10" name="Freeform 37"/>
          <p:cNvSpPr>
            <a:spLocks noChangeArrowheads="1"/>
          </p:cNvSpPr>
          <p:nvPr/>
        </p:nvSpPr>
        <p:spPr bwMode="auto">
          <a:xfrm>
            <a:off x="1622207" y="3355768"/>
            <a:ext cx="324000" cy="324000"/>
          </a:xfrm>
          <a:custGeom>
            <a:avLst/>
            <a:gdLst>
              <a:gd name="T0" fmla="*/ 38763987 w 602"/>
              <a:gd name="T1" fmla="*/ 78442719 h 602"/>
              <a:gd name="T2" fmla="*/ 38763987 w 602"/>
              <a:gd name="T3" fmla="*/ 78442719 h 602"/>
              <a:gd name="T4" fmla="*/ 0 w 602"/>
              <a:gd name="T5" fmla="*/ 38764526 h 602"/>
              <a:gd name="T6" fmla="*/ 38763987 w 602"/>
              <a:gd name="T7" fmla="*/ 0 h 602"/>
              <a:gd name="T8" fmla="*/ 78441997 w 602"/>
              <a:gd name="T9" fmla="*/ 38764526 h 602"/>
              <a:gd name="T10" fmla="*/ 38763987 w 602"/>
              <a:gd name="T11" fmla="*/ 78442719 h 602"/>
              <a:gd name="T12" fmla="*/ 38763987 w 602"/>
              <a:gd name="T13" fmla="*/ 7439751 h 602"/>
              <a:gd name="T14" fmla="*/ 38763987 w 602"/>
              <a:gd name="T15" fmla="*/ 7439751 h 602"/>
              <a:gd name="T16" fmla="*/ 7439717 w 602"/>
              <a:gd name="T17" fmla="*/ 38764526 h 602"/>
              <a:gd name="T18" fmla="*/ 38763987 w 602"/>
              <a:gd name="T19" fmla="*/ 71002968 h 602"/>
              <a:gd name="T20" fmla="*/ 71002280 w 602"/>
              <a:gd name="T21" fmla="*/ 38764526 h 602"/>
              <a:gd name="T22" fmla="*/ 38763987 w 602"/>
              <a:gd name="T23" fmla="*/ 7439751 h 60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602" h="602">
                <a:moveTo>
                  <a:pt x="297" y="601"/>
                </a:moveTo>
                <a:lnTo>
                  <a:pt x="297" y="601"/>
                </a:lnTo>
                <a:cubicBezTo>
                  <a:pt x="134" y="601"/>
                  <a:pt x="0" y="467"/>
                  <a:pt x="0" y="297"/>
                </a:cubicBezTo>
                <a:cubicBezTo>
                  <a:pt x="0" y="135"/>
                  <a:pt x="134" y="0"/>
                  <a:pt x="297" y="0"/>
                </a:cubicBezTo>
                <a:cubicBezTo>
                  <a:pt x="466" y="0"/>
                  <a:pt x="601" y="135"/>
                  <a:pt x="601" y="297"/>
                </a:cubicBezTo>
                <a:cubicBezTo>
                  <a:pt x="601" y="467"/>
                  <a:pt x="466" y="601"/>
                  <a:pt x="297" y="601"/>
                </a:cubicBezTo>
                <a:close/>
                <a:moveTo>
                  <a:pt x="297" y="57"/>
                </a:moveTo>
                <a:lnTo>
                  <a:pt x="297" y="57"/>
                </a:lnTo>
                <a:cubicBezTo>
                  <a:pt x="163" y="57"/>
                  <a:pt x="57" y="163"/>
                  <a:pt x="57" y="297"/>
                </a:cubicBezTo>
                <a:cubicBezTo>
                  <a:pt x="57" y="431"/>
                  <a:pt x="163" y="544"/>
                  <a:pt x="297" y="544"/>
                </a:cubicBezTo>
                <a:cubicBezTo>
                  <a:pt x="431" y="544"/>
                  <a:pt x="544" y="431"/>
                  <a:pt x="544" y="297"/>
                </a:cubicBezTo>
                <a:cubicBezTo>
                  <a:pt x="544" y="163"/>
                  <a:pt x="431" y="57"/>
                  <a:pt x="297" y="57"/>
                </a:cubicBezTo>
                <a:close/>
              </a:path>
            </a:pathLst>
          </a:custGeom>
          <a:solidFill>
            <a:srgbClr val="942124"/>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11" name="TextBox 307"/>
          <p:cNvSpPr txBox="1"/>
          <p:nvPr/>
        </p:nvSpPr>
        <p:spPr>
          <a:xfrm>
            <a:off x="2126263" y="3286935"/>
            <a:ext cx="3262432" cy="461665"/>
          </a:xfrm>
          <a:prstGeom prst="rect">
            <a:avLst/>
          </a:prstGeom>
          <a:noFill/>
        </p:spPr>
        <p:txBody>
          <a:bodyPr wrap="none" rtlCol="0">
            <a:spAutoFit/>
          </a:bodyPr>
          <a:lstStyle/>
          <a:p>
            <a:r>
              <a:rPr lang="zh-CN" altLang="en-US" sz="2400" dirty="0" smtClean="0">
                <a:latin typeface="微软雅黑 Light" panose="020B0502040204020203" pitchFamily="34" charset="-122"/>
                <a:ea typeface="微软雅黑 Light" panose="020B0502040204020203" pitchFamily="34" charset="-122"/>
              </a:rPr>
              <a:t>正则表达式语法及应用</a:t>
            </a:r>
            <a:endParaRPr lang="zh-CN" altLang="en-US" sz="2400" dirty="0">
              <a:latin typeface="微软雅黑 Light" panose="020B0502040204020203" pitchFamily="34" charset="-122"/>
              <a:ea typeface="微软雅黑 Light" panose="020B0502040204020203" pitchFamily="34" charset="-122"/>
            </a:endParaRPr>
          </a:p>
        </p:txBody>
      </p:sp>
      <p:sp>
        <p:nvSpPr>
          <p:cNvPr id="13" name="Freeform 37"/>
          <p:cNvSpPr>
            <a:spLocks noChangeArrowheads="1"/>
          </p:cNvSpPr>
          <p:nvPr/>
        </p:nvSpPr>
        <p:spPr bwMode="auto">
          <a:xfrm>
            <a:off x="1631504" y="3929881"/>
            <a:ext cx="324000" cy="324000"/>
          </a:xfrm>
          <a:custGeom>
            <a:avLst/>
            <a:gdLst>
              <a:gd name="T0" fmla="*/ 38763987 w 602"/>
              <a:gd name="T1" fmla="*/ 78442719 h 602"/>
              <a:gd name="T2" fmla="*/ 38763987 w 602"/>
              <a:gd name="T3" fmla="*/ 78442719 h 602"/>
              <a:gd name="T4" fmla="*/ 0 w 602"/>
              <a:gd name="T5" fmla="*/ 38764526 h 602"/>
              <a:gd name="T6" fmla="*/ 38763987 w 602"/>
              <a:gd name="T7" fmla="*/ 0 h 602"/>
              <a:gd name="T8" fmla="*/ 78441997 w 602"/>
              <a:gd name="T9" fmla="*/ 38764526 h 602"/>
              <a:gd name="T10" fmla="*/ 38763987 w 602"/>
              <a:gd name="T11" fmla="*/ 78442719 h 602"/>
              <a:gd name="T12" fmla="*/ 38763987 w 602"/>
              <a:gd name="T13" fmla="*/ 7439751 h 602"/>
              <a:gd name="T14" fmla="*/ 38763987 w 602"/>
              <a:gd name="T15" fmla="*/ 7439751 h 602"/>
              <a:gd name="T16" fmla="*/ 7439717 w 602"/>
              <a:gd name="T17" fmla="*/ 38764526 h 602"/>
              <a:gd name="T18" fmla="*/ 38763987 w 602"/>
              <a:gd name="T19" fmla="*/ 71002968 h 602"/>
              <a:gd name="T20" fmla="*/ 71002280 w 602"/>
              <a:gd name="T21" fmla="*/ 38764526 h 602"/>
              <a:gd name="T22" fmla="*/ 38763987 w 602"/>
              <a:gd name="T23" fmla="*/ 7439751 h 60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602" h="602">
                <a:moveTo>
                  <a:pt x="297" y="601"/>
                </a:moveTo>
                <a:lnTo>
                  <a:pt x="297" y="601"/>
                </a:lnTo>
                <a:cubicBezTo>
                  <a:pt x="134" y="601"/>
                  <a:pt x="0" y="467"/>
                  <a:pt x="0" y="297"/>
                </a:cubicBezTo>
                <a:cubicBezTo>
                  <a:pt x="0" y="135"/>
                  <a:pt x="134" y="0"/>
                  <a:pt x="297" y="0"/>
                </a:cubicBezTo>
                <a:cubicBezTo>
                  <a:pt x="466" y="0"/>
                  <a:pt x="601" y="135"/>
                  <a:pt x="601" y="297"/>
                </a:cubicBezTo>
                <a:cubicBezTo>
                  <a:pt x="601" y="467"/>
                  <a:pt x="466" y="601"/>
                  <a:pt x="297" y="601"/>
                </a:cubicBezTo>
                <a:close/>
                <a:moveTo>
                  <a:pt x="297" y="57"/>
                </a:moveTo>
                <a:lnTo>
                  <a:pt x="297" y="57"/>
                </a:lnTo>
                <a:cubicBezTo>
                  <a:pt x="163" y="57"/>
                  <a:pt x="57" y="163"/>
                  <a:pt x="57" y="297"/>
                </a:cubicBezTo>
                <a:cubicBezTo>
                  <a:pt x="57" y="431"/>
                  <a:pt x="163" y="544"/>
                  <a:pt x="297" y="544"/>
                </a:cubicBezTo>
                <a:cubicBezTo>
                  <a:pt x="431" y="544"/>
                  <a:pt x="544" y="431"/>
                  <a:pt x="544" y="297"/>
                </a:cubicBezTo>
                <a:cubicBezTo>
                  <a:pt x="544" y="163"/>
                  <a:pt x="431" y="57"/>
                  <a:pt x="297" y="57"/>
                </a:cubicBezTo>
                <a:close/>
              </a:path>
            </a:pathLst>
          </a:custGeom>
          <a:solidFill>
            <a:srgbClr val="942124"/>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14" name="TextBox 4"/>
          <p:cNvSpPr txBox="1"/>
          <p:nvPr/>
        </p:nvSpPr>
        <p:spPr>
          <a:xfrm>
            <a:off x="2135560" y="3861048"/>
            <a:ext cx="8666155" cy="461665"/>
          </a:xfrm>
          <a:prstGeom prst="rect">
            <a:avLst/>
          </a:prstGeom>
          <a:noFill/>
        </p:spPr>
        <p:txBody>
          <a:bodyPr wrap="none" rtlCol="0">
            <a:spAutoFit/>
          </a:bodyPr>
          <a:lstStyle/>
          <a:p>
            <a:r>
              <a:rPr lang="en-US" altLang="zh-CN" sz="2400" dirty="0">
                <a:latin typeface="Monaco" charset="0"/>
                <a:ea typeface="Monaco" charset="0"/>
                <a:cs typeface="Monaco" charset="0"/>
              </a:rPr>
              <a:t>r</a:t>
            </a:r>
            <a:r>
              <a:rPr lang="en-US" altLang="zh-CN" sz="2400" dirty="0" smtClean="0">
                <a:latin typeface="Monaco" charset="0"/>
                <a:ea typeface="Monaco" charset="0"/>
                <a:cs typeface="Monaco" charset="0"/>
              </a:rPr>
              <a:t>e</a:t>
            </a:r>
            <a:r>
              <a:rPr lang="zh-CN" altLang="en-US" sz="2400" dirty="0" smtClean="0">
                <a:latin typeface="Microsoft YaHei Light" charset="-122"/>
                <a:ea typeface="Microsoft YaHei Light" charset="-122"/>
                <a:cs typeface="Microsoft YaHei Light" charset="-122"/>
              </a:rPr>
              <a:t>模块：</a:t>
            </a:r>
            <a:r>
              <a:rPr lang="en-US" altLang="zh-CN" sz="2400" dirty="0" err="1" smtClean="0">
                <a:latin typeface="Monaco" charset="0"/>
                <a:ea typeface="Monaco" charset="0"/>
                <a:cs typeface="Monaco" charset="0"/>
              </a:rPr>
              <a:t>search,findall,finditer,match,fullmatch</a:t>
            </a:r>
            <a:endParaRPr lang="zh-CN" altLang="en-US" sz="2400" dirty="0">
              <a:latin typeface="Monaco" charset="0"/>
              <a:ea typeface="Monaco" charset="0"/>
              <a:cs typeface="Monaco" charset="0"/>
            </a:endParaRPr>
          </a:p>
        </p:txBody>
      </p:sp>
      <p:sp>
        <p:nvSpPr>
          <p:cNvPr id="17" name="Freeform 37"/>
          <p:cNvSpPr>
            <a:spLocks noChangeArrowheads="1"/>
          </p:cNvSpPr>
          <p:nvPr/>
        </p:nvSpPr>
        <p:spPr bwMode="auto">
          <a:xfrm>
            <a:off x="1631504" y="5082009"/>
            <a:ext cx="324000" cy="324000"/>
          </a:xfrm>
          <a:custGeom>
            <a:avLst/>
            <a:gdLst>
              <a:gd name="T0" fmla="*/ 38763987 w 602"/>
              <a:gd name="T1" fmla="*/ 78442719 h 602"/>
              <a:gd name="T2" fmla="*/ 38763987 w 602"/>
              <a:gd name="T3" fmla="*/ 78442719 h 602"/>
              <a:gd name="T4" fmla="*/ 0 w 602"/>
              <a:gd name="T5" fmla="*/ 38764526 h 602"/>
              <a:gd name="T6" fmla="*/ 38763987 w 602"/>
              <a:gd name="T7" fmla="*/ 0 h 602"/>
              <a:gd name="T8" fmla="*/ 78441997 w 602"/>
              <a:gd name="T9" fmla="*/ 38764526 h 602"/>
              <a:gd name="T10" fmla="*/ 38763987 w 602"/>
              <a:gd name="T11" fmla="*/ 78442719 h 602"/>
              <a:gd name="T12" fmla="*/ 38763987 w 602"/>
              <a:gd name="T13" fmla="*/ 7439751 h 602"/>
              <a:gd name="T14" fmla="*/ 38763987 w 602"/>
              <a:gd name="T15" fmla="*/ 7439751 h 602"/>
              <a:gd name="T16" fmla="*/ 7439717 w 602"/>
              <a:gd name="T17" fmla="*/ 38764526 h 602"/>
              <a:gd name="T18" fmla="*/ 38763987 w 602"/>
              <a:gd name="T19" fmla="*/ 71002968 h 602"/>
              <a:gd name="T20" fmla="*/ 71002280 w 602"/>
              <a:gd name="T21" fmla="*/ 38764526 h 602"/>
              <a:gd name="T22" fmla="*/ 38763987 w 602"/>
              <a:gd name="T23" fmla="*/ 7439751 h 60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602" h="602">
                <a:moveTo>
                  <a:pt x="297" y="601"/>
                </a:moveTo>
                <a:lnTo>
                  <a:pt x="297" y="601"/>
                </a:lnTo>
                <a:cubicBezTo>
                  <a:pt x="134" y="601"/>
                  <a:pt x="0" y="467"/>
                  <a:pt x="0" y="297"/>
                </a:cubicBezTo>
                <a:cubicBezTo>
                  <a:pt x="0" y="135"/>
                  <a:pt x="134" y="0"/>
                  <a:pt x="297" y="0"/>
                </a:cubicBezTo>
                <a:cubicBezTo>
                  <a:pt x="466" y="0"/>
                  <a:pt x="601" y="135"/>
                  <a:pt x="601" y="297"/>
                </a:cubicBezTo>
                <a:cubicBezTo>
                  <a:pt x="601" y="467"/>
                  <a:pt x="466" y="601"/>
                  <a:pt x="297" y="601"/>
                </a:cubicBezTo>
                <a:close/>
                <a:moveTo>
                  <a:pt x="297" y="57"/>
                </a:moveTo>
                <a:lnTo>
                  <a:pt x="297" y="57"/>
                </a:lnTo>
                <a:cubicBezTo>
                  <a:pt x="163" y="57"/>
                  <a:pt x="57" y="163"/>
                  <a:pt x="57" y="297"/>
                </a:cubicBezTo>
                <a:cubicBezTo>
                  <a:pt x="57" y="431"/>
                  <a:pt x="163" y="544"/>
                  <a:pt x="297" y="544"/>
                </a:cubicBezTo>
                <a:cubicBezTo>
                  <a:pt x="431" y="544"/>
                  <a:pt x="544" y="431"/>
                  <a:pt x="544" y="297"/>
                </a:cubicBezTo>
                <a:cubicBezTo>
                  <a:pt x="544" y="163"/>
                  <a:pt x="431" y="57"/>
                  <a:pt x="297" y="57"/>
                </a:cubicBezTo>
                <a:close/>
              </a:path>
            </a:pathLst>
          </a:custGeom>
          <a:solidFill>
            <a:srgbClr val="942124"/>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18" name="TextBox 4"/>
          <p:cNvSpPr txBox="1"/>
          <p:nvPr/>
        </p:nvSpPr>
        <p:spPr>
          <a:xfrm>
            <a:off x="2135560" y="5013176"/>
            <a:ext cx="3163045" cy="461665"/>
          </a:xfrm>
          <a:prstGeom prst="rect">
            <a:avLst/>
          </a:prstGeom>
          <a:noFill/>
        </p:spPr>
        <p:txBody>
          <a:bodyPr wrap="none" rtlCol="0">
            <a:spAutoFit/>
          </a:bodyPr>
          <a:lstStyle/>
          <a:p>
            <a:r>
              <a:rPr lang="zh-CN" altLang="en-US" sz="2400" dirty="0" smtClean="0">
                <a:latin typeface="Microsoft YaHei Light" charset="-122"/>
                <a:ea typeface="Microsoft YaHei Light" charset="-122"/>
                <a:cs typeface="Microsoft YaHei Light" charset="-122"/>
              </a:rPr>
              <a:t>正则表达式解析</a:t>
            </a:r>
            <a:r>
              <a:rPr lang="en-US" altLang="zh-CN" sz="2400" dirty="0" smtClean="0">
                <a:latin typeface="Microsoft YaHei Light" charset="-122"/>
                <a:ea typeface="Microsoft YaHei Light" charset="-122"/>
                <a:cs typeface="Microsoft YaHei Light" charset="-122"/>
              </a:rPr>
              <a:t>HTML</a:t>
            </a:r>
            <a:endParaRPr lang="zh-CN" altLang="en-US" sz="2400" dirty="0">
              <a:latin typeface="Microsoft YaHei Light" charset="-122"/>
              <a:ea typeface="Microsoft YaHei Light" charset="-122"/>
              <a:cs typeface="Microsoft YaHei Light" charset="-122"/>
            </a:endParaRPr>
          </a:p>
        </p:txBody>
      </p:sp>
      <p:sp>
        <p:nvSpPr>
          <p:cNvPr id="20" name="Freeform 37"/>
          <p:cNvSpPr>
            <a:spLocks noChangeArrowheads="1"/>
          </p:cNvSpPr>
          <p:nvPr/>
        </p:nvSpPr>
        <p:spPr bwMode="auto">
          <a:xfrm>
            <a:off x="1631504" y="4509532"/>
            <a:ext cx="324000" cy="324000"/>
          </a:xfrm>
          <a:custGeom>
            <a:avLst/>
            <a:gdLst>
              <a:gd name="T0" fmla="*/ 38763987 w 602"/>
              <a:gd name="T1" fmla="*/ 78442719 h 602"/>
              <a:gd name="T2" fmla="*/ 38763987 w 602"/>
              <a:gd name="T3" fmla="*/ 78442719 h 602"/>
              <a:gd name="T4" fmla="*/ 0 w 602"/>
              <a:gd name="T5" fmla="*/ 38764526 h 602"/>
              <a:gd name="T6" fmla="*/ 38763987 w 602"/>
              <a:gd name="T7" fmla="*/ 0 h 602"/>
              <a:gd name="T8" fmla="*/ 78441997 w 602"/>
              <a:gd name="T9" fmla="*/ 38764526 h 602"/>
              <a:gd name="T10" fmla="*/ 38763987 w 602"/>
              <a:gd name="T11" fmla="*/ 78442719 h 602"/>
              <a:gd name="T12" fmla="*/ 38763987 w 602"/>
              <a:gd name="T13" fmla="*/ 7439751 h 602"/>
              <a:gd name="T14" fmla="*/ 38763987 w 602"/>
              <a:gd name="T15" fmla="*/ 7439751 h 602"/>
              <a:gd name="T16" fmla="*/ 7439717 w 602"/>
              <a:gd name="T17" fmla="*/ 38764526 h 602"/>
              <a:gd name="T18" fmla="*/ 38763987 w 602"/>
              <a:gd name="T19" fmla="*/ 71002968 h 602"/>
              <a:gd name="T20" fmla="*/ 71002280 w 602"/>
              <a:gd name="T21" fmla="*/ 38764526 h 602"/>
              <a:gd name="T22" fmla="*/ 38763987 w 602"/>
              <a:gd name="T23" fmla="*/ 7439751 h 60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602" h="602">
                <a:moveTo>
                  <a:pt x="297" y="601"/>
                </a:moveTo>
                <a:lnTo>
                  <a:pt x="297" y="601"/>
                </a:lnTo>
                <a:cubicBezTo>
                  <a:pt x="134" y="601"/>
                  <a:pt x="0" y="467"/>
                  <a:pt x="0" y="297"/>
                </a:cubicBezTo>
                <a:cubicBezTo>
                  <a:pt x="0" y="135"/>
                  <a:pt x="134" y="0"/>
                  <a:pt x="297" y="0"/>
                </a:cubicBezTo>
                <a:cubicBezTo>
                  <a:pt x="466" y="0"/>
                  <a:pt x="601" y="135"/>
                  <a:pt x="601" y="297"/>
                </a:cubicBezTo>
                <a:cubicBezTo>
                  <a:pt x="601" y="467"/>
                  <a:pt x="466" y="601"/>
                  <a:pt x="297" y="601"/>
                </a:cubicBezTo>
                <a:close/>
                <a:moveTo>
                  <a:pt x="297" y="57"/>
                </a:moveTo>
                <a:lnTo>
                  <a:pt x="297" y="57"/>
                </a:lnTo>
                <a:cubicBezTo>
                  <a:pt x="163" y="57"/>
                  <a:pt x="57" y="163"/>
                  <a:pt x="57" y="297"/>
                </a:cubicBezTo>
                <a:cubicBezTo>
                  <a:pt x="57" y="431"/>
                  <a:pt x="163" y="544"/>
                  <a:pt x="297" y="544"/>
                </a:cubicBezTo>
                <a:cubicBezTo>
                  <a:pt x="431" y="544"/>
                  <a:pt x="544" y="431"/>
                  <a:pt x="544" y="297"/>
                </a:cubicBezTo>
                <a:cubicBezTo>
                  <a:pt x="544" y="163"/>
                  <a:pt x="431" y="57"/>
                  <a:pt x="297" y="57"/>
                </a:cubicBezTo>
                <a:close/>
              </a:path>
            </a:pathLst>
          </a:custGeom>
          <a:solidFill>
            <a:srgbClr val="942124"/>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21" name="TextBox 4"/>
          <p:cNvSpPr txBox="1"/>
          <p:nvPr/>
        </p:nvSpPr>
        <p:spPr>
          <a:xfrm>
            <a:off x="2135560" y="4440699"/>
            <a:ext cx="5532284" cy="461665"/>
          </a:xfrm>
          <a:prstGeom prst="rect">
            <a:avLst/>
          </a:prstGeom>
          <a:noFill/>
        </p:spPr>
        <p:txBody>
          <a:bodyPr wrap="none" rtlCol="0">
            <a:spAutoFit/>
          </a:bodyPr>
          <a:lstStyle/>
          <a:p>
            <a:r>
              <a:rPr lang="en-US" altLang="zh-CN" sz="2400" dirty="0">
                <a:latin typeface="Monaco" charset="0"/>
                <a:ea typeface="Monaco" charset="0"/>
                <a:cs typeface="Monaco" charset="0"/>
              </a:rPr>
              <a:t>re</a:t>
            </a:r>
            <a:r>
              <a:rPr lang="zh-CN" altLang="en-US" sz="2400" dirty="0">
                <a:latin typeface="Microsoft YaHei Light" charset="-122"/>
                <a:ea typeface="Microsoft YaHei Light" charset="-122"/>
                <a:cs typeface="Microsoft YaHei Light" charset="-122"/>
              </a:rPr>
              <a:t>模块</a:t>
            </a:r>
            <a:r>
              <a:rPr lang="zh-CN" altLang="en-US" sz="2400" dirty="0" smtClean="0">
                <a:latin typeface="Microsoft YaHei Light" charset="-122"/>
                <a:ea typeface="Microsoft YaHei Light" charset="-122"/>
                <a:cs typeface="Microsoft YaHei Light" charset="-122"/>
              </a:rPr>
              <a:t>：</a:t>
            </a:r>
            <a:r>
              <a:rPr lang="en-US" altLang="zh-CN" sz="2400" dirty="0" err="1" smtClean="0">
                <a:latin typeface="Monaco" charset="0"/>
                <a:ea typeface="Monaco" charset="0"/>
                <a:cs typeface="Monaco" charset="0"/>
              </a:rPr>
              <a:t>split,sub,subn,pattern</a:t>
            </a:r>
            <a:endParaRPr lang="zh-CN" altLang="en-US" sz="2400" dirty="0">
              <a:latin typeface="Monaco" charset="0"/>
              <a:ea typeface="Monaco" charset="0"/>
              <a:cs typeface="Monaco" charset="0"/>
            </a:endParaRPr>
          </a:p>
        </p:txBody>
      </p:sp>
    </p:spTree>
    <p:extLst>
      <p:ext uri="{BB962C8B-B14F-4D97-AF65-F5344CB8AC3E}">
        <p14:creationId xmlns:p14="http://schemas.microsoft.com/office/powerpoint/2010/main" xmlns="" val="2627524550"/>
      </p:ext>
    </p:extLst>
  </p:cSld>
  <p:clrMapOvr>
    <a:masterClrMapping/>
  </p:clrMapOvr>
  <p:timing>
    <p:tnLst>
      <p:par>
        <p:cTn id="1" dur="indefinite" restart="never" nodeType="tmRoot"/>
      </p:par>
    </p:tnLst>
  </p:timing>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983559" y="2133591"/>
            <a:ext cx="1080000" cy="1080000"/>
            <a:chOff x="8110158" y="3554322"/>
            <a:chExt cx="876300" cy="876300"/>
          </a:xfrm>
        </p:grpSpPr>
        <p:sp>
          <p:nvSpPr>
            <p:cNvPr id="18" name="椭圆 17"/>
            <p:cNvSpPr/>
            <p:nvPr/>
          </p:nvSpPr>
          <p:spPr>
            <a:xfrm>
              <a:off x="8110158" y="3554322"/>
              <a:ext cx="876300" cy="8763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9" name="图片 18"/>
            <p:cNvPicPr>
              <a:picLocks noChangeAspect="1"/>
            </p:cNvPicPr>
            <p:nvPr/>
          </p:nvPicPr>
          <p:blipFill>
            <a:blip r:embed="rId2" cstate="email">
              <a:extLst>
                <a:ext uri="{28A0092B-C50C-407E-A947-70E740481C1C}">
                  <a14:useLocalDpi xmlns:a14="http://schemas.microsoft.com/office/drawing/2010/main" xmlns=""/>
                </a:ext>
              </a:extLst>
            </a:blip>
            <a:stretch>
              <a:fillRect/>
            </a:stretch>
          </p:blipFill>
          <p:spPr>
            <a:xfrm>
              <a:off x="8232092" y="3758472"/>
              <a:ext cx="632433" cy="468000"/>
            </a:xfrm>
            <a:prstGeom prst="rect">
              <a:avLst/>
            </a:prstGeom>
          </p:spPr>
        </p:pic>
      </p:grpSp>
      <p:grpSp>
        <p:nvGrpSpPr>
          <p:cNvPr id="2" name="组合 1"/>
          <p:cNvGrpSpPr/>
          <p:nvPr/>
        </p:nvGrpSpPr>
        <p:grpSpPr>
          <a:xfrm>
            <a:off x="3877329" y="4140369"/>
            <a:ext cx="6573535" cy="584775"/>
            <a:chOff x="3877326" y="4290231"/>
            <a:chExt cx="6573535" cy="584775"/>
          </a:xfrm>
        </p:grpSpPr>
        <p:sp>
          <p:nvSpPr>
            <p:cNvPr id="20" name="矩形 19"/>
            <p:cNvSpPr/>
            <p:nvPr/>
          </p:nvSpPr>
          <p:spPr>
            <a:xfrm>
              <a:off x="3877326" y="4290231"/>
              <a:ext cx="5230919" cy="584775"/>
            </a:xfrm>
            <a:prstGeom prst="rect">
              <a:avLst/>
            </a:prstGeom>
          </p:spPr>
          <p:txBody>
            <a:bodyPr wrap="none">
              <a:spAutoFit/>
            </a:bodyPr>
            <a:lstStyle/>
            <a:p>
              <a:r>
                <a:rPr lang="zh-CN" altLang="en-US" sz="3200" b="1" dirty="0" smtClean="0">
                  <a:solidFill>
                    <a:srgbClr val="942124"/>
                  </a:solidFill>
                  <a:latin typeface="微软雅黑 Light" panose="020B0502040204020203" pitchFamily="34" charset="-122"/>
                  <a:ea typeface="微软雅黑 Light" panose="020B0502040204020203" pitchFamily="34" charset="-122"/>
                </a:rPr>
                <a:t>第十四部分</a:t>
              </a:r>
              <a:r>
                <a:rPr lang="en-US" altLang="zh-CN" sz="3200" b="1" dirty="0" smtClean="0">
                  <a:solidFill>
                    <a:srgbClr val="942124"/>
                  </a:solidFill>
                  <a:latin typeface="微软雅黑 Light" panose="020B0502040204020203" pitchFamily="34" charset="-122"/>
                  <a:ea typeface="微软雅黑 Light" panose="020B0502040204020203" pitchFamily="34" charset="-122"/>
                </a:rPr>
                <a:t> </a:t>
              </a:r>
              <a:r>
                <a:rPr lang="zh-CN" altLang="en-US" sz="3200" b="1" dirty="0" smtClean="0">
                  <a:solidFill>
                    <a:srgbClr val="942124"/>
                  </a:solidFill>
                  <a:latin typeface="微软雅黑 Light" panose="020B0502040204020203" pitchFamily="34" charset="-122"/>
                  <a:ea typeface="微软雅黑 Light" panose="020B0502040204020203" pitchFamily="34" charset="-122"/>
                </a:rPr>
                <a:t>日期数据的处理</a:t>
              </a:r>
              <a:endParaRPr lang="zh-CN" altLang="en-US" sz="3200" b="1" dirty="0">
                <a:solidFill>
                  <a:srgbClr val="942124"/>
                </a:solidFill>
                <a:latin typeface="微软雅黑 Light" panose="020B0502040204020203" pitchFamily="34" charset="-122"/>
                <a:ea typeface="微软雅黑 Light" panose="020B0502040204020203" pitchFamily="34" charset="-122"/>
              </a:endParaRPr>
            </a:p>
          </p:txBody>
        </p:sp>
        <p:cxnSp>
          <p:nvCxnSpPr>
            <p:cNvPr id="30" name="直接连接符 29"/>
            <p:cNvCxnSpPr/>
            <p:nvPr/>
          </p:nvCxnSpPr>
          <p:spPr>
            <a:xfrm>
              <a:off x="3962401" y="4875006"/>
              <a:ext cx="6488460"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34" name="组合 33"/>
          <p:cNvGrpSpPr/>
          <p:nvPr/>
        </p:nvGrpSpPr>
        <p:grpSpPr>
          <a:xfrm>
            <a:off x="4030879" y="2133590"/>
            <a:ext cx="1080000" cy="1080000"/>
            <a:chOff x="8502232" y="2244385"/>
            <a:chExt cx="876300" cy="876300"/>
          </a:xfrm>
        </p:grpSpPr>
        <p:sp>
          <p:nvSpPr>
            <p:cNvPr id="35" name="椭圆 34"/>
            <p:cNvSpPr/>
            <p:nvPr/>
          </p:nvSpPr>
          <p:spPr>
            <a:xfrm>
              <a:off x="8502232" y="2244385"/>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6" name="图片 35"/>
            <p:cNvPicPr>
              <a:picLocks noChangeAspect="1"/>
            </p:cNvPicPr>
            <p:nvPr/>
          </p:nvPicPr>
          <p:blipFill>
            <a:blip r:embed="rId3">
              <a:extLst>
                <a:ext uri="{28A0092B-C50C-407E-A947-70E740481C1C}">
                  <a14:useLocalDpi xmlns:a14="http://schemas.microsoft.com/office/drawing/2010/main" xmlns=""/>
                </a:ext>
              </a:extLst>
            </a:blip>
            <a:stretch>
              <a:fillRect/>
            </a:stretch>
          </p:blipFill>
          <p:spPr>
            <a:xfrm>
              <a:off x="8599561" y="2432946"/>
              <a:ext cx="681643" cy="613479"/>
            </a:xfrm>
            <a:prstGeom prst="rect">
              <a:avLst/>
            </a:prstGeom>
          </p:spPr>
        </p:pic>
      </p:grpSp>
      <p:grpSp>
        <p:nvGrpSpPr>
          <p:cNvPr id="37" name="组合 36"/>
          <p:cNvGrpSpPr/>
          <p:nvPr/>
        </p:nvGrpSpPr>
        <p:grpSpPr>
          <a:xfrm>
            <a:off x="10133829" y="2137219"/>
            <a:ext cx="1080000" cy="1080000"/>
            <a:chOff x="6787469" y="2184355"/>
            <a:chExt cx="876300" cy="876300"/>
          </a:xfrm>
        </p:grpSpPr>
        <p:sp>
          <p:nvSpPr>
            <p:cNvPr id="38" name="椭圆 37"/>
            <p:cNvSpPr/>
            <p:nvPr/>
          </p:nvSpPr>
          <p:spPr>
            <a:xfrm>
              <a:off x="6787469" y="2184355"/>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9" name="图片 38"/>
            <p:cNvPicPr>
              <a:picLocks noChangeAspect="1"/>
            </p:cNvPicPr>
            <p:nvPr/>
          </p:nvPicPr>
          <p:blipFill>
            <a:blip r:embed="rId4" cstate="email">
              <a:extLst>
                <a:ext uri="{28A0092B-C50C-407E-A947-70E740481C1C}">
                  <a14:useLocalDpi xmlns:a14="http://schemas.microsoft.com/office/drawing/2010/main" xmlns=""/>
                </a:ext>
              </a:extLst>
            </a:blip>
            <a:stretch>
              <a:fillRect/>
            </a:stretch>
          </p:blipFill>
          <p:spPr>
            <a:xfrm>
              <a:off x="6997019" y="2279604"/>
              <a:ext cx="457201" cy="762002"/>
            </a:xfrm>
            <a:prstGeom prst="rect">
              <a:avLst/>
            </a:prstGeom>
          </p:spPr>
        </p:pic>
      </p:grpSp>
      <p:grpSp>
        <p:nvGrpSpPr>
          <p:cNvPr id="40" name="组合 39"/>
          <p:cNvGrpSpPr/>
          <p:nvPr/>
        </p:nvGrpSpPr>
        <p:grpSpPr>
          <a:xfrm>
            <a:off x="7211921" y="2133821"/>
            <a:ext cx="1080000" cy="1080000"/>
            <a:chOff x="8064082" y="5195503"/>
            <a:chExt cx="876300" cy="876300"/>
          </a:xfrm>
        </p:grpSpPr>
        <p:sp>
          <p:nvSpPr>
            <p:cNvPr id="41" name="椭圆 40"/>
            <p:cNvSpPr/>
            <p:nvPr/>
          </p:nvSpPr>
          <p:spPr>
            <a:xfrm>
              <a:off x="8064082" y="5195503"/>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2" name="图片 41"/>
            <p:cNvPicPr>
              <a:picLocks noChangeAspect="1"/>
            </p:cNvPicPr>
            <p:nvPr/>
          </p:nvPicPr>
          <p:blipFill>
            <a:blip r:embed="rId5">
              <a:extLst>
                <a:ext uri="{28A0092B-C50C-407E-A947-70E740481C1C}">
                  <a14:useLocalDpi xmlns:a14="http://schemas.microsoft.com/office/drawing/2010/main" xmlns=""/>
                </a:ext>
              </a:extLst>
            </a:blip>
            <a:stretch>
              <a:fillRect/>
            </a:stretch>
          </p:blipFill>
          <p:spPr>
            <a:xfrm>
              <a:off x="8196232" y="5239074"/>
              <a:ext cx="612000" cy="789158"/>
            </a:xfrm>
            <a:prstGeom prst="rect">
              <a:avLst/>
            </a:prstGeom>
          </p:spPr>
        </p:pic>
      </p:grpSp>
      <p:pic>
        <p:nvPicPr>
          <p:cNvPr id="5" name="图片 4" descr="pic.png"/>
          <p:cNvPicPr>
            <a:picLocks noChangeAspect="1"/>
          </p:cNvPicPr>
          <p:nvPr/>
        </p:nvPicPr>
        <p:blipFill>
          <a:blip r:embed="rId6" cstate="email">
            <a:extLst>
              <a:ext uri="{28A0092B-C50C-407E-A947-70E740481C1C}">
                <a14:useLocalDpi xmlns:a14="http://schemas.microsoft.com/office/drawing/2010/main" xmlns=""/>
              </a:ext>
            </a:extLst>
          </a:blip>
          <a:stretch>
            <a:fillRect/>
          </a:stretch>
        </p:blipFill>
        <p:spPr>
          <a:xfrm>
            <a:off x="0" y="0"/>
            <a:ext cx="12234334" cy="3844639"/>
          </a:xfrm>
          <a:prstGeom prst="rect">
            <a:avLst/>
          </a:prstGeom>
        </p:spPr>
      </p:pic>
      <p:sp>
        <p:nvSpPr>
          <p:cNvPr id="21" name="矩形 20"/>
          <p:cNvSpPr/>
          <p:nvPr/>
        </p:nvSpPr>
        <p:spPr bwMode="auto">
          <a:xfrm>
            <a:off x="3941021" y="4926457"/>
            <a:ext cx="2082971" cy="830997"/>
          </a:xfrm>
          <a:prstGeom prst="rect">
            <a:avLst/>
          </a:prstGeom>
        </p:spPr>
        <p:txBody>
          <a:bodyPr wrap="square">
            <a:spAutoFit/>
          </a:bodyPr>
          <a:lstStyle/>
          <a:p>
            <a:pPr fontAlgn="base">
              <a:spcBef>
                <a:spcPct val="0"/>
              </a:spcBef>
              <a:spcAft>
                <a:spcPct val="0"/>
              </a:spcAft>
            </a:pPr>
            <a:r>
              <a:rPr lang="en-US" altLang="zh-CN" sz="2400" dirty="0" err="1" smtClean="0">
                <a:latin typeface="微软雅黑 Light" panose="020B0502040204020203" pitchFamily="34" charset="-122"/>
                <a:ea typeface="微软雅黑 Light" panose="020B0502040204020203" pitchFamily="34" charset="-122"/>
                <a:cs typeface="Microsoft YaHei" charset="0"/>
              </a:rPr>
              <a:t>datatime</a:t>
            </a:r>
            <a:r>
              <a:rPr lang="zh-CN" altLang="en-US" sz="2400" dirty="0" smtClean="0">
                <a:latin typeface="微软雅黑 Light" panose="020B0502040204020203" pitchFamily="34" charset="-122"/>
                <a:ea typeface="微软雅黑 Light" panose="020B0502040204020203" pitchFamily="34" charset="-122"/>
                <a:cs typeface="Microsoft YaHei" charset="0"/>
              </a:rPr>
              <a:t>模块</a:t>
            </a:r>
            <a:endParaRPr lang="en-US" altLang="zh-CN" sz="2400" dirty="0" smtClean="0">
              <a:latin typeface="微软雅黑 Light" panose="020B0502040204020203" pitchFamily="34" charset="-122"/>
              <a:ea typeface="微软雅黑 Light" panose="020B0502040204020203" pitchFamily="34" charset="-122"/>
              <a:cs typeface="Microsoft YaHei" charset="0"/>
            </a:endParaRPr>
          </a:p>
          <a:p>
            <a:pPr fontAlgn="base">
              <a:spcBef>
                <a:spcPct val="0"/>
              </a:spcBef>
              <a:spcAft>
                <a:spcPct val="0"/>
              </a:spcAft>
            </a:pPr>
            <a:r>
              <a:rPr lang="zh-CN" altLang="en-US" sz="2400" dirty="0" smtClean="0">
                <a:latin typeface="微软雅黑 Light" panose="020B0502040204020203" pitchFamily="34" charset="-122"/>
                <a:ea typeface="微软雅黑 Light" panose="020B0502040204020203" pitchFamily="34" charset="-122"/>
                <a:cs typeface="Microsoft YaHei" charset="0"/>
              </a:rPr>
              <a:t>应用</a:t>
            </a:r>
            <a:endParaRPr lang="en-US" altLang="zh-CN" sz="2400" dirty="0">
              <a:latin typeface="微软雅黑 Light" panose="020B0502040204020203" pitchFamily="34" charset="-122"/>
              <a:ea typeface="微软雅黑 Light" panose="020B0502040204020203" pitchFamily="34" charset="-122"/>
              <a:cs typeface="Microsoft YaHei" charset="0"/>
            </a:endParaRPr>
          </a:p>
        </p:txBody>
      </p:sp>
    </p:spTree>
    <p:extLst>
      <p:ext uri="{BB962C8B-B14F-4D97-AF65-F5344CB8AC3E}">
        <p14:creationId xmlns:p14="http://schemas.microsoft.com/office/powerpoint/2010/main" xmlns="" val="105213204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5"/>
          <p:cNvSpPr txBox="1"/>
          <p:nvPr/>
        </p:nvSpPr>
        <p:spPr>
          <a:xfrm>
            <a:off x="911424" y="836712"/>
            <a:ext cx="2664296" cy="400110"/>
          </a:xfrm>
          <a:prstGeom prst="rect">
            <a:avLst/>
          </a:prstGeom>
          <a:noFill/>
        </p:spPr>
        <p:txBody>
          <a:bodyPr wrap="square" rtlCol="0">
            <a:spAutoFit/>
          </a:bodyPr>
          <a:lstStyle/>
          <a:p>
            <a:r>
              <a:rPr lang="zh-CN" altLang="en-US" sz="2000" dirty="0">
                <a:solidFill>
                  <a:prstClr val="white"/>
                </a:solidFill>
                <a:latin typeface="微软雅黑 Light" panose="020B0502040204020203" pitchFamily="34" charset="-122"/>
                <a:ea typeface="微软雅黑 Light" panose="020B0502040204020203" pitchFamily="34" charset="-122"/>
              </a:rPr>
              <a:t>聚类分析</a:t>
            </a:r>
          </a:p>
        </p:txBody>
      </p:sp>
      <p:sp>
        <p:nvSpPr>
          <p:cNvPr id="14" name="矩形 28"/>
          <p:cNvSpPr/>
          <p:nvPr/>
        </p:nvSpPr>
        <p:spPr>
          <a:xfrm>
            <a:off x="-18898" y="671163"/>
            <a:ext cx="510214"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
        <p:nvSpPr>
          <p:cNvPr id="15" name="矩形 4"/>
          <p:cNvSpPr/>
          <p:nvPr/>
        </p:nvSpPr>
        <p:spPr>
          <a:xfrm>
            <a:off x="479376" y="674237"/>
            <a:ext cx="2263824" cy="595228"/>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6" name="文本框 5"/>
          <p:cNvSpPr txBox="1"/>
          <p:nvPr/>
        </p:nvSpPr>
        <p:spPr>
          <a:xfrm>
            <a:off x="953786" y="709485"/>
            <a:ext cx="3414022" cy="523220"/>
          </a:xfrm>
          <a:prstGeom prst="rect">
            <a:avLst/>
          </a:prstGeom>
          <a:noFill/>
        </p:spPr>
        <p:txBody>
          <a:bodyPr wrap="square" rtlCol="0">
            <a:spAutoFit/>
          </a:bodyPr>
          <a:lstStyle/>
          <a:p>
            <a:r>
              <a:rPr lang="zh-CN" altLang="en-US" sz="2800" dirty="0" smtClean="0">
                <a:solidFill>
                  <a:prstClr val="white"/>
                </a:solidFill>
                <a:latin typeface="微软雅黑 Light" panose="020B0502040204020203" pitchFamily="34" charset="-122"/>
                <a:ea typeface="微软雅黑 Light" panose="020B0502040204020203" pitchFamily="34" charset="-122"/>
              </a:rPr>
              <a:t>上证指数</a:t>
            </a:r>
            <a:endParaRPr lang="zh-CN" altLang="en-US" sz="2800" dirty="0">
              <a:solidFill>
                <a:prstClr val="white"/>
              </a:solidFill>
              <a:latin typeface="微软雅黑 Light" panose="020B0502040204020203" pitchFamily="34" charset="-122"/>
              <a:ea typeface="微软雅黑 Light" panose="020B0502040204020203" pitchFamily="34" charset="-122"/>
            </a:endParaRPr>
          </a:p>
        </p:txBody>
      </p:sp>
      <p:sp>
        <p:nvSpPr>
          <p:cNvPr id="17" name="Freeform 83"/>
          <p:cNvSpPr>
            <a:spLocks noChangeArrowheads="1"/>
          </p:cNvSpPr>
          <p:nvPr/>
        </p:nvSpPr>
        <p:spPr bwMode="auto">
          <a:xfrm>
            <a:off x="92209" y="826314"/>
            <a:ext cx="288000" cy="288000"/>
          </a:xfrm>
          <a:custGeom>
            <a:avLst/>
            <a:gdLst>
              <a:gd name="T0" fmla="*/ 38764526 w 602"/>
              <a:gd name="T1" fmla="*/ 78442719 h 602"/>
              <a:gd name="T2" fmla="*/ 38764526 w 602"/>
              <a:gd name="T3" fmla="*/ 78442719 h 602"/>
              <a:gd name="T4" fmla="*/ 0 w 602"/>
              <a:gd name="T5" fmla="*/ 38764526 h 602"/>
              <a:gd name="T6" fmla="*/ 38764526 w 602"/>
              <a:gd name="T7" fmla="*/ 0 h 602"/>
              <a:gd name="T8" fmla="*/ 78442719 w 602"/>
              <a:gd name="T9" fmla="*/ 38764526 h 602"/>
              <a:gd name="T10" fmla="*/ 38764526 w 602"/>
              <a:gd name="T11" fmla="*/ 78442719 h 602"/>
              <a:gd name="T12" fmla="*/ 61866665 w 602"/>
              <a:gd name="T13" fmla="*/ 16576054 h 602"/>
              <a:gd name="T14" fmla="*/ 61866665 w 602"/>
              <a:gd name="T15" fmla="*/ 16576054 h 602"/>
              <a:gd name="T16" fmla="*/ 38764526 w 602"/>
              <a:gd name="T17" fmla="*/ 38764526 h 602"/>
              <a:gd name="T18" fmla="*/ 38764526 w 602"/>
              <a:gd name="T19" fmla="*/ 7308970 h 602"/>
              <a:gd name="T20" fmla="*/ 7439751 w 602"/>
              <a:gd name="T21" fmla="*/ 38764526 h 602"/>
              <a:gd name="T22" fmla="*/ 38764526 w 602"/>
              <a:gd name="T23" fmla="*/ 71002968 h 602"/>
              <a:gd name="T24" fmla="*/ 71002968 w 602"/>
              <a:gd name="T25" fmla="*/ 38764526 h 602"/>
              <a:gd name="T26" fmla="*/ 61866665 w 602"/>
              <a:gd name="T27" fmla="*/ 16576054 h 60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02" h="602">
                <a:moveTo>
                  <a:pt x="297" y="601"/>
                </a:moveTo>
                <a:lnTo>
                  <a:pt x="297" y="601"/>
                </a:lnTo>
                <a:cubicBezTo>
                  <a:pt x="135" y="601"/>
                  <a:pt x="0" y="466"/>
                  <a:pt x="0" y="297"/>
                </a:cubicBezTo>
                <a:cubicBezTo>
                  <a:pt x="0" y="134"/>
                  <a:pt x="135" y="0"/>
                  <a:pt x="297" y="0"/>
                </a:cubicBezTo>
                <a:cubicBezTo>
                  <a:pt x="467" y="0"/>
                  <a:pt x="601" y="134"/>
                  <a:pt x="601" y="297"/>
                </a:cubicBezTo>
                <a:cubicBezTo>
                  <a:pt x="601" y="466"/>
                  <a:pt x="467" y="601"/>
                  <a:pt x="297" y="601"/>
                </a:cubicBezTo>
                <a:close/>
                <a:moveTo>
                  <a:pt x="474" y="127"/>
                </a:moveTo>
                <a:lnTo>
                  <a:pt x="474" y="127"/>
                </a:lnTo>
                <a:cubicBezTo>
                  <a:pt x="297" y="297"/>
                  <a:pt x="297" y="297"/>
                  <a:pt x="297" y="297"/>
                </a:cubicBezTo>
                <a:cubicBezTo>
                  <a:pt x="297" y="56"/>
                  <a:pt x="297" y="56"/>
                  <a:pt x="297" y="56"/>
                </a:cubicBezTo>
                <a:cubicBezTo>
                  <a:pt x="163" y="56"/>
                  <a:pt x="57" y="162"/>
                  <a:pt x="57" y="297"/>
                </a:cubicBezTo>
                <a:cubicBezTo>
                  <a:pt x="57" y="431"/>
                  <a:pt x="163" y="544"/>
                  <a:pt x="297" y="544"/>
                </a:cubicBezTo>
                <a:cubicBezTo>
                  <a:pt x="431" y="544"/>
                  <a:pt x="544" y="431"/>
                  <a:pt x="544" y="297"/>
                </a:cubicBezTo>
                <a:cubicBezTo>
                  <a:pt x="544" y="233"/>
                  <a:pt x="516" y="169"/>
                  <a:pt x="474" y="127"/>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solidFill>
                <a:prstClr val="black"/>
              </a:solidFill>
            </a:endParaRPr>
          </a:p>
        </p:txBody>
      </p:sp>
      <p:sp>
        <p:nvSpPr>
          <p:cNvPr id="18" name="TextBox 17"/>
          <p:cNvSpPr txBox="1"/>
          <p:nvPr/>
        </p:nvSpPr>
        <p:spPr>
          <a:xfrm>
            <a:off x="493412" y="1772816"/>
            <a:ext cx="9933666" cy="2799484"/>
          </a:xfrm>
          <a:prstGeom prst="rect">
            <a:avLst/>
          </a:prstGeom>
          <a:noFill/>
        </p:spPr>
        <p:txBody>
          <a:bodyPr wrap="square" rtlCol="0">
            <a:spAutoFit/>
          </a:bodyPr>
          <a:lstStyle/>
          <a:p>
            <a:pPr marL="342900" indent="-342900">
              <a:lnSpc>
                <a:spcPct val="150000"/>
              </a:lnSpc>
              <a:buClr>
                <a:srgbClr val="3BBC5D"/>
              </a:buClr>
              <a:buFont typeface="Wingdings" panose="05000000000000000000" pitchFamily="2" charset="2"/>
              <a:buChar char="l"/>
            </a:pPr>
            <a:r>
              <a:rPr lang="zh-CN" altLang="en-US" sz="2400" smtClean="0">
                <a:solidFill>
                  <a:prstClr val="black"/>
                </a:solidFill>
                <a:latin typeface="微软雅黑 Light" panose="020B0502040204020203" pitchFamily="34" charset="-122"/>
                <a:ea typeface="微软雅黑 Light" panose="020B0502040204020203" pitchFamily="34" charset="-122"/>
              </a:rPr>
              <a:t>上海证券综合指数，英文是：</a:t>
            </a:r>
            <a:r>
              <a:rPr lang="en-US" altLang="zh-CN" sz="2400" dirty="0" smtClean="0">
                <a:solidFill>
                  <a:prstClr val="black"/>
                </a:solidFill>
                <a:latin typeface="微软雅黑 Light" panose="020B0502040204020203" pitchFamily="34" charset="-122"/>
                <a:ea typeface="微软雅黑 Light" panose="020B0502040204020203" pitchFamily="34" charset="-122"/>
              </a:rPr>
              <a:t>Shanghai</a:t>
            </a:r>
            <a:r>
              <a:rPr lang="zh-CN" altLang="en-US" sz="2400" dirty="0" smtClean="0">
                <a:solidFill>
                  <a:prstClr val="black"/>
                </a:solidFill>
                <a:latin typeface="微软雅黑 Light" panose="020B0502040204020203" pitchFamily="34" charset="-122"/>
                <a:ea typeface="微软雅黑 Light" panose="020B0502040204020203" pitchFamily="34" charset="-122"/>
              </a:rPr>
              <a:t>（</a:t>
            </a:r>
            <a:r>
              <a:rPr lang="en-US" altLang="zh-CN" sz="2400" dirty="0" smtClean="0">
                <a:solidFill>
                  <a:prstClr val="black"/>
                </a:solidFill>
                <a:latin typeface="微软雅黑 Light" panose="020B0502040204020203" pitchFamily="34" charset="-122"/>
                <a:ea typeface="微软雅黑 Light" panose="020B0502040204020203" pitchFamily="34" charset="-122"/>
              </a:rPr>
              <a:t>securities</a:t>
            </a:r>
            <a:r>
              <a:rPr lang="zh-CN" altLang="en-US" sz="2400" dirty="0" smtClean="0">
                <a:solidFill>
                  <a:prstClr val="black"/>
                </a:solidFill>
                <a:latin typeface="微软雅黑 Light" panose="020B0502040204020203" pitchFamily="34" charset="-122"/>
                <a:ea typeface="微软雅黑 Light" panose="020B0502040204020203" pitchFamily="34" charset="-122"/>
              </a:rPr>
              <a:t>）</a:t>
            </a:r>
            <a:r>
              <a:rPr lang="en-US" altLang="zh-CN" sz="2400" dirty="0" smtClean="0">
                <a:solidFill>
                  <a:prstClr val="black"/>
                </a:solidFill>
                <a:latin typeface="微软雅黑 Light" panose="020B0502040204020203" pitchFamily="34" charset="-122"/>
                <a:ea typeface="微软雅黑 Light" panose="020B0502040204020203" pitchFamily="34" charset="-122"/>
              </a:rPr>
              <a:t>composite index. </a:t>
            </a:r>
            <a:r>
              <a:rPr lang="zh-CN" altLang="en-US" sz="2400" dirty="0" smtClean="0">
                <a:solidFill>
                  <a:prstClr val="black"/>
                </a:solidFill>
                <a:latin typeface="微软雅黑 Light" panose="020B0502040204020203" pitchFamily="34" charset="-122"/>
                <a:ea typeface="微软雅黑 Light" panose="020B0502040204020203" pitchFamily="34" charset="-122"/>
              </a:rPr>
              <a:t>通常简称：“</a:t>
            </a:r>
            <a:r>
              <a:rPr lang="en-US" altLang="zh-CN" sz="2400" dirty="0" smtClean="0">
                <a:solidFill>
                  <a:prstClr val="black"/>
                </a:solidFill>
                <a:latin typeface="微软雅黑 Light" panose="020B0502040204020203" pitchFamily="34" charset="-122"/>
                <a:ea typeface="微软雅黑 Light" panose="020B0502040204020203" pitchFamily="34" charset="-122"/>
              </a:rPr>
              <a:t>Shanghai composite index”</a:t>
            </a:r>
            <a:r>
              <a:rPr lang="zh-CN" altLang="en-US" sz="2400" dirty="0" smtClean="0">
                <a:solidFill>
                  <a:prstClr val="black"/>
                </a:solidFill>
                <a:latin typeface="微软雅黑 Light" panose="020B0502040204020203" pitchFamily="34" charset="-122"/>
                <a:ea typeface="微软雅黑 Light" panose="020B0502040204020203" pitchFamily="34" charset="-122"/>
              </a:rPr>
              <a:t>（上证综指） 。“上海证券综合指数”它是上海证券交易所编制的，以上海证券交易所挂牌上市的全部股票为计算范围，以发行量为权数综合。上证综指反映了上海证券交易市场的总体走势。</a:t>
            </a:r>
            <a:endParaRPr lang="en-US" altLang="zh-CN" sz="2400" dirty="0">
              <a:solidFill>
                <a:prstClr val="black"/>
              </a:solidFill>
              <a:latin typeface="微软雅黑 Light" panose="020B0502040204020203" pitchFamily="34" charset="-122"/>
              <a:ea typeface="微软雅黑 Light" panose="020B0502040204020203" pitchFamily="34" charset="-122"/>
            </a:endParaRPr>
          </a:p>
        </p:txBody>
      </p:sp>
      <p:pic>
        <p:nvPicPr>
          <p:cNvPr id="3" name="图片 2"/>
          <p:cNvPicPr>
            <a:picLocks noChangeAspect="1"/>
          </p:cNvPicPr>
          <p:nvPr/>
        </p:nvPicPr>
        <p:blipFill>
          <a:blip r:embed="rId3"/>
          <a:stretch>
            <a:fillRect/>
          </a:stretch>
        </p:blipFill>
        <p:spPr>
          <a:xfrm>
            <a:off x="4401750" y="4064000"/>
            <a:ext cx="5222642" cy="2794000"/>
          </a:xfrm>
          <a:prstGeom prst="rect">
            <a:avLst/>
          </a:prstGeom>
        </p:spPr>
      </p:pic>
    </p:spTree>
    <p:extLst>
      <p:ext uri="{BB962C8B-B14F-4D97-AF65-F5344CB8AC3E}">
        <p14:creationId xmlns:p14="http://schemas.microsoft.com/office/powerpoint/2010/main" xmlns="" val="2093771573"/>
      </p:ext>
    </p:extLst>
  </p:cSld>
  <p:clrMapOvr>
    <a:masterClrMapping/>
  </p:clrMapOvr>
  <p:timing>
    <p:tnLst>
      <p:par>
        <p:cTn id="1" dur="indefinite" restart="never" nodeType="tmRoot"/>
      </p:par>
    </p:tnLst>
  </p:timing>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5"/>
          <p:cNvSpPr txBox="1"/>
          <p:nvPr/>
        </p:nvSpPr>
        <p:spPr>
          <a:xfrm>
            <a:off x="911424" y="836712"/>
            <a:ext cx="2664296" cy="400110"/>
          </a:xfrm>
          <a:prstGeom prst="rect">
            <a:avLst/>
          </a:prstGeom>
          <a:noFill/>
        </p:spPr>
        <p:txBody>
          <a:bodyPr wrap="square" rtlCol="0">
            <a:spAutoFit/>
          </a:bodyPr>
          <a:lstStyle/>
          <a:p>
            <a:r>
              <a:rPr lang="zh-CN" altLang="en-US" sz="2000" dirty="0">
                <a:solidFill>
                  <a:prstClr val="white"/>
                </a:solidFill>
                <a:latin typeface="微软雅黑 Light" panose="020B0502040204020203" pitchFamily="34" charset="-122"/>
                <a:ea typeface="微软雅黑 Light" panose="020B0502040204020203" pitchFamily="34" charset="-122"/>
              </a:rPr>
              <a:t>聚类分析</a:t>
            </a:r>
          </a:p>
        </p:txBody>
      </p:sp>
      <p:sp>
        <p:nvSpPr>
          <p:cNvPr id="14" name="矩形 28"/>
          <p:cNvSpPr/>
          <p:nvPr/>
        </p:nvSpPr>
        <p:spPr>
          <a:xfrm>
            <a:off x="-18898" y="671163"/>
            <a:ext cx="510214"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
        <p:nvSpPr>
          <p:cNvPr id="15" name="矩形 4"/>
          <p:cNvSpPr/>
          <p:nvPr/>
        </p:nvSpPr>
        <p:spPr>
          <a:xfrm>
            <a:off x="479376" y="674237"/>
            <a:ext cx="2263824" cy="595228"/>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6" name="文本框 5"/>
          <p:cNvSpPr txBox="1"/>
          <p:nvPr/>
        </p:nvSpPr>
        <p:spPr>
          <a:xfrm>
            <a:off x="953786" y="709485"/>
            <a:ext cx="3414022" cy="523220"/>
          </a:xfrm>
          <a:prstGeom prst="rect">
            <a:avLst/>
          </a:prstGeom>
          <a:noFill/>
        </p:spPr>
        <p:txBody>
          <a:bodyPr wrap="square" rtlCol="0">
            <a:spAutoFit/>
          </a:bodyPr>
          <a:lstStyle/>
          <a:p>
            <a:r>
              <a:rPr lang="zh-CN" altLang="en-US" sz="2800" dirty="0">
                <a:solidFill>
                  <a:prstClr val="white"/>
                </a:solidFill>
                <a:latin typeface="微软雅黑 Light" panose="020B0502040204020203" pitchFamily="34" charset="-122"/>
                <a:ea typeface="微软雅黑 Light" panose="020B0502040204020203" pitchFamily="34" charset="-122"/>
              </a:rPr>
              <a:t>上证指数</a:t>
            </a:r>
          </a:p>
        </p:txBody>
      </p:sp>
      <p:sp>
        <p:nvSpPr>
          <p:cNvPr id="17" name="Freeform 83"/>
          <p:cNvSpPr>
            <a:spLocks noChangeArrowheads="1"/>
          </p:cNvSpPr>
          <p:nvPr/>
        </p:nvSpPr>
        <p:spPr bwMode="auto">
          <a:xfrm>
            <a:off x="92209" y="826314"/>
            <a:ext cx="288000" cy="288000"/>
          </a:xfrm>
          <a:custGeom>
            <a:avLst/>
            <a:gdLst>
              <a:gd name="T0" fmla="*/ 38764526 w 602"/>
              <a:gd name="T1" fmla="*/ 78442719 h 602"/>
              <a:gd name="T2" fmla="*/ 38764526 w 602"/>
              <a:gd name="T3" fmla="*/ 78442719 h 602"/>
              <a:gd name="T4" fmla="*/ 0 w 602"/>
              <a:gd name="T5" fmla="*/ 38764526 h 602"/>
              <a:gd name="T6" fmla="*/ 38764526 w 602"/>
              <a:gd name="T7" fmla="*/ 0 h 602"/>
              <a:gd name="T8" fmla="*/ 78442719 w 602"/>
              <a:gd name="T9" fmla="*/ 38764526 h 602"/>
              <a:gd name="T10" fmla="*/ 38764526 w 602"/>
              <a:gd name="T11" fmla="*/ 78442719 h 602"/>
              <a:gd name="T12" fmla="*/ 61866665 w 602"/>
              <a:gd name="T13" fmla="*/ 16576054 h 602"/>
              <a:gd name="T14" fmla="*/ 61866665 w 602"/>
              <a:gd name="T15" fmla="*/ 16576054 h 602"/>
              <a:gd name="T16" fmla="*/ 38764526 w 602"/>
              <a:gd name="T17" fmla="*/ 38764526 h 602"/>
              <a:gd name="T18" fmla="*/ 38764526 w 602"/>
              <a:gd name="T19" fmla="*/ 7308970 h 602"/>
              <a:gd name="T20" fmla="*/ 7439751 w 602"/>
              <a:gd name="T21" fmla="*/ 38764526 h 602"/>
              <a:gd name="T22" fmla="*/ 38764526 w 602"/>
              <a:gd name="T23" fmla="*/ 71002968 h 602"/>
              <a:gd name="T24" fmla="*/ 71002968 w 602"/>
              <a:gd name="T25" fmla="*/ 38764526 h 602"/>
              <a:gd name="T26" fmla="*/ 61866665 w 602"/>
              <a:gd name="T27" fmla="*/ 16576054 h 60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02" h="602">
                <a:moveTo>
                  <a:pt x="297" y="601"/>
                </a:moveTo>
                <a:lnTo>
                  <a:pt x="297" y="601"/>
                </a:lnTo>
                <a:cubicBezTo>
                  <a:pt x="135" y="601"/>
                  <a:pt x="0" y="466"/>
                  <a:pt x="0" y="297"/>
                </a:cubicBezTo>
                <a:cubicBezTo>
                  <a:pt x="0" y="134"/>
                  <a:pt x="135" y="0"/>
                  <a:pt x="297" y="0"/>
                </a:cubicBezTo>
                <a:cubicBezTo>
                  <a:pt x="467" y="0"/>
                  <a:pt x="601" y="134"/>
                  <a:pt x="601" y="297"/>
                </a:cubicBezTo>
                <a:cubicBezTo>
                  <a:pt x="601" y="466"/>
                  <a:pt x="467" y="601"/>
                  <a:pt x="297" y="601"/>
                </a:cubicBezTo>
                <a:close/>
                <a:moveTo>
                  <a:pt x="474" y="127"/>
                </a:moveTo>
                <a:lnTo>
                  <a:pt x="474" y="127"/>
                </a:lnTo>
                <a:cubicBezTo>
                  <a:pt x="297" y="297"/>
                  <a:pt x="297" y="297"/>
                  <a:pt x="297" y="297"/>
                </a:cubicBezTo>
                <a:cubicBezTo>
                  <a:pt x="297" y="56"/>
                  <a:pt x="297" y="56"/>
                  <a:pt x="297" y="56"/>
                </a:cubicBezTo>
                <a:cubicBezTo>
                  <a:pt x="163" y="56"/>
                  <a:pt x="57" y="162"/>
                  <a:pt x="57" y="297"/>
                </a:cubicBezTo>
                <a:cubicBezTo>
                  <a:pt x="57" y="431"/>
                  <a:pt x="163" y="544"/>
                  <a:pt x="297" y="544"/>
                </a:cubicBezTo>
                <a:cubicBezTo>
                  <a:pt x="431" y="544"/>
                  <a:pt x="544" y="431"/>
                  <a:pt x="544" y="297"/>
                </a:cubicBezTo>
                <a:cubicBezTo>
                  <a:pt x="544" y="233"/>
                  <a:pt x="516" y="169"/>
                  <a:pt x="474" y="127"/>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solidFill>
                <a:prstClr val="black"/>
              </a:solidFill>
            </a:endParaRPr>
          </a:p>
        </p:txBody>
      </p:sp>
      <p:pic>
        <p:nvPicPr>
          <p:cNvPr id="2" name="图片 1"/>
          <p:cNvPicPr>
            <a:picLocks noChangeAspect="1"/>
          </p:cNvPicPr>
          <p:nvPr/>
        </p:nvPicPr>
        <p:blipFill>
          <a:blip r:embed="rId3" cstate="print">
            <a:extLst>
              <a:ext uri="{BEBA8EAE-BF5A-486C-A8C5-ECC9F3942E4B}">
                <a14:imgProps xmlns:a14="http://schemas.microsoft.com/office/drawing/2010/main" xmlns="">
                  <a14:imgLayer r:embed="rId4">
                    <a14:imgEffect>
                      <a14:sharpenSoften amount="50000"/>
                    </a14:imgEffect>
                  </a14:imgLayer>
                </a14:imgProps>
              </a:ext>
              <a:ext uri="{28A0092B-C50C-407E-A947-70E740481C1C}">
                <a14:useLocalDpi xmlns:a14="http://schemas.microsoft.com/office/drawing/2010/main" xmlns="" val="0"/>
              </a:ext>
            </a:extLst>
          </a:blip>
          <a:stretch>
            <a:fillRect/>
          </a:stretch>
        </p:blipFill>
        <p:spPr>
          <a:xfrm>
            <a:off x="2243572" y="2870299"/>
            <a:ext cx="6355221" cy="3972013"/>
          </a:xfrm>
          <a:prstGeom prst="rect">
            <a:avLst/>
          </a:prstGeom>
        </p:spPr>
      </p:pic>
      <p:sp>
        <p:nvSpPr>
          <p:cNvPr id="18" name="TextBox 17"/>
          <p:cNvSpPr txBox="1"/>
          <p:nvPr/>
        </p:nvSpPr>
        <p:spPr>
          <a:xfrm>
            <a:off x="491316" y="1907022"/>
            <a:ext cx="9933666" cy="1137491"/>
          </a:xfrm>
          <a:prstGeom prst="rect">
            <a:avLst/>
          </a:prstGeom>
          <a:noFill/>
        </p:spPr>
        <p:txBody>
          <a:bodyPr wrap="square" rtlCol="0">
            <a:spAutoFit/>
          </a:bodyPr>
          <a:lstStyle/>
          <a:p>
            <a:pPr marL="342900" indent="-342900">
              <a:lnSpc>
                <a:spcPct val="150000"/>
              </a:lnSpc>
              <a:buClr>
                <a:srgbClr val="3BBC5D"/>
              </a:buClr>
              <a:buFont typeface="Wingdings" panose="05000000000000000000" pitchFamily="2" charset="2"/>
              <a:buChar char="l"/>
            </a:pPr>
            <a:r>
              <a:rPr lang="zh-CN" altLang="en-US" sz="2400" dirty="0">
                <a:solidFill>
                  <a:prstClr val="black"/>
                </a:solidFill>
                <a:latin typeface="微软雅黑 Light" panose="020B0502040204020203" pitchFamily="34" charset="-122"/>
                <a:ea typeface="微软雅黑 Light" panose="020B0502040204020203" pitchFamily="34" charset="-122"/>
              </a:rPr>
              <a:t>数据集抽取的是</a:t>
            </a:r>
            <a:r>
              <a:rPr lang="en-US" altLang="zh-CN" sz="2400" dirty="0">
                <a:solidFill>
                  <a:prstClr val="black"/>
                </a:solidFill>
                <a:latin typeface="微软雅黑 Light" panose="020B0502040204020203" pitchFamily="34" charset="-122"/>
                <a:ea typeface="微软雅黑 Light" panose="020B0502040204020203" pitchFamily="34" charset="-122"/>
              </a:rPr>
              <a:t>2015</a:t>
            </a:r>
            <a:r>
              <a:rPr lang="zh-CN" altLang="en-US" sz="2400" dirty="0">
                <a:solidFill>
                  <a:prstClr val="black"/>
                </a:solidFill>
                <a:latin typeface="微软雅黑 Light" panose="020B0502040204020203" pitchFamily="34" charset="-122"/>
                <a:ea typeface="微软雅黑 Light" panose="020B0502040204020203" pitchFamily="34" charset="-122"/>
              </a:rPr>
              <a:t>年</a:t>
            </a:r>
            <a:r>
              <a:rPr lang="en-US" altLang="zh-CN" sz="2400" dirty="0">
                <a:solidFill>
                  <a:prstClr val="black"/>
                </a:solidFill>
                <a:latin typeface="微软雅黑 Light" panose="020B0502040204020203" pitchFamily="34" charset="-122"/>
                <a:ea typeface="微软雅黑 Light" panose="020B0502040204020203" pitchFamily="34" charset="-122"/>
              </a:rPr>
              <a:t>1</a:t>
            </a:r>
            <a:r>
              <a:rPr lang="zh-CN" altLang="en-US" sz="2400" dirty="0">
                <a:solidFill>
                  <a:prstClr val="black"/>
                </a:solidFill>
                <a:latin typeface="微软雅黑 Light" panose="020B0502040204020203" pitchFamily="34" charset="-122"/>
                <a:ea typeface="微软雅黑 Light" panose="020B0502040204020203" pitchFamily="34" charset="-122"/>
              </a:rPr>
              <a:t>月</a:t>
            </a:r>
            <a:r>
              <a:rPr lang="en-US" altLang="zh-CN" sz="2400" dirty="0">
                <a:solidFill>
                  <a:prstClr val="black"/>
                </a:solidFill>
                <a:latin typeface="微软雅黑 Light" panose="020B0502040204020203" pitchFamily="34" charset="-122"/>
                <a:ea typeface="微软雅黑 Light" panose="020B0502040204020203" pitchFamily="34" charset="-122"/>
              </a:rPr>
              <a:t>1</a:t>
            </a:r>
            <a:r>
              <a:rPr lang="zh-CN" altLang="en-US" sz="2400" dirty="0">
                <a:solidFill>
                  <a:prstClr val="black"/>
                </a:solidFill>
                <a:latin typeface="微软雅黑 Light" panose="020B0502040204020203" pitchFamily="34" charset="-122"/>
                <a:ea typeface="微软雅黑 Light" panose="020B0502040204020203" pitchFamily="34" charset="-122"/>
              </a:rPr>
              <a:t>日至</a:t>
            </a:r>
            <a:r>
              <a:rPr lang="en-US" altLang="zh-CN" sz="2400" dirty="0">
                <a:solidFill>
                  <a:prstClr val="black"/>
                </a:solidFill>
                <a:latin typeface="微软雅黑 Light" panose="020B0502040204020203" pitchFamily="34" charset="-122"/>
                <a:ea typeface="微软雅黑 Light" panose="020B0502040204020203" pitchFamily="34" charset="-122"/>
              </a:rPr>
              <a:t>2016</a:t>
            </a:r>
            <a:r>
              <a:rPr lang="zh-CN" altLang="en-US" sz="2400" dirty="0">
                <a:solidFill>
                  <a:prstClr val="black"/>
                </a:solidFill>
                <a:latin typeface="微软雅黑 Light" panose="020B0502040204020203" pitchFamily="34" charset="-122"/>
                <a:ea typeface="微软雅黑 Light" panose="020B0502040204020203" pitchFamily="34" charset="-122"/>
              </a:rPr>
              <a:t>年</a:t>
            </a:r>
            <a:r>
              <a:rPr lang="en-US" altLang="zh-CN" sz="2400" dirty="0">
                <a:solidFill>
                  <a:prstClr val="black"/>
                </a:solidFill>
                <a:latin typeface="微软雅黑 Light" panose="020B0502040204020203" pitchFamily="34" charset="-122"/>
                <a:ea typeface="微软雅黑 Light" panose="020B0502040204020203" pitchFamily="34" charset="-122"/>
              </a:rPr>
              <a:t>1</a:t>
            </a:r>
            <a:r>
              <a:rPr lang="zh-CN" altLang="en-US" sz="2400" dirty="0">
                <a:solidFill>
                  <a:prstClr val="black"/>
                </a:solidFill>
                <a:latin typeface="微软雅黑 Light" panose="020B0502040204020203" pitchFamily="34" charset="-122"/>
                <a:ea typeface="微软雅黑 Light" panose="020B0502040204020203" pitchFamily="34" charset="-122"/>
              </a:rPr>
              <a:t>月</a:t>
            </a:r>
            <a:r>
              <a:rPr lang="en-US" altLang="zh-CN" sz="2400" dirty="0">
                <a:solidFill>
                  <a:prstClr val="black"/>
                </a:solidFill>
                <a:latin typeface="微软雅黑 Light" panose="020B0502040204020203" pitchFamily="34" charset="-122"/>
                <a:ea typeface="微软雅黑 Light" panose="020B0502040204020203" pitchFamily="34" charset="-122"/>
              </a:rPr>
              <a:t>1</a:t>
            </a:r>
            <a:r>
              <a:rPr lang="zh-CN" altLang="en-US" sz="2400" dirty="0">
                <a:solidFill>
                  <a:prstClr val="black"/>
                </a:solidFill>
                <a:latin typeface="微软雅黑 Light" panose="020B0502040204020203" pitchFamily="34" charset="-122"/>
                <a:ea typeface="微软雅黑 Light" panose="020B0502040204020203" pitchFamily="34" charset="-122"/>
              </a:rPr>
              <a:t>日上证指数每日的成交量、开盘、收盘、最高、最低指数</a:t>
            </a:r>
            <a:endParaRPr lang="en-US" altLang="zh-CN" sz="2400" dirty="0">
              <a:solidFill>
                <a:prstClr val="black"/>
              </a:solidFill>
              <a:latin typeface="微软雅黑 Light" panose="020B0502040204020203" pitchFamily="34" charset="-122"/>
              <a:ea typeface="微软雅黑 Light" panose="020B0502040204020203" pitchFamily="34" charset="-122"/>
            </a:endParaRPr>
          </a:p>
        </p:txBody>
      </p:sp>
    </p:spTree>
    <p:extLst>
      <p:ext uri="{BB962C8B-B14F-4D97-AF65-F5344CB8AC3E}">
        <p14:creationId xmlns:p14="http://schemas.microsoft.com/office/powerpoint/2010/main" xmlns="" val="1253236025"/>
      </p:ext>
    </p:extLst>
  </p:cSld>
  <p:clrMapOvr>
    <a:masterClrMapping/>
  </p:clrMapOvr>
  <p:timing>
    <p:tnLst>
      <p:par>
        <p:cTn id="1" dur="indefinite" restart="never" nodeType="tmRoot"/>
      </p:par>
    </p:tnLst>
  </p:timing>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5"/>
          <p:cNvSpPr txBox="1"/>
          <p:nvPr/>
        </p:nvSpPr>
        <p:spPr>
          <a:xfrm>
            <a:off x="911424" y="836712"/>
            <a:ext cx="2664296" cy="400110"/>
          </a:xfrm>
          <a:prstGeom prst="rect">
            <a:avLst/>
          </a:prstGeom>
          <a:noFill/>
        </p:spPr>
        <p:txBody>
          <a:bodyPr wrap="square" rtlCol="0">
            <a:spAutoFit/>
          </a:bodyPr>
          <a:lstStyle/>
          <a:p>
            <a:r>
              <a:rPr lang="zh-CN" altLang="en-US" sz="2000" dirty="0">
                <a:solidFill>
                  <a:prstClr val="white"/>
                </a:solidFill>
                <a:latin typeface="微软雅黑 Light" panose="020B0502040204020203" pitchFamily="34" charset="-122"/>
                <a:ea typeface="微软雅黑 Light" panose="020B0502040204020203" pitchFamily="34" charset="-122"/>
              </a:rPr>
              <a:t>聚类分析</a:t>
            </a:r>
          </a:p>
        </p:txBody>
      </p:sp>
      <p:sp>
        <p:nvSpPr>
          <p:cNvPr id="14" name="矩形 28"/>
          <p:cNvSpPr/>
          <p:nvPr/>
        </p:nvSpPr>
        <p:spPr>
          <a:xfrm>
            <a:off x="-18898" y="671163"/>
            <a:ext cx="510214"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
        <p:nvSpPr>
          <p:cNvPr id="15" name="矩形 4"/>
          <p:cNvSpPr/>
          <p:nvPr/>
        </p:nvSpPr>
        <p:spPr>
          <a:xfrm>
            <a:off x="479375" y="674237"/>
            <a:ext cx="2913305" cy="595228"/>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6" name="文本框 5"/>
          <p:cNvSpPr txBox="1"/>
          <p:nvPr/>
        </p:nvSpPr>
        <p:spPr>
          <a:xfrm>
            <a:off x="953786" y="709485"/>
            <a:ext cx="3414022" cy="523220"/>
          </a:xfrm>
          <a:prstGeom prst="rect">
            <a:avLst/>
          </a:prstGeom>
          <a:noFill/>
        </p:spPr>
        <p:txBody>
          <a:bodyPr wrap="square" rtlCol="0">
            <a:spAutoFit/>
          </a:bodyPr>
          <a:lstStyle/>
          <a:p>
            <a:r>
              <a:rPr lang="zh-CN" altLang="en-US" sz="2800" dirty="0" smtClean="0">
                <a:solidFill>
                  <a:prstClr val="white"/>
                </a:solidFill>
                <a:latin typeface="微软雅黑 Light" panose="020B0502040204020203" pitchFamily="34" charset="-122"/>
                <a:ea typeface="微软雅黑 Light" panose="020B0502040204020203" pitchFamily="34" charset="-122"/>
              </a:rPr>
              <a:t>读取数据</a:t>
            </a:r>
            <a:endParaRPr lang="zh-CN" altLang="en-US" sz="2800" dirty="0">
              <a:solidFill>
                <a:prstClr val="white"/>
              </a:solidFill>
              <a:latin typeface="微软雅黑 Light" panose="020B0502040204020203" pitchFamily="34" charset="-122"/>
              <a:ea typeface="微软雅黑 Light" panose="020B0502040204020203" pitchFamily="34" charset="-122"/>
            </a:endParaRPr>
          </a:p>
        </p:txBody>
      </p:sp>
      <p:sp>
        <p:nvSpPr>
          <p:cNvPr id="17" name="Freeform 83"/>
          <p:cNvSpPr>
            <a:spLocks noChangeArrowheads="1"/>
          </p:cNvSpPr>
          <p:nvPr/>
        </p:nvSpPr>
        <p:spPr bwMode="auto">
          <a:xfrm>
            <a:off x="92209" y="826314"/>
            <a:ext cx="288000" cy="288000"/>
          </a:xfrm>
          <a:custGeom>
            <a:avLst/>
            <a:gdLst>
              <a:gd name="T0" fmla="*/ 38764526 w 602"/>
              <a:gd name="T1" fmla="*/ 78442719 h 602"/>
              <a:gd name="T2" fmla="*/ 38764526 w 602"/>
              <a:gd name="T3" fmla="*/ 78442719 h 602"/>
              <a:gd name="T4" fmla="*/ 0 w 602"/>
              <a:gd name="T5" fmla="*/ 38764526 h 602"/>
              <a:gd name="T6" fmla="*/ 38764526 w 602"/>
              <a:gd name="T7" fmla="*/ 0 h 602"/>
              <a:gd name="T8" fmla="*/ 78442719 w 602"/>
              <a:gd name="T9" fmla="*/ 38764526 h 602"/>
              <a:gd name="T10" fmla="*/ 38764526 w 602"/>
              <a:gd name="T11" fmla="*/ 78442719 h 602"/>
              <a:gd name="T12" fmla="*/ 61866665 w 602"/>
              <a:gd name="T13" fmla="*/ 16576054 h 602"/>
              <a:gd name="T14" fmla="*/ 61866665 w 602"/>
              <a:gd name="T15" fmla="*/ 16576054 h 602"/>
              <a:gd name="T16" fmla="*/ 38764526 w 602"/>
              <a:gd name="T17" fmla="*/ 38764526 h 602"/>
              <a:gd name="T18" fmla="*/ 38764526 w 602"/>
              <a:gd name="T19" fmla="*/ 7308970 h 602"/>
              <a:gd name="T20" fmla="*/ 7439751 w 602"/>
              <a:gd name="T21" fmla="*/ 38764526 h 602"/>
              <a:gd name="T22" fmla="*/ 38764526 w 602"/>
              <a:gd name="T23" fmla="*/ 71002968 h 602"/>
              <a:gd name="T24" fmla="*/ 71002968 w 602"/>
              <a:gd name="T25" fmla="*/ 38764526 h 602"/>
              <a:gd name="T26" fmla="*/ 61866665 w 602"/>
              <a:gd name="T27" fmla="*/ 16576054 h 60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02" h="602">
                <a:moveTo>
                  <a:pt x="297" y="601"/>
                </a:moveTo>
                <a:lnTo>
                  <a:pt x="297" y="601"/>
                </a:lnTo>
                <a:cubicBezTo>
                  <a:pt x="135" y="601"/>
                  <a:pt x="0" y="466"/>
                  <a:pt x="0" y="297"/>
                </a:cubicBezTo>
                <a:cubicBezTo>
                  <a:pt x="0" y="134"/>
                  <a:pt x="135" y="0"/>
                  <a:pt x="297" y="0"/>
                </a:cubicBezTo>
                <a:cubicBezTo>
                  <a:pt x="467" y="0"/>
                  <a:pt x="601" y="134"/>
                  <a:pt x="601" y="297"/>
                </a:cubicBezTo>
                <a:cubicBezTo>
                  <a:pt x="601" y="466"/>
                  <a:pt x="467" y="601"/>
                  <a:pt x="297" y="601"/>
                </a:cubicBezTo>
                <a:close/>
                <a:moveTo>
                  <a:pt x="474" y="127"/>
                </a:moveTo>
                <a:lnTo>
                  <a:pt x="474" y="127"/>
                </a:lnTo>
                <a:cubicBezTo>
                  <a:pt x="297" y="297"/>
                  <a:pt x="297" y="297"/>
                  <a:pt x="297" y="297"/>
                </a:cubicBezTo>
                <a:cubicBezTo>
                  <a:pt x="297" y="56"/>
                  <a:pt x="297" y="56"/>
                  <a:pt x="297" y="56"/>
                </a:cubicBezTo>
                <a:cubicBezTo>
                  <a:pt x="163" y="56"/>
                  <a:pt x="57" y="162"/>
                  <a:pt x="57" y="297"/>
                </a:cubicBezTo>
                <a:cubicBezTo>
                  <a:pt x="57" y="431"/>
                  <a:pt x="163" y="544"/>
                  <a:pt x="297" y="544"/>
                </a:cubicBezTo>
                <a:cubicBezTo>
                  <a:pt x="431" y="544"/>
                  <a:pt x="544" y="431"/>
                  <a:pt x="544" y="297"/>
                </a:cubicBezTo>
                <a:cubicBezTo>
                  <a:pt x="544" y="233"/>
                  <a:pt x="516" y="169"/>
                  <a:pt x="474" y="127"/>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solidFill>
                <a:prstClr val="black"/>
              </a:solidFill>
            </a:endParaRPr>
          </a:p>
        </p:txBody>
      </p:sp>
      <p:sp>
        <p:nvSpPr>
          <p:cNvPr id="18" name="TextBox 17"/>
          <p:cNvSpPr txBox="1"/>
          <p:nvPr/>
        </p:nvSpPr>
        <p:spPr>
          <a:xfrm>
            <a:off x="491316" y="1431940"/>
            <a:ext cx="11188066" cy="583493"/>
          </a:xfrm>
          <a:prstGeom prst="rect">
            <a:avLst/>
          </a:prstGeom>
          <a:noFill/>
        </p:spPr>
        <p:txBody>
          <a:bodyPr wrap="square" rtlCol="0">
            <a:spAutoFit/>
          </a:bodyPr>
          <a:lstStyle/>
          <a:p>
            <a:pPr marL="342900" indent="-342900">
              <a:lnSpc>
                <a:spcPct val="150000"/>
              </a:lnSpc>
              <a:buClr>
                <a:srgbClr val="3BBC5D"/>
              </a:buClr>
              <a:buFont typeface="Wingdings" panose="05000000000000000000" pitchFamily="2" charset="2"/>
              <a:buChar char="l"/>
            </a:pPr>
            <a:r>
              <a:rPr lang="zh-CN" altLang="en-US" sz="2400" dirty="0" smtClean="0">
                <a:solidFill>
                  <a:prstClr val="black"/>
                </a:solidFill>
                <a:latin typeface="微软雅黑 Light" panose="020B0502040204020203" pitchFamily="34" charset="-122"/>
                <a:ea typeface="微软雅黑 Light" panose="020B0502040204020203" pitchFamily="34" charset="-122"/>
              </a:rPr>
              <a:t>下面，我们将上证指数的数据读取进来</a:t>
            </a:r>
            <a:endParaRPr lang="en-US" altLang="zh-CN" sz="2400" dirty="0">
              <a:solidFill>
                <a:prstClr val="black"/>
              </a:solidFill>
              <a:latin typeface="微软雅黑 Light" panose="020B0502040204020203" pitchFamily="34" charset="-122"/>
              <a:ea typeface="微软雅黑 Light" panose="020B0502040204020203" pitchFamily="34" charset="-122"/>
            </a:endParaRPr>
          </a:p>
        </p:txBody>
      </p:sp>
      <p:sp>
        <p:nvSpPr>
          <p:cNvPr id="3" name="矩形 2"/>
          <p:cNvSpPr/>
          <p:nvPr/>
        </p:nvSpPr>
        <p:spPr>
          <a:xfrm>
            <a:off x="380209" y="6046624"/>
            <a:ext cx="11664280" cy="583493"/>
          </a:xfrm>
          <a:prstGeom prst="rect">
            <a:avLst/>
          </a:prstGeom>
        </p:spPr>
        <p:txBody>
          <a:bodyPr wrap="square">
            <a:spAutoFit/>
          </a:bodyPr>
          <a:lstStyle/>
          <a:p>
            <a:pPr marL="285750" indent="-285750">
              <a:lnSpc>
                <a:spcPct val="150000"/>
              </a:lnSpc>
              <a:buClr>
                <a:srgbClr val="00B050"/>
              </a:buClr>
              <a:buFont typeface="Wingdings" panose="05000000000000000000" pitchFamily="2" charset="2"/>
              <a:buChar char="l"/>
            </a:pPr>
            <a:r>
              <a:rPr lang="zh-CN" altLang="en-US" sz="2400" dirty="0">
                <a:latin typeface="微软雅黑 Light" panose="020B0502040204020203" pitchFamily="34" charset="-122"/>
                <a:ea typeface="微软雅黑 Light" panose="020B0502040204020203" pitchFamily="34" charset="-122"/>
              </a:rPr>
              <a:t>每</a:t>
            </a:r>
            <a:r>
              <a:rPr lang="zh-CN" altLang="en-US" sz="2400" dirty="0" smtClean="0">
                <a:latin typeface="微软雅黑 Light" panose="020B0502040204020203" pitchFamily="34" charset="-122"/>
                <a:ea typeface="微软雅黑 Light" panose="020B0502040204020203" pitchFamily="34" charset="-122"/>
              </a:rPr>
              <a:t>一行的数据包括日期时间与股票的</a:t>
            </a:r>
            <a:r>
              <a:rPr lang="en-US" altLang="zh-CN" sz="2400" dirty="0" smtClean="0">
                <a:latin typeface="微软雅黑 Light" panose="020B0502040204020203" pitchFamily="34" charset="-122"/>
                <a:ea typeface="微软雅黑 Light" panose="020B0502040204020203" pitchFamily="34" charset="-122"/>
              </a:rPr>
              <a:t>open</a:t>
            </a:r>
            <a:r>
              <a:rPr lang="zh-CN" altLang="en-US" sz="2400" dirty="0" smtClean="0">
                <a:latin typeface="微软雅黑 Light" panose="020B0502040204020203" pitchFamily="34" charset="-122"/>
                <a:ea typeface="微软雅黑 Light" panose="020B0502040204020203" pitchFamily="34" charset="-122"/>
              </a:rPr>
              <a:t>、</a:t>
            </a:r>
            <a:r>
              <a:rPr lang="en-US" altLang="zh-CN" sz="2400" dirty="0" smtClean="0">
                <a:latin typeface="微软雅黑 Light" panose="020B0502040204020203" pitchFamily="34" charset="-122"/>
                <a:ea typeface="微软雅黑 Light" panose="020B0502040204020203" pitchFamily="34" charset="-122"/>
              </a:rPr>
              <a:t>close</a:t>
            </a:r>
            <a:r>
              <a:rPr lang="zh-CN" altLang="en-US" sz="2400" dirty="0" smtClean="0">
                <a:latin typeface="微软雅黑 Light" panose="020B0502040204020203" pitchFamily="34" charset="-122"/>
                <a:ea typeface="微软雅黑 Light" panose="020B0502040204020203" pitchFamily="34" charset="-122"/>
              </a:rPr>
              <a:t>、</a:t>
            </a:r>
            <a:r>
              <a:rPr lang="en-US" altLang="zh-CN" sz="2400" dirty="0" smtClean="0">
                <a:latin typeface="微软雅黑 Light" panose="020B0502040204020203" pitchFamily="34" charset="-122"/>
                <a:ea typeface="微软雅黑 Light" panose="020B0502040204020203" pitchFamily="34" charset="-122"/>
              </a:rPr>
              <a:t>high</a:t>
            </a:r>
            <a:r>
              <a:rPr lang="zh-CN" altLang="en-US" sz="2400" dirty="0" smtClean="0">
                <a:latin typeface="微软雅黑 Light" panose="020B0502040204020203" pitchFamily="34" charset="-122"/>
                <a:ea typeface="微软雅黑 Light" panose="020B0502040204020203" pitchFamily="34" charset="-122"/>
              </a:rPr>
              <a:t>、</a:t>
            </a:r>
            <a:r>
              <a:rPr lang="en-US" altLang="zh-CN" sz="2400" dirty="0" smtClean="0">
                <a:latin typeface="微软雅黑 Light" panose="020B0502040204020203" pitchFamily="34" charset="-122"/>
                <a:ea typeface="微软雅黑 Light" panose="020B0502040204020203" pitchFamily="34" charset="-122"/>
              </a:rPr>
              <a:t>low</a:t>
            </a:r>
            <a:r>
              <a:rPr lang="zh-CN" altLang="en-US" sz="2400" dirty="0" smtClean="0">
                <a:latin typeface="微软雅黑 Light" panose="020B0502040204020203" pitchFamily="34" charset="-122"/>
                <a:ea typeface="微软雅黑 Light" panose="020B0502040204020203" pitchFamily="34" charset="-122"/>
              </a:rPr>
              <a:t>等等价格</a:t>
            </a:r>
            <a:endParaRPr lang="zh-CN" altLang="en-US" sz="2400" dirty="0">
              <a:latin typeface="微软雅黑 Light" panose="020B0502040204020203" pitchFamily="34" charset="-122"/>
              <a:ea typeface="微软雅黑 Light" panose="020B0502040204020203" pitchFamily="34" charset="-122"/>
            </a:endParaRPr>
          </a:p>
        </p:txBody>
      </p:sp>
      <p:pic>
        <p:nvPicPr>
          <p:cNvPr id="4" name="图片 3"/>
          <p:cNvPicPr>
            <a:picLocks noChangeAspect="1"/>
          </p:cNvPicPr>
          <p:nvPr/>
        </p:nvPicPr>
        <p:blipFill>
          <a:blip r:embed="rId3">
            <a:extLst>
              <a:ext uri="{BEBA8EAE-BF5A-486C-A8C5-ECC9F3942E4B}">
                <a14:imgProps xmlns:a14="http://schemas.microsoft.com/office/drawing/2010/main" xmlns="">
                  <a14:imgLayer r:embed="rId4">
                    <a14:imgEffect>
                      <a14:sharpenSoften amount="50000"/>
                    </a14:imgEffect>
                  </a14:imgLayer>
                </a14:imgProps>
              </a:ext>
            </a:extLst>
          </a:blip>
          <a:stretch>
            <a:fillRect/>
          </a:stretch>
        </p:blipFill>
        <p:spPr>
          <a:xfrm>
            <a:off x="491316" y="2015433"/>
            <a:ext cx="8756315" cy="3912135"/>
          </a:xfrm>
          <a:prstGeom prst="rect">
            <a:avLst/>
          </a:prstGeom>
        </p:spPr>
      </p:pic>
    </p:spTree>
    <p:extLst>
      <p:ext uri="{BB962C8B-B14F-4D97-AF65-F5344CB8AC3E}">
        <p14:creationId xmlns:p14="http://schemas.microsoft.com/office/powerpoint/2010/main" xmlns="" val="655295717"/>
      </p:ext>
    </p:extLst>
  </p:cSld>
  <p:clrMapOvr>
    <a:masterClrMapping/>
  </p:clrMapOvr>
  <p:timing>
    <p:tnLst>
      <p:par>
        <p:cTn id="1" dur="indefinite" restart="never" nodeType="tmRoot"/>
      </p:par>
    </p:tnLst>
  </p:timing>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5"/>
          <p:cNvSpPr txBox="1"/>
          <p:nvPr/>
        </p:nvSpPr>
        <p:spPr>
          <a:xfrm>
            <a:off x="911424" y="836712"/>
            <a:ext cx="2664296" cy="400110"/>
          </a:xfrm>
          <a:prstGeom prst="rect">
            <a:avLst/>
          </a:prstGeom>
          <a:noFill/>
        </p:spPr>
        <p:txBody>
          <a:bodyPr wrap="square" rtlCol="0">
            <a:spAutoFit/>
          </a:bodyPr>
          <a:lstStyle/>
          <a:p>
            <a:r>
              <a:rPr lang="zh-CN" altLang="en-US" sz="2000" dirty="0">
                <a:solidFill>
                  <a:prstClr val="white"/>
                </a:solidFill>
                <a:latin typeface="微软雅黑 Light" panose="020B0502040204020203" pitchFamily="34" charset="-122"/>
                <a:ea typeface="微软雅黑 Light" panose="020B0502040204020203" pitchFamily="34" charset="-122"/>
              </a:rPr>
              <a:t>聚类分析</a:t>
            </a:r>
          </a:p>
        </p:txBody>
      </p:sp>
      <p:sp>
        <p:nvSpPr>
          <p:cNvPr id="14" name="矩形 28"/>
          <p:cNvSpPr/>
          <p:nvPr/>
        </p:nvSpPr>
        <p:spPr>
          <a:xfrm>
            <a:off x="-18898" y="671163"/>
            <a:ext cx="510214"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
        <p:nvSpPr>
          <p:cNvPr id="15" name="矩形 4"/>
          <p:cNvSpPr/>
          <p:nvPr/>
        </p:nvSpPr>
        <p:spPr>
          <a:xfrm>
            <a:off x="479375" y="674237"/>
            <a:ext cx="2913305" cy="595228"/>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6" name="文本框 5"/>
          <p:cNvSpPr txBox="1"/>
          <p:nvPr/>
        </p:nvSpPr>
        <p:spPr>
          <a:xfrm>
            <a:off x="953786" y="709485"/>
            <a:ext cx="3414022" cy="523220"/>
          </a:xfrm>
          <a:prstGeom prst="rect">
            <a:avLst/>
          </a:prstGeom>
          <a:noFill/>
        </p:spPr>
        <p:txBody>
          <a:bodyPr wrap="square" rtlCol="0">
            <a:spAutoFit/>
          </a:bodyPr>
          <a:lstStyle/>
          <a:p>
            <a:r>
              <a:rPr lang="en-US" altLang="zh-CN" sz="2800" dirty="0" err="1" smtClean="0">
                <a:solidFill>
                  <a:prstClr val="white"/>
                </a:solidFill>
                <a:latin typeface="微软雅黑 Light" panose="020B0502040204020203" pitchFamily="34" charset="-122"/>
                <a:ea typeface="微软雅黑 Light" panose="020B0502040204020203" pitchFamily="34" charset="-122"/>
              </a:rPr>
              <a:t>datetime</a:t>
            </a:r>
            <a:r>
              <a:rPr lang="zh-CN" altLang="en-US" sz="2800" dirty="0" smtClean="0">
                <a:solidFill>
                  <a:prstClr val="white"/>
                </a:solidFill>
                <a:latin typeface="微软雅黑 Light" panose="020B0502040204020203" pitchFamily="34" charset="-122"/>
                <a:ea typeface="微软雅黑 Light" panose="020B0502040204020203" pitchFamily="34" charset="-122"/>
              </a:rPr>
              <a:t>模块</a:t>
            </a:r>
            <a:endParaRPr lang="zh-CN" altLang="en-US" sz="2800" dirty="0">
              <a:solidFill>
                <a:prstClr val="white"/>
              </a:solidFill>
              <a:latin typeface="微软雅黑 Light" panose="020B0502040204020203" pitchFamily="34" charset="-122"/>
              <a:ea typeface="微软雅黑 Light" panose="020B0502040204020203" pitchFamily="34" charset="-122"/>
            </a:endParaRPr>
          </a:p>
        </p:txBody>
      </p:sp>
      <p:sp>
        <p:nvSpPr>
          <p:cNvPr id="17" name="Freeform 83"/>
          <p:cNvSpPr>
            <a:spLocks noChangeArrowheads="1"/>
          </p:cNvSpPr>
          <p:nvPr/>
        </p:nvSpPr>
        <p:spPr bwMode="auto">
          <a:xfrm>
            <a:off x="92209" y="826314"/>
            <a:ext cx="288000" cy="288000"/>
          </a:xfrm>
          <a:custGeom>
            <a:avLst/>
            <a:gdLst>
              <a:gd name="T0" fmla="*/ 38764526 w 602"/>
              <a:gd name="T1" fmla="*/ 78442719 h 602"/>
              <a:gd name="T2" fmla="*/ 38764526 w 602"/>
              <a:gd name="T3" fmla="*/ 78442719 h 602"/>
              <a:gd name="T4" fmla="*/ 0 w 602"/>
              <a:gd name="T5" fmla="*/ 38764526 h 602"/>
              <a:gd name="T6" fmla="*/ 38764526 w 602"/>
              <a:gd name="T7" fmla="*/ 0 h 602"/>
              <a:gd name="T8" fmla="*/ 78442719 w 602"/>
              <a:gd name="T9" fmla="*/ 38764526 h 602"/>
              <a:gd name="T10" fmla="*/ 38764526 w 602"/>
              <a:gd name="T11" fmla="*/ 78442719 h 602"/>
              <a:gd name="T12" fmla="*/ 61866665 w 602"/>
              <a:gd name="T13" fmla="*/ 16576054 h 602"/>
              <a:gd name="T14" fmla="*/ 61866665 w 602"/>
              <a:gd name="T15" fmla="*/ 16576054 h 602"/>
              <a:gd name="T16" fmla="*/ 38764526 w 602"/>
              <a:gd name="T17" fmla="*/ 38764526 h 602"/>
              <a:gd name="T18" fmla="*/ 38764526 w 602"/>
              <a:gd name="T19" fmla="*/ 7308970 h 602"/>
              <a:gd name="T20" fmla="*/ 7439751 w 602"/>
              <a:gd name="T21" fmla="*/ 38764526 h 602"/>
              <a:gd name="T22" fmla="*/ 38764526 w 602"/>
              <a:gd name="T23" fmla="*/ 71002968 h 602"/>
              <a:gd name="T24" fmla="*/ 71002968 w 602"/>
              <a:gd name="T25" fmla="*/ 38764526 h 602"/>
              <a:gd name="T26" fmla="*/ 61866665 w 602"/>
              <a:gd name="T27" fmla="*/ 16576054 h 60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02" h="602">
                <a:moveTo>
                  <a:pt x="297" y="601"/>
                </a:moveTo>
                <a:lnTo>
                  <a:pt x="297" y="601"/>
                </a:lnTo>
                <a:cubicBezTo>
                  <a:pt x="135" y="601"/>
                  <a:pt x="0" y="466"/>
                  <a:pt x="0" y="297"/>
                </a:cubicBezTo>
                <a:cubicBezTo>
                  <a:pt x="0" y="134"/>
                  <a:pt x="135" y="0"/>
                  <a:pt x="297" y="0"/>
                </a:cubicBezTo>
                <a:cubicBezTo>
                  <a:pt x="467" y="0"/>
                  <a:pt x="601" y="134"/>
                  <a:pt x="601" y="297"/>
                </a:cubicBezTo>
                <a:cubicBezTo>
                  <a:pt x="601" y="466"/>
                  <a:pt x="467" y="601"/>
                  <a:pt x="297" y="601"/>
                </a:cubicBezTo>
                <a:close/>
                <a:moveTo>
                  <a:pt x="474" y="127"/>
                </a:moveTo>
                <a:lnTo>
                  <a:pt x="474" y="127"/>
                </a:lnTo>
                <a:cubicBezTo>
                  <a:pt x="297" y="297"/>
                  <a:pt x="297" y="297"/>
                  <a:pt x="297" y="297"/>
                </a:cubicBezTo>
                <a:cubicBezTo>
                  <a:pt x="297" y="56"/>
                  <a:pt x="297" y="56"/>
                  <a:pt x="297" y="56"/>
                </a:cubicBezTo>
                <a:cubicBezTo>
                  <a:pt x="163" y="56"/>
                  <a:pt x="57" y="162"/>
                  <a:pt x="57" y="297"/>
                </a:cubicBezTo>
                <a:cubicBezTo>
                  <a:pt x="57" y="431"/>
                  <a:pt x="163" y="544"/>
                  <a:pt x="297" y="544"/>
                </a:cubicBezTo>
                <a:cubicBezTo>
                  <a:pt x="431" y="544"/>
                  <a:pt x="544" y="431"/>
                  <a:pt x="544" y="297"/>
                </a:cubicBezTo>
                <a:cubicBezTo>
                  <a:pt x="544" y="233"/>
                  <a:pt x="516" y="169"/>
                  <a:pt x="474" y="127"/>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solidFill>
                <a:prstClr val="black"/>
              </a:solidFill>
            </a:endParaRPr>
          </a:p>
        </p:txBody>
      </p:sp>
      <p:sp>
        <p:nvSpPr>
          <p:cNvPr id="3" name="矩形 2"/>
          <p:cNvSpPr/>
          <p:nvPr/>
        </p:nvSpPr>
        <p:spPr>
          <a:xfrm>
            <a:off x="491316" y="1708226"/>
            <a:ext cx="11664280" cy="3970318"/>
          </a:xfrm>
          <a:prstGeom prst="rect">
            <a:avLst/>
          </a:prstGeom>
        </p:spPr>
        <p:txBody>
          <a:bodyPr wrap="square">
            <a:spAutoFit/>
          </a:bodyPr>
          <a:lstStyle/>
          <a:p>
            <a:pPr marL="285750" indent="-285750">
              <a:lnSpc>
                <a:spcPct val="150000"/>
              </a:lnSpc>
              <a:buClr>
                <a:srgbClr val="00B050"/>
              </a:buClr>
              <a:buFont typeface="Wingdings" panose="05000000000000000000" pitchFamily="2" charset="2"/>
              <a:buChar char="l"/>
            </a:pPr>
            <a:r>
              <a:rPr lang="zh-CN" altLang="en-US" sz="2400" dirty="0" smtClean="0">
                <a:latin typeface="微软雅黑 Light" panose="020B0502040204020203" pitchFamily="34" charset="-122"/>
                <a:ea typeface="微软雅黑 Light" panose="020B0502040204020203" pitchFamily="34" charset="-122"/>
              </a:rPr>
              <a:t>可以</a:t>
            </a:r>
            <a:r>
              <a:rPr lang="zh-CN" altLang="en-US" sz="2400" dirty="0">
                <a:latin typeface="微软雅黑 Light" panose="020B0502040204020203" pitchFamily="34" charset="-122"/>
                <a:ea typeface="微软雅黑 Light" panose="020B0502040204020203" pitchFamily="34" charset="-122"/>
              </a:rPr>
              <a:t>看到，时间</a:t>
            </a:r>
            <a:r>
              <a:rPr lang="zh-CN" altLang="en-US" sz="2400" dirty="0" smtClean="0">
                <a:latin typeface="微软雅黑 Light" panose="020B0502040204020203" pitchFamily="34" charset="-122"/>
                <a:ea typeface="微软雅黑 Light" panose="020B0502040204020203" pitchFamily="34" charset="-122"/>
              </a:rPr>
              <a:t>变量</a:t>
            </a:r>
            <a:r>
              <a:rPr lang="en-US" altLang="zh-CN" sz="2400" dirty="0" smtClean="0">
                <a:latin typeface="微软雅黑 Light" panose="020B0502040204020203" pitchFamily="34" charset="-122"/>
                <a:ea typeface="微软雅黑 Light" panose="020B0502040204020203" pitchFamily="34" charset="-122"/>
              </a:rPr>
              <a:t>"</a:t>
            </a:r>
            <a:r>
              <a:rPr kumimoji="1" lang="en-US" altLang="zh-CN" sz="2400" dirty="0" smtClean="0">
                <a:latin typeface="Monaco" charset="0"/>
                <a:ea typeface="Monaco" charset="0"/>
                <a:cs typeface="Monaco" charset="0"/>
              </a:rPr>
              <a:t>date</a:t>
            </a:r>
            <a:r>
              <a:rPr lang="en-US" altLang="zh-CN" sz="2400" dirty="0" smtClean="0">
                <a:latin typeface="微软雅黑 Light" panose="020B0502040204020203" pitchFamily="34" charset="-122"/>
                <a:ea typeface="微软雅黑 Light" panose="020B0502040204020203" pitchFamily="34" charset="-122"/>
              </a:rPr>
              <a:t>"</a:t>
            </a:r>
            <a:r>
              <a:rPr lang="zh-CN" altLang="en-US" sz="2400" dirty="0" smtClean="0">
                <a:latin typeface="微软雅黑 Light" panose="020B0502040204020203" pitchFamily="34" charset="-122"/>
                <a:ea typeface="微软雅黑 Light" panose="020B0502040204020203" pitchFamily="34" charset="-122"/>
              </a:rPr>
              <a:t>下</a:t>
            </a:r>
            <a:r>
              <a:rPr lang="zh-CN" altLang="en-US" sz="2400" dirty="0">
                <a:latin typeface="微软雅黑 Light" panose="020B0502040204020203" pitchFamily="34" charset="-122"/>
                <a:ea typeface="微软雅黑 Light" panose="020B0502040204020203" pitchFamily="34" charset="-122"/>
              </a:rPr>
              <a:t>表示具体日期的</a:t>
            </a:r>
            <a:r>
              <a:rPr lang="zh-CN" altLang="en-US" sz="2400" dirty="0" smtClean="0">
                <a:latin typeface="微软雅黑 Light" panose="020B0502040204020203" pitchFamily="34" charset="-122"/>
                <a:ea typeface="微软雅黑 Light" panose="020B0502040204020203" pitchFamily="34" charset="-122"/>
              </a:rPr>
              <a:t>值</a:t>
            </a:r>
            <a:r>
              <a:rPr lang="en-US" altLang="zh-CN" sz="2400" dirty="0" smtClean="0">
                <a:latin typeface="微软雅黑 Light" panose="020B0502040204020203" pitchFamily="34" charset="-122"/>
                <a:ea typeface="微软雅黑 Light" panose="020B0502040204020203" pitchFamily="34" charset="-122"/>
              </a:rPr>
              <a:t>"</a:t>
            </a:r>
            <a:r>
              <a:rPr kumimoji="1" lang="en-US" altLang="zh-CN" sz="2400" dirty="0" smtClean="0">
                <a:latin typeface="Monaco" charset="0"/>
                <a:ea typeface="Monaco" charset="0"/>
                <a:cs typeface="Monaco" charset="0"/>
              </a:rPr>
              <a:t>2015-01-05</a:t>
            </a:r>
            <a:r>
              <a:rPr lang="en-US" altLang="zh-CN" sz="2400" dirty="0" smtClean="0">
                <a:latin typeface="微软雅黑 Light" panose="020B0502040204020203" pitchFamily="34" charset="-122"/>
                <a:ea typeface="微软雅黑 Light" panose="020B0502040204020203" pitchFamily="34" charset="-122"/>
              </a:rPr>
              <a:t>"</a:t>
            </a:r>
            <a:r>
              <a:rPr lang="zh-CN" altLang="en-US" sz="2400" dirty="0" smtClean="0">
                <a:latin typeface="微软雅黑 Light" panose="020B0502040204020203" pitchFamily="34" charset="-122"/>
                <a:ea typeface="微软雅黑 Light" panose="020B0502040204020203" pitchFamily="34" charset="-122"/>
              </a:rPr>
              <a:t>是</a:t>
            </a:r>
            <a:r>
              <a:rPr lang="zh-CN" altLang="en-US" sz="2400" dirty="0">
                <a:latin typeface="微软雅黑 Light" panose="020B0502040204020203" pitchFamily="34" charset="-122"/>
                <a:ea typeface="微软雅黑 Light" panose="020B0502040204020203" pitchFamily="34" charset="-122"/>
              </a:rPr>
              <a:t>一个字符串。其实如果所有时间都是</a:t>
            </a:r>
            <a:r>
              <a:rPr lang="zh-CN" altLang="en-US" sz="2400" dirty="0" smtClean="0">
                <a:latin typeface="微软雅黑 Light" panose="020B0502040204020203" pitchFamily="34" charset="-122"/>
                <a:ea typeface="微软雅黑 Light" panose="020B0502040204020203" pitchFamily="34" charset="-122"/>
              </a:rPr>
              <a:t>这种</a:t>
            </a:r>
            <a:r>
              <a:rPr lang="en-US" altLang="zh-CN" sz="2400" dirty="0" smtClean="0">
                <a:latin typeface="微软雅黑 Light" panose="020B0502040204020203" pitchFamily="34" charset="-122"/>
                <a:ea typeface="微软雅黑 Light" panose="020B0502040204020203" pitchFamily="34" charset="-122"/>
              </a:rPr>
              <a:t>"</a:t>
            </a:r>
            <a:r>
              <a:rPr kumimoji="1" lang="en-US" altLang="zh-CN" sz="2400" dirty="0" smtClean="0">
                <a:latin typeface="Monaco" charset="0"/>
                <a:ea typeface="Monaco" charset="0"/>
                <a:cs typeface="Monaco" charset="0"/>
              </a:rPr>
              <a:t>YYYY-MM-DD</a:t>
            </a:r>
            <a:r>
              <a:rPr lang="en-US" altLang="zh-CN" sz="2400" dirty="0" smtClean="0">
                <a:latin typeface="微软雅黑 Light" panose="020B0502040204020203" pitchFamily="34" charset="-122"/>
                <a:ea typeface="微软雅黑 Light" panose="020B0502040204020203" pitchFamily="34" charset="-122"/>
              </a:rPr>
              <a:t>"</a:t>
            </a:r>
            <a:r>
              <a:rPr lang="zh-CN" altLang="en-US" sz="2400" dirty="0" smtClean="0">
                <a:latin typeface="微软雅黑 Light" panose="020B0502040204020203" pitchFamily="34" charset="-122"/>
                <a:ea typeface="微软雅黑 Light" panose="020B0502040204020203" pitchFamily="34" charset="-122"/>
              </a:rPr>
              <a:t>比较</a:t>
            </a:r>
            <a:r>
              <a:rPr lang="zh-CN" altLang="en-US" sz="2400" dirty="0">
                <a:latin typeface="微软雅黑 Light" panose="020B0502040204020203" pitchFamily="34" charset="-122"/>
                <a:ea typeface="微软雅黑 Light" panose="020B0502040204020203" pitchFamily="34" charset="-122"/>
              </a:rPr>
              <a:t>规范的格式，那么是不需要将日期专门</a:t>
            </a:r>
            <a:r>
              <a:rPr lang="zh-CN" altLang="en-US" sz="2400" dirty="0" smtClean="0">
                <a:latin typeface="微软雅黑 Light" panose="020B0502040204020203" pitchFamily="34" charset="-122"/>
                <a:ea typeface="微软雅黑 Light" panose="020B0502040204020203" pitchFamily="34" charset="-122"/>
              </a:rPr>
              <a:t>转为</a:t>
            </a:r>
            <a:r>
              <a:rPr lang="en-US" altLang="zh-CN" sz="2400" dirty="0" smtClean="0">
                <a:latin typeface="微软雅黑 Light" panose="020B0502040204020203" pitchFamily="34" charset="-122"/>
                <a:ea typeface="微软雅黑 Light" panose="020B0502040204020203" pitchFamily="34" charset="-122"/>
              </a:rPr>
              <a:t>"</a:t>
            </a:r>
            <a:r>
              <a:rPr kumimoji="1" lang="en-US" altLang="zh-CN" sz="2400" dirty="0" err="1" smtClean="0">
                <a:latin typeface="Monaco" charset="0"/>
                <a:ea typeface="Monaco" charset="0"/>
                <a:cs typeface="Monaco" charset="0"/>
              </a:rPr>
              <a:t>datetime</a:t>
            </a:r>
            <a:r>
              <a:rPr lang="en-US" altLang="zh-CN" sz="2400" dirty="0" smtClean="0">
                <a:latin typeface="微软雅黑 Light" panose="020B0502040204020203" pitchFamily="34" charset="-122"/>
                <a:ea typeface="微软雅黑 Light" panose="020B0502040204020203" pitchFamily="34" charset="-122"/>
              </a:rPr>
              <a:t>"</a:t>
            </a:r>
            <a:r>
              <a:rPr lang="zh-CN" altLang="en-US" sz="2400" dirty="0" smtClean="0">
                <a:latin typeface="微软雅黑 Light" panose="020B0502040204020203" pitchFamily="34" charset="-122"/>
                <a:ea typeface="微软雅黑 Light" panose="020B0502040204020203" pitchFamily="34" charset="-122"/>
              </a:rPr>
              <a:t>类</a:t>
            </a:r>
            <a:r>
              <a:rPr lang="zh-CN" altLang="en-US" sz="2400" dirty="0">
                <a:latin typeface="微软雅黑 Light" panose="020B0502040204020203" pitchFamily="34" charset="-122"/>
                <a:ea typeface="微软雅黑 Light" panose="020B0502040204020203" pitchFamily="34" charset="-122"/>
              </a:rPr>
              <a:t>，普通的字符串处理方法就能够处理大多数规范格式的数据</a:t>
            </a:r>
            <a:r>
              <a:rPr lang="zh-CN" altLang="en-US" sz="2400" dirty="0" smtClean="0">
                <a:latin typeface="微软雅黑 Light" panose="020B0502040204020203" pitchFamily="34" charset="-122"/>
                <a:ea typeface="微软雅黑 Light" panose="020B0502040204020203" pitchFamily="34" charset="-122"/>
              </a:rPr>
              <a:t>。</a:t>
            </a:r>
            <a:endParaRPr lang="en-US" altLang="zh-CN" sz="2400" dirty="0" smtClean="0">
              <a:latin typeface="微软雅黑 Light" panose="020B0502040204020203" pitchFamily="34" charset="-122"/>
              <a:ea typeface="微软雅黑 Light" panose="020B0502040204020203" pitchFamily="34" charset="-122"/>
            </a:endParaRPr>
          </a:p>
          <a:p>
            <a:pPr marL="285750" indent="-285750">
              <a:lnSpc>
                <a:spcPct val="150000"/>
              </a:lnSpc>
              <a:buClr>
                <a:srgbClr val="00B050"/>
              </a:buClr>
              <a:buFont typeface="Wingdings" panose="05000000000000000000" pitchFamily="2" charset="2"/>
              <a:buChar char="l"/>
            </a:pPr>
            <a:endParaRPr lang="en-US" altLang="zh-CN" sz="2400" dirty="0" smtClean="0">
              <a:latin typeface="微软雅黑 Light" panose="020B0502040204020203" pitchFamily="34" charset="-122"/>
              <a:ea typeface="微软雅黑 Light" panose="020B0502040204020203" pitchFamily="34" charset="-122"/>
            </a:endParaRPr>
          </a:p>
          <a:p>
            <a:pPr marL="285750" indent="-285750">
              <a:lnSpc>
                <a:spcPct val="150000"/>
              </a:lnSpc>
              <a:buClr>
                <a:srgbClr val="00B050"/>
              </a:buClr>
              <a:buFont typeface="Wingdings" panose="05000000000000000000" pitchFamily="2" charset="2"/>
              <a:buChar char="l"/>
            </a:pPr>
            <a:r>
              <a:rPr lang="zh-CN" altLang="en-US" sz="2400" dirty="0" smtClean="0">
                <a:latin typeface="微软雅黑 Light" panose="020B0502040204020203" pitchFamily="34" charset="-122"/>
                <a:ea typeface="微软雅黑 Light" panose="020B0502040204020203" pitchFamily="34" charset="-122"/>
              </a:rPr>
              <a:t>但</a:t>
            </a:r>
            <a:r>
              <a:rPr lang="zh-CN" altLang="en-US" sz="2400" dirty="0">
                <a:latin typeface="微软雅黑 Light" panose="020B0502040204020203" pitchFamily="34" charset="-122"/>
                <a:ea typeface="微软雅黑 Light" panose="020B0502040204020203" pitchFamily="34" charset="-122"/>
              </a:rPr>
              <a:t>实际上，很多日期数据读进计算机的时候是一个字符串，但是不是所有都会是一个格式的。另外，十分关键的一点是，如果用字符串处理方法，那就需要每次都输入想要的日期所在字符串的位置，这是比较容易写错的，而且并不通用。</a:t>
            </a:r>
          </a:p>
        </p:txBody>
      </p:sp>
    </p:spTree>
    <p:extLst>
      <p:ext uri="{BB962C8B-B14F-4D97-AF65-F5344CB8AC3E}">
        <p14:creationId xmlns:p14="http://schemas.microsoft.com/office/powerpoint/2010/main" xmlns="" val="251890393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14280" y="1772816"/>
            <a:ext cx="11010312" cy="4176463"/>
          </a:xfrm>
        </p:spPr>
        <p:txBody>
          <a:bodyPr>
            <a:normAutofit/>
          </a:bodyPr>
          <a:lstStyle/>
          <a:p>
            <a:pPr>
              <a:lnSpc>
                <a:spcPct val="150000"/>
              </a:lnSpc>
            </a:pPr>
            <a:r>
              <a:rPr kumimoji="1" lang="zh-CN" altLang="en-US" sz="2400" dirty="0" smtClean="0"/>
              <a:t>通过赋值运算符</a:t>
            </a:r>
            <a:r>
              <a:rPr kumimoji="1" lang="zh-CN" altLang="en-US" sz="2400" dirty="0"/>
              <a:t> </a:t>
            </a:r>
            <a:r>
              <a:rPr kumimoji="1" lang="en-US" altLang="zh-CN" sz="2400" dirty="0" smtClean="0">
                <a:latin typeface="Monaco" charset="0"/>
                <a:ea typeface="Monaco" charset="0"/>
                <a:cs typeface="Monaco" charset="0"/>
              </a:rPr>
              <a:t>=</a:t>
            </a:r>
            <a:r>
              <a:rPr kumimoji="1" lang="zh-CN" altLang="en-US" sz="2400" dirty="0" smtClean="0"/>
              <a:t> 变量名和想要赋予变量的值连接起来，变量的赋值操作就完成了声明和定义的的过程，在其他语言中需要制定类型；</a:t>
            </a:r>
            <a:endParaRPr kumimoji="1" lang="en-US" altLang="zh-CN" sz="2400" dirty="0" smtClean="0"/>
          </a:p>
          <a:p>
            <a:pPr>
              <a:lnSpc>
                <a:spcPct val="150000"/>
              </a:lnSpc>
            </a:pPr>
            <a:r>
              <a:rPr lang="zh-CN" altLang="en-US" sz="2400" dirty="0"/>
              <a:t>同一变量可以反复赋值，而且可以是不同类型的</a:t>
            </a:r>
            <a:r>
              <a:rPr lang="zh-CN" altLang="en-US" sz="2400" dirty="0" smtClean="0"/>
              <a:t>变量，</a:t>
            </a:r>
            <a:r>
              <a:rPr lang="zh-CN" altLang="en-US" sz="2400" dirty="0"/>
              <a:t>这也是</a:t>
            </a:r>
            <a:r>
              <a:rPr lang="en-US" altLang="zh-CN" sz="2400" dirty="0"/>
              <a:t>Python</a:t>
            </a:r>
            <a:r>
              <a:rPr lang="zh-CN" altLang="en-US" sz="2400" dirty="0"/>
              <a:t>语言称之为动态语言的原因</a:t>
            </a:r>
            <a:endParaRPr kumimoji="1" lang="zh-CN" altLang="en-US" sz="2400" dirty="0"/>
          </a:p>
        </p:txBody>
      </p:sp>
      <p:sp>
        <p:nvSpPr>
          <p:cNvPr id="5" name="矩形 28"/>
          <p:cNvSpPr/>
          <p:nvPr/>
        </p:nvSpPr>
        <p:spPr>
          <a:xfrm>
            <a:off x="-18898" y="671163"/>
            <a:ext cx="510214"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
        <p:nvSpPr>
          <p:cNvPr id="7" name="矩形 6"/>
          <p:cNvSpPr/>
          <p:nvPr/>
        </p:nvSpPr>
        <p:spPr>
          <a:xfrm>
            <a:off x="479376" y="671163"/>
            <a:ext cx="3096344" cy="598302"/>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8" name="Freeform 83"/>
          <p:cNvSpPr>
            <a:spLocks noChangeArrowheads="1"/>
          </p:cNvSpPr>
          <p:nvPr/>
        </p:nvSpPr>
        <p:spPr bwMode="auto">
          <a:xfrm>
            <a:off x="92209" y="826314"/>
            <a:ext cx="288000" cy="288000"/>
          </a:xfrm>
          <a:custGeom>
            <a:avLst/>
            <a:gdLst>
              <a:gd name="T0" fmla="*/ 38764526 w 602"/>
              <a:gd name="T1" fmla="*/ 78442719 h 602"/>
              <a:gd name="T2" fmla="*/ 38764526 w 602"/>
              <a:gd name="T3" fmla="*/ 78442719 h 602"/>
              <a:gd name="T4" fmla="*/ 0 w 602"/>
              <a:gd name="T5" fmla="*/ 38764526 h 602"/>
              <a:gd name="T6" fmla="*/ 38764526 w 602"/>
              <a:gd name="T7" fmla="*/ 0 h 602"/>
              <a:gd name="T8" fmla="*/ 78442719 w 602"/>
              <a:gd name="T9" fmla="*/ 38764526 h 602"/>
              <a:gd name="T10" fmla="*/ 38764526 w 602"/>
              <a:gd name="T11" fmla="*/ 78442719 h 602"/>
              <a:gd name="T12" fmla="*/ 61866665 w 602"/>
              <a:gd name="T13" fmla="*/ 16576054 h 602"/>
              <a:gd name="T14" fmla="*/ 61866665 w 602"/>
              <a:gd name="T15" fmla="*/ 16576054 h 602"/>
              <a:gd name="T16" fmla="*/ 38764526 w 602"/>
              <a:gd name="T17" fmla="*/ 38764526 h 602"/>
              <a:gd name="T18" fmla="*/ 38764526 w 602"/>
              <a:gd name="T19" fmla="*/ 7308970 h 602"/>
              <a:gd name="T20" fmla="*/ 7439751 w 602"/>
              <a:gd name="T21" fmla="*/ 38764526 h 602"/>
              <a:gd name="T22" fmla="*/ 38764526 w 602"/>
              <a:gd name="T23" fmla="*/ 71002968 h 602"/>
              <a:gd name="T24" fmla="*/ 71002968 w 602"/>
              <a:gd name="T25" fmla="*/ 38764526 h 602"/>
              <a:gd name="T26" fmla="*/ 61866665 w 602"/>
              <a:gd name="T27" fmla="*/ 16576054 h 60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02" h="602">
                <a:moveTo>
                  <a:pt x="297" y="601"/>
                </a:moveTo>
                <a:lnTo>
                  <a:pt x="297" y="601"/>
                </a:lnTo>
                <a:cubicBezTo>
                  <a:pt x="135" y="601"/>
                  <a:pt x="0" y="466"/>
                  <a:pt x="0" y="297"/>
                </a:cubicBezTo>
                <a:cubicBezTo>
                  <a:pt x="0" y="134"/>
                  <a:pt x="135" y="0"/>
                  <a:pt x="297" y="0"/>
                </a:cubicBezTo>
                <a:cubicBezTo>
                  <a:pt x="467" y="0"/>
                  <a:pt x="601" y="134"/>
                  <a:pt x="601" y="297"/>
                </a:cubicBezTo>
                <a:cubicBezTo>
                  <a:pt x="601" y="466"/>
                  <a:pt x="467" y="601"/>
                  <a:pt x="297" y="601"/>
                </a:cubicBezTo>
                <a:close/>
                <a:moveTo>
                  <a:pt x="474" y="127"/>
                </a:moveTo>
                <a:lnTo>
                  <a:pt x="474" y="127"/>
                </a:lnTo>
                <a:cubicBezTo>
                  <a:pt x="297" y="297"/>
                  <a:pt x="297" y="297"/>
                  <a:pt x="297" y="297"/>
                </a:cubicBezTo>
                <a:cubicBezTo>
                  <a:pt x="297" y="56"/>
                  <a:pt x="297" y="56"/>
                  <a:pt x="297" y="56"/>
                </a:cubicBezTo>
                <a:cubicBezTo>
                  <a:pt x="163" y="56"/>
                  <a:pt x="57" y="162"/>
                  <a:pt x="57" y="297"/>
                </a:cubicBezTo>
                <a:cubicBezTo>
                  <a:pt x="57" y="431"/>
                  <a:pt x="163" y="544"/>
                  <a:pt x="297" y="544"/>
                </a:cubicBezTo>
                <a:cubicBezTo>
                  <a:pt x="431" y="544"/>
                  <a:pt x="544" y="431"/>
                  <a:pt x="544" y="297"/>
                </a:cubicBezTo>
                <a:cubicBezTo>
                  <a:pt x="544" y="233"/>
                  <a:pt x="516" y="169"/>
                  <a:pt x="474" y="127"/>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solidFill>
                <a:prstClr val="black"/>
              </a:solidFill>
            </a:endParaRPr>
          </a:p>
        </p:txBody>
      </p:sp>
      <p:sp>
        <p:nvSpPr>
          <p:cNvPr id="9" name="文本框 5"/>
          <p:cNvSpPr txBox="1"/>
          <p:nvPr/>
        </p:nvSpPr>
        <p:spPr>
          <a:xfrm>
            <a:off x="953786" y="709485"/>
            <a:ext cx="3774062" cy="523220"/>
          </a:xfrm>
          <a:prstGeom prst="rect">
            <a:avLst/>
          </a:prstGeom>
          <a:noFill/>
        </p:spPr>
        <p:txBody>
          <a:bodyPr wrap="square" rtlCol="0">
            <a:spAutoFit/>
          </a:bodyPr>
          <a:lstStyle/>
          <a:p>
            <a:r>
              <a:rPr lang="zh-CN" altLang="en-US" sz="2800" dirty="0" smtClean="0">
                <a:solidFill>
                  <a:prstClr val="white"/>
                </a:solidFill>
                <a:latin typeface="微软雅黑 Light" panose="020B0502040204020203" pitchFamily="34" charset="-122"/>
                <a:ea typeface="微软雅黑 Light" panose="020B0502040204020203" pitchFamily="34" charset="-122"/>
              </a:rPr>
              <a:t>变量赋值</a:t>
            </a:r>
            <a:endParaRPr lang="zh-CN" altLang="en-US" sz="2800" dirty="0">
              <a:solidFill>
                <a:prstClr val="white"/>
              </a:solidFill>
              <a:latin typeface="微软雅黑 Light" panose="020B0502040204020203" pitchFamily="34" charset="-122"/>
              <a:ea typeface="微软雅黑 Light" panose="020B0502040204020203" pitchFamily="34" charset="-122"/>
            </a:endParaRPr>
          </a:p>
        </p:txBody>
      </p:sp>
      <p:pic>
        <p:nvPicPr>
          <p:cNvPr id="6" name="图片 5"/>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766836" y="4364398"/>
            <a:ext cx="7922023" cy="2088232"/>
          </a:xfrm>
          <a:prstGeom prst="rect">
            <a:avLst/>
          </a:prstGeom>
        </p:spPr>
      </p:pic>
      <p:sp>
        <p:nvSpPr>
          <p:cNvPr id="3" name="日期占位符 2"/>
          <p:cNvSpPr>
            <a:spLocks noGrp="1"/>
          </p:cNvSpPr>
          <p:nvPr>
            <p:ph type="dt" sz="half" idx="10"/>
          </p:nvPr>
        </p:nvSpPr>
        <p:spPr/>
        <p:txBody>
          <a:bodyPr/>
          <a:lstStyle/>
          <a:p>
            <a:fld id="{1697951C-07E4-457E-97BA-88E556AEE468}" type="datetime1">
              <a:rPr lang="zh-CN" altLang="en-US" smtClean="0"/>
              <a:pPr/>
              <a:t>2019/9/8</a:t>
            </a:fld>
            <a:endParaRPr lang="zh-CN" altLang="en-US"/>
          </a:p>
        </p:txBody>
      </p:sp>
      <p:sp>
        <p:nvSpPr>
          <p:cNvPr id="4" name="灯片编号占位符 3"/>
          <p:cNvSpPr>
            <a:spLocks noGrp="1"/>
          </p:cNvSpPr>
          <p:nvPr>
            <p:ph type="sldNum" sz="quarter" idx="12"/>
          </p:nvPr>
        </p:nvSpPr>
        <p:spPr/>
        <p:txBody>
          <a:bodyPr/>
          <a:lstStyle/>
          <a:p>
            <a:fld id="{370D8578-DDD4-487D-A316-C8E65CC577E1}" type="slidenum">
              <a:rPr lang="zh-CN" altLang="en-US" smtClean="0"/>
              <a:pPr/>
              <a:t>35</a:t>
            </a:fld>
            <a:endParaRPr lang="zh-CN" altLang="en-US"/>
          </a:p>
        </p:txBody>
      </p:sp>
    </p:spTree>
    <p:extLst>
      <p:ext uri="{BB962C8B-B14F-4D97-AF65-F5344CB8AC3E}">
        <p14:creationId xmlns:p14="http://schemas.microsoft.com/office/powerpoint/2010/main" xmlns="" val="2613255039"/>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5"/>
          <p:cNvSpPr txBox="1"/>
          <p:nvPr/>
        </p:nvSpPr>
        <p:spPr>
          <a:xfrm>
            <a:off x="911424" y="836712"/>
            <a:ext cx="2664296" cy="400110"/>
          </a:xfrm>
          <a:prstGeom prst="rect">
            <a:avLst/>
          </a:prstGeom>
          <a:noFill/>
        </p:spPr>
        <p:txBody>
          <a:bodyPr wrap="square" rtlCol="0">
            <a:spAutoFit/>
          </a:bodyPr>
          <a:lstStyle/>
          <a:p>
            <a:r>
              <a:rPr lang="zh-CN" altLang="en-US" sz="2000" dirty="0">
                <a:solidFill>
                  <a:prstClr val="white"/>
                </a:solidFill>
                <a:latin typeface="微软雅黑 Light" panose="020B0502040204020203" pitchFamily="34" charset="-122"/>
                <a:ea typeface="微软雅黑 Light" panose="020B0502040204020203" pitchFamily="34" charset="-122"/>
              </a:rPr>
              <a:t>聚类分析</a:t>
            </a:r>
          </a:p>
        </p:txBody>
      </p:sp>
      <p:sp>
        <p:nvSpPr>
          <p:cNvPr id="14" name="矩形 28"/>
          <p:cNvSpPr/>
          <p:nvPr/>
        </p:nvSpPr>
        <p:spPr>
          <a:xfrm>
            <a:off x="-18898" y="671163"/>
            <a:ext cx="510214"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
        <p:nvSpPr>
          <p:cNvPr id="15" name="矩形 4"/>
          <p:cNvSpPr/>
          <p:nvPr/>
        </p:nvSpPr>
        <p:spPr>
          <a:xfrm>
            <a:off x="479375" y="674237"/>
            <a:ext cx="2913305" cy="595228"/>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6" name="文本框 5"/>
          <p:cNvSpPr txBox="1"/>
          <p:nvPr/>
        </p:nvSpPr>
        <p:spPr>
          <a:xfrm>
            <a:off x="953786" y="709485"/>
            <a:ext cx="3414022" cy="523220"/>
          </a:xfrm>
          <a:prstGeom prst="rect">
            <a:avLst/>
          </a:prstGeom>
          <a:noFill/>
        </p:spPr>
        <p:txBody>
          <a:bodyPr wrap="square" rtlCol="0">
            <a:spAutoFit/>
          </a:bodyPr>
          <a:lstStyle/>
          <a:p>
            <a:r>
              <a:rPr lang="en-US" altLang="zh-CN" sz="2800" dirty="0" err="1" smtClean="0">
                <a:solidFill>
                  <a:prstClr val="white"/>
                </a:solidFill>
                <a:latin typeface="微软雅黑 Light" panose="020B0502040204020203" pitchFamily="34" charset="-122"/>
                <a:ea typeface="微软雅黑 Light" panose="020B0502040204020203" pitchFamily="34" charset="-122"/>
              </a:rPr>
              <a:t>datetime</a:t>
            </a:r>
            <a:r>
              <a:rPr lang="zh-CN" altLang="en-US" sz="2800" dirty="0" smtClean="0">
                <a:solidFill>
                  <a:prstClr val="white"/>
                </a:solidFill>
                <a:latin typeface="微软雅黑 Light" panose="020B0502040204020203" pitchFamily="34" charset="-122"/>
                <a:ea typeface="微软雅黑 Light" panose="020B0502040204020203" pitchFamily="34" charset="-122"/>
              </a:rPr>
              <a:t>模块</a:t>
            </a:r>
            <a:endParaRPr lang="zh-CN" altLang="en-US" sz="2800" dirty="0">
              <a:solidFill>
                <a:prstClr val="white"/>
              </a:solidFill>
              <a:latin typeface="微软雅黑 Light" panose="020B0502040204020203" pitchFamily="34" charset="-122"/>
              <a:ea typeface="微软雅黑 Light" panose="020B0502040204020203" pitchFamily="34" charset="-122"/>
            </a:endParaRPr>
          </a:p>
        </p:txBody>
      </p:sp>
      <p:sp>
        <p:nvSpPr>
          <p:cNvPr id="17" name="Freeform 83"/>
          <p:cNvSpPr>
            <a:spLocks noChangeArrowheads="1"/>
          </p:cNvSpPr>
          <p:nvPr/>
        </p:nvSpPr>
        <p:spPr bwMode="auto">
          <a:xfrm>
            <a:off x="92209" y="826314"/>
            <a:ext cx="288000" cy="288000"/>
          </a:xfrm>
          <a:custGeom>
            <a:avLst/>
            <a:gdLst>
              <a:gd name="T0" fmla="*/ 38764526 w 602"/>
              <a:gd name="T1" fmla="*/ 78442719 h 602"/>
              <a:gd name="T2" fmla="*/ 38764526 w 602"/>
              <a:gd name="T3" fmla="*/ 78442719 h 602"/>
              <a:gd name="T4" fmla="*/ 0 w 602"/>
              <a:gd name="T5" fmla="*/ 38764526 h 602"/>
              <a:gd name="T6" fmla="*/ 38764526 w 602"/>
              <a:gd name="T7" fmla="*/ 0 h 602"/>
              <a:gd name="T8" fmla="*/ 78442719 w 602"/>
              <a:gd name="T9" fmla="*/ 38764526 h 602"/>
              <a:gd name="T10" fmla="*/ 38764526 w 602"/>
              <a:gd name="T11" fmla="*/ 78442719 h 602"/>
              <a:gd name="T12" fmla="*/ 61866665 w 602"/>
              <a:gd name="T13" fmla="*/ 16576054 h 602"/>
              <a:gd name="T14" fmla="*/ 61866665 w 602"/>
              <a:gd name="T15" fmla="*/ 16576054 h 602"/>
              <a:gd name="T16" fmla="*/ 38764526 w 602"/>
              <a:gd name="T17" fmla="*/ 38764526 h 602"/>
              <a:gd name="T18" fmla="*/ 38764526 w 602"/>
              <a:gd name="T19" fmla="*/ 7308970 h 602"/>
              <a:gd name="T20" fmla="*/ 7439751 w 602"/>
              <a:gd name="T21" fmla="*/ 38764526 h 602"/>
              <a:gd name="T22" fmla="*/ 38764526 w 602"/>
              <a:gd name="T23" fmla="*/ 71002968 h 602"/>
              <a:gd name="T24" fmla="*/ 71002968 w 602"/>
              <a:gd name="T25" fmla="*/ 38764526 h 602"/>
              <a:gd name="T26" fmla="*/ 61866665 w 602"/>
              <a:gd name="T27" fmla="*/ 16576054 h 60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02" h="602">
                <a:moveTo>
                  <a:pt x="297" y="601"/>
                </a:moveTo>
                <a:lnTo>
                  <a:pt x="297" y="601"/>
                </a:lnTo>
                <a:cubicBezTo>
                  <a:pt x="135" y="601"/>
                  <a:pt x="0" y="466"/>
                  <a:pt x="0" y="297"/>
                </a:cubicBezTo>
                <a:cubicBezTo>
                  <a:pt x="0" y="134"/>
                  <a:pt x="135" y="0"/>
                  <a:pt x="297" y="0"/>
                </a:cubicBezTo>
                <a:cubicBezTo>
                  <a:pt x="467" y="0"/>
                  <a:pt x="601" y="134"/>
                  <a:pt x="601" y="297"/>
                </a:cubicBezTo>
                <a:cubicBezTo>
                  <a:pt x="601" y="466"/>
                  <a:pt x="467" y="601"/>
                  <a:pt x="297" y="601"/>
                </a:cubicBezTo>
                <a:close/>
                <a:moveTo>
                  <a:pt x="474" y="127"/>
                </a:moveTo>
                <a:lnTo>
                  <a:pt x="474" y="127"/>
                </a:lnTo>
                <a:cubicBezTo>
                  <a:pt x="297" y="297"/>
                  <a:pt x="297" y="297"/>
                  <a:pt x="297" y="297"/>
                </a:cubicBezTo>
                <a:cubicBezTo>
                  <a:pt x="297" y="56"/>
                  <a:pt x="297" y="56"/>
                  <a:pt x="297" y="56"/>
                </a:cubicBezTo>
                <a:cubicBezTo>
                  <a:pt x="163" y="56"/>
                  <a:pt x="57" y="162"/>
                  <a:pt x="57" y="297"/>
                </a:cubicBezTo>
                <a:cubicBezTo>
                  <a:pt x="57" y="431"/>
                  <a:pt x="163" y="544"/>
                  <a:pt x="297" y="544"/>
                </a:cubicBezTo>
                <a:cubicBezTo>
                  <a:pt x="431" y="544"/>
                  <a:pt x="544" y="431"/>
                  <a:pt x="544" y="297"/>
                </a:cubicBezTo>
                <a:cubicBezTo>
                  <a:pt x="544" y="233"/>
                  <a:pt x="516" y="169"/>
                  <a:pt x="474" y="127"/>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solidFill>
                <a:prstClr val="black"/>
              </a:solidFill>
            </a:endParaRPr>
          </a:p>
        </p:txBody>
      </p:sp>
      <p:sp>
        <p:nvSpPr>
          <p:cNvPr id="18" name="TextBox 17"/>
          <p:cNvSpPr txBox="1"/>
          <p:nvPr/>
        </p:nvSpPr>
        <p:spPr>
          <a:xfrm>
            <a:off x="491316" y="1907022"/>
            <a:ext cx="11188066" cy="646331"/>
          </a:xfrm>
          <a:prstGeom prst="rect">
            <a:avLst/>
          </a:prstGeom>
          <a:noFill/>
        </p:spPr>
        <p:txBody>
          <a:bodyPr wrap="square" rtlCol="0">
            <a:spAutoFit/>
          </a:bodyPr>
          <a:lstStyle/>
          <a:p>
            <a:pPr marL="342900" indent="-342900">
              <a:lnSpc>
                <a:spcPct val="150000"/>
              </a:lnSpc>
              <a:buClr>
                <a:srgbClr val="3BBC5D"/>
              </a:buClr>
              <a:buFont typeface="Wingdings" panose="05000000000000000000" pitchFamily="2" charset="2"/>
              <a:buChar char="l"/>
            </a:pPr>
            <a:r>
              <a:rPr kumimoji="1" lang="en-US" altLang="zh-CN" sz="2400" dirty="0" err="1">
                <a:latin typeface="Monaco" charset="0"/>
                <a:ea typeface="Monaco" charset="0"/>
                <a:cs typeface="Monaco" charset="0"/>
              </a:rPr>
              <a:t>datetime</a:t>
            </a:r>
            <a:r>
              <a:rPr lang="zh-CN" altLang="en-US" sz="2400" dirty="0" smtClean="0">
                <a:solidFill>
                  <a:prstClr val="black"/>
                </a:solidFill>
                <a:latin typeface="微软雅黑 Light" panose="020B0502040204020203" pitchFamily="34" charset="-122"/>
                <a:ea typeface="微软雅黑 Light" panose="020B0502040204020203" pitchFamily="34" charset="-122"/>
              </a:rPr>
              <a:t>是</a:t>
            </a:r>
            <a:r>
              <a:rPr lang="en-US" altLang="zh-CN" sz="2400" dirty="0">
                <a:solidFill>
                  <a:prstClr val="black"/>
                </a:solidFill>
                <a:latin typeface="微软雅黑 Light" panose="020B0502040204020203" pitchFamily="34" charset="-122"/>
                <a:ea typeface="微软雅黑 Light" panose="020B0502040204020203" pitchFamily="34" charset="-122"/>
              </a:rPr>
              <a:t>Python</a:t>
            </a:r>
            <a:r>
              <a:rPr lang="zh-CN" altLang="en-US" sz="2400" dirty="0">
                <a:solidFill>
                  <a:prstClr val="black"/>
                </a:solidFill>
                <a:latin typeface="微软雅黑 Light" panose="020B0502040204020203" pitchFamily="34" charset="-122"/>
                <a:ea typeface="微软雅黑 Light" panose="020B0502040204020203" pitchFamily="34" charset="-122"/>
              </a:rPr>
              <a:t>一个专门用于时间处理的模块，这个模块主要包含三个类：</a:t>
            </a:r>
            <a:endParaRPr lang="en-US" altLang="zh-CN" sz="2400" dirty="0">
              <a:solidFill>
                <a:prstClr val="black"/>
              </a:solidFill>
              <a:latin typeface="微软雅黑 Light" panose="020B0502040204020203" pitchFamily="34" charset="-122"/>
              <a:ea typeface="微软雅黑 Light" panose="020B0502040204020203" pitchFamily="34" charset="-122"/>
            </a:endParaRPr>
          </a:p>
        </p:txBody>
      </p:sp>
      <p:sp>
        <p:nvSpPr>
          <p:cNvPr id="2" name="矩形 1"/>
          <p:cNvSpPr/>
          <p:nvPr/>
        </p:nvSpPr>
        <p:spPr>
          <a:xfrm>
            <a:off x="911424" y="2956304"/>
            <a:ext cx="6096000" cy="1200329"/>
          </a:xfrm>
          <a:prstGeom prst="rect">
            <a:avLst/>
          </a:prstGeom>
        </p:spPr>
        <p:txBody>
          <a:bodyPr>
            <a:spAutoFit/>
          </a:bodyPr>
          <a:lstStyle/>
          <a:p>
            <a:pPr marL="285750" indent="-285750">
              <a:buClr>
                <a:srgbClr val="00B050"/>
              </a:buClr>
              <a:buFont typeface="Arial" panose="020B0604020202020204" pitchFamily="34" charset="0"/>
              <a:buChar char="•"/>
            </a:pPr>
            <a:r>
              <a:rPr kumimoji="1" lang="en-US" altLang="zh-CN" sz="2400" dirty="0">
                <a:latin typeface="Monaco" charset="0"/>
                <a:ea typeface="Monaco" charset="0"/>
                <a:cs typeface="Monaco" charset="0"/>
              </a:rPr>
              <a:t>Time</a:t>
            </a:r>
          </a:p>
          <a:p>
            <a:pPr marL="285750" indent="-285750">
              <a:buClr>
                <a:srgbClr val="00B050"/>
              </a:buClr>
              <a:buFont typeface="Arial" panose="020B0604020202020204" pitchFamily="34" charset="0"/>
              <a:buChar char="•"/>
            </a:pPr>
            <a:r>
              <a:rPr kumimoji="1" lang="en-US" altLang="zh-CN" sz="2400" dirty="0">
                <a:latin typeface="Monaco" charset="0"/>
                <a:ea typeface="Monaco" charset="0"/>
                <a:cs typeface="Monaco" charset="0"/>
              </a:rPr>
              <a:t>date</a:t>
            </a:r>
          </a:p>
          <a:p>
            <a:pPr marL="285750" indent="-285750">
              <a:buClr>
                <a:srgbClr val="00B050"/>
              </a:buClr>
              <a:buFont typeface="Arial" panose="020B0604020202020204" pitchFamily="34" charset="0"/>
              <a:buChar char="•"/>
            </a:pPr>
            <a:r>
              <a:rPr kumimoji="1" lang="en-US" altLang="zh-CN" sz="2400" dirty="0" err="1">
                <a:latin typeface="Monaco" charset="0"/>
                <a:ea typeface="Monaco" charset="0"/>
                <a:cs typeface="Monaco" charset="0"/>
              </a:rPr>
              <a:t>datetime</a:t>
            </a:r>
            <a:r>
              <a:rPr lang="en-US" altLang="zh-CN" sz="2400" dirty="0" smtClean="0">
                <a:latin typeface="微软雅黑 Light" panose="020B0502040204020203" pitchFamily="34" charset="-122"/>
                <a:ea typeface="微软雅黑 Light" panose="020B0502040204020203" pitchFamily="34" charset="-122"/>
              </a:rPr>
              <a:t> </a:t>
            </a:r>
            <a:endParaRPr lang="zh-CN" altLang="en-US" sz="2400" dirty="0">
              <a:latin typeface="微软雅黑 Light" panose="020B0502040204020203" pitchFamily="34" charset="-122"/>
              <a:ea typeface="微软雅黑 Light" panose="020B0502040204020203" pitchFamily="34" charset="-122"/>
            </a:endParaRPr>
          </a:p>
        </p:txBody>
      </p:sp>
      <p:sp>
        <p:nvSpPr>
          <p:cNvPr id="3" name="矩形 2"/>
          <p:cNvSpPr/>
          <p:nvPr/>
        </p:nvSpPr>
        <p:spPr>
          <a:xfrm>
            <a:off x="416880" y="4411788"/>
            <a:ext cx="11664280" cy="2308324"/>
          </a:xfrm>
          <a:prstGeom prst="rect">
            <a:avLst/>
          </a:prstGeom>
        </p:spPr>
        <p:txBody>
          <a:bodyPr wrap="square">
            <a:spAutoFit/>
          </a:bodyPr>
          <a:lstStyle/>
          <a:p>
            <a:pPr marL="285750" indent="-285750">
              <a:lnSpc>
                <a:spcPct val="150000"/>
              </a:lnSpc>
              <a:buClr>
                <a:srgbClr val="00B050"/>
              </a:buClr>
              <a:buFont typeface="Wingdings" panose="05000000000000000000" pitchFamily="2" charset="2"/>
              <a:buChar char="l"/>
            </a:pPr>
            <a:r>
              <a:rPr lang="zh-CN" altLang="en-US" sz="2400" dirty="0" smtClean="0">
                <a:latin typeface="微软雅黑 Light" panose="020B0502040204020203" pitchFamily="34" charset="-122"/>
                <a:ea typeface="微软雅黑 Light" panose="020B0502040204020203" pitchFamily="34" charset="-122"/>
              </a:rPr>
              <a:t>三个类的方法属性类似，其中</a:t>
            </a:r>
            <a:r>
              <a:rPr kumimoji="1" lang="en-US" altLang="zh-CN" sz="2400" dirty="0">
                <a:latin typeface="Monaco" charset="0"/>
                <a:ea typeface="Monaco" charset="0"/>
                <a:cs typeface="Monaco" charset="0"/>
              </a:rPr>
              <a:t>time</a:t>
            </a:r>
            <a:r>
              <a:rPr lang="zh-CN" altLang="en-US" sz="2400" dirty="0" smtClean="0">
                <a:latin typeface="微软雅黑 Light" panose="020B0502040204020203" pitchFamily="34" charset="-122"/>
                <a:ea typeface="微软雅黑 Light" panose="020B0502040204020203" pitchFamily="34" charset="-122"/>
              </a:rPr>
              <a:t>主要包含一天内的小时、分钟、秒、毫秒信息；</a:t>
            </a:r>
            <a:r>
              <a:rPr kumimoji="1" lang="en-US" altLang="zh-CN" sz="2400" dirty="0">
                <a:latin typeface="Monaco" charset="0"/>
                <a:ea typeface="Monaco" charset="0"/>
                <a:cs typeface="Monaco" charset="0"/>
              </a:rPr>
              <a:t>date</a:t>
            </a:r>
            <a:r>
              <a:rPr lang="zh-CN" altLang="en-US" sz="2400" dirty="0" smtClean="0">
                <a:latin typeface="微软雅黑 Light" panose="020B0502040204020203" pitchFamily="34" charset="-122"/>
                <a:ea typeface="微软雅黑 Light" panose="020B0502040204020203" pitchFamily="34" charset="-122"/>
              </a:rPr>
              <a:t>类包含年、月、日；</a:t>
            </a:r>
            <a:r>
              <a:rPr kumimoji="1" lang="en-US" altLang="zh-CN" sz="2400" dirty="0" err="1">
                <a:latin typeface="Monaco" charset="0"/>
                <a:ea typeface="Monaco" charset="0"/>
                <a:cs typeface="Monaco" charset="0"/>
              </a:rPr>
              <a:t>datetime</a:t>
            </a:r>
            <a:r>
              <a:rPr lang="zh-CN" altLang="en-US" sz="2400" dirty="0" smtClean="0">
                <a:latin typeface="微软雅黑 Light" panose="020B0502040204020203" pitchFamily="34" charset="-122"/>
                <a:ea typeface="微软雅黑 Light" panose="020B0502040204020203" pitchFamily="34" charset="-122"/>
              </a:rPr>
              <a:t>则是前两者的结合。数据集中的数据既需要</a:t>
            </a:r>
            <a:r>
              <a:rPr kumimoji="1" lang="en-US" altLang="zh-CN" sz="2400" dirty="0">
                <a:latin typeface="Monaco" charset="0"/>
                <a:ea typeface="Monaco" charset="0"/>
                <a:cs typeface="Monaco" charset="0"/>
              </a:rPr>
              <a:t>date</a:t>
            </a:r>
            <a:r>
              <a:rPr lang="zh-CN" altLang="en-US" sz="2400" dirty="0" smtClean="0">
                <a:latin typeface="微软雅黑 Light" panose="020B0502040204020203" pitchFamily="34" charset="-122"/>
                <a:ea typeface="微软雅黑 Light" panose="020B0502040204020203" pitchFamily="34" charset="-122"/>
              </a:rPr>
              <a:t>信息，也需要</a:t>
            </a:r>
            <a:r>
              <a:rPr kumimoji="1" lang="en-US" altLang="zh-CN" sz="2400" dirty="0">
                <a:latin typeface="Monaco" charset="0"/>
                <a:ea typeface="Monaco" charset="0"/>
                <a:cs typeface="Monaco" charset="0"/>
              </a:rPr>
              <a:t>time</a:t>
            </a:r>
            <a:r>
              <a:rPr lang="zh-CN" altLang="en-US" sz="2400" dirty="0" smtClean="0">
                <a:latin typeface="微软雅黑 Light" panose="020B0502040204020203" pitchFamily="34" charset="-122"/>
                <a:ea typeface="微软雅黑 Light" panose="020B0502040204020203" pitchFamily="34" charset="-122"/>
              </a:rPr>
              <a:t>信息，所以这章只用到</a:t>
            </a:r>
            <a:r>
              <a:rPr kumimoji="1" lang="en-US" altLang="zh-CN" sz="2400" dirty="0" err="1">
                <a:latin typeface="Monaco" charset="0"/>
                <a:ea typeface="Monaco" charset="0"/>
                <a:cs typeface="Monaco" charset="0"/>
              </a:rPr>
              <a:t>datetime</a:t>
            </a:r>
            <a:r>
              <a:rPr lang="zh-CN" altLang="en-US" sz="2400" dirty="0" smtClean="0">
                <a:latin typeface="微软雅黑 Light" panose="020B0502040204020203" pitchFamily="34" charset="-122"/>
                <a:ea typeface="微软雅黑 Light" panose="020B0502040204020203" pitchFamily="34" charset="-122"/>
              </a:rPr>
              <a:t>类。熟悉</a:t>
            </a:r>
            <a:r>
              <a:rPr kumimoji="1" lang="en-US" altLang="zh-CN" sz="2400" dirty="0" err="1">
                <a:latin typeface="Monaco" charset="0"/>
                <a:ea typeface="Monaco" charset="0"/>
                <a:cs typeface="Monaco" charset="0"/>
              </a:rPr>
              <a:t>datetime</a:t>
            </a:r>
            <a:r>
              <a:rPr lang="zh-CN" altLang="en-US" sz="2400" dirty="0" smtClean="0">
                <a:latin typeface="微软雅黑 Light" panose="020B0502040204020203" pitchFamily="34" charset="-122"/>
                <a:ea typeface="微软雅黑 Light" panose="020B0502040204020203" pitchFamily="34" charset="-122"/>
              </a:rPr>
              <a:t>类后其余的</a:t>
            </a:r>
            <a:r>
              <a:rPr kumimoji="1" lang="en-US" altLang="zh-CN" sz="2400" dirty="0">
                <a:latin typeface="Monaco" charset="0"/>
                <a:ea typeface="Monaco" charset="0"/>
                <a:cs typeface="Monaco" charset="0"/>
              </a:rPr>
              <a:t>time</a:t>
            </a:r>
            <a:r>
              <a:rPr lang="zh-CN" altLang="en-US" sz="2400" dirty="0" smtClean="0">
                <a:latin typeface="微软雅黑 Light" panose="020B0502040204020203" pitchFamily="34" charset="-122"/>
                <a:ea typeface="微软雅黑 Light" panose="020B0502040204020203" pitchFamily="34" charset="-122"/>
              </a:rPr>
              <a:t>、</a:t>
            </a:r>
            <a:r>
              <a:rPr kumimoji="1" lang="en-US" altLang="zh-CN" sz="2400" dirty="0">
                <a:latin typeface="Monaco" charset="0"/>
                <a:ea typeface="Monaco" charset="0"/>
                <a:cs typeface="Monaco" charset="0"/>
              </a:rPr>
              <a:t>date</a:t>
            </a:r>
            <a:r>
              <a:rPr lang="zh-CN" altLang="en-US" sz="2400" dirty="0" smtClean="0">
                <a:latin typeface="微软雅黑 Light" panose="020B0502040204020203" pitchFamily="34" charset="-122"/>
                <a:ea typeface="微软雅黑 Light" panose="020B0502040204020203" pitchFamily="34" charset="-122"/>
              </a:rPr>
              <a:t>都会很好上手。</a:t>
            </a:r>
            <a:endParaRPr lang="zh-CN" altLang="en-US" sz="2400" dirty="0">
              <a:latin typeface="微软雅黑 Light" panose="020B0502040204020203" pitchFamily="34" charset="-122"/>
              <a:ea typeface="微软雅黑 Light" panose="020B0502040204020203" pitchFamily="34" charset="-122"/>
            </a:endParaRPr>
          </a:p>
        </p:txBody>
      </p:sp>
    </p:spTree>
    <p:extLst>
      <p:ext uri="{BB962C8B-B14F-4D97-AF65-F5344CB8AC3E}">
        <p14:creationId xmlns:p14="http://schemas.microsoft.com/office/powerpoint/2010/main" xmlns="" val="1710165917"/>
      </p:ext>
    </p:extLst>
  </p:cSld>
  <p:clrMapOvr>
    <a:masterClrMapping/>
  </p:clrMapOvr>
  <p:timing>
    <p:tnLst>
      <p:par>
        <p:cTn id="1" dur="indefinite" restart="never" nodeType="tmRoot"/>
      </p:par>
    </p:tnLst>
  </p:timing>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5"/>
          <p:cNvSpPr txBox="1"/>
          <p:nvPr/>
        </p:nvSpPr>
        <p:spPr>
          <a:xfrm>
            <a:off x="911424" y="836712"/>
            <a:ext cx="2664296" cy="400110"/>
          </a:xfrm>
          <a:prstGeom prst="rect">
            <a:avLst/>
          </a:prstGeom>
          <a:noFill/>
        </p:spPr>
        <p:txBody>
          <a:bodyPr wrap="square" rtlCol="0">
            <a:spAutoFit/>
          </a:bodyPr>
          <a:lstStyle/>
          <a:p>
            <a:r>
              <a:rPr lang="zh-CN" altLang="en-US" sz="2000" dirty="0">
                <a:solidFill>
                  <a:prstClr val="white"/>
                </a:solidFill>
                <a:latin typeface="微软雅黑 Light" panose="020B0502040204020203" pitchFamily="34" charset="-122"/>
                <a:ea typeface="微软雅黑 Light" panose="020B0502040204020203" pitchFamily="34" charset="-122"/>
              </a:rPr>
              <a:t>聚类分析</a:t>
            </a:r>
          </a:p>
        </p:txBody>
      </p:sp>
      <p:sp>
        <p:nvSpPr>
          <p:cNvPr id="14" name="矩形 28"/>
          <p:cNvSpPr/>
          <p:nvPr/>
        </p:nvSpPr>
        <p:spPr>
          <a:xfrm>
            <a:off x="-18898" y="671163"/>
            <a:ext cx="510214"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
        <p:nvSpPr>
          <p:cNvPr id="15" name="矩形 4"/>
          <p:cNvSpPr/>
          <p:nvPr/>
        </p:nvSpPr>
        <p:spPr>
          <a:xfrm>
            <a:off x="479375" y="674237"/>
            <a:ext cx="2913305" cy="595228"/>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6" name="文本框 5"/>
          <p:cNvSpPr txBox="1"/>
          <p:nvPr/>
        </p:nvSpPr>
        <p:spPr>
          <a:xfrm>
            <a:off x="953786" y="709485"/>
            <a:ext cx="3414022" cy="523220"/>
          </a:xfrm>
          <a:prstGeom prst="rect">
            <a:avLst/>
          </a:prstGeom>
          <a:noFill/>
        </p:spPr>
        <p:txBody>
          <a:bodyPr wrap="square" rtlCol="0">
            <a:spAutoFit/>
          </a:bodyPr>
          <a:lstStyle/>
          <a:p>
            <a:r>
              <a:rPr lang="en-US" altLang="zh-CN" sz="2800" dirty="0" err="1">
                <a:solidFill>
                  <a:prstClr val="white"/>
                </a:solidFill>
                <a:latin typeface="微软雅黑 Light" panose="020B0502040204020203" pitchFamily="34" charset="-122"/>
                <a:ea typeface="微软雅黑 Light" panose="020B0502040204020203" pitchFamily="34" charset="-122"/>
              </a:rPr>
              <a:t>datetime</a:t>
            </a:r>
            <a:r>
              <a:rPr lang="zh-CN" altLang="en-US" sz="2800" dirty="0">
                <a:solidFill>
                  <a:prstClr val="white"/>
                </a:solidFill>
                <a:latin typeface="微软雅黑 Light" panose="020B0502040204020203" pitchFamily="34" charset="-122"/>
                <a:ea typeface="微软雅黑 Light" panose="020B0502040204020203" pitchFamily="34" charset="-122"/>
              </a:rPr>
              <a:t>模块</a:t>
            </a:r>
          </a:p>
        </p:txBody>
      </p:sp>
      <p:sp>
        <p:nvSpPr>
          <p:cNvPr id="17" name="Freeform 83"/>
          <p:cNvSpPr>
            <a:spLocks noChangeArrowheads="1"/>
          </p:cNvSpPr>
          <p:nvPr/>
        </p:nvSpPr>
        <p:spPr bwMode="auto">
          <a:xfrm>
            <a:off x="92209" y="826314"/>
            <a:ext cx="288000" cy="288000"/>
          </a:xfrm>
          <a:custGeom>
            <a:avLst/>
            <a:gdLst>
              <a:gd name="T0" fmla="*/ 38764526 w 602"/>
              <a:gd name="T1" fmla="*/ 78442719 h 602"/>
              <a:gd name="T2" fmla="*/ 38764526 w 602"/>
              <a:gd name="T3" fmla="*/ 78442719 h 602"/>
              <a:gd name="T4" fmla="*/ 0 w 602"/>
              <a:gd name="T5" fmla="*/ 38764526 h 602"/>
              <a:gd name="T6" fmla="*/ 38764526 w 602"/>
              <a:gd name="T7" fmla="*/ 0 h 602"/>
              <a:gd name="T8" fmla="*/ 78442719 w 602"/>
              <a:gd name="T9" fmla="*/ 38764526 h 602"/>
              <a:gd name="T10" fmla="*/ 38764526 w 602"/>
              <a:gd name="T11" fmla="*/ 78442719 h 602"/>
              <a:gd name="T12" fmla="*/ 61866665 w 602"/>
              <a:gd name="T13" fmla="*/ 16576054 h 602"/>
              <a:gd name="T14" fmla="*/ 61866665 w 602"/>
              <a:gd name="T15" fmla="*/ 16576054 h 602"/>
              <a:gd name="T16" fmla="*/ 38764526 w 602"/>
              <a:gd name="T17" fmla="*/ 38764526 h 602"/>
              <a:gd name="T18" fmla="*/ 38764526 w 602"/>
              <a:gd name="T19" fmla="*/ 7308970 h 602"/>
              <a:gd name="T20" fmla="*/ 7439751 w 602"/>
              <a:gd name="T21" fmla="*/ 38764526 h 602"/>
              <a:gd name="T22" fmla="*/ 38764526 w 602"/>
              <a:gd name="T23" fmla="*/ 71002968 h 602"/>
              <a:gd name="T24" fmla="*/ 71002968 w 602"/>
              <a:gd name="T25" fmla="*/ 38764526 h 602"/>
              <a:gd name="T26" fmla="*/ 61866665 w 602"/>
              <a:gd name="T27" fmla="*/ 16576054 h 60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02" h="602">
                <a:moveTo>
                  <a:pt x="297" y="601"/>
                </a:moveTo>
                <a:lnTo>
                  <a:pt x="297" y="601"/>
                </a:lnTo>
                <a:cubicBezTo>
                  <a:pt x="135" y="601"/>
                  <a:pt x="0" y="466"/>
                  <a:pt x="0" y="297"/>
                </a:cubicBezTo>
                <a:cubicBezTo>
                  <a:pt x="0" y="134"/>
                  <a:pt x="135" y="0"/>
                  <a:pt x="297" y="0"/>
                </a:cubicBezTo>
                <a:cubicBezTo>
                  <a:pt x="467" y="0"/>
                  <a:pt x="601" y="134"/>
                  <a:pt x="601" y="297"/>
                </a:cubicBezTo>
                <a:cubicBezTo>
                  <a:pt x="601" y="466"/>
                  <a:pt x="467" y="601"/>
                  <a:pt x="297" y="601"/>
                </a:cubicBezTo>
                <a:close/>
                <a:moveTo>
                  <a:pt x="474" y="127"/>
                </a:moveTo>
                <a:lnTo>
                  <a:pt x="474" y="127"/>
                </a:lnTo>
                <a:cubicBezTo>
                  <a:pt x="297" y="297"/>
                  <a:pt x="297" y="297"/>
                  <a:pt x="297" y="297"/>
                </a:cubicBezTo>
                <a:cubicBezTo>
                  <a:pt x="297" y="56"/>
                  <a:pt x="297" y="56"/>
                  <a:pt x="297" y="56"/>
                </a:cubicBezTo>
                <a:cubicBezTo>
                  <a:pt x="163" y="56"/>
                  <a:pt x="57" y="162"/>
                  <a:pt x="57" y="297"/>
                </a:cubicBezTo>
                <a:cubicBezTo>
                  <a:pt x="57" y="431"/>
                  <a:pt x="163" y="544"/>
                  <a:pt x="297" y="544"/>
                </a:cubicBezTo>
                <a:cubicBezTo>
                  <a:pt x="431" y="544"/>
                  <a:pt x="544" y="431"/>
                  <a:pt x="544" y="297"/>
                </a:cubicBezTo>
                <a:cubicBezTo>
                  <a:pt x="544" y="233"/>
                  <a:pt x="516" y="169"/>
                  <a:pt x="474" y="127"/>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solidFill>
                <a:prstClr val="black"/>
              </a:solidFill>
            </a:endParaRPr>
          </a:p>
        </p:txBody>
      </p:sp>
      <p:sp>
        <p:nvSpPr>
          <p:cNvPr id="18" name="TextBox 17"/>
          <p:cNvSpPr txBox="1"/>
          <p:nvPr/>
        </p:nvSpPr>
        <p:spPr>
          <a:xfrm>
            <a:off x="491316" y="1907022"/>
            <a:ext cx="9933666" cy="578941"/>
          </a:xfrm>
          <a:prstGeom prst="rect">
            <a:avLst/>
          </a:prstGeom>
          <a:noFill/>
        </p:spPr>
        <p:txBody>
          <a:bodyPr wrap="square" rtlCol="0">
            <a:spAutoFit/>
          </a:bodyPr>
          <a:lstStyle/>
          <a:p>
            <a:pPr marL="342900" indent="-342900">
              <a:lnSpc>
                <a:spcPct val="150000"/>
              </a:lnSpc>
              <a:buClr>
                <a:srgbClr val="3BBC5D"/>
              </a:buClr>
              <a:buFont typeface="Wingdings" panose="05000000000000000000" pitchFamily="2" charset="2"/>
              <a:buChar char="l"/>
            </a:pPr>
            <a:r>
              <a:rPr lang="zh-CN" altLang="en-US" sz="2400" dirty="0" smtClean="0">
                <a:solidFill>
                  <a:prstClr val="black"/>
                </a:solidFill>
                <a:latin typeface="微软雅黑 Light" panose="020B0502040204020203" pitchFamily="34" charset="-122"/>
                <a:ea typeface="微软雅黑 Light" panose="020B0502040204020203" pitchFamily="34" charset="-122"/>
              </a:rPr>
              <a:t>转为</a:t>
            </a:r>
            <a:r>
              <a:rPr lang="en-US" altLang="zh-CN" sz="2400" dirty="0" err="1" smtClean="0">
                <a:solidFill>
                  <a:prstClr val="black"/>
                </a:solidFill>
                <a:latin typeface="Monaco"/>
                <a:ea typeface="微软雅黑 Light" panose="020B0502040204020203" pitchFamily="34" charset="-122"/>
              </a:rPr>
              <a:t>datetime</a:t>
            </a:r>
            <a:r>
              <a:rPr lang="zh-CN" altLang="en-US" sz="2400" dirty="0" smtClean="0">
                <a:solidFill>
                  <a:prstClr val="black"/>
                </a:solidFill>
                <a:latin typeface="微软雅黑 Light" panose="020B0502040204020203" pitchFamily="34" charset="-122"/>
                <a:ea typeface="微软雅黑 Light" panose="020B0502040204020203" pitchFamily="34" charset="-122"/>
              </a:rPr>
              <a:t>类型 </a:t>
            </a:r>
            <a:endParaRPr lang="en-US" altLang="zh-CN" sz="2400" dirty="0">
              <a:solidFill>
                <a:prstClr val="black"/>
              </a:solidFill>
              <a:latin typeface="微软雅黑 Light" panose="020B0502040204020203" pitchFamily="34" charset="-122"/>
              <a:ea typeface="微软雅黑 Light" panose="020B0502040204020203" pitchFamily="34" charset="-122"/>
            </a:endParaRPr>
          </a:p>
        </p:txBody>
      </p:sp>
      <p:sp>
        <p:nvSpPr>
          <p:cNvPr id="4" name="矩形 3"/>
          <p:cNvSpPr/>
          <p:nvPr/>
        </p:nvSpPr>
        <p:spPr>
          <a:xfrm>
            <a:off x="692727" y="2687302"/>
            <a:ext cx="11651673" cy="646331"/>
          </a:xfrm>
          <a:prstGeom prst="rect">
            <a:avLst/>
          </a:prstGeom>
        </p:spPr>
        <p:txBody>
          <a:bodyPr wrap="square">
            <a:spAutoFit/>
          </a:bodyPr>
          <a:lstStyle/>
          <a:p>
            <a:pPr>
              <a:lnSpc>
                <a:spcPct val="150000"/>
              </a:lnSpc>
            </a:pPr>
            <a:r>
              <a:rPr kumimoji="1" lang="zh-CN" altLang="en-US" sz="2400" dirty="0">
                <a:latin typeface="Monaco" charset="0"/>
                <a:ea typeface="Monaco" charset="0"/>
                <a:cs typeface="Monaco" charset="0"/>
              </a:rPr>
              <a:t>datetime.strptime()</a:t>
            </a:r>
            <a:r>
              <a:rPr lang="zh-CN" altLang="en-US" sz="2400" dirty="0" smtClean="0">
                <a:latin typeface="微软雅黑 Light" panose="020B0502040204020203" pitchFamily="34" charset="-122"/>
                <a:ea typeface="微软雅黑 Light" panose="020B0502040204020203" pitchFamily="34" charset="-122"/>
              </a:rPr>
              <a:t>是专门用于将字符串转换为</a:t>
            </a:r>
            <a:r>
              <a:rPr lang="en-US" altLang="zh-CN" sz="2400" dirty="0" smtClean="0">
                <a:latin typeface="微软雅黑 Light" panose="020B0502040204020203" pitchFamily="34" charset="-122"/>
                <a:ea typeface="微软雅黑 Light" panose="020B0502040204020203" pitchFamily="34" charset="-122"/>
              </a:rPr>
              <a:t>"</a:t>
            </a:r>
            <a:r>
              <a:rPr kumimoji="1" lang="zh-CN" altLang="en-US" sz="2400" dirty="0">
                <a:latin typeface="Monaco" charset="0"/>
                <a:ea typeface="Monaco" charset="0"/>
                <a:cs typeface="Monaco" charset="0"/>
              </a:rPr>
              <a:t>datetime</a:t>
            </a:r>
            <a:r>
              <a:rPr lang="en-US" altLang="zh-CN" sz="2400" dirty="0" smtClean="0">
                <a:latin typeface="微软雅黑 Light" panose="020B0502040204020203" pitchFamily="34" charset="-122"/>
                <a:ea typeface="微软雅黑 Light" panose="020B0502040204020203" pitchFamily="34" charset="-122"/>
              </a:rPr>
              <a:t>"</a:t>
            </a:r>
            <a:r>
              <a:rPr lang="zh-CN" altLang="en-US" sz="2400" dirty="0" smtClean="0">
                <a:latin typeface="微软雅黑 Light" panose="020B0502040204020203" pitchFamily="34" charset="-122"/>
                <a:ea typeface="微软雅黑 Light" panose="020B0502040204020203" pitchFamily="34" charset="-122"/>
              </a:rPr>
              <a:t>类型的方法，其用法为：</a:t>
            </a:r>
            <a:r>
              <a:rPr kumimoji="1" lang="en-US" altLang="zh-CN" sz="2400" dirty="0">
                <a:latin typeface="Monaco" charset="0"/>
                <a:ea typeface="Monaco" charset="0"/>
                <a:cs typeface="Monaco" charset="0"/>
              </a:rPr>
              <a:t> </a:t>
            </a:r>
            <a:endParaRPr lang="zh-CN" altLang="en-US" sz="2400" dirty="0">
              <a:latin typeface="微软雅黑 Light" panose="020B0502040204020203" pitchFamily="34" charset="-122"/>
              <a:ea typeface="微软雅黑 Light" panose="020B0502040204020203" pitchFamily="34" charset="-122"/>
            </a:endParaRPr>
          </a:p>
        </p:txBody>
      </p:sp>
      <p:sp>
        <p:nvSpPr>
          <p:cNvPr id="22" name="Rectangle 137"/>
          <p:cNvSpPr/>
          <p:nvPr/>
        </p:nvSpPr>
        <p:spPr>
          <a:xfrm>
            <a:off x="1632064" y="3809069"/>
            <a:ext cx="5976104" cy="1001959"/>
          </a:xfrm>
          <a:prstGeom prst="rect">
            <a:avLst/>
          </a:prstGeom>
          <a:solidFill>
            <a:srgbClr val="F9FAD5"/>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5" name="矩形 4"/>
          <p:cNvSpPr/>
          <p:nvPr/>
        </p:nvSpPr>
        <p:spPr>
          <a:xfrm>
            <a:off x="1632064" y="4079215"/>
            <a:ext cx="5425588" cy="461665"/>
          </a:xfrm>
          <a:prstGeom prst="rect">
            <a:avLst/>
          </a:prstGeom>
        </p:spPr>
        <p:txBody>
          <a:bodyPr wrap="none">
            <a:spAutoFit/>
          </a:bodyPr>
          <a:lstStyle/>
          <a:p>
            <a:r>
              <a:rPr lang="zh-CN" altLang="en-US" sz="2400" b="1" dirty="0" smtClean="0">
                <a:solidFill>
                  <a:srgbClr val="EB9566"/>
                </a:solidFill>
                <a:latin typeface="微软雅黑 Light" panose="020B0502040204020203" pitchFamily="34" charset="-122"/>
                <a:ea typeface="微软雅黑 Light" panose="020B0502040204020203" pitchFamily="34" charset="-122"/>
              </a:rPr>
              <a:t>datetime.strptime(</a:t>
            </a:r>
            <a:r>
              <a:rPr lang="zh-CN" altLang="en-US" sz="2400" dirty="0" smtClean="0">
                <a:solidFill>
                  <a:srgbClr val="4A5858"/>
                </a:solidFill>
                <a:latin typeface="微软雅黑 Light" panose="020B0502040204020203" pitchFamily="34" charset="-122"/>
                <a:ea typeface="微软雅黑 Light" panose="020B0502040204020203" pitchFamily="34" charset="-122"/>
              </a:rPr>
              <a:t>date_string, format</a:t>
            </a:r>
            <a:r>
              <a:rPr lang="zh-CN" altLang="en-US" sz="2400" b="1" dirty="0" smtClean="0">
                <a:solidFill>
                  <a:srgbClr val="EB9566"/>
                </a:solidFill>
                <a:latin typeface="微软雅黑 Light" panose="020B0502040204020203" pitchFamily="34" charset="-122"/>
                <a:ea typeface="微软雅黑 Light" panose="020B0502040204020203" pitchFamily="34" charset="-122"/>
              </a:rPr>
              <a:t>)</a:t>
            </a:r>
            <a:endParaRPr lang="zh-CN" altLang="en-US" sz="2400" b="1" dirty="0">
              <a:solidFill>
                <a:srgbClr val="EB9566"/>
              </a:solidFill>
              <a:latin typeface="微软雅黑 Light" panose="020B0502040204020203" pitchFamily="34" charset="-122"/>
              <a:ea typeface="微软雅黑 Light" panose="020B0502040204020203" pitchFamily="34" charset="-122"/>
            </a:endParaRPr>
          </a:p>
        </p:txBody>
      </p:sp>
      <p:sp>
        <p:nvSpPr>
          <p:cNvPr id="6" name="矩形 5"/>
          <p:cNvSpPr/>
          <p:nvPr/>
        </p:nvSpPr>
        <p:spPr>
          <a:xfrm>
            <a:off x="953786" y="4979130"/>
            <a:ext cx="7109559" cy="1446550"/>
          </a:xfrm>
          <a:prstGeom prst="rect">
            <a:avLst/>
          </a:prstGeom>
        </p:spPr>
        <p:txBody>
          <a:bodyPr wrap="square">
            <a:spAutoFit/>
          </a:bodyPr>
          <a:lstStyle/>
          <a:p>
            <a:pPr marL="285750" indent="-285750">
              <a:buClr>
                <a:srgbClr val="00B050"/>
              </a:buClr>
              <a:buFont typeface="Arial" panose="020B0604020202020204" pitchFamily="34" charset="0"/>
              <a:buChar char="•"/>
            </a:pPr>
            <a:r>
              <a:rPr kumimoji="1" lang="en-US" altLang="zh-CN" sz="3200" dirty="0" err="1">
                <a:latin typeface="Monaco" charset="0"/>
                <a:ea typeface="Monaco" charset="0"/>
                <a:cs typeface="Monaco" charset="0"/>
              </a:rPr>
              <a:t>date_string</a:t>
            </a:r>
            <a:r>
              <a:rPr lang="en-US" altLang="zh-CN" sz="2400" dirty="0" smtClean="0">
                <a:latin typeface="微软雅黑 Light" panose="020B0502040204020203" pitchFamily="34" charset="-122"/>
                <a:ea typeface="微软雅黑 Light" panose="020B0502040204020203" pitchFamily="34" charset="-122"/>
              </a:rPr>
              <a:t>: </a:t>
            </a:r>
            <a:r>
              <a:rPr lang="zh-CN" altLang="en-US" sz="2400" dirty="0" smtClean="0">
                <a:latin typeface="微软雅黑 Light" panose="020B0502040204020203" pitchFamily="34" charset="-122"/>
                <a:ea typeface="微软雅黑 Light" panose="020B0502040204020203" pitchFamily="34" charset="-122"/>
              </a:rPr>
              <a:t>指日期字符串</a:t>
            </a:r>
            <a:endParaRPr lang="en-US" altLang="zh-CN" sz="2400" dirty="0" smtClean="0">
              <a:latin typeface="微软雅黑 Light" panose="020B0502040204020203" pitchFamily="34" charset="-122"/>
              <a:ea typeface="微软雅黑 Light" panose="020B0502040204020203" pitchFamily="34" charset="-122"/>
            </a:endParaRPr>
          </a:p>
          <a:p>
            <a:pPr marL="285750" indent="-285750">
              <a:buClr>
                <a:srgbClr val="00B050"/>
              </a:buClr>
              <a:buFont typeface="Arial" panose="020B0604020202020204" pitchFamily="34" charset="0"/>
              <a:buChar char="•"/>
            </a:pPr>
            <a:endParaRPr lang="en-US" altLang="zh-CN" sz="2400" dirty="0">
              <a:latin typeface="微软雅黑 Light" panose="020B0502040204020203" pitchFamily="34" charset="-122"/>
              <a:ea typeface="微软雅黑 Light" panose="020B0502040204020203" pitchFamily="34" charset="-122"/>
            </a:endParaRPr>
          </a:p>
          <a:p>
            <a:pPr marL="285750" indent="-285750">
              <a:buClr>
                <a:srgbClr val="00B050"/>
              </a:buClr>
              <a:buFont typeface="Arial" panose="020B0604020202020204" pitchFamily="34" charset="0"/>
              <a:buChar char="•"/>
            </a:pPr>
            <a:r>
              <a:rPr kumimoji="1" lang="en-US" altLang="zh-CN" sz="3200" dirty="0">
                <a:latin typeface="Monaco" charset="0"/>
                <a:ea typeface="Monaco" charset="0"/>
                <a:cs typeface="Monaco" charset="0"/>
              </a:rPr>
              <a:t>format</a:t>
            </a:r>
            <a:r>
              <a:rPr lang="en-US" altLang="zh-CN" sz="2400" dirty="0" smtClean="0">
                <a:latin typeface="微软雅黑 Light" panose="020B0502040204020203" pitchFamily="34" charset="-122"/>
                <a:ea typeface="微软雅黑 Light" panose="020B0502040204020203" pitchFamily="34" charset="-122"/>
              </a:rPr>
              <a:t>: </a:t>
            </a:r>
            <a:r>
              <a:rPr lang="zh-CN" altLang="en-US" sz="2400" dirty="0" smtClean="0">
                <a:latin typeface="微软雅黑 Light" panose="020B0502040204020203" pitchFamily="34" charset="-122"/>
                <a:ea typeface="微软雅黑 Light" panose="020B0502040204020203" pitchFamily="34" charset="-122"/>
              </a:rPr>
              <a:t>日期字符串的日期格式 </a:t>
            </a:r>
            <a:endParaRPr lang="zh-CN" altLang="en-US" sz="2400" dirty="0">
              <a:latin typeface="微软雅黑 Light" panose="020B0502040204020203" pitchFamily="34" charset="-122"/>
              <a:ea typeface="微软雅黑 Light" panose="020B0502040204020203" pitchFamily="34" charset="-122"/>
            </a:endParaRPr>
          </a:p>
        </p:txBody>
      </p:sp>
    </p:spTree>
    <p:extLst>
      <p:ext uri="{BB962C8B-B14F-4D97-AF65-F5344CB8AC3E}">
        <p14:creationId xmlns:p14="http://schemas.microsoft.com/office/powerpoint/2010/main" xmlns="" val="325883320"/>
      </p:ext>
    </p:extLst>
  </p:cSld>
  <p:clrMapOvr>
    <a:masterClrMapping/>
  </p:clrMapOvr>
  <p:timing>
    <p:tnLst>
      <p:par>
        <p:cTn id="1" dur="indefinite" restart="never" nodeType="tmRoot"/>
      </p:par>
    </p:tnLst>
  </p:timing>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5"/>
          <p:cNvSpPr txBox="1"/>
          <p:nvPr/>
        </p:nvSpPr>
        <p:spPr>
          <a:xfrm>
            <a:off x="911424" y="836712"/>
            <a:ext cx="2664296" cy="400110"/>
          </a:xfrm>
          <a:prstGeom prst="rect">
            <a:avLst/>
          </a:prstGeom>
          <a:noFill/>
        </p:spPr>
        <p:txBody>
          <a:bodyPr wrap="square" rtlCol="0">
            <a:spAutoFit/>
          </a:bodyPr>
          <a:lstStyle/>
          <a:p>
            <a:r>
              <a:rPr lang="zh-CN" altLang="en-US" sz="2000" dirty="0">
                <a:solidFill>
                  <a:prstClr val="white"/>
                </a:solidFill>
                <a:latin typeface="微软雅黑 Light" panose="020B0502040204020203" pitchFamily="34" charset="-122"/>
                <a:ea typeface="微软雅黑 Light" panose="020B0502040204020203" pitchFamily="34" charset="-122"/>
              </a:rPr>
              <a:t>聚类分析</a:t>
            </a:r>
          </a:p>
        </p:txBody>
      </p:sp>
      <p:sp>
        <p:nvSpPr>
          <p:cNvPr id="14" name="矩形 28"/>
          <p:cNvSpPr/>
          <p:nvPr/>
        </p:nvSpPr>
        <p:spPr>
          <a:xfrm>
            <a:off x="-18898" y="671163"/>
            <a:ext cx="510214"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
        <p:nvSpPr>
          <p:cNvPr id="15" name="矩形 4"/>
          <p:cNvSpPr/>
          <p:nvPr/>
        </p:nvSpPr>
        <p:spPr>
          <a:xfrm>
            <a:off x="479375" y="674237"/>
            <a:ext cx="2913305" cy="595228"/>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6" name="文本框 5"/>
          <p:cNvSpPr txBox="1"/>
          <p:nvPr/>
        </p:nvSpPr>
        <p:spPr>
          <a:xfrm>
            <a:off x="953786" y="709485"/>
            <a:ext cx="3414022" cy="523220"/>
          </a:xfrm>
          <a:prstGeom prst="rect">
            <a:avLst/>
          </a:prstGeom>
          <a:noFill/>
        </p:spPr>
        <p:txBody>
          <a:bodyPr wrap="square" rtlCol="0">
            <a:spAutoFit/>
          </a:bodyPr>
          <a:lstStyle/>
          <a:p>
            <a:r>
              <a:rPr lang="en-US" altLang="zh-CN" sz="2800" dirty="0" err="1">
                <a:solidFill>
                  <a:prstClr val="white"/>
                </a:solidFill>
                <a:latin typeface="微软雅黑 Light" panose="020B0502040204020203" pitchFamily="34" charset="-122"/>
                <a:ea typeface="微软雅黑 Light" panose="020B0502040204020203" pitchFamily="34" charset="-122"/>
              </a:rPr>
              <a:t>datetime</a:t>
            </a:r>
            <a:r>
              <a:rPr lang="zh-CN" altLang="en-US" sz="2800" dirty="0">
                <a:solidFill>
                  <a:prstClr val="white"/>
                </a:solidFill>
                <a:latin typeface="微软雅黑 Light" panose="020B0502040204020203" pitchFamily="34" charset="-122"/>
                <a:ea typeface="微软雅黑 Light" panose="020B0502040204020203" pitchFamily="34" charset="-122"/>
              </a:rPr>
              <a:t>模块</a:t>
            </a:r>
          </a:p>
        </p:txBody>
      </p:sp>
      <p:sp>
        <p:nvSpPr>
          <p:cNvPr id="17" name="Freeform 83"/>
          <p:cNvSpPr>
            <a:spLocks noChangeArrowheads="1"/>
          </p:cNvSpPr>
          <p:nvPr/>
        </p:nvSpPr>
        <p:spPr bwMode="auto">
          <a:xfrm>
            <a:off x="92209" y="826314"/>
            <a:ext cx="288000" cy="288000"/>
          </a:xfrm>
          <a:custGeom>
            <a:avLst/>
            <a:gdLst>
              <a:gd name="T0" fmla="*/ 38764526 w 602"/>
              <a:gd name="T1" fmla="*/ 78442719 h 602"/>
              <a:gd name="T2" fmla="*/ 38764526 w 602"/>
              <a:gd name="T3" fmla="*/ 78442719 h 602"/>
              <a:gd name="T4" fmla="*/ 0 w 602"/>
              <a:gd name="T5" fmla="*/ 38764526 h 602"/>
              <a:gd name="T6" fmla="*/ 38764526 w 602"/>
              <a:gd name="T7" fmla="*/ 0 h 602"/>
              <a:gd name="T8" fmla="*/ 78442719 w 602"/>
              <a:gd name="T9" fmla="*/ 38764526 h 602"/>
              <a:gd name="T10" fmla="*/ 38764526 w 602"/>
              <a:gd name="T11" fmla="*/ 78442719 h 602"/>
              <a:gd name="T12" fmla="*/ 61866665 w 602"/>
              <a:gd name="T13" fmla="*/ 16576054 h 602"/>
              <a:gd name="T14" fmla="*/ 61866665 w 602"/>
              <a:gd name="T15" fmla="*/ 16576054 h 602"/>
              <a:gd name="T16" fmla="*/ 38764526 w 602"/>
              <a:gd name="T17" fmla="*/ 38764526 h 602"/>
              <a:gd name="T18" fmla="*/ 38764526 w 602"/>
              <a:gd name="T19" fmla="*/ 7308970 h 602"/>
              <a:gd name="T20" fmla="*/ 7439751 w 602"/>
              <a:gd name="T21" fmla="*/ 38764526 h 602"/>
              <a:gd name="T22" fmla="*/ 38764526 w 602"/>
              <a:gd name="T23" fmla="*/ 71002968 h 602"/>
              <a:gd name="T24" fmla="*/ 71002968 w 602"/>
              <a:gd name="T25" fmla="*/ 38764526 h 602"/>
              <a:gd name="T26" fmla="*/ 61866665 w 602"/>
              <a:gd name="T27" fmla="*/ 16576054 h 60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02" h="602">
                <a:moveTo>
                  <a:pt x="297" y="601"/>
                </a:moveTo>
                <a:lnTo>
                  <a:pt x="297" y="601"/>
                </a:lnTo>
                <a:cubicBezTo>
                  <a:pt x="135" y="601"/>
                  <a:pt x="0" y="466"/>
                  <a:pt x="0" y="297"/>
                </a:cubicBezTo>
                <a:cubicBezTo>
                  <a:pt x="0" y="134"/>
                  <a:pt x="135" y="0"/>
                  <a:pt x="297" y="0"/>
                </a:cubicBezTo>
                <a:cubicBezTo>
                  <a:pt x="467" y="0"/>
                  <a:pt x="601" y="134"/>
                  <a:pt x="601" y="297"/>
                </a:cubicBezTo>
                <a:cubicBezTo>
                  <a:pt x="601" y="466"/>
                  <a:pt x="467" y="601"/>
                  <a:pt x="297" y="601"/>
                </a:cubicBezTo>
                <a:close/>
                <a:moveTo>
                  <a:pt x="474" y="127"/>
                </a:moveTo>
                <a:lnTo>
                  <a:pt x="474" y="127"/>
                </a:lnTo>
                <a:cubicBezTo>
                  <a:pt x="297" y="297"/>
                  <a:pt x="297" y="297"/>
                  <a:pt x="297" y="297"/>
                </a:cubicBezTo>
                <a:cubicBezTo>
                  <a:pt x="297" y="56"/>
                  <a:pt x="297" y="56"/>
                  <a:pt x="297" y="56"/>
                </a:cubicBezTo>
                <a:cubicBezTo>
                  <a:pt x="163" y="56"/>
                  <a:pt x="57" y="162"/>
                  <a:pt x="57" y="297"/>
                </a:cubicBezTo>
                <a:cubicBezTo>
                  <a:pt x="57" y="431"/>
                  <a:pt x="163" y="544"/>
                  <a:pt x="297" y="544"/>
                </a:cubicBezTo>
                <a:cubicBezTo>
                  <a:pt x="431" y="544"/>
                  <a:pt x="544" y="431"/>
                  <a:pt x="544" y="297"/>
                </a:cubicBezTo>
                <a:cubicBezTo>
                  <a:pt x="544" y="233"/>
                  <a:pt x="516" y="169"/>
                  <a:pt x="474" y="127"/>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solidFill>
                <a:prstClr val="black"/>
              </a:solidFill>
            </a:endParaRPr>
          </a:p>
        </p:txBody>
      </p:sp>
      <p:sp>
        <p:nvSpPr>
          <p:cNvPr id="18" name="TextBox 17"/>
          <p:cNvSpPr txBox="1"/>
          <p:nvPr/>
        </p:nvSpPr>
        <p:spPr>
          <a:xfrm>
            <a:off x="491316" y="1616068"/>
            <a:ext cx="9933666" cy="578941"/>
          </a:xfrm>
          <a:prstGeom prst="rect">
            <a:avLst/>
          </a:prstGeom>
          <a:noFill/>
        </p:spPr>
        <p:txBody>
          <a:bodyPr wrap="square" rtlCol="0">
            <a:spAutoFit/>
          </a:bodyPr>
          <a:lstStyle/>
          <a:p>
            <a:pPr marL="342900" indent="-342900">
              <a:lnSpc>
                <a:spcPct val="150000"/>
              </a:lnSpc>
              <a:buClr>
                <a:srgbClr val="3BBC5D"/>
              </a:buClr>
              <a:buFont typeface="Wingdings" panose="05000000000000000000" pitchFamily="2" charset="2"/>
              <a:buChar char="l"/>
            </a:pPr>
            <a:r>
              <a:rPr lang="zh-CN" altLang="en-US" sz="2400" dirty="0">
                <a:solidFill>
                  <a:prstClr val="black"/>
                </a:solidFill>
                <a:latin typeface="微软雅黑 Light" panose="020B0502040204020203" pitchFamily="34" charset="-122"/>
                <a:ea typeface="微软雅黑 Light" panose="020B0502040204020203" pitchFamily="34" charset="-122"/>
              </a:rPr>
              <a:t>转为</a:t>
            </a:r>
            <a:r>
              <a:rPr kumimoji="1" lang="en-US" altLang="zh-CN" sz="2400" dirty="0" err="1">
                <a:latin typeface="Monaco" charset="0"/>
                <a:ea typeface="Monaco" charset="0"/>
                <a:cs typeface="Monaco" charset="0"/>
              </a:rPr>
              <a:t>datetime</a:t>
            </a:r>
            <a:r>
              <a:rPr lang="zh-CN" altLang="en-US" sz="2400" dirty="0">
                <a:solidFill>
                  <a:prstClr val="black"/>
                </a:solidFill>
                <a:latin typeface="微软雅黑 Light" panose="020B0502040204020203" pitchFamily="34" charset="-122"/>
                <a:ea typeface="微软雅黑 Light" panose="020B0502040204020203" pitchFamily="34" charset="-122"/>
              </a:rPr>
              <a:t>类型</a:t>
            </a:r>
            <a:endParaRPr lang="en-US" altLang="zh-CN" sz="2400" dirty="0">
              <a:solidFill>
                <a:prstClr val="black"/>
              </a:solidFill>
              <a:latin typeface="微软雅黑 Light" panose="020B0502040204020203" pitchFamily="34" charset="-122"/>
              <a:ea typeface="微软雅黑 Light" panose="020B0502040204020203" pitchFamily="34" charset="-122"/>
            </a:endParaRPr>
          </a:p>
        </p:txBody>
      </p:sp>
      <p:sp>
        <p:nvSpPr>
          <p:cNvPr id="4" name="矩形 3"/>
          <p:cNvSpPr/>
          <p:nvPr/>
        </p:nvSpPr>
        <p:spPr>
          <a:xfrm>
            <a:off x="953786" y="2186491"/>
            <a:ext cx="9513558" cy="1200329"/>
          </a:xfrm>
          <a:prstGeom prst="rect">
            <a:avLst/>
          </a:prstGeom>
        </p:spPr>
        <p:txBody>
          <a:bodyPr wrap="square">
            <a:spAutoFit/>
          </a:bodyPr>
          <a:lstStyle/>
          <a:p>
            <a:pPr>
              <a:lnSpc>
                <a:spcPct val="150000"/>
              </a:lnSpc>
            </a:pPr>
            <a:r>
              <a:rPr lang="zh-CN" altLang="en-US" sz="2400" dirty="0">
                <a:solidFill>
                  <a:prstClr val="black"/>
                </a:solidFill>
                <a:latin typeface="微软雅黑 Light" panose="020B0502040204020203" pitchFamily="34" charset="-122"/>
                <a:ea typeface="微软雅黑 Light" panose="020B0502040204020203" pitchFamily="34" charset="-122"/>
              </a:rPr>
              <a:t>日期</a:t>
            </a:r>
            <a:r>
              <a:rPr lang="zh-CN" altLang="en-US" sz="2400" dirty="0" smtClean="0">
                <a:solidFill>
                  <a:prstClr val="black"/>
                </a:solidFill>
                <a:latin typeface="微软雅黑 Light" panose="020B0502040204020203" pitchFamily="34" charset="-122"/>
                <a:ea typeface="微软雅黑 Light" panose="020B0502040204020203" pitchFamily="34" charset="-122"/>
              </a:rPr>
              <a:t>格式</a:t>
            </a:r>
            <a:r>
              <a:rPr lang="en-US" altLang="zh-CN" sz="2400" dirty="0" smtClean="0">
                <a:solidFill>
                  <a:prstClr val="black"/>
                </a:solidFill>
                <a:latin typeface="微软雅黑 Light" panose="020B0502040204020203" pitchFamily="34" charset="-122"/>
                <a:ea typeface="微软雅黑 Light" panose="020B0502040204020203" pitchFamily="34" charset="-122"/>
              </a:rPr>
              <a:t>"</a:t>
            </a:r>
            <a:r>
              <a:rPr kumimoji="1" lang="en-US" altLang="zh-CN" sz="2400" dirty="0">
                <a:latin typeface="Monaco" charset="0"/>
                <a:ea typeface="Monaco" charset="0"/>
                <a:cs typeface="Monaco" charset="0"/>
              </a:rPr>
              <a:t>format</a:t>
            </a:r>
            <a:r>
              <a:rPr lang="en-US" altLang="zh-CN" sz="2400" dirty="0" smtClean="0">
                <a:solidFill>
                  <a:prstClr val="black"/>
                </a:solidFill>
                <a:latin typeface="微软雅黑 Light" panose="020B0502040204020203" pitchFamily="34" charset="-122"/>
                <a:ea typeface="微软雅黑 Light" panose="020B0502040204020203" pitchFamily="34" charset="-122"/>
              </a:rPr>
              <a:t>"</a:t>
            </a:r>
            <a:r>
              <a:rPr lang="zh-CN" altLang="en-US" sz="2400" dirty="0" smtClean="0">
                <a:solidFill>
                  <a:prstClr val="black"/>
                </a:solidFill>
                <a:latin typeface="微软雅黑 Light" panose="020B0502040204020203" pitchFamily="34" charset="-122"/>
                <a:ea typeface="微软雅黑 Light" panose="020B0502040204020203" pitchFamily="34" charset="-122"/>
              </a:rPr>
              <a:t>用</a:t>
            </a:r>
            <a:r>
              <a:rPr lang="zh-CN" altLang="en-US" sz="2400" dirty="0">
                <a:solidFill>
                  <a:prstClr val="black"/>
                </a:solidFill>
                <a:latin typeface="微软雅黑 Light" panose="020B0502040204020203" pitchFamily="34" charset="-122"/>
                <a:ea typeface="微软雅黑 Light" panose="020B0502040204020203" pitchFamily="34" charset="-122"/>
              </a:rPr>
              <a:t>具体例子来说，对于上面</a:t>
            </a:r>
            <a:r>
              <a:rPr lang="zh-CN" altLang="en-US" sz="2400" dirty="0" smtClean="0">
                <a:solidFill>
                  <a:prstClr val="black"/>
                </a:solidFill>
                <a:latin typeface="微软雅黑 Light" panose="020B0502040204020203" pitchFamily="34" charset="-122"/>
                <a:ea typeface="微软雅黑 Light" panose="020B0502040204020203" pitchFamily="34" charset="-122"/>
              </a:rPr>
              <a:t>的</a:t>
            </a:r>
            <a:r>
              <a:rPr lang="en-US" altLang="zh-CN" sz="2400" dirty="0" smtClean="0">
                <a:solidFill>
                  <a:prstClr val="black"/>
                </a:solidFill>
                <a:latin typeface="微软雅黑 Light" panose="020B0502040204020203" pitchFamily="34" charset="-122"/>
                <a:ea typeface="微软雅黑 Light" panose="020B0502040204020203" pitchFamily="34" charset="-122"/>
              </a:rPr>
              <a:t>"</a:t>
            </a:r>
            <a:r>
              <a:rPr kumimoji="1" lang="en-US" altLang="zh-CN" sz="2400" dirty="0">
                <a:latin typeface="Monaco" charset="0"/>
                <a:ea typeface="Monaco" charset="0"/>
                <a:cs typeface="Monaco" charset="0"/>
              </a:rPr>
              <a:t>2015-01-05</a:t>
            </a:r>
            <a:r>
              <a:rPr lang="en-US" altLang="zh-CN" sz="2400" dirty="0" smtClean="0">
                <a:solidFill>
                  <a:prstClr val="black"/>
                </a:solidFill>
                <a:latin typeface="微软雅黑 Light" panose="020B0502040204020203" pitchFamily="34" charset="-122"/>
                <a:ea typeface="微软雅黑 Light" panose="020B0502040204020203" pitchFamily="34" charset="-122"/>
              </a:rPr>
              <a:t>"</a:t>
            </a:r>
            <a:r>
              <a:rPr lang="zh-CN" altLang="en-US" sz="2400" dirty="0" smtClean="0">
                <a:solidFill>
                  <a:prstClr val="black"/>
                </a:solidFill>
                <a:latin typeface="微软雅黑 Light" panose="020B0502040204020203" pitchFamily="34" charset="-122"/>
                <a:ea typeface="微软雅黑 Light" panose="020B0502040204020203" pitchFamily="34" charset="-122"/>
              </a:rPr>
              <a:t>的</a:t>
            </a:r>
            <a:r>
              <a:rPr lang="zh-CN" altLang="en-US" sz="2400" dirty="0">
                <a:solidFill>
                  <a:prstClr val="black"/>
                </a:solidFill>
                <a:latin typeface="微软雅黑 Light" panose="020B0502040204020203" pitchFamily="34" charset="-122"/>
                <a:ea typeface="微软雅黑 Light" panose="020B0502040204020203" pitchFamily="34" charset="-122"/>
              </a:rPr>
              <a:t>日期格式</a:t>
            </a:r>
            <a:r>
              <a:rPr lang="zh-CN" altLang="en-US" sz="2400" dirty="0" smtClean="0">
                <a:solidFill>
                  <a:prstClr val="black"/>
                </a:solidFill>
                <a:latin typeface="微软雅黑 Light" panose="020B0502040204020203" pitchFamily="34" charset="-122"/>
                <a:ea typeface="微软雅黑 Light" panose="020B0502040204020203" pitchFamily="34" charset="-122"/>
              </a:rPr>
              <a:t>就是</a:t>
            </a:r>
            <a:r>
              <a:rPr kumimoji="1" lang="en-US" altLang="zh-CN" sz="2400" dirty="0">
                <a:latin typeface="Monaco" charset="0"/>
                <a:ea typeface="Monaco" charset="0"/>
                <a:cs typeface="Monaco" charset="0"/>
              </a:rPr>
              <a:t>"%Y-%m-%d</a:t>
            </a:r>
            <a:r>
              <a:rPr lang="en-US" altLang="zh-CN" sz="2400" dirty="0" smtClean="0">
                <a:solidFill>
                  <a:prstClr val="black"/>
                </a:solidFill>
                <a:latin typeface="微软雅黑 Light" panose="020B0502040204020203" pitchFamily="34" charset="-122"/>
                <a:ea typeface="微软雅黑 Light" panose="020B0502040204020203" pitchFamily="34" charset="-122"/>
              </a:rPr>
              <a:t>"</a:t>
            </a:r>
            <a:r>
              <a:rPr lang="zh-CN" altLang="en-US" sz="2400" dirty="0" smtClean="0">
                <a:solidFill>
                  <a:prstClr val="black"/>
                </a:solidFill>
                <a:latin typeface="微软雅黑 Light" panose="020B0502040204020203" pitchFamily="34" charset="-122"/>
                <a:ea typeface="微软雅黑 Light" panose="020B0502040204020203" pitchFamily="34" charset="-122"/>
              </a:rPr>
              <a:t>。</a:t>
            </a:r>
            <a:r>
              <a:rPr lang="zh-CN" altLang="en-US" sz="2400" dirty="0">
                <a:solidFill>
                  <a:prstClr val="black"/>
                </a:solidFill>
                <a:latin typeface="微软雅黑 Light" panose="020B0502040204020203" pitchFamily="34" charset="-122"/>
                <a:ea typeface="微软雅黑 Light" panose="020B0502040204020203" pitchFamily="34" charset="-122"/>
              </a:rPr>
              <a:t>下面为所有表示时间的格式：</a:t>
            </a:r>
          </a:p>
        </p:txBody>
      </p:sp>
      <p:sp>
        <p:nvSpPr>
          <p:cNvPr id="6" name="矩形 5"/>
          <p:cNvSpPr/>
          <p:nvPr/>
        </p:nvSpPr>
        <p:spPr>
          <a:xfrm>
            <a:off x="800329" y="3404014"/>
            <a:ext cx="5036956" cy="3416320"/>
          </a:xfrm>
          <a:prstGeom prst="rect">
            <a:avLst/>
          </a:prstGeom>
        </p:spPr>
        <p:txBody>
          <a:bodyPr wrap="none">
            <a:spAutoFit/>
          </a:bodyPr>
          <a:lstStyle/>
          <a:p>
            <a:pPr marL="285750" indent="-285750">
              <a:buClr>
                <a:srgbClr val="00B050"/>
              </a:buClr>
              <a:buFont typeface="Arial" panose="020B0604020202020204" pitchFamily="34" charset="0"/>
              <a:buChar char="•"/>
            </a:pPr>
            <a:r>
              <a:rPr lang="en-US" altLang="zh-CN" dirty="0" smtClean="0">
                <a:solidFill>
                  <a:prstClr val="black"/>
                </a:solidFill>
                <a:latin typeface="微软雅黑 Light" panose="020B0502040204020203" pitchFamily="34" charset="-122"/>
                <a:ea typeface="微软雅黑 Light" panose="020B0502040204020203" pitchFamily="34" charset="-122"/>
              </a:rPr>
              <a:t> %</a:t>
            </a:r>
            <a:r>
              <a:rPr lang="en-US" altLang="zh-CN" dirty="0">
                <a:solidFill>
                  <a:prstClr val="black"/>
                </a:solidFill>
                <a:latin typeface="微软雅黑 Light" panose="020B0502040204020203" pitchFamily="34" charset="-122"/>
                <a:ea typeface="微软雅黑 Light" panose="020B0502040204020203" pitchFamily="34" charset="-122"/>
              </a:rPr>
              <a:t>y </a:t>
            </a:r>
            <a:r>
              <a:rPr lang="zh-CN" altLang="en-US" dirty="0">
                <a:solidFill>
                  <a:prstClr val="black"/>
                </a:solidFill>
                <a:latin typeface="微软雅黑 Light" panose="020B0502040204020203" pitchFamily="34" charset="-122"/>
                <a:ea typeface="微软雅黑 Light" panose="020B0502040204020203" pitchFamily="34" charset="-122"/>
              </a:rPr>
              <a:t>两位数的年份表示，区间为</a:t>
            </a:r>
            <a:r>
              <a:rPr lang="en-US" altLang="zh-CN" dirty="0">
                <a:solidFill>
                  <a:prstClr val="black"/>
                </a:solidFill>
                <a:latin typeface="微软雅黑 Light" panose="020B0502040204020203" pitchFamily="34" charset="-122"/>
                <a:ea typeface="微软雅黑 Light" panose="020B0502040204020203" pitchFamily="34" charset="-122"/>
              </a:rPr>
              <a:t>[00, 99]</a:t>
            </a:r>
          </a:p>
          <a:p>
            <a:pPr marL="285750" indent="-285750">
              <a:buClr>
                <a:srgbClr val="00B050"/>
              </a:buClr>
              <a:buFont typeface="Arial" panose="020B0604020202020204" pitchFamily="34" charset="0"/>
              <a:buChar char="•"/>
            </a:pPr>
            <a:r>
              <a:rPr lang="en-US" altLang="zh-CN" dirty="0" smtClean="0">
                <a:solidFill>
                  <a:prstClr val="black"/>
                </a:solidFill>
                <a:latin typeface="微软雅黑 Light" panose="020B0502040204020203" pitchFamily="34" charset="-122"/>
                <a:ea typeface="微软雅黑 Light" panose="020B0502040204020203" pitchFamily="34" charset="-122"/>
              </a:rPr>
              <a:t> </a:t>
            </a:r>
            <a:r>
              <a:rPr lang="en-US" altLang="zh-CN" dirty="0">
                <a:solidFill>
                  <a:prstClr val="black"/>
                </a:solidFill>
                <a:latin typeface="微软雅黑 Light" panose="020B0502040204020203" pitchFamily="34" charset="-122"/>
                <a:ea typeface="微软雅黑 Light" panose="020B0502040204020203" pitchFamily="34" charset="-122"/>
              </a:rPr>
              <a:t>%Y </a:t>
            </a:r>
            <a:r>
              <a:rPr lang="zh-CN" altLang="en-US" dirty="0">
                <a:solidFill>
                  <a:prstClr val="black"/>
                </a:solidFill>
                <a:latin typeface="微软雅黑 Light" panose="020B0502040204020203" pitchFamily="34" charset="-122"/>
                <a:ea typeface="微软雅黑 Light" panose="020B0502040204020203" pitchFamily="34" charset="-122"/>
              </a:rPr>
              <a:t>四位数的年份表示，区间为</a:t>
            </a:r>
            <a:r>
              <a:rPr lang="en-US" altLang="zh-CN" dirty="0">
                <a:solidFill>
                  <a:prstClr val="black"/>
                </a:solidFill>
                <a:latin typeface="微软雅黑 Light" panose="020B0502040204020203" pitchFamily="34" charset="-122"/>
                <a:ea typeface="微软雅黑 Light" panose="020B0502040204020203" pitchFamily="34" charset="-122"/>
              </a:rPr>
              <a:t>[000, 9999]</a:t>
            </a:r>
          </a:p>
          <a:p>
            <a:pPr marL="285750" indent="-285750">
              <a:buClr>
                <a:srgbClr val="00B050"/>
              </a:buClr>
              <a:buFont typeface="Arial" panose="020B0604020202020204" pitchFamily="34" charset="0"/>
              <a:buChar char="•"/>
            </a:pPr>
            <a:r>
              <a:rPr lang="en-US" altLang="zh-CN" dirty="0" smtClean="0">
                <a:solidFill>
                  <a:prstClr val="black"/>
                </a:solidFill>
                <a:latin typeface="微软雅黑 Light" panose="020B0502040204020203" pitchFamily="34" charset="-122"/>
                <a:ea typeface="微软雅黑 Light" panose="020B0502040204020203" pitchFamily="34" charset="-122"/>
              </a:rPr>
              <a:t> </a:t>
            </a:r>
            <a:r>
              <a:rPr lang="en-US" altLang="zh-CN" dirty="0">
                <a:solidFill>
                  <a:prstClr val="black"/>
                </a:solidFill>
                <a:latin typeface="微软雅黑 Light" panose="020B0502040204020203" pitchFamily="34" charset="-122"/>
                <a:ea typeface="微软雅黑 Light" panose="020B0502040204020203" pitchFamily="34" charset="-122"/>
              </a:rPr>
              <a:t>%m </a:t>
            </a:r>
            <a:r>
              <a:rPr lang="zh-CN" altLang="en-US" dirty="0">
                <a:solidFill>
                  <a:prstClr val="black"/>
                </a:solidFill>
                <a:latin typeface="微软雅黑 Light" panose="020B0502040204020203" pitchFamily="34" charset="-122"/>
                <a:ea typeface="微软雅黑 Light" panose="020B0502040204020203" pitchFamily="34" charset="-122"/>
              </a:rPr>
              <a:t>月份 </a:t>
            </a:r>
            <a:r>
              <a:rPr lang="en-US" altLang="zh-CN" dirty="0">
                <a:solidFill>
                  <a:prstClr val="black"/>
                </a:solidFill>
                <a:latin typeface="微软雅黑 Light" panose="020B0502040204020203" pitchFamily="34" charset="-122"/>
                <a:ea typeface="微软雅黑 Light" panose="020B0502040204020203" pitchFamily="34" charset="-122"/>
              </a:rPr>
              <a:t>[01-12]</a:t>
            </a:r>
          </a:p>
          <a:p>
            <a:pPr marL="285750" indent="-285750">
              <a:buClr>
                <a:srgbClr val="00B050"/>
              </a:buClr>
              <a:buFont typeface="Arial" panose="020B0604020202020204" pitchFamily="34" charset="0"/>
              <a:buChar char="•"/>
            </a:pPr>
            <a:r>
              <a:rPr lang="en-US" altLang="zh-CN" dirty="0" smtClean="0">
                <a:solidFill>
                  <a:prstClr val="black"/>
                </a:solidFill>
                <a:latin typeface="微软雅黑 Light" panose="020B0502040204020203" pitchFamily="34" charset="-122"/>
                <a:ea typeface="微软雅黑 Light" panose="020B0502040204020203" pitchFamily="34" charset="-122"/>
              </a:rPr>
              <a:t> </a:t>
            </a:r>
            <a:r>
              <a:rPr lang="en-US" altLang="zh-CN" dirty="0">
                <a:solidFill>
                  <a:prstClr val="black"/>
                </a:solidFill>
                <a:latin typeface="微软雅黑 Light" panose="020B0502040204020203" pitchFamily="34" charset="-122"/>
                <a:ea typeface="微软雅黑 Light" panose="020B0502040204020203" pitchFamily="34" charset="-122"/>
              </a:rPr>
              <a:t>%d </a:t>
            </a:r>
            <a:r>
              <a:rPr lang="zh-CN" altLang="en-US" dirty="0">
                <a:solidFill>
                  <a:prstClr val="black"/>
                </a:solidFill>
                <a:latin typeface="微软雅黑 Light" panose="020B0502040204020203" pitchFamily="34" charset="-122"/>
                <a:ea typeface="微软雅黑 Light" panose="020B0502040204020203" pitchFamily="34" charset="-122"/>
              </a:rPr>
              <a:t>月内中的一天 </a:t>
            </a:r>
            <a:r>
              <a:rPr lang="en-US" altLang="zh-CN" dirty="0">
                <a:solidFill>
                  <a:prstClr val="black"/>
                </a:solidFill>
                <a:latin typeface="微软雅黑 Light" panose="020B0502040204020203" pitchFamily="34" charset="-122"/>
                <a:ea typeface="微软雅黑 Light" panose="020B0502040204020203" pitchFamily="34" charset="-122"/>
              </a:rPr>
              <a:t>[0-31]</a:t>
            </a:r>
          </a:p>
          <a:p>
            <a:pPr marL="285750" indent="-285750">
              <a:buClr>
                <a:srgbClr val="00B050"/>
              </a:buClr>
              <a:buFont typeface="Arial" panose="020B0604020202020204" pitchFamily="34" charset="0"/>
              <a:buChar char="•"/>
            </a:pPr>
            <a:r>
              <a:rPr lang="en-US" altLang="zh-CN" dirty="0" smtClean="0">
                <a:solidFill>
                  <a:prstClr val="black"/>
                </a:solidFill>
                <a:latin typeface="微软雅黑 Light" panose="020B0502040204020203" pitchFamily="34" charset="-122"/>
                <a:ea typeface="微软雅黑 Light" panose="020B0502040204020203" pitchFamily="34" charset="-122"/>
              </a:rPr>
              <a:t> </a:t>
            </a:r>
            <a:r>
              <a:rPr lang="en-US" altLang="zh-CN" dirty="0">
                <a:solidFill>
                  <a:prstClr val="black"/>
                </a:solidFill>
                <a:latin typeface="微软雅黑 Light" panose="020B0502040204020203" pitchFamily="34" charset="-122"/>
                <a:ea typeface="微软雅黑 Light" panose="020B0502040204020203" pitchFamily="34" charset="-122"/>
              </a:rPr>
              <a:t>%H 24</a:t>
            </a:r>
            <a:r>
              <a:rPr lang="zh-CN" altLang="en-US" dirty="0">
                <a:solidFill>
                  <a:prstClr val="black"/>
                </a:solidFill>
                <a:latin typeface="微软雅黑 Light" panose="020B0502040204020203" pitchFamily="34" charset="-122"/>
                <a:ea typeface="微软雅黑 Light" panose="020B0502040204020203" pitchFamily="34" charset="-122"/>
              </a:rPr>
              <a:t>小时制小时数 </a:t>
            </a:r>
            <a:r>
              <a:rPr lang="en-US" altLang="zh-CN" dirty="0">
                <a:solidFill>
                  <a:prstClr val="black"/>
                </a:solidFill>
                <a:latin typeface="微软雅黑 Light" panose="020B0502040204020203" pitchFamily="34" charset="-122"/>
                <a:ea typeface="微软雅黑 Light" panose="020B0502040204020203" pitchFamily="34" charset="-122"/>
              </a:rPr>
              <a:t>[0-23]</a:t>
            </a:r>
          </a:p>
          <a:p>
            <a:pPr marL="285750" indent="-285750">
              <a:buClr>
                <a:srgbClr val="00B050"/>
              </a:buClr>
              <a:buFont typeface="Arial" panose="020B0604020202020204" pitchFamily="34" charset="0"/>
              <a:buChar char="•"/>
            </a:pPr>
            <a:r>
              <a:rPr lang="en-US" altLang="zh-CN" dirty="0" smtClean="0">
                <a:solidFill>
                  <a:prstClr val="black"/>
                </a:solidFill>
                <a:latin typeface="微软雅黑 Light" panose="020B0502040204020203" pitchFamily="34" charset="-122"/>
                <a:ea typeface="微软雅黑 Light" panose="020B0502040204020203" pitchFamily="34" charset="-122"/>
              </a:rPr>
              <a:t> </a:t>
            </a:r>
            <a:r>
              <a:rPr lang="en-US" altLang="zh-CN" dirty="0">
                <a:solidFill>
                  <a:prstClr val="black"/>
                </a:solidFill>
                <a:latin typeface="微软雅黑 Light" panose="020B0502040204020203" pitchFamily="34" charset="-122"/>
                <a:ea typeface="微软雅黑 Light" panose="020B0502040204020203" pitchFamily="34" charset="-122"/>
              </a:rPr>
              <a:t>%I 12</a:t>
            </a:r>
            <a:r>
              <a:rPr lang="zh-CN" altLang="en-US" dirty="0">
                <a:solidFill>
                  <a:prstClr val="black"/>
                </a:solidFill>
                <a:latin typeface="微软雅黑 Light" panose="020B0502040204020203" pitchFamily="34" charset="-122"/>
                <a:ea typeface="微软雅黑 Light" panose="020B0502040204020203" pitchFamily="34" charset="-122"/>
              </a:rPr>
              <a:t>小时制小时数 </a:t>
            </a:r>
            <a:r>
              <a:rPr lang="en-US" altLang="zh-CN" dirty="0">
                <a:solidFill>
                  <a:prstClr val="black"/>
                </a:solidFill>
                <a:latin typeface="微软雅黑 Light" panose="020B0502040204020203" pitchFamily="34" charset="-122"/>
                <a:ea typeface="微软雅黑 Light" panose="020B0502040204020203" pitchFamily="34" charset="-122"/>
              </a:rPr>
              <a:t>[01-12]</a:t>
            </a:r>
          </a:p>
          <a:p>
            <a:pPr marL="285750" indent="-285750">
              <a:buClr>
                <a:srgbClr val="00B050"/>
              </a:buClr>
              <a:buFont typeface="Arial" panose="020B0604020202020204" pitchFamily="34" charset="0"/>
              <a:buChar char="•"/>
            </a:pPr>
            <a:r>
              <a:rPr lang="en-US" altLang="zh-CN" dirty="0" smtClean="0">
                <a:solidFill>
                  <a:prstClr val="black"/>
                </a:solidFill>
                <a:latin typeface="微软雅黑 Light" panose="020B0502040204020203" pitchFamily="34" charset="-122"/>
                <a:ea typeface="微软雅黑 Light" panose="020B0502040204020203" pitchFamily="34" charset="-122"/>
              </a:rPr>
              <a:t> </a:t>
            </a:r>
            <a:r>
              <a:rPr lang="en-US" altLang="zh-CN" dirty="0">
                <a:solidFill>
                  <a:prstClr val="black"/>
                </a:solidFill>
                <a:latin typeface="微软雅黑 Light" panose="020B0502040204020203" pitchFamily="34" charset="-122"/>
                <a:ea typeface="微软雅黑 Light" panose="020B0502040204020203" pitchFamily="34" charset="-122"/>
              </a:rPr>
              <a:t>%M </a:t>
            </a:r>
            <a:r>
              <a:rPr lang="zh-CN" altLang="en-US" dirty="0">
                <a:solidFill>
                  <a:prstClr val="black"/>
                </a:solidFill>
                <a:latin typeface="微软雅黑 Light" panose="020B0502040204020203" pitchFamily="34" charset="-122"/>
                <a:ea typeface="微软雅黑 Light" panose="020B0502040204020203" pitchFamily="34" charset="-122"/>
              </a:rPr>
              <a:t>分钟数 </a:t>
            </a:r>
            <a:r>
              <a:rPr lang="en-US" altLang="zh-CN" dirty="0">
                <a:solidFill>
                  <a:prstClr val="black"/>
                </a:solidFill>
                <a:latin typeface="微软雅黑 Light" panose="020B0502040204020203" pitchFamily="34" charset="-122"/>
                <a:ea typeface="微软雅黑 Light" panose="020B0502040204020203" pitchFamily="34" charset="-122"/>
              </a:rPr>
              <a:t>[00=59]</a:t>
            </a:r>
          </a:p>
          <a:p>
            <a:pPr marL="285750" indent="-285750">
              <a:buClr>
                <a:srgbClr val="00B050"/>
              </a:buClr>
              <a:buFont typeface="Arial" panose="020B0604020202020204" pitchFamily="34" charset="0"/>
              <a:buChar char="•"/>
            </a:pPr>
            <a:r>
              <a:rPr lang="en-US" altLang="zh-CN" dirty="0" smtClean="0">
                <a:solidFill>
                  <a:prstClr val="black"/>
                </a:solidFill>
                <a:latin typeface="微软雅黑 Light" panose="020B0502040204020203" pitchFamily="34" charset="-122"/>
                <a:ea typeface="微软雅黑 Light" panose="020B0502040204020203" pitchFamily="34" charset="-122"/>
              </a:rPr>
              <a:t> </a:t>
            </a:r>
            <a:r>
              <a:rPr lang="en-US" altLang="zh-CN" dirty="0">
                <a:solidFill>
                  <a:prstClr val="black"/>
                </a:solidFill>
                <a:latin typeface="微软雅黑 Light" panose="020B0502040204020203" pitchFamily="34" charset="-122"/>
                <a:ea typeface="微软雅黑 Light" panose="020B0502040204020203" pitchFamily="34" charset="-122"/>
              </a:rPr>
              <a:t>%S </a:t>
            </a:r>
            <a:r>
              <a:rPr lang="zh-CN" altLang="en-US" dirty="0">
                <a:solidFill>
                  <a:prstClr val="black"/>
                </a:solidFill>
                <a:latin typeface="微软雅黑 Light" panose="020B0502040204020203" pitchFamily="34" charset="-122"/>
                <a:ea typeface="微软雅黑 Light" panose="020B0502040204020203" pitchFamily="34" charset="-122"/>
              </a:rPr>
              <a:t>秒 </a:t>
            </a:r>
            <a:r>
              <a:rPr lang="en-US" altLang="zh-CN" dirty="0">
                <a:solidFill>
                  <a:prstClr val="black"/>
                </a:solidFill>
                <a:latin typeface="微软雅黑 Light" panose="020B0502040204020203" pitchFamily="34" charset="-122"/>
                <a:ea typeface="微软雅黑 Light" panose="020B0502040204020203" pitchFamily="34" charset="-122"/>
              </a:rPr>
              <a:t>[00-59</a:t>
            </a:r>
            <a:r>
              <a:rPr lang="en-US" altLang="zh-CN" dirty="0" smtClean="0">
                <a:solidFill>
                  <a:prstClr val="black"/>
                </a:solidFill>
                <a:latin typeface="微软雅黑 Light" panose="020B0502040204020203" pitchFamily="34" charset="-122"/>
                <a:ea typeface="微软雅黑 Light" panose="020B0502040204020203" pitchFamily="34" charset="-122"/>
              </a:rPr>
              <a:t>]</a:t>
            </a:r>
          </a:p>
          <a:p>
            <a:pPr marL="285750" indent="-285750">
              <a:buClr>
                <a:srgbClr val="00B050"/>
              </a:buClr>
              <a:buFont typeface="Arial" panose="020B0604020202020204" pitchFamily="34" charset="0"/>
              <a:buChar char="•"/>
            </a:pPr>
            <a:r>
              <a:rPr lang="en-US" altLang="zh-CN" dirty="0" smtClean="0">
                <a:solidFill>
                  <a:prstClr val="black"/>
                </a:solidFill>
                <a:latin typeface="微软雅黑 Light" panose="020B0502040204020203" pitchFamily="34" charset="-122"/>
                <a:ea typeface="微软雅黑 Light" panose="020B0502040204020203" pitchFamily="34" charset="-122"/>
              </a:rPr>
              <a:t> %</a:t>
            </a:r>
            <a:r>
              <a:rPr lang="en-US" altLang="zh-CN" dirty="0">
                <a:solidFill>
                  <a:prstClr val="black"/>
                </a:solidFill>
                <a:latin typeface="微软雅黑 Light" panose="020B0502040204020203" pitchFamily="34" charset="-122"/>
                <a:ea typeface="微软雅黑 Light" panose="020B0502040204020203" pitchFamily="34" charset="-122"/>
              </a:rPr>
              <a:t>a </a:t>
            </a:r>
            <a:r>
              <a:rPr lang="zh-CN" altLang="en-US" dirty="0">
                <a:solidFill>
                  <a:prstClr val="black"/>
                </a:solidFill>
                <a:latin typeface="微软雅黑 Light" panose="020B0502040204020203" pitchFamily="34" charset="-122"/>
                <a:ea typeface="微软雅黑 Light" panose="020B0502040204020203" pitchFamily="34" charset="-122"/>
              </a:rPr>
              <a:t>本地简化星期名称</a:t>
            </a:r>
          </a:p>
          <a:p>
            <a:pPr marL="285750" indent="-285750">
              <a:buClr>
                <a:srgbClr val="00B050"/>
              </a:buClr>
              <a:buFont typeface="Arial" panose="020B0604020202020204" pitchFamily="34" charset="0"/>
              <a:buChar char="•"/>
            </a:pPr>
            <a:r>
              <a:rPr lang="en-US" altLang="zh-CN" dirty="0" smtClean="0">
                <a:solidFill>
                  <a:prstClr val="black"/>
                </a:solidFill>
                <a:latin typeface="微软雅黑 Light" panose="020B0502040204020203" pitchFamily="34" charset="-122"/>
                <a:ea typeface="微软雅黑 Light" panose="020B0502040204020203" pitchFamily="34" charset="-122"/>
              </a:rPr>
              <a:t> </a:t>
            </a:r>
            <a:r>
              <a:rPr lang="en-US" altLang="zh-CN" dirty="0">
                <a:solidFill>
                  <a:prstClr val="black"/>
                </a:solidFill>
                <a:latin typeface="微软雅黑 Light" panose="020B0502040204020203" pitchFamily="34" charset="-122"/>
                <a:ea typeface="微软雅黑 Light" panose="020B0502040204020203" pitchFamily="34" charset="-122"/>
              </a:rPr>
              <a:t>%A </a:t>
            </a:r>
            <a:r>
              <a:rPr lang="zh-CN" altLang="en-US" dirty="0">
                <a:solidFill>
                  <a:prstClr val="black"/>
                </a:solidFill>
                <a:latin typeface="微软雅黑 Light" panose="020B0502040204020203" pitchFamily="34" charset="-122"/>
                <a:ea typeface="微软雅黑 Light" panose="020B0502040204020203" pitchFamily="34" charset="-122"/>
              </a:rPr>
              <a:t>本地完整星期</a:t>
            </a:r>
            <a:r>
              <a:rPr lang="zh-CN" altLang="en-US" dirty="0" smtClean="0">
                <a:solidFill>
                  <a:prstClr val="black"/>
                </a:solidFill>
                <a:latin typeface="微软雅黑 Light" panose="020B0502040204020203" pitchFamily="34" charset="-122"/>
                <a:ea typeface="微软雅黑 Light" panose="020B0502040204020203" pitchFamily="34" charset="-122"/>
              </a:rPr>
              <a:t>名称</a:t>
            </a:r>
            <a:r>
              <a:rPr lang="en-US" altLang="zh-CN" dirty="0" smtClean="0">
                <a:solidFill>
                  <a:prstClr val="black"/>
                </a:solidFill>
                <a:latin typeface="微软雅黑 Light" panose="020B0502040204020203" pitchFamily="34" charset="-122"/>
                <a:ea typeface="微软雅黑 Light" panose="020B0502040204020203" pitchFamily="34" charset="-122"/>
              </a:rPr>
              <a:t>v</a:t>
            </a:r>
          </a:p>
          <a:p>
            <a:pPr marL="285750" indent="-285750">
              <a:buClr>
                <a:srgbClr val="00B050"/>
              </a:buClr>
              <a:buFont typeface="Arial" panose="020B0604020202020204" pitchFamily="34" charset="0"/>
              <a:buChar char="•"/>
            </a:pPr>
            <a:r>
              <a:rPr lang="en-US" altLang="zh-CN" dirty="0" smtClean="0">
                <a:solidFill>
                  <a:prstClr val="black"/>
                </a:solidFill>
                <a:latin typeface="微软雅黑 Light" panose="020B0502040204020203" pitchFamily="34" charset="-122"/>
                <a:ea typeface="微软雅黑 Light" panose="020B0502040204020203" pitchFamily="34" charset="-122"/>
              </a:rPr>
              <a:t> </a:t>
            </a:r>
            <a:r>
              <a:rPr lang="en-US" altLang="zh-CN" dirty="0">
                <a:solidFill>
                  <a:prstClr val="black"/>
                </a:solidFill>
                <a:latin typeface="微软雅黑 Light" panose="020B0502040204020203" pitchFamily="34" charset="-122"/>
                <a:ea typeface="微软雅黑 Light" panose="020B0502040204020203" pitchFamily="34" charset="-122"/>
              </a:rPr>
              <a:t>%b </a:t>
            </a:r>
            <a:r>
              <a:rPr lang="zh-CN" altLang="en-US" dirty="0">
                <a:solidFill>
                  <a:prstClr val="black"/>
                </a:solidFill>
                <a:latin typeface="微软雅黑 Light" panose="020B0502040204020203" pitchFamily="34" charset="-122"/>
                <a:ea typeface="微软雅黑 Light" panose="020B0502040204020203" pitchFamily="34" charset="-122"/>
              </a:rPr>
              <a:t>本地简化的月份名称</a:t>
            </a:r>
          </a:p>
          <a:p>
            <a:pPr marL="285750" indent="-285750">
              <a:buClr>
                <a:srgbClr val="00B050"/>
              </a:buClr>
              <a:buFont typeface="Arial" panose="020B0604020202020204" pitchFamily="34" charset="0"/>
              <a:buChar char="•"/>
            </a:pPr>
            <a:endParaRPr lang="en-US" altLang="zh-CN" dirty="0">
              <a:solidFill>
                <a:prstClr val="black"/>
              </a:solidFill>
              <a:latin typeface="微软雅黑 Light" panose="020B0502040204020203" pitchFamily="34" charset="-122"/>
              <a:ea typeface="微软雅黑 Light" panose="020B0502040204020203" pitchFamily="34" charset="-122"/>
            </a:endParaRPr>
          </a:p>
        </p:txBody>
      </p:sp>
      <p:sp>
        <p:nvSpPr>
          <p:cNvPr id="2" name="矩形 1"/>
          <p:cNvSpPr/>
          <p:nvPr/>
        </p:nvSpPr>
        <p:spPr>
          <a:xfrm>
            <a:off x="6096000" y="3404014"/>
            <a:ext cx="6096000" cy="3139321"/>
          </a:xfrm>
          <a:prstGeom prst="rect">
            <a:avLst/>
          </a:prstGeom>
        </p:spPr>
        <p:txBody>
          <a:bodyPr>
            <a:spAutoFit/>
          </a:bodyPr>
          <a:lstStyle/>
          <a:p>
            <a:pPr marL="285750" indent="-285750">
              <a:buClr>
                <a:srgbClr val="00B050"/>
              </a:buClr>
              <a:buFont typeface="Arial" panose="020B0604020202020204" pitchFamily="34" charset="0"/>
              <a:buChar char="•"/>
            </a:pPr>
            <a:r>
              <a:rPr lang="en-US" altLang="zh-CN" dirty="0" smtClean="0">
                <a:solidFill>
                  <a:prstClr val="black"/>
                </a:solidFill>
                <a:latin typeface="微软雅黑 Light" panose="020B0502040204020203" pitchFamily="34" charset="-122"/>
                <a:ea typeface="微软雅黑 Light" panose="020B0502040204020203" pitchFamily="34" charset="-122"/>
              </a:rPr>
              <a:t> </a:t>
            </a:r>
            <a:r>
              <a:rPr lang="en-US" altLang="zh-CN" dirty="0">
                <a:solidFill>
                  <a:prstClr val="black"/>
                </a:solidFill>
                <a:latin typeface="微软雅黑 Light" panose="020B0502040204020203" pitchFamily="34" charset="-122"/>
                <a:ea typeface="微软雅黑 Light" panose="020B0502040204020203" pitchFamily="34" charset="-122"/>
              </a:rPr>
              <a:t>%B </a:t>
            </a:r>
            <a:r>
              <a:rPr lang="zh-CN" altLang="en-US" dirty="0">
                <a:solidFill>
                  <a:prstClr val="black"/>
                </a:solidFill>
                <a:latin typeface="微软雅黑 Light" panose="020B0502040204020203" pitchFamily="34" charset="-122"/>
                <a:ea typeface="微软雅黑 Light" panose="020B0502040204020203" pitchFamily="34" charset="-122"/>
              </a:rPr>
              <a:t>本地完整的月份名称</a:t>
            </a:r>
          </a:p>
          <a:p>
            <a:pPr marL="285750" indent="-285750">
              <a:buClr>
                <a:srgbClr val="00B050"/>
              </a:buClr>
              <a:buFont typeface="Arial" panose="020B0604020202020204" pitchFamily="34" charset="0"/>
              <a:buChar char="•"/>
            </a:pPr>
            <a:r>
              <a:rPr lang="en-US" altLang="zh-CN" dirty="0" smtClean="0">
                <a:solidFill>
                  <a:prstClr val="black"/>
                </a:solidFill>
                <a:latin typeface="微软雅黑 Light" panose="020B0502040204020203" pitchFamily="34" charset="-122"/>
                <a:ea typeface="微软雅黑 Light" panose="020B0502040204020203" pitchFamily="34" charset="-122"/>
              </a:rPr>
              <a:t> </a:t>
            </a:r>
            <a:r>
              <a:rPr lang="en-US" altLang="zh-CN" dirty="0">
                <a:solidFill>
                  <a:prstClr val="black"/>
                </a:solidFill>
                <a:latin typeface="微软雅黑 Light" panose="020B0502040204020203" pitchFamily="34" charset="-122"/>
                <a:ea typeface="微软雅黑 Light" panose="020B0502040204020203" pitchFamily="34" charset="-122"/>
              </a:rPr>
              <a:t>%c </a:t>
            </a:r>
            <a:r>
              <a:rPr lang="zh-CN" altLang="en-US" dirty="0">
                <a:solidFill>
                  <a:prstClr val="black"/>
                </a:solidFill>
                <a:latin typeface="微软雅黑 Light" panose="020B0502040204020203" pitchFamily="34" charset="-122"/>
                <a:ea typeface="微软雅黑 Light" panose="020B0502040204020203" pitchFamily="34" charset="-122"/>
              </a:rPr>
              <a:t>本地相应的日期表示和时间表示</a:t>
            </a:r>
          </a:p>
          <a:p>
            <a:pPr marL="285750" indent="-285750">
              <a:buClr>
                <a:srgbClr val="00B050"/>
              </a:buClr>
              <a:buFont typeface="Arial" panose="020B0604020202020204" pitchFamily="34" charset="0"/>
              <a:buChar char="•"/>
            </a:pPr>
            <a:r>
              <a:rPr lang="en-US" altLang="zh-CN" dirty="0" smtClean="0">
                <a:solidFill>
                  <a:prstClr val="black"/>
                </a:solidFill>
                <a:latin typeface="微软雅黑 Light" panose="020B0502040204020203" pitchFamily="34" charset="-122"/>
                <a:ea typeface="微软雅黑 Light" panose="020B0502040204020203" pitchFamily="34" charset="-122"/>
              </a:rPr>
              <a:t> </a:t>
            </a:r>
            <a:r>
              <a:rPr lang="en-US" altLang="zh-CN" dirty="0">
                <a:solidFill>
                  <a:prstClr val="black"/>
                </a:solidFill>
                <a:latin typeface="微软雅黑 Light" panose="020B0502040204020203" pitchFamily="34" charset="-122"/>
                <a:ea typeface="微软雅黑 Light" panose="020B0502040204020203" pitchFamily="34" charset="-122"/>
              </a:rPr>
              <a:t>%j </a:t>
            </a:r>
            <a:r>
              <a:rPr lang="zh-CN" altLang="en-US" dirty="0">
                <a:solidFill>
                  <a:prstClr val="black"/>
                </a:solidFill>
                <a:latin typeface="微软雅黑 Light" panose="020B0502040204020203" pitchFamily="34" charset="-122"/>
                <a:ea typeface="微软雅黑 Light" panose="020B0502040204020203" pitchFamily="34" charset="-122"/>
              </a:rPr>
              <a:t>年内的一天 </a:t>
            </a:r>
            <a:r>
              <a:rPr lang="en-US" altLang="zh-CN" dirty="0">
                <a:solidFill>
                  <a:prstClr val="black"/>
                </a:solidFill>
                <a:latin typeface="微软雅黑 Light" panose="020B0502040204020203" pitchFamily="34" charset="-122"/>
                <a:ea typeface="微软雅黑 Light" panose="020B0502040204020203" pitchFamily="34" charset="-122"/>
              </a:rPr>
              <a:t>[001-366]</a:t>
            </a:r>
          </a:p>
          <a:p>
            <a:pPr marL="285750" indent="-285750">
              <a:buClr>
                <a:srgbClr val="00B050"/>
              </a:buClr>
              <a:buFont typeface="Arial" panose="020B0604020202020204" pitchFamily="34" charset="0"/>
              <a:buChar char="•"/>
            </a:pPr>
            <a:r>
              <a:rPr lang="en-US" altLang="zh-CN" dirty="0" smtClean="0">
                <a:solidFill>
                  <a:prstClr val="black"/>
                </a:solidFill>
                <a:latin typeface="微软雅黑 Light" panose="020B0502040204020203" pitchFamily="34" charset="-122"/>
                <a:ea typeface="微软雅黑 Light" panose="020B0502040204020203" pitchFamily="34" charset="-122"/>
              </a:rPr>
              <a:t> </a:t>
            </a:r>
            <a:r>
              <a:rPr lang="en-US" altLang="zh-CN" dirty="0">
                <a:solidFill>
                  <a:prstClr val="black"/>
                </a:solidFill>
                <a:latin typeface="微软雅黑 Light" panose="020B0502040204020203" pitchFamily="34" charset="-122"/>
                <a:ea typeface="微软雅黑 Light" panose="020B0502040204020203" pitchFamily="34" charset="-122"/>
              </a:rPr>
              <a:t>%p </a:t>
            </a:r>
            <a:r>
              <a:rPr lang="zh-CN" altLang="en-US" dirty="0">
                <a:solidFill>
                  <a:prstClr val="black"/>
                </a:solidFill>
                <a:latin typeface="微软雅黑 Light" panose="020B0502040204020203" pitchFamily="34" charset="-122"/>
                <a:ea typeface="微软雅黑 Light" panose="020B0502040204020203" pitchFamily="34" charset="-122"/>
              </a:rPr>
              <a:t>本地</a:t>
            </a:r>
            <a:r>
              <a:rPr lang="en-US" altLang="zh-CN" dirty="0">
                <a:solidFill>
                  <a:prstClr val="black"/>
                </a:solidFill>
                <a:latin typeface="微软雅黑 Light" panose="020B0502040204020203" pitchFamily="34" charset="-122"/>
                <a:ea typeface="微软雅黑 Light" panose="020B0502040204020203" pitchFamily="34" charset="-122"/>
              </a:rPr>
              <a:t>A.M.</a:t>
            </a:r>
            <a:r>
              <a:rPr lang="zh-CN" altLang="en-US" dirty="0">
                <a:solidFill>
                  <a:prstClr val="black"/>
                </a:solidFill>
                <a:latin typeface="微软雅黑 Light" panose="020B0502040204020203" pitchFamily="34" charset="-122"/>
                <a:ea typeface="微软雅黑 Light" panose="020B0502040204020203" pitchFamily="34" charset="-122"/>
              </a:rPr>
              <a:t>或</a:t>
            </a:r>
            <a:r>
              <a:rPr lang="en-US" altLang="zh-CN" dirty="0">
                <a:solidFill>
                  <a:prstClr val="black"/>
                </a:solidFill>
                <a:latin typeface="微软雅黑 Light" panose="020B0502040204020203" pitchFamily="34" charset="-122"/>
                <a:ea typeface="微软雅黑 Light" panose="020B0502040204020203" pitchFamily="34" charset="-122"/>
              </a:rPr>
              <a:t>P.M.</a:t>
            </a:r>
            <a:r>
              <a:rPr lang="zh-CN" altLang="en-US" dirty="0">
                <a:solidFill>
                  <a:prstClr val="black"/>
                </a:solidFill>
                <a:latin typeface="微软雅黑 Light" panose="020B0502040204020203" pitchFamily="34" charset="-122"/>
                <a:ea typeface="微软雅黑 Light" panose="020B0502040204020203" pitchFamily="34" charset="-122"/>
              </a:rPr>
              <a:t>的等价符</a:t>
            </a:r>
          </a:p>
          <a:p>
            <a:pPr marL="285750" indent="-285750">
              <a:buClr>
                <a:srgbClr val="00B050"/>
              </a:buClr>
              <a:buFont typeface="Arial" panose="020B0604020202020204" pitchFamily="34" charset="0"/>
              <a:buChar char="•"/>
            </a:pPr>
            <a:r>
              <a:rPr lang="en-US" altLang="zh-CN" dirty="0" smtClean="0">
                <a:solidFill>
                  <a:prstClr val="black"/>
                </a:solidFill>
                <a:latin typeface="微软雅黑 Light" panose="020B0502040204020203" pitchFamily="34" charset="-122"/>
                <a:ea typeface="微软雅黑 Light" panose="020B0502040204020203" pitchFamily="34" charset="-122"/>
              </a:rPr>
              <a:t> </a:t>
            </a:r>
            <a:r>
              <a:rPr lang="en-US" altLang="zh-CN" dirty="0">
                <a:solidFill>
                  <a:prstClr val="black"/>
                </a:solidFill>
                <a:latin typeface="微软雅黑 Light" panose="020B0502040204020203" pitchFamily="34" charset="-122"/>
                <a:ea typeface="微软雅黑 Light" panose="020B0502040204020203" pitchFamily="34" charset="-122"/>
              </a:rPr>
              <a:t>%U </a:t>
            </a:r>
            <a:r>
              <a:rPr lang="zh-CN" altLang="en-US" dirty="0">
                <a:solidFill>
                  <a:prstClr val="black"/>
                </a:solidFill>
                <a:latin typeface="微软雅黑 Light" panose="020B0502040204020203" pitchFamily="34" charset="-122"/>
                <a:ea typeface="微软雅黑 Light" panose="020B0502040204020203" pitchFamily="34" charset="-122"/>
              </a:rPr>
              <a:t>一年中的星期数 </a:t>
            </a:r>
            <a:r>
              <a:rPr lang="en-US" altLang="zh-CN" dirty="0">
                <a:solidFill>
                  <a:prstClr val="black"/>
                </a:solidFill>
                <a:latin typeface="微软雅黑 Light" panose="020B0502040204020203" pitchFamily="34" charset="-122"/>
                <a:ea typeface="微软雅黑 Light" panose="020B0502040204020203" pitchFamily="34" charset="-122"/>
              </a:rPr>
              <a:t>[00-53]</a:t>
            </a:r>
            <a:r>
              <a:rPr lang="zh-CN" altLang="en-US" dirty="0">
                <a:solidFill>
                  <a:prstClr val="black"/>
                </a:solidFill>
                <a:latin typeface="微软雅黑 Light" panose="020B0502040204020203" pitchFamily="34" charset="-122"/>
                <a:ea typeface="微软雅黑 Light" panose="020B0502040204020203" pitchFamily="34" charset="-122"/>
              </a:rPr>
              <a:t>星期天为星期的开始</a:t>
            </a:r>
          </a:p>
          <a:p>
            <a:pPr marL="285750" indent="-285750">
              <a:buClr>
                <a:srgbClr val="00B050"/>
              </a:buClr>
              <a:buFont typeface="Arial" panose="020B0604020202020204" pitchFamily="34" charset="0"/>
              <a:buChar char="•"/>
            </a:pPr>
            <a:r>
              <a:rPr lang="en-US" altLang="zh-CN" dirty="0" smtClean="0">
                <a:solidFill>
                  <a:prstClr val="black"/>
                </a:solidFill>
                <a:latin typeface="微软雅黑 Light" panose="020B0502040204020203" pitchFamily="34" charset="-122"/>
                <a:ea typeface="微软雅黑 Light" panose="020B0502040204020203" pitchFamily="34" charset="-122"/>
              </a:rPr>
              <a:t> </a:t>
            </a:r>
            <a:r>
              <a:rPr lang="en-US" altLang="zh-CN" dirty="0">
                <a:solidFill>
                  <a:prstClr val="black"/>
                </a:solidFill>
                <a:latin typeface="微软雅黑 Light" panose="020B0502040204020203" pitchFamily="34" charset="-122"/>
                <a:ea typeface="微软雅黑 Light" panose="020B0502040204020203" pitchFamily="34" charset="-122"/>
              </a:rPr>
              <a:t>%w </a:t>
            </a:r>
            <a:r>
              <a:rPr lang="zh-CN" altLang="en-US" dirty="0">
                <a:solidFill>
                  <a:prstClr val="black"/>
                </a:solidFill>
                <a:latin typeface="微软雅黑 Light" panose="020B0502040204020203" pitchFamily="34" charset="-122"/>
                <a:ea typeface="微软雅黑 Light" panose="020B0502040204020203" pitchFamily="34" charset="-122"/>
              </a:rPr>
              <a:t>星期 </a:t>
            </a:r>
            <a:r>
              <a:rPr lang="en-US" altLang="zh-CN" dirty="0">
                <a:solidFill>
                  <a:prstClr val="black"/>
                </a:solidFill>
                <a:latin typeface="微软雅黑 Light" panose="020B0502040204020203" pitchFamily="34" charset="-122"/>
                <a:ea typeface="微软雅黑 Light" panose="020B0502040204020203" pitchFamily="34" charset="-122"/>
              </a:rPr>
              <a:t>[0-6]</a:t>
            </a:r>
            <a:r>
              <a:rPr lang="zh-CN" altLang="en-US" dirty="0">
                <a:solidFill>
                  <a:prstClr val="black"/>
                </a:solidFill>
                <a:latin typeface="微软雅黑 Light" panose="020B0502040204020203" pitchFamily="34" charset="-122"/>
                <a:ea typeface="微软雅黑 Light" panose="020B0502040204020203" pitchFamily="34" charset="-122"/>
              </a:rPr>
              <a:t>，星期天为星期的开始</a:t>
            </a:r>
          </a:p>
          <a:p>
            <a:pPr marL="285750" indent="-285750">
              <a:buClr>
                <a:srgbClr val="00B050"/>
              </a:buClr>
              <a:buFont typeface="Arial" panose="020B0604020202020204" pitchFamily="34" charset="0"/>
              <a:buChar char="•"/>
            </a:pPr>
            <a:r>
              <a:rPr lang="en-US" altLang="zh-CN" dirty="0" smtClean="0">
                <a:solidFill>
                  <a:prstClr val="black"/>
                </a:solidFill>
                <a:latin typeface="微软雅黑 Light" panose="020B0502040204020203" pitchFamily="34" charset="-122"/>
                <a:ea typeface="微软雅黑 Light" panose="020B0502040204020203" pitchFamily="34" charset="-122"/>
              </a:rPr>
              <a:t> </a:t>
            </a:r>
            <a:r>
              <a:rPr lang="en-US" altLang="zh-CN" dirty="0">
                <a:solidFill>
                  <a:prstClr val="black"/>
                </a:solidFill>
                <a:latin typeface="微软雅黑 Light" panose="020B0502040204020203" pitchFamily="34" charset="-122"/>
                <a:ea typeface="微软雅黑 Light" panose="020B0502040204020203" pitchFamily="34" charset="-122"/>
              </a:rPr>
              <a:t>%W </a:t>
            </a:r>
            <a:r>
              <a:rPr lang="zh-CN" altLang="en-US" dirty="0">
                <a:solidFill>
                  <a:prstClr val="black"/>
                </a:solidFill>
                <a:latin typeface="微软雅黑 Light" panose="020B0502040204020203" pitchFamily="34" charset="-122"/>
                <a:ea typeface="微软雅黑 Light" panose="020B0502040204020203" pitchFamily="34" charset="-122"/>
              </a:rPr>
              <a:t>一年中的星期数 </a:t>
            </a:r>
            <a:r>
              <a:rPr lang="en-US" altLang="zh-CN" dirty="0">
                <a:solidFill>
                  <a:prstClr val="black"/>
                </a:solidFill>
                <a:latin typeface="微软雅黑 Light" panose="020B0502040204020203" pitchFamily="34" charset="-122"/>
                <a:ea typeface="微软雅黑 Light" panose="020B0502040204020203" pitchFamily="34" charset="-122"/>
              </a:rPr>
              <a:t>[00-53]</a:t>
            </a:r>
            <a:r>
              <a:rPr lang="zh-CN" altLang="en-US" dirty="0">
                <a:solidFill>
                  <a:prstClr val="black"/>
                </a:solidFill>
                <a:latin typeface="微软雅黑 Light" panose="020B0502040204020203" pitchFamily="34" charset="-122"/>
                <a:ea typeface="微软雅黑 Light" panose="020B0502040204020203" pitchFamily="34" charset="-122"/>
              </a:rPr>
              <a:t>星期一为星期的开始</a:t>
            </a:r>
          </a:p>
          <a:p>
            <a:pPr marL="285750" indent="-285750">
              <a:buClr>
                <a:srgbClr val="00B050"/>
              </a:buClr>
              <a:buFont typeface="Arial" panose="020B0604020202020204" pitchFamily="34" charset="0"/>
              <a:buChar char="•"/>
            </a:pPr>
            <a:r>
              <a:rPr lang="en-US" altLang="zh-CN" dirty="0" smtClean="0">
                <a:solidFill>
                  <a:prstClr val="black"/>
                </a:solidFill>
                <a:latin typeface="微软雅黑 Light" panose="020B0502040204020203" pitchFamily="34" charset="-122"/>
                <a:ea typeface="微软雅黑 Light" panose="020B0502040204020203" pitchFamily="34" charset="-122"/>
              </a:rPr>
              <a:t> </a:t>
            </a:r>
            <a:r>
              <a:rPr lang="en-US" altLang="zh-CN" dirty="0">
                <a:solidFill>
                  <a:prstClr val="black"/>
                </a:solidFill>
                <a:latin typeface="微软雅黑 Light" panose="020B0502040204020203" pitchFamily="34" charset="-122"/>
                <a:ea typeface="微软雅黑 Light" panose="020B0502040204020203" pitchFamily="34" charset="-122"/>
              </a:rPr>
              <a:t>%x </a:t>
            </a:r>
            <a:r>
              <a:rPr lang="zh-CN" altLang="en-US" dirty="0">
                <a:solidFill>
                  <a:prstClr val="black"/>
                </a:solidFill>
                <a:latin typeface="微软雅黑 Light" panose="020B0502040204020203" pitchFamily="34" charset="-122"/>
                <a:ea typeface="微软雅黑 Light" panose="020B0502040204020203" pitchFamily="34" charset="-122"/>
              </a:rPr>
              <a:t>本地相应的日期表示</a:t>
            </a:r>
          </a:p>
          <a:p>
            <a:pPr marL="285750" indent="-285750">
              <a:buClr>
                <a:srgbClr val="00B050"/>
              </a:buClr>
              <a:buFont typeface="Arial" panose="020B0604020202020204" pitchFamily="34" charset="0"/>
              <a:buChar char="•"/>
            </a:pPr>
            <a:r>
              <a:rPr lang="en-US" altLang="zh-CN" dirty="0" smtClean="0">
                <a:solidFill>
                  <a:prstClr val="black"/>
                </a:solidFill>
                <a:latin typeface="微软雅黑 Light" panose="020B0502040204020203" pitchFamily="34" charset="-122"/>
                <a:ea typeface="微软雅黑 Light" panose="020B0502040204020203" pitchFamily="34" charset="-122"/>
              </a:rPr>
              <a:t> </a:t>
            </a:r>
            <a:r>
              <a:rPr lang="en-US" altLang="zh-CN" dirty="0">
                <a:solidFill>
                  <a:prstClr val="black"/>
                </a:solidFill>
                <a:latin typeface="微软雅黑 Light" panose="020B0502040204020203" pitchFamily="34" charset="-122"/>
                <a:ea typeface="微软雅黑 Light" panose="020B0502040204020203" pitchFamily="34" charset="-122"/>
              </a:rPr>
              <a:t>%X </a:t>
            </a:r>
            <a:r>
              <a:rPr lang="zh-CN" altLang="en-US" dirty="0">
                <a:solidFill>
                  <a:prstClr val="black"/>
                </a:solidFill>
                <a:latin typeface="微软雅黑 Light" panose="020B0502040204020203" pitchFamily="34" charset="-122"/>
                <a:ea typeface="微软雅黑 Light" panose="020B0502040204020203" pitchFamily="34" charset="-122"/>
              </a:rPr>
              <a:t>本地相应的时间表示</a:t>
            </a:r>
          </a:p>
          <a:p>
            <a:pPr marL="285750" indent="-285750">
              <a:buClr>
                <a:srgbClr val="00B050"/>
              </a:buClr>
              <a:buFont typeface="Arial" panose="020B0604020202020204" pitchFamily="34" charset="0"/>
              <a:buChar char="•"/>
            </a:pPr>
            <a:r>
              <a:rPr lang="en-US" altLang="zh-CN" dirty="0" smtClean="0">
                <a:solidFill>
                  <a:prstClr val="black"/>
                </a:solidFill>
                <a:latin typeface="微软雅黑 Light" panose="020B0502040204020203" pitchFamily="34" charset="-122"/>
                <a:ea typeface="微软雅黑 Light" panose="020B0502040204020203" pitchFamily="34" charset="-122"/>
              </a:rPr>
              <a:t> </a:t>
            </a:r>
            <a:r>
              <a:rPr lang="en-US" altLang="zh-CN" dirty="0">
                <a:solidFill>
                  <a:prstClr val="black"/>
                </a:solidFill>
                <a:latin typeface="微软雅黑 Light" panose="020B0502040204020203" pitchFamily="34" charset="-122"/>
                <a:ea typeface="微软雅黑 Light" panose="020B0502040204020203" pitchFamily="34" charset="-122"/>
              </a:rPr>
              <a:t>%Z </a:t>
            </a:r>
            <a:r>
              <a:rPr lang="zh-CN" altLang="en-US" dirty="0">
                <a:solidFill>
                  <a:prstClr val="black"/>
                </a:solidFill>
                <a:latin typeface="微软雅黑 Light" panose="020B0502040204020203" pitchFamily="34" charset="-122"/>
                <a:ea typeface="微软雅黑 Light" panose="020B0502040204020203" pitchFamily="34" charset="-122"/>
              </a:rPr>
              <a:t>当前时区的名称</a:t>
            </a:r>
          </a:p>
          <a:p>
            <a:pPr marL="285750" indent="-285750">
              <a:buClr>
                <a:srgbClr val="00B050"/>
              </a:buClr>
              <a:buFont typeface="Arial" panose="020B0604020202020204" pitchFamily="34" charset="0"/>
              <a:buChar char="•"/>
            </a:pPr>
            <a:r>
              <a:rPr lang="en-US" altLang="zh-CN" dirty="0" smtClean="0">
                <a:solidFill>
                  <a:prstClr val="black"/>
                </a:solidFill>
                <a:latin typeface="微软雅黑 Light" panose="020B0502040204020203" pitchFamily="34" charset="-122"/>
                <a:ea typeface="微软雅黑 Light" panose="020B0502040204020203" pitchFamily="34" charset="-122"/>
              </a:rPr>
              <a:t> </a:t>
            </a:r>
            <a:r>
              <a:rPr lang="en-US" altLang="zh-CN" dirty="0">
                <a:solidFill>
                  <a:prstClr val="black"/>
                </a:solidFill>
                <a:latin typeface="微软雅黑 Light" panose="020B0502040204020203" pitchFamily="34" charset="-122"/>
                <a:ea typeface="微软雅黑 Light" panose="020B0502040204020203" pitchFamily="34" charset="-122"/>
              </a:rPr>
              <a:t>%% %</a:t>
            </a:r>
            <a:r>
              <a:rPr lang="zh-CN" altLang="en-US" dirty="0">
                <a:solidFill>
                  <a:prstClr val="black"/>
                </a:solidFill>
                <a:latin typeface="微软雅黑 Light" panose="020B0502040204020203" pitchFamily="34" charset="-122"/>
                <a:ea typeface="微软雅黑 Light" panose="020B0502040204020203" pitchFamily="34" charset="-122"/>
              </a:rPr>
              <a:t>号本身</a:t>
            </a:r>
            <a:endParaRPr lang="en-US" altLang="zh-CN" dirty="0">
              <a:solidFill>
                <a:prstClr val="black"/>
              </a:solidFill>
              <a:latin typeface="微软雅黑 Light" panose="020B0502040204020203" pitchFamily="34" charset="-122"/>
              <a:ea typeface="微软雅黑 Light" panose="020B0502040204020203" pitchFamily="34" charset="-122"/>
            </a:endParaRPr>
          </a:p>
        </p:txBody>
      </p:sp>
    </p:spTree>
    <p:extLst>
      <p:ext uri="{BB962C8B-B14F-4D97-AF65-F5344CB8AC3E}">
        <p14:creationId xmlns:p14="http://schemas.microsoft.com/office/powerpoint/2010/main" xmlns="" val="2859380866"/>
      </p:ext>
    </p:extLst>
  </p:cSld>
  <p:clrMapOvr>
    <a:masterClrMapping/>
  </p:clrMapOvr>
  <p:timing>
    <p:tnLst>
      <p:par>
        <p:cTn id="1" dur="indefinite" restart="never" nodeType="tmRoot"/>
      </p:par>
    </p:tnLst>
  </p:timing>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5"/>
          <p:cNvSpPr txBox="1"/>
          <p:nvPr/>
        </p:nvSpPr>
        <p:spPr>
          <a:xfrm>
            <a:off x="911424" y="836712"/>
            <a:ext cx="2664296" cy="400110"/>
          </a:xfrm>
          <a:prstGeom prst="rect">
            <a:avLst/>
          </a:prstGeom>
          <a:noFill/>
        </p:spPr>
        <p:txBody>
          <a:bodyPr wrap="square" rtlCol="0">
            <a:spAutoFit/>
          </a:bodyPr>
          <a:lstStyle/>
          <a:p>
            <a:r>
              <a:rPr lang="zh-CN" altLang="en-US" sz="2000" dirty="0">
                <a:solidFill>
                  <a:prstClr val="white"/>
                </a:solidFill>
                <a:latin typeface="微软雅黑 Light" panose="020B0502040204020203" pitchFamily="34" charset="-122"/>
                <a:ea typeface="微软雅黑 Light" panose="020B0502040204020203" pitchFamily="34" charset="-122"/>
              </a:rPr>
              <a:t>聚类分析</a:t>
            </a:r>
          </a:p>
        </p:txBody>
      </p:sp>
      <p:sp>
        <p:nvSpPr>
          <p:cNvPr id="14" name="矩形 28"/>
          <p:cNvSpPr/>
          <p:nvPr/>
        </p:nvSpPr>
        <p:spPr>
          <a:xfrm>
            <a:off x="-18898" y="671163"/>
            <a:ext cx="510214"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
        <p:nvSpPr>
          <p:cNvPr id="15" name="矩形 4"/>
          <p:cNvSpPr/>
          <p:nvPr/>
        </p:nvSpPr>
        <p:spPr>
          <a:xfrm>
            <a:off x="479375" y="674237"/>
            <a:ext cx="2913305" cy="595228"/>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6" name="文本框 5"/>
          <p:cNvSpPr txBox="1"/>
          <p:nvPr/>
        </p:nvSpPr>
        <p:spPr>
          <a:xfrm>
            <a:off x="953786" y="709485"/>
            <a:ext cx="3414022" cy="523220"/>
          </a:xfrm>
          <a:prstGeom prst="rect">
            <a:avLst/>
          </a:prstGeom>
          <a:noFill/>
        </p:spPr>
        <p:txBody>
          <a:bodyPr wrap="square" rtlCol="0">
            <a:spAutoFit/>
          </a:bodyPr>
          <a:lstStyle/>
          <a:p>
            <a:r>
              <a:rPr lang="en-US" altLang="zh-CN" sz="2800" dirty="0" err="1">
                <a:solidFill>
                  <a:prstClr val="white"/>
                </a:solidFill>
                <a:latin typeface="微软雅黑 Light" panose="020B0502040204020203" pitchFamily="34" charset="-122"/>
                <a:ea typeface="微软雅黑 Light" panose="020B0502040204020203" pitchFamily="34" charset="-122"/>
              </a:rPr>
              <a:t>datetime</a:t>
            </a:r>
            <a:r>
              <a:rPr lang="zh-CN" altLang="en-US" sz="2800" dirty="0">
                <a:solidFill>
                  <a:prstClr val="white"/>
                </a:solidFill>
                <a:latin typeface="微软雅黑 Light" panose="020B0502040204020203" pitchFamily="34" charset="-122"/>
                <a:ea typeface="微软雅黑 Light" panose="020B0502040204020203" pitchFamily="34" charset="-122"/>
              </a:rPr>
              <a:t>模块</a:t>
            </a:r>
          </a:p>
        </p:txBody>
      </p:sp>
      <p:sp>
        <p:nvSpPr>
          <p:cNvPr id="17" name="Freeform 83"/>
          <p:cNvSpPr>
            <a:spLocks noChangeArrowheads="1"/>
          </p:cNvSpPr>
          <p:nvPr/>
        </p:nvSpPr>
        <p:spPr bwMode="auto">
          <a:xfrm>
            <a:off x="92209" y="826314"/>
            <a:ext cx="288000" cy="288000"/>
          </a:xfrm>
          <a:custGeom>
            <a:avLst/>
            <a:gdLst>
              <a:gd name="T0" fmla="*/ 38764526 w 602"/>
              <a:gd name="T1" fmla="*/ 78442719 h 602"/>
              <a:gd name="T2" fmla="*/ 38764526 w 602"/>
              <a:gd name="T3" fmla="*/ 78442719 h 602"/>
              <a:gd name="T4" fmla="*/ 0 w 602"/>
              <a:gd name="T5" fmla="*/ 38764526 h 602"/>
              <a:gd name="T6" fmla="*/ 38764526 w 602"/>
              <a:gd name="T7" fmla="*/ 0 h 602"/>
              <a:gd name="T8" fmla="*/ 78442719 w 602"/>
              <a:gd name="T9" fmla="*/ 38764526 h 602"/>
              <a:gd name="T10" fmla="*/ 38764526 w 602"/>
              <a:gd name="T11" fmla="*/ 78442719 h 602"/>
              <a:gd name="T12" fmla="*/ 61866665 w 602"/>
              <a:gd name="T13" fmla="*/ 16576054 h 602"/>
              <a:gd name="T14" fmla="*/ 61866665 w 602"/>
              <a:gd name="T15" fmla="*/ 16576054 h 602"/>
              <a:gd name="T16" fmla="*/ 38764526 w 602"/>
              <a:gd name="T17" fmla="*/ 38764526 h 602"/>
              <a:gd name="T18" fmla="*/ 38764526 w 602"/>
              <a:gd name="T19" fmla="*/ 7308970 h 602"/>
              <a:gd name="T20" fmla="*/ 7439751 w 602"/>
              <a:gd name="T21" fmla="*/ 38764526 h 602"/>
              <a:gd name="T22" fmla="*/ 38764526 w 602"/>
              <a:gd name="T23" fmla="*/ 71002968 h 602"/>
              <a:gd name="T24" fmla="*/ 71002968 w 602"/>
              <a:gd name="T25" fmla="*/ 38764526 h 602"/>
              <a:gd name="T26" fmla="*/ 61866665 w 602"/>
              <a:gd name="T27" fmla="*/ 16576054 h 60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02" h="602">
                <a:moveTo>
                  <a:pt x="297" y="601"/>
                </a:moveTo>
                <a:lnTo>
                  <a:pt x="297" y="601"/>
                </a:lnTo>
                <a:cubicBezTo>
                  <a:pt x="135" y="601"/>
                  <a:pt x="0" y="466"/>
                  <a:pt x="0" y="297"/>
                </a:cubicBezTo>
                <a:cubicBezTo>
                  <a:pt x="0" y="134"/>
                  <a:pt x="135" y="0"/>
                  <a:pt x="297" y="0"/>
                </a:cubicBezTo>
                <a:cubicBezTo>
                  <a:pt x="467" y="0"/>
                  <a:pt x="601" y="134"/>
                  <a:pt x="601" y="297"/>
                </a:cubicBezTo>
                <a:cubicBezTo>
                  <a:pt x="601" y="466"/>
                  <a:pt x="467" y="601"/>
                  <a:pt x="297" y="601"/>
                </a:cubicBezTo>
                <a:close/>
                <a:moveTo>
                  <a:pt x="474" y="127"/>
                </a:moveTo>
                <a:lnTo>
                  <a:pt x="474" y="127"/>
                </a:lnTo>
                <a:cubicBezTo>
                  <a:pt x="297" y="297"/>
                  <a:pt x="297" y="297"/>
                  <a:pt x="297" y="297"/>
                </a:cubicBezTo>
                <a:cubicBezTo>
                  <a:pt x="297" y="56"/>
                  <a:pt x="297" y="56"/>
                  <a:pt x="297" y="56"/>
                </a:cubicBezTo>
                <a:cubicBezTo>
                  <a:pt x="163" y="56"/>
                  <a:pt x="57" y="162"/>
                  <a:pt x="57" y="297"/>
                </a:cubicBezTo>
                <a:cubicBezTo>
                  <a:pt x="57" y="431"/>
                  <a:pt x="163" y="544"/>
                  <a:pt x="297" y="544"/>
                </a:cubicBezTo>
                <a:cubicBezTo>
                  <a:pt x="431" y="544"/>
                  <a:pt x="544" y="431"/>
                  <a:pt x="544" y="297"/>
                </a:cubicBezTo>
                <a:cubicBezTo>
                  <a:pt x="544" y="233"/>
                  <a:pt x="516" y="169"/>
                  <a:pt x="474" y="127"/>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solidFill>
                <a:prstClr val="black"/>
              </a:solidFill>
            </a:endParaRPr>
          </a:p>
        </p:txBody>
      </p:sp>
      <p:sp>
        <p:nvSpPr>
          <p:cNvPr id="18" name="TextBox 17"/>
          <p:cNvSpPr txBox="1"/>
          <p:nvPr/>
        </p:nvSpPr>
        <p:spPr>
          <a:xfrm>
            <a:off x="491316" y="1560658"/>
            <a:ext cx="9933666" cy="578941"/>
          </a:xfrm>
          <a:prstGeom prst="rect">
            <a:avLst/>
          </a:prstGeom>
          <a:noFill/>
        </p:spPr>
        <p:txBody>
          <a:bodyPr wrap="square" rtlCol="0">
            <a:spAutoFit/>
          </a:bodyPr>
          <a:lstStyle/>
          <a:p>
            <a:pPr marL="342900" indent="-342900">
              <a:lnSpc>
                <a:spcPct val="150000"/>
              </a:lnSpc>
              <a:buClr>
                <a:srgbClr val="3BBC5D"/>
              </a:buClr>
              <a:buFont typeface="Wingdings" panose="05000000000000000000" pitchFamily="2" charset="2"/>
              <a:buChar char="l"/>
            </a:pPr>
            <a:r>
              <a:rPr lang="zh-CN" altLang="en-US" sz="2400" dirty="0" smtClean="0">
                <a:solidFill>
                  <a:prstClr val="black"/>
                </a:solidFill>
                <a:latin typeface="微软雅黑 Light" panose="020B0502040204020203" pitchFamily="34" charset="-122"/>
                <a:ea typeface="微软雅黑 Light" panose="020B0502040204020203" pitchFamily="34" charset="-122"/>
              </a:rPr>
              <a:t>转为</a:t>
            </a:r>
            <a:r>
              <a:rPr lang="en-US" altLang="zh-CN" sz="2400" dirty="0" err="1" smtClean="0">
                <a:solidFill>
                  <a:prstClr val="black"/>
                </a:solidFill>
                <a:latin typeface="Monaco"/>
                <a:ea typeface="微软雅黑 Light" panose="020B0502040204020203" pitchFamily="34" charset="-122"/>
              </a:rPr>
              <a:t>datetime</a:t>
            </a:r>
            <a:r>
              <a:rPr lang="zh-CN" altLang="en-US" sz="2400" dirty="0" smtClean="0">
                <a:solidFill>
                  <a:prstClr val="black"/>
                </a:solidFill>
                <a:latin typeface="微软雅黑 Light" panose="020B0502040204020203" pitchFamily="34" charset="-122"/>
                <a:ea typeface="微软雅黑 Light" panose="020B0502040204020203" pitchFamily="34" charset="-122"/>
              </a:rPr>
              <a:t>类型 </a:t>
            </a:r>
            <a:endParaRPr lang="en-US" altLang="zh-CN" sz="2400" dirty="0">
              <a:solidFill>
                <a:prstClr val="black"/>
              </a:solidFill>
              <a:latin typeface="微软雅黑 Light" panose="020B0502040204020203" pitchFamily="34" charset="-122"/>
              <a:ea typeface="微软雅黑 Light" panose="020B0502040204020203" pitchFamily="34" charset="-122"/>
            </a:endParaRPr>
          </a:p>
        </p:txBody>
      </p:sp>
      <p:pic>
        <p:nvPicPr>
          <p:cNvPr id="2" name="图片 1"/>
          <p:cNvPicPr>
            <a:picLocks noChangeAspect="1"/>
          </p:cNvPicPr>
          <p:nvPr/>
        </p:nvPicPr>
        <p:blipFill>
          <a:blip r:embed="rId3">
            <a:extLst>
              <a:ext uri="{BEBA8EAE-BF5A-486C-A8C5-ECC9F3942E4B}">
                <a14:imgProps xmlns:a14="http://schemas.microsoft.com/office/drawing/2010/main" xmlns="">
                  <a14:imgLayer r:embed="rId4">
                    <a14:imgEffect>
                      <a14:sharpenSoften amount="50000"/>
                    </a14:imgEffect>
                  </a14:imgLayer>
                </a14:imgProps>
              </a:ext>
            </a:extLst>
          </a:blip>
          <a:stretch>
            <a:fillRect/>
          </a:stretch>
        </p:blipFill>
        <p:spPr>
          <a:xfrm>
            <a:off x="479375" y="2463435"/>
            <a:ext cx="11239680" cy="3618710"/>
          </a:xfrm>
          <a:prstGeom prst="rect">
            <a:avLst/>
          </a:prstGeom>
        </p:spPr>
      </p:pic>
      <p:sp>
        <p:nvSpPr>
          <p:cNvPr id="3" name="文本框 2"/>
          <p:cNvSpPr txBox="1"/>
          <p:nvPr/>
        </p:nvSpPr>
        <p:spPr>
          <a:xfrm>
            <a:off x="4267200" y="3089564"/>
            <a:ext cx="5888182" cy="646331"/>
          </a:xfrm>
          <a:prstGeom prst="rect">
            <a:avLst/>
          </a:prstGeom>
          <a:noFill/>
        </p:spPr>
        <p:txBody>
          <a:bodyPr wrap="square" rtlCol="0">
            <a:spAutoFit/>
          </a:bodyPr>
          <a:lstStyle/>
          <a:p>
            <a:r>
              <a:rPr lang="zh-CN" altLang="en-US" dirty="0" smtClean="0"/>
              <a:t>四位年，两位的月份，两位日期，中间用“</a:t>
            </a:r>
            <a:r>
              <a:rPr lang="en-US" altLang="zh-CN" dirty="0" smtClean="0"/>
              <a:t>\</a:t>
            </a:r>
            <a:r>
              <a:rPr lang="zh-CN" altLang="en-US" dirty="0" smtClean="0"/>
              <a:t>”分隔</a:t>
            </a:r>
            <a:endParaRPr lang="en-US" altLang="zh-CN" dirty="0" smtClean="0"/>
          </a:p>
          <a:p>
            <a:r>
              <a:rPr lang="zh-CN" altLang="en-US" dirty="0" smtClean="0"/>
              <a:t>所以采用</a:t>
            </a:r>
            <a:r>
              <a:rPr lang="en-US" altLang="zh-CN" dirty="0" smtClean="0"/>
              <a:t>format1</a:t>
            </a:r>
            <a:r>
              <a:rPr lang="zh-CN" altLang="en-US" dirty="0" smtClean="0"/>
              <a:t> </a:t>
            </a:r>
            <a:r>
              <a:rPr lang="en-US" altLang="zh-CN" dirty="0" smtClean="0"/>
              <a:t>= "%</a:t>
            </a:r>
            <a:r>
              <a:rPr lang="en-US" altLang="zh-CN" dirty="0"/>
              <a:t>Y/%m/%d"</a:t>
            </a:r>
            <a:endParaRPr lang="zh-CN" altLang="en-US" dirty="0"/>
          </a:p>
        </p:txBody>
      </p:sp>
    </p:spTree>
    <p:extLst>
      <p:ext uri="{BB962C8B-B14F-4D97-AF65-F5344CB8AC3E}">
        <p14:creationId xmlns:p14="http://schemas.microsoft.com/office/powerpoint/2010/main" xmlns="" val="698200829"/>
      </p:ext>
    </p:extLst>
  </p:cSld>
  <p:clrMapOvr>
    <a:masterClrMapping/>
  </p:clrMapOvr>
  <p:timing>
    <p:tnLst>
      <p:par>
        <p:cTn id="1" dur="indefinite" restart="never" nodeType="tmRoot"/>
      </p:par>
    </p:tnLst>
  </p:timing>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extLst>
              <a:ext uri="{BEBA8EAE-BF5A-486C-A8C5-ECC9F3942E4B}">
                <a14:imgProps xmlns:a14="http://schemas.microsoft.com/office/drawing/2010/main" xmlns="">
                  <a14:imgLayer r:embed="rId4">
                    <a14:imgEffect>
                      <a14:sharpenSoften amount="50000"/>
                    </a14:imgEffect>
                  </a14:imgLayer>
                </a14:imgProps>
              </a:ext>
            </a:extLst>
          </a:blip>
          <a:stretch>
            <a:fillRect/>
          </a:stretch>
        </p:blipFill>
        <p:spPr>
          <a:xfrm>
            <a:off x="491316" y="2289463"/>
            <a:ext cx="10957986" cy="3543301"/>
          </a:xfrm>
          <a:prstGeom prst="rect">
            <a:avLst/>
          </a:prstGeom>
        </p:spPr>
      </p:pic>
      <p:sp>
        <p:nvSpPr>
          <p:cNvPr id="10" name="文本框 5"/>
          <p:cNvSpPr txBox="1"/>
          <p:nvPr/>
        </p:nvSpPr>
        <p:spPr>
          <a:xfrm>
            <a:off x="911424" y="836712"/>
            <a:ext cx="2664296" cy="400110"/>
          </a:xfrm>
          <a:prstGeom prst="rect">
            <a:avLst/>
          </a:prstGeom>
          <a:noFill/>
        </p:spPr>
        <p:txBody>
          <a:bodyPr wrap="square" rtlCol="0">
            <a:spAutoFit/>
          </a:bodyPr>
          <a:lstStyle/>
          <a:p>
            <a:r>
              <a:rPr lang="zh-CN" altLang="en-US" sz="2000" dirty="0">
                <a:solidFill>
                  <a:prstClr val="white"/>
                </a:solidFill>
                <a:latin typeface="微软雅黑 Light" panose="020B0502040204020203" pitchFamily="34" charset="-122"/>
                <a:ea typeface="微软雅黑 Light" panose="020B0502040204020203" pitchFamily="34" charset="-122"/>
              </a:rPr>
              <a:t>聚类分析</a:t>
            </a:r>
          </a:p>
        </p:txBody>
      </p:sp>
      <p:sp>
        <p:nvSpPr>
          <p:cNvPr id="14" name="矩形 28"/>
          <p:cNvSpPr/>
          <p:nvPr/>
        </p:nvSpPr>
        <p:spPr>
          <a:xfrm>
            <a:off x="-18898" y="671163"/>
            <a:ext cx="510214"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
        <p:nvSpPr>
          <p:cNvPr id="15" name="矩形 4"/>
          <p:cNvSpPr/>
          <p:nvPr/>
        </p:nvSpPr>
        <p:spPr>
          <a:xfrm>
            <a:off x="479375" y="674237"/>
            <a:ext cx="2913305" cy="595228"/>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6" name="文本框 5"/>
          <p:cNvSpPr txBox="1"/>
          <p:nvPr/>
        </p:nvSpPr>
        <p:spPr>
          <a:xfrm>
            <a:off x="953786" y="709485"/>
            <a:ext cx="3414022" cy="523220"/>
          </a:xfrm>
          <a:prstGeom prst="rect">
            <a:avLst/>
          </a:prstGeom>
          <a:noFill/>
        </p:spPr>
        <p:txBody>
          <a:bodyPr wrap="square" rtlCol="0">
            <a:spAutoFit/>
          </a:bodyPr>
          <a:lstStyle/>
          <a:p>
            <a:r>
              <a:rPr lang="en-US" altLang="zh-CN" sz="2800" dirty="0" err="1">
                <a:solidFill>
                  <a:prstClr val="white"/>
                </a:solidFill>
                <a:latin typeface="微软雅黑 Light" panose="020B0502040204020203" pitchFamily="34" charset="-122"/>
                <a:ea typeface="微软雅黑 Light" panose="020B0502040204020203" pitchFamily="34" charset="-122"/>
              </a:rPr>
              <a:t>datetime</a:t>
            </a:r>
            <a:r>
              <a:rPr lang="zh-CN" altLang="en-US" sz="2800" dirty="0">
                <a:solidFill>
                  <a:prstClr val="white"/>
                </a:solidFill>
                <a:latin typeface="微软雅黑 Light" panose="020B0502040204020203" pitchFamily="34" charset="-122"/>
                <a:ea typeface="微软雅黑 Light" panose="020B0502040204020203" pitchFamily="34" charset="-122"/>
              </a:rPr>
              <a:t>模块</a:t>
            </a:r>
          </a:p>
        </p:txBody>
      </p:sp>
      <p:sp>
        <p:nvSpPr>
          <p:cNvPr id="17" name="Freeform 83"/>
          <p:cNvSpPr>
            <a:spLocks noChangeArrowheads="1"/>
          </p:cNvSpPr>
          <p:nvPr/>
        </p:nvSpPr>
        <p:spPr bwMode="auto">
          <a:xfrm>
            <a:off x="92209" y="826314"/>
            <a:ext cx="288000" cy="288000"/>
          </a:xfrm>
          <a:custGeom>
            <a:avLst/>
            <a:gdLst>
              <a:gd name="T0" fmla="*/ 38764526 w 602"/>
              <a:gd name="T1" fmla="*/ 78442719 h 602"/>
              <a:gd name="T2" fmla="*/ 38764526 w 602"/>
              <a:gd name="T3" fmla="*/ 78442719 h 602"/>
              <a:gd name="T4" fmla="*/ 0 w 602"/>
              <a:gd name="T5" fmla="*/ 38764526 h 602"/>
              <a:gd name="T6" fmla="*/ 38764526 w 602"/>
              <a:gd name="T7" fmla="*/ 0 h 602"/>
              <a:gd name="T8" fmla="*/ 78442719 w 602"/>
              <a:gd name="T9" fmla="*/ 38764526 h 602"/>
              <a:gd name="T10" fmla="*/ 38764526 w 602"/>
              <a:gd name="T11" fmla="*/ 78442719 h 602"/>
              <a:gd name="T12" fmla="*/ 61866665 w 602"/>
              <a:gd name="T13" fmla="*/ 16576054 h 602"/>
              <a:gd name="T14" fmla="*/ 61866665 w 602"/>
              <a:gd name="T15" fmla="*/ 16576054 h 602"/>
              <a:gd name="T16" fmla="*/ 38764526 w 602"/>
              <a:gd name="T17" fmla="*/ 38764526 h 602"/>
              <a:gd name="T18" fmla="*/ 38764526 w 602"/>
              <a:gd name="T19" fmla="*/ 7308970 h 602"/>
              <a:gd name="T20" fmla="*/ 7439751 w 602"/>
              <a:gd name="T21" fmla="*/ 38764526 h 602"/>
              <a:gd name="T22" fmla="*/ 38764526 w 602"/>
              <a:gd name="T23" fmla="*/ 71002968 h 602"/>
              <a:gd name="T24" fmla="*/ 71002968 w 602"/>
              <a:gd name="T25" fmla="*/ 38764526 h 602"/>
              <a:gd name="T26" fmla="*/ 61866665 w 602"/>
              <a:gd name="T27" fmla="*/ 16576054 h 60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02" h="602">
                <a:moveTo>
                  <a:pt x="297" y="601"/>
                </a:moveTo>
                <a:lnTo>
                  <a:pt x="297" y="601"/>
                </a:lnTo>
                <a:cubicBezTo>
                  <a:pt x="135" y="601"/>
                  <a:pt x="0" y="466"/>
                  <a:pt x="0" y="297"/>
                </a:cubicBezTo>
                <a:cubicBezTo>
                  <a:pt x="0" y="134"/>
                  <a:pt x="135" y="0"/>
                  <a:pt x="297" y="0"/>
                </a:cubicBezTo>
                <a:cubicBezTo>
                  <a:pt x="467" y="0"/>
                  <a:pt x="601" y="134"/>
                  <a:pt x="601" y="297"/>
                </a:cubicBezTo>
                <a:cubicBezTo>
                  <a:pt x="601" y="466"/>
                  <a:pt x="467" y="601"/>
                  <a:pt x="297" y="601"/>
                </a:cubicBezTo>
                <a:close/>
                <a:moveTo>
                  <a:pt x="474" y="127"/>
                </a:moveTo>
                <a:lnTo>
                  <a:pt x="474" y="127"/>
                </a:lnTo>
                <a:cubicBezTo>
                  <a:pt x="297" y="297"/>
                  <a:pt x="297" y="297"/>
                  <a:pt x="297" y="297"/>
                </a:cubicBezTo>
                <a:cubicBezTo>
                  <a:pt x="297" y="56"/>
                  <a:pt x="297" y="56"/>
                  <a:pt x="297" y="56"/>
                </a:cubicBezTo>
                <a:cubicBezTo>
                  <a:pt x="163" y="56"/>
                  <a:pt x="57" y="162"/>
                  <a:pt x="57" y="297"/>
                </a:cubicBezTo>
                <a:cubicBezTo>
                  <a:pt x="57" y="431"/>
                  <a:pt x="163" y="544"/>
                  <a:pt x="297" y="544"/>
                </a:cubicBezTo>
                <a:cubicBezTo>
                  <a:pt x="431" y="544"/>
                  <a:pt x="544" y="431"/>
                  <a:pt x="544" y="297"/>
                </a:cubicBezTo>
                <a:cubicBezTo>
                  <a:pt x="544" y="233"/>
                  <a:pt x="516" y="169"/>
                  <a:pt x="474" y="127"/>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solidFill>
                <a:prstClr val="black"/>
              </a:solidFill>
            </a:endParaRPr>
          </a:p>
        </p:txBody>
      </p:sp>
      <p:sp>
        <p:nvSpPr>
          <p:cNvPr id="18" name="TextBox 17"/>
          <p:cNvSpPr txBox="1"/>
          <p:nvPr/>
        </p:nvSpPr>
        <p:spPr>
          <a:xfrm>
            <a:off x="491316" y="1560658"/>
            <a:ext cx="9933666" cy="578941"/>
          </a:xfrm>
          <a:prstGeom prst="rect">
            <a:avLst/>
          </a:prstGeom>
          <a:noFill/>
        </p:spPr>
        <p:txBody>
          <a:bodyPr wrap="square" rtlCol="0">
            <a:spAutoFit/>
          </a:bodyPr>
          <a:lstStyle/>
          <a:p>
            <a:pPr marL="342900" indent="-342900">
              <a:lnSpc>
                <a:spcPct val="150000"/>
              </a:lnSpc>
              <a:buClr>
                <a:srgbClr val="3BBC5D"/>
              </a:buClr>
              <a:buFont typeface="Wingdings" panose="05000000000000000000" pitchFamily="2" charset="2"/>
              <a:buChar char="l"/>
            </a:pPr>
            <a:r>
              <a:rPr lang="zh-CN" altLang="en-US" sz="2400" dirty="0" smtClean="0">
                <a:solidFill>
                  <a:prstClr val="black"/>
                </a:solidFill>
                <a:latin typeface="微软雅黑 Light" panose="020B0502040204020203" pitchFamily="34" charset="-122"/>
                <a:ea typeface="微软雅黑 Light" panose="020B0502040204020203" pitchFamily="34" charset="-122"/>
              </a:rPr>
              <a:t>转为</a:t>
            </a:r>
            <a:r>
              <a:rPr lang="en-US" altLang="zh-CN" sz="2400" dirty="0" err="1" smtClean="0">
                <a:solidFill>
                  <a:prstClr val="black"/>
                </a:solidFill>
                <a:latin typeface="Monaco"/>
                <a:ea typeface="微软雅黑 Light" panose="020B0502040204020203" pitchFamily="34" charset="-122"/>
              </a:rPr>
              <a:t>datetime</a:t>
            </a:r>
            <a:r>
              <a:rPr lang="zh-CN" altLang="en-US" sz="2400" dirty="0" smtClean="0">
                <a:solidFill>
                  <a:prstClr val="black"/>
                </a:solidFill>
                <a:latin typeface="微软雅黑 Light" panose="020B0502040204020203" pitchFamily="34" charset="-122"/>
                <a:ea typeface="微软雅黑 Light" panose="020B0502040204020203" pitchFamily="34" charset="-122"/>
              </a:rPr>
              <a:t>类型 </a:t>
            </a:r>
            <a:endParaRPr lang="en-US" altLang="zh-CN" sz="2400" dirty="0">
              <a:solidFill>
                <a:prstClr val="black"/>
              </a:solidFill>
              <a:latin typeface="微软雅黑 Light" panose="020B0502040204020203" pitchFamily="34" charset="-122"/>
              <a:ea typeface="微软雅黑 Light" panose="020B0502040204020203" pitchFamily="34" charset="-122"/>
            </a:endParaRPr>
          </a:p>
        </p:txBody>
      </p:sp>
      <p:sp>
        <p:nvSpPr>
          <p:cNvPr id="3" name="文本框 2"/>
          <p:cNvSpPr txBox="1"/>
          <p:nvPr/>
        </p:nvSpPr>
        <p:spPr>
          <a:xfrm>
            <a:off x="5458149" y="2715491"/>
            <a:ext cx="5888182" cy="923330"/>
          </a:xfrm>
          <a:prstGeom prst="rect">
            <a:avLst/>
          </a:prstGeom>
          <a:noFill/>
        </p:spPr>
        <p:txBody>
          <a:bodyPr wrap="square" rtlCol="0">
            <a:spAutoFit/>
          </a:bodyPr>
          <a:lstStyle/>
          <a:p>
            <a:r>
              <a:rPr lang="zh-CN" altLang="en-US" dirty="0" smtClean="0"/>
              <a:t>四位年，两位的月份、日期“</a:t>
            </a:r>
            <a:r>
              <a:rPr lang="en-US" altLang="zh-CN" dirty="0" smtClean="0"/>
              <a:t>-</a:t>
            </a:r>
            <a:r>
              <a:rPr lang="zh-CN" altLang="en-US" dirty="0" smtClean="0"/>
              <a:t>”分隔</a:t>
            </a:r>
            <a:endParaRPr lang="en-US" altLang="zh-CN" dirty="0" smtClean="0"/>
          </a:p>
          <a:p>
            <a:r>
              <a:rPr lang="zh-CN" altLang="en-US" dirty="0"/>
              <a:t>两</a:t>
            </a:r>
            <a:r>
              <a:rPr lang="zh-CN" altLang="en-US" dirty="0" smtClean="0"/>
              <a:t>位的小时、分钟、秒，中间用“</a:t>
            </a:r>
            <a:r>
              <a:rPr lang="en-US" altLang="zh-CN" dirty="0" smtClean="0"/>
              <a:t>:</a:t>
            </a:r>
            <a:r>
              <a:rPr lang="zh-CN" altLang="en-US" dirty="0" smtClean="0"/>
              <a:t>”分隔</a:t>
            </a:r>
            <a:endParaRPr lang="en-US" altLang="zh-CN" dirty="0" smtClean="0"/>
          </a:p>
          <a:p>
            <a:r>
              <a:rPr lang="pt-BR" altLang="zh-CN" dirty="0"/>
              <a:t>format2 = "%Y-%m-%d %H:%M:%S"</a:t>
            </a:r>
            <a:endParaRPr lang="zh-CN" altLang="en-US" dirty="0"/>
          </a:p>
        </p:txBody>
      </p:sp>
    </p:spTree>
    <p:extLst>
      <p:ext uri="{BB962C8B-B14F-4D97-AF65-F5344CB8AC3E}">
        <p14:creationId xmlns:p14="http://schemas.microsoft.com/office/powerpoint/2010/main" xmlns="" val="2887241860"/>
      </p:ext>
    </p:extLst>
  </p:cSld>
  <p:clrMapOvr>
    <a:masterClrMapping/>
  </p:clrMapOvr>
  <p:timing>
    <p:tnLst>
      <p:par>
        <p:cTn id="1" dur="indefinite" restart="never" nodeType="tmRoot"/>
      </p:par>
    </p:tnLst>
  </p:timing>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BEBA8EAE-BF5A-486C-A8C5-ECC9F3942E4B}">
                <a14:imgProps xmlns:a14="http://schemas.microsoft.com/office/drawing/2010/main" xmlns="">
                  <a14:imgLayer r:embed="rId4">
                    <a14:imgEffect>
                      <a14:sharpenSoften amount="50000"/>
                    </a14:imgEffect>
                  </a14:imgLayer>
                </a14:imgProps>
              </a:ext>
            </a:extLst>
          </a:blip>
          <a:stretch>
            <a:fillRect/>
          </a:stretch>
        </p:blipFill>
        <p:spPr>
          <a:xfrm>
            <a:off x="491316" y="2430792"/>
            <a:ext cx="11326745" cy="3679063"/>
          </a:xfrm>
          <a:prstGeom prst="rect">
            <a:avLst/>
          </a:prstGeom>
        </p:spPr>
      </p:pic>
      <p:sp>
        <p:nvSpPr>
          <p:cNvPr id="10" name="文本框 5"/>
          <p:cNvSpPr txBox="1"/>
          <p:nvPr/>
        </p:nvSpPr>
        <p:spPr>
          <a:xfrm>
            <a:off x="911424" y="836712"/>
            <a:ext cx="2664296" cy="400110"/>
          </a:xfrm>
          <a:prstGeom prst="rect">
            <a:avLst/>
          </a:prstGeom>
          <a:noFill/>
        </p:spPr>
        <p:txBody>
          <a:bodyPr wrap="square" rtlCol="0">
            <a:spAutoFit/>
          </a:bodyPr>
          <a:lstStyle/>
          <a:p>
            <a:r>
              <a:rPr lang="zh-CN" altLang="en-US" sz="2000" dirty="0">
                <a:solidFill>
                  <a:prstClr val="white"/>
                </a:solidFill>
                <a:latin typeface="微软雅黑 Light" panose="020B0502040204020203" pitchFamily="34" charset="-122"/>
                <a:ea typeface="微软雅黑 Light" panose="020B0502040204020203" pitchFamily="34" charset="-122"/>
              </a:rPr>
              <a:t>聚类分析</a:t>
            </a:r>
          </a:p>
        </p:txBody>
      </p:sp>
      <p:sp>
        <p:nvSpPr>
          <p:cNvPr id="14" name="矩形 28"/>
          <p:cNvSpPr/>
          <p:nvPr/>
        </p:nvSpPr>
        <p:spPr>
          <a:xfrm>
            <a:off x="-18898" y="671163"/>
            <a:ext cx="510214"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
        <p:nvSpPr>
          <p:cNvPr id="15" name="矩形 4"/>
          <p:cNvSpPr/>
          <p:nvPr/>
        </p:nvSpPr>
        <p:spPr>
          <a:xfrm>
            <a:off x="479375" y="674237"/>
            <a:ext cx="2913305" cy="595228"/>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6" name="文本框 5"/>
          <p:cNvSpPr txBox="1"/>
          <p:nvPr/>
        </p:nvSpPr>
        <p:spPr>
          <a:xfrm>
            <a:off x="953786" y="709485"/>
            <a:ext cx="3414022" cy="523220"/>
          </a:xfrm>
          <a:prstGeom prst="rect">
            <a:avLst/>
          </a:prstGeom>
          <a:noFill/>
        </p:spPr>
        <p:txBody>
          <a:bodyPr wrap="square" rtlCol="0">
            <a:spAutoFit/>
          </a:bodyPr>
          <a:lstStyle/>
          <a:p>
            <a:r>
              <a:rPr lang="en-US" altLang="zh-CN" sz="2800" dirty="0" err="1">
                <a:solidFill>
                  <a:prstClr val="white"/>
                </a:solidFill>
                <a:latin typeface="微软雅黑 Light" panose="020B0502040204020203" pitchFamily="34" charset="-122"/>
                <a:ea typeface="微软雅黑 Light" panose="020B0502040204020203" pitchFamily="34" charset="-122"/>
              </a:rPr>
              <a:t>datetime</a:t>
            </a:r>
            <a:r>
              <a:rPr lang="zh-CN" altLang="en-US" sz="2800" dirty="0">
                <a:solidFill>
                  <a:prstClr val="white"/>
                </a:solidFill>
                <a:latin typeface="微软雅黑 Light" panose="020B0502040204020203" pitchFamily="34" charset="-122"/>
                <a:ea typeface="微软雅黑 Light" panose="020B0502040204020203" pitchFamily="34" charset="-122"/>
              </a:rPr>
              <a:t>模块</a:t>
            </a:r>
          </a:p>
        </p:txBody>
      </p:sp>
      <p:sp>
        <p:nvSpPr>
          <p:cNvPr id="17" name="Freeform 83"/>
          <p:cNvSpPr>
            <a:spLocks noChangeArrowheads="1"/>
          </p:cNvSpPr>
          <p:nvPr/>
        </p:nvSpPr>
        <p:spPr bwMode="auto">
          <a:xfrm>
            <a:off x="92209" y="826314"/>
            <a:ext cx="288000" cy="288000"/>
          </a:xfrm>
          <a:custGeom>
            <a:avLst/>
            <a:gdLst>
              <a:gd name="T0" fmla="*/ 38764526 w 602"/>
              <a:gd name="T1" fmla="*/ 78442719 h 602"/>
              <a:gd name="T2" fmla="*/ 38764526 w 602"/>
              <a:gd name="T3" fmla="*/ 78442719 h 602"/>
              <a:gd name="T4" fmla="*/ 0 w 602"/>
              <a:gd name="T5" fmla="*/ 38764526 h 602"/>
              <a:gd name="T6" fmla="*/ 38764526 w 602"/>
              <a:gd name="T7" fmla="*/ 0 h 602"/>
              <a:gd name="T8" fmla="*/ 78442719 w 602"/>
              <a:gd name="T9" fmla="*/ 38764526 h 602"/>
              <a:gd name="T10" fmla="*/ 38764526 w 602"/>
              <a:gd name="T11" fmla="*/ 78442719 h 602"/>
              <a:gd name="T12" fmla="*/ 61866665 w 602"/>
              <a:gd name="T13" fmla="*/ 16576054 h 602"/>
              <a:gd name="T14" fmla="*/ 61866665 w 602"/>
              <a:gd name="T15" fmla="*/ 16576054 h 602"/>
              <a:gd name="T16" fmla="*/ 38764526 w 602"/>
              <a:gd name="T17" fmla="*/ 38764526 h 602"/>
              <a:gd name="T18" fmla="*/ 38764526 w 602"/>
              <a:gd name="T19" fmla="*/ 7308970 h 602"/>
              <a:gd name="T20" fmla="*/ 7439751 w 602"/>
              <a:gd name="T21" fmla="*/ 38764526 h 602"/>
              <a:gd name="T22" fmla="*/ 38764526 w 602"/>
              <a:gd name="T23" fmla="*/ 71002968 h 602"/>
              <a:gd name="T24" fmla="*/ 71002968 w 602"/>
              <a:gd name="T25" fmla="*/ 38764526 h 602"/>
              <a:gd name="T26" fmla="*/ 61866665 w 602"/>
              <a:gd name="T27" fmla="*/ 16576054 h 60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02" h="602">
                <a:moveTo>
                  <a:pt x="297" y="601"/>
                </a:moveTo>
                <a:lnTo>
                  <a:pt x="297" y="601"/>
                </a:lnTo>
                <a:cubicBezTo>
                  <a:pt x="135" y="601"/>
                  <a:pt x="0" y="466"/>
                  <a:pt x="0" y="297"/>
                </a:cubicBezTo>
                <a:cubicBezTo>
                  <a:pt x="0" y="134"/>
                  <a:pt x="135" y="0"/>
                  <a:pt x="297" y="0"/>
                </a:cubicBezTo>
                <a:cubicBezTo>
                  <a:pt x="467" y="0"/>
                  <a:pt x="601" y="134"/>
                  <a:pt x="601" y="297"/>
                </a:cubicBezTo>
                <a:cubicBezTo>
                  <a:pt x="601" y="466"/>
                  <a:pt x="467" y="601"/>
                  <a:pt x="297" y="601"/>
                </a:cubicBezTo>
                <a:close/>
                <a:moveTo>
                  <a:pt x="474" y="127"/>
                </a:moveTo>
                <a:lnTo>
                  <a:pt x="474" y="127"/>
                </a:lnTo>
                <a:cubicBezTo>
                  <a:pt x="297" y="297"/>
                  <a:pt x="297" y="297"/>
                  <a:pt x="297" y="297"/>
                </a:cubicBezTo>
                <a:cubicBezTo>
                  <a:pt x="297" y="56"/>
                  <a:pt x="297" y="56"/>
                  <a:pt x="297" y="56"/>
                </a:cubicBezTo>
                <a:cubicBezTo>
                  <a:pt x="163" y="56"/>
                  <a:pt x="57" y="162"/>
                  <a:pt x="57" y="297"/>
                </a:cubicBezTo>
                <a:cubicBezTo>
                  <a:pt x="57" y="431"/>
                  <a:pt x="163" y="544"/>
                  <a:pt x="297" y="544"/>
                </a:cubicBezTo>
                <a:cubicBezTo>
                  <a:pt x="431" y="544"/>
                  <a:pt x="544" y="431"/>
                  <a:pt x="544" y="297"/>
                </a:cubicBezTo>
                <a:cubicBezTo>
                  <a:pt x="544" y="233"/>
                  <a:pt x="516" y="169"/>
                  <a:pt x="474" y="127"/>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solidFill>
                <a:prstClr val="black"/>
              </a:solidFill>
            </a:endParaRPr>
          </a:p>
        </p:txBody>
      </p:sp>
      <p:sp>
        <p:nvSpPr>
          <p:cNvPr id="18" name="TextBox 17"/>
          <p:cNvSpPr txBox="1"/>
          <p:nvPr/>
        </p:nvSpPr>
        <p:spPr>
          <a:xfrm>
            <a:off x="491316" y="1560658"/>
            <a:ext cx="9933666" cy="578941"/>
          </a:xfrm>
          <a:prstGeom prst="rect">
            <a:avLst/>
          </a:prstGeom>
          <a:noFill/>
        </p:spPr>
        <p:txBody>
          <a:bodyPr wrap="square" rtlCol="0">
            <a:spAutoFit/>
          </a:bodyPr>
          <a:lstStyle/>
          <a:p>
            <a:pPr marL="342900" indent="-342900">
              <a:lnSpc>
                <a:spcPct val="150000"/>
              </a:lnSpc>
              <a:buClr>
                <a:srgbClr val="3BBC5D"/>
              </a:buClr>
              <a:buFont typeface="Wingdings" panose="05000000000000000000" pitchFamily="2" charset="2"/>
              <a:buChar char="l"/>
            </a:pPr>
            <a:r>
              <a:rPr lang="zh-CN" altLang="en-US" sz="2400" dirty="0" smtClean="0">
                <a:solidFill>
                  <a:prstClr val="black"/>
                </a:solidFill>
                <a:latin typeface="微软雅黑 Light" panose="020B0502040204020203" pitchFamily="34" charset="-122"/>
                <a:ea typeface="微软雅黑 Light" panose="020B0502040204020203" pitchFamily="34" charset="-122"/>
              </a:rPr>
              <a:t>转为</a:t>
            </a:r>
            <a:r>
              <a:rPr lang="en-US" altLang="zh-CN" sz="2400" dirty="0" err="1" smtClean="0">
                <a:solidFill>
                  <a:prstClr val="black"/>
                </a:solidFill>
                <a:latin typeface="Monaco"/>
                <a:ea typeface="微软雅黑 Light" panose="020B0502040204020203" pitchFamily="34" charset="-122"/>
              </a:rPr>
              <a:t>datetime</a:t>
            </a:r>
            <a:r>
              <a:rPr lang="zh-CN" altLang="en-US" sz="2400" dirty="0" smtClean="0">
                <a:solidFill>
                  <a:prstClr val="black"/>
                </a:solidFill>
                <a:latin typeface="微软雅黑 Light" panose="020B0502040204020203" pitchFamily="34" charset="-122"/>
                <a:ea typeface="微软雅黑 Light" panose="020B0502040204020203" pitchFamily="34" charset="-122"/>
              </a:rPr>
              <a:t>类型 </a:t>
            </a:r>
            <a:endParaRPr lang="en-US" altLang="zh-CN" sz="2400" dirty="0">
              <a:solidFill>
                <a:prstClr val="black"/>
              </a:solidFill>
              <a:latin typeface="微软雅黑 Light" panose="020B0502040204020203" pitchFamily="34" charset="-122"/>
              <a:ea typeface="微软雅黑 Light" panose="020B0502040204020203" pitchFamily="34" charset="-122"/>
            </a:endParaRPr>
          </a:p>
        </p:txBody>
      </p:sp>
      <p:sp>
        <p:nvSpPr>
          <p:cNvPr id="3" name="文本框 2"/>
          <p:cNvSpPr txBox="1"/>
          <p:nvPr/>
        </p:nvSpPr>
        <p:spPr>
          <a:xfrm>
            <a:off x="5541276" y="2867891"/>
            <a:ext cx="5888182" cy="923330"/>
          </a:xfrm>
          <a:prstGeom prst="rect">
            <a:avLst/>
          </a:prstGeom>
          <a:noFill/>
        </p:spPr>
        <p:txBody>
          <a:bodyPr wrap="square" rtlCol="0">
            <a:spAutoFit/>
          </a:bodyPr>
          <a:lstStyle/>
          <a:p>
            <a:r>
              <a:rPr lang="zh-CN" altLang="en-US" dirty="0" smtClean="0"/>
              <a:t>和上例相比，没有后面的</a:t>
            </a:r>
            <a:r>
              <a:rPr lang="en-US" altLang="zh-CN" dirty="0" smtClean="0"/>
              <a:t>:</a:t>
            </a:r>
            <a:r>
              <a:rPr lang="zh-CN" altLang="en-US" dirty="0" smtClean="0"/>
              <a:t>秒钟</a:t>
            </a:r>
            <a:endParaRPr lang="en-US" altLang="zh-CN" dirty="0" smtClean="0"/>
          </a:p>
          <a:p>
            <a:r>
              <a:rPr lang="zh-CN" altLang="en-US" dirty="0" smtClean="0"/>
              <a:t>所以</a:t>
            </a:r>
            <a:r>
              <a:rPr lang="en-US" altLang="zh-CN" dirty="0" smtClean="0"/>
              <a:t>format</a:t>
            </a:r>
            <a:r>
              <a:rPr lang="zh-CN" altLang="en-US" dirty="0" smtClean="0"/>
              <a:t>比上例少了后面的</a:t>
            </a:r>
            <a:r>
              <a:rPr lang="en-US" altLang="zh-CN" dirty="0" smtClean="0"/>
              <a:t>”:%S”</a:t>
            </a:r>
          </a:p>
          <a:p>
            <a:r>
              <a:rPr lang="pt-BR" altLang="zh-CN" dirty="0" smtClean="0"/>
              <a:t>format3 </a:t>
            </a:r>
            <a:r>
              <a:rPr lang="pt-BR" altLang="zh-CN" dirty="0"/>
              <a:t>= "%Y-%m-%d %H:%</a:t>
            </a:r>
            <a:r>
              <a:rPr lang="pt-BR" altLang="zh-CN" dirty="0" smtClean="0"/>
              <a:t>M"</a:t>
            </a:r>
            <a:endParaRPr lang="zh-CN" altLang="en-US" dirty="0"/>
          </a:p>
        </p:txBody>
      </p:sp>
    </p:spTree>
    <p:extLst>
      <p:ext uri="{BB962C8B-B14F-4D97-AF65-F5344CB8AC3E}">
        <p14:creationId xmlns:p14="http://schemas.microsoft.com/office/powerpoint/2010/main" xmlns="" val="684572331"/>
      </p:ext>
    </p:extLst>
  </p:cSld>
  <p:clrMapOvr>
    <a:masterClrMapping/>
  </p:clrMapOvr>
  <p:timing>
    <p:tnLst>
      <p:par>
        <p:cTn id="1" dur="indefinite" restart="never" nodeType="tmRoot"/>
      </p:par>
    </p:tnLst>
  </p:timing>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5"/>
          <p:cNvSpPr txBox="1"/>
          <p:nvPr/>
        </p:nvSpPr>
        <p:spPr>
          <a:xfrm>
            <a:off x="911424" y="836712"/>
            <a:ext cx="2664296" cy="400110"/>
          </a:xfrm>
          <a:prstGeom prst="rect">
            <a:avLst/>
          </a:prstGeom>
          <a:noFill/>
        </p:spPr>
        <p:txBody>
          <a:bodyPr wrap="square" rtlCol="0">
            <a:spAutoFit/>
          </a:bodyPr>
          <a:lstStyle/>
          <a:p>
            <a:r>
              <a:rPr lang="zh-CN" altLang="en-US" sz="2000" dirty="0">
                <a:solidFill>
                  <a:prstClr val="white"/>
                </a:solidFill>
                <a:latin typeface="微软雅黑 Light" panose="020B0502040204020203" pitchFamily="34" charset="-122"/>
                <a:ea typeface="微软雅黑 Light" panose="020B0502040204020203" pitchFamily="34" charset="-122"/>
              </a:rPr>
              <a:t>聚类分析</a:t>
            </a:r>
          </a:p>
        </p:txBody>
      </p:sp>
      <p:sp>
        <p:nvSpPr>
          <p:cNvPr id="14" name="矩形 28"/>
          <p:cNvSpPr/>
          <p:nvPr/>
        </p:nvSpPr>
        <p:spPr>
          <a:xfrm>
            <a:off x="-18898" y="671163"/>
            <a:ext cx="510214"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
        <p:nvSpPr>
          <p:cNvPr id="15" name="矩形 4"/>
          <p:cNvSpPr/>
          <p:nvPr/>
        </p:nvSpPr>
        <p:spPr>
          <a:xfrm>
            <a:off x="479375" y="674237"/>
            <a:ext cx="2913305" cy="595228"/>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6" name="文本框 5"/>
          <p:cNvSpPr txBox="1"/>
          <p:nvPr/>
        </p:nvSpPr>
        <p:spPr>
          <a:xfrm>
            <a:off x="953786" y="709485"/>
            <a:ext cx="3414022" cy="523220"/>
          </a:xfrm>
          <a:prstGeom prst="rect">
            <a:avLst/>
          </a:prstGeom>
          <a:noFill/>
        </p:spPr>
        <p:txBody>
          <a:bodyPr wrap="square" rtlCol="0">
            <a:spAutoFit/>
          </a:bodyPr>
          <a:lstStyle/>
          <a:p>
            <a:r>
              <a:rPr lang="en-US" altLang="zh-CN" sz="2800" dirty="0" err="1">
                <a:solidFill>
                  <a:prstClr val="white"/>
                </a:solidFill>
                <a:latin typeface="微软雅黑 Light" panose="020B0502040204020203" pitchFamily="34" charset="-122"/>
                <a:ea typeface="微软雅黑 Light" panose="020B0502040204020203" pitchFamily="34" charset="-122"/>
              </a:rPr>
              <a:t>datetime</a:t>
            </a:r>
            <a:r>
              <a:rPr lang="zh-CN" altLang="en-US" sz="2800" dirty="0">
                <a:solidFill>
                  <a:prstClr val="white"/>
                </a:solidFill>
                <a:latin typeface="微软雅黑 Light" panose="020B0502040204020203" pitchFamily="34" charset="-122"/>
                <a:ea typeface="微软雅黑 Light" panose="020B0502040204020203" pitchFamily="34" charset="-122"/>
              </a:rPr>
              <a:t>模块</a:t>
            </a:r>
          </a:p>
        </p:txBody>
      </p:sp>
      <p:sp>
        <p:nvSpPr>
          <p:cNvPr id="17" name="Freeform 83"/>
          <p:cNvSpPr>
            <a:spLocks noChangeArrowheads="1"/>
          </p:cNvSpPr>
          <p:nvPr/>
        </p:nvSpPr>
        <p:spPr bwMode="auto">
          <a:xfrm>
            <a:off x="92209" y="826314"/>
            <a:ext cx="288000" cy="288000"/>
          </a:xfrm>
          <a:custGeom>
            <a:avLst/>
            <a:gdLst>
              <a:gd name="T0" fmla="*/ 38764526 w 602"/>
              <a:gd name="T1" fmla="*/ 78442719 h 602"/>
              <a:gd name="T2" fmla="*/ 38764526 w 602"/>
              <a:gd name="T3" fmla="*/ 78442719 h 602"/>
              <a:gd name="T4" fmla="*/ 0 w 602"/>
              <a:gd name="T5" fmla="*/ 38764526 h 602"/>
              <a:gd name="T6" fmla="*/ 38764526 w 602"/>
              <a:gd name="T7" fmla="*/ 0 h 602"/>
              <a:gd name="T8" fmla="*/ 78442719 w 602"/>
              <a:gd name="T9" fmla="*/ 38764526 h 602"/>
              <a:gd name="T10" fmla="*/ 38764526 w 602"/>
              <a:gd name="T11" fmla="*/ 78442719 h 602"/>
              <a:gd name="T12" fmla="*/ 61866665 w 602"/>
              <a:gd name="T13" fmla="*/ 16576054 h 602"/>
              <a:gd name="T14" fmla="*/ 61866665 w 602"/>
              <a:gd name="T15" fmla="*/ 16576054 h 602"/>
              <a:gd name="T16" fmla="*/ 38764526 w 602"/>
              <a:gd name="T17" fmla="*/ 38764526 h 602"/>
              <a:gd name="T18" fmla="*/ 38764526 w 602"/>
              <a:gd name="T19" fmla="*/ 7308970 h 602"/>
              <a:gd name="T20" fmla="*/ 7439751 w 602"/>
              <a:gd name="T21" fmla="*/ 38764526 h 602"/>
              <a:gd name="T22" fmla="*/ 38764526 w 602"/>
              <a:gd name="T23" fmla="*/ 71002968 h 602"/>
              <a:gd name="T24" fmla="*/ 71002968 w 602"/>
              <a:gd name="T25" fmla="*/ 38764526 h 602"/>
              <a:gd name="T26" fmla="*/ 61866665 w 602"/>
              <a:gd name="T27" fmla="*/ 16576054 h 60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02" h="602">
                <a:moveTo>
                  <a:pt x="297" y="601"/>
                </a:moveTo>
                <a:lnTo>
                  <a:pt x="297" y="601"/>
                </a:lnTo>
                <a:cubicBezTo>
                  <a:pt x="135" y="601"/>
                  <a:pt x="0" y="466"/>
                  <a:pt x="0" y="297"/>
                </a:cubicBezTo>
                <a:cubicBezTo>
                  <a:pt x="0" y="134"/>
                  <a:pt x="135" y="0"/>
                  <a:pt x="297" y="0"/>
                </a:cubicBezTo>
                <a:cubicBezTo>
                  <a:pt x="467" y="0"/>
                  <a:pt x="601" y="134"/>
                  <a:pt x="601" y="297"/>
                </a:cubicBezTo>
                <a:cubicBezTo>
                  <a:pt x="601" y="466"/>
                  <a:pt x="467" y="601"/>
                  <a:pt x="297" y="601"/>
                </a:cubicBezTo>
                <a:close/>
                <a:moveTo>
                  <a:pt x="474" y="127"/>
                </a:moveTo>
                <a:lnTo>
                  <a:pt x="474" y="127"/>
                </a:lnTo>
                <a:cubicBezTo>
                  <a:pt x="297" y="297"/>
                  <a:pt x="297" y="297"/>
                  <a:pt x="297" y="297"/>
                </a:cubicBezTo>
                <a:cubicBezTo>
                  <a:pt x="297" y="56"/>
                  <a:pt x="297" y="56"/>
                  <a:pt x="297" y="56"/>
                </a:cubicBezTo>
                <a:cubicBezTo>
                  <a:pt x="163" y="56"/>
                  <a:pt x="57" y="162"/>
                  <a:pt x="57" y="297"/>
                </a:cubicBezTo>
                <a:cubicBezTo>
                  <a:pt x="57" y="431"/>
                  <a:pt x="163" y="544"/>
                  <a:pt x="297" y="544"/>
                </a:cubicBezTo>
                <a:cubicBezTo>
                  <a:pt x="431" y="544"/>
                  <a:pt x="544" y="431"/>
                  <a:pt x="544" y="297"/>
                </a:cubicBezTo>
                <a:cubicBezTo>
                  <a:pt x="544" y="233"/>
                  <a:pt x="516" y="169"/>
                  <a:pt x="474" y="127"/>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solidFill>
                <a:prstClr val="black"/>
              </a:solidFill>
            </a:endParaRPr>
          </a:p>
        </p:txBody>
      </p:sp>
      <p:sp>
        <p:nvSpPr>
          <p:cNvPr id="4" name="矩形 3"/>
          <p:cNvSpPr/>
          <p:nvPr/>
        </p:nvSpPr>
        <p:spPr>
          <a:xfrm>
            <a:off x="703606" y="1753963"/>
            <a:ext cx="9513558" cy="578941"/>
          </a:xfrm>
          <a:prstGeom prst="rect">
            <a:avLst/>
          </a:prstGeom>
        </p:spPr>
        <p:txBody>
          <a:bodyPr wrap="square">
            <a:spAutoFit/>
          </a:bodyPr>
          <a:lstStyle/>
          <a:p>
            <a:pPr>
              <a:lnSpc>
                <a:spcPct val="150000"/>
              </a:lnSpc>
            </a:pPr>
            <a:r>
              <a:rPr lang="zh-CN" altLang="en-US" sz="2400" dirty="0" smtClean="0">
                <a:solidFill>
                  <a:prstClr val="black"/>
                </a:solidFill>
                <a:latin typeface="微软雅黑 Light" panose="020B0502040204020203" pitchFamily="34" charset="-122"/>
                <a:ea typeface="微软雅黑 Light" panose="020B0502040204020203" pitchFamily="34" charset="-122"/>
              </a:rPr>
              <a:t>我们把一个</a:t>
            </a:r>
            <a:r>
              <a:rPr lang="en-US" altLang="zh-CN" sz="2400" dirty="0" err="1" smtClean="0">
                <a:solidFill>
                  <a:prstClr val="black"/>
                </a:solidFill>
                <a:latin typeface="微软雅黑 Light" panose="020B0502040204020203" pitchFamily="34" charset="-122"/>
                <a:ea typeface="微软雅黑 Light" panose="020B0502040204020203" pitchFamily="34" charset="-122"/>
              </a:rPr>
              <a:t>str</a:t>
            </a:r>
            <a:r>
              <a:rPr lang="zh-CN" altLang="en-US" sz="2400" dirty="0" smtClean="0">
                <a:solidFill>
                  <a:prstClr val="black"/>
                </a:solidFill>
                <a:latin typeface="微软雅黑 Light" panose="020B0502040204020203" pitchFamily="34" charset="-122"/>
                <a:ea typeface="微软雅黑 Light" panose="020B0502040204020203" pitchFamily="34" charset="-122"/>
              </a:rPr>
              <a:t>转换为一个</a:t>
            </a:r>
            <a:r>
              <a:rPr lang="en-US" altLang="zh-CN" sz="2400" dirty="0" err="1" smtClean="0">
                <a:solidFill>
                  <a:prstClr val="black"/>
                </a:solidFill>
                <a:latin typeface="微软雅黑 Light" panose="020B0502040204020203" pitchFamily="34" charset="-122"/>
                <a:ea typeface="微软雅黑 Light" panose="020B0502040204020203" pitchFamily="34" charset="-122"/>
              </a:rPr>
              <a:t>datetime</a:t>
            </a:r>
            <a:r>
              <a:rPr lang="zh-CN" altLang="en-US" sz="2400" dirty="0" smtClean="0">
                <a:solidFill>
                  <a:prstClr val="black"/>
                </a:solidFill>
                <a:latin typeface="微软雅黑 Light" panose="020B0502040204020203" pitchFamily="34" charset="-122"/>
                <a:ea typeface="微软雅黑 Light" panose="020B0502040204020203" pitchFamily="34" charset="-122"/>
              </a:rPr>
              <a:t>类之后，就可以开始使用这个类</a:t>
            </a:r>
            <a:endParaRPr lang="zh-CN" altLang="en-US" sz="2400" dirty="0">
              <a:solidFill>
                <a:prstClr val="black"/>
              </a:solidFill>
              <a:latin typeface="微软雅黑 Light" panose="020B0502040204020203" pitchFamily="34" charset="-122"/>
              <a:ea typeface="微软雅黑 Light" panose="020B0502040204020203" pitchFamily="34" charset="-122"/>
            </a:endParaRPr>
          </a:p>
        </p:txBody>
      </p:sp>
      <p:pic>
        <p:nvPicPr>
          <p:cNvPr id="2" name="图片 1"/>
          <p:cNvPicPr>
            <a:picLocks noChangeAspect="1"/>
          </p:cNvPicPr>
          <p:nvPr/>
        </p:nvPicPr>
        <p:blipFill>
          <a:blip r:embed="rId3">
            <a:extLst>
              <a:ext uri="{BEBA8EAE-BF5A-486C-A8C5-ECC9F3942E4B}">
                <a14:imgProps xmlns:a14="http://schemas.microsoft.com/office/drawing/2010/main" xmlns="">
                  <a14:imgLayer r:embed="rId4">
                    <a14:imgEffect>
                      <a14:sharpenSoften amount="50000"/>
                    </a14:imgEffect>
                  </a14:imgLayer>
                </a14:imgProps>
              </a:ext>
            </a:extLst>
          </a:blip>
          <a:stretch>
            <a:fillRect/>
          </a:stretch>
        </p:blipFill>
        <p:spPr>
          <a:xfrm>
            <a:off x="491316" y="2495798"/>
            <a:ext cx="10049934" cy="3198419"/>
          </a:xfrm>
          <a:prstGeom prst="rect">
            <a:avLst/>
          </a:prstGeom>
        </p:spPr>
      </p:pic>
      <p:sp>
        <p:nvSpPr>
          <p:cNvPr id="3" name="文本框 2"/>
          <p:cNvSpPr txBox="1"/>
          <p:nvPr/>
        </p:nvSpPr>
        <p:spPr>
          <a:xfrm>
            <a:off x="6511635" y="2817402"/>
            <a:ext cx="5056909" cy="1938992"/>
          </a:xfrm>
          <a:prstGeom prst="rect">
            <a:avLst/>
          </a:prstGeom>
          <a:noFill/>
        </p:spPr>
        <p:txBody>
          <a:bodyPr wrap="square" rtlCol="0">
            <a:spAutoFit/>
          </a:bodyPr>
          <a:lstStyle/>
          <a:p>
            <a:r>
              <a:rPr lang="zh-CN" altLang="en-US" sz="2400" dirty="0" smtClean="0"/>
              <a:t>例如用左边的方法可以判断时间是处于哪一年。</a:t>
            </a:r>
            <a:endParaRPr lang="en-US" altLang="zh-CN" sz="2400" dirty="0" smtClean="0"/>
          </a:p>
          <a:p>
            <a:r>
              <a:rPr lang="zh-CN" altLang="en-US" sz="2400" dirty="0" smtClean="0"/>
              <a:t>利用这个属性，我们可以对日期数据进行批量的处理，例如把同一年的所有数据都挑出来。</a:t>
            </a:r>
            <a:endParaRPr lang="zh-CN" altLang="en-US" sz="2400" dirty="0"/>
          </a:p>
        </p:txBody>
      </p:sp>
    </p:spTree>
    <p:extLst>
      <p:ext uri="{BB962C8B-B14F-4D97-AF65-F5344CB8AC3E}">
        <p14:creationId xmlns:p14="http://schemas.microsoft.com/office/powerpoint/2010/main" xmlns="" val="2396079533"/>
      </p:ext>
    </p:extLst>
  </p:cSld>
  <p:clrMapOvr>
    <a:masterClrMapping/>
  </p:clrMapOvr>
  <p:timing>
    <p:tnLst>
      <p:par>
        <p:cTn id="1" dur="indefinite" restart="never" nodeType="tmRoot"/>
      </p:par>
    </p:tnLst>
  </p:timing>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5"/>
          <p:cNvSpPr txBox="1"/>
          <p:nvPr/>
        </p:nvSpPr>
        <p:spPr>
          <a:xfrm>
            <a:off x="911424" y="836712"/>
            <a:ext cx="2664296" cy="400110"/>
          </a:xfrm>
          <a:prstGeom prst="rect">
            <a:avLst/>
          </a:prstGeom>
          <a:noFill/>
        </p:spPr>
        <p:txBody>
          <a:bodyPr wrap="square" rtlCol="0">
            <a:spAutoFit/>
          </a:bodyPr>
          <a:lstStyle/>
          <a:p>
            <a:r>
              <a:rPr lang="zh-CN" altLang="en-US" sz="2000" dirty="0">
                <a:solidFill>
                  <a:prstClr val="white"/>
                </a:solidFill>
                <a:latin typeface="微软雅黑 Light" panose="020B0502040204020203" pitchFamily="34" charset="-122"/>
                <a:ea typeface="微软雅黑 Light" panose="020B0502040204020203" pitchFamily="34" charset="-122"/>
              </a:rPr>
              <a:t>聚类分析</a:t>
            </a:r>
          </a:p>
        </p:txBody>
      </p:sp>
      <p:sp>
        <p:nvSpPr>
          <p:cNvPr id="14" name="矩形 28"/>
          <p:cNvSpPr/>
          <p:nvPr/>
        </p:nvSpPr>
        <p:spPr>
          <a:xfrm>
            <a:off x="-18898" y="671163"/>
            <a:ext cx="510214"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
        <p:nvSpPr>
          <p:cNvPr id="15" name="矩形 4"/>
          <p:cNvSpPr/>
          <p:nvPr/>
        </p:nvSpPr>
        <p:spPr>
          <a:xfrm>
            <a:off x="479375" y="674237"/>
            <a:ext cx="2913305" cy="595228"/>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6" name="文本框 5"/>
          <p:cNvSpPr txBox="1"/>
          <p:nvPr/>
        </p:nvSpPr>
        <p:spPr>
          <a:xfrm>
            <a:off x="953786" y="709485"/>
            <a:ext cx="3414022" cy="523220"/>
          </a:xfrm>
          <a:prstGeom prst="rect">
            <a:avLst/>
          </a:prstGeom>
          <a:noFill/>
        </p:spPr>
        <p:txBody>
          <a:bodyPr wrap="square" rtlCol="0">
            <a:spAutoFit/>
          </a:bodyPr>
          <a:lstStyle/>
          <a:p>
            <a:r>
              <a:rPr lang="en-US" altLang="zh-CN" sz="2800" dirty="0" err="1">
                <a:solidFill>
                  <a:prstClr val="white"/>
                </a:solidFill>
                <a:latin typeface="微软雅黑 Light" panose="020B0502040204020203" pitchFamily="34" charset="-122"/>
                <a:ea typeface="微软雅黑 Light" panose="020B0502040204020203" pitchFamily="34" charset="-122"/>
              </a:rPr>
              <a:t>datetime</a:t>
            </a:r>
            <a:r>
              <a:rPr lang="zh-CN" altLang="en-US" sz="2800" dirty="0">
                <a:solidFill>
                  <a:prstClr val="white"/>
                </a:solidFill>
                <a:latin typeface="微软雅黑 Light" panose="020B0502040204020203" pitchFamily="34" charset="-122"/>
                <a:ea typeface="微软雅黑 Light" panose="020B0502040204020203" pitchFamily="34" charset="-122"/>
              </a:rPr>
              <a:t>模块</a:t>
            </a:r>
          </a:p>
        </p:txBody>
      </p:sp>
      <p:sp>
        <p:nvSpPr>
          <p:cNvPr id="17" name="Freeform 83"/>
          <p:cNvSpPr>
            <a:spLocks noChangeArrowheads="1"/>
          </p:cNvSpPr>
          <p:nvPr/>
        </p:nvSpPr>
        <p:spPr bwMode="auto">
          <a:xfrm>
            <a:off x="92209" y="826314"/>
            <a:ext cx="288000" cy="288000"/>
          </a:xfrm>
          <a:custGeom>
            <a:avLst/>
            <a:gdLst>
              <a:gd name="T0" fmla="*/ 38764526 w 602"/>
              <a:gd name="T1" fmla="*/ 78442719 h 602"/>
              <a:gd name="T2" fmla="*/ 38764526 w 602"/>
              <a:gd name="T3" fmla="*/ 78442719 h 602"/>
              <a:gd name="T4" fmla="*/ 0 w 602"/>
              <a:gd name="T5" fmla="*/ 38764526 h 602"/>
              <a:gd name="T6" fmla="*/ 38764526 w 602"/>
              <a:gd name="T7" fmla="*/ 0 h 602"/>
              <a:gd name="T8" fmla="*/ 78442719 w 602"/>
              <a:gd name="T9" fmla="*/ 38764526 h 602"/>
              <a:gd name="T10" fmla="*/ 38764526 w 602"/>
              <a:gd name="T11" fmla="*/ 78442719 h 602"/>
              <a:gd name="T12" fmla="*/ 61866665 w 602"/>
              <a:gd name="T13" fmla="*/ 16576054 h 602"/>
              <a:gd name="T14" fmla="*/ 61866665 w 602"/>
              <a:gd name="T15" fmla="*/ 16576054 h 602"/>
              <a:gd name="T16" fmla="*/ 38764526 w 602"/>
              <a:gd name="T17" fmla="*/ 38764526 h 602"/>
              <a:gd name="T18" fmla="*/ 38764526 w 602"/>
              <a:gd name="T19" fmla="*/ 7308970 h 602"/>
              <a:gd name="T20" fmla="*/ 7439751 w 602"/>
              <a:gd name="T21" fmla="*/ 38764526 h 602"/>
              <a:gd name="T22" fmla="*/ 38764526 w 602"/>
              <a:gd name="T23" fmla="*/ 71002968 h 602"/>
              <a:gd name="T24" fmla="*/ 71002968 w 602"/>
              <a:gd name="T25" fmla="*/ 38764526 h 602"/>
              <a:gd name="T26" fmla="*/ 61866665 w 602"/>
              <a:gd name="T27" fmla="*/ 16576054 h 60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02" h="602">
                <a:moveTo>
                  <a:pt x="297" y="601"/>
                </a:moveTo>
                <a:lnTo>
                  <a:pt x="297" y="601"/>
                </a:lnTo>
                <a:cubicBezTo>
                  <a:pt x="135" y="601"/>
                  <a:pt x="0" y="466"/>
                  <a:pt x="0" y="297"/>
                </a:cubicBezTo>
                <a:cubicBezTo>
                  <a:pt x="0" y="134"/>
                  <a:pt x="135" y="0"/>
                  <a:pt x="297" y="0"/>
                </a:cubicBezTo>
                <a:cubicBezTo>
                  <a:pt x="467" y="0"/>
                  <a:pt x="601" y="134"/>
                  <a:pt x="601" y="297"/>
                </a:cubicBezTo>
                <a:cubicBezTo>
                  <a:pt x="601" y="466"/>
                  <a:pt x="467" y="601"/>
                  <a:pt x="297" y="601"/>
                </a:cubicBezTo>
                <a:close/>
                <a:moveTo>
                  <a:pt x="474" y="127"/>
                </a:moveTo>
                <a:lnTo>
                  <a:pt x="474" y="127"/>
                </a:lnTo>
                <a:cubicBezTo>
                  <a:pt x="297" y="297"/>
                  <a:pt x="297" y="297"/>
                  <a:pt x="297" y="297"/>
                </a:cubicBezTo>
                <a:cubicBezTo>
                  <a:pt x="297" y="56"/>
                  <a:pt x="297" y="56"/>
                  <a:pt x="297" y="56"/>
                </a:cubicBezTo>
                <a:cubicBezTo>
                  <a:pt x="163" y="56"/>
                  <a:pt x="57" y="162"/>
                  <a:pt x="57" y="297"/>
                </a:cubicBezTo>
                <a:cubicBezTo>
                  <a:pt x="57" y="431"/>
                  <a:pt x="163" y="544"/>
                  <a:pt x="297" y="544"/>
                </a:cubicBezTo>
                <a:cubicBezTo>
                  <a:pt x="431" y="544"/>
                  <a:pt x="544" y="431"/>
                  <a:pt x="544" y="297"/>
                </a:cubicBezTo>
                <a:cubicBezTo>
                  <a:pt x="544" y="233"/>
                  <a:pt x="516" y="169"/>
                  <a:pt x="474" y="127"/>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solidFill>
                <a:prstClr val="black"/>
              </a:solidFill>
            </a:endParaRPr>
          </a:p>
        </p:txBody>
      </p:sp>
      <p:sp>
        <p:nvSpPr>
          <p:cNvPr id="18" name="TextBox 17"/>
          <p:cNvSpPr txBox="1"/>
          <p:nvPr/>
        </p:nvSpPr>
        <p:spPr>
          <a:xfrm>
            <a:off x="491316" y="1907022"/>
            <a:ext cx="9933666" cy="738664"/>
          </a:xfrm>
          <a:prstGeom prst="rect">
            <a:avLst/>
          </a:prstGeom>
          <a:noFill/>
        </p:spPr>
        <p:txBody>
          <a:bodyPr wrap="square" rtlCol="0">
            <a:spAutoFit/>
          </a:bodyPr>
          <a:lstStyle/>
          <a:p>
            <a:pPr marL="342900" indent="-342900">
              <a:lnSpc>
                <a:spcPct val="150000"/>
              </a:lnSpc>
              <a:buClr>
                <a:srgbClr val="3BBC5D"/>
              </a:buClr>
              <a:buFont typeface="Wingdings" panose="05000000000000000000" pitchFamily="2" charset="2"/>
              <a:buChar char="l"/>
            </a:pPr>
            <a:r>
              <a:rPr kumimoji="1" lang="en-US" altLang="zh-CN" sz="2800" dirty="0" err="1">
                <a:latin typeface="Monaco" charset="0"/>
                <a:ea typeface="Monaco" charset="0"/>
                <a:cs typeface="Monaco" charset="0"/>
              </a:rPr>
              <a:t>d</a:t>
            </a:r>
            <a:r>
              <a:rPr kumimoji="1" lang="en-US" altLang="zh-CN" sz="2800" dirty="0" err="1" smtClean="0">
                <a:latin typeface="Monaco" charset="0"/>
                <a:ea typeface="Monaco" charset="0"/>
                <a:cs typeface="Monaco" charset="0"/>
              </a:rPr>
              <a:t>atetime</a:t>
            </a:r>
            <a:r>
              <a:rPr lang="zh-CN" altLang="en-US" sz="2400" dirty="0">
                <a:solidFill>
                  <a:prstClr val="black"/>
                </a:solidFill>
                <a:latin typeface="微软雅黑 Light" panose="020B0502040204020203" pitchFamily="34" charset="-122"/>
                <a:ea typeface="微软雅黑 Light" panose="020B0502040204020203" pitchFamily="34" charset="-122"/>
              </a:rPr>
              <a:t>对象</a:t>
            </a:r>
            <a:r>
              <a:rPr lang="zh-CN" altLang="en-US" sz="2400" dirty="0" smtClean="0">
                <a:solidFill>
                  <a:prstClr val="black"/>
                </a:solidFill>
                <a:latin typeface="微软雅黑 Light" panose="020B0502040204020203" pitchFamily="34" charset="-122"/>
                <a:ea typeface="微软雅黑 Light" panose="020B0502040204020203" pitchFamily="34" charset="-122"/>
              </a:rPr>
              <a:t>的属性</a:t>
            </a:r>
            <a:endParaRPr lang="en-US" altLang="zh-CN" sz="2400" dirty="0">
              <a:solidFill>
                <a:prstClr val="black"/>
              </a:solidFill>
              <a:latin typeface="微软雅黑 Light" panose="020B0502040204020203" pitchFamily="34" charset="-122"/>
              <a:ea typeface="微软雅黑 Light" panose="020B0502040204020203" pitchFamily="34" charset="-122"/>
            </a:endParaRPr>
          </a:p>
        </p:txBody>
      </p:sp>
      <p:sp>
        <p:nvSpPr>
          <p:cNvPr id="4" name="矩形 3"/>
          <p:cNvSpPr/>
          <p:nvPr/>
        </p:nvSpPr>
        <p:spPr>
          <a:xfrm>
            <a:off x="911424" y="2687302"/>
            <a:ext cx="9513558" cy="646331"/>
          </a:xfrm>
          <a:prstGeom prst="rect">
            <a:avLst/>
          </a:prstGeom>
        </p:spPr>
        <p:txBody>
          <a:bodyPr wrap="square">
            <a:spAutoFit/>
          </a:bodyPr>
          <a:lstStyle/>
          <a:p>
            <a:pPr>
              <a:lnSpc>
                <a:spcPct val="150000"/>
              </a:lnSpc>
            </a:pPr>
            <a:r>
              <a:rPr lang="en-US" altLang="zh-CN" sz="2400" dirty="0" smtClean="0">
                <a:solidFill>
                  <a:prstClr val="black"/>
                </a:solidFill>
                <a:latin typeface="微软雅黑 Light" panose="020B0502040204020203" pitchFamily="34" charset="-122"/>
                <a:ea typeface="微软雅黑 Light" panose="020B0502040204020203" pitchFamily="34" charset="-122"/>
              </a:rPr>
              <a:t>“</a:t>
            </a:r>
            <a:r>
              <a:rPr kumimoji="1" lang="en-US" altLang="zh-CN" sz="2400" dirty="0" err="1">
                <a:latin typeface="Monaco" charset="0"/>
                <a:ea typeface="Monaco" charset="0"/>
                <a:cs typeface="Monaco" charset="0"/>
              </a:rPr>
              <a:t>datetime</a:t>
            </a:r>
            <a:r>
              <a:rPr lang="en-US" altLang="zh-CN" sz="2400" dirty="0" smtClean="0">
                <a:solidFill>
                  <a:prstClr val="black"/>
                </a:solidFill>
                <a:latin typeface="微软雅黑 Light" panose="020B0502040204020203" pitchFamily="34" charset="-122"/>
                <a:ea typeface="微软雅黑 Light" panose="020B0502040204020203" pitchFamily="34" charset="-122"/>
              </a:rPr>
              <a:t>”</a:t>
            </a:r>
            <a:r>
              <a:rPr lang="zh-CN" altLang="en-US" sz="2400" dirty="0" smtClean="0">
                <a:solidFill>
                  <a:prstClr val="black"/>
                </a:solidFill>
                <a:latin typeface="微软雅黑 Light" panose="020B0502040204020203" pitchFamily="34" charset="-122"/>
                <a:ea typeface="微软雅黑 Light" panose="020B0502040204020203" pitchFamily="34" charset="-122"/>
              </a:rPr>
              <a:t>对象有各个具体时间单位的属性：</a:t>
            </a:r>
            <a:endParaRPr lang="zh-CN" altLang="en-US" sz="2400" dirty="0">
              <a:solidFill>
                <a:prstClr val="black"/>
              </a:solidFill>
              <a:latin typeface="微软雅黑 Light" panose="020B0502040204020203" pitchFamily="34" charset="-122"/>
              <a:ea typeface="微软雅黑 Light" panose="020B0502040204020203" pitchFamily="34" charset="-122"/>
            </a:endParaRPr>
          </a:p>
        </p:txBody>
      </p:sp>
      <p:sp>
        <p:nvSpPr>
          <p:cNvPr id="6" name="矩形 5"/>
          <p:cNvSpPr/>
          <p:nvPr/>
        </p:nvSpPr>
        <p:spPr>
          <a:xfrm>
            <a:off x="828185" y="3524052"/>
            <a:ext cx="4349268" cy="2677656"/>
          </a:xfrm>
          <a:prstGeom prst="rect">
            <a:avLst/>
          </a:prstGeom>
        </p:spPr>
        <p:txBody>
          <a:bodyPr wrap="none">
            <a:spAutoFit/>
          </a:bodyPr>
          <a:lstStyle/>
          <a:p>
            <a:pPr marL="285750" indent="-285750">
              <a:buClr>
                <a:srgbClr val="00B050"/>
              </a:buClr>
              <a:buFont typeface="Arial" panose="020B0604020202020204" pitchFamily="34" charset="0"/>
              <a:buChar char="•"/>
            </a:pPr>
            <a:r>
              <a:rPr lang="en-US" altLang="zh-CN" sz="2400" dirty="0" smtClean="0">
                <a:solidFill>
                  <a:prstClr val="black"/>
                </a:solidFill>
                <a:latin typeface="微软雅黑 Light" panose="020B0502040204020203" pitchFamily="34" charset="-122"/>
                <a:ea typeface="微软雅黑 Light" panose="020B0502040204020203" pitchFamily="34" charset="-122"/>
              </a:rPr>
              <a:t> </a:t>
            </a:r>
            <a:r>
              <a:rPr kumimoji="1" lang="en-US" altLang="zh-CN" sz="2400" dirty="0" err="1">
                <a:latin typeface="Monaco" charset="0"/>
                <a:ea typeface="Monaco" charset="0"/>
                <a:cs typeface="Monaco" charset="0"/>
              </a:rPr>
              <a:t>datetime.year</a:t>
            </a:r>
            <a:r>
              <a:rPr kumimoji="1" lang="en-US" altLang="zh-CN" sz="2400" dirty="0">
                <a:latin typeface="Monaco" charset="0"/>
                <a:ea typeface="Monaco" charset="0"/>
                <a:cs typeface="Monaco" charset="0"/>
              </a:rPr>
              <a:t> </a:t>
            </a:r>
            <a:r>
              <a:rPr lang="zh-CN" altLang="en-US" sz="2400" dirty="0">
                <a:solidFill>
                  <a:prstClr val="black"/>
                </a:solidFill>
                <a:latin typeface="微软雅黑 Light" panose="020B0502040204020203" pitchFamily="34" charset="-122"/>
                <a:ea typeface="微软雅黑 Light" panose="020B0502040204020203" pitchFamily="34" charset="-122"/>
              </a:rPr>
              <a:t>获得年份</a:t>
            </a:r>
          </a:p>
          <a:p>
            <a:pPr marL="285750" indent="-285750">
              <a:buClr>
                <a:srgbClr val="00B050"/>
              </a:buClr>
              <a:buFont typeface="Arial" panose="020B0604020202020204" pitchFamily="34" charset="0"/>
              <a:buChar char="•"/>
            </a:pPr>
            <a:r>
              <a:rPr lang="en-US" altLang="zh-CN" sz="2400" dirty="0" smtClean="0">
                <a:solidFill>
                  <a:prstClr val="black"/>
                </a:solidFill>
                <a:latin typeface="微软雅黑 Light" panose="020B0502040204020203" pitchFamily="34" charset="-122"/>
                <a:ea typeface="微软雅黑 Light" panose="020B0502040204020203" pitchFamily="34" charset="-122"/>
              </a:rPr>
              <a:t> </a:t>
            </a:r>
            <a:r>
              <a:rPr kumimoji="1" lang="en-US" altLang="zh-CN" sz="2400" dirty="0" err="1">
                <a:latin typeface="Monaco" charset="0"/>
                <a:ea typeface="Monaco" charset="0"/>
                <a:cs typeface="Monaco" charset="0"/>
              </a:rPr>
              <a:t>datetime.month</a:t>
            </a:r>
            <a:r>
              <a:rPr kumimoji="1" lang="en-US" altLang="zh-CN" sz="2400" dirty="0">
                <a:latin typeface="Monaco" charset="0"/>
                <a:ea typeface="Monaco" charset="0"/>
                <a:cs typeface="Monaco" charset="0"/>
              </a:rPr>
              <a:t> </a:t>
            </a:r>
            <a:r>
              <a:rPr lang="zh-CN" altLang="en-US" sz="2400" dirty="0">
                <a:solidFill>
                  <a:prstClr val="black"/>
                </a:solidFill>
                <a:latin typeface="微软雅黑 Light" panose="020B0502040204020203" pitchFamily="34" charset="-122"/>
                <a:ea typeface="微软雅黑 Light" panose="020B0502040204020203" pitchFamily="34" charset="-122"/>
              </a:rPr>
              <a:t>月份</a:t>
            </a:r>
          </a:p>
          <a:p>
            <a:pPr marL="285750" indent="-285750">
              <a:buClr>
                <a:srgbClr val="00B050"/>
              </a:buClr>
              <a:buFont typeface="Arial" panose="020B0604020202020204" pitchFamily="34" charset="0"/>
              <a:buChar char="•"/>
            </a:pPr>
            <a:r>
              <a:rPr lang="en-US" altLang="zh-CN" sz="2400" dirty="0" smtClean="0">
                <a:solidFill>
                  <a:prstClr val="black"/>
                </a:solidFill>
                <a:latin typeface="微软雅黑 Light" panose="020B0502040204020203" pitchFamily="34" charset="-122"/>
                <a:ea typeface="微软雅黑 Light" panose="020B0502040204020203" pitchFamily="34" charset="-122"/>
              </a:rPr>
              <a:t> </a:t>
            </a:r>
            <a:r>
              <a:rPr kumimoji="1" lang="en-US" altLang="zh-CN" sz="2400" dirty="0" err="1">
                <a:latin typeface="Monaco" charset="0"/>
                <a:ea typeface="Monaco" charset="0"/>
                <a:cs typeface="Monaco" charset="0"/>
              </a:rPr>
              <a:t>datetime.day</a:t>
            </a:r>
            <a:r>
              <a:rPr lang="en-US" altLang="zh-CN" sz="2400" dirty="0">
                <a:solidFill>
                  <a:prstClr val="black"/>
                </a:solidFill>
                <a:latin typeface="微软雅黑 Light" panose="020B0502040204020203" pitchFamily="34" charset="-122"/>
                <a:ea typeface="微软雅黑 Light" panose="020B0502040204020203" pitchFamily="34" charset="-122"/>
              </a:rPr>
              <a:t> </a:t>
            </a:r>
            <a:r>
              <a:rPr lang="zh-CN" altLang="en-US" sz="2400" dirty="0">
                <a:solidFill>
                  <a:prstClr val="black"/>
                </a:solidFill>
                <a:latin typeface="微软雅黑 Light" panose="020B0502040204020203" pitchFamily="34" charset="-122"/>
                <a:ea typeface="微软雅黑 Light" panose="020B0502040204020203" pitchFamily="34" charset="-122"/>
              </a:rPr>
              <a:t>日期</a:t>
            </a:r>
          </a:p>
          <a:p>
            <a:pPr marL="285750" indent="-285750">
              <a:buClr>
                <a:srgbClr val="00B050"/>
              </a:buClr>
              <a:buFont typeface="Arial" panose="020B0604020202020204" pitchFamily="34" charset="0"/>
              <a:buChar char="•"/>
            </a:pPr>
            <a:r>
              <a:rPr lang="en-US" altLang="zh-CN" sz="2400" dirty="0" smtClean="0">
                <a:solidFill>
                  <a:prstClr val="black"/>
                </a:solidFill>
                <a:latin typeface="微软雅黑 Light" panose="020B0502040204020203" pitchFamily="34" charset="-122"/>
                <a:ea typeface="微软雅黑 Light" panose="020B0502040204020203" pitchFamily="34" charset="-122"/>
              </a:rPr>
              <a:t> </a:t>
            </a:r>
            <a:r>
              <a:rPr kumimoji="1" lang="en-US" altLang="zh-CN" sz="2400" dirty="0" err="1">
                <a:latin typeface="Monaco" charset="0"/>
                <a:ea typeface="Monaco" charset="0"/>
                <a:cs typeface="Monaco" charset="0"/>
              </a:rPr>
              <a:t>datetime.hour</a:t>
            </a:r>
            <a:r>
              <a:rPr lang="en-US" altLang="zh-CN" sz="2400" dirty="0">
                <a:solidFill>
                  <a:prstClr val="black"/>
                </a:solidFill>
                <a:latin typeface="微软雅黑 Light" panose="020B0502040204020203" pitchFamily="34" charset="-122"/>
                <a:ea typeface="微软雅黑 Light" panose="020B0502040204020203" pitchFamily="34" charset="-122"/>
              </a:rPr>
              <a:t> </a:t>
            </a:r>
            <a:r>
              <a:rPr lang="zh-CN" altLang="en-US" sz="2400" dirty="0">
                <a:solidFill>
                  <a:prstClr val="black"/>
                </a:solidFill>
                <a:latin typeface="微软雅黑 Light" panose="020B0502040204020203" pitchFamily="34" charset="-122"/>
                <a:ea typeface="微软雅黑 Light" panose="020B0502040204020203" pitchFamily="34" charset="-122"/>
              </a:rPr>
              <a:t>小时</a:t>
            </a:r>
          </a:p>
          <a:p>
            <a:pPr marL="285750" indent="-285750">
              <a:buClr>
                <a:srgbClr val="00B050"/>
              </a:buClr>
              <a:buFont typeface="Arial" panose="020B0604020202020204" pitchFamily="34" charset="0"/>
              <a:buChar char="•"/>
            </a:pPr>
            <a:r>
              <a:rPr lang="en-US" altLang="zh-CN" sz="2400" dirty="0" smtClean="0">
                <a:solidFill>
                  <a:prstClr val="black"/>
                </a:solidFill>
                <a:latin typeface="微软雅黑 Light" panose="020B0502040204020203" pitchFamily="34" charset="-122"/>
                <a:ea typeface="微软雅黑 Light" panose="020B0502040204020203" pitchFamily="34" charset="-122"/>
              </a:rPr>
              <a:t> </a:t>
            </a:r>
            <a:r>
              <a:rPr kumimoji="1" lang="en-US" altLang="zh-CN" sz="2400" dirty="0" err="1">
                <a:latin typeface="Monaco" charset="0"/>
                <a:ea typeface="Monaco" charset="0"/>
                <a:cs typeface="Monaco" charset="0"/>
              </a:rPr>
              <a:t>datetime.minute</a:t>
            </a:r>
            <a:r>
              <a:rPr lang="en-US" altLang="zh-CN" sz="2400" dirty="0">
                <a:solidFill>
                  <a:prstClr val="black"/>
                </a:solidFill>
                <a:latin typeface="微软雅黑 Light" panose="020B0502040204020203" pitchFamily="34" charset="-122"/>
                <a:ea typeface="微软雅黑 Light" panose="020B0502040204020203" pitchFamily="34" charset="-122"/>
              </a:rPr>
              <a:t> </a:t>
            </a:r>
            <a:r>
              <a:rPr lang="zh-CN" altLang="en-US" sz="2400" dirty="0">
                <a:solidFill>
                  <a:prstClr val="black"/>
                </a:solidFill>
                <a:latin typeface="微软雅黑 Light" panose="020B0502040204020203" pitchFamily="34" charset="-122"/>
                <a:ea typeface="微软雅黑 Light" panose="020B0502040204020203" pitchFamily="34" charset="-122"/>
              </a:rPr>
              <a:t>分钟</a:t>
            </a:r>
          </a:p>
          <a:p>
            <a:pPr marL="285750" indent="-285750">
              <a:buClr>
                <a:srgbClr val="00B050"/>
              </a:buClr>
              <a:buFont typeface="Arial" panose="020B0604020202020204" pitchFamily="34" charset="0"/>
              <a:buChar char="•"/>
            </a:pPr>
            <a:r>
              <a:rPr lang="en-US" altLang="zh-CN" sz="2400" dirty="0" smtClean="0">
                <a:solidFill>
                  <a:prstClr val="black"/>
                </a:solidFill>
                <a:latin typeface="微软雅黑 Light" panose="020B0502040204020203" pitchFamily="34" charset="-122"/>
                <a:ea typeface="微软雅黑 Light" panose="020B0502040204020203" pitchFamily="34" charset="-122"/>
              </a:rPr>
              <a:t> </a:t>
            </a:r>
            <a:r>
              <a:rPr kumimoji="1" lang="en-US" altLang="zh-CN" sz="2400" dirty="0" err="1">
                <a:latin typeface="Monaco" charset="0"/>
                <a:ea typeface="Monaco" charset="0"/>
                <a:cs typeface="Monaco" charset="0"/>
              </a:rPr>
              <a:t>datetime.second</a:t>
            </a:r>
            <a:r>
              <a:rPr lang="en-US" altLang="zh-CN" sz="2400" dirty="0">
                <a:solidFill>
                  <a:prstClr val="black"/>
                </a:solidFill>
                <a:latin typeface="微软雅黑 Light" panose="020B0502040204020203" pitchFamily="34" charset="-122"/>
                <a:ea typeface="微软雅黑 Light" panose="020B0502040204020203" pitchFamily="34" charset="-122"/>
              </a:rPr>
              <a:t> </a:t>
            </a:r>
            <a:r>
              <a:rPr lang="zh-CN" altLang="en-US" sz="2400" dirty="0">
                <a:solidFill>
                  <a:prstClr val="black"/>
                </a:solidFill>
                <a:latin typeface="微软雅黑 Light" panose="020B0502040204020203" pitchFamily="34" charset="-122"/>
                <a:ea typeface="微软雅黑 Light" panose="020B0502040204020203" pitchFamily="34" charset="-122"/>
              </a:rPr>
              <a:t>秒</a:t>
            </a:r>
          </a:p>
          <a:p>
            <a:pPr marL="285750" indent="-285750">
              <a:buClr>
                <a:srgbClr val="00B050"/>
              </a:buClr>
              <a:buFont typeface="Arial" panose="020B0604020202020204" pitchFamily="34" charset="0"/>
              <a:buChar char="•"/>
            </a:pPr>
            <a:r>
              <a:rPr lang="en-US" altLang="zh-CN" sz="2400" dirty="0" smtClean="0">
                <a:solidFill>
                  <a:prstClr val="black"/>
                </a:solidFill>
                <a:latin typeface="微软雅黑 Light" panose="020B0502040204020203" pitchFamily="34" charset="-122"/>
                <a:ea typeface="微软雅黑 Light" panose="020B0502040204020203" pitchFamily="34" charset="-122"/>
              </a:rPr>
              <a:t> </a:t>
            </a:r>
            <a:r>
              <a:rPr kumimoji="1" lang="en-US" altLang="zh-CN" sz="2400" dirty="0" err="1">
                <a:latin typeface="Monaco" charset="0"/>
                <a:ea typeface="Monaco" charset="0"/>
                <a:cs typeface="Monaco" charset="0"/>
              </a:rPr>
              <a:t>datetime.microsecond</a:t>
            </a:r>
            <a:r>
              <a:rPr lang="en-US" altLang="zh-CN" sz="2400" dirty="0">
                <a:solidFill>
                  <a:prstClr val="black"/>
                </a:solidFill>
                <a:latin typeface="微软雅黑 Light" panose="020B0502040204020203" pitchFamily="34" charset="-122"/>
                <a:ea typeface="微软雅黑 Light" panose="020B0502040204020203" pitchFamily="34" charset="-122"/>
              </a:rPr>
              <a:t> </a:t>
            </a:r>
            <a:r>
              <a:rPr lang="zh-CN" altLang="en-US" sz="2400" dirty="0">
                <a:solidFill>
                  <a:prstClr val="black"/>
                </a:solidFill>
                <a:latin typeface="微软雅黑 Light" panose="020B0502040204020203" pitchFamily="34" charset="-122"/>
                <a:ea typeface="微软雅黑 Light" panose="020B0502040204020203" pitchFamily="34" charset="-122"/>
              </a:rPr>
              <a:t>毫秒</a:t>
            </a:r>
            <a:endParaRPr lang="en-US" altLang="zh-CN" sz="2400" dirty="0">
              <a:solidFill>
                <a:prstClr val="black"/>
              </a:solidFill>
              <a:latin typeface="微软雅黑 Light" panose="020B0502040204020203" pitchFamily="34" charset="-122"/>
              <a:ea typeface="微软雅黑 Light" panose="020B0502040204020203" pitchFamily="34" charset="-122"/>
            </a:endParaRPr>
          </a:p>
        </p:txBody>
      </p:sp>
    </p:spTree>
    <p:extLst>
      <p:ext uri="{BB962C8B-B14F-4D97-AF65-F5344CB8AC3E}">
        <p14:creationId xmlns:p14="http://schemas.microsoft.com/office/powerpoint/2010/main" xmlns="" val="53456742"/>
      </p:ext>
    </p:extLst>
  </p:cSld>
  <p:clrMapOvr>
    <a:masterClrMapping/>
  </p:clrMapOvr>
  <p:timing>
    <p:tnLst>
      <p:par>
        <p:cTn id="1" dur="indefinite" restart="never" nodeType="tmRoot"/>
      </p:par>
    </p:tnLst>
  </p:timing>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BEBA8EAE-BF5A-486C-A8C5-ECC9F3942E4B}">
                <a14:imgProps xmlns:a14="http://schemas.microsoft.com/office/drawing/2010/main" xmlns="">
                  <a14:imgLayer r:embed="rId4">
                    <a14:imgEffect>
                      <a14:sharpenSoften amount="50000"/>
                    </a14:imgEffect>
                  </a14:imgLayer>
                </a14:imgProps>
              </a:ext>
            </a:extLst>
          </a:blip>
          <a:stretch>
            <a:fillRect/>
          </a:stretch>
        </p:blipFill>
        <p:spPr>
          <a:xfrm>
            <a:off x="589632" y="3283242"/>
            <a:ext cx="10607979" cy="3214539"/>
          </a:xfrm>
          <a:prstGeom prst="rect">
            <a:avLst/>
          </a:prstGeom>
        </p:spPr>
      </p:pic>
      <p:sp>
        <p:nvSpPr>
          <p:cNvPr id="10" name="文本框 5"/>
          <p:cNvSpPr txBox="1"/>
          <p:nvPr/>
        </p:nvSpPr>
        <p:spPr>
          <a:xfrm>
            <a:off x="911424" y="836712"/>
            <a:ext cx="2664296" cy="400110"/>
          </a:xfrm>
          <a:prstGeom prst="rect">
            <a:avLst/>
          </a:prstGeom>
          <a:noFill/>
        </p:spPr>
        <p:txBody>
          <a:bodyPr wrap="square" rtlCol="0">
            <a:spAutoFit/>
          </a:bodyPr>
          <a:lstStyle/>
          <a:p>
            <a:r>
              <a:rPr lang="zh-CN" altLang="en-US" sz="2000" dirty="0">
                <a:solidFill>
                  <a:prstClr val="white"/>
                </a:solidFill>
                <a:latin typeface="微软雅黑 Light" panose="020B0502040204020203" pitchFamily="34" charset="-122"/>
                <a:ea typeface="微软雅黑 Light" panose="020B0502040204020203" pitchFamily="34" charset="-122"/>
              </a:rPr>
              <a:t>聚类分析</a:t>
            </a:r>
          </a:p>
        </p:txBody>
      </p:sp>
      <p:sp>
        <p:nvSpPr>
          <p:cNvPr id="14" name="矩形 28"/>
          <p:cNvSpPr/>
          <p:nvPr/>
        </p:nvSpPr>
        <p:spPr>
          <a:xfrm>
            <a:off x="-18898" y="671163"/>
            <a:ext cx="510214"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
        <p:nvSpPr>
          <p:cNvPr id="15" name="矩形 4"/>
          <p:cNvSpPr/>
          <p:nvPr/>
        </p:nvSpPr>
        <p:spPr>
          <a:xfrm>
            <a:off x="479375" y="674237"/>
            <a:ext cx="2913305" cy="595228"/>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6" name="文本框 5"/>
          <p:cNvSpPr txBox="1"/>
          <p:nvPr/>
        </p:nvSpPr>
        <p:spPr>
          <a:xfrm>
            <a:off x="953786" y="709485"/>
            <a:ext cx="3414022" cy="523220"/>
          </a:xfrm>
          <a:prstGeom prst="rect">
            <a:avLst/>
          </a:prstGeom>
          <a:noFill/>
        </p:spPr>
        <p:txBody>
          <a:bodyPr wrap="square" rtlCol="0">
            <a:spAutoFit/>
          </a:bodyPr>
          <a:lstStyle/>
          <a:p>
            <a:r>
              <a:rPr lang="en-US" altLang="zh-CN" sz="2800" dirty="0" err="1">
                <a:solidFill>
                  <a:prstClr val="white"/>
                </a:solidFill>
                <a:latin typeface="微软雅黑 Light" panose="020B0502040204020203" pitchFamily="34" charset="-122"/>
                <a:ea typeface="微软雅黑 Light" panose="020B0502040204020203" pitchFamily="34" charset="-122"/>
              </a:rPr>
              <a:t>datetime</a:t>
            </a:r>
            <a:r>
              <a:rPr lang="zh-CN" altLang="en-US" sz="2800" dirty="0">
                <a:solidFill>
                  <a:prstClr val="white"/>
                </a:solidFill>
                <a:latin typeface="微软雅黑 Light" panose="020B0502040204020203" pitchFamily="34" charset="-122"/>
                <a:ea typeface="微软雅黑 Light" panose="020B0502040204020203" pitchFamily="34" charset="-122"/>
              </a:rPr>
              <a:t>模块</a:t>
            </a:r>
          </a:p>
        </p:txBody>
      </p:sp>
      <p:sp>
        <p:nvSpPr>
          <p:cNvPr id="17" name="Freeform 83"/>
          <p:cNvSpPr>
            <a:spLocks noChangeArrowheads="1"/>
          </p:cNvSpPr>
          <p:nvPr/>
        </p:nvSpPr>
        <p:spPr bwMode="auto">
          <a:xfrm>
            <a:off x="92209" y="826314"/>
            <a:ext cx="288000" cy="288000"/>
          </a:xfrm>
          <a:custGeom>
            <a:avLst/>
            <a:gdLst>
              <a:gd name="T0" fmla="*/ 38764526 w 602"/>
              <a:gd name="T1" fmla="*/ 78442719 h 602"/>
              <a:gd name="T2" fmla="*/ 38764526 w 602"/>
              <a:gd name="T3" fmla="*/ 78442719 h 602"/>
              <a:gd name="T4" fmla="*/ 0 w 602"/>
              <a:gd name="T5" fmla="*/ 38764526 h 602"/>
              <a:gd name="T6" fmla="*/ 38764526 w 602"/>
              <a:gd name="T7" fmla="*/ 0 h 602"/>
              <a:gd name="T8" fmla="*/ 78442719 w 602"/>
              <a:gd name="T9" fmla="*/ 38764526 h 602"/>
              <a:gd name="T10" fmla="*/ 38764526 w 602"/>
              <a:gd name="T11" fmla="*/ 78442719 h 602"/>
              <a:gd name="T12" fmla="*/ 61866665 w 602"/>
              <a:gd name="T13" fmla="*/ 16576054 h 602"/>
              <a:gd name="T14" fmla="*/ 61866665 w 602"/>
              <a:gd name="T15" fmla="*/ 16576054 h 602"/>
              <a:gd name="T16" fmla="*/ 38764526 w 602"/>
              <a:gd name="T17" fmla="*/ 38764526 h 602"/>
              <a:gd name="T18" fmla="*/ 38764526 w 602"/>
              <a:gd name="T19" fmla="*/ 7308970 h 602"/>
              <a:gd name="T20" fmla="*/ 7439751 w 602"/>
              <a:gd name="T21" fmla="*/ 38764526 h 602"/>
              <a:gd name="T22" fmla="*/ 38764526 w 602"/>
              <a:gd name="T23" fmla="*/ 71002968 h 602"/>
              <a:gd name="T24" fmla="*/ 71002968 w 602"/>
              <a:gd name="T25" fmla="*/ 38764526 h 602"/>
              <a:gd name="T26" fmla="*/ 61866665 w 602"/>
              <a:gd name="T27" fmla="*/ 16576054 h 60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02" h="602">
                <a:moveTo>
                  <a:pt x="297" y="601"/>
                </a:moveTo>
                <a:lnTo>
                  <a:pt x="297" y="601"/>
                </a:lnTo>
                <a:cubicBezTo>
                  <a:pt x="135" y="601"/>
                  <a:pt x="0" y="466"/>
                  <a:pt x="0" y="297"/>
                </a:cubicBezTo>
                <a:cubicBezTo>
                  <a:pt x="0" y="134"/>
                  <a:pt x="135" y="0"/>
                  <a:pt x="297" y="0"/>
                </a:cubicBezTo>
                <a:cubicBezTo>
                  <a:pt x="467" y="0"/>
                  <a:pt x="601" y="134"/>
                  <a:pt x="601" y="297"/>
                </a:cubicBezTo>
                <a:cubicBezTo>
                  <a:pt x="601" y="466"/>
                  <a:pt x="467" y="601"/>
                  <a:pt x="297" y="601"/>
                </a:cubicBezTo>
                <a:close/>
                <a:moveTo>
                  <a:pt x="474" y="127"/>
                </a:moveTo>
                <a:lnTo>
                  <a:pt x="474" y="127"/>
                </a:lnTo>
                <a:cubicBezTo>
                  <a:pt x="297" y="297"/>
                  <a:pt x="297" y="297"/>
                  <a:pt x="297" y="297"/>
                </a:cubicBezTo>
                <a:cubicBezTo>
                  <a:pt x="297" y="56"/>
                  <a:pt x="297" y="56"/>
                  <a:pt x="297" y="56"/>
                </a:cubicBezTo>
                <a:cubicBezTo>
                  <a:pt x="163" y="56"/>
                  <a:pt x="57" y="162"/>
                  <a:pt x="57" y="297"/>
                </a:cubicBezTo>
                <a:cubicBezTo>
                  <a:pt x="57" y="431"/>
                  <a:pt x="163" y="544"/>
                  <a:pt x="297" y="544"/>
                </a:cubicBezTo>
                <a:cubicBezTo>
                  <a:pt x="431" y="544"/>
                  <a:pt x="544" y="431"/>
                  <a:pt x="544" y="297"/>
                </a:cubicBezTo>
                <a:cubicBezTo>
                  <a:pt x="544" y="233"/>
                  <a:pt x="516" y="169"/>
                  <a:pt x="474" y="127"/>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solidFill>
                <a:prstClr val="black"/>
              </a:solidFill>
            </a:endParaRPr>
          </a:p>
        </p:txBody>
      </p:sp>
      <p:sp>
        <p:nvSpPr>
          <p:cNvPr id="18" name="TextBox 17"/>
          <p:cNvSpPr txBox="1"/>
          <p:nvPr/>
        </p:nvSpPr>
        <p:spPr>
          <a:xfrm>
            <a:off x="491316" y="1907022"/>
            <a:ext cx="9933666" cy="738664"/>
          </a:xfrm>
          <a:prstGeom prst="rect">
            <a:avLst/>
          </a:prstGeom>
          <a:noFill/>
        </p:spPr>
        <p:txBody>
          <a:bodyPr wrap="square" rtlCol="0">
            <a:spAutoFit/>
          </a:bodyPr>
          <a:lstStyle/>
          <a:p>
            <a:pPr marL="342900" indent="-342900">
              <a:lnSpc>
                <a:spcPct val="150000"/>
              </a:lnSpc>
              <a:buClr>
                <a:srgbClr val="3BBC5D"/>
              </a:buClr>
              <a:buFont typeface="Wingdings" panose="05000000000000000000" pitchFamily="2" charset="2"/>
              <a:buChar char="l"/>
            </a:pPr>
            <a:r>
              <a:rPr kumimoji="1" lang="en-US" altLang="zh-CN" sz="2800" dirty="0" err="1">
                <a:latin typeface="Monaco" charset="0"/>
                <a:ea typeface="Monaco" charset="0"/>
                <a:cs typeface="Monaco" charset="0"/>
              </a:rPr>
              <a:t>d</a:t>
            </a:r>
            <a:r>
              <a:rPr kumimoji="1" lang="en-US" altLang="zh-CN" sz="2800" dirty="0" err="1" smtClean="0">
                <a:latin typeface="Monaco" charset="0"/>
                <a:ea typeface="Monaco" charset="0"/>
                <a:cs typeface="Monaco" charset="0"/>
              </a:rPr>
              <a:t>atetime</a:t>
            </a:r>
            <a:r>
              <a:rPr lang="zh-CN" altLang="en-US" sz="2400" dirty="0">
                <a:solidFill>
                  <a:prstClr val="black"/>
                </a:solidFill>
                <a:latin typeface="微软雅黑 Light" panose="020B0502040204020203" pitchFamily="34" charset="-122"/>
                <a:ea typeface="微软雅黑 Light" panose="020B0502040204020203" pitchFamily="34" charset="-122"/>
              </a:rPr>
              <a:t>对象</a:t>
            </a:r>
            <a:r>
              <a:rPr lang="zh-CN" altLang="en-US" sz="2400" dirty="0" smtClean="0">
                <a:solidFill>
                  <a:prstClr val="black"/>
                </a:solidFill>
                <a:latin typeface="微软雅黑 Light" panose="020B0502040204020203" pitchFamily="34" charset="-122"/>
                <a:ea typeface="微软雅黑 Light" panose="020B0502040204020203" pitchFamily="34" charset="-122"/>
              </a:rPr>
              <a:t>的方法</a:t>
            </a:r>
            <a:endParaRPr lang="en-US" altLang="zh-CN" sz="2400" dirty="0">
              <a:solidFill>
                <a:prstClr val="black"/>
              </a:solidFill>
              <a:latin typeface="微软雅黑 Light" panose="020B0502040204020203" pitchFamily="34" charset="-122"/>
              <a:ea typeface="微软雅黑 Light" panose="020B0502040204020203" pitchFamily="34" charset="-122"/>
            </a:endParaRPr>
          </a:p>
        </p:txBody>
      </p:sp>
      <p:sp>
        <p:nvSpPr>
          <p:cNvPr id="4" name="矩形 3"/>
          <p:cNvSpPr/>
          <p:nvPr/>
        </p:nvSpPr>
        <p:spPr>
          <a:xfrm>
            <a:off x="911424" y="2687302"/>
            <a:ext cx="10155774" cy="658835"/>
          </a:xfrm>
          <a:prstGeom prst="rect">
            <a:avLst/>
          </a:prstGeom>
        </p:spPr>
        <p:txBody>
          <a:bodyPr wrap="square">
            <a:spAutoFit/>
          </a:bodyPr>
          <a:lstStyle/>
          <a:p>
            <a:pPr>
              <a:lnSpc>
                <a:spcPct val="150000"/>
              </a:lnSpc>
            </a:pPr>
            <a:r>
              <a:rPr kumimoji="1" lang="en-US" altLang="zh-CN" sz="2400" dirty="0" err="1" smtClean="0">
                <a:latin typeface="Monaco" charset="0"/>
                <a:ea typeface="Monaco" charset="0"/>
                <a:cs typeface="Monaco" charset="0"/>
              </a:rPr>
              <a:t>datetime</a:t>
            </a:r>
            <a:r>
              <a:rPr lang="zh-CN" altLang="en-US" sz="2400" dirty="0" smtClean="0">
                <a:solidFill>
                  <a:prstClr val="black"/>
                </a:solidFill>
                <a:latin typeface="微软雅黑 Light" panose="020B0502040204020203" pitchFamily="34" charset="-122"/>
                <a:ea typeface="微软雅黑 Light" panose="020B0502040204020203" pitchFamily="34" charset="-122"/>
              </a:rPr>
              <a:t>对象可以直接进行减法</a:t>
            </a:r>
            <a:endParaRPr lang="zh-CN" altLang="en-US" sz="2400" dirty="0">
              <a:solidFill>
                <a:prstClr val="black"/>
              </a:solidFill>
              <a:latin typeface="微软雅黑 Light" panose="020B0502040204020203" pitchFamily="34" charset="-122"/>
              <a:ea typeface="微软雅黑 Light" panose="020B0502040204020203" pitchFamily="34" charset="-122"/>
            </a:endParaRPr>
          </a:p>
        </p:txBody>
      </p:sp>
      <p:sp>
        <p:nvSpPr>
          <p:cNvPr id="3" name="文本框 2"/>
          <p:cNvSpPr txBox="1"/>
          <p:nvPr/>
        </p:nvSpPr>
        <p:spPr>
          <a:xfrm>
            <a:off x="6386945" y="3809991"/>
            <a:ext cx="4253346" cy="1569660"/>
          </a:xfrm>
          <a:prstGeom prst="rect">
            <a:avLst/>
          </a:prstGeom>
          <a:noFill/>
        </p:spPr>
        <p:txBody>
          <a:bodyPr wrap="square" rtlCol="0">
            <a:spAutoFit/>
          </a:bodyPr>
          <a:lstStyle/>
          <a:p>
            <a:r>
              <a:rPr lang="zh-CN" altLang="en-US" sz="2400" b="1" dirty="0" smtClean="0"/>
              <a:t>这段代码的计算出两个日期之间相差了</a:t>
            </a:r>
            <a:r>
              <a:rPr lang="en-US" altLang="zh-CN" sz="2400" b="1" dirty="0" smtClean="0"/>
              <a:t>752</a:t>
            </a:r>
            <a:r>
              <a:rPr lang="zh-CN" altLang="en-US" sz="2400" b="1" dirty="0" smtClean="0"/>
              <a:t>天多三个小时</a:t>
            </a:r>
            <a:endParaRPr lang="en-US" altLang="zh-CN" sz="2400" b="1" dirty="0" smtClean="0"/>
          </a:p>
          <a:p>
            <a:r>
              <a:rPr lang="zh-CN" altLang="en-US" sz="2400" b="1" dirty="0" smtClean="0"/>
              <a:t>事实上，这返回了一个</a:t>
            </a:r>
            <a:r>
              <a:rPr lang="en-US" altLang="zh-CN" sz="2400" b="1" dirty="0" err="1" smtClean="0"/>
              <a:t>timedelta</a:t>
            </a:r>
            <a:r>
              <a:rPr lang="zh-CN" altLang="en-US" sz="2400" b="1" dirty="0" smtClean="0"/>
              <a:t>对象</a:t>
            </a:r>
            <a:endParaRPr lang="en-US" altLang="zh-CN" sz="2400" b="1" dirty="0" smtClean="0"/>
          </a:p>
        </p:txBody>
      </p:sp>
    </p:spTree>
    <p:extLst>
      <p:ext uri="{BB962C8B-B14F-4D97-AF65-F5344CB8AC3E}">
        <p14:creationId xmlns:p14="http://schemas.microsoft.com/office/powerpoint/2010/main" xmlns="" val="3535180261"/>
      </p:ext>
    </p:extLst>
  </p:cSld>
  <p:clrMapOvr>
    <a:masterClrMapping/>
  </p:clrMapOvr>
  <p:timing>
    <p:tnLst>
      <p:par>
        <p:cTn id="1" dur="indefinite" restart="never" nodeType="tmRoot"/>
      </p:par>
    </p:tnLst>
  </p:timing>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extLst>
              <a:ext uri="{BEBA8EAE-BF5A-486C-A8C5-ECC9F3942E4B}">
                <a14:imgProps xmlns:a14="http://schemas.microsoft.com/office/drawing/2010/main" xmlns="">
                  <a14:imgLayer r:embed="rId4">
                    <a14:imgEffect>
                      <a14:sharpenSoften amount="50000"/>
                    </a14:imgEffect>
                  </a14:imgLayer>
                </a14:imgProps>
              </a:ext>
            </a:extLst>
          </a:blip>
          <a:stretch>
            <a:fillRect/>
          </a:stretch>
        </p:blipFill>
        <p:spPr>
          <a:xfrm>
            <a:off x="953786" y="3346137"/>
            <a:ext cx="9129788" cy="3068518"/>
          </a:xfrm>
          <a:prstGeom prst="rect">
            <a:avLst/>
          </a:prstGeom>
        </p:spPr>
      </p:pic>
      <p:sp>
        <p:nvSpPr>
          <p:cNvPr id="10" name="文本框 5"/>
          <p:cNvSpPr txBox="1"/>
          <p:nvPr/>
        </p:nvSpPr>
        <p:spPr>
          <a:xfrm>
            <a:off x="911424" y="836712"/>
            <a:ext cx="2664296" cy="400110"/>
          </a:xfrm>
          <a:prstGeom prst="rect">
            <a:avLst/>
          </a:prstGeom>
          <a:noFill/>
        </p:spPr>
        <p:txBody>
          <a:bodyPr wrap="square" rtlCol="0">
            <a:spAutoFit/>
          </a:bodyPr>
          <a:lstStyle/>
          <a:p>
            <a:r>
              <a:rPr lang="zh-CN" altLang="en-US" sz="2000" dirty="0">
                <a:solidFill>
                  <a:prstClr val="white"/>
                </a:solidFill>
                <a:latin typeface="微软雅黑 Light" panose="020B0502040204020203" pitchFamily="34" charset="-122"/>
                <a:ea typeface="微软雅黑 Light" panose="020B0502040204020203" pitchFamily="34" charset="-122"/>
              </a:rPr>
              <a:t>聚类分析</a:t>
            </a:r>
          </a:p>
        </p:txBody>
      </p:sp>
      <p:sp>
        <p:nvSpPr>
          <p:cNvPr id="14" name="矩形 28"/>
          <p:cNvSpPr/>
          <p:nvPr/>
        </p:nvSpPr>
        <p:spPr>
          <a:xfrm>
            <a:off x="-18898" y="671163"/>
            <a:ext cx="510214"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
        <p:nvSpPr>
          <p:cNvPr id="15" name="矩形 4"/>
          <p:cNvSpPr/>
          <p:nvPr/>
        </p:nvSpPr>
        <p:spPr>
          <a:xfrm>
            <a:off x="479375" y="674237"/>
            <a:ext cx="2913305" cy="595228"/>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6" name="文本框 5"/>
          <p:cNvSpPr txBox="1"/>
          <p:nvPr/>
        </p:nvSpPr>
        <p:spPr>
          <a:xfrm>
            <a:off x="953786" y="709485"/>
            <a:ext cx="3414022" cy="523220"/>
          </a:xfrm>
          <a:prstGeom prst="rect">
            <a:avLst/>
          </a:prstGeom>
          <a:noFill/>
        </p:spPr>
        <p:txBody>
          <a:bodyPr wrap="square" rtlCol="0">
            <a:spAutoFit/>
          </a:bodyPr>
          <a:lstStyle/>
          <a:p>
            <a:r>
              <a:rPr lang="en-US" altLang="zh-CN" sz="2800" dirty="0" err="1">
                <a:solidFill>
                  <a:prstClr val="white"/>
                </a:solidFill>
                <a:latin typeface="微软雅黑 Light" panose="020B0502040204020203" pitchFamily="34" charset="-122"/>
                <a:ea typeface="微软雅黑 Light" panose="020B0502040204020203" pitchFamily="34" charset="-122"/>
              </a:rPr>
              <a:t>datetime</a:t>
            </a:r>
            <a:r>
              <a:rPr lang="zh-CN" altLang="en-US" sz="2800" dirty="0">
                <a:solidFill>
                  <a:prstClr val="white"/>
                </a:solidFill>
                <a:latin typeface="微软雅黑 Light" panose="020B0502040204020203" pitchFamily="34" charset="-122"/>
                <a:ea typeface="微软雅黑 Light" panose="020B0502040204020203" pitchFamily="34" charset="-122"/>
              </a:rPr>
              <a:t>模块</a:t>
            </a:r>
          </a:p>
        </p:txBody>
      </p:sp>
      <p:sp>
        <p:nvSpPr>
          <p:cNvPr id="17" name="Freeform 83"/>
          <p:cNvSpPr>
            <a:spLocks noChangeArrowheads="1"/>
          </p:cNvSpPr>
          <p:nvPr/>
        </p:nvSpPr>
        <p:spPr bwMode="auto">
          <a:xfrm>
            <a:off x="92209" y="826314"/>
            <a:ext cx="288000" cy="288000"/>
          </a:xfrm>
          <a:custGeom>
            <a:avLst/>
            <a:gdLst>
              <a:gd name="T0" fmla="*/ 38764526 w 602"/>
              <a:gd name="T1" fmla="*/ 78442719 h 602"/>
              <a:gd name="T2" fmla="*/ 38764526 w 602"/>
              <a:gd name="T3" fmla="*/ 78442719 h 602"/>
              <a:gd name="T4" fmla="*/ 0 w 602"/>
              <a:gd name="T5" fmla="*/ 38764526 h 602"/>
              <a:gd name="T6" fmla="*/ 38764526 w 602"/>
              <a:gd name="T7" fmla="*/ 0 h 602"/>
              <a:gd name="T8" fmla="*/ 78442719 w 602"/>
              <a:gd name="T9" fmla="*/ 38764526 h 602"/>
              <a:gd name="T10" fmla="*/ 38764526 w 602"/>
              <a:gd name="T11" fmla="*/ 78442719 h 602"/>
              <a:gd name="T12" fmla="*/ 61866665 w 602"/>
              <a:gd name="T13" fmla="*/ 16576054 h 602"/>
              <a:gd name="T14" fmla="*/ 61866665 w 602"/>
              <a:gd name="T15" fmla="*/ 16576054 h 602"/>
              <a:gd name="T16" fmla="*/ 38764526 w 602"/>
              <a:gd name="T17" fmla="*/ 38764526 h 602"/>
              <a:gd name="T18" fmla="*/ 38764526 w 602"/>
              <a:gd name="T19" fmla="*/ 7308970 h 602"/>
              <a:gd name="T20" fmla="*/ 7439751 w 602"/>
              <a:gd name="T21" fmla="*/ 38764526 h 602"/>
              <a:gd name="T22" fmla="*/ 38764526 w 602"/>
              <a:gd name="T23" fmla="*/ 71002968 h 602"/>
              <a:gd name="T24" fmla="*/ 71002968 w 602"/>
              <a:gd name="T25" fmla="*/ 38764526 h 602"/>
              <a:gd name="T26" fmla="*/ 61866665 w 602"/>
              <a:gd name="T27" fmla="*/ 16576054 h 60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02" h="602">
                <a:moveTo>
                  <a:pt x="297" y="601"/>
                </a:moveTo>
                <a:lnTo>
                  <a:pt x="297" y="601"/>
                </a:lnTo>
                <a:cubicBezTo>
                  <a:pt x="135" y="601"/>
                  <a:pt x="0" y="466"/>
                  <a:pt x="0" y="297"/>
                </a:cubicBezTo>
                <a:cubicBezTo>
                  <a:pt x="0" y="134"/>
                  <a:pt x="135" y="0"/>
                  <a:pt x="297" y="0"/>
                </a:cubicBezTo>
                <a:cubicBezTo>
                  <a:pt x="467" y="0"/>
                  <a:pt x="601" y="134"/>
                  <a:pt x="601" y="297"/>
                </a:cubicBezTo>
                <a:cubicBezTo>
                  <a:pt x="601" y="466"/>
                  <a:pt x="467" y="601"/>
                  <a:pt x="297" y="601"/>
                </a:cubicBezTo>
                <a:close/>
                <a:moveTo>
                  <a:pt x="474" y="127"/>
                </a:moveTo>
                <a:lnTo>
                  <a:pt x="474" y="127"/>
                </a:lnTo>
                <a:cubicBezTo>
                  <a:pt x="297" y="297"/>
                  <a:pt x="297" y="297"/>
                  <a:pt x="297" y="297"/>
                </a:cubicBezTo>
                <a:cubicBezTo>
                  <a:pt x="297" y="56"/>
                  <a:pt x="297" y="56"/>
                  <a:pt x="297" y="56"/>
                </a:cubicBezTo>
                <a:cubicBezTo>
                  <a:pt x="163" y="56"/>
                  <a:pt x="57" y="162"/>
                  <a:pt x="57" y="297"/>
                </a:cubicBezTo>
                <a:cubicBezTo>
                  <a:pt x="57" y="431"/>
                  <a:pt x="163" y="544"/>
                  <a:pt x="297" y="544"/>
                </a:cubicBezTo>
                <a:cubicBezTo>
                  <a:pt x="431" y="544"/>
                  <a:pt x="544" y="431"/>
                  <a:pt x="544" y="297"/>
                </a:cubicBezTo>
                <a:cubicBezTo>
                  <a:pt x="544" y="233"/>
                  <a:pt x="516" y="169"/>
                  <a:pt x="474" y="127"/>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solidFill>
                <a:prstClr val="black"/>
              </a:solidFill>
            </a:endParaRPr>
          </a:p>
        </p:txBody>
      </p:sp>
      <p:sp>
        <p:nvSpPr>
          <p:cNvPr id="18" name="TextBox 17"/>
          <p:cNvSpPr txBox="1"/>
          <p:nvPr/>
        </p:nvSpPr>
        <p:spPr>
          <a:xfrm>
            <a:off x="491316" y="1907022"/>
            <a:ext cx="9933666" cy="738664"/>
          </a:xfrm>
          <a:prstGeom prst="rect">
            <a:avLst/>
          </a:prstGeom>
          <a:noFill/>
        </p:spPr>
        <p:txBody>
          <a:bodyPr wrap="square" rtlCol="0">
            <a:spAutoFit/>
          </a:bodyPr>
          <a:lstStyle/>
          <a:p>
            <a:pPr marL="342900" indent="-342900">
              <a:lnSpc>
                <a:spcPct val="150000"/>
              </a:lnSpc>
              <a:buClr>
                <a:srgbClr val="3BBC5D"/>
              </a:buClr>
              <a:buFont typeface="Wingdings" panose="05000000000000000000" pitchFamily="2" charset="2"/>
              <a:buChar char="l"/>
            </a:pPr>
            <a:r>
              <a:rPr kumimoji="1" lang="en-US" altLang="zh-CN" sz="2800" dirty="0" err="1">
                <a:latin typeface="Monaco" charset="0"/>
                <a:ea typeface="Monaco" charset="0"/>
                <a:cs typeface="Monaco" charset="0"/>
              </a:rPr>
              <a:t>d</a:t>
            </a:r>
            <a:r>
              <a:rPr kumimoji="1" lang="en-US" altLang="zh-CN" sz="2800" dirty="0" err="1" smtClean="0">
                <a:latin typeface="Monaco" charset="0"/>
                <a:ea typeface="Monaco" charset="0"/>
                <a:cs typeface="Monaco" charset="0"/>
              </a:rPr>
              <a:t>atetime</a:t>
            </a:r>
            <a:r>
              <a:rPr lang="zh-CN" altLang="en-US" sz="2400" dirty="0">
                <a:solidFill>
                  <a:prstClr val="black"/>
                </a:solidFill>
                <a:latin typeface="微软雅黑 Light" panose="020B0502040204020203" pitchFamily="34" charset="-122"/>
                <a:ea typeface="微软雅黑 Light" panose="020B0502040204020203" pitchFamily="34" charset="-122"/>
              </a:rPr>
              <a:t>对象</a:t>
            </a:r>
            <a:r>
              <a:rPr lang="zh-CN" altLang="en-US" sz="2400" dirty="0" smtClean="0">
                <a:solidFill>
                  <a:prstClr val="black"/>
                </a:solidFill>
                <a:latin typeface="微软雅黑 Light" panose="020B0502040204020203" pitchFamily="34" charset="-122"/>
                <a:ea typeface="微软雅黑 Light" panose="020B0502040204020203" pitchFamily="34" charset="-122"/>
              </a:rPr>
              <a:t>的方法</a:t>
            </a:r>
            <a:endParaRPr lang="en-US" altLang="zh-CN" sz="2400" dirty="0">
              <a:solidFill>
                <a:prstClr val="black"/>
              </a:solidFill>
              <a:latin typeface="微软雅黑 Light" panose="020B0502040204020203" pitchFamily="34" charset="-122"/>
              <a:ea typeface="微软雅黑 Light" panose="020B0502040204020203" pitchFamily="34" charset="-122"/>
            </a:endParaRPr>
          </a:p>
        </p:txBody>
      </p:sp>
      <p:sp>
        <p:nvSpPr>
          <p:cNvPr id="4" name="矩形 3"/>
          <p:cNvSpPr/>
          <p:nvPr/>
        </p:nvSpPr>
        <p:spPr>
          <a:xfrm>
            <a:off x="911424" y="2687302"/>
            <a:ext cx="10155774" cy="658835"/>
          </a:xfrm>
          <a:prstGeom prst="rect">
            <a:avLst/>
          </a:prstGeom>
        </p:spPr>
        <p:txBody>
          <a:bodyPr wrap="square">
            <a:spAutoFit/>
          </a:bodyPr>
          <a:lstStyle/>
          <a:p>
            <a:pPr>
              <a:lnSpc>
                <a:spcPct val="150000"/>
              </a:lnSpc>
            </a:pPr>
            <a:r>
              <a:rPr lang="zh-CN" altLang="en-US" sz="2400" dirty="0">
                <a:solidFill>
                  <a:prstClr val="black"/>
                </a:solidFill>
                <a:latin typeface="微软雅黑 Light" panose="020B0502040204020203" pitchFamily="34" charset="-122"/>
                <a:ea typeface="微软雅黑 Light" panose="020B0502040204020203" pitchFamily="34" charset="-122"/>
              </a:rPr>
              <a:t>要注意的是</a:t>
            </a:r>
            <a:r>
              <a:rPr kumimoji="1" lang="en-US" altLang="zh-CN" sz="2400" dirty="0" err="1" smtClean="0">
                <a:latin typeface="Monaco" charset="0"/>
                <a:ea typeface="Monaco" charset="0"/>
                <a:cs typeface="Monaco" charset="0"/>
              </a:rPr>
              <a:t>datetime</a:t>
            </a:r>
            <a:r>
              <a:rPr lang="zh-CN" altLang="en-US" sz="2400" dirty="0" smtClean="0">
                <a:solidFill>
                  <a:prstClr val="black"/>
                </a:solidFill>
                <a:latin typeface="微软雅黑 Light" panose="020B0502040204020203" pitchFamily="34" charset="-122"/>
                <a:ea typeface="微软雅黑 Light" panose="020B0502040204020203" pitchFamily="34" charset="-122"/>
              </a:rPr>
              <a:t>对象不能进行加法，因为这没有意义</a:t>
            </a:r>
            <a:endParaRPr lang="zh-CN" altLang="en-US" sz="2400" dirty="0">
              <a:solidFill>
                <a:prstClr val="black"/>
              </a:solidFill>
              <a:latin typeface="微软雅黑 Light" panose="020B0502040204020203" pitchFamily="34" charset="-122"/>
              <a:ea typeface="微软雅黑 Light" panose="020B0502040204020203" pitchFamily="34" charset="-122"/>
            </a:endParaRPr>
          </a:p>
        </p:txBody>
      </p:sp>
    </p:spTree>
    <p:extLst>
      <p:ext uri="{BB962C8B-B14F-4D97-AF65-F5344CB8AC3E}">
        <p14:creationId xmlns:p14="http://schemas.microsoft.com/office/powerpoint/2010/main" xmlns="" val="343967977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14280" y="1772816"/>
            <a:ext cx="11010312" cy="4176463"/>
          </a:xfrm>
        </p:spPr>
        <p:txBody>
          <a:bodyPr>
            <a:normAutofit/>
          </a:bodyPr>
          <a:lstStyle/>
          <a:p>
            <a:pPr>
              <a:lnSpc>
                <a:spcPct val="150000"/>
              </a:lnSpc>
            </a:pPr>
            <a:r>
              <a:rPr kumimoji="1" lang="zh-CN" altLang="en-US" sz="2400" dirty="0" smtClean="0"/>
              <a:t>常量表示“不能变”的变量</a:t>
            </a:r>
            <a:endParaRPr lang="en-US" altLang="zh-CN" sz="2400" dirty="0"/>
          </a:p>
          <a:p>
            <a:pPr>
              <a:lnSpc>
                <a:spcPct val="150000"/>
              </a:lnSpc>
            </a:pPr>
            <a:r>
              <a:rPr kumimoji="1" lang="en-US" altLang="zh-CN" sz="2400" dirty="0"/>
              <a:t>Python</a:t>
            </a:r>
            <a:r>
              <a:rPr kumimoji="1" lang="zh-CN" altLang="en-US" sz="2400" dirty="0"/>
              <a:t>中是没有常量的关键字的，只是我们常常约定使用大写字母组合的变量名表示常量，也</a:t>
            </a:r>
            <a:r>
              <a:rPr kumimoji="1" lang="zh-CN" altLang="en-US" sz="2400" dirty="0" smtClean="0"/>
              <a:t>有不要</a:t>
            </a:r>
            <a:r>
              <a:rPr kumimoji="1" lang="zh-CN" altLang="en-US" sz="2400" dirty="0"/>
              <a:t>对其进行赋值”的提醒作用</a:t>
            </a:r>
          </a:p>
        </p:txBody>
      </p:sp>
      <p:sp>
        <p:nvSpPr>
          <p:cNvPr id="5" name="矩形 28"/>
          <p:cNvSpPr/>
          <p:nvPr/>
        </p:nvSpPr>
        <p:spPr>
          <a:xfrm>
            <a:off x="-18898" y="671163"/>
            <a:ext cx="510214"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
        <p:nvSpPr>
          <p:cNvPr id="7" name="矩形 6"/>
          <p:cNvSpPr/>
          <p:nvPr/>
        </p:nvSpPr>
        <p:spPr>
          <a:xfrm>
            <a:off x="479376" y="671163"/>
            <a:ext cx="1656184" cy="598302"/>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8" name="Freeform 83"/>
          <p:cNvSpPr>
            <a:spLocks noChangeArrowheads="1"/>
          </p:cNvSpPr>
          <p:nvPr/>
        </p:nvSpPr>
        <p:spPr bwMode="auto">
          <a:xfrm>
            <a:off x="92209" y="826314"/>
            <a:ext cx="288000" cy="288000"/>
          </a:xfrm>
          <a:custGeom>
            <a:avLst/>
            <a:gdLst>
              <a:gd name="T0" fmla="*/ 38764526 w 602"/>
              <a:gd name="T1" fmla="*/ 78442719 h 602"/>
              <a:gd name="T2" fmla="*/ 38764526 w 602"/>
              <a:gd name="T3" fmla="*/ 78442719 h 602"/>
              <a:gd name="T4" fmla="*/ 0 w 602"/>
              <a:gd name="T5" fmla="*/ 38764526 h 602"/>
              <a:gd name="T6" fmla="*/ 38764526 w 602"/>
              <a:gd name="T7" fmla="*/ 0 h 602"/>
              <a:gd name="T8" fmla="*/ 78442719 w 602"/>
              <a:gd name="T9" fmla="*/ 38764526 h 602"/>
              <a:gd name="T10" fmla="*/ 38764526 w 602"/>
              <a:gd name="T11" fmla="*/ 78442719 h 602"/>
              <a:gd name="T12" fmla="*/ 61866665 w 602"/>
              <a:gd name="T13" fmla="*/ 16576054 h 602"/>
              <a:gd name="T14" fmla="*/ 61866665 w 602"/>
              <a:gd name="T15" fmla="*/ 16576054 h 602"/>
              <a:gd name="T16" fmla="*/ 38764526 w 602"/>
              <a:gd name="T17" fmla="*/ 38764526 h 602"/>
              <a:gd name="T18" fmla="*/ 38764526 w 602"/>
              <a:gd name="T19" fmla="*/ 7308970 h 602"/>
              <a:gd name="T20" fmla="*/ 7439751 w 602"/>
              <a:gd name="T21" fmla="*/ 38764526 h 602"/>
              <a:gd name="T22" fmla="*/ 38764526 w 602"/>
              <a:gd name="T23" fmla="*/ 71002968 h 602"/>
              <a:gd name="T24" fmla="*/ 71002968 w 602"/>
              <a:gd name="T25" fmla="*/ 38764526 h 602"/>
              <a:gd name="T26" fmla="*/ 61866665 w 602"/>
              <a:gd name="T27" fmla="*/ 16576054 h 60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02" h="602">
                <a:moveTo>
                  <a:pt x="297" y="601"/>
                </a:moveTo>
                <a:lnTo>
                  <a:pt x="297" y="601"/>
                </a:lnTo>
                <a:cubicBezTo>
                  <a:pt x="135" y="601"/>
                  <a:pt x="0" y="466"/>
                  <a:pt x="0" y="297"/>
                </a:cubicBezTo>
                <a:cubicBezTo>
                  <a:pt x="0" y="134"/>
                  <a:pt x="135" y="0"/>
                  <a:pt x="297" y="0"/>
                </a:cubicBezTo>
                <a:cubicBezTo>
                  <a:pt x="467" y="0"/>
                  <a:pt x="601" y="134"/>
                  <a:pt x="601" y="297"/>
                </a:cubicBezTo>
                <a:cubicBezTo>
                  <a:pt x="601" y="466"/>
                  <a:pt x="467" y="601"/>
                  <a:pt x="297" y="601"/>
                </a:cubicBezTo>
                <a:close/>
                <a:moveTo>
                  <a:pt x="474" y="127"/>
                </a:moveTo>
                <a:lnTo>
                  <a:pt x="474" y="127"/>
                </a:lnTo>
                <a:cubicBezTo>
                  <a:pt x="297" y="297"/>
                  <a:pt x="297" y="297"/>
                  <a:pt x="297" y="297"/>
                </a:cubicBezTo>
                <a:cubicBezTo>
                  <a:pt x="297" y="56"/>
                  <a:pt x="297" y="56"/>
                  <a:pt x="297" y="56"/>
                </a:cubicBezTo>
                <a:cubicBezTo>
                  <a:pt x="163" y="56"/>
                  <a:pt x="57" y="162"/>
                  <a:pt x="57" y="297"/>
                </a:cubicBezTo>
                <a:cubicBezTo>
                  <a:pt x="57" y="431"/>
                  <a:pt x="163" y="544"/>
                  <a:pt x="297" y="544"/>
                </a:cubicBezTo>
                <a:cubicBezTo>
                  <a:pt x="431" y="544"/>
                  <a:pt x="544" y="431"/>
                  <a:pt x="544" y="297"/>
                </a:cubicBezTo>
                <a:cubicBezTo>
                  <a:pt x="544" y="233"/>
                  <a:pt x="516" y="169"/>
                  <a:pt x="474" y="127"/>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solidFill>
                <a:prstClr val="black"/>
              </a:solidFill>
            </a:endParaRPr>
          </a:p>
        </p:txBody>
      </p:sp>
      <p:sp>
        <p:nvSpPr>
          <p:cNvPr id="9" name="文本框 5"/>
          <p:cNvSpPr txBox="1"/>
          <p:nvPr/>
        </p:nvSpPr>
        <p:spPr>
          <a:xfrm>
            <a:off x="953786" y="709485"/>
            <a:ext cx="3774062" cy="523220"/>
          </a:xfrm>
          <a:prstGeom prst="rect">
            <a:avLst/>
          </a:prstGeom>
          <a:noFill/>
        </p:spPr>
        <p:txBody>
          <a:bodyPr wrap="square" rtlCol="0">
            <a:spAutoFit/>
          </a:bodyPr>
          <a:lstStyle/>
          <a:p>
            <a:r>
              <a:rPr lang="zh-CN" altLang="en-US" sz="2800" dirty="0" smtClean="0">
                <a:solidFill>
                  <a:prstClr val="white"/>
                </a:solidFill>
                <a:latin typeface="微软雅黑 Light" panose="020B0502040204020203" pitchFamily="34" charset="-122"/>
                <a:ea typeface="微软雅黑 Light" panose="020B0502040204020203" pitchFamily="34" charset="-122"/>
              </a:rPr>
              <a:t>常量</a:t>
            </a:r>
            <a:endParaRPr lang="zh-CN" altLang="en-US" sz="2800" dirty="0">
              <a:solidFill>
                <a:prstClr val="white"/>
              </a:solidFill>
              <a:latin typeface="微软雅黑 Light" panose="020B0502040204020203" pitchFamily="34" charset="-122"/>
              <a:ea typeface="微软雅黑 Light" panose="020B0502040204020203" pitchFamily="34" charset="-122"/>
            </a:endParaRPr>
          </a:p>
        </p:txBody>
      </p:sp>
      <p:pic>
        <p:nvPicPr>
          <p:cNvPr id="3" name="图片 2"/>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695399" y="4221088"/>
            <a:ext cx="7920881" cy="635007"/>
          </a:xfrm>
          <a:prstGeom prst="rect">
            <a:avLst/>
          </a:prstGeom>
        </p:spPr>
      </p:pic>
      <p:sp>
        <p:nvSpPr>
          <p:cNvPr id="4" name="日期占位符 3"/>
          <p:cNvSpPr>
            <a:spLocks noGrp="1"/>
          </p:cNvSpPr>
          <p:nvPr>
            <p:ph type="dt" sz="half" idx="10"/>
          </p:nvPr>
        </p:nvSpPr>
        <p:spPr/>
        <p:txBody>
          <a:bodyPr/>
          <a:lstStyle/>
          <a:p>
            <a:fld id="{0FD01EA4-465B-4BA1-9C02-6B04C9C17E86}" type="datetime1">
              <a:rPr lang="zh-CN" altLang="en-US" smtClean="0"/>
              <a:pPr/>
              <a:t>2019/9/8</a:t>
            </a:fld>
            <a:endParaRPr lang="zh-CN" altLang="en-US"/>
          </a:p>
        </p:txBody>
      </p:sp>
      <p:sp>
        <p:nvSpPr>
          <p:cNvPr id="6" name="灯片编号占位符 5"/>
          <p:cNvSpPr>
            <a:spLocks noGrp="1"/>
          </p:cNvSpPr>
          <p:nvPr>
            <p:ph type="sldNum" sz="quarter" idx="12"/>
          </p:nvPr>
        </p:nvSpPr>
        <p:spPr/>
        <p:txBody>
          <a:bodyPr/>
          <a:lstStyle/>
          <a:p>
            <a:fld id="{370D8578-DDD4-487D-A316-C8E65CC577E1}" type="slidenum">
              <a:rPr lang="zh-CN" altLang="en-US" smtClean="0"/>
              <a:pPr/>
              <a:t>36</a:t>
            </a:fld>
            <a:endParaRPr lang="zh-CN" altLang="en-US"/>
          </a:p>
        </p:txBody>
      </p:sp>
    </p:spTree>
    <p:extLst>
      <p:ext uri="{BB962C8B-B14F-4D97-AF65-F5344CB8AC3E}">
        <p14:creationId xmlns:p14="http://schemas.microsoft.com/office/powerpoint/2010/main" xmlns="" val="1031594325"/>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extLst>
              <a:ext uri="{BEBA8EAE-BF5A-486C-A8C5-ECC9F3942E4B}">
                <a14:imgProps xmlns:a14="http://schemas.microsoft.com/office/drawing/2010/main" xmlns="">
                  <a14:imgLayer r:embed="rId4">
                    <a14:imgEffect>
                      <a14:sharpenSoften amount="50000"/>
                    </a14:imgEffect>
                  </a14:imgLayer>
                </a14:imgProps>
              </a:ext>
            </a:extLst>
          </a:blip>
          <a:stretch>
            <a:fillRect/>
          </a:stretch>
        </p:blipFill>
        <p:spPr>
          <a:xfrm>
            <a:off x="911424" y="3375249"/>
            <a:ext cx="9977135" cy="3011696"/>
          </a:xfrm>
          <a:prstGeom prst="rect">
            <a:avLst/>
          </a:prstGeom>
        </p:spPr>
      </p:pic>
      <p:sp>
        <p:nvSpPr>
          <p:cNvPr id="10" name="文本框 5"/>
          <p:cNvSpPr txBox="1"/>
          <p:nvPr/>
        </p:nvSpPr>
        <p:spPr>
          <a:xfrm>
            <a:off x="911424" y="836712"/>
            <a:ext cx="2664296" cy="400110"/>
          </a:xfrm>
          <a:prstGeom prst="rect">
            <a:avLst/>
          </a:prstGeom>
          <a:noFill/>
        </p:spPr>
        <p:txBody>
          <a:bodyPr wrap="square" rtlCol="0">
            <a:spAutoFit/>
          </a:bodyPr>
          <a:lstStyle/>
          <a:p>
            <a:r>
              <a:rPr lang="zh-CN" altLang="en-US" sz="2000" dirty="0">
                <a:solidFill>
                  <a:prstClr val="white"/>
                </a:solidFill>
                <a:latin typeface="微软雅黑 Light" panose="020B0502040204020203" pitchFamily="34" charset="-122"/>
                <a:ea typeface="微软雅黑 Light" panose="020B0502040204020203" pitchFamily="34" charset="-122"/>
              </a:rPr>
              <a:t>聚类分析</a:t>
            </a:r>
          </a:p>
        </p:txBody>
      </p:sp>
      <p:sp>
        <p:nvSpPr>
          <p:cNvPr id="14" name="矩形 28"/>
          <p:cNvSpPr/>
          <p:nvPr/>
        </p:nvSpPr>
        <p:spPr>
          <a:xfrm>
            <a:off x="-18898" y="671163"/>
            <a:ext cx="510214"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
        <p:nvSpPr>
          <p:cNvPr id="15" name="矩形 4"/>
          <p:cNvSpPr/>
          <p:nvPr/>
        </p:nvSpPr>
        <p:spPr>
          <a:xfrm>
            <a:off x="479375" y="674237"/>
            <a:ext cx="2913305" cy="595228"/>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6" name="文本框 5"/>
          <p:cNvSpPr txBox="1"/>
          <p:nvPr/>
        </p:nvSpPr>
        <p:spPr>
          <a:xfrm>
            <a:off x="953786" y="709485"/>
            <a:ext cx="3414022" cy="523220"/>
          </a:xfrm>
          <a:prstGeom prst="rect">
            <a:avLst/>
          </a:prstGeom>
          <a:noFill/>
        </p:spPr>
        <p:txBody>
          <a:bodyPr wrap="square" rtlCol="0">
            <a:spAutoFit/>
          </a:bodyPr>
          <a:lstStyle/>
          <a:p>
            <a:r>
              <a:rPr lang="en-US" altLang="zh-CN" sz="2800" dirty="0" err="1">
                <a:solidFill>
                  <a:prstClr val="white"/>
                </a:solidFill>
                <a:latin typeface="微软雅黑 Light" panose="020B0502040204020203" pitchFamily="34" charset="-122"/>
                <a:ea typeface="微软雅黑 Light" panose="020B0502040204020203" pitchFamily="34" charset="-122"/>
              </a:rPr>
              <a:t>datetime</a:t>
            </a:r>
            <a:r>
              <a:rPr lang="zh-CN" altLang="en-US" sz="2800" dirty="0">
                <a:solidFill>
                  <a:prstClr val="white"/>
                </a:solidFill>
                <a:latin typeface="微软雅黑 Light" panose="020B0502040204020203" pitchFamily="34" charset="-122"/>
                <a:ea typeface="微软雅黑 Light" panose="020B0502040204020203" pitchFamily="34" charset="-122"/>
              </a:rPr>
              <a:t>模块</a:t>
            </a:r>
          </a:p>
        </p:txBody>
      </p:sp>
      <p:sp>
        <p:nvSpPr>
          <p:cNvPr id="17" name="Freeform 83"/>
          <p:cNvSpPr>
            <a:spLocks noChangeArrowheads="1"/>
          </p:cNvSpPr>
          <p:nvPr/>
        </p:nvSpPr>
        <p:spPr bwMode="auto">
          <a:xfrm>
            <a:off x="92209" y="826314"/>
            <a:ext cx="288000" cy="288000"/>
          </a:xfrm>
          <a:custGeom>
            <a:avLst/>
            <a:gdLst>
              <a:gd name="T0" fmla="*/ 38764526 w 602"/>
              <a:gd name="T1" fmla="*/ 78442719 h 602"/>
              <a:gd name="T2" fmla="*/ 38764526 w 602"/>
              <a:gd name="T3" fmla="*/ 78442719 h 602"/>
              <a:gd name="T4" fmla="*/ 0 w 602"/>
              <a:gd name="T5" fmla="*/ 38764526 h 602"/>
              <a:gd name="T6" fmla="*/ 38764526 w 602"/>
              <a:gd name="T7" fmla="*/ 0 h 602"/>
              <a:gd name="T8" fmla="*/ 78442719 w 602"/>
              <a:gd name="T9" fmla="*/ 38764526 h 602"/>
              <a:gd name="T10" fmla="*/ 38764526 w 602"/>
              <a:gd name="T11" fmla="*/ 78442719 h 602"/>
              <a:gd name="T12" fmla="*/ 61866665 w 602"/>
              <a:gd name="T13" fmla="*/ 16576054 h 602"/>
              <a:gd name="T14" fmla="*/ 61866665 w 602"/>
              <a:gd name="T15" fmla="*/ 16576054 h 602"/>
              <a:gd name="T16" fmla="*/ 38764526 w 602"/>
              <a:gd name="T17" fmla="*/ 38764526 h 602"/>
              <a:gd name="T18" fmla="*/ 38764526 w 602"/>
              <a:gd name="T19" fmla="*/ 7308970 h 602"/>
              <a:gd name="T20" fmla="*/ 7439751 w 602"/>
              <a:gd name="T21" fmla="*/ 38764526 h 602"/>
              <a:gd name="T22" fmla="*/ 38764526 w 602"/>
              <a:gd name="T23" fmla="*/ 71002968 h 602"/>
              <a:gd name="T24" fmla="*/ 71002968 w 602"/>
              <a:gd name="T25" fmla="*/ 38764526 h 602"/>
              <a:gd name="T26" fmla="*/ 61866665 w 602"/>
              <a:gd name="T27" fmla="*/ 16576054 h 60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02" h="602">
                <a:moveTo>
                  <a:pt x="297" y="601"/>
                </a:moveTo>
                <a:lnTo>
                  <a:pt x="297" y="601"/>
                </a:lnTo>
                <a:cubicBezTo>
                  <a:pt x="135" y="601"/>
                  <a:pt x="0" y="466"/>
                  <a:pt x="0" y="297"/>
                </a:cubicBezTo>
                <a:cubicBezTo>
                  <a:pt x="0" y="134"/>
                  <a:pt x="135" y="0"/>
                  <a:pt x="297" y="0"/>
                </a:cubicBezTo>
                <a:cubicBezTo>
                  <a:pt x="467" y="0"/>
                  <a:pt x="601" y="134"/>
                  <a:pt x="601" y="297"/>
                </a:cubicBezTo>
                <a:cubicBezTo>
                  <a:pt x="601" y="466"/>
                  <a:pt x="467" y="601"/>
                  <a:pt x="297" y="601"/>
                </a:cubicBezTo>
                <a:close/>
                <a:moveTo>
                  <a:pt x="474" y="127"/>
                </a:moveTo>
                <a:lnTo>
                  <a:pt x="474" y="127"/>
                </a:lnTo>
                <a:cubicBezTo>
                  <a:pt x="297" y="297"/>
                  <a:pt x="297" y="297"/>
                  <a:pt x="297" y="297"/>
                </a:cubicBezTo>
                <a:cubicBezTo>
                  <a:pt x="297" y="56"/>
                  <a:pt x="297" y="56"/>
                  <a:pt x="297" y="56"/>
                </a:cubicBezTo>
                <a:cubicBezTo>
                  <a:pt x="163" y="56"/>
                  <a:pt x="57" y="162"/>
                  <a:pt x="57" y="297"/>
                </a:cubicBezTo>
                <a:cubicBezTo>
                  <a:pt x="57" y="431"/>
                  <a:pt x="163" y="544"/>
                  <a:pt x="297" y="544"/>
                </a:cubicBezTo>
                <a:cubicBezTo>
                  <a:pt x="431" y="544"/>
                  <a:pt x="544" y="431"/>
                  <a:pt x="544" y="297"/>
                </a:cubicBezTo>
                <a:cubicBezTo>
                  <a:pt x="544" y="233"/>
                  <a:pt x="516" y="169"/>
                  <a:pt x="474" y="127"/>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solidFill>
                <a:prstClr val="black"/>
              </a:solidFill>
            </a:endParaRPr>
          </a:p>
        </p:txBody>
      </p:sp>
      <p:sp>
        <p:nvSpPr>
          <p:cNvPr id="18" name="TextBox 17"/>
          <p:cNvSpPr txBox="1"/>
          <p:nvPr/>
        </p:nvSpPr>
        <p:spPr>
          <a:xfrm>
            <a:off x="491316" y="1907022"/>
            <a:ext cx="9933666" cy="738664"/>
          </a:xfrm>
          <a:prstGeom prst="rect">
            <a:avLst/>
          </a:prstGeom>
          <a:noFill/>
        </p:spPr>
        <p:txBody>
          <a:bodyPr wrap="square" rtlCol="0">
            <a:spAutoFit/>
          </a:bodyPr>
          <a:lstStyle/>
          <a:p>
            <a:pPr marL="342900" indent="-342900">
              <a:lnSpc>
                <a:spcPct val="150000"/>
              </a:lnSpc>
              <a:buClr>
                <a:srgbClr val="3BBC5D"/>
              </a:buClr>
              <a:buFont typeface="Wingdings" panose="05000000000000000000" pitchFamily="2" charset="2"/>
              <a:buChar char="l"/>
            </a:pPr>
            <a:r>
              <a:rPr kumimoji="1" lang="en-US" altLang="zh-CN" sz="2800" dirty="0" err="1">
                <a:latin typeface="Monaco" charset="0"/>
                <a:ea typeface="Monaco" charset="0"/>
                <a:cs typeface="Monaco" charset="0"/>
              </a:rPr>
              <a:t>d</a:t>
            </a:r>
            <a:r>
              <a:rPr kumimoji="1" lang="en-US" altLang="zh-CN" sz="2800" dirty="0" err="1" smtClean="0">
                <a:latin typeface="Monaco" charset="0"/>
                <a:ea typeface="Monaco" charset="0"/>
                <a:cs typeface="Monaco" charset="0"/>
              </a:rPr>
              <a:t>atetime</a:t>
            </a:r>
            <a:r>
              <a:rPr lang="zh-CN" altLang="en-US" sz="2400" dirty="0">
                <a:solidFill>
                  <a:prstClr val="black"/>
                </a:solidFill>
                <a:latin typeface="微软雅黑 Light" panose="020B0502040204020203" pitchFamily="34" charset="-122"/>
                <a:ea typeface="微软雅黑 Light" panose="020B0502040204020203" pitchFamily="34" charset="-122"/>
              </a:rPr>
              <a:t>对象</a:t>
            </a:r>
            <a:r>
              <a:rPr lang="zh-CN" altLang="en-US" sz="2400" dirty="0" smtClean="0">
                <a:solidFill>
                  <a:prstClr val="black"/>
                </a:solidFill>
                <a:latin typeface="微软雅黑 Light" panose="020B0502040204020203" pitchFamily="34" charset="-122"/>
                <a:ea typeface="微软雅黑 Light" panose="020B0502040204020203" pitchFamily="34" charset="-122"/>
              </a:rPr>
              <a:t>的方法</a:t>
            </a:r>
            <a:endParaRPr lang="en-US" altLang="zh-CN" sz="2400" dirty="0">
              <a:solidFill>
                <a:prstClr val="black"/>
              </a:solidFill>
              <a:latin typeface="微软雅黑 Light" panose="020B0502040204020203" pitchFamily="34" charset="-122"/>
              <a:ea typeface="微软雅黑 Light" panose="020B0502040204020203" pitchFamily="34" charset="-122"/>
            </a:endParaRPr>
          </a:p>
        </p:txBody>
      </p:sp>
      <p:sp>
        <p:nvSpPr>
          <p:cNvPr id="4" name="矩形 3"/>
          <p:cNvSpPr/>
          <p:nvPr/>
        </p:nvSpPr>
        <p:spPr>
          <a:xfrm>
            <a:off x="911424" y="2687302"/>
            <a:ext cx="10155774" cy="646331"/>
          </a:xfrm>
          <a:prstGeom prst="rect">
            <a:avLst/>
          </a:prstGeom>
        </p:spPr>
        <p:txBody>
          <a:bodyPr wrap="square">
            <a:spAutoFit/>
          </a:bodyPr>
          <a:lstStyle/>
          <a:p>
            <a:pPr>
              <a:lnSpc>
                <a:spcPct val="150000"/>
              </a:lnSpc>
            </a:pPr>
            <a:r>
              <a:rPr kumimoji="1" lang="en-US" altLang="zh-CN" sz="2400" dirty="0" err="1">
                <a:latin typeface="Monaco" charset="0"/>
                <a:ea typeface="Monaco" charset="0"/>
                <a:cs typeface="Monaco" charset="0"/>
              </a:rPr>
              <a:t>isweekday</a:t>
            </a:r>
            <a:r>
              <a:rPr lang="en-US" altLang="zh-CN" sz="2400" dirty="0"/>
              <a:t>() </a:t>
            </a:r>
            <a:r>
              <a:rPr lang="zh-CN" altLang="en-US" sz="2400" dirty="0">
                <a:solidFill>
                  <a:prstClr val="black"/>
                </a:solidFill>
                <a:latin typeface="微软雅黑 Light" panose="020B0502040204020203" pitchFamily="34" charset="-122"/>
                <a:ea typeface="微软雅黑 Light" panose="020B0502040204020203" pitchFamily="34" charset="-122"/>
              </a:rPr>
              <a:t>是一个很方便的方法，可以直接查看这个日期对象是星期几：</a:t>
            </a:r>
          </a:p>
        </p:txBody>
      </p:sp>
      <p:sp>
        <p:nvSpPr>
          <p:cNvPr id="3" name="文本框 2"/>
          <p:cNvSpPr txBox="1"/>
          <p:nvPr/>
        </p:nvSpPr>
        <p:spPr>
          <a:xfrm>
            <a:off x="6386945" y="4087091"/>
            <a:ext cx="4253346" cy="707886"/>
          </a:xfrm>
          <a:prstGeom prst="rect">
            <a:avLst/>
          </a:prstGeom>
          <a:noFill/>
        </p:spPr>
        <p:txBody>
          <a:bodyPr wrap="square" rtlCol="0">
            <a:spAutoFit/>
          </a:bodyPr>
          <a:lstStyle/>
          <a:p>
            <a:r>
              <a:rPr lang="zh-CN" altLang="en-US" sz="2000" b="1" dirty="0" smtClean="0"/>
              <a:t>这段代码的含义是：</a:t>
            </a:r>
            <a:endParaRPr lang="en-US" altLang="zh-CN" sz="2000" b="1" dirty="0" smtClean="0"/>
          </a:p>
          <a:p>
            <a:r>
              <a:rPr lang="en-US" altLang="zh-CN" sz="2000" b="1" dirty="0" smtClean="0"/>
              <a:t>2017</a:t>
            </a:r>
            <a:r>
              <a:rPr lang="zh-CN" altLang="en-US" sz="2000" b="1" dirty="0" smtClean="0"/>
              <a:t>年</a:t>
            </a:r>
            <a:r>
              <a:rPr lang="en-US" altLang="zh-CN" sz="2000" b="1" dirty="0" smtClean="0"/>
              <a:t>4</a:t>
            </a:r>
            <a:r>
              <a:rPr lang="zh-CN" altLang="en-US" sz="2000" b="1" dirty="0" smtClean="0"/>
              <a:t>月</a:t>
            </a:r>
            <a:r>
              <a:rPr lang="en-US" altLang="zh-CN" sz="2000" b="1" dirty="0" smtClean="0"/>
              <a:t>15</a:t>
            </a:r>
            <a:r>
              <a:rPr lang="zh-CN" altLang="en-US" sz="2000" b="1" dirty="0" smtClean="0"/>
              <a:t>日是星期</a:t>
            </a:r>
            <a:r>
              <a:rPr lang="en-US" altLang="zh-CN" sz="2000" b="1" dirty="0" smtClean="0"/>
              <a:t>6</a:t>
            </a:r>
          </a:p>
        </p:txBody>
      </p:sp>
    </p:spTree>
    <p:extLst>
      <p:ext uri="{BB962C8B-B14F-4D97-AF65-F5344CB8AC3E}">
        <p14:creationId xmlns:p14="http://schemas.microsoft.com/office/powerpoint/2010/main" xmlns="" val="819674232"/>
      </p:ext>
    </p:extLst>
  </p:cSld>
  <p:clrMapOvr>
    <a:masterClrMapping/>
  </p:clrMapOvr>
  <p:timing>
    <p:tnLst>
      <p:par>
        <p:cTn id="1" dur="indefinite" restart="never" nodeType="tmRoot"/>
      </p:par>
    </p:tnLst>
  </p:timing>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BEBA8EAE-BF5A-486C-A8C5-ECC9F3942E4B}">
                <a14:imgProps xmlns:a14="http://schemas.microsoft.com/office/drawing/2010/main" xmlns="">
                  <a14:imgLayer r:embed="rId4">
                    <a14:imgEffect>
                      <a14:sharpenSoften amount="50000"/>
                    </a14:imgEffect>
                  </a14:imgLayer>
                </a14:imgProps>
              </a:ext>
            </a:extLst>
          </a:blip>
          <a:stretch>
            <a:fillRect/>
          </a:stretch>
        </p:blipFill>
        <p:spPr>
          <a:xfrm>
            <a:off x="911424" y="3585815"/>
            <a:ext cx="9471196" cy="3026299"/>
          </a:xfrm>
          <a:prstGeom prst="rect">
            <a:avLst/>
          </a:prstGeom>
        </p:spPr>
      </p:pic>
      <p:sp>
        <p:nvSpPr>
          <p:cNvPr id="10" name="文本框 5"/>
          <p:cNvSpPr txBox="1"/>
          <p:nvPr/>
        </p:nvSpPr>
        <p:spPr>
          <a:xfrm>
            <a:off x="911424" y="670454"/>
            <a:ext cx="2664296" cy="400110"/>
          </a:xfrm>
          <a:prstGeom prst="rect">
            <a:avLst/>
          </a:prstGeom>
          <a:noFill/>
        </p:spPr>
        <p:txBody>
          <a:bodyPr wrap="square" rtlCol="0">
            <a:spAutoFit/>
          </a:bodyPr>
          <a:lstStyle/>
          <a:p>
            <a:r>
              <a:rPr lang="zh-CN" altLang="en-US" sz="2000" dirty="0">
                <a:solidFill>
                  <a:prstClr val="white"/>
                </a:solidFill>
                <a:latin typeface="微软雅黑 Light" panose="020B0502040204020203" pitchFamily="34" charset="-122"/>
                <a:ea typeface="微软雅黑 Light" panose="020B0502040204020203" pitchFamily="34" charset="-122"/>
              </a:rPr>
              <a:t>聚类分析</a:t>
            </a:r>
          </a:p>
        </p:txBody>
      </p:sp>
      <p:sp>
        <p:nvSpPr>
          <p:cNvPr id="14" name="矩形 28"/>
          <p:cNvSpPr/>
          <p:nvPr/>
        </p:nvSpPr>
        <p:spPr>
          <a:xfrm>
            <a:off x="-18898" y="504905"/>
            <a:ext cx="510214"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
        <p:nvSpPr>
          <p:cNvPr id="15" name="矩形 4"/>
          <p:cNvSpPr/>
          <p:nvPr/>
        </p:nvSpPr>
        <p:spPr>
          <a:xfrm>
            <a:off x="479375" y="507979"/>
            <a:ext cx="2913305" cy="595228"/>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6" name="文本框 5"/>
          <p:cNvSpPr txBox="1"/>
          <p:nvPr/>
        </p:nvSpPr>
        <p:spPr>
          <a:xfrm>
            <a:off x="953786" y="543227"/>
            <a:ext cx="3414022" cy="523220"/>
          </a:xfrm>
          <a:prstGeom prst="rect">
            <a:avLst/>
          </a:prstGeom>
          <a:noFill/>
        </p:spPr>
        <p:txBody>
          <a:bodyPr wrap="square" rtlCol="0">
            <a:spAutoFit/>
          </a:bodyPr>
          <a:lstStyle/>
          <a:p>
            <a:r>
              <a:rPr lang="en-US" altLang="zh-CN" sz="2800" dirty="0" err="1">
                <a:solidFill>
                  <a:prstClr val="white"/>
                </a:solidFill>
                <a:latin typeface="微软雅黑 Light" panose="020B0502040204020203" pitchFamily="34" charset="-122"/>
                <a:ea typeface="微软雅黑 Light" panose="020B0502040204020203" pitchFamily="34" charset="-122"/>
              </a:rPr>
              <a:t>datetime</a:t>
            </a:r>
            <a:r>
              <a:rPr lang="zh-CN" altLang="en-US" sz="2800" dirty="0">
                <a:solidFill>
                  <a:prstClr val="white"/>
                </a:solidFill>
                <a:latin typeface="微软雅黑 Light" panose="020B0502040204020203" pitchFamily="34" charset="-122"/>
                <a:ea typeface="微软雅黑 Light" panose="020B0502040204020203" pitchFamily="34" charset="-122"/>
              </a:rPr>
              <a:t>模块</a:t>
            </a:r>
          </a:p>
        </p:txBody>
      </p:sp>
      <p:sp>
        <p:nvSpPr>
          <p:cNvPr id="17" name="Freeform 83"/>
          <p:cNvSpPr>
            <a:spLocks noChangeArrowheads="1"/>
          </p:cNvSpPr>
          <p:nvPr/>
        </p:nvSpPr>
        <p:spPr bwMode="auto">
          <a:xfrm>
            <a:off x="92209" y="660056"/>
            <a:ext cx="288000" cy="288000"/>
          </a:xfrm>
          <a:custGeom>
            <a:avLst/>
            <a:gdLst>
              <a:gd name="T0" fmla="*/ 38764526 w 602"/>
              <a:gd name="T1" fmla="*/ 78442719 h 602"/>
              <a:gd name="T2" fmla="*/ 38764526 w 602"/>
              <a:gd name="T3" fmla="*/ 78442719 h 602"/>
              <a:gd name="T4" fmla="*/ 0 w 602"/>
              <a:gd name="T5" fmla="*/ 38764526 h 602"/>
              <a:gd name="T6" fmla="*/ 38764526 w 602"/>
              <a:gd name="T7" fmla="*/ 0 h 602"/>
              <a:gd name="T8" fmla="*/ 78442719 w 602"/>
              <a:gd name="T9" fmla="*/ 38764526 h 602"/>
              <a:gd name="T10" fmla="*/ 38764526 w 602"/>
              <a:gd name="T11" fmla="*/ 78442719 h 602"/>
              <a:gd name="T12" fmla="*/ 61866665 w 602"/>
              <a:gd name="T13" fmla="*/ 16576054 h 602"/>
              <a:gd name="T14" fmla="*/ 61866665 w 602"/>
              <a:gd name="T15" fmla="*/ 16576054 h 602"/>
              <a:gd name="T16" fmla="*/ 38764526 w 602"/>
              <a:gd name="T17" fmla="*/ 38764526 h 602"/>
              <a:gd name="T18" fmla="*/ 38764526 w 602"/>
              <a:gd name="T19" fmla="*/ 7308970 h 602"/>
              <a:gd name="T20" fmla="*/ 7439751 w 602"/>
              <a:gd name="T21" fmla="*/ 38764526 h 602"/>
              <a:gd name="T22" fmla="*/ 38764526 w 602"/>
              <a:gd name="T23" fmla="*/ 71002968 h 602"/>
              <a:gd name="T24" fmla="*/ 71002968 w 602"/>
              <a:gd name="T25" fmla="*/ 38764526 h 602"/>
              <a:gd name="T26" fmla="*/ 61866665 w 602"/>
              <a:gd name="T27" fmla="*/ 16576054 h 60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02" h="602">
                <a:moveTo>
                  <a:pt x="297" y="601"/>
                </a:moveTo>
                <a:lnTo>
                  <a:pt x="297" y="601"/>
                </a:lnTo>
                <a:cubicBezTo>
                  <a:pt x="135" y="601"/>
                  <a:pt x="0" y="466"/>
                  <a:pt x="0" y="297"/>
                </a:cubicBezTo>
                <a:cubicBezTo>
                  <a:pt x="0" y="134"/>
                  <a:pt x="135" y="0"/>
                  <a:pt x="297" y="0"/>
                </a:cubicBezTo>
                <a:cubicBezTo>
                  <a:pt x="467" y="0"/>
                  <a:pt x="601" y="134"/>
                  <a:pt x="601" y="297"/>
                </a:cubicBezTo>
                <a:cubicBezTo>
                  <a:pt x="601" y="466"/>
                  <a:pt x="467" y="601"/>
                  <a:pt x="297" y="601"/>
                </a:cubicBezTo>
                <a:close/>
                <a:moveTo>
                  <a:pt x="474" y="127"/>
                </a:moveTo>
                <a:lnTo>
                  <a:pt x="474" y="127"/>
                </a:lnTo>
                <a:cubicBezTo>
                  <a:pt x="297" y="297"/>
                  <a:pt x="297" y="297"/>
                  <a:pt x="297" y="297"/>
                </a:cubicBezTo>
                <a:cubicBezTo>
                  <a:pt x="297" y="56"/>
                  <a:pt x="297" y="56"/>
                  <a:pt x="297" y="56"/>
                </a:cubicBezTo>
                <a:cubicBezTo>
                  <a:pt x="163" y="56"/>
                  <a:pt x="57" y="162"/>
                  <a:pt x="57" y="297"/>
                </a:cubicBezTo>
                <a:cubicBezTo>
                  <a:pt x="57" y="431"/>
                  <a:pt x="163" y="544"/>
                  <a:pt x="297" y="544"/>
                </a:cubicBezTo>
                <a:cubicBezTo>
                  <a:pt x="431" y="544"/>
                  <a:pt x="544" y="431"/>
                  <a:pt x="544" y="297"/>
                </a:cubicBezTo>
                <a:cubicBezTo>
                  <a:pt x="544" y="233"/>
                  <a:pt x="516" y="169"/>
                  <a:pt x="474" y="127"/>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solidFill>
                <a:prstClr val="black"/>
              </a:solidFill>
            </a:endParaRPr>
          </a:p>
        </p:txBody>
      </p:sp>
      <p:sp>
        <p:nvSpPr>
          <p:cNvPr id="18" name="TextBox 17"/>
          <p:cNvSpPr txBox="1"/>
          <p:nvPr/>
        </p:nvSpPr>
        <p:spPr>
          <a:xfrm>
            <a:off x="491316" y="1546799"/>
            <a:ext cx="9933666" cy="738664"/>
          </a:xfrm>
          <a:prstGeom prst="rect">
            <a:avLst/>
          </a:prstGeom>
          <a:noFill/>
        </p:spPr>
        <p:txBody>
          <a:bodyPr wrap="square" rtlCol="0">
            <a:spAutoFit/>
          </a:bodyPr>
          <a:lstStyle/>
          <a:p>
            <a:pPr marL="342900" indent="-342900">
              <a:lnSpc>
                <a:spcPct val="150000"/>
              </a:lnSpc>
              <a:buClr>
                <a:srgbClr val="3BBC5D"/>
              </a:buClr>
              <a:buFont typeface="Wingdings" panose="05000000000000000000" pitchFamily="2" charset="2"/>
              <a:buChar char="l"/>
            </a:pPr>
            <a:r>
              <a:rPr kumimoji="1" lang="en-US" altLang="zh-CN" sz="2800" dirty="0" err="1">
                <a:latin typeface="Monaco" charset="0"/>
                <a:ea typeface="Monaco" charset="0"/>
                <a:cs typeface="Monaco" charset="0"/>
              </a:rPr>
              <a:t>d</a:t>
            </a:r>
            <a:r>
              <a:rPr kumimoji="1" lang="en-US" altLang="zh-CN" sz="2800" dirty="0" err="1" smtClean="0">
                <a:latin typeface="Monaco" charset="0"/>
                <a:ea typeface="Monaco" charset="0"/>
                <a:cs typeface="Monaco" charset="0"/>
              </a:rPr>
              <a:t>atetime</a:t>
            </a:r>
            <a:r>
              <a:rPr lang="zh-CN" altLang="en-US" sz="2400" dirty="0">
                <a:solidFill>
                  <a:prstClr val="black"/>
                </a:solidFill>
                <a:latin typeface="微软雅黑 Light" panose="020B0502040204020203" pitchFamily="34" charset="-122"/>
                <a:ea typeface="微软雅黑 Light" panose="020B0502040204020203" pitchFamily="34" charset="-122"/>
              </a:rPr>
              <a:t>对象</a:t>
            </a:r>
            <a:r>
              <a:rPr lang="zh-CN" altLang="en-US" sz="2400" dirty="0" smtClean="0">
                <a:solidFill>
                  <a:prstClr val="black"/>
                </a:solidFill>
                <a:latin typeface="微软雅黑 Light" panose="020B0502040204020203" pitchFamily="34" charset="-122"/>
                <a:ea typeface="微软雅黑 Light" panose="020B0502040204020203" pitchFamily="34" charset="-122"/>
              </a:rPr>
              <a:t>的方法</a:t>
            </a:r>
            <a:endParaRPr lang="en-US" altLang="zh-CN" sz="2400" dirty="0">
              <a:solidFill>
                <a:prstClr val="black"/>
              </a:solidFill>
              <a:latin typeface="微软雅黑 Light" panose="020B0502040204020203" pitchFamily="34" charset="-122"/>
              <a:ea typeface="微软雅黑 Light" panose="020B0502040204020203" pitchFamily="34" charset="-122"/>
            </a:endParaRPr>
          </a:p>
        </p:txBody>
      </p:sp>
      <p:sp>
        <p:nvSpPr>
          <p:cNvPr id="4" name="矩形 3"/>
          <p:cNvSpPr/>
          <p:nvPr/>
        </p:nvSpPr>
        <p:spPr>
          <a:xfrm>
            <a:off x="911424" y="2327079"/>
            <a:ext cx="10155774" cy="1200329"/>
          </a:xfrm>
          <a:prstGeom prst="rect">
            <a:avLst/>
          </a:prstGeom>
        </p:spPr>
        <p:txBody>
          <a:bodyPr wrap="square">
            <a:spAutoFit/>
          </a:bodyPr>
          <a:lstStyle/>
          <a:p>
            <a:pPr>
              <a:lnSpc>
                <a:spcPct val="150000"/>
              </a:lnSpc>
            </a:pPr>
            <a:r>
              <a:rPr kumimoji="1" lang="en-US" altLang="zh-CN" sz="2400" dirty="0">
                <a:latin typeface="Monaco" charset="0"/>
                <a:ea typeface="Monaco" charset="0"/>
                <a:cs typeface="Monaco" charset="0"/>
              </a:rPr>
              <a:t>weekday</a:t>
            </a:r>
            <a:r>
              <a:rPr lang="en-US" altLang="zh-CN" sz="2400" dirty="0" smtClean="0"/>
              <a:t>() </a:t>
            </a:r>
            <a:r>
              <a:rPr lang="zh-CN" altLang="en-US" sz="2400" dirty="0">
                <a:solidFill>
                  <a:prstClr val="black"/>
                </a:solidFill>
                <a:latin typeface="微软雅黑 Light" panose="020B0502040204020203" pitchFamily="34" charset="-122"/>
                <a:ea typeface="微软雅黑 Light" panose="020B0502040204020203" pitchFamily="34" charset="-122"/>
              </a:rPr>
              <a:t>是一个类似的方法，但要注意的是，这里星期一是</a:t>
            </a:r>
            <a:r>
              <a:rPr lang="en-US" altLang="zh-CN" sz="2400" dirty="0">
                <a:solidFill>
                  <a:prstClr val="black"/>
                </a:solidFill>
                <a:latin typeface="微软雅黑 Light" panose="020B0502040204020203" pitchFamily="34" charset="-122"/>
                <a:ea typeface="微软雅黑 Light" panose="020B0502040204020203" pitchFamily="34" charset="-122"/>
              </a:rPr>
              <a:t>0</a:t>
            </a:r>
            <a:r>
              <a:rPr lang="zh-CN" altLang="en-US" sz="2400" dirty="0">
                <a:solidFill>
                  <a:prstClr val="black"/>
                </a:solidFill>
                <a:latin typeface="微软雅黑 Light" panose="020B0502040204020203" pitchFamily="34" charset="-122"/>
                <a:ea typeface="微软雅黑 Light" panose="020B0502040204020203" pitchFamily="34" charset="-122"/>
              </a:rPr>
              <a:t>，星期二是</a:t>
            </a:r>
            <a:r>
              <a:rPr lang="en-US" altLang="zh-CN" sz="2400" dirty="0">
                <a:solidFill>
                  <a:prstClr val="black"/>
                </a:solidFill>
                <a:latin typeface="微软雅黑 Light" panose="020B0502040204020203" pitchFamily="34" charset="-122"/>
                <a:ea typeface="微软雅黑 Light" panose="020B0502040204020203" pitchFamily="34" charset="-122"/>
              </a:rPr>
              <a:t>1</a:t>
            </a:r>
            <a:r>
              <a:rPr lang="zh-CN" altLang="en-US" sz="2400" dirty="0">
                <a:solidFill>
                  <a:prstClr val="black"/>
                </a:solidFill>
                <a:latin typeface="微软雅黑 Light" panose="020B0502040204020203" pitchFamily="34" charset="-122"/>
                <a:ea typeface="微软雅黑 Light" panose="020B0502040204020203" pitchFamily="34" charset="-122"/>
              </a:rPr>
              <a:t>，星期天是</a:t>
            </a:r>
            <a:r>
              <a:rPr lang="en-US" altLang="zh-CN" sz="2400" dirty="0">
                <a:solidFill>
                  <a:prstClr val="black"/>
                </a:solidFill>
                <a:latin typeface="微软雅黑 Light" panose="020B0502040204020203" pitchFamily="34" charset="-122"/>
                <a:ea typeface="微软雅黑 Light" panose="020B0502040204020203" pitchFamily="34" charset="-122"/>
              </a:rPr>
              <a:t>6</a:t>
            </a:r>
            <a:r>
              <a:rPr lang="zh-CN" altLang="en-US" sz="2400" dirty="0">
                <a:solidFill>
                  <a:prstClr val="black"/>
                </a:solidFill>
                <a:latin typeface="微软雅黑 Light" panose="020B0502040204020203" pitchFamily="34" charset="-122"/>
                <a:ea typeface="微软雅黑 Light" panose="020B0502040204020203" pitchFamily="34" charset="-122"/>
              </a:rPr>
              <a:t>。这符合计算机从</a:t>
            </a:r>
            <a:r>
              <a:rPr lang="en-US" altLang="zh-CN" sz="2400" dirty="0">
                <a:solidFill>
                  <a:prstClr val="black"/>
                </a:solidFill>
                <a:latin typeface="微软雅黑 Light" panose="020B0502040204020203" pitchFamily="34" charset="-122"/>
                <a:ea typeface="微软雅黑 Light" panose="020B0502040204020203" pitchFamily="34" charset="-122"/>
              </a:rPr>
              <a:t>0</a:t>
            </a:r>
            <a:r>
              <a:rPr lang="zh-CN" altLang="en-US" sz="2400" dirty="0">
                <a:solidFill>
                  <a:prstClr val="black"/>
                </a:solidFill>
                <a:latin typeface="微软雅黑 Light" panose="020B0502040204020203" pitchFamily="34" charset="-122"/>
                <a:ea typeface="微软雅黑 Light" panose="020B0502040204020203" pitchFamily="34" charset="-122"/>
              </a:rPr>
              <a:t>开始的规则。但是不符合人的直观。</a:t>
            </a:r>
          </a:p>
        </p:txBody>
      </p:sp>
      <p:sp>
        <p:nvSpPr>
          <p:cNvPr id="3" name="文本框 2"/>
          <p:cNvSpPr txBox="1"/>
          <p:nvPr/>
        </p:nvSpPr>
        <p:spPr>
          <a:xfrm>
            <a:off x="6384361" y="4076225"/>
            <a:ext cx="4682837" cy="707886"/>
          </a:xfrm>
          <a:prstGeom prst="rect">
            <a:avLst/>
          </a:prstGeom>
          <a:noFill/>
        </p:spPr>
        <p:txBody>
          <a:bodyPr wrap="square" rtlCol="0">
            <a:spAutoFit/>
          </a:bodyPr>
          <a:lstStyle/>
          <a:p>
            <a:r>
              <a:rPr lang="zh-CN" altLang="en-US" sz="2000" b="1" dirty="0" smtClean="0"/>
              <a:t>这段代码的含义是：</a:t>
            </a:r>
            <a:endParaRPr lang="en-US" altLang="zh-CN" sz="2000" b="1" dirty="0" smtClean="0"/>
          </a:p>
          <a:p>
            <a:r>
              <a:rPr lang="en-US" altLang="zh-CN" sz="2000" b="1" dirty="0" smtClean="0"/>
              <a:t>2017</a:t>
            </a:r>
            <a:r>
              <a:rPr lang="zh-CN" altLang="en-US" sz="2000" b="1" dirty="0" smtClean="0"/>
              <a:t>年</a:t>
            </a:r>
            <a:r>
              <a:rPr lang="en-US" altLang="zh-CN" sz="2000" b="1" dirty="0" smtClean="0"/>
              <a:t>4</a:t>
            </a:r>
            <a:r>
              <a:rPr lang="zh-CN" altLang="en-US" sz="2000" b="1" dirty="0" smtClean="0"/>
              <a:t>月</a:t>
            </a:r>
            <a:r>
              <a:rPr lang="en-US" altLang="zh-CN" sz="2000" b="1" dirty="0" smtClean="0"/>
              <a:t>15</a:t>
            </a:r>
            <a:r>
              <a:rPr lang="zh-CN" altLang="en-US" sz="2000" b="1" dirty="0" smtClean="0"/>
              <a:t>日是星期</a:t>
            </a:r>
            <a:r>
              <a:rPr lang="en-US" altLang="zh-CN" sz="2000" b="1" dirty="0" smtClean="0"/>
              <a:t>6</a:t>
            </a:r>
            <a:r>
              <a:rPr lang="zh-CN" altLang="en-US" sz="2000" b="1" dirty="0" smtClean="0"/>
              <a:t>，而不是星期</a:t>
            </a:r>
            <a:r>
              <a:rPr lang="en-US" altLang="zh-CN" sz="2000" b="1" dirty="0" smtClean="0"/>
              <a:t>5</a:t>
            </a:r>
          </a:p>
        </p:txBody>
      </p:sp>
    </p:spTree>
    <p:extLst>
      <p:ext uri="{BB962C8B-B14F-4D97-AF65-F5344CB8AC3E}">
        <p14:creationId xmlns:p14="http://schemas.microsoft.com/office/powerpoint/2010/main" xmlns="" val="2051756271"/>
      </p:ext>
    </p:extLst>
  </p:cSld>
  <p:clrMapOvr>
    <a:masterClrMapping/>
  </p:clrMapOvr>
  <p:timing>
    <p:tnLst>
      <p:par>
        <p:cTn id="1" dur="indefinite" restart="never" nodeType="tmRoot"/>
      </p:par>
    </p:tnLst>
  </p:timing>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5"/>
          <p:cNvSpPr txBox="1"/>
          <p:nvPr/>
        </p:nvSpPr>
        <p:spPr>
          <a:xfrm>
            <a:off x="911424" y="836712"/>
            <a:ext cx="2664296" cy="400110"/>
          </a:xfrm>
          <a:prstGeom prst="rect">
            <a:avLst/>
          </a:prstGeom>
          <a:noFill/>
        </p:spPr>
        <p:txBody>
          <a:bodyPr wrap="square" rtlCol="0">
            <a:spAutoFit/>
          </a:bodyPr>
          <a:lstStyle/>
          <a:p>
            <a:r>
              <a:rPr lang="zh-CN" altLang="en-US" sz="2000" dirty="0">
                <a:solidFill>
                  <a:prstClr val="white"/>
                </a:solidFill>
                <a:latin typeface="微软雅黑 Light" panose="020B0502040204020203" pitchFamily="34" charset="-122"/>
                <a:ea typeface="微软雅黑 Light" panose="020B0502040204020203" pitchFamily="34" charset="-122"/>
              </a:rPr>
              <a:t>聚类分析</a:t>
            </a:r>
          </a:p>
        </p:txBody>
      </p:sp>
      <p:sp>
        <p:nvSpPr>
          <p:cNvPr id="14" name="矩形 28"/>
          <p:cNvSpPr/>
          <p:nvPr/>
        </p:nvSpPr>
        <p:spPr>
          <a:xfrm>
            <a:off x="-18898" y="671163"/>
            <a:ext cx="510214"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
        <p:nvSpPr>
          <p:cNvPr id="15" name="矩形 4"/>
          <p:cNvSpPr/>
          <p:nvPr/>
        </p:nvSpPr>
        <p:spPr>
          <a:xfrm>
            <a:off x="479375" y="674237"/>
            <a:ext cx="2913305" cy="595228"/>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6" name="文本框 5"/>
          <p:cNvSpPr txBox="1"/>
          <p:nvPr/>
        </p:nvSpPr>
        <p:spPr>
          <a:xfrm>
            <a:off x="953786" y="709485"/>
            <a:ext cx="3414022" cy="523220"/>
          </a:xfrm>
          <a:prstGeom prst="rect">
            <a:avLst/>
          </a:prstGeom>
          <a:noFill/>
        </p:spPr>
        <p:txBody>
          <a:bodyPr wrap="square" rtlCol="0">
            <a:spAutoFit/>
          </a:bodyPr>
          <a:lstStyle/>
          <a:p>
            <a:r>
              <a:rPr lang="en-US" altLang="zh-CN" sz="2800" dirty="0" err="1">
                <a:solidFill>
                  <a:prstClr val="white"/>
                </a:solidFill>
                <a:latin typeface="微软雅黑 Light" panose="020B0502040204020203" pitchFamily="34" charset="-122"/>
                <a:ea typeface="微软雅黑 Light" panose="020B0502040204020203" pitchFamily="34" charset="-122"/>
              </a:rPr>
              <a:t>datetime</a:t>
            </a:r>
            <a:r>
              <a:rPr lang="zh-CN" altLang="en-US" sz="2800" dirty="0">
                <a:solidFill>
                  <a:prstClr val="white"/>
                </a:solidFill>
                <a:latin typeface="微软雅黑 Light" panose="020B0502040204020203" pitchFamily="34" charset="-122"/>
                <a:ea typeface="微软雅黑 Light" panose="020B0502040204020203" pitchFamily="34" charset="-122"/>
              </a:rPr>
              <a:t>模块</a:t>
            </a:r>
          </a:p>
        </p:txBody>
      </p:sp>
      <p:sp>
        <p:nvSpPr>
          <p:cNvPr id="17" name="Freeform 83"/>
          <p:cNvSpPr>
            <a:spLocks noChangeArrowheads="1"/>
          </p:cNvSpPr>
          <p:nvPr/>
        </p:nvSpPr>
        <p:spPr bwMode="auto">
          <a:xfrm>
            <a:off x="92209" y="826314"/>
            <a:ext cx="288000" cy="288000"/>
          </a:xfrm>
          <a:custGeom>
            <a:avLst/>
            <a:gdLst>
              <a:gd name="T0" fmla="*/ 38764526 w 602"/>
              <a:gd name="T1" fmla="*/ 78442719 h 602"/>
              <a:gd name="T2" fmla="*/ 38764526 w 602"/>
              <a:gd name="T3" fmla="*/ 78442719 h 602"/>
              <a:gd name="T4" fmla="*/ 0 w 602"/>
              <a:gd name="T5" fmla="*/ 38764526 h 602"/>
              <a:gd name="T6" fmla="*/ 38764526 w 602"/>
              <a:gd name="T7" fmla="*/ 0 h 602"/>
              <a:gd name="T8" fmla="*/ 78442719 w 602"/>
              <a:gd name="T9" fmla="*/ 38764526 h 602"/>
              <a:gd name="T10" fmla="*/ 38764526 w 602"/>
              <a:gd name="T11" fmla="*/ 78442719 h 602"/>
              <a:gd name="T12" fmla="*/ 61866665 w 602"/>
              <a:gd name="T13" fmla="*/ 16576054 h 602"/>
              <a:gd name="T14" fmla="*/ 61866665 w 602"/>
              <a:gd name="T15" fmla="*/ 16576054 h 602"/>
              <a:gd name="T16" fmla="*/ 38764526 w 602"/>
              <a:gd name="T17" fmla="*/ 38764526 h 602"/>
              <a:gd name="T18" fmla="*/ 38764526 w 602"/>
              <a:gd name="T19" fmla="*/ 7308970 h 602"/>
              <a:gd name="T20" fmla="*/ 7439751 w 602"/>
              <a:gd name="T21" fmla="*/ 38764526 h 602"/>
              <a:gd name="T22" fmla="*/ 38764526 w 602"/>
              <a:gd name="T23" fmla="*/ 71002968 h 602"/>
              <a:gd name="T24" fmla="*/ 71002968 w 602"/>
              <a:gd name="T25" fmla="*/ 38764526 h 602"/>
              <a:gd name="T26" fmla="*/ 61866665 w 602"/>
              <a:gd name="T27" fmla="*/ 16576054 h 60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02" h="602">
                <a:moveTo>
                  <a:pt x="297" y="601"/>
                </a:moveTo>
                <a:lnTo>
                  <a:pt x="297" y="601"/>
                </a:lnTo>
                <a:cubicBezTo>
                  <a:pt x="135" y="601"/>
                  <a:pt x="0" y="466"/>
                  <a:pt x="0" y="297"/>
                </a:cubicBezTo>
                <a:cubicBezTo>
                  <a:pt x="0" y="134"/>
                  <a:pt x="135" y="0"/>
                  <a:pt x="297" y="0"/>
                </a:cubicBezTo>
                <a:cubicBezTo>
                  <a:pt x="467" y="0"/>
                  <a:pt x="601" y="134"/>
                  <a:pt x="601" y="297"/>
                </a:cubicBezTo>
                <a:cubicBezTo>
                  <a:pt x="601" y="466"/>
                  <a:pt x="467" y="601"/>
                  <a:pt x="297" y="601"/>
                </a:cubicBezTo>
                <a:close/>
                <a:moveTo>
                  <a:pt x="474" y="127"/>
                </a:moveTo>
                <a:lnTo>
                  <a:pt x="474" y="127"/>
                </a:lnTo>
                <a:cubicBezTo>
                  <a:pt x="297" y="297"/>
                  <a:pt x="297" y="297"/>
                  <a:pt x="297" y="297"/>
                </a:cubicBezTo>
                <a:cubicBezTo>
                  <a:pt x="297" y="56"/>
                  <a:pt x="297" y="56"/>
                  <a:pt x="297" y="56"/>
                </a:cubicBezTo>
                <a:cubicBezTo>
                  <a:pt x="163" y="56"/>
                  <a:pt x="57" y="162"/>
                  <a:pt x="57" y="297"/>
                </a:cubicBezTo>
                <a:cubicBezTo>
                  <a:pt x="57" y="431"/>
                  <a:pt x="163" y="544"/>
                  <a:pt x="297" y="544"/>
                </a:cubicBezTo>
                <a:cubicBezTo>
                  <a:pt x="431" y="544"/>
                  <a:pt x="544" y="431"/>
                  <a:pt x="544" y="297"/>
                </a:cubicBezTo>
                <a:cubicBezTo>
                  <a:pt x="544" y="233"/>
                  <a:pt x="516" y="169"/>
                  <a:pt x="474" y="127"/>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solidFill>
                <a:prstClr val="black"/>
              </a:solidFill>
            </a:endParaRPr>
          </a:p>
        </p:txBody>
      </p:sp>
      <p:sp>
        <p:nvSpPr>
          <p:cNvPr id="18" name="TextBox 17"/>
          <p:cNvSpPr txBox="1"/>
          <p:nvPr/>
        </p:nvSpPr>
        <p:spPr>
          <a:xfrm>
            <a:off x="491316" y="1907022"/>
            <a:ext cx="9933666" cy="738664"/>
          </a:xfrm>
          <a:prstGeom prst="rect">
            <a:avLst/>
          </a:prstGeom>
          <a:noFill/>
        </p:spPr>
        <p:txBody>
          <a:bodyPr wrap="square" rtlCol="0">
            <a:spAutoFit/>
          </a:bodyPr>
          <a:lstStyle/>
          <a:p>
            <a:pPr marL="342900" indent="-342900">
              <a:lnSpc>
                <a:spcPct val="150000"/>
              </a:lnSpc>
              <a:buClr>
                <a:srgbClr val="3BBC5D"/>
              </a:buClr>
              <a:buFont typeface="Wingdings" panose="05000000000000000000" pitchFamily="2" charset="2"/>
              <a:buChar char="l"/>
            </a:pPr>
            <a:r>
              <a:rPr kumimoji="1" lang="en-US" altLang="zh-CN" sz="2800" dirty="0" err="1">
                <a:latin typeface="Monaco" charset="0"/>
                <a:ea typeface="Monaco" charset="0"/>
                <a:cs typeface="Monaco" charset="0"/>
              </a:rPr>
              <a:t>d</a:t>
            </a:r>
            <a:r>
              <a:rPr kumimoji="1" lang="en-US" altLang="zh-CN" sz="2800" dirty="0" err="1" smtClean="0">
                <a:latin typeface="Monaco" charset="0"/>
                <a:ea typeface="Monaco" charset="0"/>
                <a:cs typeface="Monaco" charset="0"/>
              </a:rPr>
              <a:t>atetime</a:t>
            </a:r>
            <a:r>
              <a:rPr lang="zh-CN" altLang="en-US" sz="2400" dirty="0">
                <a:solidFill>
                  <a:prstClr val="black"/>
                </a:solidFill>
                <a:latin typeface="微软雅黑 Light" panose="020B0502040204020203" pitchFamily="34" charset="-122"/>
                <a:ea typeface="微软雅黑 Light" panose="020B0502040204020203" pitchFamily="34" charset="-122"/>
              </a:rPr>
              <a:t>对象</a:t>
            </a:r>
            <a:r>
              <a:rPr lang="zh-CN" altLang="en-US" sz="2400" dirty="0" smtClean="0">
                <a:solidFill>
                  <a:prstClr val="black"/>
                </a:solidFill>
                <a:latin typeface="微软雅黑 Light" panose="020B0502040204020203" pitchFamily="34" charset="-122"/>
                <a:ea typeface="微软雅黑 Light" panose="020B0502040204020203" pitchFamily="34" charset="-122"/>
              </a:rPr>
              <a:t>的方法</a:t>
            </a:r>
            <a:endParaRPr lang="en-US" altLang="zh-CN" sz="2400" dirty="0">
              <a:solidFill>
                <a:prstClr val="black"/>
              </a:solidFill>
              <a:latin typeface="微软雅黑 Light" panose="020B0502040204020203" pitchFamily="34" charset="-122"/>
              <a:ea typeface="微软雅黑 Light" panose="020B0502040204020203" pitchFamily="34" charset="-122"/>
            </a:endParaRPr>
          </a:p>
        </p:txBody>
      </p:sp>
      <p:sp>
        <p:nvSpPr>
          <p:cNvPr id="4" name="矩形 3"/>
          <p:cNvSpPr/>
          <p:nvPr/>
        </p:nvSpPr>
        <p:spPr>
          <a:xfrm>
            <a:off x="911424" y="2687302"/>
            <a:ext cx="9513558" cy="1200329"/>
          </a:xfrm>
          <a:prstGeom prst="rect">
            <a:avLst/>
          </a:prstGeom>
        </p:spPr>
        <p:txBody>
          <a:bodyPr wrap="square">
            <a:spAutoFit/>
          </a:bodyPr>
          <a:lstStyle/>
          <a:p>
            <a:pPr>
              <a:lnSpc>
                <a:spcPct val="150000"/>
              </a:lnSpc>
            </a:pPr>
            <a:r>
              <a:rPr kumimoji="1" lang="en-US" altLang="zh-CN" sz="2400" dirty="0" err="1">
                <a:latin typeface="Monaco" charset="0"/>
                <a:ea typeface="Monaco" charset="0"/>
                <a:cs typeface="Monaco" charset="0"/>
              </a:rPr>
              <a:t>fromordinal</a:t>
            </a:r>
            <a:r>
              <a:rPr lang="en-US" altLang="zh-CN" sz="2400" dirty="0"/>
              <a:t>() </a:t>
            </a:r>
            <a:r>
              <a:rPr lang="zh-CN" altLang="en-US" sz="2400" dirty="0" smtClean="0">
                <a:solidFill>
                  <a:prstClr val="black"/>
                </a:solidFill>
                <a:latin typeface="微软雅黑 Light" panose="020B0502040204020203" pitchFamily="34" charset="-122"/>
                <a:ea typeface="微软雅黑 Light" panose="020B0502040204020203" pitchFamily="34" charset="-122"/>
              </a:rPr>
              <a:t>接受</a:t>
            </a:r>
            <a:r>
              <a:rPr lang="zh-CN" altLang="en-US" sz="2400" dirty="0">
                <a:solidFill>
                  <a:prstClr val="black"/>
                </a:solidFill>
                <a:latin typeface="微软雅黑 Light" panose="020B0502040204020203" pitchFamily="34" charset="-122"/>
                <a:ea typeface="微软雅黑 Light" panose="020B0502040204020203" pitchFamily="34" charset="-122"/>
              </a:rPr>
              <a:t>一个整型的天数数值，返回一个天数所等价的年数、月数、日数的</a:t>
            </a:r>
            <a:r>
              <a:rPr kumimoji="1" lang="en-US" altLang="zh-CN" sz="2400" dirty="0">
                <a:latin typeface="Monaco" charset="0"/>
                <a:ea typeface="Monaco" charset="0"/>
                <a:cs typeface="Monaco" charset="0"/>
              </a:rPr>
              <a:t>date</a:t>
            </a:r>
            <a:r>
              <a:rPr lang="zh-CN" altLang="en-US" sz="2400" dirty="0">
                <a:solidFill>
                  <a:prstClr val="black"/>
                </a:solidFill>
                <a:latin typeface="微软雅黑 Light" panose="020B0502040204020203" pitchFamily="34" charset="-122"/>
                <a:ea typeface="微软雅黑 Light" panose="020B0502040204020203" pitchFamily="34" charset="-122"/>
              </a:rPr>
              <a:t>对象。</a:t>
            </a:r>
          </a:p>
        </p:txBody>
      </p:sp>
      <p:pic>
        <p:nvPicPr>
          <p:cNvPr id="2" name="图片 1"/>
          <p:cNvPicPr>
            <a:picLocks noChangeAspect="1"/>
          </p:cNvPicPr>
          <p:nvPr/>
        </p:nvPicPr>
        <p:blipFill>
          <a:blip r:embed="rId3">
            <a:extLst>
              <a:ext uri="{BEBA8EAE-BF5A-486C-A8C5-ECC9F3942E4B}">
                <a14:imgProps xmlns:a14="http://schemas.microsoft.com/office/drawing/2010/main" xmlns="">
                  <a14:imgLayer r:embed="rId4">
                    <a14:imgEffect>
                      <a14:sharpenSoften amount="50000"/>
                    </a14:imgEffect>
                  </a14:imgLayer>
                </a14:imgProps>
              </a:ext>
            </a:extLst>
          </a:blip>
          <a:stretch>
            <a:fillRect/>
          </a:stretch>
        </p:blipFill>
        <p:spPr>
          <a:xfrm>
            <a:off x="953786" y="3866024"/>
            <a:ext cx="10113412" cy="2229976"/>
          </a:xfrm>
          <a:prstGeom prst="rect">
            <a:avLst/>
          </a:prstGeom>
        </p:spPr>
      </p:pic>
      <p:sp>
        <p:nvSpPr>
          <p:cNvPr id="3" name="文本框 2"/>
          <p:cNvSpPr txBox="1"/>
          <p:nvPr/>
        </p:nvSpPr>
        <p:spPr>
          <a:xfrm>
            <a:off x="6386945" y="4087091"/>
            <a:ext cx="4253346" cy="1015663"/>
          </a:xfrm>
          <a:prstGeom prst="rect">
            <a:avLst/>
          </a:prstGeom>
          <a:noFill/>
        </p:spPr>
        <p:txBody>
          <a:bodyPr wrap="square" rtlCol="0">
            <a:spAutoFit/>
          </a:bodyPr>
          <a:lstStyle/>
          <a:p>
            <a:r>
              <a:rPr lang="zh-CN" altLang="en-US" sz="2000" b="1" dirty="0" smtClean="0"/>
              <a:t>这段代码的含义是：</a:t>
            </a:r>
            <a:endParaRPr lang="en-US" altLang="zh-CN" sz="2000" b="1" dirty="0" smtClean="0"/>
          </a:p>
          <a:p>
            <a:r>
              <a:rPr lang="zh-CN" altLang="en-US" sz="2000" b="1" dirty="0" smtClean="0"/>
              <a:t>如果现在是</a:t>
            </a:r>
            <a:r>
              <a:rPr lang="en-US" altLang="zh-CN" sz="2000" b="1" dirty="0" smtClean="0"/>
              <a:t>1</a:t>
            </a:r>
            <a:r>
              <a:rPr lang="zh-CN" altLang="en-US" sz="2000" b="1" dirty="0" smtClean="0"/>
              <a:t>年</a:t>
            </a:r>
            <a:r>
              <a:rPr lang="en-US" altLang="zh-CN" sz="2000" b="1" dirty="0" smtClean="0"/>
              <a:t>1</a:t>
            </a:r>
            <a:r>
              <a:rPr lang="zh-CN" altLang="en-US" sz="2000" b="1" dirty="0" smtClean="0"/>
              <a:t>月</a:t>
            </a:r>
            <a:r>
              <a:rPr lang="en-US" altLang="zh-CN" sz="2000" b="1" dirty="0" smtClean="0"/>
              <a:t>1</a:t>
            </a:r>
            <a:r>
              <a:rPr lang="zh-CN" altLang="en-US" sz="2000" b="1" dirty="0" smtClean="0"/>
              <a:t>日</a:t>
            </a:r>
            <a:endParaRPr lang="en-US" altLang="zh-CN" sz="2000" b="1" dirty="0" smtClean="0"/>
          </a:p>
          <a:p>
            <a:r>
              <a:rPr lang="zh-CN" altLang="en-US" sz="2000" b="1" dirty="0" smtClean="0"/>
              <a:t>则</a:t>
            </a:r>
            <a:r>
              <a:rPr lang="en-US" altLang="zh-CN" sz="2000" b="1" dirty="0" smtClean="0"/>
              <a:t>1000</a:t>
            </a:r>
            <a:r>
              <a:rPr lang="zh-CN" altLang="en-US" sz="2000" b="1" dirty="0" smtClean="0"/>
              <a:t>天后是</a:t>
            </a:r>
            <a:r>
              <a:rPr lang="en-US" altLang="zh-CN" sz="2000" b="1" dirty="0" smtClean="0"/>
              <a:t>3</a:t>
            </a:r>
            <a:r>
              <a:rPr lang="zh-CN" altLang="en-US" sz="2000" b="1" dirty="0" smtClean="0"/>
              <a:t>年</a:t>
            </a:r>
            <a:r>
              <a:rPr lang="en-US" altLang="zh-CN" sz="2000" b="1" dirty="0" smtClean="0"/>
              <a:t>9</a:t>
            </a:r>
            <a:r>
              <a:rPr lang="zh-CN" altLang="en-US" sz="2000" b="1" dirty="0" smtClean="0"/>
              <a:t>月</a:t>
            </a:r>
            <a:r>
              <a:rPr lang="en-US" altLang="zh-CN" sz="2000" b="1" dirty="0" smtClean="0"/>
              <a:t>27</a:t>
            </a:r>
            <a:r>
              <a:rPr lang="zh-CN" altLang="en-US" sz="2000" b="1" dirty="0" smtClean="0"/>
              <a:t>日</a:t>
            </a:r>
            <a:endParaRPr lang="en-US" altLang="zh-CN" sz="2000" b="1" dirty="0" smtClean="0"/>
          </a:p>
        </p:txBody>
      </p:sp>
    </p:spTree>
    <p:extLst>
      <p:ext uri="{BB962C8B-B14F-4D97-AF65-F5344CB8AC3E}">
        <p14:creationId xmlns:p14="http://schemas.microsoft.com/office/powerpoint/2010/main" xmlns="" val="1735537504"/>
      </p:ext>
    </p:extLst>
  </p:cSld>
  <p:clrMapOvr>
    <a:masterClrMapping/>
  </p:clrMapOvr>
  <p:timing>
    <p:tnLst>
      <p:par>
        <p:cTn id="1" dur="indefinite" restart="never" nodeType="tmRoot"/>
      </p:par>
    </p:tnLst>
  </p:timing>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extLst>
              <a:ext uri="{BEBA8EAE-BF5A-486C-A8C5-ECC9F3942E4B}">
                <a14:imgProps xmlns:a14="http://schemas.microsoft.com/office/drawing/2010/main" xmlns="">
                  <a14:imgLayer r:embed="rId4">
                    <a14:imgEffect>
                      <a14:sharpenSoften amount="50000"/>
                    </a14:imgEffect>
                  </a14:imgLayer>
                </a14:imgProps>
              </a:ext>
            </a:extLst>
          </a:blip>
          <a:stretch>
            <a:fillRect/>
          </a:stretch>
        </p:blipFill>
        <p:spPr>
          <a:xfrm>
            <a:off x="953786" y="3887631"/>
            <a:ext cx="9709115" cy="2258291"/>
          </a:xfrm>
          <a:prstGeom prst="rect">
            <a:avLst/>
          </a:prstGeom>
        </p:spPr>
      </p:pic>
      <p:sp>
        <p:nvSpPr>
          <p:cNvPr id="10" name="文本框 5"/>
          <p:cNvSpPr txBox="1"/>
          <p:nvPr/>
        </p:nvSpPr>
        <p:spPr>
          <a:xfrm>
            <a:off x="911424" y="836712"/>
            <a:ext cx="2664296" cy="400110"/>
          </a:xfrm>
          <a:prstGeom prst="rect">
            <a:avLst/>
          </a:prstGeom>
          <a:noFill/>
        </p:spPr>
        <p:txBody>
          <a:bodyPr wrap="square" rtlCol="0">
            <a:spAutoFit/>
          </a:bodyPr>
          <a:lstStyle/>
          <a:p>
            <a:r>
              <a:rPr lang="zh-CN" altLang="en-US" sz="2000" dirty="0">
                <a:solidFill>
                  <a:prstClr val="white"/>
                </a:solidFill>
                <a:latin typeface="微软雅黑 Light" panose="020B0502040204020203" pitchFamily="34" charset="-122"/>
                <a:ea typeface="微软雅黑 Light" panose="020B0502040204020203" pitchFamily="34" charset="-122"/>
              </a:rPr>
              <a:t>聚类分析</a:t>
            </a:r>
          </a:p>
        </p:txBody>
      </p:sp>
      <p:sp>
        <p:nvSpPr>
          <p:cNvPr id="14" name="矩形 28"/>
          <p:cNvSpPr/>
          <p:nvPr/>
        </p:nvSpPr>
        <p:spPr>
          <a:xfrm>
            <a:off x="-18898" y="671163"/>
            <a:ext cx="510214"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
        <p:nvSpPr>
          <p:cNvPr id="15" name="矩形 4"/>
          <p:cNvSpPr/>
          <p:nvPr/>
        </p:nvSpPr>
        <p:spPr>
          <a:xfrm>
            <a:off x="479375" y="674237"/>
            <a:ext cx="2913305" cy="595228"/>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6" name="文本框 5"/>
          <p:cNvSpPr txBox="1"/>
          <p:nvPr/>
        </p:nvSpPr>
        <p:spPr>
          <a:xfrm>
            <a:off x="953786" y="709485"/>
            <a:ext cx="3414022" cy="523220"/>
          </a:xfrm>
          <a:prstGeom prst="rect">
            <a:avLst/>
          </a:prstGeom>
          <a:noFill/>
        </p:spPr>
        <p:txBody>
          <a:bodyPr wrap="square" rtlCol="0">
            <a:spAutoFit/>
          </a:bodyPr>
          <a:lstStyle/>
          <a:p>
            <a:r>
              <a:rPr lang="en-US" altLang="zh-CN" sz="2800" dirty="0" err="1">
                <a:solidFill>
                  <a:prstClr val="white"/>
                </a:solidFill>
                <a:latin typeface="微软雅黑 Light" panose="020B0502040204020203" pitchFamily="34" charset="-122"/>
                <a:ea typeface="微软雅黑 Light" panose="020B0502040204020203" pitchFamily="34" charset="-122"/>
              </a:rPr>
              <a:t>datetime</a:t>
            </a:r>
            <a:r>
              <a:rPr lang="zh-CN" altLang="en-US" sz="2800" dirty="0">
                <a:solidFill>
                  <a:prstClr val="white"/>
                </a:solidFill>
                <a:latin typeface="微软雅黑 Light" panose="020B0502040204020203" pitchFamily="34" charset="-122"/>
                <a:ea typeface="微软雅黑 Light" panose="020B0502040204020203" pitchFamily="34" charset="-122"/>
              </a:rPr>
              <a:t>模块</a:t>
            </a:r>
          </a:p>
        </p:txBody>
      </p:sp>
      <p:sp>
        <p:nvSpPr>
          <p:cNvPr id="17" name="Freeform 83"/>
          <p:cNvSpPr>
            <a:spLocks noChangeArrowheads="1"/>
          </p:cNvSpPr>
          <p:nvPr/>
        </p:nvSpPr>
        <p:spPr bwMode="auto">
          <a:xfrm>
            <a:off x="92209" y="826314"/>
            <a:ext cx="288000" cy="288000"/>
          </a:xfrm>
          <a:custGeom>
            <a:avLst/>
            <a:gdLst>
              <a:gd name="T0" fmla="*/ 38764526 w 602"/>
              <a:gd name="T1" fmla="*/ 78442719 h 602"/>
              <a:gd name="T2" fmla="*/ 38764526 w 602"/>
              <a:gd name="T3" fmla="*/ 78442719 h 602"/>
              <a:gd name="T4" fmla="*/ 0 w 602"/>
              <a:gd name="T5" fmla="*/ 38764526 h 602"/>
              <a:gd name="T6" fmla="*/ 38764526 w 602"/>
              <a:gd name="T7" fmla="*/ 0 h 602"/>
              <a:gd name="T8" fmla="*/ 78442719 w 602"/>
              <a:gd name="T9" fmla="*/ 38764526 h 602"/>
              <a:gd name="T10" fmla="*/ 38764526 w 602"/>
              <a:gd name="T11" fmla="*/ 78442719 h 602"/>
              <a:gd name="T12" fmla="*/ 61866665 w 602"/>
              <a:gd name="T13" fmla="*/ 16576054 h 602"/>
              <a:gd name="T14" fmla="*/ 61866665 w 602"/>
              <a:gd name="T15" fmla="*/ 16576054 h 602"/>
              <a:gd name="T16" fmla="*/ 38764526 w 602"/>
              <a:gd name="T17" fmla="*/ 38764526 h 602"/>
              <a:gd name="T18" fmla="*/ 38764526 w 602"/>
              <a:gd name="T19" fmla="*/ 7308970 h 602"/>
              <a:gd name="T20" fmla="*/ 7439751 w 602"/>
              <a:gd name="T21" fmla="*/ 38764526 h 602"/>
              <a:gd name="T22" fmla="*/ 38764526 w 602"/>
              <a:gd name="T23" fmla="*/ 71002968 h 602"/>
              <a:gd name="T24" fmla="*/ 71002968 w 602"/>
              <a:gd name="T25" fmla="*/ 38764526 h 602"/>
              <a:gd name="T26" fmla="*/ 61866665 w 602"/>
              <a:gd name="T27" fmla="*/ 16576054 h 60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02" h="602">
                <a:moveTo>
                  <a:pt x="297" y="601"/>
                </a:moveTo>
                <a:lnTo>
                  <a:pt x="297" y="601"/>
                </a:lnTo>
                <a:cubicBezTo>
                  <a:pt x="135" y="601"/>
                  <a:pt x="0" y="466"/>
                  <a:pt x="0" y="297"/>
                </a:cubicBezTo>
                <a:cubicBezTo>
                  <a:pt x="0" y="134"/>
                  <a:pt x="135" y="0"/>
                  <a:pt x="297" y="0"/>
                </a:cubicBezTo>
                <a:cubicBezTo>
                  <a:pt x="467" y="0"/>
                  <a:pt x="601" y="134"/>
                  <a:pt x="601" y="297"/>
                </a:cubicBezTo>
                <a:cubicBezTo>
                  <a:pt x="601" y="466"/>
                  <a:pt x="467" y="601"/>
                  <a:pt x="297" y="601"/>
                </a:cubicBezTo>
                <a:close/>
                <a:moveTo>
                  <a:pt x="474" y="127"/>
                </a:moveTo>
                <a:lnTo>
                  <a:pt x="474" y="127"/>
                </a:lnTo>
                <a:cubicBezTo>
                  <a:pt x="297" y="297"/>
                  <a:pt x="297" y="297"/>
                  <a:pt x="297" y="297"/>
                </a:cubicBezTo>
                <a:cubicBezTo>
                  <a:pt x="297" y="56"/>
                  <a:pt x="297" y="56"/>
                  <a:pt x="297" y="56"/>
                </a:cubicBezTo>
                <a:cubicBezTo>
                  <a:pt x="163" y="56"/>
                  <a:pt x="57" y="162"/>
                  <a:pt x="57" y="297"/>
                </a:cubicBezTo>
                <a:cubicBezTo>
                  <a:pt x="57" y="431"/>
                  <a:pt x="163" y="544"/>
                  <a:pt x="297" y="544"/>
                </a:cubicBezTo>
                <a:cubicBezTo>
                  <a:pt x="431" y="544"/>
                  <a:pt x="544" y="431"/>
                  <a:pt x="544" y="297"/>
                </a:cubicBezTo>
                <a:cubicBezTo>
                  <a:pt x="544" y="233"/>
                  <a:pt x="516" y="169"/>
                  <a:pt x="474" y="127"/>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solidFill>
                <a:prstClr val="black"/>
              </a:solidFill>
            </a:endParaRPr>
          </a:p>
        </p:txBody>
      </p:sp>
      <p:sp>
        <p:nvSpPr>
          <p:cNvPr id="18" name="TextBox 17"/>
          <p:cNvSpPr txBox="1"/>
          <p:nvPr/>
        </p:nvSpPr>
        <p:spPr>
          <a:xfrm>
            <a:off x="491316" y="1907022"/>
            <a:ext cx="9933666" cy="738664"/>
          </a:xfrm>
          <a:prstGeom prst="rect">
            <a:avLst/>
          </a:prstGeom>
          <a:noFill/>
        </p:spPr>
        <p:txBody>
          <a:bodyPr wrap="square" rtlCol="0">
            <a:spAutoFit/>
          </a:bodyPr>
          <a:lstStyle/>
          <a:p>
            <a:pPr marL="342900" indent="-342900">
              <a:lnSpc>
                <a:spcPct val="150000"/>
              </a:lnSpc>
              <a:buClr>
                <a:srgbClr val="3BBC5D"/>
              </a:buClr>
              <a:buFont typeface="Wingdings" panose="05000000000000000000" pitchFamily="2" charset="2"/>
              <a:buChar char="l"/>
            </a:pPr>
            <a:r>
              <a:rPr kumimoji="1" lang="en-US" altLang="zh-CN" sz="2800" dirty="0" err="1">
                <a:latin typeface="Monaco" charset="0"/>
                <a:ea typeface="Monaco" charset="0"/>
                <a:cs typeface="Monaco" charset="0"/>
              </a:rPr>
              <a:t>d</a:t>
            </a:r>
            <a:r>
              <a:rPr kumimoji="1" lang="en-US" altLang="zh-CN" sz="2800" dirty="0" err="1" smtClean="0">
                <a:latin typeface="Monaco" charset="0"/>
                <a:ea typeface="Monaco" charset="0"/>
                <a:cs typeface="Monaco" charset="0"/>
              </a:rPr>
              <a:t>atetime</a:t>
            </a:r>
            <a:r>
              <a:rPr lang="zh-CN" altLang="en-US" sz="2400" dirty="0">
                <a:solidFill>
                  <a:prstClr val="black"/>
                </a:solidFill>
                <a:latin typeface="微软雅黑 Light" panose="020B0502040204020203" pitchFamily="34" charset="-122"/>
                <a:ea typeface="微软雅黑 Light" panose="020B0502040204020203" pitchFamily="34" charset="-122"/>
              </a:rPr>
              <a:t>对象</a:t>
            </a:r>
            <a:r>
              <a:rPr lang="zh-CN" altLang="en-US" sz="2400" dirty="0" smtClean="0">
                <a:solidFill>
                  <a:prstClr val="black"/>
                </a:solidFill>
                <a:latin typeface="微软雅黑 Light" panose="020B0502040204020203" pitchFamily="34" charset="-122"/>
                <a:ea typeface="微软雅黑 Light" panose="020B0502040204020203" pitchFamily="34" charset="-122"/>
              </a:rPr>
              <a:t>的方法</a:t>
            </a:r>
            <a:endParaRPr lang="en-US" altLang="zh-CN" sz="2400" dirty="0">
              <a:solidFill>
                <a:prstClr val="black"/>
              </a:solidFill>
              <a:latin typeface="微软雅黑 Light" panose="020B0502040204020203" pitchFamily="34" charset="-122"/>
              <a:ea typeface="微软雅黑 Light" panose="020B0502040204020203" pitchFamily="34" charset="-122"/>
            </a:endParaRPr>
          </a:p>
        </p:txBody>
      </p:sp>
      <p:sp>
        <p:nvSpPr>
          <p:cNvPr id="4" name="矩形 3"/>
          <p:cNvSpPr/>
          <p:nvPr/>
        </p:nvSpPr>
        <p:spPr>
          <a:xfrm>
            <a:off x="911424" y="2687302"/>
            <a:ext cx="9513558" cy="1200329"/>
          </a:xfrm>
          <a:prstGeom prst="rect">
            <a:avLst/>
          </a:prstGeom>
        </p:spPr>
        <p:txBody>
          <a:bodyPr wrap="square">
            <a:spAutoFit/>
          </a:bodyPr>
          <a:lstStyle/>
          <a:p>
            <a:pPr>
              <a:lnSpc>
                <a:spcPct val="150000"/>
              </a:lnSpc>
            </a:pPr>
            <a:r>
              <a:rPr kumimoji="1" lang="en-US" altLang="zh-CN" sz="2400" dirty="0" err="1">
                <a:latin typeface="Monaco" charset="0"/>
                <a:ea typeface="Monaco" charset="0"/>
                <a:cs typeface="Monaco" charset="0"/>
              </a:rPr>
              <a:t>fromtimestamp</a:t>
            </a:r>
            <a:r>
              <a:rPr kumimoji="1" lang="en-US" altLang="zh-CN" sz="2400" dirty="0" smtClean="0">
                <a:latin typeface="Monaco" charset="0"/>
                <a:ea typeface="Monaco" charset="0"/>
                <a:cs typeface="Monaco" charset="0"/>
              </a:rPr>
              <a:t>()</a:t>
            </a:r>
            <a:r>
              <a:rPr lang="en-US" altLang="zh-CN" dirty="0" smtClean="0"/>
              <a:t> </a:t>
            </a:r>
            <a:r>
              <a:rPr lang="zh-CN" altLang="en-US" sz="2400" dirty="0">
                <a:solidFill>
                  <a:prstClr val="black"/>
                </a:solidFill>
                <a:latin typeface="微软雅黑 Light" panose="020B0502040204020203" pitchFamily="34" charset="-122"/>
                <a:ea typeface="微软雅黑 Light" panose="020B0502040204020203" pitchFamily="34" charset="-122"/>
              </a:rPr>
              <a:t>接收一个浮点型的时间戳，返回一个从</a:t>
            </a:r>
            <a:r>
              <a:rPr lang="en-US" altLang="zh-CN" sz="2400" dirty="0">
                <a:solidFill>
                  <a:prstClr val="black"/>
                </a:solidFill>
                <a:latin typeface="微软雅黑 Light" panose="020B0502040204020203" pitchFamily="34" charset="-122"/>
                <a:ea typeface="微软雅黑 Light" panose="020B0502040204020203" pitchFamily="34" charset="-122"/>
              </a:rPr>
              <a:t>1970</a:t>
            </a:r>
            <a:r>
              <a:rPr lang="zh-CN" altLang="en-US" sz="2400" dirty="0">
                <a:solidFill>
                  <a:prstClr val="black"/>
                </a:solidFill>
                <a:latin typeface="微软雅黑 Light" panose="020B0502040204020203" pitchFamily="34" charset="-122"/>
                <a:ea typeface="微软雅黑 Light" panose="020B0502040204020203" pitchFamily="34" charset="-122"/>
              </a:rPr>
              <a:t>年起</a:t>
            </a:r>
            <a:r>
              <a:rPr lang="en-US" altLang="zh-CN" sz="2400" dirty="0">
                <a:solidFill>
                  <a:prstClr val="black"/>
                </a:solidFill>
                <a:latin typeface="微软雅黑 Light" panose="020B0502040204020203" pitchFamily="34" charset="-122"/>
                <a:ea typeface="微软雅黑 Light" panose="020B0502040204020203" pitchFamily="34" charset="-122"/>
              </a:rPr>
              <a:t>+</a:t>
            </a:r>
            <a:r>
              <a:rPr lang="zh-CN" altLang="en-US" sz="2400" dirty="0">
                <a:solidFill>
                  <a:prstClr val="black"/>
                </a:solidFill>
                <a:latin typeface="微软雅黑 Light" panose="020B0502040204020203" pitchFamily="34" charset="-122"/>
                <a:ea typeface="微软雅黑 Light" panose="020B0502040204020203" pitchFamily="34" charset="-122"/>
              </a:rPr>
              <a:t>时间戳</a:t>
            </a:r>
            <a:r>
              <a:rPr lang="zh-CN" altLang="en-US" sz="2400" dirty="0" smtClean="0">
                <a:solidFill>
                  <a:prstClr val="black"/>
                </a:solidFill>
                <a:latin typeface="微软雅黑 Light" panose="020B0502040204020203" pitchFamily="34" charset="-122"/>
                <a:ea typeface="微软雅黑 Light" panose="020B0502040204020203" pitchFamily="34" charset="-122"/>
              </a:rPr>
              <a:t>的秒数对应</a:t>
            </a:r>
            <a:r>
              <a:rPr lang="zh-CN" altLang="en-US" sz="2400" dirty="0">
                <a:solidFill>
                  <a:prstClr val="black"/>
                </a:solidFill>
                <a:latin typeface="微软雅黑 Light" panose="020B0502040204020203" pitchFamily="34" charset="-122"/>
                <a:ea typeface="微软雅黑 Light" panose="020B0502040204020203" pitchFamily="34" charset="-122"/>
              </a:rPr>
              <a:t>的年、月、日的</a:t>
            </a:r>
            <a:r>
              <a:rPr kumimoji="1" lang="en-US" altLang="zh-CN" sz="2400" dirty="0">
                <a:latin typeface="Monaco" charset="0"/>
                <a:ea typeface="Monaco" charset="0"/>
                <a:cs typeface="Monaco" charset="0"/>
              </a:rPr>
              <a:t>date</a:t>
            </a:r>
            <a:r>
              <a:rPr lang="zh-CN" altLang="en-US" sz="2400" dirty="0">
                <a:solidFill>
                  <a:prstClr val="black"/>
                </a:solidFill>
                <a:latin typeface="微软雅黑 Light" panose="020B0502040204020203" pitchFamily="34" charset="-122"/>
                <a:ea typeface="微软雅黑 Light" panose="020B0502040204020203" pitchFamily="34" charset="-122"/>
              </a:rPr>
              <a:t>对象。</a:t>
            </a:r>
          </a:p>
        </p:txBody>
      </p:sp>
      <p:sp>
        <p:nvSpPr>
          <p:cNvPr id="3" name="文本框 2"/>
          <p:cNvSpPr txBox="1"/>
          <p:nvPr/>
        </p:nvSpPr>
        <p:spPr>
          <a:xfrm>
            <a:off x="6192977" y="4201168"/>
            <a:ext cx="5153891" cy="1631216"/>
          </a:xfrm>
          <a:prstGeom prst="rect">
            <a:avLst/>
          </a:prstGeom>
          <a:noFill/>
        </p:spPr>
        <p:txBody>
          <a:bodyPr wrap="square" rtlCol="0">
            <a:spAutoFit/>
          </a:bodyPr>
          <a:lstStyle/>
          <a:p>
            <a:r>
              <a:rPr lang="zh-CN" altLang="en-US" sz="2000" b="1" dirty="0" smtClean="0"/>
              <a:t>这段代码的含义是：</a:t>
            </a:r>
            <a:endParaRPr lang="en-US" altLang="zh-CN" sz="2000" b="1" dirty="0" smtClean="0"/>
          </a:p>
          <a:p>
            <a:r>
              <a:rPr lang="zh-CN" altLang="en-US" sz="2000" b="1" dirty="0" smtClean="0"/>
              <a:t>从</a:t>
            </a:r>
            <a:r>
              <a:rPr lang="en-US" altLang="zh-CN" sz="2000" b="1" dirty="0" smtClean="0"/>
              <a:t>1970</a:t>
            </a:r>
            <a:r>
              <a:rPr lang="zh-CN" altLang="en-US" sz="2000" b="1" dirty="0" smtClean="0"/>
              <a:t>年</a:t>
            </a:r>
            <a:r>
              <a:rPr lang="en-US" altLang="zh-CN" sz="2000" b="1" dirty="0" smtClean="0"/>
              <a:t>1</a:t>
            </a:r>
            <a:r>
              <a:rPr lang="zh-CN" altLang="en-US" sz="2000" b="1" dirty="0" smtClean="0"/>
              <a:t>月</a:t>
            </a:r>
            <a:r>
              <a:rPr lang="en-US" altLang="zh-CN" sz="2000" b="1" dirty="0" smtClean="0"/>
              <a:t>1</a:t>
            </a:r>
            <a:r>
              <a:rPr lang="zh-CN" altLang="en-US" sz="2000" b="1" dirty="0" smtClean="0"/>
              <a:t>日</a:t>
            </a:r>
            <a:r>
              <a:rPr lang="en-US" altLang="zh-CN" sz="2000" b="1" dirty="0" smtClean="0"/>
              <a:t>0</a:t>
            </a:r>
            <a:r>
              <a:rPr lang="zh-CN" altLang="en-US" sz="2000" b="1" dirty="0" smtClean="0"/>
              <a:t>点开始，过了</a:t>
            </a:r>
            <a:r>
              <a:rPr lang="en-US" altLang="zh-CN" sz="2000" b="1" dirty="0" smtClean="0"/>
              <a:t>10</a:t>
            </a:r>
            <a:r>
              <a:rPr lang="zh-CN" altLang="en-US" sz="2000" b="1" dirty="0" smtClean="0"/>
              <a:t>亿秒钟之后，是</a:t>
            </a:r>
            <a:r>
              <a:rPr lang="en-US" altLang="zh-CN" sz="2000" b="1" dirty="0" smtClean="0"/>
              <a:t>2001</a:t>
            </a:r>
            <a:r>
              <a:rPr lang="zh-CN" altLang="en-US" sz="2000" b="1" dirty="0" smtClean="0"/>
              <a:t>年</a:t>
            </a:r>
            <a:r>
              <a:rPr lang="en-US" altLang="zh-CN" sz="2000" b="1" dirty="0" smtClean="0"/>
              <a:t>9</a:t>
            </a:r>
            <a:r>
              <a:rPr lang="zh-CN" altLang="en-US" sz="2000" b="1" dirty="0" smtClean="0"/>
              <a:t>月</a:t>
            </a:r>
            <a:r>
              <a:rPr lang="en-US" altLang="zh-CN" sz="2000" b="1" dirty="0" smtClean="0"/>
              <a:t>9</a:t>
            </a:r>
            <a:r>
              <a:rPr lang="zh-CN" altLang="en-US" sz="2000" b="1" dirty="0" smtClean="0"/>
              <a:t>日</a:t>
            </a:r>
            <a:r>
              <a:rPr lang="en-US" altLang="zh-CN" sz="2000" b="1" dirty="0" smtClean="0"/>
              <a:t>9</a:t>
            </a:r>
            <a:r>
              <a:rPr lang="zh-CN" altLang="en-US" sz="2000" b="1" dirty="0" smtClean="0"/>
              <a:t>点</a:t>
            </a:r>
            <a:r>
              <a:rPr lang="en-US" altLang="zh-CN" sz="2000" b="1" dirty="0" smtClean="0"/>
              <a:t>46</a:t>
            </a:r>
            <a:r>
              <a:rPr lang="zh-CN" altLang="en-US" sz="2000" b="1" dirty="0" smtClean="0"/>
              <a:t>分</a:t>
            </a:r>
            <a:r>
              <a:rPr lang="en-US" altLang="zh-CN" sz="2000" b="1" dirty="0" smtClean="0"/>
              <a:t>40</a:t>
            </a:r>
            <a:r>
              <a:rPr lang="zh-CN" altLang="en-US" sz="2000" b="1" dirty="0" smtClean="0"/>
              <a:t>秒。</a:t>
            </a:r>
            <a:endParaRPr lang="en-US" altLang="zh-CN" sz="2000" b="1" dirty="0" smtClean="0"/>
          </a:p>
          <a:p>
            <a:endParaRPr lang="en-US" altLang="zh-CN" sz="2000" b="1" dirty="0" smtClean="0"/>
          </a:p>
          <a:p>
            <a:endParaRPr lang="en-US" altLang="zh-CN" sz="2000" b="1" dirty="0" smtClean="0"/>
          </a:p>
        </p:txBody>
      </p:sp>
    </p:spTree>
    <p:extLst>
      <p:ext uri="{BB962C8B-B14F-4D97-AF65-F5344CB8AC3E}">
        <p14:creationId xmlns:p14="http://schemas.microsoft.com/office/powerpoint/2010/main" xmlns="" val="1664552461"/>
      </p:ext>
    </p:extLst>
  </p:cSld>
  <p:clrMapOvr>
    <a:masterClrMapping/>
  </p:clrMapOvr>
  <p:timing>
    <p:tnLst>
      <p:par>
        <p:cTn id="1" dur="indefinite" restart="never" nodeType="tmRoot"/>
      </p:par>
    </p:tnLst>
  </p:timing>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5"/>
          <p:cNvSpPr txBox="1"/>
          <p:nvPr/>
        </p:nvSpPr>
        <p:spPr>
          <a:xfrm>
            <a:off x="911424" y="836712"/>
            <a:ext cx="2664296" cy="400110"/>
          </a:xfrm>
          <a:prstGeom prst="rect">
            <a:avLst/>
          </a:prstGeom>
          <a:noFill/>
        </p:spPr>
        <p:txBody>
          <a:bodyPr wrap="square" rtlCol="0">
            <a:spAutoFit/>
          </a:bodyPr>
          <a:lstStyle/>
          <a:p>
            <a:r>
              <a:rPr lang="zh-CN" altLang="en-US" sz="2000" dirty="0">
                <a:solidFill>
                  <a:prstClr val="white"/>
                </a:solidFill>
                <a:latin typeface="微软雅黑 Light" panose="020B0502040204020203" pitchFamily="34" charset="-122"/>
                <a:ea typeface="微软雅黑 Light" panose="020B0502040204020203" pitchFamily="34" charset="-122"/>
              </a:rPr>
              <a:t>聚类分析</a:t>
            </a:r>
          </a:p>
        </p:txBody>
      </p:sp>
      <p:sp>
        <p:nvSpPr>
          <p:cNvPr id="14" name="矩形 28"/>
          <p:cNvSpPr/>
          <p:nvPr/>
        </p:nvSpPr>
        <p:spPr>
          <a:xfrm>
            <a:off x="-18898" y="671163"/>
            <a:ext cx="510214"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srgbClr val="942124"/>
              </a:solidFill>
            </a:endParaRPr>
          </a:p>
        </p:txBody>
      </p:sp>
      <p:sp>
        <p:nvSpPr>
          <p:cNvPr id="15" name="矩形 4"/>
          <p:cNvSpPr/>
          <p:nvPr/>
        </p:nvSpPr>
        <p:spPr>
          <a:xfrm>
            <a:off x="479375" y="674237"/>
            <a:ext cx="2913305" cy="595228"/>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6" name="文本框 5"/>
          <p:cNvSpPr txBox="1"/>
          <p:nvPr/>
        </p:nvSpPr>
        <p:spPr>
          <a:xfrm>
            <a:off x="953786" y="709485"/>
            <a:ext cx="3414022" cy="523220"/>
          </a:xfrm>
          <a:prstGeom prst="rect">
            <a:avLst/>
          </a:prstGeom>
          <a:noFill/>
        </p:spPr>
        <p:txBody>
          <a:bodyPr wrap="square" rtlCol="0">
            <a:spAutoFit/>
          </a:bodyPr>
          <a:lstStyle/>
          <a:p>
            <a:r>
              <a:rPr lang="en-US" altLang="zh-CN" sz="2800" dirty="0" err="1">
                <a:solidFill>
                  <a:prstClr val="white"/>
                </a:solidFill>
                <a:latin typeface="微软雅黑 Light" panose="020B0502040204020203" pitchFamily="34" charset="-122"/>
                <a:ea typeface="微软雅黑 Light" panose="020B0502040204020203" pitchFamily="34" charset="-122"/>
              </a:rPr>
              <a:t>datetime</a:t>
            </a:r>
            <a:r>
              <a:rPr lang="zh-CN" altLang="en-US" sz="2800" dirty="0">
                <a:solidFill>
                  <a:prstClr val="white"/>
                </a:solidFill>
                <a:latin typeface="微软雅黑 Light" panose="020B0502040204020203" pitchFamily="34" charset="-122"/>
                <a:ea typeface="微软雅黑 Light" panose="020B0502040204020203" pitchFamily="34" charset="-122"/>
              </a:rPr>
              <a:t>模块</a:t>
            </a:r>
          </a:p>
        </p:txBody>
      </p:sp>
      <p:sp>
        <p:nvSpPr>
          <p:cNvPr id="17" name="Freeform 83"/>
          <p:cNvSpPr>
            <a:spLocks noChangeArrowheads="1"/>
          </p:cNvSpPr>
          <p:nvPr/>
        </p:nvSpPr>
        <p:spPr bwMode="auto">
          <a:xfrm>
            <a:off x="92209" y="826314"/>
            <a:ext cx="288000" cy="288000"/>
          </a:xfrm>
          <a:custGeom>
            <a:avLst/>
            <a:gdLst>
              <a:gd name="T0" fmla="*/ 38764526 w 602"/>
              <a:gd name="T1" fmla="*/ 78442719 h 602"/>
              <a:gd name="T2" fmla="*/ 38764526 w 602"/>
              <a:gd name="T3" fmla="*/ 78442719 h 602"/>
              <a:gd name="T4" fmla="*/ 0 w 602"/>
              <a:gd name="T5" fmla="*/ 38764526 h 602"/>
              <a:gd name="T6" fmla="*/ 38764526 w 602"/>
              <a:gd name="T7" fmla="*/ 0 h 602"/>
              <a:gd name="T8" fmla="*/ 78442719 w 602"/>
              <a:gd name="T9" fmla="*/ 38764526 h 602"/>
              <a:gd name="T10" fmla="*/ 38764526 w 602"/>
              <a:gd name="T11" fmla="*/ 78442719 h 602"/>
              <a:gd name="T12" fmla="*/ 61866665 w 602"/>
              <a:gd name="T13" fmla="*/ 16576054 h 602"/>
              <a:gd name="T14" fmla="*/ 61866665 w 602"/>
              <a:gd name="T15" fmla="*/ 16576054 h 602"/>
              <a:gd name="T16" fmla="*/ 38764526 w 602"/>
              <a:gd name="T17" fmla="*/ 38764526 h 602"/>
              <a:gd name="T18" fmla="*/ 38764526 w 602"/>
              <a:gd name="T19" fmla="*/ 7308970 h 602"/>
              <a:gd name="T20" fmla="*/ 7439751 w 602"/>
              <a:gd name="T21" fmla="*/ 38764526 h 602"/>
              <a:gd name="T22" fmla="*/ 38764526 w 602"/>
              <a:gd name="T23" fmla="*/ 71002968 h 602"/>
              <a:gd name="T24" fmla="*/ 71002968 w 602"/>
              <a:gd name="T25" fmla="*/ 38764526 h 602"/>
              <a:gd name="T26" fmla="*/ 61866665 w 602"/>
              <a:gd name="T27" fmla="*/ 16576054 h 60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02" h="602">
                <a:moveTo>
                  <a:pt x="297" y="601"/>
                </a:moveTo>
                <a:lnTo>
                  <a:pt x="297" y="601"/>
                </a:lnTo>
                <a:cubicBezTo>
                  <a:pt x="135" y="601"/>
                  <a:pt x="0" y="466"/>
                  <a:pt x="0" y="297"/>
                </a:cubicBezTo>
                <a:cubicBezTo>
                  <a:pt x="0" y="134"/>
                  <a:pt x="135" y="0"/>
                  <a:pt x="297" y="0"/>
                </a:cubicBezTo>
                <a:cubicBezTo>
                  <a:pt x="467" y="0"/>
                  <a:pt x="601" y="134"/>
                  <a:pt x="601" y="297"/>
                </a:cubicBezTo>
                <a:cubicBezTo>
                  <a:pt x="601" y="466"/>
                  <a:pt x="467" y="601"/>
                  <a:pt x="297" y="601"/>
                </a:cubicBezTo>
                <a:close/>
                <a:moveTo>
                  <a:pt x="474" y="127"/>
                </a:moveTo>
                <a:lnTo>
                  <a:pt x="474" y="127"/>
                </a:lnTo>
                <a:cubicBezTo>
                  <a:pt x="297" y="297"/>
                  <a:pt x="297" y="297"/>
                  <a:pt x="297" y="297"/>
                </a:cubicBezTo>
                <a:cubicBezTo>
                  <a:pt x="297" y="56"/>
                  <a:pt x="297" y="56"/>
                  <a:pt x="297" y="56"/>
                </a:cubicBezTo>
                <a:cubicBezTo>
                  <a:pt x="163" y="56"/>
                  <a:pt x="57" y="162"/>
                  <a:pt x="57" y="297"/>
                </a:cubicBezTo>
                <a:cubicBezTo>
                  <a:pt x="57" y="431"/>
                  <a:pt x="163" y="544"/>
                  <a:pt x="297" y="544"/>
                </a:cubicBezTo>
                <a:cubicBezTo>
                  <a:pt x="431" y="544"/>
                  <a:pt x="544" y="431"/>
                  <a:pt x="544" y="297"/>
                </a:cubicBezTo>
                <a:cubicBezTo>
                  <a:pt x="544" y="233"/>
                  <a:pt x="516" y="169"/>
                  <a:pt x="474" y="127"/>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solidFill>
                <a:prstClr val="black"/>
              </a:solidFill>
            </a:endParaRPr>
          </a:p>
        </p:txBody>
      </p:sp>
      <p:sp>
        <p:nvSpPr>
          <p:cNvPr id="18" name="TextBox 17"/>
          <p:cNvSpPr txBox="1"/>
          <p:nvPr/>
        </p:nvSpPr>
        <p:spPr>
          <a:xfrm>
            <a:off x="491316" y="1685342"/>
            <a:ext cx="9933666" cy="582339"/>
          </a:xfrm>
          <a:prstGeom prst="rect">
            <a:avLst/>
          </a:prstGeom>
          <a:noFill/>
        </p:spPr>
        <p:txBody>
          <a:bodyPr wrap="square" rtlCol="0">
            <a:spAutoFit/>
          </a:bodyPr>
          <a:lstStyle/>
          <a:p>
            <a:pPr marL="342900" indent="-342900">
              <a:lnSpc>
                <a:spcPct val="150000"/>
              </a:lnSpc>
              <a:buClr>
                <a:srgbClr val="3BBC5D"/>
              </a:buClr>
              <a:buFont typeface="Wingdings" panose="05000000000000000000" pitchFamily="2" charset="2"/>
              <a:buChar char="l"/>
            </a:pPr>
            <a:r>
              <a:rPr kumimoji="1" lang="en-US" altLang="zh-CN" sz="2400" dirty="0" err="1">
                <a:latin typeface="Monaco" charset="0"/>
                <a:ea typeface="Monaco" charset="0"/>
                <a:cs typeface="Monaco" charset="0"/>
              </a:rPr>
              <a:t>d</a:t>
            </a:r>
            <a:r>
              <a:rPr kumimoji="1" lang="en-US" altLang="zh-CN" sz="2400" dirty="0" err="1" smtClean="0">
                <a:latin typeface="Monaco" charset="0"/>
                <a:ea typeface="Monaco" charset="0"/>
                <a:cs typeface="Monaco" charset="0"/>
              </a:rPr>
              <a:t>atetime</a:t>
            </a:r>
            <a:r>
              <a:rPr lang="zh-CN" altLang="en-US" sz="2400" dirty="0" smtClean="0">
                <a:solidFill>
                  <a:prstClr val="black"/>
                </a:solidFill>
                <a:latin typeface="微软雅黑 Light" panose="020B0502040204020203" pitchFamily="34" charset="-122"/>
                <a:ea typeface="微软雅黑 Light" panose="020B0502040204020203" pitchFamily="34" charset="-122"/>
              </a:rPr>
              <a:t>模块的其他方法</a:t>
            </a:r>
            <a:endParaRPr lang="en-US" altLang="zh-CN" sz="2400" dirty="0">
              <a:solidFill>
                <a:prstClr val="black"/>
              </a:solidFill>
              <a:latin typeface="微软雅黑 Light" panose="020B0502040204020203" pitchFamily="34" charset="-122"/>
              <a:ea typeface="微软雅黑 Light" panose="020B0502040204020203" pitchFamily="34" charset="-122"/>
            </a:endParaRPr>
          </a:p>
        </p:txBody>
      </p:sp>
      <p:sp>
        <p:nvSpPr>
          <p:cNvPr id="4" name="矩形 3"/>
          <p:cNvSpPr/>
          <p:nvPr/>
        </p:nvSpPr>
        <p:spPr>
          <a:xfrm>
            <a:off x="953786" y="2263542"/>
            <a:ext cx="9513558" cy="646331"/>
          </a:xfrm>
          <a:prstGeom prst="rect">
            <a:avLst/>
          </a:prstGeom>
        </p:spPr>
        <p:txBody>
          <a:bodyPr wrap="square">
            <a:spAutoFit/>
          </a:bodyPr>
          <a:lstStyle/>
          <a:p>
            <a:pPr>
              <a:lnSpc>
                <a:spcPct val="150000"/>
              </a:lnSpc>
            </a:pPr>
            <a:r>
              <a:rPr lang="zh-CN" altLang="en-US" sz="2400" dirty="0" smtClean="0">
                <a:solidFill>
                  <a:prstClr val="black"/>
                </a:solidFill>
                <a:latin typeface="微软雅黑 Light" panose="020B0502040204020203" pitchFamily="34" charset="-122"/>
                <a:ea typeface="微软雅黑 Light" panose="020B0502040204020203" pitchFamily="34" charset="-122"/>
              </a:rPr>
              <a:t>利用</a:t>
            </a:r>
            <a:r>
              <a:rPr kumimoji="1" lang="en-US" altLang="zh-CN" sz="2400" dirty="0">
                <a:latin typeface="Monaco" charset="0"/>
                <a:ea typeface="Monaco" charset="0"/>
                <a:cs typeface="Monaco" charset="0"/>
              </a:rPr>
              <a:t>now</a:t>
            </a:r>
            <a:r>
              <a:rPr lang="zh-CN" altLang="en-US" sz="2400" dirty="0" smtClean="0">
                <a:solidFill>
                  <a:prstClr val="black"/>
                </a:solidFill>
                <a:latin typeface="微软雅黑 Light" panose="020B0502040204020203" pitchFamily="34" charset="-122"/>
                <a:ea typeface="微软雅黑 Light" panose="020B0502040204020203" pitchFamily="34" charset="-122"/>
              </a:rPr>
              <a:t>函数，可以获得现在的时间：</a:t>
            </a:r>
            <a:endParaRPr lang="zh-CN" altLang="en-US" sz="2400" dirty="0">
              <a:solidFill>
                <a:prstClr val="black"/>
              </a:solidFill>
              <a:latin typeface="微软雅黑 Light" panose="020B0502040204020203" pitchFamily="34" charset="-122"/>
              <a:ea typeface="微软雅黑 Light" panose="020B0502040204020203" pitchFamily="34" charset="-122"/>
            </a:endParaRPr>
          </a:p>
        </p:txBody>
      </p:sp>
      <p:pic>
        <p:nvPicPr>
          <p:cNvPr id="2" name="图片 1"/>
          <p:cNvPicPr>
            <a:picLocks noChangeAspect="1"/>
          </p:cNvPicPr>
          <p:nvPr/>
        </p:nvPicPr>
        <p:blipFill>
          <a:blip r:embed="rId3">
            <a:extLst>
              <a:ext uri="{BEBA8EAE-BF5A-486C-A8C5-ECC9F3942E4B}">
                <a14:imgProps xmlns:a14="http://schemas.microsoft.com/office/drawing/2010/main" xmlns="">
                  <a14:imgLayer r:embed="rId4">
                    <a14:imgEffect>
                      <a14:sharpenSoften amount="50000"/>
                    </a14:imgEffect>
                  </a14:imgLayer>
                </a14:imgProps>
              </a:ext>
              <a:ext uri="{28A0092B-C50C-407E-A947-70E740481C1C}">
                <a14:useLocalDpi xmlns:a14="http://schemas.microsoft.com/office/drawing/2010/main" xmlns="" val="0"/>
              </a:ext>
            </a:extLst>
          </a:blip>
          <a:stretch>
            <a:fillRect/>
          </a:stretch>
        </p:blipFill>
        <p:spPr>
          <a:xfrm>
            <a:off x="932069" y="2959782"/>
            <a:ext cx="6788347" cy="3690393"/>
          </a:xfrm>
          <a:prstGeom prst="rect">
            <a:avLst/>
          </a:prstGeom>
        </p:spPr>
      </p:pic>
    </p:spTree>
    <p:extLst>
      <p:ext uri="{BB962C8B-B14F-4D97-AF65-F5344CB8AC3E}">
        <p14:creationId xmlns:p14="http://schemas.microsoft.com/office/powerpoint/2010/main" xmlns="" val="566576872"/>
      </p:ext>
    </p:extLst>
  </p:cSld>
  <p:clrMapOvr>
    <a:masterClrMapping/>
  </p:clrMapOvr>
  <p:timing>
    <p:tnLst>
      <p:par>
        <p:cTn id="1" dur="indefinite" restart="never" nodeType="tmRoot"/>
      </p:par>
    </p:tnLst>
  </p:timing>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5"/>
          <p:cNvSpPr txBox="1"/>
          <p:nvPr/>
        </p:nvSpPr>
        <p:spPr>
          <a:xfrm>
            <a:off x="911424" y="836712"/>
            <a:ext cx="2664296" cy="400110"/>
          </a:xfrm>
          <a:prstGeom prst="rect">
            <a:avLst/>
          </a:prstGeom>
          <a:noFill/>
        </p:spPr>
        <p:txBody>
          <a:bodyPr wrap="square" rtlCol="0">
            <a:spAutoFit/>
          </a:bodyPr>
          <a:lstStyle/>
          <a:p>
            <a:r>
              <a:rPr lang="zh-CN" altLang="en-US" sz="2000" dirty="0">
                <a:solidFill>
                  <a:prstClr val="white"/>
                </a:solidFill>
                <a:latin typeface="微软雅黑 Light" panose="020B0502040204020203" pitchFamily="34" charset="-122"/>
                <a:ea typeface="微软雅黑 Light" panose="020B0502040204020203" pitchFamily="34" charset="-122"/>
              </a:rPr>
              <a:t>聚类分析</a:t>
            </a:r>
          </a:p>
        </p:txBody>
      </p:sp>
      <p:sp>
        <p:nvSpPr>
          <p:cNvPr id="14" name="矩形 28"/>
          <p:cNvSpPr/>
          <p:nvPr/>
        </p:nvSpPr>
        <p:spPr>
          <a:xfrm>
            <a:off x="-18898" y="671163"/>
            <a:ext cx="510214"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srgbClr val="942124"/>
              </a:solidFill>
            </a:endParaRPr>
          </a:p>
        </p:txBody>
      </p:sp>
      <p:sp>
        <p:nvSpPr>
          <p:cNvPr id="15" name="矩形 4"/>
          <p:cNvSpPr/>
          <p:nvPr/>
        </p:nvSpPr>
        <p:spPr>
          <a:xfrm>
            <a:off x="479375" y="674237"/>
            <a:ext cx="2913305" cy="595228"/>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6" name="文本框 5"/>
          <p:cNvSpPr txBox="1"/>
          <p:nvPr/>
        </p:nvSpPr>
        <p:spPr>
          <a:xfrm>
            <a:off x="953786" y="709485"/>
            <a:ext cx="3414022" cy="523220"/>
          </a:xfrm>
          <a:prstGeom prst="rect">
            <a:avLst/>
          </a:prstGeom>
          <a:noFill/>
        </p:spPr>
        <p:txBody>
          <a:bodyPr wrap="square" rtlCol="0">
            <a:spAutoFit/>
          </a:bodyPr>
          <a:lstStyle/>
          <a:p>
            <a:r>
              <a:rPr lang="en-US" altLang="zh-CN" sz="2800" dirty="0" err="1">
                <a:solidFill>
                  <a:prstClr val="white"/>
                </a:solidFill>
                <a:latin typeface="微软雅黑 Light" panose="020B0502040204020203" pitchFamily="34" charset="-122"/>
                <a:ea typeface="微软雅黑 Light" panose="020B0502040204020203" pitchFamily="34" charset="-122"/>
              </a:rPr>
              <a:t>datetime</a:t>
            </a:r>
            <a:r>
              <a:rPr lang="zh-CN" altLang="en-US" sz="2800" dirty="0">
                <a:solidFill>
                  <a:prstClr val="white"/>
                </a:solidFill>
                <a:latin typeface="微软雅黑 Light" panose="020B0502040204020203" pitchFamily="34" charset="-122"/>
                <a:ea typeface="微软雅黑 Light" panose="020B0502040204020203" pitchFamily="34" charset="-122"/>
              </a:rPr>
              <a:t>模块</a:t>
            </a:r>
          </a:p>
        </p:txBody>
      </p:sp>
      <p:sp>
        <p:nvSpPr>
          <p:cNvPr id="17" name="Freeform 83"/>
          <p:cNvSpPr>
            <a:spLocks noChangeArrowheads="1"/>
          </p:cNvSpPr>
          <p:nvPr/>
        </p:nvSpPr>
        <p:spPr bwMode="auto">
          <a:xfrm>
            <a:off x="92209" y="826314"/>
            <a:ext cx="288000" cy="288000"/>
          </a:xfrm>
          <a:custGeom>
            <a:avLst/>
            <a:gdLst>
              <a:gd name="T0" fmla="*/ 38764526 w 602"/>
              <a:gd name="T1" fmla="*/ 78442719 h 602"/>
              <a:gd name="T2" fmla="*/ 38764526 w 602"/>
              <a:gd name="T3" fmla="*/ 78442719 h 602"/>
              <a:gd name="T4" fmla="*/ 0 w 602"/>
              <a:gd name="T5" fmla="*/ 38764526 h 602"/>
              <a:gd name="T6" fmla="*/ 38764526 w 602"/>
              <a:gd name="T7" fmla="*/ 0 h 602"/>
              <a:gd name="T8" fmla="*/ 78442719 w 602"/>
              <a:gd name="T9" fmla="*/ 38764526 h 602"/>
              <a:gd name="T10" fmla="*/ 38764526 w 602"/>
              <a:gd name="T11" fmla="*/ 78442719 h 602"/>
              <a:gd name="T12" fmla="*/ 61866665 w 602"/>
              <a:gd name="T13" fmla="*/ 16576054 h 602"/>
              <a:gd name="T14" fmla="*/ 61866665 w 602"/>
              <a:gd name="T15" fmla="*/ 16576054 h 602"/>
              <a:gd name="T16" fmla="*/ 38764526 w 602"/>
              <a:gd name="T17" fmla="*/ 38764526 h 602"/>
              <a:gd name="T18" fmla="*/ 38764526 w 602"/>
              <a:gd name="T19" fmla="*/ 7308970 h 602"/>
              <a:gd name="T20" fmla="*/ 7439751 w 602"/>
              <a:gd name="T21" fmla="*/ 38764526 h 602"/>
              <a:gd name="T22" fmla="*/ 38764526 w 602"/>
              <a:gd name="T23" fmla="*/ 71002968 h 602"/>
              <a:gd name="T24" fmla="*/ 71002968 w 602"/>
              <a:gd name="T25" fmla="*/ 38764526 h 602"/>
              <a:gd name="T26" fmla="*/ 61866665 w 602"/>
              <a:gd name="T27" fmla="*/ 16576054 h 60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02" h="602">
                <a:moveTo>
                  <a:pt x="297" y="601"/>
                </a:moveTo>
                <a:lnTo>
                  <a:pt x="297" y="601"/>
                </a:lnTo>
                <a:cubicBezTo>
                  <a:pt x="135" y="601"/>
                  <a:pt x="0" y="466"/>
                  <a:pt x="0" y="297"/>
                </a:cubicBezTo>
                <a:cubicBezTo>
                  <a:pt x="0" y="134"/>
                  <a:pt x="135" y="0"/>
                  <a:pt x="297" y="0"/>
                </a:cubicBezTo>
                <a:cubicBezTo>
                  <a:pt x="467" y="0"/>
                  <a:pt x="601" y="134"/>
                  <a:pt x="601" y="297"/>
                </a:cubicBezTo>
                <a:cubicBezTo>
                  <a:pt x="601" y="466"/>
                  <a:pt x="467" y="601"/>
                  <a:pt x="297" y="601"/>
                </a:cubicBezTo>
                <a:close/>
                <a:moveTo>
                  <a:pt x="474" y="127"/>
                </a:moveTo>
                <a:lnTo>
                  <a:pt x="474" y="127"/>
                </a:lnTo>
                <a:cubicBezTo>
                  <a:pt x="297" y="297"/>
                  <a:pt x="297" y="297"/>
                  <a:pt x="297" y="297"/>
                </a:cubicBezTo>
                <a:cubicBezTo>
                  <a:pt x="297" y="56"/>
                  <a:pt x="297" y="56"/>
                  <a:pt x="297" y="56"/>
                </a:cubicBezTo>
                <a:cubicBezTo>
                  <a:pt x="163" y="56"/>
                  <a:pt x="57" y="162"/>
                  <a:pt x="57" y="297"/>
                </a:cubicBezTo>
                <a:cubicBezTo>
                  <a:pt x="57" y="431"/>
                  <a:pt x="163" y="544"/>
                  <a:pt x="297" y="544"/>
                </a:cubicBezTo>
                <a:cubicBezTo>
                  <a:pt x="431" y="544"/>
                  <a:pt x="544" y="431"/>
                  <a:pt x="544" y="297"/>
                </a:cubicBezTo>
                <a:cubicBezTo>
                  <a:pt x="544" y="233"/>
                  <a:pt x="516" y="169"/>
                  <a:pt x="474" y="127"/>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solidFill>
                <a:prstClr val="black"/>
              </a:solidFill>
            </a:endParaRPr>
          </a:p>
        </p:txBody>
      </p:sp>
      <p:sp>
        <p:nvSpPr>
          <p:cNvPr id="18" name="TextBox 17"/>
          <p:cNvSpPr txBox="1"/>
          <p:nvPr/>
        </p:nvSpPr>
        <p:spPr>
          <a:xfrm>
            <a:off x="491316" y="1907022"/>
            <a:ext cx="9933666" cy="646331"/>
          </a:xfrm>
          <a:prstGeom prst="rect">
            <a:avLst/>
          </a:prstGeom>
          <a:noFill/>
        </p:spPr>
        <p:txBody>
          <a:bodyPr wrap="square" rtlCol="0">
            <a:spAutoFit/>
          </a:bodyPr>
          <a:lstStyle/>
          <a:p>
            <a:pPr marL="342900" indent="-342900">
              <a:lnSpc>
                <a:spcPct val="150000"/>
              </a:lnSpc>
              <a:buClr>
                <a:srgbClr val="3BBC5D"/>
              </a:buClr>
              <a:buFont typeface="Wingdings" panose="05000000000000000000" pitchFamily="2" charset="2"/>
              <a:buChar char="l"/>
            </a:pPr>
            <a:r>
              <a:rPr lang="zh-CN" altLang="en-US" sz="2400" dirty="0">
                <a:solidFill>
                  <a:prstClr val="black"/>
                </a:solidFill>
                <a:latin typeface="微软雅黑 Light" panose="020B0502040204020203" pitchFamily="34" charset="-122"/>
                <a:ea typeface="微软雅黑 Light" panose="020B0502040204020203" pitchFamily="34" charset="-122"/>
              </a:rPr>
              <a:t>利用</a:t>
            </a:r>
            <a:r>
              <a:rPr kumimoji="1" lang="en-US" altLang="zh-CN" sz="2400" dirty="0" smtClean="0">
                <a:latin typeface="Monaco" charset="0"/>
                <a:ea typeface="Monaco" charset="0"/>
                <a:cs typeface="Monaco" charset="0"/>
              </a:rPr>
              <a:t>now</a:t>
            </a:r>
            <a:r>
              <a:rPr lang="zh-CN" altLang="en-US" sz="2400" dirty="0">
                <a:solidFill>
                  <a:prstClr val="black"/>
                </a:solidFill>
                <a:latin typeface="微软雅黑 Light" panose="020B0502040204020203" pitchFamily="34" charset="-122"/>
                <a:ea typeface="微软雅黑 Light" panose="020B0502040204020203" pitchFamily="34" charset="-122"/>
              </a:rPr>
              <a:t>函数与</a:t>
            </a:r>
            <a:r>
              <a:rPr kumimoji="1" lang="en-US" altLang="zh-CN" sz="2400" dirty="0" err="1" smtClean="0">
                <a:latin typeface="Monaco" charset="0"/>
                <a:ea typeface="Monaco" charset="0"/>
                <a:cs typeface="Monaco" charset="0"/>
              </a:rPr>
              <a:t>timedelta</a:t>
            </a:r>
            <a:r>
              <a:rPr lang="zh-CN" altLang="en-US" sz="2400" dirty="0">
                <a:solidFill>
                  <a:prstClr val="black"/>
                </a:solidFill>
                <a:latin typeface="微软雅黑 Light" panose="020B0502040204020203" pitchFamily="34" charset="-122"/>
                <a:ea typeface="微软雅黑 Light" panose="020B0502040204020203" pitchFamily="34" charset="-122"/>
              </a:rPr>
              <a:t>，可以实现计时功能</a:t>
            </a:r>
            <a:endParaRPr lang="en-US" altLang="zh-CN" sz="2400" dirty="0">
              <a:solidFill>
                <a:prstClr val="black"/>
              </a:solidFill>
              <a:latin typeface="微软雅黑 Light" panose="020B0502040204020203" pitchFamily="34" charset="-122"/>
              <a:ea typeface="微软雅黑 Light" panose="020B0502040204020203" pitchFamily="34" charset="-122"/>
            </a:endParaRPr>
          </a:p>
        </p:txBody>
      </p:sp>
      <p:pic>
        <p:nvPicPr>
          <p:cNvPr id="3" name="图片 2"/>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911424" y="3002240"/>
            <a:ext cx="6319850" cy="2807154"/>
          </a:xfrm>
          <a:prstGeom prst="rect">
            <a:avLst/>
          </a:prstGeom>
        </p:spPr>
      </p:pic>
      <p:sp>
        <p:nvSpPr>
          <p:cNvPr id="2" name="文本框 1"/>
          <p:cNvSpPr txBox="1"/>
          <p:nvPr/>
        </p:nvSpPr>
        <p:spPr>
          <a:xfrm>
            <a:off x="7550727" y="3223553"/>
            <a:ext cx="2563091" cy="830997"/>
          </a:xfrm>
          <a:prstGeom prst="rect">
            <a:avLst/>
          </a:prstGeom>
          <a:noFill/>
        </p:spPr>
        <p:txBody>
          <a:bodyPr wrap="square" rtlCol="0">
            <a:spAutoFit/>
          </a:bodyPr>
          <a:lstStyle/>
          <a:p>
            <a:r>
              <a:rPr lang="zh-CN" altLang="en-US" sz="2400" dirty="0" smtClean="0"/>
              <a:t>两次计时之间过去了</a:t>
            </a:r>
            <a:r>
              <a:rPr lang="en-US" altLang="zh-CN" sz="2400" dirty="0" smtClean="0"/>
              <a:t>0.529</a:t>
            </a:r>
            <a:r>
              <a:rPr lang="zh-CN" altLang="en-US" sz="2400" dirty="0" smtClean="0"/>
              <a:t>秒</a:t>
            </a:r>
            <a:endParaRPr lang="zh-CN" altLang="en-US" sz="2400" dirty="0"/>
          </a:p>
        </p:txBody>
      </p:sp>
    </p:spTree>
    <p:extLst>
      <p:ext uri="{BB962C8B-B14F-4D97-AF65-F5344CB8AC3E}">
        <p14:creationId xmlns:p14="http://schemas.microsoft.com/office/powerpoint/2010/main" xmlns="" val="313145143"/>
      </p:ext>
    </p:extLst>
  </p:cSld>
  <p:clrMapOvr>
    <a:masterClrMapping/>
  </p:clrMapOvr>
  <p:timing>
    <p:tnLst>
      <p:par>
        <p:cTn id="1" dur="indefinite" restart="never" nodeType="tmRoot"/>
      </p:par>
    </p:tnLst>
  </p:timing>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5"/>
          <p:cNvSpPr txBox="1"/>
          <p:nvPr/>
        </p:nvSpPr>
        <p:spPr>
          <a:xfrm>
            <a:off x="911424" y="836712"/>
            <a:ext cx="2664296" cy="400110"/>
          </a:xfrm>
          <a:prstGeom prst="rect">
            <a:avLst/>
          </a:prstGeom>
          <a:noFill/>
        </p:spPr>
        <p:txBody>
          <a:bodyPr wrap="square" rtlCol="0">
            <a:spAutoFit/>
          </a:bodyPr>
          <a:lstStyle/>
          <a:p>
            <a:r>
              <a:rPr lang="zh-CN" altLang="en-US" sz="2000" dirty="0">
                <a:solidFill>
                  <a:prstClr val="white"/>
                </a:solidFill>
                <a:latin typeface="微软雅黑 Light" panose="020B0502040204020203" pitchFamily="34" charset="-122"/>
                <a:ea typeface="微软雅黑 Light" panose="020B0502040204020203" pitchFamily="34" charset="-122"/>
              </a:rPr>
              <a:t>聚类分析</a:t>
            </a:r>
          </a:p>
        </p:txBody>
      </p:sp>
      <p:sp>
        <p:nvSpPr>
          <p:cNvPr id="14" name="矩形 28"/>
          <p:cNvSpPr/>
          <p:nvPr/>
        </p:nvSpPr>
        <p:spPr>
          <a:xfrm>
            <a:off x="-18898" y="671163"/>
            <a:ext cx="510214"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
        <p:nvSpPr>
          <p:cNvPr id="15" name="矩形 4"/>
          <p:cNvSpPr/>
          <p:nvPr/>
        </p:nvSpPr>
        <p:spPr>
          <a:xfrm>
            <a:off x="479375" y="674237"/>
            <a:ext cx="2913305" cy="595228"/>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6" name="文本框 5"/>
          <p:cNvSpPr txBox="1"/>
          <p:nvPr/>
        </p:nvSpPr>
        <p:spPr>
          <a:xfrm>
            <a:off x="953786" y="709485"/>
            <a:ext cx="3414022" cy="523220"/>
          </a:xfrm>
          <a:prstGeom prst="rect">
            <a:avLst/>
          </a:prstGeom>
          <a:noFill/>
        </p:spPr>
        <p:txBody>
          <a:bodyPr wrap="square" rtlCol="0">
            <a:spAutoFit/>
          </a:bodyPr>
          <a:lstStyle/>
          <a:p>
            <a:r>
              <a:rPr lang="zh-CN" altLang="en-US" sz="2800" dirty="0" smtClean="0">
                <a:solidFill>
                  <a:prstClr val="white"/>
                </a:solidFill>
                <a:latin typeface="微软雅黑 Light" panose="020B0502040204020203" pitchFamily="34" charset="-122"/>
                <a:ea typeface="微软雅黑 Light" panose="020B0502040204020203" pitchFamily="34" charset="-122"/>
              </a:rPr>
              <a:t>应用</a:t>
            </a:r>
            <a:endParaRPr lang="zh-CN" altLang="en-US" sz="2800" dirty="0">
              <a:solidFill>
                <a:prstClr val="white"/>
              </a:solidFill>
              <a:latin typeface="微软雅黑 Light" panose="020B0502040204020203" pitchFamily="34" charset="-122"/>
              <a:ea typeface="微软雅黑 Light" panose="020B0502040204020203" pitchFamily="34" charset="-122"/>
            </a:endParaRPr>
          </a:p>
        </p:txBody>
      </p:sp>
      <p:sp>
        <p:nvSpPr>
          <p:cNvPr id="17" name="Freeform 83"/>
          <p:cNvSpPr>
            <a:spLocks noChangeArrowheads="1"/>
          </p:cNvSpPr>
          <p:nvPr/>
        </p:nvSpPr>
        <p:spPr bwMode="auto">
          <a:xfrm>
            <a:off x="92209" y="826314"/>
            <a:ext cx="288000" cy="288000"/>
          </a:xfrm>
          <a:custGeom>
            <a:avLst/>
            <a:gdLst>
              <a:gd name="T0" fmla="*/ 38764526 w 602"/>
              <a:gd name="T1" fmla="*/ 78442719 h 602"/>
              <a:gd name="T2" fmla="*/ 38764526 w 602"/>
              <a:gd name="T3" fmla="*/ 78442719 h 602"/>
              <a:gd name="T4" fmla="*/ 0 w 602"/>
              <a:gd name="T5" fmla="*/ 38764526 h 602"/>
              <a:gd name="T6" fmla="*/ 38764526 w 602"/>
              <a:gd name="T7" fmla="*/ 0 h 602"/>
              <a:gd name="T8" fmla="*/ 78442719 w 602"/>
              <a:gd name="T9" fmla="*/ 38764526 h 602"/>
              <a:gd name="T10" fmla="*/ 38764526 w 602"/>
              <a:gd name="T11" fmla="*/ 78442719 h 602"/>
              <a:gd name="T12" fmla="*/ 61866665 w 602"/>
              <a:gd name="T13" fmla="*/ 16576054 h 602"/>
              <a:gd name="T14" fmla="*/ 61866665 w 602"/>
              <a:gd name="T15" fmla="*/ 16576054 h 602"/>
              <a:gd name="T16" fmla="*/ 38764526 w 602"/>
              <a:gd name="T17" fmla="*/ 38764526 h 602"/>
              <a:gd name="T18" fmla="*/ 38764526 w 602"/>
              <a:gd name="T19" fmla="*/ 7308970 h 602"/>
              <a:gd name="T20" fmla="*/ 7439751 w 602"/>
              <a:gd name="T21" fmla="*/ 38764526 h 602"/>
              <a:gd name="T22" fmla="*/ 38764526 w 602"/>
              <a:gd name="T23" fmla="*/ 71002968 h 602"/>
              <a:gd name="T24" fmla="*/ 71002968 w 602"/>
              <a:gd name="T25" fmla="*/ 38764526 h 602"/>
              <a:gd name="T26" fmla="*/ 61866665 w 602"/>
              <a:gd name="T27" fmla="*/ 16576054 h 60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02" h="602">
                <a:moveTo>
                  <a:pt x="297" y="601"/>
                </a:moveTo>
                <a:lnTo>
                  <a:pt x="297" y="601"/>
                </a:lnTo>
                <a:cubicBezTo>
                  <a:pt x="135" y="601"/>
                  <a:pt x="0" y="466"/>
                  <a:pt x="0" y="297"/>
                </a:cubicBezTo>
                <a:cubicBezTo>
                  <a:pt x="0" y="134"/>
                  <a:pt x="135" y="0"/>
                  <a:pt x="297" y="0"/>
                </a:cubicBezTo>
                <a:cubicBezTo>
                  <a:pt x="467" y="0"/>
                  <a:pt x="601" y="134"/>
                  <a:pt x="601" y="297"/>
                </a:cubicBezTo>
                <a:cubicBezTo>
                  <a:pt x="601" y="466"/>
                  <a:pt x="467" y="601"/>
                  <a:pt x="297" y="601"/>
                </a:cubicBezTo>
                <a:close/>
                <a:moveTo>
                  <a:pt x="474" y="127"/>
                </a:moveTo>
                <a:lnTo>
                  <a:pt x="474" y="127"/>
                </a:lnTo>
                <a:cubicBezTo>
                  <a:pt x="297" y="297"/>
                  <a:pt x="297" y="297"/>
                  <a:pt x="297" y="297"/>
                </a:cubicBezTo>
                <a:cubicBezTo>
                  <a:pt x="297" y="56"/>
                  <a:pt x="297" y="56"/>
                  <a:pt x="297" y="56"/>
                </a:cubicBezTo>
                <a:cubicBezTo>
                  <a:pt x="163" y="56"/>
                  <a:pt x="57" y="162"/>
                  <a:pt x="57" y="297"/>
                </a:cubicBezTo>
                <a:cubicBezTo>
                  <a:pt x="57" y="431"/>
                  <a:pt x="163" y="544"/>
                  <a:pt x="297" y="544"/>
                </a:cubicBezTo>
                <a:cubicBezTo>
                  <a:pt x="431" y="544"/>
                  <a:pt x="544" y="431"/>
                  <a:pt x="544" y="297"/>
                </a:cubicBezTo>
                <a:cubicBezTo>
                  <a:pt x="544" y="233"/>
                  <a:pt x="516" y="169"/>
                  <a:pt x="474" y="127"/>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solidFill>
                <a:prstClr val="black"/>
              </a:solidFill>
            </a:endParaRPr>
          </a:p>
        </p:txBody>
      </p:sp>
      <p:sp>
        <p:nvSpPr>
          <p:cNvPr id="18" name="TextBox 17"/>
          <p:cNvSpPr txBox="1"/>
          <p:nvPr/>
        </p:nvSpPr>
        <p:spPr>
          <a:xfrm>
            <a:off x="491316" y="1907022"/>
            <a:ext cx="9933666" cy="2308324"/>
          </a:xfrm>
          <a:prstGeom prst="rect">
            <a:avLst/>
          </a:prstGeom>
          <a:noFill/>
        </p:spPr>
        <p:txBody>
          <a:bodyPr wrap="square" rtlCol="0">
            <a:spAutoFit/>
          </a:bodyPr>
          <a:lstStyle/>
          <a:p>
            <a:pPr marL="342900" indent="-342900">
              <a:lnSpc>
                <a:spcPct val="150000"/>
              </a:lnSpc>
              <a:buClr>
                <a:srgbClr val="3BBC5D"/>
              </a:buClr>
              <a:buFont typeface="Wingdings" panose="05000000000000000000" pitchFamily="2" charset="2"/>
              <a:buChar char="l"/>
            </a:pPr>
            <a:r>
              <a:rPr lang="zh-CN" altLang="en-US" sz="2400" dirty="0" smtClean="0">
                <a:solidFill>
                  <a:prstClr val="black"/>
                </a:solidFill>
                <a:latin typeface="微软雅黑 Light" panose="020B0502040204020203" pitchFamily="34" charset="-122"/>
                <a:ea typeface="微软雅黑 Light" panose="020B0502040204020203" pitchFamily="34" charset="-122"/>
              </a:rPr>
              <a:t>事实上，股票不是每一天都开盘交易的。在节假日，股票市场一般不会交易。</a:t>
            </a:r>
            <a:endParaRPr lang="en-US" altLang="zh-CN" sz="2400" dirty="0" smtClean="0">
              <a:solidFill>
                <a:prstClr val="black"/>
              </a:solidFill>
              <a:latin typeface="微软雅黑 Light" panose="020B0502040204020203" pitchFamily="34" charset="-122"/>
              <a:ea typeface="微软雅黑 Light" panose="020B0502040204020203" pitchFamily="34" charset="-122"/>
            </a:endParaRPr>
          </a:p>
          <a:p>
            <a:pPr marL="342900" indent="-342900">
              <a:lnSpc>
                <a:spcPct val="150000"/>
              </a:lnSpc>
              <a:buClr>
                <a:srgbClr val="3BBC5D"/>
              </a:buClr>
              <a:buFont typeface="Wingdings" panose="05000000000000000000" pitchFamily="2" charset="2"/>
              <a:buChar char="l"/>
            </a:pPr>
            <a:r>
              <a:rPr lang="zh-CN" altLang="en-US" sz="2400" dirty="0" smtClean="0">
                <a:solidFill>
                  <a:prstClr val="black"/>
                </a:solidFill>
                <a:latin typeface="微软雅黑 Light" panose="020B0502040204020203" pitchFamily="34" charset="-122"/>
                <a:ea typeface="微软雅黑 Light" panose="020B0502040204020203" pitchFamily="34" charset="-122"/>
              </a:rPr>
              <a:t>下面我们尝试着统计一下一年间各个月份中各有多少个交易日</a:t>
            </a:r>
            <a:endParaRPr lang="en-US" altLang="zh-CN" sz="2400" dirty="0" smtClean="0">
              <a:solidFill>
                <a:prstClr val="black"/>
              </a:solidFill>
              <a:latin typeface="微软雅黑 Light" panose="020B0502040204020203" pitchFamily="34" charset="-122"/>
              <a:ea typeface="微软雅黑 Light" panose="020B0502040204020203" pitchFamily="34" charset="-122"/>
            </a:endParaRPr>
          </a:p>
          <a:p>
            <a:pPr marL="342900" indent="-342900">
              <a:lnSpc>
                <a:spcPct val="150000"/>
              </a:lnSpc>
              <a:buClr>
                <a:srgbClr val="3BBC5D"/>
              </a:buClr>
              <a:buFont typeface="Wingdings" panose="05000000000000000000" pitchFamily="2" charset="2"/>
              <a:buChar char="l"/>
            </a:pPr>
            <a:r>
              <a:rPr lang="zh-CN" altLang="en-US" sz="2400" dirty="0" smtClean="0">
                <a:solidFill>
                  <a:prstClr val="black"/>
                </a:solidFill>
                <a:latin typeface="微软雅黑 Light" panose="020B0502040204020203" pitchFamily="34" charset="-122"/>
                <a:ea typeface="微软雅黑 Light" panose="020B0502040204020203" pitchFamily="34" charset="-122"/>
              </a:rPr>
              <a:t>想法：将每一个出现过的日期按照月份分类，统计各个类出现的数量。</a:t>
            </a:r>
            <a:endParaRPr lang="en-US" altLang="zh-CN" sz="2400" dirty="0" smtClean="0">
              <a:solidFill>
                <a:prstClr val="black"/>
              </a:solidFill>
              <a:latin typeface="微软雅黑 Light" panose="020B0502040204020203" pitchFamily="34" charset="-122"/>
              <a:ea typeface="微软雅黑 Light" panose="020B0502040204020203" pitchFamily="34" charset="-122"/>
            </a:endParaRPr>
          </a:p>
        </p:txBody>
      </p:sp>
    </p:spTree>
    <p:extLst>
      <p:ext uri="{BB962C8B-B14F-4D97-AF65-F5344CB8AC3E}">
        <p14:creationId xmlns:p14="http://schemas.microsoft.com/office/powerpoint/2010/main" xmlns="" val="691129518"/>
      </p:ext>
    </p:extLst>
  </p:cSld>
  <p:clrMapOvr>
    <a:masterClrMapping/>
  </p:clrMapOvr>
  <p:timing>
    <p:tnLst>
      <p:par>
        <p:cTn id="1" dur="indefinite" restart="never" nodeType="tmRoot"/>
      </p:par>
    </p:tnLst>
  </p:timing>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5"/>
          <p:cNvSpPr txBox="1"/>
          <p:nvPr/>
        </p:nvSpPr>
        <p:spPr>
          <a:xfrm>
            <a:off x="911424" y="836712"/>
            <a:ext cx="2664296" cy="400110"/>
          </a:xfrm>
          <a:prstGeom prst="rect">
            <a:avLst/>
          </a:prstGeom>
          <a:noFill/>
        </p:spPr>
        <p:txBody>
          <a:bodyPr wrap="square" rtlCol="0">
            <a:spAutoFit/>
          </a:bodyPr>
          <a:lstStyle/>
          <a:p>
            <a:r>
              <a:rPr lang="zh-CN" altLang="en-US" sz="2000" dirty="0">
                <a:solidFill>
                  <a:prstClr val="white"/>
                </a:solidFill>
                <a:latin typeface="微软雅黑 Light" panose="020B0502040204020203" pitchFamily="34" charset="-122"/>
                <a:ea typeface="微软雅黑 Light" panose="020B0502040204020203" pitchFamily="34" charset="-122"/>
              </a:rPr>
              <a:t>聚类分析</a:t>
            </a:r>
          </a:p>
        </p:txBody>
      </p:sp>
      <p:sp>
        <p:nvSpPr>
          <p:cNvPr id="14" name="矩形 28"/>
          <p:cNvSpPr/>
          <p:nvPr/>
        </p:nvSpPr>
        <p:spPr>
          <a:xfrm>
            <a:off x="-18898" y="671163"/>
            <a:ext cx="510214"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
        <p:nvSpPr>
          <p:cNvPr id="15" name="矩形 4"/>
          <p:cNvSpPr/>
          <p:nvPr/>
        </p:nvSpPr>
        <p:spPr>
          <a:xfrm>
            <a:off x="479375" y="674237"/>
            <a:ext cx="2913305" cy="595228"/>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6" name="文本框 5"/>
          <p:cNvSpPr txBox="1"/>
          <p:nvPr/>
        </p:nvSpPr>
        <p:spPr>
          <a:xfrm>
            <a:off x="953786" y="709485"/>
            <a:ext cx="3414022" cy="523220"/>
          </a:xfrm>
          <a:prstGeom prst="rect">
            <a:avLst/>
          </a:prstGeom>
          <a:noFill/>
        </p:spPr>
        <p:txBody>
          <a:bodyPr wrap="square" rtlCol="0">
            <a:spAutoFit/>
          </a:bodyPr>
          <a:lstStyle/>
          <a:p>
            <a:r>
              <a:rPr lang="zh-CN" altLang="en-US" sz="2800" dirty="0" smtClean="0">
                <a:solidFill>
                  <a:prstClr val="white"/>
                </a:solidFill>
                <a:latin typeface="微软雅黑 Light" panose="020B0502040204020203" pitchFamily="34" charset="-122"/>
                <a:ea typeface="微软雅黑 Light" panose="020B0502040204020203" pitchFamily="34" charset="-122"/>
              </a:rPr>
              <a:t>应用</a:t>
            </a:r>
            <a:endParaRPr lang="zh-CN" altLang="en-US" sz="2800" dirty="0">
              <a:solidFill>
                <a:prstClr val="white"/>
              </a:solidFill>
              <a:latin typeface="微软雅黑 Light" panose="020B0502040204020203" pitchFamily="34" charset="-122"/>
              <a:ea typeface="微软雅黑 Light" panose="020B0502040204020203" pitchFamily="34" charset="-122"/>
            </a:endParaRPr>
          </a:p>
        </p:txBody>
      </p:sp>
      <p:sp>
        <p:nvSpPr>
          <p:cNvPr id="17" name="Freeform 83"/>
          <p:cNvSpPr>
            <a:spLocks noChangeArrowheads="1"/>
          </p:cNvSpPr>
          <p:nvPr/>
        </p:nvSpPr>
        <p:spPr bwMode="auto">
          <a:xfrm>
            <a:off x="92209" y="826314"/>
            <a:ext cx="288000" cy="288000"/>
          </a:xfrm>
          <a:custGeom>
            <a:avLst/>
            <a:gdLst>
              <a:gd name="T0" fmla="*/ 38764526 w 602"/>
              <a:gd name="T1" fmla="*/ 78442719 h 602"/>
              <a:gd name="T2" fmla="*/ 38764526 w 602"/>
              <a:gd name="T3" fmla="*/ 78442719 h 602"/>
              <a:gd name="T4" fmla="*/ 0 w 602"/>
              <a:gd name="T5" fmla="*/ 38764526 h 602"/>
              <a:gd name="T6" fmla="*/ 38764526 w 602"/>
              <a:gd name="T7" fmla="*/ 0 h 602"/>
              <a:gd name="T8" fmla="*/ 78442719 w 602"/>
              <a:gd name="T9" fmla="*/ 38764526 h 602"/>
              <a:gd name="T10" fmla="*/ 38764526 w 602"/>
              <a:gd name="T11" fmla="*/ 78442719 h 602"/>
              <a:gd name="T12" fmla="*/ 61866665 w 602"/>
              <a:gd name="T13" fmla="*/ 16576054 h 602"/>
              <a:gd name="T14" fmla="*/ 61866665 w 602"/>
              <a:gd name="T15" fmla="*/ 16576054 h 602"/>
              <a:gd name="T16" fmla="*/ 38764526 w 602"/>
              <a:gd name="T17" fmla="*/ 38764526 h 602"/>
              <a:gd name="T18" fmla="*/ 38764526 w 602"/>
              <a:gd name="T19" fmla="*/ 7308970 h 602"/>
              <a:gd name="T20" fmla="*/ 7439751 w 602"/>
              <a:gd name="T21" fmla="*/ 38764526 h 602"/>
              <a:gd name="T22" fmla="*/ 38764526 w 602"/>
              <a:gd name="T23" fmla="*/ 71002968 h 602"/>
              <a:gd name="T24" fmla="*/ 71002968 w 602"/>
              <a:gd name="T25" fmla="*/ 38764526 h 602"/>
              <a:gd name="T26" fmla="*/ 61866665 w 602"/>
              <a:gd name="T27" fmla="*/ 16576054 h 60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02" h="602">
                <a:moveTo>
                  <a:pt x="297" y="601"/>
                </a:moveTo>
                <a:lnTo>
                  <a:pt x="297" y="601"/>
                </a:lnTo>
                <a:cubicBezTo>
                  <a:pt x="135" y="601"/>
                  <a:pt x="0" y="466"/>
                  <a:pt x="0" y="297"/>
                </a:cubicBezTo>
                <a:cubicBezTo>
                  <a:pt x="0" y="134"/>
                  <a:pt x="135" y="0"/>
                  <a:pt x="297" y="0"/>
                </a:cubicBezTo>
                <a:cubicBezTo>
                  <a:pt x="467" y="0"/>
                  <a:pt x="601" y="134"/>
                  <a:pt x="601" y="297"/>
                </a:cubicBezTo>
                <a:cubicBezTo>
                  <a:pt x="601" y="466"/>
                  <a:pt x="467" y="601"/>
                  <a:pt x="297" y="601"/>
                </a:cubicBezTo>
                <a:close/>
                <a:moveTo>
                  <a:pt x="474" y="127"/>
                </a:moveTo>
                <a:lnTo>
                  <a:pt x="474" y="127"/>
                </a:lnTo>
                <a:cubicBezTo>
                  <a:pt x="297" y="297"/>
                  <a:pt x="297" y="297"/>
                  <a:pt x="297" y="297"/>
                </a:cubicBezTo>
                <a:cubicBezTo>
                  <a:pt x="297" y="56"/>
                  <a:pt x="297" y="56"/>
                  <a:pt x="297" y="56"/>
                </a:cubicBezTo>
                <a:cubicBezTo>
                  <a:pt x="163" y="56"/>
                  <a:pt x="57" y="162"/>
                  <a:pt x="57" y="297"/>
                </a:cubicBezTo>
                <a:cubicBezTo>
                  <a:pt x="57" y="431"/>
                  <a:pt x="163" y="544"/>
                  <a:pt x="297" y="544"/>
                </a:cubicBezTo>
                <a:cubicBezTo>
                  <a:pt x="431" y="544"/>
                  <a:pt x="544" y="431"/>
                  <a:pt x="544" y="297"/>
                </a:cubicBezTo>
                <a:cubicBezTo>
                  <a:pt x="544" y="233"/>
                  <a:pt x="516" y="169"/>
                  <a:pt x="474" y="127"/>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solidFill>
                <a:prstClr val="black"/>
              </a:solidFill>
            </a:endParaRPr>
          </a:p>
        </p:txBody>
      </p:sp>
      <p:pic>
        <p:nvPicPr>
          <p:cNvPr id="2" name="图片 1"/>
          <p:cNvPicPr>
            <a:picLocks noChangeAspect="1"/>
          </p:cNvPicPr>
          <p:nvPr/>
        </p:nvPicPr>
        <p:blipFill>
          <a:blip r:embed="rId3">
            <a:extLst>
              <a:ext uri="{BEBA8EAE-BF5A-486C-A8C5-ECC9F3942E4B}">
                <a14:imgProps xmlns:a14="http://schemas.microsoft.com/office/drawing/2010/main" xmlns="">
                  <a14:imgLayer r:embed="rId4">
                    <a14:imgEffect>
                      <a14:sharpenSoften amount="50000"/>
                    </a14:imgEffect>
                  </a14:imgLayer>
                </a14:imgProps>
              </a:ext>
            </a:extLst>
          </a:blip>
          <a:stretch>
            <a:fillRect/>
          </a:stretch>
        </p:blipFill>
        <p:spPr>
          <a:xfrm>
            <a:off x="3575720" y="323671"/>
            <a:ext cx="8465028" cy="6422881"/>
          </a:xfrm>
          <a:prstGeom prst="rect">
            <a:avLst/>
          </a:prstGeom>
        </p:spPr>
      </p:pic>
      <p:sp>
        <p:nvSpPr>
          <p:cNvPr id="3" name="文本框 2"/>
          <p:cNvSpPr txBox="1"/>
          <p:nvPr/>
        </p:nvSpPr>
        <p:spPr>
          <a:xfrm>
            <a:off x="380209" y="1565562"/>
            <a:ext cx="3195511" cy="5170646"/>
          </a:xfrm>
          <a:prstGeom prst="rect">
            <a:avLst/>
          </a:prstGeom>
          <a:noFill/>
        </p:spPr>
        <p:txBody>
          <a:bodyPr wrap="square" rtlCol="0">
            <a:spAutoFit/>
          </a:bodyPr>
          <a:lstStyle/>
          <a:p>
            <a:pPr marL="342900" indent="-342900">
              <a:lnSpc>
                <a:spcPct val="150000"/>
              </a:lnSpc>
              <a:buClr>
                <a:srgbClr val="3BBC5D"/>
              </a:buClr>
              <a:buFont typeface="Wingdings" panose="05000000000000000000" pitchFamily="2" charset="2"/>
              <a:buChar char="l"/>
            </a:pPr>
            <a:r>
              <a:rPr lang="zh-CN" altLang="en-US" sz="2000" dirty="0">
                <a:solidFill>
                  <a:prstClr val="black"/>
                </a:solidFill>
                <a:latin typeface="微软雅黑 Light" panose="020B0502040204020203" pitchFamily="34" charset="-122"/>
                <a:ea typeface="微软雅黑 Light" panose="020B0502040204020203" pitchFamily="34" charset="-122"/>
              </a:rPr>
              <a:t>我们创立一个字典，形式为</a:t>
            </a:r>
            <a:r>
              <a:rPr lang="zh-CN" altLang="en-US" sz="2000" dirty="0" smtClean="0">
                <a:solidFill>
                  <a:prstClr val="black"/>
                </a:solidFill>
                <a:latin typeface="微软雅黑 Light" panose="020B0502040204020203" pitchFamily="34" charset="-122"/>
                <a:ea typeface="微软雅黑 Light" panose="020B0502040204020203" pitchFamily="34" charset="-122"/>
              </a:rPr>
              <a:t>：</a:t>
            </a:r>
            <a:r>
              <a:rPr lang="en-US" altLang="zh-CN" sz="2000" dirty="0" smtClean="0">
                <a:solidFill>
                  <a:prstClr val="black"/>
                </a:solidFill>
                <a:latin typeface="微软雅黑 Light" panose="020B0502040204020203" pitchFamily="34" charset="-122"/>
                <a:ea typeface="微软雅黑 Light" panose="020B0502040204020203" pitchFamily="34" charset="-122"/>
              </a:rPr>
              <a:t>{</a:t>
            </a:r>
            <a:r>
              <a:rPr lang="zh-CN" altLang="en-US" sz="2000" dirty="0">
                <a:solidFill>
                  <a:prstClr val="black"/>
                </a:solidFill>
                <a:latin typeface="微软雅黑 Light" panose="020B0502040204020203" pitchFamily="34" charset="-122"/>
                <a:ea typeface="微软雅黑 Light" panose="020B0502040204020203" pitchFamily="34" charset="-122"/>
              </a:rPr>
              <a:t>月份：天数</a:t>
            </a:r>
            <a:r>
              <a:rPr lang="en-US" altLang="zh-CN" sz="2000" dirty="0" smtClean="0">
                <a:solidFill>
                  <a:prstClr val="black"/>
                </a:solidFill>
                <a:latin typeface="微软雅黑 Light" panose="020B0502040204020203" pitchFamily="34" charset="-122"/>
                <a:ea typeface="微软雅黑 Light" panose="020B0502040204020203" pitchFamily="34" charset="-122"/>
              </a:rPr>
              <a:t>}</a:t>
            </a:r>
          </a:p>
          <a:p>
            <a:pPr marL="342900" indent="-342900">
              <a:lnSpc>
                <a:spcPct val="150000"/>
              </a:lnSpc>
              <a:buClr>
                <a:srgbClr val="3BBC5D"/>
              </a:buClr>
              <a:buFont typeface="Wingdings" panose="05000000000000000000" pitchFamily="2" charset="2"/>
              <a:buChar char="l"/>
            </a:pPr>
            <a:endParaRPr lang="en-US" altLang="zh-CN" sz="2000" dirty="0">
              <a:solidFill>
                <a:prstClr val="black"/>
              </a:solidFill>
              <a:latin typeface="微软雅黑 Light" panose="020B0502040204020203" pitchFamily="34" charset="-122"/>
              <a:ea typeface="微软雅黑 Light" panose="020B0502040204020203" pitchFamily="34" charset="-122"/>
            </a:endParaRPr>
          </a:p>
          <a:p>
            <a:pPr marL="342900" indent="-342900">
              <a:lnSpc>
                <a:spcPct val="150000"/>
              </a:lnSpc>
              <a:buClr>
                <a:srgbClr val="3BBC5D"/>
              </a:buClr>
              <a:buFont typeface="Wingdings" panose="05000000000000000000" pitchFamily="2" charset="2"/>
              <a:buChar char="l"/>
            </a:pPr>
            <a:r>
              <a:rPr lang="zh-CN" altLang="en-US" sz="2000" dirty="0" smtClean="0">
                <a:solidFill>
                  <a:prstClr val="black"/>
                </a:solidFill>
                <a:latin typeface="微软雅黑 Light" panose="020B0502040204020203" pitchFamily="34" charset="-122"/>
                <a:ea typeface="微软雅黑 Light" panose="020B0502040204020203" pitchFamily="34" charset="-122"/>
              </a:rPr>
              <a:t>然后</a:t>
            </a:r>
            <a:r>
              <a:rPr lang="zh-CN" altLang="en-US" sz="2000" dirty="0">
                <a:solidFill>
                  <a:prstClr val="black"/>
                </a:solidFill>
                <a:latin typeface="微软雅黑 Light" panose="020B0502040204020203" pitchFamily="34" charset="-122"/>
                <a:ea typeface="微软雅黑 Light" panose="020B0502040204020203" pitchFamily="34" charset="-122"/>
              </a:rPr>
              <a:t>，我们遍历所有的日期数据，将其中的月份抽取出来，将其放进字典中</a:t>
            </a:r>
            <a:r>
              <a:rPr lang="zh-CN" altLang="en-US" sz="2000" dirty="0" smtClean="0">
                <a:solidFill>
                  <a:prstClr val="black"/>
                </a:solidFill>
                <a:latin typeface="微软雅黑 Light" panose="020B0502040204020203" pitchFamily="34" charset="-122"/>
                <a:ea typeface="微软雅黑 Light" panose="020B0502040204020203" pitchFamily="34" charset="-122"/>
              </a:rPr>
              <a:t>。</a:t>
            </a:r>
            <a:endParaRPr lang="en-US" altLang="zh-CN" sz="2000" dirty="0" smtClean="0">
              <a:solidFill>
                <a:prstClr val="black"/>
              </a:solidFill>
              <a:latin typeface="微软雅黑 Light" panose="020B0502040204020203" pitchFamily="34" charset="-122"/>
              <a:ea typeface="微软雅黑 Light" panose="020B0502040204020203" pitchFamily="34" charset="-122"/>
            </a:endParaRPr>
          </a:p>
          <a:p>
            <a:pPr marL="342900" indent="-342900">
              <a:lnSpc>
                <a:spcPct val="150000"/>
              </a:lnSpc>
              <a:buClr>
                <a:srgbClr val="3BBC5D"/>
              </a:buClr>
              <a:buFont typeface="Wingdings" panose="05000000000000000000" pitchFamily="2" charset="2"/>
              <a:buChar char="l"/>
            </a:pPr>
            <a:endParaRPr lang="en-US" altLang="zh-CN" sz="2000" dirty="0">
              <a:solidFill>
                <a:prstClr val="black"/>
              </a:solidFill>
              <a:latin typeface="微软雅黑 Light" panose="020B0502040204020203" pitchFamily="34" charset="-122"/>
              <a:ea typeface="微软雅黑 Light" panose="020B0502040204020203" pitchFamily="34" charset="-122"/>
            </a:endParaRPr>
          </a:p>
          <a:p>
            <a:pPr marL="342900" indent="-342900">
              <a:lnSpc>
                <a:spcPct val="150000"/>
              </a:lnSpc>
              <a:buClr>
                <a:srgbClr val="3BBC5D"/>
              </a:buClr>
              <a:buFont typeface="Wingdings" panose="05000000000000000000" pitchFamily="2" charset="2"/>
              <a:buChar char="l"/>
            </a:pPr>
            <a:r>
              <a:rPr lang="zh-CN" altLang="en-US" sz="2000" dirty="0">
                <a:solidFill>
                  <a:prstClr val="black"/>
                </a:solidFill>
                <a:latin typeface="微软雅黑 Light" panose="020B0502040204020203" pitchFamily="34" charset="-122"/>
                <a:ea typeface="微软雅黑 Light" panose="020B0502040204020203" pitchFamily="34" charset="-122"/>
              </a:rPr>
              <a:t>当我们遍历完毕所有数据集之后，我们将字典中所有内容打印出来。</a:t>
            </a:r>
          </a:p>
        </p:txBody>
      </p:sp>
    </p:spTree>
    <p:extLst>
      <p:ext uri="{BB962C8B-B14F-4D97-AF65-F5344CB8AC3E}">
        <p14:creationId xmlns:p14="http://schemas.microsoft.com/office/powerpoint/2010/main" xmlns="" val="1572549269"/>
      </p:ext>
    </p:extLst>
  </p:cSld>
  <p:clrMapOvr>
    <a:masterClrMapping/>
  </p:clrMapOvr>
  <p:timing>
    <p:tnLst>
      <p:par>
        <p:cTn id="1" dur="indefinite" restart="never" nodeType="tmRoot"/>
      </p:par>
    </p:tnLst>
  </p:timing>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983559" y="2133591"/>
            <a:ext cx="1080000" cy="1080000"/>
            <a:chOff x="8110158" y="3554322"/>
            <a:chExt cx="876300" cy="876300"/>
          </a:xfrm>
        </p:grpSpPr>
        <p:sp>
          <p:nvSpPr>
            <p:cNvPr id="18" name="椭圆 17"/>
            <p:cNvSpPr/>
            <p:nvPr/>
          </p:nvSpPr>
          <p:spPr>
            <a:xfrm>
              <a:off x="8110158" y="3554322"/>
              <a:ext cx="876300" cy="8763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9" name="图片 18"/>
            <p:cNvPicPr>
              <a:picLocks noChangeAspect="1"/>
            </p:cNvPicPr>
            <p:nvPr/>
          </p:nvPicPr>
          <p:blipFill>
            <a:blip r:embed="rId2" cstate="email">
              <a:extLst>
                <a:ext uri="{28A0092B-C50C-407E-A947-70E740481C1C}">
                  <a14:useLocalDpi xmlns:a14="http://schemas.microsoft.com/office/drawing/2010/main" xmlns=""/>
                </a:ext>
              </a:extLst>
            </a:blip>
            <a:stretch>
              <a:fillRect/>
            </a:stretch>
          </p:blipFill>
          <p:spPr>
            <a:xfrm>
              <a:off x="8232092" y="3758472"/>
              <a:ext cx="632433" cy="468000"/>
            </a:xfrm>
            <a:prstGeom prst="rect">
              <a:avLst/>
            </a:prstGeom>
          </p:spPr>
        </p:pic>
      </p:grpSp>
      <p:grpSp>
        <p:nvGrpSpPr>
          <p:cNvPr id="2" name="组合 1"/>
          <p:cNvGrpSpPr/>
          <p:nvPr/>
        </p:nvGrpSpPr>
        <p:grpSpPr>
          <a:xfrm>
            <a:off x="3877329" y="4140369"/>
            <a:ext cx="6573535" cy="584775"/>
            <a:chOff x="3877326" y="4290231"/>
            <a:chExt cx="6573535" cy="584775"/>
          </a:xfrm>
        </p:grpSpPr>
        <p:sp>
          <p:nvSpPr>
            <p:cNvPr id="20" name="矩形 19"/>
            <p:cNvSpPr/>
            <p:nvPr/>
          </p:nvSpPr>
          <p:spPr>
            <a:xfrm>
              <a:off x="3877326" y="4290231"/>
              <a:ext cx="5363969" cy="584775"/>
            </a:xfrm>
            <a:prstGeom prst="rect">
              <a:avLst/>
            </a:prstGeom>
          </p:spPr>
          <p:txBody>
            <a:bodyPr wrap="none">
              <a:spAutoFit/>
            </a:bodyPr>
            <a:lstStyle/>
            <a:p>
              <a:r>
                <a:rPr lang="zh-CN" altLang="en-US" sz="3200" b="1" dirty="0" smtClean="0">
                  <a:solidFill>
                    <a:srgbClr val="942124"/>
                  </a:solidFill>
                  <a:latin typeface="微软雅黑 Light" panose="020B0502040204020203" pitchFamily="34" charset="-122"/>
                  <a:ea typeface="微软雅黑 Light" panose="020B0502040204020203" pitchFamily="34" charset="-122"/>
                </a:rPr>
                <a:t>第十五部分</a:t>
              </a:r>
              <a:r>
                <a:rPr lang="en-US" altLang="zh-CN" sz="3200" b="1" dirty="0" smtClean="0">
                  <a:solidFill>
                    <a:srgbClr val="942124"/>
                  </a:solidFill>
                  <a:latin typeface="微软雅黑 Light" panose="020B0502040204020203" pitchFamily="34" charset="-122"/>
                  <a:ea typeface="微软雅黑 Light" panose="020B0502040204020203" pitchFamily="34" charset="-122"/>
                </a:rPr>
                <a:t> Numpy</a:t>
              </a:r>
              <a:r>
                <a:rPr lang="zh-CN" altLang="en-US" sz="3200" b="1" dirty="0" smtClean="0">
                  <a:solidFill>
                    <a:srgbClr val="942124"/>
                  </a:solidFill>
                  <a:latin typeface="微软雅黑 Light" panose="020B0502040204020203" pitchFamily="34" charset="-122"/>
                  <a:ea typeface="微软雅黑 Light" panose="020B0502040204020203" pitchFamily="34" charset="-122"/>
                </a:rPr>
                <a:t>基础知识</a:t>
              </a:r>
              <a:endParaRPr lang="zh-CN" altLang="en-US" sz="3200" b="1" dirty="0">
                <a:solidFill>
                  <a:srgbClr val="942124"/>
                </a:solidFill>
                <a:latin typeface="微软雅黑 Light" panose="020B0502040204020203" pitchFamily="34" charset="-122"/>
                <a:ea typeface="微软雅黑 Light" panose="020B0502040204020203" pitchFamily="34" charset="-122"/>
              </a:endParaRPr>
            </a:p>
          </p:txBody>
        </p:sp>
        <p:cxnSp>
          <p:nvCxnSpPr>
            <p:cNvPr id="30" name="直接连接符 29"/>
            <p:cNvCxnSpPr/>
            <p:nvPr/>
          </p:nvCxnSpPr>
          <p:spPr>
            <a:xfrm>
              <a:off x="3962401" y="4875006"/>
              <a:ext cx="6488460"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34" name="组合 33"/>
          <p:cNvGrpSpPr/>
          <p:nvPr/>
        </p:nvGrpSpPr>
        <p:grpSpPr>
          <a:xfrm>
            <a:off x="4030879" y="2133590"/>
            <a:ext cx="1080000" cy="1080000"/>
            <a:chOff x="8502232" y="2244385"/>
            <a:chExt cx="876300" cy="876300"/>
          </a:xfrm>
        </p:grpSpPr>
        <p:sp>
          <p:nvSpPr>
            <p:cNvPr id="35" name="椭圆 34"/>
            <p:cNvSpPr/>
            <p:nvPr/>
          </p:nvSpPr>
          <p:spPr>
            <a:xfrm>
              <a:off x="8502232" y="2244385"/>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6" name="图片 35"/>
            <p:cNvPicPr>
              <a:picLocks noChangeAspect="1"/>
            </p:cNvPicPr>
            <p:nvPr/>
          </p:nvPicPr>
          <p:blipFill>
            <a:blip r:embed="rId3">
              <a:extLst>
                <a:ext uri="{28A0092B-C50C-407E-A947-70E740481C1C}">
                  <a14:useLocalDpi xmlns:a14="http://schemas.microsoft.com/office/drawing/2010/main" xmlns=""/>
                </a:ext>
              </a:extLst>
            </a:blip>
            <a:stretch>
              <a:fillRect/>
            </a:stretch>
          </p:blipFill>
          <p:spPr>
            <a:xfrm>
              <a:off x="8599561" y="2432946"/>
              <a:ext cx="681643" cy="613479"/>
            </a:xfrm>
            <a:prstGeom prst="rect">
              <a:avLst/>
            </a:prstGeom>
          </p:spPr>
        </p:pic>
      </p:grpSp>
      <p:grpSp>
        <p:nvGrpSpPr>
          <p:cNvPr id="37" name="组合 36"/>
          <p:cNvGrpSpPr/>
          <p:nvPr/>
        </p:nvGrpSpPr>
        <p:grpSpPr>
          <a:xfrm>
            <a:off x="10133829" y="2137219"/>
            <a:ext cx="1080000" cy="1080000"/>
            <a:chOff x="6787469" y="2184355"/>
            <a:chExt cx="876300" cy="876300"/>
          </a:xfrm>
        </p:grpSpPr>
        <p:sp>
          <p:nvSpPr>
            <p:cNvPr id="38" name="椭圆 37"/>
            <p:cNvSpPr/>
            <p:nvPr/>
          </p:nvSpPr>
          <p:spPr>
            <a:xfrm>
              <a:off x="6787469" y="2184355"/>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9" name="图片 38"/>
            <p:cNvPicPr>
              <a:picLocks noChangeAspect="1"/>
            </p:cNvPicPr>
            <p:nvPr/>
          </p:nvPicPr>
          <p:blipFill>
            <a:blip r:embed="rId4" cstate="email">
              <a:extLst>
                <a:ext uri="{28A0092B-C50C-407E-A947-70E740481C1C}">
                  <a14:useLocalDpi xmlns:a14="http://schemas.microsoft.com/office/drawing/2010/main" xmlns=""/>
                </a:ext>
              </a:extLst>
            </a:blip>
            <a:stretch>
              <a:fillRect/>
            </a:stretch>
          </p:blipFill>
          <p:spPr>
            <a:xfrm>
              <a:off x="6997019" y="2279604"/>
              <a:ext cx="457201" cy="762002"/>
            </a:xfrm>
            <a:prstGeom prst="rect">
              <a:avLst/>
            </a:prstGeom>
          </p:spPr>
        </p:pic>
      </p:grpSp>
      <p:grpSp>
        <p:nvGrpSpPr>
          <p:cNvPr id="40" name="组合 39"/>
          <p:cNvGrpSpPr/>
          <p:nvPr/>
        </p:nvGrpSpPr>
        <p:grpSpPr>
          <a:xfrm>
            <a:off x="7211921" y="2133821"/>
            <a:ext cx="1080000" cy="1080000"/>
            <a:chOff x="8064082" y="5195503"/>
            <a:chExt cx="876300" cy="876300"/>
          </a:xfrm>
        </p:grpSpPr>
        <p:sp>
          <p:nvSpPr>
            <p:cNvPr id="41" name="椭圆 40"/>
            <p:cNvSpPr/>
            <p:nvPr/>
          </p:nvSpPr>
          <p:spPr>
            <a:xfrm>
              <a:off x="8064082" y="5195503"/>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2" name="图片 41"/>
            <p:cNvPicPr>
              <a:picLocks noChangeAspect="1"/>
            </p:cNvPicPr>
            <p:nvPr/>
          </p:nvPicPr>
          <p:blipFill>
            <a:blip r:embed="rId5">
              <a:extLst>
                <a:ext uri="{28A0092B-C50C-407E-A947-70E740481C1C}">
                  <a14:useLocalDpi xmlns:a14="http://schemas.microsoft.com/office/drawing/2010/main" xmlns=""/>
                </a:ext>
              </a:extLst>
            </a:blip>
            <a:stretch>
              <a:fillRect/>
            </a:stretch>
          </p:blipFill>
          <p:spPr>
            <a:xfrm>
              <a:off x="8196232" y="5239074"/>
              <a:ext cx="612000" cy="789158"/>
            </a:xfrm>
            <a:prstGeom prst="rect">
              <a:avLst/>
            </a:prstGeom>
          </p:spPr>
        </p:pic>
      </p:grpSp>
      <p:pic>
        <p:nvPicPr>
          <p:cNvPr id="5" name="图片 4" descr="pic.png"/>
          <p:cNvPicPr>
            <a:picLocks noChangeAspect="1"/>
          </p:cNvPicPr>
          <p:nvPr/>
        </p:nvPicPr>
        <p:blipFill>
          <a:blip r:embed="rId6" cstate="email">
            <a:extLst>
              <a:ext uri="{28A0092B-C50C-407E-A947-70E740481C1C}">
                <a14:useLocalDpi xmlns:a14="http://schemas.microsoft.com/office/drawing/2010/main" xmlns=""/>
              </a:ext>
            </a:extLst>
          </a:blip>
          <a:stretch>
            <a:fillRect/>
          </a:stretch>
        </p:blipFill>
        <p:spPr>
          <a:xfrm>
            <a:off x="0" y="0"/>
            <a:ext cx="12234334" cy="3844639"/>
          </a:xfrm>
          <a:prstGeom prst="rect">
            <a:avLst/>
          </a:prstGeom>
        </p:spPr>
      </p:pic>
      <p:sp>
        <p:nvSpPr>
          <p:cNvPr id="21" name="矩形 20"/>
          <p:cNvSpPr/>
          <p:nvPr/>
        </p:nvSpPr>
        <p:spPr bwMode="auto">
          <a:xfrm>
            <a:off x="3941021" y="4926457"/>
            <a:ext cx="3091083" cy="1569660"/>
          </a:xfrm>
          <a:prstGeom prst="rect">
            <a:avLst/>
          </a:prstGeom>
        </p:spPr>
        <p:txBody>
          <a:bodyPr wrap="square">
            <a:spAutoFit/>
          </a:bodyPr>
          <a:lstStyle/>
          <a:p>
            <a:pPr fontAlgn="base">
              <a:spcBef>
                <a:spcPct val="0"/>
              </a:spcBef>
              <a:spcAft>
                <a:spcPct val="0"/>
              </a:spcAft>
            </a:pPr>
            <a:r>
              <a:rPr lang="zh-CN" altLang="en-US" sz="2400" dirty="0" smtClean="0">
                <a:latin typeface="微软雅黑 Light" panose="020B0502040204020203" pitchFamily="34" charset="-122"/>
                <a:ea typeface="微软雅黑 Light" panose="020B0502040204020203" pitchFamily="34" charset="-122"/>
                <a:cs typeface="Microsoft YaHei" charset="0"/>
              </a:rPr>
              <a:t>基本数据结构</a:t>
            </a:r>
            <a:endParaRPr lang="en-US" altLang="zh-CN" sz="2400" dirty="0">
              <a:latin typeface="微软雅黑 Light" panose="020B0502040204020203" pitchFamily="34" charset="-122"/>
              <a:ea typeface="微软雅黑 Light" panose="020B0502040204020203" pitchFamily="34" charset="-122"/>
              <a:cs typeface="Microsoft YaHei" charset="0"/>
            </a:endParaRPr>
          </a:p>
          <a:p>
            <a:pPr fontAlgn="base">
              <a:spcBef>
                <a:spcPct val="0"/>
              </a:spcBef>
              <a:spcAft>
                <a:spcPct val="0"/>
              </a:spcAft>
            </a:pPr>
            <a:r>
              <a:rPr lang="en-US" altLang="zh-CN" sz="2400" dirty="0" err="1" smtClean="0">
                <a:latin typeface="Monaco" charset="0"/>
                <a:ea typeface="Monaco" charset="0"/>
                <a:cs typeface="Monaco" charset="0"/>
              </a:rPr>
              <a:t>ndarray</a:t>
            </a:r>
            <a:r>
              <a:rPr lang="zh-CN" altLang="en-US" sz="2400" dirty="0">
                <a:latin typeface="微软雅黑 Light" panose="020B0502040204020203" pitchFamily="34" charset="-122"/>
                <a:ea typeface="微软雅黑 Light" panose="020B0502040204020203" pitchFamily="34" charset="-122"/>
                <a:cs typeface="Microsoft YaHei" charset="0"/>
              </a:rPr>
              <a:t>相关操作</a:t>
            </a:r>
            <a:endParaRPr lang="en-US" altLang="zh-CN" sz="2400" dirty="0">
              <a:latin typeface="微软雅黑 Light" panose="020B0502040204020203" pitchFamily="34" charset="-122"/>
              <a:ea typeface="微软雅黑 Light" panose="020B0502040204020203" pitchFamily="34" charset="-122"/>
              <a:cs typeface="Microsoft YaHei" charset="0"/>
            </a:endParaRPr>
          </a:p>
          <a:p>
            <a:pPr fontAlgn="base">
              <a:spcBef>
                <a:spcPct val="0"/>
              </a:spcBef>
              <a:spcAft>
                <a:spcPct val="0"/>
              </a:spcAft>
            </a:pPr>
            <a:r>
              <a:rPr lang="zh-CN" altLang="en-US" sz="2400" dirty="0" smtClean="0">
                <a:latin typeface="微软雅黑 Light" panose="020B0502040204020203" pitchFamily="34" charset="-122"/>
                <a:ea typeface="微软雅黑 Light" panose="020B0502040204020203" pitchFamily="34" charset="-122"/>
                <a:cs typeface="Microsoft YaHei" charset="0"/>
              </a:rPr>
              <a:t>结构化的数据</a:t>
            </a:r>
            <a:endParaRPr lang="en-US" altLang="zh-CN" sz="2400" dirty="0" smtClean="0">
              <a:latin typeface="微软雅黑 Light" panose="020B0502040204020203" pitchFamily="34" charset="-122"/>
              <a:ea typeface="微软雅黑 Light" panose="020B0502040204020203" pitchFamily="34" charset="-122"/>
              <a:cs typeface="Microsoft YaHei" charset="0"/>
            </a:endParaRPr>
          </a:p>
          <a:p>
            <a:pPr fontAlgn="base">
              <a:spcBef>
                <a:spcPct val="0"/>
              </a:spcBef>
              <a:spcAft>
                <a:spcPct val="0"/>
              </a:spcAft>
            </a:pPr>
            <a:r>
              <a:rPr lang="zh-CN" altLang="en-US" sz="2400" dirty="0" smtClean="0">
                <a:latin typeface="微软雅黑 Light" panose="020B0502040204020203" pitchFamily="34" charset="-122"/>
                <a:ea typeface="微软雅黑 Light" panose="020B0502040204020203" pitchFamily="34" charset="-122"/>
                <a:cs typeface="Microsoft YaHei" charset="0"/>
              </a:rPr>
              <a:t>内置操作函数</a:t>
            </a:r>
            <a:endParaRPr lang="en-US" altLang="zh-CN" sz="2400" dirty="0" smtClean="0">
              <a:latin typeface="微软雅黑 Light" panose="020B0502040204020203" pitchFamily="34" charset="-122"/>
              <a:ea typeface="微软雅黑 Light" panose="020B0502040204020203" pitchFamily="34" charset="-122"/>
              <a:cs typeface="Microsoft YaHei" charset="0"/>
            </a:endParaRPr>
          </a:p>
        </p:txBody>
      </p:sp>
      <p:sp>
        <p:nvSpPr>
          <p:cNvPr id="23" name="矩形 22"/>
          <p:cNvSpPr/>
          <p:nvPr/>
        </p:nvSpPr>
        <p:spPr bwMode="auto">
          <a:xfrm>
            <a:off x="7032104" y="4926457"/>
            <a:ext cx="3600400" cy="830997"/>
          </a:xfrm>
          <a:prstGeom prst="rect">
            <a:avLst/>
          </a:prstGeom>
        </p:spPr>
        <p:txBody>
          <a:bodyPr wrap="square">
            <a:spAutoFit/>
          </a:bodyPr>
          <a:lstStyle/>
          <a:p>
            <a:pPr fontAlgn="base">
              <a:spcBef>
                <a:spcPct val="0"/>
              </a:spcBef>
              <a:spcAft>
                <a:spcPct val="0"/>
              </a:spcAft>
            </a:pPr>
            <a:r>
              <a:rPr lang="zh-CN" altLang="en-US" sz="2400" dirty="0" smtClean="0">
                <a:latin typeface="微软雅黑 Light" panose="020B0502040204020203" pitchFamily="34" charset="-122"/>
                <a:ea typeface="微软雅黑 Light" panose="020B0502040204020203" pitchFamily="34" charset="-122"/>
                <a:cs typeface="Microsoft YaHei" charset="0"/>
              </a:rPr>
              <a:t>线性代数模块</a:t>
            </a:r>
            <a:r>
              <a:rPr lang="en-US" altLang="zh-CN" sz="2400" dirty="0" err="1" smtClean="0">
                <a:latin typeface="Monaco" charset="0"/>
                <a:ea typeface="Monaco" charset="0"/>
                <a:cs typeface="Monaco" charset="0"/>
              </a:rPr>
              <a:t>linalg</a:t>
            </a:r>
            <a:endParaRPr lang="en-US" altLang="zh-CN" sz="2400" dirty="0" smtClean="0">
              <a:latin typeface="Monaco" charset="0"/>
              <a:ea typeface="Monaco" charset="0"/>
              <a:cs typeface="Monaco" charset="0"/>
            </a:endParaRPr>
          </a:p>
          <a:p>
            <a:pPr fontAlgn="base">
              <a:spcBef>
                <a:spcPct val="0"/>
              </a:spcBef>
              <a:spcAft>
                <a:spcPct val="0"/>
              </a:spcAft>
            </a:pPr>
            <a:r>
              <a:rPr lang="zh-CN" altLang="en-US" sz="2400" dirty="0" smtClean="0">
                <a:latin typeface="Microsoft YaHei Light" charset="-122"/>
                <a:ea typeface="Microsoft YaHei Light" charset="-122"/>
                <a:cs typeface="Microsoft YaHei Light" charset="-122"/>
              </a:rPr>
              <a:t>随机模块</a:t>
            </a:r>
            <a:r>
              <a:rPr lang="en-US" altLang="zh-CN" sz="2400" dirty="0" smtClean="0">
                <a:latin typeface="Monaco" charset="0"/>
                <a:ea typeface="Monaco" charset="0"/>
                <a:cs typeface="Monaco" charset="0"/>
              </a:rPr>
              <a:t>random</a:t>
            </a:r>
          </a:p>
        </p:txBody>
      </p:sp>
      <p:sp>
        <p:nvSpPr>
          <p:cNvPr id="3" name="日期占位符 2"/>
          <p:cNvSpPr>
            <a:spLocks noGrp="1"/>
          </p:cNvSpPr>
          <p:nvPr>
            <p:ph type="dt" sz="half" idx="10"/>
          </p:nvPr>
        </p:nvSpPr>
        <p:spPr/>
        <p:txBody>
          <a:bodyPr/>
          <a:lstStyle/>
          <a:p>
            <a:fld id="{9248EE78-54D0-4798-A40C-EACC24C697FE}" type="datetime1">
              <a:rPr lang="zh-CN" altLang="en-US" smtClean="0"/>
              <a:pPr/>
              <a:t>2019/9/8</a:t>
            </a:fld>
            <a:endParaRPr lang="zh-CN" altLang="en-US"/>
          </a:p>
        </p:txBody>
      </p:sp>
      <p:sp>
        <p:nvSpPr>
          <p:cNvPr id="4" name="灯片编号占位符 3"/>
          <p:cNvSpPr>
            <a:spLocks noGrp="1"/>
          </p:cNvSpPr>
          <p:nvPr>
            <p:ph type="sldNum" sz="quarter" idx="12"/>
          </p:nvPr>
        </p:nvSpPr>
        <p:spPr/>
        <p:txBody>
          <a:bodyPr/>
          <a:lstStyle/>
          <a:p>
            <a:fld id="{370D8578-DDD4-487D-A316-C8E65CC577E1}" type="slidenum">
              <a:rPr lang="zh-CN" altLang="en-US" smtClean="0"/>
              <a:pPr/>
              <a:t>368</a:t>
            </a:fld>
            <a:endParaRPr lang="zh-CN" altLang="en-US"/>
          </a:p>
        </p:txBody>
      </p:sp>
    </p:spTree>
    <p:extLst>
      <p:ext uri="{BB962C8B-B14F-4D97-AF65-F5344CB8AC3E}">
        <p14:creationId xmlns:p14="http://schemas.microsoft.com/office/powerpoint/2010/main" xmlns="" val="134299012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260409" y="1694118"/>
            <a:ext cx="6264696" cy="4524315"/>
          </a:xfrm>
          <a:prstGeom prst="rect">
            <a:avLst/>
          </a:prstGeom>
          <a:noFill/>
        </p:spPr>
        <p:txBody>
          <a:bodyPr wrap="square" rtlCol="0">
            <a:spAutoFit/>
          </a:bodyPr>
          <a:lstStyle/>
          <a:p>
            <a:pPr marL="342900" indent="-342900">
              <a:lnSpc>
                <a:spcPct val="150000"/>
              </a:lnSpc>
              <a:buFont typeface="Arial" charset="0"/>
              <a:buChar char="•"/>
            </a:pPr>
            <a:r>
              <a:rPr lang="en-US" altLang="zh-CN" sz="2400" dirty="0">
                <a:latin typeface="微软雅黑 Light" charset="0"/>
                <a:ea typeface="微软雅黑 Light" charset="0"/>
                <a:cs typeface="微软雅黑 Light" charset="0"/>
              </a:rPr>
              <a:t>Python</a:t>
            </a:r>
            <a:r>
              <a:rPr lang="zh-CN" altLang="en-US" sz="2400" dirty="0">
                <a:latin typeface="微软雅黑 Light" charset="0"/>
                <a:ea typeface="微软雅黑 Light" charset="0"/>
                <a:cs typeface="微软雅黑 Light" charset="0"/>
              </a:rPr>
              <a:t>在科学计算方面有很多不断改良的库，结合其在通用编程方面的强大实力，使其在数据处理、交互探索性计算以及数据可视化方面深受广大编程者的</a:t>
            </a:r>
            <a:r>
              <a:rPr lang="zh-CN" altLang="en-US" sz="2400" dirty="0" smtClean="0">
                <a:latin typeface="微软雅黑 Light" charset="0"/>
                <a:ea typeface="微软雅黑 Light" charset="0"/>
                <a:cs typeface="微软雅黑 Light" charset="0"/>
              </a:rPr>
              <a:t>喜爱</a:t>
            </a:r>
          </a:p>
          <a:p>
            <a:pPr marL="342900" indent="-342900">
              <a:lnSpc>
                <a:spcPct val="150000"/>
              </a:lnSpc>
              <a:buFont typeface="Arial" charset="0"/>
              <a:buChar char="•"/>
            </a:pPr>
            <a:endParaRPr lang="en-US" altLang="zh-CN" sz="2400" dirty="0">
              <a:latin typeface="微软雅黑 Light" charset="0"/>
              <a:ea typeface="微软雅黑 Light" charset="0"/>
              <a:cs typeface="微软雅黑 Light" charset="0"/>
            </a:endParaRPr>
          </a:p>
          <a:p>
            <a:pPr marL="342900" indent="-342900">
              <a:lnSpc>
                <a:spcPct val="150000"/>
              </a:lnSpc>
              <a:buFont typeface="Arial" charset="0"/>
              <a:buChar char="•"/>
            </a:pPr>
            <a:r>
              <a:rPr lang="en-US" altLang="zh-CN" sz="2400" dirty="0">
                <a:latin typeface="微软雅黑 Light" charset="0"/>
                <a:ea typeface="微软雅黑 Light" charset="0"/>
                <a:cs typeface="微软雅黑 Light" charset="0"/>
              </a:rPr>
              <a:t>Python</a:t>
            </a:r>
            <a:r>
              <a:rPr lang="zh-CN" altLang="en-US" sz="2400" dirty="0">
                <a:latin typeface="微软雅黑 Light" charset="0"/>
                <a:ea typeface="微软雅黑 Light" charset="0"/>
                <a:cs typeface="微软雅黑 Light" charset="0"/>
              </a:rPr>
              <a:t>有着一个强大的科学计算生态圈，已经完全可以媲美</a:t>
            </a:r>
            <a:r>
              <a:rPr lang="en-US" altLang="zh-CN" sz="2400" dirty="0">
                <a:latin typeface="微软雅黑 Light" charset="0"/>
                <a:ea typeface="微软雅黑 Light" charset="0"/>
                <a:cs typeface="微软雅黑 Light" charset="0"/>
              </a:rPr>
              <a:t>MATLAB</a:t>
            </a:r>
            <a:r>
              <a:rPr lang="zh-CN" altLang="en-US" sz="2400" dirty="0">
                <a:latin typeface="微软雅黑 Light" charset="0"/>
                <a:ea typeface="微软雅黑 Light" charset="0"/>
                <a:cs typeface="微软雅黑 Light" charset="0"/>
              </a:rPr>
              <a:t>、</a:t>
            </a:r>
            <a:r>
              <a:rPr lang="en-US" altLang="zh-CN" sz="2400" dirty="0">
                <a:latin typeface="微软雅黑 Light" charset="0"/>
                <a:ea typeface="微软雅黑 Light" charset="0"/>
                <a:cs typeface="微软雅黑 Light" charset="0"/>
              </a:rPr>
              <a:t>R</a:t>
            </a:r>
            <a:r>
              <a:rPr lang="zh-CN" altLang="en-US" sz="2400" dirty="0">
                <a:latin typeface="微软雅黑 Light" charset="0"/>
                <a:ea typeface="微软雅黑 Light" charset="0"/>
                <a:cs typeface="微软雅黑 Light" charset="0"/>
              </a:rPr>
              <a:t>等特定编程语言</a:t>
            </a:r>
            <a:r>
              <a:rPr lang="en-US" altLang="zh-CN" sz="2400" dirty="0">
                <a:latin typeface="微软雅黑 Light" charset="0"/>
                <a:ea typeface="微软雅黑 Light" charset="0"/>
                <a:cs typeface="微软雅黑 Light" charset="0"/>
              </a:rPr>
              <a:t>/</a:t>
            </a:r>
            <a:r>
              <a:rPr lang="zh-CN" altLang="en-US" sz="2400" dirty="0">
                <a:latin typeface="微软雅黑 Light" charset="0"/>
                <a:ea typeface="微软雅黑 Light" charset="0"/>
                <a:cs typeface="微软雅黑 Light" charset="0"/>
              </a:rPr>
              <a:t>工具</a:t>
            </a:r>
          </a:p>
        </p:txBody>
      </p:sp>
      <p:sp>
        <p:nvSpPr>
          <p:cNvPr id="3" name="文本框 2"/>
          <p:cNvSpPr txBox="1"/>
          <p:nvPr/>
        </p:nvSpPr>
        <p:spPr>
          <a:xfrm>
            <a:off x="6600056" y="2852936"/>
            <a:ext cx="184731" cy="369332"/>
          </a:xfrm>
          <a:prstGeom prst="rect">
            <a:avLst/>
          </a:prstGeom>
          <a:noFill/>
        </p:spPr>
        <p:txBody>
          <a:bodyPr wrap="none" rtlCol="0">
            <a:spAutoFit/>
          </a:bodyPr>
          <a:lstStyle/>
          <a:p>
            <a:endParaRPr kumimoji="1" lang="zh-CN" altLang="en-US" dirty="0"/>
          </a:p>
        </p:txBody>
      </p:sp>
      <p:pic>
        <p:nvPicPr>
          <p:cNvPr id="2" name="图片 1"/>
          <p:cNvPicPr>
            <a:picLocks noChangeAspect="1"/>
          </p:cNvPicPr>
          <p:nvPr/>
        </p:nvPicPr>
        <p:blipFill>
          <a:blip r:embed="rId3" cstate="email">
            <a:extLst>
              <a:ext uri="{28A0092B-C50C-407E-A947-70E740481C1C}">
                <a14:useLocalDpi xmlns:a14="http://schemas.microsoft.com/office/drawing/2010/main" xmlns=""/>
              </a:ext>
            </a:extLst>
          </a:blip>
          <a:stretch>
            <a:fillRect/>
          </a:stretch>
        </p:blipFill>
        <p:spPr>
          <a:xfrm>
            <a:off x="6525105" y="1719547"/>
            <a:ext cx="5666895" cy="3908640"/>
          </a:xfrm>
          <a:prstGeom prst="rect">
            <a:avLst/>
          </a:prstGeom>
        </p:spPr>
      </p:pic>
      <p:sp>
        <p:nvSpPr>
          <p:cNvPr id="5" name="幻灯片编号占位符 4"/>
          <p:cNvSpPr>
            <a:spLocks noGrp="1"/>
          </p:cNvSpPr>
          <p:nvPr>
            <p:ph type="sldNum" sz="quarter" idx="12"/>
          </p:nvPr>
        </p:nvSpPr>
        <p:spPr/>
        <p:txBody>
          <a:bodyPr/>
          <a:lstStyle/>
          <a:p>
            <a:fld id="{370D8578-DDD4-487D-A316-C8E65CC577E1}" type="slidenum">
              <a:rPr lang="zh-CN" altLang="en-US" smtClean="0"/>
              <a:pPr/>
              <a:t>369</a:t>
            </a:fld>
            <a:endParaRPr lang="zh-CN" altLang="en-US"/>
          </a:p>
        </p:txBody>
      </p:sp>
      <p:sp>
        <p:nvSpPr>
          <p:cNvPr id="8" name="标题 8"/>
          <p:cNvSpPr txBox="1">
            <a:spLocks/>
          </p:cNvSpPr>
          <p:nvPr/>
        </p:nvSpPr>
        <p:spPr>
          <a:xfrm>
            <a:off x="911424" y="579766"/>
            <a:ext cx="10515600" cy="7810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微软雅黑 Light" panose="020B0502040204020203" pitchFamily="34" charset="-122"/>
                <a:ea typeface="微软雅黑 Light" panose="020B0502040204020203" pitchFamily="34" charset="-122"/>
                <a:cs typeface="+mj-cs"/>
              </a:defRPr>
            </a:lvl1pPr>
          </a:lstStyle>
          <a:p>
            <a:r>
              <a:rPr lang="en-US" altLang="zh-CN" sz="3200" b="1" dirty="0" smtClean="0">
                <a:solidFill>
                  <a:srgbClr val="942124"/>
                </a:solidFill>
                <a:cs typeface="+mn-cs"/>
              </a:rPr>
              <a:t>Python</a:t>
            </a:r>
            <a:r>
              <a:rPr lang="zh-CN" altLang="en-US" sz="3200" b="1" dirty="0" smtClean="0">
                <a:solidFill>
                  <a:srgbClr val="942124"/>
                </a:solidFill>
                <a:cs typeface="+mn-cs"/>
              </a:rPr>
              <a:t>科学计算生态圈</a:t>
            </a:r>
            <a:endParaRPr lang="en-US" altLang="zh-CN" sz="3200" b="1" dirty="0" smtClean="0">
              <a:solidFill>
                <a:srgbClr val="942124"/>
              </a:solidFill>
              <a:cs typeface="+mn-cs"/>
            </a:endParaRPr>
          </a:p>
        </p:txBody>
      </p:sp>
      <p:sp>
        <p:nvSpPr>
          <p:cNvPr id="9" name="矩形 28"/>
          <p:cNvSpPr/>
          <p:nvPr/>
        </p:nvSpPr>
        <p:spPr>
          <a:xfrm>
            <a:off x="-18898" y="671163"/>
            <a:ext cx="510214"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
        <p:nvSpPr>
          <p:cNvPr id="4" name="日期占位符 3"/>
          <p:cNvSpPr>
            <a:spLocks noGrp="1"/>
          </p:cNvSpPr>
          <p:nvPr>
            <p:ph type="dt" sz="half" idx="10"/>
          </p:nvPr>
        </p:nvSpPr>
        <p:spPr/>
        <p:txBody>
          <a:bodyPr/>
          <a:lstStyle/>
          <a:p>
            <a:fld id="{8E0FCCF8-3EAB-4D86-A62E-98130CC19969}" type="datetime1">
              <a:rPr lang="zh-CN" altLang="en-US" smtClean="0"/>
              <a:pPr/>
              <a:t>2019/9/8</a:t>
            </a:fld>
            <a:endParaRPr lang="zh-CN" altLang="en-US"/>
          </a:p>
        </p:txBody>
      </p:sp>
    </p:spTree>
    <p:extLst>
      <p:ext uri="{BB962C8B-B14F-4D97-AF65-F5344CB8AC3E}">
        <p14:creationId xmlns:p14="http://schemas.microsoft.com/office/powerpoint/2010/main" xmlns="" val="126419387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14280" y="1772816"/>
            <a:ext cx="9282120" cy="4176463"/>
          </a:xfrm>
        </p:spPr>
        <p:txBody>
          <a:bodyPr>
            <a:normAutofit/>
          </a:bodyPr>
          <a:lstStyle/>
          <a:p>
            <a:pPr>
              <a:lnSpc>
                <a:spcPct val="150000"/>
              </a:lnSpc>
            </a:pPr>
            <a:r>
              <a:rPr kumimoji="1" lang="zh-CN" altLang="en-US" sz="2400" dirty="0"/>
              <a:t>如同我们在看书时做笔记</a:t>
            </a:r>
            <a:r>
              <a:rPr kumimoji="1" lang="zh-CN" altLang="en-US" sz="2400" dirty="0" smtClean="0"/>
              <a:t>一样</a:t>
            </a:r>
            <a:endParaRPr kumimoji="1" lang="en-US" altLang="zh-CN" sz="2400" dirty="0" smtClean="0"/>
          </a:p>
          <a:p>
            <a:pPr>
              <a:lnSpc>
                <a:spcPct val="150000"/>
              </a:lnSpc>
            </a:pPr>
            <a:r>
              <a:rPr kumimoji="1" lang="en-US" altLang="zh-CN" sz="2400" dirty="0"/>
              <a:t>Python</a:t>
            </a:r>
            <a:r>
              <a:rPr kumimoji="1" lang="zh-CN" altLang="en-US" sz="2400" dirty="0"/>
              <a:t>语言会通过注释符号识别出注释的部分，将它们当做纯文本，并在执行代码时跳过这些</a:t>
            </a:r>
            <a:r>
              <a:rPr kumimoji="1" lang="zh-CN" altLang="en-US" sz="2400" dirty="0" smtClean="0"/>
              <a:t>纯文本</a:t>
            </a:r>
            <a:endParaRPr kumimoji="1" lang="en-US" altLang="zh-CN" sz="2400" dirty="0" smtClean="0"/>
          </a:p>
          <a:p>
            <a:pPr>
              <a:lnSpc>
                <a:spcPct val="150000"/>
              </a:lnSpc>
            </a:pPr>
            <a:r>
              <a:rPr kumimoji="1" lang="zh-CN" altLang="en-US" sz="2400" dirty="0"/>
              <a:t>在</a:t>
            </a:r>
            <a:r>
              <a:rPr kumimoji="1" lang="en-US" altLang="zh-CN" sz="2400" dirty="0"/>
              <a:t>Python</a:t>
            </a:r>
            <a:r>
              <a:rPr kumimoji="1" lang="zh-CN" altLang="en-US" sz="2400" dirty="0"/>
              <a:t>语言中，</a:t>
            </a:r>
            <a:r>
              <a:rPr kumimoji="1" lang="zh-CN" altLang="en-US" sz="2400" dirty="0" smtClean="0"/>
              <a:t>使用</a:t>
            </a:r>
            <a:r>
              <a:rPr kumimoji="1" lang="zh-CN" altLang="en-US" sz="2400" dirty="0"/>
              <a:t> </a:t>
            </a:r>
            <a:r>
              <a:rPr kumimoji="1" lang="en-US" altLang="zh-CN" sz="2400" dirty="0" smtClean="0">
                <a:latin typeface="Monaco" charset="0"/>
                <a:ea typeface="Monaco" charset="0"/>
                <a:cs typeface="Monaco" charset="0"/>
              </a:rPr>
              <a:t>#</a:t>
            </a:r>
            <a:r>
              <a:rPr kumimoji="1" lang="zh-CN" altLang="en-US" sz="2400" dirty="0" smtClean="0"/>
              <a:t> 进行行</a:t>
            </a:r>
            <a:r>
              <a:rPr kumimoji="1" lang="zh-CN" altLang="en-US" sz="2400" dirty="0"/>
              <a:t>注释</a:t>
            </a:r>
            <a:endParaRPr kumimoji="1" lang="en-US" altLang="zh-CN" sz="2400" dirty="0" smtClean="0"/>
          </a:p>
        </p:txBody>
      </p:sp>
      <p:pic>
        <p:nvPicPr>
          <p:cNvPr id="4" name="图片 3"/>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767408" y="4653136"/>
            <a:ext cx="8274374" cy="1152128"/>
          </a:xfrm>
          <a:prstGeom prst="rect">
            <a:avLst/>
          </a:prstGeom>
        </p:spPr>
      </p:pic>
      <p:sp>
        <p:nvSpPr>
          <p:cNvPr id="10" name="标题 8"/>
          <p:cNvSpPr txBox="1">
            <a:spLocks/>
          </p:cNvSpPr>
          <p:nvPr/>
        </p:nvSpPr>
        <p:spPr>
          <a:xfrm>
            <a:off x="911424" y="579766"/>
            <a:ext cx="10515600" cy="7810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微软雅黑 Light" panose="020B0502040204020203" pitchFamily="34" charset="-122"/>
                <a:ea typeface="微软雅黑 Light" panose="020B0502040204020203" pitchFamily="34" charset="-122"/>
                <a:cs typeface="+mj-cs"/>
              </a:defRPr>
            </a:lvl1pPr>
          </a:lstStyle>
          <a:p>
            <a:r>
              <a:rPr lang="zh-CN" altLang="en-US" sz="3200" b="1" dirty="0" smtClean="0">
                <a:solidFill>
                  <a:srgbClr val="942124"/>
                </a:solidFill>
                <a:cs typeface="+mn-cs"/>
              </a:rPr>
              <a:t>注释</a:t>
            </a:r>
            <a:endParaRPr lang="zh-CN" altLang="en-US" sz="3200" b="1" dirty="0">
              <a:solidFill>
                <a:srgbClr val="942124"/>
              </a:solidFill>
              <a:cs typeface="+mn-cs"/>
            </a:endParaRPr>
          </a:p>
        </p:txBody>
      </p:sp>
      <p:sp>
        <p:nvSpPr>
          <p:cNvPr id="11" name="矩形 28"/>
          <p:cNvSpPr/>
          <p:nvPr/>
        </p:nvSpPr>
        <p:spPr>
          <a:xfrm>
            <a:off x="-18899" y="671163"/>
            <a:ext cx="670013"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
        <p:nvSpPr>
          <p:cNvPr id="3" name="日期占位符 2"/>
          <p:cNvSpPr>
            <a:spLocks noGrp="1"/>
          </p:cNvSpPr>
          <p:nvPr>
            <p:ph type="dt" sz="half" idx="10"/>
          </p:nvPr>
        </p:nvSpPr>
        <p:spPr/>
        <p:txBody>
          <a:bodyPr/>
          <a:lstStyle/>
          <a:p>
            <a:fld id="{DD40F415-DB54-48DD-9217-E87664DEBE9B}" type="datetime1">
              <a:rPr lang="zh-CN" altLang="en-US" smtClean="0"/>
              <a:pPr/>
              <a:t>2019/9/8</a:t>
            </a:fld>
            <a:endParaRPr lang="zh-CN" altLang="en-US"/>
          </a:p>
        </p:txBody>
      </p:sp>
      <p:sp>
        <p:nvSpPr>
          <p:cNvPr id="5" name="灯片编号占位符 4"/>
          <p:cNvSpPr>
            <a:spLocks noGrp="1"/>
          </p:cNvSpPr>
          <p:nvPr>
            <p:ph type="sldNum" sz="quarter" idx="12"/>
          </p:nvPr>
        </p:nvSpPr>
        <p:spPr/>
        <p:txBody>
          <a:bodyPr/>
          <a:lstStyle/>
          <a:p>
            <a:fld id="{370D8578-DDD4-487D-A316-C8E65CC577E1}" type="slidenum">
              <a:rPr lang="zh-CN" altLang="en-US" smtClean="0"/>
              <a:pPr/>
              <a:t>37</a:t>
            </a:fld>
            <a:endParaRPr lang="zh-CN" altLang="en-US"/>
          </a:p>
        </p:txBody>
      </p:sp>
    </p:spTree>
    <p:extLst>
      <p:ext uri="{BB962C8B-B14F-4D97-AF65-F5344CB8AC3E}">
        <p14:creationId xmlns:p14="http://schemas.microsoft.com/office/powerpoint/2010/main" xmlns="" val="3913059112"/>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697119" y="1556792"/>
            <a:ext cx="9933666" cy="4524315"/>
          </a:xfrm>
          <a:prstGeom prst="rect">
            <a:avLst/>
          </a:prstGeom>
          <a:noFill/>
        </p:spPr>
        <p:txBody>
          <a:bodyPr wrap="square" rtlCol="0">
            <a:spAutoFit/>
          </a:bodyPr>
          <a:lstStyle/>
          <a:p>
            <a:pPr marL="342900" indent="-342900">
              <a:lnSpc>
                <a:spcPct val="150000"/>
              </a:lnSpc>
              <a:buClr>
                <a:schemeClr val="tx1"/>
              </a:buClr>
              <a:buFont typeface="Arial" charset="0"/>
              <a:buChar char="•"/>
            </a:pPr>
            <a:r>
              <a:rPr lang="en-US" altLang="zh-CN" sz="2400" dirty="0">
                <a:latin typeface="Microsoft YaHei Light" charset="-122"/>
                <a:ea typeface="Microsoft YaHei Light" charset="-122"/>
                <a:cs typeface="Microsoft YaHei Light" charset="-122"/>
              </a:rPr>
              <a:t>Numpy </a:t>
            </a:r>
            <a:r>
              <a:rPr lang="zh-CN" altLang="en-US" sz="2400" dirty="0">
                <a:latin typeface="Microsoft YaHei Light" charset="-122"/>
                <a:ea typeface="Microsoft YaHei Light" charset="-122"/>
                <a:cs typeface="Microsoft YaHei Light" charset="-122"/>
              </a:rPr>
              <a:t>是一个专门用于矩阵化运算、科学计算的开源</a:t>
            </a:r>
            <a:r>
              <a:rPr lang="en-US" altLang="zh-CN" sz="2400" dirty="0" smtClean="0">
                <a:latin typeface="Microsoft YaHei Light" charset="-122"/>
                <a:ea typeface="Microsoft YaHei Light" charset="-122"/>
                <a:cs typeface="Microsoft YaHei Light" charset="-122"/>
              </a:rPr>
              <a:t>Python</a:t>
            </a:r>
            <a:endParaRPr lang="en-US" altLang="zh-CN" sz="2400" dirty="0">
              <a:latin typeface="Microsoft YaHei Light" charset="-122"/>
              <a:ea typeface="Microsoft YaHei Light" charset="-122"/>
              <a:cs typeface="Microsoft YaHei Light" charset="-122"/>
            </a:endParaRPr>
          </a:p>
          <a:p>
            <a:pPr marL="342900" indent="-342900">
              <a:lnSpc>
                <a:spcPct val="150000"/>
              </a:lnSpc>
              <a:buClr>
                <a:schemeClr val="tx1"/>
              </a:buClr>
              <a:buFont typeface="Arial" charset="0"/>
              <a:buChar char="•"/>
            </a:pPr>
            <a:r>
              <a:rPr lang="en-US" altLang="zh-CN" sz="2400" dirty="0" err="1" smtClean="0">
                <a:latin typeface="Microsoft YaHei Light" charset="-122"/>
                <a:ea typeface="Microsoft YaHei Light" charset="-122"/>
                <a:cs typeface="Microsoft YaHei Light" charset="-122"/>
              </a:rPr>
              <a:t>NumPy</a:t>
            </a:r>
            <a:r>
              <a:rPr lang="zh-CN" altLang="en-US" sz="2400" dirty="0">
                <a:latin typeface="Microsoft YaHei Light" charset="-122"/>
                <a:ea typeface="Microsoft YaHei Light" charset="-122"/>
                <a:cs typeface="Microsoft YaHei Light" charset="-122"/>
              </a:rPr>
              <a:t>将</a:t>
            </a:r>
            <a:r>
              <a:rPr lang="en-US" altLang="zh-CN" sz="2400" dirty="0">
                <a:latin typeface="Microsoft YaHei Light" charset="-122"/>
                <a:ea typeface="Microsoft YaHei Light" charset="-122"/>
                <a:cs typeface="Microsoft YaHei Light" charset="-122"/>
              </a:rPr>
              <a:t>Python</a:t>
            </a:r>
            <a:r>
              <a:rPr lang="zh-CN" altLang="en-US" sz="2400" dirty="0">
                <a:latin typeface="Microsoft YaHei Light" charset="-122"/>
                <a:ea typeface="Microsoft YaHei Light" charset="-122"/>
                <a:cs typeface="Microsoft YaHei Light" charset="-122"/>
              </a:rPr>
              <a:t>相当于变成一种免费的更强大的</a:t>
            </a:r>
            <a:r>
              <a:rPr lang="en-US" altLang="zh-CN" sz="2400" dirty="0" err="1" smtClean="0">
                <a:latin typeface="Microsoft YaHei Light" charset="-122"/>
                <a:ea typeface="Microsoft YaHei Light" charset="-122"/>
                <a:cs typeface="Microsoft YaHei Light" charset="-122"/>
              </a:rPr>
              <a:t>Matlab</a:t>
            </a:r>
            <a:r>
              <a:rPr lang="zh-CN" altLang="en-US" sz="2400" dirty="0" smtClean="0">
                <a:latin typeface="Microsoft YaHei Light" charset="-122"/>
                <a:ea typeface="Microsoft YaHei Light" charset="-122"/>
                <a:cs typeface="Microsoft YaHei Light" charset="-122"/>
              </a:rPr>
              <a:t>系统</a:t>
            </a:r>
            <a:endParaRPr lang="en-US" altLang="zh-CN" sz="2400" dirty="0" smtClean="0">
              <a:latin typeface="Microsoft YaHei Light" charset="-122"/>
              <a:ea typeface="Microsoft YaHei Light" charset="-122"/>
              <a:cs typeface="Microsoft YaHei Light" charset="-122"/>
            </a:endParaRPr>
          </a:p>
          <a:p>
            <a:pPr marL="914400" lvl="1" indent="-457200">
              <a:lnSpc>
                <a:spcPct val="150000"/>
              </a:lnSpc>
              <a:buClr>
                <a:schemeClr val="tx1"/>
              </a:buClr>
              <a:buFont typeface="+mj-lt"/>
              <a:buAutoNum type="arabicPeriod"/>
            </a:pPr>
            <a:r>
              <a:rPr lang="zh-CN" altLang="en-US" sz="2400" dirty="0" smtClean="0">
                <a:solidFill>
                  <a:prstClr val="black"/>
                </a:solidFill>
                <a:latin typeface="Microsoft YaHei Light" charset="-122"/>
                <a:ea typeface="Microsoft YaHei Light" charset="-122"/>
                <a:cs typeface="Microsoft YaHei Light" charset="-122"/>
              </a:rPr>
              <a:t>强大的 </a:t>
            </a:r>
            <a:r>
              <a:rPr lang="en-US" altLang="zh-CN" sz="2400" dirty="0" err="1" smtClean="0">
                <a:solidFill>
                  <a:prstClr val="black"/>
                </a:solidFill>
                <a:latin typeface="Monaco" charset="0"/>
                <a:ea typeface="Monaco" charset="0"/>
                <a:cs typeface="Monaco" charset="0"/>
              </a:rPr>
              <a:t>ndarray</a:t>
            </a:r>
            <a:r>
              <a:rPr lang="zh-CN" altLang="en-US" sz="2400" dirty="0" smtClean="0">
                <a:solidFill>
                  <a:prstClr val="black"/>
                </a:solidFill>
                <a:latin typeface="Microsoft YaHei Light" charset="-122"/>
                <a:ea typeface="Microsoft YaHei Light" charset="-122"/>
                <a:cs typeface="Microsoft YaHei Light" charset="-122"/>
              </a:rPr>
              <a:t> 多维数组结构</a:t>
            </a:r>
            <a:endParaRPr lang="en-US" altLang="zh-CN" sz="2400" dirty="0" smtClean="0">
              <a:solidFill>
                <a:prstClr val="black"/>
              </a:solidFill>
              <a:latin typeface="Microsoft YaHei Light" charset="-122"/>
              <a:ea typeface="Microsoft YaHei Light" charset="-122"/>
              <a:cs typeface="Microsoft YaHei Light" charset="-122"/>
            </a:endParaRPr>
          </a:p>
          <a:p>
            <a:pPr marL="914400" lvl="1" indent="-457200">
              <a:lnSpc>
                <a:spcPct val="150000"/>
              </a:lnSpc>
              <a:buClr>
                <a:schemeClr val="tx1"/>
              </a:buClr>
              <a:buFont typeface="+mj-lt"/>
              <a:buAutoNum type="arabicPeriod"/>
            </a:pPr>
            <a:r>
              <a:rPr lang="zh-CN" altLang="en-US" sz="2400" dirty="0" smtClean="0">
                <a:solidFill>
                  <a:prstClr val="black"/>
                </a:solidFill>
                <a:latin typeface="Microsoft YaHei Light" charset="-122"/>
                <a:ea typeface="Microsoft YaHei Light" charset="-122"/>
                <a:cs typeface="Microsoft YaHei Light" charset="-122"/>
              </a:rPr>
              <a:t>成熟的函数库</a:t>
            </a:r>
            <a:endParaRPr lang="en-US" altLang="zh-CN" sz="2400" dirty="0" smtClean="0">
              <a:solidFill>
                <a:prstClr val="black"/>
              </a:solidFill>
              <a:latin typeface="Microsoft YaHei Light" charset="-122"/>
              <a:ea typeface="Microsoft YaHei Light" charset="-122"/>
              <a:cs typeface="Microsoft YaHei Light" charset="-122"/>
            </a:endParaRPr>
          </a:p>
          <a:p>
            <a:pPr marL="914400" lvl="1" indent="-457200">
              <a:lnSpc>
                <a:spcPct val="150000"/>
              </a:lnSpc>
              <a:buClr>
                <a:schemeClr val="tx1"/>
              </a:buClr>
              <a:buFont typeface="+mj-lt"/>
              <a:buAutoNum type="arabicPeriod"/>
            </a:pPr>
            <a:r>
              <a:rPr lang="zh-CN" altLang="en-US" sz="2400" dirty="0" smtClean="0">
                <a:solidFill>
                  <a:prstClr val="black"/>
                </a:solidFill>
                <a:latin typeface="Microsoft YaHei Light" charset="-122"/>
                <a:ea typeface="Microsoft YaHei Light" charset="-122"/>
                <a:cs typeface="Microsoft YaHei Light" charset="-122"/>
              </a:rPr>
              <a:t>用于整合</a:t>
            </a:r>
            <a:r>
              <a:rPr lang="en-US" altLang="zh-CN" sz="2400" dirty="0" smtClean="0">
                <a:solidFill>
                  <a:prstClr val="black"/>
                </a:solidFill>
                <a:latin typeface="Microsoft YaHei Light" charset="-122"/>
                <a:ea typeface="Microsoft YaHei Light" charset="-122"/>
                <a:cs typeface="Microsoft YaHei Light" charset="-122"/>
              </a:rPr>
              <a:t>C/C++</a:t>
            </a:r>
            <a:r>
              <a:rPr lang="zh-CN" altLang="en-US" sz="2400" dirty="0" smtClean="0">
                <a:solidFill>
                  <a:prstClr val="black"/>
                </a:solidFill>
                <a:latin typeface="Microsoft YaHei Light" charset="-122"/>
                <a:ea typeface="Microsoft YaHei Light" charset="-122"/>
                <a:cs typeface="Microsoft YaHei Light" charset="-122"/>
              </a:rPr>
              <a:t>和</a:t>
            </a:r>
            <a:r>
              <a:rPr lang="en-US" altLang="zh-CN" sz="2400" dirty="0" smtClean="0">
                <a:solidFill>
                  <a:prstClr val="black"/>
                </a:solidFill>
                <a:latin typeface="Microsoft YaHei Light" charset="-122"/>
                <a:ea typeface="Microsoft YaHei Light" charset="-122"/>
                <a:cs typeface="Microsoft YaHei Light" charset="-122"/>
              </a:rPr>
              <a:t>Fortran</a:t>
            </a:r>
            <a:r>
              <a:rPr lang="zh-CN" altLang="en-US" sz="2400" dirty="0" smtClean="0">
                <a:solidFill>
                  <a:prstClr val="black"/>
                </a:solidFill>
                <a:latin typeface="Microsoft YaHei Light" charset="-122"/>
                <a:ea typeface="Microsoft YaHei Light" charset="-122"/>
                <a:cs typeface="Microsoft YaHei Light" charset="-122"/>
              </a:rPr>
              <a:t>代码的工具包</a:t>
            </a:r>
            <a:endParaRPr lang="en-US" altLang="zh-CN" sz="2400" dirty="0" smtClean="0">
              <a:solidFill>
                <a:prstClr val="black"/>
              </a:solidFill>
              <a:latin typeface="Microsoft YaHei Light" charset="-122"/>
              <a:ea typeface="Microsoft YaHei Light" charset="-122"/>
              <a:cs typeface="Microsoft YaHei Light" charset="-122"/>
            </a:endParaRPr>
          </a:p>
          <a:p>
            <a:pPr marL="914400" lvl="1" indent="-457200">
              <a:lnSpc>
                <a:spcPct val="150000"/>
              </a:lnSpc>
              <a:buClr>
                <a:schemeClr val="tx1"/>
              </a:buClr>
              <a:buFont typeface="+mj-lt"/>
              <a:buAutoNum type="arabicPeriod"/>
            </a:pPr>
            <a:r>
              <a:rPr lang="zh-CN" altLang="en-US" sz="2400" dirty="0" smtClean="0">
                <a:solidFill>
                  <a:prstClr val="black"/>
                </a:solidFill>
                <a:latin typeface="Microsoft YaHei Light" charset="-122"/>
                <a:ea typeface="Microsoft YaHei Light" charset="-122"/>
                <a:cs typeface="Microsoft YaHei Light" charset="-122"/>
              </a:rPr>
              <a:t>实用的线性代数、傅里叶变换和随机数模块</a:t>
            </a:r>
            <a:endParaRPr lang="en-US" altLang="zh-CN" sz="2400" dirty="0" smtClean="0">
              <a:solidFill>
                <a:prstClr val="black"/>
              </a:solidFill>
              <a:latin typeface="Microsoft YaHei Light" charset="-122"/>
              <a:ea typeface="Microsoft YaHei Light" charset="-122"/>
              <a:cs typeface="Microsoft YaHei Light" charset="-122"/>
            </a:endParaRPr>
          </a:p>
          <a:p>
            <a:pPr marL="914400" lvl="1" indent="-457200">
              <a:lnSpc>
                <a:spcPct val="150000"/>
              </a:lnSpc>
              <a:buClr>
                <a:schemeClr val="tx1"/>
              </a:buClr>
              <a:buFont typeface="+mj-lt"/>
              <a:buAutoNum type="arabicPeriod"/>
            </a:pPr>
            <a:r>
              <a:rPr lang="en-US" altLang="zh-CN" sz="2400" dirty="0" smtClean="0">
                <a:solidFill>
                  <a:prstClr val="black"/>
                </a:solidFill>
                <a:latin typeface="Microsoft YaHei Light" charset="-122"/>
                <a:ea typeface="Microsoft YaHei Light" charset="-122"/>
                <a:cs typeface="Microsoft YaHei Light" charset="-122"/>
              </a:rPr>
              <a:t>Numpy</a:t>
            </a:r>
            <a:r>
              <a:rPr lang="zh-CN" altLang="en-US" sz="2400" dirty="0" smtClean="0">
                <a:solidFill>
                  <a:prstClr val="black"/>
                </a:solidFill>
                <a:latin typeface="Microsoft YaHei Light" charset="-122"/>
                <a:ea typeface="Microsoft YaHei Light" charset="-122"/>
                <a:cs typeface="Microsoft YaHei Light" charset="-122"/>
              </a:rPr>
              <a:t> 和稀疏矩阵运算包</a:t>
            </a:r>
            <a:r>
              <a:rPr lang="en-US" altLang="zh-CN" sz="2400" dirty="0" err="1" smtClean="0">
                <a:solidFill>
                  <a:prstClr val="black"/>
                </a:solidFill>
                <a:latin typeface="Microsoft YaHei Light" charset="-122"/>
                <a:ea typeface="Microsoft YaHei Light" charset="-122"/>
                <a:cs typeface="Microsoft YaHei Light" charset="-122"/>
              </a:rPr>
              <a:t>scipy</a:t>
            </a:r>
            <a:r>
              <a:rPr lang="zh-CN" altLang="en-US" sz="2400" dirty="0" smtClean="0">
                <a:solidFill>
                  <a:prstClr val="black"/>
                </a:solidFill>
                <a:latin typeface="Microsoft YaHei Light" charset="-122"/>
                <a:ea typeface="Microsoft YaHei Light" charset="-122"/>
                <a:cs typeface="Microsoft YaHei Light" charset="-122"/>
              </a:rPr>
              <a:t> 配合使用非常方便</a:t>
            </a:r>
            <a:endParaRPr lang="en-US" altLang="zh-CN" sz="2400" dirty="0" smtClean="0">
              <a:solidFill>
                <a:prstClr val="black"/>
              </a:solidFill>
              <a:latin typeface="Microsoft YaHei Light" charset="-122"/>
              <a:ea typeface="Microsoft YaHei Light" charset="-122"/>
              <a:cs typeface="Microsoft YaHei Light" charset="-122"/>
            </a:endParaRPr>
          </a:p>
          <a:p>
            <a:pPr marL="914400" lvl="1" indent="-457200">
              <a:lnSpc>
                <a:spcPct val="150000"/>
              </a:lnSpc>
              <a:buClr>
                <a:schemeClr val="tx1"/>
              </a:buClr>
              <a:buFont typeface="+mj-lt"/>
              <a:buAutoNum type="arabicPeriod"/>
            </a:pPr>
            <a:endParaRPr lang="en-US" altLang="zh-CN" sz="2400" dirty="0">
              <a:solidFill>
                <a:prstClr val="black"/>
              </a:solidFill>
              <a:latin typeface="Microsoft YaHei Light" charset="-122"/>
              <a:ea typeface="Microsoft YaHei Light" charset="-122"/>
              <a:cs typeface="Microsoft YaHei Light" charset="-122"/>
            </a:endParaRPr>
          </a:p>
        </p:txBody>
      </p:sp>
      <p:pic>
        <p:nvPicPr>
          <p:cNvPr id="2" name="图片 1"/>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8112224" y="3162146"/>
            <a:ext cx="3876212" cy="1313605"/>
          </a:xfrm>
          <a:prstGeom prst="rect">
            <a:avLst/>
          </a:prstGeom>
        </p:spPr>
      </p:pic>
      <p:sp>
        <p:nvSpPr>
          <p:cNvPr id="9" name="标题 8"/>
          <p:cNvSpPr txBox="1">
            <a:spLocks/>
          </p:cNvSpPr>
          <p:nvPr/>
        </p:nvSpPr>
        <p:spPr>
          <a:xfrm>
            <a:off x="911424" y="579766"/>
            <a:ext cx="10515600" cy="7810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微软雅黑 Light" panose="020B0502040204020203" pitchFamily="34" charset="-122"/>
                <a:ea typeface="微软雅黑 Light" panose="020B0502040204020203" pitchFamily="34" charset="-122"/>
                <a:cs typeface="+mj-cs"/>
              </a:defRPr>
            </a:lvl1pPr>
          </a:lstStyle>
          <a:p>
            <a:r>
              <a:rPr lang="en-US" altLang="zh-CN" sz="3200" b="1" dirty="0" smtClean="0">
                <a:solidFill>
                  <a:srgbClr val="942124"/>
                </a:solidFill>
                <a:cs typeface="+mn-cs"/>
              </a:rPr>
              <a:t>Numpy</a:t>
            </a:r>
            <a:r>
              <a:rPr lang="zh-CN" altLang="en-US" sz="3200" b="1" dirty="0" smtClean="0">
                <a:solidFill>
                  <a:srgbClr val="942124"/>
                </a:solidFill>
                <a:cs typeface="+mn-cs"/>
              </a:rPr>
              <a:t> 介绍</a:t>
            </a:r>
            <a:endParaRPr lang="en-US" altLang="zh-CN" sz="3200" b="1" dirty="0" smtClean="0">
              <a:solidFill>
                <a:srgbClr val="942124"/>
              </a:solidFill>
              <a:cs typeface="+mn-cs"/>
            </a:endParaRPr>
          </a:p>
        </p:txBody>
      </p:sp>
      <p:sp>
        <p:nvSpPr>
          <p:cNvPr id="11" name="矩形 28"/>
          <p:cNvSpPr/>
          <p:nvPr/>
        </p:nvSpPr>
        <p:spPr>
          <a:xfrm>
            <a:off x="-18898" y="671163"/>
            <a:ext cx="510214"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
        <p:nvSpPr>
          <p:cNvPr id="3" name="日期占位符 2"/>
          <p:cNvSpPr>
            <a:spLocks noGrp="1"/>
          </p:cNvSpPr>
          <p:nvPr>
            <p:ph type="dt" sz="half" idx="10"/>
          </p:nvPr>
        </p:nvSpPr>
        <p:spPr/>
        <p:txBody>
          <a:bodyPr/>
          <a:lstStyle/>
          <a:p>
            <a:fld id="{680E6101-FF8F-48A2-AA82-9CB7154E01FA}" type="datetime1">
              <a:rPr lang="zh-CN" altLang="en-US" smtClean="0"/>
              <a:pPr/>
              <a:t>2019/9/8</a:t>
            </a:fld>
            <a:endParaRPr lang="zh-CN" altLang="en-US"/>
          </a:p>
        </p:txBody>
      </p:sp>
      <p:sp>
        <p:nvSpPr>
          <p:cNvPr id="4" name="灯片编号占位符 3"/>
          <p:cNvSpPr>
            <a:spLocks noGrp="1"/>
          </p:cNvSpPr>
          <p:nvPr>
            <p:ph type="sldNum" sz="quarter" idx="12"/>
          </p:nvPr>
        </p:nvSpPr>
        <p:spPr/>
        <p:txBody>
          <a:bodyPr/>
          <a:lstStyle/>
          <a:p>
            <a:fld id="{370D8578-DDD4-487D-A316-C8E65CC577E1}" type="slidenum">
              <a:rPr lang="zh-CN" altLang="en-US" smtClean="0"/>
              <a:pPr/>
              <a:t>370</a:t>
            </a:fld>
            <a:endParaRPr lang="zh-CN" altLang="en-US"/>
          </a:p>
        </p:txBody>
      </p:sp>
    </p:spTree>
    <p:extLst>
      <p:ext uri="{BB962C8B-B14F-4D97-AF65-F5344CB8AC3E}">
        <p14:creationId xmlns:p14="http://schemas.microsoft.com/office/powerpoint/2010/main" xmlns="" val="1659086727"/>
      </p:ext>
    </p:extLst>
  </p:cSld>
  <p:clrMapOvr>
    <a:masterClrMapping/>
  </p:clrMapOvr>
  <p:timing>
    <p:tnLst>
      <p:par>
        <p:cTn id="1" dur="indefinite" restart="never" nodeType="tmRoot"/>
      </p:par>
    </p:tnLst>
  </p:timing>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491316" y="1769146"/>
            <a:ext cx="9933666" cy="646331"/>
          </a:xfrm>
          <a:prstGeom prst="rect">
            <a:avLst/>
          </a:prstGeom>
          <a:noFill/>
        </p:spPr>
        <p:txBody>
          <a:bodyPr wrap="square" rtlCol="0">
            <a:spAutoFit/>
          </a:bodyPr>
          <a:lstStyle/>
          <a:p>
            <a:pPr marL="342900" indent="-342900">
              <a:lnSpc>
                <a:spcPct val="150000"/>
              </a:lnSpc>
              <a:buClr>
                <a:schemeClr val="tx1"/>
              </a:buClr>
              <a:buFont typeface="Arial" charset="0"/>
              <a:buChar char="•"/>
            </a:pPr>
            <a:r>
              <a:rPr lang="zh-CN" altLang="en-US" sz="2400" dirty="0" smtClean="0">
                <a:solidFill>
                  <a:prstClr val="black"/>
                </a:solidFill>
                <a:latin typeface="微软雅黑 Light" panose="020B0502040204020203" pitchFamily="34" charset="-122"/>
                <a:ea typeface="微软雅黑 Light" panose="020B0502040204020203" pitchFamily="34" charset="-122"/>
              </a:rPr>
              <a:t>矩阵表示：</a:t>
            </a:r>
            <a:r>
              <a:rPr lang="zh-CN" altLang="en-US" sz="2400" dirty="0" smtClean="0">
                <a:latin typeface="微软雅黑 Light" panose="020B0502040204020203" pitchFamily="34" charset="-122"/>
                <a:ea typeface="微软雅黑 Light" panose="020B0502040204020203" pitchFamily="34" charset="-122"/>
              </a:rPr>
              <a:t>使用</a:t>
            </a:r>
            <a:r>
              <a:rPr lang="en-US" altLang="zh-CN" sz="2400" dirty="0">
                <a:latin typeface="微软雅黑 Light" panose="020B0502040204020203" pitchFamily="34" charset="-122"/>
                <a:ea typeface="微软雅黑 Light" panose="020B0502040204020203" pitchFamily="34" charset="-122"/>
              </a:rPr>
              <a:t>Numpy</a:t>
            </a:r>
            <a:r>
              <a:rPr lang="zh-CN" altLang="en-US" sz="2400" dirty="0">
                <a:latin typeface="微软雅黑 Light" panose="020B0502040204020203" pitchFamily="34" charset="-122"/>
                <a:ea typeface="微软雅黑 Light" panose="020B0502040204020203" pitchFamily="34" charset="-122"/>
              </a:rPr>
              <a:t>，易得到二维</a:t>
            </a:r>
            <a:r>
              <a:rPr lang="zh-CN" altLang="en-US" sz="2400" dirty="0" smtClean="0">
                <a:latin typeface="微软雅黑 Light" panose="020B0502040204020203" pitchFamily="34" charset="-122"/>
                <a:ea typeface="微软雅黑 Light" panose="020B0502040204020203" pitchFamily="34" charset="-122"/>
              </a:rPr>
              <a:t>矩阵</a:t>
            </a:r>
            <a:endParaRPr lang="zh-CN" altLang="en-US" sz="2400" dirty="0">
              <a:latin typeface="微软雅黑 Light" panose="020B0502040204020203" pitchFamily="34" charset="-122"/>
              <a:ea typeface="微软雅黑 Light" panose="020B0502040204020203" pitchFamily="34" charset="-122"/>
            </a:endParaRPr>
          </a:p>
        </p:txBody>
      </p:sp>
      <p:sp>
        <p:nvSpPr>
          <p:cNvPr id="11" name="标题 8"/>
          <p:cNvSpPr txBox="1">
            <a:spLocks/>
          </p:cNvSpPr>
          <p:nvPr/>
        </p:nvSpPr>
        <p:spPr>
          <a:xfrm>
            <a:off x="911424" y="579766"/>
            <a:ext cx="10515600" cy="7810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微软雅黑 Light" panose="020B0502040204020203" pitchFamily="34" charset="-122"/>
                <a:ea typeface="微软雅黑 Light" panose="020B0502040204020203" pitchFamily="34" charset="-122"/>
                <a:cs typeface="+mj-cs"/>
              </a:defRPr>
            </a:lvl1pPr>
          </a:lstStyle>
          <a:p>
            <a:r>
              <a:rPr lang="zh-CN" altLang="en-US" sz="3200" b="1" dirty="0" smtClean="0">
                <a:solidFill>
                  <a:srgbClr val="942124"/>
                </a:solidFill>
                <a:cs typeface="+mn-cs"/>
              </a:rPr>
              <a:t>基本数据结构</a:t>
            </a:r>
            <a:r>
              <a:rPr lang="zh-CN" altLang="en-US" sz="3200" b="1" dirty="0" smtClean="0">
                <a:solidFill>
                  <a:srgbClr val="942124"/>
                </a:solidFill>
                <a:latin typeface="Monaco" charset="0"/>
                <a:ea typeface="Monaco" charset="0"/>
                <a:cs typeface="Monaco" charset="0"/>
              </a:rPr>
              <a:t> </a:t>
            </a:r>
            <a:r>
              <a:rPr lang="en-US" altLang="zh-CN" sz="3200" b="1" dirty="0" err="1" smtClean="0">
                <a:solidFill>
                  <a:srgbClr val="942124"/>
                </a:solidFill>
                <a:latin typeface="Monaco" charset="0"/>
                <a:ea typeface="Monaco" charset="0"/>
                <a:cs typeface="Monaco" charset="0"/>
              </a:rPr>
              <a:t>ndarray</a:t>
            </a:r>
            <a:endParaRPr lang="zh-CN" altLang="en-US" sz="3200" b="1" dirty="0">
              <a:solidFill>
                <a:srgbClr val="942124"/>
              </a:solidFill>
              <a:latin typeface="Monaco" charset="0"/>
              <a:ea typeface="Monaco" charset="0"/>
              <a:cs typeface="Monaco" charset="0"/>
            </a:endParaRPr>
          </a:p>
        </p:txBody>
      </p:sp>
      <p:sp>
        <p:nvSpPr>
          <p:cNvPr id="12" name="矩形 28"/>
          <p:cNvSpPr/>
          <p:nvPr/>
        </p:nvSpPr>
        <p:spPr>
          <a:xfrm>
            <a:off x="-18898" y="671163"/>
            <a:ext cx="510214"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pic>
        <p:nvPicPr>
          <p:cNvPr id="3" name="图片 2"/>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878971" y="2749472"/>
            <a:ext cx="7835900" cy="2705100"/>
          </a:xfrm>
          <a:prstGeom prst="rect">
            <a:avLst/>
          </a:prstGeom>
        </p:spPr>
      </p:pic>
      <p:pic>
        <p:nvPicPr>
          <p:cNvPr id="5" name="图片 4"/>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3704721" y="4502072"/>
            <a:ext cx="2184400" cy="1905000"/>
          </a:xfrm>
          <a:prstGeom prst="rect">
            <a:avLst/>
          </a:prstGeom>
        </p:spPr>
      </p:pic>
      <p:sp>
        <p:nvSpPr>
          <p:cNvPr id="2" name="日期占位符 1"/>
          <p:cNvSpPr>
            <a:spLocks noGrp="1"/>
          </p:cNvSpPr>
          <p:nvPr>
            <p:ph type="dt" sz="half" idx="10"/>
          </p:nvPr>
        </p:nvSpPr>
        <p:spPr/>
        <p:txBody>
          <a:bodyPr/>
          <a:lstStyle/>
          <a:p>
            <a:fld id="{AE5739B0-8151-46BF-B55B-F2E4FC11A20D}" type="datetime1">
              <a:rPr lang="zh-CN" altLang="en-US" smtClean="0"/>
              <a:pPr/>
              <a:t>2019/9/8</a:t>
            </a:fld>
            <a:endParaRPr lang="zh-CN" altLang="en-US"/>
          </a:p>
        </p:txBody>
      </p:sp>
      <p:sp>
        <p:nvSpPr>
          <p:cNvPr id="4" name="灯片编号占位符 3"/>
          <p:cNvSpPr>
            <a:spLocks noGrp="1"/>
          </p:cNvSpPr>
          <p:nvPr>
            <p:ph type="sldNum" sz="quarter" idx="12"/>
          </p:nvPr>
        </p:nvSpPr>
        <p:spPr/>
        <p:txBody>
          <a:bodyPr/>
          <a:lstStyle/>
          <a:p>
            <a:fld id="{370D8578-DDD4-487D-A316-C8E65CC577E1}" type="slidenum">
              <a:rPr lang="zh-CN" altLang="en-US" smtClean="0"/>
              <a:pPr/>
              <a:t>371</a:t>
            </a:fld>
            <a:endParaRPr lang="zh-CN" altLang="en-US"/>
          </a:p>
        </p:txBody>
      </p:sp>
    </p:spTree>
    <p:extLst>
      <p:ext uri="{BB962C8B-B14F-4D97-AF65-F5344CB8AC3E}">
        <p14:creationId xmlns:p14="http://schemas.microsoft.com/office/powerpoint/2010/main" xmlns="" val="874595117"/>
      </p:ext>
    </p:extLst>
  </p:cSld>
  <p:clrMapOvr>
    <a:masterClrMapping/>
  </p:clrMapOvr>
  <p:timing>
    <p:tnLst>
      <p:par>
        <p:cTn id="1" dur="indefinite" restart="never" nodeType="tmRoot"/>
      </p:par>
    </p:tnLst>
  </p:timing>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491316" y="1700808"/>
            <a:ext cx="11191170" cy="1200329"/>
          </a:xfrm>
          <a:prstGeom prst="rect">
            <a:avLst/>
          </a:prstGeom>
          <a:noFill/>
        </p:spPr>
        <p:txBody>
          <a:bodyPr wrap="square" rtlCol="0">
            <a:spAutoFit/>
          </a:bodyPr>
          <a:lstStyle/>
          <a:p>
            <a:pPr marL="342900" indent="-342900">
              <a:lnSpc>
                <a:spcPct val="150000"/>
              </a:lnSpc>
              <a:buClr>
                <a:schemeClr val="tx1"/>
              </a:buClr>
              <a:buFont typeface="Arial" charset="0"/>
              <a:buChar char="•"/>
            </a:pPr>
            <a:r>
              <a:rPr lang="zh-CN" altLang="en-US" sz="2400" dirty="0" smtClean="0">
                <a:solidFill>
                  <a:prstClr val="black"/>
                </a:solidFill>
                <a:latin typeface="微软雅黑 Light" panose="020B0502040204020203" pitchFamily="34" charset="-122"/>
                <a:ea typeface="微软雅黑 Light" panose="020B0502040204020203" pitchFamily="34" charset="-122"/>
              </a:rPr>
              <a:t>作为</a:t>
            </a:r>
            <a:r>
              <a:rPr lang="en-US" altLang="zh-CN" sz="2400" dirty="0" err="1" smtClean="0">
                <a:solidFill>
                  <a:prstClr val="black"/>
                </a:solidFill>
                <a:latin typeface="Monaco" charset="0"/>
                <a:ea typeface="Monaco" charset="0"/>
                <a:cs typeface="Monaco" charset="0"/>
              </a:rPr>
              <a:t>ndarray</a:t>
            </a:r>
            <a:r>
              <a:rPr lang="zh-CN" altLang="en-US" sz="2400" dirty="0" smtClean="0">
                <a:solidFill>
                  <a:prstClr val="black"/>
                </a:solidFill>
                <a:latin typeface="微软雅黑 Light" panose="020B0502040204020203" pitchFamily="34" charset="-122"/>
                <a:ea typeface="微软雅黑 Light" panose="020B0502040204020203" pitchFamily="34" charset="-122"/>
              </a:rPr>
              <a:t>对象里的数据有时并不是所需要的，那么可以</a:t>
            </a:r>
            <a:r>
              <a:rPr lang="zh-CN" altLang="en-US" sz="2400" dirty="0">
                <a:latin typeface="微软雅黑 Light" panose="020B0502040204020203" pitchFamily="34" charset="-122"/>
                <a:ea typeface="微软雅黑 Light" panose="020B0502040204020203" pitchFamily="34" charset="-122"/>
              </a:rPr>
              <a:t>使用</a:t>
            </a:r>
            <a:r>
              <a:rPr lang="en-US" altLang="zh-CN" sz="2400" dirty="0" err="1">
                <a:latin typeface="微软雅黑 Light" panose="020B0502040204020203" pitchFamily="34" charset="-122"/>
                <a:ea typeface="微软雅黑 Light" panose="020B0502040204020203" pitchFamily="34" charset="-122"/>
              </a:rPr>
              <a:t>ndarray</a:t>
            </a:r>
            <a:r>
              <a:rPr lang="zh-CN" altLang="en-US" sz="2400" dirty="0">
                <a:latin typeface="微软雅黑 Light" panose="020B0502040204020203" pitchFamily="34" charset="-122"/>
                <a:ea typeface="微软雅黑 Light" panose="020B0502040204020203" pitchFamily="34" charset="-122"/>
              </a:rPr>
              <a:t>对象</a:t>
            </a:r>
            <a:r>
              <a:rPr lang="zh-CN" altLang="en-US" sz="2400" dirty="0" smtClean="0">
                <a:latin typeface="微软雅黑 Light" panose="020B0502040204020203" pitchFamily="34" charset="-122"/>
                <a:ea typeface="微软雅黑 Light" panose="020B0502040204020203" pitchFamily="34" charset="-122"/>
              </a:rPr>
              <a:t>的</a:t>
            </a:r>
            <a:r>
              <a:rPr kumimoji="1" lang="en-US" altLang="zh-CN" sz="2400" dirty="0" err="1" smtClean="0">
                <a:latin typeface="Monaco" charset="0"/>
                <a:ea typeface="Monaco" charset="0"/>
                <a:cs typeface="Monaco" charset="0"/>
              </a:rPr>
              <a:t>astype</a:t>
            </a:r>
            <a:r>
              <a:rPr kumimoji="1" lang="en-US" altLang="zh-CN" sz="2400" dirty="0">
                <a:latin typeface="Monaco" charset="0"/>
                <a:ea typeface="Monaco" charset="0"/>
                <a:cs typeface="Monaco" charset="0"/>
              </a:rPr>
              <a:t>() </a:t>
            </a:r>
            <a:r>
              <a:rPr lang="zh-CN" altLang="en-US" sz="2400" dirty="0">
                <a:latin typeface="微软雅黑 Light" panose="020B0502040204020203" pitchFamily="34" charset="-122"/>
                <a:ea typeface="微软雅黑 Light" panose="020B0502040204020203" pitchFamily="34" charset="-122"/>
              </a:rPr>
              <a:t>方法</a:t>
            </a:r>
            <a:r>
              <a:rPr lang="zh-CN" altLang="en-US" sz="2400" dirty="0" smtClean="0">
                <a:solidFill>
                  <a:prstClr val="black"/>
                </a:solidFill>
                <a:latin typeface="微软雅黑 Light" panose="020B0502040204020203" pitchFamily="34" charset="-122"/>
                <a:ea typeface="微软雅黑 Light" panose="020B0502040204020203" pitchFamily="34" charset="-122"/>
              </a:rPr>
              <a:t>转为指定的数据类型</a:t>
            </a:r>
            <a:endParaRPr lang="zh-CN" altLang="en-US" sz="2400" dirty="0">
              <a:latin typeface="微软雅黑 Light" panose="020B0502040204020203" pitchFamily="34" charset="-122"/>
              <a:ea typeface="微软雅黑 Light" panose="020B0502040204020203" pitchFamily="34" charset="-122"/>
            </a:endParaRPr>
          </a:p>
        </p:txBody>
      </p:sp>
      <p:sp>
        <p:nvSpPr>
          <p:cNvPr id="11" name="标题 8"/>
          <p:cNvSpPr txBox="1">
            <a:spLocks/>
          </p:cNvSpPr>
          <p:nvPr/>
        </p:nvSpPr>
        <p:spPr>
          <a:xfrm>
            <a:off x="911424" y="579766"/>
            <a:ext cx="10515600" cy="7810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微软雅黑 Light" panose="020B0502040204020203" pitchFamily="34" charset="-122"/>
                <a:ea typeface="微软雅黑 Light" panose="020B0502040204020203" pitchFamily="34" charset="-122"/>
                <a:cs typeface="+mj-cs"/>
              </a:defRPr>
            </a:lvl1pPr>
          </a:lstStyle>
          <a:p>
            <a:r>
              <a:rPr lang="zh-CN" altLang="en-US" sz="3200" b="1" dirty="0" smtClean="0">
                <a:solidFill>
                  <a:srgbClr val="942124"/>
                </a:solidFill>
                <a:cs typeface="+mn-cs"/>
              </a:rPr>
              <a:t>基本数据结构 </a:t>
            </a:r>
            <a:r>
              <a:rPr lang="en-US" altLang="zh-CN" sz="3200" b="1" dirty="0" err="1" smtClean="0">
                <a:solidFill>
                  <a:srgbClr val="942124"/>
                </a:solidFill>
                <a:latin typeface="Monaco" charset="0"/>
                <a:ea typeface="Monaco" charset="0"/>
                <a:cs typeface="Monaco" charset="0"/>
              </a:rPr>
              <a:t>ndarray</a:t>
            </a:r>
            <a:endParaRPr lang="zh-CN" altLang="en-US" sz="3200" b="1" dirty="0">
              <a:solidFill>
                <a:srgbClr val="942124"/>
              </a:solidFill>
              <a:latin typeface="Monaco" charset="0"/>
              <a:ea typeface="Monaco" charset="0"/>
              <a:cs typeface="Monaco" charset="0"/>
            </a:endParaRPr>
          </a:p>
        </p:txBody>
      </p:sp>
      <p:sp>
        <p:nvSpPr>
          <p:cNvPr id="13" name="矩形 28"/>
          <p:cNvSpPr/>
          <p:nvPr/>
        </p:nvSpPr>
        <p:spPr>
          <a:xfrm>
            <a:off x="-18898" y="671163"/>
            <a:ext cx="510214"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pic>
        <p:nvPicPr>
          <p:cNvPr id="2" name="图片 1"/>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931785" y="3099040"/>
            <a:ext cx="8936169" cy="2778232"/>
          </a:xfrm>
          <a:prstGeom prst="rect">
            <a:avLst/>
          </a:prstGeom>
        </p:spPr>
      </p:pic>
      <p:sp>
        <p:nvSpPr>
          <p:cNvPr id="17" name="Freeform 37"/>
          <p:cNvSpPr>
            <a:spLocks noChangeArrowheads="1"/>
          </p:cNvSpPr>
          <p:nvPr/>
        </p:nvSpPr>
        <p:spPr bwMode="auto">
          <a:xfrm>
            <a:off x="4382527" y="5523655"/>
            <a:ext cx="324000" cy="324000"/>
          </a:xfrm>
          <a:custGeom>
            <a:avLst/>
            <a:gdLst>
              <a:gd name="T0" fmla="*/ 38763987 w 602"/>
              <a:gd name="T1" fmla="*/ 78442719 h 602"/>
              <a:gd name="T2" fmla="*/ 38763987 w 602"/>
              <a:gd name="T3" fmla="*/ 78442719 h 602"/>
              <a:gd name="T4" fmla="*/ 0 w 602"/>
              <a:gd name="T5" fmla="*/ 38764526 h 602"/>
              <a:gd name="T6" fmla="*/ 38763987 w 602"/>
              <a:gd name="T7" fmla="*/ 0 h 602"/>
              <a:gd name="T8" fmla="*/ 78441997 w 602"/>
              <a:gd name="T9" fmla="*/ 38764526 h 602"/>
              <a:gd name="T10" fmla="*/ 38763987 w 602"/>
              <a:gd name="T11" fmla="*/ 78442719 h 602"/>
              <a:gd name="T12" fmla="*/ 38763987 w 602"/>
              <a:gd name="T13" fmla="*/ 7439751 h 602"/>
              <a:gd name="T14" fmla="*/ 38763987 w 602"/>
              <a:gd name="T15" fmla="*/ 7439751 h 602"/>
              <a:gd name="T16" fmla="*/ 7439717 w 602"/>
              <a:gd name="T17" fmla="*/ 38764526 h 602"/>
              <a:gd name="T18" fmla="*/ 38763987 w 602"/>
              <a:gd name="T19" fmla="*/ 71002968 h 602"/>
              <a:gd name="T20" fmla="*/ 71002280 w 602"/>
              <a:gd name="T21" fmla="*/ 38764526 h 602"/>
              <a:gd name="T22" fmla="*/ 38763987 w 602"/>
              <a:gd name="T23" fmla="*/ 7439751 h 60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602" h="602">
                <a:moveTo>
                  <a:pt x="297" y="601"/>
                </a:moveTo>
                <a:lnTo>
                  <a:pt x="297" y="601"/>
                </a:lnTo>
                <a:cubicBezTo>
                  <a:pt x="134" y="601"/>
                  <a:pt x="0" y="467"/>
                  <a:pt x="0" y="297"/>
                </a:cubicBezTo>
                <a:cubicBezTo>
                  <a:pt x="0" y="135"/>
                  <a:pt x="134" y="0"/>
                  <a:pt x="297" y="0"/>
                </a:cubicBezTo>
                <a:cubicBezTo>
                  <a:pt x="466" y="0"/>
                  <a:pt x="601" y="135"/>
                  <a:pt x="601" y="297"/>
                </a:cubicBezTo>
                <a:cubicBezTo>
                  <a:pt x="601" y="467"/>
                  <a:pt x="466" y="601"/>
                  <a:pt x="297" y="601"/>
                </a:cubicBezTo>
                <a:close/>
                <a:moveTo>
                  <a:pt x="297" y="57"/>
                </a:moveTo>
                <a:lnTo>
                  <a:pt x="297" y="57"/>
                </a:lnTo>
                <a:cubicBezTo>
                  <a:pt x="163" y="57"/>
                  <a:pt x="57" y="163"/>
                  <a:pt x="57" y="297"/>
                </a:cubicBezTo>
                <a:cubicBezTo>
                  <a:pt x="57" y="431"/>
                  <a:pt x="163" y="544"/>
                  <a:pt x="297" y="544"/>
                </a:cubicBezTo>
                <a:cubicBezTo>
                  <a:pt x="431" y="544"/>
                  <a:pt x="544" y="431"/>
                  <a:pt x="544" y="297"/>
                </a:cubicBezTo>
                <a:cubicBezTo>
                  <a:pt x="544" y="163"/>
                  <a:pt x="431" y="57"/>
                  <a:pt x="297" y="57"/>
                </a:cubicBezTo>
                <a:close/>
              </a:path>
            </a:pathLst>
          </a:custGeom>
          <a:solidFill>
            <a:srgbClr val="942124"/>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19" name="TextBox 4"/>
          <p:cNvSpPr txBox="1"/>
          <p:nvPr/>
        </p:nvSpPr>
        <p:spPr>
          <a:xfrm>
            <a:off x="4922551" y="5415607"/>
            <a:ext cx="6618287" cy="461665"/>
          </a:xfrm>
          <a:prstGeom prst="rect">
            <a:avLst/>
          </a:prstGeom>
          <a:noFill/>
        </p:spPr>
        <p:txBody>
          <a:bodyPr wrap="none" rtlCol="0">
            <a:spAutoFit/>
          </a:bodyPr>
          <a:lstStyle/>
          <a:p>
            <a:r>
              <a:rPr lang="en-US" altLang="zh-CN" sz="2400" dirty="0">
                <a:latin typeface="微软雅黑 Light" panose="020B0502040204020203" pitchFamily="34" charset="-122"/>
                <a:ea typeface="微软雅黑 Light" panose="020B0502040204020203" pitchFamily="34" charset="-122"/>
                <a:hlinkClick r:id="rId4"/>
              </a:rPr>
              <a:t>http://</a:t>
            </a:r>
            <a:r>
              <a:rPr lang="en-US" altLang="zh-CN" sz="2400" dirty="0" smtClean="0">
                <a:latin typeface="微软雅黑 Light" panose="020B0502040204020203" pitchFamily="34" charset="-122"/>
                <a:ea typeface="微软雅黑 Light" panose="020B0502040204020203" pitchFamily="34" charset="-122"/>
                <a:hlinkClick r:id="rId4"/>
              </a:rPr>
              <a:t>hackdata.cn/learn/course/2/lecture/132/</a:t>
            </a:r>
            <a:endParaRPr lang="zh-CN" altLang="en-US" sz="2400" dirty="0">
              <a:latin typeface="Monaco" charset="0"/>
              <a:ea typeface="Monaco" charset="0"/>
              <a:cs typeface="Monaco" charset="0"/>
            </a:endParaRPr>
          </a:p>
        </p:txBody>
      </p:sp>
      <p:sp>
        <p:nvSpPr>
          <p:cNvPr id="3" name="日期占位符 2"/>
          <p:cNvSpPr>
            <a:spLocks noGrp="1"/>
          </p:cNvSpPr>
          <p:nvPr>
            <p:ph type="dt" sz="half" idx="10"/>
          </p:nvPr>
        </p:nvSpPr>
        <p:spPr/>
        <p:txBody>
          <a:bodyPr/>
          <a:lstStyle/>
          <a:p>
            <a:fld id="{C328B551-7FA7-4651-B81A-D8DEB4CA368C}" type="datetime1">
              <a:rPr lang="zh-CN" altLang="en-US" smtClean="0"/>
              <a:pPr/>
              <a:t>2019/9/8</a:t>
            </a:fld>
            <a:endParaRPr lang="zh-CN" altLang="en-US"/>
          </a:p>
        </p:txBody>
      </p:sp>
      <p:sp>
        <p:nvSpPr>
          <p:cNvPr id="4" name="灯片编号占位符 3"/>
          <p:cNvSpPr>
            <a:spLocks noGrp="1"/>
          </p:cNvSpPr>
          <p:nvPr>
            <p:ph type="sldNum" sz="quarter" idx="12"/>
          </p:nvPr>
        </p:nvSpPr>
        <p:spPr/>
        <p:txBody>
          <a:bodyPr/>
          <a:lstStyle/>
          <a:p>
            <a:fld id="{370D8578-DDD4-487D-A316-C8E65CC577E1}" type="slidenum">
              <a:rPr lang="zh-CN" altLang="en-US" smtClean="0"/>
              <a:pPr/>
              <a:t>372</a:t>
            </a:fld>
            <a:endParaRPr lang="zh-CN" altLang="en-US"/>
          </a:p>
        </p:txBody>
      </p:sp>
    </p:spTree>
    <p:extLst>
      <p:ext uri="{BB962C8B-B14F-4D97-AF65-F5344CB8AC3E}">
        <p14:creationId xmlns:p14="http://schemas.microsoft.com/office/powerpoint/2010/main" xmlns="" val="367193466"/>
      </p:ext>
    </p:extLst>
  </p:cSld>
  <p:clrMapOvr>
    <a:masterClrMapping/>
  </p:clrMapOvr>
  <p:timing>
    <p:tnLst>
      <p:par>
        <p:cTn id="1" dur="indefinite" restart="never" nodeType="tmRoot"/>
      </p:par>
    </p:tnLst>
  </p:timing>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491316" y="1556792"/>
            <a:ext cx="9933666" cy="2308324"/>
          </a:xfrm>
          <a:prstGeom prst="rect">
            <a:avLst/>
          </a:prstGeom>
          <a:noFill/>
        </p:spPr>
        <p:txBody>
          <a:bodyPr wrap="square" rtlCol="0">
            <a:spAutoFit/>
          </a:bodyPr>
          <a:lstStyle/>
          <a:p>
            <a:pPr marL="342900" indent="-342900">
              <a:lnSpc>
                <a:spcPct val="150000"/>
              </a:lnSpc>
              <a:buClr>
                <a:schemeClr val="tx1"/>
              </a:buClr>
              <a:buFont typeface="Arial" charset="0"/>
              <a:buChar char="•"/>
            </a:pPr>
            <a:r>
              <a:rPr lang="zh-CN" altLang="en-US" sz="2400" dirty="0" smtClean="0">
                <a:solidFill>
                  <a:prstClr val="black"/>
                </a:solidFill>
                <a:latin typeface="微软雅黑 Light" panose="020B0502040204020203" pitchFamily="34" charset="-122"/>
                <a:ea typeface="微软雅黑 Light" panose="020B0502040204020203" pitchFamily="34" charset="-122"/>
              </a:rPr>
              <a:t>将数据转为</a:t>
            </a:r>
            <a:r>
              <a:rPr lang="en-US" altLang="zh-CN" sz="2400" dirty="0" err="1" smtClean="0">
                <a:solidFill>
                  <a:prstClr val="black"/>
                </a:solidFill>
                <a:latin typeface="Monaco" charset="0"/>
                <a:ea typeface="Monaco" charset="0"/>
                <a:cs typeface="Monaco" charset="0"/>
              </a:rPr>
              <a:t>ndarray</a:t>
            </a:r>
            <a:r>
              <a:rPr lang="zh-CN" altLang="en-US" sz="2400" dirty="0" smtClean="0">
                <a:solidFill>
                  <a:prstClr val="black"/>
                </a:solidFill>
                <a:latin typeface="微软雅黑 Light" panose="020B0502040204020203" pitchFamily="34" charset="-122"/>
                <a:ea typeface="微软雅黑 Light" panose="020B0502040204020203" pitchFamily="34" charset="-122"/>
              </a:rPr>
              <a:t>对象后，会需要按某种方式来抽取数据</a:t>
            </a:r>
            <a:endParaRPr lang="en-US" altLang="zh-CN" sz="2400" dirty="0" smtClean="0">
              <a:solidFill>
                <a:prstClr val="black"/>
              </a:solidFill>
              <a:latin typeface="微软雅黑 Light" panose="020B0502040204020203" pitchFamily="34" charset="-122"/>
              <a:ea typeface="微软雅黑 Light" panose="020B0502040204020203" pitchFamily="34" charset="-122"/>
            </a:endParaRPr>
          </a:p>
          <a:p>
            <a:pPr marL="342900" indent="-342900">
              <a:lnSpc>
                <a:spcPct val="150000"/>
              </a:lnSpc>
              <a:buClr>
                <a:schemeClr val="tx1"/>
              </a:buClr>
              <a:buFont typeface="Arial" charset="0"/>
              <a:buChar char="•"/>
            </a:pPr>
            <a:r>
              <a:rPr lang="en-US" altLang="zh-CN" sz="2400" dirty="0" err="1" smtClean="0">
                <a:solidFill>
                  <a:prstClr val="black"/>
                </a:solidFill>
                <a:latin typeface="Monaco" charset="0"/>
                <a:ea typeface="Monaco" charset="0"/>
                <a:cs typeface="Monaco" charset="0"/>
              </a:rPr>
              <a:t>ndarray</a:t>
            </a:r>
            <a:r>
              <a:rPr lang="zh-CN" altLang="en-US" sz="2400" dirty="0" smtClean="0">
                <a:solidFill>
                  <a:prstClr val="black"/>
                </a:solidFill>
                <a:latin typeface="微软雅黑 Light" panose="020B0502040204020203" pitchFamily="34" charset="-122"/>
                <a:ea typeface="微软雅黑 Light" panose="020B0502040204020203" pitchFamily="34" charset="-122"/>
              </a:rPr>
              <a:t>对象提供了两种索引方式：</a:t>
            </a:r>
            <a:endParaRPr lang="en-US" altLang="zh-CN" sz="2400" dirty="0" smtClean="0">
              <a:solidFill>
                <a:prstClr val="black"/>
              </a:solidFill>
              <a:latin typeface="微软雅黑 Light" panose="020B0502040204020203" pitchFamily="34" charset="-122"/>
              <a:ea typeface="微软雅黑 Light" panose="020B0502040204020203" pitchFamily="34" charset="-122"/>
            </a:endParaRPr>
          </a:p>
          <a:p>
            <a:pPr marL="800100" lvl="1" indent="-342900">
              <a:lnSpc>
                <a:spcPct val="150000"/>
              </a:lnSpc>
              <a:buClr>
                <a:schemeClr val="tx1"/>
              </a:buClr>
              <a:buFont typeface="Arial" charset="0"/>
              <a:buChar char="•"/>
            </a:pPr>
            <a:r>
              <a:rPr lang="zh-CN" altLang="en-US" sz="2400" dirty="0" smtClean="0">
                <a:solidFill>
                  <a:prstClr val="black"/>
                </a:solidFill>
                <a:latin typeface="微软雅黑 Light" panose="020B0502040204020203" pitchFamily="34" charset="-122"/>
                <a:ea typeface="微软雅黑 Light" panose="020B0502040204020203" pitchFamily="34" charset="-122"/>
              </a:rPr>
              <a:t>切片索引：</a:t>
            </a:r>
            <a:r>
              <a:rPr lang="zh-CN" altLang="en-US" sz="2400" dirty="0">
                <a:solidFill>
                  <a:prstClr val="black"/>
                </a:solidFill>
                <a:latin typeface="微软雅黑 Light" panose="020B0502040204020203" pitchFamily="34" charset="-122"/>
                <a:ea typeface="微软雅黑 Light" panose="020B0502040204020203" pitchFamily="34" charset="-122"/>
              </a:rPr>
              <a:t>切片索引和对列表</a:t>
            </a:r>
            <a:r>
              <a:rPr lang="en-US" altLang="zh-CN" sz="2400" dirty="0">
                <a:solidFill>
                  <a:prstClr val="black"/>
                </a:solidFill>
                <a:latin typeface="Monaco" charset="0"/>
                <a:ea typeface="Monaco" charset="0"/>
                <a:cs typeface="Monaco" charset="0"/>
              </a:rPr>
              <a:t>list</a:t>
            </a:r>
            <a:r>
              <a:rPr lang="zh-CN" altLang="en-US" sz="2400" dirty="0">
                <a:solidFill>
                  <a:prstClr val="black"/>
                </a:solidFill>
                <a:latin typeface="微软雅黑 Light" panose="020B0502040204020203" pitchFamily="34" charset="-122"/>
                <a:ea typeface="微软雅黑 Light" panose="020B0502040204020203" pitchFamily="34" charset="-122"/>
              </a:rPr>
              <a:t>的切片索引相似，不过由原本的一维切片变为</a:t>
            </a:r>
            <a:r>
              <a:rPr lang="zh-CN" altLang="en-US" sz="2400" dirty="0" smtClean="0">
                <a:solidFill>
                  <a:prstClr val="black"/>
                </a:solidFill>
                <a:latin typeface="微软雅黑 Light" panose="020B0502040204020203" pitchFamily="34" charset="-122"/>
                <a:ea typeface="微软雅黑 Light" panose="020B0502040204020203" pitchFamily="34" charset="-122"/>
              </a:rPr>
              <a:t>多维</a:t>
            </a:r>
            <a:endParaRPr lang="en-US" altLang="zh-CN" sz="2400" dirty="0">
              <a:solidFill>
                <a:schemeClr val="bg2">
                  <a:lumMod val="75000"/>
                </a:schemeClr>
              </a:solidFill>
              <a:latin typeface="微软雅黑 Light" panose="020B0502040204020203" pitchFamily="34" charset="-122"/>
              <a:ea typeface="微软雅黑 Light" panose="020B0502040204020203" pitchFamily="34" charset="-122"/>
            </a:endParaRPr>
          </a:p>
        </p:txBody>
      </p:sp>
      <p:sp>
        <p:nvSpPr>
          <p:cNvPr id="9" name="标题 8"/>
          <p:cNvSpPr txBox="1">
            <a:spLocks/>
          </p:cNvSpPr>
          <p:nvPr/>
        </p:nvSpPr>
        <p:spPr>
          <a:xfrm>
            <a:off x="911424" y="579766"/>
            <a:ext cx="10515600" cy="7810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微软雅黑 Light" panose="020B0502040204020203" pitchFamily="34" charset="-122"/>
                <a:ea typeface="微软雅黑 Light" panose="020B0502040204020203" pitchFamily="34" charset="-122"/>
                <a:cs typeface="+mj-cs"/>
              </a:defRPr>
            </a:lvl1pPr>
          </a:lstStyle>
          <a:p>
            <a:r>
              <a:rPr lang="en-US" altLang="zh-CN" sz="3200" b="1" dirty="0" err="1" smtClean="0">
                <a:solidFill>
                  <a:srgbClr val="942124"/>
                </a:solidFill>
                <a:latin typeface="Monaco" charset="0"/>
                <a:ea typeface="Monaco" charset="0"/>
                <a:cs typeface="Monaco" charset="0"/>
              </a:rPr>
              <a:t>ndarray</a:t>
            </a:r>
            <a:r>
              <a:rPr lang="zh-CN" altLang="en-US" sz="3200" b="1" dirty="0" smtClean="0">
                <a:solidFill>
                  <a:srgbClr val="942124"/>
                </a:solidFill>
                <a:cs typeface="+mn-cs"/>
              </a:rPr>
              <a:t>相关操作：索引</a:t>
            </a:r>
            <a:endParaRPr lang="zh-CN" altLang="en-US" sz="3200" b="1" dirty="0">
              <a:solidFill>
                <a:srgbClr val="942124"/>
              </a:solidFill>
              <a:cs typeface="+mn-cs"/>
            </a:endParaRPr>
          </a:p>
        </p:txBody>
      </p:sp>
      <p:sp>
        <p:nvSpPr>
          <p:cNvPr id="11" name="矩形 28"/>
          <p:cNvSpPr/>
          <p:nvPr/>
        </p:nvSpPr>
        <p:spPr>
          <a:xfrm>
            <a:off x="-18898" y="671163"/>
            <a:ext cx="510214"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pic>
        <p:nvPicPr>
          <p:cNvPr id="2" name="图片 1"/>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314524" y="3865116"/>
            <a:ext cx="5854700" cy="2501900"/>
          </a:xfrm>
          <a:prstGeom prst="rect">
            <a:avLst/>
          </a:prstGeom>
        </p:spPr>
      </p:pic>
      <p:pic>
        <p:nvPicPr>
          <p:cNvPr id="3" name="图片 2"/>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6133263" y="3843133"/>
            <a:ext cx="5867400" cy="1498600"/>
          </a:xfrm>
          <a:prstGeom prst="rect">
            <a:avLst/>
          </a:prstGeom>
        </p:spPr>
      </p:pic>
      <p:sp>
        <p:nvSpPr>
          <p:cNvPr id="4" name="日期占位符 3"/>
          <p:cNvSpPr>
            <a:spLocks noGrp="1"/>
          </p:cNvSpPr>
          <p:nvPr>
            <p:ph type="dt" sz="half" idx="10"/>
          </p:nvPr>
        </p:nvSpPr>
        <p:spPr/>
        <p:txBody>
          <a:bodyPr/>
          <a:lstStyle/>
          <a:p>
            <a:fld id="{2DFE3DDC-467B-483D-A126-C6C90231DBBA}" type="datetime1">
              <a:rPr lang="zh-CN" altLang="en-US" smtClean="0"/>
              <a:pPr/>
              <a:t>2019/9/8</a:t>
            </a:fld>
            <a:endParaRPr lang="zh-CN" altLang="en-US"/>
          </a:p>
        </p:txBody>
      </p:sp>
      <p:sp>
        <p:nvSpPr>
          <p:cNvPr id="5" name="灯片编号占位符 4"/>
          <p:cNvSpPr>
            <a:spLocks noGrp="1"/>
          </p:cNvSpPr>
          <p:nvPr>
            <p:ph type="sldNum" sz="quarter" idx="12"/>
          </p:nvPr>
        </p:nvSpPr>
        <p:spPr/>
        <p:txBody>
          <a:bodyPr/>
          <a:lstStyle/>
          <a:p>
            <a:fld id="{370D8578-DDD4-487D-A316-C8E65CC577E1}" type="slidenum">
              <a:rPr lang="zh-CN" altLang="en-US" smtClean="0"/>
              <a:pPr/>
              <a:t>373</a:t>
            </a:fld>
            <a:endParaRPr lang="zh-CN" altLang="en-US"/>
          </a:p>
        </p:txBody>
      </p:sp>
    </p:spTree>
    <p:extLst>
      <p:ext uri="{BB962C8B-B14F-4D97-AF65-F5344CB8AC3E}">
        <p14:creationId xmlns:p14="http://schemas.microsoft.com/office/powerpoint/2010/main" xmlns="" val="396942979"/>
      </p:ext>
    </p:extLst>
  </p:cSld>
  <p:clrMapOvr>
    <a:masterClrMapping/>
  </p:clrMapOvr>
  <p:timing>
    <p:tnLst>
      <p:par>
        <p:cTn id="1" dur="indefinite" restart="never" nodeType="tmRoot"/>
      </p:par>
    </p:tnLst>
  </p:timing>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28"/>
          <p:cNvSpPr/>
          <p:nvPr/>
        </p:nvSpPr>
        <p:spPr>
          <a:xfrm>
            <a:off x="-18898" y="671163"/>
            <a:ext cx="510214"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
        <p:nvSpPr>
          <p:cNvPr id="15" name="矩形 4"/>
          <p:cNvSpPr/>
          <p:nvPr/>
        </p:nvSpPr>
        <p:spPr>
          <a:xfrm>
            <a:off x="479375" y="674237"/>
            <a:ext cx="2520281" cy="595228"/>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6" name="文本框 5"/>
          <p:cNvSpPr txBox="1"/>
          <p:nvPr/>
        </p:nvSpPr>
        <p:spPr>
          <a:xfrm>
            <a:off x="953786" y="709485"/>
            <a:ext cx="3414022" cy="523220"/>
          </a:xfrm>
          <a:prstGeom prst="rect">
            <a:avLst/>
          </a:prstGeom>
          <a:noFill/>
        </p:spPr>
        <p:txBody>
          <a:bodyPr wrap="square" rtlCol="0">
            <a:spAutoFit/>
          </a:bodyPr>
          <a:lstStyle/>
          <a:p>
            <a:r>
              <a:rPr lang="zh-CN" altLang="en-US" sz="2800" dirty="0" smtClean="0">
                <a:solidFill>
                  <a:prstClr val="white"/>
                </a:solidFill>
                <a:latin typeface="微软雅黑 Light" panose="020B0502040204020203" pitchFamily="34" charset="-122"/>
                <a:ea typeface="微软雅黑 Light" panose="020B0502040204020203" pitchFamily="34" charset="-122"/>
              </a:rPr>
              <a:t>切片索引</a:t>
            </a:r>
            <a:endParaRPr lang="zh-CN" altLang="en-US" sz="2800" dirty="0">
              <a:solidFill>
                <a:prstClr val="white"/>
              </a:solidFill>
              <a:latin typeface="微软雅黑 Light" panose="020B0502040204020203" pitchFamily="34" charset="-122"/>
              <a:ea typeface="微软雅黑 Light" panose="020B0502040204020203" pitchFamily="34" charset="-122"/>
            </a:endParaRPr>
          </a:p>
        </p:txBody>
      </p:sp>
      <p:sp>
        <p:nvSpPr>
          <p:cNvPr id="12" name="Freeform 81"/>
          <p:cNvSpPr>
            <a:spLocks noChangeArrowheads="1"/>
          </p:cNvSpPr>
          <p:nvPr/>
        </p:nvSpPr>
        <p:spPr bwMode="auto">
          <a:xfrm>
            <a:off x="86239" y="826314"/>
            <a:ext cx="288000" cy="288000"/>
          </a:xfrm>
          <a:custGeom>
            <a:avLst/>
            <a:gdLst>
              <a:gd name="T0" fmla="*/ 39678193 w 602"/>
              <a:gd name="T1" fmla="*/ 78442719 h 602"/>
              <a:gd name="T2" fmla="*/ 39678193 w 602"/>
              <a:gd name="T3" fmla="*/ 78442719 h 602"/>
              <a:gd name="T4" fmla="*/ 0 w 602"/>
              <a:gd name="T5" fmla="*/ 38764526 h 602"/>
              <a:gd name="T6" fmla="*/ 39678193 w 602"/>
              <a:gd name="T7" fmla="*/ 0 h 602"/>
              <a:gd name="T8" fmla="*/ 78442719 w 602"/>
              <a:gd name="T9" fmla="*/ 38764526 h 602"/>
              <a:gd name="T10" fmla="*/ 39678193 w 602"/>
              <a:gd name="T11" fmla="*/ 78442719 h 602"/>
              <a:gd name="T12" fmla="*/ 7439751 w 602"/>
              <a:gd name="T13" fmla="*/ 38764526 h 602"/>
              <a:gd name="T14" fmla="*/ 7439751 w 602"/>
              <a:gd name="T15" fmla="*/ 38764526 h 602"/>
              <a:gd name="T16" fmla="*/ 39678193 w 602"/>
              <a:gd name="T17" fmla="*/ 71002968 h 602"/>
              <a:gd name="T18" fmla="*/ 61866665 w 602"/>
              <a:gd name="T19" fmla="*/ 61735884 h 602"/>
              <a:gd name="T20" fmla="*/ 39678193 w 602"/>
              <a:gd name="T21" fmla="*/ 38764526 h 602"/>
              <a:gd name="T22" fmla="*/ 39678193 w 602"/>
              <a:gd name="T23" fmla="*/ 7308970 h 602"/>
              <a:gd name="T24" fmla="*/ 7439751 w 602"/>
              <a:gd name="T25" fmla="*/ 38764526 h 60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602" h="602">
                <a:moveTo>
                  <a:pt x="304" y="601"/>
                </a:moveTo>
                <a:lnTo>
                  <a:pt x="304" y="601"/>
                </a:lnTo>
                <a:cubicBezTo>
                  <a:pt x="135" y="601"/>
                  <a:pt x="0" y="466"/>
                  <a:pt x="0" y="297"/>
                </a:cubicBezTo>
                <a:cubicBezTo>
                  <a:pt x="0" y="134"/>
                  <a:pt x="135" y="0"/>
                  <a:pt x="304" y="0"/>
                </a:cubicBezTo>
                <a:cubicBezTo>
                  <a:pt x="467" y="0"/>
                  <a:pt x="601" y="134"/>
                  <a:pt x="601" y="297"/>
                </a:cubicBezTo>
                <a:cubicBezTo>
                  <a:pt x="601" y="466"/>
                  <a:pt x="467" y="601"/>
                  <a:pt x="304" y="601"/>
                </a:cubicBezTo>
                <a:close/>
                <a:moveTo>
                  <a:pt x="57" y="297"/>
                </a:moveTo>
                <a:lnTo>
                  <a:pt x="57" y="297"/>
                </a:lnTo>
                <a:cubicBezTo>
                  <a:pt x="57" y="431"/>
                  <a:pt x="170" y="544"/>
                  <a:pt x="304" y="544"/>
                </a:cubicBezTo>
                <a:cubicBezTo>
                  <a:pt x="368" y="544"/>
                  <a:pt x="431" y="516"/>
                  <a:pt x="474" y="473"/>
                </a:cubicBezTo>
                <a:cubicBezTo>
                  <a:pt x="304" y="297"/>
                  <a:pt x="304" y="297"/>
                  <a:pt x="304" y="297"/>
                </a:cubicBezTo>
                <a:cubicBezTo>
                  <a:pt x="304" y="56"/>
                  <a:pt x="304" y="56"/>
                  <a:pt x="304" y="56"/>
                </a:cubicBezTo>
                <a:cubicBezTo>
                  <a:pt x="170" y="56"/>
                  <a:pt x="57" y="162"/>
                  <a:pt x="57" y="297"/>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solidFill>
                <a:prstClr val="black"/>
              </a:solidFill>
            </a:endParaRPr>
          </a:p>
        </p:txBody>
      </p:sp>
      <p:sp>
        <p:nvSpPr>
          <p:cNvPr id="4" name="文本框 3"/>
          <p:cNvSpPr txBox="1"/>
          <p:nvPr/>
        </p:nvSpPr>
        <p:spPr>
          <a:xfrm>
            <a:off x="896409" y="1763905"/>
            <a:ext cx="8100340" cy="2677656"/>
          </a:xfrm>
          <a:prstGeom prst="rect">
            <a:avLst/>
          </a:prstGeom>
          <a:noFill/>
        </p:spPr>
        <p:txBody>
          <a:bodyPr wrap="square" rtlCol="0">
            <a:spAutoFit/>
          </a:bodyPr>
          <a:lstStyle/>
          <a:p>
            <a:pPr marL="285750" indent="-285750">
              <a:buClr>
                <a:schemeClr val="tx1"/>
              </a:buClr>
              <a:buFont typeface="Arial" panose="020B0604020202020204" pitchFamily="34" charset="0"/>
              <a:buChar char="•"/>
            </a:pPr>
            <a:r>
              <a:rPr lang="zh-CN" altLang="en-US" sz="2400" dirty="0" smtClean="0">
                <a:solidFill>
                  <a:prstClr val="black"/>
                </a:solidFill>
                <a:latin typeface="微软雅黑 Light" panose="020B0502040204020203" pitchFamily="34" charset="-122"/>
                <a:ea typeface="微软雅黑 Light" panose="020B0502040204020203" pitchFamily="34" charset="-122"/>
              </a:rPr>
              <a:t>索引后还可以直接对应该位置重新赋值</a:t>
            </a:r>
            <a:endParaRPr lang="en-US" altLang="zh-CN" sz="2400" dirty="0" smtClean="0">
              <a:solidFill>
                <a:prstClr val="black"/>
              </a:solidFill>
              <a:latin typeface="微软雅黑 Light" panose="020B0502040204020203" pitchFamily="34" charset="-122"/>
              <a:ea typeface="微软雅黑 Light" panose="020B0502040204020203" pitchFamily="34" charset="-122"/>
            </a:endParaRPr>
          </a:p>
          <a:p>
            <a:pPr marL="285750" indent="-285750">
              <a:buClr>
                <a:schemeClr val="tx1"/>
              </a:buClr>
              <a:buFont typeface="Arial" panose="020B0604020202020204" pitchFamily="34" charset="0"/>
              <a:buChar char="•"/>
            </a:pPr>
            <a:endParaRPr lang="en-US" altLang="zh-CN" sz="2400" dirty="0">
              <a:solidFill>
                <a:prstClr val="black"/>
              </a:solidFill>
              <a:latin typeface="微软雅黑 Light" panose="020B0502040204020203" pitchFamily="34" charset="-122"/>
              <a:ea typeface="微软雅黑 Light" panose="020B0502040204020203" pitchFamily="34" charset="-122"/>
            </a:endParaRPr>
          </a:p>
          <a:p>
            <a:pPr marL="285750" indent="-285750">
              <a:buClr>
                <a:schemeClr val="tx1"/>
              </a:buClr>
              <a:buFont typeface="Arial" panose="020B0604020202020204" pitchFamily="34" charset="0"/>
              <a:buChar char="•"/>
            </a:pPr>
            <a:endParaRPr lang="en-US" altLang="zh-CN" sz="2400" dirty="0" smtClean="0">
              <a:solidFill>
                <a:prstClr val="black"/>
              </a:solidFill>
              <a:latin typeface="微软雅黑 Light" panose="020B0502040204020203" pitchFamily="34" charset="-122"/>
              <a:ea typeface="微软雅黑 Light" panose="020B0502040204020203" pitchFamily="34" charset="-122"/>
            </a:endParaRPr>
          </a:p>
          <a:p>
            <a:pPr marL="285750" indent="-285750">
              <a:buClr>
                <a:schemeClr val="tx1"/>
              </a:buClr>
              <a:buFont typeface="Arial" panose="020B0604020202020204" pitchFamily="34" charset="0"/>
              <a:buChar char="•"/>
            </a:pPr>
            <a:endParaRPr lang="en-US" altLang="zh-CN" sz="2400" dirty="0">
              <a:solidFill>
                <a:prstClr val="black"/>
              </a:solidFill>
              <a:latin typeface="微软雅黑 Light" panose="020B0502040204020203" pitchFamily="34" charset="-122"/>
              <a:ea typeface="微软雅黑 Light" panose="020B0502040204020203" pitchFamily="34" charset="-122"/>
            </a:endParaRPr>
          </a:p>
          <a:p>
            <a:pPr marL="285750" indent="-285750">
              <a:buClr>
                <a:schemeClr val="tx1"/>
              </a:buClr>
              <a:buFont typeface="Arial" panose="020B0604020202020204" pitchFamily="34" charset="0"/>
              <a:buChar char="•"/>
            </a:pPr>
            <a:endParaRPr lang="en-US" altLang="zh-CN" sz="2400" dirty="0" smtClean="0">
              <a:solidFill>
                <a:prstClr val="black"/>
              </a:solidFill>
              <a:latin typeface="微软雅黑 Light" panose="020B0502040204020203" pitchFamily="34" charset="-122"/>
              <a:ea typeface="微软雅黑 Light" panose="020B0502040204020203" pitchFamily="34" charset="-122"/>
            </a:endParaRPr>
          </a:p>
          <a:p>
            <a:pPr marL="285750" indent="-285750">
              <a:buClr>
                <a:schemeClr val="tx1"/>
              </a:buClr>
              <a:buFont typeface="Arial" panose="020B0604020202020204" pitchFamily="34" charset="0"/>
              <a:buChar char="•"/>
            </a:pPr>
            <a:endParaRPr lang="en-US" altLang="zh-CN" sz="2400" dirty="0">
              <a:solidFill>
                <a:prstClr val="black"/>
              </a:solidFill>
              <a:latin typeface="微软雅黑 Light" panose="020B0502040204020203" pitchFamily="34" charset="-122"/>
              <a:ea typeface="微软雅黑 Light" panose="020B0502040204020203" pitchFamily="34" charset="-122"/>
            </a:endParaRPr>
          </a:p>
          <a:p>
            <a:pPr marL="285750" indent="-285750">
              <a:buClr>
                <a:schemeClr val="tx1"/>
              </a:buClr>
              <a:buFont typeface="Arial" panose="020B0604020202020204" pitchFamily="34" charset="0"/>
              <a:buChar char="•"/>
            </a:pPr>
            <a:r>
              <a:rPr lang="zh-CN" altLang="en-US" sz="2400" dirty="0" smtClean="0">
                <a:solidFill>
                  <a:prstClr val="black"/>
                </a:solidFill>
                <a:latin typeface="微软雅黑 Light" panose="020B0502040204020203" pitchFamily="34" charset="-122"/>
                <a:ea typeface="微软雅黑 Light" panose="020B0502040204020203" pitchFamily="34" charset="-122"/>
              </a:rPr>
              <a:t>可通过</a:t>
            </a:r>
            <a:r>
              <a:rPr lang="en-US" altLang="zh-CN" sz="2400" dirty="0" smtClean="0">
                <a:solidFill>
                  <a:prstClr val="black"/>
                </a:solidFill>
                <a:latin typeface="Monaco" charset="0"/>
                <a:ea typeface="Monaco" charset="0"/>
                <a:cs typeface="Monaco" charset="0"/>
              </a:rPr>
              <a:t>shape</a:t>
            </a:r>
            <a:r>
              <a:rPr lang="zh-CN" altLang="en-US" sz="2400" dirty="0" smtClean="0">
                <a:solidFill>
                  <a:prstClr val="black"/>
                </a:solidFill>
                <a:latin typeface="Microsoft YaHei Light" charset="-122"/>
                <a:ea typeface="Microsoft YaHei Light" charset="-122"/>
                <a:cs typeface="Microsoft YaHei Light" charset="-122"/>
              </a:rPr>
              <a:t>属性得到数组的行数和列数</a:t>
            </a:r>
            <a:endParaRPr lang="zh-CN" altLang="en-US" sz="2400" dirty="0">
              <a:solidFill>
                <a:prstClr val="black"/>
              </a:solidFill>
              <a:latin typeface="Microsoft YaHei Light" charset="-122"/>
              <a:ea typeface="Microsoft YaHei Light" charset="-122"/>
              <a:cs typeface="Microsoft YaHei Light" charset="-122"/>
            </a:endParaRPr>
          </a:p>
        </p:txBody>
      </p:sp>
      <p:pic>
        <p:nvPicPr>
          <p:cNvPr id="5" name="图片 4"/>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1271464" y="4465995"/>
            <a:ext cx="6654090" cy="1491434"/>
          </a:xfrm>
          <a:prstGeom prst="rect">
            <a:avLst/>
          </a:prstGeom>
        </p:spPr>
      </p:pic>
      <p:pic>
        <p:nvPicPr>
          <p:cNvPr id="6" name="图片 5"/>
          <p:cNvPicPr>
            <a:picLocks noChangeAspect="1"/>
          </p:cNvPicPr>
          <p:nvPr/>
        </p:nvPicPr>
        <p:blipFill rotWithShape="1">
          <a:blip r:embed="rId4">
            <a:extLst>
              <a:ext uri="{28A0092B-C50C-407E-A947-70E740481C1C}">
                <a14:useLocalDpi xmlns:a14="http://schemas.microsoft.com/office/drawing/2010/main" xmlns="" val="0"/>
              </a:ext>
            </a:extLst>
          </a:blip>
          <a:srcRect b="6925"/>
          <a:stretch/>
        </p:blipFill>
        <p:spPr>
          <a:xfrm>
            <a:off x="1223832" y="2290365"/>
            <a:ext cx="5994400" cy="1713965"/>
          </a:xfrm>
          <a:prstGeom prst="rect">
            <a:avLst/>
          </a:prstGeom>
        </p:spPr>
      </p:pic>
      <p:sp>
        <p:nvSpPr>
          <p:cNvPr id="2" name="日期占位符 1"/>
          <p:cNvSpPr>
            <a:spLocks noGrp="1"/>
          </p:cNvSpPr>
          <p:nvPr>
            <p:ph type="dt" sz="half" idx="10"/>
          </p:nvPr>
        </p:nvSpPr>
        <p:spPr/>
        <p:txBody>
          <a:bodyPr/>
          <a:lstStyle/>
          <a:p>
            <a:fld id="{6A1C59CC-DE6E-4DB5-A679-AA0E823B667F}" type="datetime1">
              <a:rPr lang="zh-CN" altLang="en-US" smtClean="0"/>
              <a:pPr/>
              <a:t>2019/9/8</a:t>
            </a:fld>
            <a:endParaRPr lang="zh-CN" altLang="en-US"/>
          </a:p>
        </p:txBody>
      </p:sp>
      <p:sp>
        <p:nvSpPr>
          <p:cNvPr id="3" name="灯片编号占位符 2"/>
          <p:cNvSpPr>
            <a:spLocks noGrp="1"/>
          </p:cNvSpPr>
          <p:nvPr>
            <p:ph type="sldNum" sz="quarter" idx="12"/>
          </p:nvPr>
        </p:nvSpPr>
        <p:spPr/>
        <p:txBody>
          <a:bodyPr/>
          <a:lstStyle/>
          <a:p>
            <a:fld id="{370D8578-DDD4-487D-A316-C8E65CC577E1}" type="slidenum">
              <a:rPr lang="zh-CN" altLang="en-US" smtClean="0"/>
              <a:pPr/>
              <a:t>374</a:t>
            </a:fld>
            <a:endParaRPr lang="zh-CN" altLang="en-US"/>
          </a:p>
        </p:txBody>
      </p:sp>
    </p:spTree>
    <p:extLst>
      <p:ext uri="{BB962C8B-B14F-4D97-AF65-F5344CB8AC3E}">
        <p14:creationId xmlns:p14="http://schemas.microsoft.com/office/powerpoint/2010/main" xmlns="" val="1469817179"/>
      </p:ext>
    </p:extLst>
  </p:cSld>
  <p:clrMapOvr>
    <a:masterClrMapping/>
  </p:clrMapOvr>
  <p:timing>
    <p:tnLst>
      <p:par>
        <p:cTn id="1" dur="indefinite" restart="never" nodeType="tmRoot"/>
      </p:par>
    </p:tnLst>
  </p:timing>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28"/>
          <p:cNvSpPr/>
          <p:nvPr/>
        </p:nvSpPr>
        <p:spPr>
          <a:xfrm>
            <a:off x="-18898" y="671163"/>
            <a:ext cx="510214"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
        <p:nvSpPr>
          <p:cNvPr id="15" name="矩形 4"/>
          <p:cNvSpPr/>
          <p:nvPr/>
        </p:nvSpPr>
        <p:spPr>
          <a:xfrm>
            <a:off x="479375" y="674237"/>
            <a:ext cx="2520281" cy="595228"/>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6" name="文本框 5"/>
          <p:cNvSpPr txBox="1"/>
          <p:nvPr/>
        </p:nvSpPr>
        <p:spPr>
          <a:xfrm>
            <a:off x="953786" y="709485"/>
            <a:ext cx="3414022" cy="523220"/>
          </a:xfrm>
          <a:prstGeom prst="rect">
            <a:avLst/>
          </a:prstGeom>
          <a:noFill/>
        </p:spPr>
        <p:txBody>
          <a:bodyPr wrap="square" rtlCol="0">
            <a:spAutoFit/>
          </a:bodyPr>
          <a:lstStyle/>
          <a:p>
            <a:r>
              <a:rPr lang="zh-CN" altLang="en-US" sz="2800" dirty="0" smtClean="0">
                <a:solidFill>
                  <a:prstClr val="white"/>
                </a:solidFill>
                <a:latin typeface="微软雅黑 Light" panose="020B0502040204020203" pitchFamily="34" charset="-122"/>
                <a:ea typeface="微软雅黑 Light" panose="020B0502040204020203" pitchFamily="34" charset="-122"/>
              </a:rPr>
              <a:t>切片索引</a:t>
            </a:r>
            <a:endParaRPr lang="zh-CN" altLang="en-US" sz="2800" dirty="0">
              <a:solidFill>
                <a:prstClr val="white"/>
              </a:solidFill>
              <a:latin typeface="微软雅黑 Light" panose="020B0502040204020203" pitchFamily="34" charset="-122"/>
              <a:ea typeface="微软雅黑 Light" panose="020B0502040204020203" pitchFamily="34" charset="-122"/>
            </a:endParaRPr>
          </a:p>
        </p:txBody>
      </p:sp>
      <p:sp>
        <p:nvSpPr>
          <p:cNvPr id="12" name="Freeform 81"/>
          <p:cNvSpPr>
            <a:spLocks noChangeArrowheads="1"/>
          </p:cNvSpPr>
          <p:nvPr/>
        </p:nvSpPr>
        <p:spPr bwMode="auto">
          <a:xfrm>
            <a:off x="86239" y="826314"/>
            <a:ext cx="288000" cy="288000"/>
          </a:xfrm>
          <a:custGeom>
            <a:avLst/>
            <a:gdLst>
              <a:gd name="T0" fmla="*/ 39678193 w 602"/>
              <a:gd name="T1" fmla="*/ 78442719 h 602"/>
              <a:gd name="T2" fmla="*/ 39678193 w 602"/>
              <a:gd name="T3" fmla="*/ 78442719 h 602"/>
              <a:gd name="T4" fmla="*/ 0 w 602"/>
              <a:gd name="T5" fmla="*/ 38764526 h 602"/>
              <a:gd name="T6" fmla="*/ 39678193 w 602"/>
              <a:gd name="T7" fmla="*/ 0 h 602"/>
              <a:gd name="T8" fmla="*/ 78442719 w 602"/>
              <a:gd name="T9" fmla="*/ 38764526 h 602"/>
              <a:gd name="T10" fmla="*/ 39678193 w 602"/>
              <a:gd name="T11" fmla="*/ 78442719 h 602"/>
              <a:gd name="T12" fmla="*/ 7439751 w 602"/>
              <a:gd name="T13" fmla="*/ 38764526 h 602"/>
              <a:gd name="T14" fmla="*/ 7439751 w 602"/>
              <a:gd name="T15" fmla="*/ 38764526 h 602"/>
              <a:gd name="T16" fmla="*/ 39678193 w 602"/>
              <a:gd name="T17" fmla="*/ 71002968 h 602"/>
              <a:gd name="T18" fmla="*/ 61866665 w 602"/>
              <a:gd name="T19" fmla="*/ 61735884 h 602"/>
              <a:gd name="T20" fmla="*/ 39678193 w 602"/>
              <a:gd name="T21" fmla="*/ 38764526 h 602"/>
              <a:gd name="T22" fmla="*/ 39678193 w 602"/>
              <a:gd name="T23" fmla="*/ 7308970 h 602"/>
              <a:gd name="T24" fmla="*/ 7439751 w 602"/>
              <a:gd name="T25" fmla="*/ 38764526 h 60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602" h="602">
                <a:moveTo>
                  <a:pt x="304" y="601"/>
                </a:moveTo>
                <a:lnTo>
                  <a:pt x="304" y="601"/>
                </a:lnTo>
                <a:cubicBezTo>
                  <a:pt x="135" y="601"/>
                  <a:pt x="0" y="466"/>
                  <a:pt x="0" y="297"/>
                </a:cubicBezTo>
                <a:cubicBezTo>
                  <a:pt x="0" y="134"/>
                  <a:pt x="135" y="0"/>
                  <a:pt x="304" y="0"/>
                </a:cubicBezTo>
                <a:cubicBezTo>
                  <a:pt x="467" y="0"/>
                  <a:pt x="601" y="134"/>
                  <a:pt x="601" y="297"/>
                </a:cubicBezTo>
                <a:cubicBezTo>
                  <a:pt x="601" y="466"/>
                  <a:pt x="467" y="601"/>
                  <a:pt x="304" y="601"/>
                </a:cubicBezTo>
                <a:close/>
                <a:moveTo>
                  <a:pt x="57" y="297"/>
                </a:moveTo>
                <a:lnTo>
                  <a:pt x="57" y="297"/>
                </a:lnTo>
                <a:cubicBezTo>
                  <a:pt x="57" y="431"/>
                  <a:pt x="170" y="544"/>
                  <a:pt x="304" y="544"/>
                </a:cubicBezTo>
                <a:cubicBezTo>
                  <a:pt x="368" y="544"/>
                  <a:pt x="431" y="516"/>
                  <a:pt x="474" y="473"/>
                </a:cubicBezTo>
                <a:cubicBezTo>
                  <a:pt x="304" y="297"/>
                  <a:pt x="304" y="297"/>
                  <a:pt x="304" y="297"/>
                </a:cubicBezTo>
                <a:cubicBezTo>
                  <a:pt x="304" y="56"/>
                  <a:pt x="304" y="56"/>
                  <a:pt x="304" y="56"/>
                </a:cubicBezTo>
                <a:cubicBezTo>
                  <a:pt x="170" y="56"/>
                  <a:pt x="57" y="162"/>
                  <a:pt x="57" y="297"/>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solidFill>
                <a:prstClr val="black"/>
              </a:solidFill>
            </a:endParaRPr>
          </a:p>
        </p:txBody>
      </p:sp>
      <p:pic>
        <p:nvPicPr>
          <p:cNvPr id="3" name="图片 2"/>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1623802" y="1916832"/>
            <a:ext cx="7072188" cy="3422838"/>
          </a:xfrm>
          <a:prstGeom prst="rect">
            <a:avLst/>
          </a:prstGeom>
        </p:spPr>
      </p:pic>
      <p:sp>
        <p:nvSpPr>
          <p:cNvPr id="2" name="日期占位符 1"/>
          <p:cNvSpPr>
            <a:spLocks noGrp="1"/>
          </p:cNvSpPr>
          <p:nvPr>
            <p:ph type="dt" sz="half" idx="10"/>
          </p:nvPr>
        </p:nvSpPr>
        <p:spPr/>
        <p:txBody>
          <a:bodyPr/>
          <a:lstStyle/>
          <a:p>
            <a:fld id="{4F9B9EBC-F035-4D66-A2BA-7D28D29FC7BF}" type="datetime1">
              <a:rPr lang="zh-CN" altLang="en-US" smtClean="0"/>
              <a:pPr/>
              <a:t>2019/9/8</a:t>
            </a:fld>
            <a:endParaRPr lang="zh-CN" altLang="en-US"/>
          </a:p>
        </p:txBody>
      </p:sp>
      <p:sp>
        <p:nvSpPr>
          <p:cNvPr id="4" name="灯片编号占位符 3"/>
          <p:cNvSpPr>
            <a:spLocks noGrp="1"/>
          </p:cNvSpPr>
          <p:nvPr>
            <p:ph type="sldNum" sz="quarter" idx="12"/>
          </p:nvPr>
        </p:nvSpPr>
        <p:spPr/>
        <p:txBody>
          <a:bodyPr/>
          <a:lstStyle/>
          <a:p>
            <a:fld id="{370D8578-DDD4-487D-A316-C8E65CC577E1}" type="slidenum">
              <a:rPr lang="zh-CN" altLang="en-US" smtClean="0"/>
              <a:pPr/>
              <a:t>375</a:t>
            </a:fld>
            <a:endParaRPr lang="zh-CN" altLang="en-US"/>
          </a:p>
        </p:txBody>
      </p:sp>
    </p:spTree>
    <p:extLst>
      <p:ext uri="{BB962C8B-B14F-4D97-AF65-F5344CB8AC3E}">
        <p14:creationId xmlns:p14="http://schemas.microsoft.com/office/powerpoint/2010/main" xmlns="" val="1805245425"/>
      </p:ext>
    </p:extLst>
  </p:cSld>
  <p:clrMapOvr>
    <a:masterClrMapping/>
  </p:clrMapOvr>
  <p:timing>
    <p:tnLst>
      <p:par>
        <p:cTn id="1" dur="indefinite" restart="never" nodeType="tmRoot"/>
      </p:par>
    </p:tnLst>
  </p:timing>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28"/>
          <p:cNvSpPr/>
          <p:nvPr/>
        </p:nvSpPr>
        <p:spPr>
          <a:xfrm>
            <a:off x="-18898" y="671163"/>
            <a:ext cx="510214"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
        <p:nvSpPr>
          <p:cNvPr id="15" name="矩形 4"/>
          <p:cNvSpPr/>
          <p:nvPr/>
        </p:nvSpPr>
        <p:spPr>
          <a:xfrm>
            <a:off x="479375" y="674237"/>
            <a:ext cx="2520281" cy="595228"/>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6" name="文本框 5"/>
          <p:cNvSpPr txBox="1"/>
          <p:nvPr/>
        </p:nvSpPr>
        <p:spPr>
          <a:xfrm>
            <a:off x="953786" y="709485"/>
            <a:ext cx="3414022" cy="523220"/>
          </a:xfrm>
          <a:prstGeom prst="rect">
            <a:avLst/>
          </a:prstGeom>
          <a:noFill/>
        </p:spPr>
        <p:txBody>
          <a:bodyPr wrap="square" rtlCol="0">
            <a:spAutoFit/>
          </a:bodyPr>
          <a:lstStyle/>
          <a:p>
            <a:r>
              <a:rPr lang="zh-CN" altLang="en-US" sz="2800" dirty="0" smtClean="0">
                <a:solidFill>
                  <a:prstClr val="white"/>
                </a:solidFill>
                <a:latin typeface="微软雅黑 Light" panose="020B0502040204020203" pitchFamily="34" charset="-122"/>
                <a:ea typeface="微软雅黑 Light" panose="020B0502040204020203" pitchFamily="34" charset="-122"/>
              </a:rPr>
              <a:t>切片索引</a:t>
            </a:r>
            <a:endParaRPr lang="zh-CN" altLang="en-US" sz="2800" dirty="0">
              <a:solidFill>
                <a:prstClr val="white"/>
              </a:solidFill>
              <a:latin typeface="微软雅黑 Light" panose="020B0502040204020203" pitchFamily="34" charset="-122"/>
              <a:ea typeface="微软雅黑 Light" panose="020B0502040204020203" pitchFamily="34" charset="-122"/>
            </a:endParaRPr>
          </a:p>
        </p:txBody>
      </p:sp>
      <p:sp>
        <p:nvSpPr>
          <p:cNvPr id="12" name="Freeform 81"/>
          <p:cNvSpPr>
            <a:spLocks noChangeArrowheads="1"/>
          </p:cNvSpPr>
          <p:nvPr/>
        </p:nvSpPr>
        <p:spPr bwMode="auto">
          <a:xfrm>
            <a:off x="86239" y="826314"/>
            <a:ext cx="288000" cy="288000"/>
          </a:xfrm>
          <a:custGeom>
            <a:avLst/>
            <a:gdLst>
              <a:gd name="T0" fmla="*/ 39678193 w 602"/>
              <a:gd name="T1" fmla="*/ 78442719 h 602"/>
              <a:gd name="T2" fmla="*/ 39678193 w 602"/>
              <a:gd name="T3" fmla="*/ 78442719 h 602"/>
              <a:gd name="T4" fmla="*/ 0 w 602"/>
              <a:gd name="T5" fmla="*/ 38764526 h 602"/>
              <a:gd name="T6" fmla="*/ 39678193 w 602"/>
              <a:gd name="T7" fmla="*/ 0 h 602"/>
              <a:gd name="T8" fmla="*/ 78442719 w 602"/>
              <a:gd name="T9" fmla="*/ 38764526 h 602"/>
              <a:gd name="T10" fmla="*/ 39678193 w 602"/>
              <a:gd name="T11" fmla="*/ 78442719 h 602"/>
              <a:gd name="T12" fmla="*/ 7439751 w 602"/>
              <a:gd name="T13" fmla="*/ 38764526 h 602"/>
              <a:gd name="T14" fmla="*/ 7439751 w 602"/>
              <a:gd name="T15" fmla="*/ 38764526 h 602"/>
              <a:gd name="T16" fmla="*/ 39678193 w 602"/>
              <a:gd name="T17" fmla="*/ 71002968 h 602"/>
              <a:gd name="T18" fmla="*/ 61866665 w 602"/>
              <a:gd name="T19" fmla="*/ 61735884 h 602"/>
              <a:gd name="T20" fmla="*/ 39678193 w 602"/>
              <a:gd name="T21" fmla="*/ 38764526 h 602"/>
              <a:gd name="T22" fmla="*/ 39678193 w 602"/>
              <a:gd name="T23" fmla="*/ 7308970 h 602"/>
              <a:gd name="T24" fmla="*/ 7439751 w 602"/>
              <a:gd name="T25" fmla="*/ 38764526 h 60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602" h="602">
                <a:moveTo>
                  <a:pt x="304" y="601"/>
                </a:moveTo>
                <a:lnTo>
                  <a:pt x="304" y="601"/>
                </a:lnTo>
                <a:cubicBezTo>
                  <a:pt x="135" y="601"/>
                  <a:pt x="0" y="466"/>
                  <a:pt x="0" y="297"/>
                </a:cubicBezTo>
                <a:cubicBezTo>
                  <a:pt x="0" y="134"/>
                  <a:pt x="135" y="0"/>
                  <a:pt x="304" y="0"/>
                </a:cubicBezTo>
                <a:cubicBezTo>
                  <a:pt x="467" y="0"/>
                  <a:pt x="601" y="134"/>
                  <a:pt x="601" y="297"/>
                </a:cubicBezTo>
                <a:cubicBezTo>
                  <a:pt x="601" y="466"/>
                  <a:pt x="467" y="601"/>
                  <a:pt x="304" y="601"/>
                </a:cubicBezTo>
                <a:close/>
                <a:moveTo>
                  <a:pt x="57" y="297"/>
                </a:moveTo>
                <a:lnTo>
                  <a:pt x="57" y="297"/>
                </a:lnTo>
                <a:cubicBezTo>
                  <a:pt x="57" y="431"/>
                  <a:pt x="170" y="544"/>
                  <a:pt x="304" y="544"/>
                </a:cubicBezTo>
                <a:cubicBezTo>
                  <a:pt x="368" y="544"/>
                  <a:pt x="431" y="516"/>
                  <a:pt x="474" y="473"/>
                </a:cubicBezTo>
                <a:cubicBezTo>
                  <a:pt x="304" y="297"/>
                  <a:pt x="304" y="297"/>
                  <a:pt x="304" y="297"/>
                </a:cubicBezTo>
                <a:cubicBezTo>
                  <a:pt x="304" y="56"/>
                  <a:pt x="304" y="56"/>
                  <a:pt x="304" y="56"/>
                </a:cubicBezTo>
                <a:cubicBezTo>
                  <a:pt x="170" y="56"/>
                  <a:pt x="57" y="162"/>
                  <a:pt x="57" y="297"/>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solidFill>
                <a:prstClr val="black"/>
              </a:solidFill>
            </a:endParaRPr>
          </a:p>
        </p:txBody>
      </p:sp>
      <p:sp>
        <p:nvSpPr>
          <p:cNvPr id="11" name="Freeform 37"/>
          <p:cNvSpPr>
            <a:spLocks noChangeArrowheads="1"/>
          </p:cNvSpPr>
          <p:nvPr/>
        </p:nvSpPr>
        <p:spPr bwMode="auto">
          <a:xfrm>
            <a:off x="4619872" y="6065477"/>
            <a:ext cx="324000" cy="324000"/>
          </a:xfrm>
          <a:custGeom>
            <a:avLst/>
            <a:gdLst>
              <a:gd name="T0" fmla="*/ 38763987 w 602"/>
              <a:gd name="T1" fmla="*/ 78442719 h 602"/>
              <a:gd name="T2" fmla="*/ 38763987 w 602"/>
              <a:gd name="T3" fmla="*/ 78442719 h 602"/>
              <a:gd name="T4" fmla="*/ 0 w 602"/>
              <a:gd name="T5" fmla="*/ 38764526 h 602"/>
              <a:gd name="T6" fmla="*/ 38763987 w 602"/>
              <a:gd name="T7" fmla="*/ 0 h 602"/>
              <a:gd name="T8" fmla="*/ 78441997 w 602"/>
              <a:gd name="T9" fmla="*/ 38764526 h 602"/>
              <a:gd name="T10" fmla="*/ 38763987 w 602"/>
              <a:gd name="T11" fmla="*/ 78442719 h 602"/>
              <a:gd name="T12" fmla="*/ 38763987 w 602"/>
              <a:gd name="T13" fmla="*/ 7439751 h 602"/>
              <a:gd name="T14" fmla="*/ 38763987 w 602"/>
              <a:gd name="T15" fmla="*/ 7439751 h 602"/>
              <a:gd name="T16" fmla="*/ 7439717 w 602"/>
              <a:gd name="T17" fmla="*/ 38764526 h 602"/>
              <a:gd name="T18" fmla="*/ 38763987 w 602"/>
              <a:gd name="T19" fmla="*/ 71002968 h 602"/>
              <a:gd name="T20" fmla="*/ 71002280 w 602"/>
              <a:gd name="T21" fmla="*/ 38764526 h 602"/>
              <a:gd name="T22" fmla="*/ 38763987 w 602"/>
              <a:gd name="T23" fmla="*/ 7439751 h 60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602" h="602">
                <a:moveTo>
                  <a:pt x="297" y="601"/>
                </a:moveTo>
                <a:lnTo>
                  <a:pt x="297" y="601"/>
                </a:lnTo>
                <a:cubicBezTo>
                  <a:pt x="134" y="601"/>
                  <a:pt x="0" y="467"/>
                  <a:pt x="0" y="297"/>
                </a:cubicBezTo>
                <a:cubicBezTo>
                  <a:pt x="0" y="135"/>
                  <a:pt x="134" y="0"/>
                  <a:pt x="297" y="0"/>
                </a:cubicBezTo>
                <a:cubicBezTo>
                  <a:pt x="466" y="0"/>
                  <a:pt x="601" y="135"/>
                  <a:pt x="601" y="297"/>
                </a:cubicBezTo>
                <a:cubicBezTo>
                  <a:pt x="601" y="467"/>
                  <a:pt x="466" y="601"/>
                  <a:pt x="297" y="601"/>
                </a:cubicBezTo>
                <a:close/>
                <a:moveTo>
                  <a:pt x="297" y="57"/>
                </a:moveTo>
                <a:lnTo>
                  <a:pt x="297" y="57"/>
                </a:lnTo>
                <a:cubicBezTo>
                  <a:pt x="163" y="57"/>
                  <a:pt x="57" y="163"/>
                  <a:pt x="57" y="297"/>
                </a:cubicBezTo>
                <a:cubicBezTo>
                  <a:pt x="57" y="431"/>
                  <a:pt x="163" y="544"/>
                  <a:pt x="297" y="544"/>
                </a:cubicBezTo>
                <a:cubicBezTo>
                  <a:pt x="431" y="544"/>
                  <a:pt x="544" y="431"/>
                  <a:pt x="544" y="297"/>
                </a:cubicBezTo>
                <a:cubicBezTo>
                  <a:pt x="544" y="163"/>
                  <a:pt x="431" y="57"/>
                  <a:pt x="297" y="57"/>
                </a:cubicBezTo>
                <a:close/>
              </a:path>
            </a:pathLst>
          </a:custGeom>
          <a:solidFill>
            <a:srgbClr val="942124"/>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18" name="TextBox 4"/>
          <p:cNvSpPr txBox="1"/>
          <p:nvPr/>
        </p:nvSpPr>
        <p:spPr>
          <a:xfrm>
            <a:off x="5159896" y="5957429"/>
            <a:ext cx="6623095" cy="461665"/>
          </a:xfrm>
          <a:prstGeom prst="rect">
            <a:avLst/>
          </a:prstGeom>
          <a:noFill/>
        </p:spPr>
        <p:txBody>
          <a:bodyPr wrap="none" rtlCol="0">
            <a:spAutoFit/>
          </a:bodyPr>
          <a:lstStyle/>
          <a:p>
            <a:r>
              <a:rPr lang="en-US" altLang="zh-CN" sz="2400" dirty="0">
                <a:latin typeface="微软雅黑 Light" panose="020B0502040204020203" pitchFamily="34" charset="-122"/>
                <a:ea typeface="微软雅黑 Light" panose="020B0502040204020203" pitchFamily="34" charset="-122"/>
                <a:hlinkClick r:id="rId3"/>
              </a:rPr>
              <a:t>http://</a:t>
            </a:r>
            <a:r>
              <a:rPr lang="en-US" altLang="zh-CN" sz="2400" dirty="0" smtClean="0">
                <a:latin typeface="微软雅黑 Light" panose="020B0502040204020203" pitchFamily="34" charset="-122"/>
                <a:ea typeface="微软雅黑 Light" panose="020B0502040204020203" pitchFamily="34" charset="-122"/>
                <a:hlinkClick r:id="rId3"/>
              </a:rPr>
              <a:t>hackdata.cn/learn/course/2/lecture/154/</a:t>
            </a:r>
            <a:endParaRPr lang="zh-CN" altLang="en-US" sz="2400" dirty="0">
              <a:latin typeface="Monaco" charset="0"/>
              <a:ea typeface="Monaco" charset="0"/>
              <a:cs typeface="Monaco" charset="0"/>
            </a:endParaRPr>
          </a:p>
        </p:txBody>
      </p:sp>
      <p:pic>
        <p:nvPicPr>
          <p:cNvPr id="2" name="图片 1"/>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1472590" y="2060848"/>
            <a:ext cx="7374612" cy="3240360"/>
          </a:xfrm>
          <a:prstGeom prst="rect">
            <a:avLst/>
          </a:prstGeom>
        </p:spPr>
      </p:pic>
      <p:sp>
        <p:nvSpPr>
          <p:cNvPr id="3" name="日期占位符 2"/>
          <p:cNvSpPr>
            <a:spLocks noGrp="1"/>
          </p:cNvSpPr>
          <p:nvPr>
            <p:ph type="dt" sz="half" idx="10"/>
          </p:nvPr>
        </p:nvSpPr>
        <p:spPr/>
        <p:txBody>
          <a:bodyPr/>
          <a:lstStyle/>
          <a:p>
            <a:fld id="{EE7FAA03-5D2F-4065-9094-F30A6B798DC6}" type="datetime1">
              <a:rPr lang="zh-CN" altLang="en-US" smtClean="0"/>
              <a:pPr/>
              <a:t>2019/9/8</a:t>
            </a:fld>
            <a:endParaRPr lang="zh-CN" altLang="en-US"/>
          </a:p>
        </p:txBody>
      </p:sp>
      <p:sp>
        <p:nvSpPr>
          <p:cNvPr id="4" name="灯片编号占位符 3"/>
          <p:cNvSpPr>
            <a:spLocks noGrp="1"/>
          </p:cNvSpPr>
          <p:nvPr>
            <p:ph type="sldNum" sz="quarter" idx="12"/>
          </p:nvPr>
        </p:nvSpPr>
        <p:spPr/>
        <p:txBody>
          <a:bodyPr/>
          <a:lstStyle/>
          <a:p>
            <a:fld id="{370D8578-DDD4-487D-A316-C8E65CC577E1}" type="slidenum">
              <a:rPr lang="zh-CN" altLang="en-US" smtClean="0"/>
              <a:pPr/>
              <a:t>376</a:t>
            </a:fld>
            <a:endParaRPr lang="zh-CN" altLang="en-US"/>
          </a:p>
        </p:txBody>
      </p:sp>
    </p:spTree>
    <p:extLst>
      <p:ext uri="{BB962C8B-B14F-4D97-AF65-F5344CB8AC3E}">
        <p14:creationId xmlns:p14="http://schemas.microsoft.com/office/powerpoint/2010/main" xmlns="" val="23096045"/>
      </p:ext>
    </p:extLst>
  </p:cSld>
  <p:clrMapOvr>
    <a:masterClrMapping/>
  </p:clrMapOvr>
  <p:timing>
    <p:tnLst>
      <p:par>
        <p:cTn id="1" dur="indefinite" restart="never" nodeType="tmRoot"/>
      </p:par>
    </p:tnLst>
  </p:timing>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767408" y="1726959"/>
            <a:ext cx="10225136" cy="1200329"/>
          </a:xfrm>
          <a:prstGeom prst="rect">
            <a:avLst/>
          </a:prstGeom>
          <a:noFill/>
        </p:spPr>
        <p:txBody>
          <a:bodyPr wrap="square" rtlCol="0">
            <a:spAutoFit/>
          </a:bodyPr>
          <a:lstStyle/>
          <a:p>
            <a:pPr marL="285750" indent="-285750">
              <a:lnSpc>
                <a:spcPct val="150000"/>
              </a:lnSpc>
              <a:buClr>
                <a:schemeClr val="tx1"/>
              </a:buClr>
              <a:buFont typeface="Arial" panose="020B0604020202020204" pitchFamily="34" charset="0"/>
              <a:buChar char="•"/>
            </a:pPr>
            <a:r>
              <a:rPr lang="zh-CN" altLang="en-US" sz="2400" dirty="0">
                <a:solidFill>
                  <a:prstClr val="black"/>
                </a:solidFill>
                <a:latin typeface="微软雅黑 Light" panose="020B0502040204020203" pitchFamily="34" charset="-122"/>
                <a:ea typeface="微软雅黑 Light" panose="020B0502040204020203" pitchFamily="34" charset="-122"/>
              </a:rPr>
              <a:t>通过添加条件判断数组中每个值</a:t>
            </a:r>
            <a:r>
              <a:rPr lang="zh-CN" altLang="en-US" sz="2400" dirty="0" smtClean="0">
                <a:solidFill>
                  <a:prstClr val="black"/>
                </a:solidFill>
                <a:latin typeface="微软雅黑 Light" panose="020B0502040204020203" pitchFamily="34" charset="-122"/>
                <a:ea typeface="微软雅黑 Light" panose="020B0502040204020203" pitchFamily="34" charset="-122"/>
              </a:rPr>
              <a:t>的</a:t>
            </a:r>
            <a:r>
              <a:rPr lang="zh-CN" altLang="en-US" sz="2400" dirty="0">
                <a:solidFill>
                  <a:prstClr val="black"/>
                </a:solidFill>
                <a:latin typeface="微软雅黑 Light" panose="020B0502040204020203" pitchFamily="34" charset="-122"/>
                <a:ea typeface="微软雅黑 Light" panose="020B0502040204020203" pitchFamily="34" charset="-122"/>
              </a:rPr>
              <a:t> </a:t>
            </a:r>
            <a:r>
              <a:rPr lang="zh-CN" altLang="en-US" sz="2400" dirty="0" smtClean="0">
                <a:solidFill>
                  <a:prstClr val="black"/>
                </a:solidFill>
                <a:latin typeface="Monaco" charset="0"/>
                <a:ea typeface="Monaco" charset="0"/>
                <a:cs typeface="Monaco" charset="0"/>
              </a:rPr>
              <a:t>真</a:t>
            </a:r>
            <a:r>
              <a:rPr lang="en-US" altLang="zh-CN" sz="2400" dirty="0">
                <a:solidFill>
                  <a:prstClr val="black"/>
                </a:solidFill>
                <a:latin typeface="Monaco" charset="0"/>
                <a:ea typeface="Monaco" charset="0"/>
                <a:cs typeface="Monaco" charset="0"/>
              </a:rPr>
              <a:t>/</a:t>
            </a:r>
            <a:r>
              <a:rPr lang="zh-CN" altLang="en-US" sz="2400" dirty="0" smtClean="0">
                <a:solidFill>
                  <a:prstClr val="black"/>
                </a:solidFill>
                <a:latin typeface="Monaco" charset="0"/>
                <a:ea typeface="Monaco" charset="0"/>
                <a:cs typeface="Monaco" charset="0"/>
              </a:rPr>
              <a:t>假</a:t>
            </a:r>
            <a:r>
              <a:rPr lang="zh-CN" altLang="en-US" sz="2400" dirty="0">
                <a:solidFill>
                  <a:prstClr val="black"/>
                </a:solidFill>
                <a:latin typeface="微软雅黑 Light" panose="020B0502040204020203" pitchFamily="34" charset="-122"/>
                <a:ea typeface="微软雅黑 Light" panose="020B0502040204020203" pitchFamily="34" charset="-122"/>
              </a:rPr>
              <a:t> </a:t>
            </a:r>
            <a:r>
              <a:rPr lang="zh-CN" altLang="en-US" sz="2400" dirty="0" smtClean="0">
                <a:solidFill>
                  <a:prstClr val="black"/>
                </a:solidFill>
                <a:latin typeface="微软雅黑 Light" panose="020B0502040204020203" pitchFamily="34" charset="-122"/>
                <a:ea typeface="微软雅黑 Light" panose="020B0502040204020203" pitchFamily="34" charset="-122"/>
              </a:rPr>
              <a:t>转为</a:t>
            </a:r>
            <a:r>
              <a:rPr lang="zh-CN" altLang="en-US" sz="2400" dirty="0">
                <a:solidFill>
                  <a:prstClr val="black"/>
                </a:solidFill>
                <a:latin typeface="微软雅黑 Light" panose="020B0502040204020203" pitchFamily="34" charset="-122"/>
                <a:ea typeface="微软雅黑 Light" panose="020B0502040204020203" pitchFamily="34" charset="-122"/>
              </a:rPr>
              <a:t>布尔值再对原数组进行索引，为</a:t>
            </a:r>
            <a:r>
              <a:rPr lang="zh-CN" altLang="en-US" sz="2400" dirty="0" smtClean="0">
                <a:solidFill>
                  <a:prstClr val="black"/>
                </a:solidFill>
                <a:latin typeface="微软雅黑 Light" panose="020B0502040204020203" pitchFamily="34" charset="-122"/>
                <a:ea typeface="微软雅黑 Light" panose="020B0502040204020203" pitchFamily="34" charset="-122"/>
              </a:rPr>
              <a:t>真</a:t>
            </a:r>
            <a:r>
              <a:rPr lang="zh-CN" altLang="en-US" sz="2400" dirty="0">
                <a:solidFill>
                  <a:prstClr val="black"/>
                </a:solidFill>
                <a:latin typeface="微软雅黑 Light" panose="020B0502040204020203" pitchFamily="34" charset="-122"/>
                <a:ea typeface="微软雅黑 Light" panose="020B0502040204020203" pitchFamily="34" charset="-122"/>
              </a:rPr>
              <a:t> </a:t>
            </a:r>
            <a:r>
              <a:rPr lang="en-US" altLang="zh-CN" sz="2400" dirty="0" smtClean="0">
                <a:solidFill>
                  <a:prstClr val="black"/>
                </a:solidFill>
                <a:latin typeface="Monaco" charset="0"/>
                <a:ea typeface="Monaco" charset="0"/>
                <a:cs typeface="Monaco" charset="0"/>
              </a:rPr>
              <a:t>True</a:t>
            </a:r>
            <a:r>
              <a:rPr lang="zh-CN" altLang="en-US" sz="2400" dirty="0" smtClean="0">
                <a:solidFill>
                  <a:prstClr val="black"/>
                </a:solidFill>
                <a:latin typeface="微软雅黑 Light" panose="020B0502040204020203" pitchFamily="34" charset="-122"/>
                <a:ea typeface="微软雅黑 Light" panose="020B0502040204020203" pitchFamily="34" charset="-122"/>
              </a:rPr>
              <a:t> 时</a:t>
            </a:r>
            <a:r>
              <a:rPr lang="zh-CN" altLang="en-US" sz="2400" dirty="0">
                <a:solidFill>
                  <a:prstClr val="black"/>
                </a:solidFill>
                <a:latin typeface="微软雅黑 Light" panose="020B0502040204020203" pitchFamily="34" charset="-122"/>
                <a:ea typeface="微软雅黑 Light" panose="020B0502040204020203" pitchFamily="34" charset="-122"/>
              </a:rPr>
              <a:t>会被抽取出来</a:t>
            </a:r>
          </a:p>
        </p:txBody>
      </p:sp>
      <p:sp>
        <p:nvSpPr>
          <p:cNvPr id="20" name="矩形 28"/>
          <p:cNvSpPr/>
          <p:nvPr/>
        </p:nvSpPr>
        <p:spPr>
          <a:xfrm>
            <a:off x="-18898" y="671163"/>
            <a:ext cx="510214"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
        <p:nvSpPr>
          <p:cNvPr id="21" name="矩形 4"/>
          <p:cNvSpPr/>
          <p:nvPr/>
        </p:nvSpPr>
        <p:spPr>
          <a:xfrm>
            <a:off x="479375" y="674237"/>
            <a:ext cx="2664297" cy="595228"/>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2" name="Freeform 81"/>
          <p:cNvSpPr>
            <a:spLocks noChangeArrowheads="1"/>
          </p:cNvSpPr>
          <p:nvPr/>
        </p:nvSpPr>
        <p:spPr bwMode="auto">
          <a:xfrm>
            <a:off x="86239" y="826314"/>
            <a:ext cx="288000" cy="288000"/>
          </a:xfrm>
          <a:custGeom>
            <a:avLst/>
            <a:gdLst>
              <a:gd name="T0" fmla="*/ 39678193 w 602"/>
              <a:gd name="T1" fmla="*/ 78442719 h 602"/>
              <a:gd name="T2" fmla="*/ 39678193 w 602"/>
              <a:gd name="T3" fmla="*/ 78442719 h 602"/>
              <a:gd name="T4" fmla="*/ 0 w 602"/>
              <a:gd name="T5" fmla="*/ 38764526 h 602"/>
              <a:gd name="T6" fmla="*/ 39678193 w 602"/>
              <a:gd name="T7" fmla="*/ 0 h 602"/>
              <a:gd name="T8" fmla="*/ 78442719 w 602"/>
              <a:gd name="T9" fmla="*/ 38764526 h 602"/>
              <a:gd name="T10" fmla="*/ 39678193 w 602"/>
              <a:gd name="T11" fmla="*/ 78442719 h 602"/>
              <a:gd name="T12" fmla="*/ 7439751 w 602"/>
              <a:gd name="T13" fmla="*/ 38764526 h 602"/>
              <a:gd name="T14" fmla="*/ 7439751 w 602"/>
              <a:gd name="T15" fmla="*/ 38764526 h 602"/>
              <a:gd name="T16" fmla="*/ 39678193 w 602"/>
              <a:gd name="T17" fmla="*/ 71002968 h 602"/>
              <a:gd name="T18" fmla="*/ 61866665 w 602"/>
              <a:gd name="T19" fmla="*/ 61735884 h 602"/>
              <a:gd name="T20" fmla="*/ 39678193 w 602"/>
              <a:gd name="T21" fmla="*/ 38764526 h 602"/>
              <a:gd name="T22" fmla="*/ 39678193 w 602"/>
              <a:gd name="T23" fmla="*/ 7308970 h 602"/>
              <a:gd name="T24" fmla="*/ 7439751 w 602"/>
              <a:gd name="T25" fmla="*/ 38764526 h 60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602" h="602">
                <a:moveTo>
                  <a:pt x="304" y="601"/>
                </a:moveTo>
                <a:lnTo>
                  <a:pt x="304" y="601"/>
                </a:lnTo>
                <a:cubicBezTo>
                  <a:pt x="135" y="601"/>
                  <a:pt x="0" y="466"/>
                  <a:pt x="0" y="297"/>
                </a:cubicBezTo>
                <a:cubicBezTo>
                  <a:pt x="0" y="134"/>
                  <a:pt x="135" y="0"/>
                  <a:pt x="304" y="0"/>
                </a:cubicBezTo>
                <a:cubicBezTo>
                  <a:pt x="467" y="0"/>
                  <a:pt x="601" y="134"/>
                  <a:pt x="601" y="297"/>
                </a:cubicBezTo>
                <a:cubicBezTo>
                  <a:pt x="601" y="466"/>
                  <a:pt x="467" y="601"/>
                  <a:pt x="304" y="601"/>
                </a:cubicBezTo>
                <a:close/>
                <a:moveTo>
                  <a:pt x="57" y="297"/>
                </a:moveTo>
                <a:lnTo>
                  <a:pt x="57" y="297"/>
                </a:lnTo>
                <a:cubicBezTo>
                  <a:pt x="57" y="431"/>
                  <a:pt x="170" y="544"/>
                  <a:pt x="304" y="544"/>
                </a:cubicBezTo>
                <a:cubicBezTo>
                  <a:pt x="368" y="544"/>
                  <a:pt x="431" y="516"/>
                  <a:pt x="474" y="473"/>
                </a:cubicBezTo>
                <a:cubicBezTo>
                  <a:pt x="304" y="297"/>
                  <a:pt x="304" y="297"/>
                  <a:pt x="304" y="297"/>
                </a:cubicBezTo>
                <a:cubicBezTo>
                  <a:pt x="304" y="56"/>
                  <a:pt x="304" y="56"/>
                  <a:pt x="304" y="56"/>
                </a:cubicBezTo>
                <a:cubicBezTo>
                  <a:pt x="170" y="56"/>
                  <a:pt x="57" y="162"/>
                  <a:pt x="57" y="297"/>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solidFill>
                <a:prstClr val="black"/>
              </a:solidFill>
            </a:endParaRPr>
          </a:p>
        </p:txBody>
      </p:sp>
      <p:sp>
        <p:nvSpPr>
          <p:cNvPr id="23" name="文本框 5"/>
          <p:cNvSpPr txBox="1"/>
          <p:nvPr/>
        </p:nvSpPr>
        <p:spPr>
          <a:xfrm>
            <a:off x="953786" y="709485"/>
            <a:ext cx="3414022" cy="523220"/>
          </a:xfrm>
          <a:prstGeom prst="rect">
            <a:avLst/>
          </a:prstGeom>
          <a:noFill/>
        </p:spPr>
        <p:txBody>
          <a:bodyPr wrap="square" rtlCol="0">
            <a:spAutoFit/>
          </a:bodyPr>
          <a:lstStyle/>
          <a:p>
            <a:r>
              <a:rPr lang="zh-CN" altLang="en-US" sz="2800" dirty="0" smtClean="0">
                <a:solidFill>
                  <a:prstClr val="white"/>
                </a:solidFill>
                <a:latin typeface="微软雅黑 Light" panose="020B0502040204020203" pitchFamily="34" charset="-122"/>
                <a:ea typeface="微软雅黑 Light" panose="020B0502040204020203" pitchFamily="34" charset="-122"/>
              </a:rPr>
              <a:t>布尔值索引</a:t>
            </a:r>
            <a:endParaRPr lang="zh-CN" altLang="en-US" sz="2800" dirty="0">
              <a:solidFill>
                <a:prstClr val="white"/>
              </a:solidFill>
              <a:latin typeface="微软雅黑 Light" panose="020B0502040204020203" pitchFamily="34" charset="-122"/>
              <a:ea typeface="微软雅黑 Light" panose="020B0502040204020203" pitchFamily="34" charset="-122"/>
            </a:endParaRPr>
          </a:p>
        </p:txBody>
      </p:sp>
      <p:pic>
        <p:nvPicPr>
          <p:cNvPr id="3" name="图片 2"/>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955334" y="2927288"/>
            <a:ext cx="7992888" cy="3171162"/>
          </a:xfrm>
          <a:prstGeom prst="rect">
            <a:avLst/>
          </a:prstGeom>
        </p:spPr>
      </p:pic>
      <p:sp>
        <p:nvSpPr>
          <p:cNvPr id="2" name="日期占位符 1"/>
          <p:cNvSpPr>
            <a:spLocks noGrp="1"/>
          </p:cNvSpPr>
          <p:nvPr>
            <p:ph type="dt" sz="half" idx="10"/>
          </p:nvPr>
        </p:nvSpPr>
        <p:spPr/>
        <p:txBody>
          <a:bodyPr/>
          <a:lstStyle/>
          <a:p>
            <a:fld id="{B69DCA93-3C2B-40C3-B10A-285D62EFDB71}" type="datetime1">
              <a:rPr lang="zh-CN" altLang="en-US" smtClean="0"/>
              <a:pPr/>
              <a:t>2019/9/8</a:t>
            </a:fld>
            <a:endParaRPr lang="zh-CN" altLang="en-US"/>
          </a:p>
        </p:txBody>
      </p:sp>
      <p:sp>
        <p:nvSpPr>
          <p:cNvPr id="5" name="灯片编号占位符 4"/>
          <p:cNvSpPr>
            <a:spLocks noGrp="1"/>
          </p:cNvSpPr>
          <p:nvPr>
            <p:ph type="sldNum" sz="quarter" idx="12"/>
          </p:nvPr>
        </p:nvSpPr>
        <p:spPr/>
        <p:txBody>
          <a:bodyPr/>
          <a:lstStyle/>
          <a:p>
            <a:fld id="{370D8578-DDD4-487D-A316-C8E65CC577E1}" type="slidenum">
              <a:rPr lang="zh-CN" altLang="en-US" smtClean="0"/>
              <a:pPr/>
              <a:t>377</a:t>
            </a:fld>
            <a:endParaRPr lang="zh-CN" altLang="en-US"/>
          </a:p>
        </p:txBody>
      </p:sp>
    </p:spTree>
    <p:extLst>
      <p:ext uri="{BB962C8B-B14F-4D97-AF65-F5344CB8AC3E}">
        <p14:creationId xmlns:p14="http://schemas.microsoft.com/office/powerpoint/2010/main" xmlns="" val="1504287071"/>
      </p:ext>
    </p:extLst>
  </p:cSld>
  <p:clrMapOvr>
    <a:masterClrMapping/>
  </p:clrMapOvr>
  <p:timing>
    <p:tnLst>
      <p:par>
        <p:cTn id="1" dur="indefinite" restart="never" nodeType="tmRoot"/>
      </p:par>
    </p:tnLst>
  </p:timing>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491316" y="1556792"/>
            <a:ext cx="9933666" cy="646331"/>
          </a:xfrm>
          <a:prstGeom prst="rect">
            <a:avLst/>
          </a:prstGeom>
          <a:noFill/>
        </p:spPr>
        <p:txBody>
          <a:bodyPr wrap="square" rtlCol="0">
            <a:spAutoFit/>
          </a:bodyPr>
          <a:lstStyle/>
          <a:p>
            <a:pPr marL="342900" indent="-342900">
              <a:lnSpc>
                <a:spcPct val="150000"/>
              </a:lnSpc>
              <a:buClr>
                <a:schemeClr val="tx1"/>
              </a:buClr>
              <a:buFont typeface="Arial" charset="0"/>
              <a:buChar char="•"/>
            </a:pPr>
            <a:r>
              <a:rPr lang="zh-CN" altLang="en-US" sz="2400" dirty="0" smtClean="0">
                <a:solidFill>
                  <a:prstClr val="black"/>
                </a:solidFill>
                <a:latin typeface="微软雅黑 Light" panose="020B0502040204020203" pitchFamily="34" charset="-122"/>
                <a:ea typeface="微软雅黑 Light" panose="020B0502040204020203" pitchFamily="34" charset="-122"/>
              </a:rPr>
              <a:t>读取上证指数数据集 </a:t>
            </a:r>
            <a:r>
              <a:rPr lang="en-US" altLang="zh-CN" sz="2400" dirty="0" err="1" smtClean="0">
                <a:solidFill>
                  <a:prstClr val="black"/>
                </a:solidFill>
                <a:latin typeface="Monaco" charset="0"/>
                <a:ea typeface="Monaco" charset="0"/>
                <a:cs typeface="Monaco" charset="0"/>
              </a:rPr>
              <a:t>sh.csv</a:t>
            </a:r>
            <a:r>
              <a:rPr lang="en-US" altLang="zh-CN" sz="2400" dirty="0" smtClean="0">
                <a:solidFill>
                  <a:prstClr val="black"/>
                </a:solidFill>
                <a:latin typeface="Microsoft YaHei Light" charset="-122"/>
                <a:ea typeface="Microsoft YaHei Light" charset="-122"/>
                <a:cs typeface="Microsoft YaHei Light" charset="-122"/>
              </a:rPr>
              <a:t>,</a:t>
            </a:r>
            <a:r>
              <a:rPr lang="zh-CN" altLang="en-US" sz="2400" dirty="0" smtClean="0">
                <a:solidFill>
                  <a:prstClr val="black"/>
                </a:solidFill>
                <a:latin typeface="Microsoft YaHei Light" charset="-122"/>
                <a:ea typeface="Microsoft YaHei Light" charset="-122"/>
                <a:cs typeface="Microsoft YaHei Light" charset="-122"/>
              </a:rPr>
              <a:t>并将数据转为</a:t>
            </a:r>
            <a:r>
              <a:rPr lang="en-US" altLang="zh-CN" sz="2400" dirty="0" err="1" smtClean="0">
                <a:solidFill>
                  <a:prstClr val="black"/>
                </a:solidFill>
                <a:latin typeface="Monaco" charset="0"/>
                <a:ea typeface="Monaco" charset="0"/>
                <a:cs typeface="Monaco" charset="0"/>
              </a:rPr>
              <a:t>ndarray</a:t>
            </a:r>
            <a:r>
              <a:rPr lang="zh-CN" altLang="en-US" sz="2400" dirty="0" smtClean="0">
                <a:solidFill>
                  <a:prstClr val="black"/>
                </a:solidFill>
                <a:latin typeface="Microsoft YaHei Light" charset="-122"/>
                <a:ea typeface="Microsoft YaHei Light" charset="-122"/>
                <a:cs typeface="Microsoft YaHei Light" charset="-122"/>
              </a:rPr>
              <a:t>对象</a:t>
            </a:r>
            <a:endParaRPr lang="en-US" altLang="zh-CN" sz="2400" dirty="0">
              <a:solidFill>
                <a:schemeClr val="bg2">
                  <a:lumMod val="75000"/>
                </a:schemeClr>
              </a:solidFill>
              <a:latin typeface="Microsoft YaHei Light" charset="-122"/>
              <a:ea typeface="Microsoft YaHei Light" charset="-122"/>
              <a:cs typeface="Microsoft YaHei Light" charset="-122"/>
            </a:endParaRPr>
          </a:p>
        </p:txBody>
      </p:sp>
      <p:sp>
        <p:nvSpPr>
          <p:cNvPr id="9" name="标题 8"/>
          <p:cNvSpPr txBox="1">
            <a:spLocks/>
          </p:cNvSpPr>
          <p:nvPr/>
        </p:nvSpPr>
        <p:spPr>
          <a:xfrm>
            <a:off x="911424" y="579766"/>
            <a:ext cx="10515600" cy="7810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微软雅黑 Light" panose="020B0502040204020203" pitchFamily="34" charset="-122"/>
                <a:ea typeface="微软雅黑 Light" panose="020B0502040204020203" pitchFamily="34" charset="-122"/>
                <a:cs typeface="+mj-cs"/>
              </a:defRPr>
            </a:lvl1pPr>
          </a:lstStyle>
          <a:p>
            <a:r>
              <a:rPr lang="en-US" altLang="zh-CN" sz="3200" b="1" dirty="0" err="1" smtClean="0">
                <a:solidFill>
                  <a:srgbClr val="942124"/>
                </a:solidFill>
                <a:latin typeface="Monaco" charset="0"/>
                <a:ea typeface="Monaco" charset="0"/>
                <a:cs typeface="Monaco" charset="0"/>
              </a:rPr>
              <a:t>ndarray</a:t>
            </a:r>
            <a:r>
              <a:rPr lang="zh-CN" altLang="en-US" sz="3200" b="1" dirty="0" smtClean="0">
                <a:solidFill>
                  <a:srgbClr val="942124"/>
                </a:solidFill>
                <a:cs typeface="+mn-cs"/>
              </a:rPr>
              <a:t>相关操作：切分</a:t>
            </a:r>
            <a:endParaRPr lang="zh-CN" altLang="en-US" sz="3200" b="1" dirty="0">
              <a:solidFill>
                <a:srgbClr val="942124"/>
              </a:solidFill>
              <a:cs typeface="+mn-cs"/>
            </a:endParaRPr>
          </a:p>
        </p:txBody>
      </p:sp>
      <p:sp>
        <p:nvSpPr>
          <p:cNvPr id="11" name="矩形 28"/>
          <p:cNvSpPr/>
          <p:nvPr/>
        </p:nvSpPr>
        <p:spPr>
          <a:xfrm>
            <a:off x="-18898" y="671163"/>
            <a:ext cx="510214"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pic>
        <p:nvPicPr>
          <p:cNvPr id="4" name="图片 3"/>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911424" y="2203123"/>
            <a:ext cx="9448800" cy="5740400"/>
          </a:xfrm>
          <a:prstGeom prst="rect">
            <a:avLst/>
          </a:prstGeom>
        </p:spPr>
      </p:pic>
      <p:sp>
        <p:nvSpPr>
          <p:cNvPr id="2" name="日期占位符 1"/>
          <p:cNvSpPr>
            <a:spLocks noGrp="1"/>
          </p:cNvSpPr>
          <p:nvPr>
            <p:ph type="dt" sz="half" idx="10"/>
          </p:nvPr>
        </p:nvSpPr>
        <p:spPr/>
        <p:txBody>
          <a:bodyPr/>
          <a:lstStyle/>
          <a:p>
            <a:fld id="{AA5DCC8B-E207-4E7F-8332-87DEA3C0C005}" type="datetime1">
              <a:rPr lang="zh-CN" altLang="en-US" smtClean="0"/>
              <a:pPr/>
              <a:t>2019/9/8</a:t>
            </a:fld>
            <a:endParaRPr lang="zh-CN" altLang="en-US"/>
          </a:p>
        </p:txBody>
      </p:sp>
      <p:sp>
        <p:nvSpPr>
          <p:cNvPr id="3" name="灯片编号占位符 2"/>
          <p:cNvSpPr>
            <a:spLocks noGrp="1"/>
          </p:cNvSpPr>
          <p:nvPr>
            <p:ph type="sldNum" sz="quarter" idx="12"/>
          </p:nvPr>
        </p:nvSpPr>
        <p:spPr/>
        <p:txBody>
          <a:bodyPr/>
          <a:lstStyle/>
          <a:p>
            <a:fld id="{370D8578-DDD4-487D-A316-C8E65CC577E1}" type="slidenum">
              <a:rPr lang="zh-CN" altLang="en-US" smtClean="0"/>
              <a:pPr/>
              <a:t>378</a:t>
            </a:fld>
            <a:endParaRPr lang="zh-CN" altLang="en-US"/>
          </a:p>
        </p:txBody>
      </p:sp>
    </p:spTree>
    <p:extLst>
      <p:ext uri="{BB962C8B-B14F-4D97-AF65-F5344CB8AC3E}">
        <p14:creationId xmlns:p14="http://schemas.microsoft.com/office/powerpoint/2010/main" xmlns="" val="2066621687"/>
      </p:ext>
    </p:extLst>
  </p:cSld>
  <p:clrMapOvr>
    <a:masterClrMapping/>
  </p:clrMapOvr>
  <p:timing>
    <p:tnLst>
      <p:par>
        <p:cTn id="1" dur="indefinite" restart="never" nodeType="tmRoot"/>
      </p:par>
    </p:tnLst>
  </p:timing>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491316" y="1556792"/>
            <a:ext cx="9933666" cy="646331"/>
          </a:xfrm>
          <a:prstGeom prst="rect">
            <a:avLst/>
          </a:prstGeom>
          <a:noFill/>
        </p:spPr>
        <p:txBody>
          <a:bodyPr wrap="square" rtlCol="0">
            <a:spAutoFit/>
          </a:bodyPr>
          <a:lstStyle/>
          <a:p>
            <a:pPr marL="342900" indent="-342900">
              <a:lnSpc>
                <a:spcPct val="150000"/>
              </a:lnSpc>
              <a:buClr>
                <a:schemeClr val="tx1"/>
              </a:buClr>
              <a:buFont typeface="Arial" charset="0"/>
              <a:buChar char="•"/>
            </a:pPr>
            <a:r>
              <a:rPr lang="zh-CN" altLang="en-US" sz="2400" dirty="0" smtClean="0">
                <a:solidFill>
                  <a:prstClr val="black"/>
                </a:solidFill>
                <a:latin typeface="微软雅黑 Light" panose="020B0502040204020203" pitchFamily="34" charset="-122"/>
                <a:ea typeface="微软雅黑 Light" panose="020B0502040204020203" pitchFamily="34" charset="-122"/>
              </a:rPr>
              <a:t>取</a:t>
            </a:r>
            <a:r>
              <a:rPr lang="en-US" altLang="zh-CN" sz="2400" dirty="0" err="1" smtClean="0">
                <a:solidFill>
                  <a:prstClr val="black"/>
                </a:solidFill>
                <a:latin typeface="Monaco" charset="0"/>
                <a:ea typeface="Monaco" charset="0"/>
                <a:cs typeface="Monaco" charset="0"/>
              </a:rPr>
              <a:t>sh_ndarray</a:t>
            </a:r>
            <a:r>
              <a:rPr lang="zh-CN" altLang="en-US" sz="2400" dirty="0" smtClean="0">
                <a:solidFill>
                  <a:prstClr val="black"/>
                </a:solidFill>
                <a:latin typeface="Microsoft YaHei Light" charset="-122"/>
                <a:ea typeface="Microsoft YaHei Light" charset="-122"/>
                <a:cs typeface="Microsoft YaHei Light" charset="-122"/>
              </a:rPr>
              <a:t>前四行前四列进行</a:t>
            </a:r>
            <a:r>
              <a:rPr lang="en-US" altLang="zh-CN" sz="2400" dirty="0" err="1" smtClean="0">
                <a:solidFill>
                  <a:prstClr val="black"/>
                </a:solidFill>
                <a:latin typeface="Monaco" charset="0"/>
                <a:ea typeface="Monaco" charset="0"/>
                <a:cs typeface="Monaco" charset="0"/>
              </a:rPr>
              <a:t>ndarray</a:t>
            </a:r>
            <a:r>
              <a:rPr lang="zh-CN" altLang="en-US" sz="2400" dirty="0" smtClean="0">
                <a:solidFill>
                  <a:prstClr val="black"/>
                </a:solidFill>
                <a:latin typeface="Microsoft YaHei Light" charset="-122"/>
                <a:ea typeface="Microsoft YaHei Light" charset="-122"/>
                <a:cs typeface="Microsoft YaHei Light" charset="-122"/>
              </a:rPr>
              <a:t>操作演示</a:t>
            </a:r>
            <a:endParaRPr lang="en-US" altLang="zh-CN" sz="2400" dirty="0">
              <a:solidFill>
                <a:schemeClr val="bg2">
                  <a:lumMod val="75000"/>
                </a:schemeClr>
              </a:solidFill>
              <a:latin typeface="Microsoft YaHei Light" charset="-122"/>
              <a:ea typeface="Microsoft YaHei Light" charset="-122"/>
              <a:cs typeface="Microsoft YaHei Light" charset="-122"/>
            </a:endParaRPr>
          </a:p>
        </p:txBody>
      </p:sp>
      <p:sp>
        <p:nvSpPr>
          <p:cNvPr id="9" name="标题 8"/>
          <p:cNvSpPr txBox="1">
            <a:spLocks/>
          </p:cNvSpPr>
          <p:nvPr/>
        </p:nvSpPr>
        <p:spPr>
          <a:xfrm>
            <a:off x="911424" y="579766"/>
            <a:ext cx="10515600" cy="7810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微软雅黑 Light" panose="020B0502040204020203" pitchFamily="34" charset="-122"/>
                <a:ea typeface="微软雅黑 Light" panose="020B0502040204020203" pitchFamily="34" charset="-122"/>
                <a:cs typeface="+mj-cs"/>
              </a:defRPr>
            </a:lvl1pPr>
          </a:lstStyle>
          <a:p>
            <a:r>
              <a:rPr lang="en-US" altLang="zh-CN" sz="3200" b="1" dirty="0" err="1" smtClean="0">
                <a:solidFill>
                  <a:srgbClr val="942124"/>
                </a:solidFill>
                <a:latin typeface="Monaco" charset="0"/>
                <a:ea typeface="Monaco" charset="0"/>
                <a:cs typeface="Monaco" charset="0"/>
              </a:rPr>
              <a:t>ndarray</a:t>
            </a:r>
            <a:r>
              <a:rPr lang="zh-CN" altLang="en-US" sz="3200" b="1" dirty="0" smtClean="0">
                <a:solidFill>
                  <a:srgbClr val="942124"/>
                </a:solidFill>
                <a:cs typeface="+mn-cs"/>
              </a:rPr>
              <a:t>相关操作：切分</a:t>
            </a:r>
            <a:endParaRPr lang="zh-CN" altLang="en-US" sz="3200" b="1" dirty="0">
              <a:solidFill>
                <a:srgbClr val="942124"/>
              </a:solidFill>
              <a:cs typeface="+mn-cs"/>
            </a:endParaRPr>
          </a:p>
        </p:txBody>
      </p:sp>
      <p:sp>
        <p:nvSpPr>
          <p:cNvPr id="11" name="矩形 28"/>
          <p:cNvSpPr/>
          <p:nvPr/>
        </p:nvSpPr>
        <p:spPr>
          <a:xfrm>
            <a:off x="-18898" y="671163"/>
            <a:ext cx="510214"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pic>
        <p:nvPicPr>
          <p:cNvPr id="2" name="图片 1"/>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911423" y="2203122"/>
            <a:ext cx="10097035" cy="1657925"/>
          </a:xfrm>
          <a:prstGeom prst="rect">
            <a:avLst/>
          </a:prstGeom>
        </p:spPr>
      </p:pic>
      <p:sp>
        <p:nvSpPr>
          <p:cNvPr id="7" name="TextBox 17"/>
          <p:cNvSpPr txBox="1"/>
          <p:nvPr/>
        </p:nvSpPr>
        <p:spPr>
          <a:xfrm>
            <a:off x="491316" y="3861047"/>
            <a:ext cx="9933666" cy="646331"/>
          </a:xfrm>
          <a:prstGeom prst="rect">
            <a:avLst/>
          </a:prstGeom>
          <a:noFill/>
        </p:spPr>
        <p:txBody>
          <a:bodyPr wrap="square" rtlCol="0">
            <a:spAutoFit/>
          </a:bodyPr>
          <a:lstStyle/>
          <a:p>
            <a:pPr marL="342900" indent="-342900">
              <a:lnSpc>
                <a:spcPct val="150000"/>
              </a:lnSpc>
              <a:buClr>
                <a:schemeClr val="tx1"/>
              </a:buClr>
              <a:buFont typeface="Arial" charset="0"/>
              <a:buChar char="•"/>
            </a:pPr>
            <a:r>
              <a:rPr lang="zh-CN" altLang="en-US" sz="2400" dirty="0" smtClean="0">
                <a:solidFill>
                  <a:prstClr val="black"/>
                </a:solidFill>
                <a:latin typeface="微软雅黑 Light" panose="020B0502040204020203" pitchFamily="34" charset="-122"/>
                <a:ea typeface="微软雅黑 Light" panose="020B0502040204020203" pitchFamily="34" charset="-122"/>
              </a:rPr>
              <a:t>使用</a:t>
            </a:r>
            <a:r>
              <a:rPr lang="en-US" altLang="zh-CN" sz="2400" dirty="0" smtClean="0">
                <a:solidFill>
                  <a:prstClr val="black"/>
                </a:solidFill>
                <a:latin typeface="Monaco" charset="0"/>
                <a:ea typeface="Monaco" charset="0"/>
                <a:cs typeface="Monaco" charset="0"/>
              </a:rPr>
              <a:t>split</a:t>
            </a:r>
            <a:r>
              <a:rPr lang="zh-CN" altLang="en-US" sz="2400" dirty="0" smtClean="0">
                <a:solidFill>
                  <a:prstClr val="black"/>
                </a:solidFill>
                <a:latin typeface="Microsoft YaHei Light" charset="-122"/>
                <a:ea typeface="Microsoft YaHei Light" charset="-122"/>
                <a:cs typeface="Microsoft YaHei Light" charset="-122"/>
              </a:rPr>
              <a:t>将</a:t>
            </a:r>
            <a:r>
              <a:rPr lang="en-US" altLang="zh-CN" sz="2400" dirty="0" err="1" smtClean="0">
                <a:solidFill>
                  <a:prstClr val="black"/>
                </a:solidFill>
                <a:latin typeface="Monaco" charset="0"/>
                <a:ea typeface="Monaco" charset="0"/>
                <a:cs typeface="Monaco" charset="0"/>
              </a:rPr>
              <a:t>ndarray</a:t>
            </a:r>
            <a:r>
              <a:rPr lang="zh-CN" altLang="en-US" sz="2400" dirty="0" smtClean="0">
                <a:solidFill>
                  <a:prstClr val="black"/>
                </a:solidFill>
                <a:latin typeface="Microsoft YaHei Light" charset="-122"/>
                <a:ea typeface="Microsoft YaHei Light" charset="-122"/>
                <a:cs typeface="Microsoft YaHei Light" charset="-122"/>
              </a:rPr>
              <a:t>按照行平均分为几个</a:t>
            </a:r>
            <a:r>
              <a:rPr lang="en-US" altLang="zh-CN" sz="2400" dirty="0" err="1" smtClean="0">
                <a:solidFill>
                  <a:prstClr val="black"/>
                </a:solidFill>
                <a:latin typeface="Monaco" charset="0"/>
                <a:ea typeface="Monaco" charset="0"/>
                <a:cs typeface="Monaco" charset="0"/>
              </a:rPr>
              <a:t>ndarray</a:t>
            </a:r>
            <a:endParaRPr lang="en-US" altLang="zh-CN" sz="2400" dirty="0">
              <a:solidFill>
                <a:schemeClr val="bg2">
                  <a:lumMod val="75000"/>
                </a:schemeClr>
              </a:solidFill>
              <a:latin typeface="Monaco" charset="0"/>
              <a:ea typeface="Monaco" charset="0"/>
              <a:cs typeface="Monaco" charset="0"/>
            </a:endParaRPr>
          </a:p>
        </p:txBody>
      </p:sp>
      <p:pic>
        <p:nvPicPr>
          <p:cNvPr id="3" name="图片 2"/>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923799" y="4507378"/>
            <a:ext cx="10285590" cy="1873950"/>
          </a:xfrm>
          <a:prstGeom prst="rect">
            <a:avLst/>
          </a:prstGeom>
        </p:spPr>
      </p:pic>
      <p:sp>
        <p:nvSpPr>
          <p:cNvPr id="4" name="日期占位符 3"/>
          <p:cNvSpPr>
            <a:spLocks noGrp="1"/>
          </p:cNvSpPr>
          <p:nvPr>
            <p:ph type="dt" sz="half" idx="10"/>
          </p:nvPr>
        </p:nvSpPr>
        <p:spPr/>
        <p:txBody>
          <a:bodyPr/>
          <a:lstStyle/>
          <a:p>
            <a:fld id="{781CEECE-07A9-4BA2-B8D7-3D6660838F89}" type="datetime1">
              <a:rPr lang="zh-CN" altLang="en-US" smtClean="0"/>
              <a:pPr/>
              <a:t>2019/9/8</a:t>
            </a:fld>
            <a:endParaRPr lang="zh-CN" altLang="en-US"/>
          </a:p>
        </p:txBody>
      </p:sp>
      <p:sp>
        <p:nvSpPr>
          <p:cNvPr id="5" name="灯片编号占位符 4"/>
          <p:cNvSpPr>
            <a:spLocks noGrp="1"/>
          </p:cNvSpPr>
          <p:nvPr>
            <p:ph type="sldNum" sz="quarter" idx="12"/>
          </p:nvPr>
        </p:nvSpPr>
        <p:spPr/>
        <p:txBody>
          <a:bodyPr/>
          <a:lstStyle/>
          <a:p>
            <a:fld id="{370D8578-DDD4-487D-A316-C8E65CC577E1}" type="slidenum">
              <a:rPr lang="zh-CN" altLang="en-US" smtClean="0"/>
              <a:pPr/>
              <a:t>379</a:t>
            </a:fld>
            <a:endParaRPr lang="zh-CN" altLang="en-US"/>
          </a:p>
        </p:txBody>
      </p:sp>
    </p:spTree>
    <p:extLst>
      <p:ext uri="{BB962C8B-B14F-4D97-AF65-F5344CB8AC3E}">
        <p14:creationId xmlns:p14="http://schemas.microsoft.com/office/powerpoint/2010/main" xmlns="" val="148156785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14280" y="1772816"/>
            <a:ext cx="9282120" cy="4176463"/>
          </a:xfrm>
        </p:spPr>
        <p:txBody>
          <a:bodyPr>
            <a:normAutofit/>
          </a:bodyPr>
          <a:lstStyle/>
          <a:p>
            <a:pPr>
              <a:lnSpc>
                <a:spcPct val="150000"/>
              </a:lnSpc>
            </a:pPr>
            <a:r>
              <a:rPr kumimoji="1" lang="zh-CN" altLang="en-US" sz="2400" dirty="0" smtClean="0"/>
              <a:t>多行注释使用连续单个单引号或者双引号</a:t>
            </a:r>
            <a:endParaRPr kumimoji="1" lang="en-US" altLang="zh-CN" sz="2400" dirty="0" smtClean="0"/>
          </a:p>
        </p:txBody>
      </p:sp>
      <p:pic>
        <p:nvPicPr>
          <p:cNvPr id="3" name="图片 2"/>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618589" y="2708920"/>
            <a:ext cx="7360410" cy="2448272"/>
          </a:xfrm>
          <a:prstGeom prst="rect">
            <a:avLst/>
          </a:prstGeom>
        </p:spPr>
      </p:pic>
      <p:sp>
        <p:nvSpPr>
          <p:cNvPr id="4" name="日期占位符 3"/>
          <p:cNvSpPr>
            <a:spLocks noGrp="1"/>
          </p:cNvSpPr>
          <p:nvPr>
            <p:ph type="dt" sz="half" idx="10"/>
          </p:nvPr>
        </p:nvSpPr>
        <p:spPr/>
        <p:txBody>
          <a:bodyPr/>
          <a:lstStyle/>
          <a:p>
            <a:fld id="{24666559-B027-467E-8F95-45CA50F212C6}" type="datetime1">
              <a:rPr lang="zh-CN" altLang="en-US" smtClean="0"/>
              <a:pPr/>
              <a:t>2019/9/8</a:t>
            </a:fld>
            <a:endParaRPr lang="zh-CN" altLang="en-US"/>
          </a:p>
        </p:txBody>
      </p:sp>
      <p:sp>
        <p:nvSpPr>
          <p:cNvPr id="5" name="灯片编号占位符 4"/>
          <p:cNvSpPr>
            <a:spLocks noGrp="1"/>
          </p:cNvSpPr>
          <p:nvPr>
            <p:ph type="sldNum" sz="quarter" idx="12"/>
          </p:nvPr>
        </p:nvSpPr>
        <p:spPr/>
        <p:txBody>
          <a:bodyPr/>
          <a:lstStyle/>
          <a:p>
            <a:fld id="{370D8578-DDD4-487D-A316-C8E65CC577E1}" type="slidenum">
              <a:rPr lang="zh-CN" altLang="en-US" smtClean="0"/>
              <a:pPr/>
              <a:t>38</a:t>
            </a:fld>
            <a:endParaRPr lang="zh-CN" altLang="en-US"/>
          </a:p>
        </p:txBody>
      </p:sp>
    </p:spTree>
    <p:extLst>
      <p:ext uri="{BB962C8B-B14F-4D97-AF65-F5344CB8AC3E}">
        <p14:creationId xmlns:p14="http://schemas.microsoft.com/office/powerpoint/2010/main" xmlns="" val="2274333724"/>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txBox="1">
            <a:spLocks/>
          </p:cNvSpPr>
          <p:nvPr/>
        </p:nvSpPr>
        <p:spPr>
          <a:xfrm>
            <a:off x="911424" y="579766"/>
            <a:ext cx="10515600" cy="7810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微软雅黑 Light" panose="020B0502040204020203" pitchFamily="34" charset="-122"/>
                <a:ea typeface="微软雅黑 Light" panose="020B0502040204020203" pitchFamily="34" charset="-122"/>
                <a:cs typeface="+mj-cs"/>
              </a:defRPr>
            </a:lvl1pPr>
          </a:lstStyle>
          <a:p>
            <a:r>
              <a:rPr lang="en-US" altLang="zh-CN" sz="3200" b="1" dirty="0" err="1" smtClean="0">
                <a:solidFill>
                  <a:srgbClr val="942124"/>
                </a:solidFill>
                <a:latin typeface="Monaco" charset="0"/>
                <a:ea typeface="Monaco" charset="0"/>
                <a:cs typeface="Monaco" charset="0"/>
              </a:rPr>
              <a:t>ndarray</a:t>
            </a:r>
            <a:r>
              <a:rPr lang="zh-CN" altLang="en-US" sz="3200" b="1" dirty="0" smtClean="0">
                <a:solidFill>
                  <a:srgbClr val="942124"/>
                </a:solidFill>
                <a:cs typeface="+mn-cs"/>
              </a:rPr>
              <a:t>相关操作：切分</a:t>
            </a:r>
            <a:endParaRPr lang="zh-CN" altLang="en-US" sz="3200" b="1" dirty="0">
              <a:solidFill>
                <a:srgbClr val="942124"/>
              </a:solidFill>
              <a:cs typeface="+mn-cs"/>
            </a:endParaRPr>
          </a:p>
        </p:txBody>
      </p:sp>
      <p:sp>
        <p:nvSpPr>
          <p:cNvPr id="11" name="矩形 28"/>
          <p:cNvSpPr/>
          <p:nvPr/>
        </p:nvSpPr>
        <p:spPr>
          <a:xfrm>
            <a:off x="-18898" y="671163"/>
            <a:ext cx="510214"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pic>
        <p:nvPicPr>
          <p:cNvPr id="2" name="图片 1"/>
          <p:cNvPicPr>
            <a:picLocks noChangeAspect="1"/>
          </p:cNvPicPr>
          <p:nvPr/>
        </p:nvPicPr>
        <p:blipFill rotWithShape="1">
          <a:blip r:embed="rId3">
            <a:extLst>
              <a:ext uri="{28A0092B-C50C-407E-A947-70E740481C1C}">
                <a14:useLocalDpi xmlns:a14="http://schemas.microsoft.com/office/drawing/2010/main" xmlns="" val="0"/>
              </a:ext>
            </a:extLst>
          </a:blip>
          <a:srcRect t="40301"/>
          <a:stretch/>
        </p:blipFill>
        <p:spPr>
          <a:xfrm>
            <a:off x="695400" y="1600447"/>
            <a:ext cx="11895805" cy="1166090"/>
          </a:xfrm>
          <a:prstGeom prst="rect">
            <a:avLst/>
          </a:prstGeom>
        </p:spPr>
      </p:pic>
      <p:sp>
        <p:nvSpPr>
          <p:cNvPr id="7" name="TextBox 17"/>
          <p:cNvSpPr txBox="1"/>
          <p:nvPr/>
        </p:nvSpPr>
        <p:spPr>
          <a:xfrm>
            <a:off x="491316" y="2766537"/>
            <a:ext cx="9933666" cy="646331"/>
          </a:xfrm>
          <a:prstGeom prst="rect">
            <a:avLst/>
          </a:prstGeom>
          <a:noFill/>
        </p:spPr>
        <p:txBody>
          <a:bodyPr wrap="square" rtlCol="0">
            <a:spAutoFit/>
          </a:bodyPr>
          <a:lstStyle/>
          <a:p>
            <a:pPr marL="342900" indent="-342900">
              <a:lnSpc>
                <a:spcPct val="150000"/>
              </a:lnSpc>
              <a:buClr>
                <a:schemeClr val="tx1"/>
              </a:buClr>
              <a:buFont typeface="Arial" charset="0"/>
              <a:buChar char="•"/>
            </a:pPr>
            <a:r>
              <a:rPr lang="zh-CN" altLang="en-US" sz="2400" dirty="0" smtClean="0">
                <a:solidFill>
                  <a:prstClr val="black"/>
                </a:solidFill>
                <a:latin typeface="微软雅黑 Light" panose="020B0502040204020203" pitchFamily="34" charset="-122"/>
                <a:ea typeface="微软雅黑 Light" panose="020B0502040204020203" pitchFamily="34" charset="-122"/>
              </a:rPr>
              <a:t>也可以按照下标位置进行划分</a:t>
            </a:r>
            <a:endParaRPr lang="en-US" altLang="zh-CN" sz="2400" dirty="0">
              <a:solidFill>
                <a:schemeClr val="bg2">
                  <a:lumMod val="75000"/>
                </a:schemeClr>
              </a:solidFill>
              <a:latin typeface="Monaco" charset="0"/>
              <a:ea typeface="Monaco" charset="0"/>
              <a:cs typeface="Monaco" charset="0"/>
            </a:endParaRPr>
          </a:p>
        </p:txBody>
      </p:sp>
      <p:pic>
        <p:nvPicPr>
          <p:cNvPr id="4" name="图片 3"/>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911424" y="3448658"/>
            <a:ext cx="8483898" cy="2572630"/>
          </a:xfrm>
          <a:prstGeom prst="rect">
            <a:avLst/>
          </a:prstGeom>
        </p:spPr>
      </p:pic>
      <p:sp>
        <p:nvSpPr>
          <p:cNvPr id="3" name="日期占位符 2"/>
          <p:cNvSpPr>
            <a:spLocks noGrp="1"/>
          </p:cNvSpPr>
          <p:nvPr>
            <p:ph type="dt" sz="half" idx="10"/>
          </p:nvPr>
        </p:nvSpPr>
        <p:spPr/>
        <p:txBody>
          <a:bodyPr/>
          <a:lstStyle/>
          <a:p>
            <a:fld id="{EEA1E7EF-88B1-4CA9-943A-F3AB3E6B7B92}" type="datetime1">
              <a:rPr lang="zh-CN" altLang="en-US" smtClean="0"/>
              <a:pPr/>
              <a:t>2019/9/8</a:t>
            </a:fld>
            <a:endParaRPr lang="zh-CN" altLang="en-US"/>
          </a:p>
        </p:txBody>
      </p:sp>
      <p:sp>
        <p:nvSpPr>
          <p:cNvPr id="5" name="灯片编号占位符 4"/>
          <p:cNvSpPr>
            <a:spLocks noGrp="1"/>
          </p:cNvSpPr>
          <p:nvPr>
            <p:ph type="sldNum" sz="quarter" idx="12"/>
          </p:nvPr>
        </p:nvSpPr>
        <p:spPr/>
        <p:txBody>
          <a:bodyPr/>
          <a:lstStyle/>
          <a:p>
            <a:fld id="{370D8578-DDD4-487D-A316-C8E65CC577E1}" type="slidenum">
              <a:rPr lang="zh-CN" altLang="en-US" smtClean="0"/>
              <a:pPr/>
              <a:t>380</a:t>
            </a:fld>
            <a:endParaRPr lang="zh-CN" altLang="en-US"/>
          </a:p>
        </p:txBody>
      </p:sp>
    </p:spTree>
    <p:extLst>
      <p:ext uri="{BB962C8B-B14F-4D97-AF65-F5344CB8AC3E}">
        <p14:creationId xmlns:p14="http://schemas.microsoft.com/office/powerpoint/2010/main" xmlns="" val="1122853412"/>
      </p:ext>
    </p:extLst>
  </p:cSld>
  <p:clrMapOvr>
    <a:masterClrMapping/>
  </p:clrMapOvr>
  <p:timing>
    <p:tnLst>
      <p:par>
        <p:cTn id="1" dur="indefinite" restart="never" nodeType="tmRoot"/>
      </p:par>
    </p:tnLst>
  </p:timing>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txBox="1">
            <a:spLocks/>
          </p:cNvSpPr>
          <p:nvPr/>
        </p:nvSpPr>
        <p:spPr>
          <a:xfrm>
            <a:off x="911424" y="579766"/>
            <a:ext cx="10515600" cy="7810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微软雅黑 Light" panose="020B0502040204020203" pitchFamily="34" charset="-122"/>
                <a:ea typeface="微软雅黑 Light" panose="020B0502040204020203" pitchFamily="34" charset="-122"/>
                <a:cs typeface="+mj-cs"/>
              </a:defRPr>
            </a:lvl1pPr>
          </a:lstStyle>
          <a:p>
            <a:r>
              <a:rPr lang="en-US" altLang="zh-CN" sz="3200" b="1" dirty="0" err="1" smtClean="0">
                <a:solidFill>
                  <a:srgbClr val="942124"/>
                </a:solidFill>
                <a:latin typeface="Monaco" charset="0"/>
                <a:ea typeface="Monaco" charset="0"/>
                <a:cs typeface="Monaco" charset="0"/>
              </a:rPr>
              <a:t>ndarray</a:t>
            </a:r>
            <a:r>
              <a:rPr lang="zh-CN" altLang="en-US" sz="3200" b="1" dirty="0" smtClean="0">
                <a:solidFill>
                  <a:srgbClr val="942124"/>
                </a:solidFill>
                <a:cs typeface="+mn-cs"/>
              </a:rPr>
              <a:t>相关操作：重构</a:t>
            </a:r>
            <a:endParaRPr lang="zh-CN" altLang="en-US" sz="3200" b="1" dirty="0">
              <a:solidFill>
                <a:srgbClr val="942124"/>
              </a:solidFill>
              <a:cs typeface="+mn-cs"/>
            </a:endParaRPr>
          </a:p>
        </p:txBody>
      </p:sp>
      <p:sp>
        <p:nvSpPr>
          <p:cNvPr id="11" name="矩形 28"/>
          <p:cNvSpPr/>
          <p:nvPr/>
        </p:nvSpPr>
        <p:spPr>
          <a:xfrm>
            <a:off x="-18898" y="671163"/>
            <a:ext cx="510214"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pic>
        <p:nvPicPr>
          <p:cNvPr id="2" name="图片 1"/>
          <p:cNvPicPr>
            <a:picLocks noChangeAspect="1"/>
          </p:cNvPicPr>
          <p:nvPr/>
        </p:nvPicPr>
        <p:blipFill rotWithShape="1">
          <a:blip r:embed="rId3">
            <a:extLst>
              <a:ext uri="{28A0092B-C50C-407E-A947-70E740481C1C}">
                <a14:useLocalDpi xmlns:a14="http://schemas.microsoft.com/office/drawing/2010/main" xmlns="" val="0"/>
              </a:ext>
            </a:extLst>
          </a:blip>
          <a:srcRect t="40301"/>
          <a:stretch/>
        </p:blipFill>
        <p:spPr>
          <a:xfrm>
            <a:off x="695400" y="1600447"/>
            <a:ext cx="11895805" cy="1166090"/>
          </a:xfrm>
          <a:prstGeom prst="rect">
            <a:avLst/>
          </a:prstGeom>
        </p:spPr>
      </p:pic>
      <p:sp>
        <p:nvSpPr>
          <p:cNvPr id="7" name="TextBox 17"/>
          <p:cNvSpPr txBox="1"/>
          <p:nvPr/>
        </p:nvSpPr>
        <p:spPr>
          <a:xfrm>
            <a:off x="491316" y="2766537"/>
            <a:ext cx="9933666" cy="646331"/>
          </a:xfrm>
          <a:prstGeom prst="rect">
            <a:avLst/>
          </a:prstGeom>
          <a:noFill/>
        </p:spPr>
        <p:txBody>
          <a:bodyPr wrap="square" rtlCol="0">
            <a:spAutoFit/>
          </a:bodyPr>
          <a:lstStyle/>
          <a:p>
            <a:pPr marL="342900" indent="-342900">
              <a:lnSpc>
                <a:spcPct val="150000"/>
              </a:lnSpc>
              <a:buClr>
                <a:schemeClr val="tx1"/>
              </a:buClr>
              <a:buFont typeface="Arial" charset="0"/>
              <a:buChar char="•"/>
            </a:pPr>
            <a:r>
              <a:rPr lang="zh-CN" altLang="en-US" sz="2400" dirty="0" smtClean="0">
                <a:latin typeface="Microsoft YaHei Light" charset="-122"/>
                <a:ea typeface="Microsoft YaHei Light" charset="-122"/>
                <a:cs typeface="Microsoft YaHei Light" charset="-122"/>
              </a:rPr>
              <a:t>通过 </a:t>
            </a:r>
            <a:r>
              <a:rPr lang="en-US" altLang="zh-CN" sz="2400" dirty="0" smtClean="0">
                <a:latin typeface="Monaco" charset="0"/>
                <a:ea typeface="Monaco" charset="0"/>
                <a:cs typeface="Monaco" charset="0"/>
              </a:rPr>
              <a:t>reshape</a:t>
            </a:r>
            <a:r>
              <a:rPr lang="zh-CN" altLang="en-US" sz="2400" dirty="0" smtClean="0">
                <a:latin typeface="Microsoft YaHei Light" charset="-122"/>
                <a:ea typeface="Microsoft YaHei Light" charset="-122"/>
                <a:cs typeface="Microsoft YaHei Light" charset="-122"/>
              </a:rPr>
              <a:t> 方法</a:t>
            </a:r>
            <a:r>
              <a:rPr lang="zh-CN" altLang="en-US" sz="2400" dirty="0">
                <a:latin typeface="Microsoft YaHei Light" charset="-122"/>
                <a:ea typeface="Microsoft YaHei Light" charset="-122"/>
                <a:cs typeface="Microsoft YaHei Light" charset="-122"/>
              </a:rPr>
              <a:t>将所有元素按照指定行指定列进行</a:t>
            </a:r>
            <a:r>
              <a:rPr lang="zh-CN" altLang="en-US" sz="2400" dirty="0" smtClean="0">
                <a:latin typeface="Microsoft YaHei Light" charset="-122"/>
                <a:ea typeface="Microsoft YaHei Light" charset="-122"/>
                <a:cs typeface="Microsoft YaHei Light" charset="-122"/>
              </a:rPr>
              <a:t>重构</a:t>
            </a:r>
            <a:endParaRPr lang="en-US" altLang="zh-CN" sz="2400" dirty="0">
              <a:latin typeface="Microsoft YaHei Light" charset="-122"/>
              <a:ea typeface="Microsoft YaHei Light" charset="-122"/>
              <a:cs typeface="Microsoft YaHei Light" charset="-122"/>
            </a:endParaRPr>
          </a:p>
        </p:txBody>
      </p:sp>
      <p:pic>
        <p:nvPicPr>
          <p:cNvPr id="3" name="图片 2"/>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911424" y="3412868"/>
            <a:ext cx="9188081" cy="2453280"/>
          </a:xfrm>
          <a:prstGeom prst="rect">
            <a:avLst/>
          </a:prstGeom>
        </p:spPr>
      </p:pic>
      <p:sp>
        <p:nvSpPr>
          <p:cNvPr id="4" name="日期占位符 3"/>
          <p:cNvSpPr>
            <a:spLocks noGrp="1"/>
          </p:cNvSpPr>
          <p:nvPr>
            <p:ph type="dt" sz="half" idx="10"/>
          </p:nvPr>
        </p:nvSpPr>
        <p:spPr/>
        <p:txBody>
          <a:bodyPr/>
          <a:lstStyle/>
          <a:p>
            <a:fld id="{8663AD56-51E8-4643-8375-B70C822EC666}" type="datetime1">
              <a:rPr lang="zh-CN" altLang="en-US" smtClean="0"/>
              <a:pPr/>
              <a:t>2019/9/8</a:t>
            </a:fld>
            <a:endParaRPr lang="zh-CN" altLang="en-US"/>
          </a:p>
        </p:txBody>
      </p:sp>
      <p:sp>
        <p:nvSpPr>
          <p:cNvPr id="5" name="灯片编号占位符 4"/>
          <p:cNvSpPr>
            <a:spLocks noGrp="1"/>
          </p:cNvSpPr>
          <p:nvPr>
            <p:ph type="sldNum" sz="quarter" idx="12"/>
          </p:nvPr>
        </p:nvSpPr>
        <p:spPr/>
        <p:txBody>
          <a:bodyPr/>
          <a:lstStyle/>
          <a:p>
            <a:fld id="{370D8578-DDD4-487D-A316-C8E65CC577E1}" type="slidenum">
              <a:rPr lang="zh-CN" altLang="en-US" smtClean="0"/>
              <a:pPr/>
              <a:t>381</a:t>
            </a:fld>
            <a:endParaRPr lang="zh-CN" altLang="en-US"/>
          </a:p>
        </p:txBody>
      </p:sp>
    </p:spTree>
    <p:extLst>
      <p:ext uri="{BB962C8B-B14F-4D97-AF65-F5344CB8AC3E}">
        <p14:creationId xmlns:p14="http://schemas.microsoft.com/office/powerpoint/2010/main" xmlns="" val="1361206552"/>
      </p:ext>
    </p:extLst>
  </p:cSld>
  <p:clrMapOvr>
    <a:masterClrMapping/>
  </p:clrMapOvr>
  <p:timing>
    <p:tnLst>
      <p:par>
        <p:cTn id="1" dur="indefinite" restart="never" nodeType="tmRoot"/>
      </p:par>
    </p:tnLst>
  </p:timing>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txBox="1">
            <a:spLocks/>
          </p:cNvSpPr>
          <p:nvPr/>
        </p:nvSpPr>
        <p:spPr>
          <a:xfrm>
            <a:off x="911424" y="579766"/>
            <a:ext cx="10515600" cy="7810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微软雅黑 Light" panose="020B0502040204020203" pitchFamily="34" charset="-122"/>
                <a:ea typeface="微软雅黑 Light" panose="020B0502040204020203" pitchFamily="34" charset="-122"/>
                <a:cs typeface="+mj-cs"/>
              </a:defRPr>
            </a:lvl1pPr>
          </a:lstStyle>
          <a:p>
            <a:r>
              <a:rPr lang="en-US" altLang="zh-CN" sz="3200" b="1" dirty="0" err="1" smtClean="0">
                <a:solidFill>
                  <a:srgbClr val="942124"/>
                </a:solidFill>
                <a:latin typeface="Monaco" charset="0"/>
                <a:ea typeface="Monaco" charset="0"/>
                <a:cs typeface="Monaco" charset="0"/>
              </a:rPr>
              <a:t>ndarray</a:t>
            </a:r>
            <a:r>
              <a:rPr lang="zh-CN" altLang="en-US" sz="3200" b="1" dirty="0" smtClean="0">
                <a:solidFill>
                  <a:srgbClr val="942124"/>
                </a:solidFill>
                <a:cs typeface="+mn-cs"/>
              </a:rPr>
              <a:t>相关操作：拼接</a:t>
            </a:r>
            <a:endParaRPr lang="zh-CN" altLang="en-US" sz="3200" b="1" dirty="0">
              <a:solidFill>
                <a:srgbClr val="942124"/>
              </a:solidFill>
              <a:cs typeface="+mn-cs"/>
            </a:endParaRPr>
          </a:p>
        </p:txBody>
      </p:sp>
      <p:sp>
        <p:nvSpPr>
          <p:cNvPr id="11" name="矩形 28"/>
          <p:cNvSpPr/>
          <p:nvPr/>
        </p:nvSpPr>
        <p:spPr>
          <a:xfrm>
            <a:off x="-18898" y="671163"/>
            <a:ext cx="510214"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pic>
        <p:nvPicPr>
          <p:cNvPr id="2" name="图片 1"/>
          <p:cNvPicPr>
            <a:picLocks noChangeAspect="1"/>
          </p:cNvPicPr>
          <p:nvPr/>
        </p:nvPicPr>
        <p:blipFill rotWithShape="1">
          <a:blip r:embed="rId3">
            <a:extLst>
              <a:ext uri="{28A0092B-C50C-407E-A947-70E740481C1C}">
                <a14:useLocalDpi xmlns:a14="http://schemas.microsoft.com/office/drawing/2010/main" xmlns="" val="0"/>
              </a:ext>
            </a:extLst>
          </a:blip>
          <a:srcRect t="40301"/>
          <a:stretch/>
        </p:blipFill>
        <p:spPr>
          <a:xfrm>
            <a:off x="695400" y="1600447"/>
            <a:ext cx="11895805" cy="1166090"/>
          </a:xfrm>
          <a:prstGeom prst="rect">
            <a:avLst/>
          </a:prstGeom>
        </p:spPr>
      </p:pic>
      <p:sp>
        <p:nvSpPr>
          <p:cNvPr id="7" name="TextBox 17"/>
          <p:cNvSpPr txBox="1"/>
          <p:nvPr/>
        </p:nvSpPr>
        <p:spPr>
          <a:xfrm>
            <a:off x="491316" y="3501008"/>
            <a:ext cx="4596572" cy="1754326"/>
          </a:xfrm>
          <a:prstGeom prst="rect">
            <a:avLst/>
          </a:prstGeom>
          <a:noFill/>
        </p:spPr>
        <p:txBody>
          <a:bodyPr wrap="square" rtlCol="0">
            <a:spAutoFit/>
          </a:bodyPr>
          <a:lstStyle/>
          <a:p>
            <a:pPr marL="342900" indent="-342900">
              <a:lnSpc>
                <a:spcPct val="150000"/>
              </a:lnSpc>
              <a:buClr>
                <a:schemeClr val="tx1"/>
              </a:buClr>
              <a:buFont typeface="Arial" charset="0"/>
              <a:buChar char="•"/>
            </a:pPr>
            <a:r>
              <a:rPr lang="zh-CN" altLang="en-US" sz="2400" dirty="0" smtClean="0">
                <a:latin typeface="Microsoft YaHei Light" charset="-122"/>
                <a:ea typeface="Microsoft YaHei Light" charset="-122"/>
                <a:cs typeface="Microsoft YaHei Light" charset="-122"/>
              </a:rPr>
              <a:t>通过 </a:t>
            </a:r>
            <a:r>
              <a:rPr lang="en-US" altLang="zh-CN" sz="2400" dirty="0" err="1" smtClean="0">
                <a:latin typeface="Monaco" charset="0"/>
                <a:ea typeface="Monaco" charset="0"/>
                <a:cs typeface="Monaco" charset="0"/>
              </a:rPr>
              <a:t>vstack</a:t>
            </a:r>
            <a:r>
              <a:rPr lang="zh-CN" altLang="en-US" sz="2400" dirty="0" smtClean="0">
                <a:latin typeface="Microsoft YaHei Light" charset="-122"/>
                <a:ea typeface="Microsoft YaHei Light" charset="-122"/>
                <a:cs typeface="Microsoft YaHei Light" charset="-122"/>
              </a:rPr>
              <a:t> 沿纵轴拼接</a:t>
            </a:r>
            <a:endParaRPr lang="en-US" altLang="zh-CN" sz="2400" dirty="0">
              <a:latin typeface="Microsoft YaHei Light" charset="-122"/>
              <a:ea typeface="Microsoft YaHei Light" charset="-122"/>
              <a:cs typeface="Microsoft YaHei Light" charset="-122"/>
            </a:endParaRPr>
          </a:p>
          <a:p>
            <a:pPr marL="342900" indent="-342900">
              <a:lnSpc>
                <a:spcPct val="150000"/>
              </a:lnSpc>
              <a:buClr>
                <a:schemeClr val="tx1"/>
              </a:buClr>
              <a:buFont typeface="Arial" charset="0"/>
              <a:buChar char="•"/>
            </a:pPr>
            <a:r>
              <a:rPr lang="zh-CN" altLang="en-US" sz="2400" dirty="0" smtClean="0">
                <a:latin typeface="Microsoft YaHei Light" charset="-122"/>
                <a:ea typeface="Microsoft YaHei Light" charset="-122"/>
                <a:cs typeface="Microsoft YaHei Light" charset="-122"/>
              </a:rPr>
              <a:t>通过</a:t>
            </a:r>
            <a:r>
              <a:rPr lang="zh-CN" altLang="en-US" sz="2400" dirty="0" smtClean="0">
                <a:latin typeface="Monaco" charset="0"/>
                <a:ea typeface="Monaco" charset="0"/>
                <a:cs typeface="Monaco" charset="0"/>
              </a:rPr>
              <a:t> </a:t>
            </a:r>
            <a:r>
              <a:rPr lang="en-US" altLang="zh-CN" sz="2400" dirty="0" err="1" smtClean="0">
                <a:latin typeface="Monaco" charset="0"/>
                <a:ea typeface="Monaco" charset="0"/>
                <a:cs typeface="Monaco" charset="0"/>
              </a:rPr>
              <a:t>hstack</a:t>
            </a:r>
            <a:r>
              <a:rPr lang="zh-CN" altLang="en-US" sz="2400" dirty="0">
                <a:latin typeface="Monaco" charset="0"/>
                <a:ea typeface="Monaco" charset="0"/>
                <a:cs typeface="Monaco" charset="0"/>
              </a:rPr>
              <a:t> </a:t>
            </a:r>
            <a:r>
              <a:rPr lang="zh-CN" altLang="en-US" sz="2400" dirty="0" smtClean="0">
                <a:latin typeface="Microsoft YaHei Light" charset="-122"/>
                <a:ea typeface="Microsoft YaHei Light" charset="-122"/>
                <a:cs typeface="Microsoft YaHei Light" charset="-122"/>
              </a:rPr>
              <a:t>沿横轴拼接</a:t>
            </a:r>
            <a:endParaRPr lang="en-US" altLang="zh-CN" sz="2400" dirty="0">
              <a:latin typeface="Microsoft YaHei Light" charset="-122"/>
              <a:ea typeface="Microsoft YaHei Light" charset="-122"/>
              <a:cs typeface="Microsoft YaHei Light" charset="-122"/>
            </a:endParaRPr>
          </a:p>
          <a:p>
            <a:pPr marL="342900" indent="-342900">
              <a:lnSpc>
                <a:spcPct val="150000"/>
              </a:lnSpc>
              <a:buClr>
                <a:schemeClr val="tx1"/>
              </a:buClr>
              <a:buFont typeface="Arial" charset="0"/>
              <a:buChar char="•"/>
            </a:pPr>
            <a:r>
              <a:rPr lang="zh-CN" altLang="en-US" sz="2400" dirty="0" smtClean="0">
                <a:latin typeface="Microsoft YaHei Light" charset="-122"/>
                <a:ea typeface="Microsoft YaHei Light" charset="-122"/>
                <a:cs typeface="Microsoft YaHei Light" charset="-122"/>
              </a:rPr>
              <a:t>通过 </a:t>
            </a:r>
            <a:r>
              <a:rPr lang="en-US" altLang="zh-CN" sz="2400" dirty="0" smtClean="0">
                <a:latin typeface="Monaco" charset="0"/>
                <a:ea typeface="Monaco" charset="0"/>
                <a:cs typeface="Monaco" charset="0"/>
              </a:rPr>
              <a:t>concatenate</a:t>
            </a:r>
            <a:r>
              <a:rPr lang="zh-CN" altLang="en-US" sz="2400" dirty="0" smtClean="0">
                <a:latin typeface="Microsoft YaHei Light" charset="-122"/>
                <a:ea typeface="Microsoft YaHei Light" charset="-122"/>
                <a:cs typeface="Microsoft YaHei Light" charset="-122"/>
              </a:rPr>
              <a:t> 进行</a:t>
            </a:r>
            <a:r>
              <a:rPr lang="zh-CN" altLang="en-US" sz="2400" dirty="0">
                <a:latin typeface="Microsoft YaHei Light" charset="-122"/>
                <a:ea typeface="Microsoft YaHei Light" charset="-122"/>
                <a:cs typeface="Microsoft YaHei Light" charset="-122"/>
              </a:rPr>
              <a:t>拼接</a:t>
            </a:r>
            <a:endParaRPr lang="en-US" altLang="zh-CN" sz="2400" dirty="0">
              <a:latin typeface="Microsoft YaHei Light" charset="-122"/>
              <a:ea typeface="Microsoft YaHei Light" charset="-122"/>
              <a:cs typeface="Microsoft YaHei Light" charset="-122"/>
            </a:endParaRPr>
          </a:p>
        </p:txBody>
      </p:sp>
      <p:pic>
        <p:nvPicPr>
          <p:cNvPr id="4" name="图片 3"/>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5123605" y="2766537"/>
            <a:ext cx="7467600" cy="3670300"/>
          </a:xfrm>
          <a:prstGeom prst="rect">
            <a:avLst/>
          </a:prstGeom>
        </p:spPr>
      </p:pic>
      <p:sp>
        <p:nvSpPr>
          <p:cNvPr id="3" name="日期占位符 2"/>
          <p:cNvSpPr>
            <a:spLocks noGrp="1"/>
          </p:cNvSpPr>
          <p:nvPr>
            <p:ph type="dt" sz="half" idx="10"/>
          </p:nvPr>
        </p:nvSpPr>
        <p:spPr/>
        <p:txBody>
          <a:bodyPr/>
          <a:lstStyle/>
          <a:p>
            <a:fld id="{0937D31C-C4A2-4FF0-A7A8-8386A0529658}" type="datetime1">
              <a:rPr lang="zh-CN" altLang="en-US" smtClean="0"/>
              <a:pPr/>
              <a:t>2019/9/8</a:t>
            </a:fld>
            <a:endParaRPr lang="zh-CN" altLang="en-US"/>
          </a:p>
        </p:txBody>
      </p:sp>
      <p:sp>
        <p:nvSpPr>
          <p:cNvPr id="5" name="灯片编号占位符 4"/>
          <p:cNvSpPr>
            <a:spLocks noGrp="1"/>
          </p:cNvSpPr>
          <p:nvPr>
            <p:ph type="sldNum" sz="quarter" idx="12"/>
          </p:nvPr>
        </p:nvSpPr>
        <p:spPr/>
        <p:txBody>
          <a:bodyPr/>
          <a:lstStyle/>
          <a:p>
            <a:fld id="{370D8578-DDD4-487D-A316-C8E65CC577E1}" type="slidenum">
              <a:rPr lang="zh-CN" altLang="en-US" smtClean="0"/>
              <a:pPr/>
              <a:t>382</a:t>
            </a:fld>
            <a:endParaRPr lang="zh-CN" altLang="en-US"/>
          </a:p>
        </p:txBody>
      </p:sp>
    </p:spTree>
    <p:extLst>
      <p:ext uri="{BB962C8B-B14F-4D97-AF65-F5344CB8AC3E}">
        <p14:creationId xmlns:p14="http://schemas.microsoft.com/office/powerpoint/2010/main" xmlns="" val="2061623700"/>
      </p:ext>
    </p:extLst>
  </p:cSld>
  <p:clrMapOvr>
    <a:masterClrMapping/>
  </p:clrMapOvr>
  <p:timing>
    <p:tnLst>
      <p:par>
        <p:cTn id="1" dur="indefinite" restart="never" nodeType="tmRoot"/>
      </p:par>
    </p:tnLst>
  </p:timing>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txBox="1">
            <a:spLocks/>
          </p:cNvSpPr>
          <p:nvPr/>
        </p:nvSpPr>
        <p:spPr>
          <a:xfrm>
            <a:off x="911424" y="579766"/>
            <a:ext cx="10515600" cy="7810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微软雅黑 Light" panose="020B0502040204020203" pitchFamily="34" charset="-122"/>
                <a:ea typeface="微软雅黑 Light" panose="020B0502040204020203" pitchFamily="34" charset="-122"/>
                <a:cs typeface="+mj-cs"/>
              </a:defRPr>
            </a:lvl1pPr>
          </a:lstStyle>
          <a:p>
            <a:r>
              <a:rPr lang="en-US" altLang="zh-CN" sz="3200" b="1" dirty="0" err="1" smtClean="0">
                <a:solidFill>
                  <a:srgbClr val="942124"/>
                </a:solidFill>
                <a:latin typeface="Monaco" charset="0"/>
                <a:ea typeface="Monaco" charset="0"/>
                <a:cs typeface="Monaco" charset="0"/>
              </a:rPr>
              <a:t>ndarray</a:t>
            </a:r>
            <a:r>
              <a:rPr lang="zh-CN" altLang="en-US" sz="3200" b="1" dirty="0" smtClean="0">
                <a:solidFill>
                  <a:srgbClr val="942124"/>
                </a:solidFill>
                <a:cs typeface="+mn-cs"/>
              </a:rPr>
              <a:t>相关操作：转置、翻转</a:t>
            </a:r>
            <a:endParaRPr lang="zh-CN" altLang="en-US" sz="3200" b="1" dirty="0">
              <a:solidFill>
                <a:srgbClr val="942124"/>
              </a:solidFill>
              <a:cs typeface="+mn-cs"/>
            </a:endParaRPr>
          </a:p>
        </p:txBody>
      </p:sp>
      <p:sp>
        <p:nvSpPr>
          <p:cNvPr id="11" name="矩形 28"/>
          <p:cNvSpPr/>
          <p:nvPr/>
        </p:nvSpPr>
        <p:spPr>
          <a:xfrm>
            <a:off x="-18898" y="671163"/>
            <a:ext cx="510214"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pic>
        <p:nvPicPr>
          <p:cNvPr id="2" name="图片 1"/>
          <p:cNvPicPr>
            <a:picLocks noChangeAspect="1"/>
          </p:cNvPicPr>
          <p:nvPr/>
        </p:nvPicPr>
        <p:blipFill rotWithShape="1">
          <a:blip r:embed="rId3">
            <a:extLst>
              <a:ext uri="{28A0092B-C50C-407E-A947-70E740481C1C}">
                <a14:useLocalDpi xmlns:a14="http://schemas.microsoft.com/office/drawing/2010/main" xmlns="" val="0"/>
              </a:ext>
            </a:extLst>
          </a:blip>
          <a:srcRect t="40301"/>
          <a:stretch/>
        </p:blipFill>
        <p:spPr>
          <a:xfrm>
            <a:off x="695400" y="1600447"/>
            <a:ext cx="11895805" cy="1166090"/>
          </a:xfrm>
          <a:prstGeom prst="rect">
            <a:avLst/>
          </a:prstGeom>
        </p:spPr>
      </p:pic>
      <p:sp>
        <p:nvSpPr>
          <p:cNvPr id="8" name="TextBox 17"/>
          <p:cNvSpPr txBox="1"/>
          <p:nvPr/>
        </p:nvSpPr>
        <p:spPr>
          <a:xfrm>
            <a:off x="506233" y="2766537"/>
            <a:ext cx="7044844" cy="646331"/>
          </a:xfrm>
          <a:prstGeom prst="rect">
            <a:avLst/>
          </a:prstGeom>
          <a:noFill/>
        </p:spPr>
        <p:txBody>
          <a:bodyPr wrap="square" rtlCol="0">
            <a:spAutoFit/>
          </a:bodyPr>
          <a:lstStyle/>
          <a:p>
            <a:pPr marL="342900" indent="-342900">
              <a:lnSpc>
                <a:spcPct val="150000"/>
              </a:lnSpc>
              <a:buClr>
                <a:schemeClr val="tx1"/>
              </a:buClr>
              <a:buFont typeface="Arial" charset="0"/>
              <a:buChar char="•"/>
            </a:pPr>
            <a:r>
              <a:rPr lang="zh-CN" altLang="en-US" sz="2400" dirty="0" smtClean="0">
                <a:latin typeface="Microsoft YaHei Light" charset="-122"/>
                <a:ea typeface="Microsoft YaHei Light" charset="-122"/>
                <a:cs typeface="Microsoft YaHei Light" charset="-122"/>
              </a:rPr>
              <a:t>转置： </a:t>
            </a:r>
            <a:r>
              <a:rPr lang="en-US" altLang="zh-CN" sz="2400" dirty="0" smtClean="0">
                <a:latin typeface="Monaco" charset="0"/>
                <a:ea typeface="Monaco" charset="0"/>
                <a:cs typeface="Monaco" charset="0"/>
              </a:rPr>
              <a:t>transpose</a:t>
            </a:r>
            <a:r>
              <a:rPr lang="zh-CN" altLang="en-US" sz="2400" dirty="0" smtClean="0">
                <a:latin typeface="Microsoft YaHei Light" charset="-122"/>
                <a:ea typeface="Microsoft YaHei Light" charset="-122"/>
                <a:cs typeface="Microsoft YaHei Light" charset="-122"/>
              </a:rPr>
              <a:t> 方法、在数组后加 </a:t>
            </a:r>
            <a:r>
              <a:rPr lang="en-US" altLang="zh-CN" sz="2400" dirty="0" smtClean="0">
                <a:latin typeface="Monaco" charset="0"/>
                <a:ea typeface="Monaco" charset="0"/>
                <a:cs typeface="Monaco" charset="0"/>
              </a:rPr>
              <a:t>.T</a:t>
            </a:r>
            <a:endParaRPr lang="en-US" altLang="zh-CN" sz="2400" dirty="0">
              <a:latin typeface="Monaco" charset="0"/>
              <a:ea typeface="Monaco" charset="0"/>
              <a:cs typeface="Monaco" charset="0"/>
            </a:endParaRPr>
          </a:p>
        </p:txBody>
      </p:sp>
      <p:pic>
        <p:nvPicPr>
          <p:cNvPr id="3" name="图片 2"/>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911424" y="3377680"/>
            <a:ext cx="7704856" cy="3253161"/>
          </a:xfrm>
          <a:prstGeom prst="rect">
            <a:avLst/>
          </a:prstGeom>
        </p:spPr>
      </p:pic>
      <p:sp>
        <p:nvSpPr>
          <p:cNvPr id="4" name="日期占位符 3"/>
          <p:cNvSpPr>
            <a:spLocks noGrp="1"/>
          </p:cNvSpPr>
          <p:nvPr>
            <p:ph type="dt" sz="half" idx="10"/>
          </p:nvPr>
        </p:nvSpPr>
        <p:spPr/>
        <p:txBody>
          <a:bodyPr/>
          <a:lstStyle/>
          <a:p>
            <a:fld id="{C57FFD55-79B2-4936-B013-AE35364ECA12}" type="datetime1">
              <a:rPr lang="zh-CN" altLang="en-US" smtClean="0"/>
              <a:pPr/>
              <a:t>2019/9/8</a:t>
            </a:fld>
            <a:endParaRPr lang="zh-CN" altLang="en-US"/>
          </a:p>
        </p:txBody>
      </p:sp>
      <p:sp>
        <p:nvSpPr>
          <p:cNvPr id="5" name="灯片编号占位符 4"/>
          <p:cNvSpPr>
            <a:spLocks noGrp="1"/>
          </p:cNvSpPr>
          <p:nvPr>
            <p:ph type="sldNum" sz="quarter" idx="12"/>
          </p:nvPr>
        </p:nvSpPr>
        <p:spPr/>
        <p:txBody>
          <a:bodyPr/>
          <a:lstStyle/>
          <a:p>
            <a:fld id="{370D8578-DDD4-487D-A316-C8E65CC577E1}" type="slidenum">
              <a:rPr lang="zh-CN" altLang="en-US" smtClean="0"/>
              <a:pPr/>
              <a:t>383</a:t>
            </a:fld>
            <a:endParaRPr lang="zh-CN" altLang="en-US"/>
          </a:p>
        </p:txBody>
      </p:sp>
    </p:spTree>
    <p:extLst>
      <p:ext uri="{BB962C8B-B14F-4D97-AF65-F5344CB8AC3E}">
        <p14:creationId xmlns:p14="http://schemas.microsoft.com/office/powerpoint/2010/main" xmlns="" val="2063167303"/>
      </p:ext>
    </p:extLst>
  </p:cSld>
  <p:clrMapOvr>
    <a:masterClrMapping/>
  </p:clrMapOvr>
  <p:timing>
    <p:tnLst>
      <p:par>
        <p:cTn id="1" dur="indefinite" restart="never" nodeType="tmRoot"/>
      </p:par>
    </p:tnLst>
  </p:timing>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txBox="1">
            <a:spLocks/>
          </p:cNvSpPr>
          <p:nvPr/>
        </p:nvSpPr>
        <p:spPr>
          <a:xfrm>
            <a:off x="911424" y="579766"/>
            <a:ext cx="10515600" cy="7810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微软雅黑 Light" panose="020B0502040204020203" pitchFamily="34" charset="-122"/>
                <a:ea typeface="微软雅黑 Light" panose="020B0502040204020203" pitchFamily="34" charset="-122"/>
                <a:cs typeface="+mj-cs"/>
              </a:defRPr>
            </a:lvl1pPr>
          </a:lstStyle>
          <a:p>
            <a:r>
              <a:rPr lang="en-US" altLang="zh-CN" sz="3200" b="1" dirty="0" err="1" smtClean="0">
                <a:solidFill>
                  <a:srgbClr val="942124"/>
                </a:solidFill>
                <a:latin typeface="Monaco" charset="0"/>
                <a:ea typeface="Monaco" charset="0"/>
                <a:cs typeface="Monaco" charset="0"/>
              </a:rPr>
              <a:t>ndarray</a:t>
            </a:r>
            <a:r>
              <a:rPr lang="zh-CN" altLang="en-US" sz="3200" b="1" dirty="0" smtClean="0">
                <a:solidFill>
                  <a:srgbClr val="942124"/>
                </a:solidFill>
                <a:cs typeface="+mn-cs"/>
              </a:rPr>
              <a:t>相关操作：转置、翻转</a:t>
            </a:r>
            <a:endParaRPr lang="zh-CN" altLang="en-US" sz="3200" b="1" dirty="0">
              <a:solidFill>
                <a:srgbClr val="942124"/>
              </a:solidFill>
              <a:cs typeface="+mn-cs"/>
            </a:endParaRPr>
          </a:p>
        </p:txBody>
      </p:sp>
      <p:sp>
        <p:nvSpPr>
          <p:cNvPr id="11" name="矩形 28"/>
          <p:cNvSpPr/>
          <p:nvPr/>
        </p:nvSpPr>
        <p:spPr>
          <a:xfrm>
            <a:off x="-18898" y="671163"/>
            <a:ext cx="510214"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pic>
        <p:nvPicPr>
          <p:cNvPr id="2" name="图片 1"/>
          <p:cNvPicPr>
            <a:picLocks noChangeAspect="1"/>
          </p:cNvPicPr>
          <p:nvPr/>
        </p:nvPicPr>
        <p:blipFill rotWithShape="1">
          <a:blip r:embed="rId3">
            <a:extLst>
              <a:ext uri="{28A0092B-C50C-407E-A947-70E740481C1C}">
                <a14:useLocalDpi xmlns:a14="http://schemas.microsoft.com/office/drawing/2010/main" xmlns="" val="0"/>
              </a:ext>
            </a:extLst>
          </a:blip>
          <a:srcRect t="40301"/>
          <a:stretch/>
        </p:blipFill>
        <p:spPr>
          <a:xfrm>
            <a:off x="695400" y="1600447"/>
            <a:ext cx="11895805" cy="1166090"/>
          </a:xfrm>
          <a:prstGeom prst="rect">
            <a:avLst/>
          </a:prstGeom>
        </p:spPr>
      </p:pic>
      <p:sp>
        <p:nvSpPr>
          <p:cNvPr id="8" name="TextBox 17"/>
          <p:cNvSpPr txBox="1"/>
          <p:nvPr/>
        </p:nvSpPr>
        <p:spPr>
          <a:xfrm>
            <a:off x="506233" y="2636912"/>
            <a:ext cx="7044844" cy="646331"/>
          </a:xfrm>
          <a:prstGeom prst="rect">
            <a:avLst/>
          </a:prstGeom>
          <a:noFill/>
        </p:spPr>
        <p:txBody>
          <a:bodyPr wrap="square" rtlCol="0">
            <a:spAutoFit/>
          </a:bodyPr>
          <a:lstStyle/>
          <a:p>
            <a:pPr marL="342900" indent="-342900">
              <a:lnSpc>
                <a:spcPct val="150000"/>
              </a:lnSpc>
              <a:buClr>
                <a:schemeClr val="tx1"/>
              </a:buClr>
              <a:buFont typeface="Arial" charset="0"/>
              <a:buChar char="•"/>
            </a:pPr>
            <a:r>
              <a:rPr lang="zh-CN" altLang="en-US" sz="2400" dirty="0" smtClean="0">
                <a:latin typeface="Microsoft YaHei Light" charset="-122"/>
                <a:ea typeface="Microsoft YaHei Light" charset="-122"/>
                <a:cs typeface="Microsoft YaHei Light" charset="-122"/>
              </a:rPr>
              <a:t>翻转： </a:t>
            </a:r>
            <a:r>
              <a:rPr lang="en-US" altLang="zh-CN" sz="2400" dirty="0" err="1" smtClean="0">
                <a:latin typeface="Monaco" charset="0"/>
                <a:ea typeface="Monaco" charset="0"/>
                <a:cs typeface="Monaco" charset="0"/>
              </a:rPr>
              <a:t>fliplr</a:t>
            </a:r>
            <a:r>
              <a:rPr lang="zh-CN" altLang="en-US" sz="2400" dirty="0" smtClean="0">
                <a:latin typeface="Microsoft YaHei Light" charset="-122"/>
                <a:ea typeface="Microsoft YaHei Light" charset="-122"/>
                <a:cs typeface="Microsoft YaHei Light" charset="-122"/>
              </a:rPr>
              <a:t> 左右翻转、</a:t>
            </a:r>
            <a:r>
              <a:rPr lang="en-US" altLang="zh-CN" sz="2400" dirty="0" err="1" smtClean="0">
                <a:latin typeface="Monaco" charset="0"/>
                <a:ea typeface="Monaco" charset="0"/>
                <a:cs typeface="Monaco" charset="0"/>
              </a:rPr>
              <a:t>flipud</a:t>
            </a:r>
            <a:r>
              <a:rPr lang="zh-CN" altLang="en-US" sz="2400" dirty="0" smtClean="0">
                <a:latin typeface="Monaco" charset="0"/>
                <a:ea typeface="Monaco" charset="0"/>
                <a:cs typeface="Monaco" charset="0"/>
              </a:rPr>
              <a:t> </a:t>
            </a:r>
            <a:r>
              <a:rPr lang="zh-CN" altLang="en-US" sz="2400" dirty="0" smtClean="0">
                <a:latin typeface="Microsoft YaHei Light" charset="-122"/>
                <a:ea typeface="Microsoft YaHei Light" charset="-122"/>
                <a:cs typeface="Microsoft YaHei Light" charset="-122"/>
              </a:rPr>
              <a:t>上下翻转</a:t>
            </a:r>
            <a:endParaRPr lang="en-US" altLang="zh-CN" sz="2400" dirty="0">
              <a:latin typeface="Microsoft YaHei Light" charset="-122"/>
              <a:ea typeface="Microsoft YaHei Light" charset="-122"/>
              <a:cs typeface="Microsoft YaHei Light" charset="-122"/>
            </a:endParaRPr>
          </a:p>
        </p:txBody>
      </p:sp>
      <p:pic>
        <p:nvPicPr>
          <p:cNvPr id="4" name="图片 3"/>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911424" y="3225800"/>
            <a:ext cx="7531100" cy="3632200"/>
          </a:xfrm>
          <a:prstGeom prst="rect">
            <a:avLst/>
          </a:prstGeom>
        </p:spPr>
      </p:pic>
      <p:sp>
        <p:nvSpPr>
          <p:cNvPr id="3" name="日期占位符 2"/>
          <p:cNvSpPr>
            <a:spLocks noGrp="1"/>
          </p:cNvSpPr>
          <p:nvPr>
            <p:ph type="dt" sz="half" idx="10"/>
          </p:nvPr>
        </p:nvSpPr>
        <p:spPr/>
        <p:txBody>
          <a:bodyPr/>
          <a:lstStyle/>
          <a:p>
            <a:fld id="{8F0EBA6B-E245-46D3-91C2-AA2DA7CFCF9E}" type="datetime1">
              <a:rPr lang="zh-CN" altLang="en-US" smtClean="0"/>
              <a:pPr/>
              <a:t>2019/9/8</a:t>
            </a:fld>
            <a:endParaRPr lang="zh-CN" altLang="en-US"/>
          </a:p>
        </p:txBody>
      </p:sp>
      <p:sp>
        <p:nvSpPr>
          <p:cNvPr id="5" name="灯片编号占位符 4"/>
          <p:cNvSpPr>
            <a:spLocks noGrp="1"/>
          </p:cNvSpPr>
          <p:nvPr>
            <p:ph type="sldNum" sz="quarter" idx="12"/>
          </p:nvPr>
        </p:nvSpPr>
        <p:spPr/>
        <p:txBody>
          <a:bodyPr/>
          <a:lstStyle/>
          <a:p>
            <a:fld id="{370D8578-DDD4-487D-A316-C8E65CC577E1}" type="slidenum">
              <a:rPr lang="zh-CN" altLang="en-US" smtClean="0"/>
              <a:pPr/>
              <a:t>384</a:t>
            </a:fld>
            <a:endParaRPr lang="zh-CN" altLang="en-US"/>
          </a:p>
        </p:txBody>
      </p:sp>
    </p:spTree>
    <p:extLst>
      <p:ext uri="{BB962C8B-B14F-4D97-AF65-F5344CB8AC3E}">
        <p14:creationId xmlns:p14="http://schemas.microsoft.com/office/powerpoint/2010/main" xmlns="" val="1175793406"/>
      </p:ext>
    </p:extLst>
  </p:cSld>
  <p:clrMapOvr>
    <a:masterClrMapping/>
  </p:clrMapOvr>
  <p:timing>
    <p:tnLst>
      <p:par>
        <p:cTn id="1" dur="indefinite" restart="never" nodeType="tmRoot"/>
      </p:par>
    </p:tnLst>
  </p:timing>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txBox="1">
            <a:spLocks/>
          </p:cNvSpPr>
          <p:nvPr/>
        </p:nvSpPr>
        <p:spPr>
          <a:xfrm>
            <a:off x="911424" y="579766"/>
            <a:ext cx="10515600" cy="7810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微软雅黑 Light" panose="020B0502040204020203" pitchFamily="34" charset="-122"/>
                <a:ea typeface="微软雅黑 Light" panose="020B0502040204020203" pitchFamily="34" charset="-122"/>
                <a:cs typeface="+mj-cs"/>
              </a:defRPr>
            </a:lvl1pPr>
          </a:lstStyle>
          <a:p>
            <a:r>
              <a:rPr lang="zh-CN" altLang="en-US" sz="3200" b="1" dirty="0" smtClean="0">
                <a:solidFill>
                  <a:srgbClr val="942124"/>
                </a:solidFill>
                <a:latin typeface="Microsoft YaHei Light" charset="-122"/>
                <a:ea typeface="Microsoft YaHei Light" charset="-122"/>
                <a:cs typeface="Microsoft YaHei Light" charset="-122"/>
              </a:rPr>
              <a:t>对位运算</a:t>
            </a:r>
            <a:endParaRPr lang="zh-CN" altLang="en-US" sz="3200" b="1" dirty="0">
              <a:solidFill>
                <a:srgbClr val="942124"/>
              </a:solidFill>
              <a:latin typeface="Microsoft YaHei Light" charset="-122"/>
              <a:ea typeface="Microsoft YaHei Light" charset="-122"/>
              <a:cs typeface="Microsoft YaHei Light" charset="-122"/>
            </a:endParaRPr>
          </a:p>
        </p:txBody>
      </p:sp>
      <p:sp>
        <p:nvSpPr>
          <p:cNvPr id="11" name="矩形 28"/>
          <p:cNvSpPr/>
          <p:nvPr/>
        </p:nvSpPr>
        <p:spPr>
          <a:xfrm>
            <a:off x="-18898" y="671163"/>
            <a:ext cx="510214"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
        <p:nvSpPr>
          <p:cNvPr id="8" name="TextBox 17"/>
          <p:cNvSpPr txBox="1"/>
          <p:nvPr/>
        </p:nvSpPr>
        <p:spPr>
          <a:xfrm>
            <a:off x="491316" y="1558533"/>
            <a:ext cx="10573236" cy="646331"/>
          </a:xfrm>
          <a:prstGeom prst="rect">
            <a:avLst/>
          </a:prstGeom>
          <a:noFill/>
        </p:spPr>
        <p:txBody>
          <a:bodyPr wrap="square" rtlCol="0">
            <a:spAutoFit/>
          </a:bodyPr>
          <a:lstStyle/>
          <a:p>
            <a:pPr marL="342900" indent="-342900">
              <a:lnSpc>
                <a:spcPct val="150000"/>
              </a:lnSpc>
              <a:buClr>
                <a:schemeClr val="tx1"/>
              </a:buClr>
              <a:buFont typeface="Arial" charset="0"/>
              <a:buChar char="•"/>
            </a:pPr>
            <a:r>
              <a:rPr lang="zh-CN" altLang="en-US" sz="2400" dirty="0" smtClean="0">
                <a:latin typeface="Microsoft YaHei Light" charset="-122"/>
                <a:ea typeface="Microsoft YaHei Light" charset="-122"/>
                <a:cs typeface="Microsoft YaHei Light" charset="-122"/>
              </a:rPr>
              <a:t>指 </a:t>
            </a:r>
            <a:r>
              <a:rPr lang="en-US" altLang="zh-CN" sz="2400" dirty="0" err="1" smtClean="0">
                <a:latin typeface="Monaco" charset="0"/>
                <a:ea typeface="Monaco" charset="0"/>
                <a:cs typeface="Monaco" charset="0"/>
              </a:rPr>
              <a:t>ndarray</a:t>
            </a:r>
            <a:r>
              <a:rPr lang="zh-CN" altLang="en-US" sz="2400" dirty="0" smtClean="0">
                <a:latin typeface="Microsoft YaHei Light" charset="-122"/>
                <a:ea typeface="Microsoft YaHei Light" charset="-122"/>
                <a:cs typeface="Microsoft YaHei Light" charset="-122"/>
              </a:rPr>
              <a:t> 进行</a:t>
            </a:r>
            <a:r>
              <a:rPr lang="zh-CN" altLang="en-US" sz="2400" dirty="0">
                <a:latin typeface="Microsoft YaHei Light" charset="-122"/>
                <a:ea typeface="Microsoft YaHei Light" charset="-122"/>
                <a:cs typeface="Microsoft YaHei Light" charset="-122"/>
              </a:rPr>
              <a:t>加减乘除运算时，使对应位置的数值进行加减乘除运算</a:t>
            </a:r>
            <a:endParaRPr lang="en-US" altLang="zh-CN" sz="2400" dirty="0">
              <a:latin typeface="Microsoft YaHei Light" charset="-122"/>
              <a:ea typeface="Microsoft YaHei Light" charset="-122"/>
              <a:cs typeface="Microsoft YaHei Light" charset="-122"/>
            </a:endParaRPr>
          </a:p>
        </p:txBody>
      </p:sp>
      <p:pic>
        <p:nvPicPr>
          <p:cNvPr id="5" name="图片 4"/>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946592" y="2402536"/>
            <a:ext cx="8389767" cy="4301714"/>
          </a:xfrm>
          <a:prstGeom prst="rect">
            <a:avLst/>
          </a:prstGeom>
        </p:spPr>
      </p:pic>
      <p:sp>
        <p:nvSpPr>
          <p:cNvPr id="2" name="日期占位符 1"/>
          <p:cNvSpPr>
            <a:spLocks noGrp="1"/>
          </p:cNvSpPr>
          <p:nvPr>
            <p:ph type="dt" sz="half" idx="10"/>
          </p:nvPr>
        </p:nvSpPr>
        <p:spPr/>
        <p:txBody>
          <a:bodyPr/>
          <a:lstStyle/>
          <a:p>
            <a:fld id="{E368EB1F-434D-4301-A864-F580398488A8}" type="datetime1">
              <a:rPr lang="zh-CN" altLang="en-US" smtClean="0"/>
              <a:pPr/>
              <a:t>2019/9/8</a:t>
            </a:fld>
            <a:endParaRPr lang="zh-CN" altLang="en-US"/>
          </a:p>
        </p:txBody>
      </p:sp>
      <p:sp>
        <p:nvSpPr>
          <p:cNvPr id="3" name="灯片编号占位符 2"/>
          <p:cNvSpPr>
            <a:spLocks noGrp="1"/>
          </p:cNvSpPr>
          <p:nvPr>
            <p:ph type="sldNum" sz="quarter" idx="12"/>
          </p:nvPr>
        </p:nvSpPr>
        <p:spPr/>
        <p:txBody>
          <a:bodyPr/>
          <a:lstStyle/>
          <a:p>
            <a:fld id="{370D8578-DDD4-487D-A316-C8E65CC577E1}" type="slidenum">
              <a:rPr lang="zh-CN" altLang="en-US" smtClean="0"/>
              <a:pPr/>
              <a:t>385</a:t>
            </a:fld>
            <a:endParaRPr lang="zh-CN" altLang="en-US"/>
          </a:p>
        </p:txBody>
      </p:sp>
    </p:spTree>
    <p:extLst>
      <p:ext uri="{BB962C8B-B14F-4D97-AF65-F5344CB8AC3E}">
        <p14:creationId xmlns:p14="http://schemas.microsoft.com/office/powerpoint/2010/main" xmlns="" val="1590600165"/>
      </p:ext>
    </p:extLst>
  </p:cSld>
  <p:clrMapOvr>
    <a:masterClrMapping/>
  </p:clrMapOvr>
  <p:timing>
    <p:tnLst>
      <p:par>
        <p:cTn id="1" dur="indefinite" restart="never" nodeType="tmRoot"/>
      </p:par>
    </p:tnLst>
  </p:timing>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txBox="1">
            <a:spLocks/>
          </p:cNvSpPr>
          <p:nvPr/>
        </p:nvSpPr>
        <p:spPr>
          <a:xfrm>
            <a:off x="911424" y="579766"/>
            <a:ext cx="10515600" cy="7810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微软雅黑 Light" panose="020B0502040204020203" pitchFamily="34" charset="-122"/>
                <a:ea typeface="微软雅黑 Light" panose="020B0502040204020203" pitchFamily="34" charset="-122"/>
                <a:cs typeface="+mj-cs"/>
              </a:defRPr>
            </a:lvl1pPr>
          </a:lstStyle>
          <a:p>
            <a:r>
              <a:rPr lang="zh-CN" altLang="en-US" sz="3200" b="1" dirty="0" smtClean="0">
                <a:solidFill>
                  <a:srgbClr val="942124"/>
                </a:solidFill>
                <a:latin typeface="Microsoft YaHei Light" charset="-122"/>
                <a:ea typeface="Microsoft YaHei Light" charset="-122"/>
                <a:cs typeface="Microsoft YaHei Light" charset="-122"/>
              </a:rPr>
              <a:t>对位运算</a:t>
            </a:r>
            <a:endParaRPr lang="zh-CN" altLang="en-US" sz="3200" b="1" dirty="0">
              <a:solidFill>
                <a:srgbClr val="942124"/>
              </a:solidFill>
              <a:latin typeface="Microsoft YaHei Light" charset="-122"/>
              <a:ea typeface="Microsoft YaHei Light" charset="-122"/>
              <a:cs typeface="Microsoft YaHei Light" charset="-122"/>
            </a:endParaRPr>
          </a:p>
        </p:txBody>
      </p:sp>
      <p:sp>
        <p:nvSpPr>
          <p:cNvPr id="11" name="矩形 28"/>
          <p:cNvSpPr/>
          <p:nvPr/>
        </p:nvSpPr>
        <p:spPr>
          <a:xfrm>
            <a:off x="-18898" y="671163"/>
            <a:ext cx="510214"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
        <p:nvSpPr>
          <p:cNvPr id="8" name="TextBox 17"/>
          <p:cNvSpPr txBox="1"/>
          <p:nvPr/>
        </p:nvSpPr>
        <p:spPr>
          <a:xfrm>
            <a:off x="491316" y="1558533"/>
            <a:ext cx="10213196" cy="1200329"/>
          </a:xfrm>
          <a:prstGeom prst="rect">
            <a:avLst/>
          </a:prstGeom>
          <a:noFill/>
        </p:spPr>
        <p:txBody>
          <a:bodyPr wrap="square" rtlCol="0">
            <a:spAutoFit/>
          </a:bodyPr>
          <a:lstStyle/>
          <a:p>
            <a:pPr marL="342900" indent="-342900">
              <a:lnSpc>
                <a:spcPct val="150000"/>
              </a:lnSpc>
              <a:buClr>
                <a:schemeClr val="tx1"/>
              </a:buClr>
              <a:buFont typeface="Arial" charset="0"/>
              <a:buChar char="•"/>
            </a:pPr>
            <a:r>
              <a:rPr lang="zh-CN" altLang="en-US" sz="2400" dirty="0">
                <a:latin typeface="Microsoft YaHei Light" charset="-122"/>
                <a:ea typeface="Microsoft YaHei Light" charset="-122"/>
                <a:cs typeface="Microsoft YaHei Light" charset="-122"/>
              </a:rPr>
              <a:t>当两</a:t>
            </a:r>
            <a:r>
              <a:rPr lang="zh-CN" altLang="en-US" sz="2400" dirty="0" smtClean="0">
                <a:latin typeface="Microsoft YaHei Light" charset="-122"/>
                <a:ea typeface="Microsoft YaHei Light" charset="-122"/>
                <a:cs typeface="Microsoft YaHei Light" charset="-122"/>
              </a:rPr>
              <a:t>个 </a:t>
            </a:r>
            <a:r>
              <a:rPr lang="en-US" altLang="zh-CN" sz="2400" dirty="0" err="1" smtClean="0">
                <a:latin typeface="Monaco" charset="0"/>
                <a:ea typeface="Monaco" charset="0"/>
                <a:cs typeface="Monaco" charset="0"/>
              </a:rPr>
              <a:t>ndarray</a:t>
            </a:r>
            <a:r>
              <a:rPr lang="zh-CN" altLang="en-US" sz="2400" dirty="0" smtClean="0">
                <a:latin typeface="Microsoft YaHei Light" charset="-122"/>
                <a:ea typeface="Microsoft YaHei Light" charset="-122"/>
                <a:cs typeface="Microsoft YaHei Light" charset="-122"/>
              </a:rPr>
              <a:t> 的</a:t>
            </a:r>
            <a:r>
              <a:rPr lang="zh-CN" altLang="en-US" sz="2400" dirty="0">
                <a:latin typeface="Microsoft YaHei Light" charset="-122"/>
                <a:ea typeface="Microsoft YaHei Light" charset="-122"/>
                <a:cs typeface="Microsoft YaHei Light" charset="-122"/>
              </a:rPr>
              <a:t>维度不一致时，则没有对齐的维度上会分别执行对位运算，这种机制叫做广播（</a:t>
            </a:r>
            <a:r>
              <a:rPr lang="en-US" altLang="zh-CN" sz="2400" dirty="0">
                <a:latin typeface="Microsoft YaHei Light" charset="-122"/>
                <a:ea typeface="Microsoft YaHei Light" charset="-122"/>
                <a:cs typeface="Microsoft YaHei Light" charset="-122"/>
              </a:rPr>
              <a:t>broadcasting</a:t>
            </a:r>
            <a:r>
              <a:rPr lang="zh-CN" altLang="en-US" sz="2400" dirty="0">
                <a:latin typeface="Microsoft YaHei Light" charset="-122"/>
                <a:ea typeface="Microsoft YaHei Light" charset="-122"/>
                <a:cs typeface="Microsoft YaHei Light" charset="-122"/>
              </a:rPr>
              <a:t>）</a:t>
            </a:r>
            <a:endParaRPr lang="en-US" altLang="zh-CN" sz="2400" dirty="0">
              <a:latin typeface="Microsoft YaHei Light" charset="-122"/>
              <a:ea typeface="Microsoft YaHei Light" charset="-122"/>
              <a:cs typeface="Microsoft YaHei Light" charset="-122"/>
            </a:endParaRPr>
          </a:p>
        </p:txBody>
      </p:sp>
      <p:pic>
        <p:nvPicPr>
          <p:cNvPr id="2" name="图片 1"/>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944234" y="2692400"/>
            <a:ext cx="7429500" cy="4165600"/>
          </a:xfrm>
          <a:prstGeom prst="rect">
            <a:avLst/>
          </a:prstGeom>
        </p:spPr>
      </p:pic>
      <p:sp>
        <p:nvSpPr>
          <p:cNvPr id="3" name="日期占位符 2"/>
          <p:cNvSpPr>
            <a:spLocks noGrp="1"/>
          </p:cNvSpPr>
          <p:nvPr>
            <p:ph type="dt" sz="half" idx="10"/>
          </p:nvPr>
        </p:nvSpPr>
        <p:spPr/>
        <p:txBody>
          <a:bodyPr/>
          <a:lstStyle/>
          <a:p>
            <a:fld id="{C21B024C-A049-49E5-9AAA-F932BABCFB46}" type="datetime1">
              <a:rPr lang="zh-CN" altLang="en-US" smtClean="0"/>
              <a:pPr/>
              <a:t>2019/9/8</a:t>
            </a:fld>
            <a:endParaRPr lang="zh-CN" altLang="en-US"/>
          </a:p>
        </p:txBody>
      </p:sp>
      <p:sp>
        <p:nvSpPr>
          <p:cNvPr id="4" name="灯片编号占位符 3"/>
          <p:cNvSpPr>
            <a:spLocks noGrp="1"/>
          </p:cNvSpPr>
          <p:nvPr>
            <p:ph type="sldNum" sz="quarter" idx="12"/>
          </p:nvPr>
        </p:nvSpPr>
        <p:spPr/>
        <p:txBody>
          <a:bodyPr/>
          <a:lstStyle/>
          <a:p>
            <a:fld id="{370D8578-DDD4-487D-A316-C8E65CC577E1}" type="slidenum">
              <a:rPr lang="zh-CN" altLang="en-US" smtClean="0"/>
              <a:pPr/>
              <a:t>386</a:t>
            </a:fld>
            <a:endParaRPr lang="zh-CN" altLang="en-US"/>
          </a:p>
        </p:txBody>
      </p:sp>
    </p:spTree>
    <p:extLst>
      <p:ext uri="{BB962C8B-B14F-4D97-AF65-F5344CB8AC3E}">
        <p14:creationId xmlns:p14="http://schemas.microsoft.com/office/powerpoint/2010/main" xmlns="" val="324719472"/>
      </p:ext>
    </p:extLst>
  </p:cSld>
  <p:clrMapOvr>
    <a:masterClrMapping/>
  </p:clrMapOvr>
  <p:timing>
    <p:tnLst>
      <p:par>
        <p:cTn id="1" dur="indefinite" restart="never" nodeType="tmRoot"/>
      </p:par>
    </p:tnLst>
  </p:timing>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491316" y="1613906"/>
            <a:ext cx="9933666" cy="646331"/>
          </a:xfrm>
          <a:prstGeom prst="rect">
            <a:avLst/>
          </a:prstGeom>
          <a:noFill/>
        </p:spPr>
        <p:txBody>
          <a:bodyPr wrap="square" rtlCol="0">
            <a:spAutoFit/>
          </a:bodyPr>
          <a:lstStyle/>
          <a:p>
            <a:pPr marL="342900" indent="-342900">
              <a:lnSpc>
                <a:spcPct val="150000"/>
              </a:lnSpc>
              <a:buClr>
                <a:schemeClr val="tx1"/>
              </a:buClr>
              <a:buFont typeface="Arial" charset="0"/>
              <a:buChar char="•"/>
            </a:pPr>
            <a:r>
              <a:rPr lang="zh-CN" altLang="en-US" sz="2400" dirty="0" smtClean="0">
                <a:solidFill>
                  <a:prstClr val="black"/>
                </a:solidFill>
                <a:latin typeface="微软雅黑 Light" panose="020B0502040204020203" pitchFamily="34" charset="-122"/>
                <a:ea typeface="微软雅黑 Light" panose="020B0502040204020203" pitchFamily="34" charset="-122"/>
              </a:rPr>
              <a:t>给你的变量命名</a:t>
            </a:r>
            <a:endParaRPr lang="en-US" altLang="zh-CN" sz="2400" dirty="0">
              <a:solidFill>
                <a:prstClr val="black"/>
              </a:solidFill>
              <a:latin typeface="微软雅黑 Light" panose="020B0502040204020203" pitchFamily="34" charset="-122"/>
              <a:ea typeface="微软雅黑 Light" panose="020B0502040204020203" pitchFamily="34" charset="-122"/>
            </a:endParaRPr>
          </a:p>
        </p:txBody>
      </p:sp>
      <p:pic>
        <p:nvPicPr>
          <p:cNvPr id="2" name="图片 1"/>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1905324" y="2588835"/>
            <a:ext cx="8007100" cy="3037546"/>
          </a:xfrm>
          <a:prstGeom prst="rect">
            <a:avLst/>
          </a:prstGeom>
        </p:spPr>
      </p:pic>
      <p:sp>
        <p:nvSpPr>
          <p:cNvPr id="11" name="标题 8"/>
          <p:cNvSpPr txBox="1">
            <a:spLocks/>
          </p:cNvSpPr>
          <p:nvPr/>
        </p:nvSpPr>
        <p:spPr>
          <a:xfrm>
            <a:off x="911424" y="579766"/>
            <a:ext cx="10515600" cy="7810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微软雅黑 Light" panose="020B0502040204020203" pitchFamily="34" charset="-122"/>
                <a:ea typeface="微软雅黑 Light" panose="020B0502040204020203" pitchFamily="34" charset="-122"/>
                <a:cs typeface="+mj-cs"/>
              </a:defRPr>
            </a:lvl1pPr>
          </a:lstStyle>
          <a:p>
            <a:r>
              <a:rPr lang="zh-CN" altLang="en-US" sz="3200" b="1" dirty="0" smtClean="0">
                <a:solidFill>
                  <a:srgbClr val="942124"/>
                </a:solidFill>
                <a:cs typeface="+mn-cs"/>
              </a:rPr>
              <a:t>结构化的数据</a:t>
            </a:r>
            <a:endParaRPr lang="zh-CN" altLang="en-US" sz="3200" b="1" dirty="0">
              <a:solidFill>
                <a:srgbClr val="942124"/>
              </a:solidFill>
              <a:cs typeface="+mn-cs"/>
            </a:endParaRPr>
          </a:p>
        </p:txBody>
      </p:sp>
      <p:sp>
        <p:nvSpPr>
          <p:cNvPr id="13" name="矩形 28"/>
          <p:cNvSpPr/>
          <p:nvPr/>
        </p:nvSpPr>
        <p:spPr>
          <a:xfrm>
            <a:off x="-18898" y="671163"/>
            <a:ext cx="510214"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
        <p:nvSpPr>
          <p:cNvPr id="3" name="矩形 2"/>
          <p:cNvSpPr/>
          <p:nvPr/>
        </p:nvSpPr>
        <p:spPr>
          <a:xfrm>
            <a:off x="2567608" y="2996952"/>
            <a:ext cx="7128792" cy="504056"/>
          </a:xfrm>
          <a:prstGeom prst="rect">
            <a:avLst/>
          </a:prstGeom>
          <a:noFill/>
          <a:ln w="25400">
            <a:solidFill>
              <a:srgbClr val="9421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日期占位符 3"/>
          <p:cNvSpPr>
            <a:spLocks noGrp="1"/>
          </p:cNvSpPr>
          <p:nvPr>
            <p:ph type="dt" sz="half" idx="10"/>
          </p:nvPr>
        </p:nvSpPr>
        <p:spPr/>
        <p:txBody>
          <a:bodyPr/>
          <a:lstStyle/>
          <a:p>
            <a:fld id="{F25C3416-AAF1-4194-9B2B-12C081AAF312}" type="datetime1">
              <a:rPr lang="zh-CN" altLang="en-US" smtClean="0"/>
              <a:pPr/>
              <a:t>2019/9/8</a:t>
            </a:fld>
            <a:endParaRPr lang="zh-CN" altLang="en-US"/>
          </a:p>
        </p:txBody>
      </p:sp>
      <p:sp>
        <p:nvSpPr>
          <p:cNvPr id="5" name="灯片编号占位符 4"/>
          <p:cNvSpPr>
            <a:spLocks noGrp="1"/>
          </p:cNvSpPr>
          <p:nvPr>
            <p:ph type="sldNum" sz="quarter" idx="12"/>
          </p:nvPr>
        </p:nvSpPr>
        <p:spPr/>
        <p:txBody>
          <a:bodyPr/>
          <a:lstStyle/>
          <a:p>
            <a:fld id="{370D8578-DDD4-487D-A316-C8E65CC577E1}" type="slidenum">
              <a:rPr lang="zh-CN" altLang="en-US" smtClean="0"/>
              <a:pPr/>
              <a:t>387</a:t>
            </a:fld>
            <a:endParaRPr lang="zh-CN" altLang="en-US"/>
          </a:p>
        </p:txBody>
      </p:sp>
    </p:spTree>
    <p:extLst>
      <p:ext uri="{BB962C8B-B14F-4D97-AF65-F5344CB8AC3E}">
        <p14:creationId xmlns:p14="http://schemas.microsoft.com/office/powerpoint/2010/main" xmlns="" val="2054664731"/>
      </p:ext>
    </p:extLst>
  </p:cSld>
  <p:clrMapOvr>
    <a:masterClrMapping/>
  </p:clrMapOvr>
  <p:timing>
    <p:tnLst>
      <p:par>
        <p:cTn id="1" dur="indefinite" restart="never" nodeType="tmRoot"/>
      </p:par>
    </p:tnLst>
  </p:timing>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911424" y="1739763"/>
            <a:ext cx="9513558" cy="1754326"/>
          </a:xfrm>
          <a:prstGeom prst="rect">
            <a:avLst/>
          </a:prstGeom>
          <a:noFill/>
        </p:spPr>
        <p:txBody>
          <a:bodyPr wrap="square" rtlCol="0">
            <a:spAutoFit/>
          </a:bodyPr>
          <a:lstStyle/>
          <a:p>
            <a:pPr marL="285750" indent="-285750">
              <a:lnSpc>
                <a:spcPct val="150000"/>
              </a:lnSpc>
              <a:buClr>
                <a:schemeClr val="tx1"/>
              </a:buClr>
              <a:buFont typeface="Arial" panose="020B0604020202020204" pitchFamily="34" charset="0"/>
              <a:buChar char="•"/>
            </a:pPr>
            <a:r>
              <a:rPr lang="zh-CN" altLang="en-US" sz="2400" dirty="0">
                <a:solidFill>
                  <a:prstClr val="black"/>
                </a:solidFill>
                <a:latin typeface="微软雅黑 Light" panose="020B0502040204020203" pitchFamily="34" charset="-122"/>
                <a:ea typeface="微软雅黑 Light" panose="020B0502040204020203" pitchFamily="34" charset="-122"/>
              </a:rPr>
              <a:t>上证指数数据中，</a:t>
            </a:r>
            <a:r>
              <a:rPr lang="zh-CN" altLang="en-US" sz="2400" dirty="0" smtClean="0">
                <a:solidFill>
                  <a:prstClr val="black"/>
                </a:solidFill>
                <a:latin typeface="微软雅黑 Light" panose="020B0502040204020203" pitchFamily="34" charset="-122"/>
                <a:ea typeface="微软雅黑 Light" panose="020B0502040204020203" pitchFamily="34" charset="-122"/>
              </a:rPr>
              <a:t>数据</a:t>
            </a:r>
            <a:r>
              <a:rPr kumimoji="1" lang="en-US" altLang="zh-CN" sz="2400" dirty="0" err="1">
                <a:latin typeface="Monaco" charset="0"/>
                <a:ea typeface="Monaco" charset="0"/>
                <a:cs typeface="Monaco" charset="0"/>
              </a:rPr>
              <a:t>sh_content</a:t>
            </a:r>
            <a:r>
              <a:rPr lang="zh-CN" altLang="en-US" sz="2400" dirty="0" smtClean="0">
                <a:solidFill>
                  <a:prstClr val="black"/>
                </a:solidFill>
                <a:latin typeface="微软雅黑 Light" panose="020B0502040204020203" pitchFamily="34" charset="-122"/>
                <a:ea typeface="微软雅黑 Light" panose="020B0502040204020203" pitchFamily="34" charset="-122"/>
              </a:rPr>
              <a:t>的</a:t>
            </a:r>
            <a:r>
              <a:rPr lang="zh-CN" altLang="en-US" sz="2400" dirty="0">
                <a:solidFill>
                  <a:prstClr val="black"/>
                </a:solidFill>
                <a:latin typeface="微软雅黑 Light" panose="020B0502040204020203" pitchFamily="34" charset="-122"/>
                <a:ea typeface="微软雅黑 Light" panose="020B0502040204020203" pitchFamily="34" charset="-122"/>
              </a:rPr>
              <a:t>第一个元素是每个变量的</a:t>
            </a:r>
            <a:r>
              <a:rPr lang="zh-CN" altLang="en-US" sz="2400" dirty="0" smtClean="0">
                <a:solidFill>
                  <a:prstClr val="black"/>
                </a:solidFill>
                <a:latin typeface="微软雅黑 Light" panose="020B0502040204020203" pitchFamily="34" charset="-122"/>
                <a:ea typeface="微软雅黑 Light" panose="020B0502040204020203" pitchFamily="34" charset="-122"/>
              </a:rPr>
              <a:t>命名，对其命名</a:t>
            </a:r>
            <a:endParaRPr lang="en-US" altLang="zh-CN" sz="2400" dirty="0" smtClean="0">
              <a:solidFill>
                <a:prstClr val="black"/>
              </a:solidFill>
              <a:latin typeface="微软雅黑 Light" panose="020B0502040204020203" pitchFamily="34" charset="-122"/>
              <a:ea typeface="微软雅黑 Light" panose="020B0502040204020203" pitchFamily="34" charset="-122"/>
            </a:endParaRPr>
          </a:p>
          <a:p>
            <a:pPr marL="285750" indent="-285750">
              <a:lnSpc>
                <a:spcPct val="150000"/>
              </a:lnSpc>
              <a:buClr>
                <a:schemeClr val="tx1"/>
              </a:buClr>
              <a:buFont typeface="Arial" panose="020B0604020202020204" pitchFamily="34" charset="0"/>
              <a:buChar char="•"/>
            </a:pPr>
            <a:r>
              <a:rPr lang="zh-CN" altLang="en-US" sz="2400" dirty="0">
                <a:solidFill>
                  <a:prstClr val="black"/>
                </a:solidFill>
                <a:latin typeface="微软雅黑 Light" panose="020B0502040204020203" pitchFamily="34" charset="-122"/>
                <a:ea typeface="微软雅黑 Light" panose="020B0502040204020203" pitchFamily="34" charset="-122"/>
              </a:rPr>
              <a:t>重新设置参数</a:t>
            </a:r>
            <a:r>
              <a:rPr kumimoji="1" lang="en-US" altLang="zh-CN" sz="2400" dirty="0" err="1" smtClean="0">
                <a:latin typeface="Monaco" charset="0"/>
                <a:ea typeface="Monaco" charset="0"/>
                <a:cs typeface="Monaco" charset="0"/>
              </a:rPr>
              <a:t>dtype</a:t>
            </a:r>
            <a:endParaRPr kumimoji="1" lang="zh-CN" altLang="en-US" sz="2400" dirty="0">
              <a:latin typeface="Monaco" charset="0"/>
              <a:ea typeface="Monaco" charset="0"/>
              <a:cs typeface="Monaco" charset="0"/>
            </a:endParaRPr>
          </a:p>
        </p:txBody>
      </p:sp>
      <p:pic>
        <p:nvPicPr>
          <p:cNvPr id="3" name="图片 2"/>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1416" y="3872991"/>
            <a:ext cx="11980754" cy="2306788"/>
          </a:xfrm>
          <a:prstGeom prst="rect">
            <a:avLst/>
          </a:prstGeom>
        </p:spPr>
      </p:pic>
      <p:sp>
        <p:nvSpPr>
          <p:cNvPr id="13" name="文本框 12"/>
          <p:cNvSpPr txBox="1"/>
          <p:nvPr/>
        </p:nvSpPr>
        <p:spPr>
          <a:xfrm>
            <a:off x="897357" y="3496254"/>
            <a:ext cx="9513558" cy="461665"/>
          </a:xfrm>
          <a:prstGeom prst="rect">
            <a:avLst/>
          </a:prstGeom>
          <a:noFill/>
        </p:spPr>
        <p:txBody>
          <a:bodyPr wrap="square" rtlCol="0">
            <a:spAutoFit/>
          </a:bodyPr>
          <a:lstStyle/>
          <a:p>
            <a:pPr marL="285750" indent="-285750">
              <a:buClr>
                <a:srgbClr val="00B050"/>
              </a:buClr>
              <a:buFont typeface="Arial" panose="020B0604020202020204" pitchFamily="34" charset="0"/>
              <a:buChar char="•"/>
            </a:pPr>
            <a:endParaRPr kumimoji="1" lang="zh-CN" altLang="en-US" sz="2400" dirty="0">
              <a:latin typeface="Monaco" charset="0"/>
              <a:ea typeface="Monaco" charset="0"/>
              <a:cs typeface="Monaco" charset="0"/>
            </a:endParaRPr>
          </a:p>
        </p:txBody>
      </p:sp>
      <p:sp>
        <p:nvSpPr>
          <p:cNvPr id="11" name="标题 8"/>
          <p:cNvSpPr txBox="1">
            <a:spLocks/>
          </p:cNvSpPr>
          <p:nvPr/>
        </p:nvSpPr>
        <p:spPr>
          <a:xfrm>
            <a:off x="911424" y="579766"/>
            <a:ext cx="10515600" cy="7810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微软雅黑 Light" panose="020B0502040204020203" pitchFamily="34" charset="-122"/>
                <a:ea typeface="微软雅黑 Light" panose="020B0502040204020203" pitchFamily="34" charset="-122"/>
                <a:cs typeface="+mj-cs"/>
              </a:defRPr>
            </a:lvl1pPr>
          </a:lstStyle>
          <a:p>
            <a:r>
              <a:rPr lang="zh-CN" altLang="en-US" sz="3200" b="1" dirty="0" smtClean="0">
                <a:solidFill>
                  <a:srgbClr val="942124"/>
                </a:solidFill>
                <a:cs typeface="+mn-cs"/>
              </a:rPr>
              <a:t>结构化的数据</a:t>
            </a:r>
            <a:endParaRPr lang="zh-CN" altLang="en-US" sz="3200" b="1" dirty="0">
              <a:solidFill>
                <a:srgbClr val="942124"/>
              </a:solidFill>
              <a:cs typeface="+mn-cs"/>
            </a:endParaRPr>
          </a:p>
        </p:txBody>
      </p:sp>
      <p:sp>
        <p:nvSpPr>
          <p:cNvPr id="17" name="矩形 28"/>
          <p:cNvSpPr/>
          <p:nvPr/>
        </p:nvSpPr>
        <p:spPr>
          <a:xfrm>
            <a:off x="-18898" y="671163"/>
            <a:ext cx="510214"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
        <p:nvSpPr>
          <p:cNvPr id="2" name="日期占位符 1"/>
          <p:cNvSpPr>
            <a:spLocks noGrp="1"/>
          </p:cNvSpPr>
          <p:nvPr>
            <p:ph type="dt" sz="half" idx="10"/>
          </p:nvPr>
        </p:nvSpPr>
        <p:spPr/>
        <p:txBody>
          <a:bodyPr/>
          <a:lstStyle/>
          <a:p>
            <a:fld id="{BCE2DB63-CA18-4E43-93AF-D049085413CE}" type="datetime1">
              <a:rPr lang="zh-CN" altLang="en-US" smtClean="0"/>
              <a:pPr/>
              <a:t>2019/9/8</a:t>
            </a:fld>
            <a:endParaRPr lang="zh-CN" altLang="en-US"/>
          </a:p>
        </p:txBody>
      </p:sp>
      <p:sp>
        <p:nvSpPr>
          <p:cNvPr id="5" name="灯片编号占位符 4"/>
          <p:cNvSpPr>
            <a:spLocks noGrp="1"/>
          </p:cNvSpPr>
          <p:nvPr>
            <p:ph type="sldNum" sz="quarter" idx="12"/>
          </p:nvPr>
        </p:nvSpPr>
        <p:spPr/>
        <p:txBody>
          <a:bodyPr/>
          <a:lstStyle/>
          <a:p>
            <a:fld id="{370D8578-DDD4-487D-A316-C8E65CC577E1}" type="slidenum">
              <a:rPr lang="zh-CN" altLang="en-US" smtClean="0"/>
              <a:pPr/>
              <a:t>388</a:t>
            </a:fld>
            <a:endParaRPr lang="zh-CN" altLang="en-US"/>
          </a:p>
        </p:txBody>
      </p:sp>
    </p:spTree>
    <p:extLst>
      <p:ext uri="{BB962C8B-B14F-4D97-AF65-F5344CB8AC3E}">
        <p14:creationId xmlns:p14="http://schemas.microsoft.com/office/powerpoint/2010/main" xmlns="" val="196524081"/>
      </p:ext>
    </p:extLst>
  </p:cSld>
  <p:clrMapOvr>
    <a:masterClrMapping/>
  </p:clrMapOvr>
  <p:timing>
    <p:tnLst>
      <p:par>
        <p:cTn id="1" dur="indefinite" restart="never" nodeType="tmRoot"/>
      </p:par>
    </p:tnLst>
  </p:timing>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880937" y="1556792"/>
            <a:ext cx="9513558" cy="461665"/>
          </a:xfrm>
          <a:prstGeom prst="rect">
            <a:avLst/>
          </a:prstGeom>
          <a:noFill/>
        </p:spPr>
        <p:txBody>
          <a:bodyPr wrap="square" rtlCol="0">
            <a:spAutoFit/>
          </a:bodyPr>
          <a:lstStyle/>
          <a:p>
            <a:pPr marL="285750" indent="-285750">
              <a:buClr>
                <a:schemeClr val="tx1"/>
              </a:buClr>
              <a:buFont typeface="Arial" panose="020B0604020202020204" pitchFamily="34" charset="0"/>
              <a:buChar char="•"/>
            </a:pPr>
            <a:r>
              <a:rPr lang="zh-CN" altLang="en-US" sz="2400" dirty="0" smtClean="0">
                <a:solidFill>
                  <a:prstClr val="black"/>
                </a:solidFill>
                <a:latin typeface="微软雅黑 Light" panose="020B0502040204020203" pitchFamily="34" charset="-122"/>
                <a:ea typeface="微软雅黑 Light" panose="020B0502040204020203" pitchFamily="34" charset="-122"/>
              </a:rPr>
              <a:t>按命名索引</a:t>
            </a:r>
            <a:endParaRPr lang="zh-CN" altLang="en-US" sz="2400" dirty="0">
              <a:solidFill>
                <a:prstClr val="black"/>
              </a:solidFill>
              <a:latin typeface="微软雅黑 Light" panose="020B0502040204020203" pitchFamily="34" charset="-122"/>
              <a:ea typeface="微软雅黑 Light" panose="020B0502040204020203" pitchFamily="34" charset="-122"/>
            </a:endParaRPr>
          </a:p>
        </p:txBody>
      </p:sp>
      <p:sp>
        <p:nvSpPr>
          <p:cNvPr id="11" name="标题 8"/>
          <p:cNvSpPr txBox="1">
            <a:spLocks/>
          </p:cNvSpPr>
          <p:nvPr/>
        </p:nvSpPr>
        <p:spPr>
          <a:xfrm>
            <a:off x="911424" y="579766"/>
            <a:ext cx="10515600" cy="7810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微软雅黑 Light" panose="020B0502040204020203" pitchFamily="34" charset="-122"/>
                <a:ea typeface="微软雅黑 Light" panose="020B0502040204020203" pitchFamily="34" charset="-122"/>
                <a:cs typeface="+mj-cs"/>
              </a:defRPr>
            </a:lvl1pPr>
          </a:lstStyle>
          <a:p>
            <a:r>
              <a:rPr lang="zh-CN" altLang="en-US" sz="3200" b="1" dirty="0" smtClean="0">
                <a:solidFill>
                  <a:srgbClr val="942124"/>
                </a:solidFill>
                <a:cs typeface="+mn-cs"/>
              </a:rPr>
              <a:t>结构化的数据</a:t>
            </a:r>
            <a:endParaRPr lang="zh-CN" altLang="en-US" sz="3200" b="1" dirty="0">
              <a:solidFill>
                <a:srgbClr val="942124"/>
              </a:solidFill>
              <a:cs typeface="+mn-cs"/>
            </a:endParaRPr>
          </a:p>
        </p:txBody>
      </p:sp>
      <p:sp>
        <p:nvSpPr>
          <p:cNvPr id="13" name="矩形 28"/>
          <p:cNvSpPr/>
          <p:nvPr/>
        </p:nvSpPr>
        <p:spPr>
          <a:xfrm>
            <a:off x="-18898" y="671163"/>
            <a:ext cx="510214"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pic>
        <p:nvPicPr>
          <p:cNvPr id="3" name="图片 2"/>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993200" y="2018456"/>
            <a:ext cx="9711312" cy="4182453"/>
          </a:xfrm>
          <a:prstGeom prst="rect">
            <a:avLst/>
          </a:prstGeom>
        </p:spPr>
      </p:pic>
      <p:sp>
        <p:nvSpPr>
          <p:cNvPr id="2" name="日期占位符 1"/>
          <p:cNvSpPr>
            <a:spLocks noGrp="1"/>
          </p:cNvSpPr>
          <p:nvPr>
            <p:ph type="dt" sz="half" idx="10"/>
          </p:nvPr>
        </p:nvSpPr>
        <p:spPr/>
        <p:txBody>
          <a:bodyPr/>
          <a:lstStyle/>
          <a:p>
            <a:fld id="{59AED81F-6EC4-4500-8BD7-470B78A60662}" type="datetime1">
              <a:rPr lang="zh-CN" altLang="en-US" smtClean="0"/>
              <a:pPr/>
              <a:t>2019/9/8</a:t>
            </a:fld>
            <a:endParaRPr lang="zh-CN" altLang="en-US"/>
          </a:p>
        </p:txBody>
      </p:sp>
      <p:sp>
        <p:nvSpPr>
          <p:cNvPr id="5" name="灯片编号占位符 4"/>
          <p:cNvSpPr>
            <a:spLocks noGrp="1"/>
          </p:cNvSpPr>
          <p:nvPr>
            <p:ph type="sldNum" sz="quarter" idx="12"/>
          </p:nvPr>
        </p:nvSpPr>
        <p:spPr/>
        <p:txBody>
          <a:bodyPr/>
          <a:lstStyle/>
          <a:p>
            <a:fld id="{370D8578-DDD4-487D-A316-C8E65CC577E1}" type="slidenum">
              <a:rPr lang="zh-CN" altLang="en-US" smtClean="0"/>
              <a:pPr/>
              <a:t>389</a:t>
            </a:fld>
            <a:endParaRPr lang="zh-CN" altLang="en-US"/>
          </a:p>
        </p:txBody>
      </p:sp>
    </p:spTree>
    <p:extLst>
      <p:ext uri="{BB962C8B-B14F-4D97-AF65-F5344CB8AC3E}">
        <p14:creationId xmlns:p14="http://schemas.microsoft.com/office/powerpoint/2010/main" xmlns="" val="200061389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14280" y="1772816"/>
            <a:ext cx="9282120" cy="4176463"/>
          </a:xfrm>
        </p:spPr>
        <p:txBody>
          <a:bodyPr>
            <a:normAutofit/>
          </a:bodyPr>
          <a:lstStyle/>
          <a:p>
            <a:pPr>
              <a:lnSpc>
                <a:spcPct val="150000"/>
              </a:lnSpc>
            </a:pPr>
            <a:r>
              <a:rPr kumimoji="1" lang="zh-CN" altLang="en-US" sz="2400" dirty="0"/>
              <a:t>在</a:t>
            </a:r>
            <a:r>
              <a:rPr kumimoji="1" lang="en-US" altLang="zh-CN" sz="2400" dirty="0"/>
              <a:t>Python 2.x</a:t>
            </a:r>
            <a:r>
              <a:rPr kumimoji="1" lang="zh-CN" altLang="en-US" sz="2400" dirty="0"/>
              <a:t>版本中，同时</a:t>
            </a:r>
            <a:r>
              <a:rPr kumimoji="1" lang="zh-CN" altLang="en-US" sz="2400" dirty="0" smtClean="0"/>
              <a:t>兼容 </a:t>
            </a:r>
            <a:r>
              <a:rPr kumimoji="1" lang="en-US" altLang="zh-CN" sz="2400" dirty="0" smtClean="0">
                <a:latin typeface="Monaco" charset="0"/>
                <a:ea typeface="Monaco" charset="0"/>
                <a:cs typeface="Monaco" charset="0"/>
              </a:rPr>
              <a:t>print</a:t>
            </a:r>
            <a:r>
              <a:rPr kumimoji="1" lang="zh-CN" altLang="en-US" sz="2400" dirty="0" smtClean="0">
                <a:latin typeface="Monaco" charset="0"/>
                <a:ea typeface="Monaco" charset="0"/>
                <a:cs typeface="Monaco" charset="0"/>
              </a:rPr>
              <a:t> </a:t>
            </a:r>
            <a:r>
              <a:rPr kumimoji="1" lang="zh-CN" altLang="en-US" sz="2400" dirty="0" smtClean="0"/>
              <a:t>和 </a:t>
            </a:r>
            <a:r>
              <a:rPr kumimoji="1" lang="en-US" altLang="zh-CN" sz="2400" dirty="0" smtClean="0">
                <a:latin typeface="Monaco" charset="0"/>
                <a:ea typeface="Monaco" charset="0"/>
                <a:cs typeface="Monaco" charset="0"/>
              </a:rPr>
              <a:t>print()</a:t>
            </a:r>
          </a:p>
          <a:p>
            <a:pPr>
              <a:lnSpc>
                <a:spcPct val="150000"/>
              </a:lnSpc>
            </a:pPr>
            <a:r>
              <a:rPr kumimoji="1" lang="zh-CN" altLang="en-US" sz="2400" dirty="0"/>
              <a:t>在</a:t>
            </a:r>
            <a:r>
              <a:rPr kumimoji="1" lang="en-US" altLang="zh-CN" sz="2400" dirty="0"/>
              <a:t>Python 3.x</a:t>
            </a:r>
            <a:r>
              <a:rPr kumimoji="1" lang="zh-CN" altLang="en-US" sz="2400" dirty="0"/>
              <a:t>版本中，</a:t>
            </a:r>
            <a:r>
              <a:rPr kumimoji="1" lang="en-US" altLang="zh-CN" sz="2400" dirty="0" smtClean="0">
                <a:latin typeface="Monaco" charset="0"/>
                <a:ea typeface="Monaco" charset="0"/>
                <a:cs typeface="Monaco" charset="0"/>
              </a:rPr>
              <a:t>print</a:t>
            </a:r>
            <a:r>
              <a:rPr kumimoji="1" lang="zh-CN" altLang="en-US" sz="2400" dirty="0" smtClean="0">
                <a:latin typeface="Monaco" charset="0"/>
                <a:ea typeface="Monaco" charset="0"/>
                <a:cs typeface="Monaco" charset="0"/>
              </a:rPr>
              <a:t> </a:t>
            </a:r>
            <a:r>
              <a:rPr kumimoji="1" lang="zh-CN" altLang="en-US" sz="2400" dirty="0" smtClean="0"/>
              <a:t>函数</a:t>
            </a:r>
            <a:r>
              <a:rPr kumimoji="1" lang="zh-CN" altLang="en-US" sz="2400" dirty="0"/>
              <a:t>为带括号</a:t>
            </a:r>
            <a:r>
              <a:rPr kumimoji="1" lang="zh-CN" altLang="en-US" sz="2400" dirty="0" smtClean="0"/>
              <a:t>的 </a:t>
            </a:r>
            <a:r>
              <a:rPr kumimoji="1" lang="en-US" altLang="zh-CN" sz="2400" dirty="0" smtClean="0">
                <a:latin typeface="Monaco" charset="0"/>
                <a:ea typeface="Monaco" charset="0"/>
                <a:cs typeface="Monaco" charset="0"/>
              </a:rPr>
              <a:t>print()</a:t>
            </a:r>
          </a:p>
          <a:p>
            <a:pPr>
              <a:lnSpc>
                <a:spcPct val="150000"/>
              </a:lnSpc>
            </a:pPr>
            <a:r>
              <a:rPr kumimoji="1" lang="zh-CN" altLang="en-US" sz="2400" dirty="0"/>
              <a:t>如果想要看变量的值，则直接</a:t>
            </a:r>
            <a:r>
              <a:rPr kumimoji="1" lang="zh-CN" altLang="en-US" sz="2400" dirty="0" smtClean="0"/>
              <a:t>在</a:t>
            </a:r>
            <a:r>
              <a:rPr kumimoji="1" lang="zh-CN" altLang="en-US" sz="2400" dirty="0"/>
              <a:t> </a:t>
            </a:r>
            <a:r>
              <a:rPr kumimoji="1" lang="en-US" altLang="zh-CN" sz="2400" dirty="0" smtClean="0">
                <a:latin typeface="Monaco" charset="0"/>
                <a:ea typeface="Monaco" charset="0"/>
                <a:cs typeface="Monaco" charset="0"/>
              </a:rPr>
              <a:t>print</a:t>
            </a:r>
            <a:r>
              <a:rPr kumimoji="1" lang="zh-CN" altLang="en-US" sz="2400" dirty="0" smtClean="0"/>
              <a:t> 后面</a:t>
            </a:r>
            <a:r>
              <a:rPr kumimoji="1" lang="zh-CN" altLang="en-US" sz="2400" dirty="0"/>
              <a:t>加上变量名即可。如果是想要输出提示信息，如一句话，那我们需要将提示信息</a:t>
            </a:r>
            <a:r>
              <a:rPr kumimoji="1" lang="zh-CN" altLang="en-US" sz="2400" dirty="0" smtClean="0"/>
              <a:t>用 </a:t>
            </a:r>
            <a:r>
              <a:rPr kumimoji="1" lang="en-US" altLang="zh-CN" sz="2400" dirty="0" smtClean="0"/>
              <a:t>‘</a:t>
            </a:r>
            <a:r>
              <a:rPr kumimoji="1" lang="zh-CN" altLang="en-US" sz="2400" dirty="0" smtClean="0"/>
              <a:t> 单</a:t>
            </a:r>
            <a:r>
              <a:rPr kumimoji="1" lang="zh-CN" altLang="en-US" sz="2400" dirty="0"/>
              <a:t>引号包裹</a:t>
            </a:r>
            <a:r>
              <a:rPr kumimoji="1" lang="zh-CN" altLang="en-US" sz="2400" dirty="0" smtClean="0"/>
              <a:t>起来（这使得内容构成一个字符串）</a:t>
            </a:r>
            <a:endParaRPr kumimoji="1" lang="en-US" altLang="zh-CN" sz="2400" dirty="0" smtClean="0"/>
          </a:p>
        </p:txBody>
      </p:sp>
      <p:pic>
        <p:nvPicPr>
          <p:cNvPr id="4" name="图片 3"/>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491316" y="4797152"/>
            <a:ext cx="8001139" cy="1494905"/>
          </a:xfrm>
          <a:prstGeom prst="rect">
            <a:avLst/>
          </a:prstGeom>
        </p:spPr>
      </p:pic>
      <p:sp>
        <p:nvSpPr>
          <p:cNvPr id="10" name="标题 8"/>
          <p:cNvSpPr txBox="1">
            <a:spLocks/>
          </p:cNvSpPr>
          <p:nvPr/>
        </p:nvSpPr>
        <p:spPr>
          <a:xfrm>
            <a:off x="911424" y="579766"/>
            <a:ext cx="10515600" cy="7810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微软雅黑 Light" panose="020B0502040204020203" pitchFamily="34" charset="-122"/>
                <a:ea typeface="微软雅黑 Light" panose="020B0502040204020203" pitchFamily="34" charset="-122"/>
                <a:cs typeface="+mj-cs"/>
              </a:defRPr>
            </a:lvl1pPr>
          </a:lstStyle>
          <a:p>
            <a:r>
              <a:rPr lang="en-US" altLang="zh-CN" sz="3200" b="1" dirty="0">
                <a:solidFill>
                  <a:srgbClr val="942124"/>
                </a:solidFill>
                <a:latin typeface="Monaco" charset="0"/>
                <a:ea typeface="Monaco" charset="0"/>
                <a:cs typeface="Monaco" charset="0"/>
              </a:rPr>
              <a:t>p</a:t>
            </a:r>
            <a:r>
              <a:rPr lang="en-US" altLang="zh-CN" sz="3200" b="1" dirty="0" smtClean="0">
                <a:solidFill>
                  <a:srgbClr val="942124"/>
                </a:solidFill>
                <a:latin typeface="Monaco" charset="0"/>
                <a:ea typeface="Monaco" charset="0"/>
                <a:cs typeface="Monaco" charset="0"/>
              </a:rPr>
              <a:t>rint</a:t>
            </a:r>
            <a:r>
              <a:rPr lang="zh-CN" altLang="en-US" sz="3200" b="1" dirty="0" smtClean="0">
                <a:solidFill>
                  <a:srgbClr val="942124"/>
                </a:solidFill>
                <a:cs typeface="+mn-cs"/>
              </a:rPr>
              <a:t>函数</a:t>
            </a:r>
            <a:endParaRPr lang="zh-CN" altLang="en-US" sz="3200" b="1" dirty="0">
              <a:solidFill>
                <a:srgbClr val="942124"/>
              </a:solidFill>
              <a:cs typeface="+mn-cs"/>
            </a:endParaRPr>
          </a:p>
        </p:txBody>
      </p:sp>
      <p:sp>
        <p:nvSpPr>
          <p:cNvPr id="11" name="矩形 28"/>
          <p:cNvSpPr/>
          <p:nvPr/>
        </p:nvSpPr>
        <p:spPr>
          <a:xfrm>
            <a:off x="-18899" y="671163"/>
            <a:ext cx="670013"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
        <p:nvSpPr>
          <p:cNvPr id="3" name="日期占位符 2"/>
          <p:cNvSpPr>
            <a:spLocks noGrp="1"/>
          </p:cNvSpPr>
          <p:nvPr>
            <p:ph type="dt" sz="half" idx="10"/>
          </p:nvPr>
        </p:nvSpPr>
        <p:spPr/>
        <p:txBody>
          <a:bodyPr/>
          <a:lstStyle/>
          <a:p>
            <a:fld id="{58C5B984-610C-4990-AF17-869021512E09}" type="datetime1">
              <a:rPr lang="zh-CN" altLang="en-US" smtClean="0"/>
              <a:pPr/>
              <a:t>2019/9/8</a:t>
            </a:fld>
            <a:endParaRPr lang="zh-CN" altLang="en-US"/>
          </a:p>
        </p:txBody>
      </p:sp>
      <p:sp>
        <p:nvSpPr>
          <p:cNvPr id="5" name="灯片编号占位符 4"/>
          <p:cNvSpPr>
            <a:spLocks noGrp="1"/>
          </p:cNvSpPr>
          <p:nvPr>
            <p:ph type="sldNum" sz="quarter" idx="12"/>
          </p:nvPr>
        </p:nvSpPr>
        <p:spPr/>
        <p:txBody>
          <a:bodyPr/>
          <a:lstStyle/>
          <a:p>
            <a:fld id="{370D8578-DDD4-487D-A316-C8E65CC577E1}" type="slidenum">
              <a:rPr lang="zh-CN" altLang="en-US" smtClean="0"/>
              <a:pPr/>
              <a:t>39</a:t>
            </a:fld>
            <a:endParaRPr lang="zh-CN" altLang="en-US"/>
          </a:p>
        </p:txBody>
      </p:sp>
    </p:spTree>
    <p:extLst>
      <p:ext uri="{BB962C8B-B14F-4D97-AF65-F5344CB8AC3E}">
        <p14:creationId xmlns:p14="http://schemas.microsoft.com/office/powerpoint/2010/main" xmlns="" val="110439255"/>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5"/>
          <p:cNvSpPr txBox="1"/>
          <p:nvPr/>
        </p:nvSpPr>
        <p:spPr>
          <a:xfrm>
            <a:off x="953786" y="709485"/>
            <a:ext cx="3414022" cy="523220"/>
          </a:xfrm>
          <a:prstGeom prst="rect">
            <a:avLst/>
          </a:prstGeom>
          <a:noFill/>
        </p:spPr>
        <p:txBody>
          <a:bodyPr wrap="square" rtlCol="0">
            <a:spAutoFit/>
          </a:bodyPr>
          <a:lstStyle/>
          <a:p>
            <a:r>
              <a:rPr lang="zh-CN" altLang="en-US" sz="2800" dirty="0" smtClean="0">
                <a:solidFill>
                  <a:prstClr val="white"/>
                </a:solidFill>
                <a:latin typeface="微软雅黑 Light" panose="020B0502040204020203" pitchFamily="34" charset="-122"/>
                <a:ea typeface="微软雅黑 Light" panose="020B0502040204020203" pitchFamily="34" charset="-122"/>
              </a:rPr>
              <a:t>内置操作函数</a:t>
            </a:r>
            <a:endParaRPr lang="zh-CN" altLang="en-US" sz="2800" dirty="0">
              <a:solidFill>
                <a:prstClr val="white"/>
              </a:solidFill>
              <a:latin typeface="微软雅黑 Light" panose="020B0502040204020203" pitchFamily="34" charset="-122"/>
              <a:ea typeface="微软雅黑 Light" panose="020B0502040204020203" pitchFamily="34" charset="-122"/>
            </a:endParaRPr>
          </a:p>
        </p:txBody>
      </p:sp>
      <p:sp>
        <p:nvSpPr>
          <p:cNvPr id="9" name="标题 8"/>
          <p:cNvSpPr txBox="1">
            <a:spLocks/>
          </p:cNvSpPr>
          <p:nvPr/>
        </p:nvSpPr>
        <p:spPr>
          <a:xfrm>
            <a:off x="911424" y="579766"/>
            <a:ext cx="10515600" cy="7810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微软雅黑 Light" panose="020B0502040204020203" pitchFamily="34" charset="-122"/>
                <a:ea typeface="微软雅黑 Light" panose="020B0502040204020203" pitchFamily="34" charset="-122"/>
                <a:cs typeface="+mj-cs"/>
              </a:defRPr>
            </a:lvl1pPr>
          </a:lstStyle>
          <a:p>
            <a:r>
              <a:rPr lang="zh-CN" altLang="en-US" sz="3200" b="1" dirty="0" smtClean="0">
                <a:solidFill>
                  <a:srgbClr val="942124"/>
                </a:solidFill>
                <a:cs typeface="+mn-cs"/>
              </a:rPr>
              <a:t>内置操作函数</a:t>
            </a:r>
            <a:endParaRPr lang="zh-CN" altLang="en-US" sz="3200" b="1" dirty="0">
              <a:solidFill>
                <a:srgbClr val="942124"/>
              </a:solidFill>
              <a:cs typeface="+mn-cs"/>
            </a:endParaRPr>
          </a:p>
        </p:txBody>
      </p:sp>
      <p:sp>
        <p:nvSpPr>
          <p:cNvPr id="11" name="矩形 28"/>
          <p:cNvSpPr/>
          <p:nvPr/>
        </p:nvSpPr>
        <p:spPr>
          <a:xfrm>
            <a:off x="-18898" y="671163"/>
            <a:ext cx="510214"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
        <p:nvSpPr>
          <p:cNvPr id="13" name="文本框 12"/>
          <p:cNvSpPr txBox="1"/>
          <p:nvPr/>
        </p:nvSpPr>
        <p:spPr>
          <a:xfrm>
            <a:off x="482170" y="3505153"/>
            <a:ext cx="8390438" cy="461665"/>
          </a:xfrm>
          <a:prstGeom prst="rect">
            <a:avLst/>
          </a:prstGeom>
          <a:noFill/>
        </p:spPr>
        <p:txBody>
          <a:bodyPr wrap="none" rtlCol="0">
            <a:spAutoFit/>
          </a:bodyPr>
          <a:lstStyle/>
          <a:p>
            <a:pPr marL="285750" indent="-285750">
              <a:buClr>
                <a:schemeClr val="tx1"/>
              </a:buClr>
              <a:buFont typeface="Arial" panose="020B0604020202020204" pitchFamily="34" charset="0"/>
              <a:buChar char="•"/>
            </a:pPr>
            <a:r>
              <a:rPr kumimoji="1" lang="en-US" altLang="zh-CN" sz="2400" dirty="0">
                <a:latin typeface="Monaco" charset="0"/>
                <a:ea typeface="Monaco" charset="0"/>
                <a:cs typeface="Monaco" charset="0"/>
              </a:rPr>
              <a:t>numpy.log()</a:t>
            </a:r>
            <a:r>
              <a:rPr lang="zh-CN" altLang="en-US" sz="2400" dirty="0" smtClean="0">
                <a:latin typeface="微软雅黑 Light" panose="020B0502040204020203" pitchFamily="34" charset="-122"/>
                <a:ea typeface="微软雅黑 Light" panose="020B0502040204020203" pitchFamily="34" charset="-122"/>
              </a:rPr>
              <a:t>函数</a:t>
            </a:r>
            <a:r>
              <a:rPr lang="zh-CN" altLang="en-US" sz="2400" dirty="0">
                <a:latin typeface="微软雅黑 Light" panose="020B0502040204020203" pitchFamily="34" charset="-122"/>
                <a:ea typeface="微软雅黑 Light" panose="020B0502040204020203" pitchFamily="34" charset="-122"/>
              </a:rPr>
              <a:t>是</a:t>
            </a:r>
            <a:r>
              <a:rPr lang="en-US" altLang="zh-CN" sz="2400" dirty="0" err="1">
                <a:latin typeface="微软雅黑 Light" panose="020B0502040204020203" pitchFamily="34" charset="-122"/>
                <a:ea typeface="微软雅黑 Light" panose="020B0502040204020203" pitchFamily="34" charset="-122"/>
              </a:rPr>
              <a:t>numpy</a:t>
            </a:r>
            <a:r>
              <a:rPr lang="zh-CN" altLang="en-US" sz="2400" dirty="0">
                <a:latin typeface="微软雅黑 Light" panose="020B0502040204020203" pitchFamily="34" charset="-122"/>
                <a:ea typeface="微软雅黑 Light" panose="020B0502040204020203" pitchFamily="34" charset="-122"/>
              </a:rPr>
              <a:t>模块提供的现成自然对数</a:t>
            </a:r>
            <a:r>
              <a:rPr lang="zh-CN" altLang="en-US" sz="2400" dirty="0" smtClean="0">
                <a:latin typeface="微软雅黑 Light" panose="020B0502040204020203" pitchFamily="34" charset="-122"/>
                <a:ea typeface="微软雅黑 Light" panose="020B0502040204020203" pitchFamily="34" charset="-122"/>
              </a:rPr>
              <a:t>函数</a:t>
            </a:r>
            <a:endParaRPr lang="en-US" altLang="zh-CN" sz="2400" dirty="0" smtClean="0">
              <a:latin typeface="微软雅黑 Light" panose="020B0502040204020203" pitchFamily="34" charset="-122"/>
              <a:ea typeface="微软雅黑 Light" panose="020B0502040204020203" pitchFamily="34" charset="-122"/>
            </a:endParaRPr>
          </a:p>
        </p:txBody>
      </p:sp>
      <p:sp>
        <p:nvSpPr>
          <p:cNvPr id="2" name="矩形 1"/>
          <p:cNvSpPr/>
          <p:nvPr/>
        </p:nvSpPr>
        <p:spPr>
          <a:xfrm>
            <a:off x="503545" y="1524592"/>
            <a:ext cx="2619431" cy="646331"/>
          </a:xfrm>
          <a:prstGeom prst="rect">
            <a:avLst/>
          </a:prstGeom>
        </p:spPr>
        <p:txBody>
          <a:bodyPr wrap="square">
            <a:spAutoFit/>
          </a:bodyPr>
          <a:lstStyle/>
          <a:p>
            <a:pPr marL="914400" lvl="1" indent="-457200">
              <a:lnSpc>
                <a:spcPct val="150000"/>
              </a:lnSpc>
              <a:buClr>
                <a:schemeClr val="tx1"/>
              </a:buClr>
              <a:buFont typeface="Arial" charset="0"/>
              <a:buChar char="•"/>
            </a:pPr>
            <a:r>
              <a:rPr lang="zh-CN" altLang="en-US" sz="2400" dirty="0">
                <a:solidFill>
                  <a:prstClr val="black"/>
                </a:solidFill>
                <a:latin typeface="微软雅黑 Light" panose="020B0502040204020203" pitchFamily="34" charset="-122"/>
                <a:ea typeface="微软雅黑 Light" panose="020B0502040204020203" pitchFamily="34" charset="-122"/>
              </a:rPr>
              <a:t>数学</a:t>
            </a:r>
            <a:r>
              <a:rPr lang="zh-CN" altLang="en-US" sz="2400" dirty="0" smtClean="0">
                <a:solidFill>
                  <a:prstClr val="black"/>
                </a:solidFill>
                <a:latin typeface="微软雅黑 Light" panose="020B0502040204020203" pitchFamily="34" charset="-122"/>
                <a:ea typeface="微软雅黑 Light" panose="020B0502040204020203" pitchFamily="34" charset="-122"/>
              </a:rPr>
              <a:t>函数</a:t>
            </a:r>
            <a:endParaRPr lang="en-US" altLang="zh-CN" sz="2400" dirty="0" smtClean="0">
              <a:solidFill>
                <a:prstClr val="black"/>
              </a:solidFill>
              <a:latin typeface="微软雅黑 Light" panose="020B0502040204020203" pitchFamily="34" charset="-122"/>
              <a:ea typeface="微软雅黑 Light" panose="020B0502040204020203" pitchFamily="34" charset="-122"/>
            </a:endParaRPr>
          </a:p>
        </p:txBody>
      </p:sp>
      <p:pic>
        <p:nvPicPr>
          <p:cNvPr id="3" name="图片 2"/>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491316" y="4223160"/>
            <a:ext cx="8585200" cy="1752600"/>
          </a:xfrm>
          <a:prstGeom prst="rect">
            <a:avLst/>
          </a:prstGeom>
        </p:spPr>
      </p:pic>
      <p:pic>
        <p:nvPicPr>
          <p:cNvPr id="5" name="图片 4"/>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8958772" y="3000025"/>
            <a:ext cx="2819400" cy="2984500"/>
          </a:xfrm>
          <a:prstGeom prst="rect">
            <a:avLst/>
          </a:prstGeom>
        </p:spPr>
      </p:pic>
      <p:sp>
        <p:nvSpPr>
          <p:cNvPr id="6" name="矩形 5"/>
          <p:cNvSpPr/>
          <p:nvPr/>
        </p:nvSpPr>
        <p:spPr>
          <a:xfrm>
            <a:off x="8085131" y="1524592"/>
            <a:ext cx="2339102" cy="646331"/>
          </a:xfrm>
          <a:prstGeom prst="rect">
            <a:avLst/>
          </a:prstGeom>
        </p:spPr>
        <p:txBody>
          <a:bodyPr wrap="none">
            <a:spAutoFit/>
          </a:bodyPr>
          <a:lstStyle/>
          <a:p>
            <a:pPr marL="914400" lvl="1" indent="-457200">
              <a:lnSpc>
                <a:spcPct val="150000"/>
              </a:lnSpc>
              <a:buClr>
                <a:schemeClr val="tx1"/>
              </a:buClr>
              <a:buFont typeface="Arial" charset="0"/>
              <a:buChar char="•"/>
            </a:pPr>
            <a:r>
              <a:rPr lang="zh-CN" altLang="en-US" sz="2400">
                <a:solidFill>
                  <a:schemeClr val="bg2">
                    <a:lumMod val="75000"/>
                  </a:schemeClr>
                </a:solidFill>
                <a:latin typeface="微软雅黑 Light" panose="020B0502040204020203" pitchFamily="34" charset="-122"/>
                <a:ea typeface="微软雅黑 Light" panose="020B0502040204020203" pitchFamily="34" charset="-122"/>
              </a:rPr>
              <a:t>统计函数</a:t>
            </a:r>
            <a:endParaRPr lang="zh-CN" altLang="en-US" sz="2400" dirty="0">
              <a:solidFill>
                <a:schemeClr val="bg2">
                  <a:lumMod val="75000"/>
                </a:schemeClr>
              </a:solidFill>
              <a:latin typeface="微软雅黑 Light" panose="020B0502040204020203" pitchFamily="34" charset="-122"/>
              <a:ea typeface="微软雅黑 Light" panose="020B0502040204020203" pitchFamily="34" charset="-122"/>
            </a:endParaRPr>
          </a:p>
        </p:txBody>
      </p:sp>
      <p:sp>
        <p:nvSpPr>
          <p:cNvPr id="7" name="矩形 6"/>
          <p:cNvSpPr/>
          <p:nvPr/>
        </p:nvSpPr>
        <p:spPr>
          <a:xfrm>
            <a:off x="4126726" y="1524592"/>
            <a:ext cx="2339102" cy="646331"/>
          </a:xfrm>
          <a:prstGeom prst="rect">
            <a:avLst/>
          </a:prstGeom>
        </p:spPr>
        <p:txBody>
          <a:bodyPr wrap="none">
            <a:spAutoFit/>
          </a:bodyPr>
          <a:lstStyle/>
          <a:p>
            <a:pPr marL="914400" lvl="1" indent="-457200">
              <a:lnSpc>
                <a:spcPct val="150000"/>
              </a:lnSpc>
              <a:buClr>
                <a:schemeClr val="tx1"/>
              </a:buClr>
              <a:buFont typeface="Arial" charset="0"/>
              <a:buChar char="•"/>
            </a:pPr>
            <a:r>
              <a:rPr lang="zh-CN" altLang="en-US" sz="2400" dirty="0" smtClean="0">
                <a:solidFill>
                  <a:schemeClr val="bg2">
                    <a:lumMod val="75000"/>
                  </a:schemeClr>
                </a:solidFill>
                <a:latin typeface="微软雅黑 Light" panose="020B0502040204020203" pitchFamily="34" charset="-122"/>
                <a:ea typeface="微软雅黑 Light" panose="020B0502040204020203" pitchFamily="34" charset="-122"/>
              </a:rPr>
              <a:t>运算函数</a:t>
            </a:r>
            <a:endParaRPr lang="en-US" altLang="zh-CN" sz="2400" dirty="0">
              <a:solidFill>
                <a:schemeClr val="bg2">
                  <a:lumMod val="75000"/>
                </a:schemeClr>
              </a:solidFill>
              <a:latin typeface="微软雅黑 Light" panose="020B0502040204020203" pitchFamily="34" charset="-122"/>
              <a:ea typeface="微软雅黑 Light" panose="020B0502040204020203" pitchFamily="34" charset="-122"/>
            </a:endParaRPr>
          </a:p>
        </p:txBody>
      </p:sp>
      <p:sp>
        <p:nvSpPr>
          <p:cNvPr id="4" name="日期占位符 3"/>
          <p:cNvSpPr>
            <a:spLocks noGrp="1"/>
          </p:cNvSpPr>
          <p:nvPr>
            <p:ph type="dt" sz="half" idx="10"/>
          </p:nvPr>
        </p:nvSpPr>
        <p:spPr/>
        <p:txBody>
          <a:bodyPr/>
          <a:lstStyle/>
          <a:p>
            <a:fld id="{403EF3B0-3D43-45D9-B57B-27E1017FE0D6}" type="datetime1">
              <a:rPr lang="zh-CN" altLang="en-US" smtClean="0"/>
              <a:pPr/>
              <a:t>2019/9/8</a:t>
            </a:fld>
            <a:endParaRPr lang="zh-CN" altLang="en-US"/>
          </a:p>
        </p:txBody>
      </p:sp>
      <p:sp>
        <p:nvSpPr>
          <p:cNvPr id="8" name="灯片编号占位符 7"/>
          <p:cNvSpPr>
            <a:spLocks noGrp="1"/>
          </p:cNvSpPr>
          <p:nvPr>
            <p:ph type="sldNum" sz="quarter" idx="12"/>
          </p:nvPr>
        </p:nvSpPr>
        <p:spPr/>
        <p:txBody>
          <a:bodyPr/>
          <a:lstStyle/>
          <a:p>
            <a:fld id="{370D8578-DDD4-487D-A316-C8E65CC577E1}" type="slidenum">
              <a:rPr lang="zh-CN" altLang="en-US" smtClean="0"/>
              <a:pPr/>
              <a:t>390</a:t>
            </a:fld>
            <a:endParaRPr lang="zh-CN" altLang="en-US"/>
          </a:p>
        </p:txBody>
      </p:sp>
    </p:spTree>
    <p:extLst>
      <p:ext uri="{BB962C8B-B14F-4D97-AF65-F5344CB8AC3E}">
        <p14:creationId xmlns:p14="http://schemas.microsoft.com/office/powerpoint/2010/main" xmlns="" val="1544760953"/>
      </p:ext>
    </p:extLst>
  </p:cSld>
  <p:clrMapOvr>
    <a:masterClrMapping/>
  </p:clrMapOvr>
  <p:timing>
    <p:tnLst>
      <p:par>
        <p:cTn id="1" dur="indefinite" restart="never" nodeType="tmRoot"/>
      </p:par>
    </p:tnLst>
  </p:timing>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91316" y="2512472"/>
            <a:ext cx="10729219" cy="1200329"/>
          </a:xfrm>
          <a:prstGeom prst="rect">
            <a:avLst/>
          </a:prstGeom>
          <a:noFill/>
        </p:spPr>
        <p:txBody>
          <a:bodyPr wrap="none" rtlCol="0">
            <a:spAutoFit/>
          </a:bodyPr>
          <a:lstStyle/>
          <a:p>
            <a:pPr marL="285750" indent="-285750">
              <a:lnSpc>
                <a:spcPct val="150000"/>
              </a:lnSpc>
              <a:buClr>
                <a:schemeClr val="tx1"/>
              </a:buClr>
              <a:buFont typeface="Arial" panose="020B0604020202020204" pitchFamily="34" charset="0"/>
              <a:buChar char="•"/>
            </a:pPr>
            <a:r>
              <a:rPr lang="zh-CN" altLang="en-US" sz="2400" dirty="0" smtClean="0">
                <a:solidFill>
                  <a:prstClr val="black"/>
                </a:solidFill>
                <a:latin typeface="微软雅黑 Light" panose="020B0502040204020203" pitchFamily="34" charset="-122"/>
                <a:ea typeface="微软雅黑 Light" panose="020B0502040204020203" pitchFamily="34" charset="-122"/>
              </a:rPr>
              <a:t>在计算的时候，会用到差分、累加的情况。</a:t>
            </a:r>
            <a:r>
              <a:rPr lang="en-US" altLang="zh-CN" sz="2400" dirty="0" smtClean="0">
                <a:solidFill>
                  <a:prstClr val="black"/>
                </a:solidFill>
                <a:latin typeface="微软雅黑 Light" panose="020B0502040204020203" pitchFamily="34" charset="-122"/>
                <a:ea typeface="微软雅黑 Light" panose="020B0502040204020203" pitchFamily="34" charset="-122"/>
              </a:rPr>
              <a:t>Numpy</a:t>
            </a:r>
            <a:r>
              <a:rPr lang="zh-CN" altLang="en-US" sz="2400" dirty="0" smtClean="0">
                <a:solidFill>
                  <a:prstClr val="black"/>
                </a:solidFill>
                <a:latin typeface="微软雅黑 Light" panose="020B0502040204020203" pitchFamily="34" charset="-122"/>
                <a:ea typeface="微软雅黑 Light" panose="020B0502040204020203" pitchFamily="34" charset="-122"/>
              </a:rPr>
              <a:t>提供很多相关的运算函数</a:t>
            </a:r>
            <a:endParaRPr lang="en-US" altLang="zh-CN" sz="2400" dirty="0" smtClean="0">
              <a:solidFill>
                <a:prstClr val="black"/>
              </a:solidFill>
              <a:latin typeface="微软雅黑 Light" panose="020B0502040204020203" pitchFamily="34" charset="-122"/>
              <a:ea typeface="微软雅黑 Light" panose="020B0502040204020203" pitchFamily="34" charset="-122"/>
            </a:endParaRPr>
          </a:p>
          <a:p>
            <a:pPr marL="285750" indent="-285750">
              <a:lnSpc>
                <a:spcPct val="150000"/>
              </a:lnSpc>
              <a:buClr>
                <a:schemeClr val="tx1"/>
              </a:buClr>
              <a:buFont typeface="Arial" panose="020B0604020202020204" pitchFamily="34" charset="0"/>
              <a:buChar char="•"/>
            </a:pPr>
            <a:r>
              <a:rPr lang="zh-CN" altLang="en-US" sz="2400" dirty="0" smtClean="0">
                <a:solidFill>
                  <a:prstClr val="black"/>
                </a:solidFill>
                <a:latin typeface="微软雅黑 Light" panose="020B0502040204020203" pitchFamily="34" charset="-122"/>
                <a:ea typeface="微软雅黑 Light" panose="020B0502040204020203" pitchFamily="34" charset="-122"/>
              </a:rPr>
              <a:t>以计算差分的</a:t>
            </a:r>
            <a:r>
              <a:rPr lang="en-US" altLang="zh-CN" sz="2400" dirty="0" err="1">
                <a:solidFill>
                  <a:prstClr val="black"/>
                </a:solidFill>
                <a:latin typeface="Monaco" charset="0"/>
                <a:ea typeface="Monaco" charset="0"/>
                <a:cs typeface="Monaco" charset="0"/>
              </a:rPr>
              <a:t>numpy.diff</a:t>
            </a:r>
            <a:r>
              <a:rPr lang="en-US" altLang="zh-CN" sz="2400" dirty="0">
                <a:solidFill>
                  <a:prstClr val="black"/>
                </a:solidFill>
                <a:latin typeface="Monaco" charset="0"/>
                <a:ea typeface="Monaco" charset="0"/>
                <a:cs typeface="Monaco" charset="0"/>
              </a:rPr>
              <a:t>()</a:t>
            </a:r>
            <a:r>
              <a:rPr lang="zh-CN" altLang="en-US" sz="2400" dirty="0">
                <a:solidFill>
                  <a:prstClr val="black"/>
                </a:solidFill>
                <a:latin typeface="微软雅黑 Light" panose="020B0502040204020203" pitchFamily="34" charset="-122"/>
                <a:ea typeface="微软雅黑 Light" panose="020B0502040204020203" pitchFamily="34" charset="-122"/>
              </a:rPr>
              <a:t>方法</a:t>
            </a:r>
            <a:r>
              <a:rPr lang="zh-CN" altLang="en-US" sz="2400" dirty="0" smtClean="0">
                <a:solidFill>
                  <a:prstClr val="black"/>
                </a:solidFill>
                <a:latin typeface="微软雅黑 Light" panose="020B0502040204020203" pitchFamily="34" charset="-122"/>
                <a:ea typeface="微软雅黑 Light" panose="020B0502040204020203" pitchFamily="34" charset="-122"/>
              </a:rPr>
              <a:t>为例：</a:t>
            </a:r>
            <a:endParaRPr lang="zh-CN" altLang="en-US" sz="2400" dirty="0">
              <a:solidFill>
                <a:prstClr val="black"/>
              </a:solidFill>
              <a:latin typeface="微软雅黑 Light" panose="020B0502040204020203" pitchFamily="34" charset="-122"/>
              <a:ea typeface="微软雅黑 Light" panose="020B0502040204020203" pitchFamily="34" charset="-122"/>
            </a:endParaRPr>
          </a:p>
        </p:txBody>
      </p:sp>
      <p:sp>
        <p:nvSpPr>
          <p:cNvPr id="11" name="文本框 5"/>
          <p:cNvSpPr txBox="1"/>
          <p:nvPr/>
        </p:nvSpPr>
        <p:spPr>
          <a:xfrm>
            <a:off x="953786" y="709485"/>
            <a:ext cx="3414022" cy="523220"/>
          </a:xfrm>
          <a:prstGeom prst="rect">
            <a:avLst/>
          </a:prstGeom>
          <a:noFill/>
        </p:spPr>
        <p:txBody>
          <a:bodyPr wrap="square" rtlCol="0">
            <a:spAutoFit/>
          </a:bodyPr>
          <a:lstStyle/>
          <a:p>
            <a:r>
              <a:rPr lang="zh-CN" altLang="en-US" sz="2800" dirty="0" smtClean="0">
                <a:solidFill>
                  <a:prstClr val="white"/>
                </a:solidFill>
                <a:latin typeface="微软雅黑 Light" panose="020B0502040204020203" pitchFamily="34" charset="-122"/>
                <a:ea typeface="微软雅黑 Light" panose="020B0502040204020203" pitchFamily="34" charset="-122"/>
              </a:rPr>
              <a:t>内置操作函数</a:t>
            </a:r>
            <a:endParaRPr lang="zh-CN" altLang="en-US" sz="2800" dirty="0">
              <a:solidFill>
                <a:prstClr val="white"/>
              </a:solidFill>
              <a:latin typeface="微软雅黑 Light" panose="020B0502040204020203" pitchFamily="34" charset="-122"/>
              <a:ea typeface="微软雅黑 Light" panose="020B0502040204020203" pitchFamily="34" charset="-122"/>
            </a:endParaRPr>
          </a:p>
        </p:txBody>
      </p:sp>
      <p:sp>
        <p:nvSpPr>
          <p:cNvPr id="13" name="标题 8"/>
          <p:cNvSpPr txBox="1">
            <a:spLocks/>
          </p:cNvSpPr>
          <p:nvPr/>
        </p:nvSpPr>
        <p:spPr>
          <a:xfrm>
            <a:off x="911424" y="579766"/>
            <a:ext cx="10515600" cy="7810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微软雅黑 Light" panose="020B0502040204020203" pitchFamily="34" charset="-122"/>
                <a:ea typeface="微软雅黑 Light" panose="020B0502040204020203" pitchFamily="34" charset="-122"/>
                <a:cs typeface="+mj-cs"/>
              </a:defRPr>
            </a:lvl1pPr>
          </a:lstStyle>
          <a:p>
            <a:r>
              <a:rPr lang="zh-CN" altLang="en-US" sz="3200" b="1" dirty="0" smtClean="0">
                <a:solidFill>
                  <a:srgbClr val="942124"/>
                </a:solidFill>
                <a:cs typeface="+mn-cs"/>
              </a:rPr>
              <a:t>内置操作函数</a:t>
            </a:r>
            <a:endParaRPr lang="zh-CN" altLang="en-US" sz="3200" b="1" dirty="0">
              <a:solidFill>
                <a:srgbClr val="942124"/>
              </a:solidFill>
              <a:cs typeface="+mn-cs"/>
            </a:endParaRPr>
          </a:p>
        </p:txBody>
      </p:sp>
      <p:sp>
        <p:nvSpPr>
          <p:cNvPr id="17" name="矩形 28"/>
          <p:cNvSpPr/>
          <p:nvPr/>
        </p:nvSpPr>
        <p:spPr>
          <a:xfrm>
            <a:off x="-18898" y="671163"/>
            <a:ext cx="510214"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
        <p:nvSpPr>
          <p:cNvPr id="19" name="矩形 18"/>
          <p:cNvSpPr/>
          <p:nvPr/>
        </p:nvSpPr>
        <p:spPr>
          <a:xfrm>
            <a:off x="503545" y="1524592"/>
            <a:ext cx="2619431" cy="646331"/>
          </a:xfrm>
          <a:prstGeom prst="rect">
            <a:avLst/>
          </a:prstGeom>
        </p:spPr>
        <p:txBody>
          <a:bodyPr wrap="square">
            <a:spAutoFit/>
          </a:bodyPr>
          <a:lstStyle/>
          <a:p>
            <a:pPr marL="914400" lvl="1" indent="-457200">
              <a:lnSpc>
                <a:spcPct val="150000"/>
              </a:lnSpc>
              <a:buClr>
                <a:schemeClr val="tx1"/>
              </a:buClr>
              <a:buFont typeface="Arial" charset="0"/>
              <a:buChar char="•"/>
            </a:pPr>
            <a:r>
              <a:rPr lang="zh-CN" altLang="en-US" sz="2400" dirty="0">
                <a:solidFill>
                  <a:schemeClr val="bg2">
                    <a:lumMod val="75000"/>
                  </a:schemeClr>
                </a:solidFill>
                <a:latin typeface="微软雅黑 Light" panose="020B0502040204020203" pitchFamily="34" charset="-122"/>
                <a:ea typeface="微软雅黑 Light" panose="020B0502040204020203" pitchFamily="34" charset="-122"/>
              </a:rPr>
              <a:t>数学</a:t>
            </a:r>
            <a:r>
              <a:rPr lang="zh-CN" altLang="en-US" sz="2400" dirty="0" smtClean="0">
                <a:solidFill>
                  <a:schemeClr val="bg2">
                    <a:lumMod val="75000"/>
                  </a:schemeClr>
                </a:solidFill>
                <a:latin typeface="微软雅黑 Light" panose="020B0502040204020203" pitchFamily="34" charset="-122"/>
                <a:ea typeface="微软雅黑 Light" panose="020B0502040204020203" pitchFamily="34" charset="-122"/>
              </a:rPr>
              <a:t>函数</a:t>
            </a:r>
            <a:endParaRPr lang="en-US" altLang="zh-CN" sz="2400" dirty="0" smtClean="0">
              <a:solidFill>
                <a:schemeClr val="bg2">
                  <a:lumMod val="75000"/>
                </a:schemeClr>
              </a:solidFill>
              <a:latin typeface="微软雅黑 Light" panose="020B0502040204020203" pitchFamily="34" charset="-122"/>
              <a:ea typeface="微软雅黑 Light" panose="020B0502040204020203" pitchFamily="34" charset="-122"/>
            </a:endParaRPr>
          </a:p>
        </p:txBody>
      </p:sp>
      <p:sp>
        <p:nvSpPr>
          <p:cNvPr id="20" name="矩形 19"/>
          <p:cNvSpPr/>
          <p:nvPr/>
        </p:nvSpPr>
        <p:spPr>
          <a:xfrm>
            <a:off x="8085131" y="1524592"/>
            <a:ext cx="2339102" cy="646331"/>
          </a:xfrm>
          <a:prstGeom prst="rect">
            <a:avLst/>
          </a:prstGeom>
        </p:spPr>
        <p:txBody>
          <a:bodyPr wrap="none">
            <a:spAutoFit/>
          </a:bodyPr>
          <a:lstStyle/>
          <a:p>
            <a:pPr marL="914400" lvl="1" indent="-457200">
              <a:lnSpc>
                <a:spcPct val="150000"/>
              </a:lnSpc>
              <a:buClr>
                <a:schemeClr val="tx1"/>
              </a:buClr>
              <a:buFont typeface="Arial" charset="0"/>
              <a:buChar char="•"/>
            </a:pPr>
            <a:r>
              <a:rPr lang="zh-CN" altLang="en-US" sz="2400">
                <a:solidFill>
                  <a:schemeClr val="bg2">
                    <a:lumMod val="75000"/>
                  </a:schemeClr>
                </a:solidFill>
                <a:latin typeface="微软雅黑 Light" panose="020B0502040204020203" pitchFamily="34" charset="-122"/>
                <a:ea typeface="微软雅黑 Light" panose="020B0502040204020203" pitchFamily="34" charset="-122"/>
              </a:rPr>
              <a:t>统计函数</a:t>
            </a:r>
            <a:endParaRPr lang="zh-CN" altLang="en-US" sz="2400" dirty="0">
              <a:solidFill>
                <a:schemeClr val="bg2">
                  <a:lumMod val="75000"/>
                </a:schemeClr>
              </a:solidFill>
              <a:latin typeface="微软雅黑 Light" panose="020B0502040204020203" pitchFamily="34" charset="-122"/>
              <a:ea typeface="微软雅黑 Light" panose="020B0502040204020203" pitchFamily="34" charset="-122"/>
            </a:endParaRPr>
          </a:p>
        </p:txBody>
      </p:sp>
      <p:sp>
        <p:nvSpPr>
          <p:cNvPr id="21" name="矩形 20"/>
          <p:cNvSpPr/>
          <p:nvPr/>
        </p:nvSpPr>
        <p:spPr>
          <a:xfrm>
            <a:off x="4126726" y="1524592"/>
            <a:ext cx="2339102" cy="646331"/>
          </a:xfrm>
          <a:prstGeom prst="rect">
            <a:avLst/>
          </a:prstGeom>
        </p:spPr>
        <p:txBody>
          <a:bodyPr wrap="none">
            <a:spAutoFit/>
          </a:bodyPr>
          <a:lstStyle/>
          <a:p>
            <a:pPr marL="914400" lvl="1" indent="-457200">
              <a:lnSpc>
                <a:spcPct val="150000"/>
              </a:lnSpc>
              <a:buClr>
                <a:schemeClr val="tx1"/>
              </a:buClr>
              <a:buFont typeface="Arial" charset="0"/>
              <a:buChar char="•"/>
            </a:pPr>
            <a:r>
              <a:rPr lang="zh-CN" altLang="en-US" sz="2400" dirty="0" smtClean="0">
                <a:latin typeface="微软雅黑 Light" panose="020B0502040204020203" pitchFamily="34" charset="-122"/>
                <a:ea typeface="微软雅黑 Light" panose="020B0502040204020203" pitchFamily="34" charset="-122"/>
              </a:rPr>
              <a:t>运算函数</a:t>
            </a:r>
            <a:endParaRPr lang="en-US" altLang="zh-CN" sz="2400" dirty="0">
              <a:latin typeface="微软雅黑 Light" panose="020B0502040204020203" pitchFamily="34" charset="-122"/>
              <a:ea typeface="微软雅黑 Light" panose="020B0502040204020203" pitchFamily="34" charset="-122"/>
            </a:endParaRPr>
          </a:p>
        </p:txBody>
      </p:sp>
      <p:pic>
        <p:nvPicPr>
          <p:cNvPr id="3" name="图片 2"/>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850371" y="3712800"/>
            <a:ext cx="9419501" cy="2020455"/>
          </a:xfrm>
          <a:prstGeom prst="rect">
            <a:avLst/>
          </a:prstGeom>
        </p:spPr>
      </p:pic>
      <p:pic>
        <p:nvPicPr>
          <p:cNvPr id="5" name="图片 4"/>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5296277" y="3725375"/>
            <a:ext cx="6057900" cy="1320800"/>
          </a:xfrm>
          <a:prstGeom prst="rect">
            <a:avLst/>
          </a:prstGeom>
        </p:spPr>
      </p:pic>
      <p:sp>
        <p:nvSpPr>
          <p:cNvPr id="4" name="日期占位符 3"/>
          <p:cNvSpPr>
            <a:spLocks noGrp="1"/>
          </p:cNvSpPr>
          <p:nvPr>
            <p:ph type="dt" sz="half" idx="10"/>
          </p:nvPr>
        </p:nvSpPr>
        <p:spPr/>
        <p:txBody>
          <a:bodyPr/>
          <a:lstStyle/>
          <a:p>
            <a:fld id="{B507F865-FAF8-4423-875B-46401C93A2B1}" type="datetime1">
              <a:rPr lang="zh-CN" altLang="en-US" smtClean="0"/>
              <a:pPr/>
              <a:t>2019/9/8</a:t>
            </a:fld>
            <a:endParaRPr lang="zh-CN" altLang="en-US"/>
          </a:p>
        </p:txBody>
      </p:sp>
      <p:sp>
        <p:nvSpPr>
          <p:cNvPr id="6" name="灯片编号占位符 5"/>
          <p:cNvSpPr>
            <a:spLocks noGrp="1"/>
          </p:cNvSpPr>
          <p:nvPr>
            <p:ph type="sldNum" sz="quarter" idx="12"/>
          </p:nvPr>
        </p:nvSpPr>
        <p:spPr/>
        <p:txBody>
          <a:bodyPr/>
          <a:lstStyle/>
          <a:p>
            <a:fld id="{370D8578-DDD4-487D-A316-C8E65CC577E1}" type="slidenum">
              <a:rPr lang="zh-CN" altLang="en-US" smtClean="0"/>
              <a:pPr/>
              <a:t>391</a:t>
            </a:fld>
            <a:endParaRPr lang="zh-CN" altLang="en-US"/>
          </a:p>
        </p:txBody>
      </p:sp>
    </p:spTree>
    <p:extLst>
      <p:ext uri="{BB962C8B-B14F-4D97-AF65-F5344CB8AC3E}">
        <p14:creationId xmlns:p14="http://schemas.microsoft.com/office/powerpoint/2010/main" xmlns="" val="730757369"/>
      </p:ext>
    </p:extLst>
  </p:cSld>
  <p:clrMapOvr>
    <a:masterClrMapping/>
  </p:clrMapOvr>
  <p:timing>
    <p:tnLst>
      <p:par>
        <p:cTn id="1" dur="indefinite" restart="never" nodeType="tmRoot"/>
      </p:par>
    </p:tnLst>
  </p:timing>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851611" y="3069009"/>
            <a:ext cx="8610600" cy="3670300"/>
          </a:xfrm>
          <a:prstGeom prst="rect">
            <a:avLst/>
          </a:prstGeom>
        </p:spPr>
      </p:pic>
      <p:sp>
        <p:nvSpPr>
          <p:cNvPr id="2" name="文本框 1"/>
          <p:cNvSpPr txBox="1"/>
          <p:nvPr/>
        </p:nvSpPr>
        <p:spPr>
          <a:xfrm>
            <a:off x="491316" y="2421850"/>
            <a:ext cx="11437332" cy="646331"/>
          </a:xfrm>
          <a:prstGeom prst="rect">
            <a:avLst/>
          </a:prstGeom>
          <a:noFill/>
        </p:spPr>
        <p:txBody>
          <a:bodyPr wrap="square" rtlCol="0">
            <a:spAutoFit/>
          </a:bodyPr>
          <a:lstStyle/>
          <a:p>
            <a:pPr marL="285750" indent="-285750">
              <a:lnSpc>
                <a:spcPct val="150000"/>
              </a:lnSpc>
              <a:buClr>
                <a:schemeClr val="tx1"/>
              </a:buClr>
              <a:buFont typeface="Arial" panose="020B0604020202020204" pitchFamily="34" charset="0"/>
              <a:buChar char="•"/>
            </a:pPr>
            <a:r>
              <a:rPr lang="zh-CN" altLang="en-US" sz="2400" dirty="0" smtClean="0">
                <a:latin typeface="微软雅黑 Light" panose="020B0502040204020203" pitchFamily="34" charset="-122"/>
                <a:ea typeface="微软雅黑 Light" panose="020B0502040204020203" pitchFamily="34" charset="-122"/>
              </a:rPr>
              <a:t>对于二维</a:t>
            </a:r>
            <a:r>
              <a:rPr lang="zh-CN" altLang="en-US" sz="2400" dirty="0">
                <a:latin typeface="微软雅黑 Light" panose="020B0502040204020203" pitchFamily="34" charset="-122"/>
                <a:ea typeface="微软雅黑 Light" panose="020B0502040204020203" pitchFamily="34" charset="-122"/>
              </a:rPr>
              <a:t>矩阵</a:t>
            </a:r>
            <a:r>
              <a:rPr lang="zh-CN" altLang="en-US" sz="2400" dirty="0" smtClean="0">
                <a:latin typeface="微软雅黑 Light" panose="020B0502040204020203" pitchFamily="34" charset="-122"/>
                <a:ea typeface="微软雅黑 Light" panose="020B0502040204020203" pitchFamily="34" charset="-122"/>
              </a:rPr>
              <a:t>，需要</a:t>
            </a:r>
            <a:r>
              <a:rPr lang="zh-CN" altLang="en-US" sz="2400" dirty="0">
                <a:latin typeface="微软雅黑 Light" panose="020B0502040204020203" pitchFamily="34" charset="-122"/>
                <a:ea typeface="微软雅黑 Light" panose="020B0502040204020203" pitchFamily="34" charset="-122"/>
              </a:rPr>
              <a:t>指明是对哪一个维度进行</a:t>
            </a:r>
            <a:r>
              <a:rPr lang="zh-CN" altLang="en-US" sz="2400" dirty="0" smtClean="0">
                <a:latin typeface="微软雅黑 Light" panose="020B0502040204020203" pitchFamily="34" charset="-122"/>
                <a:ea typeface="微软雅黑 Light" panose="020B0502040204020203" pitchFamily="34" charset="-122"/>
              </a:rPr>
              <a:t>差分</a:t>
            </a:r>
            <a:endParaRPr lang="en-US" altLang="zh-CN" sz="2400" dirty="0" smtClean="0">
              <a:latin typeface="微软雅黑 Light" panose="020B0502040204020203" pitchFamily="34" charset="-122"/>
              <a:ea typeface="微软雅黑 Light" panose="020B0502040204020203" pitchFamily="34" charset="-122"/>
            </a:endParaRPr>
          </a:p>
        </p:txBody>
      </p:sp>
      <p:pic>
        <p:nvPicPr>
          <p:cNvPr id="3" name="图片 2"/>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5296277" y="3101372"/>
            <a:ext cx="6130747" cy="2810822"/>
          </a:xfrm>
          <a:prstGeom prst="rect">
            <a:avLst/>
          </a:prstGeom>
        </p:spPr>
      </p:pic>
      <p:sp>
        <p:nvSpPr>
          <p:cNvPr id="11" name="文本框 5"/>
          <p:cNvSpPr txBox="1"/>
          <p:nvPr/>
        </p:nvSpPr>
        <p:spPr>
          <a:xfrm>
            <a:off x="953786" y="709485"/>
            <a:ext cx="3414022" cy="523220"/>
          </a:xfrm>
          <a:prstGeom prst="rect">
            <a:avLst/>
          </a:prstGeom>
          <a:noFill/>
        </p:spPr>
        <p:txBody>
          <a:bodyPr wrap="square" rtlCol="0">
            <a:spAutoFit/>
          </a:bodyPr>
          <a:lstStyle/>
          <a:p>
            <a:r>
              <a:rPr lang="zh-CN" altLang="en-US" sz="2800" dirty="0" smtClean="0">
                <a:solidFill>
                  <a:prstClr val="white"/>
                </a:solidFill>
                <a:latin typeface="微软雅黑 Light" panose="020B0502040204020203" pitchFamily="34" charset="-122"/>
                <a:ea typeface="微软雅黑 Light" panose="020B0502040204020203" pitchFamily="34" charset="-122"/>
              </a:rPr>
              <a:t>内置操作函数</a:t>
            </a:r>
            <a:endParaRPr lang="zh-CN" altLang="en-US" sz="2800" dirty="0">
              <a:solidFill>
                <a:prstClr val="white"/>
              </a:solidFill>
              <a:latin typeface="微软雅黑 Light" panose="020B0502040204020203" pitchFamily="34" charset="-122"/>
              <a:ea typeface="微软雅黑 Light" panose="020B0502040204020203" pitchFamily="34" charset="-122"/>
            </a:endParaRPr>
          </a:p>
        </p:txBody>
      </p:sp>
      <p:sp>
        <p:nvSpPr>
          <p:cNvPr id="13" name="标题 8"/>
          <p:cNvSpPr txBox="1">
            <a:spLocks/>
          </p:cNvSpPr>
          <p:nvPr/>
        </p:nvSpPr>
        <p:spPr>
          <a:xfrm>
            <a:off x="911424" y="579766"/>
            <a:ext cx="10515600" cy="7810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微软雅黑 Light" panose="020B0502040204020203" pitchFamily="34" charset="-122"/>
                <a:ea typeface="微软雅黑 Light" panose="020B0502040204020203" pitchFamily="34" charset="-122"/>
                <a:cs typeface="+mj-cs"/>
              </a:defRPr>
            </a:lvl1pPr>
          </a:lstStyle>
          <a:p>
            <a:r>
              <a:rPr lang="zh-CN" altLang="en-US" sz="3200" b="1" dirty="0" smtClean="0">
                <a:solidFill>
                  <a:srgbClr val="942124"/>
                </a:solidFill>
                <a:cs typeface="+mn-cs"/>
              </a:rPr>
              <a:t>内置操作函数</a:t>
            </a:r>
            <a:endParaRPr lang="zh-CN" altLang="en-US" sz="3200" b="1" dirty="0">
              <a:solidFill>
                <a:srgbClr val="942124"/>
              </a:solidFill>
              <a:cs typeface="+mn-cs"/>
            </a:endParaRPr>
          </a:p>
        </p:txBody>
      </p:sp>
      <p:sp>
        <p:nvSpPr>
          <p:cNvPr id="17" name="矩形 28"/>
          <p:cNvSpPr/>
          <p:nvPr/>
        </p:nvSpPr>
        <p:spPr>
          <a:xfrm>
            <a:off x="-18898" y="671163"/>
            <a:ext cx="510214"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
        <p:nvSpPr>
          <p:cNvPr id="20" name="矩形 19"/>
          <p:cNvSpPr/>
          <p:nvPr/>
        </p:nvSpPr>
        <p:spPr>
          <a:xfrm>
            <a:off x="8085131" y="1524592"/>
            <a:ext cx="2339102" cy="646331"/>
          </a:xfrm>
          <a:prstGeom prst="rect">
            <a:avLst/>
          </a:prstGeom>
        </p:spPr>
        <p:txBody>
          <a:bodyPr wrap="none">
            <a:spAutoFit/>
          </a:bodyPr>
          <a:lstStyle/>
          <a:p>
            <a:pPr marL="914400" lvl="1" indent="-457200">
              <a:lnSpc>
                <a:spcPct val="150000"/>
              </a:lnSpc>
              <a:buClr>
                <a:schemeClr val="tx1"/>
              </a:buClr>
              <a:buFont typeface="Arial" charset="0"/>
              <a:buChar char="•"/>
            </a:pPr>
            <a:r>
              <a:rPr lang="zh-CN" altLang="en-US" sz="2400">
                <a:solidFill>
                  <a:schemeClr val="bg2">
                    <a:lumMod val="75000"/>
                  </a:schemeClr>
                </a:solidFill>
                <a:latin typeface="微软雅黑 Light" panose="020B0502040204020203" pitchFamily="34" charset="-122"/>
                <a:ea typeface="微软雅黑 Light" panose="020B0502040204020203" pitchFamily="34" charset="-122"/>
              </a:rPr>
              <a:t>统计函数</a:t>
            </a:r>
            <a:endParaRPr lang="zh-CN" altLang="en-US" sz="2400" dirty="0">
              <a:solidFill>
                <a:schemeClr val="bg2">
                  <a:lumMod val="75000"/>
                </a:schemeClr>
              </a:solidFill>
              <a:latin typeface="微软雅黑 Light" panose="020B0502040204020203" pitchFamily="34" charset="-122"/>
              <a:ea typeface="微软雅黑 Light" panose="020B0502040204020203" pitchFamily="34" charset="-122"/>
            </a:endParaRPr>
          </a:p>
        </p:txBody>
      </p:sp>
      <p:sp>
        <p:nvSpPr>
          <p:cNvPr id="21" name="矩形 20"/>
          <p:cNvSpPr/>
          <p:nvPr/>
        </p:nvSpPr>
        <p:spPr>
          <a:xfrm>
            <a:off x="4126726" y="1524592"/>
            <a:ext cx="2339102" cy="646331"/>
          </a:xfrm>
          <a:prstGeom prst="rect">
            <a:avLst/>
          </a:prstGeom>
        </p:spPr>
        <p:txBody>
          <a:bodyPr wrap="none">
            <a:spAutoFit/>
          </a:bodyPr>
          <a:lstStyle/>
          <a:p>
            <a:pPr marL="914400" lvl="1" indent="-457200">
              <a:lnSpc>
                <a:spcPct val="150000"/>
              </a:lnSpc>
              <a:buClr>
                <a:schemeClr val="tx1"/>
              </a:buClr>
              <a:buFont typeface="Arial" charset="0"/>
              <a:buChar char="•"/>
            </a:pPr>
            <a:r>
              <a:rPr lang="zh-CN" altLang="en-US" sz="2400" dirty="0" smtClean="0">
                <a:latin typeface="微软雅黑 Light" panose="020B0502040204020203" pitchFamily="34" charset="-122"/>
                <a:ea typeface="微软雅黑 Light" panose="020B0502040204020203" pitchFamily="34" charset="-122"/>
              </a:rPr>
              <a:t>运算函数</a:t>
            </a:r>
            <a:endParaRPr lang="en-US" altLang="zh-CN" sz="2400" dirty="0">
              <a:latin typeface="微软雅黑 Light" panose="020B0502040204020203" pitchFamily="34" charset="-122"/>
              <a:ea typeface="微软雅黑 Light" panose="020B0502040204020203" pitchFamily="34" charset="-122"/>
            </a:endParaRPr>
          </a:p>
        </p:txBody>
      </p:sp>
      <p:sp>
        <p:nvSpPr>
          <p:cNvPr id="22" name="矩形 21"/>
          <p:cNvSpPr/>
          <p:nvPr/>
        </p:nvSpPr>
        <p:spPr>
          <a:xfrm>
            <a:off x="503545" y="1524592"/>
            <a:ext cx="2619431" cy="646331"/>
          </a:xfrm>
          <a:prstGeom prst="rect">
            <a:avLst/>
          </a:prstGeom>
        </p:spPr>
        <p:txBody>
          <a:bodyPr wrap="square">
            <a:spAutoFit/>
          </a:bodyPr>
          <a:lstStyle/>
          <a:p>
            <a:pPr marL="914400" lvl="1" indent="-457200">
              <a:lnSpc>
                <a:spcPct val="150000"/>
              </a:lnSpc>
              <a:buClr>
                <a:schemeClr val="tx1"/>
              </a:buClr>
              <a:buFont typeface="Arial" charset="0"/>
              <a:buChar char="•"/>
            </a:pPr>
            <a:r>
              <a:rPr lang="zh-CN" altLang="en-US" sz="2400" dirty="0">
                <a:solidFill>
                  <a:schemeClr val="bg2">
                    <a:lumMod val="75000"/>
                  </a:schemeClr>
                </a:solidFill>
                <a:latin typeface="微软雅黑 Light" panose="020B0502040204020203" pitchFamily="34" charset="-122"/>
                <a:ea typeface="微软雅黑 Light" panose="020B0502040204020203" pitchFamily="34" charset="-122"/>
              </a:rPr>
              <a:t>数学</a:t>
            </a:r>
            <a:r>
              <a:rPr lang="zh-CN" altLang="en-US" sz="2400" dirty="0" smtClean="0">
                <a:solidFill>
                  <a:schemeClr val="bg2">
                    <a:lumMod val="75000"/>
                  </a:schemeClr>
                </a:solidFill>
                <a:latin typeface="微软雅黑 Light" panose="020B0502040204020203" pitchFamily="34" charset="-122"/>
                <a:ea typeface="微软雅黑 Light" panose="020B0502040204020203" pitchFamily="34" charset="-122"/>
              </a:rPr>
              <a:t>函数</a:t>
            </a:r>
            <a:endParaRPr lang="en-US" altLang="zh-CN" sz="2400" dirty="0" smtClean="0">
              <a:solidFill>
                <a:schemeClr val="bg2">
                  <a:lumMod val="75000"/>
                </a:schemeClr>
              </a:solidFill>
              <a:latin typeface="微软雅黑 Light" panose="020B0502040204020203" pitchFamily="34" charset="-122"/>
              <a:ea typeface="微软雅黑 Light" panose="020B0502040204020203" pitchFamily="34" charset="-122"/>
            </a:endParaRPr>
          </a:p>
        </p:txBody>
      </p:sp>
      <p:sp>
        <p:nvSpPr>
          <p:cNvPr id="5" name="日期占位符 4"/>
          <p:cNvSpPr>
            <a:spLocks noGrp="1"/>
          </p:cNvSpPr>
          <p:nvPr>
            <p:ph type="dt" sz="half" idx="10"/>
          </p:nvPr>
        </p:nvSpPr>
        <p:spPr/>
        <p:txBody>
          <a:bodyPr/>
          <a:lstStyle/>
          <a:p>
            <a:fld id="{53C8E3D0-ADAF-4423-8293-C552616B1489}" type="datetime1">
              <a:rPr lang="zh-CN" altLang="en-US" smtClean="0"/>
              <a:pPr/>
              <a:t>2019/9/8</a:t>
            </a:fld>
            <a:endParaRPr lang="zh-CN" altLang="en-US"/>
          </a:p>
        </p:txBody>
      </p:sp>
      <p:sp>
        <p:nvSpPr>
          <p:cNvPr id="6" name="灯片编号占位符 5"/>
          <p:cNvSpPr>
            <a:spLocks noGrp="1"/>
          </p:cNvSpPr>
          <p:nvPr>
            <p:ph type="sldNum" sz="quarter" idx="12"/>
          </p:nvPr>
        </p:nvSpPr>
        <p:spPr/>
        <p:txBody>
          <a:bodyPr/>
          <a:lstStyle/>
          <a:p>
            <a:fld id="{370D8578-DDD4-487D-A316-C8E65CC577E1}" type="slidenum">
              <a:rPr lang="zh-CN" altLang="en-US" smtClean="0"/>
              <a:pPr/>
              <a:t>392</a:t>
            </a:fld>
            <a:endParaRPr lang="zh-CN" altLang="en-US"/>
          </a:p>
        </p:txBody>
      </p:sp>
    </p:spTree>
    <p:extLst>
      <p:ext uri="{BB962C8B-B14F-4D97-AF65-F5344CB8AC3E}">
        <p14:creationId xmlns:p14="http://schemas.microsoft.com/office/powerpoint/2010/main" xmlns="" val="1494396741"/>
      </p:ext>
    </p:extLst>
  </p:cSld>
  <p:clrMapOvr>
    <a:masterClrMapping/>
  </p:clrMapOvr>
  <p:timing>
    <p:tnLst>
      <p:par>
        <p:cTn id="1" dur="indefinite" restart="never" nodeType="tmRoot"/>
      </p:par>
    </p:tnLst>
  </p:timing>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938818" y="2313559"/>
            <a:ext cx="9621678" cy="1200329"/>
          </a:xfrm>
          <a:prstGeom prst="rect">
            <a:avLst/>
          </a:prstGeom>
          <a:noFill/>
        </p:spPr>
        <p:txBody>
          <a:bodyPr wrap="square" rtlCol="0">
            <a:spAutoFit/>
          </a:bodyPr>
          <a:lstStyle/>
          <a:p>
            <a:pPr marL="285750" indent="-285750">
              <a:lnSpc>
                <a:spcPct val="150000"/>
              </a:lnSpc>
              <a:buClr>
                <a:schemeClr val="tx1"/>
              </a:buClr>
              <a:buFont typeface="Arial" panose="020B0604020202020204" pitchFamily="34" charset="0"/>
              <a:buChar char="•"/>
            </a:pPr>
            <a:r>
              <a:rPr lang="en-US" altLang="zh-CN" sz="2400" dirty="0" err="1">
                <a:solidFill>
                  <a:prstClr val="black"/>
                </a:solidFill>
                <a:latin typeface="微软雅黑 Light" panose="020B0502040204020203" pitchFamily="34" charset="-122"/>
                <a:ea typeface="微软雅黑 Light" panose="020B0502040204020203" pitchFamily="34" charset="-122"/>
              </a:rPr>
              <a:t>numpy</a:t>
            </a:r>
            <a:r>
              <a:rPr lang="zh-CN" altLang="en-US" sz="2400" dirty="0">
                <a:solidFill>
                  <a:prstClr val="black"/>
                </a:solidFill>
                <a:latin typeface="微软雅黑 Light" panose="020B0502040204020203" pitchFamily="34" charset="-122"/>
                <a:ea typeface="微软雅黑 Light" panose="020B0502040204020203" pitchFamily="34" charset="-122"/>
              </a:rPr>
              <a:t>提供了很多计算最大值、最小值、均值、中位数等统计量的函数，比如统计最大值的函数</a:t>
            </a:r>
            <a:r>
              <a:rPr lang="en-US" altLang="zh-CN" sz="2400" dirty="0" err="1" smtClean="0">
                <a:solidFill>
                  <a:prstClr val="black"/>
                </a:solidFill>
                <a:latin typeface="Monaco" charset="0"/>
                <a:ea typeface="Monaco" charset="0"/>
                <a:cs typeface="Monaco" charset="0"/>
              </a:rPr>
              <a:t>numpy.amax</a:t>
            </a:r>
            <a:r>
              <a:rPr lang="en-US" altLang="zh-CN" sz="2400" dirty="0" smtClean="0">
                <a:solidFill>
                  <a:prstClr val="black"/>
                </a:solidFill>
                <a:latin typeface="Monaco" charset="0"/>
                <a:ea typeface="Monaco" charset="0"/>
                <a:cs typeface="Monaco" charset="0"/>
              </a:rPr>
              <a:t>()</a:t>
            </a:r>
            <a:endParaRPr lang="zh-CN" altLang="en-US" sz="2400" dirty="0">
              <a:solidFill>
                <a:prstClr val="black"/>
              </a:solidFill>
              <a:latin typeface="微软雅黑 Light" panose="020B0502040204020203" pitchFamily="34" charset="-122"/>
              <a:ea typeface="微软雅黑 Light" panose="020B0502040204020203" pitchFamily="34" charset="-122"/>
            </a:endParaRPr>
          </a:p>
        </p:txBody>
      </p:sp>
      <p:sp>
        <p:nvSpPr>
          <p:cNvPr id="17" name="文本框 5"/>
          <p:cNvSpPr txBox="1"/>
          <p:nvPr/>
        </p:nvSpPr>
        <p:spPr>
          <a:xfrm>
            <a:off x="953786" y="709485"/>
            <a:ext cx="3414022" cy="523220"/>
          </a:xfrm>
          <a:prstGeom prst="rect">
            <a:avLst/>
          </a:prstGeom>
          <a:noFill/>
        </p:spPr>
        <p:txBody>
          <a:bodyPr wrap="square" rtlCol="0">
            <a:spAutoFit/>
          </a:bodyPr>
          <a:lstStyle/>
          <a:p>
            <a:r>
              <a:rPr lang="zh-CN" altLang="en-US" sz="2800" dirty="0" smtClean="0">
                <a:solidFill>
                  <a:prstClr val="white"/>
                </a:solidFill>
                <a:latin typeface="微软雅黑 Light" panose="020B0502040204020203" pitchFamily="34" charset="-122"/>
                <a:ea typeface="微软雅黑 Light" panose="020B0502040204020203" pitchFamily="34" charset="-122"/>
              </a:rPr>
              <a:t>内置操作函数</a:t>
            </a:r>
            <a:endParaRPr lang="zh-CN" altLang="en-US" sz="2800" dirty="0">
              <a:solidFill>
                <a:prstClr val="white"/>
              </a:solidFill>
              <a:latin typeface="微软雅黑 Light" panose="020B0502040204020203" pitchFamily="34" charset="-122"/>
              <a:ea typeface="微软雅黑 Light" panose="020B0502040204020203" pitchFamily="34" charset="-122"/>
            </a:endParaRPr>
          </a:p>
        </p:txBody>
      </p:sp>
      <p:sp>
        <p:nvSpPr>
          <p:cNvPr id="19" name="标题 8"/>
          <p:cNvSpPr txBox="1">
            <a:spLocks/>
          </p:cNvSpPr>
          <p:nvPr/>
        </p:nvSpPr>
        <p:spPr>
          <a:xfrm>
            <a:off x="911424" y="579766"/>
            <a:ext cx="10515600" cy="7810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微软雅黑 Light" panose="020B0502040204020203" pitchFamily="34" charset="-122"/>
                <a:ea typeface="微软雅黑 Light" panose="020B0502040204020203" pitchFamily="34" charset="-122"/>
                <a:cs typeface="+mj-cs"/>
              </a:defRPr>
            </a:lvl1pPr>
          </a:lstStyle>
          <a:p>
            <a:r>
              <a:rPr lang="zh-CN" altLang="en-US" sz="3200" b="1" dirty="0" smtClean="0">
                <a:solidFill>
                  <a:srgbClr val="942124"/>
                </a:solidFill>
                <a:cs typeface="+mn-cs"/>
              </a:rPr>
              <a:t>内置操作函数</a:t>
            </a:r>
            <a:endParaRPr lang="zh-CN" altLang="en-US" sz="3200" b="1" dirty="0">
              <a:solidFill>
                <a:srgbClr val="942124"/>
              </a:solidFill>
              <a:cs typeface="+mn-cs"/>
            </a:endParaRPr>
          </a:p>
        </p:txBody>
      </p:sp>
      <p:sp>
        <p:nvSpPr>
          <p:cNvPr id="20" name="矩形 28"/>
          <p:cNvSpPr/>
          <p:nvPr/>
        </p:nvSpPr>
        <p:spPr>
          <a:xfrm>
            <a:off x="-18898" y="671163"/>
            <a:ext cx="510214"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
        <p:nvSpPr>
          <p:cNvPr id="21" name="矩形 20"/>
          <p:cNvSpPr/>
          <p:nvPr/>
        </p:nvSpPr>
        <p:spPr>
          <a:xfrm>
            <a:off x="8085131" y="1524592"/>
            <a:ext cx="2339102" cy="646331"/>
          </a:xfrm>
          <a:prstGeom prst="rect">
            <a:avLst/>
          </a:prstGeom>
        </p:spPr>
        <p:txBody>
          <a:bodyPr wrap="none">
            <a:spAutoFit/>
          </a:bodyPr>
          <a:lstStyle/>
          <a:p>
            <a:pPr marL="914400" lvl="1" indent="-457200">
              <a:lnSpc>
                <a:spcPct val="150000"/>
              </a:lnSpc>
              <a:buClr>
                <a:schemeClr val="tx1"/>
              </a:buClr>
              <a:buFont typeface="Arial" charset="0"/>
              <a:buChar char="•"/>
            </a:pPr>
            <a:r>
              <a:rPr lang="zh-CN" altLang="en-US" sz="2400" dirty="0">
                <a:latin typeface="微软雅黑 Light" panose="020B0502040204020203" pitchFamily="34" charset="-122"/>
                <a:ea typeface="微软雅黑 Light" panose="020B0502040204020203" pitchFamily="34" charset="-122"/>
              </a:rPr>
              <a:t>统计函数</a:t>
            </a:r>
          </a:p>
        </p:txBody>
      </p:sp>
      <p:sp>
        <p:nvSpPr>
          <p:cNvPr id="22" name="矩形 21"/>
          <p:cNvSpPr/>
          <p:nvPr/>
        </p:nvSpPr>
        <p:spPr>
          <a:xfrm>
            <a:off x="4126726" y="1524592"/>
            <a:ext cx="2339102" cy="646331"/>
          </a:xfrm>
          <a:prstGeom prst="rect">
            <a:avLst/>
          </a:prstGeom>
        </p:spPr>
        <p:txBody>
          <a:bodyPr wrap="none">
            <a:spAutoFit/>
          </a:bodyPr>
          <a:lstStyle/>
          <a:p>
            <a:pPr marL="914400" lvl="1" indent="-457200">
              <a:lnSpc>
                <a:spcPct val="150000"/>
              </a:lnSpc>
              <a:buClr>
                <a:schemeClr val="tx1"/>
              </a:buClr>
              <a:buFont typeface="Arial" charset="0"/>
              <a:buChar char="•"/>
            </a:pPr>
            <a:r>
              <a:rPr lang="zh-CN" altLang="en-US" sz="2400" dirty="0" smtClean="0">
                <a:solidFill>
                  <a:schemeClr val="bg2">
                    <a:lumMod val="75000"/>
                  </a:schemeClr>
                </a:solidFill>
                <a:latin typeface="微软雅黑 Light" panose="020B0502040204020203" pitchFamily="34" charset="-122"/>
                <a:ea typeface="微软雅黑 Light" panose="020B0502040204020203" pitchFamily="34" charset="-122"/>
              </a:rPr>
              <a:t>运算函数</a:t>
            </a:r>
            <a:endParaRPr lang="en-US" altLang="zh-CN" sz="2400" dirty="0">
              <a:solidFill>
                <a:schemeClr val="bg2">
                  <a:lumMod val="75000"/>
                </a:schemeClr>
              </a:solidFill>
              <a:latin typeface="微软雅黑 Light" panose="020B0502040204020203" pitchFamily="34" charset="-122"/>
              <a:ea typeface="微软雅黑 Light" panose="020B0502040204020203" pitchFamily="34" charset="-122"/>
            </a:endParaRPr>
          </a:p>
        </p:txBody>
      </p:sp>
      <p:sp>
        <p:nvSpPr>
          <p:cNvPr id="23" name="矩形 22"/>
          <p:cNvSpPr/>
          <p:nvPr/>
        </p:nvSpPr>
        <p:spPr>
          <a:xfrm>
            <a:off x="503545" y="1524592"/>
            <a:ext cx="2619431" cy="646331"/>
          </a:xfrm>
          <a:prstGeom prst="rect">
            <a:avLst/>
          </a:prstGeom>
        </p:spPr>
        <p:txBody>
          <a:bodyPr wrap="square">
            <a:spAutoFit/>
          </a:bodyPr>
          <a:lstStyle/>
          <a:p>
            <a:pPr marL="914400" lvl="1" indent="-457200">
              <a:lnSpc>
                <a:spcPct val="150000"/>
              </a:lnSpc>
              <a:buClr>
                <a:schemeClr val="tx1"/>
              </a:buClr>
              <a:buFont typeface="Arial" charset="0"/>
              <a:buChar char="•"/>
            </a:pPr>
            <a:r>
              <a:rPr lang="zh-CN" altLang="en-US" sz="2400" dirty="0">
                <a:solidFill>
                  <a:schemeClr val="bg2">
                    <a:lumMod val="75000"/>
                  </a:schemeClr>
                </a:solidFill>
                <a:latin typeface="微软雅黑 Light" panose="020B0502040204020203" pitchFamily="34" charset="-122"/>
                <a:ea typeface="微软雅黑 Light" panose="020B0502040204020203" pitchFamily="34" charset="-122"/>
              </a:rPr>
              <a:t>数学</a:t>
            </a:r>
            <a:r>
              <a:rPr lang="zh-CN" altLang="en-US" sz="2400" dirty="0" smtClean="0">
                <a:solidFill>
                  <a:schemeClr val="bg2">
                    <a:lumMod val="75000"/>
                  </a:schemeClr>
                </a:solidFill>
                <a:latin typeface="微软雅黑 Light" panose="020B0502040204020203" pitchFamily="34" charset="-122"/>
                <a:ea typeface="微软雅黑 Light" panose="020B0502040204020203" pitchFamily="34" charset="-122"/>
              </a:rPr>
              <a:t>函数</a:t>
            </a:r>
            <a:endParaRPr lang="en-US" altLang="zh-CN" sz="2400" dirty="0" smtClean="0">
              <a:solidFill>
                <a:schemeClr val="bg2">
                  <a:lumMod val="75000"/>
                </a:schemeClr>
              </a:solidFill>
              <a:latin typeface="微软雅黑 Light" panose="020B0502040204020203" pitchFamily="34" charset="-122"/>
              <a:ea typeface="微软雅黑 Light" panose="020B0502040204020203" pitchFamily="34" charset="-122"/>
            </a:endParaRPr>
          </a:p>
        </p:txBody>
      </p:sp>
      <p:pic>
        <p:nvPicPr>
          <p:cNvPr id="6" name="图片 5"/>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1228453" y="3499446"/>
            <a:ext cx="9998729" cy="967139"/>
          </a:xfrm>
          <a:prstGeom prst="rect">
            <a:avLst/>
          </a:prstGeom>
        </p:spPr>
      </p:pic>
      <p:pic>
        <p:nvPicPr>
          <p:cNvPr id="7" name="图片 6"/>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1228453" y="4466585"/>
            <a:ext cx="8623300" cy="1447800"/>
          </a:xfrm>
          <a:prstGeom prst="rect">
            <a:avLst/>
          </a:prstGeom>
        </p:spPr>
      </p:pic>
      <p:pic>
        <p:nvPicPr>
          <p:cNvPr id="8" name="图片 7"/>
          <p:cNvPicPr>
            <a:picLocks noChangeAspect="1"/>
          </p:cNvPicPr>
          <p:nvPr/>
        </p:nvPicPr>
        <p:blipFill>
          <a:blip r:embed="rId5">
            <a:extLst>
              <a:ext uri="{28A0092B-C50C-407E-A947-70E740481C1C}">
                <a14:useLocalDpi xmlns:a14="http://schemas.microsoft.com/office/drawing/2010/main" xmlns="" val="0"/>
              </a:ext>
            </a:extLst>
          </a:blip>
          <a:stretch>
            <a:fillRect/>
          </a:stretch>
        </p:blipFill>
        <p:spPr>
          <a:xfrm>
            <a:off x="3204221" y="5289125"/>
            <a:ext cx="8737600" cy="1270000"/>
          </a:xfrm>
          <a:prstGeom prst="rect">
            <a:avLst/>
          </a:prstGeom>
        </p:spPr>
      </p:pic>
      <p:sp>
        <p:nvSpPr>
          <p:cNvPr id="3" name="日期占位符 2"/>
          <p:cNvSpPr>
            <a:spLocks noGrp="1"/>
          </p:cNvSpPr>
          <p:nvPr>
            <p:ph type="dt" sz="half" idx="10"/>
          </p:nvPr>
        </p:nvSpPr>
        <p:spPr/>
        <p:txBody>
          <a:bodyPr/>
          <a:lstStyle/>
          <a:p>
            <a:fld id="{C1EB78C5-5DAA-4A6D-9D2F-1AF7328FC13A}" type="datetime1">
              <a:rPr lang="zh-CN" altLang="en-US" smtClean="0"/>
              <a:pPr/>
              <a:t>2019/9/8</a:t>
            </a:fld>
            <a:endParaRPr lang="zh-CN" altLang="en-US"/>
          </a:p>
        </p:txBody>
      </p:sp>
      <p:sp>
        <p:nvSpPr>
          <p:cNvPr id="4" name="灯片编号占位符 3"/>
          <p:cNvSpPr>
            <a:spLocks noGrp="1"/>
          </p:cNvSpPr>
          <p:nvPr>
            <p:ph type="sldNum" sz="quarter" idx="12"/>
          </p:nvPr>
        </p:nvSpPr>
        <p:spPr/>
        <p:txBody>
          <a:bodyPr/>
          <a:lstStyle/>
          <a:p>
            <a:fld id="{370D8578-DDD4-487D-A316-C8E65CC577E1}" type="slidenum">
              <a:rPr lang="zh-CN" altLang="en-US" smtClean="0"/>
              <a:pPr/>
              <a:t>393</a:t>
            </a:fld>
            <a:endParaRPr lang="zh-CN" altLang="en-US"/>
          </a:p>
        </p:txBody>
      </p:sp>
    </p:spTree>
    <p:extLst>
      <p:ext uri="{BB962C8B-B14F-4D97-AF65-F5344CB8AC3E}">
        <p14:creationId xmlns:p14="http://schemas.microsoft.com/office/powerpoint/2010/main" xmlns="" val="989367134"/>
      </p:ext>
    </p:extLst>
  </p:cSld>
  <p:clrMapOvr>
    <a:masterClrMapping/>
  </p:clrMapOvr>
  <p:timing>
    <p:tnLst>
      <p:par>
        <p:cTn id="1" dur="indefinite" restart="never" nodeType="tmRoot"/>
      </p:par>
    </p:tnLst>
  </p:timing>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5"/>
          <p:cNvSpPr txBox="1"/>
          <p:nvPr/>
        </p:nvSpPr>
        <p:spPr>
          <a:xfrm>
            <a:off x="953786" y="709485"/>
            <a:ext cx="3414022" cy="523220"/>
          </a:xfrm>
          <a:prstGeom prst="rect">
            <a:avLst/>
          </a:prstGeom>
          <a:noFill/>
        </p:spPr>
        <p:txBody>
          <a:bodyPr wrap="square" rtlCol="0">
            <a:spAutoFit/>
          </a:bodyPr>
          <a:lstStyle/>
          <a:p>
            <a:r>
              <a:rPr lang="zh-CN" altLang="en-US" sz="2800" dirty="0" smtClean="0">
                <a:solidFill>
                  <a:prstClr val="white"/>
                </a:solidFill>
                <a:latin typeface="微软雅黑 Light" panose="020B0502040204020203" pitchFamily="34" charset="-122"/>
                <a:ea typeface="微软雅黑 Light" panose="020B0502040204020203" pitchFamily="34" charset="-122"/>
              </a:rPr>
              <a:t>内置操作函数</a:t>
            </a:r>
            <a:endParaRPr lang="zh-CN" altLang="en-US" sz="2800" dirty="0">
              <a:solidFill>
                <a:prstClr val="white"/>
              </a:solidFill>
              <a:latin typeface="微软雅黑 Light" panose="020B0502040204020203" pitchFamily="34" charset="-122"/>
              <a:ea typeface="微软雅黑 Light" panose="020B0502040204020203" pitchFamily="34" charset="-122"/>
            </a:endParaRPr>
          </a:p>
        </p:txBody>
      </p:sp>
      <p:sp>
        <p:nvSpPr>
          <p:cNvPr id="23" name="标题 8"/>
          <p:cNvSpPr txBox="1">
            <a:spLocks/>
          </p:cNvSpPr>
          <p:nvPr/>
        </p:nvSpPr>
        <p:spPr>
          <a:xfrm>
            <a:off x="911424" y="579766"/>
            <a:ext cx="10515600" cy="7810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微软雅黑 Light" panose="020B0502040204020203" pitchFamily="34" charset="-122"/>
                <a:ea typeface="微软雅黑 Light" panose="020B0502040204020203" pitchFamily="34" charset="-122"/>
                <a:cs typeface="+mj-cs"/>
              </a:defRPr>
            </a:lvl1pPr>
          </a:lstStyle>
          <a:p>
            <a:r>
              <a:rPr lang="zh-CN" altLang="en-US" sz="3200" b="1" dirty="0" smtClean="0">
                <a:solidFill>
                  <a:srgbClr val="942124"/>
                </a:solidFill>
                <a:cs typeface="+mn-cs"/>
              </a:rPr>
              <a:t>内置操作函数</a:t>
            </a:r>
            <a:endParaRPr lang="zh-CN" altLang="en-US" sz="3200" b="1" dirty="0">
              <a:solidFill>
                <a:srgbClr val="942124"/>
              </a:solidFill>
              <a:cs typeface="+mn-cs"/>
            </a:endParaRPr>
          </a:p>
        </p:txBody>
      </p:sp>
      <p:sp>
        <p:nvSpPr>
          <p:cNvPr id="24" name="矩形 28"/>
          <p:cNvSpPr/>
          <p:nvPr/>
        </p:nvSpPr>
        <p:spPr>
          <a:xfrm>
            <a:off x="-18898" y="671163"/>
            <a:ext cx="510214"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
        <p:nvSpPr>
          <p:cNvPr id="25" name="矩形 24"/>
          <p:cNvSpPr/>
          <p:nvPr/>
        </p:nvSpPr>
        <p:spPr>
          <a:xfrm>
            <a:off x="8085131" y="1524592"/>
            <a:ext cx="2339102" cy="646331"/>
          </a:xfrm>
          <a:prstGeom prst="rect">
            <a:avLst/>
          </a:prstGeom>
        </p:spPr>
        <p:txBody>
          <a:bodyPr wrap="none">
            <a:spAutoFit/>
          </a:bodyPr>
          <a:lstStyle/>
          <a:p>
            <a:pPr marL="914400" lvl="1" indent="-457200">
              <a:lnSpc>
                <a:spcPct val="150000"/>
              </a:lnSpc>
              <a:buClr>
                <a:schemeClr val="tx1"/>
              </a:buClr>
              <a:buFont typeface="Arial" charset="0"/>
              <a:buChar char="•"/>
            </a:pPr>
            <a:r>
              <a:rPr lang="zh-CN" altLang="en-US" sz="2400" dirty="0">
                <a:latin typeface="微软雅黑 Light" panose="020B0502040204020203" pitchFamily="34" charset="-122"/>
                <a:ea typeface="微软雅黑 Light" panose="020B0502040204020203" pitchFamily="34" charset="-122"/>
              </a:rPr>
              <a:t>统计函数</a:t>
            </a:r>
          </a:p>
        </p:txBody>
      </p:sp>
      <p:sp>
        <p:nvSpPr>
          <p:cNvPr id="26" name="矩形 25"/>
          <p:cNvSpPr/>
          <p:nvPr/>
        </p:nvSpPr>
        <p:spPr>
          <a:xfrm>
            <a:off x="4126726" y="1524592"/>
            <a:ext cx="2339102" cy="646331"/>
          </a:xfrm>
          <a:prstGeom prst="rect">
            <a:avLst/>
          </a:prstGeom>
        </p:spPr>
        <p:txBody>
          <a:bodyPr wrap="none">
            <a:spAutoFit/>
          </a:bodyPr>
          <a:lstStyle/>
          <a:p>
            <a:pPr marL="914400" lvl="1" indent="-457200">
              <a:lnSpc>
                <a:spcPct val="150000"/>
              </a:lnSpc>
              <a:buClr>
                <a:schemeClr val="tx1"/>
              </a:buClr>
              <a:buFont typeface="Arial" charset="0"/>
              <a:buChar char="•"/>
            </a:pPr>
            <a:r>
              <a:rPr lang="zh-CN" altLang="en-US" sz="2400" dirty="0" smtClean="0">
                <a:solidFill>
                  <a:schemeClr val="bg2">
                    <a:lumMod val="75000"/>
                  </a:schemeClr>
                </a:solidFill>
                <a:latin typeface="微软雅黑 Light" panose="020B0502040204020203" pitchFamily="34" charset="-122"/>
                <a:ea typeface="微软雅黑 Light" panose="020B0502040204020203" pitchFamily="34" charset="-122"/>
              </a:rPr>
              <a:t>运算函数</a:t>
            </a:r>
            <a:endParaRPr lang="en-US" altLang="zh-CN" sz="2400" dirty="0">
              <a:solidFill>
                <a:schemeClr val="bg2">
                  <a:lumMod val="75000"/>
                </a:schemeClr>
              </a:solidFill>
              <a:latin typeface="微软雅黑 Light" panose="020B0502040204020203" pitchFamily="34" charset="-122"/>
              <a:ea typeface="微软雅黑 Light" panose="020B0502040204020203" pitchFamily="34" charset="-122"/>
            </a:endParaRPr>
          </a:p>
        </p:txBody>
      </p:sp>
      <p:sp>
        <p:nvSpPr>
          <p:cNvPr id="27" name="矩形 26"/>
          <p:cNvSpPr/>
          <p:nvPr/>
        </p:nvSpPr>
        <p:spPr>
          <a:xfrm>
            <a:off x="503545" y="1524592"/>
            <a:ext cx="2619431" cy="646331"/>
          </a:xfrm>
          <a:prstGeom prst="rect">
            <a:avLst/>
          </a:prstGeom>
        </p:spPr>
        <p:txBody>
          <a:bodyPr wrap="square">
            <a:spAutoFit/>
          </a:bodyPr>
          <a:lstStyle/>
          <a:p>
            <a:pPr marL="914400" lvl="1" indent="-457200">
              <a:lnSpc>
                <a:spcPct val="150000"/>
              </a:lnSpc>
              <a:buClr>
                <a:schemeClr val="tx1"/>
              </a:buClr>
              <a:buFont typeface="Arial" charset="0"/>
              <a:buChar char="•"/>
            </a:pPr>
            <a:r>
              <a:rPr lang="zh-CN" altLang="en-US" sz="2400" dirty="0">
                <a:solidFill>
                  <a:schemeClr val="bg2">
                    <a:lumMod val="75000"/>
                  </a:schemeClr>
                </a:solidFill>
                <a:latin typeface="微软雅黑 Light" panose="020B0502040204020203" pitchFamily="34" charset="-122"/>
                <a:ea typeface="微软雅黑 Light" panose="020B0502040204020203" pitchFamily="34" charset="-122"/>
              </a:rPr>
              <a:t>数学</a:t>
            </a:r>
            <a:r>
              <a:rPr lang="zh-CN" altLang="en-US" sz="2400" dirty="0" smtClean="0">
                <a:solidFill>
                  <a:schemeClr val="bg2">
                    <a:lumMod val="75000"/>
                  </a:schemeClr>
                </a:solidFill>
                <a:latin typeface="微软雅黑 Light" panose="020B0502040204020203" pitchFamily="34" charset="-122"/>
                <a:ea typeface="微软雅黑 Light" panose="020B0502040204020203" pitchFamily="34" charset="-122"/>
              </a:rPr>
              <a:t>函数</a:t>
            </a:r>
            <a:endParaRPr lang="en-US" altLang="zh-CN" sz="2400" dirty="0" smtClean="0">
              <a:solidFill>
                <a:schemeClr val="bg2">
                  <a:lumMod val="75000"/>
                </a:schemeClr>
              </a:solidFill>
              <a:latin typeface="微软雅黑 Light" panose="020B0502040204020203" pitchFamily="34" charset="-122"/>
              <a:ea typeface="微软雅黑 Light" panose="020B0502040204020203" pitchFamily="34" charset="-122"/>
            </a:endParaRPr>
          </a:p>
        </p:txBody>
      </p:sp>
      <p:pic>
        <p:nvPicPr>
          <p:cNvPr id="2" name="图片 1"/>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1097558" y="2564904"/>
            <a:ext cx="7662738" cy="3422194"/>
          </a:xfrm>
          <a:prstGeom prst="rect">
            <a:avLst/>
          </a:prstGeom>
        </p:spPr>
      </p:pic>
      <p:sp>
        <p:nvSpPr>
          <p:cNvPr id="3" name="日期占位符 2"/>
          <p:cNvSpPr>
            <a:spLocks noGrp="1"/>
          </p:cNvSpPr>
          <p:nvPr>
            <p:ph type="dt" sz="half" idx="10"/>
          </p:nvPr>
        </p:nvSpPr>
        <p:spPr/>
        <p:txBody>
          <a:bodyPr/>
          <a:lstStyle/>
          <a:p>
            <a:fld id="{88F397F9-0EB7-4EC9-AB4E-FB8CEB57BF10}" type="datetime1">
              <a:rPr lang="zh-CN" altLang="en-US" smtClean="0"/>
              <a:pPr/>
              <a:t>2019/9/8</a:t>
            </a:fld>
            <a:endParaRPr lang="zh-CN" altLang="en-US"/>
          </a:p>
        </p:txBody>
      </p:sp>
      <p:sp>
        <p:nvSpPr>
          <p:cNvPr id="4" name="灯片编号占位符 3"/>
          <p:cNvSpPr>
            <a:spLocks noGrp="1"/>
          </p:cNvSpPr>
          <p:nvPr>
            <p:ph type="sldNum" sz="quarter" idx="12"/>
          </p:nvPr>
        </p:nvSpPr>
        <p:spPr/>
        <p:txBody>
          <a:bodyPr/>
          <a:lstStyle/>
          <a:p>
            <a:fld id="{370D8578-DDD4-487D-A316-C8E65CC577E1}" type="slidenum">
              <a:rPr lang="zh-CN" altLang="en-US" smtClean="0"/>
              <a:pPr/>
              <a:t>394</a:t>
            </a:fld>
            <a:endParaRPr lang="zh-CN" altLang="en-US"/>
          </a:p>
        </p:txBody>
      </p:sp>
    </p:spTree>
    <p:extLst>
      <p:ext uri="{BB962C8B-B14F-4D97-AF65-F5344CB8AC3E}">
        <p14:creationId xmlns:p14="http://schemas.microsoft.com/office/powerpoint/2010/main" xmlns="" val="1137790370"/>
      </p:ext>
    </p:extLst>
  </p:cSld>
  <p:clrMapOvr>
    <a:masterClrMapping/>
  </p:clrMapOvr>
  <p:timing>
    <p:tnLst>
      <p:par>
        <p:cTn id="1" dur="indefinite" restart="never" nodeType="tmRoot"/>
      </p:par>
    </p:tnLst>
  </p:timing>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txBox="1">
            <a:spLocks/>
          </p:cNvSpPr>
          <p:nvPr/>
        </p:nvSpPr>
        <p:spPr>
          <a:xfrm>
            <a:off x="911424" y="579766"/>
            <a:ext cx="10515600" cy="7810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微软雅黑 Light" panose="020B0502040204020203" pitchFamily="34" charset="-122"/>
                <a:ea typeface="微软雅黑 Light" panose="020B0502040204020203" pitchFamily="34" charset="-122"/>
                <a:cs typeface="+mj-cs"/>
              </a:defRPr>
            </a:lvl1pPr>
          </a:lstStyle>
          <a:p>
            <a:r>
              <a:rPr lang="zh-CN" altLang="en-US" sz="3200" b="1" dirty="0" smtClean="0">
                <a:solidFill>
                  <a:srgbClr val="942124"/>
                </a:solidFill>
                <a:latin typeface="Microsoft YaHei Light" charset="-122"/>
                <a:ea typeface="Microsoft YaHei Light" charset="-122"/>
                <a:cs typeface="Microsoft YaHei Light" charset="-122"/>
              </a:rPr>
              <a:t>线性代数模块</a:t>
            </a:r>
            <a:r>
              <a:rPr lang="en-US" altLang="zh-CN" sz="3200" b="1" dirty="0" err="1" smtClean="0">
                <a:solidFill>
                  <a:srgbClr val="942124"/>
                </a:solidFill>
                <a:latin typeface="Monaco" charset="0"/>
                <a:ea typeface="Monaco" charset="0"/>
                <a:cs typeface="Monaco" charset="0"/>
              </a:rPr>
              <a:t>linalg</a:t>
            </a:r>
            <a:endParaRPr lang="zh-CN" altLang="en-US" sz="3200" b="1" dirty="0">
              <a:solidFill>
                <a:srgbClr val="942124"/>
              </a:solidFill>
              <a:latin typeface="Monaco" charset="0"/>
              <a:ea typeface="Monaco" charset="0"/>
              <a:cs typeface="Monaco" charset="0"/>
            </a:endParaRPr>
          </a:p>
        </p:txBody>
      </p:sp>
      <p:sp>
        <p:nvSpPr>
          <p:cNvPr id="11" name="矩形 28"/>
          <p:cNvSpPr/>
          <p:nvPr/>
        </p:nvSpPr>
        <p:spPr>
          <a:xfrm>
            <a:off x="-18898" y="671163"/>
            <a:ext cx="510214"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
        <p:nvSpPr>
          <p:cNvPr id="8" name="TextBox 17"/>
          <p:cNvSpPr txBox="1"/>
          <p:nvPr/>
        </p:nvSpPr>
        <p:spPr>
          <a:xfrm>
            <a:off x="893749" y="1556792"/>
            <a:ext cx="10213196" cy="1200329"/>
          </a:xfrm>
          <a:prstGeom prst="rect">
            <a:avLst/>
          </a:prstGeom>
          <a:noFill/>
        </p:spPr>
        <p:txBody>
          <a:bodyPr wrap="square" rtlCol="0">
            <a:spAutoFit/>
          </a:bodyPr>
          <a:lstStyle/>
          <a:p>
            <a:pPr marL="342900" indent="-342900">
              <a:lnSpc>
                <a:spcPct val="150000"/>
              </a:lnSpc>
              <a:buClr>
                <a:schemeClr val="tx1"/>
              </a:buClr>
              <a:buFont typeface="Arial" charset="0"/>
              <a:buChar char="•"/>
            </a:pPr>
            <a:r>
              <a:rPr lang="en-US" altLang="zh-CN" sz="2400" dirty="0" smtClean="0">
                <a:latin typeface="Microsoft YaHei Light" charset="-122"/>
                <a:ea typeface="Microsoft YaHei Light" charset="-122"/>
                <a:cs typeface="Microsoft YaHei Light" charset="-122"/>
              </a:rPr>
              <a:t>Numpy</a:t>
            </a:r>
            <a:r>
              <a:rPr lang="zh-CN" altLang="en-US" sz="2400" dirty="0" smtClean="0">
                <a:latin typeface="Microsoft YaHei Light" charset="-122"/>
                <a:ea typeface="Microsoft YaHei Light" charset="-122"/>
                <a:cs typeface="Microsoft YaHei Light" charset="-122"/>
              </a:rPr>
              <a:t> 广泛</a:t>
            </a:r>
            <a:r>
              <a:rPr lang="zh-CN" altLang="en-US" sz="2400" dirty="0">
                <a:latin typeface="Microsoft YaHei Light" charset="-122"/>
                <a:ea typeface="Microsoft YaHei Light" charset="-122"/>
                <a:cs typeface="Microsoft YaHei Light" charset="-122"/>
              </a:rPr>
              <a:t>应用于数值计算过程，其线性代数</a:t>
            </a:r>
            <a:r>
              <a:rPr lang="zh-CN" altLang="en-US" sz="2400" dirty="0" smtClean="0">
                <a:latin typeface="Microsoft YaHei Light" charset="-122"/>
                <a:ea typeface="Microsoft YaHei Light" charset="-122"/>
                <a:cs typeface="Microsoft YaHei Light" charset="-122"/>
              </a:rPr>
              <a:t>模块 </a:t>
            </a:r>
            <a:r>
              <a:rPr lang="en-US" altLang="zh-CN" sz="2400" dirty="0" err="1" smtClean="0">
                <a:latin typeface="Monaco" charset="0"/>
                <a:ea typeface="Monaco" charset="0"/>
                <a:cs typeface="Monaco" charset="0"/>
              </a:rPr>
              <a:t>linalg</a:t>
            </a:r>
            <a:r>
              <a:rPr lang="zh-CN" altLang="en-US" sz="2400" dirty="0" smtClean="0">
                <a:latin typeface="Microsoft YaHei Light" charset="-122"/>
                <a:ea typeface="Microsoft YaHei Light" charset="-122"/>
                <a:cs typeface="Microsoft YaHei Light" charset="-122"/>
              </a:rPr>
              <a:t> 常</a:t>
            </a:r>
            <a:r>
              <a:rPr lang="zh-CN" altLang="en-US" sz="2400" dirty="0">
                <a:latin typeface="Microsoft YaHei Light" charset="-122"/>
                <a:ea typeface="Microsoft YaHei Light" charset="-122"/>
                <a:cs typeface="Microsoft YaHei Light" charset="-122"/>
              </a:rPr>
              <a:t>用于向量及矩阵的基本运算以及特征值分解、</a:t>
            </a:r>
            <a:r>
              <a:rPr lang="en-US" altLang="zh-CN" sz="2400" dirty="0">
                <a:latin typeface="Microsoft YaHei Light" charset="-122"/>
                <a:ea typeface="Microsoft YaHei Light" charset="-122"/>
                <a:cs typeface="Microsoft YaHei Light" charset="-122"/>
              </a:rPr>
              <a:t>SVD</a:t>
            </a:r>
            <a:r>
              <a:rPr lang="zh-CN" altLang="en-US" sz="2400" dirty="0">
                <a:latin typeface="Microsoft YaHei Light" charset="-122"/>
                <a:ea typeface="Microsoft YaHei Light" charset="-122"/>
                <a:cs typeface="Microsoft YaHei Light" charset="-122"/>
              </a:rPr>
              <a:t>分解等矩阵分解过程</a:t>
            </a:r>
            <a:endParaRPr lang="en-US" altLang="zh-CN" sz="2400" dirty="0">
              <a:latin typeface="Microsoft YaHei Light" charset="-122"/>
              <a:ea typeface="Microsoft YaHei Light" charset="-122"/>
              <a:cs typeface="Microsoft YaHei Light" charset="-122"/>
            </a:endParaRPr>
          </a:p>
        </p:txBody>
      </p:sp>
      <p:pic>
        <p:nvPicPr>
          <p:cNvPr id="3" name="图片 2"/>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1271464" y="2742549"/>
            <a:ext cx="8568952" cy="3865582"/>
          </a:xfrm>
          <a:prstGeom prst="rect">
            <a:avLst/>
          </a:prstGeom>
        </p:spPr>
      </p:pic>
      <p:sp>
        <p:nvSpPr>
          <p:cNvPr id="2" name="日期占位符 1"/>
          <p:cNvSpPr>
            <a:spLocks noGrp="1"/>
          </p:cNvSpPr>
          <p:nvPr>
            <p:ph type="dt" sz="half" idx="10"/>
          </p:nvPr>
        </p:nvSpPr>
        <p:spPr/>
        <p:txBody>
          <a:bodyPr/>
          <a:lstStyle/>
          <a:p>
            <a:fld id="{A1A39976-A044-4D39-A155-EA1F0463EABA}" type="datetime1">
              <a:rPr lang="zh-CN" altLang="en-US" smtClean="0"/>
              <a:pPr/>
              <a:t>2019/9/8</a:t>
            </a:fld>
            <a:endParaRPr lang="zh-CN" altLang="en-US"/>
          </a:p>
        </p:txBody>
      </p:sp>
      <p:sp>
        <p:nvSpPr>
          <p:cNvPr id="4" name="灯片编号占位符 3"/>
          <p:cNvSpPr>
            <a:spLocks noGrp="1"/>
          </p:cNvSpPr>
          <p:nvPr>
            <p:ph type="sldNum" sz="quarter" idx="12"/>
          </p:nvPr>
        </p:nvSpPr>
        <p:spPr/>
        <p:txBody>
          <a:bodyPr/>
          <a:lstStyle/>
          <a:p>
            <a:fld id="{370D8578-DDD4-487D-A316-C8E65CC577E1}" type="slidenum">
              <a:rPr lang="zh-CN" altLang="en-US" smtClean="0"/>
              <a:pPr/>
              <a:t>395</a:t>
            </a:fld>
            <a:endParaRPr lang="zh-CN" altLang="en-US"/>
          </a:p>
        </p:txBody>
      </p:sp>
    </p:spTree>
    <p:extLst>
      <p:ext uri="{BB962C8B-B14F-4D97-AF65-F5344CB8AC3E}">
        <p14:creationId xmlns:p14="http://schemas.microsoft.com/office/powerpoint/2010/main" xmlns="" val="1682201552"/>
      </p:ext>
    </p:extLst>
  </p:cSld>
  <p:clrMapOvr>
    <a:masterClrMapping/>
  </p:clrMapOvr>
  <p:timing>
    <p:tnLst>
      <p:par>
        <p:cTn id="1" dur="indefinite" restart="never" nodeType="tmRoot"/>
      </p:par>
    </p:tnLst>
  </p:timing>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txBox="1">
            <a:spLocks/>
          </p:cNvSpPr>
          <p:nvPr/>
        </p:nvSpPr>
        <p:spPr>
          <a:xfrm>
            <a:off x="911424" y="579766"/>
            <a:ext cx="10515600" cy="7810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微软雅黑 Light" panose="020B0502040204020203" pitchFamily="34" charset="-122"/>
                <a:ea typeface="微软雅黑 Light" panose="020B0502040204020203" pitchFamily="34" charset="-122"/>
                <a:cs typeface="+mj-cs"/>
              </a:defRPr>
            </a:lvl1pPr>
          </a:lstStyle>
          <a:p>
            <a:r>
              <a:rPr lang="zh-CN" altLang="en-US" sz="3200" b="1" dirty="0" smtClean="0">
                <a:solidFill>
                  <a:srgbClr val="942124"/>
                </a:solidFill>
                <a:latin typeface="Microsoft YaHei Light" charset="-122"/>
                <a:ea typeface="Microsoft YaHei Light" charset="-122"/>
                <a:cs typeface="Microsoft YaHei Light" charset="-122"/>
              </a:rPr>
              <a:t>线性代数模块</a:t>
            </a:r>
            <a:r>
              <a:rPr lang="en-US" altLang="zh-CN" sz="3200" b="1" dirty="0" err="1" smtClean="0">
                <a:solidFill>
                  <a:srgbClr val="942124"/>
                </a:solidFill>
                <a:latin typeface="Monaco" charset="0"/>
                <a:ea typeface="Monaco" charset="0"/>
                <a:cs typeface="Monaco" charset="0"/>
              </a:rPr>
              <a:t>linalg</a:t>
            </a:r>
            <a:endParaRPr lang="zh-CN" altLang="en-US" sz="3200" b="1" dirty="0">
              <a:solidFill>
                <a:srgbClr val="942124"/>
              </a:solidFill>
              <a:latin typeface="Monaco" charset="0"/>
              <a:ea typeface="Monaco" charset="0"/>
              <a:cs typeface="Monaco" charset="0"/>
            </a:endParaRPr>
          </a:p>
        </p:txBody>
      </p:sp>
      <p:sp>
        <p:nvSpPr>
          <p:cNvPr id="11" name="矩形 28"/>
          <p:cNvSpPr/>
          <p:nvPr/>
        </p:nvSpPr>
        <p:spPr>
          <a:xfrm>
            <a:off x="-18898" y="671163"/>
            <a:ext cx="510214"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
        <p:nvSpPr>
          <p:cNvPr id="8" name="TextBox 17"/>
          <p:cNvSpPr txBox="1"/>
          <p:nvPr/>
        </p:nvSpPr>
        <p:spPr>
          <a:xfrm>
            <a:off x="893749" y="1556792"/>
            <a:ext cx="10213196" cy="646331"/>
          </a:xfrm>
          <a:prstGeom prst="rect">
            <a:avLst/>
          </a:prstGeom>
          <a:noFill/>
        </p:spPr>
        <p:txBody>
          <a:bodyPr wrap="square" rtlCol="0">
            <a:spAutoFit/>
          </a:bodyPr>
          <a:lstStyle/>
          <a:p>
            <a:pPr marL="342900" indent="-342900">
              <a:lnSpc>
                <a:spcPct val="150000"/>
              </a:lnSpc>
              <a:buClr>
                <a:schemeClr val="tx1"/>
              </a:buClr>
              <a:buFont typeface="Arial" charset="0"/>
              <a:buChar char="•"/>
            </a:pPr>
            <a:r>
              <a:rPr lang="zh-CN" altLang="en-US" sz="2400" dirty="0" smtClean="0">
                <a:latin typeface="Microsoft YaHei Light" charset="-122"/>
                <a:ea typeface="Microsoft YaHei Light" charset="-122"/>
                <a:cs typeface="Microsoft YaHei Light" charset="-122"/>
              </a:rPr>
              <a:t>特征值分解、</a:t>
            </a:r>
            <a:r>
              <a:rPr lang="en-US" altLang="zh-CN" sz="2400" dirty="0" err="1" smtClean="0">
                <a:latin typeface="Microsoft YaHei Light" charset="-122"/>
                <a:ea typeface="Microsoft YaHei Light" charset="-122"/>
                <a:cs typeface="Microsoft YaHei Light" charset="-122"/>
              </a:rPr>
              <a:t>Cholesky</a:t>
            </a:r>
            <a:r>
              <a:rPr lang="zh-CN" altLang="en-US" sz="2400" dirty="0" smtClean="0">
                <a:latin typeface="Microsoft YaHei Light" charset="-122"/>
                <a:ea typeface="Microsoft YaHei Light" charset="-122"/>
                <a:cs typeface="Microsoft YaHei Light" charset="-122"/>
              </a:rPr>
              <a:t>分解、</a:t>
            </a:r>
            <a:r>
              <a:rPr lang="en-US" altLang="zh-CN" sz="2400" dirty="0" smtClean="0">
                <a:latin typeface="Microsoft YaHei Light" charset="-122"/>
                <a:ea typeface="Microsoft YaHei Light" charset="-122"/>
                <a:cs typeface="Microsoft YaHei Light" charset="-122"/>
              </a:rPr>
              <a:t>SVD</a:t>
            </a:r>
            <a:r>
              <a:rPr lang="zh-CN" altLang="en-US" sz="2400" dirty="0" smtClean="0">
                <a:latin typeface="Microsoft YaHei Light" charset="-122"/>
                <a:ea typeface="Microsoft YaHei Light" charset="-122"/>
                <a:cs typeface="Microsoft YaHei Light" charset="-122"/>
              </a:rPr>
              <a:t>分解</a:t>
            </a:r>
            <a:endParaRPr lang="en-US" altLang="zh-CN" sz="2400" dirty="0" smtClean="0">
              <a:latin typeface="Microsoft YaHei Light" charset="-122"/>
              <a:ea typeface="Microsoft YaHei Light" charset="-122"/>
              <a:cs typeface="Microsoft YaHei Light" charset="-122"/>
            </a:endParaRPr>
          </a:p>
        </p:txBody>
      </p:sp>
      <p:pic>
        <p:nvPicPr>
          <p:cNvPr id="2" name="图片 1"/>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1415480" y="2636912"/>
            <a:ext cx="9045019" cy="2385159"/>
          </a:xfrm>
          <a:prstGeom prst="rect">
            <a:avLst/>
          </a:prstGeom>
        </p:spPr>
      </p:pic>
      <p:sp>
        <p:nvSpPr>
          <p:cNvPr id="3" name="日期占位符 2"/>
          <p:cNvSpPr>
            <a:spLocks noGrp="1"/>
          </p:cNvSpPr>
          <p:nvPr>
            <p:ph type="dt" sz="half" idx="10"/>
          </p:nvPr>
        </p:nvSpPr>
        <p:spPr/>
        <p:txBody>
          <a:bodyPr/>
          <a:lstStyle/>
          <a:p>
            <a:fld id="{9A167D17-82FC-4845-8A39-0624EECDED35}" type="datetime1">
              <a:rPr lang="zh-CN" altLang="en-US" smtClean="0"/>
              <a:pPr/>
              <a:t>2019/9/8</a:t>
            </a:fld>
            <a:endParaRPr lang="zh-CN" altLang="en-US"/>
          </a:p>
        </p:txBody>
      </p:sp>
      <p:sp>
        <p:nvSpPr>
          <p:cNvPr id="4" name="灯片编号占位符 3"/>
          <p:cNvSpPr>
            <a:spLocks noGrp="1"/>
          </p:cNvSpPr>
          <p:nvPr>
            <p:ph type="sldNum" sz="quarter" idx="12"/>
          </p:nvPr>
        </p:nvSpPr>
        <p:spPr/>
        <p:txBody>
          <a:bodyPr/>
          <a:lstStyle/>
          <a:p>
            <a:fld id="{370D8578-DDD4-487D-A316-C8E65CC577E1}" type="slidenum">
              <a:rPr lang="zh-CN" altLang="en-US" smtClean="0"/>
              <a:pPr/>
              <a:t>396</a:t>
            </a:fld>
            <a:endParaRPr lang="zh-CN" altLang="en-US"/>
          </a:p>
        </p:txBody>
      </p:sp>
    </p:spTree>
    <p:extLst>
      <p:ext uri="{BB962C8B-B14F-4D97-AF65-F5344CB8AC3E}">
        <p14:creationId xmlns:p14="http://schemas.microsoft.com/office/powerpoint/2010/main" xmlns="" val="847194806"/>
      </p:ext>
    </p:extLst>
  </p:cSld>
  <p:clrMapOvr>
    <a:masterClrMapping/>
  </p:clrMapOvr>
  <p:timing>
    <p:tnLst>
      <p:par>
        <p:cTn id="1" dur="indefinite" restart="never" nodeType="tmRoot"/>
      </p:par>
    </p:tnLst>
  </p:timing>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txBox="1">
            <a:spLocks/>
          </p:cNvSpPr>
          <p:nvPr/>
        </p:nvSpPr>
        <p:spPr>
          <a:xfrm>
            <a:off x="911424" y="579766"/>
            <a:ext cx="10515600" cy="7810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微软雅黑 Light" panose="020B0502040204020203" pitchFamily="34" charset="-122"/>
                <a:ea typeface="微软雅黑 Light" panose="020B0502040204020203" pitchFamily="34" charset="-122"/>
                <a:cs typeface="+mj-cs"/>
              </a:defRPr>
            </a:lvl1pPr>
          </a:lstStyle>
          <a:p>
            <a:r>
              <a:rPr lang="zh-CN" altLang="en-US" sz="3200" b="1" dirty="0" smtClean="0">
                <a:solidFill>
                  <a:srgbClr val="942124"/>
                </a:solidFill>
                <a:latin typeface="Microsoft YaHei Light" charset="-122"/>
                <a:ea typeface="Microsoft YaHei Light" charset="-122"/>
                <a:cs typeface="Microsoft YaHei Light" charset="-122"/>
              </a:rPr>
              <a:t>线性代数模块</a:t>
            </a:r>
            <a:r>
              <a:rPr lang="en-US" altLang="zh-CN" sz="3200" b="1" dirty="0" err="1" smtClean="0">
                <a:solidFill>
                  <a:srgbClr val="942124"/>
                </a:solidFill>
                <a:latin typeface="Monaco" charset="0"/>
                <a:ea typeface="Monaco" charset="0"/>
                <a:cs typeface="Monaco" charset="0"/>
              </a:rPr>
              <a:t>linalg</a:t>
            </a:r>
            <a:endParaRPr lang="zh-CN" altLang="en-US" sz="3200" b="1" dirty="0">
              <a:solidFill>
                <a:srgbClr val="942124"/>
              </a:solidFill>
              <a:latin typeface="Monaco" charset="0"/>
              <a:ea typeface="Monaco" charset="0"/>
              <a:cs typeface="Monaco" charset="0"/>
            </a:endParaRPr>
          </a:p>
        </p:txBody>
      </p:sp>
      <p:sp>
        <p:nvSpPr>
          <p:cNvPr id="11" name="矩形 28"/>
          <p:cNvSpPr/>
          <p:nvPr/>
        </p:nvSpPr>
        <p:spPr>
          <a:xfrm>
            <a:off x="-18898" y="671163"/>
            <a:ext cx="510214"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pic>
        <p:nvPicPr>
          <p:cNvPr id="3" name="图片 2"/>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923255" y="1628799"/>
            <a:ext cx="7693025" cy="1623653"/>
          </a:xfrm>
          <a:prstGeom prst="rect">
            <a:avLst/>
          </a:prstGeom>
        </p:spPr>
      </p:pic>
      <p:pic>
        <p:nvPicPr>
          <p:cNvPr id="4" name="图片 3"/>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923254" y="3553037"/>
            <a:ext cx="10624509" cy="1964195"/>
          </a:xfrm>
          <a:prstGeom prst="rect">
            <a:avLst/>
          </a:prstGeom>
        </p:spPr>
      </p:pic>
      <p:sp>
        <p:nvSpPr>
          <p:cNvPr id="2" name="日期占位符 1"/>
          <p:cNvSpPr>
            <a:spLocks noGrp="1"/>
          </p:cNvSpPr>
          <p:nvPr>
            <p:ph type="dt" sz="half" idx="10"/>
          </p:nvPr>
        </p:nvSpPr>
        <p:spPr/>
        <p:txBody>
          <a:bodyPr/>
          <a:lstStyle/>
          <a:p>
            <a:fld id="{5AA88199-9ACF-4A01-AAB4-A3D713EA570B}" type="datetime1">
              <a:rPr lang="zh-CN" altLang="en-US" smtClean="0"/>
              <a:pPr/>
              <a:t>2019/9/8</a:t>
            </a:fld>
            <a:endParaRPr lang="zh-CN" altLang="en-US"/>
          </a:p>
        </p:txBody>
      </p:sp>
      <p:sp>
        <p:nvSpPr>
          <p:cNvPr id="5" name="灯片编号占位符 4"/>
          <p:cNvSpPr>
            <a:spLocks noGrp="1"/>
          </p:cNvSpPr>
          <p:nvPr>
            <p:ph type="sldNum" sz="quarter" idx="12"/>
          </p:nvPr>
        </p:nvSpPr>
        <p:spPr/>
        <p:txBody>
          <a:bodyPr/>
          <a:lstStyle/>
          <a:p>
            <a:fld id="{370D8578-DDD4-487D-A316-C8E65CC577E1}" type="slidenum">
              <a:rPr lang="zh-CN" altLang="en-US" smtClean="0"/>
              <a:pPr/>
              <a:t>397</a:t>
            </a:fld>
            <a:endParaRPr lang="zh-CN" altLang="en-US"/>
          </a:p>
        </p:txBody>
      </p:sp>
    </p:spTree>
    <p:extLst>
      <p:ext uri="{BB962C8B-B14F-4D97-AF65-F5344CB8AC3E}">
        <p14:creationId xmlns:p14="http://schemas.microsoft.com/office/powerpoint/2010/main" xmlns="" val="1838465388"/>
      </p:ext>
    </p:extLst>
  </p:cSld>
  <p:clrMapOvr>
    <a:masterClrMapping/>
  </p:clrMapOvr>
  <p:timing>
    <p:tnLst>
      <p:par>
        <p:cTn id="1" dur="indefinite" restart="never" nodeType="tmRoot"/>
      </p:par>
    </p:tnLst>
  </p:timing>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txBox="1">
            <a:spLocks/>
          </p:cNvSpPr>
          <p:nvPr/>
        </p:nvSpPr>
        <p:spPr>
          <a:xfrm>
            <a:off x="911424" y="579766"/>
            <a:ext cx="10515600" cy="7810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微软雅黑 Light" panose="020B0502040204020203" pitchFamily="34" charset="-122"/>
                <a:ea typeface="微软雅黑 Light" panose="020B0502040204020203" pitchFamily="34" charset="-122"/>
                <a:cs typeface="+mj-cs"/>
              </a:defRPr>
            </a:lvl1pPr>
          </a:lstStyle>
          <a:p>
            <a:r>
              <a:rPr lang="zh-CN" altLang="en-US" sz="3200" b="1" dirty="0" smtClean="0">
                <a:solidFill>
                  <a:srgbClr val="942124"/>
                </a:solidFill>
                <a:latin typeface="Microsoft YaHei Light" charset="-122"/>
                <a:ea typeface="Microsoft YaHei Light" charset="-122"/>
                <a:cs typeface="Microsoft YaHei Light" charset="-122"/>
              </a:rPr>
              <a:t>随机模块</a:t>
            </a:r>
            <a:r>
              <a:rPr lang="en-US" altLang="zh-CN" sz="3200" b="1" dirty="0" smtClean="0">
                <a:solidFill>
                  <a:srgbClr val="942124"/>
                </a:solidFill>
                <a:latin typeface="Monaco" charset="0"/>
                <a:ea typeface="Monaco" charset="0"/>
                <a:cs typeface="Monaco" charset="0"/>
              </a:rPr>
              <a:t>random</a:t>
            </a:r>
            <a:endParaRPr lang="zh-CN" altLang="en-US" sz="3200" b="1" dirty="0">
              <a:solidFill>
                <a:srgbClr val="942124"/>
              </a:solidFill>
              <a:latin typeface="Monaco" charset="0"/>
              <a:ea typeface="Monaco" charset="0"/>
              <a:cs typeface="Monaco" charset="0"/>
            </a:endParaRPr>
          </a:p>
        </p:txBody>
      </p:sp>
      <p:sp>
        <p:nvSpPr>
          <p:cNvPr id="11" name="矩形 28"/>
          <p:cNvSpPr/>
          <p:nvPr/>
        </p:nvSpPr>
        <p:spPr>
          <a:xfrm>
            <a:off x="-18898" y="671163"/>
            <a:ext cx="510214"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
        <p:nvSpPr>
          <p:cNvPr id="8" name="TextBox 17"/>
          <p:cNvSpPr txBox="1"/>
          <p:nvPr/>
        </p:nvSpPr>
        <p:spPr>
          <a:xfrm>
            <a:off x="911424" y="1556792"/>
            <a:ext cx="10213196" cy="1754326"/>
          </a:xfrm>
          <a:prstGeom prst="rect">
            <a:avLst/>
          </a:prstGeom>
          <a:noFill/>
        </p:spPr>
        <p:txBody>
          <a:bodyPr wrap="square" rtlCol="0">
            <a:spAutoFit/>
          </a:bodyPr>
          <a:lstStyle/>
          <a:p>
            <a:pPr marL="342900" indent="-342900">
              <a:lnSpc>
                <a:spcPct val="150000"/>
              </a:lnSpc>
              <a:buClr>
                <a:schemeClr val="tx1"/>
              </a:buClr>
              <a:buFont typeface="Arial" charset="0"/>
              <a:buChar char="•"/>
            </a:pPr>
            <a:r>
              <a:rPr lang="zh-CN" altLang="en-US" sz="2400" dirty="0" smtClean="0">
                <a:latin typeface="Microsoft YaHei Light" charset="-122"/>
                <a:ea typeface="Microsoft YaHei Light" charset="-122"/>
                <a:cs typeface="Microsoft YaHei Light" charset="-122"/>
              </a:rPr>
              <a:t>伪随机数的产生，可从离散分布和连续分布中产生</a:t>
            </a:r>
            <a:endParaRPr lang="en-US" altLang="zh-CN" sz="2400" dirty="0" smtClean="0">
              <a:latin typeface="Microsoft YaHei Light" charset="-122"/>
              <a:ea typeface="Microsoft YaHei Light" charset="-122"/>
              <a:cs typeface="Microsoft YaHei Light" charset="-122"/>
            </a:endParaRPr>
          </a:p>
          <a:p>
            <a:pPr marL="342900" indent="-342900">
              <a:lnSpc>
                <a:spcPct val="150000"/>
              </a:lnSpc>
              <a:buClr>
                <a:schemeClr val="tx1"/>
              </a:buClr>
              <a:buFont typeface="Arial" charset="0"/>
              <a:buChar char="•"/>
            </a:pPr>
            <a:r>
              <a:rPr lang="zh-CN" altLang="en-US" sz="2400" dirty="0">
                <a:latin typeface="Microsoft YaHei Light" charset="-122"/>
                <a:ea typeface="Microsoft YaHei Light" charset="-122"/>
                <a:cs typeface="Microsoft YaHei Light" charset="-122"/>
              </a:rPr>
              <a:t>在蒙特卡洛方法、随机积分、随机过程模拟等很多方面都有</a:t>
            </a:r>
            <a:r>
              <a:rPr lang="zh-CN" altLang="en-US" sz="2400" dirty="0" smtClean="0">
                <a:latin typeface="Microsoft YaHei Light" charset="-122"/>
                <a:ea typeface="Microsoft YaHei Light" charset="-122"/>
                <a:cs typeface="Microsoft YaHei Light" charset="-122"/>
              </a:rPr>
              <a:t>应用</a:t>
            </a:r>
            <a:endParaRPr lang="en-US" altLang="zh-CN" sz="2400" dirty="0">
              <a:latin typeface="Microsoft YaHei Light" charset="-122"/>
              <a:ea typeface="Microsoft YaHei Light" charset="-122"/>
              <a:cs typeface="Microsoft YaHei Light" charset="-122"/>
            </a:endParaRPr>
          </a:p>
          <a:p>
            <a:pPr marL="342900" indent="-342900">
              <a:lnSpc>
                <a:spcPct val="150000"/>
              </a:lnSpc>
              <a:buClr>
                <a:schemeClr val="tx1"/>
              </a:buClr>
              <a:buFont typeface="Arial" charset="0"/>
              <a:buChar char="•"/>
            </a:pPr>
            <a:r>
              <a:rPr lang="zh-CN" altLang="en-US" sz="2400" dirty="0" smtClean="0">
                <a:latin typeface="Microsoft YaHei Light" charset="-122"/>
                <a:ea typeface="Microsoft YaHei Light" charset="-122"/>
                <a:cs typeface="Microsoft YaHei Light" charset="-122"/>
              </a:rPr>
              <a:t>指定随机种子（</a:t>
            </a:r>
            <a:r>
              <a:rPr lang="en-US" altLang="zh-CN" sz="2400" dirty="0" smtClean="0">
                <a:latin typeface="Microsoft YaHei Light" charset="-122"/>
                <a:ea typeface="Microsoft YaHei Light" charset="-122"/>
                <a:cs typeface="Microsoft YaHei Light" charset="-122"/>
              </a:rPr>
              <a:t>seed</a:t>
            </a:r>
            <a:r>
              <a:rPr lang="zh-CN" altLang="en-US" sz="2400" dirty="0" smtClean="0">
                <a:latin typeface="Microsoft YaHei Light" charset="-122"/>
                <a:ea typeface="Microsoft YaHei Light" charset="-122"/>
                <a:cs typeface="Microsoft YaHei Light" charset="-122"/>
              </a:rPr>
              <a:t>）产生相同的随机数序列</a:t>
            </a:r>
            <a:endParaRPr lang="en-US" altLang="zh-CN" sz="2400" dirty="0" smtClean="0">
              <a:latin typeface="Microsoft YaHei Light" charset="-122"/>
              <a:ea typeface="Microsoft YaHei Light" charset="-122"/>
              <a:cs typeface="Microsoft YaHei Light" charset="-122"/>
            </a:endParaRPr>
          </a:p>
        </p:txBody>
      </p:sp>
      <p:pic>
        <p:nvPicPr>
          <p:cNvPr id="3" name="图片 2"/>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1312672" y="3507048"/>
            <a:ext cx="10185728" cy="1938175"/>
          </a:xfrm>
          <a:prstGeom prst="rect">
            <a:avLst/>
          </a:prstGeom>
        </p:spPr>
      </p:pic>
      <p:sp>
        <p:nvSpPr>
          <p:cNvPr id="2" name="日期占位符 1"/>
          <p:cNvSpPr>
            <a:spLocks noGrp="1"/>
          </p:cNvSpPr>
          <p:nvPr>
            <p:ph type="dt" sz="half" idx="10"/>
          </p:nvPr>
        </p:nvSpPr>
        <p:spPr/>
        <p:txBody>
          <a:bodyPr/>
          <a:lstStyle/>
          <a:p>
            <a:fld id="{26A70D0D-6AAC-4853-BEB0-4EF7E2F14E36}" type="datetime1">
              <a:rPr lang="zh-CN" altLang="en-US" smtClean="0"/>
              <a:pPr/>
              <a:t>2019/9/8</a:t>
            </a:fld>
            <a:endParaRPr lang="zh-CN" altLang="en-US"/>
          </a:p>
        </p:txBody>
      </p:sp>
      <p:sp>
        <p:nvSpPr>
          <p:cNvPr id="4" name="灯片编号占位符 3"/>
          <p:cNvSpPr>
            <a:spLocks noGrp="1"/>
          </p:cNvSpPr>
          <p:nvPr>
            <p:ph type="sldNum" sz="quarter" idx="12"/>
          </p:nvPr>
        </p:nvSpPr>
        <p:spPr/>
        <p:txBody>
          <a:bodyPr/>
          <a:lstStyle/>
          <a:p>
            <a:fld id="{370D8578-DDD4-487D-A316-C8E65CC577E1}" type="slidenum">
              <a:rPr lang="zh-CN" altLang="en-US" smtClean="0"/>
              <a:pPr/>
              <a:t>398</a:t>
            </a:fld>
            <a:endParaRPr lang="zh-CN" altLang="en-US"/>
          </a:p>
        </p:txBody>
      </p:sp>
    </p:spTree>
    <p:extLst>
      <p:ext uri="{BB962C8B-B14F-4D97-AF65-F5344CB8AC3E}">
        <p14:creationId xmlns:p14="http://schemas.microsoft.com/office/powerpoint/2010/main" xmlns="" val="2068269143"/>
      </p:ext>
    </p:extLst>
  </p:cSld>
  <p:clrMapOvr>
    <a:masterClrMapping/>
  </p:clrMapOvr>
  <p:timing>
    <p:tnLst>
      <p:par>
        <p:cTn id="1" dur="indefinite" restart="never" nodeType="tmRoot"/>
      </p:par>
    </p:tnLst>
  </p:timing>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17"/>
          <p:cNvSpPr txBox="1"/>
          <p:nvPr/>
        </p:nvSpPr>
        <p:spPr>
          <a:xfrm>
            <a:off x="911424" y="1556792"/>
            <a:ext cx="10213196" cy="1754326"/>
          </a:xfrm>
          <a:prstGeom prst="rect">
            <a:avLst/>
          </a:prstGeom>
          <a:noFill/>
        </p:spPr>
        <p:txBody>
          <a:bodyPr wrap="square" rtlCol="0">
            <a:spAutoFit/>
          </a:bodyPr>
          <a:lstStyle/>
          <a:p>
            <a:pPr marL="342900" indent="-342900">
              <a:lnSpc>
                <a:spcPct val="150000"/>
              </a:lnSpc>
              <a:buClr>
                <a:schemeClr val="tx1"/>
              </a:buClr>
              <a:buFont typeface="Arial" charset="0"/>
              <a:buChar char="•"/>
            </a:pPr>
            <a:r>
              <a:rPr lang="en-US" altLang="zh-CN" sz="2400" dirty="0" err="1" smtClean="0">
                <a:latin typeface="Monaco" charset="0"/>
                <a:ea typeface="Monaco" charset="0"/>
                <a:cs typeface="Monaco" charset="0"/>
              </a:rPr>
              <a:t>random.seed</a:t>
            </a:r>
            <a:r>
              <a:rPr lang="en-US" altLang="zh-CN" sz="2400" dirty="0" smtClean="0">
                <a:latin typeface="Monaco" charset="0"/>
                <a:ea typeface="Monaco" charset="0"/>
                <a:cs typeface="Monaco" charset="0"/>
              </a:rPr>
              <a:t>(666)</a:t>
            </a:r>
            <a:r>
              <a:rPr lang="zh-CN" altLang="en-US" sz="2400" dirty="0" smtClean="0">
                <a:latin typeface="微软雅黑 Light" panose="020B0502040204020203" pitchFamily="34" charset="-122"/>
                <a:ea typeface="微软雅黑 Light" panose="020B0502040204020203" pitchFamily="34" charset="-122"/>
              </a:rPr>
              <a:t> 指定</a:t>
            </a:r>
            <a:r>
              <a:rPr lang="zh-CN" altLang="en-US" sz="2400" dirty="0">
                <a:latin typeface="微软雅黑 Light" panose="020B0502040204020203" pitchFamily="34" charset="-122"/>
                <a:ea typeface="微软雅黑 Light" panose="020B0502040204020203" pitchFamily="34" charset="-122"/>
              </a:rPr>
              <a:t>全局种子，也可以</a:t>
            </a:r>
            <a:r>
              <a:rPr lang="zh-CN" altLang="en-US" sz="2400" dirty="0" smtClean="0">
                <a:latin typeface="微软雅黑 Light" panose="020B0502040204020203" pitchFamily="34" charset="-122"/>
                <a:ea typeface="微软雅黑 Light" panose="020B0502040204020203" pitchFamily="34" charset="-122"/>
              </a:rPr>
              <a:t>使用</a:t>
            </a:r>
            <a:r>
              <a:rPr lang="zh-CN" altLang="en-US" sz="2400" dirty="0">
                <a:latin typeface="微软雅黑 Light" panose="020B0502040204020203" pitchFamily="34" charset="-122"/>
                <a:ea typeface="微软雅黑 Light" panose="020B0502040204020203" pitchFamily="34" charset="-122"/>
              </a:rPr>
              <a:t> </a:t>
            </a:r>
            <a:r>
              <a:rPr lang="en-US" altLang="zh-CN" sz="2400" dirty="0" err="1" smtClean="0">
                <a:latin typeface="Monaco" charset="0"/>
                <a:ea typeface="Monaco" charset="0"/>
                <a:cs typeface="Monaco" charset="0"/>
              </a:rPr>
              <a:t>random.RandomState</a:t>
            </a:r>
            <a:r>
              <a:rPr lang="en-US" altLang="zh-CN" sz="2400" dirty="0" smtClean="0">
                <a:latin typeface="Monaco" charset="0"/>
                <a:ea typeface="Monaco" charset="0"/>
                <a:cs typeface="Monaco" charset="0"/>
              </a:rPr>
              <a:t>(666)</a:t>
            </a:r>
            <a:r>
              <a:rPr lang="zh-CN" altLang="en-US" sz="2400" dirty="0" smtClean="0">
                <a:latin typeface="Monaco" charset="0"/>
                <a:ea typeface="Monaco" charset="0"/>
                <a:cs typeface="Monaco" charset="0"/>
              </a:rPr>
              <a:t> </a:t>
            </a:r>
            <a:r>
              <a:rPr lang="zh-CN" altLang="en-US" sz="2400" dirty="0" smtClean="0">
                <a:latin typeface="微软雅黑 Light" panose="020B0502040204020203" pitchFamily="34" charset="-122"/>
                <a:ea typeface="微软雅黑 Light" panose="020B0502040204020203" pitchFamily="34" charset="-122"/>
              </a:rPr>
              <a:t>的</a:t>
            </a:r>
            <a:r>
              <a:rPr lang="zh-CN" altLang="en-US" sz="2400" dirty="0">
                <a:latin typeface="微软雅黑 Light" panose="020B0502040204020203" pitchFamily="34" charset="-122"/>
                <a:ea typeface="微软雅黑 Light" panose="020B0502040204020203" pitchFamily="34" charset="-122"/>
              </a:rPr>
              <a:t>方式指定局部种子，在指定局部种子的情况下，使用局部种子产生的随机数不改变</a:t>
            </a:r>
            <a:endParaRPr lang="en-US" altLang="zh-CN" sz="2400" dirty="0" smtClean="0">
              <a:latin typeface="Microsoft YaHei Light" charset="-122"/>
              <a:ea typeface="Microsoft YaHei Light" charset="-122"/>
              <a:cs typeface="Microsoft YaHei Light" charset="-122"/>
            </a:endParaRPr>
          </a:p>
        </p:txBody>
      </p:sp>
      <p:sp>
        <p:nvSpPr>
          <p:cNvPr id="6" name="矩形 28"/>
          <p:cNvSpPr/>
          <p:nvPr/>
        </p:nvSpPr>
        <p:spPr>
          <a:xfrm>
            <a:off x="-18898" y="671163"/>
            <a:ext cx="510214"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
        <p:nvSpPr>
          <p:cNvPr id="7" name="矩形 4"/>
          <p:cNvSpPr/>
          <p:nvPr/>
        </p:nvSpPr>
        <p:spPr>
          <a:xfrm>
            <a:off x="479375" y="674237"/>
            <a:ext cx="4320481" cy="595228"/>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0" name="Freeform 81"/>
          <p:cNvSpPr>
            <a:spLocks noChangeArrowheads="1"/>
          </p:cNvSpPr>
          <p:nvPr/>
        </p:nvSpPr>
        <p:spPr bwMode="auto">
          <a:xfrm>
            <a:off x="86239" y="826314"/>
            <a:ext cx="288000" cy="288000"/>
          </a:xfrm>
          <a:custGeom>
            <a:avLst/>
            <a:gdLst>
              <a:gd name="T0" fmla="*/ 39678193 w 602"/>
              <a:gd name="T1" fmla="*/ 78442719 h 602"/>
              <a:gd name="T2" fmla="*/ 39678193 w 602"/>
              <a:gd name="T3" fmla="*/ 78442719 h 602"/>
              <a:gd name="T4" fmla="*/ 0 w 602"/>
              <a:gd name="T5" fmla="*/ 38764526 h 602"/>
              <a:gd name="T6" fmla="*/ 39678193 w 602"/>
              <a:gd name="T7" fmla="*/ 0 h 602"/>
              <a:gd name="T8" fmla="*/ 78442719 w 602"/>
              <a:gd name="T9" fmla="*/ 38764526 h 602"/>
              <a:gd name="T10" fmla="*/ 39678193 w 602"/>
              <a:gd name="T11" fmla="*/ 78442719 h 602"/>
              <a:gd name="T12" fmla="*/ 7439751 w 602"/>
              <a:gd name="T13" fmla="*/ 38764526 h 602"/>
              <a:gd name="T14" fmla="*/ 7439751 w 602"/>
              <a:gd name="T15" fmla="*/ 38764526 h 602"/>
              <a:gd name="T16" fmla="*/ 39678193 w 602"/>
              <a:gd name="T17" fmla="*/ 71002968 h 602"/>
              <a:gd name="T18" fmla="*/ 61866665 w 602"/>
              <a:gd name="T19" fmla="*/ 61735884 h 602"/>
              <a:gd name="T20" fmla="*/ 39678193 w 602"/>
              <a:gd name="T21" fmla="*/ 38764526 h 602"/>
              <a:gd name="T22" fmla="*/ 39678193 w 602"/>
              <a:gd name="T23" fmla="*/ 7308970 h 602"/>
              <a:gd name="T24" fmla="*/ 7439751 w 602"/>
              <a:gd name="T25" fmla="*/ 38764526 h 60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602" h="602">
                <a:moveTo>
                  <a:pt x="304" y="601"/>
                </a:moveTo>
                <a:lnTo>
                  <a:pt x="304" y="601"/>
                </a:lnTo>
                <a:cubicBezTo>
                  <a:pt x="135" y="601"/>
                  <a:pt x="0" y="466"/>
                  <a:pt x="0" y="297"/>
                </a:cubicBezTo>
                <a:cubicBezTo>
                  <a:pt x="0" y="134"/>
                  <a:pt x="135" y="0"/>
                  <a:pt x="304" y="0"/>
                </a:cubicBezTo>
                <a:cubicBezTo>
                  <a:pt x="467" y="0"/>
                  <a:pt x="601" y="134"/>
                  <a:pt x="601" y="297"/>
                </a:cubicBezTo>
                <a:cubicBezTo>
                  <a:pt x="601" y="466"/>
                  <a:pt x="467" y="601"/>
                  <a:pt x="304" y="601"/>
                </a:cubicBezTo>
                <a:close/>
                <a:moveTo>
                  <a:pt x="57" y="297"/>
                </a:moveTo>
                <a:lnTo>
                  <a:pt x="57" y="297"/>
                </a:lnTo>
                <a:cubicBezTo>
                  <a:pt x="57" y="431"/>
                  <a:pt x="170" y="544"/>
                  <a:pt x="304" y="544"/>
                </a:cubicBezTo>
                <a:cubicBezTo>
                  <a:pt x="368" y="544"/>
                  <a:pt x="431" y="516"/>
                  <a:pt x="474" y="473"/>
                </a:cubicBezTo>
                <a:cubicBezTo>
                  <a:pt x="304" y="297"/>
                  <a:pt x="304" y="297"/>
                  <a:pt x="304" y="297"/>
                </a:cubicBezTo>
                <a:cubicBezTo>
                  <a:pt x="304" y="56"/>
                  <a:pt x="304" y="56"/>
                  <a:pt x="304" y="56"/>
                </a:cubicBezTo>
                <a:cubicBezTo>
                  <a:pt x="170" y="56"/>
                  <a:pt x="57" y="162"/>
                  <a:pt x="57" y="297"/>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solidFill>
                <a:prstClr val="black"/>
              </a:solidFill>
            </a:endParaRPr>
          </a:p>
        </p:txBody>
      </p:sp>
      <p:sp>
        <p:nvSpPr>
          <p:cNvPr id="12" name="文本框 5"/>
          <p:cNvSpPr txBox="1"/>
          <p:nvPr/>
        </p:nvSpPr>
        <p:spPr>
          <a:xfrm>
            <a:off x="953786" y="709485"/>
            <a:ext cx="3414022" cy="523220"/>
          </a:xfrm>
          <a:prstGeom prst="rect">
            <a:avLst/>
          </a:prstGeom>
          <a:noFill/>
        </p:spPr>
        <p:txBody>
          <a:bodyPr wrap="square" rtlCol="0">
            <a:spAutoFit/>
          </a:bodyPr>
          <a:lstStyle/>
          <a:p>
            <a:r>
              <a:rPr lang="zh-CN" altLang="en-US" sz="2800" dirty="0" smtClean="0">
                <a:solidFill>
                  <a:prstClr val="white"/>
                </a:solidFill>
                <a:latin typeface="微软雅黑 Light" panose="020B0502040204020203" pitchFamily="34" charset="-122"/>
                <a:ea typeface="微软雅黑 Light" panose="020B0502040204020203" pitchFamily="34" charset="-122"/>
              </a:rPr>
              <a:t>全局种子与局部种子</a:t>
            </a:r>
            <a:endParaRPr lang="zh-CN" altLang="en-US" sz="2800" dirty="0">
              <a:solidFill>
                <a:prstClr val="white"/>
              </a:solidFill>
              <a:latin typeface="微软雅黑 Light" panose="020B0502040204020203" pitchFamily="34" charset="-122"/>
              <a:ea typeface="微软雅黑 Light" panose="020B0502040204020203" pitchFamily="34" charset="-122"/>
            </a:endParaRPr>
          </a:p>
        </p:txBody>
      </p:sp>
      <p:pic>
        <p:nvPicPr>
          <p:cNvPr id="2" name="图片 1"/>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958902" y="3584599"/>
            <a:ext cx="11652935" cy="2148657"/>
          </a:xfrm>
          <a:prstGeom prst="rect">
            <a:avLst/>
          </a:prstGeom>
        </p:spPr>
      </p:pic>
      <p:sp>
        <p:nvSpPr>
          <p:cNvPr id="3" name="日期占位符 2"/>
          <p:cNvSpPr>
            <a:spLocks noGrp="1"/>
          </p:cNvSpPr>
          <p:nvPr>
            <p:ph type="dt" sz="half" idx="10"/>
          </p:nvPr>
        </p:nvSpPr>
        <p:spPr/>
        <p:txBody>
          <a:bodyPr/>
          <a:lstStyle/>
          <a:p>
            <a:fld id="{626F1865-5549-4242-9AAD-EE62FA0A05F9}" type="datetime1">
              <a:rPr lang="zh-CN" altLang="en-US" smtClean="0"/>
              <a:pPr/>
              <a:t>2019/9/8</a:t>
            </a:fld>
            <a:endParaRPr lang="zh-CN" altLang="en-US"/>
          </a:p>
        </p:txBody>
      </p:sp>
      <p:sp>
        <p:nvSpPr>
          <p:cNvPr id="4" name="灯片编号占位符 3"/>
          <p:cNvSpPr>
            <a:spLocks noGrp="1"/>
          </p:cNvSpPr>
          <p:nvPr>
            <p:ph type="sldNum" sz="quarter" idx="12"/>
          </p:nvPr>
        </p:nvSpPr>
        <p:spPr/>
        <p:txBody>
          <a:bodyPr/>
          <a:lstStyle/>
          <a:p>
            <a:fld id="{370D8578-DDD4-487D-A316-C8E65CC577E1}" type="slidenum">
              <a:rPr lang="zh-CN" altLang="en-US" smtClean="0"/>
              <a:pPr/>
              <a:t>399</a:t>
            </a:fld>
            <a:endParaRPr lang="zh-CN" altLang="en-US"/>
          </a:p>
        </p:txBody>
      </p:sp>
    </p:spTree>
    <p:extLst>
      <p:ext uri="{BB962C8B-B14F-4D97-AF65-F5344CB8AC3E}">
        <p14:creationId xmlns:p14="http://schemas.microsoft.com/office/powerpoint/2010/main" xmlns="" val="200526929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矩形 1"/>
          <p:cNvSpPr/>
          <p:nvPr/>
        </p:nvSpPr>
        <p:spPr>
          <a:xfrm>
            <a:off x="-11393" y="-27384"/>
            <a:ext cx="12192000" cy="779463"/>
          </a:xfrm>
          <a:prstGeom prst="rect">
            <a:avLst/>
          </a:prstGeom>
          <a:solidFill>
            <a:srgbClr val="94212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42" name="矩形 217"/>
          <p:cNvSpPr>
            <a:spLocks noChangeArrowheads="1"/>
          </p:cNvSpPr>
          <p:nvPr/>
        </p:nvSpPr>
        <p:spPr bwMode="auto">
          <a:xfrm>
            <a:off x="1599131" y="1628800"/>
            <a:ext cx="1620955" cy="52321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1439" tIns="45719" rIns="91439" bIns="45719">
            <a:spAutoFit/>
          </a:bodyPr>
          <a:lstStyle/>
          <a:p>
            <a:pPr fontAlgn="base">
              <a:spcBef>
                <a:spcPct val="0"/>
              </a:spcBef>
              <a:spcAft>
                <a:spcPct val="0"/>
              </a:spcAft>
            </a:pPr>
            <a:r>
              <a:rPr lang="zh-CN" altLang="en-US" sz="2800" dirty="0" smtClean="0">
                <a:solidFill>
                  <a:srgbClr val="942124"/>
                </a:solidFill>
                <a:latin typeface="微软雅黑 Light" panose="020B0502040204020203" pitchFamily="34" charset="-122"/>
                <a:ea typeface="微软雅黑 Light" panose="020B0502040204020203" pitchFamily="34" charset="-122"/>
                <a:cs typeface="微软雅黑 Light" charset="0"/>
              </a:rPr>
              <a:t>第</a:t>
            </a:r>
            <a:r>
              <a:rPr lang="zh-CN" altLang="en-US" sz="2800" dirty="0">
                <a:solidFill>
                  <a:srgbClr val="942124"/>
                </a:solidFill>
                <a:latin typeface="微软雅黑 Light" panose="020B0502040204020203" pitchFamily="34" charset="-122"/>
                <a:ea typeface="微软雅黑 Light" panose="020B0502040204020203" pitchFamily="34" charset="-122"/>
                <a:cs typeface="微软雅黑 Light" charset="0"/>
              </a:rPr>
              <a:t>九</a:t>
            </a:r>
            <a:r>
              <a:rPr lang="zh-CN" altLang="en-US" sz="2800" dirty="0" smtClean="0">
                <a:solidFill>
                  <a:srgbClr val="942124"/>
                </a:solidFill>
                <a:latin typeface="微软雅黑 Light" panose="020B0502040204020203" pitchFamily="34" charset="-122"/>
                <a:ea typeface="微软雅黑 Light" panose="020B0502040204020203" pitchFamily="34" charset="-122"/>
                <a:cs typeface="微软雅黑 Light" charset="0"/>
              </a:rPr>
              <a:t>部分</a:t>
            </a:r>
            <a:endParaRPr lang="zh-CN" altLang="en-US" sz="2800" dirty="0">
              <a:solidFill>
                <a:srgbClr val="942124"/>
              </a:solidFill>
              <a:latin typeface="微软雅黑 Light" panose="020B0502040204020203" pitchFamily="34" charset="-122"/>
              <a:ea typeface="微软雅黑 Light" panose="020B0502040204020203" pitchFamily="34" charset="-122"/>
              <a:cs typeface="微软雅黑 Light" charset="0"/>
            </a:endParaRPr>
          </a:p>
        </p:txBody>
      </p:sp>
      <p:sp>
        <p:nvSpPr>
          <p:cNvPr id="43" name="矩形 42"/>
          <p:cNvSpPr/>
          <p:nvPr/>
        </p:nvSpPr>
        <p:spPr bwMode="auto">
          <a:xfrm>
            <a:off x="4079776" y="1628800"/>
            <a:ext cx="7272808" cy="523220"/>
          </a:xfrm>
          <a:prstGeom prst="rect">
            <a:avLst/>
          </a:prstGeom>
        </p:spPr>
        <p:txBody>
          <a:bodyPr wrap="square">
            <a:spAutoFit/>
          </a:bodyPr>
          <a:lstStyle/>
          <a:p>
            <a:pPr fontAlgn="base">
              <a:spcBef>
                <a:spcPct val="0"/>
              </a:spcBef>
              <a:spcAft>
                <a:spcPct val="0"/>
              </a:spcAft>
            </a:pPr>
            <a:r>
              <a:rPr lang="zh-CN" altLang="en-US" sz="2800" dirty="0">
                <a:latin typeface="微软雅黑 Light" panose="020B0502040204020203" pitchFamily="34" charset="-122"/>
                <a:ea typeface="微软雅黑 Light" panose="020B0502040204020203" pitchFamily="34" charset="-122"/>
                <a:cs typeface="Microsoft YaHei" charset="0"/>
              </a:rPr>
              <a:t>变量作用域</a:t>
            </a:r>
          </a:p>
        </p:txBody>
      </p:sp>
      <p:sp>
        <p:nvSpPr>
          <p:cNvPr id="44" name="任意多边形 221"/>
          <p:cNvSpPr/>
          <p:nvPr/>
        </p:nvSpPr>
        <p:spPr>
          <a:xfrm rot="2700000">
            <a:off x="3548688" y="1805257"/>
            <a:ext cx="141180" cy="141180"/>
          </a:xfrm>
          <a:custGeom>
            <a:avLst/>
            <a:gdLst>
              <a:gd name="connsiteX0" fmla="*/ 0 w 687172"/>
              <a:gd name="connsiteY0" fmla="*/ 1 h 687172"/>
              <a:gd name="connsiteX1" fmla="*/ 477930 w 687172"/>
              <a:gd name="connsiteY1" fmla="*/ 0 h 687172"/>
              <a:gd name="connsiteX2" fmla="*/ 687172 w 687172"/>
              <a:gd name="connsiteY2" fmla="*/ 209242 h 687172"/>
              <a:gd name="connsiteX3" fmla="*/ 687172 w 687172"/>
              <a:gd name="connsiteY3" fmla="*/ 687172 h 687172"/>
              <a:gd name="connsiteX4" fmla="*/ 574946 w 687172"/>
              <a:gd name="connsiteY4" fmla="*/ 687172 h 687172"/>
              <a:gd name="connsiteX5" fmla="*/ 574945 w 687172"/>
              <a:gd name="connsiteY5" fmla="*/ 238336 h 687172"/>
              <a:gd name="connsiteX6" fmla="*/ 448836 w 687172"/>
              <a:gd name="connsiteY6" fmla="*/ 112227 h 687172"/>
              <a:gd name="connsiteX7" fmla="*/ 0 w 687172"/>
              <a:gd name="connsiteY7" fmla="*/ 112227 h 687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7172" h="687172">
                <a:moveTo>
                  <a:pt x="0" y="1"/>
                </a:moveTo>
                <a:lnTo>
                  <a:pt x="477930" y="0"/>
                </a:lnTo>
                <a:cubicBezTo>
                  <a:pt x="593491" y="0"/>
                  <a:pt x="687172" y="93681"/>
                  <a:pt x="687172" y="209242"/>
                </a:cubicBezTo>
                <a:lnTo>
                  <a:pt x="687172" y="687172"/>
                </a:lnTo>
                <a:lnTo>
                  <a:pt x="574946" y="687172"/>
                </a:lnTo>
                <a:lnTo>
                  <a:pt x="574945" y="238336"/>
                </a:lnTo>
                <a:cubicBezTo>
                  <a:pt x="574946" y="168688"/>
                  <a:pt x="518485" y="112227"/>
                  <a:pt x="448836" y="112227"/>
                </a:cubicBezTo>
                <a:lnTo>
                  <a:pt x="0" y="112227"/>
                </a:lnTo>
                <a:close/>
              </a:path>
            </a:pathLst>
          </a:custGeom>
          <a:solidFill>
            <a:srgbClr val="942124"/>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800" b="0" i="0" u="none" strike="noStrike" kern="0" cap="none" spc="0" normalizeH="0" baseline="0" noProof="0">
              <a:ln>
                <a:noFill/>
              </a:ln>
              <a:solidFill>
                <a:srgbClr val="3BBC5D"/>
              </a:solidFill>
              <a:effectLst/>
              <a:uLnTx/>
              <a:uFillTx/>
              <a:latin typeface="微软雅黑 Light" panose="020B0502040204020203" pitchFamily="34" charset="-122"/>
              <a:ea typeface="微软雅黑 Light" panose="020B0502040204020203" pitchFamily="34" charset="-122"/>
              <a:cs typeface=""/>
            </a:endParaRPr>
          </a:p>
        </p:txBody>
      </p:sp>
      <p:sp>
        <p:nvSpPr>
          <p:cNvPr id="45" name="任意多边形 222"/>
          <p:cNvSpPr/>
          <p:nvPr/>
        </p:nvSpPr>
        <p:spPr>
          <a:xfrm rot="2700000">
            <a:off x="3502712" y="1746883"/>
            <a:ext cx="257928" cy="257928"/>
          </a:xfrm>
          <a:custGeom>
            <a:avLst/>
            <a:gdLst>
              <a:gd name="connsiteX0" fmla="*/ 238336 w 1255427"/>
              <a:gd name="connsiteY0" fmla="*/ 112227 h 1255427"/>
              <a:gd name="connsiteX1" fmla="*/ 112227 w 1255427"/>
              <a:gd name="connsiteY1" fmla="*/ 238336 h 1255427"/>
              <a:gd name="connsiteX2" fmla="*/ 112227 w 1255427"/>
              <a:gd name="connsiteY2" fmla="*/ 1017091 h 1255427"/>
              <a:gd name="connsiteX3" fmla="*/ 238336 w 1255427"/>
              <a:gd name="connsiteY3" fmla="*/ 1143200 h 1255427"/>
              <a:gd name="connsiteX4" fmla="*/ 1017091 w 1255427"/>
              <a:gd name="connsiteY4" fmla="*/ 1143200 h 1255427"/>
              <a:gd name="connsiteX5" fmla="*/ 1143200 w 1255427"/>
              <a:gd name="connsiteY5" fmla="*/ 1017091 h 1255427"/>
              <a:gd name="connsiteX6" fmla="*/ 1143200 w 1255427"/>
              <a:gd name="connsiteY6" fmla="*/ 238336 h 1255427"/>
              <a:gd name="connsiteX7" fmla="*/ 1017091 w 1255427"/>
              <a:gd name="connsiteY7" fmla="*/ 112227 h 1255427"/>
              <a:gd name="connsiteX8" fmla="*/ 209242 w 1255427"/>
              <a:gd name="connsiteY8" fmla="*/ 0 h 1255427"/>
              <a:gd name="connsiteX9" fmla="*/ 1046185 w 1255427"/>
              <a:gd name="connsiteY9" fmla="*/ 0 h 1255427"/>
              <a:gd name="connsiteX10" fmla="*/ 1255427 w 1255427"/>
              <a:gd name="connsiteY10" fmla="*/ 209242 h 1255427"/>
              <a:gd name="connsiteX11" fmla="*/ 1255427 w 1255427"/>
              <a:gd name="connsiteY11" fmla="*/ 1046185 h 1255427"/>
              <a:gd name="connsiteX12" fmla="*/ 1046185 w 1255427"/>
              <a:gd name="connsiteY12" fmla="*/ 1255427 h 1255427"/>
              <a:gd name="connsiteX13" fmla="*/ 209242 w 1255427"/>
              <a:gd name="connsiteY13" fmla="*/ 1255427 h 1255427"/>
              <a:gd name="connsiteX14" fmla="*/ 0 w 1255427"/>
              <a:gd name="connsiteY14" fmla="*/ 1046185 h 1255427"/>
              <a:gd name="connsiteX15" fmla="*/ 0 w 1255427"/>
              <a:gd name="connsiteY15" fmla="*/ 209242 h 1255427"/>
              <a:gd name="connsiteX16" fmla="*/ 209242 w 1255427"/>
              <a:gd name="connsiteY16" fmla="*/ 0 h 1255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55427" h="1255427">
                <a:moveTo>
                  <a:pt x="238336" y="112227"/>
                </a:moveTo>
                <a:cubicBezTo>
                  <a:pt x="168688" y="112227"/>
                  <a:pt x="112227" y="168688"/>
                  <a:pt x="112227" y="238336"/>
                </a:cubicBezTo>
                <a:lnTo>
                  <a:pt x="112227" y="1017091"/>
                </a:lnTo>
                <a:cubicBezTo>
                  <a:pt x="112227" y="1086739"/>
                  <a:pt x="168688" y="1143200"/>
                  <a:pt x="238336" y="1143200"/>
                </a:cubicBezTo>
                <a:lnTo>
                  <a:pt x="1017091" y="1143200"/>
                </a:lnTo>
                <a:cubicBezTo>
                  <a:pt x="1086739" y="1143200"/>
                  <a:pt x="1143200" y="1086739"/>
                  <a:pt x="1143200" y="1017091"/>
                </a:cubicBezTo>
                <a:lnTo>
                  <a:pt x="1143200" y="238336"/>
                </a:lnTo>
                <a:cubicBezTo>
                  <a:pt x="1143200" y="168688"/>
                  <a:pt x="1086739" y="112227"/>
                  <a:pt x="1017091" y="112227"/>
                </a:cubicBezTo>
                <a:close/>
                <a:moveTo>
                  <a:pt x="209242" y="0"/>
                </a:moveTo>
                <a:lnTo>
                  <a:pt x="1046185" y="0"/>
                </a:lnTo>
                <a:cubicBezTo>
                  <a:pt x="1161746" y="0"/>
                  <a:pt x="1255427" y="93681"/>
                  <a:pt x="1255427" y="209242"/>
                </a:cubicBezTo>
                <a:lnTo>
                  <a:pt x="1255427" y="1046185"/>
                </a:lnTo>
                <a:cubicBezTo>
                  <a:pt x="1255427" y="1161746"/>
                  <a:pt x="1161746" y="1255427"/>
                  <a:pt x="1046185" y="1255427"/>
                </a:cubicBezTo>
                <a:lnTo>
                  <a:pt x="209242" y="1255427"/>
                </a:lnTo>
                <a:cubicBezTo>
                  <a:pt x="93681" y="1255427"/>
                  <a:pt x="0" y="1161746"/>
                  <a:pt x="0" y="1046185"/>
                </a:cubicBezTo>
                <a:lnTo>
                  <a:pt x="0" y="209242"/>
                </a:lnTo>
                <a:cubicBezTo>
                  <a:pt x="0" y="93681"/>
                  <a:pt x="93681" y="0"/>
                  <a:pt x="209242" y="0"/>
                </a:cubicBezTo>
                <a:close/>
              </a:path>
            </a:pathLst>
          </a:custGeom>
          <a:solidFill>
            <a:srgbClr val="942124"/>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000" b="0" i="0" u="none" strike="noStrike" kern="0" cap="none" spc="0" normalizeH="0" baseline="0" noProof="0">
              <a:ln>
                <a:noFill/>
              </a:ln>
              <a:solidFill>
                <a:srgbClr val="3BBC5D"/>
              </a:solidFill>
              <a:effectLst/>
              <a:uLnTx/>
              <a:uFillTx/>
              <a:latin typeface="微软雅黑 Light" panose="020B0502040204020203" pitchFamily="34" charset="-122"/>
              <a:ea typeface="微软雅黑 Light" panose="020B0502040204020203" pitchFamily="34" charset="-122"/>
              <a:cs typeface=""/>
            </a:endParaRPr>
          </a:p>
        </p:txBody>
      </p:sp>
      <p:sp>
        <p:nvSpPr>
          <p:cNvPr id="4" name="日期占位符 3"/>
          <p:cNvSpPr>
            <a:spLocks noGrp="1"/>
          </p:cNvSpPr>
          <p:nvPr>
            <p:ph type="dt" sz="half" idx="10"/>
          </p:nvPr>
        </p:nvSpPr>
        <p:spPr/>
        <p:txBody>
          <a:bodyPr/>
          <a:lstStyle/>
          <a:p>
            <a:fld id="{197AF101-171F-4E78-A41D-2B7518E9F94A}" type="datetime1">
              <a:rPr lang="zh-CN" altLang="en-US" smtClean="0"/>
              <a:pPr/>
              <a:t>2019/9/8</a:t>
            </a:fld>
            <a:endParaRPr lang="zh-CN" altLang="en-US"/>
          </a:p>
        </p:txBody>
      </p:sp>
      <p:sp>
        <p:nvSpPr>
          <p:cNvPr id="5" name="灯片编号占位符 4"/>
          <p:cNvSpPr>
            <a:spLocks noGrp="1"/>
          </p:cNvSpPr>
          <p:nvPr>
            <p:ph type="sldNum" sz="quarter" idx="12"/>
          </p:nvPr>
        </p:nvSpPr>
        <p:spPr/>
        <p:txBody>
          <a:bodyPr/>
          <a:lstStyle/>
          <a:p>
            <a:fld id="{370D8578-DDD4-487D-A316-C8E65CC577E1}" type="slidenum">
              <a:rPr lang="zh-CN" altLang="en-US" smtClean="0"/>
              <a:pPr/>
              <a:t>4</a:t>
            </a:fld>
            <a:endParaRPr lang="zh-CN" altLang="en-US"/>
          </a:p>
        </p:txBody>
      </p:sp>
      <p:sp>
        <p:nvSpPr>
          <p:cNvPr id="30" name="矩形 217"/>
          <p:cNvSpPr>
            <a:spLocks noChangeArrowheads="1"/>
          </p:cNvSpPr>
          <p:nvPr/>
        </p:nvSpPr>
        <p:spPr bwMode="auto">
          <a:xfrm>
            <a:off x="1599131" y="2181101"/>
            <a:ext cx="1620955" cy="52321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1439" tIns="45719" rIns="91439" bIns="45719">
            <a:spAutoFit/>
          </a:bodyPr>
          <a:lstStyle/>
          <a:p>
            <a:pPr fontAlgn="base">
              <a:spcBef>
                <a:spcPct val="0"/>
              </a:spcBef>
              <a:spcAft>
                <a:spcPct val="0"/>
              </a:spcAft>
            </a:pPr>
            <a:r>
              <a:rPr lang="zh-CN" altLang="en-US" sz="2800" dirty="0" smtClean="0">
                <a:solidFill>
                  <a:srgbClr val="942124"/>
                </a:solidFill>
                <a:latin typeface="微软雅黑 Light" panose="020B0502040204020203" pitchFamily="34" charset="-122"/>
                <a:ea typeface="微软雅黑 Light" panose="020B0502040204020203" pitchFamily="34" charset="-122"/>
                <a:cs typeface="微软雅黑 Light" charset="0"/>
              </a:rPr>
              <a:t>第十部分</a:t>
            </a:r>
            <a:endParaRPr lang="zh-CN" altLang="en-US" sz="2800" dirty="0">
              <a:solidFill>
                <a:srgbClr val="942124"/>
              </a:solidFill>
              <a:latin typeface="微软雅黑 Light" panose="020B0502040204020203" pitchFamily="34" charset="-122"/>
              <a:ea typeface="微软雅黑 Light" panose="020B0502040204020203" pitchFamily="34" charset="-122"/>
              <a:cs typeface="微软雅黑 Light" charset="0"/>
            </a:endParaRPr>
          </a:p>
        </p:txBody>
      </p:sp>
      <p:sp>
        <p:nvSpPr>
          <p:cNvPr id="32" name="任意多边形 221"/>
          <p:cNvSpPr/>
          <p:nvPr/>
        </p:nvSpPr>
        <p:spPr>
          <a:xfrm rot="2700000">
            <a:off x="3548688" y="2372487"/>
            <a:ext cx="141180" cy="141180"/>
          </a:xfrm>
          <a:custGeom>
            <a:avLst/>
            <a:gdLst>
              <a:gd name="connsiteX0" fmla="*/ 0 w 687172"/>
              <a:gd name="connsiteY0" fmla="*/ 1 h 687172"/>
              <a:gd name="connsiteX1" fmla="*/ 477930 w 687172"/>
              <a:gd name="connsiteY1" fmla="*/ 0 h 687172"/>
              <a:gd name="connsiteX2" fmla="*/ 687172 w 687172"/>
              <a:gd name="connsiteY2" fmla="*/ 209242 h 687172"/>
              <a:gd name="connsiteX3" fmla="*/ 687172 w 687172"/>
              <a:gd name="connsiteY3" fmla="*/ 687172 h 687172"/>
              <a:gd name="connsiteX4" fmla="*/ 574946 w 687172"/>
              <a:gd name="connsiteY4" fmla="*/ 687172 h 687172"/>
              <a:gd name="connsiteX5" fmla="*/ 574945 w 687172"/>
              <a:gd name="connsiteY5" fmla="*/ 238336 h 687172"/>
              <a:gd name="connsiteX6" fmla="*/ 448836 w 687172"/>
              <a:gd name="connsiteY6" fmla="*/ 112227 h 687172"/>
              <a:gd name="connsiteX7" fmla="*/ 0 w 687172"/>
              <a:gd name="connsiteY7" fmla="*/ 112227 h 687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7172" h="687172">
                <a:moveTo>
                  <a:pt x="0" y="1"/>
                </a:moveTo>
                <a:lnTo>
                  <a:pt x="477930" y="0"/>
                </a:lnTo>
                <a:cubicBezTo>
                  <a:pt x="593491" y="0"/>
                  <a:pt x="687172" y="93681"/>
                  <a:pt x="687172" y="209242"/>
                </a:cubicBezTo>
                <a:lnTo>
                  <a:pt x="687172" y="687172"/>
                </a:lnTo>
                <a:lnTo>
                  <a:pt x="574946" y="687172"/>
                </a:lnTo>
                <a:lnTo>
                  <a:pt x="574945" y="238336"/>
                </a:lnTo>
                <a:cubicBezTo>
                  <a:pt x="574946" y="168688"/>
                  <a:pt x="518485" y="112227"/>
                  <a:pt x="448836" y="112227"/>
                </a:cubicBezTo>
                <a:lnTo>
                  <a:pt x="0" y="112227"/>
                </a:lnTo>
                <a:close/>
              </a:path>
            </a:pathLst>
          </a:custGeom>
          <a:solidFill>
            <a:srgbClr val="942124"/>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800" b="0" i="0" u="none" strike="noStrike" kern="0" cap="none" spc="0" normalizeH="0" baseline="0" noProof="0">
              <a:ln>
                <a:noFill/>
              </a:ln>
              <a:solidFill>
                <a:srgbClr val="3BBC5D"/>
              </a:solidFill>
              <a:effectLst/>
              <a:uLnTx/>
              <a:uFillTx/>
              <a:latin typeface="微软雅黑 Light" panose="020B0502040204020203" pitchFamily="34" charset="-122"/>
              <a:ea typeface="微软雅黑 Light" panose="020B0502040204020203" pitchFamily="34" charset="-122"/>
              <a:cs typeface=""/>
            </a:endParaRPr>
          </a:p>
        </p:txBody>
      </p:sp>
      <p:sp>
        <p:nvSpPr>
          <p:cNvPr id="33" name="任意多边形 222"/>
          <p:cNvSpPr/>
          <p:nvPr/>
        </p:nvSpPr>
        <p:spPr>
          <a:xfrm rot="2700000">
            <a:off x="3502712" y="2299184"/>
            <a:ext cx="257928" cy="257928"/>
          </a:xfrm>
          <a:custGeom>
            <a:avLst/>
            <a:gdLst>
              <a:gd name="connsiteX0" fmla="*/ 238336 w 1255427"/>
              <a:gd name="connsiteY0" fmla="*/ 112227 h 1255427"/>
              <a:gd name="connsiteX1" fmla="*/ 112227 w 1255427"/>
              <a:gd name="connsiteY1" fmla="*/ 238336 h 1255427"/>
              <a:gd name="connsiteX2" fmla="*/ 112227 w 1255427"/>
              <a:gd name="connsiteY2" fmla="*/ 1017091 h 1255427"/>
              <a:gd name="connsiteX3" fmla="*/ 238336 w 1255427"/>
              <a:gd name="connsiteY3" fmla="*/ 1143200 h 1255427"/>
              <a:gd name="connsiteX4" fmla="*/ 1017091 w 1255427"/>
              <a:gd name="connsiteY4" fmla="*/ 1143200 h 1255427"/>
              <a:gd name="connsiteX5" fmla="*/ 1143200 w 1255427"/>
              <a:gd name="connsiteY5" fmla="*/ 1017091 h 1255427"/>
              <a:gd name="connsiteX6" fmla="*/ 1143200 w 1255427"/>
              <a:gd name="connsiteY6" fmla="*/ 238336 h 1255427"/>
              <a:gd name="connsiteX7" fmla="*/ 1017091 w 1255427"/>
              <a:gd name="connsiteY7" fmla="*/ 112227 h 1255427"/>
              <a:gd name="connsiteX8" fmla="*/ 209242 w 1255427"/>
              <a:gd name="connsiteY8" fmla="*/ 0 h 1255427"/>
              <a:gd name="connsiteX9" fmla="*/ 1046185 w 1255427"/>
              <a:gd name="connsiteY9" fmla="*/ 0 h 1255427"/>
              <a:gd name="connsiteX10" fmla="*/ 1255427 w 1255427"/>
              <a:gd name="connsiteY10" fmla="*/ 209242 h 1255427"/>
              <a:gd name="connsiteX11" fmla="*/ 1255427 w 1255427"/>
              <a:gd name="connsiteY11" fmla="*/ 1046185 h 1255427"/>
              <a:gd name="connsiteX12" fmla="*/ 1046185 w 1255427"/>
              <a:gd name="connsiteY12" fmla="*/ 1255427 h 1255427"/>
              <a:gd name="connsiteX13" fmla="*/ 209242 w 1255427"/>
              <a:gd name="connsiteY13" fmla="*/ 1255427 h 1255427"/>
              <a:gd name="connsiteX14" fmla="*/ 0 w 1255427"/>
              <a:gd name="connsiteY14" fmla="*/ 1046185 h 1255427"/>
              <a:gd name="connsiteX15" fmla="*/ 0 w 1255427"/>
              <a:gd name="connsiteY15" fmla="*/ 209242 h 1255427"/>
              <a:gd name="connsiteX16" fmla="*/ 209242 w 1255427"/>
              <a:gd name="connsiteY16" fmla="*/ 0 h 1255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55427" h="1255427">
                <a:moveTo>
                  <a:pt x="238336" y="112227"/>
                </a:moveTo>
                <a:cubicBezTo>
                  <a:pt x="168688" y="112227"/>
                  <a:pt x="112227" y="168688"/>
                  <a:pt x="112227" y="238336"/>
                </a:cubicBezTo>
                <a:lnTo>
                  <a:pt x="112227" y="1017091"/>
                </a:lnTo>
                <a:cubicBezTo>
                  <a:pt x="112227" y="1086739"/>
                  <a:pt x="168688" y="1143200"/>
                  <a:pt x="238336" y="1143200"/>
                </a:cubicBezTo>
                <a:lnTo>
                  <a:pt x="1017091" y="1143200"/>
                </a:lnTo>
                <a:cubicBezTo>
                  <a:pt x="1086739" y="1143200"/>
                  <a:pt x="1143200" y="1086739"/>
                  <a:pt x="1143200" y="1017091"/>
                </a:cubicBezTo>
                <a:lnTo>
                  <a:pt x="1143200" y="238336"/>
                </a:lnTo>
                <a:cubicBezTo>
                  <a:pt x="1143200" y="168688"/>
                  <a:pt x="1086739" y="112227"/>
                  <a:pt x="1017091" y="112227"/>
                </a:cubicBezTo>
                <a:close/>
                <a:moveTo>
                  <a:pt x="209242" y="0"/>
                </a:moveTo>
                <a:lnTo>
                  <a:pt x="1046185" y="0"/>
                </a:lnTo>
                <a:cubicBezTo>
                  <a:pt x="1161746" y="0"/>
                  <a:pt x="1255427" y="93681"/>
                  <a:pt x="1255427" y="209242"/>
                </a:cubicBezTo>
                <a:lnTo>
                  <a:pt x="1255427" y="1046185"/>
                </a:lnTo>
                <a:cubicBezTo>
                  <a:pt x="1255427" y="1161746"/>
                  <a:pt x="1161746" y="1255427"/>
                  <a:pt x="1046185" y="1255427"/>
                </a:cubicBezTo>
                <a:lnTo>
                  <a:pt x="209242" y="1255427"/>
                </a:lnTo>
                <a:cubicBezTo>
                  <a:pt x="93681" y="1255427"/>
                  <a:pt x="0" y="1161746"/>
                  <a:pt x="0" y="1046185"/>
                </a:cubicBezTo>
                <a:lnTo>
                  <a:pt x="0" y="209242"/>
                </a:lnTo>
                <a:cubicBezTo>
                  <a:pt x="0" y="93681"/>
                  <a:pt x="93681" y="0"/>
                  <a:pt x="209242" y="0"/>
                </a:cubicBezTo>
                <a:close/>
              </a:path>
            </a:pathLst>
          </a:custGeom>
          <a:solidFill>
            <a:srgbClr val="942124"/>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000" b="0" i="0" u="none" strike="noStrike" kern="0" cap="none" spc="0" normalizeH="0" baseline="0" noProof="0">
              <a:ln>
                <a:noFill/>
              </a:ln>
              <a:solidFill>
                <a:srgbClr val="3BBC5D"/>
              </a:solidFill>
              <a:effectLst/>
              <a:uLnTx/>
              <a:uFillTx/>
              <a:latin typeface="微软雅黑 Light" panose="020B0502040204020203" pitchFamily="34" charset="-122"/>
              <a:ea typeface="微软雅黑 Light" panose="020B0502040204020203" pitchFamily="34" charset="-122"/>
              <a:cs typeface=""/>
            </a:endParaRPr>
          </a:p>
        </p:txBody>
      </p:sp>
      <p:sp>
        <p:nvSpPr>
          <p:cNvPr id="34" name="矩形 33"/>
          <p:cNvSpPr/>
          <p:nvPr/>
        </p:nvSpPr>
        <p:spPr bwMode="auto">
          <a:xfrm>
            <a:off x="4079776" y="2166624"/>
            <a:ext cx="7272808" cy="523220"/>
          </a:xfrm>
          <a:prstGeom prst="rect">
            <a:avLst/>
          </a:prstGeom>
        </p:spPr>
        <p:txBody>
          <a:bodyPr wrap="square">
            <a:spAutoFit/>
          </a:bodyPr>
          <a:lstStyle/>
          <a:p>
            <a:pPr fontAlgn="base">
              <a:spcBef>
                <a:spcPct val="0"/>
              </a:spcBef>
              <a:spcAft>
                <a:spcPct val="0"/>
              </a:spcAft>
            </a:pPr>
            <a:r>
              <a:rPr lang="en-US" altLang="zh-CN" sz="2800" dirty="0">
                <a:latin typeface="微软雅黑 Light" panose="020B0502040204020203" pitchFamily="34" charset="-122"/>
                <a:ea typeface="微软雅黑 Light" panose="020B0502040204020203" pitchFamily="34" charset="-122"/>
                <a:cs typeface="Microsoft YaHei" charset="0"/>
              </a:rPr>
              <a:t>Python</a:t>
            </a:r>
            <a:r>
              <a:rPr lang="zh-CN" altLang="en-US" sz="2800" dirty="0">
                <a:latin typeface="微软雅黑 Light" panose="020B0502040204020203" pitchFamily="34" charset="-122"/>
                <a:ea typeface="微软雅黑 Light" panose="020B0502040204020203" pitchFamily="34" charset="-122"/>
                <a:cs typeface="Microsoft YaHei" charset="0"/>
              </a:rPr>
              <a:t>中的模块</a:t>
            </a:r>
          </a:p>
        </p:txBody>
      </p:sp>
      <p:sp>
        <p:nvSpPr>
          <p:cNvPr id="35" name="矩形 217"/>
          <p:cNvSpPr>
            <a:spLocks noChangeArrowheads="1"/>
          </p:cNvSpPr>
          <p:nvPr/>
        </p:nvSpPr>
        <p:spPr bwMode="auto">
          <a:xfrm>
            <a:off x="1594725" y="2742602"/>
            <a:ext cx="1980027" cy="52321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1439" tIns="45719" rIns="91439" bIns="45719">
            <a:spAutoFit/>
          </a:bodyPr>
          <a:lstStyle/>
          <a:p>
            <a:pPr fontAlgn="base">
              <a:spcBef>
                <a:spcPct val="0"/>
              </a:spcBef>
              <a:spcAft>
                <a:spcPct val="0"/>
              </a:spcAft>
            </a:pPr>
            <a:r>
              <a:rPr lang="zh-CN" altLang="en-US" sz="2800" dirty="0" smtClean="0">
                <a:solidFill>
                  <a:srgbClr val="942124"/>
                </a:solidFill>
                <a:latin typeface="微软雅黑 Light" panose="020B0502040204020203" pitchFamily="34" charset="-122"/>
                <a:ea typeface="微软雅黑 Light" panose="020B0502040204020203" pitchFamily="34" charset="-122"/>
                <a:cs typeface="微软雅黑 Light" charset="0"/>
              </a:rPr>
              <a:t>第十一部分</a:t>
            </a:r>
            <a:endParaRPr lang="zh-CN" altLang="en-US" sz="2800" dirty="0">
              <a:solidFill>
                <a:srgbClr val="942124"/>
              </a:solidFill>
              <a:latin typeface="微软雅黑 Light" panose="020B0502040204020203" pitchFamily="34" charset="-122"/>
              <a:ea typeface="微软雅黑 Light" panose="020B0502040204020203" pitchFamily="34" charset="-122"/>
              <a:cs typeface="微软雅黑 Light" charset="0"/>
            </a:endParaRPr>
          </a:p>
        </p:txBody>
      </p:sp>
      <p:sp>
        <p:nvSpPr>
          <p:cNvPr id="37" name="任意多边形 221"/>
          <p:cNvSpPr/>
          <p:nvPr/>
        </p:nvSpPr>
        <p:spPr>
          <a:xfrm rot="2700000">
            <a:off x="3653069" y="2933988"/>
            <a:ext cx="141180" cy="141180"/>
          </a:xfrm>
          <a:custGeom>
            <a:avLst/>
            <a:gdLst>
              <a:gd name="connsiteX0" fmla="*/ 0 w 687172"/>
              <a:gd name="connsiteY0" fmla="*/ 1 h 687172"/>
              <a:gd name="connsiteX1" fmla="*/ 477930 w 687172"/>
              <a:gd name="connsiteY1" fmla="*/ 0 h 687172"/>
              <a:gd name="connsiteX2" fmla="*/ 687172 w 687172"/>
              <a:gd name="connsiteY2" fmla="*/ 209242 h 687172"/>
              <a:gd name="connsiteX3" fmla="*/ 687172 w 687172"/>
              <a:gd name="connsiteY3" fmla="*/ 687172 h 687172"/>
              <a:gd name="connsiteX4" fmla="*/ 574946 w 687172"/>
              <a:gd name="connsiteY4" fmla="*/ 687172 h 687172"/>
              <a:gd name="connsiteX5" fmla="*/ 574945 w 687172"/>
              <a:gd name="connsiteY5" fmla="*/ 238336 h 687172"/>
              <a:gd name="connsiteX6" fmla="*/ 448836 w 687172"/>
              <a:gd name="connsiteY6" fmla="*/ 112227 h 687172"/>
              <a:gd name="connsiteX7" fmla="*/ 0 w 687172"/>
              <a:gd name="connsiteY7" fmla="*/ 112227 h 687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7172" h="687172">
                <a:moveTo>
                  <a:pt x="0" y="1"/>
                </a:moveTo>
                <a:lnTo>
                  <a:pt x="477930" y="0"/>
                </a:lnTo>
                <a:cubicBezTo>
                  <a:pt x="593491" y="0"/>
                  <a:pt x="687172" y="93681"/>
                  <a:pt x="687172" y="209242"/>
                </a:cubicBezTo>
                <a:lnTo>
                  <a:pt x="687172" y="687172"/>
                </a:lnTo>
                <a:lnTo>
                  <a:pt x="574946" y="687172"/>
                </a:lnTo>
                <a:lnTo>
                  <a:pt x="574945" y="238336"/>
                </a:lnTo>
                <a:cubicBezTo>
                  <a:pt x="574946" y="168688"/>
                  <a:pt x="518485" y="112227"/>
                  <a:pt x="448836" y="112227"/>
                </a:cubicBezTo>
                <a:lnTo>
                  <a:pt x="0" y="112227"/>
                </a:lnTo>
                <a:close/>
              </a:path>
            </a:pathLst>
          </a:custGeom>
          <a:solidFill>
            <a:srgbClr val="942124"/>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800" b="0" i="0" u="none" strike="noStrike" kern="0" cap="none" spc="0" normalizeH="0" baseline="0" noProof="0">
              <a:ln>
                <a:noFill/>
              </a:ln>
              <a:solidFill>
                <a:srgbClr val="3BBC5D"/>
              </a:solidFill>
              <a:effectLst/>
              <a:uLnTx/>
              <a:uFillTx/>
              <a:latin typeface="微软雅黑 Light" panose="020B0502040204020203" pitchFamily="34" charset="-122"/>
              <a:ea typeface="微软雅黑 Light" panose="020B0502040204020203" pitchFamily="34" charset="-122"/>
              <a:cs typeface=""/>
            </a:endParaRPr>
          </a:p>
        </p:txBody>
      </p:sp>
      <p:sp>
        <p:nvSpPr>
          <p:cNvPr id="38" name="矩形 37"/>
          <p:cNvSpPr/>
          <p:nvPr/>
        </p:nvSpPr>
        <p:spPr bwMode="auto">
          <a:xfrm>
            <a:off x="4040141" y="2723524"/>
            <a:ext cx="7272808" cy="523220"/>
          </a:xfrm>
          <a:prstGeom prst="rect">
            <a:avLst/>
          </a:prstGeom>
        </p:spPr>
        <p:txBody>
          <a:bodyPr wrap="square">
            <a:spAutoFit/>
          </a:bodyPr>
          <a:lstStyle/>
          <a:p>
            <a:pPr fontAlgn="base">
              <a:spcBef>
                <a:spcPct val="0"/>
              </a:spcBef>
              <a:spcAft>
                <a:spcPct val="0"/>
              </a:spcAft>
            </a:pPr>
            <a:r>
              <a:rPr lang="en-US" altLang="zh-CN" sz="2800" dirty="0">
                <a:latin typeface="微软雅黑 Light" panose="020B0502040204020203" pitchFamily="34" charset="-122"/>
                <a:ea typeface="微软雅黑 Light" panose="020B0502040204020203" pitchFamily="34" charset="-122"/>
                <a:cs typeface="Microsoft YaHei" charset="0"/>
              </a:rPr>
              <a:t>Python</a:t>
            </a:r>
            <a:r>
              <a:rPr lang="zh-CN" altLang="en-US" sz="2800" dirty="0">
                <a:latin typeface="微软雅黑 Light" panose="020B0502040204020203" pitchFamily="34" charset="-122"/>
                <a:ea typeface="微软雅黑 Light" panose="020B0502040204020203" pitchFamily="34" charset="-122"/>
                <a:cs typeface="Microsoft YaHei" charset="0"/>
              </a:rPr>
              <a:t>中的类</a:t>
            </a:r>
          </a:p>
        </p:txBody>
      </p:sp>
      <p:sp>
        <p:nvSpPr>
          <p:cNvPr id="46" name="任意多边形 222"/>
          <p:cNvSpPr/>
          <p:nvPr/>
        </p:nvSpPr>
        <p:spPr>
          <a:xfrm rot="2700000">
            <a:off x="3624413" y="2882465"/>
            <a:ext cx="257928" cy="257928"/>
          </a:xfrm>
          <a:custGeom>
            <a:avLst/>
            <a:gdLst>
              <a:gd name="connsiteX0" fmla="*/ 238336 w 1255427"/>
              <a:gd name="connsiteY0" fmla="*/ 112227 h 1255427"/>
              <a:gd name="connsiteX1" fmla="*/ 112227 w 1255427"/>
              <a:gd name="connsiteY1" fmla="*/ 238336 h 1255427"/>
              <a:gd name="connsiteX2" fmla="*/ 112227 w 1255427"/>
              <a:gd name="connsiteY2" fmla="*/ 1017091 h 1255427"/>
              <a:gd name="connsiteX3" fmla="*/ 238336 w 1255427"/>
              <a:gd name="connsiteY3" fmla="*/ 1143200 h 1255427"/>
              <a:gd name="connsiteX4" fmla="*/ 1017091 w 1255427"/>
              <a:gd name="connsiteY4" fmla="*/ 1143200 h 1255427"/>
              <a:gd name="connsiteX5" fmla="*/ 1143200 w 1255427"/>
              <a:gd name="connsiteY5" fmla="*/ 1017091 h 1255427"/>
              <a:gd name="connsiteX6" fmla="*/ 1143200 w 1255427"/>
              <a:gd name="connsiteY6" fmla="*/ 238336 h 1255427"/>
              <a:gd name="connsiteX7" fmla="*/ 1017091 w 1255427"/>
              <a:gd name="connsiteY7" fmla="*/ 112227 h 1255427"/>
              <a:gd name="connsiteX8" fmla="*/ 209242 w 1255427"/>
              <a:gd name="connsiteY8" fmla="*/ 0 h 1255427"/>
              <a:gd name="connsiteX9" fmla="*/ 1046185 w 1255427"/>
              <a:gd name="connsiteY9" fmla="*/ 0 h 1255427"/>
              <a:gd name="connsiteX10" fmla="*/ 1255427 w 1255427"/>
              <a:gd name="connsiteY10" fmla="*/ 209242 h 1255427"/>
              <a:gd name="connsiteX11" fmla="*/ 1255427 w 1255427"/>
              <a:gd name="connsiteY11" fmla="*/ 1046185 h 1255427"/>
              <a:gd name="connsiteX12" fmla="*/ 1046185 w 1255427"/>
              <a:gd name="connsiteY12" fmla="*/ 1255427 h 1255427"/>
              <a:gd name="connsiteX13" fmla="*/ 209242 w 1255427"/>
              <a:gd name="connsiteY13" fmla="*/ 1255427 h 1255427"/>
              <a:gd name="connsiteX14" fmla="*/ 0 w 1255427"/>
              <a:gd name="connsiteY14" fmla="*/ 1046185 h 1255427"/>
              <a:gd name="connsiteX15" fmla="*/ 0 w 1255427"/>
              <a:gd name="connsiteY15" fmla="*/ 209242 h 1255427"/>
              <a:gd name="connsiteX16" fmla="*/ 209242 w 1255427"/>
              <a:gd name="connsiteY16" fmla="*/ 0 h 1255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55427" h="1255427">
                <a:moveTo>
                  <a:pt x="238336" y="112227"/>
                </a:moveTo>
                <a:cubicBezTo>
                  <a:pt x="168688" y="112227"/>
                  <a:pt x="112227" y="168688"/>
                  <a:pt x="112227" y="238336"/>
                </a:cubicBezTo>
                <a:lnTo>
                  <a:pt x="112227" y="1017091"/>
                </a:lnTo>
                <a:cubicBezTo>
                  <a:pt x="112227" y="1086739"/>
                  <a:pt x="168688" y="1143200"/>
                  <a:pt x="238336" y="1143200"/>
                </a:cubicBezTo>
                <a:lnTo>
                  <a:pt x="1017091" y="1143200"/>
                </a:lnTo>
                <a:cubicBezTo>
                  <a:pt x="1086739" y="1143200"/>
                  <a:pt x="1143200" y="1086739"/>
                  <a:pt x="1143200" y="1017091"/>
                </a:cubicBezTo>
                <a:lnTo>
                  <a:pt x="1143200" y="238336"/>
                </a:lnTo>
                <a:cubicBezTo>
                  <a:pt x="1143200" y="168688"/>
                  <a:pt x="1086739" y="112227"/>
                  <a:pt x="1017091" y="112227"/>
                </a:cubicBezTo>
                <a:close/>
                <a:moveTo>
                  <a:pt x="209242" y="0"/>
                </a:moveTo>
                <a:lnTo>
                  <a:pt x="1046185" y="0"/>
                </a:lnTo>
                <a:cubicBezTo>
                  <a:pt x="1161746" y="0"/>
                  <a:pt x="1255427" y="93681"/>
                  <a:pt x="1255427" y="209242"/>
                </a:cubicBezTo>
                <a:lnTo>
                  <a:pt x="1255427" y="1046185"/>
                </a:lnTo>
                <a:cubicBezTo>
                  <a:pt x="1255427" y="1161746"/>
                  <a:pt x="1161746" y="1255427"/>
                  <a:pt x="1046185" y="1255427"/>
                </a:cubicBezTo>
                <a:lnTo>
                  <a:pt x="209242" y="1255427"/>
                </a:lnTo>
                <a:cubicBezTo>
                  <a:pt x="93681" y="1255427"/>
                  <a:pt x="0" y="1161746"/>
                  <a:pt x="0" y="1046185"/>
                </a:cubicBezTo>
                <a:lnTo>
                  <a:pt x="0" y="209242"/>
                </a:lnTo>
                <a:cubicBezTo>
                  <a:pt x="0" y="93681"/>
                  <a:pt x="93681" y="0"/>
                  <a:pt x="209242" y="0"/>
                </a:cubicBezTo>
                <a:close/>
              </a:path>
            </a:pathLst>
          </a:custGeom>
          <a:solidFill>
            <a:srgbClr val="942124"/>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000" b="0" i="0" u="none" strike="noStrike" kern="0" cap="none" spc="0" normalizeH="0" baseline="0" noProof="0">
              <a:ln>
                <a:noFill/>
              </a:ln>
              <a:solidFill>
                <a:srgbClr val="3BBC5D"/>
              </a:solidFill>
              <a:effectLst/>
              <a:uLnTx/>
              <a:uFillTx/>
              <a:latin typeface="微软雅黑 Light" panose="020B0502040204020203" pitchFamily="34" charset="-122"/>
              <a:ea typeface="微软雅黑 Light" panose="020B0502040204020203" pitchFamily="34" charset="-122"/>
              <a:cs typeface=""/>
            </a:endParaRPr>
          </a:p>
        </p:txBody>
      </p:sp>
      <p:sp>
        <p:nvSpPr>
          <p:cNvPr id="26" name="矩形 217"/>
          <p:cNvSpPr>
            <a:spLocks noChangeArrowheads="1"/>
          </p:cNvSpPr>
          <p:nvPr/>
        </p:nvSpPr>
        <p:spPr bwMode="auto">
          <a:xfrm>
            <a:off x="1594725" y="4451718"/>
            <a:ext cx="1980027" cy="52321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1439" tIns="45719" rIns="91439" bIns="45719">
            <a:spAutoFit/>
          </a:bodyPr>
          <a:lstStyle/>
          <a:p>
            <a:pPr fontAlgn="base">
              <a:spcBef>
                <a:spcPct val="0"/>
              </a:spcBef>
              <a:spcAft>
                <a:spcPct val="0"/>
              </a:spcAft>
            </a:pPr>
            <a:r>
              <a:rPr lang="zh-CN" altLang="en-US" sz="2800" dirty="0" smtClean="0">
                <a:solidFill>
                  <a:srgbClr val="942124"/>
                </a:solidFill>
                <a:latin typeface="微软雅黑 Light" panose="020B0502040204020203" pitchFamily="34" charset="-122"/>
                <a:ea typeface="微软雅黑 Light" panose="020B0502040204020203" pitchFamily="34" charset="-122"/>
                <a:cs typeface="微软雅黑 Light" charset="0"/>
              </a:rPr>
              <a:t>第十五部分</a:t>
            </a:r>
            <a:endParaRPr lang="zh-CN" altLang="en-US" sz="2800" dirty="0">
              <a:solidFill>
                <a:srgbClr val="942124"/>
              </a:solidFill>
              <a:latin typeface="微软雅黑 Light" panose="020B0502040204020203" pitchFamily="34" charset="-122"/>
              <a:ea typeface="微软雅黑 Light" panose="020B0502040204020203" pitchFamily="34" charset="-122"/>
              <a:cs typeface="微软雅黑 Light" charset="0"/>
            </a:endParaRPr>
          </a:p>
        </p:txBody>
      </p:sp>
      <p:sp>
        <p:nvSpPr>
          <p:cNvPr id="27" name="任意多边形 221"/>
          <p:cNvSpPr/>
          <p:nvPr/>
        </p:nvSpPr>
        <p:spPr>
          <a:xfrm rot="2700000">
            <a:off x="3653069" y="5190126"/>
            <a:ext cx="141180" cy="141180"/>
          </a:xfrm>
          <a:custGeom>
            <a:avLst/>
            <a:gdLst>
              <a:gd name="connsiteX0" fmla="*/ 0 w 687172"/>
              <a:gd name="connsiteY0" fmla="*/ 1 h 687172"/>
              <a:gd name="connsiteX1" fmla="*/ 477930 w 687172"/>
              <a:gd name="connsiteY1" fmla="*/ 0 h 687172"/>
              <a:gd name="connsiteX2" fmla="*/ 687172 w 687172"/>
              <a:gd name="connsiteY2" fmla="*/ 209242 h 687172"/>
              <a:gd name="connsiteX3" fmla="*/ 687172 w 687172"/>
              <a:gd name="connsiteY3" fmla="*/ 687172 h 687172"/>
              <a:gd name="connsiteX4" fmla="*/ 574946 w 687172"/>
              <a:gd name="connsiteY4" fmla="*/ 687172 h 687172"/>
              <a:gd name="connsiteX5" fmla="*/ 574945 w 687172"/>
              <a:gd name="connsiteY5" fmla="*/ 238336 h 687172"/>
              <a:gd name="connsiteX6" fmla="*/ 448836 w 687172"/>
              <a:gd name="connsiteY6" fmla="*/ 112227 h 687172"/>
              <a:gd name="connsiteX7" fmla="*/ 0 w 687172"/>
              <a:gd name="connsiteY7" fmla="*/ 112227 h 687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7172" h="687172">
                <a:moveTo>
                  <a:pt x="0" y="1"/>
                </a:moveTo>
                <a:lnTo>
                  <a:pt x="477930" y="0"/>
                </a:lnTo>
                <a:cubicBezTo>
                  <a:pt x="593491" y="0"/>
                  <a:pt x="687172" y="93681"/>
                  <a:pt x="687172" y="209242"/>
                </a:cubicBezTo>
                <a:lnTo>
                  <a:pt x="687172" y="687172"/>
                </a:lnTo>
                <a:lnTo>
                  <a:pt x="574946" y="687172"/>
                </a:lnTo>
                <a:lnTo>
                  <a:pt x="574945" y="238336"/>
                </a:lnTo>
                <a:cubicBezTo>
                  <a:pt x="574946" y="168688"/>
                  <a:pt x="518485" y="112227"/>
                  <a:pt x="448836" y="112227"/>
                </a:cubicBezTo>
                <a:lnTo>
                  <a:pt x="0" y="112227"/>
                </a:lnTo>
                <a:close/>
              </a:path>
            </a:pathLst>
          </a:custGeom>
          <a:solidFill>
            <a:srgbClr val="942124"/>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800" b="0" i="0" u="none" strike="noStrike" kern="0" cap="none" spc="0" normalizeH="0" baseline="0" noProof="0">
              <a:ln>
                <a:noFill/>
              </a:ln>
              <a:solidFill>
                <a:srgbClr val="3BBC5D"/>
              </a:solidFill>
              <a:effectLst/>
              <a:uLnTx/>
              <a:uFillTx/>
              <a:latin typeface="微软雅黑 Light" panose="020B0502040204020203" pitchFamily="34" charset="-122"/>
              <a:ea typeface="微软雅黑 Light" panose="020B0502040204020203" pitchFamily="34" charset="-122"/>
              <a:cs typeface=""/>
            </a:endParaRPr>
          </a:p>
        </p:txBody>
      </p:sp>
      <p:sp>
        <p:nvSpPr>
          <p:cNvPr id="28" name="矩形 27"/>
          <p:cNvSpPr/>
          <p:nvPr/>
        </p:nvSpPr>
        <p:spPr bwMode="auto">
          <a:xfrm>
            <a:off x="4040141" y="4432640"/>
            <a:ext cx="7272808" cy="523220"/>
          </a:xfrm>
          <a:prstGeom prst="rect">
            <a:avLst/>
          </a:prstGeom>
        </p:spPr>
        <p:txBody>
          <a:bodyPr wrap="square">
            <a:spAutoFit/>
          </a:bodyPr>
          <a:lstStyle/>
          <a:p>
            <a:pPr fontAlgn="base">
              <a:spcBef>
                <a:spcPct val="0"/>
              </a:spcBef>
              <a:spcAft>
                <a:spcPct val="0"/>
              </a:spcAft>
            </a:pPr>
            <a:r>
              <a:rPr lang="en-US" altLang="zh-CN" sz="2800" dirty="0">
                <a:latin typeface="微软雅黑 Light" panose="020B0502040204020203" pitchFamily="34" charset="-122"/>
                <a:ea typeface="微软雅黑 Light" panose="020B0502040204020203" pitchFamily="34" charset="-122"/>
                <a:cs typeface="Microsoft YaHei" charset="0"/>
              </a:rPr>
              <a:t>Numpy</a:t>
            </a:r>
            <a:r>
              <a:rPr lang="zh-CN" altLang="en-US" sz="2800" dirty="0">
                <a:latin typeface="微软雅黑 Light" panose="020B0502040204020203" pitchFamily="34" charset="-122"/>
                <a:ea typeface="微软雅黑 Light" panose="020B0502040204020203" pitchFamily="34" charset="-122"/>
                <a:cs typeface="Microsoft YaHei" charset="0"/>
              </a:rPr>
              <a:t>基础知识</a:t>
            </a:r>
          </a:p>
        </p:txBody>
      </p:sp>
      <p:sp>
        <p:nvSpPr>
          <p:cNvPr id="29" name="任意多边形 222"/>
          <p:cNvSpPr/>
          <p:nvPr/>
        </p:nvSpPr>
        <p:spPr>
          <a:xfrm rot="2700000">
            <a:off x="3624413" y="5138603"/>
            <a:ext cx="257928" cy="257928"/>
          </a:xfrm>
          <a:custGeom>
            <a:avLst/>
            <a:gdLst>
              <a:gd name="connsiteX0" fmla="*/ 238336 w 1255427"/>
              <a:gd name="connsiteY0" fmla="*/ 112227 h 1255427"/>
              <a:gd name="connsiteX1" fmla="*/ 112227 w 1255427"/>
              <a:gd name="connsiteY1" fmla="*/ 238336 h 1255427"/>
              <a:gd name="connsiteX2" fmla="*/ 112227 w 1255427"/>
              <a:gd name="connsiteY2" fmla="*/ 1017091 h 1255427"/>
              <a:gd name="connsiteX3" fmla="*/ 238336 w 1255427"/>
              <a:gd name="connsiteY3" fmla="*/ 1143200 h 1255427"/>
              <a:gd name="connsiteX4" fmla="*/ 1017091 w 1255427"/>
              <a:gd name="connsiteY4" fmla="*/ 1143200 h 1255427"/>
              <a:gd name="connsiteX5" fmla="*/ 1143200 w 1255427"/>
              <a:gd name="connsiteY5" fmla="*/ 1017091 h 1255427"/>
              <a:gd name="connsiteX6" fmla="*/ 1143200 w 1255427"/>
              <a:gd name="connsiteY6" fmla="*/ 238336 h 1255427"/>
              <a:gd name="connsiteX7" fmla="*/ 1017091 w 1255427"/>
              <a:gd name="connsiteY7" fmla="*/ 112227 h 1255427"/>
              <a:gd name="connsiteX8" fmla="*/ 209242 w 1255427"/>
              <a:gd name="connsiteY8" fmla="*/ 0 h 1255427"/>
              <a:gd name="connsiteX9" fmla="*/ 1046185 w 1255427"/>
              <a:gd name="connsiteY9" fmla="*/ 0 h 1255427"/>
              <a:gd name="connsiteX10" fmla="*/ 1255427 w 1255427"/>
              <a:gd name="connsiteY10" fmla="*/ 209242 h 1255427"/>
              <a:gd name="connsiteX11" fmla="*/ 1255427 w 1255427"/>
              <a:gd name="connsiteY11" fmla="*/ 1046185 h 1255427"/>
              <a:gd name="connsiteX12" fmla="*/ 1046185 w 1255427"/>
              <a:gd name="connsiteY12" fmla="*/ 1255427 h 1255427"/>
              <a:gd name="connsiteX13" fmla="*/ 209242 w 1255427"/>
              <a:gd name="connsiteY13" fmla="*/ 1255427 h 1255427"/>
              <a:gd name="connsiteX14" fmla="*/ 0 w 1255427"/>
              <a:gd name="connsiteY14" fmla="*/ 1046185 h 1255427"/>
              <a:gd name="connsiteX15" fmla="*/ 0 w 1255427"/>
              <a:gd name="connsiteY15" fmla="*/ 209242 h 1255427"/>
              <a:gd name="connsiteX16" fmla="*/ 209242 w 1255427"/>
              <a:gd name="connsiteY16" fmla="*/ 0 h 1255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55427" h="1255427">
                <a:moveTo>
                  <a:pt x="238336" y="112227"/>
                </a:moveTo>
                <a:cubicBezTo>
                  <a:pt x="168688" y="112227"/>
                  <a:pt x="112227" y="168688"/>
                  <a:pt x="112227" y="238336"/>
                </a:cubicBezTo>
                <a:lnTo>
                  <a:pt x="112227" y="1017091"/>
                </a:lnTo>
                <a:cubicBezTo>
                  <a:pt x="112227" y="1086739"/>
                  <a:pt x="168688" y="1143200"/>
                  <a:pt x="238336" y="1143200"/>
                </a:cubicBezTo>
                <a:lnTo>
                  <a:pt x="1017091" y="1143200"/>
                </a:lnTo>
                <a:cubicBezTo>
                  <a:pt x="1086739" y="1143200"/>
                  <a:pt x="1143200" y="1086739"/>
                  <a:pt x="1143200" y="1017091"/>
                </a:cubicBezTo>
                <a:lnTo>
                  <a:pt x="1143200" y="238336"/>
                </a:lnTo>
                <a:cubicBezTo>
                  <a:pt x="1143200" y="168688"/>
                  <a:pt x="1086739" y="112227"/>
                  <a:pt x="1017091" y="112227"/>
                </a:cubicBezTo>
                <a:close/>
                <a:moveTo>
                  <a:pt x="209242" y="0"/>
                </a:moveTo>
                <a:lnTo>
                  <a:pt x="1046185" y="0"/>
                </a:lnTo>
                <a:cubicBezTo>
                  <a:pt x="1161746" y="0"/>
                  <a:pt x="1255427" y="93681"/>
                  <a:pt x="1255427" y="209242"/>
                </a:cubicBezTo>
                <a:lnTo>
                  <a:pt x="1255427" y="1046185"/>
                </a:lnTo>
                <a:cubicBezTo>
                  <a:pt x="1255427" y="1161746"/>
                  <a:pt x="1161746" y="1255427"/>
                  <a:pt x="1046185" y="1255427"/>
                </a:cubicBezTo>
                <a:lnTo>
                  <a:pt x="209242" y="1255427"/>
                </a:lnTo>
                <a:cubicBezTo>
                  <a:pt x="93681" y="1255427"/>
                  <a:pt x="0" y="1161746"/>
                  <a:pt x="0" y="1046185"/>
                </a:cubicBezTo>
                <a:lnTo>
                  <a:pt x="0" y="209242"/>
                </a:lnTo>
                <a:cubicBezTo>
                  <a:pt x="0" y="93681"/>
                  <a:pt x="93681" y="0"/>
                  <a:pt x="209242" y="0"/>
                </a:cubicBezTo>
                <a:close/>
              </a:path>
            </a:pathLst>
          </a:custGeom>
          <a:solidFill>
            <a:srgbClr val="942124"/>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000" b="0" i="0" u="none" strike="noStrike" kern="0" cap="none" spc="0" normalizeH="0" baseline="0" noProof="0">
              <a:ln>
                <a:noFill/>
              </a:ln>
              <a:solidFill>
                <a:srgbClr val="3BBC5D"/>
              </a:solidFill>
              <a:effectLst/>
              <a:uLnTx/>
              <a:uFillTx/>
              <a:latin typeface="微软雅黑 Light" panose="020B0502040204020203" pitchFamily="34" charset="-122"/>
              <a:ea typeface="微软雅黑 Light" panose="020B0502040204020203" pitchFamily="34" charset="-122"/>
              <a:cs typeface=""/>
            </a:endParaRPr>
          </a:p>
        </p:txBody>
      </p:sp>
      <p:sp>
        <p:nvSpPr>
          <p:cNvPr id="31" name="矩形 217"/>
          <p:cNvSpPr>
            <a:spLocks noChangeArrowheads="1"/>
          </p:cNvSpPr>
          <p:nvPr/>
        </p:nvSpPr>
        <p:spPr bwMode="auto">
          <a:xfrm>
            <a:off x="1594725" y="4994014"/>
            <a:ext cx="1980027" cy="52321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1439" tIns="45719" rIns="91439" bIns="45719">
            <a:spAutoFit/>
          </a:bodyPr>
          <a:lstStyle/>
          <a:p>
            <a:pPr fontAlgn="base">
              <a:spcBef>
                <a:spcPct val="0"/>
              </a:spcBef>
              <a:spcAft>
                <a:spcPct val="0"/>
              </a:spcAft>
            </a:pPr>
            <a:r>
              <a:rPr lang="zh-CN" altLang="en-US" sz="2800" dirty="0" smtClean="0">
                <a:solidFill>
                  <a:srgbClr val="942124"/>
                </a:solidFill>
                <a:latin typeface="微软雅黑 Light" panose="020B0502040204020203" pitchFamily="34" charset="-122"/>
                <a:ea typeface="微软雅黑 Light" panose="020B0502040204020203" pitchFamily="34" charset="-122"/>
                <a:cs typeface="微软雅黑 Light" charset="0"/>
              </a:rPr>
              <a:t>第十六部分</a:t>
            </a:r>
            <a:endParaRPr lang="zh-CN" altLang="en-US" sz="2800" dirty="0">
              <a:solidFill>
                <a:srgbClr val="942124"/>
              </a:solidFill>
              <a:latin typeface="微软雅黑 Light" panose="020B0502040204020203" pitchFamily="34" charset="-122"/>
              <a:ea typeface="微软雅黑 Light" panose="020B0502040204020203" pitchFamily="34" charset="-122"/>
              <a:cs typeface="微软雅黑 Light" charset="0"/>
            </a:endParaRPr>
          </a:p>
        </p:txBody>
      </p:sp>
      <p:sp>
        <p:nvSpPr>
          <p:cNvPr id="39" name="矩形 38"/>
          <p:cNvSpPr/>
          <p:nvPr/>
        </p:nvSpPr>
        <p:spPr bwMode="auto">
          <a:xfrm>
            <a:off x="4040141" y="4974936"/>
            <a:ext cx="7272808" cy="523220"/>
          </a:xfrm>
          <a:prstGeom prst="rect">
            <a:avLst/>
          </a:prstGeom>
        </p:spPr>
        <p:txBody>
          <a:bodyPr wrap="square">
            <a:spAutoFit/>
          </a:bodyPr>
          <a:lstStyle/>
          <a:p>
            <a:pPr fontAlgn="base">
              <a:spcBef>
                <a:spcPct val="0"/>
              </a:spcBef>
              <a:spcAft>
                <a:spcPct val="0"/>
              </a:spcAft>
            </a:pPr>
            <a:r>
              <a:rPr lang="en-US" altLang="zh-CN" sz="2800" dirty="0" smtClean="0">
                <a:latin typeface="微软雅黑 Light" panose="020B0502040204020203" pitchFamily="34" charset="-122"/>
                <a:ea typeface="微软雅黑 Light" panose="020B0502040204020203" pitchFamily="34" charset="-122"/>
                <a:cs typeface="Microsoft YaHei" charset="0"/>
              </a:rPr>
              <a:t>Pandas</a:t>
            </a:r>
            <a:r>
              <a:rPr lang="zh-CN" altLang="en-US" sz="2800" dirty="0" smtClean="0">
                <a:latin typeface="微软雅黑 Light" panose="020B0502040204020203" pitchFamily="34" charset="-122"/>
                <a:ea typeface="微软雅黑 Light" panose="020B0502040204020203" pitchFamily="34" charset="-122"/>
                <a:cs typeface="Microsoft YaHei" charset="0"/>
              </a:rPr>
              <a:t>数据</a:t>
            </a:r>
            <a:r>
              <a:rPr lang="zh-CN" altLang="en-US" sz="2800" dirty="0">
                <a:latin typeface="微软雅黑 Light" panose="020B0502040204020203" pitchFamily="34" charset="-122"/>
                <a:ea typeface="微软雅黑 Light" panose="020B0502040204020203" pitchFamily="34" charset="-122"/>
                <a:cs typeface="Microsoft YaHei" charset="0"/>
              </a:rPr>
              <a:t>分析</a:t>
            </a:r>
          </a:p>
        </p:txBody>
      </p:sp>
      <p:sp>
        <p:nvSpPr>
          <p:cNvPr id="40" name="任意多边形 222"/>
          <p:cNvSpPr/>
          <p:nvPr/>
        </p:nvSpPr>
        <p:spPr>
          <a:xfrm rot="2700000">
            <a:off x="3624413" y="4562539"/>
            <a:ext cx="257928" cy="257928"/>
          </a:xfrm>
          <a:custGeom>
            <a:avLst/>
            <a:gdLst>
              <a:gd name="connsiteX0" fmla="*/ 238336 w 1255427"/>
              <a:gd name="connsiteY0" fmla="*/ 112227 h 1255427"/>
              <a:gd name="connsiteX1" fmla="*/ 112227 w 1255427"/>
              <a:gd name="connsiteY1" fmla="*/ 238336 h 1255427"/>
              <a:gd name="connsiteX2" fmla="*/ 112227 w 1255427"/>
              <a:gd name="connsiteY2" fmla="*/ 1017091 h 1255427"/>
              <a:gd name="connsiteX3" fmla="*/ 238336 w 1255427"/>
              <a:gd name="connsiteY3" fmla="*/ 1143200 h 1255427"/>
              <a:gd name="connsiteX4" fmla="*/ 1017091 w 1255427"/>
              <a:gd name="connsiteY4" fmla="*/ 1143200 h 1255427"/>
              <a:gd name="connsiteX5" fmla="*/ 1143200 w 1255427"/>
              <a:gd name="connsiteY5" fmla="*/ 1017091 h 1255427"/>
              <a:gd name="connsiteX6" fmla="*/ 1143200 w 1255427"/>
              <a:gd name="connsiteY6" fmla="*/ 238336 h 1255427"/>
              <a:gd name="connsiteX7" fmla="*/ 1017091 w 1255427"/>
              <a:gd name="connsiteY7" fmla="*/ 112227 h 1255427"/>
              <a:gd name="connsiteX8" fmla="*/ 209242 w 1255427"/>
              <a:gd name="connsiteY8" fmla="*/ 0 h 1255427"/>
              <a:gd name="connsiteX9" fmla="*/ 1046185 w 1255427"/>
              <a:gd name="connsiteY9" fmla="*/ 0 h 1255427"/>
              <a:gd name="connsiteX10" fmla="*/ 1255427 w 1255427"/>
              <a:gd name="connsiteY10" fmla="*/ 209242 h 1255427"/>
              <a:gd name="connsiteX11" fmla="*/ 1255427 w 1255427"/>
              <a:gd name="connsiteY11" fmla="*/ 1046185 h 1255427"/>
              <a:gd name="connsiteX12" fmla="*/ 1046185 w 1255427"/>
              <a:gd name="connsiteY12" fmla="*/ 1255427 h 1255427"/>
              <a:gd name="connsiteX13" fmla="*/ 209242 w 1255427"/>
              <a:gd name="connsiteY13" fmla="*/ 1255427 h 1255427"/>
              <a:gd name="connsiteX14" fmla="*/ 0 w 1255427"/>
              <a:gd name="connsiteY14" fmla="*/ 1046185 h 1255427"/>
              <a:gd name="connsiteX15" fmla="*/ 0 w 1255427"/>
              <a:gd name="connsiteY15" fmla="*/ 209242 h 1255427"/>
              <a:gd name="connsiteX16" fmla="*/ 209242 w 1255427"/>
              <a:gd name="connsiteY16" fmla="*/ 0 h 1255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55427" h="1255427">
                <a:moveTo>
                  <a:pt x="238336" y="112227"/>
                </a:moveTo>
                <a:cubicBezTo>
                  <a:pt x="168688" y="112227"/>
                  <a:pt x="112227" y="168688"/>
                  <a:pt x="112227" y="238336"/>
                </a:cubicBezTo>
                <a:lnTo>
                  <a:pt x="112227" y="1017091"/>
                </a:lnTo>
                <a:cubicBezTo>
                  <a:pt x="112227" y="1086739"/>
                  <a:pt x="168688" y="1143200"/>
                  <a:pt x="238336" y="1143200"/>
                </a:cubicBezTo>
                <a:lnTo>
                  <a:pt x="1017091" y="1143200"/>
                </a:lnTo>
                <a:cubicBezTo>
                  <a:pt x="1086739" y="1143200"/>
                  <a:pt x="1143200" y="1086739"/>
                  <a:pt x="1143200" y="1017091"/>
                </a:cubicBezTo>
                <a:lnTo>
                  <a:pt x="1143200" y="238336"/>
                </a:lnTo>
                <a:cubicBezTo>
                  <a:pt x="1143200" y="168688"/>
                  <a:pt x="1086739" y="112227"/>
                  <a:pt x="1017091" y="112227"/>
                </a:cubicBezTo>
                <a:close/>
                <a:moveTo>
                  <a:pt x="209242" y="0"/>
                </a:moveTo>
                <a:lnTo>
                  <a:pt x="1046185" y="0"/>
                </a:lnTo>
                <a:cubicBezTo>
                  <a:pt x="1161746" y="0"/>
                  <a:pt x="1255427" y="93681"/>
                  <a:pt x="1255427" y="209242"/>
                </a:cubicBezTo>
                <a:lnTo>
                  <a:pt x="1255427" y="1046185"/>
                </a:lnTo>
                <a:cubicBezTo>
                  <a:pt x="1255427" y="1161746"/>
                  <a:pt x="1161746" y="1255427"/>
                  <a:pt x="1046185" y="1255427"/>
                </a:cubicBezTo>
                <a:lnTo>
                  <a:pt x="209242" y="1255427"/>
                </a:lnTo>
                <a:cubicBezTo>
                  <a:pt x="93681" y="1255427"/>
                  <a:pt x="0" y="1161746"/>
                  <a:pt x="0" y="1046185"/>
                </a:cubicBezTo>
                <a:lnTo>
                  <a:pt x="0" y="209242"/>
                </a:lnTo>
                <a:cubicBezTo>
                  <a:pt x="0" y="93681"/>
                  <a:pt x="93681" y="0"/>
                  <a:pt x="209242" y="0"/>
                </a:cubicBezTo>
                <a:close/>
              </a:path>
            </a:pathLst>
          </a:custGeom>
          <a:solidFill>
            <a:srgbClr val="942124"/>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000" b="0" i="0" u="none" strike="noStrike" kern="0" cap="none" spc="0" normalizeH="0" baseline="0" noProof="0">
              <a:ln>
                <a:noFill/>
              </a:ln>
              <a:solidFill>
                <a:srgbClr val="3BBC5D"/>
              </a:solidFill>
              <a:effectLst/>
              <a:uLnTx/>
              <a:uFillTx/>
              <a:latin typeface="微软雅黑 Light" panose="020B0502040204020203" pitchFamily="34" charset="-122"/>
              <a:ea typeface="微软雅黑 Light" panose="020B0502040204020203" pitchFamily="34" charset="-122"/>
              <a:cs typeface=""/>
            </a:endParaRPr>
          </a:p>
        </p:txBody>
      </p:sp>
      <p:sp>
        <p:nvSpPr>
          <p:cNvPr id="41" name="任意多边形 221"/>
          <p:cNvSpPr/>
          <p:nvPr/>
        </p:nvSpPr>
        <p:spPr>
          <a:xfrm rot="2700000">
            <a:off x="3676968" y="4610368"/>
            <a:ext cx="141180" cy="141180"/>
          </a:xfrm>
          <a:custGeom>
            <a:avLst/>
            <a:gdLst>
              <a:gd name="connsiteX0" fmla="*/ 0 w 687172"/>
              <a:gd name="connsiteY0" fmla="*/ 1 h 687172"/>
              <a:gd name="connsiteX1" fmla="*/ 477930 w 687172"/>
              <a:gd name="connsiteY1" fmla="*/ 0 h 687172"/>
              <a:gd name="connsiteX2" fmla="*/ 687172 w 687172"/>
              <a:gd name="connsiteY2" fmla="*/ 209242 h 687172"/>
              <a:gd name="connsiteX3" fmla="*/ 687172 w 687172"/>
              <a:gd name="connsiteY3" fmla="*/ 687172 h 687172"/>
              <a:gd name="connsiteX4" fmla="*/ 574946 w 687172"/>
              <a:gd name="connsiteY4" fmla="*/ 687172 h 687172"/>
              <a:gd name="connsiteX5" fmla="*/ 574945 w 687172"/>
              <a:gd name="connsiteY5" fmla="*/ 238336 h 687172"/>
              <a:gd name="connsiteX6" fmla="*/ 448836 w 687172"/>
              <a:gd name="connsiteY6" fmla="*/ 112227 h 687172"/>
              <a:gd name="connsiteX7" fmla="*/ 0 w 687172"/>
              <a:gd name="connsiteY7" fmla="*/ 112227 h 687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7172" h="687172">
                <a:moveTo>
                  <a:pt x="0" y="1"/>
                </a:moveTo>
                <a:lnTo>
                  <a:pt x="477930" y="0"/>
                </a:lnTo>
                <a:cubicBezTo>
                  <a:pt x="593491" y="0"/>
                  <a:pt x="687172" y="93681"/>
                  <a:pt x="687172" y="209242"/>
                </a:cubicBezTo>
                <a:lnTo>
                  <a:pt x="687172" y="687172"/>
                </a:lnTo>
                <a:lnTo>
                  <a:pt x="574946" y="687172"/>
                </a:lnTo>
                <a:lnTo>
                  <a:pt x="574945" y="238336"/>
                </a:lnTo>
                <a:cubicBezTo>
                  <a:pt x="574946" y="168688"/>
                  <a:pt x="518485" y="112227"/>
                  <a:pt x="448836" y="112227"/>
                </a:cubicBezTo>
                <a:lnTo>
                  <a:pt x="0" y="112227"/>
                </a:lnTo>
                <a:close/>
              </a:path>
            </a:pathLst>
          </a:custGeom>
          <a:solidFill>
            <a:srgbClr val="942124"/>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800" b="0" i="0" u="none" strike="noStrike" kern="0" cap="none" spc="0" normalizeH="0" baseline="0" noProof="0">
              <a:ln>
                <a:noFill/>
              </a:ln>
              <a:solidFill>
                <a:srgbClr val="3BBC5D"/>
              </a:solidFill>
              <a:effectLst/>
              <a:uLnTx/>
              <a:uFillTx/>
              <a:latin typeface="微软雅黑 Light" panose="020B0502040204020203" pitchFamily="34" charset="-122"/>
              <a:ea typeface="微软雅黑 Light" panose="020B0502040204020203" pitchFamily="34" charset="-122"/>
              <a:cs typeface=""/>
            </a:endParaRPr>
          </a:p>
        </p:txBody>
      </p:sp>
      <p:sp>
        <p:nvSpPr>
          <p:cNvPr id="56" name="任意多边形 221"/>
          <p:cNvSpPr/>
          <p:nvPr/>
        </p:nvSpPr>
        <p:spPr>
          <a:xfrm rot="2700000">
            <a:off x="3617840" y="3500174"/>
            <a:ext cx="141180" cy="141180"/>
          </a:xfrm>
          <a:custGeom>
            <a:avLst/>
            <a:gdLst>
              <a:gd name="connsiteX0" fmla="*/ 0 w 687172"/>
              <a:gd name="connsiteY0" fmla="*/ 1 h 687172"/>
              <a:gd name="connsiteX1" fmla="*/ 477930 w 687172"/>
              <a:gd name="connsiteY1" fmla="*/ 0 h 687172"/>
              <a:gd name="connsiteX2" fmla="*/ 687172 w 687172"/>
              <a:gd name="connsiteY2" fmla="*/ 209242 h 687172"/>
              <a:gd name="connsiteX3" fmla="*/ 687172 w 687172"/>
              <a:gd name="connsiteY3" fmla="*/ 687172 h 687172"/>
              <a:gd name="connsiteX4" fmla="*/ 574946 w 687172"/>
              <a:gd name="connsiteY4" fmla="*/ 687172 h 687172"/>
              <a:gd name="connsiteX5" fmla="*/ 574945 w 687172"/>
              <a:gd name="connsiteY5" fmla="*/ 238336 h 687172"/>
              <a:gd name="connsiteX6" fmla="*/ 448836 w 687172"/>
              <a:gd name="connsiteY6" fmla="*/ 112227 h 687172"/>
              <a:gd name="connsiteX7" fmla="*/ 0 w 687172"/>
              <a:gd name="connsiteY7" fmla="*/ 112227 h 687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7172" h="687172">
                <a:moveTo>
                  <a:pt x="0" y="1"/>
                </a:moveTo>
                <a:lnTo>
                  <a:pt x="477930" y="0"/>
                </a:lnTo>
                <a:cubicBezTo>
                  <a:pt x="593491" y="0"/>
                  <a:pt x="687172" y="93681"/>
                  <a:pt x="687172" y="209242"/>
                </a:cubicBezTo>
                <a:lnTo>
                  <a:pt x="687172" y="687172"/>
                </a:lnTo>
                <a:lnTo>
                  <a:pt x="574946" y="687172"/>
                </a:lnTo>
                <a:lnTo>
                  <a:pt x="574945" y="238336"/>
                </a:lnTo>
                <a:cubicBezTo>
                  <a:pt x="574946" y="168688"/>
                  <a:pt x="518485" y="112227"/>
                  <a:pt x="448836" y="112227"/>
                </a:cubicBezTo>
                <a:lnTo>
                  <a:pt x="0" y="112227"/>
                </a:lnTo>
                <a:close/>
              </a:path>
            </a:pathLst>
          </a:custGeom>
          <a:solidFill>
            <a:srgbClr val="942124"/>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800" b="0" i="0" u="none" strike="noStrike" kern="0" cap="none" spc="0" normalizeH="0" baseline="0" noProof="0">
              <a:ln>
                <a:noFill/>
              </a:ln>
              <a:solidFill>
                <a:srgbClr val="3BBC5D"/>
              </a:solidFill>
              <a:effectLst/>
              <a:uLnTx/>
              <a:uFillTx/>
              <a:latin typeface="微软雅黑 Light" panose="020B0502040204020203" pitchFamily="34" charset="-122"/>
              <a:ea typeface="微软雅黑 Light" panose="020B0502040204020203" pitchFamily="34" charset="-122"/>
              <a:cs typeface=""/>
            </a:endParaRPr>
          </a:p>
        </p:txBody>
      </p:sp>
      <p:sp>
        <p:nvSpPr>
          <p:cNvPr id="57" name="任意多边形 222"/>
          <p:cNvSpPr/>
          <p:nvPr/>
        </p:nvSpPr>
        <p:spPr>
          <a:xfrm rot="2700000">
            <a:off x="3589184" y="3448651"/>
            <a:ext cx="257928" cy="257928"/>
          </a:xfrm>
          <a:custGeom>
            <a:avLst/>
            <a:gdLst>
              <a:gd name="connsiteX0" fmla="*/ 238336 w 1255427"/>
              <a:gd name="connsiteY0" fmla="*/ 112227 h 1255427"/>
              <a:gd name="connsiteX1" fmla="*/ 112227 w 1255427"/>
              <a:gd name="connsiteY1" fmla="*/ 238336 h 1255427"/>
              <a:gd name="connsiteX2" fmla="*/ 112227 w 1255427"/>
              <a:gd name="connsiteY2" fmla="*/ 1017091 h 1255427"/>
              <a:gd name="connsiteX3" fmla="*/ 238336 w 1255427"/>
              <a:gd name="connsiteY3" fmla="*/ 1143200 h 1255427"/>
              <a:gd name="connsiteX4" fmla="*/ 1017091 w 1255427"/>
              <a:gd name="connsiteY4" fmla="*/ 1143200 h 1255427"/>
              <a:gd name="connsiteX5" fmla="*/ 1143200 w 1255427"/>
              <a:gd name="connsiteY5" fmla="*/ 1017091 h 1255427"/>
              <a:gd name="connsiteX6" fmla="*/ 1143200 w 1255427"/>
              <a:gd name="connsiteY6" fmla="*/ 238336 h 1255427"/>
              <a:gd name="connsiteX7" fmla="*/ 1017091 w 1255427"/>
              <a:gd name="connsiteY7" fmla="*/ 112227 h 1255427"/>
              <a:gd name="connsiteX8" fmla="*/ 209242 w 1255427"/>
              <a:gd name="connsiteY8" fmla="*/ 0 h 1255427"/>
              <a:gd name="connsiteX9" fmla="*/ 1046185 w 1255427"/>
              <a:gd name="connsiteY9" fmla="*/ 0 h 1255427"/>
              <a:gd name="connsiteX10" fmla="*/ 1255427 w 1255427"/>
              <a:gd name="connsiteY10" fmla="*/ 209242 h 1255427"/>
              <a:gd name="connsiteX11" fmla="*/ 1255427 w 1255427"/>
              <a:gd name="connsiteY11" fmla="*/ 1046185 h 1255427"/>
              <a:gd name="connsiteX12" fmla="*/ 1046185 w 1255427"/>
              <a:gd name="connsiteY12" fmla="*/ 1255427 h 1255427"/>
              <a:gd name="connsiteX13" fmla="*/ 209242 w 1255427"/>
              <a:gd name="connsiteY13" fmla="*/ 1255427 h 1255427"/>
              <a:gd name="connsiteX14" fmla="*/ 0 w 1255427"/>
              <a:gd name="connsiteY14" fmla="*/ 1046185 h 1255427"/>
              <a:gd name="connsiteX15" fmla="*/ 0 w 1255427"/>
              <a:gd name="connsiteY15" fmla="*/ 209242 h 1255427"/>
              <a:gd name="connsiteX16" fmla="*/ 209242 w 1255427"/>
              <a:gd name="connsiteY16" fmla="*/ 0 h 1255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55427" h="1255427">
                <a:moveTo>
                  <a:pt x="238336" y="112227"/>
                </a:moveTo>
                <a:cubicBezTo>
                  <a:pt x="168688" y="112227"/>
                  <a:pt x="112227" y="168688"/>
                  <a:pt x="112227" y="238336"/>
                </a:cubicBezTo>
                <a:lnTo>
                  <a:pt x="112227" y="1017091"/>
                </a:lnTo>
                <a:cubicBezTo>
                  <a:pt x="112227" y="1086739"/>
                  <a:pt x="168688" y="1143200"/>
                  <a:pt x="238336" y="1143200"/>
                </a:cubicBezTo>
                <a:lnTo>
                  <a:pt x="1017091" y="1143200"/>
                </a:lnTo>
                <a:cubicBezTo>
                  <a:pt x="1086739" y="1143200"/>
                  <a:pt x="1143200" y="1086739"/>
                  <a:pt x="1143200" y="1017091"/>
                </a:cubicBezTo>
                <a:lnTo>
                  <a:pt x="1143200" y="238336"/>
                </a:lnTo>
                <a:cubicBezTo>
                  <a:pt x="1143200" y="168688"/>
                  <a:pt x="1086739" y="112227"/>
                  <a:pt x="1017091" y="112227"/>
                </a:cubicBezTo>
                <a:close/>
                <a:moveTo>
                  <a:pt x="209242" y="0"/>
                </a:moveTo>
                <a:lnTo>
                  <a:pt x="1046185" y="0"/>
                </a:lnTo>
                <a:cubicBezTo>
                  <a:pt x="1161746" y="0"/>
                  <a:pt x="1255427" y="93681"/>
                  <a:pt x="1255427" y="209242"/>
                </a:cubicBezTo>
                <a:lnTo>
                  <a:pt x="1255427" y="1046185"/>
                </a:lnTo>
                <a:cubicBezTo>
                  <a:pt x="1255427" y="1161746"/>
                  <a:pt x="1161746" y="1255427"/>
                  <a:pt x="1046185" y="1255427"/>
                </a:cubicBezTo>
                <a:lnTo>
                  <a:pt x="209242" y="1255427"/>
                </a:lnTo>
                <a:cubicBezTo>
                  <a:pt x="93681" y="1255427"/>
                  <a:pt x="0" y="1161746"/>
                  <a:pt x="0" y="1046185"/>
                </a:cubicBezTo>
                <a:lnTo>
                  <a:pt x="0" y="209242"/>
                </a:lnTo>
                <a:cubicBezTo>
                  <a:pt x="0" y="93681"/>
                  <a:pt x="93681" y="0"/>
                  <a:pt x="209242" y="0"/>
                </a:cubicBezTo>
                <a:close/>
              </a:path>
            </a:pathLst>
          </a:custGeom>
          <a:solidFill>
            <a:srgbClr val="942124"/>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000" b="0" i="0" u="none" strike="noStrike" kern="0" cap="none" spc="0" normalizeH="0" baseline="0" noProof="0">
              <a:ln>
                <a:noFill/>
              </a:ln>
              <a:solidFill>
                <a:srgbClr val="3BBC5D"/>
              </a:solidFill>
              <a:effectLst/>
              <a:uLnTx/>
              <a:uFillTx/>
              <a:latin typeface="微软雅黑 Light" panose="020B0502040204020203" pitchFamily="34" charset="-122"/>
              <a:ea typeface="微软雅黑 Light" panose="020B0502040204020203" pitchFamily="34" charset="-122"/>
              <a:cs typeface=""/>
            </a:endParaRPr>
          </a:p>
        </p:txBody>
      </p:sp>
      <p:sp>
        <p:nvSpPr>
          <p:cNvPr id="58" name="矩形 217"/>
          <p:cNvSpPr>
            <a:spLocks noChangeArrowheads="1"/>
          </p:cNvSpPr>
          <p:nvPr/>
        </p:nvSpPr>
        <p:spPr bwMode="auto">
          <a:xfrm>
            <a:off x="1559496" y="3304062"/>
            <a:ext cx="1980027" cy="52321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1439" tIns="45719" rIns="91439" bIns="45719">
            <a:spAutoFit/>
          </a:bodyPr>
          <a:lstStyle/>
          <a:p>
            <a:pPr fontAlgn="base">
              <a:spcBef>
                <a:spcPct val="0"/>
              </a:spcBef>
              <a:spcAft>
                <a:spcPct val="0"/>
              </a:spcAft>
            </a:pPr>
            <a:r>
              <a:rPr lang="zh-CN" altLang="en-US" sz="2800" dirty="0" smtClean="0">
                <a:solidFill>
                  <a:srgbClr val="942124"/>
                </a:solidFill>
                <a:latin typeface="微软雅黑 Light" panose="020B0502040204020203" pitchFamily="34" charset="-122"/>
                <a:ea typeface="微软雅黑 Light" panose="020B0502040204020203" pitchFamily="34" charset="-122"/>
                <a:cs typeface="微软雅黑 Light" charset="0"/>
              </a:rPr>
              <a:t>第十三部分</a:t>
            </a:r>
            <a:endParaRPr lang="zh-CN" altLang="en-US" sz="2800" dirty="0">
              <a:solidFill>
                <a:srgbClr val="942124"/>
              </a:solidFill>
              <a:latin typeface="微软雅黑 Light" panose="020B0502040204020203" pitchFamily="34" charset="-122"/>
              <a:ea typeface="微软雅黑 Light" panose="020B0502040204020203" pitchFamily="34" charset="-122"/>
              <a:cs typeface="微软雅黑 Light" charset="0"/>
            </a:endParaRPr>
          </a:p>
        </p:txBody>
      </p:sp>
      <p:sp>
        <p:nvSpPr>
          <p:cNvPr id="59" name="矩形 58"/>
          <p:cNvSpPr/>
          <p:nvPr/>
        </p:nvSpPr>
        <p:spPr bwMode="auto">
          <a:xfrm>
            <a:off x="4004912" y="3284984"/>
            <a:ext cx="7272808" cy="523220"/>
          </a:xfrm>
          <a:prstGeom prst="rect">
            <a:avLst/>
          </a:prstGeom>
        </p:spPr>
        <p:txBody>
          <a:bodyPr wrap="square">
            <a:spAutoFit/>
          </a:bodyPr>
          <a:lstStyle/>
          <a:p>
            <a:pPr fontAlgn="base">
              <a:spcBef>
                <a:spcPct val="0"/>
              </a:spcBef>
              <a:spcAft>
                <a:spcPct val="0"/>
              </a:spcAft>
            </a:pPr>
            <a:r>
              <a:rPr lang="zh-CN" altLang="en-US" sz="2800" dirty="0" smtClean="0">
                <a:latin typeface="微软雅黑 Light" panose="020B0502040204020203" pitchFamily="34" charset="-122"/>
                <a:ea typeface="微软雅黑 Light" panose="020B0502040204020203" pitchFamily="34" charset="-122"/>
                <a:cs typeface="Microsoft YaHei" charset="0"/>
              </a:rPr>
              <a:t>正则表达式</a:t>
            </a:r>
            <a:endParaRPr lang="zh-CN" altLang="en-US" sz="2800" dirty="0">
              <a:latin typeface="微软雅黑 Light" panose="020B0502040204020203" pitchFamily="34" charset="-122"/>
              <a:ea typeface="微软雅黑 Light" panose="020B0502040204020203" pitchFamily="34" charset="-122"/>
              <a:cs typeface="Microsoft YaHei" charset="0"/>
            </a:endParaRPr>
          </a:p>
        </p:txBody>
      </p:sp>
      <p:sp>
        <p:nvSpPr>
          <p:cNvPr id="60" name="矩形 217"/>
          <p:cNvSpPr>
            <a:spLocks noChangeArrowheads="1"/>
          </p:cNvSpPr>
          <p:nvPr/>
        </p:nvSpPr>
        <p:spPr bwMode="auto">
          <a:xfrm>
            <a:off x="1594725" y="3899290"/>
            <a:ext cx="1980027" cy="52321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1439" tIns="45719" rIns="91439" bIns="45719">
            <a:spAutoFit/>
          </a:bodyPr>
          <a:lstStyle/>
          <a:p>
            <a:pPr fontAlgn="base">
              <a:spcBef>
                <a:spcPct val="0"/>
              </a:spcBef>
              <a:spcAft>
                <a:spcPct val="0"/>
              </a:spcAft>
            </a:pPr>
            <a:r>
              <a:rPr lang="zh-CN" altLang="en-US" sz="2800" dirty="0" smtClean="0">
                <a:solidFill>
                  <a:srgbClr val="942124"/>
                </a:solidFill>
                <a:latin typeface="微软雅黑 Light" panose="020B0502040204020203" pitchFamily="34" charset="-122"/>
                <a:ea typeface="微软雅黑 Light" panose="020B0502040204020203" pitchFamily="34" charset="-122"/>
                <a:cs typeface="微软雅黑 Light" charset="0"/>
              </a:rPr>
              <a:t>第十四部分</a:t>
            </a:r>
            <a:endParaRPr lang="zh-CN" altLang="en-US" sz="2800" dirty="0">
              <a:solidFill>
                <a:srgbClr val="942124"/>
              </a:solidFill>
              <a:latin typeface="微软雅黑 Light" panose="020B0502040204020203" pitchFamily="34" charset="-122"/>
              <a:ea typeface="微软雅黑 Light" panose="020B0502040204020203" pitchFamily="34" charset="-122"/>
              <a:cs typeface="微软雅黑 Light" charset="0"/>
            </a:endParaRPr>
          </a:p>
        </p:txBody>
      </p:sp>
      <p:sp>
        <p:nvSpPr>
          <p:cNvPr id="61" name="矩形 60"/>
          <p:cNvSpPr/>
          <p:nvPr/>
        </p:nvSpPr>
        <p:spPr bwMode="auto">
          <a:xfrm>
            <a:off x="4040141" y="3880212"/>
            <a:ext cx="7272808" cy="523220"/>
          </a:xfrm>
          <a:prstGeom prst="rect">
            <a:avLst/>
          </a:prstGeom>
        </p:spPr>
        <p:txBody>
          <a:bodyPr wrap="square">
            <a:spAutoFit/>
          </a:bodyPr>
          <a:lstStyle/>
          <a:p>
            <a:pPr fontAlgn="base">
              <a:spcBef>
                <a:spcPct val="0"/>
              </a:spcBef>
              <a:spcAft>
                <a:spcPct val="0"/>
              </a:spcAft>
            </a:pPr>
            <a:r>
              <a:rPr lang="zh-CN" altLang="en-US" sz="2800" dirty="0">
                <a:latin typeface="微软雅黑 Light" panose="020B0502040204020203" pitchFamily="34" charset="-122"/>
                <a:ea typeface="微软雅黑 Light" panose="020B0502040204020203" pitchFamily="34" charset="-122"/>
                <a:cs typeface="Microsoft YaHei" charset="0"/>
              </a:rPr>
              <a:t>日期数据的处理</a:t>
            </a:r>
          </a:p>
        </p:txBody>
      </p:sp>
      <p:sp>
        <p:nvSpPr>
          <p:cNvPr id="62" name="任意多边形 222"/>
          <p:cNvSpPr/>
          <p:nvPr/>
        </p:nvSpPr>
        <p:spPr>
          <a:xfrm rot="2700000">
            <a:off x="3624413" y="4010111"/>
            <a:ext cx="257928" cy="257928"/>
          </a:xfrm>
          <a:custGeom>
            <a:avLst/>
            <a:gdLst>
              <a:gd name="connsiteX0" fmla="*/ 238336 w 1255427"/>
              <a:gd name="connsiteY0" fmla="*/ 112227 h 1255427"/>
              <a:gd name="connsiteX1" fmla="*/ 112227 w 1255427"/>
              <a:gd name="connsiteY1" fmla="*/ 238336 h 1255427"/>
              <a:gd name="connsiteX2" fmla="*/ 112227 w 1255427"/>
              <a:gd name="connsiteY2" fmla="*/ 1017091 h 1255427"/>
              <a:gd name="connsiteX3" fmla="*/ 238336 w 1255427"/>
              <a:gd name="connsiteY3" fmla="*/ 1143200 h 1255427"/>
              <a:gd name="connsiteX4" fmla="*/ 1017091 w 1255427"/>
              <a:gd name="connsiteY4" fmla="*/ 1143200 h 1255427"/>
              <a:gd name="connsiteX5" fmla="*/ 1143200 w 1255427"/>
              <a:gd name="connsiteY5" fmla="*/ 1017091 h 1255427"/>
              <a:gd name="connsiteX6" fmla="*/ 1143200 w 1255427"/>
              <a:gd name="connsiteY6" fmla="*/ 238336 h 1255427"/>
              <a:gd name="connsiteX7" fmla="*/ 1017091 w 1255427"/>
              <a:gd name="connsiteY7" fmla="*/ 112227 h 1255427"/>
              <a:gd name="connsiteX8" fmla="*/ 209242 w 1255427"/>
              <a:gd name="connsiteY8" fmla="*/ 0 h 1255427"/>
              <a:gd name="connsiteX9" fmla="*/ 1046185 w 1255427"/>
              <a:gd name="connsiteY9" fmla="*/ 0 h 1255427"/>
              <a:gd name="connsiteX10" fmla="*/ 1255427 w 1255427"/>
              <a:gd name="connsiteY10" fmla="*/ 209242 h 1255427"/>
              <a:gd name="connsiteX11" fmla="*/ 1255427 w 1255427"/>
              <a:gd name="connsiteY11" fmla="*/ 1046185 h 1255427"/>
              <a:gd name="connsiteX12" fmla="*/ 1046185 w 1255427"/>
              <a:gd name="connsiteY12" fmla="*/ 1255427 h 1255427"/>
              <a:gd name="connsiteX13" fmla="*/ 209242 w 1255427"/>
              <a:gd name="connsiteY13" fmla="*/ 1255427 h 1255427"/>
              <a:gd name="connsiteX14" fmla="*/ 0 w 1255427"/>
              <a:gd name="connsiteY14" fmla="*/ 1046185 h 1255427"/>
              <a:gd name="connsiteX15" fmla="*/ 0 w 1255427"/>
              <a:gd name="connsiteY15" fmla="*/ 209242 h 1255427"/>
              <a:gd name="connsiteX16" fmla="*/ 209242 w 1255427"/>
              <a:gd name="connsiteY16" fmla="*/ 0 h 1255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55427" h="1255427">
                <a:moveTo>
                  <a:pt x="238336" y="112227"/>
                </a:moveTo>
                <a:cubicBezTo>
                  <a:pt x="168688" y="112227"/>
                  <a:pt x="112227" y="168688"/>
                  <a:pt x="112227" y="238336"/>
                </a:cubicBezTo>
                <a:lnTo>
                  <a:pt x="112227" y="1017091"/>
                </a:lnTo>
                <a:cubicBezTo>
                  <a:pt x="112227" y="1086739"/>
                  <a:pt x="168688" y="1143200"/>
                  <a:pt x="238336" y="1143200"/>
                </a:cubicBezTo>
                <a:lnTo>
                  <a:pt x="1017091" y="1143200"/>
                </a:lnTo>
                <a:cubicBezTo>
                  <a:pt x="1086739" y="1143200"/>
                  <a:pt x="1143200" y="1086739"/>
                  <a:pt x="1143200" y="1017091"/>
                </a:cubicBezTo>
                <a:lnTo>
                  <a:pt x="1143200" y="238336"/>
                </a:lnTo>
                <a:cubicBezTo>
                  <a:pt x="1143200" y="168688"/>
                  <a:pt x="1086739" y="112227"/>
                  <a:pt x="1017091" y="112227"/>
                </a:cubicBezTo>
                <a:close/>
                <a:moveTo>
                  <a:pt x="209242" y="0"/>
                </a:moveTo>
                <a:lnTo>
                  <a:pt x="1046185" y="0"/>
                </a:lnTo>
                <a:cubicBezTo>
                  <a:pt x="1161746" y="0"/>
                  <a:pt x="1255427" y="93681"/>
                  <a:pt x="1255427" y="209242"/>
                </a:cubicBezTo>
                <a:lnTo>
                  <a:pt x="1255427" y="1046185"/>
                </a:lnTo>
                <a:cubicBezTo>
                  <a:pt x="1255427" y="1161746"/>
                  <a:pt x="1161746" y="1255427"/>
                  <a:pt x="1046185" y="1255427"/>
                </a:cubicBezTo>
                <a:lnTo>
                  <a:pt x="209242" y="1255427"/>
                </a:lnTo>
                <a:cubicBezTo>
                  <a:pt x="93681" y="1255427"/>
                  <a:pt x="0" y="1161746"/>
                  <a:pt x="0" y="1046185"/>
                </a:cubicBezTo>
                <a:lnTo>
                  <a:pt x="0" y="209242"/>
                </a:lnTo>
                <a:cubicBezTo>
                  <a:pt x="0" y="93681"/>
                  <a:pt x="93681" y="0"/>
                  <a:pt x="209242" y="0"/>
                </a:cubicBezTo>
                <a:close/>
              </a:path>
            </a:pathLst>
          </a:custGeom>
          <a:solidFill>
            <a:srgbClr val="942124"/>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000" b="0" i="0" u="none" strike="noStrike" kern="0" cap="none" spc="0" normalizeH="0" baseline="0" noProof="0">
              <a:ln>
                <a:noFill/>
              </a:ln>
              <a:solidFill>
                <a:srgbClr val="3BBC5D"/>
              </a:solidFill>
              <a:effectLst/>
              <a:uLnTx/>
              <a:uFillTx/>
              <a:latin typeface="微软雅黑 Light" panose="020B0502040204020203" pitchFamily="34" charset="-122"/>
              <a:ea typeface="微软雅黑 Light" panose="020B0502040204020203" pitchFamily="34" charset="-122"/>
              <a:cs typeface=""/>
            </a:endParaRPr>
          </a:p>
        </p:txBody>
      </p:sp>
      <p:sp>
        <p:nvSpPr>
          <p:cNvPr id="63" name="任意多边形 221"/>
          <p:cNvSpPr/>
          <p:nvPr/>
        </p:nvSpPr>
        <p:spPr>
          <a:xfrm rot="2700000">
            <a:off x="3676968" y="4057940"/>
            <a:ext cx="141180" cy="141180"/>
          </a:xfrm>
          <a:custGeom>
            <a:avLst/>
            <a:gdLst>
              <a:gd name="connsiteX0" fmla="*/ 0 w 687172"/>
              <a:gd name="connsiteY0" fmla="*/ 1 h 687172"/>
              <a:gd name="connsiteX1" fmla="*/ 477930 w 687172"/>
              <a:gd name="connsiteY1" fmla="*/ 0 h 687172"/>
              <a:gd name="connsiteX2" fmla="*/ 687172 w 687172"/>
              <a:gd name="connsiteY2" fmla="*/ 209242 h 687172"/>
              <a:gd name="connsiteX3" fmla="*/ 687172 w 687172"/>
              <a:gd name="connsiteY3" fmla="*/ 687172 h 687172"/>
              <a:gd name="connsiteX4" fmla="*/ 574946 w 687172"/>
              <a:gd name="connsiteY4" fmla="*/ 687172 h 687172"/>
              <a:gd name="connsiteX5" fmla="*/ 574945 w 687172"/>
              <a:gd name="connsiteY5" fmla="*/ 238336 h 687172"/>
              <a:gd name="connsiteX6" fmla="*/ 448836 w 687172"/>
              <a:gd name="connsiteY6" fmla="*/ 112227 h 687172"/>
              <a:gd name="connsiteX7" fmla="*/ 0 w 687172"/>
              <a:gd name="connsiteY7" fmla="*/ 112227 h 687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7172" h="687172">
                <a:moveTo>
                  <a:pt x="0" y="1"/>
                </a:moveTo>
                <a:lnTo>
                  <a:pt x="477930" y="0"/>
                </a:lnTo>
                <a:cubicBezTo>
                  <a:pt x="593491" y="0"/>
                  <a:pt x="687172" y="93681"/>
                  <a:pt x="687172" y="209242"/>
                </a:cubicBezTo>
                <a:lnTo>
                  <a:pt x="687172" y="687172"/>
                </a:lnTo>
                <a:lnTo>
                  <a:pt x="574946" y="687172"/>
                </a:lnTo>
                <a:lnTo>
                  <a:pt x="574945" y="238336"/>
                </a:lnTo>
                <a:cubicBezTo>
                  <a:pt x="574946" y="168688"/>
                  <a:pt x="518485" y="112227"/>
                  <a:pt x="448836" y="112227"/>
                </a:cubicBezTo>
                <a:lnTo>
                  <a:pt x="0" y="112227"/>
                </a:lnTo>
                <a:close/>
              </a:path>
            </a:pathLst>
          </a:custGeom>
          <a:solidFill>
            <a:srgbClr val="942124"/>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800" b="0" i="0" u="none" strike="noStrike" kern="0" cap="none" spc="0" normalizeH="0" baseline="0" noProof="0">
              <a:ln>
                <a:noFill/>
              </a:ln>
              <a:solidFill>
                <a:srgbClr val="3BBC5D"/>
              </a:solidFill>
              <a:effectLst/>
              <a:uLnTx/>
              <a:uFillTx/>
              <a:latin typeface="微软雅黑 Light" panose="020B0502040204020203" pitchFamily="34" charset="-122"/>
              <a:ea typeface="微软雅黑 Light" panose="020B0502040204020203" pitchFamily="34" charset="-122"/>
              <a:cs typeface=""/>
            </a:endParaRPr>
          </a:p>
        </p:txBody>
      </p:sp>
    </p:spTree>
    <p:extLst>
      <p:ext uri="{BB962C8B-B14F-4D97-AF65-F5344CB8AC3E}">
        <p14:creationId xmlns:p14="http://schemas.microsoft.com/office/powerpoint/2010/main" xmlns="" val="1611002154"/>
      </p:ext>
    </p:extLst>
  </p:cSld>
  <p:clrMapOvr>
    <a:masterClrMapping/>
  </p:clrMapOvr>
  <mc:AlternateContent xmlns:mc="http://schemas.openxmlformats.org/markup-compatibility/2006">
    <mc:Choice xmlns:p14="http://schemas.microsoft.com/office/powerpoint/2010/main" xmlns="" Requires="p14">
      <p:transition p14:dur="10"/>
    </mc:Choice>
    <mc:Fallback>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513447" y="1071961"/>
            <a:ext cx="9282120" cy="4176463"/>
          </a:xfrm>
        </p:spPr>
        <p:txBody>
          <a:bodyPr>
            <a:normAutofit/>
          </a:bodyPr>
          <a:lstStyle/>
          <a:p>
            <a:pPr>
              <a:lnSpc>
                <a:spcPct val="150000"/>
              </a:lnSpc>
            </a:pPr>
            <a:r>
              <a:rPr lang="zh-CN" altLang="en-US" sz="2400" dirty="0"/>
              <a:t>使用逗号</a:t>
            </a:r>
            <a:r>
              <a:rPr lang="en-US" altLang="zh-CN" sz="2400" dirty="0"/>
              <a:t>,</a:t>
            </a:r>
            <a:r>
              <a:rPr lang="zh-CN" altLang="en-US" sz="2400" dirty="0"/>
              <a:t>隔开变量与其他剩余内容，</a:t>
            </a:r>
            <a:r>
              <a:rPr lang="zh-CN" altLang="en-US" sz="2400" dirty="0" smtClean="0"/>
              <a:t>则 </a:t>
            </a:r>
            <a:r>
              <a:rPr lang="en-US" altLang="zh-CN" sz="2400" dirty="0" smtClean="0">
                <a:latin typeface="Monaco" charset="0"/>
                <a:ea typeface="Monaco" charset="0"/>
                <a:cs typeface="Monaco" charset="0"/>
              </a:rPr>
              <a:t>print</a:t>
            </a:r>
            <a:r>
              <a:rPr lang="zh-CN" altLang="en-US" sz="2400" dirty="0" smtClean="0">
                <a:latin typeface="Monaco" charset="0"/>
                <a:ea typeface="Monaco" charset="0"/>
                <a:cs typeface="Monaco" charset="0"/>
              </a:rPr>
              <a:t> </a:t>
            </a:r>
            <a:r>
              <a:rPr lang="zh-CN" altLang="en-US" sz="2400" dirty="0" smtClean="0"/>
              <a:t>在</a:t>
            </a:r>
            <a:r>
              <a:rPr lang="zh-CN" altLang="en-US" sz="2400" dirty="0"/>
              <a:t>输出时会依次打印各个字符串或变量，遇到逗号</a:t>
            </a:r>
            <a:r>
              <a:rPr lang="en-US" altLang="zh-CN" sz="2400" dirty="0"/>
              <a:t>,</a:t>
            </a:r>
            <a:r>
              <a:rPr lang="zh-CN" altLang="en-US" sz="2400" dirty="0"/>
              <a:t>时会输出一个空格</a:t>
            </a:r>
            <a:endParaRPr kumimoji="1" lang="en-US" altLang="zh-CN" sz="2400" dirty="0" smtClean="0"/>
          </a:p>
        </p:txBody>
      </p:sp>
      <p:pic>
        <p:nvPicPr>
          <p:cNvPr id="3" name="图片 2"/>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794566" y="2474391"/>
            <a:ext cx="7812653" cy="882601"/>
          </a:xfrm>
          <a:prstGeom prst="rect">
            <a:avLst/>
          </a:prstGeom>
        </p:spPr>
      </p:pic>
      <p:sp>
        <p:nvSpPr>
          <p:cNvPr id="10" name="内容占位符 1"/>
          <p:cNvSpPr txBox="1">
            <a:spLocks/>
          </p:cNvSpPr>
          <p:nvPr/>
        </p:nvSpPr>
        <p:spPr>
          <a:xfrm>
            <a:off x="479376" y="3356992"/>
            <a:ext cx="9282120" cy="41764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altLang="zh-CN" sz="2400" dirty="0" smtClean="0">
                <a:latin typeface="Monaco" charset="0"/>
                <a:ea typeface="Monaco" charset="0"/>
                <a:cs typeface="Monaco" charset="0"/>
              </a:rPr>
              <a:t>print</a:t>
            </a:r>
            <a:r>
              <a:rPr lang="zh-CN" altLang="en-US" sz="2400" dirty="0" smtClean="0">
                <a:latin typeface="Monaco" charset="0"/>
                <a:ea typeface="Monaco" charset="0"/>
                <a:cs typeface="Monaco" charset="0"/>
              </a:rPr>
              <a:t> </a:t>
            </a:r>
            <a:r>
              <a:rPr lang="zh-CN" altLang="en-US" sz="2400" dirty="0" smtClean="0"/>
              <a:t>函数</a:t>
            </a:r>
            <a:r>
              <a:rPr lang="zh-CN" altLang="en-US" sz="2400" dirty="0"/>
              <a:t>不仅可以打印变量值，也可以打印计算结果</a:t>
            </a:r>
            <a:endParaRPr kumimoji="1" lang="en-US" altLang="zh-CN" sz="2400" dirty="0" smtClean="0"/>
          </a:p>
        </p:txBody>
      </p:sp>
      <p:pic>
        <p:nvPicPr>
          <p:cNvPr id="6" name="图片 5"/>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831037" y="3982267"/>
            <a:ext cx="7776182" cy="2075237"/>
          </a:xfrm>
          <a:prstGeom prst="rect">
            <a:avLst/>
          </a:prstGeom>
        </p:spPr>
      </p:pic>
      <p:sp>
        <p:nvSpPr>
          <p:cNvPr id="4" name="日期占位符 3"/>
          <p:cNvSpPr>
            <a:spLocks noGrp="1"/>
          </p:cNvSpPr>
          <p:nvPr>
            <p:ph type="dt" sz="half" idx="10"/>
          </p:nvPr>
        </p:nvSpPr>
        <p:spPr/>
        <p:txBody>
          <a:bodyPr/>
          <a:lstStyle/>
          <a:p>
            <a:fld id="{E7D4322C-A601-4F23-82FC-5323373DA0E6}" type="datetime1">
              <a:rPr lang="zh-CN" altLang="en-US" smtClean="0"/>
              <a:pPr/>
              <a:t>2019/9/8</a:t>
            </a:fld>
            <a:endParaRPr lang="zh-CN" altLang="en-US"/>
          </a:p>
        </p:txBody>
      </p:sp>
      <p:sp>
        <p:nvSpPr>
          <p:cNvPr id="5" name="灯片编号占位符 4"/>
          <p:cNvSpPr>
            <a:spLocks noGrp="1"/>
          </p:cNvSpPr>
          <p:nvPr>
            <p:ph type="sldNum" sz="quarter" idx="12"/>
          </p:nvPr>
        </p:nvSpPr>
        <p:spPr/>
        <p:txBody>
          <a:bodyPr/>
          <a:lstStyle/>
          <a:p>
            <a:fld id="{370D8578-DDD4-487D-A316-C8E65CC577E1}" type="slidenum">
              <a:rPr lang="zh-CN" altLang="en-US" smtClean="0"/>
              <a:pPr/>
              <a:t>40</a:t>
            </a:fld>
            <a:endParaRPr lang="zh-CN" altLang="en-US"/>
          </a:p>
        </p:txBody>
      </p:sp>
    </p:spTree>
    <p:extLst>
      <p:ext uri="{BB962C8B-B14F-4D97-AF65-F5344CB8AC3E}">
        <p14:creationId xmlns:p14="http://schemas.microsoft.com/office/powerpoint/2010/main" xmlns="" val="3833463374"/>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28"/>
          <p:cNvSpPr/>
          <p:nvPr/>
        </p:nvSpPr>
        <p:spPr>
          <a:xfrm>
            <a:off x="-18898" y="671163"/>
            <a:ext cx="510214"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
        <p:nvSpPr>
          <p:cNvPr id="7" name="矩形 4"/>
          <p:cNvSpPr/>
          <p:nvPr/>
        </p:nvSpPr>
        <p:spPr>
          <a:xfrm>
            <a:off x="479375" y="674237"/>
            <a:ext cx="4320481" cy="595228"/>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0" name="Freeform 81"/>
          <p:cNvSpPr>
            <a:spLocks noChangeArrowheads="1"/>
          </p:cNvSpPr>
          <p:nvPr/>
        </p:nvSpPr>
        <p:spPr bwMode="auto">
          <a:xfrm>
            <a:off x="86239" y="826314"/>
            <a:ext cx="288000" cy="288000"/>
          </a:xfrm>
          <a:custGeom>
            <a:avLst/>
            <a:gdLst>
              <a:gd name="T0" fmla="*/ 39678193 w 602"/>
              <a:gd name="T1" fmla="*/ 78442719 h 602"/>
              <a:gd name="T2" fmla="*/ 39678193 w 602"/>
              <a:gd name="T3" fmla="*/ 78442719 h 602"/>
              <a:gd name="T4" fmla="*/ 0 w 602"/>
              <a:gd name="T5" fmla="*/ 38764526 h 602"/>
              <a:gd name="T6" fmla="*/ 39678193 w 602"/>
              <a:gd name="T7" fmla="*/ 0 h 602"/>
              <a:gd name="T8" fmla="*/ 78442719 w 602"/>
              <a:gd name="T9" fmla="*/ 38764526 h 602"/>
              <a:gd name="T10" fmla="*/ 39678193 w 602"/>
              <a:gd name="T11" fmla="*/ 78442719 h 602"/>
              <a:gd name="T12" fmla="*/ 7439751 w 602"/>
              <a:gd name="T13" fmla="*/ 38764526 h 602"/>
              <a:gd name="T14" fmla="*/ 7439751 w 602"/>
              <a:gd name="T15" fmla="*/ 38764526 h 602"/>
              <a:gd name="T16" fmla="*/ 39678193 w 602"/>
              <a:gd name="T17" fmla="*/ 71002968 h 602"/>
              <a:gd name="T18" fmla="*/ 61866665 w 602"/>
              <a:gd name="T19" fmla="*/ 61735884 h 602"/>
              <a:gd name="T20" fmla="*/ 39678193 w 602"/>
              <a:gd name="T21" fmla="*/ 38764526 h 602"/>
              <a:gd name="T22" fmla="*/ 39678193 w 602"/>
              <a:gd name="T23" fmla="*/ 7308970 h 602"/>
              <a:gd name="T24" fmla="*/ 7439751 w 602"/>
              <a:gd name="T25" fmla="*/ 38764526 h 60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602" h="602">
                <a:moveTo>
                  <a:pt x="304" y="601"/>
                </a:moveTo>
                <a:lnTo>
                  <a:pt x="304" y="601"/>
                </a:lnTo>
                <a:cubicBezTo>
                  <a:pt x="135" y="601"/>
                  <a:pt x="0" y="466"/>
                  <a:pt x="0" y="297"/>
                </a:cubicBezTo>
                <a:cubicBezTo>
                  <a:pt x="0" y="134"/>
                  <a:pt x="135" y="0"/>
                  <a:pt x="304" y="0"/>
                </a:cubicBezTo>
                <a:cubicBezTo>
                  <a:pt x="467" y="0"/>
                  <a:pt x="601" y="134"/>
                  <a:pt x="601" y="297"/>
                </a:cubicBezTo>
                <a:cubicBezTo>
                  <a:pt x="601" y="466"/>
                  <a:pt x="467" y="601"/>
                  <a:pt x="304" y="601"/>
                </a:cubicBezTo>
                <a:close/>
                <a:moveTo>
                  <a:pt x="57" y="297"/>
                </a:moveTo>
                <a:lnTo>
                  <a:pt x="57" y="297"/>
                </a:lnTo>
                <a:cubicBezTo>
                  <a:pt x="57" y="431"/>
                  <a:pt x="170" y="544"/>
                  <a:pt x="304" y="544"/>
                </a:cubicBezTo>
                <a:cubicBezTo>
                  <a:pt x="368" y="544"/>
                  <a:pt x="431" y="516"/>
                  <a:pt x="474" y="473"/>
                </a:cubicBezTo>
                <a:cubicBezTo>
                  <a:pt x="304" y="297"/>
                  <a:pt x="304" y="297"/>
                  <a:pt x="304" y="297"/>
                </a:cubicBezTo>
                <a:cubicBezTo>
                  <a:pt x="304" y="56"/>
                  <a:pt x="304" y="56"/>
                  <a:pt x="304" y="56"/>
                </a:cubicBezTo>
                <a:cubicBezTo>
                  <a:pt x="170" y="56"/>
                  <a:pt x="57" y="162"/>
                  <a:pt x="57" y="297"/>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solidFill>
                <a:prstClr val="black"/>
              </a:solidFill>
            </a:endParaRPr>
          </a:p>
        </p:txBody>
      </p:sp>
      <p:sp>
        <p:nvSpPr>
          <p:cNvPr id="12" name="文本框 5"/>
          <p:cNvSpPr txBox="1"/>
          <p:nvPr/>
        </p:nvSpPr>
        <p:spPr>
          <a:xfrm>
            <a:off x="953786" y="709485"/>
            <a:ext cx="3414022" cy="523220"/>
          </a:xfrm>
          <a:prstGeom prst="rect">
            <a:avLst/>
          </a:prstGeom>
          <a:noFill/>
        </p:spPr>
        <p:txBody>
          <a:bodyPr wrap="square" rtlCol="0">
            <a:spAutoFit/>
          </a:bodyPr>
          <a:lstStyle/>
          <a:p>
            <a:r>
              <a:rPr lang="zh-CN" altLang="en-US" sz="2800" dirty="0" smtClean="0">
                <a:solidFill>
                  <a:prstClr val="white"/>
                </a:solidFill>
                <a:latin typeface="微软雅黑 Light" panose="020B0502040204020203" pitchFamily="34" charset="-122"/>
                <a:ea typeface="微软雅黑 Light" panose="020B0502040204020203" pitchFamily="34" charset="-122"/>
              </a:rPr>
              <a:t>常见分布的产生方式</a:t>
            </a:r>
            <a:endParaRPr lang="zh-CN" altLang="en-US" sz="2800" dirty="0">
              <a:solidFill>
                <a:prstClr val="white"/>
              </a:solidFill>
              <a:latin typeface="微软雅黑 Light" panose="020B0502040204020203" pitchFamily="34" charset="-122"/>
              <a:ea typeface="微软雅黑 Light" panose="020B0502040204020203" pitchFamily="34" charset="-122"/>
            </a:endParaRPr>
          </a:p>
        </p:txBody>
      </p:sp>
      <p:pic>
        <p:nvPicPr>
          <p:cNvPr id="3" name="图片 2"/>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347671" y="2348880"/>
            <a:ext cx="11450466" cy="2808312"/>
          </a:xfrm>
          <a:prstGeom prst="rect">
            <a:avLst/>
          </a:prstGeom>
        </p:spPr>
      </p:pic>
      <p:sp>
        <p:nvSpPr>
          <p:cNvPr id="2" name="日期占位符 1"/>
          <p:cNvSpPr>
            <a:spLocks noGrp="1"/>
          </p:cNvSpPr>
          <p:nvPr>
            <p:ph type="dt" sz="half" idx="10"/>
          </p:nvPr>
        </p:nvSpPr>
        <p:spPr/>
        <p:txBody>
          <a:bodyPr/>
          <a:lstStyle/>
          <a:p>
            <a:fld id="{93F8BD1A-9557-48C3-8B8E-EC1FEDD29A93}" type="datetime1">
              <a:rPr lang="zh-CN" altLang="en-US" smtClean="0"/>
              <a:pPr/>
              <a:t>2019/9/8</a:t>
            </a:fld>
            <a:endParaRPr lang="zh-CN" altLang="en-US"/>
          </a:p>
        </p:txBody>
      </p:sp>
      <p:sp>
        <p:nvSpPr>
          <p:cNvPr id="4" name="灯片编号占位符 3"/>
          <p:cNvSpPr>
            <a:spLocks noGrp="1"/>
          </p:cNvSpPr>
          <p:nvPr>
            <p:ph type="sldNum" sz="quarter" idx="12"/>
          </p:nvPr>
        </p:nvSpPr>
        <p:spPr/>
        <p:txBody>
          <a:bodyPr/>
          <a:lstStyle/>
          <a:p>
            <a:fld id="{370D8578-DDD4-487D-A316-C8E65CC577E1}" type="slidenum">
              <a:rPr lang="zh-CN" altLang="en-US" smtClean="0"/>
              <a:pPr/>
              <a:t>400</a:t>
            </a:fld>
            <a:endParaRPr lang="zh-CN" altLang="en-US"/>
          </a:p>
        </p:txBody>
      </p:sp>
    </p:spTree>
    <p:extLst>
      <p:ext uri="{BB962C8B-B14F-4D97-AF65-F5344CB8AC3E}">
        <p14:creationId xmlns:p14="http://schemas.microsoft.com/office/powerpoint/2010/main" xmlns="" val="1515665685"/>
      </p:ext>
    </p:extLst>
  </p:cSld>
  <p:clrMapOvr>
    <a:masterClrMapping/>
  </p:clrMapOvr>
  <p:timing>
    <p:tnLst>
      <p:par>
        <p:cTn id="1" dur="indefinite" restart="never" nodeType="tmRoot"/>
      </p:par>
    </p:tnLst>
  </p:timing>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28"/>
          <p:cNvSpPr/>
          <p:nvPr/>
        </p:nvSpPr>
        <p:spPr>
          <a:xfrm>
            <a:off x="-18898" y="671163"/>
            <a:ext cx="510214"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
        <p:nvSpPr>
          <p:cNvPr id="7" name="矩形 4"/>
          <p:cNvSpPr/>
          <p:nvPr/>
        </p:nvSpPr>
        <p:spPr>
          <a:xfrm>
            <a:off x="479375" y="674237"/>
            <a:ext cx="4320481" cy="595228"/>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0" name="Freeform 81"/>
          <p:cNvSpPr>
            <a:spLocks noChangeArrowheads="1"/>
          </p:cNvSpPr>
          <p:nvPr/>
        </p:nvSpPr>
        <p:spPr bwMode="auto">
          <a:xfrm>
            <a:off x="86239" y="826314"/>
            <a:ext cx="288000" cy="288000"/>
          </a:xfrm>
          <a:custGeom>
            <a:avLst/>
            <a:gdLst>
              <a:gd name="T0" fmla="*/ 39678193 w 602"/>
              <a:gd name="T1" fmla="*/ 78442719 h 602"/>
              <a:gd name="T2" fmla="*/ 39678193 w 602"/>
              <a:gd name="T3" fmla="*/ 78442719 h 602"/>
              <a:gd name="T4" fmla="*/ 0 w 602"/>
              <a:gd name="T5" fmla="*/ 38764526 h 602"/>
              <a:gd name="T6" fmla="*/ 39678193 w 602"/>
              <a:gd name="T7" fmla="*/ 0 h 602"/>
              <a:gd name="T8" fmla="*/ 78442719 w 602"/>
              <a:gd name="T9" fmla="*/ 38764526 h 602"/>
              <a:gd name="T10" fmla="*/ 39678193 w 602"/>
              <a:gd name="T11" fmla="*/ 78442719 h 602"/>
              <a:gd name="T12" fmla="*/ 7439751 w 602"/>
              <a:gd name="T13" fmla="*/ 38764526 h 602"/>
              <a:gd name="T14" fmla="*/ 7439751 w 602"/>
              <a:gd name="T15" fmla="*/ 38764526 h 602"/>
              <a:gd name="T16" fmla="*/ 39678193 w 602"/>
              <a:gd name="T17" fmla="*/ 71002968 h 602"/>
              <a:gd name="T18" fmla="*/ 61866665 w 602"/>
              <a:gd name="T19" fmla="*/ 61735884 h 602"/>
              <a:gd name="T20" fmla="*/ 39678193 w 602"/>
              <a:gd name="T21" fmla="*/ 38764526 h 602"/>
              <a:gd name="T22" fmla="*/ 39678193 w 602"/>
              <a:gd name="T23" fmla="*/ 7308970 h 602"/>
              <a:gd name="T24" fmla="*/ 7439751 w 602"/>
              <a:gd name="T25" fmla="*/ 38764526 h 60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602" h="602">
                <a:moveTo>
                  <a:pt x="304" y="601"/>
                </a:moveTo>
                <a:lnTo>
                  <a:pt x="304" y="601"/>
                </a:lnTo>
                <a:cubicBezTo>
                  <a:pt x="135" y="601"/>
                  <a:pt x="0" y="466"/>
                  <a:pt x="0" y="297"/>
                </a:cubicBezTo>
                <a:cubicBezTo>
                  <a:pt x="0" y="134"/>
                  <a:pt x="135" y="0"/>
                  <a:pt x="304" y="0"/>
                </a:cubicBezTo>
                <a:cubicBezTo>
                  <a:pt x="467" y="0"/>
                  <a:pt x="601" y="134"/>
                  <a:pt x="601" y="297"/>
                </a:cubicBezTo>
                <a:cubicBezTo>
                  <a:pt x="601" y="466"/>
                  <a:pt x="467" y="601"/>
                  <a:pt x="304" y="601"/>
                </a:cubicBezTo>
                <a:close/>
                <a:moveTo>
                  <a:pt x="57" y="297"/>
                </a:moveTo>
                <a:lnTo>
                  <a:pt x="57" y="297"/>
                </a:lnTo>
                <a:cubicBezTo>
                  <a:pt x="57" y="431"/>
                  <a:pt x="170" y="544"/>
                  <a:pt x="304" y="544"/>
                </a:cubicBezTo>
                <a:cubicBezTo>
                  <a:pt x="368" y="544"/>
                  <a:pt x="431" y="516"/>
                  <a:pt x="474" y="473"/>
                </a:cubicBezTo>
                <a:cubicBezTo>
                  <a:pt x="304" y="297"/>
                  <a:pt x="304" y="297"/>
                  <a:pt x="304" y="297"/>
                </a:cubicBezTo>
                <a:cubicBezTo>
                  <a:pt x="304" y="56"/>
                  <a:pt x="304" y="56"/>
                  <a:pt x="304" y="56"/>
                </a:cubicBezTo>
                <a:cubicBezTo>
                  <a:pt x="170" y="56"/>
                  <a:pt x="57" y="162"/>
                  <a:pt x="57" y="297"/>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solidFill>
                <a:prstClr val="black"/>
              </a:solidFill>
            </a:endParaRPr>
          </a:p>
        </p:txBody>
      </p:sp>
      <p:sp>
        <p:nvSpPr>
          <p:cNvPr id="12" name="文本框 5"/>
          <p:cNvSpPr txBox="1"/>
          <p:nvPr/>
        </p:nvSpPr>
        <p:spPr>
          <a:xfrm>
            <a:off x="953786" y="709485"/>
            <a:ext cx="3414022" cy="523220"/>
          </a:xfrm>
          <a:prstGeom prst="rect">
            <a:avLst/>
          </a:prstGeom>
          <a:noFill/>
        </p:spPr>
        <p:txBody>
          <a:bodyPr wrap="square" rtlCol="0">
            <a:spAutoFit/>
          </a:bodyPr>
          <a:lstStyle/>
          <a:p>
            <a:r>
              <a:rPr lang="zh-CN" altLang="en-US" sz="2800" dirty="0" smtClean="0">
                <a:solidFill>
                  <a:prstClr val="white"/>
                </a:solidFill>
                <a:latin typeface="微软雅黑 Light" panose="020B0502040204020203" pitchFamily="34" charset="-122"/>
                <a:ea typeface="微软雅黑 Light" panose="020B0502040204020203" pitchFamily="34" charset="-122"/>
              </a:rPr>
              <a:t>产生二项分布图练习</a:t>
            </a:r>
            <a:endParaRPr lang="zh-CN" altLang="en-US" sz="2800" dirty="0">
              <a:solidFill>
                <a:prstClr val="white"/>
              </a:solidFill>
              <a:latin typeface="微软雅黑 Light" panose="020B0502040204020203" pitchFamily="34" charset="-122"/>
              <a:ea typeface="微软雅黑 Light" panose="020B0502040204020203" pitchFamily="34" charset="-122"/>
            </a:endParaRPr>
          </a:p>
        </p:txBody>
      </p:sp>
      <p:sp>
        <p:nvSpPr>
          <p:cNvPr id="8" name="TextBox 17"/>
          <p:cNvSpPr txBox="1"/>
          <p:nvPr/>
        </p:nvSpPr>
        <p:spPr>
          <a:xfrm>
            <a:off x="767408" y="1412776"/>
            <a:ext cx="10213196" cy="1200329"/>
          </a:xfrm>
          <a:prstGeom prst="rect">
            <a:avLst/>
          </a:prstGeom>
          <a:noFill/>
        </p:spPr>
        <p:txBody>
          <a:bodyPr wrap="square" rtlCol="0">
            <a:spAutoFit/>
          </a:bodyPr>
          <a:lstStyle/>
          <a:p>
            <a:pPr marL="342900" indent="-342900">
              <a:lnSpc>
                <a:spcPct val="150000"/>
              </a:lnSpc>
              <a:buClr>
                <a:schemeClr val="tx1"/>
              </a:buClr>
              <a:buFont typeface="Arial" charset="0"/>
              <a:buChar char="•"/>
            </a:pPr>
            <a:r>
              <a:rPr lang="zh-CN" altLang="en-US" sz="2400" dirty="0" smtClean="0">
                <a:latin typeface="Microsoft YaHei Light" charset="-122"/>
                <a:ea typeface="Microsoft YaHei Light" charset="-122"/>
                <a:cs typeface="Microsoft YaHei Light" charset="-122"/>
              </a:rPr>
              <a:t>要求产生 </a:t>
            </a:r>
            <a:r>
              <a:rPr lang="en-US" altLang="zh-CN" sz="2400" dirty="0">
                <a:latin typeface="Microsoft YaHei Light" charset="-122"/>
                <a:ea typeface="Microsoft YaHei Light" charset="-122"/>
                <a:cs typeface="Microsoft YaHei Light" charset="-122"/>
              </a:rPr>
              <a:t>B(10,0.5) B(5,0.5) B(1,0.5</a:t>
            </a:r>
            <a:r>
              <a:rPr lang="en-US" altLang="zh-CN" sz="2400" dirty="0" smtClean="0">
                <a:latin typeface="Microsoft YaHei Light" charset="-122"/>
                <a:ea typeface="Microsoft YaHei Light" charset="-122"/>
                <a:cs typeface="Microsoft YaHei Light" charset="-122"/>
              </a:rPr>
              <a:t>)</a:t>
            </a:r>
            <a:r>
              <a:rPr lang="zh-CN" altLang="en-US" sz="2400" dirty="0" smtClean="0">
                <a:latin typeface="Microsoft YaHei Light" charset="-122"/>
                <a:ea typeface="Microsoft YaHei Light" charset="-122"/>
                <a:cs typeface="Microsoft YaHei Light" charset="-122"/>
              </a:rPr>
              <a:t> 二项分布图（分别</a:t>
            </a:r>
            <a:r>
              <a:rPr lang="zh-CN" altLang="en-US" sz="2400" dirty="0">
                <a:latin typeface="Microsoft YaHei Light" charset="-122"/>
                <a:ea typeface="Microsoft YaHei Light" charset="-122"/>
                <a:cs typeface="Microsoft YaHei Light" charset="-122"/>
              </a:rPr>
              <a:t>从二项</a:t>
            </a:r>
            <a:r>
              <a:rPr lang="zh-CN" altLang="en-US" sz="2400" dirty="0" smtClean="0">
                <a:latin typeface="Microsoft YaHei Light" charset="-122"/>
                <a:ea typeface="Microsoft YaHei Light" charset="-122"/>
                <a:cs typeface="Microsoft YaHei Light" charset="-122"/>
              </a:rPr>
              <a:t>分布</a:t>
            </a:r>
            <a:r>
              <a:rPr lang="en-US" altLang="zh-CN" sz="2400" dirty="0" smtClean="0">
                <a:latin typeface="Microsoft YaHei Light" charset="-122"/>
                <a:ea typeface="Microsoft YaHei Light" charset="-122"/>
                <a:cs typeface="Microsoft YaHei Light" charset="-122"/>
              </a:rPr>
              <a:t>B(10,0.5)</a:t>
            </a:r>
            <a:r>
              <a:rPr lang="zh-CN" altLang="en-US" sz="2400" dirty="0" smtClean="0">
                <a:latin typeface="Microsoft YaHei Light" charset="-122"/>
                <a:ea typeface="Microsoft YaHei Light" charset="-122"/>
                <a:cs typeface="Microsoft YaHei Light" charset="-122"/>
              </a:rPr>
              <a:t>、</a:t>
            </a:r>
            <a:r>
              <a:rPr lang="en-US" altLang="zh-CN" sz="2400" dirty="0" smtClean="0">
                <a:latin typeface="Microsoft YaHei Light" charset="-122"/>
                <a:ea typeface="Microsoft YaHei Light" charset="-122"/>
                <a:cs typeface="Microsoft YaHei Light" charset="-122"/>
              </a:rPr>
              <a:t>B(5,0.5)</a:t>
            </a:r>
            <a:r>
              <a:rPr lang="zh-CN" altLang="en-US" sz="2400" dirty="0" smtClean="0">
                <a:latin typeface="Microsoft YaHei Light" charset="-122"/>
                <a:ea typeface="Microsoft YaHei Light" charset="-122"/>
                <a:cs typeface="Microsoft YaHei Light" charset="-122"/>
              </a:rPr>
              <a:t>、</a:t>
            </a:r>
            <a:r>
              <a:rPr lang="en-US" altLang="zh-CN" sz="2400" dirty="0" smtClean="0">
                <a:latin typeface="Microsoft YaHei Light" charset="-122"/>
                <a:ea typeface="Microsoft YaHei Light" charset="-122"/>
                <a:cs typeface="Microsoft YaHei Light" charset="-122"/>
              </a:rPr>
              <a:t>B(1,0.5)</a:t>
            </a:r>
            <a:r>
              <a:rPr lang="zh-CN" altLang="en-US" sz="2400" dirty="0" smtClean="0">
                <a:latin typeface="Microsoft YaHei Light" charset="-122"/>
                <a:ea typeface="Microsoft YaHei Light" charset="-122"/>
                <a:cs typeface="Microsoft YaHei Light" charset="-122"/>
              </a:rPr>
              <a:t>中</a:t>
            </a:r>
            <a:r>
              <a:rPr lang="zh-CN" altLang="en-US" sz="2400" dirty="0">
                <a:latin typeface="Microsoft YaHei Light" charset="-122"/>
                <a:ea typeface="Microsoft YaHei Light" charset="-122"/>
                <a:cs typeface="Microsoft YaHei Light" charset="-122"/>
              </a:rPr>
              <a:t>产生</a:t>
            </a:r>
            <a:r>
              <a:rPr lang="en-US" altLang="zh-CN" sz="2400" dirty="0">
                <a:latin typeface="Microsoft YaHei Light" charset="-122"/>
                <a:ea typeface="Microsoft YaHei Light" charset="-122"/>
                <a:cs typeface="Microsoft YaHei Light" charset="-122"/>
              </a:rPr>
              <a:t>10000</a:t>
            </a:r>
            <a:r>
              <a:rPr lang="zh-CN" altLang="en-US" sz="2400" dirty="0">
                <a:latin typeface="Microsoft YaHei Light" charset="-122"/>
                <a:ea typeface="Microsoft YaHei Light" charset="-122"/>
                <a:cs typeface="Microsoft YaHei Light" charset="-122"/>
              </a:rPr>
              <a:t>个样本存入</a:t>
            </a:r>
            <a:r>
              <a:rPr lang="zh-CN" altLang="en-US" sz="2400" dirty="0" smtClean="0">
                <a:latin typeface="Microsoft YaHei Light" charset="-122"/>
                <a:ea typeface="Microsoft YaHei Light" charset="-122"/>
                <a:cs typeface="Microsoft YaHei Light" charset="-122"/>
              </a:rPr>
              <a:t>数组）</a:t>
            </a:r>
            <a:endParaRPr lang="en-US" altLang="zh-CN" sz="2400" dirty="0" smtClean="0">
              <a:latin typeface="Microsoft YaHei Light" charset="-122"/>
              <a:ea typeface="Microsoft YaHei Light" charset="-122"/>
              <a:cs typeface="Microsoft YaHei Light" charset="-122"/>
            </a:endParaRPr>
          </a:p>
        </p:txBody>
      </p:sp>
      <p:pic>
        <p:nvPicPr>
          <p:cNvPr id="2" name="图片 1"/>
          <p:cNvPicPr>
            <a:picLocks noChangeAspect="1"/>
          </p:cNvPicPr>
          <p:nvPr/>
        </p:nvPicPr>
        <p:blipFill rotWithShape="1">
          <a:blip r:embed="rId3">
            <a:extLst>
              <a:ext uri="{28A0092B-C50C-407E-A947-70E740481C1C}">
                <a14:useLocalDpi xmlns:a14="http://schemas.microsoft.com/office/drawing/2010/main" xmlns="" val="0"/>
              </a:ext>
            </a:extLst>
          </a:blip>
          <a:srcRect b="40044"/>
          <a:stretch/>
        </p:blipFill>
        <p:spPr>
          <a:xfrm>
            <a:off x="491316" y="2564904"/>
            <a:ext cx="10958537" cy="4111822"/>
          </a:xfrm>
          <a:prstGeom prst="rect">
            <a:avLst/>
          </a:prstGeom>
        </p:spPr>
      </p:pic>
      <p:pic>
        <p:nvPicPr>
          <p:cNvPr id="9" name="图片 8"/>
          <p:cNvPicPr>
            <a:picLocks noChangeAspect="1"/>
          </p:cNvPicPr>
          <p:nvPr/>
        </p:nvPicPr>
        <p:blipFill rotWithShape="1">
          <a:blip r:embed="rId3">
            <a:extLst>
              <a:ext uri="{28A0092B-C50C-407E-A947-70E740481C1C}">
                <a14:useLocalDpi xmlns:a14="http://schemas.microsoft.com/office/drawing/2010/main" xmlns="" val="0"/>
              </a:ext>
            </a:extLst>
          </a:blip>
          <a:srcRect t="61497" r="59382"/>
          <a:stretch/>
        </p:blipFill>
        <p:spPr>
          <a:xfrm>
            <a:off x="5874006" y="3300544"/>
            <a:ext cx="4451096" cy="2640541"/>
          </a:xfrm>
          <a:prstGeom prst="rect">
            <a:avLst/>
          </a:prstGeom>
        </p:spPr>
      </p:pic>
      <p:sp>
        <p:nvSpPr>
          <p:cNvPr id="3" name="日期占位符 2"/>
          <p:cNvSpPr>
            <a:spLocks noGrp="1"/>
          </p:cNvSpPr>
          <p:nvPr>
            <p:ph type="dt" sz="half" idx="10"/>
          </p:nvPr>
        </p:nvSpPr>
        <p:spPr/>
        <p:txBody>
          <a:bodyPr/>
          <a:lstStyle/>
          <a:p>
            <a:fld id="{A5DB21B7-CEB4-4393-8FC3-E207AE97FB0D}" type="datetime1">
              <a:rPr lang="zh-CN" altLang="en-US" smtClean="0"/>
              <a:pPr/>
              <a:t>2019/9/8</a:t>
            </a:fld>
            <a:endParaRPr lang="zh-CN" altLang="en-US"/>
          </a:p>
        </p:txBody>
      </p:sp>
      <p:sp>
        <p:nvSpPr>
          <p:cNvPr id="4" name="灯片编号占位符 3"/>
          <p:cNvSpPr>
            <a:spLocks noGrp="1"/>
          </p:cNvSpPr>
          <p:nvPr>
            <p:ph type="sldNum" sz="quarter" idx="12"/>
          </p:nvPr>
        </p:nvSpPr>
        <p:spPr/>
        <p:txBody>
          <a:bodyPr/>
          <a:lstStyle/>
          <a:p>
            <a:fld id="{370D8578-DDD4-487D-A316-C8E65CC577E1}" type="slidenum">
              <a:rPr lang="zh-CN" altLang="en-US" smtClean="0"/>
              <a:pPr/>
              <a:t>401</a:t>
            </a:fld>
            <a:endParaRPr lang="zh-CN" altLang="en-US"/>
          </a:p>
        </p:txBody>
      </p:sp>
    </p:spTree>
    <p:extLst>
      <p:ext uri="{BB962C8B-B14F-4D97-AF65-F5344CB8AC3E}">
        <p14:creationId xmlns:p14="http://schemas.microsoft.com/office/powerpoint/2010/main" xmlns="" val="1243883957"/>
      </p:ext>
    </p:extLst>
  </p:cSld>
  <p:clrMapOvr>
    <a:masterClrMapping/>
  </p:clrMapOvr>
  <p:timing>
    <p:tnLst>
      <p:par>
        <p:cTn id="1" dur="indefinite" restart="never" nodeType="tmRoot"/>
      </p:par>
    </p:tnLst>
  </p:timing>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28"/>
          <p:cNvSpPr/>
          <p:nvPr/>
        </p:nvSpPr>
        <p:spPr>
          <a:xfrm>
            <a:off x="-18898" y="671163"/>
            <a:ext cx="510214"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
        <p:nvSpPr>
          <p:cNvPr id="7" name="矩形 4"/>
          <p:cNvSpPr/>
          <p:nvPr/>
        </p:nvSpPr>
        <p:spPr>
          <a:xfrm>
            <a:off x="479375" y="674237"/>
            <a:ext cx="2376265" cy="595228"/>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0" name="Freeform 81"/>
          <p:cNvSpPr>
            <a:spLocks noChangeArrowheads="1"/>
          </p:cNvSpPr>
          <p:nvPr/>
        </p:nvSpPr>
        <p:spPr bwMode="auto">
          <a:xfrm>
            <a:off x="86239" y="826314"/>
            <a:ext cx="288000" cy="288000"/>
          </a:xfrm>
          <a:custGeom>
            <a:avLst/>
            <a:gdLst>
              <a:gd name="T0" fmla="*/ 39678193 w 602"/>
              <a:gd name="T1" fmla="*/ 78442719 h 602"/>
              <a:gd name="T2" fmla="*/ 39678193 w 602"/>
              <a:gd name="T3" fmla="*/ 78442719 h 602"/>
              <a:gd name="T4" fmla="*/ 0 w 602"/>
              <a:gd name="T5" fmla="*/ 38764526 h 602"/>
              <a:gd name="T6" fmla="*/ 39678193 w 602"/>
              <a:gd name="T7" fmla="*/ 0 h 602"/>
              <a:gd name="T8" fmla="*/ 78442719 w 602"/>
              <a:gd name="T9" fmla="*/ 38764526 h 602"/>
              <a:gd name="T10" fmla="*/ 39678193 w 602"/>
              <a:gd name="T11" fmla="*/ 78442719 h 602"/>
              <a:gd name="T12" fmla="*/ 7439751 w 602"/>
              <a:gd name="T13" fmla="*/ 38764526 h 602"/>
              <a:gd name="T14" fmla="*/ 7439751 w 602"/>
              <a:gd name="T15" fmla="*/ 38764526 h 602"/>
              <a:gd name="T16" fmla="*/ 39678193 w 602"/>
              <a:gd name="T17" fmla="*/ 71002968 h 602"/>
              <a:gd name="T18" fmla="*/ 61866665 w 602"/>
              <a:gd name="T19" fmla="*/ 61735884 h 602"/>
              <a:gd name="T20" fmla="*/ 39678193 w 602"/>
              <a:gd name="T21" fmla="*/ 38764526 h 602"/>
              <a:gd name="T22" fmla="*/ 39678193 w 602"/>
              <a:gd name="T23" fmla="*/ 7308970 h 602"/>
              <a:gd name="T24" fmla="*/ 7439751 w 602"/>
              <a:gd name="T25" fmla="*/ 38764526 h 60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602" h="602">
                <a:moveTo>
                  <a:pt x="304" y="601"/>
                </a:moveTo>
                <a:lnTo>
                  <a:pt x="304" y="601"/>
                </a:lnTo>
                <a:cubicBezTo>
                  <a:pt x="135" y="601"/>
                  <a:pt x="0" y="466"/>
                  <a:pt x="0" y="297"/>
                </a:cubicBezTo>
                <a:cubicBezTo>
                  <a:pt x="0" y="134"/>
                  <a:pt x="135" y="0"/>
                  <a:pt x="304" y="0"/>
                </a:cubicBezTo>
                <a:cubicBezTo>
                  <a:pt x="467" y="0"/>
                  <a:pt x="601" y="134"/>
                  <a:pt x="601" y="297"/>
                </a:cubicBezTo>
                <a:cubicBezTo>
                  <a:pt x="601" y="466"/>
                  <a:pt x="467" y="601"/>
                  <a:pt x="304" y="601"/>
                </a:cubicBezTo>
                <a:close/>
                <a:moveTo>
                  <a:pt x="57" y="297"/>
                </a:moveTo>
                <a:lnTo>
                  <a:pt x="57" y="297"/>
                </a:lnTo>
                <a:cubicBezTo>
                  <a:pt x="57" y="431"/>
                  <a:pt x="170" y="544"/>
                  <a:pt x="304" y="544"/>
                </a:cubicBezTo>
                <a:cubicBezTo>
                  <a:pt x="368" y="544"/>
                  <a:pt x="431" y="516"/>
                  <a:pt x="474" y="473"/>
                </a:cubicBezTo>
                <a:cubicBezTo>
                  <a:pt x="304" y="297"/>
                  <a:pt x="304" y="297"/>
                  <a:pt x="304" y="297"/>
                </a:cubicBezTo>
                <a:cubicBezTo>
                  <a:pt x="304" y="56"/>
                  <a:pt x="304" y="56"/>
                  <a:pt x="304" y="56"/>
                </a:cubicBezTo>
                <a:cubicBezTo>
                  <a:pt x="170" y="56"/>
                  <a:pt x="57" y="162"/>
                  <a:pt x="57" y="297"/>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solidFill>
                <a:prstClr val="black"/>
              </a:solidFill>
            </a:endParaRPr>
          </a:p>
        </p:txBody>
      </p:sp>
      <p:sp>
        <p:nvSpPr>
          <p:cNvPr id="12" name="文本框 5"/>
          <p:cNvSpPr txBox="1"/>
          <p:nvPr/>
        </p:nvSpPr>
        <p:spPr>
          <a:xfrm>
            <a:off x="953786" y="709485"/>
            <a:ext cx="3414022" cy="523220"/>
          </a:xfrm>
          <a:prstGeom prst="rect">
            <a:avLst/>
          </a:prstGeom>
          <a:noFill/>
        </p:spPr>
        <p:txBody>
          <a:bodyPr wrap="square" rtlCol="0">
            <a:spAutoFit/>
          </a:bodyPr>
          <a:lstStyle/>
          <a:p>
            <a:r>
              <a:rPr lang="zh-CN" altLang="en-US" sz="2800" dirty="0" smtClean="0">
                <a:solidFill>
                  <a:prstClr val="white"/>
                </a:solidFill>
                <a:latin typeface="微软雅黑 Light" panose="020B0502040204020203" pitchFamily="34" charset="-122"/>
                <a:ea typeface="微软雅黑 Light" panose="020B0502040204020203" pitchFamily="34" charset="-122"/>
              </a:rPr>
              <a:t>模拟实验</a:t>
            </a:r>
            <a:endParaRPr lang="zh-CN" altLang="en-US" sz="2800" dirty="0">
              <a:solidFill>
                <a:prstClr val="white"/>
              </a:solidFill>
              <a:latin typeface="微软雅黑 Light" panose="020B0502040204020203" pitchFamily="34" charset="-122"/>
              <a:ea typeface="微软雅黑 Light" panose="020B0502040204020203" pitchFamily="34" charset="-122"/>
            </a:endParaRPr>
          </a:p>
        </p:txBody>
      </p:sp>
      <p:sp>
        <p:nvSpPr>
          <p:cNvPr id="8" name="TextBox 17"/>
          <p:cNvSpPr txBox="1"/>
          <p:nvPr/>
        </p:nvSpPr>
        <p:spPr>
          <a:xfrm>
            <a:off x="953786" y="1628800"/>
            <a:ext cx="10213196" cy="4524315"/>
          </a:xfrm>
          <a:prstGeom prst="rect">
            <a:avLst/>
          </a:prstGeom>
          <a:noFill/>
        </p:spPr>
        <p:txBody>
          <a:bodyPr wrap="square" rtlCol="0">
            <a:spAutoFit/>
          </a:bodyPr>
          <a:lstStyle/>
          <a:p>
            <a:pPr>
              <a:lnSpc>
                <a:spcPct val="150000"/>
              </a:lnSpc>
              <a:defRPr/>
            </a:pPr>
            <a:r>
              <a:rPr lang="zh-CN" altLang="en-US" sz="2400" dirty="0">
                <a:latin typeface="微软雅黑 Light" panose="020B0502040204020203" pitchFamily="34" charset="-122"/>
                <a:ea typeface="微软雅黑 Light" panose="020B0502040204020203" pitchFamily="34" charset="-122"/>
              </a:rPr>
              <a:t>三扇门，其中一扇门后有奖品，这扇门只有主持人知道。选手先随机选一扇门，但并不打开，主持人看到后，会打开其余两扇门中没有奖品的一扇门。然后，主持人问选手，是否要改变一开始的选择</a:t>
            </a:r>
            <a:r>
              <a:rPr lang="zh-CN" altLang="en-US" sz="2400" dirty="0" smtClean="0">
                <a:latin typeface="微软雅黑 Light" panose="020B0502040204020203" pitchFamily="34" charset="-122"/>
                <a:ea typeface="微软雅黑 Light" panose="020B0502040204020203" pitchFamily="34" charset="-122"/>
              </a:rPr>
              <a:t>？</a:t>
            </a:r>
            <a:endParaRPr lang="en-US" altLang="zh-CN" sz="2400" dirty="0" smtClean="0">
              <a:latin typeface="微软雅黑 Light" panose="020B0502040204020203" pitchFamily="34" charset="-122"/>
              <a:ea typeface="微软雅黑 Light" panose="020B0502040204020203" pitchFamily="34" charset="-122"/>
            </a:endParaRPr>
          </a:p>
          <a:p>
            <a:pPr>
              <a:lnSpc>
                <a:spcPct val="150000"/>
              </a:lnSpc>
              <a:defRPr/>
            </a:pPr>
            <a:r>
              <a:rPr lang="zh-CN" altLang="en-US" sz="2400" dirty="0" smtClean="0">
                <a:latin typeface="微软雅黑 Light" panose="020B0502040204020203" pitchFamily="34" charset="-122"/>
                <a:ea typeface="微软雅黑 Light" panose="020B0502040204020203" pitchFamily="34" charset="-122"/>
              </a:rPr>
              <a:t>你会改变选择吗？</a:t>
            </a:r>
            <a:endParaRPr lang="en-US" altLang="zh-CN" sz="2400" dirty="0" smtClean="0">
              <a:latin typeface="微软雅黑 Light" panose="020B0502040204020203" pitchFamily="34" charset="-122"/>
              <a:ea typeface="微软雅黑 Light" panose="020B0502040204020203" pitchFamily="34" charset="-122"/>
            </a:endParaRPr>
          </a:p>
          <a:p>
            <a:pPr>
              <a:lnSpc>
                <a:spcPct val="150000"/>
              </a:lnSpc>
              <a:defRPr/>
            </a:pPr>
            <a:endParaRPr lang="en-US" altLang="zh-CN" sz="2400" dirty="0">
              <a:latin typeface="微软雅黑 Light" panose="020B0502040204020203" pitchFamily="34" charset="-122"/>
              <a:ea typeface="微软雅黑 Light" panose="020B0502040204020203" pitchFamily="34" charset="-122"/>
            </a:endParaRPr>
          </a:p>
          <a:p>
            <a:pPr>
              <a:lnSpc>
                <a:spcPct val="150000"/>
              </a:lnSpc>
              <a:defRPr/>
            </a:pPr>
            <a:endParaRPr lang="en-US" altLang="zh-CN" sz="2400" dirty="0" smtClean="0">
              <a:latin typeface="微软雅黑 Light" panose="020B0502040204020203" pitchFamily="34" charset="-122"/>
              <a:ea typeface="微软雅黑 Light" panose="020B0502040204020203" pitchFamily="34" charset="-122"/>
            </a:endParaRPr>
          </a:p>
          <a:p>
            <a:pPr>
              <a:lnSpc>
                <a:spcPct val="150000"/>
              </a:lnSpc>
              <a:defRPr/>
            </a:pPr>
            <a:r>
              <a:rPr lang="zh-CN" altLang="en-US" sz="2400" dirty="0" smtClean="0">
                <a:latin typeface="微软雅黑 Light" panose="020B0502040204020203" pitchFamily="34" charset="-122"/>
                <a:ea typeface="微软雅黑 Light" panose="020B0502040204020203" pitchFamily="34" charset="-122"/>
              </a:rPr>
              <a:t>              改变 </a:t>
            </a:r>
            <a:r>
              <a:rPr lang="en-US" altLang="zh-CN" sz="2400" dirty="0" smtClean="0">
                <a:latin typeface="微软雅黑 Light" panose="020B0502040204020203" pitchFamily="34" charset="-122"/>
                <a:ea typeface="微软雅黑 Light" panose="020B0502040204020203" pitchFamily="34" charset="-122"/>
              </a:rPr>
              <a:t>2/3</a:t>
            </a:r>
            <a:r>
              <a:rPr lang="zh-CN" altLang="en-US" sz="2400" dirty="0" smtClean="0">
                <a:latin typeface="微软雅黑 Light" panose="020B0502040204020203" pitchFamily="34" charset="-122"/>
                <a:ea typeface="微软雅黑 Light" panose="020B0502040204020203" pitchFamily="34" charset="-122"/>
              </a:rPr>
              <a:t>选对</a:t>
            </a:r>
            <a:endParaRPr lang="en-US" altLang="zh-CN" sz="2400" dirty="0" smtClean="0">
              <a:latin typeface="微软雅黑 Light" panose="020B0502040204020203" pitchFamily="34" charset="-122"/>
              <a:ea typeface="微软雅黑 Light" panose="020B0502040204020203" pitchFamily="34" charset="-122"/>
            </a:endParaRPr>
          </a:p>
          <a:p>
            <a:pPr>
              <a:lnSpc>
                <a:spcPct val="150000"/>
              </a:lnSpc>
              <a:defRPr/>
            </a:pPr>
            <a:r>
              <a:rPr lang="zh-CN" altLang="en-US" sz="2400" dirty="0" smtClean="0">
                <a:latin typeface="微软雅黑 Light" panose="020B0502040204020203" pitchFamily="34" charset="-122"/>
                <a:ea typeface="微软雅黑 Light" panose="020B0502040204020203" pitchFamily="34" charset="-122"/>
              </a:rPr>
              <a:t>              不改变 </a:t>
            </a:r>
            <a:r>
              <a:rPr lang="en-US" altLang="zh-CN" sz="2400" dirty="0" smtClean="0">
                <a:latin typeface="微软雅黑 Light" panose="020B0502040204020203" pitchFamily="34" charset="-122"/>
                <a:ea typeface="微软雅黑 Light" panose="020B0502040204020203" pitchFamily="34" charset="-122"/>
              </a:rPr>
              <a:t>1/3</a:t>
            </a:r>
            <a:r>
              <a:rPr lang="zh-CN" altLang="en-US" sz="2400" dirty="0" smtClean="0">
                <a:latin typeface="微软雅黑 Light" panose="020B0502040204020203" pitchFamily="34" charset="-122"/>
                <a:ea typeface="微软雅黑 Light" panose="020B0502040204020203" pitchFamily="34" charset="-122"/>
              </a:rPr>
              <a:t>选对</a:t>
            </a:r>
            <a:endParaRPr lang="en-US" altLang="zh-CN" sz="2400" dirty="0">
              <a:latin typeface="微软雅黑 Light" panose="020B0502040204020203" pitchFamily="34" charset="-122"/>
              <a:ea typeface="微软雅黑 Light" panose="020B0502040204020203" pitchFamily="34" charset="-122"/>
            </a:endParaRPr>
          </a:p>
        </p:txBody>
      </p:sp>
      <p:pic>
        <p:nvPicPr>
          <p:cNvPr id="3" name="图片 2"/>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5375920" y="3577728"/>
            <a:ext cx="1766061" cy="3280272"/>
          </a:xfrm>
          <a:prstGeom prst="rect">
            <a:avLst/>
          </a:prstGeom>
        </p:spPr>
      </p:pic>
      <p:pic>
        <p:nvPicPr>
          <p:cNvPr id="11" name="图片 10"/>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7106569" y="3577728"/>
            <a:ext cx="1766061" cy="3280272"/>
          </a:xfrm>
          <a:prstGeom prst="rect">
            <a:avLst/>
          </a:prstGeom>
        </p:spPr>
      </p:pic>
      <p:pic>
        <p:nvPicPr>
          <p:cNvPr id="13" name="图片 12"/>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8872630" y="3586130"/>
            <a:ext cx="1766061" cy="3280272"/>
          </a:xfrm>
          <a:prstGeom prst="rect">
            <a:avLst/>
          </a:prstGeom>
        </p:spPr>
      </p:pic>
      <p:sp>
        <p:nvSpPr>
          <p:cNvPr id="14" name="文本框 5"/>
          <p:cNvSpPr txBox="1"/>
          <p:nvPr/>
        </p:nvSpPr>
        <p:spPr>
          <a:xfrm>
            <a:off x="7369347" y="4617699"/>
            <a:ext cx="1346971" cy="1200329"/>
          </a:xfrm>
          <a:prstGeom prst="rect">
            <a:avLst/>
          </a:prstGeom>
          <a:noFill/>
        </p:spPr>
        <p:txBody>
          <a:bodyPr wrap="square" rtlCol="0">
            <a:spAutoFit/>
          </a:bodyPr>
          <a:lstStyle/>
          <a:p>
            <a:r>
              <a:rPr lang="zh-CN" altLang="en-US" sz="7200" b="1" dirty="0" smtClean="0">
                <a:solidFill>
                  <a:srgbClr val="942124"/>
                </a:solidFill>
                <a:latin typeface="微软雅黑 Light" panose="020B0502040204020203" pitchFamily="34" charset="-122"/>
                <a:ea typeface="微软雅黑 Light" panose="020B0502040204020203" pitchFamily="34" charset="-122"/>
              </a:rPr>
              <a:t>？</a:t>
            </a:r>
            <a:endParaRPr lang="zh-CN" altLang="en-US" sz="7200" b="1" dirty="0">
              <a:solidFill>
                <a:srgbClr val="942124"/>
              </a:solidFill>
              <a:latin typeface="微软雅黑 Light" panose="020B0502040204020203" pitchFamily="34" charset="-122"/>
              <a:ea typeface="微软雅黑 Light" panose="020B0502040204020203" pitchFamily="34" charset="-122"/>
            </a:endParaRPr>
          </a:p>
        </p:txBody>
      </p:sp>
      <p:sp>
        <p:nvSpPr>
          <p:cNvPr id="15" name="文本框 5"/>
          <p:cNvSpPr txBox="1"/>
          <p:nvPr/>
        </p:nvSpPr>
        <p:spPr>
          <a:xfrm>
            <a:off x="9045391" y="4626528"/>
            <a:ext cx="1346971" cy="1200329"/>
          </a:xfrm>
          <a:prstGeom prst="rect">
            <a:avLst/>
          </a:prstGeom>
          <a:noFill/>
        </p:spPr>
        <p:txBody>
          <a:bodyPr wrap="square" rtlCol="0">
            <a:spAutoFit/>
          </a:bodyPr>
          <a:lstStyle/>
          <a:p>
            <a:r>
              <a:rPr lang="zh-CN" altLang="en-US" sz="7200" b="1" dirty="0" smtClean="0">
                <a:solidFill>
                  <a:srgbClr val="942124"/>
                </a:solidFill>
                <a:latin typeface="微软雅黑 Light" panose="020B0502040204020203" pitchFamily="34" charset="-122"/>
                <a:ea typeface="微软雅黑 Light" panose="020B0502040204020203" pitchFamily="34" charset="-122"/>
              </a:rPr>
              <a:t>？</a:t>
            </a:r>
            <a:endParaRPr lang="zh-CN" altLang="en-US" sz="7200" b="1" dirty="0">
              <a:solidFill>
                <a:srgbClr val="942124"/>
              </a:solidFill>
              <a:latin typeface="微软雅黑 Light" panose="020B0502040204020203" pitchFamily="34" charset="-122"/>
              <a:ea typeface="微软雅黑 Light" panose="020B0502040204020203" pitchFamily="34" charset="-122"/>
            </a:endParaRPr>
          </a:p>
        </p:txBody>
      </p:sp>
      <p:sp>
        <p:nvSpPr>
          <p:cNvPr id="16" name="文本框 5"/>
          <p:cNvSpPr txBox="1"/>
          <p:nvPr/>
        </p:nvSpPr>
        <p:spPr>
          <a:xfrm>
            <a:off x="5537003" y="4617698"/>
            <a:ext cx="1346971" cy="1200329"/>
          </a:xfrm>
          <a:prstGeom prst="rect">
            <a:avLst/>
          </a:prstGeom>
          <a:noFill/>
        </p:spPr>
        <p:txBody>
          <a:bodyPr wrap="square" rtlCol="0">
            <a:spAutoFit/>
          </a:bodyPr>
          <a:lstStyle/>
          <a:p>
            <a:r>
              <a:rPr lang="zh-CN" altLang="en-US" sz="7200" b="1" dirty="0" smtClean="0">
                <a:solidFill>
                  <a:srgbClr val="942124"/>
                </a:solidFill>
                <a:latin typeface="微软雅黑 Light" panose="020B0502040204020203" pitchFamily="34" charset="-122"/>
                <a:ea typeface="微软雅黑 Light" panose="020B0502040204020203" pitchFamily="34" charset="-122"/>
              </a:rPr>
              <a:t>？</a:t>
            </a:r>
            <a:endParaRPr lang="zh-CN" altLang="en-US" sz="7200" b="1" dirty="0">
              <a:solidFill>
                <a:srgbClr val="942124"/>
              </a:solidFill>
              <a:latin typeface="微软雅黑 Light" panose="020B0502040204020203" pitchFamily="34" charset="-122"/>
              <a:ea typeface="微软雅黑 Light" panose="020B0502040204020203" pitchFamily="34" charset="-122"/>
            </a:endParaRPr>
          </a:p>
        </p:txBody>
      </p:sp>
      <p:sp>
        <p:nvSpPr>
          <p:cNvPr id="2" name="日期占位符 1"/>
          <p:cNvSpPr>
            <a:spLocks noGrp="1"/>
          </p:cNvSpPr>
          <p:nvPr>
            <p:ph type="dt" sz="half" idx="10"/>
          </p:nvPr>
        </p:nvSpPr>
        <p:spPr/>
        <p:txBody>
          <a:bodyPr/>
          <a:lstStyle/>
          <a:p>
            <a:fld id="{BA0E9A2A-23BB-405F-8C65-62D81ADC3DD6}" type="datetime1">
              <a:rPr lang="zh-CN" altLang="en-US" smtClean="0"/>
              <a:pPr/>
              <a:t>2019/9/8</a:t>
            </a:fld>
            <a:endParaRPr lang="zh-CN" altLang="en-US"/>
          </a:p>
        </p:txBody>
      </p:sp>
      <p:sp>
        <p:nvSpPr>
          <p:cNvPr id="4" name="灯片编号占位符 3"/>
          <p:cNvSpPr>
            <a:spLocks noGrp="1"/>
          </p:cNvSpPr>
          <p:nvPr>
            <p:ph type="sldNum" sz="quarter" idx="12"/>
          </p:nvPr>
        </p:nvSpPr>
        <p:spPr/>
        <p:txBody>
          <a:bodyPr/>
          <a:lstStyle/>
          <a:p>
            <a:fld id="{370D8578-DDD4-487D-A316-C8E65CC577E1}" type="slidenum">
              <a:rPr lang="zh-CN" altLang="en-US" smtClean="0"/>
              <a:pPr/>
              <a:t>402</a:t>
            </a:fld>
            <a:endParaRPr lang="zh-CN" altLang="en-US"/>
          </a:p>
        </p:txBody>
      </p:sp>
    </p:spTree>
    <p:extLst>
      <p:ext uri="{BB962C8B-B14F-4D97-AF65-F5344CB8AC3E}">
        <p14:creationId xmlns:p14="http://schemas.microsoft.com/office/powerpoint/2010/main" xmlns="" val="479119515"/>
      </p:ext>
    </p:extLst>
  </p:cSld>
  <p:clrMapOvr>
    <a:masterClrMapping/>
  </p:clrMapOvr>
  <p:timing>
    <p:tnLst>
      <p:par>
        <p:cTn id="1" dur="indefinite" restart="never" nodeType="tmRoot"/>
      </p:par>
    </p:tnLst>
  </p:timing>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28"/>
          <p:cNvSpPr/>
          <p:nvPr/>
        </p:nvSpPr>
        <p:spPr>
          <a:xfrm>
            <a:off x="-18898" y="671163"/>
            <a:ext cx="510214"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
        <p:nvSpPr>
          <p:cNvPr id="7" name="矩形 4"/>
          <p:cNvSpPr/>
          <p:nvPr/>
        </p:nvSpPr>
        <p:spPr>
          <a:xfrm>
            <a:off x="479375" y="674237"/>
            <a:ext cx="2376265" cy="595228"/>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0" name="Freeform 81"/>
          <p:cNvSpPr>
            <a:spLocks noChangeArrowheads="1"/>
          </p:cNvSpPr>
          <p:nvPr/>
        </p:nvSpPr>
        <p:spPr bwMode="auto">
          <a:xfrm>
            <a:off x="86239" y="826314"/>
            <a:ext cx="288000" cy="288000"/>
          </a:xfrm>
          <a:custGeom>
            <a:avLst/>
            <a:gdLst>
              <a:gd name="T0" fmla="*/ 39678193 w 602"/>
              <a:gd name="T1" fmla="*/ 78442719 h 602"/>
              <a:gd name="T2" fmla="*/ 39678193 w 602"/>
              <a:gd name="T3" fmla="*/ 78442719 h 602"/>
              <a:gd name="T4" fmla="*/ 0 w 602"/>
              <a:gd name="T5" fmla="*/ 38764526 h 602"/>
              <a:gd name="T6" fmla="*/ 39678193 w 602"/>
              <a:gd name="T7" fmla="*/ 0 h 602"/>
              <a:gd name="T8" fmla="*/ 78442719 w 602"/>
              <a:gd name="T9" fmla="*/ 38764526 h 602"/>
              <a:gd name="T10" fmla="*/ 39678193 w 602"/>
              <a:gd name="T11" fmla="*/ 78442719 h 602"/>
              <a:gd name="T12" fmla="*/ 7439751 w 602"/>
              <a:gd name="T13" fmla="*/ 38764526 h 602"/>
              <a:gd name="T14" fmla="*/ 7439751 w 602"/>
              <a:gd name="T15" fmla="*/ 38764526 h 602"/>
              <a:gd name="T16" fmla="*/ 39678193 w 602"/>
              <a:gd name="T17" fmla="*/ 71002968 h 602"/>
              <a:gd name="T18" fmla="*/ 61866665 w 602"/>
              <a:gd name="T19" fmla="*/ 61735884 h 602"/>
              <a:gd name="T20" fmla="*/ 39678193 w 602"/>
              <a:gd name="T21" fmla="*/ 38764526 h 602"/>
              <a:gd name="T22" fmla="*/ 39678193 w 602"/>
              <a:gd name="T23" fmla="*/ 7308970 h 602"/>
              <a:gd name="T24" fmla="*/ 7439751 w 602"/>
              <a:gd name="T25" fmla="*/ 38764526 h 60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602" h="602">
                <a:moveTo>
                  <a:pt x="304" y="601"/>
                </a:moveTo>
                <a:lnTo>
                  <a:pt x="304" y="601"/>
                </a:lnTo>
                <a:cubicBezTo>
                  <a:pt x="135" y="601"/>
                  <a:pt x="0" y="466"/>
                  <a:pt x="0" y="297"/>
                </a:cubicBezTo>
                <a:cubicBezTo>
                  <a:pt x="0" y="134"/>
                  <a:pt x="135" y="0"/>
                  <a:pt x="304" y="0"/>
                </a:cubicBezTo>
                <a:cubicBezTo>
                  <a:pt x="467" y="0"/>
                  <a:pt x="601" y="134"/>
                  <a:pt x="601" y="297"/>
                </a:cubicBezTo>
                <a:cubicBezTo>
                  <a:pt x="601" y="466"/>
                  <a:pt x="467" y="601"/>
                  <a:pt x="304" y="601"/>
                </a:cubicBezTo>
                <a:close/>
                <a:moveTo>
                  <a:pt x="57" y="297"/>
                </a:moveTo>
                <a:lnTo>
                  <a:pt x="57" y="297"/>
                </a:lnTo>
                <a:cubicBezTo>
                  <a:pt x="57" y="431"/>
                  <a:pt x="170" y="544"/>
                  <a:pt x="304" y="544"/>
                </a:cubicBezTo>
                <a:cubicBezTo>
                  <a:pt x="368" y="544"/>
                  <a:pt x="431" y="516"/>
                  <a:pt x="474" y="473"/>
                </a:cubicBezTo>
                <a:cubicBezTo>
                  <a:pt x="304" y="297"/>
                  <a:pt x="304" y="297"/>
                  <a:pt x="304" y="297"/>
                </a:cubicBezTo>
                <a:cubicBezTo>
                  <a:pt x="304" y="56"/>
                  <a:pt x="304" y="56"/>
                  <a:pt x="304" y="56"/>
                </a:cubicBezTo>
                <a:cubicBezTo>
                  <a:pt x="170" y="56"/>
                  <a:pt x="57" y="162"/>
                  <a:pt x="57" y="297"/>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solidFill>
                <a:prstClr val="black"/>
              </a:solidFill>
            </a:endParaRPr>
          </a:p>
        </p:txBody>
      </p:sp>
      <p:sp>
        <p:nvSpPr>
          <p:cNvPr id="12" name="文本框 5"/>
          <p:cNvSpPr txBox="1"/>
          <p:nvPr/>
        </p:nvSpPr>
        <p:spPr>
          <a:xfrm>
            <a:off x="953786" y="709485"/>
            <a:ext cx="3414022" cy="523220"/>
          </a:xfrm>
          <a:prstGeom prst="rect">
            <a:avLst/>
          </a:prstGeom>
          <a:noFill/>
        </p:spPr>
        <p:txBody>
          <a:bodyPr wrap="square" rtlCol="0">
            <a:spAutoFit/>
          </a:bodyPr>
          <a:lstStyle/>
          <a:p>
            <a:r>
              <a:rPr lang="zh-CN" altLang="en-US" sz="2800" dirty="0" smtClean="0">
                <a:solidFill>
                  <a:prstClr val="white"/>
                </a:solidFill>
                <a:latin typeface="微软雅黑 Light" panose="020B0502040204020203" pitchFamily="34" charset="-122"/>
                <a:ea typeface="微软雅黑 Light" panose="020B0502040204020203" pitchFamily="34" charset="-122"/>
              </a:rPr>
              <a:t>模拟实验</a:t>
            </a:r>
            <a:endParaRPr lang="zh-CN" altLang="en-US" sz="2800" dirty="0">
              <a:solidFill>
                <a:prstClr val="white"/>
              </a:solidFill>
              <a:latin typeface="微软雅黑 Light" panose="020B0502040204020203" pitchFamily="34" charset="-122"/>
              <a:ea typeface="微软雅黑 Light" panose="020B0502040204020203" pitchFamily="34" charset="-122"/>
            </a:endParaRPr>
          </a:p>
        </p:txBody>
      </p:sp>
      <p:pic>
        <p:nvPicPr>
          <p:cNvPr id="2" name="图片 1"/>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3318110" y="826314"/>
            <a:ext cx="7391400" cy="5651500"/>
          </a:xfrm>
          <a:prstGeom prst="rect">
            <a:avLst/>
          </a:prstGeom>
        </p:spPr>
      </p:pic>
      <p:sp>
        <p:nvSpPr>
          <p:cNvPr id="3" name="日期占位符 2"/>
          <p:cNvSpPr>
            <a:spLocks noGrp="1"/>
          </p:cNvSpPr>
          <p:nvPr>
            <p:ph type="dt" sz="half" idx="10"/>
          </p:nvPr>
        </p:nvSpPr>
        <p:spPr/>
        <p:txBody>
          <a:bodyPr/>
          <a:lstStyle/>
          <a:p>
            <a:fld id="{8799251D-7171-483B-A76F-B439F5AFC275}" type="datetime1">
              <a:rPr lang="zh-CN" altLang="en-US" smtClean="0"/>
              <a:pPr/>
              <a:t>2019/9/8</a:t>
            </a:fld>
            <a:endParaRPr lang="zh-CN" altLang="en-US"/>
          </a:p>
        </p:txBody>
      </p:sp>
      <p:sp>
        <p:nvSpPr>
          <p:cNvPr id="4" name="灯片编号占位符 3"/>
          <p:cNvSpPr>
            <a:spLocks noGrp="1"/>
          </p:cNvSpPr>
          <p:nvPr>
            <p:ph type="sldNum" sz="quarter" idx="12"/>
          </p:nvPr>
        </p:nvSpPr>
        <p:spPr/>
        <p:txBody>
          <a:bodyPr/>
          <a:lstStyle/>
          <a:p>
            <a:fld id="{370D8578-DDD4-487D-A316-C8E65CC577E1}" type="slidenum">
              <a:rPr lang="zh-CN" altLang="en-US" smtClean="0"/>
              <a:pPr/>
              <a:t>403</a:t>
            </a:fld>
            <a:endParaRPr lang="zh-CN" altLang="en-US"/>
          </a:p>
        </p:txBody>
      </p:sp>
    </p:spTree>
    <p:extLst>
      <p:ext uri="{BB962C8B-B14F-4D97-AF65-F5344CB8AC3E}">
        <p14:creationId xmlns:p14="http://schemas.microsoft.com/office/powerpoint/2010/main" xmlns="" val="113049933"/>
      </p:ext>
    </p:extLst>
  </p:cSld>
  <p:clrMapOvr>
    <a:masterClrMapping/>
  </p:clrMapOvr>
  <p:timing>
    <p:tnLst>
      <p:par>
        <p:cTn id="1" dur="indefinite" restart="never" nodeType="tmRoot"/>
      </p:par>
    </p:tnLst>
  </p:timing>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28"/>
          <p:cNvSpPr/>
          <p:nvPr/>
        </p:nvSpPr>
        <p:spPr>
          <a:xfrm>
            <a:off x="-18898" y="671163"/>
            <a:ext cx="510214"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
        <p:nvSpPr>
          <p:cNvPr id="7" name="矩形 4"/>
          <p:cNvSpPr/>
          <p:nvPr/>
        </p:nvSpPr>
        <p:spPr>
          <a:xfrm>
            <a:off x="479375" y="674237"/>
            <a:ext cx="2376265" cy="595228"/>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0" name="Freeform 81"/>
          <p:cNvSpPr>
            <a:spLocks noChangeArrowheads="1"/>
          </p:cNvSpPr>
          <p:nvPr/>
        </p:nvSpPr>
        <p:spPr bwMode="auto">
          <a:xfrm>
            <a:off x="86239" y="826314"/>
            <a:ext cx="288000" cy="288000"/>
          </a:xfrm>
          <a:custGeom>
            <a:avLst/>
            <a:gdLst>
              <a:gd name="T0" fmla="*/ 39678193 w 602"/>
              <a:gd name="T1" fmla="*/ 78442719 h 602"/>
              <a:gd name="T2" fmla="*/ 39678193 w 602"/>
              <a:gd name="T3" fmla="*/ 78442719 h 602"/>
              <a:gd name="T4" fmla="*/ 0 w 602"/>
              <a:gd name="T5" fmla="*/ 38764526 h 602"/>
              <a:gd name="T6" fmla="*/ 39678193 w 602"/>
              <a:gd name="T7" fmla="*/ 0 h 602"/>
              <a:gd name="T8" fmla="*/ 78442719 w 602"/>
              <a:gd name="T9" fmla="*/ 38764526 h 602"/>
              <a:gd name="T10" fmla="*/ 39678193 w 602"/>
              <a:gd name="T11" fmla="*/ 78442719 h 602"/>
              <a:gd name="T12" fmla="*/ 7439751 w 602"/>
              <a:gd name="T13" fmla="*/ 38764526 h 602"/>
              <a:gd name="T14" fmla="*/ 7439751 w 602"/>
              <a:gd name="T15" fmla="*/ 38764526 h 602"/>
              <a:gd name="T16" fmla="*/ 39678193 w 602"/>
              <a:gd name="T17" fmla="*/ 71002968 h 602"/>
              <a:gd name="T18" fmla="*/ 61866665 w 602"/>
              <a:gd name="T19" fmla="*/ 61735884 h 602"/>
              <a:gd name="T20" fmla="*/ 39678193 w 602"/>
              <a:gd name="T21" fmla="*/ 38764526 h 602"/>
              <a:gd name="T22" fmla="*/ 39678193 w 602"/>
              <a:gd name="T23" fmla="*/ 7308970 h 602"/>
              <a:gd name="T24" fmla="*/ 7439751 w 602"/>
              <a:gd name="T25" fmla="*/ 38764526 h 60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602" h="602">
                <a:moveTo>
                  <a:pt x="304" y="601"/>
                </a:moveTo>
                <a:lnTo>
                  <a:pt x="304" y="601"/>
                </a:lnTo>
                <a:cubicBezTo>
                  <a:pt x="135" y="601"/>
                  <a:pt x="0" y="466"/>
                  <a:pt x="0" y="297"/>
                </a:cubicBezTo>
                <a:cubicBezTo>
                  <a:pt x="0" y="134"/>
                  <a:pt x="135" y="0"/>
                  <a:pt x="304" y="0"/>
                </a:cubicBezTo>
                <a:cubicBezTo>
                  <a:pt x="467" y="0"/>
                  <a:pt x="601" y="134"/>
                  <a:pt x="601" y="297"/>
                </a:cubicBezTo>
                <a:cubicBezTo>
                  <a:pt x="601" y="466"/>
                  <a:pt x="467" y="601"/>
                  <a:pt x="304" y="601"/>
                </a:cubicBezTo>
                <a:close/>
                <a:moveTo>
                  <a:pt x="57" y="297"/>
                </a:moveTo>
                <a:lnTo>
                  <a:pt x="57" y="297"/>
                </a:lnTo>
                <a:cubicBezTo>
                  <a:pt x="57" y="431"/>
                  <a:pt x="170" y="544"/>
                  <a:pt x="304" y="544"/>
                </a:cubicBezTo>
                <a:cubicBezTo>
                  <a:pt x="368" y="544"/>
                  <a:pt x="431" y="516"/>
                  <a:pt x="474" y="473"/>
                </a:cubicBezTo>
                <a:cubicBezTo>
                  <a:pt x="304" y="297"/>
                  <a:pt x="304" y="297"/>
                  <a:pt x="304" y="297"/>
                </a:cubicBezTo>
                <a:cubicBezTo>
                  <a:pt x="304" y="56"/>
                  <a:pt x="304" y="56"/>
                  <a:pt x="304" y="56"/>
                </a:cubicBezTo>
                <a:cubicBezTo>
                  <a:pt x="170" y="56"/>
                  <a:pt x="57" y="162"/>
                  <a:pt x="57" y="297"/>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solidFill>
                <a:prstClr val="black"/>
              </a:solidFill>
            </a:endParaRPr>
          </a:p>
        </p:txBody>
      </p:sp>
      <p:sp>
        <p:nvSpPr>
          <p:cNvPr id="12" name="文本框 5"/>
          <p:cNvSpPr txBox="1"/>
          <p:nvPr/>
        </p:nvSpPr>
        <p:spPr>
          <a:xfrm>
            <a:off x="953786" y="709485"/>
            <a:ext cx="3414022" cy="523220"/>
          </a:xfrm>
          <a:prstGeom prst="rect">
            <a:avLst/>
          </a:prstGeom>
          <a:noFill/>
        </p:spPr>
        <p:txBody>
          <a:bodyPr wrap="square" rtlCol="0">
            <a:spAutoFit/>
          </a:bodyPr>
          <a:lstStyle/>
          <a:p>
            <a:r>
              <a:rPr lang="zh-CN" altLang="en-US" sz="2800" dirty="0" smtClean="0">
                <a:solidFill>
                  <a:prstClr val="white"/>
                </a:solidFill>
                <a:latin typeface="微软雅黑 Light" panose="020B0502040204020203" pitchFamily="34" charset="-122"/>
                <a:ea typeface="微软雅黑 Light" panose="020B0502040204020203" pitchFamily="34" charset="-122"/>
              </a:rPr>
              <a:t>模拟实验</a:t>
            </a:r>
            <a:endParaRPr lang="zh-CN" altLang="en-US" sz="2800" dirty="0">
              <a:solidFill>
                <a:prstClr val="white"/>
              </a:solidFill>
              <a:latin typeface="微软雅黑 Light" panose="020B0502040204020203" pitchFamily="34" charset="-122"/>
              <a:ea typeface="微软雅黑 Light" panose="020B0502040204020203" pitchFamily="34" charset="-122"/>
            </a:endParaRPr>
          </a:p>
        </p:txBody>
      </p:sp>
      <p:pic>
        <p:nvPicPr>
          <p:cNvPr id="4" name="图片 3"/>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3647728" y="0"/>
            <a:ext cx="7429500" cy="6642100"/>
          </a:xfrm>
          <a:prstGeom prst="rect">
            <a:avLst/>
          </a:prstGeom>
        </p:spPr>
      </p:pic>
      <p:sp>
        <p:nvSpPr>
          <p:cNvPr id="2" name="日期占位符 1"/>
          <p:cNvSpPr>
            <a:spLocks noGrp="1"/>
          </p:cNvSpPr>
          <p:nvPr>
            <p:ph type="dt" sz="half" idx="10"/>
          </p:nvPr>
        </p:nvSpPr>
        <p:spPr/>
        <p:txBody>
          <a:bodyPr/>
          <a:lstStyle/>
          <a:p>
            <a:fld id="{B25F9545-FD27-48EB-897F-17F1D1C936E7}" type="datetime1">
              <a:rPr lang="zh-CN" altLang="en-US" smtClean="0"/>
              <a:pPr/>
              <a:t>2019/9/8</a:t>
            </a:fld>
            <a:endParaRPr lang="zh-CN" altLang="en-US"/>
          </a:p>
        </p:txBody>
      </p:sp>
      <p:sp>
        <p:nvSpPr>
          <p:cNvPr id="3" name="灯片编号占位符 2"/>
          <p:cNvSpPr>
            <a:spLocks noGrp="1"/>
          </p:cNvSpPr>
          <p:nvPr>
            <p:ph type="sldNum" sz="quarter" idx="12"/>
          </p:nvPr>
        </p:nvSpPr>
        <p:spPr/>
        <p:txBody>
          <a:bodyPr/>
          <a:lstStyle/>
          <a:p>
            <a:fld id="{370D8578-DDD4-487D-A316-C8E65CC577E1}" type="slidenum">
              <a:rPr lang="zh-CN" altLang="en-US" smtClean="0"/>
              <a:pPr/>
              <a:t>404</a:t>
            </a:fld>
            <a:endParaRPr lang="zh-CN" altLang="en-US"/>
          </a:p>
        </p:txBody>
      </p:sp>
    </p:spTree>
    <p:extLst>
      <p:ext uri="{BB962C8B-B14F-4D97-AF65-F5344CB8AC3E}">
        <p14:creationId xmlns:p14="http://schemas.microsoft.com/office/powerpoint/2010/main" xmlns="" val="2083094745"/>
      </p:ext>
    </p:extLst>
  </p:cSld>
  <p:clrMapOvr>
    <a:masterClrMapping/>
  </p:clrMapOvr>
  <p:timing>
    <p:tnLst>
      <p:par>
        <p:cTn id="1" dur="indefinite" restart="never" nodeType="tmRoot"/>
      </p:par>
    </p:tnLst>
  </p:timing>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8"/>
          <p:cNvSpPr txBox="1">
            <a:spLocks/>
          </p:cNvSpPr>
          <p:nvPr/>
        </p:nvSpPr>
        <p:spPr>
          <a:xfrm>
            <a:off x="911424" y="579766"/>
            <a:ext cx="10515600" cy="7810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微软雅黑 Light" panose="020B0502040204020203" pitchFamily="34" charset="-122"/>
                <a:ea typeface="微软雅黑 Light" panose="020B0502040204020203" pitchFamily="34" charset="-122"/>
                <a:cs typeface="+mj-cs"/>
              </a:defRPr>
            </a:lvl1pPr>
          </a:lstStyle>
          <a:p>
            <a:r>
              <a:rPr lang="zh-CN" altLang="en-US" sz="3200" b="1" dirty="0" smtClean="0">
                <a:solidFill>
                  <a:srgbClr val="942124"/>
                </a:solidFill>
                <a:cs typeface="+mn-cs"/>
              </a:rPr>
              <a:t>总结</a:t>
            </a:r>
            <a:endParaRPr lang="zh-CN" altLang="en-US" sz="3200" b="1" dirty="0">
              <a:solidFill>
                <a:srgbClr val="942124"/>
              </a:solidFill>
              <a:cs typeface="+mn-cs"/>
            </a:endParaRPr>
          </a:p>
        </p:txBody>
      </p:sp>
      <p:sp>
        <p:nvSpPr>
          <p:cNvPr id="293" name="Freeform 37"/>
          <p:cNvSpPr>
            <a:spLocks noChangeArrowheads="1"/>
          </p:cNvSpPr>
          <p:nvPr/>
        </p:nvSpPr>
        <p:spPr bwMode="auto">
          <a:xfrm>
            <a:off x="1631504" y="2962209"/>
            <a:ext cx="324000" cy="324000"/>
          </a:xfrm>
          <a:custGeom>
            <a:avLst/>
            <a:gdLst>
              <a:gd name="T0" fmla="*/ 38763987 w 602"/>
              <a:gd name="T1" fmla="*/ 78442719 h 602"/>
              <a:gd name="T2" fmla="*/ 38763987 w 602"/>
              <a:gd name="T3" fmla="*/ 78442719 h 602"/>
              <a:gd name="T4" fmla="*/ 0 w 602"/>
              <a:gd name="T5" fmla="*/ 38764526 h 602"/>
              <a:gd name="T6" fmla="*/ 38763987 w 602"/>
              <a:gd name="T7" fmla="*/ 0 h 602"/>
              <a:gd name="T8" fmla="*/ 78441997 w 602"/>
              <a:gd name="T9" fmla="*/ 38764526 h 602"/>
              <a:gd name="T10" fmla="*/ 38763987 w 602"/>
              <a:gd name="T11" fmla="*/ 78442719 h 602"/>
              <a:gd name="T12" fmla="*/ 38763987 w 602"/>
              <a:gd name="T13" fmla="*/ 7439751 h 602"/>
              <a:gd name="T14" fmla="*/ 38763987 w 602"/>
              <a:gd name="T15" fmla="*/ 7439751 h 602"/>
              <a:gd name="T16" fmla="*/ 7439717 w 602"/>
              <a:gd name="T17" fmla="*/ 38764526 h 602"/>
              <a:gd name="T18" fmla="*/ 38763987 w 602"/>
              <a:gd name="T19" fmla="*/ 71002968 h 602"/>
              <a:gd name="T20" fmla="*/ 71002280 w 602"/>
              <a:gd name="T21" fmla="*/ 38764526 h 602"/>
              <a:gd name="T22" fmla="*/ 38763987 w 602"/>
              <a:gd name="T23" fmla="*/ 7439751 h 60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602" h="602">
                <a:moveTo>
                  <a:pt x="297" y="601"/>
                </a:moveTo>
                <a:lnTo>
                  <a:pt x="297" y="601"/>
                </a:lnTo>
                <a:cubicBezTo>
                  <a:pt x="134" y="601"/>
                  <a:pt x="0" y="467"/>
                  <a:pt x="0" y="297"/>
                </a:cubicBezTo>
                <a:cubicBezTo>
                  <a:pt x="0" y="135"/>
                  <a:pt x="134" y="0"/>
                  <a:pt x="297" y="0"/>
                </a:cubicBezTo>
                <a:cubicBezTo>
                  <a:pt x="466" y="0"/>
                  <a:pt x="601" y="135"/>
                  <a:pt x="601" y="297"/>
                </a:cubicBezTo>
                <a:cubicBezTo>
                  <a:pt x="601" y="467"/>
                  <a:pt x="466" y="601"/>
                  <a:pt x="297" y="601"/>
                </a:cubicBezTo>
                <a:close/>
                <a:moveTo>
                  <a:pt x="297" y="57"/>
                </a:moveTo>
                <a:lnTo>
                  <a:pt x="297" y="57"/>
                </a:lnTo>
                <a:cubicBezTo>
                  <a:pt x="163" y="57"/>
                  <a:pt x="57" y="163"/>
                  <a:pt x="57" y="297"/>
                </a:cubicBezTo>
                <a:cubicBezTo>
                  <a:pt x="57" y="431"/>
                  <a:pt x="163" y="544"/>
                  <a:pt x="297" y="544"/>
                </a:cubicBezTo>
                <a:cubicBezTo>
                  <a:pt x="431" y="544"/>
                  <a:pt x="544" y="431"/>
                  <a:pt x="544" y="297"/>
                </a:cubicBezTo>
                <a:cubicBezTo>
                  <a:pt x="544" y="163"/>
                  <a:pt x="431" y="57"/>
                  <a:pt x="297" y="57"/>
                </a:cubicBezTo>
                <a:close/>
              </a:path>
            </a:pathLst>
          </a:custGeom>
          <a:solidFill>
            <a:srgbClr val="942124"/>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5" name="TextBox 4"/>
          <p:cNvSpPr txBox="1"/>
          <p:nvPr/>
        </p:nvSpPr>
        <p:spPr>
          <a:xfrm>
            <a:off x="2135560" y="2893376"/>
            <a:ext cx="8246168" cy="461665"/>
          </a:xfrm>
          <a:prstGeom prst="rect">
            <a:avLst/>
          </a:prstGeom>
          <a:noFill/>
        </p:spPr>
        <p:txBody>
          <a:bodyPr wrap="none" rtlCol="0">
            <a:spAutoFit/>
          </a:bodyPr>
          <a:lstStyle/>
          <a:p>
            <a:r>
              <a:rPr lang="en-US" altLang="zh-CN" sz="2400" dirty="0" err="1" smtClean="0">
                <a:latin typeface="Monaco" charset="0"/>
                <a:ea typeface="Monaco" charset="0"/>
                <a:cs typeface="Monaco" charset="0"/>
              </a:rPr>
              <a:t>ndarray</a:t>
            </a:r>
            <a:r>
              <a:rPr lang="zh-CN" altLang="en-US" sz="2400" dirty="0" smtClean="0">
                <a:latin typeface="Microsoft YaHei Light" charset="-122"/>
                <a:ea typeface="Microsoft YaHei Light" charset="-122"/>
                <a:cs typeface="Microsoft YaHei Light" charset="-122"/>
              </a:rPr>
              <a:t>相关操作：索引、切分、重构、拼接、转置与翻转</a:t>
            </a:r>
            <a:endParaRPr lang="zh-CN" altLang="en-US" sz="2400" dirty="0">
              <a:latin typeface="Microsoft YaHei Light" charset="-122"/>
              <a:ea typeface="Microsoft YaHei Light" charset="-122"/>
              <a:cs typeface="Microsoft YaHei Light" charset="-122"/>
            </a:endParaRPr>
          </a:p>
        </p:txBody>
      </p:sp>
      <p:sp>
        <p:nvSpPr>
          <p:cNvPr id="307" name="Freeform 37"/>
          <p:cNvSpPr>
            <a:spLocks noChangeArrowheads="1"/>
          </p:cNvSpPr>
          <p:nvPr/>
        </p:nvSpPr>
        <p:spPr bwMode="auto">
          <a:xfrm>
            <a:off x="1631504" y="2345705"/>
            <a:ext cx="324000" cy="324000"/>
          </a:xfrm>
          <a:custGeom>
            <a:avLst/>
            <a:gdLst>
              <a:gd name="T0" fmla="*/ 38763987 w 602"/>
              <a:gd name="T1" fmla="*/ 78442719 h 602"/>
              <a:gd name="T2" fmla="*/ 38763987 w 602"/>
              <a:gd name="T3" fmla="*/ 78442719 h 602"/>
              <a:gd name="T4" fmla="*/ 0 w 602"/>
              <a:gd name="T5" fmla="*/ 38764526 h 602"/>
              <a:gd name="T6" fmla="*/ 38763987 w 602"/>
              <a:gd name="T7" fmla="*/ 0 h 602"/>
              <a:gd name="T8" fmla="*/ 78441997 w 602"/>
              <a:gd name="T9" fmla="*/ 38764526 h 602"/>
              <a:gd name="T10" fmla="*/ 38763987 w 602"/>
              <a:gd name="T11" fmla="*/ 78442719 h 602"/>
              <a:gd name="T12" fmla="*/ 38763987 w 602"/>
              <a:gd name="T13" fmla="*/ 7439751 h 602"/>
              <a:gd name="T14" fmla="*/ 38763987 w 602"/>
              <a:gd name="T15" fmla="*/ 7439751 h 602"/>
              <a:gd name="T16" fmla="*/ 7439717 w 602"/>
              <a:gd name="T17" fmla="*/ 38764526 h 602"/>
              <a:gd name="T18" fmla="*/ 38763987 w 602"/>
              <a:gd name="T19" fmla="*/ 71002968 h 602"/>
              <a:gd name="T20" fmla="*/ 71002280 w 602"/>
              <a:gd name="T21" fmla="*/ 38764526 h 602"/>
              <a:gd name="T22" fmla="*/ 38763987 w 602"/>
              <a:gd name="T23" fmla="*/ 7439751 h 60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602" h="602">
                <a:moveTo>
                  <a:pt x="297" y="601"/>
                </a:moveTo>
                <a:lnTo>
                  <a:pt x="297" y="601"/>
                </a:lnTo>
                <a:cubicBezTo>
                  <a:pt x="134" y="601"/>
                  <a:pt x="0" y="467"/>
                  <a:pt x="0" y="297"/>
                </a:cubicBezTo>
                <a:cubicBezTo>
                  <a:pt x="0" y="135"/>
                  <a:pt x="134" y="0"/>
                  <a:pt x="297" y="0"/>
                </a:cubicBezTo>
                <a:cubicBezTo>
                  <a:pt x="466" y="0"/>
                  <a:pt x="601" y="135"/>
                  <a:pt x="601" y="297"/>
                </a:cubicBezTo>
                <a:cubicBezTo>
                  <a:pt x="601" y="467"/>
                  <a:pt x="466" y="601"/>
                  <a:pt x="297" y="601"/>
                </a:cubicBezTo>
                <a:close/>
                <a:moveTo>
                  <a:pt x="297" y="57"/>
                </a:moveTo>
                <a:lnTo>
                  <a:pt x="297" y="57"/>
                </a:lnTo>
                <a:cubicBezTo>
                  <a:pt x="163" y="57"/>
                  <a:pt x="57" y="163"/>
                  <a:pt x="57" y="297"/>
                </a:cubicBezTo>
                <a:cubicBezTo>
                  <a:pt x="57" y="431"/>
                  <a:pt x="163" y="544"/>
                  <a:pt x="297" y="544"/>
                </a:cubicBezTo>
                <a:cubicBezTo>
                  <a:pt x="431" y="544"/>
                  <a:pt x="544" y="431"/>
                  <a:pt x="544" y="297"/>
                </a:cubicBezTo>
                <a:cubicBezTo>
                  <a:pt x="544" y="163"/>
                  <a:pt x="431" y="57"/>
                  <a:pt x="297" y="57"/>
                </a:cubicBezTo>
                <a:close/>
              </a:path>
            </a:pathLst>
          </a:custGeom>
          <a:solidFill>
            <a:srgbClr val="942124"/>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308" name="TextBox 307"/>
          <p:cNvSpPr txBox="1"/>
          <p:nvPr/>
        </p:nvSpPr>
        <p:spPr>
          <a:xfrm>
            <a:off x="2135560" y="2276872"/>
            <a:ext cx="4435830" cy="461665"/>
          </a:xfrm>
          <a:prstGeom prst="rect">
            <a:avLst/>
          </a:prstGeom>
          <a:noFill/>
        </p:spPr>
        <p:txBody>
          <a:bodyPr wrap="none" rtlCol="0">
            <a:spAutoFit/>
          </a:bodyPr>
          <a:lstStyle/>
          <a:p>
            <a:r>
              <a:rPr lang="en-US" altLang="zh-CN" sz="2400" dirty="0" smtClean="0">
                <a:latin typeface="微软雅黑 Light" panose="020B0502040204020203" pitchFamily="34" charset="-122"/>
                <a:ea typeface="微软雅黑 Light" panose="020B0502040204020203" pitchFamily="34" charset="-122"/>
              </a:rPr>
              <a:t>Numpy</a:t>
            </a:r>
            <a:r>
              <a:rPr lang="zh-CN" altLang="en-US" sz="2400" dirty="0" smtClean="0">
                <a:latin typeface="微软雅黑 Light" panose="020B0502040204020203" pitchFamily="34" charset="-122"/>
                <a:ea typeface="微软雅黑 Light" panose="020B0502040204020203" pitchFamily="34" charset="-122"/>
              </a:rPr>
              <a:t>基本数据结构 </a:t>
            </a:r>
            <a:r>
              <a:rPr lang="en-US" altLang="zh-CN" sz="2400" dirty="0" err="1" smtClean="0">
                <a:latin typeface="Monaco" charset="0"/>
                <a:ea typeface="Monaco" charset="0"/>
                <a:cs typeface="Monaco" charset="0"/>
              </a:rPr>
              <a:t>ndarray</a:t>
            </a:r>
            <a:endParaRPr lang="zh-CN" altLang="en-US" sz="2400" dirty="0">
              <a:latin typeface="Monaco" charset="0"/>
              <a:ea typeface="Monaco" charset="0"/>
              <a:cs typeface="Monaco" charset="0"/>
            </a:endParaRPr>
          </a:p>
        </p:txBody>
      </p:sp>
      <p:sp>
        <p:nvSpPr>
          <p:cNvPr id="12" name="矩形 28"/>
          <p:cNvSpPr/>
          <p:nvPr/>
        </p:nvSpPr>
        <p:spPr>
          <a:xfrm>
            <a:off x="-18898" y="671163"/>
            <a:ext cx="510214"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
        <p:nvSpPr>
          <p:cNvPr id="8" name="Freeform 37"/>
          <p:cNvSpPr>
            <a:spLocks noChangeArrowheads="1"/>
          </p:cNvSpPr>
          <p:nvPr/>
        </p:nvSpPr>
        <p:spPr bwMode="auto">
          <a:xfrm>
            <a:off x="1622207" y="4188296"/>
            <a:ext cx="324000" cy="324000"/>
          </a:xfrm>
          <a:custGeom>
            <a:avLst/>
            <a:gdLst>
              <a:gd name="T0" fmla="*/ 38763987 w 602"/>
              <a:gd name="T1" fmla="*/ 78442719 h 602"/>
              <a:gd name="T2" fmla="*/ 38763987 w 602"/>
              <a:gd name="T3" fmla="*/ 78442719 h 602"/>
              <a:gd name="T4" fmla="*/ 0 w 602"/>
              <a:gd name="T5" fmla="*/ 38764526 h 602"/>
              <a:gd name="T6" fmla="*/ 38763987 w 602"/>
              <a:gd name="T7" fmla="*/ 0 h 602"/>
              <a:gd name="T8" fmla="*/ 78441997 w 602"/>
              <a:gd name="T9" fmla="*/ 38764526 h 602"/>
              <a:gd name="T10" fmla="*/ 38763987 w 602"/>
              <a:gd name="T11" fmla="*/ 78442719 h 602"/>
              <a:gd name="T12" fmla="*/ 38763987 w 602"/>
              <a:gd name="T13" fmla="*/ 7439751 h 602"/>
              <a:gd name="T14" fmla="*/ 38763987 w 602"/>
              <a:gd name="T15" fmla="*/ 7439751 h 602"/>
              <a:gd name="T16" fmla="*/ 7439717 w 602"/>
              <a:gd name="T17" fmla="*/ 38764526 h 602"/>
              <a:gd name="T18" fmla="*/ 38763987 w 602"/>
              <a:gd name="T19" fmla="*/ 71002968 h 602"/>
              <a:gd name="T20" fmla="*/ 71002280 w 602"/>
              <a:gd name="T21" fmla="*/ 38764526 h 602"/>
              <a:gd name="T22" fmla="*/ 38763987 w 602"/>
              <a:gd name="T23" fmla="*/ 7439751 h 60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602" h="602">
                <a:moveTo>
                  <a:pt x="297" y="601"/>
                </a:moveTo>
                <a:lnTo>
                  <a:pt x="297" y="601"/>
                </a:lnTo>
                <a:cubicBezTo>
                  <a:pt x="134" y="601"/>
                  <a:pt x="0" y="467"/>
                  <a:pt x="0" y="297"/>
                </a:cubicBezTo>
                <a:cubicBezTo>
                  <a:pt x="0" y="135"/>
                  <a:pt x="134" y="0"/>
                  <a:pt x="297" y="0"/>
                </a:cubicBezTo>
                <a:cubicBezTo>
                  <a:pt x="466" y="0"/>
                  <a:pt x="601" y="135"/>
                  <a:pt x="601" y="297"/>
                </a:cubicBezTo>
                <a:cubicBezTo>
                  <a:pt x="601" y="467"/>
                  <a:pt x="466" y="601"/>
                  <a:pt x="297" y="601"/>
                </a:cubicBezTo>
                <a:close/>
                <a:moveTo>
                  <a:pt x="297" y="57"/>
                </a:moveTo>
                <a:lnTo>
                  <a:pt x="297" y="57"/>
                </a:lnTo>
                <a:cubicBezTo>
                  <a:pt x="163" y="57"/>
                  <a:pt x="57" y="163"/>
                  <a:pt x="57" y="297"/>
                </a:cubicBezTo>
                <a:cubicBezTo>
                  <a:pt x="57" y="431"/>
                  <a:pt x="163" y="544"/>
                  <a:pt x="297" y="544"/>
                </a:cubicBezTo>
                <a:cubicBezTo>
                  <a:pt x="431" y="544"/>
                  <a:pt x="544" y="431"/>
                  <a:pt x="544" y="297"/>
                </a:cubicBezTo>
                <a:cubicBezTo>
                  <a:pt x="544" y="163"/>
                  <a:pt x="431" y="57"/>
                  <a:pt x="297" y="57"/>
                </a:cubicBezTo>
                <a:close/>
              </a:path>
            </a:pathLst>
          </a:custGeom>
          <a:solidFill>
            <a:srgbClr val="942124"/>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9" name="TextBox 4"/>
          <p:cNvSpPr txBox="1"/>
          <p:nvPr/>
        </p:nvSpPr>
        <p:spPr>
          <a:xfrm>
            <a:off x="2126263" y="4119463"/>
            <a:ext cx="6647974" cy="461665"/>
          </a:xfrm>
          <a:prstGeom prst="rect">
            <a:avLst/>
          </a:prstGeom>
          <a:noFill/>
        </p:spPr>
        <p:txBody>
          <a:bodyPr wrap="none" rtlCol="0">
            <a:spAutoFit/>
          </a:bodyPr>
          <a:lstStyle/>
          <a:p>
            <a:r>
              <a:rPr lang="zh-CN" altLang="en-US" sz="2400" dirty="0" smtClean="0">
                <a:latin typeface="微软雅黑 Light" panose="020B0502040204020203" pitchFamily="34" charset="-122"/>
                <a:ea typeface="微软雅黑 Light" panose="020B0502040204020203" pitchFamily="34" charset="-122"/>
              </a:rPr>
              <a:t>内置操作函数：数学函数、运算函数、统计函数</a:t>
            </a:r>
            <a:endParaRPr lang="zh-CN" altLang="en-US" sz="2400" dirty="0">
              <a:latin typeface="微软雅黑 Light" panose="020B0502040204020203" pitchFamily="34" charset="-122"/>
              <a:ea typeface="微软雅黑 Light" panose="020B0502040204020203" pitchFamily="34" charset="-122"/>
            </a:endParaRPr>
          </a:p>
        </p:txBody>
      </p:sp>
      <p:sp>
        <p:nvSpPr>
          <p:cNvPr id="10" name="Freeform 37"/>
          <p:cNvSpPr>
            <a:spLocks noChangeArrowheads="1"/>
          </p:cNvSpPr>
          <p:nvPr/>
        </p:nvSpPr>
        <p:spPr bwMode="auto">
          <a:xfrm>
            <a:off x="1622207" y="3571792"/>
            <a:ext cx="324000" cy="324000"/>
          </a:xfrm>
          <a:custGeom>
            <a:avLst/>
            <a:gdLst>
              <a:gd name="T0" fmla="*/ 38763987 w 602"/>
              <a:gd name="T1" fmla="*/ 78442719 h 602"/>
              <a:gd name="T2" fmla="*/ 38763987 w 602"/>
              <a:gd name="T3" fmla="*/ 78442719 h 602"/>
              <a:gd name="T4" fmla="*/ 0 w 602"/>
              <a:gd name="T5" fmla="*/ 38764526 h 602"/>
              <a:gd name="T6" fmla="*/ 38763987 w 602"/>
              <a:gd name="T7" fmla="*/ 0 h 602"/>
              <a:gd name="T8" fmla="*/ 78441997 w 602"/>
              <a:gd name="T9" fmla="*/ 38764526 h 602"/>
              <a:gd name="T10" fmla="*/ 38763987 w 602"/>
              <a:gd name="T11" fmla="*/ 78442719 h 602"/>
              <a:gd name="T12" fmla="*/ 38763987 w 602"/>
              <a:gd name="T13" fmla="*/ 7439751 h 602"/>
              <a:gd name="T14" fmla="*/ 38763987 w 602"/>
              <a:gd name="T15" fmla="*/ 7439751 h 602"/>
              <a:gd name="T16" fmla="*/ 7439717 w 602"/>
              <a:gd name="T17" fmla="*/ 38764526 h 602"/>
              <a:gd name="T18" fmla="*/ 38763987 w 602"/>
              <a:gd name="T19" fmla="*/ 71002968 h 602"/>
              <a:gd name="T20" fmla="*/ 71002280 w 602"/>
              <a:gd name="T21" fmla="*/ 38764526 h 602"/>
              <a:gd name="T22" fmla="*/ 38763987 w 602"/>
              <a:gd name="T23" fmla="*/ 7439751 h 60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602" h="602">
                <a:moveTo>
                  <a:pt x="297" y="601"/>
                </a:moveTo>
                <a:lnTo>
                  <a:pt x="297" y="601"/>
                </a:lnTo>
                <a:cubicBezTo>
                  <a:pt x="134" y="601"/>
                  <a:pt x="0" y="467"/>
                  <a:pt x="0" y="297"/>
                </a:cubicBezTo>
                <a:cubicBezTo>
                  <a:pt x="0" y="135"/>
                  <a:pt x="134" y="0"/>
                  <a:pt x="297" y="0"/>
                </a:cubicBezTo>
                <a:cubicBezTo>
                  <a:pt x="466" y="0"/>
                  <a:pt x="601" y="135"/>
                  <a:pt x="601" y="297"/>
                </a:cubicBezTo>
                <a:cubicBezTo>
                  <a:pt x="601" y="467"/>
                  <a:pt x="466" y="601"/>
                  <a:pt x="297" y="601"/>
                </a:cubicBezTo>
                <a:close/>
                <a:moveTo>
                  <a:pt x="297" y="57"/>
                </a:moveTo>
                <a:lnTo>
                  <a:pt x="297" y="57"/>
                </a:lnTo>
                <a:cubicBezTo>
                  <a:pt x="163" y="57"/>
                  <a:pt x="57" y="163"/>
                  <a:pt x="57" y="297"/>
                </a:cubicBezTo>
                <a:cubicBezTo>
                  <a:pt x="57" y="431"/>
                  <a:pt x="163" y="544"/>
                  <a:pt x="297" y="544"/>
                </a:cubicBezTo>
                <a:cubicBezTo>
                  <a:pt x="431" y="544"/>
                  <a:pt x="544" y="431"/>
                  <a:pt x="544" y="297"/>
                </a:cubicBezTo>
                <a:cubicBezTo>
                  <a:pt x="544" y="163"/>
                  <a:pt x="431" y="57"/>
                  <a:pt x="297" y="57"/>
                </a:cubicBezTo>
                <a:close/>
              </a:path>
            </a:pathLst>
          </a:custGeom>
          <a:solidFill>
            <a:srgbClr val="942124"/>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11" name="TextBox 307"/>
          <p:cNvSpPr txBox="1"/>
          <p:nvPr/>
        </p:nvSpPr>
        <p:spPr>
          <a:xfrm>
            <a:off x="2126263" y="3502959"/>
            <a:ext cx="4185761" cy="461665"/>
          </a:xfrm>
          <a:prstGeom prst="rect">
            <a:avLst/>
          </a:prstGeom>
          <a:noFill/>
        </p:spPr>
        <p:txBody>
          <a:bodyPr wrap="none" rtlCol="0">
            <a:spAutoFit/>
          </a:bodyPr>
          <a:lstStyle/>
          <a:p>
            <a:r>
              <a:rPr lang="zh-CN" altLang="en-US" sz="2400" dirty="0" smtClean="0">
                <a:latin typeface="微软雅黑 Light" panose="020B0502040204020203" pitchFamily="34" charset="-122"/>
                <a:ea typeface="微软雅黑 Light" panose="020B0502040204020203" pitchFamily="34" charset="-122"/>
              </a:rPr>
              <a:t>对位运算原则，结构化的数据</a:t>
            </a:r>
            <a:endParaRPr lang="zh-CN" altLang="en-US" sz="2400" dirty="0">
              <a:latin typeface="微软雅黑 Light" panose="020B0502040204020203" pitchFamily="34" charset="-122"/>
              <a:ea typeface="微软雅黑 Light" panose="020B0502040204020203" pitchFamily="34" charset="-122"/>
            </a:endParaRPr>
          </a:p>
        </p:txBody>
      </p:sp>
      <p:sp>
        <p:nvSpPr>
          <p:cNvPr id="13" name="Freeform 37"/>
          <p:cNvSpPr>
            <a:spLocks noChangeArrowheads="1"/>
          </p:cNvSpPr>
          <p:nvPr/>
        </p:nvSpPr>
        <p:spPr bwMode="auto">
          <a:xfrm>
            <a:off x="1631504" y="4764360"/>
            <a:ext cx="324000" cy="324000"/>
          </a:xfrm>
          <a:custGeom>
            <a:avLst/>
            <a:gdLst>
              <a:gd name="T0" fmla="*/ 38763987 w 602"/>
              <a:gd name="T1" fmla="*/ 78442719 h 602"/>
              <a:gd name="T2" fmla="*/ 38763987 w 602"/>
              <a:gd name="T3" fmla="*/ 78442719 h 602"/>
              <a:gd name="T4" fmla="*/ 0 w 602"/>
              <a:gd name="T5" fmla="*/ 38764526 h 602"/>
              <a:gd name="T6" fmla="*/ 38763987 w 602"/>
              <a:gd name="T7" fmla="*/ 0 h 602"/>
              <a:gd name="T8" fmla="*/ 78441997 w 602"/>
              <a:gd name="T9" fmla="*/ 38764526 h 602"/>
              <a:gd name="T10" fmla="*/ 38763987 w 602"/>
              <a:gd name="T11" fmla="*/ 78442719 h 602"/>
              <a:gd name="T12" fmla="*/ 38763987 w 602"/>
              <a:gd name="T13" fmla="*/ 7439751 h 602"/>
              <a:gd name="T14" fmla="*/ 38763987 w 602"/>
              <a:gd name="T15" fmla="*/ 7439751 h 602"/>
              <a:gd name="T16" fmla="*/ 7439717 w 602"/>
              <a:gd name="T17" fmla="*/ 38764526 h 602"/>
              <a:gd name="T18" fmla="*/ 38763987 w 602"/>
              <a:gd name="T19" fmla="*/ 71002968 h 602"/>
              <a:gd name="T20" fmla="*/ 71002280 w 602"/>
              <a:gd name="T21" fmla="*/ 38764526 h 602"/>
              <a:gd name="T22" fmla="*/ 38763987 w 602"/>
              <a:gd name="T23" fmla="*/ 7439751 h 60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602" h="602">
                <a:moveTo>
                  <a:pt x="297" y="601"/>
                </a:moveTo>
                <a:lnTo>
                  <a:pt x="297" y="601"/>
                </a:lnTo>
                <a:cubicBezTo>
                  <a:pt x="134" y="601"/>
                  <a:pt x="0" y="467"/>
                  <a:pt x="0" y="297"/>
                </a:cubicBezTo>
                <a:cubicBezTo>
                  <a:pt x="0" y="135"/>
                  <a:pt x="134" y="0"/>
                  <a:pt x="297" y="0"/>
                </a:cubicBezTo>
                <a:cubicBezTo>
                  <a:pt x="466" y="0"/>
                  <a:pt x="601" y="135"/>
                  <a:pt x="601" y="297"/>
                </a:cubicBezTo>
                <a:cubicBezTo>
                  <a:pt x="601" y="467"/>
                  <a:pt x="466" y="601"/>
                  <a:pt x="297" y="601"/>
                </a:cubicBezTo>
                <a:close/>
                <a:moveTo>
                  <a:pt x="297" y="57"/>
                </a:moveTo>
                <a:lnTo>
                  <a:pt x="297" y="57"/>
                </a:lnTo>
                <a:cubicBezTo>
                  <a:pt x="163" y="57"/>
                  <a:pt x="57" y="163"/>
                  <a:pt x="57" y="297"/>
                </a:cubicBezTo>
                <a:cubicBezTo>
                  <a:pt x="57" y="431"/>
                  <a:pt x="163" y="544"/>
                  <a:pt x="297" y="544"/>
                </a:cubicBezTo>
                <a:cubicBezTo>
                  <a:pt x="431" y="544"/>
                  <a:pt x="544" y="431"/>
                  <a:pt x="544" y="297"/>
                </a:cubicBezTo>
                <a:cubicBezTo>
                  <a:pt x="544" y="163"/>
                  <a:pt x="431" y="57"/>
                  <a:pt x="297" y="57"/>
                </a:cubicBezTo>
                <a:close/>
              </a:path>
            </a:pathLst>
          </a:custGeom>
          <a:solidFill>
            <a:srgbClr val="942124"/>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14" name="TextBox 4"/>
          <p:cNvSpPr txBox="1"/>
          <p:nvPr/>
        </p:nvSpPr>
        <p:spPr>
          <a:xfrm>
            <a:off x="2135560" y="4695527"/>
            <a:ext cx="5782352" cy="461665"/>
          </a:xfrm>
          <a:prstGeom prst="rect">
            <a:avLst/>
          </a:prstGeom>
          <a:noFill/>
        </p:spPr>
        <p:txBody>
          <a:bodyPr wrap="none" rtlCol="0">
            <a:spAutoFit/>
          </a:bodyPr>
          <a:lstStyle/>
          <a:p>
            <a:r>
              <a:rPr lang="zh-CN" altLang="en-US" sz="2400" dirty="0" smtClean="0">
                <a:latin typeface="微软雅黑 Light" panose="020B0502040204020203" pitchFamily="34" charset="-122"/>
                <a:ea typeface="微软雅黑 Light" panose="020B0502040204020203" pitchFamily="34" charset="-122"/>
              </a:rPr>
              <a:t>线性代数模块</a:t>
            </a:r>
            <a:r>
              <a:rPr lang="en-US" altLang="zh-CN" sz="2400" dirty="0" err="1" smtClean="0">
                <a:latin typeface="Monaco" charset="0"/>
                <a:ea typeface="Monaco" charset="0"/>
                <a:cs typeface="Monaco" charset="0"/>
              </a:rPr>
              <a:t>linalg</a:t>
            </a:r>
            <a:r>
              <a:rPr lang="zh-CN" altLang="en-US" sz="2400" dirty="0" smtClean="0">
                <a:latin typeface="微软雅黑 Light" panose="020B0502040204020203" pitchFamily="34" charset="-122"/>
                <a:ea typeface="微软雅黑 Light" panose="020B0502040204020203" pitchFamily="34" charset="-122"/>
              </a:rPr>
              <a:t>，随机模块</a:t>
            </a:r>
            <a:r>
              <a:rPr lang="en-US" altLang="zh-CN" sz="2400" dirty="0" smtClean="0">
                <a:latin typeface="Monaco" charset="0"/>
                <a:ea typeface="Monaco" charset="0"/>
                <a:cs typeface="Monaco" charset="0"/>
              </a:rPr>
              <a:t>random</a:t>
            </a:r>
            <a:endParaRPr lang="zh-CN" altLang="en-US" sz="2400" dirty="0">
              <a:latin typeface="Monaco" charset="0"/>
              <a:ea typeface="Monaco" charset="0"/>
              <a:cs typeface="Monaco" charset="0"/>
            </a:endParaRPr>
          </a:p>
        </p:txBody>
      </p:sp>
      <p:sp>
        <p:nvSpPr>
          <p:cNvPr id="2" name="日期占位符 1"/>
          <p:cNvSpPr>
            <a:spLocks noGrp="1"/>
          </p:cNvSpPr>
          <p:nvPr>
            <p:ph type="dt" sz="half" idx="10"/>
          </p:nvPr>
        </p:nvSpPr>
        <p:spPr/>
        <p:txBody>
          <a:bodyPr/>
          <a:lstStyle/>
          <a:p>
            <a:fld id="{F4885B4F-A341-4E84-8420-087B9BC75B51}" type="datetime1">
              <a:rPr lang="zh-CN" altLang="en-US" smtClean="0"/>
              <a:pPr/>
              <a:t>2019/9/8</a:t>
            </a:fld>
            <a:endParaRPr lang="zh-CN" altLang="en-US"/>
          </a:p>
        </p:txBody>
      </p:sp>
      <p:sp>
        <p:nvSpPr>
          <p:cNvPr id="3" name="灯片编号占位符 2"/>
          <p:cNvSpPr>
            <a:spLocks noGrp="1"/>
          </p:cNvSpPr>
          <p:nvPr>
            <p:ph type="sldNum" sz="quarter" idx="12"/>
          </p:nvPr>
        </p:nvSpPr>
        <p:spPr/>
        <p:txBody>
          <a:bodyPr/>
          <a:lstStyle/>
          <a:p>
            <a:fld id="{370D8578-DDD4-487D-A316-C8E65CC577E1}" type="slidenum">
              <a:rPr lang="zh-CN" altLang="en-US" smtClean="0"/>
              <a:pPr/>
              <a:t>405</a:t>
            </a:fld>
            <a:endParaRPr lang="zh-CN" altLang="en-US"/>
          </a:p>
        </p:txBody>
      </p:sp>
    </p:spTree>
    <p:extLst>
      <p:ext uri="{BB962C8B-B14F-4D97-AF65-F5344CB8AC3E}">
        <p14:creationId xmlns:p14="http://schemas.microsoft.com/office/powerpoint/2010/main" xmlns="" val="1511615782"/>
      </p:ext>
    </p:extLst>
  </p:cSld>
  <p:clrMapOvr>
    <a:masterClrMapping/>
  </p:clrMapOvr>
  <p:timing>
    <p:tnLst>
      <p:par>
        <p:cTn id="1" dur="indefinite" restart="never" nodeType="tmRoot"/>
      </p:par>
    </p:tnLst>
  </p:timing>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8"/>
          <p:cNvSpPr txBox="1">
            <a:spLocks/>
          </p:cNvSpPr>
          <p:nvPr/>
        </p:nvSpPr>
        <p:spPr>
          <a:xfrm>
            <a:off x="911424" y="579766"/>
            <a:ext cx="10515600" cy="7810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微软雅黑 Light" panose="020B0502040204020203" pitchFamily="34" charset="-122"/>
                <a:ea typeface="微软雅黑 Light" panose="020B0502040204020203" pitchFamily="34" charset="-122"/>
                <a:cs typeface="+mj-cs"/>
              </a:defRPr>
            </a:lvl1pPr>
          </a:lstStyle>
          <a:p>
            <a:r>
              <a:rPr lang="zh-CN" altLang="en-US" sz="3200" b="1" dirty="0" smtClean="0">
                <a:solidFill>
                  <a:srgbClr val="942124"/>
                </a:solidFill>
                <a:cs typeface="+mn-cs"/>
              </a:rPr>
              <a:t>案例实践 </a:t>
            </a:r>
            <a:r>
              <a:rPr lang="en-US" altLang="zh-CN" sz="3200" b="1" dirty="0" smtClean="0">
                <a:solidFill>
                  <a:srgbClr val="942124"/>
                </a:solidFill>
                <a:cs typeface="+mn-cs"/>
              </a:rPr>
              <a:t>4</a:t>
            </a:r>
            <a:r>
              <a:rPr lang="zh-CN" altLang="en-US" sz="3200" b="1" dirty="0" smtClean="0">
                <a:solidFill>
                  <a:srgbClr val="942124"/>
                </a:solidFill>
                <a:cs typeface="+mn-cs"/>
              </a:rPr>
              <a:t>：飞机失事事故探索</a:t>
            </a:r>
            <a:endParaRPr lang="zh-CN" altLang="en-US" sz="3200" b="1" dirty="0">
              <a:solidFill>
                <a:srgbClr val="942124"/>
              </a:solidFill>
              <a:cs typeface="+mn-cs"/>
            </a:endParaRPr>
          </a:p>
        </p:txBody>
      </p:sp>
      <p:sp>
        <p:nvSpPr>
          <p:cNvPr id="12" name="矩形 28"/>
          <p:cNvSpPr/>
          <p:nvPr/>
        </p:nvSpPr>
        <p:spPr>
          <a:xfrm>
            <a:off x="-18898" y="671163"/>
            <a:ext cx="510214"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
        <p:nvSpPr>
          <p:cNvPr id="2" name="日期占位符 1"/>
          <p:cNvSpPr>
            <a:spLocks noGrp="1"/>
          </p:cNvSpPr>
          <p:nvPr>
            <p:ph type="dt" sz="half" idx="10"/>
          </p:nvPr>
        </p:nvSpPr>
        <p:spPr/>
        <p:txBody>
          <a:bodyPr/>
          <a:lstStyle/>
          <a:p>
            <a:fld id="{1AE6BABB-381B-4FB8-B9F0-C5DDDA322963}" type="datetime1">
              <a:rPr lang="zh-CN" altLang="en-US" smtClean="0"/>
              <a:pPr/>
              <a:t>2019/9/8</a:t>
            </a:fld>
            <a:endParaRPr lang="zh-CN" altLang="en-US"/>
          </a:p>
        </p:txBody>
      </p:sp>
      <p:sp>
        <p:nvSpPr>
          <p:cNvPr id="3" name="灯片编号占位符 2"/>
          <p:cNvSpPr>
            <a:spLocks noGrp="1"/>
          </p:cNvSpPr>
          <p:nvPr>
            <p:ph type="sldNum" sz="quarter" idx="12"/>
          </p:nvPr>
        </p:nvSpPr>
        <p:spPr/>
        <p:txBody>
          <a:bodyPr/>
          <a:lstStyle/>
          <a:p>
            <a:fld id="{370D8578-DDD4-487D-A316-C8E65CC577E1}" type="slidenum">
              <a:rPr lang="zh-CN" altLang="en-US" smtClean="0"/>
              <a:pPr/>
              <a:t>406</a:t>
            </a:fld>
            <a:endParaRPr lang="zh-CN" altLang="en-US"/>
          </a:p>
        </p:txBody>
      </p:sp>
      <p:graphicFrame>
        <p:nvGraphicFramePr>
          <p:cNvPr id="5" name="对象 4"/>
          <p:cNvGraphicFramePr>
            <a:graphicFrameLocks noChangeAspect="1"/>
          </p:cNvGraphicFramePr>
          <p:nvPr>
            <p:extLst>
              <p:ext uri="{D42A27DB-BD31-4B8C-83A1-F6EECF244321}">
                <p14:modId xmlns:p14="http://schemas.microsoft.com/office/powerpoint/2010/main" xmlns="" val="520841509"/>
              </p:ext>
            </p:extLst>
          </p:nvPr>
        </p:nvGraphicFramePr>
        <p:xfrm>
          <a:off x="2567608" y="2492896"/>
          <a:ext cx="817240" cy="739732"/>
        </p:xfrm>
        <a:graphic>
          <a:graphicData uri="http://schemas.openxmlformats.org/presentationml/2006/ole">
            <p:oleObj spid="_x0000_s6150" name="文档" showAsIcon="1" r:id="rId3" imgW="914400" imgH="828720" progId="Word.Document.12">
              <p:embed/>
            </p:oleObj>
          </a:graphicData>
        </a:graphic>
      </p:graphicFrame>
      <p:graphicFrame>
        <p:nvGraphicFramePr>
          <p:cNvPr id="7" name="对象 6"/>
          <p:cNvGraphicFramePr>
            <a:graphicFrameLocks noChangeAspect="1"/>
          </p:cNvGraphicFramePr>
          <p:nvPr>
            <p:extLst>
              <p:ext uri="{D42A27DB-BD31-4B8C-83A1-F6EECF244321}">
                <p14:modId xmlns:p14="http://schemas.microsoft.com/office/powerpoint/2010/main" xmlns="" val="4036154744"/>
              </p:ext>
            </p:extLst>
          </p:nvPr>
        </p:nvGraphicFramePr>
        <p:xfrm>
          <a:off x="3791744" y="2420888"/>
          <a:ext cx="914400" cy="828675"/>
        </p:xfrm>
        <a:graphic>
          <a:graphicData uri="http://schemas.openxmlformats.org/presentationml/2006/ole">
            <p:oleObj spid="_x0000_s6151" name="启用了宏的工作表" showAsIcon="1" r:id="rId4" imgW="914400" imgH="828720" progId="Excel.SheetMacroEnabled.12">
              <p:embed/>
            </p:oleObj>
          </a:graphicData>
        </a:graphic>
      </p:graphicFrame>
    </p:spTree>
    <p:extLst>
      <p:ext uri="{BB962C8B-B14F-4D97-AF65-F5344CB8AC3E}">
        <p14:creationId xmlns:p14="http://schemas.microsoft.com/office/powerpoint/2010/main" xmlns="" val="1697767193"/>
      </p:ext>
    </p:extLst>
  </p:cSld>
  <p:clrMapOvr>
    <a:masterClrMapping/>
  </p:clrMapOvr>
  <p:timing>
    <p:tnLst>
      <p:par>
        <p:cTn id="1" dur="indefinite" restart="never" nodeType="tmRoot"/>
      </p:par>
    </p:tnLst>
  </p:timing>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983559" y="2133591"/>
            <a:ext cx="1080000" cy="1080000"/>
            <a:chOff x="8110158" y="3554322"/>
            <a:chExt cx="876300" cy="876300"/>
          </a:xfrm>
        </p:grpSpPr>
        <p:sp>
          <p:nvSpPr>
            <p:cNvPr id="18" name="椭圆 17"/>
            <p:cNvSpPr/>
            <p:nvPr/>
          </p:nvSpPr>
          <p:spPr>
            <a:xfrm>
              <a:off x="8110158" y="3554322"/>
              <a:ext cx="876300" cy="8763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9" name="图片 18"/>
            <p:cNvPicPr>
              <a:picLocks noChangeAspect="1"/>
            </p:cNvPicPr>
            <p:nvPr/>
          </p:nvPicPr>
          <p:blipFill>
            <a:blip r:embed="rId3">
              <a:extLst>
                <a:ext uri="{28A0092B-C50C-407E-A947-70E740481C1C}">
                  <a14:useLocalDpi xmlns:a14="http://schemas.microsoft.com/office/drawing/2010/main" xmlns=""/>
                </a:ext>
              </a:extLst>
            </a:blip>
            <a:stretch>
              <a:fillRect/>
            </a:stretch>
          </p:blipFill>
          <p:spPr>
            <a:xfrm>
              <a:off x="8232092" y="3758472"/>
              <a:ext cx="632433" cy="468000"/>
            </a:xfrm>
            <a:prstGeom prst="rect">
              <a:avLst/>
            </a:prstGeom>
          </p:spPr>
        </p:pic>
      </p:grpSp>
      <p:grpSp>
        <p:nvGrpSpPr>
          <p:cNvPr id="2" name="组合 1"/>
          <p:cNvGrpSpPr/>
          <p:nvPr/>
        </p:nvGrpSpPr>
        <p:grpSpPr>
          <a:xfrm>
            <a:off x="4089361" y="4140369"/>
            <a:ext cx="6529659" cy="1077218"/>
            <a:chOff x="4089358" y="4290231"/>
            <a:chExt cx="6529659" cy="1077218"/>
          </a:xfrm>
        </p:grpSpPr>
        <p:sp>
          <p:nvSpPr>
            <p:cNvPr id="20" name="矩形 19"/>
            <p:cNvSpPr/>
            <p:nvPr/>
          </p:nvSpPr>
          <p:spPr>
            <a:xfrm>
              <a:off x="4089358" y="4290231"/>
              <a:ext cx="5472780" cy="1077218"/>
            </a:xfrm>
            <a:prstGeom prst="rect">
              <a:avLst/>
            </a:prstGeom>
          </p:spPr>
          <p:txBody>
            <a:bodyPr wrap="none">
              <a:spAutoFit/>
            </a:bodyPr>
            <a:lstStyle/>
            <a:p>
              <a:r>
                <a:rPr lang="zh-CN" altLang="en-US" sz="3200" b="1" dirty="0" smtClean="0">
                  <a:solidFill>
                    <a:srgbClr val="44C570"/>
                  </a:solidFill>
                  <a:latin typeface="Microsoft YaHei" charset="-122"/>
                  <a:ea typeface="Microsoft YaHei" charset="-122"/>
                  <a:cs typeface="Microsoft YaHei" charset="-122"/>
                </a:rPr>
                <a:t>第十六部分 </a:t>
              </a:r>
              <a:r>
                <a:rPr lang="en-US" altLang="zh-CN" sz="3200" b="1" dirty="0" smtClean="0">
                  <a:solidFill>
                    <a:srgbClr val="44C570"/>
                  </a:solidFill>
                  <a:latin typeface="Microsoft YaHei" charset="-122"/>
                  <a:ea typeface="Microsoft YaHei" charset="-122"/>
                  <a:cs typeface="Microsoft YaHei" charset="-122"/>
                </a:rPr>
                <a:t>Pandas</a:t>
              </a:r>
              <a:r>
                <a:rPr lang="zh-CN" altLang="en-US" sz="3200" b="1" dirty="0">
                  <a:solidFill>
                    <a:srgbClr val="44C570"/>
                  </a:solidFill>
                  <a:latin typeface="Microsoft YaHei" charset="-122"/>
                  <a:ea typeface="Microsoft YaHei" charset="-122"/>
                  <a:cs typeface="Microsoft YaHei" charset="-122"/>
                </a:rPr>
                <a:t>数据分析</a:t>
              </a:r>
              <a:endParaRPr lang="en-US" sz="3200" b="1" dirty="0">
                <a:solidFill>
                  <a:srgbClr val="44C570"/>
                </a:solidFill>
                <a:latin typeface="Microsoft YaHei" charset="-122"/>
                <a:ea typeface="Microsoft YaHei" charset="-122"/>
                <a:cs typeface="Microsoft YaHei" charset="-122"/>
              </a:endParaRPr>
            </a:p>
            <a:p>
              <a:endParaRPr lang="en-US" sz="3200" b="1" dirty="0">
                <a:latin typeface="Songti SC Regular"/>
                <a:cs typeface="Songti SC Regular"/>
              </a:endParaRPr>
            </a:p>
          </p:txBody>
        </p:sp>
        <p:cxnSp>
          <p:nvCxnSpPr>
            <p:cNvPr id="30" name="直接连接符 29"/>
            <p:cNvCxnSpPr/>
            <p:nvPr/>
          </p:nvCxnSpPr>
          <p:spPr>
            <a:xfrm>
              <a:off x="4130557" y="4828840"/>
              <a:ext cx="6488460"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34" name="组合 33"/>
          <p:cNvGrpSpPr/>
          <p:nvPr/>
        </p:nvGrpSpPr>
        <p:grpSpPr>
          <a:xfrm>
            <a:off x="4030879" y="2133590"/>
            <a:ext cx="1080000" cy="1080000"/>
            <a:chOff x="8502232" y="2244385"/>
            <a:chExt cx="876300" cy="876300"/>
          </a:xfrm>
        </p:grpSpPr>
        <p:sp>
          <p:nvSpPr>
            <p:cNvPr id="35" name="椭圆 34"/>
            <p:cNvSpPr/>
            <p:nvPr/>
          </p:nvSpPr>
          <p:spPr>
            <a:xfrm>
              <a:off x="8502232" y="2244385"/>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6" name="图片 35"/>
            <p:cNvPicPr>
              <a:picLocks noChangeAspect="1"/>
            </p:cNvPicPr>
            <p:nvPr/>
          </p:nvPicPr>
          <p:blipFill>
            <a:blip r:embed="rId4">
              <a:extLst>
                <a:ext uri="{28A0092B-C50C-407E-A947-70E740481C1C}">
                  <a14:useLocalDpi xmlns:a14="http://schemas.microsoft.com/office/drawing/2010/main" xmlns=""/>
                </a:ext>
              </a:extLst>
            </a:blip>
            <a:stretch>
              <a:fillRect/>
            </a:stretch>
          </p:blipFill>
          <p:spPr>
            <a:xfrm>
              <a:off x="8599561" y="2432946"/>
              <a:ext cx="681643" cy="613479"/>
            </a:xfrm>
            <a:prstGeom prst="rect">
              <a:avLst/>
            </a:prstGeom>
          </p:spPr>
        </p:pic>
      </p:grpSp>
      <p:grpSp>
        <p:nvGrpSpPr>
          <p:cNvPr id="37" name="组合 36"/>
          <p:cNvGrpSpPr/>
          <p:nvPr/>
        </p:nvGrpSpPr>
        <p:grpSpPr>
          <a:xfrm>
            <a:off x="10133829" y="2137219"/>
            <a:ext cx="1080000" cy="1080000"/>
            <a:chOff x="6787469" y="2184355"/>
            <a:chExt cx="876300" cy="876300"/>
          </a:xfrm>
        </p:grpSpPr>
        <p:sp>
          <p:nvSpPr>
            <p:cNvPr id="38" name="椭圆 37"/>
            <p:cNvSpPr/>
            <p:nvPr/>
          </p:nvSpPr>
          <p:spPr>
            <a:xfrm>
              <a:off x="6787469" y="2184355"/>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9" name="图片 38"/>
            <p:cNvPicPr>
              <a:picLocks noChangeAspect="1"/>
            </p:cNvPicPr>
            <p:nvPr/>
          </p:nvPicPr>
          <p:blipFill>
            <a:blip r:embed="rId5">
              <a:extLst>
                <a:ext uri="{28A0092B-C50C-407E-A947-70E740481C1C}">
                  <a14:useLocalDpi xmlns:a14="http://schemas.microsoft.com/office/drawing/2010/main" xmlns=""/>
                </a:ext>
              </a:extLst>
            </a:blip>
            <a:stretch>
              <a:fillRect/>
            </a:stretch>
          </p:blipFill>
          <p:spPr>
            <a:xfrm>
              <a:off x="6997019" y="2279604"/>
              <a:ext cx="457201" cy="762002"/>
            </a:xfrm>
            <a:prstGeom prst="rect">
              <a:avLst/>
            </a:prstGeom>
          </p:spPr>
        </p:pic>
      </p:grpSp>
      <p:grpSp>
        <p:nvGrpSpPr>
          <p:cNvPr id="40" name="组合 39"/>
          <p:cNvGrpSpPr/>
          <p:nvPr/>
        </p:nvGrpSpPr>
        <p:grpSpPr>
          <a:xfrm>
            <a:off x="7211921" y="2133821"/>
            <a:ext cx="1080000" cy="1080000"/>
            <a:chOff x="8064082" y="5195503"/>
            <a:chExt cx="876300" cy="876300"/>
          </a:xfrm>
        </p:grpSpPr>
        <p:sp>
          <p:nvSpPr>
            <p:cNvPr id="41" name="椭圆 40"/>
            <p:cNvSpPr/>
            <p:nvPr/>
          </p:nvSpPr>
          <p:spPr>
            <a:xfrm>
              <a:off x="8064082" y="5195503"/>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2" name="图片 41"/>
            <p:cNvPicPr>
              <a:picLocks noChangeAspect="1"/>
            </p:cNvPicPr>
            <p:nvPr/>
          </p:nvPicPr>
          <p:blipFill>
            <a:blip r:embed="rId6">
              <a:extLst>
                <a:ext uri="{28A0092B-C50C-407E-A947-70E740481C1C}">
                  <a14:useLocalDpi xmlns:a14="http://schemas.microsoft.com/office/drawing/2010/main" xmlns=""/>
                </a:ext>
              </a:extLst>
            </a:blip>
            <a:stretch>
              <a:fillRect/>
            </a:stretch>
          </p:blipFill>
          <p:spPr>
            <a:xfrm>
              <a:off x="8196232" y="5239074"/>
              <a:ext cx="612000" cy="789158"/>
            </a:xfrm>
            <a:prstGeom prst="rect">
              <a:avLst/>
            </a:prstGeom>
          </p:spPr>
        </p:pic>
      </p:grpSp>
      <p:pic>
        <p:nvPicPr>
          <p:cNvPr id="5" name="图片 4" descr="pic.png"/>
          <p:cNvPicPr>
            <a:picLocks noChangeAspect="1"/>
          </p:cNvPicPr>
          <p:nvPr/>
        </p:nvPicPr>
        <p:blipFill>
          <a:blip r:embed="rId7" cstate="print">
            <a:extLst>
              <a:ext uri="{28A0092B-C50C-407E-A947-70E740481C1C}">
                <a14:useLocalDpi xmlns:a14="http://schemas.microsoft.com/office/drawing/2010/main" xmlns=""/>
              </a:ext>
            </a:extLst>
          </a:blip>
          <a:stretch>
            <a:fillRect/>
          </a:stretch>
        </p:blipFill>
        <p:spPr>
          <a:xfrm>
            <a:off x="0" y="0"/>
            <a:ext cx="12234334" cy="3844639"/>
          </a:xfrm>
          <a:prstGeom prst="rect">
            <a:avLst/>
          </a:prstGeom>
        </p:spPr>
      </p:pic>
      <p:sp>
        <p:nvSpPr>
          <p:cNvPr id="3" name="幻灯片编号占位符 2"/>
          <p:cNvSpPr>
            <a:spLocks noGrp="1"/>
          </p:cNvSpPr>
          <p:nvPr>
            <p:ph type="sldNum" sz="quarter" idx="12"/>
          </p:nvPr>
        </p:nvSpPr>
        <p:spPr/>
        <p:txBody>
          <a:bodyPr/>
          <a:lstStyle/>
          <a:p>
            <a:fld id="{370D8578-DDD4-487D-A316-C8E65CC577E1}" type="slidenum">
              <a:rPr lang="zh-CN" altLang="en-US" smtClean="0"/>
              <a:pPr/>
              <a:t>407</a:t>
            </a:fld>
            <a:endParaRPr lang="zh-CN" altLang="en-US"/>
          </a:p>
        </p:txBody>
      </p:sp>
    </p:spTree>
    <p:extLst>
      <p:ext uri="{BB962C8B-B14F-4D97-AF65-F5344CB8AC3E}">
        <p14:creationId xmlns:p14="http://schemas.microsoft.com/office/powerpoint/2010/main" xmlns="" val="94008252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8"/>
          <p:cNvSpPr txBox="1">
            <a:spLocks/>
          </p:cNvSpPr>
          <p:nvPr/>
        </p:nvSpPr>
        <p:spPr>
          <a:xfrm>
            <a:off x="908992" y="415657"/>
            <a:ext cx="10515600" cy="7810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微软雅黑 Light" panose="020B0502040204020203" pitchFamily="34" charset="-122"/>
                <a:ea typeface="微软雅黑 Light" panose="020B0502040204020203" pitchFamily="34" charset="-122"/>
                <a:cs typeface="+mj-cs"/>
              </a:defRPr>
            </a:lvl1pPr>
          </a:lstStyle>
          <a:p>
            <a:r>
              <a:rPr lang="en-US" altLang="zh-CN" sz="3200" b="1" dirty="0" smtClean="0">
                <a:solidFill>
                  <a:srgbClr val="45C470"/>
                </a:solidFill>
                <a:cs typeface="+mn-cs"/>
              </a:rPr>
              <a:t>Python</a:t>
            </a:r>
            <a:r>
              <a:rPr lang="zh-CN" altLang="en-US" sz="3200" b="1" dirty="0" smtClean="0">
                <a:solidFill>
                  <a:srgbClr val="45C470"/>
                </a:solidFill>
                <a:cs typeface="+mn-cs"/>
              </a:rPr>
              <a:t>科学计算生态圈</a:t>
            </a:r>
            <a:endParaRPr lang="zh-CN" altLang="en-US" sz="3200" b="1" dirty="0">
              <a:solidFill>
                <a:srgbClr val="45C470"/>
              </a:solidFill>
              <a:cs typeface="+mn-cs"/>
            </a:endParaRPr>
          </a:p>
        </p:txBody>
      </p:sp>
      <p:sp>
        <p:nvSpPr>
          <p:cNvPr id="10" name="矩形 9"/>
          <p:cNvSpPr/>
          <p:nvPr/>
        </p:nvSpPr>
        <p:spPr>
          <a:xfrm>
            <a:off x="-24680" y="548680"/>
            <a:ext cx="675795" cy="432048"/>
          </a:xfrm>
          <a:prstGeom prst="rect">
            <a:avLst/>
          </a:prstGeom>
          <a:solidFill>
            <a:srgbClr val="3BBC5D"/>
          </a:solidFill>
          <a:ln>
            <a:solidFill>
              <a:srgbClr val="3BBC5D"/>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7" name="文本框 6"/>
          <p:cNvSpPr txBox="1"/>
          <p:nvPr/>
        </p:nvSpPr>
        <p:spPr>
          <a:xfrm>
            <a:off x="335360" y="1700808"/>
            <a:ext cx="6264696" cy="4524315"/>
          </a:xfrm>
          <a:prstGeom prst="rect">
            <a:avLst/>
          </a:prstGeom>
          <a:noFill/>
        </p:spPr>
        <p:txBody>
          <a:bodyPr wrap="square" rtlCol="0">
            <a:spAutoFit/>
          </a:bodyPr>
          <a:lstStyle/>
          <a:p>
            <a:pPr marL="342900" indent="-342900">
              <a:lnSpc>
                <a:spcPct val="150000"/>
              </a:lnSpc>
              <a:buFont typeface="Wingdings" charset="2"/>
              <a:buChar char="l"/>
            </a:pPr>
            <a:r>
              <a:rPr lang="en-US" altLang="zh-CN" sz="2400" dirty="0">
                <a:latin typeface="微软雅黑 Light" charset="0"/>
                <a:ea typeface="微软雅黑 Light" charset="0"/>
                <a:cs typeface="微软雅黑 Light" charset="0"/>
              </a:rPr>
              <a:t>Python</a:t>
            </a:r>
            <a:r>
              <a:rPr lang="zh-CN" altLang="en-US" sz="2400" dirty="0">
                <a:latin typeface="微软雅黑 Light" charset="0"/>
                <a:ea typeface="微软雅黑 Light" charset="0"/>
                <a:cs typeface="微软雅黑 Light" charset="0"/>
              </a:rPr>
              <a:t>在科学计算方面有很多不断改良的库，结合其在通用编程方面的强大实力，使其在数据处理、交互探索性计算以及数据可视化方面深受广大编程者的</a:t>
            </a:r>
            <a:r>
              <a:rPr lang="zh-CN" altLang="en-US" sz="2400" dirty="0" smtClean="0">
                <a:latin typeface="微软雅黑 Light" charset="0"/>
                <a:ea typeface="微软雅黑 Light" charset="0"/>
                <a:cs typeface="微软雅黑 Light" charset="0"/>
              </a:rPr>
              <a:t>喜爱</a:t>
            </a:r>
          </a:p>
          <a:p>
            <a:pPr marL="342900" indent="-342900">
              <a:lnSpc>
                <a:spcPct val="150000"/>
              </a:lnSpc>
              <a:buFont typeface="Wingdings" charset="2"/>
              <a:buChar char="l"/>
            </a:pPr>
            <a:endParaRPr lang="en-US" altLang="zh-CN" sz="2400" dirty="0">
              <a:latin typeface="微软雅黑 Light" charset="0"/>
              <a:ea typeface="微软雅黑 Light" charset="0"/>
              <a:cs typeface="微软雅黑 Light" charset="0"/>
            </a:endParaRPr>
          </a:p>
          <a:p>
            <a:pPr marL="342900" indent="-342900">
              <a:lnSpc>
                <a:spcPct val="150000"/>
              </a:lnSpc>
              <a:buFont typeface="Wingdings" charset="2"/>
              <a:buChar char="l"/>
            </a:pPr>
            <a:r>
              <a:rPr lang="en-US" altLang="zh-CN" sz="2400" dirty="0">
                <a:latin typeface="微软雅黑 Light" charset="0"/>
                <a:ea typeface="微软雅黑 Light" charset="0"/>
                <a:cs typeface="微软雅黑 Light" charset="0"/>
              </a:rPr>
              <a:t>Python</a:t>
            </a:r>
            <a:r>
              <a:rPr lang="zh-CN" altLang="en-US" sz="2400" dirty="0">
                <a:latin typeface="微软雅黑 Light" charset="0"/>
                <a:ea typeface="微软雅黑 Light" charset="0"/>
                <a:cs typeface="微软雅黑 Light" charset="0"/>
              </a:rPr>
              <a:t>有着一个强大的科学计算生态圈，已经完全可以媲美</a:t>
            </a:r>
            <a:r>
              <a:rPr lang="en-US" altLang="zh-CN" sz="2400" dirty="0">
                <a:latin typeface="微软雅黑 Light" charset="0"/>
                <a:ea typeface="微软雅黑 Light" charset="0"/>
                <a:cs typeface="微软雅黑 Light" charset="0"/>
              </a:rPr>
              <a:t>MATLAB</a:t>
            </a:r>
            <a:r>
              <a:rPr lang="zh-CN" altLang="en-US" sz="2400" dirty="0">
                <a:latin typeface="微软雅黑 Light" charset="0"/>
                <a:ea typeface="微软雅黑 Light" charset="0"/>
                <a:cs typeface="微软雅黑 Light" charset="0"/>
              </a:rPr>
              <a:t>、</a:t>
            </a:r>
            <a:r>
              <a:rPr lang="en-US" altLang="zh-CN" sz="2400" dirty="0">
                <a:latin typeface="微软雅黑 Light" charset="0"/>
                <a:ea typeface="微软雅黑 Light" charset="0"/>
                <a:cs typeface="微软雅黑 Light" charset="0"/>
              </a:rPr>
              <a:t>R</a:t>
            </a:r>
            <a:r>
              <a:rPr lang="zh-CN" altLang="en-US" sz="2400" dirty="0">
                <a:latin typeface="微软雅黑 Light" charset="0"/>
                <a:ea typeface="微软雅黑 Light" charset="0"/>
                <a:cs typeface="微软雅黑 Light" charset="0"/>
              </a:rPr>
              <a:t>等特定编程语言</a:t>
            </a:r>
            <a:r>
              <a:rPr lang="en-US" altLang="zh-CN" sz="2400" dirty="0">
                <a:latin typeface="微软雅黑 Light" charset="0"/>
                <a:ea typeface="微软雅黑 Light" charset="0"/>
                <a:cs typeface="微软雅黑 Light" charset="0"/>
              </a:rPr>
              <a:t>/</a:t>
            </a:r>
            <a:r>
              <a:rPr lang="zh-CN" altLang="en-US" sz="2400" dirty="0">
                <a:latin typeface="微软雅黑 Light" charset="0"/>
                <a:ea typeface="微软雅黑 Light" charset="0"/>
                <a:cs typeface="微软雅黑 Light" charset="0"/>
              </a:rPr>
              <a:t>工具</a:t>
            </a:r>
          </a:p>
        </p:txBody>
      </p:sp>
      <p:sp>
        <p:nvSpPr>
          <p:cNvPr id="3" name="文本框 2"/>
          <p:cNvSpPr txBox="1"/>
          <p:nvPr/>
        </p:nvSpPr>
        <p:spPr>
          <a:xfrm>
            <a:off x="6600056" y="2852936"/>
            <a:ext cx="184731" cy="369332"/>
          </a:xfrm>
          <a:prstGeom prst="rect">
            <a:avLst/>
          </a:prstGeom>
          <a:noFill/>
        </p:spPr>
        <p:txBody>
          <a:bodyPr wrap="none" rtlCol="0">
            <a:spAutoFit/>
          </a:bodyPr>
          <a:lstStyle/>
          <a:p>
            <a:endParaRPr kumimoji="1" lang="zh-CN" altLang="en-US" dirty="0"/>
          </a:p>
        </p:txBody>
      </p:sp>
      <p:pic>
        <p:nvPicPr>
          <p:cNvPr id="2" name="图片 1"/>
          <p:cNvPicPr>
            <a:picLocks noChangeAspect="1"/>
          </p:cNvPicPr>
          <p:nvPr/>
        </p:nvPicPr>
        <p:blipFill>
          <a:blip r:embed="rId3" cstate="email">
            <a:extLst>
              <a:ext uri="{28A0092B-C50C-407E-A947-70E740481C1C}">
                <a14:useLocalDpi xmlns:a14="http://schemas.microsoft.com/office/drawing/2010/main" xmlns=""/>
              </a:ext>
            </a:extLst>
          </a:blip>
          <a:stretch>
            <a:fillRect/>
          </a:stretch>
        </p:blipFill>
        <p:spPr>
          <a:xfrm>
            <a:off x="6525105" y="1719547"/>
            <a:ext cx="5666895" cy="3908640"/>
          </a:xfrm>
          <a:prstGeom prst="rect">
            <a:avLst/>
          </a:prstGeom>
        </p:spPr>
      </p:pic>
      <p:sp>
        <p:nvSpPr>
          <p:cNvPr id="5" name="幻灯片编号占位符 4"/>
          <p:cNvSpPr>
            <a:spLocks noGrp="1"/>
          </p:cNvSpPr>
          <p:nvPr>
            <p:ph type="sldNum" sz="quarter" idx="12"/>
          </p:nvPr>
        </p:nvSpPr>
        <p:spPr/>
        <p:txBody>
          <a:bodyPr/>
          <a:lstStyle/>
          <a:p>
            <a:fld id="{370D8578-DDD4-487D-A316-C8E65CC577E1}" type="slidenum">
              <a:rPr lang="zh-CN" altLang="en-US" smtClean="0"/>
              <a:pPr/>
              <a:t>408</a:t>
            </a:fld>
            <a:endParaRPr lang="zh-CN" altLang="en-US"/>
          </a:p>
        </p:txBody>
      </p:sp>
    </p:spTree>
    <p:extLst>
      <p:ext uri="{BB962C8B-B14F-4D97-AF65-F5344CB8AC3E}">
        <p14:creationId xmlns:p14="http://schemas.microsoft.com/office/powerpoint/2010/main" xmlns="" val="2002135519"/>
      </p:ext>
    </p:extLst>
  </p:cSld>
  <p:clrMapOvr>
    <a:masterClrMapping/>
  </p:clrMapOvr>
  <p:timing>
    <p:tnLst>
      <p:par>
        <p:cTn id="1" dur="indefinite" restart="never" nodeType="tmRoot"/>
      </p:par>
    </p:tnLst>
  </p:timing>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8"/>
          <p:cNvSpPr txBox="1">
            <a:spLocks/>
          </p:cNvSpPr>
          <p:nvPr/>
        </p:nvSpPr>
        <p:spPr>
          <a:xfrm>
            <a:off x="908992" y="415657"/>
            <a:ext cx="10515600" cy="7810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微软雅黑 Light" panose="020B0502040204020203" pitchFamily="34" charset="-122"/>
                <a:ea typeface="微软雅黑 Light" panose="020B0502040204020203" pitchFamily="34" charset="-122"/>
                <a:cs typeface="+mj-cs"/>
              </a:defRPr>
            </a:lvl1pPr>
          </a:lstStyle>
          <a:p>
            <a:r>
              <a:rPr lang="en-US" altLang="zh-CN" sz="3200" b="1" dirty="0" smtClean="0">
                <a:solidFill>
                  <a:srgbClr val="45C470"/>
                </a:solidFill>
                <a:cs typeface="+mn-cs"/>
              </a:rPr>
              <a:t>Python</a:t>
            </a:r>
            <a:r>
              <a:rPr lang="zh-CN" altLang="en-US" sz="3200" b="1" dirty="0" smtClean="0">
                <a:solidFill>
                  <a:srgbClr val="45C470"/>
                </a:solidFill>
                <a:cs typeface="+mn-cs"/>
              </a:rPr>
              <a:t>科学计算生态圈</a:t>
            </a:r>
            <a:r>
              <a:rPr lang="en-US" altLang="zh-CN" sz="3200" b="1" dirty="0" smtClean="0">
                <a:solidFill>
                  <a:srgbClr val="45C470"/>
                </a:solidFill>
                <a:cs typeface="+mn-cs"/>
              </a:rPr>
              <a:t>--Numpy</a:t>
            </a:r>
            <a:endParaRPr lang="zh-CN" altLang="en-US" sz="3200" b="1" dirty="0">
              <a:solidFill>
                <a:srgbClr val="45C470"/>
              </a:solidFill>
              <a:cs typeface="+mn-cs"/>
            </a:endParaRPr>
          </a:p>
        </p:txBody>
      </p:sp>
      <p:sp>
        <p:nvSpPr>
          <p:cNvPr id="10" name="矩形 9"/>
          <p:cNvSpPr/>
          <p:nvPr/>
        </p:nvSpPr>
        <p:spPr>
          <a:xfrm>
            <a:off x="-24680" y="548680"/>
            <a:ext cx="675795" cy="432048"/>
          </a:xfrm>
          <a:prstGeom prst="rect">
            <a:avLst/>
          </a:prstGeom>
          <a:solidFill>
            <a:srgbClr val="3BBC5D"/>
          </a:solidFill>
          <a:ln>
            <a:solidFill>
              <a:srgbClr val="3BBC5D"/>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7" name="文本框 6"/>
          <p:cNvSpPr txBox="1"/>
          <p:nvPr/>
        </p:nvSpPr>
        <p:spPr>
          <a:xfrm>
            <a:off x="876559" y="1461523"/>
            <a:ext cx="11161240" cy="4385816"/>
          </a:xfrm>
          <a:prstGeom prst="rect">
            <a:avLst/>
          </a:prstGeom>
          <a:noFill/>
        </p:spPr>
        <p:txBody>
          <a:bodyPr wrap="square" rtlCol="0">
            <a:spAutoFit/>
          </a:bodyPr>
          <a:lstStyle/>
          <a:p>
            <a:pPr marL="457200" indent="-457200">
              <a:lnSpc>
                <a:spcPct val="150000"/>
              </a:lnSpc>
              <a:buFont typeface="Wingdings" charset="2"/>
              <a:buChar char="l"/>
            </a:pPr>
            <a:r>
              <a:rPr lang="en-US" altLang="zh-CN" sz="2400" dirty="0" err="1">
                <a:latin typeface="微软雅黑 Light" charset="0"/>
                <a:ea typeface="微软雅黑 Light" charset="0"/>
                <a:cs typeface="微软雅黑 Light" charset="0"/>
              </a:rPr>
              <a:t>NumPy</a:t>
            </a:r>
            <a:r>
              <a:rPr lang="zh-CN" altLang="en-US" sz="2400" dirty="0">
                <a:latin typeface="微软雅黑 Light" charset="0"/>
                <a:ea typeface="微软雅黑 Light" charset="0"/>
                <a:cs typeface="微软雅黑 Light" charset="0"/>
              </a:rPr>
              <a:t>是</a:t>
            </a:r>
            <a:r>
              <a:rPr lang="en-US" altLang="zh-CN" sz="2400" dirty="0">
                <a:latin typeface="微软雅黑 Light" charset="0"/>
                <a:ea typeface="微软雅黑 Light" charset="0"/>
                <a:cs typeface="微软雅黑 Light" charset="0"/>
              </a:rPr>
              <a:t>Python</a:t>
            </a:r>
            <a:r>
              <a:rPr lang="zh-CN" altLang="en-US" sz="2400" dirty="0">
                <a:latin typeface="微软雅黑 Light" charset="0"/>
                <a:ea typeface="微软雅黑 Light" charset="0"/>
                <a:cs typeface="微软雅黑 Light" charset="0"/>
              </a:rPr>
              <a:t>科学计算基础包，提供了以下功能（仅列举了几条</a:t>
            </a:r>
            <a:r>
              <a:rPr lang="zh-CN" altLang="en-US" sz="2800" dirty="0">
                <a:latin typeface="微软雅黑 Light" charset="0"/>
                <a:ea typeface="微软雅黑 Light" charset="0"/>
                <a:cs typeface="微软雅黑 Light" charset="0"/>
              </a:rPr>
              <a:t>）</a:t>
            </a:r>
            <a:endParaRPr lang="en-US" altLang="zh-CN" sz="2800" dirty="0">
              <a:latin typeface="微软雅黑 Light" charset="0"/>
              <a:ea typeface="微软雅黑 Light" charset="0"/>
              <a:cs typeface="微软雅黑 Light" charset="0"/>
            </a:endParaRPr>
          </a:p>
          <a:p>
            <a:pPr marL="800100" lvl="1" indent="-342900">
              <a:lnSpc>
                <a:spcPct val="150000"/>
              </a:lnSpc>
              <a:buFont typeface="Wingdings" charset="2"/>
              <a:buChar char="ü"/>
            </a:pPr>
            <a:r>
              <a:rPr lang="zh-CN" altLang="en-US" sz="2200" dirty="0">
                <a:latin typeface="微软雅黑 Light" charset="0"/>
                <a:ea typeface="微软雅黑 Light" charset="0"/>
                <a:cs typeface="微软雅黑 Light" charset="0"/>
              </a:rPr>
              <a:t>快速高效的多维数组对象</a:t>
            </a:r>
            <a:r>
              <a:rPr lang="en-US" altLang="zh-CN" sz="2200" dirty="0" err="1">
                <a:latin typeface="微软雅黑 Light" charset="0"/>
                <a:ea typeface="微软雅黑 Light" charset="0"/>
                <a:cs typeface="微软雅黑 Light" charset="0"/>
              </a:rPr>
              <a:t>ndarray</a:t>
            </a:r>
            <a:endParaRPr lang="en-US" altLang="zh-CN" sz="2200" dirty="0">
              <a:latin typeface="微软雅黑 Light" charset="0"/>
              <a:ea typeface="微软雅黑 Light" charset="0"/>
              <a:cs typeface="微软雅黑 Light" charset="0"/>
            </a:endParaRPr>
          </a:p>
          <a:p>
            <a:pPr marL="800100" lvl="1" indent="-342900">
              <a:lnSpc>
                <a:spcPct val="150000"/>
              </a:lnSpc>
              <a:buFont typeface="Wingdings" charset="2"/>
              <a:buChar char="ü"/>
            </a:pPr>
            <a:r>
              <a:rPr lang="zh-CN" altLang="en-US" sz="2200" dirty="0">
                <a:latin typeface="微软雅黑 Light" charset="0"/>
                <a:ea typeface="微软雅黑 Light" charset="0"/>
                <a:cs typeface="微软雅黑 Light" charset="0"/>
              </a:rPr>
              <a:t>用于对数组执行元素级计算以及直接对数组执行数学运算的函数</a:t>
            </a:r>
            <a:endParaRPr lang="en-US" altLang="zh-CN" sz="2200" dirty="0">
              <a:latin typeface="微软雅黑 Light" charset="0"/>
              <a:ea typeface="微软雅黑 Light" charset="0"/>
              <a:cs typeface="微软雅黑 Light" charset="0"/>
            </a:endParaRPr>
          </a:p>
          <a:p>
            <a:pPr marL="800100" lvl="1" indent="-342900">
              <a:lnSpc>
                <a:spcPct val="150000"/>
              </a:lnSpc>
              <a:buFont typeface="Wingdings" charset="2"/>
              <a:buChar char="ü"/>
            </a:pPr>
            <a:r>
              <a:rPr lang="zh-CN" altLang="en-US" sz="2200" dirty="0">
                <a:latin typeface="微软雅黑 Light" charset="0"/>
                <a:ea typeface="微软雅黑 Light" charset="0"/>
                <a:cs typeface="微软雅黑 Light" charset="0"/>
              </a:rPr>
              <a:t>用于读写硬盘上基于数组的数据集的工具</a:t>
            </a:r>
            <a:endParaRPr lang="en-US" altLang="zh-CN" sz="2200" dirty="0">
              <a:latin typeface="微软雅黑 Light" charset="0"/>
              <a:ea typeface="微软雅黑 Light" charset="0"/>
              <a:cs typeface="微软雅黑 Light" charset="0"/>
            </a:endParaRPr>
          </a:p>
          <a:p>
            <a:pPr marL="800100" lvl="1" indent="-342900">
              <a:lnSpc>
                <a:spcPct val="150000"/>
              </a:lnSpc>
              <a:buFont typeface="Wingdings" charset="2"/>
              <a:buChar char="ü"/>
            </a:pPr>
            <a:r>
              <a:rPr lang="zh-CN" altLang="en-US" sz="2200" dirty="0">
                <a:latin typeface="微软雅黑 Light" charset="0"/>
                <a:ea typeface="微软雅黑 Light" charset="0"/>
                <a:cs typeface="微软雅黑 Light" charset="0"/>
              </a:rPr>
              <a:t>线性代数运算、傅里叶变换以及随机数生成</a:t>
            </a:r>
            <a:endParaRPr lang="en-US" altLang="zh-CN" sz="2200" dirty="0">
              <a:latin typeface="微软雅黑 Light" charset="0"/>
              <a:ea typeface="微软雅黑 Light" charset="0"/>
              <a:cs typeface="微软雅黑 Light" charset="0"/>
            </a:endParaRPr>
          </a:p>
          <a:p>
            <a:pPr marL="800100" lvl="1" indent="-342900">
              <a:lnSpc>
                <a:spcPct val="150000"/>
              </a:lnSpc>
              <a:buFont typeface="Wingdings" charset="2"/>
              <a:buChar char="ü"/>
            </a:pPr>
            <a:r>
              <a:rPr lang="zh-CN" altLang="en-US" sz="2200" dirty="0">
                <a:latin typeface="微软雅黑 Light" charset="0"/>
                <a:ea typeface="微软雅黑 Light" charset="0"/>
                <a:cs typeface="微软雅黑 Light" charset="0"/>
              </a:rPr>
              <a:t>用于集成由</a:t>
            </a:r>
            <a:r>
              <a:rPr lang="en-US" altLang="zh-CN" sz="2200" dirty="0">
                <a:latin typeface="微软雅黑 Light" charset="0"/>
                <a:ea typeface="微软雅黑 Light" charset="0"/>
                <a:cs typeface="微软雅黑 Light" charset="0"/>
              </a:rPr>
              <a:t>C</a:t>
            </a:r>
            <a:r>
              <a:rPr lang="zh-CN" altLang="en-US" sz="2200" dirty="0">
                <a:latin typeface="微软雅黑 Light" charset="0"/>
                <a:ea typeface="微软雅黑 Light" charset="0"/>
                <a:cs typeface="微软雅黑 Light" charset="0"/>
              </a:rPr>
              <a:t>、</a:t>
            </a:r>
            <a:r>
              <a:rPr lang="en-US" altLang="zh-CN" sz="2200" dirty="0">
                <a:latin typeface="微软雅黑 Light" charset="0"/>
                <a:ea typeface="微软雅黑 Light" charset="0"/>
                <a:cs typeface="微软雅黑 Light" charset="0"/>
              </a:rPr>
              <a:t>C++</a:t>
            </a:r>
            <a:r>
              <a:rPr lang="zh-CN" altLang="en-US" sz="2200" dirty="0">
                <a:latin typeface="微软雅黑 Light" charset="0"/>
                <a:ea typeface="微软雅黑 Light" charset="0"/>
                <a:cs typeface="微软雅黑 Light" charset="0"/>
              </a:rPr>
              <a:t>、</a:t>
            </a:r>
            <a:r>
              <a:rPr lang="en-US" altLang="zh-CN" sz="2200" dirty="0">
                <a:latin typeface="微软雅黑 Light" charset="0"/>
                <a:ea typeface="微软雅黑 Light" charset="0"/>
                <a:cs typeface="微软雅黑 Light" charset="0"/>
              </a:rPr>
              <a:t>Fortran</a:t>
            </a:r>
            <a:r>
              <a:rPr lang="zh-CN" altLang="en-US" sz="2200" dirty="0">
                <a:latin typeface="微软雅黑 Light" charset="0"/>
                <a:ea typeface="微软雅黑 Light" charset="0"/>
                <a:cs typeface="微软雅黑 Light" charset="0"/>
              </a:rPr>
              <a:t>等语言编写的代码的工具</a:t>
            </a:r>
            <a:endParaRPr lang="en-US" altLang="zh-CN" sz="2200" dirty="0">
              <a:latin typeface="微软雅黑 Light" charset="0"/>
              <a:ea typeface="微软雅黑 Light" charset="0"/>
              <a:cs typeface="微软雅黑 Light" charset="0"/>
            </a:endParaRPr>
          </a:p>
          <a:p>
            <a:pPr marL="457200" indent="-457200">
              <a:lnSpc>
                <a:spcPct val="150000"/>
              </a:lnSpc>
              <a:buFont typeface="Wingdings" charset="2"/>
              <a:buChar char="l"/>
            </a:pPr>
            <a:r>
              <a:rPr lang="zh-CN" altLang="en-US" sz="2400" dirty="0">
                <a:latin typeface="微软雅黑 Light" charset="0"/>
                <a:ea typeface="微软雅黑 Light" charset="0"/>
                <a:cs typeface="微软雅黑 Light" charset="0"/>
              </a:rPr>
              <a:t>对于数值型数据，</a:t>
            </a:r>
            <a:r>
              <a:rPr lang="en-US" altLang="zh-CN" sz="2400" dirty="0" err="1">
                <a:latin typeface="微软雅黑 Light" charset="0"/>
                <a:ea typeface="微软雅黑 Light" charset="0"/>
                <a:cs typeface="微软雅黑 Light" charset="0"/>
              </a:rPr>
              <a:t>NumPy</a:t>
            </a:r>
            <a:r>
              <a:rPr lang="zh-CN" altLang="en-US" sz="2400" dirty="0">
                <a:latin typeface="微软雅黑 Light" charset="0"/>
                <a:ea typeface="微软雅黑 Light" charset="0"/>
                <a:cs typeface="微软雅黑 Light" charset="0"/>
              </a:rPr>
              <a:t>数组在存储和处理数据时要比内置的</a:t>
            </a:r>
            <a:r>
              <a:rPr lang="en-US" altLang="zh-CN" sz="2400" dirty="0">
                <a:latin typeface="微软雅黑 Light" charset="0"/>
                <a:ea typeface="微软雅黑 Light" charset="0"/>
                <a:cs typeface="微软雅黑 Light" charset="0"/>
              </a:rPr>
              <a:t>Python</a:t>
            </a:r>
            <a:r>
              <a:rPr lang="zh-CN" altLang="en-US" sz="2400" dirty="0">
                <a:latin typeface="微软雅黑 Light" charset="0"/>
                <a:ea typeface="微软雅黑 Light" charset="0"/>
                <a:cs typeface="微软雅黑 Light" charset="0"/>
              </a:rPr>
              <a:t>数据结构高效得多</a:t>
            </a:r>
          </a:p>
        </p:txBody>
      </p:sp>
      <p:sp>
        <p:nvSpPr>
          <p:cNvPr id="3" name="文本框 2"/>
          <p:cNvSpPr txBox="1"/>
          <p:nvPr/>
        </p:nvSpPr>
        <p:spPr>
          <a:xfrm>
            <a:off x="6600056" y="2852936"/>
            <a:ext cx="184731" cy="369332"/>
          </a:xfrm>
          <a:prstGeom prst="rect">
            <a:avLst/>
          </a:prstGeom>
          <a:noFill/>
        </p:spPr>
        <p:txBody>
          <a:bodyPr wrap="none" rtlCol="0">
            <a:spAutoFit/>
          </a:bodyPr>
          <a:lstStyle/>
          <a:p>
            <a:endParaRPr kumimoji="1" lang="zh-CN" altLang="en-US" dirty="0"/>
          </a:p>
        </p:txBody>
      </p:sp>
      <p:sp>
        <p:nvSpPr>
          <p:cNvPr id="4" name="幻灯片编号占位符 3"/>
          <p:cNvSpPr>
            <a:spLocks noGrp="1"/>
          </p:cNvSpPr>
          <p:nvPr>
            <p:ph type="sldNum" sz="quarter" idx="12"/>
          </p:nvPr>
        </p:nvSpPr>
        <p:spPr/>
        <p:txBody>
          <a:bodyPr/>
          <a:lstStyle/>
          <a:p>
            <a:fld id="{370D8578-DDD4-487D-A316-C8E65CC577E1}" type="slidenum">
              <a:rPr lang="zh-CN" altLang="en-US" smtClean="0"/>
              <a:pPr/>
              <a:t>409</a:t>
            </a:fld>
            <a:endParaRPr lang="zh-CN" altLang="en-US"/>
          </a:p>
        </p:txBody>
      </p:sp>
    </p:spTree>
    <p:extLst>
      <p:ext uri="{BB962C8B-B14F-4D97-AF65-F5344CB8AC3E}">
        <p14:creationId xmlns:p14="http://schemas.microsoft.com/office/powerpoint/2010/main" xmlns="" val="15182364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14280" y="1772816"/>
            <a:ext cx="10218224" cy="4176463"/>
          </a:xfrm>
        </p:spPr>
        <p:txBody>
          <a:bodyPr>
            <a:normAutofit/>
          </a:bodyPr>
          <a:lstStyle/>
          <a:p>
            <a:pPr>
              <a:lnSpc>
                <a:spcPct val="150000"/>
              </a:lnSpc>
            </a:pPr>
            <a:r>
              <a:rPr lang="en-US" altLang="zh-CN" sz="2400" dirty="0"/>
              <a:t>Python</a:t>
            </a:r>
            <a:r>
              <a:rPr lang="zh-CN" altLang="en-US" sz="2400" dirty="0"/>
              <a:t>语言的数据类型包括整型、浮点型、字符串、布尔型和</a:t>
            </a:r>
            <a:r>
              <a:rPr lang="zh-CN" altLang="en-US" sz="2400" dirty="0" smtClean="0"/>
              <a:t>空值</a:t>
            </a:r>
            <a:endParaRPr lang="en-US" altLang="zh-CN" sz="2400" dirty="0" smtClean="0"/>
          </a:p>
          <a:p>
            <a:pPr>
              <a:lnSpc>
                <a:spcPct val="150000"/>
              </a:lnSpc>
            </a:pPr>
            <a:r>
              <a:rPr kumimoji="1" lang="zh-CN" altLang="en-US" sz="2400" dirty="0" smtClean="0"/>
              <a:t>整型（</a:t>
            </a:r>
            <a:r>
              <a:rPr kumimoji="1" lang="en-US" altLang="zh-CN" sz="2400" dirty="0" err="1" smtClean="0"/>
              <a:t>int</a:t>
            </a:r>
            <a:r>
              <a:rPr kumimoji="1" lang="zh-CN" altLang="en-US" sz="2400" dirty="0" smtClean="0"/>
              <a:t>）</a:t>
            </a:r>
            <a:endParaRPr kumimoji="1" lang="en-US" altLang="zh-CN" sz="2400" dirty="0" smtClean="0"/>
          </a:p>
          <a:p>
            <a:pPr>
              <a:lnSpc>
                <a:spcPct val="150000"/>
              </a:lnSpc>
            </a:pPr>
            <a:r>
              <a:rPr kumimoji="1" lang="zh-CN" altLang="en-US" sz="2400" dirty="0"/>
              <a:t>整型的取值为整数，有正有负，</a:t>
            </a:r>
            <a:r>
              <a:rPr kumimoji="1" lang="zh-CN" altLang="en-US" sz="2400" dirty="0" smtClean="0"/>
              <a:t>如</a:t>
            </a:r>
            <a:r>
              <a:rPr kumimoji="1" lang="zh-CN" altLang="en-US" sz="2400" dirty="0">
                <a:latin typeface="Monaco" charset="0"/>
                <a:ea typeface="Monaco" charset="0"/>
                <a:cs typeface="Monaco" charset="0"/>
              </a:rPr>
              <a:t> </a:t>
            </a:r>
            <a:r>
              <a:rPr kumimoji="1" lang="en-US" altLang="zh-CN" sz="2400" dirty="0" smtClean="0">
                <a:latin typeface="Monaco" charset="0"/>
                <a:ea typeface="Monaco" charset="0"/>
                <a:cs typeface="Monaco" charset="0"/>
              </a:rPr>
              <a:t>2</a:t>
            </a:r>
            <a:r>
              <a:rPr kumimoji="1" lang="zh-CN" altLang="en-US" sz="2400" dirty="0" smtClean="0">
                <a:latin typeface="Monaco" charset="0"/>
                <a:ea typeface="Monaco" charset="0"/>
                <a:cs typeface="Monaco" charset="0"/>
              </a:rPr>
              <a:t>，</a:t>
            </a:r>
            <a:r>
              <a:rPr kumimoji="1" lang="en-US" altLang="zh-CN" sz="2400" dirty="0" smtClean="0">
                <a:latin typeface="Monaco" charset="0"/>
                <a:ea typeface="Monaco" charset="0"/>
                <a:cs typeface="Monaco" charset="0"/>
              </a:rPr>
              <a:t>-666</a:t>
            </a:r>
            <a:r>
              <a:rPr kumimoji="1" lang="zh-CN" altLang="en-US" sz="2400" dirty="0" smtClean="0">
                <a:latin typeface="Monaco" charset="0"/>
                <a:ea typeface="Monaco" charset="0"/>
                <a:cs typeface="Monaco" charset="0"/>
              </a:rPr>
              <a:t>，</a:t>
            </a:r>
            <a:r>
              <a:rPr kumimoji="1" lang="en-US" altLang="zh-CN" sz="2400" dirty="0" smtClean="0">
                <a:latin typeface="Monaco" charset="0"/>
                <a:ea typeface="Monaco" charset="0"/>
                <a:cs typeface="Monaco" charset="0"/>
              </a:rPr>
              <a:t>666</a:t>
            </a:r>
            <a:r>
              <a:rPr kumimoji="1" lang="zh-CN" altLang="en-US" sz="2400" dirty="0">
                <a:latin typeface="Monaco" charset="0"/>
                <a:ea typeface="Monaco" charset="0"/>
                <a:cs typeface="Monaco" charset="0"/>
              </a:rPr>
              <a:t> </a:t>
            </a:r>
            <a:r>
              <a:rPr kumimoji="1" lang="zh-CN" altLang="en-US" sz="2400" dirty="0" smtClean="0"/>
              <a:t>等</a:t>
            </a:r>
            <a:r>
              <a:rPr kumimoji="1" lang="zh-CN" altLang="en-US" sz="2400" dirty="0"/>
              <a:t>。在科比投篮数据集中</a:t>
            </a:r>
            <a:r>
              <a:rPr kumimoji="1" lang="zh-CN" altLang="en-US" sz="2400" dirty="0" smtClean="0"/>
              <a:t>，</a:t>
            </a:r>
            <a:r>
              <a:rPr kumimoji="1" lang="en-US" altLang="zh-CN" sz="2400" dirty="0" err="1" smtClean="0">
                <a:latin typeface="Monaco" charset="0"/>
                <a:ea typeface="Monaco" charset="0"/>
                <a:cs typeface="Monaco" charset="0"/>
              </a:rPr>
              <a:t>shot_id</a:t>
            </a:r>
            <a:r>
              <a:rPr kumimoji="1" lang="zh-CN" altLang="en-US" sz="2400" dirty="0" smtClean="0">
                <a:latin typeface="Monaco" charset="0"/>
                <a:ea typeface="Monaco" charset="0"/>
                <a:cs typeface="Monaco" charset="0"/>
              </a:rPr>
              <a:t>、</a:t>
            </a:r>
            <a:r>
              <a:rPr kumimoji="1" lang="en-US" altLang="zh-CN" sz="2400" dirty="0" err="1" smtClean="0">
                <a:latin typeface="Monaco" charset="0"/>
                <a:ea typeface="Monaco" charset="0"/>
                <a:cs typeface="Monaco" charset="0"/>
              </a:rPr>
              <a:t>game_event_id</a:t>
            </a:r>
            <a:r>
              <a:rPr kumimoji="1" lang="zh-CN" altLang="en-US" sz="2400" dirty="0" smtClean="0">
                <a:latin typeface="Monaco" charset="0"/>
                <a:ea typeface="Monaco" charset="0"/>
                <a:cs typeface="Monaco" charset="0"/>
              </a:rPr>
              <a:t>、</a:t>
            </a:r>
            <a:r>
              <a:rPr kumimoji="1" lang="en-US" altLang="zh-CN" sz="2400" dirty="0" err="1" smtClean="0">
                <a:latin typeface="Monaco" charset="0"/>
                <a:ea typeface="Monaco" charset="0"/>
                <a:cs typeface="Monaco" charset="0"/>
              </a:rPr>
              <a:t>game_id</a:t>
            </a:r>
            <a:r>
              <a:rPr kumimoji="1" lang="zh-CN" altLang="en-US" sz="2400" dirty="0" smtClean="0">
                <a:latin typeface="Monaco" charset="0"/>
                <a:ea typeface="Monaco" charset="0"/>
                <a:cs typeface="Monaco" charset="0"/>
              </a:rPr>
              <a:t>、</a:t>
            </a:r>
            <a:r>
              <a:rPr kumimoji="1" lang="en-US" altLang="zh-CN" sz="2400" dirty="0" err="1" smtClean="0">
                <a:latin typeface="Monaco" charset="0"/>
                <a:ea typeface="Monaco" charset="0"/>
                <a:cs typeface="Monaco" charset="0"/>
              </a:rPr>
              <a:t>loc_x</a:t>
            </a:r>
            <a:r>
              <a:rPr kumimoji="1" lang="zh-CN" altLang="en-US" sz="2400" dirty="0" smtClean="0">
                <a:latin typeface="Monaco" charset="0"/>
                <a:ea typeface="Monaco" charset="0"/>
                <a:cs typeface="Monaco" charset="0"/>
              </a:rPr>
              <a:t>、</a:t>
            </a:r>
            <a:r>
              <a:rPr kumimoji="1" lang="en-US" altLang="zh-CN" sz="2400" dirty="0" err="1" smtClean="0">
                <a:latin typeface="Monaco" charset="0"/>
                <a:ea typeface="Monaco" charset="0"/>
                <a:cs typeface="Monaco" charset="0"/>
              </a:rPr>
              <a:t>loc_y</a:t>
            </a:r>
            <a:r>
              <a:rPr kumimoji="1" lang="zh-CN" altLang="en-US" sz="2400" dirty="0" smtClean="0">
                <a:latin typeface="Monaco" charset="0"/>
                <a:ea typeface="Monaco" charset="0"/>
                <a:cs typeface="Monaco" charset="0"/>
              </a:rPr>
              <a:t>、</a:t>
            </a:r>
            <a:r>
              <a:rPr kumimoji="1" lang="en-US" altLang="zh-CN" sz="2400" dirty="0" err="1" smtClean="0">
                <a:latin typeface="Monaco" charset="0"/>
                <a:ea typeface="Monaco" charset="0"/>
                <a:cs typeface="Monaco" charset="0"/>
              </a:rPr>
              <a:t>minutes_remaining</a:t>
            </a:r>
            <a:r>
              <a:rPr kumimoji="1" lang="zh-CN" altLang="en-US" sz="2400" dirty="0" smtClean="0">
                <a:latin typeface="Monaco" charset="0"/>
                <a:ea typeface="Monaco" charset="0"/>
                <a:cs typeface="Monaco" charset="0"/>
              </a:rPr>
              <a:t>、</a:t>
            </a:r>
            <a:r>
              <a:rPr kumimoji="1" lang="en-US" altLang="zh-CN" sz="2400" dirty="0" smtClean="0">
                <a:latin typeface="Monaco" charset="0"/>
                <a:ea typeface="Monaco" charset="0"/>
                <a:cs typeface="Monaco" charset="0"/>
              </a:rPr>
              <a:t>period</a:t>
            </a:r>
            <a:r>
              <a:rPr kumimoji="1" lang="zh-CN" altLang="en-US" sz="2400" dirty="0" smtClean="0">
                <a:latin typeface="Monaco" charset="0"/>
                <a:ea typeface="Monaco" charset="0"/>
                <a:cs typeface="Monaco" charset="0"/>
              </a:rPr>
              <a:t>、</a:t>
            </a:r>
            <a:r>
              <a:rPr kumimoji="1" lang="en-US" altLang="zh-CN" sz="2400" dirty="0" smtClean="0">
                <a:latin typeface="Monaco" charset="0"/>
                <a:ea typeface="Monaco" charset="0"/>
                <a:cs typeface="Monaco" charset="0"/>
              </a:rPr>
              <a:t>playoffs</a:t>
            </a:r>
            <a:r>
              <a:rPr kumimoji="1" lang="zh-CN" altLang="en-US" sz="2400" dirty="0" smtClean="0">
                <a:latin typeface="Monaco" charset="0"/>
                <a:ea typeface="Monaco" charset="0"/>
                <a:cs typeface="Monaco" charset="0"/>
              </a:rPr>
              <a:t>、</a:t>
            </a:r>
            <a:r>
              <a:rPr kumimoji="1" lang="en-US" altLang="zh-CN" sz="2400" dirty="0" err="1" smtClean="0">
                <a:latin typeface="Monaco" charset="0"/>
                <a:ea typeface="Monaco" charset="0"/>
                <a:cs typeface="Monaco" charset="0"/>
              </a:rPr>
              <a:t>seconds_remaining</a:t>
            </a:r>
            <a:r>
              <a:rPr kumimoji="1" lang="zh-CN" altLang="en-US" sz="2400" dirty="0" smtClean="0">
                <a:latin typeface="Monaco" charset="0"/>
                <a:ea typeface="Monaco" charset="0"/>
                <a:cs typeface="Monaco" charset="0"/>
              </a:rPr>
              <a:t>、</a:t>
            </a:r>
            <a:r>
              <a:rPr kumimoji="1" lang="en-US" altLang="zh-CN" sz="2400" dirty="0" err="1" smtClean="0">
                <a:latin typeface="Monaco" charset="0"/>
                <a:ea typeface="Monaco" charset="0"/>
                <a:cs typeface="Monaco" charset="0"/>
              </a:rPr>
              <a:t>shot_distance</a:t>
            </a:r>
            <a:r>
              <a:rPr kumimoji="1" lang="zh-CN" altLang="en-US" sz="2400" dirty="0" smtClean="0">
                <a:latin typeface="Monaco" charset="0"/>
                <a:ea typeface="Monaco" charset="0"/>
                <a:cs typeface="Monaco" charset="0"/>
              </a:rPr>
              <a:t>、</a:t>
            </a:r>
            <a:r>
              <a:rPr kumimoji="1" lang="en-US" altLang="zh-CN" sz="2400" dirty="0" err="1" smtClean="0">
                <a:latin typeface="Monaco" charset="0"/>
                <a:ea typeface="Monaco" charset="0"/>
                <a:cs typeface="Monaco" charset="0"/>
              </a:rPr>
              <a:t>shot_made_flag</a:t>
            </a:r>
            <a:r>
              <a:rPr kumimoji="1" lang="zh-CN" altLang="en-US" sz="2400" dirty="0" smtClean="0">
                <a:latin typeface="Monaco" charset="0"/>
                <a:ea typeface="Monaco" charset="0"/>
                <a:cs typeface="Monaco" charset="0"/>
              </a:rPr>
              <a:t>、</a:t>
            </a:r>
            <a:r>
              <a:rPr kumimoji="1" lang="en-US" altLang="zh-CN" sz="2400" dirty="0" err="1" smtClean="0">
                <a:latin typeface="Monaco" charset="0"/>
                <a:ea typeface="Monaco" charset="0"/>
                <a:cs typeface="Monaco" charset="0"/>
              </a:rPr>
              <a:t>team_id</a:t>
            </a:r>
            <a:r>
              <a:rPr kumimoji="1" lang="zh-CN" altLang="en-US" sz="2400" dirty="0" smtClean="0"/>
              <a:t>都</a:t>
            </a:r>
            <a:r>
              <a:rPr kumimoji="1" lang="zh-CN" altLang="en-US" sz="2400" dirty="0"/>
              <a:t>是整型变量</a:t>
            </a:r>
            <a:endParaRPr kumimoji="1" lang="en-US" altLang="zh-CN" sz="2400" dirty="0" smtClean="0"/>
          </a:p>
        </p:txBody>
      </p:sp>
      <p:sp>
        <p:nvSpPr>
          <p:cNvPr id="10" name="标题 8"/>
          <p:cNvSpPr txBox="1">
            <a:spLocks/>
          </p:cNvSpPr>
          <p:nvPr/>
        </p:nvSpPr>
        <p:spPr>
          <a:xfrm>
            <a:off x="911424" y="579766"/>
            <a:ext cx="10515600" cy="7810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微软雅黑 Light" panose="020B0502040204020203" pitchFamily="34" charset="-122"/>
                <a:ea typeface="微软雅黑 Light" panose="020B0502040204020203" pitchFamily="34" charset="-122"/>
                <a:cs typeface="+mj-cs"/>
              </a:defRPr>
            </a:lvl1pPr>
          </a:lstStyle>
          <a:p>
            <a:r>
              <a:rPr lang="zh-CN" altLang="en-US" sz="3200" b="1" dirty="0" smtClean="0">
                <a:solidFill>
                  <a:srgbClr val="942124"/>
                </a:solidFill>
                <a:cs typeface="+mn-cs"/>
              </a:rPr>
              <a:t>数据类型</a:t>
            </a:r>
            <a:endParaRPr lang="zh-CN" altLang="en-US" sz="3200" b="1" dirty="0">
              <a:solidFill>
                <a:srgbClr val="942124"/>
              </a:solidFill>
              <a:cs typeface="+mn-cs"/>
            </a:endParaRPr>
          </a:p>
        </p:txBody>
      </p:sp>
      <p:sp>
        <p:nvSpPr>
          <p:cNvPr id="11" name="矩形 28"/>
          <p:cNvSpPr/>
          <p:nvPr/>
        </p:nvSpPr>
        <p:spPr>
          <a:xfrm>
            <a:off x="-18899" y="671163"/>
            <a:ext cx="670013"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
        <p:nvSpPr>
          <p:cNvPr id="3" name="日期占位符 2"/>
          <p:cNvSpPr>
            <a:spLocks noGrp="1"/>
          </p:cNvSpPr>
          <p:nvPr>
            <p:ph type="dt" sz="half" idx="10"/>
          </p:nvPr>
        </p:nvSpPr>
        <p:spPr/>
        <p:txBody>
          <a:bodyPr/>
          <a:lstStyle/>
          <a:p>
            <a:fld id="{A2C8152E-7CF6-4193-86A4-DBE686AEBFC1}" type="datetime1">
              <a:rPr lang="zh-CN" altLang="en-US" smtClean="0"/>
              <a:pPr/>
              <a:t>2019/9/8</a:t>
            </a:fld>
            <a:endParaRPr lang="zh-CN" altLang="en-US"/>
          </a:p>
        </p:txBody>
      </p:sp>
      <p:sp>
        <p:nvSpPr>
          <p:cNvPr id="4" name="灯片编号占位符 3"/>
          <p:cNvSpPr>
            <a:spLocks noGrp="1"/>
          </p:cNvSpPr>
          <p:nvPr>
            <p:ph type="sldNum" sz="quarter" idx="12"/>
          </p:nvPr>
        </p:nvSpPr>
        <p:spPr/>
        <p:txBody>
          <a:bodyPr/>
          <a:lstStyle/>
          <a:p>
            <a:fld id="{370D8578-DDD4-487D-A316-C8E65CC577E1}" type="slidenum">
              <a:rPr lang="zh-CN" altLang="en-US" smtClean="0"/>
              <a:pPr/>
              <a:t>41</a:t>
            </a:fld>
            <a:endParaRPr lang="zh-CN" altLang="en-US"/>
          </a:p>
        </p:txBody>
      </p:sp>
    </p:spTree>
    <p:extLst>
      <p:ext uri="{BB962C8B-B14F-4D97-AF65-F5344CB8AC3E}">
        <p14:creationId xmlns:p14="http://schemas.microsoft.com/office/powerpoint/2010/main" xmlns="" val="4001037643"/>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8"/>
          <p:cNvSpPr txBox="1">
            <a:spLocks/>
          </p:cNvSpPr>
          <p:nvPr/>
        </p:nvSpPr>
        <p:spPr>
          <a:xfrm>
            <a:off x="908992" y="415657"/>
            <a:ext cx="10515600" cy="7810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微软雅黑 Light" panose="020B0502040204020203" pitchFamily="34" charset="-122"/>
                <a:ea typeface="微软雅黑 Light" panose="020B0502040204020203" pitchFamily="34" charset="-122"/>
                <a:cs typeface="+mj-cs"/>
              </a:defRPr>
            </a:lvl1pPr>
          </a:lstStyle>
          <a:p>
            <a:r>
              <a:rPr lang="en-US" altLang="zh-CN" sz="3200" b="1" dirty="0" smtClean="0">
                <a:solidFill>
                  <a:srgbClr val="45C470"/>
                </a:solidFill>
                <a:cs typeface="+mn-cs"/>
              </a:rPr>
              <a:t>Python</a:t>
            </a:r>
            <a:r>
              <a:rPr lang="zh-CN" altLang="en-US" sz="3200" b="1" dirty="0" smtClean="0">
                <a:solidFill>
                  <a:srgbClr val="45C470"/>
                </a:solidFill>
                <a:cs typeface="+mn-cs"/>
              </a:rPr>
              <a:t>科学计算生态圈</a:t>
            </a:r>
            <a:r>
              <a:rPr lang="en-US" altLang="zh-CN" sz="3200" b="1" dirty="0" smtClean="0">
                <a:solidFill>
                  <a:srgbClr val="45C470"/>
                </a:solidFill>
                <a:cs typeface="+mn-cs"/>
              </a:rPr>
              <a:t>--</a:t>
            </a:r>
            <a:r>
              <a:rPr lang="en-US" altLang="zh-CN" sz="3200" b="1" dirty="0" err="1" smtClean="0">
                <a:solidFill>
                  <a:srgbClr val="45C470"/>
                </a:solidFill>
                <a:cs typeface="+mn-cs"/>
              </a:rPr>
              <a:t>Scipy</a:t>
            </a:r>
            <a:endParaRPr lang="zh-CN" altLang="en-US" sz="3200" b="1" dirty="0">
              <a:solidFill>
                <a:srgbClr val="45C470"/>
              </a:solidFill>
              <a:cs typeface="+mn-cs"/>
            </a:endParaRPr>
          </a:p>
        </p:txBody>
      </p:sp>
      <p:sp>
        <p:nvSpPr>
          <p:cNvPr id="10" name="矩形 9"/>
          <p:cNvSpPr/>
          <p:nvPr/>
        </p:nvSpPr>
        <p:spPr>
          <a:xfrm>
            <a:off x="-24680" y="548680"/>
            <a:ext cx="675795" cy="432048"/>
          </a:xfrm>
          <a:prstGeom prst="rect">
            <a:avLst/>
          </a:prstGeom>
          <a:solidFill>
            <a:srgbClr val="3BBC5D"/>
          </a:solidFill>
          <a:ln>
            <a:solidFill>
              <a:srgbClr val="3BBC5D"/>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7" name="文本框 6"/>
          <p:cNvSpPr txBox="1"/>
          <p:nvPr/>
        </p:nvSpPr>
        <p:spPr>
          <a:xfrm>
            <a:off x="728972" y="1442031"/>
            <a:ext cx="10875640" cy="4755148"/>
          </a:xfrm>
          <a:prstGeom prst="rect">
            <a:avLst/>
          </a:prstGeom>
          <a:noFill/>
        </p:spPr>
        <p:txBody>
          <a:bodyPr wrap="square" rtlCol="0">
            <a:spAutoFit/>
          </a:bodyPr>
          <a:lstStyle/>
          <a:p>
            <a:pPr marL="342900" indent="-342900">
              <a:lnSpc>
                <a:spcPct val="150000"/>
              </a:lnSpc>
              <a:buFont typeface="Wingdings" charset="2"/>
              <a:buChar char="l"/>
            </a:pPr>
            <a:r>
              <a:rPr lang="en-US" altLang="zh-CN" sz="2400" dirty="0" err="1">
                <a:latin typeface="微软雅黑 Light" charset="0"/>
                <a:ea typeface="微软雅黑 Light" charset="0"/>
                <a:cs typeface="微软雅黑 Light" charset="0"/>
              </a:rPr>
              <a:t>SciPy</a:t>
            </a:r>
            <a:r>
              <a:rPr lang="zh-CN" altLang="en-US" sz="2400" dirty="0">
                <a:latin typeface="微软雅黑 Light" charset="0"/>
                <a:ea typeface="微软雅黑 Light" charset="0"/>
                <a:cs typeface="微软雅黑 Light" charset="0"/>
              </a:rPr>
              <a:t>是一组专门解决科学计算中各种标准问题域的包的集合，跟</a:t>
            </a:r>
            <a:r>
              <a:rPr lang="en-US" altLang="zh-CN" sz="2400" dirty="0" err="1">
                <a:latin typeface="微软雅黑 Light" charset="0"/>
                <a:ea typeface="微软雅黑 Light" charset="0"/>
                <a:cs typeface="微软雅黑 Light" charset="0"/>
              </a:rPr>
              <a:t>NumPy</a:t>
            </a:r>
            <a:r>
              <a:rPr lang="zh-CN" altLang="en-US" sz="2400" dirty="0">
                <a:latin typeface="微软雅黑 Light" charset="0"/>
                <a:ea typeface="微软雅黑 Light" charset="0"/>
                <a:cs typeface="微软雅黑 Light" charset="0"/>
              </a:rPr>
              <a:t>的有机结合完全可以替代</a:t>
            </a:r>
            <a:r>
              <a:rPr lang="en-US" altLang="zh-CN" sz="2400" dirty="0">
                <a:latin typeface="微软雅黑 Light" charset="0"/>
                <a:ea typeface="微软雅黑 Light" charset="0"/>
                <a:cs typeface="微软雅黑 Light" charset="0"/>
              </a:rPr>
              <a:t>MATLAB</a:t>
            </a:r>
            <a:r>
              <a:rPr lang="zh-CN" altLang="en-US" sz="2400" dirty="0">
                <a:latin typeface="微软雅黑 Light" charset="0"/>
                <a:ea typeface="微软雅黑 Light" charset="0"/>
                <a:cs typeface="微软雅黑 Light" charset="0"/>
              </a:rPr>
              <a:t>的计算功能</a:t>
            </a:r>
            <a:endParaRPr lang="en-US" altLang="zh-CN" sz="2400" dirty="0">
              <a:latin typeface="微软雅黑 Light" charset="0"/>
              <a:ea typeface="微软雅黑 Light" charset="0"/>
              <a:cs typeface="微软雅黑 Light" charset="0"/>
            </a:endParaRPr>
          </a:p>
          <a:p>
            <a:pPr marL="800100" lvl="1" indent="-342900">
              <a:lnSpc>
                <a:spcPct val="150000"/>
              </a:lnSpc>
              <a:buFont typeface="Wingdings" charset="2"/>
              <a:buChar char="ü"/>
            </a:pPr>
            <a:r>
              <a:rPr lang="en-US" altLang="zh-CN" sz="2200" dirty="0" err="1">
                <a:latin typeface="微软雅黑 Light" charset="0"/>
                <a:ea typeface="微软雅黑 Light" charset="0"/>
                <a:cs typeface="微软雅黑 Light" charset="0"/>
              </a:rPr>
              <a:t>scipy.integrate</a:t>
            </a:r>
            <a:r>
              <a:rPr lang="zh-CN" altLang="en-US" sz="2200" dirty="0">
                <a:latin typeface="微软雅黑 Light" charset="0"/>
                <a:ea typeface="微软雅黑 Light" charset="0"/>
                <a:cs typeface="微软雅黑 Light" charset="0"/>
              </a:rPr>
              <a:t>：数值积分和微分方程求解器</a:t>
            </a:r>
            <a:endParaRPr lang="en-US" altLang="zh-CN" sz="2200" dirty="0">
              <a:latin typeface="微软雅黑 Light" charset="0"/>
              <a:ea typeface="微软雅黑 Light" charset="0"/>
              <a:cs typeface="微软雅黑 Light" charset="0"/>
            </a:endParaRPr>
          </a:p>
          <a:p>
            <a:pPr marL="800100" lvl="1" indent="-342900">
              <a:lnSpc>
                <a:spcPct val="150000"/>
              </a:lnSpc>
              <a:buFont typeface="Wingdings" charset="2"/>
              <a:buChar char="ü"/>
            </a:pPr>
            <a:r>
              <a:rPr lang="en-US" altLang="zh-CN" sz="2200" dirty="0" err="1">
                <a:latin typeface="微软雅黑 Light" charset="0"/>
                <a:ea typeface="微软雅黑 Light" charset="0"/>
                <a:cs typeface="微软雅黑 Light" charset="0"/>
              </a:rPr>
              <a:t>scipy.linalg</a:t>
            </a:r>
            <a:r>
              <a:rPr lang="zh-CN" altLang="en-US" sz="2200" dirty="0">
                <a:latin typeface="微软雅黑 Light" charset="0"/>
                <a:ea typeface="微软雅黑 Light" charset="0"/>
                <a:cs typeface="微软雅黑 Light" charset="0"/>
              </a:rPr>
              <a:t>：扩展了由</a:t>
            </a:r>
            <a:r>
              <a:rPr lang="en-US" altLang="zh-CN" sz="2200" dirty="0" err="1">
                <a:latin typeface="微软雅黑 Light" charset="0"/>
                <a:ea typeface="微软雅黑 Light" charset="0"/>
                <a:cs typeface="微软雅黑 Light" charset="0"/>
              </a:rPr>
              <a:t>numpy.linalg</a:t>
            </a:r>
            <a:r>
              <a:rPr lang="zh-CN" altLang="en-US" sz="2200" dirty="0">
                <a:latin typeface="微软雅黑 Light" charset="0"/>
                <a:ea typeface="微软雅黑 Light" charset="0"/>
                <a:cs typeface="微软雅黑 Light" charset="0"/>
              </a:rPr>
              <a:t>提供的线性代数和矩阵分解功能</a:t>
            </a:r>
            <a:endParaRPr lang="en-US" altLang="zh-CN" sz="2200" dirty="0">
              <a:latin typeface="微软雅黑 Light" charset="0"/>
              <a:ea typeface="微软雅黑 Light" charset="0"/>
              <a:cs typeface="微软雅黑 Light" charset="0"/>
            </a:endParaRPr>
          </a:p>
          <a:p>
            <a:pPr marL="800100" lvl="1" indent="-342900">
              <a:lnSpc>
                <a:spcPct val="150000"/>
              </a:lnSpc>
              <a:buFont typeface="Wingdings" charset="2"/>
              <a:buChar char="ü"/>
            </a:pPr>
            <a:r>
              <a:rPr lang="en-US" altLang="zh-CN" sz="2200" dirty="0" err="1">
                <a:latin typeface="微软雅黑 Light" charset="0"/>
                <a:ea typeface="微软雅黑 Light" charset="0"/>
                <a:cs typeface="微软雅黑 Light" charset="0"/>
              </a:rPr>
              <a:t>scipy.optimize</a:t>
            </a:r>
            <a:r>
              <a:rPr lang="zh-CN" altLang="en-US" sz="2200" dirty="0">
                <a:latin typeface="微软雅黑 Light" charset="0"/>
                <a:ea typeface="微软雅黑 Light" charset="0"/>
                <a:cs typeface="微软雅黑 Light" charset="0"/>
              </a:rPr>
              <a:t>：函数优化器以及根查找算法</a:t>
            </a:r>
            <a:endParaRPr lang="en-US" altLang="zh-CN" sz="2200" dirty="0">
              <a:latin typeface="微软雅黑 Light" charset="0"/>
              <a:ea typeface="微软雅黑 Light" charset="0"/>
              <a:cs typeface="微软雅黑 Light" charset="0"/>
            </a:endParaRPr>
          </a:p>
          <a:p>
            <a:pPr marL="800100" lvl="1" indent="-342900">
              <a:lnSpc>
                <a:spcPct val="150000"/>
              </a:lnSpc>
              <a:buFont typeface="Wingdings" charset="2"/>
              <a:buChar char="ü"/>
            </a:pPr>
            <a:r>
              <a:rPr lang="en-US" altLang="zh-CN" sz="2200" dirty="0" err="1">
                <a:latin typeface="微软雅黑 Light" charset="0"/>
                <a:ea typeface="微软雅黑 Light" charset="0"/>
                <a:cs typeface="微软雅黑 Light" charset="0"/>
              </a:rPr>
              <a:t>scipy.special</a:t>
            </a:r>
            <a:r>
              <a:rPr lang="zh-CN" altLang="en-US" sz="2200" dirty="0">
                <a:latin typeface="微软雅黑 Light" charset="0"/>
                <a:ea typeface="微软雅黑 Light" charset="0"/>
                <a:cs typeface="微软雅黑 Light" charset="0"/>
              </a:rPr>
              <a:t>：</a:t>
            </a:r>
            <a:r>
              <a:rPr lang="en-US" altLang="zh-CN" sz="2200" dirty="0">
                <a:latin typeface="微软雅黑 Light" charset="0"/>
                <a:ea typeface="微软雅黑 Light" charset="0"/>
                <a:cs typeface="微软雅黑 Light" charset="0"/>
              </a:rPr>
              <a:t>SPECFUN</a:t>
            </a:r>
            <a:r>
              <a:rPr lang="zh-CN" altLang="en-US" sz="2200" dirty="0">
                <a:latin typeface="微软雅黑 Light" charset="0"/>
                <a:ea typeface="微软雅黑 Light" charset="0"/>
                <a:cs typeface="微软雅黑 Light" charset="0"/>
              </a:rPr>
              <a:t>（实现了许多常用数学函数如伽玛函数的</a:t>
            </a:r>
            <a:r>
              <a:rPr lang="en-US" altLang="zh-CN" sz="2200" dirty="0">
                <a:latin typeface="微软雅黑 Light" charset="0"/>
                <a:ea typeface="微软雅黑 Light" charset="0"/>
                <a:cs typeface="微软雅黑 Light" charset="0"/>
              </a:rPr>
              <a:t>Fortran</a:t>
            </a:r>
            <a:r>
              <a:rPr lang="zh-CN" altLang="en-US" sz="2200" dirty="0">
                <a:latin typeface="微软雅黑 Light" charset="0"/>
                <a:ea typeface="微软雅黑 Light" charset="0"/>
                <a:cs typeface="微软雅黑 Light" charset="0"/>
              </a:rPr>
              <a:t>库）的包装器</a:t>
            </a:r>
            <a:endParaRPr lang="en-US" altLang="zh-CN" sz="2200" dirty="0">
              <a:latin typeface="微软雅黑 Light" charset="0"/>
              <a:ea typeface="微软雅黑 Light" charset="0"/>
              <a:cs typeface="微软雅黑 Light" charset="0"/>
            </a:endParaRPr>
          </a:p>
          <a:p>
            <a:pPr marL="800100" lvl="1" indent="-342900">
              <a:lnSpc>
                <a:spcPct val="150000"/>
              </a:lnSpc>
              <a:buFont typeface="Wingdings" charset="2"/>
              <a:buChar char="ü"/>
            </a:pPr>
            <a:r>
              <a:rPr lang="en-US" altLang="zh-CN" sz="2200" dirty="0" err="1">
                <a:latin typeface="微软雅黑 Light" charset="0"/>
                <a:ea typeface="微软雅黑 Light" charset="0"/>
                <a:cs typeface="微软雅黑 Light" charset="0"/>
              </a:rPr>
              <a:t>scipy.stats</a:t>
            </a:r>
            <a:r>
              <a:rPr lang="zh-CN" altLang="en-US" sz="2200" dirty="0">
                <a:latin typeface="微软雅黑 Light" charset="0"/>
                <a:ea typeface="微软雅黑 Light" charset="0"/>
                <a:cs typeface="微软雅黑 Light" charset="0"/>
              </a:rPr>
              <a:t>：标准概率分布、各种统计检验方法以及更好的描述统计法</a:t>
            </a:r>
            <a:endParaRPr lang="en-US" altLang="zh-CN" sz="2200" dirty="0">
              <a:latin typeface="微软雅黑 Light" charset="0"/>
              <a:ea typeface="微软雅黑 Light" charset="0"/>
              <a:cs typeface="微软雅黑 Light" charset="0"/>
            </a:endParaRPr>
          </a:p>
          <a:p>
            <a:pPr marL="800100" lvl="1" indent="-342900">
              <a:lnSpc>
                <a:spcPct val="150000"/>
              </a:lnSpc>
              <a:buFont typeface="Wingdings" charset="2"/>
              <a:buChar char="ü"/>
            </a:pPr>
            <a:r>
              <a:rPr lang="en-US" altLang="zh-CN" sz="2200" dirty="0" err="1">
                <a:latin typeface="微软雅黑 Light" charset="0"/>
                <a:ea typeface="微软雅黑 Light" charset="0"/>
                <a:cs typeface="微软雅黑 Light" charset="0"/>
              </a:rPr>
              <a:t>scipy.weave</a:t>
            </a:r>
            <a:r>
              <a:rPr lang="zh-CN" altLang="en-US" sz="2200" dirty="0">
                <a:latin typeface="微软雅黑 Light" charset="0"/>
                <a:ea typeface="微软雅黑 Light" charset="0"/>
                <a:cs typeface="微软雅黑 Light" charset="0"/>
              </a:rPr>
              <a:t>：利用内联</a:t>
            </a:r>
            <a:r>
              <a:rPr lang="en-US" altLang="zh-CN" sz="2200" dirty="0">
                <a:latin typeface="微软雅黑 Light" charset="0"/>
                <a:ea typeface="微软雅黑 Light" charset="0"/>
                <a:cs typeface="微软雅黑 Light" charset="0"/>
              </a:rPr>
              <a:t>C++</a:t>
            </a:r>
            <a:r>
              <a:rPr lang="zh-CN" altLang="en-US" sz="2200" dirty="0">
                <a:latin typeface="微软雅黑 Light" charset="0"/>
                <a:ea typeface="微软雅黑 Light" charset="0"/>
                <a:cs typeface="微软雅黑 Light" charset="0"/>
              </a:rPr>
              <a:t>代码加速数组计算的工具</a:t>
            </a:r>
          </a:p>
        </p:txBody>
      </p:sp>
      <p:sp>
        <p:nvSpPr>
          <p:cNvPr id="3" name="文本框 2"/>
          <p:cNvSpPr txBox="1"/>
          <p:nvPr/>
        </p:nvSpPr>
        <p:spPr>
          <a:xfrm>
            <a:off x="6600056" y="2852936"/>
            <a:ext cx="184731" cy="369332"/>
          </a:xfrm>
          <a:prstGeom prst="rect">
            <a:avLst/>
          </a:prstGeom>
          <a:noFill/>
        </p:spPr>
        <p:txBody>
          <a:bodyPr wrap="none" rtlCol="0">
            <a:spAutoFit/>
          </a:bodyPr>
          <a:lstStyle/>
          <a:p>
            <a:endParaRPr kumimoji="1" lang="zh-CN" altLang="en-US" dirty="0"/>
          </a:p>
        </p:txBody>
      </p:sp>
      <p:sp>
        <p:nvSpPr>
          <p:cNvPr id="4" name="幻灯片编号占位符 3"/>
          <p:cNvSpPr>
            <a:spLocks noGrp="1"/>
          </p:cNvSpPr>
          <p:nvPr>
            <p:ph type="sldNum" sz="quarter" idx="12"/>
          </p:nvPr>
        </p:nvSpPr>
        <p:spPr/>
        <p:txBody>
          <a:bodyPr/>
          <a:lstStyle/>
          <a:p>
            <a:fld id="{370D8578-DDD4-487D-A316-C8E65CC577E1}" type="slidenum">
              <a:rPr lang="zh-CN" altLang="en-US" smtClean="0"/>
              <a:pPr/>
              <a:t>410</a:t>
            </a:fld>
            <a:endParaRPr lang="zh-CN" altLang="en-US"/>
          </a:p>
        </p:txBody>
      </p:sp>
    </p:spTree>
    <p:extLst>
      <p:ext uri="{BB962C8B-B14F-4D97-AF65-F5344CB8AC3E}">
        <p14:creationId xmlns:p14="http://schemas.microsoft.com/office/powerpoint/2010/main" xmlns="" val="2476870112"/>
      </p:ext>
    </p:extLst>
  </p:cSld>
  <p:clrMapOvr>
    <a:masterClrMapping/>
  </p:clrMapOvr>
  <p:timing>
    <p:tnLst>
      <p:par>
        <p:cTn id="1" dur="indefinite" restart="never" nodeType="tmRoot"/>
      </p:par>
    </p:tnLst>
  </p:timing>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8"/>
          <p:cNvSpPr txBox="1">
            <a:spLocks/>
          </p:cNvSpPr>
          <p:nvPr/>
        </p:nvSpPr>
        <p:spPr>
          <a:xfrm>
            <a:off x="908992" y="415657"/>
            <a:ext cx="10515600" cy="7810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微软雅黑 Light" panose="020B0502040204020203" pitchFamily="34" charset="-122"/>
                <a:ea typeface="微软雅黑 Light" panose="020B0502040204020203" pitchFamily="34" charset="-122"/>
                <a:cs typeface="+mj-cs"/>
              </a:defRPr>
            </a:lvl1pPr>
          </a:lstStyle>
          <a:p>
            <a:r>
              <a:rPr lang="en-US" altLang="zh-CN" sz="3200" b="1" dirty="0" smtClean="0">
                <a:solidFill>
                  <a:srgbClr val="45C470"/>
                </a:solidFill>
                <a:cs typeface="+mn-cs"/>
              </a:rPr>
              <a:t>Python</a:t>
            </a:r>
            <a:r>
              <a:rPr lang="zh-CN" altLang="en-US" sz="3200" b="1" dirty="0" smtClean="0">
                <a:solidFill>
                  <a:srgbClr val="45C470"/>
                </a:solidFill>
                <a:cs typeface="+mn-cs"/>
              </a:rPr>
              <a:t>科学计算生态圈</a:t>
            </a:r>
            <a:r>
              <a:rPr lang="en-US" altLang="zh-CN" sz="3200" b="1" dirty="0" smtClean="0">
                <a:solidFill>
                  <a:srgbClr val="45C470"/>
                </a:solidFill>
                <a:cs typeface="+mn-cs"/>
              </a:rPr>
              <a:t>--Pandas</a:t>
            </a:r>
            <a:endParaRPr lang="zh-CN" altLang="en-US" sz="3200" b="1" dirty="0">
              <a:solidFill>
                <a:srgbClr val="45C470"/>
              </a:solidFill>
              <a:cs typeface="+mn-cs"/>
            </a:endParaRPr>
          </a:p>
        </p:txBody>
      </p:sp>
      <p:sp>
        <p:nvSpPr>
          <p:cNvPr id="10" name="矩形 9"/>
          <p:cNvSpPr/>
          <p:nvPr/>
        </p:nvSpPr>
        <p:spPr>
          <a:xfrm>
            <a:off x="-24680" y="548680"/>
            <a:ext cx="675795" cy="432048"/>
          </a:xfrm>
          <a:prstGeom prst="rect">
            <a:avLst/>
          </a:prstGeom>
          <a:solidFill>
            <a:srgbClr val="3BBC5D"/>
          </a:solidFill>
          <a:ln>
            <a:solidFill>
              <a:srgbClr val="3BBC5D"/>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7" name="文本框 6"/>
          <p:cNvSpPr txBox="1"/>
          <p:nvPr/>
        </p:nvSpPr>
        <p:spPr>
          <a:xfrm>
            <a:off x="651115" y="1700808"/>
            <a:ext cx="10773477" cy="3970318"/>
          </a:xfrm>
          <a:prstGeom prst="rect">
            <a:avLst/>
          </a:prstGeom>
          <a:noFill/>
        </p:spPr>
        <p:txBody>
          <a:bodyPr wrap="square" rtlCol="0">
            <a:spAutoFit/>
          </a:bodyPr>
          <a:lstStyle/>
          <a:p>
            <a:pPr marL="342900" indent="-342900">
              <a:lnSpc>
                <a:spcPct val="150000"/>
              </a:lnSpc>
              <a:buFont typeface="Wingdings" charset="2"/>
              <a:buChar char="l"/>
            </a:pPr>
            <a:r>
              <a:rPr lang="en-US" altLang="zh-CN" sz="2400" dirty="0">
                <a:latin typeface="微软雅黑 Light" charset="0"/>
                <a:ea typeface="微软雅黑 Light" charset="0"/>
                <a:cs typeface="微软雅黑 Light" charset="0"/>
              </a:rPr>
              <a:t>pandas</a:t>
            </a:r>
            <a:r>
              <a:rPr lang="zh-CN" altLang="en-US" sz="2400" dirty="0">
                <a:latin typeface="微软雅黑 Light" charset="0"/>
                <a:ea typeface="微软雅黑 Light" charset="0"/>
                <a:cs typeface="微软雅黑 Light" charset="0"/>
              </a:rPr>
              <a:t>提供了使我们能够快速便捷地处理结构化数据的大量数据结构和函数</a:t>
            </a:r>
            <a:endParaRPr lang="en-US" altLang="zh-CN" sz="2400" dirty="0">
              <a:latin typeface="微软雅黑 Light" charset="0"/>
              <a:ea typeface="微软雅黑 Light" charset="0"/>
              <a:cs typeface="微软雅黑 Light" charset="0"/>
            </a:endParaRPr>
          </a:p>
          <a:p>
            <a:pPr marL="342900" indent="-342900">
              <a:lnSpc>
                <a:spcPct val="150000"/>
              </a:lnSpc>
              <a:buFont typeface="Wingdings" charset="2"/>
              <a:buChar char="l"/>
            </a:pPr>
            <a:r>
              <a:rPr lang="en-US" altLang="zh-CN" sz="2400" dirty="0">
                <a:latin typeface="微软雅黑 Light" charset="0"/>
                <a:ea typeface="微软雅黑 Light" charset="0"/>
                <a:cs typeface="微软雅黑 Light" charset="0"/>
              </a:rPr>
              <a:t>pandas</a:t>
            </a:r>
            <a:r>
              <a:rPr lang="zh-CN" altLang="en-US" sz="2400" dirty="0">
                <a:latin typeface="微软雅黑 Light" charset="0"/>
                <a:ea typeface="微软雅黑 Light" charset="0"/>
                <a:cs typeface="微软雅黑 Light" charset="0"/>
              </a:rPr>
              <a:t>兼具</a:t>
            </a:r>
            <a:r>
              <a:rPr lang="en-US" altLang="zh-CN" sz="2400" dirty="0" err="1">
                <a:latin typeface="微软雅黑 Light" charset="0"/>
                <a:ea typeface="微软雅黑 Light" charset="0"/>
                <a:cs typeface="微软雅黑 Light" charset="0"/>
              </a:rPr>
              <a:t>NumPy</a:t>
            </a:r>
            <a:r>
              <a:rPr lang="zh-CN" altLang="en-US" sz="2400" dirty="0">
                <a:latin typeface="微软雅黑 Light" charset="0"/>
                <a:ea typeface="微软雅黑 Light" charset="0"/>
                <a:cs typeface="微软雅黑 Light" charset="0"/>
              </a:rPr>
              <a:t>高性能的数组计算功能以及电子表格和关系型数据库灵活的数据处理功能</a:t>
            </a:r>
            <a:endParaRPr lang="en-US" altLang="zh-CN" sz="2400" dirty="0">
              <a:latin typeface="微软雅黑 Light" charset="0"/>
              <a:ea typeface="微软雅黑 Light" charset="0"/>
              <a:cs typeface="微软雅黑 Light" charset="0"/>
            </a:endParaRPr>
          </a:p>
          <a:p>
            <a:pPr marL="342900" indent="-342900">
              <a:lnSpc>
                <a:spcPct val="150000"/>
              </a:lnSpc>
              <a:buFont typeface="Wingdings" charset="2"/>
              <a:buChar char="l"/>
            </a:pPr>
            <a:r>
              <a:rPr lang="zh-CN" altLang="en-US" sz="2400" dirty="0">
                <a:latin typeface="微软雅黑 Light" charset="0"/>
                <a:ea typeface="微软雅黑 Light" charset="0"/>
                <a:cs typeface="微软雅黑 Light" charset="0"/>
              </a:rPr>
              <a:t>对于金融行业的用户，</a:t>
            </a:r>
            <a:r>
              <a:rPr lang="en-US" altLang="zh-CN" sz="2400" dirty="0">
                <a:latin typeface="微软雅黑 Light" charset="0"/>
                <a:ea typeface="微软雅黑 Light" charset="0"/>
                <a:cs typeface="微软雅黑 Light" charset="0"/>
              </a:rPr>
              <a:t>pandas</a:t>
            </a:r>
            <a:r>
              <a:rPr lang="zh-CN" altLang="en-US" sz="2400" dirty="0">
                <a:latin typeface="微软雅黑 Light" charset="0"/>
                <a:ea typeface="微软雅黑 Light" charset="0"/>
                <a:cs typeface="微软雅黑 Light" charset="0"/>
              </a:rPr>
              <a:t>提供了大量适合于金融数据的高性能时间序列功能和工具</a:t>
            </a:r>
            <a:endParaRPr lang="en-US" altLang="zh-CN" sz="2400" dirty="0">
              <a:latin typeface="微软雅黑 Light" charset="0"/>
              <a:ea typeface="微软雅黑 Light" charset="0"/>
              <a:cs typeface="微软雅黑 Light" charset="0"/>
            </a:endParaRPr>
          </a:p>
          <a:p>
            <a:pPr marL="342900" indent="-342900">
              <a:lnSpc>
                <a:spcPct val="150000"/>
              </a:lnSpc>
              <a:buFont typeface="Wingdings" charset="2"/>
              <a:buChar char="l"/>
            </a:pPr>
            <a:r>
              <a:rPr lang="zh-CN" altLang="en-US" sz="2400" dirty="0">
                <a:latin typeface="微软雅黑 Light" charset="0"/>
                <a:ea typeface="微软雅黑 Light" charset="0"/>
                <a:cs typeface="微软雅黑 Light" charset="0"/>
              </a:rPr>
              <a:t>学统计的人会对</a:t>
            </a:r>
            <a:r>
              <a:rPr lang="en-US" altLang="zh-CN" sz="2400" dirty="0">
                <a:latin typeface="微软雅黑 Light" charset="0"/>
                <a:ea typeface="微软雅黑 Light" charset="0"/>
                <a:cs typeface="微软雅黑 Light" charset="0"/>
              </a:rPr>
              <a:t>R</a:t>
            </a:r>
            <a:r>
              <a:rPr lang="zh-CN" altLang="en-US" sz="2400" dirty="0">
                <a:latin typeface="微软雅黑 Light" charset="0"/>
                <a:ea typeface="微软雅黑 Light" charset="0"/>
                <a:cs typeface="微软雅黑 Light" charset="0"/>
              </a:rPr>
              <a:t>语言比较熟悉，</a:t>
            </a:r>
            <a:r>
              <a:rPr lang="en-US" altLang="zh-CN" sz="2400" dirty="0">
                <a:latin typeface="微软雅黑 Light" charset="0"/>
                <a:ea typeface="微软雅黑 Light" charset="0"/>
                <a:cs typeface="微软雅黑 Light" charset="0"/>
              </a:rPr>
              <a:t>R</a:t>
            </a:r>
            <a:r>
              <a:rPr lang="zh-CN" altLang="en-US" sz="2400" dirty="0">
                <a:latin typeface="微软雅黑 Light" charset="0"/>
                <a:ea typeface="微软雅黑 Light" charset="0"/>
                <a:cs typeface="微软雅黑 Light" charset="0"/>
              </a:rPr>
              <a:t>提供的</a:t>
            </a:r>
            <a:r>
              <a:rPr lang="en-US" altLang="zh-CN" sz="2400" dirty="0" err="1">
                <a:latin typeface="微软雅黑 Light" charset="0"/>
                <a:ea typeface="微软雅黑 Light" charset="0"/>
                <a:cs typeface="微软雅黑 Light" charset="0"/>
              </a:rPr>
              <a:t>data.frame</a:t>
            </a:r>
            <a:r>
              <a:rPr lang="zh-CN" altLang="en-US" sz="2400" dirty="0">
                <a:latin typeface="微软雅黑 Light" charset="0"/>
                <a:ea typeface="微软雅黑 Light" charset="0"/>
                <a:cs typeface="微软雅黑 Light" charset="0"/>
              </a:rPr>
              <a:t>对象功能仅仅是</a:t>
            </a:r>
            <a:r>
              <a:rPr lang="en-US" altLang="zh-CN" sz="2400" dirty="0">
                <a:latin typeface="微软雅黑 Light" charset="0"/>
                <a:ea typeface="微软雅黑 Light" charset="0"/>
                <a:cs typeface="微软雅黑 Light" charset="0"/>
              </a:rPr>
              <a:t>pandas</a:t>
            </a:r>
            <a:r>
              <a:rPr lang="zh-CN" altLang="en-US" sz="2400" dirty="0">
                <a:latin typeface="微软雅黑 Light" charset="0"/>
                <a:ea typeface="微软雅黑 Light" charset="0"/>
                <a:cs typeface="微软雅黑 Light" charset="0"/>
              </a:rPr>
              <a:t>的</a:t>
            </a:r>
            <a:r>
              <a:rPr lang="en-US" altLang="zh-CN" sz="2400" dirty="0" err="1">
                <a:latin typeface="微软雅黑 Light" charset="0"/>
                <a:ea typeface="微软雅黑 Light" charset="0"/>
                <a:cs typeface="微软雅黑 Light" charset="0"/>
              </a:rPr>
              <a:t>DataFrame</a:t>
            </a:r>
            <a:r>
              <a:rPr lang="zh-CN" altLang="en-US" sz="2400" dirty="0">
                <a:latin typeface="微软雅黑 Light" charset="0"/>
                <a:ea typeface="微软雅黑 Light" charset="0"/>
                <a:cs typeface="微软雅黑 Light" charset="0"/>
              </a:rPr>
              <a:t>所提供的功能的一个子集</a:t>
            </a:r>
          </a:p>
        </p:txBody>
      </p:sp>
      <p:sp>
        <p:nvSpPr>
          <p:cNvPr id="3" name="文本框 2"/>
          <p:cNvSpPr txBox="1"/>
          <p:nvPr/>
        </p:nvSpPr>
        <p:spPr>
          <a:xfrm>
            <a:off x="6600056" y="2852936"/>
            <a:ext cx="184731" cy="369332"/>
          </a:xfrm>
          <a:prstGeom prst="rect">
            <a:avLst/>
          </a:prstGeom>
          <a:noFill/>
        </p:spPr>
        <p:txBody>
          <a:bodyPr wrap="none" rtlCol="0">
            <a:spAutoFit/>
          </a:bodyPr>
          <a:lstStyle/>
          <a:p>
            <a:endParaRPr kumimoji="1" lang="zh-CN" altLang="en-US" dirty="0"/>
          </a:p>
        </p:txBody>
      </p:sp>
      <p:sp>
        <p:nvSpPr>
          <p:cNvPr id="4" name="幻灯片编号占位符 3"/>
          <p:cNvSpPr>
            <a:spLocks noGrp="1"/>
          </p:cNvSpPr>
          <p:nvPr>
            <p:ph type="sldNum" sz="quarter" idx="12"/>
          </p:nvPr>
        </p:nvSpPr>
        <p:spPr/>
        <p:txBody>
          <a:bodyPr/>
          <a:lstStyle/>
          <a:p>
            <a:fld id="{370D8578-DDD4-487D-A316-C8E65CC577E1}" type="slidenum">
              <a:rPr lang="zh-CN" altLang="en-US" smtClean="0"/>
              <a:pPr/>
              <a:t>411</a:t>
            </a:fld>
            <a:endParaRPr lang="zh-CN" altLang="en-US"/>
          </a:p>
        </p:txBody>
      </p:sp>
    </p:spTree>
    <p:extLst>
      <p:ext uri="{BB962C8B-B14F-4D97-AF65-F5344CB8AC3E}">
        <p14:creationId xmlns:p14="http://schemas.microsoft.com/office/powerpoint/2010/main" xmlns="" val="3922740152"/>
      </p:ext>
    </p:extLst>
  </p:cSld>
  <p:clrMapOvr>
    <a:masterClrMapping/>
  </p:clrMapOvr>
  <p:timing>
    <p:tnLst>
      <p:par>
        <p:cTn id="1" dur="indefinite" restart="never" nodeType="tmRoot"/>
      </p:par>
    </p:tnLst>
  </p:timing>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70D8578-DDD4-487D-A316-C8E65CC577E1}" type="slidenum">
              <a:rPr lang="zh-CN" altLang="en-US" smtClean="0"/>
              <a:pPr/>
              <a:t>412</a:t>
            </a:fld>
            <a:endParaRPr lang="zh-CN" altLang="en-US"/>
          </a:p>
        </p:txBody>
      </p:sp>
      <p:sp>
        <p:nvSpPr>
          <p:cNvPr id="22" name="矩形 1"/>
          <p:cNvSpPr/>
          <p:nvPr/>
        </p:nvSpPr>
        <p:spPr>
          <a:xfrm>
            <a:off x="-11393" y="-27384"/>
            <a:ext cx="12192000" cy="779463"/>
          </a:xfrm>
          <a:prstGeom prst="rect">
            <a:avLst/>
          </a:prstGeom>
          <a:solidFill>
            <a:srgbClr val="3BBC5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23" name="文本占位符 1"/>
          <p:cNvSpPr txBox="1">
            <a:spLocks/>
          </p:cNvSpPr>
          <p:nvPr/>
        </p:nvSpPr>
        <p:spPr>
          <a:xfrm>
            <a:off x="709612" y="116100"/>
            <a:ext cx="4868117" cy="529569"/>
          </a:xfrm>
          <a:prstGeom prst="rect">
            <a:avLst/>
          </a:prstGeom>
        </p:spPr>
        <p:txBody>
          <a:bodyP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zh-CN" altLang="en-US" sz="2800" dirty="0" smtClean="0">
                <a:solidFill>
                  <a:srgbClr val="FFFFFF"/>
                </a:solidFill>
                <a:latin typeface="Microsoft YaHei Light" charset="-122"/>
                <a:ea typeface="Microsoft YaHei Light" charset="-122"/>
                <a:cs typeface="Microsoft YaHei Light" charset="-122"/>
              </a:rPr>
              <a:t>目录</a:t>
            </a:r>
            <a:endParaRPr kumimoji="1" lang="zh-CN" altLang="en-US" sz="2800" dirty="0">
              <a:solidFill>
                <a:srgbClr val="FFFFFF"/>
              </a:solidFill>
              <a:latin typeface="Microsoft YaHei Light" charset="-122"/>
              <a:ea typeface="Microsoft YaHei Light" charset="-122"/>
              <a:cs typeface="Microsoft YaHei Light" charset="-122"/>
            </a:endParaRPr>
          </a:p>
        </p:txBody>
      </p:sp>
      <p:sp>
        <p:nvSpPr>
          <p:cNvPr id="24" name="矩形 217"/>
          <p:cNvSpPr>
            <a:spLocks noChangeArrowheads="1"/>
          </p:cNvSpPr>
          <p:nvPr/>
        </p:nvSpPr>
        <p:spPr bwMode="auto">
          <a:xfrm>
            <a:off x="663027" y="1052822"/>
            <a:ext cx="1620955" cy="52321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1439" tIns="45719" rIns="91439" bIns="45719">
            <a:spAutoFit/>
          </a:bodyPr>
          <a:lstStyle/>
          <a:p>
            <a:pPr fontAlgn="base">
              <a:spcBef>
                <a:spcPct val="0"/>
              </a:spcBef>
              <a:spcAft>
                <a:spcPct val="0"/>
              </a:spcAft>
            </a:pPr>
            <a:r>
              <a:rPr lang="zh-CN" altLang="en-US" sz="2800" dirty="0">
                <a:solidFill>
                  <a:srgbClr val="3BBC5D"/>
                </a:solidFill>
                <a:latin typeface="微软雅黑 Light" panose="020B0502040204020203" pitchFamily="34" charset="-122"/>
                <a:ea typeface="微软雅黑 Light" panose="020B0502040204020203" pitchFamily="34" charset="-122"/>
                <a:cs typeface="微软雅黑 Light" charset="0"/>
              </a:rPr>
              <a:t>第</a:t>
            </a:r>
            <a:r>
              <a:rPr lang="zh-CN" altLang="en-US" sz="2800" dirty="0" smtClean="0">
                <a:solidFill>
                  <a:srgbClr val="3BBC5D"/>
                </a:solidFill>
                <a:latin typeface="微软雅黑 Light" panose="020B0502040204020203" pitchFamily="34" charset="-122"/>
                <a:ea typeface="微软雅黑 Light" panose="020B0502040204020203" pitchFamily="34" charset="-122"/>
                <a:cs typeface="微软雅黑 Light" charset="0"/>
              </a:rPr>
              <a:t>一部分</a:t>
            </a:r>
            <a:endParaRPr lang="zh-CN" altLang="en-US" sz="2800" dirty="0">
              <a:solidFill>
                <a:srgbClr val="3BBC5D"/>
              </a:solidFill>
              <a:latin typeface="微软雅黑 Light" panose="020B0502040204020203" pitchFamily="34" charset="-122"/>
              <a:ea typeface="微软雅黑 Light" panose="020B0502040204020203" pitchFamily="34" charset="-122"/>
              <a:cs typeface="微软雅黑 Light" charset="0"/>
            </a:endParaRPr>
          </a:p>
        </p:txBody>
      </p:sp>
      <p:sp>
        <p:nvSpPr>
          <p:cNvPr id="25" name="矩形 24"/>
          <p:cNvSpPr/>
          <p:nvPr/>
        </p:nvSpPr>
        <p:spPr bwMode="auto">
          <a:xfrm>
            <a:off x="3143672" y="980728"/>
            <a:ext cx="2890837" cy="652486"/>
          </a:xfrm>
          <a:prstGeom prst="rect">
            <a:avLst/>
          </a:prstGeom>
        </p:spPr>
        <p:txBody>
          <a:bodyPr>
            <a:spAutoFit/>
          </a:bodyPr>
          <a:lstStyle/>
          <a:p>
            <a:pPr>
              <a:lnSpc>
                <a:spcPct val="130000"/>
              </a:lnSpc>
            </a:pPr>
            <a:r>
              <a:rPr lang="zh-CN" altLang="en-US" sz="2800" dirty="0">
                <a:latin typeface="Microsoft YaHei Light" charset="-122"/>
                <a:ea typeface="Microsoft YaHei Light" charset="-122"/>
                <a:cs typeface="Microsoft YaHei Light" charset="-122"/>
              </a:rPr>
              <a:t>文件读写</a:t>
            </a:r>
          </a:p>
        </p:txBody>
      </p:sp>
      <p:sp>
        <p:nvSpPr>
          <p:cNvPr id="26" name="任意多边形 221"/>
          <p:cNvSpPr/>
          <p:nvPr/>
        </p:nvSpPr>
        <p:spPr>
          <a:xfrm rot="2700000">
            <a:off x="2612584" y="1229279"/>
            <a:ext cx="141180" cy="141180"/>
          </a:xfrm>
          <a:custGeom>
            <a:avLst/>
            <a:gdLst>
              <a:gd name="connsiteX0" fmla="*/ 0 w 687172"/>
              <a:gd name="connsiteY0" fmla="*/ 1 h 687172"/>
              <a:gd name="connsiteX1" fmla="*/ 477930 w 687172"/>
              <a:gd name="connsiteY1" fmla="*/ 0 h 687172"/>
              <a:gd name="connsiteX2" fmla="*/ 687172 w 687172"/>
              <a:gd name="connsiteY2" fmla="*/ 209242 h 687172"/>
              <a:gd name="connsiteX3" fmla="*/ 687172 w 687172"/>
              <a:gd name="connsiteY3" fmla="*/ 687172 h 687172"/>
              <a:gd name="connsiteX4" fmla="*/ 574946 w 687172"/>
              <a:gd name="connsiteY4" fmla="*/ 687172 h 687172"/>
              <a:gd name="connsiteX5" fmla="*/ 574945 w 687172"/>
              <a:gd name="connsiteY5" fmla="*/ 238336 h 687172"/>
              <a:gd name="connsiteX6" fmla="*/ 448836 w 687172"/>
              <a:gd name="connsiteY6" fmla="*/ 112227 h 687172"/>
              <a:gd name="connsiteX7" fmla="*/ 0 w 687172"/>
              <a:gd name="connsiteY7" fmla="*/ 112227 h 687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7172" h="687172">
                <a:moveTo>
                  <a:pt x="0" y="1"/>
                </a:moveTo>
                <a:lnTo>
                  <a:pt x="477930" y="0"/>
                </a:lnTo>
                <a:cubicBezTo>
                  <a:pt x="593491" y="0"/>
                  <a:pt x="687172" y="93681"/>
                  <a:pt x="687172" y="209242"/>
                </a:cubicBezTo>
                <a:lnTo>
                  <a:pt x="687172" y="687172"/>
                </a:lnTo>
                <a:lnTo>
                  <a:pt x="574946" y="687172"/>
                </a:lnTo>
                <a:lnTo>
                  <a:pt x="574945" y="238336"/>
                </a:lnTo>
                <a:cubicBezTo>
                  <a:pt x="574946" y="168688"/>
                  <a:pt x="518485" y="112227"/>
                  <a:pt x="448836" y="112227"/>
                </a:cubicBezTo>
                <a:lnTo>
                  <a:pt x="0" y="112227"/>
                </a:lnTo>
                <a:close/>
              </a:path>
            </a:pathLst>
          </a:custGeom>
          <a:solidFill>
            <a:srgbClr val="3BBC5D"/>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800" b="0" i="0" u="none" strike="noStrike" kern="0" cap="none" spc="0" normalizeH="0" baseline="0" noProof="0">
              <a:ln>
                <a:noFill/>
              </a:ln>
              <a:solidFill>
                <a:srgbClr val="3BBC5D"/>
              </a:solidFill>
              <a:effectLst/>
              <a:uLnTx/>
              <a:uFillTx/>
              <a:latin typeface="微软雅黑 Light" panose="020B0502040204020203" pitchFamily="34" charset="-122"/>
              <a:ea typeface="微软雅黑 Light" panose="020B0502040204020203" pitchFamily="34" charset="-122"/>
              <a:cs typeface=""/>
            </a:endParaRPr>
          </a:p>
        </p:txBody>
      </p:sp>
      <p:sp>
        <p:nvSpPr>
          <p:cNvPr id="27" name="任意多边形 222"/>
          <p:cNvSpPr/>
          <p:nvPr/>
        </p:nvSpPr>
        <p:spPr>
          <a:xfrm rot="2700000">
            <a:off x="2566608" y="1170905"/>
            <a:ext cx="257928" cy="257928"/>
          </a:xfrm>
          <a:custGeom>
            <a:avLst/>
            <a:gdLst>
              <a:gd name="connsiteX0" fmla="*/ 238336 w 1255427"/>
              <a:gd name="connsiteY0" fmla="*/ 112227 h 1255427"/>
              <a:gd name="connsiteX1" fmla="*/ 112227 w 1255427"/>
              <a:gd name="connsiteY1" fmla="*/ 238336 h 1255427"/>
              <a:gd name="connsiteX2" fmla="*/ 112227 w 1255427"/>
              <a:gd name="connsiteY2" fmla="*/ 1017091 h 1255427"/>
              <a:gd name="connsiteX3" fmla="*/ 238336 w 1255427"/>
              <a:gd name="connsiteY3" fmla="*/ 1143200 h 1255427"/>
              <a:gd name="connsiteX4" fmla="*/ 1017091 w 1255427"/>
              <a:gd name="connsiteY4" fmla="*/ 1143200 h 1255427"/>
              <a:gd name="connsiteX5" fmla="*/ 1143200 w 1255427"/>
              <a:gd name="connsiteY5" fmla="*/ 1017091 h 1255427"/>
              <a:gd name="connsiteX6" fmla="*/ 1143200 w 1255427"/>
              <a:gd name="connsiteY6" fmla="*/ 238336 h 1255427"/>
              <a:gd name="connsiteX7" fmla="*/ 1017091 w 1255427"/>
              <a:gd name="connsiteY7" fmla="*/ 112227 h 1255427"/>
              <a:gd name="connsiteX8" fmla="*/ 209242 w 1255427"/>
              <a:gd name="connsiteY8" fmla="*/ 0 h 1255427"/>
              <a:gd name="connsiteX9" fmla="*/ 1046185 w 1255427"/>
              <a:gd name="connsiteY9" fmla="*/ 0 h 1255427"/>
              <a:gd name="connsiteX10" fmla="*/ 1255427 w 1255427"/>
              <a:gd name="connsiteY10" fmla="*/ 209242 h 1255427"/>
              <a:gd name="connsiteX11" fmla="*/ 1255427 w 1255427"/>
              <a:gd name="connsiteY11" fmla="*/ 1046185 h 1255427"/>
              <a:gd name="connsiteX12" fmla="*/ 1046185 w 1255427"/>
              <a:gd name="connsiteY12" fmla="*/ 1255427 h 1255427"/>
              <a:gd name="connsiteX13" fmla="*/ 209242 w 1255427"/>
              <a:gd name="connsiteY13" fmla="*/ 1255427 h 1255427"/>
              <a:gd name="connsiteX14" fmla="*/ 0 w 1255427"/>
              <a:gd name="connsiteY14" fmla="*/ 1046185 h 1255427"/>
              <a:gd name="connsiteX15" fmla="*/ 0 w 1255427"/>
              <a:gd name="connsiteY15" fmla="*/ 209242 h 1255427"/>
              <a:gd name="connsiteX16" fmla="*/ 209242 w 1255427"/>
              <a:gd name="connsiteY16" fmla="*/ 0 h 1255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55427" h="1255427">
                <a:moveTo>
                  <a:pt x="238336" y="112227"/>
                </a:moveTo>
                <a:cubicBezTo>
                  <a:pt x="168688" y="112227"/>
                  <a:pt x="112227" y="168688"/>
                  <a:pt x="112227" y="238336"/>
                </a:cubicBezTo>
                <a:lnTo>
                  <a:pt x="112227" y="1017091"/>
                </a:lnTo>
                <a:cubicBezTo>
                  <a:pt x="112227" y="1086739"/>
                  <a:pt x="168688" y="1143200"/>
                  <a:pt x="238336" y="1143200"/>
                </a:cubicBezTo>
                <a:lnTo>
                  <a:pt x="1017091" y="1143200"/>
                </a:lnTo>
                <a:cubicBezTo>
                  <a:pt x="1086739" y="1143200"/>
                  <a:pt x="1143200" y="1086739"/>
                  <a:pt x="1143200" y="1017091"/>
                </a:cubicBezTo>
                <a:lnTo>
                  <a:pt x="1143200" y="238336"/>
                </a:lnTo>
                <a:cubicBezTo>
                  <a:pt x="1143200" y="168688"/>
                  <a:pt x="1086739" y="112227"/>
                  <a:pt x="1017091" y="112227"/>
                </a:cubicBezTo>
                <a:close/>
                <a:moveTo>
                  <a:pt x="209242" y="0"/>
                </a:moveTo>
                <a:lnTo>
                  <a:pt x="1046185" y="0"/>
                </a:lnTo>
                <a:cubicBezTo>
                  <a:pt x="1161746" y="0"/>
                  <a:pt x="1255427" y="93681"/>
                  <a:pt x="1255427" y="209242"/>
                </a:cubicBezTo>
                <a:lnTo>
                  <a:pt x="1255427" y="1046185"/>
                </a:lnTo>
                <a:cubicBezTo>
                  <a:pt x="1255427" y="1161746"/>
                  <a:pt x="1161746" y="1255427"/>
                  <a:pt x="1046185" y="1255427"/>
                </a:cubicBezTo>
                <a:lnTo>
                  <a:pt x="209242" y="1255427"/>
                </a:lnTo>
                <a:cubicBezTo>
                  <a:pt x="93681" y="1255427"/>
                  <a:pt x="0" y="1161746"/>
                  <a:pt x="0" y="1046185"/>
                </a:cubicBezTo>
                <a:lnTo>
                  <a:pt x="0" y="209242"/>
                </a:lnTo>
                <a:cubicBezTo>
                  <a:pt x="0" y="93681"/>
                  <a:pt x="93681" y="0"/>
                  <a:pt x="209242" y="0"/>
                </a:cubicBezTo>
                <a:close/>
              </a:path>
            </a:pathLst>
          </a:custGeom>
          <a:solidFill>
            <a:srgbClr val="3BBC5D"/>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000" b="0" i="0" u="none" strike="noStrike" kern="0" cap="none" spc="0" normalizeH="0" baseline="0" noProof="0">
              <a:ln>
                <a:noFill/>
              </a:ln>
              <a:solidFill>
                <a:srgbClr val="3BBC5D"/>
              </a:solidFill>
              <a:effectLst/>
              <a:uLnTx/>
              <a:uFillTx/>
              <a:latin typeface="微软雅黑 Light" panose="020B0502040204020203" pitchFamily="34" charset="-122"/>
              <a:ea typeface="微软雅黑 Light" panose="020B0502040204020203" pitchFamily="34" charset="-122"/>
              <a:cs typeface=""/>
            </a:endParaRPr>
          </a:p>
        </p:txBody>
      </p:sp>
      <p:sp>
        <p:nvSpPr>
          <p:cNvPr id="28" name="矩形 245"/>
          <p:cNvSpPr>
            <a:spLocks noChangeArrowheads="1"/>
          </p:cNvSpPr>
          <p:nvPr/>
        </p:nvSpPr>
        <p:spPr bwMode="auto">
          <a:xfrm>
            <a:off x="663027" y="1700810"/>
            <a:ext cx="1620955" cy="52321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1439" tIns="45719" rIns="91439" bIns="45719">
            <a:spAutoFit/>
          </a:bodyPr>
          <a:lstStyle/>
          <a:p>
            <a:pPr fontAlgn="base">
              <a:spcBef>
                <a:spcPct val="0"/>
              </a:spcBef>
              <a:spcAft>
                <a:spcPct val="0"/>
              </a:spcAft>
            </a:pPr>
            <a:r>
              <a:rPr lang="zh-CN" altLang="en-US" sz="2800" dirty="0" smtClean="0">
                <a:solidFill>
                  <a:srgbClr val="3BBC5D"/>
                </a:solidFill>
                <a:latin typeface="微软雅黑 Light" panose="020B0502040204020203" pitchFamily="34" charset="-122"/>
                <a:ea typeface="微软雅黑 Light" panose="020B0502040204020203" pitchFamily="34" charset="-122"/>
                <a:cs typeface="微软雅黑 Light" charset="0"/>
              </a:rPr>
              <a:t>第二部分</a:t>
            </a:r>
            <a:endParaRPr lang="zh-CN" altLang="en-US" sz="2800" dirty="0">
              <a:solidFill>
                <a:srgbClr val="3BBC5D"/>
              </a:solidFill>
              <a:latin typeface="微软雅黑 Light" panose="020B0502040204020203" pitchFamily="34" charset="-122"/>
              <a:ea typeface="微软雅黑 Light" panose="020B0502040204020203" pitchFamily="34" charset="-122"/>
              <a:cs typeface="微软雅黑 Light" charset="0"/>
            </a:endParaRPr>
          </a:p>
        </p:txBody>
      </p:sp>
      <p:sp>
        <p:nvSpPr>
          <p:cNvPr id="29" name="矩形 29"/>
          <p:cNvSpPr/>
          <p:nvPr/>
        </p:nvSpPr>
        <p:spPr bwMode="auto">
          <a:xfrm>
            <a:off x="3143671" y="1628800"/>
            <a:ext cx="2890837" cy="652486"/>
          </a:xfrm>
          <a:prstGeom prst="rect">
            <a:avLst/>
          </a:prstGeom>
        </p:spPr>
        <p:txBody>
          <a:bodyPr>
            <a:spAutoFit/>
          </a:bodyPr>
          <a:lstStyle/>
          <a:p>
            <a:pPr>
              <a:lnSpc>
                <a:spcPct val="130000"/>
              </a:lnSpc>
            </a:pPr>
            <a:r>
              <a:rPr lang="zh-CN" altLang="en-US" sz="2800" dirty="0">
                <a:solidFill>
                  <a:schemeClr val="tx1">
                    <a:lumMod val="50000"/>
                    <a:lumOff val="50000"/>
                  </a:schemeClr>
                </a:solidFill>
                <a:latin typeface="Microsoft YaHei Light" charset="-122"/>
                <a:ea typeface="Microsoft YaHei Light" charset="-122"/>
                <a:cs typeface="Microsoft YaHei Light" charset="-122"/>
              </a:rPr>
              <a:t>变量离散化</a:t>
            </a:r>
          </a:p>
        </p:txBody>
      </p:sp>
      <p:sp>
        <p:nvSpPr>
          <p:cNvPr id="30" name="矩形 284"/>
          <p:cNvSpPr>
            <a:spLocks noChangeArrowheads="1"/>
          </p:cNvSpPr>
          <p:nvPr/>
        </p:nvSpPr>
        <p:spPr bwMode="auto">
          <a:xfrm>
            <a:off x="663027" y="2348880"/>
            <a:ext cx="1620955" cy="52321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1439" tIns="45719" rIns="91439" bIns="45719">
            <a:spAutoFit/>
          </a:bodyPr>
          <a:lstStyle/>
          <a:p>
            <a:pPr fontAlgn="base">
              <a:spcBef>
                <a:spcPct val="0"/>
              </a:spcBef>
              <a:spcAft>
                <a:spcPct val="0"/>
              </a:spcAft>
            </a:pPr>
            <a:r>
              <a:rPr lang="zh-CN" altLang="en-US" sz="2800" dirty="0" smtClean="0">
                <a:solidFill>
                  <a:srgbClr val="3BBC5D"/>
                </a:solidFill>
                <a:latin typeface="微软雅黑 Light" panose="020B0502040204020203" pitchFamily="34" charset="-122"/>
                <a:ea typeface="微软雅黑 Light" panose="020B0502040204020203" pitchFamily="34" charset="-122"/>
                <a:cs typeface="微软雅黑 Light" charset="0"/>
              </a:rPr>
              <a:t>第三部分</a:t>
            </a:r>
            <a:endParaRPr lang="zh-CN" altLang="en-US" sz="2800" dirty="0">
              <a:solidFill>
                <a:srgbClr val="3BBC5D"/>
              </a:solidFill>
              <a:latin typeface="微软雅黑 Light" panose="020B0502040204020203" pitchFamily="34" charset="-122"/>
              <a:ea typeface="微软雅黑 Light" panose="020B0502040204020203" pitchFamily="34" charset="-122"/>
              <a:cs typeface="微软雅黑 Light" charset="0"/>
            </a:endParaRPr>
          </a:p>
        </p:txBody>
      </p:sp>
      <p:sp>
        <p:nvSpPr>
          <p:cNvPr id="31" name="矩形 34"/>
          <p:cNvSpPr/>
          <p:nvPr/>
        </p:nvSpPr>
        <p:spPr bwMode="auto">
          <a:xfrm>
            <a:off x="3143672" y="2276872"/>
            <a:ext cx="2890837" cy="652486"/>
          </a:xfrm>
          <a:prstGeom prst="rect">
            <a:avLst/>
          </a:prstGeom>
        </p:spPr>
        <p:txBody>
          <a:bodyPr>
            <a:spAutoFit/>
          </a:bodyPr>
          <a:lstStyle/>
          <a:p>
            <a:pPr>
              <a:lnSpc>
                <a:spcPct val="130000"/>
              </a:lnSpc>
            </a:pPr>
            <a:r>
              <a:rPr lang="zh-CN" altLang="en-US" sz="2800" dirty="0">
                <a:solidFill>
                  <a:schemeClr val="tx1">
                    <a:lumMod val="50000"/>
                    <a:lumOff val="50000"/>
                  </a:schemeClr>
                </a:solidFill>
                <a:latin typeface="Microsoft YaHei Light" charset="-122"/>
                <a:ea typeface="Microsoft YaHei Light" charset="-122"/>
                <a:cs typeface="Microsoft YaHei Light" charset="-122"/>
              </a:rPr>
              <a:t>缺失值填补</a:t>
            </a:r>
          </a:p>
        </p:txBody>
      </p:sp>
      <p:sp>
        <p:nvSpPr>
          <p:cNvPr id="32" name="任意多边形 287"/>
          <p:cNvSpPr/>
          <p:nvPr/>
        </p:nvSpPr>
        <p:spPr>
          <a:xfrm rot="2700000">
            <a:off x="2590269" y="2562051"/>
            <a:ext cx="141180" cy="141180"/>
          </a:xfrm>
          <a:custGeom>
            <a:avLst/>
            <a:gdLst>
              <a:gd name="connsiteX0" fmla="*/ 0 w 687172"/>
              <a:gd name="connsiteY0" fmla="*/ 1 h 687172"/>
              <a:gd name="connsiteX1" fmla="*/ 477930 w 687172"/>
              <a:gd name="connsiteY1" fmla="*/ 0 h 687172"/>
              <a:gd name="connsiteX2" fmla="*/ 687172 w 687172"/>
              <a:gd name="connsiteY2" fmla="*/ 209242 h 687172"/>
              <a:gd name="connsiteX3" fmla="*/ 687172 w 687172"/>
              <a:gd name="connsiteY3" fmla="*/ 687172 h 687172"/>
              <a:gd name="connsiteX4" fmla="*/ 574946 w 687172"/>
              <a:gd name="connsiteY4" fmla="*/ 687172 h 687172"/>
              <a:gd name="connsiteX5" fmla="*/ 574945 w 687172"/>
              <a:gd name="connsiteY5" fmla="*/ 238336 h 687172"/>
              <a:gd name="connsiteX6" fmla="*/ 448836 w 687172"/>
              <a:gd name="connsiteY6" fmla="*/ 112227 h 687172"/>
              <a:gd name="connsiteX7" fmla="*/ 0 w 687172"/>
              <a:gd name="connsiteY7" fmla="*/ 112227 h 687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7172" h="687172">
                <a:moveTo>
                  <a:pt x="0" y="1"/>
                </a:moveTo>
                <a:lnTo>
                  <a:pt x="477930" y="0"/>
                </a:lnTo>
                <a:cubicBezTo>
                  <a:pt x="593491" y="0"/>
                  <a:pt x="687172" y="93681"/>
                  <a:pt x="687172" y="209242"/>
                </a:cubicBezTo>
                <a:lnTo>
                  <a:pt x="687172" y="687172"/>
                </a:lnTo>
                <a:lnTo>
                  <a:pt x="574946" y="687172"/>
                </a:lnTo>
                <a:lnTo>
                  <a:pt x="574945" y="238336"/>
                </a:lnTo>
                <a:cubicBezTo>
                  <a:pt x="574946" y="168688"/>
                  <a:pt x="518485" y="112227"/>
                  <a:pt x="448836" y="112227"/>
                </a:cubicBezTo>
                <a:lnTo>
                  <a:pt x="0" y="112227"/>
                </a:lnTo>
                <a:close/>
              </a:path>
            </a:pathLst>
          </a:custGeom>
          <a:solidFill>
            <a:srgbClr val="3BBC5D"/>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000" b="0" i="0" u="none" strike="noStrike" kern="0" cap="none" spc="0" normalizeH="0" baseline="0" noProof="0">
              <a:ln>
                <a:noFill/>
              </a:ln>
              <a:solidFill>
                <a:srgbClr val="3BBC5D"/>
              </a:solidFill>
              <a:effectLst/>
              <a:uLnTx/>
              <a:uFillTx/>
              <a:latin typeface="微软雅黑 Light" panose="020B0502040204020203" pitchFamily="34" charset="-122"/>
              <a:ea typeface="微软雅黑 Light" panose="020B0502040204020203" pitchFamily="34" charset="-122"/>
              <a:cs typeface=""/>
            </a:endParaRPr>
          </a:p>
        </p:txBody>
      </p:sp>
      <p:sp>
        <p:nvSpPr>
          <p:cNvPr id="33" name="任意多边形 288"/>
          <p:cNvSpPr/>
          <p:nvPr/>
        </p:nvSpPr>
        <p:spPr>
          <a:xfrm rot="2700000">
            <a:off x="2544293" y="2503677"/>
            <a:ext cx="257928" cy="257928"/>
          </a:xfrm>
          <a:custGeom>
            <a:avLst/>
            <a:gdLst>
              <a:gd name="connsiteX0" fmla="*/ 238336 w 1255427"/>
              <a:gd name="connsiteY0" fmla="*/ 112227 h 1255427"/>
              <a:gd name="connsiteX1" fmla="*/ 112227 w 1255427"/>
              <a:gd name="connsiteY1" fmla="*/ 238336 h 1255427"/>
              <a:gd name="connsiteX2" fmla="*/ 112227 w 1255427"/>
              <a:gd name="connsiteY2" fmla="*/ 1017091 h 1255427"/>
              <a:gd name="connsiteX3" fmla="*/ 238336 w 1255427"/>
              <a:gd name="connsiteY3" fmla="*/ 1143200 h 1255427"/>
              <a:gd name="connsiteX4" fmla="*/ 1017091 w 1255427"/>
              <a:gd name="connsiteY4" fmla="*/ 1143200 h 1255427"/>
              <a:gd name="connsiteX5" fmla="*/ 1143200 w 1255427"/>
              <a:gd name="connsiteY5" fmla="*/ 1017091 h 1255427"/>
              <a:gd name="connsiteX6" fmla="*/ 1143200 w 1255427"/>
              <a:gd name="connsiteY6" fmla="*/ 238336 h 1255427"/>
              <a:gd name="connsiteX7" fmla="*/ 1017091 w 1255427"/>
              <a:gd name="connsiteY7" fmla="*/ 112227 h 1255427"/>
              <a:gd name="connsiteX8" fmla="*/ 209242 w 1255427"/>
              <a:gd name="connsiteY8" fmla="*/ 0 h 1255427"/>
              <a:gd name="connsiteX9" fmla="*/ 1046185 w 1255427"/>
              <a:gd name="connsiteY9" fmla="*/ 0 h 1255427"/>
              <a:gd name="connsiteX10" fmla="*/ 1255427 w 1255427"/>
              <a:gd name="connsiteY10" fmla="*/ 209242 h 1255427"/>
              <a:gd name="connsiteX11" fmla="*/ 1255427 w 1255427"/>
              <a:gd name="connsiteY11" fmla="*/ 1046185 h 1255427"/>
              <a:gd name="connsiteX12" fmla="*/ 1046185 w 1255427"/>
              <a:gd name="connsiteY12" fmla="*/ 1255427 h 1255427"/>
              <a:gd name="connsiteX13" fmla="*/ 209242 w 1255427"/>
              <a:gd name="connsiteY13" fmla="*/ 1255427 h 1255427"/>
              <a:gd name="connsiteX14" fmla="*/ 0 w 1255427"/>
              <a:gd name="connsiteY14" fmla="*/ 1046185 h 1255427"/>
              <a:gd name="connsiteX15" fmla="*/ 0 w 1255427"/>
              <a:gd name="connsiteY15" fmla="*/ 209242 h 1255427"/>
              <a:gd name="connsiteX16" fmla="*/ 209242 w 1255427"/>
              <a:gd name="connsiteY16" fmla="*/ 0 h 1255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55427" h="1255427">
                <a:moveTo>
                  <a:pt x="238336" y="112227"/>
                </a:moveTo>
                <a:cubicBezTo>
                  <a:pt x="168688" y="112227"/>
                  <a:pt x="112227" y="168688"/>
                  <a:pt x="112227" y="238336"/>
                </a:cubicBezTo>
                <a:lnTo>
                  <a:pt x="112227" y="1017091"/>
                </a:lnTo>
                <a:cubicBezTo>
                  <a:pt x="112227" y="1086739"/>
                  <a:pt x="168688" y="1143200"/>
                  <a:pt x="238336" y="1143200"/>
                </a:cubicBezTo>
                <a:lnTo>
                  <a:pt x="1017091" y="1143200"/>
                </a:lnTo>
                <a:cubicBezTo>
                  <a:pt x="1086739" y="1143200"/>
                  <a:pt x="1143200" y="1086739"/>
                  <a:pt x="1143200" y="1017091"/>
                </a:cubicBezTo>
                <a:lnTo>
                  <a:pt x="1143200" y="238336"/>
                </a:lnTo>
                <a:cubicBezTo>
                  <a:pt x="1143200" y="168688"/>
                  <a:pt x="1086739" y="112227"/>
                  <a:pt x="1017091" y="112227"/>
                </a:cubicBezTo>
                <a:close/>
                <a:moveTo>
                  <a:pt x="209242" y="0"/>
                </a:moveTo>
                <a:lnTo>
                  <a:pt x="1046185" y="0"/>
                </a:lnTo>
                <a:cubicBezTo>
                  <a:pt x="1161746" y="0"/>
                  <a:pt x="1255427" y="93681"/>
                  <a:pt x="1255427" y="209242"/>
                </a:cubicBezTo>
                <a:lnTo>
                  <a:pt x="1255427" y="1046185"/>
                </a:lnTo>
                <a:cubicBezTo>
                  <a:pt x="1255427" y="1161746"/>
                  <a:pt x="1161746" y="1255427"/>
                  <a:pt x="1046185" y="1255427"/>
                </a:cubicBezTo>
                <a:lnTo>
                  <a:pt x="209242" y="1255427"/>
                </a:lnTo>
                <a:cubicBezTo>
                  <a:pt x="93681" y="1255427"/>
                  <a:pt x="0" y="1161746"/>
                  <a:pt x="0" y="1046185"/>
                </a:cubicBezTo>
                <a:lnTo>
                  <a:pt x="0" y="209242"/>
                </a:lnTo>
                <a:cubicBezTo>
                  <a:pt x="0" y="93681"/>
                  <a:pt x="93681" y="0"/>
                  <a:pt x="209242" y="0"/>
                </a:cubicBezTo>
                <a:close/>
              </a:path>
            </a:pathLst>
          </a:custGeom>
          <a:solidFill>
            <a:srgbClr val="3BBC5D"/>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000" b="0" i="0" u="none" strike="noStrike" kern="0" cap="none" spc="0" normalizeH="0" baseline="0" noProof="0">
              <a:ln>
                <a:noFill/>
              </a:ln>
              <a:solidFill>
                <a:srgbClr val="3BBC5D"/>
              </a:solidFill>
              <a:effectLst/>
              <a:uLnTx/>
              <a:uFillTx/>
              <a:latin typeface="微软雅黑 Light" panose="020B0502040204020203" pitchFamily="34" charset="-122"/>
              <a:ea typeface="微软雅黑 Light" panose="020B0502040204020203" pitchFamily="34" charset="-122"/>
              <a:cs typeface=""/>
            </a:endParaRPr>
          </a:p>
        </p:txBody>
      </p:sp>
      <p:sp>
        <p:nvSpPr>
          <p:cNvPr id="36" name="任意多边形 221"/>
          <p:cNvSpPr/>
          <p:nvPr/>
        </p:nvSpPr>
        <p:spPr>
          <a:xfrm rot="2700000">
            <a:off x="2594995" y="1900090"/>
            <a:ext cx="141180" cy="141180"/>
          </a:xfrm>
          <a:custGeom>
            <a:avLst/>
            <a:gdLst>
              <a:gd name="connsiteX0" fmla="*/ 0 w 687172"/>
              <a:gd name="connsiteY0" fmla="*/ 1 h 687172"/>
              <a:gd name="connsiteX1" fmla="*/ 477930 w 687172"/>
              <a:gd name="connsiteY1" fmla="*/ 0 h 687172"/>
              <a:gd name="connsiteX2" fmla="*/ 687172 w 687172"/>
              <a:gd name="connsiteY2" fmla="*/ 209242 h 687172"/>
              <a:gd name="connsiteX3" fmla="*/ 687172 w 687172"/>
              <a:gd name="connsiteY3" fmla="*/ 687172 h 687172"/>
              <a:gd name="connsiteX4" fmla="*/ 574946 w 687172"/>
              <a:gd name="connsiteY4" fmla="*/ 687172 h 687172"/>
              <a:gd name="connsiteX5" fmla="*/ 574945 w 687172"/>
              <a:gd name="connsiteY5" fmla="*/ 238336 h 687172"/>
              <a:gd name="connsiteX6" fmla="*/ 448836 w 687172"/>
              <a:gd name="connsiteY6" fmla="*/ 112227 h 687172"/>
              <a:gd name="connsiteX7" fmla="*/ 0 w 687172"/>
              <a:gd name="connsiteY7" fmla="*/ 112227 h 687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7172" h="687172">
                <a:moveTo>
                  <a:pt x="0" y="1"/>
                </a:moveTo>
                <a:lnTo>
                  <a:pt x="477930" y="0"/>
                </a:lnTo>
                <a:cubicBezTo>
                  <a:pt x="593491" y="0"/>
                  <a:pt x="687172" y="93681"/>
                  <a:pt x="687172" y="209242"/>
                </a:cubicBezTo>
                <a:lnTo>
                  <a:pt x="687172" y="687172"/>
                </a:lnTo>
                <a:lnTo>
                  <a:pt x="574946" y="687172"/>
                </a:lnTo>
                <a:lnTo>
                  <a:pt x="574945" y="238336"/>
                </a:lnTo>
                <a:cubicBezTo>
                  <a:pt x="574946" y="168688"/>
                  <a:pt x="518485" y="112227"/>
                  <a:pt x="448836" y="112227"/>
                </a:cubicBezTo>
                <a:lnTo>
                  <a:pt x="0" y="112227"/>
                </a:lnTo>
                <a:close/>
              </a:path>
            </a:pathLst>
          </a:custGeom>
          <a:solidFill>
            <a:srgbClr val="3BBC5D"/>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800" b="0" i="0" u="none" strike="noStrike" kern="0" cap="none" spc="0" normalizeH="0" baseline="0" noProof="0">
              <a:ln>
                <a:noFill/>
              </a:ln>
              <a:solidFill>
                <a:srgbClr val="3BBC5D"/>
              </a:solidFill>
              <a:effectLst/>
              <a:uLnTx/>
              <a:uFillTx/>
              <a:latin typeface="微软雅黑 Light" panose="020B0502040204020203" pitchFamily="34" charset="-122"/>
              <a:ea typeface="微软雅黑 Light" panose="020B0502040204020203" pitchFamily="34" charset="-122"/>
              <a:cs typeface=""/>
            </a:endParaRPr>
          </a:p>
        </p:txBody>
      </p:sp>
      <p:sp>
        <p:nvSpPr>
          <p:cNvPr id="37" name="任意多边形 222"/>
          <p:cNvSpPr/>
          <p:nvPr/>
        </p:nvSpPr>
        <p:spPr>
          <a:xfrm rot="2700000">
            <a:off x="2549019" y="1841716"/>
            <a:ext cx="257928" cy="257928"/>
          </a:xfrm>
          <a:custGeom>
            <a:avLst/>
            <a:gdLst>
              <a:gd name="connsiteX0" fmla="*/ 238336 w 1255427"/>
              <a:gd name="connsiteY0" fmla="*/ 112227 h 1255427"/>
              <a:gd name="connsiteX1" fmla="*/ 112227 w 1255427"/>
              <a:gd name="connsiteY1" fmla="*/ 238336 h 1255427"/>
              <a:gd name="connsiteX2" fmla="*/ 112227 w 1255427"/>
              <a:gd name="connsiteY2" fmla="*/ 1017091 h 1255427"/>
              <a:gd name="connsiteX3" fmla="*/ 238336 w 1255427"/>
              <a:gd name="connsiteY3" fmla="*/ 1143200 h 1255427"/>
              <a:gd name="connsiteX4" fmla="*/ 1017091 w 1255427"/>
              <a:gd name="connsiteY4" fmla="*/ 1143200 h 1255427"/>
              <a:gd name="connsiteX5" fmla="*/ 1143200 w 1255427"/>
              <a:gd name="connsiteY5" fmla="*/ 1017091 h 1255427"/>
              <a:gd name="connsiteX6" fmla="*/ 1143200 w 1255427"/>
              <a:gd name="connsiteY6" fmla="*/ 238336 h 1255427"/>
              <a:gd name="connsiteX7" fmla="*/ 1017091 w 1255427"/>
              <a:gd name="connsiteY7" fmla="*/ 112227 h 1255427"/>
              <a:gd name="connsiteX8" fmla="*/ 209242 w 1255427"/>
              <a:gd name="connsiteY8" fmla="*/ 0 h 1255427"/>
              <a:gd name="connsiteX9" fmla="*/ 1046185 w 1255427"/>
              <a:gd name="connsiteY9" fmla="*/ 0 h 1255427"/>
              <a:gd name="connsiteX10" fmla="*/ 1255427 w 1255427"/>
              <a:gd name="connsiteY10" fmla="*/ 209242 h 1255427"/>
              <a:gd name="connsiteX11" fmla="*/ 1255427 w 1255427"/>
              <a:gd name="connsiteY11" fmla="*/ 1046185 h 1255427"/>
              <a:gd name="connsiteX12" fmla="*/ 1046185 w 1255427"/>
              <a:gd name="connsiteY12" fmla="*/ 1255427 h 1255427"/>
              <a:gd name="connsiteX13" fmla="*/ 209242 w 1255427"/>
              <a:gd name="connsiteY13" fmla="*/ 1255427 h 1255427"/>
              <a:gd name="connsiteX14" fmla="*/ 0 w 1255427"/>
              <a:gd name="connsiteY14" fmla="*/ 1046185 h 1255427"/>
              <a:gd name="connsiteX15" fmla="*/ 0 w 1255427"/>
              <a:gd name="connsiteY15" fmla="*/ 209242 h 1255427"/>
              <a:gd name="connsiteX16" fmla="*/ 209242 w 1255427"/>
              <a:gd name="connsiteY16" fmla="*/ 0 h 1255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55427" h="1255427">
                <a:moveTo>
                  <a:pt x="238336" y="112227"/>
                </a:moveTo>
                <a:cubicBezTo>
                  <a:pt x="168688" y="112227"/>
                  <a:pt x="112227" y="168688"/>
                  <a:pt x="112227" y="238336"/>
                </a:cubicBezTo>
                <a:lnTo>
                  <a:pt x="112227" y="1017091"/>
                </a:lnTo>
                <a:cubicBezTo>
                  <a:pt x="112227" y="1086739"/>
                  <a:pt x="168688" y="1143200"/>
                  <a:pt x="238336" y="1143200"/>
                </a:cubicBezTo>
                <a:lnTo>
                  <a:pt x="1017091" y="1143200"/>
                </a:lnTo>
                <a:cubicBezTo>
                  <a:pt x="1086739" y="1143200"/>
                  <a:pt x="1143200" y="1086739"/>
                  <a:pt x="1143200" y="1017091"/>
                </a:cubicBezTo>
                <a:lnTo>
                  <a:pt x="1143200" y="238336"/>
                </a:lnTo>
                <a:cubicBezTo>
                  <a:pt x="1143200" y="168688"/>
                  <a:pt x="1086739" y="112227"/>
                  <a:pt x="1017091" y="112227"/>
                </a:cubicBezTo>
                <a:close/>
                <a:moveTo>
                  <a:pt x="209242" y="0"/>
                </a:moveTo>
                <a:lnTo>
                  <a:pt x="1046185" y="0"/>
                </a:lnTo>
                <a:cubicBezTo>
                  <a:pt x="1161746" y="0"/>
                  <a:pt x="1255427" y="93681"/>
                  <a:pt x="1255427" y="209242"/>
                </a:cubicBezTo>
                <a:lnTo>
                  <a:pt x="1255427" y="1046185"/>
                </a:lnTo>
                <a:cubicBezTo>
                  <a:pt x="1255427" y="1161746"/>
                  <a:pt x="1161746" y="1255427"/>
                  <a:pt x="1046185" y="1255427"/>
                </a:cubicBezTo>
                <a:lnTo>
                  <a:pt x="209242" y="1255427"/>
                </a:lnTo>
                <a:cubicBezTo>
                  <a:pt x="93681" y="1255427"/>
                  <a:pt x="0" y="1161746"/>
                  <a:pt x="0" y="1046185"/>
                </a:cubicBezTo>
                <a:lnTo>
                  <a:pt x="0" y="209242"/>
                </a:lnTo>
                <a:cubicBezTo>
                  <a:pt x="0" y="93681"/>
                  <a:pt x="93681" y="0"/>
                  <a:pt x="209242" y="0"/>
                </a:cubicBezTo>
                <a:close/>
              </a:path>
            </a:pathLst>
          </a:custGeom>
          <a:solidFill>
            <a:srgbClr val="3BBC5D"/>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000" b="0" i="0" u="none" strike="noStrike" kern="0" cap="none" spc="0" normalizeH="0" baseline="0" noProof="0">
              <a:ln>
                <a:noFill/>
              </a:ln>
              <a:solidFill>
                <a:srgbClr val="3BBC5D"/>
              </a:solidFill>
              <a:effectLst/>
              <a:uLnTx/>
              <a:uFillTx/>
              <a:latin typeface="微软雅黑 Light" panose="020B0502040204020203" pitchFamily="34" charset="-122"/>
              <a:ea typeface="微软雅黑 Light" panose="020B0502040204020203" pitchFamily="34" charset="-122"/>
              <a:cs typeface=""/>
            </a:endParaRPr>
          </a:p>
        </p:txBody>
      </p:sp>
      <p:sp>
        <p:nvSpPr>
          <p:cNvPr id="38" name="矩形 217"/>
          <p:cNvSpPr>
            <a:spLocks noChangeArrowheads="1"/>
          </p:cNvSpPr>
          <p:nvPr/>
        </p:nvSpPr>
        <p:spPr bwMode="auto">
          <a:xfrm>
            <a:off x="652510" y="2997038"/>
            <a:ext cx="1620955" cy="52321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1439" tIns="45719" rIns="91439" bIns="45719">
            <a:spAutoFit/>
          </a:bodyPr>
          <a:lstStyle/>
          <a:p>
            <a:pPr fontAlgn="base">
              <a:spcBef>
                <a:spcPct val="0"/>
              </a:spcBef>
              <a:spcAft>
                <a:spcPct val="0"/>
              </a:spcAft>
            </a:pPr>
            <a:r>
              <a:rPr lang="zh-CN" altLang="en-US" sz="2800" dirty="0" smtClean="0">
                <a:solidFill>
                  <a:srgbClr val="3BBC5D"/>
                </a:solidFill>
                <a:latin typeface="微软雅黑 Light" panose="020B0502040204020203" pitchFamily="34" charset="-122"/>
                <a:ea typeface="微软雅黑 Light" panose="020B0502040204020203" pitchFamily="34" charset="-122"/>
                <a:cs typeface="微软雅黑 Light" charset="0"/>
              </a:rPr>
              <a:t>第四部分</a:t>
            </a:r>
            <a:endParaRPr lang="zh-CN" altLang="en-US" sz="2800" dirty="0">
              <a:solidFill>
                <a:srgbClr val="3BBC5D"/>
              </a:solidFill>
              <a:latin typeface="微软雅黑 Light" panose="020B0502040204020203" pitchFamily="34" charset="-122"/>
              <a:ea typeface="微软雅黑 Light" panose="020B0502040204020203" pitchFamily="34" charset="-122"/>
              <a:cs typeface="微软雅黑 Light" charset="0"/>
            </a:endParaRPr>
          </a:p>
        </p:txBody>
      </p:sp>
      <p:sp>
        <p:nvSpPr>
          <p:cNvPr id="39" name="矩形 24"/>
          <p:cNvSpPr/>
          <p:nvPr/>
        </p:nvSpPr>
        <p:spPr bwMode="auto">
          <a:xfrm>
            <a:off x="3133155" y="2924944"/>
            <a:ext cx="2890837" cy="652486"/>
          </a:xfrm>
          <a:prstGeom prst="rect">
            <a:avLst/>
          </a:prstGeom>
        </p:spPr>
        <p:txBody>
          <a:bodyPr>
            <a:spAutoFit/>
          </a:bodyPr>
          <a:lstStyle/>
          <a:p>
            <a:pPr>
              <a:lnSpc>
                <a:spcPct val="130000"/>
              </a:lnSpc>
            </a:pPr>
            <a:r>
              <a:rPr lang="zh-CN" altLang="en-US" sz="2800" dirty="0">
                <a:solidFill>
                  <a:schemeClr val="tx1">
                    <a:lumMod val="50000"/>
                    <a:lumOff val="50000"/>
                  </a:schemeClr>
                </a:solidFill>
                <a:latin typeface="Microsoft YaHei Light" charset="-122"/>
                <a:ea typeface="Microsoft YaHei Light" charset="-122"/>
                <a:cs typeface="Microsoft YaHei Light" charset="-122"/>
              </a:rPr>
              <a:t>数据标准化</a:t>
            </a:r>
          </a:p>
        </p:txBody>
      </p:sp>
      <p:sp>
        <p:nvSpPr>
          <p:cNvPr id="40" name="任意多边形 221"/>
          <p:cNvSpPr/>
          <p:nvPr/>
        </p:nvSpPr>
        <p:spPr>
          <a:xfrm rot="2700000">
            <a:off x="2602067" y="3173495"/>
            <a:ext cx="141180" cy="141180"/>
          </a:xfrm>
          <a:custGeom>
            <a:avLst/>
            <a:gdLst>
              <a:gd name="connsiteX0" fmla="*/ 0 w 687172"/>
              <a:gd name="connsiteY0" fmla="*/ 1 h 687172"/>
              <a:gd name="connsiteX1" fmla="*/ 477930 w 687172"/>
              <a:gd name="connsiteY1" fmla="*/ 0 h 687172"/>
              <a:gd name="connsiteX2" fmla="*/ 687172 w 687172"/>
              <a:gd name="connsiteY2" fmla="*/ 209242 h 687172"/>
              <a:gd name="connsiteX3" fmla="*/ 687172 w 687172"/>
              <a:gd name="connsiteY3" fmla="*/ 687172 h 687172"/>
              <a:gd name="connsiteX4" fmla="*/ 574946 w 687172"/>
              <a:gd name="connsiteY4" fmla="*/ 687172 h 687172"/>
              <a:gd name="connsiteX5" fmla="*/ 574945 w 687172"/>
              <a:gd name="connsiteY5" fmla="*/ 238336 h 687172"/>
              <a:gd name="connsiteX6" fmla="*/ 448836 w 687172"/>
              <a:gd name="connsiteY6" fmla="*/ 112227 h 687172"/>
              <a:gd name="connsiteX7" fmla="*/ 0 w 687172"/>
              <a:gd name="connsiteY7" fmla="*/ 112227 h 687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7172" h="687172">
                <a:moveTo>
                  <a:pt x="0" y="1"/>
                </a:moveTo>
                <a:lnTo>
                  <a:pt x="477930" y="0"/>
                </a:lnTo>
                <a:cubicBezTo>
                  <a:pt x="593491" y="0"/>
                  <a:pt x="687172" y="93681"/>
                  <a:pt x="687172" y="209242"/>
                </a:cubicBezTo>
                <a:lnTo>
                  <a:pt x="687172" y="687172"/>
                </a:lnTo>
                <a:lnTo>
                  <a:pt x="574946" y="687172"/>
                </a:lnTo>
                <a:lnTo>
                  <a:pt x="574945" y="238336"/>
                </a:lnTo>
                <a:cubicBezTo>
                  <a:pt x="574946" y="168688"/>
                  <a:pt x="518485" y="112227"/>
                  <a:pt x="448836" y="112227"/>
                </a:cubicBezTo>
                <a:lnTo>
                  <a:pt x="0" y="112227"/>
                </a:lnTo>
                <a:close/>
              </a:path>
            </a:pathLst>
          </a:custGeom>
          <a:solidFill>
            <a:srgbClr val="3BBC5D"/>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800" b="0" i="0" u="none" strike="noStrike" kern="0" cap="none" spc="0" normalizeH="0" baseline="0" noProof="0">
              <a:ln>
                <a:noFill/>
              </a:ln>
              <a:solidFill>
                <a:srgbClr val="3BBC5D"/>
              </a:solidFill>
              <a:effectLst/>
              <a:uLnTx/>
              <a:uFillTx/>
              <a:latin typeface="微软雅黑 Light" panose="020B0502040204020203" pitchFamily="34" charset="-122"/>
              <a:ea typeface="微软雅黑 Light" panose="020B0502040204020203" pitchFamily="34" charset="-122"/>
              <a:cs typeface=""/>
            </a:endParaRPr>
          </a:p>
        </p:txBody>
      </p:sp>
      <p:sp>
        <p:nvSpPr>
          <p:cNvPr id="41" name="任意多边形 222"/>
          <p:cNvSpPr/>
          <p:nvPr/>
        </p:nvSpPr>
        <p:spPr>
          <a:xfrm rot="2700000">
            <a:off x="2556091" y="3115121"/>
            <a:ext cx="257928" cy="257928"/>
          </a:xfrm>
          <a:custGeom>
            <a:avLst/>
            <a:gdLst>
              <a:gd name="connsiteX0" fmla="*/ 238336 w 1255427"/>
              <a:gd name="connsiteY0" fmla="*/ 112227 h 1255427"/>
              <a:gd name="connsiteX1" fmla="*/ 112227 w 1255427"/>
              <a:gd name="connsiteY1" fmla="*/ 238336 h 1255427"/>
              <a:gd name="connsiteX2" fmla="*/ 112227 w 1255427"/>
              <a:gd name="connsiteY2" fmla="*/ 1017091 h 1255427"/>
              <a:gd name="connsiteX3" fmla="*/ 238336 w 1255427"/>
              <a:gd name="connsiteY3" fmla="*/ 1143200 h 1255427"/>
              <a:gd name="connsiteX4" fmla="*/ 1017091 w 1255427"/>
              <a:gd name="connsiteY4" fmla="*/ 1143200 h 1255427"/>
              <a:gd name="connsiteX5" fmla="*/ 1143200 w 1255427"/>
              <a:gd name="connsiteY5" fmla="*/ 1017091 h 1255427"/>
              <a:gd name="connsiteX6" fmla="*/ 1143200 w 1255427"/>
              <a:gd name="connsiteY6" fmla="*/ 238336 h 1255427"/>
              <a:gd name="connsiteX7" fmla="*/ 1017091 w 1255427"/>
              <a:gd name="connsiteY7" fmla="*/ 112227 h 1255427"/>
              <a:gd name="connsiteX8" fmla="*/ 209242 w 1255427"/>
              <a:gd name="connsiteY8" fmla="*/ 0 h 1255427"/>
              <a:gd name="connsiteX9" fmla="*/ 1046185 w 1255427"/>
              <a:gd name="connsiteY9" fmla="*/ 0 h 1255427"/>
              <a:gd name="connsiteX10" fmla="*/ 1255427 w 1255427"/>
              <a:gd name="connsiteY10" fmla="*/ 209242 h 1255427"/>
              <a:gd name="connsiteX11" fmla="*/ 1255427 w 1255427"/>
              <a:gd name="connsiteY11" fmla="*/ 1046185 h 1255427"/>
              <a:gd name="connsiteX12" fmla="*/ 1046185 w 1255427"/>
              <a:gd name="connsiteY12" fmla="*/ 1255427 h 1255427"/>
              <a:gd name="connsiteX13" fmla="*/ 209242 w 1255427"/>
              <a:gd name="connsiteY13" fmla="*/ 1255427 h 1255427"/>
              <a:gd name="connsiteX14" fmla="*/ 0 w 1255427"/>
              <a:gd name="connsiteY14" fmla="*/ 1046185 h 1255427"/>
              <a:gd name="connsiteX15" fmla="*/ 0 w 1255427"/>
              <a:gd name="connsiteY15" fmla="*/ 209242 h 1255427"/>
              <a:gd name="connsiteX16" fmla="*/ 209242 w 1255427"/>
              <a:gd name="connsiteY16" fmla="*/ 0 h 1255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55427" h="1255427">
                <a:moveTo>
                  <a:pt x="238336" y="112227"/>
                </a:moveTo>
                <a:cubicBezTo>
                  <a:pt x="168688" y="112227"/>
                  <a:pt x="112227" y="168688"/>
                  <a:pt x="112227" y="238336"/>
                </a:cubicBezTo>
                <a:lnTo>
                  <a:pt x="112227" y="1017091"/>
                </a:lnTo>
                <a:cubicBezTo>
                  <a:pt x="112227" y="1086739"/>
                  <a:pt x="168688" y="1143200"/>
                  <a:pt x="238336" y="1143200"/>
                </a:cubicBezTo>
                <a:lnTo>
                  <a:pt x="1017091" y="1143200"/>
                </a:lnTo>
                <a:cubicBezTo>
                  <a:pt x="1086739" y="1143200"/>
                  <a:pt x="1143200" y="1086739"/>
                  <a:pt x="1143200" y="1017091"/>
                </a:cubicBezTo>
                <a:lnTo>
                  <a:pt x="1143200" y="238336"/>
                </a:lnTo>
                <a:cubicBezTo>
                  <a:pt x="1143200" y="168688"/>
                  <a:pt x="1086739" y="112227"/>
                  <a:pt x="1017091" y="112227"/>
                </a:cubicBezTo>
                <a:close/>
                <a:moveTo>
                  <a:pt x="209242" y="0"/>
                </a:moveTo>
                <a:lnTo>
                  <a:pt x="1046185" y="0"/>
                </a:lnTo>
                <a:cubicBezTo>
                  <a:pt x="1161746" y="0"/>
                  <a:pt x="1255427" y="93681"/>
                  <a:pt x="1255427" y="209242"/>
                </a:cubicBezTo>
                <a:lnTo>
                  <a:pt x="1255427" y="1046185"/>
                </a:lnTo>
                <a:cubicBezTo>
                  <a:pt x="1255427" y="1161746"/>
                  <a:pt x="1161746" y="1255427"/>
                  <a:pt x="1046185" y="1255427"/>
                </a:cubicBezTo>
                <a:lnTo>
                  <a:pt x="209242" y="1255427"/>
                </a:lnTo>
                <a:cubicBezTo>
                  <a:pt x="93681" y="1255427"/>
                  <a:pt x="0" y="1161746"/>
                  <a:pt x="0" y="1046185"/>
                </a:cubicBezTo>
                <a:lnTo>
                  <a:pt x="0" y="209242"/>
                </a:lnTo>
                <a:cubicBezTo>
                  <a:pt x="0" y="93681"/>
                  <a:pt x="93681" y="0"/>
                  <a:pt x="209242" y="0"/>
                </a:cubicBezTo>
                <a:close/>
              </a:path>
            </a:pathLst>
          </a:custGeom>
          <a:solidFill>
            <a:srgbClr val="3BBC5D"/>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000" b="0" i="0" u="none" strike="noStrike" kern="0" cap="none" spc="0" normalizeH="0" baseline="0" noProof="0">
              <a:ln>
                <a:noFill/>
              </a:ln>
              <a:solidFill>
                <a:srgbClr val="3BBC5D"/>
              </a:solidFill>
              <a:effectLst/>
              <a:uLnTx/>
              <a:uFillTx/>
              <a:latin typeface="微软雅黑 Light" panose="020B0502040204020203" pitchFamily="34" charset="-122"/>
              <a:ea typeface="微软雅黑 Light" panose="020B0502040204020203" pitchFamily="34" charset="-122"/>
              <a:cs typeface=""/>
            </a:endParaRPr>
          </a:p>
        </p:txBody>
      </p:sp>
      <p:sp>
        <p:nvSpPr>
          <p:cNvPr id="42" name="矩形 245"/>
          <p:cNvSpPr>
            <a:spLocks noChangeArrowheads="1"/>
          </p:cNvSpPr>
          <p:nvPr/>
        </p:nvSpPr>
        <p:spPr bwMode="auto">
          <a:xfrm>
            <a:off x="652510" y="3645026"/>
            <a:ext cx="1620955" cy="52321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1439" tIns="45719" rIns="91439" bIns="45719">
            <a:spAutoFit/>
          </a:bodyPr>
          <a:lstStyle/>
          <a:p>
            <a:pPr fontAlgn="base">
              <a:spcBef>
                <a:spcPct val="0"/>
              </a:spcBef>
              <a:spcAft>
                <a:spcPct val="0"/>
              </a:spcAft>
            </a:pPr>
            <a:r>
              <a:rPr lang="zh-CN" altLang="en-US" sz="2800" dirty="0" smtClean="0">
                <a:solidFill>
                  <a:srgbClr val="3BBC5D"/>
                </a:solidFill>
                <a:latin typeface="微软雅黑 Light" panose="020B0502040204020203" pitchFamily="34" charset="-122"/>
                <a:ea typeface="微软雅黑 Light" panose="020B0502040204020203" pitchFamily="34" charset="-122"/>
                <a:cs typeface="微软雅黑 Light" charset="0"/>
              </a:rPr>
              <a:t>第五部分</a:t>
            </a:r>
            <a:endParaRPr lang="zh-CN" altLang="en-US" sz="2800" dirty="0">
              <a:solidFill>
                <a:srgbClr val="3BBC5D"/>
              </a:solidFill>
              <a:latin typeface="微软雅黑 Light" panose="020B0502040204020203" pitchFamily="34" charset="-122"/>
              <a:ea typeface="微软雅黑 Light" panose="020B0502040204020203" pitchFamily="34" charset="-122"/>
              <a:cs typeface="微软雅黑 Light" charset="0"/>
            </a:endParaRPr>
          </a:p>
        </p:txBody>
      </p:sp>
      <p:sp>
        <p:nvSpPr>
          <p:cNvPr id="43" name="矩形 29"/>
          <p:cNvSpPr/>
          <p:nvPr/>
        </p:nvSpPr>
        <p:spPr bwMode="auto">
          <a:xfrm>
            <a:off x="3133154" y="3573016"/>
            <a:ext cx="2890837" cy="652486"/>
          </a:xfrm>
          <a:prstGeom prst="rect">
            <a:avLst/>
          </a:prstGeom>
        </p:spPr>
        <p:txBody>
          <a:bodyPr>
            <a:spAutoFit/>
          </a:bodyPr>
          <a:lstStyle/>
          <a:p>
            <a:pPr>
              <a:lnSpc>
                <a:spcPct val="130000"/>
              </a:lnSpc>
            </a:pPr>
            <a:r>
              <a:rPr lang="zh-CN" altLang="en-US" sz="2800" dirty="0">
                <a:solidFill>
                  <a:schemeClr val="tx1">
                    <a:lumMod val="50000"/>
                    <a:lumOff val="50000"/>
                  </a:schemeClr>
                </a:solidFill>
                <a:latin typeface="Microsoft YaHei Light" charset="-122"/>
                <a:ea typeface="Microsoft YaHei Light" charset="-122"/>
                <a:cs typeface="Microsoft YaHei Light" charset="-122"/>
              </a:rPr>
              <a:t>数据合并</a:t>
            </a:r>
          </a:p>
        </p:txBody>
      </p:sp>
      <p:sp>
        <p:nvSpPr>
          <p:cNvPr id="44" name="矩形 284"/>
          <p:cNvSpPr>
            <a:spLocks noChangeArrowheads="1"/>
          </p:cNvSpPr>
          <p:nvPr/>
        </p:nvSpPr>
        <p:spPr bwMode="auto">
          <a:xfrm>
            <a:off x="652510" y="4293096"/>
            <a:ext cx="1630573" cy="52321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1439" tIns="45719" rIns="91439" bIns="45719">
            <a:spAutoFit/>
          </a:bodyPr>
          <a:lstStyle/>
          <a:p>
            <a:pPr fontAlgn="base">
              <a:spcBef>
                <a:spcPct val="0"/>
              </a:spcBef>
              <a:spcAft>
                <a:spcPct val="0"/>
              </a:spcAft>
            </a:pPr>
            <a:r>
              <a:rPr lang="zh-CN" altLang="en-US" sz="2800" dirty="0" smtClean="0">
                <a:solidFill>
                  <a:srgbClr val="3BBC5D"/>
                </a:solidFill>
                <a:latin typeface="微软雅黑 Light" panose="020B0502040204020203" pitchFamily="34" charset="-122"/>
                <a:ea typeface="微软雅黑 Light" panose="020B0502040204020203" pitchFamily="34" charset="-122"/>
                <a:cs typeface="微软雅黑 Light" charset="0"/>
              </a:rPr>
              <a:t>第六部分</a:t>
            </a:r>
            <a:endParaRPr lang="zh-CN" altLang="en-US" sz="2800" dirty="0">
              <a:solidFill>
                <a:srgbClr val="3BBC5D"/>
              </a:solidFill>
              <a:latin typeface="微软雅黑 Light" panose="020B0502040204020203" pitchFamily="34" charset="-122"/>
              <a:ea typeface="微软雅黑 Light" panose="020B0502040204020203" pitchFamily="34" charset="-122"/>
              <a:cs typeface="微软雅黑 Light" charset="0"/>
            </a:endParaRPr>
          </a:p>
        </p:txBody>
      </p:sp>
      <p:sp>
        <p:nvSpPr>
          <p:cNvPr id="45" name="矩形 34"/>
          <p:cNvSpPr/>
          <p:nvPr/>
        </p:nvSpPr>
        <p:spPr bwMode="auto">
          <a:xfrm>
            <a:off x="3133155" y="4221088"/>
            <a:ext cx="2890837" cy="652486"/>
          </a:xfrm>
          <a:prstGeom prst="rect">
            <a:avLst/>
          </a:prstGeom>
        </p:spPr>
        <p:txBody>
          <a:bodyPr>
            <a:spAutoFit/>
          </a:bodyPr>
          <a:lstStyle/>
          <a:p>
            <a:pPr>
              <a:lnSpc>
                <a:spcPct val="130000"/>
              </a:lnSpc>
            </a:pPr>
            <a:r>
              <a:rPr lang="zh-CN" altLang="en-US" sz="2800" dirty="0">
                <a:solidFill>
                  <a:schemeClr val="tx1">
                    <a:lumMod val="50000"/>
                    <a:lumOff val="50000"/>
                  </a:schemeClr>
                </a:solidFill>
                <a:latin typeface="Microsoft YaHei Light" charset="-122"/>
                <a:ea typeface="Microsoft YaHei Light" charset="-122"/>
                <a:cs typeface="Microsoft YaHei Light" charset="-122"/>
              </a:rPr>
              <a:t>数据组合</a:t>
            </a:r>
          </a:p>
        </p:txBody>
      </p:sp>
      <p:sp>
        <p:nvSpPr>
          <p:cNvPr id="46" name="任意多边形 287"/>
          <p:cNvSpPr/>
          <p:nvPr/>
        </p:nvSpPr>
        <p:spPr>
          <a:xfrm rot="2700000">
            <a:off x="2579752" y="4506267"/>
            <a:ext cx="141180" cy="141180"/>
          </a:xfrm>
          <a:custGeom>
            <a:avLst/>
            <a:gdLst>
              <a:gd name="connsiteX0" fmla="*/ 0 w 687172"/>
              <a:gd name="connsiteY0" fmla="*/ 1 h 687172"/>
              <a:gd name="connsiteX1" fmla="*/ 477930 w 687172"/>
              <a:gd name="connsiteY1" fmla="*/ 0 h 687172"/>
              <a:gd name="connsiteX2" fmla="*/ 687172 w 687172"/>
              <a:gd name="connsiteY2" fmla="*/ 209242 h 687172"/>
              <a:gd name="connsiteX3" fmla="*/ 687172 w 687172"/>
              <a:gd name="connsiteY3" fmla="*/ 687172 h 687172"/>
              <a:gd name="connsiteX4" fmla="*/ 574946 w 687172"/>
              <a:gd name="connsiteY4" fmla="*/ 687172 h 687172"/>
              <a:gd name="connsiteX5" fmla="*/ 574945 w 687172"/>
              <a:gd name="connsiteY5" fmla="*/ 238336 h 687172"/>
              <a:gd name="connsiteX6" fmla="*/ 448836 w 687172"/>
              <a:gd name="connsiteY6" fmla="*/ 112227 h 687172"/>
              <a:gd name="connsiteX7" fmla="*/ 0 w 687172"/>
              <a:gd name="connsiteY7" fmla="*/ 112227 h 687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7172" h="687172">
                <a:moveTo>
                  <a:pt x="0" y="1"/>
                </a:moveTo>
                <a:lnTo>
                  <a:pt x="477930" y="0"/>
                </a:lnTo>
                <a:cubicBezTo>
                  <a:pt x="593491" y="0"/>
                  <a:pt x="687172" y="93681"/>
                  <a:pt x="687172" y="209242"/>
                </a:cubicBezTo>
                <a:lnTo>
                  <a:pt x="687172" y="687172"/>
                </a:lnTo>
                <a:lnTo>
                  <a:pt x="574946" y="687172"/>
                </a:lnTo>
                <a:lnTo>
                  <a:pt x="574945" y="238336"/>
                </a:lnTo>
                <a:cubicBezTo>
                  <a:pt x="574946" y="168688"/>
                  <a:pt x="518485" y="112227"/>
                  <a:pt x="448836" y="112227"/>
                </a:cubicBezTo>
                <a:lnTo>
                  <a:pt x="0" y="112227"/>
                </a:lnTo>
                <a:close/>
              </a:path>
            </a:pathLst>
          </a:custGeom>
          <a:solidFill>
            <a:srgbClr val="3BBC5D"/>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000" b="0" i="0" u="none" strike="noStrike" kern="0" cap="none" spc="0" normalizeH="0" baseline="0" noProof="0">
              <a:ln>
                <a:noFill/>
              </a:ln>
              <a:solidFill>
                <a:srgbClr val="3BBC5D"/>
              </a:solidFill>
              <a:effectLst/>
              <a:uLnTx/>
              <a:uFillTx/>
              <a:latin typeface="微软雅黑 Light" panose="020B0502040204020203" pitchFamily="34" charset="-122"/>
              <a:ea typeface="微软雅黑 Light" panose="020B0502040204020203" pitchFamily="34" charset="-122"/>
              <a:cs typeface=""/>
            </a:endParaRPr>
          </a:p>
        </p:txBody>
      </p:sp>
      <p:sp>
        <p:nvSpPr>
          <p:cNvPr id="47" name="任意多边形 288"/>
          <p:cNvSpPr/>
          <p:nvPr/>
        </p:nvSpPr>
        <p:spPr>
          <a:xfrm rot="2700000">
            <a:off x="2533776" y="4447893"/>
            <a:ext cx="257928" cy="257928"/>
          </a:xfrm>
          <a:custGeom>
            <a:avLst/>
            <a:gdLst>
              <a:gd name="connsiteX0" fmla="*/ 238336 w 1255427"/>
              <a:gd name="connsiteY0" fmla="*/ 112227 h 1255427"/>
              <a:gd name="connsiteX1" fmla="*/ 112227 w 1255427"/>
              <a:gd name="connsiteY1" fmla="*/ 238336 h 1255427"/>
              <a:gd name="connsiteX2" fmla="*/ 112227 w 1255427"/>
              <a:gd name="connsiteY2" fmla="*/ 1017091 h 1255427"/>
              <a:gd name="connsiteX3" fmla="*/ 238336 w 1255427"/>
              <a:gd name="connsiteY3" fmla="*/ 1143200 h 1255427"/>
              <a:gd name="connsiteX4" fmla="*/ 1017091 w 1255427"/>
              <a:gd name="connsiteY4" fmla="*/ 1143200 h 1255427"/>
              <a:gd name="connsiteX5" fmla="*/ 1143200 w 1255427"/>
              <a:gd name="connsiteY5" fmla="*/ 1017091 h 1255427"/>
              <a:gd name="connsiteX6" fmla="*/ 1143200 w 1255427"/>
              <a:gd name="connsiteY6" fmla="*/ 238336 h 1255427"/>
              <a:gd name="connsiteX7" fmla="*/ 1017091 w 1255427"/>
              <a:gd name="connsiteY7" fmla="*/ 112227 h 1255427"/>
              <a:gd name="connsiteX8" fmla="*/ 209242 w 1255427"/>
              <a:gd name="connsiteY8" fmla="*/ 0 h 1255427"/>
              <a:gd name="connsiteX9" fmla="*/ 1046185 w 1255427"/>
              <a:gd name="connsiteY9" fmla="*/ 0 h 1255427"/>
              <a:gd name="connsiteX10" fmla="*/ 1255427 w 1255427"/>
              <a:gd name="connsiteY10" fmla="*/ 209242 h 1255427"/>
              <a:gd name="connsiteX11" fmla="*/ 1255427 w 1255427"/>
              <a:gd name="connsiteY11" fmla="*/ 1046185 h 1255427"/>
              <a:gd name="connsiteX12" fmla="*/ 1046185 w 1255427"/>
              <a:gd name="connsiteY12" fmla="*/ 1255427 h 1255427"/>
              <a:gd name="connsiteX13" fmla="*/ 209242 w 1255427"/>
              <a:gd name="connsiteY13" fmla="*/ 1255427 h 1255427"/>
              <a:gd name="connsiteX14" fmla="*/ 0 w 1255427"/>
              <a:gd name="connsiteY14" fmla="*/ 1046185 h 1255427"/>
              <a:gd name="connsiteX15" fmla="*/ 0 w 1255427"/>
              <a:gd name="connsiteY15" fmla="*/ 209242 h 1255427"/>
              <a:gd name="connsiteX16" fmla="*/ 209242 w 1255427"/>
              <a:gd name="connsiteY16" fmla="*/ 0 h 1255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55427" h="1255427">
                <a:moveTo>
                  <a:pt x="238336" y="112227"/>
                </a:moveTo>
                <a:cubicBezTo>
                  <a:pt x="168688" y="112227"/>
                  <a:pt x="112227" y="168688"/>
                  <a:pt x="112227" y="238336"/>
                </a:cubicBezTo>
                <a:lnTo>
                  <a:pt x="112227" y="1017091"/>
                </a:lnTo>
                <a:cubicBezTo>
                  <a:pt x="112227" y="1086739"/>
                  <a:pt x="168688" y="1143200"/>
                  <a:pt x="238336" y="1143200"/>
                </a:cubicBezTo>
                <a:lnTo>
                  <a:pt x="1017091" y="1143200"/>
                </a:lnTo>
                <a:cubicBezTo>
                  <a:pt x="1086739" y="1143200"/>
                  <a:pt x="1143200" y="1086739"/>
                  <a:pt x="1143200" y="1017091"/>
                </a:cubicBezTo>
                <a:lnTo>
                  <a:pt x="1143200" y="238336"/>
                </a:lnTo>
                <a:cubicBezTo>
                  <a:pt x="1143200" y="168688"/>
                  <a:pt x="1086739" y="112227"/>
                  <a:pt x="1017091" y="112227"/>
                </a:cubicBezTo>
                <a:close/>
                <a:moveTo>
                  <a:pt x="209242" y="0"/>
                </a:moveTo>
                <a:lnTo>
                  <a:pt x="1046185" y="0"/>
                </a:lnTo>
                <a:cubicBezTo>
                  <a:pt x="1161746" y="0"/>
                  <a:pt x="1255427" y="93681"/>
                  <a:pt x="1255427" y="209242"/>
                </a:cubicBezTo>
                <a:lnTo>
                  <a:pt x="1255427" y="1046185"/>
                </a:lnTo>
                <a:cubicBezTo>
                  <a:pt x="1255427" y="1161746"/>
                  <a:pt x="1161746" y="1255427"/>
                  <a:pt x="1046185" y="1255427"/>
                </a:cubicBezTo>
                <a:lnTo>
                  <a:pt x="209242" y="1255427"/>
                </a:lnTo>
                <a:cubicBezTo>
                  <a:pt x="93681" y="1255427"/>
                  <a:pt x="0" y="1161746"/>
                  <a:pt x="0" y="1046185"/>
                </a:cubicBezTo>
                <a:lnTo>
                  <a:pt x="0" y="209242"/>
                </a:lnTo>
                <a:cubicBezTo>
                  <a:pt x="0" y="93681"/>
                  <a:pt x="93681" y="0"/>
                  <a:pt x="209242" y="0"/>
                </a:cubicBezTo>
                <a:close/>
              </a:path>
            </a:pathLst>
          </a:custGeom>
          <a:solidFill>
            <a:srgbClr val="3BBC5D"/>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000" b="0" i="0" u="none" strike="noStrike" kern="0" cap="none" spc="0" normalizeH="0" baseline="0" noProof="0">
              <a:ln>
                <a:noFill/>
              </a:ln>
              <a:solidFill>
                <a:srgbClr val="3BBC5D"/>
              </a:solidFill>
              <a:effectLst/>
              <a:uLnTx/>
              <a:uFillTx/>
              <a:latin typeface="微软雅黑 Light" panose="020B0502040204020203" pitchFamily="34" charset="-122"/>
              <a:ea typeface="微软雅黑 Light" panose="020B0502040204020203" pitchFamily="34" charset="-122"/>
              <a:cs typeface=""/>
            </a:endParaRPr>
          </a:p>
        </p:txBody>
      </p:sp>
      <p:sp>
        <p:nvSpPr>
          <p:cNvPr id="48" name="任意多边形 221"/>
          <p:cNvSpPr/>
          <p:nvPr/>
        </p:nvSpPr>
        <p:spPr>
          <a:xfrm rot="2700000">
            <a:off x="2584478" y="3844306"/>
            <a:ext cx="141180" cy="141180"/>
          </a:xfrm>
          <a:custGeom>
            <a:avLst/>
            <a:gdLst>
              <a:gd name="connsiteX0" fmla="*/ 0 w 687172"/>
              <a:gd name="connsiteY0" fmla="*/ 1 h 687172"/>
              <a:gd name="connsiteX1" fmla="*/ 477930 w 687172"/>
              <a:gd name="connsiteY1" fmla="*/ 0 h 687172"/>
              <a:gd name="connsiteX2" fmla="*/ 687172 w 687172"/>
              <a:gd name="connsiteY2" fmla="*/ 209242 h 687172"/>
              <a:gd name="connsiteX3" fmla="*/ 687172 w 687172"/>
              <a:gd name="connsiteY3" fmla="*/ 687172 h 687172"/>
              <a:gd name="connsiteX4" fmla="*/ 574946 w 687172"/>
              <a:gd name="connsiteY4" fmla="*/ 687172 h 687172"/>
              <a:gd name="connsiteX5" fmla="*/ 574945 w 687172"/>
              <a:gd name="connsiteY5" fmla="*/ 238336 h 687172"/>
              <a:gd name="connsiteX6" fmla="*/ 448836 w 687172"/>
              <a:gd name="connsiteY6" fmla="*/ 112227 h 687172"/>
              <a:gd name="connsiteX7" fmla="*/ 0 w 687172"/>
              <a:gd name="connsiteY7" fmla="*/ 112227 h 687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7172" h="687172">
                <a:moveTo>
                  <a:pt x="0" y="1"/>
                </a:moveTo>
                <a:lnTo>
                  <a:pt x="477930" y="0"/>
                </a:lnTo>
                <a:cubicBezTo>
                  <a:pt x="593491" y="0"/>
                  <a:pt x="687172" y="93681"/>
                  <a:pt x="687172" y="209242"/>
                </a:cubicBezTo>
                <a:lnTo>
                  <a:pt x="687172" y="687172"/>
                </a:lnTo>
                <a:lnTo>
                  <a:pt x="574946" y="687172"/>
                </a:lnTo>
                <a:lnTo>
                  <a:pt x="574945" y="238336"/>
                </a:lnTo>
                <a:cubicBezTo>
                  <a:pt x="574946" y="168688"/>
                  <a:pt x="518485" y="112227"/>
                  <a:pt x="448836" y="112227"/>
                </a:cubicBezTo>
                <a:lnTo>
                  <a:pt x="0" y="112227"/>
                </a:lnTo>
                <a:close/>
              </a:path>
            </a:pathLst>
          </a:custGeom>
          <a:solidFill>
            <a:srgbClr val="3BBC5D"/>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800" b="0" i="0" u="none" strike="noStrike" kern="0" cap="none" spc="0" normalizeH="0" baseline="0" noProof="0">
              <a:ln>
                <a:noFill/>
              </a:ln>
              <a:solidFill>
                <a:srgbClr val="3BBC5D"/>
              </a:solidFill>
              <a:effectLst/>
              <a:uLnTx/>
              <a:uFillTx/>
              <a:latin typeface="微软雅黑 Light" panose="020B0502040204020203" pitchFamily="34" charset="-122"/>
              <a:ea typeface="微软雅黑 Light" panose="020B0502040204020203" pitchFamily="34" charset="-122"/>
              <a:cs typeface=""/>
            </a:endParaRPr>
          </a:p>
        </p:txBody>
      </p:sp>
      <p:sp>
        <p:nvSpPr>
          <p:cNvPr id="49" name="任意多边形 222"/>
          <p:cNvSpPr/>
          <p:nvPr/>
        </p:nvSpPr>
        <p:spPr>
          <a:xfrm rot="2700000">
            <a:off x="2538502" y="3785932"/>
            <a:ext cx="257928" cy="257928"/>
          </a:xfrm>
          <a:custGeom>
            <a:avLst/>
            <a:gdLst>
              <a:gd name="connsiteX0" fmla="*/ 238336 w 1255427"/>
              <a:gd name="connsiteY0" fmla="*/ 112227 h 1255427"/>
              <a:gd name="connsiteX1" fmla="*/ 112227 w 1255427"/>
              <a:gd name="connsiteY1" fmla="*/ 238336 h 1255427"/>
              <a:gd name="connsiteX2" fmla="*/ 112227 w 1255427"/>
              <a:gd name="connsiteY2" fmla="*/ 1017091 h 1255427"/>
              <a:gd name="connsiteX3" fmla="*/ 238336 w 1255427"/>
              <a:gd name="connsiteY3" fmla="*/ 1143200 h 1255427"/>
              <a:gd name="connsiteX4" fmla="*/ 1017091 w 1255427"/>
              <a:gd name="connsiteY4" fmla="*/ 1143200 h 1255427"/>
              <a:gd name="connsiteX5" fmla="*/ 1143200 w 1255427"/>
              <a:gd name="connsiteY5" fmla="*/ 1017091 h 1255427"/>
              <a:gd name="connsiteX6" fmla="*/ 1143200 w 1255427"/>
              <a:gd name="connsiteY6" fmla="*/ 238336 h 1255427"/>
              <a:gd name="connsiteX7" fmla="*/ 1017091 w 1255427"/>
              <a:gd name="connsiteY7" fmla="*/ 112227 h 1255427"/>
              <a:gd name="connsiteX8" fmla="*/ 209242 w 1255427"/>
              <a:gd name="connsiteY8" fmla="*/ 0 h 1255427"/>
              <a:gd name="connsiteX9" fmla="*/ 1046185 w 1255427"/>
              <a:gd name="connsiteY9" fmla="*/ 0 h 1255427"/>
              <a:gd name="connsiteX10" fmla="*/ 1255427 w 1255427"/>
              <a:gd name="connsiteY10" fmla="*/ 209242 h 1255427"/>
              <a:gd name="connsiteX11" fmla="*/ 1255427 w 1255427"/>
              <a:gd name="connsiteY11" fmla="*/ 1046185 h 1255427"/>
              <a:gd name="connsiteX12" fmla="*/ 1046185 w 1255427"/>
              <a:gd name="connsiteY12" fmla="*/ 1255427 h 1255427"/>
              <a:gd name="connsiteX13" fmla="*/ 209242 w 1255427"/>
              <a:gd name="connsiteY13" fmla="*/ 1255427 h 1255427"/>
              <a:gd name="connsiteX14" fmla="*/ 0 w 1255427"/>
              <a:gd name="connsiteY14" fmla="*/ 1046185 h 1255427"/>
              <a:gd name="connsiteX15" fmla="*/ 0 w 1255427"/>
              <a:gd name="connsiteY15" fmla="*/ 209242 h 1255427"/>
              <a:gd name="connsiteX16" fmla="*/ 209242 w 1255427"/>
              <a:gd name="connsiteY16" fmla="*/ 0 h 1255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55427" h="1255427">
                <a:moveTo>
                  <a:pt x="238336" y="112227"/>
                </a:moveTo>
                <a:cubicBezTo>
                  <a:pt x="168688" y="112227"/>
                  <a:pt x="112227" y="168688"/>
                  <a:pt x="112227" y="238336"/>
                </a:cubicBezTo>
                <a:lnTo>
                  <a:pt x="112227" y="1017091"/>
                </a:lnTo>
                <a:cubicBezTo>
                  <a:pt x="112227" y="1086739"/>
                  <a:pt x="168688" y="1143200"/>
                  <a:pt x="238336" y="1143200"/>
                </a:cubicBezTo>
                <a:lnTo>
                  <a:pt x="1017091" y="1143200"/>
                </a:lnTo>
                <a:cubicBezTo>
                  <a:pt x="1086739" y="1143200"/>
                  <a:pt x="1143200" y="1086739"/>
                  <a:pt x="1143200" y="1017091"/>
                </a:cubicBezTo>
                <a:lnTo>
                  <a:pt x="1143200" y="238336"/>
                </a:lnTo>
                <a:cubicBezTo>
                  <a:pt x="1143200" y="168688"/>
                  <a:pt x="1086739" y="112227"/>
                  <a:pt x="1017091" y="112227"/>
                </a:cubicBezTo>
                <a:close/>
                <a:moveTo>
                  <a:pt x="209242" y="0"/>
                </a:moveTo>
                <a:lnTo>
                  <a:pt x="1046185" y="0"/>
                </a:lnTo>
                <a:cubicBezTo>
                  <a:pt x="1161746" y="0"/>
                  <a:pt x="1255427" y="93681"/>
                  <a:pt x="1255427" y="209242"/>
                </a:cubicBezTo>
                <a:lnTo>
                  <a:pt x="1255427" y="1046185"/>
                </a:lnTo>
                <a:cubicBezTo>
                  <a:pt x="1255427" y="1161746"/>
                  <a:pt x="1161746" y="1255427"/>
                  <a:pt x="1046185" y="1255427"/>
                </a:cubicBezTo>
                <a:lnTo>
                  <a:pt x="209242" y="1255427"/>
                </a:lnTo>
                <a:cubicBezTo>
                  <a:pt x="93681" y="1255427"/>
                  <a:pt x="0" y="1161746"/>
                  <a:pt x="0" y="1046185"/>
                </a:cubicBezTo>
                <a:lnTo>
                  <a:pt x="0" y="209242"/>
                </a:lnTo>
                <a:cubicBezTo>
                  <a:pt x="0" y="93681"/>
                  <a:pt x="93681" y="0"/>
                  <a:pt x="209242" y="0"/>
                </a:cubicBezTo>
                <a:close/>
              </a:path>
            </a:pathLst>
          </a:custGeom>
          <a:solidFill>
            <a:srgbClr val="3BBC5D"/>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000" b="0" i="0" u="none" strike="noStrike" kern="0" cap="none" spc="0" normalizeH="0" baseline="0" noProof="0">
              <a:ln>
                <a:noFill/>
              </a:ln>
              <a:solidFill>
                <a:srgbClr val="3BBC5D"/>
              </a:solidFill>
              <a:effectLst/>
              <a:uLnTx/>
              <a:uFillTx/>
              <a:latin typeface="微软雅黑 Light" panose="020B0502040204020203" pitchFamily="34" charset="-122"/>
              <a:ea typeface="微软雅黑 Light" panose="020B0502040204020203" pitchFamily="34" charset="-122"/>
              <a:cs typeface=""/>
            </a:endParaRPr>
          </a:p>
        </p:txBody>
      </p:sp>
      <p:sp>
        <p:nvSpPr>
          <p:cNvPr id="50" name="矩形 245"/>
          <p:cNvSpPr>
            <a:spLocks noChangeArrowheads="1"/>
          </p:cNvSpPr>
          <p:nvPr/>
        </p:nvSpPr>
        <p:spPr bwMode="auto">
          <a:xfrm>
            <a:off x="652510" y="4921234"/>
            <a:ext cx="1620955" cy="52321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1439" tIns="45719" rIns="91439" bIns="45719">
            <a:spAutoFit/>
          </a:bodyPr>
          <a:lstStyle/>
          <a:p>
            <a:pPr fontAlgn="base">
              <a:spcBef>
                <a:spcPct val="0"/>
              </a:spcBef>
              <a:spcAft>
                <a:spcPct val="0"/>
              </a:spcAft>
            </a:pPr>
            <a:r>
              <a:rPr lang="zh-CN" altLang="en-US" sz="2800" dirty="0" smtClean="0">
                <a:solidFill>
                  <a:srgbClr val="3BBC5D"/>
                </a:solidFill>
                <a:latin typeface="微软雅黑 Light" panose="020B0502040204020203" pitchFamily="34" charset="-122"/>
                <a:ea typeface="微软雅黑 Light" panose="020B0502040204020203" pitchFamily="34" charset="-122"/>
                <a:cs typeface="微软雅黑 Light" charset="0"/>
              </a:rPr>
              <a:t>第七部分</a:t>
            </a:r>
            <a:endParaRPr lang="zh-CN" altLang="en-US" sz="2800" dirty="0">
              <a:solidFill>
                <a:srgbClr val="3BBC5D"/>
              </a:solidFill>
              <a:latin typeface="微软雅黑 Light" panose="020B0502040204020203" pitchFamily="34" charset="-122"/>
              <a:ea typeface="微软雅黑 Light" panose="020B0502040204020203" pitchFamily="34" charset="-122"/>
              <a:cs typeface="微软雅黑 Light" charset="0"/>
            </a:endParaRPr>
          </a:p>
        </p:txBody>
      </p:sp>
      <p:sp>
        <p:nvSpPr>
          <p:cNvPr id="51" name="矩形 29"/>
          <p:cNvSpPr/>
          <p:nvPr/>
        </p:nvSpPr>
        <p:spPr bwMode="auto">
          <a:xfrm>
            <a:off x="3133154" y="4869160"/>
            <a:ext cx="2890837" cy="652486"/>
          </a:xfrm>
          <a:prstGeom prst="rect">
            <a:avLst/>
          </a:prstGeom>
        </p:spPr>
        <p:txBody>
          <a:bodyPr>
            <a:spAutoFit/>
          </a:bodyPr>
          <a:lstStyle/>
          <a:p>
            <a:pPr>
              <a:lnSpc>
                <a:spcPct val="130000"/>
              </a:lnSpc>
            </a:pPr>
            <a:r>
              <a:rPr lang="zh-CN" altLang="en-US" sz="2800" dirty="0">
                <a:solidFill>
                  <a:schemeClr val="tx1">
                    <a:lumMod val="50000"/>
                    <a:lumOff val="50000"/>
                  </a:schemeClr>
                </a:solidFill>
                <a:latin typeface="Microsoft YaHei Light" charset="-122"/>
                <a:ea typeface="Microsoft YaHei Light" charset="-122"/>
                <a:cs typeface="Microsoft YaHei Light" charset="-122"/>
              </a:rPr>
              <a:t>数字编码</a:t>
            </a:r>
          </a:p>
        </p:txBody>
      </p:sp>
      <p:sp>
        <p:nvSpPr>
          <p:cNvPr id="52" name="矩形 284"/>
          <p:cNvSpPr>
            <a:spLocks noChangeArrowheads="1"/>
          </p:cNvSpPr>
          <p:nvPr/>
        </p:nvSpPr>
        <p:spPr bwMode="auto">
          <a:xfrm>
            <a:off x="652510" y="5569304"/>
            <a:ext cx="1672251" cy="52321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1439" tIns="45719" rIns="91439" bIns="45719">
            <a:spAutoFit/>
          </a:bodyPr>
          <a:lstStyle/>
          <a:p>
            <a:pPr fontAlgn="base">
              <a:spcBef>
                <a:spcPct val="0"/>
              </a:spcBef>
              <a:spcAft>
                <a:spcPct val="0"/>
              </a:spcAft>
            </a:pPr>
            <a:r>
              <a:rPr lang="zh-CN" altLang="en-US" sz="2800" dirty="0" smtClean="0">
                <a:solidFill>
                  <a:srgbClr val="3BBC5D"/>
                </a:solidFill>
                <a:latin typeface="微软雅黑 Light" panose="020B0502040204020203" pitchFamily="34" charset="-122"/>
                <a:ea typeface="微软雅黑 Light" panose="020B0502040204020203" pitchFamily="34" charset="-122"/>
                <a:cs typeface="微软雅黑 Light" charset="0"/>
              </a:rPr>
              <a:t>第八部分</a:t>
            </a:r>
            <a:endParaRPr lang="zh-CN" altLang="en-US" sz="2800" dirty="0">
              <a:solidFill>
                <a:srgbClr val="3BBC5D"/>
              </a:solidFill>
              <a:latin typeface="微软雅黑 Light" panose="020B0502040204020203" pitchFamily="34" charset="-122"/>
              <a:ea typeface="微软雅黑 Light" panose="020B0502040204020203" pitchFamily="34" charset="-122"/>
              <a:cs typeface="微软雅黑 Light" charset="0"/>
            </a:endParaRPr>
          </a:p>
        </p:txBody>
      </p:sp>
      <p:sp>
        <p:nvSpPr>
          <p:cNvPr id="53" name="矩形 34"/>
          <p:cNvSpPr/>
          <p:nvPr/>
        </p:nvSpPr>
        <p:spPr bwMode="auto">
          <a:xfrm>
            <a:off x="3133155" y="5517232"/>
            <a:ext cx="2890837" cy="652486"/>
          </a:xfrm>
          <a:prstGeom prst="rect">
            <a:avLst/>
          </a:prstGeom>
        </p:spPr>
        <p:txBody>
          <a:bodyPr>
            <a:spAutoFit/>
          </a:bodyPr>
          <a:lstStyle/>
          <a:p>
            <a:pPr>
              <a:lnSpc>
                <a:spcPct val="130000"/>
              </a:lnSpc>
            </a:pPr>
            <a:r>
              <a:rPr lang="en-US" altLang="zh-CN" sz="2800" dirty="0" err="1">
                <a:solidFill>
                  <a:schemeClr val="tx1">
                    <a:lumMod val="50000"/>
                    <a:lumOff val="50000"/>
                  </a:schemeClr>
                </a:solidFill>
                <a:latin typeface="Microsoft YaHei Light" charset="-122"/>
                <a:ea typeface="Microsoft YaHei Light" charset="-122"/>
                <a:cs typeface="Microsoft YaHei Light" charset="-122"/>
              </a:rPr>
              <a:t>OneHot</a:t>
            </a:r>
            <a:r>
              <a:rPr lang="zh-CN" altLang="en-US" sz="2800" dirty="0">
                <a:solidFill>
                  <a:schemeClr val="tx1">
                    <a:lumMod val="50000"/>
                    <a:lumOff val="50000"/>
                  </a:schemeClr>
                </a:solidFill>
                <a:latin typeface="Microsoft YaHei Light" charset="-122"/>
                <a:ea typeface="Microsoft YaHei Light" charset="-122"/>
                <a:cs typeface="Microsoft YaHei Light" charset="-122"/>
              </a:rPr>
              <a:t>编码</a:t>
            </a:r>
          </a:p>
        </p:txBody>
      </p:sp>
      <p:sp>
        <p:nvSpPr>
          <p:cNvPr id="54" name="任意多边形 287"/>
          <p:cNvSpPr/>
          <p:nvPr/>
        </p:nvSpPr>
        <p:spPr>
          <a:xfrm rot="2700000">
            <a:off x="2579752" y="5782475"/>
            <a:ext cx="141180" cy="141180"/>
          </a:xfrm>
          <a:custGeom>
            <a:avLst/>
            <a:gdLst>
              <a:gd name="connsiteX0" fmla="*/ 0 w 687172"/>
              <a:gd name="connsiteY0" fmla="*/ 1 h 687172"/>
              <a:gd name="connsiteX1" fmla="*/ 477930 w 687172"/>
              <a:gd name="connsiteY1" fmla="*/ 0 h 687172"/>
              <a:gd name="connsiteX2" fmla="*/ 687172 w 687172"/>
              <a:gd name="connsiteY2" fmla="*/ 209242 h 687172"/>
              <a:gd name="connsiteX3" fmla="*/ 687172 w 687172"/>
              <a:gd name="connsiteY3" fmla="*/ 687172 h 687172"/>
              <a:gd name="connsiteX4" fmla="*/ 574946 w 687172"/>
              <a:gd name="connsiteY4" fmla="*/ 687172 h 687172"/>
              <a:gd name="connsiteX5" fmla="*/ 574945 w 687172"/>
              <a:gd name="connsiteY5" fmla="*/ 238336 h 687172"/>
              <a:gd name="connsiteX6" fmla="*/ 448836 w 687172"/>
              <a:gd name="connsiteY6" fmla="*/ 112227 h 687172"/>
              <a:gd name="connsiteX7" fmla="*/ 0 w 687172"/>
              <a:gd name="connsiteY7" fmla="*/ 112227 h 687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7172" h="687172">
                <a:moveTo>
                  <a:pt x="0" y="1"/>
                </a:moveTo>
                <a:lnTo>
                  <a:pt x="477930" y="0"/>
                </a:lnTo>
                <a:cubicBezTo>
                  <a:pt x="593491" y="0"/>
                  <a:pt x="687172" y="93681"/>
                  <a:pt x="687172" y="209242"/>
                </a:cubicBezTo>
                <a:lnTo>
                  <a:pt x="687172" y="687172"/>
                </a:lnTo>
                <a:lnTo>
                  <a:pt x="574946" y="687172"/>
                </a:lnTo>
                <a:lnTo>
                  <a:pt x="574945" y="238336"/>
                </a:lnTo>
                <a:cubicBezTo>
                  <a:pt x="574946" y="168688"/>
                  <a:pt x="518485" y="112227"/>
                  <a:pt x="448836" y="112227"/>
                </a:cubicBezTo>
                <a:lnTo>
                  <a:pt x="0" y="112227"/>
                </a:lnTo>
                <a:close/>
              </a:path>
            </a:pathLst>
          </a:custGeom>
          <a:solidFill>
            <a:srgbClr val="3BBC5D"/>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000" b="0" i="0" u="none" strike="noStrike" kern="0" cap="none" spc="0" normalizeH="0" baseline="0" noProof="0">
              <a:ln>
                <a:noFill/>
              </a:ln>
              <a:solidFill>
                <a:srgbClr val="3BBC5D"/>
              </a:solidFill>
              <a:effectLst/>
              <a:uLnTx/>
              <a:uFillTx/>
              <a:latin typeface="微软雅黑 Light" panose="020B0502040204020203" pitchFamily="34" charset="-122"/>
              <a:ea typeface="微软雅黑 Light" panose="020B0502040204020203" pitchFamily="34" charset="-122"/>
              <a:cs typeface=""/>
            </a:endParaRPr>
          </a:p>
        </p:txBody>
      </p:sp>
      <p:sp>
        <p:nvSpPr>
          <p:cNvPr id="55" name="任意多边形 288"/>
          <p:cNvSpPr/>
          <p:nvPr/>
        </p:nvSpPr>
        <p:spPr>
          <a:xfrm rot="2700000">
            <a:off x="2533776" y="5724101"/>
            <a:ext cx="257928" cy="257928"/>
          </a:xfrm>
          <a:custGeom>
            <a:avLst/>
            <a:gdLst>
              <a:gd name="connsiteX0" fmla="*/ 238336 w 1255427"/>
              <a:gd name="connsiteY0" fmla="*/ 112227 h 1255427"/>
              <a:gd name="connsiteX1" fmla="*/ 112227 w 1255427"/>
              <a:gd name="connsiteY1" fmla="*/ 238336 h 1255427"/>
              <a:gd name="connsiteX2" fmla="*/ 112227 w 1255427"/>
              <a:gd name="connsiteY2" fmla="*/ 1017091 h 1255427"/>
              <a:gd name="connsiteX3" fmla="*/ 238336 w 1255427"/>
              <a:gd name="connsiteY3" fmla="*/ 1143200 h 1255427"/>
              <a:gd name="connsiteX4" fmla="*/ 1017091 w 1255427"/>
              <a:gd name="connsiteY4" fmla="*/ 1143200 h 1255427"/>
              <a:gd name="connsiteX5" fmla="*/ 1143200 w 1255427"/>
              <a:gd name="connsiteY5" fmla="*/ 1017091 h 1255427"/>
              <a:gd name="connsiteX6" fmla="*/ 1143200 w 1255427"/>
              <a:gd name="connsiteY6" fmla="*/ 238336 h 1255427"/>
              <a:gd name="connsiteX7" fmla="*/ 1017091 w 1255427"/>
              <a:gd name="connsiteY7" fmla="*/ 112227 h 1255427"/>
              <a:gd name="connsiteX8" fmla="*/ 209242 w 1255427"/>
              <a:gd name="connsiteY8" fmla="*/ 0 h 1255427"/>
              <a:gd name="connsiteX9" fmla="*/ 1046185 w 1255427"/>
              <a:gd name="connsiteY9" fmla="*/ 0 h 1255427"/>
              <a:gd name="connsiteX10" fmla="*/ 1255427 w 1255427"/>
              <a:gd name="connsiteY10" fmla="*/ 209242 h 1255427"/>
              <a:gd name="connsiteX11" fmla="*/ 1255427 w 1255427"/>
              <a:gd name="connsiteY11" fmla="*/ 1046185 h 1255427"/>
              <a:gd name="connsiteX12" fmla="*/ 1046185 w 1255427"/>
              <a:gd name="connsiteY12" fmla="*/ 1255427 h 1255427"/>
              <a:gd name="connsiteX13" fmla="*/ 209242 w 1255427"/>
              <a:gd name="connsiteY13" fmla="*/ 1255427 h 1255427"/>
              <a:gd name="connsiteX14" fmla="*/ 0 w 1255427"/>
              <a:gd name="connsiteY14" fmla="*/ 1046185 h 1255427"/>
              <a:gd name="connsiteX15" fmla="*/ 0 w 1255427"/>
              <a:gd name="connsiteY15" fmla="*/ 209242 h 1255427"/>
              <a:gd name="connsiteX16" fmla="*/ 209242 w 1255427"/>
              <a:gd name="connsiteY16" fmla="*/ 0 h 1255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55427" h="1255427">
                <a:moveTo>
                  <a:pt x="238336" y="112227"/>
                </a:moveTo>
                <a:cubicBezTo>
                  <a:pt x="168688" y="112227"/>
                  <a:pt x="112227" y="168688"/>
                  <a:pt x="112227" y="238336"/>
                </a:cubicBezTo>
                <a:lnTo>
                  <a:pt x="112227" y="1017091"/>
                </a:lnTo>
                <a:cubicBezTo>
                  <a:pt x="112227" y="1086739"/>
                  <a:pt x="168688" y="1143200"/>
                  <a:pt x="238336" y="1143200"/>
                </a:cubicBezTo>
                <a:lnTo>
                  <a:pt x="1017091" y="1143200"/>
                </a:lnTo>
                <a:cubicBezTo>
                  <a:pt x="1086739" y="1143200"/>
                  <a:pt x="1143200" y="1086739"/>
                  <a:pt x="1143200" y="1017091"/>
                </a:cubicBezTo>
                <a:lnTo>
                  <a:pt x="1143200" y="238336"/>
                </a:lnTo>
                <a:cubicBezTo>
                  <a:pt x="1143200" y="168688"/>
                  <a:pt x="1086739" y="112227"/>
                  <a:pt x="1017091" y="112227"/>
                </a:cubicBezTo>
                <a:close/>
                <a:moveTo>
                  <a:pt x="209242" y="0"/>
                </a:moveTo>
                <a:lnTo>
                  <a:pt x="1046185" y="0"/>
                </a:lnTo>
                <a:cubicBezTo>
                  <a:pt x="1161746" y="0"/>
                  <a:pt x="1255427" y="93681"/>
                  <a:pt x="1255427" y="209242"/>
                </a:cubicBezTo>
                <a:lnTo>
                  <a:pt x="1255427" y="1046185"/>
                </a:lnTo>
                <a:cubicBezTo>
                  <a:pt x="1255427" y="1161746"/>
                  <a:pt x="1161746" y="1255427"/>
                  <a:pt x="1046185" y="1255427"/>
                </a:cubicBezTo>
                <a:lnTo>
                  <a:pt x="209242" y="1255427"/>
                </a:lnTo>
                <a:cubicBezTo>
                  <a:pt x="93681" y="1255427"/>
                  <a:pt x="0" y="1161746"/>
                  <a:pt x="0" y="1046185"/>
                </a:cubicBezTo>
                <a:lnTo>
                  <a:pt x="0" y="209242"/>
                </a:lnTo>
                <a:cubicBezTo>
                  <a:pt x="0" y="93681"/>
                  <a:pt x="93681" y="0"/>
                  <a:pt x="209242" y="0"/>
                </a:cubicBezTo>
                <a:close/>
              </a:path>
            </a:pathLst>
          </a:custGeom>
          <a:solidFill>
            <a:srgbClr val="3BBC5D"/>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000" b="0" i="0" u="none" strike="noStrike" kern="0" cap="none" spc="0" normalizeH="0" baseline="0" noProof="0">
              <a:ln>
                <a:noFill/>
              </a:ln>
              <a:solidFill>
                <a:srgbClr val="3BBC5D"/>
              </a:solidFill>
              <a:effectLst/>
              <a:uLnTx/>
              <a:uFillTx/>
              <a:latin typeface="微软雅黑 Light" panose="020B0502040204020203" pitchFamily="34" charset="-122"/>
              <a:ea typeface="微软雅黑 Light" panose="020B0502040204020203" pitchFamily="34" charset="-122"/>
              <a:cs typeface=""/>
            </a:endParaRPr>
          </a:p>
        </p:txBody>
      </p:sp>
      <p:sp>
        <p:nvSpPr>
          <p:cNvPr id="56" name="任意多边形 221"/>
          <p:cNvSpPr/>
          <p:nvPr/>
        </p:nvSpPr>
        <p:spPr>
          <a:xfrm rot="2700000">
            <a:off x="2584478" y="5120514"/>
            <a:ext cx="141180" cy="141180"/>
          </a:xfrm>
          <a:custGeom>
            <a:avLst/>
            <a:gdLst>
              <a:gd name="connsiteX0" fmla="*/ 0 w 687172"/>
              <a:gd name="connsiteY0" fmla="*/ 1 h 687172"/>
              <a:gd name="connsiteX1" fmla="*/ 477930 w 687172"/>
              <a:gd name="connsiteY1" fmla="*/ 0 h 687172"/>
              <a:gd name="connsiteX2" fmla="*/ 687172 w 687172"/>
              <a:gd name="connsiteY2" fmla="*/ 209242 h 687172"/>
              <a:gd name="connsiteX3" fmla="*/ 687172 w 687172"/>
              <a:gd name="connsiteY3" fmla="*/ 687172 h 687172"/>
              <a:gd name="connsiteX4" fmla="*/ 574946 w 687172"/>
              <a:gd name="connsiteY4" fmla="*/ 687172 h 687172"/>
              <a:gd name="connsiteX5" fmla="*/ 574945 w 687172"/>
              <a:gd name="connsiteY5" fmla="*/ 238336 h 687172"/>
              <a:gd name="connsiteX6" fmla="*/ 448836 w 687172"/>
              <a:gd name="connsiteY6" fmla="*/ 112227 h 687172"/>
              <a:gd name="connsiteX7" fmla="*/ 0 w 687172"/>
              <a:gd name="connsiteY7" fmla="*/ 112227 h 687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7172" h="687172">
                <a:moveTo>
                  <a:pt x="0" y="1"/>
                </a:moveTo>
                <a:lnTo>
                  <a:pt x="477930" y="0"/>
                </a:lnTo>
                <a:cubicBezTo>
                  <a:pt x="593491" y="0"/>
                  <a:pt x="687172" y="93681"/>
                  <a:pt x="687172" y="209242"/>
                </a:cubicBezTo>
                <a:lnTo>
                  <a:pt x="687172" y="687172"/>
                </a:lnTo>
                <a:lnTo>
                  <a:pt x="574946" y="687172"/>
                </a:lnTo>
                <a:lnTo>
                  <a:pt x="574945" y="238336"/>
                </a:lnTo>
                <a:cubicBezTo>
                  <a:pt x="574946" y="168688"/>
                  <a:pt x="518485" y="112227"/>
                  <a:pt x="448836" y="112227"/>
                </a:cubicBezTo>
                <a:lnTo>
                  <a:pt x="0" y="112227"/>
                </a:lnTo>
                <a:close/>
              </a:path>
            </a:pathLst>
          </a:custGeom>
          <a:solidFill>
            <a:srgbClr val="3BBC5D"/>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800" b="0" i="0" u="none" strike="noStrike" kern="0" cap="none" spc="0" normalizeH="0" baseline="0" noProof="0">
              <a:ln>
                <a:noFill/>
              </a:ln>
              <a:solidFill>
                <a:srgbClr val="3BBC5D"/>
              </a:solidFill>
              <a:effectLst/>
              <a:uLnTx/>
              <a:uFillTx/>
              <a:latin typeface="微软雅黑 Light" panose="020B0502040204020203" pitchFamily="34" charset="-122"/>
              <a:ea typeface="微软雅黑 Light" panose="020B0502040204020203" pitchFamily="34" charset="-122"/>
              <a:cs typeface=""/>
            </a:endParaRPr>
          </a:p>
        </p:txBody>
      </p:sp>
      <p:sp>
        <p:nvSpPr>
          <p:cNvPr id="57" name="任意多边形 222"/>
          <p:cNvSpPr/>
          <p:nvPr/>
        </p:nvSpPr>
        <p:spPr>
          <a:xfrm rot="2700000">
            <a:off x="2538502" y="5062140"/>
            <a:ext cx="257928" cy="257928"/>
          </a:xfrm>
          <a:custGeom>
            <a:avLst/>
            <a:gdLst>
              <a:gd name="connsiteX0" fmla="*/ 238336 w 1255427"/>
              <a:gd name="connsiteY0" fmla="*/ 112227 h 1255427"/>
              <a:gd name="connsiteX1" fmla="*/ 112227 w 1255427"/>
              <a:gd name="connsiteY1" fmla="*/ 238336 h 1255427"/>
              <a:gd name="connsiteX2" fmla="*/ 112227 w 1255427"/>
              <a:gd name="connsiteY2" fmla="*/ 1017091 h 1255427"/>
              <a:gd name="connsiteX3" fmla="*/ 238336 w 1255427"/>
              <a:gd name="connsiteY3" fmla="*/ 1143200 h 1255427"/>
              <a:gd name="connsiteX4" fmla="*/ 1017091 w 1255427"/>
              <a:gd name="connsiteY4" fmla="*/ 1143200 h 1255427"/>
              <a:gd name="connsiteX5" fmla="*/ 1143200 w 1255427"/>
              <a:gd name="connsiteY5" fmla="*/ 1017091 h 1255427"/>
              <a:gd name="connsiteX6" fmla="*/ 1143200 w 1255427"/>
              <a:gd name="connsiteY6" fmla="*/ 238336 h 1255427"/>
              <a:gd name="connsiteX7" fmla="*/ 1017091 w 1255427"/>
              <a:gd name="connsiteY7" fmla="*/ 112227 h 1255427"/>
              <a:gd name="connsiteX8" fmla="*/ 209242 w 1255427"/>
              <a:gd name="connsiteY8" fmla="*/ 0 h 1255427"/>
              <a:gd name="connsiteX9" fmla="*/ 1046185 w 1255427"/>
              <a:gd name="connsiteY9" fmla="*/ 0 h 1255427"/>
              <a:gd name="connsiteX10" fmla="*/ 1255427 w 1255427"/>
              <a:gd name="connsiteY10" fmla="*/ 209242 h 1255427"/>
              <a:gd name="connsiteX11" fmla="*/ 1255427 w 1255427"/>
              <a:gd name="connsiteY11" fmla="*/ 1046185 h 1255427"/>
              <a:gd name="connsiteX12" fmla="*/ 1046185 w 1255427"/>
              <a:gd name="connsiteY12" fmla="*/ 1255427 h 1255427"/>
              <a:gd name="connsiteX13" fmla="*/ 209242 w 1255427"/>
              <a:gd name="connsiteY13" fmla="*/ 1255427 h 1255427"/>
              <a:gd name="connsiteX14" fmla="*/ 0 w 1255427"/>
              <a:gd name="connsiteY14" fmla="*/ 1046185 h 1255427"/>
              <a:gd name="connsiteX15" fmla="*/ 0 w 1255427"/>
              <a:gd name="connsiteY15" fmla="*/ 209242 h 1255427"/>
              <a:gd name="connsiteX16" fmla="*/ 209242 w 1255427"/>
              <a:gd name="connsiteY16" fmla="*/ 0 h 1255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55427" h="1255427">
                <a:moveTo>
                  <a:pt x="238336" y="112227"/>
                </a:moveTo>
                <a:cubicBezTo>
                  <a:pt x="168688" y="112227"/>
                  <a:pt x="112227" y="168688"/>
                  <a:pt x="112227" y="238336"/>
                </a:cubicBezTo>
                <a:lnTo>
                  <a:pt x="112227" y="1017091"/>
                </a:lnTo>
                <a:cubicBezTo>
                  <a:pt x="112227" y="1086739"/>
                  <a:pt x="168688" y="1143200"/>
                  <a:pt x="238336" y="1143200"/>
                </a:cubicBezTo>
                <a:lnTo>
                  <a:pt x="1017091" y="1143200"/>
                </a:lnTo>
                <a:cubicBezTo>
                  <a:pt x="1086739" y="1143200"/>
                  <a:pt x="1143200" y="1086739"/>
                  <a:pt x="1143200" y="1017091"/>
                </a:cubicBezTo>
                <a:lnTo>
                  <a:pt x="1143200" y="238336"/>
                </a:lnTo>
                <a:cubicBezTo>
                  <a:pt x="1143200" y="168688"/>
                  <a:pt x="1086739" y="112227"/>
                  <a:pt x="1017091" y="112227"/>
                </a:cubicBezTo>
                <a:close/>
                <a:moveTo>
                  <a:pt x="209242" y="0"/>
                </a:moveTo>
                <a:lnTo>
                  <a:pt x="1046185" y="0"/>
                </a:lnTo>
                <a:cubicBezTo>
                  <a:pt x="1161746" y="0"/>
                  <a:pt x="1255427" y="93681"/>
                  <a:pt x="1255427" y="209242"/>
                </a:cubicBezTo>
                <a:lnTo>
                  <a:pt x="1255427" y="1046185"/>
                </a:lnTo>
                <a:cubicBezTo>
                  <a:pt x="1255427" y="1161746"/>
                  <a:pt x="1161746" y="1255427"/>
                  <a:pt x="1046185" y="1255427"/>
                </a:cubicBezTo>
                <a:lnTo>
                  <a:pt x="209242" y="1255427"/>
                </a:lnTo>
                <a:cubicBezTo>
                  <a:pt x="93681" y="1255427"/>
                  <a:pt x="0" y="1161746"/>
                  <a:pt x="0" y="1046185"/>
                </a:cubicBezTo>
                <a:lnTo>
                  <a:pt x="0" y="209242"/>
                </a:lnTo>
                <a:cubicBezTo>
                  <a:pt x="0" y="93681"/>
                  <a:pt x="93681" y="0"/>
                  <a:pt x="209242" y="0"/>
                </a:cubicBezTo>
                <a:close/>
              </a:path>
            </a:pathLst>
          </a:custGeom>
          <a:solidFill>
            <a:srgbClr val="3BBC5D"/>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000" b="0" i="0" u="none" strike="noStrike" kern="0" cap="none" spc="0" normalizeH="0" baseline="0" noProof="0">
              <a:ln>
                <a:noFill/>
              </a:ln>
              <a:solidFill>
                <a:srgbClr val="3BBC5D"/>
              </a:solidFill>
              <a:effectLst/>
              <a:uLnTx/>
              <a:uFillTx/>
              <a:latin typeface="微软雅黑 Light" panose="020B0502040204020203" pitchFamily="34" charset="-122"/>
              <a:ea typeface="微软雅黑 Light" panose="020B0502040204020203" pitchFamily="34" charset="-122"/>
              <a:cs typeface=""/>
            </a:endParaRPr>
          </a:p>
        </p:txBody>
      </p:sp>
    </p:spTree>
    <p:extLst>
      <p:ext uri="{BB962C8B-B14F-4D97-AF65-F5344CB8AC3E}">
        <p14:creationId xmlns:p14="http://schemas.microsoft.com/office/powerpoint/2010/main" xmlns="" val="1989035639"/>
      </p:ext>
    </p:extLst>
  </p:cSld>
  <p:clrMapOvr>
    <a:masterClrMapping/>
  </p:clrMapOvr>
  <p:timing>
    <p:tnLst>
      <p:par>
        <p:cTn id="1" dur="indefinite" restart="never" nodeType="tmRoot"/>
      </p:par>
    </p:tnLst>
  </p:timing>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4"/>
          <p:cNvSpPr/>
          <p:nvPr/>
        </p:nvSpPr>
        <p:spPr>
          <a:xfrm>
            <a:off x="-1" y="674237"/>
            <a:ext cx="7464153" cy="602366"/>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灯片编号占位符 25"/>
          <p:cNvSpPr txBox="1">
            <a:spLocks/>
          </p:cNvSpPr>
          <p:nvPr/>
        </p:nvSpPr>
        <p:spPr>
          <a:xfrm>
            <a:off x="10243712" y="6350004"/>
            <a:ext cx="2743200" cy="365125"/>
          </a:xfrm>
          <a:prstGeom prst="rect">
            <a:avLst/>
          </a:prstGeom>
        </p:spPr>
        <p:txBody>
          <a:bodyPr vert="horz" lIns="91440" tIns="45720" rIns="91440" bIns="45720" rtlCol="0" anchor="ctr"/>
          <a:lstStyle>
            <a:defPPr>
              <a:defRPr lang="zh-CN"/>
            </a:defPPr>
            <a:lvl1pPr marL="0" algn="ctr" defTabSz="914400" rtl="0" eaLnBrk="1" latinLnBrk="0" hangingPunct="1">
              <a:defRPr sz="1400" kern="1200">
                <a:solidFill>
                  <a:schemeClr val="bg1"/>
                </a:solidFill>
                <a:latin typeface="微软雅黑 Light" panose="020B0502040204020203" pitchFamily="34" charset="-122"/>
                <a:ea typeface="微软雅黑 Light" panose="020B0502040204020203" pitchFamily="34"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rgbClr val="3BBC5D"/>
              </a:solidFill>
            </a:endParaRPr>
          </a:p>
        </p:txBody>
      </p:sp>
      <p:sp>
        <p:nvSpPr>
          <p:cNvPr id="25" name="Freeform 81"/>
          <p:cNvSpPr>
            <a:spLocks noChangeArrowheads="1"/>
          </p:cNvSpPr>
          <p:nvPr/>
        </p:nvSpPr>
        <p:spPr bwMode="auto">
          <a:xfrm>
            <a:off x="191376" y="826314"/>
            <a:ext cx="288000" cy="288000"/>
          </a:xfrm>
          <a:custGeom>
            <a:avLst/>
            <a:gdLst>
              <a:gd name="T0" fmla="*/ 39678193 w 602"/>
              <a:gd name="T1" fmla="*/ 78442719 h 602"/>
              <a:gd name="T2" fmla="*/ 39678193 w 602"/>
              <a:gd name="T3" fmla="*/ 78442719 h 602"/>
              <a:gd name="T4" fmla="*/ 0 w 602"/>
              <a:gd name="T5" fmla="*/ 38764526 h 602"/>
              <a:gd name="T6" fmla="*/ 39678193 w 602"/>
              <a:gd name="T7" fmla="*/ 0 h 602"/>
              <a:gd name="T8" fmla="*/ 78442719 w 602"/>
              <a:gd name="T9" fmla="*/ 38764526 h 602"/>
              <a:gd name="T10" fmla="*/ 39678193 w 602"/>
              <a:gd name="T11" fmla="*/ 78442719 h 602"/>
              <a:gd name="T12" fmla="*/ 7439751 w 602"/>
              <a:gd name="T13" fmla="*/ 38764526 h 602"/>
              <a:gd name="T14" fmla="*/ 7439751 w 602"/>
              <a:gd name="T15" fmla="*/ 38764526 h 602"/>
              <a:gd name="T16" fmla="*/ 39678193 w 602"/>
              <a:gd name="T17" fmla="*/ 71002968 h 602"/>
              <a:gd name="T18" fmla="*/ 61866665 w 602"/>
              <a:gd name="T19" fmla="*/ 61735884 h 602"/>
              <a:gd name="T20" fmla="*/ 39678193 w 602"/>
              <a:gd name="T21" fmla="*/ 38764526 h 602"/>
              <a:gd name="T22" fmla="*/ 39678193 w 602"/>
              <a:gd name="T23" fmla="*/ 7308970 h 602"/>
              <a:gd name="T24" fmla="*/ 7439751 w 602"/>
              <a:gd name="T25" fmla="*/ 38764526 h 60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602" h="602">
                <a:moveTo>
                  <a:pt x="304" y="601"/>
                </a:moveTo>
                <a:lnTo>
                  <a:pt x="304" y="601"/>
                </a:lnTo>
                <a:cubicBezTo>
                  <a:pt x="135" y="601"/>
                  <a:pt x="0" y="466"/>
                  <a:pt x="0" y="297"/>
                </a:cubicBezTo>
                <a:cubicBezTo>
                  <a:pt x="0" y="134"/>
                  <a:pt x="135" y="0"/>
                  <a:pt x="304" y="0"/>
                </a:cubicBezTo>
                <a:cubicBezTo>
                  <a:pt x="467" y="0"/>
                  <a:pt x="601" y="134"/>
                  <a:pt x="601" y="297"/>
                </a:cubicBezTo>
                <a:cubicBezTo>
                  <a:pt x="601" y="466"/>
                  <a:pt x="467" y="601"/>
                  <a:pt x="304" y="601"/>
                </a:cubicBezTo>
                <a:close/>
                <a:moveTo>
                  <a:pt x="57" y="297"/>
                </a:moveTo>
                <a:lnTo>
                  <a:pt x="57" y="297"/>
                </a:lnTo>
                <a:cubicBezTo>
                  <a:pt x="57" y="431"/>
                  <a:pt x="170" y="544"/>
                  <a:pt x="304" y="544"/>
                </a:cubicBezTo>
                <a:cubicBezTo>
                  <a:pt x="368" y="544"/>
                  <a:pt x="431" y="516"/>
                  <a:pt x="474" y="473"/>
                </a:cubicBezTo>
                <a:cubicBezTo>
                  <a:pt x="304" y="297"/>
                  <a:pt x="304" y="297"/>
                  <a:pt x="304" y="297"/>
                </a:cubicBezTo>
                <a:cubicBezTo>
                  <a:pt x="304" y="56"/>
                  <a:pt x="304" y="56"/>
                  <a:pt x="304" y="56"/>
                </a:cubicBezTo>
                <a:cubicBezTo>
                  <a:pt x="170" y="56"/>
                  <a:pt x="57" y="162"/>
                  <a:pt x="57" y="297"/>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5" name="幻灯片编号占位符 4"/>
          <p:cNvSpPr>
            <a:spLocks noGrp="1"/>
          </p:cNvSpPr>
          <p:nvPr>
            <p:ph type="sldNum" sz="quarter" idx="12"/>
          </p:nvPr>
        </p:nvSpPr>
        <p:spPr/>
        <p:txBody>
          <a:bodyPr/>
          <a:lstStyle/>
          <a:p>
            <a:fld id="{370D8578-DDD4-487D-A316-C8E65CC577E1}" type="slidenum">
              <a:rPr lang="zh-CN" altLang="en-US" smtClean="0"/>
              <a:pPr/>
              <a:t>413</a:t>
            </a:fld>
            <a:endParaRPr lang="zh-CN" altLang="en-US"/>
          </a:p>
        </p:txBody>
      </p:sp>
      <p:sp>
        <p:nvSpPr>
          <p:cNvPr id="13" name="Title 1"/>
          <p:cNvSpPr txBox="1">
            <a:spLocks/>
          </p:cNvSpPr>
          <p:nvPr/>
        </p:nvSpPr>
        <p:spPr>
          <a:xfrm>
            <a:off x="670753" y="579020"/>
            <a:ext cx="6510891" cy="79513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zh-CN" altLang="en-US" sz="2800" dirty="0" smtClean="0">
                <a:solidFill>
                  <a:schemeClr val="bg1"/>
                </a:solidFill>
                <a:latin typeface="Microsoft YaHei Light" charset="-122"/>
                <a:ea typeface="Microsoft YaHei Light" charset="-122"/>
                <a:cs typeface="Microsoft YaHei Light" charset="-122"/>
              </a:rPr>
              <a:t>数据文件操作</a:t>
            </a:r>
            <a:r>
              <a:rPr lang="en-US" altLang="zh-CN" sz="2800" dirty="0" smtClean="0">
                <a:solidFill>
                  <a:schemeClr val="bg1"/>
                </a:solidFill>
                <a:latin typeface="Microsoft YaHei Light" charset="-122"/>
                <a:ea typeface="Microsoft YaHei Light" charset="-122"/>
                <a:cs typeface="Microsoft YaHei Light" charset="-122"/>
              </a:rPr>
              <a:t>——</a:t>
            </a:r>
            <a:r>
              <a:rPr lang="zh-CN" altLang="en-US" sz="2800" dirty="0" smtClean="0">
                <a:solidFill>
                  <a:schemeClr val="bg1"/>
                </a:solidFill>
                <a:latin typeface="Microsoft YaHei Light" charset="-122"/>
                <a:ea typeface="Microsoft YaHei Light" charset="-122"/>
                <a:cs typeface="Microsoft YaHei Light" charset="-122"/>
              </a:rPr>
              <a:t>读入数据</a:t>
            </a:r>
            <a:endParaRPr lang="en-US" sz="2800" dirty="0">
              <a:solidFill>
                <a:srgbClr val="FFFFFF"/>
              </a:solidFill>
              <a:latin typeface="Microsoft YaHei Light" charset="-122"/>
              <a:ea typeface="Microsoft YaHei Light" charset="-122"/>
              <a:cs typeface="Microsoft YaHei Light" charset="-122"/>
            </a:endParaRPr>
          </a:p>
        </p:txBody>
      </p:sp>
      <p:sp>
        <p:nvSpPr>
          <p:cNvPr id="17" name="内容占位符 11"/>
          <p:cNvSpPr>
            <a:spLocks noGrp="1"/>
          </p:cNvSpPr>
          <p:nvPr>
            <p:ph idx="4294967295"/>
          </p:nvPr>
        </p:nvSpPr>
        <p:spPr>
          <a:xfrm>
            <a:off x="435736" y="1526227"/>
            <a:ext cx="8900624" cy="4525963"/>
          </a:xfrm>
        </p:spPr>
        <p:txBody>
          <a:bodyPr/>
          <a:lstStyle/>
          <a:p>
            <a:pPr eaLnBrk="1" hangingPunct="1">
              <a:lnSpc>
                <a:spcPct val="130000"/>
              </a:lnSpc>
            </a:pPr>
            <a:r>
              <a:rPr lang="en-US" altLang="zh-CN" sz="2200" dirty="0" smtClean="0">
                <a:latin typeface="Microsoft YaHei Light" charset="-122"/>
                <a:ea typeface="Microsoft YaHei Light" charset="-122"/>
                <a:cs typeface="Microsoft YaHei Light" charset="-122"/>
              </a:rPr>
              <a:t>pandas</a:t>
            </a:r>
            <a:r>
              <a:rPr lang="zh-CN" altLang="en-US" sz="2200" dirty="0" smtClean="0">
                <a:latin typeface="Microsoft YaHei Light" charset="-122"/>
                <a:ea typeface="Microsoft YaHei Light" charset="-122"/>
                <a:cs typeface="Microsoft YaHei Light" charset="-122"/>
              </a:rPr>
              <a:t>提供了一些用于将表格型数据读取为</a:t>
            </a:r>
            <a:r>
              <a:rPr lang="en-US" altLang="zh-CN" sz="2200" dirty="0" err="1" smtClean="0">
                <a:latin typeface="Microsoft YaHei Light" charset="-122"/>
                <a:ea typeface="Microsoft YaHei Light" charset="-122"/>
                <a:cs typeface="Microsoft YaHei Light" charset="-122"/>
              </a:rPr>
              <a:t>DataFrame</a:t>
            </a:r>
            <a:r>
              <a:rPr lang="zh-CN" altLang="en-US" sz="2200" dirty="0" smtClean="0">
                <a:latin typeface="Microsoft YaHei Light" charset="-122"/>
                <a:ea typeface="Microsoft YaHei Light" charset="-122"/>
                <a:cs typeface="Microsoft YaHei Light" charset="-122"/>
              </a:rPr>
              <a:t>对象的函数，常用的函数为</a:t>
            </a:r>
            <a:r>
              <a:rPr lang="en-US" altLang="zh-CN" sz="2200" dirty="0" err="1" smtClean="0">
                <a:latin typeface="Microsoft YaHei Light" charset="-122"/>
                <a:ea typeface="Microsoft YaHei Light" charset="-122"/>
                <a:cs typeface="Microsoft YaHei Light" charset="-122"/>
              </a:rPr>
              <a:t>read_csv</a:t>
            </a:r>
            <a:r>
              <a:rPr lang="zh-CN" altLang="en-US" sz="2200" dirty="0" smtClean="0">
                <a:latin typeface="Microsoft YaHei Light" charset="-122"/>
                <a:ea typeface="Microsoft YaHei Light" charset="-122"/>
                <a:cs typeface="Microsoft YaHei Light" charset="-122"/>
              </a:rPr>
              <a:t>和</a:t>
            </a:r>
            <a:r>
              <a:rPr lang="en-US" altLang="zh-CN" sz="2200" dirty="0" err="1" smtClean="0">
                <a:latin typeface="Microsoft YaHei Light" charset="-122"/>
                <a:ea typeface="Microsoft YaHei Light" charset="-122"/>
                <a:cs typeface="Microsoft YaHei Light" charset="-122"/>
              </a:rPr>
              <a:t>read_table</a:t>
            </a:r>
            <a:endParaRPr lang="en-US" altLang="zh-CN" sz="2200" dirty="0" smtClean="0">
              <a:latin typeface="Microsoft YaHei Light" charset="-122"/>
              <a:ea typeface="Microsoft YaHei Light" charset="-122"/>
              <a:cs typeface="Microsoft YaHei Light" charset="-122"/>
            </a:endParaRPr>
          </a:p>
          <a:p>
            <a:pPr eaLnBrk="1" hangingPunct="1">
              <a:lnSpc>
                <a:spcPct val="130000"/>
              </a:lnSpc>
            </a:pPr>
            <a:r>
              <a:rPr lang="zh-CN" altLang="en-US" sz="2200" dirty="0" smtClean="0">
                <a:latin typeface="Microsoft YaHei Light" charset="-122"/>
                <a:ea typeface="Microsoft YaHei Light" charset="-122"/>
                <a:cs typeface="Microsoft YaHei Light" charset="-122"/>
              </a:rPr>
              <a:t>函数的选项可以划分为几个大类</a:t>
            </a:r>
            <a:endParaRPr lang="en-US" altLang="zh-CN" sz="2200" dirty="0" smtClean="0">
              <a:latin typeface="Microsoft YaHei Light" charset="-122"/>
              <a:ea typeface="Microsoft YaHei Light" charset="-122"/>
              <a:cs typeface="Microsoft YaHei Light" charset="-122"/>
            </a:endParaRPr>
          </a:p>
          <a:p>
            <a:pPr lvl="1" eaLnBrk="1" hangingPunct="1">
              <a:lnSpc>
                <a:spcPct val="130000"/>
              </a:lnSpc>
            </a:pPr>
            <a:r>
              <a:rPr lang="zh-CN" altLang="en-US" sz="1900" dirty="0" smtClean="0">
                <a:latin typeface="Microsoft YaHei Light" charset="-122"/>
                <a:ea typeface="Microsoft YaHei Light" charset="-122"/>
                <a:cs typeface="Microsoft YaHei Light" charset="-122"/>
              </a:rPr>
              <a:t>索引：将一个或多个列当做返回的</a:t>
            </a:r>
            <a:r>
              <a:rPr lang="en-US" altLang="zh-CN" sz="1900" dirty="0" err="1" smtClean="0">
                <a:latin typeface="Microsoft YaHei Light" charset="-122"/>
                <a:ea typeface="Microsoft YaHei Light" charset="-122"/>
                <a:cs typeface="Microsoft YaHei Light" charset="-122"/>
              </a:rPr>
              <a:t>DataFrame</a:t>
            </a:r>
            <a:r>
              <a:rPr lang="zh-CN" altLang="en-US" sz="1900" dirty="0" smtClean="0">
                <a:latin typeface="Microsoft YaHei Light" charset="-122"/>
                <a:ea typeface="Microsoft YaHei Light" charset="-122"/>
                <a:cs typeface="Microsoft YaHei Light" charset="-122"/>
              </a:rPr>
              <a:t>处理，以及是否从文件、用户获取列名</a:t>
            </a:r>
            <a:endParaRPr lang="en-US" altLang="zh-CN" sz="1900" dirty="0" smtClean="0">
              <a:latin typeface="Microsoft YaHei Light" charset="-122"/>
              <a:ea typeface="Microsoft YaHei Light" charset="-122"/>
              <a:cs typeface="Microsoft YaHei Light" charset="-122"/>
            </a:endParaRPr>
          </a:p>
          <a:p>
            <a:pPr lvl="1" eaLnBrk="1" hangingPunct="1">
              <a:lnSpc>
                <a:spcPct val="130000"/>
              </a:lnSpc>
            </a:pPr>
            <a:r>
              <a:rPr lang="zh-CN" altLang="en-US" sz="1900" dirty="0" smtClean="0">
                <a:latin typeface="Microsoft YaHei Light" charset="-122"/>
                <a:ea typeface="Microsoft YaHei Light" charset="-122"/>
                <a:cs typeface="Microsoft YaHei Light" charset="-122"/>
              </a:rPr>
              <a:t>类型推断和数据转换：包括用户定义值的转换、缺失值标记列表等</a:t>
            </a:r>
            <a:endParaRPr lang="en-US" altLang="zh-CN" sz="1900" dirty="0" smtClean="0">
              <a:latin typeface="Microsoft YaHei Light" charset="-122"/>
              <a:ea typeface="Microsoft YaHei Light" charset="-122"/>
              <a:cs typeface="Microsoft YaHei Light" charset="-122"/>
            </a:endParaRPr>
          </a:p>
          <a:p>
            <a:pPr lvl="1" eaLnBrk="1" hangingPunct="1">
              <a:lnSpc>
                <a:spcPct val="130000"/>
              </a:lnSpc>
            </a:pPr>
            <a:r>
              <a:rPr lang="zh-CN" altLang="en-US" sz="1900" dirty="0" smtClean="0">
                <a:latin typeface="Microsoft YaHei Light" charset="-122"/>
                <a:ea typeface="Microsoft YaHei Light" charset="-122"/>
                <a:cs typeface="Microsoft YaHei Light" charset="-122"/>
              </a:rPr>
              <a:t>日期解析：包括组合功能，比如将分散在多个列中的日期时间信息组合起来</a:t>
            </a:r>
            <a:endParaRPr lang="en-US" altLang="zh-CN" sz="1900" dirty="0" smtClean="0">
              <a:latin typeface="Microsoft YaHei Light" charset="-122"/>
              <a:ea typeface="Microsoft YaHei Light" charset="-122"/>
              <a:cs typeface="Microsoft YaHei Light" charset="-122"/>
            </a:endParaRPr>
          </a:p>
          <a:p>
            <a:pPr lvl="1" eaLnBrk="1" hangingPunct="1">
              <a:lnSpc>
                <a:spcPct val="130000"/>
              </a:lnSpc>
            </a:pPr>
            <a:r>
              <a:rPr lang="zh-CN" altLang="en-US" sz="1900" dirty="0" smtClean="0">
                <a:latin typeface="Microsoft YaHei Light" charset="-122"/>
                <a:ea typeface="Microsoft YaHei Light" charset="-122"/>
                <a:cs typeface="Microsoft YaHei Light" charset="-122"/>
              </a:rPr>
              <a:t>迭代：支持对大文件进行逐块迭代</a:t>
            </a:r>
            <a:endParaRPr lang="en-US" altLang="zh-CN" sz="1900" dirty="0" smtClean="0">
              <a:latin typeface="Microsoft YaHei Light" charset="-122"/>
              <a:ea typeface="Microsoft YaHei Light" charset="-122"/>
              <a:cs typeface="Microsoft YaHei Light" charset="-122"/>
            </a:endParaRPr>
          </a:p>
          <a:p>
            <a:pPr lvl="1" eaLnBrk="1" hangingPunct="1">
              <a:lnSpc>
                <a:spcPct val="130000"/>
              </a:lnSpc>
            </a:pPr>
            <a:r>
              <a:rPr lang="zh-CN" altLang="en-US" sz="1900" dirty="0" smtClean="0">
                <a:latin typeface="Microsoft YaHei Light" charset="-122"/>
                <a:ea typeface="Microsoft YaHei Light" charset="-122"/>
                <a:cs typeface="Microsoft YaHei Light" charset="-122"/>
              </a:rPr>
              <a:t>不规整数据问题：跳过一些行、页脚、注释或其他一些不重要的东西</a:t>
            </a:r>
            <a:endParaRPr lang="en-US" altLang="zh-CN" sz="1900" dirty="0" smtClean="0">
              <a:latin typeface="Microsoft YaHei Light" charset="-122"/>
              <a:ea typeface="Microsoft YaHei Light" charset="-122"/>
              <a:cs typeface="Microsoft YaHei Light" charset="-122"/>
            </a:endParaRPr>
          </a:p>
        </p:txBody>
      </p:sp>
    </p:spTree>
    <p:extLst>
      <p:ext uri="{BB962C8B-B14F-4D97-AF65-F5344CB8AC3E}">
        <p14:creationId xmlns:p14="http://schemas.microsoft.com/office/powerpoint/2010/main" xmlns="" val="2581788587"/>
      </p:ext>
    </p:extLst>
  </p:cSld>
  <p:clrMapOvr>
    <a:masterClrMapping/>
  </p:clrMapOvr>
  <p:timing>
    <p:tnLst>
      <p:par>
        <p:cTn id="1" dur="indefinite" restart="never" nodeType="tmRoot"/>
      </p:par>
    </p:tnLst>
  </p:timing>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4"/>
          <p:cNvSpPr/>
          <p:nvPr/>
        </p:nvSpPr>
        <p:spPr>
          <a:xfrm>
            <a:off x="-1" y="674237"/>
            <a:ext cx="7464153" cy="602366"/>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灯片编号占位符 25"/>
          <p:cNvSpPr txBox="1">
            <a:spLocks/>
          </p:cNvSpPr>
          <p:nvPr/>
        </p:nvSpPr>
        <p:spPr>
          <a:xfrm>
            <a:off x="10243712" y="6350004"/>
            <a:ext cx="2743200" cy="365125"/>
          </a:xfrm>
          <a:prstGeom prst="rect">
            <a:avLst/>
          </a:prstGeom>
        </p:spPr>
        <p:txBody>
          <a:bodyPr vert="horz" lIns="91440" tIns="45720" rIns="91440" bIns="45720" rtlCol="0" anchor="ctr"/>
          <a:lstStyle>
            <a:defPPr>
              <a:defRPr lang="zh-CN"/>
            </a:defPPr>
            <a:lvl1pPr marL="0" algn="ctr" defTabSz="914400" rtl="0" eaLnBrk="1" latinLnBrk="0" hangingPunct="1">
              <a:defRPr sz="1400" kern="1200">
                <a:solidFill>
                  <a:schemeClr val="bg1"/>
                </a:solidFill>
                <a:latin typeface="微软雅黑 Light" panose="020B0502040204020203" pitchFamily="34" charset="-122"/>
                <a:ea typeface="微软雅黑 Light" panose="020B0502040204020203" pitchFamily="34"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rgbClr val="3BBC5D"/>
              </a:solidFill>
            </a:endParaRPr>
          </a:p>
        </p:txBody>
      </p:sp>
      <p:sp>
        <p:nvSpPr>
          <p:cNvPr id="25" name="Freeform 81"/>
          <p:cNvSpPr>
            <a:spLocks noChangeArrowheads="1"/>
          </p:cNvSpPr>
          <p:nvPr/>
        </p:nvSpPr>
        <p:spPr bwMode="auto">
          <a:xfrm>
            <a:off x="191376" y="826314"/>
            <a:ext cx="288000" cy="288000"/>
          </a:xfrm>
          <a:custGeom>
            <a:avLst/>
            <a:gdLst>
              <a:gd name="T0" fmla="*/ 39678193 w 602"/>
              <a:gd name="T1" fmla="*/ 78442719 h 602"/>
              <a:gd name="T2" fmla="*/ 39678193 w 602"/>
              <a:gd name="T3" fmla="*/ 78442719 h 602"/>
              <a:gd name="T4" fmla="*/ 0 w 602"/>
              <a:gd name="T5" fmla="*/ 38764526 h 602"/>
              <a:gd name="T6" fmla="*/ 39678193 w 602"/>
              <a:gd name="T7" fmla="*/ 0 h 602"/>
              <a:gd name="T8" fmla="*/ 78442719 w 602"/>
              <a:gd name="T9" fmla="*/ 38764526 h 602"/>
              <a:gd name="T10" fmla="*/ 39678193 w 602"/>
              <a:gd name="T11" fmla="*/ 78442719 h 602"/>
              <a:gd name="T12" fmla="*/ 7439751 w 602"/>
              <a:gd name="T13" fmla="*/ 38764526 h 602"/>
              <a:gd name="T14" fmla="*/ 7439751 w 602"/>
              <a:gd name="T15" fmla="*/ 38764526 h 602"/>
              <a:gd name="T16" fmla="*/ 39678193 w 602"/>
              <a:gd name="T17" fmla="*/ 71002968 h 602"/>
              <a:gd name="T18" fmla="*/ 61866665 w 602"/>
              <a:gd name="T19" fmla="*/ 61735884 h 602"/>
              <a:gd name="T20" fmla="*/ 39678193 w 602"/>
              <a:gd name="T21" fmla="*/ 38764526 h 602"/>
              <a:gd name="T22" fmla="*/ 39678193 w 602"/>
              <a:gd name="T23" fmla="*/ 7308970 h 602"/>
              <a:gd name="T24" fmla="*/ 7439751 w 602"/>
              <a:gd name="T25" fmla="*/ 38764526 h 60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602" h="602">
                <a:moveTo>
                  <a:pt x="304" y="601"/>
                </a:moveTo>
                <a:lnTo>
                  <a:pt x="304" y="601"/>
                </a:lnTo>
                <a:cubicBezTo>
                  <a:pt x="135" y="601"/>
                  <a:pt x="0" y="466"/>
                  <a:pt x="0" y="297"/>
                </a:cubicBezTo>
                <a:cubicBezTo>
                  <a:pt x="0" y="134"/>
                  <a:pt x="135" y="0"/>
                  <a:pt x="304" y="0"/>
                </a:cubicBezTo>
                <a:cubicBezTo>
                  <a:pt x="467" y="0"/>
                  <a:pt x="601" y="134"/>
                  <a:pt x="601" y="297"/>
                </a:cubicBezTo>
                <a:cubicBezTo>
                  <a:pt x="601" y="466"/>
                  <a:pt x="467" y="601"/>
                  <a:pt x="304" y="601"/>
                </a:cubicBezTo>
                <a:close/>
                <a:moveTo>
                  <a:pt x="57" y="297"/>
                </a:moveTo>
                <a:lnTo>
                  <a:pt x="57" y="297"/>
                </a:lnTo>
                <a:cubicBezTo>
                  <a:pt x="57" y="431"/>
                  <a:pt x="170" y="544"/>
                  <a:pt x="304" y="544"/>
                </a:cubicBezTo>
                <a:cubicBezTo>
                  <a:pt x="368" y="544"/>
                  <a:pt x="431" y="516"/>
                  <a:pt x="474" y="473"/>
                </a:cubicBezTo>
                <a:cubicBezTo>
                  <a:pt x="304" y="297"/>
                  <a:pt x="304" y="297"/>
                  <a:pt x="304" y="297"/>
                </a:cubicBezTo>
                <a:cubicBezTo>
                  <a:pt x="304" y="56"/>
                  <a:pt x="304" y="56"/>
                  <a:pt x="304" y="56"/>
                </a:cubicBezTo>
                <a:cubicBezTo>
                  <a:pt x="170" y="56"/>
                  <a:pt x="57" y="162"/>
                  <a:pt x="57" y="297"/>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5" name="幻灯片编号占位符 4"/>
          <p:cNvSpPr>
            <a:spLocks noGrp="1"/>
          </p:cNvSpPr>
          <p:nvPr>
            <p:ph type="sldNum" sz="quarter" idx="12"/>
          </p:nvPr>
        </p:nvSpPr>
        <p:spPr/>
        <p:txBody>
          <a:bodyPr/>
          <a:lstStyle/>
          <a:p>
            <a:fld id="{370D8578-DDD4-487D-A316-C8E65CC577E1}" type="slidenum">
              <a:rPr lang="zh-CN" altLang="en-US" smtClean="0"/>
              <a:pPr/>
              <a:t>414</a:t>
            </a:fld>
            <a:endParaRPr lang="zh-CN" altLang="en-US"/>
          </a:p>
        </p:txBody>
      </p:sp>
      <p:sp>
        <p:nvSpPr>
          <p:cNvPr id="13" name="Title 1"/>
          <p:cNvSpPr txBox="1">
            <a:spLocks/>
          </p:cNvSpPr>
          <p:nvPr/>
        </p:nvSpPr>
        <p:spPr>
          <a:xfrm>
            <a:off x="670753" y="579020"/>
            <a:ext cx="6510891" cy="79513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zh-CN" altLang="en-US" sz="2800" dirty="0">
                <a:solidFill>
                  <a:schemeClr val="bg1"/>
                </a:solidFill>
                <a:latin typeface="Microsoft YaHei Light" charset="-122"/>
                <a:ea typeface="Microsoft YaHei Light" charset="-122"/>
                <a:cs typeface="Microsoft YaHei Light" charset="-122"/>
              </a:rPr>
              <a:t>文件读写</a:t>
            </a:r>
            <a:endParaRPr lang="en-US" sz="2800" dirty="0">
              <a:solidFill>
                <a:srgbClr val="FFFFFF"/>
              </a:solidFill>
              <a:latin typeface="Microsoft YaHei Light" charset="-122"/>
              <a:ea typeface="Microsoft YaHei Light" charset="-122"/>
              <a:cs typeface="Microsoft YaHei Light" charset="-122"/>
            </a:endParaRPr>
          </a:p>
        </p:txBody>
      </p:sp>
      <p:sp>
        <p:nvSpPr>
          <p:cNvPr id="14" name="Text Box 4"/>
          <p:cNvSpPr txBox="1">
            <a:spLocks noChangeArrowheads="1"/>
          </p:cNvSpPr>
          <p:nvPr/>
        </p:nvSpPr>
        <p:spPr bwMode="auto">
          <a:xfrm>
            <a:off x="623218" y="1556792"/>
            <a:ext cx="8929166" cy="1446550"/>
          </a:xfrm>
          <a:prstGeom prst="rect">
            <a:avLst/>
          </a:prstGeom>
          <a:noFill/>
          <a:ln w="9525">
            <a:noFill/>
            <a:miter lim="800000"/>
            <a:headEnd/>
            <a:tailEnd/>
          </a:ln>
        </p:spPr>
        <p:txBody>
          <a:bodyPr wrap="square">
            <a:spAutoFit/>
          </a:bodyPr>
          <a:lstStyle/>
          <a:p>
            <a:pPr>
              <a:spcBef>
                <a:spcPct val="50000"/>
              </a:spcBef>
            </a:pPr>
            <a:r>
              <a:rPr lang="en-US" altLang="zh-CN" sz="2200" dirty="0" smtClean="0">
                <a:latin typeface="Microsoft YaHei Light" charset="-122"/>
                <a:ea typeface="Microsoft YaHei Light" charset="-122"/>
                <a:cs typeface="Microsoft YaHei Light" charset="-122"/>
              </a:rPr>
              <a:t>Pandas</a:t>
            </a:r>
            <a:r>
              <a:rPr lang="zh-CN" altLang="en-US" sz="2200" dirty="0">
                <a:latin typeface="Microsoft YaHei Light" charset="-122"/>
                <a:ea typeface="Microsoft YaHei Light" charset="-122"/>
                <a:cs typeface="Microsoft YaHei Light" charset="-122"/>
              </a:rPr>
              <a:t>提供了一些用于将表格型数据读取位</a:t>
            </a:r>
            <a:r>
              <a:rPr lang="en-US" altLang="zh-CN" sz="2200" dirty="0" err="1">
                <a:latin typeface="Microsoft YaHei Light" charset="-122"/>
                <a:ea typeface="Microsoft YaHei Light" charset="-122"/>
                <a:cs typeface="Microsoft YaHei Light" charset="-122"/>
              </a:rPr>
              <a:t>DataFrame</a:t>
            </a:r>
            <a:r>
              <a:rPr lang="zh-CN" altLang="en-US" sz="2200" dirty="0">
                <a:latin typeface="Microsoft YaHei Light" charset="-122"/>
                <a:ea typeface="Microsoft YaHei Light" charset="-122"/>
                <a:cs typeface="Microsoft YaHei Light" charset="-122"/>
              </a:rPr>
              <a:t>对象的函数。其中最常用的为</a:t>
            </a:r>
            <a:r>
              <a:rPr lang="en-US" altLang="zh-CN" sz="2200" dirty="0" err="1">
                <a:latin typeface="Microsoft YaHei Light" charset="-122"/>
                <a:ea typeface="Microsoft YaHei Light" charset="-122"/>
                <a:cs typeface="Microsoft YaHei Light" charset="-122"/>
              </a:rPr>
              <a:t>read_csv</a:t>
            </a:r>
            <a:r>
              <a:rPr lang="zh-CN" altLang="en-US" sz="2200" dirty="0">
                <a:latin typeface="Microsoft YaHei Light" charset="-122"/>
                <a:ea typeface="Microsoft YaHei Light" charset="-122"/>
                <a:cs typeface="Microsoft YaHei Light" charset="-122"/>
              </a:rPr>
              <a:t>和</a:t>
            </a:r>
            <a:r>
              <a:rPr lang="en-US" altLang="zh-CN" sz="2200" dirty="0" err="1">
                <a:latin typeface="Microsoft YaHei Light" charset="-122"/>
                <a:ea typeface="Microsoft YaHei Light" charset="-122"/>
                <a:cs typeface="Microsoft YaHei Light" charset="-122"/>
              </a:rPr>
              <a:t>read_table</a:t>
            </a:r>
            <a:r>
              <a:rPr lang="zh-CN" altLang="en-US" sz="2200" dirty="0">
                <a:latin typeface="Microsoft YaHei Light" charset="-122"/>
                <a:ea typeface="Microsoft YaHei Light" charset="-122"/>
                <a:cs typeface="Microsoft YaHei Light" charset="-122"/>
              </a:rPr>
              <a:t>。</a:t>
            </a:r>
            <a:r>
              <a:rPr lang="en-US" altLang="zh-CN" sz="2200" dirty="0" err="1">
                <a:latin typeface="Microsoft YaHei Light" charset="-122"/>
                <a:ea typeface="Microsoft YaHei Light" charset="-122"/>
                <a:cs typeface="Microsoft YaHei Light" charset="-122"/>
              </a:rPr>
              <a:t>read_csv</a:t>
            </a:r>
            <a:r>
              <a:rPr lang="en-US" altLang="zh-CN" sz="2200" dirty="0">
                <a:latin typeface="Microsoft YaHei Light" charset="-122"/>
                <a:ea typeface="Microsoft YaHei Light" charset="-122"/>
                <a:cs typeface="Microsoft YaHei Light" charset="-122"/>
              </a:rPr>
              <a:t> </a:t>
            </a:r>
            <a:r>
              <a:rPr lang="zh-CN" altLang="en-US" sz="2200" dirty="0">
                <a:latin typeface="Microsoft YaHei Light" charset="-122"/>
                <a:ea typeface="Microsoft YaHei Light" charset="-122"/>
                <a:cs typeface="Microsoft YaHei Light" charset="-122"/>
              </a:rPr>
              <a:t>从文件、</a:t>
            </a:r>
            <a:r>
              <a:rPr lang="en-US" altLang="zh-CN" sz="2200" dirty="0">
                <a:latin typeface="Microsoft YaHei Light" charset="-122"/>
                <a:ea typeface="Microsoft YaHei Light" charset="-122"/>
                <a:cs typeface="Microsoft YaHei Light" charset="-122"/>
              </a:rPr>
              <a:t>URL</a:t>
            </a:r>
            <a:r>
              <a:rPr lang="zh-CN" altLang="en-US" sz="2200" dirty="0">
                <a:latin typeface="Microsoft YaHei Light" charset="-122"/>
                <a:ea typeface="Microsoft YaHei Light" charset="-122"/>
                <a:cs typeface="Microsoft YaHei Light" charset="-122"/>
              </a:rPr>
              <a:t>、文件型对象中加载带分隔符的数据。默认分隔符为逗号。</a:t>
            </a:r>
            <a:r>
              <a:rPr lang="en-US" altLang="zh-CN" sz="2200" dirty="0" err="1">
                <a:latin typeface="Microsoft YaHei Light" charset="-122"/>
                <a:ea typeface="Microsoft YaHei Light" charset="-122"/>
                <a:cs typeface="Microsoft YaHei Light" charset="-122"/>
              </a:rPr>
              <a:t>read_table</a:t>
            </a:r>
            <a:r>
              <a:rPr lang="zh-CN" altLang="en-US" sz="2200" dirty="0">
                <a:latin typeface="Microsoft YaHei Light" charset="-122"/>
                <a:ea typeface="Microsoft YaHei Light" charset="-122"/>
                <a:cs typeface="Microsoft YaHei Light" charset="-122"/>
              </a:rPr>
              <a:t>从文件、</a:t>
            </a:r>
            <a:r>
              <a:rPr lang="en-US" altLang="zh-CN" sz="2200" dirty="0">
                <a:latin typeface="Microsoft YaHei Light" charset="-122"/>
                <a:ea typeface="Microsoft YaHei Light" charset="-122"/>
                <a:cs typeface="Microsoft YaHei Light" charset="-122"/>
              </a:rPr>
              <a:t>URL</a:t>
            </a:r>
            <a:r>
              <a:rPr lang="zh-CN" altLang="en-US" sz="2200" dirty="0">
                <a:latin typeface="Microsoft YaHei Light" charset="-122"/>
                <a:ea typeface="Microsoft YaHei Light" charset="-122"/>
                <a:cs typeface="Microsoft YaHei Light" charset="-122"/>
              </a:rPr>
              <a:t>、文件型对象中加载带分隔符的数据。默认分隔符为制表符（“</a:t>
            </a:r>
            <a:r>
              <a:rPr lang="en-US" altLang="zh-CN" sz="2200" dirty="0">
                <a:latin typeface="Microsoft YaHei Light" charset="-122"/>
                <a:ea typeface="Microsoft YaHei Light" charset="-122"/>
                <a:cs typeface="Microsoft YaHei Light" charset="-122"/>
              </a:rPr>
              <a:t>\t”</a:t>
            </a:r>
            <a:r>
              <a:rPr lang="zh-CN" altLang="en-US" sz="2200" dirty="0">
                <a:latin typeface="Microsoft YaHei Light" charset="-122"/>
                <a:ea typeface="Microsoft YaHei Light" charset="-122"/>
                <a:cs typeface="Microsoft YaHei Light" charset="-122"/>
              </a:rPr>
              <a:t>）</a:t>
            </a:r>
          </a:p>
        </p:txBody>
      </p:sp>
      <p:sp>
        <p:nvSpPr>
          <p:cNvPr id="15" name="Text Box 8"/>
          <p:cNvSpPr txBox="1">
            <a:spLocks noChangeArrowheads="1"/>
          </p:cNvSpPr>
          <p:nvPr/>
        </p:nvSpPr>
        <p:spPr bwMode="auto">
          <a:xfrm>
            <a:off x="694655" y="3188742"/>
            <a:ext cx="5976938" cy="2976562"/>
          </a:xfrm>
          <a:prstGeom prst="rect">
            <a:avLst/>
          </a:prstGeom>
          <a:noFill/>
          <a:ln w="9525">
            <a:noFill/>
            <a:miter lim="800000"/>
            <a:headEnd/>
            <a:tailEnd/>
          </a:ln>
        </p:spPr>
        <p:txBody>
          <a:bodyPr>
            <a:spAutoFit/>
          </a:bodyPr>
          <a:lstStyle/>
          <a:p>
            <a:r>
              <a:rPr lang="en-US" altLang="zh-CN" dirty="0"/>
              <a:t>In[19]:</a:t>
            </a:r>
            <a:r>
              <a:rPr lang="en-US" altLang="zh-CN" dirty="0" err="1"/>
              <a:t>df</a:t>
            </a:r>
            <a:r>
              <a:rPr lang="en-US" altLang="zh-CN" dirty="0"/>
              <a:t> = </a:t>
            </a:r>
            <a:r>
              <a:rPr lang="en-US" altLang="zh-CN" dirty="0" err="1"/>
              <a:t>pd.read_csv</a:t>
            </a:r>
            <a:r>
              <a:rPr lang="en-US" altLang="zh-CN" dirty="0"/>
              <a:t>('</a:t>
            </a:r>
            <a:r>
              <a:rPr lang="en-US" altLang="zh-CN" dirty="0" err="1"/>
              <a:t>iris.csv</a:t>
            </a:r>
            <a:r>
              <a:rPr lang="en-US" altLang="zh-CN" dirty="0"/>
              <a:t>')</a:t>
            </a:r>
          </a:p>
          <a:p>
            <a:r>
              <a:rPr lang="en-US" altLang="zh-CN" dirty="0" err="1"/>
              <a:t>df.head</a:t>
            </a:r>
            <a:r>
              <a:rPr lang="en-US" altLang="zh-CN" dirty="0"/>
              <a:t>()</a:t>
            </a:r>
          </a:p>
          <a:p>
            <a:r>
              <a:rPr lang="en-US" altLang="zh-CN" dirty="0"/>
              <a:t>Out[19]: </a:t>
            </a:r>
          </a:p>
          <a:p>
            <a:r>
              <a:rPr lang="en-US" altLang="zh-CN" dirty="0"/>
              <a:t>   </a:t>
            </a:r>
            <a:r>
              <a:rPr lang="en-US" altLang="zh-CN" dirty="0" err="1"/>
              <a:t>sepal_len</a:t>
            </a:r>
            <a:r>
              <a:rPr lang="en-US" altLang="zh-CN" dirty="0"/>
              <a:t>  </a:t>
            </a:r>
            <a:r>
              <a:rPr lang="en-US" altLang="zh-CN" dirty="0" err="1"/>
              <a:t>sepal_wh</a:t>
            </a:r>
            <a:r>
              <a:rPr lang="en-US" altLang="zh-CN" dirty="0"/>
              <a:t>  </a:t>
            </a:r>
            <a:r>
              <a:rPr lang="en-US" altLang="zh-CN" dirty="0" err="1"/>
              <a:t>petal_len</a:t>
            </a:r>
            <a:r>
              <a:rPr lang="en-US" altLang="zh-CN" dirty="0"/>
              <a:t>  </a:t>
            </a:r>
            <a:r>
              <a:rPr lang="en-US" altLang="zh-CN" dirty="0" err="1"/>
              <a:t>petal_wh</a:t>
            </a:r>
            <a:r>
              <a:rPr lang="en-US" altLang="zh-CN" dirty="0"/>
              <a:t>  target</a:t>
            </a:r>
          </a:p>
          <a:p>
            <a:r>
              <a:rPr lang="en-US" altLang="zh-CN" dirty="0"/>
              <a:t>0        5.1       3.5        1.4       0.2       0</a:t>
            </a:r>
          </a:p>
          <a:p>
            <a:r>
              <a:rPr lang="en-US" altLang="zh-CN" dirty="0"/>
              <a:t>1        4.9       3.0        1.4       0.2       0</a:t>
            </a:r>
          </a:p>
          <a:p>
            <a:r>
              <a:rPr lang="en-US" altLang="zh-CN" dirty="0"/>
              <a:t>2        4.7       3.2        1.3       0.2       0</a:t>
            </a:r>
          </a:p>
          <a:p>
            <a:r>
              <a:rPr lang="en-US" altLang="zh-CN" dirty="0"/>
              <a:t>3        4.6       3.1        1.5       0.2       0</a:t>
            </a:r>
          </a:p>
          <a:p>
            <a:r>
              <a:rPr lang="en-US" altLang="zh-CN" dirty="0"/>
              <a:t>4        5.0       3.6        1.4       0.2       0</a:t>
            </a:r>
          </a:p>
          <a:p>
            <a:pPr>
              <a:spcBef>
                <a:spcPct val="50000"/>
              </a:spcBef>
            </a:pPr>
            <a:endParaRPr lang="zh-CN" altLang="en-US" dirty="0"/>
          </a:p>
        </p:txBody>
      </p:sp>
    </p:spTree>
    <p:extLst>
      <p:ext uri="{BB962C8B-B14F-4D97-AF65-F5344CB8AC3E}">
        <p14:creationId xmlns:p14="http://schemas.microsoft.com/office/powerpoint/2010/main" xmlns="" val="2647505899"/>
      </p:ext>
    </p:extLst>
  </p:cSld>
  <p:clrMapOvr>
    <a:masterClrMapping/>
  </p:clrMapOvr>
  <p:timing>
    <p:tnLst>
      <p:par>
        <p:cTn id="1" dur="indefinite" restart="never" nodeType="tmRoot"/>
      </p:par>
    </p:tnLst>
  </p:timing>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4"/>
          <p:cNvSpPr/>
          <p:nvPr/>
        </p:nvSpPr>
        <p:spPr>
          <a:xfrm>
            <a:off x="-1" y="674237"/>
            <a:ext cx="7464153" cy="602366"/>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灯片编号占位符 25"/>
          <p:cNvSpPr txBox="1">
            <a:spLocks/>
          </p:cNvSpPr>
          <p:nvPr/>
        </p:nvSpPr>
        <p:spPr>
          <a:xfrm>
            <a:off x="10243712" y="6350004"/>
            <a:ext cx="2743200" cy="365125"/>
          </a:xfrm>
          <a:prstGeom prst="rect">
            <a:avLst/>
          </a:prstGeom>
        </p:spPr>
        <p:txBody>
          <a:bodyPr vert="horz" lIns="91440" tIns="45720" rIns="91440" bIns="45720" rtlCol="0" anchor="ctr"/>
          <a:lstStyle>
            <a:defPPr>
              <a:defRPr lang="zh-CN"/>
            </a:defPPr>
            <a:lvl1pPr marL="0" algn="ctr" defTabSz="914400" rtl="0" eaLnBrk="1" latinLnBrk="0" hangingPunct="1">
              <a:defRPr sz="1400" kern="1200">
                <a:solidFill>
                  <a:schemeClr val="bg1"/>
                </a:solidFill>
                <a:latin typeface="微软雅黑 Light" panose="020B0502040204020203" pitchFamily="34" charset="-122"/>
                <a:ea typeface="微软雅黑 Light" panose="020B0502040204020203" pitchFamily="34"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rgbClr val="3BBC5D"/>
              </a:solidFill>
            </a:endParaRPr>
          </a:p>
        </p:txBody>
      </p:sp>
      <p:sp>
        <p:nvSpPr>
          <p:cNvPr id="25" name="Freeform 81"/>
          <p:cNvSpPr>
            <a:spLocks noChangeArrowheads="1"/>
          </p:cNvSpPr>
          <p:nvPr/>
        </p:nvSpPr>
        <p:spPr bwMode="auto">
          <a:xfrm>
            <a:off x="191376" y="826314"/>
            <a:ext cx="288000" cy="288000"/>
          </a:xfrm>
          <a:custGeom>
            <a:avLst/>
            <a:gdLst>
              <a:gd name="T0" fmla="*/ 39678193 w 602"/>
              <a:gd name="T1" fmla="*/ 78442719 h 602"/>
              <a:gd name="T2" fmla="*/ 39678193 w 602"/>
              <a:gd name="T3" fmla="*/ 78442719 h 602"/>
              <a:gd name="T4" fmla="*/ 0 w 602"/>
              <a:gd name="T5" fmla="*/ 38764526 h 602"/>
              <a:gd name="T6" fmla="*/ 39678193 w 602"/>
              <a:gd name="T7" fmla="*/ 0 h 602"/>
              <a:gd name="T8" fmla="*/ 78442719 w 602"/>
              <a:gd name="T9" fmla="*/ 38764526 h 602"/>
              <a:gd name="T10" fmla="*/ 39678193 w 602"/>
              <a:gd name="T11" fmla="*/ 78442719 h 602"/>
              <a:gd name="T12" fmla="*/ 7439751 w 602"/>
              <a:gd name="T13" fmla="*/ 38764526 h 602"/>
              <a:gd name="T14" fmla="*/ 7439751 w 602"/>
              <a:gd name="T15" fmla="*/ 38764526 h 602"/>
              <a:gd name="T16" fmla="*/ 39678193 w 602"/>
              <a:gd name="T17" fmla="*/ 71002968 h 602"/>
              <a:gd name="T18" fmla="*/ 61866665 w 602"/>
              <a:gd name="T19" fmla="*/ 61735884 h 602"/>
              <a:gd name="T20" fmla="*/ 39678193 w 602"/>
              <a:gd name="T21" fmla="*/ 38764526 h 602"/>
              <a:gd name="T22" fmla="*/ 39678193 w 602"/>
              <a:gd name="T23" fmla="*/ 7308970 h 602"/>
              <a:gd name="T24" fmla="*/ 7439751 w 602"/>
              <a:gd name="T25" fmla="*/ 38764526 h 60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602" h="602">
                <a:moveTo>
                  <a:pt x="304" y="601"/>
                </a:moveTo>
                <a:lnTo>
                  <a:pt x="304" y="601"/>
                </a:lnTo>
                <a:cubicBezTo>
                  <a:pt x="135" y="601"/>
                  <a:pt x="0" y="466"/>
                  <a:pt x="0" y="297"/>
                </a:cubicBezTo>
                <a:cubicBezTo>
                  <a:pt x="0" y="134"/>
                  <a:pt x="135" y="0"/>
                  <a:pt x="304" y="0"/>
                </a:cubicBezTo>
                <a:cubicBezTo>
                  <a:pt x="467" y="0"/>
                  <a:pt x="601" y="134"/>
                  <a:pt x="601" y="297"/>
                </a:cubicBezTo>
                <a:cubicBezTo>
                  <a:pt x="601" y="466"/>
                  <a:pt x="467" y="601"/>
                  <a:pt x="304" y="601"/>
                </a:cubicBezTo>
                <a:close/>
                <a:moveTo>
                  <a:pt x="57" y="297"/>
                </a:moveTo>
                <a:lnTo>
                  <a:pt x="57" y="297"/>
                </a:lnTo>
                <a:cubicBezTo>
                  <a:pt x="57" y="431"/>
                  <a:pt x="170" y="544"/>
                  <a:pt x="304" y="544"/>
                </a:cubicBezTo>
                <a:cubicBezTo>
                  <a:pt x="368" y="544"/>
                  <a:pt x="431" y="516"/>
                  <a:pt x="474" y="473"/>
                </a:cubicBezTo>
                <a:cubicBezTo>
                  <a:pt x="304" y="297"/>
                  <a:pt x="304" y="297"/>
                  <a:pt x="304" y="297"/>
                </a:cubicBezTo>
                <a:cubicBezTo>
                  <a:pt x="304" y="56"/>
                  <a:pt x="304" y="56"/>
                  <a:pt x="304" y="56"/>
                </a:cubicBezTo>
                <a:cubicBezTo>
                  <a:pt x="170" y="56"/>
                  <a:pt x="57" y="162"/>
                  <a:pt x="57" y="297"/>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5" name="幻灯片编号占位符 4"/>
          <p:cNvSpPr>
            <a:spLocks noGrp="1"/>
          </p:cNvSpPr>
          <p:nvPr>
            <p:ph type="sldNum" sz="quarter" idx="12"/>
          </p:nvPr>
        </p:nvSpPr>
        <p:spPr/>
        <p:txBody>
          <a:bodyPr/>
          <a:lstStyle/>
          <a:p>
            <a:fld id="{370D8578-DDD4-487D-A316-C8E65CC577E1}" type="slidenum">
              <a:rPr lang="zh-CN" altLang="en-US" smtClean="0"/>
              <a:pPr/>
              <a:t>415</a:t>
            </a:fld>
            <a:endParaRPr lang="zh-CN" altLang="en-US"/>
          </a:p>
        </p:txBody>
      </p:sp>
      <p:sp>
        <p:nvSpPr>
          <p:cNvPr id="13" name="Title 1"/>
          <p:cNvSpPr txBox="1">
            <a:spLocks/>
          </p:cNvSpPr>
          <p:nvPr/>
        </p:nvSpPr>
        <p:spPr>
          <a:xfrm>
            <a:off x="670753" y="579020"/>
            <a:ext cx="6510891" cy="79513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zh-CN" altLang="en-US" sz="2800" dirty="0">
                <a:solidFill>
                  <a:schemeClr val="bg1"/>
                </a:solidFill>
                <a:latin typeface="Microsoft YaHei Light" charset="-122"/>
                <a:ea typeface="Microsoft YaHei Light" charset="-122"/>
                <a:cs typeface="Microsoft YaHei Light" charset="-122"/>
              </a:rPr>
              <a:t>文件读写</a:t>
            </a:r>
            <a:endParaRPr lang="en-US" sz="2800" dirty="0">
              <a:solidFill>
                <a:srgbClr val="FFFFFF"/>
              </a:solidFill>
              <a:latin typeface="Microsoft YaHei Light" charset="-122"/>
              <a:ea typeface="Microsoft YaHei Light" charset="-122"/>
              <a:cs typeface="Microsoft YaHei Light" charset="-122"/>
            </a:endParaRPr>
          </a:p>
        </p:txBody>
      </p:sp>
      <p:sp>
        <p:nvSpPr>
          <p:cNvPr id="12" name="Rectangle 3"/>
          <p:cNvSpPr txBox="1">
            <a:spLocks/>
          </p:cNvSpPr>
          <p:nvPr/>
        </p:nvSpPr>
        <p:spPr>
          <a:xfrm>
            <a:off x="530696" y="1597818"/>
            <a:ext cx="8517632" cy="45259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ct val="50000"/>
              </a:spcBef>
              <a:buFontTx/>
              <a:buNone/>
            </a:pPr>
            <a:r>
              <a:rPr lang="en-US" altLang="zh-CN" sz="2400" dirty="0" smtClean="0"/>
              <a:t>  </a:t>
            </a:r>
            <a:r>
              <a:rPr lang="zh-CN" altLang="en-US" sz="2200" dirty="0" smtClean="0"/>
              <a:t>使用</a:t>
            </a:r>
            <a:r>
              <a:rPr lang="en-US" altLang="zh-CN" sz="2200" dirty="0" err="1" smtClean="0"/>
              <a:t>read_table</a:t>
            </a:r>
            <a:r>
              <a:rPr lang="zh-CN" altLang="en-US" sz="2200" dirty="0" smtClean="0"/>
              <a:t>从文件、</a:t>
            </a:r>
            <a:r>
              <a:rPr lang="en-US" altLang="zh-CN" sz="2200" dirty="0" smtClean="0"/>
              <a:t>URL</a:t>
            </a:r>
            <a:r>
              <a:rPr lang="zh-CN" altLang="en-US" sz="2200" dirty="0" smtClean="0"/>
              <a:t>、文件型对象中加载带分隔符的数据。默认分隔符为制表符（“</a:t>
            </a:r>
            <a:r>
              <a:rPr lang="en-US" altLang="zh-CN" sz="2200" dirty="0" smtClean="0"/>
              <a:t>\t”</a:t>
            </a:r>
            <a:r>
              <a:rPr lang="zh-CN" altLang="en-US" sz="2200" dirty="0" smtClean="0"/>
              <a:t>）</a:t>
            </a:r>
          </a:p>
          <a:p>
            <a:pPr>
              <a:buFont typeface="Arial" charset="0"/>
              <a:buNone/>
            </a:pPr>
            <a:endParaRPr lang="zh-CN" altLang="en-US" sz="2200" dirty="0" smtClean="0"/>
          </a:p>
        </p:txBody>
      </p:sp>
      <p:sp>
        <p:nvSpPr>
          <p:cNvPr id="14" name="Text Box 7"/>
          <p:cNvSpPr txBox="1">
            <a:spLocks noChangeArrowheads="1"/>
          </p:cNvSpPr>
          <p:nvPr/>
        </p:nvSpPr>
        <p:spPr bwMode="auto">
          <a:xfrm>
            <a:off x="767408" y="2565400"/>
            <a:ext cx="5905500" cy="2976563"/>
          </a:xfrm>
          <a:prstGeom prst="rect">
            <a:avLst/>
          </a:prstGeom>
          <a:noFill/>
          <a:ln w="9525">
            <a:noFill/>
            <a:miter lim="800000"/>
            <a:headEnd/>
            <a:tailEnd/>
          </a:ln>
        </p:spPr>
        <p:txBody>
          <a:bodyPr>
            <a:spAutoFit/>
          </a:bodyPr>
          <a:lstStyle/>
          <a:p>
            <a:r>
              <a:rPr lang="en-US" altLang="zh-CN" dirty="0">
                <a:latin typeface="Arial" charset="0"/>
              </a:rPr>
              <a:t>In[20]:</a:t>
            </a:r>
            <a:r>
              <a:rPr lang="en-US" altLang="zh-CN" dirty="0" err="1">
                <a:latin typeface="Arial" charset="0"/>
              </a:rPr>
              <a:t>df</a:t>
            </a:r>
            <a:r>
              <a:rPr lang="en-US" altLang="zh-CN" dirty="0">
                <a:latin typeface="Arial" charset="0"/>
              </a:rPr>
              <a:t> = </a:t>
            </a:r>
            <a:r>
              <a:rPr lang="en-US" altLang="zh-CN" dirty="0" err="1">
                <a:latin typeface="Arial" charset="0"/>
              </a:rPr>
              <a:t>pd.read_table</a:t>
            </a:r>
            <a:r>
              <a:rPr lang="en-US" altLang="zh-CN" dirty="0">
                <a:latin typeface="Arial" charset="0"/>
              </a:rPr>
              <a:t>('./iris.csv',</a:t>
            </a:r>
            <a:r>
              <a:rPr lang="en-US" altLang="zh-CN" dirty="0" err="1">
                <a:latin typeface="Arial" charset="0"/>
              </a:rPr>
              <a:t>sep</a:t>
            </a:r>
            <a:r>
              <a:rPr lang="en-US" altLang="zh-CN" dirty="0">
                <a:latin typeface="Arial" charset="0"/>
              </a:rPr>
              <a:t>=',')</a:t>
            </a:r>
          </a:p>
          <a:p>
            <a:r>
              <a:rPr lang="en-US" altLang="zh-CN" dirty="0" err="1">
                <a:latin typeface="Arial" charset="0"/>
              </a:rPr>
              <a:t>df.head</a:t>
            </a:r>
            <a:r>
              <a:rPr lang="en-US" altLang="zh-CN" dirty="0">
                <a:latin typeface="Arial" charset="0"/>
              </a:rPr>
              <a:t>()</a:t>
            </a:r>
          </a:p>
          <a:p>
            <a:r>
              <a:rPr lang="en-US" altLang="zh-CN" dirty="0">
                <a:latin typeface="Arial" charset="0"/>
              </a:rPr>
              <a:t>Out[20]: </a:t>
            </a:r>
          </a:p>
          <a:p>
            <a:r>
              <a:rPr lang="en-US" altLang="zh-CN" dirty="0">
                <a:latin typeface="Arial" charset="0"/>
              </a:rPr>
              <a:t>   </a:t>
            </a:r>
            <a:r>
              <a:rPr lang="en-US" altLang="zh-CN" dirty="0" err="1">
                <a:latin typeface="Arial" charset="0"/>
              </a:rPr>
              <a:t>sepal_len</a:t>
            </a:r>
            <a:r>
              <a:rPr lang="en-US" altLang="zh-CN" dirty="0">
                <a:latin typeface="Arial" charset="0"/>
              </a:rPr>
              <a:t>  </a:t>
            </a:r>
            <a:r>
              <a:rPr lang="en-US" altLang="zh-CN" dirty="0" err="1">
                <a:latin typeface="Arial" charset="0"/>
              </a:rPr>
              <a:t>sepal_wh</a:t>
            </a:r>
            <a:r>
              <a:rPr lang="en-US" altLang="zh-CN" dirty="0">
                <a:latin typeface="Arial" charset="0"/>
              </a:rPr>
              <a:t>  </a:t>
            </a:r>
            <a:r>
              <a:rPr lang="en-US" altLang="zh-CN" dirty="0" err="1">
                <a:latin typeface="Arial" charset="0"/>
              </a:rPr>
              <a:t>petal_len</a:t>
            </a:r>
            <a:r>
              <a:rPr lang="en-US" altLang="zh-CN" dirty="0">
                <a:latin typeface="Arial" charset="0"/>
              </a:rPr>
              <a:t>  </a:t>
            </a:r>
            <a:r>
              <a:rPr lang="en-US" altLang="zh-CN" dirty="0" err="1">
                <a:latin typeface="Arial" charset="0"/>
              </a:rPr>
              <a:t>petal_wh</a:t>
            </a:r>
            <a:r>
              <a:rPr lang="en-US" altLang="zh-CN" dirty="0">
                <a:latin typeface="Arial" charset="0"/>
              </a:rPr>
              <a:t>  target</a:t>
            </a:r>
          </a:p>
          <a:p>
            <a:r>
              <a:rPr lang="en-US" altLang="zh-CN" dirty="0">
                <a:latin typeface="Arial" charset="0"/>
              </a:rPr>
              <a:t>0        5.1       3.5        1.4       0.2       0</a:t>
            </a:r>
          </a:p>
          <a:p>
            <a:r>
              <a:rPr lang="en-US" altLang="zh-CN" dirty="0">
                <a:latin typeface="Arial" charset="0"/>
              </a:rPr>
              <a:t>1        4.9       3.0        1.4       0.2       0</a:t>
            </a:r>
          </a:p>
          <a:p>
            <a:r>
              <a:rPr lang="en-US" altLang="zh-CN" dirty="0">
                <a:latin typeface="Arial" charset="0"/>
              </a:rPr>
              <a:t>2        4.7       3.2        1.3       0.2       0</a:t>
            </a:r>
          </a:p>
          <a:p>
            <a:r>
              <a:rPr lang="en-US" altLang="zh-CN" dirty="0">
                <a:latin typeface="Arial" charset="0"/>
              </a:rPr>
              <a:t>3        4.6       3.1        1.5       0.2       0</a:t>
            </a:r>
          </a:p>
          <a:p>
            <a:r>
              <a:rPr lang="en-US" altLang="zh-CN" dirty="0">
                <a:latin typeface="Arial" charset="0"/>
              </a:rPr>
              <a:t>4        5.0       3.6        1.4       0.2       0</a:t>
            </a:r>
            <a:endParaRPr lang="zh-CN" altLang="en-US" dirty="0">
              <a:latin typeface="Arial" charset="0"/>
            </a:endParaRPr>
          </a:p>
          <a:p>
            <a:pPr>
              <a:spcBef>
                <a:spcPct val="50000"/>
              </a:spcBef>
            </a:pPr>
            <a:endParaRPr lang="zh-CN" altLang="en-US" dirty="0">
              <a:latin typeface="Arial" charset="0"/>
            </a:endParaRPr>
          </a:p>
        </p:txBody>
      </p:sp>
    </p:spTree>
    <p:extLst>
      <p:ext uri="{BB962C8B-B14F-4D97-AF65-F5344CB8AC3E}">
        <p14:creationId xmlns:p14="http://schemas.microsoft.com/office/powerpoint/2010/main" xmlns="" val="2171620508"/>
      </p:ext>
    </p:extLst>
  </p:cSld>
  <p:clrMapOvr>
    <a:masterClrMapping/>
  </p:clrMapOvr>
  <p:timing>
    <p:tnLst>
      <p:par>
        <p:cTn id="1" dur="indefinite" restart="never" nodeType="tmRoot"/>
      </p:par>
    </p:tnLst>
  </p:timing>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4"/>
          <p:cNvSpPr/>
          <p:nvPr/>
        </p:nvSpPr>
        <p:spPr>
          <a:xfrm>
            <a:off x="-1" y="674237"/>
            <a:ext cx="7464153" cy="602366"/>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灯片编号占位符 25"/>
          <p:cNvSpPr txBox="1">
            <a:spLocks/>
          </p:cNvSpPr>
          <p:nvPr/>
        </p:nvSpPr>
        <p:spPr>
          <a:xfrm>
            <a:off x="10243712" y="6350004"/>
            <a:ext cx="2743200" cy="365125"/>
          </a:xfrm>
          <a:prstGeom prst="rect">
            <a:avLst/>
          </a:prstGeom>
        </p:spPr>
        <p:txBody>
          <a:bodyPr vert="horz" lIns="91440" tIns="45720" rIns="91440" bIns="45720" rtlCol="0" anchor="ctr"/>
          <a:lstStyle>
            <a:defPPr>
              <a:defRPr lang="zh-CN"/>
            </a:defPPr>
            <a:lvl1pPr marL="0" algn="ctr" defTabSz="914400" rtl="0" eaLnBrk="1" latinLnBrk="0" hangingPunct="1">
              <a:defRPr sz="1400" kern="1200">
                <a:solidFill>
                  <a:schemeClr val="bg1"/>
                </a:solidFill>
                <a:latin typeface="微软雅黑 Light" panose="020B0502040204020203" pitchFamily="34" charset="-122"/>
                <a:ea typeface="微软雅黑 Light" panose="020B0502040204020203" pitchFamily="34"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rgbClr val="3BBC5D"/>
              </a:solidFill>
            </a:endParaRPr>
          </a:p>
        </p:txBody>
      </p:sp>
      <p:sp>
        <p:nvSpPr>
          <p:cNvPr id="25" name="Freeform 81"/>
          <p:cNvSpPr>
            <a:spLocks noChangeArrowheads="1"/>
          </p:cNvSpPr>
          <p:nvPr/>
        </p:nvSpPr>
        <p:spPr bwMode="auto">
          <a:xfrm>
            <a:off x="191376" y="826314"/>
            <a:ext cx="288000" cy="288000"/>
          </a:xfrm>
          <a:custGeom>
            <a:avLst/>
            <a:gdLst>
              <a:gd name="T0" fmla="*/ 39678193 w 602"/>
              <a:gd name="T1" fmla="*/ 78442719 h 602"/>
              <a:gd name="T2" fmla="*/ 39678193 w 602"/>
              <a:gd name="T3" fmla="*/ 78442719 h 602"/>
              <a:gd name="T4" fmla="*/ 0 w 602"/>
              <a:gd name="T5" fmla="*/ 38764526 h 602"/>
              <a:gd name="T6" fmla="*/ 39678193 w 602"/>
              <a:gd name="T7" fmla="*/ 0 h 602"/>
              <a:gd name="T8" fmla="*/ 78442719 w 602"/>
              <a:gd name="T9" fmla="*/ 38764526 h 602"/>
              <a:gd name="T10" fmla="*/ 39678193 w 602"/>
              <a:gd name="T11" fmla="*/ 78442719 h 602"/>
              <a:gd name="T12" fmla="*/ 7439751 w 602"/>
              <a:gd name="T13" fmla="*/ 38764526 h 602"/>
              <a:gd name="T14" fmla="*/ 7439751 w 602"/>
              <a:gd name="T15" fmla="*/ 38764526 h 602"/>
              <a:gd name="T16" fmla="*/ 39678193 w 602"/>
              <a:gd name="T17" fmla="*/ 71002968 h 602"/>
              <a:gd name="T18" fmla="*/ 61866665 w 602"/>
              <a:gd name="T19" fmla="*/ 61735884 h 602"/>
              <a:gd name="T20" fmla="*/ 39678193 w 602"/>
              <a:gd name="T21" fmla="*/ 38764526 h 602"/>
              <a:gd name="T22" fmla="*/ 39678193 w 602"/>
              <a:gd name="T23" fmla="*/ 7308970 h 602"/>
              <a:gd name="T24" fmla="*/ 7439751 w 602"/>
              <a:gd name="T25" fmla="*/ 38764526 h 60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602" h="602">
                <a:moveTo>
                  <a:pt x="304" y="601"/>
                </a:moveTo>
                <a:lnTo>
                  <a:pt x="304" y="601"/>
                </a:lnTo>
                <a:cubicBezTo>
                  <a:pt x="135" y="601"/>
                  <a:pt x="0" y="466"/>
                  <a:pt x="0" y="297"/>
                </a:cubicBezTo>
                <a:cubicBezTo>
                  <a:pt x="0" y="134"/>
                  <a:pt x="135" y="0"/>
                  <a:pt x="304" y="0"/>
                </a:cubicBezTo>
                <a:cubicBezTo>
                  <a:pt x="467" y="0"/>
                  <a:pt x="601" y="134"/>
                  <a:pt x="601" y="297"/>
                </a:cubicBezTo>
                <a:cubicBezTo>
                  <a:pt x="601" y="466"/>
                  <a:pt x="467" y="601"/>
                  <a:pt x="304" y="601"/>
                </a:cubicBezTo>
                <a:close/>
                <a:moveTo>
                  <a:pt x="57" y="297"/>
                </a:moveTo>
                <a:lnTo>
                  <a:pt x="57" y="297"/>
                </a:lnTo>
                <a:cubicBezTo>
                  <a:pt x="57" y="431"/>
                  <a:pt x="170" y="544"/>
                  <a:pt x="304" y="544"/>
                </a:cubicBezTo>
                <a:cubicBezTo>
                  <a:pt x="368" y="544"/>
                  <a:pt x="431" y="516"/>
                  <a:pt x="474" y="473"/>
                </a:cubicBezTo>
                <a:cubicBezTo>
                  <a:pt x="304" y="297"/>
                  <a:pt x="304" y="297"/>
                  <a:pt x="304" y="297"/>
                </a:cubicBezTo>
                <a:cubicBezTo>
                  <a:pt x="304" y="56"/>
                  <a:pt x="304" y="56"/>
                  <a:pt x="304" y="56"/>
                </a:cubicBezTo>
                <a:cubicBezTo>
                  <a:pt x="170" y="56"/>
                  <a:pt x="57" y="162"/>
                  <a:pt x="57" y="297"/>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5" name="幻灯片编号占位符 4"/>
          <p:cNvSpPr>
            <a:spLocks noGrp="1"/>
          </p:cNvSpPr>
          <p:nvPr>
            <p:ph type="sldNum" sz="quarter" idx="12"/>
          </p:nvPr>
        </p:nvSpPr>
        <p:spPr/>
        <p:txBody>
          <a:bodyPr/>
          <a:lstStyle/>
          <a:p>
            <a:fld id="{370D8578-DDD4-487D-A316-C8E65CC577E1}" type="slidenum">
              <a:rPr lang="zh-CN" altLang="en-US" smtClean="0"/>
              <a:pPr/>
              <a:t>416</a:t>
            </a:fld>
            <a:endParaRPr lang="zh-CN" altLang="en-US"/>
          </a:p>
        </p:txBody>
      </p:sp>
      <p:sp>
        <p:nvSpPr>
          <p:cNvPr id="13" name="Title 1"/>
          <p:cNvSpPr txBox="1">
            <a:spLocks/>
          </p:cNvSpPr>
          <p:nvPr/>
        </p:nvSpPr>
        <p:spPr>
          <a:xfrm>
            <a:off x="670753" y="579020"/>
            <a:ext cx="6510891" cy="79513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zh-CN" altLang="en-US" sz="2800" dirty="0">
                <a:solidFill>
                  <a:schemeClr val="bg1"/>
                </a:solidFill>
                <a:latin typeface="Microsoft YaHei Light" charset="-122"/>
                <a:ea typeface="Microsoft YaHei Light" charset="-122"/>
                <a:cs typeface="Microsoft YaHei Light" charset="-122"/>
              </a:rPr>
              <a:t>文件读写</a:t>
            </a:r>
            <a:endParaRPr lang="en-US" sz="2800" dirty="0">
              <a:solidFill>
                <a:srgbClr val="FFFFFF"/>
              </a:solidFill>
              <a:latin typeface="Microsoft YaHei Light" charset="-122"/>
              <a:ea typeface="Microsoft YaHei Light" charset="-122"/>
              <a:cs typeface="Microsoft YaHei Light" charset="-122"/>
            </a:endParaRPr>
          </a:p>
        </p:txBody>
      </p:sp>
      <p:sp>
        <p:nvSpPr>
          <p:cNvPr id="10" name="Rectangle 3"/>
          <p:cNvSpPr txBox="1">
            <a:spLocks/>
          </p:cNvSpPr>
          <p:nvPr/>
        </p:nvSpPr>
        <p:spPr>
          <a:xfrm>
            <a:off x="670752" y="1597818"/>
            <a:ext cx="10897855" cy="475853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Arial" charset="0"/>
              <a:buNone/>
            </a:pPr>
            <a:r>
              <a:rPr lang="en-US" altLang="zh-CN" sz="2200" dirty="0" err="1" smtClean="0"/>
              <a:t>read_csv</a:t>
            </a:r>
            <a:r>
              <a:rPr lang="en-US" altLang="zh-CN" sz="2200" dirty="0" smtClean="0"/>
              <a:t>/</a:t>
            </a:r>
            <a:r>
              <a:rPr lang="en-US" altLang="zh-CN" sz="2200" dirty="0" err="1" smtClean="0"/>
              <a:t>read_table</a:t>
            </a:r>
            <a:r>
              <a:rPr lang="zh-CN" altLang="en-US" sz="2200" dirty="0" smtClean="0"/>
              <a:t>常用参数介绍：</a:t>
            </a:r>
          </a:p>
          <a:p>
            <a:r>
              <a:rPr lang="zh-CN" altLang="en-US" sz="2200" dirty="0" smtClean="0"/>
              <a:t> </a:t>
            </a:r>
            <a:r>
              <a:rPr lang="en-US" altLang="zh-CN" sz="2200" dirty="0" smtClean="0"/>
              <a:t>path </a:t>
            </a:r>
            <a:r>
              <a:rPr lang="zh-CN" altLang="en-US" sz="2200" dirty="0" smtClean="0"/>
              <a:t>：表示文件系统位置、</a:t>
            </a:r>
            <a:r>
              <a:rPr lang="en-US" altLang="zh-CN" sz="2200" dirty="0" smtClean="0"/>
              <a:t>URL</a:t>
            </a:r>
            <a:r>
              <a:rPr lang="zh-CN" altLang="en-US" sz="2200" dirty="0" smtClean="0"/>
              <a:t>、文件型对象的字符串</a:t>
            </a:r>
          </a:p>
          <a:p>
            <a:r>
              <a:rPr lang="zh-CN" altLang="en-US" sz="2200" dirty="0" smtClean="0"/>
              <a:t> </a:t>
            </a:r>
            <a:r>
              <a:rPr lang="en-US" altLang="zh-CN" sz="2200" dirty="0" err="1" smtClean="0"/>
              <a:t>sep</a:t>
            </a:r>
            <a:r>
              <a:rPr lang="en-US" altLang="zh-CN" sz="2200" dirty="0" smtClean="0"/>
              <a:t>/delimiter</a:t>
            </a:r>
            <a:r>
              <a:rPr lang="zh-CN" altLang="en-US" sz="2200" dirty="0" smtClean="0"/>
              <a:t>：用于对行中个字段进行拆分的字符序列或正则表达式</a:t>
            </a:r>
          </a:p>
          <a:p>
            <a:r>
              <a:rPr lang="zh-CN" altLang="en-US" sz="2200" dirty="0" smtClean="0"/>
              <a:t> </a:t>
            </a:r>
            <a:r>
              <a:rPr lang="en-US" altLang="zh-CN" sz="2200" dirty="0" smtClean="0"/>
              <a:t>header</a:t>
            </a:r>
            <a:r>
              <a:rPr lang="zh-CN" altLang="en-US" sz="2200" dirty="0" smtClean="0"/>
              <a:t>：用做列名的行号。默认为</a:t>
            </a:r>
            <a:r>
              <a:rPr lang="en-US" altLang="zh-CN" sz="2200" dirty="0" smtClean="0"/>
              <a:t>0</a:t>
            </a:r>
            <a:r>
              <a:rPr lang="zh-CN" altLang="en-US" sz="2200" dirty="0" smtClean="0"/>
              <a:t>（第一行），若无</a:t>
            </a:r>
            <a:r>
              <a:rPr lang="en-US" altLang="zh-CN" sz="2200" dirty="0" smtClean="0"/>
              <a:t>header</a:t>
            </a:r>
            <a:r>
              <a:rPr lang="zh-CN" altLang="en-US" sz="2200" dirty="0" smtClean="0"/>
              <a:t>行，设为</a:t>
            </a:r>
            <a:r>
              <a:rPr lang="en-US" altLang="zh-CN" sz="2200" dirty="0" smtClean="0"/>
              <a:t>None</a:t>
            </a:r>
          </a:p>
          <a:p>
            <a:r>
              <a:rPr lang="zh-CN" altLang="en-US" sz="2200" dirty="0" smtClean="0"/>
              <a:t> </a:t>
            </a:r>
            <a:r>
              <a:rPr lang="en-US" altLang="zh-CN" sz="2200" dirty="0" smtClean="0"/>
              <a:t>names</a:t>
            </a:r>
            <a:r>
              <a:rPr lang="zh-CN" altLang="en-US" sz="2200" dirty="0" smtClean="0"/>
              <a:t>：用于结果的列名列表，结合</a:t>
            </a:r>
            <a:r>
              <a:rPr lang="en-US" altLang="zh-CN" sz="2200" dirty="0" smtClean="0"/>
              <a:t>header=None </a:t>
            </a:r>
          </a:p>
          <a:p>
            <a:r>
              <a:rPr lang="en-US" altLang="zh-CN" sz="2200" dirty="0" smtClean="0"/>
              <a:t> </a:t>
            </a:r>
            <a:r>
              <a:rPr lang="en-US" altLang="zh-CN" sz="2200" dirty="0" err="1" smtClean="0"/>
              <a:t>skiprows</a:t>
            </a:r>
            <a:r>
              <a:rPr lang="en-US" altLang="zh-CN" sz="2200" dirty="0" smtClean="0"/>
              <a:t>: </a:t>
            </a:r>
            <a:r>
              <a:rPr lang="zh-CN" altLang="en-US" sz="2200" dirty="0" smtClean="0"/>
              <a:t>需要忽略的行数  </a:t>
            </a:r>
          </a:p>
          <a:p>
            <a:r>
              <a:rPr lang="en-US" altLang="zh-CN" sz="2200" dirty="0" smtClean="0"/>
              <a:t> </a:t>
            </a:r>
            <a:r>
              <a:rPr lang="en-US" altLang="zh-CN" sz="2200" dirty="0" err="1" smtClean="0"/>
              <a:t>na_values</a:t>
            </a:r>
            <a:r>
              <a:rPr lang="zh-CN" altLang="en-US" sz="2200" dirty="0" smtClean="0"/>
              <a:t>：一组用于替换</a:t>
            </a:r>
            <a:r>
              <a:rPr lang="en-US" altLang="zh-CN" sz="2200" dirty="0" smtClean="0"/>
              <a:t>NA</a:t>
            </a:r>
            <a:r>
              <a:rPr lang="zh-CN" altLang="en-US" sz="2200" dirty="0" smtClean="0"/>
              <a:t>的值</a:t>
            </a:r>
          </a:p>
          <a:p>
            <a:r>
              <a:rPr lang="zh-CN" altLang="en-US" sz="2200" dirty="0" smtClean="0"/>
              <a:t> </a:t>
            </a:r>
            <a:r>
              <a:rPr lang="en-US" altLang="zh-CN" sz="2200" dirty="0" err="1" smtClean="0"/>
              <a:t>nrows</a:t>
            </a:r>
            <a:r>
              <a:rPr lang="zh-CN" altLang="en-US" sz="2200" dirty="0" smtClean="0"/>
              <a:t>：需要读取的行数（从文件开始处算起）</a:t>
            </a:r>
          </a:p>
          <a:p>
            <a:r>
              <a:rPr lang="zh-CN" altLang="en-US" sz="2200" dirty="0" smtClean="0"/>
              <a:t> </a:t>
            </a:r>
            <a:r>
              <a:rPr lang="en-US" altLang="zh-CN" sz="2200" dirty="0" smtClean="0"/>
              <a:t>verbose</a:t>
            </a:r>
            <a:r>
              <a:rPr lang="zh-CN" altLang="en-US" sz="2200" dirty="0" smtClean="0"/>
              <a:t>：打印各种解析器信息，比如“非数值列中缺失值的数量”</a:t>
            </a:r>
          </a:p>
          <a:p>
            <a:r>
              <a:rPr lang="zh-CN" altLang="en-US" sz="2200" dirty="0" smtClean="0"/>
              <a:t> </a:t>
            </a:r>
            <a:r>
              <a:rPr lang="en-US" altLang="zh-CN" sz="2200" dirty="0" smtClean="0"/>
              <a:t>encoding</a:t>
            </a:r>
            <a:r>
              <a:rPr lang="zh-CN" altLang="en-US" sz="2200" dirty="0" smtClean="0"/>
              <a:t>：用于</a:t>
            </a:r>
            <a:r>
              <a:rPr lang="en-US" altLang="zh-CN" sz="2200" dirty="0" err="1" smtClean="0"/>
              <a:t>unicode</a:t>
            </a:r>
            <a:r>
              <a:rPr lang="zh-CN" altLang="en-US" sz="2200" dirty="0" smtClean="0"/>
              <a:t>的文本格式编码。例如，“</a:t>
            </a:r>
            <a:r>
              <a:rPr lang="en-US" altLang="zh-CN" sz="2200" dirty="0" smtClean="0"/>
              <a:t>utf-8”</a:t>
            </a:r>
            <a:r>
              <a:rPr lang="zh-CN" altLang="en-US" sz="2200" dirty="0" smtClean="0"/>
              <a:t>表示用</a:t>
            </a:r>
            <a:r>
              <a:rPr lang="en-US" altLang="zh-CN" sz="2200" dirty="0" smtClean="0"/>
              <a:t>UTF-8 </a:t>
            </a:r>
            <a:r>
              <a:rPr lang="zh-CN" altLang="en-US" sz="2200" dirty="0" smtClean="0"/>
              <a:t>编码的文本</a:t>
            </a:r>
          </a:p>
        </p:txBody>
      </p:sp>
    </p:spTree>
    <p:extLst>
      <p:ext uri="{BB962C8B-B14F-4D97-AF65-F5344CB8AC3E}">
        <p14:creationId xmlns:p14="http://schemas.microsoft.com/office/powerpoint/2010/main" xmlns="" val="1623695946"/>
      </p:ext>
    </p:extLst>
  </p:cSld>
  <p:clrMapOvr>
    <a:masterClrMapping/>
  </p:clrMapOvr>
  <p:timing>
    <p:tnLst>
      <p:par>
        <p:cTn id="1" dur="indefinite" restart="never" nodeType="tmRoot"/>
      </p:par>
    </p:tnLst>
  </p:timing>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4"/>
          <p:cNvSpPr/>
          <p:nvPr/>
        </p:nvSpPr>
        <p:spPr>
          <a:xfrm>
            <a:off x="-1" y="674237"/>
            <a:ext cx="7464153" cy="602366"/>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灯片编号占位符 25"/>
          <p:cNvSpPr txBox="1">
            <a:spLocks/>
          </p:cNvSpPr>
          <p:nvPr/>
        </p:nvSpPr>
        <p:spPr>
          <a:xfrm>
            <a:off x="10243712" y="6350004"/>
            <a:ext cx="2743200" cy="365125"/>
          </a:xfrm>
          <a:prstGeom prst="rect">
            <a:avLst/>
          </a:prstGeom>
        </p:spPr>
        <p:txBody>
          <a:bodyPr vert="horz" lIns="91440" tIns="45720" rIns="91440" bIns="45720" rtlCol="0" anchor="ctr"/>
          <a:lstStyle>
            <a:defPPr>
              <a:defRPr lang="zh-CN"/>
            </a:defPPr>
            <a:lvl1pPr marL="0" algn="ctr" defTabSz="914400" rtl="0" eaLnBrk="1" latinLnBrk="0" hangingPunct="1">
              <a:defRPr sz="1400" kern="1200">
                <a:solidFill>
                  <a:schemeClr val="bg1"/>
                </a:solidFill>
                <a:latin typeface="微软雅黑 Light" panose="020B0502040204020203" pitchFamily="34" charset="-122"/>
                <a:ea typeface="微软雅黑 Light" panose="020B0502040204020203" pitchFamily="34"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rgbClr val="3BBC5D"/>
              </a:solidFill>
            </a:endParaRPr>
          </a:p>
        </p:txBody>
      </p:sp>
      <p:sp>
        <p:nvSpPr>
          <p:cNvPr id="25" name="Freeform 81"/>
          <p:cNvSpPr>
            <a:spLocks noChangeArrowheads="1"/>
          </p:cNvSpPr>
          <p:nvPr/>
        </p:nvSpPr>
        <p:spPr bwMode="auto">
          <a:xfrm>
            <a:off x="191376" y="826314"/>
            <a:ext cx="288000" cy="288000"/>
          </a:xfrm>
          <a:custGeom>
            <a:avLst/>
            <a:gdLst>
              <a:gd name="T0" fmla="*/ 39678193 w 602"/>
              <a:gd name="T1" fmla="*/ 78442719 h 602"/>
              <a:gd name="T2" fmla="*/ 39678193 w 602"/>
              <a:gd name="T3" fmla="*/ 78442719 h 602"/>
              <a:gd name="T4" fmla="*/ 0 w 602"/>
              <a:gd name="T5" fmla="*/ 38764526 h 602"/>
              <a:gd name="T6" fmla="*/ 39678193 w 602"/>
              <a:gd name="T7" fmla="*/ 0 h 602"/>
              <a:gd name="T8" fmla="*/ 78442719 w 602"/>
              <a:gd name="T9" fmla="*/ 38764526 h 602"/>
              <a:gd name="T10" fmla="*/ 39678193 w 602"/>
              <a:gd name="T11" fmla="*/ 78442719 h 602"/>
              <a:gd name="T12" fmla="*/ 7439751 w 602"/>
              <a:gd name="T13" fmla="*/ 38764526 h 602"/>
              <a:gd name="T14" fmla="*/ 7439751 w 602"/>
              <a:gd name="T15" fmla="*/ 38764526 h 602"/>
              <a:gd name="T16" fmla="*/ 39678193 w 602"/>
              <a:gd name="T17" fmla="*/ 71002968 h 602"/>
              <a:gd name="T18" fmla="*/ 61866665 w 602"/>
              <a:gd name="T19" fmla="*/ 61735884 h 602"/>
              <a:gd name="T20" fmla="*/ 39678193 w 602"/>
              <a:gd name="T21" fmla="*/ 38764526 h 602"/>
              <a:gd name="T22" fmla="*/ 39678193 w 602"/>
              <a:gd name="T23" fmla="*/ 7308970 h 602"/>
              <a:gd name="T24" fmla="*/ 7439751 w 602"/>
              <a:gd name="T25" fmla="*/ 38764526 h 60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602" h="602">
                <a:moveTo>
                  <a:pt x="304" y="601"/>
                </a:moveTo>
                <a:lnTo>
                  <a:pt x="304" y="601"/>
                </a:lnTo>
                <a:cubicBezTo>
                  <a:pt x="135" y="601"/>
                  <a:pt x="0" y="466"/>
                  <a:pt x="0" y="297"/>
                </a:cubicBezTo>
                <a:cubicBezTo>
                  <a:pt x="0" y="134"/>
                  <a:pt x="135" y="0"/>
                  <a:pt x="304" y="0"/>
                </a:cubicBezTo>
                <a:cubicBezTo>
                  <a:pt x="467" y="0"/>
                  <a:pt x="601" y="134"/>
                  <a:pt x="601" y="297"/>
                </a:cubicBezTo>
                <a:cubicBezTo>
                  <a:pt x="601" y="466"/>
                  <a:pt x="467" y="601"/>
                  <a:pt x="304" y="601"/>
                </a:cubicBezTo>
                <a:close/>
                <a:moveTo>
                  <a:pt x="57" y="297"/>
                </a:moveTo>
                <a:lnTo>
                  <a:pt x="57" y="297"/>
                </a:lnTo>
                <a:cubicBezTo>
                  <a:pt x="57" y="431"/>
                  <a:pt x="170" y="544"/>
                  <a:pt x="304" y="544"/>
                </a:cubicBezTo>
                <a:cubicBezTo>
                  <a:pt x="368" y="544"/>
                  <a:pt x="431" y="516"/>
                  <a:pt x="474" y="473"/>
                </a:cubicBezTo>
                <a:cubicBezTo>
                  <a:pt x="304" y="297"/>
                  <a:pt x="304" y="297"/>
                  <a:pt x="304" y="297"/>
                </a:cubicBezTo>
                <a:cubicBezTo>
                  <a:pt x="304" y="56"/>
                  <a:pt x="304" y="56"/>
                  <a:pt x="304" y="56"/>
                </a:cubicBezTo>
                <a:cubicBezTo>
                  <a:pt x="170" y="56"/>
                  <a:pt x="57" y="162"/>
                  <a:pt x="57" y="297"/>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5" name="幻灯片编号占位符 4"/>
          <p:cNvSpPr>
            <a:spLocks noGrp="1"/>
          </p:cNvSpPr>
          <p:nvPr>
            <p:ph type="sldNum" sz="quarter" idx="12"/>
          </p:nvPr>
        </p:nvSpPr>
        <p:spPr/>
        <p:txBody>
          <a:bodyPr/>
          <a:lstStyle/>
          <a:p>
            <a:fld id="{370D8578-DDD4-487D-A316-C8E65CC577E1}" type="slidenum">
              <a:rPr lang="zh-CN" altLang="en-US" smtClean="0"/>
              <a:pPr/>
              <a:t>417</a:t>
            </a:fld>
            <a:endParaRPr lang="zh-CN" altLang="en-US"/>
          </a:p>
        </p:txBody>
      </p:sp>
      <p:sp>
        <p:nvSpPr>
          <p:cNvPr id="13" name="Title 1"/>
          <p:cNvSpPr txBox="1">
            <a:spLocks/>
          </p:cNvSpPr>
          <p:nvPr/>
        </p:nvSpPr>
        <p:spPr>
          <a:xfrm>
            <a:off x="670753" y="579020"/>
            <a:ext cx="6510891" cy="79513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zh-CN" altLang="en-US" sz="2800" dirty="0">
                <a:solidFill>
                  <a:schemeClr val="bg1"/>
                </a:solidFill>
                <a:latin typeface="Microsoft YaHei Light" charset="-122"/>
                <a:ea typeface="Microsoft YaHei Light" charset="-122"/>
                <a:cs typeface="Microsoft YaHei Light" charset="-122"/>
              </a:rPr>
              <a:t>文件读写</a:t>
            </a:r>
            <a:endParaRPr lang="en-US" sz="2800" dirty="0">
              <a:solidFill>
                <a:srgbClr val="FFFFFF"/>
              </a:solidFill>
              <a:latin typeface="Microsoft YaHei Light" charset="-122"/>
              <a:ea typeface="Microsoft YaHei Light" charset="-122"/>
              <a:cs typeface="Microsoft YaHei Light" charset="-122"/>
            </a:endParaRPr>
          </a:p>
        </p:txBody>
      </p:sp>
      <p:sp>
        <p:nvSpPr>
          <p:cNvPr id="10" name="Rectangle 3"/>
          <p:cNvSpPr txBox="1">
            <a:spLocks/>
          </p:cNvSpPr>
          <p:nvPr/>
        </p:nvSpPr>
        <p:spPr>
          <a:xfrm>
            <a:off x="335376" y="1824041"/>
            <a:ext cx="9228980" cy="45259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Arial" charset="0"/>
              <a:buNone/>
            </a:pPr>
            <a:r>
              <a:rPr lang="zh-CN" altLang="en-US" sz="2200" dirty="0" smtClean="0"/>
              <a:t>    在处理不规则文件时，</a:t>
            </a:r>
            <a:r>
              <a:rPr lang="en-US" altLang="zh-CN" sz="2200" dirty="0" err="1" smtClean="0"/>
              <a:t>skiprows</a:t>
            </a:r>
            <a:r>
              <a:rPr lang="zh-CN" altLang="en-US" sz="2200" dirty="0" smtClean="0"/>
              <a:t>可以帮助跳过文件中的若干行。</a:t>
            </a:r>
          </a:p>
        </p:txBody>
      </p:sp>
      <p:sp>
        <p:nvSpPr>
          <p:cNvPr id="12" name="Text Box 4"/>
          <p:cNvSpPr txBox="1">
            <a:spLocks noChangeArrowheads="1"/>
          </p:cNvSpPr>
          <p:nvPr/>
        </p:nvSpPr>
        <p:spPr bwMode="auto">
          <a:xfrm>
            <a:off x="690364" y="2420888"/>
            <a:ext cx="4608513" cy="2563812"/>
          </a:xfrm>
          <a:prstGeom prst="rect">
            <a:avLst/>
          </a:prstGeom>
          <a:noFill/>
          <a:ln w="9525">
            <a:noFill/>
            <a:miter lim="800000"/>
            <a:headEnd/>
            <a:tailEnd/>
          </a:ln>
        </p:spPr>
        <p:txBody>
          <a:bodyPr>
            <a:spAutoFit/>
          </a:bodyPr>
          <a:lstStyle/>
          <a:p>
            <a:r>
              <a:rPr lang="en-US" altLang="zh-CN" dirty="0" err="1"/>
              <a:t>df</a:t>
            </a:r>
            <a:r>
              <a:rPr lang="en-US" altLang="zh-CN" dirty="0"/>
              <a:t> = </a:t>
            </a:r>
            <a:r>
              <a:rPr lang="en-US" altLang="zh-CN" dirty="0" err="1"/>
              <a:t>pd.read_csv</a:t>
            </a:r>
            <a:r>
              <a:rPr lang="en-US" altLang="zh-CN" dirty="0"/>
              <a:t>('iris.csv',</a:t>
            </a:r>
            <a:r>
              <a:rPr lang="en-US" altLang="zh-CN" dirty="0" err="1"/>
              <a:t>skiprows</a:t>
            </a:r>
            <a:r>
              <a:rPr lang="en-US" altLang="zh-CN" dirty="0"/>
              <a:t>=[0,2,3])</a:t>
            </a:r>
          </a:p>
          <a:p>
            <a:r>
              <a:rPr lang="en-US" altLang="zh-CN" dirty="0" err="1"/>
              <a:t>df.head</a:t>
            </a:r>
            <a:r>
              <a:rPr lang="en-US" altLang="zh-CN" dirty="0"/>
              <a:t>()</a:t>
            </a:r>
          </a:p>
          <a:p>
            <a:r>
              <a:rPr lang="en-US" altLang="zh-CN" dirty="0"/>
              <a:t>Out[57]: </a:t>
            </a:r>
          </a:p>
          <a:p>
            <a:r>
              <a:rPr lang="en-US" altLang="zh-CN" dirty="0"/>
              <a:t>   5.1  3.5  1.4  0.2  0</a:t>
            </a:r>
          </a:p>
          <a:p>
            <a:r>
              <a:rPr lang="en-US" altLang="zh-CN" dirty="0"/>
              <a:t>0  4.6  3.1  1.5  0.2  0</a:t>
            </a:r>
          </a:p>
          <a:p>
            <a:r>
              <a:rPr lang="en-US" altLang="zh-CN" dirty="0"/>
              <a:t>1  5.0  3.6  1.4  0.2  0</a:t>
            </a:r>
          </a:p>
          <a:p>
            <a:r>
              <a:rPr lang="en-US" altLang="zh-CN" dirty="0"/>
              <a:t>2  5.4  3.9  1.7  0.4  0</a:t>
            </a:r>
          </a:p>
          <a:p>
            <a:r>
              <a:rPr lang="en-US" altLang="zh-CN" dirty="0"/>
              <a:t>3  4.6  3.4  1.4  0.3  0</a:t>
            </a:r>
          </a:p>
          <a:p>
            <a:r>
              <a:rPr lang="en-US" altLang="zh-CN" dirty="0"/>
              <a:t>4  5.0  3.4  1.5  0.2  0</a:t>
            </a:r>
            <a:endParaRPr lang="zh-CN" altLang="en-US" dirty="0"/>
          </a:p>
        </p:txBody>
      </p:sp>
    </p:spTree>
    <p:extLst>
      <p:ext uri="{BB962C8B-B14F-4D97-AF65-F5344CB8AC3E}">
        <p14:creationId xmlns:p14="http://schemas.microsoft.com/office/powerpoint/2010/main" xmlns="" val="2349811699"/>
      </p:ext>
    </p:extLst>
  </p:cSld>
  <p:clrMapOvr>
    <a:masterClrMapping/>
  </p:clrMapOvr>
  <p:timing>
    <p:tnLst>
      <p:par>
        <p:cTn id="1" dur="indefinite" restart="never" nodeType="tmRoot"/>
      </p:par>
    </p:tnLst>
  </p:timing>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4"/>
          <p:cNvSpPr/>
          <p:nvPr/>
        </p:nvSpPr>
        <p:spPr>
          <a:xfrm>
            <a:off x="-1" y="674237"/>
            <a:ext cx="7464153" cy="602366"/>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灯片编号占位符 25"/>
          <p:cNvSpPr txBox="1">
            <a:spLocks/>
          </p:cNvSpPr>
          <p:nvPr/>
        </p:nvSpPr>
        <p:spPr>
          <a:xfrm>
            <a:off x="10243712" y="6350004"/>
            <a:ext cx="2743200" cy="365125"/>
          </a:xfrm>
          <a:prstGeom prst="rect">
            <a:avLst/>
          </a:prstGeom>
        </p:spPr>
        <p:txBody>
          <a:bodyPr vert="horz" lIns="91440" tIns="45720" rIns="91440" bIns="45720" rtlCol="0" anchor="ctr"/>
          <a:lstStyle>
            <a:defPPr>
              <a:defRPr lang="zh-CN"/>
            </a:defPPr>
            <a:lvl1pPr marL="0" algn="ctr" defTabSz="914400" rtl="0" eaLnBrk="1" latinLnBrk="0" hangingPunct="1">
              <a:defRPr sz="1400" kern="1200">
                <a:solidFill>
                  <a:schemeClr val="bg1"/>
                </a:solidFill>
                <a:latin typeface="微软雅黑 Light" panose="020B0502040204020203" pitchFamily="34" charset="-122"/>
                <a:ea typeface="微软雅黑 Light" panose="020B0502040204020203" pitchFamily="34"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rgbClr val="3BBC5D"/>
              </a:solidFill>
            </a:endParaRPr>
          </a:p>
        </p:txBody>
      </p:sp>
      <p:sp>
        <p:nvSpPr>
          <p:cNvPr id="25" name="Freeform 81"/>
          <p:cNvSpPr>
            <a:spLocks noChangeArrowheads="1"/>
          </p:cNvSpPr>
          <p:nvPr/>
        </p:nvSpPr>
        <p:spPr bwMode="auto">
          <a:xfrm>
            <a:off x="191376" y="826314"/>
            <a:ext cx="288000" cy="288000"/>
          </a:xfrm>
          <a:custGeom>
            <a:avLst/>
            <a:gdLst>
              <a:gd name="T0" fmla="*/ 39678193 w 602"/>
              <a:gd name="T1" fmla="*/ 78442719 h 602"/>
              <a:gd name="T2" fmla="*/ 39678193 w 602"/>
              <a:gd name="T3" fmla="*/ 78442719 h 602"/>
              <a:gd name="T4" fmla="*/ 0 w 602"/>
              <a:gd name="T5" fmla="*/ 38764526 h 602"/>
              <a:gd name="T6" fmla="*/ 39678193 w 602"/>
              <a:gd name="T7" fmla="*/ 0 h 602"/>
              <a:gd name="T8" fmla="*/ 78442719 w 602"/>
              <a:gd name="T9" fmla="*/ 38764526 h 602"/>
              <a:gd name="T10" fmla="*/ 39678193 w 602"/>
              <a:gd name="T11" fmla="*/ 78442719 h 602"/>
              <a:gd name="T12" fmla="*/ 7439751 w 602"/>
              <a:gd name="T13" fmla="*/ 38764526 h 602"/>
              <a:gd name="T14" fmla="*/ 7439751 w 602"/>
              <a:gd name="T15" fmla="*/ 38764526 h 602"/>
              <a:gd name="T16" fmla="*/ 39678193 w 602"/>
              <a:gd name="T17" fmla="*/ 71002968 h 602"/>
              <a:gd name="T18" fmla="*/ 61866665 w 602"/>
              <a:gd name="T19" fmla="*/ 61735884 h 602"/>
              <a:gd name="T20" fmla="*/ 39678193 w 602"/>
              <a:gd name="T21" fmla="*/ 38764526 h 602"/>
              <a:gd name="T22" fmla="*/ 39678193 w 602"/>
              <a:gd name="T23" fmla="*/ 7308970 h 602"/>
              <a:gd name="T24" fmla="*/ 7439751 w 602"/>
              <a:gd name="T25" fmla="*/ 38764526 h 60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602" h="602">
                <a:moveTo>
                  <a:pt x="304" y="601"/>
                </a:moveTo>
                <a:lnTo>
                  <a:pt x="304" y="601"/>
                </a:lnTo>
                <a:cubicBezTo>
                  <a:pt x="135" y="601"/>
                  <a:pt x="0" y="466"/>
                  <a:pt x="0" y="297"/>
                </a:cubicBezTo>
                <a:cubicBezTo>
                  <a:pt x="0" y="134"/>
                  <a:pt x="135" y="0"/>
                  <a:pt x="304" y="0"/>
                </a:cubicBezTo>
                <a:cubicBezTo>
                  <a:pt x="467" y="0"/>
                  <a:pt x="601" y="134"/>
                  <a:pt x="601" y="297"/>
                </a:cubicBezTo>
                <a:cubicBezTo>
                  <a:pt x="601" y="466"/>
                  <a:pt x="467" y="601"/>
                  <a:pt x="304" y="601"/>
                </a:cubicBezTo>
                <a:close/>
                <a:moveTo>
                  <a:pt x="57" y="297"/>
                </a:moveTo>
                <a:lnTo>
                  <a:pt x="57" y="297"/>
                </a:lnTo>
                <a:cubicBezTo>
                  <a:pt x="57" y="431"/>
                  <a:pt x="170" y="544"/>
                  <a:pt x="304" y="544"/>
                </a:cubicBezTo>
                <a:cubicBezTo>
                  <a:pt x="368" y="544"/>
                  <a:pt x="431" y="516"/>
                  <a:pt x="474" y="473"/>
                </a:cubicBezTo>
                <a:cubicBezTo>
                  <a:pt x="304" y="297"/>
                  <a:pt x="304" y="297"/>
                  <a:pt x="304" y="297"/>
                </a:cubicBezTo>
                <a:cubicBezTo>
                  <a:pt x="304" y="56"/>
                  <a:pt x="304" y="56"/>
                  <a:pt x="304" y="56"/>
                </a:cubicBezTo>
                <a:cubicBezTo>
                  <a:pt x="170" y="56"/>
                  <a:pt x="57" y="162"/>
                  <a:pt x="57" y="297"/>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5" name="幻灯片编号占位符 4"/>
          <p:cNvSpPr>
            <a:spLocks noGrp="1"/>
          </p:cNvSpPr>
          <p:nvPr>
            <p:ph type="sldNum" sz="quarter" idx="12"/>
          </p:nvPr>
        </p:nvSpPr>
        <p:spPr/>
        <p:txBody>
          <a:bodyPr/>
          <a:lstStyle/>
          <a:p>
            <a:fld id="{370D8578-DDD4-487D-A316-C8E65CC577E1}" type="slidenum">
              <a:rPr lang="zh-CN" altLang="en-US" smtClean="0"/>
              <a:pPr/>
              <a:t>418</a:t>
            </a:fld>
            <a:endParaRPr lang="zh-CN" altLang="en-US"/>
          </a:p>
        </p:txBody>
      </p:sp>
      <p:sp>
        <p:nvSpPr>
          <p:cNvPr id="13" name="Title 1"/>
          <p:cNvSpPr txBox="1">
            <a:spLocks/>
          </p:cNvSpPr>
          <p:nvPr/>
        </p:nvSpPr>
        <p:spPr>
          <a:xfrm>
            <a:off x="670753" y="579020"/>
            <a:ext cx="6510891" cy="79513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zh-CN" altLang="en-US" sz="2800" dirty="0">
                <a:solidFill>
                  <a:schemeClr val="bg1"/>
                </a:solidFill>
                <a:latin typeface="Microsoft YaHei Light" charset="-122"/>
                <a:ea typeface="Microsoft YaHei Light" charset="-122"/>
                <a:cs typeface="Microsoft YaHei Light" charset="-122"/>
              </a:rPr>
              <a:t>文件读写</a:t>
            </a:r>
            <a:endParaRPr lang="en-US" sz="2800" dirty="0">
              <a:solidFill>
                <a:srgbClr val="FFFFFF"/>
              </a:solidFill>
              <a:latin typeface="Microsoft YaHei Light" charset="-122"/>
              <a:ea typeface="Microsoft YaHei Light" charset="-122"/>
              <a:cs typeface="Microsoft YaHei Light" charset="-122"/>
            </a:endParaRPr>
          </a:p>
        </p:txBody>
      </p:sp>
      <p:sp>
        <p:nvSpPr>
          <p:cNvPr id="10" name="Rectangle 3"/>
          <p:cNvSpPr txBox="1">
            <a:spLocks/>
          </p:cNvSpPr>
          <p:nvPr/>
        </p:nvSpPr>
        <p:spPr>
          <a:xfrm>
            <a:off x="156336" y="1597818"/>
            <a:ext cx="9252032" cy="45259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Arial" charset="0"/>
              <a:buNone/>
            </a:pPr>
            <a:r>
              <a:rPr lang="zh-CN" altLang="en-US" sz="2400" dirty="0" smtClean="0"/>
              <a:t>     </a:t>
            </a:r>
            <a:r>
              <a:rPr lang="zh-CN" altLang="en-US" sz="2200" dirty="0" smtClean="0"/>
              <a:t>可以在读取文件时处理数据中的缺失值，要用到参数</a:t>
            </a:r>
            <a:r>
              <a:rPr lang="en-US" altLang="zh-CN" sz="2200" dirty="0" err="1" smtClean="0"/>
              <a:t>na_values</a:t>
            </a:r>
            <a:r>
              <a:rPr lang="zh-CN" altLang="en-US" sz="2200" dirty="0" smtClean="0"/>
              <a:t>。</a:t>
            </a:r>
          </a:p>
        </p:txBody>
      </p:sp>
      <p:sp>
        <p:nvSpPr>
          <p:cNvPr id="12" name="Text Box 4"/>
          <p:cNvSpPr txBox="1">
            <a:spLocks noChangeArrowheads="1"/>
          </p:cNvSpPr>
          <p:nvPr/>
        </p:nvSpPr>
        <p:spPr bwMode="auto">
          <a:xfrm>
            <a:off x="670753" y="2276872"/>
            <a:ext cx="7416800" cy="2563813"/>
          </a:xfrm>
          <a:prstGeom prst="rect">
            <a:avLst/>
          </a:prstGeom>
          <a:noFill/>
          <a:ln w="9525">
            <a:noFill/>
            <a:miter lim="800000"/>
            <a:headEnd/>
            <a:tailEnd/>
          </a:ln>
        </p:spPr>
        <p:txBody>
          <a:bodyPr>
            <a:spAutoFit/>
          </a:bodyPr>
          <a:lstStyle/>
          <a:p>
            <a:r>
              <a:rPr lang="en-US" altLang="zh-CN"/>
              <a:t>tips = </a:t>
            </a:r>
            <a:r>
              <a:rPr lang="en-US" altLang="zh-CN" dirty="0" err="1"/>
              <a:t>pd.read_csv</a:t>
            </a:r>
            <a:r>
              <a:rPr lang="en-US" altLang="zh-CN" dirty="0"/>
              <a:t>('</a:t>
            </a:r>
            <a:r>
              <a:rPr lang="en-US" altLang="zh-CN" dirty="0" err="1"/>
              <a:t>tips.csv</a:t>
            </a:r>
            <a:r>
              <a:rPr lang="en-US" altLang="zh-CN" dirty="0"/>
              <a:t>')</a:t>
            </a:r>
          </a:p>
          <a:p>
            <a:r>
              <a:rPr lang="en-US" altLang="zh-CN" dirty="0" err="1"/>
              <a:t>tips.head</a:t>
            </a:r>
            <a:r>
              <a:rPr lang="en-US" altLang="zh-CN" dirty="0"/>
              <a:t>()</a:t>
            </a:r>
          </a:p>
          <a:p>
            <a:r>
              <a:rPr lang="en-US" altLang="zh-CN" dirty="0"/>
              <a:t>Out[70]: </a:t>
            </a:r>
          </a:p>
          <a:p>
            <a:r>
              <a:rPr lang="en-US" altLang="zh-CN" dirty="0"/>
              <a:t>   Unnamed: 0  </a:t>
            </a:r>
            <a:r>
              <a:rPr lang="en-US" altLang="zh-CN" dirty="0" err="1"/>
              <a:t>total_bill</a:t>
            </a:r>
            <a:r>
              <a:rPr lang="en-US" altLang="zh-CN" dirty="0"/>
              <a:t>   tip     sex smoker  day    time  size</a:t>
            </a:r>
          </a:p>
          <a:p>
            <a:r>
              <a:rPr lang="en-US" altLang="zh-CN" dirty="0"/>
              <a:t>0           0       16.99  1.01  Female     No  Sun  Dinner     2</a:t>
            </a:r>
          </a:p>
          <a:p>
            <a:r>
              <a:rPr lang="en-US" altLang="zh-CN" dirty="0"/>
              <a:t>1           1       10.34  1.66    Male     No  Sun  Dinner     3</a:t>
            </a:r>
          </a:p>
          <a:p>
            <a:r>
              <a:rPr lang="en-US" altLang="zh-CN" dirty="0"/>
              <a:t>2           2       21.01  3.50    Male     No  Sun  Dinner     3</a:t>
            </a:r>
          </a:p>
          <a:p>
            <a:r>
              <a:rPr lang="en-US" altLang="zh-CN" dirty="0"/>
              <a:t>3           3       23.68  3.31    Male     No  Sun  Dinner     2</a:t>
            </a:r>
          </a:p>
          <a:p>
            <a:r>
              <a:rPr lang="en-US" altLang="zh-CN" dirty="0"/>
              <a:t>4           4       24.59  3.61  Female     No  Sun  Dinner     4</a:t>
            </a:r>
            <a:endParaRPr lang="zh-CN" altLang="en-US" dirty="0"/>
          </a:p>
        </p:txBody>
      </p:sp>
    </p:spTree>
    <p:extLst>
      <p:ext uri="{BB962C8B-B14F-4D97-AF65-F5344CB8AC3E}">
        <p14:creationId xmlns:p14="http://schemas.microsoft.com/office/powerpoint/2010/main" xmlns="" val="3780055550"/>
      </p:ext>
    </p:extLst>
  </p:cSld>
  <p:clrMapOvr>
    <a:masterClrMapping/>
  </p:clrMapOvr>
  <p:timing>
    <p:tnLst>
      <p:par>
        <p:cTn id="1" dur="indefinite" restart="never" nodeType="tmRoot"/>
      </p:par>
    </p:tnLst>
  </p:timing>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4"/>
          <p:cNvSpPr/>
          <p:nvPr/>
        </p:nvSpPr>
        <p:spPr>
          <a:xfrm>
            <a:off x="-1" y="674237"/>
            <a:ext cx="7464153" cy="602366"/>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灯片编号占位符 25"/>
          <p:cNvSpPr txBox="1">
            <a:spLocks/>
          </p:cNvSpPr>
          <p:nvPr/>
        </p:nvSpPr>
        <p:spPr>
          <a:xfrm>
            <a:off x="10243712" y="6350004"/>
            <a:ext cx="2743200" cy="365125"/>
          </a:xfrm>
          <a:prstGeom prst="rect">
            <a:avLst/>
          </a:prstGeom>
        </p:spPr>
        <p:txBody>
          <a:bodyPr vert="horz" lIns="91440" tIns="45720" rIns="91440" bIns="45720" rtlCol="0" anchor="ctr"/>
          <a:lstStyle>
            <a:defPPr>
              <a:defRPr lang="zh-CN"/>
            </a:defPPr>
            <a:lvl1pPr marL="0" algn="ctr" defTabSz="914400" rtl="0" eaLnBrk="1" latinLnBrk="0" hangingPunct="1">
              <a:defRPr sz="1400" kern="1200">
                <a:solidFill>
                  <a:schemeClr val="bg1"/>
                </a:solidFill>
                <a:latin typeface="微软雅黑 Light" panose="020B0502040204020203" pitchFamily="34" charset="-122"/>
                <a:ea typeface="微软雅黑 Light" panose="020B0502040204020203" pitchFamily="34"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rgbClr val="3BBC5D"/>
              </a:solidFill>
            </a:endParaRPr>
          </a:p>
        </p:txBody>
      </p:sp>
      <p:sp>
        <p:nvSpPr>
          <p:cNvPr id="25" name="Freeform 81"/>
          <p:cNvSpPr>
            <a:spLocks noChangeArrowheads="1"/>
          </p:cNvSpPr>
          <p:nvPr/>
        </p:nvSpPr>
        <p:spPr bwMode="auto">
          <a:xfrm>
            <a:off x="191376" y="826314"/>
            <a:ext cx="288000" cy="288000"/>
          </a:xfrm>
          <a:custGeom>
            <a:avLst/>
            <a:gdLst>
              <a:gd name="T0" fmla="*/ 39678193 w 602"/>
              <a:gd name="T1" fmla="*/ 78442719 h 602"/>
              <a:gd name="T2" fmla="*/ 39678193 w 602"/>
              <a:gd name="T3" fmla="*/ 78442719 h 602"/>
              <a:gd name="T4" fmla="*/ 0 w 602"/>
              <a:gd name="T5" fmla="*/ 38764526 h 602"/>
              <a:gd name="T6" fmla="*/ 39678193 w 602"/>
              <a:gd name="T7" fmla="*/ 0 h 602"/>
              <a:gd name="T8" fmla="*/ 78442719 w 602"/>
              <a:gd name="T9" fmla="*/ 38764526 h 602"/>
              <a:gd name="T10" fmla="*/ 39678193 w 602"/>
              <a:gd name="T11" fmla="*/ 78442719 h 602"/>
              <a:gd name="T12" fmla="*/ 7439751 w 602"/>
              <a:gd name="T13" fmla="*/ 38764526 h 602"/>
              <a:gd name="T14" fmla="*/ 7439751 w 602"/>
              <a:gd name="T15" fmla="*/ 38764526 h 602"/>
              <a:gd name="T16" fmla="*/ 39678193 w 602"/>
              <a:gd name="T17" fmla="*/ 71002968 h 602"/>
              <a:gd name="T18" fmla="*/ 61866665 w 602"/>
              <a:gd name="T19" fmla="*/ 61735884 h 602"/>
              <a:gd name="T20" fmla="*/ 39678193 w 602"/>
              <a:gd name="T21" fmla="*/ 38764526 h 602"/>
              <a:gd name="T22" fmla="*/ 39678193 w 602"/>
              <a:gd name="T23" fmla="*/ 7308970 h 602"/>
              <a:gd name="T24" fmla="*/ 7439751 w 602"/>
              <a:gd name="T25" fmla="*/ 38764526 h 60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602" h="602">
                <a:moveTo>
                  <a:pt x="304" y="601"/>
                </a:moveTo>
                <a:lnTo>
                  <a:pt x="304" y="601"/>
                </a:lnTo>
                <a:cubicBezTo>
                  <a:pt x="135" y="601"/>
                  <a:pt x="0" y="466"/>
                  <a:pt x="0" y="297"/>
                </a:cubicBezTo>
                <a:cubicBezTo>
                  <a:pt x="0" y="134"/>
                  <a:pt x="135" y="0"/>
                  <a:pt x="304" y="0"/>
                </a:cubicBezTo>
                <a:cubicBezTo>
                  <a:pt x="467" y="0"/>
                  <a:pt x="601" y="134"/>
                  <a:pt x="601" y="297"/>
                </a:cubicBezTo>
                <a:cubicBezTo>
                  <a:pt x="601" y="466"/>
                  <a:pt x="467" y="601"/>
                  <a:pt x="304" y="601"/>
                </a:cubicBezTo>
                <a:close/>
                <a:moveTo>
                  <a:pt x="57" y="297"/>
                </a:moveTo>
                <a:lnTo>
                  <a:pt x="57" y="297"/>
                </a:lnTo>
                <a:cubicBezTo>
                  <a:pt x="57" y="431"/>
                  <a:pt x="170" y="544"/>
                  <a:pt x="304" y="544"/>
                </a:cubicBezTo>
                <a:cubicBezTo>
                  <a:pt x="368" y="544"/>
                  <a:pt x="431" y="516"/>
                  <a:pt x="474" y="473"/>
                </a:cubicBezTo>
                <a:cubicBezTo>
                  <a:pt x="304" y="297"/>
                  <a:pt x="304" y="297"/>
                  <a:pt x="304" y="297"/>
                </a:cubicBezTo>
                <a:cubicBezTo>
                  <a:pt x="304" y="56"/>
                  <a:pt x="304" y="56"/>
                  <a:pt x="304" y="56"/>
                </a:cubicBezTo>
                <a:cubicBezTo>
                  <a:pt x="170" y="56"/>
                  <a:pt x="57" y="162"/>
                  <a:pt x="57" y="297"/>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5" name="幻灯片编号占位符 4"/>
          <p:cNvSpPr>
            <a:spLocks noGrp="1"/>
          </p:cNvSpPr>
          <p:nvPr>
            <p:ph type="sldNum" sz="quarter" idx="12"/>
          </p:nvPr>
        </p:nvSpPr>
        <p:spPr/>
        <p:txBody>
          <a:bodyPr/>
          <a:lstStyle/>
          <a:p>
            <a:fld id="{370D8578-DDD4-487D-A316-C8E65CC577E1}" type="slidenum">
              <a:rPr lang="zh-CN" altLang="en-US" smtClean="0"/>
              <a:pPr/>
              <a:t>419</a:t>
            </a:fld>
            <a:endParaRPr lang="zh-CN" altLang="en-US"/>
          </a:p>
        </p:txBody>
      </p:sp>
      <p:sp>
        <p:nvSpPr>
          <p:cNvPr id="13" name="Title 1"/>
          <p:cNvSpPr txBox="1">
            <a:spLocks/>
          </p:cNvSpPr>
          <p:nvPr/>
        </p:nvSpPr>
        <p:spPr>
          <a:xfrm>
            <a:off x="670753" y="579020"/>
            <a:ext cx="6510891" cy="79513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zh-CN" altLang="en-US" sz="2800" dirty="0">
                <a:solidFill>
                  <a:schemeClr val="bg1"/>
                </a:solidFill>
                <a:latin typeface="Microsoft YaHei Light" charset="-122"/>
                <a:ea typeface="Microsoft YaHei Light" charset="-122"/>
                <a:cs typeface="Microsoft YaHei Light" charset="-122"/>
              </a:rPr>
              <a:t>文件读写</a:t>
            </a:r>
            <a:endParaRPr lang="en-US" sz="2800" dirty="0">
              <a:solidFill>
                <a:srgbClr val="FFFFFF"/>
              </a:solidFill>
              <a:latin typeface="Microsoft YaHei Light" charset="-122"/>
              <a:ea typeface="Microsoft YaHei Light" charset="-122"/>
              <a:cs typeface="Microsoft YaHei Light" charset="-122"/>
            </a:endParaRPr>
          </a:p>
        </p:txBody>
      </p:sp>
      <p:sp>
        <p:nvSpPr>
          <p:cNvPr id="10" name="Rectangle 3"/>
          <p:cNvSpPr txBox="1">
            <a:spLocks/>
          </p:cNvSpPr>
          <p:nvPr/>
        </p:nvSpPr>
        <p:spPr>
          <a:xfrm>
            <a:off x="335376" y="1597818"/>
            <a:ext cx="11532666" cy="45259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Arial" charset="0"/>
              <a:buNone/>
            </a:pPr>
            <a:r>
              <a:rPr lang="zh-CN" altLang="en-US" smtClean="0"/>
              <a:t>    </a:t>
            </a:r>
            <a:r>
              <a:rPr lang="en-US" altLang="zh-CN" sz="2400" smtClean="0"/>
              <a:t>na_values</a:t>
            </a:r>
            <a:r>
              <a:rPr lang="zh-CN" altLang="en-US" sz="2400" smtClean="0"/>
              <a:t>可以接受一组表示缺失值的字符串，用字典将列的特定值指定为</a:t>
            </a:r>
            <a:r>
              <a:rPr lang="en-US" altLang="zh-CN" sz="2400" smtClean="0"/>
              <a:t>NaN</a:t>
            </a:r>
            <a:r>
              <a:rPr lang="zh-CN" altLang="en-US" sz="2400" smtClean="0"/>
              <a:t>。</a:t>
            </a:r>
            <a:r>
              <a:rPr lang="zh-CN" altLang="en-US" smtClean="0"/>
              <a:t>    </a:t>
            </a:r>
            <a:endParaRPr lang="zh-CN" altLang="en-US" dirty="0" smtClean="0"/>
          </a:p>
        </p:txBody>
      </p:sp>
      <p:sp>
        <p:nvSpPr>
          <p:cNvPr id="12" name="Text Box 4"/>
          <p:cNvSpPr txBox="1">
            <a:spLocks noChangeArrowheads="1"/>
          </p:cNvSpPr>
          <p:nvPr/>
        </p:nvSpPr>
        <p:spPr bwMode="auto">
          <a:xfrm>
            <a:off x="767408" y="2351280"/>
            <a:ext cx="6985000" cy="2838450"/>
          </a:xfrm>
          <a:prstGeom prst="rect">
            <a:avLst/>
          </a:prstGeom>
          <a:noFill/>
          <a:ln w="9525">
            <a:noFill/>
            <a:miter lim="800000"/>
            <a:headEnd/>
            <a:tailEnd/>
          </a:ln>
        </p:spPr>
        <p:txBody>
          <a:bodyPr>
            <a:spAutoFit/>
          </a:bodyPr>
          <a:lstStyle/>
          <a:p>
            <a:r>
              <a:rPr lang="en-US" altLang="zh-CN">
                <a:latin typeface="Arial" charset="0"/>
              </a:rPr>
              <a:t>map_id</a:t>
            </a:r>
            <a:r>
              <a:rPr lang="en-US" altLang="zh-CN" dirty="0">
                <a:latin typeface="Arial" charset="0"/>
              </a:rPr>
              <a:t> = {'sex':['Female'],'size':[3]}</a:t>
            </a:r>
          </a:p>
          <a:p>
            <a:r>
              <a:rPr lang="en-US" altLang="zh-CN" dirty="0">
                <a:latin typeface="Arial" charset="0"/>
              </a:rPr>
              <a:t>tips = </a:t>
            </a:r>
            <a:r>
              <a:rPr lang="en-US" altLang="zh-CN" dirty="0" err="1">
                <a:latin typeface="Arial" charset="0"/>
              </a:rPr>
              <a:t>pd.read_csv</a:t>
            </a:r>
            <a:r>
              <a:rPr lang="en-US" altLang="zh-CN" dirty="0">
                <a:latin typeface="Arial" charset="0"/>
              </a:rPr>
              <a:t>('tips.csv',</a:t>
            </a:r>
            <a:r>
              <a:rPr lang="en-US" altLang="zh-CN" dirty="0" err="1">
                <a:latin typeface="Arial" charset="0"/>
              </a:rPr>
              <a:t>na_values</a:t>
            </a:r>
            <a:r>
              <a:rPr lang="en-US" altLang="zh-CN" dirty="0">
                <a:latin typeface="Arial" charset="0"/>
              </a:rPr>
              <a:t>=</a:t>
            </a:r>
            <a:r>
              <a:rPr lang="en-US" altLang="zh-CN" dirty="0" err="1">
                <a:latin typeface="Arial" charset="0"/>
              </a:rPr>
              <a:t>map_id</a:t>
            </a:r>
            <a:r>
              <a:rPr lang="en-US" altLang="zh-CN" dirty="0">
                <a:latin typeface="Arial" charset="0"/>
              </a:rPr>
              <a:t>)</a:t>
            </a:r>
          </a:p>
          <a:p>
            <a:r>
              <a:rPr lang="en-US" altLang="zh-CN" dirty="0" err="1">
                <a:latin typeface="Arial" charset="0"/>
              </a:rPr>
              <a:t>tips.head</a:t>
            </a:r>
            <a:r>
              <a:rPr lang="en-US" altLang="zh-CN" dirty="0">
                <a:latin typeface="Arial" charset="0"/>
              </a:rPr>
              <a:t>()</a:t>
            </a:r>
          </a:p>
          <a:p>
            <a:r>
              <a:rPr lang="en-US" altLang="zh-CN" dirty="0">
                <a:latin typeface="Arial" charset="0"/>
              </a:rPr>
              <a:t>Out[71]: </a:t>
            </a:r>
          </a:p>
          <a:p>
            <a:r>
              <a:rPr lang="en-US" altLang="zh-CN" dirty="0">
                <a:latin typeface="Arial" charset="0"/>
              </a:rPr>
              <a:t>   Unnamed: 0  </a:t>
            </a:r>
            <a:r>
              <a:rPr lang="en-US" altLang="zh-CN" dirty="0" err="1">
                <a:latin typeface="Arial" charset="0"/>
              </a:rPr>
              <a:t>total_bill</a:t>
            </a:r>
            <a:r>
              <a:rPr lang="en-US" altLang="zh-CN" dirty="0">
                <a:latin typeface="Arial" charset="0"/>
              </a:rPr>
              <a:t>   tip   sex smoker  day    time  size</a:t>
            </a:r>
          </a:p>
          <a:p>
            <a:r>
              <a:rPr lang="en-US" altLang="zh-CN" dirty="0">
                <a:latin typeface="Arial" charset="0"/>
              </a:rPr>
              <a:t>0           0       16.99  1.01   </a:t>
            </a:r>
            <a:r>
              <a:rPr lang="en-US" altLang="zh-CN" dirty="0" err="1">
                <a:latin typeface="Arial" charset="0"/>
              </a:rPr>
              <a:t>NaN</a:t>
            </a:r>
            <a:r>
              <a:rPr lang="en-US" altLang="zh-CN" dirty="0">
                <a:latin typeface="Arial" charset="0"/>
              </a:rPr>
              <a:t>     No  Sun  Dinner     2</a:t>
            </a:r>
          </a:p>
          <a:p>
            <a:r>
              <a:rPr lang="en-US" altLang="zh-CN" dirty="0">
                <a:latin typeface="Arial" charset="0"/>
              </a:rPr>
              <a:t>1           1       10.34  1.66  Male     No  Sun  Dinner   </a:t>
            </a:r>
            <a:r>
              <a:rPr lang="en-US" altLang="zh-CN" dirty="0" err="1">
                <a:latin typeface="Arial" charset="0"/>
              </a:rPr>
              <a:t>NaN</a:t>
            </a:r>
            <a:endParaRPr lang="en-US" altLang="zh-CN" dirty="0">
              <a:latin typeface="Arial" charset="0"/>
            </a:endParaRPr>
          </a:p>
          <a:p>
            <a:r>
              <a:rPr lang="en-US" altLang="zh-CN" dirty="0">
                <a:latin typeface="Arial" charset="0"/>
              </a:rPr>
              <a:t>2           2       21.01  3.50  Male     No  Sun  Dinner   </a:t>
            </a:r>
            <a:r>
              <a:rPr lang="en-US" altLang="zh-CN" dirty="0" err="1">
                <a:latin typeface="Arial" charset="0"/>
              </a:rPr>
              <a:t>NaN</a:t>
            </a:r>
            <a:endParaRPr lang="en-US" altLang="zh-CN" dirty="0">
              <a:latin typeface="Arial" charset="0"/>
            </a:endParaRPr>
          </a:p>
          <a:p>
            <a:r>
              <a:rPr lang="en-US" altLang="zh-CN" dirty="0">
                <a:latin typeface="Arial" charset="0"/>
              </a:rPr>
              <a:t>3           3       23.68  3.31  Male     No  Sun  Dinner     2</a:t>
            </a:r>
          </a:p>
          <a:p>
            <a:r>
              <a:rPr lang="en-US" altLang="zh-CN" dirty="0">
                <a:latin typeface="Arial" charset="0"/>
              </a:rPr>
              <a:t>4           4       24.59  3.61   </a:t>
            </a:r>
            <a:r>
              <a:rPr lang="en-US" altLang="zh-CN" dirty="0" err="1">
                <a:latin typeface="Arial" charset="0"/>
              </a:rPr>
              <a:t>NaN</a:t>
            </a:r>
            <a:r>
              <a:rPr lang="en-US" altLang="zh-CN" dirty="0">
                <a:latin typeface="Arial" charset="0"/>
              </a:rPr>
              <a:t>     No  Sun  Dinner     4</a:t>
            </a:r>
            <a:endParaRPr lang="zh-CN" altLang="en-US" dirty="0">
              <a:latin typeface="Arial" charset="0"/>
            </a:endParaRPr>
          </a:p>
        </p:txBody>
      </p:sp>
    </p:spTree>
    <p:extLst>
      <p:ext uri="{BB962C8B-B14F-4D97-AF65-F5344CB8AC3E}">
        <p14:creationId xmlns:p14="http://schemas.microsoft.com/office/powerpoint/2010/main" xmlns="" val="98318352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14280" y="1484785"/>
            <a:ext cx="10218224" cy="4176463"/>
          </a:xfrm>
        </p:spPr>
        <p:txBody>
          <a:bodyPr>
            <a:normAutofit/>
          </a:bodyPr>
          <a:lstStyle/>
          <a:p>
            <a:pPr>
              <a:lnSpc>
                <a:spcPct val="150000"/>
              </a:lnSpc>
            </a:pPr>
            <a:r>
              <a:rPr kumimoji="1" lang="zh-CN" altLang="en-US" sz="2400" dirty="0" smtClean="0"/>
              <a:t>浮点型</a:t>
            </a:r>
            <a:r>
              <a:rPr kumimoji="1" lang="zh-CN" altLang="en-US" sz="2400" dirty="0"/>
              <a:t>的取值为小数，当计算有精度要求时被</a:t>
            </a:r>
            <a:r>
              <a:rPr kumimoji="1" lang="zh-CN" altLang="en-US" sz="2400" dirty="0" smtClean="0"/>
              <a:t>使用</a:t>
            </a:r>
            <a:r>
              <a:rPr kumimoji="1" lang="en-US" altLang="zh-CN" sz="2400" dirty="0" smtClean="0"/>
              <a:t>,</a:t>
            </a:r>
            <a:r>
              <a:rPr kumimoji="1" lang="zh-CN" altLang="en-US" sz="2400" dirty="0" smtClean="0"/>
              <a:t>由于</a:t>
            </a:r>
            <a:r>
              <a:rPr kumimoji="1" lang="zh-CN" altLang="en-US" sz="2400" dirty="0"/>
              <a:t>小数点可以在相应的二进制的不同位置浮动，故而称为</a:t>
            </a:r>
            <a:r>
              <a:rPr kumimoji="1" lang="zh-CN" altLang="en-US" sz="2400" dirty="0" smtClean="0"/>
              <a:t>浮点数</a:t>
            </a:r>
            <a:endParaRPr kumimoji="1" lang="en-US" altLang="zh-CN" sz="2400" dirty="0" smtClean="0"/>
          </a:p>
          <a:p>
            <a:pPr>
              <a:lnSpc>
                <a:spcPct val="150000"/>
              </a:lnSpc>
            </a:pPr>
            <a:r>
              <a:rPr kumimoji="1" lang="zh-CN" altLang="en-US" sz="2400" dirty="0" smtClean="0"/>
              <a:t>如</a:t>
            </a:r>
            <a:r>
              <a:rPr kumimoji="1" lang="zh-CN" altLang="en-US" sz="2400" dirty="0">
                <a:latin typeface="Monaco" charset="0"/>
                <a:ea typeface="Monaco" charset="0"/>
                <a:cs typeface="Monaco" charset="0"/>
              </a:rPr>
              <a:t> </a:t>
            </a:r>
            <a:r>
              <a:rPr kumimoji="1" lang="en-US" altLang="zh-CN" sz="2400" dirty="0" smtClean="0">
                <a:latin typeface="Monaco" charset="0"/>
                <a:ea typeface="Monaco" charset="0"/>
                <a:cs typeface="Monaco" charset="0"/>
              </a:rPr>
              <a:t>3.14</a:t>
            </a:r>
            <a:r>
              <a:rPr kumimoji="1" lang="zh-CN" altLang="en-US" sz="2400" dirty="0" smtClean="0">
                <a:latin typeface="Monaco" charset="0"/>
                <a:ea typeface="Monaco" charset="0"/>
                <a:cs typeface="Monaco" charset="0"/>
              </a:rPr>
              <a:t>，</a:t>
            </a:r>
            <a:r>
              <a:rPr kumimoji="1" lang="en-US" altLang="zh-CN" sz="2400" dirty="0" smtClean="0">
                <a:latin typeface="Monaco" charset="0"/>
                <a:ea typeface="Monaco" charset="0"/>
                <a:cs typeface="Monaco" charset="0"/>
              </a:rPr>
              <a:t>-6.66</a:t>
            </a:r>
            <a:r>
              <a:rPr kumimoji="1" lang="zh-CN" altLang="en-US" sz="2400" dirty="0">
                <a:latin typeface="Monaco" charset="0"/>
                <a:ea typeface="Monaco" charset="0"/>
                <a:cs typeface="Monaco" charset="0"/>
              </a:rPr>
              <a:t> </a:t>
            </a:r>
            <a:r>
              <a:rPr kumimoji="1" lang="zh-CN" altLang="en-US" sz="2400" dirty="0" smtClean="0"/>
              <a:t>等</a:t>
            </a:r>
            <a:r>
              <a:rPr kumimoji="1" lang="zh-CN" altLang="en-US" sz="2400" dirty="0"/>
              <a:t>，但是如果是非常大或者非常小的浮点数，就需要使用科学计数法表示，</a:t>
            </a:r>
            <a:r>
              <a:rPr kumimoji="1" lang="zh-CN" altLang="en-US" sz="2400" dirty="0" smtClean="0"/>
              <a:t>用</a:t>
            </a:r>
            <a:r>
              <a:rPr kumimoji="1" lang="zh-CN" altLang="en-US" sz="2400" dirty="0">
                <a:latin typeface="Monaco" charset="0"/>
                <a:ea typeface="Monaco" charset="0"/>
                <a:cs typeface="Monaco" charset="0"/>
              </a:rPr>
              <a:t> </a:t>
            </a:r>
            <a:r>
              <a:rPr kumimoji="1" lang="en-US" altLang="zh-CN" sz="2400" dirty="0" smtClean="0">
                <a:latin typeface="Monaco" charset="0"/>
                <a:ea typeface="Monaco" charset="0"/>
                <a:cs typeface="Monaco" charset="0"/>
              </a:rPr>
              <a:t>e</a:t>
            </a:r>
            <a:r>
              <a:rPr kumimoji="1" lang="zh-CN" altLang="en-US" sz="2400" dirty="0">
                <a:latin typeface="Monaco" charset="0"/>
                <a:ea typeface="Monaco" charset="0"/>
                <a:cs typeface="Monaco" charset="0"/>
              </a:rPr>
              <a:t> </a:t>
            </a:r>
            <a:r>
              <a:rPr kumimoji="1" lang="zh-CN" altLang="en-US" sz="2400" dirty="0" smtClean="0"/>
              <a:t>代替</a:t>
            </a:r>
            <a:r>
              <a:rPr kumimoji="1" lang="zh-CN" altLang="en-US" sz="2400" dirty="0">
                <a:latin typeface="Monaco" charset="0"/>
                <a:ea typeface="Monaco" charset="0"/>
                <a:cs typeface="Monaco" charset="0"/>
              </a:rPr>
              <a:t> </a:t>
            </a:r>
            <a:r>
              <a:rPr kumimoji="1" lang="en-US" altLang="zh-CN" sz="2400" dirty="0" smtClean="0">
                <a:latin typeface="Monaco" charset="0"/>
                <a:ea typeface="Monaco" charset="0"/>
                <a:cs typeface="Monaco" charset="0"/>
              </a:rPr>
              <a:t>10</a:t>
            </a:r>
            <a:r>
              <a:rPr kumimoji="1" lang="zh-CN" altLang="en-US" sz="2400" dirty="0">
                <a:latin typeface="Monaco" charset="0"/>
                <a:ea typeface="Monaco" charset="0"/>
                <a:cs typeface="Monaco" charset="0"/>
              </a:rPr>
              <a:t> </a:t>
            </a:r>
            <a:r>
              <a:rPr kumimoji="1" lang="zh-CN" altLang="en-US" sz="2400" dirty="0" smtClean="0"/>
              <a:t>。科比</a:t>
            </a:r>
            <a:r>
              <a:rPr kumimoji="1" lang="zh-CN" altLang="en-US" sz="2400" dirty="0"/>
              <a:t>投篮数据集中</a:t>
            </a:r>
            <a:r>
              <a:rPr kumimoji="1" lang="zh-CN" altLang="en-US" sz="2400" dirty="0" smtClean="0"/>
              <a:t>的</a:t>
            </a:r>
            <a:r>
              <a:rPr kumimoji="1" lang="zh-CN" altLang="en-US" sz="2400" dirty="0"/>
              <a:t> </a:t>
            </a:r>
            <a:r>
              <a:rPr kumimoji="1" lang="en-US" altLang="zh-CN" sz="2400" dirty="0" err="1" smtClean="0">
                <a:latin typeface="Monaco" charset="0"/>
                <a:ea typeface="Monaco" charset="0"/>
                <a:cs typeface="Monaco" charset="0"/>
              </a:rPr>
              <a:t>lat</a:t>
            </a:r>
            <a:r>
              <a:rPr kumimoji="1" lang="zh-CN" altLang="en-US" sz="2400" dirty="0">
                <a:latin typeface="Monaco" charset="0"/>
                <a:ea typeface="Monaco" charset="0"/>
                <a:cs typeface="Monaco" charset="0"/>
              </a:rPr>
              <a:t> </a:t>
            </a:r>
            <a:r>
              <a:rPr kumimoji="1" lang="zh-CN" altLang="en-US" sz="2400" dirty="0" smtClean="0"/>
              <a:t>和</a:t>
            </a:r>
            <a:r>
              <a:rPr kumimoji="1" lang="en-US" altLang="zh-CN" sz="2400" dirty="0" err="1" smtClean="0">
                <a:latin typeface="Monaco" charset="0"/>
                <a:ea typeface="Monaco" charset="0"/>
                <a:cs typeface="Monaco" charset="0"/>
              </a:rPr>
              <a:t>lon</a:t>
            </a:r>
            <a:r>
              <a:rPr kumimoji="1" lang="zh-CN" altLang="en-US" sz="2400" dirty="0" smtClean="0">
                <a:latin typeface="Monaco" charset="0"/>
                <a:ea typeface="Monaco" charset="0"/>
                <a:cs typeface="Monaco" charset="0"/>
              </a:rPr>
              <a:t> </a:t>
            </a:r>
            <a:r>
              <a:rPr kumimoji="1" lang="zh-CN" altLang="en-US" sz="2400" dirty="0" smtClean="0"/>
              <a:t>为</a:t>
            </a:r>
            <a:r>
              <a:rPr kumimoji="1" lang="zh-CN" altLang="en-US" sz="2400" dirty="0"/>
              <a:t>浮点型变量。</a:t>
            </a:r>
            <a:endParaRPr kumimoji="1" lang="en-US" altLang="zh-CN" sz="2400" dirty="0" smtClean="0"/>
          </a:p>
          <a:p>
            <a:pPr>
              <a:lnSpc>
                <a:spcPct val="150000"/>
              </a:lnSpc>
            </a:pPr>
            <a:endParaRPr kumimoji="1" lang="en-US" altLang="zh-CN" sz="2400" dirty="0" smtClean="0"/>
          </a:p>
        </p:txBody>
      </p:sp>
      <p:sp>
        <p:nvSpPr>
          <p:cNvPr id="5" name="矩形 28"/>
          <p:cNvSpPr/>
          <p:nvPr/>
        </p:nvSpPr>
        <p:spPr>
          <a:xfrm>
            <a:off x="-18898" y="671163"/>
            <a:ext cx="510214"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
        <p:nvSpPr>
          <p:cNvPr id="7" name="矩形 6"/>
          <p:cNvSpPr/>
          <p:nvPr/>
        </p:nvSpPr>
        <p:spPr>
          <a:xfrm>
            <a:off x="479376" y="671163"/>
            <a:ext cx="3744416" cy="598302"/>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8" name="Freeform 83"/>
          <p:cNvSpPr>
            <a:spLocks noChangeArrowheads="1"/>
          </p:cNvSpPr>
          <p:nvPr/>
        </p:nvSpPr>
        <p:spPr bwMode="auto">
          <a:xfrm>
            <a:off x="92209" y="826314"/>
            <a:ext cx="288000" cy="288000"/>
          </a:xfrm>
          <a:custGeom>
            <a:avLst/>
            <a:gdLst>
              <a:gd name="T0" fmla="*/ 38764526 w 602"/>
              <a:gd name="T1" fmla="*/ 78442719 h 602"/>
              <a:gd name="T2" fmla="*/ 38764526 w 602"/>
              <a:gd name="T3" fmla="*/ 78442719 h 602"/>
              <a:gd name="T4" fmla="*/ 0 w 602"/>
              <a:gd name="T5" fmla="*/ 38764526 h 602"/>
              <a:gd name="T6" fmla="*/ 38764526 w 602"/>
              <a:gd name="T7" fmla="*/ 0 h 602"/>
              <a:gd name="T8" fmla="*/ 78442719 w 602"/>
              <a:gd name="T9" fmla="*/ 38764526 h 602"/>
              <a:gd name="T10" fmla="*/ 38764526 w 602"/>
              <a:gd name="T11" fmla="*/ 78442719 h 602"/>
              <a:gd name="T12" fmla="*/ 61866665 w 602"/>
              <a:gd name="T13" fmla="*/ 16576054 h 602"/>
              <a:gd name="T14" fmla="*/ 61866665 w 602"/>
              <a:gd name="T15" fmla="*/ 16576054 h 602"/>
              <a:gd name="T16" fmla="*/ 38764526 w 602"/>
              <a:gd name="T17" fmla="*/ 38764526 h 602"/>
              <a:gd name="T18" fmla="*/ 38764526 w 602"/>
              <a:gd name="T19" fmla="*/ 7308970 h 602"/>
              <a:gd name="T20" fmla="*/ 7439751 w 602"/>
              <a:gd name="T21" fmla="*/ 38764526 h 602"/>
              <a:gd name="T22" fmla="*/ 38764526 w 602"/>
              <a:gd name="T23" fmla="*/ 71002968 h 602"/>
              <a:gd name="T24" fmla="*/ 71002968 w 602"/>
              <a:gd name="T25" fmla="*/ 38764526 h 602"/>
              <a:gd name="T26" fmla="*/ 61866665 w 602"/>
              <a:gd name="T27" fmla="*/ 16576054 h 60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02" h="602">
                <a:moveTo>
                  <a:pt x="297" y="601"/>
                </a:moveTo>
                <a:lnTo>
                  <a:pt x="297" y="601"/>
                </a:lnTo>
                <a:cubicBezTo>
                  <a:pt x="135" y="601"/>
                  <a:pt x="0" y="466"/>
                  <a:pt x="0" y="297"/>
                </a:cubicBezTo>
                <a:cubicBezTo>
                  <a:pt x="0" y="134"/>
                  <a:pt x="135" y="0"/>
                  <a:pt x="297" y="0"/>
                </a:cubicBezTo>
                <a:cubicBezTo>
                  <a:pt x="467" y="0"/>
                  <a:pt x="601" y="134"/>
                  <a:pt x="601" y="297"/>
                </a:cubicBezTo>
                <a:cubicBezTo>
                  <a:pt x="601" y="466"/>
                  <a:pt x="467" y="601"/>
                  <a:pt x="297" y="601"/>
                </a:cubicBezTo>
                <a:close/>
                <a:moveTo>
                  <a:pt x="474" y="127"/>
                </a:moveTo>
                <a:lnTo>
                  <a:pt x="474" y="127"/>
                </a:lnTo>
                <a:cubicBezTo>
                  <a:pt x="297" y="297"/>
                  <a:pt x="297" y="297"/>
                  <a:pt x="297" y="297"/>
                </a:cubicBezTo>
                <a:cubicBezTo>
                  <a:pt x="297" y="56"/>
                  <a:pt x="297" y="56"/>
                  <a:pt x="297" y="56"/>
                </a:cubicBezTo>
                <a:cubicBezTo>
                  <a:pt x="163" y="56"/>
                  <a:pt x="57" y="162"/>
                  <a:pt x="57" y="297"/>
                </a:cubicBezTo>
                <a:cubicBezTo>
                  <a:pt x="57" y="431"/>
                  <a:pt x="163" y="544"/>
                  <a:pt x="297" y="544"/>
                </a:cubicBezTo>
                <a:cubicBezTo>
                  <a:pt x="431" y="544"/>
                  <a:pt x="544" y="431"/>
                  <a:pt x="544" y="297"/>
                </a:cubicBezTo>
                <a:cubicBezTo>
                  <a:pt x="544" y="233"/>
                  <a:pt x="516" y="169"/>
                  <a:pt x="474" y="127"/>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solidFill>
                <a:prstClr val="black"/>
              </a:solidFill>
            </a:endParaRPr>
          </a:p>
        </p:txBody>
      </p:sp>
      <p:sp>
        <p:nvSpPr>
          <p:cNvPr id="9" name="文本框 5"/>
          <p:cNvSpPr txBox="1"/>
          <p:nvPr/>
        </p:nvSpPr>
        <p:spPr>
          <a:xfrm>
            <a:off x="953786" y="671163"/>
            <a:ext cx="2909966" cy="523220"/>
          </a:xfrm>
          <a:prstGeom prst="rect">
            <a:avLst/>
          </a:prstGeom>
          <a:noFill/>
        </p:spPr>
        <p:txBody>
          <a:bodyPr wrap="square" rtlCol="0">
            <a:spAutoFit/>
          </a:bodyPr>
          <a:lstStyle/>
          <a:p>
            <a:r>
              <a:rPr lang="zh-CN" altLang="en-US" sz="2800" dirty="0" smtClean="0">
                <a:solidFill>
                  <a:prstClr val="white"/>
                </a:solidFill>
                <a:latin typeface="微软雅黑 Light" panose="020B0502040204020203" pitchFamily="34" charset="-122"/>
                <a:ea typeface="微软雅黑 Light" panose="020B0502040204020203" pitchFamily="34" charset="-122"/>
              </a:rPr>
              <a:t>浮点型（</a:t>
            </a:r>
            <a:r>
              <a:rPr lang="en-US" altLang="zh-CN" sz="2800" dirty="0" smtClean="0">
                <a:solidFill>
                  <a:prstClr val="white"/>
                </a:solidFill>
                <a:latin typeface="Monaco" charset="0"/>
                <a:ea typeface="Monaco" charset="0"/>
                <a:cs typeface="Monaco" charset="0"/>
              </a:rPr>
              <a:t>float</a:t>
            </a:r>
            <a:r>
              <a:rPr lang="zh-CN" altLang="en-US" sz="2800" dirty="0" smtClean="0">
                <a:solidFill>
                  <a:prstClr val="white"/>
                </a:solidFill>
                <a:latin typeface="微软雅黑 Light" panose="020B0502040204020203" pitchFamily="34" charset="-122"/>
                <a:ea typeface="微软雅黑 Light" panose="020B0502040204020203" pitchFamily="34" charset="-122"/>
              </a:rPr>
              <a:t>）</a:t>
            </a:r>
            <a:endParaRPr lang="zh-CN" altLang="en-US" sz="2800" dirty="0">
              <a:solidFill>
                <a:prstClr val="white"/>
              </a:solidFill>
              <a:latin typeface="微软雅黑 Light" panose="020B0502040204020203" pitchFamily="34" charset="-122"/>
              <a:ea typeface="微软雅黑 Light" panose="020B0502040204020203" pitchFamily="34" charset="-122"/>
            </a:endParaRPr>
          </a:p>
        </p:txBody>
      </p:sp>
      <p:pic>
        <p:nvPicPr>
          <p:cNvPr id="3" name="图片 2"/>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870142" y="4701815"/>
            <a:ext cx="9306500" cy="959433"/>
          </a:xfrm>
          <a:prstGeom prst="rect">
            <a:avLst/>
          </a:prstGeom>
        </p:spPr>
      </p:pic>
      <p:sp>
        <p:nvSpPr>
          <p:cNvPr id="4" name="日期占位符 3"/>
          <p:cNvSpPr>
            <a:spLocks noGrp="1"/>
          </p:cNvSpPr>
          <p:nvPr>
            <p:ph type="dt" sz="half" idx="10"/>
          </p:nvPr>
        </p:nvSpPr>
        <p:spPr/>
        <p:txBody>
          <a:bodyPr/>
          <a:lstStyle/>
          <a:p>
            <a:fld id="{1D58761A-9B40-40BC-ACEE-92FBF6C79F3A}" type="datetime1">
              <a:rPr lang="zh-CN" altLang="en-US" smtClean="0"/>
              <a:pPr/>
              <a:t>2019/9/8</a:t>
            </a:fld>
            <a:endParaRPr lang="zh-CN" altLang="en-US"/>
          </a:p>
        </p:txBody>
      </p:sp>
      <p:sp>
        <p:nvSpPr>
          <p:cNvPr id="6" name="灯片编号占位符 5"/>
          <p:cNvSpPr>
            <a:spLocks noGrp="1"/>
          </p:cNvSpPr>
          <p:nvPr>
            <p:ph type="sldNum" sz="quarter" idx="12"/>
          </p:nvPr>
        </p:nvSpPr>
        <p:spPr/>
        <p:txBody>
          <a:bodyPr/>
          <a:lstStyle/>
          <a:p>
            <a:fld id="{370D8578-DDD4-487D-A316-C8E65CC577E1}" type="slidenum">
              <a:rPr lang="zh-CN" altLang="en-US" smtClean="0"/>
              <a:pPr/>
              <a:t>42</a:t>
            </a:fld>
            <a:endParaRPr lang="zh-CN" altLang="en-US"/>
          </a:p>
        </p:txBody>
      </p:sp>
    </p:spTree>
    <p:extLst>
      <p:ext uri="{BB962C8B-B14F-4D97-AF65-F5344CB8AC3E}">
        <p14:creationId xmlns:p14="http://schemas.microsoft.com/office/powerpoint/2010/main" xmlns="" val="1628332958"/>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4"/>
          <p:cNvSpPr/>
          <p:nvPr/>
        </p:nvSpPr>
        <p:spPr>
          <a:xfrm>
            <a:off x="-1" y="674237"/>
            <a:ext cx="7464153" cy="602366"/>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灯片编号占位符 25"/>
          <p:cNvSpPr txBox="1">
            <a:spLocks/>
          </p:cNvSpPr>
          <p:nvPr/>
        </p:nvSpPr>
        <p:spPr>
          <a:xfrm>
            <a:off x="10243712" y="6350004"/>
            <a:ext cx="2743200" cy="365125"/>
          </a:xfrm>
          <a:prstGeom prst="rect">
            <a:avLst/>
          </a:prstGeom>
        </p:spPr>
        <p:txBody>
          <a:bodyPr vert="horz" lIns="91440" tIns="45720" rIns="91440" bIns="45720" rtlCol="0" anchor="ctr"/>
          <a:lstStyle>
            <a:defPPr>
              <a:defRPr lang="zh-CN"/>
            </a:defPPr>
            <a:lvl1pPr marL="0" algn="ctr" defTabSz="914400" rtl="0" eaLnBrk="1" latinLnBrk="0" hangingPunct="1">
              <a:defRPr sz="1400" kern="1200">
                <a:solidFill>
                  <a:schemeClr val="bg1"/>
                </a:solidFill>
                <a:latin typeface="微软雅黑 Light" panose="020B0502040204020203" pitchFamily="34" charset="-122"/>
                <a:ea typeface="微软雅黑 Light" panose="020B0502040204020203" pitchFamily="34"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rgbClr val="3BBC5D"/>
              </a:solidFill>
            </a:endParaRPr>
          </a:p>
        </p:txBody>
      </p:sp>
      <p:sp>
        <p:nvSpPr>
          <p:cNvPr id="25" name="Freeform 81"/>
          <p:cNvSpPr>
            <a:spLocks noChangeArrowheads="1"/>
          </p:cNvSpPr>
          <p:nvPr/>
        </p:nvSpPr>
        <p:spPr bwMode="auto">
          <a:xfrm>
            <a:off x="191376" y="826314"/>
            <a:ext cx="288000" cy="288000"/>
          </a:xfrm>
          <a:custGeom>
            <a:avLst/>
            <a:gdLst>
              <a:gd name="T0" fmla="*/ 39678193 w 602"/>
              <a:gd name="T1" fmla="*/ 78442719 h 602"/>
              <a:gd name="T2" fmla="*/ 39678193 w 602"/>
              <a:gd name="T3" fmla="*/ 78442719 h 602"/>
              <a:gd name="T4" fmla="*/ 0 w 602"/>
              <a:gd name="T5" fmla="*/ 38764526 h 602"/>
              <a:gd name="T6" fmla="*/ 39678193 w 602"/>
              <a:gd name="T7" fmla="*/ 0 h 602"/>
              <a:gd name="T8" fmla="*/ 78442719 w 602"/>
              <a:gd name="T9" fmla="*/ 38764526 h 602"/>
              <a:gd name="T10" fmla="*/ 39678193 w 602"/>
              <a:gd name="T11" fmla="*/ 78442719 h 602"/>
              <a:gd name="T12" fmla="*/ 7439751 w 602"/>
              <a:gd name="T13" fmla="*/ 38764526 h 602"/>
              <a:gd name="T14" fmla="*/ 7439751 w 602"/>
              <a:gd name="T15" fmla="*/ 38764526 h 602"/>
              <a:gd name="T16" fmla="*/ 39678193 w 602"/>
              <a:gd name="T17" fmla="*/ 71002968 h 602"/>
              <a:gd name="T18" fmla="*/ 61866665 w 602"/>
              <a:gd name="T19" fmla="*/ 61735884 h 602"/>
              <a:gd name="T20" fmla="*/ 39678193 w 602"/>
              <a:gd name="T21" fmla="*/ 38764526 h 602"/>
              <a:gd name="T22" fmla="*/ 39678193 w 602"/>
              <a:gd name="T23" fmla="*/ 7308970 h 602"/>
              <a:gd name="T24" fmla="*/ 7439751 w 602"/>
              <a:gd name="T25" fmla="*/ 38764526 h 60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602" h="602">
                <a:moveTo>
                  <a:pt x="304" y="601"/>
                </a:moveTo>
                <a:lnTo>
                  <a:pt x="304" y="601"/>
                </a:lnTo>
                <a:cubicBezTo>
                  <a:pt x="135" y="601"/>
                  <a:pt x="0" y="466"/>
                  <a:pt x="0" y="297"/>
                </a:cubicBezTo>
                <a:cubicBezTo>
                  <a:pt x="0" y="134"/>
                  <a:pt x="135" y="0"/>
                  <a:pt x="304" y="0"/>
                </a:cubicBezTo>
                <a:cubicBezTo>
                  <a:pt x="467" y="0"/>
                  <a:pt x="601" y="134"/>
                  <a:pt x="601" y="297"/>
                </a:cubicBezTo>
                <a:cubicBezTo>
                  <a:pt x="601" y="466"/>
                  <a:pt x="467" y="601"/>
                  <a:pt x="304" y="601"/>
                </a:cubicBezTo>
                <a:close/>
                <a:moveTo>
                  <a:pt x="57" y="297"/>
                </a:moveTo>
                <a:lnTo>
                  <a:pt x="57" y="297"/>
                </a:lnTo>
                <a:cubicBezTo>
                  <a:pt x="57" y="431"/>
                  <a:pt x="170" y="544"/>
                  <a:pt x="304" y="544"/>
                </a:cubicBezTo>
                <a:cubicBezTo>
                  <a:pt x="368" y="544"/>
                  <a:pt x="431" y="516"/>
                  <a:pt x="474" y="473"/>
                </a:cubicBezTo>
                <a:cubicBezTo>
                  <a:pt x="304" y="297"/>
                  <a:pt x="304" y="297"/>
                  <a:pt x="304" y="297"/>
                </a:cubicBezTo>
                <a:cubicBezTo>
                  <a:pt x="304" y="56"/>
                  <a:pt x="304" y="56"/>
                  <a:pt x="304" y="56"/>
                </a:cubicBezTo>
                <a:cubicBezTo>
                  <a:pt x="170" y="56"/>
                  <a:pt x="57" y="162"/>
                  <a:pt x="57" y="297"/>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5" name="幻灯片编号占位符 4"/>
          <p:cNvSpPr>
            <a:spLocks noGrp="1"/>
          </p:cNvSpPr>
          <p:nvPr>
            <p:ph type="sldNum" sz="quarter" idx="12"/>
          </p:nvPr>
        </p:nvSpPr>
        <p:spPr/>
        <p:txBody>
          <a:bodyPr/>
          <a:lstStyle/>
          <a:p>
            <a:fld id="{370D8578-DDD4-487D-A316-C8E65CC577E1}" type="slidenum">
              <a:rPr lang="zh-CN" altLang="en-US" smtClean="0"/>
              <a:pPr/>
              <a:t>420</a:t>
            </a:fld>
            <a:endParaRPr lang="zh-CN" altLang="en-US"/>
          </a:p>
        </p:txBody>
      </p:sp>
      <p:sp>
        <p:nvSpPr>
          <p:cNvPr id="13" name="Title 1"/>
          <p:cNvSpPr txBox="1">
            <a:spLocks/>
          </p:cNvSpPr>
          <p:nvPr/>
        </p:nvSpPr>
        <p:spPr>
          <a:xfrm>
            <a:off x="670753" y="579020"/>
            <a:ext cx="6510891" cy="79513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zh-CN" altLang="en-US" sz="2800" dirty="0">
                <a:solidFill>
                  <a:schemeClr val="bg1"/>
                </a:solidFill>
                <a:latin typeface="Microsoft YaHei Light" charset="-122"/>
                <a:ea typeface="Microsoft YaHei Light" charset="-122"/>
                <a:cs typeface="Microsoft YaHei Light" charset="-122"/>
              </a:rPr>
              <a:t>文件读写</a:t>
            </a:r>
            <a:endParaRPr lang="en-US" sz="2800" dirty="0">
              <a:solidFill>
                <a:srgbClr val="FFFFFF"/>
              </a:solidFill>
              <a:latin typeface="Microsoft YaHei Light" charset="-122"/>
              <a:ea typeface="Microsoft YaHei Light" charset="-122"/>
              <a:cs typeface="Microsoft YaHei Light" charset="-122"/>
            </a:endParaRPr>
          </a:p>
        </p:txBody>
      </p:sp>
      <p:sp>
        <p:nvSpPr>
          <p:cNvPr id="10" name="Rectangle 3"/>
          <p:cNvSpPr txBox="1">
            <a:spLocks/>
          </p:cNvSpPr>
          <p:nvPr/>
        </p:nvSpPr>
        <p:spPr>
          <a:xfrm>
            <a:off x="335376" y="1597818"/>
            <a:ext cx="12504712" cy="45259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Arial" charset="0"/>
              <a:buNone/>
            </a:pPr>
            <a:r>
              <a:rPr lang="zh-CN" altLang="en-US" sz="2200" dirty="0" smtClean="0"/>
              <a:t>     在处理较大文件时，有两种方式：通过</a:t>
            </a:r>
            <a:r>
              <a:rPr lang="en-US" altLang="zh-CN" sz="2200" dirty="0" err="1" smtClean="0"/>
              <a:t>nrows</a:t>
            </a:r>
            <a:r>
              <a:rPr lang="zh-CN" altLang="en-US" sz="2200" dirty="0" smtClean="0"/>
              <a:t>指定读取的行；</a:t>
            </a:r>
            <a:endParaRPr lang="en-US" altLang="zh-CN" sz="2200" dirty="0" smtClean="0"/>
          </a:p>
          <a:p>
            <a:pPr>
              <a:buFont typeface="Arial" charset="0"/>
              <a:buNone/>
            </a:pPr>
            <a:r>
              <a:rPr lang="en-US" altLang="zh-CN" sz="2200" dirty="0"/>
              <a:t> </a:t>
            </a:r>
            <a:r>
              <a:rPr lang="en-US" altLang="zh-CN" sz="2200" dirty="0" smtClean="0"/>
              <a:t>    </a:t>
            </a:r>
            <a:r>
              <a:rPr lang="zh-CN" altLang="en-US" sz="2200" dirty="0" smtClean="0"/>
              <a:t>通过设置</a:t>
            </a:r>
            <a:r>
              <a:rPr lang="en-US" altLang="zh-CN" sz="2200" dirty="0" err="1" smtClean="0"/>
              <a:t>chunksize</a:t>
            </a:r>
            <a:r>
              <a:rPr lang="zh-CN" altLang="en-US" sz="2200" dirty="0" smtClean="0"/>
              <a:t>，逐块读取。</a:t>
            </a:r>
          </a:p>
        </p:txBody>
      </p:sp>
      <p:sp>
        <p:nvSpPr>
          <p:cNvPr id="12" name="Text Box 4"/>
          <p:cNvSpPr txBox="1">
            <a:spLocks noChangeArrowheads="1"/>
          </p:cNvSpPr>
          <p:nvPr/>
        </p:nvSpPr>
        <p:spPr bwMode="auto">
          <a:xfrm>
            <a:off x="838944" y="2565400"/>
            <a:ext cx="6553200" cy="2289175"/>
          </a:xfrm>
          <a:prstGeom prst="rect">
            <a:avLst/>
          </a:prstGeom>
          <a:noFill/>
          <a:ln w="9525">
            <a:noFill/>
            <a:miter lim="800000"/>
            <a:headEnd/>
            <a:tailEnd/>
          </a:ln>
        </p:spPr>
        <p:txBody>
          <a:bodyPr>
            <a:spAutoFit/>
          </a:bodyPr>
          <a:lstStyle/>
          <a:p>
            <a:r>
              <a:rPr lang="en-US" altLang="zh-CN"/>
              <a:t>In[66]:</a:t>
            </a:r>
            <a:r>
              <a:rPr lang="en-US" altLang="zh-CN" dirty="0" err="1"/>
              <a:t>chunker</a:t>
            </a:r>
            <a:r>
              <a:rPr lang="en-US" altLang="zh-CN" dirty="0"/>
              <a:t> = </a:t>
            </a:r>
            <a:r>
              <a:rPr lang="en-US" altLang="zh-CN" dirty="0" err="1"/>
              <a:t>pd.read_csv</a:t>
            </a:r>
            <a:r>
              <a:rPr lang="en-US" altLang="zh-CN" dirty="0"/>
              <a:t>('</a:t>
            </a:r>
            <a:r>
              <a:rPr lang="en-US" altLang="zh-CN" dirty="0" err="1"/>
              <a:t>iris.csv</a:t>
            </a:r>
            <a:r>
              <a:rPr lang="en-US" altLang="zh-CN" dirty="0"/>
              <a:t>', </a:t>
            </a:r>
            <a:r>
              <a:rPr lang="en-US" altLang="zh-CN" dirty="0" err="1"/>
              <a:t>chunksize</a:t>
            </a:r>
            <a:r>
              <a:rPr lang="en-US" altLang="zh-CN" dirty="0"/>
              <a:t>=50)</a:t>
            </a:r>
          </a:p>
          <a:p>
            <a:r>
              <a:rPr lang="en-US" altLang="zh-CN" dirty="0"/>
              <a:t>#</a:t>
            </a:r>
            <a:r>
              <a:rPr lang="zh-CN" altLang="en-US" dirty="0"/>
              <a:t>输出每一块的长度</a:t>
            </a:r>
          </a:p>
          <a:p>
            <a:r>
              <a:rPr lang="en-US" altLang="zh-CN" dirty="0"/>
              <a:t>for piece in </a:t>
            </a:r>
            <a:r>
              <a:rPr lang="en-US" altLang="zh-CN" dirty="0" err="1"/>
              <a:t>chunker</a:t>
            </a:r>
            <a:r>
              <a:rPr lang="en-US" altLang="zh-CN" dirty="0"/>
              <a:t>:</a:t>
            </a:r>
          </a:p>
          <a:p>
            <a:r>
              <a:rPr lang="en-US" altLang="zh-CN" dirty="0"/>
              <a:t>    print </a:t>
            </a:r>
            <a:r>
              <a:rPr lang="en-US" altLang="zh-CN" dirty="0" err="1"/>
              <a:t>len</a:t>
            </a:r>
            <a:r>
              <a:rPr lang="en-US" altLang="zh-CN" dirty="0"/>
              <a:t>(piece)</a:t>
            </a:r>
          </a:p>
          <a:p>
            <a:r>
              <a:rPr lang="en-US" altLang="zh-CN" dirty="0"/>
              <a:t>Out[66]:</a:t>
            </a:r>
          </a:p>
          <a:p>
            <a:r>
              <a:rPr lang="en-US" altLang="zh-CN" dirty="0"/>
              <a:t>50</a:t>
            </a:r>
          </a:p>
          <a:p>
            <a:r>
              <a:rPr lang="en-US" altLang="zh-CN" dirty="0"/>
              <a:t>50</a:t>
            </a:r>
          </a:p>
          <a:p>
            <a:r>
              <a:rPr lang="en-US" altLang="zh-CN" dirty="0"/>
              <a:t>50</a:t>
            </a:r>
            <a:endParaRPr lang="zh-CN" altLang="en-US" dirty="0"/>
          </a:p>
        </p:txBody>
      </p:sp>
      <p:sp>
        <p:nvSpPr>
          <p:cNvPr id="14" name="Text Box 5"/>
          <p:cNvSpPr txBox="1">
            <a:spLocks noChangeArrowheads="1"/>
          </p:cNvSpPr>
          <p:nvPr/>
        </p:nvSpPr>
        <p:spPr bwMode="auto">
          <a:xfrm>
            <a:off x="4698000" y="3669802"/>
            <a:ext cx="4967288" cy="2289175"/>
          </a:xfrm>
          <a:prstGeom prst="rect">
            <a:avLst/>
          </a:prstGeom>
          <a:noFill/>
          <a:ln w="9525">
            <a:noFill/>
            <a:miter lim="800000"/>
            <a:headEnd/>
            <a:tailEnd/>
          </a:ln>
        </p:spPr>
        <p:txBody>
          <a:bodyPr>
            <a:spAutoFit/>
          </a:bodyPr>
          <a:lstStyle/>
          <a:p>
            <a:r>
              <a:rPr lang="en-US" altLang="zh-CN"/>
              <a:t>In[79]:</a:t>
            </a:r>
            <a:r>
              <a:rPr lang="en-US" altLang="zh-CN" dirty="0" err="1"/>
              <a:t>pd.read_csv</a:t>
            </a:r>
            <a:r>
              <a:rPr lang="en-US" altLang="zh-CN" dirty="0"/>
              <a:t>('iris.csv',</a:t>
            </a:r>
            <a:r>
              <a:rPr lang="en-US" altLang="zh-CN" dirty="0" err="1"/>
              <a:t>nrows</a:t>
            </a:r>
            <a:r>
              <a:rPr lang="en-US" altLang="zh-CN" dirty="0"/>
              <a:t>=5)</a:t>
            </a:r>
          </a:p>
          <a:p>
            <a:r>
              <a:rPr lang="en-US" altLang="zh-CN" dirty="0"/>
              <a:t>Out[79]: </a:t>
            </a:r>
          </a:p>
          <a:p>
            <a:r>
              <a:rPr lang="en-US" altLang="zh-CN" dirty="0"/>
              <a:t>   </a:t>
            </a:r>
            <a:r>
              <a:rPr lang="en-US" altLang="zh-CN" dirty="0" err="1"/>
              <a:t>sepal_len</a:t>
            </a:r>
            <a:r>
              <a:rPr lang="en-US" altLang="zh-CN" dirty="0"/>
              <a:t>  </a:t>
            </a:r>
            <a:r>
              <a:rPr lang="en-US" altLang="zh-CN" dirty="0" err="1"/>
              <a:t>sepal_wh</a:t>
            </a:r>
            <a:r>
              <a:rPr lang="en-US" altLang="zh-CN" dirty="0"/>
              <a:t>  </a:t>
            </a:r>
            <a:r>
              <a:rPr lang="en-US" altLang="zh-CN" dirty="0" err="1"/>
              <a:t>petal_len</a:t>
            </a:r>
            <a:r>
              <a:rPr lang="en-US" altLang="zh-CN" dirty="0"/>
              <a:t>  </a:t>
            </a:r>
            <a:r>
              <a:rPr lang="en-US" altLang="zh-CN" dirty="0" err="1"/>
              <a:t>petal_wh</a:t>
            </a:r>
            <a:r>
              <a:rPr lang="en-US" altLang="zh-CN" dirty="0"/>
              <a:t>  target</a:t>
            </a:r>
          </a:p>
          <a:p>
            <a:r>
              <a:rPr lang="en-US" altLang="zh-CN" dirty="0"/>
              <a:t>0        5.1       3.5        1.4       0.2       0</a:t>
            </a:r>
          </a:p>
          <a:p>
            <a:r>
              <a:rPr lang="en-US" altLang="zh-CN" dirty="0"/>
              <a:t>1        4.9       3.0        1.4       0.2       0</a:t>
            </a:r>
          </a:p>
          <a:p>
            <a:r>
              <a:rPr lang="en-US" altLang="zh-CN" dirty="0"/>
              <a:t>2        4.7       3.2        1.3       0.2       0</a:t>
            </a:r>
          </a:p>
          <a:p>
            <a:r>
              <a:rPr lang="en-US" altLang="zh-CN" dirty="0"/>
              <a:t>3        4.6       3.1        1.5       0.2       0</a:t>
            </a:r>
          </a:p>
          <a:p>
            <a:r>
              <a:rPr lang="en-US" altLang="zh-CN" dirty="0"/>
              <a:t>4        5.0       3.6        1.4       0.2       0</a:t>
            </a:r>
            <a:endParaRPr lang="zh-CN" altLang="en-US" dirty="0"/>
          </a:p>
        </p:txBody>
      </p:sp>
    </p:spTree>
    <p:extLst>
      <p:ext uri="{BB962C8B-B14F-4D97-AF65-F5344CB8AC3E}">
        <p14:creationId xmlns:p14="http://schemas.microsoft.com/office/powerpoint/2010/main" xmlns="" val="3267302277"/>
      </p:ext>
    </p:extLst>
  </p:cSld>
  <p:clrMapOvr>
    <a:masterClrMapping/>
  </p:clrMapOvr>
  <p:timing>
    <p:tnLst>
      <p:par>
        <p:cTn id="1" dur="indefinite" restart="never" nodeType="tmRoot"/>
      </p:par>
    </p:tnLst>
  </p:timing>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4"/>
          <p:cNvSpPr/>
          <p:nvPr/>
        </p:nvSpPr>
        <p:spPr>
          <a:xfrm>
            <a:off x="-1" y="674237"/>
            <a:ext cx="7464153" cy="602366"/>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灯片编号占位符 25"/>
          <p:cNvSpPr txBox="1">
            <a:spLocks/>
          </p:cNvSpPr>
          <p:nvPr/>
        </p:nvSpPr>
        <p:spPr>
          <a:xfrm>
            <a:off x="10243712" y="6350004"/>
            <a:ext cx="2743200" cy="365125"/>
          </a:xfrm>
          <a:prstGeom prst="rect">
            <a:avLst/>
          </a:prstGeom>
        </p:spPr>
        <p:txBody>
          <a:bodyPr vert="horz" lIns="91440" tIns="45720" rIns="91440" bIns="45720" rtlCol="0" anchor="ctr"/>
          <a:lstStyle>
            <a:defPPr>
              <a:defRPr lang="zh-CN"/>
            </a:defPPr>
            <a:lvl1pPr marL="0" algn="ctr" defTabSz="914400" rtl="0" eaLnBrk="1" latinLnBrk="0" hangingPunct="1">
              <a:defRPr sz="1400" kern="1200">
                <a:solidFill>
                  <a:schemeClr val="bg1"/>
                </a:solidFill>
                <a:latin typeface="微软雅黑 Light" panose="020B0502040204020203" pitchFamily="34" charset="-122"/>
                <a:ea typeface="微软雅黑 Light" panose="020B0502040204020203" pitchFamily="34"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rgbClr val="3BBC5D"/>
              </a:solidFill>
            </a:endParaRPr>
          </a:p>
        </p:txBody>
      </p:sp>
      <p:sp>
        <p:nvSpPr>
          <p:cNvPr id="25" name="Freeform 81"/>
          <p:cNvSpPr>
            <a:spLocks noChangeArrowheads="1"/>
          </p:cNvSpPr>
          <p:nvPr/>
        </p:nvSpPr>
        <p:spPr bwMode="auto">
          <a:xfrm>
            <a:off x="191376" y="826314"/>
            <a:ext cx="288000" cy="288000"/>
          </a:xfrm>
          <a:custGeom>
            <a:avLst/>
            <a:gdLst>
              <a:gd name="T0" fmla="*/ 39678193 w 602"/>
              <a:gd name="T1" fmla="*/ 78442719 h 602"/>
              <a:gd name="T2" fmla="*/ 39678193 w 602"/>
              <a:gd name="T3" fmla="*/ 78442719 h 602"/>
              <a:gd name="T4" fmla="*/ 0 w 602"/>
              <a:gd name="T5" fmla="*/ 38764526 h 602"/>
              <a:gd name="T6" fmla="*/ 39678193 w 602"/>
              <a:gd name="T7" fmla="*/ 0 h 602"/>
              <a:gd name="T8" fmla="*/ 78442719 w 602"/>
              <a:gd name="T9" fmla="*/ 38764526 h 602"/>
              <a:gd name="T10" fmla="*/ 39678193 w 602"/>
              <a:gd name="T11" fmla="*/ 78442719 h 602"/>
              <a:gd name="T12" fmla="*/ 7439751 w 602"/>
              <a:gd name="T13" fmla="*/ 38764526 h 602"/>
              <a:gd name="T14" fmla="*/ 7439751 w 602"/>
              <a:gd name="T15" fmla="*/ 38764526 h 602"/>
              <a:gd name="T16" fmla="*/ 39678193 w 602"/>
              <a:gd name="T17" fmla="*/ 71002968 h 602"/>
              <a:gd name="T18" fmla="*/ 61866665 w 602"/>
              <a:gd name="T19" fmla="*/ 61735884 h 602"/>
              <a:gd name="T20" fmla="*/ 39678193 w 602"/>
              <a:gd name="T21" fmla="*/ 38764526 h 602"/>
              <a:gd name="T22" fmla="*/ 39678193 w 602"/>
              <a:gd name="T23" fmla="*/ 7308970 h 602"/>
              <a:gd name="T24" fmla="*/ 7439751 w 602"/>
              <a:gd name="T25" fmla="*/ 38764526 h 60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602" h="602">
                <a:moveTo>
                  <a:pt x="304" y="601"/>
                </a:moveTo>
                <a:lnTo>
                  <a:pt x="304" y="601"/>
                </a:lnTo>
                <a:cubicBezTo>
                  <a:pt x="135" y="601"/>
                  <a:pt x="0" y="466"/>
                  <a:pt x="0" y="297"/>
                </a:cubicBezTo>
                <a:cubicBezTo>
                  <a:pt x="0" y="134"/>
                  <a:pt x="135" y="0"/>
                  <a:pt x="304" y="0"/>
                </a:cubicBezTo>
                <a:cubicBezTo>
                  <a:pt x="467" y="0"/>
                  <a:pt x="601" y="134"/>
                  <a:pt x="601" y="297"/>
                </a:cubicBezTo>
                <a:cubicBezTo>
                  <a:pt x="601" y="466"/>
                  <a:pt x="467" y="601"/>
                  <a:pt x="304" y="601"/>
                </a:cubicBezTo>
                <a:close/>
                <a:moveTo>
                  <a:pt x="57" y="297"/>
                </a:moveTo>
                <a:lnTo>
                  <a:pt x="57" y="297"/>
                </a:lnTo>
                <a:cubicBezTo>
                  <a:pt x="57" y="431"/>
                  <a:pt x="170" y="544"/>
                  <a:pt x="304" y="544"/>
                </a:cubicBezTo>
                <a:cubicBezTo>
                  <a:pt x="368" y="544"/>
                  <a:pt x="431" y="516"/>
                  <a:pt x="474" y="473"/>
                </a:cubicBezTo>
                <a:cubicBezTo>
                  <a:pt x="304" y="297"/>
                  <a:pt x="304" y="297"/>
                  <a:pt x="304" y="297"/>
                </a:cubicBezTo>
                <a:cubicBezTo>
                  <a:pt x="304" y="56"/>
                  <a:pt x="304" y="56"/>
                  <a:pt x="304" y="56"/>
                </a:cubicBezTo>
                <a:cubicBezTo>
                  <a:pt x="170" y="56"/>
                  <a:pt x="57" y="162"/>
                  <a:pt x="57" y="297"/>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5" name="幻灯片编号占位符 4"/>
          <p:cNvSpPr>
            <a:spLocks noGrp="1"/>
          </p:cNvSpPr>
          <p:nvPr>
            <p:ph type="sldNum" sz="quarter" idx="12"/>
          </p:nvPr>
        </p:nvSpPr>
        <p:spPr/>
        <p:txBody>
          <a:bodyPr/>
          <a:lstStyle/>
          <a:p>
            <a:fld id="{370D8578-DDD4-487D-A316-C8E65CC577E1}" type="slidenum">
              <a:rPr lang="zh-CN" altLang="en-US" smtClean="0"/>
              <a:pPr/>
              <a:t>421</a:t>
            </a:fld>
            <a:endParaRPr lang="zh-CN" altLang="en-US"/>
          </a:p>
        </p:txBody>
      </p:sp>
      <p:sp>
        <p:nvSpPr>
          <p:cNvPr id="13" name="Title 1"/>
          <p:cNvSpPr txBox="1">
            <a:spLocks/>
          </p:cNvSpPr>
          <p:nvPr/>
        </p:nvSpPr>
        <p:spPr>
          <a:xfrm>
            <a:off x="670753" y="579020"/>
            <a:ext cx="6510891" cy="79513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zh-CN" altLang="en-US" sz="2800" dirty="0">
                <a:solidFill>
                  <a:schemeClr val="bg1"/>
                </a:solidFill>
                <a:latin typeface="Microsoft YaHei Light" charset="-122"/>
                <a:ea typeface="Microsoft YaHei Light" charset="-122"/>
                <a:cs typeface="Microsoft YaHei Light" charset="-122"/>
              </a:rPr>
              <a:t>数据文件操作</a:t>
            </a:r>
            <a:r>
              <a:rPr lang="en-US" altLang="zh-CN" sz="2800" dirty="0">
                <a:solidFill>
                  <a:schemeClr val="bg1"/>
                </a:solidFill>
                <a:latin typeface="Microsoft YaHei Light" charset="-122"/>
                <a:ea typeface="Microsoft YaHei Light" charset="-122"/>
                <a:cs typeface="Microsoft YaHei Light" charset="-122"/>
              </a:rPr>
              <a:t>——</a:t>
            </a:r>
            <a:r>
              <a:rPr lang="zh-CN" altLang="en-US" sz="2800" dirty="0">
                <a:solidFill>
                  <a:schemeClr val="bg1"/>
                </a:solidFill>
                <a:latin typeface="Microsoft YaHei Light" charset="-122"/>
                <a:ea typeface="Microsoft YaHei Light" charset="-122"/>
                <a:cs typeface="Microsoft YaHei Light" charset="-122"/>
              </a:rPr>
              <a:t>写出数据</a:t>
            </a:r>
            <a:endParaRPr lang="en-US" sz="2800" dirty="0">
              <a:solidFill>
                <a:srgbClr val="FFFFFF"/>
              </a:solidFill>
              <a:latin typeface="Microsoft YaHei Light" charset="-122"/>
              <a:ea typeface="Microsoft YaHei Light" charset="-122"/>
              <a:cs typeface="Microsoft YaHei Light" charset="-122"/>
            </a:endParaRPr>
          </a:p>
        </p:txBody>
      </p:sp>
      <p:sp>
        <p:nvSpPr>
          <p:cNvPr id="10" name="内容占位符 11"/>
          <p:cNvSpPr>
            <a:spLocks noGrp="1"/>
          </p:cNvSpPr>
          <p:nvPr>
            <p:ph idx="4294967295"/>
          </p:nvPr>
        </p:nvSpPr>
        <p:spPr>
          <a:xfrm>
            <a:off x="692150" y="1469367"/>
            <a:ext cx="8356178" cy="1383569"/>
          </a:xfrm>
        </p:spPr>
        <p:txBody>
          <a:bodyPr>
            <a:normAutofit/>
          </a:bodyPr>
          <a:lstStyle/>
          <a:p>
            <a:pPr eaLnBrk="1" hangingPunct="1">
              <a:lnSpc>
                <a:spcPct val="150000"/>
              </a:lnSpc>
              <a:buFont typeface="Arial" charset="0"/>
              <a:buNone/>
            </a:pPr>
            <a:r>
              <a:rPr lang="zh-CN" altLang="en-US" sz="2200" dirty="0" smtClean="0"/>
              <a:t>使用</a:t>
            </a:r>
            <a:r>
              <a:rPr lang="en-US" altLang="zh-CN" sz="2200" dirty="0" err="1" smtClean="0"/>
              <a:t>to_csv</a:t>
            </a:r>
            <a:r>
              <a:rPr lang="zh-CN" altLang="en-US" sz="2200" dirty="0" smtClean="0"/>
              <a:t>写出数据到文件，默认会写出行和列的标签，</a:t>
            </a:r>
            <a:endParaRPr lang="en-US" altLang="zh-CN" sz="2200" dirty="0"/>
          </a:p>
          <a:p>
            <a:pPr eaLnBrk="1" hangingPunct="1">
              <a:lnSpc>
                <a:spcPct val="150000"/>
              </a:lnSpc>
              <a:buFont typeface="Arial" charset="0"/>
              <a:buNone/>
            </a:pPr>
            <a:r>
              <a:rPr lang="zh-CN" altLang="en-US" sz="2200" dirty="0" smtClean="0"/>
              <a:t>可以设置</a:t>
            </a:r>
            <a:r>
              <a:rPr lang="en-US" altLang="zh-CN" sz="2200" dirty="0" smtClean="0"/>
              <a:t> index</a:t>
            </a:r>
            <a:r>
              <a:rPr lang="zh-CN" altLang="en-US" sz="2200" dirty="0" smtClean="0"/>
              <a:t>和</a:t>
            </a:r>
            <a:r>
              <a:rPr lang="en-US" altLang="zh-CN" sz="2200" dirty="0" smtClean="0"/>
              <a:t>header</a:t>
            </a:r>
            <a:r>
              <a:rPr lang="zh-CN" altLang="en-US" sz="2200" dirty="0" smtClean="0"/>
              <a:t>选项进行选择。</a:t>
            </a:r>
            <a:endParaRPr lang="en-US" altLang="zh-CN" sz="2200" dirty="0" smtClean="0"/>
          </a:p>
        </p:txBody>
      </p:sp>
      <p:sp>
        <p:nvSpPr>
          <p:cNvPr id="12" name="文本框 2"/>
          <p:cNvSpPr txBox="1">
            <a:spLocks noChangeArrowheads="1"/>
          </p:cNvSpPr>
          <p:nvPr/>
        </p:nvSpPr>
        <p:spPr bwMode="auto">
          <a:xfrm>
            <a:off x="767408" y="2822798"/>
            <a:ext cx="8686800" cy="2838450"/>
          </a:xfrm>
          <a:prstGeom prst="rect">
            <a:avLst/>
          </a:prstGeom>
          <a:noFill/>
          <a:ln w="9525">
            <a:noFill/>
            <a:miter lim="800000"/>
            <a:headEnd/>
            <a:tailEnd/>
          </a:ln>
        </p:spPr>
        <p:txBody>
          <a:bodyPr>
            <a:spAutoFit/>
          </a:bodyPr>
          <a:lstStyle/>
          <a:p>
            <a:r>
              <a:rPr lang="en-US" altLang="zh-CN" dirty="0"/>
              <a:t>In[10]:</a:t>
            </a:r>
            <a:r>
              <a:rPr lang="en-US" altLang="zh-CN" dirty="0" err="1"/>
              <a:t>df</a:t>
            </a:r>
            <a:r>
              <a:rPr lang="en-US" altLang="zh-CN" dirty="0"/>
              <a:t> = </a:t>
            </a:r>
            <a:r>
              <a:rPr lang="en-US" altLang="zh-CN" dirty="0" err="1"/>
              <a:t>pd.read_csv</a:t>
            </a:r>
            <a:r>
              <a:rPr lang="en-US" altLang="zh-CN" dirty="0"/>
              <a:t>('</a:t>
            </a:r>
            <a:r>
              <a:rPr lang="en-US" altLang="zh-CN" dirty="0" err="1"/>
              <a:t>iris.csv</a:t>
            </a:r>
            <a:r>
              <a:rPr lang="en-US" altLang="zh-CN" dirty="0"/>
              <a:t>')</a:t>
            </a:r>
          </a:p>
          <a:p>
            <a:r>
              <a:rPr lang="en-US" altLang="zh-CN" dirty="0" err="1"/>
              <a:t>df.to_csv</a:t>
            </a:r>
            <a:r>
              <a:rPr lang="en-US" altLang="zh-CN" dirty="0"/>
              <a:t>('</a:t>
            </a:r>
            <a:r>
              <a:rPr lang="en-US" altLang="zh-CN" dirty="0" err="1"/>
              <a:t>out.csv</a:t>
            </a:r>
            <a:r>
              <a:rPr lang="en-US" altLang="zh-CN" dirty="0"/>
              <a:t>')</a:t>
            </a:r>
          </a:p>
          <a:p>
            <a:r>
              <a:rPr lang="en-US" altLang="zh-CN" dirty="0"/>
              <a:t>!type </a:t>
            </a:r>
            <a:r>
              <a:rPr lang="en-US" altLang="zh-CN" dirty="0" err="1"/>
              <a:t>out.csv</a:t>
            </a:r>
            <a:endParaRPr lang="en-US" altLang="zh-CN" dirty="0"/>
          </a:p>
          <a:p>
            <a:endParaRPr lang="en-US" altLang="zh-CN" dirty="0"/>
          </a:p>
          <a:p>
            <a:r>
              <a:rPr lang="en-US" altLang="zh-CN" dirty="0"/>
              <a:t>Out[10]:,</a:t>
            </a:r>
            <a:r>
              <a:rPr lang="en-US" altLang="zh-CN" dirty="0" err="1"/>
              <a:t>a,b,c,d</a:t>
            </a:r>
            <a:endParaRPr lang="en-US" altLang="zh-CN" dirty="0"/>
          </a:p>
          <a:p>
            <a:r>
              <a:rPr lang="en-US" altLang="zh-CN" dirty="0" err="1"/>
              <a:t>Sepal_len,sepal_wh,petal_len,petal</a:t>
            </a:r>
            <a:r>
              <a:rPr lang="en-US" altLang="zh-CN" dirty="0"/>
              <a:t> </a:t>
            </a:r>
            <a:r>
              <a:rPr lang="en-US" altLang="zh-CN" dirty="0" err="1"/>
              <a:t>wh,target</a:t>
            </a:r>
            <a:endParaRPr lang="en-US" altLang="zh-CN" dirty="0"/>
          </a:p>
          <a:p>
            <a:r>
              <a:rPr lang="en-US" altLang="zh-CN" dirty="0"/>
              <a:t>5.1,3.5,1.4,0.2,0</a:t>
            </a:r>
          </a:p>
          <a:p>
            <a:r>
              <a:rPr lang="en-US" altLang="zh-CN" dirty="0"/>
              <a:t>4.9,3.0,1.4,0.2,0</a:t>
            </a:r>
          </a:p>
          <a:p>
            <a:r>
              <a:rPr lang="en-US" altLang="zh-CN" dirty="0"/>
              <a:t>4.7,3.2,1.3,0.2,0</a:t>
            </a:r>
          </a:p>
          <a:p>
            <a:r>
              <a:rPr lang="en-US" altLang="zh-CN" dirty="0"/>
              <a:t>4.6,3.1,1.5,0.2,0</a:t>
            </a:r>
            <a:endParaRPr lang="zh-CN" altLang="en-US" dirty="0"/>
          </a:p>
        </p:txBody>
      </p:sp>
      <p:sp>
        <p:nvSpPr>
          <p:cNvPr id="14" name="文本框 3"/>
          <p:cNvSpPr txBox="1">
            <a:spLocks noChangeArrowheads="1"/>
          </p:cNvSpPr>
          <p:nvPr/>
        </p:nvSpPr>
        <p:spPr bwMode="auto">
          <a:xfrm>
            <a:off x="4368014" y="4857366"/>
            <a:ext cx="7056438" cy="1739900"/>
          </a:xfrm>
          <a:prstGeom prst="rect">
            <a:avLst/>
          </a:prstGeom>
          <a:noFill/>
          <a:ln w="9525">
            <a:noFill/>
            <a:miter lim="800000"/>
            <a:headEnd/>
            <a:tailEnd/>
          </a:ln>
        </p:spPr>
        <p:txBody>
          <a:bodyPr>
            <a:spAutoFit/>
          </a:bodyPr>
          <a:lstStyle/>
          <a:p>
            <a:r>
              <a:rPr lang="en-US" altLang="zh-CN" dirty="0"/>
              <a:t>In[11]:</a:t>
            </a:r>
            <a:r>
              <a:rPr lang="en-US" altLang="zh-CN" dirty="0" err="1"/>
              <a:t>df.to_csv</a:t>
            </a:r>
            <a:r>
              <a:rPr lang="en-US" altLang="zh-CN" dirty="0"/>
              <a:t>('</a:t>
            </a:r>
            <a:r>
              <a:rPr lang="en-US" altLang="zh-CN" dirty="0" err="1"/>
              <a:t>out.csv',index</a:t>
            </a:r>
            <a:r>
              <a:rPr lang="en-US" altLang="zh-CN" dirty="0"/>
              <a:t>=</a:t>
            </a:r>
            <a:r>
              <a:rPr lang="en-US" altLang="zh-CN" dirty="0" err="1"/>
              <a:t>False,header</a:t>
            </a:r>
            <a:r>
              <a:rPr lang="en-US" altLang="zh-CN" dirty="0"/>
              <a:t>=False)</a:t>
            </a:r>
          </a:p>
          <a:p>
            <a:r>
              <a:rPr lang="en-US" altLang="zh-CN" dirty="0"/>
              <a:t>!type </a:t>
            </a:r>
            <a:r>
              <a:rPr lang="en-US" altLang="zh-CN" dirty="0" err="1"/>
              <a:t>out.csv</a:t>
            </a:r>
            <a:endParaRPr lang="en-US" altLang="zh-CN" dirty="0"/>
          </a:p>
          <a:p>
            <a:r>
              <a:rPr lang="en-US" altLang="zh-CN" dirty="0"/>
              <a:t>5.1,3.5,1.4,0.2,0</a:t>
            </a:r>
          </a:p>
          <a:p>
            <a:r>
              <a:rPr lang="en-US" altLang="zh-CN" dirty="0"/>
              <a:t>4.9,3.0,1.4,0.2,0</a:t>
            </a:r>
          </a:p>
          <a:p>
            <a:r>
              <a:rPr lang="en-US" altLang="zh-CN" dirty="0"/>
              <a:t>4.7,3.2,1.3,0.2,0</a:t>
            </a:r>
          </a:p>
          <a:p>
            <a:r>
              <a:rPr lang="en-US" altLang="zh-CN" dirty="0"/>
              <a:t>4.6,3.1,1.5,0.2,0</a:t>
            </a:r>
          </a:p>
        </p:txBody>
      </p:sp>
    </p:spTree>
    <p:extLst>
      <p:ext uri="{BB962C8B-B14F-4D97-AF65-F5344CB8AC3E}">
        <p14:creationId xmlns:p14="http://schemas.microsoft.com/office/powerpoint/2010/main" xmlns="" val="1404876771"/>
      </p:ext>
    </p:extLst>
  </p:cSld>
  <p:clrMapOvr>
    <a:masterClrMapping/>
  </p:clrMapOvr>
  <p:timing>
    <p:tnLst>
      <p:par>
        <p:cTn id="1" dur="indefinite" restart="never" nodeType="tmRoot"/>
      </p:par>
    </p:tnLst>
  </p:timing>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4"/>
          <p:cNvSpPr/>
          <p:nvPr/>
        </p:nvSpPr>
        <p:spPr>
          <a:xfrm>
            <a:off x="-1" y="674237"/>
            <a:ext cx="3359697" cy="602366"/>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灯片编号占位符 25"/>
          <p:cNvSpPr txBox="1">
            <a:spLocks/>
          </p:cNvSpPr>
          <p:nvPr/>
        </p:nvSpPr>
        <p:spPr>
          <a:xfrm>
            <a:off x="10243712" y="6350004"/>
            <a:ext cx="2743200" cy="365125"/>
          </a:xfrm>
          <a:prstGeom prst="rect">
            <a:avLst/>
          </a:prstGeom>
        </p:spPr>
        <p:txBody>
          <a:bodyPr vert="horz" lIns="91440" tIns="45720" rIns="91440" bIns="45720" rtlCol="0" anchor="ctr"/>
          <a:lstStyle>
            <a:defPPr>
              <a:defRPr lang="zh-CN"/>
            </a:defPPr>
            <a:lvl1pPr marL="0" algn="ctr" defTabSz="914400" rtl="0" eaLnBrk="1" latinLnBrk="0" hangingPunct="1">
              <a:defRPr sz="1400" kern="1200">
                <a:solidFill>
                  <a:schemeClr val="bg1"/>
                </a:solidFill>
                <a:latin typeface="微软雅黑 Light" panose="020B0502040204020203" pitchFamily="34" charset="-122"/>
                <a:ea typeface="微软雅黑 Light" panose="020B0502040204020203" pitchFamily="34"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rgbClr val="3BBC5D"/>
              </a:solidFill>
            </a:endParaRPr>
          </a:p>
        </p:txBody>
      </p:sp>
      <p:sp>
        <p:nvSpPr>
          <p:cNvPr id="25" name="Freeform 81"/>
          <p:cNvSpPr>
            <a:spLocks noChangeArrowheads="1"/>
          </p:cNvSpPr>
          <p:nvPr/>
        </p:nvSpPr>
        <p:spPr bwMode="auto">
          <a:xfrm>
            <a:off x="191376" y="826314"/>
            <a:ext cx="288000" cy="288000"/>
          </a:xfrm>
          <a:custGeom>
            <a:avLst/>
            <a:gdLst>
              <a:gd name="T0" fmla="*/ 39678193 w 602"/>
              <a:gd name="T1" fmla="*/ 78442719 h 602"/>
              <a:gd name="T2" fmla="*/ 39678193 w 602"/>
              <a:gd name="T3" fmla="*/ 78442719 h 602"/>
              <a:gd name="T4" fmla="*/ 0 w 602"/>
              <a:gd name="T5" fmla="*/ 38764526 h 602"/>
              <a:gd name="T6" fmla="*/ 39678193 w 602"/>
              <a:gd name="T7" fmla="*/ 0 h 602"/>
              <a:gd name="T8" fmla="*/ 78442719 w 602"/>
              <a:gd name="T9" fmla="*/ 38764526 h 602"/>
              <a:gd name="T10" fmla="*/ 39678193 w 602"/>
              <a:gd name="T11" fmla="*/ 78442719 h 602"/>
              <a:gd name="T12" fmla="*/ 7439751 w 602"/>
              <a:gd name="T13" fmla="*/ 38764526 h 602"/>
              <a:gd name="T14" fmla="*/ 7439751 w 602"/>
              <a:gd name="T15" fmla="*/ 38764526 h 602"/>
              <a:gd name="T16" fmla="*/ 39678193 w 602"/>
              <a:gd name="T17" fmla="*/ 71002968 h 602"/>
              <a:gd name="T18" fmla="*/ 61866665 w 602"/>
              <a:gd name="T19" fmla="*/ 61735884 h 602"/>
              <a:gd name="T20" fmla="*/ 39678193 w 602"/>
              <a:gd name="T21" fmla="*/ 38764526 h 602"/>
              <a:gd name="T22" fmla="*/ 39678193 w 602"/>
              <a:gd name="T23" fmla="*/ 7308970 h 602"/>
              <a:gd name="T24" fmla="*/ 7439751 w 602"/>
              <a:gd name="T25" fmla="*/ 38764526 h 60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602" h="602">
                <a:moveTo>
                  <a:pt x="304" y="601"/>
                </a:moveTo>
                <a:lnTo>
                  <a:pt x="304" y="601"/>
                </a:lnTo>
                <a:cubicBezTo>
                  <a:pt x="135" y="601"/>
                  <a:pt x="0" y="466"/>
                  <a:pt x="0" y="297"/>
                </a:cubicBezTo>
                <a:cubicBezTo>
                  <a:pt x="0" y="134"/>
                  <a:pt x="135" y="0"/>
                  <a:pt x="304" y="0"/>
                </a:cubicBezTo>
                <a:cubicBezTo>
                  <a:pt x="467" y="0"/>
                  <a:pt x="601" y="134"/>
                  <a:pt x="601" y="297"/>
                </a:cubicBezTo>
                <a:cubicBezTo>
                  <a:pt x="601" y="466"/>
                  <a:pt x="467" y="601"/>
                  <a:pt x="304" y="601"/>
                </a:cubicBezTo>
                <a:close/>
                <a:moveTo>
                  <a:pt x="57" y="297"/>
                </a:moveTo>
                <a:lnTo>
                  <a:pt x="57" y="297"/>
                </a:lnTo>
                <a:cubicBezTo>
                  <a:pt x="57" y="431"/>
                  <a:pt x="170" y="544"/>
                  <a:pt x="304" y="544"/>
                </a:cubicBezTo>
                <a:cubicBezTo>
                  <a:pt x="368" y="544"/>
                  <a:pt x="431" y="516"/>
                  <a:pt x="474" y="473"/>
                </a:cubicBezTo>
                <a:cubicBezTo>
                  <a:pt x="304" y="297"/>
                  <a:pt x="304" y="297"/>
                  <a:pt x="304" y="297"/>
                </a:cubicBezTo>
                <a:cubicBezTo>
                  <a:pt x="304" y="56"/>
                  <a:pt x="304" y="56"/>
                  <a:pt x="304" y="56"/>
                </a:cubicBezTo>
                <a:cubicBezTo>
                  <a:pt x="170" y="56"/>
                  <a:pt x="57" y="162"/>
                  <a:pt x="57" y="297"/>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5" name="幻灯片编号占位符 4"/>
          <p:cNvSpPr>
            <a:spLocks noGrp="1"/>
          </p:cNvSpPr>
          <p:nvPr>
            <p:ph type="sldNum" sz="quarter" idx="12"/>
          </p:nvPr>
        </p:nvSpPr>
        <p:spPr/>
        <p:txBody>
          <a:bodyPr/>
          <a:lstStyle/>
          <a:p>
            <a:fld id="{370D8578-DDD4-487D-A316-C8E65CC577E1}" type="slidenum">
              <a:rPr lang="zh-CN" altLang="en-US" smtClean="0"/>
              <a:pPr/>
              <a:t>422</a:t>
            </a:fld>
            <a:endParaRPr lang="zh-CN" altLang="en-US"/>
          </a:p>
        </p:txBody>
      </p:sp>
      <p:sp>
        <p:nvSpPr>
          <p:cNvPr id="13" name="Title 1"/>
          <p:cNvSpPr txBox="1">
            <a:spLocks/>
          </p:cNvSpPr>
          <p:nvPr/>
        </p:nvSpPr>
        <p:spPr>
          <a:xfrm>
            <a:off x="670753" y="579020"/>
            <a:ext cx="6510891" cy="79513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zh-CN" altLang="en-US" sz="2800" dirty="0" smtClean="0">
                <a:solidFill>
                  <a:schemeClr val="bg1"/>
                </a:solidFill>
                <a:latin typeface="Microsoft YaHei Light" charset="-122"/>
                <a:ea typeface="Microsoft YaHei Light" charset="-122"/>
                <a:cs typeface="Microsoft YaHei Light" charset="-122"/>
              </a:rPr>
              <a:t>文件读写小结</a:t>
            </a:r>
            <a:endParaRPr lang="en-US" sz="2800" dirty="0">
              <a:solidFill>
                <a:srgbClr val="FFFFFF"/>
              </a:solidFill>
              <a:latin typeface="Microsoft YaHei Light" charset="-122"/>
              <a:ea typeface="Microsoft YaHei Light" charset="-122"/>
              <a:cs typeface="Microsoft YaHei Light" charset="-122"/>
            </a:endParaRPr>
          </a:p>
        </p:txBody>
      </p:sp>
      <p:pic>
        <p:nvPicPr>
          <p:cNvPr id="2" name="图片 1"/>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319768" y="2492896"/>
            <a:ext cx="6007100" cy="3162300"/>
          </a:xfrm>
          <a:prstGeom prst="rect">
            <a:avLst/>
          </a:prstGeom>
        </p:spPr>
      </p:pic>
      <p:pic>
        <p:nvPicPr>
          <p:cNvPr id="3" name="图片 2"/>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6326868" y="2492896"/>
            <a:ext cx="5207000" cy="1828800"/>
          </a:xfrm>
          <a:prstGeom prst="rect">
            <a:avLst/>
          </a:prstGeom>
        </p:spPr>
      </p:pic>
    </p:spTree>
    <p:extLst>
      <p:ext uri="{BB962C8B-B14F-4D97-AF65-F5344CB8AC3E}">
        <p14:creationId xmlns:p14="http://schemas.microsoft.com/office/powerpoint/2010/main" xmlns="" val="3662085756"/>
      </p:ext>
    </p:extLst>
  </p:cSld>
  <p:clrMapOvr>
    <a:masterClrMapping/>
  </p:clrMapOvr>
  <p:timing>
    <p:tnLst>
      <p:par>
        <p:cTn id="1" dur="indefinite" restart="never" nodeType="tmRoot"/>
      </p:par>
    </p:tnLst>
  </p:timing>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4"/>
          <p:cNvSpPr/>
          <p:nvPr/>
        </p:nvSpPr>
        <p:spPr>
          <a:xfrm>
            <a:off x="-1" y="674237"/>
            <a:ext cx="3359697" cy="602366"/>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灯片编号占位符 25"/>
          <p:cNvSpPr txBox="1">
            <a:spLocks/>
          </p:cNvSpPr>
          <p:nvPr/>
        </p:nvSpPr>
        <p:spPr>
          <a:xfrm>
            <a:off x="10243712" y="6350004"/>
            <a:ext cx="2743200" cy="365125"/>
          </a:xfrm>
          <a:prstGeom prst="rect">
            <a:avLst/>
          </a:prstGeom>
        </p:spPr>
        <p:txBody>
          <a:bodyPr vert="horz" lIns="91440" tIns="45720" rIns="91440" bIns="45720" rtlCol="0" anchor="ctr"/>
          <a:lstStyle>
            <a:defPPr>
              <a:defRPr lang="zh-CN"/>
            </a:defPPr>
            <a:lvl1pPr marL="0" algn="ctr" defTabSz="914400" rtl="0" eaLnBrk="1" latinLnBrk="0" hangingPunct="1">
              <a:defRPr sz="1400" kern="1200">
                <a:solidFill>
                  <a:schemeClr val="bg1"/>
                </a:solidFill>
                <a:latin typeface="微软雅黑 Light" panose="020B0502040204020203" pitchFamily="34" charset="-122"/>
                <a:ea typeface="微软雅黑 Light" panose="020B0502040204020203" pitchFamily="34"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rgbClr val="3BBC5D"/>
              </a:solidFill>
            </a:endParaRPr>
          </a:p>
        </p:txBody>
      </p:sp>
      <p:sp>
        <p:nvSpPr>
          <p:cNvPr id="25" name="Freeform 81"/>
          <p:cNvSpPr>
            <a:spLocks noChangeArrowheads="1"/>
          </p:cNvSpPr>
          <p:nvPr/>
        </p:nvSpPr>
        <p:spPr bwMode="auto">
          <a:xfrm>
            <a:off x="191376" y="826314"/>
            <a:ext cx="288000" cy="288000"/>
          </a:xfrm>
          <a:custGeom>
            <a:avLst/>
            <a:gdLst>
              <a:gd name="T0" fmla="*/ 39678193 w 602"/>
              <a:gd name="T1" fmla="*/ 78442719 h 602"/>
              <a:gd name="T2" fmla="*/ 39678193 w 602"/>
              <a:gd name="T3" fmla="*/ 78442719 h 602"/>
              <a:gd name="T4" fmla="*/ 0 w 602"/>
              <a:gd name="T5" fmla="*/ 38764526 h 602"/>
              <a:gd name="T6" fmla="*/ 39678193 w 602"/>
              <a:gd name="T7" fmla="*/ 0 h 602"/>
              <a:gd name="T8" fmla="*/ 78442719 w 602"/>
              <a:gd name="T9" fmla="*/ 38764526 h 602"/>
              <a:gd name="T10" fmla="*/ 39678193 w 602"/>
              <a:gd name="T11" fmla="*/ 78442719 h 602"/>
              <a:gd name="T12" fmla="*/ 7439751 w 602"/>
              <a:gd name="T13" fmla="*/ 38764526 h 602"/>
              <a:gd name="T14" fmla="*/ 7439751 w 602"/>
              <a:gd name="T15" fmla="*/ 38764526 h 602"/>
              <a:gd name="T16" fmla="*/ 39678193 w 602"/>
              <a:gd name="T17" fmla="*/ 71002968 h 602"/>
              <a:gd name="T18" fmla="*/ 61866665 w 602"/>
              <a:gd name="T19" fmla="*/ 61735884 h 602"/>
              <a:gd name="T20" fmla="*/ 39678193 w 602"/>
              <a:gd name="T21" fmla="*/ 38764526 h 602"/>
              <a:gd name="T22" fmla="*/ 39678193 w 602"/>
              <a:gd name="T23" fmla="*/ 7308970 h 602"/>
              <a:gd name="T24" fmla="*/ 7439751 w 602"/>
              <a:gd name="T25" fmla="*/ 38764526 h 60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602" h="602">
                <a:moveTo>
                  <a:pt x="304" y="601"/>
                </a:moveTo>
                <a:lnTo>
                  <a:pt x="304" y="601"/>
                </a:lnTo>
                <a:cubicBezTo>
                  <a:pt x="135" y="601"/>
                  <a:pt x="0" y="466"/>
                  <a:pt x="0" y="297"/>
                </a:cubicBezTo>
                <a:cubicBezTo>
                  <a:pt x="0" y="134"/>
                  <a:pt x="135" y="0"/>
                  <a:pt x="304" y="0"/>
                </a:cubicBezTo>
                <a:cubicBezTo>
                  <a:pt x="467" y="0"/>
                  <a:pt x="601" y="134"/>
                  <a:pt x="601" y="297"/>
                </a:cubicBezTo>
                <a:cubicBezTo>
                  <a:pt x="601" y="466"/>
                  <a:pt x="467" y="601"/>
                  <a:pt x="304" y="601"/>
                </a:cubicBezTo>
                <a:close/>
                <a:moveTo>
                  <a:pt x="57" y="297"/>
                </a:moveTo>
                <a:lnTo>
                  <a:pt x="57" y="297"/>
                </a:lnTo>
                <a:cubicBezTo>
                  <a:pt x="57" y="431"/>
                  <a:pt x="170" y="544"/>
                  <a:pt x="304" y="544"/>
                </a:cubicBezTo>
                <a:cubicBezTo>
                  <a:pt x="368" y="544"/>
                  <a:pt x="431" y="516"/>
                  <a:pt x="474" y="473"/>
                </a:cubicBezTo>
                <a:cubicBezTo>
                  <a:pt x="304" y="297"/>
                  <a:pt x="304" y="297"/>
                  <a:pt x="304" y="297"/>
                </a:cubicBezTo>
                <a:cubicBezTo>
                  <a:pt x="304" y="56"/>
                  <a:pt x="304" y="56"/>
                  <a:pt x="304" y="56"/>
                </a:cubicBezTo>
                <a:cubicBezTo>
                  <a:pt x="170" y="56"/>
                  <a:pt x="57" y="162"/>
                  <a:pt x="57" y="297"/>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5" name="幻灯片编号占位符 4"/>
          <p:cNvSpPr>
            <a:spLocks noGrp="1"/>
          </p:cNvSpPr>
          <p:nvPr>
            <p:ph type="sldNum" sz="quarter" idx="12"/>
          </p:nvPr>
        </p:nvSpPr>
        <p:spPr/>
        <p:txBody>
          <a:bodyPr/>
          <a:lstStyle/>
          <a:p>
            <a:fld id="{370D8578-DDD4-487D-A316-C8E65CC577E1}" type="slidenum">
              <a:rPr lang="zh-CN" altLang="en-US" smtClean="0"/>
              <a:pPr/>
              <a:t>423</a:t>
            </a:fld>
            <a:endParaRPr lang="zh-CN" altLang="en-US"/>
          </a:p>
        </p:txBody>
      </p:sp>
      <p:sp>
        <p:nvSpPr>
          <p:cNvPr id="13" name="Title 1"/>
          <p:cNvSpPr txBox="1">
            <a:spLocks/>
          </p:cNvSpPr>
          <p:nvPr/>
        </p:nvSpPr>
        <p:spPr>
          <a:xfrm>
            <a:off x="670753" y="579020"/>
            <a:ext cx="6510891" cy="79513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zh-CN" altLang="en-US" sz="2800" dirty="0" smtClean="0">
                <a:solidFill>
                  <a:schemeClr val="bg1"/>
                </a:solidFill>
                <a:latin typeface="Microsoft YaHei Light" charset="-122"/>
                <a:ea typeface="Microsoft YaHei Light" charset="-122"/>
                <a:cs typeface="Microsoft YaHei Light" charset="-122"/>
              </a:rPr>
              <a:t>文件读写小结</a:t>
            </a:r>
            <a:endParaRPr lang="en-US" sz="2800" dirty="0">
              <a:solidFill>
                <a:srgbClr val="FFFFFF"/>
              </a:solidFill>
              <a:latin typeface="Microsoft YaHei Light" charset="-122"/>
              <a:ea typeface="Microsoft YaHei Light" charset="-122"/>
              <a:cs typeface="Microsoft YaHei Light" charset="-122"/>
            </a:endParaRPr>
          </a:p>
        </p:txBody>
      </p:sp>
      <p:pic>
        <p:nvPicPr>
          <p:cNvPr id="4" name="图片 3"/>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865498" y="1759621"/>
            <a:ext cx="6667500" cy="1562100"/>
          </a:xfrm>
          <a:prstGeom prst="rect">
            <a:avLst/>
          </a:prstGeom>
        </p:spPr>
      </p:pic>
      <p:pic>
        <p:nvPicPr>
          <p:cNvPr id="6" name="图片 5"/>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865498" y="3700312"/>
            <a:ext cx="6121400" cy="2768600"/>
          </a:xfrm>
          <a:prstGeom prst="rect">
            <a:avLst/>
          </a:prstGeom>
        </p:spPr>
      </p:pic>
    </p:spTree>
    <p:extLst>
      <p:ext uri="{BB962C8B-B14F-4D97-AF65-F5344CB8AC3E}">
        <p14:creationId xmlns:p14="http://schemas.microsoft.com/office/powerpoint/2010/main" xmlns="" val="1407550719"/>
      </p:ext>
    </p:extLst>
  </p:cSld>
  <p:clrMapOvr>
    <a:masterClrMapping/>
  </p:clrMapOvr>
  <p:timing>
    <p:tnLst>
      <p:par>
        <p:cTn id="1" dur="indefinite" restart="never" nodeType="tmRoot"/>
      </p:par>
    </p:tnLst>
  </p:timing>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70D8578-DDD4-487D-A316-C8E65CC577E1}" type="slidenum">
              <a:rPr lang="zh-CN" altLang="en-US" smtClean="0"/>
              <a:pPr/>
              <a:t>424</a:t>
            </a:fld>
            <a:endParaRPr lang="zh-CN" altLang="en-US"/>
          </a:p>
        </p:txBody>
      </p:sp>
      <p:sp>
        <p:nvSpPr>
          <p:cNvPr id="22" name="矩形 1"/>
          <p:cNvSpPr/>
          <p:nvPr/>
        </p:nvSpPr>
        <p:spPr>
          <a:xfrm>
            <a:off x="-11393" y="-27384"/>
            <a:ext cx="12192000" cy="779463"/>
          </a:xfrm>
          <a:prstGeom prst="rect">
            <a:avLst/>
          </a:prstGeom>
          <a:solidFill>
            <a:srgbClr val="3BBC5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23" name="文本占位符 1"/>
          <p:cNvSpPr txBox="1">
            <a:spLocks/>
          </p:cNvSpPr>
          <p:nvPr/>
        </p:nvSpPr>
        <p:spPr>
          <a:xfrm>
            <a:off x="709612" y="116100"/>
            <a:ext cx="4868117" cy="529569"/>
          </a:xfrm>
          <a:prstGeom prst="rect">
            <a:avLst/>
          </a:prstGeom>
        </p:spPr>
        <p:txBody>
          <a:bodyP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zh-CN" altLang="en-US" sz="2800" dirty="0" smtClean="0">
                <a:solidFill>
                  <a:srgbClr val="FFFFFF"/>
                </a:solidFill>
                <a:latin typeface="Microsoft YaHei Light" charset="-122"/>
                <a:ea typeface="Microsoft YaHei Light" charset="-122"/>
                <a:cs typeface="Microsoft YaHei Light" charset="-122"/>
              </a:rPr>
              <a:t>目录</a:t>
            </a:r>
            <a:endParaRPr kumimoji="1" lang="zh-CN" altLang="en-US" sz="2800" dirty="0">
              <a:solidFill>
                <a:srgbClr val="FFFFFF"/>
              </a:solidFill>
              <a:latin typeface="Microsoft YaHei Light" charset="-122"/>
              <a:ea typeface="Microsoft YaHei Light" charset="-122"/>
              <a:cs typeface="Microsoft YaHei Light" charset="-122"/>
            </a:endParaRPr>
          </a:p>
        </p:txBody>
      </p:sp>
      <p:sp>
        <p:nvSpPr>
          <p:cNvPr id="24" name="矩形 217"/>
          <p:cNvSpPr>
            <a:spLocks noChangeArrowheads="1"/>
          </p:cNvSpPr>
          <p:nvPr/>
        </p:nvSpPr>
        <p:spPr bwMode="auto">
          <a:xfrm>
            <a:off x="663027" y="1052822"/>
            <a:ext cx="1620955" cy="52321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1439" tIns="45719" rIns="91439" bIns="45719">
            <a:spAutoFit/>
          </a:bodyPr>
          <a:lstStyle/>
          <a:p>
            <a:pPr fontAlgn="base">
              <a:spcBef>
                <a:spcPct val="0"/>
              </a:spcBef>
              <a:spcAft>
                <a:spcPct val="0"/>
              </a:spcAft>
            </a:pPr>
            <a:r>
              <a:rPr lang="zh-CN" altLang="en-US" sz="2800" dirty="0">
                <a:solidFill>
                  <a:srgbClr val="3BBC5D"/>
                </a:solidFill>
                <a:latin typeface="微软雅黑 Light" panose="020B0502040204020203" pitchFamily="34" charset="-122"/>
                <a:ea typeface="微软雅黑 Light" panose="020B0502040204020203" pitchFamily="34" charset="-122"/>
                <a:cs typeface="微软雅黑 Light" charset="0"/>
              </a:rPr>
              <a:t>第</a:t>
            </a:r>
            <a:r>
              <a:rPr lang="zh-CN" altLang="en-US" sz="2800" dirty="0" smtClean="0">
                <a:solidFill>
                  <a:srgbClr val="3BBC5D"/>
                </a:solidFill>
                <a:latin typeface="微软雅黑 Light" panose="020B0502040204020203" pitchFamily="34" charset="-122"/>
                <a:ea typeface="微软雅黑 Light" panose="020B0502040204020203" pitchFamily="34" charset="-122"/>
                <a:cs typeface="微软雅黑 Light" charset="0"/>
              </a:rPr>
              <a:t>一部分</a:t>
            </a:r>
            <a:endParaRPr lang="zh-CN" altLang="en-US" sz="2800" dirty="0">
              <a:solidFill>
                <a:srgbClr val="3BBC5D"/>
              </a:solidFill>
              <a:latin typeface="微软雅黑 Light" panose="020B0502040204020203" pitchFamily="34" charset="-122"/>
              <a:ea typeface="微软雅黑 Light" panose="020B0502040204020203" pitchFamily="34" charset="-122"/>
              <a:cs typeface="微软雅黑 Light" charset="0"/>
            </a:endParaRPr>
          </a:p>
        </p:txBody>
      </p:sp>
      <p:sp>
        <p:nvSpPr>
          <p:cNvPr id="25" name="矩形 24"/>
          <p:cNvSpPr/>
          <p:nvPr/>
        </p:nvSpPr>
        <p:spPr bwMode="auto">
          <a:xfrm>
            <a:off x="3143672" y="980728"/>
            <a:ext cx="2890837" cy="652486"/>
          </a:xfrm>
          <a:prstGeom prst="rect">
            <a:avLst/>
          </a:prstGeom>
        </p:spPr>
        <p:txBody>
          <a:bodyPr>
            <a:spAutoFit/>
          </a:bodyPr>
          <a:lstStyle/>
          <a:p>
            <a:pPr>
              <a:lnSpc>
                <a:spcPct val="130000"/>
              </a:lnSpc>
            </a:pPr>
            <a:r>
              <a:rPr lang="zh-CN" altLang="en-US" sz="2800" dirty="0">
                <a:solidFill>
                  <a:schemeClr val="tx1">
                    <a:lumMod val="50000"/>
                    <a:lumOff val="50000"/>
                  </a:schemeClr>
                </a:solidFill>
                <a:latin typeface="Microsoft YaHei Light" charset="-122"/>
                <a:ea typeface="Microsoft YaHei Light" charset="-122"/>
                <a:cs typeface="Microsoft YaHei Light" charset="-122"/>
              </a:rPr>
              <a:t>文件读写</a:t>
            </a:r>
          </a:p>
        </p:txBody>
      </p:sp>
      <p:sp>
        <p:nvSpPr>
          <p:cNvPr id="26" name="任意多边形 221"/>
          <p:cNvSpPr/>
          <p:nvPr/>
        </p:nvSpPr>
        <p:spPr>
          <a:xfrm rot="2700000">
            <a:off x="2612584" y="1229279"/>
            <a:ext cx="141180" cy="141180"/>
          </a:xfrm>
          <a:custGeom>
            <a:avLst/>
            <a:gdLst>
              <a:gd name="connsiteX0" fmla="*/ 0 w 687172"/>
              <a:gd name="connsiteY0" fmla="*/ 1 h 687172"/>
              <a:gd name="connsiteX1" fmla="*/ 477930 w 687172"/>
              <a:gd name="connsiteY1" fmla="*/ 0 h 687172"/>
              <a:gd name="connsiteX2" fmla="*/ 687172 w 687172"/>
              <a:gd name="connsiteY2" fmla="*/ 209242 h 687172"/>
              <a:gd name="connsiteX3" fmla="*/ 687172 w 687172"/>
              <a:gd name="connsiteY3" fmla="*/ 687172 h 687172"/>
              <a:gd name="connsiteX4" fmla="*/ 574946 w 687172"/>
              <a:gd name="connsiteY4" fmla="*/ 687172 h 687172"/>
              <a:gd name="connsiteX5" fmla="*/ 574945 w 687172"/>
              <a:gd name="connsiteY5" fmla="*/ 238336 h 687172"/>
              <a:gd name="connsiteX6" fmla="*/ 448836 w 687172"/>
              <a:gd name="connsiteY6" fmla="*/ 112227 h 687172"/>
              <a:gd name="connsiteX7" fmla="*/ 0 w 687172"/>
              <a:gd name="connsiteY7" fmla="*/ 112227 h 687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7172" h="687172">
                <a:moveTo>
                  <a:pt x="0" y="1"/>
                </a:moveTo>
                <a:lnTo>
                  <a:pt x="477930" y="0"/>
                </a:lnTo>
                <a:cubicBezTo>
                  <a:pt x="593491" y="0"/>
                  <a:pt x="687172" y="93681"/>
                  <a:pt x="687172" y="209242"/>
                </a:cubicBezTo>
                <a:lnTo>
                  <a:pt x="687172" y="687172"/>
                </a:lnTo>
                <a:lnTo>
                  <a:pt x="574946" y="687172"/>
                </a:lnTo>
                <a:lnTo>
                  <a:pt x="574945" y="238336"/>
                </a:lnTo>
                <a:cubicBezTo>
                  <a:pt x="574946" y="168688"/>
                  <a:pt x="518485" y="112227"/>
                  <a:pt x="448836" y="112227"/>
                </a:cubicBezTo>
                <a:lnTo>
                  <a:pt x="0" y="112227"/>
                </a:lnTo>
                <a:close/>
              </a:path>
            </a:pathLst>
          </a:custGeom>
          <a:solidFill>
            <a:srgbClr val="3BBC5D"/>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800" b="0" i="0" u="none" strike="noStrike" kern="0" cap="none" spc="0" normalizeH="0" baseline="0" noProof="0">
              <a:ln>
                <a:noFill/>
              </a:ln>
              <a:solidFill>
                <a:srgbClr val="3BBC5D"/>
              </a:solidFill>
              <a:effectLst/>
              <a:uLnTx/>
              <a:uFillTx/>
              <a:latin typeface="微软雅黑 Light" panose="020B0502040204020203" pitchFamily="34" charset="-122"/>
              <a:ea typeface="微软雅黑 Light" panose="020B0502040204020203" pitchFamily="34" charset="-122"/>
              <a:cs typeface=""/>
            </a:endParaRPr>
          </a:p>
        </p:txBody>
      </p:sp>
      <p:sp>
        <p:nvSpPr>
          <p:cNvPr id="27" name="任意多边形 222"/>
          <p:cNvSpPr/>
          <p:nvPr/>
        </p:nvSpPr>
        <p:spPr>
          <a:xfrm rot="2700000">
            <a:off x="2566608" y="1170905"/>
            <a:ext cx="257928" cy="257928"/>
          </a:xfrm>
          <a:custGeom>
            <a:avLst/>
            <a:gdLst>
              <a:gd name="connsiteX0" fmla="*/ 238336 w 1255427"/>
              <a:gd name="connsiteY0" fmla="*/ 112227 h 1255427"/>
              <a:gd name="connsiteX1" fmla="*/ 112227 w 1255427"/>
              <a:gd name="connsiteY1" fmla="*/ 238336 h 1255427"/>
              <a:gd name="connsiteX2" fmla="*/ 112227 w 1255427"/>
              <a:gd name="connsiteY2" fmla="*/ 1017091 h 1255427"/>
              <a:gd name="connsiteX3" fmla="*/ 238336 w 1255427"/>
              <a:gd name="connsiteY3" fmla="*/ 1143200 h 1255427"/>
              <a:gd name="connsiteX4" fmla="*/ 1017091 w 1255427"/>
              <a:gd name="connsiteY4" fmla="*/ 1143200 h 1255427"/>
              <a:gd name="connsiteX5" fmla="*/ 1143200 w 1255427"/>
              <a:gd name="connsiteY5" fmla="*/ 1017091 h 1255427"/>
              <a:gd name="connsiteX6" fmla="*/ 1143200 w 1255427"/>
              <a:gd name="connsiteY6" fmla="*/ 238336 h 1255427"/>
              <a:gd name="connsiteX7" fmla="*/ 1017091 w 1255427"/>
              <a:gd name="connsiteY7" fmla="*/ 112227 h 1255427"/>
              <a:gd name="connsiteX8" fmla="*/ 209242 w 1255427"/>
              <a:gd name="connsiteY8" fmla="*/ 0 h 1255427"/>
              <a:gd name="connsiteX9" fmla="*/ 1046185 w 1255427"/>
              <a:gd name="connsiteY9" fmla="*/ 0 h 1255427"/>
              <a:gd name="connsiteX10" fmla="*/ 1255427 w 1255427"/>
              <a:gd name="connsiteY10" fmla="*/ 209242 h 1255427"/>
              <a:gd name="connsiteX11" fmla="*/ 1255427 w 1255427"/>
              <a:gd name="connsiteY11" fmla="*/ 1046185 h 1255427"/>
              <a:gd name="connsiteX12" fmla="*/ 1046185 w 1255427"/>
              <a:gd name="connsiteY12" fmla="*/ 1255427 h 1255427"/>
              <a:gd name="connsiteX13" fmla="*/ 209242 w 1255427"/>
              <a:gd name="connsiteY13" fmla="*/ 1255427 h 1255427"/>
              <a:gd name="connsiteX14" fmla="*/ 0 w 1255427"/>
              <a:gd name="connsiteY14" fmla="*/ 1046185 h 1255427"/>
              <a:gd name="connsiteX15" fmla="*/ 0 w 1255427"/>
              <a:gd name="connsiteY15" fmla="*/ 209242 h 1255427"/>
              <a:gd name="connsiteX16" fmla="*/ 209242 w 1255427"/>
              <a:gd name="connsiteY16" fmla="*/ 0 h 1255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55427" h="1255427">
                <a:moveTo>
                  <a:pt x="238336" y="112227"/>
                </a:moveTo>
                <a:cubicBezTo>
                  <a:pt x="168688" y="112227"/>
                  <a:pt x="112227" y="168688"/>
                  <a:pt x="112227" y="238336"/>
                </a:cubicBezTo>
                <a:lnTo>
                  <a:pt x="112227" y="1017091"/>
                </a:lnTo>
                <a:cubicBezTo>
                  <a:pt x="112227" y="1086739"/>
                  <a:pt x="168688" y="1143200"/>
                  <a:pt x="238336" y="1143200"/>
                </a:cubicBezTo>
                <a:lnTo>
                  <a:pt x="1017091" y="1143200"/>
                </a:lnTo>
                <a:cubicBezTo>
                  <a:pt x="1086739" y="1143200"/>
                  <a:pt x="1143200" y="1086739"/>
                  <a:pt x="1143200" y="1017091"/>
                </a:cubicBezTo>
                <a:lnTo>
                  <a:pt x="1143200" y="238336"/>
                </a:lnTo>
                <a:cubicBezTo>
                  <a:pt x="1143200" y="168688"/>
                  <a:pt x="1086739" y="112227"/>
                  <a:pt x="1017091" y="112227"/>
                </a:cubicBezTo>
                <a:close/>
                <a:moveTo>
                  <a:pt x="209242" y="0"/>
                </a:moveTo>
                <a:lnTo>
                  <a:pt x="1046185" y="0"/>
                </a:lnTo>
                <a:cubicBezTo>
                  <a:pt x="1161746" y="0"/>
                  <a:pt x="1255427" y="93681"/>
                  <a:pt x="1255427" y="209242"/>
                </a:cubicBezTo>
                <a:lnTo>
                  <a:pt x="1255427" y="1046185"/>
                </a:lnTo>
                <a:cubicBezTo>
                  <a:pt x="1255427" y="1161746"/>
                  <a:pt x="1161746" y="1255427"/>
                  <a:pt x="1046185" y="1255427"/>
                </a:cubicBezTo>
                <a:lnTo>
                  <a:pt x="209242" y="1255427"/>
                </a:lnTo>
                <a:cubicBezTo>
                  <a:pt x="93681" y="1255427"/>
                  <a:pt x="0" y="1161746"/>
                  <a:pt x="0" y="1046185"/>
                </a:cubicBezTo>
                <a:lnTo>
                  <a:pt x="0" y="209242"/>
                </a:lnTo>
                <a:cubicBezTo>
                  <a:pt x="0" y="93681"/>
                  <a:pt x="93681" y="0"/>
                  <a:pt x="209242" y="0"/>
                </a:cubicBezTo>
                <a:close/>
              </a:path>
            </a:pathLst>
          </a:custGeom>
          <a:solidFill>
            <a:srgbClr val="3BBC5D"/>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000" b="0" i="0" u="none" strike="noStrike" kern="0" cap="none" spc="0" normalizeH="0" baseline="0" noProof="0">
              <a:ln>
                <a:noFill/>
              </a:ln>
              <a:solidFill>
                <a:srgbClr val="3BBC5D"/>
              </a:solidFill>
              <a:effectLst/>
              <a:uLnTx/>
              <a:uFillTx/>
              <a:latin typeface="微软雅黑 Light" panose="020B0502040204020203" pitchFamily="34" charset="-122"/>
              <a:ea typeface="微软雅黑 Light" panose="020B0502040204020203" pitchFamily="34" charset="-122"/>
              <a:cs typeface=""/>
            </a:endParaRPr>
          </a:p>
        </p:txBody>
      </p:sp>
      <p:sp>
        <p:nvSpPr>
          <p:cNvPr id="28" name="矩形 245"/>
          <p:cNvSpPr>
            <a:spLocks noChangeArrowheads="1"/>
          </p:cNvSpPr>
          <p:nvPr/>
        </p:nvSpPr>
        <p:spPr bwMode="auto">
          <a:xfrm>
            <a:off x="663027" y="1700810"/>
            <a:ext cx="1620955" cy="52321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1439" tIns="45719" rIns="91439" bIns="45719">
            <a:spAutoFit/>
          </a:bodyPr>
          <a:lstStyle/>
          <a:p>
            <a:pPr fontAlgn="base">
              <a:spcBef>
                <a:spcPct val="0"/>
              </a:spcBef>
              <a:spcAft>
                <a:spcPct val="0"/>
              </a:spcAft>
            </a:pPr>
            <a:r>
              <a:rPr lang="zh-CN" altLang="en-US" sz="2800" dirty="0" smtClean="0">
                <a:solidFill>
                  <a:srgbClr val="3BBC5D"/>
                </a:solidFill>
                <a:latin typeface="微软雅黑 Light" panose="020B0502040204020203" pitchFamily="34" charset="-122"/>
                <a:ea typeface="微软雅黑 Light" panose="020B0502040204020203" pitchFamily="34" charset="-122"/>
                <a:cs typeface="微软雅黑 Light" charset="0"/>
              </a:rPr>
              <a:t>第二部分</a:t>
            </a:r>
            <a:endParaRPr lang="zh-CN" altLang="en-US" sz="2800" dirty="0">
              <a:solidFill>
                <a:srgbClr val="3BBC5D"/>
              </a:solidFill>
              <a:latin typeface="微软雅黑 Light" panose="020B0502040204020203" pitchFamily="34" charset="-122"/>
              <a:ea typeface="微软雅黑 Light" panose="020B0502040204020203" pitchFamily="34" charset="-122"/>
              <a:cs typeface="微软雅黑 Light" charset="0"/>
            </a:endParaRPr>
          </a:p>
        </p:txBody>
      </p:sp>
      <p:sp>
        <p:nvSpPr>
          <p:cNvPr id="29" name="矩形 29"/>
          <p:cNvSpPr/>
          <p:nvPr/>
        </p:nvSpPr>
        <p:spPr bwMode="auto">
          <a:xfrm>
            <a:off x="3143671" y="1628800"/>
            <a:ext cx="2890837" cy="652486"/>
          </a:xfrm>
          <a:prstGeom prst="rect">
            <a:avLst/>
          </a:prstGeom>
        </p:spPr>
        <p:txBody>
          <a:bodyPr>
            <a:spAutoFit/>
          </a:bodyPr>
          <a:lstStyle/>
          <a:p>
            <a:pPr>
              <a:lnSpc>
                <a:spcPct val="130000"/>
              </a:lnSpc>
            </a:pPr>
            <a:r>
              <a:rPr lang="zh-CN" altLang="en-US" sz="2800" dirty="0">
                <a:latin typeface="Microsoft YaHei Light" charset="-122"/>
                <a:ea typeface="Microsoft YaHei Light" charset="-122"/>
                <a:cs typeface="Microsoft YaHei Light" charset="-122"/>
              </a:rPr>
              <a:t>变量离散化</a:t>
            </a:r>
          </a:p>
        </p:txBody>
      </p:sp>
      <p:sp>
        <p:nvSpPr>
          <p:cNvPr id="30" name="矩形 284"/>
          <p:cNvSpPr>
            <a:spLocks noChangeArrowheads="1"/>
          </p:cNvSpPr>
          <p:nvPr/>
        </p:nvSpPr>
        <p:spPr bwMode="auto">
          <a:xfrm>
            <a:off x="663027" y="2348880"/>
            <a:ext cx="1620955" cy="52321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1439" tIns="45719" rIns="91439" bIns="45719">
            <a:spAutoFit/>
          </a:bodyPr>
          <a:lstStyle/>
          <a:p>
            <a:pPr fontAlgn="base">
              <a:spcBef>
                <a:spcPct val="0"/>
              </a:spcBef>
              <a:spcAft>
                <a:spcPct val="0"/>
              </a:spcAft>
            </a:pPr>
            <a:r>
              <a:rPr lang="zh-CN" altLang="en-US" sz="2800" dirty="0" smtClean="0">
                <a:solidFill>
                  <a:srgbClr val="3BBC5D"/>
                </a:solidFill>
                <a:latin typeface="微软雅黑 Light" panose="020B0502040204020203" pitchFamily="34" charset="-122"/>
                <a:ea typeface="微软雅黑 Light" panose="020B0502040204020203" pitchFamily="34" charset="-122"/>
                <a:cs typeface="微软雅黑 Light" charset="0"/>
              </a:rPr>
              <a:t>第三部分</a:t>
            </a:r>
            <a:endParaRPr lang="zh-CN" altLang="en-US" sz="2800" dirty="0">
              <a:solidFill>
                <a:srgbClr val="3BBC5D"/>
              </a:solidFill>
              <a:latin typeface="微软雅黑 Light" panose="020B0502040204020203" pitchFamily="34" charset="-122"/>
              <a:ea typeface="微软雅黑 Light" panose="020B0502040204020203" pitchFamily="34" charset="-122"/>
              <a:cs typeface="微软雅黑 Light" charset="0"/>
            </a:endParaRPr>
          </a:p>
        </p:txBody>
      </p:sp>
      <p:sp>
        <p:nvSpPr>
          <p:cNvPr id="31" name="矩形 34"/>
          <p:cNvSpPr/>
          <p:nvPr/>
        </p:nvSpPr>
        <p:spPr bwMode="auto">
          <a:xfrm>
            <a:off x="3143672" y="2276872"/>
            <a:ext cx="2890837" cy="652486"/>
          </a:xfrm>
          <a:prstGeom prst="rect">
            <a:avLst/>
          </a:prstGeom>
        </p:spPr>
        <p:txBody>
          <a:bodyPr>
            <a:spAutoFit/>
          </a:bodyPr>
          <a:lstStyle/>
          <a:p>
            <a:pPr>
              <a:lnSpc>
                <a:spcPct val="130000"/>
              </a:lnSpc>
            </a:pPr>
            <a:r>
              <a:rPr lang="zh-CN" altLang="en-US" sz="2800" dirty="0">
                <a:solidFill>
                  <a:schemeClr val="tx1">
                    <a:lumMod val="50000"/>
                    <a:lumOff val="50000"/>
                  </a:schemeClr>
                </a:solidFill>
                <a:latin typeface="Microsoft YaHei Light" charset="-122"/>
                <a:ea typeface="Microsoft YaHei Light" charset="-122"/>
                <a:cs typeface="Microsoft YaHei Light" charset="-122"/>
              </a:rPr>
              <a:t>缺失值填补</a:t>
            </a:r>
          </a:p>
        </p:txBody>
      </p:sp>
      <p:sp>
        <p:nvSpPr>
          <p:cNvPr id="32" name="任意多边形 287"/>
          <p:cNvSpPr/>
          <p:nvPr/>
        </p:nvSpPr>
        <p:spPr>
          <a:xfrm rot="2700000">
            <a:off x="2590269" y="2562051"/>
            <a:ext cx="141180" cy="141180"/>
          </a:xfrm>
          <a:custGeom>
            <a:avLst/>
            <a:gdLst>
              <a:gd name="connsiteX0" fmla="*/ 0 w 687172"/>
              <a:gd name="connsiteY0" fmla="*/ 1 h 687172"/>
              <a:gd name="connsiteX1" fmla="*/ 477930 w 687172"/>
              <a:gd name="connsiteY1" fmla="*/ 0 h 687172"/>
              <a:gd name="connsiteX2" fmla="*/ 687172 w 687172"/>
              <a:gd name="connsiteY2" fmla="*/ 209242 h 687172"/>
              <a:gd name="connsiteX3" fmla="*/ 687172 w 687172"/>
              <a:gd name="connsiteY3" fmla="*/ 687172 h 687172"/>
              <a:gd name="connsiteX4" fmla="*/ 574946 w 687172"/>
              <a:gd name="connsiteY4" fmla="*/ 687172 h 687172"/>
              <a:gd name="connsiteX5" fmla="*/ 574945 w 687172"/>
              <a:gd name="connsiteY5" fmla="*/ 238336 h 687172"/>
              <a:gd name="connsiteX6" fmla="*/ 448836 w 687172"/>
              <a:gd name="connsiteY6" fmla="*/ 112227 h 687172"/>
              <a:gd name="connsiteX7" fmla="*/ 0 w 687172"/>
              <a:gd name="connsiteY7" fmla="*/ 112227 h 687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7172" h="687172">
                <a:moveTo>
                  <a:pt x="0" y="1"/>
                </a:moveTo>
                <a:lnTo>
                  <a:pt x="477930" y="0"/>
                </a:lnTo>
                <a:cubicBezTo>
                  <a:pt x="593491" y="0"/>
                  <a:pt x="687172" y="93681"/>
                  <a:pt x="687172" y="209242"/>
                </a:cubicBezTo>
                <a:lnTo>
                  <a:pt x="687172" y="687172"/>
                </a:lnTo>
                <a:lnTo>
                  <a:pt x="574946" y="687172"/>
                </a:lnTo>
                <a:lnTo>
                  <a:pt x="574945" y="238336"/>
                </a:lnTo>
                <a:cubicBezTo>
                  <a:pt x="574946" y="168688"/>
                  <a:pt x="518485" y="112227"/>
                  <a:pt x="448836" y="112227"/>
                </a:cubicBezTo>
                <a:lnTo>
                  <a:pt x="0" y="112227"/>
                </a:lnTo>
                <a:close/>
              </a:path>
            </a:pathLst>
          </a:custGeom>
          <a:solidFill>
            <a:srgbClr val="3BBC5D"/>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000" b="0" i="0" u="none" strike="noStrike" kern="0" cap="none" spc="0" normalizeH="0" baseline="0" noProof="0">
              <a:ln>
                <a:noFill/>
              </a:ln>
              <a:solidFill>
                <a:srgbClr val="3BBC5D"/>
              </a:solidFill>
              <a:effectLst/>
              <a:uLnTx/>
              <a:uFillTx/>
              <a:latin typeface="微软雅黑 Light" panose="020B0502040204020203" pitchFamily="34" charset="-122"/>
              <a:ea typeface="微软雅黑 Light" panose="020B0502040204020203" pitchFamily="34" charset="-122"/>
              <a:cs typeface=""/>
            </a:endParaRPr>
          </a:p>
        </p:txBody>
      </p:sp>
      <p:sp>
        <p:nvSpPr>
          <p:cNvPr id="33" name="任意多边形 288"/>
          <p:cNvSpPr/>
          <p:nvPr/>
        </p:nvSpPr>
        <p:spPr>
          <a:xfrm rot="2700000">
            <a:off x="2544293" y="2503677"/>
            <a:ext cx="257928" cy="257928"/>
          </a:xfrm>
          <a:custGeom>
            <a:avLst/>
            <a:gdLst>
              <a:gd name="connsiteX0" fmla="*/ 238336 w 1255427"/>
              <a:gd name="connsiteY0" fmla="*/ 112227 h 1255427"/>
              <a:gd name="connsiteX1" fmla="*/ 112227 w 1255427"/>
              <a:gd name="connsiteY1" fmla="*/ 238336 h 1255427"/>
              <a:gd name="connsiteX2" fmla="*/ 112227 w 1255427"/>
              <a:gd name="connsiteY2" fmla="*/ 1017091 h 1255427"/>
              <a:gd name="connsiteX3" fmla="*/ 238336 w 1255427"/>
              <a:gd name="connsiteY3" fmla="*/ 1143200 h 1255427"/>
              <a:gd name="connsiteX4" fmla="*/ 1017091 w 1255427"/>
              <a:gd name="connsiteY4" fmla="*/ 1143200 h 1255427"/>
              <a:gd name="connsiteX5" fmla="*/ 1143200 w 1255427"/>
              <a:gd name="connsiteY5" fmla="*/ 1017091 h 1255427"/>
              <a:gd name="connsiteX6" fmla="*/ 1143200 w 1255427"/>
              <a:gd name="connsiteY6" fmla="*/ 238336 h 1255427"/>
              <a:gd name="connsiteX7" fmla="*/ 1017091 w 1255427"/>
              <a:gd name="connsiteY7" fmla="*/ 112227 h 1255427"/>
              <a:gd name="connsiteX8" fmla="*/ 209242 w 1255427"/>
              <a:gd name="connsiteY8" fmla="*/ 0 h 1255427"/>
              <a:gd name="connsiteX9" fmla="*/ 1046185 w 1255427"/>
              <a:gd name="connsiteY9" fmla="*/ 0 h 1255427"/>
              <a:gd name="connsiteX10" fmla="*/ 1255427 w 1255427"/>
              <a:gd name="connsiteY10" fmla="*/ 209242 h 1255427"/>
              <a:gd name="connsiteX11" fmla="*/ 1255427 w 1255427"/>
              <a:gd name="connsiteY11" fmla="*/ 1046185 h 1255427"/>
              <a:gd name="connsiteX12" fmla="*/ 1046185 w 1255427"/>
              <a:gd name="connsiteY12" fmla="*/ 1255427 h 1255427"/>
              <a:gd name="connsiteX13" fmla="*/ 209242 w 1255427"/>
              <a:gd name="connsiteY13" fmla="*/ 1255427 h 1255427"/>
              <a:gd name="connsiteX14" fmla="*/ 0 w 1255427"/>
              <a:gd name="connsiteY14" fmla="*/ 1046185 h 1255427"/>
              <a:gd name="connsiteX15" fmla="*/ 0 w 1255427"/>
              <a:gd name="connsiteY15" fmla="*/ 209242 h 1255427"/>
              <a:gd name="connsiteX16" fmla="*/ 209242 w 1255427"/>
              <a:gd name="connsiteY16" fmla="*/ 0 h 1255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55427" h="1255427">
                <a:moveTo>
                  <a:pt x="238336" y="112227"/>
                </a:moveTo>
                <a:cubicBezTo>
                  <a:pt x="168688" y="112227"/>
                  <a:pt x="112227" y="168688"/>
                  <a:pt x="112227" y="238336"/>
                </a:cubicBezTo>
                <a:lnTo>
                  <a:pt x="112227" y="1017091"/>
                </a:lnTo>
                <a:cubicBezTo>
                  <a:pt x="112227" y="1086739"/>
                  <a:pt x="168688" y="1143200"/>
                  <a:pt x="238336" y="1143200"/>
                </a:cubicBezTo>
                <a:lnTo>
                  <a:pt x="1017091" y="1143200"/>
                </a:lnTo>
                <a:cubicBezTo>
                  <a:pt x="1086739" y="1143200"/>
                  <a:pt x="1143200" y="1086739"/>
                  <a:pt x="1143200" y="1017091"/>
                </a:cubicBezTo>
                <a:lnTo>
                  <a:pt x="1143200" y="238336"/>
                </a:lnTo>
                <a:cubicBezTo>
                  <a:pt x="1143200" y="168688"/>
                  <a:pt x="1086739" y="112227"/>
                  <a:pt x="1017091" y="112227"/>
                </a:cubicBezTo>
                <a:close/>
                <a:moveTo>
                  <a:pt x="209242" y="0"/>
                </a:moveTo>
                <a:lnTo>
                  <a:pt x="1046185" y="0"/>
                </a:lnTo>
                <a:cubicBezTo>
                  <a:pt x="1161746" y="0"/>
                  <a:pt x="1255427" y="93681"/>
                  <a:pt x="1255427" y="209242"/>
                </a:cubicBezTo>
                <a:lnTo>
                  <a:pt x="1255427" y="1046185"/>
                </a:lnTo>
                <a:cubicBezTo>
                  <a:pt x="1255427" y="1161746"/>
                  <a:pt x="1161746" y="1255427"/>
                  <a:pt x="1046185" y="1255427"/>
                </a:cubicBezTo>
                <a:lnTo>
                  <a:pt x="209242" y="1255427"/>
                </a:lnTo>
                <a:cubicBezTo>
                  <a:pt x="93681" y="1255427"/>
                  <a:pt x="0" y="1161746"/>
                  <a:pt x="0" y="1046185"/>
                </a:cubicBezTo>
                <a:lnTo>
                  <a:pt x="0" y="209242"/>
                </a:lnTo>
                <a:cubicBezTo>
                  <a:pt x="0" y="93681"/>
                  <a:pt x="93681" y="0"/>
                  <a:pt x="209242" y="0"/>
                </a:cubicBezTo>
                <a:close/>
              </a:path>
            </a:pathLst>
          </a:custGeom>
          <a:solidFill>
            <a:srgbClr val="3BBC5D"/>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000" b="0" i="0" u="none" strike="noStrike" kern="0" cap="none" spc="0" normalizeH="0" baseline="0" noProof="0">
              <a:ln>
                <a:noFill/>
              </a:ln>
              <a:solidFill>
                <a:srgbClr val="3BBC5D"/>
              </a:solidFill>
              <a:effectLst/>
              <a:uLnTx/>
              <a:uFillTx/>
              <a:latin typeface="微软雅黑 Light" panose="020B0502040204020203" pitchFamily="34" charset="-122"/>
              <a:ea typeface="微软雅黑 Light" panose="020B0502040204020203" pitchFamily="34" charset="-122"/>
              <a:cs typeface=""/>
            </a:endParaRPr>
          </a:p>
        </p:txBody>
      </p:sp>
      <p:sp>
        <p:nvSpPr>
          <p:cNvPr id="36" name="任意多边形 221"/>
          <p:cNvSpPr/>
          <p:nvPr/>
        </p:nvSpPr>
        <p:spPr>
          <a:xfrm rot="2700000">
            <a:off x="2594995" y="1900090"/>
            <a:ext cx="141180" cy="141180"/>
          </a:xfrm>
          <a:custGeom>
            <a:avLst/>
            <a:gdLst>
              <a:gd name="connsiteX0" fmla="*/ 0 w 687172"/>
              <a:gd name="connsiteY0" fmla="*/ 1 h 687172"/>
              <a:gd name="connsiteX1" fmla="*/ 477930 w 687172"/>
              <a:gd name="connsiteY1" fmla="*/ 0 h 687172"/>
              <a:gd name="connsiteX2" fmla="*/ 687172 w 687172"/>
              <a:gd name="connsiteY2" fmla="*/ 209242 h 687172"/>
              <a:gd name="connsiteX3" fmla="*/ 687172 w 687172"/>
              <a:gd name="connsiteY3" fmla="*/ 687172 h 687172"/>
              <a:gd name="connsiteX4" fmla="*/ 574946 w 687172"/>
              <a:gd name="connsiteY4" fmla="*/ 687172 h 687172"/>
              <a:gd name="connsiteX5" fmla="*/ 574945 w 687172"/>
              <a:gd name="connsiteY5" fmla="*/ 238336 h 687172"/>
              <a:gd name="connsiteX6" fmla="*/ 448836 w 687172"/>
              <a:gd name="connsiteY6" fmla="*/ 112227 h 687172"/>
              <a:gd name="connsiteX7" fmla="*/ 0 w 687172"/>
              <a:gd name="connsiteY7" fmla="*/ 112227 h 687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7172" h="687172">
                <a:moveTo>
                  <a:pt x="0" y="1"/>
                </a:moveTo>
                <a:lnTo>
                  <a:pt x="477930" y="0"/>
                </a:lnTo>
                <a:cubicBezTo>
                  <a:pt x="593491" y="0"/>
                  <a:pt x="687172" y="93681"/>
                  <a:pt x="687172" y="209242"/>
                </a:cubicBezTo>
                <a:lnTo>
                  <a:pt x="687172" y="687172"/>
                </a:lnTo>
                <a:lnTo>
                  <a:pt x="574946" y="687172"/>
                </a:lnTo>
                <a:lnTo>
                  <a:pt x="574945" y="238336"/>
                </a:lnTo>
                <a:cubicBezTo>
                  <a:pt x="574946" y="168688"/>
                  <a:pt x="518485" y="112227"/>
                  <a:pt x="448836" y="112227"/>
                </a:cubicBezTo>
                <a:lnTo>
                  <a:pt x="0" y="112227"/>
                </a:lnTo>
                <a:close/>
              </a:path>
            </a:pathLst>
          </a:custGeom>
          <a:solidFill>
            <a:srgbClr val="3BBC5D"/>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800" b="0" i="0" u="none" strike="noStrike" kern="0" cap="none" spc="0" normalizeH="0" baseline="0" noProof="0">
              <a:ln>
                <a:noFill/>
              </a:ln>
              <a:solidFill>
                <a:srgbClr val="3BBC5D"/>
              </a:solidFill>
              <a:effectLst/>
              <a:uLnTx/>
              <a:uFillTx/>
              <a:latin typeface="微软雅黑 Light" panose="020B0502040204020203" pitchFamily="34" charset="-122"/>
              <a:ea typeface="微软雅黑 Light" panose="020B0502040204020203" pitchFamily="34" charset="-122"/>
              <a:cs typeface=""/>
            </a:endParaRPr>
          </a:p>
        </p:txBody>
      </p:sp>
      <p:sp>
        <p:nvSpPr>
          <p:cNvPr id="37" name="任意多边形 222"/>
          <p:cNvSpPr/>
          <p:nvPr/>
        </p:nvSpPr>
        <p:spPr>
          <a:xfrm rot="2700000">
            <a:off x="2549019" y="1841716"/>
            <a:ext cx="257928" cy="257928"/>
          </a:xfrm>
          <a:custGeom>
            <a:avLst/>
            <a:gdLst>
              <a:gd name="connsiteX0" fmla="*/ 238336 w 1255427"/>
              <a:gd name="connsiteY0" fmla="*/ 112227 h 1255427"/>
              <a:gd name="connsiteX1" fmla="*/ 112227 w 1255427"/>
              <a:gd name="connsiteY1" fmla="*/ 238336 h 1255427"/>
              <a:gd name="connsiteX2" fmla="*/ 112227 w 1255427"/>
              <a:gd name="connsiteY2" fmla="*/ 1017091 h 1255427"/>
              <a:gd name="connsiteX3" fmla="*/ 238336 w 1255427"/>
              <a:gd name="connsiteY3" fmla="*/ 1143200 h 1255427"/>
              <a:gd name="connsiteX4" fmla="*/ 1017091 w 1255427"/>
              <a:gd name="connsiteY4" fmla="*/ 1143200 h 1255427"/>
              <a:gd name="connsiteX5" fmla="*/ 1143200 w 1255427"/>
              <a:gd name="connsiteY5" fmla="*/ 1017091 h 1255427"/>
              <a:gd name="connsiteX6" fmla="*/ 1143200 w 1255427"/>
              <a:gd name="connsiteY6" fmla="*/ 238336 h 1255427"/>
              <a:gd name="connsiteX7" fmla="*/ 1017091 w 1255427"/>
              <a:gd name="connsiteY7" fmla="*/ 112227 h 1255427"/>
              <a:gd name="connsiteX8" fmla="*/ 209242 w 1255427"/>
              <a:gd name="connsiteY8" fmla="*/ 0 h 1255427"/>
              <a:gd name="connsiteX9" fmla="*/ 1046185 w 1255427"/>
              <a:gd name="connsiteY9" fmla="*/ 0 h 1255427"/>
              <a:gd name="connsiteX10" fmla="*/ 1255427 w 1255427"/>
              <a:gd name="connsiteY10" fmla="*/ 209242 h 1255427"/>
              <a:gd name="connsiteX11" fmla="*/ 1255427 w 1255427"/>
              <a:gd name="connsiteY11" fmla="*/ 1046185 h 1255427"/>
              <a:gd name="connsiteX12" fmla="*/ 1046185 w 1255427"/>
              <a:gd name="connsiteY12" fmla="*/ 1255427 h 1255427"/>
              <a:gd name="connsiteX13" fmla="*/ 209242 w 1255427"/>
              <a:gd name="connsiteY13" fmla="*/ 1255427 h 1255427"/>
              <a:gd name="connsiteX14" fmla="*/ 0 w 1255427"/>
              <a:gd name="connsiteY14" fmla="*/ 1046185 h 1255427"/>
              <a:gd name="connsiteX15" fmla="*/ 0 w 1255427"/>
              <a:gd name="connsiteY15" fmla="*/ 209242 h 1255427"/>
              <a:gd name="connsiteX16" fmla="*/ 209242 w 1255427"/>
              <a:gd name="connsiteY16" fmla="*/ 0 h 1255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55427" h="1255427">
                <a:moveTo>
                  <a:pt x="238336" y="112227"/>
                </a:moveTo>
                <a:cubicBezTo>
                  <a:pt x="168688" y="112227"/>
                  <a:pt x="112227" y="168688"/>
                  <a:pt x="112227" y="238336"/>
                </a:cubicBezTo>
                <a:lnTo>
                  <a:pt x="112227" y="1017091"/>
                </a:lnTo>
                <a:cubicBezTo>
                  <a:pt x="112227" y="1086739"/>
                  <a:pt x="168688" y="1143200"/>
                  <a:pt x="238336" y="1143200"/>
                </a:cubicBezTo>
                <a:lnTo>
                  <a:pt x="1017091" y="1143200"/>
                </a:lnTo>
                <a:cubicBezTo>
                  <a:pt x="1086739" y="1143200"/>
                  <a:pt x="1143200" y="1086739"/>
                  <a:pt x="1143200" y="1017091"/>
                </a:cubicBezTo>
                <a:lnTo>
                  <a:pt x="1143200" y="238336"/>
                </a:lnTo>
                <a:cubicBezTo>
                  <a:pt x="1143200" y="168688"/>
                  <a:pt x="1086739" y="112227"/>
                  <a:pt x="1017091" y="112227"/>
                </a:cubicBezTo>
                <a:close/>
                <a:moveTo>
                  <a:pt x="209242" y="0"/>
                </a:moveTo>
                <a:lnTo>
                  <a:pt x="1046185" y="0"/>
                </a:lnTo>
                <a:cubicBezTo>
                  <a:pt x="1161746" y="0"/>
                  <a:pt x="1255427" y="93681"/>
                  <a:pt x="1255427" y="209242"/>
                </a:cubicBezTo>
                <a:lnTo>
                  <a:pt x="1255427" y="1046185"/>
                </a:lnTo>
                <a:cubicBezTo>
                  <a:pt x="1255427" y="1161746"/>
                  <a:pt x="1161746" y="1255427"/>
                  <a:pt x="1046185" y="1255427"/>
                </a:cubicBezTo>
                <a:lnTo>
                  <a:pt x="209242" y="1255427"/>
                </a:lnTo>
                <a:cubicBezTo>
                  <a:pt x="93681" y="1255427"/>
                  <a:pt x="0" y="1161746"/>
                  <a:pt x="0" y="1046185"/>
                </a:cubicBezTo>
                <a:lnTo>
                  <a:pt x="0" y="209242"/>
                </a:lnTo>
                <a:cubicBezTo>
                  <a:pt x="0" y="93681"/>
                  <a:pt x="93681" y="0"/>
                  <a:pt x="209242" y="0"/>
                </a:cubicBezTo>
                <a:close/>
              </a:path>
            </a:pathLst>
          </a:custGeom>
          <a:solidFill>
            <a:srgbClr val="3BBC5D"/>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000" b="0" i="0" u="none" strike="noStrike" kern="0" cap="none" spc="0" normalizeH="0" baseline="0" noProof="0">
              <a:ln>
                <a:noFill/>
              </a:ln>
              <a:solidFill>
                <a:srgbClr val="3BBC5D"/>
              </a:solidFill>
              <a:effectLst/>
              <a:uLnTx/>
              <a:uFillTx/>
              <a:latin typeface="微软雅黑 Light" panose="020B0502040204020203" pitchFamily="34" charset="-122"/>
              <a:ea typeface="微软雅黑 Light" panose="020B0502040204020203" pitchFamily="34" charset="-122"/>
              <a:cs typeface=""/>
            </a:endParaRPr>
          </a:p>
        </p:txBody>
      </p:sp>
      <p:sp>
        <p:nvSpPr>
          <p:cNvPr id="38" name="矩形 217"/>
          <p:cNvSpPr>
            <a:spLocks noChangeArrowheads="1"/>
          </p:cNvSpPr>
          <p:nvPr/>
        </p:nvSpPr>
        <p:spPr bwMode="auto">
          <a:xfrm>
            <a:off x="652510" y="2997038"/>
            <a:ext cx="1620955" cy="52321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1439" tIns="45719" rIns="91439" bIns="45719">
            <a:spAutoFit/>
          </a:bodyPr>
          <a:lstStyle/>
          <a:p>
            <a:pPr fontAlgn="base">
              <a:spcBef>
                <a:spcPct val="0"/>
              </a:spcBef>
              <a:spcAft>
                <a:spcPct val="0"/>
              </a:spcAft>
            </a:pPr>
            <a:r>
              <a:rPr lang="zh-CN" altLang="en-US" sz="2800" dirty="0" smtClean="0">
                <a:solidFill>
                  <a:srgbClr val="3BBC5D"/>
                </a:solidFill>
                <a:latin typeface="微软雅黑 Light" panose="020B0502040204020203" pitchFamily="34" charset="-122"/>
                <a:ea typeface="微软雅黑 Light" panose="020B0502040204020203" pitchFamily="34" charset="-122"/>
                <a:cs typeface="微软雅黑 Light" charset="0"/>
              </a:rPr>
              <a:t>第四部分</a:t>
            </a:r>
            <a:endParaRPr lang="zh-CN" altLang="en-US" sz="2800" dirty="0">
              <a:solidFill>
                <a:srgbClr val="3BBC5D"/>
              </a:solidFill>
              <a:latin typeface="微软雅黑 Light" panose="020B0502040204020203" pitchFamily="34" charset="-122"/>
              <a:ea typeface="微软雅黑 Light" panose="020B0502040204020203" pitchFamily="34" charset="-122"/>
              <a:cs typeface="微软雅黑 Light" charset="0"/>
            </a:endParaRPr>
          </a:p>
        </p:txBody>
      </p:sp>
      <p:sp>
        <p:nvSpPr>
          <p:cNvPr id="39" name="矩形 24"/>
          <p:cNvSpPr/>
          <p:nvPr/>
        </p:nvSpPr>
        <p:spPr bwMode="auto">
          <a:xfrm>
            <a:off x="3133155" y="2924944"/>
            <a:ext cx="2890837" cy="652486"/>
          </a:xfrm>
          <a:prstGeom prst="rect">
            <a:avLst/>
          </a:prstGeom>
        </p:spPr>
        <p:txBody>
          <a:bodyPr>
            <a:spAutoFit/>
          </a:bodyPr>
          <a:lstStyle/>
          <a:p>
            <a:pPr>
              <a:lnSpc>
                <a:spcPct val="130000"/>
              </a:lnSpc>
            </a:pPr>
            <a:r>
              <a:rPr lang="zh-CN" altLang="en-US" sz="2800" dirty="0">
                <a:solidFill>
                  <a:schemeClr val="tx1">
                    <a:lumMod val="50000"/>
                    <a:lumOff val="50000"/>
                  </a:schemeClr>
                </a:solidFill>
                <a:latin typeface="Microsoft YaHei Light" charset="-122"/>
                <a:ea typeface="Microsoft YaHei Light" charset="-122"/>
                <a:cs typeface="Microsoft YaHei Light" charset="-122"/>
              </a:rPr>
              <a:t>数据标准化</a:t>
            </a:r>
          </a:p>
        </p:txBody>
      </p:sp>
      <p:sp>
        <p:nvSpPr>
          <p:cNvPr id="40" name="任意多边形 221"/>
          <p:cNvSpPr/>
          <p:nvPr/>
        </p:nvSpPr>
        <p:spPr>
          <a:xfrm rot="2700000">
            <a:off x="2602067" y="3173495"/>
            <a:ext cx="141180" cy="141180"/>
          </a:xfrm>
          <a:custGeom>
            <a:avLst/>
            <a:gdLst>
              <a:gd name="connsiteX0" fmla="*/ 0 w 687172"/>
              <a:gd name="connsiteY0" fmla="*/ 1 h 687172"/>
              <a:gd name="connsiteX1" fmla="*/ 477930 w 687172"/>
              <a:gd name="connsiteY1" fmla="*/ 0 h 687172"/>
              <a:gd name="connsiteX2" fmla="*/ 687172 w 687172"/>
              <a:gd name="connsiteY2" fmla="*/ 209242 h 687172"/>
              <a:gd name="connsiteX3" fmla="*/ 687172 w 687172"/>
              <a:gd name="connsiteY3" fmla="*/ 687172 h 687172"/>
              <a:gd name="connsiteX4" fmla="*/ 574946 w 687172"/>
              <a:gd name="connsiteY4" fmla="*/ 687172 h 687172"/>
              <a:gd name="connsiteX5" fmla="*/ 574945 w 687172"/>
              <a:gd name="connsiteY5" fmla="*/ 238336 h 687172"/>
              <a:gd name="connsiteX6" fmla="*/ 448836 w 687172"/>
              <a:gd name="connsiteY6" fmla="*/ 112227 h 687172"/>
              <a:gd name="connsiteX7" fmla="*/ 0 w 687172"/>
              <a:gd name="connsiteY7" fmla="*/ 112227 h 687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7172" h="687172">
                <a:moveTo>
                  <a:pt x="0" y="1"/>
                </a:moveTo>
                <a:lnTo>
                  <a:pt x="477930" y="0"/>
                </a:lnTo>
                <a:cubicBezTo>
                  <a:pt x="593491" y="0"/>
                  <a:pt x="687172" y="93681"/>
                  <a:pt x="687172" y="209242"/>
                </a:cubicBezTo>
                <a:lnTo>
                  <a:pt x="687172" y="687172"/>
                </a:lnTo>
                <a:lnTo>
                  <a:pt x="574946" y="687172"/>
                </a:lnTo>
                <a:lnTo>
                  <a:pt x="574945" y="238336"/>
                </a:lnTo>
                <a:cubicBezTo>
                  <a:pt x="574946" y="168688"/>
                  <a:pt x="518485" y="112227"/>
                  <a:pt x="448836" y="112227"/>
                </a:cubicBezTo>
                <a:lnTo>
                  <a:pt x="0" y="112227"/>
                </a:lnTo>
                <a:close/>
              </a:path>
            </a:pathLst>
          </a:custGeom>
          <a:solidFill>
            <a:srgbClr val="3BBC5D"/>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800" b="0" i="0" u="none" strike="noStrike" kern="0" cap="none" spc="0" normalizeH="0" baseline="0" noProof="0">
              <a:ln>
                <a:noFill/>
              </a:ln>
              <a:solidFill>
                <a:srgbClr val="3BBC5D"/>
              </a:solidFill>
              <a:effectLst/>
              <a:uLnTx/>
              <a:uFillTx/>
              <a:latin typeface="微软雅黑 Light" panose="020B0502040204020203" pitchFamily="34" charset="-122"/>
              <a:ea typeface="微软雅黑 Light" panose="020B0502040204020203" pitchFamily="34" charset="-122"/>
              <a:cs typeface=""/>
            </a:endParaRPr>
          </a:p>
        </p:txBody>
      </p:sp>
      <p:sp>
        <p:nvSpPr>
          <p:cNvPr id="41" name="任意多边形 222"/>
          <p:cNvSpPr/>
          <p:nvPr/>
        </p:nvSpPr>
        <p:spPr>
          <a:xfrm rot="2700000">
            <a:off x="2556091" y="3115121"/>
            <a:ext cx="257928" cy="257928"/>
          </a:xfrm>
          <a:custGeom>
            <a:avLst/>
            <a:gdLst>
              <a:gd name="connsiteX0" fmla="*/ 238336 w 1255427"/>
              <a:gd name="connsiteY0" fmla="*/ 112227 h 1255427"/>
              <a:gd name="connsiteX1" fmla="*/ 112227 w 1255427"/>
              <a:gd name="connsiteY1" fmla="*/ 238336 h 1255427"/>
              <a:gd name="connsiteX2" fmla="*/ 112227 w 1255427"/>
              <a:gd name="connsiteY2" fmla="*/ 1017091 h 1255427"/>
              <a:gd name="connsiteX3" fmla="*/ 238336 w 1255427"/>
              <a:gd name="connsiteY3" fmla="*/ 1143200 h 1255427"/>
              <a:gd name="connsiteX4" fmla="*/ 1017091 w 1255427"/>
              <a:gd name="connsiteY4" fmla="*/ 1143200 h 1255427"/>
              <a:gd name="connsiteX5" fmla="*/ 1143200 w 1255427"/>
              <a:gd name="connsiteY5" fmla="*/ 1017091 h 1255427"/>
              <a:gd name="connsiteX6" fmla="*/ 1143200 w 1255427"/>
              <a:gd name="connsiteY6" fmla="*/ 238336 h 1255427"/>
              <a:gd name="connsiteX7" fmla="*/ 1017091 w 1255427"/>
              <a:gd name="connsiteY7" fmla="*/ 112227 h 1255427"/>
              <a:gd name="connsiteX8" fmla="*/ 209242 w 1255427"/>
              <a:gd name="connsiteY8" fmla="*/ 0 h 1255427"/>
              <a:gd name="connsiteX9" fmla="*/ 1046185 w 1255427"/>
              <a:gd name="connsiteY9" fmla="*/ 0 h 1255427"/>
              <a:gd name="connsiteX10" fmla="*/ 1255427 w 1255427"/>
              <a:gd name="connsiteY10" fmla="*/ 209242 h 1255427"/>
              <a:gd name="connsiteX11" fmla="*/ 1255427 w 1255427"/>
              <a:gd name="connsiteY11" fmla="*/ 1046185 h 1255427"/>
              <a:gd name="connsiteX12" fmla="*/ 1046185 w 1255427"/>
              <a:gd name="connsiteY12" fmla="*/ 1255427 h 1255427"/>
              <a:gd name="connsiteX13" fmla="*/ 209242 w 1255427"/>
              <a:gd name="connsiteY13" fmla="*/ 1255427 h 1255427"/>
              <a:gd name="connsiteX14" fmla="*/ 0 w 1255427"/>
              <a:gd name="connsiteY14" fmla="*/ 1046185 h 1255427"/>
              <a:gd name="connsiteX15" fmla="*/ 0 w 1255427"/>
              <a:gd name="connsiteY15" fmla="*/ 209242 h 1255427"/>
              <a:gd name="connsiteX16" fmla="*/ 209242 w 1255427"/>
              <a:gd name="connsiteY16" fmla="*/ 0 h 1255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55427" h="1255427">
                <a:moveTo>
                  <a:pt x="238336" y="112227"/>
                </a:moveTo>
                <a:cubicBezTo>
                  <a:pt x="168688" y="112227"/>
                  <a:pt x="112227" y="168688"/>
                  <a:pt x="112227" y="238336"/>
                </a:cubicBezTo>
                <a:lnTo>
                  <a:pt x="112227" y="1017091"/>
                </a:lnTo>
                <a:cubicBezTo>
                  <a:pt x="112227" y="1086739"/>
                  <a:pt x="168688" y="1143200"/>
                  <a:pt x="238336" y="1143200"/>
                </a:cubicBezTo>
                <a:lnTo>
                  <a:pt x="1017091" y="1143200"/>
                </a:lnTo>
                <a:cubicBezTo>
                  <a:pt x="1086739" y="1143200"/>
                  <a:pt x="1143200" y="1086739"/>
                  <a:pt x="1143200" y="1017091"/>
                </a:cubicBezTo>
                <a:lnTo>
                  <a:pt x="1143200" y="238336"/>
                </a:lnTo>
                <a:cubicBezTo>
                  <a:pt x="1143200" y="168688"/>
                  <a:pt x="1086739" y="112227"/>
                  <a:pt x="1017091" y="112227"/>
                </a:cubicBezTo>
                <a:close/>
                <a:moveTo>
                  <a:pt x="209242" y="0"/>
                </a:moveTo>
                <a:lnTo>
                  <a:pt x="1046185" y="0"/>
                </a:lnTo>
                <a:cubicBezTo>
                  <a:pt x="1161746" y="0"/>
                  <a:pt x="1255427" y="93681"/>
                  <a:pt x="1255427" y="209242"/>
                </a:cubicBezTo>
                <a:lnTo>
                  <a:pt x="1255427" y="1046185"/>
                </a:lnTo>
                <a:cubicBezTo>
                  <a:pt x="1255427" y="1161746"/>
                  <a:pt x="1161746" y="1255427"/>
                  <a:pt x="1046185" y="1255427"/>
                </a:cubicBezTo>
                <a:lnTo>
                  <a:pt x="209242" y="1255427"/>
                </a:lnTo>
                <a:cubicBezTo>
                  <a:pt x="93681" y="1255427"/>
                  <a:pt x="0" y="1161746"/>
                  <a:pt x="0" y="1046185"/>
                </a:cubicBezTo>
                <a:lnTo>
                  <a:pt x="0" y="209242"/>
                </a:lnTo>
                <a:cubicBezTo>
                  <a:pt x="0" y="93681"/>
                  <a:pt x="93681" y="0"/>
                  <a:pt x="209242" y="0"/>
                </a:cubicBezTo>
                <a:close/>
              </a:path>
            </a:pathLst>
          </a:custGeom>
          <a:solidFill>
            <a:srgbClr val="3BBC5D"/>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000" b="0" i="0" u="none" strike="noStrike" kern="0" cap="none" spc="0" normalizeH="0" baseline="0" noProof="0">
              <a:ln>
                <a:noFill/>
              </a:ln>
              <a:solidFill>
                <a:srgbClr val="3BBC5D"/>
              </a:solidFill>
              <a:effectLst/>
              <a:uLnTx/>
              <a:uFillTx/>
              <a:latin typeface="微软雅黑 Light" panose="020B0502040204020203" pitchFamily="34" charset="-122"/>
              <a:ea typeface="微软雅黑 Light" panose="020B0502040204020203" pitchFamily="34" charset="-122"/>
              <a:cs typeface=""/>
            </a:endParaRPr>
          </a:p>
        </p:txBody>
      </p:sp>
      <p:sp>
        <p:nvSpPr>
          <p:cNvPr id="42" name="矩形 245"/>
          <p:cNvSpPr>
            <a:spLocks noChangeArrowheads="1"/>
          </p:cNvSpPr>
          <p:nvPr/>
        </p:nvSpPr>
        <p:spPr bwMode="auto">
          <a:xfrm>
            <a:off x="652510" y="3645026"/>
            <a:ext cx="1620955" cy="52321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1439" tIns="45719" rIns="91439" bIns="45719">
            <a:spAutoFit/>
          </a:bodyPr>
          <a:lstStyle/>
          <a:p>
            <a:pPr fontAlgn="base">
              <a:spcBef>
                <a:spcPct val="0"/>
              </a:spcBef>
              <a:spcAft>
                <a:spcPct val="0"/>
              </a:spcAft>
            </a:pPr>
            <a:r>
              <a:rPr lang="zh-CN" altLang="en-US" sz="2800" dirty="0" smtClean="0">
                <a:solidFill>
                  <a:srgbClr val="3BBC5D"/>
                </a:solidFill>
                <a:latin typeface="微软雅黑 Light" panose="020B0502040204020203" pitchFamily="34" charset="-122"/>
                <a:ea typeface="微软雅黑 Light" panose="020B0502040204020203" pitchFamily="34" charset="-122"/>
                <a:cs typeface="微软雅黑 Light" charset="0"/>
              </a:rPr>
              <a:t>第五部分</a:t>
            </a:r>
            <a:endParaRPr lang="zh-CN" altLang="en-US" sz="2800" dirty="0">
              <a:solidFill>
                <a:srgbClr val="3BBC5D"/>
              </a:solidFill>
              <a:latin typeface="微软雅黑 Light" panose="020B0502040204020203" pitchFamily="34" charset="-122"/>
              <a:ea typeface="微软雅黑 Light" panose="020B0502040204020203" pitchFamily="34" charset="-122"/>
              <a:cs typeface="微软雅黑 Light" charset="0"/>
            </a:endParaRPr>
          </a:p>
        </p:txBody>
      </p:sp>
      <p:sp>
        <p:nvSpPr>
          <p:cNvPr id="43" name="矩形 29"/>
          <p:cNvSpPr/>
          <p:nvPr/>
        </p:nvSpPr>
        <p:spPr bwMode="auto">
          <a:xfrm>
            <a:off x="3133154" y="3573016"/>
            <a:ext cx="2890837" cy="652486"/>
          </a:xfrm>
          <a:prstGeom prst="rect">
            <a:avLst/>
          </a:prstGeom>
        </p:spPr>
        <p:txBody>
          <a:bodyPr>
            <a:spAutoFit/>
          </a:bodyPr>
          <a:lstStyle/>
          <a:p>
            <a:pPr>
              <a:lnSpc>
                <a:spcPct val="130000"/>
              </a:lnSpc>
            </a:pPr>
            <a:r>
              <a:rPr lang="zh-CN" altLang="en-US" sz="2800" dirty="0">
                <a:solidFill>
                  <a:schemeClr val="tx1">
                    <a:lumMod val="50000"/>
                    <a:lumOff val="50000"/>
                  </a:schemeClr>
                </a:solidFill>
                <a:latin typeface="Microsoft YaHei Light" charset="-122"/>
                <a:ea typeface="Microsoft YaHei Light" charset="-122"/>
                <a:cs typeface="Microsoft YaHei Light" charset="-122"/>
              </a:rPr>
              <a:t>数据合并</a:t>
            </a:r>
          </a:p>
        </p:txBody>
      </p:sp>
      <p:sp>
        <p:nvSpPr>
          <p:cNvPr id="44" name="矩形 284"/>
          <p:cNvSpPr>
            <a:spLocks noChangeArrowheads="1"/>
          </p:cNvSpPr>
          <p:nvPr/>
        </p:nvSpPr>
        <p:spPr bwMode="auto">
          <a:xfrm>
            <a:off x="652510" y="4293096"/>
            <a:ext cx="1630573" cy="52321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1439" tIns="45719" rIns="91439" bIns="45719">
            <a:spAutoFit/>
          </a:bodyPr>
          <a:lstStyle/>
          <a:p>
            <a:pPr fontAlgn="base">
              <a:spcBef>
                <a:spcPct val="0"/>
              </a:spcBef>
              <a:spcAft>
                <a:spcPct val="0"/>
              </a:spcAft>
            </a:pPr>
            <a:r>
              <a:rPr lang="zh-CN" altLang="en-US" sz="2800" dirty="0" smtClean="0">
                <a:solidFill>
                  <a:srgbClr val="3BBC5D"/>
                </a:solidFill>
                <a:latin typeface="微软雅黑 Light" panose="020B0502040204020203" pitchFamily="34" charset="-122"/>
                <a:ea typeface="微软雅黑 Light" panose="020B0502040204020203" pitchFamily="34" charset="-122"/>
                <a:cs typeface="微软雅黑 Light" charset="0"/>
              </a:rPr>
              <a:t>第六部分</a:t>
            </a:r>
            <a:endParaRPr lang="zh-CN" altLang="en-US" sz="2800" dirty="0">
              <a:solidFill>
                <a:srgbClr val="3BBC5D"/>
              </a:solidFill>
              <a:latin typeface="微软雅黑 Light" panose="020B0502040204020203" pitchFamily="34" charset="-122"/>
              <a:ea typeface="微软雅黑 Light" panose="020B0502040204020203" pitchFamily="34" charset="-122"/>
              <a:cs typeface="微软雅黑 Light" charset="0"/>
            </a:endParaRPr>
          </a:p>
        </p:txBody>
      </p:sp>
      <p:sp>
        <p:nvSpPr>
          <p:cNvPr id="45" name="矩形 34"/>
          <p:cNvSpPr/>
          <p:nvPr/>
        </p:nvSpPr>
        <p:spPr bwMode="auto">
          <a:xfrm>
            <a:off x="3133155" y="4221088"/>
            <a:ext cx="2890837" cy="652486"/>
          </a:xfrm>
          <a:prstGeom prst="rect">
            <a:avLst/>
          </a:prstGeom>
        </p:spPr>
        <p:txBody>
          <a:bodyPr>
            <a:spAutoFit/>
          </a:bodyPr>
          <a:lstStyle/>
          <a:p>
            <a:pPr>
              <a:lnSpc>
                <a:spcPct val="130000"/>
              </a:lnSpc>
            </a:pPr>
            <a:r>
              <a:rPr lang="zh-CN" altLang="en-US" sz="2800" dirty="0">
                <a:solidFill>
                  <a:schemeClr val="tx1">
                    <a:lumMod val="50000"/>
                    <a:lumOff val="50000"/>
                  </a:schemeClr>
                </a:solidFill>
                <a:latin typeface="Microsoft YaHei Light" charset="-122"/>
                <a:ea typeface="Microsoft YaHei Light" charset="-122"/>
                <a:cs typeface="Microsoft YaHei Light" charset="-122"/>
              </a:rPr>
              <a:t>数据组合</a:t>
            </a:r>
          </a:p>
        </p:txBody>
      </p:sp>
      <p:sp>
        <p:nvSpPr>
          <p:cNvPr id="46" name="任意多边形 287"/>
          <p:cNvSpPr/>
          <p:nvPr/>
        </p:nvSpPr>
        <p:spPr>
          <a:xfrm rot="2700000">
            <a:off x="2579752" y="4506267"/>
            <a:ext cx="141180" cy="141180"/>
          </a:xfrm>
          <a:custGeom>
            <a:avLst/>
            <a:gdLst>
              <a:gd name="connsiteX0" fmla="*/ 0 w 687172"/>
              <a:gd name="connsiteY0" fmla="*/ 1 h 687172"/>
              <a:gd name="connsiteX1" fmla="*/ 477930 w 687172"/>
              <a:gd name="connsiteY1" fmla="*/ 0 h 687172"/>
              <a:gd name="connsiteX2" fmla="*/ 687172 w 687172"/>
              <a:gd name="connsiteY2" fmla="*/ 209242 h 687172"/>
              <a:gd name="connsiteX3" fmla="*/ 687172 w 687172"/>
              <a:gd name="connsiteY3" fmla="*/ 687172 h 687172"/>
              <a:gd name="connsiteX4" fmla="*/ 574946 w 687172"/>
              <a:gd name="connsiteY4" fmla="*/ 687172 h 687172"/>
              <a:gd name="connsiteX5" fmla="*/ 574945 w 687172"/>
              <a:gd name="connsiteY5" fmla="*/ 238336 h 687172"/>
              <a:gd name="connsiteX6" fmla="*/ 448836 w 687172"/>
              <a:gd name="connsiteY6" fmla="*/ 112227 h 687172"/>
              <a:gd name="connsiteX7" fmla="*/ 0 w 687172"/>
              <a:gd name="connsiteY7" fmla="*/ 112227 h 687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7172" h="687172">
                <a:moveTo>
                  <a:pt x="0" y="1"/>
                </a:moveTo>
                <a:lnTo>
                  <a:pt x="477930" y="0"/>
                </a:lnTo>
                <a:cubicBezTo>
                  <a:pt x="593491" y="0"/>
                  <a:pt x="687172" y="93681"/>
                  <a:pt x="687172" y="209242"/>
                </a:cubicBezTo>
                <a:lnTo>
                  <a:pt x="687172" y="687172"/>
                </a:lnTo>
                <a:lnTo>
                  <a:pt x="574946" y="687172"/>
                </a:lnTo>
                <a:lnTo>
                  <a:pt x="574945" y="238336"/>
                </a:lnTo>
                <a:cubicBezTo>
                  <a:pt x="574946" y="168688"/>
                  <a:pt x="518485" y="112227"/>
                  <a:pt x="448836" y="112227"/>
                </a:cubicBezTo>
                <a:lnTo>
                  <a:pt x="0" y="112227"/>
                </a:lnTo>
                <a:close/>
              </a:path>
            </a:pathLst>
          </a:custGeom>
          <a:solidFill>
            <a:srgbClr val="3BBC5D"/>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000" b="0" i="0" u="none" strike="noStrike" kern="0" cap="none" spc="0" normalizeH="0" baseline="0" noProof="0">
              <a:ln>
                <a:noFill/>
              </a:ln>
              <a:solidFill>
                <a:srgbClr val="3BBC5D"/>
              </a:solidFill>
              <a:effectLst/>
              <a:uLnTx/>
              <a:uFillTx/>
              <a:latin typeface="微软雅黑 Light" panose="020B0502040204020203" pitchFamily="34" charset="-122"/>
              <a:ea typeface="微软雅黑 Light" panose="020B0502040204020203" pitchFamily="34" charset="-122"/>
              <a:cs typeface=""/>
            </a:endParaRPr>
          </a:p>
        </p:txBody>
      </p:sp>
      <p:sp>
        <p:nvSpPr>
          <p:cNvPr id="47" name="任意多边形 288"/>
          <p:cNvSpPr/>
          <p:nvPr/>
        </p:nvSpPr>
        <p:spPr>
          <a:xfrm rot="2700000">
            <a:off x="2533776" y="4447893"/>
            <a:ext cx="257928" cy="257928"/>
          </a:xfrm>
          <a:custGeom>
            <a:avLst/>
            <a:gdLst>
              <a:gd name="connsiteX0" fmla="*/ 238336 w 1255427"/>
              <a:gd name="connsiteY0" fmla="*/ 112227 h 1255427"/>
              <a:gd name="connsiteX1" fmla="*/ 112227 w 1255427"/>
              <a:gd name="connsiteY1" fmla="*/ 238336 h 1255427"/>
              <a:gd name="connsiteX2" fmla="*/ 112227 w 1255427"/>
              <a:gd name="connsiteY2" fmla="*/ 1017091 h 1255427"/>
              <a:gd name="connsiteX3" fmla="*/ 238336 w 1255427"/>
              <a:gd name="connsiteY3" fmla="*/ 1143200 h 1255427"/>
              <a:gd name="connsiteX4" fmla="*/ 1017091 w 1255427"/>
              <a:gd name="connsiteY4" fmla="*/ 1143200 h 1255427"/>
              <a:gd name="connsiteX5" fmla="*/ 1143200 w 1255427"/>
              <a:gd name="connsiteY5" fmla="*/ 1017091 h 1255427"/>
              <a:gd name="connsiteX6" fmla="*/ 1143200 w 1255427"/>
              <a:gd name="connsiteY6" fmla="*/ 238336 h 1255427"/>
              <a:gd name="connsiteX7" fmla="*/ 1017091 w 1255427"/>
              <a:gd name="connsiteY7" fmla="*/ 112227 h 1255427"/>
              <a:gd name="connsiteX8" fmla="*/ 209242 w 1255427"/>
              <a:gd name="connsiteY8" fmla="*/ 0 h 1255427"/>
              <a:gd name="connsiteX9" fmla="*/ 1046185 w 1255427"/>
              <a:gd name="connsiteY9" fmla="*/ 0 h 1255427"/>
              <a:gd name="connsiteX10" fmla="*/ 1255427 w 1255427"/>
              <a:gd name="connsiteY10" fmla="*/ 209242 h 1255427"/>
              <a:gd name="connsiteX11" fmla="*/ 1255427 w 1255427"/>
              <a:gd name="connsiteY11" fmla="*/ 1046185 h 1255427"/>
              <a:gd name="connsiteX12" fmla="*/ 1046185 w 1255427"/>
              <a:gd name="connsiteY12" fmla="*/ 1255427 h 1255427"/>
              <a:gd name="connsiteX13" fmla="*/ 209242 w 1255427"/>
              <a:gd name="connsiteY13" fmla="*/ 1255427 h 1255427"/>
              <a:gd name="connsiteX14" fmla="*/ 0 w 1255427"/>
              <a:gd name="connsiteY14" fmla="*/ 1046185 h 1255427"/>
              <a:gd name="connsiteX15" fmla="*/ 0 w 1255427"/>
              <a:gd name="connsiteY15" fmla="*/ 209242 h 1255427"/>
              <a:gd name="connsiteX16" fmla="*/ 209242 w 1255427"/>
              <a:gd name="connsiteY16" fmla="*/ 0 h 1255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55427" h="1255427">
                <a:moveTo>
                  <a:pt x="238336" y="112227"/>
                </a:moveTo>
                <a:cubicBezTo>
                  <a:pt x="168688" y="112227"/>
                  <a:pt x="112227" y="168688"/>
                  <a:pt x="112227" y="238336"/>
                </a:cubicBezTo>
                <a:lnTo>
                  <a:pt x="112227" y="1017091"/>
                </a:lnTo>
                <a:cubicBezTo>
                  <a:pt x="112227" y="1086739"/>
                  <a:pt x="168688" y="1143200"/>
                  <a:pt x="238336" y="1143200"/>
                </a:cubicBezTo>
                <a:lnTo>
                  <a:pt x="1017091" y="1143200"/>
                </a:lnTo>
                <a:cubicBezTo>
                  <a:pt x="1086739" y="1143200"/>
                  <a:pt x="1143200" y="1086739"/>
                  <a:pt x="1143200" y="1017091"/>
                </a:cubicBezTo>
                <a:lnTo>
                  <a:pt x="1143200" y="238336"/>
                </a:lnTo>
                <a:cubicBezTo>
                  <a:pt x="1143200" y="168688"/>
                  <a:pt x="1086739" y="112227"/>
                  <a:pt x="1017091" y="112227"/>
                </a:cubicBezTo>
                <a:close/>
                <a:moveTo>
                  <a:pt x="209242" y="0"/>
                </a:moveTo>
                <a:lnTo>
                  <a:pt x="1046185" y="0"/>
                </a:lnTo>
                <a:cubicBezTo>
                  <a:pt x="1161746" y="0"/>
                  <a:pt x="1255427" y="93681"/>
                  <a:pt x="1255427" y="209242"/>
                </a:cubicBezTo>
                <a:lnTo>
                  <a:pt x="1255427" y="1046185"/>
                </a:lnTo>
                <a:cubicBezTo>
                  <a:pt x="1255427" y="1161746"/>
                  <a:pt x="1161746" y="1255427"/>
                  <a:pt x="1046185" y="1255427"/>
                </a:cubicBezTo>
                <a:lnTo>
                  <a:pt x="209242" y="1255427"/>
                </a:lnTo>
                <a:cubicBezTo>
                  <a:pt x="93681" y="1255427"/>
                  <a:pt x="0" y="1161746"/>
                  <a:pt x="0" y="1046185"/>
                </a:cubicBezTo>
                <a:lnTo>
                  <a:pt x="0" y="209242"/>
                </a:lnTo>
                <a:cubicBezTo>
                  <a:pt x="0" y="93681"/>
                  <a:pt x="93681" y="0"/>
                  <a:pt x="209242" y="0"/>
                </a:cubicBezTo>
                <a:close/>
              </a:path>
            </a:pathLst>
          </a:custGeom>
          <a:solidFill>
            <a:srgbClr val="3BBC5D"/>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000" b="0" i="0" u="none" strike="noStrike" kern="0" cap="none" spc="0" normalizeH="0" baseline="0" noProof="0">
              <a:ln>
                <a:noFill/>
              </a:ln>
              <a:solidFill>
                <a:srgbClr val="3BBC5D"/>
              </a:solidFill>
              <a:effectLst/>
              <a:uLnTx/>
              <a:uFillTx/>
              <a:latin typeface="微软雅黑 Light" panose="020B0502040204020203" pitchFamily="34" charset="-122"/>
              <a:ea typeface="微软雅黑 Light" panose="020B0502040204020203" pitchFamily="34" charset="-122"/>
              <a:cs typeface=""/>
            </a:endParaRPr>
          </a:p>
        </p:txBody>
      </p:sp>
      <p:sp>
        <p:nvSpPr>
          <p:cNvPr id="48" name="任意多边形 221"/>
          <p:cNvSpPr/>
          <p:nvPr/>
        </p:nvSpPr>
        <p:spPr>
          <a:xfrm rot="2700000">
            <a:off x="2584478" y="3844306"/>
            <a:ext cx="141180" cy="141180"/>
          </a:xfrm>
          <a:custGeom>
            <a:avLst/>
            <a:gdLst>
              <a:gd name="connsiteX0" fmla="*/ 0 w 687172"/>
              <a:gd name="connsiteY0" fmla="*/ 1 h 687172"/>
              <a:gd name="connsiteX1" fmla="*/ 477930 w 687172"/>
              <a:gd name="connsiteY1" fmla="*/ 0 h 687172"/>
              <a:gd name="connsiteX2" fmla="*/ 687172 w 687172"/>
              <a:gd name="connsiteY2" fmla="*/ 209242 h 687172"/>
              <a:gd name="connsiteX3" fmla="*/ 687172 w 687172"/>
              <a:gd name="connsiteY3" fmla="*/ 687172 h 687172"/>
              <a:gd name="connsiteX4" fmla="*/ 574946 w 687172"/>
              <a:gd name="connsiteY4" fmla="*/ 687172 h 687172"/>
              <a:gd name="connsiteX5" fmla="*/ 574945 w 687172"/>
              <a:gd name="connsiteY5" fmla="*/ 238336 h 687172"/>
              <a:gd name="connsiteX6" fmla="*/ 448836 w 687172"/>
              <a:gd name="connsiteY6" fmla="*/ 112227 h 687172"/>
              <a:gd name="connsiteX7" fmla="*/ 0 w 687172"/>
              <a:gd name="connsiteY7" fmla="*/ 112227 h 687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7172" h="687172">
                <a:moveTo>
                  <a:pt x="0" y="1"/>
                </a:moveTo>
                <a:lnTo>
                  <a:pt x="477930" y="0"/>
                </a:lnTo>
                <a:cubicBezTo>
                  <a:pt x="593491" y="0"/>
                  <a:pt x="687172" y="93681"/>
                  <a:pt x="687172" y="209242"/>
                </a:cubicBezTo>
                <a:lnTo>
                  <a:pt x="687172" y="687172"/>
                </a:lnTo>
                <a:lnTo>
                  <a:pt x="574946" y="687172"/>
                </a:lnTo>
                <a:lnTo>
                  <a:pt x="574945" y="238336"/>
                </a:lnTo>
                <a:cubicBezTo>
                  <a:pt x="574946" y="168688"/>
                  <a:pt x="518485" y="112227"/>
                  <a:pt x="448836" y="112227"/>
                </a:cubicBezTo>
                <a:lnTo>
                  <a:pt x="0" y="112227"/>
                </a:lnTo>
                <a:close/>
              </a:path>
            </a:pathLst>
          </a:custGeom>
          <a:solidFill>
            <a:srgbClr val="3BBC5D"/>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800" b="0" i="0" u="none" strike="noStrike" kern="0" cap="none" spc="0" normalizeH="0" baseline="0" noProof="0">
              <a:ln>
                <a:noFill/>
              </a:ln>
              <a:solidFill>
                <a:srgbClr val="3BBC5D"/>
              </a:solidFill>
              <a:effectLst/>
              <a:uLnTx/>
              <a:uFillTx/>
              <a:latin typeface="微软雅黑 Light" panose="020B0502040204020203" pitchFamily="34" charset="-122"/>
              <a:ea typeface="微软雅黑 Light" panose="020B0502040204020203" pitchFamily="34" charset="-122"/>
              <a:cs typeface=""/>
            </a:endParaRPr>
          </a:p>
        </p:txBody>
      </p:sp>
      <p:sp>
        <p:nvSpPr>
          <p:cNvPr id="49" name="任意多边形 222"/>
          <p:cNvSpPr/>
          <p:nvPr/>
        </p:nvSpPr>
        <p:spPr>
          <a:xfrm rot="2700000">
            <a:off x="2538502" y="3785932"/>
            <a:ext cx="257928" cy="257928"/>
          </a:xfrm>
          <a:custGeom>
            <a:avLst/>
            <a:gdLst>
              <a:gd name="connsiteX0" fmla="*/ 238336 w 1255427"/>
              <a:gd name="connsiteY0" fmla="*/ 112227 h 1255427"/>
              <a:gd name="connsiteX1" fmla="*/ 112227 w 1255427"/>
              <a:gd name="connsiteY1" fmla="*/ 238336 h 1255427"/>
              <a:gd name="connsiteX2" fmla="*/ 112227 w 1255427"/>
              <a:gd name="connsiteY2" fmla="*/ 1017091 h 1255427"/>
              <a:gd name="connsiteX3" fmla="*/ 238336 w 1255427"/>
              <a:gd name="connsiteY3" fmla="*/ 1143200 h 1255427"/>
              <a:gd name="connsiteX4" fmla="*/ 1017091 w 1255427"/>
              <a:gd name="connsiteY4" fmla="*/ 1143200 h 1255427"/>
              <a:gd name="connsiteX5" fmla="*/ 1143200 w 1255427"/>
              <a:gd name="connsiteY5" fmla="*/ 1017091 h 1255427"/>
              <a:gd name="connsiteX6" fmla="*/ 1143200 w 1255427"/>
              <a:gd name="connsiteY6" fmla="*/ 238336 h 1255427"/>
              <a:gd name="connsiteX7" fmla="*/ 1017091 w 1255427"/>
              <a:gd name="connsiteY7" fmla="*/ 112227 h 1255427"/>
              <a:gd name="connsiteX8" fmla="*/ 209242 w 1255427"/>
              <a:gd name="connsiteY8" fmla="*/ 0 h 1255427"/>
              <a:gd name="connsiteX9" fmla="*/ 1046185 w 1255427"/>
              <a:gd name="connsiteY9" fmla="*/ 0 h 1255427"/>
              <a:gd name="connsiteX10" fmla="*/ 1255427 w 1255427"/>
              <a:gd name="connsiteY10" fmla="*/ 209242 h 1255427"/>
              <a:gd name="connsiteX11" fmla="*/ 1255427 w 1255427"/>
              <a:gd name="connsiteY11" fmla="*/ 1046185 h 1255427"/>
              <a:gd name="connsiteX12" fmla="*/ 1046185 w 1255427"/>
              <a:gd name="connsiteY12" fmla="*/ 1255427 h 1255427"/>
              <a:gd name="connsiteX13" fmla="*/ 209242 w 1255427"/>
              <a:gd name="connsiteY13" fmla="*/ 1255427 h 1255427"/>
              <a:gd name="connsiteX14" fmla="*/ 0 w 1255427"/>
              <a:gd name="connsiteY14" fmla="*/ 1046185 h 1255427"/>
              <a:gd name="connsiteX15" fmla="*/ 0 w 1255427"/>
              <a:gd name="connsiteY15" fmla="*/ 209242 h 1255427"/>
              <a:gd name="connsiteX16" fmla="*/ 209242 w 1255427"/>
              <a:gd name="connsiteY16" fmla="*/ 0 h 1255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55427" h="1255427">
                <a:moveTo>
                  <a:pt x="238336" y="112227"/>
                </a:moveTo>
                <a:cubicBezTo>
                  <a:pt x="168688" y="112227"/>
                  <a:pt x="112227" y="168688"/>
                  <a:pt x="112227" y="238336"/>
                </a:cubicBezTo>
                <a:lnTo>
                  <a:pt x="112227" y="1017091"/>
                </a:lnTo>
                <a:cubicBezTo>
                  <a:pt x="112227" y="1086739"/>
                  <a:pt x="168688" y="1143200"/>
                  <a:pt x="238336" y="1143200"/>
                </a:cubicBezTo>
                <a:lnTo>
                  <a:pt x="1017091" y="1143200"/>
                </a:lnTo>
                <a:cubicBezTo>
                  <a:pt x="1086739" y="1143200"/>
                  <a:pt x="1143200" y="1086739"/>
                  <a:pt x="1143200" y="1017091"/>
                </a:cubicBezTo>
                <a:lnTo>
                  <a:pt x="1143200" y="238336"/>
                </a:lnTo>
                <a:cubicBezTo>
                  <a:pt x="1143200" y="168688"/>
                  <a:pt x="1086739" y="112227"/>
                  <a:pt x="1017091" y="112227"/>
                </a:cubicBezTo>
                <a:close/>
                <a:moveTo>
                  <a:pt x="209242" y="0"/>
                </a:moveTo>
                <a:lnTo>
                  <a:pt x="1046185" y="0"/>
                </a:lnTo>
                <a:cubicBezTo>
                  <a:pt x="1161746" y="0"/>
                  <a:pt x="1255427" y="93681"/>
                  <a:pt x="1255427" y="209242"/>
                </a:cubicBezTo>
                <a:lnTo>
                  <a:pt x="1255427" y="1046185"/>
                </a:lnTo>
                <a:cubicBezTo>
                  <a:pt x="1255427" y="1161746"/>
                  <a:pt x="1161746" y="1255427"/>
                  <a:pt x="1046185" y="1255427"/>
                </a:cubicBezTo>
                <a:lnTo>
                  <a:pt x="209242" y="1255427"/>
                </a:lnTo>
                <a:cubicBezTo>
                  <a:pt x="93681" y="1255427"/>
                  <a:pt x="0" y="1161746"/>
                  <a:pt x="0" y="1046185"/>
                </a:cubicBezTo>
                <a:lnTo>
                  <a:pt x="0" y="209242"/>
                </a:lnTo>
                <a:cubicBezTo>
                  <a:pt x="0" y="93681"/>
                  <a:pt x="93681" y="0"/>
                  <a:pt x="209242" y="0"/>
                </a:cubicBezTo>
                <a:close/>
              </a:path>
            </a:pathLst>
          </a:custGeom>
          <a:solidFill>
            <a:srgbClr val="3BBC5D"/>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000" b="0" i="0" u="none" strike="noStrike" kern="0" cap="none" spc="0" normalizeH="0" baseline="0" noProof="0">
              <a:ln>
                <a:noFill/>
              </a:ln>
              <a:solidFill>
                <a:srgbClr val="3BBC5D"/>
              </a:solidFill>
              <a:effectLst/>
              <a:uLnTx/>
              <a:uFillTx/>
              <a:latin typeface="微软雅黑 Light" panose="020B0502040204020203" pitchFamily="34" charset="-122"/>
              <a:ea typeface="微软雅黑 Light" panose="020B0502040204020203" pitchFamily="34" charset="-122"/>
              <a:cs typeface=""/>
            </a:endParaRPr>
          </a:p>
        </p:txBody>
      </p:sp>
      <p:sp>
        <p:nvSpPr>
          <p:cNvPr id="50" name="矩形 245"/>
          <p:cNvSpPr>
            <a:spLocks noChangeArrowheads="1"/>
          </p:cNvSpPr>
          <p:nvPr/>
        </p:nvSpPr>
        <p:spPr bwMode="auto">
          <a:xfrm>
            <a:off x="652510" y="4921234"/>
            <a:ext cx="1620955" cy="52321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1439" tIns="45719" rIns="91439" bIns="45719">
            <a:spAutoFit/>
          </a:bodyPr>
          <a:lstStyle/>
          <a:p>
            <a:pPr fontAlgn="base">
              <a:spcBef>
                <a:spcPct val="0"/>
              </a:spcBef>
              <a:spcAft>
                <a:spcPct val="0"/>
              </a:spcAft>
            </a:pPr>
            <a:r>
              <a:rPr lang="zh-CN" altLang="en-US" sz="2800" dirty="0" smtClean="0">
                <a:solidFill>
                  <a:srgbClr val="3BBC5D"/>
                </a:solidFill>
                <a:latin typeface="微软雅黑 Light" panose="020B0502040204020203" pitchFamily="34" charset="-122"/>
                <a:ea typeface="微软雅黑 Light" panose="020B0502040204020203" pitchFamily="34" charset="-122"/>
                <a:cs typeface="微软雅黑 Light" charset="0"/>
              </a:rPr>
              <a:t>第七部分</a:t>
            </a:r>
            <a:endParaRPr lang="zh-CN" altLang="en-US" sz="2800" dirty="0">
              <a:solidFill>
                <a:srgbClr val="3BBC5D"/>
              </a:solidFill>
              <a:latin typeface="微软雅黑 Light" panose="020B0502040204020203" pitchFamily="34" charset="-122"/>
              <a:ea typeface="微软雅黑 Light" panose="020B0502040204020203" pitchFamily="34" charset="-122"/>
              <a:cs typeface="微软雅黑 Light" charset="0"/>
            </a:endParaRPr>
          </a:p>
        </p:txBody>
      </p:sp>
      <p:sp>
        <p:nvSpPr>
          <p:cNvPr id="51" name="矩形 29"/>
          <p:cNvSpPr/>
          <p:nvPr/>
        </p:nvSpPr>
        <p:spPr bwMode="auto">
          <a:xfrm>
            <a:off x="3133154" y="4869160"/>
            <a:ext cx="2890837" cy="652486"/>
          </a:xfrm>
          <a:prstGeom prst="rect">
            <a:avLst/>
          </a:prstGeom>
        </p:spPr>
        <p:txBody>
          <a:bodyPr>
            <a:spAutoFit/>
          </a:bodyPr>
          <a:lstStyle/>
          <a:p>
            <a:pPr>
              <a:lnSpc>
                <a:spcPct val="130000"/>
              </a:lnSpc>
            </a:pPr>
            <a:r>
              <a:rPr lang="zh-CN" altLang="en-US" sz="2800" dirty="0">
                <a:solidFill>
                  <a:schemeClr val="tx1">
                    <a:lumMod val="50000"/>
                    <a:lumOff val="50000"/>
                  </a:schemeClr>
                </a:solidFill>
                <a:latin typeface="Microsoft YaHei Light" charset="-122"/>
                <a:ea typeface="Microsoft YaHei Light" charset="-122"/>
                <a:cs typeface="Microsoft YaHei Light" charset="-122"/>
              </a:rPr>
              <a:t>数字编码</a:t>
            </a:r>
          </a:p>
        </p:txBody>
      </p:sp>
      <p:sp>
        <p:nvSpPr>
          <p:cNvPr id="52" name="矩形 284"/>
          <p:cNvSpPr>
            <a:spLocks noChangeArrowheads="1"/>
          </p:cNvSpPr>
          <p:nvPr/>
        </p:nvSpPr>
        <p:spPr bwMode="auto">
          <a:xfrm>
            <a:off x="652510" y="5569304"/>
            <a:ext cx="1672251" cy="52321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1439" tIns="45719" rIns="91439" bIns="45719">
            <a:spAutoFit/>
          </a:bodyPr>
          <a:lstStyle/>
          <a:p>
            <a:pPr fontAlgn="base">
              <a:spcBef>
                <a:spcPct val="0"/>
              </a:spcBef>
              <a:spcAft>
                <a:spcPct val="0"/>
              </a:spcAft>
            </a:pPr>
            <a:r>
              <a:rPr lang="zh-CN" altLang="en-US" sz="2800" dirty="0" smtClean="0">
                <a:solidFill>
                  <a:srgbClr val="3BBC5D"/>
                </a:solidFill>
                <a:latin typeface="微软雅黑 Light" panose="020B0502040204020203" pitchFamily="34" charset="-122"/>
                <a:ea typeface="微软雅黑 Light" panose="020B0502040204020203" pitchFamily="34" charset="-122"/>
                <a:cs typeface="微软雅黑 Light" charset="0"/>
              </a:rPr>
              <a:t>第八部分</a:t>
            </a:r>
            <a:endParaRPr lang="zh-CN" altLang="en-US" sz="2800" dirty="0">
              <a:solidFill>
                <a:srgbClr val="3BBC5D"/>
              </a:solidFill>
              <a:latin typeface="微软雅黑 Light" panose="020B0502040204020203" pitchFamily="34" charset="-122"/>
              <a:ea typeface="微软雅黑 Light" panose="020B0502040204020203" pitchFamily="34" charset="-122"/>
              <a:cs typeface="微软雅黑 Light" charset="0"/>
            </a:endParaRPr>
          </a:p>
        </p:txBody>
      </p:sp>
      <p:sp>
        <p:nvSpPr>
          <p:cNvPr id="53" name="矩形 34"/>
          <p:cNvSpPr/>
          <p:nvPr/>
        </p:nvSpPr>
        <p:spPr bwMode="auto">
          <a:xfrm>
            <a:off x="3133155" y="5517232"/>
            <a:ext cx="2890837" cy="652486"/>
          </a:xfrm>
          <a:prstGeom prst="rect">
            <a:avLst/>
          </a:prstGeom>
        </p:spPr>
        <p:txBody>
          <a:bodyPr>
            <a:spAutoFit/>
          </a:bodyPr>
          <a:lstStyle/>
          <a:p>
            <a:pPr>
              <a:lnSpc>
                <a:spcPct val="130000"/>
              </a:lnSpc>
            </a:pPr>
            <a:r>
              <a:rPr lang="en-US" altLang="zh-CN" sz="2800" dirty="0" err="1">
                <a:solidFill>
                  <a:schemeClr val="tx1">
                    <a:lumMod val="50000"/>
                    <a:lumOff val="50000"/>
                  </a:schemeClr>
                </a:solidFill>
                <a:latin typeface="Microsoft YaHei Light" charset="-122"/>
                <a:ea typeface="Microsoft YaHei Light" charset="-122"/>
                <a:cs typeface="Microsoft YaHei Light" charset="-122"/>
              </a:rPr>
              <a:t>OneHot</a:t>
            </a:r>
            <a:r>
              <a:rPr lang="zh-CN" altLang="en-US" sz="2800" dirty="0">
                <a:solidFill>
                  <a:schemeClr val="tx1">
                    <a:lumMod val="50000"/>
                    <a:lumOff val="50000"/>
                  </a:schemeClr>
                </a:solidFill>
                <a:latin typeface="Microsoft YaHei Light" charset="-122"/>
                <a:ea typeface="Microsoft YaHei Light" charset="-122"/>
                <a:cs typeface="Microsoft YaHei Light" charset="-122"/>
              </a:rPr>
              <a:t>编码</a:t>
            </a:r>
          </a:p>
        </p:txBody>
      </p:sp>
      <p:sp>
        <p:nvSpPr>
          <p:cNvPr id="54" name="任意多边形 287"/>
          <p:cNvSpPr/>
          <p:nvPr/>
        </p:nvSpPr>
        <p:spPr>
          <a:xfrm rot="2700000">
            <a:off x="2579752" y="5782475"/>
            <a:ext cx="141180" cy="141180"/>
          </a:xfrm>
          <a:custGeom>
            <a:avLst/>
            <a:gdLst>
              <a:gd name="connsiteX0" fmla="*/ 0 w 687172"/>
              <a:gd name="connsiteY0" fmla="*/ 1 h 687172"/>
              <a:gd name="connsiteX1" fmla="*/ 477930 w 687172"/>
              <a:gd name="connsiteY1" fmla="*/ 0 h 687172"/>
              <a:gd name="connsiteX2" fmla="*/ 687172 w 687172"/>
              <a:gd name="connsiteY2" fmla="*/ 209242 h 687172"/>
              <a:gd name="connsiteX3" fmla="*/ 687172 w 687172"/>
              <a:gd name="connsiteY3" fmla="*/ 687172 h 687172"/>
              <a:gd name="connsiteX4" fmla="*/ 574946 w 687172"/>
              <a:gd name="connsiteY4" fmla="*/ 687172 h 687172"/>
              <a:gd name="connsiteX5" fmla="*/ 574945 w 687172"/>
              <a:gd name="connsiteY5" fmla="*/ 238336 h 687172"/>
              <a:gd name="connsiteX6" fmla="*/ 448836 w 687172"/>
              <a:gd name="connsiteY6" fmla="*/ 112227 h 687172"/>
              <a:gd name="connsiteX7" fmla="*/ 0 w 687172"/>
              <a:gd name="connsiteY7" fmla="*/ 112227 h 687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7172" h="687172">
                <a:moveTo>
                  <a:pt x="0" y="1"/>
                </a:moveTo>
                <a:lnTo>
                  <a:pt x="477930" y="0"/>
                </a:lnTo>
                <a:cubicBezTo>
                  <a:pt x="593491" y="0"/>
                  <a:pt x="687172" y="93681"/>
                  <a:pt x="687172" y="209242"/>
                </a:cubicBezTo>
                <a:lnTo>
                  <a:pt x="687172" y="687172"/>
                </a:lnTo>
                <a:lnTo>
                  <a:pt x="574946" y="687172"/>
                </a:lnTo>
                <a:lnTo>
                  <a:pt x="574945" y="238336"/>
                </a:lnTo>
                <a:cubicBezTo>
                  <a:pt x="574946" y="168688"/>
                  <a:pt x="518485" y="112227"/>
                  <a:pt x="448836" y="112227"/>
                </a:cubicBezTo>
                <a:lnTo>
                  <a:pt x="0" y="112227"/>
                </a:lnTo>
                <a:close/>
              </a:path>
            </a:pathLst>
          </a:custGeom>
          <a:solidFill>
            <a:srgbClr val="3BBC5D"/>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000" b="0" i="0" u="none" strike="noStrike" kern="0" cap="none" spc="0" normalizeH="0" baseline="0" noProof="0">
              <a:ln>
                <a:noFill/>
              </a:ln>
              <a:solidFill>
                <a:srgbClr val="3BBC5D"/>
              </a:solidFill>
              <a:effectLst/>
              <a:uLnTx/>
              <a:uFillTx/>
              <a:latin typeface="微软雅黑 Light" panose="020B0502040204020203" pitchFamily="34" charset="-122"/>
              <a:ea typeface="微软雅黑 Light" panose="020B0502040204020203" pitchFamily="34" charset="-122"/>
              <a:cs typeface=""/>
            </a:endParaRPr>
          </a:p>
        </p:txBody>
      </p:sp>
      <p:sp>
        <p:nvSpPr>
          <p:cNvPr id="55" name="任意多边形 288"/>
          <p:cNvSpPr/>
          <p:nvPr/>
        </p:nvSpPr>
        <p:spPr>
          <a:xfrm rot="2700000">
            <a:off x="2533776" y="5724101"/>
            <a:ext cx="257928" cy="257928"/>
          </a:xfrm>
          <a:custGeom>
            <a:avLst/>
            <a:gdLst>
              <a:gd name="connsiteX0" fmla="*/ 238336 w 1255427"/>
              <a:gd name="connsiteY0" fmla="*/ 112227 h 1255427"/>
              <a:gd name="connsiteX1" fmla="*/ 112227 w 1255427"/>
              <a:gd name="connsiteY1" fmla="*/ 238336 h 1255427"/>
              <a:gd name="connsiteX2" fmla="*/ 112227 w 1255427"/>
              <a:gd name="connsiteY2" fmla="*/ 1017091 h 1255427"/>
              <a:gd name="connsiteX3" fmla="*/ 238336 w 1255427"/>
              <a:gd name="connsiteY3" fmla="*/ 1143200 h 1255427"/>
              <a:gd name="connsiteX4" fmla="*/ 1017091 w 1255427"/>
              <a:gd name="connsiteY4" fmla="*/ 1143200 h 1255427"/>
              <a:gd name="connsiteX5" fmla="*/ 1143200 w 1255427"/>
              <a:gd name="connsiteY5" fmla="*/ 1017091 h 1255427"/>
              <a:gd name="connsiteX6" fmla="*/ 1143200 w 1255427"/>
              <a:gd name="connsiteY6" fmla="*/ 238336 h 1255427"/>
              <a:gd name="connsiteX7" fmla="*/ 1017091 w 1255427"/>
              <a:gd name="connsiteY7" fmla="*/ 112227 h 1255427"/>
              <a:gd name="connsiteX8" fmla="*/ 209242 w 1255427"/>
              <a:gd name="connsiteY8" fmla="*/ 0 h 1255427"/>
              <a:gd name="connsiteX9" fmla="*/ 1046185 w 1255427"/>
              <a:gd name="connsiteY9" fmla="*/ 0 h 1255427"/>
              <a:gd name="connsiteX10" fmla="*/ 1255427 w 1255427"/>
              <a:gd name="connsiteY10" fmla="*/ 209242 h 1255427"/>
              <a:gd name="connsiteX11" fmla="*/ 1255427 w 1255427"/>
              <a:gd name="connsiteY11" fmla="*/ 1046185 h 1255427"/>
              <a:gd name="connsiteX12" fmla="*/ 1046185 w 1255427"/>
              <a:gd name="connsiteY12" fmla="*/ 1255427 h 1255427"/>
              <a:gd name="connsiteX13" fmla="*/ 209242 w 1255427"/>
              <a:gd name="connsiteY13" fmla="*/ 1255427 h 1255427"/>
              <a:gd name="connsiteX14" fmla="*/ 0 w 1255427"/>
              <a:gd name="connsiteY14" fmla="*/ 1046185 h 1255427"/>
              <a:gd name="connsiteX15" fmla="*/ 0 w 1255427"/>
              <a:gd name="connsiteY15" fmla="*/ 209242 h 1255427"/>
              <a:gd name="connsiteX16" fmla="*/ 209242 w 1255427"/>
              <a:gd name="connsiteY16" fmla="*/ 0 h 1255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55427" h="1255427">
                <a:moveTo>
                  <a:pt x="238336" y="112227"/>
                </a:moveTo>
                <a:cubicBezTo>
                  <a:pt x="168688" y="112227"/>
                  <a:pt x="112227" y="168688"/>
                  <a:pt x="112227" y="238336"/>
                </a:cubicBezTo>
                <a:lnTo>
                  <a:pt x="112227" y="1017091"/>
                </a:lnTo>
                <a:cubicBezTo>
                  <a:pt x="112227" y="1086739"/>
                  <a:pt x="168688" y="1143200"/>
                  <a:pt x="238336" y="1143200"/>
                </a:cubicBezTo>
                <a:lnTo>
                  <a:pt x="1017091" y="1143200"/>
                </a:lnTo>
                <a:cubicBezTo>
                  <a:pt x="1086739" y="1143200"/>
                  <a:pt x="1143200" y="1086739"/>
                  <a:pt x="1143200" y="1017091"/>
                </a:cubicBezTo>
                <a:lnTo>
                  <a:pt x="1143200" y="238336"/>
                </a:lnTo>
                <a:cubicBezTo>
                  <a:pt x="1143200" y="168688"/>
                  <a:pt x="1086739" y="112227"/>
                  <a:pt x="1017091" y="112227"/>
                </a:cubicBezTo>
                <a:close/>
                <a:moveTo>
                  <a:pt x="209242" y="0"/>
                </a:moveTo>
                <a:lnTo>
                  <a:pt x="1046185" y="0"/>
                </a:lnTo>
                <a:cubicBezTo>
                  <a:pt x="1161746" y="0"/>
                  <a:pt x="1255427" y="93681"/>
                  <a:pt x="1255427" y="209242"/>
                </a:cubicBezTo>
                <a:lnTo>
                  <a:pt x="1255427" y="1046185"/>
                </a:lnTo>
                <a:cubicBezTo>
                  <a:pt x="1255427" y="1161746"/>
                  <a:pt x="1161746" y="1255427"/>
                  <a:pt x="1046185" y="1255427"/>
                </a:cubicBezTo>
                <a:lnTo>
                  <a:pt x="209242" y="1255427"/>
                </a:lnTo>
                <a:cubicBezTo>
                  <a:pt x="93681" y="1255427"/>
                  <a:pt x="0" y="1161746"/>
                  <a:pt x="0" y="1046185"/>
                </a:cubicBezTo>
                <a:lnTo>
                  <a:pt x="0" y="209242"/>
                </a:lnTo>
                <a:cubicBezTo>
                  <a:pt x="0" y="93681"/>
                  <a:pt x="93681" y="0"/>
                  <a:pt x="209242" y="0"/>
                </a:cubicBezTo>
                <a:close/>
              </a:path>
            </a:pathLst>
          </a:custGeom>
          <a:solidFill>
            <a:srgbClr val="3BBC5D"/>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000" b="0" i="0" u="none" strike="noStrike" kern="0" cap="none" spc="0" normalizeH="0" baseline="0" noProof="0">
              <a:ln>
                <a:noFill/>
              </a:ln>
              <a:solidFill>
                <a:srgbClr val="3BBC5D"/>
              </a:solidFill>
              <a:effectLst/>
              <a:uLnTx/>
              <a:uFillTx/>
              <a:latin typeface="微软雅黑 Light" panose="020B0502040204020203" pitchFamily="34" charset="-122"/>
              <a:ea typeface="微软雅黑 Light" panose="020B0502040204020203" pitchFamily="34" charset="-122"/>
              <a:cs typeface=""/>
            </a:endParaRPr>
          </a:p>
        </p:txBody>
      </p:sp>
      <p:sp>
        <p:nvSpPr>
          <p:cNvPr id="56" name="任意多边形 221"/>
          <p:cNvSpPr/>
          <p:nvPr/>
        </p:nvSpPr>
        <p:spPr>
          <a:xfrm rot="2700000">
            <a:off x="2584478" y="5120514"/>
            <a:ext cx="141180" cy="141180"/>
          </a:xfrm>
          <a:custGeom>
            <a:avLst/>
            <a:gdLst>
              <a:gd name="connsiteX0" fmla="*/ 0 w 687172"/>
              <a:gd name="connsiteY0" fmla="*/ 1 h 687172"/>
              <a:gd name="connsiteX1" fmla="*/ 477930 w 687172"/>
              <a:gd name="connsiteY1" fmla="*/ 0 h 687172"/>
              <a:gd name="connsiteX2" fmla="*/ 687172 w 687172"/>
              <a:gd name="connsiteY2" fmla="*/ 209242 h 687172"/>
              <a:gd name="connsiteX3" fmla="*/ 687172 w 687172"/>
              <a:gd name="connsiteY3" fmla="*/ 687172 h 687172"/>
              <a:gd name="connsiteX4" fmla="*/ 574946 w 687172"/>
              <a:gd name="connsiteY4" fmla="*/ 687172 h 687172"/>
              <a:gd name="connsiteX5" fmla="*/ 574945 w 687172"/>
              <a:gd name="connsiteY5" fmla="*/ 238336 h 687172"/>
              <a:gd name="connsiteX6" fmla="*/ 448836 w 687172"/>
              <a:gd name="connsiteY6" fmla="*/ 112227 h 687172"/>
              <a:gd name="connsiteX7" fmla="*/ 0 w 687172"/>
              <a:gd name="connsiteY7" fmla="*/ 112227 h 687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7172" h="687172">
                <a:moveTo>
                  <a:pt x="0" y="1"/>
                </a:moveTo>
                <a:lnTo>
                  <a:pt x="477930" y="0"/>
                </a:lnTo>
                <a:cubicBezTo>
                  <a:pt x="593491" y="0"/>
                  <a:pt x="687172" y="93681"/>
                  <a:pt x="687172" y="209242"/>
                </a:cubicBezTo>
                <a:lnTo>
                  <a:pt x="687172" y="687172"/>
                </a:lnTo>
                <a:lnTo>
                  <a:pt x="574946" y="687172"/>
                </a:lnTo>
                <a:lnTo>
                  <a:pt x="574945" y="238336"/>
                </a:lnTo>
                <a:cubicBezTo>
                  <a:pt x="574946" y="168688"/>
                  <a:pt x="518485" y="112227"/>
                  <a:pt x="448836" y="112227"/>
                </a:cubicBezTo>
                <a:lnTo>
                  <a:pt x="0" y="112227"/>
                </a:lnTo>
                <a:close/>
              </a:path>
            </a:pathLst>
          </a:custGeom>
          <a:solidFill>
            <a:srgbClr val="3BBC5D"/>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800" b="0" i="0" u="none" strike="noStrike" kern="0" cap="none" spc="0" normalizeH="0" baseline="0" noProof="0">
              <a:ln>
                <a:noFill/>
              </a:ln>
              <a:solidFill>
                <a:srgbClr val="3BBC5D"/>
              </a:solidFill>
              <a:effectLst/>
              <a:uLnTx/>
              <a:uFillTx/>
              <a:latin typeface="微软雅黑 Light" panose="020B0502040204020203" pitchFamily="34" charset="-122"/>
              <a:ea typeface="微软雅黑 Light" panose="020B0502040204020203" pitchFamily="34" charset="-122"/>
              <a:cs typeface=""/>
            </a:endParaRPr>
          </a:p>
        </p:txBody>
      </p:sp>
      <p:sp>
        <p:nvSpPr>
          <p:cNvPr id="57" name="任意多边形 222"/>
          <p:cNvSpPr/>
          <p:nvPr/>
        </p:nvSpPr>
        <p:spPr>
          <a:xfrm rot="2700000">
            <a:off x="2538502" y="5062140"/>
            <a:ext cx="257928" cy="257928"/>
          </a:xfrm>
          <a:custGeom>
            <a:avLst/>
            <a:gdLst>
              <a:gd name="connsiteX0" fmla="*/ 238336 w 1255427"/>
              <a:gd name="connsiteY0" fmla="*/ 112227 h 1255427"/>
              <a:gd name="connsiteX1" fmla="*/ 112227 w 1255427"/>
              <a:gd name="connsiteY1" fmla="*/ 238336 h 1255427"/>
              <a:gd name="connsiteX2" fmla="*/ 112227 w 1255427"/>
              <a:gd name="connsiteY2" fmla="*/ 1017091 h 1255427"/>
              <a:gd name="connsiteX3" fmla="*/ 238336 w 1255427"/>
              <a:gd name="connsiteY3" fmla="*/ 1143200 h 1255427"/>
              <a:gd name="connsiteX4" fmla="*/ 1017091 w 1255427"/>
              <a:gd name="connsiteY4" fmla="*/ 1143200 h 1255427"/>
              <a:gd name="connsiteX5" fmla="*/ 1143200 w 1255427"/>
              <a:gd name="connsiteY5" fmla="*/ 1017091 h 1255427"/>
              <a:gd name="connsiteX6" fmla="*/ 1143200 w 1255427"/>
              <a:gd name="connsiteY6" fmla="*/ 238336 h 1255427"/>
              <a:gd name="connsiteX7" fmla="*/ 1017091 w 1255427"/>
              <a:gd name="connsiteY7" fmla="*/ 112227 h 1255427"/>
              <a:gd name="connsiteX8" fmla="*/ 209242 w 1255427"/>
              <a:gd name="connsiteY8" fmla="*/ 0 h 1255427"/>
              <a:gd name="connsiteX9" fmla="*/ 1046185 w 1255427"/>
              <a:gd name="connsiteY9" fmla="*/ 0 h 1255427"/>
              <a:gd name="connsiteX10" fmla="*/ 1255427 w 1255427"/>
              <a:gd name="connsiteY10" fmla="*/ 209242 h 1255427"/>
              <a:gd name="connsiteX11" fmla="*/ 1255427 w 1255427"/>
              <a:gd name="connsiteY11" fmla="*/ 1046185 h 1255427"/>
              <a:gd name="connsiteX12" fmla="*/ 1046185 w 1255427"/>
              <a:gd name="connsiteY12" fmla="*/ 1255427 h 1255427"/>
              <a:gd name="connsiteX13" fmla="*/ 209242 w 1255427"/>
              <a:gd name="connsiteY13" fmla="*/ 1255427 h 1255427"/>
              <a:gd name="connsiteX14" fmla="*/ 0 w 1255427"/>
              <a:gd name="connsiteY14" fmla="*/ 1046185 h 1255427"/>
              <a:gd name="connsiteX15" fmla="*/ 0 w 1255427"/>
              <a:gd name="connsiteY15" fmla="*/ 209242 h 1255427"/>
              <a:gd name="connsiteX16" fmla="*/ 209242 w 1255427"/>
              <a:gd name="connsiteY16" fmla="*/ 0 h 1255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55427" h="1255427">
                <a:moveTo>
                  <a:pt x="238336" y="112227"/>
                </a:moveTo>
                <a:cubicBezTo>
                  <a:pt x="168688" y="112227"/>
                  <a:pt x="112227" y="168688"/>
                  <a:pt x="112227" y="238336"/>
                </a:cubicBezTo>
                <a:lnTo>
                  <a:pt x="112227" y="1017091"/>
                </a:lnTo>
                <a:cubicBezTo>
                  <a:pt x="112227" y="1086739"/>
                  <a:pt x="168688" y="1143200"/>
                  <a:pt x="238336" y="1143200"/>
                </a:cubicBezTo>
                <a:lnTo>
                  <a:pt x="1017091" y="1143200"/>
                </a:lnTo>
                <a:cubicBezTo>
                  <a:pt x="1086739" y="1143200"/>
                  <a:pt x="1143200" y="1086739"/>
                  <a:pt x="1143200" y="1017091"/>
                </a:cubicBezTo>
                <a:lnTo>
                  <a:pt x="1143200" y="238336"/>
                </a:lnTo>
                <a:cubicBezTo>
                  <a:pt x="1143200" y="168688"/>
                  <a:pt x="1086739" y="112227"/>
                  <a:pt x="1017091" y="112227"/>
                </a:cubicBezTo>
                <a:close/>
                <a:moveTo>
                  <a:pt x="209242" y="0"/>
                </a:moveTo>
                <a:lnTo>
                  <a:pt x="1046185" y="0"/>
                </a:lnTo>
                <a:cubicBezTo>
                  <a:pt x="1161746" y="0"/>
                  <a:pt x="1255427" y="93681"/>
                  <a:pt x="1255427" y="209242"/>
                </a:cubicBezTo>
                <a:lnTo>
                  <a:pt x="1255427" y="1046185"/>
                </a:lnTo>
                <a:cubicBezTo>
                  <a:pt x="1255427" y="1161746"/>
                  <a:pt x="1161746" y="1255427"/>
                  <a:pt x="1046185" y="1255427"/>
                </a:cubicBezTo>
                <a:lnTo>
                  <a:pt x="209242" y="1255427"/>
                </a:lnTo>
                <a:cubicBezTo>
                  <a:pt x="93681" y="1255427"/>
                  <a:pt x="0" y="1161746"/>
                  <a:pt x="0" y="1046185"/>
                </a:cubicBezTo>
                <a:lnTo>
                  <a:pt x="0" y="209242"/>
                </a:lnTo>
                <a:cubicBezTo>
                  <a:pt x="0" y="93681"/>
                  <a:pt x="93681" y="0"/>
                  <a:pt x="209242" y="0"/>
                </a:cubicBezTo>
                <a:close/>
              </a:path>
            </a:pathLst>
          </a:custGeom>
          <a:solidFill>
            <a:srgbClr val="3BBC5D"/>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000" b="0" i="0" u="none" strike="noStrike" kern="0" cap="none" spc="0" normalizeH="0" baseline="0" noProof="0">
              <a:ln>
                <a:noFill/>
              </a:ln>
              <a:solidFill>
                <a:srgbClr val="3BBC5D"/>
              </a:solidFill>
              <a:effectLst/>
              <a:uLnTx/>
              <a:uFillTx/>
              <a:latin typeface="微软雅黑 Light" panose="020B0502040204020203" pitchFamily="34" charset="-122"/>
              <a:ea typeface="微软雅黑 Light" panose="020B0502040204020203" pitchFamily="34" charset="-122"/>
              <a:cs typeface=""/>
            </a:endParaRPr>
          </a:p>
        </p:txBody>
      </p:sp>
    </p:spTree>
    <p:extLst>
      <p:ext uri="{BB962C8B-B14F-4D97-AF65-F5344CB8AC3E}">
        <p14:creationId xmlns:p14="http://schemas.microsoft.com/office/powerpoint/2010/main" xmlns="" val="932484686"/>
      </p:ext>
    </p:extLst>
  </p:cSld>
  <p:clrMapOvr>
    <a:masterClrMapping/>
  </p:clrMapOvr>
  <p:timing>
    <p:tnLst>
      <p:par>
        <p:cTn id="1" dur="indefinite" restart="never" nodeType="tmRoot"/>
      </p:par>
    </p:tnLst>
  </p:timing>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4"/>
          <p:cNvSpPr/>
          <p:nvPr/>
        </p:nvSpPr>
        <p:spPr>
          <a:xfrm>
            <a:off x="-1" y="674237"/>
            <a:ext cx="7464153" cy="602366"/>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灯片编号占位符 25"/>
          <p:cNvSpPr txBox="1">
            <a:spLocks/>
          </p:cNvSpPr>
          <p:nvPr/>
        </p:nvSpPr>
        <p:spPr>
          <a:xfrm>
            <a:off x="10243712" y="6350004"/>
            <a:ext cx="2743200" cy="365125"/>
          </a:xfrm>
          <a:prstGeom prst="rect">
            <a:avLst/>
          </a:prstGeom>
        </p:spPr>
        <p:txBody>
          <a:bodyPr vert="horz" lIns="91440" tIns="45720" rIns="91440" bIns="45720" rtlCol="0" anchor="ctr"/>
          <a:lstStyle>
            <a:defPPr>
              <a:defRPr lang="zh-CN"/>
            </a:defPPr>
            <a:lvl1pPr marL="0" algn="ctr" defTabSz="914400" rtl="0" eaLnBrk="1" latinLnBrk="0" hangingPunct="1">
              <a:defRPr sz="1400" kern="1200">
                <a:solidFill>
                  <a:schemeClr val="bg1"/>
                </a:solidFill>
                <a:latin typeface="微软雅黑 Light" panose="020B0502040204020203" pitchFamily="34" charset="-122"/>
                <a:ea typeface="微软雅黑 Light" panose="020B0502040204020203" pitchFamily="34"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rgbClr val="3BBC5D"/>
              </a:solidFill>
            </a:endParaRPr>
          </a:p>
        </p:txBody>
      </p:sp>
      <p:sp>
        <p:nvSpPr>
          <p:cNvPr id="25" name="Freeform 81"/>
          <p:cNvSpPr>
            <a:spLocks noChangeArrowheads="1"/>
          </p:cNvSpPr>
          <p:nvPr/>
        </p:nvSpPr>
        <p:spPr bwMode="auto">
          <a:xfrm>
            <a:off x="191376" y="826314"/>
            <a:ext cx="288000" cy="288000"/>
          </a:xfrm>
          <a:custGeom>
            <a:avLst/>
            <a:gdLst>
              <a:gd name="T0" fmla="*/ 39678193 w 602"/>
              <a:gd name="T1" fmla="*/ 78442719 h 602"/>
              <a:gd name="T2" fmla="*/ 39678193 w 602"/>
              <a:gd name="T3" fmla="*/ 78442719 h 602"/>
              <a:gd name="T4" fmla="*/ 0 w 602"/>
              <a:gd name="T5" fmla="*/ 38764526 h 602"/>
              <a:gd name="T6" fmla="*/ 39678193 w 602"/>
              <a:gd name="T7" fmla="*/ 0 h 602"/>
              <a:gd name="T8" fmla="*/ 78442719 w 602"/>
              <a:gd name="T9" fmla="*/ 38764526 h 602"/>
              <a:gd name="T10" fmla="*/ 39678193 w 602"/>
              <a:gd name="T11" fmla="*/ 78442719 h 602"/>
              <a:gd name="T12" fmla="*/ 7439751 w 602"/>
              <a:gd name="T13" fmla="*/ 38764526 h 602"/>
              <a:gd name="T14" fmla="*/ 7439751 w 602"/>
              <a:gd name="T15" fmla="*/ 38764526 h 602"/>
              <a:gd name="T16" fmla="*/ 39678193 w 602"/>
              <a:gd name="T17" fmla="*/ 71002968 h 602"/>
              <a:gd name="T18" fmla="*/ 61866665 w 602"/>
              <a:gd name="T19" fmla="*/ 61735884 h 602"/>
              <a:gd name="T20" fmla="*/ 39678193 w 602"/>
              <a:gd name="T21" fmla="*/ 38764526 h 602"/>
              <a:gd name="T22" fmla="*/ 39678193 w 602"/>
              <a:gd name="T23" fmla="*/ 7308970 h 602"/>
              <a:gd name="T24" fmla="*/ 7439751 w 602"/>
              <a:gd name="T25" fmla="*/ 38764526 h 60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602" h="602">
                <a:moveTo>
                  <a:pt x="304" y="601"/>
                </a:moveTo>
                <a:lnTo>
                  <a:pt x="304" y="601"/>
                </a:lnTo>
                <a:cubicBezTo>
                  <a:pt x="135" y="601"/>
                  <a:pt x="0" y="466"/>
                  <a:pt x="0" y="297"/>
                </a:cubicBezTo>
                <a:cubicBezTo>
                  <a:pt x="0" y="134"/>
                  <a:pt x="135" y="0"/>
                  <a:pt x="304" y="0"/>
                </a:cubicBezTo>
                <a:cubicBezTo>
                  <a:pt x="467" y="0"/>
                  <a:pt x="601" y="134"/>
                  <a:pt x="601" y="297"/>
                </a:cubicBezTo>
                <a:cubicBezTo>
                  <a:pt x="601" y="466"/>
                  <a:pt x="467" y="601"/>
                  <a:pt x="304" y="601"/>
                </a:cubicBezTo>
                <a:close/>
                <a:moveTo>
                  <a:pt x="57" y="297"/>
                </a:moveTo>
                <a:lnTo>
                  <a:pt x="57" y="297"/>
                </a:lnTo>
                <a:cubicBezTo>
                  <a:pt x="57" y="431"/>
                  <a:pt x="170" y="544"/>
                  <a:pt x="304" y="544"/>
                </a:cubicBezTo>
                <a:cubicBezTo>
                  <a:pt x="368" y="544"/>
                  <a:pt x="431" y="516"/>
                  <a:pt x="474" y="473"/>
                </a:cubicBezTo>
                <a:cubicBezTo>
                  <a:pt x="304" y="297"/>
                  <a:pt x="304" y="297"/>
                  <a:pt x="304" y="297"/>
                </a:cubicBezTo>
                <a:cubicBezTo>
                  <a:pt x="304" y="56"/>
                  <a:pt x="304" y="56"/>
                  <a:pt x="304" y="56"/>
                </a:cubicBezTo>
                <a:cubicBezTo>
                  <a:pt x="170" y="56"/>
                  <a:pt x="57" y="162"/>
                  <a:pt x="57" y="297"/>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5" name="幻灯片编号占位符 4"/>
          <p:cNvSpPr>
            <a:spLocks noGrp="1"/>
          </p:cNvSpPr>
          <p:nvPr>
            <p:ph type="sldNum" sz="quarter" idx="12"/>
          </p:nvPr>
        </p:nvSpPr>
        <p:spPr/>
        <p:txBody>
          <a:bodyPr/>
          <a:lstStyle/>
          <a:p>
            <a:fld id="{370D8578-DDD4-487D-A316-C8E65CC577E1}" type="slidenum">
              <a:rPr lang="zh-CN" altLang="en-US" smtClean="0"/>
              <a:pPr/>
              <a:t>425</a:t>
            </a:fld>
            <a:endParaRPr lang="zh-CN" altLang="en-US"/>
          </a:p>
        </p:txBody>
      </p:sp>
      <p:sp>
        <p:nvSpPr>
          <p:cNvPr id="13" name="Title 1"/>
          <p:cNvSpPr txBox="1">
            <a:spLocks/>
          </p:cNvSpPr>
          <p:nvPr/>
        </p:nvSpPr>
        <p:spPr>
          <a:xfrm>
            <a:off x="670753" y="579020"/>
            <a:ext cx="6510891" cy="79513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zh-CN" altLang="en-US" sz="2800" dirty="0">
                <a:solidFill>
                  <a:schemeClr val="bg1"/>
                </a:solidFill>
                <a:latin typeface="Microsoft YaHei Light" charset="-122"/>
                <a:ea typeface="Microsoft YaHei Light" charset="-122"/>
                <a:cs typeface="Microsoft YaHei Light" charset="-122"/>
              </a:rPr>
              <a:t>变量离散化</a:t>
            </a:r>
            <a:endParaRPr lang="en-US" sz="2800" dirty="0">
              <a:solidFill>
                <a:srgbClr val="FFFFFF"/>
              </a:solidFill>
              <a:latin typeface="Microsoft YaHei Light" charset="-122"/>
              <a:ea typeface="Microsoft YaHei Light" charset="-122"/>
              <a:cs typeface="Microsoft YaHei Light" charset="-122"/>
            </a:endParaRPr>
          </a:p>
        </p:txBody>
      </p:sp>
      <p:sp>
        <p:nvSpPr>
          <p:cNvPr id="10" name="Rectangle 3"/>
          <p:cNvSpPr txBox="1">
            <a:spLocks/>
          </p:cNvSpPr>
          <p:nvPr/>
        </p:nvSpPr>
        <p:spPr>
          <a:xfrm>
            <a:off x="158750" y="1484784"/>
            <a:ext cx="9249618" cy="45259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Arial" charset="0"/>
              <a:buNone/>
            </a:pPr>
            <a:r>
              <a:rPr lang="zh-CN" altLang="en-US" sz="2200" dirty="0" smtClean="0"/>
              <a:t>   为了便于分析，连续数据常常被离散化或拆分为“</a:t>
            </a:r>
            <a:r>
              <a:rPr lang="en-US" altLang="zh-CN" sz="2200" dirty="0" smtClean="0"/>
              <a:t>bin”</a:t>
            </a:r>
            <a:r>
              <a:rPr lang="zh-CN" altLang="en-US" sz="2200" dirty="0" smtClean="0"/>
              <a:t>。要实现该功能，需要使用</a:t>
            </a:r>
            <a:r>
              <a:rPr lang="en-US" altLang="zh-CN" sz="2200" dirty="0" smtClean="0"/>
              <a:t>pandas</a:t>
            </a:r>
            <a:r>
              <a:rPr lang="zh-CN" altLang="en-US" sz="2200" dirty="0" smtClean="0"/>
              <a:t>的</a:t>
            </a:r>
            <a:r>
              <a:rPr lang="en-US" altLang="zh-CN" sz="2200" dirty="0" smtClean="0"/>
              <a:t>cut</a:t>
            </a:r>
            <a:r>
              <a:rPr lang="zh-CN" altLang="en-US" sz="2200" dirty="0" smtClean="0"/>
              <a:t>函数。</a:t>
            </a:r>
            <a:r>
              <a:rPr lang="en-US" altLang="zh-CN" sz="2200" dirty="0" smtClean="0"/>
              <a:t>pandas</a:t>
            </a:r>
            <a:r>
              <a:rPr lang="zh-CN" altLang="en-US" sz="2200" dirty="0" smtClean="0"/>
              <a:t>返回的是一个特殊的</a:t>
            </a:r>
            <a:r>
              <a:rPr lang="en-US" altLang="zh-CN" sz="2200" dirty="0" smtClean="0"/>
              <a:t>Categorical</a:t>
            </a:r>
            <a:r>
              <a:rPr lang="zh-CN" altLang="en-US" sz="2200" dirty="0" smtClean="0"/>
              <a:t>对象，可以将其看做一组表示“</a:t>
            </a:r>
            <a:r>
              <a:rPr lang="en-US" altLang="zh-CN" sz="2200" dirty="0" smtClean="0"/>
              <a:t>bin”</a:t>
            </a:r>
            <a:r>
              <a:rPr lang="zh-CN" altLang="en-US" sz="2200" dirty="0" smtClean="0"/>
              <a:t>名称的字符串。实际上，它含有一个表示不同分类名称的</a:t>
            </a:r>
            <a:r>
              <a:rPr lang="en-US" altLang="zh-CN" sz="2200" dirty="0" smtClean="0"/>
              <a:t>levels</a:t>
            </a:r>
            <a:r>
              <a:rPr lang="zh-CN" altLang="en-US" sz="2200" dirty="0" smtClean="0"/>
              <a:t>数组以及一个为要划分特征数据进行标号的</a:t>
            </a:r>
            <a:r>
              <a:rPr lang="en-US" altLang="zh-CN" sz="2200" dirty="0" smtClean="0"/>
              <a:t>labels</a:t>
            </a:r>
            <a:r>
              <a:rPr lang="zh-CN" altLang="en-US" sz="2200" dirty="0" smtClean="0"/>
              <a:t>属性：</a:t>
            </a:r>
          </a:p>
          <a:p>
            <a:pPr>
              <a:buFont typeface="Arial" charset="0"/>
              <a:buNone/>
            </a:pPr>
            <a:endParaRPr lang="zh-CN" altLang="en-US" sz="2200" dirty="0" smtClean="0"/>
          </a:p>
          <a:p>
            <a:pPr>
              <a:buFont typeface="Arial" charset="0"/>
              <a:buNone/>
            </a:pPr>
            <a:endParaRPr lang="zh-CN" altLang="en-US" sz="2200" dirty="0" smtClean="0"/>
          </a:p>
        </p:txBody>
      </p:sp>
      <p:sp>
        <p:nvSpPr>
          <p:cNvPr id="12" name="文本框 2"/>
          <p:cNvSpPr txBox="1">
            <a:spLocks noChangeArrowheads="1"/>
          </p:cNvSpPr>
          <p:nvPr/>
        </p:nvSpPr>
        <p:spPr bwMode="auto">
          <a:xfrm>
            <a:off x="407368" y="3209627"/>
            <a:ext cx="5903913" cy="3387725"/>
          </a:xfrm>
          <a:prstGeom prst="rect">
            <a:avLst/>
          </a:prstGeom>
          <a:noFill/>
          <a:ln w="9525">
            <a:noFill/>
            <a:miter lim="800000"/>
            <a:headEnd/>
            <a:tailEnd/>
          </a:ln>
        </p:spPr>
        <p:txBody>
          <a:bodyPr>
            <a:spAutoFit/>
          </a:bodyPr>
          <a:lstStyle/>
          <a:p>
            <a:r>
              <a:rPr lang="en-US" altLang="zh-CN" dirty="0" err="1"/>
              <a:t>sl</a:t>
            </a:r>
            <a:r>
              <a:rPr lang="en-US" altLang="zh-CN" dirty="0"/>
              <a:t> = </a:t>
            </a:r>
            <a:r>
              <a:rPr lang="en-US" altLang="zh-CN" dirty="0" err="1"/>
              <a:t>df</a:t>
            </a:r>
            <a:r>
              <a:rPr lang="en-US" altLang="zh-CN" dirty="0"/>
              <a:t>[</a:t>
            </a:r>
            <a:r>
              <a:rPr lang="en-US" altLang="zh-CN" dirty="0" err="1"/>
              <a:t>u'sepal_len</a:t>
            </a:r>
            <a:r>
              <a:rPr lang="en-US" altLang="zh-CN" dirty="0"/>
              <a:t>']</a:t>
            </a:r>
          </a:p>
          <a:p>
            <a:r>
              <a:rPr lang="en-US" altLang="zh-CN" dirty="0"/>
              <a:t>bins = [4,5,6,7,8]</a:t>
            </a:r>
          </a:p>
          <a:p>
            <a:r>
              <a:rPr lang="en-US" altLang="zh-CN" dirty="0"/>
              <a:t>cats = </a:t>
            </a:r>
            <a:r>
              <a:rPr lang="en-US" altLang="zh-CN" dirty="0" err="1"/>
              <a:t>pd.cut</a:t>
            </a:r>
            <a:r>
              <a:rPr lang="en-US" altLang="zh-CN" dirty="0"/>
              <a:t>(</a:t>
            </a:r>
            <a:r>
              <a:rPr lang="en-US" altLang="zh-CN" dirty="0" err="1"/>
              <a:t>sl</a:t>
            </a:r>
            <a:r>
              <a:rPr lang="en-US" altLang="zh-CN" dirty="0"/>
              <a:t>, bins)</a:t>
            </a:r>
          </a:p>
          <a:p>
            <a:r>
              <a:rPr lang="en-US" altLang="zh-CN"/>
              <a:t>cats[:5]</a:t>
            </a:r>
          </a:p>
          <a:p>
            <a:r>
              <a:rPr lang="en-US" altLang="zh-CN" dirty="0"/>
              <a:t>Out[19]: </a:t>
            </a:r>
          </a:p>
          <a:p>
            <a:r>
              <a:rPr lang="en-US" altLang="zh-CN" dirty="0"/>
              <a:t>0    (5, 6]</a:t>
            </a:r>
          </a:p>
          <a:p>
            <a:r>
              <a:rPr lang="en-US" altLang="zh-CN" dirty="0"/>
              <a:t>1    (4, 5]</a:t>
            </a:r>
          </a:p>
          <a:p>
            <a:r>
              <a:rPr lang="en-US" altLang="zh-CN" dirty="0"/>
              <a:t>2    (4, 5]</a:t>
            </a:r>
          </a:p>
          <a:p>
            <a:r>
              <a:rPr lang="en-US" altLang="zh-CN" dirty="0"/>
              <a:t>3    (4, 5]</a:t>
            </a:r>
          </a:p>
          <a:p>
            <a:r>
              <a:rPr lang="en-US" altLang="zh-CN" dirty="0"/>
              <a:t>4    (4, 5]</a:t>
            </a:r>
          </a:p>
          <a:p>
            <a:r>
              <a:rPr lang="en-US" altLang="zh-CN" dirty="0"/>
              <a:t>Name: sepal length (cm), </a:t>
            </a:r>
            <a:r>
              <a:rPr lang="en-US" altLang="zh-CN" dirty="0" err="1"/>
              <a:t>dtype</a:t>
            </a:r>
            <a:r>
              <a:rPr lang="en-US" altLang="zh-CN" dirty="0"/>
              <a:t>: category</a:t>
            </a:r>
          </a:p>
          <a:p>
            <a:r>
              <a:rPr lang="en-US" altLang="zh-CN" dirty="0"/>
              <a:t>Categories (4, object): [(4, 5] &lt; (5, 6] &lt; (6, 7] &lt; (7, 8]]</a:t>
            </a:r>
            <a:endParaRPr lang="zh-CN" altLang="en-US" dirty="0"/>
          </a:p>
        </p:txBody>
      </p:sp>
    </p:spTree>
    <p:extLst>
      <p:ext uri="{BB962C8B-B14F-4D97-AF65-F5344CB8AC3E}">
        <p14:creationId xmlns:p14="http://schemas.microsoft.com/office/powerpoint/2010/main" xmlns="" val="2040237302"/>
      </p:ext>
    </p:extLst>
  </p:cSld>
  <p:clrMapOvr>
    <a:masterClrMapping/>
  </p:clrMapOvr>
  <p:timing>
    <p:tnLst>
      <p:par>
        <p:cTn id="1" dur="indefinite" restart="never" nodeType="tmRoot"/>
      </p:par>
    </p:tnLst>
  </p:timing>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4"/>
          <p:cNvSpPr/>
          <p:nvPr/>
        </p:nvSpPr>
        <p:spPr>
          <a:xfrm>
            <a:off x="-1" y="674237"/>
            <a:ext cx="7464153" cy="602366"/>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灯片编号占位符 25"/>
          <p:cNvSpPr txBox="1">
            <a:spLocks/>
          </p:cNvSpPr>
          <p:nvPr/>
        </p:nvSpPr>
        <p:spPr>
          <a:xfrm>
            <a:off x="10243712" y="6350004"/>
            <a:ext cx="2743200" cy="365125"/>
          </a:xfrm>
          <a:prstGeom prst="rect">
            <a:avLst/>
          </a:prstGeom>
        </p:spPr>
        <p:txBody>
          <a:bodyPr vert="horz" lIns="91440" tIns="45720" rIns="91440" bIns="45720" rtlCol="0" anchor="ctr"/>
          <a:lstStyle>
            <a:defPPr>
              <a:defRPr lang="zh-CN"/>
            </a:defPPr>
            <a:lvl1pPr marL="0" algn="ctr" defTabSz="914400" rtl="0" eaLnBrk="1" latinLnBrk="0" hangingPunct="1">
              <a:defRPr sz="1400" kern="1200">
                <a:solidFill>
                  <a:schemeClr val="bg1"/>
                </a:solidFill>
                <a:latin typeface="微软雅黑 Light" panose="020B0502040204020203" pitchFamily="34" charset="-122"/>
                <a:ea typeface="微软雅黑 Light" panose="020B0502040204020203" pitchFamily="34"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rgbClr val="3BBC5D"/>
              </a:solidFill>
            </a:endParaRPr>
          </a:p>
        </p:txBody>
      </p:sp>
      <p:sp>
        <p:nvSpPr>
          <p:cNvPr id="25" name="Freeform 81"/>
          <p:cNvSpPr>
            <a:spLocks noChangeArrowheads="1"/>
          </p:cNvSpPr>
          <p:nvPr/>
        </p:nvSpPr>
        <p:spPr bwMode="auto">
          <a:xfrm>
            <a:off x="191376" y="826314"/>
            <a:ext cx="288000" cy="288000"/>
          </a:xfrm>
          <a:custGeom>
            <a:avLst/>
            <a:gdLst>
              <a:gd name="T0" fmla="*/ 39678193 w 602"/>
              <a:gd name="T1" fmla="*/ 78442719 h 602"/>
              <a:gd name="T2" fmla="*/ 39678193 w 602"/>
              <a:gd name="T3" fmla="*/ 78442719 h 602"/>
              <a:gd name="T4" fmla="*/ 0 w 602"/>
              <a:gd name="T5" fmla="*/ 38764526 h 602"/>
              <a:gd name="T6" fmla="*/ 39678193 w 602"/>
              <a:gd name="T7" fmla="*/ 0 h 602"/>
              <a:gd name="T8" fmla="*/ 78442719 w 602"/>
              <a:gd name="T9" fmla="*/ 38764526 h 602"/>
              <a:gd name="T10" fmla="*/ 39678193 w 602"/>
              <a:gd name="T11" fmla="*/ 78442719 h 602"/>
              <a:gd name="T12" fmla="*/ 7439751 w 602"/>
              <a:gd name="T13" fmla="*/ 38764526 h 602"/>
              <a:gd name="T14" fmla="*/ 7439751 w 602"/>
              <a:gd name="T15" fmla="*/ 38764526 h 602"/>
              <a:gd name="T16" fmla="*/ 39678193 w 602"/>
              <a:gd name="T17" fmla="*/ 71002968 h 602"/>
              <a:gd name="T18" fmla="*/ 61866665 w 602"/>
              <a:gd name="T19" fmla="*/ 61735884 h 602"/>
              <a:gd name="T20" fmla="*/ 39678193 w 602"/>
              <a:gd name="T21" fmla="*/ 38764526 h 602"/>
              <a:gd name="T22" fmla="*/ 39678193 w 602"/>
              <a:gd name="T23" fmla="*/ 7308970 h 602"/>
              <a:gd name="T24" fmla="*/ 7439751 w 602"/>
              <a:gd name="T25" fmla="*/ 38764526 h 60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602" h="602">
                <a:moveTo>
                  <a:pt x="304" y="601"/>
                </a:moveTo>
                <a:lnTo>
                  <a:pt x="304" y="601"/>
                </a:lnTo>
                <a:cubicBezTo>
                  <a:pt x="135" y="601"/>
                  <a:pt x="0" y="466"/>
                  <a:pt x="0" y="297"/>
                </a:cubicBezTo>
                <a:cubicBezTo>
                  <a:pt x="0" y="134"/>
                  <a:pt x="135" y="0"/>
                  <a:pt x="304" y="0"/>
                </a:cubicBezTo>
                <a:cubicBezTo>
                  <a:pt x="467" y="0"/>
                  <a:pt x="601" y="134"/>
                  <a:pt x="601" y="297"/>
                </a:cubicBezTo>
                <a:cubicBezTo>
                  <a:pt x="601" y="466"/>
                  <a:pt x="467" y="601"/>
                  <a:pt x="304" y="601"/>
                </a:cubicBezTo>
                <a:close/>
                <a:moveTo>
                  <a:pt x="57" y="297"/>
                </a:moveTo>
                <a:lnTo>
                  <a:pt x="57" y="297"/>
                </a:lnTo>
                <a:cubicBezTo>
                  <a:pt x="57" y="431"/>
                  <a:pt x="170" y="544"/>
                  <a:pt x="304" y="544"/>
                </a:cubicBezTo>
                <a:cubicBezTo>
                  <a:pt x="368" y="544"/>
                  <a:pt x="431" y="516"/>
                  <a:pt x="474" y="473"/>
                </a:cubicBezTo>
                <a:cubicBezTo>
                  <a:pt x="304" y="297"/>
                  <a:pt x="304" y="297"/>
                  <a:pt x="304" y="297"/>
                </a:cubicBezTo>
                <a:cubicBezTo>
                  <a:pt x="304" y="56"/>
                  <a:pt x="304" y="56"/>
                  <a:pt x="304" y="56"/>
                </a:cubicBezTo>
                <a:cubicBezTo>
                  <a:pt x="170" y="56"/>
                  <a:pt x="57" y="162"/>
                  <a:pt x="57" y="297"/>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5" name="幻灯片编号占位符 4"/>
          <p:cNvSpPr>
            <a:spLocks noGrp="1"/>
          </p:cNvSpPr>
          <p:nvPr>
            <p:ph type="sldNum" sz="quarter" idx="12"/>
          </p:nvPr>
        </p:nvSpPr>
        <p:spPr/>
        <p:txBody>
          <a:bodyPr/>
          <a:lstStyle/>
          <a:p>
            <a:fld id="{370D8578-DDD4-487D-A316-C8E65CC577E1}" type="slidenum">
              <a:rPr lang="zh-CN" altLang="en-US" smtClean="0"/>
              <a:pPr/>
              <a:t>426</a:t>
            </a:fld>
            <a:endParaRPr lang="zh-CN" altLang="en-US"/>
          </a:p>
        </p:txBody>
      </p:sp>
      <p:sp>
        <p:nvSpPr>
          <p:cNvPr id="13" name="Title 1"/>
          <p:cNvSpPr txBox="1">
            <a:spLocks/>
          </p:cNvSpPr>
          <p:nvPr/>
        </p:nvSpPr>
        <p:spPr>
          <a:xfrm>
            <a:off x="670753" y="579020"/>
            <a:ext cx="6510891" cy="79513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zh-CN" altLang="en-US" sz="2800" dirty="0">
                <a:solidFill>
                  <a:schemeClr val="bg1"/>
                </a:solidFill>
                <a:latin typeface="Microsoft YaHei Light" charset="-122"/>
                <a:ea typeface="Microsoft YaHei Light" charset="-122"/>
                <a:cs typeface="Microsoft YaHei Light" charset="-122"/>
              </a:rPr>
              <a:t>变量离散化</a:t>
            </a:r>
            <a:endParaRPr lang="en-US" sz="2800" dirty="0">
              <a:solidFill>
                <a:srgbClr val="FFFFFF"/>
              </a:solidFill>
              <a:latin typeface="Microsoft YaHei Light" charset="-122"/>
              <a:ea typeface="Microsoft YaHei Light" charset="-122"/>
              <a:cs typeface="Microsoft YaHei Light" charset="-122"/>
            </a:endParaRPr>
          </a:p>
        </p:txBody>
      </p:sp>
      <p:sp>
        <p:nvSpPr>
          <p:cNvPr id="10" name="Rectangle 3"/>
          <p:cNvSpPr txBox="1">
            <a:spLocks/>
          </p:cNvSpPr>
          <p:nvPr/>
        </p:nvSpPr>
        <p:spPr>
          <a:xfrm>
            <a:off x="467990" y="1639341"/>
            <a:ext cx="8940378" cy="45259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Arial" charset="0"/>
              <a:buNone/>
            </a:pPr>
            <a:r>
              <a:rPr lang="zh-CN" altLang="en-US" sz="2200" smtClean="0"/>
              <a:t>   与</a:t>
            </a:r>
            <a:r>
              <a:rPr lang="zh-CN" altLang="en-US" sz="2200" dirty="0" smtClean="0"/>
              <a:t>“区间”的数学符号一样，圆括号表示开区间，二方括号表示闭区间，可以通过</a:t>
            </a:r>
            <a:r>
              <a:rPr lang="en-US" altLang="zh-CN" sz="2200" dirty="0" smtClean="0"/>
              <a:t>right</a:t>
            </a:r>
            <a:r>
              <a:rPr lang="zh-CN" altLang="en-US" sz="2200" dirty="0" smtClean="0"/>
              <a:t>参数修改区间。</a:t>
            </a:r>
          </a:p>
        </p:txBody>
      </p:sp>
      <p:sp>
        <p:nvSpPr>
          <p:cNvPr id="12" name="Text Box 4"/>
          <p:cNvSpPr txBox="1">
            <a:spLocks noChangeArrowheads="1"/>
          </p:cNvSpPr>
          <p:nvPr/>
        </p:nvSpPr>
        <p:spPr bwMode="auto">
          <a:xfrm>
            <a:off x="767408" y="2579985"/>
            <a:ext cx="5473700" cy="2289175"/>
          </a:xfrm>
          <a:prstGeom prst="rect">
            <a:avLst/>
          </a:prstGeom>
          <a:noFill/>
          <a:ln w="9525">
            <a:noFill/>
            <a:miter lim="800000"/>
            <a:headEnd/>
            <a:tailEnd/>
          </a:ln>
        </p:spPr>
        <p:txBody>
          <a:bodyPr>
            <a:spAutoFit/>
          </a:bodyPr>
          <a:lstStyle/>
          <a:p>
            <a:r>
              <a:rPr lang="en-US" altLang="zh-CN" dirty="0" err="1"/>
              <a:t>pd.cut</a:t>
            </a:r>
            <a:r>
              <a:rPr lang="en-US" altLang="zh-CN" dirty="0"/>
              <a:t>(</a:t>
            </a:r>
            <a:r>
              <a:rPr lang="en-US" altLang="zh-CN" dirty="0" err="1"/>
              <a:t>sl,bins,right</a:t>
            </a:r>
            <a:r>
              <a:rPr lang="en-US" altLang="zh-CN" dirty="0"/>
              <a:t>=False)</a:t>
            </a:r>
          </a:p>
          <a:p>
            <a:r>
              <a:rPr lang="en-US" altLang="zh-CN" dirty="0"/>
              <a:t>Out[53]: </a:t>
            </a:r>
          </a:p>
          <a:p>
            <a:r>
              <a:rPr lang="en-US" altLang="zh-CN" dirty="0"/>
              <a:t>0      [5, 6)</a:t>
            </a:r>
          </a:p>
          <a:p>
            <a:r>
              <a:rPr lang="en-US" altLang="zh-CN" dirty="0"/>
              <a:t>1      [4, 5)</a:t>
            </a:r>
          </a:p>
          <a:p>
            <a:r>
              <a:rPr lang="en-US" altLang="zh-CN" dirty="0"/>
              <a:t>2      [4, 5)</a:t>
            </a:r>
          </a:p>
          <a:p>
            <a:r>
              <a:rPr lang="en-US" altLang="zh-CN" dirty="0"/>
              <a:t>3      [4, 5)</a:t>
            </a:r>
          </a:p>
          <a:p>
            <a:r>
              <a:rPr lang="en-US" altLang="zh-CN" dirty="0"/>
              <a:t>4      [5, 6)</a:t>
            </a:r>
          </a:p>
          <a:p>
            <a:r>
              <a:rPr lang="en-US" altLang="zh-CN" dirty="0"/>
              <a:t>5      [5, 6)</a:t>
            </a:r>
            <a:endParaRPr lang="zh-CN" altLang="en-US" dirty="0"/>
          </a:p>
        </p:txBody>
      </p:sp>
    </p:spTree>
    <p:extLst>
      <p:ext uri="{BB962C8B-B14F-4D97-AF65-F5344CB8AC3E}">
        <p14:creationId xmlns:p14="http://schemas.microsoft.com/office/powerpoint/2010/main" xmlns="" val="85389023"/>
      </p:ext>
    </p:extLst>
  </p:cSld>
  <p:clrMapOvr>
    <a:masterClrMapping/>
  </p:clrMapOvr>
  <p:timing>
    <p:tnLst>
      <p:par>
        <p:cTn id="1" dur="indefinite" restart="never" nodeType="tmRoot"/>
      </p:par>
    </p:tnLst>
  </p:timing>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4"/>
          <p:cNvSpPr/>
          <p:nvPr/>
        </p:nvSpPr>
        <p:spPr>
          <a:xfrm>
            <a:off x="-1" y="674237"/>
            <a:ext cx="7464153" cy="602366"/>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灯片编号占位符 25"/>
          <p:cNvSpPr txBox="1">
            <a:spLocks/>
          </p:cNvSpPr>
          <p:nvPr/>
        </p:nvSpPr>
        <p:spPr>
          <a:xfrm>
            <a:off x="10243712" y="6350004"/>
            <a:ext cx="2743200" cy="365125"/>
          </a:xfrm>
          <a:prstGeom prst="rect">
            <a:avLst/>
          </a:prstGeom>
        </p:spPr>
        <p:txBody>
          <a:bodyPr vert="horz" lIns="91440" tIns="45720" rIns="91440" bIns="45720" rtlCol="0" anchor="ctr"/>
          <a:lstStyle>
            <a:defPPr>
              <a:defRPr lang="zh-CN"/>
            </a:defPPr>
            <a:lvl1pPr marL="0" algn="ctr" defTabSz="914400" rtl="0" eaLnBrk="1" latinLnBrk="0" hangingPunct="1">
              <a:defRPr sz="1400" kern="1200">
                <a:solidFill>
                  <a:schemeClr val="bg1"/>
                </a:solidFill>
                <a:latin typeface="微软雅黑 Light" panose="020B0502040204020203" pitchFamily="34" charset="-122"/>
                <a:ea typeface="微软雅黑 Light" panose="020B0502040204020203" pitchFamily="34"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rgbClr val="3BBC5D"/>
              </a:solidFill>
            </a:endParaRPr>
          </a:p>
        </p:txBody>
      </p:sp>
      <p:sp>
        <p:nvSpPr>
          <p:cNvPr id="25" name="Freeform 81"/>
          <p:cNvSpPr>
            <a:spLocks noChangeArrowheads="1"/>
          </p:cNvSpPr>
          <p:nvPr/>
        </p:nvSpPr>
        <p:spPr bwMode="auto">
          <a:xfrm>
            <a:off x="191376" y="826314"/>
            <a:ext cx="288000" cy="288000"/>
          </a:xfrm>
          <a:custGeom>
            <a:avLst/>
            <a:gdLst>
              <a:gd name="T0" fmla="*/ 39678193 w 602"/>
              <a:gd name="T1" fmla="*/ 78442719 h 602"/>
              <a:gd name="T2" fmla="*/ 39678193 w 602"/>
              <a:gd name="T3" fmla="*/ 78442719 h 602"/>
              <a:gd name="T4" fmla="*/ 0 w 602"/>
              <a:gd name="T5" fmla="*/ 38764526 h 602"/>
              <a:gd name="T6" fmla="*/ 39678193 w 602"/>
              <a:gd name="T7" fmla="*/ 0 h 602"/>
              <a:gd name="T8" fmla="*/ 78442719 w 602"/>
              <a:gd name="T9" fmla="*/ 38764526 h 602"/>
              <a:gd name="T10" fmla="*/ 39678193 w 602"/>
              <a:gd name="T11" fmla="*/ 78442719 h 602"/>
              <a:gd name="T12" fmla="*/ 7439751 w 602"/>
              <a:gd name="T13" fmla="*/ 38764526 h 602"/>
              <a:gd name="T14" fmla="*/ 7439751 w 602"/>
              <a:gd name="T15" fmla="*/ 38764526 h 602"/>
              <a:gd name="T16" fmla="*/ 39678193 w 602"/>
              <a:gd name="T17" fmla="*/ 71002968 h 602"/>
              <a:gd name="T18" fmla="*/ 61866665 w 602"/>
              <a:gd name="T19" fmla="*/ 61735884 h 602"/>
              <a:gd name="T20" fmla="*/ 39678193 w 602"/>
              <a:gd name="T21" fmla="*/ 38764526 h 602"/>
              <a:gd name="T22" fmla="*/ 39678193 w 602"/>
              <a:gd name="T23" fmla="*/ 7308970 h 602"/>
              <a:gd name="T24" fmla="*/ 7439751 w 602"/>
              <a:gd name="T25" fmla="*/ 38764526 h 60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602" h="602">
                <a:moveTo>
                  <a:pt x="304" y="601"/>
                </a:moveTo>
                <a:lnTo>
                  <a:pt x="304" y="601"/>
                </a:lnTo>
                <a:cubicBezTo>
                  <a:pt x="135" y="601"/>
                  <a:pt x="0" y="466"/>
                  <a:pt x="0" y="297"/>
                </a:cubicBezTo>
                <a:cubicBezTo>
                  <a:pt x="0" y="134"/>
                  <a:pt x="135" y="0"/>
                  <a:pt x="304" y="0"/>
                </a:cubicBezTo>
                <a:cubicBezTo>
                  <a:pt x="467" y="0"/>
                  <a:pt x="601" y="134"/>
                  <a:pt x="601" y="297"/>
                </a:cubicBezTo>
                <a:cubicBezTo>
                  <a:pt x="601" y="466"/>
                  <a:pt x="467" y="601"/>
                  <a:pt x="304" y="601"/>
                </a:cubicBezTo>
                <a:close/>
                <a:moveTo>
                  <a:pt x="57" y="297"/>
                </a:moveTo>
                <a:lnTo>
                  <a:pt x="57" y="297"/>
                </a:lnTo>
                <a:cubicBezTo>
                  <a:pt x="57" y="431"/>
                  <a:pt x="170" y="544"/>
                  <a:pt x="304" y="544"/>
                </a:cubicBezTo>
                <a:cubicBezTo>
                  <a:pt x="368" y="544"/>
                  <a:pt x="431" y="516"/>
                  <a:pt x="474" y="473"/>
                </a:cubicBezTo>
                <a:cubicBezTo>
                  <a:pt x="304" y="297"/>
                  <a:pt x="304" y="297"/>
                  <a:pt x="304" y="297"/>
                </a:cubicBezTo>
                <a:cubicBezTo>
                  <a:pt x="304" y="56"/>
                  <a:pt x="304" y="56"/>
                  <a:pt x="304" y="56"/>
                </a:cubicBezTo>
                <a:cubicBezTo>
                  <a:pt x="170" y="56"/>
                  <a:pt x="57" y="162"/>
                  <a:pt x="57" y="297"/>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5" name="幻灯片编号占位符 4"/>
          <p:cNvSpPr>
            <a:spLocks noGrp="1"/>
          </p:cNvSpPr>
          <p:nvPr>
            <p:ph type="sldNum" sz="quarter" idx="12"/>
          </p:nvPr>
        </p:nvSpPr>
        <p:spPr/>
        <p:txBody>
          <a:bodyPr/>
          <a:lstStyle/>
          <a:p>
            <a:fld id="{370D8578-DDD4-487D-A316-C8E65CC577E1}" type="slidenum">
              <a:rPr lang="zh-CN" altLang="en-US" smtClean="0"/>
              <a:pPr/>
              <a:t>427</a:t>
            </a:fld>
            <a:endParaRPr lang="zh-CN" altLang="en-US"/>
          </a:p>
        </p:txBody>
      </p:sp>
      <p:sp>
        <p:nvSpPr>
          <p:cNvPr id="13" name="Title 1"/>
          <p:cNvSpPr txBox="1">
            <a:spLocks/>
          </p:cNvSpPr>
          <p:nvPr/>
        </p:nvSpPr>
        <p:spPr>
          <a:xfrm>
            <a:off x="670753" y="579020"/>
            <a:ext cx="6510891" cy="79513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zh-CN" altLang="en-US" sz="2800" dirty="0">
                <a:solidFill>
                  <a:schemeClr val="bg1"/>
                </a:solidFill>
                <a:latin typeface="Microsoft YaHei Light" charset="-122"/>
                <a:ea typeface="Microsoft YaHei Light" charset="-122"/>
                <a:cs typeface="Microsoft YaHei Light" charset="-122"/>
              </a:rPr>
              <a:t>变量离散化</a:t>
            </a:r>
            <a:endParaRPr lang="en-US" sz="2800" dirty="0">
              <a:solidFill>
                <a:srgbClr val="FFFFFF"/>
              </a:solidFill>
              <a:latin typeface="Microsoft YaHei Light" charset="-122"/>
              <a:ea typeface="Microsoft YaHei Light" charset="-122"/>
              <a:cs typeface="Microsoft YaHei Light" charset="-122"/>
            </a:endParaRPr>
          </a:p>
        </p:txBody>
      </p:sp>
      <p:sp>
        <p:nvSpPr>
          <p:cNvPr id="10" name="Rectangle 3"/>
          <p:cNvSpPr txBox="1">
            <a:spLocks/>
          </p:cNvSpPr>
          <p:nvPr/>
        </p:nvSpPr>
        <p:spPr>
          <a:xfrm>
            <a:off x="479376" y="1597818"/>
            <a:ext cx="9145016" cy="45259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Arial" charset="0"/>
              <a:buNone/>
            </a:pPr>
            <a:r>
              <a:rPr lang="zh-CN" altLang="en-US" sz="2200" dirty="0" smtClean="0"/>
              <a:t>   </a:t>
            </a:r>
            <a:r>
              <a:rPr lang="en-US" altLang="zh-CN" sz="2200" dirty="0" err="1" smtClean="0"/>
              <a:t>qcut</a:t>
            </a:r>
            <a:r>
              <a:rPr lang="zh-CN" altLang="en-US" sz="2200" dirty="0" smtClean="0"/>
              <a:t>是一个非常类似于</a:t>
            </a:r>
            <a:r>
              <a:rPr lang="en-US" altLang="zh-CN" sz="2200" dirty="0" smtClean="0"/>
              <a:t>cut</a:t>
            </a:r>
            <a:r>
              <a:rPr lang="zh-CN" altLang="en-US" sz="2200" dirty="0" smtClean="0"/>
              <a:t>的函数，它可以根据样本分位数对数据进</a:t>
            </a:r>
            <a:r>
              <a:rPr lang="en-US" altLang="zh-CN" sz="2200" dirty="0" smtClean="0"/>
              <a:t>bin</a:t>
            </a:r>
            <a:r>
              <a:rPr lang="zh-CN" altLang="en-US" sz="2200" dirty="0" smtClean="0"/>
              <a:t>划分。相比</a:t>
            </a:r>
            <a:r>
              <a:rPr lang="en-US" altLang="zh-CN" sz="2200" dirty="0" smtClean="0"/>
              <a:t>cut</a:t>
            </a:r>
            <a:r>
              <a:rPr lang="zh-CN" altLang="en-US" sz="2200" dirty="0" smtClean="0"/>
              <a:t>，</a:t>
            </a:r>
            <a:r>
              <a:rPr lang="en-US" altLang="zh-CN" sz="2200" dirty="0" err="1" smtClean="0"/>
              <a:t>qcut</a:t>
            </a:r>
            <a:r>
              <a:rPr lang="zh-CN" altLang="en-US" sz="2200" dirty="0" smtClean="0"/>
              <a:t>使用样本分位数，可以得到大小基本相等的</a:t>
            </a:r>
            <a:r>
              <a:rPr lang="en-US" altLang="zh-CN" sz="2200" dirty="0" smtClean="0"/>
              <a:t>bin</a:t>
            </a:r>
            <a:r>
              <a:rPr lang="zh-CN" altLang="en-US" sz="2200" dirty="0" smtClean="0"/>
              <a:t>。</a:t>
            </a:r>
          </a:p>
          <a:p>
            <a:pPr>
              <a:buFont typeface="Arial" charset="0"/>
              <a:buNone/>
            </a:pPr>
            <a:endParaRPr lang="zh-CN" altLang="en-US" sz="2200" dirty="0" smtClean="0"/>
          </a:p>
        </p:txBody>
      </p:sp>
      <p:sp>
        <p:nvSpPr>
          <p:cNvPr id="12" name="文本框 2"/>
          <p:cNvSpPr txBox="1">
            <a:spLocks noChangeArrowheads="1"/>
          </p:cNvSpPr>
          <p:nvPr/>
        </p:nvSpPr>
        <p:spPr bwMode="auto">
          <a:xfrm>
            <a:off x="780118" y="2780928"/>
            <a:ext cx="6401525" cy="2862322"/>
          </a:xfrm>
          <a:prstGeom prst="rect">
            <a:avLst/>
          </a:prstGeom>
          <a:noFill/>
          <a:ln w="9525">
            <a:noFill/>
            <a:miter lim="800000"/>
            <a:headEnd/>
            <a:tailEnd/>
          </a:ln>
        </p:spPr>
        <p:txBody>
          <a:bodyPr wrap="square">
            <a:spAutoFit/>
          </a:bodyPr>
          <a:lstStyle/>
          <a:p>
            <a:r>
              <a:rPr lang="en-US" altLang="zh-CN" dirty="0"/>
              <a:t>cats = </a:t>
            </a:r>
            <a:r>
              <a:rPr lang="en-US" altLang="zh-CN" dirty="0" err="1"/>
              <a:t>pd.qcut</a:t>
            </a:r>
            <a:r>
              <a:rPr lang="en-US" altLang="zh-CN" dirty="0"/>
              <a:t>(sl,4)</a:t>
            </a:r>
          </a:p>
          <a:p>
            <a:r>
              <a:rPr lang="en-US" altLang="zh-CN" dirty="0" err="1"/>
              <a:t>cats.head</a:t>
            </a:r>
            <a:r>
              <a:rPr lang="en-US" altLang="zh-CN" dirty="0"/>
              <a:t>() </a:t>
            </a:r>
          </a:p>
          <a:p>
            <a:r>
              <a:rPr lang="en-US" altLang="zh-CN" dirty="0"/>
              <a:t>Out[55]: </a:t>
            </a:r>
          </a:p>
          <a:p>
            <a:r>
              <a:rPr lang="en-US" altLang="zh-CN" dirty="0"/>
              <a:t>0    [4.3, 5.1]</a:t>
            </a:r>
          </a:p>
          <a:p>
            <a:r>
              <a:rPr lang="en-US" altLang="zh-CN" dirty="0"/>
              <a:t>1    [4.3, 5.1]</a:t>
            </a:r>
          </a:p>
          <a:p>
            <a:r>
              <a:rPr lang="en-US" altLang="zh-CN" dirty="0"/>
              <a:t>2    [4.3, 5.1]</a:t>
            </a:r>
          </a:p>
          <a:p>
            <a:r>
              <a:rPr lang="en-US" altLang="zh-CN" dirty="0"/>
              <a:t>3    [4.3, 5.1]</a:t>
            </a:r>
          </a:p>
          <a:p>
            <a:r>
              <a:rPr lang="en-US" altLang="zh-CN" dirty="0"/>
              <a:t>4    [4.3, 5.1]</a:t>
            </a:r>
          </a:p>
          <a:p>
            <a:r>
              <a:rPr lang="en-US" altLang="zh-CN" dirty="0"/>
              <a:t>Name: sepal length (cm), </a:t>
            </a:r>
            <a:r>
              <a:rPr lang="en-US" altLang="zh-CN" dirty="0" err="1"/>
              <a:t>dtype</a:t>
            </a:r>
            <a:r>
              <a:rPr lang="en-US" altLang="zh-CN" dirty="0"/>
              <a:t>: category</a:t>
            </a:r>
          </a:p>
          <a:p>
            <a:r>
              <a:rPr lang="en-US" altLang="zh-CN" dirty="0"/>
              <a:t>Categories (4, object): [[4.3, 5.1] &lt; (5.1, 5.8] &lt; (5.8, 6.4] &lt; (6.4, 7.9]]</a:t>
            </a:r>
            <a:endParaRPr lang="zh-CN" altLang="en-US" dirty="0"/>
          </a:p>
        </p:txBody>
      </p:sp>
      <p:sp>
        <p:nvSpPr>
          <p:cNvPr id="14" name="Text Box 5"/>
          <p:cNvSpPr txBox="1">
            <a:spLocks noChangeArrowheads="1"/>
          </p:cNvSpPr>
          <p:nvPr/>
        </p:nvSpPr>
        <p:spPr bwMode="auto">
          <a:xfrm>
            <a:off x="6843042" y="2834107"/>
            <a:ext cx="4032250" cy="2014538"/>
          </a:xfrm>
          <a:prstGeom prst="rect">
            <a:avLst/>
          </a:prstGeom>
          <a:noFill/>
          <a:ln w="9525">
            <a:noFill/>
            <a:miter lim="800000"/>
            <a:headEnd/>
            <a:tailEnd/>
          </a:ln>
        </p:spPr>
        <p:txBody>
          <a:bodyPr>
            <a:spAutoFit/>
          </a:bodyPr>
          <a:lstStyle/>
          <a:p>
            <a:r>
              <a:rPr lang="en-US" altLang="zh-CN" dirty="0" err="1"/>
              <a:t>pd.value_counts</a:t>
            </a:r>
            <a:r>
              <a:rPr lang="en-US" altLang="zh-CN" dirty="0"/>
              <a:t>(cats)</a:t>
            </a:r>
          </a:p>
          <a:p>
            <a:r>
              <a:rPr lang="en-US" altLang="zh-CN" dirty="0"/>
              <a:t>Out[56]: </a:t>
            </a:r>
          </a:p>
          <a:p>
            <a:r>
              <a:rPr lang="en-US" altLang="zh-CN" dirty="0"/>
              <a:t>[4.3, 5.1]    41</a:t>
            </a:r>
          </a:p>
          <a:p>
            <a:r>
              <a:rPr lang="en-US" altLang="zh-CN" dirty="0"/>
              <a:t>(5.1, 5.8]    39</a:t>
            </a:r>
          </a:p>
          <a:p>
            <a:r>
              <a:rPr lang="en-US" altLang="zh-CN" dirty="0"/>
              <a:t>(6.4, 7.9]    35</a:t>
            </a:r>
          </a:p>
          <a:p>
            <a:r>
              <a:rPr lang="en-US" altLang="zh-CN" dirty="0"/>
              <a:t>(5.8, 6.4]    35</a:t>
            </a:r>
          </a:p>
          <a:p>
            <a:r>
              <a:rPr lang="en-US" altLang="zh-CN" dirty="0" err="1"/>
              <a:t>dtype</a:t>
            </a:r>
            <a:r>
              <a:rPr lang="en-US" altLang="zh-CN" dirty="0"/>
              <a:t>: int64</a:t>
            </a:r>
            <a:endParaRPr lang="zh-CN" altLang="en-US" dirty="0"/>
          </a:p>
        </p:txBody>
      </p:sp>
    </p:spTree>
    <p:extLst>
      <p:ext uri="{BB962C8B-B14F-4D97-AF65-F5344CB8AC3E}">
        <p14:creationId xmlns:p14="http://schemas.microsoft.com/office/powerpoint/2010/main" xmlns="" val="229828573"/>
      </p:ext>
    </p:extLst>
  </p:cSld>
  <p:clrMapOvr>
    <a:masterClrMapping/>
  </p:clrMapOvr>
  <p:timing>
    <p:tnLst>
      <p:par>
        <p:cTn id="1" dur="indefinite" restart="never" nodeType="tmRoot"/>
      </p:par>
    </p:tnLst>
  </p:timing>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70D8578-DDD4-487D-A316-C8E65CC577E1}" type="slidenum">
              <a:rPr lang="zh-CN" altLang="en-US" smtClean="0"/>
              <a:pPr/>
              <a:t>428</a:t>
            </a:fld>
            <a:endParaRPr lang="zh-CN" altLang="en-US"/>
          </a:p>
        </p:txBody>
      </p:sp>
      <p:sp>
        <p:nvSpPr>
          <p:cNvPr id="22" name="矩形 1"/>
          <p:cNvSpPr/>
          <p:nvPr/>
        </p:nvSpPr>
        <p:spPr>
          <a:xfrm>
            <a:off x="-11393" y="-27384"/>
            <a:ext cx="12192000" cy="779463"/>
          </a:xfrm>
          <a:prstGeom prst="rect">
            <a:avLst/>
          </a:prstGeom>
          <a:solidFill>
            <a:srgbClr val="3BBC5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23" name="文本占位符 1"/>
          <p:cNvSpPr txBox="1">
            <a:spLocks/>
          </p:cNvSpPr>
          <p:nvPr/>
        </p:nvSpPr>
        <p:spPr>
          <a:xfrm>
            <a:off x="709612" y="116100"/>
            <a:ext cx="4868117" cy="529569"/>
          </a:xfrm>
          <a:prstGeom prst="rect">
            <a:avLst/>
          </a:prstGeom>
        </p:spPr>
        <p:txBody>
          <a:bodyP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zh-CN" altLang="en-US" sz="2800" dirty="0" smtClean="0">
                <a:solidFill>
                  <a:srgbClr val="FFFFFF"/>
                </a:solidFill>
                <a:latin typeface="Microsoft YaHei Light" charset="-122"/>
                <a:ea typeface="Microsoft YaHei Light" charset="-122"/>
                <a:cs typeface="Microsoft YaHei Light" charset="-122"/>
              </a:rPr>
              <a:t>目录</a:t>
            </a:r>
            <a:endParaRPr kumimoji="1" lang="zh-CN" altLang="en-US" sz="2800" dirty="0">
              <a:solidFill>
                <a:srgbClr val="FFFFFF"/>
              </a:solidFill>
              <a:latin typeface="Microsoft YaHei Light" charset="-122"/>
              <a:ea typeface="Microsoft YaHei Light" charset="-122"/>
              <a:cs typeface="Microsoft YaHei Light" charset="-122"/>
            </a:endParaRPr>
          </a:p>
        </p:txBody>
      </p:sp>
      <p:sp>
        <p:nvSpPr>
          <p:cNvPr id="24" name="矩形 217"/>
          <p:cNvSpPr>
            <a:spLocks noChangeArrowheads="1"/>
          </p:cNvSpPr>
          <p:nvPr/>
        </p:nvSpPr>
        <p:spPr bwMode="auto">
          <a:xfrm>
            <a:off x="663027" y="1052822"/>
            <a:ext cx="1620955" cy="52321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1439" tIns="45719" rIns="91439" bIns="45719">
            <a:spAutoFit/>
          </a:bodyPr>
          <a:lstStyle/>
          <a:p>
            <a:pPr fontAlgn="base">
              <a:spcBef>
                <a:spcPct val="0"/>
              </a:spcBef>
              <a:spcAft>
                <a:spcPct val="0"/>
              </a:spcAft>
            </a:pPr>
            <a:r>
              <a:rPr lang="zh-CN" altLang="en-US" sz="2800" dirty="0">
                <a:solidFill>
                  <a:srgbClr val="3BBC5D"/>
                </a:solidFill>
                <a:latin typeface="微软雅黑 Light" panose="020B0502040204020203" pitchFamily="34" charset="-122"/>
                <a:ea typeface="微软雅黑 Light" panose="020B0502040204020203" pitchFamily="34" charset="-122"/>
                <a:cs typeface="微软雅黑 Light" charset="0"/>
              </a:rPr>
              <a:t>第</a:t>
            </a:r>
            <a:r>
              <a:rPr lang="zh-CN" altLang="en-US" sz="2800" dirty="0" smtClean="0">
                <a:solidFill>
                  <a:srgbClr val="3BBC5D"/>
                </a:solidFill>
                <a:latin typeface="微软雅黑 Light" panose="020B0502040204020203" pitchFamily="34" charset="-122"/>
                <a:ea typeface="微软雅黑 Light" panose="020B0502040204020203" pitchFamily="34" charset="-122"/>
                <a:cs typeface="微软雅黑 Light" charset="0"/>
              </a:rPr>
              <a:t>一部分</a:t>
            </a:r>
            <a:endParaRPr lang="zh-CN" altLang="en-US" sz="2800" dirty="0">
              <a:solidFill>
                <a:srgbClr val="3BBC5D"/>
              </a:solidFill>
              <a:latin typeface="微软雅黑 Light" panose="020B0502040204020203" pitchFamily="34" charset="-122"/>
              <a:ea typeface="微软雅黑 Light" panose="020B0502040204020203" pitchFamily="34" charset="-122"/>
              <a:cs typeface="微软雅黑 Light" charset="0"/>
            </a:endParaRPr>
          </a:p>
        </p:txBody>
      </p:sp>
      <p:sp>
        <p:nvSpPr>
          <p:cNvPr id="25" name="矩形 24"/>
          <p:cNvSpPr/>
          <p:nvPr/>
        </p:nvSpPr>
        <p:spPr bwMode="auto">
          <a:xfrm>
            <a:off x="3143672" y="980728"/>
            <a:ext cx="2890837" cy="652486"/>
          </a:xfrm>
          <a:prstGeom prst="rect">
            <a:avLst/>
          </a:prstGeom>
        </p:spPr>
        <p:txBody>
          <a:bodyPr>
            <a:spAutoFit/>
          </a:bodyPr>
          <a:lstStyle/>
          <a:p>
            <a:pPr>
              <a:lnSpc>
                <a:spcPct val="130000"/>
              </a:lnSpc>
            </a:pPr>
            <a:r>
              <a:rPr lang="zh-CN" altLang="en-US" sz="2800" dirty="0">
                <a:solidFill>
                  <a:schemeClr val="tx1">
                    <a:lumMod val="50000"/>
                    <a:lumOff val="50000"/>
                  </a:schemeClr>
                </a:solidFill>
                <a:latin typeface="Microsoft YaHei Light" charset="-122"/>
                <a:ea typeface="Microsoft YaHei Light" charset="-122"/>
                <a:cs typeface="Microsoft YaHei Light" charset="-122"/>
              </a:rPr>
              <a:t>文件读写</a:t>
            </a:r>
          </a:p>
        </p:txBody>
      </p:sp>
      <p:sp>
        <p:nvSpPr>
          <p:cNvPr id="26" name="任意多边形 221"/>
          <p:cNvSpPr/>
          <p:nvPr/>
        </p:nvSpPr>
        <p:spPr>
          <a:xfrm rot="2700000">
            <a:off x="2612584" y="1229279"/>
            <a:ext cx="141180" cy="141180"/>
          </a:xfrm>
          <a:custGeom>
            <a:avLst/>
            <a:gdLst>
              <a:gd name="connsiteX0" fmla="*/ 0 w 687172"/>
              <a:gd name="connsiteY0" fmla="*/ 1 h 687172"/>
              <a:gd name="connsiteX1" fmla="*/ 477930 w 687172"/>
              <a:gd name="connsiteY1" fmla="*/ 0 h 687172"/>
              <a:gd name="connsiteX2" fmla="*/ 687172 w 687172"/>
              <a:gd name="connsiteY2" fmla="*/ 209242 h 687172"/>
              <a:gd name="connsiteX3" fmla="*/ 687172 w 687172"/>
              <a:gd name="connsiteY3" fmla="*/ 687172 h 687172"/>
              <a:gd name="connsiteX4" fmla="*/ 574946 w 687172"/>
              <a:gd name="connsiteY4" fmla="*/ 687172 h 687172"/>
              <a:gd name="connsiteX5" fmla="*/ 574945 w 687172"/>
              <a:gd name="connsiteY5" fmla="*/ 238336 h 687172"/>
              <a:gd name="connsiteX6" fmla="*/ 448836 w 687172"/>
              <a:gd name="connsiteY6" fmla="*/ 112227 h 687172"/>
              <a:gd name="connsiteX7" fmla="*/ 0 w 687172"/>
              <a:gd name="connsiteY7" fmla="*/ 112227 h 687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7172" h="687172">
                <a:moveTo>
                  <a:pt x="0" y="1"/>
                </a:moveTo>
                <a:lnTo>
                  <a:pt x="477930" y="0"/>
                </a:lnTo>
                <a:cubicBezTo>
                  <a:pt x="593491" y="0"/>
                  <a:pt x="687172" y="93681"/>
                  <a:pt x="687172" y="209242"/>
                </a:cubicBezTo>
                <a:lnTo>
                  <a:pt x="687172" y="687172"/>
                </a:lnTo>
                <a:lnTo>
                  <a:pt x="574946" y="687172"/>
                </a:lnTo>
                <a:lnTo>
                  <a:pt x="574945" y="238336"/>
                </a:lnTo>
                <a:cubicBezTo>
                  <a:pt x="574946" y="168688"/>
                  <a:pt x="518485" y="112227"/>
                  <a:pt x="448836" y="112227"/>
                </a:cubicBezTo>
                <a:lnTo>
                  <a:pt x="0" y="112227"/>
                </a:lnTo>
                <a:close/>
              </a:path>
            </a:pathLst>
          </a:custGeom>
          <a:solidFill>
            <a:srgbClr val="3BBC5D"/>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800" b="0" i="0" u="none" strike="noStrike" kern="0" cap="none" spc="0" normalizeH="0" baseline="0" noProof="0">
              <a:ln>
                <a:noFill/>
              </a:ln>
              <a:solidFill>
                <a:srgbClr val="3BBC5D"/>
              </a:solidFill>
              <a:effectLst/>
              <a:uLnTx/>
              <a:uFillTx/>
              <a:latin typeface="微软雅黑 Light" panose="020B0502040204020203" pitchFamily="34" charset="-122"/>
              <a:ea typeface="微软雅黑 Light" panose="020B0502040204020203" pitchFamily="34" charset="-122"/>
              <a:cs typeface=""/>
            </a:endParaRPr>
          </a:p>
        </p:txBody>
      </p:sp>
      <p:sp>
        <p:nvSpPr>
          <p:cNvPr id="27" name="任意多边形 222"/>
          <p:cNvSpPr/>
          <p:nvPr/>
        </p:nvSpPr>
        <p:spPr>
          <a:xfrm rot="2700000">
            <a:off x="2566608" y="1170905"/>
            <a:ext cx="257928" cy="257928"/>
          </a:xfrm>
          <a:custGeom>
            <a:avLst/>
            <a:gdLst>
              <a:gd name="connsiteX0" fmla="*/ 238336 w 1255427"/>
              <a:gd name="connsiteY0" fmla="*/ 112227 h 1255427"/>
              <a:gd name="connsiteX1" fmla="*/ 112227 w 1255427"/>
              <a:gd name="connsiteY1" fmla="*/ 238336 h 1255427"/>
              <a:gd name="connsiteX2" fmla="*/ 112227 w 1255427"/>
              <a:gd name="connsiteY2" fmla="*/ 1017091 h 1255427"/>
              <a:gd name="connsiteX3" fmla="*/ 238336 w 1255427"/>
              <a:gd name="connsiteY3" fmla="*/ 1143200 h 1255427"/>
              <a:gd name="connsiteX4" fmla="*/ 1017091 w 1255427"/>
              <a:gd name="connsiteY4" fmla="*/ 1143200 h 1255427"/>
              <a:gd name="connsiteX5" fmla="*/ 1143200 w 1255427"/>
              <a:gd name="connsiteY5" fmla="*/ 1017091 h 1255427"/>
              <a:gd name="connsiteX6" fmla="*/ 1143200 w 1255427"/>
              <a:gd name="connsiteY6" fmla="*/ 238336 h 1255427"/>
              <a:gd name="connsiteX7" fmla="*/ 1017091 w 1255427"/>
              <a:gd name="connsiteY7" fmla="*/ 112227 h 1255427"/>
              <a:gd name="connsiteX8" fmla="*/ 209242 w 1255427"/>
              <a:gd name="connsiteY8" fmla="*/ 0 h 1255427"/>
              <a:gd name="connsiteX9" fmla="*/ 1046185 w 1255427"/>
              <a:gd name="connsiteY9" fmla="*/ 0 h 1255427"/>
              <a:gd name="connsiteX10" fmla="*/ 1255427 w 1255427"/>
              <a:gd name="connsiteY10" fmla="*/ 209242 h 1255427"/>
              <a:gd name="connsiteX11" fmla="*/ 1255427 w 1255427"/>
              <a:gd name="connsiteY11" fmla="*/ 1046185 h 1255427"/>
              <a:gd name="connsiteX12" fmla="*/ 1046185 w 1255427"/>
              <a:gd name="connsiteY12" fmla="*/ 1255427 h 1255427"/>
              <a:gd name="connsiteX13" fmla="*/ 209242 w 1255427"/>
              <a:gd name="connsiteY13" fmla="*/ 1255427 h 1255427"/>
              <a:gd name="connsiteX14" fmla="*/ 0 w 1255427"/>
              <a:gd name="connsiteY14" fmla="*/ 1046185 h 1255427"/>
              <a:gd name="connsiteX15" fmla="*/ 0 w 1255427"/>
              <a:gd name="connsiteY15" fmla="*/ 209242 h 1255427"/>
              <a:gd name="connsiteX16" fmla="*/ 209242 w 1255427"/>
              <a:gd name="connsiteY16" fmla="*/ 0 h 1255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55427" h="1255427">
                <a:moveTo>
                  <a:pt x="238336" y="112227"/>
                </a:moveTo>
                <a:cubicBezTo>
                  <a:pt x="168688" y="112227"/>
                  <a:pt x="112227" y="168688"/>
                  <a:pt x="112227" y="238336"/>
                </a:cubicBezTo>
                <a:lnTo>
                  <a:pt x="112227" y="1017091"/>
                </a:lnTo>
                <a:cubicBezTo>
                  <a:pt x="112227" y="1086739"/>
                  <a:pt x="168688" y="1143200"/>
                  <a:pt x="238336" y="1143200"/>
                </a:cubicBezTo>
                <a:lnTo>
                  <a:pt x="1017091" y="1143200"/>
                </a:lnTo>
                <a:cubicBezTo>
                  <a:pt x="1086739" y="1143200"/>
                  <a:pt x="1143200" y="1086739"/>
                  <a:pt x="1143200" y="1017091"/>
                </a:cubicBezTo>
                <a:lnTo>
                  <a:pt x="1143200" y="238336"/>
                </a:lnTo>
                <a:cubicBezTo>
                  <a:pt x="1143200" y="168688"/>
                  <a:pt x="1086739" y="112227"/>
                  <a:pt x="1017091" y="112227"/>
                </a:cubicBezTo>
                <a:close/>
                <a:moveTo>
                  <a:pt x="209242" y="0"/>
                </a:moveTo>
                <a:lnTo>
                  <a:pt x="1046185" y="0"/>
                </a:lnTo>
                <a:cubicBezTo>
                  <a:pt x="1161746" y="0"/>
                  <a:pt x="1255427" y="93681"/>
                  <a:pt x="1255427" y="209242"/>
                </a:cubicBezTo>
                <a:lnTo>
                  <a:pt x="1255427" y="1046185"/>
                </a:lnTo>
                <a:cubicBezTo>
                  <a:pt x="1255427" y="1161746"/>
                  <a:pt x="1161746" y="1255427"/>
                  <a:pt x="1046185" y="1255427"/>
                </a:cubicBezTo>
                <a:lnTo>
                  <a:pt x="209242" y="1255427"/>
                </a:lnTo>
                <a:cubicBezTo>
                  <a:pt x="93681" y="1255427"/>
                  <a:pt x="0" y="1161746"/>
                  <a:pt x="0" y="1046185"/>
                </a:cubicBezTo>
                <a:lnTo>
                  <a:pt x="0" y="209242"/>
                </a:lnTo>
                <a:cubicBezTo>
                  <a:pt x="0" y="93681"/>
                  <a:pt x="93681" y="0"/>
                  <a:pt x="209242" y="0"/>
                </a:cubicBezTo>
                <a:close/>
              </a:path>
            </a:pathLst>
          </a:custGeom>
          <a:solidFill>
            <a:srgbClr val="3BBC5D"/>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000" b="0" i="0" u="none" strike="noStrike" kern="0" cap="none" spc="0" normalizeH="0" baseline="0" noProof="0">
              <a:ln>
                <a:noFill/>
              </a:ln>
              <a:solidFill>
                <a:srgbClr val="3BBC5D"/>
              </a:solidFill>
              <a:effectLst/>
              <a:uLnTx/>
              <a:uFillTx/>
              <a:latin typeface="微软雅黑 Light" panose="020B0502040204020203" pitchFamily="34" charset="-122"/>
              <a:ea typeface="微软雅黑 Light" panose="020B0502040204020203" pitchFamily="34" charset="-122"/>
              <a:cs typeface=""/>
            </a:endParaRPr>
          </a:p>
        </p:txBody>
      </p:sp>
      <p:sp>
        <p:nvSpPr>
          <p:cNvPr id="28" name="矩形 245"/>
          <p:cNvSpPr>
            <a:spLocks noChangeArrowheads="1"/>
          </p:cNvSpPr>
          <p:nvPr/>
        </p:nvSpPr>
        <p:spPr bwMode="auto">
          <a:xfrm>
            <a:off x="663027" y="1700810"/>
            <a:ext cx="1620955" cy="52321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1439" tIns="45719" rIns="91439" bIns="45719">
            <a:spAutoFit/>
          </a:bodyPr>
          <a:lstStyle/>
          <a:p>
            <a:pPr fontAlgn="base">
              <a:spcBef>
                <a:spcPct val="0"/>
              </a:spcBef>
              <a:spcAft>
                <a:spcPct val="0"/>
              </a:spcAft>
            </a:pPr>
            <a:r>
              <a:rPr lang="zh-CN" altLang="en-US" sz="2800" dirty="0" smtClean="0">
                <a:solidFill>
                  <a:srgbClr val="3BBC5D"/>
                </a:solidFill>
                <a:latin typeface="微软雅黑 Light" panose="020B0502040204020203" pitchFamily="34" charset="-122"/>
                <a:ea typeface="微软雅黑 Light" panose="020B0502040204020203" pitchFamily="34" charset="-122"/>
                <a:cs typeface="微软雅黑 Light" charset="0"/>
              </a:rPr>
              <a:t>第二部分</a:t>
            </a:r>
            <a:endParaRPr lang="zh-CN" altLang="en-US" sz="2800" dirty="0">
              <a:solidFill>
                <a:srgbClr val="3BBC5D"/>
              </a:solidFill>
              <a:latin typeface="微软雅黑 Light" panose="020B0502040204020203" pitchFamily="34" charset="-122"/>
              <a:ea typeface="微软雅黑 Light" panose="020B0502040204020203" pitchFamily="34" charset="-122"/>
              <a:cs typeface="微软雅黑 Light" charset="0"/>
            </a:endParaRPr>
          </a:p>
        </p:txBody>
      </p:sp>
      <p:sp>
        <p:nvSpPr>
          <p:cNvPr id="29" name="矩形 29"/>
          <p:cNvSpPr/>
          <p:nvPr/>
        </p:nvSpPr>
        <p:spPr bwMode="auto">
          <a:xfrm>
            <a:off x="3143671" y="1628800"/>
            <a:ext cx="2890837" cy="652486"/>
          </a:xfrm>
          <a:prstGeom prst="rect">
            <a:avLst/>
          </a:prstGeom>
        </p:spPr>
        <p:txBody>
          <a:bodyPr>
            <a:spAutoFit/>
          </a:bodyPr>
          <a:lstStyle/>
          <a:p>
            <a:pPr>
              <a:lnSpc>
                <a:spcPct val="130000"/>
              </a:lnSpc>
            </a:pPr>
            <a:r>
              <a:rPr lang="zh-CN" altLang="en-US" sz="2800" dirty="0">
                <a:solidFill>
                  <a:schemeClr val="tx1">
                    <a:lumMod val="50000"/>
                    <a:lumOff val="50000"/>
                  </a:schemeClr>
                </a:solidFill>
                <a:latin typeface="Microsoft YaHei Light" charset="-122"/>
                <a:ea typeface="Microsoft YaHei Light" charset="-122"/>
                <a:cs typeface="Microsoft YaHei Light" charset="-122"/>
              </a:rPr>
              <a:t>变量离散化</a:t>
            </a:r>
          </a:p>
        </p:txBody>
      </p:sp>
      <p:sp>
        <p:nvSpPr>
          <p:cNvPr id="30" name="矩形 284"/>
          <p:cNvSpPr>
            <a:spLocks noChangeArrowheads="1"/>
          </p:cNvSpPr>
          <p:nvPr/>
        </p:nvSpPr>
        <p:spPr bwMode="auto">
          <a:xfrm>
            <a:off x="663027" y="2348880"/>
            <a:ext cx="1620955" cy="52321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1439" tIns="45719" rIns="91439" bIns="45719">
            <a:spAutoFit/>
          </a:bodyPr>
          <a:lstStyle/>
          <a:p>
            <a:pPr fontAlgn="base">
              <a:spcBef>
                <a:spcPct val="0"/>
              </a:spcBef>
              <a:spcAft>
                <a:spcPct val="0"/>
              </a:spcAft>
            </a:pPr>
            <a:r>
              <a:rPr lang="zh-CN" altLang="en-US" sz="2800" dirty="0" smtClean="0">
                <a:solidFill>
                  <a:srgbClr val="3BBC5D"/>
                </a:solidFill>
                <a:latin typeface="微软雅黑 Light" panose="020B0502040204020203" pitchFamily="34" charset="-122"/>
                <a:ea typeface="微软雅黑 Light" panose="020B0502040204020203" pitchFamily="34" charset="-122"/>
                <a:cs typeface="微软雅黑 Light" charset="0"/>
              </a:rPr>
              <a:t>第三部分</a:t>
            </a:r>
            <a:endParaRPr lang="zh-CN" altLang="en-US" sz="2800" dirty="0">
              <a:solidFill>
                <a:srgbClr val="3BBC5D"/>
              </a:solidFill>
              <a:latin typeface="微软雅黑 Light" panose="020B0502040204020203" pitchFamily="34" charset="-122"/>
              <a:ea typeface="微软雅黑 Light" panose="020B0502040204020203" pitchFamily="34" charset="-122"/>
              <a:cs typeface="微软雅黑 Light" charset="0"/>
            </a:endParaRPr>
          </a:p>
        </p:txBody>
      </p:sp>
      <p:sp>
        <p:nvSpPr>
          <p:cNvPr id="31" name="矩形 34"/>
          <p:cNvSpPr/>
          <p:nvPr/>
        </p:nvSpPr>
        <p:spPr bwMode="auto">
          <a:xfrm>
            <a:off x="3143672" y="2276872"/>
            <a:ext cx="2890837" cy="652486"/>
          </a:xfrm>
          <a:prstGeom prst="rect">
            <a:avLst/>
          </a:prstGeom>
        </p:spPr>
        <p:txBody>
          <a:bodyPr>
            <a:spAutoFit/>
          </a:bodyPr>
          <a:lstStyle/>
          <a:p>
            <a:pPr>
              <a:lnSpc>
                <a:spcPct val="130000"/>
              </a:lnSpc>
            </a:pPr>
            <a:r>
              <a:rPr lang="zh-CN" altLang="en-US" sz="2800" dirty="0">
                <a:latin typeface="Microsoft YaHei Light" charset="-122"/>
                <a:ea typeface="Microsoft YaHei Light" charset="-122"/>
                <a:cs typeface="Microsoft YaHei Light" charset="-122"/>
              </a:rPr>
              <a:t>缺失值填补</a:t>
            </a:r>
          </a:p>
        </p:txBody>
      </p:sp>
      <p:sp>
        <p:nvSpPr>
          <p:cNvPr id="32" name="任意多边形 287"/>
          <p:cNvSpPr/>
          <p:nvPr/>
        </p:nvSpPr>
        <p:spPr>
          <a:xfrm rot="2700000">
            <a:off x="2590269" y="2562051"/>
            <a:ext cx="141180" cy="141180"/>
          </a:xfrm>
          <a:custGeom>
            <a:avLst/>
            <a:gdLst>
              <a:gd name="connsiteX0" fmla="*/ 0 w 687172"/>
              <a:gd name="connsiteY0" fmla="*/ 1 h 687172"/>
              <a:gd name="connsiteX1" fmla="*/ 477930 w 687172"/>
              <a:gd name="connsiteY1" fmla="*/ 0 h 687172"/>
              <a:gd name="connsiteX2" fmla="*/ 687172 w 687172"/>
              <a:gd name="connsiteY2" fmla="*/ 209242 h 687172"/>
              <a:gd name="connsiteX3" fmla="*/ 687172 w 687172"/>
              <a:gd name="connsiteY3" fmla="*/ 687172 h 687172"/>
              <a:gd name="connsiteX4" fmla="*/ 574946 w 687172"/>
              <a:gd name="connsiteY4" fmla="*/ 687172 h 687172"/>
              <a:gd name="connsiteX5" fmla="*/ 574945 w 687172"/>
              <a:gd name="connsiteY5" fmla="*/ 238336 h 687172"/>
              <a:gd name="connsiteX6" fmla="*/ 448836 w 687172"/>
              <a:gd name="connsiteY6" fmla="*/ 112227 h 687172"/>
              <a:gd name="connsiteX7" fmla="*/ 0 w 687172"/>
              <a:gd name="connsiteY7" fmla="*/ 112227 h 687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7172" h="687172">
                <a:moveTo>
                  <a:pt x="0" y="1"/>
                </a:moveTo>
                <a:lnTo>
                  <a:pt x="477930" y="0"/>
                </a:lnTo>
                <a:cubicBezTo>
                  <a:pt x="593491" y="0"/>
                  <a:pt x="687172" y="93681"/>
                  <a:pt x="687172" y="209242"/>
                </a:cubicBezTo>
                <a:lnTo>
                  <a:pt x="687172" y="687172"/>
                </a:lnTo>
                <a:lnTo>
                  <a:pt x="574946" y="687172"/>
                </a:lnTo>
                <a:lnTo>
                  <a:pt x="574945" y="238336"/>
                </a:lnTo>
                <a:cubicBezTo>
                  <a:pt x="574946" y="168688"/>
                  <a:pt x="518485" y="112227"/>
                  <a:pt x="448836" y="112227"/>
                </a:cubicBezTo>
                <a:lnTo>
                  <a:pt x="0" y="112227"/>
                </a:lnTo>
                <a:close/>
              </a:path>
            </a:pathLst>
          </a:custGeom>
          <a:solidFill>
            <a:srgbClr val="3BBC5D"/>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000" b="0" i="0" u="none" strike="noStrike" kern="0" cap="none" spc="0" normalizeH="0" baseline="0" noProof="0">
              <a:ln>
                <a:noFill/>
              </a:ln>
              <a:solidFill>
                <a:srgbClr val="3BBC5D"/>
              </a:solidFill>
              <a:effectLst/>
              <a:uLnTx/>
              <a:uFillTx/>
              <a:latin typeface="微软雅黑 Light" panose="020B0502040204020203" pitchFamily="34" charset="-122"/>
              <a:ea typeface="微软雅黑 Light" panose="020B0502040204020203" pitchFamily="34" charset="-122"/>
              <a:cs typeface=""/>
            </a:endParaRPr>
          </a:p>
        </p:txBody>
      </p:sp>
      <p:sp>
        <p:nvSpPr>
          <p:cNvPr id="33" name="任意多边形 288"/>
          <p:cNvSpPr/>
          <p:nvPr/>
        </p:nvSpPr>
        <p:spPr>
          <a:xfrm rot="2700000">
            <a:off x="2544293" y="2503677"/>
            <a:ext cx="257928" cy="257928"/>
          </a:xfrm>
          <a:custGeom>
            <a:avLst/>
            <a:gdLst>
              <a:gd name="connsiteX0" fmla="*/ 238336 w 1255427"/>
              <a:gd name="connsiteY0" fmla="*/ 112227 h 1255427"/>
              <a:gd name="connsiteX1" fmla="*/ 112227 w 1255427"/>
              <a:gd name="connsiteY1" fmla="*/ 238336 h 1255427"/>
              <a:gd name="connsiteX2" fmla="*/ 112227 w 1255427"/>
              <a:gd name="connsiteY2" fmla="*/ 1017091 h 1255427"/>
              <a:gd name="connsiteX3" fmla="*/ 238336 w 1255427"/>
              <a:gd name="connsiteY3" fmla="*/ 1143200 h 1255427"/>
              <a:gd name="connsiteX4" fmla="*/ 1017091 w 1255427"/>
              <a:gd name="connsiteY4" fmla="*/ 1143200 h 1255427"/>
              <a:gd name="connsiteX5" fmla="*/ 1143200 w 1255427"/>
              <a:gd name="connsiteY5" fmla="*/ 1017091 h 1255427"/>
              <a:gd name="connsiteX6" fmla="*/ 1143200 w 1255427"/>
              <a:gd name="connsiteY6" fmla="*/ 238336 h 1255427"/>
              <a:gd name="connsiteX7" fmla="*/ 1017091 w 1255427"/>
              <a:gd name="connsiteY7" fmla="*/ 112227 h 1255427"/>
              <a:gd name="connsiteX8" fmla="*/ 209242 w 1255427"/>
              <a:gd name="connsiteY8" fmla="*/ 0 h 1255427"/>
              <a:gd name="connsiteX9" fmla="*/ 1046185 w 1255427"/>
              <a:gd name="connsiteY9" fmla="*/ 0 h 1255427"/>
              <a:gd name="connsiteX10" fmla="*/ 1255427 w 1255427"/>
              <a:gd name="connsiteY10" fmla="*/ 209242 h 1255427"/>
              <a:gd name="connsiteX11" fmla="*/ 1255427 w 1255427"/>
              <a:gd name="connsiteY11" fmla="*/ 1046185 h 1255427"/>
              <a:gd name="connsiteX12" fmla="*/ 1046185 w 1255427"/>
              <a:gd name="connsiteY12" fmla="*/ 1255427 h 1255427"/>
              <a:gd name="connsiteX13" fmla="*/ 209242 w 1255427"/>
              <a:gd name="connsiteY13" fmla="*/ 1255427 h 1255427"/>
              <a:gd name="connsiteX14" fmla="*/ 0 w 1255427"/>
              <a:gd name="connsiteY14" fmla="*/ 1046185 h 1255427"/>
              <a:gd name="connsiteX15" fmla="*/ 0 w 1255427"/>
              <a:gd name="connsiteY15" fmla="*/ 209242 h 1255427"/>
              <a:gd name="connsiteX16" fmla="*/ 209242 w 1255427"/>
              <a:gd name="connsiteY16" fmla="*/ 0 h 1255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55427" h="1255427">
                <a:moveTo>
                  <a:pt x="238336" y="112227"/>
                </a:moveTo>
                <a:cubicBezTo>
                  <a:pt x="168688" y="112227"/>
                  <a:pt x="112227" y="168688"/>
                  <a:pt x="112227" y="238336"/>
                </a:cubicBezTo>
                <a:lnTo>
                  <a:pt x="112227" y="1017091"/>
                </a:lnTo>
                <a:cubicBezTo>
                  <a:pt x="112227" y="1086739"/>
                  <a:pt x="168688" y="1143200"/>
                  <a:pt x="238336" y="1143200"/>
                </a:cubicBezTo>
                <a:lnTo>
                  <a:pt x="1017091" y="1143200"/>
                </a:lnTo>
                <a:cubicBezTo>
                  <a:pt x="1086739" y="1143200"/>
                  <a:pt x="1143200" y="1086739"/>
                  <a:pt x="1143200" y="1017091"/>
                </a:cubicBezTo>
                <a:lnTo>
                  <a:pt x="1143200" y="238336"/>
                </a:lnTo>
                <a:cubicBezTo>
                  <a:pt x="1143200" y="168688"/>
                  <a:pt x="1086739" y="112227"/>
                  <a:pt x="1017091" y="112227"/>
                </a:cubicBezTo>
                <a:close/>
                <a:moveTo>
                  <a:pt x="209242" y="0"/>
                </a:moveTo>
                <a:lnTo>
                  <a:pt x="1046185" y="0"/>
                </a:lnTo>
                <a:cubicBezTo>
                  <a:pt x="1161746" y="0"/>
                  <a:pt x="1255427" y="93681"/>
                  <a:pt x="1255427" y="209242"/>
                </a:cubicBezTo>
                <a:lnTo>
                  <a:pt x="1255427" y="1046185"/>
                </a:lnTo>
                <a:cubicBezTo>
                  <a:pt x="1255427" y="1161746"/>
                  <a:pt x="1161746" y="1255427"/>
                  <a:pt x="1046185" y="1255427"/>
                </a:cubicBezTo>
                <a:lnTo>
                  <a:pt x="209242" y="1255427"/>
                </a:lnTo>
                <a:cubicBezTo>
                  <a:pt x="93681" y="1255427"/>
                  <a:pt x="0" y="1161746"/>
                  <a:pt x="0" y="1046185"/>
                </a:cubicBezTo>
                <a:lnTo>
                  <a:pt x="0" y="209242"/>
                </a:lnTo>
                <a:cubicBezTo>
                  <a:pt x="0" y="93681"/>
                  <a:pt x="93681" y="0"/>
                  <a:pt x="209242" y="0"/>
                </a:cubicBezTo>
                <a:close/>
              </a:path>
            </a:pathLst>
          </a:custGeom>
          <a:solidFill>
            <a:srgbClr val="3BBC5D"/>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000" b="0" i="0" u="none" strike="noStrike" kern="0" cap="none" spc="0" normalizeH="0" baseline="0" noProof="0">
              <a:ln>
                <a:noFill/>
              </a:ln>
              <a:solidFill>
                <a:srgbClr val="3BBC5D"/>
              </a:solidFill>
              <a:effectLst/>
              <a:uLnTx/>
              <a:uFillTx/>
              <a:latin typeface="微软雅黑 Light" panose="020B0502040204020203" pitchFamily="34" charset="-122"/>
              <a:ea typeface="微软雅黑 Light" panose="020B0502040204020203" pitchFamily="34" charset="-122"/>
              <a:cs typeface=""/>
            </a:endParaRPr>
          </a:p>
        </p:txBody>
      </p:sp>
      <p:sp>
        <p:nvSpPr>
          <p:cNvPr id="36" name="任意多边形 221"/>
          <p:cNvSpPr/>
          <p:nvPr/>
        </p:nvSpPr>
        <p:spPr>
          <a:xfrm rot="2700000">
            <a:off x="2594995" y="1900090"/>
            <a:ext cx="141180" cy="141180"/>
          </a:xfrm>
          <a:custGeom>
            <a:avLst/>
            <a:gdLst>
              <a:gd name="connsiteX0" fmla="*/ 0 w 687172"/>
              <a:gd name="connsiteY0" fmla="*/ 1 h 687172"/>
              <a:gd name="connsiteX1" fmla="*/ 477930 w 687172"/>
              <a:gd name="connsiteY1" fmla="*/ 0 h 687172"/>
              <a:gd name="connsiteX2" fmla="*/ 687172 w 687172"/>
              <a:gd name="connsiteY2" fmla="*/ 209242 h 687172"/>
              <a:gd name="connsiteX3" fmla="*/ 687172 w 687172"/>
              <a:gd name="connsiteY3" fmla="*/ 687172 h 687172"/>
              <a:gd name="connsiteX4" fmla="*/ 574946 w 687172"/>
              <a:gd name="connsiteY4" fmla="*/ 687172 h 687172"/>
              <a:gd name="connsiteX5" fmla="*/ 574945 w 687172"/>
              <a:gd name="connsiteY5" fmla="*/ 238336 h 687172"/>
              <a:gd name="connsiteX6" fmla="*/ 448836 w 687172"/>
              <a:gd name="connsiteY6" fmla="*/ 112227 h 687172"/>
              <a:gd name="connsiteX7" fmla="*/ 0 w 687172"/>
              <a:gd name="connsiteY7" fmla="*/ 112227 h 687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7172" h="687172">
                <a:moveTo>
                  <a:pt x="0" y="1"/>
                </a:moveTo>
                <a:lnTo>
                  <a:pt x="477930" y="0"/>
                </a:lnTo>
                <a:cubicBezTo>
                  <a:pt x="593491" y="0"/>
                  <a:pt x="687172" y="93681"/>
                  <a:pt x="687172" y="209242"/>
                </a:cubicBezTo>
                <a:lnTo>
                  <a:pt x="687172" y="687172"/>
                </a:lnTo>
                <a:lnTo>
                  <a:pt x="574946" y="687172"/>
                </a:lnTo>
                <a:lnTo>
                  <a:pt x="574945" y="238336"/>
                </a:lnTo>
                <a:cubicBezTo>
                  <a:pt x="574946" y="168688"/>
                  <a:pt x="518485" y="112227"/>
                  <a:pt x="448836" y="112227"/>
                </a:cubicBezTo>
                <a:lnTo>
                  <a:pt x="0" y="112227"/>
                </a:lnTo>
                <a:close/>
              </a:path>
            </a:pathLst>
          </a:custGeom>
          <a:solidFill>
            <a:srgbClr val="3BBC5D"/>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800" b="0" i="0" u="none" strike="noStrike" kern="0" cap="none" spc="0" normalizeH="0" baseline="0" noProof="0">
              <a:ln>
                <a:noFill/>
              </a:ln>
              <a:solidFill>
                <a:srgbClr val="3BBC5D"/>
              </a:solidFill>
              <a:effectLst/>
              <a:uLnTx/>
              <a:uFillTx/>
              <a:latin typeface="微软雅黑 Light" panose="020B0502040204020203" pitchFamily="34" charset="-122"/>
              <a:ea typeface="微软雅黑 Light" panose="020B0502040204020203" pitchFamily="34" charset="-122"/>
              <a:cs typeface=""/>
            </a:endParaRPr>
          </a:p>
        </p:txBody>
      </p:sp>
      <p:sp>
        <p:nvSpPr>
          <p:cNvPr id="37" name="任意多边形 222"/>
          <p:cNvSpPr/>
          <p:nvPr/>
        </p:nvSpPr>
        <p:spPr>
          <a:xfrm rot="2700000">
            <a:off x="2549019" y="1841716"/>
            <a:ext cx="257928" cy="257928"/>
          </a:xfrm>
          <a:custGeom>
            <a:avLst/>
            <a:gdLst>
              <a:gd name="connsiteX0" fmla="*/ 238336 w 1255427"/>
              <a:gd name="connsiteY0" fmla="*/ 112227 h 1255427"/>
              <a:gd name="connsiteX1" fmla="*/ 112227 w 1255427"/>
              <a:gd name="connsiteY1" fmla="*/ 238336 h 1255427"/>
              <a:gd name="connsiteX2" fmla="*/ 112227 w 1255427"/>
              <a:gd name="connsiteY2" fmla="*/ 1017091 h 1255427"/>
              <a:gd name="connsiteX3" fmla="*/ 238336 w 1255427"/>
              <a:gd name="connsiteY3" fmla="*/ 1143200 h 1255427"/>
              <a:gd name="connsiteX4" fmla="*/ 1017091 w 1255427"/>
              <a:gd name="connsiteY4" fmla="*/ 1143200 h 1255427"/>
              <a:gd name="connsiteX5" fmla="*/ 1143200 w 1255427"/>
              <a:gd name="connsiteY5" fmla="*/ 1017091 h 1255427"/>
              <a:gd name="connsiteX6" fmla="*/ 1143200 w 1255427"/>
              <a:gd name="connsiteY6" fmla="*/ 238336 h 1255427"/>
              <a:gd name="connsiteX7" fmla="*/ 1017091 w 1255427"/>
              <a:gd name="connsiteY7" fmla="*/ 112227 h 1255427"/>
              <a:gd name="connsiteX8" fmla="*/ 209242 w 1255427"/>
              <a:gd name="connsiteY8" fmla="*/ 0 h 1255427"/>
              <a:gd name="connsiteX9" fmla="*/ 1046185 w 1255427"/>
              <a:gd name="connsiteY9" fmla="*/ 0 h 1255427"/>
              <a:gd name="connsiteX10" fmla="*/ 1255427 w 1255427"/>
              <a:gd name="connsiteY10" fmla="*/ 209242 h 1255427"/>
              <a:gd name="connsiteX11" fmla="*/ 1255427 w 1255427"/>
              <a:gd name="connsiteY11" fmla="*/ 1046185 h 1255427"/>
              <a:gd name="connsiteX12" fmla="*/ 1046185 w 1255427"/>
              <a:gd name="connsiteY12" fmla="*/ 1255427 h 1255427"/>
              <a:gd name="connsiteX13" fmla="*/ 209242 w 1255427"/>
              <a:gd name="connsiteY13" fmla="*/ 1255427 h 1255427"/>
              <a:gd name="connsiteX14" fmla="*/ 0 w 1255427"/>
              <a:gd name="connsiteY14" fmla="*/ 1046185 h 1255427"/>
              <a:gd name="connsiteX15" fmla="*/ 0 w 1255427"/>
              <a:gd name="connsiteY15" fmla="*/ 209242 h 1255427"/>
              <a:gd name="connsiteX16" fmla="*/ 209242 w 1255427"/>
              <a:gd name="connsiteY16" fmla="*/ 0 h 1255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55427" h="1255427">
                <a:moveTo>
                  <a:pt x="238336" y="112227"/>
                </a:moveTo>
                <a:cubicBezTo>
                  <a:pt x="168688" y="112227"/>
                  <a:pt x="112227" y="168688"/>
                  <a:pt x="112227" y="238336"/>
                </a:cubicBezTo>
                <a:lnTo>
                  <a:pt x="112227" y="1017091"/>
                </a:lnTo>
                <a:cubicBezTo>
                  <a:pt x="112227" y="1086739"/>
                  <a:pt x="168688" y="1143200"/>
                  <a:pt x="238336" y="1143200"/>
                </a:cubicBezTo>
                <a:lnTo>
                  <a:pt x="1017091" y="1143200"/>
                </a:lnTo>
                <a:cubicBezTo>
                  <a:pt x="1086739" y="1143200"/>
                  <a:pt x="1143200" y="1086739"/>
                  <a:pt x="1143200" y="1017091"/>
                </a:cubicBezTo>
                <a:lnTo>
                  <a:pt x="1143200" y="238336"/>
                </a:lnTo>
                <a:cubicBezTo>
                  <a:pt x="1143200" y="168688"/>
                  <a:pt x="1086739" y="112227"/>
                  <a:pt x="1017091" y="112227"/>
                </a:cubicBezTo>
                <a:close/>
                <a:moveTo>
                  <a:pt x="209242" y="0"/>
                </a:moveTo>
                <a:lnTo>
                  <a:pt x="1046185" y="0"/>
                </a:lnTo>
                <a:cubicBezTo>
                  <a:pt x="1161746" y="0"/>
                  <a:pt x="1255427" y="93681"/>
                  <a:pt x="1255427" y="209242"/>
                </a:cubicBezTo>
                <a:lnTo>
                  <a:pt x="1255427" y="1046185"/>
                </a:lnTo>
                <a:cubicBezTo>
                  <a:pt x="1255427" y="1161746"/>
                  <a:pt x="1161746" y="1255427"/>
                  <a:pt x="1046185" y="1255427"/>
                </a:cubicBezTo>
                <a:lnTo>
                  <a:pt x="209242" y="1255427"/>
                </a:lnTo>
                <a:cubicBezTo>
                  <a:pt x="93681" y="1255427"/>
                  <a:pt x="0" y="1161746"/>
                  <a:pt x="0" y="1046185"/>
                </a:cubicBezTo>
                <a:lnTo>
                  <a:pt x="0" y="209242"/>
                </a:lnTo>
                <a:cubicBezTo>
                  <a:pt x="0" y="93681"/>
                  <a:pt x="93681" y="0"/>
                  <a:pt x="209242" y="0"/>
                </a:cubicBezTo>
                <a:close/>
              </a:path>
            </a:pathLst>
          </a:custGeom>
          <a:solidFill>
            <a:srgbClr val="3BBC5D"/>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000" b="0" i="0" u="none" strike="noStrike" kern="0" cap="none" spc="0" normalizeH="0" baseline="0" noProof="0">
              <a:ln>
                <a:noFill/>
              </a:ln>
              <a:solidFill>
                <a:srgbClr val="3BBC5D"/>
              </a:solidFill>
              <a:effectLst/>
              <a:uLnTx/>
              <a:uFillTx/>
              <a:latin typeface="微软雅黑 Light" panose="020B0502040204020203" pitchFamily="34" charset="-122"/>
              <a:ea typeface="微软雅黑 Light" panose="020B0502040204020203" pitchFamily="34" charset="-122"/>
              <a:cs typeface=""/>
            </a:endParaRPr>
          </a:p>
        </p:txBody>
      </p:sp>
      <p:sp>
        <p:nvSpPr>
          <p:cNvPr id="38" name="矩形 217"/>
          <p:cNvSpPr>
            <a:spLocks noChangeArrowheads="1"/>
          </p:cNvSpPr>
          <p:nvPr/>
        </p:nvSpPr>
        <p:spPr bwMode="auto">
          <a:xfrm>
            <a:off x="652510" y="2997038"/>
            <a:ext cx="1620955" cy="52321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1439" tIns="45719" rIns="91439" bIns="45719">
            <a:spAutoFit/>
          </a:bodyPr>
          <a:lstStyle/>
          <a:p>
            <a:pPr fontAlgn="base">
              <a:spcBef>
                <a:spcPct val="0"/>
              </a:spcBef>
              <a:spcAft>
                <a:spcPct val="0"/>
              </a:spcAft>
            </a:pPr>
            <a:r>
              <a:rPr lang="zh-CN" altLang="en-US" sz="2800" dirty="0" smtClean="0">
                <a:solidFill>
                  <a:srgbClr val="3BBC5D"/>
                </a:solidFill>
                <a:latin typeface="微软雅黑 Light" panose="020B0502040204020203" pitchFamily="34" charset="-122"/>
                <a:ea typeface="微软雅黑 Light" panose="020B0502040204020203" pitchFamily="34" charset="-122"/>
                <a:cs typeface="微软雅黑 Light" charset="0"/>
              </a:rPr>
              <a:t>第四部分</a:t>
            </a:r>
            <a:endParaRPr lang="zh-CN" altLang="en-US" sz="2800" dirty="0">
              <a:solidFill>
                <a:srgbClr val="3BBC5D"/>
              </a:solidFill>
              <a:latin typeface="微软雅黑 Light" panose="020B0502040204020203" pitchFamily="34" charset="-122"/>
              <a:ea typeface="微软雅黑 Light" panose="020B0502040204020203" pitchFamily="34" charset="-122"/>
              <a:cs typeface="微软雅黑 Light" charset="0"/>
            </a:endParaRPr>
          </a:p>
        </p:txBody>
      </p:sp>
      <p:sp>
        <p:nvSpPr>
          <p:cNvPr id="39" name="矩形 24"/>
          <p:cNvSpPr/>
          <p:nvPr/>
        </p:nvSpPr>
        <p:spPr bwMode="auto">
          <a:xfrm>
            <a:off x="3133155" y="2924944"/>
            <a:ext cx="2890837" cy="652486"/>
          </a:xfrm>
          <a:prstGeom prst="rect">
            <a:avLst/>
          </a:prstGeom>
        </p:spPr>
        <p:txBody>
          <a:bodyPr>
            <a:spAutoFit/>
          </a:bodyPr>
          <a:lstStyle/>
          <a:p>
            <a:pPr>
              <a:lnSpc>
                <a:spcPct val="130000"/>
              </a:lnSpc>
            </a:pPr>
            <a:r>
              <a:rPr lang="zh-CN" altLang="en-US" sz="2800" dirty="0">
                <a:solidFill>
                  <a:schemeClr val="tx1">
                    <a:lumMod val="50000"/>
                    <a:lumOff val="50000"/>
                  </a:schemeClr>
                </a:solidFill>
                <a:latin typeface="Microsoft YaHei Light" charset="-122"/>
                <a:ea typeface="Microsoft YaHei Light" charset="-122"/>
                <a:cs typeface="Microsoft YaHei Light" charset="-122"/>
              </a:rPr>
              <a:t>数据标准化</a:t>
            </a:r>
          </a:p>
        </p:txBody>
      </p:sp>
      <p:sp>
        <p:nvSpPr>
          <p:cNvPr id="40" name="任意多边形 221"/>
          <p:cNvSpPr/>
          <p:nvPr/>
        </p:nvSpPr>
        <p:spPr>
          <a:xfrm rot="2700000">
            <a:off x="2602067" y="3173495"/>
            <a:ext cx="141180" cy="141180"/>
          </a:xfrm>
          <a:custGeom>
            <a:avLst/>
            <a:gdLst>
              <a:gd name="connsiteX0" fmla="*/ 0 w 687172"/>
              <a:gd name="connsiteY0" fmla="*/ 1 h 687172"/>
              <a:gd name="connsiteX1" fmla="*/ 477930 w 687172"/>
              <a:gd name="connsiteY1" fmla="*/ 0 h 687172"/>
              <a:gd name="connsiteX2" fmla="*/ 687172 w 687172"/>
              <a:gd name="connsiteY2" fmla="*/ 209242 h 687172"/>
              <a:gd name="connsiteX3" fmla="*/ 687172 w 687172"/>
              <a:gd name="connsiteY3" fmla="*/ 687172 h 687172"/>
              <a:gd name="connsiteX4" fmla="*/ 574946 w 687172"/>
              <a:gd name="connsiteY4" fmla="*/ 687172 h 687172"/>
              <a:gd name="connsiteX5" fmla="*/ 574945 w 687172"/>
              <a:gd name="connsiteY5" fmla="*/ 238336 h 687172"/>
              <a:gd name="connsiteX6" fmla="*/ 448836 w 687172"/>
              <a:gd name="connsiteY6" fmla="*/ 112227 h 687172"/>
              <a:gd name="connsiteX7" fmla="*/ 0 w 687172"/>
              <a:gd name="connsiteY7" fmla="*/ 112227 h 687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7172" h="687172">
                <a:moveTo>
                  <a:pt x="0" y="1"/>
                </a:moveTo>
                <a:lnTo>
                  <a:pt x="477930" y="0"/>
                </a:lnTo>
                <a:cubicBezTo>
                  <a:pt x="593491" y="0"/>
                  <a:pt x="687172" y="93681"/>
                  <a:pt x="687172" y="209242"/>
                </a:cubicBezTo>
                <a:lnTo>
                  <a:pt x="687172" y="687172"/>
                </a:lnTo>
                <a:lnTo>
                  <a:pt x="574946" y="687172"/>
                </a:lnTo>
                <a:lnTo>
                  <a:pt x="574945" y="238336"/>
                </a:lnTo>
                <a:cubicBezTo>
                  <a:pt x="574946" y="168688"/>
                  <a:pt x="518485" y="112227"/>
                  <a:pt x="448836" y="112227"/>
                </a:cubicBezTo>
                <a:lnTo>
                  <a:pt x="0" y="112227"/>
                </a:lnTo>
                <a:close/>
              </a:path>
            </a:pathLst>
          </a:custGeom>
          <a:solidFill>
            <a:srgbClr val="3BBC5D"/>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800" b="0" i="0" u="none" strike="noStrike" kern="0" cap="none" spc="0" normalizeH="0" baseline="0" noProof="0">
              <a:ln>
                <a:noFill/>
              </a:ln>
              <a:solidFill>
                <a:srgbClr val="3BBC5D"/>
              </a:solidFill>
              <a:effectLst/>
              <a:uLnTx/>
              <a:uFillTx/>
              <a:latin typeface="微软雅黑 Light" panose="020B0502040204020203" pitchFamily="34" charset="-122"/>
              <a:ea typeface="微软雅黑 Light" panose="020B0502040204020203" pitchFamily="34" charset="-122"/>
              <a:cs typeface=""/>
            </a:endParaRPr>
          </a:p>
        </p:txBody>
      </p:sp>
      <p:sp>
        <p:nvSpPr>
          <p:cNvPr id="41" name="任意多边形 222"/>
          <p:cNvSpPr/>
          <p:nvPr/>
        </p:nvSpPr>
        <p:spPr>
          <a:xfrm rot="2700000">
            <a:off x="2556091" y="3115121"/>
            <a:ext cx="257928" cy="257928"/>
          </a:xfrm>
          <a:custGeom>
            <a:avLst/>
            <a:gdLst>
              <a:gd name="connsiteX0" fmla="*/ 238336 w 1255427"/>
              <a:gd name="connsiteY0" fmla="*/ 112227 h 1255427"/>
              <a:gd name="connsiteX1" fmla="*/ 112227 w 1255427"/>
              <a:gd name="connsiteY1" fmla="*/ 238336 h 1255427"/>
              <a:gd name="connsiteX2" fmla="*/ 112227 w 1255427"/>
              <a:gd name="connsiteY2" fmla="*/ 1017091 h 1255427"/>
              <a:gd name="connsiteX3" fmla="*/ 238336 w 1255427"/>
              <a:gd name="connsiteY3" fmla="*/ 1143200 h 1255427"/>
              <a:gd name="connsiteX4" fmla="*/ 1017091 w 1255427"/>
              <a:gd name="connsiteY4" fmla="*/ 1143200 h 1255427"/>
              <a:gd name="connsiteX5" fmla="*/ 1143200 w 1255427"/>
              <a:gd name="connsiteY5" fmla="*/ 1017091 h 1255427"/>
              <a:gd name="connsiteX6" fmla="*/ 1143200 w 1255427"/>
              <a:gd name="connsiteY6" fmla="*/ 238336 h 1255427"/>
              <a:gd name="connsiteX7" fmla="*/ 1017091 w 1255427"/>
              <a:gd name="connsiteY7" fmla="*/ 112227 h 1255427"/>
              <a:gd name="connsiteX8" fmla="*/ 209242 w 1255427"/>
              <a:gd name="connsiteY8" fmla="*/ 0 h 1255427"/>
              <a:gd name="connsiteX9" fmla="*/ 1046185 w 1255427"/>
              <a:gd name="connsiteY9" fmla="*/ 0 h 1255427"/>
              <a:gd name="connsiteX10" fmla="*/ 1255427 w 1255427"/>
              <a:gd name="connsiteY10" fmla="*/ 209242 h 1255427"/>
              <a:gd name="connsiteX11" fmla="*/ 1255427 w 1255427"/>
              <a:gd name="connsiteY11" fmla="*/ 1046185 h 1255427"/>
              <a:gd name="connsiteX12" fmla="*/ 1046185 w 1255427"/>
              <a:gd name="connsiteY12" fmla="*/ 1255427 h 1255427"/>
              <a:gd name="connsiteX13" fmla="*/ 209242 w 1255427"/>
              <a:gd name="connsiteY13" fmla="*/ 1255427 h 1255427"/>
              <a:gd name="connsiteX14" fmla="*/ 0 w 1255427"/>
              <a:gd name="connsiteY14" fmla="*/ 1046185 h 1255427"/>
              <a:gd name="connsiteX15" fmla="*/ 0 w 1255427"/>
              <a:gd name="connsiteY15" fmla="*/ 209242 h 1255427"/>
              <a:gd name="connsiteX16" fmla="*/ 209242 w 1255427"/>
              <a:gd name="connsiteY16" fmla="*/ 0 h 1255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55427" h="1255427">
                <a:moveTo>
                  <a:pt x="238336" y="112227"/>
                </a:moveTo>
                <a:cubicBezTo>
                  <a:pt x="168688" y="112227"/>
                  <a:pt x="112227" y="168688"/>
                  <a:pt x="112227" y="238336"/>
                </a:cubicBezTo>
                <a:lnTo>
                  <a:pt x="112227" y="1017091"/>
                </a:lnTo>
                <a:cubicBezTo>
                  <a:pt x="112227" y="1086739"/>
                  <a:pt x="168688" y="1143200"/>
                  <a:pt x="238336" y="1143200"/>
                </a:cubicBezTo>
                <a:lnTo>
                  <a:pt x="1017091" y="1143200"/>
                </a:lnTo>
                <a:cubicBezTo>
                  <a:pt x="1086739" y="1143200"/>
                  <a:pt x="1143200" y="1086739"/>
                  <a:pt x="1143200" y="1017091"/>
                </a:cubicBezTo>
                <a:lnTo>
                  <a:pt x="1143200" y="238336"/>
                </a:lnTo>
                <a:cubicBezTo>
                  <a:pt x="1143200" y="168688"/>
                  <a:pt x="1086739" y="112227"/>
                  <a:pt x="1017091" y="112227"/>
                </a:cubicBezTo>
                <a:close/>
                <a:moveTo>
                  <a:pt x="209242" y="0"/>
                </a:moveTo>
                <a:lnTo>
                  <a:pt x="1046185" y="0"/>
                </a:lnTo>
                <a:cubicBezTo>
                  <a:pt x="1161746" y="0"/>
                  <a:pt x="1255427" y="93681"/>
                  <a:pt x="1255427" y="209242"/>
                </a:cubicBezTo>
                <a:lnTo>
                  <a:pt x="1255427" y="1046185"/>
                </a:lnTo>
                <a:cubicBezTo>
                  <a:pt x="1255427" y="1161746"/>
                  <a:pt x="1161746" y="1255427"/>
                  <a:pt x="1046185" y="1255427"/>
                </a:cubicBezTo>
                <a:lnTo>
                  <a:pt x="209242" y="1255427"/>
                </a:lnTo>
                <a:cubicBezTo>
                  <a:pt x="93681" y="1255427"/>
                  <a:pt x="0" y="1161746"/>
                  <a:pt x="0" y="1046185"/>
                </a:cubicBezTo>
                <a:lnTo>
                  <a:pt x="0" y="209242"/>
                </a:lnTo>
                <a:cubicBezTo>
                  <a:pt x="0" y="93681"/>
                  <a:pt x="93681" y="0"/>
                  <a:pt x="209242" y="0"/>
                </a:cubicBezTo>
                <a:close/>
              </a:path>
            </a:pathLst>
          </a:custGeom>
          <a:solidFill>
            <a:srgbClr val="3BBC5D"/>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000" b="0" i="0" u="none" strike="noStrike" kern="0" cap="none" spc="0" normalizeH="0" baseline="0" noProof="0">
              <a:ln>
                <a:noFill/>
              </a:ln>
              <a:solidFill>
                <a:srgbClr val="3BBC5D"/>
              </a:solidFill>
              <a:effectLst/>
              <a:uLnTx/>
              <a:uFillTx/>
              <a:latin typeface="微软雅黑 Light" panose="020B0502040204020203" pitchFamily="34" charset="-122"/>
              <a:ea typeface="微软雅黑 Light" panose="020B0502040204020203" pitchFamily="34" charset="-122"/>
              <a:cs typeface=""/>
            </a:endParaRPr>
          </a:p>
        </p:txBody>
      </p:sp>
      <p:sp>
        <p:nvSpPr>
          <p:cNvPr id="42" name="矩形 245"/>
          <p:cNvSpPr>
            <a:spLocks noChangeArrowheads="1"/>
          </p:cNvSpPr>
          <p:nvPr/>
        </p:nvSpPr>
        <p:spPr bwMode="auto">
          <a:xfrm>
            <a:off x="652510" y="3645026"/>
            <a:ext cx="1620955" cy="52321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1439" tIns="45719" rIns="91439" bIns="45719">
            <a:spAutoFit/>
          </a:bodyPr>
          <a:lstStyle/>
          <a:p>
            <a:pPr fontAlgn="base">
              <a:spcBef>
                <a:spcPct val="0"/>
              </a:spcBef>
              <a:spcAft>
                <a:spcPct val="0"/>
              </a:spcAft>
            </a:pPr>
            <a:r>
              <a:rPr lang="zh-CN" altLang="en-US" sz="2800" dirty="0" smtClean="0">
                <a:solidFill>
                  <a:srgbClr val="3BBC5D"/>
                </a:solidFill>
                <a:latin typeface="微软雅黑 Light" panose="020B0502040204020203" pitchFamily="34" charset="-122"/>
                <a:ea typeface="微软雅黑 Light" panose="020B0502040204020203" pitchFamily="34" charset="-122"/>
                <a:cs typeface="微软雅黑 Light" charset="0"/>
              </a:rPr>
              <a:t>第五部分</a:t>
            </a:r>
            <a:endParaRPr lang="zh-CN" altLang="en-US" sz="2800" dirty="0">
              <a:solidFill>
                <a:srgbClr val="3BBC5D"/>
              </a:solidFill>
              <a:latin typeface="微软雅黑 Light" panose="020B0502040204020203" pitchFamily="34" charset="-122"/>
              <a:ea typeface="微软雅黑 Light" panose="020B0502040204020203" pitchFamily="34" charset="-122"/>
              <a:cs typeface="微软雅黑 Light" charset="0"/>
            </a:endParaRPr>
          </a:p>
        </p:txBody>
      </p:sp>
      <p:sp>
        <p:nvSpPr>
          <p:cNvPr id="43" name="矩形 29"/>
          <p:cNvSpPr/>
          <p:nvPr/>
        </p:nvSpPr>
        <p:spPr bwMode="auto">
          <a:xfrm>
            <a:off x="3133154" y="3573016"/>
            <a:ext cx="2890837" cy="652486"/>
          </a:xfrm>
          <a:prstGeom prst="rect">
            <a:avLst/>
          </a:prstGeom>
        </p:spPr>
        <p:txBody>
          <a:bodyPr>
            <a:spAutoFit/>
          </a:bodyPr>
          <a:lstStyle/>
          <a:p>
            <a:pPr>
              <a:lnSpc>
                <a:spcPct val="130000"/>
              </a:lnSpc>
            </a:pPr>
            <a:r>
              <a:rPr lang="zh-CN" altLang="en-US" sz="2800" dirty="0">
                <a:solidFill>
                  <a:schemeClr val="tx1">
                    <a:lumMod val="50000"/>
                    <a:lumOff val="50000"/>
                  </a:schemeClr>
                </a:solidFill>
                <a:latin typeface="Microsoft YaHei Light" charset="-122"/>
                <a:ea typeface="Microsoft YaHei Light" charset="-122"/>
                <a:cs typeface="Microsoft YaHei Light" charset="-122"/>
              </a:rPr>
              <a:t>数据合并</a:t>
            </a:r>
          </a:p>
        </p:txBody>
      </p:sp>
      <p:sp>
        <p:nvSpPr>
          <p:cNvPr id="44" name="矩形 284"/>
          <p:cNvSpPr>
            <a:spLocks noChangeArrowheads="1"/>
          </p:cNvSpPr>
          <p:nvPr/>
        </p:nvSpPr>
        <p:spPr bwMode="auto">
          <a:xfrm>
            <a:off x="652510" y="4293096"/>
            <a:ext cx="1630573" cy="52321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1439" tIns="45719" rIns="91439" bIns="45719">
            <a:spAutoFit/>
          </a:bodyPr>
          <a:lstStyle/>
          <a:p>
            <a:pPr fontAlgn="base">
              <a:spcBef>
                <a:spcPct val="0"/>
              </a:spcBef>
              <a:spcAft>
                <a:spcPct val="0"/>
              </a:spcAft>
            </a:pPr>
            <a:r>
              <a:rPr lang="zh-CN" altLang="en-US" sz="2800" dirty="0" smtClean="0">
                <a:solidFill>
                  <a:srgbClr val="3BBC5D"/>
                </a:solidFill>
                <a:latin typeface="微软雅黑 Light" panose="020B0502040204020203" pitchFamily="34" charset="-122"/>
                <a:ea typeface="微软雅黑 Light" panose="020B0502040204020203" pitchFamily="34" charset="-122"/>
                <a:cs typeface="微软雅黑 Light" charset="0"/>
              </a:rPr>
              <a:t>第六部分</a:t>
            </a:r>
            <a:endParaRPr lang="zh-CN" altLang="en-US" sz="2800" dirty="0">
              <a:solidFill>
                <a:srgbClr val="3BBC5D"/>
              </a:solidFill>
              <a:latin typeface="微软雅黑 Light" panose="020B0502040204020203" pitchFamily="34" charset="-122"/>
              <a:ea typeface="微软雅黑 Light" panose="020B0502040204020203" pitchFamily="34" charset="-122"/>
              <a:cs typeface="微软雅黑 Light" charset="0"/>
            </a:endParaRPr>
          </a:p>
        </p:txBody>
      </p:sp>
      <p:sp>
        <p:nvSpPr>
          <p:cNvPr id="45" name="矩形 34"/>
          <p:cNvSpPr/>
          <p:nvPr/>
        </p:nvSpPr>
        <p:spPr bwMode="auto">
          <a:xfrm>
            <a:off x="3133155" y="4221088"/>
            <a:ext cx="2890837" cy="652486"/>
          </a:xfrm>
          <a:prstGeom prst="rect">
            <a:avLst/>
          </a:prstGeom>
        </p:spPr>
        <p:txBody>
          <a:bodyPr>
            <a:spAutoFit/>
          </a:bodyPr>
          <a:lstStyle/>
          <a:p>
            <a:pPr>
              <a:lnSpc>
                <a:spcPct val="130000"/>
              </a:lnSpc>
            </a:pPr>
            <a:r>
              <a:rPr lang="zh-CN" altLang="en-US" sz="2800" dirty="0">
                <a:solidFill>
                  <a:schemeClr val="tx1">
                    <a:lumMod val="50000"/>
                    <a:lumOff val="50000"/>
                  </a:schemeClr>
                </a:solidFill>
                <a:latin typeface="Microsoft YaHei Light" charset="-122"/>
                <a:ea typeface="Microsoft YaHei Light" charset="-122"/>
                <a:cs typeface="Microsoft YaHei Light" charset="-122"/>
              </a:rPr>
              <a:t>数据组合</a:t>
            </a:r>
          </a:p>
        </p:txBody>
      </p:sp>
      <p:sp>
        <p:nvSpPr>
          <p:cNvPr id="46" name="任意多边形 287"/>
          <p:cNvSpPr/>
          <p:nvPr/>
        </p:nvSpPr>
        <p:spPr>
          <a:xfrm rot="2700000">
            <a:off x="2579752" y="4506267"/>
            <a:ext cx="141180" cy="141180"/>
          </a:xfrm>
          <a:custGeom>
            <a:avLst/>
            <a:gdLst>
              <a:gd name="connsiteX0" fmla="*/ 0 w 687172"/>
              <a:gd name="connsiteY0" fmla="*/ 1 h 687172"/>
              <a:gd name="connsiteX1" fmla="*/ 477930 w 687172"/>
              <a:gd name="connsiteY1" fmla="*/ 0 h 687172"/>
              <a:gd name="connsiteX2" fmla="*/ 687172 w 687172"/>
              <a:gd name="connsiteY2" fmla="*/ 209242 h 687172"/>
              <a:gd name="connsiteX3" fmla="*/ 687172 w 687172"/>
              <a:gd name="connsiteY3" fmla="*/ 687172 h 687172"/>
              <a:gd name="connsiteX4" fmla="*/ 574946 w 687172"/>
              <a:gd name="connsiteY4" fmla="*/ 687172 h 687172"/>
              <a:gd name="connsiteX5" fmla="*/ 574945 w 687172"/>
              <a:gd name="connsiteY5" fmla="*/ 238336 h 687172"/>
              <a:gd name="connsiteX6" fmla="*/ 448836 w 687172"/>
              <a:gd name="connsiteY6" fmla="*/ 112227 h 687172"/>
              <a:gd name="connsiteX7" fmla="*/ 0 w 687172"/>
              <a:gd name="connsiteY7" fmla="*/ 112227 h 687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7172" h="687172">
                <a:moveTo>
                  <a:pt x="0" y="1"/>
                </a:moveTo>
                <a:lnTo>
                  <a:pt x="477930" y="0"/>
                </a:lnTo>
                <a:cubicBezTo>
                  <a:pt x="593491" y="0"/>
                  <a:pt x="687172" y="93681"/>
                  <a:pt x="687172" y="209242"/>
                </a:cubicBezTo>
                <a:lnTo>
                  <a:pt x="687172" y="687172"/>
                </a:lnTo>
                <a:lnTo>
                  <a:pt x="574946" y="687172"/>
                </a:lnTo>
                <a:lnTo>
                  <a:pt x="574945" y="238336"/>
                </a:lnTo>
                <a:cubicBezTo>
                  <a:pt x="574946" y="168688"/>
                  <a:pt x="518485" y="112227"/>
                  <a:pt x="448836" y="112227"/>
                </a:cubicBezTo>
                <a:lnTo>
                  <a:pt x="0" y="112227"/>
                </a:lnTo>
                <a:close/>
              </a:path>
            </a:pathLst>
          </a:custGeom>
          <a:solidFill>
            <a:srgbClr val="3BBC5D"/>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000" b="0" i="0" u="none" strike="noStrike" kern="0" cap="none" spc="0" normalizeH="0" baseline="0" noProof="0">
              <a:ln>
                <a:noFill/>
              </a:ln>
              <a:solidFill>
                <a:srgbClr val="3BBC5D"/>
              </a:solidFill>
              <a:effectLst/>
              <a:uLnTx/>
              <a:uFillTx/>
              <a:latin typeface="微软雅黑 Light" panose="020B0502040204020203" pitchFamily="34" charset="-122"/>
              <a:ea typeface="微软雅黑 Light" panose="020B0502040204020203" pitchFamily="34" charset="-122"/>
              <a:cs typeface=""/>
            </a:endParaRPr>
          </a:p>
        </p:txBody>
      </p:sp>
      <p:sp>
        <p:nvSpPr>
          <p:cNvPr id="47" name="任意多边形 288"/>
          <p:cNvSpPr/>
          <p:nvPr/>
        </p:nvSpPr>
        <p:spPr>
          <a:xfrm rot="2700000">
            <a:off x="2533776" y="4447893"/>
            <a:ext cx="257928" cy="257928"/>
          </a:xfrm>
          <a:custGeom>
            <a:avLst/>
            <a:gdLst>
              <a:gd name="connsiteX0" fmla="*/ 238336 w 1255427"/>
              <a:gd name="connsiteY0" fmla="*/ 112227 h 1255427"/>
              <a:gd name="connsiteX1" fmla="*/ 112227 w 1255427"/>
              <a:gd name="connsiteY1" fmla="*/ 238336 h 1255427"/>
              <a:gd name="connsiteX2" fmla="*/ 112227 w 1255427"/>
              <a:gd name="connsiteY2" fmla="*/ 1017091 h 1255427"/>
              <a:gd name="connsiteX3" fmla="*/ 238336 w 1255427"/>
              <a:gd name="connsiteY3" fmla="*/ 1143200 h 1255427"/>
              <a:gd name="connsiteX4" fmla="*/ 1017091 w 1255427"/>
              <a:gd name="connsiteY4" fmla="*/ 1143200 h 1255427"/>
              <a:gd name="connsiteX5" fmla="*/ 1143200 w 1255427"/>
              <a:gd name="connsiteY5" fmla="*/ 1017091 h 1255427"/>
              <a:gd name="connsiteX6" fmla="*/ 1143200 w 1255427"/>
              <a:gd name="connsiteY6" fmla="*/ 238336 h 1255427"/>
              <a:gd name="connsiteX7" fmla="*/ 1017091 w 1255427"/>
              <a:gd name="connsiteY7" fmla="*/ 112227 h 1255427"/>
              <a:gd name="connsiteX8" fmla="*/ 209242 w 1255427"/>
              <a:gd name="connsiteY8" fmla="*/ 0 h 1255427"/>
              <a:gd name="connsiteX9" fmla="*/ 1046185 w 1255427"/>
              <a:gd name="connsiteY9" fmla="*/ 0 h 1255427"/>
              <a:gd name="connsiteX10" fmla="*/ 1255427 w 1255427"/>
              <a:gd name="connsiteY10" fmla="*/ 209242 h 1255427"/>
              <a:gd name="connsiteX11" fmla="*/ 1255427 w 1255427"/>
              <a:gd name="connsiteY11" fmla="*/ 1046185 h 1255427"/>
              <a:gd name="connsiteX12" fmla="*/ 1046185 w 1255427"/>
              <a:gd name="connsiteY12" fmla="*/ 1255427 h 1255427"/>
              <a:gd name="connsiteX13" fmla="*/ 209242 w 1255427"/>
              <a:gd name="connsiteY13" fmla="*/ 1255427 h 1255427"/>
              <a:gd name="connsiteX14" fmla="*/ 0 w 1255427"/>
              <a:gd name="connsiteY14" fmla="*/ 1046185 h 1255427"/>
              <a:gd name="connsiteX15" fmla="*/ 0 w 1255427"/>
              <a:gd name="connsiteY15" fmla="*/ 209242 h 1255427"/>
              <a:gd name="connsiteX16" fmla="*/ 209242 w 1255427"/>
              <a:gd name="connsiteY16" fmla="*/ 0 h 1255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55427" h="1255427">
                <a:moveTo>
                  <a:pt x="238336" y="112227"/>
                </a:moveTo>
                <a:cubicBezTo>
                  <a:pt x="168688" y="112227"/>
                  <a:pt x="112227" y="168688"/>
                  <a:pt x="112227" y="238336"/>
                </a:cubicBezTo>
                <a:lnTo>
                  <a:pt x="112227" y="1017091"/>
                </a:lnTo>
                <a:cubicBezTo>
                  <a:pt x="112227" y="1086739"/>
                  <a:pt x="168688" y="1143200"/>
                  <a:pt x="238336" y="1143200"/>
                </a:cubicBezTo>
                <a:lnTo>
                  <a:pt x="1017091" y="1143200"/>
                </a:lnTo>
                <a:cubicBezTo>
                  <a:pt x="1086739" y="1143200"/>
                  <a:pt x="1143200" y="1086739"/>
                  <a:pt x="1143200" y="1017091"/>
                </a:cubicBezTo>
                <a:lnTo>
                  <a:pt x="1143200" y="238336"/>
                </a:lnTo>
                <a:cubicBezTo>
                  <a:pt x="1143200" y="168688"/>
                  <a:pt x="1086739" y="112227"/>
                  <a:pt x="1017091" y="112227"/>
                </a:cubicBezTo>
                <a:close/>
                <a:moveTo>
                  <a:pt x="209242" y="0"/>
                </a:moveTo>
                <a:lnTo>
                  <a:pt x="1046185" y="0"/>
                </a:lnTo>
                <a:cubicBezTo>
                  <a:pt x="1161746" y="0"/>
                  <a:pt x="1255427" y="93681"/>
                  <a:pt x="1255427" y="209242"/>
                </a:cubicBezTo>
                <a:lnTo>
                  <a:pt x="1255427" y="1046185"/>
                </a:lnTo>
                <a:cubicBezTo>
                  <a:pt x="1255427" y="1161746"/>
                  <a:pt x="1161746" y="1255427"/>
                  <a:pt x="1046185" y="1255427"/>
                </a:cubicBezTo>
                <a:lnTo>
                  <a:pt x="209242" y="1255427"/>
                </a:lnTo>
                <a:cubicBezTo>
                  <a:pt x="93681" y="1255427"/>
                  <a:pt x="0" y="1161746"/>
                  <a:pt x="0" y="1046185"/>
                </a:cubicBezTo>
                <a:lnTo>
                  <a:pt x="0" y="209242"/>
                </a:lnTo>
                <a:cubicBezTo>
                  <a:pt x="0" y="93681"/>
                  <a:pt x="93681" y="0"/>
                  <a:pt x="209242" y="0"/>
                </a:cubicBezTo>
                <a:close/>
              </a:path>
            </a:pathLst>
          </a:custGeom>
          <a:solidFill>
            <a:srgbClr val="3BBC5D"/>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000" b="0" i="0" u="none" strike="noStrike" kern="0" cap="none" spc="0" normalizeH="0" baseline="0" noProof="0">
              <a:ln>
                <a:noFill/>
              </a:ln>
              <a:solidFill>
                <a:srgbClr val="3BBC5D"/>
              </a:solidFill>
              <a:effectLst/>
              <a:uLnTx/>
              <a:uFillTx/>
              <a:latin typeface="微软雅黑 Light" panose="020B0502040204020203" pitchFamily="34" charset="-122"/>
              <a:ea typeface="微软雅黑 Light" panose="020B0502040204020203" pitchFamily="34" charset="-122"/>
              <a:cs typeface=""/>
            </a:endParaRPr>
          </a:p>
        </p:txBody>
      </p:sp>
      <p:sp>
        <p:nvSpPr>
          <p:cNvPr id="48" name="任意多边形 221"/>
          <p:cNvSpPr/>
          <p:nvPr/>
        </p:nvSpPr>
        <p:spPr>
          <a:xfrm rot="2700000">
            <a:off x="2584478" y="3844306"/>
            <a:ext cx="141180" cy="141180"/>
          </a:xfrm>
          <a:custGeom>
            <a:avLst/>
            <a:gdLst>
              <a:gd name="connsiteX0" fmla="*/ 0 w 687172"/>
              <a:gd name="connsiteY0" fmla="*/ 1 h 687172"/>
              <a:gd name="connsiteX1" fmla="*/ 477930 w 687172"/>
              <a:gd name="connsiteY1" fmla="*/ 0 h 687172"/>
              <a:gd name="connsiteX2" fmla="*/ 687172 w 687172"/>
              <a:gd name="connsiteY2" fmla="*/ 209242 h 687172"/>
              <a:gd name="connsiteX3" fmla="*/ 687172 w 687172"/>
              <a:gd name="connsiteY3" fmla="*/ 687172 h 687172"/>
              <a:gd name="connsiteX4" fmla="*/ 574946 w 687172"/>
              <a:gd name="connsiteY4" fmla="*/ 687172 h 687172"/>
              <a:gd name="connsiteX5" fmla="*/ 574945 w 687172"/>
              <a:gd name="connsiteY5" fmla="*/ 238336 h 687172"/>
              <a:gd name="connsiteX6" fmla="*/ 448836 w 687172"/>
              <a:gd name="connsiteY6" fmla="*/ 112227 h 687172"/>
              <a:gd name="connsiteX7" fmla="*/ 0 w 687172"/>
              <a:gd name="connsiteY7" fmla="*/ 112227 h 687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7172" h="687172">
                <a:moveTo>
                  <a:pt x="0" y="1"/>
                </a:moveTo>
                <a:lnTo>
                  <a:pt x="477930" y="0"/>
                </a:lnTo>
                <a:cubicBezTo>
                  <a:pt x="593491" y="0"/>
                  <a:pt x="687172" y="93681"/>
                  <a:pt x="687172" y="209242"/>
                </a:cubicBezTo>
                <a:lnTo>
                  <a:pt x="687172" y="687172"/>
                </a:lnTo>
                <a:lnTo>
                  <a:pt x="574946" y="687172"/>
                </a:lnTo>
                <a:lnTo>
                  <a:pt x="574945" y="238336"/>
                </a:lnTo>
                <a:cubicBezTo>
                  <a:pt x="574946" y="168688"/>
                  <a:pt x="518485" y="112227"/>
                  <a:pt x="448836" y="112227"/>
                </a:cubicBezTo>
                <a:lnTo>
                  <a:pt x="0" y="112227"/>
                </a:lnTo>
                <a:close/>
              </a:path>
            </a:pathLst>
          </a:custGeom>
          <a:solidFill>
            <a:srgbClr val="3BBC5D"/>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800" b="0" i="0" u="none" strike="noStrike" kern="0" cap="none" spc="0" normalizeH="0" baseline="0" noProof="0">
              <a:ln>
                <a:noFill/>
              </a:ln>
              <a:solidFill>
                <a:srgbClr val="3BBC5D"/>
              </a:solidFill>
              <a:effectLst/>
              <a:uLnTx/>
              <a:uFillTx/>
              <a:latin typeface="微软雅黑 Light" panose="020B0502040204020203" pitchFamily="34" charset="-122"/>
              <a:ea typeface="微软雅黑 Light" panose="020B0502040204020203" pitchFamily="34" charset="-122"/>
              <a:cs typeface=""/>
            </a:endParaRPr>
          </a:p>
        </p:txBody>
      </p:sp>
      <p:sp>
        <p:nvSpPr>
          <p:cNvPr id="49" name="任意多边形 222"/>
          <p:cNvSpPr/>
          <p:nvPr/>
        </p:nvSpPr>
        <p:spPr>
          <a:xfrm rot="2700000">
            <a:off x="2538502" y="3785932"/>
            <a:ext cx="257928" cy="257928"/>
          </a:xfrm>
          <a:custGeom>
            <a:avLst/>
            <a:gdLst>
              <a:gd name="connsiteX0" fmla="*/ 238336 w 1255427"/>
              <a:gd name="connsiteY0" fmla="*/ 112227 h 1255427"/>
              <a:gd name="connsiteX1" fmla="*/ 112227 w 1255427"/>
              <a:gd name="connsiteY1" fmla="*/ 238336 h 1255427"/>
              <a:gd name="connsiteX2" fmla="*/ 112227 w 1255427"/>
              <a:gd name="connsiteY2" fmla="*/ 1017091 h 1255427"/>
              <a:gd name="connsiteX3" fmla="*/ 238336 w 1255427"/>
              <a:gd name="connsiteY3" fmla="*/ 1143200 h 1255427"/>
              <a:gd name="connsiteX4" fmla="*/ 1017091 w 1255427"/>
              <a:gd name="connsiteY4" fmla="*/ 1143200 h 1255427"/>
              <a:gd name="connsiteX5" fmla="*/ 1143200 w 1255427"/>
              <a:gd name="connsiteY5" fmla="*/ 1017091 h 1255427"/>
              <a:gd name="connsiteX6" fmla="*/ 1143200 w 1255427"/>
              <a:gd name="connsiteY6" fmla="*/ 238336 h 1255427"/>
              <a:gd name="connsiteX7" fmla="*/ 1017091 w 1255427"/>
              <a:gd name="connsiteY7" fmla="*/ 112227 h 1255427"/>
              <a:gd name="connsiteX8" fmla="*/ 209242 w 1255427"/>
              <a:gd name="connsiteY8" fmla="*/ 0 h 1255427"/>
              <a:gd name="connsiteX9" fmla="*/ 1046185 w 1255427"/>
              <a:gd name="connsiteY9" fmla="*/ 0 h 1255427"/>
              <a:gd name="connsiteX10" fmla="*/ 1255427 w 1255427"/>
              <a:gd name="connsiteY10" fmla="*/ 209242 h 1255427"/>
              <a:gd name="connsiteX11" fmla="*/ 1255427 w 1255427"/>
              <a:gd name="connsiteY11" fmla="*/ 1046185 h 1255427"/>
              <a:gd name="connsiteX12" fmla="*/ 1046185 w 1255427"/>
              <a:gd name="connsiteY12" fmla="*/ 1255427 h 1255427"/>
              <a:gd name="connsiteX13" fmla="*/ 209242 w 1255427"/>
              <a:gd name="connsiteY13" fmla="*/ 1255427 h 1255427"/>
              <a:gd name="connsiteX14" fmla="*/ 0 w 1255427"/>
              <a:gd name="connsiteY14" fmla="*/ 1046185 h 1255427"/>
              <a:gd name="connsiteX15" fmla="*/ 0 w 1255427"/>
              <a:gd name="connsiteY15" fmla="*/ 209242 h 1255427"/>
              <a:gd name="connsiteX16" fmla="*/ 209242 w 1255427"/>
              <a:gd name="connsiteY16" fmla="*/ 0 h 1255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55427" h="1255427">
                <a:moveTo>
                  <a:pt x="238336" y="112227"/>
                </a:moveTo>
                <a:cubicBezTo>
                  <a:pt x="168688" y="112227"/>
                  <a:pt x="112227" y="168688"/>
                  <a:pt x="112227" y="238336"/>
                </a:cubicBezTo>
                <a:lnTo>
                  <a:pt x="112227" y="1017091"/>
                </a:lnTo>
                <a:cubicBezTo>
                  <a:pt x="112227" y="1086739"/>
                  <a:pt x="168688" y="1143200"/>
                  <a:pt x="238336" y="1143200"/>
                </a:cubicBezTo>
                <a:lnTo>
                  <a:pt x="1017091" y="1143200"/>
                </a:lnTo>
                <a:cubicBezTo>
                  <a:pt x="1086739" y="1143200"/>
                  <a:pt x="1143200" y="1086739"/>
                  <a:pt x="1143200" y="1017091"/>
                </a:cubicBezTo>
                <a:lnTo>
                  <a:pt x="1143200" y="238336"/>
                </a:lnTo>
                <a:cubicBezTo>
                  <a:pt x="1143200" y="168688"/>
                  <a:pt x="1086739" y="112227"/>
                  <a:pt x="1017091" y="112227"/>
                </a:cubicBezTo>
                <a:close/>
                <a:moveTo>
                  <a:pt x="209242" y="0"/>
                </a:moveTo>
                <a:lnTo>
                  <a:pt x="1046185" y="0"/>
                </a:lnTo>
                <a:cubicBezTo>
                  <a:pt x="1161746" y="0"/>
                  <a:pt x="1255427" y="93681"/>
                  <a:pt x="1255427" y="209242"/>
                </a:cubicBezTo>
                <a:lnTo>
                  <a:pt x="1255427" y="1046185"/>
                </a:lnTo>
                <a:cubicBezTo>
                  <a:pt x="1255427" y="1161746"/>
                  <a:pt x="1161746" y="1255427"/>
                  <a:pt x="1046185" y="1255427"/>
                </a:cubicBezTo>
                <a:lnTo>
                  <a:pt x="209242" y="1255427"/>
                </a:lnTo>
                <a:cubicBezTo>
                  <a:pt x="93681" y="1255427"/>
                  <a:pt x="0" y="1161746"/>
                  <a:pt x="0" y="1046185"/>
                </a:cubicBezTo>
                <a:lnTo>
                  <a:pt x="0" y="209242"/>
                </a:lnTo>
                <a:cubicBezTo>
                  <a:pt x="0" y="93681"/>
                  <a:pt x="93681" y="0"/>
                  <a:pt x="209242" y="0"/>
                </a:cubicBezTo>
                <a:close/>
              </a:path>
            </a:pathLst>
          </a:custGeom>
          <a:solidFill>
            <a:srgbClr val="3BBC5D"/>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000" b="0" i="0" u="none" strike="noStrike" kern="0" cap="none" spc="0" normalizeH="0" baseline="0" noProof="0">
              <a:ln>
                <a:noFill/>
              </a:ln>
              <a:solidFill>
                <a:srgbClr val="3BBC5D"/>
              </a:solidFill>
              <a:effectLst/>
              <a:uLnTx/>
              <a:uFillTx/>
              <a:latin typeface="微软雅黑 Light" panose="020B0502040204020203" pitchFamily="34" charset="-122"/>
              <a:ea typeface="微软雅黑 Light" panose="020B0502040204020203" pitchFamily="34" charset="-122"/>
              <a:cs typeface=""/>
            </a:endParaRPr>
          </a:p>
        </p:txBody>
      </p:sp>
      <p:sp>
        <p:nvSpPr>
          <p:cNvPr id="50" name="矩形 245"/>
          <p:cNvSpPr>
            <a:spLocks noChangeArrowheads="1"/>
          </p:cNvSpPr>
          <p:nvPr/>
        </p:nvSpPr>
        <p:spPr bwMode="auto">
          <a:xfrm>
            <a:off x="652510" y="4921234"/>
            <a:ext cx="1620955" cy="52321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1439" tIns="45719" rIns="91439" bIns="45719">
            <a:spAutoFit/>
          </a:bodyPr>
          <a:lstStyle/>
          <a:p>
            <a:pPr fontAlgn="base">
              <a:spcBef>
                <a:spcPct val="0"/>
              </a:spcBef>
              <a:spcAft>
                <a:spcPct val="0"/>
              </a:spcAft>
            </a:pPr>
            <a:r>
              <a:rPr lang="zh-CN" altLang="en-US" sz="2800" dirty="0" smtClean="0">
                <a:solidFill>
                  <a:srgbClr val="3BBC5D"/>
                </a:solidFill>
                <a:latin typeface="微软雅黑 Light" panose="020B0502040204020203" pitchFamily="34" charset="-122"/>
                <a:ea typeface="微软雅黑 Light" panose="020B0502040204020203" pitchFamily="34" charset="-122"/>
                <a:cs typeface="微软雅黑 Light" charset="0"/>
              </a:rPr>
              <a:t>第七部分</a:t>
            </a:r>
            <a:endParaRPr lang="zh-CN" altLang="en-US" sz="2800" dirty="0">
              <a:solidFill>
                <a:srgbClr val="3BBC5D"/>
              </a:solidFill>
              <a:latin typeface="微软雅黑 Light" panose="020B0502040204020203" pitchFamily="34" charset="-122"/>
              <a:ea typeface="微软雅黑 Light" panose="020B0502040204020203" pitchFamily="34" charset="-122"/>
              <a:cs typeface="微软雅黑 Light" charset="0"/>
            </a:endParaRPr>
          </a:p>
        </p:txBody>
      </p:sp>
      <p:sp>
        <p:nvSpPr>
          <p:cNvPr id="51" name="矩形 29"/>
          <p:cNvSpPr/>
          <p:nvPr/>
        </p:nvSpPr>
        <p:spPr bwMode="auto">
          <a:xfrm>
            <a:off x="3133154" y="4869160"/>
            <a:ext cx="2890837" cy="652486"/>
          </a:xfrm>
          <a:prstGeom prst="rect">
            <a:avLst/>
          </a:prstGeom>
        </p:spPr>
        <p:txBody>
          <a:bodyPr>
            <a:spAutoFit/>
          </a:bodyPr>
          <a:lstStyle/>
          <a:p>
            <a:pPr>
              <a:lnSpc>
                <a:spcPct val="130000"/>
              </a:lnSpc>
            </a:pPr>
            <a:r>
              <a:rPr lang="zh-CN" altLang="en-US" sz="2800" dirty="0">
                <a:solidFill>
                  <a:schemeClr val="tx1">
                    <a:lumMod val="50000"/>
                    <a:lumOff val="50000"/>
                  </a:schemeClr>
                </a:solidFill>
                <a:latin typeface="Microsoft YaHei Light" charset="-122"/>
                <a:ea typeface="Microsoft YaHei Light" charset="-122"/>
                <a:cs typeface="Microsoft YaHei Light" charset="-122"/>
              </a:rPr>
              <a:t>数字编码</a:t>
            </a:r>
          </a:p>
        </p:txBody>
      </p:sp>
      <p:sp>
        <p:nvSpPr>
          <p:cNvPr id="52" name="矩形 284"/>
          <p:cNvSpPr>
            <a:spLocks noChangeArrowheads="1"/>
          </p:cNvSpPr>
          <p:nvPr/>
        </p:nvSpPr>
        <p:spPr bwMode="auto">
          <a:xfrm>
            <a:off x="652510" y="5569304"/>
            <a:ext cx="1672251" cy="52321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1439" tIns="45719" rIns="91439" bIns="45719">
            <a:spAutoFit/>
          </a:bodyPr>
          <a:lstStyle/>
          <a:p>
            <a:pPr fontAlgn="base">
              <a:spcBef>
                <a:spcPct val="0"/>
              </a:spcBef>
              <a:spcAft>
                <a:spcPct val="0"/>
              </a:spcAft>
            </a:pPr>
            <a:r>
              <a:rPr lang="zh-CN" altLang="en-US" sz="2800" dirty="0" smtClean="0">
                <a:solidFill>
                  <a:srgbClr val="3BBC5D"/>
                </a:solidFill>
                <a:latin typeface="微软雅黑 Light" panose="020B0502040204020203" pitchFamily="34" charset="-122"/>
                <a:ea typeface="微软雅黑 Light" panose="020B0502040204020203" pitchFamily="34" charset="-122"/>
                <a:cs typeface="微软雅黑 Light" charset="0"/>
              </a:rPr>
              <a:t>第八部分</a:t>
            </a:r>
            <a:endParaRPr lang="zh-CN" altLang="en-US" sz="2800" dirty="0">
              <a:solidFill>
                <a:srgbClr val="3BBC5D"/>
              </a:solidFill>
              <a:latin typeface="微软雅黑 Light" panose="020B0502040204020203" pitchFamily="34" charset="-122"/>
              <a:ea typeface="微软雅黑 Light" panose="020B0502040204020203" pitchFamily="34" charset="-122"/>
              <a:cs typeface="微软雅黑 Light" charset="0"/>
            </a:endParaRPr>
          </a:p>
        </p:txBody>
      </p:sp>
      <p:sp>
        <p:nvSpPr>
          <p:cNvPr id="53" name="矩形 34"/>
          <p:cNvSpPr/>
          <p:nvPr/>
        </p:nvSpPr>
        <p:spPr bwMode="auto">
          <a:xfrm>
            <a:off x="3133155" y="5517232"/>
            <a:ext cx="2890837" cy="652486"/>
          </a:xfrm>
          <a:prstGeom prst="rect">
            <a:avLst/>
          </a:prstGeom>
        </p:spPr>
        <p:txBody>
          <a:bodyPr>
            <a:spAutoFit/>
          </a:bodyPr>
          <a:lstStyle/>
          <a:p>
            <a:pPr>
              <a:lnSpc>
                <a:spcPct val="130000"/>
              </a:lnSpc>
            </a:pPr>
            <a:r>
              <a:rPr lang="en-US" altLang="zh-CN" sz="2800" dirty="0" err="1">
                <a:solidFill>
                  <a:schemeClr val="tx1">
                    <a:lumMod val="50000"/>
                    <a:lumOff val="50000"/>
                  </a:schemeClr>
                </a:solidFill>
                <a:latin typeface="Microsoft YaHei Light" charset="-122"/>
                <a:ea typeface="Microsoft YaHei Light" charset="-122"/>
                <a:cs typeface="Microsoft YaHei Light" charset="-122"/>
              </a:rPr>
              <a:t>OneHot</a:t>
            </a:r>
            <a:r>
              <a:rPr lang="zh-CN" altLang="en-US" sz="2800" dirty="0">
                <a:solidFill>
                  <a:schemeClr val="tx1">
                    <a:lumMod val="50000"/>
                    <a:lumOff val="50000"/>
                  </a:schemeClr>
                </a:solidFill>
                <a:latin typeface="Microsoft YaHei Light" charset="-122"/>
                <a:ea typeface="Microsoft YaHei Light" charset="-122"/>
                <a:cs typeface="Microsoft YaHei Light" charset="-122"/>
              </a:rPr>
              <a:t>编码</a:t>
            </a:r>
          </a:p>
        </p:txBody>
      </p:sp>
      <p:sp>
        <p:nvSpPr>
          <p:cNvPr id="54" name="任意多边形 287"/>
          <p:cNvSpPr/>
          <p:nvPr/>
        </p:nvSpPr>
        <p:spPr>
          <a:xfrm rot="2700000">
            <a:off x="2579752" y="5782475"/>
            <a:ext cx="141180" cy="141180"/>
          </a:xfrm>
          <a:custGeom>
            <a:avLst/>
            <a:gdLst>
              <a:gd name="connsiteX0" fmla="*/ 0 w 687172"/>
              <a:gd name="connsiteY0" fmla="*/ 1 h 687172"/>
              <a:gd name="connsiteX1" fmla="*/ 477930 w 687172"/>
              <a:gd name="connsiteY1" fmla="*/ 0 h 687172"/>
              <a:gd name="connsiteX2" fmla="*/ 687172 w 687172"/>
              <a:gd name="connsiteY2" fmla="*/ 209242 h 687172"/>
              <a:gd name="connsiteX3" fmla="*/ 687172 w 687172"/>
              <a:gd name="connsiteY3" fmla="*/ 687172 h 687172"/>
              <a:gd name="connsiteX4" fmla="*/ 574946 w 687172"/>
              <a:gd name="connsiteY4" fmla="*/ 687172 h 687172"/>
              <a:gd name="connsiteX5" fmla="*/ 574945 w 687172"/>
              <a:gd name="connsiteY5" fmla="*/ 238336 h 687172"/>
              <a:gd name="connsiteX6" fmla="*/ 448836 w 687172"/>
              <a:gd name="connsiteY6" fmla="*/ 112227 h 687172"/>
              <a:gd name="connsiteX7" fmla="*/ 0 w 687172"/>
              <a:gd name="connsiteY7" fmla="*/ 112227 h 687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7172" h="687172">
                <a:moveTo>
                  <a:pt x="0" y="1"/>
                </a:moveTo>
                <a:lnTo>
                  <a:pt x="477930" y="0"/>
                </a:lnTo>
                <a:cubicBezTo>
                  <a:pt x="593491" y="0"/>
                  <a:pt x="687172" y="93681"/>
                  <a:pt x="687172" y="209242"/>
                </a:cubicBezTo>
                <a:lnTo>
                  <a:pt x="687172" y="687172"/>
                </a:lnTo>
                <a:lnTo>
                  <a:pt x="574946" y="687172"/>
                </a:lnTo>
                <a:lnTo>
                  <a:pt x="574945" y="238336"/>
                </a:lnTo>
                <a:cubicBezTo>
                  <a:pt x="574946" y="168688"/>
                  <a:pt x="518485" y="112227"/>
                  <a:pt x="448836" y="112227"/>
                </a:cubicBezTo>
                <a:lnTo>
                  <a:pt x="0" y="112227"/>
                </a:lnTo>
                <a:close/>
              </a:path>
            </a:pathLst>
          </a:custGeom>
          <a:solidFill>
            <a:srgbClr val="3BBC5D"/>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000" b="0" i="0" u="none" strike="noStrike" kern="0" cap="none" spc="0" normalizeH="0" baseline="0" noProof="0">
              <a:ln>
                <a:noFill/>
              </a:ln>
              <a:solidFill>
                <a:srgbClr val="3BBC5D"/>
              </a:solidFill>
              <a:effectLst/>
              <a:uLnTx/>
              <a:uFillTx/>
              <a:latin typeface="微软雅黑 Light" panose="020B0502040204020203" pitchFamily="34" charset="-122"/>
              <a:ea typeface="微软雅黑 Light" panose="020B0502040204020203" pitchFamily="34" charset="-122"/>
              <a:cs typeface=""/>
            </a:endParaRPr>
          </a:p>
        </p:txBody>
      </p:sp>
      <p:sp>
        <p:nvSpPr>
          <p:cNvPr id="55" name="任意多边形 288"/>
          <p:cNvSpPr/>
          <p:nvPr/>
        </p:nvSpPr>
        <p:spPr>
          <a:xfrm rot="2700000">
            <a:off x="2533776" y="5724101"/>
            <a:ext cx="257928" cy="257928"/>
          </a:xfrm>
          <a:custGeom>
            <a:avLst/>
            <a:gdLst>
              <a:gd name="connsiteX0" fmla="*/ 238336 w 1255427"/>
              <a:gd name="connsiteY0" fmla="*/ 112227 h 1255427"/>
              <a:gd name="connsiteX1" fmla="*/ 112227 w 1255427"/>
              <a:gd name="connsiteY1" fmla="*/ 238336 h 1255427"/>
              <a:gd name="connsiteX2" fmla="*/ 112227 w 1255427"/>
              <a:gd name="connsiteY2" fmla="*/ 1017091 h 1255427"/>
              <a:gd name="connsiteX3" fmla="*/ 238336 w 1255427"/>
              <a:gd name="connsiteY3" fmla="*/ 1143200 h 1255427"/>
              <a:gd name="connsiteX4" fmla="*/ 1017091 w 1255427"/>
              <a:gd name="connsiteY4" fmla="*/ 1143200 h 1255427"/>
              <a:gd name="connsiteX5" fmla="*/ 1143200 w 1255427"/>
              <a:gd name="connsiteY5" fmla="*/ 1017091 h 1255427"/>
              <a:gd name="connsiteX6" fmla="*/ 1143200 w 1255427"/>
              <a:gd name="connsiteY6" fmla="*/ 238336 h 1255427"/>
              <a:gd name="connsiteX7" fmla="*/ 1017091 w 1255427"/>
              <a:gd name="connsiteY7" fmla="*/ 112227 h 1255427"/>
              <a:gd name="connsiteX8" fmla="*/ 209242 w 1255427"/>
              <a:gd name="connsiteY8" fmla="*/ 0 h 1255427"/>
              <a:gd name="connsiteX9" fmla="*/ 1046185 w 1255427"/>
              <a:gd name="connsiteY9" fmla="*/ 0 h 1255427"/>
              <a:gd name="connsiteX10" fmla="*/ 1255427 w 1255427"/>
              <a:gd name="connsiteY10" fmla="*/ 209242 h 1255427"/>
              <a:gd name="connsiteX11" fmla="*/ 1255427 w 1255427"/>
              <a:gd name="connsiteY11" fmla="*/ 1046185 h 1255427"/>
              <a:gd name="connsiteX12" fmla="*/ 1046185 w 1255427"/>
              <a:gd name="connsiteY12" fmla="*/ 1255427 h 1255427"/>
              <a:gd name="connsiteX13" fmla="*/ 209242 w 1255427"/>
              <a:gd name="connsiteY13" fmla="*/ 1255427 h 1255427"/>
              <a:gd name="connsiteX14" fmla="*/ 0 w 1255427"/>
              <a:gd name="connsiteY14" fmla="*/ 1046185 h 1255427"/>
              <a:gd name="connsiteX15" fmla="*/ 0 w 1255427"/>
              <a:gd name="connsiteY15" fmla="*/ 209242 h 1255427"/>
              <a:gd name="connsiteX16" fmla="*/ 209242 w 1255427"/>
              <a:gd name="connsiteY16" fmla="*/ 0 h 1255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55427" h="1255427">
                <a:moveTo>
                  <a:pt x="238336" y="112227"/>
                </a:moveTo>
                <a:cubicBezTo>
                  <a:pt x="168688" y="112227"/>
                  <a:pt x="112227" y="168688"/>
                  <a:pt x="112227" y="238336"/>
                </a:cubicBezTo>
                <a:lnTo>
                  <a:pt x="112227" y="1017091"/>
                </a:lnTo>
                <a:cubicBezTo>
                  <a:pt x="112227" y="1086739"/>
                  <a:pt x="168688" y="1143200"/>
                  <a:pt x="238336" y="1143200"/>
                </a:cubicBezTo>
                <a:lnTo>
                  <a:pt x="1017091" y="1143200"/>
                </a:lnTo>
                <a:cubicBezTo>
                  <a:pt x="1086739" y="1143200"/>
                  <a:pt x="1143200" y="1086739"/>
                  <a:pt x="1143200" y="1017091"/>
                </a:cubicBezTo>
                <a:lnTo>
                  <a:pt x="1143200" y="238336"/>
                </a:lnTo>
                <a:cubicBezTo>
                  <a:pt x="1143200" y="168688"/>
                  <a:pt x="1086739" y="112227"/>
                  <a:pt x="1017091" y="112227"/>
                </a:cubicBezTo>
                <a:close/>
                <a:moveTo>
                  <a:pt x="209242" y="0"/>
                </a:moveTo>
                <a:lnTo>
                  <a:pt x="1046185" y="0"/>
                </a:lnTo>
                <a:cubicBezTo>
                  <a:pt x="1161746" y="0"/>
                  <a:pt x="1255427" y="93681"/>
                  <a:pt x="1255427" y="209242"/>
                </a:cubicBezTo>
                <a:lnTo>
                  <a:pt x="1255427" y="1046185"/>
                </a:lnTo>
                <a:cubicBezTo>
                  <a:pt x="1255427" y="1161746"/>
                  <a:pt x="1161746" y="1255427"/>
                  <a:pt x="1046185" y="1255427"/>
                </a:cubicBezTo>
                <a:lnTo>
                  <a:pt x="209242" y="1255427"/>
                </a:lnTo>
                <a:cubicBezTo>
                  <a:pt x="93681" y="1255427"/>
                  <a:pt x="0" y="1161746"/>
                  <a:pt x="0" y="1046185"/>
                </a:cubicBezTo>
                <a:lnTo>
                  <a:pt x="0" y="209242"/>
                </a:lnTo>
                <a:cubicBezTo>
                  <a:pt x="0" y="93681"/>
                  <a:pt x="93681" y="0"/>
                  <a:pt x="209242" y="0"/>
                </a:cubicBezTo>
                <a:close/>
              </a:path>
            </a:pathLst>
          </a:custGeom>
          <a:solidFill>
            <a:srgbClr val="3BBC5D"/>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000" b="0" i="0" u="none" strike="noStrike" kern="0" cap="none" spc="0" normalizeH="0" baseline="0" noProof="0">
              <a:ln>
                <a:noFill/>
              </a:ln>
              <a:solidFill>
                <a:srgbClr val="3BBC5D"/>
              </a:solidFill>
              <a:effectLst/>
              <a:uLnTx/>
              <a:uFillTx/>
              <a:latin typeface="微软雅黑 Light" panose="020B0502040204020203" pitchFamily="34" charset="-122"/>
              <a:ea typeface="微软雅黑 Light" panose="020B0502040204020203" pitchFamily="34" charset="-122"/>
              <a:cs typeface=""/>
            </a:endParaRPr>
          </a:p>
        </p:txBody>
      </p:sp>
      <p:sp>
        <p:nvSpPr>
          <p:cNvPr id="56" name="任意多边形 221"/>
          <p:cNvSpPr/>
          <p:nvPr/>
        </p:nvSpPr>
        <p:spPr>
          <a:xfrm rot="2700000">
            <a:off x="2584478" y="5120514"/>
            <a:ext cx="141180" cy="141180"/>
          </a:xfrm>
          <a:custGeom>
            <a:avLst/>
            <a:gdLst>
              <a:gd name="connsiteX0" fmla="*/ 0 w 687172"/>
              <a:gd name="connsiteY0" fmla="*/ 1 h 687172"/>
              <a:gd name="connsiteX1" fmla="*/ 477930 w 687172"/>
              <a:gd name="connsiteY1" fmla="*/ 0 h 687172"/>
              <a:gd name="connsiteX2" fmla="*/ 687172 w 687172"/>
              <a:gd name="connsiteY2" fmla="*/ 209242 h 687172"/>
              <a:gd name="connsiteX3" fmla="*/ 687172 w 687172"/>
              <a:gd name="connsiteY3" fmla="*/ 687172 h 687172"/>
              <a:gd name="connsiteX4" fmla="*/ 574946 w 687172"/>
              <a:gd name="connsiteY4" fmla="*/ 687172 h 687172"/>
              <a:gd name="connsiteX5" fmla="*/ 574945 w 687172"/>
              <a:gd name="connsiteY5" fmla="*/ 238336 h 687172"/>
              <a:gd name="connsiteX6" fmla="*/ 448836 w 687172"/>
              <a:gd name="connsiteY6" fmla="*/ 112227 h 687172"/>
              <a:gd name="connsiteX7" fmla="*/ 0 w 687172"/>
              <a:gd name="connsiteY7" fmla="*/ 112227 h 687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7172" h="687172">
                <a:moveTo>
                  <a:pt x="0" y="1"/>
                </a:moveTo>
                <a:lnTo>
                  <a:pt x="477930" y="0"/>
                </a:lnTo>
                <a:cubicBezTo>
                  <a:pt x="593491" y="0"/>
                  <a:pt x="687172" y="93681"/>
                  <a:pt x="687172" y="209242"/>
                </a:cubicBezTo>
                <a:lnTo>
                  <a:pt x="687172" y="687172"/>
                </a:lnTo>
                <a:lnTo>
                  <a:pt x="574946" y="687172"/>
                </a:lnTo>
                <a:lnTo>
                  <a:pt x="574945" y="238336"/>
                </a:lnTo>
                <a:cubicBezTo>
                  <a:pt x="574946" y="168688"/>
                  <a:pt x="518485" y="112227"/>
                  <a:pt x="448836" y="112227"/>
                </a:cubicBezTo>
                <a:lnTo>
                  <a:pt x="0" y="112227"/>
                </a:lnTo>
                <a:close/>
              </a:path>
            </a:pathLst>
          </a:custGeom>
          <a:solidFill>
            <a:srgbClr val="3BBC5D"/>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800" b="0" i="0" u="none" strike="noStrike" kern="0" cap="none" spc="0" normalizeH="0" baseline="0" noProof="0">
              <a:ln>
                <a:noFill/>
              </a:ln>
              <a:solidFill>
                <a:srgbClr val="3BBC5D"/>
              </a:solidFill>
              <a:effectLst/>
              <a:uLnTx/>
              <a:uFillTx/>
              <a:latin typeface="微软雅黑 Light" panose="020B0502040204020203" pitchFamily="34" charset="-122"/>
              <a:ea typeface="微软雅黑 Light" panose="020B0502040204020203" pitchFamily="34" charset="-122"/>
              <a:cs typeface=""/>
            </a:endParaRPr>
          </a:p>
        </p:txBody>
      </p:sp>
      <p:sp>
        <p:nvSpPr>
          <p:cNvPr id="57" name="任意多边形 222"/>
          <p:cNvSpPr/>
          <p:nvPr/>
        </p:nvSpPr>
        <p:spPr>
          <a:xfrm rot="2700000">
            <a:off x="2538502" y="5062140"/>
            <a:ext cx="257928" cy="257928"/>
          </a:xfrm>
          <a:custGeom>
            <a:avLst/>
            <a:gdLst>
              <a:gd name="connsiteX0" fmla="*/ 238336 w 1255427"/>
              <a:gd name="connsiteY0" fmla="*/ 112227 h 1255427"/>
              <a:gd name="connsiteX1" fmla="*/ 112227 w 1255427"/>
              <a:gd name="connsiteY1" fmla="*/ 238336 h 1255427"/>
              <a:gd name="connsiteX2" fmla="*/ 112227 w 1255427"/>
              <a:gd name="connsiteY2" fmla="*/ 1017091 h 1255427"/>
              <a:gd name="connsiteX3" fmla="*/ 238336 w 1255427"/>
              <a:gd name="connsiteY3" fmla="*/ 1143200 h 1255427"/>
              <a:gd name="connsiteX4" fmla="*/ 1017091 w 1255427"/>
              <a:gd name="connsiteY4" fmla="*/ 1143200 h 1255427"/>
              <a:gd name="connsiteX5" fmla="*/ 1143200 w 1255427"/>
              <a:gd name="connsiteY5" fmla="*/ 1017091 h 1255427"/>
              <a:gd name="connsiteX6" fmla="*/ 1143200 w 1255427"/>
              <a:gd name="connsiteY6" fmla="*/ 238336 h 1255427"/>
              <a:gd name="connsiteX7" fmla="*/ 1017091 w 1255427"/>
              <a:gd name="connsiteY7" fmla="*/ 112227 h 1255427"/>
              <a:gd name="connsiteX8" fmla="*/ 209242 w 1255427"/>
              <a:gd name="connsiteY8" fmla="*/ 0 h 1255427"/>
              <a:gd name="connsiteX9" fmla="*/ 1046185 w 1255427"/>
              <a:gd name="connsiteY9" fmla="*/ 0 h 1255427"/>
              <a:gd name="connsiteX10" fmla="*/ 1255427 w 1255427"/>
              <a:gd name="connsiteY10" fmla="*/ 209242 h 1255427"/>
              <a:gd name="connsiteX11" fmla="*/ 1255427 w 1255427"/>
              <a:gd name="connsiteY11" fmla="*/ 1046185 h 1255427"/>
              <a:gd name="connsiteX12" fmla="*/ 1046185 w 1255427"/>
              <a:gd name="connsiteY12" fmla="*/ 1255427 h 1255427"/>
              <a:gd name="connsiteX13" fmla="*/ 209242 w 1255427"/>
              <a:gd name="connsiteY13" fmla="*/ 1255427 h 1255427"/>
              <a:gd name="connsiteX14" fmla="*/ 0 w 1255427"/>
              <a:gd name="connsiteY14" fmla="*/ 1046185 h 1255427"/>
              <a:gd name="connsiteX15" fmla="*/ 0 w 1255427"/>
              <a:gd name="connsiteY15" fmla="*/ 209242 h 1255427"/>
              <a:gd name="connsiteX16" fmla="*/ 209242 w 1255427"/>
              <a:gd name="connsiteY16" fmla="*/ 0 h 1255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55427" h="1255427">
                <a:moveTo>
                  <a:pt x="238336" y="112227"/>
                </a:moveTo>
                <a:cubicBezTo>
                  <a:pt x="168688" y="112227"/>
                  <a:pt x="112227" y="168688"/>
                  <a:pt x="112227" y="238336"/>
                </a:cubicBezTo>
                <a:lnTo>
                  <a:pt x="112227" y="1017091"/>
                </a:lnTo>
                <a:cubicBezTo>
                  <a:pt x="112227" y="1086739"/>
                  <a:pt x="168688" y="1143200"/>
                  <a:pt x="238336" y="1143200"/>
                </a:cubicBezTo>
                <a:lnTo>
                  <a:pt x="1017091" y="1143200"/>
                </a:lnTo>
                <a:cubicBezTo>
                  <a:pt x="1086739" y="1143200"/>
                  <a:pt x="1143200" y="1086739"/>
                  <a:pt x="1143200" y="1017091"/>
                </a:cubicBezTo>
                <a:lnTo>
                  <a:pt x="1143200" y="238336"/>
                </a:lnTo>
                <a:cubicBezTo>
                  <a:pt x="1143200" y="168688"/>
                  <a:pt x="1086739" y="112227"/>
                  <a:pt x="1017091" y="112227"/>
                </a:cubicBezTo>
                <a:close/>
                <a:moveTo>
                  <a:pt x="209242" y="0"/>
                </a:moveTo>
                <a:lnTo>
                  <a:pt x="1046185" y="0"/>
                </a:lnTo>
                <a:cubicBezTo>
                  <a:pt x="1161746" y="0"/>
                  <a:pt x="1255427" y="93681"/>
                  <a:pt x="1255427" y="209242"/>
                </a:cubicBezTo>
                <a:lnTo>
                  <a:pt x="1255427" y="1046185"/>
                </a:lnTo>
                <a:cubicBezTo>
                  <a:pt x="1255427" y="1161746"/>
                  <a:pt x="1161746" y="1255427"/>
                  <a:pt x="1046185" y="1255427"/>
                </a:cubicBezTo>
                <a:lnTo>
                  <a:pt x="209242" y="1255427"/>
                </a:lnTo>
                <a:cubicBezTo>
                  <a:pt x="93681" y="1255427"/>
                  <a:pt x="0" y="1161746"/>
                  <a:pt x="0" y="1046185"/>
                </a:cubicBezTo>
                <a:lnTo>
                  <a:pt x="0" y="209242"/>
                </a:lnTo>
                <a:cubicBezTo>
                  <a:pt x="0" y="93681"/>
                  <a:pt x="93681" y="0"/>
                  <a:pt x="209242" y="0"/>
                </a:cubicBezTo>
                <a:close/>
              </a:path>
            </a:pathLst>
          </a:custGeom>
          <a:solidFill>
            <a:srgbClr val="3BBC5D"/>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000" b="0" i="0" u="none" strike="noStrike" kern="0" cap="none" spc="0" normalizeH="0" baseline="0" noProof="0">
              <a:ln>
                <a:noFill/>
              </a:ln>
              <a:solidFill>
                <a:srgbClr val="3BBC5D"/>
              </a:solidFill>
              <a:effectLst/>
              <a:uLnTx/>
              <a:uFillTx/>
              <a:latin typeface="微软雅黑 Light" panose="020B0502040204020203" pitchFamily="34" charset="-122"/>
              <a:ea typeface="微软雅黑 Light" panose="020B0502040204020203" pitchFamily="34" charset="-122"/>
              <a:cs typeface=""/>
            </a:endParaRPr>
          </a:p>
        </p:txBody>
      </p:sp>
    </p:spTree>
    <p:extLst>
      <p:ext uri="{BB962C8B-B14F-4D97-AF65-F5344CB8AC3E}">
        <p14:creationId xmlns:p14="http://schemas.microsoft.com/office/powerpoint/2010/main" xmlns="" val="2167370892"/>
      </p:ext>
    </p:extLst>
  </p:cSld>
  <p:clrMapOvr>
    <a:masterClrMapping/>
  </p:clrMapOvr>
  <p:timing>
    <p:tnLst>
      <p:par>
        <p:cTn id="1" dur="indefinite" restart="never" nodeType="tmRoot"/>
      </p:par>
    </p:tnLst>
  </p:timing>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4"/>
          <p:cNvSpPr/>
          <p:nvPr/>
        </p:nvSpPr>
        <p:spPr>
          <a:xfrm>
            <a:off x="-1" y="674237"/>
            <a:ext cx="7464153" cy="602366"/>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灯片编号占位符 25"/>
          <p:cNvSpPr txBox="1">
            <a:spLocks/>
          </p:cNvSpPr>
          <p:nvPr/>
        </p:nvSpPr>
        <p:spPr>
          <a:xfrm>
            <a:off x="10243712" y="6350004"/>
            <a:ext cx="2743200" cy="365125"/>
          </a:xfrm>
          <a:prstGeom prst="rect">
            <a:avLst/>
          </a:prstGeom>
        </p:spPr>
        <p:txBody>
          <a:bodyPr vert="horz" lIns="91440" tIns="45720" rIns="91440" bIns="45720" rtlCol="0" anchor="ctr"/>
          <a:lstStyle>
            <a:defPPr>
              <a:defRPr lang="zh-CN"/>
            </a:defPPr>
            <a:lvl1pPr marL="0" algn="ctr" defTabSz="914400" rtl="0" eaLnBrk="1" latinLnBrk="0" hangingPunct="1">
              <a:defRPr sz="1400" kern="1200">
                <a:solidFill>
                  <a:schemeClr val="bg1"/>
                </a:solidFill>
                <a:latin typeface="微软雅黑 Light" panose="020B0502040204020203" pitchFamily="34" charset="-122"/>
                <a:ea typeface="微软雅黑 Light" panose="020B0502040204020203" pitchFamily="34"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rgbClr val="3BBC5D"/>
              </a:solidFill>
            </a:endParaRPr>
          </a:p>
        </p:txBody>
      </p:sp>
      <p:sp>
        <p:nvSpPr>
          <p:cNvPr id="25" name="Freeform 81"/>
          <p:cNvSpPr>
            <a:spLocks noChangeArrowheads="1"/>
          </p:cNvSpPr>
          <p:nvPr/>
        </p:nvSpPr>
        <p:spPr bwMode="auto">
          <a:xfrm>
            <a:off x="191376" y="826314"/>
            <a:ext cx="288000" cy="288000"/>
          </a:xfrm>
          <a:custGeom>
            <a:avLst/>
            <a:gdLst>
              <a:gd name="T0" fmla="*/ 39678193 w 602"/>
              <a:gd name="T1" fmla="*/ 78442719 h 602"/>
              <a:gd name="T2" fmla="*/ 39678193 w 602"/>
              <a:gd name="T3" fmla="*/ 78442719 h 602"/>
              <a:gd name="T4" fmla="*/ 0 w 602"/>
              <a:gd name="T5" fmla="*/ 38764526 h 602"/>
              <a:gd name="T6" fmla="*/ 39678193 w 602"/>
              <a:gd name="T7" fmla="*/ 0 h 602"/>
              <a:gd name="T8" fmla="*/ 78442719 w 602"/>
              <a:gd name="T9" fmla="*/ 38764526 h 602"/>
              <a:gd name="T10" fmla="*/ 39678193 w 602"/>
              <a:gd name="T11" fmla="*/ 78442719 h 602"/>
              <a:gd name="T12" fmla="*/ 7439751 w 602"/>
              <a:gd name="T13" fmla="*/ 38764526 h 602"/>
              <a:gd name="T14" fmla="*/ 7439751 w 602"/>
              <a:gd name="T15" fmla="*/ 38764526 h 602"/>
              <a:gd name="T16" fmla="*/ 39678193 w 602"/>
              <a:gd name="T17" fmla="*/ 71002968 h 602"/>
              <a:gd name="T18" fmla="*/ 61866665 w 602"/>
              <a:gd name="T19" fmla="*/ 61735884 h 602"/>
              <a:gd name="T20" fmla="*/ 39678193 w 602"/>
              <a:gd name="T21" fmla="*/ 38764526 h 602"/>
              <a:gd name="T22" fmla="*/ 39678193 w 602"/>
              <a:gd name="T23" fmla="*/ 7308970 h 602"/>
              <a:gd name="T24" fmla="*/ 7439751 w 602"/>
              <a:gd name="T25" fmla="*/ 38764526 h 60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602" h="602">
                <a:moveTo>
                  <a:pt x="304" y="601"/>
                </a:moveTo>
                <a:lnTo>
                  <a:pt x="304" y="601"/>
                </a:lnTo>
                <a:cubicBezTo>
                  <a:pt x="135" y="601"/>
                  <a:pt x="0" y="466"/>
                  <a:pt x="0" y="297"/>
                </a:cubicBezTo>
                <a:cubicBezTo>
                  <a:pt x="0" y="134"/>
                  <a:pt x="135" y="0"/>
                  <a:pt x="304" y="0"/>
                </a:cubicBezTo>
                <a:cubicBezTo>
                  <a:pt x="467" y="0"/>
                  <a:pt x="601" y="134"/>
                  <a:pt x="601" y="297"/>
                </a:cubicBezTo>
                <a:cubicBezTo>
                  <a:pt x="601" y="466"/>
                  <a:pt x="467" y="601"/>
                  <a:pt x="304" y="601"/>
                </a:cubicBezTo>
                <a:close/>
                <a:moveTo>
                  <a:pt x="57" y="297"/>
                </a:moveTo>
                <a:lnTo>
                  <a:pt x="57" y="297"/>
                </a:lnTo>
                <a:cubicBezTo>
                  <a:pt x="57" y="431"/>
                  <a:pt x="170" y="544"/>
                  <a:pt x="304" y="544"/>
                </a:cubicBezTo>
                <a:cubicBezTo>
                  <a:pt x="368" y="544"/>
                  <a:pt x="431" y="516"/>
                  <a:pt x="474" y="473"/>
                </a:cubicBezTo>
                <a:cubicBezTo>
                  <a:pt x="304" y="297"/>
                  <a:pt x="304" y="297"/>
                  <a:pt x="304" y="297"/>
                </a:cubicBezTo>
                <a:cubicBezTo>
                  <a:pt x="304" y="56"/>
                  <a:pt x="304" y="56"/>
                  <a:pt x="304" y="56"/>
                </a:cubicBezTo>
                <a:cubicBezTo>
                  <a:pt x="170" y="56"/>
                  <a:pt x="57" y="162"/>
                  <a:pt x="57" y="297"/>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5" name="幻灯片编号占位符 4"/>
          <p:cNvSpPr>
            <a:spLocks noGrp="1"/>
          </p:cNvSpPr>
          <p:nvPr>
            <p:ph type="sldNum" sz="quarter" idx="12"/>
          </p:nvPr>
        </p:nvSpPr>
        <p:spPr/>
        <p:txBody>
          <a:bodyPr/>
          <a:lstStyle/>
          <a:p>
            <a:fld id="{370D8578-DDD4-487D-A316-C8E65CC577E1}" type="slidenum">
              <a:rPr lang="zh-CN" altLang="en-US" smtClean="0"/>
              <a:pPr/>
              <a:t>429</a:t>
            </a:fld>
            <a:endParaRPr lang="zh-CN" altLang="en-US"/>
          </a:p>
        </p:txBody>
      </p:sp>
      <p:sp>
        <p:nvSpPr>
          <p:cNvPr id="13" name="Title 1"/>
          <p:cNvSpPr txBox="1">
            <a:spLocks/>
          </p:cNvSpPr>
          <p:nvPr/>
        </p:nvSpPr>
        <p:spPr>
          <a:xfrm>
            <a:off x="670753" y="579020"/>
            <a:ext cx="6510891" cy="79513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zh-CN" altLang="en-US" sz="2800" dirty="0">
                <a:solidFill>
                  <a:schemeClr val="bg1"/>
                </a:solidFill>
                <a:latin typeface="Microsoft YaHei Light" charset="-122"/>
                <a:ea typeface="Microsoft YaHei Light" charset="-122"/>
                <a:cs typeface="Microsoft YaHei Light" charset="-122"/>
              </a:rPr>
              <a:t>处理缺失数据</a:t>
            </a:r>
            <a:endParaRPr lang="en-US" sz="2800" dirty="0">
              <a:solidFill>
                <a:srgbClr val="FFFFFF"/>
              </a:solidFill>
              <a:latin typeface="Microsoft YaHei Light" charset="-122"/>
              <a:ea typeface="Microsoft YaHei Light" charset="-122"/>
              <a:cs typeface="Microsoft YaHei Light" charset="-122"/>
            </a:endParaRPr>
          </a:p>
        </p:txBody>
      </p:sp>
      <p:sp>
        <p:nvSpPr>
          <p:cNvPr id="10" name="内容占位符 11"/>
          <p:cNvSpPr>
            <a:spLocks noGrp="1"/>
          </p:cNvSpPr>
          <p:nvPr>
            <p:ph idx="1"/>
          </p:nvPr>
        </p:nvSpPr>
        <p:spPr>
          <a:xfrm>
            <a:off x="467420" y="1600200"/>
            <a:ext cx="9517012" cy="4525963"/>
          </a:xfrm>
        </p:spPr>
        <p:txBody>
          <a:bodyPr>
            <a:normAutofit fontScale="92500" lnSpcReduction="20000"/>
          </a:bodyPr>
          <a:lstStyle/>
          <a:p>
            <a:pPr eaLnBrk="1" hangingPunct="1">
              <a:lnSpc>
                <a:spcPct val="130000"/>
              </a:lnSpc>
              <a:buFont typeface="Arial" charset="0"/>
              <a:buNone/>
            </a:pPr>
            <a:r>
              <a:rPr lang="en-US" altLang="zh-CN" sz="2000" dirty="0" smtClean="0"/>
              <a:t>   </a:t>
            </a:r>
            <a:r>
              <a:rPr lang="en-US" altLang="zh-CN" sz="2400" dirty="0" smtClean="0"/>
              <a:t>pandas</a:t>
            </a:r>
            <a:r>
              <a:rPr lang="zh-CN" altLang="en-US" sz="2400" dirty="0" smtClean="0"/>
              <a:t>使用浮点值</a:t>
            </a:r>
            <a:r>
              <a:rPr lang="en-US" altLang="zh-CN" sz="2400" dirty="0" err="1" smtClean="0"/>
              <a:t>NaN</a:t>
            </a:r>
            <a:r>
              <a:rPr lang="zh-CN" altLang="en-US" sz="2400" dirty="0" smtClean="0"/>
              <a:t>（</a:t>
            </a:r>
            <a:r>
              <a:rPr lang="en-US" altLang="zh-CN" sz="2400" dirty="0" smtClean="0"/>
              <a:t>Not a Number</a:t>
            </a:r>
            <a:r>
              <a:rPr lang="zh-CN" altLang="en-US" sz="2400" dirty="0" smtClean="0"/>
              <a:t>）表示浮点和非浮点数组中的</a:t>
            </a:r>
            <a:r>
              <a:rPr lang="en-US" altLang="zh-CN" sz="2400" dirty="0" smtClean="0"/>
              <a:t>   </a:t>
            </a:r>
            <a:r>
              <a:rPr lang="zh-CN" altLang="en-US" sz="2400" dirty="0" smtClean="0"/>
              <a:t>缺失数据，它只是一个便于被检测出来的标记而已；</a:t>
            </a:r>
            <a:r>
              <a:rPr lang="en-US" altLang="zh-CN" sz="2400" dirty="0" smtClean="0"/>
              <a:t>Python</a:t>
            </a:r>
            <a:r>
              <a:rPr lang="zh-CN" altLang="en-US" sz="2400" dirty="0" smtClean="0"/>
              <a:t>内置的</a:t>
            </a:r>
            <a:r>
              <a:rPr lang="en-US" altLang="zh-CN" sz="2400" dirty="0" smtClean="0"/>
              <a:t>None</a:t>
            </a:r>
            <a:r>
              <a:rPr lang="zh-CN" altLang="en-US" sz="2400" dirty="0" smtClean="0"/>
              <a:t>值也会被当做</a:t>
            </a:r>
            <a:r>
              <a:rPr lang="en-US" altLang="zh-CN" sz="2400" dirty="0" smtClean="0"/>
              <a:t>NA</a:t>
            </a:r>
            <a:r>
              <a:rPr lang="zh-CN" altLang="en-US" sz="2400" dirty="0" smtClean="0"/>
              <a:t>处理</a:t>
            </a:r>
            <a:endParaRPr lang="en-US" altLang="zh-CN" sz="2400" dirty="0" smtClean="0"/>
          </a:p>
          <a:p>
            <a:pPr eaLnBrk="1" hangingPunct="1">
              <a:lnSpc>
                <a:spcPct val="130000"/>
              </a:lnSpc>
              <a:buFont typeface="Arial" charset="0"/>
              <a:buNone/>
            </a:pPr>
            <a:endParaRPr lang="en-US" altLang="zh-CN" sz="2400" dirty="0" smtClean="0"/>
          </a:p>
          <a:p>
            <a:pPr marL="457200" lvl="1" indent="0" eaLnBrk="1" hangingPunct="1">
              <a:lnSpc>
                <a:spcPct val="130000"/>
              </a:lnSpc>
              <a:buFont typeface="Arial" charset="0"/>
              <a:buNone/>
            </a:pPr>
            <a:r>
              <a:rPr lang="en-US" altLang="zh-CN" sz="1800" dirty="0" smtClean="0">
                <a:latin typeface="+mn-lt"/>
              </a:rPr>
              <a:t>In [2]: </a:t>
            </a:r>
            <a:r>
              <a:rPr lang="en-US" altLang="zh-CN" sz="1800" dirty="0" err="1" smtClean="0">
                <a:latin typeface="+mn-lt"/>
              </a:rPr>
              <a:t>string_data</a:t>
            </a:r>
            <a:r>
              <a:rPr lang="en-US" altLang="zh-CN" sz="1800" dirty="0" smtClean="0">
                <a:latin typeface="+mn-lt"/>
              </a:rPr>
              <a:t>=Series([</a:t>
            </a:r>
            <a:r>
              <a:rPr lang="en-US" altLang="zh-CN" sz="1800" dirty="0" err="1" smtClean="0">
                <a:latin typeface="+mn-lt"/>
              </a:rPr>
              <a:t>None,'b',np.nan,'d</a:t>
            </a:r>
            <a:r>
              <a:rPr lang="en-US" altLang="zh-CN" sz="1800" dirty="0" smtClean="0">
                <a:latin typeface="+mn-lt"/>
              </a:rPr>
              <a:t>'])</a:t>
            </a:r>
          </a:p>
          <a:p>
            <a:pPr marL="457200" lvl="1" indent="0" eaLnBrk="1" hangingPunct="1">
              <a:lnSpc>
                <a:spcPct val="130000"/>
              </a:lnSpc>
              <a:buFont typeface="Arial" charset="0"/>
              <a:buNone/>
            </a:pPr>
            <a:r>
              <a:rPr lang="en-US" altLang="zh-CN" sz="1800" dirty="0" smtClean="0">
                <a:latin typeface="+mn-lt"/>
              </a:rPr>
              <a:t>In [3]: </a:t>
            </a:r>
            <a:r>
              <a:rPr lang="en-US" altLang="zh-CN" sz="1800" dirty="0" err="1" smtClean="0">
                <a:latin typeface="+mn-lt"/>
              </a:rPr>
              <a:t>string_data</a:t>
            </a:r>
            <a:r>
              <a:rPr lang="en-US" altLang="zh-CN" sz="1800" dirty="0" smtClean="0">
                <a:latin typeface="+mn-lt"/>
              </a:rPr>
              <a:t>				In [4]: </a:t>
            </a:r>
            <a:r>
              <a:rPr lang="en-US" altLang="zh-CN" sz="1800" dirty="0" err="1" smtClean="0">
                <a:latin typeface="+mn-lt"/>
              </a:rPr>
              <a:t>string_data.isnull</a:t>
            </a:r>
            <a:r>
              <a:rPr lang="en-US" altLang="zh-CN" sz="1800" dirty="0" smtClean="0">
                <a:latin typeface="+mn-lt"/>
              </a:rPr>
              <a:t>()</a:t>
            </a:r>
          </a:p>
          <a:p>
            <a:pPr marL="457200" lvl="1" indent="0" eaLnBrk="1" hangingPunct="1">
              <a:lnSpc>
                <a:spcPct val="130000"/>
              </a:lnSpc>
              <a:buFont typeface="Arial" charset="0"/>
              <a:buNone/>
            </a:pPr>
            <a:r>
              <a:rPr lang="en-US" altLang="zh-CN" sz="1800" dirty="0" smtClean="0">
                <a:latin typeface="+mn-lt"/>
              </a:rPr>
              <a:t>Out[3]: 					Out[4]: </a:t>
            </a:r>
          </a:p>
          <a:p>
            <a:pPr marL="457200" lvl="1" indent="0" eaLnBrk="1" hangingPunct="1">
              <a:lnSpc>
                <a:spcPct val="130000"/>
              </a:lnSpc>
              <a:buFont typeface="Arial" charset="0"/>
              <a:buNone/>
            </a:pPr>
            <a:r>
              <a:rPr lang="en-US" altLang="zh-CN" sz="1800" dirty="0" smtClean="0">
                <a:latin typeface="+mn-lt"/>
              </a:rPr>
              <a:t>0    None					0     True</a:t>
            </a:r>
          </a:p>
          <a:p>
            <a:pPr marL="457200" lvl="1" indent="0" eaLnBrk="1" hangingPunct="1">
              <a:lnSpc>
                <a:spcPct val="130000"/>
              </a:lnSpc>
              <a:buFont typeface="Arial" charset="0"/>
              <a:buNone/>
            </a:pPr>
            <a:r>
              <a:rPr lang="en-US" altLang="zh-CN" sz="1800" dirty="0" smtClean="0">
                <a:latin typeface="+mn-lt"/>
              </a:rPr>
              <a:t>1       b					1    False</a:t>
            </a:r>
          </a:p>
          <a:p>
            <a:pPr marL="457200" lvl="1" indent="0" eaLnBrk="1" hangingPunct="1">
              <a:lnSpc>
                <a:spcPct val="130000"/>
              </a:lnSpc>
              <a:buFont typeface="Arial" charset="0"/>
              <a:buNone/>
            </a:pPr>
            <a:r>
              <a:rPr lang="en-US" altLang="zh-CN" sz="1800" dirty="0" smtClean="0">
                <a:latin typeface="+mn-lt"/>
              </a:rPr>
              <a:t>2     </a:t>
            </a:r>
            <a:r>
              <a:rPr lang="en-US" altLang="zh-CN" sz="1800" dirty="0" err="1" smtClean="0">
                <a:latin typeface="+mn-lt"/>
              </a:rPr>
              <a:t>NaN</a:t>
            </a:r>
            <a:r>
              <a:rPr lang="en-US" altLang="zh-CN" sz="1800" dirty="0" smtClean="0">
                <a:latin typeface="+mn-lt"/>
              </a:rPr>
              <a:t>					2     True</a:t>
            </a:r>
          </a:p>
          <a:p>
            <a:pPr marL="457200" lvl="1" indent="0" eaLnBrk="1" hangingPunct="1">
              <a:lnSpc>
                <a:spcPct val="130000"/>
              </a:lnSpc>
              <a:buFont typeface="Arial" charset="0"/>
              <a:buNone/>
            </a:pPr>
            <a:r>
              <a:rPr lang="en-US" altLang="zh-CN" sz="1800" dirty="0" smtClean="0">
                <a:latin typeface="+mn-lt"/>
              </a:rPr>
              <a:t>3       d					3    False</a:t>
            </a:r>
          </a:p>
          <a:p>
            <a:pPr marL="457200" lvl="1" indent="0" eaLnBrk="1" hangingPunct="1">
              <a:lnSpc>
                <a:spcPct val="130000"/>
              </a:lnSpc>
              <a:buFont typeface="Arial" charset="0"/>
              <a:buNone/>
            </a:pPr>
            <a:r>
              <a:rPr lang="en-US" altLang="zh-CN" sz="1800" dirty="0" err="1" smtClean="0">
                <a:latin typeface="+mn-lt"/>
              </a:rPr>
              <a:t>dtype</a:t>
            </a:r>
            <a:r>
              <a:rPr lang="en-US" altLang="zh-CN" sz="1800" dirty="0" smtClean="0">
                <a:latin typeface="+mn-lt"/>
              </a:rPr>
              <a:t>: object					</a:t>
            </a:r>
            <a:r>
              <a:rPr lang="en-US" altLang="zh-CN" sz="1800" dirty="0" err="1" smtClean="0">
                <a:latin typeface="+mn-lt"/>
              </a:rPr>
              <a:t>dtype</a:t>
            </a:r>
            <a:r>
              <a:rPr lang="en-US" altLang="zh-CN" sz="1800" dirty="0" smtClean="0">
                <a:latin typeface="+mn-lt"/>
              </a:rPr>
              <a:t>: </a:t>
            </a:r>
            <a:r>
              <a:rPr lang="en-US" altLang="zh-CN" sz="1800" dirty="0" err="1" smtClean="0">
                <a:latin typeface="+mn-lt"/>
              </a:rPr>
              <a:t>bool</a:t>
            </a:r>
            <a:endParaRPr lang="en-US" altLang="zh-CN" sz="1800" dirty="0" smtClean="0">
              <a:latin typeface="+mn-lt"/>
            </a:endParaRPr>
          </a:p>
        </p:txBody>
      </p:sp>
    </p:spTree>
    <p:extLst>
      <p:ext uri="{BB962C8B-B14F-4D97-AF65-F5344CB8AC3E}">
        <p14:creationId xmlns:p14="http://schemas.microsoft.com/office/powerpoint/2010/main" xmlns="" val="44590065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14280" y="1844825"/>
            <a:ext cx="10218224" cy="4176463"/>
          </a:xfrm>
        </p:spPr>
        <p:txBody>
          <a:bodyPr>
            <a:normAutofit/>
          </a:bodyPr>
          <a:lstStyle/>
          <a:p>
            <a:pPr>
              <a:lnSpc>
                <a:spcPct val="150000"/>
              </a:lnSpc>
            </a:pPr>
            <a:r>
              <a:rPr kumimoji="1" lang="zh-CN" altLang="en-US" sz="2400" dirty="0" smtClean="0"/>
              <a:t>字符串（</a:t>
            </a:r>
            <a:r>
              <a:rPr kumimoji="1" lang="en-US" altLang="zh-CN" sz="2400" dirty="0" err="1" smtClean="0"/>
              <a:t>str</a:t>
            </a:r>
            <a:r>
              <a:rPr kumimoji="1" lang="zh-CN" altLang="en-US" sz="2400" dirty="0" smtClean="0"/>
              <a:t>）</a:t>
            </a:r>
            <a:endParaRPr kumimoji="1" lang="en-US" altLang="zh-CN" sz="2400" dirty="0" smtClean="0"/>
          </a:p>
          <a:p>
            <a:pPr>
              <a:lnSpc>
                <a:spcPct val="150000"/>
              </a:lnSpc>
            </a:pPr>
            <a:r>
              <a:rPr kumimoji="1" lang="zh-CN" altLang="en-US" sz="2400" dirty="0"/>
              <a:t>字符串是以两个单</a:t>
            </a:r>
            <a:r>
              <a:rPr kumimoji="1" lang="zh-CN" altLang="en-US" sz="2400" dirty="0" smtClean="0"/>
              <a:t>引号或</a:t>
            </a:r>
            <a:r>
              <a:rPr kumimoji="1" lang="zh-CN" altLang="en-US" sz="2400" dirty="0"/>
              <a:t>两个双</a:t>
            </a:r>
            <a:r>
              <a:rPr kumimoji="1" lang="zh-CN" altLang="en-US" sz="2400" dirty="0" smtClean="0"/>
              <a:t>引号包裹</a:t>
            </a:r>
            <a:r>
              <a:rPr kumimoji="1" lang="zh-CN" altLang="en-US" sz="2400" dirty="0"/>
              <a:t>起来的</a:t>
            </a:r>
            <a:r>
              <a:rPr kumimoji="1" lang="zh-CN" altLang="en-US" sz="2400" dirty="0" smtClean="0"/>
              <a:t>文本</a:t>
            </a:r>
            <a:endParaRPr kumimoji="1" lang="en-US" altLang="zh-CN" sz="2400" dirty="0" smtClean="0"/>
          </a:p>
          <a:p>
            <a:pPr>
              <a:lnSpc>
                <a:spcPct val="150000"/>
              </a:lnSpc>
            </a:pPr>
            <a:r>
              <a:rPr kumimoji="1" lang="zh-CN" altLang="en-US" sz="2400" dirty="0" smtClean="0"/>
              <a:t>字符串 </a:t>
            </a:r>
            <a:r>
              <a:rPr kumimoji="1" lang="en-US" altLang="zh-CN" sz="2400" dirty="0" smtClean="0">
                <a:latin typeface="Monaco" charset="0"/>
                <a:ea typeface="Monaco" charset="0"/>
                <a:cs typeface="Monaco" charset="0"/>
              </a:rPr>
              <a:t>Jump Shot</a:t>
            </a:r>
            <a:r>
              <a:rPr kumimoji="1" lang="zh-CN" altLang="en-US" sz="2400" dirty="0" smtClean="0"/>
              <a:t> 包括 </a:t>
            </a:r>
            <a:r>
              <a:rPr kumimoji="1" lang="en-US" altLang="zh-CN" sz="2400" dirty="0" smtClean="0">
                <a:latin typeface="Monaco" charset="0"/>
                <a:ea typeface="Monaco" charset="0"/>
                <a:cs typeface="Monaco" charset="0"/>
              </a:rPr>
              <a:t>J</a:t>
            </a:r>
            <a:r>
              <a:rPr kumimoji="1" lang="zh-CN" altLang="en-US" sz="2400" dirty="0" smtClean="0">
                <a:latin typeface="Monaco" charset="0"/>
                <a:ea typeface="Monaco" charset="0"/>
                <a:cs typeface="Monaco" charset="0"/>
              </a:rPr>
              <a:t>，</a:t>
            </a:r>
            <a:r>
              <a:rPr kumimoji="1" lang="en-US" altLang="zh-CN" sz="2400" dirty="0" smtClean="0">
                <a:latin typeface="Monaco" charset="0"/>
                <a:ea typeface="Monaco" charset="0"/>
                <a:cs typeface="Monaco" charset="0"/>
              </a:rPr>
              <a:t>u</a:t>
            </a:r>
            <a:r>
              <a:rPr kumimoji="1" lang="zh-CN" altLang="en-US" sz="2400" dirty="0" smtClean="0">
                <a:latin typeface="Monaco" charset="0"/>
                <a:ea typeface="Monaco" charset="0"/>
                <a:cs typeface="Monaco" charset="0"/>
              </a:rPr>
              <a:t>，</a:t>
            </a:r>
            <a:r>
              <a:rPr kumimoji="1" lang="en-US" altLang="zh-CN" sz="2400" dirty="0" smtClean="0">
                <a:latin typeface="Monaco" charset="0"/>
                <a:ea typeface="Monaco" charset="0"/>
                <a:cs typeface="Monaco" charset="0"/>
              </a:rPr>
              <a:t>m</a:t>
            </a:r>
            <a:r>
              <a:rPr kumimoji="1" lang="zh-CN" altLang="en-US" sz="2400" dirty="0" smtClean="0">
                <a:latin typeface="Monaco" charset="0"/>
                <a:ea typeface="Monaco" charset="0"/>
                <a:cs typeface="Monaco" charset="0"/>
              </a:rPr>
              <a:t>，</a:t>
            </a:r>
            <a:r>
              <a:rPr kumimoji="1" lang="en-US" altLang="zh-CN" sz="2400" dirty="0" smtClean="0">
                <a:latin typeface="Monaco" charset="0"/>
                <a:ea typeface="Monaco" charset="0"/>
                <a:cs typeface="Monaco" charset="0"/>
              </a:rPr>
              <a:t>p</a:t>
            </a:r>
            <a:r>
              <a:rPr kumimoji="1" lang="zh-CN" altLang="en-US" sz="2400" dirty="0" smtClean="0">
                <a:latin typeface="Monaco" charset="0"/>
                <a:ea typeface="Monaco" charset="0"/>
                <a:cs typeface="Monaco" charset="0"/>
              </a:rPr>
              <a:t>，</a:t>
            </a:r>
            <a:r>
              <a:rPr kumimoji="1" lang="zh-CN" altLang="en-US" sz="2400" dirty="0">
                <a:latin typeface="Monaco" charset="0"/>
                <a:ea typeface="Monaco" charset="0"/>
                <a:cs typeface="Monaco" charset="0"/>
              </a:rPr>
              <a:t>空格</a:t>
            </a:r>
            <a:r>
              <a:rPr kumimoji="1" lang="zh-CN" altLang="en-US" sz="2400" dirty="0" smtClean="0">
                <a:latin typeface="Monaco" charset="0"/>
                <a:ea typeface="Monaco" charset="0"/>
                <a:cs typeface="Monaco" charset="0"/>
              </a:rPr>
              <a:t>，</a:t>
            </a:r>
            <a:r>
              <a:rPr kumimoji="1" lang="en-US" altLang="zh-CN" sz="2400" dirty="0" smtClean="0">
                <a:latin typeface="Monaco" charset="0"/>
                <a:ea typeface="Monaco" charset="0"/>
                <a:cs typeface="Monaco" charset="0"/>
              </a:rPr>
              <a:t>S</a:t>
            </a:r>
            <a:r>
              <a:rPr kumimoji="1" lang="zh-CN" altLang="en-US" sz="2400" dirty="0" smtClean="0">
                <a:latin typeface="Monaco" charset="0"/>
                <a:ea typeface="Monaco" charset="0"/>
                <a:cs typeface="Monaco" charset="0"/>
              </a:rPr>
              <a:t>，</a:t>
            </a:r>
            <a:r>
              <a:rPr kumimoji="1" lang="en-US" altLang="zh-CN" sz="2400" dirty="0" smtClean="0">
                <a:latin typeface="Monaco" charset="0"/>
                <a:ea typeface="Monaco" charset="0"/>
                <a:cs typeface="Monaco" charset="0"/>
              </a:rPr>
              <a:t>h</a:t>
            </a:r>
            <a:r>
              <a:rPr kumimoji="1" lang="zh-CN" altLang="en-US" sz="2400" dirty="0" smtClean="0">
                <a:latin typeface="Monaco" charset="0"/>
                <a:ea typeface="Monaco" charset="0"/>
                <a:cs typeface="Monaco" charset="0"/>
              </a:rPr>
              <a:t>，</a:t>
            </a:r>
            <a:r>
              <a:rPr kumimoji="1" lang="en-US" altLang="zh-CN" sz="2400" dirty="0" smtClean="0">
                <a:latin typeface="Monaco" charset="0"/>
                <a:ea typeface="Monaco" charset="0"/>
                <a:cs typeface="Monaco" charset="0"/>
              </a:rPr>
              <a:t>o</a:t>
            </a:r>
            <a:r>
              <a:rPr kumimoji="1" lang="zh-CN" altLang="en-US" sz="2400" dirty="0" smtClean="0">
                <a:latin typeface="Monaco" charset="0"/>
                <a:ea typeface="Monaco" charset="0"/>
                <a:cs typeface="Monaco" charset="0"/>
              </a:rPr>
              <a:t>，</a:t>
            </a:r>
            <a:r>
              <a:rPr kumimoji="1" lang="en-US" altLang="zh-CN" sz="2400" dirty="0" smtClean="0">
                <a:latin typeface="Monaco" charset="0"/>
                <a:ea typeface="Monaco" charset="0"/>
                <a:cs typeface="Monaco" charset="0"/>
              </a:rPr>
              <a:t>t</a:t>
            </a:r>
            <a:r>
              <a:rPr kumimoji="1" lang="zh-CN" altLang="en-US" sz="2400" dirty="0" smtClean="0">
                <a:latin typeface="Monaco" charset="0"/>
                <a:ea typeface="Monaco" charset="0"/>
                <a:cs typeface="Monaco" charset="0"/>
              </a:rPr>
              <a:t> </a:t>
            </a:r>
            <a:r>
              <a:rPr kumimoji="1" lang="zh-CN" altLang="en-US" sz="2400" dirty="0" smtClean="0"/>
              <a:t>这</a:t>
            </a:r>
            <a:r>
              <a:rPr kumimoji="1" lang="en-US" altLang="zh-CN" sz="2400" dirty="0"/>
              <a:t>9</a:t>
            </a:r>
            <a:r>
              <a:rPr kumimoji="1" lang="zh-CN" altLang="en-US" sz="2400" dirty="0"/>
              <a:t>个字符</a:t>
            </a:r>
            <a:endParaRPr kumimoji="1" lang="en-US" altLang="zh-CN" sz="2400" dirty="0" smtClean="0"/>
          </a:p>
        </p:txBody>
      </p:sp>
      <p:sp>
        <p:nvSpPr>
          <p:cNvPr id="5" name="矩形 28"/>
          <p:cNvSpPr/>
          <p:nvPr/>
        </p:nvSpPr>
        <p:spPr>
          <a:xfrm>
            <a:off x="-18898" y="671163"/>
            <a:ext cx="510214"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
        <p:nvSpPr>
          <p:cNvPr id="7" name="矩形 6"/>
          <p:cNvSpPr/>
          <p:nvPr/>
        </p:nvSpPr>
        <p:spPr>
          <a:xfrm>
            <a:off x="479376" y="671163"/>
            <a:ext cx="3096344" cy="598302"/>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8" name="Freeform 83"/>
          <p:cNvSpPr>
            <a:spLocks noChangeArrowheads="1"/>
          </p:cNvSpPr>
          <p:nvPr/>
        </p:nvSpPr>
        <p:spPr bwMode="auto">
          <a:xfrm>
            <a:off x="92209" y="826314"/>
            <a:ext cx="288000" cy="288000"/>
          </a:xfrm>
          <a:custGeom>
            <a:avLst/>
            <a:gdLst>
              <a:gd name="T0" fmla="*/ 38764526 w 602"/>
              <a:gd name="T1" fmla="*/ 78442719 h 602"/>
              <a:gd name="T2" fmla="*/ 38764526 w 602"/>
              <a:gd name="T3" fmla="*/ 78442719 h 602"/>
              <a:gd name="T4" fmla="*/ 0 w 602"/>
              <a:gd name="T5" fmla="*/ 38764526 h 602"/>
              <a:gd name="T6" fmla="*/ 38764526 w 602"/>
              <a:gd name="T7" fmla="*/ 0 h 602"/>
              <a:gd name="T8" fmla="*/ 78442719 w 602"/>
              <a:gd name="T9" fmla="*/ 38764526 h 602"/>
              <a:gd name="T10" fmla="*/ 38764526 w 602"/>
              <a:gd name="T11" fmla="*/ 78442719 h 602"/>
              <a:gd name="T12" fmla="*/ 61866665 w 602"/>
              <a:gd name="T13" fmla="*/ 16576054 h 602"/>
              <a:gd name="T14" fmla="*/ 61866665 w 602"/>
              <a:gd name="T15" fmla="*/ 16576054 h 602"/>
              <a:gd name="T16" fmla="*/ 38764526 w 602"/>
              <a:gd name="T17" fmla="*/ 38764526 h 602"/>
              <a:gd name="T18" fmla="*/ 38764526 w 602"/>
              <a:gd name="T19" fmla="*/ 7308970 h 602"/>
              <a:gd name="T20" fmla="*/ 7439751 w 602"/>
              <a:gd name="T21" fmla="*/ 38764526 h 602"/>
              <a:gd name="T22" fmla="*/ 38764526 w 602"/>
              <a:gd name="T23" fmla="*/ 71002968 h 602"/>
              <a:gd name="T24" fmla="*/ 71002968 w 602"/>
              <a:gd name="T25" fmla="*/ 38764526 h 602"/>
              <a:gd name="T26" fmla="*/ 61866665 w 602"/>
              <a:gd name="T27" fmla="*/ 16576054 h 60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02" h="602">
                <a:moveTo>
                  <a:pt x="297" y="601"/>
                </a:moveTo>
                <a:lnTo>
                  <a:pt x="297" y="601"/>
                </a:lnTo>
                <a:cubicBezTo>
                  <a:pt x="135" y="601"/>
                  <a:pt x="0" y="466"/>
                  <a:pt x="0" y="297"/>
                </a:cubicBezTo>
                <a:cubicBezTo>
                  <a:pt x="0" y="134"/>
                  <a:pt x="135" y="0"/>
                  <a:pt x="297" y="0"/>
                </a:cubicBezTo>
                <a:cubicBezTo>
                  <a:pt x="467" y="0"/>
                  <a:pt x="601" y="134"/>
                  <a:pt x="601" y="297"/>
                </a:cubicBezTo>
                <a:cubicBezTo>
                  <a:pt x="601" y="466"/>
                  <a:pt x="467" y="601"/>
                  <a:pt x="297" y="601"/>
                </a:cubicBezTo>
                <a:close/>
                <a:moveTo>
                  <a:pt x="474" y="127"/>
                </a:moveTo>
                <a:lnTo>
                  <a:pt x="474" y="127"/>
                </a:lnTo>
                <a:cubicBezTo>
                  <a:pt x="297" y="297"/>
                  <a:pt x="297" y="297"/>
                  <a:pt x="297" y="297"/>
                </a:cubicBezTo>
                <a:cubicBezTo>
                  <a:pt x="297" y="56"/>
                  <a:pt x="297" y="56"/>
                  <a:pt x="297" y="56"/>
                </a:cubicBezTo>
                <a:cubicBezTo>
                  <a:pt x="163" y="56"/>
                  <a:pt x="57" y="162"/>
                  <a:pt x="57" y="297"/>
                </a:cubicBezTo>
                <a:cubicBezTo>
                  <a:pt x="57" y="431"/>
                  <a:pt x="163" y="544"/>
                  <a:pt x="297" y="544"/>
                </a:cubicBezTo>
                <a:cubicBezTo>
                  <a:pt x="431" y="544"/>
                  <a:pt x="544" y="431"/>
                  <a:pt x="544" y="297"/>
                </a:cubicBezTo>
                <a:cubicBezTo>
                  <a:pt x="544" y="233"/>
                  <a:pt x="516" y="169"/>
                  <a:pt x="474" y="127"/>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solidFill>
                <a:prstClr val="black"/>
              </a:solidFill>
            </a:endParaRPr>
          </a:p>
        </p:txBody>
      </p:sp>
      <p:sp>
        <p:nvSpPr>
          <p:cNvPr id="9" name="文本框 5"/>
          <p:cNvSpPr txBox="1"/>
          <p:nvPr/>
        </p:nvSpPr>
        <p:spPr>
          <a:xfrm>
            <a:off x="953786" y="671163"/>
            <a:ext cx="2261894" cy="523220"/>
          </a:xfrm>
          <a:prstGeom prst="rect">
            <a:avLst/>
          </a:prstGeom>
          <a:noFill/>
        </p:spPr>
        <p:txBody>
          <a:bodyPr wrap="square" rtlCol="0">
            <a:spAutoFit/>
          </a:bodyPr>
          <a:lstStyle/>
          <a:p>
            <a:r>
              <a:rPr lang="zh-CN" altLang="en-US" sz="2800" dirty="0" smtClean="0">
                <a:solidFill>
                  <a:prstClr val="white"/>
                </a:solidFill>
                <a:latin typeface="微软雅黑 Light" panose="020B0502040204020203" pitchFamily="34" charset="-122"/>
                <a:ea typeface="微软雅黑 Light" panose="020B0502040204020203" pitchFamily="34" charset="-122"/>
              </a:rPr>
              <a:t>字符串（</a:t>
            </a:r>
            <a:r>
              <a:rPr lang="en-US" altLang="zh-CN" sz="2800" dirty="0" err="1" smtClean="0">
                <a:solidFill>
                  <a:prstClr val="white"/>
                </a:solidFill>
                <a:latin typeface="Monaco" charset="0"/>
                <a:ea typeface="Monaco" charset="0"/>
                <a:cs typeface="Monaco" charset="0"/>
              </a:rPr>
              <a:t>str</a:t>
            </a:r>
            <a:r>
              <a:rPr lang="zh-CN" altLang="en-US" sz="2800" dirty="0" smtClean="0">
                <a:solidFill>
                  <a:prstClr val="white"/>
                </a:solidFill>
                <a:latin typeface="微软雅黑 Light" panose="020B0502040204020203" pitchFamily="34" charset="-122"/>
                <a:ea typeface="微软雅黑 Light" panose="020B0502040204020203" pitchFamily="34" charset="-122"/>
              </a:rPr>
              <a:t>）</a:t>
            </a:r>
            <a:endParaRPr lang="zh-CN" altLang="en-US" sz="2800" dirty="0">
              <a:solidFill>
                <a:prstClr val="white"/>
              </a:solidFill>
              <a:latin typeface="微软雅黑 Light" panose="020B0502040204020203" pitchFamily="34" charset="-122"/>
              <a:ea typeface="微软雅黑 Light" panose="020B0502040204020203" pitchFamily="34" charset="-122"/>
            </a:endParaRPr>
          </a:p>
        </p:txBody>
      </p:sp>
      <p:pic>
        <p:nvPicPr>
          <p:cNvPr id="4" name="图片 3"/>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699400" y="4005064"/>
            <a:ext cx="9933104" cy="936104"/>
          </a:xfrm>
          <a:prstGeom prst="rect">
            <a:avLst/>
          </a:prstGeom>
        </p:spPr>
      </p:pic>
      <p:sp>
        <p:nvSpPr>
          <p:cNvPr id="3" name="日期占位符 2"/>
          <p:cNvSpPr>
            <a:spLocks noGrp="1"/>
          </p:cNvSpPr>
          <p:nvPr>
            <p:ph type="dt" sz="half" idx="10"/>
          </p:nvPr>
        </p:nvSpPr>
        <p:spPr/>
        <p:txBody>
          <a:bodyPr/>
          <a:lstStyle/>
          <a:p>
            <a:fld id="{190BC53C-3E83-48B5-B030-77F33C7B6074}" type="datetime1">
              <a:rPr lang="zh-CN" altLang="en-US" smtClean="0"/>
              <a:pPr/>
              <a:t>2019/9/8</a:t>
            </a:fld>
            <a:endParaRPr lang="zh-CN" altLang="en-US"/>
          </a:p>
        </p:txBody>
      </p:sp>
      <p:sp>
        <p:nvSpPr>
          <p:cNvPr id="6" name="灯片编号占位符 5"/>
          <p:cNvSpPr>
            <a:spLocks noGrp="1"/>
          </p:cNvSpPr>
          <p:nvPr>
            <p:ph type="sldNum" sz="quarter" idx="12"/>
          </p:nvPr>
        </p:nvSpPr>
        <p:spPr/>
        <p:txBody>
          <a:bodyPr/>
          <a:lstStyle/>
          <a:p>
            <a:fld id="{370D8578-DDD4-487D-A316-C8E65CC577E1}" type="slidenum">
              <a:rPr lang="zh-CN" altLang="en-US" smtClean="0"/>
              <a:pPr/>
              <a:t>43</a:t>
            </a:fld>
            <a:endParaRPr lang="zh-CN" altLang="en-US"/>
          </a:p>
        </p:txBody>
      </p:sp>
    </p:spTree>
    <p:extLst>
      <p:ext uri="{BB962C8B-B14F-4D97-AF65-F5344CB8AC3E}">
        <p14:creationId xmlns:p14="http://schemas.microsoft.com/office/powerpoint/2010/main" xmlns="" val="3022866225"/>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4"/>
          <p:cNvSpPr/>
          <p:nvPr/>
        </p:nvSpPr>
        <p:spPr>
          <a:xfrm>
            <a:off x="-1" y="674237"/>
            <a:ext cx="7464153" cy="602366"/>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灯片编号占位符 25"/>
          <p:cNvSpPr txBox="1">
            <a:spLocks/>
          </p:cNvSpPr>
          <p:nvPr/>
        </p:nvSpPr>
        <p:spPr>
          <a:xfrm>
            <a:off x="10243712" y="6350004"/>
            <a:ext cx="2743200" cy="365125"/>
          </a:xfrm>
          <a:prstGeom prst="rect">
            <a:avLst/>
          </a:prstGeom>
        </p:spPr>
        <p:txBody>
          <a:bodyPr vert="horz" lIns="91440" tIns="45720" rIns="91440" bIns="45720" rtlCol="0" anchor="ctr"/>
          <a:lstStyle>
            <a:defPPr>
              <a:defRPr lang="zh-CN"/>
            </a:defPPr>
            <a:lvl1pPr marL="0" algn="ctr" defTabSz="914400" rtl="0" eaLnBrk="1" latinLnBrk="0" hangingPunct="1">
              <a:defRPr sz="1400" kern="1200">
                <a:solidFill>
                  <a:schemeClr val="bg1"/>
                </a:solidFill>
                <a:latin typeface="微软雅黑 Light" panose="020B0502040204020203" pitchFamily="34" charset="-122"/>
                <a:ea typeface="微软雅黑 Light" panose="020B0502040204020203" pitchFamily="34"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rgbClr val="3BBC5D"/>
              </a:solidFill>
            </a:endParaRPr>
          </a:p>
        </p:txBody>
      </p:sp>
      <p:sp>
        <p:nvSpPr>
          <p:cNvPr id="25" name="Freeform 81"/>
          <p:cNvSpPr>
            <a:spLocks noChangeArrowheads="1"/>
          </p:cNvSpPr>
          <p:nvPr/>
        </p:nvSpPr>
        <p:spPr bwMode="auto">
          <a:xfrm>
            <a:off x="191376" y="826314"/>
            <a:ext cx="288000" cy="288000"/>
          </a:xfrm>
          <a:custGeom>
            <a:avLst/>
            <a:gdLst>
              <a:gd name="T0" fmla="*/ 39678193 w 602"/>
              <a:gd name="T1" fmla="*/ 78442719 h 602"/>
              <a:gd name="T2" fmla="*/ 39678193 w 602"/>
              <a:gd name="T3" fmla="*/ 78442719 h 602"/>
              <a:gd name="T4" fmla="*/ 0 w 602"/>
              <a:gd name="T5" fmla="*/ 38764526 h 602"/>
              <a:gd name="T6" fmla="*/ 39678193 w 602"/>
              <a:gd name="T7" fmla="*/ 0 h 602"/>
              <a:gd name="T8" fmla="*/ 78442719 w 602"/>
              <a:gd name="T9" fmla="*/ 38764526 h 602"/>
              <a:gd name="T10" fmla="*/ 39678193 w 602"/>
              <a:gd name="T11" fmla="*/ 78442719 h 602"/>
              <a:gd name="T12" fmla="*/ 7439751 w 602"/>
              <a:gd name="T13" fmla="*/ 38764526 h 602"/>
              <a:gd name="T14" fmla="*/ 7439751 w 602"/>
              <a:gd name="T15" fmla="*/ 38764526 h 602"/>
              <a:gd name="T16" fmla="*/ 39678193 w 602"/>
              <a:gd name="T17" fmla="*/ 71002968 h 602"/>
              <a:gd name="T18" fmla="*/ 61866665 w 602"/>
              <a:gd name="T19" fmla="*/ 61735884 h 602"/>
              <a:gd name="T20" fmla="*/ 39678193 w 602"/>
              <a:gd name="T21" fmla="*/ 38764526 h 602"/>
              <a:gd name="T22" fmla="*/ 39678193 w 602"/>
              <a:gd name="T23" fmla="*/ 7308970 h 602"/>
              <a:gd name="T24" fmla="*/ 7439751 w 602"/>
              <a:gd name="T25" fmla="*/ 38764526 h 60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602" h="602">
                <a:moveTo>
                  <a:pt x="304" y="601"/>
                </a:moveTo>
                <a:lnTo>
                  <a:pt x="304" y="601"/>
                </a:lnTo>
                <a:cubicBezTo>
                  <a:pt x="135" y="601"/>
                  <a:pt x="0" y="466"/>
                  <a:pt x="0" y="297"/>
                </a:cubicBezTo>
                <a:cubicBezTo>
                  <a:pt x="0" y="134"/>
                  <a:pt x="135" y="0"/>
                  <a:pt x="304" y="0"/>
                </a:cubicBezTo>
                <a:cubicBezTo>
                  <a:pt x="467" y="0"/>
                  <a:pt x="601" y="134"/>
                  <a:pt x="601" y="297"/>
                </a:cubicBezTo>
                <a:cubicBezTo>
                  <a:pt x="601" y="466"/>
                  <a:pt x="467" y="601"/>
                  <a:pt x="304" y="601"/>
                </a:cubicBezTo>
                <a:close/>
                <a:moveTo>
                  <a:pt x="57" y="297"/>
                </a:moveTo>
                <a:lnTo>
                  <a:pt x="57" y="297"/>
                </a:lnTo>
                <a:cubicBezTo>
                  <a:pt x="57" y="431"/>
                  <a:pt x="170" y="544"/>
                  <a:pt x="304" y="544"/>
                </a:cubicBezTo>
                <a:cubicBezTo>
                  <a:pt x="368" y="544"/>
                  <a:pt x="431" y="516"/>
                  <a:pt x="474" y="473"/>
                </a:cubicBezTo>
                <a:cubicBezTo>
                  <a:pt x="304" y="297"/>
                  <a:pt x="304" y="297"/>
                  <a:pt x="304" y="297"/>
                </a:cubicBezTo>
                <a:cubicBezTo>
                  <a:pt x="304" y="56"/>
                  <a:pt x="304" y="56"/>
                  <a:pt x="304" y="56"/>
                </a:cubicBezTo>
                <a:cubicBezTo>
                  <a:pt x="170" y="56"/>
                  <a:pt x="57" y="162"/>
                  <a:pt x="57" y="297"/>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5" name="幻灯片编号占位符 4"/>
          <p:cNvSpPr>
            <a:spLocks noGrp="1"/>
          </p:cNvSpPr>
          <p:nvPr>
            <p:ph type="sldNum" sz="quarter" idx="12"/>
          </p:nvPr>
        </p:nvSpPr>
        <p:spPr/>
        <p:txBody>
          <a:bodyPr/>
          <a:lstStyle/>
          <a:p>
            <a:fld id="{370D8578-DDD4-487D-A316-C8E65CC577E1}" type="slidenum">
              <a:rPr lang="zh-CN" altLang="en-US" smtClean="0"/>
              <a:pPr/>
              <a:t>430</a:t>
            </a:fld>
            <a:endParaRPr lang="zh-CN" altLang="en-US"/>
          </a:p>
        </p:txBody>
      </p:sp>
      <p:sp>
        <p:nvSpPr>
          <p:cNvPr id="13" name="Title 1"/>
          <p:cNvSpPr txBox="1">
            <a:spLocks/>
          </p:cNvSpPr>
          <p:nvPr/>
        </p:nvSpPr>
        <p:spPr>
          <a:xfrm>
            <a:off x="670753" y="579020"/>
            <a:ext cx="6510891" cy="79513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zh-CN" altLang="en-US" sz="2800" dirty="0">
                <a:solidFill>
                  <a:schemeClr val="bg1"/>
                </a:solidFill>
                <a:latin typeface="Microsoft YaHei Light" charset="-122"/>
                <a:ea typeface="Microsoft YaHei Light" charset="-122"/>
                <a:cs typeface="Microsoft YaHei Light" charset="-122"/>
              </a:rPr>
              <a:t>处理</a:t>
            </a:r>
            <a:r>
              <a:rPr lang="zh-CN" altLang="en-US" sz="2800" dirty="0" smtClean="0">
                <a:solidFill>
                  <a:schemeClr val="bg1"/>
                </a:solidFill>
                <a:latin typeface="Microsoft YaHei Light" charset="-122"/>
                <a:ea typeface="Microsoft YaHei Light" charset="-122"/>
                <a:cs typeface="Microsoft YaHei Light" charset="-122"/>
              </a:rPr>
              <a:t>缺失值</a:t>
            </a:r>
            <a:endParaRPr lang="en-US" sz="2800" dirty="0">
              <a:solidFill>
                <a:srgbClr val="FFFFFF"/>
              </a:solidFill>
              <a:latin typeface="Microsoft YaHei Light" charset="-122"/>
              <a:ea typeface="Microsoft YaHei Light" charset="-122"/>
              <a:cs typeface="Microsoft YaHei Light" charset="-122"/>
            </a:endParaRPr>
          </a:p>
        </p:txBody>
      </p:sp>
      <p:sp>
        <p:nvSpPr>
          <p:cNvPr id="10" name="Rectangle 3"/>
          <p:cNvSpPr txBox="1">
            <a:spLocks/>
          </p:cNvSpPr>
          <p:nvPr/>
        </p:nvSpPr>
        <p:spPr>
          <a:xfrm>
            <a:off x="479376" y="1526227"/>
            <a:ext cx="9537079" cy="45259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buFont typeface="Arial" charset="0"/>
              <a:buNone/>
            </a:pPr>
            <a:r>
              <a:rPr lang="zh-CN" altLang="en-US" sz="2000" dirty="0" smtClean="0"/>
              <a:t>   对于</a:t>
            </a:r>
            <a:r>
              <a:rPr lang="en-US" altLang="zh-CN" sz="2000" dirty="0" err="1" smtClean="0"/>
              <a:t>DataFrame</a:t>
            </a:r>
            <a:r>
              <a:rPr lang="zh-CN" altLang="en-US" sz="2000" dirty="0" smtClean="0"/>
              <a:t>对象，</a:t>
            </a:r>
            <a:r>
              <a:rPr lang="en-US" altLang="zh-CN" sz="2000" dirty="0" err="1" smtClean="0"/>
              <a:t>dropna</a:t>
            </a:r>
            <a:r>
              <a:rPr lang="zh-CN" altLang="en-US" sz="2000" dirty="0" smtClean="0"/>
              <a:t>默认丢弃任何含有缺失值的行，</a:t>
            </a:r>
            <a:r>
              <a:rPr lang="en-US" altLang="zh-CN" sz="2000" dirty="0" smtClean="0"/>
              <a:t>how=‘all’</a:t>
            </a:r>
            <a:r>
              <a:rPr lang="zh-CN" altLang="en-US" sz="2000" dirty="0" smtClean="0"/>
              <a:t>只丢弃全为</a:t>
            </a:r>
            <a:r>
              <a:rPr lang="en-US" altLang="zh-CN" sz="2000" dirty="0" smtClean="0"/>
              <a:t>NA</a:t>
            </a:r>
            <a:r>
              <a:rPr lang="zh-CN" altLang="en-US" sz="2000" dirty="0" smtClean="0"/>
              <a:t>的那些行，</a:t>
            </a:r>
            <a:r>
              <a:rPr lang="en-US" altLang="zh-CN" sz="2000" dirty="0" smtClean="0"/>
              <a:t>axis=1</a:t>
            </a:r>
            <a:r>
              <a:rPr lang="zh-CN" altLang="en-US" sz="2000" dirty="0" smtClean="0"/>
              <a:t>指定丢弃列</a:t>
            </a:r>
            <a:endParaRPr lang="en-US" altLang="zh-CN" sz="2000" dirty="0" smtClean="0"/>
          </a:p>
          <a:p>
            <a:pPr>
              <a:buFont typeface="Arial" charset="0"/>
              <a:buNone/>
            </a:pPr>
            <a:endParaRPr lang="en-US" altLang="zh-CN" dirty="0" smtClean="0"/>
          </a:p>
        </p:txBody>
      </p:sp>
      <p:sp>
        <p:nvSpPr>
          <p:cNvPr id="12" name="Text Box 4"/>
          <p:cNvSpPr txBox="1">
            <a:spLocks noChangeArrowheads="1"/>
          </p:cNvSpPr>
          <p:nvPr/>
        </p:nvSpPr>
        <p:spPr bwMode="auto">
          <a:xfrm>
            <a:off x="670753" y="2708920"/>
            <a:ext cx="4248150" cy="3113087"/>
          </a:xfrm>
          <a:prstGeom prst="rect">
            <a:avLst/>
          </a:prstGeom>
          <a:noFill/>
          <a:ln w="9525">
            <a:noFill/>
            <a:miter lim="800000"/>
            <a:headEnd/>
            <a:tailEnd/>
          </a:ln>
        </p:spPr>
        <p:txBody>
          <a:bodyPr>
            <a:spAutoFit/>
          </a:bodyPr>
          <a:lstStyle/>
          <a:p>
            <a:r>
              <a:rPr lang="en-US" altLang="zh-CN" dirty="0"/>
              <a:t>teenager = </a:t>
            </a:r>
            <a:r>
              <a:rPr lang="en-US" altLang="zh-CN" dirty="0" err="1"/>
              <a:t>pd.read_csv</a:t>
            </a:r>
            <a:r>
              <a:rPr lang="en-US" altLang="zh-CN" dirty="0"/>
              <a:t>('</a:t>
            </a:r>
            <a:r>
              <a:rPr lang="en-US" altLang="zh-CN" dirty="0" err="1"/>
              <a:t>teenager_sns.csv</a:t>
            </a:r>
            <a:r>
              <a:rPr lang="en-US" altLang="zh-CN" dirty="0"/>
              <a:t>')</a:t>
            </a:r>
          </a:p>
          <a:p>
            <a:r>
              <a:rPr lang="en-US" altLang="zh-CN" dirty="0"/>
              <a:t>teenager = </a:t>
            </a:r>
            <a:r>
              <a:rPr lang="en-US" altLang="zh-CN" dirty="0" err="1"/>
              <a:t>teenager.ix</a:t>
            </a:r>
            <a:r>
              <a:rPr lang="en-US" altLang="zh-CN" dirty="0"/>
              <a:t>[:,[0,1,2,3,4]]</a:t>
            </a:r>
          </a:p>
          <a:p>
            <a:r>
              <a:rPr lang="en-US" altLang="zh-CN" dirty="0" err="1"/>
              <a:t>teenager.head</a:t>
            </a:r>
            <a:r>
              <a:rPr lang="en-US" altLang="zh-CN" dirty="0"/>
              <a:t>()</a:t>
            </a:r>
          </a:p>
          <a:p>
            <a:r>
              <a:rPr lang="en-US" altLang="zh-CN" dirty="0"/>
              <a:t>Out[9]: </a:t>
            </a:r>
          </a:p>
          <a:p>
            <a:r>
              <a:rPr lang="en-US" altLang="zh-CN" dirty="0"/>
              <a:t>   </a:t>
            </a:r>
            <a:r>
              <a:rPr lang="en-US" altLang="zh-CN" dirty="0" err="1"/>
              <a:t>gradyear</a:t>
            </a:r>
            <a:r>
              <a:rPr lang="en-US" altLang="zh-CN" dirty="0"/>
              <a:t> gender     age  friends  basketball</a:t>
            </a:r>
          </a:p>
          <a:p>
            <a:r>
              <a:rPr lang="en-US" altLang="zh-CN" dirty="0"/>
              <a:t>0      2006      M  18.980        2           0</a:t>
            </a:r>
          </a:p>
          <a:p>
            <a:r>
              <a:rPr lang="en-US" altLang="zh-CN" dirty="0"/>
              <a:t>1      2006      F  18.801        0           0</a:t>
            </a:r>
          </a:p>
          <a:p>
            <a:r>
              <a:rPr lang="en-US" altLang="zh-CN" dirty="0"/>
              <a:t>2       </a:t>
            </a:r>
            <a:r>
              <a:rPr lang="en-US" altLang="zh-CN" dirty="0" err="1"/>
              <a:t>NaN</a:t>
            </a:r>
            <a:r>
              <a:rPr lang="en-US" altLang="zh-CN" dirty="0"/>
              <a:t>    </a:t>
            </a:r>
            <a:r>
              <a:rPr lang="en-US" altLang="zh-CN" dirty="0" err="1"/>
              <a:t>NaN</a:t>
            </a:r>
            <a:r>
              <a:rPr lang="en-US" altLang="zh-CN" dirty="0"/>
              <a:t>     </a:t>
            </a:r>
            <a:r>
              <a:rPr lang="en-US" altLang="zh-CN" dirty="0" err="1"/>
              <a:t>NaN</a:t>
            </a:r>
            <a:r>
              <a:rPr lang="en-US" altLang="zh-CN" dirty="0"/>
              <a:t>      </a:t>
            </a:r>
            <a:r>
              <a:rPr lang="en-US" altLang="zh-CN" dirty="0" err="1"/>
              <a:t>NaN</a:t>
            </a:r>
            <a:r>
              <a:rPr lang="en-US" altLang="zh-CN" dirty="0"/>
              <a:t>         </a:t>
            </a:r>
            <a:r>
              <a:rPr lang="en-US" altLang="zh-CN" dirty="0" err="1"/>
              <a:t>NaN</a:t>
            </a:r>
            <a:endParaRPr lang="en-US" altLang="zh-CN" dirty="0"/>
          </a:p>
          <a:p>
            <a:r>
              <a:rPr lang="en-US" altLang="zh-CN" dirty="0"/>
              <a:t>3      2006      F  18.875        0           0</a:t>
            </a:r>
          </a:p>
          <a:p>
            <a:r>
              <a:rPr lang="en-US" altLang="zh-CN" dirty="0"/>
              <a:t>4      2006    </a:t>
            </a:r>
            <a:r>
              <a:rPr lang="en-US" altLang="zh-CN" dirty="0" err="1"/>
              <a:t>NaN</a:t>
            </a:r>
            <a:r>
              <a:rPr lang="en-US" altLang="zh-CN" dirty="0"/>
              <a:t>  18.995      </a:t>
            </a:r>
            <a:r>
              <a:rPr lang="en-US" altLang="zh-CN" dirty="0" err="1"/>
              <a:t>NaN</a:t>
            </a:r>
            <a:r>
              <a:rPr lang="en-US" altLang="zh-CN" dirty="0"/>
              <a:t>           0</a:t>
            </a:r>
            <a:endParaRPr lang="zh-CN" altLang="en-US" dirty="0"/>
          </a:p>
        </p:txBody>
      </p:sp>
      <p:sp>
        <p:nvSpPr>
          <p:cNvPr id="14" name="Text Box 5"/>
          <p:cNvSpPr txBox="1">
            <a:spLocks noChangeArrowheads="1"/>
          </p:cNvSpPr>
          <p:nvPr/>
        </p:nvSpPr>
        <p:spPr bwMode="auto">
          <a:xfrm>
            <a:off x="5555754" y="2721532"/>
            <a:ext cx="4284662" cy="2289175"/>
          </a:xfrm>
          <a:prstGeom prst="rect">
            <a:avLst/>
          </a:prstGeom>
          <a:noFill/>
          <a:ln w="9525">
            <a:noFill/>
            <a:miter lim="800000"/>
            <a:headEnd/>
            <a:tailEnd/>
          </a:ln>
        </p:spPr>
        <p:txBody>
          <a:bodyPr>
            <a:spAutoFit/>
          </a:bodyPr>
          <a:lstStyle/>
          <a:p>
            <a:r>
              <a:rPr lang="en-US" altLang="zh-CN" dirty="0" err="1"/>
              <a:t>teenager.dropna</a:t>
            </a:r>
            <a:r>
              <a:rPr lang="en-US" altLang="zh-CN" dirty="0"/>
              <a:t>().head()</a:t>
            </a:r>
          </a:p>
          <a:p>
            <a:r>
              <a:rPr lang="en-US" altLang="zh-CN" dirty="0"/>
              <a:t>Out[10]: </a:t>
            </a:r>
          </a:p>
          <a:p>
            <a:r>
              <a:rPr lang="en-US" altLang="zh-CN" dirty="0"/>
              <a:t>   </a:t>
            </a:r>
            <a:r>
              <a:rPr lang="en-US" altLang="zh-CN" dirty="0" err="1"/>
              <a:t>gradyear</a:t>
            </a:r>
            <a:r>
              <a:rPr lang="en-US" altLang="zh-CN" dirty="0"/>
              <a:t> gender     age  friends  basketball</a:t>
            </a:r>
          </a:p>
          <a:p>
            <a:r>
              <a:rPr lang="en-US" altLang="zh-CN" dirty="0"/>
              <a:t>0      2006      M  18.980        2           0</a:t>
            </a:r>
          </a:p>
          <a:p>
            <a:r>
              <a:rPr lang="en-US" altLang="zh-CN" dirty="0"/>
              <a:t>1      2006      F  18.801        0           0</a:t>
            </a:r>
          </a:p>
          <a:p>
            <a:r>
              <a:rPr lang="en-US" altLang="zh-CN" dirty="0"/>
              <a:t>3      2006      F  18.875        0           0</a:t>
            </a:r>
          </a:p>
          <a:p>
            <a:r>
              <a:rPr lang="en-US" altLang="zh-CN" dirty="0"/>
              <a:t>6      2006      F  18.930       72           0</a:t>
            </a:r>
          </a:p>
          <a:p>
            <a:r>
              <a:rPr lang="en-US" altLang="zh-CN" dirty="0"/>
              <a:t>7      2006      M  18.322       17           0</a:t>
            </a:r>
            <a:endParaRPr lang="zh-CN" altLang="en-US" dirty="0"/>
          </a:p>
        </p:txBody>
      </p:sp>
    </p:spTree>
    <p:extLst>
      <p:ext uri="{BB962C8B-B14F-4D97-AF65-F5344CB8AC3E}">
        <p14:creationId xmlns:p14="http://schemas.microsoft.com/office/powerpoint/2010/main" xmlns="" val="416725653"/>
      </p:ext>
    </p:extLst>
  </p:cSld>
  <p:clrMapOvr>
    <a:masterClrMapping/>
  </p:clrMapOvr>
  <p:timing>
    <p:tnLst>
      <p:par>
        <p:cTn id="1" dur="indefinite" restart="never" nodeType="tmRoot"/>
      </p:par>
    </p:tnLst>
  </p:timing>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4"/>
          <p:cNvSpPr/>
          <p:nvPr/>
        </p:nvSpPr>
        <p:spPr>
          <a:xfrm>
            <a:off x="-1" y="674237"/>
            <a:ext cx="7464153" cy="602366"/>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灯片编号占位符 25"/>
          <p:cNvSpPr txBox="1">
            <a:spLocks/>
          </p:cNvSpPr>
          <p:nvPr/>
        </p:nvSpPr>
        <p:spPr>
          <a:xfrm>
            <a:off x="10243712" y="6350004"/>
            <a:ext cx="2743200" cy="365125"/>
          </a:xfrm>
          <a:prstGeom prst="rect">
            <a:avLst/>
          </a:prstGeom>
        </p:spPr>
        <p:txBody>
          <a:bodyPr vert="horz" lIns="91440" tIns="45720" rIns="91440" bIns="45720" rtlCol="0" anchor="ctr"/>
          <a:lstStyle>
            <a:defPPr>
              <a:defRPr lang="zh-CN"/>
            </a:defPPr>
            <a:lvl1pPr marL="0" algn="ctr" defTabSz="914400" rtl="0" eaLnBrk="1" latinLnBrk="0" hangingPunct="1">
              <a:defRPr sz="1400" kern="1200">
                <a:solidFill>
                  <a:schemeClr val="bg1"/>
                </a:solidFill>
                <a:latin typeface="微软雅黑 Light" panose="020B0502040204020203" pitchFamily="34" charset="-122"/>
                <a:ea typeface="微软雅黑 Light" panose="020B0502040204020203" pitchFamily="34"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rgbClr val="3BBC5D"/>
              </a:solidFill>
            </a:endParaRPr>
          </a:p>
        </p:txBody>
      </p:sp>
      <p:sp>
        <p:nvSpPr>
          <p:cNvPr id="25" name="Freeform 81"/>
          <p:cNvSpPr>
            <a:spLocks noChangeArrowheads="1"/>
          </p:cNvSpPr>
          <p:nvPr/>
        </p:nvSpPr>
        <p:spPr bwMode="auto">
          <a:xfrm>
            <a:off x="191376" y="826314"/>
            <a:ext cx="288000" cy="288000"/>
          </a:xfrm>
          <a:custGeom>
            <a:avLst/>
            <a:gdLst>
              <a:gd name="T0" fmla="*/ 39678193 w 602"/>
              <a:gd name="T1" fmla="*/ 78442719 h 602"/>
              <a:gd name="T2" fmla="*/ 39678193 w 602"/>
              <a:gd name="T3" fmla="*/ 78442719 h 602"/>
              <a:gd name="T4" fmla="*/ 0 w 602"/>
              <a:gd name="T5" fmla="*/ 38764526 h 602"/>
              <a:gd name="T6" fmla="*/ 39678193 w 602"/>
              <a:gd name="T7" fmla="*/ 0 h 602"/>
              <a:gd name="T8" fmla="*/ 78442719 w 602"/>
              <a:gd name="T9" fmla="*/ 38764526 h 602"/>
              <a:gd name="T10" fmla="*/ 39678193 w 602"/>
              <a:gd name="T11" fmla="*/ 78442719 h 602"/>
              <a:gd name="T12" fmla="*/ 7439751 w 602"/>
              <a:gd name="T13" fmla="*/ 38764526 h 602"/>
              <a:gd name="T14" fmla="*/ 7439751 w 602"/>
              <a:gd name="T15" fmla="*/ 38764526 h 602"/>
              <a:gd name="T16" fmla="*/ 39678193 w 602"/>
              <a:gd name="T17" fmla="*/ 71002968 h 602"/>
              <a:gd name="T18" fmla="*/ 61866665 w 602"/>
              <a:gd name="T19" fmla="*/ 61735884 h 602"/>
              <a:gd name="T20" fmla="*/ 39678193 w 602"/>
              <a:gd name="T21" fmla="*/ 38764526 h 602"/>
              <a:gd name="T22" fmla="*/ 39678193 w 602"/>
              <a:gd name="T23" fmla="*/ 7308970 h 602"/>
              <a:gd name="T24" fmla="*/ 7439751 w 602"/>
              <a:gd name="T25" fmla="*/ 38764526 h 60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602" h="602">
                <a:moveTo>
                  <a:pt x="304" y="601"/>
                </a:moveTo>
                <a:lnTo>
                  <a:pt x="304" y="601"/>
                </a:lnTo>
                <a:cubicBezTo>
                  <a:pt x="135" y="601"/>
                  <a:pt x="0" y="466"/>
                  <a:pt x="0" y="297"/>
                </a:cubicBezTo>
                <a:cubicBezTo>
                  <a:pt x="0" y="134"/>
                  <a:pt x="135" y="0"/>
                  <a:pt x="304" y="0"/>
                </a:cubicBezTo>
                <a:cubicBezTo>
                  <a:pt x="467" y="0"/>
                  <a:pt x="601" y="134"/>
                  <a:pt x="601" y="297"/>
                </a:cubicBezTo>
                <a:cubicBezTo>
                  <a:pt x="601" y="466"/>
                  <a:pt x="467" y="601"/>
                  <a:pt x="304" y="601"/>
                </a:cubicBezTo>
                <a:close/>
                <a:moveTo>
                  <a:pt x="57" y="297"/>
                </a:moveTo>
                <a:lnTo>
                  <a:pt x="57" y="297"/>
                </a:lnTo>
                <a:cubicBezTo>
                  <a:pt x="57" y="431"/>
                  <a:pt x="170" y="544"/>
                  <a:pt x="304" y="544"/>
                </a:cubicBezTo>
                <a:cubicBezTo>
                  <a:pt x="368" y="544"/>
                  <a:pt x="431" y="516"/>
                  <a:pt x="474" y="473"/>
                </a:cubicBezTo>
                <a:cubicBezTo>
                  <a:pt x="304" y="297"/>
                  <a:pt x="304" y="297"/>
                  <a:pt x="304" y="297"/>
                </a:cubicBezTo>
                <a:cubicBezTo>
                  <a:pt x="304" y="56"/>
                  <a:pt x="304" y="56"/>
                  <a:pt x="304" y="56"/>
                </a:cubicBezTo>
                <a:cubicBezTo>
                  <a:pt x="170" y="56"/>
                  <a:pt x="57" y="162"/>
                  <a:pt x="57" y="297"/>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5" name="幻灯片编号占位符 4"/>
          <p:cNvSpPr>
            <a:spLocks noGrp="1"/>
          </p:cNvSpPr>
          <p:nvPr>
            <p:ph type="sldNum" sz="quarter" idx="12"/>
          </p:nvPr>
        </p:nvSpPr>
        <p:spPr/>
        <p:txBody>
          <a:bodyPr/>
          <a:lstStyle/>
          <a:p>
            <a:fld id="{370D8578-DDD4-487D-A316-C8E65CC577E1}" type="slidenum">
              <a:rPr lang="zh-CN" altLang="en-US" smtClean="0"/>
              <a:pPr/>
              <a:t>431</a:t>
            </a:fld>
            <a:endParaRPr lang="zh-CN" altLang="en-US"/>
          </a:p>
        </p:txBody>
      </p:sp>
      <p:sp>
        <p:nvSpPr>
          <p:cNvPr id="13" name="Title 1"/>
          <p:cNvSpPr txBox="1">
            <a:spLocks/>
          </p:cNvSpPr>
          <p:nvPr/>
        </p:nvSpPr>
        <p:spPr>
          <a:xfrm>
            <a:off x="670753" y="579020"/>
            <a:ext cx="6510891" cy="79513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zh-CN" altLang="en-US" sz="2800" dirty="0">
                <a:solidFill>
                  <a:schemeClr val="bg1"/>
                </a:solidFill>
                <a:latin typeface="Microsoft YaHei Light" charset="-122"/>
                <a:ea typeface="Microsoft YaHei Light" charset="-122"/>
                <a:cs typeface="Microsoft YaHei Light" charset="-122"/>
              </a:rPr>
              <a:t>处理缺失值</a:t>
            </a:r>
            <a:endParaRPr lang="en-US" sz="2800" dirty="0">
              <a:solidFill>
                <a:srgbClr val="FFFFFF"/>
              </a:solidFill>
              <a:latin typeface="Microsoft YaHei Light" charset="-122"/>
              <a:ea typeface="Microsoft YaHei Light" charset="-122"/>
              <a:cs typeface="Microsoft YaHei Light" charset="-122"/>
            </a:endParaRPr>
          </a:p>
        </p:txBody>
      </p:sp>
      <p:sp>
        <p:nvSpPr>
          <p:cNvPr id="10" name="Rectangle 3"/>
          <p:cNvSpPr txBox="1">
            <a:spLocks/>
          </p:cNvSpPr>
          <p:nvPr/>
        </p:nvSpPr>
        <p:spPr>
          <a:xfrm>
            <a:off x="670753" y="1597818"/>
            <a:ext cx="8229600" cy="45259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Arial" charset="0"/>
              <a:buNone/>
            </a:pPr>
            <a:r>
              <a:rPr lang="zh-CN" altLang="en-US" sz="2200" dirty="0" smtClean="0"/>
              <a:t>丢弃数据中全部为缺失值的行。</a:t>
            </a:r>
          </a:p>
        </p:txBody>
      </p:sp>
      <p:sp>
        <p:nvSpPr>
          <p:cNvPr id="12" name="Text Box 4"/>
          <p:cNvSpPr txBox="1">
            <a:spLocks noChangeArrowheads="1"/>
          </p:cNvSpPr>
          <p:nvPr/>
        </p:nvSpPr>
        <p:spPr bwMode="auto">
          <a:xfrm>
            <a:off x="687161" y="2204864"/>
            <a:ext cx="4319588" cy="2289175"/>
          </a:xfrm>
          <a:prstGeom prst="rect">
            <a:avLst/>
          </a:prstGeom>
          <a:noFill/>
          <a:ln w="9525">
            <a:noFill/>
            <a:miter lim="800000"/>
            <a:headEnd/>
            <a:tailEnd/>
          </a:ln>
        </p:spPr>
        <p:txBody>
          <a:bodyPr>
            <a:spAutoFit/>
          </a:bodyPr>
          <a:lstStyle/>
          <a:p>
            <a:r>
              <a:rPr lang="en-US" altLang="zh-CN"/>
              <a:t>In[11]:</a:t>
            </a:r>
            <a:r>
              <a:rPr lang="en-US" altLang="zh-CN" dirty="0" err="1"/>
              <a:t>teenager.dropna</a:t>
            </a:r>
            <a:r>
              <a:rPr lang="en-US" altLang="zh-CN" dirty="0"/>
              <a:t>(how='all').head()</a:t>
            </a:r>
          </a:p>
          <a:p>
            <a:r>
              <a:rPr lang="en-US" altLang="zh-CN" dirty="0"/>
              <a:t>Out[11]: </a:t>
            </a:r>
          </a:p>
          <a:p>
            <a:r>
              <a:rPr lang="en-US" altLang="zh-CN" dirty="0"/>
              <a:t>   </a:t>
            </a:r>
            <a:r>
              <a:rPr lang="en-US" altLang="zh-CN" dirty="0" err="1"/>
              <a:t>gradyear</a:t>
            </a:r>
            <a:r>
              <a:rPr lang="en-US" altLang="zh-CN" dirty="0"/>
              <a:t> gender     age  friends  basketball</a:t>
            </a:r>
          </a:p>
          <a:p>
            <a:r>
              <a:rPr lang="en-US" altLang="zh-CN" dirty="0"/>
              <a:t>0      2006      M  18.980        2           0</a:t>
            </a:r>
          </a:p>
          <a:p>
            <a:r>
              <a:rPr lang="en-US" altLang="zh-CN" dirty="0"/>
              <a:t>1      2006      F  18.801        0           0</a:t>
            </a:r>
          </a:p>
          <a:p>
            <a:r>
              <a:rPr lang="en-US" altLang="zh-CN" dirty="0"/>
              <a:t>3      2006      F  18.875        0           0</a:t>
            </a:r>
          </a:p>
          <a:p>
            <a:r>
              <a:rPr lang="en-US" altLang="zh-CN" dirty="0"/>
              <a:t>4      2006    </a:t>
            </a:r>
            <a:r>
              <a:rPr lang="en-US" altLang="zh-CN" dirty="0" err="1"/>
              <a:t>NaN</a:t>
            </a:r>
            <a:r>
              <a:rPr lang="en-US" altLang="zh-CN" dirty="0"/>
              <a:t>  18.995      </a:t>
            </a:r>
            <a:r>
              <a:rPr lang="en-US" altLang="zh-CN" dirty="0" err="1"/>
              <a:t>NaN</a:t>
            </a:r>
            <a:r>
              <a:rPr lang="en-US" altLang="zh-CN" dirty="0"/>
              <a:t>           0</a:t>
            </a:r>
          </a:p>
          <a:p>
            <a:r>
              <a:rPr lang="en-US" altLang="zh-CN" dirty="0"/>
              <a:t>5      2006      F     </a:t>
            </a:r>
            <a:r>
              <a:rPr lang="en-US" altLang="zh-CN" dirty="0" err="1"/>
              <a:t>NaN</a:t>
            </a:r>
            <a:r>
              <a:rPr lang="en-US" altLang="zh-CN" dirty="0"/>
              <a:t>      142           0</a:t>
            </a:r>
            <a:endParaRPr lang="zh-CN" altLang="en-US" dirty="0"/>
          </a:p>
        </p:txBody>
      </p:sp>
    </p:spTree>
    <p:extLst>
      <p:ext uri="{BB962C8B-B14F-4D97-AF65-F5344CB8AC3E}">
        <p14:creationId xmlns:p14="http://schemas.microsoft.com/office/powerpoint/2010/main" xmlns="" val="1830327542"/>
      </p:ext>
    </p:extLst>
  </p:cSld>
  <p:clrMapOvr>
    <a:masterClrMapping/>
  </p:clrMapOvr>
  <p:timing>
    <p:tnLst>
      <p:par>
        <p:cTn id="1" dur="indefinite" restart="never" nodeType="tmRoot"/>
      </p:par>
    </p:tnLst>
  </p:timing>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4"/>
          <p:cNvSpPr/>
          <p:nvPr/>
        </p:nvSpPr>
        <p:spPr>
          <a:xfrm>
            <a:off x="-1" y="674237"/>
            <a:ext cx="7464153" cy="602366"/>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灯片编号占位符 25"/>
          <p:cNvSpPr txBox="1">
            <a:spLocks/>
          </p:cNvSpPr>
          <p:nvPr/>
        </p:nvSpPr>
        <p:spPr>
          <a:xfrm>
            <a:off x="10243712" y="6350004"/>
            <a:ext cx="2743200" cy="365125"/>
          </a:xfrm>
          <a:prstGeom prst="rect">
            <a:avLst/>
          </a:prstGeom>
        </p:spPr>
        <p:txBody>
          <a:bodyPr vert="horz" lIns="91440" tIns="45720" rIns="91440" bIns="45720" rtlCol="0" anchor="ctr"/>
          <a:lstStyle>
            <a:defPPr>
              <a:defRPr lang="zh-CN"/>
            </a:defPPr>
            <a:lvl1pPr marL="0" algn="ctr" defTabSz="914400" rtl="0" eaLnBrk="1" latinLnBrk="0" hangingPunct="1">
              <a:defRPr sz="1400" kern="1200">
                <a:solidFill>
                  <a:schemeClr val="bg1"/>
                </a:solidFill>
                <a:latin typeface="微软雅黑 Light" panose="020B0502040204020203" pitchFamily="34" charset="-122"/>
                <a:ea typeface="微软雅黑 Light" panose="020B0502040204020203" pitchFamily="34"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rgbClr val="3BBC5D"/>
              </a:solidFill>
            </a:endParaRPr>
          </a:p>
        </p:txBody>
      </p:sp>
      <p:sp>
        <p:nvSpPr>
          <p:cNvPr id="25" name="Freeform 81"/>
          <p:cNvSpPr>
            <a:spLocks noChangeArrowheads="1"/>
          </p:cNvSpPr>
          <p:nvPr/>
        </p:nvSpPr>
        <p:spPr bwMode="auto">
          <a:xfrm>
            <a:off x="191376" y="826314"/>
            <a:ext cx="288000" cy="288000"/>
          </a:xfrm>
          <a:custGeom>
            <a:avLst/>
            <a:gdLst>
              <a:gd name="T0" fmla="*/ 39678193 w 602"/>
              <a:gd name="T1" fmla="*/ 78442719 h 602"/>
              <a:gd name="T2" fmla="*/ 39678193 w 602"/>
              <a:gd name="T3" fmla="*/ 78442719 h 602"/>
              <a:gd name="T4" fmla="*/ 0 w 602"/>
              <a:gd name="T5" fmla="*/ 38764526 h 602"/>
              <a:gd name="T6" fmla="*/ 39678193 w 602"/>
              <a:gd name="T7" fmla="*/ 0 h 602"/>
              <a:gd name="T8" fmla="*/ 78442719 w 602"/>
              <a:gd name="T9" fmla="*/ 38764526 h 602"/>
              <a:gd name="T10" fmla="*/ 39678193 w 602"/>
              <a:gd name="T11" fmla="*/ 78442719 h 602"/>
              <a:gd name="T12" fmla="*/ 7439751 w 602"/>
              <a:gd name="T13" fmla="*/ 38764526 h 602"/>
              <a:gd name="T14" fmla="*/ 7439751 w 602"/>
              <a:gd name="T15" fmla="*/ 38764526 h 602"/>
              <a:gd name="T16" fmla="*/ 39678193 w 602"/>
              <a:gd name="T17" fmla="*/ 71002968 h 602"/>
              <a:gd name="T18" fmla="*/ 61866665 w 602"/>
              <a:gd name="T19" fmla="*/ 61735884 h 602"/>
              <a:gd name="T20" fmla="*/ 39678193 w 602"/>
              <a:gd name="T21" fmla="*/ 38764526 h 602"/>
              <a:gd name="T22" fmla="*/ 39678193 w 602"/>
              <a:gd name="T23" fmla="*/ 7308970 h 602"/>
              <a:gd name="T24" fmla="*/ 7439751 w 602"/>
              <a:gd name="T25" fmla="*/ 38764526 h 60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602" h="602">
                <a:moveTo>
                  <a:pt x="304" y="601"/>
                </a:moveTo>
                <a:lnTo>
                  <a:pt x="304" y="601"/>
                </a:lnTo>
                <a:cubicBezTo>
                  <a:pt x="135" y="601"/>
                  <a:pt x="0" y="466"/>
                  <a:pt x="0" y="297"/>
                </a:cubicBezTo>
                <a:cubicBezTo>
                  <a:pt x="0" y="134"/>
                  <a:pt x="135" y="0"/>
                  <a:pt x="304" y="0"/>
                </a:cubicBezTo>
                <a:cubicBezTo>
                  <a:pt x="467" y="0"/>
                  <a:pt x="601" y="134"/>
                  <a:pt x="601" y="297"/>
                </a:cubicBezTo>
                <a:cubicBezTo>
                  <a:pt x="601" y="466"/>
                  <a:pt x="467" y="601"/>
                  <a:pt x="304" y="601"/>
                </a:cubicBezTo>
                <a:close/>
                <a:moveTo>
                  <a:pt x="57" y="297"/>
                </a:moveTo>
                <a:lnTo>
                  <a:pt x="57" y="297"/>
                </a:lnTo>
                <a:cubicBezTo>
                  <a:pt x="57" y="431"/>
                  <a:pt x="170" y="544"/>
                  <a:pt x="304" y="544"/>
                </a:cubicBezTo>
                <a:cubicBezTo>
                  <a:pt x="368" y="544"/>
                  <a:pt x="431" y="516"/>
                  <a:pt x="474" y="473"/>
                </a:cubicBezTo>
                <a:cubicBezTo>
                  <a:pt x="304" y="297"/>
                  <a:pt x="304" y="297"/>
                  <a:pt x="304" y="297"/>
                </a:cubicBezTo>
                <a:cubicBezTo>
                  <a:pt x="304" y="56"/>
                  <a:pt x="304" y="56"/>
                  <a:pt x="304" y="56"/>
                </a:cubicBezTo>
                <a:cubicBezTo>
                  <a:pt x="170" y="56"/>
                  <a:pt x="57" y="162"/>
                  <a:pt x="57" y="297"/>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5" name="幻灯片编号占位符 4"/>
          <p:cNvSpPr>
            <a:spLocks noGrp="1"/>
          </p:cNvSpPr>
          <p:nvPr>
            <p:ph type="sldNum" sz="quarter" idx="12"/>
          </p:nvPr>
        </p:nvSpPr>
        <p:spPr/>
        <p:txBody>
          <a:bodyPr/>
          <a:lstStyle/>
          <a:p>
            <a:fld id="{370D8578-DDD4-487D-A316-C8E65CC577E1}" type="slidenum">
              <a:rPr lang="zh-CN" altLang="en-US" smtClean="0"/>
              <a:pPr/>
              <a:t>432</a:t>
            </a:fld>
            <a:endParaRPr lang="zh-CN" altLang="en-US"/>
          </a:p>
        </p:txBody>
      </p:sp>
      <p:sp>
        <p:nvSpPr>
          <p:cNvPr id="13" name="Title 1"/>
          <p:cNvSpPr txBox="1">
            <a:spLocks/>
          </p:cNvSpPr>
          <p:nvPr/>
        </p:nvSpPr>
        <p:spPr>
          <a:xfrm>
            <a:off x="670753" y="579020"/>
            <a:ext cx="6510891" cy="79513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zh-CN" altLang="en-US" sz="2800" dirty="0">
                <a:solidFill>
                  <a:schemeClr val="bg1"/>
                </a:solidFill>
                <a:latin typeface="Microsoft YaHei Light" charset="-122"/>
                <a:ea typeface="Microsoft YaHei Light" charset="-122"/>
                <a:cs typeface="Microsoft YaHei Light" charset="-122"/>
              </a:rPr>
              <a:t>处理缺失值</a:t>
            </a:r>
            <a:endParaRPr lang="en-US" sz="2800" dirty="0">
              <a:solidFill>
                <a:srgbClr val="FFFFFF"/>
              </a:solidFill>
              <a:latin typeface="Microsoft YaHei Light" charset="-122"/>
              <a:ea typeface="Microsoft YaHei Light" charset="-122"/>
              <a:cs typeface="Microsoft YaHei Light" charset="-122"/>
            </a:endParaRPr>
          </a:p>
        </p:txBody>
      </p:sp>
      <p:sp>
        <p:nvSpPr>
          <p:cNvPr id="10" name="Rectangle 3"/>
          <p:cNvSpPr txBox="1">
            <a:spLocks/>
          </p:cNvSpPr>
          <p:nvPr/>
        </p:nvSpPr>
        <p:spPr>
          <a:xfrm>
            <a:off x="666569" y="1597818"/>
            <a:ext cx="8229600" cy="45259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Arial" charset="0"/>
              <a:buNone/>
            </a:pPr>
            <a:r>
              <a:rPr lang="zh-CN" altLang="en-US" sz="2200" dirty="0" smtClean="0"/>
              <a:t>丢弃数据中全部为缺失值的列。</a:t>
            </a:r>
          </a:p>
        </p:txBody>
      </p:sp>
      <p:sp>
        <p:nvSpPr>
          <p:cNvPr id="12" name="Text Box 4"/>
          <p:cNvSpPr txBox="1">
            <a:spLocks noChangeArrowheads="1"/>
          </p:cNvSpPr>
          <p:nvPr/>
        </p:nvSpPr>
        <p:spPr bwMode="auto">
          <a:xfrm>
            <a:off x="666569" y="2304255"/>
            <a:ext cx="4535487" cy="3113087"/>
          </a:xfrm>
          <a:prstGeom prst="rect">
            <a:avLst/>
          </a:prstGeom>
          <a:noFill/>
          <a:ln w="9525">
            <a:noFill/>
            <a:miter lim="800000"/>
            <a:headEnd/>
            <a:tailEnd/>
          </a:ln>
        </p:spPr>
        <p:txBody>
          <a:bodyPr>
            <a:spAutoFit/>
          </a:bodyPr>
          <a:lstStyle/>
          <a:p>
            <a:r>
              <a:rPr lang="en-US" altLang="zh-CN"/>
              <a:t>In[13]:teenager['</a:t>
            </a:r>
            <a:r>
              <a:rPr lang="en-US" altLang="zh-CN" dirty="0" err="1"/>
              <a:t>newcol</a:t>
            </a:r>
            <a:r>
              <a:rPr lang="en-US" altLang="zh-CN" dirty="0"/>
              <a:t>'] = </a:t>
            </a:r>
            <a:r>
              <a:rPr lang="en-US" altLang="zh-CN" dirty="0" err="1"/>
              <a:t>np.NaN</a:t>
            </a:r>
            <a:endParaRPr lang="en-US" altLang="zh-CN" dirty="0"/>
          </a:p>
          <a:p>
            <a:r>
              <a:rPr lang="en-US" altLang="zh-CN" dirty="0" err="1"/>
              <a:t>teenager.head</a:t>
            </a:r>
            <a:r>
              <a:rPr lang="en-US" altLang="zh-CN" dirty="0"/>
              <a:t>()</a:t>
            </a:r>
          </a:p>
          <a:p>
            <a:r>
              <a:rPr lang="en-US" altLang="zh-CN" dirty="0"/>
              <a:t>Out[13]: </a:t>
            </a:r>
          </a:p>
          <a:p>
            <a:r>
              <a:rPr lang="en-US" altLang="zh-CN" dirty="0"/>
              <a:t>   </a:t>
            </a:r>
            <a:r>
              <a:rPr lang="en-US" altLang="zh-CN" dirty="0" err="1"/>
              <a:t>gradyear</a:t>
            </a:r>
            <a:r>
              <a:rPr lang="en-US" altLang="zh-CN" dirty="0"/>
              <a:t> gender     age  friends  basketball  </a:t>
            </a:r>
            <a:r>
              <a:rPr lang="en-US" altLang="zh-CN" dirty="0" err="1"/>
              <a:t>newcol</a:t>
            </a:r>
            <a:endParaRPr lang="en-US" altLang="zh-CN" dirty="0"/>
          </a:p>
          <a:p>
            <a:r>
              <a:rPr lang="en-US" altLang="zh-CN" dirty="0"/>
              <a:t>0      2006      M  18.980        2           0     </a:t>
            </a:r>
            <a:r>
              <a:rPr lang="en-US" altLang="zh-CN" dirty="0" err="1"/>
              <a:t>NaN</a:t>
            </a:r>
            <a:endParaRPr lang="en-US" altLang="zh-CN" dirty="0"/>
          </a:p>
          <a:p>
            <a:r>
              <a:rPr lang="en-US" altLang="zh-CN" dirty="0"/>
              <a:t>1      2006      F  18.801        0           0     </a:t>
            </a:r>
            <a:r>
              <a:rPr lang="en-US" altLang="zh-CN" dirty="0" err="1"/>
              <a:t>NaN</a:t>
            </a:r>
            <a:endParaRPr lang="en-US" altLang="zh-CN" dirty="0"/>
          </a:p>
          <a:p>
            <a:r>
              <a:rPr lang="en-US" altLang="zh-CN" dirty="0"/>
              <a:t>2       </a:t>
            </a:r>
            <a:r>
              <a:rPr lang="en-US" altLang="zh-CN" dirty="0" err="1"/>
              <a:t>NaN</a:t>
            </a:r>
            <a:r>
              <a:rPr lang="en-US" altLang="zh-CN" dirty="0"/>
              <a:t>    </a:t>
            </a:r>
            <a:r>
              <a:rPr lang="en-US" altLang="zh-CN" dirty="0" err="1"/>
              <a:t>NaN</a:t>
            </a:r>
            <a:r>
              <a:rPr lang="en-US" altLang="zh-CN" dirty="0"/>
              <a:t>     </a:t>
            </a:r>
            <a:r>
              <a:rPr lang="en-US" altLang="zh-CN" dirty="0" err="1"/>
              <a:t>NaN</a:t>
            </a:r>
            <a:r>
              <a:rPr lang="en-US" altLang="zh-CN" dirty="0"/>
              <a:t>      </a:t>
            </a:r>
            <a:r>
              <a:rPr lang="en-US" altLang="zh-CN" dirty="0" err="1"/>
              <a:t>NaN</a:t>
            </a:r>
            <a:r>
              <a:rPr lang="en-US" altLang="zh-CN" dirty="0"/>
              <a:t>         </a:t>
            </a:r>
            <a:r>
              <a:rPr lang="en-US" altLang="zh-CN" dirty="0" err="1"/>
              <a:t>NaN</a:t>
            </a:r>
            <a:r>
              <a:rPr lang="en-US" altLang="zh-CN" dirty="0"/>
              <a:t>     </a:t>
            </a:r>
            <a:r>
              <a:rPr lang="en-US" altLang="zh-CN" dirty="0" err="1"/>
              <a:t>NaN</a:t>
            </a:r>
            <a:endParaRPr lang="en-US" altLang="zh-CN" dirty="0"/>
          </a:p>
          <a:p>
            <a:r>
              <a:rPr lang="en-US" altLang="zh-CN" dirty="0"/>
              <a:t>3      2006      F  18.875        0           0     </a:t>
            </a:r>
            <a:r>
              <a:rPr lang="en-US" altLang="zh-CN" dirty="0" err="1"/>
              <a:t>NaN</a:t>
            </a:r>
            <a:endParaRPr lang="en-US" altLang="zh-CN" dirty="0"/>
          </a:p>
          <a:p>
            <a:r>
              <a:rPr lang="en-US" altLang="zh-CN" dirty="0"/>
              <a:t>4      2006    </a:t>
            </a:r>
            <a:r>
              <a:rPr lang="en-US" altLang="zh-CN" dirty="0" err="1"/>
              <a:t>NaN</a:t>
            </a:r>
            <a:r>
              <a:rPr lang="en-US" altLang="zh-CN" dirty="0"/>
              <a:t>  18.995      </a:t>
            </a:r>
            <a:r>
              <a:rPr lang="en-US" altLang="zh-CN" dirty="0" err="1"/>
              <a:t>NaN</a:t>
            </a:r>
            <a:r>
              <a:rPr lang="en-US" altLang="zh-CN" dirty="0"/>
              <a:t>           0     </a:t>
            </a:r>
            <a:r>
              <a:rPr lang="en-US" altLang="zh-CN" dirty="0" err="1"/>
              <a:t>NaN</a:t>
            </a:r>
            <a:endParaRPr lang="zh-CN" altLang="en-US" dirty="0"/>
          </a:p>
        </p:txBody>
      </p:sp>
      <p:sp>
        <p:nvSpPr>
          <p:cNvPr id="14" name="Text Box 5"/>
          <p:cNvSpPr txBox="1">
            <a:spLocks noChangeArrowheads="1"/>
          </p:cNvSpPr>
          <p:nvPr/>
        </p:nvSpPr>
        <p:spPr bwMode="auto">
          <a:xfrm>
            <a:off x="5483746" y="2304256"/>
            <a:ext cx="3960812" cy="3113087"/>
          </a:xfrm>
          <a:prstGeom prst="rect">
            <a:avLst/>
          </a:prstGeom>
          <a:noFill/>
          <a:ln w="9525">
            <a:noFill/>
            <a:miter lim="800000"/>
            <a:headEnd/>
            <a:tailEnd/>
          </a:ln>
        </p:spPr>
        <p:txBody>
          <a:bodyPr>
            <a:spAutoFit/>
          </a:bodyPr>
          <a:lstStyle/>
          <a:p>
            <a:r>
              <a:rPr lang="en-US" altLang="zh-CN"/>
              <a:t>In[14]:teenager = </a:t>
            </a:r>
            <a:r>
              <a:rPr lang="en-US" altLang="zh-CN" dirty="0" err="1"/>
              <a:t>teenager.dropna</a:t>
            </a:r>
            <a:r>
              <a:rPr lang="en-US" altLang="zh-CN" dirty="0"/>
              <a:t>(how='</a:t>
            </a:r>
            <a:r>
              <a:rPr lang="en-US" altLang="zh-CN" dirty="0" err="1"/>
              <a:t>all',axis</a:t>
            </a:r>
            <a:r>
              <a:rPr lang="en-US" altLang="zh-CN" dirty="0"/>
              <a:t>=1)</a:t>
            </a:r>
          </a:p>
          <a:p>
            <a:r>
              <a:rPr lang="en-US" altLang="zh-CN" dirty="0" err="1"/>
              <a:t>teenager.head</a:t>
            </a:r>
            <a:r>
              <a:rPr lang="en-US" altLang="zh-CN" dirty="0"/>
              <a:t>()</a:t>
            </a:r>
          </a:p>
          <a:p>
            <a:r>
              <a:rPr lang="en-US" altLang="zh-CN" dirty="0"/>
              <a:t>Out[14]: </a:t>
            </a:r>
          </a:p>
          <a:p>
            <a:r>
              <a:rPr lang="en-US" altLang="zh-CN" dirty="0"/>
              <a:t>   </a:t>
            </a:r>
            <a:r>
              <a:rPr lang="en-US" altLang="zh-CN" dirty="0" err="1"/>
              <a:t>gradyear</a:t>
            </a:r>
            <a:r>
              <a:rPr lang="en-US" altLang="zh-CN" dirty="0"/>
              <a:t> gender     age  friends  basketball</a:t>
            </a:r>
          </a:p>
          <a:p>
            <a:r>
              <a:rPr lang="en-US" altLang="zh-CN" dirty="0"/>
              <a:t>0      2006      M  18.980        2           0</a:t>
            </a:r>
          </a:p>
          <a:p>
            <a:r>
              <a:rPr lang="en-US" altLang="zh-CN" dirty="0"/>
              <a:t>1      2006      F  18.801        0           0</a:t>
            </a:r>
          </a:p>
          <a:p>
            <a:r>
              <a:rPr lang="en-US" altLang="zh-CN" dirty="0"/>
              <a:t>2       </a:t>
            </a:r>
            <a:r>
              <a:rPr lang="en-US" altLang="zh-CN" dirty="0" err="1"/>
              <a:t>NaN</a:t>
            </a:r>
            <a:r>
              <a:rPr lang="en-US" altLang="zh-CN" dirty="0"/>
              <a:t>    </a:t>
            </a:r>
            <a:r>
              <a:rPr lang="en-US" altLang="zh-CN" dirty="0" err="1"/>
              <a:t>NaN</a:t>
            </a:r>
            <a:r>
              <a:rPr lang="en-US" altLang="zh-CN" dirty="0"/>
              <a:t>     </a:t>
            </a:r>
            <a:r>
              <a:rPr lang="en-US" altLang="zh-CN" dirty="0" err="1"/>
              <a:t>NaN</a:t>
            </a:r>
            <a:r>
              <a:rPr lang="en-US" altLang="zh-CN" dirty="0"/>
              <a:t>      </a:t>
            </a:r>
            <a:r>
              <a:rPr lang="en-US" altLang="zh-CN" dirty="0" err="1"/>
              <a:t>NaN</a:t>
            </a:r>
            <a:r>
              <a:rPr lang="en-US" altLang="zh-CN" dirty="0"/>
              <a:t>         </a:t>
            </a:r>
            <a:r>
              <a:rPr lang="en-US" altLang="zh-CN" dirty="0" err="1"/>
              <a:t>NaN</a:t>
            </a:r>
            <a:endParaRPr lang="en-US" altLang="zh-CN" dirty="0"/>
          </a:p>
          <a:p>
            <a:r>
              <a:rPr lang="en-US" altLang="zh-CN" dirty="0"/>
              <a:t>3      2006      F  18.875        0           0</a:t>
            </a:r>
          </a:p>
          <a:p>
            <a:r>
              <a:rPr lang="en-US" altLang="zh-CN" dirty="0"/>
              <a:t>4      2006    </a:t>
            </a:r>
            <a:r>
              <a:rPr lang="en-US" altLang="zh-CN" dirty="0" err="1"/>
              <a:t>NaN</a:t>
            </a:r>
            <a:r>
              <a:rPr lang="en-US" altLang="zh-CN" dirty="0"/>
              <a:t>  18.995      </a:t>
            </a:r>
            <a:r>
              <a:rPr lang="en-US" altLang="zh-CN" dirty="0" err="1"/>
              <a:t>NaN</a:t>
            </a:r>
            <a:r>
              <a:rPr lang="en-US" altLang="zh-CN" dirty="0"/>
              <a:t>           0</a:t>
            </a:r>
            <a:endParaRPr lang="zh-CN" altLang="en-US" dirty="0"/>
          </a:p>
        </p:txBody>
      </p:sp>
    </p:spTree>
    <p:extLst>
      <p:ext uri="{BB962C8B-B14F-4D97-AF65-F5344CB8AC3E}">
        <p14:creationId xmlns:p14="http://schemas.microsoft.com/office/powerpoint/2010/main" xmlns="" val="3177914233"/>
      </p:ext>
    </p:extLst>
  </p:cSld>
  <p:clrMapOvr>
    <a:masterClrMapping/>
  </p:clrMapOvr>
  <p:timing>
    <p:tnLst>
      <p:par>
        <p:cTn id="1" dur="indefinite" restart="never" nodeType="tmRoot"/>
      </p:par>
    </p:tnLst>
  </p:timing>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4"/>
          <p:cNvSpPr/>
          <p:nvPr/>
        </p:nvSpPr>
        <p:spPr>
          <a:xfrm>
            <a:off x="-1" y="674237"/>
            <a:ext cx="7464153" cy="602366"/>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灯片编号占位符 25"/>
          <p:cNvSpPr txBox="1">
            <a:spLocks/>
          </p:cNvSpPr>
          <p:nvPr/>
        </p:nvSpPr>
        <p:spPr>
          <a:xfrm>
            <a:off x="10243712" y="6350004"/>
            <a:ext cx="2743200" cy="365125"/>
          </a:xfrm>
          <a:prstGeom prst="rect">
            <a:avLst/>
          </a:prstGeom>
        </p:spPr>
        <p:txBody>
          <a:bodyPr vert="horz" lIns="91440" tIns="45720" rIns="91440" bIns="45720" rtlCol="0" anchor="ctr"/>
          <a:lstStyle>
            <a:defPPr>
              <a:defRPr lang="zh-CN"/>
            </a:defPPr>
            <a:lvl1pPr marL="0" algn="ctr" defTabSz="914400" rtl="0" eaLnBrk="1" latinLnBrk="0" hangingPunct="1">
              <a:defRPr sz="1400" kern="1200">
                <a:solidFill>
                  <a:schemeClr val="bg1"/>
                </a:solidFill>
                <a:latin typeface="微软雅黑 Light" panose="020B0502040204020203" pitchFamily="34" charset="-122"/>
                <a:ea typeface="微软雅黑 Light" panose="020B0502040204020203" pitchFamily="34"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rgbClr val="3BBC5D"/>
              </a:solidFill>
            </a:endParaRPr>
          </a:p>
        </p:txBody>
      </p:sp>
      <p:sp>
        <p:nvSpPr>
          <p:cNvPr id="25" name="Freeform 81"/>
          <p:cNvSpPr>
            <a:spLocks noChangeArrowheads="1"/>
          </p:cNvSpPr>
          <p:nvPr/>
        </p:nvSpPr>
        <p:spPr bwMode="auto">
          <a:xfrm>
            <a:off x="191376" y="826314"/>
            <a:ext cx="288000" cy="288000"/>
          </a:xfrm>
          <a:custGeom>
            <a:avLst/>
            <a:gdLst>
              <a:gd name="T0" fmla="*/ 39678193 w 602"/>
              <a:gd name="T1" fmla="*/ 78442719 h 602"/>
              <a:gd name="T2" fmla="*/ 39678193 w 602"/>
              <a:gd name="T3" fmla="*/ 78442719 h 602"/>
              <a:gd name="T4" fmla="*/ 0 w 602"/>
              <a:gd name="T5" fmla="*/ 38764526 h 602"/>
              <a:gd name="T6" fmla="*/ 39678193 w 602"/>
              <a:gd name="T7" fmla="*/ 0 h 602"/>
              <a:gd name="T8" fmla="*/ 78442719 w 602"/>
              <a:gd name="T9" fmla="*/ 38764526 h 602"/>
              <a:gd name="T10" fmla="*/ 39678193 w 602"/>
              <a:gd name="T11" fmla="*/ 78442719 h 602"/>
              <a:gd name="T12" fmla="*/ 7439751 w 602"/>
              <a:gd name="T13" fmla="*/ 38764526 h 602"/>
              <a:gd name="T14" fmla="*/ 7439751 w 602"/>
              <a:gd name="T15" fmla="*/ 38764526 h 602"/>
              <a:gd name="T16" fmla="*/ 39678193 w 602"/>
              <a:gd name="T17" fmla="*/ 71002968 h 602"/>
              <a:gd name="T18" fmla="*/ 61866665 w 602"/>
              <a:gd name="T19" fmla="*/ 61735884 h 602"/>
              <a:gd name="T20" fmla="*/ 39678193 w 602"/>
              <a:gd name="T21" fmla="*/ 38764526 h 602"/>
              <a:gd name="T22" fmla="*/ 39678193 w 602"/>
              <a:gd name="T23" fmla="*/ 7308970 h 602"/>
              <a:gd name="T24" fmla="*/ 7439751 w 602"/>
              <a:gd name="T25" fmla="*/ 38764526 h 60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602" h="602">
                <a:moveTo>
                  <a:pt x="304" y="601"/>
                </a:moveTo>
                <a:lnTo>
                  <a:pt x="304" y="601"/>
                </a:lnTo>
                <a:cubicBezTo>
                  <a:pt x="135" y="601"/>
                  <a:pt x="0" y="466"/>
                  <a:pt x="0" y="297"/>
                </a:cubicBezTo>
                <a:cubicBezTo>
                  <a:pt x="0" y="134"/>
                  <a:pt x="135" y="0"/>
                  <a:pt x="304" y="0"/>
                </a:cubicBezTo>
                <a:cubicBezTo>
                  <a:pt x="467" y="0"/>
                  <a:pt x="601" y="134"/>
                  <a:pt x="601" y="297"/>
                </a:cubicBezTo>
                <a:cubicBezTo>
                  <a:pt x="601" y="466"/>
                  <a:pt x="467" y="601"/>
                  <a:pt x="304" y="601"/>
                </a:cubicBezTo>
                <a:close/>
                <a:moveTo>
                  <a:pt x="57" y="297"/>
                </a:moveTo>
                <a:lnTo>
                  <a:pt x="57" y="297"/>
                </a:lnTo>
                <a:cubicBezTo>
                  <a:pt x="57" y="431"/>
                  <a:pt x="170" y="544"/>
                  <a:pt x="304" y="544"/>
                </a:cubicBezTo>
                <a:cubicBezTo>
                  <a:pt x="368" y="544"/>
                  <a:pt x="431" y="516"/>
                  <a:pt x="474" y="473"/>
                </a:cubicBezTo>
                <a:cubicBezTo>
                  <a:pt x="304" y="297"/>
                  <a:pt x="304" y="297"/>
                  <a:pt x="304" y="297"/>
                </a:cubicBezTo>
                <a:cubicBezTo>
                  <a:pt x="304" y="56"/>
                  <a:pt x="304" y="56"/>
                  <a:pt x="304" y="56"/>
                </a:cubicBezTo>
                <a:cubicBezTo>
                  <a:pt x="170" y="56"/>
                  <a:pt x="57" y="162"/>
                  <a:pt x="57" y="297"/>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5" name="幻灯片编号占位符 4"/>
          <p:cNvSpPr>
            <a:spLocks noGrp="1"/>
          </p:cNvSpPr>
          <p:nvPr>
            <p:ph type="sldNum" sz="quarter" idx="12"/>
          </p:nvPr>
        </p:nvSpPr>
        <p:spPr/>
        <p:txBody>
          <a:bodyPr/>
          <a:lstStyle/>
          <a:p>
            <a:fld id="{370D8578-DDD4-487D-A316-C8E65CC577E1}" type="slidenum">
              <a:rPr lang="zh-CN" altLang="en-US" smtClean="0"/>
              <a:pPr/>
              <a:t>433</a:t>
            </a:fld>
            <a:endParaRPr lang="zh-CN" altLang="en-US"/>
          </a:p>
        </p:txBody>
      </p:sp>
      <p:sp>
        <p:nvSpPr>
          <p:cNvPr id="13" name="Title 1"/>
          <p:cNvSpPr txBox="1">
            <a:spLocks/>
          </p:cNvSpPr>
          <p:nvPr/>
        </p:nvSpPr>
        <p:spPr>
          <a:xfrm>
            <a:off x="670753" y="579020"/>
            <a:ext cx="6510891" cy="79513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zh-CN" altLang="en-US" sz="2800" dirty="0">
                <a:solidFill>
                  <a:schemeClr val="bg1"/>
                </a:solidFill>
                <a:latin typeface="Microsoft YaHei Light" charset="-122"/>
                <a:ea typeface="Microsoft YaHei Light" charset="-122"/>
                <a:cs typeface="Microsoft YaHei Light" charset="-122"/>
              </a:rPr>
              <a:t>处理</a:t>
            </a:r>
            <a:r>
              <a:rPr lang="zh-CN" altLang="en-US" sz="2800" dirty="0" smtClean="0">
                <a:solidFill>
                  <a:schemeClr val="bg1"/>
                </a:solidFill>
                <a:latin typeface="Microsoft YaHei Light" charset="-122"/>
                <a:ea typeface="Microsoft YaHei Light" charset="-122"/>
                <a:cs typeface="Microsoft YaHei Light" charset="-122"/>
              </a:rPr>
              <a:t>缺失数据</a:t>
            </a:r>
            <a:endParaRPr lang="en-US" sz="2800" dirty="0">
              <a:solidFill>
                <a:srgbClr val="FFFFFF"/>
              </a:solidFill>
              <a:latin typeface="Microsoft YaHei Light" charset="-122"/>
              <a:ea typeface="Microsoft YaHei Light" charset="-122"/>
              <a:cs typeface="Microsoft YaHei Light" charset="-122"/>
            </a:endParaRPr>
          </a:p>
        </p:txBody>
      </p:sp>
      <p:sp>
        <p:nvSpPr>
          <p:cNvPr id="10" name="内容占位符 11"/>
          <p:cNvSpPr>
            <a:spLocks noGrp="1"/>
          </p:cNvSpPr>
          <p:nvPr>
            <p:ph idx="1"/>
          </p:nvPr>
        </p:nvSpPr>
        <p:spPr>
          <a:xfrm>
            <a:off x="335376" y="1545683"/>
            <a:ext cx="9012956" cy="4525963"/>
          </a:xfrm>
        </p:spPr>
        <p:txBody>
          <a:bodyPr>
            <a:normAutofit/>
          </a:bodyPr>
          <a:lstStyle/>
          <a:p>
            <a:pPr eaLnBrk="1" hangingPunct="1">
              <a:lnSpc>
                <a:spcPct val="150000"/>
              </a:lnSpc>
              <a:buFont typeface="Arial" charset="0"/>
              <a:buNone/>
            </a:pPr>
            <a:r>
              <a:rPr lang="zh-CN" altLang="en-US" sz="2200" smtClean="0"/>
              <a:t>    使用</a:t>
            </a:r>
            <a:r>
              <a:rPr lang="en-US" altLang="zh-CN" sz="2200" dirty="0" err="1" smtClean="0"/>
              <a:t>fillna</a:t>
            </a:r>
            <a:r>
              <a:rPr lang="zh-CN" altLang="en-US" sz="2200" dirty="0" smtClean="0"/>
              <a:t>方法可以填充缺失数据，并且可以增加不同的选项</a:t>
            </a:r>
            <a:r>
              <a:rPr lang="en-US" altLang="zh-CN" sz="2200" dirty="0" smtClean="0"/>
              <a:t/>
            </a:r>
            <a:br>
              <a:rPr lang="en-US" altLang="zh-CN" sz="2200" dirty="0" smtClean="0"/>
            </a:br>
            <a:endParaRPr lang="en-US" altLang="zh-CN" sz="2200" dirty="0" smtClean="0"/>
          </a:p>
        </p:txBody>
      </p:sp>
      <p:sp>
        <p:nvSpPr>
          <p:cNvPr id="12" name="Text Box 4"/>
          <p:cNvSpPr txBox="1">
            <a:spLocks noChangeArrowheads="1"/>
          </p:cNvSpPr>
          <p:nvPr/>
        </p:nvSpPr>
        <p:spPr bwMode="auto">
          <a:xfrm>
            <a:off x="673433" y="2420888"/>
            <a:ext cx="7200900" cy="2289175"/>
          </a:xfrm>
          <a:prstGeom prst="rect">
            <a:avLst/>
          </a:prstGeom>
          <a:noFill/>
          <a:ln w="9525">
            <a:noFill/>
            <a:miter lim="800000"/>
            <a:headEnd/>
            <a:tailEnd/>
          </a:ln>
        </p:spPr>
        <p:txBody>
          <a:bodyPr>
            <a:spAutoFit/>
          </a:bodyPr>
          <a:lstStyle/>
          <a:p>
            <a:r>
              <a:rPr lang="en-US" altLang="zh-CN"/>
              <a:t>In[15]:</a:t>
            </a:r>
            <a:r>
              <a:rPr lang="en-US" altLang="zh-CN" dirty="0" err="1"/>
              <a:t>teenager.fillna</a:t>
            </a:r>
            <a:r>
              <a:rPr lang="en-US" altLang="zh-CN" dirty="0"/>
              <a:t>(0).head()</a:t>
            </a:r>
          </a:p>
          <a:p>
            <a:r>
              <a:rPr lang="en-US" altLang="zh-CN" dirty="0"/>
              <a:t>Out[15]: </a:t>
            </a:r>
          </a:p>
          <a:p>
            <a:r>
              <a:rPr lang="en-US" altLang="zh-CN" dirty="0"/>
              <a:t>   </a:t>
            </a:r>
            <a:r>
              <a:rPr lang="en-US" altLang="zh-CN" dirty="0" err="1"/>
              <a:t>gradyear</a:t>
            </a:r>
            <a:r>
              <a:rPr lang="en-US" altLang="zh-CN" dirty="0"/>
              <a:t> gender     age  friends  basketball</a:t>
            </a:r>
          </a:p>
          <a:p>
            <a:r>
              <a:rPr lang="en-US" altLang="zh-CN" dirty="0"/>
              <a:t>0      2006      M  18.980        2           0</a:t>
            </a:r>
          </a:p>
          <a:p>
            <a:r>
              <a:rPr lang="en-US" altLang="zh-CN" dirty="0"/>
              <a:t>1      2006      F  18.801        0           0</a:t>
            </a:r>
          </a:p>
          <a:p>
            <a:r>
              <a:rPr lang="en-US" altLang="zh-CN" dirty="0"/>
              <a:t>2         0      0   0.000        0           0</a:t>
            </a:r>
          </a:p>
          <a:p>
            <a:r>
              <a:rPr lang="en-US" altLang="zh-CN" dirty="0"/>
              <a:t>3      2006      F  18.875        0           0</a:t>
            </a:r>
          </a:p>
          <a:p>
            <a:r>
              <a:rPr lang="en-US" altLang="zh-CN" dirty="0"/>
              <a:t>4      2006      0  18.995        0           0</a:t>
            </a:r>
            <a:endParaRPr lang="zh-CN" altLang="en-US" dirty="0"/>
          </a:p>
        </p:txBody>
      </p:sp>
    </p:spTree>
    <p:extLst>
      <p:ext uri="{BB962C8B-B14F-4D97-AF65-F5344CB8AC3E}">
        <p14:creationId xmlns:p14="http://schemas.microsoft.com/office/powerpoint/2010/main" xmlns="" val="3524244377"/>
      </p:ext>
    </p:extLst>
  </p:cSld>
  <p:clrMapOvr>
    <a:masterClrMapping/>
  </p:clrMapOvr>
  <p:timing>
    <p:tnLst>
      <p:par>
        <p:cTn id="1" dur="indefinite" restart="never" nodeType="tmRoot"/>
      </p:par>
    </p:tnLst>
  </p:timing>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4"/>
          <p:cNvSpPr/>
          <p:nvPr/>
        </p:nvSpPr>
        <p:spPr>
          <a:xfrm>
            <a:off x="-1" y="674237"/>
            <a:ext cx="7464153" cy="602366"/>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灯片编号占位符 25"/>
          <p:cNvSpPr txBox="1">
            <a:spLocks/>
          </p:cNvSpPr>
          <p:nvPr/>
        </p:nvSpPr>
        <p:spPr>
          <a:xfrm>
            <a:off x="10243712" y="6350004"/>
            <a:ext cx="2743200" cy="365125"/>
          </a:xfrm>
          <a:prstGeom prst="rect">
            <a:avLst/>
          </a:prstGeom>
        </p:spPr>
        <p:txBody>
          <a:bodyPr vert="horz" lIns="91440" tIns="45720" rIns="91440" bIns="45720" rtlCol="0" anchor="ctr"/>
          <a:lstStyle>
            <a:defPPr>
              <a:defRPr lang="zh-CN"/>
            </a:defPPr>
            <a:lvl1pPr marL="0" algn="ctr" defTabSz="914400" rtl="0" eaLnBrk="1" latinLnBrk="0" hangingPunct="1">
              <a:defRPr sz="1400" kern="1200">
                <a:solidFill>
                  <a:schemeClr val="bg1"/>
                </a:solidFill>
                <a:latin typeface="微软雅黑 Light" panose="020B0502040204020203" pitchFamily="34" charset="-122"/>
                <a:ea typeface="微软雅黑 Light" panose="020B0502040204020203" pitchFamily="34"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rgbClr val="3BBC5D"/>
              </a:solidFill>
            </a:endParaRPr>
          </a:p>
        </p:txBody>
      </p:sp>
      <p:sp>
        <p:nvSpPr>
          <p:cNvPr id="25" name="Freeform 81"/>
          <p:cNvSpPr>
            <a:spLocks noChangeArrowheads="1"/>
          </p:cNvSpPr>
          <p:nvPr/>
        </p:nvSpPr>
        <p:spPr bwMode="auto">
          <a:xfrm>
            <a:off x="191376" y="826314"/>
            <a:ext cx="288000" cy="288000"/>
          </a:xfrm>
          <a:custGeom>
            <a:avLst/>
            <a:gdLst>
              <a:gd name="T0" fmla="*/ 39678193 w 602"/>
              <a:gd name="T1" fmla="*/ 78442719 h 602"/>
              <a:gd name="T2" fmla="*/ 39678193 w 602"/>
              <a:gd name="T3" fmla="*/ 78442719 h 602"/>
              <a:gd name="T4" fmla="*/ 0 w 602"/>
              <a:gd name="T5" fmla="*/ 38764526 h 602"/>
              <a:gd name="T6" fmla="*/ 39678193 w 602"/>
              <a:gd name="T7" fmla="*/ 0 h 602"/>
              <a:gd name="T8" fmla="*/ 78442719 w 602"/>
              <a:gd name="T9" fmla="*/ 38764526 h 602"/>
              <a:gd name="T10" fmla="*/ 39678193 w 602"/>
              <a:gd name="T11" fmla="*/ 78442719 h 602"/>
              <a:gd name="T12" fmla="*/ 7439751 w 602"/>
              <a:gd name="T13" fmla="*/ 38764526 h 602"/>
              <a:gd name="T14" fmla="*/ 7439751 w 602"/>
              <a:gd name="T15" fmla="*/ 38764526 h 602"/>
              <a:gd name="T16" fmla="*/ 39678193 w 602"/>
              <a:gd name="T17" fmla="*/ 71002968 h 602"/>
              <a:gd name="T18" fmla="*/ 61866665 w 602"/>
              <a:gd name="T19" fmla="*/ 61735884 h 602"/>
              <a:gd name="T20" fmla="*/ 39678193 w 602"/>
              <a:gd name="T21" fmla="*/ 38764526 h 602"/>
              <a:gd name="T22" fmla="*/ 39678193 w 602"/>
              <a:gd name="T23" fmla="*/ 7308970 h 602"/>
              <a:gd name="T24" fmla="*/ 7439751 w 602"/>
              <a:gd name="T25" fmla="*/ 38764526 h 60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602" h="602">
                <a:moveTo>
                  <a:pt x="304" y="601"/>
                </a:moveTo>
                <a:lnTo>
                  <a:pt x="304" y="601"/>
                </a:lnTo>
                <a:cubicBezTo>
                  <a:pt x="135" y="601"/>
                  <a:pt x="0" y="466"/>
                  <a:pt x="0" y="297"/>
                </a:cubicBezTo>
                <a:cubicBezTo>
                  <a:pt x="0" y="134"/>
                  <a:pt x="135" y="0"/>
                  <a:pt x="304" y="0"/>
                </a:cubicBezTo>
                <a:cubicBezTo>
                  <a:pt x="467" y="0"/>
                  <a:pt x="601" y="134"/>
                  <a:pt x="601" y="297"/>
                </a:cubicBezTo>
                <a:cubicBezTo>
                  <a:pt x="601" y="466"/>
                  <a:pt x="467" y="601"/>
                  <a:pt x="304" y="601"/>
                </a:cubicBezTo>
                <a:close/>
                <a:moveTo>
                  <a:pt x="57" y="297"/>
                </a:moveTo>
                <a:lnTo>
                  <a:pt x="57" y="297"/>
                </a:lnTo>
                <a:cubicBezTo>
                  <a:pt x="57" y="431"/>
                  <a:pt x="170" y="544"/>
                  <a:pt x="304" y="544"/>
                </a:cubicBezTo>
                <a:cubicBezTo>
                  <a:pt x="368" y="544"/>
                  <a:pt x="431" y="516"/>
                  <a:pt x="474" y="473"/>
                </a:cubicBezTo>
                <a:cubicBezTo>
                  <a:pt x="304" y="297"/>
                  <a:pt x="304" y="297"/>
                  <a:pt x="304" y="297"/>
                </a:cubicBezTo>
                <a:cubicBezTo>
                  <a:pt x="304" y="56"/>
                  <a:pt x="304" y="56"/>
                  <a:pt x="304" y="56"/>
                </a:cubicBezTo>
                <a:cubicBezTo>
                  <a:pt x="170" y="56"/>
                  <a:pt x="57" y="162"/>
                  <a:pt x="57" y="297"/>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5" name="幻灯片编号占位符 4"/>
          <p:cNvSpPr>
            <a:spLocks noGrp="1"/>
          </p:cNvSpPr>
          <p:nvPr>
            <p:ph type="sldNum" sz="quarter" idx="12"/>
          </p:nvPr>
        </p:nvSpPr>
        <p:spPr/>
        <p:txBody>
          <a:bodyPr/>
          <a:lstStyle/>
          <a:p>
            <a:fld id="{370D8578-DDD4-487D-A316-C8E65CC577E1}" type="slidenum">
              <a:rPr lang="zh-CN" altLang="en-US" smtClean="0"/>
              <a:pPr/>
              <a:t>434</a:t>
            </a:fld>
            <a:endParaRPr lang="zh-CN" altLang="en-US"/>
          </a:p>
        </p:txBody>
      </p:sp>
      <p:sp>
        <p:nvSpPr>
          <p:cNvPr id="13" name="Title 1"/>
          <p:cNvSpPr txBox="1">
            <a:spLocks/>
          </p:cNvSpPr>
          <p:nvPr/>
        </p:nvSpPr>
        <p:spPr>
          <a:xfrm>
            <a:off x="670753" y="579020"/>
            <a:ext cx="6510891" cy="79513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zh-CN" altLang="en-US" sz="2800" dirty="0">
                <a:solidFill>
                  <a:schemeClr val="bg1"/>
                </a:solidFill>
                <a:latin typeface="Microsoft YaHei Light" charset="-122"/>
                <a:ea typeface="Microsoft YaHei Light" charset="-122"/>
                <a:cs typeface="Microsoft YaHei Light" charset="-122"/>
              </a:rPr>
              <a:t>处理缺失数据</a:t>
            </a:r>
            <a:endParaRPr lang="en-US" sz="2800" dirty="0">
              <a:solidFill>
                <a:srgbClr val="FFFFFF"/>
              </a:solidFill>
              <a:latin typeface="Microsoft YaHei Light" charset="-122"/>
              <a:ea typeface="Microsoft YaHei Light" charset="-122"/>
              <a:cs typeface="Microsoft YaHei Light" charset="-122"/>
            </a:endParaRPr>
          </a:p>
        </p:txBody>
      </p:sp>
      <p:sp>
        <p:nvSpPr>
          <p:cNvPr id="10" name="Text Box 4"/>
          <p:cNvSpPr txBox="1">
            <a:spLocks noChangeArrowheads="1"/>
          </p:cNvSpPr>
          <p:nvPr/>
        </p:nvSpPr>
        <p:spPr bwMode="auto">
          <a:xfrm>
            <a:off x="670752" y="1628800"/>
            <a:ext cx="9241671" cy="769441"/>
          </a:xfrm>
          <a:prstGeom prst="rect">
            <a:avLst/>
          </a:prstGeom>
          <a:noFill/>
          <a:ln w="9525">
            <a:noFill/>
            <a:miter lim="800000"/>
            <a:headEnd/>
            <a:tailEnd/>
          </a:ln>
        </p:spPr>
        <p:txBody>
          <a:bodyPr wrap="square">
            <a:spAutoFit/>
          </a:bodyPr>
          <a:lstStyle/>
          <a:p>
            <a:pPr>
              <a:spcBef>
                <a:spcPct val="50000"/>
              </a:spcBef>
            </a:pPr>
            <a:r>
              <a:rPr lang="zh-CN" altLang="en-US" sz="2200" dirty="0">
                <a:latin typeface="Microsoft YaHei Light" charset="-122"/>
                <a:ea typeface="Microsoft YaHei Light" charset="-122"/>
                <a:cs typeface="Microsoft YaHei Light" charset="-122"/>
              </a:rPr>
              <a:t>使用字典和</a:t>
            </a:r>
            <a:r>
              <a:rPr lang="en-US" altLang="zh-CN" sz="2200" dirty="0">
                <a:latin typeface="Microsoft YaHei Light" charset="-122"/>
                <a:ea typeface="Microsoft YaHei Light" charset="-122"/>
                <a:cs typeface="Microsoft YaHei Light" charset="-122"/>
              </a:rPr>
              <a:t>method</a:t>
            </a:r>
            <a:r>
              <a:rPr lang="zh-CN" altLang="en-US" sz="2200" dirty="0">
                <a:latin typeface="Microsoft YaHei Light" charset="-122"/>
                <a:ea typeface="Microsoft YaHei Light" charset="-122"/>
                <a:cs typeface="Microsoft YaHei Light" charset="-122"/>
              </a:rPr>
              <a:t>方式填充，</a:t>
            </a:r>
            <a:r>
              <a:rPr lang="en-US" altLang="zh-CN" sz="2200" dirty="0">
                <a:latin typeface="Microsoft YaHei Light" charset="-122"/>
                <a:ea typeface="Microsoft YaHei Light" charset="-122"/>
                <a:cs typeface="Microsoft YaHei Light" charset="-122"/>
              </a:rPr>
              <a:t>method=‘</a:t>
            </a:r>
            <a:r>
              <a:rPr lang="en-US" altLang="zh-CN" sz="2200" dirty="0" err="1">
                <a:latin typeface="Microsoft YaHei Light" charset="-122"/>
                <a:ea typeface="Microsoft YaHei Light" charset="-122"/>
                <a:cs typeface="Microsoft YaHei Light" charset="-122"/>
              </a:rPr>
              <a:t>ffill</a:t>
            </a:r>
            <a:r>
              <a:rPr lang="en-US" altLang="zh-CN" sz="2200" dirty="0">
                <a:latin typeface="Microsoft YaHei Light" charset="-122"/>
                <a:ea typeface="Microsoft YaHei Light" charset="-122"/>
                <a:cs typeface="Microsoft YaHei Light" charset="-122"/>
              </a:rPr>
              <a:t>’</a:t>
            </a:r>
            <a:r>
              <a:rPr lang="zh-CN" altLang="en-US" sz="2200" dirty="0">
                <a:latin typeface="Microsoft YaHei Light" charset="-122"/>
                <a:ea typeface="Microsoft YaHei Light" charset="-122"/>
                <a:cs typeface="Microsoft YaHei Light" charset="-122"/>
              </a:rPr>
              <a:t>或‘</a:t>
            </a:r>
            <a:r>
              <a:rPr lang="en-US" altLang="zh-CN" sz="2200" dirty="0" err="1">
                <a:latin typeface="Microsoft YaHei Light" charset="-122"/>
                <a:ea typeface="Microsoft YaHei Light" charset="-122"/>
                <a:cs typeface="Microsoft YaHei Light" charset="-122"/>
              </a:rPr>
              <a:t>bfill</a:t>
            </a:r>
            <a:r>
              <a:rPr lang="en-US" altLang="zh-CN" sz="2200" dirty="0">
                <a:latin typeface="Microsoft YaHei Light" charset="-122"/>
                <a:ea typeface="Microsoft YaHei Light" charset="-122"/>
                <a:cs typeface="Microsoft YaHei Light" charset="-122"/>
              </a:rPr>
              <a:t>’(</a:t>
            </a:r>
            <a:r>
              <a:rPr lang="zh-CN" altLang="en-US" sz="2200" dirty="0">
                <a:latin typeface="Microsoft YaHei Light" charset="-122"/>
                <a:ea typeface="Microsoft YaHei Light" charset="-122"/>
                <a:cs typeface="Microsoft YaHei Light" charset="-122"/>
              </a:rPr>
              <a:t>前向或后向填充</a:t>
            </a:r>
            <a:r>
              <a:rPr lang="en-US" altLang="zh-CN" sz="2200" dirty="0">
                <a:latin typeface="Microsoft YaHei Light" charset="-122"/>
                <a:ea typeface="Microsoft YaHei Light" charset="-122"/>
                <a:cs typeface="Microsoft YaHei Light" charset="-122"/>
              </a:rPr>
              <a:t>)</a:t>
            </a:r>
            <a:r>
              <a:rPr lang="zh-CN" altLang="en-US" sz="2200" dirty="0">
                <a:latin typeface="Microsoft YaHei Light" charset="-122"/>
                <a:ea typeface="Microsoft YaHei Light" charset="-122"/>
                <a:cs typeface="Microsoft YaHei Light" charset="-122"/>
              </a:rPr>
              <a:t>，</a:t>
            </a:r>
            <a:r>
              <a:rPr lang="en-US" altLang="zh-CN" sz="2200" dirty="0">
                <a:latin typeface="Microsoft YaHei Light" charset="-122"/>
                <a:ea typeface="Microsoft YaHei Light" charset="-122"/>
                <a:cs typeface="Microsoft YaHei Light" charset="-122"/>
              </a:rPr>
              <a:t>limit</a:t>
            </a:r>
            <a:r>
              <a:rPr lang="zh-CN" altLang="en-US" sz="2200" dirty="0">
                <a:latin typeface="Microsoft YaHei Light" charset="-122"/>
                <a:ea typeface="Microsoft YaHei Light" charset="-122"/>
                <a:cs typeface="Microsoft YaHei Light" charset="-122"/>
              </a:rPr>
              <a:t>可以调节最大填充数量</a:t>
            </a:r>
          </a:p>
        </p:txBody>
      </p:sp>
      <p:sp>
        <p:nvSpPr>
          <p:cNvPr id="12" name="Text Box 8"/>
          <p:cNvSpPr txBox="1">
            <a:spLocks noChangeArrowheads="1"/>
          </p:cNvSpPr>
          <p:nvPr/>
        </p:nvSpPr>
        <p:spPr bwMode="auto">
          <a:xfrm>
            <a:off x="697440" y="2582252"/>
            <a:ext cx="5040312" cy="2289175"/>
          </a:xfrm>
          <a:prstGeom prst="rect">
            <a:avLst/>
          </a:prstGeom>
          <a:noFill/>
          <a:ln w="9525">
            <a:noFill/>
            <a:miter lim="800000"/>
            <a:headEnd/>
            <a:tailEnd/>
          </a:ln>
        </p:spPr>
        <p:txBody>
          <a:bodyPr>
            <a:spAutoFit/>
          </a:bodyPr>
          <a:lstStyle/>
          <a:p>
            <a:pPr marL="342900" indent="-342900"/>
            <a:r>
              <a:rPr lang="en-US" altLang="zh-CN" dirty="0"/>
              <a:t>In[17]:</a:t>
            </a:r>
            <a:r>
              <a:rPr lang="en-US" altLang="zh-CN" dirty="0" err="1"/>
              <a:t>teenager.fillna</a:t>
            </a:r>
            <a:r>
              <a:rPr lang="en-US" altLang="zh-CN" dirty="0"/>
              <a:t>({'gender':'M','friend':0}).head()</a:t>
            </a:r>
          </a:p>
          <a:p>
            <a:pPr marL="342900" indent="-342900"/>
            <a:r>
              <a:rPr lang="en-US" altLang="zh-CN" dirty="0"/>
              <a:t>Out[17]: </a:t>
            </a:r>
          </a:p>
          <a:p>
            <a:pPr marL="342900" indent="-342900"/>
            <a:r>
              <a:rPr lang="en-US" altLang="zh-CN" dirty="0"/>
              <a:t>   </a:t>
            </a:r>
            <a:r>
              <a:rPr lang="en-US" altLang="zh-CN" dirty="0" err="1"/>
              <a:t>gradyear</a:t>
            </a:r>
            <a:r>
              <a:rPr lang="en-US" altLang="zh-CN" dirty="0"/>
              <a:t> gender     age  friends  basketball</a:t>
            </a:r>
          </a:p>
          <a:p>
            <a:pPr marL="342900" indent="-342900"/>
            <a:r>
              <a:rPr lang="en-US" altLang="zh-CN" dirty="0"/>
              <a:t>0      2006      M  18.980        2           0</a:t>
            </a:r>
          </a:p>
          <a:p>
            <a:pPr marL="342900" indent="-342900"/>
            <a:r>
              <a:rPr lang="en-US" altLang="zh-CN" dirty="0"/>
              <a:t>1      2006      F  18.801        0           0</a:t>
            </a:r>
          </a:p>
          <a:p>
            <a:pPr marL="342900" indent="-342900"/>
            <a:r>
              <a:rPr lang="en-US" altLang="zh-CN" dirty="0"/>
              <a:t>2       </a:t>
            </a:r>
            <a:r>
              <a:rPr lang="en-US" altLang="zh-CN" dirty="0" err="1"/>
              <a:t>NaN</a:t>
            </a:r>
            <a:r>
              <a:rPr lang="en-US" altLang="zh-CN" dirty="0"/>
              <a:t>      M     </a:t>
            </a:r>
            <a:r>
              <a:rPr lang="en-US" altLang="zh-CN" dirty="0" err="1"/>
              <a:t>NaN</a:t>
            </a:r>
            <a:r>
              <a:rPr lang="en-US" altLang="zh-CN" dirty="0"/>
              <a:t>      </a:t>
            </a:r>
            <a:r>
              <a:rPr lang="en-US" altLang="zh-CN" dirty="0" err="1"/>
              <a:t>NaN</a:t>
            </a:r>
            <a:r>
              <a:rPr lang="en-US" altLang="zh-CN" dirty="0"/>
              <a:t>         </a:t>
            </a:r>
            <a:r>
              <a:rPr lang="en-US" altLang="zh-CN" dirty="0" err="1"/>
              <a:t>NaN</a:t>
            </a:r>
            <a:endParaRPr lang="en-US" altLang="zh-CN" dirty="0"/>
          </a:p>
          <a:p>
            <a:pPr marL="342900" indent="-342900"/>
            <a:r>
              <a:rPr lang="en-US" altLang="zh-CN" dirty="0"/>
              <a:t>3      2006      F  18.875        0           0</a:t>
            </a:r>
          </a:p>
          <a:p>
            <a:pPr marL="342900" indent="-342900"/>
            <a:r>
              <a:rPr lang="en-US" altLang="zh-CN" dirty="0"/>
              <a:t>4      2006      M  18.995      </a:t>
            </a:r>
            <a:r>
              <a:rPr lang="en-US" altLang="zh-CN" dirty="0" err="1"/>
              <a:t>NaN</a:t>
            </a:r>
            <a:r>
              <a:rPr lang="en-US" altLang="zh-CN" dirty="0"/>
              <a:t>           0</a:t>
            </a:r>
            <a:endParaRPr lang="zh-CN" altLang="en-US" dirty="0"/>
          </a:p>
        </p:txBody>
      </p:sp>
      <p:sp>
        <p:nvSpPr>
          <p:cNvPr id="14" name="Text Box 5"/>
          <p:cNvSpPr txBox="1">
            <a:spLocks noChangeArrowheads="1"/>
          </p:cNvSpPr>
          <p:nvPr/>
        </p:nvSpPr>
        <p:spPr bwMode="auto">
          <a:xfrm>
            <a:off x="5819696" y="3899408"/>
            <a:ext cx="5256213" cy="2701925"/>
          </a:xfrm>
          <a:prstGeom prst="rect">
            <a:avLst/>
          </a:prstGeom>
          <a:noFill/>
          <a:ln w="9525">
            <a:noFill/>
            <a:miter lim="800000"/>
            <a:headEnd/>
            <a:tailEnd/>
          </a:ln>
        </p:spPr>
        <p:txBody>
          <a:bodyPr>
            <a:spAutoFit/>
          </a:bodyPr>
          <a:lstStyle/>
          <a:p>
            <a:r>
              <a:rPr lang="en-US" altLang="zh-CN" dirty="0"/>
              <a:t>In[18]:</a:t>
            </a:r>
            <a:r>
              <a:rPr lang="en-US" altLang="zh-CN" dirty="0" err="1"/>
              <a:t>teenager.fillna</a:t>
            </a:r>
            <a:r>
              <a:rPr lang="en-US" altLang="zh-CN" dirty="0"/>
              <a:t>(method='</a:t>
            </a:r>
            <a:r>
              <a:rPr lang="en-US" altLang="zh-CN" dirty="0" err="1"/>
              <a:t>ffill</a:t>
            </a:r>
            <a:r>
              <a:rPr lang="en-US" altLang="zh-CN" dirty="0"/>
              <a:t>').head()</a:t>
            </a:r>
          </a:p>
          <a:p>
            <a:r>
              <a:rPr lang="en-US" altLang="zh-CN" dirty="0"/>
              <a:t>Out[18]: </a:t>
            </a:r>
          </a:p>
          <a:p>
            <a:r>
              <a:rPr lang="en-US" altLang="zh-CN" dirty="0"/>
              <a:t>   </a:t>
            </a:r>
            <a:r>
              <a:rPr lang="en-US" altLang="zh-CN" dirty="0" err="1"/>
              <a:t>gradyear</a:t>
            </a:r>
            <a:r>
              <a:rPr lang="en-US" altLang="zh-CN" dirty="0"/>
              <a:t> gender     age  friends  basketball</a:t>
            </a:r>
          </a:p>
          <a:p>
            <a:r>
              <a:rPr lang="en-US" altLang="zh-CN" dirty="0"/>
              <a:t>0      2006      M  18.980        2           0</a:t>
            </a:r>
          </a:p>
          <a:p>
            <a:r>
              <a:rPr lang="en-US" altLang="zh-CN"/>
              <a:t>1      2006      F  18.801        0           0</a:t>
            </a:r>
          </a:p>
          <a:p>
            <a:r>
              <a:rPr lang="en-US" altLang="zh-CN" dirty="0"/>
              <a:t>2      2006      F  18.801        0           0</a:t>
            </a:r>
          </a:p>
          <a:p>
            <a:r>
              <a:rPr lang="en-US" altLang="zh-CN" dirty="0"/>
              <a:t>3      2006      F  18.875        0           0</a:t>
            </a:r>
          </a:p>
          <a:p>
            <a:r>
              <a:rPr lang="en-US" altLang="zh-CN" dirty="0"/>
              <a:t>4      2006      F  18.995        0           0</a:t>
            </a:r>
            <a:endParaRPr lang="zh-CN" altLang="en-US" dirty="0"/>
          </a:p>
          <a:p>
            <a:pPr>
              <a:spcBef>
                <a:spcPct val="50000"/>
              </a:spcBef>
            </a:pPr>
            <a:endParaRPr lang="zh-CN" altLang="en-US" dirty="0"/>
          </a:p>
        </p:txBody>
      </p:sp>
    </p:spTree>
    <p:extLst>
      <p:ext uri="{BB962C8B-B14F-4D97-AF65-F5344CB8AC3E}">
        <p14:creationId xmlns:p14="http://schemas.microsoft.com/office/powerpoint/2010/main" xmlns="" val="3603637925"/>
      </p:ext>
    </p:extLst>
  </p:cSld>
  <p:clrMapOvr>
    <a:masterClrMapping/>
  </p:clrMapOvr>
  <p:timing>
    <p:tnLst>
      <p:par>
        <p:cTn id="1" dur="indefinite" restart="never" nodeType="tmRoot"/>
      </p:par>
    </p:tnLst>
  </p:timing>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70D8578-DDD4-487D-A316-C8E65CC577E1}" type="slidenum">
              <a:rPr lang="zh-CN" altLang="en-US" smtClean="0"/>
              <a:pPr/>
              <a:t>435</a:t>
            </a:fld>
            <a:endParaRPr lang="zh-CN" altLang="en-US"/>
          </a:p>
        </p:txBody>
      </p:sp>
      <p:sp>
        <p:nvSpPr>
          <p:cNvPr id="22" name="矩形 1"/>
          <p:cNvSpPr/>
          <p:nvPr/>
        </p:nvSpPr>
        <p:spPr>
          <a:xfrm>
            <a:off x="-11393" y="-27384"/>
            <a:ext cx="12192000" cy="779463"/>
          </a:xfrm>
          <a:prstGeom prst="rect">
            <a:avLst/>
          </a:prstGeom>
          <a:solidFill>
            <a:srgbClr val="3BBC5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23" name="文本占位符 1"/>
          <p:cNvSpPr txBox="1">
            <a:spLocks/>
          </p:cNvSpPr>
          <p:nvPr/>
        </p:nvSpPr>
        <p:spPr>
          <a:xfrm>
            <a:off x="709612" y="116100"/>
            <a:ext cx="4868117" cy="529569"/>
          </a:xfrm>
          <a:prstGeom prst="rect">
            <a:avLst/>
          </a:prstGeom>
        </p:spPr>
        <p:txBody>
          <a:bodyP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zh-CN" altLang="en-US" sz="2800" dirty="0" smtClean="0">
                <a:solidFill>
                  <a:srgbClr val="FFFFFF"/>
                </a:solidFill>
                <a:latin typeface="Microsoft YaHei Light" charset="-122"/>
                <a:ea typeface="Microsoft YaHei Light" charset="-122"/>
                <a:cs typeface="Microsoft YaHei Light" charset="-122"/>
              </a:rPr>
              <a:t>目录</a:t>
            </a:r>
            <a:endParaRPr kumimoji="1" lang="zh-CN" altLang="en-US" sz="2800" dirty="0">
              <a:solidFill>
                <a:srgbClr val="FFFFFF"/>
              </a:solidFill>
              <a:latin typeface="Microsoft YaHei Light" charset="-122"/>
              <a:ea typeface="Microsoft YaHei Light" charset="-122"/>
              <a:cs typeface="Microsoft YaHei Light" charset="-122"/>
            </a:endParaRPr>
          </a:p>
        </p:txBody>
      </p:sp>
      <p:sp>
        <p:nvSpPr>
          <p:cNvPr id="24" name="矩形 217"/>
          <p:cNvSpPr>
            <a:spLocks noChangeArrowheads="1"/>
          </p:cNvSpPr>
          <p:nvPr/>
        </p:nvSpPr>
        <p:spPr bwMode="auto">
          <a:xfrm>
            <a:off x="663027" y="1052822"/>
            <a:ext cx="1620955" cy="52321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1439" tIns="45719" rIns="91439" bIns="45719">
            <a:spAutoFit/>
          </a:bodyPr>
          <a:lstStyle/>
          <a:p>
            <a:pPr fontAlgn="base">
              <a:spcBef>
                <a:spcPct val="0"/>
              </a:spcBef>
              <a:spcAft>
                <a:spcPct val="0"/>
              </a:spcAft>
            </a:pPr>
            <a:r>
              <a:rPr lang="zh-CN" altLang="en-US" sz="2800" dirty="0">
                <a:solidFill>
                  <a:srgbClr val="3BBC5D"/>
                </a:solidFill>
                <a:latin typeface="微软雅黑 Light" panose="020B0502040204020203" pitchFamily="34" charset="-122"/>
                <a:ea typeface="微软雅黑 Light" panose="020B0502040204020203" pitchFamily="34" charset="-122"/>
                <a:cs typeface="微软雅黑 Light" charset="0"/>
              </a:rPr>
              <a:t>第</a:t>
            </a:r>
            <a:r>
              <a:rPr lang="zh-CN" altLang="en-US" sz="2800" dirty="0" smtClean="0">
                <a:solidFill>
                  <a:srgbClr val="3BBC5D"/>
                </a:solidFill>
                <a:latin typeface="微软雅黑 Light" panose="020B0502040204020203" pitchFamily="34" charset="-122"/>
                <a:ea typeface="微软雅黑 Light" panose="020B0502040204020203" pitchFamily="34" charset="-122"/>
                <a:cs typeface="微软雅黑 Light" charset="0"/>
              </a:rPr>
              <a:t>一部分</a:t>
            </a:r>
            <a:endParaRPr lang="zh-CN" altLang="en-US" sz="2800" dirty="0">
              <a:solidFill>
                <a:srgbClr val="3BBC5D"/>
              </a:solidFill>
              <a:latin typeface="微软雅黑 Light" panose="020B0502040204020203" pitchFamily="34" charset="-122"/>
              <a:ea typeface="微软雅黑 Light" panose="020B0502040204020203" pitchFamily="34" charset="-122"/>
              <a:cs typeface="微软雅黑 Light" charset="0"/>
            </a:endParaRPr>
          </a:p>
        </p:txBody>
      </p:sp>
      <p:sp>
        <p:nvSpPr>
          <p:cNvPr id="25" name="矩形 24"/>
          <p:cNvSpPr/>
          <p:nvPr/>
        </p:nvSpPr>
        <p:spPr bwMode="auto">
          <a:xfrm>
            <a:off x="3143672" y="980728"/>
            <a:ext cx="2890837" cy="652486"/>
          </a:xfrm>
          <a:prstGeom prst="rect">
            <a:avLst/>
          </a:prstGeom>
        </p:spPr>
        <p:txBody>
          <a:bodyPr>
            <a:spAutoFit/>
          </a:bodyPr>
          <a:lstStyle/>
          <a:p>
            <a:pPr>
              <a:lnSpc>
                <a:spcPct val="130000"/>
              </a:lnSpc>
            </a:pPr>
            <a:r>
              <a:rPr lang="zh-CN" altLang="en-US" sz="2800" dirty="0">
                <a:solidFill>
                  <a:schemeClr val="tx1">
                    <a:lumMod val="50000"/>
                    <a:lumOff val="50000"/>
                  </a:schemeClr>
                </a:solidFill>
                <a:latin typeface="Microsoft YaHei Light" charset="-122"/>
                <a:ea typeface="Microsoft YaHei Light" charset="-122"/>
                <a:cs typeface="Microsoft YaHei Light" charset="-122"/>
              </a:rPr>
              <a:t>文件读写</a:t>
            </a:r>
          </a:p>
        </p:txBody>
      </p:sp>
      <p:sp>
        <p:nvSpPr>
          <p:cNvPr id="26" name="任意多边形 221"/>
          <p:cNvSpPr/>
          <p:nvPr/>
        </p:nvSpPr>
        <p:spPr>
          <a:xfrm rot="2700000">
            <a:off x="2612584" y="1229279"/>
            <a:ext cx="141180" cy="141180"/>
          </a:xfrm>
          <a:custGeom>
            <a:avLst/>
            <a:gdLst>
              <a:gd name="connsiteX0" fmla="*/ 0 w 687172"/>
              <a:gd name="connsiteY0" fmla="*/ 1 h 687172"/>
              <a:gd name="connsiteX1" fmla="*/ 477930 w 687172"/>
              <a:gd name="connsiteY1" fmla="*/ 0 h 687172"/>
              <a:gd name="connsiteX2" fmla="*/ 687172 w 687172"/>
              <a:gd name="connsiteY2" fmla="*/ 209242 h 687172"/>
              <a:gd name="connsiteX3" fmla="*/ 687172 w 687172"/>
              <a:gd name="connsiteY3" fmla="*/ 687172 h 687172"/>
              <a:gd name="connsiteX4" fmla="*/ 574946 w 687172"/>
              <a:gd name="connsiteY4" fmla="*/ 687172 h 687172"/>
              <a:gd name="connsiteX5" fmla="*/ 574945 w 687172"/>
              <a:gd name="connsiteY5" fmla="*/ 238336 h 687172"/>
              <a:gd name="connsiteX6" fmla="*/ 448836 w 687172"/>
              <a:gd name="connsiteY6" fmla="*/ 112227 h 687172"/>
              <a:gd name="connsiteX7" fmla="*/ 0 w 687172"/>
              <a:gd name="connsiteY7" fmla="*/ 112227 h 687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7172" h="687172">
                <a:moveTo>
                  <a:pt x="0" y="1"/>
                </a:moveTo>
                <a:lnTo>
                  <a:pt x="477930" y="0"/>
                </a:lnTo>
                <a:cubicBezTo>
                  <a:pt x="593491" y="0"/>
                  <a:pt x="687172" y="93681"/>
                  <a:pt x="687172" y="209242"/>
                </a:cubicBezTo>
                <a:lnTo>
                  <a:pt x="687172" y="687172"/>
                </a:lnTo>
                <a:lnTo>
                  <a:pt x="574946" y="687172"/>
                </a:lnTo>
                <a:lnTo>
                  <a:pt x="574945" y="238336"/>
                </a:lnTo>
                <a:cubicBezTo>
                  <a:pt x="574946" y="168688"/>
                  <a:pt x="518485" y="112227"/>
                  <a:pt x="448836" y="112227"/>
                </a:cubicBezTo>
                <a:lnTo>
                  <a:pt x="0" y="112227"/>
                </a:lnTo>
                <a:close/>
              </a:path>
            </a:pathLst>
          </a:custGeom>
          <a:solidFill>
            <a:srgbClr val="3BBC5D"/>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800" b="0" i="0" u="none" strike="noStrike" kern="0" cap="none" spc="0" normalizeH="0" baseline="0" noProof="0">
              <a:ln>
                <a:noFill/>
              </a:ln>
              <a:solidFill>
                <a:srgbClr val="3BBC5D"/>
              </a:solidFill>
              <a:effectLst/>
              <a:uLnTx/>
              <a:uFillTx/>
              <a:latin typeface="微软雅黑 Light" panose="020B0502040204020203" pitchFamily="34" charset="-122"/>
              <a:ea typeface="微软雅黑 Light" panose="020B0502040204020203" pitchFamily="34" charset="-122"/>
              <a:cs typeface=""/>
            </a:endParaRPr>
          </a:p>
        </p:txBody>
      </p:sp>
      <p:sp>
        <p:nvSpPr>
          <p:cNvPr id="27" name="任意多边形 222"/>
          <p:cNvSpPr/>
          <p:nvPr/>
        </p:nvSpPr>
        <p:spPr>
          <a:xfrm rot="2700000">
            <a:off x="2566608" y="1170905"/>
            <a:ext cx="257928" cy="257928"/>
          </a:xfrm>
          <a:custGeom>
            <a:avLst/>
            <a:gdLst>
              <a:gd name="connsiteX0" fmla="*/ 238336 w 1255427"/>
              <a:gd name="connsiteY0" fmla="*/ 112227 h 1255427"/>
              <a:gd name="connsiteX1" fmla="*/ 112227 w 1255427"/>
              <a:gd name="connsiteY1" fmla="*/ 238336 h 1255427"/>
              <a:gd name="connsiteX2" fmla="*/ 112227 w 1255427"/>
              <a:gd name="connsiteY2" fmla="*/ 1017091 h 1255427"/>
              <a:gd name="connsiteX3" fmla="*/ 238336 w 1255427"/>
              <a:gd name="connsiteY3" fmla="*/ 1143200 h 1255427"/>
              <a:gd name="connsiteX4" fmla="*/ 1017091 w 1255427"/>
              <a:gd name="connsiteY4" fmla="*/ 1143200 h 1255427"/>
              <a:gd name="connsiteX5" fmla="*/ 1143200 w 1255427"/>
              <a:gd name="connsiteY5" fmla="*/ 1017091 h 1255427"/>
              <a:gd name="connsiteX6" fmla="*/ 1143200 w 1255427"/>
              <a:gd name="connsiteY6" fmla="*/ 238336 h 1255427"/>
              <a:gd name="connsiteX7" fmla="*/ 1017091 w 1255427"/>
              <a:gd name="connsiteY7" fmla="*/ 112227 h 1255427"/>
              <a:gd name="connsiteX8" fmla="*/ 209242 w 1255427"/>
              <a:gd name="connsiteY8" fmla="*/ 0 h 1255427"/>
              <a:gd name="connsiteX9" fmla="*/ 1046185 w 1255427"/>
              <a:gd name="connsiteY9" fmla="*/ 0 h 1255427"/>
              <a:gd name="connsiteX10" fmla="*/ 1255427 w 1255427"/>
              <a:gd name="connsiteY10" fmla="*/ 209242 h 1255427"/>
              <a:gd name="connsiteX11" fmla="*/ 1255427 w 1255427"/>
              <a:gd name="connsiteY11" fmla="*/ 1046185 h 1255427"/>
              <a:gd name="connsiteX12" fmla="*/ 1046185 w 1255427"/>
              <a:gd name="connsiteY12" fmla="*/ 1255427 h 1255427"/>
              <a:gd name="connsiteX13" fmla="*/ 209242 w 1255427"/>
              <a:gd name="connsiteY13" fmla="*/ 1255427 h 1255427"/>
              <a:gd name="connsiteX14" fmla="*/ 0 w 1255427"/>
              <a:gd name="connsiteY14" fmla="*/ 1046185 h 1255427"/>
              <a:gd name="connsiteX15" fmla="*/ 0 w 1255427"/>
              <a:gd name="connsiteY15" fmla="*/ 209242 h 1255427"/>
              <a:gd name="connsiteX16" fmla="*/ 209242 w 1255427"/>
              <a:gd name="connsiteY16" fmla="*/ 0 h 1255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55427" h="1255427">
                <a:moveTo>
                  <a:pt x="238336" y="112227"/>
                </a:moveTo>
                <a:cubicBezTo>
                  <a:pt x="168688" y="112227"/>
                  <a:pt x="112227" y="168688"/>
                  <a:pt x="112227" y="238336"/>
                </a:cubicBezTo>
                <a:lnTo>
                  <a:pt x="112227" y="1017091"/>
                </a:lnTo>
                <a:cubicBezTo>
                  <a:pt x="112227" y="1086739"/>
                  <a:pt x="168688" y="1143200"/>
                  <a:pt x="238336" y="1143200"/>
                </a:cubicBezTo>
                <a:lnTo>
                  <a:pt x="1017091" y="1143200"/>
                </a:lnTo>
                <a:cubicBezTo>
                  <a:pt x="1086739" y="1143200"/>
                  <a:pt x="1143200" y="1086739"/>
                  <a:pt x="1143200" y="1017091"/>
                </a:cubicBezTo>
                <a:lnTo>
                  <a:pt x="1143200" y="238336"/>
                </a:lnTo>
                <a:cubicBezTo>
                  <a:pt x="1143200" y="168688"/>
                  <a:pt x="1086739" y="112227"/>
                  <a:pt x="1017091" y="112227"/>
                </a:cubicBezTo>
                <a:close/>
                <a:moveTo>
                  <a:pt x="209242" y="0"/>
                </a:moveTo>
                <a:lnTo>
                  <a:pt x="1046185" y="0"/>
                </a:lnTo>
                <a:cubicBezTo>
                  <a:pt x="1161746" y="0"/>
                  <a:pt x="1255427" y="93681"/>
                  <a:pt x="1255427" y="209242"/>
                </a:cubicBezTo>
                <a:lnTo>
                  <a:pt x="1255427" y="1046185"/>
                </a:lnTo>
                <a:cubicBezTo>
                  <a:pt x="1255427" y="1161746"/>
                  <a:pt x="1161746" y="1255427"/>
                  <a:pt x="1046185" y="1255427"/>
                </a:cubicBezTo>
                <a:lnTo>
                  <a:pt x="209242" y="1255427"/>
                </a:lnTo>
                <a:cubicBezTo>
                  <a:pt x="93681" y="1255427"/>
                  <a:pt x="0" y="1161746"/>
                  <a:pt x="0" y="1046185"/>
                </a:cubicBezTo>
                <a:lnTo>
                  <a:pt x="0" y="209242"/>
                </a:lnTo>
                <a:cubicBezTo>
                  <a:pt x="0" y="93681"/>
                  <a:pt x="93681" y="0"/>
                  <a:pt x="209242" y="0"/>
                </a:cubicBezTo>
                <a:close/>
              </a:path>
            </a:pathLst>
          </a:custGeom>
          <a:solidFill>
            <a:srgbClr val="3BBC5D"/>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000" b="0" i="0" u="none" strike="noStrike" kern="0" cap="none" spc="0" normalizeH="0" baseline="0" noProof="0">
              <a:ln>
                <a:noFill/>
              </a:ln>
              <a:solidFill>
                <a:srgbClr val="3BBC5D"/>
              </a:solidFill>
              <a:effectLst/>
              <a:uLnTx/>
              <a:uFillTx/>
              <a:latin typeface="微软雅黑 Light" panose="020B0502040204020203" pitchFamily="34" charset="-122"/>
              <a:ea typeface="微软雅黑 Light" panose="020B0502040204020203" pitchFamily="34" charset="-122"/>
              <a:cs typeface=""/>
            </a:endParaRPr>
          </a:p>
        </p:txBody>
      </p:sp>
      <p:sp>
        <p:nvSpPr>
          <p:cNvPr id="28" name="矩形 245"/>
          <p:cNvSpPr>
            <a:spLocks noChangeArrowheads="1"/>
          </p:cNvSpPr>
          <p:nvPr/>
        </p:nvSpPr>
        <p:spPr bwMode="auto">
          <a:xfrm>
            <a:off x="663027" y="1700810"/>
            <a:ext cx="1620955" cy="52321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1439" tIns="45719" rIns="91439" bIns="45719">
            <a:spAutoFit/>
          </a:bodyPr>
          <a:lstStyle/>
          <a:p>
            <a:pPr fontAlgn="base">
              <a:spcBef>
                <a:spcPct val="0"/>
              </a:spcBef>
              <a:spcAft>
                <a:spcPct val="0"/>
              </a:spcAft>
            </a:pPr>
            <a:r>
              <a:rPr lang="zh-CN" altLang="en-US" sz="2800" dirty="0" smtClean="0">
                <a:solidFill>
                  <a:srgbClr val="3BBC5D"/>
                </a:solidFill>
                <a:latin typeface="微软雅黑 Light" panose="020B0502040204020203" pitchFamily="34" charset="-122"/>
                <a:ea typeface="微软雅黑 Light" panose="020B0502040204020203" pitchFamily="34" charset="-122"/>
                <a:cs typeface="微软雅黑 Light" charset="0"/>
              </a:rPr>
              <a:t>第二部分</a:t>
            </a:r>
            <a:endParaRPr lang="zh-CN" altLang="en-US" sz="2800" dirty="0">
              <a:solidFill>
                <a:srgbClr val="3BBC5D"/>
              </a:solidFill>
              <a:latin typeface="微软雅黑 Light" panose="020B0502040204020203" pitchFamily="34" charset="-122"/>
              <a:ea typeface="微软雅黑 Light" panose="020B0502040204020203" pitchFamily="34" charset="-122"/>
              <a:cs typeface="微软雅黑 Light" charset="0"/>
            </a:endParaRPr>
          </a:p>
        </p:txBody>
      </p:sp>
      <p:sp>
        <p:nvSpPr>
          <p:cNvPr id="29" name="矩形 29"/>
          <p:cNvSpPr/>
          <p:nvPr/>
        </p:nvSpPr>
        <p:spPr bwMode="auto">
          <a:xfrm>
            <a:off x="3143671" y="1628800"/>
            <a:ext cx="2890837" cy="652486"/>
          </a:xfrm>
          <a:prstGeom prst="rect">
            <a:avLst/>
          </a:prstGeom>
        </p:spPr>
        <p:txBody>
          <a:bodyPr>
            <a:spAutoFit/>
          </a:bodyPr>
          <a:lstStyle/>
          <a:p>
            <a:pPr>
              <a:lnSpc>
                <a:spcPct val="130000"/>
              </a:lnSpc>
            </a:pPr>
            <a:r>
              <a:rPr lang="zh-CN" altLang="en-US" sz="2800" dirty="0">
                <a:solidFill>
                  <a:schemeClr val="tx1">
                    <a:lumMod val="50000"/>
                    <a:lumOff val="50000"/>
                  </a:schemeClr>
                </a:solidFill>
                <a:latin typeface="Microsoft YaHei Light" charset="-122"/>
                <a:ea typeface="Microsoft YaHei Light" charset="-122"/>
                <a:cs typeface="Microsoft YaHei Light" charset="-122"/>
              </a:rPr>
              <a:t>变量离散化</a:t>
            </a:r>
          </a:p>
        </p:txBody>
      </p:sp>
      <p:sp>
        <p:nvSpPr>
          <p:cNvPr id="30" name="矩形 284"/>
          <p:cNvSpPr>
            <a:spLocks noChangeArrowheads="1"/>
          </p:cNvSpPr>
          <p:nvPr/>
        </p:nvSpPr>
        <p:spPr bwMode="auto">
          <a:xfrm>
            <a:off x="663027" y="2348880"/>
            <a:ext cx="1620955" cy="52321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1439" tIns="45719" rIns="91439" bIns="45719">
            <a:spAutoFit/>
          </a:bodyPr>
          <a:lstStyle/>
          <a:p>
            <a:pPr fontAlgn="base">
              <a:spcBef>
                <a:spcPct val="0"/>
              </a:spcBef>
              <a:spcAft>
                <a:spcPct val="0"/>
              </a:spcAft>
            </a:pPr>
            <a:r>
              <a:rPr lang="zh-CN" altLang="en-US" sz="2800" dirty="0" smtClean="0">
                <a:solidFill>
                  <a:srgbClr val="3BBC5D"/>
                </a:solidFill>
                <a:latin typeface="微软雅黑 Light" panose="020B0502040204020203" pitchFamily="34" charset="-122"/>
                <a:ea typeface="微软雅黑 Light" panose="020B0502040204020203" pitchFamily="34" charset="-122"/>
                <a:cs typeface="微软雅黑 Light" charset="0"/>
              </a:rPr>
              <a:t>第三部分</a:t>
            </a:r>
            <a:endParaRPr lang="zh-CN" altLang="en-US" sz="2800" dirty="0">
              <a:solidFill>
                <a:srgbClr val="3BBC5D"/>
              </a:solidFill>
              <a:latin typeface="微软雅黑 Light" panose="020B0502040204020203" pitchFamily="34" charset="-122"/>
              <a:ea typeface="微软雅黑 Light" panose="020B0502040204020203" pitchFamily="34" charset="-122"/>
              <a:cs typeface="微软雅黑 Light" charset="0"/>
            </a:endParaRPr>
          </a:p>
        </p:txBody>
      </p:sp>
      <p:sp>
        <p:nvSpPr>
          <p:cNvPr id="31" name="矩形 34"/>
          <p:cNvSpPr/>
          <p:nvPr/>
        </p:nvSpPr>
        <p:spPr bwMode="auto">
          <a:xfrm>
            <a:off x="3143672" y="2276872"/>
            <a:ext cx="2890837" cy="652486"/>
          </a:xfrm>
          <a:prstGeom prst="rect">
            <a:avLst/>
          </a:prstGeom>
        </p:spPr>
        <p:txBody>
          <a:bodyPr>
            <a:spAutoFit/>
          </a:bodyPr>
          <a:lstStyle/>
          <a:p>
            <a:pPr>
              <a:lnSpc>
                <a:spcPct val="130000"/>
              </a:lnSpc>
            </a:pPr>
            <a:r>
              <a:rPr lang="zh-CN" altLang="en-US" sz="2800" dirty="0">
                <a:solidFill>
                  <a:schemeClr val="tx1">
                    <a:lumMod val="50000"/>
                    <a:lumOff val="50000"/>
                  </a:schemeClr>
                </a:solidFill>
                <a:latin typeface="Microsoft YaHei Light" charset="-122"/>
                <a:ea typeface="Microsoft YaHei Light" charset="-122"/>
                <a:cs typeface="Microsoft YaHei Light" charset="-122"/>
              </a:rPr>
              <a:t>缺失值填补</a:t>
            </a:r>
          </a:p>
        </p:txBody>
      </p:sp>
      <p:sp>
        <p:nvSpPr>
          <p:cNvPr id="32" name="任意多边形 287"/>
          <p:cNvSpPr/>
          <p:nvPr/>
        </p:nvSpPr>
        <p:spPr>
          <a:xfrm rot="2700000">
            <a:off x="2590269" y="2562051"/>
            <a:ext cx="141180" cy="141180"/>
          </a:xfrm>
          <a:custGeom>
            <a:avLst/>
            <a:gdLst>
              <a:gd name="connsiteX0" fmla="*/ 0 w 687172"/>
              <a:gd name="connsiteY0" fmla="*/ 1 h 687172"/>
              <a:gd name="connsiteX1" fmla="*/ 477930 w 687172"/>
              <a:gd name="connsiteY1" fmla="*/ 0 h 687172"/>
              <a:gd name="connsiteX2" fmla="*/ 687172 w 687172"/>
              <a:gd name="connsiteY2" fmla="*/ 209242 h 687172"/>
              <a:gd name="connsiteX3" fmla="*/ 687172 w 687172"/>
              <a:gd name="connsiteY3" fmla="*/ 687172 h 687172"/>
              <a:gd name="connsiteX4" fmla="*/ 574946 w 687172"/>
              <a:gd name="connsiteY4" fmla="*/ 687172 h 687172"/>
              <a:gd name="connsiteX5" fmla="*/ 574945 w 687172"/>
              <a:gd name="connsiteY5" fmla="*/ 238336 h 687172"/>
              <a:gd name="connsiteX6" fmla="*/ 448836 w 687172"/>
              <a:gd name="connsiteY6" fmla="*/ 112227 h 687172"/>
              <a:gd name="connsiteX7" fmla="*/ 0 w 687172"/>
              <a:gd name="connsiteY7" fmla="*/ 112227 h 687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7172" h="687172">
                <a:moveTo>
                  <a:pt x="0" y="1"/>
                </a:moveTo>
                <a:lnTo>
                  <a:pt x="477930" y="0"/>
                </a:lnTo>
                <a:cubicBezTo>
                  <a:pt x="593491" y="0"/>
                  <a:pt x="687172" y="93681"/>
                  <a:pt x="687172" y="209242"/>
                </a:cubicBezTo>
                <a:lnTo>
                  <a:pt x="687172" y="687172"/>
                </a:lnTo>
                <a:lnTo>
                  <a:pt x="574946" y="687172"/>
                </a:lnTo>
                <a:lnTo>
                  <a:pt x="574945" y="238336"/>
                </a:lnTo>
                <a:cubicBezTo>
                  <a:pt x="574946" y="168688"/>
                  <a:pt x="518485" y="112227"/>
                  <a:pt x="448836" y="112227"/>
                </a:cubicBezTo>
                <a:lnTo>
                  <a:pt x="0" y="112227"/>
                </a:lnTo>
                <a:close/>
              </a:path>
            </a:pathLst>
          </a:custGeom>
          <a:solidFill>
            <a:srgbClr val="3BBC5D"/>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000" b="0" i="0" u="none" strike="noStrike" kern="0" cap="none" spc="0" normalizeH="0" baseline="0" noProof="0">
              <a:ln>
                <a:noFill/>
              </a:ln>
              <a:solidFill>
                <a:srgbClr val="3BBC5D"/>
              </a:solidFill>
              <a:effectLst/>
              <a:uLnTx/>
              <a:uFillTx/>
              <a:latin typeface="微软雅黑 Light" panose="020B0502040204020203" pitchFamily="34" charset="-122"/>
              <a:ea typeface="微软雅黑 Light" panose="020B0502040204020203" pitchFamily="34" charset="-122"/>
              <a:cs typeface=""/>
            </a:endParaRPr>
          </a:p>
        </p:txBody>
      </p:sp>
      <p:sp>
        <p:nvSpPr>
          <p:cNvPr id="33" name="任意多边形 288"/>
          <p:cNvSpPr/>
          <p:nvPr/>
        </p:nvSpPr>
        <p:spPr>
          <a:xfrm rot="2700000">
            <a:off x="2544293" y="2503677"/>
            <a:ext cx="257928" cy="257928"/>
          </a:xfrm>
          <a:custGeom>
            <a:avLst/>
            <a:gdLst>
              <a:gd name="connsiteX0" fmla="*/ 238336 w 1255427"/>
              <a:gd name="connsiteY0" fmla="*/ 112227 h 1255427"/>
              <a:gd name="connsiteX1" fmla="*/ 112227 w 1255427"/>
              <a:gd name="connsiteY1" fmla="*/ 238336 h 1255427"/>
              <a:gd name="connsiteX2" fmla="*/ 112227 w 1255427"/>
              <a:gd name="connsiteY2" fmla="*/ 1017091 h 1255427"/>
              <a:gd name="connsiteX3" fmla="*/ 238336 w 1255427"/>
              <a:gd name="connsiteY3" fmla="*/ 1143200 h 1255427"/>
              <a:gd name="connsiteX4" fmla="*/ 1017091 w 1255427"/>
              <a:gd name="connsiteY4" fmla="*/ 1143200 h 1255427"/>
              <a:gd name="connsiteX5" fmla="*/ 1143200 w 1255427"/>
              <a:gd name="connsiteY5" fmla="*/ 1017091 h 1255427"/>
              <a:gd name="connsiteX6" fmla="*/ 1143200 w 1255427"/>
              <a:gd name="connsiteY6" fmla="*/ 238336 h 1255427"/>
              <a:gd name="connsiteX7" fmla="*/ 1017091 w 1255427"/>
              <a:gd name="connsiteY7" fmla="*/ 112227 h 1255427"/>
              <a:gd name="connsiteX8" fmla="*/ 209242 w 1255427"/>
              <a:gd name="connsiteY8" fmla="*/ 0 h 1255427"/>
              <a:gd name="connsiteX9" fmla="*/ 1046185 w 1255427"/>
              <a:gd name="connsiteY9" fmla="*/ 0 h 1255427"/>
              <a:gd name="connsiteX10" fmla="*/ 1255427 w 1255427"/>
              <a:gd name="connsiteY10" fmla="*/ 209242 h 1255427"/>
              <a:gd name="connsiteX11" fmla="*/ 1255427 w 1255427"/>
              <a:gd name="connsiteY11" fmla="*/ 1046185 h 1255427"/>
              <a:gd name="connsiteX12" fmla="*/ 1046185 w 1255427"/>
              <a:gd name="connsiteY12" fmla="*/ 1255427 h 1255427"/>
              <a:gd name="connsiteX13" fmla="*/ 209242 w 1255427"/>
              <a:gd name="connsiteY13" fmla="*/ 1255427 h 1255427"/>
              <a:gd name="connsiteX14" fmla="*/ 0 w 1255427"/>
              <a:gd name="connsiteY14" fmla="*/ 1046185 h 1255427"/>
              <a:gd name="connsiteX15" fmla="*/ 0 w 1255427"/>
              <a:gd name="connsiteY15" fmla="*/ 209242 h 1255427"/>
              <a:gd name="connsiteX16" fmla="*/ 209242 w 1255427"/>
              <a:gd name="connsiteY16" fmla="*/ 0 h 1255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55427" h="1255427">
                <a:moveTo>
                  <a:pt x="238336" y="112227"/>
                </a:moveTo>
                <a:cubicBezTo>
                  <a:pt x="168688" y="112227"/>
                  <a:pt x="112227" y="168688"/>
                  <a:pt x="112227" y="238336"/>
                </a:cubicBezTo>
                <a:lnTo>
                  <a:pt x="112227" y="1017091"/>
                </a:lnTo>
                <a:cubicBezTo>
                  <a:pt x="112227" y="1086739"/>
                  <a:pt x="168688" y="1143200"/>
                  <a:pt x="238336" y="1143200"/>
                </a:cubicBezTo>
                <a:lnTo>
                  <a:pt x="1017091" y="1143200"/>
                </a:lnTo>
                <a:cubicBezTo>
                  <a:pt x="1086739" y="1143200"/>
                  <a:pt x="1143200" y="1086739"/>
                  <a:pt x="1143200" y="1017091"/>
                </a:cubicBezTo>
                <a:lnTo>
                  <a:pt x="1143200" y="238336"/>
                </a:lnTo>
                <a:cubicBezTo>
                  <a:pt x="1143200" y="168688"/>
                  <a:pt x="1086739" y="112227"/>
                  <a:pt x="1017091" y="112227"/>
                </a:cubicBezTo>
                <a:close/>
                <a:moveTo>
                  <a:pt x="209242" y="0"/>
                </a:moveTo>
                <a:lnTo>
                  <a:pt x="1046185" y="0"/>
                </a:lnTo>
                <a:cubicBezTo>
                  <a:pt x="1161746" y="0"/>
                  <a:pt x="1255427" y="93681"/>
                  <a:pt x="1255427" y="209242"/>
                </a:cubicBezTo>
                <a:lnTo>
                  <a:pt x="1255427" y="1046185"/>
                </a:lnTo>
                <a:cubicBezTo>
                  <a:pt x="1255427" y="1161746"/>
                  <a:pt x="1161746" y="1255427"/>
                  <a:pt x="1046185" y="1255427"/>
                </a:cubicBezTo>
                <a:lnTo>
                  <a:pt x="209242" y="1255427"/>
                </a:lnTo>
                <a:cubicBezTo>
                  <a:pt x="93681" y="1255427"/>
                  <a:pt x="0" y="1161746"/>
                  <a:pt x="0" y="1046185"/>
                </a:cubicBezTo>
                <a:lnTo>
                  <a:pt x="0" y="209242"/>
                </a:lnTo>
                <a:cubicBezTo>
                  <a:pt x="0" y="93681"/>
                  <a:pt x="93681" y="0"/>
                  <a:pt x="209242" y="0"/>
                </a:cubicBezTo>
                <a:close/>
              </a:path>
            </a:pathLst>
          </a:custGeom>
          <a:solidFill>
            <a:srgbClr val="3BBC5D"/>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000" b="0" i="0" u="none" strike="noStrike" kern="0" cap="none" spc="0" normalizeH="0" baseline="0" noProof="0">
              <a:ln>
                <a:noFill/>
              </a:ln>
              <a:solidFill>
                <a:srgbClr val="3BBC5D"/>
              </a:solidFill>
              <a:effectLst/>
              <a:uLnTx/>
              <a:uFillTx/>
              <a:latin typeface="微软雅黑 Light" panose="020B0502040204020203" pitchFamily="34" charset="-122"/>
              <a:ea typeface="微软雅黑 Light" panose="020B0502040204020203" pitchFamily="34" charset="-122"/>
              <a:cs typeface=""/>
            </a:endParaRPr>
          </a:p>
        </p:txBody>
      </p:sp>
      <p:sp>
        <p:nvSpPr>
          <p:cNvPr id="36" name="任意多边形 221"/>
          <p:cNvSpPr/>
          <p:nvPr/>
        </p:nvSpPr>
        <p:spPr>
          <a:xfrm rot="2700000">
            <a:off x="2594995" y="1900090"/>
            <a:ext cx="141180" cy="141180"/>
          </a:xfrm>
          <a:custGeom>
            <a:avLst/>
            <a:gdLst>
              <a:gd name="connsiteX0" fmla="*/ 0 w 687172"/>
              <a:gd name="connsiteY0" fmla="*/ 1 h 687172"/>
              <a:gd name="connsiteX1" fmla="*/ 477930 w 687172"/>
              <a:gd name="connsiteY1" fmla="*/ 0 h 687172"/>
              <a:gd name="connsiteX2" fmla="*/ 687172 w 687172"/>
              <a:gd name="connsiteY2" fmla="*/ 209242 h 687172"/>
              <a:gd name="connsiteX3" fmla="*/ 687172 w 687172"/>
              <a:gd name="connsiteY3" fmla="*/ 687172 h 687172"/>
              <a:gd name="connsiteX4" fmla="*/ 574946 w 687172"/>
              <a:gd name="connsiteY4" fmla="*/ 687172 h 687172"/>
              <a:gd name="connsiteX5" fmla="*/ 574945 w 687172"/>
              <a:gd name="connsiteY5" fmla="*/ 238336 h 687172"/>
              <a:gd name="connsiteX6" fmla="*/ 448836 w 687172"/>
              <a:gd name="connsiteY6" fmla="*/ 112227 h 687172"/>
              <a:gd name="connsiteX7" fmla="*/ 0 w 687172"/>
              <a:gd name="connsiteY7" fmla="*/ 112227 h 687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7172" h="687172">
                <a:moveTo>
                  <a:pt x="0" y="1"/>
                </a:moveTo>
                <a:lnTo>
                  <a:pt x="477930" y="0"/>
                </a:lnTo>
                <a:cubicBezTo>
                  <a:pt x="593491" y="0"/>
                  <a:pt x="687172" y="93681"/>
                  <a:pt x="687172" y="209242"/>
                </a:cubicBezTo>
                <a:lnTo>
                  <a:pt x="687172" y="687172"/>
                </a:lnTo>
                <a:lnTo>
                  <a:pt x="574946" y="687172"/>
                </a:lnTo>
                <a:lnTo>
                  <a:pt x="574945" y="238336"/>
                </a:lnTo>
                <a:cubicBezTo>
                  <a:pt x="574946" y="168688"/>
                  <a:pt x="518485" y="112227"/>
                  <a:pt x="448836" y="112227"/>
                </a:cubicBezTo>
                <a:lnTo>
                  <a:pt x="0" y="112227"/>
                </a:lnTo>
                <a:close/>
              </a:path>
            </a:pathLst>
          </a:custGeom>
          <a:solidFill>
            <a:srgbClr val="3BBC5D"/>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800" b="0" i="0" u="none" strike="noStrike" kern="0" cap="none" spc="0" normalizeH="0" baseline="0" noProof="0">
              <a:ln>
                <a:noFill/>
              </a:ln>
              <a:solidFill>
                <a:srgbClr val="3BBC5D"/>
              </a:solidFill>
              <a:effectLst/>
              <a:uLnTx/>
              <a:uFillTx/>
              <a:latin typeface="微软雅黑 Light" panose="020B0502040204020203" pitchFamily="34" charset="-122"/>
              <a:ea typeface="微软雅黑 Light" panose="020B0502040204020203" pitchFamily="34" charset="-122"/>
              <a:cs typeface=""/>
            </a:endParaRPr>
          </a:p>
        </p:txBody>
      </p:sp>
      <p:sp>
        <p:nvSpPr>
          <p:cNvPr id="37" name="任意多边形 222"/>
          <p:cNvSpPr/>
          <p:nvPr/>
        </p:nvSpPr>
        <p:spPr>
          <a:xfrm rot="2700000">
            <a:off x="2549019" y="1841716"/>
            <a:ext cx="257928" cy="257928"/>
          </a:xfrm>
          <a:custGeom>
            <a:avLst/>
            <a:gdLst>
              <a:gd name="connsiteX0" fmla="*/ 238336 w 1255427"/>
              <a:gd name="connsiteY0" fmla="*/ 112227 h 1255427"/>
              <a:gd name="connsiteX1" fmla="*/ 112227 w 1255427"/>
              <a:gd name="connsiteY1" fmla="*/ 238336 h 1255427"/>
              <a:gd name="connsiteX2" fmla="*/ 112227 w 1255427"/>
              <a:gd name="connsiteY2" fmla="*/ 1017091 h 1255427"/>
              <a:gd name="connsiteX3" fmla="*/ 238336 w 1255427"/>
              <a:gd name="connsiteY3" fmla="*/ 1143200 h 1255427"/>
              <a:gd name="connsiteX4" fmla="*/ 1017091 w 1255427"/>
              <a:gd name="connsiteY4" fmla="*/ 1143200 h 1255427"/>
              <a:gd name="connsiteX5" fmla="*/ 1143200 w 1255427"/>
              <a:gd name="connsiteY5" fmla="*/ 1017091 h 1255427"/>
              <a:gd name="connsiteX6" fmla="*/ 1143200 w 1255427"/>
              <a:gd name="connsiteY6" fmla="*/ 238336 h 1255427"/>
              <a:gd name="connsiteX7" fmla="*/ 1017091 w 1255427"/>
              <a:gd name="connsiteY7" fmla="*/ 112227 h 1255427"/>
              <a:gd name="connsiteX8" fmla="*/ 209242 w 1255427"/>
              <a:gd name="connsiteY8" fmla="*/ 0 h 1255427"/>
              <a:gd name="connsiteX9" fmla="*/ 1046185 w 1255427"/>
              <a:gd name="connsiteY9" fmla="*/ 0 h 1255427"/>
              <a:gd name="connsiteX10" fmla="*/ 1255427 w 1255427"/>
              <a:gd name="connsiteY10" fmla="*/ 209242 h 1255427"/>
              <a:gd name="connsiteX11" fmla="*/ 1255427 w 1255427"/>
              <a:gd name="connsiteY11" fmla="*/ 1046185 h 1255427"/>
              <a:gd name="connsiteX12" fmla="*/ 1046185 w 1255427"/>
              <a:gd name="connsiteY12" fmla="*/ 1255427 h 1255427"/>
              <a:gd name="connsiteX13" fmla="*/ 209242 w 1255427"/>
              <a:gd name="connsiteY13" fmla="*/ 1255427 h 1255427"/>
              <a:gd name="connsiteX14" fmla="*/ 0 w 1255427"/>
              <a:gd name="connsiteY14" fmla="*/ 1046185 h 1255427"/>
              <a:gd name="connsiteX15" fmla="*/ 0 w 1255427"/>
              <a:gd name="connsiteY15" fmla="*/ 209242 h 1255427"/>
              <a:gd name="connsiteX16" fmla="*/ 209242 w 1255427"/>
              <a:gd name="connsiteY16" fmla="*/ 0 h 1255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55427" h="1255427">
                <a:moveTo>
                  <a:pt x="238336" y="112227"/>
                </a:moveTo>
                <a:cubicBezTo>
                  <a:pt x="168688" y="112227"/>
                  <a:pt x="112227" y="168688"/>
                  <a:pt x="112227" y="238336"/>
                </a:cubicBezTo>
                <a:lnTo>
                  <a:pt x="112227" y="1017091"/>
                </a:lnTo>
                <a:cubicBezTo>
                  <a:pt x="112227" y="1086739"/>
                  <a:pt x="168688" y="1143200"/>
                  <a:pt x="238336" y="1143200"/>
                </a:cubicBezTo>
                <a:lnTo>
                  <a:pt x="1017091" y="1143200"/>
                </a:lnTo>
                <a:cubicBezTo>
                  <a:pt x="1086739" y="1143200"/>
                  <a:pt x="1143200" y="1086739"/>
                  <a:pt x="1143200" y="1017091"/>
                </a:cubicBezTo>
                <a:lnTo>
                  <a:pt x="1143200" y="238336"/>
                </a:lnTo>
                <a:cubicBezTo>
                  <a:pt x="1143200" y="168688"/>
                  <a:pt x="1086739" y="112227"/>
                  <a:pt x="1017091" y="112227"/>
                </a:cubicBezTo>
                <a:close/>
                <a:moveTo>
                  <a:pt x="209242" y="0"/>
                </a:moveTo>
                <a:lnTo>
                  <a:pt x="1046185" y="0"/>
                </a:lnTo>
                <a:cubicBezTo>
                  <a:pt x="1161746" y="0"/>
                  <a:pt x="1255427" y="93681"/>
                  <a:pt x="1255427" y="209242"/>
                </a:cubicBezTo>
                <a:lnTo>
                  <a:pt x="1255427" y="1046185"/>
                </a:lnTo>
                <a:cubicBezTo>
                  <a:pt x="1255427" y="1161746"/>
                  <a:pt x="1161746" y="1255427"/>
                  <a:pt x="1046185" y="1255427"/>
                </a:cubicBezTo>
                <a:lnTo>
                  <a:pt x="209242" y="1255427"/>
                </a:lnTo>
                <a:cubicBezTo>
                  <a:pt x="93681" y="1255427"/>
                  <a:pt x="0" y="1161746"/>
                  <a:pt x="0" y="1046185"/>
                </a:cubicBezTo>
                <a:lnTo>
                  <a:pt x="0" y="209242"/>
                </a:lnTo>
                <a:cubicBezTo>
                  <a:pt x="0" y="93681"/>
                  <a:pt x="93681" y="0"/>
                  <a:pt x="209242" y="0"/>
                </a:cubicBezTo>
                <a:close/>
              </a:path>
            </a:pathLst>
          </a:custGeom>
          <a:solidFill>
            <a:srgbClr val="3BBC5D"/>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000" b="0" i="0" u="none" strike="noStrike" kern="0" cap="none" spc="0" normalizeH="0" baseline="0" noProof="0">
              <a:ln>
                <a:noFill/>
              </a:ln>
              <a:solidFill>
                <a:srgbClr val="3BBC5D"/>
              </a:solidFill>
              <a:effectLst/>
              <a:uLnTx/>
              <a:uFillTx/>
              <a:latin typeface="微软雅黑 Light" panose="020B0502040204020203" pitchFamily="34" charset="-122"/>
              <a:ea typeface="微软雅黑 Light" panose="020B0502040204020203" pitchFamily="34" charset="-122"/>
              <a:cs typeface=""/>
            </a:endParaRPr>
          </a:p>
        </p:txBody>
      </p:sp>
      <p:sp>
        <p:nvSpPr>
          <p:cNvPr id="38" name="矩形 217"/>
          <p:cNvSpPr>
            <a:spLocks noChangeArrowheads="1"/>
          </p:cNvSpPr>
          <p:nvPr/>
        </p:nvSpPr>
        <p:spPr bwMode="auto">
          <a:xfrm>
            <a:off x="652510" y="2997038"/>
            <a:ext cx="1620955" cy="52321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1439" tIns="45719" rIns="91439" bIns="45719">
            <a:spAutoFit/>
          </a:bodyPr>
          <a:lstStyle/>
          <a:p>
            <a:pPr fontAlgn="base">
              <a:spcBef>
                <a:spcPct val="0"/>
              </a:spcBef>
              <a:spcAft>
                <a:spcPct val="0"/>
              </a:spcAft>
            </a:pPr>
            <a:r>
              <a:rPr lang="zh-CN" altLang="en-US" sz="2800" dirty="0" smtClean="0">
                <a:solidFill>
                  <a:srgbClr val="3BBC5D"/>
                </a:solidFill>
                <a:latin typeface="微软雅黑 Light" panose="020B0502040204020203" pitchFamily="34" charset="-122"/>
                <a:ea typeface="微软雅黑 Light" panose="020B0502040204020203" pitchFamily="34" charset="-122"/>
                <a:cs typeface="微软雅黑 Light" charset="0"/>
              </a:rPr>
              <a:t>第四部分</a:t>
            </a:r>
            <a:endParaRPr lang="zh-CN" altLang="en-US" sz="2800" dirty="0">
              <a:solidFill>
                <a:srgbClr val="3BBC5D"/>
              </a:solidFill>
              <a:latin typeface="微软雅黑 Light" panose="020B0502040204020203" pitchFamily="34" charset="-122"/>
              <a:ea typeface="微软雅黑 Light" panose="020B0502040204020203" pitchFamily="34" charset="-122"/>
              <a:cs typeface="微软雅黑 Light" charset="0"/>
            </a:endParaRPr>
          </a:p>
        </p:txBody>
      </p:sp>
      <p:sp>
        <p:nvSpPr>
          <p:cNvPr id="39" name="矩形 24"/>
          <p:cNvSpPr/>
          <p:nvPr/>
        </p:nvSpPr>
        <p:spPr bwMode="auto">
          <a:xfrm>
            <a:off x="3133155" y="2924944"/>
            <a:ext cx="2890837" cy="652486"/>
          </a:xfrm>
          <a:prstGeom prst="rect">
            <a:avLst/>
          </a:prstGeom>
        </p:spPr>
        <p:txBody>
          <a:bodyPr>
            <a:spAutoFit/>
          </a:bodyPr>
          <a:lstStyle/>
          <a:p>
            <a:pPr>
              <a:lnSpc>
                <a:spcPct val="130000"/>
              </a:lnSpc>
            </a:pPr>
            <a:r>
              <a:rPr lang="zh-CN" altLang="en-US" sz="2800" dirty="0">
                <a:latin typeface="Microsoft YaHei Light" charset="-122"/>
                <a:ea typeface="Microsoft YaHei Light" charset="-122"/>
                <a:cs typeface="Microsoft YaHei Light" charset="-122"/>
              </a:rPr>
              <a:t>数据标准化</a:t>
            </a:r>
          </a:p>
        </p:txBody>
      </p:sp>
      <p:sp>
        <p:nvSpPr>
          <p:cNvPr id="40" name="任意多边形 221"/>
          <p:cNvSpPr/>
          <p:nvPr/>
        </p:nvSpPr>
        <p:spPr>
          <a:xfrm rot="2700000">
            <a:off x="2602067" y="3173495"/>
            <a:ext cx="141180" cy="141180"/>
          </a:xfrm>
          <a:custGeom>
            <a:avLst/>
            <a:gdLst>
              <a:gd name="connsiteX0" fmla="*/ 0 w 687172"/>
              <a:gd name="connsiteY0" fmla="*/ 1 h 687172"/>
              <a:gd name="connsiteX1" fmla="*/ 477930 w 687172"/>
              <a:gd name="connsiteY1" fmla="*/ 0 h 687172"/>
              <a:gd name="connsiteX2" fmla="*/ 687172 w 687172"/>
              <a:gd name="connsiteY2" fmla="*/ 209242 h 687172"/>
              <a:gd name="connsiteX3" fmla="*/ 687172 w 687172"/>
              <a:gd name="connsiteY3" fmla="*/ 687172 h 687172"/>
              <a:gd name="connsiteX4" fmla="*/ 574946 w 687172"/>
              <a:gd name="connsiteY4" fmla="*/ 687172 h 687172"/>
              <a:gd name="connsiteX5" fmla="*/ 574945 w 687172"/>
              <a:gd name="connsiteY5" fmla="*/ 238336 h 687172"/>
              <a:gd name="connsiteX6" fmla="*/ 448836 w 687172"/>
              <a:gd name="connsiteY6" fmla="*/ 112227 h 687172"/>
              <a:gd name="connsiteX7" fmla="*/ 0 w 687172"/>
              <a:gd name="connsiteY7" fmla="*/ 112227 h 687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7172" h="687172">
                <a:moveTo>
                  <a:pt x="0" y="1"/>
                </a:moveTo>
                <a:lnTo>
                  <a:pt x="477930" y="0"/>
                </a:lnTo>
                <a:cubicBezTo>
                  <a:pt x="593491" y="0"/>
                  <a:pt x="687172" y="93681"/>
                  <a:pt x="687172" y="209242"/>
                </a:cubicBezTo>
                <a:lnTo>
                  <a:pt x="687172" y="687172"/>
                </a:lnTo>
                <a:lnTo>
                  <a:pt x="574946" y="687172"/>
                </a:lnTo>
                <a:lnTo>
                  <a:pt x="574945" y="238336"/>
                </a:lnTo>
                <a:cubicBezTo>
                  <a:pt x="574946" y="168688"/>
                  <a:pt x="518485" y="112227"/>
                  <a:pt x="448836" y="112227"/>
                </a:cubicBezTo>
                <a:lnTo>
                  <a:pt x="0" y="112227"/>
                </a:lnTo>
                <a:close/>
              </a:path>
            </a:pathLst>
          </a:custGeom>
          <a:solidFill>
            <a:srgbClr val="3BBC5D"/>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800" b="0" i="0" u="none" strike="noStrike" kern="0" cap="none" spc="0" normalizeH="0" baseline="0" noProof="0">
              <a:ln>
                <a:noFill/>
              </a:ln>
              <a:solidFill>
                <a:srgbClr val="3BBC5D"/>
              </a:solidFill>
              <a:effectLst/>
              <a:uLnTx/>
              <a:uFillTx/>
              <a:latin typeface="微软雅黑 Light" panose="020B0502040204020203" pitchFamily="34" charset="-122"/>
              <a:ea typeface="微软雅黑 Light" panose="020B0502040204020203" pitchFamily="34" charset="-122"/>
              <a:cs typeface=""/>
            </a:endParaRPr>
          </a:p>
        </p:txBody>
      </p:sp>
      <p:sp>
        <p:nvSpPr>
          <p:cNvPr id="41" name="任意多边形 222"/>
          <p:cNvSpPr/>
          <p:nvPr/>
        </p:nvSpPr>
        <p:spPr>
          <a:xfrm rot="2700000">
            <a:off x="2556091" y="3115121"/>
            <a:ext cx="257928" cy="257928"/>
          </a:xfrm>
          <a:custGeom>
            <a:avLst/>
            <a:gdLst>
              <a:gd name="connsiteX0" fmla="*/ 238336 w 1255427"/>
              <a:gd name="connsiteY0" fmla="*/ 112227 h 1255427"/>
              <a:gd name="connsiteX1" fmla="*/ 112227 w 1255427"/>
              <a:gd name="connsiteY1" fmla="*/ 238336 h 1255427"/>
              <a:gd name="connsiteX2" fmla="*/ 112227 w 1255427"/>
              <a:gd name="connsiteY2" fmla="*/ 1017091 h 1255427"/>
              <a:gd name="connsiteX3" fmla="*/ 238336 w 1255427"/>
              <a:gd name="connsiteY3" fmla="*/ 1143200 h 1255427"/>
              <a:gd name="connsiteX4" fmla="*/ 1017091 w 1255427"/>
              <a:gd name="connsiteY4" fmla="*/ 1143200 h 1255427"/>
              <a:gd name="connsiteX5" fmla="*/ 1143200 w 1255427"/>
              <a:gd name="connsiteY5" fmla="*/ 1017091 h 1255427"/>
              <a:gd name="connsiteX6" fmla="*/ 1143200 w 1255427"/>
              <a:gd name="connsiteY6" fmla="*/ 238336 h 1255427"/>
              <a:gd name="connsiteX7" fmla="*/ 1017091 w 1255427"/>
              <a:gd name="connsiteY7" fmla="*/ 112227 h 1255427"/>
              <a:gd name="connsiteX8" fmla="*/ 209242 w 1255427"/>
              <a:gd name="connsiteY8" fmla="*/ 0 h 1255427"/>
              <a:gd name="connsiteX9" fmla="*/ 1046185 w 1255427"/>
              <a:gd name="connsiteY9" fmla="*/ 0 h 1255427"/>
              <a:gd name="connsiteX10" fmla="*/ 1255427 w 1255427"/>
              <a:gd name="connsiteY10" fmla="*/ 209242 h 1255427"/>
              <a:gd name="connsiteX11" fmla="*/ 1255427 w 1255427"/>
              <a:gd name="connsiteY11" fmla="*/ 1046185 h 1255427"/>
              <a:gd name="connsiteX12" fmla="*/ 1046185 w 1255427"/>
              <a:gd name="connsiteY12" fmla="*/ 1255427 h 1255427"/>
              <a:gd name="connsiteX13" fmla="*/ 209242 w 1255427"/>
              <a:gd name="connsiteY13" fmla="*/ 1255427 h 1255427"/>
              <a:gd name="connsiteX14" fmla="*/ 0 w 1255427"/>
              <a:gd name="connsiteY14" fmla="*/ 1046185 h 1255427"/>
              <a:gd name="connsiteX15" fmla="*/ 0 w 1255427"/>
              <a:gd name="connsiteY15" fmla="*/ 209242 h 1255427"/>
              <a:gd name="connsiteX16" fmla="*/ 209242 w 1255427"/>
              <a:gd name="connsiteY16" fmla="*/ 0 h 1255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55427" h="1255427">
                <a:moveTo>
                  <a:pt x="238336" y="112227"/>
                </a:moveTo>
                <a:cubicBezTo>
                  <a:pt x="168688" y="112227"/>
                  <a:pt x="112227" y="168688"/>
                  <a:pt x="112227" y="238336"/>
                </a:cubicBezTo>
                <a:lnTo>
                  <a:pt x="112227" y="1017091"/>
                </a:lnTo>
                <a:cubicBezTo>
                  <a:pt x="112227" y="1086739"/>
                  <a:pt x="168688" y="1143200"/>
                  <a:pt x="238336" y="1143200"/>
                </a:cubicBezTo>
                <a:lnTo>
                  <a:pt x="1017091" y="1143200"/>
                </a:lnTo>
                <a:cubicBezTo>
                  <a:pt x="1086739" y="1143200"/>
                  <a:pt x="1143200" y="1086739"/>
                  <a:pt x="1143200" y="1017091"/>
                </a:cubicBezTo>
                <a:lnTo>
                  <a:pt x="1143200" y="238336"/>
                </a:lnTo>
                <a:cubicBezTo>
                  <a:pt x="1143200" y="168688"/>
                  <a:pt x="1086739" y="112227"/>
                  <a:pt x="1017091" y="112227"/>
                </a:cubicBezTo>
                <a:close/>
                <a:moveTo>
                  <a:pt x="209242" y="0"/>
                </a:moveTo>
                <a:lnTo>
                  <a:pt x="1046185" y="0"/>
                </a:lnTo>
                <a:cubicBezTo>
                  <a:pt x="1161746" y="0"/>
                  <a:pt x="1255427" y="93681"/>
                  <a:pt x="1255427" y="209242"/>
                </a:cubicBezTo>
                <a:lnTo>
                  <a:pt x="1255427" y="1046185"/>
                </a:lnTo>
                <a:cubicBezTo>
                  <a:pt x="1255427" y="1161746"/>
                  <a:pt x="1161746" y="1255427"/>
                  <a:pt x="1046185" y="1255427"/>
                </a:cubicBezTo>
                <a:lnTo>
                  <a:pt x="209242" y="1255427"/>
                </a:lnTo>
                <a:cubicBezTo>
                  <a:pt x="93681" y="1255427"/>
                  <a:pt x="0" y="1161746"/>
                  <a:pt x="0" y="1046185"/>
                </a:cubicBezTo>
                <a:lnTo>
                  <a:pt x="0" y="209242"/>
                </a:lnTo>
                <a:cubicBezTo>
                  <a:pt x="0" y="93681"/>
                  <a:pt x="93681" y="0"/>
                  <a:pt x="209242" y="0"/>
                </a:cubicBezTo>
                <a:close/>
              </a:path>
            </a:pathLst>
          </a:custGeom>
          <a:solidFill>
            <a:srgbClr val="3BBC5D"/>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000" b="0" i="0" u="none" strike="noStrike" kern="0" cap="none" spc="0" normalizeH="0" baseline="0" noProof="0">
              <a:ln>
                <a:noFill/>
              </a:ln>
              <a:solidFill>
                <a:srgbClr val="3BBC5D"/>
              </a:solidFill>
              <a:effectLst/>
              <a:uLnTx/>
              <a:uFillTx/>
              <a:latin typeface="微软雅黑 Light" panose="020B0502040204020203" pitchFamily="34" charset="-122"/>
              <a:ea typeface="微软雅黑 Light" panose="020B0502040204020203" pitchFamily="34" charset="-122"/>
              <a:cs typeface=""/>
            </a:endParaRPr>
          </a:p>
        </p:txBody>
      </p:sp>
      <p:sp>
        <p:nvSpPr>
          <p:cNvPr id="42" name="矩形 245"/>
          <p:cNvSpPr>
            <a:spLocks noChangeArrowheads="1"/>
          </p:cNvSpPr>
          <p:nvPr/>
        </p:nvSpPr>
        <p:spPr bwMode="auto">
          <a:xfrm>
            <a:off x="652510" y="3645026"/>
            <a:ext cx="1620955" cy="52321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1439" tIns="45719" rIns="91439" bIns="45719">
            <a:spAutoFit/>
          </a:bodyPr>
          <a:lstStyle/>
          <a:p>
            <a:pPr fontAlgn="base">
              <a:spcBef>
                <a:spcPct val="0"/>
              </a:spcBef>
              <a:spcAft>
                <a:spcPct val="0"/>
              </a:spcAft>
            </a:pPr>
            <a:r>
              <a:rPr lang="zh-CN" altLang="en-US" sz="2800" dirty="0" smtClean="0">
                <a:solidFill>
                  <a:srgbClr val="3BBC5D"/>
                </a:solidFill>
                <a:latin typeface="微软雅黑 Light" panose="020B0502040204020203" pitchFamily="34" charset="-122"/>
                <a:ea typeface="微软雅黑 Light" panose="020B0502040204020203" pitchFamily="34" charset="-122"/>
                <a:cs typeface="微软雅黑 Light" charset="0"/>
              </a:rPr>
              <a:t>第五部分</a:t>
            </a:r>
            <a:endParaRPr lang="zh-CN" altLang="en-US" sz="2800" dirty="0">
              <a:solidFill>
                <a:srgbClr val="3BBC5D"/>
              </a:solidFill>
              <a:latin typeface="微软雅黑 Light" panose="020B0502040204020203" pitchFamily="34" charset="-122"/>
              <a:ea typeface="微软雅黑 Light" panose="020B0502040204020203" pitchFamily="34" charset="-122"/>
              <a:cs typeface="微软雅黑 Light" charset="0"/>
            </a:endParaRPr>
          </a:p>
        </p:txBody>
      </p:sp>
      <p:sp>
        <p:nvSpPr>
          <p:cNvPr id="43" name="矩形 29"/>
          <p:cNvSpPr/>
          <p:nvPr/>
        </p:nvSpPr>
        <p:spPr bwMode="auto">
          <a:xfrm>
            <a:off x="3133154" y="3573016"/>
            <a:ext cx="2890837" cy="652486"/>
          </a:xfrm>
          <a:prstGeom prst="rect">
            <a:avLst/>
          </a:prstGeom>
        </p:spPr>
        <p:txBody>
          <a:bodyPr>
            <a:spAutoFit/>
          </a:bodyPr>
          <a:lstStyle/>
          <a:p>
            <a:pPr>
              <a:lnSpc>
                <a:spcPct val="130000"/>
              </a:lnSpc>
            </a:pPr>
            <a:r>
              <a:rPr lang="zh-CN" altLang="en-US" sz="2800" dirty="0">
                <a:solidFill>
                  <a:schemeClr val="tx1">
                    <a:lumMod val="50000"/>
                    <a:lumOff val="50000"/>
                  </a:schemeClr>
                </a:solidFill>
                <a:latin typeface="Microsoft YaHei Light" charset="-122"/>
                <a:ea typeface="Microsoft YaHei Light" charset="-122"/>
                <a:cs typeface="Microsoft YaHei Light" charset="-122"/>
              </a:rPr>
              <a:t>数据合并</a:t>
            </a:r>
          </a:p>
        </p:txBody>
      </p:sp>
      <p:sp>
        <p:nvSpPr>
          <p:cNvPr id="44" name="矩形 284"/>
          <p:cNvSpPr>
            <a:spLocks noChangeArrowheads="1"/>
          </p:cNvSpPr>
          <p:nvPr/>
        </p:nvSpPr>
        <p:spPr bwMode="auto">
          <a:xfrm>
            <a:off x="652510" y="4293096"/>
            <a:ext cx="1630573" cy="52321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1439" tIns="45719" rIns="91439" bIns="45719">
            <a:spAutoFit/>
          </a:bodyPr>
          <a:lstStyle/>
          <a:p>
            <a:pPr fontAlgn="base">
              <a:spcBef>
                <a:spcPct val="0"/>
              </a:spcBef>
              <a:spcAft>
                <a:spcPct val="0"/>
              </a:spcAft>
            </a:pPr>
            <a:r>
              <a:rPr lang="zh-CN" altLang="en-US" sz="2800" dirty="0" smtClean="0">
                <a:solidFill>
                  <a:srgbClr val="3BBC5D"/>
                </a:solidFill>
                <a:latin typeface="微软雅黑 Light" panose="020B0502040204020203" pitchFamily="34" charset="-122"/>
                <a:ea typeface="微软雅黑 Light" panose="020B0502040204020203" pitchFamily="34" charset="-122"/>
                <a:cs typeface="微软雅黑 Light" charset="0"/>
              </a:rPr>
              <a:t>第六部分</a:t>
            </a:r>
            <a:endParaRPr lang="zh-CN" altLang="en-US" sz="2800" dirty="0">
              <a:solidFill>
                <a:srgbClr val="3BBC5D"/>
              </a:solidFill>
              <a:latin typeface="微软雅黑 Light" panose="020B0502040204020203" pitchFamily="34" charset="-122"/>
              <a:ea typeface="微软雅黑 Light" panose="020B0502040204020203" pitchFamily="34" charset="-122"/>
              <a:cs typeface="微软雅黑 Light" charset="0"/>
            </a:endParaRPr>
          </a:p>
        </p:txBody>
      </p:sp>
      <p:sp>
        <p:nvSpPr>
          <p:cNvPr id="45" name="矩形 34"/>
          <p:cNvSpPr/>
          <p:nvPr/>
        </p:nvSpPr>
        <p:spPr bwMode="auto">
          <a:xfrm>
            <a:off x="3133155" y="4221088"/>
            <a:ext cx="2890837" cy="652486"/>
          </a:xfrm>
          <a:prstGeom prst="rect">
            <a:avLst/>
          </a:prstGeom>
        </p:spPr>
        <p:txBody>
          <a:bodyPr>
            <a:spAutoFit/>
          </a:bodyPr>
          <a:lstStyle/>
          <a:p>
            <a:pPr>
              <a:lnSpc>
                <a:spcPct val="130000"/>
              </a:lnSpc>
            </a:pPr>
            <a:r>
              <a:rPr lang="zh-CN" altLang="en-US" sz="2800" dirty="0">
                <a:solidFill>
                  <a:schemeClr val="tx1">
                    <a:lumMod val="50000"/>
                    <a:lumOff val="50000"/>
                  </a:schemeClr>
                </a:solidFill>
                <a:latin typeface="Microsoft YaHei Light" charset="-122"/>
                <a:ea typeface="Microsoft YaHei Light" charset="-122"/>
                <a:cs typeface="Microsoft YaHei Light" charset="-122"/>
              </a:rPr>
              <a:t>数据组合</a:t>
            </a:r>
          </a:p>
        </p:txBody>
      </p:sp>
      <p:sp>
        <p:nvSpPr>
          <p:cNvPr id="46" name="任意多边形 287"/>
          <p:cNvSpPr/>
          <p:nvPr/>
        </p:nvSpPr>
        <p:spPr>
          <a:xfrm rot="2700000">
            <a:off x="2579752" y="4506267"/>
            <a:ext cx="141180" cy="141180"/>
          </a:xfrm>
          <a:custGeom>
            <a:avLst/>
            <a:gdLst>
              <a:gd name="connsiteX0" fmla="*/ 0 w 687172"/>
              <a:gd name="connsiteY0" fmla="*/ 1 h 687172"/>
              <a:gd name="connsiteX1" fmla="*/ 477930 w 687172"/>
              <a:gd name="connsiteY1" fmla="*/ 0 h 687172"/>
              <a:gd name="connsiteX2" fmla="*/ 687172 w 687172"/>
              <a:gd name="connsiteY2" fmla="*/ 209242 h 687172"/>
              <a:gd name="connsiteX3" fmla="*/ 687172 w 687172"/>
              <a:gd name="connsiteY3" fmla="*/ 687172 h 687172"/>
              <a:gd name="connsiteX4" fmla="*/ 574946 w 687172"/>
              <a:gd name="connsiteY4" fmla="*/ 687172 h 687172"/>
              <a:gd name="connsiteX5" fmla="*/ 574945 w 687172"/>
              <a:gd name="connsiteY5" fmla="*/ 238336 h 687172"/>
              <a:gd name="connsiteX6" fmla="*/ 448836 w 687172"/>
              <a:gd name="connsiteY6" fmla="*/ 112227 h 687172"/>
              <a:gd name="connsiteX7" fmla="*/ 0 w 687172"/>
              <a:gd name="connsiteY7" fmla="*/ 112227 h 687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7172" h="687172">
                <a:moveTo>
                  <a:pt x="0" y="1"/>
                </a:moveTo>
                <a:lnTo>
                  <a:pt x="477930" y="0"/>
                </a:lnTo>
                <a:cubicBezTo>
                  <a:pt x="593491" y="0"/>
                  <a:pt x="687172" y="93681"/>
                  <a:pt x="687172" y="209242"/>
                </a:cubicBezTo>
                <a:lnTo>
                  <a:pt x="687172" y="687172"/>
                </a:lnTo>
                <a:lnTo>
                  <a:pt x="574946" y="687172"/>
                </a:lnTo>
                <a:lnTo>
                  <a:pt x="574945" y="238336"/>
                </a:lnTo>
                <a:cubicBezTo>
                  <a:pt x="574946" y="168688"/>
                  <a:pt x="518485" y="112227"/>
                  <a:pt x="448836" y="112227"/>
                </a:cubicBezTo>
                <a:lnTo>
                  <a:pt x="0" y="112227"/>
                </a:lnTo>
                <a:close/>
              </a:path>
            </a:pathLst>
          </a:custGeom>
          <a:solidFill>
            <a:srgbClr val="3BBC5D"/>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000" b="0" i="0" u="none" strike="noStrike" kern="0" cap="none" spc="0" normalizeH="0" baseline="0" noProof="0">
              <a:ln>
                <a:noFill/>
              </a:ln>
              <a:solidFill>
                <a:srgbClr val="3BBC5D"/>
              </a:solidFill>
              <a:effectLst/>
              <a:uLnTx/>
              <a:uFillTx/>
              <a:latin typeface="微软雅黑 Light" panose="020B0502040204020203" pitchFamily="34" charset="-122"/>
              <a:ea typeface="微软雅黑 Light" panose="020B0502040204020203" pitchFamily="34" charset="-122"/>
              <a:cs typeface=""/>
            </a:endParaRPr>
          </a:p>
        </p:txBody>
      </p:sp>
      <p:sp>
        <p:nvSpPr>
          <p:cNvPr id="47" name="任意多边形 288"/>
          <p:cNvSpPr/>
          <p:nvPr/>
        </p:nvSpPr>
        <p:spPr>
          <a:xfrm rot="2700000">
            <a:off x="2533776" y="4447893"/>
            <a:ext cx="257928" cy="257928"/>
          </a:xfrm>
          <a:custGeom>
            <a:avLst/>
            <a:gdLst>
              <a:gd name="connsiteX0" fmla="*/ 238336 w 1255427"/>
              <a:gd name="connsiteY0" fmla="*/ 112227 h 1255427"/>
              <a:gd name="connsiteX1" fmla="*/ 112227 w 1255427"/>
              <a:gd name="connsiteY1" fmla="*/ 238336 h 1255427"/>
              <a:gd name="connsiteX2" fmla="*/ 112227 w 1255427"/>
              <a:gd name="connsiteY2" fmla="*/ 1017091 h 1255427"/>
              <a:gd name="connsiteX3" fmla="*/ 238336 w 1255427"/>
              <a:gd name="connsiteY3" fmla="*/ 1143200 h 1255427"/>
              <a:gd name="connsiteX4" fmla="*/ 1017091 w 1255427"/>
              <a:gd name="connsiteY4" fmla="*/ 1143200 h 1255427"/>
              <a:gd name="connsiteX5" fmla="*/ 1143200 w 1255427"/>
              <a:gd name="connsiteY5" fmla="*/ 1017091 h 1255427"/>
              <a:gd name="connsiteX6" fmla="*/ 1143200 w 1255427"/>
              <a:gd name="connsiteY6" fmla="*/ 238336 h 1255427"/>
              <a:gd name="connsiteX7" fmla="*/ 1017091 w 1255427"/>
              <a:gd name="connsiteY7" fmla="*/ 112227 h 1255427"/>
              <a:gd name="connsiteX8" fmla="*/ 209242 w 1255427"/>
              <a:gd name="connsiteY8" fmla="*/ 0 h 1255427"/>
              <a:gd name="connsiteX9" fmla="*/ 1046185 w 1255427"/>
              <a:gd name="connsiteY9" fmla="*/ 0 h 1255427"/>
              <a:gd name="connsiteX10" fmla="*/ 1255427 w 1255427"/>
              <a:gd name="connsiteY10" fmla="*/ 209242 h 1255427"/>
              <a:gd name="connsiteX11" fmla="*/ 1255427 w 1255427"/>
              <a:gd name="connsiteY11" fmla="*/ 1046185 h 1255427"/>
              <a:gd name="connsiteX12" fmla="*/ 1046185 w 1255427"/>
              <a:gd name="connsiteY12" fmla="*/ 1255427 h 1255427"/>
              <a:gd name="connsiteX13" fmla="*/ 209242 w 1255427"/>
              <a:gd name="connsiteY13" fmla="*/ 1255427 h 1255427"/>
              <a:gd name="connsiteX14" fmla="*/ 0 w 1255427"/>
              <a:gd name="connsiteY14" fmla="*/ 1046185 h 1255427"/>
              <a:gd name="connsiteX15" fmla="*/ 0 w 1255427"/>
              <a:gd name="connsiteY15" fmla="*/ 209242 h 1255427"/>
              <a:gd name="connsiteX16" fmla="*/ 209242 w 1255427"/>
              <a:gd name="connsiteY16" fmla="*/ 0 h 1255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55427" h="1255427">
                <a:moveTo>
                  <a:pt x="238336" y="112227"/>
                </a:moveTo>
                <a:cubicBezTo>
                  <a:pt x="168688" y="112227"/>
                  <a:pt x="112227" y="168688"/>
                  <a:pt x="112227" y="238336"/>
                </a:cubicBezTo>
                <a:lnTo>
                  <a:pt x="112227" y="1017091"/>
                </a:lnTo>
                <a:cubicBezTo>
                  <a:pt x="112227" y="1086739"/>
                  <a:pt x="168688" y="1143200"/>
                  <a:pt x="238336" y="1143200"/>
                </a:cubicBezTo>
                <a:lnTo>
                  <a:pt x="1017091" y="1143200"/>
                </a:lnTo>
                <a:cubicBezTo>
                  <a:pt x="1086739" y="1143200"/>
                  <a:pt x="1143200" y="1086739"/>
                  <a:pt x="1143200" y="1017091"/>
                </a:cubicBezTo>
                <a:lnTo>
                  <a:pt x="1143200" y="238336"/>
                </a:lnTo>
                <a:cubicBezTo>
                  <a:pt x="1143200" y="168688"/>
                  <a:pt x="1086739" y="112227"/>
                  <a:pt x="1017091" y="112227"/>
                </a:cubicBezTo>
                <a:close/>
                <a:moveTo>
                  <a:pt x="209242" y="0"/>
                </a:moveTo>
                <a:lnTo>
                  <a:pt x="1046185" y="0"/>
                </a:lnTo>
                <a:cubicBezTo>
                  <a:pt x="1161746" y="0"/>
                  <a:pt x="1255427" y="93681"/>
                  <a:pt x="1255427" y="209242"/>
                </a:cubicBezTo>
                <a:lnTo>
                  <a:pt x="1255427" y="1046185"/>
                </a:lnTo>
                <a:cubicBezTo>
                  <a:pt x="1255427" y="1161746"/>
                  <a:pt x="1161746" y="1255427"/>
                  <a:pt x="1046185" y="1255427"/>
                </a:cubicBezTo>
                <a:lnTo>
                  <a:pt x="209242" y="1255427"/>
                </a:lnTo>
                <a:cubicBezTo>
                  <a:pt x="93681" y="1255427"/>
                  <a:pt x="0" y="1161746"/>
                  <a:pt x="0" y="1046185"/>
                </a:cubicBezTo>
                <a:lnTo>
                  <a:pt x="0" y="209242"/>
                </a:lnTo>
                <a:cubicBezTo>
                  <a:pt x="0" y="93681"/>
                  <a:pt x="93681" y="0"/>
                  <a:pt x="209242" y="0"/>
                </a:cubicBezTo>
                <a:close/>
              </a:path>
            </a:pathLst>
          </a:custGeom>
          <a:solidFill>
            <a:srgbClr val="3BBC5D"/>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000" b="0" i="0" u="none" strike="noStrike" kern="0" cap="none" spc="0" normalizeH="0" baseline="0" noProof="0">
              <a:ln>
                <a:noFill/>
              </a:ln>
              <a:solidFill>
                <a:srgbClr val="3BBC5D"/>
              </a:solidFill>
              <a:effectLst/>
              <a:uLnTx/>
              <a:uFillTx/>
              <a:latin typeface="微软雅黑 Light" panose="020B0502040204020203" pitchFamily="34" charset="-122"/>
              <a:ea typeface="微软雅黑 Light" panose="020B0502040204020203" pitchFamily="34" charset="-122"/>
              <a:cs typeface=""/>
            </a:endParaRPr>
          </a:p>
        </p:txBody>
      </p:sp>
      <p:sp>
        <p:nvSpPr>
          <p:cNvPr id="48" name="任意多边形 221"/>
          <p:cNvSpPr/>
          <p:nvPr/>
        </p:nvSpPr>
        <p:spPr>
          <a:xfrm rot="2700000">
            <a:off x="2584478" y="3844306"/>
            <a:ext cx="141180" cy="141180"/>
          </a:xfrm>
          <a:custGeom>
            <a:avLst/>
            <a:gdLst>
              <a:gd name="connsiteX0" fmla="*/ 0 w 687172"/>
              <a:gd name="connsiteY0" fmla="*/ 1 h 687172"/>
              <a:gd name="connsiteX1" fmla="*/ 477930 w 687172"/>
              <a:gd name="connsiteY1" fmla="*/ 0 h 687172"/>
              <a:gd name="connsiteX2" fmla="*/ 687172 w 687172"/>
              <a:gd name="connsiteY2" fmla="*/ 209242 h 687172"/>
              <a:gd name="connsiteX3" fmla="*/ 687172 w 687172"/>
              <a:gd name="connsiteY3" fmla="*/ 687172 h 687172"/>
              <a:gd name="connsiteX4" fmla="*/ 574946 w 687172"/>
              <a:gd name="connsiteY4" fmla="*/ 687172 h 687172"/>
              <a:gd name="connsiteX5" fmla="*/ 574945 w 687172"/>
              <a:gd name="connsiteY5" fmla="*/ 238336 h 687172"/>
              <a:gd name="connsiteX6" fmla="*/ 448836 w 687172"/>
              <a:gd name="connsiteY6" fmla="*/ 112227 h 687172"/>
              <a:gd name="connsiteX7" fmla="*/ 0 w 687172"/>
              <a:gd name="connsiteY7" fmla="*/ 112227 h 687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7172" h="687172">
                <a:moveTo>
                  <a:pt x="0" y="1"/>
                </a:moveTo>
                <a:lnTo>
                  <a:pt x="477930" y="0"/>
                </a:lnTo>
                <a:cubicBezTo>
                  <a:pt x="593491" y="0"/>
                  <a:pt x="687172" y="93681"/>
                  <a:pt x="687172" y="209242"/>
                </a:cubicBezTo>
                <a:lnTo>
                  <a:pt x="687172" y="687172"/>
                </a:lnTo>
                <a:lnTo>
                  <a:pt x="574946" y="687172"/>
                </a:lnTo>
                <a:lnTo>
                  <a:pt x="574945" y="238336"/>
                </a:lnTo>
                <a:cubicBezTo>
                  <a:pt x="574946" y="168688"/>
                  <a:pt x="518485" y="112227"/>
                  <a:pt x="448836" y="112227"/>
                </a:cubicBezTo>
                <a:lnTo>
                  <a:pt x="0" y="112227"/>
                </a:lnTo>
                <a:close/>
              </a:path>
            </a:pathLst>
          </a:custGeom>
          <a:solidFill>
            <a:srgbClr val="3BBC5D"/>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800" b="0" i="0" u="none" strike="noStrike" kern="0" cap="none" spc="0" normalizeH="0" baseline="0" noProof="0">
              <a:ln>
                <a:noFill/>
              </a:ln>
              <a:solidFill>
                <a:srgbClr val="3BBC5D"/>
              </a:solidFill>
              <a:effectLst/>
              <a:uLnTx/>
              <a:uFillTx/>
              <a:latin typeface="微软雅黑 Light" panose="020B0502040204020203" pitchFamily="34" charset="-122"/>
              <a:ea typeface="微软雅黑 Light" panose="020B0502040204020203" pitchFamily="34" charset="-122"/>
              <a:cs typeface=""/>
            </a:endParaRPr>
          </a:p>
        </p:txBody>
      </p:sp>
      <p:sp>
        <p:nvSpPr>
          <p:cNvPr id="49" name="任意多边形 222"/>
          <p:cNvSpPr/>
          <p:nvPr/>
        </p:nvSpPr>
        <p:spPr>
          <a:xfrm rot="2700000">
            <a:off x="2538502" y="3785932"/>
            <a:ext cx="257928" cy="257928"/>
          </a:xfrm>
          <a:custGeom>
            <a:avLst/>
            <a:gdLst>
              <a:gd name="connsiteX0" fmla="*/ 238336 w 1255427"/>
              <a:gd name="connsiteY0" fmla="*/ 112227 h 1255427"/>
              <a:gd name="connsiteX1" fmla="*/ 112227 w 1255427"/>
              <a:gd name="connsiteY1" fmla="*/ 238336 h 1255427"/>
              <a:gd name="connsiteX2" fmla="*/ 112227 w 1255427"/>
              <a:gd name="connsiteY2" fmla="*/ 1017091 h 1255427"/>
              <a:gd name="connsiteX3" fmla="*/ 238336 w 1255427"/>
              <a:gd name="connsiteY3" fmla="*/ 1143200 h 1255427"/>
              <a:gd name="connsiteX4" fmla="*/ 1017091 w 1255427"/>
              <a:gd name="connsiteY4" fmla="*/ 1143200 h 1255427"/>
              <a:gd name="connsiteX5" fmla="*/ 1143200 w 1255427"/>
              <a:gd name="connsiteY5" fmla="*/ 1017091 h 1255427"/>
              <a:gd name="connsiteX6" fmla="*/ 1143200 w 1255427"/>
              <a:gd name="connsiteY6" fmla="*/ 238336 h 1255427"/>
              <a:gd name="connsiteX7" fmla="*/ 1017091 w 1255427"/>
              <a:gd name="connsiteY7" fmla="*/ 112227 h 1255427"/>
              <a:gd name="connsiteX8" fmla="*/ 209242 w 1255427"/>
              <a:gd name="connsiteY8" fmla="*/ 0 h 1255427"/>
              <a:gd name="connsiteX9" fmla="*/ 1046185 w 1255427"/>
              <a:gd name="connsiteY9" fmla="*/ 0 h 1255427"/>
              <a:gd name="connsiteX10" fmla="*/ 1255427 w 1255427"/>
              <a:gd name="connsiteY10" fmla="*/ 209242 h 1255427"/>
              <a:gd name="connsiteX11" fmla="*/ 1255427 w 1255427"/>
              <a:gd name="connsiteY11" fmla="*/ 1046185 h 1255427"/>
              <a:gd name="connsiteX12" fmla="*/ 1046185 w 1255427"/>
              <a:gd name="connsiteY12" fmla="*/ 1255427 h 1255427"/>
              <a:gd name="connsiteX13" fmla="*/ 209242 w 1255427"/>
              <a:gd name="connsiteY13" fmla="*/ 1255427 h 1255427"/>
              <a:gd name="connsiteX14" fmla="*/ 0 w 1255427"/>
              <a:gd name="connsiteY14" fmla="*/ 1046185 h 1255427"/>
              <a:gd name="connsiteX15" fmla="*/ 0 w 1255427"/>
              <a:gd name="connsiteY15" fmla="*/ 209242 h 1255427"/>
              <a:gd name="connsiteX16" fmla="*/ 209242 w 1255427"/>
              <a:gd name="connsiteY16" fmla="*/ 0 h 1255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55427" h="1255427">
                <a:moveTo>
                  <a:pt x="238336" y="112227"/>
                </a:moveTo>
                <a:cubicBezTo>
                  <a:pt x="168688" y="112227"/>
                  <a:pt x="112227" y="168688"/>
                  <a:pt x="112227" y="238336"/>
                </a:cubicBezTo>
                <a:lnTo>
                  <a:pt x="112227" y="1017091"/>
                </a:lnTo>
                <a:cubicBezTo>
                  <a:pt x="112227" y="1086739"/>
                  <a:pt x="168688" y="1143200"/>
                  <a:pt x="238336" y="1143200"/>
                </a:cubicBezTo>
                <a:lnTo>
                  <a:pt x="1017091" y="1143200"/>
                </a:lnTo>
                <a:cubicBezTo>
                  <a:pt x="1086739" y="1143200"/>
                  <a:pt x="1143200" y="1086739"/>
                  <a:pt x="1143200" y="1017091"/>
                </a:cubicBezTo>
                <a:lnTo>
                  <a:pt x="1143200" y="238336"/>
                </a:lnTo>
                <a:cubicBezTo>
                  <a:pt x="1143200" y="168688"/>
                  <a:pt x="1086739" y="112227"/>
                  <a:pt x="1017091" y="112227"/>
                </a:cubicBezTo>
                <a:close/>
                <a:moveTo>
                  <a:pt x="209242" y="0"/>
                </a:moveTo>
                <a:lnTo>
                  <a:pt x="1046185" y="0"/>
                </a:lnTo>
                <a:cubicBezTo>
                  <a:pt x="1161746" y="0"/>
                  <a:pt x="1255427" y="93681"/>
                  <a:pt x="1255427" y="209242"/>
                </a:cubicBezTo>
                <a:lnTo>
                  <a:pt x="1255427" y="1046185"/>
                </a:lnTo>
                <a:cubicBezTo>
                  <a:pt x="1255427" y="1161746"/>
                  <a:pt x="1161746" y="1255427"/>
                  <a:pt x="1046185" y="1255427"/>
                </a:cubicBezTo>
                <a:lnTo>
                  <a:pt x="209242" y="1255427"/>
                </a:lnTo>
                <a:cubicBezTo>
                  <a:pt x="93681" y="1255427"/>
                  <a:pt x="0" y="1161746"/>
                  <a:pt x="0" y="1046185"/>
                </a:cubicBezTo>
                <a:lnTo>
                  <a:pt x="0" y="209242"/>
                </a:lnTo>
                <a:cubicBezTo>
                  <a:pt x="0" y="93681"/>
                  <a:pt x="93681" y="0"/>
                  <a:pt x="209242" y="0"/>
                </a:cubicBezTo>
                <a:close/>
              </a:path>
            </a:pathLst>
          </a:custGeom>
          <a:solidFill>
            <a:srgbClr val="3BBC5D"/>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000" b="0" i="0" u="none" strike="noStrike" kern="0" cap="none" spc="0" normalizeH="0" baseline="0" noProof="0">
              <a:ln>
                <a:noFill/>
              </a:ln>
              <a:solidFill>
                <a:srgbClr val="3BBC5D"/>
              </a:solidFill>
              <a:effectLst/>
              <a:uLnTx/>
              <a:uFillTx/>
              <a:latin typeface="微软雅黑 Light" panose="020B0502040204020203" pitchFamily="34" charset="-122"/>
              <a:ea typeface="微软雅黑 Light" panose="020B0502040204020203" pitchFamily="34" charset="-122"/>
              <a:cs typeface=""/>
            </a:endParaRPr>
          </a:p>
        </p:txBody>
      </p:sp>
      <p:sp>
        <p:nvSpPr>
          <p:cNvPr id="50" name="矩形 245"/>
          <p:cNvSpPr>
            <a:spLocks noChangeArrowheads="1"/>
          </p:cNvSpPr>
          <p:nvPr/>
        </p:nvSpPr>
        <p:spPr bwMode="auto">
          <a:xfrm>
            <a:off x="652510" y="4921234"/>
            <a:ext cx="1620955" cy="52321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1439" tIns="45719" rIns="91439" bIns="45719">
            <a:spAutoFit/>
          </a:bodyPr>
          <a:lstStyle/>
          <a:p>
            <a:pPr fontAlgn="base">
              <a:spcBef>
                <a:spcPct val="0"/>
              </a:spcBef>
              <a:spcAft>
                <a:spcPct val="0"/>
              </a:spcAft>
            </a:pPr>
            <a:r>
              <a:rPr lang="zh-CN" altLang="en-US" sz="2800" dirty="0" smtClean="0">
                <a:solidFill>
                  <a:srgbClr val="3BBC5D"/>
                </a:solidFill>
                <a:latin typeface="微软雅黑 Light" panose="020B0502040204020203" pitchFamily="34" charset="-122"/>
                <a:ea typeface="微软雅黑 Light" panose="020B0502040204020203" pitchFamily="34" charset="-122"/>
                <a:cs typeface="微软雅黑 Light" charset="0"/>
              </a:rPr>
              <a:t>第七部分</a:t>
            </a:r>
            <a:endParaRPr lang="zh-CN" altLang="en-US" sz="2800" dirty="0">
              <a:solidFill>
                <a:srgbClr val="3BBC5D"/>
              </a:solidFill>
              <a:latin typeface="微软雅黑 Light" panose="020B0502040204020203" pitchFamily="34" charset="-122"/>
              <a:ea typeface="微软雅黑 Light" panose="020B0502040204020203" pitchFamily="34" charset="-122"/>
              <a:cs typeface="微软雅黑 Light" charset="0"/>
            </a:endParaRPr>
          </a:p>
        </p:txBody>
      </p:sp>
      <p:sp>
        <p:nvSpPr>
          <p:cNvPr id="51" name="矩形 29"/>
          <p:cNvSpPr/>
          <p:nvPr/>
        </p:nvSpPr>
        <p:spPr bwMode="auto">
          <a:xfrm>
            <a:off x="3133154" y="4869160"/>
            <a:ext cx="2890837" cy="652486"/>
          </a:xfrm>
          <a:prstGeom prst="rect">
            <a:avLst/>
          </a:prstGeom>
        </p:spPr>
        <p:txBody>
          <a:bodyPr>
            <a:spAutoFit/>
          </a:bodyPr>
          <a:lstStyle/>
          <a:p>
            <a:pPr>
              <a:lnSpc>
                <a:spcPct val="130000"/>
              </a:lnSpc>
            </a:pPr>
            <a:r>
              <a:rPr lang="zh-CN" altLang="en-US" sz="2800" dirty="0">
                <a:solidFill>
                  <a:schemeClr val="tx1">
                    <a:lumMod val="50000"/>
                    <a:lumOff val="50000"/>
                  </a:schemeClr>
                </a:solidFill>
                <a:latin typeface="Microsoft YaHei Light" charset="-122"/>
                <a:ea typeface="Microsoft YaHei Light" charset="-122"/>
                <a:cs typeface="Microsoft YaHei Light" charset="-122"/>
              </a:rPr>
              <a:t>数字编码</a:t>
            </a:r>
          </a:p>
        </p:txBody>
      </p:sp>
      <p:sp>
        <p:nvSpPr>
          <p:cNvPr id="52" name="矩形 284"/>
          <p:cNvSpPr>
            <a:spLocks noChangeArrowheads="1"/>
          </p:cNvSpPr>
          <p:nvPr/>
        </p:nvSpPr>
        <p:spPr bwMode="auto">
          <a:xfrm>
            <a:off x="652510" y="5569304"/>
            <a:ext cx="1672251" cy="52321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1439" tIns="45719" rIns="91439" bIns="45719">
            <a:spAutoFit/>
          </a:bodyPr>
          <a:lstStyle/>
          <a:p>
            <a:pPr fontAlgn="base">
              <a:spcBef>
                <a:spcPct val="0"/>
              </a:spcBef>
              <a:spcAft>
                <a:spcPct val="0"/>
              </a:spcAft>
            </a:pPr>
            <a:r>
              <a:rPr lang="zh-CN" altLang="en-US" sz="2800" dirty="0" smtClean="0">
                <a:solidFill>
                  <a:srgbClr val="3BBC5D"/>
                </a:solidFill>
                <a:latin typeface="微软雅黑 Light" panose="020B0502040204020203" pitchFamily="34" charset="-122"/>
                <a:ea typeface="微软雅黑 Light" panose="020B0502040204020203" pitchFamily="34" charset="-122"/>
                <a:cs typeface="微软雅黑 Light" charset="0"/>
              </a:rPr>
              <a:t>第八部分</a:t>
            </a:r>
            <a:endParaRPr lang="zh-CN" altLang="en-US" sz="2800" dirty="0">
              <a:solidFill>
                <a:srgbClr val="3BBC5D"/>
              </a:solidFill>
              <a:latin typeface="微软雅黑 Light" panose="020B0502040204020203" pitchFamily="34" charset="-122"/>
              <a:ea typeface="微软雅黑 Light" panose="020B0502040204020203" pitchFamily="34" charset="-122"/>
              <a:cs typeface="微软雅黑 Light" charset="0"/>
            </a:endParaRPr>
          </a:p>
        </p:txBody>
      </p:sp>
      <p:sp>
        <p:nvSpPr>
          <p:cNvPr id="53" name="矩形 34"/>
          <p:cNvSpPr/>
          <p:nvPr/>
        </p:nvSpPr>
        <p:spPr bwMode="auto">
          <a:xfrm>
            <a:off x="3133155" y="5517232"/>
            <a:ext cx="2890837" cy="652486"/>
          </a:xfrm>
          <a:prstGeom prst="rect">
            <a:avLst/>
          </a:prstGeom>
        </p:spPr>
        <p:txBody>
          <a:bodyPr>
            <a:spAutoFit/>
          </a:bodyPr>
          <a:lstStyle/>
          <a:p>
            <a:pPr>
              <a:lnSpc>
                <a:spcPct val="130000"/>
              </a:lnSpc>
            </a:pPr>
            <a:r>
              <a:rPr lang="en-US" altLang="zh-CN" sz="2800" dirty="0" err="1">
                <a:solidFill>
                  <a:schemeClr val="tx1">
                    <a:lumMod val="50000"/>
                    <a:lumOff val="50000"/>
                  </a:schemeClr>
                </a:solidFill>
                <a:latin typeface="Microsoft YaHei Light" charset="-122"/>
                <a:ea typeface="Microsoft YaHei Light" charset="-122"/>
                <a:cs typeface="Microsoft YaHei Light" charset="-122"/>
              </a:rPr>
              <a:t>OneHot</a:t>
            </a:r>
            <a:r>
              <a:rPr lang="zh-CN" altLang="en-US" sz="2800" dirty="0">
                <a:solidFill>
                  <a:schemeClr val="tx1">
                    <a:lumMod val="50000"/>
                    <a:lumOff val="50000"/>
                  </a:schemeClr>
                </a:solidFill>
                <a:latin typeface="Microsoft YaHei Light" charset="-122"/>
                <a:ea typeface="Microsoft YaHei Light" charset="-122"/>
                <a:cs typeface="Microsoft YaHei Light" charset="-122"/>
              </a:rPr>
              <a:t>编码</a:t>
            </a:r>
          </a:p>
        </p:txBody>
      </p:sp>
      <p:sp>
        <p:nvSpPr>
          <p:cNvPr id="54" name="任意多边形 287"/>
          <p:cNvSpPr/>
          <p:nvPr/>
        </p:nvSpPr>
        <p:spPr>
          <a:xfrm rot="2700000">
            <a:off x="2579752" y="5782475"/>
            <a:ext cx="141180" cy="141180"/>
          </a:xfrm>
          <a:custGeom>
            <a:avLst/>
            <a:gdLst>
              <a:gd name="connsiteX0" fmla="*/ 0 w 687172"/>
              <a:gd name="connsiteY0" fmla="*/ 1 h 687172"/>
              <a:gd name="connsiteX1" fmla="*/ 477930 w 687172"/>
              <a:gd name="connsiteY1" fmla="*/ 0 h 687172"/>
              <a:gd name="connsiteX2" fmla="*/ 687172 w 687172"/>
              <a:gd name="connsiteY2" fmla="*/ 209242 h 687172"/>
              <a:gd name="connsiteX3" fmla="*/ 687172 w 687172"/>
              <a:gd name="connsiteY3" fmla="*/ 687172 h 687172"/>
              <a:gd name="connsiteX4" fmla="*/ 574946 w 687172"/>
              <a:gd name="connsiteY4" fmla="*/ 687172 h 687172"/>
              <a:gd name="connsiteX5" fmla="*/ 574945 w 687172"/>
              <a:gd name="connsiteY5" fmla="*/ 238336 h 687172"/>
              <a:gd name="connsiteX6" fmla="*/ 448836 w 687172"/>
              <a:gd name="connsiteY6" fmla="*/ 112227 h 687172"/>
              <a:gd name="connsiteX7" fmla="*/ 0 w 687172"/>
              <a:gd name="connsiteY7" fmla="*/ 112227 h 687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7172" h="687172">
                <a:moveTo>
                  <a:pt x="0" y="1"/>
                </a:moveTo>
                <a:lnTo>
                  <a:pt x="477930" y="0"/>
                </a:lnTo>
                <a:cubicBezTo>
                  <a:pt x="593491" y="0"/>
                  <a:pt x="687172" y="93681"/>
                  <a:pt x="687172" y="209242"/>
                </a:cubicBezTo>
                <a:lnTo>
                  <a:pt x="687172" y="687172"/>
                </a:lnTo>
                <a:lnTo>
                  <a:pt x="574946" y="687172"/>
                </a:lnTo>
                <a:lnTo>
                  <a:pt x="574945" y="238336"/>
                </a:lnTo>
                <a:cubicBezTo>
                  <a:pt x="574946" y="168688"/>
                  <a:pt x="518485" y="112227"/>
                  <a:pt x="448836" y="112227"/>
                </a:cubicBezTo>
                <a:lnTo>
                  <a:pt x="0" y="112227"/>
                </a:lnTo>
                <a:close/>
              </a:path>
            </a:pathLst>
          </a:custGeom>
          <a:solidFill>
            <a:srgbClr val="3BBC5D"/>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000" b="0" i="0" u="none" strike="noStrike" kern="0" cap="none" spc="0" normalizeH="0" baseline="0" noProof="0">
              <a:ln>
                <a:noFill/>
              </a:ln>
              <a:solidFill>
                <a:srgbClr val="3BBC5D"/>
              </a:solidFill>
              <a:effectLst/>
              <a:uLnTx/>
              <a:uFillTx/>
              <a:latin typeface="微软雅黑 Light" panose="020B0502040204020203" pitchFamily="34" charset="-122"/>
              <a:ea typeface="微软雅黑 Light" panose="020B0502040204020203" pitchFamily="34" charset="-122"/>
              <a:cs typeface=""/>
            </a:endParaRPr>
          </a:p>
        </p:txBody>
      </p:sp>
      <p:sp>
        <p:nvSpPr>
          <p:cNvPr id="55" name="任意多边形 288"/>
          <p:cNvSpPr/>
          <p:nvPr/>
        </p:nvSpPr>
        <p:spPr>
          <a:xfrm rot="2700000">
            <a:off x="2533776" y="5724101"/>
            <a:ext cx="257928" cy="257928"/>
          </a:xfrm>
          <a:custGeom>
            <a:avLst/>
            <a:gdLst>
              <a:gd name="connsiteX0" fmla="*/ 238336 w 1255427"/>
              <a:gd name="connsiteY0" fmla="*/ 112227 h 1255427"/>
              <a:gd name="connsiteX1" fmla="*/ 112227 w 1255427"/>
              <a:gd name="connsiteY1" fmla="*/ 238336 h 1255427"/>
              <a:gd name="connsiteX2" fmla="*/ 112227 w 1255427"/>
              <a:gd name="connsiteY2" fmla="*/ 1017091 h 1255427"/>
              <a:gd name="connsiteX3" fmla="*/ 238336 w 1255427"/>
              <a:gd name="connsiteY3" fmla="*/ 1143200 h 1255427"/>
              <a:gd name="connsiteX4" fmla="*/ 1017091 w 1255427"/>
              <a:gd name="connsiteY4" fmla="*/ 1143200 h 1255427"/>
              <a:gd name="connsiteX5" fmla="*/ 1143200 w 1255427"/>
              <a:gd name="connsiteY5" fmla="*/ 1017091 h 1255427"/>
              <a:gd name="connsiteX6" fmla="*/ 1143200 w 1255427"/>
              <a:gd name="connsiteY6" fmla="*/ 238336 h 1255427"/>
              <a:gd name="connsiteX7" fmla="*/ 1017091 w 1255427"/>
              <a:gd name="connsiteY7" fmla="*/ 112227 h 1255427"/>
              <a:gd name="connsiteX8" fmla="*/ 209242 w 1255427"/>
              <a:gd name="connsiteY8" fmla="*/ 0 h 1255427"/>
              <a:gd name="connsiteX9" fmla="*/ 1046185 w 1255427"/>
              <a:gd name="connsiteY9" fmla="*/ 0 h 1255427"/>
              <a:gd name="connsiteX10" fmla="*/ 1255427 w 1255427"/>
              <a:gd name="connsiteY10" fmla="*/ 209242 h 1255427"/>
              <a:gd name="connsiteX11" fmla="*/ 1255427 w 1255427"/>
              <a:gd name="connsiteY11" fmla="*/ 1046185 h 1255427"/>
              <a:gd name="connsiteX12" fmla="*/ 1046185 w 1255427"/>
              <a:gd name="connsiteY12" fmla="*/ 1255427 h 1255427"/>
              <a:gd name="connsiteX13" fmla="*/ 209242 w 1255427"/>
              <a:gd name="connsiteY13" fmla="*/ 1255427 h 1255427"/>
              <a:gd name="connsiteX14" fmla="*/ 0 w 1255427"/>
              <a:gd name="connsiteY14" fmla="*/ 1046185 h 1255427"/>
              <a:gd name="connsiteX15" fmla="*/ 0 w 1255427"/>
              <a:gd name="connsiteY15" fmla="*/ 209242 h 1255427"/>
              <a:gd name="connsiteX16" fmla="*/ 209242 w 1255427"/>
              <a:gd name="connsiteY16" fmla="*/ 0 h 1255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55427" h="1255427">
                <a:moveTo>
                  <a:pt x="238336" y="112227"/>
                </a:moveTo>
                <a:cubicBezTo>
                  <a:pt x="168688" y="112227"/>
                  <a:pt x="112227" y="168688"/>
                  <a:pt x="112227" y="238336"/>
                </a:cubicBezTo>
                <a:lnTo>
                  <a:pt x="112227" y="1017091"/>
                </a:lnTo>
                <a:cubicBezTo>
                  <a:pt x="112227" y="1086739"/>
                  <a:pt x="168688" y="1143200"/>
                  <a:pt x="238336" y="1143200"/>
                </a:cubicBezTo>
                <a:lnTo>
                  <a:pt x="1017091" y="1143200"/>
                </a:lnTo>
                <a:cubicBezTo>
                  <a:pt x="1086739" y="1143200"/>
                  <a:pt x="1143200" y="1086739"/>
                  <a:pt x="1143200" y="1017091"/>
                </a:cubicBezTo>
                <a:lnTo>
                  <a:pt x="1143200" y="238336"/>
                </a:lnTo>
                <a:cubicBezTo>
                  <a:pt x="1143200" y="168688"/>
                  <a:pt x="1086739" y="112227"/>
                  <a:pt x="1017091" y="112227"/>
                </a:cubicBezTo>
                <a:close/>
                <a:moveTo>
                  <a:pt x="209242" y="0"/>
                </a:moveTo>
                <a:lnTo>
                  <a:pt x="1046185" y="0"/>
                </a:lnTo>
                <a:cubicBezTo>
                  <a:pt x="1161746" y="0"/>
                  <a:pt x="1255427" y="93681"/>
                  <a:pt x="1255427" y="209242"/>
                </a:cubicBezTo>
                <a:lnTo>
                  <a:pt x="1255427" y="1046185"/>
                </a:lnTo>
                <a:cubicBezTo>
                  <a:pt x="1255427" y="1161746"/>
                  <a:pt x="1161746" y="1255427"/>
                  <a:pt x="1046185" y="1255427"/>
                </a:cubicBezTo>
                <a:lnTo>
                  <a:pt x="209242" y="1255427"/>
                </a:lnTo>
                <a:cubicBezTo>
                  <a:pt x="93681" y="1255427"/>
                  <a:pt x="0" y="1161746"/>
                  <a:pt x="0" y="1046185"/>
                </a:cubicBezTo>
                <a:lnTo>
                  <a:pt x="0" y="209242"/>
                </a:lnTo>
                <a:cubicBezTo>
                  <a:pt x="0" y="93681"/>
                  <a:pt x="93681" y="0"/>
                  <a:pt x="209242" y="0"/>
                </a:cubicBezTo>
                <a:close/>
              </a:path>
            </a:pathLst>
          </a:custGeom>
          <a:solidFill>
            <a:srgbClr val="3BBC5D"/>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000" b="0" i="0" u="none" strike="noStrike" kern="0" cap="none" spc="0" normalizeH="0" baseline="0" noProof="0">
              <a:ln>
                <a:noFill/>
              </a:ln>
              <a:solidFill>
                <a:srgbClr val="3BBC5D"/>
              </a:solidFill>
              <a:effectLst/>
              <a:uLnTx/>
              <a:uFillTx/>
              <a:latin typeface="微软雅黑 Light" panose="020B0502040204020203" pitchFamily="34" charset="-122"/>
              <a:ea typeface="微软雅黑 Light" panose="020B0502040204020203" pitchFamily="34" charset="-122"/>
              <a:cs typeface=""/>
            </a:endParaRPr>
          </a:p>
        </p:txBody>
      </p:sp>
      <p:sp>
        <p:nvSpPr>
          <p:cNvPr id="56" name="任意多边形 221"/>
          <p:cNvSpPr/>
          <p:nvPr/>
        </p:nvSpPr>
        <p:spPr>
          <a:xfrm rot="2700000">
            <a:off x="2584478" y="5120514"/>
            <a:ext cx="141180" cy="141180"/>
          </a:xfrm>
          <a:custGeom>
            <a:avLst/>
            <a:gdLst>
              <a:gd name="connsiteX0" fmla="*/ 0 w 687172"/>
              <a:gd name="connsiteY0" fmla="*/ 1 h 687172"/>
              <a:gd name="connsiteX1" fmla="*/ 477930 w 687172"/>
              <a:gd name="connsiteY1" fmla="*/ 0 h 687172"/>
              <a:gd name="connsiteX2" fmla="*/ 687172 w 687172"/>
              <a:gd name="connsiteY2" fmla="*/ 209242 h 687172"/>
              <a:gd name="connsiteX3" fmla="*/ 687172 w 687172"/>
              <a:gd name="connsiteY3" fmla="*/ 687172 h 687172"/>
              <a:gd name="connsiteX4" fmla="*/ 574946 w 687172"/>
              <a:gd name="connsiteY4" fmla="*/ 687172 h 687172"/>
              <a:gd name="connsiteX5" fmla="*/ 574945 w 687172"/>
              <a:gd name="connsiteY5" fmla="*/ 238336 h 687172"/>
              <a:gd name="connsiteX6" fmla="*/ 448836 w 687172"/>
              <a:gd name="connsiteY6" fmla="*/ 112227 h 687172"/>
              <a:gd name="connsiteX7" fmla="*/ 0 w 687172"/>
              <a:gd name="connsiteY7" fmla="*/ 112227 h 687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7172" h="687172">
                <a:moveTo>
                  <a:pt x="0" y="1"/>
                </a:moveTo>
                <a:lnTo>
                  <a:pt x="477930" y="0"/>
                </a:lnTo>
                <a:cubicBezTo>
                  <a:pt x="593491" y="0"/>
                  <a:pt x="687172" y="93681"/>
                  <a:pt x="687172" y="209242"/>
                </a:cubicBezTo>
                <a:lnTo>
                  <a:pt x="687172" y="687172"/>
                </a:lnTo>
                <a:lnTo>
                  <a:pt x="574946" y="687172"/>
                </a:lnTo>
                <a:lnTo>
                  <a:pt x="574945" y="238336"/>
                </a:lnTo>
                <a:cubicBezTo>
                  <a:pt x="574946" y="168688"/>
                  <a:pt x="518485" y="112227"/>
                  <a:pt x="448836" y="112227"/>
                </a:cubicBezTo>
                <a:lnTo>
                  <a:pt x="0" y="112227"/>
                </a:lnTo>
                <a:close/>
              </a:path>
            </a:pathLst>
          </a:custGeom>
          <a:solidFill>
            <a:srgbClr val="3BBC5D"/>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800" b="0" i="0" u="none" strike="noStrike" kern="0" cap="none" spc="0" normalizeH="0" baseline="0" noProof="0">
              <a:ln>
                <a:noFill/>
              </a:ln>
              <a:solidFill>
                <a:srgbClr val="3BBC5D"/>
              </a:solidFill>
              <a:effectLst/>
              <a:uLnTx/>
              <a:uFillTx/>
              <a:latin typeface="微软雅黑 Light" panose="020B0502040204020203" pitchFamily="34" charset="-122"/>
              <a:ea typeface="微软雅黑 Light" panose="020B0502040204020203" pitchFamily="34" charset="-122"/>
              <a:cs typeface=""/>
            </a:endParaRPr>
          </a:p>
        </p:txBody>
      </p:sp>
      <p:sp>
        <p:nvSpPr>
          <p:cNvPr id="57" name="任意多边形 222"/>
          <p:cNvSpPr/>
          <p:nvPr/>
        </p:nvSpPr>
        <p:spPr>
          <a:xfrm rot="2700000">
            <a:off x="2538502" y="5062140"/>
            <a:ext cx="257928" cy="257928"/>
          </a:xfrm>
          <a:custGeom>
            <a:avLst/>
            <a:gdLst>
              <a:gd name="connsiteX0" fmla="*/ 238336 w 1255427"/>
              <a:gd name="connsiteY0" fmla="*/ 112227 h 1255427"/>
              <a:gd name="connsiteX1" fmla="*/ 112227 w 1255427"/>
              <a:gd name="connsiteY1" fmla="*/ 238336 h 1255427"/>
              <a:gd name="connsiteX2" fmla="*/ 112227 w 1255427"/>
              <a:gd name="connsiteY2" fmla="*/ 1017091 h 1255427"/>
              <a:gd name="connsiteX3" fmla="*/ 238336 w 1255427"/>
              <a:gd name="connsiteY3" fmla="*/ 1143200 h 1255427"/>
              <a:gd name="connsiteX4" fmla="*/ 1017091 w 1255427"/>
              <a:gd name="connsiteY4" fmla="*/ 1143200 h 1255427"/>
              <a:gd name="connsiteX5" fmla="*/ 1143200 w 1255427"/>
              <a:gd name="connsiteY5" fmla="*/ 1017091 h 1255427"/>
              <a:gd name="connsiteX6" fmla="*/ 1143200 w 1255427"/>
              <a:gd name="connsiteY6" fmla="*/ 238336 h 1255427"/>
              <a:gd name="connsiteX7" fmla="*/ 1017091 w 1255427"/>
              <a:gd name="connsiteY7" fmla="*/ 112227 h 1255427"/>
              <a:gd name="connsiteX8" fmla="*/ 209242 w 1255427"/>
              <a:gd name="connsiteY8" fmla="*/ 0 h 1255427"/>
              <a:gd name="connsiteX9" fmla="*/ 1046185 w 1255427"/>
              <a:gd name="connsiteY9" fmla="*/ 0 h 1255427"/>
              <a:gd name="connsiteX10" fmla="*/ 1255427 w 1255427"/>
              <a:gd name="connsiteY10" fmla="*/ 209242 h 1255427"/>
              <a:gd name="connsiteX11" fmla="*/ 1255427 w 1255427"/>
              <a:gd name="connsiteY11" fmla="*/ 1046185 h 1255427"/>
              <a:gd name="connsiteX12" fmla="*/ 1046185 w 1255427"/>
              <a:gd name="connsiteY12" fmla="*/ 1255427 h 1255427"/>
              <a:gd name="connsiteX13" fmla="*/ 209242 w 1255427"/>
              <a:gd name="connsiteY13" fmla="*/ 1255427 h 1255427"/>
              <a:gd name="connsiteX14" fmla="*/ 0 w 1255427"/>
              <a:gd name="connsiteY14" fmla="*/ 1046185 h 1255427"/>
              <a:gd name="connsiteX15" fmla="*/ 0 w 1255427"/>
              <a:gd name="connsiteY15" fmla="*/ 209242 h 1255427"/>
              <a:gd name="connsiteX16" fmla="*/ 209242 w 1255427"/>
              <a:gd name="connsiteY16" fmla="*/ 0 h 1255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55427" h="1255427">
                <a:moveTo>
                  <a:pt x="238336" y="112227"/>
                </a:moveTo>
                <a:cubicBezTo>
                  <a:pt x="168688" y="112227"/>
                  <a:pt x="112227" y="168688"/>
                  <a:pt x="112227" y="238336"/>
                </a:cubicBezTo>
                <a:lnTo>
                  <a:pt x="112227" y="1017091"/>
                </a:lnTo>
                <a:cubicBezTo>
                  <a:pt x="112227" y="1086739"/>
                  <a:pt x="168688" y="1143200"/>
                  <a:pt x="238336" y="1143200"/>
                </a:cubicBezTo>
                <a:lnTo>
                  <a:pt x="1017091" y="1143200"/>
                </a:lnTo>
                <a:cubicBezTo>
                  <a:pt x="1086739" y="1143200"/>
                  <a:pt x="1143200" y="1086739"/>
                  <a:pt x="1143200" y="1017091"/>
                </a:cubicBezTo>
                <a:lnTo>
                  <a:pt x="1143200" y="238336"/>
                </a:lnTo>
                <a:cubicBezTo>
                  <a:pt x="1143200" y="168688"/>
                  <a:pt x="1086739" y="112227"/>
                  <a:pt x="1017091" y="112227"/>
                </a:cubicBezTo>
                <a:close/>
                <a:moveTo>
                  <a:pt x="209242" y="0"/>
                </a:moveTo>
                <a:lnTo>
                  <a:pt x="1046185" y="0"/>
                </a:lnTo>
                <a:cubicBezTo>
                  <a:pt x="1161746" y="0"/>
                  <a:pt x="1255427" y="93681"/>
                  <a:pt x="1255427" y="209242"/>
                </a:cubicBezTo>
                <a:lnTo>
                  <a:pt x="1255427" y="1046185"/>
                </a:lnTo>
                <a:cubicBezTo>
                  <a:pt x="1255427" y="1161746"/>
                  <a:pt x="1161746" y="1255427"/>
                  <a:pt x="1046185" y="1255427"/>
                </a:cubicBezTo>
                <a:lnTo>
                  <a:pt x="209242" y="1255427"/>
                </a:lnTo>
                <a:cubicBezTo>
                  <a:pt x="93681" y="1255427"/>
                  <a:pt x="0" y="1161746"/>
                  <a:pt x="0" y="1046185"/>
                </a:cubicBezTo>
                <a:lnTo>
                  <a:pt x="0" y="209242"/>
                </a:lnTo>
                <a:cubicBezTo>
                  <a:pt x="0" y="93681"/>
                  <a:pt x="93681" y="0"/>
                  <a:pt x="209242" y="0"/>
                </a:cubicBezTo>
                <a:close/>
              </a:path>
            </a:pathLst>
          </a:custGeom>
          <a:solidFill>
            <a:srgbClr val="3BBC5D"/>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000" b="0" i="0" u="none" strike="noStrike" kern="0" cap="none" spc="0" normalizeH="0" baseline="0" noProof="0">
              <a:ln>
                <a:noFill/>
              </a:ln>
              <a:solidFill>
                <a:srgbClr val="3BBC5D"/>
              </a:solidFill>
              <a:effectLst/>
              <a:uLnTx/>
              <a:uFillTx/>
              <a:latin typeface="微软雅黑 Light" panose="020B0502040204020203" pitchFamily="34" charset="-122"/>
              <a:ea typeface="微软雅黑 Light" panose="020B0502040204020203" pitchFamily="34" charset="-122"/>
              <a:cs typeface=""/>
            </a:endParaRPr>
          </a:p>
        </p:txBody>
      </p:sp>
    </p:spTree>
    <p:extLst>
      <p:ext uri="{BB962C8B-B14F-4D97-AF65-F5344CB8AC3E}">
        <p14:creationId xmlns:p14="http://schemas.microsoft.com/office/powerpoint/2010/main" xmlns="" val="2771357366"/>
      </p:ext>
    </p:extLst>
  </p:cSld>
  <p:clrMapOvr>
    <a:masterClrMapping/>
  </p:clrMapOvr>
  <p:timing>
    <p:tnLst>
      <p:par>
        <p:cTn id="1" dur="indefinite" restart="never" nodeType="tmRoot"/>
      </p:par>
    </p:tnLst>
  </p:timing>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4"/>
          <p:cNvSpPr/>
          <p:nvPr/>
        </p:nvSpPr>
        <p:spPr>
          <a:xfrm>
            <a:off x="-1" y="674237"/>
            <a:ext cx="7464153" cy="602366"/>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灯片编号占位符 25"/>
          <p:cNvSpPr txBox="1">
            <a:spLocks/>
          </p:cNvSpPr>
          <p:nvPr/>
        </p:nvSpPr>
        <p:spPr>
          <a:xfrm>
            <a:off x="10243712" y="6350004"/>
            <a:ext cx="2743200" cy="365125"/>
          </a:xfrm>
          <a:prstGeom prst="rect">
            <a:avLst/>
          </a:prstGeom>
        </p:spPr>
        <p:txBody>
          <a:bodyPr vert="horz" lIns="91440" tIns="45720" rIns="91440" bIns="45720" rtlCol="0" anchor="ctr"/>
          <a:lstStyle>
            <a:defPPr>
              <a:defRPr lang="zh-CN"/>
            </a:defPPr>
            <a:lvl1pPr marL="0" algn="ctr" defTabSz="914400" rtl="0" eaLnBrk="1" latinLnBrk="0" hangingPunct="1">
              <a:defRPr sz="1400" kern="1200">
                <a:solidFill>
                  <a:schemeClr val="bg1"/>
                </a:solidFill>
                <a:latin typeface="微软雅黑 Light" panose="020B0502040204020203" pitchFamily="34" charset="-122"/>
                <a:ea typeface="微软雅黑 Light" panose="020B0502040204020203" pitchFamily="34"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rgbClr val="3BBC5D"/>
              </a:solidFill>
            </a:endParaRPr>
          </a:p>
        </p:txBody>
      </p:sp>
      <p:sp>
        <p:nvSpPr>
          <p:cNvPr id="25" name="Freeform 81"/>
          <p:cNvSpPr>
            <a:spLocks noChangeArrowheads="1"/>
          </p:cNvSpPr>
          <p:nvPr/>
        </p:nvSpPr>
        <p:spPr bwMode="auto">
          <a:xfrm>
            <a:off x="191376" y="826314"/>
            <a:ext cx="288000" cy="288000"/>
          </a:xfrm>
          <a:custGeom>
            <a:avLst/>
            <a:gdLst>
              <a:gd name="T0" fmla="*/ 39678193 w 602"/>
              <a:gd name="T1" fmla="*/ 78442719 h 602"/>
              <a:gd name="T2" fmla="*/ 39678193 w 602"/>
              <a:gd name="T3" fmla="*/ 78442719 h 602"/>
              <a:gd name="T4" fmla="*/ 0 w 602"/>
              <a:gd name="T5" fmla="*/ 38764526 h 602"/>
              <a:gd name="T6" fmla="*/ 39678193 w 602"/>
              <a:gd name="T7" fmla="*/ 0 h 602"/>
              <a:gd name="T8" fmla="*/ 78442719 w 602"/>
              <a:gd name="T9" fmla="*/ 38764526 h 602"/>
              <a:gd name="T10" fmla="*/ 39678193 w 602"/>
              <a:gd name="T11" fmla="*/ 78442719 h 602"/>
              <a:gd name="T12" fmla="*/ 7439751 w 602"/>
              <a:gd name="T13" fmla="*/ 38764526 h 602"/>
              <a:gd name="T14" fmla="*/ 7439751 w 602"/>
              <a:gd name="T15" fmla="*/ 38764526 h 602"/>
              <a:gd name="T16" fmla="*/ 39678193 w 602"/>
              <a:gd name="T17" fmla="*/ 71002968 h 602"/>
              <a:gd name="T18" fmla="*/ 61866665 w 602"/>
              <a:gd name="T19" fmla="*/ 61735884 h 602"/>
              <a:gd name="T20" fmla="*/ 39678193 w 602"/>
              <a:gd name="T21" fmla="*/ 38764526 h 602"/>
              <a:gd name="T22" fmla="*/ 39678193 w 602"/>
              <a:gd name="T23" fmla="*/ 7308970 h 602"/>
              <a:gd name="T24" fmla="*/ 7439751 w 602"/>
              <a:gd name="T25" fmla="*/ 38764526 h 60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602" h="602">
                <a:moveTo>
                  <a:pt x="304" y="601"/>
                </a:moveTo>
                <a:lnTo>
                  <a:pt x="304" y="601"/>
                </a:lnTo>
                <a:cubicBezTo>
                  <a:pt x="135" y="601"/>
                  <a:pt x="0" y="466"/>
                  <a:pt x="0" y="297"/>
                </a:cubicBezTo>
                <a:cubicBezTo>
                  <a:pt x="0" y="134"/>
                  <a:pt x="135" y="0"/>
                  <a:pt x="304" y="0"/>
                </a:cubicBezTo>
                <a:cubicBezTo>
                  <a:pt x="467" y="0"/>
                  <a:pt x="601" y="134"/>
                  <a:pt x="601" y="297"/>
                </a:cubicBezTo>
                <a:cubicBezTo>
                  <a:pt x="601" y="466"/>
                  <a:pt x="467" y="601"/>
                  <a:pt x="304" y="601"/>
                </a:cubicBezTo>
                <a:close/>
                <a:moveTo>
                  <a:pt x="57" y="297"/>
                </a:moveTo>
                <a:lnTo>
                  <a:pt x="57" y="297"/>
                </a:lnTo>
                <a:cubicBezTo>
                  <a:pt x="57" y="431"/>
                  <a:pt x="170" y="544"/>
                  <a:pt x="304" y="544"/>
                </a:cubicBezTo>
                <a:cubicBezTo>
                  <a:pt x="368" y="544"/>
                  <a:pt x="431" y="516"/>
                  <a:pt x="474" y="473"/>
                </a:cubicBezTo>
                <a:cubicBezTo>
                  <a:pt x="304" y="297"/>
                  <a:pt x="304" y="297"/>
                  <a:pt x="304" y="297"/>
                </a:cubicBezTo>
                <a:cubicBezTo>
                  <a:pt x="304" y="56"/>
                  <a:pt x="304" y="56"/>
                  <a:pt x="304" y="56"/>
                </a:cubicBezTo>
                <a:cubicBezTo>
                  <a:pt x="170" y="56"/>
                  <a:pt x="57" y="162"/>
                  <a:pt x="57" y="297"/>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5" name="幻灯片编号占位符 4"/>
          <p:cNvSpPr>
            <a:spLocks noGrp="1"/>
          </p:cNvSpPr>
          <p:nvPr>
            <p:ph type="sldNum" sz="quarter" idx="12"/>
          </p:nvPr>
        </p:nvSpPr>
        <p:spPr/>
        <p:txBody>
          <a:bodyPr/>
          <a:lstStyle/>
          <a:p>
            <a:fld id="{370D8578-DDD4-487D-A316-C8E65CC577E1}" type="slidenum">
              <a:rPr lang="zh-CN" altLang="en-US" smtClean="0"/>
              <a:pPr/>
              <a:t>436</a:t>
            </a:fld>
            <a:endParaRPr lang="zh-CN" altLang="en-US"/>
          </a:p>
        </p:txBody>
      </p:sp>
      <p:sp>
        <p:nvSpPr>
          <p:cNvPr id="13" name="Title 1"/>
          <p:cNvSpPr txBox="1">
            <a:spLocks/>
          </p:cNvSpPr>
          <p:nvPr/>
        </p:nvSpPr>
        <p:spPr>
          <a:xfrm>
            <a:off x="670753" y="579020"/>
            <a:ext cx="6510891" cy="79513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zh-CN" altLang="en-US" sz="2800" dirty="0">
                <a:solidFill>
                  <a:schemeClr val="bg1"/>
                </a:solidFill>
                <a:latin typeface="Microsoft YaHei Light" charset="-122"/>
                <a:ea typeface="Microsoft YaHei Light" charset="-122"/>
                <a:cs typeface="Microsoft YaHei Light" charset="-122"/>
              </a:rPr>
              <a:t>数据标准化</a:t>
            </a:r>
            <a:endParaRPr lang="en-US" sz="2800" dirty="0">
              <a:solidFill>
                <a:srgbClr val="FFFFFF"/>
              </a:solidFill>
              <a:latin typeface="Microsoft YaHei Light" charset="-122"/>
              <a:ea typeface="Microsoft YaHei Light" charset="-122"/>
              <a:cs typeface="Microsoft YaHei Light" charset="-122"/>
            </a:endParaRPr>
          </a:p>
        </p:txBody>
      </p:sp>
      <p:sp>
        <p:nvSpPr>
          <p:cNvPr id="15" name="Rectangle 3"/>
          <p:cNvSpPr txBox="1">
            <a:spLocks/>
          </p:cNvSpPr>
          <p:nvPr/>
        </p:nvSpPr>
        <p:spPr>
          <a:xfrm>
            <a:off x="468312" y="1600200"/>
            <a:ext cx="9372103" cy="45259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altLang="zh-CN" sz="2200" smtClean="0"/>
              <a:t>Pandas中并没有提供直接进行数据标准化的方式，可以使用scikit-learn中preprocessing的方法进行数据的标准化操作。</a:t>
            </a:r>
          </a:p>
          <a:p>
            <a:pPr>
              <a:lnSpc>
                <a:spcPct val="100000"/>
              </a:lnSpc>
              <a:buFont typeface="Arial" charset="0"/>
              <a:buNone/>
            </a:pPr>
            <a:endParaRPr lang="en-US" altLang="zh-CN" sz="2200" smtClean="0"/>
          </a:p>
          <a:p>
            <a:pPr>
              <a:lnSpc>
                <a:spcPct val="100000"/>
              </a:lnSpc>
            </a:pPr>
            <a:r>
              <a:rPr lang="en-US" altLang="zh-CN" sz="2200" smtClean="0"/>
              <a:t>标准化有两种处理方式：Z-score标准化和min-max标准化。在一些机器学习算法中（如，支持向量机的RBF核，线性模型中的L1和L2正则化），算法要求输入的数据特征均值为0，并且方差在相同数量级。这一操作可以调用preprocessing的scale方法和StandardScaler类实现。</a:t>
            </a:r>
          </a:p>
          <a:p>
            <a:pPr>
              <a:lnSpc>
                <a:spcPct val="100000"/>
              </a:lnSpc>
              <a:buFont typeface="Arial" charset="0"/>
              <a:buNone/>
            </a:pPr>
            <a:endParaRPr lang="en-US" altLang="zh-CN" sz="2200" smtClean="0"/>
          </a:p>
          <a:p>
            <a:pPr>
              <a:lnSpc>
                <a:spcPct val="100000"/>
              </a:lnSpc>
            </a:pPr>
            <a:r>
              <a:rPr lang="en-US" altLang="zh-CN" sz="2200" smtClean="0"/>
              <a:t>在线性模型的计算过程中，要求输入数据特征在同一个数量级上，为了实现这一操作，可以调用preprocessing的MinMaxScaler方法。</a:t>
            </a:r>
            <a:endParaRPr lang="zh-CN" altLang="en-US" sz="2200" smtClean="0"/>
          </a:p>
          <a:p>
            <a:pPr>
              <a:lnSpc>
                <a:spcPct val="100000"/>
              </a:lnSpc>
              <a:buFont typeface="Arial" charset="0"/>
              <a:buNone/>
            </a:pPr>
            <a:r>
              <a:rPr lang="zh-CN" altLang="en-US" sz="2200" smtClean="0"/>
              <a:t>      </a:t>
            </a:r>
            <a:endParaRPr lang="zh-CN" altLang="en-US" sz="2200" dirty="0" smtClean="0"/>
          </a:p>
        </p:txBody>
      </p:sp>
    </p:spTree>
    <p:extLst>
      <p:ext uri="{BB962C8B-B14F-4D97-AF65-F5344CB8AC3E}">
        <p14:creationId xmlns:p14="http://schemas.microsoft.com/office/powerpoint/2010/main" xmlns="" val="4157060606"/>
      </p:ext>
    </p:extLst>
  </p:cSld>
  <p:clrMapOvr>
    <a:masterClrMapping/>
  </p:clrMapOvr>
  <p:timing>
    <p:tnLst>
      <p:par>
        <p:cTn id="1" dur="indefinite" restart="never" nodeType="tmRoot"/>
      </p:par>
    </p:tnLst>
  </p:timing>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4"/>
          <p:cNvSpPr/>
          <p:nvPr/>
        </p:nvSpPr>
        <p:spPr>
          <a:xfrm>
            <a:off x="-1" y="674237"/>
            <a:ext cx="7464153" cy="602366"/>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灯片编号占位符 25"/>
          <p:cNvSpPr txBox="1">
            <a:spLocks/>
          </p:cNvSpPr>
          <p:nvPr/>
        </p:nvSpPr>
        <p:spPr>
          <a:xfrm>
            <a:off x="10243712" y="6350004"/>
            <a:ext cx="2743200" cy="365125"/>
          </a:xfrm>
          <a:prstGeom prst="rect">
            <a:avLst/>
          </a:prstGeom>
        </p:spPr>
        <p:txBody>
          <a:bodyPr vert="horz" lIns="91440" tIns="45720" rIns="91440" bIns="45720" rtlCol="0" anchor="ctr"/>
          <a:lstStyle>
            <a:defPPr>
              <a:defRPr lang="zh-CN"/>
            </a:defPPr>
            <a:lvl1pPr marL="0" algn="ctr" defTabSz="914400" rtl="0" eaLnBrk="1" latinLnBrk="0" hangingPunct="1">
              <a:defRPr sz="1400" kern="1200">
                <a:solidFill>
                  <a:schemeClr val="bg1"/>
                </a:solidFill>
                <a:latin typeface="微软雅黑 Light" panose="020B0502040204020203" pitchFamily="34" charset="-122"/>
                <a:ea typeface="微软雅黑 Light" panose="020B0502040204020203" pitchFamily="34"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rgbClr val="3BBC5D"/>
              </a:solidFill>
            </a:endParaRPr>
          </a:p>
        </p:txBody>
      </p:sp>
      <p:sp>
        <p:nvSpPr>
          <p:cNvPr id="25" name="Freeform 81"/>
          <p:cNvSpPr>
            <a:spLocks noChangeArrowheads="1"/>
          </p:cNvSpPr>
          <p:nvPr/>
        </p:nvSpPr>
        <p:spPr bwMode="auto">
          <a:xfrm>
            <a:off x="191376" y="826314"/>
            <a:ext cx="288000" cy="288000"/>
          </a:xfrm>
          <a:custGeom>
            <a:avLst/>
            <a:gdLst>
              <a:gd name="T0" fmla="*/ 39678193 w 602"/>
              <a:gd name="T1" fmla="*/ 78442719 h 602"/>
              <a:gd name="T2" fmla="*/ 39678193 w 602"/>
              <a:gd name="T3" fmla="*/ 78442719 h 602"/>
              <a:gd name="T4" fmla="*/ 0 w 602"/>
              <a:gd name="T5" fmla="*/ 38764526 h 602"/>
              <a:gd name="T6" fmla="*/ 39678193 w 602"/>
              <a:gd name="T7" fmla="*/ 0 h 602"/>
              <a:gd name="T8" fmla="*/ 78442719 w 602"/>
              <a:gd name="T9" fmla="*/ 38764526 h 602"/>
              <a:gd name="T10" fmla="*/ 39678193 w 602"/>
              <a:gd name="T11" fmla="*/ 78442719 h 602"/>
              <a:gd name="T12" fmla="*/ 7439751 w 602"/>
              <a:gd name="T13" fmla="*/ 38764526 h 602"/>
              <a:gd name="T14" fmla="*/ 7439751 w 602"/>
              <a:gd name="T15" fmla="*/ 38764526 h 602"/>
              <a:gd name="T16" fmla="*/ 39678193 w 602"/>
              <a:gd name="T17" fmla="*/ 71002968 h 602"/>
              <a:gd name="T18" fmla="*/ 61866665 w 602"/>
              <a:gd name="T19" fmla="*/ 61735884 h 602"/>
              <a:gd name="T20" fmla="*/ 39678193 w 602"/>
              <a:gd name="T21" fmla="*/ 38764526 h 602"/>
              <a:gd name="T22" fmla="*/ 39678193 w 602"/>
              <a:gd name="T23" fmla="*/ 7308970 h 602"/>
              <a:gd name="T24" fmla="*/ 7439751 w 602"/>
              <a:gd name="T25" fmla="*/ 38764526 h 60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602" h="602">
                <a:moveTo>
                  <a:pt x="304" y="601"/>
                </a:moveTo>
                <a:lnTo>
                  <a:pt x="304" y="601"/>
                </a:lnTo>
                <a:cubicBezTo>
                  <a:pt x="135" y="601"/>
                  <a:pt x="0" y="466"/>
                  <a:pt x="0" y="297"/>
                </a:cubicBezTo>
                <a:cubicBezTo>
                  <a:pt x="0" y="134"/>
                  <a:pt x="135" y="0"/>
                  <a:pt x="304" y="0"/>
                </a:cubicBezTo>
                <a:cubicBezTo>
                  <a:pt x="467" y="0"/>
                  <a:pt x="601" y="134"/>
                  <a:pt x="601" y="297"/>
                </a:cubicBezTo>
                <a:cubicBezTo>
                  <a:pt x="601" y="466"/>
                  <a:pt x="467" y="601"/>
                  <a:pt x="304" y="601"/>
                </a:cubicBezTo>
                <a:close/>
                <a:moveTo>
                  <a:pt x="57" y="297"/>
                </a:moveTo>
                <a:lnTo>
                  <a:pt x="57" y="297"/>
                </a:lnTo>
                <a:cubicBezTo>
                  <a:pt x="57" y="431"/>
                  <a:pt x="170" y="544"/>
                  <a:pt x="304" y="544"/>
                </a:cubicBezTo>
                <a:cubicBezTo>
                  <a:pt x="368" y="544"/>
                  <a:pt x="431" y="516"/>
                  <a:pt x="474" y="473"/>
                </a:cubicBezTo>
                <a:cubicBezTo>
                  <a:pt x="304" y="297"/>
                  <a:pt x="304" y="297"/>
                  <a:pt x="304" y="297"/>
                </a:cubicBezTo>
                <a:cubicBezTo>
                  <a:pt x="304" y="56"/>
                  <a:pt x="304" y="56"/>
                  <a:pt x="304" y="56"/>
                </a:cubicBezTo>
                <a:cubicBezTo>
                  <a:pt x="170" y="56"/>
                  <a:pt x="57" y="162"/>
                  <a:pt x="57" y="297"/>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5" name="幻灯片编号占位符 4"/>
          <p:cNvSpPr>
            <a:spLocks noGrp="1"/>
          </p:cNvSpPr>
          <p:nvPr>
            <p:ph type="sldNum" sz="quarter" idx="12"/>
          </p:nvPr>
        </p:nvSpPr>
        <p:spPr/>
        <p:txBody>
          <a:bodyPr/>
          <a:lstStyle/>
          <a:p>
            <a:fld id="{370D8578-DDD4-487D-A316-C8E65CC577E1}" type="slidenum">
              <a:rPr lang="zh-CN" altLang="en-US" smtClean="0"/>
              <a:pPr/>
              <a:t>437</a:t>
            </a:fld>
            <a:endParaRPr lang="zh-CN" altLang="en-US"/>
          </a:p>
        </p:txBody>
      </p:sp>
      <p:sp>
        <p:nvSpPr>
          <p:cNvPr id="13" name="Title 1"/>
          <p:cNvSpPr txBox="1">
            <a:spLocks/>
          </p:cNvSpPr>
          <p:nvPr/>
        </p:nvSpPr>
        <p:spPr>
          <a:xfrm>
            <a:off x="670753" y="579020"/>
            <a:ext cx="6510891" cy="79513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zh-CN" altLang="en-US" sz="2800" dirty="0">
                <a:solidFill>
                  <a:schemeClr val="bg1"/>
                </a:solidFill>
                <a:latin typeface="Microsoft YaHei Light" charset="-122"/>
                <a:ea typeface="Microsoft YaHei Light" charset="-122"/>
                <a:cs typeface="Microsoft YaHei Light" charset="-122"/>
              </a:rPr>
              <a:t>数据标准化</a:t>
            </a:r>
            <a:endParaRPr lang="en-US" sz="2800" dirty="0">
              <a:solidFill>
                <a:srgbClr val="FFFFFF"/>
              </a:solidFill>
              <a:latin typeface="Microsoft YaHei Light" charset="-122"/>
              <a:ea typeface="Microsoft YaHei Light" charset="-122"/>
              <a:cs typeface="Microsoft YaHei Light" charset="-122"/>
            </a:endParaRPr>
          </a:p>
        </p:txBody>
      </p:sp>
      <p:sp>
        <p:nvSpPr>
          <p:cNvPr id="10" name="Text Box 4"/>
          <p:cNvSpPr txBox="1">
            <a:spLocks noChangeArrowheads="1"/>
          </p:cNvSpPr>
          <p:nvPr/>
        </p:nvSpPr>
        <p:spPr bwMode="auto">
          <a:xfrm>
            <a:off x="686033" y="1480344"/>
            <a:ext cx="8353425" cy="4760912"/>
          </a:xfrm>
          <a:prstGeom prst="rect">
            <a:avLst/>
          </a:prstGeom>
          <a:noFill/>
          <a:ln w="9525">
            <a:noFill/>
            <a:miter lim="800000"/>
            <a:headEnd/>
            <a:tailEnd/>
          </a:ln>
        </p:spPr>
        <p:txBody>
          <a:bodyPr>
            <a:spAutoFit/>
          </a:bodyPr>
          <a:lstStyle/>
          <a:p>
            <a:r>
              <a:rPr lang="en-US" altLang="zh-CN" dirty="0" err="1"/>
              <a:t>df</a:t>
            </a:r>
            <a:r>
              <a:rPr lang="en-US" altLang="zh-CN" dirty="0"/>
              <a:t> = </a:t>
            </a:r>
            <a:r>
              <a:rPr lang="en-US" altLang="zh-CN" dirty="0" err="1"/>
              <a:t>pd.read_csv</a:t>
            </a:r>
            <a:r>
              <a:rPr lang="en-US" altLang="zh-CN" dirty="0"/>
              <a:t>('</a:t>
            </a:r>
            <a:r>
              <a:rPr lang="en-US" altLang="zh-CN" dirty="0" err="1"/>
              <a:t>iris.csv</a:t>
            </a:r>
            <a:r>
              <a:rPr lang="en-US" altLang="zh-CN" dirty="0"/>
              <a:t>')</a:t>
            </a:r>
          </a:p>
          <a:p>
            <a:r>
              <a:rPr lang="en-US" altLang="zh-CN" dirty="0"/>
              <a:t>x  = </a:t>
            </a:r>
            <a:r>
              <a:rPr lang="en-US" altLang="zh-CN" dirty="0" err="1"/>
              <a:t>preprocessing.scale</a:t>
            </a:r>
            <a:r>
              <a:rPr lang="en-US" altLang="zh-CN" dirty="0"/>
              <a:t>(</a:t>
            </a:r>
            <a:r>
              <a:rPr lang="en-US" altLang="zh-CN" dirty="0" err="1"/>
              <a:t>df</a:t>
            </a:r>
            <a:r>
              <a:rPr lang="en-US" altLang="zh-CN" dirty="0"/>
              <a:t>)</a:t>
            </a:r>
          </a:p>
          <a:p>
            <a:r>
              <a:rPr lang="en-US" altLang="zh-CN" dirty="0"/>
              <a:t>x[:5]</a:t>
            </a:r>
          </a:p>
          <a:p>
            <a:r>
              <a:rPr lang="en-US" altLang="zh-CN" dirty="0"/>
              <a:t>Out[93]: </a:t>
            </a:r>
          </a:p>
          <a:p>
            <a:r>
              <a:rPr lang="en-US" altLang="zh-CN" dirty="0"/>
              <a:t>array([[-0.90068117,  1.03205722, -1.3412724 , -1.31297673, -1.22474487],</a:t>
            </a:r>
          </a:p>
          <a:p>
            <a:r>
              <a:rPr lang="en-US" altLang="zh-CN" dirty="0"/>
              <a:t>       [-1.14301691, -0.1249576 , -1.3412724 , -1.31297673, -1.22474487],</a:t>
            </a:r>
          </a:p>
          <a:p>
            <a:r>
              <a:rPr lang="en-US" altLang="zh-CN" dirty="0"/>
              <a:t>       [-1.38535265,  0.33784833, -1.39813811, -1.31297673, -1.22474487],</a:t>
            </a:r>
          </a:p>
          <a:p>
            <a:r>
              <a:rPr lang="en-US" altLang="zh-CN" dirty="0"/>
              <a:t>       [-1.50652052,  0.10644536, -1.2844067 , -1.31297673, -1.22474487],</a:t>
            </a:r>
          </a:p>
          <a:p>
            <a:r>
              <a:rPr lang="en-US" altLang="zh-CN" dirty="0"/>
              <a:t>       [-1.02184904,  1.26346019, -1.3412724 , -1.31297673, -1.22474487]])</a:t>
            </a:r>
          </a:p>
          <a:p>
            <a:endParaRPr lang="en-US" altLang="zh-CN" dirty="0"/>
          </a:p>
          <a:p>
            <a:r>
              <a:rPr lang="en-US" altLang="zh-CN" dirty="0"/>
              <a:t>#</a:t>
            </a:r>
            <a:r>
              <a:rPr lang="zh-CN" altLang="en-US" dirty="0"/>
              <a:t>标准化数据的均值</a:t>
            </a:r>
          </a:p>
          <a:p>
            <a:r>
              <a:rPr lang="pt-BR" altLang="zh-CN" dirty="0"/>
              <a:t>In[94]:</a:t>
            </a:r>
            <a:r>
              <a:rPr lang="pt-BR" altLang="zh-CN" dirty="0" err="1"/>
              <a:t>x.mean</a:t>
            </a:r>
            <a:r>
              <a:rPr lang="pt-BR" altLang="zh-CN" dirty="0"/>
              <a:t>(</a:t>
            </a:r>
            <a:r>
              <a:rPr lang="pt-BR" altLang="zh-CN" dirty="0" err="1"/>
              <a:t>axis</a:t>
            </a:r>
            <a:r>
              <a:rPr lang="pt-BR" altLang="zh-CN" dirty="0"/>
              <a:t>=0)</a:t>
            </a:r>
          </a:p>
          <a:p>
            <a:r>
              <a:rPr lang="pt-BR" altLang="zh-CN" dirty="0"/>
              <a:t>Out[94]: </a:t>
            </a:r>
            <a:r>
              <a:rPr lang="pt-BR" altLang="zh-CN" dirty="0" err="1"/>
              <a:t>array</a:t>
            </a:r>
            <a:r>
              <a:rPr lang="pt-BR" altLang="zh-CN" dirty="0"/>
              <a:t>([ -2.77555756e-16,  -5.14033260e-16,   1.15463195e-16,</a:t>
            </a:r>
          </a:p>
          <a:p>
            <a:r>
              <a:rPr lang="pt-BR" altLang="zh-CN" dirty="0"/>
              <a:t>         9.25185854e-16,   1.18423789e-17])</a:t>
            </a:r>
            <a:endParaRPr lang="zh-CN" altLang="en-US" dirty="0"/>
          </a:p>
          <a:p>
            <a:r>
              <a:rPr lang="en-US" altLang="zh-CN" dirty="0"/>
              <a:t>#</a:t>
            </a:r>
            <a:r>
              <a:rPr lang="zh-CN" altLang="en-US" dirty="0"/>
              <a:t>标准化数据的方差</a:t>
            </a:r>
          </a:p>
          <a:p>
            <a:r>
              <a:rPr lang="en-US" altLang="zh-CN" dirty="0"/>
              <a:t>In[95]:</a:t>
            </a:r>
            <a:r>
              <a:rPr lang="en-US" altLang="zh-CN" dirty="0" err="1"/>
              <a:t>x.std</a:t>
            </a:r>
            <a:r>
              <a:rPr lang="en-US" altLang="zh-CN" dirty="0"/>
              <a:t>(axis=0)</a:t>
            </a:r>
          </a:p>
          <a:p>
            <a:r>
              <a:rPr lang="en-US" altLang="zh-CN" dirty="0"/>
              <a:t>Out[95]: array([ 1.,  1.,  1.,  1.,  1.])</a:t>
            </a:r>
            <a:endParaRPr lang="zh-CN" altLang="en-US" dirty="0"/>
          </a:p>
        </p:txBody>
      </p:sp>
    </p:spTree>
    <p:extLst>
      <p:ext uri="{BB962C8B-B14F-4D97-AF65-F5344CB8AC3E}">
        <p14:creationId xmlns:p14="http://schemas.microsoft.com/office/powerpoint/2010/main" xmlns="" val="2256483041"/>
      </p:ext>
    </p:extLst>
  </p:cSld>
  <p:clrMapOvr>
    <a:masterClrMapping/>
  </p:clrMapOvr>
  <p:timing>
    <p:tnLst>
      <p:par>
        <p:cTn id="1" dur="indefinite" restart="never" nodeType="tmRoot"/>
      </p:par>
    </p:tnLst>
  </p:timing>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4"/>
          <p:cNvSpPr/>
          <p:nvPr/>
        </p:nvSpPr>
        <p:spPr>
          <a:xfrm>
            <a:off x="-1" y="674237"/>
            <a:ext cx="7464153" cy="602366"/>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灯片编号占位符 25"/>
          <p:cNvSpPr txBox="1">
            <a:spLocks/>
          </p:cNvSpPr>
          <p:nvPr/>
        </p:nvSpPr>
        <p:spPr>
          <a:xfrm>
            <a:off x="10243712" y="6350004"/>
            <a:ext cx="2743200" cy="365125"/>
          </a:xfrm>
          <a:prstGeom prst="rect">
            <a:avLst/>
          </a:prstGeom>
        </p:spPr>
        <p:txBody>
          <a:bodyPr vert="horz" lIns="91440" tIns="45720" rIns="91440" bIns="45720" rtlCol="0" anchor="ctr"/>
          <a:lstStyle>
            <a:defPPr>
              <a:defRPr lang="zh-CN"/>
            </a:defPPr>
            <a:lvl1pPr marL="0" algn="ctr" defTabSz="914400" rtl="0" eaLnBrk="1" latinLnBrk="0" hangingPunct="1">
              <a:defRPr sz="1400" kern="1200">
                <a:solidFill>
                  <a:schemeClr val="bg1"/>
                </a:solidFill>
                <a:latin typeface="微软雅黑 Light" panose="020B0502040204020203" pitchFamily="34" charset="-122"/>
                <a:ea typeface="微软雅黑 Light" panose="020B0502040204020203" pitchFamily="34"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rgbClr val="3BBC5D"/>
              </a:solidFill>
            </a:endParaRPr>
          </a:p>
        </p:txBody>
      </p:sp>
      <p:sp>
        <p:nvSpPr>
          <p:cNvPr id="25" name="Freeform 81"/>
          <p:cNvSpPr>
            <a:spLocks noChangeArrowheads="1"/>
          </p:cNvSpPr>
          <p:nvPr/>
        </p:nvSpPr>
        <p:spPr bwMode="auto">
          <a:xfrm>
            <a:off x="191376" y="826314"/>
            <a:ext cx="288000" cy="288000"/>
          </a:xfrm>
          <a:custGeom>
            <a:avLst/>
            <a:gdLst>
              <a:gd name="T0" fmla="*/ 39678193 w 602"/>
              <a:gd name="T1" fmla="*/ 78442719 h 602"/>
              <a:gd name="T2" fmla="*/ 39678193 w 602"/>
              <a:gd name="T3" fmla="*/ 78442719 h 602"/>
              <a:gd name="T4" fmla="*/ 0 w 602"/>
              <a:gd name="T5" fmla="*/ 38764526 h 602"/>
              <a:gd name="T6" fmla="*/ 39678193 w 602"/>
              <a:gd name="T7" fmla="*/ 0 h 602"/>
              <a:gd name="T8" fmla="*/ 78442719 w 602"/>
              <a:gd name="T9" fmla="*/ 38764526 h 602"/>
              <a:gd name="T10" fmla="*/ 39678193 w 602"/>
              <a:gd name="T11" fmla="*/ 78442719 h 602"/>
              <a:gd name="T12" fmla="*/ 7439751 w 602"/>
              <a:gd name="T13" fmla="*/ 38764526 h 602"/>
              <a:gd name="T14" fmla="*/ 7439751 w 602"/>
              <a:gd name="T15" fmla="*/ 38764526 h 602"/>
              <a:gd name="T16" fmla="*/ 39678193 w 602"/>
              <a:gd name="T17" fmla="*/ 71002968 h 602"/>
              <a:gd name="T18" fmla="*/ 61866665 w 602"/>
              <a:gd name="T19" fmla="*/ 61735884 h 602"/>
              <a:gd name="T20" fmla="*/ 39678193 w 602"/>
              <a:gd name="T21" fmla="*/ 38764526 h 602"/>
              <a:gd name="T22" fmla="*/ 39678193 w 602"/>
              <a:gd name="T23" fmla="*/ 7308970 h 602"/>
              <a:gd name="T24" fmla="*/ 7439751 w 602"/>
              <a:gd name="T25" fmla="*/ 38764526 h 60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602" h="602">
                <a:moveTo>
                  <a:pt x="304" y="601"/>
                </a:moveTo>
                <a:lnTo>
                  <a:pt x="304" y="601"/>
                </a:lnTo>
                <a:cubicBezTo>
                  <a:pt x="135" y="601"/>
                  <a:pt x="0" y="466"/>
                  <a:pt x="0" y="297"/>
                </a:cubicBezTo>
                <a:cubicBezTo>
                  <a:pt x="0" y="134"/>
                  <a:pt x="135" y="0"/>
                  <a:pt x="304" y="0"/>
                </a:cubicBezTo>
                <a:cubicBezTo>
                  <a:pt x="467" y="0"/>
                  <a:pt x="601" y="134"/>
                  <a:pt x="601" y="297"/>
                </a:cubicBezTo>
                <a:cubicBezTo>
                  <a:pt x="601" y="466"/>
                  <a:pt x="467" y="601"/>
                  <a:pt x="304" y="601"/>
                </a:cubicBezTo>
                <a:close/>
                <a:moveTo>
                  <a:pt x="57" y="297"/>
                </a:moveTo>
                <a:lnTo>
                  <a:pt x="57" y="297"/>
                </a:lnTo>
                <a:cubicBezTo>
                  <a:pt x="57" y="431"/>
                  <a:pt x="170" y="544"/>
                  <a:pt x="304" y="544"/>
                </a:cubicBezTo>
                <a:cubicBezTo>
                  <a:pt x="368" y="544"/>
                  <a:pt x="431" y="516"/>
                  <a:pt x="474" y="473"/>
                </a:cubicBezTo>
                <a:cubicBezTo>
                  <a:pt x="304" y="297"/>
                  <a:pt x="304" y="297"/>
                  <a:pt x="304" y="297"/>
                </a:cubicBezTo>
                <a:cubicBezTo>
                  <a:pt x="304" y="56"/>
                  <a:pt x="304" y="56"/>
                  <a:pt x="304" y="56"/>
                </a:cubicBezTo>
                <a:cubicBezTo>
                  <a:pt x="170" y="56"/>
                  <a:pt x="57" y="162"/>
                  <a:pt x="57" y="297"/>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5" name="幻灯片编号占位符 4"/>
          <p:cNvSpPr>
            <a:spLocks noGrp="1"/>
          </p:cNvSpPr>
          <p:nvPr>
            <p:ph type="sldNum" sz="quarter" idx="12"/>
          </p:nvPr>
        </p:nvSpPr>
        <p:spPr/>
        <p:txBody>
          <a:bodyPr/>
          <a:lstStyle/>
          <a:p>
            <a:fld id="{370D8578-DDD4-487D-A316-C8E65CC577E1}" type="slidenum">
              <a:rPr lang="zh-CN" altLang="en-US" smtClean="0"/>
              <a:pPr/>
              <a:t>438</a:t>
            </a:fld>
            <a:endParaRPr lang="zh-CN" altLang="en-US"/>
          </a:p>
        </p:txBody>
      </p:sp>
      <p:sp>
        <p:nvSpPr>
          <p:cNvPr id="13" name="Title 1"/>
          <p:cNvSpPr txBox="1">
            <a:spLocks/>
          </p:cNvSpPr>
          <p:nvPr/>
        </p:nvSpPr>
        <p:spPr>
          <a:xfrm>
            <a:off x="670753" y="579020"/>
            <a:ext cx="6510891" cy="79513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zh-CN" altLang="en-US" sz="2800" dirty="0">
                <a:solidFill>
                  <a:schemeClr val="bg1"/>
                </a:solidFill>
                <a:latin typeface="Microsoft YaHei Light" charset="-122"/>
                <a:ea typeface="Microsoft YaHei Light" charset="-122"/>
                <a:cs typeface="Microsoft YaHei Light" charset="-122"/>
              </a:rPr>
              <a:t>数据标准化</a:t>
            </a:r>
            <a:endParaRPr lang="en-US" sz="2800" dirty="0">
              <a:solidFill>
                <a:srgbClr val="FFFFFF"/>
              </a:solidFill>
              <a:latin typeface="Microsoft YaHei Light" charset="-122"/>
              <a:ea typeface="Microsoft YaHei Light" charset="-122"/>
              <a:cs typeface="Microsoft YaHei Light" charset="-122"/>
            </a:endParaRPr>
          </a:p>
        </p:txBody>
      </p:sp>
      <p:sp>
        <p:nvSpPr>
          <p:cNvPr id="10" name="Rectangle 3"/>
          <p:cNvSpPr txBox="1">
            <a:spLocks/>
          </p:cNvSpPr>
          <p:nvPr/>
        </p:nvSpPr>
        <p:spPr>
          <a:xfrm>
            <a:off x="484312" y="1526227"/>
            <a:ext cx="9428112" cy="45259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buFont typeface="Arial" charset="0"/>
              <a:buNone/>
            </a:pPr>
            <a:r>
              <a:rPr lang="en-US" altLang="zh-CN" sz="2200" dirty="0" smtClean="0"/>
              <a:t>   preprocessing</a:t>
            </a:r>
            <a:r>
              <a:rPr lang="zh-CN" altLang="en-US" sz="2200" dirty="0" smtClean="0"/>
              <a:t>模块提供了</a:t>
            </a:r>
            <a:r>
              <a:rPr lang="en-US" altLang="zh-CN" sz="2200" dirty="0" err="1" smtClean="0"/>
              <a:t>StandardScaler</a:t>
            </a:r>
            <a:r>
              <a:rPr lang="zh-CN" altLang="en-US" sz="2200" dirty="0" smtClean="0"/>
              <a:t>工具类，包含名为</a:t>
            </a:r>
            <a:r>
              <a:rPr lang="en-US" altLang="zh-CN" sz="2200" dirty="0" smtClean="0"/>
              <a:t>Transformer</a:t>
            </a:r>
            <a:r>
              <a:rPr lang="zh-CN" altLang="en-US" sz="2200" dirty="0" smtClean="0"/>
              <a:t>的</a:t>
            </a:r>
            <a:r>
              <a:rPr lang="en-US" altLang="zh-CN" sz="2200" dirty="0" smtClean="0"/>
              <a:t>API</a:t>
            </a:r>
            <a:r>
              <a:rPr lang="zh-CN" altLang="en-US" sz="2200" dirty="0" smtClean="0"/>
              <a:t>，可以在训练集上计算均值和标准差，并且能够在之后将同样的转换应用于测试集。</a:t>
            </a:r>
          </a:p>
        </p:txBody>
      </p:sp>
      <p:sp>
        <p:nvSpPr>
          <p:cNvPr id="12" name="Text Box 4"/>
          <p:cNvSpPr txBox="1">
            <a:spLocks noChangeArrowheads="1"/>
          </p:cNvSpPr>
          <p:nvPr/>
        </p:nvSpPr>
        <p:spPr bwMode="auto">
          <a:xfrm>
            <a:off x="767408" y="2852936"/>
            <a:ext cx="7921625" cy="1465263"/>
          </a:xfrm>
          <a:prstGeom prst="rect">
            <a:avLst/>
          </a:prstGeom>
          <a:noFill/>
          <a:ln w="9525">
            <a:noFill/>
            <a:miter lim="800000"/>
            <a:headEnd/>
            <a:tailEnd/>
          </a:ln>
        </p:spPr>
        <p:txBody>
          <a:bodyPr>
            <a:spAutoFit/>
          </a:bodyPr>
          <a:lstStyle/>
          <a:p>
            <a:r>
              <a:rPr lang="en-US" altLang="zh-CN"/>
              <a:t>scaler</a:t>
            </a:r>
            <a:r>
              <a:rPr lang="en-US" altLang="zh-CN" dirty="0"/>
              <a:t> = </a:t>
            </a:r>
            <a:r>
              <a:rPr lang="en-US" altLang="zh-CN" dirty="0" err="1"/>
              <a:t>preprocessing.StandardScaler</a:t>
            </a:r>
            <a:r>
              <a:rPr lang="en-US" altLang="zh-CN" dirty="0"/>
              <a:t>().fit(</a:t>
            </a:r>
            <a:r>
              <a:rPr lang="en-US" altLang="zh-CN" dirty="0" err="1"/>
              <a:t>df</a:t>
            </a:r>
            <a:r>
              <a:rPr lang="en-US" altLang="zh-CN" dirty="0"/>
              <a:t>)</a:t>
            </a:r>
          </a:p>
          <a:p>
            <a:r>
              <a:rPr lang="en-US" altLang="zh-CN" dirty="0"/>
              <a:t>#</a:t>
            </a:r>
            <a:r>
              <a:rPr lang="zh-CN" altLang="en-US" dirty="0"/>
              <a:t>应用于新数据  </a:t>
            </a:r>
          </a:p>
          <a:p>
            <a:r>
              <a:rPr lang="en-US" altLang="zh-CN" dirty="0" err="1"/>
              <a:t>scaler.transform</a:t>
            </a:r>
            <a:r>
              <a:rPr lang="en-US" altLang="zh-CN" dirty="0"/>
              <a:t>([[-1.,  1., 0.,4.,3.]]) </a:t>
            </a:r>
          </a:p>
          <a:p>
            <a:r>
              <a:rPr lang="en-US" altLang="zh-CN" dirty="0"/>
              <a:t>Out[97]: array([[-8.29192127, -4.7530169 , -2.13739226,  3.68299613,  2.44948974]])</a:t>
            </a:r>
          </a:p>
        </p:txBody>
      </p:sp>
    </p:spTree>
    <p:extLst>
      <p:ext uri="{BB962C8B-B14F-4D97-AF65-F5344CB8AC3E}">
        <p14:creationId xmlns:p14="http://schemas.microsoft.com/office/powerpoint/2010/main" xmlns="" val="2933811549"/>
      </p:ext>
    </p:extLst>
  </p:cSld>
  <p:clrMapOvr>
    <a:masterClrMapping/>
  </p:clrMapOvr>
  <p:timing>
    <p:tnLst>
      <p:par>
        <p:cTn id="1" dur="indefinite" restart="never" nodeType="tmRoot"/>
      </p:par>
    </p:tnLst>
  </p:timing>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4"/>
          <p:cNvSpPr/>
          <p:nvPr/>
        </p:nvSpPr>
        <p:spPr>
          <a:xfrm>
            <a:off x="-1" y="674237"/>
            <a:ext cx="7464153" cy="602366"/>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灯片编号占位符 25"/>
          <p:cNvSpPr txBox="1">
            <a:spLocks/>
          </p:cNvSpPr>
          <p:nvPr/>
        </p:nvSpPr>
        <p:spPr>
          <a:xfrm>
            <a:off x="10243712" y="6350004"/>
            <a:ext cx="2743200" cy="365125"/>
          </a:xfrm>
          <a:prstGeom prst="rect">
            <a:avLst/>
          </a:prstGeom>
        </p:spPr>
        <p:txBody>
          <a:bodyPr vert="horz" lIns="91440" tIns="45720" rIns="91440" bIns="45720" rtlCol="0" anchor="ctr"/>
          <a:lstStyle>
            <a:defPPr>
              <a:defRPr lang="zh-CN"/>
            </a:defPPr>
            <a:lvl1pPr marL="0" algn="ctr" defTabSz="914400" rtl="0" eaLnBrk="1" latinLnBrk="0" hangingPunct="1">
              <a:defRPr sz="1400" kern="1200">
                <a:solidFill>
                  <a:schemeClr val="bg1"/>
                </a:solidFill>
                <a:latin typeface="微软雅黑 Light" panose="020B0502040204020203" pitchFamily="34" charset="-122"/>
                <a:ea typeface="微软雅黑 Light" panose="020B0502040204020203" pitchFamily="34"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rgbClr val="3BBC5D"/>
              </a:solidFill>
            </a:endParaRPr>
          </a:p>
        </p:txBody>
      </p:sp>
      <p:sp>
        <p:nvSpPr>
          <p:cNvPr id="25" name="Freeform 81"/>
          <p:cNvSpPr>
            <a:spLocks noChangeArrowheads="1"/>
          </p:cNvSpPr>
          <p:nvPr/>
        </p:nvSpPr>
        <p:spPr bwMode="auto">
          <a:xfrm>
            <a:off x="191376" y="826314"/>
            <a:ext cx="288000" cy="288000"/>
          </a:xfrm>
          <a:custGeom>
            <a:avLst/>
            <a:gdLst>
              <a:gd name="T0" fmla="*/ 39678193 w 602"/>
              <a:gd name="T1" fmla="*/ 78442719 h 602"/>
              <a:gd name="T2" fmla="*/ 39678193 w 602"/>
              <a:gd name="T3" fmla="*/ 78442719 h 602"/>
              <a:gd name="T4" fmla="*/ 0 w 602"/>
              <a:gd name="T5" fmla="*/ 38764526 h 602"/>
              <a:gd name="T6" fmla="*/ 39678193 w 602"/>
              <a:gd name="T7" fmla="*/ 0 h 602"/>
              <a:gd name="T8" fmla="*/ 78442719 w 602"/>
              <a:gd name="T9" fmla="*/ 38764526 h 602"/>
              <a:gd name="T10" fmla="*/ 39678193 w 602"/>
              <a:gd name="T11" fmla="*/ 78442719 h 602"/>
              <a:gd name="T12" fmla="*/ 7439751 w 602"/>
              <a:gd name="T13" fmla="*/ 38764526 h 602"/>
              <a:gd name="T14" fmla="*/ 7439751 w 602"/>
              <a:gd name="T15" fmla="*/ 38764526 h 602"/>
              <a:gd name="T16" fmla="*/ 39678193 w 602"/>
              <a:gd name="T17" fmla="*/ 71002968 h 602"/>
              <a:gd name="T18" fmla="*/ 61866665 w 602"/>
              <a:gd name="T19" fmla="*/ 61735884 h 602"/>
              <a:gd name="T20" fmla="*/ 39678193 w 602"/>
              <a:gd name="T21" fmla="*/ 38764526 h 602"/>
              <a:gd name="T22" fmla="*/ 39678193 w 602"/>
              <a:gd name="T23" fmla="*/ 7308970 h 602"/>
              <a:gd name="T24" fmla="*/ 7439751 w 602"/>
              <a:gd name="T25" fmla="*/ 38764526 h 60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602" h="602">
                <a:moveTo>
                  <a:pt x="304" y="601"/>
                </a:moveTo>
                <a:lnTo>
                  <a:pt x="304" y="601"/>
                </a:lnTo>
                <a:cubicBezTo>
                  <a:pt x="135" y="601"/>
                  <a:pt x="0" y="466"/>
                  <a:pt x="0" y="297"/>
                </a:cubicBezTo>
                <a:cubicBezTo>
                  <a:pt x="0" y="134"/>
                  <a:pt x="135" y="0"/>
                  <a:pt x="304" y="0"/>
                </a:cubicBezTo>
                <a:cubicBezTo>
                  <a:pt x="467" y="0"/>
                  <a:pt x="601" y="134"/>
                  <a:pt x="601" y="297"/>
                </a:cubicBezTo>
                <a:cubicBezTo>
                  <a:pt x="601" y="466"/>
                  <a:pt x="467" y="601"/>
                  <a:pt x="304" y="601"/>
                </a:cubicBezTo>
                <a:close/>
                <a:moveTo>
                  <a:pt x="57" y="297"/>
                </a:moveTo>
                <a:lnTo>
                  <a:pt x="57" y="297"/>
                </a:lnTo>
                <a:cubicBezTo>
                  <a:pt x="57" y="431"/>
                  <a:pt x="170" y="544"/>
                  <a:pt x="304" y="544"/>
                </a:cubicBezTo>
                <a:cubicBezTo>
                  <a:pt x="368" y="544"/>
                  <a:pt x="431" y="516"/>
                  <a:pt x="474" y="473"/>
                </a:cubicBezTo>
                <a:cubicBezTo>
                  <a:pt x="304" y="297"/>
                  <a:pt x="304" y="297"/>
                  <a:pt x="304" y="297"/>
                </a:cubicBezTo>
                <a:cubicBezTo>
                  <a:pt x="304" y="56"/>
                  <a:pt x="304" y="56"/>
                  <a:pt x="304" y="56"/>
                </a:cubicBezTo>
                <a:cubicBezTo>
                  <a:pt x="170" y="56"/>
                  <a:pt x="57" y="162"/>
                  <a:pt x="57" y="297"/>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5" name="幻灯片编号占位符 4"/>
          <p:cNvSpPr>
            <a:spLocks noGrp="1"/>
          </p:cNvSpPr>
          <p:nvPr>
            <p:ph type="sldNum" sz="quarter" idx="12"/>
          </p:nvPr>
        </p:nvSpPr>
        <p:spPr/>
        <p:txBody>
          <a:bodyPr/>
          <a:lstStyle/>
          <a:p>
            <a:fld id="{370D8578-DDD4-487D-A316-C8E65CC577E1}" type="slidenum">
              <a:rPr lang="zh-CN" altLang="en-US" smtClean="0"/>
              <a:pPr/>
              <a:t>439</a:t>
            </a:fld>
            <a:endParaRPr lang="zh-CN" altLang="en-US"/>
          </a:p>
        </p:txBody>
      </p:sp>
      <p:sp>
        <p:nvSpPr>
          <p:cNvPr id="13" name="Title 1"/>
          <p:cNvSpPr txBox="1">
            <a:spLocks/>
          </p:cNvSpPr>
          <p:nvPr/>
        </p:nvSpPr>
        <p:spPr>
          <a:xfrm>
            <a:off x="670753" y="579020"/>
            <a:ext cx="6510891" cy="79513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zh-CN" altLang="en-US" sz="2800" dirty="0">
                <a:solidFill>
                  <a:schemeClr val="bg1"/>
                </a:solidFill>
                <a:latin typeface="Microsoft YaHei Light" charset="-122"/>
                <a:ea typeface="Microsoft YaHei Light" charset="-122"/>
                <a:cs typeface="Microsoft YaHei Light" charset="-122"/>
              </a:rPr>
              <a:t>数据标准化</a:t>
            </a:r>
            <a:endParaRPr lang="en-US" sz="2800" dirty="0">
              <a:solidFill>
                <a:srgbClr val="FFFFFF"/>
              </a:solidFill>
              <a:latin typeface="Microsoft YaHei Light" charset="-122"/>
              <a:ea typeface="Microsoft YaHei Light" charset="-122"/>
              <a:cs typeface="Microsoft YaHei Light" charset="-122"/>
            </a:endParaRPr>
          </a:p>
        </p:txBody>
      </p:sp>
      <p:sp>
        <p:nvSpPr>
          <p:cNvPr id="10" name="Rectangle 3"/>
          <p:cNvSpPr txBox="1">
            <a:spLocks/>
          </p:cNvSpPr>
          <p:nvPr/>
        </p:nvSpPr>
        <p:spPr>
          <a:xfrm>
            <a:off x="301480" y="1597818"/>
            <a:ext cx="9660458" cy="45259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Arial" charset="0"/>
              <a:buNone/>
            </a:pPr>
            <a:r>
              <a:rPr lang="en-US" altLang="zh-CN" sz="2200" smtClean="0"/>
              <a:t>     preprocessing</a:t>
            </a:r>
            <a:r>
              <a:rPr lang="zh-CN" altLang="en-US" sz="2200" smtClean="0"/>
              <a:t>中提供了</a:t>
            </a:r>
            <a:r>
              <a:rPr lang="en-US" altLang="zh-CN" sz="2200" smtClean="0"/>
              <a:t>MinMaxScalar</a:t>
            </a:r>
            <a:r>
              <a:rPr lang="zh-CN" altLang="en-US" sz="2200" smtClean="0"/>
              <a:t>方法对数据进行</a:t>
            </a:r>
            <a:r>
              <a:rPr lang="en-US" altLang="zh-CN" sz="2200" smtClean="0"/>
              <a:t>[0,1]</a:t>
            </a:r>
            <a:r>
              <a:rPr lang="zh-CN" altLang="en-US" sz="2200" smtClean="0"/>
              <a:t>标准化</a:t>
            </a:r>
            <a:endParaRPr lang="zh-CN" altLang="en-US" sz="2200" dirty="0" smtClean="0"/>
          </a:p>
        </p:txBody>
      </p:sp>
      <p:sp>
        <p:nvSpPr>
          <p:cNvPr id="12" name="Text Box 4"/>
          <p:cNvSpPr txBox="1">
            <a:spLocks noChangeArrowheads="1"/>
          </p:cNvSpPr>
          <p:nvPr/>
        </p:nvSpPr>
        <p:spPr bwMode="auto">
          <a:xfrm>
            <a:off x="767408" y="2156296"/>
            <a:ext cx="7775575" cy="3937000"/>
          </a:xfrm>
          <a:prstGeom prst="rect">
            <a:avLst/>
          </a:prstGeom>
          <a:noFill/>
          <a:ln w="9525">
            <a:noFill/>
            <a:miter lim="800000"/>
            <a:headEnd/>
            <a:tailEnd/>
          </a:ln>
        </p:spPr>
        <p:txBody>
          <a:bodyPr>
            <a:spAutoFit/>
          </a:bodyPr>
          <a:lstStyle/>
          <a:p>
            <a:r>
              <a:rPr lang="en-US" altLang="zh-CN" dirty="0" err="1"/>
              <a:t>min_max_scaler</a:t>
            </a:r>
            <a:r>
              <a:rPr lang="en-US" altLang="zh-CN" dirty="0"/>
              <a:t> = </a:t>
            </a:r>
            <a:r>
              <a:rPr lang="en-US" altLang="zh-CN" dirty="0" err="1"/>
              <a:t>preprocessing.MinMaxScaler</a:t>
            </a:r>
            <a:r>
              <a:rPr lang="en-US" altLang="zh-CN" dirty="0"/>
              <a:t>()</a:t>
            </a:r>
          </a:p>
          <a:p>
            <a:r>
              <a:rPr lang="en-US" altLang="zh-CN" dirty="0" err="1"/>
              <a:t>scaler</a:t>
            </a:r>
            <a:r>
              <a:rPr lang="en-US" altLang="zh-CN" dirty="0"/>
              <a:t> = </a:t>
            </a:r>
            <a:r>
              <a:rPr lang="en-US" altLang="zh-CN" dirty="0" err="1"/>
              <a:t>min_max_scaler.fit_transform</a:t>
            </a:r>
            <a:r>
              <a:rPr lang="en-US" altLang="zh-CN" dirty="0"/>
              <a:t>(</a:t>
            </a:r>
            <a:r>
              <a:rPr lang="en-US" altLang="zh-CN" dirty="0" err="1"/>
              <a:t>df</a:t>
            </a:r>
            <a:r>
              <a:rPr lang="en-US" altLang="zh-CN" dirty="0"/>
              <a:t>)</a:t>
            </a:r>
          </a:p>
          <a:p>
            <a:r>
              <a:rPr lang="en-US" altLang="zh-CN" dirty="0" err="1"/>
              <a:t>scaler</a:t>
            </a:r>
            <a:endParaRPr lang="en-US" altLang="zh-CN" dirty="0"/>
          </a:p>
          <a:p>
            <a:r>
              <a:rPr lang="en-US" altLang="zh-CN" dirty="0"/>
              <a:t>Out[98]: </a:t>
            </a:r>
          </a:p>
          <a:p>
            <a:r>
              <a:rPr lang="en-US" altLang="zh-CN" dirty="0"/>
              <a:t>array([[ 0.22222222,  0.625     ,  0.06779661,  0.04166667,  0.        ],</a:t>
            </a:r>
          </a:p>
          <a:p>
            <a:r>
              <a:rPr lang="en-US" altLang="zh-CN" dirty="0"/>
              <a:t>       [ 0.16666667,  0.41666667,  0.06779661,  0.04166667,  0.        ],</a:t>
            </a:r>
          </a:p>
          <a:p>
            <a:r>
              <a:rPr lang="en-US" altLang="zh-CN" dirty="0"/>
              <a:t>       [ 0.11111111,  0.5       ,  0.05084746,  0.04166667,  0.        ],</a:t>
            </a:r>
          </a:p>
          <a:p>
            <a:r>
              <a:rPr lang="en-US" altLang="zh-CN" dirty="0"/>
              <a:t>       [ 0.08333333,  0.45833333,  0.08474576,  0.04166667,  0.        ],</a:t>
            </a:r>
          </a:p>
          <a:p>
            <a:r>
              <a:rPr lang="en-US" altLang="zh-CN" dirty="0"/>
              <a:t>       [ 0.19444444,  0.66666667,  0.06779661,  0.04166667,  0.        ],</a:t>
            </a:r>
          </a:p>
          <a:p>
            <a:r>
              <a:rPr lang="en-US" altLang="zh-CN" dirty="0"/>
              <a:t>       [ 0.30555556,  0.79166667,  0.11864407,  0.125     ,  0. </a:t>
            </a:r>
          </a:p>
          <a:p>
            <a:endParaRPr lang="zh-CN" altLang="en-US" dirty="0"/>
          </a:p>
          <a:p>
            <a:r>
              <a:rPr lang="en-US" altLang="zh-CN" dirty="0" err="1"/>
              <a:t>X_test</a:t>
            </a:r>
            <a:r>
              <a:rPr lang="en-US" altLang="zh-CN" dirty="0"/>
              <a:t> = </a:t>
            </a:r>
            <a:r>
              <a:rPr lang="en-US" altLang="zh-CN" dirty="0" err="1"/>
              <a:t>np.array</a:t>
            </a:r>
            <a:r>
              <a:rPr lang="en-US" altLang="zh-CN" dirty="0"/>
              <a:t>([[ -3., -1.,  4., 0., 7.]])</a:t>
            </a:r>
          </a:p>
          <a:p>
            <a:r>
              <a:rPr lang="en-US" altLang="zh-CN" dirty="0" err="1"/>
              <a:t>min_max_scaler.transform</a:t>
            </a:r>
            <a:r>
              <a:rPr lang="en-US" altLang="zh-CN" dirty="0"/>
              <a:t>(</a:t>
            </a:r>
            <a:r>
              <a:rPr lang="en-US" altLang="zh-CN" dirty="0" err="1"/>
              <a:t>X_test</a:t>
            </a:r>
            <a:r>
              <a:rPr lang="en-US" altLang="zh-CN" dirty="0"/>
              <a:t>)</a:t>
            </a:r>
          </a:p>
          <a:p>
            <a:r>
              <a:rPr lang="en-US" altLang="zh-CN" dirty="0"/>
              <a:t>Out[99]: array([[-2.02777778, -1.25      ,  0.50847458, -0.04166667,  3.5       ]])</a:t>
            </a:r>
            <a:endParaRPr lang="zh-CN" altLang="en-US" dirty="0"/>
          </a:p>
        </p:txBody>
      </p:sp>
    </p:spTree>
    <p:extLst>
      <p:ext uri="{BB962C8B-B14F-4D97-AF65-F5344CB8AC3E}">
        <p14:creationId xmlns:p14="http://schemas.microsoft.com/office/powerpoint/2010/main" xmlns="" val="429249904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14280" y="1484784"/>
            <a:ext cx="10218224" cy="4176463"/>
          </a:xfrm>
        </p:spPr>
        <p:txBody>
          <a:bodyPr>
            <a:normAutofit/>
          </a:bodyPr>
          <a:lstStyle/>
          <a:p>
            <a:pPr>
              <a:lnSpc>
                <a:spcPct val="150000"/>
              </a:lnSpc>
            </a:pPr>
            <a:r>
              <a:rPr kumimoji="1" lang="zh-CN" altLang="en-US" sz="2400" dirty="0" smtClean="0"/>
              <a:t>转义</a:t>
            </a:r>
            <a:r>
              <a:rPr kumimoji="1" lang="zh-CN" altLang="en-US" sz="2400" dirty="0"/>
              <a:t>字符：字符串里常常存在一些如换行、制表符等有特殊含义的字符，这些字符称之为转义</a:t>
            </a:r>
            <a:r>
              <a:rPr kumimoji="1" lang="zh-CN" altLang="en-US" sz="2400" dirty="0" smtClean="0"/>
              <a:t>字符</a:t>
            </a:r>
            <a:endParaRPr kumimoji="1" lang="en-US" altLang="zh-CN" sz="2400" dirty="0" smtClean="0"/>
          </a:p>
          <a:p>
            <a:pPr>
              <a:lnSpc>
                <a:spcPct val="150000"/>
              </a:lnSpc>
            </a:pPr>
            <a:r>
              <a:rPr kumimoji="1" lang="zh-CN" altLang="en-US" sz="2400" dirty="0" smtClean="0"/>
              <a:t>比如</a:t>
            </a:r>
            <a:r>
              <a:rPr kumimoji="1" lang="zh-CN" altLang="en-US" sz="2400" dirty="0">
                <a:latin typeface="Monaco" charset="0"/>
                <a:ea typeface="Monaco" charset="0"/>
                <a:cs typeface="Monaco" charset="0"/>
              </a:rPr>
              <a:t> </a:t>
            </a:r>
            <a:r>
              <a:rPr kumimoji="1" lang="en-US" altLang="zh-CN" sz="2400" dirty="0" smtClean="0">
                <a:latin typeface="Monaco" charset="0"/>
                <a:ea typeface="Monaco" charset="0"/>
                <a:cs typeface="Monaco" charset="0"/>
              </a:rPr>
              <a:t>\n</a:t>
            </a:r>
            <a:r>
              <a:rPr kumimoji="1" lang="zh-CN" altLang="en-US" sz="2400" dirty="0">
                <a:latin typeface="Monaco" charset="0"/>
                <a:ea typeface="Monaco" charset="0"/>
                <a:cs typeface="Monaco" charset="0"/>
              </a:rPr>
              <a:t> </a:t>
            </a:r>
            <a:r>
              <a:rPr kumimoji="1" lang="zh-CN" altLang="en-US" sz="2400" dirty="0" smtClean="0"/>
              <a:t>表示</a:t>
            </a:r>
            <a:r>
              <a:rPr kumimoji="1" lang="zh-CN" altLang="en-US" sz="2400" dirty="0"/>
              <a:t>换行</a:t>
            </a:r>
            <a:r>
              <a:rPr kumimoji="1" lang="zh-CN" altLang="en-US" sz="2400" dirty="0" smtClean="0"/>
              <a:t>，</a:t>
            </a:r>
            <a:r>
              <a:rPr kumimoji="1" lang="zh-CN" altLang="en-US" sz="2400" dirty="0">
                <a:latin typeface="Monaco" charset="0"/>
                <a:ea typeface="Monaco" charset="0"/>
                <a:cs typeface="Monaco" charset="0"/>
              </a:rPr>
              <a:t> </a:t>
            </a:r>
            <a:r>
              <a:rPr kumimoji="1" lang="en-US" altLang="zh-CN" sz="2400" dirty="0" smtClean="0">
                <a:latin typeface="Monaco" charset="0"/>
                <a:ea typeface="Monaco" charset="0"/>
                <a:cs typeface="Monaco" charset="0"/>
              </a:rPr>
              <a:t>\t</a:t>
            </a:r>
            <a:r>
              <a:rPr kumimoji="1" lang="zh-CN" altLang="en-US" sz="2400" dirty="0">
                <a:latin typeface="Monaco" charset="0"/>
                <a:ea typeface="Monaco" charset="0"/>
                <a:cs typeface="Monaco" charset="0"/>
              </a:rPr>
              <a:t> </a:t>
            </a:r>
            <a:r>
              <a:rPr kumimoji="1" lang="zh-CN" altLang="en-US" sz="2400" dirty="0" smtClean="0"/>
              <a:t>表示制</a:t>
            </a:r>
            <a:r>
              <a:rPr kumimoji="1" lang="zh-CN" altLang="en-US" sz="2400" dirty="0"/>
              <a:t>表符，</a:t>
            </a:r>
            <a:r>
              <a:rPr kumimoji="1" lang="en-US" altLang="zh-CN" sz="2400" dirty="0"/>
              <a:t>Python</a:t>
            </a:r>
            <a:r>
              <a:rPr kumimoji="1" lang="zh-CN" altLang="en-US" sz="2400" dirty="0"/>
              <a:t>还允许</a:t>
            </a:r>
            <a:r>
              <a:rPr kumimoji="1" lang="zh-CN" altLang="en-US" sz="2400" dirty="0" smtClean="0"/>
              <a:t>用 </a:t>
            </a:r>
            <a:r>
              <a:rPr kumimoji="1" lang="en-US" altLang="zh-CN" sz="2400" dirty="0" smtClean="0">
                <a:latin typeface="Monaco" charset="0"/>
                <a:ea typeface="Monaco" charset="0"/>
                <a:cs typeface="Monaco" charset="0"/>
              </a:rPr>
              <a:t>r</a:t>
            </a:r>
            <a:r>
              <a:rPr kumimoji="1" lang="en-US" altLang="zh-CN" sz="2400" dirty="0" smtClean="0"/>
              <a:t>“</a:t>
            </a:r>
            <a:r>
              <a:rPr kumimoji="1" lang="zh-CN" altLang="en-US" sz="2400" dirty="0" smtClean="0"/>
              <a:t> </a:t>
            </a:r>
            <a:r>
              <a:rPr kumimoji="1" lang="en-US" altLang="zh-CN" sz="2400" dirty="0" smtClean="0"/>
              <a:t>”</a:t>
            </a:r>
            <a:r>
              <a:rPr kumimoji="1" lang="zh-CN" altLang="en-US" sz="2400" dirty="0" smtClean="0"/>
              <a:t> 表示</a:t>
            </a:r>
            <a:r>
              <a:rPr kumimoji="1" lang="en-US" altLang="zh-CN" sz="2400" dirty="0" smtClean="0"/>
              <a:t>“</a:t>
            </a:r>
            <a:r>
              <a:rPr kumimoji="1" lang="zh-CN" altLang="en-US" sz="2400" dirty="0" smtClean="0"/>
              <a:t> ”内部</a:t>
            </a:r>
            <a:r>
              <a:rPr kumimoji="1" lang="zh-CN" altLang="en-US" sz="2400" dirty="0"/>
              <a:t>的字符串默认不转义</a:t>
            </a:r>
            <a:endParaRPr kumimoji="1" lang="en-US" altLang="zh-CN" sz="2400" dirty="0" smtClean="0"/>
          </a:p>
        </p:txBody>
      </p:sp>
      <p:pic>
        <p:nvPicPr>
          <p:cNvPr id="3" name="图片 2"/>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767408" y="3852642"/>
            <a:ext cx="8302720" cy="2384669"/>
          </a:xfrm>
          <a:prstGeom prst="rect">
            <a:avLst/>
          </a:prstGeom>
        </p:spPr>
      </p:pic>
      <p:sp>
        <p:nvSpPr>
          <p:cNvPr id="4" name="日期占位符 3"/>
          <p:cNvSpPr>
            <a:spLocks noGrp="1"/>
          </p:cNvSpPr>
          <p:nvPr>
            <p:ph type="dt" sz="half" idx="10"/>
          </p:nvPr>
        </p:nvSpPr>
        <p:spPr/>
        <p:txBody>
          <a:bodyPr/>
          <a:lstStyle/>
          <a:p>
            <a:fld id="{FA64BF37-64C0-4ABD-8D56-BF11A2341E08}" type="datetime1">
              <a:rPr lang="zh-CN" altLang="en-US" smtClean="0"/>
              <a:pPr/>
              <a:t>2019/9/8</a:t>
            </a:fld>
            <a:endParaRPr lang="zh-CN" altLang="en-US"/>
          </a:p>
        </p:txBody>
      </p:sp>
      <p:sp>
        <p:nvSpPr>
          <p:cNvPr id="5" name="灯片编号占位符 4"/>
          <p:cNvSpPr>
            <a:spLocks noGrp="1"/>
          </p:cNvSpPr>
          <p:nvPr>
            <p:ph type="sldNum" sz="quarter" idx="12"/>
          </p:nvPr>
        </p:nvSpPr>
        <p:spPr/>
        <p:txBody>
          <a:bodyPr/>
          <a:lstStyle/>
          <a:p>
            <a:fld id="{370D8578-DDD4-487D-A316-C8E65CC577E1}" type="slidenum">
              <a:rPr lang="zh-CN" altLang="en-US" smtClean="0"/>
              <a:pPr/>
              <a:t>44</a:t>
            </a:fld>
            <a:endParaRPr lang="zh-CN" altLang="en-US"/>
          </a:p>
        </p:txBody>
      </p:sp>
    </p:spTree>
    <p:extLst>
      <p:ext uri="{BB962C8B-B14F-4D97-AF65-F5344CB8AC3E}">
        <p14:creationId xmlns:p14="http://schemas.microsoft.com/office/powerpoint/2010/main" xmlns="" val="243776420"/>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70D8578-DDD4-487D-A316-C8E65CC577E1}" type="slidenum">
              <a:rPr lang="zh-CN" altLang="en-US" smtClean="0"/>
              <a:pPr/>
              <a:t>440</a:t>
            </a:fld>
            <a:endParaRPr lang="zh-CN" altLang="en-US"/>
          </a:p>
        </p:txBody>
      </p:sp>
      <p:sp>
        <p:nvSpPr>
          <p:cNvPr id="22" name="矩形 1"/>
          <p:cNvSpPr/>
          <p:nvPr/>
        </p:nvSpPr>
        <p:spPr>
          <a:xfrm>
            <a:off x="-11393" y="-27384"/>
            <a:ext cx="12192000" cy="779463"/>
          </a:xfrm>
          <a:prstGeom prst="rect">
            <a:avLst/>
          </a:prstGeom>
          <a:solidFill>
            <a:srgbClr val="3BBC5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23" name="文本占位符 1"/>
          <p:cNvSpPr txBox="1">
            <a:spLocks/>
          </p:cNvSpPr>
          <p:nvPr/>
        </p:nvSpPr>
        <p:spPr>
          <a:xfrm>
            <a:off x="709612" y="116100"/>
            <a:ext cx="4868117" cy="529569"/>
          </a:xfrm>
          <a:prstGeom prst="rect">
            <a:avLst/>
          </a:prstGeom>
        </p:spPr>
        <p:txBody>
          <a:bodyP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zh-CN" altLang="en-US" sz="2800" dirty="0" smtClean="0">
                <a:solidFill>
                  <a:srgbClr val="FFFFFF"/>
                </a:solidFill>
                <a:latin typeface="Microsoft YaHei Light" charset="-122"/>
                <a:ea typeface="Microsoft YaHei Light" charset="-122"/>
                <a:cs typeface="Microsoft YaHei Light" charset="-122"/>
              </a:rPr>
              <a:t>目录</a:t>
            </a:r>
            <a:endParaRPr kumimoji="1" lang="zh-CN" altLang="en-US" sz="2800" dirty="0">
              <a:solidFill>
                <a:srgbClr val="FFFFFF"/>
              </a:solidFill>
              <a:latin typeface="Microsoft YaHei Light" charset="-122"/>
              <a:ea typeface="Microsoft YaHei Light" charset="-122"/>
              <a:cs typeface="Microsoft YaHei Light" charset="-122"/>
            </a:endParaRPr>
          </a:p>
        </p:txBody>
      </p:sp>
      <p:sp>
        <p:nvSpPr>
          <p:cNvPr id="24" name="矩形 217"/>
          <p:cNvSpPr>
            <a:spLocks noChangeArrowheads="1"/>
          </p:cNvSpPr>
          <p:nvPr/>
        </p:nvSpPr>
        <p:spPr bwMode="auto">
          <a:xfrm>
            <a:off x="663027" y="1052822"/>
            <a:ext cx="1620955" cy="52321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1439" tIns="45719" rIns="91439" bIns="45719">
            <a:spAutoFit/>
          </a:bodyPr>
          <a:lstStyle/>
          <a:p>
            <a:pPr fontAlgn="base">
              <a:spcBef>
                <a:spcPct val="0"/>
              </a:spcBef>
              <a:spcAft>
                <a:spcPct val="0"/>
              </a:spcAft>
            </a:pPr>
            <a:r>
              <a:rPr lang="zh-CN" altLang="en-US" sz="2800" dirty="0">
                <a:solidFill>
                  <a:srgbClr val="3BBC5D"/>
                </a:solidFill>
                <a:latin typeface="微软雅黑 Light" panose="020B0502040204020203" pitchFamily="34" charset="-122"/>
                <a:ea typeface="微软雅黑 Light" panose="020B0502040204020203" pitchFamily="34" charset="-122"/>
                <a:cs typeface="微软雅黑 Light" charset="0"/>
              </a:rPr>
              <a:t>第</a:t>
            </a:r>
            <a:r>
              <a:rPr lang="zh-CN" altLang="en-US" sz="2800" dirty="0" smtClean="0">
                <a:solidFill>
                  <a:srgbClr val="3BBC5D"/>
                </a:solidFill>
                <a:latin typeface="微软雅黑 Light" panose="020B0502040204020203" pitchFamily="34" charset="-122"/>
                <a:ea typeface="微软雅黑 Light" panose="020B0502040204020203" pitchFamily="34" charset="-122"/>
                <a:cs typeface="微软雅黑 Light" charset="0"/>
              </a:rPr>
              <a:t>一部分</a:t>
            </a:r>
            <a:endParaRPr lang="zh-CN" altLang="en-US" sz="2800" dirty="0">
              <a:solidFill>
                <a:srgbClr val="3BBC5D"/>
              </a:solidFill>
              <a:latin typeface="微软雅黑 Light" panose="020B0502040204020203" pitchFamily="34" charset="-122"/>
              <a:ea typeface="微软雅黑 Light" panose="020B0502040204020203" pitchFamily="34" charset="-122"/>
              <a:cs typeface="微软雅黑 Light" charset="0"/>
            </a:endParaRPr>
          </a:p>
        </p:txBody>
      </p:sp>
      <p:sp>
        <p:nvSpPr>
          <p:cNvPr id="25" name="矩形 24"/>
          <p:cNvSpPr/>
          <p:nvPr/>
        </p:nvSpPr>
        <p:spPr bwMode="auto">
          <a:xfrm>
            <a:off x="3143672" y="980728"/>
            <a:ext cx="2890837" cy="652486"/>
          </a:xfrm>
          <a:prstGeom prst="rect">
            <a:avLst/>
          </a:prstGeom>
        </p:spPr>
        <p:txBody>
          <a:bodyPr>
            <a:spAutoFit/>
          </a:bodyPr>
          <a:lstStyle/>
          <a:p>
            <a:pPr>
              <a:lnSpc>
                <a:spcPct val="130000"/>
              </a:lnSpc>
            </a:pPr>
            <a:r>
              <a:rPr lang="zh-CN" altLang="en-US" sz="2800" dirty="0">
                <a:solidFill>
                  <a:schemeClr val="tx1">
                    <a:lumMod val="50000"/>
                    <a:lumOff val="50000"/>
                  </a:schemeClr>
                </a:solidFill>
                <a:latin typeface="Microsoft YaHei Light" charset="-122"/>
                <a:ea typeface="Microsoft YaHei Light" charset="-122"/>
                <a:cs typeface="Microsoft YaHei Light" charset="-122"/>
              </a:rPr>
              <a:t>文件读写</a:t>
            </a:r>
          </a:p>
        </p:txBody>
      </p:sp>
      <p:sp>
        <p:nvSpPr>
          <p:cNvPr id="26" name="任意多边形 221"/>
          <p:cNvSpPr/>
          <p:nvPr/>
        </p:nvSpPr>
        <p:spPr>
          <a:xfrm rot="2700000">
            <a:off x="2612584" y="1229279"/>
            <a:ext cx="141180" cy="141180"/>
          </a:xfrm>
          <a:custGeom>
            <a:avLst/>
            <a:gdLst>
              <a:gd name="connsiteX0" fmla="*/ 0 w 687172"/>
              <a:gd name="connsiteY0" fmla="*/ 1 h 687172"/>
              <a:gd name="connsiteX1" fmla="*/ 477930 w 687172"/>
              <a:gd name="connsiteY1" fmla="*/ 0 h 687172"/>
              <a:gd name="connsiteX2" fmla="*/ 687172 w 687172"/>
              <a:gd name="connsiteY2" fmla="*/ 209242 h 687172"/>
              <a:gd name="connsiteX3" fmla="*/ 687172 w 687172"/>
              <a:gd name="connsiteY3" fmla="*/ 687172 h 687172"/>
              <a:gd name="connsiteX4" fmla="*/ 574946 w 687172"/>
              <a:gd name="connsiteY4" fmla="*/ 687172 h 687172"/>
              <a:gd name="connsiteX5" fmla="*/ 574945 w 687172"/>
              <a:gd name="connsiteY5" fmla="*/ 238336 h 687172"/>
              <a:gd name="connsiteX6" fmla="*/ 448836 w 687172"/>
              <a:gd name="connsiteY6" fmla="*/ 112227 h 687172"/>
              <a:gd name="connsiteX7" fmla="*/ 0 w 687172"/>
              <a:gd name="connsiteY7" fmla="*/ 112227 h 687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7172" h="687172">
                <a:moveTo>
                  <a:pt x="0" y="1"/>
                </a:moveTo>
                <a:lnTo>
                  <a:pt x="477930" y="0"/>
                </a:lnTo>
                <a:cubicBezTo>
                  <a:pt x="593491" y="0"/>
                  <a:pt x="687172" y="93681"/>
                  <a:pt x="687172" y="209242"/>
                </a:cubicBezTo>
                <a:lnTo>
                  <a:pt x="687172" y="687172"/>
                </a:lnTo>
                <a:lnTo>
                  <a:pt x="574946" y="687172"/>
                </a:lnTo>
                <a:lnTo>
                  <a:pt x="574945" y="238336"/>
                </a:lnTo>
                <a:cubicBezTo>
                  <a:pt x="574946" y="168688"/>
                  <a:pt x="518485" y="112227"/>
                  <a:pt x="448836" y="112227"/>
                </a:cubicBezTo>
                <a:lnTo>
                  <a:pt x="0" y="112227"/>
                </a:lnTo>
                <a:close/>
              </a:path>
            </a:pathLst>
          </a:custGeom>
          <a:solidFill>
            <a:srgbClr val="3BBC5D"/>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800" b="0" i="0" u="none" strike="noStrike" kern="0" cap="none" spc="0" normalizeH="0" baseline="0" noProof="0">
              <a:ln>
                <a:noFill/>
              </a:ln>
              <a:solidFill>
                <a:srgbClr val="3BBC5D"/>
              </a:solidFill>
              <a:effectLst/>
              <a:uLnTx/>
              <a:uFillTx/>
              <a:latin typeface="微软雅黑 Light" panose="020B0502040204020203" pitchFamily="34" charset="-122"/>
              <a:ea typeface="微软雅黑 Light" panose="020B0502040204020203" pitchFamily="34" charset="-122"/>
              <a:cs typeface=""/>
            </a:endParaRPr>
          </a:p>
        </p:txBody>
      </p:sp>
      <p:sp>
        <p:nvSpPr>
          <p:cNvPr id="27" name="任意多边形 222"/>
          <p:cNvSpPr/>
          <p:nvPr/>
        </p:nvSpPr>
        <p:spPr>
          <a:xfrm rot="2700000">
            <a:off x="2566608" y="1170905"/>
            <a:ext cx="257928" cy="257928"/>
          </a:xfrm>
          <a:custGeom>
            <a:avLst/>
            <a:gdLst>
              <a:gd name="connsiteX0" fmla="*/ 238336 w 1255427"/>
              <a:gd name="connsiteY0" fmla="*/ 112227 h 1255427"/>
              <a:gd name="connsiteX1" fmla="*/ 112227 w 1255427"/>
              <a:gd name="connsiteY1" fmla="*/ 238336 h 1255427"/>
              <a:gd name="connsiteX2" fmla="*/ 112227 w 1255427"/>
              <a:gd name="connsiteY2" fmla="*/ 1017091 h 1255427"/>
              <a:gd name="connsiteX3" fmla="*/ 238336 w 1255427"/>
              <a:gd name="connsiteY3" fmla="*/ 1143200 h 1255427"/>
              <a:gd name="connsiteX4" fmla="*/ 1017091 w 1255427"/>
              <a:gd name="connsiteY4" fmla="*/ 1143200 h 1255427"/>
              <a:gd name="connsiteX5" fmla="*/ 1143200 w 1255427"/>
              <a:gd name="connsiteY5" fmla="*/ 1017091 h 1255427"/>
              <a:gd name="connsiteX6" fmla="*/ 1143200 w 1255427"/>
              <a:gd name="connsiteY6" fmla="*/ 238336 h 1255427"/>
              <a:gd name="connsiteX7" fmla="*/ 1017091 w 1255427"/>
              <a:gd name="connsiteY7" fmla="*/ 112227 h 1255427"/>
              <a:gd name="connsiteX8" fmla="*/ 209242 w 1255427"/>
              <a:gd name="connsiteY8" fmla="*/ 0 h 1255427"/>
              <a:gd name="connsiteX9" fmla="*/ 1046185 w 1255427"/>
              <a:gd name="connsiteY9" fmla="*/ 0 h 1255427"/>
              <a:gd name="connsiteX10" fmla="*/ 1255427 w 1255427"/>
              <a:gd name="connsiteY10" fmla="*/ 209242 h 1255427"/>
              <a:gd name="connsiteX11" fmla="*/ 1255427 w 1255427"/>
              <a:gd name="connsiteY11" fmla="*/ 1046185 h 1255427"/>
              <a:gd name="connsiteX12" fmla="*/ 1046185 w 1255427"/>
              <a:gd name="connsiteY12" fmla="*/ 1255427 h 1255427"/>
              <a:gd name="connsiteX13" fmla="*/ 209242 w 1255427"/>
              <a:gd name="connsiteY13" fmla="*/ 1255427 h 1255427"/>
              <a:gd name="connsiteX14" fmla="*/ 0 w 1255427"/>
              <a:gd name="connsiteY14" fmla="*/ 1046185 h 1255427"/>
              <a:gd name="connsiteX15" fmla="*/ 0 w 1255427"/>
              <a:gd name="connsiteY15" fmla="*/ 209242 h 1255427"/>
              <a:gd name="connsiteX16" fmla="*/ 209242 w 1255427"/>
              <a:gd name="connsiteY16" fmla="*/ 0 h 1255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55427" h="1255427">
                <a:moveTo>
                  <a:pt x="238336" y="112227"/>
                </a:moveTo>
                <a:cubicBezTo>
                  <a:pt x="168688" y="112227"/>
                  <a:pt x="112227" y="168688"/>
                  <a:pt x="112227" y="238336"/>
                </a:cubicBezTo>
                <a:lnTo>
                  <a:pt x="112227" y="1017091"/>
                </a:lnTo>
                <a:cubicBezTo>
                  <a:pt x="112227" y="1086739"/>
                  <a:pt x="168688" y="1143200"/>
                  <a:pt x="238336" y="1143200"/>
                </a:cubicBezTo>
                <a:lnTo>
                  <a:pt x="1017091" y="1143200"/>
                </a:lnTo>
                <a:cubicBezTo>
                  <a:pt x="1086739" y="1143200"/>
                  <a:pt x="1143200" y="1086739"/>
                  <a:pt x="1143200" y="1017091"/>
                </a:cubicBezTo>
                <a:lnTo>
                  <a:pt x="1143200" y="238336"/>
                </a:lnTo>
                <a:cubicBezTo>
                  <a:pt x="1143200" y="168688"/>
                  <a:pt x="1086739" y="112227"/>
                  <a:pt x="1017091" y="112227"/>
                </a:cubicBezTo>
                <a:close/>
                <a:moveTo>
                  <a:pt x="209242" y="0"/>
                </a:moveTo>
                <a:lnTo>
                  <a:pt x="1046185" y="0"/>
                </a:lnTo>
                <a:cubicBezTo>
                  <a:pt x="1161746" y="0"/>
                  <a:pt x="1255427" y="93681"/>
                  <a:pt x="1255427" y="209242"/>
                </a:cubicBezTo>
                <a:lnTo>
                  <a:pt x="1255427" y="1046185"/>
                </a:lnTo>
                <a:cubicBezTo>
                  <a:pt x="1255427" y="1161746"/>
                  <a:pt x="1161746" y="1255427"/>
                  <a:pt x="1046185" y="1255427"/>
                </a:cubicBezTo>
                <a:lnTo>
                  <a:pt x="209242" y="1255427"/>
                </a:lnTo>
                <a:cubicBezTo>
                  <a:pt x="93681" y="1255427"/>
                  <a:pt x="0" y="1161746"/>
                  <a:pt x="0" y="1046185"/>
                </a:cubicBezTo>
                <a:lnTo>
                  <a:pt x="0" y="209242"/>
                </a:lnTo>
                <a:cubicBezTo>
                  <a:pt x="0" y="93681"/>
                  <a:pt x="93681" y="0"/>
                  <a:pt x="209242" y="0"/>
                </a:cubicBezTo>
                <a:close/>
              </a:path>
            </a:pathLst>
          </a:custGeom>
          <a:solidFill>
            <a:srgbClr val="3BBC5D"/>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000" b="0" i="0" u="none" strike="noStrike" kern="0" cap="none" spc="0" normalizeH="0" baseline="0" noProof="0">
              <a:ln>
                <a:noFill/>
              </a:ln>
              <a:solidFill>
                <a:srgbClr val="3BBC5D"/>
              </a:solidFill>
              <a:effectLst/>
              <a:uLnTx/>
              <a:uFillTx/>
              <a:latin typeface="微软雅黑 Light" panose="020B0502040204020203" pitchFamily="34" charset="-122"/>
              <a:ea typeface="微软雅黑 Light" panose="020B0502040204020203" pitchFamily="34" charset="-122"/>
              <a:cs typeface=""/>
            </a:endParaRPr>
          </a:p>
        </p:txBody>
      </p:sp>
      <p:sp>
        <p:nvSpPr>
          <p:cNvPr id="28" name="矩形 245"/>
          <p:cNvSpPr>
            <a:spLocks noChangeArrowheads="1"/>
          </p:cNvSpPr>
          <p:nvPr/>
        </p:nvSpPr>
        <p:spPr bwMode="auto">
          <a:xfrm>
            <a:off x="663027" y="1700810"/>
            <a:ext cx="1620955" cy="52321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1439" tIns="45719" rIns="91439" bIns="45719">
            <a:spAutoFit/>
          </a:bodyPr>
          <a:lstStyle/>
          <a:p>
            <a:pPr fontAlgn="base">
              <a:spcBef>
                <a:spcPct val="0"/>
              </a:spcBef>
              <a:spcAft>
                <a:spcPct val="0"/>
              </a:spcAft>
            </a:pPr>
            <a:r>
              <a:rPr lang="zh-CN" altLang="en-US" sz="2800" dirty="0" smtClean="0">
                <a:solidFill>
                  <a:srgbClr val="3BBC5D"/>
                </a:solidFill>
                <a:latin typeface="微软雅黑 Light" panose="020B0502040204020203" pitchFamily="34" charset="-122"/>
                <a:ea typeface="微软雅黑 Light" panose="020B0502040204020203" pitchFamily="34" charset="-122"/>
                <a:cs typeface="微软雅黑 Light" charset="0"/>
              </a:rPr>
              <a:t>第二部分</a:t>
            </a:r>
            <a:endParaRPr lang="zh-CN" altLang="en-US" sz="2800" dirty="0">
              <a:solidFill>
                <a:srgbClr val="3BBC5D"/>
              </a:solidFill>
              <a:latin typeface="微软雅黑 Light" panose="020B0502040204020203" pitchFamily="34" charset="-122"/>
              <a:ea typeface="微软雅黑 Light" panose="020B0502040204020203" pitchFamily="34" charset="-122"/>
              <a:cs typeface="微软雅黑 Light" charset="0"/>
            </a:endParaRPr>
          </a:p>
        </p:txBody>
      </p:sp>
      <p:sp>
        <p:nvSpPr>
          <p:cNvPr id="29" name="矩形 29"/>
          <p:cNvSpPr/>
          <p:nvPr/>
        </p:nvSpPr>
        <p:spPr bwMode="auto">
          <a:xfrm>
            <a:off x="3143671" y="1628800"/>
            <a:ext cx="2890837" cy="652486"/>
          </a:xfrm>
          <a:prstGeom prst="rect">
            <a:avLst/>
          </a:prstGeom>
        </p:spPr>
        <p:txBody>
          <a:bodyPr>
            <a:spAutoFit/>
          </a:bodyPr>
          <a:lstStyle/>
          <a:p>
            <a:pPr>
              <a:lnSpc>
                <a:spcPct val="130000"/>
              </a:lnSpc>
            </a:pPr>
            <a:r>
              <a:rPr lang="zh-CN" altLang="en-US" sz="2800" dirty="0">
                <a:solidFill>
                  <a:schemeClr val="tx1">
                    <a:lumMod val="50000"/>
                    <a:lumOff val="50000"/>
                  </a:schemeClr>
                </a:solidFill>
                <a:latin typeface="Microsoft YaHei Light" charset="-122"/>
                <a:ea typeface="Microsoft YaHei Light" charset="-122"/>
                <a:cs typeface="Microsoft YaHei Light" charset="-122"/>
              </a:rPr>
              <a:t>变量离散化</a:t>
            </a:r>
          </a:p>
        </p:txBody>
      </p:sp>
      <p:sp>
        <p:nvSpPr>
          <p:cNvPr id="30" name="矩形 284"/>
          <p:cNvSpPr>
            <a:spLocks noChangeArrowheads="1"/>
          </p:cNvSpPr>
          <p:nvPr/>
        </p:nvSpPr>
        <p:spPr bwMode="auto">
          <a:xfrm>
            <a:off x="663027" y="2348880"/>
            <a:ext cx="1620955" cy="52321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1439" tIns="45719" rIns="91439" bIns="45719">
            <a:spAutoFit/>
          </a:bodyPr>
          <a:lstStyle/>
          <a:p>
            <a:pPr fontAlgn="base">
              <a:spcBef>
                <a:spcPct val="0"/>
              </a:spcBef>
              <a:spcAft>
                <a:spcPct val="0"/>
              </a:spcAft>
            </a:pPr>
            <a:r>
              <a:rPr lang="zh-CN" altLang="en-US" sz="2800" dirty="0" smtClean="0">
                <a:solidFill>
                  <a:srgbClr val="3BBC5D"/>
                </a:solidFill>
                <a:latin typeface="微软雅黑 Light" panose="020B0502040204020203" pitchFamily="34" charset="-122"/>
                <a:ea typeface="微软雅黑 Light" panose="020B0502040204020203" pitchFamily="34" charset="-122"/>
                <a:cs typeface="微软雅黑 Light" charset="0"/>
              </a:rPr>
              <a:t>第三部分</a:t>
            </a:r>
            <a:endParaRPr lang="zh-CN" altLang="en-US" sz="2800" dirty="0">
              <a:solidFill>
                <a:srgbClr val="3BBC5D"/>
              </a:solidFill>
              <a:latin typeface="微软雅黑 Light" panose="020B0502040204020203" pitchFamily="34" charset="-122"/>
              <a:ea typeface="微软雅黑 Light" panose="020B0502040204020203" pitchFamily="34" charset="-122"/>
              <a:cs typeface="微软雅黑 Light" charset="0"/>
            </a:endParaRPr>
          </a:p>
        </p:txBody>
      </p:sp>
      <p:sp>
        <p:nvSpPr>
          <p:cNvPr id="31" name="矩形 34"/>
          <p:cNvSpPr/>
          <p:nvPr/>
        </p:nvSpPr>
        <p:spPr bwMode="auto">
          <a:xfrm>
            <a:off x="3143672" y="2276872"/>
            <a:ext cx="2890837" cy="652486"/>
          </a:xfrm>
          <a:prstGeom prst="rect">
            <a:avLst/>
          </a:prstGeom>
        </p:spPr>
        <p:txBody>
          <a:bodyPr>
            <a:spAutoFit/>
          </a:bodyPr>
          <a:lstStyle/>
          <a:p>
            <a:pPr>
              <a:lnSpc>
                <a:spcPct val="130000"/>
              </a:lnSpc>
            </a:pPr>
            <a:r>
              <a:rPr lang="zh-CN" altLang="en-US" sz="2800" dirty="0">
                <a:solidFill>
                  <a:schemeClr val="tx1">
                    <a:lumMod val="50000"/>
                    <a:lumOff val="50000"/>
                  </a:schemeClr>
                </a:solidFill>
                <a:latin typeface="Microsoft YaHei Light" charset="-122"/>
                <a:ea typeface="Microsoft YaHei Light" charset="-122"/>
                <a:cs typeface="Microsoft YaHei Light" charset="-122"/>
              </a:rPr>
              <a:t>缺失值填补</a:t>
            </a:r>
          </a:p>
        </p:txBody>
      </p:sp>
      <p:sp>
        <p:nvSpPr>
          <p:cNvPr id="32" name="任意多边形 287"/>
          <p:cNvSpPr/>
          <p:nvPr/>
        </p:nvSpPr>
        <p:spPr>
          <a:xfrm rot="2700000">
            <a:off x="2590269" y="2562051"/>
            <a:ext cx="141180" cy="141180"/>
          </a:xfrm>
          <a:custGeom>
            <a:avLst/>
            <a:gdLst>
              <a:gd name="connsiteX0" fmla="*/ 0 w 687172"/>
              <a:gd name="connsiteY0" fmla="*/ 1 h 687172"/>
              <a:gd name="connsiteX1" fmla="*/ 477930 w 687172"/>
              <a:gd name="connsiteY1" fmla="*/ 0 h 687172"/>
              <a:gd name="connsiteX2" fmla="*/ 687172 w 687172"/>
              <a:gd name="connsiteY2" fmla="*/ 209242 h 687172"/>
              <a:gd name="connsiteX3" fmla="*/ 687172 w 687172"/>
              <a:gd name="connsiteY3" fmla="*/ 687172 h 687172"/>
              <a:gd name="connsiteX4" fmla="*/ 574946 w 687172"/>
              <a:gd name="connsiteY4" fmla="*/ 687172 h 687172"/>
              <a:gd name="connsiteX5" fmla="*/ 574945 w 687172"/>
              <a:gd name="connsiteY5" fmla="*/ 238336 h 687172"/>
              <a:gd name="connsiteX6" fmla="*/ 448836 w 687172"/>
              <a:gd name="connsiteY6" fmla="*/ 112227 h 687172"/>
              <a:gd name="connsiteX7" fmla="*/ 0 w 687172"/>
              <a:gd name="connsiteY7" fmla="*/ 112227 h 687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7172" h="687172">
                <a:moveTo>
                  <a:pt x="0" y="1"/>
                </a:moveTo>
                <a:lnTo>
                  <a:pt x="477930" y="0"/>
                </a:lnTo>
                <a:cubicBezTo>
                  <a:pt x="593491" y="0"/>
                  <a:pt x="687172" y="93681"/>
                  <a:pt x="687172" y="209242"/>
                </a:cubicBezTo>
                <a:lnTo>
                  <a:pt x="687172" y="687172"/>
                </a:lnTo>
                <a:lnTo>
                  <a:pt x="574946" y="687172"/>
                </a:lnTo>
                <a:lnTo>
                  <a:pt x="574945" y="238336"/>
                </a:lnTo>
                <a:cubicBezTo>
                  <a:pt x="574946" y="168688"/>
                  <a:pt x="518485" y="112227"/>
                  <a:pt x="448836" y="112227"/>
                </a:cubicBezTo>
                <a:lnTo>
                  <a:pt x="0" y="112227"/>
                </a:lnTo>
                <a:close/>
              </a:path>
            </a:pathLst>
          </a:custGeom>
          <a:solidFill>
            <a:srgbClr val="3BBC5D"/>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000" b="0" i="0" u="none" strike="noStrike" kern="0" cap="none" spc="0" normalizeH="0" baseline="0" noProof="0">
              <a:ln>
                <a:noFill/>
              </a:ln>
              <a:solidFill>
                <a:srgbClr val="3BBC5D"/>
              </a:solidFill>
              <a:effectLst/>
              <a:uLnTx/>
              <a:uFillTx/>
              <a:latin typeface="微软雅黑 Light" panose="020B0502040204020203" pitchFamily="34" charset="-122"/>
              <a:ea typeface="微软雅黑 Light" panose="020B0502040204020203" pitchFamily="34" charset="-122"/>
              <a:cs typeface=""/>
            </a:endParaRPr>
          </a:p>
        </p:txBody>
      </p:sp>
      <p:sp>
        <p:nvSpPr>
          <p:cNvPr id="33" name="任意多边形 288"/>
          <p:cNvSpPr/>
          <p:nvPr/>
        </p:nvSpPr>
        <p:spPr>
          <a:xfrm rot="2700000">
            <a:off x="2544293" y="2503677"/>
            <a:ext cx="257928" cy="257928"/>
          </a:xfrm>
          <a:custGeom>
            <a:avLst/>
            <a:gdLst>
              <a:gd name="connsiteX0" fmla="*/ 238336 w 1255427"/>
              <a:gd name="connsiteY0" fmla="*/ 112227 h 1255427"/>
              <a:gd name="connsiteX1" fmla="*/ 112227 w 1255427"/>
              <a:gd name="connsiteY1" fmla="*/ 238336 h 1255427"/>
              <a:gd name="connsiteX2" fmla="*/ 112227 w 1255427"/>
              <a:gd name="connsiteY2" fmla="*/ 1017091 h 1255427"/>
              <a:gd name="connsiteX3" fmla="*/ 238336 w 1255427"/>
              <a:gd name="connsiteY3" fmla="*/ 1143200 h 1255427"/>
              <a:gd name="connsiteX4" fmla="*/ 1017091 w 1255427"/>
              <a:gd name="connsiteY4" fmla="*/ 1143200 h 1255427"/>
              <a:gd name="connsiteX5" fmla="*/ 1143200 w 1255427"/>
              <a:gd name="connsiteY5" fmla="*/ 1017091 h 1255427"/>
              <a:gd name="connsiteX6" fmla="*/ 1143200 w 1255427"/>
              <a:gd name="connsiteY6" fmla="*/ 238336 h 1255427"/>
              <a:gd name="connsiteX7" fmla="*/ 1017091 w 1255427"/>
              <a:gd name="connsiteY7" fmla="*/ 112227 h 1255427"/>
              <a:gd name="connsiteX8" fmla="*/ 209242 w 1255427"/>
              <a:gd name="connsiteY8" fmla="*/ 0 h 1255427"/>
              <a:gd name="connsiteX9" fmla="*/ 1046185 w 1255427"/>
              <a:gd name="connsiteY9" fmla="*/ 0 h 1255427"/>
              <a:gd name="connsiteX10" fmla="*/ 1255427 w 1255427"/>
              <a:gd name="connsiteY10" fmla="*/ 209242 h 1255427"/>
              <a:gd name="connsiteX11" fmla="*/ 1255427 w 1255427"/>
              <a:gd name="connsiteY11" fmla="*/ 1046185 h 1255427"/>
              <a:gd name="connsiteX12" fmla="*/ 1046185 w 1255427"/>
              <a:gd name="connsiteY12" fmla="*/ 1255427 h 1255427"/>
              <a:gd name="connsiteX13" fmla="*/ 209242 w 1255427"/>
              <a:gd name="connsiteY13" fmla="*/ 1255427 h 1255427"/>
              <a:gd name="connsiteX14" fmla="*/ 0 w 1255427"/>
              <a:gd name="connsiteY14" fmla="*/ 1046185 h 1255427"/>
              <a:gd name="connsiteX15" fmla="*/ 0 w 1255427"/>
              <a:gd name="connsiteY15" fmla="*/ 209242 h 1255427"/>
              <a:gd name="connsiteX16" fmla="*/ 209242 w 1255427"/>
              <a:gd name="connsiteY16" fmla="*/ 0 h 1255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55427" h="1255427">
                <a:moveTo>
                  <a:pt x="238336" y="112227"/>
                </a:moveTo>
                <a:cubicBezTo>
                  <a:pt x="168688" y="112227"/>
                  <a:pt x="112227" y="168688"/>
                  <a:pt x="112227" y="238336"/>
                </a:cubicBezTo>
                <a:lnTo>
                  <a:pt x="112227" y="1017091"/>
                </a:lnTo>
                <a:cubicBezTo>
                  <a:pt x="112227" y="1086739"/>
                  <a:pt x="168688" y="1143200"/>
                  <a:pt x="238336" y="1143200"/>
                </a:cubicBezTo>
                <a:lnTo>
                  <a:pt x="1017091" y="1143200"/>
                </a:lnTo>
                <a:cubicBezTo>
                  <a:pt x="1086739" y="1143200"/>
                  <a:pt x="1143200" y="1086739"/>
                  <a:pt x="1143200" y="1017091"/>
                </a:cubicBezTo>
                <a:lnTo>
                  <a:pt x="1143200" y="238336"/>
                </a:lnTo>
                <a:cubicBezTo>
                  <a:pt x="1143200" y="168688"/>
                  <a:pt x="1086739" y="112227"/>
                  <a:pt x="1017091" y="112227"/>
                </a:cubicBezTo>
                <a:close/>
                <a:moveTo>
                  <a:pt x="209242" y="0"/>
                </a:moveTo>
                <a:lnTo>
                  <a:pt x="1046185" y="0"/>
                </a:lnTo>
                <a:cubicBezTo>
                  <a:pt x="1161746" y="0"/>
                  <a:pt x="1255427" y="93681"/>
                  <a:pt x="1255427" y="209242"/>
                </a:cubicBezTo>
                <a:lnTo>
                  <a:pt x="1255427" y="1046185"/>
                </a:lnTo>
                <a:cubicBezTo>
                  <a:pt x="1255427" y="1161746"/>
                  <a:pt x="1161746" y="1255427"/>
                  <a:pt x="1046185" y="1255427"/>
                </a:cubicBezTo>
                <a:lnTo>
                  <a:pt x="209242" y="1255427"/>
                </a:lnTo>
                <a:cubicBezTo>
                  <a:pt x="93681" y="1255427"/>
                  <a:pt x="0" y="1161746"/>
                  <a:pt x="0" y="1046185"/>
                </a:cubicBezTo>
                <a:lnTo>
                  <a:pt x="0" y="209242"/>
                </a:lnTo>
                <a:cubicBezTo>
                  <a:pt x="0" y="93681"/>
                  <a:pt x="93681" y="0"/>
                  <a:pt x="209242" y="0"/>
                </a:cubicBezTo>
                <a:close/>
              </a:path>
            </a:pathLst>
          </a:custGeom>
          <a:solidFill>
            <a:srgbClr val="3BBC5D"/>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000" b="0" i="0" u="none" strike="noStrike" kern="0" cap="none" spc="0" normalizeH="0" baseline="0" noProof="0">
              <a:ln>
                <a:noFill/>
              </a:ln>
              <a:solidFill>
                <a:srgbClr val="3BBC5D"/>
              </a:solidFill>
              <a:effectLst/>
              <a:uLnTx/>
              <a:uFillTx/>
              <a:latin typeface="微软雅黑 Light" panose="020B0502040204020203" pitchFamily="34" charset="-122"/>
              <a:ea typeface="微软雅黑 Light" panose="020B0502040204020203" pitchFamily="34" charset="-122"/>
              <a:cs typeface=""/>
            </a:endParaRPr>
          </a:p>
        </p:txBody>
      </p:sp>
      <p:sp>
        <p:nvSpPr>
          <p:cNvPr id="36" name="任意多边形 221"/>
          <p:cNvSpPr/>
          <p:nvPr/>
        </p:nvSpPr>
        <p:spPr>
          <a:xfrm rot="2700000">
            <a:off x="2594995" y="1900090"/>
            <a:ext cx="141180" cy="141180"/>
          </a:xfrm>
          <a:custGeom>
            <a:avLst/>
            <a:gdLst>
              <a:gd name="connsiteX0" fmla="*/ 0 w 687172"/>
              <a:gd name="connsiteY0" fmla="*/ 1 h 687172"/>
              <a:gd name="connsiteX1" fmla="*/ 477930 w 687172"/>
              <a:gd name="connsiteY1" fmla="*/ 0 h 687172"/>
              <a:gd name="connsiteX2" fmla="*/ 687172 w 687172"/>
              <a:gd name="connsiteY2" fmla="*/ 209242 h 687172"/>
              <a:gd name="connsiteX3" fmla="*/ 687172 w 687172"/>
              <a:gd name="connsiteY3" fmla="*/ 687172 h 687172"/>
              <a:gd name="connsiteX4" fmla="*/ 574946 w 687172"/>
              <a:gd name="connsiteY4" fmla="*/ 687172 h 687172"/>
              <a:gd name="connsiteX5" fmla="*/ 574945 w 687172"/>
              <a:gd name="connsiteY5" fmla="*/ 238336 h 687172"/>
              <a:gd name="connsiteX6" fmla="*/ 448836 w 687172"/>
              <a:gd name="connsiteY6" fmla="*/ 112227 h 687172"/>
              <a:gd name="connsiteX7" fmla="*/ 0 w 687172"/>
              <a:gd name="connsiteY7" fmla="*/ 112227 h 687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7172" h="687172">
                <a:moveTo>
                  <a:pt x="0" y="1"/>
                </a:moveTo>
                <a:lnTo>
                  <a:pt x="477930" y="0"/>
                </a:lnTo>
                <a:cubicBezTo>
                  <a:pt x="593491" y="0"/>
                  <a:pt x="687172" y="93681"/>
                  <a:pt x="687172" y="209242"/>
                </a:cubicBezTo>
                <a:lnTo>
                  <a:pt x="687172" y="687172"/>
                </a:lnTo>
                <a:lnTo>
                  <a:pt x="574946" y="687172"/>
                </a:lnTo>
                <a:lnTo>
                  <a:pt x="574945" y="238336"/>
                </a:lnTo>
                <a:cubicBezTo>
                  <a:pt x="574946" y="168688"/>
                  <a:pt x="518485" y="112227"/>
                  <a:pt x="448836" y="112227"/>
                </a:cubicBezTo>
                <a:lnTo>
                  <a:pt x="0" y="112227"/>
                </a:lnTo>
                <a:close/>
              </a:path>
            </a:pathLst>
          </a:custGeom>
          <a:solidFill>
            <a:srgbClr val="3BBC5D"/>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800" b="0" i="0" u="none" strike="noStrike" kern="0" cap="none" spc="0" normalizeH="0" baseline="0" noProof="0">
              <a:ln>
                <a:noFill/>
              </a:ln>
              <a:solidFill>
                <a:srgbClr val="3BBC5D"/>
              </a:solidFill>
              <a:effectLst/>
              <a:uLnTx/>
              <a:uFillTx/>
              <a:latin typeface="微软雅黑 Light" panose="020B0502040204020203" pitchFamily="34" charset="-122"/>
              <a:ea typeface="微软雅黑 Light" panose="020B0502040204020203" pitchFamily="34" charset="-122"/>
              <a:cs typeface=""/>
            </a:endParaRPr>
          </a:p>
        </p:txBody>
      </p:sp>
      <p:sp>
        <p:nvSpPr>
          <p:cNvPr id="37" name="任意多边形 222"/>
          <p:cNvSpPr/>
          <p:nvPr/>
        </p:nvSpPr>
        <p:spPr>
          <a:xfrm rot="2700000">
            <a:off x="2549019" y="1841716"/>
            <a:ext cx="257928" cy="257928"/>
          </a:xfrm>
          <a:custGeom>
            <a:avLst/>
            <a:gdLst>
              <a:gd name="connsiteX0" fmla="*/ 238336 w 1255427"/>
              <a:gd name="connsiteY0" fmla="*/ 112227 h 1255427"/>
              <a:gd name="connsiteX1" fmla="*/ 112227 w 1255427"/>
              <a:gd name="connsiteY1" fmla="*/ 238336 h 1255427"/>
              <a:gd name="connsiteX2" fmla="*/ 112227 w 1255427"/>
              <a:gd name="connsiteY2" fmla="*/ 1017091 h 1255427"/>
              <a:gd name="connsiteX3" fmla="*/ 238336 w 1255427"/>
              <a:gd name="connsiteY3" fmla="*/ 1143200 h 1255427"/>
              <a:gd name="connsiteX4" fmla="*/ 1017091 w 1255427"/>
              <a:gd name="connsiteY4" fmla="*/ 1143200 h 1255427"/>
              <a:gd name="connsiteX5" fmla="*/ 1143200 w 1255427"/>
              <a:gd name="connsiteY5" fmla="*/ 1017091 h 1255427"/>
              <a:gd name="connsiteX6" fmla="*/ 1143200 w 1255427"/>
              <a:gd name="connsiteY6" fmla="*/ 238336 h 1255427"/>
              <a:gd name="connsiteX7" fmla="*/ 1017091 w 1255427"/>
              <a:gd name="connsiteY7" fmla="*/ 112227 h 1255427"/>
              <a:gd name="connsiteX8" fmla="*/ 209242 w 1255427"/>
              <a:gd name="connsiteY8" fmla="*/ 0 h 1255427"/>
              <a:gd name="connsiteX9" fmla="*/ 1046185 w 1255427"/>
              <a:gd name="connsiteY9" fmla="*/ 0 h 1255427"/>
              <a:gd name="connsiteX10" fmla="*/ 1255427 w 1255427"/>
              <a:gd name="connsiteY10" fmla="*/ 209242 h 1255427"/>
              <a:gd name="connsiteX11" fmla="*/ 1255427 w 1255427"/>
              <a:gd name="connsiteY11" fmla="*/ 1046185 h 1255427"/>
              <a:gd name="connsiteX12" fmla="*/ 1046185 w 1255427"/>
              <a:gd name="connsiteY12" fmla="*/ 1255427 h 1255427"/>
              <a:gd name="connsiteX13" fmla="*/ 209242 w 1255427"/>
              <a:gd name="connsiteY13" fmla="*/ 1255427 h 1255427"/>
              <a:gd name="connsiteX14" fmla="*/ 0 w 1255427"/>
              <a:gd name="connsiteY14" fmla="*/ 1046185 h 1255427"/>
              <a:gd name="connsiteX15" fmla="*/ 0 w 1255427"/>
              <a:gd name="connsiteY15" fmla="*/ 209242 h 1255427"/>
              <a:gd name="connsiteX16" fmla="*/ 209242 w 1255427"/>
              <a:gd name="connsiteY16" fmla="*/ 0 h 1255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55427" h="1255427">
                <a:moveTo>
                  <a:pt x="238336" y="112227"/>
                </a:moveTo>
                <a:cubicBezTo>
                  <a:pt x="168688" y="112227"/>
                  <a:pt x="112227" y="168688"/>
                  <a:pt x="112227" y="238336"/>
                </a:cubicBezTo>
                <a:lnTo>
                  <a:pt x="112227" y="1017091"/>
                </a:lnTo>
                <a:cubicBezTo>
                  <a:pt x="112227" y="1086739"/>
                  <a:pt x="168688" y="1143200"/>
                  <a:pt x="238336" y="1143200"/>
                </a:cubicBezTo>
                <a:lnTo>
                  <a:pt x="1017091" y="1143200"/>
                </a:lnTo>
                <a:cubicBezTo>
                  <a:pt x="1086739" y="1143200"/>
                  <a:pt x="1143200" y="1086739"/>
                  <a:pt x="1143200" y="1017091"/>
                </a:cubicBezTo>
                <a:lnTo>
                  <a:pt x="1143200" y="238336"/>
                </a:lnTo>
                <a:cubicBezTo>
                  <a:pt x="1143200" y="168688"/>
                  <a:pt x="1086739" y="112227"/>
                  <a:pt x="1017091" y="112227"/>
                </a:cubicBezTo>
                <a:close/>
                <a:moveTo>
                  <a:pt x="209242" y="0"/>
                </a:moveTo>
                <a:lnTo>
                  <a:pt x="1046185" y="0"/>
                </a:lnTo>
                <a:cubicBezTo>
                  <a:pt x="1161746" y="0"/>
                  <a:pt x="1255427" y="93681"/>
                  <a:pt x="1255427" y="209242"/>
                </a:cubicBezTo>
                <a:lnTo>
                  <a:pt x="1255427" y="1046185"/>
                </a:lnTo>
                <a:cubicBezTo>
                  <a:pt x="1255427" y="1161746"/>
                  <a:pt x="1161746" y="1255427"/>
                  <a:pt x="1046185" y="1255427"/>
                </a:cubicBezTo>
                <a:lnTo>
                  <a:pt x="209242" y="1255427"/>
                </a:lnTo>
                <a:cubicBezTo>
                  <a:pt x="93681" y="1255427"/>
                  <a:pt x="0" y="1161746"/>
                  <a:pt x="0" y="1046185"/>
                </a:cubicBezTo>
                <a:lnTo>
                  <a:pt x="0" y="209242"/>
                </a:lnTo>
                <a:cubicBezTo>
                  <a:pt x="0" y="93681"/>
                  <a:pt x="93681" y="0"/>
                  <a:pt x="209242" y="0"/>
                </a:cubicBezTo>
                <a:close/>
              </a:path>
            </a:pathLst>
          </a:custGeom>
          <a:solidFill>
            <a:srgbClr val="3BBC5D"/>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000" b="0" i="0" u="none" strike="noStrike" kern="0" cap="none" spc="0" normalizeH="0" baseline="0" noProof="0">
              <a:ln>
                <a:noFill/>
              </a:ln>
              <a:solidFill>
                <a:srgbClr val="3BBC5D"/>
              </a:solidFill>
              <a:effectLst/>
              <a:uLnTx/>
              <a:uFillTx/>
              <a:latin typeface="微软雅黑 Light" panose="020B0502040204020203" pitchFamily="34" charset="-122"/>
              <a:ea typeface="微软雅黑 Light" panose="020B0502040204020203" pitchFamily="34" charset="-122"/>
              <a:cs typeface=""/>
            </a:endParaRPr>
          </a:p>
        </p:txBody>
      </p:sp>
      <p:sp>
        <p:nvSpPr>
          <p:cNvPr id="38" name="矩形 217"/>
          <p:cNvSpPr>
            <a:spLocks noChangeArrowheads="1"/>
          </p:cNvSpPr>
          <p:nvPr/>
        </p:nvSpPr>
        <p:spPr bwMode="auto">
          <a:xfrm>
            <a:off x="652510" y="2997038"/>
            <a:ext cx="1620955" cy="52321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1439" tIns="45719" rIns="91439" bIns="45719">
            <a:spAutoFit/>
          </a:bodyPr>
          <a:lstStyle/>
          <a:p>
            <a:pPr fontAlgn="base">
              <a:spcBef>
                <a:spcPct val="0"/>
              </a:spcBef>
              <a:spcAft>
                <a:spcPct val="0"/>
              </a:spcAft>
            </a:pPr>
            <a:r>
              <a:rPr lang="zh-CN" altLang="en-US" sz="2800" dirty="0" smtClean="0">
                <a:solidFill>
                  <a:srgbClr val="3BBC5D"/>
                </a:solidFill>
                <a:latin typeface="微软雅黑 Light" panose="020B0502040204020203" pitchFamily="34" charset="-122"/>
                <a:ea typeface="微软雅黑 Light" panose="020B0502040204020203" pitchFamily="34" charset="-122"/>
                <a:cs typeface="微软雅黑 Light" charset="0"/>
              </a:rPr>
              <a:t>第四部分</a:t>
            </a:r>
            <a:endParaRPr lang="zh-CN" altLang="en-US" sz="2800" dirty="0">
              <a:solidFill>
                <a:srgbClr val="3BBC5D"/>
              </a:solidFill>
              <a:latin typeface="微软雅黑 Light" panose="020B0502040204020203" pitchFamily="34" charset="-122"/>
              <a:ea typeface="微软雅黑 Light" panose="020B0502040204020203" pitchFamily="34" charset="-122"/>
              <a:cs typeface="微软雅黑 Light" charset="0"/>
            </a:endParaRPr>
          </a:p>
        </p:txBody>
      </p:sp>
      <p:sp>
        <p:nvSpPr>
          <p:cNvPr id="39" name="矩形 24"/>
          <p:cNvSpPr/>
          <p:nvPr/>
        </p:nvSpPr>
        <p:spPr bwMode="auto">
          <a:xfrm>
            <a:off x="3133155" y="2924944"/>
            <a:ext cx="2890837" cy="652486"/>
          </a:xfrm>
          <a:prstGeom prst="rect">
            <a:avLst/>
          </a:prstGeom>
        </p:spPr>
        <p:txBody>
          <a:bodyPr>
            <a:spAutoFit/>
          </a:bodyPr>
          <a:lstStyle/>
          <a:p>
            <a:pPr>
              <a:lnSpc>
                <a:spcPct val="130000"/>
              </a:lnSpc>
            </a:pPr>
            <a:r>
              <a:rPr lang="zh-CN" altLang="en-US" sz="2800" dirty="0">
                <a:solidFill>
                  <a:schemeClr val="tx1">
                    <a:lumMod val="50000"/>
                    <a:lumOff val="50000"/>
                  </a:schemeClr>
                </a:solidFill>
                <a:latin typeface="Microsoft YaHei Light" charset="-122"/>
                <a:ea typeface="Microsoft YaHei Light" charset="-122"/>
                <a:cs typeface="Microsoft YaHei Light" charset="-122"/>
              </a:rPr>
              <a:t>数据标准化</a:t>
            </a:r>
          </a:p>
        </p:txBody>
      </p:sp>
      <p:sp>
        <p:nvSpPr>
          <p:cNvPr id="40" name="任意多边形 221"/>
          <p:cNvSpPr/>
          <p:nvPr/>
        </p:nvSpPr>
        <p:spPr>
          <a:xfrm rot="2700000">
            <a:off x="2602067" y="3173495"/>
            <a:ext cx="141180" cy="141180"/>
          </a:xfrm>
          <a:custGeom>
            <a:avLst/>
            <a:gdLst>
              <a:gd name="connsiteX0" fmla="*/ 0 w 687172"/>
              <a:gd name="connsiteY0" fmla="*/ 1 h 687172"/>
              <a:gd name="connsiteX1" fmla="*/ 477930 w 687172"/>
              <a:gd name="connsiteY1" fmla="*/ 0 h 687172"/>
              <a:gd name="connsiteX2" fmla="*/ 687172 w 687172"/>
              <a:gd name="connsiteY2" fmla="*/ 209242 h 687172"/>
              <a:gd name="connsiteX3" fmla="*/ 687172 w 687172"/>
              <a:gd name="connsiteY3" fmla="*/ 687172 h 687172"/>
              <a:gd name="connsiteX4" fmla="*/ 574946 w 687172"/>
              <a:gd name="connsiteY4" fmla="*/ 687172 h 687172"/>
              <a:gd name="connsiteX5" fmla="*/ 574945 w 687172"/>
              <a:gd name="connsiteY5" fmla="*/ 238336 h 687172"/>
              <a:gd name="connsiteX6" fmla="*/ 448836 w 687172"/>
              <a:gd name="connsiteY6" fmla="*/ 112227 h 687172"/>
              <a:gd name="connsiteX7" fmla="*/ 0 w 687172"/>
              <a:gd name="connsiteY7" fmla="*/ 112227 h 687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7172" h="687172">
                <a:moveTo>
                  <a:pt x="0" y="1"/>
                </a:moveTo>
                <a:lnTo>
                  <a:pt x="477930" y="0"/>
                </a:lnTo>
                <a:cubicBezTo>
                  <a:pt x="593491" y="0"/>
                  <a:pt x="687172" y="93681"/>
                  <a:pt x="687172" y="209242"/>
                </a:cubicBezTo>
                <a:lnTo>
                  <a:pt x="687172" y="687172"/>
                </a:lnTo>
                <a:lnTo>
                  <a:pt x="574946" y="687172"/>
                </a:lnTo>
                <a:lnTo>
                  <a:pt x="574945" y="238336"/>
                </a:lnTo>
                <a:cubicBezTo>
                  <a:pt x="574946" y="168688"/>
                  <a:pt x="518485" y="112227"/>
                  <a:pt x="448836" y="112227"/>
                </a:cubicBezTo>
                <a:lnTo>
                  <a:pt x="0" y="112227"/>
                </a:lnTo>
                <a:close/>
              </a:path>
            </a:pathLst>
          </a:custGeom>
          <a:solidFill>
            <a:srgbClr val="3BBC5D"/>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800" b="0" i="0" u="none" strike="noStrike" kern="0" cap="none" spc="0" normalizeH="0" baseline="0" noProof="0">
              <a:ln>
                <a:noFill/>
              </a:ln>
              <a:solidFill>
                <a:srgbClr val="3BBC5D"/>
              </a:solidFill>
              <a:effectLst/>
              <a:uLnTx/>
              <a:uFillTx/>
              <a:latin typeface="微软雅黑 Light" panose="020B0502040204020203" pitchFamily="34" charset="-122"/>
              <a:ea typeface="微软雅黑 Light" panose="020B0502040204020203" pitchFamily="34" charset="-122"/>
              <a:cs typeface=""/>
            </a:endParaRPr>
          </a:p>
        </p:txBody>
      </p:sp>
      <p:sp>
        <p:nvSpPr>
          <p:cNvPr id="41" name="任意多边形 222"/>
          <p:cNvSpPr/>
          <p:nvPr/>
        </p:nvSpPr>
        <p:spPr>
          <a:xfrm rot="2700000">
            <a:off x="2556091" y="3115121"/>
            <a:ext cx="257928" cy="257928"/>
          </a:xfrm>
          <a:custGeom>
            <a:avLst/>
            <a:gdLst>
              <a:gd name="connsiteX0" fmla="*/ 238336 w 1255427"/>
              <a:gd name="connsiteY0" fmla="*/ 112227 h 1255427"/>
              <a:gd name="connsiteX1" fmla="*/ 112227 w 1255427"/>
              <a:gd name="connsiteY1" fmla="*/ 238336 h 1255427"/>
              <a:gd name="connsiteX2" fmla="*/ 112227 w 1255427"/>
              <a:gd name="connsiteY2" fmla="*/ 1017091 h 1255427"/>
              <a:gd name="connsiteX3" fmla="*/ 238336 w 1255427"/>
              <a:gd name="connsiteY3" fmla="*/ 1143200 h 1255427"/>
              <a:gd name="connsiteX4" fmla="*/ 1017091 w 1255427"/>
              <a:gd name="connsiteY4" fmla="*/ 1143200 h 1255427"/>
              <a:gd name="connsiteX5" fmla="*/ 1143200 w 1255427"/>
              <a:gd name="connsiteY5" fmla="*/ 1017091 h 1255427"/>
              <a:gd name="connsiteX6" fmla="*/ 1143200 w 1255427"/>
              <a:gd name="connsiteY6" fmla="*/ 238336 h 1255427"/>
              <a:gd name="connsiteX7" fmla="*/ 1017091 w 1255427"/>
              <a:gd name="connsiteY7" fmla="*/ 112227 h 1255427"/>
              <a:gd name="connsiteX8" fmla="*/ 209242 w 1255427"/>
              <a:gd name="connsiteY8" fmla="*/ 0 h 1255427"/>
              <a:gd name="connsiteX9" fmla="*/ 1046185 w 1255427"/>
              <a:gd name="connsiteY9" fmla="*/ 0 h 1255427"/>
              <a:gd name="connsiteX10" fmla="*/ 1255427 w 1255427"/>
              <a:gd name="connsiteY10" fmla="*/ 209242 h 1255427"/>
              <a:gd name="connsiteX11" fmla="*/ 1255427 w 1255427"/>
              <a:gd name="connsiteY11" fmla="*/ 1046185 h 1255427"/>
              <a:gd name="connsiteX12" fmla="*/ 1046185 w 1255427"/>
              <a:gd name="connsiteY12" fmla="*/ 1255427 h 1255427"/>
              <a:gd name="connsiteX13" fmla="*/ 209242 w 1255427"/>
              <a:gd name="connsiteY13" fmla="*/ 1255427 h 1255427"/>
              <a:gd name="connsiteX14" fmla="*/ 0 w 1255427"/>
              <a:gd name="connsiteY14" fmla="*/ 1046185 h 1255427"/>
              <a:gd name="connsiteX15" fmla="*/ 0 w 1255427"/>
              <a:gd name="connsiteY15" fmla="*/ 209242 h 1255427"/>
              <a:gd name="connsiteX16" fmla="*/ 209242 w 1255427"/>
              <a:gd name="connsiteY16" fmla="*/ 0 h 1255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55427" h="1255427">
                <a:moveTo>
                  <a:pt x="238336" y="112227"/>
                </a:moveTo>
                <a:cubicBezTo>
                  <a:pt x="168688" y="112227"/>
                  <a:pt x="112227" y="168688"/>
                  <a:pt x="112227" y="238336"/>
                </a:cubicBezTo>
                <a:lnTo>
                  <a:pt x="112227" y="1017091"/>
                </a:lnTo>
                <a:cubicBezTo>
                  <a:pt x="112227" y="1086739"/>
                  <a:pt x="168688" y="1143200"/>
                  <a:pt x="238336" y="1143200"/>
                </a:cubicBezTo>
                <a:lnTo>
                  <a:pt x="1017091" y="1143200"/>
                </a:lnTo>
                <a:cubicBezTo>
                  <a:pt x="1086739" y="1143200"/>
                  <a:pt x="1143200" y="1086739"/>
                  <a:pt x="1143200" y="1017091"/>
                </a:cubicBezTo>
                <a:lnTo>
                  <a:pt x="1143200" y="238336"/>
                </a:lnTo>
                <a:cubicBezTo>
                  <a:pt x="1143200" y="168688"/>
                  <a:pt x="1086739" y="112227"/>
                  <a:pt x="1017091" y="112227"/>
                </a:cubicBezTo>
                <a:close/>
                <a:moveTo>
                  <a:pt x="209242" y="0"/>
                </a:moveTo>
                <a:lnTo>
                  <a:pt x="1046185" y="0"/>
                </a:lnTo>
                <a:cubicBezTo>
                  <a:pt x="1161746" y="0"/>
                  <a:pt x="1255427" y="93681"/>
                  <a:pt x="1255427" y="209242"/>
                </a:cubicBezTo>
                <a:lnTo>
                  <a:pt x="1255427" y="1046185"/>
                </a:lnTo>
                <a:cubicBezTo>
                  <a:pt x="1255427" y="1161746"/>
                  <a:pt x="1161746" y="1255427"/>
                  <a:pt x="1046185" y="1255427"/>
                </a:cubicBezTo>
                <a:lnTo>
                  <a:pt x="209242" y="1255427"/>
                </a:lnTo>
                <a:cubicBezTo>
                  <a:pt x="93681" y="1255427"/>
                  <a:pt x="0" y="1161746"/>
                  <a:pt x="0" y="1046185"/>
                </a:cubicBezTo>
                <a:lnTo>
                  <a:pt x="0" y="209242"/>
                </a:lnTo>
                <a:cubicBezTo>
                  <a:pt x="0" y="93681"/>
                  <a:pt x="93681" y="0"/>
                  <a:pt x="209242" y="0"/>
                </a:cubicBezTo>
                <a:close/>
              </a:path>
            </a:pathLst>
          </a:custGeom>
          <a:solidFill>
            <a:srgbClr val="3BBC5D"/>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000" b="0" i="0" u="none" strike="noStrike" kern="0" cap="none" spc="0" normalizeH="0" baseline="0" noProof="0">
              <a:ln>
                <a:noFill/>
              </a:ln>
              <a:solidFill>
                <a:srgbClr val="3BBC5D"/>
              </a:solidFill>
              <a:effectLst/>
              <a:uLnTx/>
              <a:uFillTx/>
              <a:latin typeface="微软雅黑 Light" panose="020B0502040204020203" pitchFamily="34" charset="-122"/>
              <a:ea typeface="微软雅黑 Light" panose="020B0502040204020203" pitchFamily="34" charset="-122"/>
              <a:cs typeface=""/>
            </a:endParaRPr>
          </a:p>
        </p:txBody>
      </p:sp>
      <p:sp>
        <p:nvSpPr>
          <p:cNvPr id="42" name="矩形 245"/>
          <p:cNvSpPr>
            <a:spLocks noChangeArrowheads="1"/>
          </p:cNvSpPr>
          <p:nvPr/>
        </p:nvSpPr>
        <p:spPr bwMode="auto">
          <a:xfrm>
            <a:off x="652510" y="3645026"/>
            <a:ext cx="1620955" cy="52321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1439" tIns="45719" rIns="91439" bIns="45719">
            <a:spAutoFit/>
          </a:bodyPr>
          <a:lstStyle/>
          <a:p>
            <a:pPr fontAlgn="base">
              <a:spcBef>
                <a:spcPct val="0"/>
              </a:spcBef>
              <a:spcAft>
                <a:spcPct val="0"/>
              </a:spcAft>
            </a:pPr>
            <a:r>
              <a:rPr lang="zh-CN" altLang="en-US" sz="2800" dirty="0" smtClean="0">
                <a:solidFill>
                  <a:srgbClr val="3BBC5D"/>
                </a:solidFill>
                <a:latin typeface="微软雅黑 Light" panose="020B0502040204020203" pitchFamily="34" charset="-122"/>
                <a:ea typeface="微软雅黑 Light" panose="020B0502040204020203" pitchFamily="34" charset="-122"/>
                <a:cs typeface="微软雅黑 Light" charset="0"/>
              </a:rPr>
              <a:t>第五部分</a:t>
            </a:r>
            <a:endParaRPr lang="zh-CN" altLang="en-US" sz="2800" dirty="0">
              <a:solidFill>
                <a:srgbClr val="3BBC5D"/>
              </a:solidFill>
              <a:latin typeface="微软雅黑 Light" panose="020B0502040204020203" pitchFamily="34" charset="-122"/>
              <a:ea typeface="微软雅黑 Light" panose="020B0502040204020203" pitchFamily="34" charset="-122"/>
              <a:cs typeface="微软雅黑 Light" charset="0"/>
            </a:endParaRPr>
          </a:p>
        </p:txBody>
      </p:sp>
      <p:sp>
        <p:nvSpPr>
          <p:cNvPr id="43" name="矩形 29"/>
          <p:cNvSpPr/>
          <p:nvPr/>
        </p:nvSpPr>
        <p:spPr bwMode="auto">
          <a:xfrm>
            <a:off x="3133154" y="3573016"/>
            <a:ext cx="2890837" cy="652486"/>
          </a:xfrm>
          <a:prstGeom prst="rect">
            <a:avLst/>
          </a:prstGeom>
        </p:spPr>
        <p:txBody>
          <a:bodyPr>
            <a:spAutoFit/>
          </a:bodyPr>
          <a:lstStyle/>
          <a:p>
            <a:pPr>
              <a:lnSpc>
                <a:spcPct val="130000"/>
              </a:lnSpc>
            </a:pPr>
            <a:r>
              <a:rPr lang="zh-CN" altLang="en-US" sz="2800" dirty="0">
                <a:latin typeface="Microsoft YaHei Light" charset="-122"/>
                <a:ea typeface="Microsoft YaHei Light" charset="-122"/>
                <a:cs typeface="Microsoft YaHei Light" charset="-122"/>
              </a:rPr>
              <a:t>数据合并</a:t>
            </a:r>
          </a:p>
        </p:txBody>
      </p:sp>
      <p:sp>
        <p:nvSpPr>
          <p:cNvPr id="44" name="矩形 284"/>
          <p:cNvSpPr>
            <a:spLocks noChangeArrowheads="1"/>
          </p:cNvSpPr>
          <p:nvPr/>
        </p:nvSpPr>
        <p:spPr bwMode="auto">
          <a:xfrm>
            <a:off x="652510" y="4293096"/>
            <a:ext cx="1630573" cy="52321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1439" tIns="45719" rIns="91439" bIns="45719">
            <a:spAutoFit/>
          </a:bodyPr>
          <a:lstStyle/>
          <a:p>
            <a:pPr fontAlgn="base">
              <a:spcBef>
                <a:spcPct val="0"/>
              </a:spcBef>
              <a:spcAft>
                <a:spcPct val="0"/>
              </a:spcAft>
            </a:pPr>
            <a:r>
              <a:rPr lang="zh-CN" altLang="en-US" sz="2800" dirty="0" smtClean="0">
                <a:solidFill>
                  <a:srgbClr val="3BBC5D"/>
                </a:solidFill>
                <a:latin typeface="微软雅黑 Light" panose="020B0502040204020203" pitchFamily="34" charset="-122"/>
                <a:ea typeface="微软雅黑 Light" panose="020B0502040204020203" pitchFamily="34" charset="-122"/>
                <a:cs typeface="微软雅黑 Light" charset="0"/>
              </a:rPr>
              <a:t>第六部分</a:t>
            </a:r>
            <a:endParaRPr lang="zh-CN" altLang="en-US" sz="2800" dirty="0">
              <a:solidFill>
                <a:srgbClr val="3BBC5D"/>
              </a:solidFill>
              <a:latin typeface="微软雅黑 Light" panose="020B0502040204020203" pitchFamily="34" charset="-122"/>
              <a:ea typeface="微软雅黑 Light" panose="020B0502040204020203" pitchFamily="34" charset="-122"/>
              <a:cs typeface="微软雅黑 Light" charset="0"/>
            </a:endParaRPr>
          </a:p>
        </p:txBody>
      </p:sp>
      <p:sp>
        <p:nvSpPr>
          <p:cNvPr id="45" name="矩形 34"/>
          <p:cNvSpPr/>
          <p:nvPr/>
        </p:nvSpPr>
        <p:spPr bwMode="auto">
          <a:xfrm>
            <a:off x="3133155" y="4221088"/>
            <a:ext cx="2890837" cy="652486"/>
          </a:xfrm>
          <a:prstGeom prst="rect">
            <a:avLst/>
          </a:prstGeom>
        </p:spPr>
        <p:txBody>
          <a:bodyPr>
            <a:spAutoFit/>
          </a:bodyPr>
          <a:lstStyle/>
          <a:p>
            <a:pPr>
              <a:lnSpc>
                <a:spcPct val="130000"/>
              </a:lnSpc>
            </a:pPr>
            <a:r>
              <a:rPr lang="zh-CN" altLang="en-US" sz="2800" dirty="0">
                <a:solidFill>
                  <a:schemeClr val="tx1">
                    <a:lumMod val="50000"/>
                    <a:lumOff val="50000"/>
                  </a:schemeClr>
                </a:solidFill>
                <a:latin typeface="Microsoft YaHei Light" charset="-122"/>
                <a:ea typeface="Microsoft YaHei Light" charset="-122"/>
                <a:cs typeface="Microsoft YaHei Light" charset="-122"/>
              </a:rPr>
              <a:t>数据组合</a:t>
            </a:r>
          </a:p>
        </p:txBody>
      </p:sp>
      <p:sp>
        <p:nvSpPr>
          <p:cNvPr id="46" name="任意多边形 287"/>
          <p:cNvSpPr/>
          <p:nvPr/>
        </p:nvSpPr>
        <p:spPr>
          <a:xfrm rot="2700000">
            <a:off x="2579752" y="4506267"/>
            <a:ext cx="141180" cy="141180"/>
          </a:xfrm>
          <a:custGeom>
            <a:avLst/>
            <a:gdLst>
              <a:gd name="connsiteX0" fmla="*/ 0 w 687172"/>
              <a:gd name="connsiteY0" fmla="*/ 1 h 687172"/>
              <a:gd name="connsiteX1" fmla="*/ 477930 w 687172"/>
              <a:gd name="connsiteY1" fmla="*/ 0 h 687172"/>
              <a:gd name="connsiteX2" fmla="*/ 687172 w 687172"/>
              <a:gd name="connsiteY2" fmla="*/ 209242 h 687172"/>
              <a:gd name="connsiteX3" fmla="*/ 687172 w 687172"/>
              <a:gd name="connsiteY3" fmla="*/ 687172 h 687172"/>
              <a:gd name="connsiteX4" fmla="*/ 574946 w 687172"/>
              <a:gd name="connsiteY4" fmla="*/ 687172 h 687172"/>
              <a:gd name="connsiteX5" fmla="*/ 574945 w 687172"/>
              <a:gd name="connsiteY5" fmla="*/ 238336 h 687172"/>
              <a:gd name="connsiteX6" fmla="*/ 448836 w 687172"/>
              <a:gd name="connsiteY6" fmla="*/ 112227 h 687172"/>
              <a:gd name="connsiteX7" fmla="*/ 0 w 687172"/>
              <a:gd name="connsiteY7" fmla="*/ 112227 h 687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7172" h="687172">
                <a:moveTo>
                  <a:pt x="0" y="1"/>
                </a:moveTo>
                <a:lnTo>
                  <a:pt x="477930" y="0"/>
                </a:lnTo>
                <a:cubicBezTo>
                  <a:pt x="593491" y="0"/>
                  <a:pt x="687172" y="93681"/>
                  <a:pt x="687172" y="209242"/>
                </a:cubicBezTo>
                <a:lnTo>
                  <a:pt x="687172" y="687172"/>
                </a:lnTo>
                <a:lnTo>
                  <a:pt x="574946" y="687172"/>
                </a:lnTo>
                <a:lnTo>
                  <a:pt x="574945" y="238336"/>
                </a:lnTo>
                <a:cubicBezTo>
                  <a:pt x="574946" y="168688"/>
                  <a:pt x="518485" y="112227"/>
                  <a:pt x="448836" y="112227"/>
                </a:cubicBezTo>
                <a:lnTo>
                  <a:pt x="0" y="112227"/>
                </a:lnTo>
                <a:close/>
              </a:path>
            </a:pathLst>
          </a:custGeom>
          <a:solidFill>
            <a:srgbClr val="3BBC5D"/>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000" b="0" i="0" u="none" strike="noStrike" kern="0" cap="none" spc="0" normalizeH="0" baseline="0" noProof="0">
              <a:ln>
                <a:noFill/>
              </a:ln>
              <a:solidFill>
                <a:srgbClr val="3BBC5D"/>
              </a:solidFill>
              <a:effectLst/>
              <a:uLnTx/>
              <a:uFillTx/>
              <a:latin typeface="微软雅黑 Light" panose="020B0502040204020203" pitchFamily="34" charset="-122"/>
              <a:ea typeface="微软雅黑 Light" panose="020B0502040204020203" pitchFamily="34" charset="-122"/>
              <a:cs typeface=""/>
            </a:endParaRPr>
          </a:p>
        </p:txBody>
      </p:sp>
      <p:sp>
        <p:nvSpPr>
          <p:cNvPr id="47" name="任意多边形 288"/>
          <p:cNvSpPr/>
          <p:nvPr/>
        </p:nvSpPr>
        <p:spPr>
          <a:xfrm rot="2700000">
            <a:off x="2533776" y="4447893"/>
            <a:ext cx="257928" cy="257928"/>
          </a:xfrm>
          <a:custGeom>
            <a:avLst/>
            <a:gdLst>
              <a:gd name="connsiteX0" fmla="*/ 238336 w 1255427"/>
              <a:gd name="connsiteY0" fmla="*/ 112227 h 1255427"/>
              <a:gd name="connsiteX1" fmla="*/ 112227 w 1255427"/>
              <a:gd name="connsiteY1" fmla="*/ 238336 h 1255427"/>
              <a:gd name="connsiteX2" fmla="*/ 112227 w 1255427"/>
              <a:gd name="connsiteY2" fmla="*/ 1017091 h 1255427"/>
              <a:gd name="connsiteX3" fmla="*/ 238336 w 1255427"/>
              <a:gd name="connsiteY3" fmla="*/ 1143200 h 1255427"/>
              <a:gd name="connsiteX4" fmla="*/ 1017091 w 1255427"/>
              <a:gd name="connsiteY4" fmla="*/ 1143200 h 1255427"/>
              <a:gd name="connsiteX5" fmla="*/ 1143200 w 1255427"/>
              <a:gd name="connsiteY5" fmla="*/ 1017091 h 1255427"/>
              <a:gd name="connsiteX6" fmla="*/ 1143200 w 1255427"/>
              <a:gd name="connsiteY6" fmla="*/ 238336 h 1255427"/>
              <a:gd name="connsiteX7" fmla="*/ 1017091 w 1255427"/>
              <a:gd name="connsiteY7" fmla="*/ 112227 h 1255427"/>
              <a:gd name="connsiteX8" fmla="*/ 209242 w 1255427"/>
              <a:gd name="connsiteY8" fmla="*/ 0 h 1255427"/>
              <a:gd name="connsiteX9" fmla="*/ 1046185 w 1255427"/>
              <a:gd name="connsiteY9" fmla="*/ 0 h 1255427"/>
              <a:gd name="connsiteX10" fmla="*/ 1255427 w 1255427"/>
              <a:gd name="connsiteY10" fmla="*/ 209242 h 1255427"/>
              <a:gd name="connsiteX11" fmla="*/ 1255427 w 1255427"/>
              <a:gd name="connsiteY11" fmla="*/ 1046185 h 1255427"/>
              <a:gd name="connsiteX12" fmla="*/ 1046185 w 1255427"/>
              <a:gd name="connsiteY12" fmla="*/ 1255427 h 1255427"/>
              <a:gd name="connsiteX13" fmla="*/ 209242 w 1255427"/>
              <a:gd name="connsiteY13" fmla="*/ 1255427 h 1255427"/>
              <a:gd name="connsiteX14" fmla="*/ 0 w 1255427"/>
              <a:gd name="connsiteY14" fmla="*/ 1046185 h 1255427"/>
              <a:gd name="connsiteX15" fmla="*/ 0 w 1255427"/>
              <a:gd name="connsiteY15" fmla="*/ 209242 h 1255427"/>
              <a:gd name="connsiteX16" fmla="*/ 209242 w 1255427"/>
              <a:gd name="connsiteY16" fmla="*/ 0 h 1255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55427" h="1255427">
                <a:moveTo>
                  <a:pt x="238336" y="112227"/>
                </a:moveTo>
                <a:cubicBezTo>
                  <a:pt x="168688" y="112227"/>
                  <a:pt x="112227" y="168688"/>
                  <a:pt x="112227" y="238336"/>
                </a:cubicBezTo>
                <a:lnTo>
                  <a:pt x="112227" y="1017091"/>
                </a:lnTo>
                <a:cubicBezTo>
                  <a:pt x="112227" y="1086739"/>
                  <a:pt x="168688" y="1143200"/>
                  <a:pt x="238336" y="1143200"/>
                </a:cubicBezTo>
                <a:lnTo>
                  <a:pt x="1017091" y="1143200"/>
                </a:lnTo>
                <a:cubicBezTo>
                  <a:pt x="1086739" y="1143200"/>
                  <a:pt x="1143200" y="1086739"/>
                  <a:pt x="1143200" y="1017091"/>
                </a:cubicBezTo>
                <a:lnTo>
                  <a:pt x="1143200" y="238336"/>
                </a:lnTo>
                <a:cubicBezTo>
                  <a:pt x="1143200" y="168688"/>
                  <a:pt x="1086739" y="112227"/>
                  <a:pt x="1017091" y="112227"/>
                </a:cubicBezTo>
                <a:close/>
                <a:moveTo>
                  <a:pt x="209242" y="0"/>
                </a:moveTo>
                <a:lnTo>
                  <a:pt x="1046185" y="0"/>
                </a:lnTo>
                <a:cubicBezTo>
                  <a:pt x="1161746" y="0"/>
                  <a:pt x="1255427" y="93681"/>
                  <a:pt x="1255427" y="209242"/>
                </a:cubicBezTo>
                <a:lnTo>
                  <a:pt x="1255427" y="1046185"/>
                </a:lnTo>
                <a:cubicBezTo>
                  <a:pt x="1255427" y="1161746"/>
                  <a:pt x="1161746" y="1255427"/>
                  <a:pt x="1046185" y="1255427"/>
                </a:cubicBezTo>
                <a:lnTo>
                  <a:pt x="209242" y="1255427"/>
                </a:lnTo>
                <a:cubicBezTo>
                  <a:pt x="93681" y="1255427"/>
                  <a:pt x="0" y="1161746"/>
                  <a:pt x="0" y="1046185"/>
                </a:cubicBezTo>
                <a:lnTo>
                  <a:pt x="0" y="209242"/>
                </a:lnTo>
                <a:cubicBezTo>
                  <a:pt x="0" y="93681"/>
                  <a:pt x="93681" y="0"/>
                  <a:pt x="209242" y="0"/>
                </a:cubicBezTo>
                <a:close/>
              </a:path>
            </a:pathLst>
          </a:custGeom>
          <a:solidFill>
            <a:srgbClr val="3BBC5D"/>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000" b="0" i="0" u="none" strike="noStrike" kern="0" cap="none" spc="0" normalizeH="0" baseline="0" noProof="0">
              <a:ln>
                <a:noFill/>
              </a:ln>
              <a:solidFill>
                <a:srgbClr val="3BBC5D"/>
              </a:solidFill>
              <a:effectLst/>
              <a:uLnTx/>
              <a:uFillTx/>
              <a:latin typeface="微软雅黑 Light" panose="020B0502040204020203" pitchFamily="34" charset="-122"/>
              <a:ea typeface="微软雅黑 Light" panose="020B0502040204020203" pitchFamily="34" charset="-122"/>
              <a:cs typeface=""/>
            </a:endParaRPr>
          </a:p>
        </p:txBody>
      </p:sp>
      <p:sp>
        <p:nvSpPr>
          <p:cNvPr id="48" name="任意多边形 221"/>
          <p:cNvSpPr/>
          <p:nvPr/>
        </p:nvSpPr>
        <p:spPr>
          <a:xfrm rot="2700000">
            <a:off x="2584478" y="3844306"/>
            <a:ext cx="141180" cy="141180"/>
          </a:xfrm>
          <a:custGeom>
            <a:avLst/>
            <a:gdLst>
              <a:gd name="connsiteX0" fmla="*/ 0 w 687172"/>
              <a:gd name="connsiteY0" fmla="*/ 1 h 687172"/>
              <a:gd name="connsiteX1" fmla="*/ 477930 w 687172"/>
              <a:gd name="connsiteY1" fmla="*/ 0 h 687172"/>
              <a:gd name="connsiteX2" fmla="*/ 687172 w 687172"/>
              <a:gd name="connsiteY2" fmla="*/ 209242 h 687172"/>
              <a:gd name="connsiteX3" fmla="*/ 687172 w 687172"/>
              <a:gd name="connsiteY3" fmla="*/ 687172 h 687172"/>
              <a:gd name="connsiteX4" fmla="*/ 574946 w 687172"/>
              <a:gd name="connsiteY4" fmla="*/ 687172 h 687172"/>
              <a:gd name="connsiteX5" fmla="*/ 574945 w 687172"/>
              <a:gd name="connsiteY5" fmla="*/ 238336 h 687172"/>
              <a:gd name="connsiteX6" fmla="*/ 448836 w 687172"/>
              <a:gd name="connsiteY6" fmla="*/ 112227 h 687172"/>
              <a:gd name="connsiteX7" fmla="*/ 0 w 687172"/>
              <a:gd name="connsiteY7" fmla="*/ 112227 h 687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7172" h="687172">
                <a:moveTo>
                  <a:pt x="0" y="1"/>
                </a:moveTo>
                <a:lnTo>
                  <a:pt x="477930" y="0"/>
                </a:lnTo>
                <a:cubicBezTo>
                  <a:pt x="593491" y="0"/>
                  <a:pt x="687172" y="93681"/>
                  <a:pt x="687172" y="209242"/>
                </a:cubicBezTo>
                <a:lnTo>
                  <a:pt x="687172" y="687172"/>
                </a:lnTo>
                <a:lnTo>
                  <a:pt x="574946" y="687172"/>
                </a:lnTo>
                <a:lnTo>
                  <a:pt x="574945" y="238336"/>
                </a:lnTo>
                <a:cubicBezTo>
                  <a:pt x="574946" y="168688"/>
                  <a:pt x="518485" y="112227"/>
                  <a:pt x="448836" y="112227"/>
                </a:cubicBezTo>
                <a:lnTo>
                  <a:pt x="0" y="112227"/>
                </a:lnTo>
                <a:close/>
              </a:path>
            </a:pathLst>
          </a:custGeom>
          <a:solidFill>
            <a:srgbClr val="3BBC5D"/>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800" b="0" i="0" u="none" strike="noStrike" kern="0" cap="none" spc="0" normalizeH="0" baseline="0" noProof="0">
              <a:ln>
                <a:noFill/>
              </a:ln>
              <a:solidFill>
                <a:srgbClr val="3BBC5D"/>
              </a:solidFill>
              <a:effectLst/>
              <a:uLnTx/>
              <a:uFillTx/>
              <a:latin typeface="微软雅黑 Light" panose="020B0502040204020203" pitchFamily="34" charset="-122"/>
              <a:ea typeface="微软雅黑 Light" panose="020B0502040204020203" pitchFamily="34" charset="-122"/>
              <a:cs typeface=""/>
            </a:endParaRPr>
          </a:p>
        </p:txBody>
      </p:sp>
      <p:sp>
        <p:nvSpPr>
          <p:cNvPr id="49" name="任意多边形 222"/>
          <p:cNvSpPr/>
          <p:nvPr/>
        </p:nvSpPr>
        <p:spPr>
          <a:xfrm rot="2700000">
            <a:off x="2538502" y="3785932"/>
            <a:ext cx="257928" cy="257928"/>
          </a:xfrm>
          <a:custGeom>
            <a:avLst/>
            <a:gdLst>
              <a:gd name="connsiteX0" fmla="*/ 238336 w 1255427"/>
              <a:gd name="connsiteY0" fmla="*/ 112227 h 1255427"/>
              <a:gd name="connsiteX1" fmla="*/ 112227 w 1255427"/>
              <a:gd name="connsiteY1" fmla="*/ 238336 h 1255427"/>
              <a:gd name="connsiteX2" fmla="*/ 112227 w 1255427"/>
              <a:gd name="connsiteY2" fmla="*/ 1017091 h 1255427"/>
              <a:gd name="connsiteX3" fmla="*/ 238336 w 1255427"/>
              <a:gd name="connsiteY3" fmla="*/ 1143200 h 1255427"/>
              <a:gd name="connsiteX4" fmla="*/ 1017091 w 1255427"/>
              <a:gd name="connsiteY4" fmla="*/ 1143200 h 1255427"/>
              <a:gd name="connsiteX5" fmla="*/ 1143200 w 1255427"/>
              <a:gd name="connsiteY5" fmla="*/ 1017091 h 1255427"/>
              <a:gd name="connsiteX6" fmla="*/ 1143200 w 1255427"/>
              <a:gd name="connsiteY6" fmla="*/ 238336 h 1255427"/>
              <a:gd name="connsiteX7" fmla="*/ 1017091 w 1255427"/>
              <a:gd name="connsiteY7" fmla="*/ 112227 h 1255427"/>
              <a:gd name="connsiteX8" fmla="*/ 209242 w 1255427"/>
              <a:gd name="connsiteY8" fmla="*/ 0 h 1255427"/>
              <a:gd name="connsiteX9" fmla="*/ 1046185 w 1255427"/>
              <a:gd name="connsiteY9" fmla="*/ 0 h 1255427"/>
              <a:gd name="connsiteX10" fmla="*/ 1255427 w 1255427"/>
              <a:gd name="connsiteY10" fmla="*/ 209242 h 1255427"/>
              <a:gd name="connsiteX11" fmla="*/ 1255427 w 1255427"/>
              <a:gd name="connsiteY11" fmla="*/ 1046185 h 1255427"/>
              <a:gd name="connsiteX12" fmla="*/ 1046185 w 1255427"/>
              <a:gd name="connsiteY12" fmla="*/ 1255427 h 1255427"/>
              <a:gd name="connsiteX13" fmla="*/ 209242 w 1255427"/>
              <a:gd name="connsiteY13" fmla="*/ 1255427 h 1255427"/>
              <a:gd name="connsiteX14" fmla="*/ 0 w 1255427"/>
              <a:gd name="connsiteY14" fmla="*/ 1046185 h 1255427"/>
              <a:gd name="connsiteX15" fmla="*/ 0 w 1255427"/>
              <a:gd name="connsiteY15" fmla="*/ 209242 h 1255427"/>
              <a:gd name="connsiteX16" fmla="*/ 209242 w 1255427"/>
              <a:gd name="connsiteY16" fmla="*/ 0 h 1255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55427" h="1255427">
                <a:moveTo>
                  <a:pt x="238336" y="112227"/>
                </a:moveTo>
                <a:cubicBezTo>
                  <a:pt x="168688" y="112227"/>
                  <a:pt x="112227" y="168688"/>
                  <a:pt x="112227" y="238336"/>
                </a:cubicBezTo>
                <a:lnTo>
                  <a:pt x="112227" y="1017091"/>
                </a:lnTo>
                <a:cubicBezTo>
                  <a:pt x="112227" y="1086739"/>
                  <a:pt x="168688" y="1143200"/>
                  <a:pt x="238336" y="1143200"/>
                </a:cubicBezTo>
                <a:lnTo>
                  <a:pt x="1017091" y="1143200"/>
                </a:lnTo>
                <a:cubicBezTo>
                  <a:pt x="1086739" y="1143200"/>
                  <a:pt x="1143200" y="1086739"/>
                  <a:pt x="1143200" y="1017091"/>
                </a:cubicBezTo>
                <a:lnTo>
                  <a:pt x="1143200" y="238336"/>
                </a:lnTo>
                <a:cubicBezTo>
                  <a:pt x="1143200" y="168688"/>
                  <a:pt x="1086739" y="112227"/>
                  <a:pt x="1017091" y="112227"/>
                </a:cubicBezTo>
                <a:close/>
                <a:moveTo>
                  <a:pt x="209242" y="0"/>
                </a:moveTo>
                <a:lnTo>
                  <a:pt x="1046185" y="0"/>
                </a:lnTo>
                <a:cubicBezTo>
                  <a:pt x="1161746" y="0"/>
                  <a:pt x="1255427" y="93681"/>
                  <a:pt x="1255427" y="209242"/>
                </a:cubicBezTo>
                <a:lnTo>
                  <a:pt x="1255427" y="1046185"/>
                </a:lnTo>
                <a:cubicBezTo>
                  <a:pt x="1255427" y="1161746"/>
                  <a:pt x="1161746" y="1255427"/>
                  <a:pt x="1046185" y="1255427"/>
                </a:cubicBezTo>
                <a:lnTo>
                  <a:pt x="209242" y="1255427"/>
                </a:lnTo>
                <a:cubicBezTo>
                  <a:pt x="93681" y="1255427"/>
                  <a:pt x="0" y="1161746"/>
                  <a:pt x="0" y="1046185"/>
                </a:cubicBezTo>
                <a:lnTo>
                  <a:pt x="0" y="209242"/>
                </a:lnTo>
                <a:cubicBezTo>
                  <a:pt x="0" y="93681"/>
                  <a:pt x="93681" y="0"/>
                  <a:pt x="209242" y="0"/>
                </a:cubicBezTo>
                <a:close/>
              </a:path>
            </a:pathLst>
          </a:custGeom>
          <a:solidFill>
            <a:srgbClr val="3BBC5D"/>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000" b="0" i="0" u="none" strike="noStrike" kern="0" cap="none" spc="0" normalizeH="0" baseline="0" noProof="0">
              <a:ln>
                <a:noFill/>
              </a:ln>
              <a:solidFill>
                <a:srgbClr val="3BBC5D"/>
              </a:solidFill>
              <a:effectLst/>
              <a:uLnTx/>
              <a:uFillTx/>
              <a:latin typeface="微软雅黑 Light" panose="020B0502040204020203" pitchFamily="34" charset="-122"/>
              <a:ea typeface="微软雅黑 Light" panose="020B0502040204020203" pitchFamily="34" charset="-122"/>
              <a:cs typeface=""/>
            </a:endParaRPr>
          </a:p>
        </p:txBody>
      </p:sp>
      <p:sp>
        <p:nvSpPr>
          <p:cNvPr id="50" name="矩形 245"/>
          <p:cNvSpPr>
            <a:spLocks noChangeArrowheads="1"/>
          </p:cNvSpPr>
          <p:nvPr/>
        </p:nvSpPr>
        <p:spPr bwMode="auto">
          <a:xfrm>
            <a:off x="652510" y="4921234"/>
            <a:ext cx="1620955" cy="52321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1439" tIns="45719" rIns="91439" bIns="45719">
            <a:spAutoFit/>
          </a:bodyPr>
          <a:lstStyle/>
          <a:p>
            <a:pPr fontAlgn="base">
              <a:spcBef>
                <a:spcPct val="0"/>
              </a:spcBef>
              <a:spcAft>
                <a:spcPct val="0"/>
              </a:spcAft>
            </a:pPr>
            <a:r>
              <a:rPr lang="zh-CN" altLang="en-US" sz="2800" dirty="0" smtClean="0">
                <a:solidFill>
                  <a:srgbClr val="3BBC5D"/>
                </a:solidFill>
                <a:latin typeface="微软雅黑 Light" panose="020B0502040204020203" pitchFamily="34" charset="-122"/>
                <a:ea typeface="微软雅黑 Light" panose="020B0502040204020203" pitchFamily="34" charset="-122"/>
                <a:cs typeface="微软雅黑 Light" charset="0"/>
              </a:rPr>
              <a:t>第七部分</a:t>
            </a:r>
            <a:endParaRPr lang="zh-CN" altLang="en-US" sz="2800" dirty="0">
              <a:solidFill>
                <a:srgbClr val="3BBC5D"/>
              </a:solidFill>
              <a:latin typeface="微软雅黑 Light" panose="020B0502040204020203" pitchFamily="34" charset="-122"/>
              <a:ea typeface="微软雅黑 Light" panose="020B0502040204020203" pitchFamily="34" charset="-122"/>
              <a:cs typeface="微软雅黑 Light" charset="0"/>
            </a:endParaRPr>
          </a:p>
        </p:txBody>
      </p:sp>
      <p:sp>
        <p:nvSpPr>
          <p:cNvPr id="51" name="矩形 29"/>
          <p:cNvSpPr/>
          <p:nvPr/>
        </p:nvSpPr>
        <p:spPr bwMode="auto">
          <a:xfrm>
            <a:off x="3133154" y="4869160"/>
            <a:ext cx="2890837" cy="652486"/>
          </a:xfrm>
          <a:prstGeom prst="rect">
            <a:avLst/>
          </a:prstGeom>
        </p:spPr>
        <p:txBody>
          <a:bodyPr>
            <a:spAutoFit/>
          </a:bodyPr>
          <a:lstStyle/>
          <a:p>
            <a:pPr>
              <a:lnSpc>
                <a:spcPct val="130000"/>
              </a:lnSpc>
            </a:pPr>
            <a:r>
              <a:rPr lang="zh-CN" altLang="en-US" sz="2800" dirty="0">
                <a:solidFill>
                  <a:schemeClr val="tx1">
                    <a:lumMod val="50000"/>
                    <a:lumOff val="50000"/>
                  </a:schemeClr>
                </a:solidFill>
                <a:latin typeface="Microsoft YaHei Light" charset="-122"/>
                <a:ea typeface="Microsoft YaHei Light" charset="-122"/>
                <a:cs typeface="Microsoft YaHei Light" charset="-122"/>
              </a:rPr>
              <a:t>数字编码</a:t>
            </a:r>
          </a:p>
        </p:txBody>
      </p:sp>
      <p:sp>
        <p:nvSpPr>
          <p:cNvPr id="52" name="矩形 284"/>
          <p:cNvSpPr>
            <a:spLocks noChangeArrowheads="1"/>
          </p:cNvSpPr>
          <p:nvPr/>
        </p:nvSpPr>
        <p:spPr bwMode="auto">
          <a:xfrm>
            <a:off x="652510" y="5569304"/>
            <a:ext cx="1672251" cy="52321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1439" tIns="45719" rIns="91439" bIns="45719">
            <a:spAutoFit/>
          </a:bodyPr>
          <a:lstStyle/>
          <a:p>
            <a:pPr fontAlgn="base">
              <a:spcBef>
                <a:spcPct val="0"/>
              </a:spcBef>
              <a:spcAft>
                <a:spcPct val="0"/>
              </a:spcAft>
            </a:pPr>
            <a:r>
              <a:rPr lang="zh-CN" altLang="en-US" sz="2800" dirty="0" smtClean="0">
                <a:solidFill>
                  <a:srgbClr val="3BBC5D"/>
                </a:solidFill>
                <a:latin typeface="微软雅黑 Light" panose="020B0502040204020203" pitchFamily="34" charset="-122"/>
                <a:ea typeface="微软雅黑 Light" panose="020B0502040204020203" pitchFamily="34" charset="-122"/>
                <a:cs typeface="微软雅黑 Light" charset="0"/>
              </a:rPr>
              <a:t>第八部分</a:t>
            </a:r>
            <a:endParaRPr lang="zh-CN" altLang="en-US" sz="2800" dirty="0">
              <a:solidFill>
                <a:srgbClr val="3BBC5D"/>
              </a:solidFill>
              <a:latin typeface="微软雅黑 Light" panose="020B0502040204020203" pitchFamily="34" charset="-122"/>
              <a:ea typeface="微软雅黑 Light" panose="020B0502040204020203" pitchFamily="34" charset="-122"/>
              <a:cs typeface="微软雅黑 Light" charset="0"/>
            </a:endParaRPr>
          </a:p>
        </p:txBody>
      </p:sp>
      <p:sp>
        <p:nvSpPr>
          <p:cNvPr id="53" name="矩形 34"/>
          <p:cNvSpPr/>
          <p:nvPr/>
        </p:nvSpPr>
        <p:spPr bwMode="auto">
          <a:xfrm>
            <a:off x="3133155" y="5517232"/>
            <a:ext cx="2890837" cy="652486"/>
          </a:xfrm>
          <a:prstGeom prst="rect">
            <a:avLst/>
          </a:prstGeom>
        </p:spPr>
        <p:txBody>
          <a:bodyPr>
            <a:spAutoFit/>
          </a:bodyPr>
          <a:lstStyle/>
          <a:p>
            <a:pPr>
              <a:lnSpc>
                <a:spcPct val="130000"/>
              </a:lnSpc>
            </a:pPr>
            <a:r>
              <a:rPr lang="en-US" altLang="zh-CN" sz="2800" dirty="0" err="1">
                <a:solidFill>
                  <a:schemeClr val="tx1">
                    <a:lumMod val="50000"/>
                    <a:lumOff val="50000"/>
                  </a:schemeClr>
                </a:solidFill>
                <a:latin typeface="Microsoft YaHei Light" charset="-122"/>
                <a:ea typeface="Microsoft YaHei Light" charset="-122"/>
                <a:cs typeface="Microsoft YaHei Light" charset="-122"/>
              </a:rPr>
              <a:t>OneHot</a:t>
            </a:r>
            <a:r>
              <a:rPr lang="zh-CN" altLang="en-US" sz="2800" dirty="0">
                <a:solidFill>
                  <a:schemeClr val="tx1">
                    <a:lumMod val="50000"/>
                    <a:lumOff val="50000"/>
                  </a:schemeClr>
                </a:solidFill>
                <a:latin typeface="Microsoft YaHei Light" charset="-122"/>
                <a:ea typeface="Microsoft YaHei Light" charset="-122"/>
                <a:cs typeface="Microsoft YaHei Light" charset="-122"/>
              </a:rPr>
              <a:t>编码</a:t>
            </a:r>
          </a:p>
        </p:txBody>
      </p:sp>
      <p:sp>
        <p:nvSpPr>
          <p:cNvPr id="54" name="任意多边形 287"/>
          <p:cNvSpPr/>
          <p:nvPr/>
        </p:nvSpPr>
        <p:spPr>
          <a:xfrm rot="2700000">
            <a:off x="2579752" y="5782475"/>
            <a:ext cx="141180" cy="141180"/>
          </a:xfrm>
          <a:custGeom>
            <a:avLst/>
            <a:gdLst>
              <a:gd name="connsiteX0" fmla="*/ 0 w 687172"/>
              <a:gd name="connsiteY0" fmla="*/ 1 h 687172"/>
              <a:gd name="connsiteX1" fmla="*/ 477930 w 687172"/>
              <a:gd name="connsiteY1" fmla="*/ 0 h 687172"/>
              <a:gd name="connsiteX2" fmla="*/ 687172 w 687172"/>
              <a:gd name="connsiteY2" fmla="*/ 209242 h 687172"/>
              <a:gd name="connsiteX3" fmla="*/ 687172 w 687172"/>
              <a:gd name="connsiteY3" fmla="*/ 687172 h 687172"/>
              <a:gd name="connsiteX4" fmla="*/ 574946 w 687172"/>
              <a:gd name="connsiteY4" fmla="*/ 687172 h 687172"/>
              <a:gd name="connsiteX5" fmla="*/ 574945 w 687172"/>
              <a:gd name="connsiteY5" fmla="*/ 238336 h 687172"/>
              <a:gd name="connsiteX6" fmla="*/ 448836 w 687172"/>
              <a:gd name="connsiteY6" fmla="*/ 112227 h 687172"/>
              <a:gd name="connsiteX7" fmla="*/ 0 w 687172"/>
              <a:gd name="connsiteY7" fmla="*/ 112227 h 687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7172" h="687172">
                <a:moveTo>
                  <a:pt x="0" y="1"/>
                </a:moveTo>
                <a:lnTo>
                  <a:pt x="477930" y="0"/>
                </a:lnTo>
                <a:cubicBezTo>
                  <a:pt x="593491" y="0"/>
                  <a:pt x="687172" y="93681"/>
                  <a:pt x="687172" y="209242"/>
                </a:cubicBezTo>
                <a:lnTo>
                  <a:pt x="687172" y="687172"/>
                </a:lnTo>
                <a:lnTo>
                  <a:pt x="574946" y="687172"/>
                </a:lnTo>
                <a:lnTo>
                  <a:pt x="574945" y="238336"/>
                </a:lnTo>
                <a:cubicBezTo>
                  <a:pt x="574946" y="168688"/>
                  <a:pt x="518485" y="112227"/>
                  <a:pt x="448836" y="112227"/>
                </a:cubicBezTo>
                <a:lnTo>
                  <a:pt x="0" y="112227"/>
                </a:lnTo>
                <a:close/>
              </a:path>
            </a:pathLst>
          </a:custGeom>
          <a:solidFill>
            <a:srgbClr val="3BBC5D"/>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000" b="0" i="0" u="none" strike="noStrike" kern="0" cap="none" spc="0" normalizeH="0" baseline="0" noProof="0">
              <a:ln>
                <a:noFill/>
              </a:ln>
              <a:solidFill>
                <a:srgbClr val="3BBC5D"/>
              </a:solidFill>
              <a:effectLst/>
              <a:uLnTx/>
              <a:uFillTx/>
              <a:latin typeface="微软雅黑 Light" panose="020B0502040204020203" pitchFamily="34" charset="-122"/>
              <a:ea typeface="微软雅黑 Light" panose="020B0502040204020203" pitchFamily="34" charset="-122"/>
              <a:cs typeface=""/>
            </a:endParaRPr>
          </a:p>
        </p:txBody>
      </p:sp>
      <p:sp>
        <p:nvSpPr>
          <p:cNvPr id="55" name="任意多边形 288"/>
          <p:cNvSpPr/>
          <p:nvPr/>
        </p:nvSpPr>
        <p:spPr>
          <a:xfrm rot="2700000">
            <a:off x="2533776" y="5724101"/>
            <a:ext cx="257928" cy="257928"/>
          </a:xfrm>
          <a:custGeom>
            <a:avLst/>
            <a:gdLst>
              <a:gd name="connsiteX0" fmla="*/ 238336 w 1255427"/>
              <a:gd name="connsiteY0" fmla="*/ 112227 h 1255427"/>
              <a:gd name="connsiteX1" fmla="*/ 112227 w 1255427"/>
              <a:gd name="connsiteY1" fmla="*/ 238336 h 1255427"/>
              <a:gd name="connsiteX2" fmla="*/ 112227 w 1255427"/>
              <a:gd name="connsiteY2" fmla="*/ 1017091 h 1255427"/>
              <a:gd name="connsiteX3" fmla="*/ 238336 w 1255427"/>
              <a:gd name="connsiteY3" fmla="*/ 1143200 h 1255427"/>
              <a:gd name="connsiteX4" fmla="*/ 1017091 w 1255427"/>
              <a:gd name="connsiteY4" fmla="*/ 1143200 h 1255427"/>
              <a:gd name="connsiteX5" fmla="*/ 1143200 w 1255427"/>
              <a:gd name="connsiteY5" fmla="*/ 1017091 h 1255427"/>
              <a:gd name="connsiteX6" fmla="*/ 1143200 w 1255427"/>
              <a:gd name="connsiteY6" fmla="*/ 238336 h 1255427"/>
              <a:gd name="connsiteX7" fmla="*/ 1017091 w 1255427"/>
              <a:gd name="connsiteY7" fmla="*/ 112227 h 1255427"/>
              <a:gd name="connsiteX8" fmla="*/ 209242 w 1255427"/>
              <a:gd name="connsiteY8" fmla="*/ 0 h 1255427"/>
              <a:gd name="connsiteX9" fmla="*/ 1046185 w 1255427"/>
              <a:gd name="connsiteY9" fmla="*/ 0 h 1255427"/>
              <a:gd name="connsiteX10" fmla="*/ 1255427 w 1255427"/>
              <a:gd name="connsiteY10" fmla="*/ 209242 h 1255427"/>
              <a:gd name="connsiteX11" fmla="*/ 1255427 w 1255427"/>
              <a:gd name="connsiteY11" fmla="*/ 1046185 h 1255427"/>
              <a:gd name="connsiteX12" fmla="*/ 1046185 w 1255427"/>
              <a:gd name="connsiteY12" fmla="*/ 1255427 h 1255427"/>
              <a:gd name="connsiteX13" fmla="*/ 209242 w 1255427"/>
              <a:gd name="connsiteY13" fmla="*/ 1255427 h 1255427"/>
              <a:gd name="connsiteX14" fmla="*/ 0 w 1255427"/>
              <a:gd name="connsiteY14" fmla="*/ 1046185 h 1255427"/>
              <a:gd name="connsiteX15" fmla="*/ 0 w 1255427"/>
              <a:gd name="connsiteY15" fmla="*/ 209242 h 1255427"/>
              <a:gd name="connsiteX16" fmla="*/ 209242 w 1255427"/>
              <a:gd name="connsiteY16" fmla="*/ 0 h 1255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55427" h="1255427">
                <a:moveTo>
                  <a:pt x="238336" y="112227"/>
                </a:moveTo>
                <a:cubicBezTo>
                  <a:pt x="168688" y="112227"/>
                  <a:pt x="112227" y="168688"/>
                  <a:pt x="112227" y="238336"/>
                </a:cubicBezTo>
                <a:lnTo>
                  <a:pt x="112227" y="1017091"/>
                </a:lnTo>
                <a:cubicBezTo>
                  <a:pt x="112227" y="1086739"/>
                  <a:pt x="168688" y="1143200"/>
                  <a:pt x="238336" y="1143200"/>
                </a:cubicBezTo>
                <a:lnTo>
                  <a:pt x="1017091" y="1143200"/>
                </a:lnTo>
                <a:cubicBezTo>
                  <a:pt x="1086739" y="1143200"/>
                  <a:pt x="1143200" y="1086739"/>
                  <a:pt x="1143200" y="1017091"/>
                </a:cubicBezTo>
                <a:lnTo>
                  <a:pt x="1143200" y="238336"/>
                </a:lnTo>
                <a:cubicBezTo>
                  <a:pt x="1143200" y="168688"/>
                  <a:pt x="1086739" y="112227"/>
                  <a:pt x="1017091" y="112227"/>
                </a:cubicBezTo>
                <a:close/>
                <a:moveTo>
                  <a:pt x="209242" y="0"/>
                </a:moveTo>
                <a:lnTo>
                  <a:pt x="1046185" y="0"/>
                </a:lnTo>
                <a:cubicBezTo>
                  <a:pt x="1161746" y="0"/>
                  <a:pt x="1255427" y="93681"/>
                  <a:pt x="1255427" y="209242"/>
                </a:cubicBezTo>
                <a:lnTo>
                  <a:pt x="1255427" y="1046185"/>
                </a:lnTo>
                <a:cubicBezTo>
                  <a:pt x="1255427" y="1161746"/>
                  <a:pt x="1161746" y="1255427"/>
                  <a:pt x="1046185" y="1255427"/>
                </a:cubicBezTo>
                <a:lnTo>
                  <a:pt x="209242" y="1255427"/>
                </a:lnTo>
                <a:cubicBezTo>
                  <a:pt x="93681" y="1255427"/>
                  <a:pt x="0" y="1161746"/>
                  <a:pt x="0" y="1046185"/>
                </a:cubicBezTo>
                <a:lnTo>
                  <a:pt x="0" y="209242"/>
                </a:lnTo>
                <a:cubicBezTo>
                  <a:pt x="0" y="93681"/>
                  <a:pt x="93681" y="0"/>
                  <a:pt x="209242" y="0"/>
                </a:cubicBezTo>
                <a:close/>
              </a:path>
            </a:pathLst>
          </a:custGeom>
          <a:solidFill>
            <a:srgbClr val="3BBC5D"/>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000" b="0" i="0" u="none" strike="noStrike" kern="0" cap="none" spc="0" normalizeH="0" baseline="0" noProof="0">
              <a:ln>
                <a:noFill/>
              </a:ln>
              <a:solidFill>
                <a:srgbClr val="3BBC5D"/>
              </a:solidFill>
              <a:effectLst/>
              <a:uLnTx/>
              <a:uFillTx/>
              <a:latin typeface="微软雅黑 Light" panose="020B0502040204020203" pitchFamily="34" charset="-122"/>
              <a:ea typeface="微软雅黑 Light" panose="020B0502040204020203" pitchFamily="34" charset="-122"/>
              <a:cs typeface=""/>
            </a:endParaRPr>
          </a:p>
        </p:txBody>
      </p:sp>
      <p:sp>
        <p:nvSpPr>
          <p:cNvPr id="56" name="任意多边形 221"/>
          <p:cNvSpPr/>
          <p:nvPr/>
        </p:nvSpPr>
        <p:spPr>
          <a:xfrm rot="2700000">
            <a:off x="2584478" y="5120514"/>
            <a:ext cx="141180" cy="141180"/>
          </a:xfrm>
          <a:custGeom>
            <a:avLst/>
            <a:gdLst>
              <a:gd name="connsiteX0" fmla="*/ 0 w 687172"/>
              <a:gd name="connsiteY0" fmla="*/ 1 h 687172"/>
              <a:gd name="connsiteX1" fmla="*/ 477930 w 687172"/>
              <a:gd name="connsiteY1" fmla="*/ 0 h 687172"/>
              <a:gd name="connsiteX2" fmla="*/ 687172 w 687172"/>
              <a:gd name="connsiteY2" fmla="*/ 209242 h 687172"/>
              <a:gd name="connsiteX3" fmla="*/ 687172 w 687172"/>
              <a:gd name="connsiteY3" fmla="*/ 687172 h 687172"/>
              <a:gd name="connsiteX4" fmla="*/ 574946 w 687172"/>
              <a:gd name="connsiteY4" fmla="*/ 687172 h 687172"/>
              <a:gd name="connsiteX5" fmla="*/ 574945 w 687172"/>
              <a:gd name="connsiteY5" fmla="*/ 238336 h 687172"/>
              <a:gd name="connsiteX6" fmla="*/ 448836 w 687172"/>
              <a:gd name="connsiteY6" fmla="*/ 112227 h 687172"/>
              <a:gd name="connsiteX7" fmla="*/ 0 w 687172"/>
              <a:gd name="connsiteY7" fmla="*/ 112227 h 687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7172" h="687172">
                <a:moveTo>
                  <a:pt x="0" y="1"/>
                </a:moveTo>
                <a:lnTo>
                  <a:pt x="477930" y="0"/>
                </a:lnTo>
                <a:cubicBezTo>
                  <a:pt x="593491" y="0"/>
                  <a:pt x="687172" y="93681"/>
                  <a:pt x="687172" y="209242"/>
                </a:cubicBezTo>
                <a:lnTo>
                  <a:pt x="687172" y="687172"/>
                </a:lnTo>
                <a:lnTo>
                  <a:pt x="574946" y="687172"/>
                </a:lnTo>
                <a:lnTo>
                  <a:pt x="574945" y="238336"/>
                </a:lnTo>
                <a:cubicBezTo>
                  <a:pt x="574946" y="168688"/>
                  <a:pt x="518485" y="112227"/>
                  <a:pt x="448836" y="112227"/>
                </a:cubicBezTo>
                <a:lnTo>
                  <a:pt x="0" y="112227"/>
                </a:lnTo>
                <a:close/>
              </a:path>
            </a:pathLst>
          </a:custGeom>
          <a:solidFill>
            <a:srgbClr val="3BBC5D"/>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800" b="0" i="0" u="none" strike="noStrike" kern="0" cap="none" spc="0" normalizeH="0" baseline="0" noProof="0">
              <a:ln>
                <a:noFill/>
              </a:ln>
              <a:solidFill>
                <a:srgbClr val="3BBC5D"/>
              </a:solidFill>
              <a:effectLst/>
              <a:uLnTx/>
              <a:uFillTx/>
              <a:latin typeface="微软雅黑 Light" panose="020B0502040204020203" pitchFamily="34" charset="-122"/>
              <a:ea typeface="微软雅黑 Light" panose="020B0502040204020203" pitchFamily="34" charset="-122"/>
              <a:cs typeface=""/>
            </a:endParaRPr>
          </a:p>
        </p:txBody>
      </p:sp>
      <p:sp>
        <p:nvSpPr>
          <p:cNvPr id="57" name="任意多边形 222"/>
          <p:cNvSpPr/>
          <p:nvPr/>
        </p:nvSpPr>
        <p:spPr>
          <a:xfrm rot="2700000">
            <a:off x="2538502" y="5062140"/>
            <a:ext cx="257928" cy="257928"/>
          </a:xfrm>
          <a:custGeom>
            <a:avLst/>
            <a:gdLst>
              <a:gd name="connsiteX0" fmla="*/ 238336 w 1255427"/>
              <a:gd name="connsiteY0" fmla="*/ 112227 h 1255427"/>
              <a:gd name="connsiteX1" fmla="*/ 112227 w 1255427"/>
              <a:gd name="connsiteY1" fmla="*/ 238336 h 1255427"/>
              <a:gd name="connsiteX2" fmla="*/ 112227 w 1255427"/>
              <a:gd name="connsiteY2" fmla="*/ 1017091 h 1255427"/>
              <a:gd name="connsiteX3" fmla="*/ 238336 w 1255427"/>
              <a:gd name="connsiteY3" fmla="*/ 1143200 h 1255427"/>
              <a:gd name="connsiteX4" fmla="*/ 1017091 w 1255427"/>
              <a:gd name="connsiteY4" fmla="*/ 1143200 h 1255427"/>
              <a:gd name="connsiteX5" fmla="*/ 1143200 w 1255427"/>
              <a:gd name="connsiteY5" fmla="*/ 1017091 h 1255427"/>
              <a:gd name="connsiteX6" fmla="*/ 1143200 w 1255427"/>
              <a:gd name="connsiteY6" fmla="*/ 238336 h 1255427"/>
              <a:gd name="connsiteX7" fmla="*/ 1017091 w 1255427"/>
              <a:gd name="connsiteY7" fmla="*/ 112227 h 1255427"/>
              <a:gd name="connsiteX8" fmla="*/ 209242 w 1255427"/>
              <a:gd name="connsiteY8" fmla="*/ 0 h 1255427"/>
              <a:gd name="connsiteX9" fmla="*/ 1046185 w 1255427"/>
              <a:gd name="connsiteY9" fmla="*/ 0 h 1255427"/>
              <a:gd name="connsiteX10" fmla="*/ 1255427 w 1255427"/>
              <a:gd name="connsiteY10" fmla="*/ 209242 h 1255427"/>
              <a:gd name="connsiteX11" fmla="*/ 1255427 w 1255427"/>
              <a:gd name="connsiteY11" fmla="*/ 1046185 h 1255427"/>
              <a:gd name="connsiteX12" fmla="*/ 1046185 w 1255427"/>
              <a:gd name="connsiteY12" fmla="*/ 1255427 h 1255427"/>
              <a:gd name="connsiteX13" fmla="*/ 209242 w 1255427"/>
              <a:gd name="connsiteY13" fmla="*/ 1255427 h 1255427"/>
              <a:gd name="connsiteX14" fmla="*/ 0 w 1255427"/>
              <a:gd name="connsiteY14" fmla="*/ 1046185 h 1255427"/>
              <a:gd name="connsiteX15" fmla="*/ 0 w 1255427"/>
              <a:gd name="connsiteY15" fmla="*/ 209242 h 1255427"/>
              <a:gd name="connsiteX16" fmla="*/ 209242 w 1255427"/>
              <a:gd name="connsiteY16" fmla="*/ 0 h 1255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55427" h="1255427">
                <a:moveTo>
                  <a:pt x="238336" y="112227"/>
                </a:moveTo>
                <a:cubicBezTo>
                  <a:pt x="168688" y="112227"/>
                  <a:pt x="112227" y="168688"/>
                  <a:pt x="112227" y="238336"/>
                </a:cubicBezTo>
                <a:lnTo>
                  <a:pt x="112227" y="1017091"/>
                </a:lnTo>
                <a:cubicBezTo>
                  <a:pt x="112227" y="1086739"/>
                  <a:pt x="168688" y="1143200"/>
                  <a:pt x="238336" y="1143200"/>
                </a:cubicBezTo>
                <a:lnTo>
                  <a:pt x="1017091" y="1143200"/>
                </a:lnTo>
                <a:cubicBezTo>
                  <a:pt x="1086739" y="1143200"/>
                  <a:pt x="1143200" y="1086739"/>
                  <a:pt x="1143200" y="1017091"/>
                </a:cubicBezTo>
                <a:lnTo>
                  <a:pt x="1143200" y="238336"/>
                </a:lnTo>
                <a:cubicBezTo>
                  <a:pt x="1143200" y="168688"/>
                  <a:pt x="1086739" y="112227"/>
                  <a:pt x="1017091" y="112227"/>
                </a:cubicBezTo>
                <a:close/>
                <a:moveTo>
                  <a:pt x="209242" y="0"/>
                </a:moveTo>
                <a:lnTo>
                  <a:pt x="1046185" y="0"/>
                </a:lnTo>
                <a:cubicBezTo>
                  <a:pt x="1161746" y="0"/>
                  <a:pt x="1255427" y="93681"/>
                  <a:pt x="1255427" y="209242"/>
                </a:cubicBezTo>
                <a:lnTo>
                  <a:pt x="1255427" y="1046185"/>
                </a:lnTo>
                <a:cubicBezTo>
                  <a:pt x="1255427" y="1161746"/>
                  <a:pt x="1161746" y="1255427"/>
                  <a:pt x="1046185" y="1255427"/>
                </a:cubicBezTo>
                <a:lnTo>
                  <a:pt x="209242" y="1255427"/>
                </a:lnTo>
                <a:cubicBezTo>
                  <a:pt x="93681" y="1255427"/>
                  <a:pt x="0" y="1161746"/>
                  <a:pt x="0" y="1046185"/>
                </a:cubicBezTo>
                <a:lnTo>
                  <a:pt x="0" y="209242"/>
                </a:lnTo>
                <a:cubicBezTo>
                  <a:pt x="0" y="93681"/>
                  <a:pt x="93681" y="0"/>
                  <a:pt x="209242" y="0"/>
                </a:cubicBezTo>
                <a:close/>
              </a:path>
            </a:pathLst>
          </a:custGeom>
          <a:solidFill>
            <a:srgbClr val="3BBC5D"/>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000" b="0" i="0" u="none" strike="noStrike" kern="0" cap="none" spc="0" normalizeH="0" baseline="0" noProof="0">
              <a:ln>
                <a:noFill/>
              </a:ln>
              <a:solidFill>
                <a:srgbClr val="3BBC5D"/>
              </a:solidFill>
              <a:effectLst/>
              <a:uLnTx/>
              <a:uFillTx/>
              <a:latin typeface="微软雅黑 Light" panose="020B0502040204020203" pitchFamily="34" charset="-122"/>
              <a:ea typeface="微软雅黑 Light" panose="020B0502040204020203" pitchFamily="34" charset="-122"/>
              <a:cs typeface=""/>
            </a:endParaRPr>
          </a:p>
        </p:txBody>
      </p:sp>
    </p:spTree>
    <p:extLst>
      <p:ext uri="{BB962C8B-B14F-4D97-AF65-F5344CB8AC3E}">
        <p14:creationId xmlns:p14="http://schemas.microsoft.com/office/powerpoint/2010/main" xmlns="" val="1292464441"/>
      </p:ext>
    </p:extLst>
  </p:cSld>
  <p:clrMapOvr>
    <a:masterClrMapping/>
  </p:clrMapOvr>
  <p:timing>
    <p:tnLst>
      <p:par>
        <p:cTn id="1" dur="indefinite" restart="never" nodeType="tmRoot"/>
      </p:par>
    </p:tnLst>
  </p:timing>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4"/>
          <p:cNvSpPr/>
          <p:nvPr/>
        </p:nvSpPr>
        <p:spPr>
          <a:xfrm>
            <a:off x="-1" y="674237"/>
            <a:ext cx="7464153" cy="602366"/>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灯片编号占位符 25"/>
          <p:cNvSpPr txBox="1">
            <a:spLocks/>
          </p:cNvSpPr>
          <p:nvPr/>
        </p:nvSpPr>
        <p:spPr>
          <a:xfrm>
            <a:off x="10243712" y="6350004"/>
            <a:ext cx="2743200" cy="365125"/>
          </a:xfrm>
          <a:prstGeom prst="rect">
            <a:avLst/>
          </a:prstGeom>
        </p:spPr>
        <p:txBody>
          <a:bodyPr vert="horz" lIns="91440" tIns="45720" rIns="91440" bIns="45720" rtlCol="0" anchor="ctr"/>
          <a:lstStyle>
            <a:defPPr>
              <a:defRPr lang="zh-CN"/>
            </a:defPPr>
            <a:lvl1pPr marL="0" algn="ctr" defTabSz="914400" rtl="0" eaLnBrk="1" latinLnBrk="0" hangingPunct="1">
              <a:defRPr sz="1400" kern="1200">
                <a:solidFill>
                  <a:schemeClr val="bg1"/>
                </a:solidFill>
                <a:latin typeface="微软雅黑 Light" panose="020B0502040204020203" pitchFamily="34" charset="-122"/>
                <a:ea typeface="微软雅黑 Light" panose="020B0502040204020203" pitchFamily="34"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rgbClr val="3BBC5D"/>
              </a:solidFill>
            </a:endParaRPr>
          </a:p>
        </p:txBody>
      </p:sp>
      <p:sp>
        <p:nvSpPr>
          <p:cNvPr id="25" name="Freeform 81"/>
          <p:cNvSpPr>
            <a:spLocks noChangeArrowheads="1"/>
          </p:cNvSpPr>
          <p:nvPr/>
        </p:nvSpPr>
        <p:spPr bwMode="auto">
          <a:xfrm>
            <a:off x="191376" y="826314"/>
            <a:ext cx="288000" cy="288000"/>
          </a:xfrm>
          <a:custGeom>
            <a:avLst/>
            <a:gdLst>
              <a:gd name="T0" fmla="*/ 39678193 w 602"/>
              <a:gd name="T1" fmla="*/ 78442719 h 602"/>
              <a:gd name="T2" fmla="*/ 39678193 w 602"/>
              <a:gd name="T3" fmla="*/ 78442719 h 602"/>
              <a:gd name="T4" fmla="*/ 0 w 602"/>
              <a:gd name="T5" fmla="*/ 38764526 h 602"/>
              <a:gd name="T6" fmla="*/ 39678193 w 602"/>
              <a:gd name="T7" fmla="*/ 0 h 602"/>
              <a:gd name="T8" fmla="*/ 78442719 w 602"/>
              <a:gd name="T9" fmla="*/ 38764526 h 602"/>
              <a:gd name="T10" fmla="*/ 39678193 w 602"/>
              <a:gd name="T11" fmla="*/ 78442719 h 602"/>
              <a:gd name="T12" fmla="*/ 7439751 w 602"/>
              <a:gd name="T13" fmla="*/ 38764526 h 602"/>
              <a:gd name="T14" fmla="*/ 7439751 w 602"/>
              <a:gd name="T15" fmla="*/ 38764526 h 602"/>
              <a:gd name="T16" fmla="*/ 39678193 w 602"/>
              <a:gd name="T17" fmla="*/ 71002968 h 602"/>
              <a:gd name="T18" fmla="*/ 61866665 w 602"/>
              <a:gd name="T19" fmla="*/ 61735884 h 602"/>
              <a:gd name="T20" fmla="*/ 39678193 w 602"/>
              <a:gd name="T21" fmla="*/ 38764526 h 602"/>
              <a:gd name="T22" fmla="*/ 39678193 w 602"/>
              <a:gd name="T23" fmla="*/ 7308970 h 602"/>
              <a:gd name="T24" fmla="*/ 7439751 w 602"/>
              <a:gd name="T25" fmla="*/ 38764526 h 60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602" h="602">
                <a:moveTo>
                  <a:pt x="304" y="601"/>
                </a:moveTo>
                <a:lnTo>
                  <a:pt x="304" y="601"/>
                </a:lnTo>
                <a:cubicBezTo>
                  <a:pt x="135" y="601"/>
                  <a:pt x="0" y="466"/>
                  <a:pt x="0" y="297"/>
                </a:cubicBezTo>
                <a:cubicBezTo>
                  <a:pt x="0" y="134"/>
                  <a:pt x="135" y="0"/>
                  <a:pt x="304" y="0"/>
                </a:cubicBezTo>
                <a:cubicBezTo>
                  <a:pt x="467" y="0"/>
                  <a:pt x="601" y="134"/>
                  <a:pt x="601" y="297"/>
                </a:cubicBezTo>
                <a:cubicBezTo>
                  <a:pt x="601" y="466"/>
                  <a:pt x="467" y="601"/>
                  <a:pt x="304" y="601"/>
                </a:cubicBezTo>
                <a:close/>
                <a:moveTo>
                  <a:pt x="57" y="297"/>
                </a:moveTo>
                <a:lnTo>
                  <a:pt x="57" y="297"/>
                </a:lnTo>
                <a:cubicBezTo>
                  <a:pt x="57" y="431"/>
                  <a:pt x="170" y="544"/>
                  <a:pt x="304" y="544"/>
                </a:cubicBezTo>
                <a:cubicBezTo>
                  <a:pt x="368" y="544"/>
                  <a:pt x="431" y="516"/>
                  <a:pt x="474" y="473"/>
                </a:cubicBezTo>
                <a:cubicBezTo>
                  <a:pt x="304" y="297"/>
                  <a:pt x="304" y="297"/>
                  <a:pt x="304" y="297"/>
                </a:cubicBezTo>
                <a:cubicBezTo>
                  <a:pt x="304" y="56"/>
                  <a:pt x="304" y="56"/>
                  <a:pt x="304" y="56"/>
                </a:cubicBezTo>
                <a:cubicBezTo>
                  <a:pt x="170" y="56"/>
                  <a:pt x="57" y="162"/>
                  <a:pt x="57" y="297"/>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5" name="幻灯片编号占位符 4"/>
          <p:cNvSpPr>
            <a:spLocks noGrp="1"/>
          </p:cNvSpPr>
          <p:nvPr>
            <p:ph type="sldNum" sz="quarter" idx="12"/>
          </p:nvPr>
        </p:nvSpPr>
        <p:spPr/>
        <p:txBody>
          <a:bodyPr/>
          <a:lstStyle/>
          <a:p>
            <a:fld id="{370D8578-DDD4-487D-A316-C8E65CC577E1}" type="slidenum">
              <a:rPr lang="zh-CN" altLang="en-US" smtClean="0"/>
              <a:pPr/>
              <a:t>441</a:t>
            </a:fld>
            <a:endParaRPr lang="zh-CN" altLang="en-US"/>
          </a:p>
        </p:txBody>
      </p:sp>
      <p:sp>
        <p:nvSpPr>
          <p:cNvPr id="13" name="Title 1"/>
          <p:cNvSpPr txBox="1">
            <a:spLocks/>
          </p:cNvSpPr>
          <p:nvPr/>
        </p:nvSpPr>
        <p:spPr>
          <a:xfrm>
            <a:off x="670753" y="579020"/>
            <a:ext cx="6510891" cy="79513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zh-CN" altLang="en-US" sz="2800" dirty="0">
                <a:solidFill>
                  <a:schemeClr val="bg1"/>
                </a:solidFill>
                <a:latin typeface="Microsoft YaHei Light" charset="-122"/>
                <a:ea typeface="Microsoft YaHei Light" charset="-122"/>
                <a:cs typeface="Microsoft YaHei Light" charset="-122"/>
              </a:rPr>
              <a:t>数据库风格的</a:t>
            </a:r>
            <a:r>
              <a:rPr lang="en-US" altLang="zh-CN" sz="2800" dirty="0" err="1">
                <a:solidFill>
                  <a:schemeClr val="bg1"/>
                </a:solidFill>
                <a:latin typeface="Microsoft YaHei Light" charset="-122"/>
                <a:ea typeface="Microsoft YaHei Light" charset="-122"/>
                <a:cs typeface="Microsoft YaHei Light" charset="-122"/>
              </a:rPr>
              <a:t>DataFrame</a:t>
            </a:r>
            <a:r>
              <a:rPr lang="zh-CN" altLang="en-US" sz="2800" dirty="0">
                <a:solidFill>
                  <a:schemeClr val="bg1"/>
                </a:solidFill>
                <a:latin typeface="Microsoft YaHei Light" charset="-122"/>
                <a:ea typeface="Microsoft YaHei Light" charset="-122"/>
                <a:cs typeface="Microsoft YaHei Light" charset="-122"/>
              </a:rPr>
              <a:t>合并</a:t>
            </a:r>
            <a:endParaRPr lang="en-US" sz="2800" dirty="0">
              <a:solidFill>
                <a:srgbClr val="FFFFFF"/>
              </a:solidFill>
              <a:latin typeface="Microsoft YaHei Light" charset="-122"/>
              <a:ea typeface="Microsoft YaHei Light" charset="-122"/>
              <a:cs typeface="Microsoft YaHei Light" charset="-122"/>
            </a:endParaRPr>
          </a:p>
        </p:txBody>
      </p:sp>
      <p:sp>
        <p:nvSpPr>
          <p:cNvPr id="14" name="内容占位符 11"/>
          <p:cNvSpPr>
            <a:spLocks noGrp="1"/>
          </p:cNvSpPr>
          <p:nvPr>
            <p:ph idx="4294967295"/>
          </p:nvPr>
        </p:nvSpPr>
        <p:spPr>
          <a:xfrm>
            <a:off x="479376" y="1526227"/>
            <a:ext cx="9300418" cy="4525963"/>
          </a:xfrm>
        </p:spPr>
        <p:txBody>
          <a:bodyPr/>
          <a:lstStyle/>
          <a:p>
            <a:pPr eaLnBrk="1" hangingPunct="1">
              <a:lnSpc>
                <a:spcPct val="150000"/>
              </a:lnSpc>
              <a:buFont typeface="Arial" charset="0"/>
              <a:buNone/>
            </a:pPr>
            <a:r>
              <a:rPr lang="zh-CN" altLang="en-US" sz="2200" smtClean="0"/>
              <a:t>   数据</a:t>
            </a:r>
            <a:r>
              <a:rPr lang="zh-CN" altLang="en-US" sz="2200" dirty="0" smtClean="0"/>
              <a:t>集的合并或连接运算通过一个或多个键将行连接起来，</a:t>
            </a:r>
            <a:r>
              <a:rPr lang="en-US" altLang="zh-CN" sz="2200" dirty="0" smtClean="0"/>
              <a:t>pandas</a:t>
            </a:r>
            <a:r>
              <a:rPr lang="zh-CN" altLang="en-US" sz="2200" dirty="0" smtClean="0"/>
              <a:t>中主要使用</a:t>
            </a:r>
            <a:r>
              <a:rPr lang="en-US" altLang="zh-CN" sz="2200" dirty="0" smtClean="0"/>
              <a:t>merge</a:t>
            </a:r>
            <a:r>
              <a:rPr lang="zh-CN" altLang="en-US" sz="2200" dirty="0" smtClean="0"/>
              <a:t>函数</a:t>
            </a:r>
            <a:r>
              <a:rPr lang="en-US" altLang="zh-CN" sz="2400" dirty="0" smtClean="0"/>
              <a:t/>
            </a:r>
            <a:br>
              <a:rPr lang="en-US" altLang="zh-CN" sz="2400" dirty="0" smtClean="0"/>
            </a:br>
            <a:endParaRPr lang="en-US" altLang="zh-CN" sz="2400" dirty="0" smtClean="0"/>
          </a:p>
        </p:txBody>
      </p:sp>
      <p:sp>
        <p:nvSpPr>
          <p:cNvPr id="15" name="Text Box 4"/>
          <p:cNvSpPr txBox="1">
            <a:spLocks noChangeArrowheads="1"/>
          </p:cNvSpPr>
          <p:nvPr/>
        </p:nvSpPr>
        <p:spPr bwMode="auto">
          <a:xfrm>
            <a:off x="770131" y="2852936"/>
            <a:ext cx="7129463" cy="1190625"/>
          </a:xfrm>
          <a:prstGeom prst="rect">
            <a:avLst/>
          </a:prstGeom>
          <a:noFill/>
          <a:ln w="9525">
            <a:noFill/>
            <a:miter lim="800000"/>
            <a:headEnd/>
            <a:tailEnd/>
          </a:ln>
        </p:spPr>
        <p:txBody>
          <a:bodyPr>
            <a:spAutoFit/>
          </a:bodyPr>
          <a:lstStyle/>
          <a:p>
            <a:pPr>
              <a:spcBef>
                <a:spcPct val="50000"/>
              </a:spcBef>
            </a:pPr>
            <a:r>
              <a:rPr lang="en-US" altLang="zh-CN" dirty="0"/>
              <a:t>In [55]: df1=</a:t>
            </a:r>
            <a:r>
              <a:rPr lang="en-US" altLang="zh-CN" dirty="0" err="1"/>
              <a:t>DataFrame</a:t>
            </a:r>
            <a:r>
              <a:rPr lang="en-US" altLang="zh-CN" dirty="0"/>
              <a:t>({'</a:t>
            </a:r>
            <a:r>
              <a:rPr lang="en-US" altLang="zh-CN" dirty="0" err="1"/>
              <a:t>lkey</a:t>
            </a:r>
            <a:r>
              <a:rPr lang="en-US" altLang="zh-CN" dirty="0"/>
              <a:t>':['</a:t>
            </a:r>
            <a:r>
              <a:rPr lang="en-US" altLang="zh-CN" dirty="0" err="1"/>
              <a:t>b','b','a','c</a:t>
            </a:r>
            <a:r>
              <a:rPr lang="en-US" altLang="zh-CN" dirty="0"/>
              <a:t>'],</a:t>
            </a:r>
            <a:br>
              <a:rPr lang="en-US" altLang="zh-CN" dirty="0"/>
            </a:br>
            <a:r>
              <a:rPr lang="en-US" altLang="zh-CN" dirty="0"/>
              <a:t>        ...:                'data1':range(4)})</a:t>
            </a:r>
            <a:br>
              <a:rPr lang="en-US" altLang="zh-CN" dirty="0"/>
            </a:br>
            <a:r>
              <a:rPr lang="en-US" altLang="zh-CN" dirty="0"/>
              <a:t>In [56]: df2=</a:t>
            </a:r>
            <a:r>
              <a:rPr lang="en-US" altLang="zh-CN" dirty="0" err="1"/>
              <a:t>DataFrame</a:t>
            </a:r>
            <a:r>
              <a:rPr lang="en-US" altLang="zh-CN" dirty="0"/>
              <a:t>({'</a:t>
            </a:r>
            <a:r>
              <a:rPr lang="en-US" altLang="zh-CN" dirty="0" err="1"/>
              <a:t>rkey</a:t>
            </a:r>
            <a:r>
              <a:rPr lang="en-US" altLang="zh-CN" dirty="0"/>
              <a:t>':['</a:t>
            </a:r>
            <a:r>
              <a:rPr lang="en-US" altLang="zh-CN" dirty="0" err="1"/>
              <a:t>a','b','b','d</a:t>
            </a:r>
            <a:r>
              <a:rPr lang="en-US" altLang="zh-CN" dirty="0"/>
              <a:t>'],</a:t>
            </a:r>
            <a:br>
              <a:rPr lang="en-US" altLang="zh-CN" dirty="0"/>
            </a:br>
            <a:r>
              <a:rPr lang="en-US" altLang="zh-CN" dirty="0"/>
              <a:t>         ...:                'data2':range(4)})</a:t>
            </a:r>
            <a:endParaRPr lang="zh-CN" altLang="en-US" dirty="0"/>
          </a:p>
        </p:txBody>
      </p:sp>
    </p:spTree>
    <p:extLst>
      <p:ext uri="{BB962C8B-B14F-4D97-AF65-F5344CB8AC3E}">
        <p14:creationId xmlns:p14="http://schemas.microsoft.com/office/powerpoint/2010/main" xmlns="" val="650256396"/>
      </p:ext>
    </p:extLst>
  </p:cSld>
  <p:clrMapOvr>
    <a:masterClrMapping/>
  </p:clrMapOvr>
  <p:timing>
    <p:tnLst>
      <p:par>
        <p:cTn id="1" dur="indefinite" restart="never" nodeType="tmRoot"/>
      </p:par>
    </p:tnLst>
  </p:timing>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4"/>
          <p:cNvSpPr/>
          <p:nvPr/>
        </p:nvSpPr>
        <p:spPr>
          <a:xfrm>
            <a:off x="-1" y="674237"/>
            <a:ext cx="7464153" cy="602366"/>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灯片编号占位符 25"/>
          <p:cNvSpPr txBox="1">
            <a:spLocks/>
          </p:cNvSpPr>
          <p:nvPr/>
        </p:nvSpPr>
        <p:spPr>
          <a:xfrm>
            <a:off x="10243712" y="6350004"/>
            <a:ext cx="2743200" cy="365125"/>
          </a:xfrm>
          <a:prstGeom prst="rect">
            <a:avLst/>
          </a:prstGeom>
        </p:spPr>
        <p:txBody>
          <a:bodyPr vert="horz" lIns="91440" tIns="45720" rIns="91440" bIns="45720" rtlCol="0" anchor="ctr"/>
          <a:lstStyle>
            <a:defPPr>
              <a:defRPr lang="zh-CN"/>
            </a:defPPr>
            <a:lvl1pPr marL="0" algn="ctr" defTabSz="914400" rtl="0" eaLnBrk="1" latinLnBrk="0" hangingPunct="1">
              <a:defRPr sz="1400" kern="1200">
                <a:solidFill>
                  <a:schemeClr val="bg1"/>
                </a:solidFill>
                <a:latin typeface="微软雅黑 Light" panose="020B0502040204020203" pitchFamily="34" charset="-122"/>
                <a:ea typeface="微软雅黑 Light" panose="020B0502040204020203" pitchFamily="34"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rgbClr val="3BBC5D"/>
              </a:solidFill>
            </a:endParaRPr>
          </a:p>
        </p:txBody>
      </p:sp>
      <p:sp>
        <p:nvSpPr>
          <p:cNvPr id="25" name="Freeform 81"/>
          <p:cNvSpPr>
            <a:spLocks noChangeArrowheads="1"/>
          </p:cNvSpPr>
          <p:nvPr/>
        </p:nvSpPr>
        <p:spPr bwMode="auto">
          <a:xfrm>
            <a:off x="191376" y="826314"/>
            <a:ext cx="288000" cy="288000"/>
          </a:xfrm>
          <a:custGeom>
            <a:avLst/>
            <a:gdLst>
              <a:gd name="T0" fmla="*/ 39678193 w 602"/>
              <a:gd name="T1" fmla="*/ 78442719 h 602"/>
              <a:gd name="T2" fmla="*/ 39678193 w 602"/>
              <a:gd name="T3" fmla="*/ 78442719 h 602"/>
              <a:gd name="T4" fmla="*/ 0 w 602"/>
              <a:gd name="T5" fmla="*/ 38764526 h 602"/>
              <a:gd name="T6" fmla="*/ 39678193 w 602"/>
              <a:gd name="T7" fmla="*/ 0 h 602"/>
              <a:gd name="T8" fmla="*/ 78442719 w 602"/>
              <a:gd name="T9" fmla="*/ 38764526 h 602"/>
              <a:gd name="T10" fmla="*/ 39678193 w 602"/>
              <a:gd name="T11" fmla="*/ 78442719 h 602"/>
              <a:gd name="T12" fmla="*/ 7439751 w 602"/>
              <a:gd name="T13" fmla="*/ 38764526 h 602"/>
              <a:gd name="T14" fmla="*/ 7439751 w 602"/>
              <a:gd name="T15" fmla="*/ 38764526 h 602"/>
              <a:gd name="T16" fmla="*/ 39678193 w 602"/>
              <a:gd name="T17" fmla="*/ 71002968 h 602"/>
              <a:gd name="T18" fmla="*/ 61866665 w 602"/>
              <a:gd name="T19" fmla="*/ 61735884 h 602"/>
              <a:gd name="T20" fmla="*/ 39678193 w 602"/>
              <a:gd name="T21" fmla="*/ 38764526 h 602"/>
              <a:gd name="T22" fmla="*/ 39678193 w 602"/>
              <a:gd name="T23" fmla="*/ 7308970 h 602"/>
              <a:gd name="T24" fmla="*/ 7439751 w 602"/>
              <a:gd name="T25" fmla="*/ 38764526 h 60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602" h="602">
                <a:moveTo>
                  <a:pt x="304" y="601"/>
                </a:moveTo>
                <a:lnTo>
                  <a:pt x="304" y="601"/>
                </a:lnTo>
                <a:cubicBezTo>
                  <a:pt x="135" y="601"/>
                  <a:pt x="0" y="466"/>
                  <a:pt x="0" y="297"/>
                </a:cubicBezTo>
                <a:cubicBezTo>
                  <a:pt x="0" y="134"/>
                  <a:pt x="135" y="0"/>
                  <a:pt x="304" y="0"/>
                </a:cubicBezTo>
                <a:cubicBezTo>
                  <a:pt x="467" y="0"/>
                  <a:pt x="601" y="134"/>
                  <a:pt x="601" y="297"/>
                </a:cubicBezTo>
                <a:cubicBezTo>
                  <a:pt x="601" y="466"/>
                  <a:pt x="467" y="601"/>
                  <a:pt x="304" y="601"/>
                </a:cubicBezTo>
                <a:close/>
                <a:moveTo>
                  <a:pt x="57" y="297"/>
                </a:moveTo>
                <a:lnTo>
                  <a:pt x="57" y="297"/>
                </a:lnTo>
                <a:cubicBezTo>
                  <a:pt x="57" y="431"/>
                  <a:pt x="170" y="544"/>
                  <a:pt x="304" y="544"/>
                </a:cubicBezTo>
                <a:cubicBezTo>
                  <a:pt x="368" y="544"/>
                  <a:pt x="431" y="516"/>
                  <a:pt x="474" y="473"/>
                </a:cubicBezTo>
                <a:cubicBezTo>
                  <a:pt x="304" y="297"/>
                  <a:pt x="304" y="297"/>
                  <a:pt x="304" y="297"/>
                </a:cubicBezTo>
                <a:cubicBezTo>
                  <a:pt x="304" y="56"/>
                  <a:pt x="304" y="56"/>
                  <a:pt x="304" y="56"/>
                </a:cubicBezTo>
                <a:cubicBezTo>
                  <a:pt x="170" y="56"/>
                  <a:pt x="57" y="162"/>
                  <a:pt x="57" y="297"/>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5" name="幻灯片编号占位符 4"/>
          <p:cNvSpPr>
            <a:spLocks noGrp="1"/>
          </p:cNvSpPr>
          <p:nvPr>
            <p:ph type="sldNum" sz="quarter" idx="12"/>
          </p:nvPr>
        </p:nvSpPr>
        <p:spPr/>
        <p:txBody>
          <a:bodyPr/>
          <a:lstStyle/>
          <a:p>
            <a:fld id="{370D8578-DDD4-487D-A316-C8E65CC577E1}" type="slidenum">
              <a:rPr lang="zh-CN" altLang="en-US" smtClean="0"/>
              <a:pPr/>
              <a:t>442</a:t>
            </a:fld>
            <a:endParaRPr lang="zh-CN" altLang="en-US"/>
          </a:p>
        </p:txBody>
      </p:sp>
      <p:sp>
        <p:nvSpPr>
          <p:cNvPr id="13" name="Title 1"/>
          <p:cNvSpPr txBox="1">
            <a:spLocks/>
          </p:cNvSpPr>
          <p:nvPr/>
        </p:nvSpPr>
        <p:spPr>
          <a:xfrm>
            <a:off x="670753" y="579020"/>
            <a:ext cx="6510891" cy="79513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zh-CN" altLang="en-US" sz="2800" dirty="0">
                <a:solidFill>
                  <a:schemeClr val="bg1"/>
                </a:solidFill>
                <a:latin typeface="Microsoft YaHei Light" charset="-122"/>
                <a:ea typeface="Microsoft YaHei Light" charset="-122"/>
                <a:cs typeface="Microsoft YaHei Light" charset="-122"/>
              </a:rPr>
              <a:t>数据库风格的</a:t>
            </a:r>
            <a:r>
              <a:rPr lang="en-US" altLang="zh-CN" sz="2800" dirty="0" err="1">
                <a:solidFill>
                  <a:schemeClr val="bg1"/>
                </a:solidFill>
                <a:latin typeface="Microsoft YaHei Light" charset="-122"/>
                <a:ea typeface="Microsoft YaHei Light" charset="-122"/>
                <a:cs typeface="Microsoft YaHei Light" charset="-122"/>
              </a:rPr>
              <a:t>DataFrame</a:t>
            </a:r>
            <a:r>
              <a:rPr lang="zh-CN" altLang="en-US" sz="2800" dirty="0">
                <a:solidFill>
                  <a:schemeClr val="bg1"/>
                </a:solidFill>
                <a:latin typeface="Microsoft YaHei Light" charset="-122"/>
                <a:ea typeface="Microsoft YaHei Light" charset="-122"/>
                <a:cs typeface="Microsoft YaHei Light" charset="-122"/>
              </a:rPr>
              <a:t>合并</a:t>
            </a:r>
            <a:endParaRPr lang="en-US" sz="2800" dirty="0">
              <a:solidFill>
                <a:srgbClr val="FFFFFF"/>
              </a:solidFill>
              <a:latin typeface="Microsoft YaHei Light" charset="-122"/>
              <a:ea typeface="Microsoft YaHei Light" charset="-122"/>
              <a:cs typeface="Microsoft YaHei Light" charset="-122"/>
            </a:endParaRPr>
          </a:p>
        </p:txBody>
      </p:sp>
      <p:sp>
        <p:nvSpPr>
          <p:cNvPr id="12" name="内容占位符 11"/>
          <p:cNvSpPr>
            <a:spLocks noGrp="1"/>
          </p:cNvSpPr>
          <p:nvPr>
            <p:ph idx="4294967295"/>
          </p:nvPr>
        </p:nvSpPr>
        <p:spPr>
          <a:xfrm>
            <a:off x="479376" y="1526227"/>
            <a:ext cx="9156972" cy="4886325"/>
          </a:xfrm>
        </p:spPr>
        <p:txBody>
          <a:bodyPr>
            <a:normAutofit/>
          </a:bodyPr>
          <a:lstStyle/>
          <a:p>
            <a:pPr eaLnBrk="1" hangingPunct="1">
              <a:lnSpc>
                <a:spcPct val="130000"/>
              </a:lnSpc>
              <a:buFont typeface="Arial" charset="0"/>
              <a:buNone/>
            </a:pPr>
            <a:r>
              <a:rPr lang="zh-CN" altLang="en-US" sz="2200" smtClean="0"/>
              <a:t>   默认</a:t>
            </a:r>
            <a:r>
              <a:rPr lang="zh-CN" altLang="en-US" sz="2200" dirty="0" smtClean="0"/>
              <a:t>情况下</a:t>
            </a:r>
            <a:r>
              <a:rPr lang="en-US" altLang="zh-CN" sz="2200" dirty="0" smtClean="0"/>
              <a:t>merge</a:t>
            </a:r>
            <a:r>
              <a:rPr lang="zh-CN" altLang="en-US" sz="2200" dirty="0" smtClean="0"/>
              <a:t>会将重叠列的列名当做键，可以显示地用</a:t>
            </a:r>
            <a:r>
              <a:rPr lang="en-US" altLang="zh-CN" sz="2200" dirty="0" err="1" smtClean="0"/>
              <a:t>left_on</a:t>
            </a:r>
            <a:r>
              <a:rPr lang="zh-CN" altLang="en-US" sz="2200" dirty="0" smtClean="0"/>
              <a:t>和</a:t>
            </a:r>
            <a:r>
              <a:rPr lang="en-US" altLang="zh-CN" sz="2200" dirty="0" err="1" smtClean="0"/>
              <a:t>right_on</a:t>
            </a:r>
            <a:r>
              <a:rPr lang="zh-CN" altLang="en-US" sz="2200" dirty="0" smtClean="0"/>
              <a:t>指定；连接的时候产生的是行的笛卡尔积，如下面合并结果所示有</a:t>
            </a:r>
            <a:r>
              <a:rPr lang="en-US" altLang="zh-CN" sz="2200" dirty="0" smtClean="0"/>
              <a:t>4</a:t>
            </a:r>
            <a:r>
              <a:rPr lang="zh-CN" altLang="en-US" sz="2200" dirty="0" smtClean="0"/>
              <a:t>个“</a:t>
            </a:r>
            <a:r>
              <a:rPr lang="en-US" altLang="zh-CN" sz="2200" dirty="0" smtClean="0"/>
              <a:t>b</a:t>
            </a:r>
            <a:r>
              <a:rPr lang="zh-CN" altLang="en-US" sz="2200" dirty="0" smtClean="0"/>
              <a:t>”行。</a:t>
            </a:r>
            <a:r>
              <a:rPr lang="en-US" altLang="zh-CN" sz="2200" dirty="0" smtClean="0"/>
              <a:t/>
            </a:r>
            <a:br>
              <a:rPr lang="en-US" altLang="zh-CN" sz="2200" dirty="0" smtClean="0"/>
            </a:br>
            <a:endParaRPr lang="en-US" altLang="zh-CN" sz="2200" dirty="0" smtClean="0"/>
          </a:p>
        </p:txBody>
      </p:sp>
      <p:sp>
        <p:nvSpPr>
          <p:cNvPr id="17" name="Text Box 4"/>
          <p:cNvSpPr txBox="1">
            <a:spLocks noChangeArrowheads="1"/>
          </p:cNvSpPr>
          <p:nvPr/>
        </p:nvSpPr>
        <p:spPr bwMode="auto">
          <a:xfrm>
            <a:off x="768598" y="2996952"/>
            <a:ext cx="5759450" cy="3362325"/>
          </a:xfrm>
          <a:prstGeom prst="rect">
            <a:avLst/>
          </a:prstGeom>
          <a:noFill/>
          <a:ln w="9525">
            <a:noFill/>
            <a:miter lim="800000"/>
            <a:headEnd/>
            <a:tailEnd/>
          </a:ln>
        </p:spPr>
        <p:txBody>
          <a:bodyPr>
            <a:spAutoFit/>
          </a:bodyPr>
          <a:lstStyle/>
          <a:p>
            <a:pPr>
              <a:lnSpc>
                <a:spcPct val="130000"/>
              </a:lnSpc>
              <a:spcBef>
                <a:spcPct val="20000"/>
              </a:spcBef>
              <a:buFont typeface="Arial" charset="0"/>
              <a:buNone/>
            </a:pPr>
            <a:r>
              <a:rPr lang="en-US" altLang="zh-CN"/>
              <a:t>In [59]: </a:t>
            </a:r>
            <a:r>
              <a:rPr lang="en-US" altLang="zh-CN" dirty="0" err="1"/>
              <a:t>pd.merge</a:t>
            </a:r>
            <a:r>
              <a:rPr lang="en-US" altLang="zh-CN" dirty="0"/>
              <a:t>(df1,df2,left_on='</a:t>
            </a:r>
            <a:r>
              <a:rPr lang="en-US" altLang="zh-CN" dirty="0" err="1"/>
              <a:t>lkey</a:t>
            </a:r>
            <a:r>
              <a:rPr lang="en-US" altLang="zh-CN" dirty="0"/>
              <a:t>',</a:t>
            </a:r>
            <a:r>
              <a:rPr lang="en-US" altLang="zh-CN" dirty="0" err="1"/>
              <a:t>right_on</a:t>
            </a:r>
            <a:r>
              <a:rPr lang="en-US" altLang="zh-CN" dirty="0"/>
              <a:t>='</a:t>
            </a:r>
            <a:r>
              <a:rPr lang="en-US" altLang="zh-CN" dirty="0" err="1"/>
              <a:t>rkey</a:t>
            </a:r>
            <a:r>
              <a:rPr lang="en-US" altLang="zh-CN" dirty="0"/>
              <a:t>')</a:t>
            </a:r>
            <a:br>
              <a:rPr lang="en-US" altLang="zh-CN" dirty="0"/>
            </a:br>
            <a:r>
              <a:rPr lang="en-US" altLang="zh-CN" dirty="0"/>
              <a:t>Out[59]: </a:t>
            </a:r>
            <a:br>
              <a:rPr lang="en-US" altLang="zh-CN" dirty="0"/>
            </a:br>
            <a:r>
              <a:rPr lang="en-US" altLang="zh-CN" dirty="0"/>
              <a:t>   data1 </a:t>
            </a:r>
            <a:r>
              <a:rPr lang="en-US" altLang="zh-CN" dirty="0" err="1"/>
              <a:t>lkey</a:t>
            </a:r>
            <a:r>
              <a:rPr lang="en-US" altLang="zh-CN" dirty="0"/>
              <a:t>  data2 </a:t>
            </a:r>
            <a:r>
              <a:rPr lang="en-US" altLang="zh-CN" dirty="0" err="1"/>
              <a:t>rkey</a:t>
            </a:r>
            <a:r>
              <a:rPr lang="en-US" altLang="zh-CN" dirty="0"/>
              <a:t/>
            </a:r>
            <a:br>
              <a:rPr lang="en-US" altLang="zh-CN" dirty="0"/>
            </a:br>
            <a:r>
              <a:rPr lang="en-US" altLang="zh-CN" dirty="0"/>
              <a:t>0      0    b      1    b</a:t>
            </a:r>
            <a:br>
              <a:rPr lang="en-US" altLang="zh-CN" dirty="0"/>
            </a:br>
            <a:r>
              <a:rPr lang="en-US" altLang="zh-CN" dirty="0"/>
              <a:t>1      0    b      2    b</a:t>
            </a:r>
            <a:br>
              <a:rPr lang="en-US" altLang="zh-CN" dirty="0"/>
            </a:br>
            <a:r>
              <a:rPr lang="en-US" altLang="zh-CN" dirty="0"/>
              <a:t>2      1    b      1    b</a:t>
            </a:r>
            <a:br>
              <a:rPr lang="en-US" altLang="zh-CN" dirty="0"/>
            </a:br>
            <a:r>
              <a:rPr lang="en-US" altLang="zh-CN" dirty="0"/>
              <a:t>3      1    b      2    b</a:t>
            </a:r>
            <a:br>
              <a:rPr lang="en-US" altLang="zh-CN" dirty="0"/>
            </a:br>
            <a:r>
              <a:rPr lang="en-US" altLang="zh-CN" dirty="0"/>
              <a:t>4      2    a      0    a</a:t>
            </a:r>
          </a:p>
          <a:p>
            <a:pPr>
              <a:spcBef>
                <a:spcPct val="50000"/>
              </a:spcBef>
            </a:pPr>
            <a:endParaRPr lang="zh-CN" altLang="en-US" dirty="0"/>
          </a:p>
        </p:txBody>
      </p:sp>
    </p:spTree>
    <p:extLst>
      <p:ext uri="{BB962C8B-B14F-4D97-AF65-F5344CB8AC3E}">
        <p14:creationId xmlns:p14="http://schemas.microsoft.com/office/powerpoint/2010/main" xmlns="" val="1136305390"/>
      </p:ext>
    </p:extLst>
  </p:cSld>
  <p:clrMapOvr>
    <a:masterClrMapping/>
  </p:clrMapOvr>
  <p:timing>
    <p:tnLst>
      <p:par>
        <p:cTn id="1" dur="indefinite" restart="never" nodeType="tmRoot"/>
      </p:par>
    </p:tnLst>
  </p:timing>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4"/>
          <p:cNvSpPr/>
          <p:nvPr/>
        </p:nvSpPr>
        <p:spPr>
          <a:xfrm>
            <a:off x="-1" y="674237"/>
            <a:ext cx="7464153" cy="602366"/>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灯片编号占位符 25"/>
          <p:cNvSpPr txBox="1">
            <a:spLocks/>
          </p:cNvSpPr>
          <p:nvPr/>
        </p:nvSpPr>
        <p:spPr>
          <a:xfrm>
            <a:off x="10243712" y="6350004"/>
            <a:ext cx="2743200" cy="365125"/>
          </a:xfrm>
          <a:prstGeom prst="rect">
            <a:avLst/>
          </a:prstGeom>
        </p:spPr>
        <p:txBody>
          <a:bodyPr vert="horz" lIns="91440" tIns="45720" rIns="91440" bIns="45720" rtlCol="0" anchor="ctr"/>
          <a:lstStyle>
            <a:defPPr>
              <a:defRPr lang="zh-CN"/>
            </a:defPPr>
            <a:lvl1pPr marL="0" algn="ctr" defTabSz="914400" rtl="0" eaLnBrk="1" latinLnBrk="0" hangingPunct="1">
              <a:defRPr sz="1400" kern="1200">
                <a:solidFill>
                  <a:schemeClr val="bg1"/>
                </a:solidFill>
                <a:latin typeface="微软雅黑 Light" panose="020B0502040204020203" pitchFamily="34" charset="-122"/>
                <a:ea typeface="微软雅黑 Light" panose="020B0502040204020203" pitchFamily="34"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rgbClr val="3BBC5D"/>
              </a:solidFill>
            </a:endParaRPr>
          </a:p>
        </p:txBody>
      </p:sp>
      <p:sp>
        <p:nvSpPr>
          <p:cNvPr id="25" name="Freeform 81"/>
          <p:cNvSpPr>
            <a:spLocks noChangeArrowheads="1"/>
          </p:cNvSpPr>
          <p:nvPr/>
        </p:nvSpPr>
        <p:spPr bwMode="auto">
          <a:xfrm>
            <a:off x="191376" y="826314"/>
            <a:ext cx="288000" cy="288000"/>
          </a:xfrm>
          <a:custGeom>
            <a:avLst/>
            <a:gdLst>
              <a:gd name="T0" fmla="*/ 39678193 w 602"/>
              <a:gd name="T1" fmla="*/ 78442719 h 602"/>
              <a:gd name="T2" fmla="*/ 39678193 w 602"/>
              <a:gd name="T3" fmla="*/ 78442719 h 602"/>
              <a:gd name="T4" fmla="*/ 0 w 602"/>
              <a:gd name="T5" fmla="*/ 38764526 h 602"/>
              <a:gd name="T6" fmla="*/ 39678193 w 602"/>
              <a:gd name="T7" fmla="*/ 0 h 602"/>
              <a:gd name="T8" fmla="*/ 78442719 w 602"/>
              <a:gd name="T9" fmla="*/ 38764526 h 602"/>
              <a:gd name="T10" fmla="*/ 39678193 w 602"/>
              <a:gd name="T11" fmla="*/ 78442719 h 602"/>
              <a:gd name="T12" fmla="*/ 7439751 w 602"/>
              <a:gd name="T13" fmla="*/ 38764526 h 602"/>
              <a:gd name="T14" fmla="*/ 7439751 w 602"/>
              <a:gd name="T15" fmla="*/ 38764526 h 602"/>
              <a:gd name="T16" fmla="*/ 39678193 w 602"/>
              <a:gd name="T17" fmla="*/ 71002968 h 602"/>
              <a:gd name="T18" fmla="*/ 61866665 w 602"/>
              <a:gd name="T19" fmla="*/ 61735884 h 602"/>
              <a:gd name="T20" fmla="*/ 39678193 w 602"/>
              <a:gd name="T21" fmla="*/ 38764526 h 602"/>
              <a:gd name="T22" fmla="*/ 39678193 w 602"/>
              <a:gd name="T23" fmla="*/ 7308970 h 602"/>
              <a:gd name="T24" fmla="*/ 7439751 w 602"/>
              <a:gd name="T25" fmla="*/ 38764526 h 60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602" h="602">
                <a:moveTo>
                  <a:pt x="304" y="601"/>
                </a:moveTo>
                <a:lnTo>
                  <a:pt x="304" y="601"/>
                </a:lnTo>
                <a:cubicBezTo>
                  <a:pt x="135" y="601"/>
                  <a:pt x="0" y="466"/>
                  <a:pt x="0" y="297"/>
                </a:cubicBezTo>
                <a:cubicBezTo>
                  <a:pt x="0" y="134"/>
                  <a:pt x="135" y="0"/>
                  <a:pt x="304" y="0"/>
                </a:cubicBezTo>
                <a:cubicBezTo>
                  <a:pt x="467" y="0"/>
                  <a:pt x="601" y="134"/>
                  <a:pt x="601" y="297"/>
                </a:cubicBezTo>
                <a:cubicBezTo>
                  <a:pt x="601" y="466"/>
                  <a:pt x="467" y="601"/>
                  <a:pt x="304" y="601"/>
                </a:cubicBezTo>
                <a:close/>
                <a:moveTo>
                  <a:pt x="57" y="297"/>
                </a:moveTo>
                <a:lnTo>
                  <a:pt x="57" y="297"/>
                </a:lnTo>
                <a:cubicBezTo>
                  <a:pt x="57" y="431"/>
                  <a:pt x="170" y="544"/>
                  <a:pt x="304" y="544"/>
                </a:cubicBezTo>
                <a:cubicBezTo>
                  <a:pt x="368" y="544"/>
                  <a:pt x="431" y="516"/>
                  <a:pt x="474" y="473"/>
                </a:cubicBezTo>
                <a:cubicBezTo>
                  <a:pt x="304" y="297"/>
                  <a:pt x="304" y="297"/>
                  <a:pt x="304" y="297"/>
                </a:cubicBezTo>
                <a:cubicBezTo>
                  <a:pt x="304" y="56"/>
                  <a:pt x="304" y="56"/>
                  <a:pt x="304" y="56"/>
                </a:cubicBezTo>
                <a:cubicBezTo>
                  <a:pt x="170" y="56"/>
                  <a:pt x="57" y="162"/>
                  <a:pt x="57" y="297"/>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5" name="幻灯片编号占位符 4"/>
          <p:cNvSpPr>
            <a:spLocks noGrp="1"/>
          </p:cNvSpPr>
          <p:nvPr>
            <p:ph type="sldNum" sz="quarter" idx="12"/>
          </p:nvPr>
        </p:nvSpPr>
        <p:spPr/>
        <p:txBody>
          <a:bodyPr/>
          <a:lstStyle/>
          <a:p>
            <a:fld id="{370D8578-DDD4-487D-A316-C8E65CC577E1}" type="slidenum">
              <a:rPr lang="zh-CN" altLang="en-US" smtClean="0"/>
              <a:pPr/>
              <a:t>443</a:t>
            </a:fld>
            <a:endParaRPr lang="zh-CN" altLang="en-US"/>
          </a:p>
        </p:txBody>
      </p:sp>
      <p:sp>
        <p:nvSpPr>
          <p:cNvPr id="13" name="Title 1"/>
          <p:cNvSpPr txBox="1">
            <a:spLocks/>
          </p:cNvSpPr>
          <p:nvPr/>
        </p:nvSpPr>
        <p:spPr>
          <a:xfrm>
            <a:off x="670753" y="579020"/>
            <a:ext cx="6510891" cy="79513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zh-CN" altLang="en-US" sz="2800" dirty="0">
                <a:solidFill>
                  <a:schemeClr val="bg1"/>
                </a:solidFill>
                <a:latin typeface="Microsoft YaHei Light" charset="-122"/>
                <a:ea typeface="Microsoft YaHei Light" charset="-122"/>
                <a:cs typeface="Microsoft YaHei Light" charset="-122"/>
              </a:rPr>
              <a:t>数据库风格的</a:t>
            </a:r>
            <a:r>
              <a:rPr lang="en-US" altLang="zh-CN" sz="2800" dirty="0" err="1">
                <a:solidFill>
                  <a:schemeClr val="bg1"/>
                </a:solidFill>
                <a:latin typeface="Microsoft YaHei Light" charset="-122"/>
                <a:ea typeface="Microsoft YaHei Light" charset="-122"/>
                <a:cs typeface="Microsoft YaHei Light" charset="-122"/>
              </a:rPr>
              <a:t>DataFrame</a:t>
            </a:r>
            <a:r>
              <a:rPr lang="zh-CN" altLang="en-US" sz="2800" dirty="0">
                <a:solidFill>
                  <a:schemeClr val="bg1"/>
                </a:solidFill>
                <a:latin typeface="Microsoft YaHei Light" charset="-122"/>
                <a:ea typeface="Microsoft YaHei Light" charset="-122"/>
                <a:cs typeface="Microsoft YaHei Light" charset="-122"/>
              </a:rPr>
              <a:t>合并</a:t>
            </a:r>
            <a:endParaRPr lang="en-US" sz="2800" dirty="0">
              <a:solidFill>
                <a:srgbClr val="FFFFFF"/>
              </a:solidFill>
              <a:latin typeface="Microsoft YaHei Light" charset="-122"/>
              <a:ea typeface="Microsoft YaHei Light" charset="-122"/>
              <a:cs typeface="Microsoft YaHei Light" charset="-122"/>
            </a:endParaRPr>
          </a:p>
        </p:txBody>
      </p:sp>
      <p:sp>
        <p:nvSpPr>
          <p:cNvPr id="10" name="内容占位符 11"/>
          <p:cNvSpPr>
            <a:spLocks noGrp="1"/>
          </p:cNvSpPr>
          <p:nvPr>
            <p:ph idx="4294967295"/>
          </p:nvPr>
        </p:nvSpPr>
        <p:spPr>
          <a:xfrm>
            <a:off x="466088" y="1597818"/>
            <a:ext cx="9086296" cy="4525963"/>
          </a:xfrm>
        </p:spPr>
        <p:txBody>
          <a:bodyPr>
            <a:normAutofit/>
          </a:bodyPr>
          <a:lstStyle/>
          <a:p>
            <a:pPr eaLnBrk="1" hangingPunct="1">
              <a:lnSpc>
                <a:spcPct val="130000"/>
              </a:lnSpc>
              <a:buFont typeface="Arial" charset="0"/>
              <a:buNone/>
            </a:pPr>
            <a:r>
              <a:rPr lang="zh-CN" altLang="en-US" sz="2200" smtClean="0"/>
              <a:t>   默认</a:t>
            </a:r>
            <a:r>
              <a:rPr lang="zh-CN" altLang="en-US" sz="2200" dirty="0" smtClean="0"/>
              <a:t>情况下，</a:t>
            </a:r>
            <a:r>
              <a:rPr lang="en-US" altLang="zh-CN" sz="2200" dirty="0" smtClean="0"/>
              <a:t>merge</a:t>
            </a:r>
            <a:r>
              <a:rPr lang="zh-CN" altLang="en-US" sz="2200" dirty="0" smtClean="0"/>
              <a:t>做的是“</a:t>
            </a:r>
            <a:r>
              <a:rPr lang="en-US" altLang="zh-CN" sz="2200" dirty="0" smtClean="0"/>
              <a:t>inner</a:t>
            </a:r>
            <a:r>
              <a:rPr lang="zh-CN" altLang="en-US" sz="2200" dirty="0" smtClean="0"/>
              <a:t>”连接，结果中的键是交集，其他方式还有“</a:t>
            </a:r>
            <a:r>
              <a:rPr lang="en-US" altLang="zh-CN" sz="2200" dirty="0" smtClean="0"/>
              <a:t>left</a:t>
            </a:r>
            <a:r>
              <a:rPr lang="zh-CN" altLang="en-US" sz="2200" dirty="0" smtClean="0"/>
              <a:t>”、“</a:t>
            </a:r>
            <a:r>
              <a:rPr lang="en-US" altLang="zh-CN" sz="2200" dirty="0" smtClean="0"/>
              <a:t>right</a:t>
            </a:r>
            <a:r>
              <a:rPr lang="zh-CN" altLang="en-US" sz="2200" dirty="0" smtClean="0"/>
              <a:t>”以及“</a:t>
            </a:r>
            <a:r>
              <a:rPr lang="en-US" altLang="zh-CN" sz="2200" dirty="0" smtClean="0"/>
              <a:t>outer</a:t>
            </a:r>
            <a:r>
              <a:rPr lang="zh-CN" altLang="en-US" sz="2200" dirty="0" smtClean="0"/>
              <a:t>”</a:t>
            </a:r>
            <a:r>
              <a:rPr lang="en-US" altLang="zh-CN" sz="2200" dirty="0" smtClean="0"/>
              <a:t/>
            </a:r>
            <a:br>
              <a:rPr lang="en-US" altLang="zh-CN" sz="2200" dirty="0" smtClean="0"/>
            </a:br>
            <a:endParaRPr lang="en-US" altLang="zh-CN" sz="2200" dirty="0" smtClean="0"/>
          </a:p>
        </p:txBody>
      </p:sp>
      <p:sp>
        <p:nvSpPr>
          <p:cNvPr id="12" name="Text Box 4"/>
          <p:cNvSpPr txBox="1">
            <a:spLocks noChangeArrowheads="1"/>
          </p:cNvSpPr>
          <p:nvPr/>
        </p:nvSpPr>
        <p:spPr bwMode="auto">
          <a:xfrm>
            <a:off x="696441" y="2638429"/>
            <a:ext cx="7343775" cy="4076700"/>
          </a:xfrm>
          <a:prstGeom prst="rect">
            <a:avLst/>
          </a:prstGeom>
          <a:noFill/>
          <a:ln w="9525">
            <a:noFill/>
            <a:miter lim="800000"/>
            <a:headEnd/>
            <a:tailEnd/>
          </a:ln>
        </p:spPr>
        <p:txBody>
          <a:bodyPr>
            <a:spAutoFit/>
          </a:bodyPr>
          <a:lstStyle/>
          <a:p>
            <a:pPr>
              <a:lnSpc>
                <a:spcPct val="130000"/>
              </a:lnSpc>
              <a:spcBef>
                <a:spcPct val="20000"/>
              </a:spcBef>
              <a:buFont typeface="Arial" charset="0"/>
              <a:buNone/>
            </a:pPr>
            <a:r>
              <a:rPr lang="en-US" altLang="zh-CN"/>
              <a:t>In [60]: </a:t>
            </a:r>
            <a:r>
              <a:rPr lang="en-US" altLang="zh-CN" dirty="0" err="1"/>
              <a:t>pd.merge</a:t>
            </a:r>
            <a:r>
              <a:rPr lang="en-US" altLang="zh-CN" dirty="0"/>
              <a:t>(df1,df2,left_on='</a:t>
            </a:r>
            <a:r>
              <a:rPr lang="en-US" altLang="zh-CN" dirty="0" err="1"/>
              <a:t>lkey</a:t>
            </a:r>
            <a:r>
              <a:rPr lang="en-US" altLang="zh-CN" dirty="0"/>
              <a:t>',</a:t>
            </a:r>
            <a:r>
              <a:rPr lang="en-US" altLang="zh-CN" dirty="0" err="1"/>
              <a:t>right_on</a:t>
            </a:r>
            <a:r>
              <a:rPr lang="en-US" altLang="zh-CN" dirty="0"/>
              <a:t>='</a:t>
            </a:r>
            <a:r>
              <a:rPr lang="en-US" altLang="zh-CN" dirty="0" err="1"/>
              <a:t>rkey</a:t>
            </a:r>
            <a:r>
              <a:rPr lang="en-US" altLang="zh-CN" dirty="0"/>
              <a:t>',how='outer')</a:t>
            </a:r>
            <a:br>
              <a:rPr lang="en-US" altLang="zh-CN" dirty="0"/>
            </a:br>
            <a:r>
              <a:rPr lang="en-US" altLang="zh-CN" dirty="0"/>
              <a:t>Out[60]: </a:t>
            </a:r>
            <a:br>
              <a:rPr lang="en-US" altLang="zh-CN" dirty="0"/>
            </a:br>
            <a:r>
              <a:rPr lang="en-US" altLang="zh-CN" dirty="0"/>
              <a:t>   data1 </a:t>
            </a:r>
            <a:r>
              <a:rPr lang="en-US" altLang="zh-CN" dirty="0" err="1"/>
              <a:t>lkey</a:t>
            </a:r>
            <a:r>
              <a:rPr lang="en-US" altLang="zh-CN" dirty="0"/>
              <a:t>  data2 </a:t>
            </a:r>
            <a:r>
              <a:rPr lang="en-US" altLang="zh-CN" dirty="0" err="1"/>
              <a:t>rkey</a:t>
            </a:r>
            <a:r>
              <a:rPr lang="en-US" altLang="zh-CN" dirty="0"/>
              <a:t/>
            </a:r>
            <a:br>
              <a:rPr lang="en-US" altLang="zh-CN" dirty="0"/>
            </a:br>
            <a:r>
              <a:rPr lang="en-US" altLang="zh-CN" dirty="0"/>
              <a:t>0      0    b      1    b</a:t>
            </a:r>
            <a:br>
              <a:rPr lang="en-US" altLang="zh-CN" dirty="0"/>
            </a:br>
            <a:r>
              <a:rPr lang="en-US" altLang="zh-CN" dirty="0"/>
              <a:t>1      0    b      2    b</a:t>
            </a:r>
            <a:br>
              <a:rPr lang="en-US" altLang="zh-CN" dirty="0"/>
            </a:br>
            <a:r>
              <a:rPr lang="en-US" altLang="zh-CN" dirty="0"/>
              <a:t>2      1    b      1    b</a:t>
            </a:r>
            <a:br>
              <a:rPr lang="en-US" altLang="zh-CN" dirty="0"/>
            </a:br>
            <a:r>
              <a:rPr lang="en-US" altLang="zh-CN" dirty="0"/>
              <a:t>3      1    b      2    b</a:t>
            </a:r>
            <a:br>
              <a:rPr lang="en-US" altLang="zh-CN" dirty="0"/>
            </a:br>
            <a:r>
              <a:rPr lang="en-US" altLang="zh-CN" dirty="0"/>
              <a:t>4      2    a      0    a</a:t>
            </a:r>
            <a:br>
              <a:rPr lang="en-US" altLang="zh-CN" dirty="0"/>
            </a:br>
            <a:r>
              <a:rPr lang="en-US" altLang="zh-CN" dirty="0"/>
              <a:t>5      3    c    </a:t>
            </a:r>
            <a:r>
              <a:rPr lang="en-US" altLang="zh-CN" dirty="0" err="1"/>
              <a:t>NaN</a:t>
            </a:r>
            <a:r>
              <a:rPr lang="en-US" altLang="zh-CN" dirty="0"/>
              <a:t>  </a:t>
            </a:r>
            <a:r>
              <a:rPr lang="en-US" altLang="zh-CN" dirty="0" err="1"/>
              <a:t>NaN</a:t>
            </a:r>
            <a:r>
              <a:rPr lang="en-US" altLang="zh-CN" dirty="0"/>
              <a:t/>
            </a:r>
            <a:br>
              <a:rPr lang="en-US" altLang="zh-CN" dirty="0"/>
            </a:br>
            <a:r>
              <a:rPr lang="en-US" altLang="zh-CN" dirty="0"/>
              <a:t>6    </a:t>
            </a:r>
            <a:r>
              <a:rPr lang="en-US" altLang="zh-CN" dirty="0" err="1"/>
              <a:t>NaN</a:t>
            </a:r>
            <a:r>
              <a:rPr lang="en-US" altLang="zh-CN" dirty="0"/>
              <a:t>  </a:t>
            </a:r>
            <a:r>
              <a:rPr lang="en-US" altLang="zh-CN" dirty="0" err="1"/>
              <a:t>NaN</a:t>
            </a:r>
            <a:r>
              <a:rPr lang="en-US" altLang="zh-CN" dirty="0"/>
              <a:t>      3    d</a:t>
            </a:r>
          </a:p>
          <a:p>
            <a:pPr>
              <a:spcBef>
                <a:spcPct val="50000"/>
              </a:spcBef>
            </a:pPr>
            <a:endParaRPr lang="zh-CN" altLang="en-US" dirty="0"/>
          </a:p>
        </p:txBody>
      </p:sp>
    </p:spTree>
    <p:extLst>
      <p:ext uri="{BB962C8B-B14F-4D97-AF65-F5344CB8AC3E}">
        <p14:creationId xmlns:p14="http://schemas.microsoft.com/office/powerpoint/2010/main" xmlns="" val="2344341131"/>
      </p:ext>
    </p:extLst>
  </p:cSld>
  <p:clrMapOvr>
    <a:masterClrMapping/>
  </p:clrMapOvr>
  <p:timing>
    <p:tnLst>
      <p:par>
        <p:cTn id="1" dur="indefinite" restart="never" nodeType="tmRoot"/>
      </p:par>
    </p:tnLst>
  </p:timing>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4"/>
          <p:cNvSpPr/>
          <p:nvPr/>
        </p:nvSpPr>
        <p:spPr>
          <a:xfrm>
            <a:off x="-1" y="674237"/>
            <a:ext cx="7464153" cy="602366"/>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灯片编号占位符 25"/>
          <p:cNvSpPr txBox="1">
            <a:spLocks/>
          </p:cNvSpPr>
          <p:nvPr/>
        </p:nvSpPr>
        <p:spPr>
          <a:xfrm>
            <a:off x="10243712" y="6350004"/>
            <a:ext cx="2743200" cy="365125"/>
          </a:xfrm>
          <a:prstGeom prst="rect">
            <a:avLst/>
          </a:prstGeom>
        </p:spPr>
        <p:txBody>
          <a:bodyPr vert="horz" lIns="91440" tIns="45720" rIns="91440" bIns="45720" rtlCol="0" anchor="ctr"/>
          <a:lstStyle>
            <a:defPPr>
              <a:defRPr lang="zh-CN"/>
            </a:defPPr>
            <a:lvl1pPr marL="0" algn="ctr" defTabSz="914400" rtl="0" eaLnBrk="1" latinLnBrk="0" hangingPunct="1">
              <a:defRPr sz="1400" kern="1200">
                <a:solidFill>
                  <a:schemeClr val="bg1"/>
                </a:solidFill>
                <a:latin typeface="微软雅黑 Light" panose="020B0502040204020203" pitchFamily="34" charset="-122"/>
                <a:ea typeface="微软雅黑 Light" panose="020B0502040204020203" pitchFamily="34"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rgbClr val="3BBC5D"/>
              </a:solidFill>
            </a:endParaRPr>
          </a:p>
        </p:txBody>
      </p:sp>
      <p:sp>
        <p:nvSpPr>
          <p:cNvPr id="25" name="Freeform 81"/>
          <p:cNvSpPr>
            <a:spLocks noChangeArrowheads="1"/>
          </p:cNvSpPr>
          <p:nvPr/>
        </p:nvSpPr>
        <p:spPr bwMode="auto">
          <a:xfrm>
            <a:off x="191376" y="826314"/>
            <a:ext cx="288000" cy="288000"/>
          </a:xfrm>
          <a:custGeom>
            <a:avLst/>
            <a:gdLst>
              <a:gd name="T0" fmla="*/ 39678193 w 602"/>
              <a:gd name="T1" fmla="*/ 78442719 h 602"/>
              <a:gd name="T2" fmla="*/ 39678193 w 602"/>
              <a:gd name="T3" fmla="*/ 78442719 h 602"/>
              <a:gd name="T4" fmla="*/ 0 w 602"/>
              <a:gd name="T5" fmla="*/ 38764526 h 602"/>
              <a:gd name="T6" fmla="*/ 39678193 w 602"/>
              <a:gd name="T7" fmla="*/ 0 h 602"/>
              <a:gd name="T8" fmla="*/ 78442719 w 602"/>
              <a:gd name="T9" fmla="*/ 38764526 h 602"/>
              <a:gd name="T10" fmla="*/ 39678193 w 602"/>
              <a:gd name="T11" fmla="*/ 78442719 h 602"/>
              <a:gd name="T12" fmla="*/ 7439751 w 602"/>
              <a:gd name="T13" fmla="*/ 38764526 h 602"/>
              <a:gd name="T14" fmla="*/ 7439751 w 602"/>
              <a:gd name="T15" fmla="*/ 38764526 h 602"/>
              <a:gd name="T16" fmla="*/ 39678193 w 602"/>
              <a:gd name="T17" fmla="*/ 71002968 h 602"/>
              <a:gd name="T18" fmla="*/ 61866665 w 602"/>
              <a:gd name="T19" fmla="*/ 61735884 h 602"/>
              <a:gd name="T20" fmla="*/ 39678193 w 602"/>
              <a:gd name="T21" fmla="*/ 38764526 h 602"/>
              <a:gd name="T22" fmla="*/ 39678193 w 602"/>
              <a:gd name="T23" fmla="*/ 7308970 h 602"/>
              <a:gd name="T24" fmla="*/ 7439751 w 602"/>
              <a:gd name="T25" fmla="*/ 38764526 h 60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602" h="602">
                <a:moveTo>
                  <a:pt x="304" y="601"/>
                </a:moveTo>
                <a:lnTo>
                  <a:pt x="304" y="601"/>
                </a:lnTo>
                <a:cubicBezTo>
                  <a:pt x="135" y="601"/>
                  <a:pt x="0" y="466"/>
                  <a:pt x="0" y="297"/>
                </a:cubicBezTo>
                <a:cubicBezTo>
                  <a:pt x="0" y="134"/>
                  <a:pt x="135" y="0"/>
                  <a:pt x="304" y="0"/>
                </a:cubicBezTo>
                <a:cubicBezTo>
                  <a:pt x="467" y="0"/>
                  <a:pt x="601" y="134"/>
                  <a:pt x="601" y="297"/>
                </a:cubicBezTo>
                <a:cubicBezTo>
                  <a:pt x="601" y="466"/>
                  <a:pt x="467" y="601"/>
                  <a:pt x="304" y="601"/>
                </a:cubicBezTo>
                <a:close/>
                <a:moveTo>
                  <a:pt x="57" y="297"/>
                </a:moveTo>
                <a:lnTo>
                  <a:pt x="57" y="297"/>
                </a:lnTo>
                <a:cubicBezTo>
                  <a:pt x="57" y="431"/>
                  <a:pt x="170" y="544"/>
                  <a:pt x="304" y="544"/>
                </a:cubicBezTo>
                <a:cubicBezTo>
                  <a:pt x="368" y="544"/>
                  <a:pt x="431" y="516"/>
                  <a:pt x="474" y="473"/>
                </a:cubicBezTo>
                <a:cubicBezTo>
                  <a:pt x="304" y="297"/>
                  <a:pt x="304" y="297"/>
                  <a:pt x="304" y="297"/>
                </a:cubicBezTo>
                <a:cubicBezTo>
                  <a:pt x="304" y="56"/>
                  <a:pt x="304" y="56"/>
                  <a:pt x="304" y="56"/>
                </a:cubicBezTo>
                <a:cubicBezTo>
                  <a:pt x="170" y="56"/>
                  <a:pt x="57" y="162"/>
                  <a:pt x="57" y="297"/>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5" name="幻灯片编号占位符 4"/>
          <p:cNvSpPr>
            <a:spLocks noGrp="1"/>
          </p:cNvSpPr>
          <p:nvPr>
            <p:ph type="sldNum" sz="quarter" idx="12"/>
          </p:nvPr>
        </p:nvSpPr>
        <p:spPr/>
        <p:txBody>
          <a:bodyPr/>
          <a:lstStyle/>
          <a:p>
            <a:fld id="{370D8578-DDD4-487D-A316-C8E65CC577E1}" type="slidenum">
              <a:rPr lang="zh-CN" altLang="en-US" smtClean="0"/>
              <a:pPr/>
              <a:t>444</a:t>
            </a:fld>
            <a:endParaRPr lang="zh-CN" altLang="en-US"/>
          </a:p>
        </p:txBody>
      </p:sp>
      <p:sp>
        <p:nvSpPr>
          <p:cNvPr id="13" name="Title 1"/>
          <p:cNvSpPr txBox="1">
            <a:spLocks/>
          </p:cNvSpPr>
          <p:nvPr/>
        </p:nvSpPr>
        <p:spPr>
          <a:xfrm>
            <a:off x="670753" y="579020"/>
            <a:ext cx="6510891" cy="79513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zh-CN" altLang="en-US" sz="2800" dirty="0">
                <a:solidFill>
                  <a:schemeClr val="bg1"/>
                </a:solidFill>
                <a:latin typeface="Microsoft YaHei Light" charset="-122"/>
                <a:ea typeface="Microsoft YaHei Light" charset="-122"/>
                <a:cs typeface="Microsoft YaHei Light" charset="-122"/>
              </a:rPr>
              <a:t>索引上的合并</a:t>
            </a:r>
            <a:endParaRPr lang="en-US" sz="2800" dirty="0">
              <a:solidFill>
                <a:srgbClr val="FFFFFF"/>
              </a:solidFill>
              <a:latin typeface="Microsoft YaHei Light" charset="-122"/>
              <a:ea typeface="Microsoft YaHei Light" charset="-122"/>
              <a:cs typeface="Microsoft YaHei Light" charset="-122"/>
            </a:endParaRPr>
          </a:p>
        </p:txBody>
      </p:sp>
      <p:sp>
        <p:nvSpPr>
          <p:cNvPr id="10" name="内容占位符 11"/>
          <p:cNvSpPr>
            <a:spLocks noGrp="1"/>
          </p:cNvSpPr>
          <p:nvPr>
            <p:ph idx="4294967295"/>
          </p:nvPr>
        </p:nvSpPr>
        <p:spPr>
          <a:xfrm>
            <a:off x="479376" y="1526381"/>
            <a:ext cx="7992888" cy="4525963"/>
          </a:xfrm>
        </p:spPr>
        <p:txBody>
          <a:bodyPr>
            <a:normAutofit/>
          </a:bodyPr>
          <a:lstStyle/>
          <a:p>
            <a:pPr eaLnBrk="1" hangingPunct="1">
              <a:lnSpc>
                <a:spcPct val="130000"/>
              </a:lnSpc>
              <a:buFont typeface="Arial" charset="0"/>
              <a:buNone/>
            </a:pPr>
            <a:r>
              <a:rPr lang="zh-CN" altLang="en-US" sz="2200" dirty="0" smtClean="0"/>
              <a:t>   有时候，</a:t>
            </a:r>
            <a:r>
              <a:rPr lang="en-US" altLang="zh-CN" sz="2200" dirty="0" err="1" smtClean="0"/>
              <a:t>DataFrame</a:t>
            </a:r>
            <a:r>
              <a:rPr lang="zh-CN" altLang="en-US" sz="2200" dirty="0" smtClean="0"/>
              <a:t>中的连接键位于其索引上，此时可以传入</a:t>
            </a:r>
            <a:r>
              <a:rPr lang="en-US" altLang="zh-CN" sz="2200" dirty="0" err="1" smtClean="0"/>
              <a:t>left_index</a:t>
            </a:r>
            <a:r>
              <a:rPr lang="en-US" altLang="zh-CN" sz="2200" dirty="0" smtClean="0"/>
              <a:t>=True</a:t>
            </a:r>
            <a:r>
              <a:rPr lang="zh-CN" altLang="en-US" sz="2200" dirty="0" smtClean="0"/>
              <a:t>或</a:t>
            </a:r>
            <a:r>
              <a:rPr lang="en-US" altLang="zh-CN" sz="2200" dirty="0" err="1" smtClean="0"/>
              <a:t>right_index</a:t>
            </a:r>
            <a:r>
              <a:rPr lang="en-US" altLang="zh-CN" sz="2200" dirty="0" smtClean="0"/>
              <a:t>=True</a:t>
            </a:r>
            <a:r>
              <a:rPr lang="zh-CN" altLang="en-US" sz="2200" dirty="0" smtClean="0"/>
              <a:t>（或两个都传）以说明索引应该被用作连接键</a:t>
            </a:r>
            <a:r>
              <a:rPr lang="en-US" altLang="zh-CN" sz="2200" dirty="0" smtClean="0"/>
              <a:t/>
            </a:r>
            <a:br>
              <a:rPr lang="en-US" altLang="zh-CN" sz="2200" dirty="0" smtClean="0"/>
            </a:br>
            <a:endParaRPr lang="en-US" altLang="zh-CN" sz="2200" dirty="0" smtClean="0"/>
          </a:p>
        </p:txBody>
      </p:sp>
      <p:sp>
        <p:nvSpPr>
          <p:cNvPr id="12" name="Text Box 4"/>
          <p:cNvSpPr txBox="1">
            <a:spLocks noChangeArrowheads="1"/>
          </p:cNvSpPr>
          <p:nvPr/>
        </p:nvSpPr>
        <p:spPr bwMode="auto">
          <a:xfrm>
            <a:off x="767420" y="2982349"/>
            <a:ext cx="7416800" cy="3387725"/>
          </a:xfrm>
          <a:prstGeom prst="rect">
            <a:avLst/>
          </a:prstGeom>
          <a:noFill/>
          <a:ln w="9525">
            <a:noFill/>
            <a:miter lim="800000"/>
            <a:headEnd/>
            <a:tailEnd/>
          </a:ln>
        </p:spPr>
        <p:txBody>
          <a:bodyPr>
            <a:spAutoFit/>
          </a:bodyPr>
          <a:lstStyle/>
          <a:p>
            <a:pPr>
              <a:spcBef>
                <a:spcPct val="50000"/>
              </a:spcBef>
            </a:pPr>
            <a:r>
              <a:rPr lang="en-US" altLang="zh-CN"/>
              <a:t>In [63]: left1=</a:t>
            </a:r>
            <a:r>
              <a:rPr lang="en-US" altLang="zh-CN" dirty="0" err="1"/>
              <a:t>DataFrame</a:t>
            </a:r>
            <a:r>
              <a:rPr lang="en-US" altLang="zh-CN" dirty="0"/>
              <a:t>({'key':['</a:t>
            </a:r>
            <a:r>
              <a:rPr lang="en-US" altLang="zh-CN" dirty="0" err="1"/>
              <a:t>a','b','a','a','b','c</a:t>
            </a:r>
            <a:r>
              <a:rPr lang="en-US" altLang="zh-CN" dirty="0"/>
              <a:t>'],'</a:t>
            </a:r>
            <a:r>
              <a:rPr lang="en-US" altLang="zh-CN" dirty="0" err="1"/>
              <a:t>value':range</a:t>
            </a:r>
            <a:r>
              <a:rPr lang="en-US" altLang="zh-CN" dirty="0"/>
              <a:t>(6)})</a:t>
            </a:r>
            <a:br>
              <a:rPr lang="en-US" altLang="zh-CN" dirty="0"/>
            </a:br>
            <a:r>
              <a:rPr lang="en-US" altLang="zh-CN" dirty="0"/>
              <a:t>In [64]: right1=</a:t>
            </a:r>
            <a:r>
              <a:rPr lang="en-US" altLang="zh-CN" dirty="0" err="1"/>
              <a:t>DataFrame</a:t>
            </a:r>
            <a:r>
              <a:rPr lang="en-US" altLang="zh-CN" dirty="0"/>
              <a:t>({'</a:t>
            </a:r>
            <a:r>
              <a:rPr lang="en-US" altLang="zh-CN" dirty="0" err="1"/>
              <a:t>group_val</a:t>
            </a:r>
            <a:r>
              <a:rPr lang="en-US" altLang="zh-CN" dirty="0"/>
              <a:t>':[3.5,7]},index=['</a:t>
            </a:r>
            <a:r>
              <a:rPr lang="en-US" altLang="zh-CN" dirty="0" err="1"/>
              <a:t>a','b</a:t>
            </a:r>
            <a:r>
              <a:rPr lang="en-US" altLang="zh-CN" dirty="0"/>
              <a:t>'])</a:t>
            </a:r>
            <a:br>
              <a:rPr lang="en-US" altLang="zh-CN" dirty="0"/>
            </a:br>
            <a:r>
              <a:rPr lang="en-US" altLang="zh-CN" dirty="0"/>
              <a:t>In [65]: </a:t>
            </a:r>
            <a:r>
              <a:rPr lang="en-US" altLang="zh-CN" dirty="0" err="1"/>
              <a:t>pd.merge</a:t>
            </a:r>
            <a:r>
              <a:rPr lang="en-US" altLang="zh-CN" dirty="0"/>
              <a:t>(left1,right1,left_on='key',</a:t>
            </a:r>
            <a:r>
              <a:rPr lang="en-US" altLang="zh-CN" dirty="0" err="1"/>
              <a:t>right_index</a:t>
            </a:r>
            <a:r>
              <a:rPr lang="en-US" altLang="zh-CN" dirty="0"/>
              <a:t>=</a:t>
            </a:r>
            <a:r>
              <a:rPr lang="en-US" altLang="zh-CN" dirty="0" err="1"/>
              <a:t>True,how</a:t>
            </a:r>
            <a:r>
              <a:rPr lang="en-US" altLang="zh-CN" dirty="0"/>
              <a:t>='outer')</a:t>
            </a:r>
            <a:br>
              <a:rPr lang="en-US" altLang="zh-CN" dirty="0"/>
            </a:br>
            <a:r>
              <a:rPr lang="en-US" altLang="zh-CN" dirty="0"/>
              <a:t>Out[65]: </a:t>
            </a:r>
            <a:br>
              <a:rPr lang="en-US" altLang="zh-CN" dirty="0"/>
            </a:br>
            <a:r>
              <a:rPr lang="en-US" altLang="zh-CN" dirty="0"/>
              <a:t>  key  value  </a:t>
            </a:r>
            <a:r>
              <a:rPr lang="en-US" altLang="zh-CN" dirty="0" err="1"/>
              <a:t>group_val</a:t>
            </a:r>
            <a:r>
              <a:rPr lang="en-US" altLang="zh-CN" dirty="0"/>
              <a:t/>
            </a:r>
            <a:br>
              <a:rPr lang="en-US" altLang="zh-CN" dirty="0"/>
            </a:br>
            <a:r>
              <a:rPr lang="en-US" altLang="zh-CN" dirty="0"/>
              <a:t>0   a      0        3.5</a:t>
            </a:r>
            <a:br>
              <a:rPr lang="en-US" altLang="zh-CN" dirty="0"/>
            </a:br>
            <a:r>
              <a:rPr lang="en-US" altLang="zh-CN" dirty="0"/>
              <a:t>2   a      2        3.5</a:t>
            </a:r>
            <a:br>
              <a:rPr lang="en-US" altLang="zh-CN" dirty="0"/>
            </a:br>
            <a:r>
              <a:rPr lang="en-US" altLang="zh-CN" dirty="0"/>
              <a:t>3   a      3        3.5</a:t>
            </a:r>
            <a:br>
              <a:rPr lang="en-US" altLang="zh-CN" dirty="0"/>
            </a:br>
            <a:r>
              <a:rPr lang="en-US" altLang="zh-CN" dirty="0"/>
              <a:t>1   b      1        7.0</a:t>
            </a:r>
            <a:br>
              <a:rPr lang="en-US" altLang="zh-CN" dirty="0"/>
            </a:br>
            <a:r>
              <a:rPr lang="en-US" altLang="zh-CN" dirty="0"/>
              <a:t>4   b      4        7.0</a:t>
            </a:r>
            <a:br>
              <a:rPr lang="en-US" altLang="zh-CN" dirty="0"/>
            </a:br>
            <a:r>
              <a:rPr lang="en-US" altLang="zh-CN" dirty="0"/>
              <a:t>5   c      5        </a:t>
            </a:r>
            <a:r>
              <a:rPr lang="en-US" altLang="zh-CN" dirty="0" err="1"/>
              <a:t>NaN</a:t>
            </a:r>
            <a:r>
              <a:rPr lang="en-US" altLang="zh-CN" dirty="0"/>
              <a:t/>
            </a:r>
            <a:br>
              <a:rPr lang="en-US" altLang="zh-CN" dirty="0"/>
            </a:br>
            <a:endParaRPr lang="zh-CN" altLang="en-US" dirty="0"/>
          </a:p>
        </p:txBody>
      </p:sp>
    </p:spTree>
    <p:extLst>
      <p:ext uri="{BB962C8B-B14F-4D97-AF65-F5344CB8AC3E}">
        <p14:creationId xmlns:p14="http://schemas.microsoft.com/office/powerpoint/2010/main" xmlns="" val="3780663771"/>
      </p:ext>
    </p:extLst>
  </p:cSld>
  <p:clrMapOvr>
    <a:masterClrMapping/>
  </p:clrMapOvr>
  <p:timing>
    <p:tnLst>
      <p:par>
        <p:cTn id="1" dur="indefinite" restart="never" nodeType="tmRoot"/>
      </p:par>
    </p:tnLst>
  </p:timing>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4"/>
          <p:cNvSpPr/>
          <p:nvPr/>
        </p:nvSpPr>
        <p:spPr>
          <a:xfrm>
            <a:off x="-1" y="674237"/>
            <a:ext cx="7464153" cy="602366"/>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灯片编号占位符 25"/>
          <p:cNvSpPr txBox="1">
            <a:spLocks/>
          </p:cNvSpPr>
          <p:nvPr/>
        </p:nvSpPr>
        <p:spPr>
          <a:xfrm>
            <a:off x="10243712" y="6350004"/>
            <a:ext cx="2743200" cy="365125"/>
          </a:xfrm>
          <a:prstGeom prst="rect">
            <a:avLst/>
          </a:prstGeom>
        </p:spPr>
        <p:txBody>
          <a:bodyPr vert="horz" lIns="91440" tIns="45720" rIns="91440" bIns="45720" rtlCol="0" anchor="ctr"/>
          <a:lstStyle>
            <a:defPPr>
              <a:defRPr lang="zh-CN"/>
            </a:defPPr>
            <a:lvl1pPr marL="0" algn="ctr" defTabSz="914400" rtl="0" eaLnBrk="1" latinLnBrk="0" hangingPunct="1">
              <a:defRPr sz="1400" kern="1200">
                <a:solidFill>
                  <a:schemeClr val="bg1"/>
                </a:solidFill>
                <a:latin typeface="微软雅黑 Light" panose="020B0502040204020203" pitchFamily="34" charset="-122"/>
                <a:ea typeface="微软雅黑 Light" panose="020B0502040204020203" pitchFamily="34"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rgbClr val="3BBC5D"/>
              </a:solidFill>
            </a:endParaRPr>
          </a:p>
        </p:txBody>
      </p:sp>
      <p:sp>
        <p:nvSpPr>
          <p:cNvPr id="25" name="Freeform 81"/>
          <p:cNvSpPr>
            <a:spLocks noChangeArrowheads="1"/>
          </p:cNvSpPr>
          <p:nvPr/>
        </p:nvSpPr>
        <p:spPr bwMode="auto">
          <a:xfrm>
            <a:off x="191376" y="826314"/>
            <a:ext cx="288000" cy="288000"/>
          </a:xfrm>
          <a:custGeom>
            <a:avLst/>
            <a:gdLst>
              <a:gd name="T0" fmla="*/ 39678193 w 602"/>
              <a:gd name="T1" fmla="*/ 78442719 h 602"/>
              <a:gd name="T2" fmla="*/ 39678193 w 602"/>
              <a:gd name="T3" fmla="*/ 78442719 h 602"/>
              <a:gd name="T4" fmla="*/ 0 w 602"/>
              <a:gd name="T5" fmla="*/ 38764526 h 602"/>
              <a:gd name="T6" fmla="*/ 39678193 w 602"/>
              <a:gd name="T7" fmla="*/ 0 h 602"/>
              <a:gd name="T8" fmla="*/ 78442719 w 602"/>
              <a:gd name="T9" fmla="*/ 38764526 h 602"/>
              <a:gd name="T10" fmla="*/ 39678193 w 602"/>
              <a:gd name="T11" fmla="*/ 78442719 h 602"/>
              <a:gd name="T12" fmla="*/ 7439751 w 602"/>
              <a:gd name="T13" fmla="*/ 38764526 h 602"/>
              <a:gd name="T14" fmla="*/ 7439751 w 602"/>
              <a:gd name="T15" fmla="*/ 38764526 h 602"/>
              <a:gd name="T16" fmla="*/ 39678193 w 602"/>
              <a:gd name="T17" fmla="*/ 71002968 h 602"/>
              <a:gd name="T18" fmla="*/ 61866665 w 602"/>
              <a:gd name="T19" fmla="*/ 61735884 h 602"/>
              <a:gd name="T20" fmla="*/ 39678193 w 602"/>
              <a:gd name="T21" fmla="*/ 38764526 h 602"/>
              <a:gd name="T22" fmla="*/ 39678193 w 602"/>
              <a:gd name="T23" fmla="*/ 7308970 h 602"/>
              <a:gd name="T24" fmla="*/ 7439751 w 602"/>
              <a:gd name="T25" fmla="*/ 38764526 h 60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602" h="602">
                <a:moveTo>
                  <a:pt x="304" y="601"/>
                </a:moveTo>
                <a:lnTo>
                  <a:pt x="304" y="601"/>
                </a:lnTo>
                <a:cubicBezTo>
                  <a:pt x="135" y="601"/>
                  <a:pt x="0" y="466"/>
                  <a:pt x="0" y="297"/>
                </a:cubicBezTo>
                <a:cubicBezTo>
                  <a:pt x="0" y="134"/>
                  <a:pt x="135" y="0"/>
                  <a:pt x="304" y="0"/>
                </a:cubicBezTo>
                <a:cubicBezTo>
                  <a:pt x="467" y="0"/>
                  <a:pt x="601" y="134"/>
                  <a:pt x="601" y="297"/>
                </a:cubicBezTo>
                <a:cubicBezTo>
                  <a:pt x="601" y="466"/>
                  <a:pt x="467" y="601"/>
                  <a:pt x="304" y="601"/>
                </a:cubicBezTo>
                <a:close/>
                <a:moveTo>
                  <a:pt x="57" y="297"/>
                </a:moveTo>
                <a:lnTo>
                  <a:pt x="57" y="297"/>
                </a:lnTo>
                <a:cubicBezTo>
                  <a:pt x="57" y="431"/>
                  <a:pt x="170" y="544"/>
                  <a:pt x="304" y="544"/>
                </a:cubicBezTo>
                <a:cubicBezTo>
                  <a:pt x="368" y="544"/>
                  <a:pt x="431" y="516"/>
                  <a:pt x="474" y="473"/>
                </a:cubicBezTo>
                <a:cubicBezTo>
                  <a:pt x="304" y="297"/>
                  <a:pt x="304" y="297"/>
                  <a:pt x="304" y="297"/>
                </a:cubicBezTo>
                <a:cubicBezTo>
                  <a:pt x="304" y="56"/>
                  <a:pt x="304" y="56"/>
                  <a:pt x="304" y="56"/>
                </a:cubicBezTo>
                <a:cubicBezTo>
                  <a:pt x="170" y="56"/>
                  <a:pt x="57" y="162"/>
                  <a:pt x="57" y="297"/>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5" name="幻灯片编号占位符 4"/>
          <p:cNvSpPr>
            <a:spLocks noGrp="1"/>
          </p:cNvSpPr>
          <p:nvPr>
            <p:ph type="sldNum" sz="quarter" idx="12"/>
          </p:nvPr>
        </p:nvSpPr>
        <p:spPr/>
        <p:txBody>
          <a:bodyPr/>
          <a:lstStyle/>
          <a:p>
            <a:fld id="{370D8578-DDD4-487D-A316-C8E65CC577E1}" type="slidenum">
              <a:rPr lang="zh-CN" altLang="en-US" smtClean="0"/>
              <a:pPr/>
              <a:t>445</a:t>
            </a:fld>
            <a:endParaRPr lang="zh-CN" altLang="en-US"/>
          </a:p>
        </p:txBody>
      </p:sp>
      <p:sp>
        <p:nvSpPr>
          <p:cNvPr id="13" name="Title 1"/>
          <p:cNvSpPr txBox="1">
            <a:spLocks/>
          </p:cNvSpPr>
          <p:nvPr/>
        </p:nvSpPr>
        <p:spPr>
          <a:xfrm>
            <a:off x="670753" y="579020"/>
            <a:ext cx="6510891" cy="79513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zh-CN" altLang="en-US" sz="2800" dirty="0">
                <a:solidFill>
                  <a:schemeClr val="bg1"/>
                </a:solidFill>
                <a:latin typeface="Microsoft YaHei Light" charset="-122"/>
                <a:ea typeface="Microsoft YaHei Light" charset="-122"/>
                <a:cs typeface="Microsoft YaHei Light" charset="-122"/>
              </a:rPr>
              <a:t>轴向连接</a:t>
            </a:r>
            <a:endParaRPr lang="en-US" sz="2800" dirty="0">
              <a:solidFill>
                <a:srgbClr val="FFFFFF"/>
              </a:solidFill>
              <a:latin typeface="Microsoft YaHei Light" charset="-122"/>
              <a:ea typeface="Microsoft YaHei Light" charset="-122"/>
              <a:cs typeface="Microsoft YaHei Light" charset="-122"/>
            </a:endParaRPr>
          </a:p>
        </p:txBody>
      </p:sp>
      <p:sp>
        <p:nvSpPr>
          <p:cNvPr id="10" name="内容占位符 11"/>
          <p:cNvSpPr>
            <a:spLocks noGrp="1"/>
          </p:cNvSpPr>
          <p:nvPr>
            <p:ph idx="4294967295"/>
          </p:nvPr>
        </p:nvSpPr>
        <p:spPr>
          <a:xfrm>
            <a:off x="479376" y="1526381"/>
            <a:ext cx="8580908" cy="4525963"/>
          </a:xfrm>
        </p:spPr>
        <p:txBody>
          <a:bodyPr>
            <a:normAutofit/>
          </a:bodyPr>
          <a:lstStyle/>
          <a:p>
            <a:pPr eaLnBrk="1" hangingPunct="1">
              <a:lnSpc>
                <a:spcPct val="150000"/>
              </a:lnSpc>
              <a:buFont typeface="Arial" charset="0"/>
              <a:buNone/>
            </a:pPr>
            <a:r>
              <a:rPr lang="zh-CN" altLang="en-US" sz="2200" smtClean="0"/>
              <a:t>   使用</a:t>
            </a:r>
            <a:r>
              <a:rPr lang="en-US" altLang="zh-CN" sz="2200" dirty="0" err="1" smtClean="0"/>
              <a:t>concat</a:t>
            </a:r>
            <a:r>
              <a:rPr lang="zh-CN" altLang="en-US" sz="2200" dirty="0" smtClean="0"/>
              <a:t>函数可以将不同的</a:t>
            </a:r>
            <a:r>
              <a:rPr lang="en-US" altLang="zh-CN" sz="2200" dirty="0" smtClean="0"/>
              <a:t>Series</a:t>
            </a:r>
            <a:r>
              <a:rPr lang="zh-CN" altLang="en-US" sz="2200" dirty="0" smtClean="0"/>
              <a:t>或</a:t>
            </a:r>
            <a:r>
              <a:rPr lang="en-US" altLang="zh-CN" sz="2200" dirty="0" err="1" smtClean="0"/>
              <a:t>DataFrame</a:t>
            </a:r>
            <a:r>
              <a:rPr lang="zh-CN" altLang="en-US" sz="2200" dirty="0" smtClean="0"/>
              <a:t>进行轴向连接；传入</a:t>
            </a:r>
            <a:r>
              <a:rPr lang="en-US" altLang="zh-CN" sz="2200" dirty="0" smtClean="0"/>
              <a:t>axis=1</a:t>
            </a:r>
            <a:r>
              <a:rPr lang="zh-CN" altLang="en-US" sz="2200" dirty="0" smtClean="0"/>
              <a:t>可以在列上进行轴向连接</a:t>
            </a:r>
            <a:endParaRPr lang="en-US" altLang="zh-CN" sz="2200" dirty="0" smtClean="0"/>
          </a:p>
        </p:txBody>
      </p:sp>
      <p:sp>
        <p:nvSpPr>
          <p:cNvPr id="12" name="文本框 1"/>
          <p:cNvSpPr txBox="1">
            <a:spLocks noChangeArrowheads="1"/>
          </p:cNvSpPr>
          <p:nvPr/>
        </p:nvSpPr>
        <p:spPr bwMode="auto">
          <a:xfrm>
            <a:off x="733450" y="2801044"/>
            <a:ext cx="3562350" cy="915988"/>
          </a:xfrm>
          <a:prstGeom prst="rect">
            <a:avLst/>
          </a:prstGeom>
          <a:noFill/>
          <a:ln w="9525">
            <a:noFill/>
            <a:miter lim="800000"/>
            <a:headEnd/>
            <a:tailEnd/>
          </a:ln>
        </p:spPr>
        <p:txBody>
          <a:bodyPr>
            <a:spAutoFit/>
          </a:bodyPr>
          <a:lstStyle/>
          <a:p>
            <a:r>
              <a:rPr lang="en-US" altLang="zh-CN" dirty="0"/>
              <a:t>In [2]: s1=Series([0,1],index=['</a:t>
            </a:r>
            <a:r>
              <a:rPr lang="en-US" altLang="zh-CN" dirty="0" err="1"/>
              <a:t>a','b</a:t>
            </a:r>
            <a:r>
              <a:rPr lang="en-US" altLang="zh-CN" dirty="0"/>
              <a:t>'])</a:t>
            </a:r>
          </a:p>
          <a:p>
            <a:endParaRPr lang="en-US" altLang="zh-CN" dirty="0"/>
          </a:p>
          <a:p>
            <a:r>
              <a:rPr lang="en-US" altLang="zh-CN" dirty="0"/>
              <a:t>In [3]: s2=Series([3,4],index=['</a:t>
            </a:r>
            <a:r>
              <a:rPr lang="en-US" altLang="zh-CN" dirty="0" err="1"/>
              <a:t>c','d</a:t>
            </a:r>
            <a:r>
              <a:rPr lang="en-US" altLang="zh-CN" dirty="0"/>
              <a:t>'])</a:t>
            </a:r>
            <a:endParaRPr lang="zh-CN" altLang="en-US" dirty="0"/>
          </a:p>
        </p:txBody>
      </p:sp>
      <p:sp>
        <p:nvSpPr>
          <p:cNvPr id="14" name="文本框 2"/>
          <p:cNvSpPr txBox="1">
            <a:spLocks noChangeArrowheads="1"/>
          </p:cNvSpPr>
          <p:nvPr/>
        </p:nvSpPr>
        <p:spPr bwMode="auto">
          <a:xfrm>
            <a:off x="729298" y="3877419"/>
            <a:ext cx="2881312" cy="2014538"/>
          </a:xfrm>
          <a:prstGeom prst="rect">
            <a:avLst/>
          </a:prstGeom>
          <a:noFill/>
          <a:ln w="9525">
            <a:noFill/>
            <a:miter lim="800000"/>
            <a:headEnd/>
            <a:tailEnd/>
          </a:ln>
        </p:spPr>
        <p:txBody>
          <a:bodyPr>
            <a:spAutoFit/>
          </a:bodyPr>
          <a:lstStyle/>
          <a:p>
            <a:r>
              <a:rPr lang="en-US" altLang="zh-CN" dirty="0"/>
              <a:t>In [4]: </a:t>
            </a:r>
            <a:r>
              <a:rPr lang="en-US" altLang="zh-CN" dirty="0" err="1"/>
              <a:t>pd.concat</a:t>
            </a:r>
            <a:r>
              <a:rPr lang="en-US" altLang="zh-CN" dirty="0"/>
              <a:t>([s1,s2])</a:t>
            </a:r>
          </a:p>
          <a:p>
            <a:r>
              <a:rPr lang="en-US" altLang="zh-CN" dirty="0"/>
              <a:t>Out[4]: </a:t>
            </a:r>
          </a:p>
          <a:p>
            <a:r>
              <a:rPr lang="en-US" altLang="zh-CN" dirty="0"/>
              <a:t>a    0</a:t>
            </a:r>
          </a:p>
          <a:p>
            <a:r>
              <a:rPr lang="en-US" altLang="zh-CN" dirty="0"/>
              <a:t>b    1</a:t>
            </a:r>
          </a:p>
          <a:p>
            <a:r>
              <a:rPr lang="en-US" altLang="zh-CN" dirty="0"/>
              <a:t>c    3</a:t>
            </a:r>
          </a:p>
          <a:p>
            <a:r>
              <a:rPr lang="en-US" altLang="zh-CN" dirty="0"/>
              <a:t>d    4</a:t>
            </a:r>
          </a:p>
          <a:p>
            <a:r>
              <a:rPr lang="en-US" altLang="zh-CN" dirty="0" err="1"/>
              <a:t>dtype</a:t>
            </a:r>
            <a:r>
              <a:rPr lang="en-US" altLang="zh-CN" dirty="0"/>
              <a:t>: int64</a:t>
            </a:r>
          </a:p>
        </p:txBody>
      </p:sp>
      <p:sp>
        <p:nvSpPr>
          <p:cNvPr id="15" name="文本框 3"/>
          <p:cNvSpPr txBox="1">
            <a:spLocks noChangeArrowheads="1"/>
          </p:cNvSpPr>
          <p:nvPr/>
        </p:nvSpPr>
        <p:spPr bwMode="auto">
          <a:xfrm>
            <a:off x="4471196" y="3877420"/>
            <a:ext cx="3024188" cy="2014537"/>
          </a:xfrm>
          <a:prstGeom prst="rect">
            <a:avLst/>
          </a:prstGeom>
          <a:noFill/>
          <a:ln w="9525">
            <a:noFill/>
            <a:miter lim="800000"/>
            <a:headEnd/>
            <a:tailEnd/>
          </a:ln>
        </p:spPr>
        <p:txBody>
          <a:bodyPr>
            <a:spAutoFit/>
          </a:bodyPr>
          <a:lstStyle/>
          <a:p>
            <a:r>
              <a:rPr lang="en-US" altLang="zh-CN"/>
              <a:t>In [5]: </a:t>
            </a:r>
            <a:r>
              <a:rPr lang="en-US" altLang="zh-CN" dirty="0" err="1"/>
              <a:t>pd.concat</a:t>
            </a:r>
            <a:r>
              <a:rPr lang="en-US" altLang="zh-CN" dirty="0"/>
              <a:t>([s1,s2],axis=1)</a:t>
            </a:r>
          </a:p>
          <a:p>
            <a:r>
              <a:rPr lang="en-US" altLang="zh-CN" dirty="0"/>
              <a:t>Out[5]: </a:t>
            </a:r>
          </a:p>
          <a:p>
            <a:r>
              <a:rPr lang="en-US" altLang="zh-CN" dirty="0"/>
              <a:t>     0   1</a:t>
            </a:r>
          </a:p>
          <a:p>
            <a:r>
              <a:rPr lang="en-US" altLang="zh-CN" dirty="0"/>
              <a:t>a   0 </a:t>
            </a:r>
            <a:r>
              <a:rPr lang="en-US" altLang="zh-CN" dirty="0" err="1"/>
              <a:t>NaN</a:t>
            </a:r>
            <a:endParaRPr lang="en-US" altLang="zh-CN" dirty="0"/>
          </a:p>
          <a:p>
            <a:r>
              <a:rPr lang="en-US" altLang="zh-CN" dirty="0"/>
              <a:t>b   1 </a:t>
            </a:r>
            <a:r>
              <a:rPr lang="en-US" altLang="zh-CN" dirty="0" err="1"/>
              <a:t>NaN</a:t>
            </a:r>
            <a:endParaRPr lang="en-US" altLang="zh-CN" dirty="0"/>
          </a:p>
          <a:p>
            <a:r>
              <a:rPr lang="en-US" altLang="zh-CN" dirty="0"/>
              <a:t>c </a:t>
            </a:r>
            <a:r>
              <a:rPr lang="en-US" altLang="zh-CN" dirty="0" err="1"/>
              <a:t>NaN</a:t>
            </a:r>
            <a:r>
              <a:rPr lang="en-US" altLang="zh-CN" dirty="0"/>
              <a:t>   3</a:t>
            </a:r>
          </a:p>
          <a:p>
            <a:r>
              <a:rPr lang="en-US" altLang="zh-CN" dirty="0"/>
              <a:t>d </a:t>
            </a:r>
            <a:r>
              <a:rPr lang="en-US" altLang="zh-CN" dirty="0" err="1"/>
              <a:t>NaN</a:t>
            </a:r>
            <a:r>
              <a:rPr lang="en-US" altLang="zh-CN" dirty="0"/>
              <a:t>   4</a:t>
            </a:r>
            <a:endParaRPr lang="zh-CN" altLang="en-US" dirty="0"/>
          </a:p>
        </p:txBody>
      </p:sp>
    </p:spTree>
    <p:extLst>
      <p:ext uri="{BB962C8B-B14F-4D97-AF65-F5344CB8AC3E}">
        <p14:creationId xmlns:p14="http://schemas.microsoft.com/office/powerpoint/2010/main" xmlns="" val="2124290092"/>
      </p:ext>
    </p:extLst>
  </p:cSld>
  <p:clrMapOvr>
    <a:masterClrMapping/>
  </p:clrMapOvr>
  <p:timing>
    <p:tnLst>
      <p:par>
        <p:cTn id="1" dur="indefinite" restart="never" nodeType="tmRoot"/>
      </p:par>
    </p:tnLst>
  </p:timing>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4"/>
          <p:cNvSpPr/>
          <p:nvPr/>
        </p:nvSpPr>
        <p:spPr>
          <a:xfrm>
            <a:off x="-1" y="674237"/>
            <a:ext cx="7464153" cy="602366"/>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灯片编号占位符 25"/>
          <p:cNvSpPr txBox="1">
            <a:spLocks/>
          </p:cNvSpPr>
          <p:nvPr/>
        </p:nvSpPr>
        <p:spPr>
          <a:xfrm>
            <a:off x="10243712" y="6350004"/>
            <a:ext cx="2743200" cy="365125"/>
          </a:xfrm>
          <a:prstGeom prst="rect">
            <a:avLst/>
          </a:prstGeom>
        </p:spPr>
        <p:txBody>
          <a:bodyPr vert="horz" lIns="91440" tIns="45720" rIns="91440" bIns="45720" rtlCol="0" anchor="ctr"/>
          <a:lstStyle>
            <a:defPPr>
              <a:defRPr lang="zh-CN"/>
            </a:defPPr>
            <a:lvl1pPr marL="0" algn="ctr" defTabSz="914400" rtl="0" eaLnBrk="1" latinLnBrk="0" hangingPunct="1">
              <a:defRPr sz="1400" kern="1200">
                <a:solidFill>
                  <a:schemeClr val="bg1"/>
                </a:solidFill>
                <a:latin typeface="微软雅黑 Light" panose="020B0502040204020203" pitchFamily="34" charset="-122"/>
                <a:ea typeface="微软雅黑 Light" panose="020B0502040204020203" pitchFamily="34"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rgbClr val="3BBC5D"/>
              </a:solidFill>
            </a:endParaRPr>
          </a:p>
        </p:txBody>
      </p:sp>
      <p:sp>
        <p:nvSpPr>
          <p:cNvPr id="25" name="Freeform 81"/>
          <p:cNvSpPr>
            <a:spLocks noChangeArrowheads="1"/>
          </p:cNvSpPr>
          <p:nvPr/>
        </p:nvSpPr>
        <p:spPr bwMode="auto">
          <a:xfrm>
            <a:off x="191376" y="826314"/>
            <a:ext cx="288000" cy="288000"/>
          </a:xfrm>
          <a:custGeom>
            <a:avLst/>
            <a:gdLst>
              <a:gd name="T0" fmla="*/ 39678193 w 602"/>
              <a:gd name="T1" fmla="*/ 78442719 h 602"/>
              <a:gd name="T2" fmla="*/ 39678193 w 602"/>
              <a:gd name="T3" fmla="*/ 78442719 h 602"/>
              <a:gd name="T4" fmla="*/ 0 w 602"/>
              <a:gd name="T5" fmla="*/ 38764526 h 602"/>
              <a:gd name="T6" fmla="*/ 39678193 w 602"/>
              <a:gd name="T7" fmla="*/ 0 h 602"/>
              <a:gd name="T8" fmla="*/ 78442719 w 602"/>
              <a:gd name="T9" fmla="*/ 38764526 h 602"/>
              <a:gd name="T10" fmla="*/ 39678193 w 602"/>
              <a:gd name="T11" fmla="*/ 78442719 h 602"/>
              <a:gd name="T12" fmla="*/ 7439751 w 602"/>
              <a:gd name="T13" fmla="*/ 38764526 h 602"/>
              <a:gd name="T14" fmla="*/ 7439751 w 602"/>
              <a:gd name="T15" fmla="*/ 38764526 h 602"/>
              <a:gd name="T16" fmla="*/ 39678193 w 602"/>
              <a:gd name="T17" fmla="*/ 71002968 h 602"/>
              <a:gd name="T18" fmla="*/ 61866665 w 602"/>
              <a:gd name="T19" fmla="*/ 61735884 h 602"/>
              <a:gd name="T20" fmla="*/ 39678193 w 602"/>
              <a:gd name="T21" fmla="*/ 38764526 h 602"/>
              <a:gd name="T22" fmla="*/ 39678193 w 602"/>
              <a:gd name="T23" fmla="*/ 7308970 h 602"/>
              <a:gd name="T24" fmla="*/ 7439751 w 602"/>
              <a:gd name="T25" fmla="*/ 38764526 h 60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602" h="602">
                <a:moveTo>
                  <a:pt x="304" y="601"/>
                </a:moveTo>
                <a:lnTo>
                  <a:pt x="304" y="601"/>
                </a:lnTo>
                <a:cubicBezTo>
                  <a:pt x="135" y="601"/>
                  <a:pt x="0" y="466"/>
                  <a:pt x="0" y="297"/>
                </a:cubicBezTo>
                <a:cubicBezTo>
                  <a:pt x="0" y="134"/>
                  <a:pt x="135" y="0"/>
                  <a:pt x="304" y="0"/>
                </a:cubicBezTo>
                <a:cubicBezTo>
                  <a:pt x="467" y="0"/>
                  <a:pt x="601" y="134"/>
                  <a:pt x="601" y="297"/>
                </a:cubicBezTo>
                <a:cubicBezTo>
                  <a:pt x="601" y="466"/>
                  <a:pt x="467" y="601"/>
                  <a:pt x="304" y="601"/>
                </a:cubicBezTo>
                <a:close/>
                <a:moveTo>
                  <a:pt x="57" y="297"/>
                </a:moveTo>
                <a:lnTo>
                  <a:pt x="57" y="297"/>
                </a:lnTo>
                <a:cubicBezTo>
                  <a:pt x="57" y="431"/>
                  <a:pt x="170" y="544"/>
                  <a:pt x="304" y="544"/>
                </a:cubicBezTo>
                <a:cubicBezTo>
                  <a:pt x="368" y="544"/>
                  <a:pt x="431" y="516"/>
                  <a:pt x="474" y="473"/>
                </a:cubicBezTo>
                <a:cubicBezTo>
                  <a:pt x="304" y="297"/>
                  <a:pt x="304" y="297"/>
                  <a:pt x="304" y="297"/>
                </a:cubicBezTo>
                <a:cubicBezTo>
                  <a:pt x="304" y="56"/>
                  <a:pt x="304" y="56"/>
                  <a:pt x="304" y="56"/>
                </a:cubicBezTo>
                <a:cubicBezTo>
                  <a:pt x="170" y="56"/>
                  <a:pt x="57" y="162"/>
                  <a:pt x="57" y="297"/>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5" name="幻灯片编号占位符 4"/>
          <p:cNvSpPr>
            <a:spLocks noGrp="1"/>
          </p:cNvSpPr>
          <p:nvPr>
            <p:ph type="sldNum" sz="quarter" idx="12"/>
          </p:nvPr>
        </p:nvSpPr>
        <p:spPr/>
        <p:txBody>
          <a:bodyPr/>
          <a:lstStyle/>
          <a:p>
            <a:fld id="{370D8578-DDD4-487D-A316-C8E65CC577E1}" type="slidenum">
              <a:rPr lang="zh-CN" altLang="en-US" smtClean="0"/>
              <a:pPr/>
              <a:t>446</a:t>
            </a:fld>
            <a:endParaRPr lang="zh-CN" altLang="en-US"/>
          </a:p>
        </p:txBody>
      </p:sp>
      <p:sp>
        <p:nvSpPr>
          <p:cNvPr id="13" name="Title 1"/>
          <p:cNvSpPr txBox="1">
            <a:spLocks/>
          </p:cNvSpPr>
          <p:nvPr/>
        </p:nvSpPr>
        <p:spPr>
          <a:xfrm>
            <a:off x="670753" y="579020"/>
            <a:ext cx="6510891" cy="79513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zh-CN" altLang="en-US" sz="2800" dirty="0">
                <a:solidFill>
                  <a:schemeClr val="bg1"/>
                </a:solidFill>
                <a:latin typeface="Microsoft YaHei Light" charset="-122"/>
                <a:ea typeface="Microsoft YaHei Light" charset="-122"/>
                <a:cs typeface="Microsoft YaHei Light" charset="-122"/>
              </a:rPr>
              <a:t>轴向连接</a:t>
            </a:r>
            <a:endParaRPr lang="en-US" sz="2800" dirty="0">
              <a:solidFill>
                <a:srgbClr val="FFFFFF"/>
              </a:solidFill>
              <a:latin typeface="Microsoft YaHei Light" charset="-122"/>
              <a:ea typeface="Microsoft YaHei Light" charset="-122"/>
              <a:cs typeface="Microsoft YaHei Light" charset="-122"/>
            </a:endParaRPr>
          </a:p>
        </p:txBody>
      </p:sp>
      <p:sp>
        <p:nvSpPr>
          <p:cNvPr id="10" name="内容占位符 11"/>
          <p:cNvSpPr>
            <a:spLocks noGrp="1"/>
          </p:cNvSpPr>
          <p:nvPr>
            <p:ph idx="4294967295"/>
          </p:nvPr>
        </p:nvSpPr>
        <p:spPr>
          <a:xfrm>
            <a:off x="479376" y="1526381"/>
            <a:ext cx="9372996" cy="4525963"/>
          </a:xfrm>
        </p:spPr>
        <p:txBody>
          <a:bodyPr>
            <a:normAutofit/>
          </a:bodyPr>
          <a:lstStyle/>
          <a:p>
            <a:pPr eaLnBrk="1" hangingPunct="1">
              <a:lnSpc>
                <a:spcPct val="150000"/>
              </a:lnSpc>
              <a:buFont typeface="Arial" charset="0"/>
              <a:buNone/>
            </a:pPr>
            <a:r>
              <a:rPr lang="zh-CN" altLang="en-US" sz="2200" smtClean="0"/>
              <a:t>   在</a:t>
            </a:r>
            <a:r>
              <a:rPr lang="zh-CN" altLang="en-US" sz="2200" dirty="0" smtClean="0"/>
              <a:t>列上进行轴向连接得到的是基于索引外连接的结果，使用</a:t>
            </a:r>
            <a:r>
              <a:rPr lang="en-US" altLang="zh-CN" sz="2200" dirty="0" smtClean="0"/>
              <a:t>join=‘inner’</a:t>
            </a:r>
            <a:r>
              <a:rPr lang="zh-CN" altLang="en-US" sz="2200" dirty="0" smtClean="0"/>
              <a:t>可得到基于索引的内连接结果。</a:t>
            </a:r>
            <a:endParaRPr lang="en-US" altLang="zh-CN" sz="2200" dirty="0" smtClean="0"/>
          </a:p>
        </p:txBody>
      </p:sp>
      <p:sp>
        <p:nvSpPr>
          <p:cNvPr id="12" name="文本框 1"/>
          <p:cNvSpPr txBox="1">
            <a:spLocks noChangeArrowheads="1"/>
          </p:cNvSpPr>
          <p:nvPr/>
        </p:nvSpPr>
        <p:spPr bwMode="auto">
          <a:xfrm>
            <a:off x="4457427" y="2852936"/>
            <a:ext cx="3006725" cy="368300"/>
          </a:xfrm>
          <a:prstGeom prst="rect">
            <a:avLst/>
          </a:prstGeom>
          <a:noFill/>
          <a:ln w="9525">
            <a:noFill/>
            <a:miter lim="800000"/>
            <a:headEnd/>
            <a:tailEnd/>
          </a:ln>
        </p:spPr>
        <p:txBody>
          <a:bodyPr>
            <a:spAutoFit/>
          </a:bodyPr>
          <a:lstStyle/>
          <a:p>
            <a:r>
              <a:rPr lang="en-US" altLang="zh-CN"/>
              <a:t>In [6]: s3=</a:t>
            </a:r>
            <a:r>
              <a:rPr lang="en-US" altLang="zh-CN" dirty="0" err="1"/>
              <a:t>pd.concat</a:t>
            </a:r>
            <a:r>
              <a:rPr lang="en-US" altLang="zh-CN" dirty="0"/>
              <a:t>([s1*5,s2])</a:t>
            </a:r>
            <a:endParaRPr lang="zh-CN" altLang="en-US" dirty="0"/>
          </a:p>
        </p:txBody>
      </p:sp>
      <p:sp>
        <p:nvSpPr>
          <p:cNvPr id="14" name="文本框 2"/>
          <p:cNvSpPr txBox="1">
            <a:spLocks noChangeArrowheads="1"/>
          </p:cNvSpPr>
          <p:nvPr/>
        </p:nvSpPr>
        <p:spPr bwMode="auto">
          <a:xfrm>
            <a:off x="813730" y="3573016"/>
            <a:ext cx="3136900" cy="2030412"/>
          </a:xfrm>
          <a:prstGeom prst="rect">
            <a:avLst/>
          </a:prstGeom>
          <a:noFill/>
          <a:ln w="9525">
            <a:noFill/>
            <a:miter lim="800000"/>
            <a:headEnd/>
            <a:tailEnd/>
          </a:ln>
        </p:spPr>
        <p:txBody>
          <a:bodyPr>
            <a:spAutoFit/>
          </a:bodyPr>
          <a:lstStyle/>
          <a:p>
            <a:r>
              <a:rPr lang="en-US" altLang="zh-CN" dirty="0"/>
              <a:t>In [7]: </a:t>
            </a:r>
            <a:r>
              <a:rPr lang="en-US" altLang="zh-CN" dirty="0" err="1"/>
              <a:t>pd.concat</a:t>
            </a:r>
            <a:r>
              <a:rPr lang="en-US" altLang="zh-CN" dirty="0"/>
              <a:t>([s1,s3],axis=1)</a:t>
            </a:r>
          </a:p>
          <a:p>
            <a:r>
              <a:rPr lang="en-US" altLang="zh-CN" dirty="0"/>
              <a:t>Out[7]: </a:t>
            </a:r>
          </a:p>
          <a:p>
            <a:r>
              <a:rPr lang="en-US" altLang="zh-CN" dirty="0"/>
              <a:t>     0  1</a:t>
            </a:r>
          </a:p>
          <a:p>
            <a:r>
              <a:rPr lang="en-US" altLang="zh-CN" dirty="0"/>
              <a:t>a   0  0</a:t>
            </a:r>
          </a:p>
          <a:p>
            <a:r>
              <a:rPr lang="en-US" altLang="zh-CN" dirty="0"/>
              <a:t>b   1  5</a:t>
            </a:r>
          </a:p>
          <a:p>
            <a:r>
              <a:rPr lang="en-US" altLang="zh-CN" dirty="0"/>
              <a:t>c </a:t>
            </a:r>
            <a:r>
              <a:rPr lang="en-US" altLang="zh-CN" dirty="0" err="1"/>
              <a:t>NaN</a:t>
            </a:r>
            <a:r>
              <a:rPr lang="en-US" altLang="zh-CN" dirty="0"/>
              <a:t>  3</a:t>
            </a:r>
          </a:p>
          <a:p>
            <a:r>
              <a:rPr lang="en-US" altLang="zh-CN" dirty="0"/>
              <a:t>d </a:t>
            </a:r>
            <a:r>
              <a:rPr lang="en-US" altLang="zh-CN" dirty="0" err="1"/>
              <a:t>NaN</a:t>
            </a:r>
            <a:r>
              <a:rPr lang="en-US" altLang="zh-CN" dirty="0"/>
              <a:t>  4</a:t>
            </a:r>
          </a:p>
        </p:txBody>
      </p:sp>
      <p:sp>
        <p:nvSpPr>
          <p:cNvPr id="15" name="文本框 3"/>
          <p:cNvSpPr txBox="1">
            <a:spLocks noChangeArrowheads="1"/>
          </p:cNvSpPr>
          <p:nvPr/>
        </p:nvSpPr>
        <p:spPr bwMode="auto">
          <a:xfrm>
            <a:off x="4457427" y="3573016"/>
            <a:ext cx="4321175" cy="1508125"/>
          </a:xfrm>
          <a:prstGeom prst="rect">
            <a:avLst/>
          </a:prstGeom>
          <a:noFill/>
          <a:ln w="9525">
            <a:noFill/>
            <a:miter lim="800000"/>
            <a:headEnd/>
            <a:tailEnd/>
          </a:ln>
        </p:spPr>
        <p:txBody>
          <a:bodyPr>
            <a:spAutoFit/>
          </a:bodyPr>
          <a:lstStyle/>
          <a:p>
            <a:r>
              <a:rPr lang="en-US" altLang="zh-CN"/>
              <a:t>In [8]: </a:t>
            </a:r>
            <a:r>
              <a:rPr lang="en-US" altLang="zh-CN" dirty="0" err="1"/>
              <a:t>pd.concat</a:t>
            </a:r>
            <a:r>
              <a:rPr lang="en-US" altLang="zh-CN" dirty="0"/>
              <a:t>([</a:t>
            </a:r>
            <a:r>
              <a:rPr lang="en-US" altLang="zh-CN" sz="2000" dirty="0"/>
              <a:t>s1,s3</a:t>
            </a:r>
            <a:r>
              <a:rPr lang="en-US" altLang="zh-CN" dirty="0"/>
              <a:t>],axis=1,join='inner')</a:t>
            </a:r>
          </a:p>
          <a:p>
            <a:r>
              <a:rPr lang="en-US" altLang="zh-CN" dirty="0"/>
              <a:t>Out[8]: </a:t>
            </a:r>
          </a:p>
          <a:p>
            <a:r>
              <a:rPr lang="en-US" altLang="zh-CN" dirty="0"/>
              <a:t>    0  1</a:t>
            </a:r>
          </a:p>
          <a:p>
            <a:r>
              <a:rPr lang="en-US" altLang="zh-CN" dirty="0"/>
              <a:t>a  0  0</a:t>
            </a:r>
          </a:p>
          <a:p>
            <a:r>
              <a:rPr lang="en-US" altLang="zh-CN" dirty="0"/>
              <a:t>b  1  5</a:t>
            </a:r>
            <a:endParaRPr lang="zh-CN" altLang="en-US" dirty="0"/>
          </a:p>
        </p:txBody>
      </p:sp>
    </p:spTree>
    <p:extLst>
      <p:ext uri="{BB962C8B-B14F-4D97-AF65-F5344CB8AC3E}">
        <p14:creationId xmlns:p14="http://schemas.microsoft.com/office/powerpoint/2010/main" xmlns="" val="2055555379"/>
      </p:ext>
    </p:extLst>
  </p:cSld>
  <p:clrMapOvr>
    <a:masterClrMapping/>
  </p:clrMapOvr>
  <p:timing>
    <p:tnLst>
      <p:par>
        <p:cTn id="1" dur="indefinite" restart="never" nodeType="tmRoot"/>
      </p:par>
    </p:tnLst>
  </p:timing>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4"/>
          <p:cNvSpPr/>
          <p:nvPr/>
        </p:nvSpPr>
        <p:spPr>
          <a:xfrm>
            <a:off x="-1" y="674237"/>
            <a:ext cx="7464153" cy="602366"/>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灯片编号占位符 25"/>
          <p:cNvSpPr txBox="1">
            <a:spLocks/>
          </p:cNvSpPr>
          <p:nvPr/>
        </p:nvSpPr>
        <p:spPr>
          <a:xfrm>
            <a:off x="10243712" y="6350004"/>
            <a:ext cx="2743200" cy="365125"/>
          </a:xfrm>
          <a:prstGeom prst="rect">
            <a:avLst/>
          </a:prstGeom>
        </p:spPr>
        <p:txBody>
          <a:bodyPr vert="horz" lIns="91440" tIns="45720" rIns="91440" bIns="45720" rtlCol="0" anchor="ctr"/>
          <a:lstStyle>
            <a:defPPr>
              <a:defRPr lang="zh-CN"/>
            </a:defPPr>
            <a:lvl1pPr marL="0" algn="ctr" defTabSz="914400" rtl="0" eaLnBrk="1" latinLnBrk="0" hangingPunct="1">
              <a:defRPr sz="1400" kern="1200">
                <a:solidFill>
                  <a:schemeClr val="bg1"/>
                </a:solidFill>
                <a:latin typeface="微软雅黑 Light" panose="020B0502040204020203" pitchFamily="34" charset="-122"/>
                <a:ea typeface="微软雅黑 Light" panose="020B0502040204020203" pitchFamily="34"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rgbClr val="3BBC5D"/>
              </a:solidFill>
            </a:endParaRPr>
          </a:p>
        </p:txBody>
      </p:sp>
      <p:sp>
        <p:nvSpPr>
          <p:cNvPr id="25" name="Freeform 81"/>
          <p:cNvSpPr>
            <a:spLocks noChangeArrowheads="1"/>
          </p:cNvSpPr>
          <p:nvPr/>
        </p:nvSpPr>
        <p:spPr bwMode="auto">
          <a:xfrm>
            <a:off x="191376" y="826314"/>
            <a:ext cx="288000" cy="288000"/>
          </a:xfrm>
          <a:custGeom>
            <a:avLst/>
            <a:gdLst>
              <a:gd name="T0" fmla="*/ 39678193 w 602"/>
              <a:gd name="T1" fmla="*/ 78442719 h 602"/>
              <a:gd name="T2" fmla="*/ 39678193 w 602"/>
              <a:gd name="T3" fmla="*/ 78442719 h 602"/>
              <a:gd name="T4" fmla="*/ 0 w 602"/>
              <a:gd name="T5" fmla="*/ 38764526 h 602"/>
              <a:gd name="T6" fmla="*/ 39678193 w 602"/>
              <a:gd name="T7" fmla="*/ 0 h 602"/>
              <a:gd name="T8" fmla="*/ 78442719 w 602"/>
              <a:gd name="T9" fmla="*/ 38764526 h 602"/>
              <a:gd name="T10" fmla="*/ 39678193 w 602"/>
              <a:gd name="T11" fmla="*/ 78442719 h 602"/>
              <a:gd name="T12" fmla="*/ 7439751 w 602"/>
              <a:gd name="T13" fmla="*/ 38764526 h 602"/>
              <a:gd name="T14" fmla="*/ 7439751 w 602"/>
              <a:gd name="T15" fmla="*/ 38764526 h 602"/>
              <a:gd name="T16" fmla="*/ 39678193 w 602"/>
              <a:gd name="T17" fmla="*/ 71002968 h 602"/>
              <a:gd name="T18" fmla="*/ 61866665 w 602"/>
              <a:gd name="T19" fmla="*/ 61735884 h 602"/>
              <a:gd name="T20" fmla="*/ 39678193 w 602"/>
              <a:gd name="T21" fmla="*/ 38764526 h 602"/>
              <a:gd name="T22" fmla="*/ 39678193 w 602"/>
              <a:gd name="T23" fmla="*/ 7308970 h 602"/>
              <a:gd name="T24" fmla="*/ 7439751 w 602"/>
              <a:gd name="T25" fmla="*/ 38764526 h 60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602" h="602">
                <a:moveTo>
                  <a:pt x="304" y="601"/>
                </a:moveTo>
                <a:lnTo>
                  <a:pt x="304" y="601"/>
                </a:lnTo>
                <a:cubicBezTo>
                  <a:pt x="135" y="601"/>
                  <a:pt x="0" y="466"/>
                  <a:pt x="0" y="297"/>
                </a:cubicBezTo>
                <a:cubicBezTo>
                  <a:pt x="0" y="134"/>
                  <a:pt x="135" y="0"/>
                  <a:pt x="304" y="0"/>
                </a:cubicBezTo>
                <a:cubicBezTo>
                  <a:pt x="467" y="0"/>
                  <a:pt x="601" y="134"/>
                  <a:pt x="601" y="297"/>
                </a:cubicBezTo>
                <a:cubicBezTo>
                  <a:pt x="601" y="466"/>
                  <a:pt x="467" y="601"/>
                  <a:pt x="304" y="601"/>
                </a:cubicBezTo>
                <a:close/>
                <a:moveTo>
                  <a:pt x="57" y="297"/>
                </a:moveTo>
                <a:lnTo>
                  <a:pt x="57" y="297"/>
                </a:lnTo>
                <a:cubicBezTo>
                  <a:pt x="57" y="431"/>
                  <a:pt x="170" y="544"/>
                  <a:pt x="304" y="544"/>
                </a:cubicBezTo>
                <a:cubicBezTo>
                  <a:pt x="368" y="544"/>
                  <a:pt x="431" y="516"/>
                  <a:pt x="474" y="473"/>
                </a:cubicBezTo>
                <a:cubicBezTo>
                  <a:pt x="304" y="297"/>
                  <a:pt x="304" y="297"/>
                  <a:pt x="304" y="297"/>
                </a:cubicBezTo>
                <a:cubicBezTo>
                  <a:pt x="304" y="56"/>
                  <a:pt x="304" y="56"/>
                  <a:pt x="304" y="56"/>
                </a:cubicBezTo>
                <a:cubicBezTo>
                  <a:pt x="170" y="56"/>
                  <a:pt x="57" y="162"/>
                  <a:pt x="57" y="297"/>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5" name="幻灯片编号占位符 4"/>
          <p:cNvSpPr>
            <a:spLocks noGrp="1"/>
          </p:cNvSpPr>
          <p:nvPr>
            <p:ph type="sldNum" sz="quarter" idx="12"/>
          </p:nvPr>
        </p:nvSpPr>
        <p:spPr/>
        <p:txBody>
          <a:bodyPr/>
          <a:lstStyle/>
          <a:p>
            <a:fld id="{370D8578-DDD4-487D-A316-C8E65CC577E1}" type="slidenum">
              <a:rPr lang="zh-CN" altLang="en-US" smtClean="0"/>
              <a:pPr/>
              <a:t>447</a:t>
            </a:fld>
            <a:endParaRPr lang="zh-CN" altLang="en-US"/>
          </a:p>
        </p:txBody>
      </p:sp>
      <p:sp>
        <p:nvSpPr>
          <p:cNvPr id="13" name="Title 1"/>
          <p:cNvSpPr txBox="1">
            <a:spLocks/>
          </p:cNvSpPr>
          <p:nvPr/>
        </p:nvSpPr>
        <p:spPr>
          <a:xfrm>
            <a:off x="670753" y="579020"/>
            <a:ext cx="6510891" cy="79513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zh-CN" altLang="en-US" sz="2800" dirty="0">
                <a:solidFill>
                  <a:schemeClr val="bg1"/>
                </a:solidFill>
                <a:latin typeface="Microsoft YaHei Light" charset="-122"/>
                <a:ea typeface="Microsoft YaHei Light" charset="-122"/>
                <a:cs typeface="Microsoft YaHei Light" charset="-122"/>
              </a:rPr>
              <a:t>轴向连接</a:t>
            </a:r>
            <a:endParaRPr lang="en-US" sz="2800" dirty="0">
              <a:solidFill>
                <a:srgbClr val="FFFFFF"/>
              </a:solidFill>
              <a:latin typeface="Microsoft YaHei Light" charset="-122"/>
              <a:ea typeface="Microsoft YaHei Light" charset="-122"/>
              <a:cs typeface="Microsoft YaHei Light" charset="-122"/>
            </a:endParaRPr>
          </a:p>
        </p:txBody>
      </p:sp>
      <p:sp>
        <p:nvSpPr>
          <p:cNvPr id="10" name="内容占位符 11"/>
          <p:cNvSpPr>
            <a:spLocks noGrp="1"/>
          </p:cNvSpPr>
          <p:nvPr>
            <p:ph idx="4294967295"/>
          </p:nvPr>
        </p:nvSpPr>
        <p:spPr>
          <a:xfrm>
            <a:off x="479376" y="1526381"/>
            <a:ext cx="9897690" cy="4525963"/>
          </a:xfrm>
        </p:spPr>
        <p:txBody>
          <a:bodyPr>
            <a:normAutofit/>
          </a:bodyPr>
          <a:lstStyle/>
          <a:p>
            <a:pPr eaLnBrk="1" hangingPunct="1">
              <a:lnSpc>
                <a:spcPct val="150000"/>
              </a:lnSpc>
              <a:buFont typeface="Arial" charset="0"/>
              <a:buNone/>
            </a:pPr>
            <a:r>
              <a:rPr lang="zh-CN" altLang="en-US" sz="2200" smtClean="0"/>
              <a:t>   对</a:t>
            </a:r>
            <a:r>
              <a:rPr lang="en-US" altLang="zh-CN" sz="2200" dirty="0" err="1" smtClean="0"/>
              <a:t>DataFrame</a:t>
            </a:r>
            <a:r>
              <a:rPr lang="zh-CN" altLang="en-US" sz="2200" dirty="0" smtClean="0"/>
              <a:t>进行轴向连接也是同样的效果，有时候行索引是没有意义的，可以传入</a:t>
            </a:r>
            <a:r>
              <a:rPr lang="en-US" altLang="zh-CN" sz="2200" dirty="0" err="1" smtClean="0"/>
              <a:t>ignore_index</a:t>
            </a:r>
            <a:r>
              <a:rPr lang="en-US" altLang="zh-CN" sz="2200" dirty="0" smtClean="0"/>
              <a:t>=True</a:t>
            </a:r>
          </a:p>
        </p:txBody>
      </p:sp>
      <p:sp>
        <p:nvSpPr>
          <p:cNvPr id="12" name="文本框 3"/>
          <p:cNvSpPr txBox="1">
            <a:spLocks noChangeArrowheads="1"/>
          </p:cNvSpPr>
          <p:nvPr/>
        </p:nvSpPr>
        <p:spPr bwMode="auto">
          <a:xfrm>
            <a:off x="779748" y="2780928"/>
            <a:ext cx="6626225" cy="3113088"/>
          </a:xfrm>
          <a:prstGeom prst="rect">
            <a:avLst/>
          </a:prstGeom>
          <a:noFill/>
          <a:ln w="9525">
            <a:noFill/>
            <a:miter lim="800000"/>
            <a:headEnd/>
            <a:tailEnd/>
          </a:ln>
        </p:spPr>
        <p:txBody>
          <a:bodyPr>
            <a:spAutoFit/>
          </a:bodyPr>
          <a:lstStyle/>
          <a:p>
            <a:r>
              <a:rPr lang="en-US" altLang="zh-CN" dirty="0"/>
              <a:t>In [11]: df1=</a:t>
            </a:r>
            <a:r>
              <a:rPr lang="en-US" altLang="zh-CN" dirty="0" err="1"/>
              <a:t>DataFrame</a:t>
            </a:r>
            <a:r>
              <a:rPr lang="en-US" altLang="zh-CN" dirty="0"/>
              <a:t>(</a:t>
            </a:r>
            <a:r>
              <a:rPr lang="en-US" altLang="zh-CN" dirty="0" err="1"/>
              <a:t>np.arange</a:t>
            </a:r>
            <a:r>
              <a:rPr lang="en-US" altLang="zh-CN" dirty="0"/>
              <a:t>(4).reshape((2,2)),columns=['</a:t>
            </a:r>
            <a:r>
              <a:rPr lang="en-US" altLang="zh-CN" dirty="0" err="1"/>
              <a:t>a','b</a:t>
            </a:r>
            <a:r>
              <a:rPr lang="en-US" altLang="zh-CN" dirty="0"/>
              <a:t>'])</a:t>
            </a:r>
          </a:p>
          <a:p>
            <a:endParaRPr lang="en-US" altLang="zh-CN" dirty="0"/>
          </a:p>
          <a:p>
            <a:r>
              <a:rPr lang="en-US" altLang="zh-CN" dirty="0"/>
              <a:t>In [12]: df2=</a:t>
            </a:r>
            <a:r>
              <a:rPr lang="en-US" altLang="zh-CN" dirty="0" err="1"/>
              <a:t>DataFrame</a:t>
            </a:r>
            <a:r>
              <a:rPr lang="en-US" altLang="zh-CN" dirty="0"/>
              <a:t>(</a:t>
            </a:r>
            <a:r>
              <a:rPr lang="en-US" altLang="zh-CN" dirty="0" err="1"/>
              <a:t>np.arange</a:t>
            </a:r>
            <a:r>
              <a:rPr lang="en-US" altLang="zh-CN" dirty="0"/>
              <a:t>(4).reshape((2,2)),columns=['</a:t>
            </a:r>
            <a:r>
              <a:rPr lang="en-US" altLang="zh-CN" dirty="0" err="1"/>
              <a:t>a','c</a:t>
            </a:r>
            <a:r>
              <a:rPr lang="en-US" altLang="zh-CN" dirty="0"/>
              <a:t>'])</a:t>
            </a:r>
          </a:p>
          <a:p>
            <a:endParaRPr lang="en-US" altLang="zh-CN" dirty="0"/>
          </a:p>
          <a:p>
            <a:r>
              <a:rPr lang="en-US" altLang="zh-CN" dirty="0"/>
              <a:t>In [13]: </a:t>
            </a:r>
            <a:r>
              <a:rPr lang="en-US" altLang="zh-CN" dirty="0" err="1"/>
              <a:t>pd.concat</a:t>
            </a:r>
            <a:r>
              <a:rPr lang="en-US" altLang="zh-CN" dirty="0"/>
              <a:t>([df1,df2],</a:t>
            </a:r>
            <a:r>
              <a:rPr lang="en-US" altLang="zh-CN" dirty="0" err="1"/>
              <a:t>ignore_index</a:t>
            </a:r>
            <a:r>
              <a:rPr lang="en-US" altLang="zh-CN" dirty="0"/>
              <a:t>=True)</a:t>
            </a:r>
          </a:p>
          <a:p>
            <a:r>
              <a:rPr lang="en-US" altLang="zh-CN" dirty="0"/>
              <a:t>Out[13]: </a:t>
            </a:r>
          </a:p>
          <a:p>
            <a:r>
              <a:rPr lang="en-US" altLang="zh-CN" dirty="0"/>
              <a:t>    a   b   c</a:t>
            </a:r>
          </a:p>
          <a:p>
            <a:r>
              <a:rPr lang="en-US" altLang="zh-CN" dirty="0"/>
              <a:t>0  0   1 </a:t>
            </a:r>
            <a:r>
              <a:rPr lang="en-US" altLang="zh-CN" dirty="0" err="1"/>
              <a:t>NaN</a:t>
            </a:r>
            <a:endParaRPr lang="en-US" altLang="zh-CN" dirty="0"/>
          </a:p>
          <a:p>
            <a:r>
              <a:rPr lang="en-US" altLang="zh-CN" dirty="0"/>
              <a:t>1  2   3 </a:t>
            </a:r>
            <a:r>
              <a:rPr lang="en-US" altLang="zh-CN" dirty="0" err="1"/>
              <a:t>NaN</a:t>
            </a:r>
            <a:endParaRPr lang="en-US" altLang="zh-CN" dirty="0"/>
          </a:p>
          <a:p>
            <a:r>
              <a:rPr lang="en-US" altLang="zh-CN" dirty="0"/>
              <a:t>2  0 </a:t>
            </a:r>
            <a:r>
              <a:rPr lang="en-US" altLang="zh-CN" dirty="0" err="1"/>
              <a:t>NaN</a:t>
            </a:r>
            <a:r>
              <a:rPr lang="en-US" altLang="zh-CN" dirty="0"/>
              <a:t>   1</a:t>
            </a:r>
          </a:p>
          <a:p>
            <a:r>
              <a:rPr lang="en-US" altLang="zh-CN" dirty="0"/>
              <a:t>3  2 </a:t>
            </a:r>
            <a:r>
              <a:rPr lang="en-US" altLang="zh-CN" dirty="0" err="1"/>
              <a:t>NaN</a:t>
            </a:r>
            <a:r>
              <a:rPr lang="en-US" altLang="zh-CN" dirty="0"/>
              <a:t>   3</a:t>
            </a:r>
            <a:endParaRPr lang="zh-CN" altLang="en-US" dirty="0"/>
          </a:p>
        </p:txBody>
      </p:sp>
    </p:spTree>
    <p:extLst>
      <p:ext uri="{BB962C8B-B14F-4D97-AF65-F5344CB8AC3E}">
        <p14:creationId xmlns:p14="http://schemas.microsoft.com/office/powerpoint/2010/main" xmlns="" val="4284319483"/>
      </p:ext>
    </p:extLst>
  </p:cSld>
  <p:clrMapOvr>
    <a:masterClrMapping/>
  </p:clrMapOvr>
  <p:timing>
    <p:tnLst>
      <p:par>
        <p:cTn id="1" dur="indefinite" restart="never" nodeType="tmRoot"/>
      </p:par>
    </p:tnLst>
  </p:timing>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70D8578-DDD4-487D-A316-C8E65CC577E1}" type="slidenum">
              <a:rPr lang="zh-CN" altLang="en-US" smtClean="0"/>
              <a:pPr/>
              <a:t>448</a:t>
            </a:fld>
            <a:endParaRPr lang="zh-CN" altLang="en-US"/>
          </a:p>
        </p:txBody>
      </p:sp>
      <p:sp>
        <p:nvSpPr>
          <p:cNvPr id="22" name="矩形 1"/>
          <p:cNvSpPr/>
          <p:nvPr/>
        </p:nvSpPr>
        <p:spPr>
          <a:xfrm>
            <a:off x="-11393" y="-27384"/>
            <a:ext cx="12192000" cy="779463"/>
          </a:xfrm>
          <a:prstGeom prst="rect">
            <a:avLst/>
          </a:prstGeom>
          <a:solidFill>
            <a:srgbClr val="3BBC5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23" name="文本占位符 1"/>
          <p:cNvSpPr txBox="1">
            <a:spLocks/>
          </p:cNvSpPr>
          <p:nvPr/>
        </p:nvSpPr>
        <p:spPr>
          <a:xfrm>
            <a:off x="709612" y="116100"/>
            <a:ext cx="4868117" cy="529569"/>
          </a:xfrm>
          <a:prstGeom prst="rect">
            <a:avLst/>
          </a:prstGeom>
        </p:spPr>
        <p:txBody>
          <a:bodyP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zh-CN" altLang="en-US" sz="2800" dirty="0" smtClean="0">
                <a:solidFill>
                  <a:srgbClr val="FFFFFF"/>
                </a:solidFill>
                <a:latin typeface="Microsoft YaHei Light" charset="-122"/>
                <a:ea typeface="Microsoft YaHei Light" charset="-122"/>
                <a:cs typeface="Microsoft YaHei Light" charset="-122"/>
              </a:rPr>
              <a:t>目录</a:t>
            </a:r>
            <a:endParaRPr kumimoji="1" lang="zh-CN" altLang="en-US" sz="2800" dirty="0">
              <a:solidFill>
                <a:srgbClr val="FFFFFF"/>
              </a:solidFill>
              <a:latin typeface="Microsoft YaHei Light" charset="-122"/>
              <a:ea typeface="Microsoft YaHei Light" charset="-122"/>
              <a:cs typeface="Microsoft YaHei Light" charset="-122"/>
            </a:endParaRPr>
          </a:p>
        </p:txBody>
      </p:sp>
      <p:sp>
        <p:nvSpPr>
          <p:cNvPr id="24" name="矩形 217"/>
          <p:cNvSpPr>
            <a:spLocks noChangeArrowheads="1"/>
          </p:cNvSpPr>
          <p:nvPr/>
        </p:nvSpPr>
        <p:spPr bwMode="auto">
          <a:xfrm>
            <a:off x="663027" y="1052822"/>
            <a:ext cx="1620955" cy="52321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1439" tIns="45719" rIns="91439" bIns="45719">
            <a:spAutoFit/>
          </a:bodyPr>
          <a:lstStyle/>
          <a:p>
            <a:pPr fontAlgn="base">
              <a:spcBef>
                <a:spcPct val="0"/>
              </a:spcBef>
              <a:spcAft>
                <a:spcPct val="0"/>
              </a:spcAft>
            </a:pPr>
            <a:r>
              <a:rPr lang="zh-CN" altLang="en-US" sz="2800" dirty="0">
                <a:solidFill>
                  <a:srgbClr val="3BBC5D"/>
                </a:solidFill>
                <a:latin typeface="微软雅黑 Light" panose="020B0502040204020203" pitchFamily="34" charset="-122"/>
                <a:ea typeface="微软雅黑 Light" panose="020B0502040204020203" pitchFamily="34" charset="-122"/>
                <a:cs typeface="微软雅黑 Light" charset="0"/>
              </a:rPr>
              <a:t>第</a:t>
            </a:r>
            <a:r>
              <a:rPr lang="zh-CN" altLang="en-US" sz="2800" dirty="0" smtClean="0">
                <a:solidFill>
                  <a:srgbClr val="3BBC5D"/>
                </a:solidFill>
                <a:latin typeface="微软雅黑 Light" panose="020B0502040204020203" pitchFamily="34" charset="-122"/>
                <a:ea typeface="微软雅黑 Light" panose="020B0502040204020203" pitchFamily="34" charset="-122"/>
                <a:cs typeface="微软雅黑 Light" charset="0"/>
              </a:rPr>
              <a:t>一部分</a:t>
            </a:r>
            <a:endParaRPr lang="zh-CN" altLang="en-US" sz="2800" dirty="0">
              <a:solidFill>
                <a:srgbClr val="3BBC5D"/>
              </a:solidFill>
              <a:latin typeface="微软雅黑 Light" panose="020B0502040204020203" pitchFamily="34" charset="-122"/>
              <a:ea typeface="微软雅黑 Light" panose="020B0502040204020203" pitchFamily="34" charset="-122"/>
              <a:cs typeface="微软雅黑 Light" charset="0"/>
            </a:endParaRPr>
          </a:p>
        </p:txBody>
      </p:sp>
      <p:sp>
        <p:nvSpPr>
          <p:cNvPr id="25" name="矩形 24"/>
          <p:cNvSpPr/>
          <p:nvPr/>
        </p:nvSpPr>
        <p:spPr bwMode="auto">
          <a:xfrm>
            <a:off x="3143672" y="980728"/>
            <a:ext cx="2890837" cy="652486"/>
          </a:xfrm>
          <a:prstGeom prst="rect">
            <a:avLst/>
          </a:prstGeom>
        </p:spPr>
        <p:txBody>
          <a:bodyPr>
            <a:spAutoFit/>
          </a:bodyPr>
          <a:lstStyle/>
          <a:p>
            <a:pPr>
              <a:lnSpc>
                <a:spcPct val="130000"/>
              </a:lnSpc>
            </a:pPr>
            <a:r>
              <a:rPr lang="zh-CN" altLang="en-US" sz="2800" dirty="0">
                <a:solidFill>
                  <a:schemeClr val="tx1">
                    <a:lumMod val="50000"/>
                    <a:lumOff val="50000"/>
                  </a:schemeClr>
                </a:solidFill>
                <a:latin typeface="Microsoft YaHei Light" charset="-122"/>
                <a:ea typeface="Microsoft YaHei Light" charset="-122"/>
                <a:cs typeface="Microsoft YaHei Light" charset="-122"/>
              </a:rPr>
              <a:t>文件读写</a:t>
            </a:r>
          </a:p>
        </p:txBody>
      </p:sp>
      <p:sp>
        <p:nvSpPr>
          <p:cNvPr id="26" name="任意多边形 221"/>
          <p:cNvSpPr/>
          <p:nvPr/>
        </p:nvSpPr>
        <p:spPr>
          <a:xfrm rot="2700000">
            <a:off x="2612584" y="1229279"/>
            <a:ext cx="141180" cy="141180"/>
          </a:xfrm>
          <a:custGeom>
            <a:avLst/>
            <a:gdLst>
              <a:gd name="connsiteX0" fmla="*/ 0 w 687172"/>
              <a:gd name="connsiteY0" fmla="*/ 1 h 687172"/>
              <a:gd name="connsiteX1" fmla="*/ 477930 w 687172"/>
              <a:gd name="connsiteY1" fmla="*/ 0 h 687172"/>
              <a:gd name="connsiteX2" fmla="*/ 687172 w 687172"/>
              <a:gd name="connsiteY2" fmla="*/ 209242 h 687172"/>
              <a:gd name="connsiteX3" fmla="*/ 687172 w 687172"/>
              <a:gd name="connsiteY3" fmla="*/ 687172 h 687172"/>
              <a:gd name="connsiteX4" fmla="*/ 574946 w 687172"/>
              <a:gd name="connsiteY4" fmla="*/ 687172 h 687172"/>
              <a:gd name="connsiteX5" fmla="*/ 574945 w 687172"/>
              <a:gd name="connsiteY5" fmla="*/ 238336 h 687172"/>
              <a:gd name="connsiteX6" fmla="*/ 448836 w 687172"/>
              <a:gd name="connsiteY6" fmla="*/ 112227 h 687172"/>
              <a:gd name="connsiteX7" fmla="*/ 0 w 687172"/>
              <a:gd name="connsiteY7" fmla="*/ 112227 h 687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7172" h="687172">
                <a:moveTo>
                  <a:pt x="0" y="1"/>
                </a:moveTo>
                <a:lnTo>
                  <a:pt x="477930" y="0"/>
                </a:lnTo>
                <a:cubicBezTo>
                  <a:pt x="593491" y="0"/>
                  <a:pt x="687172" y="93681"/>
                  <a:pt x="687172" y="209242"/>
                </a:cubicBezTo>
                <a:lnTo>
                  <a:pt x="687172" y="687172"/>
                </a:lnTo>
                <a:lnTo>
                  <a:pt x="574946" y="687172"/>
                </a:lnTo>
                <a:lnTo>
                  <a:pt x="574945" y="238336"/>
                </a:lnTo>
                <a:cubicBezTo>
                  <a:pt x="574946" y="168688"/>
                  <a:pt x="518485" y="112227"/>
                  <a:pt x="448836" y="112227"/>
                </a:cubicBezTo>
                <a:lnTo>
                  <a:pt x="0" y="112227"/>
                </a:lnTo>
                <a:close/>
              </a:path>
            </a:pathLst>
          </a:custGeom>
          <a:solidFill>
            <a:srgbClr val="3BBC5D"/>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800" b="0" i="0" u="none" strike="noStrike" kern="0" cap="none" spc="0" normalizeH="0" baseline="0" noProof="0">
              <a:ln>
                <a:noFill/>
              </a:ln>
              <a:solidFill>
                <a:srgbClr val="3BBC5D"/>
              </a:solidFill>
              <a:effectLst/>
              <a:uLnTx/>
              <a:uFillTx/>
              <a:latin typeface="微软雅黑 Light" panose="020B0502040204020203" pitchFamily="34" charset="-122"/>
              <a:ea typeface="微软雅黑 Light" panose="020B0502040204020203" pitchFamily="34" charset="-122"/>
              <a:cs typeface=""/>
            </a:endParaRPr>
          </a:p>
        </p:txBody>
      </p:sp>
      <p:sp>
        <p:nvSpPr>
          <p:cNvPr id="27" name="任意多边形 222"/>
          <p:cNvSpPr/>
          <p:nvPr/>
        </p:nvSpPr>
        <p:spPr>
          <a:xfrm rot="2700000">
            <a:off x="2566608" y="1170905"/>
            <a:ext cx="257928" cy="257928"/>
          </a:xfrm>
          <a:custGeom>
            <a:avLst/>
            <a:gdLst>
              <a:gd name="connsiteX0" fmla="*/ 238336 w 1255427"/>
              <a:gd name="connsiteY0" fmla="*/ 112227 h 1255427"/>
              <a:gd name="connsiteX1" fmla="*/ 112227 w 1255427"/>
              <a:gd name="connsiteY1" fmla="*/ 238336 h 1255427"/>
              <a:gd name="connsiteX2" fmla="*/ 112227 w 1255427"/>
              <a:gd name="connsiteY2" fmla="*/ 1017091 h 1255427"/>
              <a:gd name="connsiteX3" fmla="*/ 238336 w 1255427"/>
              <a:gd name="connsiteY3" fmla="*/ 1143200 h 1255427"/>
              <a:gd name="connsiteX4" fmla="*/ 1017091 w 1255427"/>
              <a:gd name="connsiteY4" fmla="*/ 1143200 h 1255427"/>
              <a:gd name="connsiteX5" fmla="*/ 1143200 w 1255427"/>
              <a:gd name="connsiteY5" fmla="*/ 1017091 h 1255427"/>
              <a:gd name="connsiteX6" fmla="*/ 1143200 w 1255427"/>
              <a:gd name="connsiteY6" fmla="*/ 238336 h 1255427"/>
              <a:gd name="connsiteX7" fmla="*/ 1017091 w 1255427"/>
              <a:gd name="connsiteY7" fmla="*/ 112227 h 1255427"/>
              <a:gd name="connsiteX8" fmla="*/ 209242 w 1255427"/>
              <a:gd name="connsiteY8" fmla="*/ 0 h 1255427"/>
              <a:gd name="connsiteX9" fmla="*/ 1046185 w 1255427"/>
              <a:gd name="connsiteY9" fmla="*/ 0 h 1255427"/>
              <a:gd name="connsiteX10" fmla="*/ 1255427 w 1255427"/>
              <a:gd name="connsiteY10" fmla="*/ 209242 h 1255427"/>
              <a:gd name="connsiteX11" fmla="*/ 1255427 w 1255427"/>
              <a:gd name="connsiteY11" fmla="*/ 1046185 h 1255427"/>
              <a:gd name="connsiteX12" fmla="*/ 1046185 w 1255427"/>
              <a:gd name="connsiteY12" fmla="*/ 1255427 h 1255427"/>
              <a:gd name="connsiteX13" fmla="*/ 209242 w 1255427"/>
              <a:gd name="connsiteY13" fmla="*/ 1255427 h 1255427"/>
              <a:gd name="connsiteX14" fmla="*/ 0 w 1255427"/>
              <a:gd name="connsiteY14" fmla="*/ 1046185 h 1255427"/>
              <a:gd name="connsiteX15" fmla="*/ 0 w 1255427"/>
              <a:gd name="connsiteY15" fmla="*/ 209242 h 1255427"/>
              <a:gd name="connsiteX16" fmla="*/ 209242 w 1255427"/>
              <a:gd name="connsiteY16" fmla="*/ 0 h 1255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55427" h="1255427">
                <a:moveTo>
                  <a:pt x="238336" y="112227"/>
                </a:moveTo>
                <a:cubicBezTo>
                  <a:pt x="168688" y="112227"/>
                  <a:pt x="112227" y="168688"/>
                  <a:pt x="112227" y="238336"/>
                </a:cubicBezTo>
                <a:lnTo>
                  <a:pt x="112227" y="1017091"/>
                </a:lnTo>
                <a:cubicBezTo>
                  <a:pt x="112227" y="1086739"/>
                  <a:pt x="168688" y="1143200"/>
                  <a:pt x="238336" y="1143200"/>
                </a:cubicBezTo>
                <a:lnTo>
                  <a:pt x="1017091" y="1143200"/>
                </a:lnTo>
                <a:cubicBezTo>
                  <a:pt x="1086739" y="1143200"/>
                  <a:pt x="1143200" y="1086739"/>
                  <a:pt x="1143200" y="1017091"/>
                </a:cubicBezTo>
                <a:lnTo>
                  <a:pt x="1143200" y="238336"/>
                </a:lnTo>
                <a:cubicBezTo>
                  <a:pt x="1143200" y="168688"/>
                  <a:pt x="1086739" y="112227"/>
                  <a:pt x="1017091" y="112227"/>
                </a:cubicBezTo>
                <a:close/>
                <a:moveTo>
                  <a:pt x="209242" y="0"/>
                </a:moveTo>
                <a:lnTo>
                  <a:pt x="1046185" y="0"/>
                </a:lnTo>
                <a:cubicBezTo>
                  <a:pt x="1161746" y="0"/>
                  <a:pt x="1255427" y="93681"/>
                  <a:pt x="1255427" y="209242"/>
                </a:cubicBezTo>
                <a:lnTo>
                  <a:pt x="1255427" y="1046185"/>
                </a:lnTo>
                <a:cubicBezTo>
                  <a:pt x="1255427" y="1161746"/>
                  <a:pt x="1161746" y="1255427"/>
                  <a:pt x="1046185" y="1255427"/>
                </a:cubicBezTo>
                <a:lnTo>
                  <a:pt x="209242" y="1255427"/>
                </a:lnTo>
                <a:cubicBezTo>
                  <a:pt x="93681" y="1255427"/>
                  <a:pt x="0" y="1161746"/>
                  <a:pt x="0" y="1046185"/>
                </a:cubicBezTo>
                <a:lnTo>
                  <a:pt x="0" y="209242"/>
                </a:lnTo>
                <a:cubicBezTo>
                  <a:pt x="0" y="93681"/>
                  <a:pt x="93681" y="0"/>
                  <a:pt x="209242" y="0"/>
                </a:cubicBezTo>
                <a:close/>
              </a:path>
            </a:pathLst>
          </a:custGeom>
          <a:solidFill>
            <a:srgbClr val="3BBC5D"/>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000" b="0" i="0" u="none" strike="noStrike" kern="0" cap="none" spc="0" normalizeH="0" baseline="0" noProof="0">
              <a:ln>
                <a:noFill/>
              </a:ln>
              <a:solidFill>
                <a:srgbClr val="3BBC5D"/>
              </a:solidFill>
              <a:effectLst/>
              <a:uLnTx/>
              <a:uFillTx/>
              <a:latin typeface="微软雅黑 Light" panose="020B0502040204020203" pitchFamily="34" charset="-122"/>
              <a:ea typeface="微软雅黑 Light" panose="020B0502040204020203" pitchFamily="34" charset="-122"/>
              <a:cs typeface=""/>
            </a:endParaRPr>
          </a:p>
        </p:txBody>
      </p:sp>
      <p:sp>
        <p:nvSpPr>
          <p:cNvPr id="28" name="矩形 245"/>
          <p:cNvSpPr>
            <a:spLocks noChangeArrowheads="1"/>
          </p:cNvSpPr>
          <p:nvPr/>
        </p:nvSpPr>
        <p:spPr bwMode="auto">
          <a:xfrm>
            <a:off x="663027" y="1700810"/>
            <a:ext cx="1620955" cy="52321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1439" tIns="45719" rIns="91439" bIns="45719">
            <a:spAutoFit/>
          </a:bodyPr>
          <a:lstStyle/>
          <a:p>
            <a:pPr fontAlgn="base">
              <a:spcBef>
                <a:spcPct val="0"/>
              </a:spcBef>
              <a:spcAft>
                <a:spcPct val="0"/>
              </a:spcAft>
            </a:pPr>
            <a:r>
              <a:rPr lang="zh-CN" altLang="en-US" sz="2800" dirty="0" smtClean="0">
                <a:solidFill>
                  <a:srgbClr val="3BBC5D"/>
                </a:solidFill>
                <a:latin typeface="微软雅黑 Light" panose="020B0502040204020203" pitchFamily="34" charset="-122"/>
                <a:ea typeface="微软雅黑 Light" panose="020B0502040204020203" pitchFamily="34" charset="-122"/>
                <a:cs typeface="微软雅黑 Light" charset="0"/>
              </a:rPr>
              <a:t>第二部分</a:t>
            </a:r>
            <a:endParaRPr lang="zh-CN" altLang="en-US" sz="2800" dirty="0">
              <a:solidFill>
                <a:srgbClr val="3BBC5D"/>
              </a:solidFill>
              <a:latin typeface="微软雅黑 Light" panose="020B0502040204020203" pitchFamily="34" charset="-122"/>
              <a:ea typeface="微软雅黑 Light" panose="020B0502040204020203" pitchFamily="34" charset="-122"/>
              <a:cs typeface="微软雅黑 Light" charset="0"/>
            </a:endParaRPr>
          </a:p>
        </p:txBody>
      </p:sp>
      <p:sp>
        <p:nvSpPr>
          <p:cNvPr id="29" name="矩形 29"/>
          <p:cNvSpPr/>
          <p:nvPr/>
        </p:nvSpPr>
        <p:spPr bwMode="auto">
          <a:xfrm>
            <a:off x="3143671" y="1628800"/>
            <a:ext cx="2890837" cy="652486"/>
          </a:xfrm>
          <a:prstGeom prst="rect">
            <a:avLst/>
          </a:prstGeom>
        </p:spPr>
        <p:txBody>
          <a:bodyPr>
            <a:spAutoFit/>
          </a:bodyPr>
          <a:lstStyle/>
          <a:p>
            <a:pPr>
              <a:lnSpc>
                <a:spcPct val="130000"/>
              </a:lnSpc>
            </a:pPr>
            <a:r>
              <a:rPr lang="zh-CN" altLang="en-US" sz="2800" dirty="0">
                <a:solidFill>
                  <a:schemeClr val="tx1">
                    <a:lumMod val="50000"/>
                    <a:lumOff val="50000"/>
                  </a:schemeClr>
                </a:solidFill>
                <a:latin typeface="Microsoft YaHei Light" charset="-122"/>
                <a:ea typeface="Microsoft YaHei Light" charset="-122"/>
                <a:cs typeface="Microsoft YaHei Light" charset="-122"/>
              </a:rPr>
              <a:t>变量离散化</a:t>
            </a:r>
          </a:p>
        </p:txBody>
      </p:sp>
      <p:sp>
        <p:nvSpPr>
          <p:cNvPr id="30" name="矩形 284"/>
          <p:cNvSpPr>
            <a:spLocks noChangeArrowheads="1"/>
          </p:cNvSpPr>
          <p:nvPr/>
        </p:nvSpPr>
        <p:spPr bwMode="auto">
          <a:xfrm>
            <a:off x="663027" y="2348880"/>
            <a:ext cx="1620955" cy="52321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1439" tIns="45719" rIns="91439" bIns="45719">
            <a:spAutoFit/>
          </a:bodyPr>
          <a:lstStyle/>
          <a:p>
            <a:pPr fontAlgn="base">
              <a:spcBef>
                <a:spcPct val="0"/>
              </a:spcBef>
              <a:spcAft>
                <a:spcPct val="0"/>
              </a:spcAft>
            </a:pPr>
            <a:r>
              <a:rPr lang="zh-CN" altLang="en-US" sz="2800" dirty="0" smtClean="0">
                <a:solidFill>
                  <a:srgbClr val="3BBC5D"/>
                </a:solidFill>
                <a:latin typeface="微软雅黑 Light" panose="020B0502040204020203" pitchFamily="34" charset="-122"/>
                <a:ea typeface="微软雅黑 Light" panose="020B0502040204020203" pitchFamily="34" charset="-122"/>
                <a:cs typeface="微软雅黑 Light" charset="0"/>
              </a:rPr>
              <a:t>第三部分</a:t>
            </a:r>
            <a:endParaRPr lang="zh-CN" altLang="en-US" sz="2800" dirty="0">
              <a:solidFill>
                <a:srgbClr val="3BBC5D"/>
              </a:solidFill>
              <a:latin typeface="微软雅黑 Light" panose="020B0502040204020203" pitchFamily="34" charset="-122"/>
              <a:ea typeface="微软雅黑 Light" panose="020B0502040204020203" pitchFamily="34" charset="-122"/>
              <a:cs typeface="微软雅黑 Light" charset="0"/>
            </a:endParaRPr>
          </a:p>
        </p:txBody>
      </p:sp>
      <p:sp>
        <p:nvSpPr>
          <p:cNvPr id="31" name="矩形 34"/>
          <p:cNvSpPr/>
          <p:nvPr/>
        </p:nvSpPr>
        <p:spPr bwMode="auto">
          <a:xfrm>
            <a:off x="3143672" y="2276872"/>
            <a:ext cx="2890837" cy="652486"/>
          </a:xfrm>
          <a:prstGeom prst="rect">
            <a:avLst/>
          </a:prstGeom>
        </p:spPr>
        <p:txBody>
          <a:bodyPr>
            <a:spAutoFit/>
          </a:bodyPr>
          <a:lstStyle/>
          <a:p>
            <a:pPr>
              <a:lnSpc>
                <a:spcPct val="130000"/>
              </a:lnSpc>
            </a:pPr>
            <a:r>
              <a:rPr lang="zh-CN" altLang="en-US" sz="2800" dirty="0">
                <a:solidFill>
                  <a:schemeClr val="tx1">
                    <a:lumMod val="50000"/>
                    <a:lumOff val="50000"/>
                  </a:schemeClr>
                </a:solidFill>
                <a:latin typeface="Microsoft YaHei Light" charset="-122"/>
                <a:ea typeface="Microsoft YaHei Light" charset="-122"/>
                <a:cs typeface="Microsoft YaHei Light" charset="-122"/>
              </a:rPr>
              <a:t>缺失值填补</a:t>
            </a:r>
          </a:p>
        </p:txBody>
      </p:sp>
      <p:sp>
        <p:nvSpPr>
          <p:cNvPr id="32" name="任意多边形 287"/>
          <p:cNvSpPr/>
          <p:nvPr/>
        </p:nvSpPr>
        <p:spPr>
          <a:xfrm rot="2700000">
            <a:off x="2590269" y="2562051"/>
            <a:ext cx="141180" cy="141180"/>
          </a:xfrm>
          <a:custGeom>
            <a:avLst/>
            <a:gdLst>
              <a:gd name="connsiteX0" fmla="*/ 0 w 687172"/>
              <a:gd name="connsiteY0" fmla="*/ 1 h 687172"/>
              <a:gd name="connsiteX1" fmla="*/ 477930 w 687172"/>
              <a:gd name="connsiteY1" fmla="*/ 0 h 687172"/>
              <a:gd name="connsiteX2" fmla="*/ 687172 w 687172"/>
              <a:gd name="connsiteY2" fmla="*/ 209242 h 687172"/>
              <a:gd name="connsiteX3" fmla="*/ 687172 w 687172"/>
              <a:gd name="connsiteY3" fmla="*/ 687172 h 687172"/>
              <a:gd name="connsiteX4" fmla="*/ 574946 w 687172"/>
              <a:gd name="connsiteY4" fmla="*/ 687172 h 687172"/>
              <a:gd name="connsiteX5" fmla="*/ 574945 w 687172"/>
              <a:gd name="connsiteY5" fmla="*/ 238336 h 687172"/>
              <a:gd name="connsiteX6" fmla="*/ 448836 w 687172"/>
              <a:gd name="connsiteY6" fmla="*/ 112227 h 687172"/>
              <a:gd name="connsiteX7" fmla="*/ 0 w 687172"/>
              <a:gd name="connsiteY7" fmla="*/ 112227 h 687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7172" h="687172">
                <a:moveTo>
                  <a:pt x="0" y="1"/>
                </a:moveTo>
                <a:lnTo>
                  <a:pt x="477930" y="0"/>
                </a:lnTo>
                <a:cubicBezTo>
                  <a:pt x="593491" y="0"/>
                  <a:pt x="687172" y="93681"/>
                  <a:pt x="687172" y="209242"/>
                </a:cubicBezTo>
                <a:lnTo>
                  <a:pt x="687172" y="687172"/>
                </a:lnTo>
                <a:lnTo>
                  <a:pt x="574946" y="687172"/>
                </a:lnTo>
                <a:lnTo>
                  <a:pt x="574945" y="238336"/>
                </a:lnTo>
                <a:cubicBezTo>
                  <a:pt x="574946" y="168688"/>
                  <a:pt x="518485" y="112227"/>
                  <a:pt x="448836" y="112227"/>
                </a:cubicBezTo>
                <a:lnTo>
                  <a:pt x="0" y="112227"/>
                </a:lnTo>
                <a:close/>
              </a:path>
            </a:pathLst>
          </a:custGeom>
          <a:solidFill>
            <a:srgbClr val="3BBC5D"/>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000" b="0" i="0" u="none" strike="noStrike" kern="0" cap="none" spc="0" normalizeH="0" baseline="0" noProof="0">
              <a:ln>
                <a:noFill/>
              </a:ln>
              <a:solidFill>
                <a:srgbClr val="3BBC5D"/>
              </a:solidFill>
              <a:effectLst/>
              <a:uLnTx/>
              <a:uFillTx/>
              <a:latin typeface="微软雅黑 Light" panose="020B0502040204020203" pitchFamily="34" charset="-122"/>
              <a:ea typeface="微软雅黑 Light" panose="020B0502040204020203" pitchFamily="34" charset="-122"/>
              <a:cs typeface=""/>
            </a:endParaRPr>
          </a:p>
        </p:txBody>
      </p:sp>
      <p:sp>
        <p:nvSpPr>
          <p:cNvPr id="33" name="任意多边形 288"/>
          <p:cNvSpPr/>
          <p:nvPr/>
        </p:nvSpPr>
        <p:spPr>
          <a:xfrm rot="2700000">
            <a:off x="2544293" y="2503677"/>
            <a:ext cx="257928" cy="257928"/>
          </a:xfrm>
          <a:custGeom>
            <a:avLst/>
            <a:gdLst>
              <a:gd name="connsiteX0" fmla="*/ 238336 w 1255427"/>
              <a:gd name="connsiteY0" fmla="*/ 112227 h 1255427"/>
              <a:gd name="connsiteX1" fmla="*/ 112227 w 1255427"/>
              <a:gd name="connsiteY1" fmla="*/ 238336 h 1255427"/>
              <a:gd name="connsiteX2" fmla="*/ 112227 w 1255427"/>
              <a:gd name="connsiteY2" fmla="*/ 1017091 h 1255427"/>
              <a:gd name="connsiteX3" fmla="*/ 238336 w 1255427"/>
              <a:gd name="connsiteY3" fmla="*/ 1143200 h 1255427"/>
              <a:gd name="connsiteX4" fmla="*/ 1017091 w 1255427"/>
              <a:gd name="connsiteY4" fmla="*/ 1143200 h 1255427"/>
              <a:gd name="connsiteX5" fmla="*/ 1143200 w 1255427"/>
              <a:gd name="connsiteY5" fmla="*/ 1017091 h 1255427"/>
              <a:gd name="connsiteX6" fmla="*/ 1143200 w 1255427"/>
              <a:gd name="connsiteY6" fmla="*/ 238336 h 1255427"/>
              <a:gd name="connsiteX7" fmla="*/ 1017091 w 1255427"/>
              <a:gd name="connsiteY7" fmla="*/ 112227 h 1255427"/>
              <a:gd name="connsiteX8" fmla="*/ 209242 w 1255427"/>
              <a:gd name="connsiteY8" fmla="*/ 0 h 1255427"/>
              <a:gd name="connsiteX9" fmla="*/ 1046185 w 1255427"/>
              <a:gd name="connsiteY9" fmla="*/ 0 h 1255427"/>
              <a:gd name="connsiteX10" fmla="*/ 1255427 w 1255427"/>
              <a:gd name="connsiteY10" fmla="*/ 209242 h 1255427"/>
              <a:gd name="connsiteX11" fmla="*/ 1255427 w 1255427"/>
              <a:gd name="connsiteY11" fmla="*/ 1046185 h 1255427"/>
              <a:gd name="connsiteX12" fmla="*/ 1046185 w 1255427"/>
              <a:gd name="connsiteY12" fmla="*/ 1255427 h 1255427"/>
              <a:gd name="connsiteX13" fmla="*/ 209242 w 1255427"/>
              <a:gd name="connsiteY13" fmla="*/ 1255427 h 1255427"/>
              <a:gd name="connsiteX14" fmla="*/ 0 w 1255427"/>
              <a:gd name="connsiteY14" fmla="*/ 1046185 h 1255427"/>
              <a:gd name="connsiteX15" fmla="*/ 0 w 1255427"/>
              <a:gd name="connsiteY15" fmla="*/ 209242 h 1255427"/>
              <a:gd name="connsiteX16" fmla="*/ 209242 w 1255427"/>
              <a:gd name="connsiteY16" fmla="*/ 0 h 1255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55427" h="1255427">
                <a:moveTo>
                  <a:pt x="238336" y="112227"/>
                </a:moveTo>
                <a:cubicBezTo>
                  <a:pt x="168688" y="112227"/>
                  <a:pt x="112227" y="168688"/>
                  <a:pt x="112227" y="238336"/>
                </a:cubicBezTo>
                <a:lnTo>
                  <a:pt x="112227" y="1017091"/>
                </a:lnTo>
                <a:cubicBezTo>
                  <a:pt x="112227" y="1086739"/>
                  <a:pt x="168688" y="1143200"/>
                  <a:pt x="238336" y="1143200"/>
                </a:cubicBezTo>
                <a:lnTo>
                  <a:pt x="1017091" y="1143200"/>
                </a:lnTo>
                <a:cubicBezTo>
                  <a:pt x="1086739" y="1143200"/>
                  <a:pt x="1143200" y="1086739"/>
                  <a:pt x="1143200" y="1017091"/>
                </a:cubicBezTo>
                <a:lnTo>
                  <a:pt x="1143200" y="238336"/>
                </a:lnTo>
                <a:cubicBezTo>
                  <a:pt x="1143200" y="168688"/>
                  <a:pt x="1086739" y="112227"/>
                  <a:pt x="1017091" y="112227"/>
                </a:cubicBezTo>
                <a:close/>
                <a:moveTo>
                  <a:pt x="209242" y="0"/>
                </a:moveTo>
                <a:lnTo>
                  <a:pt x="1046185" y="0"/>
                </a:lnTo>
                <a:cubicBezTo>
                  <a:pt x="1161746" y="0"/>
                  <a:pt x="1255427" y="93681"/>
                  <a:pt x="1255427" y="209242"/>
                </a:cubicBezTo>
                <a:lnTo>
                  <a:pt x="1255427" y="1046185"/>
                </a:lnTo>
                <a:cubicBezTo>
                  <a:pt x="1255427" y="1161746"/>
                  <a:pt x="1161746" y="1255427"/>
                  <a:pt x="1046185" y="1255427"/>
                </a:cubicBezTo>
                <a:lnTo>
                  <a:pt x="209242" y="1255427"/>
                </a:lnTo>
                <a:cubicBezTo>
                  <a:pt x="93681" y="1255427"/>
                  <a:pt x="0" y="1161746"/>
                  <a:pt x="0" y="1046185"/>
                </a:cubicBezTo>
                <a:lnTo>
                  <a:pt x="0" y="209242"/>
                </a:lnTo>
                <a:cubicBezTo>
                  <a:pt x="0" y="93681"/>
                  <a:pt x="93681" y="0"/>
                  <a:pt x="209242" y="0"/>
                </a:cubicBezTo>
                <a:close/>
              </a:path>
            </a:pathLst>
          </a:custGeom>
          <a:solidFill>
            <a:srgbClr val="3BBC5D"/>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000" b="0" i="0" u="none" strike="noStrike" kern="0" cap="none" spc="0" normalizeH="0" baseline="0" noProof="0">
              <a:ln>
                <a:noFill/>
              </a:ln>
              <a:solidFill>
                <a:srgbClr val="3BBC5D"/>
              </a:solidFill>
              <a:effectLst/>
              <a:uLnTx/>
              <a:uFillTx/>
              <a:latin typeface="微软雅黑 Light" panose="020B0502040204020203" pitchFamily="34" charset="-122"/>
              <a:ea typeface="微软雅黑 Light" panose="020B0502040204020203" pitchFamily="34" charset="-122"/>
              <a:cs typeface=""/>
            </a:endParaRPr>
          </a:p>
        </p:txBody>
      </p:sp>
      <p:sp>
        <p:nvSpPr>
          <p:cNvPr id="36" name="任意多边形 221"/>
          <p:cNvSpPr/>
          <p:nvPr/>
        </p:nvSpPr>
        <p:spPr>
          <a:xfrm rot="2700000">
            <a:off x="2594995" y="1900090"/>
            <a:ext cx="141180" cy="141180"/>
          </a:xfrm>
          <a:custGeom>
            <a:avLst/>
            <a:gdLst>
              <a:gd name="connsiteX0" fmla="*/ 0 w 687172"/>
              <a:gd name="connsiteY0" fmla="*/ 1 h 687172"/>
              <a:gd name="connsiteX1" fmla="*/ 477930 w 687172"/>
              <a:gd name="connsiteY1" fmla="*/ 0 h 687172"/>
              <a:gd name="connsiteX2" fmla="*/ 687172 w 687172"/>
              <a:gd name="connsiteY2" fmla="*/ 209242 h 687172"/>
              <a:gd name="connsiteX3" fmla="*/ 687172 w 687172"/>
              <a:gd name="connsiteY3" fmla="*/ 687172 h 687172"/>
              <a:gd name="connsiteX4" fmla="*/ 574946 w 687172"/>
              <a:gd name="connsiteY4" fmla="*/ 687172 h 687172"/>
              <a:gd name="connsiteX5" fmla="*/ 574945 w 687172"/>
              <a:gd name="connsiteY5" fmla="*/ 238336 h 687172"/>
              <a:gd name="connsiteX6" fmla="*/ 448836 w 687172"/>
              <a:gd name="connsiteY6" fmla="*/ 112227 h 687172"/>
              <a:gd name="connsiteX7" fmla="*/ 0 w 687172"/>
              <a:gd name="connsiteY7" fmla="*/ 112227 h 687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7172" h="687172">
                <a:moveTo>
                  <a:pt x="0" y="1"/>
                </a:moveTo>
                <a:lnTo>
                  <a:pt x="477930" y="0"/>
                </a:lnTo>
                <a:cubicBezTo>
                  <a:pt x="593491" y="0"/>
                  <a:pt x="687172" y="93681"/>
                  <a:pt x="687172" y="209242"/>
                </a:cubicBezTo>
                <a:lnTo>
                  <a:pt x="687172" y="687172"/>
                </a:lnTo>
                <a:lnTo>
                  <a:pt x="574946" y="687172"/>
                </a:lnTo>
                <a:lnTo>
                  <a:pt x="574945" y="238336"/>
                </a:lnTo>
                <a:cubicBezTo>
                  <a:pt x="574946" y="168688"/>
                  <a:pt x="518485" y="112227"/>
                  <a:pt x="448836" y="112227"/>
                </a:cubicBezTo>
                <a:lnTo>
                  <a:pt x="0" y="112227"/>
                </a:lnTo>
                <a:close/>
              </a:path>
            </a:pathLst>
          </a:custGeom>
          <a:solidFill>
            <a:srgbClr val="3BBC5D"/>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800" b="0" i="0" u="none" strike="noStrike" kern="0" cap="none" spc="0" normalizeH="0" baseline="0" noProof="0">
              <a:ln>
                <a:noFill/>
              </a:ln>
              <a:solidFill>
                <a:srgbClr val="3BBC5D"/>
              </a:solidFill>
              <a:effectLst/>
              <a:uLnTx/>
              <a:uFillTx/>
              <a:latin typeface="微软雅黑 Light" panose="020B0502040204020203" pitchFamily="34" charset="-122"/>
              <a:ea typeface="微软雅黑 Light" panose="020B0502040204020203" pitchFamily="34" charset="-122"/>
              <a:cs typeface=""/>
            </a:endParaRPr>
          </a:p>
        </p:txBody>
      </p:sp>
      <p:sp>
        <p:nvSpPr>
          <p:cNvPr id="37" name="任意多边形 222"/>
          <p:cNvSpPr/>
          <p:nvPr/>
        </p:nvSpPr>
        <p:spPr>
          <a:xfrm rot="2700000">
            <a:off x="2549019" y="1841716"/>
            <a:ext cx="257928" cy="257928"/>
          </a:xfrm>
          <a:custGeom>
            <a:avLst/>
            <a:gdLst>
              <a:gd name="connsiteX0" fmla="*/ 238336 w 1255427"/>
              <a:gd name="connsiteY0" fmla="*/ 112227 h 1255427"/>
              <a:gd name="connsiteX1" fmla="*/ 112227 w 1255427"/>
              <a:gd name="connsiteY1" fmla="*/ 238336 h 1255427"/>
              <a:gd name="connsiteX2" fmla="*/ 112227 w 1255427"/>
              <a:gd name="connsiteY2" fmla="*/ 1017091 h 1255427"/>
              <a:gd name="connsiteX3" fmla="*/ 238336 w 1255427"/>
              <a:gd name="connsiteY3" fmla="*/ 1143200 h 1255427"/>
              <a:gd name="connsiteX4" fmla="*/ 1017091 w 1255427"/>
              <a:gd name="connsiteY4" fmla="*/ 1143200 h 1255427"/>
              <a:gd name="connsiteX5" fmla="*/ 1143200 w 1255427"/>
              <a:gd name="connsiteY5" fmla="*/ 1017091 h 1255427"/>
              <a:gd name="connsiteX6" fmla="*/ 1143200 w 1255427"/>
              <a:gd name="connsiteY6" fmla="*/ 238336 h 1255427"/>
              <a:gd name="connsiteX7" fmla="*/ 1017091 w 1255427"/>
              <a:gd name="connsiteY7" fmla="*/ 112227 h 1255427"/>
              <a:gd name="connsiteX8" fmla="*/ 209242 w 1255427"/>
              <a:gd name="connsiteY8" fmla="*/ 0 h 1255427"/>
              <a:gd name="connsiteX9" fmla="*/ 1046185 w 1255427"/>
              <a:gd name="connsiteY9" fmla="*/ 0 h 1255427"/>
              <a:gd name="connsiteX10" fmla="*/ 1255427 w 1255427"/>
              <a:gd name="connsiteY10" fmla="*/ 209242 h 1255427"/>
              <a:gd name="connsiteX11" fmla="*/ 1255427 w 1255427"/>
              <a:gd name="connsiteY11" fmla="*/ 1046185 h 1255427"/>
              <a:gd name="connsiteX12" fmla="*/ 1046185 w 1255427"/>
              <a:gd name="connsiteY12" fmla="*/ 1255427 h 1255427"/>
              <a:gd name="connsiteX13" fmla="*/ 209242 w 1255427"/>
              <a:gd name="connsiteY13" fmla="*/ 1255427 h 1255427"/>
              <a:gd name="connsiteX14" fmla="*/ 0 w 1255427"/>
              <a:gd name="connsiteY14" fmla="*/ 1046185 h 1255427"/>
              <a:gd name="connsiteX15" fmla="*/ 0 w 1255427"/>
              <a:gd name="connsiteY15" fmla="*/ 209242 h 1255427"/>
              <a:gd name="connsiteX16" fmla="*/ 209242 w 1255427"/>
              <a:gd name="connsiteY16" fmla="*/ 0 h 1255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55427" h="1255427">
                <a:moveTo>
                  <a:pt x="238336" y="112227"/>
                </a:moveTo>
                <a:cubicBezTo>
                  <a:pt x="168688" y="112227"/>
                  <a:pt x="112227" y="168688"/>
                  <a:pt x="112227" y="238336"/>
                </a:cubicBezTo>
                <a:lnTo>
                  <a:pt x="112227" y="1017091"/>
                </a:lnTo>
                <a:cubicBezTo>
                  <a:pt x="112227" y="1086739"/>
                  <a:pt x="168688" y="1143200"/>
                  <a:pt x="238336" y="1143200"/>
                </a:cubicBezTo>
                <a:lnTo>
                  <a:pt x="1017091" y="1143200"/>
                </a:lnTo>
                <a:cubicBezTo>
                  <a:pt x="1086739" y="1143200"/>
                  <a:pt x="1143200" y="1086739"/>
                  <a:pt x="1143200" y="1017091"/>
                </a:cubicBezTo>
                <a:lnTo>
                  <a:pt x="1143200" y="238336"/>
                </a:lnTo>
                <a:cubicBezTo>
                  <a:pt x="1143200" y="168688"/>
                  <a:pt x="1086739" y="112227"/>
                  <a:pt x="1017091" y="112227"/>
                </a:cubicBezTo>
                <a:close/>
                <a:moveTo>
                  <a:pt x="209242" y="0"/>
                </a:moveTo>
                <a:lnTo>
                  <a:pt x="1046185" y="0"/>
                </a:lnTo>
                <a:cubicBezTo>
                  <a:pt x="1161746" y="0"/>
                  <a:pt x="1255427" y="93681"/>
                  <a:pt x="1255427" y="209242"/>
                </a:cubicBezTo>
                <a:lnTo>
                  <a:pt x="1255427" y="1046185"/>
                </a:lnTo>
                <a:cubicBezTo>
                  <a:pt x="1255427" y="1161746"/>
                  <a:pt x="1161746" y="1255427"/>
                  <a:pt x="1046185" y="1255427"/>
                </a:cubicBezTo>
                <a:lnTo>
                  <a:pt x="209242" y="1255427"/>
                </a:lnTo>
                <a:cubicBezTo>
                  <a:pt x="93681" y="1255427"/>
                  <a:pt x="0" y="1161746"/>
                  <a:pt x="0" y="1046185"/>
                </a:cubicBezTo>
                <a:lnTo>
                  <a:pt x="0" y="209242"/>
                </a:lnTo>
                <a:cubicBezTo>
                  <a:pt x="0" y="93681"/>
                  <a:pt x="93681" y="0"/>
                  <a:pt x="209242" y="0"/>
                </a:cubicBezTo>
                <a:close/>
              </a:path>
            </a:pathLst>
          </a:custGeom>
          <a:solidFill>
            <a:srgbClr val="3BBC5D"/>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000" b="0" i="0" u="none" strike="noStrike" kern="0" cap="none" spc="0" normalizeH="0" baseline="0" noProof="0">
              <a:ln>
                <a:noFill/>
              </a:ln>
              <a:solidFill>
                <a:srgbClr val="3BBC5D"/>
              </a:solidFill>
              <a:effectLst/>
              <a:uLnTx/>
              <a:uFillTx/>
              <a:latin typeface="微软雅黑 Light" panose="020B0502040204020203" pitchFamily="34" charset="-122"/>
              <a:ea typeface="微软雅黑 Light" panose="020B0502040204020203" pitchFamily="34" charset="-122"/>
              <a:cs typeface=""/>
            </a:endParaRPr>
          </a:p>
        </p:txBody>
      </p:sp>
      <p:sp>
        <p:nvSpPr>
          <p:cNvPr id="38" name="矩形 217"/>
          <p:cNvSpPr>
            <a:spLocks noChangeArrowheads="1"/>
          </p:cNvSpPr>
          <p:nvPr/>
        </p:nvSpPr>
        <p:spPr bwMode="auto">
          <a:xfrm>
            <a:off x="652510" y="2997038"/>
            <a:ext cx="1620955" cy="52321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1439" tIns="45719" rIns="91439" bIns="45719">
            <a:spAutoFit/>
          </a:bodyPr>
          <a:lstStyle/>
          <a:p>
            <a:pPr fontAlgn="base">
              <a:spcBef>
                <a:spcPct val="0"/>
              </a:spcBef>
              <a:spcAft>
                <a:spcPct val="0"/>
              </a:spcAft>
            </a:pPr>
            <a:r>
              <a:rPr lang="zh-CN" altLang="en-US" sz="2800" dirty="0" smtClean="0">
                <a:solidFill>
                  <a:srgbClr val="3BBC5D"/>
                </a:solidFill>
                <a:latin typeface="微软雅黑 Light" panose="020B0502040204020203" pitchFamily="34" charset="-122"/>
                <a:ea typeface="微软雅黑 Light" panose="020B0502040204020203" pitchFamily="34" charset="-122"/>
                <a:cs typeface="微软雅黑 Light" charset="0"/>
              </a:rPr>
              <a:t>第四部分</a:t>
            </a:r>
            <a:endParaRPr lang="zh-CN" altLang="en-US" sz="2800" dirty="0">
              <a:solidFill>
                <a:srgbClr val="3BBC5D"/>
              </a:solidFill>
              <a:latin typeface="微软雅黑 Light" panose="020B0502040204020203" pitchFamily="34" charset="-122"/>
              <a:ea typeface="微软雅黑 Light" panose="020B0502040204020203" pitchFamily="34" charset="-122"/>
              <a:cs typeface="微软雅黑 Light" charset="0"/>
            </a:endParaRPr>
          </a:p>
        </p:txBody>
      </p:sp>
      <p:sp>
        <p:nvSpPr>
          <p:cNvPr id="39" name="矩形 24"/>
          <p:cNvSpPr/>
          <p:nvPr/>
        </p:nvSpPr>
        <p:spPr bwMode="auto">
          <a:xfrm>
            <a:off x="3133155" y="2924944"/>
            <a:ext cx="2890837" cy="652486"/>
          </a:xfrm>
          <a:prstGeom prst="rect">
            <a:avLst/>
          </a:prstGeom>
        </p:spPr>
        <p:txBody>
          <a:bodyPr>
            <a:spAutoFit/>
          </a:bodyPr>
          <a:lstStyle/>
          <a:p>
            <a:pPr>
              <a:lnSpc>
                <a:spcPct val="130000"/>
              </a:lnSpc>
            </a:pPr>
            <a:r>
              <a:rPr lang="zh-CN" altLang="en-US" sz="2800" dirty="0">
                <a:solidFill>
                  <a:schemeClr val="tx1">
                    <a:lumMod val="50000"/>
                    <a:lumOff val="50000"/>
                  </a:schemeClr>
                </a:solidFill>
                <a:latin typeface="Microsoft YaHei Light" charset="-122"/>
                <a:ea typeface="Microsoft YaHei Light" charset="-122"/>
                <a:cs typeface="Microsoft YaHei Light" charset="-122"/>
              </a:rPr>
              <a:t>数据标准化</a:t>
            </a:r>
          </a:p>
        </p:txBody>
      </p:sp>
      <p:sp>
        <p:nvSpPr>
          <p:cNvPr id="40" name="任意多边形 221"/>
          <p:cNvSpPr/>
          <p:nvPr/>
        </p:nvSpPr>
        <p:spPr>
          <a:xfrm rot="2700000">
            <a:off x="2602067" y="3173495"/>
            <a:ext cx="141180" cy="141180"/>
          </a:xfrm>
          <a:custGeom>
            <a:avLst/>
            <a:gdLst>
              <a:gd name="connsiteX0" fmla="*/ 0 w 687172"/>
              <a:gd name="connsiteY0" fmla="*/ 1 h 687172"/>
              <a:gd name="connsiteX1" fmla="*/ 477930 w 687172"/>
              <a:gd name="connsiteY1" fmla="*/ 0 h 687172"/>
              <a:gd name="connsiteX2" fmla="*/ 687172 w 687172"/>
              <a:gd name="connsiteY2" fmla="*/ 209242 h 687172"/>
              <a:gd name="connsiteX3" fmla="*/ 687172 w 687172"/>
              <a:gd name="connsiteY3" fmla="*/ 687172 h 687172"/>
              <a:gd name="connsiteX4" fmla="*/ 574946 w 687172"/>
              <a:gd name="connsiteY4" fmla="*/ 687172 h 687172"/>
              <a:gd name="connsiteX5" fmla="*/ 574945 w 687172"/>
              <a:gd name="connsiteY5" fmla="*/ 238336 h 687172"/>
              <a:gd name="connsiteX6" fmla="*/ 448836 w 687172"/>
              <a:gd name="connsiteY6" fmla="*/ 112227 h 687172"/>
              <a:gd name="connsiteX7" fmla="*/ 0 w 687172"/>
              <a:gd name="connsiteY7" fmla="*/ 112227 h 687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7172" h="687172">
                <a:moveTo>
                  <a:pt x="0" y="1"/>
                </a:moveTo>
                <a:lnTo>
                  <a:pt x="477930" y="0"/>
                </a:lnTo>
                <a:cubicBezTo>
                  <a:pt x="593491" y="0"/>
                  <a:pt x="687172" y="93681"/>
                  <a:pt x="687172" y="209242"/>
                </a:cubicBezTo>
                <a:lnTo>
                  <a:pt x="687172" y="687172"/>
                </a:lnTo>
                <a:lnTo>
                  <a:pt x="574946" y="687172"/>
                </a:lnTo>
                <a:lnTo>
                  <a:pt x="574945" y="238336"/>
                </a:lnTo>
                <a:cubicBezTo>
                  <a:pt x="574946" y="168688"/>
                  <a:pt x="518485" y="112227"/>
                  <a:pt x="448836" y="112227"/>
                </a:cubicBezTo>
                <a:lnTo>
                  <a:pt x="0" y="112227"/>
                </a:lnTo>
                <a:close/>
              </a:path>
            </a:pathLst>
          </a:custGeom>
          <a:solidFill>
            <a:srgbClr val="3BBC5D"/>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800" b="0" i="0" u="none" strike="noStrike" kern="0" cap="none" spc="0" normalizeH="0" baseline="0" noProof="0">
              <a:ln>
                <a:noFill/>
              </a:ln>
              <a:solidFill>
                <a:srgbClr val="3BBC5D"/>
              </a:solidFill>
              <a:effectLst/>
              <a:uLnTx/>
              <a:uFillTx/>
              <a:latin typeface="微软雅黑 Light" panose="020B0502040204020203" pitchFamily="34" charset="-122"/>
              <a:ea typeface="微软雅黑 Light" panose="020B0502040204020203" pitchFamily="34" charset="-122"/>
              <a:cs typeface=""/>
            </a:endParaRPr>
          </a:p>
        </p:txBody>
      </p:sp>
      <p:sp>
        <p:nvSpPr>
          <p:cNvPr id="41" name="任意多边形 222"/>
          <p:cNvSpPr/>
          <p:nvPr/>
        </p:nvSpPr>
        <p:spPr>
          <a:xfrm rot="2700000">
            <a:off x="2556091" y="3115121"/>
            <a:ext cx="257928" cy="257928"/>
          </a:xfrm>
          <a:custGeom>
            <a:avLst/>
            <a:gdLst>
              <a:gd name="connsiteX0" fmla="*/ 238336 w 1255427"/>
              <a:gd name="connsiteY0" fmla="*/ 112227 h 1255427"/>
              <a:gd name="connsiteX1" fmla="*/ 112227 w 1255427"/>
              <a:gd name="connsiteY1" fmla="*/ 238336 h 1255427"/>
              <a:gd name="connsiteX2" fmla="*/ 112227 w 1255427"/>
              <a:gd name="connsiteY2" fmla="*/ 1017091 h 1255427"/>
              <a:gd name="connsiteX3" fmla="*/ 238336 w 1255427"/>
              <a:gd name="connsiteY3" fmla="*/ 1143200 h 1255427"/>
              <a:gd name="connsiteX4" fmla="*/ 1017091 w 1255427"/>
              <a:gd name="connsiteY4" fmla="*/ 1143200 h 1255427"/>
              <a:gd name="connsiteX5" fmla="*/ 1143200 w 1255427"/>
              <a:gd name="connsiteY5" fmla="*/ 1017091 h 1255427"/>
              <a:gd name="connsiteX6" fmla="*/ 1143200 w 1255427"/>
              <a:gd name="connsiteY6" fmla="*/ 238336 h 1255427"/>
              <a:gd name="connsiteX7" fmla="*/ 1017091 w 1255427"/>
              <a:gd name="connsiteY7" fmla="*/ 112227 h 1255427"/>
              <a:gd name="connsiteX8" fmla="*/ 209242 w 1255427"/>
              <a:gd name="connsiteY8" fmla="*/ 0 h 1255427"/>
              <a:gd name="connsiteX9" fmla="*/ 1046185 w 1255427"/>
              <a:gd name="connsiteY9" fmla="*/ 0 h 1255427"/>
              <a:gd name="connsiteX10" fmla="*/ 1255427 w 1255427"/>
              <a:gd name="connsiteY10" fmla="*/ 209242 h 1255427"/>
              <a:gd name="connsiteX11" fmla="*/ 1255427 w 1255427"/>
              <a:gd name="connsiteY11" fmla="*/ 1046185 h 1255427"/>
              <a:gd name="connsiteX12" fmla="*/ 1046185 w 1255427"/>
              <a:gd name="connsiteY12" fmla="*/ 1255427 h 1255427"/>
              <a:gd name="connsiteX13" fmla="*/ 209242 w 1255427"/>
              <a:gd name="connsiteY13" fmla="*/ 1255427 h 1255427"/>
              <a:gd name="connsiteX14" fmla="*/ 0 w 1255427"/>
              <a:gd name="connsiteY14" fmla="*/ 1046185 h 1255427"/>
              <a:gd name="connsiteX15" fmla="*/ 0 w 1255427"/>
              <a:gd name="connsiteY15" fmla="*/ 209242 h 1255427"/>
              <a:gd name="connsiteX16" fmla="*/ 209242 w 1255427"/>
              <a:gd name="connsiteY16" fmla="*/ 0 h 1255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55427" h="1255427">
                <a:moveTo>
                  <a:pt x="238336" y="112227"/>
                </a:moveTo>
                <a:cubicBezTo>
                  <a:pt x="168688" y="112227"/>
                  <a:pt x="112227" y="168688"/>
                  <a:pt x="112227" y="238336"/>
                </a:cubicBezTo>
                <a:lnTo>
                  <a:pt x="112227" y="1017091"/>
                </a:lnTo>
                <a:cubicBezTo>
                  <a:pt x="112227" y="1086739"/>
                  <a:pt x="168688" y="1143200"/>
                  <a:pt x="238336" y="1143200"/>
                </a:cubicBezTo>
                <a:lnTo>
                  <a:pt x="1017091" y="1143200"/>
                </a:lnTo>
                <a:cubicBezTo>
                  <a:pt x="1086739" y="1143200"/>
                  <a:pt x="1143200" y="1086739"/>
                  <a:pt x="1143200" y="1017091"/>
                </a:cubicBezTo>
                <a:lnTo>
                  <a:pt x="1143200" y="238336"/>
                </a:lnTo>
                <a:cubicBezTo>
                  <a:pt x="1143200" y="168688"/>
                  <a:pt x="1086739" y="112227"/>
                  <a:pt x="1017091" y="112227"/>
                </a:cubicBezTo>
                <a:close/>
                <a:moveTo>
                  <a:pt x="209242" y="0"/>
                </a:moveTo>
                <a:lnTo>
                  <a:pt x="1046185" y="0"/>
                </a:lnTo>
                <a:cubicBezTo>
                  <a:pt x="1161746" y="0"/>
                  <a:pt x="1255427" y="93681"/>
                  <a:pt x="1255427" y="209242"/>
                </a:cubicBezTo>
                <a:lnTo>
                  <a:pt x="1255427" y="1046185"/>
                </a:lnTo>
                <a:cubicBezTo>
                  <a:pt x="1255427" y="1161746"/>
                  <a:pt x="1161746" y="1255427"/>
                  <a:pt x="1046185" y="1255427"/>
                </a:cubicBezTo>
                <a:lnTo>
                  <a:pt x="209242" y="1255427"/>
                </a:lnTo>
                <a:cubicBezTo>
                  <a:pt x="93681" y="1255427"/>
                  <a:pt x="0" y="1161746"/>
                  <a:pt x="0" y="1046185"/>
                </a:cubicBezTo>
                <a:lnTo>
                  <a:pt x="0" y="209242"/>
                </a:lnTo>
                <a:cubicBezTo>
                  <a:pt x="0" y="93681"/>
                  <a:pt x="93681" y="0"/>
                  <a:pt x="209242" y="0"/>
                </a:cubicBezTo>
                <a:close/>
              </a:path>
            </a:pathLst>
          </a:custGeom>
          <a:solidFill>
            <a:srgbClr val="3BBC5D"/>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000" b="0" i="0" u="none" strike="noStrike" kern="0" cap="none" spc="0" normalizeH="0" baseline="0" noProof="0">
              <a:ln>
                <a:noFill/>
              </a:ln>
              <a:solidFill>
                <a:srgbClr val="3BBC5D"/>
              </a:solidFill>
              <a:effectLst/>
              <a:uLnTx/>
              <a:uFillTx/>
              <a:latin typeface="微软雅黑 Light" panose="020B0502040204020203" pitchFamily="34" charset="-122"/>
              <a:ea typeface="微软雅黑 Light" panose="020B0502040204020203" pitchFamily="34" charset="-122"/>
              <a:cs typeface=""/>
            </a:endParaRPr>
          </a:p>
        </p:txBody>
      </p:sp>
      <p:sp>
        <p:nvSpPr>
          <p:cNvPr id="42" name="矩形 245"/>
          <p:cNvSpPr>
            <a:spLocks noChangeArrowheads="1"/>
          </p:cNvSpPr>
          <p:nvPr/>
        </p:nvSpPr>
        <p:spPr bwMode="auto">
          <a:xfrm>
            <a:off x="652510" y="3645026"/>
            <a:ext cx="1620955" cy="52321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1439" tIns="45719" rIns="91439" bIns="45719">
            <a:spAutoFit/>
          </a:bodyPr>
          <a:lstStyle/>
          <a:p>
            <a:pPr fontAlgn="base">
              <a:spcBef>
                <a:spcPct val="0"/>
              </a:spcBef>
              <a:spcAft>
                <a:spcPct val="0"/>
              </a:spcAft>
            </a:pPr>
            <a:r>
              <a:rPr lang="zh-CN" altLang="en-US" sz="2800" dirty="0" smtClean="0">
                <a:solidFill>
                  <a:srgbClr val="3BBC5D"/>
                </a:solidFill>
                <a:latin typeface="微软雅黑 Light" panose="020B0502040204020203" pitchFamily="34" charset="-122"/>
                <a:ea typeface="微软雅黑 Light" panose="020B0502040204020203" pitchFamily="34" charset="-122"/>
                <a:cs typeface="微软雅黑 Light" charset="0"/>
              </a:rPr>
              <a:t>第五部分</a:t>
            </a:r>
            <a:endParaRPr lang="zh-CN" altLang="en-US" sz="2800" dirty="0">
              <a:solidFill>
                <a:srgbClr val="3BBC5D"/>
              </a:solidFill>
              <a:latin typeface="微软雅黑 Light" panose="020B0502040204020203" pitchFamily="34" charset="-122"/>
              <a:ea typeface="微软雅黑 Light" panose="020B0502040204020203" pitchFamily="34" charset="-122"/>
              <a:cs typeface="微软雅黑 Light" charset="0"/>
            </a:endParaRPr>
          </a:p>
        </p:txBody>
      </p:sp>
      <p:sp>
        <p:nvSpPr>
          <p:cNvPr id="43" name="矩形 29"/>
          <p:cNvSpPr/>
          <p:nvPr/>
        </p:nvSpPr>
        <p:spPr bwMode="auto">
          <a:xfrm>
            <a:off x="3133154" y="3573016"/>
            <a:ext cx="2890837" cy="652486"/>
          </a:xfrm>
          <a:prstGeom prst="rect">
            <a:avLst/>
          </a:prstGeom>
        </p:spPr>
        <p:txBody>
          <a:bodyPr>
            <a:spAutoFit/>
          </a:bodyPr>
          <a:lstStyle/>
          <a:p>
            <a:pPr>
              <a:lnSpc>
                <a:spcPct val="130000"/>
              </a:lnSpc>
            </a:pPr>
            <a:r>
              <a:rPr lang="zh-CN" altLang="en-US" sz="2800" dirty="0">
                <a:solidFill>
                  <a:schemeClr val="tx1">
                    <a:lumMod val="50000"/>
                    <a:lumOff val="50000"/>
                  </a:schemeClr>
                </a:solidFill>
                <a:latin typeface="Microsoft YaHei Light" charset="-122"/>
                <a:ea typeface="Microsoft YaHei Light" charset="-122"/>
                <a:cs typeface="Microsoft YaHei Light" charset="-122"/>
              </a:rPr>
              <a:t>数据合并</a:t>
            </a:r>
          </a:p>
        </p:txBody>
      </p:sp>
      <p:sp>
        <p:nvSpPr>
          <p:cNvPr id="44" name="矩形 284"/>
          <p:cNvSpPr>
            <a:spLocks noChangeArrowheads="1"/>
          </p:cNvSpPr>
          <p:nvPr/>
        </p:nvSpPr>
        <p:spPr bwMode="auto">
          <a:xfrm>
            <a:off x="652510" y="4293096"/>
            <a:ext cx="1630573" cy="52321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1439" tIns="45719" rIns="91439" bIns="45719">
            <a:spAutoFit/>
          </a:bodyPr>
          <a:lstStyle/>
          <a:p>
            <a:pPr fontAlgn="base">
              <a:spcBef>
                <a:spcPct val="0"/>
              </a:spcBef>
              <a:spcAft>
                <a:spcPct val="0"/>
              </a:spcAft>
            </a:pPr>
            <a:r>
              <a:rPr lang="zh-CN" altLang="en-US" sz="2800" dirty="0" smtClean="0">
                <a:solidFill>
                  <a:srgbClr val="3BBC5D"/>
                </a:solidFill>
                <a:latin typeface="微软雅黑 Light" panose="020B0502040204020203" pitchFamily="34" charset="-122"/>
                <a:ea typeface="微软雅黑 Light" panose="020B0502040204020203" pitchFamily="34" charset="-122"/>
                <a:cs typeface="微软雅黑 Light" charset="0"/>
              </a:rPr>
              <a:t>第六部分</a:t>
            </a:r>
            <a:endParaRPr lang="zh-CN" altLang="en-US" sz="2800" dirty="0">
              <a:solidFill>
                <a:srgbClr val="3BBC5D"/>
              </a:solidFill>
              <a:latin typeface="微软雅黑 Light" panose="020B0502040204020203" pitchFamily="34" charset="-122"/>
              <a:ea typeface="微软雅黑 Light" panose="020B0502040204020203" pitchFamily="34" charset="-122"/>
              <a:cs typeface="微软雅黑 Light" charset="0"/>
            </a:endParaRPr>
          </a:p>
        </p:txBody>
      </p:sp>
      <p:sp>
        <p:nvSpPr>
          <p:cNvPr id="45" name="矩形 34"/>
          <p:cNvSpPr/>
          <p:nvPr/>
        </p:nvSpPr>
        <p:spPr bwMode="auto">
          <a:xfrm>
            <a:off x="3133155" y="4221088"/>
            <a:ext cx="2890837" cy="652486"/>
          </a:xfrm>
          <a:prstGeom prst="rect">
            <a:avLst/>
          </a:prstGeom>
        </p:spPr>
        <p:txBody>
          <a:bodyPr>
            <a:spAutoFit/>
          </a:bodyPr>
          <a:lstStyle/>
          <a:p>
            <a:pPr>
              <a:lnSpc>
                <a:spcPct val="130000"/>
              </a:lnSpc>
            </a:pPr>
            <a:r>
              <a:rPr lang="zh-CN" altLang="en-US" sz="2800" dirty="0">
                <a:latin typeface="Microsoft YaHei Light" charset="-122"/>
                <a:ea typeface="Microsoft YaHei Light" charset="-122"/>
                <a:cs typeface="Microsoft YaHei Light" charset="-122"/>
              </a:rPr>
              <a:t>数据组合</a:t>
            </a:r>
          </a:p>
        </p:txBody>
      </p:sp>
      <p:sp>
        <p:nvSpPr>
          <p:cNvPr id="46" name="任意多边形 287"/>
          <p:cNvSpPr/>
          <p:nvPr/>
        </p:nvSpPr>
        <p:spPr>
          <a:xfrm rot="2700000">
            <a:off x="2579752" y="4506267"/>
            <a:ext cx="141180" cy="141180"/>
          </a:xfrm>
          <a:custGeom>
            <a:avLst/>
            <a:gdLst>
              <a:gd name="connsiteX0" fmla="*/ 0 w 687172"/>
              <a:gd name="connsiteY0" fmla="*/ 1 h 687172"/>
              <a:gd name="connsiteX1" fmla="*/ 477930 w 687172"/>
              <a:gd name="connsiteY1" fmla="*/ 0 h 687172"/>
              <a:gd name="connsiteX2" fmla="*/ 687172 w 687172"/>
              <a:gd name="connsiteY2" fmla="*/ 209242 h 687172"/>
              <a:gd name="connsiteX3" fmla="*/ 687172 w 687172"/>
              <a:gd name="connsiteY3" fmla="*/ 687172 h 687172"/>
              <a:gd name="connsiteX4" fmla="*/ 574946 w 687172"/>
              <a:gd name="connsiteY4" fmla="*/ 687172 h 687172"/>
              <a:gd name="connsiteX5" fmla="*/ 574945 w 687172"/>
              <a:gd name="connsiteY5" fmla="*/ 238336 h 687172"/>
              <a:gd name="connsiteX6" fmla="*/ 448836 w 687172"/>
              <a:gd name="connsiteY6" fmla="*/ 112227 h 687172"/>
              <a:gd name="connsiteX7" fmla="*/ 0 w 687172"/>
              <a:gd name="connsiteY7" fmla="*/ 112227 h 687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7172" h="687172">
                <a:moveTo>
                  <a:pt x="0" y="1"/>
                </a:moveTo>
                <a:lnTo>
                  <a:pt x="477930" y="0"/>
                </a:lnTo>
                <a:cubicBezTo>
                  <a:pt x="593491" y="0"/>
                  <a:pt x="687172" y="93681"/>
                  <a:pt x="687172" y="209242"/>
                </a:cubicBezTo>
                <a:lnTo>
                  <a:pt x="687172" y="687172"/>
                </a:lnTo>
                <a:lnTo>
                  <a:pt x="574946" y="687172"/>
                </a:lnTo>
                <a:lnTo>
                  <a:pt x="574945" y="238336"/>
                </a:lnTo>
                <a:cubicBezTo>
                  <a:pt x="574946" y="168688"/>
                  <a:pt x="518485" y="112227"/>
                  <a:pt x="448836" y="112227"/>
                </a:cubicBezTo>
                <a:lnTo>
                  <a:pt x="0" y="112227"/>
                </a:lnTo>
                <a:close/>
              </a:path>
            </a:pathLst>
          </a:custGeom>
          <a:solidFill>
            <a:srgbClr val="3BBC5D"/>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000" b="0" i="0" u="none" strike="noStrike" kern="0" cap="none" spc="0" normalizeH="0" baseline="0" noProof="0">
              <a:ln>
                <a:noFill/>
              </a:ln>
              <a:solidFill>
                <a:srgbClr val="3BBC5D"/>
              </a:solidFill>
              <a:effectLst/>
              <a:uLnTx/>
              <a:uFillTx/>
              <a:latin typeface="微软雅黑 Light" panose="020B0502040204020203" pitchFamily="34" charset="-122"/>
              <a:ea typeface="微软雅黑 Light" panose="020B0502040204020203" pitchFamily="34" charset="-122"/>
              <a:cs typeface=""/>
            </a:endParaRPr>
          </a:p>
        </p:txBody>
      </p:sp>
      <p:sp>
        <p:nvSpPr>
          <p:cNvPr id="47" name="任意多边形 288"/>
          <p:cNvSpPr/>
          <p:nvPr/>
        </p:nvSpPr>
        <p:spPr>
          <a:xfrm rot="2700000">
            <a:off x="2533776" y="4447893"/>
            <a:ext cx="257928" cy="257928"/>
          </a:xfrm>
          <a:custGeom>
            <a:avLst/>
            <a:gdLst>
              <a:gd name="connsiteX0" fmla="*/ 238336 w 1255427"/>
              <a:gd name="connsiteY0" fmla="*/ 112227 h 1255427"/>
              <a:gd name="connsiteX1" fmla="*/ 112227 w 1255427"/>
              <a:gd name="connsiteY1" fmla="*/ 238336 h 1255427"/>
              <a:gd name="connsiteX2" fmla="*/ 112227 w 1255427"/>
              <a:gd name="connsiteY2" fmla="*/ 1017091 h 1255427"/>
              <a:gd name="connsiteX3" fmla="*/ 238336 w 1255427"/>
              <a:gd name="connsiteY3" fmla="*/ 1143200 h 1255427"/>
              <a:gd name="connsiteX4" fmla="*/ 1017091 w 1255427"/>
              <a:gd name="connsiteY4" fmla="*/ 1143200 h 1255427"/>
              <a:gd name="connsiteX5" fmla="*/ 1143200 w 1255427"/>
              <a:gd name="connsiteY5" fmla="*/ 1017091 h 1255427"/>
              <a:gd name="connsiteX6" fmla="*/ 1143200 w 1255427"/>
              <a:gd name="connsiteY6" fmla="*/ 238336 h 1255427"/>
              <a:gd name="connsiteX7" fmla="*/ 1017091 w 1255427"/>
              <a:gd name="connsiteY7" fmla="*/ 112227 h 1255427"/>
              <a:gd name="connsiteX8" fmla="*/ 209242 w 1255427"/>
              <a:gd name="connsiteY8" fmla="*/ 0 h 1255427"/>
              <a:gd name="connsiteX9" fmla="*/ 1046185 w 1255427"/>
              <a:gd name="connsiteY9" fmla="*/ 0 h 1255427"/>
              <a:gd name="connsiteX10" fmla="*/ 1255427 w 1255427"/>
              <a:gd name="connsiteY10" fmla="*/ 209242 h 1255427"/>
              <a:gd name="connsiteX11" fmla="*/ 1255427 w 1255427"/>
              <a:gd name="connsiteY11" fmla="*/ 1046185 h 1255427"/>
              <a:gd name="connsiteX12" fmla="*/ 1046185 w 1255427"/>
              <a:gd name="connsiteY12" fmla="*/ 1255427 h 1255427"/>
              <a:gd name="connsiteX13" fmla="*/ 209242 w 1255427"/>
              <a:gd name="connsiteY13" fmla="*/ 1255427 h 1255427"/>
              <a:gd name="connsiteX14" fmla="*/ 0 w 1255427"/>
              <a:gd name="connsiteY14" fmla="*/ 1046185 h 1255427"/>
              <a:gd name="connsiteX15" fmla="*/ 0 w 1255427"/>
              <a:gd name="connsiteY15" fmla="*/ 209242 h 1255427"/>
              <a:gd name="connsiteX16" fmla="*/ 209242 w 1255427"/>
              <a:gd name="connsiteY16" fmla="*/ 0 h 1255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55427" h="1255427">
                <a:moveTo>
                  <a:pt x="238336" y="112227"/>
                </a:moveTo>
                <a:cubicBezTo>
                  <a:pt x="168688" y="112227"/>
                  <a:pt x="112227" y="168688"/>
                  <a:pt x="112227" y="238336"/>
                </a:cubicBezTo>
                <a:lnTo>
                  <a:pt x="112227" y="1017091"/>
                </a:lnTo>
                <a:cubicBezTo>
                  <a:pt x="112227" y="1086739"/>
                  <a:pt x="168688" y="1143200"/>
                  <a:pt x="238336" y="1143200"/>
                </a:cubicBezTo>
                <a:lnTo>
                  <a:pt x="1017091" y="1143200"/>
                </a:lnTo>
                <a:cubicBezTo>
                  <a:pt x="1086739" y="1143200"/>
                  <a:pt x="1143200" y="1086739"/>
                  <a:pt x="1143200" y="1017091"/>
                </a:cubicBezTo>
                <a:lnTo>
                  <a:pt x="1143200" y="238336"/>
                </a:lnTo>
                <a:cubicBezTo>
                  <a:pt x="1143200" y="168688"/>
                  <a:pt x="1086739" y="112227"/>
                  <a:pt x="1017091" y="112227"/>
                </a:cubicBezTo>
                <a:close/>
                <a:moveTo>
                  <a:pt x="209242" y="0"/>
                </a:moveTo>
                <a:lnTo>
                  <a:pt x="1046185" y="0"/>
                </a:lnTo>
                <a:cubicBezTo>
                  <a:pt x="1161746" y="0"/>
                  <a:pt x="1255427" y="93681"/>
                  <a:pt x="1255427" y="209242"/>
                </a:cubicBezTo>
                <a:lnTo>
                  <a:pt x="1255427" y="1046185"/>
                </a:lnTo>
                <a:cubicBezTo>
                  <a:pt x="1255427" y="1161746"/>
                  <a:pt x="1161746" y="1255427"/>
                  <a:pt x="1046185" y="1255427"/>
                </a:cubicBezTo>
                <a:lnTo>
                  <a:pt x="209242" y="1255427"/>
                </a:lnTo>
                <a:cubicBezTo>
                  <a:pt x="93681" y="1255427"/>
                  <a:pt x="0" y="1161746"/>
                  <a:pt x="0" y="1046185"/>
                </a:cubicBezTo>
                <a:lnTo>
                  <a:pt x="0" y="209242"/>
                </a:lnTo>
                <a:cubicBezTo>
                  <a:pt x="0" y="93681"/>
                  <a:pt x="93681" y="0"/>
                  <a:pt x="209242" y="0"/>
                </a:cubicBezTo>
                <a:close/>
              </a:path>
            </a:pathLst>
          </a:custGeom>
          <a:solidFill>
            <a:srgbClr val="3BBC5D"/>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000" b="0" i="0" u="none" strike="noStrike" kern="0" cap="none" spc="0" normalizeH="0" baseline="0" noProof="0">
              <a:ln>
                <a:noFill/>
              </a:ln>
              <a:solidFill>
                <a:srgbClr val="3BBC5D"/>
              </a:solidFill>
              <a:effectLst/>
              <a:uLnTx/>
              <a:uFillTx/>
              <a:latin typeface="微软雅黑 Light" panose="020B0502040204020203" pitchFamily="34" charset="-122"/>
              <a:ea typeface="微软雅黑 Light" panose="020B0502040204020203" pitchFamily="34" charset="-122"/>
              <a:cs typeface=""/>
            </a:endParaRPr>
          </a:p>
        </p:txBody>
      </p:sp>
      <p:sp>
        <p:nvSpPr>
          <p:cNvPr id="48" name="任意多边形 221"/>
          <p:cNvSpPr/>
          <p:nvPr/>
        </p:nvSpPr>
        <p:spPr>
          <a:xfrm rot="2700000">
            <a:off x="2584478" y="3844306"/>
            <a:ext cx="141180" cy="141180"/>
          </a:xfrm>
          <a:custGeom>
            <a:avLst/>
            <a:gdLst>
              <a:gd name="connsiteX0" fmla="*/ 0 w 687172"/>
              <a:gd name="connsiteY0" fmla="*/ 1 h 687172"/>
              <a:gd name="connsiteX1" fmla="*/ 477930 w 687172"/>
              <a:gd name="connsiteY1" fmla="*/ 0 h 687172"/>
              <a:gd name="connsiteX2" fmla="*/ 687172 w 687172"/>
              <a:gd name="connsiteY2" fmla="*/ 209242 h 687172"/>
              <a:gd name="connsiteX3" fmla="*/ 687172 w 687172"/>
              <a:gd name="connsiteY3" fmla="*/ 687172 h 687172"/>
              <a:gd name="connsiteX4" fmla="*/ 574946 w 687172"/>
              <a:gd name="connsiteY4" fmla="*/ 687172 h 687172"/>
              <a:gd name="connsiteX5" fmla="*/ 574945 w 687172"/>
              <a:gd name="connsiteY5" fmla="*/ 238336 h 687172"/>
              <a:gd name="connsiteX6" fmla="*/ 448836 w 687172"/>
              <a:gd name="connsiteY6" fmla="*/ 112227 h 687172"/>
              <a:gd name="connsiteX7" fmla="*/ 0 w 687172"/>
              <a:gd name="connsiteY7" fmla="*/ 112227 h 687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7172" h="687172">
                <a:moveTo>
                  <a:pt x="0" y="1"/>
                </a:moveTo>
                <a:lnTo>
                  <a:pt x="477930" y="0"/>
                </a:lnTo>
                <a:cubicBezTo>
                  <a:pt x="593491" y="0"/>
                  <a:pt x="687172" y="93681"/>
                  <a:pt x="687172" y="209242"/>
                </a:cubicBezTo>
                <a:lnTo>
                  <a:pt x="687172" y="687172"/>
                </a:lnTo>
                <a:lnTo>
                  <a:pt x="574946" y="687172"/>
                </a:lnTo>
                <a:lnTo>
                  <a:pt x="574945" y="238336"/>
                </a:lnTo>
                <a:cubicBezTo>
                  <a:pt x="574946" y="168688"/>
                  <a:pt x="518485" y="112227"/>
                  <a:pt x="448836" y="112227"/>
                </a:cubicBezTo>
                <a:lnTo>
                  <a:pt x="0" y="112227"/>
                </a:lnTo>
                <a:close/>
              </a:path>
            </a:pathLst>
          </a:custGeom>
          <a:solidFill>
            <a:srgbClr val="3BBC5D"/>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800" b="0" i="0" u="none" strike="noStrike" kern="0" cap="none" spc="0" normalizeH="0" baseline="0" noProof="0">
              <a:ln>
                <a:noFill/>
              </a:ln>
              <a:solidFill>
                <a:srgbClr val="3BBC5D"/>
              </a:solidFill>
              <a:effectLst/>
              <a:uLnTx/>
              <a:uFillTx/>
              <a:latin typeface="微软雅黑 Light" panose="020B0502040204020203" pitchFamily="34" charset="-122"/>
              <a:ea typeface="微软雅黑 Light" panose="020B0502040204020203" pitchFamily="34" charset="-122"/>
              <a:cs typeface=""/>
            </a:endParaRPr>
          </a:p>
        </p:txBody>
      </p:sp>
      <p:sp>
        <p:nvSpPr>
          <p:cNvPr id="49" name="任意多边形 222"/>
          <p:cNvSpPr/>
          <p:nvPr/>
        </p:nvSpPr>
        <p:spPr>
          <a:xfrm rot="2700000">
            <a:off x="2538502" y="3785932"/>
            <a:ext cx="257928" cy="257928"/>
          </a:xfrm>
          <a:custGeom>
            <a:avLst/>
            <a:gdLst>
              <a:gd name="connsiteX0" fmla="*/ 238336 w 1255427"/>
              <a:gd name="connsiteY0" fmla="*/ 112227 h 1255427"/>
              <a:gd name="connsiteX1" fmla="*/ 112227 w 1255427"/>
              <a:gd name="connsiteY1" fmla="*/ 238336 h 1255427"/>
              <a:gd name="connsiteX2" fmla="*/ 112227 w 1255427"/>
              <a:gd name="connsiteY2" fmla="*/ 1017091 h 1255427"/>
              <a:gd name="connsiteX3" fmla="*/ 238336 w 1255427"/>
              <a:gd name="connsiteY3" fmla="*/ 1143200 h 1255427"/>
              <a:gd name="connsiteX4" fmla="*/ 1017091 w 1255427"/>
              <a:gd name="connsiteY4" fmla="*/ 1143200 h 1255427"/>
              <a:gd name="connsiteX5" fmla="*/ 1143200 w 1255427"/>
              <a:gd name="connsiteY5" fmla="*/ 1017091 h 1255427"/>
              <a:gd name="connsiteX6" fmla="*/ 1143200 w 1255427"/>
              <a:gd name="connsiteY6" fmla="*/ 238336 h 1255427"/>
              <a:gd name="connsiteX7" fmla="*/ 1017091 w 1255427"/>
              <a:gd name="connsiteY7" fmla="*/ 112227 h 1255427"/>
              <a:gd name="connsiteX8" fmla="*/ 209242 w 1255427"/>
              <a:gd name="connsiteY8" fmla="*/ 0 h 1255427"/>
              <a:gd name="connsiteX9" fmla="*/ 1046185 w 1255427"/>
              <a:gd name="connsiteY9" fmla="*/ 0 h 1255427"/>
              <a:gd name="connsiteX10" fmla="*/ 1255427 w 1255427"/>
              <a:gd name="connsiteY10" fmla="*/ 209242 h 1255427"/>
              <a:gd name="connsiteX11" fmla="*/ 1255427 w 1255427"/>
              <a:gd name="connsiteY11" fmla="*/ 1046185 h 1255427"/>
              <a:gd name="connsiteX12" fmla="*/ 1046185 w 1255427"/>
              <a:gd name="connsiteY12" fmla="*/ 1255427 h 1255427"/>
              <a:gd name="connsiteX13" fmla="*/ 209242 w 1255427"/>
              <a:gd name="connsiteY13" fmla="*/ 1255427 h 1255427"/>
              <a:gd name="connsiteX14" fmla="*/ 0 w 1255427"/>
              <a:gd name="connsiteY14" fmla="*/ 1046185 h 1255427"/>
              <a:gd name="connsiteX15" fmla="*/ 0 w 1255427"/>
              <a:gd name="connsiteY15" fmla="*/ 209242 h 1255427"/>
              <a:gd name="connsiteX16" fmla="*/ 209242 w 1255427"/>
              <a:gd name="connsiteY16" fmla="*/ 0 h 1255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55427" h="1255427">
                <a:moveTo>
                  <a:pt x="238336" y="112227"/>
                </a:moveTo>
                <a:cubicBezTo>
                  <a:pt x="168688" y="112227"/>
                  <a:pt x="112227" y="168688"/>
                  <a:pt x="112227" y="238336"/>
                </a:cubicBezTo>
                <a:lnTo>
                  <a:pt x="112227" y="1017091"/>
                </a:lnTo>
                <a:cubicBezTo>
                  <a:pt x="112227" y="1086739"/>
                  <a:pt x="168688" y="1143200"/>
                  <a:pt x="238336" y="1143200"/>
                </a:cubicBezTo>
                <a:lnTo>
                  <a:pt x="1017091" y="1143200"/>
                </a:lnTo>
                <a:cubicBezTo>
                  <a:pt x="1086739" y="1143200"/>
                  <a:pt x="1143200" y="1086739"/>
                  <a:pt x="1143200" y="1017091"/>
                </a:cubicBezTo>
                <a:lnTo>
                  <a:pt x="1143200" y="238336"/>
                </a:lnTo>
                <a:cubicBezTo>
                  <a:pt x="1143200" y="168688"/>
                  <a:pt x="1086739" y="112227"/>
                  <a:pt x="1017091" y="112227"/>
                </a:cubicBezTo>
                <a:close/>
                <a:moveTo>
                  <a:pt x="209242" y="0"/>
                </a:moveTo>
                <a:lnTo>
                  <a:pt x="1046185" y="0"/>
                </a:lnTo>
                <a:cubicBezTo>
                  <a:pt x="1161746" y="0"/>
                  <a:pt x="1255427" y="93681"/>
                  <a:pt x="1255427" y="209242"/>
                </a:cubicBezTo>
                <a:lnTo>
                  <a:pt x="1255427" y="1046185"/>
                </a:lnTo>
                <a:cubicBezTo>
                  <a:pt x="1255427" y="1161746"/>
                  <a:pt x="1161746" y="1255427"/>
                  <a:pt x="1046185" y="1255427"/>
                </a:cubicBezTo>
                <a:lnTo>
                  <a:pt x="209242" y="1255427"/>
                </a:lnTo>
                <a:cubicBezTo>
                  <a:pt x="93681" y="1255427"/>
                  <a:pt x="0" y="1161746"/>
                  <a:pt x="0" y="1046185"/>
                </a:cubicBezTo>
                <a:lnTo>
                  <a:pt x="0" y="209242"/>
                </a:lnTo>
                <a:cubicBezTo>
                  <a:pt x="0" y="93681"/>
                  <a:pt x="93681" y="0"/>
                  <a:pt x="209242" y="0"/>
                </a:cubicBezTo>
                <a:close/>
              </a:path>
            </a:pathLst>
          </a:custGeom>
          <a:solidFill>
            <a:srgbClr val="3BBC5D"/>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000" b="0" i="0" u="none" strike="noStrike" kern="0" cap="none" spc="0" normalizeH="0" baseline="0" noProof="0">
              <a:ln>
                <a:noFill/>
              </a:ln>
              <a:solidFill>
                <a:srgbClr val="3BBC5D"/>
              </a:solidFill>
              <a:effectLst/>
              <a:uLnTx/>
              <a:uFillTx/>
              <a:latin typeface="微软雅黑 Light" panose="020B0502040204020203" pitchFamily="34" charset="-122"/>
              <a:ea typeface="微软雅黑 Light" panose="020B0502040204020203" pitchFamily="34" charset="-122"/>
              <a:cs typeface=""/>
            </a:endParaRPr>
          </a:p>
        </p:txBody>
      </p:sp>
      <p:sp>
        <p:nvSpPr>
          <p:cNvPr id="50" name="矩形 245"/>
          <p:cNvSpPr>
            <a:spLocks noChangeArrowheads="1"/>
          </p:cNvSpPr>
          <p:nvPr/>
        </p:nvSpPr>
        <p:spPr bwMode="auto">
          <a:xfrm>
            <a:off x="652510" y="4921234"/>
            <a:ext cx="1620955" cy="52321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1439" tIns="45719" rIns="91439" bIns="45719">
            <a:spAutoFit/>
          </a:bodyPr>
          <a:lstStyle/>
          <a:p>
            <a:pPr fontAlgn="base">
              <a:spcBef>
                <a:spcPct val="0"/>
              </a:spcBef>
              <a:spcAft>
                <a:spcPct val="0"/>
              </a:spcAft>
            </a:pPr>
            <a:r>
              <a:rPr lang="zh-CN" altLang="en-US" sz="2800" dirty="0" smtClean="0">
                <a:solidFill>
                  <a:srgbClr val="3BBC5D"/>
                </a:solidFill>
                <a:latin typeface="微软雅黑 Light" panose="020B0502040204020203" pitchFamily="34" charset="-122"/>
                <a:ea typeface="微软雅黑 Light" panose="020B0502040204020203" pitchFamily="34" charset="-122"/>
                <a:cs typeface="微软雅黑 Light" charset="0"/>
              </a:rPr>
              <a:t>第七部分</a:t>
            </a:r>
            <a:endParaRPr lang="zh-CN" altLang="en-US" sz="2800" dirty="0">
              <a:solidFill>
                <a:srgbClr val="3BBC5D"/>
              </a:solidFill>
              <a:latin typeface="微软雅黑 Light" panose="020B0502040204020203" pitchFamily="34" charset="-122"/>
              <a:ea typeface="微软雅黑 Light" panose="020B0502040204020203" pitchFamily="34" charset="-122"/>
              <a:cs typeface="微软雅黑 Light" charset="0"/>
            </a:endParaRPr>
          </a:p>
        </p:txBody>
      </p:sp>
      <p:sp>
        <p:nvSpPr>
          <p:cNvPr id="51" name="矩形 29"/>
          <p:cNvSpPr/>
          <p:nvPr/>
        </p:nvSpPr>
        <p:spPr bwMode="auto">
          <a:xfrm>
            <a:off x="3133154" y="4869160"/>
            <a:ext cx="2890837" cy="652486"/>
          </a:xfrm>
          <a:prstGeom prst="rect">
            <a:avLst/>
          </a:prstGeom>
        </p:spPr>
        <p:txBody>
          <a:bodyPr>
            <a:spAutoFit/>
          </a:bodyPr>
          <a:lstStyle/>
          <a:p>
            <a:pPr>
              <a:lnSpc>
                <a:spcPct val="130000"/>
              </a:lnSpc>
            </a:pPr>
            <a:r>
              <a:rPr lang="zh-CN" altLang="en-US" sz="2800" dirty="0">
                <a:solidFill>
                  <a:schemeClr val="tx1">
                    <a:lumMod val="50000"/>
                    <a:lumOff val="50000"/>
                  </a:schemeClr>
                </a:solidFill>
                <a:latin typeface="Microsoft YaHei Light" charset="-122"/>
                <a:ea typeface="Microsoft YaHei Light" charset="-122"/>
                <a:cs typeface="Microsoft YaHei Light" charset="-122"/>
              </a:rPr>
              <a:t>数字编码</a:t>
            </a:r>
          </a:p>
        </p:txBody>
      </p:sp>
      <p:sp>
        <p:nvSpPr>
          <p:cNvPr id="52" name="矩形 284"/>
          <p:cNvSpPr>
            <a:spLocks noChangeArrowheads="1"/>
          </p:cNvSpPr>
          <p:nvPr/>
        </p:nvSpPr>
        <p:spPr bwMode="auto">
          <a:xfrm>
            <a:off x="652510" y="5569304"/>
            <a:ext cx="1672251" cy="52321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1439" tIns="45719" rIns="91439" bIns="45719">
            <a:spAutoFit/>
          </a:bodyPr>
          <a:lstStyle/>
          <a:p>
            <a:pPr fontAlgn="base">
              <a:spcBef>
                <a:spcPct val="0"/>
              </a:spcBef>
              <a:spcAft>
                <a:spcPct val="0"/>
              </a:spcAft>
            </a:pPr>
            <a:r>
              <a:rPr lang="zh-CN" altLang="en-US" sz="2800" dirty="0" smtClean="0">
                <a:solidFill>
                  <a:srgbClr val="3BBC5D"/>
                </a:solidFill>
                <a:latin typeface="微软雅黑 Light" panose="020B0502040204020203" pitchFamily="34" charset="-122"/>
                <a:ea typeface="微软雅黑 Light" panose="020B0502040204020203" pitchFamily="34" charset="-122"/>
                <a:cs typeface="微软雅黑 Light" charset="0"/>
              </a:rPr>
              <a:t>第八部分</a:t>
            </a:r>
            <a:endParaRPr lang="zh-CN" altLang="en-US" sz="2800" dirty="0">
              <a:solidFill>
                <a:srgbClr val="3BBC5D"/>
              </a:solidFill>
              <a:latin typeface="微软雅黑 Light" panose="020B0502040204020203" pitchFamily="34" charset="-122"/>
              <a:ea typeface="微软雅黑 Light" panose="020B0502040204020203" pitchFamily="34" charset="-122"/>
              <a:cs typeface="微软雅黑 Light" charset="0"/>
            </a:endParaRPr>
          </a:p>
        </p:txBody>
      </p:sp>
      <p:sp>
        <p:nvSpPr>
          <p:cNvPr id="53" name="矩形 34"/>
          <p:cNvSpPr/>
          <p:nvPr/>
        </p:nvSpPr>
        <p:spPr bwMode="auto">
          <a:xfrm>
            <a:off x="3133155" y="5517232"/>
            <a:ext cx="2890837" cy="652486"/>
          </a:xfrm>
          <a:prstGeom prst="rect">
            <a:avLst/>
          </a:prstGeom>
        </p:spPr>
        <p:txBody>
          <a:bodyPr>
            <a:spAutoFit/>
          </a:bodyPr>
          <a:lstStyle/>
          <a:p>
            <a:pPr>
              <a:lnSpc>
                <a:spcPct val="130000"/>
              </a:lnSpc>
            </a:pPr>
            <a:r>
              <a:rPr lang="en-US" altLang="zh-CN" sz="2800" dirty="0" err="1">
                <a:solidFill>
                  <a:schemeClr val="tx1">
                    <a:lumMod val="50000"/>
                    <a:lumOff val="50000"/>
                  </a:schemeClr>
                </a:solidFill>
                <a:latin typeface="Microsoft YaHei Light" charset="-122"/>
                <a:ea typeface="Microsoft YaHei Light" charset="-122"/>
                <a:cs typeface="Microsoft YaHei Light" charset="-122"/>
              </a:rPr>
              <a:t>OneHot</a:t>
            </a:r>
            <a:r>
              <a:rPr lang="zh-CN" altLang="en-US" sz="2800" dirty="0">
                <a:solidFill>
                  <a:schemeClr val="tx1">
                    <a:lumMod val="50000"/>
                    <a:lumOff val="50000"/>
                  </a:schemeClr>
                </a:solidFill>
                <a:latin typeface="Microsoft YaHei Light" charset="-122"/>
                <a:ea typeface="Microsoft YaHei Light" charset="-122"/>
                <a:cs typeface="Microsoft YaHei Light" charset="-122"/>
              </a:rPr>
              <a:t>编码</a:t>
            </a:r>
          </a:p>
        </p:txBody>
      </p:sp>
      <p:sp>
        <p:nvSpPr>
          <p:cNvPr id="54" name="任意多边形 287"/>
          <p:cNvSpPr/>
          <p:nvPr/>
        </p:nvSpPr>
        <p:spPr>
          <a:xfrm rot="2700000">
            <a:off x="2579752" y="5782475"/>
            <a:ext cx="141180" cy="141180"/>
          </a:xfrm>
          <a:custGeom>
            <a:avLst/>
            <a:gdLst>
              <a:gd name="connsiteX0" fmla="*/ 0 w 687172"/>
              <a:gd name="connsiteY0" fmla="*/ 1 h 687172"/>
              <a:gd name="connsiteX1" fmla="*/ 477930 w 687172"/>
              <a:gd name="connsiteY1" fmla="*/ 0 h 687172"/>
              <a:gd name="connsiteX2" fmla="*/ 687172 w 687172"/>
              <a:gd name="connsiteY2" fmla="*/ 209242 h 687172"/>
              <a:gd name="connsiteX3" fmla="*/ 687172 w 687172"/>
              <a:gd name="connsiteY3" fmla="*/ 687172 h 687172"/>
              <a:gd name="connsiteX4" fmla="*/ 574946 w 687172"/>
              <a:gd name="connsiteY4" fmla="*/ 687172 h 687172"/>
              <a:gd name="connsiteX5" fmla="*/ 574945 w 687172"/>
              <a:gd name="connsiteY5" fmla="*/ 238336 h 687172"/>
              <a:gd name="connsiteX6" fmla="*/ 448836 w 687172"/>
              <a:gd name="connsiteY6" fmla="*/ 112227 h 687172"/>
              <a:gd name="connsiteX7" fmla="*/ 0 w 687172"/>
              <a:gd name="connsiteY7" fmla="*/ 112227 h 687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7172" h="687172">
                <a:moveTo>
                  <a:pt x="0" y="1"/>
                </a:moveTo>
                <a:lnTo>
                  <a:pt x="477930" y="0"/>
                </a:lnTo>
                <a:cubicBezTo>
                  <a:pt x="593491" y="0"/>
                  <a:pt x="687172" y="93681"/>
                  <a:pt x="687172" y="209242"/>
                </a:cubicBezTo>
                <a:lnTo>
                  <a:pt x="687172" y="687172"/>
                </a:lnTo>
                <a:lnTo>
                  <a:pt x="574946" y="687172"/>
                </a:lnTo>
                <a:lnTo>
                  <a:pt x="574945" y="238336"/>
                </a:lnTo>
                <a:cubicBezTo>
                  <a:pt x="574946" y="168688"/>
                  <a:pt x="518485" y="112227"/>
                  <a:pt x="448836" y="112227"/>
                </a:cubicBezTo>
                <a:lnTo>
                  <a:pt x="0" y="112227"/>
                </a:lnTo>
                <a:close/>
              </a:path>
            </a:pathLst>
          </a:custGeom>
          <a:solidFill>
            <a:srgbClr val="3BBC5D"/>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000" b="0" i="0" u="none" strike="noStrike" kern="0" cap="none" spc="0" normalizeH="0" baseline="0" noProof="0">
              <a:ln>
                <a:noFill/>
              </a:ln>
              <a:solidFill>
                <a:srgbClr val="3BBC5D"/>
              </a:solidFill>
              <a:effectLst/>
              <a:uLnTx/>
              <a:uFillTx/>
              <a:latin typeface="微软雅黑 Light" panose="020B0502040204020203" pitchFamily="34" charset="-122"/>
              <a:ea typeface="微软雅黑 Light" panose="020B0502040204020203" pitchFamily="34" charset="-122"/>
              <a:cs typeface=""/>
            </a:endParaRPr>
          </a:p>
        </p:txBody>
      </p:sp>
      <p:sp>
        <p:nvSpPr>
          <p:cNvPr id="55" name="任意多边形 288"/>
          <p:cNvSpPr/>
          <p:nvPr/>
        </p:nvSpPr>
        <p:spPr>
          <a:xfrm rot="2700000">
            <a:off x="2533776" y="5724101"/>
            <a:ext cx="257928" cy="257928"/>
          </a:xfrm>
          <a:custGeom>
            <a:avLst/>
            <a:gdLst>
              <a:gd name="connsiteX0" fmla="*/ 238336 w 1255427"/>
              <a:gd name="connsiteY0" fmla="*/ 112227 h 1255427"/>
              <a:gd name="connsiteX1" fmla="*/ 112227 w 1255427"/>
              <a:gd name="connsiteY1" fmla="*/ 238336 h 1255427"/>
              <a:gd name="connsiteX2" fmla="*/ 112227 w 1255427"/>
              <a:gd name="connsiteY2" fmla="*/ 1017091 h 1255427"/>
              <a:gd name="connsiteX3" fmla="*/ 238336 w 1255427"/>
              <a:gd name="connsiteY3" fmla="*/ 1143200 h 1255427"/>
              <a:gd name="connsiteX4" fmla="*/ 1017091 w 1255427"/>
              <a:gd name="connsiteY4" fmla="*/ 1143200 h 1255427"/>
              <a:gd name="connsiteX5" fmla="*/ 1143200 w 1255427"/>
              <a:gd name="connsiteY5" fmla="*/ 1017091 h 1255427"/>
              <a:gd name="connsiteX6" fmla="*/ 1143200 w 1255427"/>
              <a:gd name="connsiteY6" fmla="*/ 238336 h 1255427"/>
              <a:gd name="connsiteX7" fmla="*/ 1017091 w 1255427"/>
              <a:gd name="connsiteY7" fmla="*/ 112227 h 1255427"/>
              <a:gd name="connsiteX8" fmla="*/ 209242 w 1255427"/>
              <a:gd name="connsiteY8" fmla="*/ 0 h 1255427"/>
              <a:gd name="connsiteX9" fmla="*/ 1046185 w 1255427"/>
              <a:gd name="connsiteY9" fmla="*/ 0 h 1255427"/>
              <a:gd name="connsiteX10" fmla="*/ 1255427 w 1255427"/>
              <a:gd name="connsiteY10" fmla="*/ 209242 h 1255427"/>
              <a:gd name="connsiteX11" fmla="*/ 1255427 w 1255427"/>
              <a:gd name="connsiteY11" fmla="*/ 1046185 h 1255427"/>
              <a:gd name="connsiteX12" fmla="*/ 1046185 w 1255427"/>
              <a:gd name="connsiteY12" fmla="*/ 1255427 h 1255427"/>
              <a:gd name="connsiteX13" fmla="*/ 209242 w 1255427"/>
              <a:gd name="connsiteY13" fmla="*/ 1255427 h 1255427"/>
              <a:gd name="connsiteX14" fmla="*/ 0 w 1255427"/>
              <a:gd name="connsiteY14" fmla="*/ 1046185 h 1255427"/>
              <a:gd name="connsiteX15" fmla="*/ 0 w 1255427"/>
              <a:gd name="connsiteY15" fmla="*/ 209242 h 1255427"/>
              <a:gd name="connsiteX16" fmla="*/ 209242 w 1255427"/>
              <a:gd name="connsiteY16" fmla="*/ 0 h 1255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55427" h="1255427">
                <a:moveTo>
                  <a:pt x="238336" y="112227"/>
                </a:moveTo>
                <a:cubicBezTo>
                  <a:pt x="168688" y="112227"/>
                  <a:pt x="112227" y="168688"/>
                  <a:pt x="112227" y="238336"/>
                </a:cubicBezTo>
                <a:lnTo>
                  <a:pt x="112227" y="1017091"/>
                </a:lnTo>
                <a:cubicBezTo>
                  <a:pt x="112227" y="1086739"/>
                  <a:pt x="168688" y="1143200"/>
                  <a:pt x="238336" y="1143200"/>
                </a:cubicBezTo>
                <a:lnTo>
                  <a:pt x="1017091" y="1143200"/>
                </a:lnTo>
                <a:cubicBezTo>
                  <a:pt x="1086739" y="1143200"/>
                  <a:pt x="1143200" y="1086739"/>
                  <a:pt x="1143200" y="1017091"/>
                </a:cubicBezTo>
                <a:lnTo>
                  <a:pt x="1143200" y="238336"/>
                </a:lnTo>
                <a:cubicBezTo>
                  <a:pt x="1143200" y="168688"/>
                  <a:pt x="1086739" y="112227"/>
                  <a:pt x="1017091" y="112227"/>
                </a:cubicBezTo>
                <a:close/>
                <a:moveTo>
                  <a:pt x="209242" y="0"/>
                </a:moveTo>
                <a:lnTo>
                  <a:pt x="1046185" y="0"/>
                </a:lnTo>
                <a:cubicBezTo>
                  <a:pt x="1161746" y="0"/>
                  <a:pt x="1255427" y="93681"/>
                  <a:pt x="1255427" y="209242"/>
                </a:cubicBezTo>
                <a:lnTo>
                  <a:pt x="1255427" y="1046185"/>
                </a:lnTo>
                <a:cubicBezTo>
                  <a:pt x="1255427" y="1161746"/>
                  <a:pt x="1161746" y="1255427"/>
                  <a:pt x="1046185" y="1255427"/>
                </a:cubicBezTo>
                <a:lnTo>
                  <a:pt x="209242" y="1255427"/>
                </a:lnTo>
                <a:cubicBezTo>
                  <a:pt x="93681" y="1255427"/>
                  <a:pt x="0" y="1161746"/>
                  <a:pt x="0" y="1046185"/>
                </a:cubicBezTo>
                <a:lnTo>
                  <a:pt x="0" y="209242"/>
                </a:lnTo>
                <a:cubicBezTo>
                  <a:pt x="0" y="93681"/>
                  <a:pt x="93681" y="0"/>
                  <a:pt x="209242" y="0"/>
                </a:cubicBezTo>
                <a:close/>
              </a:path>
            </a:pathLst>
          </a:custGeom>
          <a:solidFill>
            <a:srgbClr val="3BBC5D"/>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000" b="0" i="0" u="none" strike="noStrike" kern="0" cap="none" spc="0" normalizeH="0" baseline="0" noProof="0">
              <a:ln>
                <a:noFill/>
              </a:ln>
              <a:solidFill>
                <a:srgbClr val="3BBC5D"/>
              </a:solidFill>
              <a:effectLst/>
              <a:uLnTx/>
              <a:uFillTx/>
              <a:latin typeface="微软雅黑 Light" panose="020B0502040204020203" pitchFamily="34" charset="-122"/>
              <a:ea typeface="微软雅黑 Light" panose="020B0502040204020203" pitchFamily="34" charset="-122"/>
              <a:cs typeface=""/>
            </a:endParaRPr>
          </a:p>
        </p:txBody>
      </p:sp>
      <p:sp>
        <p:nvSpPr>
          <p:cNvPr id="56" name="任意多边形 221"/>
          <p:cNvSpPr/>
          <p:nvPr/>
        </p:nvSpPr>
        <p:spPr>
          <a:xfrm rot="2700000">
            <a:off x="2584478" y="5120514"/>
            <a:ext cx="141180" cy="141180"/>
          </a:xfrm>
          <a:custGeom>
            <a:avLst/>
            <a:gdLst>
              <a:gd name="connsiteX0" fmla="*/ 0 w 687172"/>
              <a:gd name="connsiteY0" fmla="*/ 1 h 687172"/>
              <a:gd name="connsiteX1" fmla="*/ 477930 w 687172"/>
              <a:gd name="connsiteY1" fmla="*/ 0 h 687172"/>
              <a:gd name="connsiteX2" fmla="*/ 687172 w 687172"/>
              <a:gd name="connsiteY2" fmla="*/ 209242 h 687172"/>
              <a:gd name="connsiteX3" fmla="*/ 687172 w 687172"/>
              <a:gd name="connsiteY3" fmla="*/ 687172 h 687172"/>
              <a:gd name="connsiteX4" fmla="*/ 574946 w 687172"/>
              <a:gd name="connsiteY4" fmla="*/ 687172 h 687172"/>
              <a:gd name="connsiteX5" fmla="*/ 574945 w 687172"/>
              <a:gd name="connsiteY5" fmla="*/ 238336 h 687172"/>
              <a:gd name="connsiteX6" fmla="*/ 448836 w 687172"/>
              <a:gd name="connsiteY6" fmla="*/ 112227 h 687172"/>
              <a:gd name="connsiteX7" fmla="*/ 0 w 687172"/>
              <a:gd name="connsiteY7" fmla="*/ 112227 h 687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7172" h="687172">
                <a:moveTo>
                  <a:pt x="0" y="1"/>
                </a:moveTo>
                <a:lnTo>
                  <a:pt x="477930" y="0"/>
                </a:lnTo>
                <a:cubicBezTo>
                  <a:pt x="593491" y="0"/>
                  <a:pt x="687172" y="93681"/>
                  <a:pt x="687172" y="209242"/>
                </a:cubicBezTo>
                <a:lnTo>
                  <a:pt x="687172" y="687172"/>
                </a:lnTo>
                <a:lnTo>
                  <a:pt x="574946" y="687172"/>
                </a:lnTo>
                <a:lnTo>
                  <a:pt x="574945" y="238336"/>
                </a:lnTo>
                <a:cubicBezTo>
                  <a:pt x="574946" y="168688"/>
                  <a:pt x="518485" y="112227"/>
                  <a:pt x="448836" y="112227"/>
                </a:cubicBezTo>
                <a:lnTo>
                  <a:pt x="0" y="112227"/>
                </a:lnTo>
                <a:close/>
              </a:path>
            </a:pathLst>
          </a:custGeom>
          <a:solidFill>
            <a:srgbClr val="3BBC5D"/>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800" b="0" i="0" u="none" strike="noStrike" kern="0" cap="none" spc="0" normalizeH="0" baseline="0" noProof="0">
              <a:ln>
                <a:noFill/>
              </a:ln>
              <a:solidFill>
                <a:srgbClr val="3BBC5D"/>
              </a:solidFill>
              <a:effectLst/>
              <a:uLnTx/>
              <a:uFillTx/>
              <a:latin typeface="微软雅黑 Light" panose="020B0502040204020203" pitchFamily="34" charset="-122"/>
              <a:ea typeface="微软雅黑 Light" panose="020B0502040204020203" pitchFamily="34" charset="-122"/>
              <a:cs typeface=""/>
            </a:endParaRPr>
          </a:p>
        </p:txBody>
      </p:sp>
      <p:sp>
        <p:nvSpPr>
          <p:cNvPr id="57" name="任意多边形 222"/>
          <p:cNvSpPr/>
          <p:nvPr/>
        </p:nvSpPr>
        <p:spPr>
          <a:xfrm rot="2700000">
            <a:off x="2538502" y="5062140"/>
            <a:ext cx="257928" cy="257928"/>
          </a:xfrm>
          <a:custGeom>
            <a:avLst/>
            <a:gdLst>
              <a:gd name="connsiteX0" fmla="*/ 238336 w 1255427"/>
              <a:gd name="connsiteY0" fmla="*/ 112227 h 1255427"/>
              <a:gd name="connsiteX1" fmla="*/ 112227 w 1255427"/>
              <a:gd name="connsiteY1" fmla="*/ 238336 h 1255427"/>
              <a:gd name="connsiteX2" fmla="*/ 112227 w 1255427"/>
              <a:gd name="connsiteY2" fmla="*/ 1017091 h 1255427"/>
              <a:gd name="connsiteX3" fmla="*/ 238336 w 1255427"/>
              <a:gd name="connsiteY3" fmla="*/ 1143200 h 1255427"/>
              <a:gd name="connsiteX4" fmla="*/ 1017091 w 1255427"/>
              <a:gd name="connsiteY4" fmla="*/ 1143200 h 1255427"/>
              <a:gd name="connsiteX5" fmla="*/ 1143200 w 1255427"/>
              <a:gd name="connsiteY5" fmla="*/ 1017091 h 1255427"/>
              <a:gd name="connsiteX6" fmla="*/ 1143200 w 1255427"/>
              <a:gd name="connsiteY6" fmla="*/ 238336 h 1255427"/>
              <a:gd name="connsiteX7" fmla="*/ 1017091 w 1255427"/>
              <a:gd name="connsiteY7" fmla="*/ 112227 h 1255427"/>
              <a:gd name="connsiteX8" fmla="*/ 209242 w 1255427"/>
              <a:gd name="connsiteY8" fmla="*/ 0 h 1255427"/>
              <a:gd name="connsiteX9" fmla="*/ 1046185 w 1255427"/>
              <a:gd name="connsiteY9" fmla="*/ 0 h 1255427"/>
              <a:gd name="connsiteX10" fmla="*/ 1255427 w 1255427"/>
              <a:gd name="connsiteY10" fmla="*/ 209242 h 1255427"/>
              <a:gd name="connsiteX11" fmla="*/ 1255427 w 1255427"/>
              <a:gd name="connsiteY11" fmla="*/ 1046185 h 1255427"/>
              <a:gd name="connsiteX12" fmla="*/ 1046185 w 1255427"/>
              <a:gd name="connsiteY12" fmla="*/ 1255427 h 1255427"/>
              <a:gd name="connsiteX13" fmla="*/ 209242 w 1255427"/>
              <a:gd name="connsiteY13" fmla="*/ 1255427 h 1255427"/>
              <a:gd name="connsiteX14" fmla="*/ 0 w 1255427"/>
              <a:gd name="connsiteY14" fmla="*/ 1046185 h 1255427"/>
              <a:gd name="connsiteX15" fmla="*/ 0 w 1255427"/>
              <a:gd name="connsiteY15" fmla="*/ 209242 h 1255427"/>
              <a:gd name="connsiteX16" fmla="*/ 209242 w 1255427"/>
              <a:gd name="connsiteY16" fmla="*/ 0 h 1255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55427" h="1255427">
                <a:moveTo>
                  <a:pt x="238336" y="112227"/>
                </a:moveTo>
                <a:cubicBezTo>
                  <a:pt x="168688" y="112227"/>
                  <a:pt x="112227" y="168688"/>
                  <a:pt x="112227" y="238336"/>
                </a:cubicBezTo>
                <a:lnTo>
                  <a:pt x="112227" y="1017091"/>
                </a:lnTo>
                <a:cubicBezTo>
                  <a:pt x="112227" y="1086739"/>
                  <a:pt x="168688" y="1143200"/>
                  <a:pt x="238336" y="1143200"/>
                </a:cubicBezTo>
                <a:lnTo>
                  <a:pt x="1017091" y="1143200"/>
                </a:lnTo>
                <a:cubicBezTo>
                  <a:pt x="1086739" y="1143200"/>
                  <a:pt x="1143200" y="1086739"/>
                  <a:pt x="1143200" y="1017091"/>
                </a:cubicBezTo>
                <a:lnTo>
                  <a:pt x="1143200" y="238336"/>
                </a:lnTo>
                <a:cubicBezTo>
                  <a:pt x="1143200" y="168688"/>
                  <a:pt x="1086739" y="112227"/>
                  <a:pt x="1017091" y="112227"/>
                </a:cubicBezTo>
                <a:close/>
                <a:moveTo>
                  <a:pt x="209242" y="0"/>
                </a:moveTo>
                <a:lnTo>
                  <a:pt x="1046185" y="0"/>
                </a:lnTo>
                <a:cubicBezTo>
                  <a:pt x="1161746" y="0"/>
                  <a:pt x="1255427" y="93681"/>
                  <a:pt x="1255427" y="209242"/>
                </a:cubicBezTo>
                <a:lnTo>
                  <a:pt x="1255427" y="1046185"/>
                </a:lnTo>
                <a:cubicBezTo>
                  <a:pt x="1255427" y="1161746"/>
                  <a:pt x="1161746" y="1255427"/>
                  <a:pt x="1046185" y="1255427"/>
                </a:cubicBezTo>
                <a:lnTo>
                  <a:pt x="209242" y="1255427"/>
                </a:lnTo>
                <a:cubicBezTo>
                  <a:pt x="93681" y="1255427"/>
                  <a:pt x="0" y="1161746"/>
                  <a:pt x="0" y="1046185"/>
                </a:cubicBezTo>
                <a:lnTo>
                  <a:pt x="0" y="209242"/>
                </a:lnTo>
                <a:cubicBezTo>
                  <a:pt x="0" y="93681"/>
                  <a:pt x="93681" y="0"/>
                  <a:pt x="209242" y="0"/>
                </a:cubicBezTo>
                <a:close/>
              </a:path>
            </a:pathLst>
          </a:custGeom>
          <a:solidFill>
            <a:srgbClr val="3BBC5D"/>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000" b="0" i="0" u="none" strike="noStrike" kern="0" cap="none" spc="0" normalizeH="0" baseline="0" noProof="0">
              <a:ln>
                <a:noFill/>
              </a:ln>
              <a:solidFill>
                <a:srgbClr val="3BBC5D"/>
              </a:solidFill>
              <a:effectLst/>
              <a:uLnTx/>
              <a:uFillTx/>
              <a:latin typeface="微软雅黑 Light" panose="020B0502040204020203" pitchFamily="34" charset="-122"/>
              <a:ea typeface="微软雅黑 Light" panose="020B0502040204020203" pitchFamily="34" charset="-122"/>
              <a:cs typeface=""/>
            </a:endParaRPr>
          </a:p>
        </p:txBody>
      </p:sp>
    </p:spTree>
    <p:extLst>
      <p:ext uri="{BB962C8B-B14F-4D97-AF65-F5344CB8AC3E}">
        <p14:creationId xmlns:p14="http://schemas.microsoft.com/office/powerpoint/2010/main" xmlns="" val="3965335075"/>
      </p:ext>
    </p:extLst>
  </p:cSld>
  <p:clrMapOvr>
    <a:masterClrMapping/>
  </p:clrMapOvr>
  <p:timing>
    <p:tnLst>
      <p:par>
        <p:cTn id="1" dur="indefinite" restart="never" nodeType="tmRoot"/>
      </p:par>
    </p:tnLst>
  </p:timing>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4"/>
          <p:cNvSpPr/>
          <p:nvPr/>
        </p:nvSpPr>
        <p:spPr>
          <a:xfrm>
            <a:off x="-1" y="674237"/>
            <a:ext cx="7464153" cy="602366"/>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灯片编号占位符 25"/>
          <p:cNvSpPr txBox="1">
            <a:spLocks/>
          </p:cNvSpPr>
          <p:nvPr/>
        </p:nvSpPr>
        <p:spPr>
          <a:xfrm>
            <a:off x="10243712" y="6350004"/>
            <a:ext cx="2743200" cy="365125"/>
          </a:xfrm>
          <a:prstGeom prst="rect">
            <a:avLst/>
          </a:prstGeom>
        </p:spPr>
        <p:txBody>
          <a:bodyPr vert="horz" lIns="91440" tIns="45720" rIns="91440" bIns="45720" rtlCol="0" anchor="ctr"/>
          <a:lstStyle>
            <a:defPPr>
              <a:defRPr lang="zh-CN"/>
            </a:defPPr>
            <a:lvl1pPr marL="0" algn="ctr" defTabSz="914400" rtl="0" eaLnBrk="1" latinLnBrk="0" hangingPunct="1">
              <a:defRPr sz="1400" kern="1200">
                <a:solidFill>
                  <a:schemeClr val="bg1"/>
                </a:solidFill>
                <a:latin typeface="微软雅黑 Light" panose="020B0502040204020203" pitchFamily="34" charset="-122"/>
                <a:ea typeface="微软雅黑 Light" panose="020B0502040204020203" pitchFamily="34"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rgbClr val="3BBC5D"/>
              </a:solidFill>
            </a:endParaRPr>
          </a:p>
        </p:txBody>
      </p:sp>
      <p:sp>
        <p:nvSpPr>
          <p:cNvPr id="25" name="Freeform 81"/>
          <p:cNvSpPr>
            <a:spLocks noChangeArrowheads="1"/>
          </p:cNvSpPr>
          <p:nvPr/>
        </p:nvSpPr>
        <p:spPr bwMode="auto">
          <a:xfrm>
            <a:off x="191376" y="826314"/>
            <a:ext cx="288000" cy="288000"/>
          </a:xfrm>
          <a:custGeom>
            <a:avLst/>
            <a:gdLst>
              <a:gd name="T0" fmla="*/ 39678193 w 602"/>
              <a:gd name="T1" fmla="*/ 78442719 h 602"/>
              <a:gd name="T2" fmla="*/ 39678193 w 602"/>
              <a:gd name="T3" fmla="*/ 78442719 h 602"/>
              <a:gd name="T4" fmla="*/ 0 w 602"/>
              <a:gd name="T5" fmla="*/ 38764526 h 602"/>
              <a:gd name="T6" fmla="*/ 39678193 w 602"/>
              <a:gd name="T7" fmla="*/ 0 h 602"/>
              <a:gd name="T8" fmla="*/ 78442719 w 602"/>
              <a:gd name="T9" fmla="*/ 38764526 h 602"/>
              <a:gd name="T10" fmla="*/ 39678193 w 602"/>
              <a:gd name="T11" fmla="*/ 78442719 h 602"/>
              <a:gd name="T12" fmla="*/ 7439751 w 602"/>
              <a:gd name="T13" fmla="*/ 38764526 h 602"/>
              <a:gd name="T14" fmla="*/ 7439751 w 602"/>
              <a:gd name="T15" fmla="*/ 38764526 h 602"/>
              <a:gd name="T16" fmla="*/ 39678193 w 602"/>
              <a:gd name="T17" fmla="*/ 71002968 h 602"/>
              <a:gd name="T18" fmla="*/ 61866665 w 602"/>
              <a:gd name="T19" fmla="*/ 61735884 h 602"/>
              <a:gd name="T20" fmla="*/ 39678193 w 602"/>
              <a:gd name="T21" fmla="*/ 38764526 h 602"/>
              <a:gd name="T22" fmla="*/ 39678193 w 602"/>
              <a:gd name="T23" fmla="*/ 7308970 h 602"/>
              <a:gd name="T24" fmla="*/ 7439751 w 602"/>
              <a:gd name="T25" fmla="*/ 38764526 h 60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602" h="602">
                <a:moveTo>
                  <a:pt x="304" y="601"/>
                </a:moveTo>
                <a:lnTo>
                  <a:pt x="304" y="601"/>
                </a:lnTo>
                <a:cubicBezTo>
                  <a:pt x="135" y="601"/>
                  <a:pt x="0" y="466"/>
                  <a:pt x="0" y="297"/>
                </a:cubicBezTo>
                <a:cubicBezTo>
                  <a:pt x="0" y="134"/>
                  <a:pt x="135" y="0"/>
                  <a:pt x="304" y="0"/>
                </a:cubicBezTo>
                <a:cubicBezTo>
                  <a:pt x="467" y="0"/>
                  <a:pt x="601" y="134"/>
                  <a:pt x="601" y="297"/>
                </a:cubicBezTo>
                <a:cubicBezTo>
                  <a:pt x="601" y="466"/>
                  <a:pt x="467" y="601"/>
                  <a:pt x="304" y="601"/>
                </a:cubicBezTo>
                <a:close/>
                <a:moveTo>
                  <a:pt x="57" y="297"/>
                </a:moveTo>
                <a:lnTo>
                  <a:pt x="57" y="297"/>
                </a:lnTo>
                <a:cubicBezTo>
                  <a:pt x="57" y="431"/>
                  <a:pt x="170" y="544"/>
                  <a:pt x="304" y="544"/>
                </a:cubicBezTo>
                <a:cubicBezTo>
                  <a:pt x="368" y="544"/>
                  <a:pt x="431" y="516"/>
                  <a:pt x="474" y="473"/>
                </a:cubicBezTo>
                <a:cubicBezTo>
                  <a:pt x="304" y="297"/>
                  <a:pt x="304" y="297"/>
                  <a:pt x="304" y="297"/>
                </a:cubicBezTo>
                <a:cubicBezTo>
                  <a:pt x="304" y="56"/>
                  <a:pt x="304" y="56"/>
                  <a:pt x="304" y="56"/>
                </a:cubicBezTo>
                <a:cubicBezTo>
                  <a:pt x="170" y="56"/>
                  <a:pt x="57" y="162"/>
                  <a:pt x="57" y="297"/>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5" name="幻灯片编号占位符 4"/>
          <p:cNvSpPr>
            <a:spLocks noGrp="1"/>
          </p:cNvSpPr>
          <p:nvPr>
            <p:ph type="sldNum" sz="quarter" idx="12"/>
          </p:nvPr>
        </p:nvSpPr>
        <p:spPr/>
        <p:txBody>
          <a:bodyPr/>
          <a:lstStyle/>
          <a:p>
            <a:fld id="{370D8578-DDD4-487D-A316-C8E65CC577E1}" type="slidenum">
              <a:rPr lang="zh-CN" altLang="en-US" smtClean="0"/>
              <a:pPr/>
              <a:t>449</a:t>
            </a:fld>
            <a:endParaRPr lang="zh-CN" altLang="en-US"/>
          </a:p>
        </p:txBody>
      </p:sp>
      <p:sp>
        <p:nvSpPr>
          <p:cNvPr id="13" name="Title 1"/>
          <p:cNvSpPr txBox="1">
            <a:spLocks/>
          </p:cNvSpPr>
          <p:nvPr/>
        </p:nvSpPr>
        <p:spPr>
          <a:xfrm>
            <a:off x="670753" y="579020"/>
            <a:ext cx="6510891" cy="79513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zh-CN" altLang="en-US" sz="2800" dirty="0">
                <a:solidFill>
                  <a:schemeClr val="bg1"/>
                </a:solidFill>
                <a:latin typeface="Microsoft YaHei Light" charset="-122"/>
                <a:ea typeface="Microsoft YaHei Light" charset="-122"/>
                <a:cs typeface="Microsoft YaHei Light" charset="-122"/>
              </a:rPr>
              <a:t>数据组合</a:t>
            </a:r>
            <a:endParaRPr lang="en-US" sz="2800" dirty="0">
              <a:solidFill>
                <a:srgbClr val="FFFFFF"/>
              </a:solidFill>
              <a:latin typeface="Microsoft YaHei Light" charset="-122"/>
              <a:ea typeface="Microsoft YaHei Light" charset="-122"/>
              <a:cs typeface="Microsoft YaHei Light" charset="-122"/>
            </a:endParaRPr>
          </a:p>
        </p:txBody>
      </p:sp>
      <p:sp>
        <p:nvSpPr>
          <p:cNvPr id="10" name="Rectangle 3"/>
          <p:cNvSpPr txBox="1">
            <a:spLocks/>
          </p:cNvSpPr>
          <p:nvPr/>
        </p:nvSpPr>
        <p:spPr>
          <a:xfrm>
            <a:off x="479376" y="1469367"/>
            <a:ext cx="7344816" cy="45259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buFont typeface="Arial" charset="0"/>
              <a:buNone/>
            </a:pPr>
            <a:r>
              <a:rPr lang="zh-CN" altLang="en-US" sz="2200" dirty="0" smtClean="0"/>
              <a:t>   对数据集进行分组并对各组应用一个函数，这是数据分析过程中的一个重要环节。在数据集准备好之后，通常的任务就是计算分组统计或生成透视表。</a:t>
            </a:r>
            <a:r>
              <a:rPr lang="en-US" altLang="zh-CN" sz="2200" dirty="0" smtClean="0"/>
              <a:t>Pandas</a:t>
            </a:r>
            <a:r>
              <a:rPr lang="zh-CN" altLang="en-US" sz="2200" dirty="0" smtClean="0"/>
              <a:t>提供了一个灵活高效的</a:t>
            </a:r>
            <a:r>
              <a:rPr lang="en-US" altLang="zh-CN" sz="2200" dirty="0" err="1" smtClean="0"/>
              <a:t>groupby</a:t>
            </a:r>
            <a:r>
              <a:rPr lang="zh-CN" altLang="en-US" sz="2200" dirty="0" smtClean="0"/>
              <a:t>功能，它使你能以一种自然的方式对数据集进行切片、切块、摘要等操作。</a:t>
            </a:r>
          </a:p>
        </p:txBody>
      </p:sp>
    </p:spTree>
    <p:extLst>
      <p:ext uri="{BB962C8B-B14F-4D97-AF65-F5344CB8AC3E}">
        <p14:creationId xmlns:p14="http://schemas.microsoft.com/office/powerpoint/2010/main" xmlns="" val="89872140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14280" y="1484784"/>
            <a:ext cx="11442360" cy="4176463"/>
          </a:xfrm>
        </p:spPr>
        <p:txBody>
          <a:bodyPr>
            <a:normAutofit/>
          </a:bodyPr>
          <a:lstStyle/>
          <a:p>
            <a:pPr>
              <a:lnSpc>
                <a:spcPct val="150000"/>
              </a:lnSpc>
            </a:pPr>
            <a:r>
              <a:rPr kumimoji="1" lang="zh-CN" altLang="en-US" sz="2400" dirty="0" smtClean="0"/>
              <a:t>布尔型（</a:t>
            </a:r>
            <a:r>
              <a:rPr kumimoji="1" lang="en-US" altLang="zh-CN" sz="2400" dirty="0" err="1" smtClean="0"/>
              <a:t>bool</a:t>
            </a:r>
            <a:r>
              <a:rPr kumimoji="1" lang="zh-CN" altLang="en-US" sz="2400" dirty="0" smtClean="0"/>
              <a:t>）</a:t>
            </a:r>
            <a:endParaRPr kumimoji="1" lang="en-US" altLang="zh-CN" sz="2400" dirty="0" smtClean="0"/>
          </a:p>
          <a:p>
            <a:pPr>
              <a:lnSpc>
                <a:spcPct val="150000"/>
              </a:lnSpc>
            </a:pPr>
            <a:r>
              <a:rPr kumimoji="1" lang="zh-CN" altLang="en-US" sz="2400" dirty="0"/>
              <a:t>布尔型</a:t>
            </a:r>
            <a:r>
              <a:rPr kumimoji="1" lang="zh-CN" altLang="en-US" sz="2400" dirty="0" smtClean="0"/>
              <a:t>只有</a:t>
            </a:r>
            <a:r>
              <a:rPr kumimoji="1" lang="zh-CN" altLang="en-US" sz="2400" dirty="0">
                <a:latin typeface="Monaco" charset="0"/>
                <a:ea typeface="Monaco" charset="0"/>
                <a:cs typeface="Monaco" charset="0"/>
              </a:rPr>
              <a:t> </a:t>
            </a:r>
            <a:r>
              <a:rPr kumimoji="1" lang="en-US" altLang="zh-CN" sz="2400" dirty="0" smtClean="0">
                <a:latin typeface="Monaco" charset="0"/>
                <a:ea typeface="Monaco" charset="0"/>
                <a:cs typeface="Monaco" charset="0"/>
              </a:rPr>
              <a:t>True</a:t>
            </a:r>
            <a:r>
              <a:rPr kumimoji="1" lang="zh-CN" altLang="en-US" sz="2400" dirty="0">
                <a:latin typeface="Monaco" charset="0"/>
                <a:ea typeface="Monaco" charset="0"/>
                <a:cs typeface="Monaco" charset="0"/>
              </a:rPr>
              <a:t> </a:t>
            </a:r>
            <a:r>
              <a:rPr kumimoji="1" lang="zh-CN" altLang="en-US" sz="2400" dirty="0" smtClean="0"/>
              <a:t>和</a:t>
            </a:r>
            <a:r>
              <a:rPr kumimoji="1" lang="zh-CN" altLang="en-US" sz="2400" dirty="0">
                <a:latin typeface="Monaco" charset="0"/>
                <a:ea typeface="Monaco" charset="0"/>
                <a:cs typeface="Monaco" charset="0"/>
              </a:rPr>
              <a:t> </a:t>
            </a:r>
            <a:r>
              <a:rPr kumimoji="1" lang="en-US" altLang="zh-CN" sz="2400" dirty="0" smtClean="0">
                <a:latin typeface="Monaco" charset="0"/>
                <a:ea typeface="Monaco" charset="0"/>
                <a:cs typeface="Monaco" charset="0"/>
              </a:rPr>
              <a:t>False</a:t>
            </a:r>
            <a:r>
              <a:rPr kumimoji="1" lang="zh-CN" altLang="en-US" sz="2400" dirty="0">
                <a:latin typeface="Monaco" charset="0"/>
                <a:ea typeface="Monaco" charset="0"/>
                <a:cs typeface="Monaco" charset="0"/>
              </a:rPr>
              <a:t> </a:t>
            </a:r>
            <a:r>
              <a:rPr kumimoji="1" lang="zh-CN" altLang="en-US" sz="2400" dirty="0" smtClean="0"/>
              <a:t>两</a:t>
            </a:r>
            <a:r>
              <a:rPr kumimoji="1" lang="zh-CN" altLang="en-US" sz="2400" dirty="0"/>
              <a:t>种值。比较运算和条件表达式都会</a:t>
            </a:r>
            <a:r>
              <a:rPr kumimoji="1" lang="zh-CN" altLang="en-US" sz="2400" dirty="0" smtClean="0"/>
              <a:t>产生</a:t>
            </a:r>
            <a:r>
              <a:rPr kumimoji="1" lang="zh-CN" altLang="en-US" sz="2400" dirty="0">
                <a:latin typeface="Monaco" charset="0"/>
                <a:ea typeface="Monaco" charset="0"/>
                <a:cs typeface="Monaco" charset="0"/>
              </a:rPr>
              <a:t> </a:t>
            </a:r>
            <a:r>
              <a:rPr kumimoji="1" lang="en-US" altLang="zh-CN" sz="2400" dirty="0" smtClean="0">
                <a:latin typeface="Monaco" charset="0"/>
                <a:ea typeface="Monaco" charset="0"/>
                <a:cs typeface="Monaco" charset="0"/>
              </a:rPr>
              <a:t>True</a:t>
            </a:r>
            <a:r>
              <a:rPr kumimoji="1" lang="zh-CN" altLang="en-US" sz="2400" dirty="0">
                <a:latin typeface="Monaco" charset="0"/>
                <a:ea typeface="Monaco" charset="0"/>
                <a:cs typeface="Monaco" charset="0"/>
              </a:rPr>
              <a:t> </a:t>
            </a:r>
            <a:r>
              <a:rPr kumimoji="1" lang="zh-CN" altLang="en-US" sz="2400" dirty="0" smtClean="0"/>
              <a:t>或</a:t>
            </a:r>
            <a:r>
              <a:rPr kumimoji="1" lang="zh-CN" altLang="en-US" sz="2400" dirty="0">
                <a:latin typeface="Monaco" charset="0"/>
                <a:ea typeface="Monaco" charset="0"/>
                <a:cs typeface="Monaco" charset="0"/>
              </a:rPr>
              <a:t> </a:t>
            </a:r>
            <a:r>
              <a:rPr kumimoji="1" lang="en-US" altLang="zh-CN" sz="2400" dirty="0" smtClean="0">
                <a:latin typeface="Monaco" charset="0"/>
                <a:ea typeface="Monaco" charset="0"/>
                <a:cs typeface="Monaco" charset="0"/>
              </a:rPr>
              <a:t>False</a:t>
            </a:r>
            <a:r>
              <a:rPr kumimoji="1" lang="zh-CN" altLang="en-US" sz="2400" dirty="0">
                <a:latin typeface="Monaco" charset="0"/>
                <a:ea typeface="Monaco" charset="0"/>
                <a:cs typeface="Monaco" charset="0"/>
              </a:rPr>
              <a:t> </a:t>
            </a:r>
            <a:endParaRPr kumimoji="1" lang="en-US" altLang="zh-CN" sz="2400" dirty="0" smtClean="0">
              <a:latin typeface="Monaco" charset="0"/>
              <a:ea typeface="Monaco" charset="0"/>
              <a:cs typeface="Monaco" charset="0"/>
            </a:endParaRPr>
          </a:p>
        </p:txBody>
      </p:sp>
      <p:sp>
        <p:nvSpPr>
          <p:cNvPr id="5" name="矩形 28"/>
          <p:cNvSpPr/>
          <p:nvPr/>
        </p:nvSpPr>
        <p:spPr>
          <a:xfrm>
            <a:off x="-18898" y="671163"/>
            <a:ext cx="510214"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
        <p:nvSpPr>
          <p:cNvPr id="7" name="矩形 6"/>
          <p:cNvSpPr/>
          <p:nvPr/>
        </p:nvSpPr>
        <p:spPr>
          <a:xfrm>
            <a:off x="479376" y="671163"/>
            <a:ext cx="3096344" cy="598302"/>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8" name="Freeform 83"/>
          <p:cNvSpPr>
            <a:spLocks noChangeArrowheads="1"/>
          </p:cNvSpPr>
          <p:nvPr/>
        </p:nvSpPr>
        <p:spPr bwMode="auto">
          <a:xfrm>
            <a:off x="92209" y="826314"/>
            <a:ext cx="288000" cy="288000"/>
          </a:xfrm>
          <a:custGeom>
            <a:avLst/>
            <a:gdLst>
              <a:gd name="T0" fmla="*/ 38764526 w 602"/>
              <a:gd name="T1" fmla="*/ 78442719 h 602"/>
              <a:gd name="T2" fmla="*/ 38764526 w 602"/>
              <a:gd name="T3" fmla="*/ 78442719 h 602"/>
              <a:gd name="T4" fmla="*/ 0 w 602"/>
              <a:gd name="T5" fmla="*/ 38764526 h 602"/>
              <a:gd name="T6" fmla="*/ 38764526 w 602"/>
              <a:gd name="T7" fmla="*/ 0 h 602"/>
              <a:gd name="T8" fmla="*/ 78442719 w 602"/>
              <a:gd name="T9" fmla="*/ 38764526 h 602"/>
              <a:gd name="T10" fmla="*/ 38764526 w 602"/>
              <a:gd name="T11" fmla="*/ 78442719 h 602"/>
              <a:gd name="T12" fmla="*/ 61866665 w 602"/>
              <a:gd name="T13" fmla="*/ 16576054 h 602"/>
              <a:gd name="T14" fmla="*/ 61866665 w 602"/>
              <a:gd name="T15" fmla="*/ 16576054 h 602"/>
              <a:gd name="T16" fmla="*/ 38764526 w 602"/>
              <a:gd name="T17" fmla="*/ 38764526 h 602"/>
              <a:gd name="T18" fmla="*/ 38764526 w 602"/>
              <a:gd name="T19" fmla="*/ 7308970 h 602"/>
              <a:gd name="T20" fmla="*/ 7439751 w 602"/>
              <a:gd name="T21" fmla="*/ 38764526 h 602"/>
              <a:gd name="T22" fmla="*/ 38764526 w 602"/>
              <a:gd name="T23" fmla="*/ 71002968 h 602"/>
              <a:gd name="T24" fmla="*/ 71002968 w 602"/>
              <a:gd name="T25" fmla="*/ 38764526 h 602"/>
              <a:gd name="T26" fmla="*/ 61866665 w 602"/>
              <a:gd name="T27" fmla="*/ 16576054 h 60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02" h="602">
                <a:moveTo>
                  <a:pt x="297" y="601"/>
                </a:moveTo>
                <a:lnTo>
                  <a:pt x="297" y="601"/>
                </a:lnTo>
                <a:cubicBezTo>
                  <a:pt x="135" y="601"/>
                  <a:pt x="0" y="466"/>
                  <a:pt x="0" y="297"/>
                </a:cubicBezTo>
                <a:cubicBezTo>
                  <a:pt x="0" y="134"/>
                  <a:pt x="135" y="0"/>
                  <a:pt x="297" y="0"/>
                </a:cubicBezTo>
                <a:cubicBezTo>
                  <a:pt x="467" y="0"/>
                  <a:pt x="601" y="134"/>
                  <a:pt x="601" y="297"/>
                </a:cubicBezTo>
                <a:cubicBezTo>
                  <a:pt x="601" y="466"/>
                  <a:pt x="467" y="601"/>
                  <a:pt x="297" y="601"/>
                </a:cubicBezTo>
                <a:close/>
                <a:moveTo>
                  <a:pt x="474" y="127"/>
                </a:moveTo>
                <a:lnTo>
                  <a:pt x="474" y="127"/>
                </a:lnTo>
                <a:cubicBezTo>
                  <a:pt x="297" y="297"/>
                  <a:pt x="297" y="297"/>
                  <a:pt x="297" y="297"/>
                </a:cubicBezTo>
                <a:cubicBezTo>
                  <a:pt x="297" y="56"/>
                  <a:pt x="297" y="56"/>
                  <a:pt x="297" y="56"/>
                </a:cubicBezTo>
                <a:cubicBezTo>
                  <a:pt x="163" y="56"/>
                  <a:pt x="57" y="162"/>
                  <a:pt x="57" y="297"/>
                </a:cubicBezTo>
                <a:cubicBezTo>
                  <a:pt x="57" y="431"/>
                  <a:pt x="163" y="544"/>
                  <a:pt x="297" y="544"/>
                </a:cubicBezTo>
                <a:cubicBezTo>
                  <a:pt x="431" y="544"/>
                  <a:pt x="544" y="431"/>
                  <a:pt x="544" y="297"/>
                </a:cubicBezTo>
                <a:cubicBezTo>
                  <a:pt x="544" y="233"/>
                  <a:pt x="516" y="169"/>
                  <a:pt x="474" y="127"/>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solidFill>
                <a:prstClr val="black"/>
              </a:solidFill>
            </a:endParaRPr>
          </a:p>
        </p:txBody>
      </p:sp>
      <p:sp>
        <p:nvSpPr>
          <p:cNvPr id="9" name="文本框 5"/>
          <p:cNvSpPr txBox="1"/>
          <p:nvPr/>
        </p:nvSpPr>
        <p:spPr>
          <a:xfrm>
            <a:off x="953786" y="671163"/>
            <a:ext cx="2621934" cy="523220"/>
          </a:xfrm>
          <a:prstGeom prst="rect">
            <a:avLst/>
          </a:prstGeom>
          <a:noFill/>
        </p:spPr>
        <p:txBody>
          <a:bodyPr wrap="square" rtlCol="0">
            <a:spAutoFit/>
          </a:bodyPr>
          <a:lstStyle/>
          <a:p>
            <a:r>
              <a:rPr lang="zh-CN" altLang="en-US" sz="2800" dirty="0" smtClean="0">
                <a:solidFill>
                  <a:prstClr val="white"/>
                </a:solidFill>
                <a:latin typeface="微软雅黑 Light" panose="020B0502040204020203" pitchFamily="34" charset="-122"/>
                <a:ea typeface="微软雅黑 Light" panose="020B0502040204020203" pitchFamily="34" charset="-122"/>
              </a:rPr>
              <a:t>布尔型（</a:t>
            </a:r>
            <a:r>
              <a:rPr lang="en-US" altLang="zh-CN" sz="2800" dirty="0" err="1" smtClean="0">
                <a:solidFill>
                  <a:prstClr val="white"/>
                </a:solidFill>
                <a:latin typeface="Monaco" charset="0"/>
                <a:ea typeface="Monaco" charset="0"/>
                <a:cs typeface="Monaco" charset="0"/>
              </a:rPr>
              <a:t>bool</a:t>
            </a:r>
            <a:r>
              <a:rPr lang="zh-CN" altLang="en-US" sz="2800" dirty="0" smtClean="0">
                <a:solidFill>
                  <a:prstClr val="white"/>
                </a:solidFill>
                <a:latin typeface="微软雅黑 Light" panose="020B0502040204020203" pitchFamily="34" charset="-122"/>
                <a:ea typeface="微软雅黑 Light" panose="020B0502040204020203" pitchFamily="34" charset="-122"/>
              </a:rPr>
              <a:t>）</a:t>
            </a:r>
            <a:endParaRPr lang="zh-CN" altLang="en-US" sz="2800" dirty="0">
              <a:solidFill>
                <a:prstClr val="white"/>
              </a:solidFill>
              <a:latin typeface="微软雅黑 Light" panose="020B0502040204020203" pitchFamily="34" charset="-122"/>
              <a:ea typeface="微软雅黑 Light" panose="020B0502040204020203" pitchFamily="34" charset="-122"/>
            </a:endParaRPr>
          </a:p>
        </p:txBody>
      </p:sp>
      <p:pic>
        <p:nvPicPr>
          <p:cNvPr id="4" name="图片 3"/>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695400" y="3465816"/>
            <a:ext cx="10139763" cy="2507536"/>
          </a:xfrm>
          <a:prstGeom prst="rect">
            <a:avLst/>
          </a:prstGeom>
        </p:spPr>
      </p:pic>
      <p:sp>
        <p:nvSpPr>
          <p:cNvPr id="3" name="日期占位符 2"/>
          <p:cNvSpPr>
            <a:spLocks noGrp="1"/>
          </p:cNvSpPr>
          <p:nvPr>
            <p:ph type="dt" sz="half" idx="10"/>
          </p:nvPr>
        </p:nvSpPr>
        <p:spPr/>
        <p:txBody>
          <a:bodyPr/>
          <a:lstStyle/>
          <a:p>
            <a:fld id="{D0C21A71-F1BD-4424-8C09-493C6FE0CA23}" type="datetime1">
              <a:rPr lang="zh-CN" altLang="en-US" smtClean="0"/>
              <a:pPr/>
              <a:t>2019/9/8</a:t>
            </a:fld>
            <a:endParaRPr lang="zh-CN" altLang="en-US"/>
          </a:p>
        </p:txBody>
      </p:sp>
      <p:sp>
        <p:nvSpPr>
          <p:cNvPr id="6" name="灯片编号占位符 5"/>
          <p:cNvSpPr>
            <a:spLocks noGrp="1"/>
          </p:cNvSpPr>
          <p:nvPr>
            <p:ph type="sldNum" sz="quarter" idx="12"/>
          </p:nvPr>
        </p:nvSpPr>
        <p:spPr/>
        <p:txBody>
          <a:bodyPr/>
          <a:lstStyle/>
          <a:p>
            <a:fld id="{370D8578-DDD4-487D-A316-C8E65CC577E1}" type="slidenum">
              <a:rPr lang="zh-CN" altLang="en-US" smtClean="0"/>
              <a:pPr/>
              <a:t>45</a:t>
            </a:fld>
            <a:endParaRPr lang="zh-CN" altLang="en-US"/>
          </a:p>
        </p:txBody>
      </p:sp>
    </p:spTree>
    <p:extLst>
      <p:ext uri="{BB962C8B-B14F-4D97-AF65-F5344CB8AC3E}">
        <p14:creationId xmlns:p14="http://schemas.microsoft.com/office/powerpoint/2010/main" xmlns="" val="311509659"/>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4"/>
          <p:cNvSpPr/>
          <p:nvPr/>
        </p:nvSpPr>
        <p:spPr>
          <a:xfrm>
            <a:off x="-1" y="674237"/>
            <a:ext cx="7464153" cy="602366"/>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灯片编号占位符 25"/>
          <p:cNvSpPr txBox="1">
            <a:spLocks/>
          </p:cNvSpPr>
          <p:nvPr/>
        </p:nvSpPr>
        <p:spPr>
          <a:xfrm>
            <a:off x="10243712" y="6350004"/>
            <a:ext cx="2743200" cy="365125"/>
          </a:xfrm>
          <a:prstGeom prst="rect">
            <a:avLst/>
          </a:prstGeom>
        </p:spPr>
        <p:txBody>
          <a:bodyPr vert="horz" lIns="91440" tIns="45720" rIns="91440" bIns="45720" rtlCol="0" anchor="ctr"/>
          <a:lstStyle>
            <a:defPPr>
              <a:defRPr lang="zh-CN"/>
            </a:defPPr>
            <a:lvl1pPr marL="0" algn="ctr" defTabSz="914400" rtl="0" eaLnBrk="1" latinLnBrk="0" hangingPunct="1">
              <a:defRPr sz="1400" kern="1200">
                <a:solidFill>
                  <a:schemeClr val="bg1"/>
                </a:solidFill>
                <a:latin typeface="微软雅黑 Light" panose="020B0502040204020203" pitchFamily="34" charset="-122"/>
                <a:ea typeface="微软雅黑 Light" panose="020B0502040204020203" pitchFamily="34"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rgbClr val="3BBC5D"/>
              </a:solidFill>
            </a:endParaRPr>
          </a:p>
        </p:txBody>
      </p:sp>
      <p:sp>
        <p:nvSpPr>
          <p:cNvPr id="25" name="Freeform 81"/>
          <p:cNvSpPr>
            <a:spLocks noChangeArrowheads="1"/>
          </p:cNvSpPr>
          <p:nvPr/>
        </p:nvSpPr>
        <p:spPr bwMode="auto">
          <a:xfrm>
            <a:off x="191376" y="826314"/>
            <a:ext cx="288000" cy="288000"/>
          </a:xfrm>
          <a:custGeom>
            <a:avLst/>
            <a:gdLst>
              <a:gd name="T0" fmla="*/ 39678193 w 602"/>
              <a:gd name="T1" fmla="*/ 78442719 h 602"/>
              <a:gd name="T2" fmla="*/ 39678193 w 602"/>
              <a:gd name="T3" fmla="*/ 78442719 h 602"/>
              <a:gd name="T4" fmla="*/ 0 w 602"/>
              <a:gd name="T5" fmla="*/ 38764526 h 602"/>
              <a:gd name="T6" fmla="*/ 39678193 w 602"/>
              <a:gd name="T7" fmla="*/ 0 h 602"/>
              <a:gd name="T8" fmla="*/ 78442719 w 602"/>
              <a:gd name="T9" fmla="*/ 38764526 h 602"/>
              <a:gd name="T10" fmla="*/ 39678193 w 602"/>
              <a:gd name="T11" fmla="*/ 78442719 h 602"/>
              <a:gd name="T12" fmla="*/ 7439751 w 602"/>
              <a:gd name="T13" fmla="*/ 38764526 h 602"/>
              <a:gd name="T14" fmla="*/ 7439751 w 602"/>
              <a:gd name="T15" fmla="*/ 38764526 h 602"/>
              <a:gd name="T16" fmla="*/ 39678193 w 602"/>
              <a:gd name="T17" fmla="*/ 71002968 h 602"/>
              <a:gd name="T18" fmla="*/ 61866665 w 602"/>
              <a:gd name="T19" fmla="*/ 61735884 h 602"/>
              <a:gd name="T20" fmla="*/ 39678193 w 602"/>
              <a:gd name="T21" fmla="*/ 38764526 h 602"/>
              <a:gd name="T22" fmla="*/ 39678193 w 602"/>
              <a:gd name="T23" fmla="*/ 7308970 h 602"/>
              <a:gd name="T24" fmla="*/ 7439751 w 602"/>
              <a:gd name="T25" fmla="*/ 38764526 h 60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602" h="602">
                <a:moveTo>
                  <a:pt x="304" y="601"/>
                </a:moveTo>
                <a:lnTo>
                  <a:pt x="304" y="601"/>
                </a:lnTo>
                <a:cubicBezTo>
                  <a:pt x="135" y="601"/>
                  <a:pt x="0" y="466"/>
                  <a:pt x="0" y="297"/>
                </a:cubicBezTo>
                <a:cubicBezTo>
                  <a:pt x="0" y="134"/>
                  <a:pt x="135" y="0"/>
                  <a:pt x="304" y="0"/>
                </a:cubicBezTo>
                <a:cubicBezTo>
                  <a:pt x="467" y="0"/>
                  <a:pt x="601" y="134"/>
                  <a:pt x="601" y="297"/>
                </a:cubicBezTo>
                <a:cubicBezTo>
                  <a:pt x="601" y="466"/>
                  <a:pt x="467" y="601"/>
                  <a:pt x="304" y="601"/>
                </a:cubicBezTo>
                <a:close/>
                <a:moveTo>
                  <a:pt x="57" y="297"/>
                </a:moveTo>
                <a:lnTo>
                  <a:pt x="57" y="297"/>
                </a:lnTo>
                <a:cubicBezTo>
                  <a:pt x="57" y="431"/>
                  <a:pt x="170" y="544"/>
                  <a:pt x="304" y="544"/>
                </a:cubicBezTo>
                <a:cubicBezTo>
                  <a:pt x="368" y="544"/>
                  <a:pt x="431" y="516"/>
                  <a:pt x="474" y="473"/>
                </a:cubicBezTo>
                <a:cubicBezTo>
                  <a:pt x="304" y="297"/>
                  <a:pt x="304" y="297"/>
                  <a:pt x="304" y="297"/>
                </a:cubicBezTo>
                <a:cubicBezTo>
                  <a:pt x="304" y="56"/>
                  <a:pt x="304" y="56"/>
                  <a:pt x="304" y="56"/>
                </a:cubicBezTo>
                <a:cubicBezTo>
                  <a:pt x="170" y="56"/>
                  <a:pt x="57" y="162"/>
                  <a:pt x="57" y="297"/>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5" name="幻灯片编号占位符 4"/>
          <p:cNvSpPr>
            <a:spLocks noGrp="1"/>
          </p:cNvSpPr>
          <p:nvPr>
            <p:ph type="sldNum" sz="quarter" idx="12"/>
          </p:nvPr>
        </p:nvSpPr>
        <p:spPr/>
        <p:txBody>
          <a:bodyPr/>
          <a:lstStyle/>
          <a:p>
            <a:fld id="{370D8578-DDD4-487D-A316-C8E65CC577E1}" type="slidenum">
              <a:rPr lang="zh-CN" altLang="en-US" smtClean="0"/>
              <a:pPr/>
              <a:t>450</a:t>
            </a:fld>
            <a:endParaRPr lang="zh-CN" altLang="en-US"/>
          </a:p>
        </p:txBody>
      </p:sp>
      <p:sp>
        <p:nvSpPr>
          <p:cNvPr id="13" name="Title 1"/>
          <p:cNvSpPr txBox="1">
            <a:spLocks/>
          </p:cNvSpPr>
          <p:nvPr/>
        </p:nvSpPr>
        <p:spPr>
          <a:xfrm>
            <a:off x="670753" y="579020"/>
            <a:ext cx="6510891" cy="79513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zh-CN" altLang="en-US" sz="2800" dirty="0">
                <a:solidFill>
                  <a:schemeClr val="bg1"/>
                </a:solidFill>
                <a:latin typeface="Microsoft YaHei Light" charset="-122"/>
                <a:ea typeface="Microsoft YaHei Light" charset="-122"/>
                <a:cs typeface="Microsoft YaHei Light" charset="-122"/>
              </a:rPr>
              <a:t>数据组合</a:t>
            </a:r>
            <a:endParaRPr lang="en-US" sz="2800" dirty="0">
              <a:solidFill>
                <a:srgbClr val="FFFFFF"/>
              </a:solidFill>
              <a:latin typeface="Microsoft YaHei Light" charset="-122"/>
              <a:ea typeface="Microsoft YaHei Light" charset="-122"/>
              <a:cs typeface="Microsoft YaHei Light" charset="-122"/>
            </a:endParaRPr>
          </a:p>
        </p:txBody>
      </p:sp>
      <p:sp>
        <p:nvSpPr>
          <p:cNvPr id="12" name="Rectangle 3"/>
          <p:cNvSpPr txBox="1">
            <a:spLocks/>
          </p:cNvSpPr>
          <p:nvPr/>
        </p:nvSpPr>
        <p:spPr>
          <a:xfrm>
            <a:off x="463752" y="1526227"/>
            <a:ext cx="7216424" cy="45259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Arial" charset="0"/>
              <a:buNone/>
            </a:pPr>
            <a:r>
              <a:rPr lang="zh-CN" altLang="en-US" sz="2200" dirty="0" smtClean="0"/>
              <a:t>   对数据分组并对各组应用一个函数，是数据分析工作的一个主要环节。</a:t>
            </a:r>
          </a:p>
          <a:p>
            <a:pPr>
              <a:buFont typeface="Arial" charset="0"/>
              <a:buNone/>
            </a:pPr>
            <a:r>
              <a:rPr lang="en-US" altLang="zh-CN" sz="2200" dirty="0" smtClean="0"/>
              <a:t>   Pandas</a:t>
            </a:r>
            <a:r>
              <a:rPr lang="zh-CN" altLang="en-US" sz="2200" dirty="0" smtClean="0"/>
              <a:t>中对象可以在行（</a:t>
            </a:r>
            <a:r>
              <a:rPr lang="en-US" altLang="zh-CN" sz="2200" dirty="0" smtClean="0"/>
              <a:t>axis=0</a:t>
            </a:r>
            <a:r>
              <a:rPr lang="zh-CN" altLang="en-US" sz="2200" dirty="0" smtClean="0"/>
              <a:t>）或列（</a:t>
            </a:r>
            <a:r>
              <a:rPr lang="en-US" altLang="zh-CN" sz="2200" dirty="0" smtClean="0"/>
              <a:t>axis=1</a:t>
            </a:r>
            <a:r>
              <a:rPr lang="zh-CN" altLang="en-US" sz="2200" dirty="0" smtClean="0"/>
              <a:t>）上进行分组，然后将一个函数应用（</a:t>
            </a:r>
            <a:r>
              <a:rPr lang="en-US" altLang="zh-CN" sz="2200" dirty="0" smtClean="0"/>
              <a:t>apply</a:t>
            </a:r>
            <a:r>
              <a:rPr lang="zh-CN" altLang="en-US" sz="2200" dirty="0" smtClean="0"/>
              <a:t>）到个分组并产生一个新值。最后所有这些函数的执行结果会被合并（</a:t>
            </a:r>
            <a:r>
              <a:rPr lang="en-US" altLang="zh-CN" sz="2200" dirty="0" smtClean="0"/>
              <a:t>combine</a:t>
            </a:r>
            <a:r>
              <a:rPr lang="zh-CN" altLang="en-US" sz="2200" dirty="0" smtClean="0"/>
              <a:t>）到最终结果对象中。</a:t>
            </a:r>
          </a:p>
        </p:txBody>
      </p:sp>
    </p:spTree>
    <p:extLst>
      <p:ext uri="{BB962C8B-B14F-4D97-AF65-F5344CB8AC3E}">
        <p14:creationId xmlns:p14="http://schemas.microsoft.com/office/powerpoint/2010/main" xmlns="" val="3069334539"/>
      </p:ext>
    </p:extLst>
  </p:cSld>
  <p:clrMapOvr>
    <a:masterClrMapping/>
  </p:clrMapOvr>
  <p:timing>
    <p:tnLst>
      <p:par>
        <p:cTn id="1" dur="indefinite" restart="never" nodeType="tmRoot"/>
      </p:par>
    </p:tnLst>
  </p:timing>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4"/>
          <p:cNvSpPr/>
          <p:nvPr/>
        </p:nvSpPr>
        <p:spPr>
          <a:xfrm>
            <a:off x="-1" y="674237"/>
            <a:ext cx="7464153" cy="602366"/>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灯片编号占位符 25"/>
          <p:cNvSpPr txBox="1">
            <a:spLocks/>
          </p:cNvSpPr>
          <p:nvPr/>
        </p:nvSpPr>
        <p:spPr>
          <a:xfrm>
            <a:off x="10243712" y="6350004"/>
            <a:ext cx="2743200" cy="365125"/>
          </a:xfrm>
          <a:prstGeom prst="rect">
            <a:avLst/>
          </a:prstGeom>
        </p:spPr>
        <p:txBody>
          <a:bodyPr vert="horz" lIns="91440" tIns="45720" rIns="91440" bIns="45720" rtlCol="0" anchor="ctr"/>
          <a:lstStyle>
            <a:defPPr>
              <a:defRPr lang="zh-CN"/>
            </a:defPPr>
            <a:lvl1pPr marL="0" algn="ctr" defTabSz="914400" rtl="0" eaLnBrk="1" latinLnBrk="0" hangingPunct="1">
              <a:defRPr sz="1400" kern="1200">
                <a:solidFill>
                  <a:schemeClr val="bg1"/>
                </a:solidFill>
                <a:latin typeface="微软雅黑 Light" panose="020B0502040204020203" pitchFamily="34" charset="-122"/>
                <a:ea typeface="微软雅黑 Light" panose="020B0502040204020203" pitchFamily="34"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rgbClr val="3BBC5D"/>
              </a:solidFill>
            </a:endParaRPr>
          </a:p>
        </p:txBody>
      </p:sp>
      <p:sp>
        <p:nvSpPr>
          <p:cNvPr id="25" name="Freeform 81"/>
          <p:cNvSpPr>
            <a:spLocks noChangeArrowheads="1"/>
          </p:cNvSpPr>
          <p:nvPr/>
        </p:nvSpPr>
        <p:spPr bwMode="auto">
          <a:xfrm>
            <a:off x="191376" y="826314"/>
            <a:ext cx="288000" cy="288000"/>
          </a:xfrm>
          <a:custGeom>
            <a:avLst/>
            <a:gdLst>
              <a:gd name="T0" fmla="*/ 39678193 w 602"/>
              <a:gd name="T1" fmla="*/ 78442719 h 602"/>
              <a:gd name="T2" fmla="*/ 39678193 w 602"/>
              <a:gd name="T3" fmla="*/ 78442719 h 602"/>
              <a:gd name="T4" fmla="*/ 0 w 602"/>
              <a:gd name="T5" fmla="*/ 38764526 h 602"/>
              <a:gd name="T6" fmla="*/ 39678193 w 602"/>
              <a:gd name="T7" fmla="*/ 0 h 602"/>
              <a:gd name="T8" fmla="*/ 78442719 w 602"/>
              <a:gd name="T9" fmla="*/ 38764526 h 602"/>
              <a:gd name="T10" fmla="*/ 39678193 w 602"/>
              <a:gd name="T11" fmla="*/ 78442719 h 602"/>
              <a:gd name="T12" fmla="*/ 7439751 w 602"/>
              <a:gd name="T13" fmla="*/ 38764526 h 602"/>
              <a:gd name="T14" fmla="*/ 7439751 w 602"/>
              <a:gd name="T15" fmla="*/ 38764526 h 602"/>
              <a:gd name="T16" fmla="*/ 39678193 w 602"/>
              <a:gd name="T17" fmla="*/ 71002968 h 602"/>
              <a:gd name="T18" fmla="*/ 61866665 w 602"/>
              <a:gd name="T19" fmla="*/ 61735884 h 602"/>
              <a:gd name="T20" fmla="*/ 39678193 w 602"/>
              <a:gd name="T21" fmla="*/ 38764526 h 602"/>
              <a:gd name="T22" fmla="*/ 39678193 w 602"/>
              <a:gd name="T23" fmla="*/ 7308970 h 602"/>
              <a:gd name="T24" fmla="*/ 7439751 w 602"/>
              <a:gd name="T25" fmla="*/ 38764526 h 60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602" h="602">
                <a:moveTo>
                  <a:pt x="304" y="601"/>
                </a:moveTo>
                <a:lnTo>
                  <a:pt x="304" y="601"/>
                </a:lnTo>
                <a:cubicBezTo>
                  <a:pt x="135" y="601"/>
                  <a:pt x="0" y="466"/>
                  <a:pt x="0" y="297"/>
                </a:cubicBezTo>
                <a:cubicBezTo>
                  <a:pt x="0" y="134"/>
                  <a:pt x="135" y="0"/>
                  <a:pt x="304" y="0"/>
                </a:cubicBezTo>
                <a:cubicBezTo>
                  <a:pt x="467" y="0"/>
                  <a:pt x="601" y="134"/>
                  <a:pt x="601" y="297"/>
                </a:cubicBezTo>
                <a:cubicBezTo>
                  <a:pt x="601" y="466"/>
                  <a:pt x="467" y="601"/>
                  <a:pt x="304" y="601"/>
                </a:cubicBezTo>
                <a:close/>
                <a:moveTo>
                  <a:pt x="57" y="297"/>
                </a:moveTo>
                <a:lnTo>
                  <a:pt x="57" y="297"/>
                </a:lnTo>
                <a:cubicBezTo>
                  <a:pt x="57" y="431"/>
                  <a:pt x="170" y="544"/>
                  <a:pt x="304" y="544"/>
                </a:cubicBezTo>
                <a:cubicBezTo>
                  <a:pt x="368" y="544"/>
                  <a:pt x="431" y="516"/>
                  <a:pt x="474" y="473"/>
                </a:cubicBezTo>
                <a:cubicBezTo>
                  <a:pt x="304" y="297"/>
                  <a:pt x="304" y="297"/>
                  <a:pt x="304" y="297"/>
                </a:cubicBezTo>
                <a:cubicBezTo>
                  <a:pt x="304" y="56"/>
                  <a:pt x="304" y="56"/>
                  <a:pt x="304" y="56"/>
                </a:cubicBezTo>
                <a:cubicBezTo>
                  <a:pt x="170" y="56"/>
                  <a:pt x="57" y="162"/>
                  <a:pt x="57" y="297"/>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5" name="幻灯片编号占位符 4"/>
          <p:cNvSpPr>
            <a:spLocks noGrp="1"/>
          </p:cNvSpPr>
          <p:nvPr>
            <p:ph type="sldNum" sz="quarter" idx="12"/>
          </p:nvPr>
        </p:nvSpPr>
        <p:spPr/>
        <p:txBody>
          <a:bodyPr/>
          <a:lstStyle/>
          <a:p>
            <a:fld id="{370D8578-DDD4-487D-A316-C8E65CC577E1}" type="slidenum">
              <a:rPr lang="zh-CN" altLang="en-US" smtClean="0"/>
              <a:pPr/>
              <a:t>451</a:t>
            </a:fld>
            <a:endParaRPr lang="zh-CN" altLang="en-US"/>
          </a:p>
        </p:txBody>
      </p:sp>
      <p:sp>
        <p:nvSpPr>
          <p:cNvPr id="13" name="Title 1"/>
          <p:cNvSpPr txBox="1">
            <a:spLocks/>
          </p:cNvSpPr>
          <p:nvPr/>
        </p:nvSpPr>
        <p:spPr>
          <a:xfrm>
            <a:off x="670753" y="579020"/>
            <a:ext cx="6510891" cy="79513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zh-CN" altLang="en-US" sz="2800" dirty="0">
                <a:solidFill>
                  <a:schemeClr val="bg1"/>
                </a:solidFill>
                <a:latin typeface="Microsoft YaHei Light" charset="-122"/>
                <a:ea typeface="Microsoft YaHei Light" charset="-122"/>
                <a:cs typeface="Microsoft YaHei Light" charset="-122"/>
              </a:rPr>
              <a:t>数据组合</a:t>
            </a:r>
            <a:endParaRPr lang="en-US" sz="2800" dirty="0">
              <a:solidFill>
                <a:srgbClr val="FFFFFF"/>
              </a:solidFill>
              <a:latin typeface="Microsoft YaHei Light" charset="-122"/>
              <a:ea typeface="Microsoft YaHei Light" charset="-122"/>
              <a:cs typeface="Microsoft YaHei Light" charset="-122"/>
            </a:endParaRPr>
          </a:p>
        </p:txBody>
      </p:sp>
      <p:sp>
        <p:nvSpPr>
          <p:cNvPr id="10" name="Rectangle 3"/>
          <p:cNvSpPr txBox="1">
            <a:spLocks/>
          </p:cNvSpPr>
          <p:nvPr/>
        </p:nvSpPr>
        <p:spPr>
          <a:xfrm>
            <a:off x="263352" y="1527395"/>
            <a:ext cx="8229600" cy="45259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Arial" charset="0"/>
              <a:buNone/>
            </a:pPr>
            <a:r>
              <a:rPr lang="zh-CN" altLang="en-US" sz="2200" smtClean="0"/>
              <a:t>     下面的例子按照</a:t>
            </a:r>
            <a:r>
              <a:rPr lang="en-US" altLang="zh-CN" sz="2200" dirty="0" smtClean="0"/>
              <a:t>sex</a:t>
            </a:r>
            <a:r>
              <a:rPr lang="zh-CN" altLang="en-US" sz="2200" dirty="0" smtClean="0"/>
              <a:t>进行分组，并计算</a:t>
            </a:r>
            <a:r>
              <a:rPr lang="en-US" altLang="zh-CN" sz="2200" dirty="0" smtClean="0"/>
              <a:t>tip</a:t>
            </a:r>
            <a:r>
              <a:rPr lang="zh-CN" altLang="en-US" sz="2200" dirty="0" smtClean="0"/>
              <a:t>列的平均值。</a:t>
            </a:r>
          </a:p>
        </p:txBody>
      </p:sp>
      <p:sp>
        <p:nvSpPr>
          <p:cNvPr id="12" name="Text Box 5"/>
          <p:cNvSpPr txBox="1">
            <a:spLocks noChangeArrowheads="1"/>
          </p:cNvSpPr>
          <p:nvPr/>
        </p:nvSpPr>
        <p:spPr bwMode="auto">
          <a:xfrm>
            <a:off x="769800" y="2132856"/>
            <a:ext cx="5924550" cy="3113088"/>
          </a:xfrm>
          <a:prstGeom prst="rect">
            <a:avLst/>
          </a:prstGeom>
          <a:noFill/>
          <a:ln w="9525">
            <a:noFill/>
            <a:miter lim="800000"/>
            <a:headEnd/>
            <a:tailEnd/>
          </a:ln>
        </p:spPr>
        <p:txBody>
          <a:bodyPr>
            <a:spAutoFit/>
          </a:bodyPr>
          <a:lstStyle/>
          <a:p>
            <a:r>
              <a:rPr lang="en-US" altLang="zh-CN" dirty="0" err="1"/>
              <a:t>df</a:t>
            </a:r>
            <a:r>
              <a:rPr lang="en-US" altLang="zh-CN" dirty="0"/>
              <a:t> = </a:t>
            </a:r>
            <a:r>
              <a:rPr lang="en-US" altLang="zh-CN" dirty="0" err="1"/>
              <a:t>pd.read_csv</a:t>
            </a:r>
            <a:r>
              <a:rPr lang="en-US" altLang="zh-CN" dirty="0"/>
              <a:t>('</a:t>
            </a:r>
            <a:r>
              <a:rPr lang="en-US" altLang="zh-CN" dirty="0" err="1"/>
              <a:t>tips.csv</a:t>
            </a:r>
            <a:r>
              <a:rPr lang="en-US" altLang="zh-CN" dirty="0"/>
              <a:t>')</a:t>
            </a:r>
          </a:p>
          <a:p>
            <a:r>
              <a:rPr lang="en-US" altLang="zh-CN" dirty="0"/>
              <a:t>#</a:t>
            </a:r>
            <a:r>
              <a:rPr lang="zh-CN" altLang="en-US" dirty="0"/>
              <a:t>按照</a:t>
            </a:r>
            <a:r>
              <a:rPr lang="en-US" altLang="zh-CN" dirty="0"/>
              <a:t>sex</a:t>
            </a:r>
            <a:r>
              <a:rPr lang="zh-CN" altLang="en-US" dirty="0"/>
              <a:t>进行分组，并计算</a:t>
            </a:r>
            <a:r>
              <a:rPr lang="en-US" altLang="zh-CN" dirty="0"/>
              <a:t>tip</a:t>
            </a:r>
            <a:r>
              <a:rPr lang="zh-CN" altLang="en-US" dirty="0"/>
              <a:t>列的平均值</a:t>
            </a:r>
          </a:p>
          <a:p>
            <a:r>
              <a:rPr lang="en-US" altLang="zh-CN" dirty="0"/>
              <a:t>grouped = </a:t>
            </a:r>
            <a:r>
              <a:rPr lang="en-US" altLang="zh-CN" dirty="0" err="1"/>
              <a:t>df</a:t>
            </a:r>
            <a:r>
              <a:rPr lang="en-US" altLang="zh-CN" dirty="0"/>
              <a:t>['tip'].</a:t>
            </a:r>
            <a:r>
              <a:rPr lang="en-US" altLang="zh-CN" dirty="0" err="1"/>
              <a:t>groupby</a:t>
            </a:r>
            <a:r>
              <a:rPr lang="en-US" altLang="zh-CN" dirty="0"/>
              <a:t>(</a:t>
            </a:r>
            <a:r>
              <a:rPr lang="en-US" altLang="zh-CN" dirty="0" err="1"/>
              <a:t>df</a:t>
            </a:r>
            <a:r>
              <a:rPr lang="en-US" altLang="zh-CN" dirty="0"/>
              <a:t>['sex'])</a:t>
            </a:r>
          </a:p>
          <a:p>
            <a:r>
              <a:rPr lang="en-US" altLang="zh-CN" dirty="0"/>
              <a:t>grouped</a:t>
            </a:r>
          </a:p>
          <a:p>
            <a:endParaRPr lang="en-US" altLang="zh-CN" dirty="0"/>
          </a:p>
          <a:p>
            <a:r>
              <a:rPr lang="en-US" altLang="zh-CN" dirty="0" err="1"/>
              <a:t>grouped.mean</a:t>
            </a:r>
            <a:r>
              <a:rPr lang="en-US" altLang="zh-CN" dirty="0"/>
              <a:t>()</a:t>
            </a:r>
          </a:p>
          <a:p>
            <a:r>
              <a:rPr lang="en-US" altLang="zh-CN" dirty="0"/>
              <a:t>Out[100]: </a:t>
            </a:r>
          </a:p>
          <a:p>
            <a:r>
              <a:rPr lang="en-US" altLang="zh-CN" dirty="0"/>
              <a:t>sex</a:t>
            </a:r>
          </a:p>
          <a:p>
            <a:r>
              <a:rPr lang="en-US" altLang="zh-CN" dirty="0"/>
              <a:t>Female    2.833448</a:t>
            </a:r>
          </a:p>
          <a:p>
            <a:r>
              <a:rPr lang="en-US" altLang="zh-CN" dirty="0"/>
              <a:t>Male      3.089618</a:t>
            </a:r>
          </a:p>
          <a:p>
            <a:r>
              <a:rPr lang="en-US" altLang="zh-CN" dirty="0"/>
              <a:t>Name: tip, </a:t>
            </a:r>
            <a:r>
              <a:rPr lang="en-US" altLang="zh-CN" dirty="0" err="1"/>
              <a:t>dtype</a:t>
            </a:r>
            <a:r>
              <a:rPr lang="en-US" altLang="zh-CN" dirty="0"/>
              <a:t>: float64</a:t>
            </a:r>
            <a:endParaRPr lang="zh-CN" altLang="en-US" dirty="0"/>
          </a:p>
        </p:txBody>
      </p:sp>
    </p:spTree>
    <p:extLst>
      <p:ext uri="{BB962C8B-B14F-4D97-AF65-F5344CB8AC3E}">
        <p14:creationId xmlns:p14="http://schemas.microsoft.com/office/powerpoint/2010/main" xmlns="" val="4052864369"/>
      </p:ext>
    </p:extLst>
  </p:cSld>
  <p:clrMapOvr>
    <a:masterClrMapping/>
  </p:clrMapOvr>
  <p:timing>
    <p:tnLst>
      <p:par>
        <p:cTn id="1" dur="indefinite" restart="never" nodeType="tmRoot"/>
      </p:par>
    </p:tnLst>
  </p:timing>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4"/>
          <p:cNvSpPr/>
          <p:nvPr/>
        </p:nvSpPr>
        <p:spPr>
          <a:xfrm>
            <a:off x="-1" y="674237"/>
            <a:ext cx="7464153" cy="602366"/>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灯片编号占位符 25"/>
          <p:cNvSpPr txBox="1">
            <a:spLocks/>
          </p:cNvSpPr>
          <p:nvPr/>
        </p:nvSpPr>
        <p:spPr>
          <a:xfrm>
            <a:off x="10243712" y="6350004"/>
            <a:ext cx="2743200" cy="365125"/>
          </a:xfrm>
          <a:prstGeom prst="rect">
            <a:avLst/>
          </a:prstGeom>
        </p:spPr>
        <p:txBody>
          <a:bodyPr vert="horz" lIns="91440" tIns="45720" rIns="91440" bIns="45720" rtlCol="0" anchor="ctr"/>
          <a:lstStyle>
            <a:defPPr>
              <a:defRPr lang="zh-CN"/>
            </a:defPPr>
            <a:lvl1pPr marL="0" algn="ctr" defTabSz="914400" rtl="0" eaLnBrk="1" latinLnBrk="0" hangingPunct="1">
              <a:defRPr sz="1400" kern="1200">
                <a:solidFill>
                  <a:schemeClr val="bg1"/>
                </a:solidFill>
                <a:latin typeface="微软雅黑 Light" panose="020B0502040204020203" pitchFamily="34" charset="-122"/>
                <a:ea typeface="微软雅黑 Light" panose="020B0502040204020203" pitchFamily="34"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rgbClr val="3BBC5D"/>
              </a:solidFill>
            </a:endParaRPr>
          </a:p>
        </p:txBody>
      </p:sp>
      <p:sp>
        <p:nvSpPr>
          <p:cNvPr id="25" name="Freeform 81"/>
          <p:cNvSpPr>
            <a:spLocks noChangeArrowheads="1"/>
          </p:cNvSpPr>
          <p:nvPr/>
        </p:nvSpPr>
        <p:spPr bwMode="auto">
          <a:xfrm>
            <a:off x="191376" y="826314"/>
            <a:ext cx="288000" cy="288000"/>
          </a:xfrm>
          <a:custGeom>
            <a:avLst/>
            <a:gdLst>
              <a:gd name="T0" fmla="*/ 39678193 w 602"/>
              <a:gd name="T1" fmla="*/ 78442719 h 602"/>
              <a:gd name="T2" fmla="*/ 39678193 w 602"/>
              <a:gd name="T3" fmla="*/ 78442719 h 602"/>
              <a:gd name="T4" fmla="*/ 0 w 602"/>
              <a:gd name="T5" fmla="*/ 38764526 h 602"/>
              <a:gd name="T6" fmla="*/ 39678193 w 602"/>
              <a:gd name="T7" fmla="*/ 0 h 602"/>
              <a:gd name="T8" fmla="*/ 78442719 w 602"/>
              <a:gd name="T9" fmla="*/ 38764526 h 602"/>
              <a:gd name="T10" fmla="*/ 39678193 w 602"/>
              <a:gd name="T11" fmla="*/ 78442719 h 602"/>
              <a:gd name="T12" fmla="*/ 7439751 w 602"/>
              <a:gd name="T13" fmla="*/ 38764526 h 602"/>
              <a:gd name="T14" fmla="*/ 7439751 w 602"/>
              <a:gd name="T15" fmla="*/ 38764526 h 602"/>
              <a:gd name="T16" fmla="*/ 39678193 w 602"/>
              <a:gd name="T17" fmla="*/ 71002968 h 602"/>
              <a:gd name="T18" fmla="*/ 61866665 w 602"/>
              <a:gd name="T19" fmla="*/ 61735884 h 602"/>
              <a:gd name="T20" fmla="*/ 39678193 w 602"/>
              <a:gd name="T21" fmla="*/ 38764526 h 602"/>
              <a:gd name="T22" fmla="*/ 39678193 w 602"/>
              <a:gd name="T23" fmla="*/ 7308970 h 602"/>
              <a:gd name="T24" fmla="*/ 7439751 w 602"/>
              <a:gd name="T25" fmla="*/ 38764526 h 60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602" h="602">
                <a:moveTo>
                  <a:pt x="304" y="601"/>
                </a:moveTo>
                <a:lnTo>
                  <a:pt x="304" y="601"/>
                </a:lnTo>
                <a:cubicBezTo>
                  <a:pt x="135" y="601"/>
                  <a:pt x="0" y="466"/>
                  <a:pt x="0" y="297"/>
                </a:cubicBezTo>
                <a:cubicBezTo>
                  <a:pt x="0" y="134"/>
                  <a:pt x="135" y="0"/>
                  <a:pt x="304" y="0"/>
                </a:cubicBezTo>
                <a:cubicBezTo>
                  <a:pt x="467" y="0"/>
                  <a:pt x="601" y="134"/>
                  <a:pt x="601" y="297"/>
                </a:cubicBezTo>
                <a:cubicBezTo>
                  <a:pt x="601" y="466"/>
                  <a:pt x="467" y="601"/>
                  <a:pt x="304" y="601"/>
                </a:cubicBezTo>
                <a:close/>
                <a:moveTo>
                  <a:pt x="57" y="297"/>
                </a:moveTo>
                <a:lnTo>
                  <a:pt x="57" y="297"/>
                </a:lnTo>
                <a:cubicBezTo>
                  <a:pt x="57" y="431"/>
                  <a:pt x="170" y="544"/>
                  <a:pt x="304" y="544"/>
                </a:cubicBezTo>
                <a:cubicBezTo>
                  <a:pt x="368" y="544"/>
                  <a:pt x="431" y="516"/>
                  <a:pt x="474" y="473"/>
                </a:cubicBezTo>
                <a:cubicBezTo>
                  <a:pt x="304" y="297"/>
                  <a:pt x="304" y="297"/>
                  <a:pt x="304" y="297"/>
                </a:cubicBezTo>
                <a:cubicBezTo>
                  <a:pt x="304" y="56"/>
                  <a:pt x="304" y="56"/>
                  <a:pt x="304" y="56"/>
                </a:cubicBezTo>
                <a:cubicBezTo>
                  <a:pt x="170" y="56"/>
                  <a:pt x="57" y="162"/>
                  <a:pt x="57" y="297"/>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5" name="幻灯片编号占位符 4"/>
          <p:cNvSpPr>
            <a:spLocks noGrp="1"/>
          </p:cNvSpPr>
          <p:nvPr>
            <p:ph type="sldNum" sz="quarter" idx="12"/>
          </p:nvPr>
        </p:nvSpPr>
        <p:spPr/>
        <p:txBody>
          <a:bodyPr/>
          <a:lstStyle/>
          <a:p>
            <a:fld id="{370D8578-DDD4-487D-A316-C8E65CC577E1}" type="slidenum">
              <a:rPr lang="zh-CN" altLang="en-US" smtClean="0"/>
              <a:pPr/>
              <a:t>452</a:t>
            </a:fld>
            <a:endParaRPr lang="zh-CN" altLang="en-US"/>
          </a:p>
        </p:txBody>
      </p:sp>
      <p:sp>
        <p:nvSpPr>
          <p:cNvPr id="13" name="Title 1"/>
          <p:cNvSpPr txBox="1">
            <a:spLocks/>
          </p:cNvSpPr>
          <p:nvPr/>
        </p:nvSpPr>
        <p:spPr>
          <a:xfrm>
            <a:off x="670753" y="579020"/>
            <a:ext cx="6510891" cy="79513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zh-CN" altLang="en-US" sz="2800" dirty="0">
                <a:solidFill>
                  <a:schemeClr val="bg1"/>
                </a:solidFill>
                <a:latin typeface="Microsoft YaHei Light" charset="-122"/>
                <a:ea typeface="Microsoft YaHei Light" charset="-122"/>
                <a:cs typeface="Microsoft YaHei Light" charset="-122"/>
              </a:rPr>
              <a:t>数据组合</a:t>
            </a:r>
            <a:endParaRPr lang="en-US" sz="2800" dirty="0">
              <a:solidFill>
                <a:srgbClr val="FFFFFF"/>
              </a:solidFill>
              <a:latin typeface="Microsoft YaHei Light" charset="-122"/>
              <a:ea typeface="Microsoft YaHei Light" charset="-122"/>
              <a:cs typeface="Microsoft YaHei Light" charset="-122"/>
            </a:endParaRPr>
          </a:p>
        </p:txBody>
      </p:sp>
      <p:sp>
        <p:nvSpPr>
          <p:cNvPr id="10" name="Rectangle 3"/>
          <p:cNvSpPr txBox="1">
            <a:spLocks/>
          </p:cNvSpPr>
          <p:nvPr/>
        </p:nvSpPr>
        <p:spPr>
          <a:xfrm>
            <a:off x="483184" y="1526227"/>
            <a:ext cx="8709160" cy="45259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Arial" charset="0"/>
              <a:buNone/>
            </a:pPr>
            <a:r>
              <a:rPr lang="zh-CN" altLang="en-US" sz="2200" smtClean="0"/>
              <a:t>   一次传入多个数组，通过两个键对进行分组，得到的</a:t>
            </a:r>
            <a:r>
              <a:rPr lang="en-US" altLang="zh-CN" sz="2200" dirty="0" smtClean="0"/>
              <a:t>Series</a:t>
            </a:r>
            <a:r>
              <a:rPr lang="zh-CN" altLang="en-US" sz="2200" dirty="0" smtClean="0"/>
              <a:t>具有一个层次化索引</a:t>
            </a:r>
            <a:endParaRPr lang="en-US" altLang="zh-CN" sz="2200" dirty="0" smtClean="0"/>
          </a:p>
        </p:txBody>
      </p:sp>
      <p:sp>
        <p:nvSpPr>
          <p:cNvPr id="12" name="Text Box 4"/>
          <p:cNvSpPr txBox="1">
            <a:spLocks noChangeArrowheads="1"/>
          </p:cNvSpPr>
          <p:nvPr/>
        </p:nvSpPr>
        <p:spPr bwMode="auto">
          <a:xfrm>
            <a:off x="675737" y="2301953"/>
            <a:ext cx="7777163" cy="2563813"/>
          </a:xfrm>
          <a:prstGeom prst="rect">
            <a:avLst/>
          </a:prstGeom>
          <a:noFill/>
          <a:ln w="9525">
            <a:noFill/>
            <a:miter lim="800000"/>
            <a:headEnd/>
            <a:tailEnd/>
          </a:ln>
        </p:spPr>
        <p:txBody>
          <a:bodyPr>
            <a:spAutoFit/>
          </a:bodyPr>
          <a:lstStyle/>
          <a:p>
            <a:r>
              <a:rPr lang="en-US" altLang="zh-CN" dirty="0"/>
              <a:t>means = </a:t>
            </a:r>
            <a:r>
              <a:rPr lang="en-US" altLang="zh-CN" dirty="0" err="1"/>
              <a:t>df</a:t>
            </a:r>
            <a:r>
              <a:rPr lang="en-US" altLang="zh-CN" dirty="0"/>
              <a:t>['tip'].</a:t>
            </a:r>
            <a:r>
              <a:rPr lang="en-US" altLang="zh-CN" dirty="0" err="1"/>
              <a:t>groupby</a:t>
            </a:r>
            <a:r>
              <a:rPr lang="en-US" altLang="zh-CN" dirty="0"/>
              <a:t>([</a:t>
            </a:r>
            <a:r>
              <a:rPr lang="en-US" altLang="zh-CN" dirty="0" err="1"/>
              <a:t>df</a:t>
            </a:r>
            <a:r>
              <a:rPr lang="en-US" altLang="zh-CN" dirty="0"/>
              <a:t>['sex'],</a:t>
            </a:r>
            <a:r>
              <a:rPr lang="en-US" altLang="zh-CN" dirty="0" err="1"/>
              <a:t>df</a:t>
            </a:r>
            <a:r>
              <a:rPr lang="en-US" altLang="zh-CN" dirty="0"/>
              <a:t>['time']]).mean()</a:t>
            </a:r>
          </a:p>
          <a:p>
            <a:r>
              <a:rPr lang="en-US" altLang="zh-CN" dirty="0"/>
              <a:t>means</a:t>
            </a:r>
          </a:p>
          <a:p>
            <a:r>
              <a:rPr lang="en-US" altLang="zh-CN" dirty="0"/>
              <a:t>Out[101]: </a:t>
            </a:r>
          </a:p>
          <a:p>
            <a:r>
              <a:rPr lang="en-US" altLang="zh-CN" dirty="0"/>
              <a:t>sex     time  </a:t>
            </a:r>
          </a:p>
          <a:p>
            <a:r>
              <a:rPr lang="en-US" altLang="zh-CN" dirty="0"/>
              <a:t>Female  Dinner    3.002115</a:t>
            </a:r>
          </a:p>
          <a:p>
            <a:r>
              <a:rPr lang="en-US" altLang="zh-CN" dirty="0"/>
              <a:t>        Lunch     2.582857</a:t>
            </a:r>
          </a:p>
          <a:p>
            <a:r>
              <a:rPr lang="en-US" altLang="zh-CN" dirty="0"/>
              <a:t>Male    Dinner    3.144839</a:t>
            </a:r>
          </a:p>
          <a:p>
            <a:r>
              <a:rPr lang="en-US" altLang="zh-CN" dirty="0"/>
              <a:t>        Lunch     2.882121</a:t>
            </a:r>
          </a:p>
          <a:p>
            <a:r>
              <a:rPr lang="en-US" altLang="zh-CN" dirty="0"/>
              <a:t>Name: tip, </a:t>
            </a:r>
            <a:r>
              <a:rPr lang="en-US" altLang="zh-CN" dirty="0" err="1"/>
              <a:t>dtype</a:t>
            </a:r>
            <a:r>
              <a:rPr lang="en-US" altLang="zh-CN" dirty="0"/>
              <a:t>: float64</a:t>
            </a:r>
            <a:endParaRPr lang="zh-CN" altLang="en-US" dirty="0"/>
          </a:p>
        </p:txBody>
      </p:sp>
      <p:sp>
        <p:nvSpPr>
          <p:cNvPr id="14" name="Text Box 5"/>
          <p:cNvSpPr txBox="1">
            <a:spLocks noChangeArrowheads="1"/>
          </p:cNvSpPr>
          <p:nvPr/>
        </p:nvSpPr>
        <p:spPr bwMode="auto">
          <a:xfrm>
            <a:off x="699745" y="4865766"/>
            <a:ext cx="4752975" cy="1739900"/>
          </a:xfrm>
          <a:prstGeom prst="rect">
            <a:avLst/>
          </a:prstGeom>
          <a:noFill/>
          <a:ln w="9525">
            <a:noFill/>
            <a:miter lim="800000"/>
            <a:headEnd/>
            <a:tailEnd/>
          </a:ln>
        </p:spPr>
        <p:txBody>
          <a:bodyPr>
            <a:spAutoFit/>
          </a:bodyPr>
          <a:lstStyle/>
          <a:p>
            <a:r>
              <a:rPr lang="en-US" altLang="zh-CN"/>
              <a:t>means.unstack</a:t>
            </a:r>
            <a:r>
              <a:rPr lang="en-US" altLang="zh-CN" dirty="0"/>
              <a:t>()</a:t>
            </a:r>
          </a:p>
          <a:p>
            <a:r>
              <a:rPr lang="en-US" altLang="zh-CN" dirty="0"/>
              <a:t>Out[102]: </a:t>
            </a:r>
          </a:p>
          <a:p>
            <a:r>
              <a:rPr lang="en-US" altLang="zh-CN" dirty="0"/>
              <a:t>time      Dinner     Lunch</a:t>
            </a:r>
          </a:p>
          <a:p>
            <a:r>
              <a:rPr lang="en-US" altLang="zh-CN" dirty="0"/>
              <a:t>sex                       </a:t>
            </a:r>
          </a:p>
          <a:p>
            <a:r>
              <a:rPr lang="en-US" altLang="zh-CN" dirty="0"/>
              <a:t>Female  3.002115  2.582857</a:t>
            </a:r>
          </a:p>
          <a:p>
            <a:r>
              <a:rPr lang="en-US" altLang="zh-CN" dirty="0"/>
              <a:t>Male    3.144839  2.882121</a:t>
            </a:r>
            <a:endParaRPr lang="zh-CN" altLang="en-US" dirty="0"/>
          </a:p>
        </p:txBody>
      </p:sp>
    </p:spTree>
    <p:extLst>
      <p:ext uri="{BB962C8B-B14F-4D97-AF65-F5344CB8AC3E}">
        <p14:creationId xmlns:p14="http://schemas.microsoft.com/office/powerpoint/2010/main" xmlns="" val="2964781682"/>
      </p:ext>
    </p:extLst>
  </p:cSld>
  <p:clrMapOvr>
    <a:masterClrMapping/>
  </p:clrMapOvr>
  <p:timing>
    <p:tnLst>
      <p:par>
        <p:cTn id="1" dur="indefinite" restart="never" nodeType="tmRoot"/>
      </p:par>
    </p:tnLst>
  </p:timing>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4"/>
          <p:cNvSpPr/>
          <p:nvPr/>
        </p:nvSpPr>
        <p:spPr>
          <a:xfrm>
            <a:off x="-1" y="674237"/>
            <a:ext cx="7464153" cy="602366"/>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灯片编号占位符 25"/>
          <p:cNvSpPr txBox="1">
            <a:spLocks/>
          </p:cNvSpPr>
          <p:nvPr/>
        </p:nvSpPr>
        <p:spPr>
          <a:xfrm>
            <a:off x="10243712" y="6350004"/>
            <a:ext cx="2743200" cy="365125"/>
          </a:xfrm>
          <a:prstGeom prst="rect">
            <a:avLst/>
          </a:prstGeom>
        </p:spPr>
        <p:txBody>
          <a:bodyPr vert="horz" lIns="91440" tIns="45720" rIns="91440" bIns="45720" rtlCol="0" anchor="ctr"/>
          <a:lstStyle>
            <a:defPPr>
              <a:defRPr lang="zh-CN"/>
            </a:defPPr>
            <a:lvl1pPr marL="0" algn="ctr" defTabSz="914400" rtl="0" eaLnBrk="1" latinLnBrk="0" hangingPunct="1">
              <a:defRPr sz="1400" kern="1200">
                <a:solidFill>
                  <a:schemeClr val="bg1"/>
                </a:solidFill>
                <a:latin typeface="微软雅黑 Light" panose="020B0502040204020203" pitchFamily="34" charset="-122"/>
                <a:ea typeface="微软雅黑 Light" panose="020B0502040204020203" pitchFamily="34"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rgbClr val="3BBC5D"/>
              </a:solidFill>
            </a:endParaRPr>
          </a:p>
        </p:txBody>
      </p:sp>
      <p:sp>
        <p:nvSpPr>
          <p:cNvPr id="25" name="Freeform 81"/>
          <p:cNvSpPr>
            <a:spLocks noChangeArrowheads="1"/>
          </p:cNvSpPr>
          <p:nvPr/>
        </p:nvSpPr>
        <p:spPr bwMode="auto">
          <a:xfrm>
            <a:off x="191376" y="826314"/>
            <a:ext cx="288000" cy="288000"/>
          </a:xfrm>
          <a:custGeom>
            <a:avLst/>
            <a:gdLst>
              <a:gd name="T0" fmla="*/ 39678193 w 602"/>
              <a:gd name="T1" fmla="*/ 78442719 h 602"/>
              <a:gd name="T2" fmla="*/ 39678193 w 602"/>
              <a:gd name="T3" fmla="*/ 78442719 h 602"/>
              <a:gd name="T4" fmla="*/ 0 w 602"/>
              <a:gd name="T5" fmla="*/ 38764526 h 602"/>
              <a:gd name="T6" fmla="*/ 39678193 w 602"/>
              <a:gd name="T7" fmla="*/ 0 h 602"/>
              <a:gd name="T8" fmla="*/ 78442719 w 602"/>
              <a:gd name="T9" fmla="*/ 38764526 h 602"/>
              <a:gd name="T10" fmla="*/ 39678193 w 602"/>
              <a:gd name="T11" fmla="*/ 78442719 h 602"/>
              <a:gd name="T12" fmla="*/ 7439751 w 602"/>
              <a:gd name="T13" fmla="*/ 38764526 h 602"/>
              <a:gd name="T14" fmla="*/ 7439751 w 602"/>
              <a:gd name="T15" fmla="*/ 38764526 h 602"/>
              <a:gd name="T16" fmla="*/ 39678193 w 602"/>
              <a:gd name="T17" fmla="*/ 71002968 h 602"/>
              <a:gd name="T18" fmla="*/ 61866665 w 602"/>
              <a:gd name="T19" fmla="*/ 61735884 h 602"/>
              <a:gd name="T20" fmla="*/ 39678193 w 602"/>
              <a:gd name="T21" fmla="*/ 38764526 h 602"/>
              <a:gd name="T22" fmla="*/ 39678193 w 602"/>
              <a:gd name="T23" fmla="*/ 7308970 h 602"/>
              <a:gd name="T24" fmla="*/ 7439751 w 602"/>
              <a:gd name="T25" fmla="*/ 38764526 h 60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602" h="602">
                <a:moveTo>
                  <a:pt x="304" y="601"/>
                </a:moveTo>
                <a:lnTo>
                  <a:pt x="304" y="601"/>
                </a:lnTo>
                <a:cubicBezTo>
                  <a:pt x="135" y="601"/>
                  <a:pt x="0" y="466"/>
                  <a:pt x="0" y="297"/>
                </a:cubicBezTo>
                <a:cubicBezTo>
                  <a:pt x="0" y="134"/>
                  <a:pt x="135" y="0"/>
                  <a:pt x="304" y="0"/>
                </a:cubicBezTo>
                <a:cubicBezTo>
                  <a:pt x="467" y="0"/>
                  <a:pt x="601" y="134"/>
                  <a:pt x="601" y="297"/>
                </a:cubicBezTo>
                <a:cubicBezTo>
                  <a:pt x="601" y="466"/>
                  <a:pt x="467" y="601"/>
                  <a:pt x="304" y="601"/>
                </a:cubicBezTo>
                <a:close/>
                <a:moveTo>
                  <a:pt x="57" y="297"/>
                </a:moveTo>
                <a:lnTo>
                  <a:pt x="57" y="297"/>
                </a:lnTo>
                <a:cubicBezTo>
                  <a:pt x="57" y="431"/>
                  <a:pt x="170" y="544"/>
                  <a:pt x="304" y="544"/>
                </a:cubicBezTo>
                <a:cubicBezTo>
                  <a:pt x="368" y="544"/>
                  <a:pt x="431" y="516"/>
                  <a:pt x="474" y="473"/>
                </a:cubicBezTo>
                <a:cubicBezTo>
                  <a:pt x="304" y="297"/>
                  <a:pt x="304" y="297"/>
                  <a:pt x="304" y="297"/>
                </a:cubicBezTo>
                <a:cubicBezTo>
                  <a:pt x="304" y="56"/>
                  <a:pt x="304" y="56"/>
                  <a:pt x="304" y="56"/>
                </a:cubicBezTo>
                <a:cubicBezTo>
                  <a:pt x="170" y="56"/>
                  <a:pt x="57" y="162"/>
                  <a:pt x="57" y="297"/>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5" name="幻灯片编号占位符 4"/>
          <p:cNvSpPr>
            <a:spLocks noGrp="1"/>
          </p:cNvSpPr>
          <p:nvPr>
            <p:ph type="sldNum" sz="quarter" idx="12"/>
          </p:nvPr>
        </p:nvSpPr>
        <p:spPr/>
        <p:txBody>
          <a:bodyPr/>
          <a:lstStyle/>
          <a:p>
            <a:fld id="{370D8578-DDD4-487D-A316-C8E65CC577E1}" type="slidenum">
              <a:rPr lang="zh-CN" altLang="en-US" smtClean="0"/>
              <a:pPr/>
              <a:t>453</a:t>
            </a:fld>
            <a:endParaRPr lang="zh-CN" altLang="en-US"/>
          </a:p>
        </p:txBody>
      </p:sp>
      <p:sp>
        <p:nvSpPr>
          <p:cNvPr id="13" name="Title 1"/>
          <p:cNvSpPr txBox="1">
            <a:spLocks/>
          </p:cNvSpPr>
          <p:nvPr/>
        </p:nvSpPr>
        <p:spPr>
          <a:xfrm>
            <a:off x="670753" y="579020"/>
            <a:ext cx="6510891" cy="79513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zh-CN" altLang="en-US" sz="2800" dirty="0">
                <a:solidFill>
                  <a:schemeClr val="bg1"/>
                </a:solidFill>
                <a:latin typeface="Microsoft YaHei Light" charset="-122"/>
                <a:ea typeface="Microsoft YaHei Light" charset="-122"/>
                <a:cs typeface="Microsoft YaHei Light" charset="-122"/>
              </a:rPr>
              <a:t>数据组合</a:t>
            </a:r>
            <a:endParaRPr lang="en-US" sz="2800" dirty="0">
              <a:solidFill>
                <a:srgbClr val="FFFFFF"/>
              </a:solidFill>
              <a:latin typeface="Microsoft YaHei Light" charset="-122"/>
              <a:ea typeface="Microsoft YaHei Light" charset="-122"/>
              <a:cs typeface="Microsoft YaHei Light" charset="-122"/>
            </a:endParaRPr>
          </a:p>
        </p:txBody>
      </p:sp>
      <p:sp>
        <p:nvSpPr>
          <p:cNvPr id="10" name="Rectangle 3"/>
          <p:cNvSpPr txBox="1">
            <a:spLocks/>
          </p:cNvSpPr>
          <p:nvPr/>
        </p:nvSpPr>
        <p:spPr>
          <a:xfrm>
            <a:off x="665425" y="1526381"/>
            <a:ext cx="8229600" cy="45259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Arial" charset="0"/>
              <a:buNone/>
            </a:pPr>
            <a:r>
              <a:rPr lang="zh-CN" altLang="en-US" sz="2200" dirty="0" smtClean="0"/>
              <a:t>利用</a:t>
            </a:r>
            <a:r>
              <a:rPr lang="en-US" altLang="zh-CN" sz="2200" dirty="0" err="1" smtClean="0"/>
              <a:t>agg</a:t>
            </a:r>
            <a:r>
              <a:rPr lang="en-US" altLang="zh-CN" sz="2200" dirty="0" smtClean="0"/>
              <a:t>()</a:t>
            </a:r>
            <a:r>
              <a:rPr lang="zh-CN" altLang="en-US" sz="2200" dirty="0" smtClean="0"/>
              <a:t>使用自定义聚合函数，一次传入多个聚合函数。</a:t>
            </a:r>
          </a:p>
        </p:txBody>
      </p:sp>
      <p:sp>
        <p:nvSpPr>
          <p:cNvPr id="12" name="Text Box 4"/>
          <p:cNvSpPr txBox="1">
            <a:spLocks noChangeArrowheads="1"/>
          </p:cNvSpPr>
          <p:nvPr/>
        </p:nvSpPr>
        <p:spPr bwMode="auto">
          <a:xfrm>
            <a:off x="747975" y="2348880"/>
            <a:ext cx="4032250" cy="2563812"/>
          </a:xfrm>
          <a:prstGeom prst="rect">
            <a:avLst/>
          </a:prstGeom>
          <a:noFill/>
          <a:ln w="9525">
            <a:noFill/>
            <a:miter lim="800000"/>
            <a:headEnd/>
            <a:tailEnd/>
          </a:ln>
        </p:spPr>
        <p:txBody>
          <a:bodyPr>
            <a:spAutoFit/>
          </a:bodyPr>
          <a:lstStyle/>
          <a:p>
            <a:r>
              <a:rPr lang="en-US" altLang="zh-CN"/>
              <a:t>def peak_to_peak(arr):</a:t>
            </a:r>
          </a:p>
          <a:p>
            <a:r>
              <a:rPr lang="en-US" altLang="zh-CN"/>
              <a:t>    return arr.max() - arr.min()</a:t>
            </a:r>
          </a:p>
          <a:p>
            <a:endParaRPr lang="en-US" altLang="zh-CN"/>
          </a:p>
          <a:p>
            <a:r>
              <a:rPr lang="en-US" altLang="zh-CN"/>
              <a:t>grouped.agg(peak_to_peak)</a:t>
            </a:r>
          </a:p>
          <a:p>
            <a:r>
              <a:rPr lang="en-US" altLang="zh-CN"/>
              <a:t>Out[107]: </a:t>
            </a:r>
          </a:p>
          <a:p>
            <a:r>
              <a:rPr lang="en-US" altLang="zh-CN"/>
              <a:t>sex</a:t>
            </a:r>
          </a:p>
          <a:p>
            <a:r>
              <a:rPr lang="en-US" altLang="zh-CN"/>
              <a:t>Female    5.5</a:t>
            </a:r>
          </a:p>
          <a:p>
            <a:r>
              <a:rPr lang="en-US" altLang="zh-CN"/>
              <a:t>Male      9.0</a:t>
            </a:r>
          </a:p>
          <a:p>
            <a:r>
              <a:rPr lang="en-US" altLang="zh-CN"/>
              <a:t>Name: tip, dtype: float64</a:t>
            </a:r>
            <a:endParaRPr lang="zh-CN" altLang="en-US"/>
          </a:p>
        </p:txBody>
      </p:sp>
      <p:sp>
        <p:nvSpPr>
          <p:cNvPr id="14" name="Text Box 5"/>
          <p:cNvSpPr txBox="1">
            <a:spLocks noChangeArrowheads="1"/>
          </p:cNvSpPr>
          <p:nvPr/>
        </p:nvSpPr>
        <p:spPr bwMode="auto">
          <a:xfrm>
            <a:off x="4298559" y="2348880"/>
            <a:ext cx="4608512" cy="1739900"/>
          </a:xfrm>
          <a:prstGeom prst="rect">
            <a:avLst/>
          </a:prstGeom>
          <a:noFill/>
          <a:ln w="9525">
            <a:noFill/>
            <a:miter lim="800000"/>
            <a:headEnd/>
            <a:tailEnd/>
          </a:ln>
        </p:spPr>
        <p:txBody>
          <a:bodyPr>
            <a:spAutoFit/>
          </a:bodyPr>
          <a:lstStyle/>
          <a:p>
            <a:r>
              <a:rPr lang="en-US" altLang="zh-CN"/>
              <a:t>grouped.agg(['mean','std', peak_to_peak])</a:t>
            </a:r>
          </a:p>
          <a:p>
            <a:r>
              <a:rPr lang="en-US" altLang="zh-CN"/>
              <a:t>Out[108]: </a:t>
            </a:r>
          </a:p>
          <a:p>
            <a:r>
              <a:rPr lang="en-US" altLang="zh-CN"/>
              <a:t>            mean       std  peak_to_peak</a:t>
            </a:r>
          </a:p>
          <a:p>
            <a:r>
              <a:rPr lang="en-US" altLang="zh-CN"/>
              <a:t>sex                                     </a:t>
            </a:r>
          </a:p>
          <a:p>
            <a:r>
              <a:rPr lang="en-US" altLang="zh-CN"/>
              <a:t>Female  2.833448  1.159495           5.5</a:t>
            </a:r>
          </a:p>
          <a:p>
            <a:r>
              <a:rPr lang="en-US" altLang="zh-CN"/>
              <a:t>Male    3.089618  1.489102           9.0</a:t>
            </a:r>
            <a:endParaRPr lang="zh-CN" altLang="en-US"/>
          </a:p>
        </p:txBody>
      </p:sp>
    </p:spTree>
    <p:extLst>
      <p:ext uri="{BB962C8B-B14F-4D97-AF65-F5344CB8AC3E}">
        <p14:creationId xmlns:p14="http://schemas.microsoft.com/office/powerpoint/2010/main" xmlns="" val="2573410971"/>
      </p:ext>
    </p:extLst>
  </p:cSld>
  <p:clrMapOvr>
    <a:masterClrMapping/>
  </p:clrMapOvr>
  <p:timing>
    <p:tnLst>
      <p:par>
        <p:cTn id="1" dur="indefinite" restart="never" nodeType="tmRoot"/>
      </p:par>
    </p:tnLst>
  </p:timing>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4"/>
          <p:cNvSpPr/>
          <p:nvPr/>
        </p:nvSpPr>
        <p:spPr>
          <a:xfrm>
            <a:off x="-1" y="674237"/>
            <a:ext cx="3359697" cy="602366"/>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灯片编号占位符 25"/>
          <p:cNvSpPr txBox="1">
            <a:spLocks/>
          </p:cNvSpPr>
          <p:nvPr/>
        </p:nvSpPr>
        <p:spPr>
          <a:xfrm>
            <a:off x="10243712" y="6350004"/>
            <a:ext cx="2743200" cy="365125"/>
          </a:xfrm>
          <a:prstGeom prst="rect">
            <a:avLst/>
          </a:prstGeom>
        </p:spPr>
        <p:txBody>
          <a:bodyPr vert="horz" lIns="91440" tIns="45720" rIns="91440" bIns="45720" rtlCol="0" anchor="ctr"/>
          <a:lstStyle>
            <a:defPPr>
              <a:defRPr lang="zh-CN"/>
            </a:defPPr>
            <a:lvl1pPr marL="0" algn="ctr" defTabSz="914400" rtl="0" eaLnBrk="1" latinLnBrk="0" hangingPunct="1">
              <a:defRPr sz="1400" kern="1200">
                <a:solidFill>
                  <a:schemeClr val="bg1"/>
                </a:solidFill>
                <a:latin typeface="微软雅黑 Light" panose="020B0502040204020203" pitchFamily="34" charset="-122"/>
                <a:ea typeface="微软雅黑 Light" panose="020B0502040204020203" pitchFamily="34"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rgbClr val="3BBC5D"/>
              </a:solidFill>
            </a:endParaRPr>
          </a:p>
        </p:txBody>
      </p:sp>
      <p:sp>
        <p:nvSpPr>
          <p:cNvPr id="25" name="Freeform 81"/>
          <p:cNvSpPr>
            <a:spLocks noChangeArrowheads="1"/>
          </p:cNvSpPr>
          <p:nvPr/>
        </p:nvSpPr>
        <p:spPr bwMode="auto">
          <a:xfrm>
            <a:off x="191376" y="826314"/>
            <a:ext cx="288000" cy="288000"/>
          </a:xfrm>
          <a:custGeom>
            <a:avLst/>
            <a:gdLst>
              <a:gd name="T0" fmla="*/ 39678193 w 602"/>
              <a:gd name="T1" fmla="*/ 78442719 h 602"/>
              <a:gd name="T2" fmla="*/ 39678193 w 602"/>
              <a:gd name="T3" fmla="*/ 78442719 h 602"/>
              <a:gd name="T4" fmla="*/ 0 w 602"/>
              <a:gd name="T5" fmla="*/ 38764526 h 602"/>
              <a:gd name="T6" fmla="*/ 39678193 w 602"/>
              <a:gd name="T7" fmla="*/ 0 h 602"/>
              <a:gd name="T8" fmla="*/ 78442719 w 602"/>
              <a:gd name="T9" fmla="*/ 38764526 h 602"/>
              <a:gd name="T10" fmla="*/ 39678193 w 602"/>
              <a:gd name="T11" fmla="*/ 78442719 h 602"/>
              <a:gd name="T12" fmla="*/ 7439751 w 602"/>
              <a:gd name="T13" fmla="*/ 38764526 h 602"/>
              <a:gd name="T14" fmla="*/ 7439751 w 602"/>
              <a:gd name="T15" fmla="*/ 38764526 h 602"/>
              <a:gd name="T16" fmla="*/ 39678193 w 602"/>
              <a:gd name="T17" fmla="*/ 71002968 h 602"/>
              <a:gd name="T18" fmla="*/ 61866665 w 602"/>
              <a:gd name="T19" fmla="*/ 61735884 h 602"/>
              <a:gd name="T20" fmla="*/ 39678193 w 602"/>
              <a:gd name="T21" fmla="*/ 38764526 h 602"/>
              <a:gd name="T22" fmla="*/ 39678193 w 602"/>
              <a:gd name="T23" fmla="*/ 7308970 h 602"/>
              <a:gd name="T24" fmla="*/ 7439751 w 602"/>
              <a:gd name="T25" fmla="*/ 38764526 h 60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602" h="602">
                <a:moveTo>
                  <a:pt x="304" y="601"/>
                </a:moveTo>
                <a:lnTo>
                  <a:pt x="304" y="601"/>
                </a:lnTo>
                <a:cubicBezTo>
                  <a:pt x="135" y="601"/>
                  <a:pt x="0" y="466"/>
                  <a:pt x="0" y="297"/>
                </a:cubicBezTo>
                <a:cubicBezTo>
                  <a:pt x="0" y="134"/>
                  <a:pt x="135" y="0"/>
                  <a:pt x="304" y="0"/>
                </a:cubicBezTo>
                <a:cubicBezTo>
                  <a:pt x="467" y="0"/>
                  <a:pt x="601" y="134"/>
                  <a:pt x="601" y="297"/>
                </a:cubicBezTo>
                <a:cubicBezTo>
                  <a:pt x="601" y="466"/>
                  <a:pt x="467" y="601"/>
                  <a:pt x="304" y="601"/>
                </a:cubicBezTo>
                <a:close/>
                <a:moveTo>
                  <a:pt x="57" y="297"/>
                </a:moveTo>
                <a:lnTo>
                  <a:pt x="57" y="297"/>
                </a:lnTo>
                <a:cubicBezTo>
                  <a:pt x="57" y="431"/>
                  <a:pt x="170" y="544"/>
                  <a:pt x="304" y="544"/>
                </a:cubicBezTo>
                <a:cubicBezTo>
                  <a:pt x="368" y="544"/>
                  <a:pt x="431" y="516"/>
                  <a:pt x="474" y="473"/>
                </a:cubicBezTo>
                <a:cubicBezTo>
                  <a:pt x="304" y="297"/>
                  <a:pt x="304" y="297"/>
                  <a:pt x="304" y="297"/>
                </a:cubicBezTo>
                <a:cubicBezTo>
                  <a:pt x="304" y="56"/>
                  <a:pt x="304" y="56"/>
                  <a:pt x="304" y="56"/>
                </a:cubicBezTo>
                <a:cubicBezTo>
                  <a:pt x="170" y="56"/>
                  <a:pt x="57" y="162"/>
                  <a:pt x="57" y="297"/>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5" name="幻灯片编号占位符 4"/>
          <p:cNvSpPr>
            <a:spLocks noGrp="1"/>
          </p:cNvSpPr>
          <p:nvPr>
            <p:ph type="sldNum" sz="quarter" idx="12"/>
          </p:nvPr>
        </p:nvSpPr>
        <p:spPr/>
        <p:txBody>
          <a:bodyPr/>
          <a:lstStyle/>
          <a:p>
            <a:fld id="{370D8578-DDD4-487D-A316-C8E65CC577E1}" type="slidenum">
              <a:rPr lang="zh-CN" altLang="en-US" smtClean="0"/>
              <a:pPr/>
              <a:t>454</a:t>
            </a:fld>
            <a:endParaRPr lang="zh-CN" altLang="en-US"/>
          </a:p>
        </p:txBody>
      </p:sp>
      <p:sp>
        <p:nvSpPr>
          <p:cNvPr id="13" name="Title 1"/>
          <p:cNvSpPr txBox="1">
            <a:spLocks/>
          </p:cNvSpPr>
          <p:nvPr/>
        </p:nvSpPr>
        <p:spPr>
          <a:xfrm>
            <a:off x="670753" y="579020"/>
            <a:ext cx="6510891" cy="79513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zh-CN" altLang="en-US" sz="2800" dirty="0" smtClean="0">
                <a:solidFill>
                  <a:schemeClr val="bg1"/>
                </a:solidFill>
                <a:latin typeface="Microsoft YaHei Light" charset="-122"/>
                <a:ea typeface="Microsoft YaHei Light" charset="-122"/>
                <a:cs typeface="Microsoft YaHei Light" charset="-122"/>
              </a:rPr>
              <a:t>数据处理小结</a:t>
            </a:r>
            <a:endParaRPr lang="en-US" sz="2800" dirty="0">
              <a:solidFill>
                <a:srgbClr val="FFFFFF"/>
              </a:solidFill>
              <a:latin typeface="Microsoft YaHei Light" charset="-122"/>
              <a:ea typeface="Microsoft YaHei Light" charset="-122"/>
              <a:cs typeface="Microsoft YaHei Light" charset="-122"/>
            </a:endParaRPr>
          </a:p>
        </p:txBody>
      </p:sp>
      <p:pic>
        <p:nvPicPr>
          <p:cNvPr id="2" name="图片 1"/>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670753" y="1469366"/>
            <a:ext cx="9574978" cy="4479913"/>
          </a:xfrm>
          <a:prstGeom prst="rect">
            <a:avLst/>
          </a:prstGeom>
        </p:spPr>
      </p:pic>
      <p:pic>
        <p:nvPicPr>
          <p:cNvPr id="3" name="图片 2"/>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6096000" y="1469366"/>
            <a:ext cx="5905500" cy="1574800"/>
          </a:xfrm>
          <a:prstGeom prst="rect">
            <a:avLst/>
          </a:prstGeom>
        </p:spPr>
      </p:pic>
    </p:spTree>
    <p:extLst>
      <p:ext uri="{BB962C8B-B14F-4D97-AF65-F5344CB8AC3E}">
        <p14:creationId xmlns:p14="http://schemas.microsoft.com/office/powerpoint/2010/main" xmlns="" val="3019931225"/>
      </p:ext>
    </p:extLst>
  </p:cSld>
  <p:clrMapOvr>
    <a:masterClrMapping/>
  </p:clrMapOvr>
  <p:timing>
    <p:tnLst>
      <p:par>
        <p:cTn id="1" dur="indefinite" restart="never" nodeType="tmRoot"/>
      </p:par>
    </p:tnLst>
  </p:timing>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70D8578-DDD4-487D-A316-C8E65CC577E1}" type="slidenum">
              <a:rPr lang="zh-CN" altLang="en-US" smtClean="0"/>
              <a:pPr/>
              <a:t>455</a:t>
            </a:fld>
            <a:endParaRPr lang="zh-CN" altLang="en-US"/>
          </a:p>
        </p:txBody>
      </p:sp>
      <p:sp>
        <p:nvSpPr>
          <p:cNvPr id="22" name="矩形 1"/>
          <p:cNvSpPr/>
          <p:nvPr/>
        </p:nvSpPr>
        <p:spPr>
          <a:xfrm>
            <a:off x="-11393" y="-27384"/>
            <a:ext cx="12192000" cy="779463"/>
          </a:xfrm>
          <a:prstGeom prst="rect">
            <a:avLst/>
          </a:prstGeom>
          <a:solidFill>
            <a:srgbClr val="3BBC5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23" name="文本占位符 1"/>
          <p:cNvSpPr txBox="1">
            <a:spLocks/>
          </p:cNvSpPr>
          <p:nvPr/>
        </p:nvSpPr>
        <p:spPr>
          <a:xfrm>
            <a:off x="709612" y="116100"/>
            <a:ext cx="4868117" cy="529569"/>
          </a:xfrm>
          <a:prstGeom prst="rect">
            <a:avLst/>
          </a:prstGeom>
        </p:spPr>
        <p:txBody>
          <a:bodyP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zh-CN" altLang="en-US" sz="2800" dirty="0" smtClean="0">
                <a:solidFill>
                  <a:srgbClr val="FFFFFF"/>
                </a:solidFill>
                <a:latin typeface="Microsoft YaHei Light" charset="-122"/>
                <a:ea typeface="Microsoft YaHei Light" charset="-122"/>
                <a:cs typeface="Microsoft YaHei Light" charset="-122"/>
              </a:rPr>
              <a:t>目录</a:t>
            </a:r>
            <a:endParaRPr kumimoji="1" lang="zh-CN" altLang="en-US" sz="2800" dirty="0">
              <a:solidFill>
                <a:srgbClr val="FFFFFF"/>
              </a:solidFill>
              <a:latin typeface="Microsoft YaHei Light" charset="-122"/>
              <a:ea typeface="Microsoft YaHei Light" charset="-122"/>
              <a:cs typeface="Microsoft YaHei Light" charset="-122"/>
            </a:endParaRPr>
          </a:p>
        </p:txBody>
      </p:sp>
      <p:sp>
        <p:nvSpPr>
          <p:cNvPr id="24" name="矩形 217"/>
          <p:cNvSpPr>
            <a:spLocks noChangeArrowheads="1"/>
          </p:cNvSpPr>
          <p:nvPr/>
        </p:nvSpPr>
        <p:spPr bwMode="auto">
          <a:xfrm>
            <a:off x="663027" y="1052822"/>
            <a:ext cx="1620955" cy="52321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1439" tIns="45719" rIns="91439" bIns="45719">
            <a:spAutoFit/>
          </a:bodyPr>
          <a:lstStyle/>
          <a:p>
            <a:pPr fontAlgn="base">
              <a:spcBef>
                <a:spcPct val="0"/>
              </a:spcBef>
              <a:spcAft>
                <a:spcPct val="0"/>
              </a:spcAft>
            </a:pPr>
            <a:r>
              <a:rPr lang="zh-CN" altLang="en-US" sz="2800" dirty="0">
                <a:solidFill>
                  <a:srgbClr val="3BBC5D"/>
                </a:solidFill>
                <a:latin typeface="微软雅黑 Light" panose="020B0502040204020203" pitchFamily="34" charset="-122"/>
                <a:ea typeface="微软雅黑 Light" panose="020B0502040204020203" pitchFamily="34" charset="-122"/>
                <a:cs typeface="微软雅黑 Light" charset="0"/>
              </a:rPr>
              <a:t>第</a:t>
            </a:r>
            <a:r>
              <a:rPr lang="zh-CN" altLang="en-US" sz="2800" dirty="0" smtClean="0">
                <a:solidFill>
                  <a:srgbClr val="3BBC5D"/>
                </a:solidFill>
                <a:latin typeface="微软雅黑 Light" panose="020B0502040204020203" pitchFamily="34" charset="-122"/>
                <a:ea typeface="微软雅黑 Light" panose="020B0502040204020203" pitchFamily="34" charset="-122"/>
                <a:cs typeface="微软雅黑 Light" charset="0"/>
              </a:rPr>
              <a:t>一部分</a:t>
            </a:r>
            <a:endParaRPr lang="zh-CN" altLang="en-US" sz="2800" dirty="0">
              <a:solidFill>
                <a:srgbClr val="3BBC5D"/>
              </a:solidFill>
              <a:latin typeface="微软雅黑 Light" panose="020B0502040204020203" pitchFamily="34" charset="-122"/>
              <a:ea typeface="微软雅黑 Light" panose="020B0502040204020203" pitchFamily="34" charset="-122"/>
              <a:cs typeface="微软雅黑 Light" charset="0"/>
            </a:endParaRPr>
          </a:p>
        </p:txBody>
      </p:sp>
      <p:sp>
        <p:nvSpPr>
          <p:cNvPr id="25" name="矩形 24"/>
          <p:cNvSpPr/>
          <p:nvPr/>
        </p:nvSpPr>
        <p:spPr bwMode="auto">
          <a:xfrm>
            <a:off x="3143672" y="980728"/>
            <a:ext cx="2890837" cy="652486"/>
          </a:xfrm>
          <a:prstGeom prst="rect">
            <a:avLst/>
          </a:prstGeom>
        </p:spPr>
        <p:txBody>
          <a:bodyPr>
            <a:spAutoFit/>
          </a:bodyPr>
          <a:lstStyle/>
          <a:p>
            <a:pPr>
              <a:lnSpc>
                <a:spcPct val="130000"/>
              </a:lnSpc>
            </a:pPr>
            <a:r>
              <a:rPr lang="zh-CN" altLang="en-US" sz="2800" dirty="0">
                <a:solidFill>
                  <a:schemeClr val="tx1">
                    <a:lumMod val="50000"/>
                    <a:lumOff val="50000"/>
                  </a:schemeClr>
                </a:solidFill>
                <a:latin typeface="Microsoft YaHei Light" charset="-122"/>
                <a:ea typeface="Microsoft YaHei Light" charset="-122"/>
                <a:cs typeface="Microsoft YaHei Light" charset="-122"/>
              </a:rPr>
              <a:t>文件读写</a:t>
            </a:r>
          </a:p>
        </p:txBody>
      </p:sp>
      <p:sp>
        <p:nvSpPr>
          <p:cNvPr id="26" name="任意多边形 221"/>
          <p:cNvSpPr/>
          <p:nvPr/>
        </p:nvSpPr>
        <p:spPr>
          <a:xfrm rot="2700000">
            <a:off x="2612584" y="1229279"/>
            <a:ext cx="141180" cy="141180"/>
          </a:xfrm>
          <a:custGeom>
            <a:avLst/>
            <a:gdLst>
              <a:gd name="connsiteX0" fmla="*/ 0 w 687172"/>
              <a:gd name="connsiteY0" fmla="*/ 1 h 687172"/>
              <a:gd name="connsiteX1" fmla="*/ 477930 w 687172"/>
              <a:gd name="connsiteY1" fmla="*/ 0 h 687172"/>
              <a:gd name="connsiteX2" fmla="*/ 687172 w 687172"/>
              <a:gd name="connsiteY2" fmla="*/ 209242 h 687172"/>
              <a:gd name="connsiteX3" fmla="*/ 687172 w 687172"/>
              <a:gd name="connsiteY3" fmla="*/ 687172 h 687172"/>
              <a:gd name="connsiteX4" fmla="*/ 574946 w 687172"/>
              <a:gd name="connsiteY4" fmla="*/ 687172 h 687172"/>
              <a:gd name="connsiteX5" fmla="*/ 574945 w 687172"/>
              <a:gd name="connsiteY5" fmla="*/ 238336 h 687172"/>
              <a:gd name="connsiteX6" fmla="*/ 448836 w 687172"/>
              <a:gd name="connsiteY6" fmla="*/ 112227 h 687172"/>
              <a:gd name="connsiteX7" fmla="*/ 0 w 687172"/>
              <a:gd name="connsiteY7" fmla="*/ 112227 h 687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7172" h="687172">
                <a:moveTo>
                  <a:pt x="0" y="1"/>
                </a:moveTo>
                <a:lnTo>
                  <a:pt x="477930" y="0"/>
                </a:lnTo>
                <a:cubicBezTo>
                  <a:pt x="593491" y="0"/>
                  <a:pt x="687172" y="93681"/>
                  <a:pt x="687172" y="209242"/>
                </a:cubicBezTo>
                <a:lnTo>
                  <a:pt x="687172" y="687172"/>
                </a:lnTo>
                <a:lnTo>
                  <a:pt x="574946" y="687172"/>
                </a:lnTo>
                <a:lnTo>
                  <a:pt x="574945" y="238336"/>
                </a:lnTo>
                <a:cubicBezTo>
                  <a:pt x="574946" y="168688"/>
                  <a:pt x="518485" y="112227"/>
                  <a:pt x="448836" y="112227"/>
                </a:cubicBezTo>
                <a:lnTo>
                  <a:pt x="0" y="112227"/>
                </a:lnTo>
                <a:close/>
              </a:path>
            </a:pathLst>
          </a:custGeom>
          <a:solidFill>
            <a:srgbClr val="3BBC5D"/>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800" b="0" i="0" u="none" strike="noStrike" kern="0" cap="none" spc="0" normalizeH="0" baseline="0" noProof="0">
              <a:ln>
                <a:noFill/>
              </a:ln>
              <a:solidFill>
                <a:srgbClr val="3BBC5D"/>
              </a:solidFill>
              <a:effectLst/>
              <a:uLnTx/>
              <a:uFillTx/>
              <a:latin typeface="微软雅黑 Light" panose="020B0502040204020203" pitchFamily="34" charset="-122"/>
              <a:ea typeface="微软雅黑 Light" panose="020B0502040204020203" pitchFamily="34" charset="-122"/>
              <a:cs typeface=""/>
            </a:endParaRPr>
          </a:p>
        </p:txBody>
      </p:sp>
      <p:sp>
        <p:nvSpPr>
          <p:cNvPr id="27" name="任意多边形 222"/>
          <p:cNvSpPr/>
          <p:nvPr/>
        </p:nvSpPr>
        <p:spPr>
          <a:xfrm rot="2700000">
            <a:off x="2566608" y="1170905"/>
            <a:ext cx="257928" cy="257928"/>
          </a:xfrm>
          <a:custGeom>
            <a:avLst/>
            <a:gdLst>
              <a:gd name="connsiteX0" fmla="*/ 238336 w 1255427"/>
              <a:gd name="connsiteY0" fmla="*/ 112227 h 1255427"/>
              <a:gd name="connsiteX1" fmla="*/ 112227 w 1255427"/>
              <a:gd name="connsiteY1" fmla="*/ 238336 h 1255427"/>
              <a:gd name="connsiteX2" fmla="*/ 112227 w 1255427"/>
              <a:gd name="connsiteY2" fmla="*/ 1017091 h 1255427"/>
              <a:gd name="connsiteX3" fmla="*/ 238336 w 1255427"/>
              <a:gd name="connsiteY3" fmla="*/ 1143200 h 1255427"/>
              <a:gd name="connsiteX4" fmla="*/ 1017091 w 1255427"/>
              <a:gd name="connsiteY4" fmla="*/ 1143200 h 1255427"/>
              <a:gd name="connsiteX5" fmla="*/ 1143200 w 1255427"/>
              <a:gd name="connsiteY5" fmla="*/ 1017091 h 1255427"/>
              <a:gd name="connsiteX6" fmla="*/ 1143200 w 1255427"/>
              <a:gd name="connsiteY6" fmla="*/ 238336 h 1255427"/>
              <a:gd name="connsiteX7" fmla="*/ 1017091 w 1255427"/>
              <a:gd name="connsiteY7" fmla="*/ 112227 h 1255427"/>
              <a:gd name="connsiteX8" fmla="*/ 209242 w 1255427"/>
              <a:gd name="connsiteY8" fmla="*/ 0 h 1255427"/>
              <a:gd name="connsiteX9" fmla="*/ 1046185 w 1255427"/>
              <a:gd name="connsiteY9" fmla="*/ 0 h 1255427"/>
              <a:gd name="connsiteX10" fmla="*/ 1255427 w 1255427"/>
              <a:gd name="connsiteY10" fmla="*/ 209242 h 1255427"/>
              <a:gd name="connsiteX11" fmla="*/ 1255427 w 1255427"/>
              <a:gd name="connsiteY11" fmla="*/ 1046185 h 1255427"/>
              <a:gd name="connsiteX12" fmla="*/ 1046185 w 1255427"/>
              <a:gd name="connsiteY12" fmla="*/ 1255427 h 1255427"/>
              <a:gd name="connsiteX13" fmla="*/ 209242 w 1255427"/>
              <a:gd name="connsiteY13" fmla="*/ 1255427 h 1255427"/>
              <a:gd name="connsiteX14" fmla="*/ 0 w 1255427"/>
              <a:gd name="connsiteY14" fmla="*/ 1046185 h 1255427"/>
              <a:gd name="connsiteX15" fmla="*/ 0 w 1255427"/>
              <a:gd name="connsiteY15" fmla="*/ 209242 h 1255427"/>
              <a:gd name="connsiteX16" fmla="*/ 209242 w 1255427"/>
              <a:gd name="connsiteY16" fmla="*/ 0 h 1255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55427" h="1255427">
                <a:moveTo>
                  <a:pt x="238336" y="112227"/>
                </a:moveTo>
                <a:cubicBezTo>
                  <a:pt x="168688" y="112227"/>
                  <a:pt x="112227" y="168688"/>
                  <a:pt x="112227" y="238336"/>
                </a:cubicBezTo>
                <a:lnTo>
                  <a:pt x="112227" y="1017091"/>
                </a:lnTo>
                <a:cubicBezTo>
                  <a:pt x="112227" y="1086739"/>
                  <a:pt x="168688" y="1143200"/>
                  <a:pt x="238336" y="1143200"/>
                </a:cubicBezTo>
                <a:lnTo>
                  <a:pt x="1017091" y="1143200"/>
                </a:lnTo>
                <a:cubicBezTo>
                  <a:pt x="1086739" y="1143200"/>
                  <a:pt x="1143200" y="1086739"/>
                  <a:pt x="1143200" y="1017091"/>
                </a:cubicBezTo>
                <a:lnTo>
                  <a:pt x="1143200" y="238336"/>
                </a:lnTo>
                <a:cubicBezTo>
                  <a:pt x="1143200" y="168688"/>
                  <a:pt x="1086739" y="112227"/>
                  <a:pt x="1017091" y="112227"/>
                </a:cubicBezTo>
                <a:close/>
                <a:moveTo>
                  <a:pt x="209242" y="0"/>
                </a:moveTo>
                <a:lnTo>
                  <a:pt x="1046185" y="0"/>
                </a:lnTo>
                <a:cubicBezTo>
                  <a:pt x="1161746" y="0"/>
                  <a:pt x="1255427" y="93681"/>
                  <a:pt x="1255427" y="209242"/>
                </a:cubicBezTo>
                <a:lnTo>
                  <a:pt x="1255427" y="1046185"/>
                </a:lnTo>
                <a:cubicBezTo>
                  <a:pt x="1255427" y="1161746"/>
                  <a:pt x="1161746" y="1255427"/>
                  <a:pt x="1046185" y="1255427"/>
                </a:cubicBezTo>
                <a:lnTo>
                  <a:pt x="209242" y="1255427"/>
                </a:lnTo>
                <a:cubicBezTo>
                  <a:pt x="93681" y="1255427"/>
                  <a:pt x="0" y="1161746"/>
                  <a:pt x="0" y="1046185"/>
                </a:cubicBezTo>
                <a:lnTo>
                  <a:pt x="0" y="209242"/>
                </a:lnTo>
                <a:cubicBezTo>
                  <a:pt x="0" y="93681"/>
                  <a:pt x="93681" y="0"/>
                  <a:pt x="209242" y="0"/>
                </a:cubicBezTo>
                <a:close/>
              </a:path>
            </a:pathLst>
          </a:custGeom>
          <a:solidFill>
            <a:srgbClr val="3BBC5D"/>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000" b="0" i="0" u="none" strike="noStrike" kern="0" cap="none" spc="0" normalizeH="0" baseline="0" noProof="0">
              <a:ln>
                <a:noFill/>
              </a:ln>
              <a:solidFill>
                <a:srgbClr val="3BBC5D"/>
              </a:solidFill>
              <a:effectLst/>
              <a:uLnTx/>
              <a:uFillTx/>
              <a:latin typeface="微软雅黑 Light" panose="020B0502040204020203" pitchFamily="34" charset="-122"/>
              <a:ea typeface="微软雅黑 Light" panose="020B0502040204020203" pitchFamily="34" charset="-122"/>
              <a:cs typeface=""/>
            </a:endParaRPr>
          </a:p>
        </p:txBody>
      </p:sp>
      <p:sp>
        <p:nvSpPr>
          <p:cNvPr id="28" name="矩形 245"/>
          <p:cNvSpPr>
            <a:spLocks noChangeArrowheads="1"/>
          </p:cNvSpPr>
          <p:nvPr/>
        </p:nvSpPr>
        <p:spPr bwMode="auto">
          <a:xfrm>
            <a:off x="663027" y="1700810"/>
            <a:ext cx="1620955" cy="52321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1439" tIns="45719" rIns="91439" bIns="45719">
            <a:spAutoFit/>
          </a:bodyPr>
          <a:lstStyle/>
          <a:p>
            <a:pPr fontAlgn="base">
              <a:spcBef>
                <a:spcPct val="0"/>
              </a:spcBef>
              <a:spcAft>
                <a:spcPct val="0"/>
              </a:spcAft>
            </a:pPr>
            <a:r>
              <a:rPr lang="zh-CN" altLang="en-US" sz="2800" dirty="0" smtClean="0">
                <a:solidFill>
                  <a:srgbClr val="3BBC5D"/>
                </a:solidFill>
                <a:latin typeface="微软雅黑 Light" panose="020B0502040204020203" pitchFamily="34" charset="-122"/>
                <a:ea typeface="微软雅黑 Light" panose="020B0502040204020203" pitchFamily="34" charset="-122"/>
                <a:cs typeface="微软雅黑 Light" charset="0"/>
              </a:rPr>
              <a:t>第二部分</a:t>
            </a:r>
            <a:endParaRPr lang="zh-CN" altLang="en-US" sz="2800" dirty="0">
              <a:solidFill>
                <a:srgbClr val="3BBC5D"/>
              </a:solidFill>
              <a:latin typeface="微软雅黑 Light" panose="020B0502040204020203" pitchFamily="34" charset="-122"/>
              <a:ea typeface="微软雅黑 Light" panose="020B0502040204020203" pitchFamily="34" charset="-122"/>
              <a:cs typeface="微软雅黑 Light" charset="0"/>
            </a:endParaRPr>
          </a:p>
        </p:txBody>
      </p:sp>
      <p:sp>
        <p:nvSpPr>
          <p:cNvPr id="29" name="矩形 29"/>
          <p:cNvSpPr/>
          <p:nvPr/>
        </p:nvSpPr>
        <p:spPr bwMode="auto">
          <a:xfrm>
            <a:off x="3143671" y="1628800"/>
            <a:ext cx="2890837" cy="652486"/>
          </a:xfrm>
          <a:prstGeom prst="rect">
            <a:avLst/>
          </a:prstGeom>
        </p:spPr>
        <p:txBody>
          <a:bodyPr>
            <a:spAutoFit/>
          </a:bodyPr>
          <a:lstStyle/>
          <a:p>
            <a:pPr>
              <a:lnSpc>
                <a:spcPct val="130000"/>
              </a:lnSpc>
            </a:pPr>
            <a:r>
              <a:rPr lang="zh-CN" altLang="en-US" sz="2800" dirty="0">
                <a:solidFill>
                  <a:schemeClr val="tx1">
                    <a:lumMod val="50000"/>
                    <a:lumOff val="50000"/>
                  </a:schemeClr>
                </a:solidFill>
                <a:latin typeface="Microsoft YaHei Light" charset="-122"/>
                <a:ea typeface="Microsoft YaHei Light" charset="-122"/>
                <a:cs typeface="Microsoft YaHei Light" charset="-122"/>
              </a:rPr>
              <a:t>变量离散化</a:t>
            </a:r>
          </a:p>
        </p:txBody>
      </p:sp>
      <p:sp>
        <p:nvSpPr>
          <p:cNvPr id="30" name="矩形 284"/>
          <p:cNvSpPr>
            <a:spLocks noChangeArrowheads="1"/>
          </p:cNvSpPr>
          <p:nvPr/>
        </p:nvSpPr>
        <p:spPr bwMode="auto">
          <a:xfrm>
            <a:off x="663027" y="2348880"/>
            <a:ext cx="1620955" cy="52321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1439" tIns="45719" rIns="91439" bIns="45719">
            <a:spAutoFit/>
          </a:bodyPr>
          <a:lstStyle/>
          <a:p>
            <a:pPr fontAlgn="base">
              <a:spcBef>
                <a:spcPct val="0"/>
              </a:spcBef>
              <a:spcAft>
                <a:spcPct val="0"/>
              </a:spcAft>
            </a:pPr>
            <a:r>
              <a:rPr lang="zh-CN" altLang="en-US" sz="2800" dirty="0" smtClean="0">
                <a:solidFill>
                  <a:srgbClr val="3BBC5D"/>
                </a:solidFill>
                <a:latin typeface="微软雅黑 Light" panose="020B0502040204020203" pitchFamily="34" charset="-122"/>
                <a:ea typeface="微软雅黑 Light" panose="020B0502040204020203" pitchFamily="34" charset="-122"/>
                <a:cs typeface="微软雅黑 Light" charset="0"/>
              </a:rPr>
              <a:t>第三部分</a:t>
            </a:r>
            <a:endParaRPr lang="zh-CN" altLang="en-US" sz="2800" dirty="0">
              <a:solidFill>
                <a:srgbClr val="3BBC5D"/>
              </a:solidFill>
              <a:latin typeface="微软雅黑 Light" panose="020B0502040204020203" pitchFamily="34" charset="-122"/>
              <a:ea typeface="微软雅黑 Light" panose="020B0502040204020203" pitchFamily="34" charset="-122"/>
              <a:cs typeface="微软雅黑 Light" charset="0"/>
            </a:endParaRPr>
          </a:p>
        </p:txBody>
      </p:sp>
      <p:sp>
        <p:nvSpPr>
          <p:cNvPr id="31" name="矩形 34"/>
          <p:cNvSpPr/>
          <p:nvPr/>
        </p:nvSpPr>
        <p:spPr bwMode="auto">
          <a:xfrm>
            <a:off x="3143672" y="2276872"/>
            <a:ext cx="2890837" cy="652486"/>
          </a:xfrm>
          <a:prstGeom prst="rect">
            <a:avLst/>
          </a:prstGeom>
        </p:spPr>
        <p:txBody>
          <a:bodyPr>
            <a:spAutoFit/>
          </a:bodyPr>
          <a:lstStyle/>
          <a:p>
            <a:pPr>
              <a:lnSpc>
                <a:spcPct val="130000"/>
              </a:lnSpc>
            </a:pPr>
            <a:r>
              <a:rPr lang="zh-CN" altLang="en-US" sz="2800" dirty="0">
                <a:solidFill>
                  <a:schemeClr val="tx1">
                    <a:lumMod val="50000"/>
                    <a:lumOff val="50000"/>
                  </a:schemeClr>
                </a:solidFill>
                <a:latin typeface="Microsoft YaHei Light" charset="-122"/>
                <a:ea typeface="Microsoft YaHei Light" charset="-122"/>
                <a:cs typeface="Microsoft YaHei Light" charset="-122"/>
              </a:rPr>
              <a:t>缺失值填补</a:t>
            </a:r>
          </a:p>
        </p:txBody>
      </p:sp>
      <p:sp>
        <p:nvSpPr>
          <p:cNvPr id="32" name="任意多边形 287"/>
          <p:cNvSpPr/>
          <p:nvPr/>
        </p:nvSpPr>
        <p:spPr>
          <a:xfrm rot="2700000">
            <a:off x="2590269" y="2562051"/>
            <a:ext cx="141180" cy="141180"/>
          </a:xfrm>
          <a:custGeom>
            <a:avLst/>
            <a:gdLst>
              <a:gd name="connsiteX0" fmla="*/ 0 w 687172"/>
              <a:gd name="connsiteY0" fmla="*/ 1 h 687172"/>
              <a:gd name="connsiteX1" fmla="*/ 477930 w 687172"/>
              <a:gd name="connsiteY1" fmla="*/ 0 h 687172"/>
              <a:gd name="connsiteX2" fmla="*/ 687172 w 687172"/>
              <a:gd name="connsiteY2" fmla="*/ 209242 h 687172"/>
              <a:gd name="connsiteX3" fmla="*/ 687172 w 687172"/>
              <a:gd name="connsiteY3" fmla="*/ 687172 h 687172"/>
              <a:gd name="connsiteX4" fmla="*/ 574946 w 687172"/>
              <a:gd name="connsiteY4" fmla="*/ 687172 h 687172"/>
              <a:gd name="connsiteX5" fmla="*/ 574945 w 687172"/>
              <a:gd name="connsiteY5" fmla="*/ 238336 h 687172"/>
              <a:gd name="connsiteX6" fmla="*/ 448836 w 687172"/>
              <a:gd name="connsiteY6" fmla="*/ 112227 h 687172"/>
              <a:gd name="connsiteX7" fmla="*/ 0 w 687172"/>
              <a:gd name="connsiteY7" fmla="*/ 112227 h 687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7172" h="687172">
                <a:moveTo>
                  <a:pt x="0" y="1"/>
                </a:moveTo>
                <a:lnTo>
                  <a:pt x="477930" y="0"/>
                </a:lnTo>
                <a:cubicBezTo>
                  <a:pt x="593491" y="0"/>
                  <a:pt x="687172" y="93681"/>
                  <a:pt x="687172" y="209242"/>
                </a:cubicBezTo>
                <a:lnTo>
                  <a:pt x="687172" y="687172"/>
                </a:lnTo>
                <a:lnTo>
                  <a:pt x="574946" y="687172"/>
                </a:lnTo>
                <a:lnTo>
                  <a:pt x="574945" y="238336"/>
                </a:lnTo>
                <a:cubicBezTo>
                  <a:pt x="574946" y="168688"/>
                  <a:pt x="518485" y="112227"/>
                  <a:pt x="448836" y="112227"/>
                </a:cubicBezTo>
                <a:lnTo>
                  <a:pt x="0" y="112227"/>
                </a:lnTo>
                <a:close/>
              </a:path>
            </a:pathLst>
          </a:custGeom>
          <a:solidFill>
            <a:srgbClr val="3BBC5D"/>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000" b="0" i="0" u="none" strike="noStrike" kern="0" cap="none" spc="0" normalizeH="0" baseline="0" noProof="0">
              <a:ln>
                <a:noFill/>
              </a:ln>
              <a:solidFill>
                <a:srgbClr val="3BBC5D"/>
              </a:solidFill>
              <a:effectLst/>
              <a:uLnTx/>
              <a:uFillTx/>
              <a:latin typeface="微软雅黑 Light" panose="020B0502040204020203" pitchFamily="34" charset="-122"/>
              <a:ea typeface="微软雅黑 Light" panose="020B0502040204020203" pitchFamily="34" charset="-122"/>
              <a:cs typeface=""/>
            </a:endParaRPr>
          </a:p>
        </p:txBody>
      </p:sp>
      <p:sp>
        <p:nvSpPr>
          <p:cNvPr id="33" name="任意多边形 288"/>
          <p:cNvSpPr/>
          <p:nvPr/>
        </p:nvSpPr>
        <p:spPr>
          <a:xfrm rot="2700000">
            <a:off x="2544293" y="2503677"/>
            <a:ext cx="257928" cy="257928"/>
          </a:xfrm>
          <a:custGeom>
            <a:avLst/>
            <a:gdLst>
              <a:gd name="connsiteX0" fmla="*/ 238336 w 1255427"/>
              <a:gd name="connsiteY0" fmla="*/ 112227 h 1255427"/>
              <a:gd name="connsiteX1" fmla="*/ 112227 w 1255427"/>
              <a:gd name="connsiteY1" fmla="*/ 238336 h 1255427"/>
              <a:gd name="connsiteX2" fmla="*/ 112227 w 1255427"/>
              <a:gd name="connsiteY2" fmla="*/ 1017091 h 1255427"/>
              <a:gd name="connsiteX3" fmla="*/ 238336 w 1255427"/>
              <a:gd name="connsiteY3" fmla="*/ 1143200 h 1255427"/>
              <a:gd name="connsiteX4" fmla="*/ 1017091 w 1255427"/>
              <a:gd name="connsiteY4" fmla="*/ 1143200 h 1255427"/>
              <a:gd name="connsiteX5" fmla="*/ 1143200 w 1255427"/>
              <a:gd name="connsiteY5" fmla="*/ 1017091 h 1255427"/>
              <a:gd name="connsiteX6" fmla="*/ 1143200 w 1255427"/>
              <a:gd name="connsiteY6" fmla="*/ 238336 h 1255427"/>
              <a:gd name="connsiteX7" fmla="*/ 1017091 w 1255427"/>
              <a:gd name="connsiteY7" fmla="*/ 112227 h 1255427"/>
              <a:gd name="connsiteX8" fmla="*/ 209242 w 1255427"/>
              <a:gd name="connsiteY8" fmla="*/ 0 h 1255427"/>
              <a:gd name="connsiteX9" fmla="*/ 1046185 w 1255427"/>
              <a:gd name="connsiteY9" fmla="*/ 0 h 1255427"/>
              <a:gd name="connsiteX10" fmla="*/ 1255427 w 1255427"/>
              <a:gd name="connsiteY10" fmla="*/ 209242 h 1255427"/>
              <a:gd name="connsiteX11" fmla="*/ 1255427 w 1255427"/>
              <a:gd name="connsiteY11" fmla="*/ 1046185 h 1255427"/>
              <a:gd name="connsiteX12" fmla="*/ 1046185 w 1255427"/>
              <a:gd name="connsiteY12" fmla="*/ 1255427 h 1255427"/>
              <a:gd name="connsiteX13" fmla="*/ 209242 w 1255427"/>
              <a:gd name="connsiteY13" fmla="*/ 1255427 h 1255427"/>
              <a:gd name="connsiteX14" fmla="*/ 0 w 1255427"/>
              <a:gd name="connsiteY14" fmla="*/ 1046185 h 1255427"/>
              <a:gd name="connsiteX15" fmla="*/ 0 w 1255427"/>
              <a:gd name="connsiteY15" fmla="*/ 209242 h 1255427"/>
              <a:gd name="connsiteX16" fmla="*/ 209242 w 1255427"/>
              <a:gd name="connsiteY16" fmla="*/ 0 h 1255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55427" h="1255427">
                <a:moveTo>
                  <a:pt x="238336" y="112227"/>
                </a:moveTo>
                <a:cubicBezTo>
                  <a:pt x="168688" y="112227"/>
                  <a:pt x="112227" y="168688"/>
                  <a:pt x="112227" y="238336"/>
                </a:cubicBezTo>
                <a:lnTo>
                  <a:pt x="112227" y="1017091"/>
                </a:lnTo>
                <a:cubicBezTo>
                  <a:pt x="112227" y="1086739"/>
                  <a:pt x="168688" y="1143200"/>
                  <a:pt x="238336" y="1143200"/>
                </a:cubicBezTo>
                <a:lnTo>
                  <a:pt x="1017091" y="1143200"/>
                </a:lnTo>
                <a:cubicBezTo>
                  <a:pt x="1086739" y="1143200"/>
                  <a:pt x="1143200" y="1086739"/>
                  <a:pt x="1143200" y="1017091"/>
                </a:cubicBezTo>
                <a:lnTo>
                  <a:pt x="1143200" y="238336"/>
                </a:lnTo>
                <a:cubicBezTo>
                  <a:pt x="1143200" y="168688"/>
                  <a:pt x="1086739" y="112227"/>
                  <a:pt x="1017091" y="112227"/>
                </a:cubicBezTo>
                <a:close/>
                <a:moveTo>
                  <a:pt x="209242" y="0"/>
                </a:moveTo>
                <a:lnTo>
                  <a:pt x="1046185" y="0"/>
                </a:lnTo>
                <a:cubicBezTo>
                  <a:pt x="1161746" y="0"/>
                  <a:pt x="1255427" y="93681"/>
                  <a:pt x="1255427" y="209242"/>
                </a:cubicBezTo>
                <a:lnTo>
                  <a:pt x="1255427" y="1046185"/>
                </a:lnTo>
                <a:cubicBezTo>
                  <a:pt x="1255427" y="1161746"/>
                  <a:pt x="1161746" y="1255427"/>
                  <a:pt x="1046185" y="1255427"/>
                </a:cubicBezTo>
                <a:lnTo>
                  <a:pt x="209242" y="1255427"/>
                </a:lnTo>
                <a:cubicBezTo>
                  <a:pt x="93681" y="1255427"/>
                  <a:pt x="0" y="1161746"/>
                  <a:pt x="0" y="1046185"/>
                </a:cubicBezTo>
                <a:lnTo>
                  <a:pt x="0" y="209242"/>
                </a:lnTo>
                <a:cubicBezTo>
                  <a:pt x="0" y="93681"/>
                  <a:pt x="93681" y="0"/>
                  <a:pt x="209242" y="0"/>
                </a:cubicBezTo>
                <a:close/>
              </a:path>
            </a:pathLst>
          </a:custGeom>
          <a:solidFill>
            <a:srgbClr val="3BBC5D"/>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000" b="0" i="0" u="none" strike="noStrike" kern="0" cap="none" spc="0" normalizeH="0" baseline="0" noProof="0">
              <a:ln>
                <a:noFill/>
              </a:ln>
              <a:solidFill>
                <a:srgbClr val="3BBC5D"/>
              </a:solidFill>
              <a:effectLst/>
              <a:uLnTx/>
              <a:uFillTx/>
              <a:latin typeface="微软雅黑 Light" panose="020B0502040204020203" pitchFamily="34" charset="-122"/>
              <a:ea typeface="微软雅黑 Light" panose="020B0502040204020203" pitchFamily="34" charset="-122"/>
              <a:cs typeface=""/>
            </a:endParaRPr>
          </a:p>
        </p:txBody>
      </p:sp>
      <p:sp>
        <p:nvSpPr>
          <p:cNvPr id="36" name="任意多边形 221"/>
          <p:cNvSpPr/>
          <p:nvPr/>
        </p:nvSpPr>
        <p:spPr>
          <a:xfrm rot="2700000">
            <a:off x="2594995" y="1900090"/>
            <a:ext cx="141180" cy="141180"/>
          </a:xfrm>
          <a:custGeom>
            <a:avLst/>
            <a:gdLst>
              <a:gd name="connsiteX0" fmla="*/ 0 w 687172"/>
              <a:gd name="connsiteY0" fmla="*/ 1 h 687172"/>
              <a:gd name="connsiteX1" fmla="*/ 477930 w 687172"/>
              <a:gd name="connsiteY1" fmla="*/ 0 h 687172"/>
              <a:gd name="connsiteX2" fmla="*/ 687172 w 687172"/>
              <a:gd name="connsiteY2" fmla="*/ 209242 h 687172"/>
              <a:gd name="connsiteX3" fmla="*/ 687172 w 687172"/>
              <a:gd name="connsiteY3" fmla="*/ 687172 h 687172"/>
              <a:gd name="connsiteX4" fmla="*/ 574946 w 687172"/>
              <a:gd name="connsiteY4" fmla="*/ 687172 h 687172"/>
              <a:gd name="connsiteX5" fmla="*/ 574945 w 687172"/>
              <a:gd name="connsiteY5" fmla="*/ 238336 h 687172"/>
              <a:gd name="connsiteX6" fmla="*/ 448836 w 687172"/>
              <a:gd name="connsiteY6" fmla="*/ 112227 h 687172"/>
              <a:gd name="connsiteX7" fmla="*/ 0 w 687172"/>
              <a:gd name="connsiteY7" fmla="*/ 112227 h 687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7172" h="687172">
                <a:moveTo>
                  <a:pt x="0" y="1"/>
                </a:moveTo>
                <a:lnTo>
                  <a:pt x="477930" y="0"/>
                </a:lnTo>
                <a:cubicBezTo>
                  <a:pt x="593491" y="0"/>
                  <a:pt x="687172" y="93681"/>
                  <a:pt x="687172" y="209242"/>
                </a:cubicBezTo>
                <a:lnTo>
                  <a:pt x="687172" y="687172"/>
                </a:lnTo>
                <a:lnTo>
                  <a:pt x="574946" y="687172"/>
                </a:lnTo>
                <a:lnTo>
                  <a:pt x="574945" y="238336"/>
                </a:lnTo>
                <a:cubicBezTo>
                  <a:pt x="574946" y="168688"/>
                  <a:pt x="518485" y="112227"/>
                  <a:pt x="448836" y="112227"/>
                </a:cubicBezTo>
                <a:lnTo>
                  <a:pt x="0" y="112227"/>
                </a:lnTo>
                <a:close/>
              </a:path>
            </a:pathLst>
          </a:custGeom>
          <a:solidFill>
            <a:srgbClr val="3BBC5D"/>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800" b="0" i="0" u="none" strike="noStrike" kern="0" cap="none" spc="0" normalizeH="0" baseline="0" noProof="0">
              <a:ln>
                <a:noFill/>
              </a:ln>
              <a:solidFill>
                <a:srgbClr val="3BBC5D"/>
              </a:solidFill>
              <a:effectLst/>
              <a:uLnTx/>
              <a:uFillTx/>
              <a:latin typeface="微软雅黑 Light" panose="020B0502040204020203" pitchFamily="34" charset="-122"/>
              <a:ea typeface="微软雅黑 Light" panose="020B0502040204020203" pitchFamily="34" charset="-122"/>
              <a:cs typeface=""/>
            </a:endParaRPr>
          </a:p>
        </p:txBody>
      </p:sp>
      <p:sp>
        <p:nvSpPr>
          <p:cNvPr id="37" name="任意多边形 222"/>
          <p:cNvSpPr/>
          <p:nvPr/>
        </p:nvSpPr>
        <p:spPr>
          <a:xfrm rot="2700000">
            <a:off x="2549019" y="1841716"/>
            <a:ext cx="257928" cy="257928"/>
          </a:xfrm>
          <a:custGeom>
            <a:avLst/>
            <a:gdLst>
              <a:gd name="connsiteX0" fmla="*/ 238336 w 1255427"/>
              <a:gd name="connsiteY0" fmla="*/ 112227 h 1255427"/>
              <a:gd name="connsiteX1" fmla="*/ 112227 w 1255427"/>
              <a:gd name="connsiteY1" fmla="*/ 238336 h 1255427"/>
              <a:gd name="connsiteX2" fmla="*/ 112227 w 1255427"/>
              <a:gd name="connsiteY2" fmla="*/ 1017091 h 1255427"/>
              <a:gd name="connsiteX3" fmla="*/ 238336 w 1255427"/>
              <a:gd name="connsiteY3" fmla="*/ 1143200 h 1255427"/>
              <a:gd name="connsiteX4" fmla="*/ 1017091 w 1255427"/>
              <a:gd name="connsiteY4" fmla="*/ 1143200 h 1255427"/>
              <a:gd name="connsiteX5" fmla="*/ 1143200 w 1255427"/>
              <a:gd name="connsiteY5" fmla="*/ 1017091 h 1255427"/>
              <a:gd name="connsiteX6" fmla="*/ 1143200 w 1255427"/>
              <a:gd name="connsiteY6" fmla="*/ 238336 h 1255427"/>
              <a:gd name="connsiteX7" fmla="*/ 1017091 w 1255427"/>
              <a:gd name="connsiteY7" fmla="*/ 112227 h 1255427"/>
              <a:gd name="connsiteX8" fmla="*/ 209242 w 1255427"/>
              <a:gd name="connsiteY8" fmla="*/ 0 h 1255427"/>
              <a:gd name="connsiteX9" fmla="*/ 1046185 w 1255427"/>
              <a:gd name="connsiteY9" fmla="*/ 0 h 1255427"/>
              <a:gd name="connsiteX10" fmla="*/ 1255427 w 1255427"/>
              <a:gd name="connsiteY10" fmla="*/ 209242 h 1255427"/>
              <a:gd name="connsiteX11" fmla="*/ 1255427 w 1255427"/>
              <a:gd name="connsiteY11" fmla="*/ 1046185 h 1255427"/>
              <a:gd name="connsiteX12" fmla="*/ 1046185 w 1255427"/>
              <a:gd name="connsiteY12" fmla="*/ 1255427 h 1255427"/>
              <a:gd name="connsiteX13" fmla="*/ 209242 w 1255427"/>
              <a:gd name="connsiteY13" fmla="*/ 1255427 h 1255427"/>
              <a:gd name="connsiteX14" fmla="*/ 0 w 1255427"/>
              <a:gd name="connsiteY14" fmla="*/ 1046185 h 1255427"/>
              <a:gd name="connsiteX15" fmla="*/ 0 w 1255427"/>
              <a:gd name="connsiteY15" fmla="*/ 209242 h 1255427"/>
              <a:gd name="connsiteX16" fmla="*/ 209242 w 1255427"/>
              <a:gd name="connsiteY16" fmla="*/ 0 h 1255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55427" h="1255427">
                <a:moveTo>
                  <a:pt x="238336" y="112227"/>
                </a:moveTo>
                <a:cubicBezTo>
                  <a:pt x="168688" y="112227"/>
                  <a:pt x="112227" y="168688"/>
                  <a:pt x="112227" y="238336"/>
                </a:cubicBezTo>
                <a:lnTo>
                  <a:pt x="112227" y="1017091"/>
                </a:lnTo>
                <a:cubicBezTo>
                  <a:pt x="112227" y="1086739"/>
                  <a:pt x="168688" y="1143200"/>
                  <a:pt x="238336" y="1143200"/>
                </a:cubicBezTo>
                <a:lnTo>
                  <a:pt x="1017091" y="1143200"/>
                </a:lnTo>
                <a:cubicBezTo>
                  <a:pt x="1086739" y="1143200"/>
                  <a:pt x="1143200" y="1086739"/>
                  <a:pt x="1143200" y="1017091"/>
                </a:cubicBezTo>
                <a:lnTo>
                  <a:pt x="1143200" y="238336"/>
                </a:lnTo>
                <a:cubicBezTo>
                  <a:pt x="1143200" y="168688"/>
                  <a:pt x="1086739" y="112227"/>
                  <a:pt x="1017091" y="112227"/>
                </a:cubicBezTo>
                <a:close/>
                <a:moveTo>
                  <a:pt x="209242" y="0"/>
                </a:moveTo>
                <a:lnTo>
                  <a:pt x="1046185" y="0"/>
                </a:lnTo>
                <a:cubicBezTo>
                  <a:pt x="1161746" y="0"/>
                  <a:pt x="1255427" y="93681"/>
                  <a:pt x="1255427" y="209242"/>
                </a:cubicBezTo>
                <a:lnTo>
                  <a:pt x="1255427" y="1046185"/>
                </a:lnTo>
                <a:cubicBezTo>
                  <a:pt x="1255427" y="1161746"/>
                  <a:pt x="1161746" y="1255427"/>
                  <a:pt x="1046185" y="1255427"/>
                </a:cubicBezTo>
                <a:lnTo>
                  <a:pt x="209242" y="1255427"/>
                </a:lnTo>
                <a:cubicBezTo>
                  <a:pt x="93681" y="1255427"/>
                  <a:pt x="0" y="1161746"/>
                  <a:pt x="0" y="1046185"/>
                </a:cubicBezTo>
                <a:lnTo>
                  <a:pt x="0" y="209242"/>
                </a:lnTo>
                <a:cubicBezTo>
                  <a:pt x="0" y="93681"/>
                  <a:pt x="93681" y="0"/>
                  <a:pt x="209242" y="0"/>
                </a:cubicBezTo>
                <a:close/>
              </a:path>
            </a:pathLst>
          </a:custGeom>
          <a:solidFill>
            <a:srgbClr val="3BBC5D"/>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000" b="0" i="0" u="none" strike="noStrike" kern="0" cap="none" spc="0" normalizeH="0" baseline="0" noProof="0">
              <a:ln>
                <a:noFill/>
              </a:ln>
              <a:solidFill>
                <a:srgbClr val="3BBC5D"/>
              </a:solidFill>
              <a:effectLst/>
              <a:uLnTx/>
              <a:uFillTx/>
              <a:latin typeface="微软雅黑 Light" panose="020B0502040204020203" pitchFamily="34" charset="-122"/>
              <a:ea typeface="微软雅黑 Light" panose="020B0502040204020203" pitchFamily="34" charset="-122"/>
              <a:cs typeface=""/>
            </a:endParaRPr>
          </a:p>
        </p:txBody>
      </p:sp>
      <p:sp>
        <p:nvSpPr>
          <p:cNvPr id="38" name="矩形 217"/>
          <p:cNvSpPr>
            <a:spLocks noChangeArrowheads="1"/>
          </p:cNvSpPr>
          <p:nvPr/>
        </p:nvSpPr>
        <p:spPr bwMode="auto">
          <a:xfrm>
            <a:off x="652510" y="2997038"/>
            <a:ext cx="1620955" cy="52321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1439" tIns="45719" rIns="91439" bIns="45719">
            <a:spAutoFit/>
          </a:bodyPr>
          <a:lstStyle/>
          <a:p>
            <a:pPr fontAlgn="base">
              <a:spcBef>
                <a:spcPct val="0"/>
              </a:spcBef>
              <a:spcAft>
                <a:spcPct val="0"/>
              </a:spcAft>
            </a:pPr>
            <a:r>
              <a:rPr lang="zh-CN" altLang="en-US" sz="2800" dirty="0" smtClean="0">
                <a:solidFill>
                  <a:srgbClr val="3BBC5D"/>
                </a:solidFill>
                <a:latin typeface="微软雅黑 Light" panose="020B0502040204020203" pitchFamily="34" charset="-122"/>
                <a:ea typeface="微软雅黑 Light" panose="020B0502040204020203" pitchFamily="34" charset="-122"/>
                <a:cs typeface="微软雅黑 Light" charset="0"/>
              </a:rPr>
              <a:t>第四部分</a:t>
            </a:r>
            <a:endParaRPr lang="zh-CN" altLang="en-US" sz="2800" dirty="0">
              <a:solidFill>
                <a:srgbClr val="3BBC5D"/>
              </a:solidFill>
              <a:latin typeface="微软雅黑 Light" panose="020B0502040204020203" pitchFamily="34" charset="-122"/>
              <a:ea typeface="微软雅黑 Light" panose="020B0502040204020203" pitchFamily="34" charset="-122"/>
              <a:cs typeface="微软雅黑 Light" charset="0"/>
            </a:endParaRPr>
          </a:p>
        </p:txBody>
      </p:sp>
      <p:sp>
        <p:nvSpPr>
          <p:cNvPr id="39" name="矩形 24"/>
          <p:cNvSpPr/>
          <p:nvPr/>
        </p:nvSpPr>
        <p:spPr bwMode="auto">
          <a:xfrm>
            <a:off x="3133155" y="2924944"/>
            <a:ext cx="2890837" cy="652486"/>
          </a:xfrm>
          <a:prstGeom prst="rect">
            <a:avLst/>
          </a:prstGeom>
        </p:spPr>
        <p:txBody>
          <a:bodyPr>
            <a:spAutoFit/>
          </a:bodyPr>
          <a:lstStyle/>
          <a:p>
            <a:pPr>
              <a:lnSpc>
                <a:spcPct val="130000"/>
              </a:lnSpc>
            </a:pPr>
            <a:r>
              <a:rPr lang="zh-CN" altLang="en-US" sz="2800" dirty="0">
                <a:solidFill>
                  <a:schemeClr val="tx1">
                    <a:lumMod val="50000"/>
                    <a:lumOff val="50000"/>
                  </a:schemeClr>
                </a:solidFill>
                <a:latin typeface="Microsoft YaHei Light" charset="-122"/>
                <a:ea typeface="Microsoft YaHei Light" charset="-122"/>
                <a:cs typeface="Microsoft YaHei Light" charset="-122"/>
              </a:rPr>
              <a:t>数据标准化</a:t>
            </a:r>
          </a:p>
        </p:txBody>
      </p:sp>
      <p:sp>
        <p:nvSpPr>
          <p:cNvPr id="40" name="任意多边形 221"/>
          <p:cNvSpPr/>
          <p:nvPr/>
        </p:nvSpPr>
        <p:spPr>
          <a:xfrm rot="2700000">
            <a:off x="2602067" y="3173495"/>
            <a:ext cx="141180" cy="141180"/>
          </a:xfrm>
          <a:custGeom>
            <a:avLst/>
            <a:gdLst>
              <a:gd name="connsiteX0" fmla="*/ 0 w 687172"/>
              <a:gd name="connsiteY0" fmla="*/ 1 h 687172"/>
              <a:gd name="connsiteX1" fmla="*/ 477930 w 687172"/>
              <a:gd name="connsiteY1" fmla="*/ 0 h 687172"/>
              <a:gd name="connsiteX2" fmla="*/ 687172 w 687172"/>
              <a:gd name="connsiteY2" fmla="*/ 209242 h 687172"/>
              <a:gd name="connsiteX3" fmla="*/ 687172 w 687172"/>
              <a:gd name="connsiteY3" fmla="*/ 687172 h 687172"/>
              <a:gd name="connsiteX4" fmla="*/ 574946 w 687172"/>
              <a:gd name="connsiteY4" fmla="*/ 687172 h 687172"/>
              <a:gd name="connsiteX5" fmla="*/ 574945 w 687172"/>
              <a:gd name="connsiteY5" fmla="*/ 238336 h 687172"/>
              <a:gd name="connsiteX6" fmla="*/ 448836 w 687172"/>
              <a:gd name="connsiteY6" fmla="*/ 112227 h 687172"/>
              <a:gd name="connsiteX7" fmla="*/ 0 w 687172"/>
              <a:gd name="connsiteY7" fmla="*/ 112227 h 687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7172" h="687172">
                <a:moveTo>
                  <a:pt x="0" y="1"/>
                </a:moveTo>
                <a:lnTo>
                  <a:pt x="477930" y="0"/>
                </a:lnTo>
                <a:cubicBezTo>
                  <a:pt x="593491" y="0"/>
                  <a:pt x="687172" y="93681"/>
                  <a:pt x="687172" y="209242"/>
                </a:cubicBezTo>
                <a:lnTo>
                  <a:pt x="687172" y="687172"/>
                </a:lnTo>
                <a:lnTo>
                  <a:pt x="574946" y="687172"/>
                </a:lnTo>
                <a:lnTo>
                  <a:pt x="574945" y="238336"/>
                </a:lnTo>
                <a:cubicBezTo>
                  <a:pt x="574946" y="168688"/>
                  <a:pt x="518485" y="112227"/>
                  <a:pt x="448836" y="112227"/>
                </a:cubicBezTo>
                <a:lnTo>
                  <a:pt x="0" y="112227"/>
                </a:lnTo>
                <a:close/>
              </a:path>
            </a:pathLst>
          </a:custGeom>
          <a:solidFill>
            <a:srgbClr val="3BBC5D"/>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800" b="0" i="0" u="none" strike="noStrike" kern="0" cap="none" spc="0" normalizeH="0" baseline="0" noProof="0">
              <a:ln>
                <a:noFill/>
              </a:ln>
              <a:solidFill>
                <a:srgbClr val="3BBC5D"/>
              </a:solidFill>
              <a:effectLst/>
              <a:uLnTx/>
              <a:uFillTx/>
              <a:latin typeface="微软雅黑 Light" panose="020B0502040204020203" pitchFamily="34" charset="-122"/>
              <a:ea typeface="微软雅黑 Light" panose="020B0502040204020203" pitchFamily="34" charset="-122"/>
              <a:cs typeface=""/>
            </a:endParaRPr>
          </a:p>
        </p:txBody>
      </p:sp>
      <p:sp>
        <p:nvSpPr>
          <p:cNvPr id="41" name="任意多边形 222"/>
          <p:cNvSpPr/>
          <p:nvPr/>
        </p:nvSpPr>
        <p:spPr>
          <a:xfrm rot="2700000">
            <a:off x="2556091" y="3115121"/>
            <a:ext cx="257928" cy="257928"/>
          </a:xfrm>
          <a:custGeom>
            <a:avLst/>
            <a:gdLst>
              <a:gd name="connsiteX0" fmla="*/ 238336 w 1255427"/>
              <a:gd name="connsiteY0" fmla="*/ 112227 h 1255427"/>
              <a:gd name="connsiteX1" fmla="*/ 112227 w 1255427"/>
              <a:gd name="connsiteY1" fmla="*/ 238336 h 1255427"/>
              <a:gd name="connsiteX2" fmla="*/ 112227 w 1255427"/>
              <a:gd name="connsiteY2" fmla="*/ 1017091 h 1255427"/>
              <a:gd name="connsiteX3" fmla="*/ 238336 w 1255427"/>
              <a:gd name="connsiteY3" fmla="*/ 1143200 h 1255427"/>
              <a:gd name="connsiteX4" fmla="*/ 1017091 w 1255427"/>
              <a:gd name="connsiteY4" fmla="*/ 1143200 h 1255427"/>
              <a:gd name="connsiteX5" fmla="*/ 1143200 w 1255427"/>
              <a:gd name="connsiteY5" fmla="*/ 1017091 h 1255427"/>
              <a:gd name="connsiteX6" fmla="*/ 1143200 w 1255427"/>
              <a:gd name="connsiteY6" fmla="*/ 238336 h 1255427"/>
              <a:gd name="connsiteX7" fmla="*/ 1017091 w 1255427"/>
              <a:gd name="connsiteY7" fmla="*/ 112227 h 1255427"/>
              <a:gd name="connsiteX8" fmla="*/ 209242 w 1255427"/>
              <a:gd name="connsiteY8" fmla="*/ 0 h 1255427"/>
              <a:gd name="connsiteX9" fmla="*/ 1046185 w 1255427"/>
              <a:gd name="connsiteY9" fmla="*/ 0 h 1255427"/>
              <a:gd name="connsiteX10" fmla="*/ 1255427 w 1255427"/>
              <a:gd name="connsiteY10" fmla="*/ 209242 h 1255427"/>
              <a:gd name="connsiteX11" fmla="*/ 1255427 w 1255427"/>
              <a:gd name="connsiteY11" fmla="*/ 1046185 h 1255427"/>
              <a:gd name="connsiteX12" fmla="*/ 1046185 w 1255427"/>
              <a:gd name="connsiteY12" fmla="*/ 1255427 h 1255427"/>
              <a:gd name="connsiteX13" fmla="*/ 209242 w 1255427"/>
              <a:gd name="connsiteY13" fmla="*/ 1255427 h 1255427"/>
              <a:gd name="connsiteX14" fmla="*/ 0 w 1255427"/>
              <a:gd name="connsiteY14" fmla="*/ 1046185 h 1255427"/>
              <a:gd name="connsiteX15" fmla="*/ 0 w 1255427"/>
              <a:gd name="connsiteY15" fmla="*/ 209242 h 1255427"/>
              <a:gd name="connsiteX16" fmla="*/ 209242 w 1255427"/>
              <a:gd name="connsiteY16" fmla="*/ 0 h 1255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55427" h="1255427">
                <a:moveTo>
                  <a:pt x="238336" y="112227"/>
                </a:moveTo>
                <a:cubicBezTo>
                  <a:pt x="168688" y="112227"/>
                  <a:pt x="112227" y="168688"/>
                  <a:pt x="112227" y="238336"/>
                </a:cubicBezTo>
                <a:lnTo>
                  <a:pt x="112227" y="1017091"/>
                </a:lnTo>
                <a:cubicBezTo>
                  <a:pt x="112227" y="1086739"/>
                  <a:pt x="168688" y="1143200"/>
                  <a:pt x="238336" y="1143200"/>
                </a:cubicBezTo>
                <a:lnTo>
                  <a:pt x="1017091" y="1143200"/>
                </a:lnTo>
                <a:cubicBezTo>
                  <a:pt x="1086739" y="1143200"/>
                  <a:pt x="1143200" y="1086739"/>
                  <a:pt x="1143200" y="1017091"/>
                </a:cubicBezTo>
                <a:lnTo>
                  <a:pt x="1143200" y="238336"/>
                </a:lnTo>
                <a:cubicBezTo>
                  <a:pt x="1143200" y="168688"/>
                  <a:pt x="1086739" y="112227"/>
                  <a:pt x="1017091" y="112227"/>
                </a:cubicBezTo>
                <a:close/>
                <a:moveTo>
                  <a:pt x="209242" y="0"/>
                </a:moveTo>
                <a:lnTo>
                  <a:pt x="1046185" y="0"/>
                </a:lnTo>
                <a:cubicBezTo>
                  <a:pt x="1161746" y="0"/>
                  <a:pt x="1255427" y="93681"/>
                  <a:pt x="1255427" y="209242"/>
                </a:cubicBezTo>
                <a:lnTo>
                  <a:pt x="1255427" y="1046185"/>
                </a:lnTo>
                <a:cubicBezTo>
                  <a:pt x="1255427" y="1161746"/>
                  <a:pt x="1161746" y="1255427"/>
                  <a:pt x="1046185" y="1255427"/>
                </a:cubicBezTo>
                <a:lnTo>
                  <a:pt x="209242" y="1255427"/>
                </a:lnTo>
                <a:cubicBezTo>
                  <a:pt x="93681" y="1255427"/>
                  <a:pt x="0" y="1161746"/>
                  <a:pt x="0" y="1046185"/>
                </a:cubicBezTo>
                <a:lnTo>
                  <a:pt x="0" y="209242"/>
                </a:lnTo>
                <a:cubicBezTo>
                  <a:pt x="0" y="93681"/>
                  <a:pt x="93681" y="0"/>
                  <a:pt x="209242" y="0"/>
                </a:cubicBezTo>
                <a:close/>
              </a:path>
            </a:pathLst>
          </a:custGeom>
          <a:solidFill>
            <a:srgbClr val="3BBC5D"/>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000" b="0" i="0" u="none" strike="noStrike" kern="0" cap="none" spc="0" normalizeH="0" baseline="0" noProof="0">
              <a:ln>
                <a:noFill/>
              </a:ln>
              <a:solidFill>
                <a:srgbClr val="3BBC5D"/>
              </a:solidFill>
              <a:effectLst/>
              <a:uLnTx/>
              <a:uFillTx/>
              <a:latin typeface="微软雅黑 Light" panose="020B0502040204020203" pitchFamily="34" charset="-122"/>
              <a:ea typeface="微软雅黑 Light" panose="020B0502040204020203" pitchFamily="34" charset="-122"/>
              <a:cs typeface=""/>
            </a:endParaRPr>
          </a:p>
        </p:txBody>
      </p:sp>
      <p:sp>
        <p:nvSpPr>
          <p:cNvPr id="42" name="矩形 245"/>
          <p:cNvSpPr>
            <a:spLocks noChangeArrowheads="1"/>
          </p:cNvSpPr>
          <p:nvPr/>
        </p:nvSpPr>
        <p:spPr bwMode="auto">
          <a:xfrm>
            <a:off x="652510" y="3645026"/>
            <a:ext cx="1620955" cy="52321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1439" tIns="45719" rIns="91439" bIns="45719">
            <a:spAutoFit/>
          </a:bodyPr>
          <a:lstStyle/>
          <a:p>
            <a:pPr fontAlgn="base">
              <a:spcBef>
                <a:spcPct val="0"/>
              </a:spcBef>
              <a:spcAft>
                <a:spcPct val="0"/>
              </a:spcAft>
            </a:pPr>
            <a:r>
              <a:rPr lang="zh-CN" altLang="en-US" sz="2800" dirty="0" smtClean="0">
                <a:solidFill>
                  <a:srgbClr val="3BBC5D"/>
                </a:solidFill>
                <a:latin typeface="微软雅黑 Light" panose="020B0502040204020203" pitchFamily="34" charset="-122"/>
                <a:ea typeface="微软雅黑 Light" panose="020B0502040204020203" pitchFamily="34" charset="-122"/>
                <a:cs typeface="微软雅黑 Light" charset="0"/>
              </a:rPr>
              <a:t>第五部分</a:t>
            </a:r>
            <a:endParaRPr lang="zh-CN" altLang="en-US" sz="2800" dirty="0">
              <a:solidFill>
                <a:srgbClr val="3BBC5D"/>
              </a:solidFill>
              <a:latin typeface="微软雅黑 Light" panose="020B0502040204020203" pitchFamily="34" charset="-122"/>
              <a:ea typeface="微软雅黑 Light" panose="020B0502040204020203" pitchFamily="34" charset="-122"/>
              <a:cs typeface="微软雅黑 Light" charset="0"/>
            </a:endParaRPr>
          </a:p>
        </p:txBody>
      </p:sp>
      <p:sp>
        <p:nvSpPr>
          <p:cNvPr id="43" name="矩形 29"/>
          <p:cNvSpPr/>
          <p:nvPr/>
        </p:nvSpPr>
        <p:spPr bwMode="auto">
          <a:xfrm>
            <a:off x="3133154" y="3573016"/>
            <a:ext cx="2890837" cy="652486"/>
          </a:xfrm>
          <a:prstGeom prst="rect">
            <a:avLst/>
          </a:prstGeom>
        </p:spPr>
        <p:txBody>
          <a:bodyPr>
            <a:spAutoFit/>
          </a:bodyPr>
          <a:lstStyle/>
          <a:p>
            <a:pPr>
              <a:lnSpc>
                <a:spcPct val="130000"/>
              </a:lnSpc>
            </a:pPr>
            <a:r>
              <a:rPr lang="zh-CN" altLang="en-US" sz="2800" dirty="0">
                <a:solidFill>
                  <a:schemeClr val="tx1">
                    <a:lumMod val="50000"/>
                    <a:lumOff val="50000"/>
                  </a:schemeClr>
                </a:solidFill>
                <a:latin typeface="Microsoft YaHei Light" charset="-122"/>
                <a:ea typeface="Microsoft YaHei Light" charset="-122"/>
                <a:cs typeface="Microsoft YaHei Light" charset="-122"/>
              </a:rPr>
              <a:t>数据合并</a:t>
            </a:r>
          </a:p>
        </p:txBody>
      </p:sp>
      <p:sp>
        <p:nvSpPr>
          <p:cNvPr id="44" name="矩形 284"/>
          <p:cNvSpPr>
            <a:spLocks noChangeArrowheads="1"/>
          </p:cNvSpPr>
          <p:nvPr/>
        </p:nvSpPr>
        <p:spPr bwMode="auto">
          <a:xfrm>
            <a:off x="652510" y="4293096"/>
            <a:ext cx="1630573" cy="52321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1439" tIns="45719" rIns="91439" bIns="45719">
            <a:spAutoFit/>
          </a:bodyPr>
          <a:lstStyle/>
          <a:p>
            <a:pPr fontAlgn="base">
              <a:spcBef>
                <a:spcPct val="0"/>
              </a:spcBef>
              <a:spcAft>
                <a:spcPct val="0"/>
              </a:spcAft>
            </a:pPr>
            <a:r>
              <a:rPr lang="zh-CN" altLang="en-US" sz="2800" dirty="0" smtClean="0">
                <a:solidFill>
                  <a:srgbClr val="3BBC5D"/>
                </a:solidFill>
                <a:latin typeface="微软雅黑 Light" panose="020B0502040204020203" pitchFamily="34" charset="-122"/>
                <a:ea typeface="微软雅黑 Light" panose="020B0502040204020203" pitchFamily="34" charset="-122"/>
                <a:cs typeface="微软雅黑 Light" charset="0"/>
              </a:rPr>
              <a:t>第六部分</a:t>
            </a:r>
            <a:endParaRPr lang="zh-CN" altLang="en-US" sz="2800" dirty="0">
              <a:solidFill>
                <a:srgbClr val="3BBC5D"/>
              </a:solidFill>
              <a:latin typeface="微软雅黑 Light" panose="020B0502040204020203" pitchFamily="34" charset="-122"/>
              <a:ea typeface="微软雅黑 Light" panose="020B0502040204020203" pitchFamily="34" charset="-122"/>
              <a:cs typeface="微软雅黑 Light" charset="0"/>
            </a:endParaRPr>
          </a:p>
        </p:txBody>
      </p:sp>
      <p:sp>
        <p:nvSpPr>
          <p:cNvPr id="45" name="矩形 34"/>
          <p:cNvSpPr/>
          <p:nvPr/>
        </p:nvSpPr>
        <p:spPr bwMode="auto">
          <a:xfrm>
            <a:off x="3133155" y="4221088"/>
            <a:ext cx="2890837" cy="652486"/>
          </a:xfrm>
          <a:prstGeom prst="rect">
            <a:avLst/>
          </a:prstGeom>
        </p:spPr>
        <p:txBody>
          <a:bodyPr>
            <a:spAutoFit/>
          </a:bodyPr>
          <a:lstStyle/>
          <a:p>
            <a:pPr>
              <a:lnSpc>
                <a:spcPct val="130000"/>
              </a:lnSpc>
            </a:pPr>
            <a:r>
              <a:rPr lang="zh-CN" altLang="en-US" sz="2800" dirty="0">
                <a:solidFill>
                  <a:schemeClr val="tx1">
                    <a:lumMod val="50000"/>
                    <a:lumOff val="50000"/>
                  </a:schemeClr>
                </a:solidFill>
                <a:latin typeface="Microsoft YaHei Light" charset="-122"/>
                <a:ea typeface="Microsoft YaHei Light" charset="-122"/>
                <a:cs typeface="Microsoft YaHei Light" charset="-122"/>
              </a:rPr>
              <a:t>数据组合</a:t>
            </a:r>
          </a:p>
        </p:txBody>
      </p:sp>
      <p:sp>
        <p:nvSpPr>
          <p:cNvPr id="46" name="任意多边形 287"/>
          <p:cNvSpPr/>
          <p:nvPr/>
        </p:nvSpPr>
        <p:spPr>
          <a:xfrm rot="2700000">
            <a:off x="2579752" y="4506267"/>
            <a:ext cx="141180" cy="141180"/>
          </a:xfrm>
          <a:custGeom>
            <a:avLst/>
            <a:gdLst>
              <a:gd name="connsiteX0" fmla="*/ 0 w 687172"/>
              <a:gd name="connsiteY0" fmla="*/ 1 h 687172"/>
              <a:gd name="connsiteX1" fmla="*/ 477930 w 687172"/>
              <a:gd name="connsiteY1" fmla="*/ 0 h 687172"/>
              <a:gd name="connsiteX2" fmla="*/ 687172 w 687172"/>
              <a:gd name="connsiteY2" fmla="*/ 209242 h 687172"/>
              <a:gd name="connsiteX3" fmla="*/ 687172 w 687172"/>
              <a:gd name="connsiteY3" fmla="*/ 687172 h 687172"/>
              <a:gd name="connsiteX4" fmla="*/ 574946 w 687172"/>
              <a:gd name="connsiteY4" fmla="*/ 687172 h 687172"/>
              <a:gd name="connsiteX5" fmla="*/ 574945 w 687172"/>
              <a:gd name="connsiteY5" fmla="*/ 238336 h 687172"/>
              <a:gd name="connsiteX6" fmla="*/ 448836 w 687172"/>
              <a:gd name="connsiteY6" fmla="*/ 112227 h 687172"/>
              <a:gd name="connsiteX7" fmla="*/ 0 w 687172"/>
              <a:gd name="connsiteY7" fmla="*/ 112227 h 687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7172" h="687172">
                <a:moveTo>
                  <a:pt x="0" y="1"/>
                </a:moveTo>
                <a:lnTo>
                  <a:pt x="477930" y="0"/>
                </a:lnTo>
                <a:cubicBezTo>
                  <a:pt x="593491" y="0"/>
                  <a:pt x="687172" y="93681"/>
                  <a:pt x="687172" y="209242"/>
                </a:cubicBezTo>
                <a:lnTo>
                  <a:pt x="687172" y="687172"/>
                </a:lnTo>
                <a:lnTo>
                  <a:pt x="574946" y="687172"/>
                </a:lnTo>
                <a:lnTo>
                  <a:pt x="574945" y="238336"/>
                </a:lnTo>
                <a:cubicBezTo>
                  <a:pt x="574946" y="168688"/>
                  <a:pt x="518485" y="112227"/>
                  <a:pt x="448836" y="112227"/>
                </a:cubicBezTo>
                <a:lnTo>
                  <a:pt x="0" y="112227"/>
                </a:lnTo>
                <a:close/>
              </a:path>
            </a:pathLst>
          </a:custGeom>
          <a:solidFill>
            <a:srgbClr val="3BBC5D"/>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000" b="0" i="0" u="none" strike="noStrike" kern="0" cap="none" spc="0" normalizeH="0" baseline="0" noProof="0">
              <a:ln>
                <a:noFill/>
              </a:ln>
              <a:solidFill>
                <a:srgbClr val="3BBC5D"/>
              </a:solidFill>
              <a:effectLst/>
              <a:uLnTx/>
              <a:uFillTx/>
              <a:latin typeface="微软雅黑 Light" panose="020B0502040204020203" pitchFamily="34" charset="-122"/>
              <a:ea typeface="微软雅黑 Light" panose="020B0502040204020203" pitchFamily="34" charset="-122"/>
              <a:cs typeface=""/>
            </a:endParaRPr>
          </a:p>
        </p:txBody>
      </p:sp>
      <p:sp>
        <p:nvSpPr>
          <p:cNvPr id="47" name="任意多边形 288"/>
          <p:cNvSpPr/>
          <p:nvPr/>
        </p:nvSpPr>
        <p:spPr>
          <a:xfrm rot="2700000">
            <a:off x="2533776" y="4447893"/>
            <a:ext cx="257928" cy="257928"/>
          </a:xfrm>
          <a:custGeom>
            <a:avLst/>
            <a:gdLst>
              <a:gd name="connsiteX0" fmla="*/ 238336 w 1255427"/>
              <a:gd name="connsiteY0" fmla="*/ 112227 h 1255427"/>
              <a:gd name="connsiteX1" fmla="*/ 112227 w 1255427"/>
              <a:gd name="connsiteY1" fmla="*/ 238336 h 1255427"/>
              <a:gd name="connsiteX2" fmla="*/ 112227 w 1255427"/>
              <a:gd name="connsiteY2" fmla="*/ 1017091 h 1255427"/>
              <a:gd name="connsiteX3" fmla="*/ 238336 w 1255427"/>
              <a:gd name="connsiteY3" fmla="*/ 1143200 h 1255427"/>
              <a:gd name="connsiteX4" fmla="*/ 1017091 w 1255427"/>
              <a:gd name="connsiteY4" fmla="*/ 1143200 h 1255427"/>
              <a:gd name="connsiteX5" fmla="*/ 1143200 w 1255427"/>
              <a:gd name="connsiteY5" fmla="*/ 1017091 h 1255427"/>
              <a:gd name="connsiteX6" fmla="*/ 1143200 w 1255427"/>
              <a:gd name="connsiteY6" fmla="*/ 238336 h 1255427"/>
              <a:gd name="connsiteX7" fmla="*/ 1017091 w 1255427"/>
              <a:gd name="connsiteY7" fmla="*/ 112227 h 1255427"/>
              <a:gd name="connsiteX8" fmla="*/ 209242 w 1255427"/>
              <a:gd name="connsiteY8" fmla="*/ 0 h 1255427"/>
              <a:gd name="connsiteX9" fmla="*/ 1046185 w 1255427"/>
              <a:gd name="connsiteY9" fmla="*/ 0 h 1255427"/>
              <a:gd name="connsiteX10" fmla="*/ 1255427 w 1255427"/>
              <a:gd name="connsiteY10" fmla="*/ 209242 h 1255427"/>
              <a:gd name="connsiteX11" fmla="*/ 1255427 w 1255427"/>
              <a:gd name="connsiteY11" fmla="*/ 1046185 h 1255427"/>
              <a:gd name="connsiteX12" fmla="*/ 1046185 w 1255427"/>
              <a:gd name="connsiteY12" fmla="*/ 1255427 h 1255427"/>
              <a:gd name="connsiteX13" fmla="*/ 209242 w 1255427"/>
              <a:gd name="connsiteY13" fmla="*/ 1255427 h 1255427"/>
              <a:gd name="connsiteX14" fmla="*/ 0 w 1255427"/>
              <a:gd name="connsiteY14" fmla="*/ 1046185 h 1255427"/>
              <a:gd name="connsiteX15" fmla="*/ 0 w 1255427"/>
              <a:gd name="connsiteY15" fmla="*/ 209242 h 1255427"/>
              <a:gd name="connsiteX16" fmla="*/ 209242 w 1255427"/>
              <a:gd name="connsiteY16" fmla="*/ 0 h 1255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55427" h="1255427">
                <a:moveTo>
                  <a:pt x="238336" y="112227"/>
                </a:moveTo>
                <a:cubicBezTo>
                  <a:pt x="168688" y="112227"/>
                  <a:pt x="112227" y="168688"/>
                  <a:pt x="112227" y="238336"/>
                </a:cubicBezTo>
                <a:lnTo>
                  <a:pt x="112227" y="1017091"/>
                </a:lnTo>
                <a:cubicBezTo>
                  <a:pt x="112227" y="1086739"/>
                  <a:pt x="168688" y="1143200"/>
                  <a:pt x="238336" y="1143200"/>
                </a:cubicBezTo>
                <a:lnTo>
                  <a:pt x="1017091" y="1143200"/>
                </a:lnTo>
                <a:cubicBezTo>
                  <a:pt x="1086739" y="1143200"/>
                  <a:pt x="1143200" y="1086739"/>
                  <a:pt x="1143200" y="1017091"/>
                </a:cubicBezTo>
                <a:lnTo>
                  <a:pt x="1143200" y="238336"/>
                </a:lnTo>
                <a:cubicBezTo>
                  <a:pt x="1143200" y="168688"/>
                  <a:pt x="1086739" y="112227"/>
                  <a:pt x="1017091" y="112227"/>
                </a:cubicBezTo>
                <a:close/>
                <a:moveTo>
                  <a:pt x="209242" y="0"/>
                </a:moveTo>
                <a:lnTo>
                  <a:pt x="1046185" y="0"/>
                </a:lnTo>
                <a:cubicBezTo>
                  <a:pt x="1161746" y="0"/>
                  <a:pt x="1255427" y="93681"/>
                  <a:pt x="1255427" y="209242"/>
                </a:cubicBezTo>
                <a:lnTo>
                  <a:pt x="1255427" y="1046185"/>
                </a:lnTo>
                <a:cubicBezTo>
                  <a:pt x="1255427" y="1161746"/>
                  <a:pt x="1161746" y="1255427"/>
                  <a:pt x="1046185" y="1255427"/>
                </a:cubicBezTo>
                <a:lnTo>
                  <a:pt x="209242" y="1255427"/>
                </a:lnTo>
                <a:cubicBezTo>
                  <a:pt x="93681" y="1255427"/>
                  <a:pt x="0" y="1161746"/>
                  <a:pt x="0" y="1046185"/>
                </a:cubicBezTo>
                <a:lnTo>
                  <a:pt x="0" y="209242"/>
                </a:lnTo>
                <a:cubicBezTo>
                  <a:pt x="0" y="93681"/>
                  <a:pt x="93681" y="0"/>
                  <a:pt x="209242" y="0"/>
                </a:cubicBezTo>
                <a:close/>
              </a:path>
            </a:pathLst>
          </a:custGeom>
          <a:solidFill>
            <a:srgbClr val="3BBC5D"/>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000" b="0" i="0" u="none" strike="noStrike" kern="0" cap="none" spc="0" normalizeH="0" baseline="0" noProof="0">
              <a:ln>
                <a:noFill/>
              </a:ln>
              <a:solidFill>
                <a:srgbClr val="3BBC5D"/>
              </a:solidFill>
              <a:effectLst/>
              <a:uLnTx/>
              <a:uFillTx/>
              <a:latin typeface="微软雅黑 Light" panose="020B0502040204020203" pitchFamily="34" charset="-122"/>
              <a:ea typeface="微软雅黑 Light" panose="020B0502040204020203" pitchFamily="34" charset="-122"/>
              <a:cs typeface=""/>
            </a:endParaRPr>
          </a:p>
        </p:txBody>
      </p:sp>
      <p:sp>
        <p:nvSpPr>
          <p:cNvPr id="48" name="任意多边形 221"/>
          <p:cNvSpPr/>
          <p:nvPr/>
        </p:nvSpPr>
        <p:spPr>
          <a:xfrm rot="2700000">
            <a:off x="2584478" y="3844306"/>
            <a:ext cx="141180" cy="141180"/>
          </a:xfrm>
          <a:custGeom>
            <a:avLst/>
            <a:gdLst>
              <a:gd name="connsiteX0" fmla="*/ 0 w 687172"/>
              <a:gd name="connsiteY0" fmla="*/ 1 h 687172"/>
              <a:gd name="connsiteX1" fmla="*/ 477930 w 687172"/>
              <a:gd name="connsiteY1" fmla="*/ 0 h 687172"/>
              <a:gd name="connsiteX2" fmla="*/ 687172 w 687172"/>
              <a:gd name="connsiteY2" fmla="*/ 209242 h 687172"/>
              <a:gd name="connsiteX3" fmla="*/ 687172 w 687172"/>
              <a:gd name="connsiteY3" fmla="*/ 687172 h 687172"/>
              <a:gd name="connsiteX4" fmla="*/ 574946 w 687172"/>
              <a:gd name="connsiteY4" fmla="*/ 687172 h 687172"/>
              <a:gd name="connsiteX5" fmla="*/ 574945 w 687172"/>
              <a:gd name="connsiteY5" fmla="*/ 238336 h 687172"/>
              <a:gd name="connsiteX6" fmla="*/ 448836 w 687172"/>
              <a:gd name="connsiteY6" fmla="*/ 112227 h 687172"/>
              <a:gd name="connsiteX7" fmla="*/ 0 w 687172"/>
              <a:gd name="connsiteY7" fmla="*/ 112227 h 687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7172" h="687172">
                <a:moveTo>
                  <a:pt x="0" y="1"/>
                </a:moveTo>
                <a:lnTo>
                  <a:pt x="477930" y="0"/>
                </a:lnTo>
                <a:cubicBezTo>
                  <a:pt x="593491" y="0"/>
                  <a:pt x="687172" y="93681"/>
                  <a:pt x="687172" y="209242"/>
                </a:cubicBezTo>
                <a:lnTo>
                  <a:pt x="687172" y="687172"/>
                </a:lnTo>
                <a:lnTo>
                  <a:pt x="574946" y="687172"/>
                </a:lnTo>
                <a:lnTo>
                  <a:pt x="574945" y="238336"/>
                </a:lnTo>
                <a:cubicBezTo>
                  <a:pt x="574946" y="168688"/>
                  <a:pt x="518485" y="112227"/>
                  <a:pt x="448836" y="112227"/>
                </a:cubicBezTo>
                <a:lnTo>
                  <a:pt x="0" y="112227"/>
                </a:lnTo>
                <a:close/>
              </a:path>
            </a:pathLst>
          </a:custGeom>
          <a:solidFill>
            <a:srgbClr val="3BBC5D"/>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800" b="0" i="0" u="none" strike="noStrike" kern="0" cap="none" spc="0" normalizeH="0" baseline="0" noProof="0">
              <a:ln>
                <a:noFill/>
              </a:ln>
              <a:solidFill>
                <a:srgbClr val="3BBC5D"/>
              </a:solidFill>
              <a:effectLst/>
              <a:uLnTx/>
              <a:uFillTx/>
              <a:latin typeface="微软雅黑 Light" panose="020B0502040204020203" pitchFamily="34" charset="-122"/>
              <a:ea typeface="微软雅黑 Light" panose="020B0502040204020203" pitchFamily="34" charset="-122"/>
              <a:cs typeface=""/>
            </a:endParaRPr>
          </a:p>
        </p:txBody>
      </p:sp>
      <p:sp>
        <p:nvSpPr>
          <p:cNvPr id="49" name="任意多边形 222"/>
          <p:cNvSpPr/>
          <p:nvPr/>
        </p:nvSpPr>
        <p:spPr>
          <a:xfrm rot="2700000">
            <a:off x="2538502" y="3785932"/>
            <a:ext cx="257928" cy="257928"/>
          </a:xfrm>
          <a:custGeom>
            <a:avLst/>
            <a:gdLst>
              <a:gd name="connsiteX0" fmla="*/ 238336 w 1255427"/>
              <a:gd name="connsiteY0" fmla="*/ 112227 h 1255427"/>
              <a:gd name="connsiteX1" fmla="*/ 112227 w 1255427"/>
              <a:gd name="connsiteY1" fmla="*/ 238336 h 1255427"/>
              <a:gd name="connsiteX2" fmla="*/ 112227 w 1255427"/>
              <a:gd name="connsiteY2" fmla="*/ 1017091 h 1255427"/>
              <a:gd name="connsiteX3" fmla="*/ 238336 w 1255427"/>
              <a:gd name="connsiteY3" fmla="*/ 1143200 h 1255427"/>
              <a:gd name="connsiteX4" fmla="*/ 1017091 w 1255427"/>
              <a:gd name="connsiteY4" fmla="*/ 1143200 h 1255427"/>
              <a:gd name="connsiteX5" fmla="*/ 1143200 w 1255427"/>
              <a:gd name="connsiteY5" fmla="*/ 1017091 h 1255427"/>
              <a:gd name="connsiteX6" fmla="*/ 1143200 w 1255427"/>
              <a:gd name="connsiteY6" fmla="*/ 238336 h 1255427"/>
              <a:gd name="connsiteX7" fmla="*/ 1017091 w 1255427"/>
              <a:gd name="connsiteY7" fmla="*/ 112227 h 1255427"/>
              <a:gd name="connsiteX8" fmla="*/ 209242 w 1255427"/>
              <a:gd name="connsiteY8" fmla="*/ 0 h 1255427"/>
              <a:gd name="connsiteX9" fmla="*/ 1046185 w 1255427"/>
              <a:gd name="connsiteY9" fmla="*/ 0 h 1255427"/>
              <a:gd name="connsiteX10" fmla="*/ 1255427 w 1255427"/>
              <a:gd name="connsiteY10" fmla="*/ 209242 h 1255427"/>
              <a:gd name="connsiteX11" fmla="*/ 1255427 w 1255427"/>
              <a:gd name="connsiteY11" fmla="*/ 1046185 h 1255427"/>
              <a:gd name="connsiteX12" fmla="*/ 1046185 w 1255427"/>
              <a:gd name="connsiteY12" fmla="*/ 1255427 h 1255427"/>
              <a:gd name="connsiteX13" fmla="*/ 209242 w 1255427"/>
              <a:gd name="connsiteY13" fmla="*/ 1255427 h 1255427"/>
              <a:gd name="connsiteX14" fmla="*/ 0 w 1255427"/>
              <a:gd name="connsiteY14" fmla="*/ 1046185 h 1255427"/>
              <a:gd name="connsiteX15" fmla="*/ 0 w 1255427"/>
              <a:gd name="connsiteY15" fmla="*/ 209242 h 1255427"/>
              <a:gd name="connsiteX16" fmla="*/ 209242 w 1255427"/>
              <a:gd name="connsiteY16" fmla="*/ 0 h 1255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55427" h="1255427">
                <a:moveTo>
                  <a:pt x="238336" y="112227"/>
                </a:moveTo>
                <a:cubicBezTo>
                  <a:pt x="168688" y="112227"/>
                  <a:pt x="112227" y="168688"/>
                  <a:pt x="112227" y="238336"/>
                </a:cubicBezTo>
                <a:lnTo>
                  <a:pt x="112227" y="1017091"/>
                </a:lnTo>
                <a:cubicBezTo>
                  <a:pt x="112227" y="1086739"/>
                  <a:pt x="168688" y="1143200"/>
                  <a:pt x="238336" y="1143200"/>
                </a:cubicBezTo>
                <a:lnTo>
                  <a:pt x="1017091" y="1143200"/>
                </a:lnTo>
                <a:cubicBezTo>
                  <a:pt x="1086739" y="1143200"/>
                  <a:pt x="1143200" y="1086739"/>
                  <a:pt x="1143200" y="1017091"/>
                </a:cubicBezTo>
                <a:lnTo>
                  <a:pt x="1143200" y="238336"/>
                </a:lnTo>
                <a:cubicBezTo>
                  <a:pt x="1143200" y="168688"/>
                  <a:pt x="1086739" y="112227"/>
                  <a:pt x="1017091" y="112227"/>
                </a:cubicBezTo>
                <a:close/>
                <a:moveTo>
                  <a:pt x="209242" y="0"/>
                </a:moveTo>
                <a:lnTo>
                  <a:pt x="1046185" y="0"/>
                </a:lnTo>
                <a:cubicBezTo>
                  <a:pt x="1161746" y="0"/>
                  <a:pt x="1255427" y="93681"/>
                  <a:pt x="1255427" y="209242"/>
                </a:cubicBezTo>
                <a:lnTo>
                  <a:pt x="1255427" y="1046185"/>
                </a:lnTo>
                <a:cubicBezTo>
                  <a:pt x="1255427" y="1161746"/>
                  <a:pt x="1161746" y="1255427"/>
                  <a:pt x="1046185" y="1255427"/>
                </a:cubicBezTo>
                <a:lnTo>
                  <a:pt x="209242" y="1255427"/>
                </a:lnTo>
                <a:cubicBezTo>
                  <a:pt x="93681" y="1255427"/>
                  <a:pt x="0" y="1161746"/>
                  <a:pt x="0" y="1046185"/>
                </a:cubicBezTo>
                <a:lnTo>
                  <a:pt x="0" y="209242"/>
                </a:lnTo>
                <a:cubicBezTo>
                  <a:pt x="0" y="93681"/>
                  <a:pt x="93681" y="0"/>
                  <a:pt x="209242" y="0"/>
                </a:cubicBezTo>
                <a:close/>
              </a:path>
            </a:pathLst>
          </a:custGeom>
          <a:solidFill>
            <a:srgbClr val="3BBC5D"/>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000" b="0" i="0" u="none" strike="noStrike" kern="0" cap="none" spc="0" normalizeH="0" baseline="0" noProof="0">
              <a:ln>
                <a:noFill/>
              </a:ln>
              <a:solidFill>
                <a:srgbClr val="3BBC5D"/>
              </a:solidFill>
              <a:effectLst/>
              <a:uLnTx/>
              <a:uFillTx/>
              <a:latin typeface="微软雅黑 Light" panose="020B0502040204020203" pitchFamily="34" charset="-122"/>
              <a:ea typeface="微软雅黑 Light" panose="020B0502040204020203" pitchFamily="34" charset="-122"/>
              <a:cs typeface=""/>
            </a:endParaRPr>
          </a:p>
        </p:txBody>
      </p:sp>
      <p:sp>
        <p:nvSpPr>
          <p:cNvPr id="50" name="矩形 245"/>
          <p:cNvSpPr>
            <a:spLocks noChangeArrowheads="1"/>
          </p:cNvSpPr>
          <p:nvPr/>
        </p:nvSpPr>
        <p:spPr bwMode="auto">
          <a:xfrm>
            <a:off x="652510" y="4921234"/>
            <a:ext cx="1620955" cy="52321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1439" tIns="45719" rIns="91439" bIns="45719">
            <a:spAutoFit/>
          </a:bodyPr>
          <a:lstStyle/>
          <a:p>
            <a:pPr fontAlgn="base">
              <a:spcBef>
                <a:spcPct val="0"/>
              </a:spcBef>
              <a:spcAft>
                <a:spcPct val="0"/>
              </a:spcAft>
            </a:pPr>
            <a:r>
              <a:rPr lang="zh-CN" altLang="en-US" sz="2800" dirty="0" smtClean="0">
                <a:solidFill>
                  <a:srgbClr val="3BBC5D"/>
                </a:solidFill>
                <a:latin typeface="微软雅黑 Light" panose="020B0502040204020203" pitchFamily="34" charset="-122"/>
                <a:ea typeface="微软雅黑 Light" panose="020B0502040204020203" pitchFamily="34" charset="-122"/>
                <a:cs typeface="微软雅黑 Light" charset="0"/>
              </a:rPr>
              <a:t>第七部分</a:t>
            </a:r>
            <a:endParaRPr lang="zh-CN" altLang="en-US" sz="2800" dirty="0">
              <a:solidFill>
                <a:srgbClr val="3BBC5D"/>
              </a:solidFill>
              <a:latin typeface="微软雅黑 Light" panose="020B0502040204020203" pitchFamily="34" charset="-122"/>
              <a:ea typeface="微软雅黑 Light" panose="020B0502040204020203" pitchFamily="34" charset="-122"/>
              <a:cs typeface="微软雅黑 Light" charset="0"/>
            </a:endParaRPr>
          </a:p>
        </p:txBody>
      </p:sp>
      <p:sp>
        <p:nvSpPr>
          <p:cNvPr id="51" name="矩形 29"/>
          <p:cNvSpPr/>
          <p:nvPr/>
        </p:nvSpPr>
        <p:spPr bwMode="auto">
          <a:xfrm>
            <a:off x="3133154" y="4869160"/>
            <a:ext cx="2890837" cy="652486"/>
          </a:xfrm>
          <a:prstGeom prst="rect">
            <a:avLst/>
          </a:prstGeom>
        </p:spPr>
        <p:txBody>
          <a:bodyPr>
            <a:spAutoFit/>
          </a:bodyPr>
          <a:lstStyle/>
          <a:p>
            <a:pPr>
              <a:lnSpc>
                <a:spcPct val="130000"/>
              </a:lnSpc>
            </a:pPr>
            <a:r>
              <a:rPr lang="zh-CN" altLang="en-US" sz="2800" dirty="0">
                <a:latin typeface="Microsoft YaHei Light" charset="-122"/>
                <a:ea typeface="Microsoft YaHei Light" charset="-122"/>
                <a:cs typeface="Microsoft YaHei Light" charset="-122"/>
              </a:rPr>
              <a:t>数字编码</a:t>
            </a:r>
          </a:p>
        </p:txBody>
      </p:sp>
      <p:sp>
        <p:nvSpPr>
          <p:cNvPr id="52" name="矩形 284"/>
          <p:cNvSpPr>
            <a:spLocks noChangeArrowheads="1"/>
          </p:cNvSpPr>
          <p:nvPr/>
        </p:nvSpPr>
        <p:spPr bwMode="auto">
          <a:xfrm>
            <a:off x="652510" y="5569304"/>
            <a:ext cx="1672251" cy="52321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1439" tIns="45719" rIns="91439" bIns="45719">
            <a:spAutoFit/>
          </a:bodyPr>
          <a:lstStyle/>
          <a:p>
            <a:pPr fontAlgn="base">
              <a:spcBef>
                <a:spcPct val="0"/>
              </a:spcBef>
              <a:spcAft>
                <a:spcPct val="0"/>
              </a:spcAft>
            </a:pPr>
            <a:r>
              <a:rPr lang="zh-CN" altLang="en-US" sz="2800" dirty="0" smtClean="0">
                <a:solidFill>
                  <a:srgbClr val="3BBC5D"/>
                </a:solidFill>
                <a:latin typeface="微软雅黑 Light" panose="020B0502040204020203" pitchFamily="34" charset="-122"/>
                <a:ea typeface="微软雅黑 Light" panose="020B0502040204020203" pitchFamily="34" charset="-122"/>
                <a:cs typeface="微软雅黑 Light" charset="0"/>
              </a:rPr>
              <a:t>第八部分</a:t>
            </a:r>
            <a:endParaRPr lang="zh-CN" altLang="en-US" sz="2800" dirty="0">
              <a:solidFill>
                <a:srgbClr val="3BBC5D"/>
              </a:solidFill>
              <a:latin typeface="微软雅黑 Light" panose="020B0502040204020203" pitchFamily="34" charset="-122"/>
              <a:ea typeface="微软雅黑 Light" panose="020B0502040204020203" pitchFamily="34" charset="-122"/>
              <a:cs typeface="微软雅黑 Light" charset="0"/>
            </a:endParaRPr>
          </a:p>
        </p:txBody>
      </p:sp>
      <p:sp>
        <p:nvSpPr>
          <p:cNvPr id="53" name="矩形 34"/>
          <p:cNvSpPr/>
          <p:nvPr/>
        </p:nvSpPr>
        <p:spPr bwMode="auto">
          <a:xfrm>
            <a:off x="3133155" y="5517232"/>
            <a:ext cx="2890837" cy="652486"/>
          </a:xfrm>
          <a:prstGeom prst="rect">
            <a:avLst/>
          </a:prstGeom>
        </p:spPr>
        <p:txBody>
          <a:bodyPr>
            <a:spAutoFit/>
          </a:bodyPr>
          <a:lstStyle/>
          <a:p>
            <a:pPr>
              <a:lnSpc>
                <a:spcPct val="130000"/>
              </a:lnSpc>
            </a:pPr>
            <a:r>
              <a:rPr lang="en-US" altLang="zh-CN" sz="2800" dirty="0" err="1">
                <a:solidFill>
                  <a:schemeClr val="tx1">
                    <a:lumMod val="50000"/>
                    <a:lumOff val="50000"/>
                  </a:schemeClr>
                </a:solidFill>
                <a:latin typeface="Microsoft YaHei Light" charset="-122"/>
                <a:ea typeface="Microsoft YaHei Light" charset="-122"/>
                <a:cs typeface="Microsoft YaHei Light" charset="-122"/>
              </a:rPr>
              <a:t>OneHot</a:t>
            </a:r>
            <a:r>
              <a:rPr lang="zh-CN" altLang="en-US" sz="2800" dirty="0">
                <a:solidFill>
                  <a:schemeClr val="tx1">
                    <a:lumMod val="50000"/>
                    <a:lumOff val="50000"/>
                  </a:schemeClr>
                </a:solidFill>
                <a:latin typeface="Microsoft YaHei Light" charset="-122"/>
                <a:ea typeface="Microsoft YaHei Light" charset="-122"/>
                <a:cs typeface="Microsoft YaHei Light" charset="-122"/>
              </a:rPr>
              <a:t>编码</a:t>
            </a:r>
          </a:p>
        </p:txBody>
      </p:sp>
      <p:sp>
        <p:nvSpPr>
          <p:cNvPr id="54" name="任意多边形 287"/>
          <p:cNvSpPr/>
          <p:nvPr/>
        </p:nvSpPr>
        <p:spPr>
          <a:xfrm rot="2700000">
            <a:off x="2579752" y="5782475"/>
            <a:ext cx="141180" cy="141180"/>
          </a:xfrm>
          <a:custGeom>
            <a:avLst/>
            <a:gdLst>
              <a:gd name="connsiteX0" fmla="*/ 0 w 687172"/>
              <a:gd name="connsiteY0" fmla="*/ 1 h 687172"/>
              <a:gd name="connsiteX1" fmla="*/ 477930 w 687172"/>
              <a:gd name="connsiteY1" fmla="*/ 0 h 687172"/>
              <a:gd name="connsiteX2" fmla="*/ 687172 w 687172"/>
              <a:gd name="connsiteY2" fmla="*/ 209242 h 687172"/>
              <a:gd name="connsiteX3" fmla="*/ 687172 w 687172"/>
              <a:gd name="connsiteY3" fmla="*/ 687172 h 687172"/>
              <a:gd name="connsiteX4" fmla="*/ 574946 w 687172"/>
              <a:gd name="connsiteY4" fmla="*/ 687172 h 687172"/>
              <a:gd name="connsiteX5" fmla="*/ 574945 w 687172"/>
              <a:gd name="connsiteY5" fmla="*/ 238336 h 687172"/>
              <a:gd name="connsiteX6" fmla="*/ 448836 w 687172"/>
              <a:gd name="connsiteY6" fmla="*/ 112227 h 687172"/>
              <a:gd name="connsiteX7" fmla="*/ 0 w 687172"/>
              <a:gd name="connsiteY7" fmla="*/ 112227 h 687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7172" h="687172">
                <a:moveTo>
                  <a:pt x="0" y="1"/>
                </a:moveTo>
                <a:lnTo>
                  <a:pt x="477930" y="0"/>
                </a:lnTo>
                <a:cubicBezTo>
                  <a:pt x="593491" y="0"/>
                  <a:pt x="687172" y="93681"/>
                  <a:pt x="687172" y="209242"/>
                </a:cubicBezTo>
                <a:lnTo>
                  <a:pt x="687172" y="687172"/>
                </a:lnTo>
                <a:lnTo>
                  <a:pt x="574946" y="687172"/>
                </a:lnTo>
                <a:lnTo>
                  <a:pt x="574945" y="238336"/>
                </a:lnTo>
                <a:cubicBezTo>
                  <a:pt x="574946" y="168688"/>
                  <a:pt x="518485" y="112227"/>
                  <a:pt x="448836" y="112227"/>
                </a:cubicBezTo>
                <a:lnTo>
                  <a:pt x="0" y="112227"/>
                </a:lnTo>
                <a:close/>
              </a:path>
            </a:pathLst>
          </a:custGeom>
          <a:solidFill>
            <a:srgbClr val="3BBC5D"/>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000" b="0" i="0" u="none" strike="noStrike" kern="0" cap="none" spc="0" normalizeH="0" baseline="0" noProof="0">
              <a:ln>
                <a:noFill/>
              </a:ln>
              <a:solidFill>
                <a:srgbClr val="3BBC5D"/>
              </a:solidFill>
              <a:effectLst/>
              <a:uLnTx/>
              <a:uFillTx/>
              <a:latin typeface="微软雅黑 Light" panose="020B0502040204020203" pitchFamily="34" charset="-122"/>
              <a:ea typeface="微软雅黑 Light" panose="020B0502040204020203" pitchFamily="34" charset="-122"/>
              <a:cs typeface=""/>
            </a:endParaRPr>
          </a:p>
        </p:txBody>
      </p:sp>
      <p:sp>
        <p:nvSpPr>
          <p:cNvPr id="55" name="任意多边形 288"/>
          <p:cNvSpPr/>
          <p:nvPr/>
        </p:nvSpPr>
        <p:spPr>
          <a:xfrm rot="2700000">
            <a:off x="2533776" y="5724101"/>
            <a:ext cx="257928" cy="257928"/>
          </a:xfrm>
          <a:custGeom>
            <a:avLst/>
            <a:gdLst>
              <a:gd name="connsiteX0" fmla="*/ 238336 w 1255427"/>
              <a:gd name="connsiteY0" fmla="*/ 112227 h 1255427"/>
              <a:gd name="connsiteX1" fmla="*/ 112227 w 1255427"/>
              <a:gd name="connsiteY1" fmla="*/ 238336 h 1255427"/>
              <a:gd name="connsiteX2" fmla="*/ 112227 w 1255427"/>
              <a:gd name="connsiteY2" fmla="*/ 1017091 h 1255427"/>
              <a:gd name="connsiteX3" fmla="*/ 238336 w 1255427"/>
              <a:gd name="connsiteY3" fmla="*/ 1143200 h 1255427"/>
              <a:gd name="connsiteX4" fmla="*/ 1017091 w 1255427"/>
              <a:gd name="connsiteY4" fmla="*/ 1143200 h 1255427"/>
              <a:gd name="connsiteX5" fmla="*/ 1143200 w 1255427"/>
              <a:gd name="connsiteY5" fmla="*/ 1017091 h 1255427"/>
              <a:gd name="connsiteX6" fmla="*/ 1143200 w 1255427"/>
              <a:gd name="connsiteY6" fmla="*/ 238336 h 1255427"/>
              <a:gd name="connsiteX7" fmla="*/ 1017091 w 1255427"/>
              <a:gd name="connsiteY7" fmla="*/ 112227 h 1255427"/>
              <a:gd name="connsiteX8" fmla="*/ 209242 w 1255427"/>
              <a:gd name="connsiteY8" fmla="*/ 0 h 1255427"/>
              <a:gd name="connsiteX9" fmla="*/ 1046185 w 1255427"/>
              <a:gd name="connsiteY9" fmla="*/ 0 h 1255427"/>
              <a:gd name="connsiteX10" fmla="*/ 1255427 w 1255427"/>
              <a:gd name="connsiteY10" fmla="*/ 209242 h 1255427"/>
              <a:gd name="connsiteX11" fmla="*/ 1255427 w 1255427"/>
              <a:gd name="connsiteY11" fmla="*/ 1046185 h 1255427"/>
              <a:gd name="connsiteX12" fmla="*/ 1046185 w 1255427"/>
              <a:gd name="connsiteY12" fmla="*/ 1255427 h 1255427"/>
              <a:gd name="connsiteX13" fmla="*/ 209242 w 1255427"/>
              <a:gd name="connsiteY13" fmla="*/ 1255427 h 1255427"/>
              <a:gd name="connsiteX14" fmla="*/ 0 w 1255427"/>
              <a:gd name="connsiteY14" fmla="*/ 1046185 h 1255427"/>
              <a:gd name="connsiteX15" fmla="*/ 0 w 1255427"/>
              <a:gd name="connsiteY15" fmla="*/ 209242 h 1255427"/>
              <a:gd name="connsiteX16" fmla="*/ 209242 w 1255427"/>
              <a:gd name="connsiteY16" fmla="*/ 0 h 1255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55427" h="1255427">
                <a:moveTo>
                  <a:pt x="238336" y="112227"/>
                </a:moveTo>
                <a:cubicBezTo>
                  <a:pt x="168688" y="112227"/>
                  <a:pt x="112227" y="168688"/>
                  <a:pt x="112227" y="238336"/>
                </a:cubicBezTo>
                <a:lnTo>
                  <a:pt x="112227" y="1017091"/>
                </a:lnTo>
                <a:cubicBezTo>
                  <a:pt x="112227" y="1086739"/>
                  <a:pt x="168688" y="1143200"/>
                  <a:pt x="238336" y="1143200"/>
                </a:cubicBezTo>
                <a:lnTo>
                  <a:pt x="1017091" y="1143200"/>
                </a:lnTo>
                <a:cubicBezTo>
                  <a:pt x="1086739" y="1143200"/>
                  <a:pt x="1143200" y="1086739"/>
                  <a:pt x="1143200" y="1017091"/>
                </a:cubicBezTo>
                <a:lnTo>
                  <a:pt x="1143200" y="238336"/>
                </a:lnTo>
                <a:cubicBezTo>
                  <a:pt x="1143200" y="168688"/>
                  <a:pt x="1086739" y="112227"/>
                  <a:pt x="1017091" y="112227"/>
                </a:cubicBezTo>
                <a:close/>
                <a:moveTo>
                  <a:pt x="209242" y="0"/>
                </a:moveTo>
                <a:lnTo>
                  <a:pt x="1046185" y="0"/>
                </a:lnTo>
                <a:cubicBezTo>
                  <a:pt x="1161746" y="0"/>
                  <a:pt x="1255427" y="93681"/>
                  <a:pt x="1255427" y="209242"/>
                </a:cubicBezTo>
                <a:lnTo>
                  <a:pt x="1255427" y="1046185"/>
                </a:lnTo>
                <a:cubicBezTo>
                  <a:pt x="1255427" y="1161746"/>
                  <a:pt x="1161746" y="1255427"/>
                  <a:pt x="1046185" y="1255427"/>
                </a:cubicBezTo>
                <a:lnTo>
                  <a:pt x="209242" y="1255427"/>
                </a:lnTo>
                <a:cubicBezTo>
                  <a:pt x="93681" y="1255427"/>
                  <a:pt x="0" y="1161746"/>
                  <a:pt x="0" y="1046185"/>
                </a:cubicBezTo>
                <a:lnTo>
                  <a:pt x="0" y="209242"/>
                </a:lnTo>
                <a:cubicBezTo>
                  <a:pt x="0" y="93681"/>
                  <a:pt x="93681" y="0"/>
                  <a:pt x="209242" y="0"/>
                </a:cubicBezTo>
                <a:close/>
              </a:path>
            </a:pathLst>
          </a:custGeom>
          <a:solidFill>
            <a:srgbClr val="3BBC5D"/>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000" b="0" i="0" u="none" strike="noStrike" kern="0" cap="none" spc="0" normalizeH="0" baseline="0" noProof="0">
              <a:ln>
                <a:noFill/>
              </a:ln>
              <a:solidFill>
                <a:srgbClr val="3BBC5D"/>
              </a:solidFill>
              <a:effectLst/>
              <a:uLnTx/>
              <a:uFillTx/>
              <a:latin typeface="微软雅黑 Light" panose="020B0502040204020203" pitchFamily="34" charset="-122"/>
              <a:ea typeface="微软雅黑 Light" panose="020B0502040204020203" pitchFamily="34" charset="-122"/>
              <a:cs typeface=""/>
            </a:endParaRPr>
          </a:p>
        </p:txBody>
      </p:sp>
      <p:sp>
        <p:nvSpPr>
          <p:cNvPr id="56" name="任意多边形 221"/>
          <p:cNvSpPr/>
          <p:nvPr/>
        </p:nvSpPr>
        <p:spPr>
          <a:xfrm rot="2700000">
            <a:off x="2584478" y="5120514"/>
            <a:ext cx="141180" cy="141180"/>
          </a:xfrm>
          <a:custGeom>
            <a:avLst/>
            <a:gdLst>
              <a:gd name="connsiteX0" fmla="*/ 0 w 687172"/>
              <a:gd name="connsiteY0" fmla="*/ 1 h 687172"/>
              <a:gd name="connsiteX1" fmla="*/ 477930 w 687172"/>
              <a:gd name="connsiteY1" fmla="*/ 0 h 687172"/>
              <a:gd name="connsiteX2" fmla="*/ 687172 w 687172"/>
              <a:gd name="connsiteY2" fmla="*/ 209242 h 687172"/>
              <a:gd name="connsiteX3" fmla="*/ 687172 w 687172"/>
              <a:gd name="connsiteY3" fmla="*/ 687172 h 687172"/>
              <a:gd name="connsiteX4" fmla="*/ 574946 w 687172"/>
              <a:gd name="connsiteY4" fmla="*/ 687172 h 687172"/>
              <a:gd name="connsiteX5" fmla="*/ 574945 w 687172"/>
              <a:gd name="connsiteY5" fmla="*/ 238336 h 687172"/>
              <a:gd name="connsiteX6" fmla="*/ 448836 w 687172"/>
              <a:gd name="connsiteY6" fmla="*/ 112227 h 687172"/>
              <a:gd name="connsiteX7" fmla="*/ 0 w 687172"/>
              <a:gd name="connsiteY7" fmla="*/ 112227 h 687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7172" h="687172">
                <a:moveTo>
                  <a:pt x="0" y="1"/>
                </a:moveTo>
                <a:lnTo>
                  <a:pt x="477930" y="0"/>
                </a:lnTo>
                <a:cubicBezTo>
                  <a:pt x="593491" y="0"/>
                  <a:pt x="687172" y="93681"/>
                  <a:pt x="687172" y="209242"/>
                </a:cubicBezTo>
                <a:lnTo>
                  <a:pt x="687172" y="687172"/>
                </a:lnTo>
                <a:lnTo>
                  <a:pt x="574946" y="687172"/>
                </a:lnTo>
                <a:lnTo>
                  <a:pt x="574945" y="238336"/>
                </a:lnTo>
                <a:cubicBezTo>
                  <a:pt x="574946" y="168688"/>
                  <a:pt x="518485" y="112227"/>
                  <a:pt x="448836" y="112227"/>
                </a:cubicBezTo>
                <a:lnTo>
                  <a:pt x="0" y="112227"/>
                </a:lnTo>
                <a:close/>
              </a:path>
            </a:pathLst>
          </a:custGeom>
          <a:solidFill>
            <a:srgbClr val="3BBC5D"/>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800" b="0" i="0" u="none" strike="noStrike" kern="0" cap="none" spc="0" normalizeH="0" baseline="0" noProof="0">
              <a:ln>
                <a:noFill/>
              </a:ln>
              <a:solidFill>
                <a:srgbClr val="3BBC5D"/>
              </a:solidFill>
              <a:effectLst/>
              <a:uLnTx/>
              <a:uFillTx/>
              <a:latin typeface="微软雅黑 Light" panose="020B0502040204020203" pitchFamily="34" charset="-122"/>
              <a:ea typeface="微软雅黑 Light" panose="020B0502040204020203" pitchFamily="34" charset="-122"/>
              <a:cs typeface=""/>
            </a:endParaRPr>
          </a:p>
        </p:txBody>
      </p:sp>
      <p:sp>
        <p:nvSpPr>
          <p:cNvPr id="57" name="任意多边形 222"/>
          <p:cNvSpPr/>
          <p:nvPr/>
        </p:nvSpPr>
        <p:spPr>
          <a:xfrm rot="2700000">
            <a:off x="2538502" y="5062140"/>
            <a:ext cx="257928" cy="257928"/>
          </a:xfrm>
          <a:custGeom>
            <a:avLst/>
            <a:gdLst>
              <a:gd name="connsiteX0" fmla="*/ 238336 w 1255427"/>
              <a:gd name="connsiteY0" fmla="*/ 112227 h 1255427"/>
              <a:gd name="connsiteX1" fmla="*/ 112227 w 1255427"/>
              <a:gd name="connsiteY1" fmla="*/ 238336 h 1255427"/>
              <a:gd name="connsiteX2" fmla="*/ 112227 w 1255427"/>
              <a:gd name="connsiteY2" fmla="*/ 1017091 h 1255427"/>
              <a:gd name="connsiteX3" fmla="*/ 238336 w 1255427"/>
              <a:gd name="connsiteY3" fmla="*/ 1143200 h 1255427"/>
              <a:gd name="connsiteX4" fmla="*/ 1017091 w 1255427"/>
              <a:gd name="connsiteY4" fmla="*/ 1143200 h 1255427"/>
              <a:gd name="connsiteX5" fmla="*/ 1143200 w 1255427"/>
              <a:gd name="connsiteY5" fmla="*/ 1017091 h 1255427"/>
              <a:gd name="connsiteX6" fmla="*/ 1143200 w 1255427"/>
              <a:gd name="connsiteY6" fmla="*/ 238336 h 1255427"/>
              <a:gd name="connsiteX7" fmla="*/ 1017091 w 1255427"/>
              <a:gd name="connsiteY7" fmla="*/ 112227 h 1255427"/>
              <a:gd name="connsiteX8" fmla="*/ 209242 w 1255427"/>
              <a:gd name="connsiteY8" fmla="*/ 0 h 1255427"/>
              <a:gd name="connsiteX9" fmla="*/ 1046185 w 1255427"/>
              <a:gd name="connsiteY9" fmla="*/ 0 h 1255427"/>
              <a:gd name="connsiteX10" fmla="*/ 1255427 w 1255427"/>
              <a:gd name="connsiteY10" fmla="*/ 209242 h 1255427"/>
              <a:gd name="connsiteX11" fmla="*/ 1255427 w 1255427"/>
              <a:gd name="connsiteY11" fmla="*/ 1046185 h 1255427"/>
              <a:gd name="connsiteX12" fmla="*/ 1046185 w 1255427"/>
              <a:gd name="connsiteY12" fmla="*/ 1255427 h 1255427"/>
              <a:gd name="connsiteX13" fmla="*/ 209242 w 1255427"/>
              <a:gd name="connsiteY13" fmla="*/ 1255427 h 1255427"/>
              <a:gd name="connsiteX14" fmla="*/ 0 w 1255427"/>
              <a:gd name="connsiteY14" fmla="*/ 1046185 h 1255427"/>
              <a:gd name="connsiteX15" fmla="*/ 0 w 1255427"/>
              <a:gd name="connsiteY15" fmla="*/ 209242 h 1255427"/>
              <a:gd name="connsiteX16" fmla="*/ 209242 w 1255427"/>
              <a:gd name="connsiteY16" fmla="*/ 0 h 1255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55427" h="1255427">
                <a:moveTo>
                  <a:pt x="238336" y="112227"/>
                </a:moveTo>
                <a:cubicBezTo>
                  <a:pt x="168688" y="112227"/>
                  <a:pt x="112227" y="168688"/>
                  <a:pt x="112227" y="238336"/>
                </a:cubicBezTo>
                <a:lnTo>
                  <a:pt x="112227" y="1017091"/>
                </a:lnTo>
                <a:cubicBezTo>
                  <a:pt x="112227" y="1086739"/>
                  <a:pt x="168688" y="1143200"/>
                  <a:pt x="238336" y="1143200"/>
                </a:cubicBezTo>
                <a:lnTo>
                  <a:pt x="1017091" y="1143200"/>
                </a:lnTo>
                <a:cubicBezTo>
                  <a:pt x="1086739" y="1143200"/>
                  <a:pt x="1143200" y="1086739"/>
                  <a:pt x="1143200" y="1017091"/>
                </a:cubicBezTo>
                <a:lnTo>
                  <a:pt x="1143200" y="238336"/>
                </a:lnTo>
                <a:cubicBezTo>
                  <a:pt x="1143200" y="168688"/>
                  <a:pt x="1086739" y="112227"/>
                  <a:pt x="1017091" y="112227"/>
                </a:cubicBezTo>
                <a:close/>
                <a:moveTo>
                  <a:pt x="209242" y="0"/>
                </a:moveTo>
                <a:lnTo>
                  <a:pt x="1046185" y="0"/>
                </a:lnTo>
                <a:cubicBezTo>
                  <a:pt x="1161746" y="0"/>
                  <a:pt x="1255427" y="93681"/>
                  <a:pt x="1255427" y="209242"/>
                </a:cubicBezTo>
                <a:lnTo>
                  <a:pt x="1255427" y="1046185"/>
                </a:lnTo>
                <a:cubicBezTo>
                  <a:pt x="1255427" y="1161746"/>
                  <a:pt x="1161746" y="1255427"/>
                  <a:pt x="1046185" y="1255427"/>
                </a:cubicBezTo>
                <a:lnTo>
                  <a:pt x="209242" y="1255427"/>
                </a:lnTo>
                <a:cubicBezTo>
                  <a:pt x="93681" y="1255427"/>
                  <a:pt x="0" y="1161746"/>
                  <a:pt x="0" y="1046185"/>
                </a:cubicBezTo>
                <a:lnTo>
                  <a:pt x="0" y="209242"/>
                </a:lnTo>
                <a:cubicBezTo>
                  <a:pt x="0" y="93681"/>
                  <a:pt x="93681" y="0"/>
                  <a:pt x="209242" y="0"/>
                </a:cubicBezTo>
                <a:close/>
              </a:path>
            </a:pathLst>
          </a:custGeom>
          <a:solidFill>
            <a:srgbClr val="3BBC5D"/>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000" b="0" i="0" u="none" strike="noStrike" kern="0" cap="none" spc="0" normalizeH="0" baseline="0" noProof="0">
              <a:ln>
                <a:noFill/>
              </a:ln>
              <a:solidFill>
                <a:srgbClr val="3BBC5D"/>
              </a:solidFill>
              <a:effectLst/>
              <a:uLnTx/>
              <a:uFillTx/>
              <a:latin typeface="微软雅黑 Light" panose="020B0502040204020203" pitchFamily="34" charset="-122"/>
              <a:ea typeface="微软雅黑 Light" panose="020B0502040204020203" pitchFamily="34" charset="-122"/>
              <a:cs typeface=""/>
            </a:endParaRPr>
          </a:p>
        </p:txBody>
      </p:sp>
    </p:spTree>
    <p:extLst>
      <p:ext uri="{BB962C8B-B14F-4D97-AF65-F5344CB8AC3E}">
        <p14:creationId xmlns:p14="http://schemas.microsoft.com/office/powerpoint/2010/main" xmlns="" val="2602239034"/>
      </p:ext>
    </p:extLst>
  </p:cSld>
  <p:clrMapOvr>
    <a:masterClrMapping/>
  </p:clrMapOvr>
  <p:timing>
    <p:tnLst>
      <p:par>
        <p:cTn id="1" dur="indefinite" restart="never" nodeType="tmRoot"/>
      </p:par>
    </p:tnLst>
  </p:timing>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4"/>
          <p:cNvSpPr/>
          <p:nvPr/>
        </p:nvSpPr>
        <p:spPr>
          <a:xfrm>
            <a:off x="-1" y="674237"/>
            <a:ext cx="7464153" cy="602366"/>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灯片编号占位符 25"/>
          <p:cNvSpPr txBox="1">
            <a:spLocks/>
          </p:cNvSpPr>
          <p:nvPr/>
        </p:nvSpPr>
        <p:spPr>
          <a:xfrm>
            <a:off x="10243712" y="6350004"/>
            <a:ext cx="2743200" cy="365125"/>
          </a:xfrm>
          <a:prstGeom prst="rect">
            <a:avLst/>
          </a:prstGeom>
        </p:spPr>
        <p:txBody>
          <a:bodyPr vert="horz" lIns="91440" tIns="45720" rIns="91440" bIns="45720" rtlCol="0" anchor="ctr"/>
          <a:lstStyle>
            <a:defPPr>
              <a:defRPr lang="zh-CN"/>
            </a:defPPr>
            <a:lvl1pPr marL="0" algn="ctr" defTabSz="914400" rtl="0" eaLnBrk="1" latinLnBrk="0" hangingPunct="1">
              <a:defRPr sz="1400" kern="1200">
                <a:solidFill>
                  <a:schemeClr val="bg1"/>
                </a:solidFill>
                <a:latin typeface="微软雅黑 Light" panose="020B0502040204020203" pitchFamily="34" charset="-122"/>
                <a:ea typeface="微软雅黑 Light" panose="020B0502040204020203" pitchFamily="34"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rgbClr val="3BBC5D"/>
              </a:solidFill>
            </a:endParaRPr>
          </a:p>
        </p:txBody>
      </p:sp>
      <p:sp>
        <p:nvSpPr>
          <p:cNvPr id="25" name="Freeform 81"/>
          <p:cNvSpPr>
            <a:spLocks noChangeArrowheads="1"/>
          </p:cNvSpPr>
          <p:nvPr/>
        </p:nvSpPr>
        <p:spPr bwMode="auto">
          <a:xfrm>
            <a:off x="191376" y="826314"/>
            <a:ext cx="288000" cy="288000"/>
          </a:xfrm>
          <a:custGeom>
            <a:avLst/>
            <a:gdLst>
              <a:gd name="T0" fmla="*/ 39678193 w 602"/>
              <a:gd name="T1" fmla="*/ 78442719 h 602"/>
              <a:gd name="T2" fmla="*/ 39678193 w 602"/>
              <a:gd name="T3" fmla="*/ 78442719 h 602"/>
              <a:gd name="T4" fmla="*/ 0 w 602"/>
              <a:gd name="T5" fmla="*/ 38764526 h 602"/>
              <a:gd name="T6" fmla="*/ 39678193 w 602"/>
              <a:gd name="T7" fmla="*/ 0 h 602"/>
              <a:gd name="T8" fmla="*/ 78442719 w 602"/>
              <a:gd name="T9" fmla="*/ 38764526 h 602"/>
              <a:gd name="T10" fmla="*/ 39678193 w 602"/>
              <a:gd name="T11" fmla="*/ 78442719 h 602"/>
              <a:gd name="T12" fmla="*/ 7439751 w 602"/>
              <a:gd name="T13" fmla="*/ 38764526 h 602"/>
              <a:gd name="T14" fmla="*/ 7439751 w 602"/>
              <a:gd name="T15" fmla="*/ 38764526 h 602"/>
              <a:gd name="T16" fmla="*/ 39678193 w 602"/>
              <a:gd name="T17" fmla="*/ 71002968 h 602"/>
              <a:gd name="T18" fmla="*/ 61866665 w 602"/>
              <a:gd name="T19" fmla="*/ 61735884 h 602"/>
              <a:gd name="T20" fmla="*/ 39678193 w 602"/>
              <a:gd name="T21" fmla="*/ 38764526 h 602"/>
              <a:gd name="T22" fmla="*/ 39678193 w 602"/>
              <a:gd name="T23" fmla="*/ 7308970 h 602"/>
              <a:gd name="T24" fmla="*/ 7439751 w 602"/>
              <a:gd name="T25" fmla="*/ 38764526 h 60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602" h="602">
                <a:moveTo>
                  <a:pt x="304" y="601"/>
                </a:moveTo>
                <a:lnTo>
                  <a:pt x="304" y="601"/>
                </a:lnTo>
                <a:cubicBezTo>
                  <a:pt x="135" y="601"/>
                  <a:pt x="0" y="466"/>
                  <a:pt x="0" y="297"/>
                </a:cubicBezTo>
                <a:cubicBezTo>
                  <a:pt x="0" y="134"/>
                  <a:pt x="135" y="0"/>
                  <a:pt x="304" y="0"/>
                </a:cubicBezTo>
                <a:cubicBezTo>
                  <a:pt x="467" y="0"/>
                  <a:pt x="601" y="134"/>
                  <a:pt x="601" y="297"/>
                </a:cubicBezTo>
                <a:cubicBezTo>
                  <a:pt x="601" y="466"/>
                  <a:pt x="467" y="601"/>
                  <a:pt x="304" y="601"/>
                </a:cubicBezTo>
                <a:close/>
                <a:moveTo>
                  <a:pt x="57" y="297"/>
                </a:moveTo>
                <a:lnTo>
                  <a:pt x="57" y="297"/>
                </a:lnTo>
                <a:cubicBezTo>
                  <a:pt x="57" y="431"/>
                  <a:pt x="170" y="544"/>
                  <a:pt x="304" y="544"/>
                </a:cubicBezTo>
                <a:cubicBezTo>
                  <a:pt x="368" y="544"/>
                  <a:pt x="431" y="516"/>
                  <a:pt x="474" y="473"/>
                </a:cubicBezTo>
                <a:cubicBezTo>
                  <a:pt x="304" y="297"/>
                  <a:pt x="304" y="297"/>
                  <a:pt x="304" y="297"/>
                </a:cubicBezTo>
                <a:cubicBezTo>
                  <a:pt x="304" y="56"/>
                  <a:pt x="304" y="56"/>
                  <a:pt x="304" y="56"/>
                </a:cubicBezTo>
                <a:cubicBezTo>
                  <a:pt x="170" y="56"/>
                  <a:pt x="57" y="162"/>
                  <a:pt x="57" y="297"/>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5" name="幻灯片编号占位符 4"/>
          <p:cNvSpPr>
            <a:spLocks noGrp="1"/>
          </p:cNvSpPr>
          <p:nvPr>
            <p:ph type="sldNum" sz="quarter" idx="12"/>
          </p:nvPr>
        </p:nvSpPr>
        <p:spPr/>
        <p:txBody>
          <a:bodyPr/>
          <a:lstStyle/>
          <a:p>
            <a:fld id="{370D8578-DDD4-487D-A316-C8E65CC577E1}" type="slidenum">
              <a:rPr lang="zh-CN" altLang="en-US" smtClean="0"/>
              <a:pPr/>
              <a:t>456</a:t>
            </a:fld>
            <a:endParaRPr lang="zh-CN" altLang="en-US"/>
          </a:p>
        </p:txBody>
      </p:sp>
      <p:sp>
        <p:nvSpPr>
          <p:cNvPr id="13" name="Title 1"/>
          <p:cNvSpPr txBox="1">
            <a:spLocks/>
          </p:cNvSpPr>
          <p:nvPr/>
        </p:nvSpPr>
        <p:spPr>
          <a:xfrm>
            <a:off x="670753" y="579020"/>
            <a:ext cx="6510891" cy="79513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zh-CN" altLang="en-US" sz="2800" dirty="0">
                <a:solidFill>
                  <a:schemeClr val="bg1"/>
                </a:solidFill>
                <a:latin typeface="Microsoft YaHei Light" charset="-122"/>
                <a:ea typeface="Microsoft YaHei Light" charset="-122"/>
                <a:cs typeface="Microsoft YaHei Light" charset="-122"/>
              </a:rPr>
              <a:t>数字编码</a:t>
            </a:r>
            <a:endParaRPr lang="en-US" sz="2800" dirty="0">
              <a:solidFill>
                <a:srgbClr val="FFFFFF"/>
              </a:solidFill>
              <a:latin typeface="Microsoft YaHei Light" charset="-122"/>
              <a:ea typeface="Microsoft YaHei Light" charset="-122"/>
              <a:cs typeface="Microsoft YaHei Light" charset="-122"/>
            </a:endParaRPr>
          </a:p>
        </p:txBody>
      </p:sp>
      <p:sp>
        <p:nvSpPr>
          <p:cNvPr id="10" name="Rectangle 3"/>
          <p:cNvSpPr txBox="1">
            <a:spLocks/>
          </p:cNvSpPr>
          <p:nvPr/>
        </p:nvSpPr>
        <p:spPr>
          <a:xfrm>
            <a:off x="407368" y="1526381"/>
            <a:ext cx="7200800" cy="45259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Arial" charset="0"/>
              <a:buNone/>
            </a:pPr>
            <a:r>
              <a:rPr lang="zh-CN" altLang="en-US" sz="2200" dirty="0"/>
              <a:t> </a:t>
            </a:r>
            <a:r>
              <a:rPr lang="zh-CN" altLang="en-US" sz="2200" dirty="0" smtClean="0"/>
              <a:t>  使用</a:t>
            </a:r>
            <a:r>
              <a:rPr lang="en-US" altLang="zh-CN" sz="2200" dirty="0" smtClean="0"/>
              <a:t>map</a:t>
            </a:r>
            <a:r>
              <a:rPr lang="zh-CN" altLang="en-US" sz="2200" dirty="0" smtClean="0"/>
              <a:t>函数和</a:t>
            </a:r>
            <a:r>
              <a:rPr lang="en-US" altLang="zh-CN" sz="2200" dirty="0" smtClean="0"/>
              <a:t>replace</a:t>
            </a:r>
            <a:r>
              <a:rPr lang="zh-CN" altLang="en-US" sz="2200" dirty="0" smtClean="0"/>
              <a:t>函数可以将</a:t>
            </a:r>
            <a:r>
              <a:rPr lang="en-US" altLang="zh-CN" sz="2200" dirty="0" smtClean="0"/>
              <a:t>Series</a:t>
            </a:r>
            <a:r>
              <a:rPr lang="zh-CN" altLang="en-US" sz="2200" dirty="0" smtClean="0"/>
              <a:t>或</a:t>
            </a:r>
            <a:r>
              <a:rPr lang="en-US" altLang="zh-CN" sz="2200" dirty="0" err="1" smtClean="0"/>
              <a:t>DataFrame</a:t>
            </a:r>
            <a:r>
              <a:rPr lang="zh-CN" altLang="en-US" sz="2200" dirty="0" smtClean="0"/>
              <a:t>中的值进行替换，</a:t>
            </a:r>
          </a:p>
          <a:p>
            <a:pPr>
              <a:buFont typeface="Arial" charset="0"/>
              <a:buNone/>
            </a:pPr>
            <a:endParaRPr lang="zh-CN" altLang="en-US" sz="2200" dirty="0" smtClean="0"/>
          </a:p>
        </p:txBody>
      </p:sp>
      <p:sp>
        <p:nvSpPr>
          <p:cNvPr id="12" name="Rectangle 5"/>
          <p:cNvSpPr>
            <a:spLocks noChangeArrowheads="1"/>
          </p:cNvSpPr>
          <p:nvPr/>
        </p:nvSpPr>
        <p:spPr bwMode="auto">
          <a:xfrm>
            <a:off x="670753" y="2526220"/>
            <a:ext cx="5473700" cy="3662363"/>
          </a:xfrm>
          <a:prstGeom prst="rect">
            <a:avLst/>
          </a:prstGeom>
          <a:noFill/>
          <a:ln w="9525">
            <a:noFill/>
            <a:miter lim="800000"/>
            <a:headEnd/>
            <a:tailEnd/>
          </a:ln>
        </p:spPr>
        <p:txBody>
          <a:bodyPr>
            <a:spAutoFit/>
          </a:bodyPr>
          <a:lstStyle/>
          <a:p>
            <a:r>
              <a:rPr lang="en-US" altLang="zh-CN"/>
              <a:t>In[109]:</a:t>
            </a:r>
            <a:r>
              <a:rPr lang="en-US" altLang="zh-CN" dirty="0" err="1"/>
              <a:t>df</a:t>
            </a:r>
            <a:r>
              <a:rPr lang="en-US" altLang="zh-CN" dirty="0"/>
              <a:t> = </a:t>
            </a:r>
            <a:r>
              <a:rPr lang="en-US" altLang="zh-CN" dirty="0" err="1"/>
              <a:t>pd.read_csv</a:t>
            </a:r>
            <a:r>
              <a:rPr lang="en-US" altLang="zh-CN" dirty="0"/>
              <a:t>('</a:t>
            </a:r>
            <a:r>
              <a:rPr lang="en-US" altLang="zh-CN" dirty="0" err="1"/>
              <a:t>tips.csv</a:t>
            </a:r>
            <a:r>
              <a:rPr lang="en-US" altLang="zh-CN" dirty="0"/>
              <a:t>')</a:t>
            </a:r>
          </a:p>
          <a:p>
            <a:r>
              <a:rPr lang="en-US" altLang="zh-CN" dirty="0" err="1"/>
              <a:t>df</a:t>
            </a:r>
            <a:r>
              <a:rPr lang="en-US" altLang="zh-CN" dirty="0"/>
              <a:t>['time'].</a:t>
            </a:r>
            <a:r>
              <a:rPr lang="en-US" altLang="zh-CN" dirty="0" err="1"/>
              <a:t>value_counts</a:t>
            </a:r>
            <a:r>
              <a:rPr lang="en-US" altLang="zh-CN" dirty="0"/>
              <a:t>()</a:t>
            </a:r>
          </a:p>
          <a:p>
            <a:r>
              <a:rPr lang="en-US" altLang="zh-CN" dirty="0"/>
              <a:t>Out[109]: </a:t>
            </a:r>
          </a:p>
          <a:p>
            <a:r>
              <a:rPr lang="en-US" altLang="zh-CN" dirty="0"/>
              <a:t>Dinner    176</a:t>
            </a:r>
          </a:p>
          <a:p>
            <a:r>
              <a:rPr lang="en-US" altLang="zh-CN" dirty="0"/>
              <a:t>Lunch      68</a:t>
            </a:r>
          </a:p>
          <a:p>
            <a:r>
              <a:rPr lang="en-US" altLang="zh-CN" dirty="0"/>
              <a:t>Name: time, </a:t>
            </a:r>
            <a:r>
              <a:rPr lang="en-US" altLang="zh-CN" dirty="0" err="1"/>
              <a:t>dtype</a:t>
            </a:r>
            <a:r>
              <a:rPr lang="en-US" altLang="zh-CN" dirty="0"/>
              <a:t>: int64</a:t>
            </a:r>
          </a:p>
          <a:p>
            <a:endParaRPr lang="en-US" altLang="zh-CN" dirty="0"/>
          </a:p>
          <a:p>
            <a:r>
              <a:rPr lang="en-US" altLang="zh-CN" dirty="0"/>
              <a:t>In[110]:</a:t>
            </a:r>
            <a:r>
              <a:rPr lang="en-US" altLang="zh-CN" dirty="0" err="1"/>
              <a:t>df</a:t>
            </a:r>
            <a:r>
              <a:rPr lang="en-US" altLang="zh-CN" dirty="0"/>
              <a:t>['time'].replace(['</a:t>
            </a:r>
            <a:r>
              <a:rPr lang="en-US" altLang="zh-CN" dirty="0" err="1"/>
              <a:t>Dinner','Lunch</a:t>
            </a:r>
            <a:r>
              <a:rPr lang="en-US" altLang="zh-CN" dirty="0"/>
              <a:t>'],[0,1]).</a:t>
            </a:r>
            <a:r>
              <a:rPr lang="en-US" altLang="zh-CN" dirty="0" err="1"/>
              <a:t>value_counts</a:t>
            </a:r>
            <a:r>
              <a:rPr lang="en-US" altLang="zh-CN" dirty="0"/>
              <a:t>()</a:t>
            </a:r>
          </a:p>
          <a:p>
            <a:r>
              <a:rPr lang="en-US" altLang="zh-CN" dirty="0"/>
              <a:t>Out[110]: </a:t>
            </a:r>
          </a:p>
          <a:p>
            <a:r>
              <a:rPr lang="en-US" altLang="zh-CN" dirty="0"/>
              <a:t>0    176</a:t>
            </a:r>
          </a:p>
          <a:p>
            <a:r>
              <a:rPr lang="en-US" altLang="zh-CN" dirty="0"/>
              <a:t>1     68</a:t>
            </a:r>
          </a:p>
          <a:p>
            <a:r>
              <a:rPr lang="en-US" altLang="zh-CN" dirty="0"/>
              <a:t>Name: time, </a:t>
            </a:r>
            <a:r>
              <a:rPr lang="en-US" altLang="zh-CN" dirty="0" err="1"/>
              <a:t>dtype</a:t>
            </a:r>
            <a:r>
              <a:rPr lang="en-US" altLang="zh-CN" dirty="0"/>
              <a:t>: int64</a:t>
            </a:r>
            <a:endParaRPr lang="zh-CN" altLang="en-US" dirty="0"/>
          </a:p>
        </p:txBody>
      </p:sp>
    </p:spTree>
    <p:extLst>
      <p:ext uri="{BB962C8B-B14F-4D97-AF65-F5344CB8AC3E}">
        <p14:creationId xmlns:p14="http://schemas.microsoft.com/office/powerpoint/2010/main" xmlns="" val="217685842"/>
      </p:ext>
    </p:extLst>
  </p:cSld>
  <p:clrMapOvr>
    <a:masterClrMapping/>
  </p:clrMapOvr>
  <p:timing>
    <p:tnLst>
      <p:par>
        <p:cTn id="1" dur="indefinite" restart="never" nodeType="tmRoot"/>
      </p:par>
    </p:tnLst>
  </p:timing>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4"/>
          <p:cNvSpPr/>
          <p:nvPr/>
        </p:nvSpPr>
        <p:spPr>
          <a:xfrm>
            <a:off x="-1" y="674237"/>
            <a:ext cx="7464153" cy="602366"/>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灯片编号占位符 25"/>
          <p:cNvSpPr txBox="1">
            <a:spLocks/>
          </p:cNvSpPr>
          <p:nvPr/>
        </p:nvSpPr>
        <p:spPr>
          <a:xfrm>
            <a:off x="10243712" y="6350004"/>
            <a:ext cx="2743200" cy="365125"/>
          </a:xfrm>
          <a:prstGeom prst="rect">
            <a:avLst/>
          </a:prstGeom>
        </p:spPr>
        <p:txBody>
          <a:bodyPr vert="horz" lIns="91440" tIns="45720" rIns="91440" bIns="45720" rtlCol="0" anchor="ctr"/>
          <a:lstStyle>
            <a:defPPr>
              <a:defRPr lang="zh-CN"/>
            </a:defPPr>
            <a:lvl1pPr marL="0" algn="ctr" defTabSz="914400" rtl="0" eaLnBrk="1" latinLnBrk="0" hangingPunct="1">
              <a:defRPr sz="1400" kern="1200">
                <a:solidFill>
                  <a:schemeClr val="bg1"/>
                </a:solidFill>
                <a:latin typeface="微软雅黑 Light" panose="020B0502040204020203" pitchFamily="34" charset="-122"/>
                <a:ea typeface="微软雅黑 Light" panose="020B0502040204020203" pitchFamily="34"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rgbClr val="3BBC5D"/>
              </a:solidFill>
            </a:endParaRPr>
          </a:p>
        </p:txBody>
      </p:sp>
      <p:sp>
        <p:nvSpPr>
          <p:cNvPr id="25" name="Freeform 81"/>
          <p:cNvSpPr>
            <a:spLocks noChangeArrowheads="1"/>
          </p:cNvSpPr>
          <p:nvPr/>
        </p:nvSpPr>
        <p:spPr bwMode="auto">
          <a:xfrm>
            <a:off x="191376" y="826314"/>
            <a:ext cx="288000" cy="288000"/>
          </a:xfrm>
          <a:custGeom>
            <a:avLst/>
            <a:gdLst>
              <a:gd name="T0" fmla="*/ 39678193 w 602"/>
              <a:gd name="T1" fmla="*/ 78442719 h 602"/>
              <a:gd name="T2" fmla="*/ 39678193 w 602"/>
              <a:gd name="T3" fmla="*/ 78442719 h 602"/>
              <a:gd name="T4" fmla="*/ 0 w 602"/>
              <a:gd name="T5" fmla="*/ 38764526 h 602"/>
              <a:gd name="T6" fmla="*/ 39678193 w 602"/>
              <a:gd name="T7" fmla="*/ 0 h 602"/>
              <a:gd name="T8" fmla="*/ 78442719 w 602"/>
              <a:gd name="T9" fmla="*/ 38764526 h 602"/>
              <a:gd name="T10" fmla="*/ 39678193 w 602"/>
              <a:gd name="T11" fmla="*/ 78442719 h 602"/>
              <a:gd name="T12" fmla="*/ 7439751 w 602"/>
              <a:gd name="T13" fmla="*/ 38764526 h 602"/>
              <a:gd name="T14" fmla="*/ 7439751 w 602"/>
              <a:gd name="T15" fmla="*/ 38764526 h 602"/>
              <a:gd name="T16" fmla="*/ 39678193 w 602"/>
              <a:gd name="T17" fmla="*/ 71002968 h 602"/>
              <a:gd name="T18" fmla="*/ 61866665 w 602"/>
              <a:gd name="T19" fmla="*/ 61735884 h 602"/>
              <a:gd name="T20" fmla="*/ 39678193 w 602"/>
              <a:gd name="T21" fmla="*/ 38764526 h 602"/>
              <a:gd name="T22" fmla="*/ 39678193 w 602"/>
              <a:gd name="T23" fmla="*/ 7308970 h 602"/>
              <a:gd name="T24" fmla="*/ 7439751 w 602"/>
              <a:gd name="T25" fmla="*/ 38764526 h 60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602" h="602">
                <a:moveTo>
                  <a:pt x="304" y="601"/>
                </a:moveTo>
                <a:lnTo>
                  <a:pt x="304" y="601"/>
                </a:lnTo>
                <a:cubicBezTo>
                  <a:pt x="135" y="601"/>
                  <a:pt x="0" y="466"/>
                  <a:pt x="0" y="297"/>
                </a:cubicBezTo>
                <a:cubicBezTo>
                  <a:pt x="0" y="134"/>
                  <a:pt x="135" y="0"/>
                  <a:pt x="304" y="0"/>
                </a:cubicBezTo>
                <a:cubicBezTo>
                  <a:pt x="467" y="0"/>
                  <a:pt x="601" y="134"/>
                  <a:pt x="601" y="297"/>
                </a:cubicBezTo>
                <a:cubicBezTo>
                  <a:pt x="601" y="466"/>
                  <a:pt x="467" y="601"/>
                  <a:pt x="304" y="601"/>
                </a:cubicBezTo>
                <a:close/>
                <a:moveTo>
                  <a:pt x="57" y="297"/>
                </a:moveTo>
                <a:lnTo>
                  <a:pt x="57" y="297"/>
                </a:lnTo>
                <a:cubicBezTo>
                  <a:pt x="57" y="431"/>
                  <a:pt x="170" y="544"/>
                  <a:pt x="304" y="544"/>
                </a:cubicBezTo>
                <a:cubicBezTo>
                  <a:pt x="368" y="544"/>
                  <a:pt x="431" y="516"/>
                  <a:pt x="474" y="473"/>
                </a:cubicBezTo>
                <a:cubicBezTo>
                  <a:pt x="304" y="297"/>
                  <a:pt x="304" y="297"/>
                  <a:pt x="304" y="297"/>
                </a:cubicBezTo>
                <a:cubicBezTo>
                  <a:pt x="304" y="56"/>
                  <a:pt x="304" y="56"/>
                  <a:pt x="304" y="56"/>
                </a:cubicBezTo>
                <a:cubicBezTo>
                  <a:pt x="170" y="56"/>
                  <a:pt x="57" y="162"/>
                  <a:pt x="57" y="297"/>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5" name="幻灯片编号占位符 4"/>
          <p:cNvSpPr>
            <a:spLocks noGrp="1"/>
          </p:cNvSpPr>
          <p:nvPr>
            <p:ph type="sldNum" sz="quarter" idx="12"/>
          </p:nvPr>
        </p:nvSpPr>
        <p:spPr/>
        <p:txBody>
          <a:bodyPr/>
          <a:lstStyle/>
          <a:p>
            <a:fld id="{370D8578-DDD4-487D-A316-C8E65CC577E1}" type="slidenum">
              <a:rPr lang="zh-CN" altLang="en-US" smtClean="0"/>
              <a:pPr/>
              <a:t>457</a:t>
            </a:fld>
            <a:endParaRPr lang="zh-CN" altLang="en-US"/>
          </a:p>
        </p:txBody>
      </p:sp>
      <p:sp>
        <p:nvSpPr>
          <p:cNvPr id="13" name="Title 1"/>
          <p:cNvSpPr txBox="1">
            <a:spLocks/>
          </p:cNvSpPr>
          <p:nvPr/>
        </p:nvSpPr>
        <p:spPr>
          <a:xfrm>
            <a:off x="670753" y="579020"/>
            <a:ext cx="6510891" cy="79513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zh-CN" altLang="en-US" sz="2800" dirty="0">
                <a:solidFill>
                  <a:schemeClr val="bg1"/>
                </a:solidFill>
                <a:latin typeface="Microsoft YaHei Light" charset="-122"/>
                <a:ea typeface="Microsoft YaHei Light" charset="-122"/>
                <a:cs typeface="Microsoft YaHei Light" charset="-122"/>
              </a:rPr>
              <a:t>数字编码</a:t>
            </a:r>
            <a:endParaRPr lang="en-US" sz="2800" dirty="0">
              <a:solidFill>
                <a:srgbClr val="FFFFFF"/>
              </a:solidFill>
              <a:latin typeface="Microsoft YaHei Light" charset="-122"/>
              <a:ea typeface="Microsoft YaHei Light" charset="-122"/>
              <a:cs typeface="Microsoft YaHei Light" charset="-122"/>
            </a:endParaRPr>
          </a:p>
        </p:txBody>
      </p:sp>
      <p:sp>
        <p:nvSpPr>
          <p:cNvPr id="12" name="Rectangle 3"/>
          <p:cNvSpPr txBox="1">
            <a:spLocks/>
          </p:cNvSpPr>
          <p:nvPr/>
        </p:nvSpPr>
        <p:spPr>
          <a:xfrm>
            <a:off x="670753" y="1526381"/>
            <a:ext cx="8229600" cy="45259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Arial" charset="0"/>
              <a:buNone/>
            </a:pPr>
            <a:r>
              <a:rPr lang="en-US" altLang="zh-CN" sz="1800" dirty="0" smtClean="0">
                <a:latin typeface="+mn-lt"/>
                <a:ea typeface="+mn-ea"/>
              </a:rPr>
              <a:t>In[110]:</a:t>
            </a:r>
            <a:r>
              <a:rPr lang="en-US" altLang="zh-CN" sz="1800" dirty="0" err="1" smtClean="0">
                <a:latin typeface="+mn-lt"/>
                <a:ea typeface="+mn-ea"/>
              </a:rPr>
              <a:t>df</a:t>
            </a:r>
            <a:r>
              <a:rPr lang="en-US" altLang="zh-CN" sz="1800" dirty="0" smtClean="0">
                <a:latin typeface="+mn-lt"/>
                <a:ea typeface="+mn-ea"/>
              </a:rPr>
              <a:t>['time'].replace(['</a:t>
            </a:r>
            <a:r>
              <a:rPr lang="en-US" altLang="zh-CN" sz="1800" dirty="0" err="1" smtClean="0">
                <a:latin typeface="+mn-lt"/>
                <a:ea typeface="+mn-ea"/>
              </a:rPr>
              <a:t>Dinner','Lunch</a:t>
            </a:r>
            <a:r>
              <a:rPr lang="en-US" altLang="zh-CN" sz="1800" dirty="0" smtClean="0">
                <a:latin typeface="+mn-lt"/>
                <a:ea typeface="+mn-ea"/>
              </a:rPr>
              <a:t>'],[0,1]).</a:t>
            </a:r>
            <a:r>
              <a:rPr lang="en-US" altLang="zh-CN" sz="1800" dirty="0" err="1" smtClean="0">
                <a:latin typeface="+mn-lt"/>
                <a:ea typeface="+mn-ea"/>
              </a:rPr>
              <a:t>value_counts</a:t>
            </a:r>
            <a:r>
              <a:rPr lang="en-US" altLang="zh-CN" sz="1800" dirty="0" smtClean="0">
                <a:latin typeface="+mn-lt"/>
                <a:ea typeface="+mn-ea"/>
              </a:rPr>
              <a:t>()</a:t>
            </a:r>
          </a:p>
          <a:p>
            <a:pPr>
              <a:buFont typeface="Arial" charset="0"/>
              <a:buNone/>
            </a:pPr>
            <a:r>
              <a:rPr lang="en-US" altLang="zh-CN" sz="1800" dirty="0" smtClean="0">
                <a:latin typeface="+mn-lt"/>
                <a:ea typeface="+mn-ea"/>
              </a:rPr>
              <a:t>Out[110]: </a:t>
            </a:r>
          </a:p>
          <a:p>
            <a:pPr>
              <a:buFont typeface="Arial" charset="0"/>
              <a:buNone/>
            </a:pPr>
            <a:r>
              <a:rPr lang="en-US" altLang="zh-CN" sz="1800" dirty="0" smtClean="0">
                <a:latin typeface="+mn-lt"/>
                <a:ea typeface="+mn-ea"/>
              </a:rPr>
              <a:t>0    176</a:t>
            </a:r>
          </a:p>
          <a:p>
            <a:pPr>
              <a:buFont typeface="Arial" charset="0"/>
              <a:buNone/>
            </a:pPr>
            <a:r>
              <a:rPr lang="en-US" altLang="zh-CN" sz="1800" dirty="0" smtClean="0">
                <a:latin typeface="+mn-lt"/>
                <a:ea typeface="+mn-ea"/>
              </a:rPr>
              <a:t>1     68</a:t>
            </a:r>
          </a:p>
          <a:p>
            <a:pPr>
              <a:buFont typeface="Arial" charset="0"/>
              <a:buNone/>
            </a:pPr>
            <a:r>
              <a:rPr lang="en-US" altLang="zh-CN" sz="1800" dirty="0" smtClean="0">
                <a:latin typeface="+mn-lt"/>
                <a:ea typeface="+mn-ea"/>
              </a:rPr>
              <a:t>Name: time, </a:t>
            </a:r>
            <a:r>
              <a:rPr lang="en-US" altLang="zh-CN" sz="1800" dirty="0" err="1" smtClean="0">
                <a:latin typeface="+mn-lt"/>
                <a:ea typeface="+mn-ea"/>
              </a:rPr>
              <a:t>dtype</a:t>
            </a:r>
            <a:r>
              <a:rPr lang="en-US" altLang="zh-CN" sz="1800" dirty="0" smtClean="0">
                <a:latin typeface="+mn-lt"/>
                <a:ea typeface="+mn-ea"/>
              </a:rPr>
              <a:t>: int64</a:t>
            </a:r>
          </a:p>
          <a:p>
            <a:pPr>
              <a:buFont typeface="Arial" charset="0"/>
              <a:buNone/>
            </a:pPr>
            <a:endParaRPr lang="zh-CN" altLang="en-US" sz="1800" dirty="0" smtClean="0">
              <a:latin typeface="+mn-lt"/>
              <a:ea typeface="+mn-ea"/>
            </a:endParaRPr>
          </a:p>
          <a:p>
            <a:pPr>
              <a:buFont typeface="Arial" charset="0"/>
              <a:buNone/>
            </a:pPr>
            <a:r>
              <a:rPr lang="en-US" altLang="zh-CN" sz="1800" dirty="0" smtClean="0">
                <a:latin typeface="+mn-lt"/>
                <a:ea typeface="+mn-ea"/>
              </a:rPr>
              <a:t>In[111]:</a:t>
            </a:r>
            <a:r>
              <a:rPr lang="en-US" altLang="zh-CN" sz="1800" dirty="0" err="1" smtClean="0">
                <a:latin typeface="+mn-lt"/>
                <a:ea typeface="+mn-ea"/>
              </a:rPr>
              <a:t>map_id</a:t>
            </a:r>
            <a:r>
              <a:rPr lang="en-US" altLang="zh-CN" sz="1800" dirty="0" smtClean="0">
                <a:latin typeface="+mn-lt"/>
                <a:ea typeface="+mn-ea"/>
              </a:rPr>
              <a:t> = {'Dinner':0,'Lunch':1}</a:t>
            </a:r>
          </a:p>
          <a:p>
            <a:pPr>
              <a:buFont typeface="Arial" charset="0"/>
              <a:buNone/>
            </a:pPr>
            <a:r>
              <a:rPr lang="en-US" altLang="zh-CN" sz="1800" dirty="0" err="1" smtClean="0">
                <a:latin typeface="+mn-lt"/>
                <a:ea typeface="+mn-ea"/>
              </a:rPr>
              <a:t>df</a:t>
            </a:r>
            <a:r>
              <a:rPr lang="en-US" altLang="zh-CN" sz="1800" dirty="0" smtClean="0">
                <a:latin typeface="+mn-lt"/>
                <a:ea typeface="+mn-ea"/>
              </a:rPr>
              <a:t>['time'].map(</a:t>
            </a:r>
            <a:r>
              <a:rPr lang="en-US" altLang="zh-CN" sz="1800" dirty="0" err="1" smtClean="0">
                <a:latin typeface="+mn-lt"/>
                <a:ea typeface="+mn-ea"/>
              </a:rPr>
              <a:t>map_id</a:t>
            </a:r>
            <a:r>
              <a:rPr lang="en-US" altLang="zh-CN" sz="1800" dirty="0" smtClean="0">
                <a:latin typeface="+mn-lt"/>
                <a:ea typeface="+mn-ea"/>
              </a:rPr>
              <a:t>).</a:t>
            </a:r>
            <a:r>
              <a:rPr lang="en-US" altLang="zh-CN" sz="1800" dirty="0" err="1" smtClean="0">
                <a:latin typeface="+mn-lt"/>
                <a:ea typeface="+mn-ea"/>
              </a:rPr>
              <a:t>value_counts</a:t>
            </a:r>
            <a:r>
              <a:rPr lang="en-US" altLang="zh-CN" sz="1800" dirty="0" smtClean="0">
                <a:latin typeface="+mn-lt"/>
                <a:ea typeface="+mn-ea"/>
              </a:rPr>
              <a:t>()</a:t>
            </a:r>
          </a:p>
          <a:p>
            <a:pPr>
              <a:buFont typeface="Arial" charset="0"/>
              <a:buNone/>
            </a:pPr>
            <a:r>
              <a:rPr lang="en-US" altLang="zh-CN" sz="1800" dirty="0" smtClean="0">
                <a:latin typeface="+mn-lt"/>
                <a:ea typeface="+mn-ea"/>
              </a:rPr>
              <a:t>Out[111]: </a:t>
            </a:r>
          </a:p>
          <a:p>
            <a:pPr>
              <a:buFont typeface="Arial" charset="0"/>
              <a:buNone/>
            </a:pPr>
            <a:r>
              <a:rPr lang="en-US" altLang="zh-CN" sz="1800" dirty="0" smtClean="0">
                <a:latin typeface="+mn-lt"/>
                <a:ea typeface="+mn-ea"/>
              </a:rPr>
              <a:t>0    176</a:t>
            </a:r>
          </a:p>
          <a:p>
            <a:pPr>
              <a:buFont typeface="Arial" charset="0"/>
              <a:buNone/>
            </a:pPr>
            <a:r>
              <a:rPr lang="en-US" altLang="zh-CN" sz="1800" dirty="0" smtClean="0">
                <a:latin typeface="+mn-lt"/>
                <a:ea typeface="+mn-ea"/>
              </a:rPr>
              <a:t>1     68</a:t>
            </a:r>
          </a:p>
          <a:p>
            <a:pPr>
              <a:buFont typeface="Arial" charset="0"/>
              <a:buNone/>
            </a:pPr>
            <a:r>
              <a:rPr lang="en-US" altLang="zh-CN" sz="1800" dirty="0" smtClean="0">
                <a:latin typeface="+mn-lt"/>
                <a:ea typeface="+mn-ea"/>
              </a:rPr>
              <a:t>Name: time, </a:t>
            </a:r>
            <a:r>
              <a:rPr lang="en-US" altLang="zh-CN" sz="1800" dirty="0" err="1" smtClean="0">
                <a:latin typeface="+mn-lt"/>
                <a:ea typeface="+mn-ea"/>
              </a:rPr>
              <a:t>dtype</a:t>
            </a:r>
            <a:r>
              <a:rPr lang="en-US" altLang="zh-CN" sz="1800" dirty="0" smtClean="0">
                <a:latin typeface="+mn-lt"/>
                <a:ea typeface="+mn-ea"/>
              </a:rPr>
              <a:t>: int64</a:t>
            </a:r>
            <a:endParaRPr lang="zh-CN" altLang="en-US" sz="1800" dirty="0" smtClean="0">
              <a:latin typeface="+mn-lt"/>
              <a:ea typeface="+mn-ea"/>
            </a:endParaRPr>
          </a:p>
          <a:p>
            <a:pPr>
              <a:buFont typeface="Arial" charset="0"/>
              <a:buNone/>
            </a:pPr>
            <a:endParaRPr lang="zh-CN" altLang="en-US" sz="1800" dirty="0" smtClean="0">
              <a:latin typeface="+mn-ea"/>
              <a:ea typeface="+mn-ea"/>
            </a:endParaRPr>
          </a:p>
        </p:txBody>
      </p:sp>
    </p:spTree>
    <p:extLst>
      <p:ext uri="{BB962C8B-B14F-4D97-AF65-F5344CB8AC3E}">
        <p14:creationId xmlns:p14="http://schemas.microsoft.com/office/powerpoint/2010/main" xmlns="" val="4131158824"/>
      </p:ext>
    </p:extLst>
  </p:cSld>
  <p:clrMapOvr>
    <a:masterClrMapping/>
  </p:clrMapOvr>
  <p:timing>
    <p:tnLst>
      <p:par>
        <p:cTn id="1" dur="indefinite" restart="never" nodeType="tmRoot"/>
      </p:par>
    </p:tnLst>
  </p:timing>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4"/>
          <p:cNvSpPr/>
          <p:nvPr/>
        </p:nvSpPr>
        <p:spPr>
          <a:xfrm>
            <a:off x="-1" y="674237"/>
            <a:ext cx="3359697" cy="602366"/>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灯片编号占位符 25"/>
          <p:cNvSpPr txBox="1">
            <a:spLocks/>
          </p:cNvSpPr>
          <p:nvPr/>
        </p:nvSpPr>
        <p:spPr>
          <a:xfrm>
            <a:off x="10243712" y="6350004"/>
            <a:ext cx="2743200" cy="365125"/>
          </a:xfrm>
          <a:prstGeom prst="rect">
            <a:avLst/>
          </a:prstGeom>
        </p:spPr>
        <p:txBody>
          <a:bodyPr vert="horz" lIns="91440" tIns="45720" rIns="91440" bIns="45720" rtlCol="0" anchor="ctr"/>
          <a:lstStyle>
            <a:defPPr>
              <a:defRPr lang="zh-CN"/>
            </a:defPPr>
            <a:lvl1pPr marL="0" algn="ctr" defTabSz="914400" rtl="0" eaLnBrk="1" latinLnBrk="0" hangingPunct="1">
              <a:defRPr sz="1400" kern="1200">
                <a:solidFill>
                  <a:schemeClr val="bg1"/>
                </a:solidFill>
                <a:latin typeface="微软雅黑 Light" panose="020B0502040204020203" pitchFamily="34" charset="-122"/>
                <a:ea typeface="微软雅黑 Light" panose="020B0502040204020203" pitchFamily="34"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rgbClr val="3BBC5D"/>
              </a:solidFill>
            </a:endParaRPr>
          </a:p>
        </p:txBody>
      </p:sp>
      <p:sp>
        <p:nvSpPr>
          <p:cNvPr id="25" name="Freeform 81"/>
          <p:cNvSpPr>
            <a:spLocks noChangeArrowheads="1"/>
          </p:cNvSpPr>
          <p:nvPr/>
        </p:nvSpPr>
        <p:spPr bwMode="auto">
          <a:xfrm>
            <a:off x="191376" y="826314"/>
            <a:ext cx="288000" cy="288000"/>
          </a:xfrm>
          <a:custGeom>
            <a:avLst/>
            <a:gdLst>
              <a:gd name="T0" fmla="*/ 39678193 w 602"/>
              <a:gd name="T1" fmla="*/ 78442719 h 602"/>
              <a:gd name="T2" fmla="*/ 39678193 w 602"/>
              <a:gd name="T3" fmla="*/ 78442719 h 602"/>
              <a:gd name="T4" fmla="*/ 0 w 602"/>
              <a:gd name="T5" fmla="*/ 38764526 h 602"/>
              <a:gd name="T6" fmla="*/ 39678193 w 602"/>
              <a:gd name="T7" fmla="*/ 0 h 602"/>
              <a:gd name="T8" fmla="*/ 78442719 w 602"/>
              <a:gd name="T9" fmla="*/ 38764526 h 602"/>
              <a:gd name="T10" fmla="*/ 39678193 w 602"/>
              <a:gd name="T11" fmla="*/ 78442719 h 602"/>
              <a:gd name="T12" fmla="*/ 7439751 w 602"/>
              <a:gd name="T13" fmla="*/ 38764526 h 602"/>
              <a:gd name="T14" fmla="*/ 7439751 w 602"/>
              <a:gd name="T15" fmla="*/ 38764526 h 602"/>
              <a:gd name="T16" fmla="*/ 39678193 w 602"/>
              <a:gd name="T17" fmla="*/ 71002968 h 602"/>
              <a:gd name="T18" fmla="*/ 61866665 w 602"/>
              <a:gd name="T19" fmla="*/ 61735884 h 602"/>
              <a:gd name="T20" fmla="*/ 39678193 w 602"/>
              <a:gd name="T21" fmla="*/ 38764526 h 602"/>
              <a:gd name="T22" fmla="*/ 39678193 w 602"/>
              <a:gd name="T23" fmla="*/ 7308970 h 602"/>
              <a:gd name="T24" fmla="*/ 7439751 w 602"/>
              <a:gd name="T25" fmla="*/ 38764526 h 60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602" h="602">
                <a:moveTo>
                  <a:pt x="304" y="601"/>
                </a:moveTo>
                <a:lnTo>
                  <a:pt x="304" y="601"/>
                </a:lnTo>
                <a:cubicBezTo>
                  <a:pt x="135" y="601"/>
                  <a:pt x="0" y="466"/>
                  <a:pt x="0" y="297"/>
                </a:cubicBezTo>
                <a:cubicBezTo>
                  <a:pt x="0" y="134"/>
                  <a:pt x="135" y="0"/>
                  <a:pt x="304" y="0"/>
                </a:cubicBezTo>
                <a:cubicBezTo>
                  <a:pt x="467" y="0"/>
                  <a:pt x="601" y="134"/>
                  <a:pt x="601" y="297"/>
                </a:cubicBezTo>
                <a:cubicBezTo>
                  <a:pt x="601" y="466"/>
                  <a:pt x="467" y="601"/>
                  <a:pt x="304" y="601"/>
                </a:cubicBezTo>
                <a:close/>
                <a:moveTo>
                  <a:pt x="57" y="297"/>
                </a:moveTo>
                <a:lnTo>
                  <a:pt x="57" y="297"/>
                </a:lnTo>
                <a:cubicBezTo>
                  <a:pt x="57" y="431"/>
                  <a:pt x="170" y="544"/>
                  <a:pt x="304" y="544"/>
                </a:cubicBezTo>
                <a:cubicBezTo>
                  <a:pt x="368" y="544"/>
                  <a:pt x="431" y="516"/>
                  <a:pt x="474" y="473"/>
                </a:cubicBezTo>
                <a:cubicBezTo>
                  <a:pt x="304" y="297"/>
                  <a:pt x="304" y="297"/>
                  <a:pt x="304" y="297"/>
                </a:cubicBezTo>
                <a:cubicBezTo>
                  <a:pt x="304" y="56"/>
                  <a:pt x="304" y="56"/>
                  <a:pt x="304" y="56"/>
                </a:cubicBezTo>
                <a:cubicBezTo>
                  <a:pt x="170" y="56"/>
                  <a:pt x="57" y="162"/>
                  <a:pt x="57" y="297"/>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5" name="幻灯片编号占位符 4"/>
          <p:cNvSpPr>
            <a:spLocks noGrp="1"/>
          </p:cNvSpPr>
          <p:nvPr>
            <p:ph type="sldNum" sz="quarter" idx="12"/>
          </p:nvPr>
        </p:nvSpPr>
        <p:spPr/>
        <p:txBody>
          <a:bodyPr/>
          <a:lstStyle/>
          <a:p>
            <a:fld id="{370D8578-DDD4-487D-A316-C8E65CC577E1}" type="slidenum">
              <a:rPr lang="zh-CN" altLang="en-US" smtClean="0"/>
              <a:pPr/>
              <a:t>458</a:t>
            </a:fld>
            <a:endParaRPr lang="zh-CN" altLang="en-US"/>
          </a:p>
        </p:txBody>
      </p:sp>
      <p:sp>
        <p:nvSpPr>
          <p:cNvPr id="13" name="Title 1"/>
          <p:cNvSpPr txBox="1">
            <a:spLocks/>
          </p:cNvSpPr>
          <p:nvPr/>
        </p:nvSpPr>
        <p:spPr>
          <a:xfrm>
            <a:off x="670753" y="579020"/>
            <a:ext cx="6510891" cy="79513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zh-CN" altLang="en-US" sz="2800" smtClean="0">
                <a:solidFill>
                  <a:schemeClr val="bg1"/>
                </a:solidFill>
                <a:latin typeface="Microsoft YaHei Light" charset="-122"/>
                <a:ea typeface="Microsoft YaHei Light" charset="-122"/>
                <a:cs typeface="Microsoft YaHei Light" charset="-122"/>
              </a:rPr>
              <a:t>数据清理小结</a:t>
            </a:r>
            <a:endParaRPr lang="en-US" sz="2800" dirty="0">
              <a:solidFill>
                <a:srgbClr val="FFFFFF"/>
              </a:solidFill>
              <a:latin typeface="Microsoft YaHei Light" charset="-122"/>
              <a:ea typeface="Microsoft YaHei Light" charset="-122"/>
              <a:cs typeface="Microsoft YaHei Light" charset="-122"/>
            </a:endParaRPr>
          </a:p>
        </p:txBody>
      </p:sp>
      <p:pic>
        <p:nvPicPr>
          <p:cNvPr id="4" name="图片 3"/>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508546" y="1469366"/>
            <a:ext cx="6163518" cy="5353613"/>
          </a:xfrm>
          <a:prstGeom prst="rect">
            <a:avLst/>
          </a:prstGeom>
        </p:spPr>
      </p:pic>
    </p:spTree>
    <p:extLst>
      <p:ext uri="{BB962C8B-B14F-4D97-AF65-F5344CB8AC3E}">
        <p14:creationId xmlns:p14="http://schemas.microsoft.com/office/powerpoint/2010/main" xmlns="" val="1275234395"/>
      </p:ext>
    </p:extLst>
  </p:cSld>
  <p:clrMapOvr>
    <a:masterClrMapping/>
  </p:clrMapOvr>
  <p:timing>
    <p:tnLst>
      <p:par>
        <p:cTn id="1" dur="indefinite" restart="never" nodeType="tmRoot"/>
      </p:par>
    </p:tnLst>
  </p:timing>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70D8578-DDD4-487D-A316-C8E65CC577E1}" type="slidenum">
              <a:rPr lang="zh-CN" altLang="en-US" smtClean="0"/>
              <a:pPr/>
              <a:t>459</a:t>
            </a:fld>
            <a:endParaRPr lang="zh-CN" altLang="en-US"/>
          </a:p>
        </p:txBody>
      </p:sp>
      <p:sp>
        <p:nvSpPr>
          <p:cNvPr id="22" name="矩形 1"/>
          <p:cNvSpPr/>
          <p:nvPr/>
        </p:nvSpPr>
        <p:spPr>
          <a:xfrm>
            <a:off x="-11393" y="-27384"/>
            <a:ext cx="12192000" cy="779463"/>
          </a:xfrm>
          <a:prstGeom prst="rect">
            <a:avLst/>
          </a:prstGeom>
          <a:solidFill>
            <a:srgbClr val="3BBC5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23" name="文本占位符 1"/>
          <p:cNvSpPr txBox="1">
            <a:spLocks/>
          </p:cNvSpPr>
          <p:nvPr/>
        </p:nvSpPr>
        <p:spPr>
          <a:xfrm>
            <a:off x="709612" y="116100"/>
            <a:ext cx="4868117" cy="529569"/>
          </a:xfrm>
          <a:prstGeom prst="rect">
            <a:avLst/>
          </a:prstGeom>
        </p:spPr>
        <p:txBody>
          <a:bodyP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zh-CN" altLang="en-US" sz="2800" dirty="0" smtClean="0">
                <a:solidFill>
                  <a:srgbClr val="FFFFFF"/>
                </a:solidFill>
                <a:latin typeface="Microsoft YaHei Light" charset="-122"/>
                <a:ea typeface="Microsoft YaHei Light" charset="-122"/>
                <a:cs typeface="Microsoft YaHei Light" charset="-122"/>
              </a:rPr>
              <a:t>目录</a:t>
            </a:r>
            <a:endParaRPr kumimoji="1" lang="zh-CN" altLang="en-US" sz="2800" dirty="0">
              <a:solidFill>
                <a:srgbClr val="FFFFFF"/>
              </a:solidFill>
              <a:latin typeface="Microsoft YaHei Light" charset="-122"/>
              <a:ea typeface="Microsoft YaHei Light" charset="-122"/>
              <a:cs typeface="Microsoft YaHei Light" charset="-122"/>
            </a:endParaRPr>
          </a:p>
        </p:txBody>
      </p:sp>
      <p:sp>
        <p:nvSpPr>
          <p:cNvPr id="24" name="矩形 217"/>
          <p:cNvSpPr>
            <a:spLocks noChangeArrowheads="1"/>
          </p:cNvSpPr>
          <p:nvPr/>
        </p:nvSpPr>
        <p:spPr bwMode="auto">
          <a:xfrm>
            <a:off x="663027" y="1052822"/>
            <a:ext cx="1620955" cy="52321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1439" tIns="45719" rIns="91439" bIns="45719">
            <a:spAutoFit/>
          </a:bodyPr>
          <a:lstStyle/>
          <a:p>
            <a:pPr fontAlgn="base">
              <a:spcBef>
                <a:spcPct val="0"/>
              </a:spcBef>
              <a:spcAft>
                <a:spcPct val="0"/>
              </a:spcAft>
            </a:pPr>
            <a:r>
              <a:rPr lang="zh-CN" altLang="en-US" sz="2800" dirty="0">
                <a:solidFill>
                  <a:srgbClr val="3BBC5D"/>
                </a:solidFill>
                <a:latin typeface="微软雅黑 Light" panose="020B0502040204020203" pitchFamily="34" charset="-122"/>
                <a:ea typeface="微软雅黑 Light" panose="020B0502040204020203" pitchFamily="34" charset="-122"/>
                <a:cs typeface="微软雅黑 Light" charset="0"/>
              </a:rPr>
              <a:t>第</a:t>
            </a:r>
            <a:r>
              <a:rPr lang="zh-CN" altLang="en-US" sz="2800" dirty="0" smtClean="0">
                <a:solidFill>
                  <a:srgbClr val="3BBC5D"/>
                </a:solidFill>
                <a:latin typeface="微软雅黑 Light" panose="020B0502040204020203" pitchFamily="34" charset="-122"/>
                <a:ea typeface="微软雅黑 Light" panose="020B0502040204020203" pitchFamily="34" charset="-122"/>
                <a:cs typeface="微软雅黑 Light" charset="0"/>
              </a:rPr>
              <a:t>一部分</a:t>
            </a:r>
            <a:endParaRPr lang="zh-CN" altLang="en-US" sz="2800" dirty="0">
              <a:solidFill>
                <a:srgbClr val="3BBC5D"/>
              </a:solidFill>
              <a:latin typeface="微软雅黑 Light" panose="020B0502040204020203" pitchFamily="34" charset="-122"/>
              <a:ea typeface="微软雅黑 Light" panose="020B0502040204020203" pitchFamily="34" charset="-122"/>
              <a:cs typeface="微软雅黑 Light" charset="0"/>
            </a:endParaRPr>
          </a:p>
        </p:txBody>
      </p:sp>
      <p:sp>
        <p:nvSpPr>
          <p:cNvPr id="25" name="矩形 24"/>
          <p:cNvSpPr/>
          <p:nvPr/>
        </p:nvSpPr>
        <p:spPr bwMode="auto">
          <a:xfrm>
            <a:off x="3143672" y="980728"/>
            <a:ext cx="2890837" cy="652486"/>
          </a:xfrm>
          <a:prstGeom prst="rect">
            <a:avLst/>
          </a:prstGeom>
        </p:spPr>
        <p:txBody>
          <a:bodyPr>
            <a:spAutoFit/>
          </a:bodyPr>
          <a:lstStyle/>
          <a:p>
            <a:pPr>
              <a:lnSpc>
                <a:spcPct val="130000"/>
              </a:lnSpc>
            </a:pPr>
            <a:r>
              <a:rPr lang="zh-CN" altLang="en-US" sz="2800" dirty="0">
                <a:solidFill>
                  <a:schemeClr val="tx1">
                    <a:lumMod val="50000"/>
                    <a:lumOff val="50000"/>
                  </a:schemeClr>
                </a:solidFill>
                <a:latin typeface="Microsoft YaHei Light" charset="-122"/>
                <a:ea typeface="Microsoft YaHei Light" charset="-122"/>
                <a:cs typeface="Microsoft YaHei Light" charset="-122"/>
              </a:rPr>
              <a:t>文件读写</a:t>
            </a:r>
          </a:p>
        </p:txBody>
      </p:sp>
      <p:sp>
        <p:nvSpPr>
          <p:cNvPr id="26" name="任意多边形 221"/>
          <p:cNvSpPr/>
          <p:nvPr/>
        </p:nvSpPr>
        <p:spPr>
          <a:xfrm rot="2700000">
            <a:off x="2612584" y="1229279"/>
            <a:ext cx="141180" cy="141180"/>
          </a:xfrm>
          <a:custGeom>
            <a:avLst/>
            <a:gdLst>
              <a:gd name="connsiteX0" fmla="*/ 0 w 687172"/>
              <a:gd name="connsiteY0" fmla="*/ 1 h 687172"/>
              <a:gd name="connsiteX1" fmla="*/ 477930 w 687172"/>
              <a:gd name="connsiteY1" fmla="*/ 0 h 687172"/>
              <a:gd name="connsiteX2" fmla="*/ 687172 w 687172"/>
              <a:gd name="connsiteY2" fmla="*/ 209242 h 687172"/>
              <a:gd name="connsiteX3" fmla="*/ 687172 w 687172"/>
              <a:gd name="connsiteY3" fmla="*/ 687172 h 687172"/>
              <a:gd name="connsiteX4" fmla="*/ 574946 w 687172"/>
              <a:gd name="connsiteY4" fmla="*/ 687172 h 687172"/>
              <a:gd name="connsiteX5" fmla="*/ 574945 w 687172"/>
              <a:gd name="connsiteY5" fmla="*/ 238336 h 687172"/>
              <a:gd name="connsiteX6" fmla="*/ 448836 w 687172"/>
              <a:gd name="connsiteY6" fmla="*/ 112227 h 687172"/>
              <a:gd name="connsiteX7" fmla="*/ 0 w 687172"/>
              <a:gd name="connsiteY7" fmla="*/ 112227 h 687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7172" h="687172">
                <a:moveTo>
                  <a:pt x="0" y="1"/>
                </a:moveTo>
                <a:lnTo>
                  <a:pt x="477930" y="0"/>
                </a:lnTo>
                <a:cubicBezTo>
                  <a:pt x="593491" y="0"/>
                  <a:pt x="687172" y="93681"/>
                  <a:pt x="687172" y="209242"/>
                </a:cubicBezTo>
                <a:lnTo>
                  <a:pt x="687172" y="687172"/>
                </a:lnTo>
                <a:lnTo>
                  <a:pt x="574946" y="687172"/>
                </a:lnTo>
                <a:lnTo>
                  <a:pt x="574945" y="238336"/>
                </a:lnTo>
                <a:cubicBezTo>
                  <a:pt x="574946" y="168688"/>
                  <a:pt x="518485" y="112227"/>
                  <a:pt x="448836" y="112227"/>
                </a:cubicBezTo>
                <a:lnTo>
                  <a:pt x="0" y="112227"/>
                </a:lnTo>
                <a:close/>
              </a:path>
            </a:pathLst>
          </a:custGeom>
          <a:solidFill>
            <a:srgbClr val="3BBC5D"/>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800" b="0" i="0" u="none" strike="noStrike" kern="0" cap="none" spc="0" normalizeH="0" baseline="0" noProof="0">
              <a:ln>
                <a:noFill/>
              </a:ln>
              <a:solidFill>
                <a:srgbClr val="3BBC5D"/>
              </a:solidFill>
              <a:effectLst/>
              <a:uLnTx/>
              <a:uFillTx/>
              <a:latin typeface="微软雅黑 Light" panose="020B0502040204020203" pitchFamily="34" charset="-122"/>
              <a:ea typeface="微软雅黑 Light" panose="020B0502040204020203" pitchFamily="34" charset="-122"/>
              <a:cs typeface=""/>
            </a:endParaRPr>
          </a:p>
        </p:txBody>
      </p:sp>
      <p:sp>
        <p:nvSpPr>
          <p:cNvPr id="27" name="任意多边形 222"/>
          <p:cNvSpPr/>
          <p:nvPr/>
        </p:nvSpPr>
        <p:spPr>
          <a:xfrm rot="2700000">
            <a:off x="2566608" y="1170905"/>
            <a:ext cx="257928" cy="257928"/>
          </a:xfrm>
          <a:custGeom>
            <a:avLst/>
            <a:gdLst>
              <a:gd name="connsiteX0" fmla="*/ 238336 w 1255427"/>
              <a:gd name="connsiteY0" fmla="*/ 112227 h 1255427"/>
              <a:gd name="connsiteX1" fmla="*/ 112227 w 1255427"/>
              <a:gd name="connsiteY1" fmla="*/ 238336 h 1255427"/>
              <a:gd name="connsiteX2" fmla="*/ 112227 w 1255427"/>
              <a:gd name="connsiteY2" fmla="*/ 1017091 h 1255427"/>
              <a:gd name="connsiteX3" fmla="*/ 238336 w 1255427"/>
              <a:gd name="connsiteY3" fmla="*/ 1143200 h 1255427"/>
              <a:gd name="connsiteX4" fmla="*/ 1017091 w 1255427"/>
              <a:gd name="connsiteY4" fmla="*/ 1143200 h 1255427"/>
              <a:gd name="connsiteX5" fmla="*/ 1143200 w 1255427"/>
              <a:gd name="connsiteY5" fmla="*/ 1017091 h 1255427"/>
              <a:gd name="connsiteX6" fmla="*/ 1143200 w 1255427"/>
              <a:gd name="connsiteY6" fmla="*/ 238336 h 1255427"/>
              <a:gd name="connsiteX7" fmla="*/ 1017091 w 1255427"/>
              <a:gd name="connsiteY7" fmla="*/ 112227 h 1255427"/>
              <a:gd name="connsiteX8" fmla="*/ 209242 w 1255427"/>
              <a:gd name="connsiteY8" fmla="*/ 0 h 1255427"/>
              <a:gd name="connsiteX9" fmla="*/ 1046185 w 1255427"/>
              <a:gd name="connsiteY9" fmla="*/ 0 h 1255427"/>
              <a:gd name="connsiteX10" fmla="*/ 1255427 w 1255427"/>
              <a:gd name="connsiteY10" fmla="*/ 209242 h 1255427"/>
              <a:gd name="connsiteX11" fmla="*/ 1255427 w 1255427"/>
              <a:gd name="connsiteY11" fmla="*/ 1046185 h 1255427"/>
              <a:gd name="connsiteX12" fmla="*/ 1046185 w 1255427"/>
              <a:gd name="connsiteY12" fmla="*/ 1255427 h 1255427"/>
              <a:gd name="connsiteX13" fmla="*/ 209242 w 1255427"/>
              <a:gd name="connsiteY13" fmla="*/ 1255427 h 1255427"/>
              <a:gd name="connsiteX14" fmla="*/ 0 w 1255427"/>
              <a:gd name="connsiteY14" fmla="*/ 1046185 h 1255427"/>
              <a:gd name="connsiteX15" fmla="*/ 0 w 1255427"/>
              <a:gd name="connsiteY15" fmla="*/ 209242 h 1255427"/>
              <a:gd name="connsiteX16" fmla="*/ 209242 w 1255427"/>
              <a:gd name="connsiteY16" fmla="*/ 0 h 1255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55427" h="1255427">
                <a:moveTo>
                  <a:pt x="238336" y="112227"/>
                </a:moveTo>
                <a:cubicBezTo>
                  <a:pt x="168688" y="112227"/>
                  <a:pt x="112227" y="168688"/>
                  <a:pt x="112227" y="238336"/>
                </a:cubicBezTo>
                <a:lnTo>
                  <a:pt x="112227" y="1017091"/>
                </a:lnTo>
                <a:cubicBezTo>
                  <a:pt x="112227" y="1086739"/>
                  <a:pt x="168688" y="1143200"/>
                  <a:pt x="238336" y="1143200"/>
                </a:cubicBezTo>
                <a:lnTo>
                  <a:pt x="1017091" y="1143200"/>
                </a:lnTo>
                <a:cubicBezTo>
                  <a:pt x="1086739" y="1143200"/>
                  <a:pt x="1143200" y="1086739"/>
                  <a:pt x="1143200" y="1017091"/>
                </a:cubicBezTo>
                <a:lnTo>
                  <a:pt x="1143200" y="238336"/>
                </a:lnTo>
                <a:cubicBezTo>
                  <a:pt x="1143200" y="168688"/>
                  <a:pt x="1086739" y="112227"/>
                  <a:pt x="1017091" y="112227"/>
                </a:cubicBezTo>
                <a:close/>
                <a:moveTo>
                  <a:pt x="209242" y="0"/>
                </a:moveTo>
                <a:lnTo>
                  <a:pt x="1046185" y="0"/>
                </a:lnTo>
                <a:cubicBezTo>
                  <a:pt x="1161746" y="0"/>
                  <a:pt x="1255427" y="93681"/>
                  <a:pt x="1255427" y="209242"/>
                </a:cubicBezTo>
                <a:lnTo>
                  <a:pt x="1255427" y="1046185"/>
                </a:lnTo>
                <a:cubicBezTo>
                  <a:pt x="1255427" y="1161746"/>
                  <a:pt x="1161746" y="1255427"/>
                  <a:pt x="1046185" y="1255427"/>
                </a:cubicBezTo>
                <a:lnTo>
                  <a:pt x="209242" y="1255427"/>
                </a:lnTo>
                <a:cubicBezTo>
                  <a:pt x="93681" y="1255427"/>
                  <a:pt x="0" y="1161746"/>
                  <a:pt x="0" y="1046185"/>
                </a:cubicBezTo>
                <a:lnTo>
                  <a:pt x="0" y="209242"/>
                </a:lnTo>
                <a:cubicBezTo>
                  <a:pt x="0" y="93681"/>
                  <a:pt x="93681" y="0"/>
                  <a:pt x="209242" y="0"/>
                </a:cubicBezTo>
                <a:close/>
              </a:path>
            </a:pathLst>
          </a:custGeom>
          <a:solidFill>
            <a:srgbClr val="3BBC5D"/>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000" b="0" i="0" u="none" strike="noStrike" kern="0" cap="none" spc="0" normalizeH="0" baseline="0" noProof="0">
              <a:ln>
                <a:noFill/>
              </a:ln>
              <a:solidFill>
                <a:srgbClr val="3BBC5D"/>
              </a:solidFill>
              <a:effectLst/>
              <a:uLnTx/>
              <a:uFillTx/>
              <a:latin typeface="微软雅黑 Light" panose="020B0502040204020203" pitchFamily="34" charset="-122"/>
              <a:ea typeface="微软雅黑 Light" panose="020B0502040204020203" pitchFamily="34" charset="-122"/>
              <a:cs typeface=""/>
            </a:endParaRPr>
          </a:p>
        </p:txBody>
      </p:sp>
      <p:sp>
        <p:nvSpPr>
          <p:cNvPr id="28" name="矩形 245"/>
          <p:cNvSpPr>
            <a:spLocks noChangeArrowheads="1"/>
          </p:cNvSpPr>
          <p:nvPr/>
        </p:nvSpPr>
        <p:spPr bwMode="auto">
          <a:xfrm>
            <a:off x="663027" y="1700810"/>
            <a:ext cx="1620955" cy="52321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1439" tIns="45719" rIns="91439" bIns="45719">
            <a:spAutoFit/>
          </a:bodyPr>
          <a:lstStyle/>
          <a:p>
            <a:pPr fontAlgn="base">
              <a:spcBef>
                <a:spcPct val="0"/>
              </a:spcBef>
              <a:spcAft>
                <a:spcPct val="0"/>
              </a:spcAft>
            </a:pPr>
            <a:r>
              <a:rPr lang="zh-CN" altLang="en-US" sz="2800" dirty="0" smtClean="0">
                <a:solidFill>
                  <a:srgbClr val="3BBC5D"/>
                </a:solidFill>
                <a:latin typeface="微软雅黑 Light" panose="020B0502040204020203" pitchFamily="34" charset="-122"/>
                <a:ea typeface="微软雅黑 Light" panose="020B0502040204020203" pitchFamily="34" charset="-122"/>
                <a:cs typeface="微软雅黑 Light" charset="0"/>
              </a:rPr>
              <a:t>第二部分</a:t>
            </a:r>
            <a:endParaRPr lang="zh-CN" altLang="en-US" sz="2800" dirty="0">
              <a:solidFill>
                <a:srgbClr val="3BBC5D"/>
              </a:solidFill>
              <a:latin typeface="微软雅黑 Light" panose="020B0502040204020203" pitchFamily="34" charset="-122"/>
              <a:ea typeface="微软雅黑 Light" panose="020B0502040204020203" pitchFamily="34" charset="-122"/>
              <a:cs typeface="微软雅黑 Light" charset="0"/>
            </a:endParaRPr>
          </a:p>
        </p:txBody>
      </p:sp>
      <p:sp>
        <p:nvSpPr>
          <p:cNvPr id="29" name="矩形 29"/>
          <p:cNvSpPr/>
          <p:nvPr/>
        </p:nvSpPr>
        <p:spPr bwMode="auto">
          <a:xfrm>
            <a:off x="3143671" y="1628800"/>
            <a:ext cx="2890837" cy="652486"/>
          </a:xfrm>
          <a:prstGeom prst="rect">
            <a:avLst/>
          </a:prstGeom>
        </p:spPr>
        <p:txBody>
          <a:bodyPr>
            <a:spAutoFit/>
          </a:bodyPr>
          <a:lstStyle/>
          <a:p>
            <a:pPr>
              <a:lnSpc>
                <a:spcPct val="130000"/>
              </a:lnSpc>
            </a:pPr>
            <a:r>
              <a:rPr lang="zh-CN" altLang="en-US" sz="2800" dirty="0">
                <a:solidFill>
                  <a:schemeClr val="tx1">
                    <a:lumMod val="50000"/>
                    <a:lumOff val="50000"/>
                  </a:schemeClr>
                </a:solidFill>
                <a:latin typeface="Microsoft YaHei Light" charset="-122"/>
                <a:ea typeface="Microsoft YaHei Light" charset="-122"/>
                <a:cs typeface="Microsoft YaHei Light" charset="-122"/>
              </a:rPr>
              <a:t>变量离散化</a:t>
            </a:r>
          </a:p>
        </p:txBody>
      </p:sp>
      <p:sp>
        <p:nvSpPr>
          <p:cNvPr id="30" name="矩形 284"/>
          <p:cNvSpPr>
            <a:spLocks noChangeArrowheads="1"/>
          </p:cNvSpPr>
          <p:nvPr/>
        </p:nvSpPr>
        <p:spPr bwMode="auto">
          <a:xfrm>
            <a:off x="663027" y="2348880"/>
            <a:ext cx="1620955" cy="52321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1439" tIns="45719" rIns="91439" bIns="45719">
            <a:spAutoFit/>
          </a:bodyPr>
          <a:lstStyle/>
          <a:p>
            <a:pPr fontAlgn="base">
              <a:spcBef>
                <a:spcPct val="0"/>
              </a:spcBef>
              <a:spcAft>
                <a:spcPct val="0"/>
              </a:spcAft>
            </a:pPr>
            <a:r>
              <a:rPr lang="zh-CN" altLang="en-US" sz="2800" dirty="0" smtClean="0">
                <a:solidFill>
                  <a:srgbClr val="3BBC5D"/>
                </a:solidFill>
                <a:latin typeface="微软雅黑 Light" panose="020B0502040204020203" pitchFamily="34" charset="-122"/>
                <a:ea typeface="微软雅黑 Light" panose="020B0502040204020203" pitchFamily="34" charset="-122"/>
                <a:cs typeface="微软雅黑 Light" charset="0"/>
              </a:rPr>
              <a:t>第三部分</a:t>
            </a:r>
            <a:endParaRPr lang="zh-CN" altLang="en-US" sz="2800" dirty="0">
              <a:solidFill>
                <a:srgbClr val="3BBC5D"/>
              </a:solidFill>
              <a:latin typeface="微软雅黑 Light" panose="020B0502040204020203" pitchFamily="34" charset="-122"/>
              <a:ea typeface="微软雅黑 Light" panose="020B0502040204020203" pitchFamily="34" charset="-122"/>
              <a:cs typeface="微软雅黑 Light" charset="0"/>
            </a:endParaRPr>
          </a:p>
        </p:txBody>
      </p:sp>
      <p:sp>
        <p:nvSpPr>
          <p:cNvPr id="31" name="矩形 34"/>
          <p:cNvSpPr/>
          <p:nvPr/>
        </p:nvSpPr>
        <p:spPr bwMode="auto">
          <a:xfrm>
            <a:off x="3143672" y="2276872"/>
            <a:ext cx="2890837" cy="652486"/>
          </a:xfrm>
          <a:prstGeom prst="rect">
            <a:avLst/>
          </a:prstGeom>
        </p:spPr>
        <p:txBody>
          <a:bodyPr>
            <a:spAutoFit/>
          </a:bodyPr>
          <a:lstStyle/>
          <a:p>
            <a:pPr>
              <a:lnSpc>
                <a:spcPct val="130000"/>
              </a:lnSpc>
            </a:pPr>
            <a:r>
              <a:rPr lang="zh-CN" altLang="en-US" sz="2800" dirty="0">
                <a:solidFill>
                  <a:schemeClr val="tx1">
                    <a:lumMod val="50000"/>
                    <a:lumOff val="50000"/>
                  </a:schemeClr>
                </a:solidFill>
                <a:latin typeface="Microsoft YaHei Light" charset="-122"/>
                <a:ea typeface="Microsoft YaHei Light" charset="-122"/>
                <a:cs typeface="Microsoft YaHei Light" charset="-122"/>
              </a:rPr>
              <a:t>缺失值填补</a:t>
            </a:r>
          </a:p>
        </p:txBody>
      </p:sp>
      <p:sp>
        <p:nvSpPr>
          <p:cNvPr id="32" name="任意多边形 287"/>
          <p:cNvSpPr/>
          <p:nvPr/>
        </p:nvSpPr>
        <p:spPr>
          <a:xfrm rot="2700000">
            <a:off x="2590269" y="2562051"/>
            <a:ext cx="141180" cy="141180"/>
          </a:xfrm>
          <a:custGeom>
            <a:avLst/>
            <a:gdLst>
              <a:gd name="connsiteX0" fmla="*/ 0 w 687172"/>
              <a:gd name="connsiteY0" fmla="*/ 1 h 687172"/>
              <a:gd name="connsiteX1" fmla="*/ 477930 w 687172"/>
              <a:gd name="connsiteY1" fmla="*/ 0 h 687172"/>
              <a:gd name="connsiteX2" fmla="*/ 687172 w 687172"/>
              <a:gd name="connsiteY2" fmla="*/ 209242 h 687172"/>
              <a:gd name="connsiteX3" fmla="*/ 687172 w 687172"/>
              <a:gd name="connsiteY3" fmla="*/ 687172 h 687172"/>
              <a:gd name="connsiteX4" fmla="*/ 574946 w 687172"/>
              <a:gd name="connsiteY4" fmla="*/ 687172 h 687172"/>
              <a:gd name="connsiteX5" fmla="*/ 574945 w 687172"/>
              <a:gd name="connsiteY5" fmla="*/ 238336 h 687172"/>
              <a:gd name="connsiteX6" fmla="*/ 448836 w 687172"/>
              <a:gd name="connsiteY6" fmla="*/ 112227 h 687172"/>
              <a:gd name="connsiteX7" fmla="*/ 0 w 687172"/>
              <a:gd name="connsiteY7" fmla="*/ 112227 h 687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7172" h="687172">
                <a:moveTo>
                  <a:pt x="0" y="1"/>
                </a:moveTo>
                <a:lnTo>
                  <a:pt x="477930" y="0"/>
                </a:lnTo>
                <a:cubicBezTo>
                  <a:pt x="593491" y="0"/>
                  <a:pt x="687172" y="93681"/>
                  <a:pt x="687172" y="209242"/>
                </a:cubicBezTo>
                <a:lnTo>
                  <a:pt x="687172" y="687172"/>
                </a:lnTo>
                <a:lnTo>
                  <a:pt x="574946" y="687172"/>
                </a:lnTo>
                <a:lnTo>
                  <a:pt x="574945" y="238336"/>
                </a:lnTo>
                <a:cubicBezTo>
                  <a:pt x="574946" y="168688"/>
                  <a:pt x="518485" y="112227"/>
                  <a:pt x="448836" y="112227"/>
                </a:cubicBezTo>
                <a:lnTo>
                  <a:pt x="0" y="112227"/>
                </a:lnTo>
                <a:close/>
              </a:path>
            </a:pathLst>
          </a:custGeom>
          <a:solidFill>
            <a:srgbClr val="3BBC5D"/>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000" b="0" i="0" u="none" strike="noStrike" kern="0" cap="none" spc="0" normalizeH="0" baseline="0" noProof="0">
              <a:ln>
                <a:noFill/>
              </a:ln>
              <a:solidFill>
                <a:srgbClr val="3BBC5D"/>
              </a:solidFill>
              <a:effectLst/>
              <a:uLnTx/>
              <a:uFillTx/>
              <a:latin typeface="微软雅黑 Light" panose="020B0502040204020203" pitchFamily="34" charset="-122"/>
              <a:ea typeface="微软雅黑 Light" panose="020B0502040204020203" pitchFamily="34" charset="-122"/>
              <a:cs typeface=""/>
            </a:endParaRPr>
          </a:p>
        </p:txBody>
      </p:sp>
      <p:sp>
        <p:nvSpPr>
          <p:cNvPr id="33" name="任意多边形 288"/>
          <p:cNvSpPr/>
          <p:nvPr/>
        </p:nvSpPr>
        <p:spPr>
          <a:xfrm rot="2700000">
            <a:off x="2544293" y="2503677"/>
            <a:ext cx="257928" cy="257928"/>
          </a:xfrm>
          <a:custGeom>
            <a:avLst/>
            <a:gdLst>
              <a:gd name="connsiteX0" fmla="*/ 238336 w 1255427"/>
              <a:gd name="connsiteY0" fmla="*/ 112227 h 1255427"/>
              <a:gd name="connsiteX1" fmla="*/ 112227 w 1255427"/>
              <a:gd name="connsiteY1" fmla="*/ 238336 h 1255427"/>
              <a:gd name="connsiteX2" fmla="*/ 112227 w 1255427"/>
              <a:gd name="connsiteY2" fmla="*/ 1017091 h 1255427"/>
              <a:gd name="connsiteX3" fmla="*/ 238336 w 1255427"/>
              <a:gd name="connsiteY3" fmla="*/ 1143200 h 1255427"/>
              <a:gd name="connsiteX4" fmla="*/ 1017091 w 1255427"/>
              <a:gd name="connsiteY4" fmla="*/ 1143200 h 1255427"/>
              <a:gd name="connsiteX5" fmla="*/ 1143200 w 1255427"/>
              <a:gd name="connsiteY5" fmla="*/ 1017091 h 1255427"/>
              <a:gd name="connsiteX6" fmla="*/ 1143200 w 1255427"/>
              <a:gd name="connsiteY6" fmla="*/ 238336 h 1255427"/>
              <a:gd name="connsiteX7" fmla="*/ 1017091 w 1255427"/>
              <a:gd name="connsiteY7" fmla="*/ 112227 h 1255427"/>
              <a:gd name="connsiteX8" fmla="*/ 209242 w 1255427"/>
              <a:gd name="connsiteY8" fmla="*/ 0 h 1255427"/>
              <a:gd name="connsiteX9" fmla="*/ 1046185 w 1255427"/>
              <a:gd name="connsiteY9" fmla="*/ 0 h 1255427"/>
              <a:gd name="connsiteX10" fmla="*/ 1255427 w 1255427"/>
              <a:gd name="connsiteY10" fmla="*/ 209242 h 1255427"/>
              <a:gd name="connsiteX11" fmla="*/ 1255427 w 1255427"/>
              <a:gd name="connsiteY11" fmla="*/ 1046185 h 1255427"/>
              <a:gd name="connsiteX12" fmla="*/ 1046185 w 1255427"/>
              <a:gd name="connsiteY12" fmla="*/ 1255427 h 1255427"/>
              <a:gd name="connsiteX13" fmla="*/ 209242 w 1255427"/>
              <a:gd name="connsiteY13" fmla="*/ 1255427 h 1255427"/>
              <a:gd name="connsiteX14" fmla="*/ 0 w 1255427"/>
              <a:gd name="connsiteY14" fmla="*/ 1046185 h 1255427"/>
              <a:gd name="connsiteX15" fmla="*/ 0 w 1255427"/>
              <a:gd name="connsiteY15" fmla="*/ 209242 h 1255427"/>
              <a:gd name="connsiteX16" fmla="*/ 209242 w 1255427"/>
              <a:gd name="connsiteY16" fmla="*/ 0 h 1255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55427" h="1255427">
                <a:moveTo>
                  <a:pt x="238336" y="112227"/>
                </a:moveTo>
                <a:cubicBezTo>
                  <a:pt x="168688" y="112227"/>
                  <a:pt x="112227" y="168688"/>
                  <a:pt x="112227" y="238336"/>
                </a:cubicBezTo>
                <a:lnTo>
                  <a:pt x="112227" y="1017091"/>
                </a:lnTo>
                <a:cubicBezTo>
                  <a:pt x="112227" y="1086739"/>
                  <a:pt x="168688" y="1143200"/>
                  <a:pt x="238336" y="1143200"/>
                </a:cubicBezTo>
                <a:lnTo>
                  <a:pt x="1017091" y="1143200"/>
                </a:lnTo>
                <a:cubicBezTo>
                  <a:pt x="1086739" y="1143200"/>
                  <a:pt x="1143200" y="1086739"/>
                  <a:pt x="1143200" y="1017091"/>
                </a:cubicBezTo>
                <a:lnTo>
                  <a:pt x="1143200" y="238336"/>
                </a:lnTo>
                <a:cubicBezTo>
                  <a:pt x="1143200" y="168688"/>
                  <a:pt x="1086739" y="112227"/>
                  <a:pt x="1017091" y="112227"/>
                </a:cubicBezTo>
                <a:close/>
                <a:moveTo>
                  <a:pt x="209242" y="0"/>
                </a:moveTo>
                <a:lnTo>
                  <a:pt x="1046185" y="0"/>
                </a:lnTo>
                <a:cubicBezTo>
                  <a:pt x="1161746" y="0"/>
                  <a:pt x="1255427" y="93681"/>
                  <a:pt x="1255427" y="209242"/>
                </a:cubicBezTo>
                <a:lnTo>
                  <a:pt x="1255427" y="1046185"/>
                </a:lnTo>
                <a:cubicBezTo>
                  <a:pt x="1255427" y="1161746"/>
                  <a:pt x="1161746" y="1255427"/>
                  <a:pt x="1046185" y="1255427"/>
                </a:cubicBezTo>
                <a:lnTo>
                  <a:pt x="209242" y="1255427"/>
                </a:lnTo>
                <a:cubicBezTo>
                  <a:pt x="93681" y="1255427"/>
                  <a:pt x="0" y="1161746"/>
                  <a:pt x="0" y="1046185"/>
                </a:cubicBezTo>
                <a:lnTo>
                  <a:pt x="0" y="209242"/>
                </a:lnTo>
                <a:cubicBezTo>
                  <a:pt x="0" y="93681"/>
                  <a:pt x="93681" y="0"/>
                  <a:pt x="209242" y="0"/>
                </a:cubicBezTo>
                <a:close/>
              </a:path>
            </a:pathLst>
          </a:custGeom>
          <a:solidFill>
            <a:srgbClr val="3BBC5D"/>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000" b="0" i="0" u="none" strike="noStrike" kern="0" cap="none" spc="0" normalizeH="0" baseline="0" noProof="0">
              <a:ln>
                <a:noFill/>
              </a:ln>
              <a:solidFill>
                <a:srgbClr val="3BBC5D"/>
              </a:solidFill>
              <a:effectLst/>
              <a:uLnTx/>
              <a:uFillTx/>
              <a:latin typeface="微软雅黑 Light" panose="020B0502040204020203" pitchFamily="34" charset="-122"/>
              <a:ea typeface="微软雅黑 Light" panose="020B0502040204020203" pitchFamily="34" charset="-122"/>
              <a:cs typeface=""/>
            </a:endParaRPr>
          </a:p>
        </p:txBody>
      </p:sp>
      <p:sp>
        <p:nvSpPr>
          <p:cNvPr id="36" name="任意多边形 221"/>
          <p:cNvSpPr/>
          <p:nvPr/>
        </p:nvSpPr>
        <p:spPr>
          <a:xfrm rot="2700000">
            <a:off x="2594995" y="1900090"/>
            <a:ext cx="141180" cy="141180"/>
          </a:xfrm>
          <a:custGeom>
            <a:avLst/>
            <a:gdLst>
              <a:gd name="connsiteX0" fmla="*/ 0 w 687172"/>
              <a:gd name="connsiteY0" fmla="*/ 1 h 687172"/>
              <a:gd name="connsiteX1" fmla="*/ 477930 w 687172"/>
              <a:gd name="connsiteY1" fmla="*/ 0 h 687172"/>
              <a:gd name="connsiteX2" fmla="*/ 687172 w 687172"/>
              <a:gd name="connsiteY2" fmla="*/ 209242 h 687172"/>
              <a:gd name="connsiteX3" fmla="*/ 687172 w 687172"/>
              <a:gd name="connsiteY3" fmla="*/ 687172 h 687172"/>
              <a:gd name="connsiteX4" fmla="*/ 574946 w 687172"/>
              <a:gd name="connsiteY4" fmla="*/ 687172 h 687172"/>
              <a:gd name="connsiteX5" fmla="*/ 574945 w 687172"/>
              <a:gd name="connsiteY5" fmla="*/ 238336 h 687172"/>
              <a:gd name="connsiteX6" fmla="*/ 448836 w 687172"/>
              <a:gd name="connsiteY6" fmla="*/ 112227 h 687172"/>
              <a:gd name="connsiteX7" fmla="*/ 0 w 687172"/>
              <a:gd name="connsiteY7" fmla="*/ 112227 h 687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7172" h="687172">
                <a:moveTo>
                  <a:pt x="0" y="1"/>
                </a:moveTo>
                <a:lnTo>
                  <a:pt x="477930" y="0"/>
                </a:lnTo>
                <a:cubicBezTo>
                  <a:pt x="593491" y="0"/>
                  <a:pt x="687172" y="93681"/>
                  <a:pt x="687172" y="209242"/>
                </a:cubicBezTo>
                <a:lnTo>
                  <a:pt x="687172" y="687172"/>
                </a:lnTo>
                <a:lnTo>
                  <a:pt x="574946" y="687172"/>
                </a:lnTo>
                <a:lnTo>
                  <a:pt x="574945" y="238336"/>
                </a:lnTo>
                <a:cubicBezTo>
                  <a:pt x="574946" y="168688"/>
                  <a:pt x="518485" y="112227"/>
                  <a:pt x="448836" y="112227"/>
                </a:cubicBezTo>
                <a:lnTo>
                  <a:pt x="0" y="112227"/>
                </a:lnTo>
                <a:close/>
              </a:path>
            </a:pathLst>
          </a:custGeom>
          <a:solidFill>
            <a:srgbClr val="3BBC5D"/>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800" b="0" i="0" u="none" strike="noStrike" kern="0" cap="none" spc="0" normalizeH="0" baseline="0" noProof="0">
              <a:ln>
                <a:noFill/>
              </a:ln>
              <a:solidFill>
                <a:srgbClr val="3BBC5D"/>
              </a:solidFill>
              <a:effectLst/>
              <a:uLnTx/>
              <a:uFillTx/>
              <a:latin typeface="微软雅黑 Light" panose="020B0502040204020203" pitchFamily="34" charset="-122"/>
              <a:ea typeface="微软雅黑 Light" panose="020B0502040204020203" pitchFamily="34" charset="-122"/>
              <a:cs typeface=""/>
            </a:endParaRPr>
          </a:p>
        </p:txBody>
      </p:sp>
      <p:sp>
        <p:nvSpPr>
          <p:cNvPr id="37" name="任意多边形 222"/>
          <p:cNvSpPr/>
          <p:nvPr/>
        </p:nvSpPr>
        <p:spPr>
          <a:xfrm rot="2700000">
            <a:off x="2549019" y="1841716"/>
            <a:ext cx="257928" cy="257928"/>
          </a:xfrm>
          <a:custGeom>
            <a:avLst/>
            <a:gdLst>
              <a:gd name="connsiteX0" fmla="*/ 238336 w 1255427"/>
              <a:gd name="connsiteY0" fmla="*/ 112227 h 1255427"/>
              <a:gd name="connsiteX1" fmla="*/ 112227 w 1255427"/>
              <a:gd name="connsiteY1" fmla="*/ 238336 h 1255427"/>
              <a:gd name="connsiteX2" fmla="*/ 112227 w 1255427"/>
              <a:gd name="connsiteY2" fmla="*/ 1017091 h 1255427"/>
              <a:gd name="connsiteX3" fmla="*/ 238336 w 1255427"/>
              <a:gd name="connsiteY3" fmla="*/ 1143200 h 1255427"/>
              <a:gd name="connsiteX4" fmla="*/ 1017091 w 1255427"/>
              <a:gd name="connsiteY4" fmla="*/ 1143200 h 1255427"/>
              <a:gd name="connsiteX5" fmla="*/ 1143200 w 1255427"/>
              <a:gd name="connsiteY5" fmla="*/ 1017091 h 1255427"/>
              <a:gd name="connsiteX6" fmla="*/ 1143200 w 1255427"/>
              <a:gd name="connsiteY6" fmla="*/ 238336 h 1255427"/>
              <a:gd name="connsiteX7" fmla="*/ 1017091 w 1255427"/>
              <a:gd name="connsiteY7" fmla="*/ 112227 h 1255427"/>
              <a:gd name="connsiteX8" fmla="*/ 209242 w 1255427"/>
              <a:gd name="connsiteY8" fmla="*/ 0 h 1255427"/>
              <a:gd name="connsiteX9" fmla="*/ 1046185 w 1255427"/>
              <a:gd name="connsiteY9" fmla="*/ 0 h 1255427"/>
              <a:gd name="connsiteX10" fmla="*/ 1255427 w 1255427"/>
              <a:gd name="connsiteY10" fmla="*/ 209242 h 1255427"/>
              <a:gd name="connsiteX11" fmla="*/ 1255427 w 1255427"/>
              <a:gd name="connsiteY11" fmla="*/ 1046185 h 1255427"/>
              <a:gd name="connsiteX12" fmla="*/ 1046185 w 1255427"/>
              <a:gd name="connsiteY12" fmla="*/ 1255427 h 1255427"/>
              <a:gd name="connsiteX13" fmla="*/ 209242 w 1255427"/>
              <a:gd name="connsiteY13" fmla="*/ 1255427 h 1255427"/>
              <a:gd name="connsiteX14" fmla="*/ 0 w 1255427"/>
              <a:gd name="connsiteY14" fmla="*/ 1046185 h 1255427"/>
              <a:gd name="connsiteX15" fmla="*/ 0 w 1255427"/>
              <a:gd name="connsiteY15" fmla="*/ 209242 h 1255427"/>
              <a:gd name="connsiteX16" fmla="*/ 209242 w 1255427"/>
              <a:gd name="connsiteY16" fmla="*/ 0 h 1255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55427" h="1255427">
                <a:moveTo>
                  <a:pt x="238336" y="112227"/>
                </a:moveTo>
                <a:cubicBezTo>
                  <a:pt x="168688" y="112227"/>
                  <a:pt x="112227" y="168688"/>
                  <a:pt x="112227" y="238336"/>
                </a:cubicBezTo>
                <a:lnTo>
                  <a:pt x="112227" y="1017091"/>
                </a:lnTo>
                <a:cubicBezTo>
                  <a:pt x="112227" y="1086739"/>
                  <a:pt x="168688" y="1143200"/>
                  <a:pt x="238336" y="1143200"/>
                </a:cubicBezTo>
                <a:lnTo>
                  <a:pt x="1017091" y="1143200"/>
                </a:lnTo>
                <a:cubicBezTo>
                  <a:pt x="1086739" y="1143200"/>
                  <a:pt x="1143200" y="1086739"/>
                  <a:pt x="1143200" y="1017091"/>
                </a:cubicBezTo>
                <a:lnTo>
                  <a:pt x="1143200" y="238336"/>
                </a:lnTo>
                <a:cubicBezTo>
                  <a:pt x="1143200" y="168688"/>
                  <a:pt x="1086739" y="112227"/>
                  <a:pt x="1017091" y="112227"/>
                </a:cubicBezTo>
                <a:close/>
                <a:moveTo>
                  <a:pt x="209242" y="0"/>
                </a:moveTo>
                <a:lnTo>
                  <a:pt x="1046185" y="0"/>
                </a:lnTo>
                <a:cubicBezTo>
                  <a:pt x="1161746" y="0"/>
                  <a:pt x="1255427" y="93681"/>
                  <a:pt x="1255427" y="209242"/>
                </a:cubicBezTo>
                <a:lnTo>
                  <a:pt x="1255427" y="1046185"/>
                </a:lnTo>
                <a:cubicBezTo>
                  <a:pt x="1255427" y="1161746"/>
                  <a:pt x="1161746" y="1255427"/>
                  <a:pt x="1046185" y="1255427"/>
                </a:cubicBezTo>
                <a:lnTo>
                  <a:pt x="209242" y="1255427"/>
                </a:lnTo>
                <a:cubicBezTo>
                  <a:pt x="93681" y="1255427"/>
                  <a:pt x="0" y="1161746"/>
                  <a:pt x="0" y="1046185"/>
                </a:cubicBezTo>
                <a:lnTo>
                  <a:pt x="0" y="209242"/>
                </a:lnTo>
                <a:cubicBezTo>
                  <a:pt x="0" y="93681"/>
                  <a:pt x="93681" y="0"/>
                  <a:pt x="209242" y="0"/>
                </a:cubicBezTo>
                <a:close/>
              </a:path>
            </a:pathLst>
          </a:custGeom>
          <a:solidFill>
            <a:srgbClr val="3BBC5D"/>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000" b="0" i="0" u="none" strike="noStrike" kern="0" cap="none" spc="0" normalizeH="0" baseline="0" noProof="0">
              <a:ln>
                <a:noFill/>
              </a:ln>
              <a:solidFill>
                <a:srgbClr val="3BBC5D"/>
              </a:solidFill>
              <a:effectLst/>
              <a:uLnTx/>
              <a:uFillTx/>
              <a:latin typeface="微软雅黑 Light" panose="020B0502040204020203" pitchFamily="34" charset="-122"/>
              <a:ea typeface="微软雅黑 Light" panose="020B0502040204020203" pitchFamily="34" charset="-122"/>
              <a:cs typeface=""/>
            </a:endParaRPr>
          </a:p>
        </p:txBody>
      </p:sp>
      <p:sp>
        <p:nvSpPr>
          <p:cNvPr id="38" name="矩形 217"/>
          <p:cNvSpPr>
            <a:spLocks noChangeArrowheads="1"/>
          </p:cNvSpPr>
          <p:nvPr/>
        </p:nvSpPr>
        <p:spPr bwMode="auto">
          <a:xfrm>
            <a:off x="652510" y="2997038"/>
            <a:ext cx="1620955" cy="52321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1439" tIns="45719" rIns="91439" bIns="45719">
            <a:spAutoFit/>
          </a:bodyPr>
          <a:lstStyle/>
          <a:p>
            <a:pPr fontAlgn="base">
              <a:spcBef>
                <a:spcPct val="0"/>
              </a:spcBef>
              <a:spcAft>
                <a:spcPct val="0"/>
              </a:spcAft>
            </a:pPr>
            <a:r>
              <a:rPr lang="zh-CN" altLang="en-US" sz="2800" dirty="0" smtClean="0">
                <a:solidFill>
                  <a:srgbClr val="3BBC5D"/>
                </a:solidFill>
                <a:latin typeface="微软雅黑 Light" panose="020B0502040204020203" pitchFamily="34" charset="-122"/>
                <a:ea typeface="微软雅黑 Light" panose="020B0502040204020203" pitchFamily="34" charset="-122"/>
                <a:cs typeface="微软雅黑 Light" charset="0"/>
              </a:rPr>
              <a:t>第四部分</a:t>
            </a:r>
            <a:endParaRPr lang="zh-CN" altLang="en-US" sz="2800" dirty="0">
              <a:solidFill>
                <a:srgbClr val="3BBC5D"/>
              </a:solidFill>
              <a:latin typeface="微软雅黑 Light" panose="020B0502040204020203" pitchFamily="34" charset="-122"/>
              <a:ea typeface="微软雅黑 Light" panose="020B0502040204020203" pitchFamily="34" charset="-122"/>
              <a:cs typeface="微软雅黑 Light" charset="0"/>
            </a:endParaRPr>
          </a:p>
        </p:txBody>
      </p:sp>
      <p:sp>
        <p:nvSpPr>
          <p:cNvPr id="39" name="矩形 24"/>
          <p:cNvSpPr/>
          <p:nvPr/>
        </p:nvSpPr>
        <p:spPr bwMode="auto">
          <a:xfrm>
            <a:off x="3133155" y="2924944"/>
            <a:ext cx="2890837" cy="652486"/>
          </a:xfrm>
          <a:prstGeom prst="rect">
            <a:avLst/>
          </a:prstGeom>
        </p:spPr>
        <p:txBody>
          <a:bodyPr>
            <a:spAutoFit/>
          </a:bodyPr>
          <a:lstStyle/>
          <a:p>
            <a:pPr>
              <a:lnSpc>
                <a:spcPct val="130000"/>
              </a:lnSpc>
            </a:pPr>
            <a:r>
              <a:rPr lang="zh-CN" altLang="en-US" sz="2800" dirty="0">
                <a:solidFill>
                  <a:schemeClr val="tx1">
                    <a:lumMod val="50000"/>
                    <a:lumOff val="50000"/>
                  </a:schemeClr>
                </a:solidFill>
                <a:latin typeface="Microsoft YaHei Light" charset="-122"/>
                <a:ea typeface="Microsoft YaHei Light" charset="-122"/>
                <a:cs typeface="Microsoft YaHei Light" charset="-122"/>
              </a:rPr>
              <a:t>数据标准化</a:t>
            </a:r>
          </a:p>
        </p:txBody>
      </p:sp>
      <p:sp>
        <p:nvSpPr>
          <p:cNvPr id="40" name="任意多边形 221"/>
          <p:cNvSpPr/>
          <p:nvPr/>
        </p:nvSpPr>
        <p:spPr>
          <a:xfrm rot="2700000">
            <a:off x="2602067" y="3173495"/>
            <a:ext cx="141180" cy="141180"/>
          </a:xfrm>
          <a:custGeom>
            <a:avLst/>
            <a:gdLst>
              <a:gd name="connsiteX0" fmla="*/ 0 w 687172"/>
              <a:gd name="connsiteY0" fmla="*/ 1 h 687172"/>
              <a:gd name="connsiteX1" fmla="*/ 477930 w 687172"/>
              <a:gd name="connsiteY1" fmla="*/ 0 h 687172"/>
              <a:gd name="connsiteX2" fmla="*/ 687172 w 687172"/>
              <a:gd name="connsiteY2" fmla="*/ 209242 h 687172"/>
              <a:gd name="connsiteX3" fmla="*/ 687172 w 687172"/>
              <a:gd name="connsiteY3" fmla="*/ 687172 h 687172"/>
              <a:gd name="connsiteX4" fmla="*/ 574946 w 687172"/>
              <a:gd name="connsiteY4" fmla="*/ 687172 h 687172"/>
              <a:gd name="connsiteX5" fmla="*/ 574945 w 687172"/>
              <a:gd name="connsiteY5" fmla="*/ 238336 h 687172"/>
              <a:gd name="connsiteX6" fmla="*/ 448836 w 687172"/>
              <a:gd name="connsiteY6" fmla="*/ 112227 h 687172"/>
              <a:gd name="connsiteX7" fmla="*/ 0 w 687172"/>
              <a:gd name="connsiteY7" fmla="*/ 112227 h 687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7172" h="687172">
                <a:moveTo>
                  <a:pt x="0" y="1"/>
                </a:moveTo>
                <a:lnTo>
                  <a:pt x="477930" y="0"/>
                </a:lnTo>
                <a:cubicBezTo>
                  <a:pt x="593491" y="0"/>
                  <a:pt x="687172" y="93681"/>
                  <a:pt x="687172" y="209242"/>
                </a:cubicBezTo>
                <a:lnTo>
                  <a:pt x="687172" y="687172"/>
                </a:lnTo>
                <a:lnTo>
                  <a:pt x="574946" y="687172"/>
                </a:lnTo>
                <a:lnTo>
                  <a:pt x="574945" y="238336"/>
                </a:lnTo>
                <a:cubicBezTo>
                  <a:pt x="574946" y="168688"/>
                  <a:pt x="518485" y="112227"/>
                  <a:pt x="448836" y="112227"/>
                </a:cubicBezTo>
                <a:lnTo>
                  <a:pt x="0" y="112227"/>
                </a:lnTo>
                <a:close/>
              </a:path>
            </a:pathLst>
          </a:custGeom>
          <a:solidFill>
            <a:srgbClr val="3BBC5D"/>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800" b="0" i="0" u="none" strike="noStrike" kern="0" cap="none" spc="0" normalizeH="0" baseline="0" noProof="0">
              <a:ln>
                <a:noFill/>
              </a:ln>
              <a:solidFill>
                <a:srgbClr val="3BBC5D"/>
              </a:solidFill>
              <a:effectLst/>
              <a:uLnTx/>
              <a:uFillTx/>
              <a:latin typeface="微软雅黑 Light" panose="020B0502040204020203" pitchFamily="34" charset="-122"/>
              <a:ea typeface="微软雅黑 Light" panose="020B0502040204020203" pitchFamily="34" charset="-122"/>
              <a:cs typeface=""/>
            </a:endParaRPr>
          </a:p>
        </p:txBody>
      </p:sp>
      <p:sp>
        <p:nvSpPr>
          <p:cNvPr id="41" name="任意多边形 222"/>
          <p:cNvSpPr/>
          <p:nvPr/>
        </p:nvSpPr>
        <p:spPr>
          <a:xfrm rot="2700000">
            <a:off x="2556091" y="3115121"/>
            <a:ext cx="257928" cy="257928"/>
          </a:xfrm>
          <a:custGeom>
            <a:avLst/>
            <a:gdLst>
              <a:gd name="connsiteX0" fmla="*/ 238336 w 1255427"/>
              <a:gd name="connsiteY0" fmla="*/ 112227 h 1255427"/>
              <a:gd name="connsiteX1" fmla="*/ 112227 w 1255427"/>
              <a:gd name="connsiteY1" fmla="*/ 238336 h 1255427"/>
              <a:gd name="connsiteX2" fmla="*/ 112227 w 1255427"/>
              <a:gd name="connsiteY2" fmla="*/ 1017091 h 1255427"/>
              <a:gd name="connsiteX3" fmla="*/ 238336 w 1255427"/>
              <a:gd name="connsiteY3" fmla="*/ 1143200 h 1255427"/>
              <a:gd name="connsiteX4" fmla="*/ 1017091 w 1255427"/>
              <a:gd name="connsiteY4" fmla="*/ 1143200 h 1255427"/>
              <a:gd name="connsiteX5" fmla="*/ 1143200 w 1255427"/>
              <a:gd name="connsiteY5" fmla="*/ 1017091 h 1255427"/>
              <a:gd name="connsiteX6" fmla="*/ 1143200 w 1255427"/>
              <a:gd name="connsiteY6" fmla="*/ 238336 h 1255427"/>
              <a:gd name="connsiteX7" fmla="*/ 1017091 w 1255427"/>
              <a:gd name="connsiteY7" fmla="*/ 112227 h 1255427"/>
              <a:gd name="connsiteX8" fmla="*/ 209242 w 1255427"/>
              <a:gd name="connsiteY8" fmla="*/ 0 h 1255427"/>
              <a:gd name="connsiteX9" fmla="*/ 1046185 w 1255427"/>
              <a:gd name="connsiteY9" fmla="*/ 0 h 1255427"/>
              <a:gd name="connsiteX10" fmla="*/ 1255427 w 1255427"/>
              <a:gd name="connsiteY10" fmla="*/ 209242 h 1255427"/>
              <a:gd name="connsiteX11" fmla="*/ 1255427 w 1255427"/>
              <a:gd name="connsiteY11" fmla="*/ 1046185 h 1255427"/>
              <a:gd name="connsiteX12" fmla="*/ 1046185 w 1255427"/>
              <a:gd name="connsiteY12" fmla="*/ 1255427 h 1255427"/>
              <a:gd name="connsiteX13" fmla="*/ 209242 w 1255427"/>
              <a:gd name="connsiteY13" fmla="*/ 1255427 h 1255427"/>
              <a:gd name="connsiteX14" fmla="*/ 0 w 1255427"/>
              <a:gd name="connsiteY14" fmla="*/ 1046185 h 1255427"/>
              <a:gd name="connsiteX15" fmla="*/ 0 w 1255427"/>
              <a:gd name="connsiteY15" fmla="*/ 209242 h 1255427"/>
              <a:gd name="connsiteX16" fmla="*/ 209242 w 1255427"/>
              <a:gd name="connsiteY16" fmla="*/ 0 h 1255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55427" h="1255427">
                <a:moveTo>
                  <a:pt x="238336" y="112227"/>
                </a:moveTo>
                <a:cubicBezTo>
                  <a:pt x="168688" y="112227"/>
                  <a:pt x="112227" y="168688"/>
                  <a:pt x="112227" y="238336"/>
                </a:cubicBezTo>
                <a:lnTo>
                  <a:pt x="112227" y="1017091"/>
                </a:lnTo>
                <a:cubicBezTo>
                  <a:pt x="112227" y="1086739"/>
                  <a:pt x="168688" y="1143200"/>
                  <a:pt x="238336" y="1143200"/>
                </a:cubicBezTo>
                <a:lnTo>
                  <a:pt x="1017091" y="1143200"/>
                </a:lnTo>
                <a:cubicBezTo>
                  <a:pt x="1086739" y="1143200"/>
                  <a:pt x="1143200" y="1086739"/>
                  <a:pt x="1143200" y="1017091"/>
                </a:cubicBezTo>
                <a:lnTo>
                  <a:pt x="1143200" y="238336"/>
                </a:lnTo>
                <a:cubicBezTo>
                  <a:pt x="1143200" y="168688"/>
                  <a:pt x="1086739" y="112227"/>
                  <a:pt x="1017091" y="112227"/>
                </a:cubicBezTo>
                <a:close/>
                <a:moveTo>
                  <a:pt x="209242" y="0"/>
                </a:moveTo>
                <a:lnTo>
                  <a:pt x="1046185" y="0"/>
                </a:lnTo>
                <a:cubicBezTo>
                  <a:pt x="1161746" y="0"/>
                  <a:pt x="1255427" y="93681"/>
                  <a:pt x="1255427" y="209242"/>
                </a:cubicBezTo>
                <a:lnTo>
                  <a:pt x="1255427" y="1046185"/>
                </a:lnTo>
                <a:cubicBezTo>
                  <a:pt x="1255427" y="1161746"/>
                  <a:pt x="1161746" y="1255427"/>
                  <a:pt x="1046185" y="1255427"/>
                </a:cubicBezTo>
                <a:lnTo>
                  <a:pt x="209242" y="1255427"/>
                </a:lnTo>
                <a:cubicBezTo>
                  <a:pt x="93681" y="1255427"/>
                  <a:pt x="0" y="1161746"/>
                  <a:pt x="0" y="1046185"/>
                </a:cubicBezTo>
                <a:lnTo>
                  <a:pt x="0" y="209242"/>
                </a:lnTo>
                <a:cubicBezTo>
                  <a:pt x="0" y="93681"/>
                  <a:pt x="93681" y="0"/>
                  <a:pt x="209242" y="0"/>
                </a:cubicBezTo>
                <a:close/>
              </a:path>
            </a:pathLst>
          </a:custGeom>
          <a:solidFill>
            <a:srgbClr val="3BBC5D"/>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000" b="0" i="0" u="none" strike="noStrike" kern="0" cap="none" spc="0" normalizeH="0" baseline="0" noProof="0">
              <a:ln>
                <a:noFill/>
              </a:ln>
              <a:solidFill>
                <a:srgbClr val="3BBC5D"/>
              </a:solidFill>
              <a:effectLst/>
              <a:uLnTx/>
              <a:uFillTx/>
              <a:latin typeface="微软雅黑 Light" panose="020B0502040204020203" pitchFamily="34" charset="-122"/>
              <a:ea typeface="微软雅黑 Light" panose="020B0502040204020203" pitchFamily="34" charset="-122"/>
              <a:cs typeface=""/>
            </a:endParaRPr>
          </a:p>
        </p:txBody>
      </p:sp>
      <p:sp>
        <p:nvSpPr>
          <p:cNvPr id="42" name="矩形 245"/>
          <p:cNvSpPr>
            <a:spLocks noChangeArrowheads="1"/>
          </p:cNvSpPr>
          <p:nvPr/>
        </p:nvSpPr>
        <p:spPr bwMode="auto">
          <a:xfrm>
            <a:off x="652510" y="3645026"/>
            <a:ext cx="1620955" cy="52321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1439" tIns="45719" rIns="91439" bIns="45719">
            <a:spAutoFit/>
          </a:bodyPr>
          <a:lstStyle/>
          <a:p>
            <a:pPr fontAlgn="base">
              <a:spcBef>
                <a:spcPct val="0"/>
              </a:spcBef>
              <a:spcAft>
                <a:spcPct val="0"/>
              </a:spcAft>
            </a:pPr>
            <a:r>
              <a:rPr lang="zh-CN" altLang="en-US" sz="2800" dirty="0" smtClean="0">
                <a:solidFill>
                  <a:srgbClr val="3BBC5D"/>
                </a:solidFill>
                <a:latin typeface="微软雅黑 Light" panose="020B0502040204020203" pitchFamily="34" charset="-122"/>
                <a:ea typeface="微软雅黑 Light" panose="020B0502040204020203" pitchFamily="34" charset="-122"/>
                <a:cs typeface="微软雅黑 Light" charset="0"/>
              </a:rPr>
              <a:t>第五部分</a:t>
            </a:r>
            <a:endParaRPr lang="zh-CN" altLang="en-US" sz="2800" dirty="0">
              <a:solidFill>
                <a:srgbClr val="3BBC5D"/>
              </a:solidFill>
              <a:latin typeface="微软雅黑 Light" panose="020B0502040204020203" pitchFamily="34" charset="-122"/>
              <a:ea typeface="微软雅黑 Light" panose="020B0502040204020203" pitchFamily="34" charset="-122"/>
              <a:cs typeface="微软雅黑 Light" charset="0"/>
            </a:endParaRPr>
          </a:p>
        </p:txBody>
      </p:sp>
      <p:sp>
        <p:nvSpPr>
          <p:cNvPr id="43" name="矩形 29"/>
          <p:cNvSpPr/>
          <p:nvPr/>
        </p:nvSpPr>
        <p:spPr bwMode="auto">
          <a:xfrm>
            <a:off x="3133154" y="3573016"/>
            <a:ext cx="2890837" cy="652486"/>
          </a:xfrm>
          <a:prstGeom prst="rect">
            <a:avLst/>
          </a:prstGeom>
        </p:spPr>
        <p:txBody>
          <a:bodyPr>
            <a:spAutoFit/>
          </a:bodyPr>
          <a:lstStyle/>
          <a:p>
            <a:pPr>
              <a:lnSpc>
                <a:spcPct val="130000"/>
              </a:lnSpc>
            </a:pPr>
            <a:r>
              <a:rPr lang="zh-CN" altLang="en-US" sz="2800" dirty="0">
                <a:solidFill>
                  <a:schemeClr val="tx1">
                    <a:lumMod val="50000"/>
                    <a:lumOff val="50000"/>
                  </a:schemeClr>
                </a:solidFill>
                <a:latin typeface="Microsoft YaHei Light" charset="-122"/>
                <a:ea typeface="Microsoft YaHei Light" charset="-122"/>
                <a:cs typeface="Microsoft YaHei Light" charset="-122"/>
              </a:rPr>
              <a:t>数据合并</a:t>
            </a:r>
          </a:p>
        </p:txBody>
      </p:sp>
      <p:sp>
        <p:nvSpPr>
          <p:cNvPr id="44" name="矩形 284"/>
          <p:cNvSpPr>
            <a:spLocks noChangeArrowheads="1"/>
          </p:cNvSpPr>
          <p:nvPr/>
        </p:nvSpPr>
        <p:spPr bwMode="auto">
          <a:xfrm>
            <a:off x="652510" y="4293096"/>
            <a:ext cx="1630573" cy="52321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1439" tIns="45719" rIns="91439" bIns="45719">
            <a:spAutoFit/>
          </a:bodyPr>
          <a:lstStyle/>
          <a:p>
            <a:pPr fontAlgn="base">
              <a:spcBef>
                <a:spcPct val="0"/>
              </a:spcBef>
              <a:spcAft>
                <a:spcPct val="0"/>
              </a:spcAft>
            </a:pPr>
            <a:r>
              <a:rPr lang="zh-CN" altLang="en-US" sz="2800" dirty="0" smtClean="0">
                <a:solidFill>
                  <a:srgbClr val="3BBC5D"/>
                </a:solidFill>
                <a:latin typeface="微软雅黑 Light" panose="020B0502040204020203" pitchFamily="34" charset="-122"/>
                <a:ea typeface="微软雅黑 Light" panose="020B0502040204020203" pitchFamily="34" charset="-122"/>
                <a:cs typeface="微软雅黑 Light" charset="0"/>
              </a:rPr>
              <a:t>第六部分</a:t>
            </a:r>
            <a:endParaRPr lang="zh-CN" altLang="en-US" sz="2800" dirty="0">
              <a:solidFill>
                <a:srgbClr val="3BBC5D"/>
              </a:solidFill>
              <a:latin typeface="微软雅黑 Light" panose="020B0502040204020203" pitchFamily="34" charset="-122"/>
              <a:ea typeface="微软雅黑 Light" panose="020B0502040204020203" pitchFamily="34" charset="-122"/>
              <a:cs typeface="微软雅黑 Light" charset="0"/>
            </a:endParaRPr>
          </a:p>
        </p:txBody>
      </p:sp>
      <p:sp>
        <p:nvSpPr>
          <p:cNvPr id="45" name="矩形 34"/>
          <p:cNvSpPr/>
          <p:nvPr/>
        </p:nvSpPr>
        <p:spPr bwMode="auto">
          <a:xfrm>
            <a:off x="3133155" y="4221088"/>
            <a:ext cx="2890837" cy="652486"/>
          </a:xfrm>
          <a:prstGeom prst="rect">
            <a:avLst/>
          </a:prstGeom>
        </p:spPr>
        <p:txBody>
          <a:bodyPr>
            <a:spAutoFit/>
          </a:bodyPr>
          <a:lstStyle/>
          <a:p>
            <a:pPr>
              <a:lnSpc>
                <a:spcPct val="130000"/>
              </a:lnSpc>
            </a:pPr>
            <a:r>
              <a:rPr lang="zh-CN" altLang="en-US" sz="2800" dirty="0">
                <a:solidFill>
                  <a:schemeClr val="tx1">
                    <a:lumMod val="50000"/>
                    <a:lumOff val="50000"/>
                  </a:schemeClr>
                </a:solidFill>
                <a:latin typeface="Microsoft YaHei Light" charset="-122"/>
                <a:ea typeface="Microsoft YaHei Light" charset="-122"/>
                <a:cs typeface="Microsoft YaHei Light" charset="-122"/>
              </a:rPr>
              <a:t>数据组合</a:t>
            </a:r>
          </a:p>
        </p:txBody>
      </p:sp>
      <p:sp>
        <p:nvSpPr>
          <p:cNvPr id="46" name="任意多边形 287"/>
          <p:cNvSpPr/>
          <p:nvPr/>
        </p:nvSpPr>
        <p:spPr>
          <a:xfrm rot="2700000">
            <a:off x="2579752" y="4506267"/>
            <a:ext cx="141180" cy="141180"/>
          </a:xfrm>
          <a:custGeom>
            <a:avLst/>
            <a:gdLst>
              <a:gd name="connsiteX0" fmla="*/ 0 w 687172"/>
              <a:gd name="connsiteY0" fmla="*/ 1 h 687172"/>
              <a:gd name="connsiteX1" fmla="*/ 477930 w 687172"/>
              <a:gd name="connsiteY1" fmla="*/ 0 h 687172"/>
              <a:gd name="connsiteX2" fmla="*/ 687172 w 687172"/>
              <a:gd name="connsiteY2" fmla="*/ 209242 h 687172"/>
              <a:gd name="connsiteX3" fmla="*/ 687172 w 687172"/>
              <a:gd name="connsiteY3" fmla="*/ 687172 h 687172"/>
              <a:gd name="connsiteX4" fmla="*/ 574946 w 687172"/>
              <a:gd name="connsiteY4" fmla="*/ 687172 h 687172"/>
              <a:gd name="connsiteX5" fmla="*/ 574945 w 687172"/>
              <a:gd name="connsiteY5" fmla="*/ 238336 h 687172"/>
              <a:gd name="connsiteX6" fmla="*/ 448836 w 687172"/>
              <a:gd name="connsiteY6" fmla="*/ 112227 h 687172"/>
              <a:gd name="connsiteX7" fmla="*/ 0 w 687172"/>
              <a:gd name="connsiteY7" fmla="*/ 112227 h 687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7172" h="687172">
                <a:moveTo>
                  <a:pt x="0" y="1"/>
                </a:moveTo>
                <a:lnTo>
                  <a:pt x="477930" y="0"/>
                </a:lnTo>
                <a:cubicBezTo>
                  <a:pt x="593491" y="0"/>
                  <a:pt x="687172" y="93681"/>
                  <a:pt x="687172" y="209242"/>
                </a:cubicBezTo>
                <a:lnTo>
                  <a:pt x="687172" y="687172"/>
                </a:lnTo>
                <a:lnTo>
                  <a:pt x="574946" y="687172"/>
                </a:lnTo>
                <a:lnTo>
                  <a:pt x="574945" y="238336"/>
                </a:lnTo>
                <a:cubicBezTo>
                  <a:pt x="574946" y="168688"/>
                  <a:pt x="518485" y="112227"/>
                  <a:pt x="448836" y="112227"/>
                </a:cubicBezTo>
                <a:lnTo>
                  <a:pt x="0" y="112227"/>
                </a:lnTo>
                <a:close/>
              </a:path>
            </a:pathLst>
          </a:custGeom>
          <a:solidFill>
            <a:srgbClr val="3BBC5D"/>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000" b="0" i="0" u="none" strike="noStrike" kern="0" cap="none" spc="0" normalizeH="0" baseline="0" noProof="0">
              <a:ln>
                <a:noFill/>
              </a:ln>
              <a:solidFill>
                <a:srgbClr val="3BBC5D"/>
              </a:solidFill>
              <a:effectLst/>
              <a:uLnTx/>
              <a:uFillTx/>
              <a:latin typeface="微软雅黑 Light" panose="020B0502040204020203" pitchFamily="34" charset="-122"/>
              <a:ea typeface="微软雅黑 Light" panose="020B0502040204020203" pitchFamily="34" charset="-122"/>
              <a:cs typeface=""/>
            </a:endParaRPr>
          </a:p>
        </p:txBody>
      </p:sp>
      <p:sp>
        <p:nvSpPr>
          <p:cNvPr id="47" name="任意多边形 288"/>
          <p:cNvSpPr/>
          <p:nvPr/>
        </p:nvSpPr>
        <p:spPr>
          <a:xfrm rot="2700000">
            <a:off x="2533776" y="4447893"/>
            <a:ext cx="257928" cy="257928"/>
          </a:xfrm>
          <a:custGeom>
            <a:avLst/>
            <a:gdLst>
              <a:gd name="connsiteX0" fmla="*/ 238336 w 1255427"/>
              <a:gd name="connsiteY0" fmla="*/ 112227 h 1255427"/>
              <a:gd name="connsiteX1" fmla="*/ 112227 w 1255427"/>
              <a:gd name="connsiteY1" fmla="*/ 238336 h 1255427"/>
              <a:gd name="connsiteX2" fmla="*/ 112227 w 1255427"/>
              <a:gd name="connsiteY2" fmla="*/ 1017091 h 1255427"/>
              <a:gd name="connsiteX3" fmla="*/ 238336 w 1255427"/>
              <a:gd name="connsiteY3" fmla="*/ 1143200 h 1255427"/>
              <a:gd name="connsiteX4" fmla="*/ 1017091 w 1255427"/>
              <a:gd name="connsiteY4" fmla="*/ 1143200 h 1255427"/>
              <a:gd name="connsiteX5" fmla="*/ 1143200 w 1255427"/>
              <a:gd name="connsiteY5" fmla="*/ 1017091 h 1255427"/>
              <a:gd name="connsiteX6" fmla="*/ 1143200 w 1255427"/>
              <a:gd name="connsiteY6" fmla="*/ 238336 h 1255427"/>
              <a:gd name="connsiteX7" fmla="*/ 1017091 w 1255427"/>
              <a:gd name="connsiteY7" fmla="*/ 112227 h 1255427"/>
              <a:gd name="connsiteX8" fmla="*/ 209242 w 1255427"/>
              <a:gd name="connsiteY8" fmla="*/ 0 h 1255427"/>
              <a:gd name="connsiteX9" fmla="*/ 1046185 w 1255427"/>
              <a:gd name="connsiteY9" fmla="*/ 0 h 1255427"/>
              <a:gd name="connsiteX10" fmla="*/ 1255427 w 1255427"/>
              <a:gd name="connsiteY10" fmla="*/ 209242 h 1255427"/>
              <a:gd name="connsiteX11" fmla="*/ 1255427 w 1255427"/>
              <a:gd name="connsiteY11" fmla="*/ 1046185 h 1255427"/>
              <a:gd name="connsiteX12" fmla="*/ 1046185 w 1255427"/>
              <a:gd name="connsiteY12" fmla="*/ 1255427 h 1255427"/>
              <a:gd name="connsiteX13" fmla="*/ 209242 w 1255427"/>
              <a:gd name="connsiteY13" fmla="*/ 1255427 h 1255427"/>
              <a:gd name="connsiteX14" fmla="*/ 0 w 1255427"/>
              <a:gd name="connsiteY14" fmla="*/ 1046185 h 1255427"/>
              <a:gd name="connsiteX15" fmla="*/ 0 w 1255427"/>
              <a:gd name="connsiteY15" fmla="*/ 209242 h 1255427"/>
              <a:gd name="connsiteX16" fmla="*/ 209242 w 1255427"/>
              <a:gd name="connsiteY16" fmla="*/ 0 h 1255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55427" h="1255427">
                <a:moveTo>
                  <a:pt x="238336" y="112227"/>
                </a:moveTo>
                <a:cubicBezTo>
                  <a:pt x="168688" y="112227"/>
                  <a:pt x="112227" y="168688"/>
                  <a:pt x="112227" y="238336"/>
                </a:cubicBezTo>
                <a:lnTo>
                  <a:pt x="112227" y="1017091"/>
                </a:lnTo>
                <a:cubicBezTo>
                  <a:pt x="112227" y="1086739"/>
                  <a:pt x="168688" y="1143200"/>
                  <a:pt x="238336" y="1143200"/>
                </a:cubicBezTo>
                <a:lnTo>
                  <a:pt x="1017091" y="1143200"/>
                </a:lnTo>
                <a:cubicBezTo>
                  <a:pt x="1086739" y="1143200"/>
                  <a:pt x="1143200" y="1086739"/>
                  <a:pt x="1143200" y="1017091"/>
                </a:cubicBezTo>
                <a:lnTo>
                  <a:pt x="1143200" y="238336"/>
                </a:lnTo>
                <a:cubicBezTo>
                  <a:pt x="1143200" y="168688"/>
                  <a:pt x="1086739" y="112227"/>
                  <a:pt x="1017091" y="112227"/>
                </a:cubicBezTo>
                <a:close/>
                <a:moveTo>
                  <a:pt x="209242" y="0"/>
                </a:moveTo>
                <a:lnTo>
                  <a:pt x="1046185" y="0"/>
                </a:lnTo>
                <a:cubicBezTo>
                  <a:pt x="1161746" y="0"/>
                  <a:pt x="1255427" y="93681"/>
                  <a:pt x="1255427" y="209242"/>
                </a:cubicBezTo>
                <a:lnTo>
                  <a:pt x="1255427" y="1046185"/>
                </a:lnTo>
                <a:cubicBezTo>
                  <a:pt x="1255427" y="1161746"/>
                  <a:pt x="1161746" y="1255427"/>
                  <a:pt x="1046185" y="1255427"/>
                </a:cubicBezTo>
                <a:lnTo>
                  <a:pt x="209242" y="1255427"/>
                </a:lnTo>
                <a:cubicBezTo>
                  <a:pt x="93681" y="1255427"/>
                  <a:pt x="0" y="1161746"/>
                  <a:pt x="0" y="1046185"/>
                </a:cubicBezTo>
                <a:lnTo>
                  <a:pt x="0" y="209242"/>
                </a:lnTo>
                <a:cubicBezTo>
                  <a:pt x="0" y="93681"/>
                  <a:pt x="93681" y="0"/>
                  <a:pt x="209242" y="0"/>
                </a:cubicBezTo>
                <a:close/>
              </a:path>
            </a:pathLst>
          </a:custGeom>
          <a:solidFill>
            <a:srgbClr val="3BBC5D"/>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000" b="0" i="0" u="none" strike="noStrike" kern="0" cap="none" spc="0" normalizeH="0" baseline="0" noProof="0">
              <a:ln>
                <a:noFill/>
              </a:ln>
              <a:solidFill>
                <a:srgbClr val="3BBC5D"/>
              </a:solidFill>
              <a:effectLst/>
              <a:uLnTx/>
              <a:uFillTx/>
              <a:latin typeface="微软雅黑 Light" panose="020B0502040204020203" pitchFamily="34" charset="-122"/>
              <a:ea typeface="微软雅黑 Light" panose="020B0502040204020203" pitchFamily="34" charset="-122"/>
              <a:cs typeface=""/>
            </a:endParaRPr>
          </a:p>
        </p:txBody>
      </p:sp>
      <p:sp>
        <p:nvSpPr>
          <p:cNvPr id="48" name="任意多边形 221"/>
          <p:cNvSpPr/>
          <p:nvPr/>
        </p:nvSpPr>
        <p:spPr>
          <a:xfrm rot="2700000">
            <a:off x="2584478" y="3844306"/>
            <a:ext cx="141180" cy="141180"/>
          </a:xfrm>
          <a:custGeom>
            <a:avLst/>
            <a:gdLst>
              <a:gd name="connsiteX0" fmla="*/ 0 w 687172"/>
              <a:gd name="connsiteY0" fmla="*/ 1 h 687172"/>
              <a:gd name="connsiteX1" fmla="*/ 477930 w 687172"/>
              <a:gd name="connsiteY1" fmla="*/ 0 h 687172"/>
              <a:gd name="connsiteX2" fmla="*/ 687172 w 687172"/>
              <a:gd name="connsiteY2" fmla="*/ 209242 h 687172"/>
              <a:gd name="connsiteX3" fmla="*/ 687172 w 687172"/>
              <a:gd name="connsiteY3" fmla="*/ 687172 h 687172"/>
              <a:gd name="connsiteX4" fmla="*/ 574946 w 687172"/>
              <a:gd name="connsiteY4" fmla="*/ 687172 h 687172"/>
              <a:gd name="connsiteX5" fmla="*/ 574945 w 687172"/>
              <a:gd name="connsiteY5" fmla="*/ 238336 h 687172"/>
              <a:gd name="connsiteX6" fmla="*/ 448836 w 687172"/>
              <a:gd name="connsiteY6" fmla="*/ 112227 h 687172"/>
              <a:gd name="connsiteX7" fmla="*/ 0 w 687172"/>
              <a:gd name="connsiteY7" fmla="*/ 112227 h 687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7172" h="687172">
                <a:moveTo>
                  <a:pt x="0" y="1"/>
                </a:moveTo>
                <a:lnTo>
                  <a:pt x="477930" y="0"/>
                </a:lnTo>
                <a:cubicBezTo>
                  <a:pt x="593491" y="0"/>
                  <a:pt x="687172" y="93681"/>
                  <a:pt x="687172" y="209242"/>
                </a:cubicBezTo>
                <a:lnTo>
                  <a:pt x="687172" y="687172"/>
                </a:lnTo>
                <a:lnTo>
                  <a:pt x="574946" y="687172"/>
                </a:lnTo>
                <a:lnTo>
                  <a:pt x="574945" y="238336"/>
                </a:lnTo>
                <a:cubicBezTo>
                  <a:pt x="574946" y="168688"/>
                  <a:pt x="518485" y="112227"/>
                  <a:pt x="448836" y="112227"/>
                </a:cubicBezTo>
                <a:lnTo>
                  <a:pt x="0" y="112227"/>
                </a:lnTo>
                <a:close/>
              </a:path>
            </a:pathLst>
          </a:custGeom>
          <a:solidFill>
            <a:srgbClr val="3BBC5D"/>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800" b="0" i="0" u="none" strike="noStrike" kern="0" cap="none" spc="0" normalizeH="0" baseline="0" noProof="0">
              <a:ln>
                <a:noFill/>
              </a:ln>
              <a:solidFill>
                <a:srgbClr val="3BBC5D"/>
              </a:solidFill>
              <a:effectLst/>
              <a:uLnTx/>
              <a:uFillTx/>
              <a:latin typeface="微软雅黑 Light" panose="020B0502040204020203" pitchFamily="34" charset="-122"/>
              <a:ea typeface="微软雅黑 Light" panose="020B0502040204020203" pitchFamily="34" charset="-122"/>
              <a:cs typeface=""/>
            </a:endParaRPr>
          </a:p>
        </p:txBody>
      </p:sp>
      <p:sp>
        <p:nvSpPr>
          <p:cNvPr id="49" name="任意多边形 222"/>
          <p:cNvSpPr/>
          <p:nvPr/>
        </p:nvSpPr>
        <p:spPr>
          <a:xfrm rot="2700000">
            <a:off x="2538502" y="3785932"/>
            <a:ext cx="257928" cy="257928"/>
          </a:xfrm>
          <a:custGeom>
            <a:avLst/>
            <a:gdLst>
              <a:gd name="connsiteX0" fmla="*/ 238336 w 1255427"/>
              <a:gd name="connsiteY0" fmla="*/ 112227 h 1255427"/>
              <a:gd name="connsiteX1" fmla="*/ 112227 w 1255427"/>
              <a:gd name="connsiteY1" fmla="*/ 238336 h 1255427"/>
              <a:gd name="connsiteX2" fmla="*/ 112227 w 1255427"/>
              <a:gd name="connsiteY2" fmla="*/ 1017091 h 1255427"/>
              <a:gd name="connsiteX3" fmla="*/ 238336 w 1255427"/>
              <a:gd name="connsiteY3" fmla="*/ 1143200 h 1255427"/>
              <a:gd name="connsiteX4" fmla="*/ 1017091 w 1255427"/>
              <a:gd name="connsiteY4" fmla="*/ 1143200 h 1255427"/>
              <a:gd name="connsiteX5" fmla="*/ 1143200 w 1255427"/>
              <a:gd name="connsiteY5" fmla="*/ 1017091 h 1255427"/>
              <a:gd name="connsiteX6" fmla="*/ 1143200 w 1255427"/>
              <a:gd name="connsiteY6" fmla="*/ 238336 h 1255427"/>
              <a:gd name="connsiteX7" fmla="*/ 1017091 w 1255427"/>
              <a:gd name="connsiteY7" fmla="*/ 112227 h 1255427"/>
              <a:gd name="connsiteX8" fmla="*/ 209242 w 1255427"/>
              <a:gd name="connsiteY8" fmla="*/ 0 h 1255427"/>
              <a:gd name="connsiteX9" fmla="*/ 1046185 w 1255427"/>
              <a:gd name="connsiteY9" fmla="*/ 0 h 1255427"/>
              <a:gd name="connsiteX10" fmla="*/ 1255427 w 1255427"/>
              <a:gd name="connsiteY10" fmla="*/ 209242 h 1255427"/>
              <a:gd name="connsiteX11" fmla="*/ 1255427 w 1255427"/>
              <a:gd name="connsiteY11" fmla="*/ 1046185 h 1255427"/>
              <a:gd name="connsiteX12" fmla="*/ 1046185 w 1255427"/>
              <a:gd name="connsiteY12" fmla="*/ 1255427 h 1255427"/>
              <a:gd name="connsiteX13" fmla="*/ 209242 w 1255427"/>
              <a:gd name="connsiteY13" fmla="*/ 1255427 h 1255427"/>
              <a:gd name="connsiteX14" fmla="*/ 0 w 1255427"/>
              <a:gd name="connsiteY14" fmla="*/ 1046185 h 1255427"/>
              <a:gd name="connsiteX15" fmla="*/ 0 w 1255427"/>
              <a:gd name="connsiteY15" fmla="*/ 209242 h 1255427"/>
              <a:gd name="connsiteX16" fmla="*/ 209242 w 1255427"/>
              <a:gd name="connsiteY16" fmla="*/ 0 h 1255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55427" h="1255427">
                <a:moveTo>
                  <a:pt x="238336" y="112227"/>
                </a:moveTo>
                <a:cubicBezTo>
                  <a:pt x="168688" y="112227"/>
                  <a:pt x="112227" y="168688"/>
                  <a:pt x="112227" y="238336"/>
                </a:cubicBezTo>
                <a:lnTo>
                  <a:pt x="112227" y="1017091"/>
                </a:lnTo>
                <a:cubicBezTo>
                  <a:pt x="112227" y="1086739"/>
                  <a:pt x="168688" y="1143200"/>
                  <a:pt x="238336" y="1143200"/>
                </a:cubicBezTo>
                <a:lnTo>
                  <a:pt x="1017091" y="1143200"/>
                </a:lnTo>
                <a:cubicBezTo>
                  <a:pt x="1086739" y="1143200"/>
                  <a:pt x="1143200" y="1086739"/>
                  <a:pt x="1143200" y="1017091"/>
                </a:cubicBezTo>
                <a:lnTo>
                  <a:pt x="1143200" y="238336"/>
                </a:lnTo>
                <a:cubicBezTo>
                  <a:pt x="1143200" y="168688"/>
                  <a:pt x="1086739" y="112227"/>
                  <a:pt x="1017091" y="112227"/>
                </a:cubicBezTo>
                <a:close/>
                <a:moveTo>
                  <a:pt x="209242" y="0"/>
                </a:moveTo>
                <a:lnTo>
                  <a:pt x="1046185" y="0"/>
                </a:lnTo>
                <a:cubicBezTo>
                  <a:pt x="1161746" y="0"/>
                  <a:pt x="1255427" y="93681"/>
                  <a:pt x="1255427" y="209242"/>
                </a:cubicBezTo>
                <a:lnTo>
                  <a:pt x="1255427" y="1046185"/>
                </a:lnTo>
                <a:cubicBezTo>
                  <a:pt x="1255427" y="1161746"/>
                  <a:pt x="1161746" y="1255427"/>
                  <a:pt x="1046185" y="1255427"/>
                </a:cubicBezTo>
                <a:lnTo>
                  <a:pt x="209242" y="1255427"/>
                </a:lnTo>
                <a:cubicBezTo>
                  <a:pt x="93681" y="1255427"/>
                  <a:pt x="0" y="1161746"/>
                  <a:pt x="0" y="1046185"/>
                </a:cubicBezTo>
                <a:lnTo>
                  <a:pt x="0" y="209242"/>
                </a:lnTo>
                <a:cubicBezTo>
                  <a:pt x="0" y="93681"/>
                  <a:pt x="93681" y="0"/>
                  <a:pt x="209242" y="0"/>
                </a:cubicBezTo>
                <a:close/>
              </a:path>
            </a:pathLst>
          </a:custGeom>
          <a:solidFill>
            <a:srgbClr val="3BBC5D"/>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000" b="0" i="0" u="none" strike="noStrike" kern="0" cap="none" spc="0" normalizeH="0" baseline="0" noProof="0">
              <a:ln>
                <a:noFill/>
              </a:ln>
              <a:solidFill>
                <a:srgbClr val="3BBC5D"/>
              </a:solidFill>
              <a:effectLst/>
              <a:uLnTx/>
              <a:uFillTx/>
              <a:latin typeface="微软雅黑 Light" panose="020B0502040204020203" pitchFamily="34" charset="-122"/>
              <a:ea typeface="微软雅黑 Light" panose="020B0502040204020203" pitchFamily="34" charset="-122"/>
              <a:cs typeface=""/>
            </a:endParaRPr>
          </a:p>
        </p:txBody>
      </p:sp>
      <p:sp>
        <p:nvSpPr>
          <p:cNvPr id="50" name="矩形 245"/>
          <p:cNvSpPr>
            <a:spLocks noChangeArrowheads="1"/>
          </p:cNvSpPr>
          <p:nvPr/>
        </p:nvSpPr>
        <p:spPr bwMode="auto">
          <a:xfrm>
            <a:off x="652510" y="4921234"/>
            <a:ext cx="1620955" cy="52321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1439" tIns="45719" rIns="91439" bIns="45719">
            <a:spAutoFit/>
          </a:bodyPr>
          <a:lstStyle/>
          <a:p>
            <a:pPr fontAlgn="base">
              <a:spcBef>
                <a:spcPct val="0"/>
              </a:spcBef>
              <a:spcAft>
                <a:spcPct val="0"/>
              </a:spcAft>
            </a:pPr>
            <a:r>
              <a:rPr lang="zh-CN" altLang="en-US" sz="2800" dirty="0" smtClean="0">
                <a:solidFill>
                  <a:srgbClr val="3BBC5D"/>
                </a:solidFill>
                <a:latin typeface="微软雅黑 Light" panose="020B0502040204020203" pitchFamily="34" charset="-122"/>
                <a:ea typeface="微软雅黑 Light" panose="020B0502040204020203" pitchFamily="34" charset="-122"/>
                <a:cs typeface="微软雅黑 Light" charset="0"/>
              </a:rPr>
              <a:t>第七部分</a:t>
            </a:r>
            <a:endParaRPr lang="zh-CN" altLang="en-US" sz="2800" dirty="0">
              <a:solidFill>
                <a:srgbClr val="3BBC5D"/>
              </a:solidFill>
              <a:latin typeface="微软雅黑 Light" panose="020B0502040204020203" pitchFamily="34" charset="-122"/>
              <a:ea typeface="微软雅黑 Light" panose="020B0502040204020203" pitchFamily="34" charset="-122"/>
              <a:cs typeface="微软雅黑 Light" charset="0"/>
            </a:endParaRPr>
          </a:p>
        </p:txBody>
      </p:sp>
      <p:sp>
        <p:nvSpPr>
          <p:cNvPr id="51" name="矩形 29"/>
          <p:cNvSpPr/>
          <p:nvPr/>
        </p:nvSpPr>
        <p:spPr bwMode="auto">
          <a:xfrm>
            <a:off x="3133154" y="4869160"/>
            <a:ext cx="2890837" cy="652486"/>
          </a:xfrm>
          <a:prstGeom prst="rect">
            <a:avLst/>
          </a:prstGeom>
        </p:spPr>
        <p:txBody>
          <a:bodyPr>
            <a:spAutoFit/>
          </a:bodyPr>
          <a:lstStyle/>
          <a:p>
            <a:pPr>
              <a:lnSpc>
                <a:spcPct val="130000"/>
              </a:lnSpc>
            </a:pPr>
            <a:r>
              <a:rPr lang="zh-CN" altLang="en-US" sz="2800" dirty="0">
                <a:solidFill>
                  <a:schemeClr val="tx1">
                    <a:lumMod val="50000"/>
                    <a:lumOff val="50000"/>
                  </a:schemeClr>
                </a:solidFill>
                <a:latin typeface="Microsoft YaHei Light" charset="-122"/>
                <a:ea typeface="Microsoft YaHei Light" charset="-122"/>
                <a:cs typeface="Microsoft YaHei Light" charset="-122"/>
              </a:rPr>
              <a:t>数字编码</a:t>
            </a:r>
          </a:p>
        </p:txBody>
      </p:sp>
      <p:sp>
        <p:nvSpPr>
          <p:cNvPr id="52" name="矩形 284"/>
          <p:cNvSpPr>
            <a:spLocks noChangeArrowheads="1"/>
          </p:cNvSpPr>
          <p:nvPr/>
        </p:nvSpPr>
        <p:spPr bwMode="auto">
          <a:xfrm>
            <a:off x="652510" y="5569304"/>
            <a:ext cx="1672251" cy="52321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1439" tIns="45719" rIns="91439" bIns="45719">
            <a:spAutoFit/>
          </a:bodyPr>
          <a:lstStyle/>
          <a:p>
            <a:pPr fontAlgn="base">
              <a:spcBef>
                <a:spcPct val="0"/>
              </a:spcBef>
              <a:spcAft>
                <a:spcPct val="0"/>
              </a:spcAft>
            </a:pPr>
            <a:r>
              <a:rPr lang="zh-CN" altLang="en-US" sz="2800" dirty="0" smtClean="0">
                <a:solidFill>
                  <a:srgbClr val="3BBC5D"/>
                </a:solidFill>
                <a:latin typeface="微软雅黑 Light" panose="020B0502040204020203" pitchFamily="34" charset="-122"/>
                <a:ea typeface="微软雅黑 Light" panose="020B0502040204020203" pitchFamily="34" charset="-122"/>
                <a:cs typeface="微软雅黑 Light" charset="0"/>
              </a:rPr>
              <a:t>第八部分</a:t>
            </a:r>
            <a:endParaRPr lang="zh-CN" altLang="en-US" sz="2800" dirty="0">
              <a:solidFill>
                <a:srgbClr val="3BBC5D"/>
              </a:solidFill>
              <a:latin typeface="微软雅黑 Light" panose="020B0502040204020203" pitchFamily="34" charset="-122"/>
              <a:ea typeface="微软雅黑 Light" panose="020B0502040204020203" pitchFamily="34" charset="-122"/>
              <a:cs typeface="微软雅黑 Light" charset="0"/>
            </a:endParaRPr>
          </a:p>
        </p:txBody>
      </p:sp>
      <p:sp>
        <p:nvSpPr>
          <p:cNvPr id="53" name="矩形 34"/>
          <p:cNvSpPr/>
          <p:nvPr/>
        </p:nvSpPr>
        <p:spPr bwMode="auto">
          <a:xfrm>
            <a:off x="3133155" y="5517232"/>
            <a:ext cx="2890837" cy="652486"/>
          </a:xfrm>
          <a:prstGeom prst="rect">
            <a:avLst/>
          </a:prstGeom>
        </p:spPr>
        <p:txBody>
          <a:bodyPr>
            <a:spAutoFit/>
          </a:bodyPr>
          <a:lstStyle/>
          <a:p>
            <a:pPr>
              <a:lnSpc>
                <a:spcPct val="130000"/>
              </a:lnSpc>
            </a:pPr>
            <a:r>
              <a:rPr lang="en-US" altLang="zh-CN" sz="2800" dirty="0" err="1">
                <a:latin typeface="Microsoft YaHei Light" charset="-122"/>
                <a:ea typeface="Microsoft YaHei Light" charset="-122"/>
                <a:cs typeface="Microsoft YaHei Light" charset="-122"/>
              </a:rPr>
              <a:t>OneHot</a:t>
            </a:r>
            <a:r>
              <a:rPr lang="zh-CN" altLang="en-US" sz="2800" dirty="0">
                <a:latin typeface="Microsoft YaHei Light" charset="-122"/>
                <a:ea typeface="Microsoft YaHei Light" charset="-122"/>
                <a:cs typeface="Microsoft YaHei Light" charset="-122"/>
              </a:rPr>
              <a:t>编码</a:t>
            </a:r>
          </a:p>
        </p:txBody>
      </p:sp>
      <p:sp>
        <p:nvSpPr>
          <p:cNvPr id="54" name="任意多边形 287"/>
          <p:cNvSpPr/>
          <p:nvPr/>
        </p:nvSpPr>
        <p:spPr>
          <a:xfrm rot="2700000">
            <a:off x="2579752" y="5782475"/>
            <a:ext cx="141180" cy="141180"/>
          </a:xfrm>
          <a:custGeom>
            <a:avLst/>
            <a:gdLst>
              <a:gd name="connsiteX0" fmla="*/ 0 w 687172"/>
              <a:gd name="connsiteY0" fmla="*/ 1 h 687172"/>
              <a:gd name="connsiteX1" fmla="*/ 477930 w 687172"/>
              <a:gd name="connsiteY1" fmla="*/ 0 h 687172"/>
              <a:gd name="connsiteX2" fmla="*/ 687172 w 687172"/>
              <a:gd name="connsiteY2" fmla="*/ 209242 h 687172"/>
              <a:gd name="connsiteX3" fmla="*/ 687172 w 687172"/>
              <a:gd name="connsiteY3" fmla="*/ 687172 h 687172"/>
              <a:gd name="connsiteX4" fmla="*/ 574946 w 687172"/>
              <a:gd name="connsiteY4" fmla="*/ 687172 h 687172"/>
              <a:gd name="connsiteX5" fmla="*/ 574945 w 687172"/>
              <a:gd name="connsiteY5" fmla="*/ 238336 h 687172"/>
              <a:gd name="connsiteX6" fmla="*/ 448836 w 687172"/>
              <a:gd name="connsiteY6" fmla="*/ 112227 h 687172"/>
              <a:gd name="connsiteX7" fmla="*/ 0 w 687172"/>
              <a:gd name="connsiteY7" fmla="*/ 112227 h 687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7172" h="687172">
                <a:moveTo>
                  <a:pt x="0" y="1"/>
                </a:moveTo>
                <a:lnTo>
                  <a:pt x="477930" y="0"/>
                </a:lnTo>
                <a:cubicBezTo>
                  <a:pt x="593491" y="0"/>
                  <a:pt x="687172" y="93681"/>
                  <a:pt x="687172" y="209242"/>
                </a:cubicBezTo>
                <a:lnTo>
                  <a:pt x="687172" y="687172"/>
                </a:lnTo>
                <a:lnTo>
                  <a:pt x="574946" y="687172"/>
                </a:lnTo>
                <a:lnTo>
                  <a:pt x="574945" y="238336"/>
                </a:lnTo>
                <a:cubicBezTo>
                  <a:pt x="574946" y="168688"/>
                  <a:pt x="518485" y="112227"/>
                  <a:pt x="448836" y="112227"/>
                </a:cubicBezTo>
                <a:lnTo>
                  <a:pt x="0" y="112227"/>
                </a:lnTo>
                <a:close/>
              </a:path>
            </a:pathLst>
          </a:custGeom>
          <a:solidFill>
            <a:srgbClr val="3BBC5D"/>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000" b="0" i="0" u="none" strike="noStrike" kern="0" cap="none" spc="0" normalizeH="0" baseline="0" noProof="0">
              <a:ln>
                <a:noFill/>
              </a:ln>
              <a:solidFill>
                <a:srgbClr val="3BBC5D"/>
              </a:solidFill>
              <a:effectLst/>
              <a:uLnTx/>
              <a:uFillTx/>
              <a:latin typeface="微软雅黑 Light" panose="020B0502040204020203" pitchFamily="34" charset="-122"/>
              <a:ea typeface="微软雅黑 Light" panose="020B0502040204020203" pitchFamily="34" charset="-122"/>
              <a:cs typeface=""/>
            </a:endParaRPr>
          </a:p>
        </p:txBody>
      </p:sp>
      <p:sp>
        <p:nvSpPr>
          <p:cNvPr id="55" name="任意多边形 288"/>
          <p:cNvSpPr/>
          <p:nvPr/>
        </p:nvSpPr>
        <p:spPr>
          <a:xfrm rot="2700000">
            <a:off x="2533776" y="5724101"/>
            <a:ext cx="257928" cy="257928"/>
          </a:xfrm>
          <a:custGeom>
            <a:avLst/>
            <a:gdLst>
              <a:gd name="connsiteX0" fmla="*/ 238336 w 1255427"/>
              <a:gd name="connsiteY0" fmla="*/ 112227 h 1255427"/>
              <a:gd name="connsiteX1" fmla="*/ 112227 w 1255427"/>
              <a:gd name="connsiteY1" fmla="*/ 238336 h 1255427"/>
              <a:gd name="connsiteX2" fmla="*/ 112227 w 1255427"/>
              <a:gd name="connsiteY2" fmla="*/ 1017091 h 1255427"/>
              <a:gd name="connsiteX3" fmla="*/ 238336 w 1255427"/>
              <a:gd name="connsiteY3" fmla="*/ 1143200 h 1255427"/>
              <a:gd name="connsiteX4" fmla="*/ 1017091 w 1255427"/>
              <a:gd name="connsiteY4" fmla="*/ 1143200 h 1255427"/>
              <a:gd name="connsiteX5" fmla="*/ 1143200 w 1255427"/>
              <a:gd name="connsiteY5" fmla="*/ 1017091 h 1255427"/>
              <a:gd name="connsiteX6" fmla="*/ 1143200 w 1255427"/>
              <a:gd name="connsiteY6" fmla="*/ 238336 h 1255427"/>
              <a:gd name="connsiteX7" fmla="*/ 1017091 w 1255427"/>
              <a:gd name="connsiteY7" fmla="*/ 112227 h 1255427"/>
              <a:gd name="connsiteX8" fmla="*/ 209242 w 1255427"/>
              <a:gd name="connsiteY8" fmla="*/ 0 h 1255427"/>
              <a:gd name="connsiteX9" fmla="*/ 1046185 w 1255427"/>
              <a:gd name="connsiteY9" fmla="*/ 0 h 1255427"/>
              <a:gd name="connsiteX10" fmla="*/ 1255427 w 1255427"/>
              <a:gd name="connsiteY10" fmla="*/ 209242 h 1255427"/>
              <a:gd name="connsiteX11" fmla="*/ 1255427 w 1255427"/>
              <a:gd name="connsiteY11" fmla="*/ 1046185 h 1255427"/>
              <a:gd name="connsiteX12" fmla="*/ 1046185 w 1255427"/>
              <a:gd name="connsiteY12" fmla="*/ 1255427 h 1255427"/>
              <a:gd name="connsiteX13" fmla="*/ 209242 w 1255427"/>
              <a:gd name="connsiteY13" fmla="*/ 1255427 h 1255427"/>
              <a:gd name="connsiteX14" fmla="*/ 0 w 1255427"/>
              <a:gd name="connsiteY14" fmla="*/ 1046185 h 1255427"/>
              <a:gd name="connsiteX15" fmla="*/ 0 w 1255427"/>
              <a:gd name="connsiteY15" fmla="*/ 209242 h 1255427"/>
              <a:gd name="connsiteX16" fmla="*/ 209242 w 1255427"/>
              <a:gd name="connsiteY16" fmla="*/ 0 h 1255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55427" h="1255427">
                <a:moveTo>
                  <a:pt x="238336" y="112227"/>
                </a:moveTo>
                <a:cubicBezTo>
                  <a:pt x="168688" y="112227"/>
                  <a:pt x="112227" y="168688"/>
                  <a:pt x="112227" y="238336"/>
                </a:cubicBezTo>
                <a:lnTo>
                  <a:pt x="112227" y="1017091"/>
                </a:lnTo>
                <a:cubicBezTo>
                  <a:pt x="112227" y="1086739"/>
                  <a:pt x="168688" y="1143200"/>
                  <a:pt x="238336" y="1143200"/>
                </a:cubicBezTo>
                <a:lnTo>
                  <a:pt x="1017091" y="1143200"/>
                </a:lnTo>
                <a:cubicBezTo>
                  <a:pt x="1086739" y="1143200"/>
                  <a:pt x="1143200" y="1086739"/>
                  <a:pt x="1143200" y="1017091"/>
                </a:cubicBezTo>
                <a:lnTo>
                  <a:pt x="1143200" y="238336"/>
                </a:lnTo>
                <a:cubicBezTo>
                  <a:pt x="1143200" y="168688"/>
                  <a:pt x="1086739" y="112227"/>
                  <a:pt x="1017091" y="112227"/>
                </a:cubicBezTo>
                <a:close/>
                <a:moveTo>
                  <a:pt x="209242" y="0"/>
                </a:moveTo>
                <a:lnTo>
                  <a:pt x="1046185" y="0"/>
                </a:lnTo>
                <a:cubicBezTo>
                  <a:pt x="1161746" y="0"/>
                  <a:pt x="1255427" y="93681"/>
                  <a:pt x="1255427" y="209242"/>
                </a:cubicBezTo>
                <a:lnTo>
                  <a:pt x="1255427" y="1046185"/>
                </a:lnTo>
                <a:cubicBezTo>
                  <a:pt x="1255427" y="1161746"/>
                  <a:pt x="1161746" y="1255427"/>
                  <a:pt x="1046185" y="1255427"/>
                </a:cubicBezTo>
                <a:lnTo>
                  <a:pt x="209242" y="1255427"/>
                </a:lnTo>
                <a:cubicBezTo>
                  <a:pt x="93681" y="1255427"/>
                  <a:pt x="0" y="1161746"/>
                  <a:pt x="0" y="1046185"/>
                </a:cubicBezTo>
                <a:lnTo>
                  <a:pt x="0" y="209242"/>
                </a:lnTo>
                <a:cubicBezTo>
                  <a:pt x="0" y="93681"/>
                  <a:pt x="93681" y="0"/>
                  <a:pt x="209242" y="0"/>
                </a:cubicBezTo>
                <a:close/>
              </a:path>
            </a:pathLst>
          </a:custGeom>
          <a:solidFill>
            <a:srgbClr val="3BBC5D"/>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000" b="0" i="0" u="none" strike="noStrike" kern="0" cap="none" spc="0" normalizeH="0" baseline="0" noProof="0">
              <a:ln>
                <a:noFill/>
              </a:ln>
              <a:solidFill>
                <a:srgbClr val="3BBC5D"/>
              </a:solidFill>
              <a:effectLst/>
              <a:uLnTx/>
              <a:uFillTx/>
              <a:latin typeface="微软雅黑 Light" panose="020B0502040204020203" pitchFamily="34" charset="-122"/>
              <a:ea typeface="微软雅黑 Light" panose="020B0502040204020203" pitchFamily="34" charset="-122"/>
              <a:cs typeface=""/>
            </a:endParaRPr>
          </a:p>
        </p:txBody>
      </p:sp>
      <p:sp>
        <p:nvSpPr>
          <p:cNvPr id="56" name="任意多边形 221"/>
          <p:cNvSpPr/>
          <p:nvPr/>
        </p:nvSpPr>
        <p:spPr>
          <a:xfrm rot="2700000">
            <a:off x="2584478" y="5120514"/>
            <a:ext cx="141180" cy="141180"/>
          </a:xfrm>
          <a:custGeom>
            <a:avLst/>
            <a:gdLst>
              <a:gd name="connsiteX0" fmla="*/ 0 w 687172"/>
              <a:gd name="connsiteY0" fmla="*/ 1 h 687172"/>
              <a:gd name="connsiteX1" fmla="*/ 477930 w 687172"/>
              <a:gd name="connsiteY1" fmla="*/ 0 h 687172"/>
              <a:gd name="connsiteX2" fmla="*/ 687172 w 687172"/>
              <a:gd name="connsiteY2" fmla="*/ 209242 h 687172"/>
              <a:gd name="connsiteX3" fmla="*/ 687172 w 687172"/>
              <a:gd name="connsiteY3" fmla="*/ 687172 h 687172"/>
              <a:gd name="connsiteX4" fmla="*/ 574946 w 687172"/>
              <a:gd name="connsiteY4" fmla="*/ 687172 h 687172"/>
              <a:gd name="connsiteX5" fmla="*/ 574945 w 687172"/>
              <a:gd name="connsiteY5" fmla="*/ 238336 h 687172"/>
              <a:gd name="connsiteX6" fmla="*/ 448836 w 687172"/>
              <a:gd name="connsiteY6" fmla="*/ 112227 h 687172"/>
              <a:gd name="connsiteX7" fmla="*/ 0 w 687172"/>
              <a:gd name="connsiteY7" fmla="*/ 112227 h 687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7172" h="687172">
                <a:moveTo>
                  <a:pt x="0" y="1"/>
                </a:moveTo>
                <a:lnTo>
                  <a:pt x="477930" y="0"/>
                </a:lnTo>
                <a:cubicBezTo>
                  <a:pt x="593491" y="0"/>
                  <a:pt x="687172" y="93681"/>
                  <a:pt x="687172" y="209242"/>
                </a:cubicBezTo>
                <a:lnTo>
                  <a:pt x="687172" y="687172"/>
                </a:lnTo>
                <a:lnTo>
                  <a:pt x="574946" y="687172"/>
                </a:lnTo>
                <a:lnTo>
                  <a:pt x="574945" y="238336"/>
                </a:lnTo>
                <a:cubicBezTo>
                  <a:pt x="574946" y="168688"/>
                  <a:pt x="518485" y="112227"/>
                  <a:pt x="448836" y="112227"/>
                </a:cubicBezTo>
                <a:lnTo>
                  <a:pt x="0" y="112227"/>
                </a:lnTo>
                <a:close/>
              </a:path>
            </a:pathLst>
          </a:custGeom>
          <a:solidFill>
            <a:srgbClr val="3BBC5D"/>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800" b="0" i="0" u="none" strike="noStrike" kern="0" cap="none" spc="0" normalizeH="0" baseline="0" noProof="0">
              <a:ln>
                <a:noFill/>
              </a:ln>
              <a:solidFill>
                <a:srgbClr val="3BBC5D"/>
              </a:solidFill>
              <a:effectLst/>
              <a:uLnTx/>
              <a:uFillTx/>
              <a:latin typeface="微软雅黑 Light" panose="020B0502040204020203" pitchFamily="34" charset="-122"/>
              <a:ea typeface="微软雅黑 Light" panose="020B0502040204020203" pitchFamily="34" charset="-122"/>
              <a:cs typeface=""/>
            </a:endParaRPr>
          </a:p>
        </p:txBody>
      </p:sp>
      <p:sp>
        <p:nvSpPr>
          <p:cNvPr id="57" name="任意多边形 222"/>
          <p:cNvSpPr/>
          <p:nvPr/>
        </p:nvSpPr>
        <p:spPr>
          <a:xfrm rot="2700000">
            <a:off x="2538502" y="5062140"/>
            <a:ext cx="257928" cy="257928"/>
          </a:xfrm>
          <a:custGeom>
            <a:avLst/>
            <a:gdLst>
              <a:gd name="connsiteX0" fmla="*/ 238336 w 1255427"/>
              <a:gd name="connsiteY0" fmla="*/ 112227 h 1255427"/>
              <a:gd name="connsiteX1" fmla="*/ 112227 w 1255427"/>
              <a:gd name="connsiteY1" fmla="*/ 238336 h 1255427"/>
              <a:gd name="connsiteX2" fmla="*/ 112227 w 1255427"/>
              <a:gd name="connsiteY2" fmla="*/ 1017091 h 1255427"/>
              <a:gd name="connsiteX3" fmla="*/ 238336 w 1255427"/>
              <a:gd name="connsiteY3" fmla="*/ 1143200 h 1255427"/>
              <a:gd name="connsiteX4" fmla="*/ 1017091 w 1255427"/>
              <a:gd name="connsiteY4" fmla="*/ 1143200 h 1255427"/>
              <a:gd name="connsiteX5" fmla="*/ 1143200 w 1255427"/>
              <a:gd name="connsiteY5" fmla="*/ 1017091 h 1255427"/>
              <a:gd name="connsiteX6" fmla="*/ 1143200 w 1255427"/>
              <a:gd name="connsiteY6" fmla="*/ 238336 h 1255427"/>
              <a:gd name="connsiteX7" fmla="*/ 1017091 w 1255427"/>
              <a:gd name="connsiteY7" fmla="*/ 112227 h 1255427"/>
              <a:gd name="connsiteX8" fmla="*/ 209242 w 1255427"/>
              <a:gd name="connsiteY8" fmla="*/ 0 h 1255427"/>
              <a:gd name="connsiteX9" fmla="*/ 1046185 w 1255427"/>
              <a:gd name="connsiteY9" fmla="*/ 0 h 1255427"/>
              <a:gd name="connsiteX10" fmla="*/ 1255427 w 1255427"/>
              <a:gd name="connsiteY10" fmla="*/ 209242 h 1255427"/>
              <a:gd name="connsiteX11" fmla="*/ 1255427 w 1255427"/>
              <a:gd name="connsiteY11" fmla="*/ 1046185 h 1255427"/>
              <a:gd name="connsiteX12" fmla="*/ 1046185 w 1255427"/>
              <a:gd name="connsiteY12" fmla="*/ 1255427 h 1255427"/>
              <a:gd name="connsiteX13" fmla="*/ 209242 w 1255427"/>
              <a:gd name="connsiteY13" fmla="*/ 1255427 h 1255427"/>
              <a:gd name="connsiteX14" fmla="*/ 0 w 1255427"/>
              <a:gd name="connsiteY14" fmla="*/ 1046185 h 1255427"/>
              <a:gd name="connsiteX15" fmla="*/ 0 w 1255427"/>
              <a:gd name="connsiteY15" fmla="*/ 209242 h 1255427"/>
              <a:gd name="connsiteX16" fmla="*/ 209242 w 1255427"/>
              <a:gd name="connsiteY16" fmla="*/ 0 h 1255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55427" h="1255427">
                <a:moveTo>
                  <a:pt x="238336" y="112227"/>
                </a:moveTo>
                <a:cubicBezTo>
                  <a:pt x="168688" y="112227"/>
                  <a:pt x="112227" y="168688"/>
                  <a:pt x="112227" y="238336"/>
                </a:cubicBezTo>
                <a:lnTo>
                  <a:pt x="112227" y="1017091"/>
                </a:lnTo>
                <a:cubicBezTo>
                  <a:pt x="112227" y="1086739"/>
                  <a:pt x="168688" y="1143200"/>
                  <a:pt x="238336" y="1143200"/>
                </a:cubicBezTo>
                <a:lnTo>
                  <a:pt x="1017091" y="1143200"/>
                </a:lnTo>
                <a:cubicBezTo>
                  <a:pt x="1086739" y="1143200"/>
                  <a:pt x="1143200" y="1086739"/>
                  <a:pt x="1143200" y="1017091"/>
                </a:cubicBezTo>
                <a:lnTo>
                  <a:pt x="1143200" y="238336"/>
                </a:lnTo>
                <a:cubicBezTo>
                  <a:pt x="1143200" y="168688"/>
                  <a:pt x="1086739" y="112227"/>
                  <a:pt x="1017091" y="112227"/>
                </a:cubicBezTo>
                <a:close/>
                <a:moveTo>
                  <a:pt x="209242" y="0"/>
                </a:moveTo>
                <a:lnTo>
                  <a:pt x="1046185" y="0"/>
                </a:lnTo>
                <a:cubicBezTo>
                  <a:pt x="1161746" y="0"/>
                  <a:pt x="1255427" y="93681"/>
                  <a:pt x="1255427" y="209242"/>
                </a:cubicBezTo>
                <a:lnTo>
                  <a:pt x="1255427" y="1046185"/>
                </a:lnTo>
                <a:cubicBezTo>
                  <a:pt x="1255427" y="1161746"/>
                  <a:pt x="1161746" y="1255427"/>
                  <a:pt x="1046185" y="1255427"/>
                </a:cubicBezTo>
                <a:lnTo>
                  <a:pt x="209242" y="1255427"/>
                </a:lnTo>
                <a:cubicBezTo>
                  <a:pt x="93681" y="1255427"/>
                  <a:pt x="0" y="1161746"/>
                  <a:pt x="0" y="1046185"/>
                </a:cubicBezTo>
                <a:lnTo>
                  <a:pt x="0" y="209242"/>
                </a:lnTo>
                <a:cubicBezTo>
                  <a:pt x="0" y="93681"/>
                  <a:pt x="93681" y="0"/>
                  <a:pt x="209242" y="0"/>
                </a:cubicBezTo>
                <a:close/>
              </a:path>
            </a:pathLst>
          </a:custGeom>
          <a:solidFill>
            <a:srgbClr val="3BBC5D"/>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000" b="0" i="0" u="none" strike="noStrike" kern="0" cap="none" spc="0" normalizeH="0" baseline="0" noProof="0">
              <a:ln>
                <a:noFill/>
              </a:ln>
              <a:solidFill>
                <a:srgbClr val="3BBC5D"/>
              </a:solidFill>
              <a:effectLst/>
              <a:uLnTx/>
              <a:uFillTx/>
              <a:latin typeface="微软雅黑 Light" panose="020B0502040204020203" pitchFamily="34" charset="-122"/>
              <a:ea typeface="微软雅黑 Light" panose="020B0502040204020203" pitchFamily="34" charset="-122"/>
              <a:cs typeface=""/>
            </a:endParaRPr>
          </a:p>
        </p:txBody>
      </p:sp>
    </p:spTree>
    <p:extLst>
      <p:ext uri="{BB962C8B-B14F-4D97-AF65-F5344CB8AC3E}">
        <p14:creationId xmlns:p14="http://schemas.microsoft.com/office/powerpoint/2010/main" xmlns="" val="279102223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14280" y="1484784"/>
            <a:ext cx="11442360" cy="4176463"/>
          </a:xfrm>
        </p:spPr>
        <p:txBody>
          <a:bodyPr>
            <a:normAutofit/>
          </a:bodyPr>
          <a:lstStyle/>
          <a:p>
            <a:pPr>
              <a:lnSpc>
                <a:spcPct val="150000"/>
              </a:lnSpc>
            </a:pPr>
            <a:r>
              <a:rPr kumimoji="1" lang="zh-CN" altLang="en-US" sz="2400" dirty="0" smtClean="0"/>
              <a:t>布尔型（</a:t>
            </a:r>
            <a:r>
              <a:rPr kumimoji="1" lang="en-US" altLang="zh-CN" sz="2400" dirty="0" err="1" smtClean="0"/>
              <a:t>bool</a:t>
            </a:r>
            <a:r>
              <a:rPr kumimoji="1" lang="zh-CN" altLang="en-US" sz="2400" dirty="0" smtClean="0"/>
              <a:t>）</a:t>
            </a:r>
            <a:endParaRPr kumimoji="1" lang="en-US" altLang="zh-CN" sz="2400" dirty="0" smtClean="0"/>
          </a:p>
          <a:p>
            <a:pPr>
              <a:lnSpc>
                <a:spcPct val="150000"/>
              </a:lnSpc>
            </a:pPr>
            <a:r>
              <a:rPr kumimoji="1" lang="zh-CN" altLang="en-US" sz="2400" dirty="0"/>
              <a:t>布尔值可以</a:t>
            </a:r>
            <a:r>
              <a:rPr kumimoji="1" lang="zh-CN" altLang="en-US" sz="2400" dirty="0" smtClean="0"/>
              <a:t>进行</a:t>
            </a:r>
            <a:r>
              <a:rPr kumimoji="1" lang="zh-CN" altLang="en-US" sz="2400" dirty="0">
                <a:latin typeface="Monaco" charset="0"/>
                <a:ea typeface="Monaco" charset="0"/>
                <a:cs typeface="Monaco" charset="0"/>
              </a:rPr>
              <a:t> </a:t>
            </a:r>
            <a:r>
              <a:rPr kumimoji="1" lang="en-US" altLang="zh-CN" sz="2400" dirty="0" smtClean="0">
                <a:latin typeface="Monaco" charset="0"/>
                <a:ea typeface="Monaco" charset="0"/>
                <a:cs typeface="Monaco" charset="0"/>
              </a:rPr>
              <a:t>and</a:t>
            </a:r>
            <a:r>
              <a:rPr kumimoji="1" lang="zh-CN" altLang="en-US" sz="2400" dirty="0">
                <a:latin typeface="Monaco" charset="0"/>
                <a:ea typeface="Monaco" charset="0"/>
                <a:cs typeface="Monaco" charset="0"/>
              </a:rPr>
              <a:t> </a:t>
            </a:r>
            <a:r>
              <a:rPr kumimoji="1" lang="zh-CN" altLang="en-US" sz="2400" dirty="0" smtClean="0"/>
              <a:t>、</a:t>
            </a:r>
            <a:r>
              <a:rPr kumimoji="1" lang="zh-CN" altLang="en-US" sz="2400" dirty="0">
                <a:latin typeface="Monaco" charset="0"/>
                <a:ea typeface="Monaco" charset="0"/>
                <a:cs typeface="Monaco" charset="0"/>
              </a:rPr>
              <a:t> </a:t>
            </a:r>
            <a:r>
              <a:rPr kumimoji="1" lang="en-US" altLang="zh-CN" sz="2400" dirty="0" smtClean="0">
                <a:latin typeface="Monaco" charset="0"/>
                <a:ea typeface="Monaco" charset="0"/>
                <a:cs typeface="Monaco" charset="0"/>
              </a:rPr>
              <a:t>or</a:t>
            </a:r>
            <a:r>
              <a:rPr kumimoji="1" lang="zh-CN" altLang="en-US" sz="2400" dirty="0">
                <a:latin typeface="Monaco" charset="0"/>
                <a:ea typeface="Monaco" charset="0"/>
                <a:cs typeface="Monaco" charset="0"/>
              </a:rPr>
              <a:t> </a:t>
            </a:r>
            <a:r>
              <a:rPr kumimoji="1" lang="zh-CN" altLang="en-US" sz="2400" dirty="0" smtClean="0"/>
              <a:t>和</a:t>
            </a:r>
            <a:r>
              <a:rPr kumimoji="1" lang="zh-CN" altLang="en-US" sz="2400" dirty="0">
                <a:latin typeface="Monaco" charset="0"/>
                <a:ea typeface="Monaco" charset="0"/>
                <a:cs typeface="Monaco" charset="0"/>
              </a:rPr>
              <a:t> </a:t>
            </a:r>
            <a:r>
              <a:rPr kumimoji="1" lang="en-US" altLang="zh-CN" sz="2400" dirty="0" smtClean="0">
                <a:latin typeface="Monaco" charset="0"/>
                <a:ea typeface="Monaco" charset="0"/>
                <a:cs typeface="Monaco" charset="0"/>
              </a:rPr>
              <a:t>not</a:t>
            </a:r>
            <a:r>
              <a:rPr kumimoji="1" lang="zh-CN" altLang="en-US" sz="2400" dirty="0">
                <a:latin typeface="Monaco" charset="0"/>
                <a:ea typeface="Monaco" charset="0"/>
                <a:cs typeface="Monaco" charset="0"/>
              </a:rPr>
              <a:t> </a:t>
            </a:r>
            <a:r>
              <a:rPr kumimoji="1" lang="zh-CN" altLang="en-US" sz="2400" dirty="0" smtClean="0"/>
              <a:t>运算，</a:t>
            </a:r>
            <a:r>
              <a:rPr kumimoji="1" lang="zh-CN" altLang="en-US" sz="2400" dirty="0">
                <a:latin typeface="Monaco" charset="0"/>
                <a:ea typeface="Monaco" charset="0"/>
                <a:cs typeface="Monaco" charset="0"/>
              </a:rPr>
              <a:t> </a:t>
            </a:r>
            <a:r>
              <a:rPr kumimoji="1" lang="en-US" altLang="zh-CN" sz="2400" dirty="0" smtClean="0">
                <a:latin typeface="Monaco" charset="0"/>
                <a:ea typeface="Monaco" charset="0"/>
                <a:cs typeface="Monaco" charset="0"/>
              </a:rPr>
              <a:t>and</a:t>
            </a:r>
            <a:r>
              <a:rPr kumimoji="1" lang="zh-CN" altLang="en-US" sz="2400" dirty="0">
                <a:latin typeface="Monaco" charset="0"/>
                <a:ea typeface="Monaco" charset="0"/>
                <a:cs typeface="Monaco" charset="0"/>
              </a:rPr>
              <a:t> </a:t>
            </a:r>
            <a:r>
              <a:rPr kumimoji="1" lang="zh-CN" altLang="en-US" sz="2400" dirty="0" smtClean="0"/>
              <a:t>和</a:t>
            </a:r>
            <a:r>
              <a:rPr kumimoji="1" lang="zh-CN" altLang="en-US" sz="2400" dirty="0">
                <a:latin typeface="Monaco" charset="0"/>
                <a:ea typeface="Monaco" charset="0"/>
                <a:cs typeface="Monaco" charset="0"/>
              </a:rPr>
              <a:t> </a:t>
            </a:r>
            <a:r>
              <a:rPr kumimoji="1" lang="en-US" altLang="zh-CN" sz="2400" dirty="0" smtClean="0">
                <a:latin typeface="Monaco" charset="0"/>
                <a:ea typeface="Monaco" charset="0"/>
                <a:cs typeface="Monaco" charset="0"/>
              </a:rPr>
              <a:t>or</a:t>
            </a:r>
            <a:r>
              <a:rPr kumimoji="1" lang="zh-CN" altLang="en-US" sz="2400" dirty="0" smtClean="0">
                <a:latin typeface="Monaco" charset="0"/>
                <a:ea typeface="Monaco" charset="0"/>
                <a:cs typeface="Monaco" charset="0"/>
              </a:rPr>
              <a:t> </a:t>
            </a:r>
            <a:r>
              <a:rPr kumimoji="1" lang="zh-CN" altLang="en-US" sz="2400" dirty="0" smtClean="0"/>
              <a:t>运算</a:t>
            </a:r>
            <a:r>
              <a:rPr kumimoji="1" lang="zh-CN" altLang="en-US" sz="2400" dirty="0"/>
              <a:t>分别</a:t>
            </a:r>
            <a:r>
              <a:rPr kumimoji="1" lang="zh-CN" altLang="en-US" sz="2400" dirty="0" smtClean="0"/>
              <a:t>用</a:t>
            </a:r>
            <a:r>
              <a:rPr kumimoji="1" lang="zh-CN" altLang="en-US" sz="2400" dirty="0">
                <a:latin typeface="Monaco" charset="0"/>
                <a:ea typeface="Monaco" charset="0"/>
                <a:cs typeface="Monaco" charset="0"/>
              </a:rPr>
              <a:t> </a:t>
            </a:r>
            <a:r>
              <a:rPr kumimoji="1" lang="en-US" altLang="zh-CN" sz="2400" dirty="0" smtClean="0">
                <a:latin typeface="Monaco" charset="0"/>
                <a:ea typeface="Monaco" charset="0"/>
                <a:cs typeface="Monaco" charset="0"/>
              </a:rPr>
              <a:t>&amp;</a:t>
            </a:r>
            <a:r>
              <a:rPr kumimoji="1" lang="zh-CN" altLang="en-US" sz="2400" dirty="0">
                <a:latin typeface="Monaco" charset="0"/>
                <a:ea typeface="Monaco" charset="0"/>
                <a:cs typeface="Monaco" charset="0"/>
              </a:rPr>
              <a:t> </a:t>
            </a:r>
            <a:r>
              <a:rPr kumimoji="1" lang="zh-CN" altLang="en-US" sz="2400" dirty="0" smtClean="0"/>
              <a:t>和</a:t>
            </a:r>
            <a:r>
              <a:rPr kumimoji="1" lang="zh-CN" altLang="en-US" sz="2400" dirty="0">
                <a:latin typeface="Monaco" charset="0"/>
                <a:ea typeface="Monaco" charset="0"/>
                <a:cs typeface="Monaco" charset="0"/>
              </a:rPr>
              <a:t> </a:t>
            </a:r>
            <a:r>
              <a:rPr kumimoji="1" lang="en-US" altLang="zh-CN" sz="2400" dirty="0" smtClean="0">
                <a:latin typeface="Monaco" charset="0"/>
                <a:ea typeface="Monaco" charset="0"/>
                <a:cs typeface="Monaco" charset="0"/>
              </a:rPr>
              <a:t>|</a:t>
            </a:r>
            <a:r>
              <a:rPr kumimoji="1" lang="zh-CN" altLang="en-US" sz="2400" dirty="0">
                <a:latin typeface="Monaco" charset="0"/>
                <a:ea typeface="Monaco" charset="0"/>
                <a:cs typeface="Monaco" charset="0"/>
              </a:rPr>
              <a:t> </a:t>
            </a:r>
            <a:r>
              <a:rPr kumimoji="1" lang="zh-CN" altLang="en-US" sz="2400" dirty="0" smtClean="0"/>
              <a:t>表示</a:t>
            </a:r>
            <a:endParaRPr kumimoji="1" lang="en-US" altLang="zh-CN" sz="2400" dirty="0" smtClean="0"/>
          </a:p>
        </p:txBody>
      </p:sp>
      <p:pic>
        <p:nvPicPr>
          <p:cNvPr id="3" name="图片 2"/>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2503287" y="3861754"/>
            <a:ext cx="2620103" cy="1871502"/>
          </a:xfrm>
          <a:prstGeom prst="rect">
            <a:avLst/>
          </a:prstGeom>
        </p:spPr>
      </p:pic>
      <p:pic>
        <p:nvPicPr>
          <p:cNvPr id="6" name="图片 5"/>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6328626" y="3861256"/>
            <a:ext cx="2431670" cy="1872000"/>
          </a:xfrm>
          <a:prstGeom prst="rect">
            <a:avLst/>
          </a:prstGeom>
        </p:spPr>
      </p:pic>
      <p:sp>
        <p:nvSpPr>
          <p:cNvPr id="10" name="矩形 9"/>
          <p:cNvSpPr/>
          <p:nvPr/>
        </p:nvSpPr>
        <p:spPr>
          <a:xfrm>
            <a:off x="3136381" y="3367636"/>
            <a:ext cx="1213794" cy="400110"/>
          </a:xfrm>
          <a:prstGeom prst="rect">
            <a:avLst/>
          </a:prstGeom>
        </p:spPr>
        <p:txBody>
          <a:bodyPr wrap="none">
            <a:spAutoFit/>
          </a:bodyPr>
          <a:lstStyle/>
          <a:p>
            <a:r>
              <a:rPr kumimoji="1" lang="en-US" altLang="zh-CN" sz="2000" smtClean="0">
                <a:latin typeface="Microsoft YaHei Light" charset="-122"/>
                <a:ea typeface="Microsoft YaHei Light" charset="-122"/>
                <a:cs typeface="Microsoft YaHei Light" charset="-122"/>
              </a:rPr>
              <a:t>and</a:t>
            </a:r>
            <a:r>
              <a:rPr kumimoji="1" lang="zh-CN" altLang="en-US" sz="2000" dirty="0" smtClean="0">
                <a:latin typeface="Microsoft YaHei Light" charset="-122"/>
                <a:ea typeface="Microsoft YaHei Light" charset="-122"/>
                <a:cs typeface="Microsoft YaHei Light" charset="-122"/>
              </a:rPr>
              <a:t> 运算</a:t>
            </a:r>
            <a:endParaRPr lang="zh-CN" altLang="en-US" sz="2000" dirty="0">
              <a:latin typeface="Microsoft YaHei Light" charset="-122"/>
              <a:ea typeface="Microsoft YaHei Light" charset="-122"/>
              <a:cs typeface="Microsoft YaHei Light" charset="-122"/>
            </a:endParaRPr>
          </a:p>
        </p:txBody>
      </p:sp>
      <p:sp>
        <p:nvSpPr>
          <p:cNvPr id="11" name="矩形 10"/>
          <p:cNvSpPr/>
          <p:nvPr/>
        </p:nvSpPr>
        <p:spPr>
          <a:xfrm>
            <a:off x="7034546" y="3360712"/>
            <a:ext cx="1019831" cy="400110"/>
          </a:xfrm>
          <a:prstGeom prst="rect">
            <a:avLst/>
          </a:prstGeom>
        </p:spPr>
        <p:txBody>
          <a:bodyPr wrap="none">
            <a:spAutoFit/>
          </a:bodyPr>
          <a:lstStyle/>
          <a:p>
            <a:r>
              <a:rPr kumimoji="1" lang="en-US" altLang="zh-CN" sz="2000" dirty="0" smtClean="0">
                <a:latin typeface="Microsoft YaHei Light" charset="-122"/>
                <a:ea typeface="Microsoft YaHei Light" charset="-122"/>
                <a:cs typeface="Microsoft YaHei Light" charset="-122"/>
              </a:rPr>
              <a:t>or</a:t>
            </a:r>
            <a:r>
              <a:rPr kumimoji="1" lang="zh-CN" altLang="en-US" sz="2000" dirty="0" smtClean="0">
                <a:latin typeface="Microsoft YaHei Light" charset="-122"/>
                <a:ea typeface="Microsoft YaHei Light" charset="-122"/>
                <a:cs typeface="Microsoft YaHei Light" charset="-122"/>
              </a:rPr>
              <a:t> 运算</a:t>
            </a:r>
            <a:endParaRPr lang="zh-CN" altLang="en-US" sz="2000" dirty="0">
              <a:latin typeface="Microsoft YaHei Light" charset="-122"/>
              <a:ea typeface="Microsoft YaHei Light" charset="-122"/>
              <a:cs typeface="Microsoft YaHei Light" charset="-122"/>
            </a:endParaRPr>
          </a:p>
        </p:txBody>
      </p:sp>
      <p:sp>
        <p:nvSpPr>
          <p:cNvPr id="4" name="日期占位符 3"/>
          <p:cNvSpPr>
            <a:spLocks noGrp="1"/>
          </p:cNvSpPr>
          <p:nvPr>
            <p:ph type="dt" sz="half" idx="10"/>
          </p:nvPr>
        </p:nvSpPr>
        <p:spPr/>
        <p:txBody>
          <a:bodyPr/>
          <a:lstStyle/>
          <a:p>
            <a:fld id="{AEAD8950-67FC-4486-B7BA-70FD52B82F6B}" type="datetime1">
              <a:rPr lang="zh-CN" altLang="en-US" smtClean="0"/>
              <a:pPr/>
              <a:t>2019/9/8</a:t>
            </a:fld>
            <a:endParaRPr lang="zh-CN" altLang="en-US"/>
          </a:p>
        </p:txBody>
      </p:sp>
      <p:sp>
        <p:nvSpPr>
          <p:cNvPr id="5" name="灯片编号占位符 4"/>
          <p:cNvSpPr>
            <a:spLocks noGrp="1"/>
          </p:cNvSpPr>
          <p:nvPr>
            <p:ph type="sldNum" sz="quarter" idx="12"/>
          </p:nvPr>
        </p:nvSpPr>
        <p:spPr/>
        <p:txBody>
          <a:bodyPr/>
          <a:lstStyle/>
          <a:p>
            <a:fld id="{370D8578-DDD4-487D-A316-C8E65CC577E1}" type="slidenum">
              <a:rPr lang="zh-CN" altLang="en-US" smtClean="0"/>
              <a:pPr/>
              <a:t>46</a:t>
            </a:fld>
            <a:endParaRPr lang="zh-CN" altLang="en-US"/>
          </a:p>
        </p:txBody>
      </p:sp>
    </p:spTree>
    <p:extLst>
      <p:ext uri="{BB962C8B-B14F-4D97-AF65-F5344CB8AC3E}">
        <p14:creationId xmlns:p14="http://schemas.microsoft.com/office/powerpoint/2010/main" xmlns="" val="835538516"/>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4"/>
          <p:cNvSpPr/>
          <p:nvPr/>
        </p:nvSpPr>
        <p:spPr>
          <a:xfrm>
            <a:off x="-1" y="674237"/>
            <a:ext cx="7464153" cy="602366"/>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灯片编号占位符 25"/>
          <p:cNvSpPr txBox="1">
            <a:spLocks/>
          </p:cNvSpPr>
          <p:nvPr/>
        </p:nvSpPr>
        <p:spPr>
          <a:xfrm>
            <a:off x="10243712" y="6350004"/>
            <a:ext cx="2743200" cy="365125"/>
          </a:xfrm>
          <a:prstGeom prst="rect">
            <a:avLst/>
          </a:prstGeom>
        </p:spPr>
        <p:txBody>
          <a:bodyPr vert="horz" lIns="91440" tIns="45720" rIns="91440" bIns="45720" rtlCol="0" anchor="ctr"/>
          <a:lstStyle>
            <a:defPPr>
              <a:defRPr lang="zh-CN"/>
            </a:defPPr>
            <a:lvl1pPr marL="0" algn="ctr" defTabSz="914400" rtl="0" eaLnBrk="1" latinLnBrk="0" hangingPunct="1">
              <a:defRPr sz="1400" kern="1200">
                <a:solidFill>
                  <a:schemeClr val="bg1"/>
                </a:solidFill>
                <a:latin typeface="微软雅黑 Light" panose="020B0502040204020203" pitchFamily="34" charset="-122"/>
                <a:ea typeface="微软雅黑 Light" panose="020B0502040204020203" pitchFamily="34"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rgbClr val="3BBC5D"/>
              </a:solidFill>
            </a:endParaRPr>
          </a:p>
        </p:txBody>
      </p:sp>
      <p:sp>
        <p:nvSpPr>
          <p:cNvPr id="25" name="Freeform 81"/>
          <p:cNvSpPr>
            <a:spLocks noChangeArrowheads="1"/>
          </p:cNvSpPr>
          <p:nvPr/>
        </p:nvSpPr>
        <p:spPr bwMode="auto">
          <a:xfrm>
            <a:off x="191376" y="826314"/>
            <a:ext cx="288000" cy="288000"/>
          </a:xfrm>
          <a:custGeom>
            <a:avLst/>
            <a:gdLst>
              <a:gd name="T0" fmla="*/ 39678193 w 602"/>
              <a:gd name="T1" fmla="*/ 78442719 h 602"/>
              <a:gd name="T2" fmla="*/ 39678193 w 602"/>
              <a:gd name="T3" fmla="*/ 78442719 h 602"/>
              <a:gd name="T4" fmla="*/ 0 w 602"/>
              <a:gd name="T5" fmla="*/ 38764526 h 602"/>
              <a:gd name="T6" fmla="*/ 39678193 w 602"/>
              <a:gd name="T7" fmla="*/ 0 h 602"/>
              <a:gd name="T8" fmla="*/ 78442719 w 602"/>
              <a:gd name="T9" fmla="*/ 38764526 h 602"/>
              <a:gd name="T10" fmla="*/ 39678193 w 602"/>
              <a:gd name="T11" fmla="*/ 78442719 h 602"/>
              <a:gd name="T12" fmla="*/ 7439751 w 602"/>
              <a:gd name="T13" fmla="*/ 38764526 h 602"/>
              <a:gd name="T14" fmla="*/ 7439751 w 602"/>
              <a:gd name="T15" fmla="*/ 38764526 h 602"/>
              <a:gd name="T16" fmla="*/ 39678193 w 602"/>
              <a:gd name="T17" fmla="*/ 71002968 h 602"/>
              <a:gd name="T18" fmla="*/ 61866665 w 602"/>
              <a:gd name="T19" fmla="*/ 61735884 h 602"/>
              <a:gd name="T20" fmla="*/ 39678193 w 602"/>
              <a:gd name="T21" fmla="*/ 38764526 h 602"/>
              <a:gd name="T22" fmla="*/ 39678193 w 602"/>
              <a:gd name="T23" fmla="*/ 7308970 h 602"/>
              <a:gd name="T24" fmla="*/ 7439751 w 602"/>
              <a:gd name="T25" fmla="*/ 38764526 h 60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602" h="602">
                <a:moveTo>
                  <a:pt x="304" y="601"/>
                </a:moveTo>
                <a:lnTo>
                  <a:pt x="304" y="601"/>
                </a:lnTo>
                <a:cubicBezTo>
                  <a:pt x="135" y="601"/>
                  <a:pt x="0" y="466"/>
                  <a:pt x="0" y="297"/>
                </a:cubicBezTo>
                <a:cubicBezTo>
                  <a:pt x="0" y="134"/>
                  <a:pt x="135" y="0"/>
                  <a:pt x="304" y="0"/>
                </a:cubicBezTo>
                <a:cubicBezTo>
                  <a:pt x="467" y="0"/>
                  <a:pt x="601" y="134"/>
                  <a:pt x="601" y="297"/>
                </a:cubicBezTo>
                <a:cubicBezTo>
                  <a:pt x="601" y="466"/>
                  <a:pt x="467" y="601"/>
                  <a:pt x="304" y="601"/>
                </a:cubicBezTo>
                <a:close/>
                <a:moveTo>
                  <a:pt x="57" y="297"/>
                </a:moveTo>
                <a:lnTo>
                  <a:pt x="57" y="297"/>
                </a:lnTo>
                <a:cubicBezTo>
                  <a:pt x="57" y="431"/>
                  <a:pt x="170" y="544"/>
                  <a:pt x="304" y="544"/>
                </a:cubicBezTo>
                <a:cubicBezTo>
                  <a:pt x="368" y="544"/>
                  <a:pt x="431" y="516"/>
                  <a:pt x="474" y="473"/>
                </a:cubicBezTo>
                <a:cubicBezTo>
                  <a:pt x="304" y="297"/>
                  <a:pt x="304" y="297"/>
                  <a:pt x="304" y="297"/>
                </a:cubicBezTo>
                <a:cubicBezTo>
                  <a:pt x="304" y="56"/>
                  <a:pt x="304" y="56"/>
                  <a:pt x="304" y="56"/>
                </a:cubicBezTo>
                <a:cubicBezTo>
                  <a:pt x="170" y="56"/>
                  <a:pt x="57" y="162"/>
                  <a:pt x="57" y="297"/>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5" name="幻灯片编号占位符 4"/>
          <p:cNvSpPr>
            <a:spLocks noGrp="1"/>
          </p:cNvSpPr>
          <p:nvPr>
            <p:ph type="sldNum" sz="quarter" idx="12"/>
          </p:nvPr>
        </p:nvSpPr>
        <p:spPr/>
        <p:txBody>
          <a:bodyPr/>
          <a:lstStyle/>
          <a:p>
            <a:fld id="{370D8578-DDD4-487D-A316-C8E65CC577E1}" type="slidenum">
              <a:rPr lang="zh-CN" altLang="en-US" smtClean="0"/>
              <a:pPr/>
              <a:t>460</a:t>
            </a:fld>
            <a:endParaRPr lang="zh-CN" altLang="en-US"/>
          </a:p>
        </p:txBody>
      </p:sp>
      <p:sp>
        <p:nvSpPr>
          <p:cNvPr id="13" name="Title 1"/>
          <p:cNvSpPr txBox="1">
            <a:spLocks/>
          </p:cNvSpPr>
          <p:nvPr/>
        </p:nvSpPr>
        <p:spPr>
          <a:xfrm>
            <a:off x="670753" y="579020"/>
            <a:ext cx="6510891" cy="79513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altLang="zh-CN" sz="2800" dirty="0" err="1">
                <a:solidFill>
                  <a:schemeClr val="bg1"/>
                </a:solidFill>
                <a:latin typeface="Microsoft YaHei Light" charset="-122"/>
                <a:ea typeface="Microsoft YaHei Light" charset="-122"/>
                <a:cs typeface="Microsoft YaHei Light" charset="-122"/>
              </a:rPr>
              <a:t>OneHot</a:t>
            </a:r>
            <a:r>
              <a:rPr lang="zh-CN" altLang="en-US" sz="2800" dirty="0">
                <a:solidFill>
                  <a:schemeClr val="bg1"/>
                </a:solidFill>
                <a:latin typeface="Microsoft YaHei Light" charset="-122"/>
                <a:ea typeface="Microsoft YaHei Light" charset="-122"/>
                <a:cs typeface="Microsoft YaHei Light" charset="-122"/>
              </a:rPr>
              <a:t>编码</a:t>
            </a:r>
            <a:endParaRPr lang="en-US" sz="2800" dirty="0">
              <a:solidFill>
                <a:srgbClr val="FFFFFF"/>
              </a:solidFill>
              <a:latin typeface="Microsoft YaHei Light" charset="-122"/>
              <a:ea typeface="Microsoft YaHei Light" charset="-122"/>
              <a:cs typeface="Microsoft YaHei Light" charset="-122"/>
            </a:endParaRPr>
          </a:p>
        </p:txBody>
      </p:sp>
      <p:sp>
        <p:nvSpPr>
          <p:cNvPr id="10" name="Rectangle 3"/>
          <p:cNvSpPr txBox="1">
            <a:spLocks/>
          </p:cNvSpPr>
          <p:nvPr/>
        </p:nvSpPr>
        <p:spPr>
          <a:xfrm>
            <a:off x="479376" y="1527395"/>
            <a:ext cx="9300418" cy="45259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Arial" charset="0"/>
              <a:buNone/>
            </a:pPr>
            <a:r>
              <a:rPr lang="zh-CN" altLang="en-US" sz="2200" dirty="0" smtClean="0"/>
              <a:t>   在机器学习中，一种常用的分类变量转换方式为将分类变量转换为“哑变量矩阵”或“指标矩阵”。如果</a:t>
            </a:r>
            <a:r>
              <a:rPr lang="en-US" altLang="zh-CN" sz="2200" dirty="0" err="1" smtClean="0"/>
              <a:t>DataFrame</a:t>
            </a:r>
            <a:r>
              <a:rPr lang="zh-CN" altLang="en-US" sz="2200" dirty="0" smtClean="0"/>
              <a:t>的某一列含有</a:t>
            </a:r>
            <a:r>
              <a:rPr lang="en-US" altLang="zh-CN" sz="2200" dirty="0" smtClean="0"/>
              <a:t>k</a:t>
            </a:r>
            <a:r>
              <a:rPr lang="zh-CN" altLang="en-US" sz="2200" dirty="0" smtClean="0"/>
              <a:t>个不同的值，则可以派生出一个</a:t>
            </a:r>
            <a:r>
              <a:rPr lang="en-US" altLang="zh-CN" sz="2200" dirty="0" smtClean="0"/>
              <a:t>k</a:t>
            </a:r>
            <a:r>
              <a:rPr lang="zh-CN" altLang="en-US" sz="2200" dirty="0" smtClean="0"/>
              <a:t>列矩阵（其值全为</a:t>
            </a:r>
            <a:r>
              <a:rPr lang="en-US" altLang="zh-CN" sz="2200" dirty="0" smtClean="0"/>
              <a:t>1</a:t>
            </a:r>
            <a:r>
              <a:rPr lang="zh-CN" altLang="en-US" sz="2200" dirty="0" smtClean="0"/>
              <a:t>或</a:t>
            </a:r>
            <a:r>
              <a:rPr lang="en-US" altLang="zh-CN" sz="2200" dirty="0" smtClean="0"/>
              <a:t>0</a:t>
            </a:r>
            <a:r>
              <a:rPr lang="zh-CN" altLang="en-US" sz="2200" dirty="0" smtClean="0"/>
              <a:t>）。</a:t>
            </a:r>
            <a:r>
              <a:rPr lang="en-US" altLang="zh-CN" sz="2200" dirty="0" smtClean="0"/>
              <a:t>pandas</a:t>
            </a:r>
            <a:r>
              <a:rPr lang="zh-CN" altLang="en-US" sz="2200" dirty="0" smtClean="0"/>
              <a:t>有一个</a:t>
            </a:r>
            <a:r>
              <a:rPr lang="en-US" altLang="zh-CN" sz="2200" dirty="0" err="1" smtClean="0"/>
              <a:t>get_dummies</a:t>
            </a:r>
            <a:r>
              <a:rPr lang="zh-CN" altLang="en-US" sz="2200" dirty="0" smtClean="0"/>
              <a:t>函数可以实现该功能。</a:t>
            </a:r>
          </a:p>
        </p:txBody>
      </p:sp>
      <p:sp>
        <p:nvSpPr>
          <p:cNvPr id="12" name="Text Box 4"/>
          <p:cNvSpPr txBox="1">
            <a:spLocks noChangeArrowheads="1"/>
          </p:cNvSpPr>
          <p:nvPr/>
        </p:nvSpPr>
        <p:spPr bwMode="auto">
          <a:xfrm>
            <a:off x="768077" y="3068960"/>
            <a:ext cx="6696075" cy="2838450"/>
          </a:xfrm>
          <a:prstGeom prst="rect">
            <a:avLst/>
          </a:prstGeom>
          <a:noFill/>
          <a:ln w="9525">
            <a:noFill/>
            <a:miter lim="800000"/>
            <a:headEnd/>
            <a:tailEnd/>
          </a:ln>
        </p:spPr>
        <p:txBody>
          <a:bodyPr>
            <a:spAutoFit/>
          </a:bodyPr>
          <a:lstStyle/>
          <a:p>
            <a:r>
              <a:rPr lang="en-US" altLang="zh-CN"/>
              <a:t>dummies = pd.get_dummies(df['sex'])</a:t>
            </a:r>
          </a:p>
          <a:p>
            <a:r>
              <a:rPr lang="en-US" altLang="zh-CN"/>
              <a:t>dummies.head()</a:t>
            </a:r>
          </a:p>
          <a:p>
            <a:endParaRPr lang="en-US" altLang="zh-CN"/>
          </a:p>
          <a:p>
            <a:r>
              <a:rPr lang="en-US" altLang="zh-CN"/>
              <a:t>Out[116]: </a:t>
            </a:r>
          </a:p>
          <a:p>
            <a:r>
              <a:rPr lang="en-US" altLang="zh-CN"/>
              <a:t>   Female  Male</a:t>
            </a:r>
          </a:p>
          <a:p>
            <a:r>
              <a:rPr lang="en-US" altLang="zh-CN"/>
              <a:t>0       1     0</a:t>
            </a:r>
          </a:p>
          <a:p>
            <a:r>
              <a:rPr lang="en-US" altLang="zh-CN"/>
              <a:t>1       0     1</a:t>
            </a:r>
          </a:p>
          <a:p>
            <a:r>
              <a:rPr lang="en-US" altLang="zh-CN"/>
              <a:t>2       0     1</a:t>
            </a:r>
          </a:p>
          <a:p>
            <a:r>
              <a:rPr lang="en-US" altLang="zh-CN"/>
              <a:t>3       0     1</a:t>
            </a:r>
          </a:p>
          <a:p>
            <a:r>
              <a:rPr lang="en-US" altLang="zh-CN"/>
              <a:t>4       1     0</a:t>
            </a:r>
            <a:endParaRPr lang="zh-CN" altLang="en-US"/>
          </a:p>
        </p:txBody>
      </p:sp>
    </p:spTree>
    <p:extLst>
      <p:ext uri="{BB962C8B-B14F-4D97-AF65-F5344CB8AC3E}">
        <p14:creationId xmlns:p14="http://schemas.microsoft.com/office/powerpoint/2010/main" xmlns="" val="1350409232"/>
      </p:ext>
    </p:extLst>
  </p:cSld>
  <p:clrMapOvr>
    <a:masterClrMapping/>
  </p:clrMapOvr>
  <p:timing>
    <p:tnLst>
      <p:par>
        <p:cTn id="1" dur="indefinite" restart="never" nodeType="tmRoot"/>
      </p:par>
    </p:tnLst>
  </p:timing>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4"/>
          <p:cNvSpPr/>
          <p:nvPr/>
        </p:nvSpPr>
        <p:spPr>
          <a:xfrm>
            <a:off x="-1" y="674237"/>
            <a:ext cx="7464153" cy="602366"/>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灯片编号占位符 25"/>
          <p:cNvSpPr txBox="1">
            <a:spLocks/>
          </p:cNvSpPr>
          <p:nvPr/>
        </p:nvSpPr>
        <p:spPr>
          <a:xfrm>
            <a:off x="10243712" y="6350004"/>
            <a:ext cx="2743200" cy="365125"/>
          </a:xfrm>
          <a:prstGeom prst="rect">
            <a:avLst/>
          </a:prstGeom>
        </p:spPr>
        <p:txBody>
          <a:bodyPr vert="horz" lIns="91440" tIns="45720" rIns="91440" bIns="45720" rtlCol="0" anchor="ctr"/>
          <a:lstStyle>
            <a:defPPr>
              <a:defRPr lang="zh-CN"/>
            </a:defPPr>
            <a:lvl1pPr marL="0" algn="ctr" defTabSz="914400" rtl="0" eaLnBrk="1" latinLnBrk="0" hangingPunct="1">
              <a:defRPr sz="1400" kern="1200">
                <a:solidFill>
                  <a:schemeClr val="bg1"/>
                </a:solidFill>
                <a:latin typeface="微软雅黑 Light" panose="020B0502040204020203" pitchFamily="34" charset="-122"/>
                <a:ea typeface="微软雅黑 Light" panose="020B0502040204020203" pitchFamily="34"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rgbClr val="3BBC5D"/>
              </a:solidFill>
            </a:endParaRPr>
          </a:p>
        </p:txBody>
      </p:sp>
      <p:sp>
        <p:nvSpPr>
          <p:cNvPr id="25" name="Freeform 81"/>
          <p:cNvSpPr>
            <a:spLocks noChangeArrowheads="1"/>
          </p:cNvSpPr>
          <p:nvPr/>
        </p:nvSpPr>
        <p:spPr bwMode="auto">
          <a:xfrm>
            <a:off x="191376" y="826314"/>
            <a:ext cx="288000" cy="288000"/>
          </a:xfrm>
          <a:custGeom>
            <a:avLst/>
            <a:gdLst>
              <a:gd name="T0" fmla="*/ 39678193 w 602"/>
              <a:gd name="T1" fmla="*/ 78442719 h 602"/>
              <a:gd name="T2" fmla="*/ 39678193 w 602"/>
              <a:gd name="T3" fmla="*/ 78442719 h 602"/>
              <a:gd name="T4" fmla="*/ 0 w 602"/>
              <a:gd name="T5" fmla="*/ 38764526 h 602"/>
              <a:gd name="T6" fmla="*/ 39678193 w 602"/>
              <a:gd name="T7" fmla="*/ 0 h 602"/>
              <a:gd name="T8" fmla="*/ 78442719 w 602"/>
              <a:gd name="T9" fmla="*/ 38764526 h 602"/>
              <a:gd name="T10" fmla="*/ 39678193 w 602"/>
              <a:gd name="T11" fmla="*/ 78442719 h 602"/>
              <a:gd name="T12" fmla="*/ 7439751 w 602"/>
              <a:gd name="T13" fmla="*/ 38764526 h 602"/>
              <a:gd name="T14" fmla="*/ 7439751 w 602"/>
              <a:gd name="T15" fmla="*/ 38764526 h 602"/>
              <a:gd name="T16" fmla="*/ 39678193 w 602"/>
              <a:gd name="T17" fmla="*/ 71002968 h 602"/>
              <a:gd name="T18" fmla="*/ 61866665 w 602"/>
              <a:gd name="T19" fmla="*/ 61735884 h 602"/>
              <a:gd name="T20" fmla="*/ 39678193 w 602"/>
              <a:gd name="T21" fmla="*/ 38764526 h 602"/>
              <a:gd name="T22" fmla="*/ 39678193 w 602"/>
              <a:gd name="T23" fmla="*/ 7308970 h 602"/>
              <a:gd name="T24" fmla="*/ 7439751 w 602"/>
              <a:gd name="T25" fmla="*/ 38764526 h 60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602" h="602">
                <a:moveTo>
                  <a:pt x="304" y="601"/>
                </a:moveTo>
                <a:lnTo>
                  <a:pt x="304" y="601"/>
                </a:lnTo>
                <a:cubicBezTo>
                  <a:pt x="135" y="601"/>
                  <a:pt x="0" y="466"/>
                  <a:pt x="0" y="297"/>
                </a:cubicBezTo>
                <a:cubicBezTo>
                  <a:pt x="0" y="134"/>
                  <a:pt x="135" y="0"/>
                  <a:pt x="304" y="0"/>
                </a:cubicBezTo>
                <a:cubicBezTo>
                  <a:pt x="467" y="0"/>
                  <a:pt x="601" y="134"/>
                  <a:pt x="601" y="297"/>
                </a:cubicBezTo>
                <a:cubicBezTo>
                  <a:pt x="601" y="466"/>
                  <a:pt x="467" y="601"/>
                  <a:pt x="304" y="601"/>
                </a:cubicBezTo>
                <a:close/>
                <a:moveTo>
                  <a:pt x="57" y="297"/>
                </a:moveTo>
                <a:lnTo>
                  <a:pt x="57" y="297"/>
                </a:lnTo>
                <a:cubicBezTo>
                  <a:pt x="57" y="431"/>
                  <a:pt x="170" y="544"/>
                  <a:pt x="304" y="544"/>
                </a:cubicBezTo>
                <a:cubicBezTo>
                  <a:pt x="368" y="544"/>
                  <a:pt x="431" y="516"/>
                  <a:pt x="474" y="473"/>
                </a:cubicBezTo>
                <a:cubicBezTo>
                  <a:pt x="304" y="297"/>
                  <a:pt x="304" y="297"/>
                  <a:pt x="304" y="297"/>
                </a:cubicBezTo>
                <a:cubicBezTo>
                  <a:pt x="304" y="56"/>
                  <a:pt x="304" y="56"/>
                  <a:pt x="304" y="56"/>
                </a:cubicBezTo>
                <a:cubicBezTo>
                  <a:pt x="170" y="56"/>
                  <a:pt x="57" y="162"/>
                  <a:pt x="57" y="297"/>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5" name="幻灯片编号占位符 4"/>
          <p:cNvSpPr>
            <a:spLocks noGrp="1"/>
          </p:cNvSpPr>
          <p:nvPr>
            <p:ph type="sldNum" sz="quarter" idx="12"/>
          </p:nvPr>
        </p:nvSpPr>
        <p:spPr/>
        <p:txBody>
          <a:bodyPr/>
          <a:lstStyle/>
          <a:p>
            <a:fld id="{370D8578-DDD4-487D-A316-C8E65CC577E1}" type="slidenum">
              <a:rPr lang="zh-CN" altLang="en-US" smtClean="0"/>
              <a:pPr/>
              <a:t>461</a:t>
            </a:fld>
            <a:endParaRPr lang="zh-CN" altLang="en-US"/>
          </a:p>
        </p:txBody>
      </p:sp>
      <p:sp>
        <p:nvSpPr>
          <p:cNvPr id="13" name="Title 1"/>
          <p:cNvSpPr txBox="1">
            <a:spLocks/>
          </p:cNvSpPr>
          <p:nvPr/>
        </p:nvSpPr>
        <p:spPr>
          <a:xfrm>
            <a:off x="670753" y="579020"/>
            <a:ext cx="6510891" cy="79513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altLang="zh-CN" sz="2800" dirty="0" err="1">
                <a:solidFill>
                  <a:schemeClr val="bg1"/>
                </a:solidFill>
                <a:latin typeface="Microsoft YaHei Light" charset="-122"/>
                <a:ea typeface="Microsoft YaHei Light" charset="-122"/>
                <a:cs typeface="Microsoft YaHei Light" charset="-122"/>
              </a:rPr>
              <a:t>OneHot</a:t>
            </a:r>
            <a:r>
              <a:rPr lang="zh-CN" altLang="en-US" sz="2800" dirty="0">
                <a:solidFill>
                  <a:schemeClr val="bg1"/>
                </a:solidFill>
                <a:latin typeface="Microsoft YaHei Light" charset="-122"/>
                <a:ea typeface="Microsoft YaHei Light" charset="-122"/>
                <a:cs typeface="Microsoft YaHei Light" charset="-122"/>
              </a:rPr>
              <a:t>编码</a:t>
            </a:r>
            <a:endParaRPr lang="en-US" sz="2800" dirty="0">
              <a:solidFill>
                <a:srgbClr val="FFFFFF"/>
              </a:solidFill>
              <a:latin typeface="Microsoft YaHei Light" charset="-122"/>
              <a:ea typeface="Microsoft YaHei Light" charset="-122"/>
              <a:cs typeface="Microsoft YaHei Light" charset="-122"/>
            </a:endParaRPr>
          </a:p>
        </p:txBody>
      </p:sp>
      <p:sp>
        <p:nvSpPr>
          <p:cNvPr id="10" name="Rectangle 3"/>
          <p:cNvSpPr txBox="1">
            <a:spLocks/>
          </p:cNvSpPr>
          <p:nvPr/>
        </p:nvSpPr>
        <p:spPr>
          <a:xfrm>
            <a:off x="479376" y="1528539"/>
            <a:ext cx="8229600" cy="45259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buFont typeface="Arial" charset="0"/>
              <a:buNone/>
            </a:pPr>
            <a:r>
              <a:rPr lang="zh-CN" altLang="en-US" sz="2200" dirty="0" smtClean="0"/>
              <a:t>   有时候，你可能想给指标</a:t>
            </a:r>
            <a:r>
              <a:rPr lang="en-US" altLang="zh-CN" sz="2200" dirty="0" err="1" smtClean="0"/>
              <a:t>DataFrame</a:t>
            </a:r>
            <a:r>
              <a:rPr lang="zh-CN" altLang="en-US" sz="2200" dirty="0" smtClean="0"/>
              <a:t>的列加上一个前缀，以便能够跟其他数据进行合并。</a:t>
            </a:r>
            <a:r>
              <a:rPr lang="en-US" altLang="zh-CN" sz="2200" dirty="0" err="1" smtClean="0"/>
              <a:t>get_dummies</a:t>
            </a:r>
            <a:r>
              <a:rPr lang="zh-CN" altLang="en-US" sz="2200" dirty="0" smtClean="0"/>
              <a:t>的</a:t>
            </a:r>
            <a:r>
              <a:rPr lang="en-US" altLang="zh-CN" sz="2200" dirty="0" smtClean="0"/>
              <a:t>prefix</a:t>
            </a:r>
            <a:r>
              <a:rPr lang="zh-CN" altLang="en-US" sz="2200" dirty="0" smtClean="0"/>
              <a:t>参数可以实现这个功能：</a:t>
            </a:r>
          </a:p>
          <a:p>
            <a:pPr>
              <a:buFont typeface="Arial" charset="0"/>
              <a:buNone/>
            </a:pPr>
            <a:endParaRPr lang="zh-CN" altLang="en-US" sz="2200" dirty="0" smtClean="0"/>
          </a:p>
        </p:txBody>
      </p:sp>
      <p:sp>
        <p:nvSpPr>
          <p:cNvPr id="12" name="Text Box 4"/>
          <p:cNvSpPr txBox="1">
            <a:spLocks noChangeArrowheads="1"/>
          </p:cNvSpPr>
          <p:nvPr/>
        </p:nvSpPr>
        <p:spPr bwMode="auto">
          <a:xfrm>
            <a:off x="670753" y="2852936"/>
            <a:ext cx="6842125" cy="2838450"/>
          </a:xfrm>
          <a:prstGeom prst="rect">
            <a:avLst/>
          </a:prstGeom>
          <a:noFill/>
          <a:ln w="9525">
            <a:noFill/>
            <a:miter lim="800000"/>
            <a:headEnd/>
            <a:tailEnd/>
          </a:ln>
        </p:spPr>
        <p:txBody>
          <a:bodyPr>
            <a:spAutoFit/>
          </a:bodyPr>
          <a:lstStyle/>
          <a:p>
            <a:r>
              <a:rPr lang="en-US" altLang="zh-CN" dirty="0"/>
              <a:t>dummies = </a:t>
            </a:r>
            <a:r>
              <a:rPr lang="en-US" altLang="zh-CN" dirty="0" err="1"/>
              <a:t>pd.get_dummies</a:t>
            </a:r>
            <a:r>
              <a:rPr lang="en-US" altLang="zh-CN" dirty="0"/>
              <a:t>(</a:t>
            </a:r>
            <a:r>
              <a:rPr lang="en-US" altLang="zh-CN" dirty="0" err="1"/>
              <a:t>df</a:t>
            </a:r>
            <a:r>
              <a:rPr lang="en-US" altLang="zh-CN" dirty="0"/>
              <a:t>['sex'],prefix='key')</a:t>
            </a:r>
          </a:p>
          <a:p>
            <a:r>
              <a:rPr lang="en-US" altLang="zh-CN" dirty="0" err="1"/>
              <a:t>df_with_dummy</a:t>
            </a:r>
            <a:r>
              <a:rPr lang="en-US" altLang="zh-CN" dirty="0"/>
              <a:t> = </a:t>
            </a:r>
            <a:r>
              <a:rPr lang="en-US" altLang="zh-CN" dirty="0" err="1"/>
              <a:t>df</a:t>
            </a:r>
            <a:r>
              <a:rPr lang="en-US" altLang="zh-CN" dirty="0"/>
              <a:t>[['sex']].join(dummies)</a:t>
            </a:r>
          </a:p>
          <a:p>
            <a:r>
              <a:rPr lang="en-US" altLang="zh-CN" dirty="0" err="1"/>
              <a:t>df_with_dummy.head</a:t>
            </a:r>
            <a:r>
              <a:rPr lang="en-US" altLang="zh-CN" dirty="0"/>
              <a:t>()</a:t>
            </a:r>
          </a:p>
          <a:p>
            <a:r>
              <a:rPr lang="en-US" altLang="zh-CN" dirty="0"/>
              <a:t>Out[117]: </a:t>
            </a:r>
          </a:p>
          <a:p>
            <a:r>
              <a:rPr lang="en-US" altLang="zh-CN" dirty="0"/>
              <a:t>      sex  </a:t>
            </a:r>
            <a:r>
              <a:rPr lang="en-US" altLang="zh-CN" dirty="0" err="1"/>
              <a:t>key_Female</a:t>
            </a:r>
            <a:r>
              <a:rPr lang="en-US" altLang="zh-CN" dirty="0"/>
              <a:t>  </a:t>
            </a:r>
            <a:r>
              <a:rPr lang="en-US" altLang="zh-CN" dirty="0" err="1"/>
              <a:t>key_Male</a:t>
            </a:r>
            <a:endParaRPr lang="en-US" altLang="zh-CN" dirty="0"/>
          </a:p>
          <a:p>
            <a:r>
              <a:rPr lang="en-US" altLang="zh-CN" dirty="0"/>
              <a:t>0  Female           1         0</a:t>
            </a:r>
          </a:p>
          <a:p>
            <a:r>
              <a:rPr lang="en-US" altLang="zh-CN" dirty="0"/>
              <a:t>1    Male           0         1</a:t>
            </a:r>
          </a:p>
          <a:p>
            <a:r>
              <a:rPr lang="en-US" altLang="zh-CN" dirty="0"/>
              <a:t>2    Male           0         1</a:t>
            </a:r>
          </a:p>
          <a:p>
            <a:r>
              <a:rPr lang="en-US" altLang="zh-CN" dirty="0"/>
              <a:t>3    Male           0         1</a:t>
            </a:r>
          </a:p>
          <a:p>
            <a:r>
              <a:rPr lang="en-US" altLang="zh-CN" dirty="0"/>
              <a:t>4  Female           1         0</a:t>
            </a:r>
            <a:endParaRPr lang="zh-CN" altLang="en-US" dirty="0"/>
          </a:p>
        </p:txBody>
      </p:sp>
    </p:spTree>
    <p:extLst>
      <p:ext uri="{BB962C8B-B14F-4D97-AF65-F5344CB8AC3E}">
        <p14:creationId xmlns:p14="http://schemas.microsoft.com/office/powerpoint/2010/main" xmlns="" val="553507741"/>
      </p:ext>
    </p:extLst>
  </p:cSld>
  <p:clrMapOvr>
    <a:masterClrMapping/>
  </p:clrMapOvr>
  <p:timing>
    <p:tnLst>
      <p:par>
        <p:cTn id="1" dur="indefinite" restart="never" nodeType="tmRoot"/>
      </p:par>
    </p:tnLst>
  </p:timing>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4"/>
          <p:cNvSpPr/>
          <p:nvPr/>
        </p:nvSpPr>
        <p:spPr>
          <a:xfrm>
            <a:off x="-1" y="674237"/>
            <a:ext cx="7464153" cy="602366"/>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灯片编号占位符 25"/>
          <p:cNvSpPr txBox="1">
            <a:spLocks/>
          </p:cNvSpPr>
          <p:nvPr/>
        </p:nvSpPr>
        <p:spPr>
          <a:xfrm>
            <a:off x="10243712" y="6350004"/>
            <a:ext cx="2743200" cy="365125"/>
          </a:xfrm>
          <a:prstGeom prst="rect">
            <a:avLst/>
          </a:prstGeom>
        </p:spPr>
        <p:txBody>
          <a:bodyPr vert="horz" lIns="91440" tIns="45720" rIns="91440" bIns="45720" rtlCol="0" anchor="ctr"/>
          <a:lstStyle>
            <a:defPPr>
              <a:defRPr lang="zh-CN"/>
            </a:defPPr>
            <a:lvl1pPr marL="0" algn="ctr" defTabSz="914400" rtl="0" eaLnBrk="1" latinLnBrk="0" hangingPunct="1">
              <a:defRPr sz="1400" kern="1200">
                <a:solidFill>
                  <a:schemeClr val="bg1"/>
                </a:solidFill>
                <a:latin typeface="微软雅黑 Light" panose="020B0502040204020203" pitchFamily="34" charset="-122"/>
                <a:ea typeface="微软雅黑 Light" panose="020B0502040204020203" pitchFamily="34"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rgbClr val="3BBC5D"/>
              </a:solidFill>
            </a:endParaRPr>
          </a:p>
        </p:txBody>
      </p:sp>
      <p:sp>
        <p:nvSpPr>
          <p:cNvPr id="25" name="Freeform 81"/>
          <p:cNvSpPr>
            <a:spLocks noChangeArrowheads="1"/>
          </p:cNvSpPr>
          <p:nvPr/>
        </p:nvSpPr>
        <p:spPr bwMode="auto">
          <a:xfrm>
            <a:off x="191376" y="826314"/>
            <a:ext cx="288000" cy="288000"/>
          </a:xfrm>
          <a:custGeom>
            <a:avLst/>
            <a:gdLst>
              <a:gd name="T0" fmla="*/ 39678193 w 602"/>
              <a:gd name="T1" fmla="*/ 78442719 h 602"/>
              <a:gd name="T2" fmla="*/ 39678193 w 602"/>
              <a:gd name="T3" fmla="*/ 78442719 h 602"/>
              <a:gd name="T4" fmla="*/ 0 w 602"/>
              <a:gd name="T5" fmla="*/ 38764526 h 602"/>
              <a:gd name="T6" fmla="*/ 39678193 w 602"/>
              <a:gd name="T7" fmla="*/ 0 h 602"/>
              <a:gd name="T8" fmla="*/ 78442719 w 602"/>
              <a:gd name="T9" fmla="*/ 38764526 h 602"/>
              <a:gd name="T10" fmla="*/ 39678193 w 602"/>
              <a:gd name="T11" fmla="*/ 78442719 h 602"/>
              <a:gd name="T12" fmla="*/ 7439751 w 602"/>
              <a:gd name="T13" fmla="*/ 38764526 h 602"/>
              <a:gd name="T14" fmla="*/ 7439751 w 602"/>
              <a:gd name="T15" fmla="*/ 38764526 h 602"/>
              <a:gd name="T16" fmla="*/ 39678193 w 602"/>
              <a:gd name="T17" fmla="*/ 71002968 h 602"/>
              <a:gd name="T18" fmla="*/ 61866665 w 602"/>
              <a:gd name="T19" fmla="*/ 61735884 h 602"/>
              <a:gd name="T20" fmla="*/ 39678193 w 602"/>
              <a:gd name="T21" fmla="*/ 38764526 h 602"/>
              <a:gd name="T22" fmla="*/ 39678193 w 602"/>
              <a:gd name="T23" fmla="*/ 7308970 h 602"/>
              <a:gd name="T24" fmla="*/ 7439751 w 602"/>
              <a:gd name="T25" fmla="*/ 38764526 h 60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602" h="602">
                <a:moveTo>
                  <a:pt x="304" y="601"/>
                </a:moveTo>
                <a:lnTo>
                  <a:pt x="304" y="601"/>
                </a:lnTo>
                <a:cubicBezTo>
                  <a:pt x="135" y="601"/>
                  <a:pt x="0" y="466"/>
                  <a:pt x="0" y="297"/>
                </a:cubicBezTo>
                <a:cubicBezTo>
                  <a:pt x="0" y="134"/>
                  <a:pt x="135" y="0"/>
                  <a:pt x="304" y="0"/>
                </a:cubicBezTo>
                <a:cubicBezTo>
                  <a:pt x="467" y="0"/>
                  <a:pt x="601" y="134"/>
                  <a:pt x="601" y="297"/>
                </a:cubicBezTo>
                <a:cubicBezTo>
                  <a:pt x="601" y="466"/>
                  <a:pt x="467" y="601"/>
                  <a:pt x="304" y="601"/>
                </a:cubicBezTo>
                <a:close/>
                <a:moveTo>
                  <a:pt x="57" y="297"/>
                </a:moveTo>
                <a:lnTo>
                  <a:pt x="57" y="297"/>
                </a:lnTo>
                <a:cubicBezTo>
                  <a:pt x="57" y="431"/>
                  <a:pt x="170" y="544"/>
                  <a:pt x="304" y="544"/>
                </a:cubicBezTo>
                <a:cubicBezTo>
                  <a:pt x="368" y="544"/>
                  <a:pt x="431" y="516"/>
                  <a:pt x="474" y="473"/>
                </a:cubicBezTo>
                <a:cubicBezTo>
                  <a:pt x="304" y="297"/>
                  <a:pt x="304" y="297"/>
                  <a:pt x="304" y="297"/>
                </a:cubicBezTo>
                <a:cubicBezTo>
                  <a:pt x="304" y="56"/>
                  <a:pt x="304" y="56"/>
                  <a:pt x="304" y="56"/>
                </a:cubicBezTo>
                <a:cubicBezTo>
                  <a:pt x="170" y="56"/>
                  <a:pt x="57" y="162"/>
                  <a:pt x="57" y="297"/>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5" name="幻灯片编号占位符 4"/>
          <p:cNvSpPr>
            <a:spLocks noGrp="1"/>
          </p:cNvSpPr>
          <p:nvPr>
            <p:ph type="sldNum" sz="quarter" idx="12"/>
          </p:nvPr>
        </p:nvSpPr>
        <p:spPr/>
        <p:txBody>
          <a:bodyPr/>
          <a:lstStyle/>
          <a:p>
            <a:fld id="{370D8578-DDD4-487D-A316-C8E65CC577E1}" type="slidenum">
              <a:rPr lang="zh-CN" altLang="en-US" smtClean="0"/>
              <a:pPr/>
              <a:t>462</a:t>
            </a:fld>
            <a:endParaRPr lang="zh-CN" altLang="en-US"/>
          </a:p>
        </p:txBody>
      </p:sp>
      <p:sp>
        <p:nvSpPr>
          <p:cNvPr id="13" name="Title 1"/>
          <p:cNvSpPr txBox="1">
            <a:spLocks/>
          </p:cNvSpPr>
          <p:nvPr/>
        </p:nvSpPr>
        <p:spPr>
          <a:xfrm>
            <a:off x="670753" y="579020"/>
            <a:ext cx="6510891" cy="79513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altLang="zh-CN" sz="2800" dirty="0" err="1">
                <a:solidFill>
                  <a:schemeClr val="bg1"/>
                </a:solidFill>
                <a:latin typeface="Microsoft YaHei Light" charset="-122"/>
                <a:ea typeface="Microsoft YaHei Light" charset="-122"/>
                <a:cs typeface="Microsoft YaHei Light" charset="-122"/>
              </a:rPr>
              <a:t>OneHot</a:t>
            </a:r>
            <a:r>
              <a:rPr lang="zh-CN" altLang="en-US" sz="2800">
                <a:solidFill>
                  <a:schemeClr val="bg1"/>
                </a:solidFill>
                <a:latin typeface="Microsoft YaHei Light" charset="-122"/>
                <a:ea typeface="Microsoft YaHei Light" charset="-122"/>
                <a:cs typeface="Microsoft YaHei Light" charset="-122"/>
              </a:rPr>
              <a:t>编码</a:t>
            </a:r>
            <a:endParaRPr lang="en-US" sz="2800" dirty="0">
              <a:solidFill>
                <a:srgbClr val="FFFFFF"/>
              </a:solidFill>
              <a:latin typeface="Microsoft YaHei Light" charset="-122"/>
              <a:ea typeface="Microsoft YaHei Light" charset="-122"/>
              <a:cs typeface="Microsoft YaHei Light" charset="-122"/>
            </a:endParaRPr>
          </a:p>
        </p:txBody>
      </p:sp>
      <p:sp>
        <p:nvSpPr>
          <p:cNvPr id="10" name="Rectangle 3"/>
          <p:cNvSpPr txBox="1">
            <a:spLocks/>
          </p:cNvSpPr>
          <p:nvPr/>
        </p:nvSpPr>
        <p:spPr>
          <a:xfrm>
            <a:off x="312904" y="1628800"/>
            <a:ext cx="9033594" cy="45259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Arial" charset="0"/>
              <a:buNone/>
            </a:pPr>
            <a:r>
              <a:rPr lang="zh-CN" altLang="en-US" sz="2200" smtClean="0"/>
              <a:t>     一个有用的秘诀是：结合</a:t>
            </a:r>
            <a:r>
              <a:rPr lang="en-US" altLang="zh-CN" sz="2200" smtClean="0"/>
              <a:t>get_dummies</a:t>
            </a:r>
            <a:r>
              <a:rPr lang="zh-CN" altLang="en-US" sz="2200" smtClean="0"/>
              <a:t>和诸如</a:t>
            </a:r>
            <a:r>
              <a:rPr lang="en-US" altLang="zh-CN" sz="2200" smtClean="0"/>
              <a:t>cut</a:t>
            </a:r>
            <a:r>
              <a:rPr lang="zh-CN" altLang="en-US" sz="2200" smtClean="0"/>
              <a:t>之类的离散化函数。</a:t>
            </a:r>
          </a:p>
          <a:p>
            <a:pPr>
              <a:buFont typeface="Arial" charset="0"/>
              <a:buNone/>
            </a:pPr>
            <a:r>
              <a:rPr lang="zh-CN" altLang="en-US" sz="2200" smtClean="0"/>
              <a:t>      </a:t>
            </a:r>
            <a:endParaRPr lang="zh-CN" altLang="en-US" sz="2200" dirty="0" smtClean="0"/>
          </a:p>
        </p:txBody>
      </p:sp>
      <p:sp>
        <p:nvSpPr>
          <p:cNvPr id="12" name="Text Box 4"/>
          <p:cNvSpPr txBox="1">
            <a:spLocks noChangeArrowheads="1"/>
          </p:cNvSpPr>
          <p:nvPr/>
        </p:nvSpPr>
        <p:spPr bwMode="auto">
          <a:xfrm>
            <a:off x="766738" y="2348880"/>
            <a:ext cx="7129462" cy="2563813"/>
          </a:xfrm>
          <a:prstGeom prst="rect">
            <a:avLst/>
          </a:prstGeom>
          <a:noFill/>
          <a:ln w="9525">
            <a:noFill/>
            <a:miter lim="800000"/>
            <a:headEnd/>
            <a:tailEnd/>
          </a:ln>
        </p:spPr>
        <p:txBody>
          <a:bodyPr>
            <a:spAutoFit/>
          </a:bodyPr>
          <a:lstStyle/>
          <a:p>
            <a:r>
              <a:rPr lang="en-US" altLang="zh-CN" dirty="0"/>
              <a:t>bins = [1,3,6,10]</a:t>
            </a:r>
          </a:p>
          <a:p>
            <a:r>
              <a:rPr lang="en-US" altLang="zh-CN" dirty="0" err="1"/>
              <a:t>pd.get_dummies</a:t>
            </a:r>
            <a:r>
              <a:rPr lang="en-US" altLang="zh-CN" dirty="0"/>
              <a:t>(</a:t>
            </a:r>
            <a:r>
              <a:rPr lang="en-US" altLang="zh-CN" dirty="0" err="1"/>
              <a:t>pd.cut</a:t>
            </a:r>
            <a:r>
              <a:rPr lang="en-US" altLang="zh-CN" dirty="0"/>
              <a:t>(</a:t>
            </a:r>
            <a:r>
              <a:rPr lang="en-US" altLang="zh-CN" dirty="0" err="1"/>
              <a:t>df</a:t>
            </a:r>
            <a:r>
              <a:rPr lang="en-US" altLang="zh-CN" dirty="0"/>
              <a:t>['tip'],bins)).head()</a:t>
            </a:r>
          </a:p>
          <a:p>
            <a:r>
              <a:rPr lang="en-US" altLang="zh-CN" dirty="0"/>
              <a:t>Out[118]: </a:t>
            </a:r>
          </a:p>
          <a:p>
            <a:r>
              <a:rPr lang="en-US" altLang="zh-CN" dirty="0"/>
              <a:t>   (1, 3]  (3, 6]  (6, 10]</a:t>
            </a:r>
          </a:p>
          <a:p>
            <a:r>
              <a:rPr lang="en-US" altLang="zh-CN" dirty="0"/>
              <a:t>0       1       0        0</a:t>
            </a:r>
          </a:p>
          <a:p>
            <a:r>
              <a:rPr lang="en-US" altLang="zh-CN" dirty="0"/>
              <a:t>1       1       0        0</a:t>
            </a:r>
          </a:p>
          <a:p>
            <a:r>
              <a:rPr lang="en-US" altLang="zh-CN" dirty="0"/>
              <a:t>2       0       1        0</a:t>
            </a:r>
          </a:p>
          <a:p>
            <a:r>
              <a:rPr lang="en-US" altLang="zh-CN" dirty="0"/>
              <a:t>3       0       1        0</a:t>
            </a:r>
          </a:p>
          <a:p>
            <a:r>
              <a:rPr lang="en-US" altLang="zh-CN" dirty="0"/>
              <a:t>4       0       1        0</a:t>
            </a:r>
            <a:endParaRPr lang="zh-CN" altLang="en-US" dirty="0"/>
          </a:p>
        </p:txBody>
      </p:sp>
    </p:spTree>
    <p:extLst>
      <p:ext uri="{BB962C8B-B14F-4D97-AF65-F5344CB8AC3E}">
        <p14:creationId xmlns:p14="http://schemas.microsoft.com/office/powerpoint/2010/main" xmlns="" val="3419928882"/>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14280" y="1484784"/>
            <a:ext cx="11442360" cy="4176463"/>
          </a:xfrm>
        </p:spPr>
        <p:txBody>
          <a:bodyPr>
            <a:normAutofit/>
          </a:bodyPr>
          <a:lstStyle/>
          <a:p>
            <a:pPr>
              <a:lnSpc>
                <a:spcPct val="150000"/>
              </a:lnSpc>
            </a:pPr>
            <a:r>
              <a:rPr kumimoji="1" lang="zh-CN" altLang="en-US" sz="2400" dirty="0" smtClean="0"/>
              <a:t>布尔型（</a:t>
            </a:r>
            <a:r>
              <a:rPr kumimoji="1" lang="en-US" altLang="zh-CN" sz="2400" dirty="0" err="1" smtClean="0"/>
              <a:t>bool</a:t>
            </a:r>
            <a:r>
              <a:rPr kumimoji="1" lang="zh-CN" altLang="en-US" sz="2400" dirty="0" smtClean="0"/>
              <a:t>）</a:t>
            </a:r>
            <a:endParaRPr kumimoji="1" lang="en-US" altLang="zh-CN" sz="2400" dirty="0" smtClean="0"/>
          </a:p>
          <a:p>
            <a:pPr>
              <a:lnSpc>
                <a:spcPct val="150000"/>
              </a:lnSpc>
            </a:pPr>
            <a:r>
              <a:rPr kumimoji="1" lang="zh-CN" altLang="en-US" sz="2400" dirty="0">
                <a:latin typeface="Monaco" charset="0"/>
                <a:ea typeface="Monaco" charset="0"/>
                <a:cs typeface="Monaco" charset="0"/>
              </a:rPr>
              <a:t> </a:t>
            </a:r>
            <a:r>
              <a:rPr kumimoji="1" lang="en-US" altLang="zh-CN" sz="2400" dirty="0" smtClean="0">
                <a:latin typeface="Monaco" charset="0"/>
                <a:ea typeface="Monaco" charset="0"/>
                <a:cs typeface="Monaco" charset="0"/>
              </a:rPr>
              <a:t>not</a:t>
            </a:r>
            <a:r>
              <a:rPr kumimoji="1" lang="zh-CN" altLang="en-US" sz="2400" dirty="0" smtClean="0">
                <a:latin typeface="Monaco" charset="0"/>
                <a:ea typeface="Monaco" charset="0"/>
                <a:cs typeface="Monaco" charset="0"/>
              </a:rPr>
              <a:t> </a:t>
            </a:r>
            <a:r>
              <a:rPr kumimoji="1" lang="zh-CN" altLang="en-US" sz="2400" dirty="0" smtClean="0"/>
              <a:t>运算</a:t>
            </a:r>
            <a:r>
              <a:rPr kumimoji="1" lang="zh-CN" altLang="en-US" sz="2400" dirty="0"/>
              <a:t>为非运算，即</a:t>
            </a:r>
            <a:r>
              <a:rPr kumimoji="1" lang="zh-CN" altLang="en-US" sz="2400" dirty="0" smtClean="0"/>
              <a:t>把</a:t>
            </a:r>
            <a:r>
              <a:rPr kumimoji="1" lang="zh-CN" altLang="en-US" sz="2400" dirty="0">
                <a:latin typeface="Monaco" charset="0"/>
                <a:ea typeface="Monaco" charset="0"/>
                <a:cs typeface="Monaco" charset="0"/>
              </a:rPr>
              <a:t> </a:t>
            </a:r>
            <a:r>
              <a:rPr kumimoji="1" lang="en-US" altLang="zh-CN" sz="2400" dirty="0" smtClean="0">
                <a:latin typeface="Monaco" charset="0"/>
                <a:ea typeface="Monaco" charset="0"/>
                <a:cs typeface="Monaco" charset="0"/>
              </a:rPr>
              <a:t>True</a:t>
            </a:r>
            <a:r>
              <a:rPr kumimoji="1" lang="zh-CN" altLang="en-US" sz="2400" dirty="0">
                <a:latin typeface="Monaco" charset="0"/>
                <a:ea typeface="Monaco" charset="0"/>
                <a:cs typeface="Monaco" charset="0"/>
              </a:rPr>
              <a:t> </a:t>
            </a:r>
            <a:r>
              <a:rPr kumimoji="1" lang="zh-CN" altLang="en-US" sz="2400" dirty="0" smtClean="0"/>
              <a:t>变成</a:t>
            </a:r>
            <a:r>
              <a:rPr kumimoji="1" lang="zh-CN" altLang="en-US" sz="2400" dirty="0">
                <a:latin typeface="Monaco" charset="0"/>
                <a:ea typeface="Monaco" charset="0"/>
                <a:cs typeface="Monaco" charset="0"/>
              </a:rPr>
              <a:t> </a:t>
            </a:r>
            <a:r>
              <a:rPr kumimoji="1" lang="en-US" altLang="zh-CN" sz="2400" dirty="0" smtClean="0">
                <a:latin typeface="Monaco" charset="0"/>
                <a:ea typeface="Monaco" charset="0"/>
                <a:cs typeface="Monaco" charset="0"/>
              </a:rPr>
              <a:t>False</a:t>
            </a:r>
            <a:r>
              <a:rPr kumimoji="1" lang="zh-CN" altLang="en-US" sz="2400" dirty="0">
                <a:latin typeface="Monaco" charset="0"/>
                <a:ea typeface="Monaco" charset="0"/>
                <a:cs typeface="Monaco" charset="0"/>
              </a:rPr>
              <a:t> </a:t>
            </a:r>
            <a:r>
              <a:rPr kumimoji="1" lang="zh-CN" altLang="en-US" sz="2400" dirty="0" smtClean="0"/>
              <a:t>，</a:t>
            </a:r>
            <a:r>
              <a:rPr kumimoji="1" lang="zh-CN" altLang="en-US" sz="2400" dirty="0">
                <a:latin typeface="Monaco" charset="0"/>
                <a:ea typeface="Monaco" charset="0"/>
                <a:cs typeface="Monaco" charset="0"/>
              </a:rPr>
              <a:t> </a:t>
            </a:r>
            <a:r>
              <a:rPr kumimoji="1" lang="en-US" altLang="zh-CN" sz="2400" dirty="0" smtClean="0">
                <a:latin typeface="Monaco" charset="0"/>
                <a:ea typeface="Monaco" charset="0"/>
                <a:cs typeface="Monaco" charset="0"/>
              </a:rPr>
              <a:t>False</a:t>
            </a:r>
            <a:r>
              <a:rPr kumimoji="1" lang="zh-CN" altLang="en-US" sz="2400" dirty="0">
                <a:latin typeface="Monaco" charset="0"/>
                <a:ea typeface="Monaco" charset="0"/>
                <a:cs typeface="Monaco" charset="0"/>
              </a:rPr>
              <a:t> </a:t>
            </a:r>
            <a:r>
              <a:rPr kumimoji="1" lang="zh-CN" altLang="en-US" sz="2400" dirty="0" smtClean="0"/>
              <a:t>变成</a:t>
            </a:r>
            <a:r>
              <a:rPr kumimoji="1" lang="zh-CN" altLang="en-US" sz="2400" dirty="0">
                <a:latin typeface="Monaco" charset="0"/>
                <a:ea typeface="Monaco" charset="0"/>
                <a:cs typeface="Monaco" charset="0"/>
              </a:rPr>
              <a:t> </a:t>
            </a:r>
            <a:r>
              <a:rPr kumimoji="1" lang="en-US" altLang="zh-CN" sz="2400" dirty="0" smtClean="0">
                <a:latin typeface="Monaco" charset="0"/>
                <a:ea typeface="Monaco" charset="0"/>
                <a:cs typeface="Monaco" charset="0"/>
              </a:rPr>
              <a:t>True</a:t>
            </a:r>
            <a:r>
              <a:rPr kumimoji="1" lang="zh-CN" altLang="en-US" sz="2400" dirty="0">
                <a:latin typeface="Monaco" charset="0"/>
                <a:ea typeface="Monaco" charset="0"/>
                <a:cs typeface="Monaco" charset="0"/>
              </a:rPr>
              <a:t> </a:t>
            </a:r>
            <a:r>
              <a:rPr kumimoji="1" lang="zh-CN" altLang="en-US" sz="2400" dirty="0" smtClean="0"/>
              <a:t>。</a:t>
            </a:r>
            <a:endParaRPr kumimoji="1" lang="en-US" altLang="zh-CN" sz="2400" dirty="0" smtClean="0"/>
          </a:p>
        </p:txBody>
      </p:sp>
      <p:pic>
        <p:nvPicPr>
          <p:cNvPr id="4" name="图片 3"/>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663225" y="3140968"/>
            <a:ext cx="10944469" cy="2156400"/>
          </a:xfrm>
          <a:prstGeom prst="rect">
            <a:avLst/>
          </a:prstGeom>
        </p:spPr>
      </p:pic>
      <p:sp>
        <p:nvSpPr>
          <p:cNvPr id="3" name="日期占位符 2"/>
          <p:cNvSpPr>
            <a:spLocks noGrp="1"/>
          </p:cNvSpPr>
          <p:nvPr>
            <p:ph type="dt" sz="half" idx="10"/>
          </p:nvPr>
        </p:nvSpPr>
        <p:spPr/>
        <p:txBody>
          <a:bodyPr/>
          <a:lstStyle/>
          <a:p>
            <a:fld id="{1D9D32EC-C87A-4E97-ADB0-962B5A7531C3}" type="datetime1">
              <a:rPr lang="zh-CN" altLang="en-US" smtClean="0"/>
              <a:pPr/>
              <a:t>2019/9/8</a:t>
            </a:fld>
            <a:endParaRPr lang="zh-CN" altLang="en-US"/>
          </a:p>
        </p:txBody>
      </p:sp>
      <p:sp>
        <p:nvSpPr>
          <p:cNvPr id="5" name="灯片编号占位符 4"/>
          <p:cNvSpPr>
            <a:spLocks noGrp="1"/>
          </p:cNvSpPr>
          <p:nvPr>
            <p:ph type="sldNum" sz="quarter" idx="12"/>
          </p:nvPr>
        </p:nvSpPr>
        <p:spPr/>
        <p:txBody>
          <a:bodyPr/>
          <a:lstStyle/>
          <a:p>
            <a:fld id="{370D8578-DDD4-487D-A316-C8E65CC577E1}" type="slidenum">
              <a:rPr lang="zh-CN" altLang="en-US" smtClean="0"/>
              <a:pPr/>
              <a:t>47</a:t>
            </a:fld>
            <a:endParaRPr lang="zh-CN" altLang="en-US"/>
          </a:p>
        </p:txBody>
      </p:sp>
    </p:spTree>
    <p:extLst>
      <p:ext uri="{BB962C8B-B14F-4D97-AF65-F5344CB8AC3E}">
        <p14:creationId xmlns:p14="http://schemas.microsoft.com/office/powerpoint/2010/main" xmlns="" val="2459662225"/>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14280" y="1484784"/>
            <a:ext cx="12234448" cy="4176463"/>
          </a:xfrm>
        </p:spPr>
        <p:txBody>
          <a:bodyPr>
            <a:normAutofit/>
          </a:bodyPr>
          <a:lstStyle/>
          <a:p>
            <a:pPr>
              <a:lnSpc>
                <a:spcPct val="150000"/>
              </a:lnSpc>
            </a:pPr>
            <a:r>
              <a:rPr kumimoji="1" lang="zh-CN" altLang="en-US" sz="2400" dirty="0" smtClean="0"/>
              <a:t>空值</a:t>
            </a:r>
            <a:r>
              <a:rPr kumimoji="1" lang="zh-CN" altLang="en-US" sz="2400" dirty="0"/>
              <a:t>是</a:t>
            </a:r>
            <a:r>
              <a:rPr kumimoji="1" lang="en-US" altLang="zh-CN" sz="2400" dirty="0"/>
              <a:t>Python</a:t>
            </a:r>
            <a:r>
              <a:rPr kumimoji="1" lang="zh-CN" altLang="en-US" sz="2400" dirty="0"/>
              <a:t>里一个特殊的值，</a:t>
            </a:r>
            <a:r>
              <a:rPr kumimoji="1" lang="zh-CN" altLang="en-US" sz="2400" dirty="0" smtClean="0"/>
              <a:t>用</a:t>
            </a:r>
            <a:r>
              <a:rPr kumimoji="1" lang="zh-CN" altLang="en-US" sz="2400" dirty="0">
                <a:latin typeface="Monaco" charset="0"/>
                <a:ea typeface="Monaco" charset="0"/>
                <a:cs typeface="Monaco" charset="0"/>
              </a:rPr>
              <a:t> </a:t>
            </a:r>
            <a:r>
              <a:rPr kumimoji="1" lang="en-US" altLang="zh-CN" sz="2400" dirty="0" smtClean="0">
                <a:latin typeface="Monaco" charset="0"/>
                <a:ea typeface="Monaco" charset="0"/>
                <a:cs typeface="Monaco" charset="0"/>
              </a:rPr>
              <a:t>None</a:t>
            </a:r>
            <a:r>
              <a:rPr kumimoji="1" lang="zh-CN" altLang="en-US" sz="2400" dirty="0">
                <a:latin typeface="Monaco" charset="0"/>
                <a:ea typeface="Monaco" charset="0"/>
                <a:cs typeface="Monaco" charset="0"/>
              </a:rPr>
              <a:t> </a:t>
            </a:r>
            <a:r>
              <a:rPr kumimoji="1" lang="zh-CN" altLang="en-US" sz="2400" dirty="0" smtClean="0"/>
              <a:t>表示</a:t>
            </a:r>
            <a:r>
              <a:rPr kumimoji="1" lang="zh-CN" altLang="en-US" sz="2400" dirty="0"/>
              <a:t>，一般</a:t>
            </a:r>
            <a:r>
              <a:rPr kumimoji="1" lang="zh-CN" altLang="en-US" sz="2400" dirty="0" smtClean="0"/>
              <a:t>用</a:t>
            </a:r>
            <a:r>
              <a:rPr kumimoji="1" lang="zh-CN" altLang="en-US" sz="2400" dirty="0">
                <a:latin typeface="Monaco" charset="0"/>
                <a:ea typeface="Monaco" charset="0"/>
                <a:cs typeface="Monaco" charset="0"/>
              </a:rPr>
              <a:t> </a:t>
            </a:r>
            <a:r>
              <a:rPr kumimoji="1" lang="en-US" altLang="zh-CN" sz="2400" dirty="0" smtClean="0">
                <a:latin typeface="Monaco" charset="0"/>
                <a:ea typeface="Monaco" charset="0"/>
                <a:cs typeface="Monaco" charset="0"/>
              </a:rPr>
              <a:t>None</a:t>
            </a:r>
            <a:r>
              <a:rPr kumimoji="1" lang="zh-CN" altLang="en-US" sz="2400" dirty="0">
                <a:latin typeface="Monaco" charset="0"/>
                <a:ea typeface="Monaco" charset="0"/>
                <a:cs typeface="Monaco" charset="0"/>
              </a:rPr>
              <a:t> </a:t>
            </a:r>
            <a:r>
              <a:rPr kumimoji="1" lang="zh-CN" altLang="en-US" sz="2400" dirty="0" smtClean="0"/>
              <a:t>填充表格中的缺失值</a:t>
            </a:r>
            <a:endParaRPr kumimoji="1" lang="en-US" altLang="zh-CN" sz="2400" dirty="0" smtClean="0"/>
          </a:p>
          <a:p>
            <a:pPr>
              <a:lnSpc>
                <a:spcPct val="150000"/>
              </a:lnSpc>
            </a:pPr>
            <a:r>
              <a:rPr kumimoji="1" lang="zh-CN" altLang="mr-IN" sz="2400" dirty="0" smtClean="0"/>
              <a:t>使用</a:t>
            </a:r>
            <a:r>
              <a:rPr kumimoji="1" lang="zh-CN" altLang="en-US" sz="2400" dirty="0" smtClean="0"/>
              <a:t> </a:t>
            </a:r>
            <a:r>
              <a:rPr kumimoji="1" lang="mr-IN" altLang="zh-CN" sz="2400" dirty="0" err="1" smtClean="0">
                <a:latin typeface="Monaco" charset="0"/>
                <a:ea typeface="Monaco" charset="0"/>
                <a:cs typeface="Monaco" charset="0"/>
              </a:rPr>
              <a:t>type</a:t>
            </a:r>
            <a:r>
              <a:rPr kumimoji="1" lang="mr-IN" altLang="zh-CN" sz="2400" dirty="0" smtClean="0">
                <a:latin typeface="Monaco" charset="0"/>
                <a:ea typeface="Monaco" charset="0"/>
                <a:cs typeface="Monaco" charset="0"/>
              </a:rPr>
              <a:t>()</a:t>
            </a:r>
            <a:r>
              <a:rPr kumimoji="1" lang="zh-CN" altLang="en-US" sz="2400" dirty="0" smtClean="0">
                <a:latin typeface="Monaco" charset="0"/>
                <a:ea typeface="Monaco" charset="0"/>
                <a:cs typeface="Monaco" charset="0"/>
              </a:rPr>
              <a:t> </a:t>
            </a:r>
            <a:r>
              <a:rPr kumimoji="1" lang="zh-CN" altLang="mr-IN" sz="2400" dirty="0" smtClean="0"/>
              <a:t>函数</a:t>
            </a:r>
            <a:r>
              <a:rPr kumimoji="1" lang="zh-CN" altLang="en-US" sz="2400" dirty="0" smtClean="0"/>
              <a:t>来获取某值的类型</a:t>
            </a:r>
            <a:endParaRPr kumimoji="1" lang="en-US" altLang="zh-CN" sz="2400" dirty="0" smtClean="0"/>
          </a:p>
        </p:txBody>
      </p:sp>
      <p:sp>
        <p:nvSpPr>
          <p:cNvPr id="5" name="矩形 28"/>
          <p:cNvSpPr/>
          <p:nvPr/>
        </p:nvSpPr>
        <p:spPr>
          <a:xfrm>
            <a:off x="-18898" y="671163"/>
            <a:ext cx="510214"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
        <p:nvSpPr>
          <p:cNvPr id="7" name="矩形 6"/>
          <p:cNvSpPr/>
          <p:nvPr/>
        </p:nvSpPr>
        <p:spPr>
          <a:xfrm>
            <a:off x="479376" y="671163"/>
            <a:ext cx="3600400" cy="598302"/>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8" name="Freeform 83"/>
          <p:cNvSpPr>
            <a:spLocks noChangeArrowheads="1"/>
          </p:cNvSpPr>
          <p:nvPr/>
        </p:nvSpPr>
        <p:spPr bwMode="auto">
          <a:xfrm>
            <a:off x="92209" y="826314"/>
            <a:ext cx="288000" cy="288000"/>
          </a:xfrm>
          <a:custGeom>
            <a:avLst/>
            <a:gdLst>
              <a:gd name="T0" fmla="*/ 38764526 w 602"/>
              <a:gd name="T1" fmla="*/ 78442719 h 602"/>
              <a:gd name="T2" fmla="*/ 38764526 w 602"/>
              <a:gd name="T3" fmla="*/ 78442719 h 602"/>
              <a:gd name="T4" fmla="*/ 0 w 602"/>
              <a:gd name="T5" fmla="*/ 38764526 h 602"/>
              <a:gd name="T6" fmla="*/ 38764526 w 602"/>
              <a:gd name="T7" fmla="*/ 0 h 602"/>
              <a:gd name="T8" fmla="*/ 78442719 w 602"/>
              <a:gd name="T9" fmla="*/ 38764526 h 602"/>
              <a:gd name="T10" fmla="*/ 38764526 w 602"/>
              <a:gd name="T11" fmla="*/ 78442719 h 602"/>
              <a:gd name="T12" fmla="*/ 61866665 w 602"/>
              <a:gd name="T13" fmla="*/ 16576054 h 602"/>
              <a:gd name="T14" fmla="*/ 61866665 w 602"/>
              <a:gd name="T15" fmla="*/ 16576054 h 602"/>
              <a:gd name="T16" fmla="*/ 38764526 w 602"/>
              <a:gd name="T17" fmla="*/ 38764526 h 602"/>
              <a:gd name="T18" fmla="*/ 38764526 w 602"/>
              <a:gd name="T19" fmla="*/ 7308970 h 602"/>
              <a:gd name="T20" fmla="*/ 7439751 w 602"/>
              <a:gd name="T21" fmla="*/ 38764526 h 602"/>
              <a:gd name="T22" fmla="*/ 38764526 w 602"/>
              <a:gd name="T23" fmla="*/ 71002968 h 602"/>
              <a:gd name="T24" fmla="*/ 71002968 w 602"/>
              <a:gd name="T25" fmla="*/ 38764526 h 602"/>
              <a:gd name="T26" fmla="*/ 61866665 w 602"/>
              <a:gd name="T27" fmla="*/ 16576054 h 60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02" h="602">
                <a:moveTo>
                  <a:pt x="297" y="601"/>
                </a:moveTo>
                <a:lnTo>
                  <a:pt x="297" y="601"/>
                </a:lnTo>
                <a:cubicBezTo>
                  <a:pt x="135" y="601"/>
                  <a:pt x="0" y="466"/>
                  <a:pt x="0" y="297"/>
                </a:cubicBezTo>
                <a:cubicBezTo>
                  <a:pt x="0" y="134"/>
                  <a:pt x="135" y="0"/>
                  <a:pt x="297" y="0"/>
                </a:cubicBezTo>
                <a:cubicBezTo>
                  <a:pt x="467" y="0"/>
                  <a:pt x="601" y="134"/>
                  <a:pt x="601" y="297"/>
                </a:cubicBezTo>
                <a:cubicBezTo>
                  <a:pt x="601" y="466"/>
                  <a:pt x="467" y="601"/>
                  <a:pt x="297" y="601"/>
                </a:cubicBezTo>
                <a:close/>
                <a:moveTo>
                  <a:pt x="474" y="127"/>
                </a:moveTo>
                <a:lnTo>
                  <a:pt x="474" y="127"/>
                </a:lnTo>
                <a:cubicBezTo>
                  <a:pt x="297" y="297"/>
                  <a:pt x="297" y="297"/>
                  <a:pt x="297" y="297"/>
                </a:cubicBezTo>
                <a:cubicBezTo>
                  <a:pt x="297" y="56"/>
                  <a:pt x="297" y="56"/>
                  <a:pt x="297" y="56"/>
                </a:cubicBezTo>
                <a:cubicBezTo>
                  <a:pt x="163" y="56"/>
                  <a:pt x="57" y="162"/>
                  <a:pt x="57" y="297"/>
                </a:cubicBezTo>
                <a:cubicBezTo>
                  <a:pt x="57" y="431"/>
                  <a:pt x="163" y="544"/>
                  <a:pt x="297" y="544"/>
                </a:cubicBezTo>
                <a:cubicBezTo>
                  <a:pt x="431" y="544"/>
                  <a:pt x="544" y="431"/>
                  <a:pt x="544" y="297"/>
                </a:cubicBezTo>
                <a:cubicBezTo>
                  <a:pt x="544" y="233"/>
                  <a:pt x="516" y="169"/>
                  <a:pt x="474" y="127"/>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solidFill>
                <a:prstClr val="black"/>
              </a:solidFill>
            </a:endParaRPr>
          </a:p>
        </p:txBody>
      </p:sp>
      <p:sp>
        <p:nvSpPr>
          <p:cNvPr id="9" name="文本框 5"/>
          <p:cNvSpPr txBox="1"/>
          <p:nvPr/>
        </p:nvSpPr>
        <p:spPr>
          <a:xfrm>
            <a:off x="953786" y="671163"/>
            <a:ext cx="5574262" cy="523220"/>
          </a:xfrm>
          <a:prstGeom prst="rect">
            <a:avLst/>
          </a:prstGeom>
          <a:noFill/>
        </p:spPr>
        <p:txBody>
          <a:bodyPr wrap="square" rtlCol="0">
            <a:spAutoFit/>
          </a:bodyPr>
          <a:lstStyle/>
          <a:p>
            <a:r>
              <a:rPr lang="zh-CN" altLang="en-US" sz="2800" dirty="0" smtClean="0">
                <a:solidFill>
                  <a:prstClr val="white"/>
                </a:solidFill>
                <a:latin typeface="微软雅黑 Light" panose="020B0502040204020203" pitchFamily="34" charset="-122"/>
                <a:ea typeface="微软雅黑 Light" panose="020B0502040204020203" pitchFamily="34" charset="-122"/>
              </a:rPr>
              <a:t>空值（</a:t>
            </a:r>
            <a:r>
              <a:rPr lang="en-US" altLang="zh-CN" sz="2800" dirty="0" err="1" smtClean="0">
                <a:solidFill>
                  <a:prstClr val="white"/>
                </a:solidFill>
                <a:latin typeface="Monaco" charset="0"/>
                <a:ea typeface="Monaco" charset="0"/>
                <a:cs typeface="Monaco" charset="0"/>
              </a:rPr>
              <a:t>NoneType</a:t>
            </a:r>
            <a:r>
              <a:rPr lang="zh-CN" altLang="en-US" sz="2800" dirty="0" smtClean="0">
                <a:solidFill>
                  <a:prstClr val="white"/>
                </a:solidFill>
                <a:latin typeface="微软雅黑 Light" panose="020B0502040204020203" pitchFamily="34" charset="-122"/>
                <a:ea typeface="微软雅黑 Light" panose="020B0502040204020203" pitchFamily="34" charset="-122"/>
              </a:rPr>
              <a:t>）</a:t>
            </a:r>
            <a:endParaRPr lang="zh-CN" altLang="en-US" sz="2800" dirty="0">
              <a:solidFill>
                <a:prstClr val="white"/>
              </a:solidFill>
              <a:latin typeface="微软雅黑 Light" panose="020B0502040204020203" pitchFamily="34" charset="-122"/>
              <a:ea typeface="微软雅黑 Light" panose="020B0502040204020203" pitchFamily="34" charset="-122"/>
            </a:endParaRPr>
          </a:p>
        </p:txBody>
      </p:sp>
      <p:pic>
        <p:nvPicPr>
          <p:cNvPr id="3" name="图片 2"/>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491316" y="3234717"/>
            <a:ext cx="11212287" cy="2704851"/>
          </a:xfrm>
          <a:prstGeom prst="rect">
            <a:avLst/>
          </a:prstGeom>
        </p:spPr>
      </p:pic>
      <p:sp>
        <p:nvSpPr>
          <p:cNvPr id="4" name="日期占位符 3"/>
          <p:cNvSpPr>
            <a:spLocks noGrp="1"/>
          </p:cNvSpPr>
          <p:nvPr>
            <p:ph type="dt" sz="half" idx="10"/>
          </p:nvPr>
        </p:nvSpPr>
        <p:spPr/>
        <p:txBody>
          <a:bodyPr/>
          <a:lstStyle/>
          <a:p>
            <a:fld id="{28A289A3-7A21-4886-A808-2F1DA49DF8CD}" type="datetime1">
              <a:rPr lang="zh-CN" altLang="en-US" smtClean="0"/>
              <a:pPr/>
              <a:t>2019/9/8</a:t>
            </a:fld>
            <a:endParaRPr lang="zh-CN" altLang="en-US"/>
          </a:p>
        </p:txBody>
      </p:sp>
      <p:sp>
        <p:nvSpPr>
          <p:cNvPr id="6" name="灯片编号占位符 5"/>
          <p:cNvSpPr>
            <a:spLocks noGrp="1"/>
          </p:cNvSpPr>
          <p:nvPr>
            <p:ph type="sldNum" sz="quarter" idx="12"/>
          </p:nvPr>
        </p:nvSpPr>
        <p:spPr/>
        <p:txBody>
          <a:bodyPr/>
          <a:lstStyle/>
          <a:p>
            <a:fld id="{370D8578-DDD4-487D-A316-C8E65CC577E1}" type="slidenum">
              <a:rPr lang="zh-CN" altLang="en-US" smtClean="0"/>
              <a:pPr/>
              <a:t>48</a:t>
            </a:fld>
            <a:endParaRPr lang="zh-CN" altLang="en-US"/>
          </a:p>
        </p:txBody>
      </p:sp>
    </p:spTree>
    <p:extLst>
      <p:ext uri="{BB962C8B-B14F-4D97-AF65-F5344CB8AC3E}">
        <p14:creationId xmlns:p14="http://schemas.microsoft.com/office/powerpoint/2010/main" xmlns="" val="3839599061"/>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28"/>
          <p:cNvSpPr/>
          <p:nvPr/>
        </p:nvSpPr>
        <p:spPr>
          <a:xfrm>
            <a:off x="-18898" y="671163"/>
            <a:ext cx="510214"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
        <p:nvSpPr>
          <p:cNvPr id="7" name="矩形 6"/>
          <p:cNvSpPr/>
          <p:nvPr/>
        </p:nvSpPr>
        <p:spPr>
          <a:xfrm>
            <a:off x="479376" y="671163"/>
            <a:ext cx="5400600" cy="598302"/>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8" name="Freeform 83"/>
          <p:cNvSpPr>
            <a:spLocks noChangeArrowheads="1"/>
          </p:cNvSpPr>
          <p:nvPr/>
        </p:nvSpPr>
        <p:spPr bwMode="auto">
          <a:xfrm>
            <a:off x="92209" y="826314"/>
            <a:ext cx="288000" cy="288000"/>
          </a:xfrm>
          <a:custGeom>
            <a:avLst/>
            <a:gdLst>
              <a:gd name="T0" fmla="*/ 38764526 w 602"/>
              <a:gd name="T1" fmla="*/ 78442719 h 602"/>
              <a:gd name="T2" fmla="*/ 38764526 w 602"/>
              <a:gd name="T3" fmla="*/ 78442719 h 602"/>
              <a:gd name="T4" fmla="*/ 0 w 602"/>
              <a:gd name="T5" fmla="*/ 38764526 h 602"/>
              <a:gd name="T6" fmla="*/ 38764526 w 602"/>
              <a:gd name="T7" fmla="*/ 0 h 602"/>
              <a:gd name="T8" fmla="*/ 78442719 w 602"/>
              <a:gd name="T9" fmla="*/ 38764526 h 602"/>
              <a:gd name="T10" fmla="*/ 38764526 w 602"/>
              <a:gd name="T11" fmla="*/ 78442719 h 602"/>
              <a:gd name="T12" fmla="*/ 61866665 w 602"/>
              <a:gd name="T13" fmla="*/ 16576054 h 602"/>
              <a:gd name="T14" fmla="*/ 61866665 w 602"/>
              <a:gd name="T15" fmla="*/ 16576054 h 602"/>
              <a:gd name="T16" fmla="*/ 38764526 w 602"/>
              <a:gd name="T17" fmla="*/ 38764526 h 602"/>
              <a:gd name="T18" fmla="*/ 38764526 w 602"/>
              <a:gd name="T19" fmla="*/ 7308970 h 602"/>
              <a:gd name="T20" fmla="*/ 7439751 w 602"/>
              <a:gd name="T21" fmla="*/ 38764526 h 602"/>
              <a:gd name="T22" fmla="*/ 38764526 w 602"/>
              <a:gd name="T23" fmla="*/ 71002968 h 602"/>
              <a:gd name="T24" fmla="*/ 71002968 w 602"/>
              <a:gd name="T25" fmla="*/ 38764526 h 602"/>
              <a:gd name="T26" fmla="*/ 61866665 w 602"/>
              <a:gd name="T27" fmla="*/ 16576054 h 60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02" h="602">
                <a:moveTo>
                  <a:pt x="297" y="601"/>
                </a:moveTo>
                <a:lnTo>
                  <a:pt x="297" y="601"/>
                </a:lnTo>
                <a:cubicBezTo>
                  <a:pt x="135" y="601"/>
                  <a:pt x="0" y="466"/>
                  <a:pt x="0" y="297"/>
                </a:cubicBezTo>
                <a:cubicBezTo>
                  <a:pt x="0" y="134"/>
                  <a:pt x="135" y="0"/>
                  <a:pt x="297" y="0"/>
                </a:cubicBezTo>
                <a:cubicBezTo>
                  <a:pt x="467" y="0"/>
                  <a:pt x="601" y="134"/>
                  <a:pt x="601" y="297"/>
                </a:cubicBezTo>
                <a:cubicBezTo>
                  <a:pt x="601" y="466"/>
                  <a:pt x="467" y="601"/>
                  <a:pt x="297" y="601"/>
                </a:cubicBezTo>
                <a:close/>
                <a:moveTo>
                  <a:pt x="474" y="127"/>
                </a:moveTo>
                <a:lnTo>
                  <a:pt x="474" y="127"/>
                </a:lnTo>
                <a:cubicBezTo>
                  <a:pt x="297" y="297"/>
                  <a:pt x="297" y="297"/>
                  <a:pt x="297" y="297"/>
                </a:cubicBezTo>
                <a:cubicBezTo>
                  <a:pt x="297" y="56"/>
                  <a:pt x="297" y="56"/>
                  <a:pt x="297" y="56"/>
                </a:cubicBezTo>
                <a:cubicBezTo>
                  <a:pt x="163" y="56"/>
                  <a:pt x="57" y="162"/>
                  <a:pt x="57" y="297"/>
                </a:cubicBezTo>
                <a:cubicBezTo>
                  <a:pt x="57" y="431"/>
                  <a:pt x="163" y="544"/>
                  <a:pt x="297" y="544"/>
                </a:cubicBezTo>
                <a:cubicBezTo>
                  <a:pt x="431" y="544"/>
                  <a:pt x="544" y="431"/>
                  <a:pt x="544" y="297"/>
                </a:cubicBezTo>
                <a:cubicBezTo>
                  <a:pt x="544" y="233"/>
                  <a:pt x="516" y="169"/>
                  <a:pt x="474" y="127"/>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solidFill>
                <a:prstClr val="black"/>
              </a:solidFill>
            </a:endParaRPr>
          </a:p>
        </p:txBody>
      </p:sp>
      <p:sp>
        <p:nvSpPr>
          <p:cNvPr id="9" name="文本框 5"/>
          <p:cNvSpPr txBox="1"/>
          <p:nvPr/>
        </p:nvSpPr>
        <p:spPr>
          <a:xfrm>
            <a:off x="953786" y="709485"/>
            <a:ext cx="4926190" cy="523220"/>
          </a:xfrm>
          <a:prstGeom prst="rect">
            <a:avLst/>
          </a:prstGeom>
          <a:noFill/>
        </p:spPr>
        <p:txBody>
          <a:bodyPr wrap="square" rtlCol="0">
            <a:spAutoFit/>
          </a:bodyPr>
          <a:lstStyle/>
          <a:p>
            <a:r>
              <a:rPr lang="zh-CN" altLang="en-US" sz="2800" dirty="0" smtClean="0">
                <a:solidFill>
                  <a:prstClr val="white"/>
                </a:solidFill>
                <a:latin typeface="微软雅黑 Light" panose="020B0502040204020203" pitchFamily="34" charset="-122"/>
                <a:ea typeface="微软雅黑 Light" panose="020B0502040204020203" pitchFamily="34" charset="-122"/>
              </a:rPr>
              <a:t>数据集变量的数据类型总结</a:t>
            </a:r>
            <a:endParaRPr lang="zh-CN" altLang="en-US" sz="2800" dirty="0">
              <a:solidFill>
                <a:prstClr val="white"/>
              </a:solidFill>
              <a:latin typeface="微软雅黑 Light" panose="020B0502040204020203" pitchFamily="34" charset="-122"/>
              <a:ea typeface="微软雅黑 Light" panose="020B0502040204020203" pitchFamily="34" charset="-122"/>
            </a:endParaRPr>
          </a:p>
        </p:txBody>
      </p:sp>
      <p:pic>
        <p:nvPicPr>
          <p:cNvPr id="10" name="图片 9"/>
          <p:cNvPicPr>
            <a:picLocks noChangeAspect="1"/>
          </p:cNvPicPr>
          <p:nvPr/>
        </p:nvPicPr>
        <p:blipFill rotWithShape="1">
          <a:blip r:embed="rId3" cstate="print">
            <a:extLst>
              <a:ext uri="{28A0092B-C50C-407E-A947-70E740481C1C}">
                <a14:useLocalDpi xmlns:a14="http://schemas.microsoft.com/office/drawing/2010/main" xmlns="" val="0"/>
              </a:ext>
            </a:extLst>
          </a:blip>
          <a:srcRect r="48099"/>
          <a:stretch/>
        </p:blipFill>
        <p:spPr>
          <a:xfrm>
            <a:off x="9528832" y="1328747"/>
            <a:ext cx="2543832" cy="1584454"/>
          </a:xfrm>
          <a:prstGeom prst="rect">
            <a:avLst/>
          </a:prstGeom>
        </p:spPr>
      </p:pic>
      <p:pic>
        <p:nvPicPr>
          <p:cNvPr id="2" name="图片 1"/>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236209" y="1387856"/>
            <a:ext cx="9195951" cy="5493555"/>
          </a:xfrm>
          <a:prstGeom prst="rect">
            <a:avLst/>
          </a:prstGeom>
        </p:spPr>
      </p:pic>
      <p:pic>
        <p:nvPicPr>
          <p:cNvPr id="11" name="图片 10"/>
          <p:cNvPicPr>
            <a:picLocks noChangeAspect="1"/>
          </p:cNvPicPr>
          <p:nvPr/>
        </p:nvPicPr>
        <p:blipFill rotWithShape="1">
          <a:blip r:embed="rId5" cstate="print">
            <a:extLst>
              <a:ext uri="{28A0092B-C50C-407E-A947-70E740481C1C}">
                <a14:useLocalDpi xmlns:a14="http://schemas.microsoft.com/office/drawing/2010/main" xmlns="" val="0"/>
              </a:ext>
            </a:extLst>
          </a:blip>
          <a:srcRect l="50694" r="-1901"/>
          <a:stretch/>
        </p:blipFill>
        <p:spPr>
          <a:xfrm>
            <a:off x="9528832" y="2972483"/>
            <a:ext cx="2509824" cy="1584454"/>
          </a:xfrm>
          <a:prstGeom prst="rect">
            <a:avLst/>
          </a:prstGeom>
        </p:spPr>
      </p:pic>
      <p:sp>
        <p:nvSpPr>
          <p:cNvPr id="12" name="内容占位符 1"/>
          <p:cNvSpPr>
            <a:spLocks noGrp="1"/>
          </p:cNvSpPr>
          <p:nvPr>
            <p:ph idx="1"/>
          </p:nvPr>
        </p:nvSpPr>
        <p:spPr>
          <a:xfrm>
            <a:off x="9192343" y="5301208"/>
            <a:ext cx="2974745" cy="1104310"/>
          </a:xfrm>
        </p:spPr>
        <p:txBody>
          <a:bodyPr>
            <a:normAutofit fontScale="77500" lnSpcReduction="20000"/>
          </a:bodyPr>
          <a:lstStyle/>
          <a:p>
            <a:pPr marL="0" indent="0">
              <a:lnSpc>
                <a:spcPct val="150000"/>
              </a:lnSpc>
              <a:buNone/>
            </a:pPr>
            <a:r>
              <a:rPr kumimoji="1" lang="en-US" altLang="zh-CN" sz="2400" dirty="0" smtClean="0"/>
              <a:t>int64</a:t>
            </a:r>
            <a:r>
              <a:rPr kumimoji="1" lang="zh-CN" altLang="en-US" sz="2400" dirty="0"/>
              <a:t>、</a:t>
            </a:r>
            <a:r>
              <a:rPr kumimoji="1" lang="en-US" altLang="zh-CN" sz="2400" dirty="0"/>
              <a:t>float64</a:t>
            </a:r>
            <a:r>
              <a:rPr kumimoji="1" lang="zh-CN" altLang="en-US" sz="2400" dirty="0"/>
              <a:t>分别表示</a:t>
            </a:r>
            <a:r>
              <a:rPr kumimoji="1" lang="en-US" altLang="zh-CN" sz="2400" dirty="0"/>
              <a:t>64</a:t>
            </a:r>
            <a:r>
              <a:rPr kumimoji="1" lang="zh-CN" altLang="en-US" sz="2400" dirty="0"/>
              <a:t>位的整型和</a:t>
            </a:r>
            <a:r>
              <a:rPr kumimoji="1" lang="en-US" altLang="zh-CN" sz="2400" dirty="0"/>
              <a:t>64</a:t>
            </a:r>
            <a:r>
              <a:rPr kumimoji="1" lang="zh-CN" altLang="en-US" sz="2400" dirty="0"/>
              <a:t>位的浮点型</a:t>
            </a:r>
            <a:endParaRPr kumimoji="1" lang="en-US" altLang="zh-CN" sz="2400" dirty="0" smtClean="0"/>
          </a:p>
        </p:txBody>
      </p:sp>
      <p:sp>
        <p:nvSpPr>
          <p:cNvPr id="3" name="日期占位符 2"/>
          <p:cNvSpPr>
            <a:spLocks noGrp="1"/>
          </p:cNvSpPr>
          <p:nvPr>
            <p:ph type="dt" sz="half" idx="10"/>
          </p:nvPr>
        </p:nvSpPr>
        <p:spPr/>
        <p:txBody>
          <a:bodyPr/>
          <a:lstStyle/>
          <a:p>
            <a:fld id="{DB16792C-BBCF-465D-8809-103F8CD510BA}" type="datetime1">
              <a:rPr lang="zh-CN" altLang="en-US" smtClean="0"/>
              <a:pPr/>
              <a:t>2019/9/8</a:t>
            </a:fld>
            <a:endParaRPr lang="zh-CN" altLang="en-US"/>
          </a:p>
        </p:txBody>
      </p:sp>
      <p:sp>
        <p:nvSpPr>
          <p:cNvPr id="4" name="灯片编号占位符 3"/>
          <p:cNvSpPr>
            <a:spLocks noGrp="1"/>
          </p:cNvSpPr>
          <p:nvPr>
            <p:ph type="sldNum" sz="quarter" idx="12"/>
          </p:nvPr>
        </p:nvSpPr>
        <p:spPr/>
        <p:txBody>
          <a:bodyPr/>
          <a:lstStyle/>
          <a:p>
            <a:fld id="{370D8578-DDD4-487D-A316-C8E65CC577E1}" type="slidenum">
              <a:rPr lang="zh-CN" altLang="en-US" smtClean="0"/>
              <a:pPr/>
              <a:t>49</a:t>
            </a:fld>
            <a:endParaRPr lang="zh-CN" altLang="en-US"/>
          </a:p>
        </p:txBody>
      </p:sp>
    </p:spTree>
    <p:extLst>
      <p:ext uri="{BB962C8B-B14F-4D97-AF65-F5344CB8AC3E}">
        <p14:creationId xmlns:p14="http://schemas.microsoft.com/office/powerpoint/2010/main" xmlns="" val="1077109687"/>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983559" y="2133591"/>
            <a:ext cx="1080000" cy="1080000"/>
            <a:chOff x="8110158" y="3554322"/>
            <a:chExt cx="876300" cy="876300"/>
          </a:xfrm>
        </p:grpSpPr>
        <p:sp>
          <p:nvSpPr>
            <p:cNvPr id="18" name="椭圆 17"/>
            <p:cNvSpPr/>
            <p:nvPr/>
          </p:nvSpPr>
          <p:spPr>
            <a:xfrm>
              <a:off x="8110158" y="3554322"/>
              <a:ext cx="876300" cy="8763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9" name="图片 18"/>
            <p:cNvPicPr>
              <a:picLocks noChangeAspect="1"/>
            </p:cNvPicPr>
            <p:nvPr/>
          </p:nvPicPr>
          <p:blipFill>
            <a:blip r:embed="rId2" cstate="email">
              <a:extLst>
                <a:ext uri="{28A0092B-C50C-407E-A947-70E740481C1C}">
                  <a14:useLocalDpi xmlns:a14="http://schemas.microsoft.com/office/drawing/2010/main" xmlns=""/>
                </a:ext>
              </a:extLst>
            </a:blip>
            <a:stretch>
              <a:fillRect/>
            </a:stretch>
          </p:blipFill>
          <p:spPr>
            <a:xfrm>
              <a:off x="8232092" y="3758472"/>
              <a:ext cx="632433" cy="468000"/>
            </a:xfrm>
            <a:prstGeom prst="rect">
              <a:avLst/>
            </a:prstGeom>
          </p:spPr>
        </p:pic>
      </p:grpSp>
      <p:grpSp>
        <p:nvGrpSpPr>
          <p:cNvPr id="2" name="组合 1"/>
          <p:cNvGrpSpPr/>
          <p:nvPr/>
        </p:nvGrpSpPr>
        <p:grpSpPr>
          <a:xfrm>
            <a:off x="3877329" y="4140369"/>
            <a:ext cx="6573535" cy="584775"/>
            <a:chOff x="3877326" y="4290231"/>
            <a:chExt cx="6573535" cy="584775"/>
          </a:xfrm>
        </p:grpSpPr>
        <p:sp>
          <p:nvSpPr>
            <p:cNvPr id="20" name="矩形 19"/>
            <p:cNvSpPr/>
            <p:nvPr/>
          </p:nvSpPr>
          <p:spPr>
            <a:xfrm>
              <a:off x="3877326" y="4290231"/>
              <a:ext cx="4243854" cy="584775"/>
            </a:xfrm>
            <a:prstGeom prst="rect">
              <a:avLst/>
            </a:prstGeom>
          </p:spPr>
          <p:txBody>
            <a:bodyPr wrap="none">
              <a:spAutoFit/>
            </a:bodyPr>
            <a:lstStyle/>
            <a:p>
              <a:r>
                <a:rPr lang="zh-CN" altLang="en-US" sz="3200" b="1" dirty="0" smtClean="0">
                  <a:solidFill>
                    <a:srgbClr val="942124"/>
                  </a:solidFill>
                  <a:latin typeface="微软雅黑 Light" panose="020B0502040204020203" pitchFamily="34" charset="-122"/>
                  <a:ea typeface="微软雅黑 Light" panose="020B0502040204020203" pitchFamily="34" charset="-122"/>
                </a:rPr>
                <a:t>第一部分</a:t>
              </a:r>
              <a:r>
                <a:rPr lang="en-US" altLang="zh-CN" sz="3200" b="1" dirty="0" smtClean="0">
                  <a:solidFill>
                    <a:srgbClr val="942124"/>
                  </a:solidFill>
                  <a:latin typeface="微软雅黑 Light" panose="020B0502040204020203" pitchFamily="34" charset="-122"/>
                  <a:ea typeface="微软雅黑 Light" panose="020B0502040204020203" pitchFamily="34" charset="-122"/>
                </a:rPr>
                <a:t> </a:t>
              </a:r>
              <a:r>
                <a:rPr lang="zh-CN" altLang="en-US" sz="3200" b="1" dirty="0" smtClean="0">
                  <a:solidFill>
                    <a:srgbClr val="942124"/>
                  </a:solidFill>
                  <a:latin typeface="微软雅黑 Light" panose="020B0502040204020203" pitchFamily="34" charset="-122"/>
                  <a:ea typeface="微软雅黑 Light" panose="020B0502040204020203" pitchFamily="34" charset="-122"/>
                </a:rPr>
                <a:t>初识</a:t>
              </a:r>
              <a:r>
                <a:rPr lang="en-US" altLang="zh-CN" sz="3200" b="1" dirty="0" smtClean="0">
                  <a:solidFill>
                    <a:srgbClr val="942124"/>
                  </a:solidFill>
                  <a:latin typeface="微软雅黑 Light" panose="020B0502040204020203" pitchFamily="34" charset="-122"/>
                  <a:ea typeface="微软雅黑 Light" panose="020B0502040204020203" pitchFamily="34" charset="-122"/>
                </a:rPr>
                <a:t>Python</a:t>
              </a:r>
              <a:endParaRPr lang="zh-CN" altLang="en-US" sz="3200" b="1" dirty="0">
                <a:solidFill>
                  <a:srgbClr val="942124"/>
                </a:solidFill>
                <a:latin typeface="微软雅黑 Light" panose="020B0502040204020203" pitchFamily="34" charset="-122"/>
                <a:ea typeface="微软雅黑 Light" panose="020B0502040204020203" pitchFamily="34" charset="-122"/>
              </a:endParaRPr>
            </a:p>
          </p:txBody>
        </p:sp>
        <p:cxnSp>
          <p:nvCxnSpPr>
            <p:cNvPr id="30" name="直接连接符 29"/>
            <p:cNvCxnSpPr/>
            <p:nvPr/>
          </p:nvCxnSpPr>
          <p:spPr>
            <a:xfrm>
              <a:off x="3962401" y="4875006"/>
              <a:ext cx="6488460"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34" name="组合 33"/>
          <p:cNvGrpSpPr/>
          <p:nvPr/>
        </p:nvGrpSpPr>
        <p:grpSpPr>
          <a:xfrm>
            <a:off x="4030879" y="2133590"/>
            <a:ext cx="1080000" cy="1080000"/>
            <a:chOff x="8502232" y="2244385"/>
            <a:chExt cx="876300" cy="876300"/>
          </a:xfrm>
        </p:grpSpPr>
        <p:sp>
          <p:nvSpPr>
            <p:cNvPr id="35" name="椭圆 34"/>
            <p:cNvSpPr/>
            <p:nvPr/>
          </p:nvSpPr>
          <p:spPr>
            <a:xfrm>
              <a:off x="8502232" y="2244385"/>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6" name="图片 35"/>
            <p:cNvPicPr>
              <a:picLocks noChangeAspect="1"/>
            </p:cNvPicPr>
            <p:nvPr/>
          </p:nvPicPr>
          <p:blipFill>
            <a:blip r:embed="rId3">
              <a:extLst>
                <a:ext uri="{28A0092B-C50C-407E-A947-70E740481C1C}">
                  <a14:useLocalDpi xmlns:a14="http://schemas.microsoft.com/office/drawing/2010/main" xmlns=""/>
                </a:ext>
              </a:extLst>
            </a:blip>
            <a:stretch>
              <a:fillRect/>
            </a:stretch>
          </p:blipFill>
          <p:spPr>
            <a:xfrm>
              <a:off x="8599561" y="2432946"/>
              <a:ext cx="681643" cy="613479"/>
            </a:xfrm>
            <a:prstGeom prst="rect">
              <a:avLst/>
            </a:prstGeom>
          </p:spPr>
        </p:pic>
      </p:grpSp>
      <p:grpSp>
        <p:nvGrpSpPr>
          <p:cNvPr id="37" name="组合 36"/>
          <p:cNvGrpSpPr/>
          <p:nvPr/>
        </p:nvGrpSpPr>
        <p:grpSpPr>
          <a:xfrm>
            <a:off x="10133829" y="2137219"/>
            <a:ext cx="1080000" cy="1080000"/>
            <a:chOff x="6787469" y="2184355"/>
            <a:chExt cx="876300" cy="876300"/>
          </a:xfrm>
        </p:grpSpPr>
        <p:sp>
          <p:nvSpPr>
            <p:cNvPr id="38" name="椭圆 37"/>
            <p:cNvSpPr/>
            <p:nvPr/>
          </p:nvSpPr>
          <p:spPr>
            <a:xfrm>
              <a:off x="6787469" y="2184355"/>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9" name="图片 38"/>
            <p:cNvPicPr>
              <a:picLocks noChangeAspect="1"/>
            </p:cNvPicPr>
            <p:nvPr/>
          </p:nvPicPr>
          <p:blipFill>
            <a:blip r:embed="rId4" cstate="email">
              <a:extLst>
                <a:ext uri="{28A0092B-C50C-407E-A947-70E740481C1C}">
                  <a14:useLocalDpi xmlns:a14="http://schemas.microsoft.com/office/drawing/2010/main" xmlns=""/>
                </a:ext>
              </a:extLst>
            </a:blip>
            <a:stretch>
              <a:fillRect/>
            </a:stretch>
          </p:blipFill>
          <p:spPr>
            <a:xfrm>
              <a:off x="6997019" y="2279604"/>
              <a:ext cx="457201" cy="762002"/>
            </a:xfrm>
            <a:prstGeom prst="rect">
              <a:avLst/>
            </a:prstGeom>
          </p:spPr>
        </p:pic>
      </p:grpSp>
      <p:grpSp>
        <p:nvGrpSpPr>
          <p:cNvPr id="40" name="组合 39"/>
          <p:cNvGrpSpPr/>
          <p:nvPr/>
        </p:nvGrpSpPr>
        <p:grpSpPr>
          <a:xfrm>
            <a:off x="7211921" y="2133821"/>
            <a:ext cx="1080000" cy="1080000"/>
            <a:chOff x="8064082" y="5195503"/>
            <a:chExt cx="876300" cy="876300"/>
          </a:xfrm>
        </p:grpSpPr>
        <p:sp>
          <p:nvSpPr>
            <p:cNvPr id="41" name="椭圆 40"/>
            <p:cNvSpPr/>
            <p:nvPr/>
          </p:nvSpPr>
          <p:spPr>
            <a:xfrm>
              <a:off x="8064082" y="5195503"/>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2" name="图片 41"/>
            <p:cNvPicPr>
              <a:picLocks noChangeAspect="1"/>
            </p:cNvPicPr>
            <p:nvPr/>
          </p:nvPicPr>
          <p:blipFill>
            <a:blip r:embed="rId5">
              <a:extLst>
                <a:ext uri="{28A0092B-C50C-407E-A947-70E740481C1C}">
                  <a14:useLocalDpi xmlns:a14="http://schemas.microsoft.com/office/drawing/2010/main" xmlns=""/>
                </a:ext>
              </a:extLst>
            </a:blip>
            <a:stretch>
              <a:fillRect/>
            </a:stretch>
          </p:blipFill>
          <p:spPr>
            <a:xfrm>
              <a:off x="8196232" y="5239074"/>
              <a:ext cx="612000" cy="789158"/>
            </a:xfrm>
            <a:prstGeom prst="rect">
              <a:avLst/>
            </a:prstGeom>
          </p:spPr>
        </p:pic>
      </p:grpSp>
      <p:pic>
        <p:nvPicPr>
          <p:cNvPr id="5" name="图片 4" descr="pic.png"/>
          <p:cNvPicPr>
            <a:picLocks noChangeAspect="1"/>
          </p:cNvPicPr>
          <p:nvPr/>
        </p:nvPicPr>
        <p:blipFill>
          <a:blip r:embed="rId6" cstate="email">
            <a:extLst>
              <a:ext uri="{28A0092B-C50C-407E-A947-70E740481C1C}">
                <a14:useLocalDpi xmlns:a14="http://schemas.microsoft.com/office/drawing/2010/main" xmlns=""/>
              </a:ext>
            </a:extLst>
          </a:blip>
          <a:stretch>
            <a:fillRect/>
          </a:stretch>
        </p:blipFill>
        <p:spPr>
          <a:xfrm>
            <a:off x="0" y="0"/>
            <a:ext cx="12234334" cy="3844639"/>
          </a:xfrm>
          <a:prstGeom prst="rect">
            <a:avLst/>
          </a:prstGeom>
        </p:spPr>
      </p:pic>
      <p:sp>
        <p:nvSpPr>
          <p:cNvPr id="21" name="矩形 20"/>
          <p:cNvSpPr/>
          <p:nvPr/>
        </p:nvSpPr>
        <p:spPr bwMode="auto">
          <a:xfrm>
            <a:off x="3941021" y="4926457"/>
            <a:ext cx="7272808" cy="461665"/>
          </a:xfrm>
          <a:prstGeom prst="rect">
            <a:avLst/>
          </a:prstGeom>
        </p:spPr>
        <p:txBody>
          <a:bodyPr wrap="square">
            <a:spAutoFit/>
          </a:bodyPr>
          <a:lstStyle/>
          <a:p>
            <a:pPr fontAlgn="base">
              <a:spcBef>
                <a:spcPct val="0"/>
              </a:spcBef>
              <a:spcAft>
                <a:spcPct val="0"/>
              </a:spcAft>
            </a:pPr>
            <a:r>
              <a:rPr lang="en-US" altLang="zh-CN" sz="2400" dirty="0" smtClean="0">
                <a:latin typeface="微软雅黑 Light" panose="020B0502040204020203" pitchFamily="34" charset="-122"/>
                <a:ea typeface="微软雅黑 Light" panose="020B0502040204020203" pitchFamily="34" charset="-122"/>
                <a:cs typeface="Microsoft YaHei" charset="0"/>
              </a:rPr>
              <a:t>Python</a:t>
            </a:r>
            <a:r>
              <a:rPr lang="zh-CN" altLang="en-US" sz="2400" dirty="0" smtClean="0">
                <a:latin typeface="微软雅黑 Light" panose="020B0502040204020203" pitchFamily="34" charset="-122"/>
                <a:ea typeface="微软雅黑 Light" panose="020B0502040204020203" pitchFamily="34" charset="-122"/>
                <a:cs typeface="Microsoft YaHei" charset="0"/>
              </a:rPr>
              <a:t>语言的诞生和发展历史</a:t>
            </a:r>
            <a:endParaRPr lang="zh-CN" altLang="en-US" sz="2400" dirty="0">
              <a:latin typeface="微软雅黑 Light" panose="020B0502040204020203" pitchFamily="34" charset="-122"/>
              <a:ea typeface="微软雅黑 Light" panose="020B0502040204020203" pitchFamily="34" charset="-122"/>
              <a:cs typeface="Microsoft YaHei" charset="0"/>
            </a:endParaRPr>
          </a:p>
        </p:txBody>
      </p:sp>
      <p:sp>
        <p:nvSpPr>
          <p:cNvPr id="22" name="矩形 21"/>
          <p:cNvSpPr/>
          <p:nvPr/>
        </p:nvSpPr>
        <p:spPr bwMode="auto">
          <a:xfrm>
            <a:off x="3962404" y="5516564"/>
            <a:ext cx="5472609" cy="461665"/>
          </a:xfrm>
          <a:prstGeom prst="rect">
            <a:avLst/>
          </a:prstGeom>
        </p:spPr>
        <p:txBody>
          <a:bodyPr wrap="square">
            <a:spAutoFit/>
          </a:bodyPr>
          <a:lstStyle/>
          <a:p>
            <a:pPr fontAlgn="base">
              <a:spcBef>
                <a:spcPct val="0"/>
              </a:spcBef>
              <a:spcAft>
                <a:spcPct val="0"/>
              </a:spcAft>
            </a:pPr>
            <a:r>
              <a:rPr lang="en-US" altLang="zh-CN" sz="2400" dirty="0" smtClean="0">
                <a:latin typeface="微软雅黑 Light" panose="020B0502040204020203" pitchFamily="34" charset="-122"/>
                <a:ea typeface="微软雅黑 Light" panose="020B0502040204020203" pitchFamily="34" charset="-122"/>
                <a:cs typeface="Microsoft YaHei" charset="0"/>
              </a:rPr>
              <a:t>Python</a:t>
            </a:r>
            <a:r>
              <a:rPr lang="zh-CN" altLang="en-US" sz="2400" dirty="0" smtClean="0">
                <a:latin typeface="微软雅黑 Light" panose="020B0502040204020203" pitchFamily="34" charset="-122"/>
                <a:ea typeface="微软雅黑 Light" panose="020B0502040204020203" pitchFamily="34" charset="-122"/>
                <a:cs typeface="Microsoft YaHei" charset="0"/>
              </a:rPr>
              <a:t>语言的特点</a:t>
            </a:r>
            <a:endParaRPr lang="zh-CN" altLang="en-US" sz="2400" dirty="0">
              <a:latin typeface="微软雅黑 Light" panose="020B0502040204020203" pitchFamily="34" charset="-122"/>
              <a:ea typeface="微软雅黑 Light" panose="020B0502040204020203" pitchFamily="34" charset="-122"/>
              <a:cs typeface="Microsoft YaHei" charset="0"/>
            </a:endParaRPr>
          </a:p>
        </p:txBody>
      </p:sp>
      <p:sp>
        <p:nvSpPr>
          <p:cNvPr id="23" name="矩形 22"/>
          <p:cNvSpPr/>
          <p:nvPr/>
        </p:nvSpPr>
        <p:spPr bwMode="auto">
          <a:xfrm>
            <a:off x="3962404" y="6106671"/>
            <a:ext cx="3384376" cy="461665"/>
          </a:xfrm>
          <a:prstGeom prst="rect">
            <a:avLst/>
          </a:prstGeom>
        </p:spPr>
        <p:txBody>
          <a:bodyPr wrap="square">
            <a:spAutoFit/>
          </a:bodyPr>
          <a:lstStyle/>
          <a:p>
            <a:pPr fontAlgn="base">
              <a:spcBef>
                <a:spcPct val="0"/>
              </a:spcBef>
              <a:spcAft>
                <a:spcPct val="0"/>
              </a:spcAft>
            </a:pPr>
            <a:r>
              <a:rPr lang="zh-CN" altLang="en-US" sz="2400" dirty="0" smtClean="0">
                <a:latin typeface="微软雅黑 Light" panose="020B0502040204020203" pitchFamily="34" charset="-122"/>
                <a:ea typeface="微软雅黑 Light" panose="020B0502040204020203" pitchFamily="34" charset="-122"/>
                <a:cs typeface="Microsoft YaHei" charset="0"/>
              </a:rPr>
              <a:t>运行环境及安装</a:t>
            </a:r>
            <a:endParaRPr lang="zh-CN" altLang="en-US" sz="2400" dirty="0">
              <a:latin typeface="微软雅黑 Light" panose="020B0502040204020203" pitchFamily="34" charset="-122"/>
              <a:ea typeface="微软雅黑 Light" panose="020B0502040204020203" pitchFamily="34" charset="-122"/>
              <a:cs typeface="Microsoft YaHei" charset="0"/>
            </a:endParaRPr>
          </a:p>
        </p:txBody>
      </p:sp>
      <p:sp>
        <p:nvSpPr>
          <p:cNvPr id="3" name="日期占位符 2"/>
          <p:cNvSpPr>
            <a:spLocks noGrp="1"/>
          </p:cNvSpPr>
          <p:nvPr>
            <p:ph type="dt" sz="half" idx="10"/>
          </p:nvPr>
        </p:nvSpPr>
        <p:spPr/>
        <p:txBody>
          <a:bodyPr/>
          <a:lstStyle/>
          <a:p>
            <a:fld id="{4EF78EB9-6269-4397-AE01-3C81ADF2A3D1}" type="datetime1">
              <a:rPr lang="zh-CN" altLang="en-US" smtClean="0"/>
              <a:pPr/>
              <a:t>2019/9/8</a:t>
            </a:fld>
            <a:endParaRPr lang="zh-CN" altLang="en-US"/>
          </a:p>
        </p:txBody>
      </p:sp>
      <p:sp>
        <p:nvSpPr>
          <p:cNvPr id="4" name="灯片编号占位符 3"/>
          <p:cNvSpPr>
            <a:spLocks noGrp="1"/>
          </p:cNvSpPr>
          <p:nvPr>
            <p:ph type="sldNum" sz="quarter" idx="12"/>
          </p:nvPr>
        </p:nvSpPr>
        <p:spPr/>
        <p:txBody>
          <a:bodyPr/>
          <a:lstStyle/>
          <a:p>
            <a:fld id="{370D8578-DDD4-487D-A316-C8E65CC577E1}" type="slidenum">
              <a:rPr lang="zh-CN" altLang="en-US" smtClean="0"/>
              <a:pPr/>
              <a:t>5</a:t>
            </a:fld>
            <a:endParaRPr lang="zh-CN" altLang="en-US"/>
          </a:p>
        </p:txBody>
      </p:sp>
    </p:spTree>
    <p:extLst>
      <p:ext uri="{BB962C8B-B14F-4D97-AF65-F5344CB8AC3E}">
        <p14:creationId xmlns:p14="http://schemas.microsoft.com/office/powerpoint/2010/main" xmlns="" val="115266291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28"/>
          <p:cNvSpPr/>
          <p:nvPr/>
        </p:nvSpPr>
        <p:spPr>
          <a:xfrm>
            <a:off x="-18898" y="671163"/>
            <a:ext cx="510214"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
        <p:nvSpPr>
          <p:cNvPr id="7" name="矩形 6"/>
          <p:cNvSpPr/>
          <p:nvPr/>
        </p:nvSpPr>
        <p:spPr>
          <a:xfrm>
            <a:off x="479376" y="671163"/>
            <a:ext cx="5400600" cy="598302"/>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8" name="Freeform 83"/>
          <p:cNvSpPr>
            <a:spLocks noChangeArrowheads="1"/>
          </p:cNvSpPr>
          <p:nvPr/>
        </p:nvSpPr>
        <p:spPr bwMode="auto">
          <a:xfrm>
            <a:off x="92209" y="826314"/>
            <a:ext cx="288000" cy="288000"/>
          </a:xfrm>
          <a:custGeom>
            <a:avLst/>
            <a:gdLst>
              <a:gd name="T0" fmla="*/ 38764526 w 602"/>
              <a:gd name="T1" fmla="*/ 78442719 h 602"/>
              <a:gd name="T2" fmla="*/ 38764526 w 602"/>
              <a:gd name="T3" fmla="*/ 78442719 h 602"/>
              <a:gd name="T4" fmla="*/ 0 w 602"/>
              <a:gd name="T5" fmla="*/ 38764526 h 602"/>
              <a:gd name="T6" fmla="*/ 38764526 w 602"/>
              <a:gd name="T7" fmla="*/ 0 h 602"/>
              <a:gd name="T8" fmla="*/ 78442719 w 602"/>
              <a:gd name="T9" fmla="*/ 38764526 h 602"/>
              <a:gd name="T10" fmla="*/ 38764526 w 602"/>
              <a:gd name="T11" fmla="*/ 78442719 h 602"/>
              <a:gd name="T12" fmla="*/ 61866665 w 602"/>
              <a:gd name="T13" fmla="*/ 16576054 h 602"/>
              <a:gd name="T14" fmla="*/ 61866665 w 602"/>
              <a:gd name="T15" fmla="*/ 16576054 h 602"/>
              <a:gd name="T16" fmla="*/ 38764526 w 602"/>
              <a:gd name="T17" fmla="*/ 38764526 h 602"/>
              <a:gd name="T18" fmla="*/ 38764526 w 602"/>
              <a:gd name="T19" fmla="*/ 7308970 h 602"/>
              <a:gd name="T20" fmla="*/ 7439751 w 602"/>
              <a:gd name="T21" fmla="*/ 38764526 h 602"/>
              <a:gd name="T22" fmla="*/ 38764526 w 602"/>
              <a:gd name="T23" fmla="*/ 71002968 h 602"/>
              <a:gd name="T24" fmla="*/ 71002968 w 602"/>
              <a:gd name="T25" fmla="*/ 38764526 h 602"/>
              <a:gd name="T26" fmla="*/ 61866665 w 602"/>
              <a:gd name="T27" fmla="*/ 16576054 h 60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02" h="602">
                <a:moveTo>
                  <a:pt x="297" y="601"/>
                </a:moveTo>
                <a:lnTo>
                  <a:pt x="297" y="601"/>
                </a:lnTo>
                <a:cubicBezTo>
                  <a:pt x="135" y="601"/>
                  <a:pt x="0" y="466"/>
                  <a:pt x="0" y="297"/>
                </a:cubicBezTo>
                <a:cubicBezTo>
                  <a:pt x="0" y="134"/>
                  <a:pt x="135" y="0"/>
                  <a:pt x="297" y="0"/>
                </a:cubicBezTo>
                <a:cubicBezTo>
                  <a:pt x="467" y="0"/>
                  <a:pt x="601" y="134"/>
                  <a:pt x="601" y="297"/>
                </a:cubicBezTo>
                <a:cubicBezTo>
                  <a:pt x="601" y="466"/>
                  <a:pt x="467" y="601"/>
                  <a:pt x="297" y="601"/>
                </a:cubicBezTo>
                <a:close/>
                <a:moveTo>
                  <a:pt x="474" y="127"/>
                </a:moveTo>
                <a:lnTo>
                  <a:pt x="474" y="127"/>
                </a:lnTo>
                <a:cubicBezTo>
                  <a:pt x="297" y="297"/>
                  <a:pt x="297" y="297"/>
                  <a:pt x="297" y="297"/>
                </a:cubicBezTo>
                <a:cubicBezTo>
                  <a:pt x="297" y="56"/>
                  <a:pt x="297" y="56"/>
                  <a:pt x="297" y="56"/>
                </a:cubicBezTo>
                <a:cubicBezTo>
                  <a:pt x="163" y="56"/>
                  <a:pt x="57" y="162"/>
                  <a:pt x="57" y="297"/>
                </a:cubicBezTo>
                <a:cubicBezTo>
                  <a:pt x="57" y="431"/>
                  <a:pt x="163" y="544"/>
                  <a:pt x="297" y="544"/>
                </a:cubicBezTo>
                <a:cubicBezTo>
                  <a:pt x="431" y="544"/>
                  <a:pt x="544" y="431"/>
                  <a:pt x="544" y="297"/>
                </a:cubicBezTo>
                <a:cubicBezTo>
                  <a:pt x="544" y="233"/>
                  <a:pt x="516" y="169"/>
                  <a:pt x="474" y="127"/>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solidFill>
                <a:prstClr val="black"/>
              </a:solidFill>
            </a:endParaRPr>
          </a:p>
        </p:txBody>
      </p:sp>
      <p:sp>
        <p:nvSpPr>
          <p:cNvPr id="9" name="文本框 5"/>
          <p:cNvSpPr txBox="1"/>
          <p:nvPr/>
        </p:nvSpPr>
        <p:spPr>
          <a:xfrm>
            <a:off x="953786" y="709485"/>
            <a:ext cx="4926190" cy="523220"/>
          </a:xfrm>
          <a:prstGeom prst="rect">
            <a:avLst/>
          </a:prstGeom>
          <a:noFill/>
        </p:spPr>
        <p:txBody>
          <a:bodyPr wrap="square" rtlCol="0">
            <a:spAutoFit/>
          </a:bodyPr>
          <a:lstStyle/>
          <a:p>
            <a:r>
              <a:rPr lang="zh-CN" altLang="en-US" sz="2800" dirty="0" smtClean="0">
                <a:solidFill>
                  <a:prstClr val="white"/>
                </a:solidFill>
                <a:latin typeface="微软雅黑 Light" panose="020B0502040204020203" pitchFamily="34" charset="-122"/>
                <a:ea typeface="微软雅黑 Light" panose="020B0502040204020203" pitchFamily="34" charset="-122"/>
              </a:rPr>
              <a:t>日期数据类型</a:t>
            </a:r>
            <a:endParaRPr lang="zh-CN" altLang="en-US" sz="2800" dirty="0">
              <a:solidFill>
                <a:prstClr val="white"/>
              </a:solidFill>
              <a:latin typeface="微软雅黑 Light" panose="020B0502040204020203" pitchFamily="34" charset="-122"/>
              <a:ea typeface="微软雅黑 Light" panose="020B0502040204020203" pitchFamily="34" charset="-122"/>
            </a:endParaRPr>
          </a:p>
        </p:txBody>
      </p:sp>
      <p:sp>
        <p:nvSpPr>
          <p:cNvPr id="12" name="内容占位符 1"/>
          <p:cNvSpPr>
            <a:spLocks noGrp="1"/>
          </p:cNvSpPr>
          <p:nvPr>
            <p:ph idx="1"/>
          </p:nvPr>
        </p:nvSpPr>
        <p:spPr>
          <a:xfrm>
            <a:off x="414280" y="1484784"/>
            <a:ext cx="11777720" cy="4176463"/>
          </a:xfrm>
        </p:spPr>
        <p:txBody>
          <a:bodyPr>
            <a:normAutofit/>
          </a:bodyPr>
          <a:lstStyle/>
          <a:p>
            <a:pPr>
              <a:lnSpc>
                <a:spcPct val="150000"/>
              </a:lnSpc>
            </a:pPr>
            <a:r>
              <a:rPr kumimoji="1" lang="zh-CN" altLang="en-US" sz="2400" dirty="0" smtClean="0"/>
              <a:t>还有</a:t>
            </a:r>
            <a:r>
              <a:rPr kumimoji="1" lang="zh-CN" altLang="en-US" sz="2400" dirty="0"/>
              <a:t>一种特殊的数据类型</a:t>
            </a:r>
            <a:r>
              <a:rPr kumimoji="1" lang="en-US" altLang="zh-CN" sz="2400" dirty="0"/>
              <a:t>——</a:t>
            </a:r>
            <a:r>
              <a:rPr kumimoji="1" lang="zh-CN" altLang="en-US" sz="2400" dirty="0"/>
              <a:t>日期</a:t>
            </a:r>
            <a:r>
              <a:rPr kumimoji="1" lang="zh-CN" altLang="en-US" sz="2400" dirty="0" smtClean="0"/>
              <a:t>类型</a:t>
            </a:r>
            <a:endParaRPr kumimoji="1" lang="en-US" altLang="zh-CN" sz="2400" dirty="0" smtClean="0"/>
          </a:p>
          <a:p>
            <a:pPr>
              <a:lnSpc>
                <a:spcPct val="150000"/>
              </a:lnSpc>
            </a:pPr>
            <a:r>
              <a:rPr kumimoji="1" lang="zh-CN" altLang="en-US" sz="2400" dirty="0" smtClean="0"/>
              <a:t>这种</a:t>
            </a:r>
            <a:r>
              <a:rPr kumimoji="1" lang="zh-CN" altLang="en-US" sz="2400" dirty="0"/>
              <a:t>类型数据在金融、交通等领域十分常见，我们将在日期数据的处理这</a:t>
            </a:r>
            <a:r>
              <a:rPr kumimoji="1" lang="zh-CN" altLang="en-US" sz="2400" dirty="0" smtClean="0"/>
              <a:t>一部分对</a:t>
            </a:r>
            <a:r>
              <a:rPr kumimoji="1" lang="zh-CN" altLang="en-US" sz="2400" dirty="0"/>
              <a:t>这一类型的数据分析进行详细讲解</a:t>
            </a:r>
            <a:endParaRPr kumimoji="1" lang="en-US" altLang="zh-CN" sz="2400" dirty="0" smtClean="0"/>
          </a:p>
        </p:txBody>
      </p:sp>
      <p:pic>
        <p:nvPicPr>
          <p:cNvPr id="4" name="图片 3"/>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5015880" y="2841398"/>
            <a:ext cx="6561187" cy="3806276"/>
          </a:xfrm>
          <a:prstGeom prst="rect">
            <a:avLst/>
          </a:prstGeom>
        </p:spPr>
      </p:pic>
      <p:sp>
        <p:nvSpPr>
          <p:cNvPr id="2" name="日期占位符 1"/>
          <p:cNvSpPr>
            <a:spLocks noGrp="1"/>
          </p:cNvSpPr>
          <p:nvPr>
            <p:ph type="dt" sz="half" idx="10"/>
          </p:nvPr>
        </p:nvSpPr>
        <p:spPr/>
        <p:txBody>
          <a:bodyPr/>
          <a:lstStyle/>
          <a:p>
            <a:fld id="{96CCEC02-A17C-4998-8388-E91DC64A764E}" type="datetime1">
              <a:rPr lang="zh-CN" altLang="en-US" smtClean="0"/>
              <a:pPr/>
              <a:t>2019/9/8</a:t>
            </a:fld>
            <a:endParaRPr lang="zh-CN" altLang="en-US"/>
          </a:p>
        </p:txBody>
      </p:sp>
      <p:sp>
        <p:nvSpPr>
          <p:cNvPr id="3" name="灯片编号占位符 2"/>
          <p:cNvSpPr>
            <a:spLocks noGrp="1"/>
          </p:cNvSpPr>
          <p:nvPr>
            <p:ph type="sldNum" sz="quarter" idx="12"/>
          </p:nvPr>
        </p:nvSpPr>
        <p:spPr/>
        <p:txBody>
          <a:bodyPr/>
          <a:lstStyle/>
          <a:p>
            <a:fld id="{370D8578-DDD4-487D-A316-C8E65CC577E1}" type="slidenum">
              <a:rPr lang="zh-CN" altLang="en-US" smtClean="0"/>
              <a:pPr/>
              <a:t>50</a:t>
            </a:fld>
            <a:endParaRPr lang="zh-CN" altLang="en-US"/>
          </a:p>
        </p:txBody>
      </p:sp>
    </p:spTree>
    <p:extLst>
      <p:ext uri="{BB962C8B-B14F-4D97-AF65-F5344CB8AC3E}">
        <p14:creationId xmlns:p14="http://schemas.microsoft.com/office/powerpoint/2010/main" xmlns="" val="4106406539"/>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14280" y="1772816"/>
            <a:ext cx="11777720" cy="4176463"/>
          </a:xfrm>
        </p:spPr>
        <p:txBody>
          <a:bodyPr>
            <a:normAutofit/>
          </a:bodyPr>
          <a:lstStyle/>
          <a:p>
            <a:pPr>
              <a:lnSpc>
                <a:spcPct val="150000"/>
              </a:lnSpc>
            </a:pPr>
            <a:r>
              <a:rPr lang="zh-CN" altLang="en-US" sz="2400" dirty="0" smtClean="0"/>
              <a:t>二元数学运算符</a:t>
            </a:r>
            <a:endParaRPr lang="en-US" altLang="zh-CN" sz="2400" dirty="0" smtClean="0"/>
          </a:p>
        </p:txBody>
      </p:sp>
      <p:pic>
        <p:nvPicPr>
          <p:cNvPr id="3" name="图片 2"/>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3575720" y="2636912"/>
            <a:ext cx="4489350" cy="3312367"/>
          </a:xfrm>
          <a:prstGeom prst="rect">
            <a:avLst/>
          </a:prstGeom>
        </p:spPr>
      </p:pic>
      <p:sp>
        <p:nvSpPr>
          <p:cNvPr id="10" name="标题 8"/>
          <p:cNvSpPr txBox="1">
            <a:spLocks/>
          </p:cNvSpPr>
          <p:nvPr/>
        </p:nvSpPr>
        <p:spPr>
          <a:xfrm>
            <a:off x="911424" y="579766"/>
            <a:ext cx="10515600" cy="7810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微软雅黑 Light" panose="020B0502040204020203" pitchFamily="34" charset="-122"/>
                <a:ea typeface="微软雅黑 Light" panose="020B0502040204020203" pitchFamily="34" charset="-122"/>
                <a:cs typeface="+mj-cs"/>
              </a:defRPr>
            </a:lvl1pPr>
          </a:lstStyle>
          <a:p>
            <a:r>
              <a:rPr lang="zh-CN" altLang="en-US" sz="3200" b="1" dirty="0" smtClean="0">
                <a:solidFill>
                  <a:srgbClr val="942124"/>
                </a:solidFill>
                <a:cs typeface="+mn-cs"/>
              </a:rPr>
              <a:t>算术运算符</a:t>
            </a:r>
            <a:endParaRPr lang="zh-CN" altLang="en-US" sz="3200" b="1" dirty="0">
              <a:solidFill>
                <a:srgbClr val="942124"/>
              </a:solidFill>
              <a:cs typeface="+mn-cs"/>
            </a:endParaRPr>
          </a:p>
        </p:txBody>
      </p:sp>
      <p:sp>
        <p:nvSpPr>
          <p:cNvPr id="11" name="矩形 28"/>
          <p:cNvSpPr/>
          <p:nvPr/>
        </p:nvSpPr>
        <p:spPr>
          <a:xfrm>
            <a:off x="-18899" y="671163"/>
            <a:ext cx="670013"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
        <p:nvSpPr>
          <p:cNvPr id="4" name="日期占位符 3"/>
          <p:cNvSpPr>
            <a:spLocks noGrp="1"/>
          </p:cNvSpPr>
          <p:nvPr>
            <p:ph type="dt" sz="half" idx="10"/>
          </p:nvPr>
        </p:nvSpPr>
        <p:spPr/>
        <p:txBody>
          <a:bodyPr/>
          <a:lstStyle/>
          <a:p>
            <a:fld id="{3101E776-940C-49BA-A44A-9409035DE662}" type="datetime1">
              <a:rPr lang="zh-CN" altLang="en-US" smtClean="0"/>
              <a:pPr/>
              <a:t>2019/9/8</a:t>
            </a:fld>
            <a:endParaRPr lang="zh-CN" altLang="en-US"/>
          </a:p>
        </p:txBody>
      </p:sp>
      <p:sp>
        <p:nvSpPr>
          <p:cNvPr id="5" name="灯片编号占位符 4"/>
          <p:cNvSpPr>
            <a:spLocks noGrp="1"/>
          </p:cNvSpPr>
          <p:nvPr>
            <p:ph type="sldNum" sz="quarter" idx="12"/>
          </p:nvPr>
        </p:nvSpPr>
        <p:spPr/>
        <p:txBody>
          <a:bodyPr/>
          <a:lstStyle/>
          <a:p>
            <a:fld id="{370D8578-DDD4-487D-A316-C8E65CC577E1}" type="slidenum">
              <a:rPr lang="zh-CN" altLang="en-US" smtClean="0"/>
              <a:pPr/>
              <a:t>51</a:t>
            </a:fld>
            <a:endParaRPr lang="zh-CN" altLang="en-US"/>
          </a:p>
        </p:txBody>
      </p:sp>
    </p:spTree>
    <p:extLst>
      <p:ext uri="{BB962C8B-B14F-4D97-AF65-F5344CB8AC3E}">
        <p14:creationId xmlns:p14="http://schemas.microsoft.com/office/powerpoint/2010/main" xmlns="" val="3853315976"/>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14280" y="1772816"/>
            <a:ext cx="11777720" cy="5688632"/>
          </a:xfrm>
        </p:spPr>
        <p:txBody>
          <a:bodyPr>
            <a:normAutofit/>
          </a:bodyPr>
          <a:lstStyle/>
          <a:p>
            <a:pPr>
              <a:lnSpc>
                <a:spcPct val="150000"/>
              </a:lnSpc>
            </a:pPr>
            <a:r>
              <a:rPr kumimoji="1" lang="en-US" altLang="zh-CN" sz="2400" dirty="0" smtClean="0"/>
              <a:t>Python </a:t>
            </a:r>
            <a:r>
              <a:rPr kumimoji="1" lang="en-US" altLang="zh-CN" sz="2400" dirty="0"/>
              <a:t>2.x</a:t>
            </a:r>
            <a:r>
              <a:rPr kumimoji="1" lang="zh-CN" altLang="en-US" sz="2400" dirty="0"/>
              <a:t>版本与</a:t>
            </a:r>
            <a:r>
              <a:rPr kumimoji="1" lang="en-US" altLang="zh-CN" sz="2400" dirty="0"/>
              <a:t>Python 3.x</a:t>
            </a:r>
            <a:r>
              <a:rPr kumimoji="1" lang="zh-CN" altLang="en-US" sz="2400" dirty="0"/>
              <a:t>版本（以下简称</a:t>
            </a:r>
            <a:r>
              <a:rPr kumimoji="1" lang="en-US" altLang="zh-CN" sz="2400" dirty="0"/>
              <a:t>Python 2</a:t>
            </a:r>
            <a:r>
              <a:rPr kumimoji="1" lang="zh-CN" altLang="en-US" sz="2400" dirty="0"/>
              <a:t>和</a:t>
            </a:r>
            <a:r>
              <a:rPr kumimoji="1" lang="en-US" altLang="zh-CN" sz="2400" dirty="0"/>
              <a:t>Python 3</a:t>
            </a:r>
            <a:r>
              <a:rPr kumimoji="1" lang="zh-CN" altLang="en-US" sz="2400" dirty="0"/>
              <a:t>）的整除是不同</a:t>
            </a:r>
            <a:r>
              <a:rPr kumimoji="1" lang="zh-CN" altLang="en-US" sz="2400" dirty="0" smtClean="0"/>
              <a:t>的。</a:t>
            </a:r>
            <a:endParaRPr kumimoji="1" lang="en-US" altLang="zh-CN" sz="2400" dirty="0" smtClean="0"/>
          </a:p>
          <a:p>
            <a:pPr>
              <a:lnSpc>
                <a:spcPct val="150000"/>
              </a:lnSpc>
            </a:pPr>
            <a:endParaRPr kumimoji="1" lang="en-US" altLang="zh-CN" sz="2400" dirty="0"/>
          </a:p>
          <a:p>
            <a:pPr>
              <a:lnSpc>
                <a:spcPct val="150000"/>
              </a:lnSpc>
            </a:pPr>
            <a:endParaRPr kumimoji="1" lang="en-US" altLang="zh-CN" sz="2400" dirty="0" smtClean="0"/>
          </a:p>
          <a:p>
            <a:pPr>
              <a:lnSpc>
                <a:spcPct val="150000"/>
              </a:lnSpc>
            </a:pPr>
            <a:endParaRPr kumimoji="1" lang="en-US" altLang="zh-CN" sz="2400" dirty="0"/>
          </a:p>
          <a:p>
            <a:pPr>
              <a:lnSpc>
                <a:spcPct val="150000"/>
              </a:lnSpc>
            </a:pPr>
            <a:endParaRPr kumimoji="1" lang="en-US" altLang="zh-CN" sz="2400" dirty="0" smtClean="0"/>
          </a:p>
        </p:txBody>
      </p:sp>
      <p:pic>
        <p:nvPicPr>
          <p:cNvPr id="6" name="图片 5"/>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813420" y="3233355"/>
            <a:ext cx="6362700" cy="2400300"/>
          </a:xfrm>
          <a:prstGeom prst="rect">
            <a:avLst/>
          </a:prstGeom>
        </p:spPr>
      </p:pic>
      <p:pic>
        <p:nvPicPr>
          <p:cNvPr id="12" name="图片 11"/>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5447928" y="3150805"/>
            <a:ext cx="6438900" cy="2565400"/>
          </a:xfrm>
          <a:prstGeom prst="rect">
            <a:avLst/>
          </a:prstGeom>
        </p:spPr>
      </p:pic>
      <p:sp>
        <p:nvSpPr>
          <p:cNvPr id="3" name="日期占位符 2"/>
          <p:cNvSpPr>
            <a:spLocks noGrp="1"/>
          </p:cNvSpPr>
          <p:nvPr>
            <p:ph type="dt" sz="half" idx="10"/>
          </p:nvPr>
        </p:nvSpPr>
        <p:spPr/>
        <p:txBody>
          <a:bodyPr/>
          <a:lstStyle/>
          <a:p>
            <a:fld id="{883A753D-7EC9-4ACF-87CC-DDA13D0CCAE7}" type="datetime1">
              <a:rPr lang="zh-CN" altLang="en-US" smtClean="0"/>
              <a:pPr/>
              <a:t>2019/9/8</a:t>
            </a:fld>
            <a:endParaRPr lang="zh-CN" altLang="en-US"/>
          </a:p>
        </p:txBody>
      </p:sp>
      <p:sp>
        <p:nvSpPr>
          <p:cNvPr id="4" name="灯片编号占位符 3"/>
          <p:cNvSpPr>
            <a:spLocks noGrp="1"/>
          </p:cNvSpPr>
          <p:nvPr>
            <p:ph type="sldNum" sz="quarter" idx="12"/>
          </p:nvPr>
        </p:nvSpPr>
        <p:spPr/>
        <p:txBody>
          <a:bodyPr/>
          <a:lstStyle/>
          <a:p>
            <a:fld id="{370D8578-DDD4-487D-A316-C8E65CC577E1}" type="slidenum">
              <a:rPr lang="zh-CN" altLang="en-US" smtClean="0"/>
              <a:pPr/>
              <a:t>52</a:t>
            </a:fld>
            <a:endParaRPr lang="zh-CN" altLang="en-US"/>
          </a:p>
        </p:txBody>
      </p:sp>
    </p:spTree>
    <p:extLst>
      <p:ext uri="{BB962C8B-B14F-4D97-AF65-F5344CB8AC3E}">
        <p14:creationId xmlns:p14="http://schemas.microsoft.com/office/powerpoint/2010/main" xmlns="" val="539531076"/>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14280" y="1772816"/>
            <a:ext cx="9426136" cy="5688632"/>
          </a:xfrm>
        </p:spPr>
        <p:txBody>
          <a:bodyPr>
            <a:normAutofit/>
          </a:bodyPr>
          <a:lstStyle/>
          <a:p>
            <a:pPr>
              <a:lnSpc>
                <a:spcPct val="150000"/>
              </a:lnSpc>
            </a:pPr>
            <a:r>
              <a:rPr kumimoji="1" lang="zh-CN" altLang="en-US" sz="2400" dirty="0" smtClean="0"/>
              <a:t>函数</a:t>
            </a:r>
            <a:r>
              <a:rPr kumimoji="1" lang="zh-CN" altLang="en-US" sz="2400" dirty="0"/>
              <a:t> </a:t>
            </a:r>
            <a:r>
              <a:rPr kumimoji="1" lang="en-US" altLang="zh-CN" sz="2400" dirty="0" err="1" smtClean="0">
                <a:latin typeface="Monaco" charset="0"/>
                <a:ea typeface="Monaco" charset="0"/>
                <a:cs typeface="Monaco" charset="0"/>
              </a:rPr>
              <a:t>int</a:t>
            </a:r>
            <a:r>
              <a:rPr kumimoji="1" lang="en-US" altLang="zh-CN" sz="2400" dirty="0" smtClean="0">
                <a:latin typeface="Monaco" charset="0"/>
                <a:ea typeface="Monaco" charset="0"/>
                <a:cs typeface="Monaco" charset="0"/>
              </a:rPr>
              <a:t>()</a:t>
            </a:r>
            <a:r>
              <a:rPr kumimoji="1" lang="zh-CN" altLang="en-US" sz="2400" dirty="0" smtClean="0">
                <a:latin typeface="Monaco" charset="0"/>
                <a:ea typeface="Monaco" charset="0"/>
                <a:cs typeface="Monaco" charset="0"/>
              </a:rPr>
              <a:t>、</a:t>
            </a:r>
            <a:r>
              <a:rPr kumimoji="1" lang="en-US" altLang="zh-CN" sz="2400" dirty="0" smtClean="0">
                <a:latin typeface="Monaco" charset="0"/>
                <a:ea typeface="Monaco" charset="0"/>
                <a:cs typeface="Monaco" charset="0"/>
              </a:rPr>
              <a:t>float()</a:t>
            </a:r>
            <a:r>
              <a:rPr kumimoji="1" lang="zh-CN" altLang="en-US" sz="2400" dirty="0" smtClean="0">
                <a:latin typeface="Monaco" charset="0"/>
                <a:ea typeface="Monaco" charset="0"/>
                <a:cs typeface="Monaco" charset="0"/>
              </a:rPr>
              <a:t>、</a:t>
            </a:r>
            <a:r>
              <a:rPr kumimoji="1" lang="en-US" altLang="zh-CN" sz="2400" dirty="0" err="1" smtClean="0">
                <a:latin typeface="Monaco" charset="0"/>
                <a:ea typeface="Monaco" charset="0"/>
                <a:cs typeface="Monaco" charset="0"/>
              </a:rPr>
              <a:t>str</a:t>
            </a:r>
            <a:r>
              <a:rPr kumimoji="1" lang="en-US" altLang="zh-CN" sz="2400" dirty="0" smtClean="0">
                <a:latin typeface="Monaco" charset="0"/>
                <a:ea typeface="Monaco" charset="0"/>
                <a:cs typeface="Monaco" charset="0"/>
              </a:rPr>
              <a:t>()</a:t>
            </a:r>
            <a:r>
              <a:rPr kumimoji="1" lang="zh-CN" altLang="en-US" sz="2400" dirty="0" smtClean="0">
                <a:latin typeface="Monaco" charset="0"/>
                <a:ea typeface="Monaco" charset="0"/>
                <a:cs typeface="Monaco" charset="0"/>
              </a:rPr>
              <a:t> </a:t>
            </a:r>
            <a:r>
              <a:rPr kumimoji="1" lang="zh-CN" altLang="en-US" sz="2400" dirty="0" smtClean="0"/>
              <a:t>和 </a:t>
            </a:r>
            <a:r>
              <a:rPr kumimoji="1" lang="en-US" altLang="zh-CN" sz="2400" dirty="0" err="1" smtClean="0">
                <a:latin typeface="Monaco" charset="0"/>
                <a:ea typeface="Monaco" charset="0"/>
                <a:cs typeface="Monaco" charset="0"/>
              </a:rPr>
              <a:t>bool</a:t>
            </a:r>
            <a:r>
              <a:rPr kumimoji="1" lang="en-US" altLang="zh-CN" sz="2400" dirty="0" smtClean="0">
                <a:latin typeface="Monaco" charset="0"/>
                <a:ea typeface="Monaco" charset="0"/>
                <a:cs typeface="Monaco" charset="0"/>
              </a:rPr>
              <a:t>()</a:t>
            </a:r>
            <a:r>
              <a:rPr kumimoji="1" lang="zh-CN" altLang="en-US" sz="2400" dirty="0" smtClean="0">
                <a:latin typeface="Monaco" charset="0"/>
                <a:ea typeface="Monaco" charset="0"/>
                <a:cs typeface="Monaco" charset="0"/>
              </a:rPr>
              <a:t> </a:t>
            </a:r>
            <a:r>
              <a:rPr kumimoji="1" lang="zh-CN" altLang="en-US" sz="2400" dirty="0" smtClean="0"/>
              <a:t>分别</a:t>
            </a:r>
            <a:r>
              <a:rPr kumimoji="1" lang="zh-CN" altLang="en-US" sz="2400" dirty="0"/>
              <a:t>用于将变量转换成整型、浮点型、字符串和布尔型变量</a:t>
            </a:r>
            <a:endParaRPr kumimoji="1" lang="en-US" altLang="zh-CN" sz="2400" dirty="0"/>
          </a:p>
          <a:p>
            <a:pPr>
              <a:lnSpc>
                <a:spcPct val="150000"/>
              </a:lnSpc>
            </a:pPr>
            <a:endParaRPr kumimoji="1" lang="en-US" altLang="zh-CN" sz="2400" dirty="0" smtClean="0"/>
          </a:p>
          <a:p>
            <a:pPr>
              <a:lnSpc>
                <a:spcPct val="150000"/>
              </a:lnSpc>
            </a:pPr>
            <a:endParaRPr kumimoji="1" lang="en-US" altLang="zh-CN" sz="2400" dirty="0"/>
          </a:p>
          <a:p>
            <a:pPr>
              <a:lnSpc>
                <a:spcPct val="150000"/>
              </a:lnSpc>
            </a:pPr>
            <a:endParaRPr kumimoji="1" lang="en-US" altLang="zh-CN" sz="2400" dirty="0" smtClean="0"/>
          </a:p>
        </p:txBody>
      </p:sp>
      <p:pic>
        <p:nvPicPr>
          <p:cNvPr id="3" name="图片 2"/>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720553" y="3212976"/>
            <a:ext cx="8751931" cy="2520280"/>
          </a:xfrm>
          <a:prstGeom prst="rect">
            <a:avLst/>
          </a:prstGeom>
        </p:spPr>
      </p:pic>
      <p:sp>
        <p:nvSpPr>
          <p:cNvPr id="10" name="标题 8"/>
          <p:cNvSpPr txBox="1">
            <a:spLocks/>
          </p:cNvSpPr>
          <p:nvPr/>
        </p:nvSpPr>
        <p:spPr>
          <a:xfrm>
            <a:off x="911424" y="579766"/>
            <a:ext cx="10515600" cy="7810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微软雅黑 Light" panose="020B0502040204020203" pitchFamily="34" charset="-122"/>
                <a:ea typeface="微软雅黑 Light" panose="020B0502040204020203" pitchFamily="34" charset="-122"/>
                <a:cs typeface="+mj-cs"/>
              </a:defRPr>
            </a:lvl1pPr>
          </a:lstStyle>
          <a:p>
            <a:r>
              <a:rPr lang="zh-CN" altLang="en-US" sz="3200" b="1" dirty="0" smtClean="0">
                <a:solidFill>
                  <a:srgbClr val="942124"/>
                </a:solidFill>
                <a:cs typeface="+mn-cs"/>
              </a:rPr>
              <a:t>类型转换</a:t>
            </a:r>
            <a:endParaRPr lang="zh-CN" altLang="en-US" sz="3200" b="1" dirty="0">
              <a:solidFill>
                <a:srgbClr val="942124"/>
              </a:solidFill>
              <a:cs typeface="+mn-cs"/>
            </a:endParaRPr>
          </a:p>
        </p:txBody>
      </p:sp>
      <p:sp>
        <p:nvSpPr>
          <p:cNvPr id="11" name="矩形 28"/>
          <p:cNvSpPr/>
          <p:nvPr/>
        </p:nvSpPr>
        <p:spPr>
          <a:xfrm>
            <a:off x="-18899" y="671163"/>
            <a:ext cx="670013"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
        <p:nvSpPr>
          <p:cNvPr id="4" name="日期占位符 3"/>
          <p:cNvSpPr>
            <a:spLocks noGrp="1"/>
          </p:cNvSpPr>
          <p:nvPr>
            <p:ph type="dt" sz="half" idx="10"/>
          </p:nvPr>
        </p:nvSpPr>
        <p:spPr/>
        <p:txBody>
          <a:bodyPr/>
          <a:lstStyle/>
          <a:p>
            <a:fld id="{6523678C-15A1-493E-A032-8468CF7457FF}" type="datetime1">
              <a:rPr lang="zh-CN" altLang="en-US" smtClean="0"/>
              <a:pPr/>
              <a:t>2019/9/8</a:t>
            </a:fld>
            <a:endParaRPr lang="zh-CN" altLang="en-US"/>
          </a:p>
        </p:txBody>
      </p:sp>
      <p:sp>
        <p:nvSpPr>
          <p:cNvPr id="5" name="灯片编号占位符 4"/>
          <p:cNvSpPr>
            <a:spLocks noGrp="1"/>
          </p:cNvSpPr>
          <p:nvPr>
            <p:ph type="sldNum" sz="quarter" idx="12"/>
          </p:nvPr>
        </p:nvSpPr>
        <p:spPr/>
        <p:txBody>
          <a:bodyPr/>
          <a:lstStyle/>
          <a:p>
            <a:fld id="{370D8578-DDD4-487D-A316-C8E65CC577E1}" type="slidenum">
              <a:rPr lang="zh-CN" altLang="en-US" smtClean="0"/>
              <a:pPr/>
              <a:t>53</a:t>
            </a:fld>
            <a:endParaRPr lang="zh-CN" altLang="en-US"/>
          </a:p>
        </p:txBody>
      </p:sp>
    </p:spTree>
    <p:extLst>
      <p:ext uri="{BB962C8B-B14F-4D97-AF65-F5344CB8AC3E}">
        <p14:creationId xmlns:p14="http://schemas.microsoft.com/office/powerpoint/2010/main" xmlns="" val="649814739"/>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07368" y="1484784"/>
            <a:ext cx="9426136" cy="5688632"/>
          </a:xfrm>
        </p:spPr>
        <p:txBody>
          <a:bodyPr>
            <a:normAutofit/>
          </a:bodyPr>
          <a:lstStyle/>
          <a:p>
            <a:pPr>
              <a:lnSpc>
                <a:spcPct val="150000"/>
              </a:lnSpc>
            </a:pPr>
            <a:r>
              <a:rPr kumimoji="1" lang="zh-CN" altLang="en-US" sz="2400" dirty="0" smtClean="0"/>
              <a:t>某些变量无法转换成数值型变量</a:t>
            </a:r>
            <a:endParaRPr kumimoji="1" lang="en-US" altLang="zh-CN" sz="2400" dirty="0" smtClean="0"/>
          </a:p>
          <a:p>
            <a:pPr>
              <a:lnSpc>
                <a:spcPct val="150000"/>
              </a:lnSpc>
            </a:pPr>
            <a:endParaRPr kumimoji="1" lang="en-US" altLang="zh-CN" sz="2400" dirty="0"/>
          </a:p>
          <a:p>
            <a:pPr>
              <a:lnSpc>
                <a:spcPct val="150000"/>
              </a:lnSpc>
            </a:pPr>
            <a:endParaRPr kumimoji="1" lang="en-US" altLang="zh-CN" sz="2400" dirty="0" smtClean="0"/>
          </a:p>
        </p:txBody>
      </p:sp>
      <p:pic>
        <p:nvPicPr>
          <p:cNvPr id="4" name="图片 3"/>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695400" y="2636912"/>
            <a:ext cx="9448800" cy="2692400"/>
          </a:xfrm>
          <a:prstGeom prst="rect">
            <a:avLst/>
          </a:prstGeom>
        </p:spPr>
      </p:pic>
      <p:pic>
        <p:nvPicPr>
          <p:cNvPr id="6" name="图片 5"/>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683840" y="5301208"/>
            <a:ext cx="9372600" cy="812800"/>
          </a:xfrm>
          <a:prstGeom prst="rect">
            <a:avLst/>
          </a:prstGeom>
        </p:spPr>
      </p:pic>
      <p:sp>
        <p:nvSpPr>
          <p:cNvPr id="3" name="日期占位符 2"/>
          <p:cNvSpPr>
            <a:spLocks noGrp="1"/>
          </p:cNvSpPr>
          <p:nvPr>
            <p:ph type="dt" sz="half" idx="10"/>
          </p:nvPr>
        </p:nvSpPr>
        <p:spPr/>
        <p:txBody>
          <a:bodyPr/>
          <a:lstStyle/>
          <a:p>
            <a:fld id="{49FEC932-E2BD-4AC0-9449-DE2E71C9CB47}" type="datetime1">
              <a:rPr lang="zh-CN" altLang="en-US" smtClean="0"/>
              <a:pPr/>
              <a:t>2019/9/8</a:t>
            </a:fld>
            <a:endParaRPr lang="zh-CN" altLang="en-US"/>
          </a:p>
        </p:txBody>
      </p:sp>
      <p:sp>
        <p:nvSpPr>
          <p:cNvPr id="5" name="灯片编号占位符 4"/>
          <p:cNvSpPr>
            <a:spLocks noGrp="1"/>
          </p:cNvSpPr>
          <p:nvPr>
            <p:ph type="sldNum" sz="quarter" idx="12"/>
          </p:nvPr>
        </p:nvSpPr>
        <p:spPr/>
        <p:txBody>
          <a:bodyPr/>
          <a:lstStyle/>
          <a:p>
            <a:fld id="{370D8578-DDD4-487D-A316-C8E65CC577E1}" type="slidenum">
              <a:rPr lang="zh-CN" altLang="en-US" smtClean="0"/>
              <a:pPr/>
              <a:t>54</a:t>
            </a:fld>
            <a:endParaRPr lang="zh-CN" altLang="en-US"/>
          </a:p>
        </p:txBody>
      </p:sp>
    </p:spTree>
    <p:extLst>
      <p:ext uri="{BB962C8B-B14F-4D97-AF65-F5344CB8AC3E}">
        <p14:creationId xmlns:p14="http://schemas.microsoft.com/office/powerpoint/2010/main" xmlns="" val="439403892"/>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14280" y="1772816"/>
            <a:ext cx="9426136" cy="5688632"/>
          </a:xfrm>
        </p:spPr>
        <p:txBody>
          <a:bodyPr>
            <a:normAutofit/>
          </a:bodyPr>
          <a:lstStyle/>
          <a:p>
            <a:pPr>
              <a:lnSpc>
                <a:spcPct val="150000"/>
              </a:lnSpc>
            </a:pPr>
            <a:r>
              <a:rPr kumimoji="1" lang="zh-CN" altLang="en-US" sz="2400" dirty="0"/>
              <a:t>只有在变量</a:t>
            </a:r>
            <a:r>
              <a:rPr kumimoji="1" lang="zh-CN" altLang="en-US" sz="2400" dirty="0" smtClean="0"/>
              <a:t>值为 </a:t>
            </a:r>
            <a:r>
              <a:rPr kumimoji="1" lang="en-US" altLang="zh-CN" sz="2400" dirty="0" smtClean="0">
                <a:latin typeface="Monaco" charset="0"/>
                <a:ea typeface="Monaco" charset="0"/>
                <a:cs typeface="Monaco" charset="0"/>
              </a:rPr>
              <a:t>0</a:t>
            </a:r>
            <a:r>
              <a:rPr kumimoji="1" lang="zh-CN" altLang="en-US" sz="2400" dirty="0" smtClean="0"/>
              <a:t> 时，</a:t>
            </a:r>
            <a:r>
              <a:rPr kumimoji="1" lang="en-US" altLang="zh-CN" sz="2400" dirty="0" err="1" smtClean="0">
                <a:latin typeface="Monaco" charset="0"/>
                <a:ea typeface="Monaco" charset="0"/>
                <a:cs typeface="Monaco" charset="0"/>
              </a:rPr>
              <a:t>bool</a:t>
            </a:r>
            <a:r>
              <a:rPr kumimoji="1" lang="zh-CN" altLang="en-US" sz="2400" dirty="0" smtClean="0">
                <a:latin typeface="Monaco" charset="0"/>
                <a:ea typeface="Monaco" charset="0"/>
                <a:cs typeface="Monaco" charset="0"/>
              </a:rPr>
              <a:t> </a:t>
            </a:r>
            <a:r>
              <a:rPr kumimoji="1" lang="zh-CN" altLang="en-US" sz="2400" dirty="0" smtClean="0"/>
              <a:t>转换</a:t>
            </a:r>
            <a:r>
              <a:rPr kumimoji="1" lang="zh-CN" altLang="en-US" sz="2400" dirty="0"/>
              <a:t>的结果才</a:t>
            </a:r>
            <a:r>
              <a:rPr kumimoji="1" lang="zh-CN" altLang="en-US" sz="2400" dirty="0" smtClean="0"/>
              <a:t>为 </a:t>
            </a:r>
            <a:r>
              <a:rPr kumimoji="1" lang="en-US" altLang="zh-CN" sz="2400" dirty="0" smtClean="0">
                <a:latin typeface="Monaco" charset="0"/>
                <a:ea typeface="Monaco" charset="0"/>
                <a:cs typeface="Monaco" charset="0"/>
              </a:rPr>
              <a:t>False</a:t>
            </a:r>
            <a:r>
              <a:rPr kumimoji="1" lang="zh-CN" altLang="en-US" sz="2400" dirty="0" smtClean="0"/>
              <a:t>：</a:t>
            </a:r>
            <a:endParaRPr kumimoji="1" lang="en-US" altLang="zh-CN" sz="2400" dirty="0"/>
          </a:p>
          <a:p>
            <a:pPr>
              <a:lnSpc>
                <a:spcPct val="150000"/>
              </a:lnSpc>
            </a:pPr>
            <a:endParaRPr kumimoji="1" lang="en-US" altLang="zh-CN" sz="2400" dirty="0" smtClean="0"/>
          </a:p>
        </p:txBody>
      </p:sp>
      <p:pic>
        <p:nvPicPr>
          <p:cNvPr id="3" name="图片 2"/>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646136" y="2527398"/>
            <a:ext cx="10841370" cy="1314991"/>
          </a:xfrm>
          <a:prstGeom prst="rect">
            <a:avLst/>
          </a:prstGeom>
        </p:spPr>
      </p:pic>
      <p:pic>
        <p:nvPicPr>
          <p:cNvPr id="10" name="图片 9"/>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646136" y="3851344"/>
            <a:ext cx="10841368" cy="873799"/>
          </a:xfrm>
          <a:prstGeom prst="rect">
            <a:avLst/>
          </a:prstGeom>
        </p:spPr>
      </p:pic>
      <p:sp>
        <p:nvSpPr>
          <p:cNvPr id="4" name="日期占位符 3"/>
          <p:cNvSpPr>
            <a:spLocks noGrp="1"/>
          </p:cNvSpPr>
          <p:nvPr>
            <p:ph type="dt" sz="half" idx="10"/>
          </p:nvPr>
        </p:nvSpPr>
        <p:spPr/>
        <p:txBody>
          <a:bodyPr/>
          <a:lstStyle/>
          <a:p>
            <a:fld id="{B6EE8829-6BF0-4316-82D6-D0F134FC151F}" type="datetime1">
              <a:rPr lang="zh-CN" altLang="en-US" smtClean="0"/>
              <a:pPr/>
              <a:t>2019/9/8</a:t>
            </a:fld>
            <a:endParaRPr lang="zh-CN" altLang="en-US"/>
          </a:p>
        </p:txBody>
      </p:sp>
      <p:sp>
        <p:nvSpPr>
          <p:cNvPr id="5" name="灯片编号占位符 4"/>
          <p:cNvSpPr>
            <a:spLocks noGrp="1"/>
          </p:cNvSpPr>
          <p:nvPr>
            <p:ph type="sldNum" sz="quarter" idx="12"/>
          </p:nvPr>
        </p:nvSpPr>
        <p:spPr/>
        <p:txBody>
          <a:bodyPr/>
          <a:lstStyle/>
          <a:p>
            <a:fld id="{370D8578-DDD4-487D-A316-C8E65CC577E1}" type="slidenum">
              <a:rPr lang="zh-CN" altLang="en-US" smtClean="0"/>
              <a:pPr/>
              <a:t>55</a:t>
            </a:fld>
            <a:endParaRPr lang="zh-CN" altLang="en-US"/>
          </a:p>
        </p:txBody>
      </p:sp>
    </p:spTree>
    <p:extLst>
      <p:ext uri="{BB962C8B-B14F-4D97-AF65-F5344CB8AC3E}">
        <p14:creationId xmlns:p14="http://schemas.microsoft.com/office/powerpoint/2010/main" xmlns="" val="1898364364"/>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14280" y="1772816"/>
            <a:ext cx="9426136" cy="5688632"/>
          </a:xfrm>
        </p:spPr>
        <p:txBody>
          <a:bodyPr>
            <a:normAutofit/>
          </a:bodyPr>
          <a:lstStyle/>
          <a:p>
            <a:pPr>
              <a:lnSpc>
                <a:spcPct val="150000"/>
              </a:lnSpc>
            </a:pPr>
            <a:r>
              <a:rPr kumimoji="1" lang="zh-CN" altLang="en-US" sz="2400" dirty="0"/>
              <a:t>除了</a:t>
            </a:r>
            <a:r>
              <a:rPr kumimoji="1" lang="zh-CN" altLang="en-US" sz="2400" dirty="0" smtClean="0"/>
              <a:t>使用 </a:t>
            </a:r>
            <a:r>
              <a:rPr kumimoji="1" lang="en-US" altLang="zh-CN" sz="2400" dirty="0" smtClean="0">
                <a:latin typeface="Monaco" charset="0"/>
                <a:ea typeface="Monaco" charset="0"/>
                <a:cs typeface="Monaco" charset="0"/>
              </a:rPr>
              <a:t>type()</a:t>
            </a:r>
            <a:r>
              <a:rPr kumimoji="1" lang="zh-CN" altLang="en-US" sz="2400" dirty="0" smtClean="0">
                <a:latin typeface="Monaco" charset="0"/>
                <a:ea typeface="Monaco" charset="0"/>
                <a:cs typeface="Monaco" charset="0"/>
              </a:rPr>
              <a:t> </a:t>
            </a:r>
            <a:r>
              <a:rPr kumimoji="1" lang="zh-CN" altLang="en-US" sz="2400" dirty="0" smtClean="0"/>
              <a:t>外</a:t>
            </a:r>
            <a:r>
              <a:rPr kumimoji="1" lang="zh-CN" altLang="en-US" sz="2400" dirty="0"/>
              <a:t>，我们还可以</a:t>
            </a:r>
            <a:r>
              <a:rPr kumimoji="1" lang="zh-CN" altLang="en-US" sz="2400" dirty="0" smtClean="0"/>
              <a:t>使用 </a:t>
            </a:r>
            <a:r>
              <a:rPr kumimoji="1" lang="en-US" altLang="zh-CN" sz="2400" dirty="0" err="1" smtClean="0">
                <a:latin typeface="Monaco" charset="0"/>
                <a:ea typeface="Monaco" charset="0"/>
                <a:cs typeface="Monaco" charset="0"/>
              </a:rPr>
              <a:t>isinstance</a:t>
            </a:r>
            <a:r>
              <a:rPr kumimoji="1" lang="en-US" altLang="zh-CN" sz="2400" dirty="0" smtClean="0">
                <a:latin typeface="Monaco" charset="0"/>
                <a:ea typeface="Monaco" charset="0"/>
                <a:cs typeface="Monaco" charset="0"/>
              </a:rPr>
              <a:t>()</a:t>
            </a:r>
            <a:r>
              <a:rPr kumimoji="1" lang="zh-CN" altLang="en-US" sz="2400" dirty="0" smtClean="0">
                <a:latin typeface="Monaco" charset="0"/>
                <a:ea typeface="Monaco" charset="0"/>
                <a:cs typeface="Monaco" charset="0"/>
              </a:rPr>
              <a:t> </a:t>
            </a:r>
            <a:r>
              <a:rPr kumimoji="1" lang="zh-CN" altLang="en-US" sz="2400" dirty="0" smtClean="0"/>
              <a:t>来</a:t>
            </a:r>
            <a:r>
              <a:rPr kumimoji="1" lang="zh-CN" altLang="en-US" sz="2400" dirty="0"/>
              <a:t>获得数据类型</a:t>
            </a:r>
            <a:endParaRPr kumimoji="1" lang="en-US" altLang="zh-CN" sz="2400" dirty="0" smtClean="0"/>
          </a:p>
        </p:txBody>
      </p:sp>
      <p:pic>
        <p:nvPicPr>
          <p:cNvPr id="4" name="图片 3"/>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599812" y="3140968"/>
            <a:ext cx="11112812" cy="2169604"/>
          </a:xfrm>
          <a:prstGeom prst="rect">
            <a:avLst/>
          </a:prstGeom>
        </p:spPr>
      </p:pic>
      <p:sp>
        <p:nvSpPr>
          <p:cNvPr id="3" name="日期占位符 2"/>
          <p:cNvSpPr>
            <a:spLocks noGrp="1"/>
          </p:cNvSpPr>
          <p:nvPr>
            <p:ph type="dt" sz="half" idx="10"/>
          </p:nvPr>
        </p:nvSpPr>
        <p:spPr/>
        <p:txBody>
          <a:bodyPr/>
          <a:lstStyle/>
          <a:p>
            <a:fld id="{2E9C29F2-C541-4ABF-973A-F5D3E20D50C2}" type="datetime1">
              <a:rPr lang="zh-CN" altLang="en-US" smtClean="0"/>
              <a:pPr/>
              <a:t>2019/9/8</a:t>
            </a:fld>
            <a:endParaRPr lang="zh-CN" altLang="en-US"/>
          </a:p>
        </p:txBody>
      </p:sp>
      <p:sp>
        <p:nvSpPr>
          <p:cNvPr id="5" name="灯片编号占位符 4"/>
          <p:cNvSpPr>
            <a:spLocks noGrp="1"/>
          </p:cNvSpPr>
          <p:nvPr>
            <p:ph type="sldNum" sz="quarter" idx="12"/>
          </p:nvPr>
        </p:nvSpPr>
        <p:spPr/>
        <p:txBody>
          <a:bodyPr/>
          <a:lstStyle/>
          <a:p>
            <a:fld id="{370D8578-DDD4-487D-A316-C8E65CC577E1}" type="slidenum">
              <a:rPr lang="zh-CN" altLang="en-US" smtClean="0"/>
              <a:pPr/>
              <a:t>56</a:t>
            </a:fld>
            <a:endParaRPr lang="zh-CN" altLang="en-US"/>
          </a:p>
        </p:txBody>
      </p:sp>
    </p:spTree>
    <p:extLst>
      <p:ext uri="{BB962C8B-B14F-4D97-AF65-F5344CB8AC3E}">
        <p14:creationId xmlns:p14="http://schemas.microsoft.com/office/powerpoint/2010/main" xmlns="" val="3127304868"/>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8"/>
          <p:cNvSpPr txBox="1">
            <a:spLocks/>
          </p:cNvSpPr>
          <p:nvPr/>
        </p:nvSpPr>
        <p:spPr>
          <a:xfrm>
            <a:off x="911424" y="579766"/>
            <a:ext cx="10515600" cy="7810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微软雅黑 Light" panose="020B0502040204020203" pitchFamily="34" charset="-122"/>
                <a:ea typeface="微软雅黑 Light" panose="020B0502040204020203" pitchFamily="34" charset="-122"/>
                <a:cs typeface="+mj-cs"/>
              </a:defRPr>
            </a:lvl1pPr>
          </a:lstStyle>
          <a:p>
            <a:r>
              <a:rPr lang="zh-CN" altLang="en-US" sz="3200" b="1" dirty="0" smtClean="0">
                <a:solidFill>
                  <a:srgbClr val="942124"/>
                </a:solidFill>
                <a:cs typeface="+mn-cs"/>
              </a:rPr>
              <a:t>总结</a:t>
            </a:r>
            <a:endParaRPr lang="zh-CN" altLang="en-US" sz="3200" b="1" dirty="0">
              <a:solidFill>
                <a:srgbClr val="942124"/>
              </a:solidFill>
              <a:cs typeface="+mn-cs"/>
            </a:endParaRPr>
          </a:p>
        </p:txBody>
      </p:sp>
      <p:sp>
        <p:nvSpPr>
          <p:cNvPr id="293" name="Freeform 37"/>
          <p:cNvSpPr>
            <a:spLocks noChangeArrowheads="1"/>
          </p:cNvSpPr>
          <p:nvPr/>
        </p:nvSpPr>
        <p:spPr bwMode="auto">
          <a:xfrm>
            <a:off x="1631504" y="3682289"/>
            <a:ext cx="324000" cy="324000"/>
          </a:xfrm>
          <a:custGeom>
            <a:avLst/>
            <a:gdLst>
              <a:gd name="T0" fmla="*/ 38763987 w 602"/>
              <a:gd name="T1" fmla="*/ 78442719 h 602"/>
              <a:gd name="T2" fmla="*/ 38763987 w 602"/>
              <a:gd name="T3" fmla="*/ 78442719 h 602"/>
              <a:gd name="T4" fmla="*/ 0 w 602"/>
              <a:gd name="T5" fmla="*/ 38764526 h 602"/>
              <a:gd name="T6" fmla="*/ 38763987 w 602"/>
              <a:gd name="T7" fmla="*/ 0 h 602"/>
              <a:gd name="T8" fmla="*/ 78441997 w 602"/>
              <a:gd name="T9" fmla="*/ 38764526 h 602"/>
              <a:gd name="T10" fmla="*/ 38763987 w 602"/>
              <a:gd name="T11" fmla="*/ 78442719 h 602"/>
              <a:gd name="T12" fmla="*/ 38763987 w 602"/>
              <a:gd name="T13" fmla="*/ 7439751 h 602"/>
              <a:gd name="T14" fmla="*/ 38763987 w 602"/>
              <a:gd name="T15" fmla="*/ 7439751 h 602"/>
              <a:gd name="T16" fmla="*/ 7439717 w 602"/>
              <a:gd name="T17" fmla="*/ 38764526 h 602"/>
              <a:gd name="T18" fmla="*/ 38763987 w 602"/>
              <a:gd name="T19" fmla="*/ 71002968 h 602"/>
              <a:gd name="T20" fmla="*/ 71002280 w 602"/>
              <a:gd name="T21" fmla="*/ 38764526 h 602"/>
              <a:gd name="T22" fmla="*/ 38763987 w 602"/>
              <a:gd name="T23" fmla="*/ 7439751 h 60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602" h="602">
                <a:moveTo>
                  <a:pt x="297" y="601"/>
                </a:moveTo>
                <a:lnTo>
                  <a:pt x="297" y="601"/>
                </a:lnTo>
                <a:cubicBezTo>
                  <a:pt x="134" y="601"/>
                  <a:pt x="0" y="467"/>
                  <a:pt x="0" y="297"/>
                </a:cubicBezTo>
                <a:cubicBezTo>
                  <a:pt x="0" y="135"/>
                  <a:pt x="134" y="0"/>
                  <a:pt x="297" y="0"/>
                </a:cubicBezTo>
                <a:cubicBezTo>
                  <a:pt x="466" y="0"/>
                  <a:pt x="601" y="135"/>
                  <a:pt x="601" y="297"/>
                </a:cubicBezTo>
                <a:cubicBezTo>
                  <a:pt x="601" y="467"/>
                  <a:pt x="466" y="601"/>
                  <a:pt x="297" y="601"/>
                </a:cubicBezTo>
                <a:close/>
                <a:moveTo>
                  <a:pt x="297" y="57"/>
                </a:moveTo>
                <a:lnTo>
                  <a:pt x="297" y="57"/>
                </a:lnTo>
                <a:cubicBezTo>
                  <a:pt x="163" y="57"/>
                  <a:pt x="57" y="163"/>
                  <a:pt x="57" y="297"/>
                </a:cubicBezTo>
                <a:cubicBezTo>
                  <a:pt x="57" y="431"/>
                  <a:pt x="163" y="544"/>
                  <a:pt x="297" y="544"/>
                </a:cubicBezTo>
                <a:cubicBezTo>
                  <a:pt x="431" y="544"/>
                  <a:pt x="544" y="431"/>
                  <a:pt x="544" y="297"/>
                </a:cubicBezTo>
                <a:cubicBezTo>
                  <a:pt x="544" y="163"/>
                  <a:pt x="431" y="57"/>
                  <a:pt x="297" y="57"/>
                </a:cubicBezTo>
                <a:close/>
              </a:path>
            </a:pathLst>
          </a:custGeom>
          <a:solidFill>
            <a:srgbClr val="942124"/>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solidFill>
                <a:srgbClr val="942124"/>
              </a:solidFill>
            </a:endParaRPr>
          </a:p>
        </p:txBody>
      </p:sp>
      <p:sp>
        <p:nvSpPr>
          <p:cNvPr id="5" name="TextBox 4"/>
          <p:cNvSpPr txBox="1"/>
          <p:nvPr/>
        </p:nvSpPr>
        <p:spPr>
          <a:xfrm>
            <a:off x="2135560" y="3613456"/>
            <a:ext cx="4801314" cy="461665"/>
          </a:xfrm>
          <a:prstGeom prst="rect">
            <a:avLst/>
          </a:prstGeom>
          <a:noFill/>
        </p:spPr>
        <p:txBody>
          <a:bodyPr wrap="none" rtlCol="0">
            <a:spAutoFit/>
          </a:bodyPr>
          <a:lstStyle/>
          <a:p>
            <a:r>
              <a:rPr lang="zh-CN" altLang="en-US" sz="2400" dirty="0" smtClean="0">
                <a:latin typeface="微软雅黑 Light" panose="020B0502040204020203" pitchFamily="34" charset="-122"/>
                <a:ea typeface="微软雅黑 Light" panose="020B0502040204020203" pitchFamily="34" charset="-122"/>
              </a:rPr>
              <a:t>数据类型、算术运算符、类型转换</a:t>
            </a:r>
            <a:endParaRPr lang="zh-CN" altLang="en-US" sz="2400" dirty="0">
              <a:latin typeface="微软雅黑 Light" panose="020B0502040204020203" pitchFamily="34" charset="-122"/>
              <a:ea typeface="微软雅黑 Light" panose="020B0502040204020203" pitchFamily="34" charset="-122"/>
            </a:endParaRPr>
          </a:p>
        </p:txBody>
      </p:sp>
      <p:sp>
        <p:nvSpPr>
          <p:cNvPr id="307" name="Freeform 37"/>
          <p:cNvSpPr>
            <a:spLocks noChangeArrowheads="1"/>
          </p:cNvSpPr>
          <p:nvPr/>
        </p:nvSpPr>
        <p:spPr bwMode="auto">
          <a:xfrm>
            <a:off x="1631504" y="3065785"/>
            <a:ext cx="324000" cy="324000"/>
          </a:xfrm>
          <a:custGeom>
            <a:avLst/>
            <a:gdLst>
              <a:gd name="T0" fmla="*/ 38763987 w 602"/>
              <a:gd name="T1" fmla="*/ 78442719 h 602"/>
              <a:gd name="T2" fmla="*/ 38763987 w 602"/>
              <a:gd name="T3" fmla="*/ 78442719 h 602"/>
              <a:gd name="T4" fmla="*/ 0 w 602"/>
              <a:gd name="T5" fmla="*/ 38764526 h 602"/>
              <a:gd name="T6" fmla="*/ 38763987 w 602"/>
              <a:gd name="T7" fmla="*/ 0 h 602"/>
              <a:gd name="T8" fmla="*/ 78441997 w 602"/>
              <a:gd name="T9" fmla="*/ 38764526 h 602"/>
              <a:gd name="T10" fmla="*/ 38763987 w 602"/>
              <a:gd name="T11" fmla="*/ 78442719 h 602"/>
              <a:gd name="T12" fmla="*/ 38763987 w 602"/>
              <a:gd name="T13" fmla="*/ 7439751 h 602"/>
              <a:gd name="T14" fmla="*/ 38763987 w 602"/>
              <a:gd name="T15" fmla="*/ 7439751 h 602"/>
              <a:gd name="T16" fmla="*/ 7439717 w 602"/>
              <a:gd name="T17" fmla="*/ 38764526 h 602"/>
              <a:gd name="T18" fmla="*/ 38763987 w 602"/>
              <a:gd name="T19" fmla="*/ 71002968 h 602"/>
              <a:gd name="T20" fmla="*/ 71002280 w 602"/>
              <a:gd name="T21" fmla="*/ 38764526 h 602"/>
              <a:gd name="T22" fmla="*/ 38763987 w 602"/>
              <a:gd name="T23" fmla="*/ 7439751 h 60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602" h="602">
                <a:moveTo>
                  <a:pt x="297" y="601"/>
                </a:moveTo>
                <a:lnTo>
                  <a:pt x="297" y="601"/>
                </a:lnTo>
                <a:cubicBezTo>
                  <a:pt x="134" y="601"/>
                  <a:pt x="0" y="467"/>
                  <a:pt x="0" y="297"/>
                </a:cubicBezTo>
                <a:cubicBezTo>
                  <a:pt x="0" y="135"/>
                  <a:pt x="134" y="0"/>
                  <a:pt x="297" y="0"/>
                </a:cubicBezTo>
                <a:cubicBezTo>
                  <a:pt x="466" y="0"/>
                  <a:pt x="601" y="135"/>
                  <a:pt x="601" y="297"/>
                </a:cubicBezTo>
                <a:cubicBezTo>
                  <a:pt x="601" y="467"/>
                  <a:pt x="466" y="601"/>
                  <a:pt x="297" y="601"/>
                </a:cubicBezTo>
                <a:close/>
                <a:moveTo>
                  <a:pt x="297" y="57"/>
                </a:moveTo>
                <a:lnTo>
                  <a:pt x="297" y="57"/>
                </a:lnTo>
                <a:cubicBezTo>
                  <a:pt x="163" y="57"/>
                  <a:pt x="57" y="163"/>
                  <a:pt x="57" y="297"/>
                </a:cubicBezTo>
                <a:cubicBezTo>
                  <a:pt x="57" y="431"/>
                  <a:pt x="163" y="544"/>
                  <a:pt x="297" y="544"/>
                </a:cubicBezTo>
                <a:cubicBezTo>
                  <a:pt x="431" y="544"/>
                  <a:pt x="544" y="431"/>
                  <a:pt x="544" y="297"/>
                </a:cubicBezTo>
                <a:cubicBezTo>
                  <a:pt x="544" y="163"/>
                  <a:pt x="431" y="57"/>
                  <a:pt x="297" y="57"/>
                </a:cubicBezTo>
                <a:close/>
              </a:path>
            </a:pathLst>
          </a:custGeom>
          <a:solidFill>
            <a:srgbClr val="942124"/>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solidFill>
                <a:srgbClr val="942124"/>
              </a:solidFill>
            </a:endParaRPr>
          </a:p>
        </p:txBody>
      </p:sp>
      <p:sp>
        <p:nvSpPr>
          <p:cNvPr id="308" name="TextBox 307"/>
          <p:cNvSpPr txBox="1"/>
          <p:nvPr/>
        </p:nvSpPr>
        <p:spPr>
          <a:xfrm>
            <a:off x="2135560" y="2996952"/>
            <a:ext cx="3288080" cy="461665"/>
          </a:xfrm>
          <a:prstGeom prst="rect">
            <a:avLst/>
          </a:prstGeom>
          <a:noFill/>
        </p:spPr>
        <p:txBody>
          <a:bodyPr wrap="none" rtlCol="0">
            <a:spAutoFit/>
          </a:bodyPr>
          <a:lstStyle/>
          <a:p>
            <a:r>
              <a:rPr lang="zh-CN" altLang="en-US" sz="2400" dirty="0" smtClean="0">
                <a:latin typeface="微软雅黑 Light" panose="020B0502040204020203" pitchFamily="34" charset="-122"/>
                <a:ea typeface="微软雅黑 Light" panose="020B0502040204020203" pitchFamily="34" charset="-122"/>
              </a:rPr>
              <a:t>变量、注释、</a:t>
            </a:r>
            <a:r>
              <a:rPr lang="en-US" altLang="zh-CN" sz="2400" dirty="0" smtClean="0">
                <a:latin typeface="微软雅黑 Light" panose="020B0502040204020203" pitchFamily="34" charset="-122"/>
                <a:ea typeface="微软雅黑 Light" panose="020B0502040204020203" pitchFamily="34" charset="-122"/>
              </a:rPr>
              <a:t>print</a:t>
            </a:r>
            <a:r>
              <a:rPr lang="zh-CN" altLang="en-US" sz="2400" dirty="0" smtClean="0">
                <a:latin typeface="微软雅黑 Light" panose="020B0502040204020203" pitchFamily="34" charset="-122"/>
                <a:ea typeface="微软雅黑 Light" panose="020B0502040204020203" pitchFamily="34" charset="-122"/>
              </a:rPr>
              <a:t>函数</a:t>
            </a:r>
            <a:endParaRPr lang="zh-CN" altLang="en-US" sz="2400" dirty="0">
              <a:latin typeface="微软雅黑 Light" panose="020B0502040204020203" pitchFamily="34" charset="-122"/>
              <a:ea typeface="微软雅黑 Light" panose="020B0502040204020203" pitchFamily="34" charset="-122"/>
            </a:endParaRPr>
          </a:p>
        </p:txBody>
      </p:sp>
      <p:sp>
        <p:nvSpPr>
          <p:cNvPr id="12" name="矩形 28"/>
          <p:cNvSpPr/>
          <p:nvPr/>
        </p:nvSpPr>
        <p:spPr>
          <a:xfrm>
            <a:off x="-18898" y="671163"/>
            <a:ext cx="510214"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
        <p:nvSpPr>
          <p:cNvPr id="2" name="日期占位符 1"/>
          <p:cNvSpPr>
            <a:spLocks noGrp="1"/>
          </p:cNvSpPr>
          <p:nvPr>
            <p:ph type="dt" sz="half" idx="10"/>
          </p:nvPr>
        </p:nvSpPr>
        <p:spPr/>
        <p:txBody>
          <a:bodyPr/>
          <a:lstStyle/>
          <a:p>
            <a:fld id="{6720F32E-D55E-489E-B4A9-ADA031C3E488}" type="datetime1">
              <a:rPr lang="zh-CN" altLang="en-US" smtClean="0"/>
              <a:pPr/>
              <a:t>2019/9/8</a:t>
            </a:fld>
            <a:endParaRPr lang="zh-CN" altLang="en-US"/>
          </a:p>
        </p:txBody>
      </p:sp>
      <p:sp>
        <p:nvSpPr>
          <p:cNvPr id="3" name="灯片编号占位符 2"/>
          <p:cNvSpPr>
            <a:spLocks noGrp="1"/>
          </p:cNvSpPr>
          <p:nvPr>
            <p:ph type="sldNum" sz="quarter" idx="12"/>
          </p:nvPr>
        </p:nvSpPr>
        <p:spPr/>
        <p:txBody>
          <a:bodyPr/>
          <a:lstStyle/>
          <a:p>
            <a:fld id="{370D8578-DDD4-487D-A316-C8E65CC577E1}" type="slidenum">
              <a:rPr lang="zh-CN" altLang="en-US" smtClean="0"/>
              <a:pPr/>
              <a:t>57</a:t>
            </a:fld>
            <a:endParaRPr lang="zh-CN" altLang="en-US"/>
          </a:p>
        </p:txBody>
      </p:sp>
    </p:spTree>
    <p:extLst>
      <p:ext uri="{BB962C8B-B14F-4D97-AF65-F5344CB8AC3E}">
        <p14:creationId xmlns:p14="http://schemas.microsoft.com/office/powerpoint/2010/main" xmlns="" val="313560316"/>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983559" y="2133591"/>
            <a:ext cx="1080000" cy="1080000"/>
            <a:chOff x="8110158" y="3554322"/>
            <a:chExt cx="876300" cy="876300"/>
          </a:xfrm>
        </p:grpSpPr>
        <p:sp>
          <p:nvSpPr>
            <p:cNvPr id="18" name="椭圆 17"/>
            <p:cNvSpPr/>
            <p:nvPr/>
          </p:nvSpPr>
          <p:spPr>
            <a:xfrm>
              <a:off x="8110158" y="3554322"/>
              <a:ext cx="876300" cy="8763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9" name="图片 18"/>
            <p:cNvPicPr>
              <a:picLocks noChangeAspect="1"/>
            </p:cNvPicPr>
            <p:nvPr/>
          </p:nvPicPr>
          <p:blipFill>
            <a:blip r:embed="rId2" cstate="email">
              <a:extLst>
                <a:ext uri="{28A0092B-C50C-407E-A947-70E740481C1C}">
                  <a14:useLocalDpi xmlns:a14="http://schemas.microsoft.com/office/drawing/2010/main" xmlns=""/>
                </a:ext>
              </a:extLst>
            </a:blip>
            <a:stretch>
              <a:fillRect/>
            </a:stretch>
          </p:blipFill>
          <p:spPr>
            <a:xfrm>
              <a:off x="8232092" y="3758472"/>
              <a:ext cx="632433" cy="468000"/>
            </a:xfrm>
            <a:prstGeom prst="rect">
              <a:avLst/>
            </a:prstGeom>
          </p:spPr>
        </p:pic>
      </p:grpSp>
      <p:grpSp>
        <p:nvGrpSpPr>
          <p:cNvPr id="2" name="组合 1"/>
          <p:cNvGrpSpPr/>
          <p:nvPr/>
        </p:nvGrpSpPr>
        <p:grpSpPr>
          <a:xfrm>
            <a:off x="3877329" y="4140369"/>
            <a:ext cx="6573535" cy="584775"/>
            <a:chOff x="3877326" y="4290231"/>
            <a:chExt cx="6573535" cy="584775"/>
          </a:xfrm>
        </p:grpSpPr>
        <p:sp>
          <p:nvSpPr>
            <p:cNvPr id="20" name="矩形 19"/>
            <p:cNvSpPr/>
            <p:nvPr/>
          </p:nvSpPr>
          <p:spPr>
            <a:xfrm>
              <a:off x="3877326" y="4290231"/>
              <a:ext cx="5641288" cy="584775"/>
            </a:xfrm>
            <a:prstGeom prst="rect">
              <a:avLst/>
            </a:prstGeom>
          </p:spPr>
          <p:txBody>
            <a:bodyPr wrap="none">
              <a:spAutoFit/>
            </a:bodyPr>
            <a:lstStyle/>
            <a:p>
              <a:r>
                <a:rPr lang="zh-CN" altLang="en-US" sz="3200" b="1" dirty="0" smtClean="0">
                  <a:solidFill>
                    <a:srgbClr val="942124"/>
                  </a:solidFill>
                  <a:latin typeface="微软雅黑 Light" panose="020B0502040204020203" pitchFamily="34" charset="-122"/>
                  <a:ea typeface="微软雅黑 Light" panose="020B0502040204020203" pitchFamily="34" charset="-122"/>
                </a:rPr>
                <a:t>第三部分</a:t>
              </a:r>
              <a:r>
                <a:rPr lang="en-US" altLang="zh-CN" sz="3200" b="1" dirty="0" smtClean="0">
                  <a:solidFill>
                    <a:srgbClr val="942124"/>
                  </a:solidFill>
                  <a:latin typeface="微软雅黑 Light" panose="020B0502040204020203" pitchFamily="34" charset="-122"/>
                  <a:ea typeface="微软雅黑 Light" panose="020B0502040204020203" pitchFamily="34" charset="-122"/>
                </a:rPr>
                <a:t> </a:t>
              </a:r>
              <a:r>
                <a:rPr lang="zh-CN" altLang="en-US" sz="3200" b="1" dirty="0" smtClean="0">
                  <a:solidFill>
                    <a:srgbClr val="942124"/>
                  </a:solidFill>
                  <a:latin typeface="微软雅黑 Light" panose="020B0502040204020203" pitchFamily="34" charset="-122"/>
                  <a:ea typeface="微软雅黑 Light" panose="020B0502040204020203" pitchFamily="34" charset="-122"/>
                </a:rPr>
                <a:t>数据的容器（结构）</a:t>
              </a:r>
              <a:endParaRPr lang="en-US" altLang="zh-CN" sz="3200" b="1" dirty="0" smtClean="0">
                <a:solidFill>
                  <a:srgbClr val="942124"/>
                </a:solidFill>
                <a:latin typeface="微软雅黑 Light" panose="020B0502040204020203" pitchFamily="34" charset="-122"/>
                <a:ea typeface="微软雅黑 Light" panose="020B0502040204020203" pitchFamily="34" charset="-122"/>
              </a:endParaRPr>
            </a:p>
          </p:txBody>
        </p:sp>
        <p:cxnSp>
          <p:nvCxnSpPr>
            <p:cNvPr id="30" name="直接连接符 29"/>
            <p:cNvCxnSpPr/>
            <p:nvPr/>
          </p:nvCxnSpPr>
          <p:spPr>
            <a:xfrm>
              <a:off x="3962401" y="4875006"/>
              <a:ext cx="6488460"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34" name="组合 33"/>
          <p:cNvGrpSpPr/>
          <p:nvPr/>
        </p:nvGrpSpPr>
        <p:grpSpPr>
          <a:xfrm>
            <a:off x="4030879" y="2133590"/>
            <a:ext cx="1080000" cy="1080000"/>
            <a:chOff x="8502232" y="2244385"/>
            <a:chExt cx="876300" cy="876300"/>
          </a:xfrm>
        </p:grpSpPr>
        <p:sp>
          <p:nvSpPr>
            <p:cNvPr id="35" name="椭圆 34"/>
            <p:cNvSpPr/>
            <p:nvPr/>
          </p:nvSpPr>
          <p:spPr>
            <a:xfrm>
              <a:off x="8502232" y="2244385"/>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6" name="图片 35"/>
            <p:cNvPicPr>
              <a:picLocks noChangeAspect="1"/>
            </p:cNvPicPr>
            <p:nvPr/>
          </p:nvPicPr>
          <p:blipFill>
            <a:blip r:embed="rId3">
              <a:extLst>
                <a:ext uri="{28A0092B-C50C-407E-A947-70E740481C1C}">
                  <a14:useLocalDpi xmlns:a14="http://schemas.microsoft.com/office/drawing/2010/main" xmlns=""/>
                </a:ext>
              </a:extLst>
            </a:blip>
            <a:stretch>
              <a:fillRect/>
            </a:stretch>
          </p:blipFill>
          <p:spPr>
            <a:xfrm>
              <a:off x="8599561" y="2432946"/>
              <a:ext cx="681643" cy="613479"/>
            </a:xfrm>
            <a:prstGeom prst="rect">
              <a:avLst/>
            </a:prstGeom>
          </p:spPr>
        </p:pic>
      </p:grpSp>
      <p:grpSp>
        <p:nvGrpSpPr>
          <p:cNvPr id="37" name="组合 36"/>
          <p:cNvGrpSpPr/>
          <p:nvPr/>
        </p:nvGrpSpPr>
        <p:grpSpPr>
          <a:xfrm>
            <a:off x="10133829" y="2137219"/>
            <a:ext cx="1080000" cy="1080000"/>
            <a:chOff x="6787469" y="2184355"/>
            <a:chExt cx="876300" cy="876300"/>
          </a:xfrm>
        </p:grpSpPr>
        <p:sp>
          <p:nvSpPr>
            <p:cNvPr id="38" name="椭圆 37"/>
            <p:cNvSpPr/>
            <p:nvPr/>
          </p:nvSpPr>
          <p:spPr>
            <a:xfrm>
              <a:off x="6787469" y="2184355"/>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9" name="图片 38"/>
            <p:cNvPicPr>
              <a:picLocks noChangeAspect="1"/>
            </p:cNvPicPr>
            <p:nvPr/>
          </p:nvPicPr>
          <p:blipFill>
            <a:blip r:embed="rId4" cstate="email">
              <a:extLst>
                <a:ext uri="{28A0092B-C50C-407E-A947-70E740481C1C}">
                  <a14:useLocalDpi xmlns:a14="http://schemas.microsoft.com/office/drawing/2010/main" xmlns=""/>
                </a:ext>
              </a:extLst>
            </a:blip>
            <a:stretch>
              <a:fillRect/>
            </a:stretch>
          </p:blipFill>
          <p:spPr>
            <a:xfrm>
              <a:off x="6997019" y="2279604"/>
              <a:ext cx="457201" cy="762002"/>
            </a:xfrm>
            <a:prstGeom prst="rect">
              <a:avLst/>
            </a:prstGeom>
          </p:spPr>
        </p:pic>
      </p:grpSp>
      <p:grpSp>
        <p:nvGrpSpPr>
          <p:cNvPr id="40" name="组合 39"/>
          <p:cNvGrpSpPr/>
          <p:nvPr/>
        </p:nvGrpSpPr>
        <p:grpSpPr>
          <a:xfrm>
            <a:off x="7211921" y="2133821"/>
            <a:ext cx="1080000" cy="1080000"/>
            <a:chOff x="8064082" y="5195503"/>
            <a:chExt cx="876300" cy="876300"/>
          </a:xfrm>
        </p:grpSpPr>
        <p:sp>
          <p:nvSpPr>
            <p:cNvPr id="41" name="椭圆 40"/>
            <p:cNvSpPr/>
            <p:nvPr/>
          </p:nvSpPr>
          <p:spPr>
            <a:xfrm>
              <a:off x="8064082" y="5195503"/>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2" name="图片 41"/>
            <p:cNvPicPr>
              <a:picLocks noChangeAspect="1"/>
            </p:cNvPicPr>
            <p:nvPr/>
          </p:nvPicPr>
          <p:blipFill>
            <a:blip r:embed="rId5">
              <a:extLst>
                <a:ext uri="{28A0092B-C50C-407E-A947-70E740481C1C}">
                  <a14:useLocalDpi xmlns:a14="http://schemas.microsoft.com/office/drawing/2010/main" xmlns=""/>
                </a:ext>
              </a:extLst>
            </a:blip>
            <a:stretch>
              <a:fillRect/>
            </a:stretch>
          </p:blipFill>
          <p:spPr>
            <a:xfrm>
              <a:off x="8196232" y="5239074"/>
              <a:ext cx="612000" cy="789158"/>
            </a:xfrm>
            <a:prstGeom prst="rect">
              <a:avLst/>
            </a:prstGeom>
          </p:spPr>
        </p:pic>
      </p:grpSp>
      <p:pic>
        <p:nvPicPr>
          <p:cNvPr id="5" name="图片 4" descr="pic.png"/>
          <p:cNvPicPr>
            <a:picLocks noChangeAspect="1"/>
          </p:cNvPicPr>
          <p:nvPr/>
        </p:nvPicPr>
        <p:blipFill>
          <a:blip r:embed="rId6" cstate="email">
            <a:extLst>
              <a:ext uri="{28A0092B-C50C-407E-A947-70E740481C1C}">
                <a14:useLocalDpi xmlns:a14="http://schemas.microsoft.com/office/drawing/2010/main" xmlns=""/>
              </a:ext>
            </a:extLst>
          </a:blip>
          <a:stretch>
            <a:fillRect/>
          </a:stretch>
        </p:blipFill>
        <p:spPr>
          <a:xfrm>
            <a:off x="0" y="0"/>
            <a:ext cx="12234334" cy="3844639"/>
          </a:xfrm>
          <a:prstGeom prst="rect">
            <a:avLst/>
          </a:prstGeom>
        </p:spPr>
      </p:pic>
      <p:sp>
        <p:nvSpPr>
          <p:cNvPr id="21" name="矩形 20"/>
          <p:cNvSpPr/>
          <p:nvPr/>
        </p:nvSpPr>
        <p:spPr bwMode="auto">
          <a:xfrm>
            <a:off x="3941021" y="4926457"/>
            <a:ext cx="7272808" cy="461665"/>
          </a:xfrm>
          <a:prstGeom prst="rect">
            <a:avLst/>
          </a:prstGeom>
        </p:spPr>
        <p:txBody>
          <a:bodyPr wrap="square">
            <a:spAutoFit/>
          </a:bodyPr>
          <a:lstStyle/>
          <a:p>
            <a:pPr fontAlgn="base">
              <a:spcBef>
                <a:spcPct val="0"/>
              </a:spcBef>
              <a:spcAft>
                <a:spcPct val="0"/>
              </a:spcAft>
            </a:pPr>
            <a:r>
              <a:rPr lang="zh-CN" altLang="en-US" sz="2400" dirty="0" smtClean="0">
                <a:solidFill>
                  <a:srgbClr val="942124"/>
                </a:solidFill>
                <a:latin typeface="微软雅黑 Light" panose="020B0502040204020203" pitchFamily="34" charset="-122"/>
                <a:ea typeface="微软雅黑 Light" panose="020B0502040204020203" pitchFamily="34" charset="-122"/>
                <a:cs typeface="Microsoft YaHei" charset="0"/>
              </a:rPr>
              <a:t>列表、元组、字典、集合</a:t>
            </a:r>
            <a:endParaRPr lang="zh-CN" altLang="en-US" sz="2400" dirty="0">
              <a:solidFill>
                <a:srgbClr val="942124"/>
              </a:solidFill>
              <a:latin typeface="微软雅黑 Light" panose="020B0502040204020203" pitchFamily="34" charset="-122"/>
              <a:ea typeface="微软雅黑 Light" panose="020B0502040204020203" pitchFamily="34" charset="-122"/>
              <a:cs typeface="Microsoft YaHei" charset="0"/>
            </a:endParaRPr>
          </a:p>
        </p:txBody>
      </p:sp>
      <p:sp>
        <p:nvSpPr>
          <p:cNvPr id="3" name="日期占位符 2"/>
          <p:cNvSpPr>
            <a:spLocks noGrp="1"/>
          </p:cNvSpPr>
          <p:nvPr>
            <p:ph type="dt" sz="half" idx="10"/>
          </p:nvPr>
        </p:nvSpPr>
        <p:spPr/>
        <p:txBody>
          <a:bodyPr/>
          <a:lstStyle/>
          <a:p>
            <a:fld id="{61673773-8651-4D63-8CB4-926DE42B9062}" type="datetime1">
              <a:rPr lang="zh-CN" altLang="en-US" smtClean="0"/>
              <a:pPr/>
              <a:t>2019/9/8</a:t>
            </a:fld>
            <a:endParaRPr lang="zh-CN" altLang="en-US"/>
          </a:p>
        </p:txBody>
      </p:sp>
      <p:sp>
        <p:nvSpPr>
          <p:cNvPr id="4" name="灯片编号占位符 3"/>
          <p:cNvSpPr>
            <a:spLocks noGrp="1"/>
          </p:cNvSpPr>
          <p:nvPr>
            <p:ph type="sldNum" sz="quarter" idx="12"/>
          </p:nvPr>
        </p:nvSpPr>
        <p:spPr/>
        <p:txBody>
          <a:bodyPr/>
          <a:lstStyle/>
          <a:p>
            <a:fld id="{370D8578-DDD4-487D-A316-C8E65CC577E1}" type="slidenum">
              <a:rPr lang="zh-CN" altLang="en-US" smtClean="0"/>
              <a:pPr/>
              <a:t>58</a:t>
            </a:fld>
            <a:endParaRPr lang="zh-CN" altLang="en-US"/>
          </a:p>
        </p:txBody>
      </p:sp>
    </p:spTree>
    <p:extLst>
      <p:ext uri="{BB962C8B-B14F-4D97-AF65-F5344CB8AC3E}">
        <p14:creationId xmlns:p14="http://schemas.microsoft.com/office/powerpoint/2010/main" xmlns="" val="339295721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8"/>
          <p:cNvSpPr txBox="1">
            <a:spLocks/>
          </p:cNvSpPr>
          <p:nvPr/>
        </p:nvSpPr>
        <p:spPr>
          <a:xfrm>
            <a:off x="911424" y="579766"/>
            <a:ext cx="10515600" cy="7810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微软雅黑 Light" panose="020B0502040204020203" pitchFamily="34" charset="-122"/>
                <a:ea typeface="微软雅黑 Light" panose="020B0502040204020203" pitchFamily="34" charset="-122"/>
                <a:cs typeface="+mj-cs"/>
              </a:defRPr>
            </a:lvl1pPr>
          </a:lstStyle>
          <a:p>
            <a:r>
              <a:rPr lang="zh-CN" altLang="en-US" sz="3200" b="1" dirty="0" smtClean="0">
                <a:solidFill>
                  <a:srgbClr val="942124"/>
                </a:solidFill>
                <a:cs typeface="+mn-cs"/>
              </a:rPr>
              <a:t>列表</a:t>
            </a:r>
            <a:endParaRPr lang="zh-CN" altLang="en-US" sz="3200" b="1" dirty="0">
              <a:solidFill>
                <a:srgbClr val="942124"/>
              </a:solidFill>
              <a:cs typeface="+mn-cs"/>
            </a:endParaRPr>
          </a:p>
        </p:txBody>
      </p:sp>
      <p:sp>
        <p:nvSpPr>
          <p:cNvPr id="2" name="内容占位符 1"/>
          <p:cNvSpPr>
            <a:spLocks noGrp="1"/>
          </p:cNvSpPr>
          <p:nvPr>
            <p:ph idx="1"/>
          </p:nvPr>
        </p:nvSpPr>
        <p:spPr>
          <a:xfrm>
            <a:off x="8316720" y="2019577"/>
            <a:ext cx="2036728" cy="642187"/>
          </a:xfrm>
        </p:spPr>
        <p:txBody>
          <a:bodyPr>
            <a:normAutofit/>
          </a:bodyPr>
          <a:lstStyle/>
          <a:p>
            <a:pPr marL="0" indent="0">
              <a:lnSpc>
                <a:spcPct val="150000"/>
              </a:lnSpc>
              <a:buNone/>
            </a:pPr>
            <a:r>
              <a:rPr kumimoji="1" lang="zh-CN" altLang="en-US" sz="1800" dirty="0" smtClean="0"/>
              <a:t>科比投篮数据集</a:t>
            </a:r>
            <a:endParaRPr kumimoji="1" lang="zh-CN" altLang="en-US" sz="2000" dirty="0"/>
          </a:p>
        </p:txBody>
      </p:sp>
      <p:sp>
        <p:nvSpPr>
          <p:cNvPr id="5" name="矩形 28"/>
          <p:cNvSpPr/>
          <p:nvPr/>
        </p:nvSpPr>
        <p:spPr>
          <a:xfrm>
            <a:off x="-18899" y="671163"/>
            <a:ext cx="670013"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pic>
        <p:nvPicPr>
          <p:cNvPr id="3" name="图片 2"/>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6744072" y="2607543"/>
            <a:ext cx="5182024" cy="1675190"/>
          </a:xfrm>
          <a:prstGeom prst="rect">
            <a:avLst/>
          </a:prstGeom>
        </p:spPr>
      </p:pic>
      <p:sp>
        <p:nvSpPr>
          <p:cNvPr id="7" name="内容占位符 1"/>
          <p:cNvSpPr txBox="1">
            <a:spLocks/>
          </p:cNvSpPr>
          <p:nvPr/>
        </p:nvSpPr>
        <p:spPr>
          <a:xfrm>
            <a:off x="803514" y="2636912"/>
            <a:ext cx="5724534" cy="461839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kumimoji="1" lang="zh-CN" altLang="en-US" sz="2400" dirty="0" smtClean="0"/>
              <a:t>列表</a:t>
            </a:r>
            <a:r>
              <a:rPr kumimoji="1" lang="zh-CN" altLang="en-US" sz="2400" dirty="0"/>
              <a:t>（</a:t>
            </a:r>
            <a:r>
              <a:rPr kumimoji="1" lang="en-US" altLang="zh-CN" sz="2400" dirty="0"/>
              <a:t>list</a:t>
            </a:r>
            <a:r>
              <a:rPr kumimoji="1" lang="zh-CN" altLang="en-US" sz="2400" dirty="0"/>
              <a:t>）是一个</a:t>
            </a:r>
            <a:r>
              <a:rPr kumimoji="1" lang="zh-CN" altLang="en-US" sz="2400" b="1" dirty="0">
                <a:solidFill>
                  <a:srgbClr val="3BBC5D"/>
                </a:solidFill>
              </a:rPr>
              <a:t>有序的</a:t>
            </a:r>
            <a:r>
              <a:rPr kumimoji="1" lang="zh-CN" altLang="en-US" sz="2400" dirty="0"/>
              <a:t>序列结构，序列中的元素可以是不同的数据</a:t>
            </a:r>
            <a:r>
              <a:rPr kumimoji="1" lang="zh-CN" altLang="en-US" sz="2400" dirty="0" smtClean="0"/>
              <a:t>类型</a:t>
            </a:r>
            <a:endParaRPr kumimoji="1" lang="en-US" altLang="zh-CN" sz="2400" dirty="0" smtClean="0"/>
          </a:p>
          <a:p>
            <a:pPr>
              <a:lnSpc>
                <a:spcPct val="150000"/>
              </a:lnSpc>
            </a:pPr>
            <a:r>
              <a:rPr kumimoji="1" lang="zh-CN" altLang="en-US" sz="2400" dirty="0" smtClean="0"/>
              <a:t>列表</a:t>
            </a:r>
            <a:r>
              <a:rPr kumimoji="1" lang="zh-CN" altLang="en-US" sz="2400" dirty="0"/>
              <a:t>可以进行一系列序列</a:t>
            </a:r>
            <a:r>
              <a:rPr kumimoji="1" lang="zh-CN" altLang="en-US" sz="2400" dirty="0" smtClean="0"/>
              <a:t>操作，如</a:t>
            </a:r>
            <a:r>
              <a:rPr kumimoji="1" lang="zh-CN" altLang="en-US" sz="2400" dirty="0"/>
              <a:t>索引、切片、加、乘和检查成员</a:t>
            </a:r>
            <a:r>
              <a:rPr kumimoji="1" lang="zh-CN" altLang="en-US" sz="2400" dirty="0" smtClean="0"/>
              <a:t>等</a:t>
            </a:r>
            <a:endParaRPr kumimoji="1" lang="zh-CN" altLang="en-US" dirty="0"/>
          </a:p>
        </p:txBody>
      </p:sp>
      <p:pic>
        <p:nvPicPr>
          <p:cNvPr id="8" name="图片 7"/>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803514" y="2038532"/>
            <a:ext cx="5436502" cy="370399"/>
          </a:xfrm>
          <a:prstGeom prst="rect">
            <a:avLst/>
          </a:prstGeom>
        </p:spPr>
      </p:pic>
      <p:sp>
        <p:nvSpPr>
          <p:cNvPr id="4" name="日期占位符 3"/>
          <p:cNvSpPr>
            <a:spLocks noGrp="1"/>
          </p:cNvSpPr>
          <p:nvPr>
            <p:ph type="dt" sz="half" idx="10"/>
          </p:nvPr>
        </p:nvSpPr>
        <p:spPr/>
        <p:txBody>
          <a:bodyPr/>
          <a:lstStyle/>
          <a:p>
            <a:fld id="{94B4E766-9432-4DBD-9A11-7291791FAD01}" type="datetime1">
              <a:rPr lang="zh-CN" altLang="en-US" smtClean="0"/>
              <a:pPr/>
              <a:t>2019/9/8</a:t>
            </a:fld>
            <a:endParaRPr lang="zh-CN" altLang="en-US"/>
          </a:p>
        </p:txBody>
      </p:sp>
      <p:sp>
        <p:nvSpPr>
          <p:cNvPr id="9" name="灯片编号占位符 8"/>
          <p:cNvSpPr>
            <a:spLocks noGrp="1"/>
          </p:cNvSpPr>
          <p:nvPr>
            <p:ph type="sldNum" sz="quarter" idx="12"/>
          </p:nvPr>
        </p:nvSpPr>
        <p:spPr/>
        <p:txBody>
          <a:bodyPr/>
          <a:lstStyle/>
          <a:p>
            <a:fld id="{370D8578-DDD4-487D-A316-C8E65CC577E1}" type="slidenum">
              <a:rPr lang="zh-CN" altLang="en-US" smtClean="0"/>
              <a:pPr/>
              <a:t>59</a:t>
            </a:fld>
            <a:endParaRPr lang="zh-CN" altLang="en-US"/>
          </a:p>
        </p:txBody>
      </p:sp>
    </p:spTree>
    <p:extLst>
      <p:ext uri="{BB962C8B-B14F-4D97-AF65-F5344CB8AC3E}">
        <p14:creationId xmlns:p14="http://schemas.microsoft.com/office/powerpoint/2010/main" xmlns="" val="241043969"/>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8"/>
          <p:cNvSpPr txBox="1">
            <a:spLocks/>
          </p:cNvSpPr>
          <p:nvPr/>
        </p:nvSpPr>
        <p:spPr>
          <a:xfrm>
            <a:off x="911424" y="579766"/>
            <a:ext cx="10515600" cy="7810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微软雅黑 Light" panose="020B0502040204020203" pitchFamily="34" charset="-122"/>
                <a:ea typeface="微软雅黑 Light" panose="020B0502040204020203" pitchFamily="34" charset="-122"/>
                <a:cs typeface="+mj-cs"/>
              </a:defRPr>
            </a:lvl1pPr>
          </a:lstStyle>
          <a:p>
            <a:r>
              <a:rPr lang="en-US" altLang="zh-CN" sz="3200" b="1" dirty="0" smtClean="0">
                <a:solidFill>
                  <a:srgbClr val="942124"/>
                </a:solidFill>
                <a:cs typeface="+mn-cs"/>
              </a:rPr>
              <a:t>Python</a:t>
            </a:r>
            <a:r>
              <a:rPr lang="zh-CN" altLang="en-US" sz="3200" b="1" dirty="0" smtClean="0">
                <a:solidFill>
                  <a:srgbClr val="942124"/>
                </a:solidFill>
                <a:cs typeface="+mn-cs"/>
              </a:rPr>
              <a:t>语言的诞生和发展历史</a:t>
            </a:r>
            <a:endParaRPr lang="zh-CN" altLang="en-US" sz="3200" b="1" dirty="0">
              <a:solidFill>
                <a:srgbClr val="942124"/>
              </a:solidFill>
              <a:cs typeface="+mn-cs"/>
            </a:endParaRPr>
          </a:p>
        </p:txBody>
      </p:sp>
      <p:sp>
        <p:nvSpPr>
          <p:cNvPr id="2" name="内容占位符 1"/>
          <p:cNvSpPr>
            <a:spLocks noGrp="1"/>
          </p:cNvSpPr>
          <p:nvPr>
            <p:ph idx="1"/>
          </p:nvPr>
        </p:nvSpPr>
        <p:spPr>
          <a:xfrm>
            <a:off x="651114" y="1666668"/>
            <a:ext cx="10515600" cy="1008112"/>
          </a:xfrm>
        </p:spPr>
        <p:txBody>
          <a:bodyPr>
            <a:normAutofit/>
          </a:bodyPr>
          <a:lstStyle/>
          <a:p>
            <a:r>
              <a:rPr kumimoji="1" lang="en-US" altLang="zh-CN" sz="2400" dirty="0"/>
              <a:t>Python</a:t>
            </a:r>
            <a:r>
              <a:rPr kumimoji="1" lang="zh-CN" altLang="en-US" sz="2400" dirty="0"/>
              <a:t>语言是一种解释型、面向对象、动态数据类型的高级程序设计</a:t>
            </a:r>
            <a:r>
              <a:rPr kumimoji="1" lang="zh-CN" altLang="en-US" sz="2400" dirty="0" smtClean="0"/>
              <a:t>语言</a:t>
            </a:r>
            <a:endParaRPr kumimoji="1" lang="en-US" altLang="zh-CN" sz="2400" dirty="0" smtClean="0"/>
          </a:p>
          <a:p>
            <a:r>
              <a:rPr kumimoji="1" lang="en-US" altLang="zh-CN" sz="2400" dirty="0" smtClean="0"/>
              <a:t>Python</a:t>
            </a:r>
            <a:r>
              <a:rPr kumimoji="1" lang="zh-CN" altLang="en-US" sz="2400" dirty="0" smtClean="0"/>
              <a:t>语言是数据</a:t>
            </a:r>
            <a:r>
              <a:rPr kumimoji="1" lang="zh-CN" altLang="en-US" sz="2400" dirty="0"/>
              <a:t>分析师的首选数据分析</a:t>
            </a:r>
            <a:r>
              <a:rPr kumimoji="1" lang="zh-CN" altLang="en-US" sz="2400" dirty="0" smtClean="0"/>
              <a:t>语言，也是智能硬件的首选语言</a:t>
            </a:r>
            <a:endParaRPr kumimoji="1" lang="zh-CN" altLang="en-US" dirty="0"/>
          </a:p>
        </p:txBody>
      </p:sp>
      <p:sp>
        <p:nvSpPr>
          <p:cNvPr id="5" name="矩形 28"/>
          <p:cNvSpPr/>
          <p:nvPr/>
        </p:nvSpPr>
        <p:spPr>
          <a:xfrm>
            <a:off x="-18899" y="671163"/>
            <a:ext cx="670013"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pic>
        <p:nvPicPr>
          <p:cNvPr id="4" name="图片 3"/>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4439816" y="3937587"/>
            <a:ext cx="3290664" cy="975012"/>
          </a:xfrm>
          <a:prstGeom prst="rect">
            <a:avLst/>
          </a:prstGeom>
        </p:spPr>
      </p:pic>
      <p:sp>
        <p:nvSpPr>
          <p:cNvPr id="7" name="内容占位符 1"/>
          <p:cNvSpPr txBox="1">
            <a:spLocks/>
          </p:cNvSpPr>
          <p:nvPr/>
        </p:nvSpPr>
        <p:spPr>
          <a:xfrm>
            <a:off x="2248402" y="3591375"/>
            <a:ext cx="2038020" cy="74017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kumimoji="1" lang="zh-CN" altLang="en-US" sz="3200" b="1" dirty="0" smtClean="0">
                <a:solidFill>
                  <a:srgbClr val="0070C0"/>
                </a:solidFill>
              </a:rPr>
              <a:t>数据分析</a:t>
            </a:r>
            <a:endParaRPr kumimoji="1" lang="zh-CN" altLang="en-US" sz="3200" b="1" dirty="0">
              <a:solidFill>
                <a:srgbClr val="0070C0"/>
              </a:solidFill>
            </a:endParaRPr>
          </a:p>
        </p:txBody>
      </p:sp>
      <p:sp>
        <p:nvSpPr>
          <p:cNvPr id="8" name="内容占位符 1"/>
          <p:cNvSpPr txBox="1">
            <a:spLocks/>
          </p:cNvSpPr>
          <p:nvPr/>
        </p:nvSpPr>
        <p:spPr>
          <a:xfrm>
            <a:off x="987191" y="4699142"/>
            <a:ext cx="3992254" cy="80722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kumimoji="1" lang="zh-CN" altLang="en-US" sz="2000" dirty="0" smtClean="0"/>
              <a:t>创建复杂的</a:t>
            </a:r>
            <a:r>
              <a:rPr kumimoji="1" lang="en-US" altLang="zh-CN" sz="2000" dirty="0" smtClean="0"/>
              <a:t>Web</a:t>
            </a:r>
            <a:r>
              <a:rPr kumimoji="1" lang="zh-CN" altLang="en-US" sz="2000" dirty="0" smtClean="0"/>
              <a:t>应用程序</a:t>
            </a:r>
            <a:endParaRPr kumimoji="1" lang="zh-CN" altLang="en-US" sz="2000" dirty="0"/>
          </a:p>
        </p:txBody>
      </p:sp>
      <p:sp>
        <p:nvSpPr>
          <p:cNvPr id="9" name="内容占位符 1"/>
          <p:cNvSpPr txBox="1">
            <a:spLocks/>
          </p:cNvSpPr>
          <p:nvPr/>
        </p:nvSpPr>
        <p:spPr>
          <a:xfrm>
            <a:off x="5829293" y="5124341"/>
            <a:ext cx="2502278" cy="50858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kumimoji="1" lang="zh-CN" altLang="en-US" sz="2400" b="1" dirty="0" smtClean="0"/>
              <a:t>游戏开发</a:t>
            </a:r>
            <a:endParaRPr kumimoji="1" lang="zh-CN" altLang="en-US" sz="2400" b="1" dirty="0"/>
          </a:p>
        </p:txBody>
      </p:sp>
      <p:sp>
        <p:nvSpPr>
          <p:cNvPr id="10" name="内容占位符 1"/>
          <p:cNvSpPr txBox="1">
            <a:spLocks/>
          </p:cNvSpPr>
          <p:nvPr/>
        </p:nvSpPr>
        <p:spPr>
          <a:xfrm>
            <a:off x="8004886" y="3848327"/>
            <a:ext cx="2771634" cy="48322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kumimoji="1" lang="zh-CN" altLang="en-US" b="1" dirty="0" smtClean="0">
                <a:solidFill>
                  <a:srgbClr val="C00000"/>
                </a:solidFill>
              </a:rPr>
              <a:t>动画电影效果</a:t>
            </a:r>
            <a:endParaRPr kumimoji="1" lang="zh-CN" altLang="en-US" b="1" dirty="0">
              <a:solidFill>
                <a:srgbClr val="C00000"/>
              </a:solidFill>
            </a:endParaRPr>
          </a:p>
        </p:txBody>
      </p:sp>
      <p:sp>
        <p:nvSpPr>
          <p:cNvPr id="11" name="内容占位符 1"/>
          <p:cNvSpPr txBox="1">
            <a:spLocks/>
          </p:cNvSpPr>
          <p:nvPr/>
        </p:nvSpPr>
        <p:spPr>
          <a:xfrm>
            <a:off x="8003723" y="4594165"/>
            <a:ext cx="2502278" cy="50858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kumimoji="1" lang="mr-IN" altLang="zh-CN" sz="3600" dirty="0" smtClean="0">
                <a:solidFill>
                  <a:srgbClr val="3BBC5D"/>
                </a:solidFill>
              </a:rPr>
              <a:t>……</a:t>
            </a:r>
            <a:endParaRPr kumimoji="1" lang="zh-CN" altLang="en-US" sz="3600" dirty="0">
              <a:solidFill>
                <a:srgbClr val="3BBC5D"/>
              </a:solidFill>
            </a:endParaRPr>
          </a:p>
        </p:txBody>
      </p:sp>
      <p:sp>
        <p:nvSpPr>
          <p:cNvPr id="12" name="内容占位符 1"/>
          <p:cNvSpPr txBox="1">
            <a:spLocks/>
          </p:cNvSpPr>
          <p:nvPr/>
        </p:nvSpPr>
        <p:spPr>
          <a:xfrm>
            <a:off x="3267412" y="5280193"/>
            <a:ext cx="2783938" cy="70547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kumimoji="1" lang="zh-CN" altLang="en-US" dirty="0" smtClean="0">
                <a:solidFill>
                  <a:schemeClr val="accent2">
                    <a:lumMod val="75000"/>
                  </a:schemeClr>
                </a:solidFill>
              </a:rPr>
              <a:t>网站开发</a:t>
            </a:r>
            <a:endParaRPr kumimoji="1" lang="zh-CN" altLang="en-US" dirty="0">
              <a:solidFill>
                <a:schemeClr val="accent2">
                  <a:lumMod val="75000"/>
                </a:schemeClr>
              </a:solidFill>
            </a:endParaRPr>
          </a:p>
        </p:txBody>
      </p:sp>
      <p:sp>
        <p:nvSpPr>
          <p:cNvPr id="13" name="内容占位符 1"/>
          <p:cNvSpPr txBox="1">
            <a:spLocks/>
          </p:cNvSpPr>
          <p:nvPr/>
        </p:nvSpPr>
        <p:spPr>
          <a:xfrm>
            <a:off x="7971173" y="5378634"/>
            <a:ext cx="2502278" cy="50858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kumimoji="1" lang="zh-CN" altLang="en-US" sz="2400" b="1" dirty="0" smtClean="0"/>
              <a:t>智能硬件开发</a:t>
            </a:r>
            <a:endParaRPr kumimoji="1" lang="zh-CN" altLang="en-US" sz="2400" b="1" dirty="0"/>
          </a:p>
        </p:txBody>
      </p:sp>
      <p:sp>
        <p:nvSpPr>
          <p:cNvPr id="3" name="日期占位符 2"/>
          <p:cNvSpPr>
            <a:spLocks noGrp="1"/>
          </p:cNvSpPr>
          <p:nvPr>
            <p:ph type="dt" sz="half" idx="10"/>
          </p:nvPr>
        </p:nvSpPr>
        <p:spPr/>
        <p:txBody>
          <a:bodyPr/>
          <a:lstStyle/>
          <a:p>
            <a:fld id="{1BC61018-1073-4585-AB1F-A1F869CC90B7}" type="datetime1">
              <a:rPr lang="zh-CN" altLang="en-US" smtClean="0"/>
              <a:pPr/>
              <a:t>2019/9/8</a:t>
            </a:fld>
            <a:endParaRPr lang="zh-CN" altLang="en-US"/>
          </a:p>
        </p:txBody>
      </p:sp>
      <p:sp>
        <p:nvSpPr>
          <p:cNvPr id="14" name="灯片编号占位符 13"/>
          <p:cNvSpPr>
            <a:spLocks noGrp="1"/>
          </p:cNvSpPr>
          <p:nvPr>
            <p:ph type="sldNum" sz="quarter" idx="12"/>
          </p:nvPr>
        </p:nvSpPr>
        <p:spPr/>
        <p:txBody>
          <a:bodyPr/>
          <a:lstStyle/>
          <a:p>
            <a:fld id="{370D8578-DDD4-487D-A316-C8E65CC577E1}" type="slidenum">
              <a:rPr lang="zh-CN" altLang="en-US" smtClean="0"/>
              <a:pPr/>
              <a:t>6</a:t>
            </a:fld>
            <a:endParaRPr lang="zh-CN" altLang="en-US"/>
          </a:p>
        </p:txBody>
      </p:sp>
    </p:spTree>
    <p:extLst>
      <p:ext uri="{BB962C8B-B14F-4D97-AF65-F5344CB8AC3E}">
        <p14:creationId xmlns:p14="http://schemas.microsoft.com/office/powerpoint/2010/main" xmlns="" val="1065164605"/>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13">
                                            <p:txEl>
                                              <p:pRg st="0" end="0"/>
                                            </p:txEl>
                                          </p:spTgt>
                                        </p:tgtEl>
                                      </p:cBhvr>
                                    </p:animEffect>
                                    <p:animScale>
                                      <p:cBhvr>
                                        <p:cTn id="7" dur="250" autoRev="1" fill="hold"/>
                                        <p:tgtEl>
                                          <p:spTgt spid="13">
                                            <p:txEl>
                                              <p:pRg st="0" end="0"/>
                                            </p:txEl>
                                          </p:spTgt>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79376" y="1952836"/>
            <a:ext cx="9637132" cy="4176463"/>
          </a:xfrm>
        </p:spPr>
        <p:txBody>
          <a:bodyPr>
            <a:normAutofit/>
          </a:bodyPr>
          <a:lstStyle/>
          <a:p>
            <a:pPr>
              <a:lnSpc>
                <a:spcPct val="150000"/>
              </a:lnSpc>
            </a:pPr>
            <a:r>
              <a:rPr kumimoji="1" lang="zh-CN" altLang="en-US" sz="2400" dirty="0"/>
              <a:t>将列表中的各元素用逗号分隔开，并用中括号将所有元素包裹起来</a:t>
            </a:r>
          </a:p>
        </p:txBody>
      </p:sp>
      <p:sp>
        <p:nvSpPr>
          <p:cNvPr id="5" name="矩形 28"/>
          <p:cNvSpPr/>
          <p:nvPr/>
        </p:nvSpPr>
        <p:spPr>
          <a:xfrm>
            <a:off x="-18898" y="671163"/>
            <a:ext cx="510214"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
        <p:nvSpPr>
          <p:cNvPr id="7" name="矩形 6"/>
          <p:cNvSpPr/>
          <p:nvPr/>
        </p:nvSpPr>
        <p:spPr>
          <a:xfrm>
            <a:off x="479376" y="671163"/>
            <a:ext cx="2808312" cy="598302"/>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8" name="Freeform 83"/>
          <p:cNvSpPr>
            <a:spLocks noChangeArrowheads="1"/>
          </p:cNvSpPr>
          <p:nvPr/>
        </p:nvSpPr>
        <p:spPr bwMode="auto">
          <a:xfrm>
            <a:off x="92209" y="826314"/>
            <a:ext cx="288000" cy="288000"/>
          </a:xfrm>
          <a:custGeom>
            <a:avLst/>
            <a:gdLst>
              <a:gd name="T0" fmla="*/ 38764526 w 602"/>
              <a:gd name="T1" fmla="*/ 78442719 h 602"/>
              <a:gd name="T2" fmla="*/ 38764526 w 602"/>
              <a:gd name="T3" fmla="*/ 78442719 h 602"/>
              <a:gd name="T4" fmla="*/ 0 w 602"/>
              <a:gd name="T5" fmla="*/ 38764526 h 602"/>
              <a:gd name="T6" fmla="*/ 38764526 w 602"/>
              <a:gd name="T7" fmla="*/ 0 h 602"/>
              <a:gd name="T8" fmla="*/ 78442719 w 602"/>
              <a:gd name="T9" fmla="*/ 38764526 h 602"/>
              <a:gd name="T10" fmla="*/ 38764526 w 602"/>
              <a:gd name="T11" fmla="*/ 78442719 h 602"/>
              <a:gd name="T12" fmla="*/ 61866665 w 602"/>
              <a:gd name="T13" fmla="*/ 16576054 h 602"/>
              <a:gd name="T14" fmla="*/ 61866665 w 602"/>
              <a:gd name="T15" fmla="*/ 16576054 h 602"/>
              <a:gd name="T16" fmla="*/ 38764526 w 602"/>
              <a:gd name="T17" fmla="*/ 38764526 h 602"/>
              <a:gd name="T18" fmla="*/ 38764526 w 602"/>
              <a:gd name="T19" fmla="*/ 7308970 h 602"/>
              <a:gd name="T20" fmla="*/ 7439751 w 602"/>
              <a:gd name="T21" fmla="*/ 38764526 h 602"/>
              <a:gd name="T22" fmla="*/ 38764526 w 602"/>
              <a:gd name="T23" fmla="*/ 71002968 h 602"/>
              <a:gd name="T24" fmla="*/ 71002968 w 602"/>
              <a:gd name="T25" fmla="*/ 38764526 h 602"/>
              <a:gd name="T26" fmla="*/ 61866665 w 602"/>
              <a:gd name="T27" fmla="*/ 16576054 h 60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02" h="602">
                <a:moveTo>
                  <a:pt x="297" y="601"/>
                </a:moveTo>
                <a:lnTo>
                  <a:pt x="297" y="601"/>
                </a:lnTo>
                <a:cubicBezTo>
                  <a:pt x="135" y="601"/>
                  <a:pt x="0" y="466"/>
                  <a:pt x="0" y="297"/>
                </a:cubicBezTo>
                <a:cubicBezTo>
                  <a:pt x="0" y="134"/>
                  <a:pt x="135" y="0"/>
                  <a:pt x="297" y="0"/>
                </a:cubicBezTo>
                <a:cubicBezTo>
                  <a:pt x="467" y="0"/>
                  <a:pt x="601" y="134"/>
                  <a:pt x="601" y="297"/>
                </a:cubicBezTo>
                <a:cubicBezTo>
                  <a:pt x="601" y="466"/>
                  <a:pt x="467" y="601"/>
                  <a:pt x="297" y="601"/>
                </a:cubicBezTo>
                <a:close/>
                <a:moveTo>
                  <a:pt x="474" y="127"/>
                </a:moveTo>
                <a:lnTo>
                  <a:pt x="474" y="127"/>
                </a:lnTo>
                <a:cubicBezTo>
                  <a:pt x="297" y="297"/>
                  <a:pt x="297" y="297"/>
                  <a:pt x="297" y="297"/>
                </a:cubicBezTo>
                <a:cubicBezTo>
                  <a:pt x="297" y="56"/>
                  <a:pt x="297" y="56"/>
                  <a:pt x="297" y="56"/>
                </a:cubicBezTo>
                <a:cubicBezTo>
                  <a:pt x="163" y="56"/>
                  <a:pt x="57" y="162"/>
                  <a:pt x="57" y="297"/>
                </a:cubicBezTo>
                <a:cubicBezTo>
                  <a:pt x="57" y="431"/>
                  <a:pt x="163" y="544"/>
                  <a:pt x="297" y="544"/>
                </a:cubicBezTo>
                <a:cubicBezTo>
                  <a:pt x="431" y="544"/>
                  <a:pt x="544" y="431"/>
                  <a:pt x="544" y="297"/>
                </a:cubicBezTo>
                <a:cubicBezTo>
                  <a:pt x="544" y="233"/>
                  <a:pt x="516" y="169"/>
                  <a:pt x="474" y="127"/>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solidFill>
                <a:prstClr val="black"/>
              </a:solidFill>
            </a:endParaRPr>
          </a:p>
        </p:txBody>
      </p:sp>
      <p:sp>
        <p:nvSpPr>
          <p:cNvPr id="9" name="文本框 5"/>
          <p:cNvSpPr txBox="1"/>
          <p:nvPr/>
        </p:nvSpPr>
        <p:spPr>
          <a:xfrm>
            <a:off x="953786" y="709485"/>
            <a:ext cx="3774062" cy="523220"/>
          </a:xfrm>
          <a:prstGeom prst="rect">
            <a:avLst/>
          </a:prstGeom>
          <a:noFill/>
        </p:spPr>
        <p:txBody>
          <a:bodyPr wrap="square" rtlCol="0">
            <a:spAutoFit/>
          </a:bodyPr>
          <a:lstStyle/>
          <a:p>
            <a:r>
              <a:rPr lang="zh-CN" altLang="en-US" sz="2800" dirty="0" smtClean="0">
                <a:solidFill>
                  <a:prstClr val="white"/>
                </a:solidFill>
                <a:latin typeface="微软雅黑 Light" panose="020B0502040204020203" pitchFamily="34" charset="-122"/>
                <a:ea typeface="微软雅黑 Light" panose="020B0502040204020203" pitchFamily="34" charset="-122"/>
              </a:rPr>
              <a:t>列表创建</a:t>
            </a:r>
            <a:endParaRPr lang="zh-CN" altLang="en-US" sz="2800" dirty="0">
              <a:solidFill>
                <a:prstClr val="white"/>
              </a:solidFill>
              <a:latin typeface="微软雅黑 Light" panose="020B0502040204020203" pitchFamily="34" charset="-122"/>
              <a:ea typeface="微软雅黑 Light" panose="020B0502040204020203" pitchFamily="34" charset="-122"/>
            </a:endParaRPr>
          </a:p>
        </p:txBody>
      </p:sp>
      <p:pic>
        <p:nvPicPr>
          <p:cNvPr id="4" name="图片 3"/>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506155" y="2924944"/>
            <a:ext cx="9082940" cy="2232248"/>
          </a:xfrm>
          <a:prstGeom prst="rect">
            <a:avLst/>
          </a:prstGeom>
        </p:spPr>
      </p:pic>
      <p:sp>
        <p:nvSpPr>
          <p:cNvPr id="3" name="日期占位符 2"/>
          <p:cNvSpPr>
            <a:spLocks noGrp="1"/>
          </p:cNvSpPr>
          <p:nvPr>
            <p:ph type="dt" sz="half" idx="10"/>
          </p:nvPr>
        </p:nvSpPr>
        <p:spPr/>
        <p:txBody>
          <a:bodyPr/>
          <a:lstStyle/>
          <a:p>
            <a:fld id="{126F7516-AD61-4FFA-B39E-9191EF26B8A7}" type="datetime1">
              <a:rPr lang="zh-CN" altLang="en-US" smtClean="0"/>
              <a:pPr/>
              <a:t>2019/9/8</a:t>
            </a:fld>
            <a:endParaRPr lang="zh-CN" altLang="en-US"/>
          </a:p>
        </p:txBody>
      </p:sp>
      <p:sp>
        <p:nvSpPr>
          <p:cNvPr id="6" name="灯片编号占位符 5"/>
          <p:cNvSpPr>
            <a:spLocks noGrp="1"/>
          </p:cNvSpPr>
          <p:nvPr>
            <p:ph type="sldNum" sz="quarter" idx="12"/>
          </p:nvPr>
        </p:nvSpPr>
        <p:spPr/>
        <p:txBody>
          <a:bodyPr/>
          <a:lstStyle/>
          <a:p>
            <a:fld id="{370D8578-DDD4-487D-A316-C8E65CC577E1}" type="slidenum">
              <a:rPr lang="zh-CN" altLang="en-US" smtClean="0"/>
              <a:pPr/>
              <a:t>60</a:t>
            </a:fld>
            <a:endParaRPr lang="zh-CN" altLang="en-US"/>
          </a:p>
        </p:txBody>
      </p:sp>
    </p:spTree>
    <p:extLst>
      <p:ext uri="{BB962C8B-B14F-4D97-AF65-F5344CB8AC3E}">
        <p14:creationId xmlns:p14="http://schemas.microsoft.com/office/powerpoint/2010/main" xmlns="" val="1258535015"/>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79376" y="1628800"/>
            <a:ext cx="10225136" cy="4176463"/>
          </a:xfrm>
        </p:spPr>
        <p:txBody>
          <a:bodyPr>
            <a:normAutofit/>
          </a:bodyPr>
          <a:lstStyle/>
          <a:p>
            <a:pPr>
              <a:lnSpc>
                <a:spcPct val="150000"/>
              </a:lnSpc>
            </a:pPr>
            <a:r>
              <a:rPr kumimoji="1" lang="zh-CN" altLang="en-US" sz="2400" dirty="0" smtClean="0"/>
              <a:t>使用</a:t>
            </a:r>
            <a:r>
              <a:rPr kumimoji="1" lang="en-US" altLang="zh-CN" sz="2400" dirty="0" smtClean="0">
                <a:latin typeface="Monaco" charset="0"/>
                <a:ea typeface="Monaco" charset="0"/>
                <a:cs typeface="Monaco" charset="0"/>
              </a:rPr>
              <a:t>append()</a:t>
            </a:r>
            <a:r>
              <a:rPr kumimoji="1" lang="zh-CN" altLang="en-US" sz="2400" dirty="0" smtClean="0"/>
              <a:t>方法添加元素，</a:t>
            </a:r>
            <a:r>
              <a:rPr kumimoji="1" lang="zh-CN" altLang="en-US" sz="2400" dirty="0"/>
              <a:t>该方法会在列表末</a:t>
            </a:r>
            <a:r>
              <a:rPr kumimoji="1" lang="zh-CN" altLang="en-US" sz="2400" dirty="0" smtClean="0"/>
              <a:t>尾位置</a:t>
            </a:r>
            <a:r>
              <a:rPr kumimoji="1" lang="zh-CN" altLang="en-US" sz="2400" dirty="0"/>
              <a:t>添加数据</a:t>
            </a:r>
            <a:r>
              <a:rPr kumimoji="1" lang="zh-CN" altLang="en-US" sz="2400" dirty="0" smtClean="0"/>
              <a:t>元素</a:t>
            </a:r>
            <a:endParaRPr kumimoji="1" lang="en-US" altLang="zh-CN" sz="2400" dirty="0" smtClean="0"/>
          </a:p>
          <a:p>
            <a:pPr>
              <a:lnSpc>
                <a:spcPct val="150000"/>
              </a:lnSpc>
            </a:pPr>
            <a:r>
              <a:rPr kumimoji="1" lang="zh-CN" altLang="en-US" sz="2400" dirty="0" smtClean="0"/>
              <a:t>使用</a:t>
            </a:r>
            <a:r>
              <a:rPr kumimoji="1" lang="en-US" altLang="zh-CN" sz="2400" dirty="0" smtClean="0">
                <a:latin typeface="Monaco" charset="0"/>
                <a:ea typeface="Monaco" charset="0"/>
                <a:cs typeface="Monaco" charset="0"/>
              </a:rPr>
              <a:t>remove()</a:t>
            </a:r>
            <a:r>
              <a:rPr kumimoji="1" lang="zh-CN" altLang="en-US" sz="2400" dirty="0" smtClean="0"/>
              <a:t>方法删除元素</a:t>
            </a:r>
            <a:endParaRPr kumimoji="1" lang="zh-CN" altLang="en-US" sz="2400" dirty="0"/>
          </a:p>
        </p:txBody>
      </p:sp>
      <p:sp>
        <p:nvSpPr>
          <p:cNvPr id="5" name="矩形 28"/>
          <p:cNvSpPr/>
          <p:nvPr/>
        </p:nvSpPr>
        <p:spPr>
          <a:xfrm>
            <a:off x="-18898" y="671163"/>
            <a:ext cx="510214"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
        <p:nvSpPr>
          <p:cNvPr id="7" name="矩形 6"/>
          <p:cNvSpPr/>
          <p:nvPr/>
        </p:nvSpPr>
        <p:spPr>
          <a:xfrm>
            <a:off x="479376" y="671163"/>
            <a:ext cx="3312368" cy="598302"/>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8" name="Freeform 83"/>
          <p:cNvSpPr>
            <a:spLocks noChangeArrowheads="1"/>
          </p:cNvSpPr>
          <p:nvPr/>
        </p:nvSpPr>
        <p:spPr bwMode="auto">
          <a:xfrm>
            <a:off x="92209" y="826314"/>
            <a:ext cx="288000" cy="288000"/>
          </a:xfrm>
          <a:custGeom>
            <a:avLst/>
            <a:gdLst>
              <a:gd name="T0" fmla="*/ 38764526 w 602"/>
              <a:gd name="T1" fmla="*/ 78442719 h 602"/>
              <a:gd name="T2" fmla="*/ 38764526 w 602"/>
              <a:gd name="T3" fmla="*/ 78442719 h 602"/>
              <a:gd name="T4" fmla="*/ 0 w 602"/>
              <a:gd name="T5" fmla="*/ 38764526 h 602"/>
              <a:gd name="T6" fmla="*/ 38764526 w 602"/>
              <a:gd name="T7" fmla="*/ 0 h 602"/>
              <a:gd name="T8" fmla="*/ 78442719 w 602"/>
              <a:gd name="T9" fmla="*/ 38764526 h 602"/>
              <a:gd name="T10" fmla="*/ 38764526 w 602"/>
              <a:gd name="T11" fmla="*/ 78442719 h 602"/>
              <a:gd name="T12" fmla="*/ 61866665 w 602"/>
              <a:gd name="T13" fmla="*/ 16576054 h 602"/>
              <a:gd name="T14" fmla="*/ 61866665 w 602"/>
              <a:gd name="T15" fmla="*/ 16576054 h 602"/>
              <a:gd name="T16" fmla="*/ 38764526 w 602"/>
              <a:gd name="T17" fmla="*/ 38764526 h 602"/>
              <a:gd name="T18" fmla="*/ 38764526 w 602"/>
              <a:gd name="T19" fmla="*/ 7308970 h 602"/>
              <a:gd name="T20" fmla="*/ 7439751 w 602"/>
              <a:gd name="T21" fmla="*/ 38764526 h 602"/>
              <a:gd name="T22" fmla="*/ 38764526 w 602"/>
              <a:gd name="T23" fmla="*/ 71002968 h 602"/>
              <a:gd name="T24" fmla="*/ 71002968 w 602"/>
              <a:gd name="T25" fmla="*/ 38764526 h 602"/>
              <a:gd name="T26" fmla="*/ 61866665 w 602"/>
              <a:gd name="T27" fmla="*/ 16576054 h 60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02" h="602">
                <a:moveTo>
                  <a:pt x="297" y="601"/>
                </a:moveTo>
                <a:lnTo>
                  <a:pt x="297" y="601"/>
                </a:lnTo>
                <a:cubicBezTo>
                  <a:pt x="135" y="601"/>
                  <a:pt x="0" y="466"/>
                  <a:pt x="0" y="297"/>
                </a:cubicBezTo>
                <a:cubicBezTo>
                  <a:pt x="0" y="134"/>
                  <a:pt x="135" y="0"/>
                  <a:pt x="297" y="0"/>
                </a:cubicBezTo>
                <a:cubicBezTo>
                  <a:pt x="467" y="0"/>
                  <a:pt x="601" y="134"/>
                  <a:pt x="601" y="297"/>
                </a:cubicBezTo>
                <a:cubicBezTo>
                  <a:pt x="601" y="466"/>
                  <a:pt x="467" y="601"/>
                  <a:pt x="297" y="601"/>
                </a:cubicBezTo>
                <a:close/>
                <a:moveTo>
                  <a:pt x="474" y="127"/>
                </a:moveTo>
                <a:lnTo>
                  <a:pt x="474" y="127"/>
                </a:lnTo>
                <a:cubicBezTo>
                  <a:pt x="297" y="297"/>
                  <a:pt x="297" y="297"/>
                  <a:pt x="297" y="297"/>
                </a:cubicBezTo>
                <a:cubicBezTo>
                  <a:pt x="297" y="56"/>
                  <a:pt x="297" y="56"/>
                  <a:pt x="297" y="56"/>
                </a:cubicBezTo>
                <a:cubicBezTo>
                  <a:pt x="163" y="56"/>
                  <a:pt x="57" y="162"/>
                  <a:pt x="57" y="297"/>
                </a:cubicBezTo>
                <a:cubicBezTo>
                  <a:pt x="57" y="431"/>
                  <a:pt x="163" y="544"/>
                  <a:pt x="297" y="544"/>
                </a:cubicBezTo>
                <a:cubicBezTo>
                  <a:pt x="431" y="544"/>
                  <a:pt x="544" y="431"/>
                  <a:pt x="544" y="297"/>
                </a:cubicBezTo>
                <a:cubicBezTo>
                  <a:pt x="544" y="233"/>
                  <a:pt x="516" y="169"/>
                  <a:pt x="474" y="127"/>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solidFill>
                <a:prstClr val="black"/>
              </a:solidFill>
            </a:endParaRPr>
          </a:p>
        </p:txBody>
      </p:sp>
      <p:sp>
        <p:nvSpPr>
          <p:cNvPr id="9" name="文本框 5"/>
          <p:cNvSpPr txBox="1"/>
          <p:nvPr/>
        </p:nvSpPr>
        <p:spPr>
          <a:xfrm>
            <a:off x="953786" y="709485"/>
            <a:ext cx="3774062" cy="523220"/>
          </a:xfrm>
          <a:prstGeom prst="rect">
            <a:avLst/>
          </a:prstGeom>
          <a:noFill/>
        </p:spPr>
        <p:txBody>
          <a:bodyPr wrap="square" rtlCol="0">
            <a:spAutoFit/>
          </a:bodyPr>
          <a:lstStyle/>
          <a:p>
            <a:r>
              <a:rPr lang="zh-CN" altLang="en-US" sz="2800" dirty="0" smtClean="0">
                <a:solidFill>
                  <a:prstClr val="white"/>
                </a:solidFill>
                <a:latin typeface="微软雅黑 Light" panose="020B0502040204020203" pitchFamily="34" charset="-122"/>
                <a:ea typeface="微软雅黑 Light" panose="020B0502040204020203" pitchFamily="34" charset="-122"/>
              </a:rPr>
              <a:t>列表对象的增减</a:t>
            </a:r>
            <a:endParaRPr lang="zh-CN" altLang="en-US" sz="2800" dirty="0">
              <a:solidFill>
                <a:prstClr val="white"/>
              </a:solidFill>
              <a:latin typeface="微软雅黑 Light" panose="020B0502040204020203" pitchFamily="34" charset="-122"/>
              <a:ea typeface="微软雅黑 Light" panose="020B0502040204020203" pitchFamily="34" charset="-122"/>
            </a:endParaRPr>
          </a:p>
        </p:txBody>
      </p:sp>
      <p:pic>
        <p:nvPicPr>
          <p:cNvPr id="3" name="图片 2"/>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623392" y="2852936"/>
            <a:ext cx="9073008" cy="1799224"/>
          </a:xfrm>
          <a:prstGeom prst="rect">
            <a:avLst/>
          </a:prstGeom>
        </p:spPr>
      </p:pic>
      <p:pic>
        <p:nvPicPr>
          <p:cNvPr id="6" name="图片 5"/>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623391" y="4652160"/>
            <a:ext cx="8960939" cy="1657160"/>
          </a:xfrm>
          <a:prstGeom prst="rect">
            <a:avLst/>
          </a:prstGeom>
        </p:spPr>
      </p:pic>
      <p:sp>
        <p:nvSpPr>
          <p:cNvPr id="4" name="日期占位符 3"/>
          <p:cNvSpPr>
            <a:spLocks noGrp="1"/>
          </p:cNvSpPr>
          <p:nvPr>
            <p:ph type="dt" sz="half" idx="10"/>
          </p:nvPr>
        </p:nvSpPr>
        <p:spPr/>
        <p:txBody>
          <a:bodyPr/>
          <a:lstStyle/>
          <a:p>
            <a:fld id="{9B0B6773-4890-4F2C-841B-908B07F27667}" type="datetime1">
              <a:rPr lang="zh-CN" altLang="en-US" smtClean="0"/>
              <a:pPr/>
              <a:t>2019/9/8</a:t>
            </a:fld>
            <a:endParaRPr lang="zh-CN" altLang="en-US"/>
          </a:p>
        </p:txBody>
      </p:sp>
      <p:sp>
        <p:nvSpPr>
          <p:cNvPr id="10" name="灯片编号占位符 9"/>
          <p:cNvSpPr>
            <a:spLocks noGrp="1"/>
          </p:cNvSpPr>
          <p:nvPr>
            <p:ph type="sldNum" sz="quarter" idx="12"/>
          </p:nvPr>
        </p:nvSpPr>
        <p:spPr/>
        <p:txBody>
          <a:bodyPr/>
          <a:lstStyle/>
          <a:p>
            <a:fld id="{370D8578-DDD4-487D-A316-C8E65CC577E1}" type="slidenum">
              <a:rPr lang="zh-CN" altLang="en-US" smtClean="0"/>
              <a:pPr/>
              <a:t>61</a:t>
            </a:fld>
            <a:endParaRPr lang="zh-CN" altLang="en-US"/>
          </a:p>
        </p:txBody>
      </p:sp>
    </p:spTree>
    <p:extLst>
      <p:ext uri="{BB962C8B-B14F-4D97-AF65-F5344CB8AC3E}">
        <p14:creationId xmlns:p14="http://schemas.microsoft.com/office/powerpoint/2010/main" xmlns="" val="595372705"/>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solidFill>
                  <a:srgbClr val="C00000"/>
                </a:solidFill>
              </a:rPr>
              <a:t>实践练习 </a:t>
            </a:r>
            <a:endParaRPr lang="zh-CN" altLang="en-US" dirty="0">
              <a:solidFill>
                <a:srgbClr val="C00000"/>
              </a:solidFill>
            </a:endParaRPr>
          </a:p>
        </p:txBody>
      </p:sp>
      <p:sp>
        <p:nvSpPr>
          <p:cNvPr id="3" name="内容占位符 2"/>
          <p:cNvSpPr>
            <a:spLocks noGrp="1"/>
          </p:cNvSpPr>
          <p:nvPr>
            <p:ph idx="1"/>
          </p:nvPr>
        </p:nvSpPr>
        <p:spPr/>
        <p:txBody>
          <a:bodyPr/>
          <a:lstStyle/>
          <a:p>
            <a:r>
              <a:rPr lang="zh-CN" altLang="en-US" dirty="0"/>
              <a:t>现有一空的列表“</a:t>
            </a:r>
            <a:r>
              <a:rPr lang="en-US" altLang="zh-CN" dirty="0" err="1"/>
              <a:t>kobe_list</a:t>
            </a:r>
            <a:r>
              <a:rPr lang="en-US" altLang="zh-CN" dirty="0"/>
              <a:t>”</a:t>
            </a:r>
            <a:r>
              <a:rPr lang="zh-CN" altLang="en-US" dirty="0"/>
              <a:t>用来存入科比某次投篮的信息</a:t>
            </a:r>
          </a:p>
          <a:p>
            <a:r>
              <a:rPr lang="zh-CN" altLang="en-US" dirty="0"/>
              <a:t>请利用</a:t>
            </a:r>
            <a:r>
              <a:rPr lang="en-US" altLang="zh-CN" dirty="0"/>
              <a:t>append()</a:t>
            </a:r>
            <a:r>
              <a:rPr lang="zh-CN" altLang="en-US" dirty="0"/>
              <a:t>方法将投篮</a:t>
            </a:r>
            <a:r>
              <a:rPr lang="en-US" altLang="zh-CN" dirty="0"/>
              <a:t>ID2</a:t>
            </a:r>
            <a:r>
              <a:rPr lang="zh-CN" altLang="en-US" dirty="0"/>
              <a:t>、投篮类型</a:t>
            </a:r>
            <a:r>
              <a:rPr lang="en-US" altLang="zh-CN" dirty="0"/>
              <a:t>'Jump Shot'</a:t>
            </a:r>
            <a:r>
              <a:rPr lang="zh-CN" altLang="en-US" dirty="0"/>
              <a:t>、科比所在球队</a:t>
            </a:r>
            <a:r>
              <a:rPr lang="en-US" altLang="zh-CN" dirty="0"/>
              <a:t>'Los Angeles Lakers'</a:t>
            </a:r>
            <a:r>
              <a:rPr lang="zh-CN" altLang="en-US" dirty="0"/>
              <a:t>和对手</a:t>
            </a:r>
            <a:r>
              <a:rPr lang="en-US" altLang="zh-CN" dirty="0"/>
              <a:t>'POR'</a:t>
            </a:r>
            <a:r>
              <a:rPr lang="zh-CN" altLang="en-US" dirty="0"/>
              <a:t>按顺序加入到列表变量</a:t>
            </a:r>
            <a:r>
              <a:rPr lang="en-US" altLang="zh-CN" dirty="0" err="1"/>
              <a:t>kobe_list</a:t>
            </a:r>
            <a:r>
              <a:rPr lang="zh-CN" altLang="en-US" dirty="0"/>
              <a:t>中</a:t>
            </a:r>
          </a:p>
          <a:p>
            <a:endParaRPr lang="zh-CN" altLang="en-US" dirty="0"/>
          </a:p>
        </p:txBody>
      </p:sp>
      <p:sp>
        <p:nvSpPr>
          <p:cNvPr id="4" name="日期占位符 3"/>
          <p:cNvSpPr>
            <a:spLocks noGrp="1"/>
          </p:cNvSpPr>
          <p:nvPr>
            <p:ph type="dt" sz="half" idx="10"/>
          </p:nvPr>
        </p:nvSpPr>
        <p:spPr/>
        <p:txBody>
          <a:bodyPr/>
          <a:lstStyle/>
          <a:p>
            <a:fld id="{BBC18AD7-D9E8-48DE-B5E0-53D11EE22353}" type="datetime1">
              <a:rPr lang="en-US" altLang="zh-CN" smtClean="0"/>
              <a:pPr/>
              <a:t>9/8/2019</a:t>
            </a:fld>
            <a:endParaRPr lang="en-US" dirty="0"/>
          </a:p>
        </p:txBody>
      </p:sp>
      <p:sp>
        <p:nvSpPr>
          <p:cNvPr id="6" name="灯片编号占位符 5"/>
          <p:cNvSpPr>
            <a:spLocks noGrp="1"/>
          </p:cNvSpPr>
          <p:nvPr>
            <p:ph type="sldNum" sz="quarter" idx="12"/>
          </p:nvPr>
        </p:nvSpPr>
        <p:spPr/>
        <p:txBody>
          <a:bodyPr/>
          <a:lstStyle/>
          <a:p>
            <a:fld id="{370D8578-DDD4-487D-A316-C8E65CC577E1}" type="slidenum">
              <a:rPr lang="zh-CN" altLang="en-US" smtClean="0"/>
              <a:pPr/>
              <a:t>62</a:t>
            </a:fld>
            <a:endParaRPr lang="zh-CN" altLang="en-US" dirty="0"/>
          </a:p>
        </p:txBody>
      </p:sp>
    </p:spTree>
    <p:extLst>
      <p:ext uri="{BB962C8B-B14F-4D97-AF65-F5344CB8AC3E}">
        <p14:creationId xmlns:p14="http://schemas.microsoft.com/office/powerpoint/2010/main" xmlns="" val="313425797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79376" y="1628800"/>
            <a:ext cx="10225136" cy="4176463"/>
          </a:xfrm>
        </p:spPr>
        <p:txBody>
          <a:bodyPr>
            <a:normAutofit/>
          </a:bodyPr>
          <a:lstStyle/>
          <a:p>
            <a:pPr>
              <a:lnSpc>
                <a:spcPct val="150000"/>
              </a:lnSpc>
            </a:pPr>
            <a:r>
              <a:rPr kumimoji="1" lang="en-US" altLang="zh-CN" sz="2400" dirty="0" smtClean="0">
                <a:latin typeface="Monaco" charset="0"/>
                <a:ea typeface="Monaco" charset="0"/>
                <a:cs typeface="Monaco" charset="0"/>
              </a:rPr>
              <a:t>remove()</a:t>
            </a:r>
            <a:r>
              <a:rPr kumimoji="1" lang="zh-CN" altLang="en-US" sz="2400" dirty="0" smtClean="0"/>
              <a:t>方法适用</a:t>
            </a:r>
            <a:r>
              <a:rPr kumimoji="1" lang="zh-CN" altLang="en-US" sz="2400" dirty="0"/>
              <a:t>于知道要删除的值的情况，当我们不知道具体元素值，但是知道元素的索引位置时，我们可以</a:t>
            </a:r>
            <a:r>
              <a:rPr kumimoji="1" lang="zh-CN" altLang="en-US" sz="2400" dirty="0" smtClean="0"/>
              <a:t>使用 </a:t>
            </a:r>
            <a:r>
              <a:rPr kumimoji="1" lang="en-US" altLang="zh-CN" sz="2400" dirty="0" smtClean="0">
                <a:latin typeface="Monaco" charset="0"/>
                <a:ea typeface="Monaco" charset="0"/>
                <a:cs typeface="Monaco" charset="0"/>
              </a:rPr>
              <a:t>del</a:t>
            </a:r>
            <a:r>
              <a:rPr kumimoji="1" lang="zh-CN" altLang="en-US" sz="2400" dirty="0" smtClean="0">
                <a:latin typeface="Monaco" charset="0"/>
                <a:ea typeface="Monaco" charset="0"/>
                <a:cs typeface="Monaco" charset="0"/>
              </a:rPr>
              <a:t> </a:t>
            </a:r>
            <a:r>
              <a:rPr kumimoji="1" lang="zh-CN" altLang="en-US" sz="2400" dirty="0" smtClean="0"/>
              <a:t>函数</a:t>
            </a:r>
            <a:r>
              <a:rPr kumimoji="1" lang="zh-CN" altLang="en-US" sz="2400" dirty="0"/>
              <a:t>配合列表</a:t>
            </a:r>
            <a:r>
              <a:rPr kumimoji="1" lang="zh-CN" altLang="en-US" sz="2400" dirty="0" smtClean="0"/>
              <a:t>索引，删除</a:t>
            </a:r>
            <a:r>
              <a:rPr kumimoji="1" lang="zh-CN" altLang="en-US" sz="2400" dirty="0"/>
              <a:t>索引位置的</a:t>
            </a:r>
            <a:r>
              <a:rPr kumimoji="1" lang="zh-CN" altLang="en-US" sz="2400" dirty="0" smtClean="0"/>
              <a:t>元素或者使用 </a:t>
            </a:r>
            <a:r>
              <a:rPr kumimoji="1" lang="en-US" altLang="zh-CN" sz="2400" dirty="0" smtClean="0">
                <a:latin typeface="Monaco" charset="0"/>
                <a:ea typeface="Monaco" charset="0"/>
                <a:cs typeface="Monaco" charset="0"/>
              </a:rPr>
              <a:t>pop()</a:t>
            </a:r>
            <a:r>
              <a:rPr kumimoji="1" lang="zh-CN" altLang="en-US" sz="2400" dirty="0" smtClean="0"/>
              <a:t>方法</a:t>
            </a:r>
            <a:endParaRPr kumimoji="1" lang="zh-CN" altLang="en-US" sz="2400" dirty="0"/>
          </a:p>
        </p:txBody>
      </p:sp>
      <p:sp>
        <p:nvSpPr>
          <p:cNvPr id="5" name="矩形 28"/>
          <p:cNvSpPr/>
          <p:nvPr/>
        </p:nvSpPr>
        <p:spPr>
          <a:xfrm>
            <a:off x="-18898" y="671163"/>
            <a:ext cx="510214"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
        <p:nvSpPr>
          <p:cNvPr id="7" name="矩形 6"/>
          <p:cNvSpPr/>
          <p:nvPr/>
        </p:nvSpPr>
        <p:spPr>
          <a:xfrm>
            <a:off x="479376" y="671163"/>
            <a:ext cx="3312368" cy="598302"/>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8" name="Freeform 83"/>
          <p:cNvSpPr>
            <a:spLocks noChangeArrowheads="1"/>
          </p:cNvSpPr>
          <p:nvPr/>
        </p:nvSpPr>
        <p:spPr bwMode="auto">
          <a:xfrm>
            <a:off x="92209" y="826314"/>
            <a:ext cx="288000" cy="288000"/>
          </a:xfrm>
          <a:custGeom>
            <a:avLst/>
            <a:gdLst>
              <a:gd name="T0" fmla="*/ 38764526 w 602"/>
              <a:gd name="T1" fmla="*/ 78442719 h 602"/>
              <a:gd name="T2" fmla="*/ 38764526 w 602"/>
              <a:gd name="T3" fmla="*/ 78442719 h 602"/>
              <a:gd name="T4" fmla="*/ 0 w 602"/>
              <a:gd name="T5" fmla="*/ 38764526 h 602"/>
              <a:gd name="T6" fmla="*/ 38764526 w 602"/>
              <a:gd name="T7" fmla="*/ 0 h 602"/>
              <a:gd name="T8" fmla="*/ 78442719 w 602"/>
              <a:gd name="T9" fmla="*/ 38764526 h 602"/>
              <a:gd name="T10" fmla="*/ 38764526 w 602"/>
              <a:gd name="T11" fmla="*/ 78442719 h 602"/>
              <a:gd name="T12" fmla="*/ 61866665 w 602"/>
              <a:gd name="T13" fmla="*/ 16576054 h 602"/>
              <a:gd name="T14" fmla="*/ 61866665 w 602"/>
              <a:gd name="T15" fmla="*/ 16576054 h 602"/>
              <a:gd name="T16" fmla="*/ 38764526 w 602"/>
              <a:gd name="T17" fmla="*/ 38764526 h 602"/>
              <a:gd name="T18" fmla="*/ 38764526 w 602"/>
              <a:gd name="T19" fmla="*/ 7308970 h 602"/>
              <a:gd name="T20" fmla="*/ 7439751 w 602"/>
              <a:gd name="T21" fmla="*/ 38764526 h 602"/>
              <a:gd name="T22" fmla="*/ 38764526 w 602"/>
              <a:gd name="T23" fmla="*/ 71002968 h 602"/>
              <a:gd name="T24" fmla="*/ 71002968 w 602"/>
              <a:gd name="T25" fmla="*/ 38764526 h 602"/>
              <a:gd name="T26" fmla="*/ 61866665 w 602"/>
              <a:gd name="T27" fmla="*/ 16576054 h 60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02" h="602">
                <a:moveTo>
                  <a:pt x="297" y="601"/>
                </a:moveTo>
                <a:lnTo>
                  <a:pt x="297" y="601"/>
                </a:lnTo>
                <a:cubicBezTo>
                  <a:pt x="135" y="601"/>
                  <a:pt x="0" y="466"/>
                  <a:pt x="0" y="297"/>
                </a:cubicBezTo>
                <a:cubicBezTo>
                  <a:pt x="0" y="134"/>
                  <a:pt x="135" y="0"/>
                  <a:pt x="297" y="0"/>
                </a:cubicBezTo>
                <a:cubicBezTo>
                  <a:pt x="467" y="0"/>
                  <a:pt x="601" y="134"/>
                  <a:pt x="601" y="297"/>
                </a:cubicBezTo>
                <a:cubicBezTo>
                  <a:pt x="601" y="466"/>
                  <a:pt x="467" y="601"/>
                  <a:pt x="297" y="601"/>
                </a:cubicBezTo>
                <a:close/>
                <a:moveTo>
                  <a:pt x="474" y="127"/>
                </a:moveTo>
                <a:lnTo>
                  <a:pt x="474" y="127"/>
                </a:lnTo>
                <a:cubicBezTo>
                  <a:pt x="297" y="297"/>
                  <a:pt x="297" y="297"/>
                  <a:pt x="297" y="297"/>
                </a:cubicBezTo>
                <a:cubicBezTo>
                  <a:pt x="297" y="56"/>
                  <a:pt x="297" y="56"/>
                  <a:pt x="297" y="56"/>
                </a:cubicBezTo>
                <a:cubicBezTo>
                  <a:pt x="163" y="56"/>
                  <a:pt x="57" y="162"/>
                  <a:pt x="57" y="297"/>
                </a:cubicBezTo>
                <a:cubicBezTo>
                  <a:pt x="57" y="431"/>
                  <a:pt x="163" y="544"/>
                  <a:pt x="297" y="544"/>
                </a:cubicBezTo>
                <a:cubicBezTo>
                  <a:pt x="431" y="544"/>
                  <a:pt x="544" y="431"/>
                  <a:pt x="544" y="297"/>
                </a:cubicBezTo>
                <a:cubicBezTo>
                  <a:pt x="544" y="233"/>
                  <a:pt x="516" y="169"/>
                  <a:pt x="474" y="127"/>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solidFill>
                <a:prstClr val="black"/>
              </a:solidFill>
            </a:endParaRPr>
          </a:p>
        </p:txBody>
      </p:sp>
      <p:sp>
        <p:nvSpPr>
          <p:cNvPr id="9" name="文本框 5"/>
          <p:cNvSpPr txBox="1"/>
          <p:nvPr/>
        </p:nvSpPr>
        <p:spPr>
          <a:xfrm>
            <a:off x="953786" y="709485"/>
            <a:ext cx="3774062" cy="523220"/>
          </a:xfrm>
          <a:prstGeom prst="rect">
            <a:avLst/>
          </a:prstGeom>
          <a:noFill/>
        </p:spPr>
        <p:txBody>
          <a:bodyPr wrap="square" rtlCol="0">
            <a:spAutoFit/>
          </a:bodyPr>
          <a:lstStyle/>
          <a:p>
            <a:r>
              <a:rPr lang="zh-CN" altLang="en-US" sz="2800" dirty="0" smtClean="0">
                <a:solidFill>
                  <a:prstClr val="white"/>
                </a:solidFill>
                <a:latin typeface="微软雅黑 Light" panose="020B0502040204020203" pitchFamily="34" charset="-122"/>
                <a:ea typeface="微软雅黑 Light" panose="020B0502040204020203" pitchFamily="34" charset="-122"/>
              </a:rPr>
              <a:t>列表对象的增减</a:t>
            </a:r>
            <a:endParaRPr lang="zh-CN" altLang="en-US" sz="2800" dirty="0">
              <a:solidFill>
                <a:prstClr val="white"/>
              </a:solidFill>
              <a:latin typeface="微软雅黑 Light" panose="020B0502040204020203" pitchFamily="34" charset="-122"/>
              <a:ea typeface="微软雅黑 Light" panose="020B0502040204020203" pitchFamily="34" charset="-122"/>
            </a:endParaRPr>
          </a:p>
        </p:txBody>
      </p:sp>
      <p:pic>
        <p:nvPicPr>
          <p:cNvPr id="4" name="图片 3"/>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695400" y="3429000"/>
            <a:ext cx="8455829" cy="2934245"/>
          </a:xfrm>
          <a:prstGeom prst="rect">
            <a:avLst/>
          </a:prstGeom>
        </p:spPr>
      </p:pic>
      <p:sp>
        <p:nvSpPr>
          <p:cNvPr id="3" name="日期占位符 2"/>
          <p:cNvSpPr>
            <a:spLocks noGrp="1"/>
          </p:cNvSpPr>
          <p:nvPr>
            <p:ph type="dt" sz="half" idx="10"/>
          </p:nvPr>
        </p:nvSpPr>
        <p:spPr/>
        <p:txBody>
          <a:bodyPr/>
          <a:lstStyle/>
          <a:p>
            <a:fld id="{41CFB100-6465-4C8B-BF74-A74FBC1B2423}" type="datetime1">
              <a:rPr lang="zh-CN" altLang="en-US" smtClean="0"/>
              <a:pPr/>
              <a:t>2019/9/8</a:t>
            </a:fld>
            <a:endParaRPr lang="zh-CN" altLang="en-US"/>
          </a:p>
        </p:txBody>
      </p:sp>
      <p:sp>
        <p:nvSpPr>
          <p:cNvPr id="6" name="灯片编号占位符 5"/>
          <p:cNvSpPr>
            <a:spLocks noGrp="1"/>
          </p:cNvSpPr>
          <p:nvPr>
            <p:ph type="sldNum" sz="quarter" idx="12"/>
          </p:nvPr>
        </p:nvSpPr>
        <p:spPr/>
        <p:txBody>
          <a:bodyPr/>
          <a:lstStyle/>
          <a:p>
            <a:fld id="{370D8578-DDD4-487D-A316-C8E65CC577E1}" type="slidenum">
              <a:rPr lang="zh-CN" altLang="en-US" smtClean="0"/>
              <a:pPr/>
              <a:t>63</a:t>
            </a:fld>
            <a:endParaRPr lang="zh-CN" altLang="en-US"/>
          </a:p>
        </p:txBody>
      </p:sp>
    </p:spTree>
    <p:extLst>
      <p:ext uri="{BB962C8B-B14F-4D97-AF65-F5344CB8AC3E}">
        <p14:creationId xmlns:p14="http://schemas.microsoft.com/office/powerpoint/2010/main" xmlns="" val="4290825115"/>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79376" y="1628800"/>
            <a:ext cx="10225136" cy="4176463"/>
          </a:xfrm>
        </p:spPr>
        <p:txBody>
          <a:bodyPr>
            <a:normAutofit/>
          </a:bodyPr>
          <a:lstStyle/>
          <a:p>
            <a:pPr>
              <a:lnSpc>
                <a:spcPct val="150000"/>
              </a:lnSpc>
            </a:pPr>
            <a:r>
              <a:rPr kumimoji="1" lang="zh-CN" altLang="en-US" sz="2400" dirty="0" smtClean="0"/>
              <a:t>通过 </a:t>
            </a:r>
            <a:r>
              <a:rPr kumimoji="1" lang="en-US" altLang="zh-CN" sz="2400" dirty="0" smtClean="0">
                <a:latin typeface="Monaco" charset="0"/>
                <a:ea typeface="Monaco" charset="0"/>
                <a:cs typeface="Monaco" charset="0"/>
              </a:rPr>
              <a:t>insert()</a:t>
            </a:r>
            <a:r>
              <a:rPr kumimoji="1" lang="zh-CN" altLang="en-US" sz="2400" dirty="0" smtClean="0">
                <a:latin typeface="Monaco" charset="0"/>
                <a:ea typeface="Monaco" charset="0"/>
                <a:cs typeface="Monaco" charset="0"/>
              </a:rPr>
              <a:t> </a:t>
            </a:r>
            <a:r>
              <a:rPr kumimoji="1" lang="zh-CN" altLang="en-US" sz="2400" dirty="0" smtClean="0"/>
              <a:t>方法</a:t>
            </a:r>
            <a:r>
              <a:rPr kumimoji="1" lang="zh-CN" altLang="en-US" sz="2400" dirty="0"/>
              <a:t>在指定的索引位置添加数据元素</a:t>
            </a:r>
          </a:p>
        </p:txBody>
      </p:sp>
      <p:sp>
        <p:nvSpPr>
          <p:cNvPr id="5" name="矩形 28"/>
          <p:cNvSpPr/>
          <p:nvPr/>
        </p:nvSpPr>
        <p:spPr>
          <a:xfrm>
            <a:off x="-18898" y="671163"/>
            <a:ext cx="510214"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
        <p:nvSpPr>
          <p:cNvPr id="7" name="矩形 6"/>
          <p:cNvSpPr/>
          <p:nvPr/>
        </p:nvSpPr>
        <p:spPr>
          <a:xfrm>
            <a:off x="479376" y="671163"/>
            <a:ext cx="3312368" cy="598302"/>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8" name="Freeform 83"/>
          <p:cNvSpPr>
            <a:spLocks noChangeArrowheads="1"/>
          </p:cNvSpPr>
          <p:nvPr/>
        </p:nvSpPr>
        <p:spPr bwMode="auto">
          <a:xfrm>
            <a:off x="92209" y="826314"/>
            <a:ext cx="288000" cy="288000"/>
          </a:xfrm>
          <a:custGeom>
            <a:avLst/>
            <a:gdLst>
              <a:gd name="T0" fmla="*/ 38764526 w 602"/>
              <a:gd name="T1" fmla="*/ 78442719 h 602"/>
              <a:gd name="T2" fmla="*/ 38764526 w 602"/>
              <a:gd name="T3" fmla="*/ 78442719 h 602"/>
              <a:gd name="T4" fmla="*/ 0 w 602"/>
              <a:gd name="T5" fmla="*/ 38764526 h 602"/>
              <a:gd name="T6" fmla="*/ 38764526 w 602"/>
              <a:gd name="T7" fmla="*/ 0 h 602"/>
              <a:gd name="T8" fmla="*/ 78442719 w 602"/>
              <a:gd name="T9" fmla="*/ 38764526 h 602"/>
              <a:gd name="T10" fmla="*/ 38764526 w 602"/>
              <a:gd name="T11" fmla="*/ 78442719 h 602"/>
              <a:gd name="T12" fmla="*/ 61866665 w 602"/>
              <a:gd name="T13" fmla="*/ 16576054 h 602"/>
              <a:gd name="T14" fmla="*/ 61866665 w 602"/>
              <a:gd name="T15" fmla="*/ 16576054 h 602"/>
              <a:gd name="T16" fmla="*/ 38764526 w 602"/>
              <a:gd name="T17" fmla="*/ 38764526 h 602"/>
              <a:gd name="T18" fmla="*/ 38764526 w 602"/>
              <a:gd name="T19" fmla="*/ 7308970 h 602"/>
              <a:gd name="T20" fmla="*/ 7439751 w 602"/>
              <a:gd name="T21" fmla="*/ 38764526 h 602"/>
              <a:gd name="T22" fmla="*/ 38764526 w 602"/>
              <a:gd name="T23" fmla="*/ 71002968 h 602"/>
              <a:gd name="T24" fmla="*/ 71002968 w 602"/>
              <a:gd name="T25" fmla="*/ 38764526 h 602"/>
              <a:gd name="T26" fmla="*/ 61866665 w 602"/>
              <a:gd name="T27" fmla="*/ 16576054 h 60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02" h="602">
                <a:moveTo>
                  <a:pt x="297" y="601"/>
                </a:moveTo>
                <a:lnTo>
                  <a:pt x="297" y="601"/>
                </a:lnTo>
                <a:cubicBezTo>
                  <a:pt x="135" y="601"/>
                  <a:pt x="0" y="466"/>
                  <a:pt x="0" y="297"/>
                </a:cubicBezTo>
                <a:cubicBezTo>
                  <a:pt x="0" y="134"/>
                  <a:pt x="135" y="0"/>
                  <a:pt x="297" y="0"/>
                </a:cubicBezTo>
                <a:cubicBezTo>
                  <a:pt x="467" y="0"/>
                  <a:pt x="601" y="134"/>
                  <a:pt x="601" y="297"/>
                </a:cubicBezTo>
                <a:cubicBezTo>
                  <a:pt x="601" y="466"/>
                  <a:pt x="467" y="601"/>
                  <a:pt x="297" y="601"/>
                </a:cubicBezTo>
                <a:close/>
                <a:moveTo>
                  <a:pt x="474" y="127"/>
                </a:moveTo>
                <a:lnTo>
                  <a:pt x="474" y="127"/>
                </a:lnTo>
                <a:cubicBezTo>
                  <a:pt x="297" y="297"/>
                  <a:pt x="297" y="297"/>
                  <a:pt x="297" y="297"/>
                </a:cubicBezTo>
                <a:cubicBezTo>
                  <a:pt x="297" y="56"/>
                  <a:pt x="297" y="56"/>
                  <a:pt x="297" y="56"/>
                </a:cubicBezTo>
                <a:cubicBezTo>
                  <a:pt x="163" y="56"/>
                  <a:pt x="57" y="162"/>
                  <a:pt x="57" y="297"/>
                </a:cubicBezTo>
                <a:cubicBezTo>
                  <a:pt x="57" y="431"/>
                  <a:pt x="163" y="544"/>
                  <a:pt x="297" y="544"/>
                </a:cubicBezTo>
                <a:cubicBezTo>
                  <a:pt x="431" y="544"/>
                  <a:pt x="544" y="431"/>
                  <a:pt x="544" y="297"/>
                </a:cubicBezTo>
                <a:cubicBezTo>
                  <a:pt x="544" y="233"/>
                  <a:pt x="516" y="169"/>
                  <a:pt x="474" y="127"/>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solidFill>
                <a:prstClr val="black"/>
              </a:solidFill>
            </a:endParaRPr>
          </a:p>
        </p:txBody>
      </p:sp>
      <p:sp>
        <p:nvSpPr>
          <p:cNvPr id="9" name="文本框 5"/>
          <p:cNvSpPr txBox="1"/>
          <p:nvPr/>
        </p:nvSpPr>
        <p:spPr>
          <a:xfrm>
            <a:off x="953786" y="709485"/>
            <a:ext cx="3774062" cy="523220"/>
          </a:xfrm>
          <a:prstGeom prst="rect">
            <a:avLst/>
          </a:prstGeom>
          <a:noFill/>
        </p:spPr>
        <p:txBody>
          <a:bodyPr wrap="square" rtlCol="0">
            <a:spAutoFit/>
          </a:bodyPr>
          <a:lstStyle/>
          <a:p>
            <a:r>
              <a:rPr lang="zh-CN" altLang="en-US" sz="2800" dirty="0" smtClean="0">
                <a:solidFill>
                  <a:prstClr val="white"/>
                </a:solidFill>
                <a:latin typeface="微软雅黑 Light" panose="020B0502040204020203" pitchFamily="34" charset="-122"/>
                <a:ea typeface="微软雅黑 Light" panose="020B0502040204020203" pitchFamily="34" charset="-122"/>
              </a:rPr>
              <a:t>列表对象的增减</a:t>
            </a:r>
            <a:endParaRPr lang="zh-CN" altLang="en-US" sz="2800" dirty="0">
              <a:solidFill>
                <a:prstClr val="white"/>
              </a:solidFill>
              <a:latin typeface="微软雅黑 Light" panose="020B0502040204020203" pitchFamily="34" charset="-122"/>
              <a:ea typeface="微软雅黑 Light" panose="020B0502040204020203" pitchFamily="34" charset="-122"/>
            </a:endParaRPr>
          </a:p>
        </p:txBody>
      </p:sp>
      <p:pic>
        <p:nvPicPr>
          <p:cNvPr id="3" name="图片 2"/>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623392" y="3211288"/>
            <a:ext cx="8346034" cy="1657871"/>
          </a:xfrm>
          <a:prstGeom prst="rect">
            <a:avLst/>
          </a:prstGeom>
        </p:spPr>
      </p:pic>
      <p:pic>
        <p:nvPicPr>
          <p:cNvPr id="10" name="图片 9"/>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767408" y="2648503"/>
            <a:ext cx="2808312" cy="277292"/>
          </a:xfrm>
          <a:prstGeom prst="rect">
            <a:avLst/>
          </a:prstGeom>
        </p:spPr>
      </p:pic>
      <p:sp>
        <p:nvSpPr>
          <p:cNvPr id="4" name="日期占位符 3"/>
          <p:cNvSpPr>
            <a:spLocks noGrp="1"/>
          </p:cNvSpPr>
          <p:nvPr>
            <p:ph type="dt" sz="half" idx="10"/>
          </p:nvPr>
        </p:nvSpPr>
        <p:spPr/>
        <p:txBody>
          <a:bodyPr/>
          <a:lstStyle/>
          <a:p>
            <a:fld id="{8BD3AA99-D50F-44D5-B6D8-1BC309DA1D6B}" type="datetime1">
              <a:rPr lang="zh-CN" altLang="en-US" smtClean="0"/>
              <a:pPr/>
              <a:t>2019/9/8</a:t>
            </a:fld>
            <a:endParaRPr lang="zh-CN" altLang="en-US"/>
          </a:p>
        </p:txBody>
      </p:sp>
      <p:sp>
        <p:nvSpPr>
          <p:cNvPr id="6" name="灯片编号占位符 5"/>
          <p:cNvSpPr>
            <a:spLocks noGrp="1"/>
          </p:cNvSpPr>
          <p:nvPr>
            <p:ph type="sldNum" sz="quarter" idx="12"/>
          </p:nvPr>
        </p:nvSpPr>
        <p:spPr/>
        <p:txBody>
          <a:bodyPr/>
          <a:lstStyle/>
          <a:p>
            <a:fld id="{370D8578-DDD4-487D-A316-C8E65CC577E1}" type="slidenum">
              <a:rPr lang="zh-CN" altLang="en-US" smtClean="0"/>
              <a:pPr/>
              <a:t>64</a:t>
            </a:fld>
            <a:endParaRPr lang="zh-CN" altLang="en-US"/>
          </a:p>
        </p:txBody>
      </p:sp>
    </p:spTree>
    <p:extLst>
      <p:ext uri="{BB962C8B-B14F-4D97-AF65-F5344CB8AC3E}">
        <p14:creationId xmlns:p14="http://schemas.microsoft.com/office/powerpoint/2010/main" xmlns="" val="3027179884"/>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79376" y="1628800"/>
            <a:ext cx="10225136" cy="4176463"/>
          </a:xfrm>
        </p:spPr>
        <p:txBody>
          <a:bodyPr>
            <a:normAutofit/>
          </a:bodyPr>
          <a:lstStyle/>
          <a:p>
            <a:pPr>
              <a:lnSpc>
                <a:spcPct val="150000"/>
              </a:lnSpc>
            </a:pPr>
            <a:r>
              <a:rPr kumimoji="1" lang="en-US" altLang="zh-CN" sz="2400" dirty="0"/>
              <a:t>Python</a:t>
            </a:r>
            <a:r>
              <a:rPr kumimoji="1" lang="zh-CN" altLang="en-US" sz="2400" dirty="0"/>
              <a:t>语言中所有的索引都是</a:t>
            </a:r>
            <a:r>
              <a:rPr kumimoji="1" lang="zh-CN" altLang="en-US" sz="2400" dirty="0" smtClean="0"/>
              <a:t>从 </a:t>
            </a:r>
            <a:r>
              <a:rPr kumimoji="1" lang="en-US" altLang="zh-CN" sz="2400" dirty="0" smtClean="0">
                <a:latin typeface="Monaco" charset="0"/>
                <a:ea typeface="Monaco" charset="0"/>
                <a:cs typeface="Monaco" charset="0"/>
              </a:rPr>
              <a:t>0</a:t>
            </a:r>
            <a:r>
              <a:rPr kumimoji="1" lang="zh-CN" altLang="en-US" sz="2400" dirty="0" smtClean="0"/>
              <a:t> 开始</a:t>
            </a:r>
            <a:r>
              <a:rPr kumimoji="1" lang="zh-CN" altLang="en-US" sz="2400" dirty="0"/>
              <a:t>计数的，如果列表中</a:t>
            </a:r>
            <a:r>
              <a:rPr kumimoji="1" lang="zh-CN" altLang="en-US" sz="2400" dirty="0" smtClean="0"/>
              <a:t>有 </a:t>
            </a:r>
            <a:r>
              <a:rPr kumimoji="1" lang="en-US" altLang="zh-CN" sz="2400" dirty="0" smtClean="0">
                <a:latin typeface="Monaco" charset="0"/>
                <a:ea typeface="Monaco" charset="0"/>
                <a:cs typeface="Monaco" charset="0"/>
              </a:rPr>
              <a:t>n</a:t>
            </a:r>
            <a:r>
              <a:rPr kumimoji="1" lang="zh-CN" altLang="en-US" sz="2400" dirty="0" smtClean="0"/>
              <a:t> 个</a:t>
            </a:r>
            <a:r>
              <a:rPr kumimoji="1" lang="zh-CN" altLang="en-US" sz="2400" dirty="0"/>
              <a:t>元素，那么最后一个元素的索引</a:t>
            </a:r>
            <a:r>
              <a:rPr kumimoji="1" lang="zh-CN" altLang="en-US" sz="2400" dirty="0" smtClean="0"/>
              <a:t>是 </a:t>
            </a:r>
            <a:r>
              <a:rPr kumimoji="1" lang="en-US" altLang="zh-CN" sz="2400" dirty="0" smtClean="0">
                <a:latin typeface="Monaco" charset="0"/>
                <a:ea typeface="Monaco" charset="0"/>
                <a:cs typeface="Monaco" charset="0"/>
              </a:rPr>
              <a:t>n-1</a:t>
            </a:r>
            <a:r>
              <a:rPr kumimoji="1" lang="zh-CN" altLang="en-US" sz="2400" dirty="0" smtClean="0">
                <a:latin typeface="Monaco" charset="0"/>
                <a:ea typeface="Monaco" charset="0"/>
                <a:cs typeface="Monaco" charset="0"/>
              </a:rPr>
              <a:t> </a:t>
            </a:r>
            <a:endParaRPr kumimoji="1" lang="en-US" altLang="zh-CN" sz="2400" dirty="0" smtClean="0">
              <a:latin typeface="Monaco" charset="0"/>
              <a:ea typeface="Monaco" charset="0"/>
              <a:cs typeface="Monaco" charset="0"/>
            </a:endParaRPr>
          </a:p>
          <a:p>
            <a:pPr>
              <a:lnSpc>
                <a:spcPct val="150000"/>
              </a:lnSpc>
            </a:pPr>
            <a:endParaRPr kumimoji="1" lang="en-US" altLang="zh-CN" sz="2400" dirty="0"/>
          </a:p>
          <a:p>
            <a:pPr>
              <a:lnSpc>
                <a:spcPct val="150000"/>
              </a:lnSpc>
            </a:pPr>
            <a:endParaRPr kumimoji="1" lang="en-US" altLang="zh-CN" sz="2400" dirty="0" smtClean="0"/>
          </a:p>
          <a:p>
            <a:pPr>
              <a:lnSpc>
                <a:spcPct val="150000"/>
              </a:lnSpc>
            </a:pPr>
            <a:endParaRPr kumimoji="1" lang="en-US" altLang="zh-CN" sz="2400" dirty="0"/>
          </a:p>
          <a:p>
            <a:pPr>
              <a:lnSpc>
                <a:spcPct val="150000"/>
              </a:lnSpc>
            </a:pPr>
            <a:r>
              <a:rPr kumimoji="1" lang="zh-CN" altLang="en-US" sz="2400" dirty="0"/>
              <a:t>如果我们想要</a:t>
            </a:r>
            <a:r>
              <a:rPr kumimoji="1" lang="zh-CN" altLang="en-US" sz="2400" dirty="0" smtClean="0"/>
              <a:t>获取 </a:t>
            </a:r>
            <a:r>
              <a:rPr kumimoji="1" lang="en-US" altLang="zh-CN" sz="2400" dirty="0" err="1" smtClean="0">
                <a:latin typeface="Monaco" charset="0"/>
                <a:ea typeface="Monaco" charset="0"/>
                <a:cs typeface="Monaco" charset="0"/>
              </a:rPr>
              <a:t>kobe_list</a:t>
            </a:r>
            <a:r>
              <a:rPr kumimoji="1" lang="zh-CN" altLang="en-US" sz="2400" dirty="0" smtClean="0"/>
              <a:t> 中第 </a:t>
            </a:r>
            <a:r>
              <a:rPr kumimoji="1" lang="en-US" altLang="zh-CN" sz="2400" dirty="0" smtClean="0">
                <a:latin typeface="Monaco" charset="0"/>
                <a:ea typeface="Monaco" charset="0"/>
                <a:cs typeface="Monaco" charset="0"/>
              </a:rPr>
              <a:t>3</a:t>
            </a:r>
            <a:r>
              <a:rPr kumimoji="1" lang="zh-CN" altLang="en-US" sz="2400" dirty="0" smtClean="0"/>
              <a:t> 个元素及倒数第二个元素</a:t>
            </a:r>
            <a:endParaRPr kumimoji="1" lang="zh-CN" altLang="en-US" sz="2400" dirty="0"/>
          </a:p>
        </p:txBody>
      </p:sp>
      <p:sp>
        <p:nvSpPr>
          <p:cNvPr id="5" name="矩形 28"/>
          <p:cNvSpPr/>
          <p:nvPr/>
        </p:nvSpPr>
        <p:spPr>
          <a:xfrm>
            <a:off x="-18898" y="671163"/>
            <a:ext cx="510214"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
        <p:nvSpPr>
          <p:cNvPr id="7" name="矩形 6"/>
          <p:cNvSpPr/>
          <p:nvPr/>
        </p:nvSpPr>
        <p:spPr>
          <a:xfrm>
            <a:off x="479376" y="671163"/>
            <a:ext cx="2160240" cy="598302"/>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8" name="Freeform 83"/>
          <p:cNvSpPr>
            <a:spLocks noChangeArrowheads="1"/>
          </p:cNvSpPr>
          <p:nvPr/>
        </p:nvSpPr>
        <p:spPr bwMode="auto">
          <a:xfrm>
            <a:off x="92209" y="826314"/>
            <a:ext cx="288000" cy="288000"/>
          </a:xfrm>
          <a:custGeom>
            <a:avLst/>
            <a:gdLst>
              <a:gd name="T0" fmla="*/ 38764526 w 602"/>
              <a:gd name="T1" fmla="*/ 78442719 h 602"/>
              <a:gd name="T2" fmla="*/ 38764526 w 602"/>
              <a:gd name="T3" fmla="*/ 78442719 h 602"/>
              <a:gd name="T4" fmla="*/ 0 w 602"/>
              <a:gd name="T5" fmla="*/ 38764526 h 602"/>
              <a:gd name="T6" fmla="*/ 38764526 w 602"/>
              <a:gd name="T7" fmla="*/ 0 h 602"/>
              <a:gd name="T8" fmla="*/ 78442719 w 602"/>
              <a:gd name="T9" fmla="*/ 38764526 h 602"/>
              <a:gd name="T10" fmla="*/ 38764526 w 602"/>
              <a:gd name="T11" fmla="*/ 78442719 h 602"/>
              <a:gd name="T12" fmla="*/ 61866665 w 602"/>
              <a:gd name="T13" fmla="*/ 16576054 h 602"/>
              <a:gd name="T14" fmla="*/ 61866665 w 602"/>
              <a:gd name="T15" fmla="*/ 16576054 h 602"/>
              <a:gd name="T16" fmla="*/ 38764526 w 602"/>
              <a:gd name="T17" fmla="*/ 38764526 h 602"/>
              <a:gd name="T18" fmla="*/ 38764526 w 602"/>
              <a:gd name="T19" fmla="*/ 7308970 h 602"/>
              <a:gd name="T20" fmla="*/ 7439751 w 602"/>
              <a:gd name="T21" fmla="*/ 38764526 h 602"/>
              <a:gd name="T22" fmla="*/ 38764526 w 602"/>
              <a:gd name="T23" fmla="*/ 71002968 h 602"/>
              <a:gd name="T24" fmla="*/ 71002968 w 602"/>
              <a:gd name="T25" fmla="*/ 38764526 h 602"/>
              <a:gd name="T26" fmla="*/ 61866665 w 602"/>
              <a:gd name="T27" fmla="*/ 16576054 h 60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02" h="602">
                <a:moveTo>
                  <a:pt x="297" y="601"/>
                </a:moveTo>
                <a:lnTo>
                  <a:pt x="297" y="601"/>
                </a:lnTo>
                <a:cubicBezTo>
                  <a:pt x="135" y="601"/>
                  <a:pt x="0" y="466"/>
                  <a:pt x="0" y="297"/>
                </a:cubicBezTo>
                <a:cubicBezTo>
                  <a:pt x="0" y="134"/>
                  <a:pt x="135" y="0"/>
                  <a:pt x="297" y="0"/>
                </a:cubicBezTo>
                <a:cubicBezTo>
                  <a:pt x="467" y="0"/>
                  <a:pt x="601" y="134"/>
                  <a:pt x="601" y="297"/>
                </a:cubicBezTo>
                <a:cubicBezTo>
                  <a:pt x="601" y="466"/>
                  <a:pt x="467" y="601"/>
                  <a:pt x="297" y="601"/>
                </a:cubicBezTo>
                <a:close/>
                <a:moveTo>
                  <a:pt x="474" y="127"/>
                </a:moveTo>
                <a:lnTo>
                  <a:pt x="474" y="127"/>
                </a:lnTo>
                <a:cubicBezTo>
                  <a:pt x="297" y="297"/>
                  <a:pt x="297" y="297"/>
                  <a:pt x="297" y="297"/>
                </a:cubicBezTo>
                <a:cubicBezTo>
                  <a:pt x="297" y="56"/>
                  <a:pt x="297" y="56"/>
                  <a:pt x="297" y="56"/>
                </a:cubicBezTo>
                <a:cubicBezTo>
                  <a:pt x="163" y="56"/>
                  <a:pt x="57" y="162"/>
                  <a:pt x="57" y="297"/>
                </a:cubicBezTo>
                <a:cubicBezTo>
                  <a:pt x="57" y="431"/>
                  <a:pt x="163" y="544"/>
                  <a:pt x="297" y="544"/>
                </a:cubicBezTo>
                <a:cubicBezTo>
                  <a:pt x="431" y="544"/>
                  <a:pt x="544" y="431"/>
                  <a:pt x="544" y="297"/>
                </a:cubicBezTo>
                <a:cubicBezTo>
                  <a:pt x="544" y="233"/>
                  <a:pt x="516" y="169"/>
                  <a:pt x="474" y="127"/>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solidFill>
                <a:prstClr val="black"/>
              </a:solidFill>
            </a:endParaRPr>
          </a:p>
        </p:txBody>
      </p:sp>
      <p:sp>
        <p:nvSpPr>
          <p:cNvPr id="9" name="文本框 5"/>
          <p:cNvSpPr txBox="1"/>
          <p:nvPr/>
        </p:nvSpPr>
        <p:spPr>
          <a:xfrm>
            <a:off x="953786" y="709485"/>
            <a:ext cx="3558038" cy="523220"/>
          </a:xfrm>
          <a:prstGeom prst="rect">
            <a:avLst/>
          </a:prstGeom>
          <a:noFill/>
        </p:spPr>
        <p:txBody>
          <a:bodyPr wrap="square" rtlCol="0">
            <a:spAutoFit/>
          </a:bodyPr>
          <a:lstStyle/>
          <a:p>
            <a:r>
              <a:rPr lang="zh-CN" altLang="en-US" sz="2800" smtClean="0">
                <a:solidFill>
                  <a:prstClr val="white"/>
                </a:solidFill>
                <a:latin typeface="微软雅黑 Light" panose="020B0502040204020203" pitchFamily="34" charset="-122"/>
                <a:ea typeface="微软雅黑 Light" panose="020B0502040204020203" pitchFamily="34" charset="-122"/>
              </a:rPr>
              <a:t>列表索引</a:t>
            </a:r>
            <a:endParaRPr lang="zh-CN" altLang="en-US" sz="2800" dirty="0">
              <a:solidFill>
                <a:prstClr val="white"/>
              </a:solidFill>
              <a:latin typeface="微软雅黑 Light" panose="020B0502040204020203" pitchFamily="34" charset="-122"/>
              <a:ea typeface="微软雅黑 Light" panose="020B0502040204020203" pitchFamily="34" charset="-122"/>
            </a:endParaRPr>
          </a:p>
        </p:txBody>
      </p:sp>
      <p:pic>
        <p:nvPicPr>
          <p:cNvPr id="10" name="图片 9"/>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2351584" y="3429000"/>
            <a:ext cx="6192688" cy="1454831"/>
          </a:xfrm>
          <a:prstGeom prst="rect">
            <a:avLst/>
          </a:prstGeom>
        </p:spPr>
      </p:pic>
      <p:pic>
        <p:nvPicPr>
          <p:cNvPr id="11" name="图片 10"/>
          <p:cNvPicPr>
            <a:picLocks noChangeAspect="1"/>
          </p:cNvPicPr>
          <p:nvPr/>
        </p:nvPicPr>
        <p:blipFill rotWithShape="1">
          <a:blip r:embed="rId4">
            <a:extLst>
              <a:ext uri="{28A0092B-C50C-407E-A947-70E740481C1C}">
                <a14:useLocalDpi xmlns:a14="http://schemas.microsoft.com/office/drawing/2010/main" xmlns="" val="0"/>
              </a:ext>
            </a:extLst>
          </a:blip>
          <a:srcRect t="69583"/>
          <a:stretch/>
        </p:blipFill>
        <p:spPr>
          <a:xfrm>
            <a:off x="491316" y="2924943"/>
            <a:ext cx="8960939" cy="504057"/>
          </a:xfrm>
          <a:prstGeom prst="rect">
            <a:avLst/>
          </a:prstGeom>
        </p:spPr>
      </p:pic>
      <p:pic>
        <p:nvPicPr>
          <p:cNvPr id="12" name="图片 11"/>
          <p:cNvPicPr>
            <a:picLocks noChangeAspect="1"/>
          </p:cNvPicPr>
          <p:nvPr/>
        </p:nvPicPr>
        <p:blipFill>
          <a:blip r:embed="rId5">
            <a:extLst>
              <a:ext uri="{28A0092B-C50C-407E-A947-70E740481C1C}">
                <a14:useLocalDpi xmlns:a14="http://schemas.microsoft.com/office/drawing/2010/main" xmlns="" val="0"/>
              </a:ext>
            </a:extLst>
          </a:blip>
          <a:stretch>
            <a:fillRect/>
          </a:stretch>
        </p:blipFill>
        <p:spPr>
          <a:xfrm>
            <a:off x="695400" y="5687863"/>
            <a:ext cx="6110064" cy="1026989"/>
          </a:xfrm>
          <a:prstGeom prst="rect">
            <a:avLst/>
          </a:prstGeom>
        </p:spPr>
      </p:pic>
      <p:pic>
        <p:nvPicPr>
          <p:cNvPr id="13" name="图片 12"/>
          <p:cNvPicPr>
            <a:picLocks noChangeAspect="1"/>
          </p:cNvPicPr>
          <p:nvPr/>
        </p:nvPicPr>
        <p:blipFill>
          <a:blip r:embed="rId6">
            <a:extLst>
              <a:ext uri="{28A0092B-C50C-407E-A947-70E740481C1C}">
                <a14:useLocalDpi xmlns:a14="http://schemas.microsoft.com/office/drawing/2010/main" xmlns="" val="0"/>
              </a:ext>
            </a:extLst>
          </a:blip>
          <a:stretch>
            <a:fillRect/>
          </a:stretch>
        </p:blipFill>
        <p:spPr>
          <a:xfrm>
            <a:off x="5537696" y="5616857"/>
            <a:ext cx="6654304" cy="1168999"/>
          </a:xfrm>
          <a:prstGeom prst="rect">
            <a:avLst/>
          </a:prstGeom>
        </p:spPr>
      </p:pic>
      <p:sp>
        <p:nvSpPr>
          <p:cNvPr id="3" name="日期占位符 2"/>
          <p:cNvSpPr>
            <a:spLocks noGrp="1"/>
          </p:cNvSpPr>
          <p:nvPr>
            <p:ph type="dt" sz="half" idx="10"/>
          </p:nvPr>
        </p:nvSpPr>
        <p:spPr/>
        <p:txBody>
          <a:bodyPr/>
          <a:lstStyle/>
          <a:p>
            <a:fld id="{303A235B-1F30-4915-8350-37A58918FC33}" type="datetime1">
              <a:rPr lang="zh-CN" altLang="en-US" smtClean="0"/>
              <a:pPr/>
              <a:t>2019/9/8</a:t>
            </a:fld>
            <a:endParaRPr lang="zh-CN" altLang="en-US"/>
          </a:p>
        </p:txBody>
      </p:sp>
      <p:sp>
        <p:nvSpPr>
          <p:cNvPr id="4" name="灯片编号占位符 3"/>
          <p:cNvSpPr>
            <a:spLocks noGrp="1"/>
          </p:cNvSpPr>
          <p:nvPr>
            <p:ph type="sldNum" sz="quarter" idx="12"/>
          </p:nvPr>
        </p:nvSpPr>
        <p:spPr/>
        <p:txBody>
          <a:bodyPr/>
          <a:lstStyle/>
          <a:p>
            <a:fld id="{370D8578-DDD4-487D-A316-C8E65CC577E1}" type="slidenum">
              <a:rPr lang="zh-CN" altLang="en-US" smtClean="0"/>
              <a:pPr/>
              <a:t>65</a:t>
            </a:fld>
            <a:endParaRPr lang="zh-CN" altLang="en-US"/>
          </a:p>
        </p:txBody>
      </p:sp>
    </p:spTree>
    <p:extLst>
      <p:ext uri="{BB962C8B-B14F-4D97-AF65-F5344CB8AC3E}">
        <p14:creationId xmlns:p14="http://schemas.microsoft.com/office/powerpoint/2010/main" xmlns="" val="2441136253"/>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79376" y="2132856"/>
            <a:ext cx="10225136" cy="3672407"/>
          </a:xfrm>
        </p:spPr>
        <p:txBody>
          <a:bodyPr>
            <a:normAutofit/>
          </a:bodyPr>
          <a:lstStyle/>
          <a:p>
            <a:pPr>
              <a:lnSpc>
                <a:spcPct val="150000"/>
              </a:lnSpc>
            </a:pPr>
            <a:r>
              <a:rPr kumimoji="1" lang="en-US" altLang="zh-CN" sz="2400" dirty="0"/>
              <a:t>Python</a:t>
            </a:r>
            <a:r>
              <a:rPr kumimoji="1" lang="zh-CN" altLang="en-US" sz="2400" dirty="0"/>
              <a:t>内置的用于判断列表长度的函数</a:t>
            </a:r>
            <a:r>
              <a:rPr kumimoji="1" lang="zh-CN" altLang="en-US" sz="2400" dirty="0" smtClean="0"/>
              <a:t>为 </a:t>
            </a:r>
            <a:r>
              <a:rPr kumimoji="1" lang="en-US" altLang="zh-CN" sz="2400" dirty="0" err="1" smtClean="0">
                <a:latin typeface="Monaco" charset="0"/>
                <a:ea typeface="Monaco" charset="0"/>
                <a:cs typeface="Monaco" charset="0"/>
              </a:rPr>
              <a:t>len</a:t>
            </a:r>
            <a:r>
              <a:rPr kumimoji="1" lang="en-US" altLang="zh-CN" sz="2400" dirty="0" smtClean="0">
                <a:latin typeface="Monaco" charset="0"/>
                <a:ea typeface="Monaco" charset="0"/>
                <a:cs typeface="Monaco" charset="0"/>
              </a:rPr>
              <a:t>()</a:t>
            </a:r>
          </a:p>
        </p:txBody>
      </p:sp>
      <p:sp>
        <p:nvSpPr>
          <p:cNvPr id="5" name="矩形 28"/>
          <p:cNvSpPr/>
          <p:nvPr/>
        </p:nvSpPr>
        <p:spPr>
          <a:xfrm>
            <a:off x="-18898" y="671163"/>
            <a:ext cx="510214"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
        <p:nvSpPr>
          <p:cNvPr id="7" name="矩形 6"/>
          <p:cNvSpPr/>
          <p:nvPr/>
        </p:nvSpPr>
        <p:spPr>
          <a:xfrm>
            <a:off x="479376" y="671163"/>
            <a:ext cx="2160240" cy="598302"/>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8" name="Freeform 83"/>
          <p:cNvSpPr>
            <a:spLocks noChangeArrowheads="1"/>
          </p:cNvSpPr>
          <p:nvPr/>
        </p:nvSpPr>
        <p:spPr bwMode="auto">
          <a:xfrm>
            <a:off x="92209" y="826314"/>
            <a:ext cx="288000" cy="288000"/>
          </a:xfrm>
          <a:custGeom>
            <a:avLst/>
            <a:gdLst>
              <a:gd name="T0" fmla="*/ 38764526 w 602"/>
              <a:gd name="T1" fmla="*/ 78442719 h 602"/>
              <a:gd name="T2" fmla="*/ 38764526 w 602"/>
              <a:gd name="T3" fmla="*/ 78442719 h 602"/>
              <a:gd name="T4" fmla="*/ 0 w 602"/>
              <a:gd name="T5" fmla="*/ 38764526 h 602"/>
              <a:gd name="T6" fmla="*/ 38764526 w 602"/>
              <a:gd name="T7" fmla="*/ 0 h 602"/>
              <a:gd name="T8" fmla="*/ 78442719 w 602"/>
              <a:gd name="T9" fmla="*/ 38764526 h 602"/>
              <a:gd name="T10" fmla="*/ 38764526 w 602"/>
              <a:gd name="T11" fmla="*/ 78442719 h 602"/>
              <a:gd name="T12" fmla="*/ 61866665 w 602"/>
              <a:gd name="T13" fmla="*/ 16576054 h 602"/>
              <a:gd name="T14" fmla="*/ 61866665 w 602"/>
              <a:gd name="T15" fmla="*/ 16576054 h 602"/>
              <a:gd name="T16" fmla="*/ 38764526 w 602"/>
              <a:gd name="T17" fmla="*/ 38764526 h 602"/>
              <a:gd name="T18" fmla="*/ 38764526 w 602"/>
              <a:gd name="T19" fmla="*/ 7308970 h 602"/>
              <a:gd name="T20" fmla="*/ 7439751 w 602"/>
              <a:gd name="T21" fmla="*/ 38764526 h 602"/>
              <a:gd name="T22" fmla="*/ 38764526 w 602"/>
              <a:gd name="T23" fmla="*/ 71002968 h 602"/>
              <a:gd name="T24" fmla="*/ 71002968 w 602"/>
              <a:gd name="T25" fmla="*/ 38764526 h 602"/>
              <a:gd name="T26" fmla="*/ 61866665 w 602"/>
              <a:gd name="T27" fmla="*/ 16576054 h 60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02" h="602">
                <a:moveTo>
                  <a:pt x="297" y="601"/>
                </a:moveTo>
                <a:lnTo>
                  <a:pt x="297" y="601"/>
                </a:lnTo>
                <a:cubicBezTo>
                  <a:pt x="135" y="601"/>
                  <a:pt x="0" y="466"/>
                  <a:pt x="0" y="297"/>
                </a:cubicBezTo>
                <a:cubicBezTo>
                  <a:pt x="0" y="134"/>
                  <a:pt x="135" y="0"/>
                  <a:pt x="297" y="0"/>
                </a:cubicBezTo>
                <a:cubicBezTo>
                  <a:pt x="467" y="0"/>
                  <a:pt x="601" y="134"/>
                  <a:pt x="601" y="297"/>
                </a:cubicBezTo>
                <a:cubicBezTo>
                  <a:pt x="601" y="466"/>
                  <a:pt x="467" y="601"/>
                  <a:pt x="297" y="601"/>
                </a:cubicBezTo>
                <a:close/>
                <a:moveTo>
                  <a:pt x="474" y="127"/>
                </a:moveTo>
                <a:lnTo>
                  <a:pt x="474" y="127"/>
                </a:lnTo>
                <a:cubicBezTo>
                  <a:pt x="297" y="297"/>
                  <a:pt x="297" y="297"/>
                  <a:pt x="297" y="297"/>
                </a:cubicBezTo>
                <a:cubicBezTo>
                  <a:pt x="297" y="56"/>
                  <a:pt x="297" y="56"/>
                  <a:pt x="297" y="56"/>
                </a:cubicBezTo>
                <a:cubicBezTo>
                  <a:pt x="163" y="56"/>
                  <a:pt x="57" y="162"/>
                  <a:pt x="57" y="297"/>
                </a:cubicBezTo>
                <a:cubicBezTo>
                  <a:pt x="57" y="431"/>
                  <a:pt x="163" y="544"/>
                  <a:pt x="297" y="544"/>
                </a:cubicBezTo>
                <a:cubicBezTo>
                  <a:pt x="431" y="544"/>
                  <a:pt x="544" y="431"/>
                  <a:pt x="544" y="297"/>
                </a:cubicBezTo>
                <a:cubicBezTo>
                  <a:pt x="544" y="233"/>
                  <a:pt x="516" y="169"/>
                  <a:pt x="474" y="127"/>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solidFill>
                <a:prstClr val="black"/>
              </a:solidFill>
            </a:endParaRPr>
          </a:p>
        </p:txBody>
      </p:sp>
      <p:sp>
        <p:nvSpPr>
          <p:cNvPr id="9" name="文本框 5"/>
          <p:cNvSpPr txBox="1"/>
          <p:nvPr/>
        </p:nvSpPr>
        <p:spPr>
          <a:xfrm>
            <a:off x="953786" y="709485"/>
            <a:ext cx="3558038" cy="523220"/>
          </a:xfrm>
          <a:prstGeom prst="rect">
            <a:avLst/>
          </a:prstGeom>
          <a:noFill/>
        </p:spPr>
        <p:txBody>
          <a:bodyPr wrap="square" rtlCol="0">
            <a:spAutoFit/>
          </a:bodyPr>
          <a:lstStyle/>
          <a:p>
            <a:r>
              <a:rPr lang="zh-CN" altLang="en-US" sz="2800" dirty="0" smtClean="0">
                <a:solidFill>
                  <a:prstClr val="white"/>
                </a:solidFill>
                <a:latin typeface="微软雅黑 Light" panose="020B0502040204020203" pitchFamily="34" charset="-122"/>
                <a:ea typeface="微软雅黑 Light" panose="020B0502040204020203" pitchFamily="34" charset="-122"/>
              </a:rPr>
              <a:t>列表长度</a:t>
            </a:r>
            <a:endParaRPr lang="zh-CN" altLang="en-US" sz="2800" dirty="0">
              <a:solidFill>
                <a:prstClr val="white"/>
              </a:solidFill>
              <a:latin typeface="微软雅黑 Light" panose="020B0502040204020203" pitchFamily="34" charset="-122"/>
              <a:ea typeface="微软雅黑 Light" panose="020B0502040204020203" pitchFamily="34" charset="-122"/>
            </a:endParaRPr>
          </a:p>
        </p:txBody>
      </p:sp>
      <p:pic>
        <p:nvPicPr>
          <p:cNvPr id="3" name="图片 2"/>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491316" y="3356992"/>
            <a:ext cx="11464244" cy="1440160"/>
          </a:xfrm>
          <a:prstGeom prst="rect">
            <a:avLst/>
          </a:prstGeom>
        </p:spPr>
      </p:pic>
      <p:sp>
        <p:nvSpPr>
          <p:cNvPr id="4" name="日期占位符 3"/>
          <p:cNvSpPr>
            <a:spLocks noGrp="1"/>
          </p:cNvSpPr>
          <p:nvPr>
            <p:ph type="dt" sz="half" idx="10"/>
          </p:nvPr>
        </p:nvSpPr>
        <p:spPr/>
        <p:txBody>
          <a:bodyPr/>
          <a:lstStyle/>
          <a:p>
            <a:fld id="{88699A9D-CDCF-45D6-B346-FE94B0498CBE}" type="datetime1">
              <a:rPr lang="zh-CN" altLang="en-US" smtClean="0"/>
              <a:pPr/>
              <a:t>2019/9/8</a:t>
            </a:fld>
            <a:endParaRPr lang="zh-CN" altLang="en-US"/>
          </a:p>
        </p:txBody>
      </p:sp>
      <p:sp>
        <p:nvSpPr>
          <p:cNvPr id="6" name="灯片编号占位符 5"/>
          <p:cNvSpPr>
            <a:spLocks noGrp="1"/>
          </p:cNvSpPr>
          <p:nvPr>
            <p:ph type="sldNum" sz="quarter" idx="12"/>
          </p:nvPr>
        </p:nvSpPr>
        <p:spPr/>
        <p:txBody>
          <a:bodyPr/>
          <a:lstStyle/>
          <a:p>
            <a:fld id="{370D8578-DDD4-487D-A316-C8E65CC577E1}" type="slidenum">
              <a:rPr lang="zh-CN" altLang="en-US" smtClean="0"/>
              <a:pPr/>
              <a:t>66</a:t>
            </a:fld>
            <a:endParaRPr lang="zh-CN" altLang="en-US"/>
          </a:p>
        </p:txBody>
      </p:sp>
    </p:spTree>
    <p:extLst>
      <p:ext uri="{BB962C8B-B14F-4D97-AF65-F5344CB8AC3E}">
        <p14:creationId xmlns:p14="http://schemas.microsoft.com/office/powerpoint/2010/main" xmlns="" val="3765285034"/>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79376" y="1700808"/>
            <a:ext cx="11593288" cy="4068452"/>
          </a:xfrm>
        </p:spPr>
        <p:txBody>
          <a:bodyPr>
            <a:normAutofit/>
          </a:bodyPr>
          <a:lstStyle/>
          <a:p>
            <a:pPr>
              <a:lnSpc>
                <a:spcPct val="150000"/>
              </a:lnSpc>
            </a:pPr>
            <a:r>
              <a:rPr kumimoji="1" lang="zh-CN" altLang="en-US" sz="2400" dirty="0"/>
              <a:t>切片操作需要提供起始索引位置和最后索引位置，然后用</a:t>
            </a:r>
            <a:r>
              <a:rPr kumimoji="1" lang="zh-CN" altLang="en-US" sz="2400" dirty="0" smtClean="0"/>
              <a:t>冒号 </a:t>
            </a:r>
            <a:r>
              <a:rPr kumimoji="1" lang="en-US" altLang="zh-CN" sz="2400" dirty="0" smtClean="0">
                <a:latin typeface="Monaco" charset="0"/>
                <a:ea typeface="Monaco" charset="0"/>
                <a:cs typeface="Monaco" charset="0"/>
              </a:rPr>
              <a:t>:</a:t>
            </a:r>
            <a:r>
              <a:rPr kumimoji="1" lang="zh-CN" altLang="en-US" sz="2400" dirty="0" smtClean="0"/>
              <a:t> 将</a:t>
            </a:r>
            <a:r>
              <a:rPr kumimoji="1" lang="zh-CN" altLang="en-US" sz="2400" dirty="0"/>
              <a:t>两者</a:t>
            </a:r>
            <a:r>
              <a:rPr kumimoji="1" lang="zh-CN" altLang="en-US" sz="2400" dirty="0" smtClean="0"/>
              <a:t>分开</a:t>
            </a:r>
            <a:endParaRPr kumimoji="1" lang="en-US" altLang="zh-CN" sz="2400" dirty="0" smtClean="0"/>
          </a:p>
          <a:p>
            <a:pPr>
              <a:lnSpc>
                <a:spcPct val="150000"/>
              </a:lnSpc>
            </a:pPr>
            <a:endParaRPr kumimoji="1" lang="en-US" altLang="zh-CN" sz="2400" dirty="0" smtClean="0"/>
          </a:p>
          <a:p>
            <a:pPr>
              <a:lnSpc>
                <a:spcPct val="150000"/>
              </a:lnSpc>
            </a:pPr>
            <a:r>
              <a:rPr kumimoji="1" lang="zh-CN" altLang="en-US" sz="2400" dirty="0"/>
              <a:t>如果未输入步长，则默认步长</a:t>
            </a:r>
            <a:r>
              <a:rPr kumimoji="1" lang="zh-CN" altLang="en-US" sz="2400" dirty="0" smtClean="0"/>
              <a:t>为 </a:t>
            </a:r>
            <a:r>
              <a:rPr kumimoji="1" lang="en-US" altLang="zh-CN" sz="2400" dirty="0" smtClean="0">
                <a:latin typeface="Monaco" charset="0"/>
                <a:ea typeface="Monaco" charset="0"/>
                <a:cs typeface="Monaco" charset="0"/>
              </a:rPr>
              <a:t>1</a:t>
            </a:r>
          </a:p>
          <a:p>
            <a:pPr>
              <a:lnSpc>
                <a:spcPct val="150000"/>
              </a:lnSpc>
            </a:pPr>
            <a:r>
              <a:rPr kumimoji="1" lang="zh-CN" altLang="en-US" sz="2400" dirty="0"/>
              <a:t>切片操作返回一系列从起始索引位置开始到最后索引位置结束的数据元素</a:t>
            </a:r>
            <a:endParaRPr kumimoji="1" lang="en-US" altLang="zh-CN" sz="2400" dirty="0"/>
          </a:p>
          <a:p>
            <a:pPr>
              <a:lnSpc>
                <a:spcPct val="150000"/>
              </a:lnSpc>
            </a:pPr>
            <a:r>
              <a:rPr kumimoji="1" lang="zh-CN" altLang="en-US" sz="2400" dirty="0"/>
              <a:t>需要注意的是，起始索引位置的值包含在返回结果中，而最后索引位置的值不包含在返回结果中</a:t>
            </a:r>
            <a:endParaRPr kumimoji="1" lang="en-US" altLang="zh-CN" sz="2400" dirty="0" smtClean="0"/>
          </a:p>
        </p:txBody>
      </p:sp>
      <p:sp>
        <p:nvSpPr>
          <p:cNvPr id="5" name="矩形 28"/>
          <p:cNvSpPr/>
          <p:nvPr/>
        </p:nvSpPr>
        <p:spPr>
          <a:xfrm>
            <a:off x="-18898" y="671163"/>
            <a:ext cx="510214"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
        <p:nvSpPr>
          <p:cNvPr id="7" name="矩形 6"/>
          <p:cNvSpPr/>
          <p:nvPr/>
        </p:nvSpPr>
        <p:spPr>
          <a:xfrm>
            <a:off x="479376" y="671163"/>
            <a:ext cx="2160240" cy="598302"/>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8" name="Freeform 83"/>
          <p:cNvSpPr>
            <a:spLocks noChangeArrowheads="1"/>
          </p:cNvSpPr>
          <p:nvPr/>
        </p:nvSpPr>
        <p:spPr bwMode="auto">
          <a:xfrm>
            <a:off x="92209" y="826314"/>
            <a:ext cx="288000" cy="288000"/>
          </a:xfrm>
          <a:custGeom>
            <a:avLst/>
            <a:gdLst>
              <a:gd name="T0" fmla="*/ 38764526 w 602"/>
              <a:gd name="T1" fmla="*/ 78442719 h 602"/>
              <a:gd name="T2" fmla="*/ 38764526 w 602"/>
              <a:gd name="T3" fmla="*/ 78442719 h 602"/>
              <a:gd name="T4" fmla="*/ 0 w 602"/>
              <a:gd name="T5" fmla="*/ 38764526 h 602"/>
              <a:gd name="T6" fmla="*/ 38764526 w 602"/>
              <a:gd name="T7" fmla="*/ 0 h 602"/>
              <a:gd name="T8" fmla="*/ 78442719 w 602"/>
              <a:gd name="T9" fmla="*/ 38764526 h 602"/>
              <a:gd name="T10" fmla="*/ 38764526 w 602"/>
              <a:gd name="T11" fmla="*/ 78442719 h 602"/>
              <a:gd name="T12" fmla="*/ 61866665 w 602"/>
              <a:gd name="T13" fmla="*/ 16576054 h 602"/>
              <a:gd name="T14" fmla="*/ 61866665 w 602"/>
              <a:gd name="T15" fmla="*/ 16576054 h 602"/>
              <a:gd name="T16" fmla="*/ 38764526 w 602"/>
              <a:gd name="T17" fmla="*/ 38764526 h 602"/>
              <a:gd name="T18" fmla="*/ 38764526 w 602"/>
              <a:gd name="T19" fmla="*/ 7308970 h 602"/>
              <a:gd name="T20" fmla="*/ 7439751 w 602"/>
              <a:gd name="T21" fmla="*/ 38764526 h 602"/>
              <a:gd name="T22" fmla="*/ 38764526 w 602"/>
              <a:gd name="T23" fmla="*/ 71002968 h 602"/>
              <a:gd name="T24" fmla="*/ 71002968 w 602"/>
              <a:gd name="T25" fmla="*/ 38764526 h 602"/>
              <a:gd name="T26" fmla="*/ 61866665 w 602"/>
              <a:gd name="T27" fmla="*/ 16576054 h 60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02" h="602">
                <a:moveTo>
                  <a:pt x="297" y="601"/>
                </a:moveTo>
                <a:lnTo>
                  <a:pt x="297" y="601"/>
                </a:lnTo>
                <a:cubicBezTo>
                  <a:pt x="135" y="601"/>
                  <a:pt x="0" y="466"/>
                  <a:pt x="0" y="297"/>
                </a:cubicBezTo>
                <a:cubicBezTo>
                  <a:pt x="0" y="134"/>
                  <a:pt x="135" y="0"/>
                  <a:pt x="297" y="0"/>
                </a:cubicBezTo>
                <a:cubicBezTo>
                  <a:pt x="467" y="0"/>
                  <a:pt x="601" y="134"/>
                  <a:pt x="601" y="297"/>
                </a:cubicBezTo>
                <a:cubicBezTo>
                  <a:pt x="601" y="466"/>
                  <a:pt x="467" y="601"/>
                  <a:pt x="297" y="601"/>
                </a:cubicBezTo>
                <a:close/>
                <a:moveTo>
                  <a:pt x="474" y="127"/>
                </a:moveTo>
                <a:lnTo>
                  <a:pt x="474" y="127"/>
                </a:lnTo>
                <a:cubicBezTo>
                  <a:pt x="297" y="297"/>
                  <a:pt x="297" y="297"/>
                  <a:pt x="297" y="297"/>
                </a:cubicBezTo>
                <a:cubicBezTo>
                  <a:pt x="297" y="56"/>
                  <a:pt x="297" y="56"/>
                  <a:pt x="297" y="56"/>
                </a:cubicBezTo>
                <a:cubicBezTo>
                  <a:pt x="163" y="56"/>
                  <a:pt x="57" y="162"/>
                  <a:pt x="57" y="297"/>
                </a:cubicBezTo>
                <a:cubicBezTo>
                  <a:pt x="57" y="431"/>
                  <a:pt x="163" y="544"/>
                  <a:pt x="297" y="544"/>
                </a:cubicBezTo>
                <a:cubicBezTo>
                  <a:pt x="431" y="544"/>
                  <a:pt x="544" y="431"/>
                  <a:pt x="544" y="297"/>
                </a:cubicBezTo>
                <a:cubicBezTo>
                  <a:pt x="544" y="233"/>
                  <a:pt x="516" y="169"/>
                  <a:pt x="474" y="127"/>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solidFill>
                <a:prstClr val="black"/>
              </a:solidFill>
            </a:endParaRPr>
          </a:p>
        </p:txBody>
      </p:sp>
      <p:sp>
        <p:nvSpPr>
          <p:cNvPr id="9" name="文本框 5"/>
          <p:cNvSpPr txBox="1"/>
          <p:nvPr/>
        </p:nvSpPr>
        <p:spPr>
          <a:xfrm>
            <a:off x="953786" y="709485"/>
            <a:ext cx="3558038" cy="523220"/>
          </a:xfrm>
          <a:prstGeom prst="rect">
            <a:avLst/>
          </a:prstGeom>
          <a:noFill/>
        </p:spPr>
        <p:txBody>
          <a:bodyPr wrap="square" rtlCol="0">
            <a:spAutoFit/>
          </a:bodyPr>
          <a:lstStyle/>
          <a:p>
            <a:r>
              <a:rPr lang="zh-CN" altLang="en-US" sz="2800" dirty="0" smtClean="0">
                <a:solidFill>
                  <a:prstClr val="white"/>
                </a:solidFill>
                <a:latin typeface="微软雅黑 Light" panose="020B0502040204020203" pitchFamily="34" charset="-122"/>
                <a:ea typeface="微软雅黑 Light" panose="020B0502040204020203" pitchFamily="34" charset="-122"/>
              </a:rPr>
              <a:t>列表切片</a:t>
            </a:r>
            <a:endParaRPr lang="zh-CN" altLang="en-US" sz="2800" dirty="0">
              <a:solidFill>
                <a:prstClr val="white"/>
              </a:solidFill>
              <a:latin typeface="微软雅黑 Light" panose="020B0502040204020203" pitchFamily="34" charset="-122"/>
              <a:ea typeface="微软雅黑 Light" panose="020B0502040204020203" pitchFamily="34" charset="-122"/>
            </a:endParaRPr>
          </a:p>
        </p:txBody>
      </p:sp>
      <p:pic>
        <p:nvPicPr>
          <p:cNvPr id="4" name="图片 3"/>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3359696" y="2348880"/>
            <a:ext cx="5832648" cy="720080"/>
          </a:xfrm>
          <a:prstGeom prst="rect">
            <a:avLst/>
          </a:prstGeom>
        </p:spPr>
      </p:pic>
      <p:sp>
        <p:nvSpPr>
          <p:cNvPr id="3" name="日期占位符 2"/>
          <p:cNvSpPr>
            <a:spLocks noGrp="1"/>
          </p:cNvSpPr>
          <p:nvPr>
            <p:ph type="dt" sz="half" idx="10"/>
          </p:nvPr>
        </p:nvSpPr>
        <p:spPr/>
        <p:txBody>
          <a:bodyPr/>
          <a:lstStyle/>
          <a:p>
            <a:fld id="{AC866DC6-0ECA-412C-901B-6565930DC47F}" type="datetime1">
              <a:rPr lang="zh-CN" altLang="en-US" smtClean="0"/>
              <a:pPr/>
              <a:t>2019/9/8</a:t>
            </a:fld>
            <a:endParaRPr lang="zh-CN" altLang="en-US"/>
          </a:p>
        </p:txBody>
      </p:sp>
      <p:sp>
        <p:nvSpPr>
          <p:cNvPr id="6" name="灯片编号占位符 5"/>
          <p:cNvSpPr>
            <a:spLocks noGrp="1"/>
          </p:cNvSpPr>
          <p:nvPr>
            <p:ph type="sldNum" sz="quarter" idx="12"/>
          </p:nvPr>
        </p:nvSpPr>
        <p:spPr/>
        <p:txBody>
          <a:bodyPr/>
          <a:lstStyle/>
          <a:p>
            <a:fld id="{370D8578-DDD4-487D-A316-C8E65CC577E1}" type="slidenum">
              <a:rPr lang="zh-CN" altLang="en-US" smtClean="0"/>
              <a:pPr/>
              <a:t>67</a:t>
            </a:fld>
            <a:endParaRPr lang="zh-CN" altLang="en-US"/>
          </a:p>
        </p:txBody>
      </p:sp>
    </p:spTree>
    <p:extLst>
      <p:ext uri="{BB962C8B-B14F-4D97-AF65-F5344CB8AC3E}">
        <p14:creationId xmlns:p14="http://schemas.microsoft.com/office/powerpoint/2010/main" xmlns="" val="212926388"/>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79376" y="1700808"/>
            <a:ext cx="11593288" cy="4068452"/>
          </a:xfrm>
        </p:spPr>
        <p:txBody>
          <a:bodyPr>
            <a:normAutofit/>
          </a:bodyPr>
          <a:lstStyle/>
          <a:p>
            <a:pPr>
              <a:lnSpc>
                <a:spcPct val="150000"/>
              </a:lnSpc>
            </a:pPr>
            <a:r>
              <a:rPr kumimoji="1" lang="zh-CN" altLang="en-US" sz="2400" dirty="0"/>
              <a:t>切片操作需要提供起始索引位置和最后索引位置，然后用</a:t>
            </a:r>
            <a:r>
              <a:rPr kumimoji="1" lang="zh-CN" altLang="en-US" sz="2400" dirty="0" smtClean="0"/>
              <a:t>冒号 </a:t>
            </a:r>
            <a:r>
              <a:rPr kumimoji="1" lang="en-US" altLang="zh-CN" sz="2400" dirty="0" smtClean="0">
                <a:latin typeface="Monaco" charset="0"/>
                <a:ea typeface="Monaco" charset="0"/>
                <a:cs typeface="Monaco" charset="0"/>
              </a:rPr>
              <a:t>:</a:t>
            </a:r>
            <a:r>
              <a:rPr kumimoji="1" lang="zh-CN" altLang="en-US" sz="2400" dirty="0" smtClean="0"/>
              <a:t> 将</a:t>
            </a:r>
            <a:r>
              <a:rPr kumimoji="1" lang="zh-CN" altLang="en-US" sz="2400" dirty="0"/>
              <a:t>两者</a:t>
            </a:r>
            <a:r>
              <a:rPr kumimoji="1" lang="zh-CN" altLang="en-US" sz="2400" dirty="0" smtClean="0"/>
              <a:t>分开</a:t>
            </a:r>
            <a:endParaRPr kumimoji="1" lang="en-US" altLang="zh-CN" sz="2400" dirty="0" smtClean="0"/>
          </a:p>
        </p:txBody>
      </p:sp>
      <p:sp>
        <p:nvSpPr>
          <p:cNvPr id="5" name="矩形 28"/>
          <p:cNvSpPr/>
          <p:nvPr/>
        </p:nvSpPr>
        <p:spPr>
          <a:xfrm>
            <a:off x="-18898" y="671163"/>
            <a:ext cx="510214"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
        <p:nvSpPr>
          <p:cNvPr id="7" name="矩形 6"/>
          <p:cNvSpPr/>
          <p:nvPr/>
        </p:nvSpPr>
        <p:spPr>
          <a:xfrm>
            <a:off x="479376" y="671163"/>
            <a:ext cx="2160240" cy="598302"/>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8" name="Freeform 83"/>
          <p:cNvSpPr>
            <a:spLocks noChangeArrowheads="1"/>
          </p:cNvSpPr>
          <p:nvPr/>
        </p:nvSpPr>
        <p:spPr bwMode="auto">
          <a:xfrm>
            <a:off x="92209" y="826314"/>
            <a:ext cx="288000" cy="288000"/>
          </a:xfrm>
          <a:custGeom>
            <a:avLst/>
            <a:gdLst>
              <a:gd name="T0" fmla="*/ 38764526 w 602"/>
              <a:gd name="T1" fmla="*/ 78442719 h 602"/>
              <a:gd name="T2" fmla="*/ 38764526 w 602"/>
              <a:gd name="T3" fmla="*/ 78442719 h 602"/>
              <a:gd name="T4" fmla="*/ 0 w 602"/>
              <a:gd name="T5" fmla="*/ 38764526 h 602"/>
              <a:gd name="T6" fmla="*/ 38764526 w 602"/>
              <a:gd name="T7" fmla="*/ 0 h 602"/>
              <a:gd name="T8" fmla="*/ 78442719 w 602"/>
              <a:gd name="T9" fmla="*/ 38764526 h 602"/>
              <a:gd name="T10" fmla="*/ 38764526 w 602"/>
              <a:gd name="T11" fmla="*/ 78442719 h 602"/>
              <a:gd name="T12" fmla="*/ 61866665 w 602"/>
              <a:gd name="T13" fmla="*/ 16576054 h 602"/>
              <a:gd name="T14" fmla="*/ 61866665 w 602"/>
              <a:gd name="T15" fmla="*/ 16576054 h 602"/>
              <a:gd name="T16" fmla="*/ 38764526 w 602"/>
              <a:gd name="T17" fmla="*/ 38764526 h 602"/>
              <a:gd name="T18" fmla="*/ 38764526 w 602"/>
              <a:gd name="T19" fmla="*/ 7308970 h 602"/>
              <a:gd name="T20" fmla="*/ 7439751 w 602"/>
              <a:gd name="T21" fmla="*/ 38764526 h 602"/>
              <a:gd name="T22" fmla="*/ 38764526 w 602"/>
              <a:gd name="T23" fmla="*/ 71002968 h 602"/>
              <a:gd name="T24" fmla="*/ 71002968 w 602"/>
              <a:gd name="T25" fmla="*/ 38764526 h 602"/>
              <a:gd name="T26" fmla="*/ 61866665 w 602"/>
              <a:gd name="T27" fmla="*/ 16576054 h 60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02" h="602">
                <a:moveTo>
                  <a:pt x="297" y="601"/>
                </a:moveTo>
                <a:lnTo>
                  <a:pt x="297" y="601"/>
                </a:lnTo>
                <a:cubicBezTo>
                  <a:pt x="135" y="601"/>
                  <a:pt x="0" y="466"/>
                  <a:pt x="0" y="297"/>
                </a:cubicBezTo>
                <a:cubicBezTo>
                  <a:pt x="0" y="134"/>
                  <a:pt x="135" y="0"/>
                  <a:pt x="297" y="0"/>
                </a:cubicBezTo>
                <a:cubicBezTo>
                  <a:pt x="467" y="0"/>
                  <a:pt x="601" y="134"/>
                  <a:pt x="601" y="297"/>
                </a:cubicBezTo>
                <a:cubicBezTo>
                  <a:pt x="601" y="466"/>
                  <a:pt x="467" y="601"/>
                  <a:pt x="297" y="601"/>
                </a:cubicBezTo>
                <a:close/>
                <a:moveTo>
                  <a:pt x="474" y="127"/>
                </a:moveTo>
                <a:lnTo>
                  <a:pt x="474" y="127"/>
                </a:lnTo>
                <a:cubicBezTo>
                  <a:pt x="297" y="297"/>
                  <a:pt x="297" y="297"/>
                  <a:pt x="297" y="297"/>
                </a:cubicBezTo>
                <a:cubicBezTo>
                  <a:pt x="297" y="56"/>
                  <a:pt x="297" y="56"/>
                  <a:pt x="297" y="56"/>
                </a:cubicBezTo>
                <a:cubicBezTo>
                  <a:pt x="163" y="56"/>
                  <a:pt x="57" y="162"/>
                  <a:pt x="57" y="297"/>
                </a:cubicBezTo>
                <a:cubicBezTo>
                  <a:pt x="57" y="431"/>
                  <a:pt x="163" y="544"/>
                  <a:pt x="297" y="544"/>
                </a:cubicBezTo>
                <a:cubicBezTo>
                  <a:pt x="431" y="544"/>
                  <a:pt x="544" y="431"/>
                  <a:pt x="544" y="297"/>
                </a:cubicBezTo>
                <a:cubicBezTo>
                  <a:pt x="544" y="233"/>
                  <a:pt x="516" y="169"/>
                  <a:pt x="474" y="127"/>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solidFill>
                <a:prstClr val="black"/>
              </a:solidFill>
            </a:endParaRPr>
          </a:p>
        </p:txBody>
      </p:sp>
      <p:sp>
        <p:nvSpPr>
          <p:cNvPr id="9" name="文本框 5"/>
          <p:cNvSpPr txBox="1"/>
          <p:nvPr/>
        </p:nvSpPr>
        <p:spPr>
          <a:xfrm>
            <a:off x="953786" y="709485"/>
            <a:ext cx="3558038" cy="523220"/>
          </a:xfrm>
          <a:prstGeom prst="rect">
            <a:avLst/>
          </a:prstGeom>
          <a:noFill/>
        </p:spPr>
        <p:txBody>
          <a:bodyPr wrap="square" rtlCol="0">
            <a:spAutoFit/>
          </a:bodyPr>
          <a:lstStyle/>
          <a:p>
            <a:r>
              <a:rPr lang="zh-CN" altLang="en-US" sz="2800" dirty="0" smtClean="0">
                <a:solidFill>
                  <a:prstClr val="white"/>
                </a:solidFill>
                <a:latin typeface="微软雅黑 Light" panose="020B0502040204020203" pitchFamily="34" charset="-122"/>
                <a:ea typeface="微软雅黑 Light" panose="020B0502040204020203" pitchFamily="34" charset="-122"/>
              </a:rPr>
              <a:t>列表切片</a:t>
            </a:r>
            <a:endParaRPr lang="zh-CN" altLang="en-US" sz="2800" dirty="0">
              <a:solidFill>
                <a:prstClr val="white"/>
              </a:solidFill>
              <a:latin typeface="微软雅黑 Light" panose="020B0502040204020203" pitchFamily="34" charset="-122"/>
              <a:ea typeface="微软雅黑 Light" panose="020B0502040204020203" pitchFamily="34" charset="-122"/>
            </a:endParaRPr>
          </a:p>
        </p:txBody>
      </p:sp>
      <p:pic>
        <p:nvPicPr>
          <p:cNvPr id="3" name="图片 2"/>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705544" y="2529420"/>
            <a:ext cx="10287000" cy="1600200"/>
          </a:xfrm>
          <a:prstGeom prst="rect">
            <a:avLst/>
          </a:prstGeom>
        </p:spPr>
      </p:pic>
      <p:pic>
        <p:nvPicPr>
          <p:cNvPr id="6" name="图片 5"/>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725016" y="4131108"/>
            <a:ext cx="10363200" cy="1676400"/>
          </a:xfrm>
          <a:prstGeom prst="rect">
            <a:avLst/>
          </a:prstGeom>
        </p:spPr>
      </p:pic>
      <p:sp>
        <p:nvSpPr>
          <p:cNvPr id="4" name="日期占位符 3"/>
          <p:cNvSpPr>
            <a:spLocks noGrp="1"/>
          </p:cNvSpPr>
          <p:nvPr>
            <p:ph type="dt" sz="half" idx="10"/>
          </p:nvPr>
        </p:nvSpPr>
        <p:spPr/>
        <p:txBody>
          <a:bodyPr/>
          <a:lstStyle/>
          <a:p>
            <a:fld id="{53FAF700-6FD9-446F-9A09-24749367B95C}" type="datetime1">
              <a:rPr lang="zh-CN" altLang="en-US" smtClean="0"/>
              <a:pPr/>
              <a:t>2019/9/8</a:t>
            </a:fld>
            <a:endParaRPr lang="zh-CN" altLang="en-US"/>
          </a:p>
        </p:txBody>
      </p:sp>
      <p:sp>
        <p:nvSpPr>
          <p:cNvPr id="10" name="灯片编号占位符 9"/>
          <p:cNvSpPr>
            <a:spLocks noGrp="1"/>
          </p:cNvSpPr>
          <p:nvPr>
            <p:ph type="sldNum" sz="quarter" idx="12"/>
          </p:nvPr>
        </p:nvSpPr>
        <p:spPr/>
        <p:txBody>
          <a:bodyPr/>
          <a:lstStyle/>
          <a:p>
            <a:fld id="{370D8578-DDD4-487D-A316-C8E65CC577E1}" type="slidenum">
              <a:rPr lang="zh-CN" altLang="en-US" smtClean="0"/>
              <a:pPr/>
              <a:t>68</a:t>
            </a:fld>
            <a:endParaRPr lang="zh-CN" altLang="en-US"/>
          </a:p>
        </p:txBody>
      </p:sp>
    </p:spTree>
    <p:extLst>
      <p:ext uri="{BB962C8B-B14F-4D97-AF65-F5344CB8AC3E}">
        <p14:creationId xmlns:p14="http://schemas.microsoft.com/office/powerpoint/2010/main" xmlns="" val="1296326299"/>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79376" y="1700808"/>
            <a:ext cx="11593288" cy="3077852"/>
          </a:xfrm>
        </p:spPr>
        <p:txBody>
          <a:bodyPr>
            <a:normAutofit lnSpcReduction="10000"/>
          </a:bodyPr>
          <a:lstStyle/>
          <a:p>
            <a:pPr>
              <a:lnSpc>
                <a:spcPct val="150000"/>
              </a:lnSpc>
            </a:pPr>
            <a:r>
              <a:rPr kumimoji="1" lang="zh-CN" altLang="en-US" sz="2400" dirty="0" smtClean="0"/>
              <a:t>逆向切片</a:t>
            </a:r>
            <a:endParaRPr kumimoji="1" lang="en-US" altLang="zh-CN" sz="2400" dirty="0" smtClean="0"/>
          </a:p>
          <a:p>
            <a:pPr>
              <a:lnSpc>
                <a:spcPct val="150000"/>
              </a:lnSpc>
            </a:pPr>
            <a:endParaRPr kumimoji="1" lang="en-US" altLang="zh-CN" sz="2400" dirty="0" smtClean="0"/>
          </a:p>
          <a:p>
            <a:pPr>
              <a:lnSpc>
                <a:spcPct val="150000"/>
              </a:lnSpc>
            </a:pPr>
            <a:endParaRPr kumimoji="1" lang="en-US" altLang="zh-CN" sz="2400" dirty="0" smtClean="0"/>
          </a:p>
          <a:p>
            <a:pPr algn="r">
              <a:lnSpc>
                <a:spcPct val="150000"/>
              </a:lnSpc>
            </a:pPr>
            <a:r>
              <a:rPr kumimoji="1" lang="zh-CN" altLang="en-US" sz="2400" dirty="0"/>
              <a:t>我们可以省略起始索引位置，表示从最开始进行切片，当我们将两个索引都省略之后，我们将按原样复制一个列表，如果想要将列表的顺序颠倒，则可以</a:t>
            </a:r>
            <a:r>
              <a:rPr kumimoji="1" lang="zh-CN" altLang="en-US" sz="2400" dirty="0" smtClean="0"/>
              <a:t>使用</a:t>
            </a:r>
            <a:r>
              <a:rPr kumimoji="1" lang="en-US" altLang="zh-CN" sz="2400" dirty="0" smtClean="0">
                <a:latin typeface="Monaco" charset="0"/>
                <a:ea typeface="Monaco" charset="0"/>
                <a:cs typeface="Monaco" charset="0"/>
              </a:rPr>
              <a:t>::-1</a:t>
            </a:r>
            <a:endParaRPr kumimoji="1" lang="en-US" altLang="zh-CN" sz="2400" dirty="0" smtClean="0"/>
          </a:p>
        </p:txBody>
      </p:sp>
      <p:sp>
        <p:nvSpPr>
          <p:cNvPr id="5" name="矩形 28"/>
          <p:cNvSpPr/>
          <p:nvPr/>
        </p:nvSpPr>
        <p:spPr>
          <a:xfrm>
            <a:off x="-18898" y="671163"/>
            <a:ext cx="510214"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
        <p:nvSpPr>
          <p:cNvPr id="7" name="矩形 6"/>
          <p:cNvSpPr/>
          <p:nvPr/>
        </p:nvSpPr>
        <p:spPr>
          <a:xfrm>
            <a:off x="479376" y="671163"/>
            <a:ext cx="2160240" cy="598302"/>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8" name="Freeform 83"/>
          <p:cNvSpPr>
            <a:spLocks noChangeArrowheads="1"/>
          </p:cNvSpPr>
          <p:nvPr/>
        </p:nvSpPr>
        <p:spPr bwMode="auto">
          <a:xfrm>
            <a:off x="92209" y="826314"/>
            <a:ext cx="288000" cy="288000"/>
          </a:xfrm>
          <a:custGeom>
            <a:avLst/>
            <a:gdLst>
              <a:gd name="T0" fmla="*/ 38764526 w 602"/>
              <a:gd name="T1" fmla="*/ 78442719 h 602"/>
              <a:gd name="T2" fmla="*/ 38764526 w 602"/>
              <a:gd name="T3" fmla="*/ 78442719 h 602"/>
              <a:gd name="T4" fmla="*/ 0 w 602"/>
              <a:gd name="T5" fmla="*/ 38764526 h 602"/>
              <a:gd name="T6" fmla="*/ 38764526 w 602"/>
              <a:gd name="T7" fmla="*/ 0 h 602"/>
              <a:gd name="T8" fmla="*/ 78442719 w 602"/>
              <a:gd name="T9" fmla="*/ 38764526 h 602"/>
              <a:gd name="T10" fmla="*/ 38764526 w 602"/>
              <a:gd name="T11" fmla="*/ 78442719 h 602"/>
              <a:gd name="T12" fmla="*/ 61866665 w 602"/>
              <a:gd name="T13" fmla="*/ 16576054 h 602"/>
              <a:gd name="T14" fmla="*/ 61866665 w 602"/>
              <a:gd name="T15" fmla="*/ 16576054 h 602"/>
              <a:gd name="T16" fmla="*/ 38764526 w 602"/>
              <a:gd name="T17" fmla="*/ 38764526 h 602"/>
              <a:gd name="T18" fmla="*/ 38764526 w 602"/>
              <a:gd name="T19" fmla="*/ 7308970 h 602"/>
              <a:gd name="T20" fmla="*/ 7439751 w 602"/>
              <a:gd name="T21" fmla="*/ 38764526 h 602"/>
              <a:gd name="T22" fmla="*/ 38764526 w 602"/>
              <a:gd name="T23" fmla="*/ 71002968 h 602"/>
              <a:gd name="T24" fmla="*/ 71002968 w 602"/>
              <a:gd name="T25" fmla="*/ 38764526 h 602"/>
              <a:gd name="T26" fmla="*/ 61866665 w 602"/>
              <a:gd name="T27" fmla="*/ 16576054 h 60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02" h="602">
                <a:moveTo>
                  <a:pt x="297" y="601"/>
                </a:moveTo>
                <a:lnTo>
                  <a:pt x="297" y="601"/>
                </a:lnTo>
                <a:cubicBezTo>
                  <a:pt x="135" y="601"/>
                  <a:pt x="0" y="466"/>
                  <a:pt x="0" y="297"/>
                </a:cubicBezTo>
                <a:cubicBezTo>
                  <a:pt x="0" y="134"/>
                  <a:pt x="135" y="0"/>
                  <a:pt x="297" y="0"/>
                </a:cubicBezTo>
                <a:cubicBezTo>
                  <a:pt x="467" y="0"/>
                  <a:pt x="601" y="134"/>
                  <a:pt x="601" y="297"/>
                </a:cubicBezTo>
                <a:cubicBezTo>
                  <a:pt x="601" y="466"/>
                  <a:pt x="467" y="601"/>
                  <a:pt x="297" y="601"/>
                </a:cubicBezTo>
                <a:close/>
                <a:moveTo>
                  <a:pt x="474" y="127"/>
                </a:moveTo>
                <a:lnTo>
                  <a:pt x="474" y="127"/>
                </a:lnTo>
                <a:cubicBezTo>
                  <a:pt x="297" y="297"/>
                  <a:pt x="297" y="297"/>
                  <a:pt x="297" y="297"/>
                </a:cubicBezTo>
                <a:cubicBezTo>
                  <a:pt x="297" y="56"/>
                  <a:pt x="297" y="56"/>
                  <a:pt x="297" y="56"/>
                </a:cubicBezTo>
                <a:cubicBezTo>
                  <a:pt x="163" y="56"/>
                  <a:pt x="57" y="162"/>
                  <a:pt x="57" y="297"/>
                </a:cubicBezTo>
                <a:cubicBezTo>
                  <a:pt x="57" y="431"/>
                  <a:pt x="163" y="544"/>
                  <a:pt x="297" y="544"/>
                </a:cubicBezTo>
                <a:cubicBezTo>
                  <a:pt x="431" y="544"/>
                  <a:pt x="544" y="431"/>
                  <a:pt x="544" y="297"/>
                </a:cubicBezTo>
                <a:cubicBezTo>
                  <a:pt x="544" y="233"/>
                  <a:pt x="516" y="169"/>
                  <a:pt x="474" y="127"/>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solidFill>
                <a:prstClr val="black"/>
              </a:solidFill>
            </a:endParaRPr>
          </a:p>
        </p:txBody>
      </p:sp>
      <p:sp>
        <p:nvSpPr>
          <p:cNvPr id="9" name="文本框 5"/>
          <p:cNvSpPr txBox="1"/>
          <p:nvPr/>
        </p:nvSpPr>
        <p:spPr>
          <a:xfrm>
            <a:off x="953786" y="709485"/>
            <a:ext cx="3558038" cy="523220"/>
          </a:xfrm>
          <a:prstGeom prst="rect">
            <a:avLst/>
          </a:prstGeom>
          <a:noFill/>
        </p:spPr>
        <p:txBody>
          <a:bodyPr wrap="square" rtlCol="0">
            <a:spAutoFit/>
          </a:bodyPr>
          <a:lstStyle/>
          <a:p>
            <a:r>
              <a:rPr lang="zh-CN" altLang="en-US" sz="2800" dirty="0" smtClean="0">
                <a:solidFill>
                  <a:prstClr val="white"/>
                </a:solidFill>
                <a:latin typeface="微软雅黑 Light" panose="020B0502040204020203" pitchFamily="34" charset="-122"/>
                <a:ea typeface="微软雅黑 Light" panose="020B0502040204020203" pitchFamily="34" charset="-122"/>
              </a:rPr>
              <a:t>列表切片</a:t>
            </a:r>
            <a:endParaRPr lang="zh-CN" altLang="en-US" sz="2800" dirty="0">
              <a:solidFill>
                <a:prstClr val="white"/>
              </a:solidFill>
              <a:latin typeface="微软雅黑 Light" panose="020B0502040204020203" pitchFamily="34" charset="-122"/>
              <a:ea typeface="微软雅黑 Light" panose="020B0502040204020203" pitchFamily="34" charset="-122"/>
            </a:endParaRPr>
          </a:p>
        </p:txBody>
      </p:sp>
      <p:pic>
        <p:nvPicPr>
          <p:cNvPr id="4" name="图片 3"/>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695400" y="2204864"/>
            <a:ext cx="6408712" cy="1353296"/>
          </a:xfrm>
          <a:prstGeom prst="rect">
            <a:avLst/>
          </a:prstGeom>
        </p:spPr>
      </p:pic>
      <p:pic>
        <p:nvPicPr>
          <p:cNvPr id="11" name="图片 10"/>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724096" y="4778660"/>
            <a:ext cx="9144000" cy="1981200"/>
          </a:xfrm>
          <a:prstGeom prst="rect">
            <a:avLst/>
          </a:prstGeom>
        </p:spPr>
      </p:pic>
      <p:sp>
        <p:nvSpPr>
          <p:cNvPr id="3" name="日期占位符 2"/>
          <p:cNvSpPr>
            <a:spLocks noGrp="1"/>
          </p:cNvSpPr>
          <p:nvPr>
            <p:ph type="dt" sz="half" idx="10"/>
          </p:nvPr>
        </p:nvSpPr>
        <p:spPr/>
        <p:txBody>
          <a:bodyPr/>
          <a:lstStyle/>
          <a:p>
            <a:fld id="{7417937C-8FAA-4AFB-83D1-1427D78B5634}" type="datetime1">
              <a:rPr lang="zh-CN" altLang="en-US" smtClean="0"/>
              <a:pPr/>
              <a:t>2019/9/8</a:t>
            </a:fld>
            <a:endParaRPr lang="zh-CN" altLang="en-US"/>
          </a:p>
        </p:txBody>
      </p:sp>
      <p:sp>
        <p:nvSpPr>
          <p:cNvPr id="6" name="灯片编号占位符 5"/>
          <p:cNvSpPr>
            <a:spLocks noGrp="1"/>
          </p:cNvSpPr>
          <p:nvPr>
            <p:ph type="sldNum" sz="quarter" idx="12"/>
          </p:nvPr>
        </p:nvSpPr>
        <p:spPr/>
        <p:txBody>
          <a:bodyPr/>
          <a:lstStyle/>
          <a:p>
            <a:fld id="{370D8578-DDD4-487D-A316-C8E65CC577E1}" type="slidenum">
              <a:rPr lang="zh-CN" altLang="en-US" smtClean="0"/>
              <a:pPr/>
              <a:t>69</a:t>
            </a:fld>
            <a:endParaRPr lang="zh-CN" altLang="en-US"/>
          </a:p>
        </p:txBody>
      </p:sp>
    </p:spTree>
    <p:extLst>
      <p:ext uri="{BB962C8B-B14F-4D97-AF65-F5344CB8AC3E}">
        <p14:creationId xmlns:p14="http://schemas.microsoft.com/office/powerpoint/2010/main" xmlns="" val="288598735"/>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91316" y="2132857"/>
            <a:ext cx="4530250" cy="4176463"/>
          </a:xfrm>
        </p:spPr>
        <p:txBody>
          <a:bodyPr>
            <a:normAutofit/>
          </a:bodyPr>
          <a:lstStyle/>
          <a:p>
            <a:pPr>
              <a:lnSpc>
                <a:spcPct val="150000"/>
              </a:lnSpc>
            </a:pPr>
            <a:r>
              <a:rPr kumimoji="1" lang="en-US" altLang="zh-CN" sz="2400" dirty="0" smtClean="0"/>
              <a:t>Python</a:t>
            </a:r>
            <a:r>
              <a:rPr kumimoji="1" lang="zh-CN" altLang="en-US" sz="2400" dirty="0" smtClean="0"/>
              <a:t>与蟒蛇有关？</a:t>
            </a:r>
            <a:endParaRPr kumimoji="1" lang="en-US" altLang="zh-CN" sz="2400" dirty="0" smtClean="0"/>
          </a:p>
          <a:p>
            <a:pPr>
              <a:lnSpc>
                <a:spcPct val="150000"/>
              </a:lnSpc>
            </a:pPr>
            <a:r>
              <a:rPr kumimoji="1" lang="en-US" altLang="zh-CN" sz="2400" dirty="0" smtClean="0"/>
              <a:t>Guido</a:t>
            </a:r>
            <a:r>
              <a:rPr kumimoji="1" lang="zh-CN" altLang="en-US" sz="2400" dirty="0" smtClean="0"/>
              <a:t> </a:t>
            </a:r>
            <a:r>
              <a:rPr kumimoji="1" lang="en-US" altLang="zh-CN" sz="2400" dirty="0" smtClean="0"/>
              <a:t>van</a:t>
            </a:r>
            <a:r>
              <a:rPr kumimoji="1" lang="zh-CN" altLang="en-US" sz="2400" dirty="0" smtClean="0"/>
              <a:t> </a:t>
            </a:r>
            <a:r>
              <a:rPr kumimoji="1" lang="en-US" altLang="zh-CN" sz="2400" dirty="0" err="1" smtClean="0"/>
              <a:t>Rossum</a:t>
            </a:r>
            <a:r>
              <a:rPr kumimoji="1" lang="zh-CN" altLang="en-US" sz="2400" dirty="0" smtClean="0"/>
              <a:t> 于</a:t>
            </a:r>
            <a:r>
              <a:rPr kumimoji="1" lang="en-US" altLang="zh-CN" sz="2400" dirty="0"/>
              <a:t>1989</a:t>
            </a:r>
            <a:r>
              <a:rPr kumimoji="1" lang="zh-CN" altLang="en-US" sz="2400" dirty="0"/>
              <a:t>年在荷兰国家数学和计算机科学研究所设计出来的</a:t>
            </a:r>
          </a:p>
        </p:txBody>
      </p:sp>
      <p:sp>
        <p:nvSpPr>
          <p:cNvPr id="5" name="矩形 28"/>
          <p:cNvSpPr/>
          <p:nvPr/>
        </p:nvSpPr>
        <p:spPr>
          <a:xfrm>
            <a:off x="-18898" y="671163"/>
            <a:ext cx="510214"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
        <p:nvSpPr>
          <p:cNvPr id="7" name="矩形 6"/>
          <p:cNvSpPr/>
          <p:nvPr/>
        </p:nvSpPr>
        <p:spPr>
          <a:xfrm>
            <a:off x="479376" y="671163"/>
            <a:ext cx="3960440" cy="598302"/>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8" name="Freeform 83"/>
          <p:cNvSpPr>
            <a:spLocks noChangeArrowheads="1"/>
          </p:cNvSpPr>
          <p:nvPr/>
        </p:nvSpPr>
        <p:spPr bwMode="auto">
          <a:xfrm>
            <a:off x="92209" y="826314"/>
            <a:ext cx="288000" cy="288000"/>
          </a:xfrm>
          <a:custGeom>
            <a:avLst/>
            <a:gdLst>
              <a:gd name="T0" fmla="*/ 38764526 w 602"/>
              <a:gd name="T1" fmla="*/ 78442719 h 602"/>
              <a:gd name="T2" fmla="*/ 38764526 w 602"/>
              <a:gd name="T3" fmla="*/ 78442719 h 602"/>
              <a:gd name="T4" fmla="*/ 0 w 602"/>
              <a:gd name="T5" fmla="*/ 38764526 h 602"/>
              <a:gd name="T6" fmla="*/ 38764526 w 602"/>
              <a:gd name="T7" fmla="*/ 0 h 602"/>
              <a:gd name="T8" fmla="*/ 78442719 w 602"/>
              <a:gd name="T9" fmla="*/ 38764526 h 602"/>
              <a:gd name="T10" fmla="*/ 38764526 w 602"/>
              <a:gd name="T11" fmla="*/ 78442719 h 602"/>
              <a:gd name="T12" fmla="*/ 61866665 w 602"/>
              <a:gd name="T13" fmla="*/ 16576054 h 602"/>
              <a:gd name="T14" fmla="*/ 61866665 w 602"/>
              <a:gd name="T15" fmla="*/ 16576054 h 602"/>
              <a:gd name="T16" fmla="*/ 38764526 w 602"/>
              <a:gd name="T17" fmla="*/ 38764526 h 602"/>
              <a:gd name="T18" fmla="*/ 38764526 w 602"/>
              <a:gd name="T19" fmla="*/ 7308970 h 602"/>
              <a:gd name="T20" fmla="*/ 7439751 w 602"/>
              <a:gd name="T21" fmla="*/ 38764526 h 602"/>
              <a:gd name="T22" fmla="*/ 38764526 w 602"/>
              <a:gd name="T23" fmla="*/ 71002968 h 602"/>
              <a:gd name="T24" fmla="*/ 71002968 w 602"/>
              <a:gd name="T25" fmla="*/ 38764526 h 602"/>
              <a:gd name="T26" fmla="*/ 61866665 w 602"/>
              <a:gd name="T27" fmla="*/ 16576054 h 60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02" h="602">
                <a:moveTo>
                  <a:pt x="297" y="601"/>
                </a:moveTo>
                <a:lnTo>
                  <a:pt x="297" y="601"/>
                </a:lnTo>
                <a:cubicBezTo>
                  <a:pt x="135" y="601"/>
                  <a:pt x="0" y="466"/>
                  <a:pt x="0" y="297"/>
                </a:cubicBezTo>
                <a:cubicBezTo>
                  <a:pt x="0" y="134"/>
                  <a:pt x="135" y="0"/>
                  <a:pt x="297" y="0"/>
                </a:cubicBezTo>
                <a:cubicBezTo>
                  <a:pt x="467" y="0"/>
                  <a:pt x="601" y="134"/>
                  <a:pt x="601" y="297"/>
                </a:cubicBezTo>
                <a:cubicBezTo>
                  <a:pt x="601" y="466"/>
                  <a:pt x="467" y="601"/>
                  <a:pt x="297" y="601"/>
                </a:cubicBezTo>
                <a:close/>
                <a:moveTo>
                  <a:pt x="474" y="127"/>
                </a:moveTo>
                <a:lnTo>
                  <a:pt x="474" y="127"/>
                </a:lnTo>
                <a:cubicBezTo>
                  <a:pt x="297" y="297"/>
                  <a:pt x="297" y="297"/>
                  <a:pt x="297" y="297"/>
                </a:cubicBezTo>
                <a:cubicBezTo>
                  <a:pt x="297" y="56"/>
                  <a:pt x="297" y="56"/>
                  <a:pt x="297" y="56"/>
                </a:cubicBezTo>
                <a:cubicBezTo>
                  <a:pt x="163" y="56"/>
                  <a:pt x="57" y="162"/>
                  <a:pt x="57" y="297"/>
                </a:cubicBezTo>
                <a:cubicBezTo>
                  <a:pt x="57" y="431"/>
                  <a:pt x="163" y="544"/>
                  <a:pt x="297" y="544"/>
                </a:cubicBezTo>
                <a:cubicBezTo>
                  <a:pt x="431" y="544"/>
                  <a:pt x="544" y="431"/>
                  <a:pt x="544" y="297"/>
                </a:cubicBezTo>
                <a:cubicBezTo>
                  <a:pt x="544" y="233"/>
                  <a:pt x="516" y="169"/>
                  <a:pt x="474" y="127"/>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solidFill>
                <a:prstClr val="black"/>
              </a:solidFill>
            </a:endParaRPr>
          </a:p>
        </p:txBody>
      </p:sp>
      <p:sp>
        <p:nvSpPr>
          <p:cNvPr id="9" name="文本框 5"/>
          <p:cNvSpPr txBox="1"/>
          <p:nvPr/>
        </p:nvSpPr>
        <p:spPr>
          <a:xfrm>
            <a:off x="953786" y="709485"/>
            <a:ext cx="3774062" cy="523220"/>
          </a:xfrm>
          <a:prstGeom prst="rect">
            <a:avLst/>
          </a:prstGeom>
          <a:noFill/>
        </p:spPr>
        <p:txBody>
          <a:bodyPr wrap="square" rtlCol="0">
            <a:spAutoFit/>
          </a:bodyPr>
          <a:lstStyle/>
          <a:p>
            <a:r>
              <a:rPr lang="en-US" altLang="zh-CN" sz="2800" dirty="0" smtClean="0">
                <a:solidFill>
                  <a:prstClr val="white"/>
                </a:solidFill>
                <a:latin typeface="微软雅黑 Light" panose="020B0502040204020203" pitchFamily="34" charset="-122"/>
                <a:ea typeface="微软雅黑 Light" panose="020B0502040204020203" pitchFamily="34" charset="-122"/>
              </a:rPr>
              <a:t>Python</a:t>
            </a:r>
            <a:r>
              <a:rPr lang="zh-CN" altLang="en-US" sz="2800" dirty="0" smtClean="0">
                <a:solidFill>
                  <a:prstClr val="white"/>
                </a:solidFill>
                <a:latin typeface="微软雅黑 Light" panose="020B0502040204020203" pitchFamily="34" charset="-122"/>
                <a:ea typeface="微软雅黑 Light" panose="020B0502040204020203" pitchFamily="34" charset="-122"/>
              </a:rPr>
              <a:t>语言的诞生</a:t>
            </a:r>
            <a:endParaRPr lang="zh-CN" altLang="en-US" sz="2800" dirty="0">
              <a:solidFill>
                <a:prstClr val="white"/>
              </a:solidFill>
              <a:latin typeface="微软雅黑 Light" panose="020B0502040204020203" pitchFamily="34" charset="-122"/>
              <a:ea typeface="微软雅黑 Light" panose="020B0502040204020203" pitchFamily="34" charset="-122"/>
            </a:endParaRPr>
          </a:p>
        </p:txBody>
      </p:sp>
      <p:pic>
        <p:nvPicPr>
          <p:cNvPr id="3" name="图片 2"/>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5735960" y="1142753"/>
            <a:ext cx="2489952" cy="3850441"/>
          </a:xfrm>
          <a:prstGeom prst="rect">
            <a:avLst/>
          </a:prstGeom>
        </p:spPr>
      </p:pic>
      <p:sp>
        <p:nvSpPr>
          <p:cNvPr id="10" name="内容占位符 1"/>
          <p:cNvSpPr txBox="1">
            <a:spLocks/>
          </p:cNvSpPr>
          <p:nvPr/>
        </p:nvSpPr>
        <p:spPr>
          <a:xfrm>
            <a:off x="5735960" y="5332265"/>
            <a:ext cx="2952328" cy="97705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kumimoji="1" lang="en-US" altLang="zh-CN" sz="2000" dirty="0" smtClean="0"/>
              <a:t>BBC</a:t>
            </a:r>
            <a:r>
              <a:rPr kumimoji="1" lang="zh-CN" altLang="en-US" sz="2000" dirty="0" smtClean="0"/>
              <a:t> </a:t>
            </a:r>
            <a:r>
              <a:rPr kumimoji="1" lang="en-US" altLang="zh-CN" sz="2000" dirty="0" smtClean="0"/>
              <a:t>“Monty Python‘s </a:t>
            </a:r>
            <a:r>
              <a:rPr kumimoji="1" lang="en-US" altLang="zh-CN" sz="2000" dirty="0"/>
              <a:t>Flying Circus</a:t>
            </a:r>
            <a:r>
              <a:rPr kumimoji="1" lang="en-US" altLang="zh-CN" sz="2000" dirty="0" smtClean="0"/>
              <a:t>”</a:t>
            </a:r>
            <a:r>
              <a:rPr kumimoji="1" lang="zh-CN" altLang="en-US" sz="2000" dirty="0" smtClean="0"/>
              <a:t>（</a:t>
            </a:r>
            <a:r>
              <a:rPr lang="zh-CN" altLang="en-US" sz="2000" dirty="0"/>
              <a:t>蒙提</a:t>
            </a:r>
            <a:r>
              <a:rPr lang="en-US" altLang="zh-CN" sz="2000" dirty="0"/>
              <a:t>·</a:t>
            </a:r>
            <a:r>
              <a:rPr lang="zh-CN" altLang="en-US" sz="2000" dirty="0"/>
              <a:t>派森的飞行马戏团</a:t>
            </a:r>
            <a:r>
              <a:rPr kumimoji="1" lang="zh-CN" altLang="en-US" sz="2000" dirty="0" smtClean="0"/>
              <a:t>）</a:t>
            </a:r>
            <a:endParaRPr kumimoji="1" lang="zh-CN" altLang="en-US" sz="2000" dirty="0"/>
          </a:p>
        </p:txBody>
      </p:sp>
      <p:pic>
        <p:nvPicPr>
          <p:cNvPr id="4" name="图片 3"/>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9055798" y="2563849"/>
            <a:ext cx="2478021" cy="3717032"/>
          </a:xfrm>
          <a:prstGeom prst="rect">
            <a:avLst/>
          </a:prstGeom>
        </p:spPr>
      </p:pic>
      <p:sp>
        <p:nvSpPr>
          <p:cNvPr id="11" name="内容占位符 1"/>
          <p:cNvSpPr txBox="1">
            <a:spLocks/>
          </p:cNvSpPr>
          <p:nvPr/>
        </p:nvSpPr>
        <p:spPr>
          <a:xfrm>
            <a:off x="9133641" y="1586794"/>
            <a:ext cx="2952328" cy="97705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kumimoji="1" lang="en-US" altLang="zh-CN" sz="2000" dirty="0"/>
              <a:t>Guido van </a:t>
            </a:r>
            <a:r>
              <a:rPr kumimoji="1" lang="en-US" altLang="zh-CN" sz="2000" dirty="0" err="1" smtClean="0"/>
              <a:t>Rossum</a:t>
            </a:r>
            <a:endParaRPr kumimoji="1" lang="en-US" altLang="zh-CN" sz="2000" dirty="0" smtClean="0"/>
          </a:p>
          <a:p>
            <a:pPr marL="0" indent="0">
              <a:buNone/>
            </a:pPr>
            <a:r>
              <a:rPr kumimoji="1" lang="zh-CN" altLang="en-US" sz="2000" dirty="0" smtClean="0"/>
              <a:t>（</a:t>
            </a:r>
            <a:r>
              <a:rPr kumimoji="1" lang="zh-CN" altLang="en-US" sz="2000" dirty="0"/>
              <a:t>人称“龟叔”）</a:t>
            </a:r>
          </a:p>
        </p:txBody>
      </p:sp>
      <p:sp>
        <p:nvSpPr>
          <p:cNvPr id="6" name="日期占位符 5"/>
          <p:cNvSpPr>
            <a:spLocks noGrp="1"/>
          </p:cNvSpPr>
          <p:nvPr>
            <p:ph type="dt" sz="half" idx="10"/>
          </p:nvPr>
        </p:nvSpPr>
        <p:spPr/>
        <p:txBody>
          <a:bodyPr/>
          <a:lstStyle/>
          <a:p>
            <a:fld id="{96DCE7C3-5F51-4E50-9B7B-728E885A50CA}" type="datetime1">
              <a:rPr lang="zh-CN" altLang="en-US" smtClean="0"/>
              <a:pPr/>
              <a:t>2019/9/8</a:t>
            </a:fld>
            <a:endParaRPr lang="zh-CN" altLang="en-US"/>
          </a:p>
        </p:txBody>
      </p:sp>
      <p:sp>
        <p:nvSpPr>
          <p:cNvPr id="12" name="灯片编号占位符 11"/>
          <p:cNvSpPr>
            <a:spLocks noGrp="1"/>
          </p:cNvSpPr>
          <p:nvPr>
            <p:ph type="sldNum" sz="quarter" idx="12"/>
          </p:nvPr>
        </p:nvSpPr>
        <p:spPr/>
        <p:txBody>
          <a:bodyPr/>
          <a:lstStyle/>
          <a:p>
            <a:fld id="{370D8578-DDD4-487D-A316-C8E65CC577E1}" type="slidenum">
              <a:rPr lang="zh-CN" altLang="en-US" smtClean="0"/>
              <a:pPr/>
              <a:t>7</a:t>
            </a:fld>
            <a:endParaRPr lang="zh-CN" altLang="en-US"/>
          </a:p>
        </p:txBody>
      </p:sp>
    </p:spTree>
    <p:extLst>
      <p:ext uri="{BB962C8B-B14F-4D97-AF65-F5344CB8AC3E}">
        <p14:creationId xmlns:p14="http://schemas.microsoft.com/office/powerpoint/2010/main" xmlns="" val="1442210429"/>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79376" y="1700808"/>
            <a:ext cx="11593288" cy="4068452"/>
          </a:xfrm>
        </p:spPr>
        <p:txBody>
          <a:bodyPr>
            <a:normAutofit/>
          </a:bodyPr>
          <a:lstStyle/>
          <a:p>
            <a:pPr>
              <a:lnSpc>
                <a:spcPct val="150000"/>
              </a:lnSpc>
            </a:pPr>
            <a:r>
              <a:rPr kumimoji="1" lang="zh-CN" altLang="en-US" sz="2400" dirty="0"/>
              <a:t>列表中的元素也可以是列表，这样可以将列表看成更高维的</a:t>
            </a:r>
            <a:r>
              <a:rPr kumimoji="1" lang="zh-CN" altLang="en-US" sz="2400" dirty="0" smtClean="0"/>
              <a:t>数组</a:t>
            </a:r>
            <a:endParaRPr kumimoji="1" lang="en-US" altLang="zh-CN" sz="2400" dirty="0" smtClean="0"/>
          </a:p>
          <a:p>
            <a:pPr>
              <a:lnSpc>
                <a:spcPct val="150000"/>
              </a:lnSpc>
            </a:pPr>
            <a:endParaRPr kumimoji="1" lang="en-US" altLang="zh-CN" sz="2400" dirty="0"/>
          </a:p>
          <a:p>
            <a:pPr>
              <a:lnSpc>
                <a:spcPct val="150000"/>
              </a:lnSpc>
            </a:pPr>
            <a:endParaRPr kumimoji="1" lang="en-US" altLang="zh-CN" sz="2400" dirty="0" smtClean="0"/>
          </a:p>
          <a:p>
            <a:pPr>
              <a:lnSpc>
                <a:spcPct val="150000"/>
              </a:lnSpc>
            </a:pPr>
            <a:r>
              <a:rPr kumimoji="1" lang="zh-CN" altLang="en-US" sz="2400" dirty="0" smtClean="0"/>
              <a:t>拆开很容易理解</a:t>
            </a:r>
            <a:endParaRPr kumimoji="1" lang="en-US" altLang="zh-CN" sz="2400" dirty="0" smtClean="0"/>
          </a:p>
        </p:txBody>
      </p:sp>
      <p:sp>
        <p:nvSpPr>
          <p:cNvPr id="5" name="矩形 28"/>
          <p:cNvSpPr/>
          <p:nvPr/>
        </p:nvSpPr>
        <p:spPr>
          <a:xfrm>
            <a:off x="-18898" y="671163"/>
            <a:ext cx="510214"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
        <p:nvSpPr>
          <p:cNvPr id="7" name="矩形 6"/>
          <p:cNvSpPr/>
          <p:nvPr/>
        </p:nvSpPr>
        <p:spPr>
          <a:xfrm>
            <a:off x="479376" y="671163"/>
            <a:ext cx="2160240" cy="598302"/>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8" name="Freeform 83"/>
          <p:cNvSpPr>
            <a:spLocks noChangeArrowheads="1"/>
          </p:cNvSpPr>
          <p:nvPr/>
        </p:nvSpPr>
        <p:spPr bwMode="auto">
          <a:xfrm>
            <a:off x="92209" y="826314"/>
            <a:ext cx="288000" cy="288000"/>
          </a:xfrm>
          <a:custGeom>
            <a:avLst/>
            <a:gdLst>
              <a:gd name="T0" fmla="*/ 38764526 w 602"/>
              <a:gd name="T1" fmla="*/ 78442719 h 602"/>
              <a:gd name="T2" fmla="*/ 38764526 w 602"/>
              <a:gd name="T3" fmla="*/ 78442719 h 602"/>
              <a:gd name="T4" fmla="*/ 0 w 602"/>
              <a:gd name="T5" fmla="*/ 38764526 h 602"/>
              <a:gd name="T6" fmla="*/ 38764526 w 602"/>
              <a:gd name="T7" fmla="*/ 0 h 602"/>
              <a:gd name="T8" fmla="*/ 78442719 w 602"/>
              <a:gd name="T9" fmla="*/ 38764526 h 602"/>
              <a:gd name="T10" fmla="*/ 38764526 w 602"/>
              <a:gd name="T11" fmla="*/ 78442719 h 602"/>
              <a:gd name="T12" fmla="*/ 61866665 w 602"/>
              <a:gd name="T13" fmla="*/ 16576054 h 602"/>
              <a:gd name="T14" fmla="*/ 61866665 w 602"/>
              <a:gd name="T15" fmla="*/ 16576054 h 602"/>
              <a:gd name="T16" fmla="*/ 38764526 w 602"/>
              <a:gd name="T17" fmla="*/ 38764526 h 602"/>
              <a:gd name="T18" fmla="*/ 38764526 w 602"/>
              <a:gd name="T19" fmla="*/ 7308970 h 602"/>
              <a:gd name="T20" fmla="*/ 7439751 w 602"/>
              <a:gd name="T21" fmla="*/ 38764526 h 602"/>
              <a:gd name="T22" fmla="*/ 38764526 w 602"/>
              <a:gd name="T23" fmla="*/ 71002968 h 602"/>
              <a:gd name="T24" fmla="*/ 71002968 w 602"/>
              <a:gd name="T25" fmla="*/ 38764526 h 602"/>
              <a:gd name="T26" fmla="*/ 61866665 w 602"/>
              <a:gd name="T27" fmla="*/ 16576054 h 60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02" h="602">
                <a:moveTo>
                  <a:pt x="297" y="601"/>
                </a:moveTo>
                <a:lnTo>
                  <a:pt x="297" y="601"/>
                </a:lnTo>
                <a:cubicBezTo>
                  <a:pt x="135" y="601"/>
                  <a:pt x="0" y="466"/>
                  <a:pt x="0" y="297"/>
                </a:cubicBezTo>
                <a:cubicBezTo>
                  <a:pt x="0" y="134"/>
                  <a:pt x="135" y="0"/>
                  <a:pt x="297" y="0"/>
                </a:cubicBezTo>
                <a:cubicBezTo>
                  <a:pt x="467" y="0"/>
                  <a:pt x="601" y="134"/>
                  <a:pt x="601" y="297"/>
                </a:cubicBezTo>
                <a:cubicBezTo>
                  <a:pt x="601" y="466"/>
                  <a:pt x="467" y="601"/>
                  <a:pt x="297" y="601"/>
                </a:cubicBezTo>
                <a:close/>
                <a:moveTo>
                  <a:pt x="474" y="127"/>
                </a:moveTo>
                <a:lnTo>
                  <a:pt x="474" y="127"/>
                </a:lnTo>
                <a:cubicBezTo>
                  <a:pt x="297" y="297"/>
                  <a:pt x="297" y="297"/>
                  <a:pt x="297" y="297"/>
                </a:cubicBezTo>
                <a:cubicBezTo>
                  <a:pt x="297" y="56"/>
                  <a:pt x="297" y="56"/>
                  <a:pt x="297" y="56"/>
                </a:cubicBezTo>
                <a:cubicBezTo>
                  <a:pt x="163" y="56"/>
                  <a:pt x="57" y="162"/>
                  <a:pt x="57" y="297"/>
                </a:cubicBezTo>
                <a:cubicBezTo>
                  <a:pt x="57" y="431"/>
                  <a:pt x="163" y="544"/>
                  <a:pt x="297" y="544"/>
                </a:cubicBezTo>
                <a:cubicBezTo>
                  <a:pt x="431" y="544"/>
                  <a:pt x="544" y="431"/>
                  <a:pt x="544" y="297"/>
                </a:cubicBezTo>
                <a:cubicBezTo>
                  <a:pt x="544" y="233"/>
                  <a:pt x="516" y="169"/>
                  <a:pt x="474" y="127"/>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solidFill>
                <a:prstClr val="black"/>
              </a:solidFill>
            </a:endParaRPr>
          </a:p>
        </p:txBody>
      </p:sp>
      <p:sp>
        <p:nvSpPr>
          <p:cNvPr id="9" name="文本框 5"/>
          <p:cNvSpPr txBox="1"/>
          <p:nvPr/>
        </p:nvSpPr>
        <p:spPr>
          <a:xfrm>
            <a:off x="953786" y="709485"/>
            <a:ext cx="3558038" cy="523220"/>
          </a:xfrm>
          <a:prstGeom prst="rect">
            <a:avLst/>
          </a:prstGeom>
          <a:noFill/>
        </p:spPr>
        <p:txBody>
          <a:bodyPr wrap="square" rtlCol="0">
            <a:spAutoFit/>
          </a:bodyPr>
          <a:lstStyle/>
          <a:p>
            <a:r>
              <a:rPr lang="zh-CN" altLang="en-US" sz="2800" dirty="0" smtClean="0">
                <a:solidFill>
                  <a:prstClr val="white"/>
                </a:solidFill>
                <a:latin typeface="微软雅黑 Light" panose="020B0502040204020203" pitchFamily="34" charset="-122"/>
                <a:ea typeface="微软雅黑 Light" panose="020B0502040204020203" pitchFamily="34" charset="-122"/>
              </a:rPr>
              <a:t>嵌套列表</a:t>
            </a:r>
            <a:endParaRPr lang="zh-CN" altLang="en-US" sz="2800" dirty="0">
              <a:solidFill>
                <a:prstClr val="white"/>
              </a:solidFill>
              <a:latin typeface="微软雅黑 Light" panose="020B0502040204020203" pitchFamily="34" charset="-122"/>
              <a:ea typeface="微软雅黑 Light" panose="020B0502040204020203" pitchFamily="34" charset="-122"/>
            </a:endParaRPr>
          </a:p>
        </p:txBody>
      </p:sp>
      <p:pic>
        <p:nvPicPr>
          <p:cNvPr id="4" name="图片 3"/>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695400" y="2390140"/>
            <a:ext cx="6684804" cy="1327039"/>
          </a:xfrm>
          <a:prstGeom prst="rect">
            <a:avLst/>
          </a:prstGeom>
        </p:spPr>
      </p:pic>
      <p:pic>
        <p:nvPicPr>
          <p:cNvPr id="10" name="图片 9"/>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705764" y="4406510"/>
            <a:ext cx="7758339" cy="2262849"/>
          </a:xfrm>
          <a:prstGeom prst="rect">
            <a:avLst/>
          </a:prstGeom>
        </p:spPr>
      </p:pic>
      <p:sp>
        <p:nvSpPr>
          <p:cNvPr id="3" name="日期占位符 2"/>
          <p:cNvSpPr>
            <a:spLocks noGrp="1"/>
          </p:cNvSpPr>
          <p:nvPr>
            <p:ph type="dt" sz="half" idx="10"/>
          </p:nvPr>
        </p:nvSpPr>
        <p:spPr/>
        <p:txBody>
          <a:bodyPr/>
          <a:lstStyle/>
          <a:p>
            <a:fld id="{1447BD6B-7EFA-4EA3-BF2B-55B085FF3EA8}" type="datetime1">
              <a:rPr lang="zh-CN" altLang="en-US" smtClean="0"/>
              <a:pPr/>
              <a:t>2019/9/8</a:t>
            </a:fld>
            <a:endParaRPr lang="zh-CN" altLang="en-US"/>
          </a:p>
        </p:txBody>
      </p:sp>
      <p:sp>
        <p:nvSpPr>
          <p:cNvPr id="6" name="灯片编号占位符 5"/>
          <p:cNvSpPr>
            <a:spLocks noGrp="1"/>
          </p:cNvSpPr>
          <p:nvPr>
            <p:ph type="sldNum" sz="quarter" idx="12"/>
          </p:nvPr>
        </p:nvSpPr>
        <p:spPr/>
        <p:txBody>
          <a:bodyPr/>
          <a:lstStyle/>
          <a:p>
            <a:fld id="{370D8578-DDD4-487D-A316-C8E65CC577E1}" type="slidenum">
              <a:rPr lang="zh-CN" altLang="en-US" smtClean="0"/>
              <a:pPr/>
              <a:t>70</a:t>
            </a:fld>
            <a:endParaRPr lang="zh-CN" altLang="en-US"/>
          </a:p>
        </p:txBody>
      </p:sp>
    </p:spTree>
    <p:extLst>
      <p:ext uri="{BB962C8B-B14F-4D97-AF65-F5344CB8AC3E}">
        <p14:creationId xmlns:p14="http://schemas.microsoft.com/office/powerpoint/2010/main" xmlns="" val="1124888464"/>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8"/>
          <p:cNvSpPr txBox="1">
            <a:spLocks/>
          </p:cNvSpPr>
          <p:nvPr/>
        </p:nvSpPr>
        <p:spPr>
          <a:xfrm>
            <a:off x="911424" y="579766"/>
            <a:ext cx="10515600" cy="7810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微软雅黑 Light" panose="020B0502040204020203" pitchFamily="34" charset="-122"/>
                <a:ea typeface="微软雅黑 Light" panose="020B0502040204020203" pitchFamily="34" charset="-122"/>
                <a:cs typeface="+mj-cs"/>
              </a:defRPr>
            </a:lvl1pPr>
          </a:lstStyle>
          <a:p>
            <a:r>
              <a:rPr lang="zh-CN" altLang="en-US" sz="3200" b="1" dirty="0" smtClean="0">
                <a:solidFill>
                  <a:srgbClr val="942124"/>
                </a:solidFill>
                <a:cs typeface="+mn-cs"/>
              </a:rPr>
              <a:t>元组</a:t>
            </a:r>
            <a:endParaRPr lang="zh-CN" altLang="en-US" sz="3200" b="1" dirty="0">
              <a:solidFill>
                <a:srgbClr val="942124"/>
              </a:solidFill>
              <a:cs typeface="+mn-cs"/>
            </a:endParaRPr>
          </a:p>
        </p:txBody>
      </p:sp>
      <p:sp>
        <p:nvSpPr>
          <p:cNvPr id="5" name="矩形 28"/>
          <p:cNvSpPr/>
          <p:nvPr/>
        </p:nvSpPr>
        <p:spPr>
          <a:xfrm>
            <a:off x="-18899" y="671163"/>
            <a:ext cx="670013"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
        <p:nvSpPr>
          <p:cNvPr id="7" name="内容占位符 1"/>
          <p:cNvSpPr txBox="1">
            <a:spLocks/>
          </p:cNvSpPr>
          <p:nvPr/>
        </p:nvSpPr>
        <p:spPr>
          <a:xfrm>
            <a:off x="289466" y="2699036"/>
            <a:ext cx="4798421" cy="461839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kumimoji="1" lang="zh-CN" altLang="en-US" sz="2400" dirty="0"/>
              <a:t>元组（</a:t>
            </a:r>
            <a:r>
              <a:rPr kumimoji="1" lang="en-US" altLang="zh-CN" sz="2400" dirty="0"/>
              <a:t>tuple</a:t>
            </a:r>
            <a:r>
              <a:rPr kumimoji="1" lang="zh-CN" altLang="en-US" sz="2400" dirty="0"/>
              <a:t>）数据结构与列表类似，其中元素可以有不同的</a:t>
            </a:r>
            <a:r>
              <a:rPr kumimoji="1" lang="zh-CN" altLang="en-US" sz="2400" dirty="0" smtClean="0"/>
              <a:t>类型</a:t>
            </a:r>
            <a:endParaRPr kumimoji="1" lang="en-US" altLang="zh-CN" sz="2400" dirty="0" smtClean="0"/>
          </a:p>
          <a:p>
            <a:pPr>
              <a:lnSpc>
                <a:spcPct val="150000"/>
              </a:lnSpc>
            </a:pPr>
            <a:r>
              <a:rPr kumimoji="1" lang="zh-CN" altLang="en-US" sz="2400" dirty="0" smtClean="0"/>
              <a:t>但是元组</a:t>
            </a:r>
            <a:r>
              <a:rPr kumimoji="1" lang="zh-CN" altLang="en-US" sz="2400" dirty="0"/>
              <a:t>中的</a:t>
            </a:r>
            <a:r>
              <a:rPr kumimoji="1" lang="zh-CN" altLang="en-US" sz="2400" b="1" dirty="0">
                <a:solidFill>
                  <a:srgbClr val="3BBC5D"/>
                </a:solidFill>
              </a:rPr>
              <a:t>元素是不可变</a:t>
            </a:r>
            <a:r>
              <a:rPr kumimoji="1" lang="zh-CN" altLang="en-US" sz="2400" dirty="0"/>
              <a:t>的，即一旦初始化</a:t>
            </a:r>
            <a:r>
              <a:rPr kumimoji="1" lang="zh-CN" altLang="en-US" sz="2400" dirty="0" smtClean="0"/>
              <a:t>之后，就</a:t>
            </a:r>
            <a:r>
              <a:rPr kumimoji="1" lang="zh-CN" altLang="en-US" sz="2400" dirty="0"/>
              <a:t>不能够再做</a:t>
            </a:r>
            <a:r>
              <a:rPr kumimoji="1" lang="zh-CN" altLang="en-US" sz="2400" dirty="0" smtClean="0"/>
              <a:t>修改（报错：元组对象不支持赋值）</a:t>
            </a:r>
            <a:endParaRPr kumimoji="1" lang="zh-CN" altLang="en-US" sz="2400" dirty="0"/>
          </a:p>
        </p:txBody>
      </p:sp>
      <p:pic>
        <p:nvPicPr>
          <p:cNvPr id="9" name="图片 8"/>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165284" y="1910157"/>
            <a:ext cx="5210636" cy="302944"/>
          </a:xfrm>
          <a:prstGeom prst="rect">
            <a:avLst/>
          </a:prstGeom>
        </p:spPr>
      </p:pic>
      <p:pic>
        <p:nvPicPr>
          <p:cNvPr id="10" name="图片 9"/>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5406552" y="1628800"/>
            <a:ext cx="6616700" cy="4305300"/>
          </a:xfrm>
          <a:prstGeom prst="rect">
            <a:avLst/>
          </a:prstGeom>
        </p:spPr>
      </p:pic>
      <p:sp>
        <p:nvSpPr>
          <p:cNvPr id="2" name="日期占位符 1"/>
          <p:cNvSpPr>
            <a:spLocks noGrp="1"/>
          </p:cNvSpPr>
          <p:nvPr>
            <p:ph type="dt" sz="half" idx="10"/>
          </p:nvPr>
        </p:nvSpPr>
        <p:spPr/>
        <p:txBody>
          <a:bodyPr/>
          <a:lstStyle/>
          <a:p>
            <a:fld id="{99116EE5-F674-48EE-97B9-10695F27FEFD}" type="datetime1">
              <a:rPr lang="zh-CN" altLang="en-US" smtClean="0"/>
              <a:pPr/>
              <a:t>2019/9/8</a:t>
            </a:fld>
            <a:endParaRPr lang="zh-CN" altLang="en-US"/>
          </a:p>
        </p:txBody>
      </p:sp>
      <p:sp>
        <p:nvSpPr>
          <p:cNvPr id="3" name="灯片编号占位符 2"/>
          <p:cNvSpPr>
            <a:spLocks noGrp="1"/>
          </p:cNvSpPr>
          <p:nvPr>
            <p:ph type="sldNum" sz="quarter" idx="12"/>
          </p:nvPr>
        </p:nvSpPr>
        <p:spPr/>
        <p:txBody>
          <a:bodyPr/>
          <a:lstStyle/>
          <a:p>
            <a:fld id="{370D8578-DDD4-487D-A316-C8E65CC577E1}" type="slidenum">
              <a:rPr lang="zh-CN" altLang="en-US" smtClean="0"/>
              <a:pPr/>
              <a:t>71</a:t>
            </a:fld>
            <a:endParaRPr lang="zh-CN" altLang="en-US"/>
          </a:p>
        </p:txBody>
      </p:sp>
    </p:spTree>
    <p:extLst>
      <p:ext uri="{BB962C8B-B14F-4D97-AF65-F5344CB8AC3E}">
        <p14:creationId xmlns:p14="http://schemas.microsoft.com/office/powerpoint/2010/main" xmlns="" val="1933054437"/>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1"/>
          <p:cNvSpPr txBox="1">
            <a:spLocks/>
          </p:cNvSpPr>
          <p:nvPr/>
        </p:nvSpPr>
        <p:spPr>
          <a:xfrm>
            <a:off x="345416" y="1663539"/>
            <a:ext cx="5229884" cy="461839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kumimoji="1" lang="zh-CN" altLang="en-US" sz="2400" dirty="0"/>
              <a:t>由于元组是不可变的，因此</a:t>
            </a:r>
            <a:r>
              <a:rPr kumimoji="1" lang="zh-CN" altLang="en-US" sz="2400" dirty="0" smtClean="0"/>
              <a:t>元组对象没有</a:t>
            </a:r>
            <a:r>
              <a:rPr kumimoji="1" lang="en-US" altLang="zh-CN" sz="2400" dirty="0" smtClean="0">
                <a:latin typeface="Monaco" charset="0"/>
                <a:ea typeface="Monaco" charset="0"/>
                <a:cs typeface="Monaco" charset="0"/>
              </a:rPr>
              <a:t>append</a:t>
            </a:r>
            <a:r>
              <a:rPr kumimoji="1" lang="en-US" altLang="zh-CN" sz="2400" dirty="0" smtClean="0">
                <a:latin typeface="Monaco"/>
              </a:rPr>
              <a:t>()</a:t>
            </a:r>
            <a:r>
              <a:rPr kumimoji="1" lang="zh-CN" altLang="en-US" sz="2400" dirty="0" smtClean="0">
                <a:latin typeface="Monaco"/>
              </a:rPr>
              <a:t>、</a:t>
            </a:r>
            <a:r>
              <a:rPr kumimoji="1" lang="en-US" altLang="zh-CN" sz="2400" dirty="0" smtClean="0">
                <a:latin typeface="Monaco" charset="0"/>
                <a:ea typeface="Monaco" charset="0"/>
                <a:cs typeface="Monaco" charset="0"/>
              </a:rPr>
              <a:t>insert</a:t>
            </a:r>
            <a:r>
              <a:rPr kumimoji="1" lang="en-US" altLang="zh-CN" sz="2400" dirty="0" smtClean="0">
                <a:latin typeface="Monaco"/>
              </a:rPr>
              <a:t>()</a:t>
            </a:r>
            <a:r>
              <a:rPr kumimoji="1" lang="zh-CN" altLang="en-US" sz="2400" dirty="0" smtClean="0"/>
              <a:t>和</a:t>
            </a:r>
            <a:r>
              <a:rPr kumimoji="1" lang="en-US" altLang="zh-CN" sz="2400" dirty="0" smtClean="0">
                <a:latin typeface="Monaco"/>
              </a:rPr>
              <a:t>del</a:t>
            </a:r>
            <a:r>
              <a:rPr kumimoji="1" lang="zh-CN" altLang="en-US" sz="2400" dirty="0" smtClean="0"/>
              <a:t>这样</a:t>
            </a:r>
            <a:r>
              <a:rPr kumimoji="1" lang="zh-CN" altLang="en-US" sz="2400" dirty="0"/>
              <a:t>的方法</a:t>
            </a:r>
            <a:r>
              <a:rPr kumimoji="1" lang="zh-CN" altLang="en-US" sz="2400" dirty="0" smtClean="0"/>
              <a:t>。</a:t>
            </a:r>
          </a:p>
          <a:p>
            <a:pPr>
              <a:lnSpc>
                <a:spcPct val="150000"/>
              </a:lnSpc>
            </a:pPr>
            <a:r>
              <a:rPr kumimoji="1" lang="zh-CN" altLang="en-US" sz="2400" dirty="0" smtClean="0"/>
              <a:t>实际上，</a:t>
            </a:r>
            <a:r>
              <a:rPr kumimoji="1" lang="en-US" altLang="zh-CN" sz="2400" dirty="0" smtClean="0"/>
              <a:t>tuple</a:t>
            </a:r>
            <a:r>
              <a:rPr kumimoji="1" lang="zh-CN" altLang="en-US" sz="2400" dirty="0" smtClean="0"/>
              <a:t>的使用可以使得代码更安全，防止错误赋值导致重要对象的改变。</a:t>
            </a:r>
            <a:endParaRPr kumimoji="1" lang="zh-CN" altLang="en-US" sz="2400" dirty="0"/>
          </a:p>
        </p:txBody>
      </p:sp>
      <p:pic>
        <p:nvPicPr>
          <p:cNvPr id="9" name="图片 8"/>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345416" y="1072696"/>
            <a:ext cx="5210636" cy="302944"/>
          </a:xfrm>
          <a:prstGeom prst="rect">
            <a:avLst/>
          </a:prstGeom>
        </p:spPr>
      </p:pic>
      <p:pic>
        <p:nvPicPr>
          <p:cNvPr id="10" name="图片 9"/>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5575300" y="1052736"/>
            <a:ext cx="6616700" cy="4305300"/>
          </a:xfrm>
          <a:prstGeom prst="rect">
            <a:avLst/>
          </a:prstGeom>
        </p:spPr>
      </p:pic>
      <p:sp>
        <p:nvSpPr>
          <p:cNvPr id="2" name="日期占位符 1"/>
          <p:cNvSpPr>
            <a:spLocks noGrp="1"/>
          </p:cNvSpPr>
          <p:nvPr>
            <p:ph type="dt" sz="half" idx="10"/>
          </p:nvPr>
        </p:nvSpPr>
        <p:spPr/>
        <p:txBody>
          <a:bodyPr/>
          <a:lstStyle/>
          <a:p>
            <a:fld id="{5E04C89B-7680-4CFB-B968-8A3E89D499D0}" type="datetime1">
              <a:rPr lang="zh-CN" altLang="en-US" smtClean="0"/>
              <a:pPr/>
              <a:t>2019/9/8</a:t>
            </a:fld>
            <a:endParaRPr lang="zh-CN" altLang="en-US"/>
          </a:p>
        </p:txBody>
      </p:sp>
      <p:sp>
        <p:nvSpPr>
          <p:cNvPr id="3" name="灯片编号占位符 2"/>
          <p:cNvSpPr>
            <a:spLocks noGrp="1"/>
          </p:cNvSpPr>
          <p:nvPr>
            <p:ph type="sldNum" sz="quarter" idx="12"/>
          </p:nvPr>
        </p:nvSpPr>
        <p:spPr/>
        <p:txBody>
          <a:bodyPr/>
          <a:lstStyle/>
          <a:p>
            <a:fld id="{370D8578-DDD4-487D-A316-C8E65CC577E1}" type="slidenum">
              <a:rPr lang="zh-CN" altLang="en-US" smtClean="0"/>
              <a:pPr/>
              <a:t>72</a:t>
            </a:fld>
            <a:endParaRPr lang="zh-CN" altLang="en-US"/>
          </a:p>
        </p:txBody>
      </p:sp>
    </p:spTree>
    <p:extLst>
      <p:ext uri="{BB962C8B-B14F-4D97-AF65-F5344CB8AC3E}">
        <p14:creationId xmlns:p14="http://schemas.microsoft.com/office/powerpoint/2010/main" xmlns="" val="3206458115"/>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8"/>
          <p:cNvSpPr txBox="1">
            <a:spLocks/>
          </p:cNvSpPr>
          <p:nvPr/>
        </p:nvSpPr>
        <p:spPr>
          <a:xfrm>
            <a:off x="911424" y="579766"/>
            <a:ext cx="10515600" cy="7810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微软雅黑 Light" panose="020B0502040204020203" pitchFamily="34" charset="-122"/>
                <a:ea typeface="微软雅黑 Light" panose="020B0502040204020203" pitchFamily="34" charset="-122"/>
                <a:cs typeface="+mj-cs"/>
              </a:defRPr>
            </a:lvl1pPr>
          </a:lstStyle>
          <a:p>
            <a:r>
              <a:rPr lang="zh-CN" altLang="en-US" sz="3200" b="1" dirty="0" smtClean="0">
                <a:solidFill>
                  <a:srgbClr val="942124"/>
                </a:solidFill>
                <a:cs typeface="+mn-cs"/>
              </a:rPr>
              <a:t>字典</a:t>
            </a:r>
            <a:endParaRPr lang="zh-CN" altLang="en-US" sz="3200" b="1" dirty="0">
              <a:solidFill>
                <a:srgbClr val="942124"/>
              </a:solidFill>
              <a:cs typeface="+mn-cs"/>
            </a:endParaRPr>
          </a:p>
        </p:txBody>
      </p:sp>
      <p:sp>
        <p:nvSpPr>
          <p:cNvPr id="5" name="矩形 28"/>
          <p:cNvSpPr/>
          <p:nvPr/>
        </p:nvSpPr>
        <p:spPr>
          <a:xfrm>
            <a:off x="-18899" y="671163"/>
            <a:ext cx="670013"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
        <p:nvSpPr>
          <p:cNvPr id="7" name="内容占位符 1"/>
          <p:cNvSpPr txBox="1">
            <a:spLocks/>
          </p:cNvSpPr>
          <p:nvPr/>
        </p:nvSpPr>
        <p:spPr>
          <a:xfrm>
            <a:off x="4007768" y="2060848"/>
            <a:ext cx="7750971" cy="567366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kumimoji="1" lang="zh-CN" altLang="en-US" sz="2400" dirty="0" smtClean="0"/>
              <a:t>字典（</a:t>
            </a:r>
            <a:r>
              <a:rPr kumimoji="1" lang="en-US" altLang="zh-CN" sz="2400" dirty="0" err="1" smtClean="0"/>
              <a:t>dict</a:t>
            </a:r>
            <a:r>
              <a:rPr kumimoji="1" lang="zh-CN" altLang="en-US" sz="2400" dirty="0" smtClean="0"/>
              <a:t>）在其他</a:t>
            </a:r>
            <a:r>
              <a:rPr kumimoji="1" lang="zh-CN" altLang="en-US" sz="2400" dirty="0"/>
              <a:t>语言中被称作哈希映射（</a:t>
            </a:r>
            <a:r>
              <a:rPr kumimoji="1" lang="en-US" altLang="zh-CN" sz="2400" dirty="0"/>
              <a:t>hash map</a:t>
            </a:r>
            <a:r>
              <a:rPr kumimoji="1" lang="zh-CN" altLang="en-US" sz="2400" dirty="0"/>
              <a:t>）或者相关数组（</a:t>
            </a:r>
            <a:r>
              <a:rPr kumimoji="1" lang="en-US" altLang="zh-CN" sz="2400" dirty="0"/>
              <a:t>associative </a:t>
            </a:r>
            <a:r>
              <a:rPr kumimoji="1" lang="en-US" altLang="zh-CN" sz="2400" dirty="0" smtClean="0"/>
              <a:t>arrays</a:t>
            </a:r>
            <a:r>
              <a:rPr kumimoji="1" lang="zh-CN" altLang="en-US" sz="2400" dirty="0" smtClean="0"/>
              <a:t>）</a:t>
            </a:r>
            <a:endParaRPr kumimoji="1" lang="en-US" altLang="zh-CN" sz="2400" dirty="0" smtClean="0"/>
          </a:p>
          <a:p>
            <a:pPr>
              <a:lnSpc>
                <a:spcPct val="150000"/>
              </a:lnSpc>
            </a:pPr>
            <a:r>
              <a:rPr kumimoji="1" lang="zh-CN" altLang="en-US" sz="2400" dirty="0"/>
              <a:t>字典是一种大小可变的键值对集，其中的键（</a:t>
            </a:r>
            <a:r>
              <a:rPr kumimoji="1" lang="en-US" altLang="zh-CN" sz="2400" dirty="0"/>
              <a:t>key</a:t>
            </a:r>
            <a:r>
              <a:rPr kumimoji="1" lang="zh-CN" altLang="en-US" sz="2400" dirty="0"/>
              <a:t>）和值（</a:t>
            </a:r>
            <a:r>
              <a:rPr kumimoji="1" lang="en-US" altLang="zh-CN" sz="2400" dirty="0"/>
              <a:t>value</a:t>
            </a:r>
            <a:r>
              <a:rPr kumimoji="1" lang="zh-CN" altLang="en-US" sz="2400" dirty="0"/>
              <a:t>）都是</a:t>
            </a:r>
            <a:r>
              <a:rPr kumimoji="1" lang="en-US" altLang="zh-CN" sz="2400" dirty="0"/>
              <a:t>Python</a:t>
            </a:r>
            <a:r>
              <a:rPr kumimoji="1" lang="zh-CN" altLang="en-US" sz="2400" dirty="0" smtClean="0"/>
              <a:t>对象</a:t>
            </a:r>
            <a:endParaRPr kumimoji="1" lang="en-US" altLang="zh-CN" sz="2400" dirty="0" smtClean="0"/>
          </a:p>
          <a:p>
            <a:pPr>
              <a:lnSpc>
                <a:spcPct val="150000"/>
              </a:lnSpc>
            </a:pPr>
            <a:r>
              <a:rPr kumimoji="1" lang="zh-CN" altLang="en-US" sz="2400" dirty="0" smtClean="0"/>
              <a:t>字典用在需要高速查找的地方</a:t>
            </a:r>
            <a:endParaRPr kumimoji="1" lang="en-US" altLang="zh-CN" sz="2400" dirty="0" smtClean="0"/>
          </a:p>
        </p:txBody>
      </p:sp>
      <p:pic>
        <p:nvPicPr>
          <p:cNvPr id="2" name="图片 1"/>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407368" y="2492896"/>
            <a:ext cx="3441332" cy="1738590"/>
          </a:xfrm>
          <a:prstGeom prst="rect">
            <a:avLst/>
          </a:prstGeom>
        </p:spPr>
      </p:pic>
      <p:sp>
        <p:nvSpPr>
          <p:cNvPr id="3" name="日期占位符 2"/>
          <p:cNvSpPr>
            <a:spLocks noGrp="1"/>
          </p:cNvSpPr>
          <p:nvPr>
            <p:ph type="dt" sz="half" idx="10"/>
          </p:nvPr>
        </p:nvSpPr>
        <p:spPr/>
        <p:txBody>
          <a:bodyPr/>
          <a:lstStyle/>
          <a:p>
            <a:fld id="{B701EA61-DCE5-4A68-BD63-58F6E346232B}" type="datetime1">
              <a:rPr lang="zh-CN" altLang="en-US" smtClean="0"/>
              <a:pPr/>
              <a:t>2019/9/8</a:t>
            </a:fld>
            <a:endParaRPr lang="zh-CN" altLang="en-US"/>
          </a:p>
        </p:txBody>
      </p:sp>
      <p:sp>
        <p:nvSpPr>
          <p:cNvPr id="4" name="灯片编号占位符 3"/>
          <p:cNvSpPr>
            <a:spLocks noGrp="1"/>
          </p:cNvSpPr>
          <p:nvPr>
            <p:ph type="sldNum" sz="quarter" idx="12"/>
          </p:nvPr>
        </p:nvSpPr>
        <p:spPr/>
        <p:txBody>
          <a:bodyPr/>
          <a:lstStyle/>
          <a:p>
            <a:fld id="{370D8578-DDD4-487D-A316-C8E65CC577E1}" type="slidenum">
              <a:rPr lang="zh-CN" altLang="en-US" smtClean="0"/>
              <a:pPr/>
              <a:t>73</a:t>
            </a:fld>
            <a:endParaRPr lang="zh-CN" altLang="en-US"/>
          </a:p>
        </p:txBody>
      </p:sp>
    </p:spTree>
    <p:extLst>
      <p:ext uri="{BB962C8B-B14F-4D97-AF65-F5344CB8AC3E}">
        <p14:creationId xmlns:p14="http://schemas.microsoft.com/office/powerpoint/2010/main" xmlns="" val="2225523216"/>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79376" y="1700808"/>
            <a:ext cx="11593288" cy="4464496"/>
          </a:xfrm>
        </p:spPr>
        <p:txBody>
          <a:bodyPr>
            <a:normAutofit fontScale="92500"/>
          </a:bodyPr>
          <a:lstStyle/>
          <a:p>
            <a:pPr>
              <a:lnSpc>
                <a:spcPct val="150000"/>
              </a:lnSpc>
            </a:pPr>
            <a:r>
              <a:rPr kumimoji="1" lang="zh-CN" altLang="en-US" sz="2600" dirty="0"/>
              <a:t>字典的创建使用大括</a:t>
            </a:r>
            <a:r>
              <a:rPr kumimoji="1" lang="zh-CN" altLang="en-US" sz="2600" dirty="0" smtClean="0"/>
              <a:t>号 </a:t>
            </a:r>
            <a:r>
              <a:rPr kumimoji="1" lang="en-US" altLang="zh-CN" sz="2600" dirty="0" smtClean="0">
                <a:latin typeface="Monaco" charset="0"/>
                <a:ea typeface="Monaco" charset="0"/>
                <a:cs typeface="Monaco" charset="0"/>
              </a:rPr>
              <a:t>{}</a:t>
            </a:r>
            <a:r>
              <a:rPr kumimoji="1" lang="zh-CN" altLang="en-US" sz="2600" dirty="0" smtClean="0">
                <a:latin typeface="Monaco" charset="0"/>
                <a:ea typeface="Monaco" charset="0"/>
                <a:cs typeface="Monaco" charset="0"/>
              </a:rPr>
              <a:t> </a:t>
            </a:r>
            <a:r>
              <a:rPr kumimoji="1" lang="zh-CN" altLang="en-US" sz="2600" dirty="0" smtClean="0"/>
              <a:t>包含</a:t>
            </a:r>
            <a:r>
              <a:rPr kumimoji="1" lang="zh-CN" altLang="en-US" sz="2600" dirty="0"/>
              <a:t>键值对，并用</a:t>
            </a:r>
            <a:r>
              <a:rPr kumimoji="1" lang="zh-CN" altLang="en-US" sz="2600" dirty="0" smtClean="0"/>
              <a:t>冒号 </a:t>
            </a:r>
            <a:r>
              <a:rPr kumimoji="1" lang="en-US" altLang="zh-CN" sz="2600" dirty="0" smtClean="0">
                <a:latin typeface="Monaco" charset="0"/>
                <a:ea typeface="Monaco" charset="0"/>
                <a:cs typeface="Monaco" charset="0"/>
              </a:rPr>
              <a:t>:</a:t>
            </a:r>
            <a:r>
              <a:rPr kumimoji="1" lang="zh-CN" altLang="en-US" sz="2600" dirty="0" smtClean="0">
                <a:latin typeface="Monaco" charset="0"/>
                <a:ea typeface="Monaco" charset="0"/>
                <a:cs typeface="Monaco" charset="0"/>
              </a:rPr>
              <a:t> </a:t>
            </a:r>
            <a:r>
              <a:rPr kumimoji="1" lang="zh-CN" altLang="en-US" sz="2600" dirty="0" smtClean="0"/>
              <a:t>分隔</a:t>
            </a:r>
            <a:r>
              <a:rPr kumimoji="1" lang="zh-CN" altLang="en-US" sz="2600" dirty="0"/>
              <a:t>键和值，</a:t>
            </a:r>
            <a:r>
              <a:rPr kumimoji="1" lang="zh-CN" altLang="en-US" sz="2600" dirty="0" smtClean="0"/>
              <a:t>形成 </a:t>
            </a:r>
            <a:r>
              <a:rPr kumimoji="1" lang="zh-CN" altLang="en-US" sz="2600" dirty="0" smtClean="0">
                <a:latin typeface="Monaco" charset="0"/>
                <a:ea typeface="Monaco" charset="0"/>
                <a:cs typeface="Monaco" charset="0"/>
              </a:rPr>
              <a:t>键</a:t>
            </a:r>
            <a:r>
              <a:rPr kumimoji="1" lang="en-US" altLang="zh-CN" sz="2600" dirty="0">
                <a:latin typeface="Monaco" charset="0"/>
                <a:ea typeface="Monaco" charset="0"/>
                <a:cs typeface="Monaco" charset="0"/>
              </a:rPr>
              <a:t>:</a:t>
            </a:r>
            <a:r>
              <a:rPr kumimoji="1" lang="zh-CN" altLang="en-US" sz="2600" dirty="0" smtClean="0">
                <a:latin typeface="Monaco" charset="0"/>
                <a:ea typeface="Monaco" charset="0"/>
                <a:cs typeface="Monaco" charset="0"/>
              </a:rPr>
              <a:t>值 </a:t>
            </a:r>
            <a:r>
              <a:rPr kumimoji="1" lang="zh-CN" altLang="en-US" sz="2600" dirty="0" smtClean="0"/>
              <a:t>对</a:t>
            </a:r>
            <a:endParaRPr kumimoji="1" lang="en-US" altLang="zh-CN" sz="2600" dirty="0" smtClean="0"/>
          </a:p>
          <a:p>
            <a:pPr>
              <a:lnSpc>
                <a:spcPct val="150000"/>
              </a:lnSpc>
            </a:pPr>
            <a:endParaRPr kumimoji="1" lang="en-US" altLang="zh-CN" sz="2400" dirty="0"/>
          </a:p>
          <a:p>
            <a:pPr>
              <a:lnSpc>
                <a:spcPct val="150000"/>
              </a:lnSpc>
            </a:pPr>
            <a:endParaRPr kumimoji="1" lang="en-US" altLang="zh-CN" sz="2400" dirty="0" smtClean="0"/>
          </a:p>
          <a:p>
            <a:pPr>
              <a:lnSpc>
                <a:spcPct val="150000"/>
              </a:lnSpc>
            </a:pPr>
            <a:endParaRPr kumimoji="1" lang="en-US" altLang="zh-CN" sz="2400" dirty="0"/>
          </a:p>
          <a:p>
            <a:pPr>
              <a:lnSpc>
                <a:spcPct val="150000"/>
              </a:lnSpc>
            </a:pPr>
            <a:endParaRPr kumimoji="1" lang="en-US" altLang="zh-CN" sz="2400" dirty="0" smtClean="0"/>
          </a:p>
          <a:p>
            <a:pPr>
              <a:lnSpc>
                <a:spcPct val="150000"/>
              </a:lnSpc>
            </a:pPr>
            <a:r>
              <a:rPr kumimoji="1" lang="zh-CN" altLang="en-US" sz="2600" dirty="0" smtClean="0"/>
              <a:t>可以看出，字典</a:t>
            </a:r>
            <a:r>
              <a:rPr kumimoji="1" lang="zh-CN" altLang="en-US" sz="2600" dirty="0"/>
              <a:t>中的数据元素是无序的，并不会按照初始化的顺序排列。不同键所对应的值可以</a:t>
            </a:r>
            <a:r>
              <a:rPr kumimoji="1" lang="zh-CN" altLang="en-US" sz="2600" dirty="0" smtClean="0"/>
              <a:t>相同，但是字典中的键必须是唯一的</a:t>
            </a:r>
            <a:endParaRPr kumimoji="1" lang="en-US" altLang="zh-CN" sz="2600" dirty="0" smtClean="0"/>
          </a:p>
          <a:p>
            <a:pPr>
              <a:lnSpc>
                <a:spcPct val="150000"/>
              </a:lnSpc>
            </a:pPr>
            <a:endParaRPr kumimoji="1" lang="en-US" altLang="zh-CN" sz="2400" dirty="0"/>
          </a:p>
          <a:p>
            <a:pPr>
              <a:lnSpc>
                <a:spcPct val="150000"/>
              </a:lnSpc>
            </a:pPr>
            <a:endParaRPr kumimoji="1" lang="en-US" altLang="zh-CN" sz="2400" dirty="0" smtClean="0"/>
          </a:p>
          <a:p>
            <a:pPr>
              <a:lnSpc>
                <a:spcPct val="150000"/>
              </a:lnSpc>
            </a:pPr>
            <a:endParaRPr kumimoji="1" lang="en-US" altLang="zh-CN" sz="2400" dirty="0"/>
          </a:p>
          <a:p>
            <a:pPr>
              <a:lnSpc>
                <a:spcPct val="150000"/>
              </a:lnSpc>
            </a:pPr>
            <a:endParaRPr kumimoji="1" lang="en-US" altLang="zh-CN" sz="2400" dirty="0" smtClean="0"/>
          </a:p>
        </p:txBody>
      </p:sp>
      <p:sp>
        <p:nvSpPr>
          <p:cNvPr id="5" name="矩形 28"/>
          <p:cNvSpPr/>
          <p:nvPr/>
        </p:nvSpPr>
        <p:spPr>
          <a:xfrm>
            <a:off x="-18898" y="671163"/>
            <a:ext cx="510214"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
        <p:nvSpPr>
          <p:cNvPr id="7" name="矩形 6"/>
          <p:cNvSpPr/>
          <p:nvPr/>
        </p:nvSpPr>
        <p:spPr>
          <a:xfrm>
            <a:off x="479376" y="671163"/>
            <a:ext cx="2160240" cy="598302"/>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8" name="Freeform 83"/>
          <p:cNvSpPr>
            <a:spLocks noChangeArrowheads="1"/>
          </p:cNvSpPr>
          <p:nvPr/>
        </p:nvSpPr>
        <p:spPr bwMode="auto">
          <a:xfrm>
            <a:off x="92209" y="826314"/>
            <a:ext cx="288000" cy="288000"/>
          </a:xfrm>
          <a:custGeom>
            <a:avLst/>
            <a:gdLst>
              <a:gd name="T0" fmla="*/ 38764526 w 602"/>
              <a:gd name="T1" fmla="*/ 78442719 h 602"/>
              <a:gd name="T2" fmla="*/ 38764526 w 602"/>
              <a:gd name="T3" fmla="*/ 78442719 h 602"/>
              <a:gd name="T4" fmla="*/ 0 w 602"/>
              <a:gd name="T5" fmla="*/ 38764526 h 602"/>
              <a:gd name="T6" fmla="*/ 38764526 w 602"/>
              <a:gd name="T7" fmla="*/ 0 h 602"/>
              <a:gd name="T8" fmla="*/ 78442719 w 602"/>
              <a:gd name="T9" fmla="*/ 38764526 h 602"/>
              <a:gd name="T10" fmla="*/ 38764526 w 602"/>
              <a:gd name="T11" fmla="*/ 78442719 h 602"/>
              <a:gd name="T12" fmla="*/ 61866665 w 602"/>
              <a:gd name="T13" fmla="*/ 16576054 h 602"/>
              <a:gd name="T14" fmla="*/ 61866665 w 602"/>
              <a:gd name="T15" fmla="*/ 16576054 h 602"/>
              <a:gd name="T16" fmla="*/ 38764526 w 602"/>
              <a:gd name="T17" fmla="*/ 38764526 h 602"/>
              <a:gd name="T18" fmla="*/ 38764526 w 602"/>
              <a:gd name="T19" fmla="*/ 7308970 h 602"/>
              <a:gd name="T20" fmla="*/ 7439751 w 602"/>
              <a:gd name="T21" fmla="*/ 38764526 h 602"/>
              <a:gd name="T22" fmla="*/ 38764526 w 602"/>
              <a:gd name="T23" fmla="*/ 71002968 h 602"/>
              <a:gd name="T24" fmla="*/ 71002968 w 602"/>
              <a:gd name="T25" fmla="*/ 38764526 h 602"/>
              <a:gd name="T26" fmla="*/ 61866665 w 602"/>
              <a:gd name="T27" fmla="*/ 16576054 h 60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02" h="602">
                <a:moveTo>
                  <a:pt x="297" y="601"/>
                </a:moveTo>
                <a:lnTo>
                  <a:pt x="297" y="601"/>
                </a:lnTo>
                <a:cubicBezTo>
                  <a:pt x="135" y="601"/>
                  <a:pt x="0" y="466"/>
                  <a:pt x="0" y="297"/>
                </a:cubicBezTo>
                <a:cubicBezTo>
                  <a:pt x="0" y="134"/>
                  <a:pt x="135" y="0"/>
                  <a:pt x="297" y="0"/>
                </a:cubicBezTo>
                <a:cubicBezTo>
                  <a:pt x="467" y="0"/>
                  <a:pt x="601" y="134"/>
                  <a:pt x="601" y="297"/>
                </a:cubicBezTo>
                <a:cubicBezTo>
                  <a:pt x="601" y="466"/>
                  <a:pt x="467" y="601"/>
                  <a:pt x="297" y="601"/>
                </a:cubicBezTo>
                <a:close/>
                <a:moveTo>
                  <a:pt x="474" y="127"/>
                </a:moveTo>
                <a:lnTo>
                  <a:pt x="474" y="127"/>
                </a:lnTo>
                <a:cubicBezTo>
                  <a:pt x="297" y="297"/>
                  <a:pt x="297" y="297"/>
                  <a:pt x="297" y="297"/>
                </a:cubicBezTo>
                <a:cubicBezTo>
                  <a:pt x="297" y="56"/>
                  <a:pt x="297" y="56"/>
                  <a:pt x="297" y="56"/>
                </a:cubicBezTo>
                <a:cubicBezTo>
                  <a:pt x="163" y="56"/>
                  <a:pt x="57" y="162"/>
                  <a:pt x="57" y="297"/>
                </a:cubicBezTo>
                <a:cubicBezTo>
                  <a:pt x="57" y="431"/>
                  <a:pt x="163" y="544"/>
                  <a:pt x="297" y="544"/>
                </a:cubicBezTo>
                <a:cubicBezTo>
                  <a:pt x="431" y="544"/>
                  <a:pt x="544" y="431"/>
                  <a:pt x="544" y="297"/>
                </a:cubicBezTo>
                <a:cubicBezTo>
                  <a:pt x="544" y="233"/>
                  <a:pt x="516" y="169"/>
                  <a:pt x="474" y="127"/>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solidFill>
                <a:prstClr val="black"/>
              </a:solidFill>
            </a:endParaRPr>
          </a:p>
        </p:txBody>
      </p:sp>
      <p:sp>
        <p:nvSpPr>
          <p:cNvPr id="9" name="文本框 5"/>
          <p:cNvSpPr txBox="1"/>
          <p:nvPr/>
        </p:nvSpPr>
        <p:spPr>
          <a:xfrm>
            <a:off x="953786" y="709485"/>
            <a:ext cx="3558038" cy="523220"/>
          </a:xfrm>
          <a:prstGeom prst="rect">
            <a:avLst/>
          </a:prstGeom>
          <a:noFill/>
        </p:spPr>
        <p:txBody>
          <a:bodyPr wrap="square" rtlCol="0">
            <a:spAutoFit/>
          </a:bodyPr>
          <a:lstStyle/>
          <a:p>
            <a:r>
              <a:rPr lang="zh-CN" altLang="en-US" sz="2800" dirty="0" smtClean="0">
                <a:solidFill>
                  <a:prstClr val="white"/>
                </a:solidFill>
                <a:latin typeface="微软雅黑 Light" panose="020B0502040204020203" pitchFamily="34" charset="-122"/>
                <a:ea typeface="微软雅黑 Light" panose="020B0502040204020203" pitchFamily="34" charset="-122"/>
              </a:rPr>
              <a:t>字典创建</a:t>
            </a:r>
            <a:endParaRPr lang="zh-CN" altLang="en-US" sz="2800" dirty="0">
              <a:solidFill>
                <a:prstClr val="white"/>
              </a:solidFill>
              <a:latin typeface="微软雅黑 Light" panose="020B0502040204020203" pitchFamily="34" charset="-122"/>
              <a:ea typeface="微软雅黑 Light" panose="020B0502040204020203" pitchFamily="34" charset="-122"/>
            </a:endParaRPr>
          </a:p>
        </p:txBody>
      </p:sp>
      <p:pic>
        <p:nvPicPr>
          <p:cNvPr id="3" name="图片 2"/>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767408" y="2564903"/>
            <a:ext cx="10729192" cy="2179167"/>
          </a:xfrm>
          <a:prstGeom prst="rect">
            <a:avLst/>
          </a:prstGeom>
        </p:spPr>
      </p:pic>
      <p:sp>
        <p:nvSpPr>
          <p:cNvPr id="4" name="日期占位符 3"/>
          <p:cNvSpPr>
            <a:spLocks noGrp="1"/>
          </p:cNvSpPr>
          <p:nvPr>
            <p:ph type="dt" sz="half" idx="10"/>
          </p:nvPr>
        </p:nvSpPr>
        <p:spPr/>
        <p:txBody>
          <a:bodyPr/>
          <a:lstStyle/>
          <a:p>
            <a:fld id="{4DD2C687-BE5D-4ABB-A1F9-0CD22DE589AE}" type="datetime1">
              <a:rPr lang="zh-CN" altLang="en-US" smtClean="0"/>
              <a:pPr/>
              <a:t>2019/9/8</a:t>
            </a:fld>
            <a:endParaRPr lang="zh-CN" altLang="en-US"/>
          </a:p>
        </p:txBody>
      </p:sp>
      <p:sp>
        <p:nvSpPr>
          <p:cNvPr id="6" name="灯片编号占位符 5"/>
          <p:cNvSpPr>
            <a:spLocks noGrp="1"/>
          </p:cNvSpPr>
          <p:nvPr>
            <p:ph type="sldNum" sz="quarter" idx="12"/>
          </p:nvPr>
        </p:nvSpPr>
        <p:spPr/>
        <p:txBody>
          <a:bodyPr/>
          <a:lstStyle/>
          <a:p>
            <a:fld id="{370D8578-DDD4-487D-A316-C8E65CC577E1}" type="slidenum">
              <a:rPr lang="zh-CN" altLang="en-US" smtClean="0"/>
              <a:pPr/>
              <a:t>74</a:t>
            </a:fld>
            <a:endParaRPr lang="zh-CN" altLang="en-US"/>
          </a:p>
        </p:txBody>
      </p:sp>
    </p:spTree>
    <p:extLst>
      <p:ext uri="{BB962C8B-B14F-4D97-AF65-F5344CB8AC3E}">
        <p14:creationId xmlns:p14="http://schemas.microsoft.com/office/powerpoint/2010/main" xmlns="" val="4017525798"/>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79376" y="1467487"/>
            <a:ext cx="11408270" cy="4068452"/>
          </a:xfrm>
        </p:spPr>
        <p:txBody>
          <a:bodyPr>
            <a:normAutofit/>
          </a:bodyPr>
          <a:lstStyle/>
          <a:p>
            <a:pPr>
              <a:lnSpc>
                <a:spcPct val="150000"/>
              </a:lnSpc>
            </a:pPr>
            <a:r>
              <a:rPr kumimoji="1" lang="zh-CN" altLang="en-US" sz="2400" dirty="0" smtClean="0"/>
              <a:t>利用</a:t>
            </a:r>
            <a:r>
              <a:rPr kumimoji="1" lang="en-US" altLang="zh-CN" sz="2400" dirty="0" smtClean="0">
                <a:latin typeface="Monaco" charset="0"/>
                <a:ea typeface="Monaco" charset="0"/>
                <a:cs typeface="Monaco" charset="0"/>
              </a:rPr>
              <a:t>for</a:t>
            </a:r>
            <a:r>
              <a:rPr kumimoji="1" lang="zh-CN" altLang="en-US" sz="2400" dirty="0" smtClean="0"/>
              <a:t>循环和</a:t>
            </a:r>
            <a:r>
              <a:rPr kumimoji="1" lang="en-US" altLang="zh-CN" sz="2400" dirty="0" smtClean="0">
                <a:latin typeface="Monaco" charset="0"/>
                <a:ea typeface="Monaco" charset="0"/>
                <a:cs typeface="Monaco" charset="0"/>
              </a:rPr>
              <a:t>zip()</a:t>
            </a:r>
            <a:r>
              <a:rPr kumimoji="1" lang="zh-CN" altLang="en-US" sz="2400" dirty="0" smtClean="0"/>
              <a:t>函数创建字典</a:t>
            </a:r>
            <a:endParaRPr kumimoji="1" lang="en-US" altLang="zh-CN" sz="2400" dirty="0" smtClean="0"/>
          </a:p>
          <a:p>
            <a:pPr>
              <a:lnSpc>
                <a:spcPct val="150000"/>
              </a:lnSpc>
            </a:pPr>
            <a:r>
              <a:rPr kumimoji="1" lang="en-US" altLang="zh-CN" sz="2400" dirty="0">
                <a:latin typeface="Monaco" charset="0"/>
                <a:ea typeface="Monaco" charset="0"/>
                <a:cs typeface="Monaco" charset="0"/>
              </a:rPr>
              <a:t>zip()</a:t>
            </a:r>
            <a:r>
              <a:rPr kumimoji="1" lang="zh-CN" altLang="en-US" sz="2400" dirty="0" smtClean="0"/>
              <a:t>函数</a:t>
            </a:r>
            <a:r>
              <a:rPr kumimoji="1" lang="zh-CN" altLang="en-US" sz="2400" dirty="0"/>
              <a:t>用于将多个序列（列表、元组等）中的元素配对，产生一个</a:t>
            </a:r>
            <a:r>
              <a:rPr kumimoji="1" lang="zh-CN" altLang="en-US" sz="2400" dirty="0" smtClean="0"/>
              <a:t>如 </a:t>
            </a:r>
            <a:r>
              <a:rPr kumimoji="1" lang="en-US" altLang="zh-CN" sz="2400" dirty="0" smtClean="0">
                <a:latin typeface="Monaco" charset="0"/>
                <a:ea typeface="Monaco" charset="0"/>
                <a:cs typeface="Monaco" charset="0"/>
              </a:rPr>
              <a:t>[(</a:t>
            </a:r>
            <a:r>
              <a:rPr kumimoji="1" lang="zh-CN" altLang="en-US" sz="2400" dirty="0">
                <a:latin typeface="Monaco" charset="0"/>
                <a:ea typeface="Monaco" charset="0"/>
                <a:cs typeface="Monaco" charset="0"/>
              </a:rPr>
              <a:t>列表</a:t>
            </a:r>
            <a:r>
              <a:rPr kumimoji="1" lang="en-US" altLang="zh-CN" sz="2400" dirty="0">
                <a:latin typeface="Monaco" charset="0"/>
                <a:ea typeface="Monaco" charset="0"/>
                <a:cs typeface="Monaco" charset="0"/>
              </a:rPr>
              <a:t>1</a:t>
            </a:r>
            <a:r>
              <a:rPr kumimoji="1" lang="zh-CN" altLang="en-US" sz="2400" dirty="0">
                <a:latin typeface="Monaco" charset="0"/>
                <a:ea typeface="Monaco" charset="0"/>
                <a:cs typeface="Monaco" charset="0"/>
              </a:rPr>
              <a:t>元素</a:t>
            </a:r>
            <a:r>
              <a:rPr kumimoji="1" lang="en-US" altLang="zh-CN" sz="2400" dirty="0">
                <a:latin typeface="Monaco" charset="0"/>
                <a:ea typeface="Monaco" charset="0"/>
                <a:cs typeface="Monaco" charset="0"/>
              </a:rPr>
              <a:t>,</a:t>
            </a:r>
            <a:r>
              <a:rPr kumimoji="1" lang="zh-CN" altLang="en-US" sz="2400" dirty="0">
                <a:latin typeface="Monaco" charset="0"/>
                <a:ea typeface="Monaco" charset="0"/>
                <a:cs typeface="Monaco" charset="0"/>
              </a:rPr>
              <a:t>列表</a:t>
            </a:r>
            <a:r>
              <a:rPr kumimoji="1" lang="en-US" altLang="zh-CN" sz="2400" dirty="0">
                <a:latin typeface="Monaco" charset="0"/>
                <a:ea typeface="Monaco" charset="0"/>
                <a:cs typeface="Monaco" charset="0"/>
              </a:rPr>
              <a:t>2</a:t>
            </a:r>
            <a:r>
              <a:rPr kumimoji="1" lang="zh-CN" altLang="en-US" sz="2400" dirty="0">
                <a:latin typeface="Monaco" charset="0"/>
                <a:ea typeface="Monaco" charset="0"/>
                <a:cs typeface="Monaco" charset="0"/>
              </a:rPr>
              <a:t>元素</a:t>
            </a:r>
            <a:r>
              <a:rPr kumimoji="1" lang="en-US" altLang="zh-CN" sz="2400" dirty="0" smtClean="0">
                <a:latin typeface="Monaco" charset="0"/>
                <a:ea typeface="Monaco" charset="0"/>
                <a:cs typeface="Monaco" charset="0"/>
              </a:rPr>
              <a:t>),(,)]</a:t>
            </a:r>
            <a:r>
              <a:rPr kumimoji="1" lang="zh-CN" altLang="en-US" sz="2400" dirty="0" smtClean="0">
                <a:latin typeface="Monaco" charset="0"/>
                <a:ea typeface="Monaco" charset="0"/>
                <a:cs typeface="Monaco" charset="0"/>
              </a:rPr>
              <a:t> </a:t>
            </a:r>
            <a:r>
              <a:rPr kumimoji="1" lang="zh-CN" altLang="en-US" sz="2400" dirty="0" smtClean="0"/>
              <a:t>的</a:t>
            </a:r>
            <a:r>
              <a:rPr kumimoji="1" lang="zh-CN" altLang="en-US" sz="2400" dirty="0"/>
              <a:t>新的元组</a:t>
            </a:r>
            <a:r>
              <a:rPr kumimoji="1" lang="zh-CN" altLang="en-US" sz="2400" dirty="0" smtClean="0"/>
              <a:t>列表；</a:t>
            </a:r>
            <a:r>
              <a:rPr kumimoji="1" lang="en-US" altLang="zh-CN" sz="2400" dirty="0" smtClean="0">
                <a:latin typeface="Monaco" charset="0"/>
                <a:ea typeface="Monaco" charset="0"/>
                <a:cs typeface="Monaco" charset="0"/>
              </a:rPr>
              <a:t>for</a:t>
            </a:r>
            <a:r>
              <a:rPr kumimoji="1" lang="zh-CN" altLang="en-US" sz="2400" dirty="0" smtClean="0"/>
              <a:t>循环</a:t>
            </a:r>
            <a:r>
              <a:rPr kumimoji="1" lang="zh-CN" altLang="en-US" sz="2400" dirty="0"/>
              <a:t>用于重复执行将值放入键中的操作</a:t>
            </a:r>
            <a:r>
              <a:rPr kumimoji="1" lang="zh-CN" altLang="en-US" sz="2000" dirty="0"/>
              <a:t>。</a:t>
            </a:r>
            <a:endParaRPr kumimoji="1" lang="en-US" altLang="zh-CN" sz="2000" dirty="0"/>
          </a:p>
          <a:p>
            <a:pPr>
              <a:lnSpc>
                <a:spcPct val="150000"/>
              </a:lnSpc>
            </a:pPr>
            <a:endParaRPr kumimoji="1" lang="en-US" altLang="zh-CN" sz="2000" dirty="0"/>
          </a:p>
          <a:p>
            <a:pPr>
              <a:lnSpc>
                <a:spcPct val="150000"/>
              </a:lnSpc>
            </a:pPr>
            <a:endParaRPr kumimoji="1" lang="en-US" altLang="zh-CN" sz="2000" dirty="0"/>
          </a:p>
          <a:p>
            <a:pPr>
              <a:lnSpc>
                <a:spcPct val="150000"/>
              </a:lnSpc>
            </a:pPr>
            <a:endParaRPr kumimoji="1" lang="en-US" altLang="zh-CN" sz="2000" dirty="0"/>
          </a:p>
          <a:p>
            <a:pPr>
              <a:lnSpc>
                <a:spcPct val="150000"/>
              </a:lnSpc>
            </a:pPr>
            <a:endParaRPr kumimoji="1" lang="en-US" altLang="zh-CN" sz="2000" dirty="0"/>
          </a:p>
          <a:p>
            <a:pPr>
              <a:lnSpc>
                <a:spcPct val="150000"/>
              </a:lnSpc>
            </a:pPr>
            <a:endParaRPr kumimoji="1" lang="en-US" altLang="zh-CN" sz="2400" dirty="0"/>
          </a:p>
          <a:p>
            <a:pPr>
              <a:lnSpc>
                <a:spcPct val="150000"/>
              </a:lnSpc>
            </a:pPr>
            <a:endParaRPr kumimoji="1" lang="en-US" altLang="zh-CN" sz="2400" dirty="0" smtClean="0"/>
          </a:p>
          <a:p>
            <a:pPr>
              <a:lnSpc>
                <a:spcPct val="150000"/>
              </a:lnSpc>
            </a:pPr>
            <a:endParaRPr kumimoji="1" lang="en-US" altLang="zh-CN" sz="2400" dirty="0"/>
          </a:p>
          <a:p>
            <a:pPr>
              <a:lnSpc>
                <a:spcPct val="150000"/>
              </a:lnSpc>
            </a:pPr>
            <a:endParaRPr kumimoji="1" lang="en-US" altLang="zh-CN" sz="2400" dirty="0"/>
          </a:p>
          <a:p>
            <a:pPr>
              <a:lnSpc>
                <a:spcPct val="150000"/>
              </a:lnSpc>
            </a:pPr>
            <a:endParaRPr kumimoji="1" lang="en-US" altLang="zh-CN" sz="2400" dirty="0" smtClean="0"/>
          </a:p>
          <a:p>
            <a:pPr>
              <a:lnSpc>
                <a:spcPct val="150000"/>
              </a:lnSpc>
            </a:pPr>
            <a:endParaRPr kumimoji="1" lang="en-US" altLang="zh-CN" sz="2400" dirty="0"/>
          </a:p>
          <a:p>
            <a:pPr>
              <a:lnSpc>
                <a:spcPct val="150000"/>
              </a:lnSpc>
            </a:pPr>
            <a:endParaRPr kumimoji="1" lang="en-US" altLang="zh-CN" sz="2400" dirty="0" smtClean="0"/>
          </a:p>
        </p:txBody>
      </p:sp>
      <p:sp>
        <p:nvSpPr>
          <p:cNvPr id="5" name="矩形 28"/>
          <p:cNvSpPr/>
          <p:nvPr/>
        </p:nvSpPr>
        <p:spPr>
          <a:xfrm>
            <a:off x="-18898" y="671163"/>
            <a:ext cx="510214"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
        <p:nvSpPr>
          <p:cNvPr id="7" name="矩形 6"/>
          <p:cNvSpPr/>
          <p:nvPr/>
        </p:nvSpPr>
        <p:spPr>
          <a:xfrm>
            <a:off x="479376" y="671163"/>
            <a:ext cx="2160240" cy="598302"/>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8" name="Freeform 83"/>
          <p:cNvSpPr>
            <a:spLocks noChangeArrowheads="1"/>
          </p:cNvSpPr>
          <p:nvPr/>
        </p:nvSpPr>
        <p:spPr bwMode="auto">
          <a:xfrm>
            <a:off x="92209" y="826314"/>
            <a:ext cx="288000" cy="288000"/>
          </a:xfrm>
          <a:custGeom>
            <a:avLst/>
            <a:gdLst>
              <a:gd name="T0" fmla="*/ 38764526 w 602"/>
              <a:gd name="T1" fmla="*/ 78442719 h 602"/>
              <a:gd name="T2" fmla="*/ 38764526 w 602"/>
              <a:gd name="T3" fmla="*/ 78442719 h 602"/>
              <a:gd name="T4" fmla="*/ 0 w 602"/>
              <a:gd name="T5" fmla="*/ 38764526 h 602"/>
              <a:gd name="T6" fmla="*/ 38764526 w 602"/>
              <a:gd name="T7" fmla="*/ 0 h 602"/>
              <a:gd name="T8" fmla="*/ 78442719 w 602"/>
              <a:gd name="T9" fmla="*/ 38764526 h 602"/>
              <a:gd name="T10" fmla="*/ 38764526 w 602"/>
              <a:gd name="T11" fmla="*/ 78442719 h 602"/>
              <a:gd name="T12" fmla="*/ 61866665 w 602"/>
              <a:gd name="T13" fmla="*/ 16576054 h 602"/>
              <a:gd name="T14" fmla="*/ 61866665 w 602"/>
              <a:gd name="T15" fmla="*/ 16576054 h 602"/>
              <a:gd name="T16" fmla="*/ 38764526 w 602"/>
              <a:gd name="T17" fmla="*/ 38764526 h 602"/>
              <a:gd name="T18" fmla="*/ 38764526 w 602"/>
              <a:gd name="T19" fmla="*/ 7308970 h 602"/>
              <a:gd name="T20" fmla="*/ 7439751 w 602"/>
              <a:gd name="T21" fmla="*/ 38764526 h 602"/>
              <a:gd name="T22" fmla="*/ 38764526 w 602"/>
              <a:gd name="T23" fmla="*/ 71002968 h 602"/>
              <a:gd name="T24" fmla="*/ 71002968 w 602"/>
              <a:gd name="T25" fmla="*/ 38764526 h 602"/>
              <a:gd name="T26" fmla="*/ 61866665 w 602"/>
              <a:gd name="T27" fmla="*/ 16576054 h 60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02" h="602">
                <a:moveTo>
                  <a:pt x="297" y="601"/>
                </a:moveTo>
                <a:lnTo>
                  <a:pt x="297" y="601"/>
                </a:lnTo>
                <a:cubicBezTo>
                  <a:pt x="135" y="601"/>
                  <a:pt x="0" y="466"/>
                  <a:pt x="0" y="297"/>
                </a:cubicBezTo>
                <a:cubicBezTo>
                  <a:pt x="0" y="134"/>
                  <a:pt x="135" y="0"/>
                  <a:pt x="297" y="0"/>
                </a:cubicBezTo>
                <a:cubicBezTo>
                  <a:pt x="467" y="0"/>
                  <a:pt x="601" y="134"/>
                  <a:pt x="601" y="297"/>
                </a:cubicBezTo>
                <a:cubicBezTo>
                  <a:pt x="601" y="466"/>
                  <a:pt x="467" y="601"/>
                  <a:pt x="297" y="601"/>
                </a:cubicBezTo>
                <a:close/>
                <a:moveTo>
                  <a:pt x="474" y="127"/>
                </a:moveTo>
                <a:lnTo>
                  <a:pt x="474" y="127"/>
                </a:lnTo>
                <a:cubicBezTo>
                  <a:pt x="297" y="297"/>
                  <a:pt x="297" y="297"/>
                  <a:pt x="297" y="297"/>
                </a:cubicBezTo>
                <a:cubicBezTo>
                  <a:pt x="297" y="56"/>
                  <a:pt x="297" y="56"/>
                  <a:pt x="297" y="56"/>
                </a:cubicBezTo>
                <a:cubicBezTo>
                  <a:pt x="163" y="56"/>
                  <a:pt x="57" y="162"/>
                  <a:pt x="57" y="297"/>
                </a:cubicBezTo>
                <a:cubicBezTo>
                  <a:pt x="57" y="431"/>
                  <a:pt x="163" y="544"/>
                  <a:pt x="297" y="544"/>
                </a:cubicBezTo>
                <a:cubicBezTo>
                  <a:pt x="431" y="544"/>
                  <a:pt x="544" y="431"/>
                  <a:pt x="544" y="297"/>
                </a:cubicBezTo>
                <a:cubicBezTo>
                  <a:pt x="544" y="233"/>
                  <a:pt x="516" y="169"/>
                  <a:pt x="474" y="127"/>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solidFill>
                <a:prstClr val="black"/>
              </a:solidFill>
            </a:endParaRPr>
          </a:p>
        </p:txBody>
      </p:sp>
      <p:sp>
        <p:nvSpPr>
          <p:cNvPr id="9" name="文本框 5"/>
          <p:cNvSpPr txBox="1"/>
          <p:nvPr/>
        </p:nvSpPr>
        <p:spPr>
          <a:xfrm>
            <a:off x="953786" y="709485"/>
            <a:ext cx="3558038" cy="523220"/>
          </a:xfrm>
          <a:prstGeom prst="rect">
            <a:avLst/>
          </a:prstGeom>
          <a:noFill/>
        </p:spPr>
        <p:txBody>
          <a:bodyPr wrap="square" rtlCol="0">
            <a:spAutoFit/>
          </a:bodyPr>
          <a:lstStyle/>
          <a:p>
            <a:r>
              <a:rPr lang="zh-CN" altLang="en-US" sz="2800" dirty="0" smtClean="0">
                <a:solidFill>
                  <a:prstClr val="white"/>
                </a:solidFill>
                <a:latin typeface="微软雅黑 Light" panose="020B0502040204020203" pitchFamily="34" charset="-122"/>
                <a:ea typeface="微软雅黑 Light" panose="020B0502040204020203" pitchFamily="34" charset="-122"/>
              </a:rPr>
              <a:t>字典创建</a:t>
            </a:r>
            <a:endParaRPr lang="zh-CN" altLang="en-US" sz="2800" dirty="0">
              <a:solidFill>
                <a:prstClr val="white"/>
              </a:solidFill>
              <a:latin typeface="微软雅黑 Light" panose="020B0502040204020203" pitchFamily="34" charset="-122"/>
              <a:ea typeface="微软雅黑 Light" panose="020B0502040204020203" pitchFamily="34" charset="-122"/>
            </a:endParaRPr>
          </a:p>
        </p:txBody>
      </p:sp>
      <p:sp>
        <p:nvSpPr>
          <p:cNvPr id="10" name="内容占位符 1"/>
          <p:cNvSpPr txBox="1">
            <a:spLocks/>
          </p:cNvSpPr>
          <p:nvPr/>
        </p:nvSpPr>
        <p:spPr>
          <a:xfrm>
            <a:off x="6199014" y="1700808"/>
            <a:ext cx="5688632" cy="406845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endParaRPr kumimoji="1" lang="en-US" altLang="zh-CN" sz="2400" dirty="0" smtClean="0"/>
          </a:p>
        </p:txBody>
      </p:sp>
      <p:pic>
        <p:nvPicPr>
          <p:cNvPr id="11" name="图片 10"/>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510407" y="3861048"/>
            <a:ext cx="10585176" cy="2592288"/>
          </a:xfrm>
          <a:prstGeom prst="rect">
            <a:avLst/>
          </a:prstGeom>
        </p:spPr>
      </p:pic>
      <p:sp>
        <p:nvSpPr>
          <p:cNvPr id="3" name="日期占位符 2"/>
          <p:cNvSpPr>
            <a:spLocks noGrp="1"/>
          </p:cNvSpPr>
          <p:nvPr>
            <p:ph type="dt" sz="half" idx="10"/>
          </p:nvPr>
        </p:nvSpPr>
        <p:spPr/>
        <p:txBody>
          <a:bodyPr/>
          <a:lstStyle/>
          <a:p>
            <a:fld id="{60C8D99E-BB31-491D-830A-54D71107ABD0}" type="datetime1">
              <a:rPr lang="zh-CN" altLang="en-US" smtClean="0"/>
              <a:pPr/>
              <a:t>2019/9/8</a:t>
            </a:fld>
            <a:endParaRPr lang="zh-CN" altLang="en-US"/>
          </a:p>
        </p:txBody>
      </p:sp>
      <p:sp>
        <p:nvSpPr>
          <p:cNvPr id="4" name="灯片编号占位符 3"/>
          <p:cNvSpPr>
            <a:spLocks noGrp="1"/>
          </p:cNvSpPr>
          <p:nvPr>
            <p:ph type="sldNum" sz="quarter" idx="12"/>
          </p:nvPr>
        </p:nvSpPr>
        <p:spPr/>
        <p:txBody>
          <a:bodyPr/>
          <a:lstStyle/>
          <a:p>
            <a:fld id="{370D8578-DDD4-487D-A316-C8E65CC577E1}" type="slidenum">
              <a:rPr lang="zh-CN" altLang="en-US" smtClean="0"/>
              <a:pPr/>
              <a:t>75</a:t>
            </a:fld>
            <a:endParaRPr lang="zh-CN" altLang="en-US"/>
          </a:p>
        </p:txBody>
      </p:sp>
    </p:spTree>
    <p:extLst>
      <p:ext uri="{BB962C8B-B14F-4D97-AF65-F5344CB8AC3E}">
        <p14:creationId xmlns:p14="http://schemas.microsoft.com/office/powerpoint/2010/main" xmlns="" val="3867715452"/>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90226" y="1645751"/>
            <a:ext cx="10945216" cy="1029938"/>
          </a:xfrm>
        </p:spPr>
        <p:txBody>
          <a:bodyPr>
            <a:normAutofit fontScale="92500" lnSpcReduction="20000"/>
          </a:bodyPr>
          <a:lstStyle/>
          <a:p>
            <a:pPr>
              <a:lnSpc>
                <a:spcPct val="150000"/>
              </a:lnSpc>
            </a:pPr>
            <a:r>
              <a:rPr kumimoji="1" lang="zh-CN" altLang="en-US" sz="2400" dirty="0"/>
              <a:t>字典的元素访问（以及插入、设置）方式与列表和元组一样。不同的是，列表和元组的索引号是按照顺序自动生成，而字典的索引号是</a:t>
            </a:r>
            <a:r>
              <a:rPr kumimoji="1" lang="zh-CN" altLang="en-US" sz="2400" dirty="0" smtClean="0"/>
              <a:t>键</a:t>
            </a:r>
            <a:endParaRPr kumimoji="1" lang="en-US" altLang="zh-CN" sz="2000" dirty="0"/>
          </a:p>
        </p:txBody>
      </p:sp>
      <p:sp>
        <p:nvSpPr>
          <p:cNvPr id="5" name="矩形 28"/>
          <p:cNvSpPr/>
          <p:nvPr/>
        </p:nvSpPr>
        <p:spPr>
          <a:xfrm>
            <a:off x="-18898" y="671163"/>
            <a:ext cx="510214"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
        <p:nvSpPr>
          <p:cNvPr id="7" name="矩形 6"/>
          <p:cNvSpPr/>
          <p:nvPr/>
        </p:nvSpPr>
        <p:spPr>
          <a:xfrm>
            <a:off x="479376" y="671163"/>
            <a:ext cx="2160240" cy="598302"/>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8" name="Freeform 83"/>
          <p:cNvSpPr>
            <a:spLocks noChangeArrowheads="1"/>
          </p:cNvSpPr>
          <p:nvPr/>
        </p:nvSpPr>
        <p:spPr bwMode="auto">
          <a:xfrm>
            <a:off x="92209" y="826314"/>
            <a:ext cx="288000" cy="288000"/>
          </a:xfrm>
          <a:custGeom>
            <a:avLst/>
            <a:gdLst>
              <a:gd name="T0" fmla="*/ 38764526 w 602"/>
              <a:gd name="T1" fmla="*/ 78442719 h 602"/>
              <a:gd name="T2" fmla="*/ 38764526 w 602"/>
              <a:gd name="T3" fmla="*/ 78442719 h 602"/>
              <a:gd name="T4" fmla="*/ 0 w 602"/>
              <a:gd name="T5" fmla="*/ 38764526 h 602"/>
              <a:gd name="T6" fmla="*/ 38764526 w 602"/>
              <a:gd name="T7" fmla="*/ 0 h 602"/>
              <a:gd name="T8" fmla="*/ 78442719 w 602"/>
              <a:gd name="T9" fmla="*/ 38764526 h 602"/>
              <a:gd name="T10" fmla="*/ 38764526 w 602"/>
              <a:gd name="T11" fmla="*/ 78442719 h 602"/>
              <a:gd name="T12" fmla="*/ 61866665 w 602"/>
              <a:gd name="T13" fmla="*/ 16576054 h 602"/>
              <a:gd name="T14" fmla="*/ 61866665 w 602"/>
              <a:gd name="T15" fmla="*/ 16576054 h 602"/>
              <a:gd name="T16" fmla="*/ 38764526 w 602"/>
              <a:gd name="T17" fmla="*/ 38764526 h 602"/>
              <a:gd name="T18" fmla="*/ 38764526 w 602"/>
              <a:gd name="T19" fmla="*/ 7308970 h 602"/>
              <a:gd name="T20" fmla="*/ 7439751 w 602"/>
              <a:gd name="T21" fmla="*/ 38764526 h 602"/>
              <a:gd name="T22" fmla="*/ 38764526 w 602"/>
              <a:gd name="T23" fmla="*/ 71002968 h 602"/>
              <a:gd name="T24" fmla="*/ 71002968 w 602"/>
              <a:gd name="T25" fmla="*/ 38764526 h 602"/>
              <a:gd name="T26" fmla="*/ 61866665 w 602"/>
              <a:gd name="T27" fmla="*/ 16576054 h 60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02" h="602">
                <a:moveTo>
                  <a:pt x="297" y="601"/>
                </a:moveTo>
                <a:lnTo>
                  <a:pt x="297" y="601"/>
                </a:lnTo>
                <a:cubicBezTo>
                  <a:pt x="135" y="601"/>
                  <a:pt x="0" y="466"/>
                  <a:pt x="0" y="297"/>
                </a:cubicBezTo>
                <a:cubicBezTo>
                  <a:pt x="0" y="134"/>
                  <a:pt x="135" y="0"/>
                  <a:pt x="297" y="0"/>
                </a:cubicBezTo>
                <a:cubicBezTo>
                  <a:pt x="467" y="0"/>
                  <a:pt x="601" y="134"/>
                  <a:pt x="601" y="297"/>
                </a:cubicBezTo>
                <a:cubicBezTo>
                  <a:pt x="601" y="466"/>
                  <a:pt x="467" y="601"/>
                  <a:pt x="297" y="601"/>
                </a:cubicBezTo>
                <a:close/>
                <a:moveTo>
                  <a:pt x="474" y="127"/>
                </a:moveTo>
                <a:lnTo>
                  <a:pt x="474" y="127"/>
                </a:lnTo>
                <a:cubicBezTo>
                  <a:pt x="297" y="297"/>
                  <a:pt x="297" y="297"/>
                  <a:pt x="297" y="297"/>
                </a:cubicBezTo>
                <a:cubicBezTo>
                  <a:pt x="297" y="56"/>
                  <a:pt x="297" y="56"/>
                  <a:pt x="297" y="56"/>
                </a:cubicBezTo>
                <a:cubicBezTo>
                  <a:pt x="163" y="56"/>
                  <a:pt x="57" y="162"/>
                  <a:pt x="57" y="297"/>
                </a:cubicBezTo>
                <a:cubicBezTo>
                  <a:pt x="57" y="431"/>
                  <a:pt x="163" y="544"/>
                  <a:pt x="297" y="544"/>
                </a:cubicBezTo>
                <a:cubicBezTo>
                  <a:pt x="431" y="544"/>
                  <a:pt x="544" y="431"/>
                  <a:pt x="544" y="297"/>
                </a:cubicBezTo>
                <a:cubicBezTo>
                  <a:pt x="544" y="233"/>
                  <a:pt x="516" y="169"/>
                  <a:pt x="474" y="127"/>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solidFill>
                <a:prstClr val="black"/>
              </a:solidFill>
            </a:endParaRPr>
          </a:p>
        </p:txBody>
      </p:sp>
      <p:sp>
        <p:nvSpPr>
          <p:cNvPr id="9" name="文本框 5"/>
          <p:cNvSpPr txBox="1"/>
          <p:nvPr/>
        </p:nvSpPr>
        <p:spPr>
          <a:xfrm>
            <a:off x="953786" y="709485"/>
            <a:ext cx="3558038" cy="523220"/>
          </a:xfrm>
          <a:prstGeom prst="rect">
            <a:avLst/>
          </a:prstGeom>
          <a:noFill/>
        </p:spPr>
        <p:txBody>
          <a:bodyPr wrap="square" rtlCol="0">
            <a:spAutoFit/>
          </a:bodyPr>
          <a:lstStyle/>
          <a:p>
            <a:r>
              <a:rPr lang="zh-CN" altLang="en-US" sz="2800" dirty="0" smtClean="0">
                <a:solidFill>
                  <a:prstClr val="white"/>
                </a:solidFill>
                <a:latin typeface="微软雅黑 Light" panose="020B0502040204020203" pitchFamily="34" charset="-122"/>
                <a:ea typeface="微软雅黑 Light" panose="020B0502040204020203" pitchFamily="34" charset="-122"/>
              </a:rPr>
              <a:t>字典索引</a:t>
            </a:r>
            <a:endParaRPr lang="zh-CN" altLang="en-US" sz="2800" dirty="0">
              <a:solidFill>
                <a:prstClr val="white"/>
              </a:solidFill>
              <a:latin typeface="微软雅黑 Light" panose="020B0502040204020203" pitchFamily="34" charset="-122"/>
              <a:ea typeface="微软雅黑 Light" panose="020B0502040204020203" pitchFamily="34" charset="-122"/>
            </a:endParaRPr>
          </a:p>
        </p:txBody>
      </p:sp>
      <p:sp>
        <p:nvSpPr>
          <p:cNvPr id="10" name="内容占位符 1"/>
          <p:cNvSpPr txBox="1">
            <a:spLocks/>
          </p:cNvSpPr>
          <p:nvPr/>
        </p:nvSpPr>
        <p:spPr>
          <a:xfrm>
            <a:off x="6199014" y="1700808"/>
            <a:ext cx="5688632" cy="406845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endParaRPr kumimoji="1" lang="en-US" altLang="zh-CN" sz="2400" dirty="0" smtClean="0"/>
          </a:p>
        </p:txBody>
      </p:sp>
      <p:pic>
        <p:nvPicPr>
          <p:cNvPr id="3" name="图片 2"/>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127326" y="2767506"/>
            <a:ext cx="12192000" cy="1145724"/>
          </a:xfrm>
          <a:prstGeom prst="rect">
            <a:avLst/>
          </a:prstGeom>
        </p:spPr>
      </p:pic>
      <p:pic>
        <p:nvPicPr>
          <p:cNvPr id="4" name="图片 3"/>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2083618" y="4555803"/>
            <a:ext cx="6311776" cy="2259468"/>
          </a:xfrm>
          <a:prstGeom prst="rect">
            <a:avLst/>
          </a:prstGeom>
        </p:spPr>
      </p:pic>
      <p:sp>
        <p:nvSpPr>
          <p:cNvPr id="12" name="内容占位符 1"/>
          <p:cNvSpPr txBox="1">
            <a:spLocks/>
          </p:cNvSpPr>
          <p:nvPr/>
        </p:nvSpPr>
        <p:spPr>
          <a:xfrm>
            <a:off x="491316" y="4074904"/>
            <a:ext cx="10844126" cy="133636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kumimoji="1" lang="zh-CN" altLang="en-US" sz="2000" dirty="0" smtClean="0"/>
              <a:t>字典中某值的索引还可以通过 </a:t>
            </a:r>
            <a:r>
              <a:rPr kumimoji="1" lang="en-US" altLang="zh-CN" sz="2000" dirty="0" smtClean="0">
                <a:latin typeface="Monaco" charset="0"/>
                <a:ea typeface="Monaco" charset="0"/>
                <a:cs typeface="Monaco" charset="0"/>
              </a:rPr>
              <a:t>get</a:t>
            </a:r>
            <a:r>
              <a:rPr kumimoji="1" lang="zh-CN" altLang="en-US" sz="2000" dirty="0" smtClean="0"/>
              <a:t> 方法，如果字典不包含某个键，可以返回 </a:t>
            </a:r>
            <a:r>
              <a:rPr kumimoji="1" lang="en-US" altLang="zh-CN" sz="2000" dirty="0" smtClean="0">
                <a:latin typeface="Monaco" charset="0"/>
                <a:ea typeface="Monaco" charset="0"/>
                <a:cs typeface="Monaco" charset="0"/>
              </a:rPr>
              <a:t>None</a:t>
            </a:r>
            <a:r>
              <a:rPr kumimoji="1" lang="zh-CN" altLang="en-US" sz="2000" dirty="0" smtClean="0"/>
              <a:t> ，或者自己指定的值</a:t>
            </a:r>
            <a:endParaRPr kumimoji="1" lang="en-US" altLang="zh-CN" sz="2000" dirty="0" smtClean="0"/>
          </a:p>
        </p:txBody>
      </p:sp>
      <p:sp>
        <p:nvSpPr>
          <p:cNvPr id="6" name="日期占位符 5"/>
          <p:cNvSpPr>
            <a:spLocks noGrp="1"/>
          </p:cNvSpPr>
          <p:nvPr>
            <p:ph type="dt" sz="half" idx="10"/>
          </p:nvPr>
        </p:nvSpPr>
        <p:spPr/>
        <p:txBody>
          <a:bodyPr/>
          <a:lstStyle/>
          <a:p>
            <a:fld id="{79A1C30C-1E58-4C2A-A9B1-6042F30D698D}" type="datetime1">
              <a:rPr lang="zh-CN" altLang="en-US" smtClean="0"/>
              <a:pPr/>
              <a:t>2019/9/8</a:t>
            </a:fld>
            <a:endParaRPr lang="zh-CN" altLang="en-US"/>
          </a:p>
        </p:txBody>
      </p:sp>
      <p:sp>
        <p:nvSpPr>
          <p:cNvPr id="11" name="灯片编号占位符 10"/>
          <p:cNvSpPr>
            <a:spLocks noGrp="1"/>
          </p:cNvSpPr>
          <p:nvPr>
            <p:ph type="sldNum" sz="quarter" idx="12"/>
          </p:nvPr>
        </p:nvSpPr>
        <p:spPr/>
        <p:txBody>
          <a:bodyPr/>
          <a:lstStyle/>
          <a:p>
            <a:fld id="{370D8578-DDD4-487D-A316-C8E65CC577E1}" type="slidenum">
              <a:rPr lang="zh-CN" altLang="en-US" smtClean="0"/>
              <a:pPr/>
              <a:t>76</a:t>
            </a:fld>
            <a:endParaRPr lang="zh-CN" altLang="en-US"/>
          </a:p>
        </p:txBody>
      </p:sp>
    </p:spTree>
    <p:extLst>
      <p:ext uri="{BB962C8B-B14F-4D97-AF65-F5344CB8AC3E}">
        <p14:creationId xmlns:p14="http://schemas.microsoft.com/office/powerpoint/2010/main" xmlns="" val="2830883629"/>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90226" y="1645751"/>
            <a:ext cx="10945216" cy="653652"/>
          </a:xfrm>
        </p:spPr>
        <p:txBody>
          <a:bodyPr>
            <a:normAutofit/>
          </a:bodyPr>
          <a:lstStyle/>
          <a:p>
            <a:pPr>
              <a:lnSpc>
                <a:spcPct val="150000"/>
              </a:lnSpc>
            </a:pPr>
            <a:r>
              <a:rPr kumimoji="1" lang="zh-CN" altLang="en-US" sz="2400" dirty="0"/>
              <a:t>如果在字典中不存在索引的键，则系统会报</a:t>
            </a:r>
            <a:r>
              <a:rPr kumimoji="1" lang="zh-CN" altLang="en-US" sz="2400" dirty="0" smtClean="0"/>
              <a:t>错</a:t>
            </a:r>
            <a:endParaRPr kumimoji="1" lang="en-US" altLang="zh-CN" sz="2400" dirty="0"/>
          </a:p>
        </p:txBody>
      </p:sp>
      <p:sp>
        <p:nvSpPr>
          <p:cNvPr id="5" name="矩形 28"/>
          <p:cNvSpPr/>
          <p:nvPr/>
        </p:nvSpPr>
        <p:spPr>
          <a:xfrm>
            <a:off x="-18898" y="671163"/>
            <a:ext cx="510214"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
        <p:nvSpPr>
          <p:cNvPr id="7" name="矩形 6"/>
          <p:cNvSpPr/>
          <p:nvPr/>
        </p:nvSpPr>
        <p:spPr>
          <a:xfrm>
            <a:off x="479376" y="671163"/>
            <a:ext cx="2160240" cy="598302"/>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8" name="Freeform 83"/>
          <p:cNvSpPr>
            <a:spLocks noChangeArrowheads="1"/>
          </p:cNvSpPr>
          <p:nvPr/>
        </p:nvSpPr>
        <p:spPr bwMode="auto">
          <a:xfrm>
            <a:off x="92209" y="826314"/>
            <a:ext cx="288000" cy="288000"/>
          </a:xfrm>
          <a:custGeom>
            <a:avLst/>
            <a:gdLst>
              <a:gd name="T0" fmla="*/ 38764526 w 602"/>
              <a:gd name="T1" fmla="*/ 78442719 h 602"/>
              <a:gd name="T2" fmla="*/ 38764526 w 602"/>
              <a:gd name="T3" fmla="*/ 78442719 h 602"/>
              <a:gd name="T4" fmla="*/ 0 w 602"/>
              <a:gd name="T5" fmla="*/ 38764526 h 602"/>
              <a:gd name="T6" fmla="*/ 38764526 w 602"/>
              <a:gd name="T7" fmla="*/ 0 h 602"/>
              <a:gd name="T8" fmla="*/ 78442719 w 602"/>
              <a:gd name="T9" fmla="*/ 38764526 h 602"/>
              <a:gd name="T10" fmla="*/ 38764526 w 602"/>
              <a:gd name="T11" fmla="*/ 78442719 h 602"/>
              <a:gd name="T12" fmla="*/ 61866665 w 602"/>
              <a:gd name="T13" fmla="*/ 16576054 h 602"/>
              <a:gd name="T14" fmla="*/ 61866665 w 602"/>
              <a:gd name="T15" fmla="*/ 16576054 h 602"/>
              <a:gd name="T16" fmla="*/ 38764526 w 602"/>
              <a:gd name="T17" fmla="*/ 38764526 h 602"/>
              <a:gd name="T18" fmla="*/ 38764526 w 602"/>
              <a:gd name="T19" fmla="*/ 7308970 h 602"/>
              <a:gd name="T20" fmla="*/ 7439751 w 602"/>
              <a:gd name="T21" fmla="*/ 38764526 h 602"/>
              <a:gd name="T22" fmla="*/ 38764526 w 602"/>
              <a:gd name="T23" fmla="*/ 71002968 h 602"/>
              <a:gd name="T24" fmla="*/ 71002968 w 602"/>
              <a:gd name="T25" fmla="*/ 38764526 h 602"/>
              <a:gd name="T26" fmla="*/ 61866665 w 602"/>
              <a:gd name="T27" fmla="*/ 16576054 h 60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02" h="602">
                <a:moveTo>
                  <a:pt x="297" y="601"/>
                </a:moveTo>
                <a:lnTo>
                  <a:pt x="297" y="601"/>
                </a:lnTo>
                <a:cubicBezTo>
                  <a:pt x="135" y="601"/>
                  <a:pt x="0" y="466"/>
                  <a:pt x="0" y="297"/>
                </a:cubicBezTo>
                <a:cubicBezTo>
                  <a:pt x="0" y="134"/>
                  <a:pt x="135" y="0"/>
                  <a:pt x="297" y="0"/>
                </a:cubicBezTo>
                <a:cubicBezTo>
                  <a:pt x="467" y="0"/>
                  <a:pt x="601" y="134"/>
                  <a:pt x="601" y="297"/>
                </a:cubicBezTo>
                <a:cubicBezTo>
                  <a:pt x="601" y="466"/>
                  <a:pt x="467" y="601"/>
                  <a:pt x="297" y="601"/>
                </a:cubicBezTo>
                <a:close/>
                <a:moveTo>
                  <a:pt x="474" y="127"/>
                </a:moveTo>
                <a:lnTo>
                  <a:pt x="474" y="127"/>
                </a:lnTo>
                <a:cubicBezTo>
                  <a:pt x="297" y="297"/>
                  <a:pt x="297" y="297"/>
                  <a:pt x="297" y="297"/>
                </a:cubicBezTo>
                <a:cubicBezTo>
                  <a:pt x="297" y="56"/>
                  <a:pt x="297" y="56"/>
                  <a:pt x="297" y="56"/>
                </a:cubicBezTo>
                <a:cubicBezTo>
                  <a:pt x="163" y="56"/>
                  <a:pt x="57" y="162"/>
                  <a:pt x="57" y="297"/>
                </a:cubicBezTo>
                <a:cubicBezTo>
                  <a:pt x="57" y="431"/>
                  <a:pt x="163" y="544"/>
                  <a:pt x="297" y="544"/>
                </a:cubicBezTo>
                <a:cubicBezTo>
                  <a:pt x="431" y="544"/>
                  <a:pt x="544" y="431"/>
                  <a:pt x="544" y="297"/>
                </a:cubicBezTo>
                <a:cubicBezTo>
                  <a:pt x="544" y="233"/>
                  <a:pt x="516" y="169"/>
                  <a:pt x="474" y="127"/>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solidFill>
                <a:prstClr val="black"/>
              </a:solidFill>
            </a:endParaRPr>
          </a:p>
        </p:txBody>
      </p:sp>
      <p:sp>
        <p:nvSpPr>
          <p:cNvPr id="9" name="文本框 5"/>
          <p:cNvSpPr txBox="1"/>
          <p:nvPr/>
        </p:nvSpPr>
        <p:spPr>
          <a:xfrm>
            <a:off x="953786" y="709485"/>
            <a:ext cx="3558038" cy="523220"/>
          </a:xfrm>
          <a:prstGeom prst="rect">
            <a:avLst/>
          </a:prstGeom>
          <a:noFill/>
        </p:spPr>
        <p:txBody>
          <a:bodyPr wrap="square" rtlCol="0">
            <a:spAutoFit/>
          </a:bodyPr>
          <a:lstStyle/>
          <a:p>
            <a:r>
              <a:rPr lang="zh-CN" altLang="en-US" sz="2800" dirty="0" smtClean="0">
                <a:solidFill>
                  <a:prstClr val="white"/>
                </a:solidFill>
                <a:latin typeface="微软雅黑 Light" panose="020B0502040204020203" pitchFamily="34" charset="-122"/>
                <a:ea typeface="微软雅黑 Light" panose="020B0502040204020203" pitchFamily="34" charset="-122"/>
              </a:rPr>
              <a:t>字典索引</a:t>
            </a:r>
            <a:endParaRPr lang="zh-CN" altLang="en-US" sz="2800" dirty="0">
              <a:solidFill>
                <a:prstClr val="white"/>
              </a:solidFill>
              <a:latin typeface="微软雅黑 Light" panose="020B0502040204020203" pitchFamily="34" charset="-122"/>
              <a:ea typeface="微软雅黑 Light" panose="020B0502040204020203" pitchFamily="34" charset="-122"/>
            </a:endParaRPr>
          </a:p>
        </p:txBody>
      </p:sp>
      <p:sp>
        <p:nvSpPr>
          <p:cNvPr id="10" name="内容占位符 1"/>
          <p:cNvSpPr txBox="1">
            <a:spLocks/>
          </p:cNvSpPr>
          <p:nvPr/>
        </p:nvSpPr>
        <p:spPr>
          <a:xfrm>
            <a:off x="6199014" y="1700808"/>
            <a:ext cx="5688632" cy="406845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endParaRPr kumimoji="1" lang="en-US" altLang="zh-CN" sz="2400" dirty="0" smtClean="0"/>
          </a:p>
        </p:txBody>
      </p:sp>
      <p:pic>
        <p:nvPicPr>
          <p:cNvPr id="6" name="图片 5"/>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607153" y="2675606"/>
            <a:ext cx="7809341" cy="2522340"/>
          </a:xfrm>
          <a:prstGeom prst="rect">
            <a:avLst/>
          </a:prstGeom>
        </p:spPr>
      </p:pic>
      <p:sp>
        <p:nvSpPr>
          <p:cNvPr id="3" name="日期占位符 2"/>
          <p:cNvSpPr>
            <a:spLocks noGrp="1"/>
          </p:cNvSpPr>
          <p:nvPr>
            <p:ph type="dt" sz="half" idx="10"/>
          </p:nvPr>
        </p:nvSpPr>
        <p:spPr/>
        <p:txBody>
          <a:bodyPr/>
          <a:lstStyle/>
          <a:p>
            <a:fld id="{FB479202-062B-4B76-8226-F064633B1E4B}" type="datetime1">
              <a:rPr lang="zh-CN" altLang="en-US" smtClean="0"/>
              <a:pPr/>
              <a:t>2019/9/8</a:t>
            </a:fld>
            <a:endParaRPr lang="zh-CN" altLang="en-US"/>
          </a:p>
        </p:txBody>
      </p:sp>
      <p:sp>
        <p:nvSpPr>
          <p:cNvPr id="4" name="灯片编号占位符 3"/>
          <p:cNvSpPr>
            <a:spLocks noGrp="1"/>
          </p:cNvSpPr>
          <p:nvPr>
            <p:ph type="sldNum" sz="quarter" idx="12"/>
          </p:nvPr>
        </p:nvSpPr>
        <p:spPr/>
        <p:txBody>
          <a:bodyPr/>
          <a:lstStyle/>
          <a:p>
            <a:fld id="{370D8578-DDD4-487D-A316-C8E65CC577E1}" type="slidenum">
              <a:rPr lang="zh-CN" altLang="en-US" smtClean="0"/>
              <a:pPr/>
              <a:t>77</a:t>
            </a:fld>
            <a:endParaRPr lang="zh-CN" altLang="en-US"/>
          </a:p>
        </p:txBody>
      </p:sp>
    </p:spTree>
    <p:extLst>
      <p:ext uri="{BB962C8B-B14F-4D97-AF65-F5344CB8AC3E}">
        <p14:creationId xmlns:p14="http://schemas.microsoft.com/office/powerpoint/2010/main" xmlns="" val="1577557824"/>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90226" y="1556792"/>
            <a:ext cx="10945216" cy="1711241"/>
          </a:xfrm>
        </p:spPr>
        <p:txBody>
          <a:bodyPr>
            <a:normAutofit/>
          </a:bodyPr>
          <a:lstStyle/>
          <a:p>
            <a:pPr>
              <a:lnSpc>
                <a:spcPct val="150000"/>
              </a:lnSpc>
            </a:pPr>
            <a:r>
              <a:rPr kumimoji="1" lang="zh-CN" altLang="en-US" sz="2400" dirty="0"/>
              <a:t>我们可以</a:t>
            </a:r>
            <a:r>
              <a:rPr kumimoji="1" lang="zh-CN" altLang="en-US" sz="2400" dirty="0" smtClean="0"/>
              <a:t>通过 </a:t>
            </a:r>
            <a:r>
              <a:rPr kumimoji="1" lang="en-US" altLang="zh-CN" sz="2400" dirty="0" smtClean="0">
                <a:latin typeface="Monaco" charset="0"/>
                <a:ea typeface="Monaco" charset="0"/>
                <a:cs typeface="Monaco" charset="0"/>
              </a:rPr>
              <a:t>in</a:t>
            </a:r>
            <a:r>
              <a:rPr kumimoji="1" lang="zh-CN" altLang="en-US" sz="2400" dirty="0" smtClean="0">
                <a:latin typeface="Monaco" charset="0"/>
                <a:ea typeface="Monaco" charset="0"/>
                <a:cs typeface="Monaco" charset="0"/>
              </a:rPr>
              <a:t> </a:t>
            </a:r>
            <a:r>
              <a:rPr kumimoji="1" lang="zh-CN" altLang="en-US" sz="2400" dirty="0" smtClean="0"/>
              <a:t>判断</a:t>
            </a:r>
            <a:r>
              <a:rPr kumimoji="1" lang="zh-CN" altLang="en-US" sz="2400" dirty="0"/>
              <a:t>是否存在某个键，其语法跟在列表和元组中判断是否存在某个值是相同的，也可以使用内置</a:t>
            </a:r>
            <a:r>
              <a:rPr kumimoji="1" lang="zh-CN" altLang="en-US" sz="2400" dirty="0" smtClean="0"/>
              <a:t>的 </a:t>
            </a:r>
            <a:r>
              <a:rPr kumimoji="1" lang="en-US" altLang="zh-CN" sz="2400" dirty="0" err="1" smtClean="0">
                <a:latin typeface="Monaco" charset="0"/>
                <a:ea typeface="Monaco" charset="0"/>
                <a:cs typeface="Monaco" charset="0"/>
              </a:rPr>
              <a:t>has_key</a:t>
            </a:r>
            <a:r>
              <a:rPr kumimoji="1" lang="en-US" altLang="zh-CN" sz="2400" dirty="0" smtClean="0">
                <a:latin typeface="Monaco" charset="0"/>
                <a:ea typeface="Monaco" charset="0"/>
                <a:cs typeface="Monaco" charset="0"/>
              </a:rPr>
              <a:t>()</a:t>
            </a:r>
            <a:r>
              <a:rPr kumimoji="1" lang="zh-CN" altLang="en-US" sz="2400" dirty="0" smtClean="0">
                <a:latin typeface="Monaco" charset="0"/>
                <a:ea typeface="Monaco" charset="0"/>
                <a:cs typeface="Monaco" charset="0"/>
              </a:rPr>
              <a:t> </a:t>
            </a:r>
            <a:r>
              <a:rPr kumimoji="1" lang="zh-CN" altLang="en-US" sz="2400" dirty="0" smtClean="0"/>
              <a:t>方法</a:t>
            </a:r>
            <a:endParaRPr kumimoji="1" lang="en-US" altLang="zh-CN" sz="2400" dirty="0"/>
          </a:p>
        </p:txBody>
      </p:sp>
      <p:sp>
        <p:nvSpPr>
          <p:cNvPr id="5" name="矩形 28"/>
          <p:cNvSpPr/>
          <p:nvPr/>
        </p:nvSpPr>
        <p:spPr>
          <a:xfrm>
            <a:off x="-18898" y="671163"/>
            <a:ext cx="510214"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
        <p:nvSpPr>
          <p:cNvPr id="7" name="矩形 6"/>
          <p:cNvSpPr/>
          <p:nvPr/>
        </p:nvSpPr>
        <p:spPr>
          <a:xfrm>
            <a:off x="479376" y="671163"/>
            <a:ext cx="2160240" cy="598302"/>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8" name="Freeform 83"/>
          <p:cNvSpPr>
            <a:spLocks noChangeArrowheads="1"/>
          </p:cNvSpPr>
          <p:nvPr/>
        </p:nvSpPr>
        <p:spPr bwMode="auto">
          <a:xfrm>
            <a:off x="92209" y="826314"/>
            <a:ext cx="288000" cy="288000"/>
          </a:xfrm>
          <a:custGeom>
            <a:avLst/>
            <a:gdLst>
              <a:gd name="T0" fmla="*/ 38764526 w 602"/>
              <a:gd name="T1" fmla="*/ 78442719 h 602"/>
              <a:gd name="T2" fmla="*/ 38764526 w 602"/>
              <a:gd name="T3" fmla="*/ 78442719 h 602"/>
              <a:gd name="T4" fmla="*/ 0 w 602"/>
              <a:gd name="T5" fmla="*/ 38764526 h 602"/>
              <a:gd name="T6" fmla="*/ 38764526 w 602"/>
              <a:gd name="T7" fmla="*/ 0 h 602"/>
              <a:gd name="T8" fmla="*/ 78442719 w 602"/>
              <a:gd name="T9" fmla="*/ 38764526 h 602"/>
              <a:gd name="T10" fmla="*/ 38764526 w 602"/>
              <a:gd name="T11" fmla="*/ 78442719 h 602"/>
              <a:gd name="T12" fmla="*/ 61866665 w 602"/>
              <a:gd name="T13" fmla="*/ 16576054 h 602"/>
              <a:gd name="T14" fmla="*/ 61866665 w 602"/>
              <a:gd name="T15" fmla="*/ 16576054 h 602"/>
              <a:gd name="T16" fmla="*/ 38764526 w 602"/>
              <a:gd name="T17" fmla="*/ 38764526 h 602"/>
              <a:gd name="T18" fmla="*/ 38764526 w 602"/>
              <a:gd name="T19" fmla="*/ 7308970 h 602"/>
              <a:gd name="T20" fmla="*/ 7439751 w 602"/>
              <a:gd name="T21" fmla="*/ 38764526 h 602"/>
              <a:gd name="T22" fmla="*/ 38764526 w 602"/>
              <a:gd name="T23" fmla="*/ 71002968 h 602"/>
              <a:gd name="T24" fmla="*/ 71002968 w 602"/>
              <a:gd name="T25" fmla="*/ 38764526 h 602"/>
              <a:gd name="T26" fmla="*/ 61866665 w 602"/>
              <a:gd name="T27" fmla="*/ 16576054 h 60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02" h="602">
                <a:moveTo>
                  <a:pt x="297" y="601"/>
                </a:moveTo>
                <a:lnTo>
                  <a:pt x="297" y="601"/>
                </a:lnTo>
                <a:cubicBezTo>
                  <a:pt x="135" y="601"/>
                  <a:pt x="0" y="466"/>
                  <a:pt x="0" y="297"/>
                </a:cubicBezTo>
                <a:cubicBezTo>
                  <a:pt x="0" y="134"/>
                  <a:pt x="135" y="0"/>
                  <a:pt x="297" y="0"/>
                </a:cubicBezTo>
                <a:cubicBezTo>
                  <a:pt x="467" y="0"/>
                  <a:pt x="601" y="134"/>
                  <a:pt x="601" y="297"/>
                </a:cubicBezTo>
                <a:cubicBezTo>
                  <a:pt x="601" y="466"/>
                  <a:pt x="467" y="601"/>
                  <a:pt x="297" y="601"/>
                </a:cubicBezTo>
                <a:close/>
                <a:moveTo>
                  <a:pt x="474" y="127"/>
                </a:moveTo>
                <a:lnTo>
                  <a:pt x="474" y="127"/>
                </a:lnTo>
                <a:cubicBezTo>
                  <a:pt x="297" y="297"/>
                  <a:pt x="297" y="297"/>
                  <a:pt x="297" y="297"/>
                </a:cubicBezTo>
                <a:cubicBezTo>
                  <a:pt x="297" y="56"/>
                  <a:pt x="297" y="56"/>
                  <a:pt x="297" y="56"/>
                </a:cubicBezTo>
                <a:cubicBezTo>
                  <a:pt x="163" y="56"/>
                  <a:pt x="57" y="162"/>
                  <a:pt x="57" y="297"/>
                </a:cubicBezTo>
                <a:cubicBezTo>
                  <a:pt x="57" y="431"/>
                  <a:pt x="163" y="544"/>
                  <a:pt x="297" y="544"/>
                </a:cubicBezTo>
                <a:cubicBezTo>
                  <a:pt x="431" y="544"/>
                  <a:pt x="544" y="431"/>
                  <a:pt x="544" y="297"/>
                </a:cubicBezTo>
                <a:cubicBezTo>
                  <a:pt x="544" y="233"/>
                  <a:pt x="516" y="169"/>
                  <a:pt x="474" y="127"/>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solidFill>
                <a:prstClr val="black"/>
              </a:solidFill>
            </a:endParaRPr>
          </a:p>
        </p:txBody>
      </p:sp>
      <p:sp>
        <p:nvSpPr>
          <p:cNvPr id="9" name="文本框 5"/>
          <p:cNvSpPr txBox="1"/>
          <p:nvPr/>
        </p:nvSpPr>
        <p:spPr>
          <a:xfrm>
            <a:off x="953786" y="709485"/>
            <a:ext cx="3558038" cy="523220"/>
          </a:xfrm>
          <a:prstGeom prst="rect">
            <a:avLst/>
          </a:prstGeom>
          <a:noFill/>
        </p:spPr>
        <p:txBody>
          <a:bodyPr wrap="square" rtlCol="0">
            <a:spAutoFit/>
          </a:bodyPr>
          <a:lstStyle/>
          <a:p>
            <a:r>
              <a:rPr lang="zh-CN" altLang="en-US" sz="2800" dirty="0" smtClean="0">
                <a:solidFill>
                  <a:prstClr val="white"/>
                </a:solidFill>
                <a:latin typeface="微软雅黑 Light" panose="020B0502040204020203" pitchFamily="34" charset="-122"/>
                <a:ea typeface="微软雅黑 Light" panose="020B0502040204020203" pitchFamily="34" charset="-122"/>
              </a:rPr>
              <a:t>字典索引</a:t>
            </a:r>
            <a:endParaRPr lang="zh-CN" altLang="en-US" sz="2800" dirty="0">
              <a:solidFill>
                <a:prstClr val="white"/>
              </a:solidFill>
              <a:latin typeface="微软雅黑 Light" panose="020B0502040204020203" pitchFamily="34" charset="-122"/>
              <a:ea typeface="微软雅黑 Light" panose="020B0502040204020203" pitchFamily="34" charset="-122"/>
            </a:endParaRPr>
          </a:p>
        </p:txBody>
      </p:sp>
      <p:sp>
        <p:nvSpPr>
          <p:cNvPr id="10" name="内容占位符 1"/>
          <p:cNvSpPr txBox="1">
            <a:spLocks/>
          </p:cNvSpPr>
          <p:nvPr/>
        </p:nvSpPr>
        <p:spPr>
          <a:xfrm>
            <a:off x="6199014" y="1700808"/>
            <a:ext cx="5688632" cy="406845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endParaRPr kumimoji="1" lang="en-US" altLang="zh-CN" sz="2400" dirty="0" smtClean="0"/>
          </a:p>
        </p:txBody>
      </p:sp>
      <p:pic>
        <p:nvPicPr>
          <p:cNvPr id="3" name="图片 2"/>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623392" y="2968056"/>
            <a:ext cx="6336704" cy="2801204"/>
          </a:xfrm>
          <a:prstGeom prst="rect">
            <a:avLst/>
          </a:prstGeom>
        </p:spPr>
      </p:pic>
      <p:sp>
        <p:nvSpPr>
          <p:cNvPr id="4" name="日期占位符 3"/>
          <p:cNvSpPr>
            <a:spLocks noGrp="1"/>
          </p:cNvSpPr>
          <p:nvPr>
            <p:ph type="dt" sz="half" idx="10"/>
          </p:nvPr>
        </p:nvSpPr>
        <p:spPr/>
        <p:txBody>
          <a:bodyPr/>
          <a:lstStyle/>
          <a:p>
            <a:fld id="{4A852BCD-9574-4BB3-82D6-49CBA3D26985}" type="datetime1">
              <a:rPr lang="zh-CN" altLang="en-US" smtClean="0"/>
              <a:pPr/>
              <a:t>2019/9/8</a:t>
            </a:fld>
            <a:endParaRPr lang="zh-CN" altLang="en-US"/>
          </a:p>
        </p:txBody>
      </p:sp>
      <p:sp>
        <p:nvSpPr>
          <p:cNvPr id="6" name="灯片编号占位符 5"/>
          <p:cNvSpPr>
            <a:spLocks noGrp="1"/>
          </p:cNvSpPr>
          <p:nvPr>
            <p:ph type="sldNum" sz="quarter" idx="12"/>
          </p:nvPr>
        </p:nvSpPr>
        <p:spPr/>
        <p:txBody>
          <a:bodyPr/>
          <a:lstStyle/>
          <a:p>
            <a:fld id="{370D8578-DDD4-487D-A316-C8E65CC577E1}" type="slidenum">
              <a:rPr lang="zh-CN" altLang="en-US" smtClean="0"/>
              <a:pPr/>
              <a:t>78</a:t>
            </a:fld>
            <a:endParaRPr lang="zh-CN" altLang="en-US"/>
          </a:p>
        </p:txBody>
      </p:sp>
    </p:spTree>
    <p:extLst>
      <p:ext uri="{BB962C8B-B14F-4D97-AF65-F5344CB8AC3E}">
        <p14:creationId xmlns:p14="http://schemas.microsoft.com/office/powerpoint/2010/main" xmlns="" val="3855077805"/>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90226" y="1916832"/>
            <a:ext cx="10945216" cy="5184576"/>
          </a:xfrm>
        </p:spPr>
        <p:txBody>
          <a:bodyPr>
            <a:normAutofit/>
          </a:bodyPr>
          <a:lstStyle/>
          <a:p>
            <a:pPr>
              <a:lnSpc>
                <a:spcPct val="150000"/>
              </a:lnSpc>
            </a:pPr>
            <a:r>
              <a:rPr kumimoji="1" lang="zh-CN" altLang="en-US" sz="2400" dirty="0"/>
              <a:t>如果不太确定字典中有哪些键或者值，我们可以</a:t>
            </a:r>
            <a:r>
              <a:rPr kumimoji="1" lang="zh-CN" altLang="en-US" sz="2400" dirty="0" smtClean="0"/>
              <a:t>使用 </a:t>
            </a:r>
            <a:r>
              <a:rPr kumimoji="1" lang="en-US" altLang="zh-CN" sz="2400" dirty="0" smtClean="0">
                <a:latin typeface="Monaco" charset="0"/>
                <a:ea typeface="Monaco" charset="0"/>
                <a:cs typeface="Monaco" charset="0"/>
              </a:rPr>
              <a:t>keys()</a:t>
            </a:r>
            <a:r>
              <a:rPr kumimoji="1" lang="zh-CN" altLang="en-US" sz="2400" dirty="0" smtClean="0">
                <a:latin typeface="Monaco" charset="0"/>
                <a:ea typeface="Monaco" charset="0"/>
                <a:cs typeface="Monaco" charset="0"/>
              </a:rPr>
              <a:t> </a:t>
            </a:r>
            <a:r>
              <a:rPr kumimoji="1" lang="zh-CN" altLang="en-US" sz="2400" dirty="0" smtClean="0"/>
              <a:t>方法或者</a:t>
            </a:r>
            <a:r>
              <a:rPr kumimoji="1" lang="en-US" altLang="zh-CN" sz="2400" dirty="0" smtClean="0">
                <a:latin typeface="Monaco" charset="0"/>
                <a:ea typeface="Monaco" charset="0"/>
                <a:cs typeface="Monaco" charset="0"/>
              </a:rPr>
              <a:t>values()</a:t>
            </a:r>
            <a:r>
              <a:rPr kumimoji="1" lang="zh-CN" altLang="en-US" sz="2400" dirty="0" smtClean="0"/>
              <a:t>方法</a:t>
            </a:r>
            <a:endParaRPr kumimoji="1" lang="en-US" altLang="zh-CN" sz="2400" dirty="0" smtClean="0"/>
          </a:p>
          <a:p>
            <a:pPr>
              <a:lnSpc>
                <a:spcPct val="150000"/>
              </a:lnSpc>
            </a:pPr>
            <a:endParaRPr kumimoji="1" lang="en-US" altLang="zh-CN" sz="2400" dirty="0"/>
          </a:p>
          <a:p>
            <a:pPr>
              <a:lnSpc>
                <a:spcPct val="150000"/>
              </a:lnSpc>
            </a:pPr>
            <a:endParaRPr kumimoji="1" lang="en-US" altLang="zh-CN" sz="2400" dirty="0" smtClean="0"/>
          </a:p>
          <a:p>
            <a:pPr>
              <a:lnSpc>
                <a:spcPct val="150000"/>
              </a:lnSpc>
            </a:pPr>
            <a:endParaRPr kumimoji="1" lang="en-US" altLang="zh-CN" sz="2400" dirty="0"/>
          </a:p>
        </p:txBody>
      </p:sp>
      <p:sp>
        <p:nvSpPr>
          <p:cNvPr id="5" name="矩形 28"/>
          <p:cNvSpPr/>
          <p:nvPr/>
        </p:nvSpPr>
        <p:spPr>
          <a:xfrm>
            <a:off x="-18898" y="671163"/>
            <a:ext cx="510214"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
        <p:nvSpPr>
          <p:cNvPr id="7" name="矩形 6"/>
          <p:cNvSpPr/>
          <p:nvPr/>
        </p:nvSpPr>
        <p:spPr>
          <a:xfrm>
            <a:off x="479376" y="671163"/>
            <a:ext cx="2160240" cy="598302"/>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8" name="Freeform 83"/>
          <p:cNvSpPr>
            <a:spLocks noChangeArrowheads="1"/>
          </p:cNvSpPr>
          <p:nvPr/>
        </p:nvSpPr>
        <p:spPr bwMode="auto">
          <a:xfrm>
            <a:off x="92209" y="826314"/>
            <a:ext cx="288000" cy="288000"/>
          </a:xfrm>
          <a:custGeom>
            <a:avLst/>
            <a:gdLst>
              <a:gd name="T0" fmla="*/ 38764526 w 602"/>
              <a:gd name="T1" fmla="*/ 78442719 h 602"/>
              <a:gd name="T2" fmla="*/ 38764526 w 602"/>
              <a:gd name="T3" fmla="*/ 78442719 h 602"/>
              <a:gd name="T4" fmla="*/ 0 w 602"/>
              <a:gd name="T5" fmla="*/ 38764526 h 602"/>
              <a:gd name="T6" fmla="*/ 38764526 w 602"/>
              <a:gd name="T7" fmla="*/ 0 h 602"/>
              <a:gd name="T8" fmla="*/ 78442719 w 602"/>
              <a:gd name="T9" fmla="*/ 38764526 h 602"/>
              <a:gd name="T10" fmla="*/ 38764526 w 602"/>
              <a:gd name="T11" fmla="*/ 78442719 h 602"/>
              <a:gd name="T12" fmla="*/ 61866665 w 602"/>
              <a:gd name="T13" fmla="*/ 16576054 h 602"/>
              <a:gd name="T14" fmla="*/ 61866665 w 602"/>
              <a:gd name="T15" fmla="*/ 16576054 h 602"/>
              <a:gd name="T16" fmla="*/ 38764526 w 602"/>
              <a:gd name="T17" fmla="*/ 38764526 h 602"/>
              <a:gd name="T18" fmla="*/ 38764526 w 602"/>
              <a:gd name="T19" fmla="*/ 7308970 h 602"/>
              <a:gd name="T20" fmla="*/ 7439751 w 602"/>
              <a:gd name="T21" fmla="*/ 38764526 h 602"/>
              <a:gd name="T22" fmla="*/ 38764526 w 602"/>
              <a:gd name="T23" fmla="*/ 71002968 h 602"/>
              <a:gd name="T24" fmla="*/ 71002968 w 602"/>
              <a:gd name="T25" fmla="*/ 38764526 h 602"/>
              <a:gd name="T26" fmla="*/ 61866665 w 602"/>
              <a:gd name="T27" fmla="*/ 16576054 h 60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02" h="602">
                <a:moveTo>
                  <a:pt x="297" y="601"/>
                </a:moveTo>
                <a:lnTo>
                  <a:pt x="297" y="601"/>
                </a:lnTo>
                <a:cubicBezTo>
                  <a:pt x="135" y="601"/>
                  <a:pt x="0" y="466"/>
                  <a:pt x="0" y="297"/>
                </a:cubicBezTo>
                <a:cubicBezTo>
                  <a:pt x="0" y="134"/>
                  <a:pt x="135" y="0"/>
                  <a:pt x="297" y="0"/>
                </a:cubicBezTo>
                <a:cubicBezTo>
                  <a:pt x="467" y="0"/>
                  <a:pt x="601" y="134"/>
                  <a:pt x="601" y="297"/>
                </a:cubicBezTo>
                <a:cubicBezTo>
                  <a:pt x="601" y="466"/>
                  <a:pt x="467" y="601"/>
                  <a:pt x="297" y="601"/>
                </a:cubicBezTo>
                <a:close/>
                <a:moveTo>
                  <a:pt x="474" y="127"/>
                </a:moveTo>
                <a:lnTo>
                  <a:pt x="474" y="127"/>
                </a:lnTo>
                <a:cubicBezTo>
                  <a:pt x="297" y="297"/>
                  <a:pt x="297" y="297"/>
                  <a:pt x="297" y="297"/>
                </a:cubicBezTo>
                <a:cubicBezTo>
                  <a:pt x="297" y="56"/>
                  <a:pt x="297" y="56"/>
                  <a:pt x="297" y="56"/>
                </a:cubicBezTo>
                <a:cubicBezTo>
                  <a:pt x="163" y="56"/>
                  <a:pt x="57" y="162"/>
                  <a:pt x="57" y="297"/>
                </a:cubicBezTo>
                <a:cubicBezTo>
                  <a:pt x="57" y="431"/>
                  <a:pt x="163" y="544"/>
                  <a:pt x="297" y="544"/>
                </a:cubicBezTo>
                <a:cubicBezTo>
                  <a:pt x="431" y="544"/>
                  <a:pt x="544" y="431"/>
                  <a:pt x="544" y="297"/>
                </a:cubicBezTo>
                <a:cubicBezTo>
                  <a:pt x="544" y="233"/>
                  <a:pt x="516" y="169"/>
                  <a:pt x="474" y="127"/>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solidFill>
                <a:prstClr val="black"/>
              </a:solidFill>
            </a:endParaRPr>
          </a:p>
        </p:txBody>
      </p:sp>
      <p:sp>
        <p:nvSpPr>
          <p:cNvPr id="9" name="文本框 5"/>
          <p:cNvSpPr txBox="1"/>
          <p:nvPr/>
        </p:nvSpPr>
        <p:spPr>
          <a:xfrm>
            <a:off x="953786" y="709485"/>
            <a:ext cx="3558038" cy="523220"/>
          </a:xfrm>
          <a:prstGeom prst="rect">
            <a:avLst/>
          </a:prstGeom>
          <a:noFill/>
        </p:spPr>
        <p:txBody>
          <a:bodyPr wrap="square" rtlCol="0">
            <a:spAutoFit/>
          </a:bodyPr>
          <a:lstStyle/>
          <a:p>
            <a:r>
              <a:rPr lang="zh-CN" altLang="en-US" sz="2800" dirty="0" smtClean="0">
                <a:solidFill>
                  <a:prstClr val="white"/>
                </a:solidFill>
                <a:latin typeface="微软雅黑 Light" panose="020B0502040204020203" pitchFamily="34" charset="-122"/>
                <a:ea typeface="微软雅黑 Light" panose="020B0502040204020203" pitchFamily="34" charset="-122"/>
              </a:rPr>
              <a:t>字典索引</a:t>
            </a:r>
            <a:endParaRPr lang="zh-CN" altLang="en-US" sz="2800" dirty="0">
              <a:solidFill>
                <a:prstClr val="white"/>
              </a:solidFill>
              <a:latin typeface="微软雅黑 Light" panose="020B0502040204020203" pitchFamily="34" charset="-122"/>
              <a:ea typeface="微软雅黑 Light" panose="020B0502040204020203" pitchFamily="34" charset="-122"/>
            </a:endParaRPr>
          </a:p>
        </p:txBody>
      </p:sp>
      <p:sp>
        <p:nvSpPr>
          <p:cNvPr id="10" name="内容占位符 1"/>
          <p:cNvSpPr txBox="1">
            <a:spLocks/>
          </p:cNvSpPr>
          <p:nvPr/>
        </p:nvSpPr>
        <p:spPr>
          <a:xfrm>
            <a:off x="6199014" y="1700808"/>
            <a:ext cx="5688632" cy="406845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endParaRPr kumimoji="1" lang="en-US" altLang="zh-CN" sz="2400" dirty="0" smtClean="0"/>
          </a:p>
        </p:txBody>
      </p:sp>
      <p:pic>
        <p:nvPicPr>
          <p:cNvPr id="4" name="图片 3"/>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466131" y="3356992"/>
            <a:ext cx="11423080" cy="1600335"/>
          </a:xfrm>
          <a:prstGeom prst="rect">
            <a:avLst/>
          </a:prstGeom>
        </p:spPr>
      </p:pic>
      <p:sp>
        <p:nvSpPr>
          <p:cNvPr id="3" name="日期占位符 2"/>
          <p:cNvSpPr>
            <a:spLocks noGrp="1"/>
          </p:cNvSpPr>
          <p:nvPr>
            <p:ph type="dt" sz="half" idx="10"/>
          </p:nvPr>
        </p:nvSpPr>
        <p:spPr/>
        <p:txBody>
          <a:bodyPr/>
          <a:lstStyle/>
          <a:p>
            <a:fld id="{C9A81221-B6CF-4C97-BB81-735A5F8DF90F}" type="datetime1">
              <a:rPr lang="zh-CN" altLang="en-US" smtClean="0"/>
              <a:pPr/>
              <a:t>2019/9/8</a:t>
            </a:fld>
            <a:endParaRPr lang="zh-CN" altLang="en-US"/>
          </a:p>
        </p:txBody>
      </p:sp>
      <p:sp>
        <p:nvSpPr>
          <p:cNvPr id="6" name="灯片编号占位符 5"/>
          <p:cNvSpPr>
            <a:spLocks noGrp="1"/>
          </p:cNvSpPr>
          <p:nvPr>
            <p:ph type="sldNum" sz="quarter" idx="12"/>
          </p:nvPr>
        </p:nvSpPr>
        <p:spPr/>
        <p:txBody>
          <a:bodyPr/>
          <a:lstStyle/>
          <a:p>
            <a:fld id="{370D8578-DDD4-487D-A316-C8E65CC577E1}" type="slidenum">
              <a:rPr lang="zh-CN" altLang="en-US" smtClean="0"/>
              <a:pPr/>
              <a:t>79</a:t>
            </a:fld>
            <a:endParaRPr lang="zh-CN" altLang="en-US"/>
          </a:p>
        </p:txBody>
      </p:sp>
    </p:spTree>
    <p:extLst>
      <p:ext uri="{BB962C8B-B14F-4D97-AF65-F5344CB8AC3E}">
        <p14:creationId xmlns:p14="http://schemas.microsoft.com/office/powerpoint/2010/main" xmlns="" val="291579074"/>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197314" y="2132857"/>
            <a:ext cx="5388660" cy="4176463"/>
          </a:xfrm>
        </p:spPr>
        <p:txBody>
          <a:bodyPr>
            <a:normAutofit/>
          </a:bodyPr>
          <a:lstStyle/>
          <a:p>
            <a:pPr>
              <a:lnSpc>
                <a:spcPct val="150000"/>
              </a:lnSpc>
            </a:pPr>
            <a:r>
              <a:rPr kumimoji="1" lang="en-US" altLang="zh-CN" sz="2400" dirty="0"/>
              <a:t>Python 2.0</a:t>
            </a:r>
            <a:r>
              <a:rPr kumimoji="1" lang="zh-CN" altLang="en-US" sz="2400" dirty="0"/>
              <a:t>版本于</a:t>
            </a:r>
            <a:r>
              <a:rPr kumimoji="1" lang="en-US" altLang="zh-CN" sz="2400" dirty="0"/>
              <a:t>2000</a:t>
            </a:r>
            <a:r>
              <a:rPr kumimoji="1" lang="zh-CN" altLang="en-US" sz="2400" dirty="0"/>
              <a:t>年</a:t>
            </a:r>
            <a:r>
              <a:rPr kumimoji="1" lang="en-US" altLang="zh-CN" sz="2400" dirty="0"/>
              <a:t>10</a:t>
            </a:r>
            <a:r>
              <a:rPr kumimoji="1" lang="zh-CN" altLang="en-US" sz="2400" dirty="0"/>
              <a:t>月发布</a:t>
            </a:r>
            <a:r>
              <a:rPr kumimoji="1" lang="zh-CN" altLang="en-US" sz="2400" dirty="0" smtClean="0"/>
              <a:t>。</a:t>
            </a:r>
            <a:endParaRPr kumimoji="1" lang="en-US" altLang="zh-CN" sz="2400" dirty="0" smtClean="0"/>
          </a:p>
          <a:p>
            <a:pPr>
              <a:lnSpc>
                <a:spcPct val="150000"/>
              </a:lnSpc>
            </a:pPr>
            <a:r>
              <a:rPr kumimoji="1" lang="zh-CN" altLang="en-US" sz="2400" dirty="0" smtClean="0"/>
              <a:t>在</a:t>
            </a:r>
            <a:r>
              <a:rPr kumimoji="1" lang="en-US" altLang="zh-CN" sz="2400" dirty="0"/>
              <a:t>2008</a:t>
            </a:r>
            <a:r>
              <a:rPr kumimoji="1" lang="zh-CN" altLang="en-US" sz="2400" dirty="0"/>
              <a:t>年</a:t>
            </a:r>
            <a:r>
              <a:rPr kumimoji="1" lang="en-US" altLang="zh-CN" sz="2400" dirty="0"/>
              <a:t>12</a:t>
            </a:r>
            <a:r>
              <a:rPr kumimoji="1" lang="zh-CN" altLang="en-US" sz="2400" dirty="0"/>
              <a:t>月，</a:t>
            </a:r>
            <a:r>
              <a:rPr kumimoji="1" lang="en-US" altLang="zh-CN" sz="2400" dirty="0"/>
              <a:t>Python 3.0</a:t>
            </a:r>
            <a:r>
              <a:rPr kumimoji="1" lang="zh-CN" altLang="en-US" sz="2400" dirty="0"/>
              <a:t>发布</a:t>
            </a:r>
            <a:r>
              <a:rPr kumimoji="1" lang="zh-CN" altLang="en-US" sz="2400" dirty="0" smtClean="0"/>
              <a:t>，此</a:t>
            </a:r>
            <a:r>
              <a:rPr kumimoji="1" lang="zh-CN" altLang="en-US" sz="2400" dirty="0"/>
              <a:t>版本没有完全兼容之前的</a:t>
            </a:r>
            <a:r>
              <a:rPr kumimoji="1" lang="en-US" altLang="zh-CN" sz="2400" dirty="0" smtClean="0"/>
              <a:t>Python</a:t>
            </a:r>
            <a:r>
              <a:rPr kumimoji="1" lang="zh-CN" altLang="en-US" sz="2400" dirty="0" smtClean="0"/>
              <a:t> </a:t>
            </a:r>
            <a:r>
              <a:rPr kumimoji="1" lang="en-US" altLang="zh-CN" sz="2400" dirty="0" smtClean="0"/>
              <a:t>2.0</a:t>
            </a:r>
          </a:p>
          <a:p>
            <a:pPr>
              <a:lnSpc>
                <a:spcPct val="150000"/>
              </a:lnSpc>
            </a:pPr>
            <a:r>
              <a:rPr kumimoji="1" lang="en-US" altLang="zh-CN" sz="2400" dirty="0" smtClean="0"/>
              <a:t>Python</a:t>
            </a:r>
            <a:r>
              <a:rPr kumimoji="1" lang="zh-CN" altLang="en-US" sz="2400" dirty="0"/>
              <a:t>也因此分为了</a:t>
            </a:r>
            <a:r>
              <a:rPr kumimoji="1" lang="en-US" altLang="zh-CN" sz="2400" dirty="0"/>
              <a:t>Python 3.5</a:t>
            </a:r>
            <a:r>
              <a:rPr kumimoji="1" lang="zh-CN" altLang="en-US" sz="2400" dirty="0"/>
              <a:t>派系和</a:t>
            </a:r>
            <a:r>
              <a:rPr kumimoji="1" lang="en-US" altLang="zh-CN" sz="2400" dirty="0"/>
              <a:t>Python 2.7</a:t>
            </a:r>
            <a:r>
              <a:rPr kumimoji="1" lang="zh-CN" altLang="en-US" sz="2400" dirty="0"/>
              <a:t>派系两大</a:t>
            </a:r>
            <a:r>
              <a:rPr kumimoji="1" lang="zh-CN" altLang="en-US" sz="2400" dirty="0" smtClean="0"/>
              <a:t>阵营</a:t>
            </a:r>
            <a:endParaRPr kumimoji="1" lang="zh-CN" altLang="en-US" sz="2400" dirty="0"/>
          </a:p>
        </p:txBody>
      </p:sp>
      <p:sp>
        <p:nvSpPr>
          <p:cNvPr id="5" name="矩形 28"/>
          <p:cNvSpPr/>
          <p:nvPr/>
        </p:nvSpPr>
        <p:spPr>
          <a:xfrm>
            <a:off x="-18898" y="671163"/>
            <a:ext cx="510214"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
        <p:nvSpPr>
          <p:cNvPr id="7" name="矩形 6"/>
          <p:cNvSpPr/>
          <p:nvPr/>
        </p:nvSpPr>
        <p:spPr>
          <a:xfrm>
            <a:off x="479376" y="671163"/>
            <a:ext cx="4824536" cy="598302"/>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8" name="Freeform 83"/>
          <p:cNvSpPr>
            <a:spLocks noChangeArrowheads="1"/>
          </p:cNvSpPr>
          <p:nvPr/>
        </p:nvSpPr>
        <p:spPr bwMode="auto">
          <a:xfrm>
            <a:off x="92209" y="826314"/>
            <a:ext cx="288000" cy="288000"/>
          </a:xfrm>
          <a:custGeom>
            <a:avLst/>
            <a:gdLst>
              <a:gd name="T0" fmla="*/ 38764526 w 602"/>
              <a:gd name="T1" fmla="*/ 78442719 h 602"/>
              <a:gd name="T2" fmla="*/ 38764526 w 602"/>
              <a:gd name="T3" fmla="*/ 78442719 h 602"/>
              <a:gd name="T4" fmla="*/ 0 w 602"/>
              <a:gd name="T5" fmla="*/ 38764526 h 602"/>
              <a:gd name="T6" fmla="*/ 38764526 w 602"/>
              <a:gd name="T7" fmla="*/ 0 h 602"/>
              <a:gd name="T8" fmla="*/ 78442719 w 602"/>
              <a:gd name="T9" fmla="*/ 38764526 h 602"/>
              <a:gd name="T10" fmla="*/ 38764526 w 602"/>
              <a:gd name="T11" fmla="*/ 78442719 h 602"/>
              <a:gd name="T12" fmla="*/ 61866665 w 602"/>
              <a:gd name="T13" fmla="*/ 16576054 h 602"/>
              <a:gd name="T14" fmla="*/ 61866665 w 602"/>
              <a:gd name="T15" fmla="*/ 16576054 h 602"/>
              <a:gd name="T16" fmla="*/ 38764526 w 602"/>
              <a:gd name="T17" fmla="*/ 38764526 h 602"/>
              <a:gd name="T18" fmla="*/ 38764526 w 602"/>
              <a:gd name="T19" fmla="*/ 7308970 h 602"/>
              <a:gd name="T20" fmla="*/ 7439751 w 602"/>
              <a:gd name="T21" fmla="*/ 38764526 h 602"/>
              <a:gd name="T22" fmla="*/ 38764526 w 602"/>
              <a:gd name="T23" fmla="*/ 71002968 h 602"/>
              <a:gd name="T24" fmla="*/ 71002968 w 602"/>
              <a:gd name="T25" fmla="*/ 38764526 h 602"/>
              <a:gd name="T26" fmla="*/ 61866665 w 602"/>
              <a:gd name="T27" fmla="*/ 16576054 h 60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02" h="602">
                <a:moveTo>
                  <a:pt x="297" y="601"/>
                </a:moveTo>
                <a:lnTo>
                  <a:pt x="297" y="601"/>
                </a:lnTo>
                <a:cubicBezTo>
                  <a:pt x="135" y="601"/>
                  <a:pt x="0" y="466"/>
                  <a:pt x="0" y="297"/>
                </a:cubicBezTo>
                <a:cubicBezTo>
                  <a:pt x="0" y="134"/>
                  <a:pt x="135" y="0"/>
                  <a:pt x="297" y="0"/>
                </a:cubicBezTo>
                <a:cubicBezTo>
                  <a:pt x="467" y="0"/>
                  <a:pt x="601" y="134"/>
                  <a:pt x="601" y="297"/>
                </a:cubicBezTo>
                <a:cubicBezTo>
                  <a:pt x="601" y="466"/>
                  <a:pt x="467" y="601"/>
                  <a:pt x="297" y="601"/>
                </a:cubicBezTo>
                <a:close/>
                <a:moveTo>
                  <a:pt x="474" y="127"/>
                </a:moveTo>
                <a:lnTo>
                  <a:pt x="474" y="127"/>
                </a:lnTo>
                <a:cubicBezTo>
                  <a:pt x="297" y="297"/>
                  <a:pt x="297" y="297"/>
                  <a:pt x="297" y="297"/>
                </a:cubicBezTo>
                <a:cubicBezTo>
                  <a:pt x="297" y="56"/>
                  <a:pt x="297" y="56"/>
                  <a:pt x="297" y="56"/>
                </a:cubicBezTo>
                <a:cubicBezTo>
                  <a:pt x="163" y="56"/>
                  <a:pt x="57" y="162"/>
                  <a:pt x="57" y="297"/>
                </a:cubicBezTo>
                <a:cubicBezTo>
                  <a:pt x="57" y="431"/>
                  <a:pt x="163" y="544"/>
                  <a:pt x="297" y="544"/>
                </a:cubicBezTo>
                <a:cubicBezTo>
                  <a:pt x="431" y="544"/>
                  <a:pt x="544" y="431"/>
                  <a:pt x="544" y="297"/>
                </a:cubicBezTo>
                <a:cubicBezTo>
                  <a:pt x="544" y="233"/>
                  <a:pt x="516" y="169"/>
                  <a:pt x="474" y="127"/>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solidFill>
                <a:prstClr val="black"/>
              </a:solidFill>
            </a:endParaRPr>
          </a:p>
        </p:txBody>
      </p:sp>
      <p:sp>
        <p:nvSpPr>
          <p:cNvPr id="9" name="文本框 5"/>
          <p:cNvSpPr txBox="1"/>
          <p:nvPr/>
        </p:nvSpPr>
        <p:spPr>
          <a:xfrm>
            <a:off x="953786" y="709485"/>
            <a:ext cx="4710166" cy="523220"/>
          </a:xfrm>
          <a:prstGeom prst="rect">
            <a:avLst/>
          </a:prstGeom>
          <a:noFill/>
        </p:spPr>
        <p:txBody>
          <a:bodyPr wrap="square" rtlCol="0">
            <a:spAutoFit/>
          </a:bodyPr>
          <a:lstStyle/>
          <a:p>
            <a:r>
              <a:rPr lang="en-US" altLang="zh-CN" sz="2800" dirty="0" smtClean="0">
                <a:solidFill>
                  <a:prstClr val="white"/>
                </a:solidFill>
                <a:latin typeface="微软雅黑 Light" panose="020B0502040204020203" pitchFamily="34" charset="-122"/>
                <a:ea typeface="微软雅黑 Light" panose="020B0502040204020203" pitchFamily="34" charset="-122"/>
              </a:rPr>
              <a:t>Python</a:t>
            </a:r>
            <a:r>
              <a:rPr lang="zh-CN" altLang="en-US" sz="2800" dirty="0" smtClean="0">
                <a:solidFill>
                  <a:prstClr val="white"/>
                </a:solidFill>
                <a:latin typeface="微软雅黑 Light" panose="020B0502040204020203" pitchFamily="34" charset="-122"/>
                <a:ea typeface="微软雅黑 Light" panose="020B0502040204020203" pitchFamily="34" charset="-122"/>
              </a:rPr>
              <a:t>语言的发展历史</a:t>
            </a:r>
            <a:endParaRPr lang="zh-CN" altLang="en-US" sz="2800" dirty="0">
              <a:solidFill>
                <a:prstClr val="white"/>
              </a:solidFill>
              <a:latin typeface="微软雅黑 Light" panose="020B0502040204020203" pitchFamily="34" charset="-122"/>
              <a:ea typeface="微软雅黑 Light" panose="020B0502040204020203" pitchFamily="34" charset="-122"/>
            </a:endParaRPr>
          </a:p>
        </p:txBody>
      </p:sp>
      <p:sp>
        <p:nvSpPr>
          <p:cNvPr id="6" name="文本框 5"/>
          <p:cNvSpPr txBox="1"/>
          <p:nvPr/>
        </p:nvSpPr>
        <p:spPr>
          <a:xfrm>
            <a:off x="2455817" y="-1776549"/>
            <a:ext cx="184731" cy="369332"/>
          </a:xfrm>
          <a:prstGeom prst="rect">
            <a:avLst/>
          </a:prstGeom>
          <a:noFill/>
        </p:spPr>
        <p:txBody>
          <a:bodyPr wrap="none" rtlCol="0">
            <a:spAutoFit/>
          </a:bodyPr>
          <a:lstStyle/>
          <a:p>
            <a:endParaRPr kumimoji="1" lang="zh-CN" altLang="en-US" dirty="0"/>
          </a:p>
        </p:txBody>
      </p:sp>
      <p:pic>
        <p:nvPicPr>
          <p:cNvPr id="12" name="图片 11"/>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5879976" y="2132857"/>
            <a:ext cx="6058849" cy="2716384"/>
          </a:xfrm>
          <a:prstGeom prst="rect">
            <a:avLst/>
          </a:prstGeom>
        </p:spPr>
      </p:pic>
      <p:sp>
        <p:nvSpPr>
          <p:cNvPr id="3" name="日期占位符 2"/>
          <p:cNvSpPr>
            <a:spLocks noGrp="1"/>
          </p:cNvSpPr>
          <p:nvPr>
            <p:ph type="dt" sz="half" idx="10"/>
          </p:nvPr>
        </p:nvSpPr>
        <p:spPr/>
        <p:txBody>
          <a:bodyPr/>
          <a:lstStyle/>
          <a:p>
            <a:fld id="{3326FCE5-84D0-4269-A3AA-D064026D7C16}" type="datetime1">
              <a:rPr lang="zh-CN" altLang="en-US" smtClean="0"/>
              <a:pPr/>
              <a:t>2019/9/8</a:t>
            </a:fld>
            <a:endParaRPr lang="zh-CN" altLang="en-US"/>
          </a:p>
        </p:txBody>
      </p:sp>
      <p:sp>
        <p:nvSpPr>
          <p:cNvPr id="4" name="灯片编号占位符 3"/>
          <p:cNvSpPr>
            <a:spLocks noGrp="1"/>
          </p:cNvSpPr>
          <p:nvPr>
            <p:ph type="sldNum" sz="quarter" idx="12"/>
          </p:nvPr>
        </p:nvSpPr>
        <p:spPr/>
        <p:txBody>
          <a:bodyPr/>
          <a:lstStyle/>
          <a:p>
            <a:fld id="{370D8578-DDD4-487D-A316-C8E65CC577E1}" type="slidenum">
              <a:rPr lang="zh-CN" altLang="en-US" smtClean="0"/>
              <a:pPr/>
              <a:t>8</a:t>
            </a:fld>
            <a:endParaRPr lang="zh-CN" altLang="en-US"/>
          </a:p>
        </p:txBody>
      </p:sp>
    </p:spTree>
    <p:extLst>
      <p:ext uri="{BB962C8B-B14F-4D97-AF65-F5344CB8AC3E}">
        <p14:creationId xmlns:p14="http://schemas.microsoft.com/office/powerpoint/2010/main" xmlns="" val="1013877266"/>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90226" y="1916832"/>
            <a:ext cx="10945216" cy="5184576"/>
          </a:xfrm>
        </p:spPr>
        <p:txBody>
          <a:bodyPr>
            <a:normAutofit/>
          </a:bodyPr>
          <a:lstStyle/>
          <a:p>
            <a:pPr>
              <a:lnSpc>
                <a:spcPct val="150000"/>
              </a:lnSpc>
            </a:pPr>
            <a:r>
              <a:rPr lang="zh-CN" altLang="en-US" sz="2400" dirty="0"/>
              <a:t>在有些情况下，我们需要取出字典中的键值对用于下一步的分析，此时可以</a:t>
            </a:r>
            <a:r>
              <a:rPr lang="zh-CN" altLang="en-US" sz="2400" dirty="0" smtClean="0"/>
              <a:t>使用 </a:t>
            </a:r>
            <a:r>
              <a:rPr lang="en-US" altLang="zh-CN" sz="2400" dirty="0" smtClean="0">
                <a:latin typeface="Monaco" charset="0"/>
                <a:ea typeface="Monaco" charset="0"/>
                <a:cs typeface="Monaco" charset="0"/>
              </a:rPr>
              <a:t>items()</a:t>
            </a:r>
            <a:r>
              <a:rPr lang="zh-CN" altLang="en-US" sz="2400" dirty="0" smtClean="0">
                <a:latin typeface="Monaco" charset="0"/>
                <a:ea typeface="Monaco" charset="0"/>
                <a:cs typeface="Monaco" charset="0"/>
              </a:rPr>
              <a:t> </a:t>
            </a:r>
            <a:r>
              <a:rPr lang="zh-CN" altLang="en-US" sz="2400" dirty="0" smtClean="0"/>
              <a:t>方法</a:t>
            </a:r>
            <a:r>
              <a:rPr lang="zh-CN" altLang="en-US" sz="2400" dirty="0"/>
              <a:t>，该方法将返回所有键值对，并将其保存在一个元组列表（列表中的元素为元组）中</a:t>
            </a:r>
            <a:endParaRPr kumimoji="1" lang="en-US" altLang="zh-CN" sz="2400" dirty="0"/>
          </a:p>
          <a:p>
            <a:pPr>
              <a:lnSpc>
                <a:spcPct val="150000"/>
              </a:lnSpc>
            </a:pPr>
            <a:endParaRPr kumimoji="1" lang="en-US" altLang="zh-CN" sz="2400" dirty="0" smtClean="0"/>
          </a:p>
          <a:p>
            <a:pPr>
              <a:lnSpc>
                <a:spcPct val="150000"/>
              </a:lnSpc>
            </a:pPr>
            <a:endParaRPr kumimoji="1" lang="en-US" altLang="zh-CN" sz="2400" dirty="0"/>
          </a:p>
        </p:txBody>
      </p:sp>
      <p:sp>
        <p:nvSpPr>
          <p:cNvPr id="5" name="矩形 28"/>
          <p:cNvSpPr/>
          <p:nvPr/>
        </p:nvSpPr>
        <p:spPr>
          <a:xfrm>
            <a:off x="-18898" y="671163"/>
            <a:ext cx="510214"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
        <p:nvSpPr>
          <p:cNvPr id="7" name="矩形 6"/>
          <p:cNvSpPr/>
          <p:nvPr/>
        </p:nvSpPr>
        <p:spPr>
          <a:xfrm>
            <a:off x="479376" y="671163"/>
            <a:ext cx="2160240" cy="598302"/>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8" name="Freeform 83"/>
          <p:cNvSpPr>
            <a:spLocks noChangeArrowheads="1"/>
          </p:cNvSpPr>
          <p:nvPr/>
        </p:nvSpPr>
        <p:spPr bwMode="auto">
          <a:xfrm>
            <a:off x="92209" y="826314"/>
            <a:ext cx="288000" cy="288000"/>
          </a:xfrm>
          <a:custGeom>
            <a:avLst/>
            <a:gdLst>
              <a:gd name="T0" fmla="*/ 38764526 w 602"/>
              <a:gd name="T1" fmla="*/ 78442719 h 602"/>
              <a:gd name="T2" fmla="*/ 38764526 w 602"/>
              <a:gd name="T3" fmla="*/ 78442719 h 602"/>
              <a:gd name="T4" fmla="*/ 0 w 602"/>
              <a:gd name="T5" fmla="*/ 38764526 h 602"/>
              <a:gd name="T6" fmla="*/ 38764526 w 602"/>
              <a:gd name="T7" fmla="*/ 0 h 602"/>
              <a:gd name="T8" fmla="*/ 78442719 w 602"/>
              <a:gd name="T9" fmla="*/ 38764526 h 602"/>
              <a:gd name="T10" fmla="*/ 38764526 w 602"/>
              <a:gd name="T11" fmla="*/ 78442719 h 602"/>
              <a:gd name="T12" fmla="*/ 61866665 w 602"/>
              <a:gd name="T13" fmla="*/ 16576054 h 602"/>
              <a:gd name="T14" fmla="*/ 61866665 w 602"/>
              <a:gd name="T15" fmla="*/ 16576054 h 602"/>
              <a:gd name="T16" fmla="*/ 38764526 w 602"/>
              <a:gd name="T17" fmla="*/ 38764526 h 602"/>
              <a:gd name="T18" fmla="*/ 38764526 w 602"/>
              <a:gd name="T19" fmla="*/ 7308970 h 602"/>
              <a:gd name="T20" fmla="*/ 7439751 w 602"/>
              <a:gd name="T21" fmla="*/ 38764526 h 602"/>
              <a:gd name="T22" fmla="*/ 38764526 w 602"/>
              <a:gd name="T23" fmla="*/ 71002968 h 602"/>
              <a:gd name="T24" fmla="*/ 71002968 w 602"/>
              <a:gd name="T25" fmla="*/ 38764526 h 602"/>
              <a:gd name="T26" fmla="*/ 61866665 w 602"/>
              <a:gd name="T27" fmla="*/ 16576054 h 60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02" h="602">
                <a:moveTo>
                  <a:pt x="297" y="601"/>
                </a:moveTo>
                <a:lnTo>
                  <a:pt x="297" y="601"/>
                </a:lnTo>
                <a:cubicBezTo>
                  <a:pt x="135" y="601"/>
                  <a:pt x="0" y="466"/>
                  <a:pt x="0" y="297"/>
                </a:cubicBezTo>
                <a:cubicBezTo>
                  <a:pt x="0" y="134"/>
                  <a:pt x="135" y="0"/>
                  <a:pt x="297" y="0"/>
                </a:cubicBezTo>
                <a:cubicBezTo>
                  <a:pt x="467" y="0"/>
                  <a:pt x="601" y="134"/>
                  <a:pt x="601" y="297"/>
                </a:cubicBezTo>
                <a:cubicBezTo>
                  <a:pt x="601" y="466"/>
                  <a:pt x="467" y="601"/>
                  <a:pt x="297" y="601"/>
                </a:cubicBezTo>
                <a:close/>
                <a:moveTo>
                  <a:pt x="474" y="127"/>
                </a:moveTo>
                <a:lnTo>
                  <a:pt x="474" y="127"/>
                </a:lnTo>
                <a:cubicBezTo>
                  <a:pt x="297" y="297"/>
                  <a:pt x="297" y="297"/>
                  <a:pt x="297" y="297"/>
                </a:cubicBezTo>
                <a:cubicBezTo>
                  <a:pt x="297" y="56"/>
                  <a:pt x="297" y="56"/>
                  <a:pt x="297" y="56"/>
                </a:cubicBezTo>
                <a:cubicBezTo>
                  <a:pt x="163" y="56"/>
                  <a:pt x="57" y="162"/>
                  <a:pt x="57" y="297"/>
                </a:cubicBezTo>
                <a:cubicBezTo>
                  <a:pt x="57" y="431"/>
                  <a:pt x="163" y="544"/>
                  <a:pt x="297" y="544"/>
                </a:cubicBezTo>
                <a:cubicBezTo>
                  <a:pt x="431" y="544"/>
                  <a:pt x="544" y="431"/>
                  <a:pt x="544" y="297"/>
                </a:cubicBezTo>
                <a:cubicBezTo>
                  <a:pt x="544" y="233"/>
                  <a:pt x="516" y="169"/>
                  <a:pt x="474" y="127"/>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solidFill>
                <a:prstClr val="black"/>
              </a:solidFill>
            </a:endParaRPr>
          </a:p>
        </p:txBody>
      </p:sp>
      <p:sp>
        <p:nvSpPr>
          <p:cNvPr id="9" name="文本框 5"/>
          <p:cNvSpPr txBox="1"/>
          <p:nvPr/>
        </p:nvSpPr>
        <p:spPr>
          <a:xfrm>
            <a:off x="953786" y="709485"/>
            <a:ext cx="3558038" cy="523220"/>
          </a:xfrm>
          <a:prstGeom prst="rect">
            <a:avLst/>
          </a:prstGeom>
          <a:noFill/>
        </p:spPr>
        <p:txBody>
          <a:bodyPr wrap="square" rtlCol="0">
            <a:spAutoFit/>
          </a:bodyPr>
          <a:lstStyle/>
          <a:p>
            <a:r>
              <a:rPr lang="zh-CN" altLang="en-US" sz="2800" dirty="0" smtClean="0">
                <a:solidFill>
                  <a:prstClr val="white"/>
                </a:solidFill>
                <a:latin typeface="微软雅黑 Light" panose="020B0502040204020203" pitchFamily="34" charset="-122"/>
                <a:ea typeface="微软雅黑 Light" panose="020B0502040204020203" pitchFamily="34" charset="-122"/>
              </a:rPr>
              <a:t>字典索引</a:t>
            </a:r>
            <a:endParaRPr lang="zh-CN" altLang="en-US" sz="2800" dirty="0">
              <a:solidFill>
                <a:prstClr val="white"/>
              </a:solidFill>
              <a:latin typeface="微软雅黑 Light" panose="020B0502040204020203" pitchFamily="34" charset="-122"/>
              <a:ea typeface="微软雅黑 Light" panose="020B0502040204020203" pitchFamily="34" charset="-122"/>
            </a:endParaRPr>
          </a:p>
        </p:txBody>
      </p:sp>
      <p:sp>
        <p:nvSpPr>
          <p:cNvPr id="10" name="内容占位符 1"/>
          <p:cNvSpPr txBox="1">
            <a:spLocks/>
          </p:cNvSpPr>
          <p:nvPr/>
        </p:nvSpPr>
        <p:spPr>
          <a:xfrm>
            <a:off x="6199014" y="1700808"/>
            <a:ext cx="5688632" cy="406845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endParaRPr kumimoji="1" lang="en-US" altLang="zh-CN" sz="2400" dirty="0" smtClean="0"/>
          </a:p>
        </p:txBody>
      </p:sp>
      <p:pic>
        <p:nvPicPr>
          <p:cNvPr id="6" name="图片 5"/>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491316" y="3735034"/>
            <a:ext cx="6959600" cy="2794000"/>
          </a:xfrm>
          <a:prstGeom prst="rect">
            <a:avLst/>
          </a:prstGeom>
        </p:spPr>
      </p:pic>
      <p:sp>
        <p:nvSpPr>
          <p:cNvPr id="3" name="日期占位符 2"/>
          <p:cNvSpPr>
            <a:spLocks noGrp="1"/>
          </p:cNvSpPr>
          <p:nvPr>
            <p:ph type="dt" sz="half" idx="10"/>
          </p:nvPr>
        </p:nvSpPr>
        <p:spPr/>
        <p:txBody>
          <a:bodyPr/>
          <a:lstStyle/>
          <a:p>
            <a:fld id="{9BF098D3-E603-40D2-B9DB-D3B0183FF05D}" type="datetime1">
              <a:rPr lang="zh-CN" altLang="en-US" smtClean="0"/>
              <a:pPr/>
              <a:t>2019/9/8</a:t>
            </a:fld>
            <a:endParaRPr lang="zh-CN" altLang="en-US"/>
          </a:p>
        </p:txBody>
      </p:sp>
      <p:sp>
        <p:nvSpPr>
          <p:cNvPr id="4" name="灯片编号占位符 3"/>
          <p:cNvSpPr>
            <a:spLocks noGrp="1"/>
          </p:cNvSpPr>
          <p:nvPr>
            <p:ph type="sldNum" sz="quarter" idx="12"/>
          </p:nvPr>
        </p:nvSpPr>
        <p:spPr/>
        <p:txBody>
          <a:bodyPr/>
          <a:lstStyle/>
          <a:p>
            <a:fld id="{370D8578-DDD4-487D-A316-C8E65CC577E1}" type="slidenum">
              <a:rPr lang="zh-CN" altLang="en-US" smtClean="0"/>
              <a:pPr/>
              <a:t>80</a:t>
            </a:fld>
            <a:endParaRPr lang="zh-CN" altLang="en-US"/>
          </a:p>
        </p:txBody>
      </p:sp>
    </p:spTree>
    <p:extLst>
      <p:ext uri="{BB962C8B-B14F-4D97-AF65-F5344CB8AC3E}">
        <p14:creationId xmlns:p14="http://schemas.microsoft.com/office/powerpoint/2010/main" xmlns="" val="2548044848"/>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80209" y="1427588"/>
            <a:ext cx="10945216" cy="5184576"/>
          </a:xfrm>
        </p:spPr>
        <p:txBody>
          <a:bodyPr>
            <a:normAutofit/>
          </a:bodyPr>
          <a:lstStyle/>
          <a:p>
            <a:pPr>
              <a:lnSpc>
                <a:spcPct val="150000"/>
              </a:lnSpc>
            </a:pPr>
            <a:r>
              <a:rPr lang="zh-CN" altLang="en-US" sz="2400" dirty="0"/>
              <a:t>字典的删减有三种</a:t>
            </a:r>
            <a:r>
              <a:rPr lang="zh-CN" altLang="en-US" sz="2400" dirty="0" smtClean="0"/>
              <a:t>方法</a:t>
            </a:r>
            <a:endParaRPr lang="en-US" altLang="zh-CN" sz="2400" dirty="0"/>
          </a:p>
          <a:p>
            <a:pPr lvl="1">
              <a:lnSpc>
                <a:spcPct val="150000"/>
              </a:lnSpc>
            </a:pPr>
            <a:r>
              <a:rPr lang="zh-CN" altLang="en-US" sz="2000" dirty="0" smtClean="0"/>
              <a:t>使用 </a:t>
            </a:r>
            <a:r>
              <a:rPr lang="en-US" altLang="zh-CN" sz="2000" dirty="0" smtClean="0">
                <a:latin typeface="Monaco" charset="0"/>
                <a:ea typeface="Monaco" charset="0"/>
                <a:cs typeface="Monaco" charset="0"/>
              </a:rPr>
              <a:t>del</a:t>
            </a:r>
            <a:r>
              <a:rPr lang="zh-CN" altLang="en-US" sz="2000" dirty="0" smtClean="0">
                <a:latin typeface="Monaco" charset="0"/>
                <a:ea typeface="Monaco" charset="0"/>
                <a:cs typeface="Monaco" charset="0"/>
              </a:rPr>
              <a:t> </a:t>
            </a:r>
            <a:r>
              <a:rPr lang="zh-CN" altLang="en-US" sz="2000" dirty="0" smtClean="0"/>
              <a:t>函数</a:t>
            </a:r>
            <a:r>
              <a:rPr lang="zh-CN" altLang="en-US" sz="2000" dirty="0"/>
              <a:t>对单一元素或者整个字典进行</a:t>
            </a:r>
            <a:r>
              <a:rPr lang="zh-CN" altLang="en-US" sz="2000" dirty="0" smtClean="0"/>
              <a:t>删除</a:t>
            </a:r>
            <a:endParaRPr lang="en-US" altLang="zh-CN" sz="2000" dirty="0"/>
          </a:p>
          <a:p>
            <a:pPr lvl="1">
              <a:lnSpc>
                <a:spcPct val="150000"/>
              </a:lnSpc>
            </a:pPr>
            <a:r>
              <a:rPr lang="zh-CN" altLang="en-US" sz="2000" dirty="0" smtClean="0"/>
              <a:t>使用 </a:t>
            </a:r>
            <a:r>
              <a:rPr lang="en-US" altLang="zh-CN" sz="2000" dirty="0" smtClean="0">
                <a:latin typeface="Monaco" charset="0"/>
                <a:ea typeface="Monaco" charset="0"/>
                <a:cs typeface="Monaco" charset="0"/>
              </a:rPr>
              <a:t>pop()</a:t>
            </a:r>
            <a:r>
              <a:rPr lang="zh-CN" altLang="en-US" sz="2000" dirty="0" smtClean="0">
                <a:latin typeface="Monaco" charset="0"/>
                <a:ea typeface="Monaco" charset="0"/>
                <a:cs typeface="Monaco" charset="0"/>
              </a:rPr>
              <a:t> </a:t>
            </a:r>
            <a:r>
              <a:rPr lang="zh-CN" altLang="en-US" sz="2000" dirty="0" smtClean="0"/>
              <a:t>方法</a:t>
            </a:r>
            <a:r>
              <a:rPr lang="zh-CN" altLang="en-US" sz="2000" dirty="0"/>
              <a:t>删除单一</a:t>
            </a:r>
            <a:r>
              <a:rPr lang="zh-CN" altLang="en-US" sz="2000" dirty="0" smtClean="0"/>
              <a:t>元素</a:t>
            </a:r>
            <a:endParaRPr lang="en-US" altLang="zh-CN" sz="2000" dirty="0"/>
          </a:p>
          <a:p>
            <a:pPr lvl="1">
              <a:lnSpc>
                <a:spcPct val="150000"/>
              </a:lnSpc>
            </a:pPr>
            <a:r>
              <a:rPr lang="zh-CN" altLang="en-US" sz="2000" dirty="0" smtClean="0"/>
              <a:t>使用 </a:t>
            </a:r>
            <a:r>
              <a:rPr lang="en-US" altLang="zh-CN" sz="2000" dirty="0" smtClean="0">
                <a:latin typeface="Monaco" charset="0"/>
                <a:ea typeface="Monaco" charset="0"/>
                <a:cs typeface="Monaco" charset="0"/>
              </a:rPr>
              <a:t>clear()</a:t>
            </a:r>
            <a:r>
              <a:rPr lang="zh-CN" altLang="en-US" sz="2000" dirty="0" smtClean="0"/>
              <a:t> 方法</a:t>
            </a:r>
            <a:r>
              <a:rPr lang="zh-CN" altLang="en-US" sz="2000" dirty="0"/>
              <a:t>清空词典的所有</a:t>
            </a:r>
            <a:r>
              <a:rPr lang="zh-CN" altLang="en-US" sz="2000" dirty="0" smtClean="0"/>
              <a:t>元素</a:t>
            </a:r>
            <a:endParaRPr lang="en-US" altLang="zh-CN" sz="2000" dirty="0" smtClean="0"/>
          </a:p>
          <a:p>
            <a:pPr>
              <a:lnSpc>
                <a:spcPct val="150000"/>
              </a:lnSpc>
            </a:pPr>
            <a:endParaRPr kumimoji="1" lang="en-US" altLang="zh-CN" dirty="0" smtClean="0"/>
          </a:p>
          <a:p>
            <a:pPr>
              <a:lnSpc>
                <a:spcPct val="150000"/>
              </a:lnSpc>
            </a:pPr>
            <a:endParaRPr kumimoji="1" lang="en-US" altLang="zh-CN" sz="2400" dirty="0"/>
          </a:p>
        </p:txBody>
      </p:sp>
      <p:sp>
        <p:nvSpPr>
          <p:cNvPr id="5" name="矩形 28"/>
          <p:cNvSpPr/>
          <p:nvPr/>
        </p:nvSpPr>
        <p:spPr>
          <a:xfrm>
            <a:off x="-18898" y="671163"/>
            <a:ext cx="510214"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
        <p:nvSpPr>
          <p:cNvPr id="7" name="矩形 6"/>
          <p:cNvSpPr/>
          <p:nvPr/>
        </p:nvSpPr>
        <p:spPr>
          <a:xfrm>
            <a:off x="479376" y="671163"/>
            <a:ext cx="2952328" cy="598302"/>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8" name="Freeform 83"/>
          <p:cNvSpPr>
            <a:spLocks noChangeArrowheads="1"/>
          </p:cNvSpPr>
          <p:nvPr/>
        </p:nvSpPr>
        <p:spPr bwMode="auto">
          <a:xfrm>
            <a:off x="92209" y="826314"/>
            <a:ext cx="288000" cy="288000"/>
          </a:xfrm>
          <a:custGeom>
            <a:avLst/>
            <a:gdLst>
              <a:gd name="T0" fmla="*/ 38764526 w 602"/>
              <a:gd name="T1" fmla="*/ 78442719 h 602"/>
              <a:gd name="T2" fmla="*/ 38764526 w 602"/>
              <a:gd name="T3" fmla="*/ 78442719 h 602"/>
              <a:gd name="T4" fmla="*/ 0 w 602"/>
              <a:gd name="T5" fmla="*/ 38764526 h 602"/>
              <a:gd name="T6" fmla="*/ 38764526 w 602"/>
              <a:gd name="T7" fmla="*/ 0 h 602"/>
              <a:gd name="T8" fmla="*/ 78442719 w 602"/>
              <a:gd name="T9" fmla="*/ 38764526 h 602"/>
              <a:gd name="T10" fmla="*/ 38764526 w 602"/>
              <a:gd name="T11" fmla="*/ 78442719 h 602"/>
              <a:gd name="T12" fmla="*/ 61866665 w 602"/>
              <a:gd name="T13" fmla="*/ 16576054 h 602"/>
              <a:gd name="T14" fmla="*/ 61866665 w 602"/>
              <a:gd name="T15" fmla="*/ 16576054 h 602"/>
              <a:gd name="T16" fmla="*/ 38764526 w 602"/>
              <a:gd name="T17" fmla="*/ 38764526 h 602"/>
              <a:gd name="T18" fmla="*/ 38764526 w 602"/>
              <a:gd name="T19" fmla="*/ 7308970 h 602"/>
              <a:gd name="T20" fmla="*/ 7439751 w 602"/>
              <a:gd name="T21" fmla="*/ 38764526 h 602"/>
              <a:gd name="T22" fmla="*/ 38764526 w 602"/>
              <a:gd name="T23" fmla="*/ 71002968 h 602"/>
              <a:gd name="T24" fmla="*/ 71002968 w 602"/>
              <a:gd name="T25" fmla="*/ 38764526 h 602"/>
              <a:gd name="T26" fmla="*/ 61866665 w 602"/>
              <a:gd name="T27" fmla="*/ 16576054 h 60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02" h="602">
                <a:moveTo>
                  <a:pt x="297" y="601"/>
                </a:moveTo>
                <a:lnTo>
                  <a:pt x="297" y="601"/>
                </a:lnTo>
                <a:cubicBezTo>
                  <a:pt x="135" y="601"/>
                  <a:pt x="0" y="466"/>
                  <a:pt x="0" y="297"/>
                </a:cubicBezTo>
                <a:cubicBezTo>
                  <a:pt x="0" y="134"/>
                  <a:pt x="135" y="0"/>
                  <a:pt x="297" y="0"/>
                </a:cubicBezTo>
                <a:cubicBezTo>
                  <a:pt x="467" y="0"/>
                  <a:pt x="601" y="134"/>
                  <a:pt x="601" y="297"/>
                </a:cubicBezTo>
                <a:cubicBezTo>
                  <a:pt x="601" y="466"/>
                  <a:pt x="467" y="601"/>
                  <a:pt x="297" y="601"/>
                </a:cubicBezTo>
                <a:close/>
                <a:moveTo>
                  <a:pt x="474" y="127"/>
                </a:moveTo>
                <a:lnTo>
                  <a:pt x="474" y="127"/>
                </a:lnTo>
                <a:cubicBezTo>
                  <a:pt x="297" y="297"/>
                  <a:pt x="297" y="297"/>
                  <a:pt x="297" y="297"/>
                </a:cubicBezTo>
                <a:cubicBezTo>
                  <a:pt x="297" y="56"/>
                  <a:pt x="297" y="56"/>
                  <a:pt x="297" y="56"/>
                </a:cubicBezTo>
                <a:cubicBezTo>
                  <a:pt x="163" y="56"/>
                  <a:pt x="57" y="162"/>
                  <a:pt x="57" y="297"/>
                </a:cubicBezTo>
                <a:cubicBezTo>
                  <a:pt x="57" y="431"/>
                  <a:pt x="163" y="544"/>
                  <a:pt x="297" y="544"/>
                </a:cubicBezTo>
                <a:cubicBezTo>
                  <a:pt x="431" y="544"/>
                  <a:pt x="544" y="431"/>
                  <a:pt x="544" y="297"/>
                </a:cubicBezTo>
                <a:cubicBezTo>
                  <a:pt x="544" y="233"/>
                  <a:pt x="516" y="169"/>
                  <a:pt x="474" y="127"/>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solidFill>
                <a:prstClr val="black"/>
              </a:solidFill>
            </a:endParaRPr>
          </a:p>
        </p:txBody>
      </p:sp>
      <p:sp>
        <p:nvSpPr>
          <p:cNvPr id="9" name="文本框 5"/>
          <p:cNvSpPr txBox="1"/>
          <p:nvPr/>
        </p:nvSpPr>
        <p:spPr>
          <a:xfrm>
            <a:off x="953786" y="709485"/>
            <a:ext cx="3558038" cy="523220"/>
          </a:xfrm>
          <a:prstGeom prst="rect">
            <a:avLst/>
          </a:prstGeom>
          <a:noFill/>
        </p:spPr>
        <p:txBody>
          <a:bodyPr wrap="square" rtlCol="0">
            <a:spAutoFit/>
          </a:bodyPr>
          <a:lstStyle/>
          <a:p>
            <a:r>
              <a:rPr lang="zh-CN" altLang="en-US" sz="2800" dirty="0" smtClean="0">
                <a:solidFill>
                  <a:prstClr val="white"/>
                </a:solidFill>
                <a:latin typeface="微软雅黑 Light" panose="020B0502040204020203" pitchFamily="34" charset="-122"/>
                <a:ea typeface="微软雅黑 Light" panose="020B0502040204020203" pitchFamily="34" charset="-122"/>
              </a:rPr>
              <a:t>字典元素删减</a:t>
            </a:r>
            <a:endParaRPr lang="zh-CN" altLang="en-US" sz="2800" dirty="0">
              <a:solidFill>
                <a:prstClr val="white"/>
              </a:solidFill>
              <a:latin typeface="微软雅黑 Light" panose="020B0502040204020203" pitchFamily="34" charset="-122"/>
              <a:ea typeface="微软雅黑 Light" panose="020B0502040204020203" pitchFamily="34" charset="-122"/>
            </a:endParaRPr>
          </a:p>
        </p:txBody>
      </p:sp>
      <p:sp>
        <p:nvSpPr>
          <p:cNvPr id="10" name="内容占位符 1"/>
          <p:cNvSpPr txBox="1">
            <a:spLocks/>
          </p:cNvSpPr>
          <p:nvPr/>
        </p:nvSpPr>
        <p:spPr>
          <a:xfrm>
            <a:off x="6199014" y="1700808"/>
            <a:ext cx="5688632" cy="406845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endParaRPr kumimoji="1" lang="en-US" altLang="zh-CN" sz="2400" dirty="0" smtClean="0"/>
          </a:p>
        </p:txBody>
      </p:sp>
      <p:pic>
        <p:nvPicPr>
          <p:cNvPr id="4" name="图片 3"/>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657425" y="3602264"/>
            <a:ext cx="10668000" cy="3009900"/>
          </a:xfrm>
          <a:prstGeom prst="rect">
            <a:avLst/>
          </a:prstGeom>
        </p:spPr>
      </p:pic>
      <p:sp>
        <p:nvSpPr>
          <p:cNvPr id="3" name="日期占位符 2"/>
          <p:cNvSpPr>
            <a:spLocks noGrp="1"/>
          </p:cNvSpPr>
          <p:nvPr>
            <p:ph type="dt" sz="half" idx="10"/>
          </p:nvPr>
        </p:nvSpPr>
        <p:spPr/>
        <p:txBody>
          <a:bodyPr/>
          <a:lstStyle/>
          <a:p>
            <a:fld id="{1843A942-18C8-4C49-A9AD-FD3DE9715AAE}" type="datetime1">
              <a:rPr lang="zh-CN" altLang="en-US" smtClean="0"/>
              <a:pPr/>
              <a:t>2019/9/8</a:t>
            </a:fld>
            <a:endParaRPr lang="zh-CN" altLang="en-US"/>
          </a:p>
        </p:txBody>
      </p:sp>
      <p:sp>
        <p:nvSpPr>
          <p:cNvPr id="6" name="灯片编号占位符 5"/>
          <p:cNvSpPr>
            <a:spLocks noGrp="1"/>
          </p:cNvSpPr>
          <p:nvPr>
            <p:ph type="sldNum" sz="quarter" idx="12"/>
          </p:nvPr>
        </p:nvSpPr>
        <p:spPr/>
        <p:txBody>
          <a:bodyPr/>
          <a:lstStyle/>
          <a:p>
            <a:fld id="{370D8578-DDD4-487D-A316-C8E65CC577E1}" type="slidenum">
              <a:rPr lang="zh-CN" altLang="en-US" smtClean="0"/>
              <a:pPr/>
              <a:t>81</a:t>
            </a:fld>
            <a:endParaRPr lang="zh-CN" altLang="en-US"/>
          </a:p>
        </p:txBody>
      </p:sp>
    </p:spTree>
    <p:extLst>
      <p:ext uri="{BB962C8B-B14F-4D97-AF65-F5344CB8AC3E}">
        <p14:creationId xmlns:p14="http://schemas.microsoft.com/office/powerpoint/2010/main" xmlns="" val="1087799755"/>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8"/>
          <p:cNvSpPr txBox="1">
            <a:spLocks/>
          </p:cNvSpPr>
          <p:nvPr/>
        </p:nvSpPr>
        <p:spPr>
          <a:xfrm>
            <a:off x="911424" y="579766"/>
            <a:ext cx="10515600" cy="7810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微软雅黑 Light" panose="020B0502040204020203" pitchFamily="34" charset="-122"/>
                <a:ea typeface="微软雅黑 Light" panose="020B0502040204020203" pitchFamily="34" charset="-122"/>
                <a:cs typeface="+mj-cs"/>
              </a:defRPr>
            </a:lvl1pPr>
          </a:lstStyle>
          <a:p>
            <a:r>
              <a:rPr lang="zh-CN" altLang="en-US" sz="3200" b="1" dirty="0" smtClean="0">
                <a:solidFill>
                  <a:srgbClr val="942124"/>
                </a:solidFill>
                <a:cs typeface="+mn-cs"/>
              </a:rPr>
              <a:t>集合</a:t>
            </a:r>
            <a:endParaRPr lang="zh-CN" altLang="en-US" sz="3200" b="1" dirty="0">
              <a:solidFill>
                <a:srgbClr val="942124"/>
              </a:solidFill>
              <a:cs typeface="+mn-cs"/>
            </a:endParaRPr>
          </a:p>
        </p:txBody>
      </p:sp>
      <p:sp>
        <p:nvSpPr>
          <p:cNvPr id="5" name="矩形 28"/>
          <p:cNvSpPr/>
          <p:nvPr/>
        </p:nvSpPr>
        <p:spPr>
          <a:xfrm>
            <a:off x="-18899" y="671163"/>
            <a:ext cx="670013"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
        <p:nvSpPr>
          <p:cNvPr id="7" name="内容占位符 1"/>
          <p:cNvSpPr txBox="1">
            <a:spLocks/>
          </p:cNvSpPr>
          <p:nvPr/>
        </p:nvSpPr>
        <p:spPr>
          <a:xfrm>
            <a:off x="675274" y="2071115"/>
            <a:ext cx="11639182" cy="230425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kumimoji="1" lang="zh-CN" altLang="en-US" sz="2400" dirty="0"/>
              <a:t>集合（</a:t>
            </a:r>
            <a:r>
              <a:rPr kumimoji="1" lang="en-US" altLang="zh-CN" sz="2400" dirty="0"/>
              <a:t>set</a:t>
            </a:r>
            <a:r>
              <a:rPr kumimoji="1" lang="zh-CN" altLang="en-US" sz="2400" dirty="0"/>
              <a:t>）是一种无</a:t>
            </a:r>
            <a:r>
              <a:rPr kumimoji="1" lang="zh-CN" altLang="en-US" sz="2400" dirty="0" smtClean="0"/>
              <a:t>序集</a:t>
            </a:r>
            <a:r>
              <a:rPr kumimoji="1" lang="zh-CN" altLang="en-US" sz="2400" dirty="0"/>
              <a:t>，</a:t>
            </a:r>
            <a:r>
              <a:rPr kumimoji="1" lang="zh-CN" altLang="en-US" sz="2400" dirty="0" smtClean="0"/>
              <a:t>它</a:t>
            </a:r>
            <a:r>
              <a:rPr kumimoji="1" lang="zh-CN" altLang="en-US" sz="2400" dirty="0"/>
              <a:t>是一组键的集合，不存</a:t>
            </a:r>
            <a:r>
              <a:rPr kumimoji="1" lang="zh-CN" altLang="en-US" sz="2400" dirty="0" smtClean="0"/>
              <a:t>储值</a:t>
            </a:r>
            <a:endParaRPr kumimoji="1" lang="en-US" altLang="zh-CN" sz="2400" dirty="0" smtClean="0"/>
          </a:p>
          <a:p>
            <a:pPr>
              <a:lnSpc>
                <a:spcPct val="150000"/>
              </a:lnSpc>
            </a:pPr>
            <a:r>
              <a:rPr kumimoji="1" lang="zh-CN" altLang="en-US" sz="2400" dirty="0" smtClean="0"/>
              <a:t>在</a:t>
            </a:r>
            <a:r>
              <a:rPr kumimoji="1" lang="zh-CN" altLang="en-US" sz="2400" dirty="0"/>
              <a:t>集合中，重复的键是不被允许的。集合可以用于去除重</a:t>
            </a:r>
            <a:r>
              <a:rPr kumimoji="1" lang="zh-CN" altLang="en-US" sz="2400" dirty="0" smtClean="0"/>
              <a:t>复值</a:t>
            </a:r>
            <a:endParaRPr kumimoji="1" lang="en-US" altLang="zh-CN" sz="2400" dirty="0" smtClean="0"/>
          </a:p>
          <a:p>
            <a:pPr>
              <a:lnSpc>
                <a:spcPct val="150000"/>
              </a:lnSpc>
            </a:pPr>
            <a:r>
              <a:rPr kumimoji="1" lang="zh-CN" altLang="en-US" sz="2400" dirty="0" smtClean="0"/>
              <a:t>集合</a:t>
            </a:r>
            <a:r>
              <a:rPr kumimoji="1" lang="zh-CN" altLang="en-US" sz="2400" dirty="0"/>
              <a:t>也可以进行数学集合运算，如并、交、差以及对称差等。</a:t>
            </a:r>
          </a:p>
        </p:txBody>
      </p:sp>
      <p:pic>
        <p:nvPicPr>
          <p:cNvPr id="3" name="图片 2"/>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675274" y="1529915"/>
            <a:ext cx="10567076" cy="406426"/>
          </a:xfrm>
          <a:prstGeom prst="rect">
            <a:avLst/>
          </a:prstGeom>
        </p:spPr>
      </p:pic>
      <p:sp>
        <p:nvSpPr>
          <p:cNvPr id="8" name="内容占位符 1"/>
          <p:cNvSpPr txBox="1">
            <a:spLocks/>
          </p:cNvSpPr>
          <p:nvPr/>
        </p:nvSpPr>
        <p:spPr>
          <a:xfrm>
            <a:off x="651114" y="4149080"/>
            <a:ext cx="11639182" cy="230425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kumimoji="1" lang="zh-CN" altLang="en-US" sz="2400" b="1" dirty="0" smtClean="0"/>
              <a:t>应用：</a:t>
            </a:r>
            <a:r>
              <a:rPr kumimoji="1" lang="en-US" altLang="zh-CN" sz="2400" dirty="0" smtClean="0"/>
              <a:t/>
            </a:r>
            <a:br>
              <a:rPr kumimoji="1" lang="en-US" altLang="zh-CN" sz="2400" dirty="0" smtClean="0"/>
            </a:br>
            <a:r>
              <a:rPr lang="zh-CN" altLang="en-US" sz="2400" dirty="0" smtClean="0"/>
              <a:t>去重。把一个列表变成集合，就自动去重了</a:t>
            </a:r>
            <a:r>
              <a:rPr lang="en-US" altLang="zh-CN" sz="2400" dirty="0" smtClean="0"/>
              <a:t/>
            </a:r>
            <a:br>
              <a:rPr lang="en-US" altLang="zh-CN" sz="2400" dirty="0" smtClean="0"/>
            </a:br>
            <a:r>
              <a:rPr lang="zh-CN" altLang="en-US" sz="2400" dirty="0" smtClean="0"/>
              <a:t>关系测试。测试两组数据之前的交集、差集、并集等关系</a:t>
            </a:r>
            <a:endParaRPr lang="zh-CN" altLang="en-US" sz="2400" dirty="0"/>
          </a:p>
        </p:txBody>
      </p:sp>
      <p:sp>
        <p:nvSpPr>
          <p:cNvPr id="2" name="日期占位符 1"/>
          <p:cNvSpPr>
            <a:spLocks noGrp="1"/>
          </p:cNvSpPr>
          <p:nvPr>
            <p:ph type="dt" sz="half" idx="10"/>
          </p:nvPr>
        </p:nvSpPr>
        <p:spPr/>
        <p:txBody>
          <a:bodyPr/>
          <a:lstStyle/>
          <a:p>
            <a:fld id="{C33A7B9C-865D-4268-8C4B-AAF4996A0744}" type="datetime1">
              <a:rPr lang="zh-CN" altLang="en-US" smtClean="0"/>
              <a:pPr/>
              <a:t>2019/9/8</a:t>
            </a:fld>
            <a:endParaRPr lang="zh-CN" altLang="en-US"/>
          </a:p>
        </p:txBody>
      </p:sp>
      <p:sp>
        <p:nvSpPr>
          <p:cNvPr id="4" name="灯片编号占位符 3"/>
          <p:cNvSpPr>
            <a:spLocks noGrp="1"/>
          </p:cNvSpPr>
          <p:nvPr>
            <p:ph type="sldNum" sz="quarter" idx="12"/>
          </p:nvPr>
        </p:nvSpPr>
        <p:spPr/>
        <p:txBody>
          <a:bodyPr/>
          <a:lstStyle/>
          <a:p>
            <a:fld id="{370D8578-DDD4-487D-A316-C8E65CC577E1}" type="slidenum">
              <a:rPr lang="zh-CN" altLang="en-US" smtClean="0"/>
              <a:pPr/>
              <a:t>82</a:t>
            </a:fld>
            <a:endParaRPr lang="zh-CN" altLang="en-US"/>
          </a:p>
        </p:txBody>
      </p:sp>
    </p:spTree>
    <p:extLst>
      <p:ext uri="{BB962C8B-B14F-4D97-AF65-F5344CB8AC3E}">
        <p14:creationId xmlns:p14="http://schemas.microsoft.com/office/powerpoint/2010/main" xmlns="" val="1297622657"/>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79376" y="1700808"/>
            <a:ext cx="11593288" cy="4464496"/>
          </a:xfrm>
        </p:spPr>
        <p:txBody>
          <a:bodyPr>
            <a:normAutofit/>
          </a:bodyPr>
          <a:lstStyle/>
          <a:p>
            <a:pPr>
              <a:lnSpc>
                <a:spcPct val="150000"/>
              </a:lnSpc>
            </a:pPr>
            <a:r>
              <a:rPr kumimoji="1" lang="zh-CN" altLang="en-US" sz="2600" dirty="0"/>
              <a:t>集合的创建有两种方式</a:t>
            </a:r>
            <a:r>
              <a:rPr kumimoji="1" lang="zh-CN" altLang="en-US" sz="2600" dirty="0" smtClean="0"/>
              <a:t>：使用 </a:t>
            </a:r>
            <a:r>
              <a:rPr kumimoji="1" lang="en-US" altLang="zh-CN" sz="2600" dirty="0" smtClean="0">
                <a:latin typeface="Monaco" charset="0"/>
                <a:ea typeface="Monaco" charset="0"/>
                <a:cs typeface="Monaco" charset="0"/>
              </a:rPr>
              <a:t>set()</a:t>
            </a:r>
            <a:r>
              <a:rPr kumimoji="1" lang="zh-CN" altLang="en-US" sz="2600" dirty="0" smtClean="0">
                <a:latin typeface="Monaco" charset="0"/>
                <a:ea typeface="Monaco" charset="0"/>
                <a:cs typeface="Monaco" charset="0"/>
              </a:rPr>
              <a:t> </a:t>
            </a:r>
            <a:r>
              <a:rPr kumimoji="1" lang="zh-CN" altLang="en-US" sz="2600" dirty="0" smtClean="0"/>
              <a:t>函数或者使用</a:t>
            </a:r>
            <a:r>
              <a:rPr kumimoji="1" lang="zh-CN" altLang="en-US" sz="2600" dirty="0"/>
              <a:t>大括</a:t>
            </a:r>
            <a:r>
              <a:rPr kumimoji="1" lang="zh-CN" altLang="en-US" sz="2600" dirty="0" smtClean="0"/>
              <a:t>号</a:t>
            </a:r>
            <a:r>
              <a:rPr kumimoji="1" lang="en-US" altLang="zh-CN" sz="2600" dirty="0" smtClean="0">
                <a:latin typeface="Monaco" charset="0"/>
                <a:ea typeface="Monaco" charset="0"/>
                <a:cs typeface="Monaco" charset="0"/>
              </a:rPr>
              <a:t>{}</a:t>
            </a:r>
          </a:p>
          <a:p>
            <a:pPr>
              <a:lnSpc>
                <a:spcPct val="150000"/>
              </a:lnSpc>
            </a:pPr>
            <a:endParaRPr kumimoji="1" lang="en-US" altLang="zh-CN" sz="2600" dirty="0">
              <a:latin typeface="Monaco" charset="0"/>
              <a:ea typeface="Monaco" charset="0"/>
              <a:cs typeface="Monaco" charset="0"/>
            </a:endParaRPr>
          </a:p>
          <a:p>
            <a:pPr>
              <a:lnSpc>
                <a:spcPct val="150000"/>
              </a:lnSpc>
            </a:pPr>
            <a:endParaRPr kumimoji="1" lang="en-US" altLang="zh-CN" sz="2600" dirty="0" smtClean="0">
              <a:latin typeface="Monaco" charset="0"/>
              <a:ea typeface="Monaco" charset="0"/>
              <a:cs typeface="Monaco" charset="0"/>
            </a:endParaRPr>
          </a:p>
          <a:p>
            <a:pPr>
              <a:lnSpc>
                <a:spcPct val="150000"/>
              </a:lnSpc>
            </a:pPr>
            <a:endParaRPr kumimoji="1" lang="en-US" altLang="zh-CN" sz="2600" dirty="0">
              <a:latin typeface="Monaco" charset="0"/>
              <a:ea typeface="Monaco" charset="0"/>
              <a:cs typeface="Monaco" charset="0"/>
            </a:endParaRPr>
          </a:p>
          <a:p>
            <a:pPr>
              <a:lnSpc>
                <a:spcPct val="150000"/>
              </a:lnSpc>
            </a:pPr>
            <a:r>
              <a:rPr kumimoji="1" lang="zh-CN" altLang="en-US" sz="2600" dirty="0"/>
              <a:t>需要注意的是，创建空集合，必须</a:t>
            </a:r>
            <a:r>
              <a:rPr kumimoji="1" lang="zh-CN" altLang="en-US" sz="2600" dirty="0" smtClean="0"/>
              <a:t>使用 </a:t>
            </a:r>
            <a:r>
              <a:rPr kumimoji="1" lang="en-US" altLang="zh-CN" sz="2600" dirty="0" smtClean="0">
                <a:latin typeface="Monaco" charset="0"/>
                <a:ea typeface="Monaco" charset="0"/>
                <a:cs typeface="Monaco" charset="0"/>
              </a:rPr>
              <a:t>set</a:t>
            </a:r>
            <a:r>
              <a:rPr kumimoji="1" lang="en-US" altLang="zh-CN" sz="2600" dirty="0">
                <a:latin typeface="Monaco" charset="0"/>
                <a:ea typeface="Monaco" charset="0"/>
                <a:cs typeface="Monaco" charset="0"/>
              </a:rPr>
              <a:t>()</a:t>
            </a:r>
            <a:r>
              <a:rPr kumimoji="1" lang="zh-CN" altLang="en-US" sz="2600" dirty="0">
                <a:latin typeface="Monaco" charset="0"/>
                <a:ea typeface="Monaco" charset="0"/>
                <a:cs typeface="Monaco" charset="0"/>
              </a:rPr>
              <a:t> </a:t>
            </a:r>
            <a:r>
              <a:rPr kumimoji="1" lang="zh-CN" altLang="en-US" sz="2600" dirty="0" smtClean="0"/>
              <a:t>，</a:t>
            </a:r>
            <a:r>
              <a:rPr kumimoji="1" lang="zh-CN" altLang="en-US" sz="2600" dirty="0"/>
              <a:t>而不</a:t>
            </a:r>
            <a:r>
              <a:rPr kumimoji="1" lang="zh-CN" altLang="en-US" sz="2600" dirty="0" smtClean="0"/>
              <a:t>是</a:t>
            </a:r>
            <a:r>
              <a:rPr kumimoji="1" lang="en-US" altLang="zh-CN" sz="2600" dirty="0" smtClean="0">
                <a:latin typeface="Monaco" charset="0"/>
                <a:ea typeface="Monaco" charset="0"/>
                <a:cs typeface="Monaco" charset="0"/>
              </a:rPr>
              <a:t>{}</a:t>
            </a:r>
            <a:r>
              <a:rPr kumimoji="1" lang="zh-CN" altLang="en-US" sz="2600" dirty="0" smtClean="0"/>
              <a:t>，因为</a:t>
            </a:r>
            <a:r>
              <a:rPr kumimoji="1" lang="en-US" altLang="zh-CN" sz="2600" dirty="0" smtClean="0">
                <a:latin typeface="Monaco" charset="0"/>
                <a:ea typeface="Monaco" charset="0"/>
                <a:cs typeface="Monaco" charset="0"/>
              </a:rPr>
              <a:t>{}</a:t>
            </a:r>
            <a:r>
              <a:rPr kumimoji="1" lang="zh-CN" altLang="en-US" sz="2600" dirty="0" smtClean="0"/>
              <a:t>表示</a:t>
            </a:r>
            <a:r>
              <a:rPr kumimoji="1" lang="zh-CN" altLang="en-US" sz="2600" dirty="0"/>
              <a:t>创建一个空的</a:t>
            </a:r>
            <a:r>
              <a:rPr kumimoji="1" lang="zh-CN" altLang="en-US" sz="2600" dirty="0" smtClean="0"/>
              <a:t>字典</a:t>
            </a:r>
            <a:endParaRPr kumimoji="1" lang="en-US" altLang="zh-CN" sz="2600" dirty="0"/>
          </a:p>
        </p:txBody>
      </p:sp>
      <p:sp>
        <p:nvSpPr>
          <p:cNvPr id="5" name="矩形 28"/>
          <p:cNvSpPr/>
          <p:nvPr/>
        </p:nvSpPr>
        <p:spPr>
          <a:xfrm>
            <a:off x="-18898" y="671163"/>
            <a:ext cx="510214"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
        <p:nvSpPr>
          <p:cNvPr id="7" name="矩形 6"/>
          <p:cNvSpPr/>
          <p:nvPr/>
        </p:nvSpPr>
        <p:spPr>
          <a:xfrm>
            <a:off x="479376" y="671163"/>
            <a:ext cx="2160240" cy="598302"/>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8" name="Freeform 83"/>
          <p:cNvSpPr>
            <a:spLocks noChangeArrowheads="1"/>
          </p:cNvSpPr>
          <p:nvPr/>
        </p:nvSpPr>
        <p:spPr bwMode="auto">
          <a:xfrm>
            <a:off x="92209" y="826314"/>
            <a:ext cx="288000" cy="288000"/>
          </a:xfrm>
          <a:custGeom>
            <a:avLst/>
            <a:gdLst>
              <a:gd name="T0" fmla="*/ 38764526 w 602"/>
              <a:gd name="T1" fmla="*/ 78442719 h 602"/>
              <a:gd name="T2" fmla="*/ 38764526 w 602"/>
              <a:gd name="T3" fmla="*/ 78442719 h 602"/>
              <a:gd name="T4" fmla="*/ 0 w 602"/>
              <a:gd name="T5" fmla="*/ 38764526 h 602"/>
              <a:gd name="T6" fmla="*/ 38764526 w 602"/>
              <a:gd name="T7" fmla="*/ 0 h 602"/>
              <a:gd name="T8" fmla="*/ 78442719 w 602"/>
              <a:gd name="T9" fmla="*/ 38764526 h 602"/>
              <a:gd name="T10" fmla="*/ 38764526 w 602"/>
              <a:gd name="T11" fmla="*/ 78442719 h 602"/>
              <a:gd name="T12" fmla="*/ 61866665 w 602"/>
              <a:gd name="T13" fmla="*/ 16576054 h 602"/>
              <a:gd name="T14" fmla="*/ 61866665 w 602"/>
              <a:gd name="T15" fmla="*/ 16576054 h 602"/>
              <a:gd name="T16" fmla="*/ 38764526 w 602"/>
              <a:gd name="T17" fmla="*/ 38764526 h 602"/>
              <a:gd name="T18" fmla="*/ 38764526 w 602"/>
              <a:gd name="T19" fmla="*/ 7308970 h 602"/>
              <a:gd name="T20" fmla="*/ 7439751 w 602"/>
              <a:gd name="T21" fmla="*/ 38764526 h 602"/>
              <a:gd name="T22" fmla="*/ 38764526 w 602"/>
              <a:gd name="T23" fmla="*/ 71002968 h 602"/>
              <a:gd name="T24" fmla="*/ 71002968 w 602"/>
              <a:gd name="T25" fmla="*/ 38764526 h 602"/>
              <a:gd name="T26" fmla="*/ 61866665 w 602"/>
              <a:gd name="T27" fmla="*/ 16576054 h 60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02" h="602">
                <a:moveTo>
                  <a:pt x="297" y="601"/>
                </a:moveTo>
                <a:lnTo>
                  <a:pt x="297" y="601"/>
                </a:lnTo>
                <a:cubicBezTo>
                  <a:pt x="135" y="601"/>
                  <a:pt x="0" y="466"/>
                  <a:pt x="0" y="297"/>
                </a:cubicBezTo>
                <a:cubicBezTo>
                  <a:pt x="0" y="134"/>
                  <a:pt x="135" y="0"/>
                  <a:pt x="297" y="0"/>
                </a:cubicBezTo>
                <a:cubicBezTo>
                  <a:pt x="467" y="0"/>
                  <a:pt x="601" y="134"/>
                  <a:pt x="601" y="297"/>
                </a:cubicBezTo>
                <a:cubicBezTo>
                  <a:pt x="601" y="466"/>
                  <a:pt x="467" y="601"/>
                  <a:pt x="297" y="601"/>
                </a:cubicBezTo>
                <a:close/>
                <a:moveTo>
                  <a:pt x="474" y="127"/>
                </a:moveTo>
                <a:lnTo>
                  <a:pt x="474" y="127"/>
                </a:lnTo>
                <a:cubicBezTo>
                  <a:pt x="297" y="297"/>
                  <a:pt x="297" y="297"/>
                  <a:pt x="297" y="297"/>
                </a:cubicBezTo>
                <a:cubicBezTo>
                  <a:pt x="297" y="56"/>
                  <a:pt x="297" y="56"/>
                  <a:pt x="297" y="56"/>
                </a:cubicBezTo>
                <a:cubicBezTo>
                  <a:pt x="163" y="56"/>
                  <a:pt x="57" y="162"/>
                  <a:pt x="57" y="297"/>
                </a:cubicBezTo>
                <a:cubicBezTo>
                  <a:pt x="57" y="431"/>
                  <a:pt x="163" y="544"/>
                  <a:pt x="297" y="544"/>
                </a:cubicBezTo>
                <a:cubicBezTo>
                  <a:pt x="431" y="544"/>
                  <a:pt x="544" y="431"/>
                  <a:pt x="544" y="297"/>
                </a:cubicBezTo>
                <a:cubicBezTo>
                  <a:pt x="544" y="233"/>
                  <a:pt x="516" y="169"/>
                  <a:pt x="474" y="127"/>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solidFill>
                <a:prstClr val="black"/>
              </a:solidFill>
            </a:endParaRPr>
          </a:p>
        </p:txBody>
      </p:sp>
      <p:sp>
        <p:nvSpPr>
          <p:cNvPr id="9" name="文本框 5"/>
          <p:cNvSpPr txBox="1"/>
          <p:nvPr/>
        </p:nvSpPr>
        <p:spPr>
          <a:xfrm>
            <a:off x="953786" y="709485"/>
            <a:ext cx="3558038" cy="523220"/>
          </a:xfrm>
          <a:prstGeom prst="rect">
            <a:avLst/>
          </a:prstGeom>
          <a:noFill/>
        </p:spPr>
        <p:txBody>
          <a:bodyPr wrap="square" rtlCol="0">
            <a:spAutoFit/>
          </a:bodyPr>
          <a:lstStyle/>
          <a:p>
            <a:r>
              <a:rPr lang="zh-CN" altLang="en-US" sz="2800" dirty="0" smtClean="0">
                <a:solidFill>
                  <a:prstClr val="white"/>
                </a:solidFill>
                <a:latin typeface="微软雅黑 Light" panose="020B0502040204020203" pitchFamily="34" charset="-122"/>
                <a:ea typeface="微软雅黑 Light" panose="020B0502040204020203" pitchFamily="34" charset="-122"/>
              </a:rPr>
              <a:t>集合创建</a:t>
            </a:r>
            <a:endParaRPr lang="zh-CN" altLang="en-US" sz="2800" dirty="0">
              <a:solidFill>
                <a:prstClr val="white"/>
              </a:solidFill>
              <a:latin typeface="微软雅黑 Light" panose="020B0502040204020203" pitchFamily="34" charset="-122"/>
              <a:ea typeface="微软雅黑 Light" panose="020B0502040204020203" pitchFamily="34" charset="-122"/>
            </a:endParaRPr>
          </a:p>
        </p:txBody>
      </p:sp>
      <p:pic>
        <p:nvPicPr>
          <p:cNvPr id="6" name="图片 5"/>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491316" y="2564904"/>
            <a:ext cx="9778806" cy="1872208"/>
          </a:xfrm>
          <a:prstGeom prst="rect">
            <a:avLst/>
          </a:prstGeom>
        </p:spPr>
      </p:pic>
      <p:sp>
        <p:nvSpPr>
          <p:cNvPr id="3" name="日期占位符 2"/>
          <p:cNvSpPr>
            <a:spLocks noGrp="1"/>
          </p:cNvSpPr>
          <p:nvPr>
            <p:ph type="dt" sz="half" idx="10"/>
          </p:nvPr>
        </p:nvSpPr>
        <p:spPr/>
        <p:txBody>
          <a:bodyPr/>
          <a:lstStyle/>
          <a:p>
            <a:fld id="{53FDAFF3-CB24-4F86-B17A-84C259BACAB2}" type="datetime1">
              <a:rPr lang="zh-CN" altLang="en-US" smtClean="0"/>
              <a:pPr/>
              <a:t>2019/9/8</a:t>
            </a:fld>
            <a:endParaRPr lang="zh-CN" altLang="en-US"/>
          </a:p>
        </p:txBody>
      </p:sp>
      <p:sp>
        <p:nvSpPr>
          <p:cNvPr id="4" name="灯片编号占位符 3"/>
          <p:cNvSpPr>
            <a:spLocks noGrp="1"/>
          </p:cNvSpPr>
          <p:nvPr>
            <p:ph type="sldNum" sz="quarter" idx="12"/>
          </p:nvPr>
        </p:nvSpPr>
        <p:spPr/>
        <p:txBody>
          <a:bodyPr/>
          <a:lstStyle/>
          <a:p>
            <a:fld id="{370D8578-DDD4-487D-A316-C8E65CC577E1}" type="slidenum">
              <a:rPr lang="zh-CN" altLang="en-US" smtClean="0"/>
              <a:pPr/>
              <a:t>83</a:t>
            </a:fld>
            <a:endParaRPr lang="zh-CN" altLang="en-US"/>
          </a:p>
        </p:txBody>
      </p:sp>
    </p:spTree>
    <p:extLst>
      <p:ext uri="{BB962C8B-B14F-4D97-AF65-F5344CB8AC3E}">
        <p14:creationId xmlns:p14="http://schemas.microsoft.com/office/powerpoint/2010/main" xmlns="" val="1335792120"/>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79376" y="1700808"/>
            <a:ext cx="11593288" cy="4464496"/>
          </a:xfrm>
        </p:spPr>
        <p:txBody>
          <a:bodyPr>
            <a:normAutofit/>
          </a:bodyPr>
          <a:lstStyle/>
          <a:p>
            <a:pPr>
              <a:lnSpc>
                <a:spcPct val="150000"/>
              </a:lnSpc>
            </a:pPr>
            <a:r>
              <a:rPr kumimoji="1" lang="zh-CN" altLang="en-US" sz="2600" dirty="0"/>
              <a:t>集合支持数学集合运算，如并、交、差以及对称差</a:t>
            </a:r>
            <a:r>
              <a:rPr kumimoji="1" lang="zh-CN" altLang="en-US" sz="2600" dirty="0" smtClean="0"/>
              <a:t>等</a:t>
            </a:r>
            <a:endParaRPr kumimoji="1" lang="en-US" altLang="zh-CN" sz="2600" dirty="0">
              <a:latin typeface="Monaco" charset="0"/>
              <a:ea typeface="Monaco" charset="0"/>
              <a:cs typeface="Monaco" charset="0"/>
            </a:endParaRPr>
          </a:p>
        </p:txBody>
      </p:sp>
      <p:sp>
        <p:nvSpPr>
          <p:cNvPr id="5" name="矩形 28"/>
          <p:cNvSpPr/>
          <p:nvPr/>
        </p:nvSpPr>
        <p:spPr>
          <a:xfrm>
            <a:off x="-18898" y="671163"/>
            <a:ext cx="510214"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
        <p:nvSpPr>
          <p:cNvPr id="7" name="矩形 6"/>
          <p:cNvSpPr/>
          <p:nvPr/>
        </p:nvSpPr>
        <p:spPr>
          <a:xfrm>
            <a:off x="479376" y="671163"/>
            <a:ext cx="2160240" cy="598302"/>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8" name="Freeform 83"/>
          <p:cNvSpPr>
            <a:spLocks noChangeArrowheads="1"/>
          </p:cNvSpPr>
          <p:nvPr/>
        </p:nvSpPr>
        <p:spPr bwMode="auto">
          <a:xfrm>
            <a:off x="92209" y="826314"/>
            <a:ext cx="288000" cy="288000"/>
          </a:xfrm>
          <a:custGeom>
            <a:avLst/>
            <a:gdLst>
              <a:gd name="T0" fmla="*/ 38764526 w 602"/>
              <a:gd name="T1" fmla="*/ 78442719 h 602"/>
              <a:gd name="T2" fmla="*/ 38764526 w 602"/>
              <a:gd name="T3" fmla="*/ 78442719 h 602"/>
              <a:gd name="T4" fmla="*/ 0 w 602"/>
              <a:gd name="T5" fmla="*/ 38764526 h 602"/>
              <a:gd name="T6" fmla="*/ 38764526 w 602"/>
              <a:gd name="T7" fmla="*/ 0 h 602"/>
              <a:gd name="T8" fmla="*/ 78442719 w 602"/>
              <a:gd name="T9" fmla="*/ 38764526 h 602"/>
              <a:gd name="T10" fmla="*/ 38764526 w 602"/>
              <a:gd name="T11" fmla="*/ 78442719 h 602"/>
              <a:gd name="T12" fmla="*/ 61866665 w 602"/>
              <a:gd name="T13" fmla="*/ 16576054 h 602"/>
              <a:gd name="T14" fmla="*/ 61866665 w 602"/>
              <a:gd name="T15" fmla="*/ 16576054 h 602"/>
              <a:gd name="T16" fmla="*/ 38764526 w 602"/>
              <a:gd name="T17" fmla="*/ 38764526 h 602"/>
              <a:gd name="T18" fmla="*/ 38764526 w 602"/>
              <a:gd name="T19" fmla="*/ 7308970 h 602"/>
              <a:gd name="T20" fmla="*/ 7439751 w 602"/>
              <a:gd name="T21" fmla="*/ 38764526 h 602"/>
              <a:gd name="T22" fmla="*/ 38764526 w 602"/>
              <a:gd name="T23" fmla="*/ 71002968 h 602"/>
              <a:gd name="T24" fmla="*/ 71002968 w 602"/>
              <a:gd name="T25" fmla="*/ 38764526 h 602"/>
              <a:gd name="T26" fmla="*/ 61866665 w 602"/>
              <a:gd name="T27" fmla="*/ 16576054 h 60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02" h="602">
                <a:moveTo>
                  <a:pt x="297" y="601"/>
                </a:moveTo>
                <a:lnTo>
                  <a:pt x="297" y="601"/>
                </a:lnTo>
                <a:cubicBezTo>
                  <a:pt x="135" y="601"/>
                  <a:pt x="0" y="466"/>
                  <a:pt x="0" y="297"/>
                </a:cubicBezTo>
                <a:cubicBezTo>
                  <a:pt x="0" y="134"/>
                  <a:pt x="135" y="0"/>
                  <a:pt x="297" y="0"/>
                </a:cubicBezTo>
                <a:cubicBezTo>
                  <a:pt x="467" y="0"/>
                  <a:pt x="601" y="134"/>
                  <a:pt x="601" y="297"/>
                </a:cubicBezTo>
                <a:cubicBezTo>
                  <a:pt x="601" y="466"/>
                  <a:pt x="467" y="601"/>
                  <a:pt x="297" y="601"/>
                </a:cubicBezTo>
                <a:close/>
                <a:moveTo>
                  <a:pt x="474" y="127"/>
                </a:moveTo>
                <a:lnTo>
                  <a:pt x="474" y="127"/>
                </a:lnTo>
                <a:cubicBezTo>
                  <a:pt x="297" y="297"/>
                  <a:pt x="297" y="297"/>
                  <a:pt x="297" y="297"/>
                </a:cubicBezTo>
                <a:cubicBezTo>
                  <a:pt x="297" y="56"/>
                  <a:pt x="297" y="56"/>
                  <a:pt x="297" y="56"/>
                </a:cubicBezTo>
                <a:cubicBezTo>
                  <a:pt x="163" y="56"/>
                  <a:pt x="57" y="162"/>
                  <a:pt x="57" y="297"/>
                </a:cubicBezTo>
                <a:cubicBezTo>
                  <a:pt x="57" y="431"/>
                  <a:pt x="163" y="544"/>
                  <a:pt x="297" y="544"/>
                </a:cubicBezTo>
                <a:cubicBezTo>
                  <a:pt x="431" y="544"/>
                  <a:pt x="544" y="431"/>
                  <a:pt x="544" y="297"/>
                </a:cubicBezTo>
                <a:cubicBezTo>
                  <a:pt x="544" y="233"/>
                  <a:pt x="516" y="169"/>
                  <a:pt x="474" y="127"/>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solidFill>
                <a:prstClr val="black"/>
              </a:solidFill>
            </a:endParaRPr>
          </a:p>
        </p:txBody>
      </p:sp>
      <p:sp>
        <p:nvSpPr>
          <p:cNvPr id="9" name="文本框 5"/>
          <p:cNvSpPr txBox="1"/>
          <p:nvPr/>
        </p:nvSpPr>
        <p:spPr>
          <a:xfrm>
            <a:off x="953786" y="709485"/>
            <a:ext cx="3558038" cy="523220"/>
          </a:xfrm>
          <a:prstGeom prst="rect">
            <a:avLst/>
          </a:prstGeom>
          <a:noFill/>
        </p:spPr>
        <p:txBody>
          <a:bodyPr wrap="square" rtlCol="0">
            <a:spAutoFit/>
          </a:bodyPr>
          <a:lstStyle/>
          <a:p>
            <a:r>
              <a:rPr lang="zh-CN" altLang="en-US" sz="2800" dirty="0" smtClean="0">
                <a:solidFill>
                  <a:prstClr val="white"/>
                </a:solidFill>
                <a:latin typeface="微软雅黑 Light" panose="020B0502040204020203" pitchFamily="34" charset="-122"/>
                <a:ea typeface="微软雅黑 Light" panose="020B0502040204020203" pitchFamily="34" charset="-122"/>
              </a:rPr>
              <a:t>集合运算</a:t>
            </a:r>
            <a:endParaRPr lang="zh-CN" altLang="en-US" sz="2800" dirty="0">
              <a:solidFill>
                <a:prstClr val="white"/>
              </a:solidFill>
              <a:latin typeface="微软雅黑 Light" panose="020B0502040204020203" pitchFamily="34" charset="-122"/>
              <a:ea typeface="微软雅黑 Light" panose="020B0502040204020203" pitchFamily="34" charset="-122"/>
            </a:endParaRPr>
          </a:p>
        </p:txBody>
      </p:sp>
      <p:pic>
        <p:nvPicPr>
          <p:cNvPr id="3" name="图片 2"/>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491316" y="2277307"/>
            <a:ext cx="10998200" cy="4356100"/>
          </a:xfrm>
          <a:prstGeom prst="rect">
            <a:avLst/>
          </a:prstGeom>
        </p:spPr>
      </p:pic>
      <p:sp>
        <p:nvSpPr>
          <p:cNvPr id="4" name="日期占位符 3"/>
          <p:cNvSpPr>
            <a:spLocks noGrp="1"/>
          </p:cNvSpPr>
          <p:nvPr>
            <p:ph type="dt" sz="half" idx="10"/>
          </p:nvPr>
        </p:nvSpPr>
        <p:spPr/>
        <p:txBody>
          <a:bodyPr/>
          <a:lstStyle/>
          <a:p>
            <a:fld id="{1CC5313E-1D15-4AFF-AD1F-155620AAFB68}" type="datetime1">
              <a:rPr lang="zh-CN" altLang="en-US" smtClean="0"/>
              <a:pPr/>
              <a:t>2019/9/8</a:t>
            </a:fld>
            <a:endParaRPr lang="zh-CN" altLang="en-US"/>
          </a:p>
        </p:txBody>
      </p:sp>
      <p:sp>
        <p:nvSpPr>
          <p:cNvPr id="6" name="灯片编号占位符 5"/>
          <p:cNvSpPr>
            <a:spLocks noGrp="1"/>
          </p:cNvSpPr>
          <p:nvPr>
            <p:ph type="sldNum" sz="quarter" idx="12"/>
          </p:nvPr>
        </p:nvSpPr>
        <p:spPr/>
        <p:txBody>
          <a:bodyPr/>
          <a:lstStyle/>
          <a:p>
            <a:fld id="{370D8578-DDD4-487D-A316-C8E65CC577E1}" type="slidenum">
              <a:rPr lang="zh-CN" altLang="en-US" smtClean="0"/>
              <a:pPr/>
              <a:t>84</a:t>
            </a:fld>
            <a:endParaRPr lang="zh-CN" altLang="en-US"/>
          </a:p>
        </p:txBody>
      </p:sp>
    </p:spTree>
    <p:extLst>
      <p:ext uri="{BB962C8B-B14F-4D97-AF65-F5344CB8AC3E}">
        <p14:creationId xmlns:p14="http://schemas.microsoft.com/office/powerpoint/2010/main" xmlns="" val="2487385019"/>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79376" y="1700808"/>
            <a:ext cx="11593288" cy="4464496"/>
          </a:xfrm>
        </p:spPr>
        <p:txBody>
          <a:bodyPr>
            <a:normAutofit/>
          </a:bodyPr>
          <a:lstStyle/>
          <a:p>
            <a:pPr>
              <a:lnSpc>
                <a:spcPct val="150000"/>
              </a:lnSpc>
            </a:pPr>
            <a:r>
              <a:rPr kumimoji="1" lang="zh-CN" altLang="en-US" sz="2600" dirty="0"/>
              <a:t>集合支持数学集合运算，如并、交、差以及对称差</a:t>
            </a:r>
            <a:r>
              <a:rPr kumimoji="1" lang="zh-CN" altLang="en-US" sz="2600" dirty="0" smtClean="0"/>
              <a:t>等</a:t>
            </a:r>
            <a:endParaRPr kumimoji="1" lang="en-US" altLang="zh-CN" sz="2600" dirty="0">
              <a:latin typeface="Monaco" charset="0"/>
              <a:ea typeface="Monaco" charset="0"/>
              <a:cs typeface="Monaco" charset="0"/>
            </a:endParaRPr>
          </a:p>
        </p:txBody>
      </p:sp>
      <p:sp>
        <p:nvSpPr>
          <p:cNvPr id="5" name="矩形 28"/>
          <p:cNvSpPr/>
          <p:nvPr/>
        </p:nvSpPr>
        <p:spPr>
          <a:xfrm>
            <a:off x="-18898" y="671163"/>
            <a:ext cx="510214"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
        <p:nvSpPr>
          <p:cNvPr id="7" name="矩形 6"/>
          <p:cNvSpPr/>
          <p:nvPr/>
        </p:nvSpPr>
        <p:spPr>
          <a:xfrm>
            <a:off x="479376" y="671163"/>
            <a:ext cx="2160240" cy="598302"/>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8" name="Freeform 83"/>
          <p:cNvSpPr>
            <a:spLocks noChangeArrowheads="1"/>
          </p:cNvSpPr>
          <p:nvPr/>
        </p:nvSpPr>
        <p:spPr bwMode="auto">
          <a:xfrm>
            <a:off x="92209" y="826314"/>
            <a:ext cx="288000" cy="288000"/>
          </a:xfrm>
          <a:custGeom>
            <a:avLst/>
            <a:gdLst>
              <a:gd name="T0" fmla="*/ 38764526 w 602"/>
              <a:gd name="T1" fmla="*/ 78442719 h 602"/>
              <a:gd name="T2" fmla="*/ 38764526 w 602"/>
              <a:gd name="T3" fmla="*/ 78442719 h 602"/>
              <a:gd name="T4" fmla="*/ 0 w 602"/>
              <a:gd name="T5" fmla="*/ 38764526 h 602"/>
              <a:gd name="T6" fmla="*/ 38764526 w 602"/>
              <a:gd name="T7" fmla="*/ 0 h 602"/>
              <a:gd name="T8" fmla="*/ 78442719 w 602"/>
              <a:gd name="T9" fmla="*/ 38764526 h 602"/>
              <a:gd name="T10" fmla="*/ 38764526 w 602"/>
              <a:gd name="T11" fmla="*/ 78442719 h 602"/>
              <a:gd name="T12" fmla="*/ 61866665 w 602"/>
              <a:gd name="T13" fmla="*/ 16576054 h 602"/>
              <a:gd name="T14" fmla="*/ 61866665 w 602"/>
              <a:gd name="T15" fmla="*/ 16576054 h 602"/>
              <a:gd name="T16" fmla="*/ 38764526 w 602"/>
              <a:gd name="T17" fmla="*/ 38764526 h 602"/>
              <a:gd name="T18" fmla="*/ 38764526 w 602"/>
              <a:gd name="T19" fmla="*/ 7308970 h 602"/>
              <a:gd name="T20" fmla="*/ 7439751 w 602"/>
              <a:gd name="T21" fmla="*/ 38764526 h 602"/>
              <a:gd name="T22" fmla="*/ 38764526 w 602"/>
              <a:gd name="T23" fmla="*/ 71002968 h 602"/>
              <a:gd name="T24" fmla="*/ 71002968 w 602"/>
              <a:gd name="T25" fmla="*/ 38764526 h 602"/>
              <a:gd name="T26" fmla="*/ 61866665 w 602"/>
              <a:gd name="T27" fmla="*/ 16576054 h 60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02" h="602">
                <a:moveTo>
                  <a:pt x="297" y="601"/>
                </a:moveTo>
                <a:lnTo>
                  <a:pt x="297" y="601"/>
                </a:lnTo>
                <a:cubicBezTo>
                  <a:pt x="135" y="601"/>
                  <a:pt x="0" y="466"/>
                  <a:pt x="0" y="297"/>
                </a:cubicBezTo>
                <a:cubicBezTo>
                  <a:pt x="0" y="134"/>
                  <a:pt x="135" y="0"/>
                  <a:pt x="297" y="0"/>
                </a:cubicBezTo>
                <a:cubicBezTo>
                  <a:pt x="467" y="0"/>
                  <a:pt x="601" y="134"/>
                  <a:pt x="601" y="297"/>
                </a:cubicBezTo>
                <a:cubicBezTo>
                  <a:pt x="601" y="466"/>
                  <a:pt x="467" y="601"/>
                  <a:pt x="297" y="601"/>
                </a:cubicBezTo>
                <a:close/>
                <a:moveTo>
                  <a:pt x="474" y="127"/>
                </a:moveTo>
                <a:lnTo>
                  <a:pt x="474" y="127"/>
                </a:lnTo>
                <a:cubicBezTo>
                  <a:pt x="297" y="297"/>
                  <a:pt x="297" y="297"/>
                  <a:pt x="297" y="297"/>
                </a:cubicBezTo>
                <a:cubicBezTo>
                  <a:pt x="297" y="56"/>
                  <a:pt x="297" y="56"/>
                  <a:pt x="297" y="56"/>
                </a:cubicBezTo>
                <a:cubicBezTo>
                  <a:pt x="163" y="56"/>
                  <a:pt x="57" y="162"/>
                  <a:pt x="57" y="297"/>
                </a:cubicBezTo>
                <a:cubicBezTo>
                  <a:pt x="57" y="431"/>
                  <a:pt x="163" y="544"/>
                  <a:pt x="297" y="544"/>
                </a:cubicBezTo>
                <a:cubicBezTo>
                  <a:pt x="431" y="544"/>
                  <a:pt x="544" y="431"/>
                  <a:pt x="544" y="297"/>
                </a:cubicBezTo>
                <a:cubicBezTo>
                  <a:pt x="544" y="233"/>
                  <a:pt x="516" y="169"/>
                  <a:pt x="474" y="127"/>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solidFill>
                <a:prstClr val="black"/>
              </a:solidFill>
            </a:endParaRPr>
          </a:p>
        </p:txBody>
      </p:sp>
      <p:sp>
        <p:nvSpPr>
          <p:cNvPr id="9" name="文本框 5"/>
          <p:cNvSpPr txBox="1"/>
          <p:nvPr/>
        </p:nvSpPr>
        <p:spPr>
          <a:xfrm>
            <a:off x="953786" y="709485"/>
            <a:ext cx="3558038" cy="523220"/>
          </a:xfrm>
          <a:prstGeom prst="rect">
            <a:avLst/>
          </a:prstGeom>
          <a:noFill/>
        </p:spPr>
        <p:txBody>
          <a:bodyPr wrap="square" rtlCol="0">
            <a:spAutoFit/>
          </a:bodyPr>
          <a:lstStyle/>
          <a:p>
            <a:r>
              <a:rPr lang="zh-CN" altLang="en-US" sz="2800" dirty="0" smtClean="0">
                <a:solidFill>
                  <a:prstClr val="white"/>
                </a:solidFill>
                <a:latin typeface="微软雅黑 Light" panose="020B0502040204020203" pitchFamily="34" charset="-122"/>
                <a:ea typeface="微软雅黑 Light" panose="020B0502040204020203" pitchFamily="34" charset="-122"/>
              </a:rPr>
              <a:t>集合运算</a:t>
            </a:r>
            <a:endParaRPr lang="zh-CN" altLang="en-US" sz="2800" dirty="0">
              <a:solidFill>
                <a:prstClr val="white"/>
              </a:solidFill>
              <a:latin typeface="微软雅黑 Light" panose="020B0502040204020203" pitchFamily="34" charset="-122"/>
              <a:ea typeface="微软雅黑 Light" panose="020B0502040204020203" pitchFamily="34" charset="-122"/>
            </a:endParaRPr>
          </a:p>
        </p:txBody>
      </p:sp>
      <p:pic>
        <p:nvPicPr>
          <p:cNvPr id="4" name="图片 3"/>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2821485" y="2417007"/>
            <a:ext cx="6134100" cy="4216400"/>
          </a:xfrm>
          <a:prstGeom prst="rect">
            <a:avLst/>
          </a:prstGeom>
        </p:spPr>
      </p:pic>
      <p:sp>
        <p:nvSpPr>
          <p:cNvPr id="3" name="日期占位符 2"/>
          <p:cNvSpPr>
            <a:spLocks noGrp="1"/>
          </p:cNvSpPr>
          <p:nvPr>
            <p:ph type="dt" sz="half" idx="10"/>
          </p:nvPr>
        </p:nvSpPr>
        <p:spPr/>
        <p:txBody>
          <a:bodyPr/>
          <a:lstStyle/>
          <a:p>
            <a:fld id="{5A2377DA-9800-4D6B-8DF4-D4C7158CBB51}" type="datetime1">
              <a:rPr lang="zh-CN" altLang="en-US" smtClean="0"/>
              <a:pPr/>
              <a:t>2019/9/8</a:t>
            </a:fld>
            <a:endParaRPr lang="zh-CN" altLang="en-US"/>
          </a:p>
        </p:txBody>
      </p:sp>
      <p:sp>
        <p:nvSpPr>
          <p:cNvPr id="6" name="灯片编号占位符 5"/>
          <p:cNvSpPr>
            <a:spLocks noGrp="1"/>
          </p:cNvSpPr>
          <p:nvPr>
            <p:ph type="sldNum" sz="quarter" idx="12"/>
          </p:nvPr>
        </p:nvSpPr>
        <p:spPr/>
        <p:txBody>
          <a:bodyPr/>
          <a:lstStyle/>
          <a:p>
            <a:fld id="{370D8578-DDD4-487D-A316-C8E65CC577E1}" type="slidenum">
              <a:rPr lang="zh-CN" altLang="en-US" smtClean="0"/>
              <a:pPr/>
              <a:t>85</a:t>
            </a:fld>
            <a:endParaRPr lang="zh-CN" altLang="en-US"/>
          </a:p>
        </p:txBody>
      </p:sp>
    </p:spTree>
    <p:extLst>
      <p:ext uri="{BB962C8B-B14F-4D97-AF65-F5344CB8AC3E}">
        <p14:creationId xmlns:p14="http://schemas.microsoft.com/office/powerpoint/2010/main" xmlns="" val="1787774313"/>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8"/>
          <p:cNvSpPr txBox="1">
            <a:spLocks/>
          </p:cNvSpPr>
          <p:nvPr/>
        </p:nvSpPr>
        <p:spPr>
          <a:xfrm>
            <a:off x="911424" y="579766"/>
            <a:ext cx="10515600" cy="7810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微软雅黑 Light" panose="020B0502040204020203" pitchFamily="34" charset="-122"/>
                <a:ea typeface="微软雅黑 Light" panose="020B0502040204020203" pitchFamily="34" charset="-122"/>
                <a:cs typeface="+mj-cs"/>
              </a:defRPr>
            </a:lvl1pPr>
          </a:lstStyle>
          <a:p>
            <a:r>
              <a:rPr lang="zh-CN" altLang="en-US" sz="3200" b="1" dirty="0" smtClean="0">
                <a:solidFill>
                  <a:srgbClr val="942124"/>
                </a:solidFill>
                <a:cs typeface="+mn-cs"/>
              </a:rPr>
              <a:t>总结</a:t>
            </a:r>
            <a:endParaRPr lang="zh-CN" altLang="en-US" sz="3200" b="1" dirty="0">
              <a:solidFill>
                <a:srgbClr val="942124"/>
              </a:solidFill>
              <a:cs typeface="+mn-cs"/>
            </a:endParaRPr>
          </a:p>
        </p:txBody>
      </p:sp>
      <p:sp>
        <p:nvSpPr>
          <p:cNvPr id="293" name="Freeform 37"/>
          <p:cNvSpPr>
            <a:spLocks noChangeArrowheads="1"/>
          </p:cNvSpPr>
          <p:nvPr/>
        </p:nvSpPr>
        <p:spPr bwMode="auto">
          <a:xfrm>
            <a:off x="1631504" y="3682289"/>
            <a:ext cx="324000" cy="324000"/>
          </a:xfrm>
          <a:custGeom>
            <a:avLst/>
            <a:gdLst>
              <a:gd name="T0" fmla="*/ 38763987 w 602"/>
              <a:gd name="T1" fmla="*/ 78442719 h 602"/>
              <a:gd name="T2" fmla="*/ 38763987 w 602"/>
              <a:gd name="T3" fmla="*/ 78442719 h 602"/>
              <a:gd name="T4" fmla="*/ 0 w 602"/>
              <a:gd name="T5" fmla="*/ 38764526 h 602"/>
              <a:gd name="T6" fmla="*/ 38763987 w 602"/>
              <a:gd name="T7" fmla="*/ 0 h 602"/>
              <a:gd name="T8" fmla="*/ 78441997 w 602"/>
              <a:gd name="T9" fmla="*/ 38764526 h 602"/>
              <a:gd name="T10" fmla="*/ 38763987 w 602"/>
              <a:gd name="T11" fmla="*/ 78442719 h 602"/>
              <a:gd name="T12" fmla="*/ 38763987 w 602"/>
              <a:gd name="T13" fmla="*/ 7439751 h 602"/>
              <a:gd name="T14" fmla="*/ 38763987 w 602"/>
              <a:gd name="T15" fmla="*/ 7439751 h 602"/>
              <a:gd name="T16" fmla="*/ 7439717 w 602"/>
              <a:gd name="T17" fmla="*/ 38764526 h 602"/>
              <a:gd name="T18" fmla="*/ 38763987 w 602"/>
              <a:gd name="T19" fmla="*/ 71002968 h 602"/>
              <a:gd name="T20" fmla="*/ 71002280 w 602"/>
              <a:gd name="T21" fmla="*/ 38764526 h 602"/>
              <a:gd name="T22" fmla="*/ 38763987 w 602"/>
              <a:gd name="T23" fmla="*/ 7439751 h 60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602" h="602">
                <a:moveTo>
                  <a:pt x="297" y="601"/>
                </a:moveTo>
                <a:lnTo>
                  <a:pt x="297" y="601"/>
                </a:lnTo>
                <a:cubicBezTo>
                  <a:pt x="134" y="601"/>
                  <a:pt x="0" y="467"/>
                  <a:pt x="0" y="297"/>
                </a:cubicBezTo>
                <a:cubicBezTo>
                  <a:pt x="0" y="135"/>
                  <a:pt x="134" y="0"/>
                  <a:pt x="297" y="0"/>
                </a:cubicBezTo>
                <a:cubicBezTo>
                  <a:pt x="466" y="0"/>
                  <a:pt x="601" y="135"/>
                  <a:pt x="601" y="297"/>
                </a:cubicBezTo>
                <a:cubicBezTo>
                  <a:pt x="601" y="467"/>
                  <a:pt x="466" y="601"/>
                  <a:pt x="297" y="601"/>
                </a:cubicBezTo>
                <a:close/>
                <a:moveTo>
                  <a:pt x="297" y="57"/>
                </a:moveTo>
                <a:lnTo>
                  <a:pt x="297" y="57"/>
                </a:lnTo>
                <a:cubicBezTo>
                  <a:pt x="163" y="57"/>
                  <a:pt x="57" y="163"/>
                  <a:pt x="57" y="297"/>
                </a:cubicBezTo>
                <a:cubicBezTo>
                  <a:pt x="57" y="431"/>
                  <a:pt x="163" y="544"/>
                  <a:pt x="297" y="544"/>
                </a:cubicBezTo>
                <a:cubicBezTo>
                  <a:pt x="431" y="544"/>
                  <a:pt x="544" y="431"/>
                  <a:pt x="544" y="297"/>
                </a:cubicBezTo>
                <a:cubicBezTo>
                  <a:pt x="544" y="163"/>
                  <a:pt x="431" y="57"/>
                  <a:pt x="297" y="57"/>
                </a:cubicBezTo>
                <a:close/>
              </a:path>
            </a:pathLst>
          </a:custGeom>
          <a:solidFill>
            <a:srgbClr val="942124"/>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5" name="TextBox 4"/>
          <p:cNvSpPr txBox="1"/>
          <p:nvPr/>
        </p:nvSpPr>
        <p:spPr>
          <a:xfrm>
            <a:off x="2135560" y="3613456"/>
            <a:ext cx="4185761" cy="461665"/>
          </a:xfrm>
          <a:prstGeom prst="rect">
            <a:avLst/>
          </a:prstGeom>
          <a:noFill/>
        </p:spPr>
        <p:txBody>
          <a:bodyPr wrap="none" rtlCol="0">
            <a:spAutoFit/>
          </a:bodyPr>
          <a:lstStyle/>
          <a:p>
            <a:r>
              <a:rPr lang="zh-CN" altLang="en-US" sz="2400" dirty="0" smtClean="0">
                <a:latin typeface="微软雅黑 Light" panose="020B0502040204020203" pitchFamily="34" charset="-122"/>
                <a:ea typeface="微软雅黑 Light" panose="020B0502040204020203" pitchFamily="34" charset="-122"/>
              </a:rPr>
              <a:t>创建、索引、增减、切片操作</a:t>
            </a:r>
            <a:endParaRPr lang="zh-CN" altLang="en-US" sz="2400" dirty="0">
              <a:latin typeface="微软雅黑 Light" panose="020B0502040204020203" pitchFamily="34" charset="-122"/>
              <a:ea typeface="微软雅黑 Light" panose="020B0502040204020203" pitchFamily="34" charset="-122"/>
            </a:endParaRPr>
          </a:p>
        </p:txBody>
      </p:sp>
      <p:sp>
        <p:nvSpPr>
          <p:cNvPr id="307" name="Freeform 37"/>
          <p:cNvSpPr>
            <a:spLocks noChangeArrowheads="1"/>
          </p:cNvSpPr>
          <p:nvPr/>
        </p:nvSpPr>
        <p:spPr bwMode="auto">
          <a:xfrm>
            <a:off x="1631504" y="3065785"/>
            <a:ext cx="324000" cy="324000"/>
          </a:xfrm>
          <a:custGeom>
            <a:avLst/>
            <a:gdLst>
              <a:gd name="T0" fmla="*/ 38763987 w 602"/>
              <a:gd name="T1" fmla="*/ 78442719 h 602"/>
              <a:gd name="T2" fmla="*/ 38763987 w 602"/>
              <a:gd name="T3" fmla="*/ 78442719 h 602"/>
              <a:gd name="T4" fmla="*/ 0 w 602"/>
              <a:gd name="T5" fmla="*/ 38764526 h 602"/>
              <a:gd name="T6" fmla="*/ 38763987 w 602"/>
              <a:gd name="T7" fmla="*/ 0 h 602"/>
              <a:gd name="T8" fmla="*/ 78441997 w 602"/>
              <a:gd name="T9" fmla="*/ 38764526 h 602"/>
              <a:gd name="T10" fmla="*/ 38763987 w 602"/>
              <a:gd name="T11" fmla="*/ 78442719 h 602"/>
              <a:gd name="T12" fmla="*/ 38763987 w 602"/>
              <a:gd name="T13" fmla="*/ 7439751 h 602"/>
              <a:gd name="T14" fmla="*/ 38763987 w 602"/>
              <a:gd name="T15" fmla="*/ 7439751 h 602"/>
              <a:gd name="T16" fmla="*/ 7439717 w 602"/>
              <a:gd name="T17" fmla="*/ 38764526 h 602"/>
              <a:gd name="T18" fmla="*/ 38763987 w 602"/>
              <a:gd name="T19" fmla="*/ 71002968 h 602"/>
              <a:gd name="T20" fmla="*/ 71002280 w 602"/>
              <a:gd name="T21" fmla="*/ 38764526 h 602"/>
              <a:gd name="T22" fmla="*/ 38763987 w 602"/>
              <a:gd name="T23" fmla="*/ 7439751 h 60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602" h="602">
                <a:moveTo>
                  <a:pt x="297" y="601"/>
                </a:moveTo>
                <a:lnTo>
                  <a:pt x="297" y="601"/>
                </a:lnTo>
                <a:cubicBezTo>
                  <a:pt x="134" y="601"/>
                  <a:pt x="0" y="467"/>
                  <a:pt x="0" y="297"/>
                </a:cubicBezTo>
                <a:cubicBezTo>
                  <a:pt x="0" y="135"/>
                  <a:pt x="134" y="0"/>
                  <a:pt x="297" y="0"/>
                </a:cubicBezTo>
                <a:cubicBezTo>
                  <a:pt x="466" y="0"/>
                  <a:pt x="601" y="135"/>
                  <a:pt x="601" y="297"/>
                </a:cubicBezTo>
                <a:cubicBezTo>
                  <a:pt x="601" y="467"/>
                  <a:pt x="466" y="601"/>
                  <a:pt x="297" y="601"/>
                </a:cubicBezTo>
                <a:close/>
                <a:moveTo>
                  <a:pt x="297" y="57"/>
                </a:moveTo>
                <a:lnTo>
                  <a:pt x="297" y="57"/>
                </a:lnTo>
                <a:cubicBezTo>
                  <a:pt x="163" y="57"/>
                  <a:pt x="57" y="163"/>
                  <a:pt x="57" y="297"/>
                </a:cubicBezTo>
                <a:cubicBezTo>
                  <a:pt x="57" y="431"/>
                  <a:pt x="163" y="544"/>
                  <a:pt x="297" y="544"/>
                </a:cubicBezTo>
                <a:cubicBezTo>
                  <a:pt x="431" y="544"/>
                  <a:pt x="544" y="431"/>
                  <a:pt x="544" y="297"/>
                </a:cubicBezTo>
                <a:cubicBezTo>
                  <a:pt x="544" y="163"/>
                  <a:pt x="431" y="57"/>
                  <a:pt x="297" y="57"/>
                </a:cubicBezTo>
                <a:close/>
              </a:path>
            </a:pathLst>
          </a:custGeom>
          <a:solidFill>
            <a:srgbClr val="942124"/>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308" name="TextBox 307"/>
          <p:cNvSpPr txBox="1"/>
          <p:nvPr/>
        </p:nvSpPr>
        <p:spPr>
          <a:xfrm>
            <a:off x="2135560" y="2996952"/>
            <a:ext cx="3570208" cy="461665"/>
          </a:xfrm>
          <a:prstGeom prst="rect">
            <a:avLst/>
          </a:prstGeom>
          <a:noFill/>
        </p:spPr>
        <p:txBody>
          <a:bodyPr wrap="none" rtlCol="0">
            <a:spAutoFit/>
          </a:bodyPr>
          <a:lstStyle/>
          <a:p>
            <a:r>
              <a:rPr lang="zh-CN" altLang="en-US" sz="2400" dirty="0" smtClean="0">
                <a:latin typeface="微软雅黑 Light" panose="020B0502040204020203" pitchFamily="34" charset="-122"/>
                <a:ea typeface="微软雅黑 Light" panose="020B0502040204020203" pitchFamily="34" charset="-122"/>
              </a:rPr>
              <a:t>列表、元组、字典、集合</a:t>
            </a:r>
            <a:endParaRPr lang="zh-CN" altLang="en-US" sz="2400" dirty="0">
              <a:latin typeface="微软雅黑 Light" panose="020B0502040204020203" pitchFamily="34" charset="-122"/>
              <a:ea typeface="微软雅黑 Light" panose="020B0502040204020203" pitchFamily="34" charset="-122"/>
            </a:endParaRPr>
          </a:p>
        </p:txBody>
      </p:sp>
      <p:sp>
        <p:nvSpPr>
          <p:cNvPr id="12" name="矩形 28"/>
          <p:cNvSpPr/>
          <p:nvPr/>
        </p:nvSpPr>
        <p:spPr>
          <a:xfrm>
            <a:off x="-18898" y="671163"/>
            <a:ext cx="510214"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
        <p:nvSpPr>
          <p:cNvPr id="2" name="日期占位符 1"/>
          <p:cNvSpPr>
            <a:spLocks noGrp="1"/>
          </p:cNvSpPr>
          <p:nvPr>
            <p:ph type="dt" sz="half" idx="10"/>
          </p:nvPr>
        </p:nvSpPr>
        <p:spPr/>
        <p:txBody>
          <a:bodyPr/>
          <a:lstStyle/>
          <a:p>
            <a:fld id="{5A52E90E-1C9C-4749-80D8-1D9EB1F306F6}" type="datetime1">
              <a:rPr lang="zh-CN" altLang="en-US" smtClean="0"/>
              <a:pPr/>
              <a:t>2019/9/8</a:t>
            </a:fld>
            <a:endParaRPr lang="zh-CN" altLang="en-US"/>
          </a:p>
        </p:txBody>
      </p:sp>
      <p:sp>
        <p:nvSpPr>
          <p:cNvPr id="3" name="灯片编号占位符 2"/>
          <p:cNvSpPr>
            <a:spLocks noGrp="1"/>
          </p:cNvSpPr>
          <p:nvPr>
            <p:ph type="sldNum" sz="quarter" idx="12"/>
          </p:nvPr>
        </p:nvSpPr>
        <p:spPr/>
        <p:txBody>
          <a:bodyPr/>
          <a:lstStyle/>
          <a:p>
            <a:fld id="{370D8578-DDD4-487D-A316-C8E65CC577E1}" type="slidenum">
              <a:rPr lang="zh-CN" altLang="en-US" smtClean="0"/>
              <a:pPr/>
              <a:t>86</a:t>
            </a:fld>
            <a:endParaRPr lang="zh-CN" altLang="en-US"/>
          </a:p>
        </p:txBody>
      </p:sp>
    </p:spTree>
    <p:extLst>
      <p:ext uri="{BB962C8B-B14F-4D97-AF65-F5344CB8AC3E}">
        <p14:creationId xmlns:p14="http://schemas.microsoft.com/office/powerpoint/2010/main" xmlns="" val="1357987790"/>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983559" y="2133591"/>
            <a:ext cx="1080000" cy="1080000"/>
            <a:chOff x="8110158" y="3554322"/>
            <a:chExt cx="876300" cy="876300"/>
          </a:xfrm>
        </p:grpSpPr>
        <p:sp>
          <p:nvSpPr>
            <p:cNvPr id="18" name="椭圆 17"/>
            <p:cNvSpPr/>
            <p:nvPr/>
          </p:nvSpPr>
          <p:spPr>
            <a:xfrm>
              <a:off x="8110158" y="3554322"/>
              <a:ext cx="876300" cy="8763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9" name="图片 18"/>
            <p:cNvPicPr>
              <a:picLocks noChangeAspect="1"/>
            </p:cNvPicPr>
            <p:nvPr/>
          </p:nvPicPr>
          <p:blipFill>
            <a:blip r:embed="rId2" cstate="email">
              <a:extLst>
                <a:ext uri="{28A0092B-C50C-407E-A947-70E740481C1C}">
                  <a14:useLocalDpi xmlns:a14="http://schemas.microsoft.com/office/drawing/2010/main" xmlns=""/>
                </a:ext>
              </a:extLst>
            </a:blip>
            <a:stretch>
              <a:fillRect/>
            </a:stretch>
          </p:blipFill>
          <p:spPr>
            <a:xfrm>
              <a:off x="8232092" y="3758472"/>
              <a:ext cx="632433" cy="468000"/>
            </a:xfrm>
            <a:prstGeom prst="rect">
              <a:avLst/>
            </a:prstGeom>
          </p:spPr>
        </p:pic>
      </p:grpSp>
      <p:grpSp>
        <p:nvGrpSpPr>
          <p:cNvPr id="2" name="组合 1"/>
          <p:cNvGrpSpPr/>
          <p:nvPr/>
        </p:nvGrpSpPr>
        <p:grpSpPr>
          <a:xfrm>
            <a:off x="3877329" y="4140369"/>
            <a:ext cx="6573535" cy="584775"/>
            <a:chOff x="3877326" y="4290231"/>
            <a:chExt cx="6573535" cy="584775"/>
          </a:xfrm>
        </p:grpSpPr>
        <p:sp>
          <p:nvSpPr>
            <p:cNvPr id="20" name="矩形 19"/>
            <p:cNvSpPr/>
            <p:nvPr/>
          </p:nvSpPr>
          <p:spPr>
            <a:xfrm>
              <a:off x="3877326" y="4290231"/>
              <a:ext cx="3589444" cy="584775"/>
            </a:xfrm>
            <a:prstGeom prst="rect">
              <a:avLst/>
            </a:prstGeom>
          </p:spPr>
          <p:txBody>
            <a:bodyPr wrap="none">
              <a:spAutoFit/>
            </a:bodyPr>
            <a:lstStyle/>
            <a:p>
              <a:r>
                <a:rPr lang="zh-CN" altLang="en-US" sz="3200" b="1" dirty="0" smtClean="0">
                  <a:solidFill>
                    <a:srgbClr val="942124"/>
                  </a:solidFill>
                  <a:latin typeface="微软雅黑 Light" panose="020B0502040204020203" pitchFamily="34" charset="-122"/>
                  <a:ea typeface="微软雅黑 Light" panose="020B0502040204020203" pitchFamily="34" charset="-122"/>
                </a:rPr>
                <a:t>第四部分</a:t>
              </a:r>
              <a:r>
                <a:rPr lang="en-US" altLang="zh-CN" sz="3200" b="1" dirty="0" smtClean="0">
                  <a:solidFill>
                    <a:srgbClr val="942124"/>
                  </a:solidFill>
                  <a:latin typeface="微软雅黑 Light" panose="020B0502040204020203" pitchFamily="34" charset="-122"/>
                  <a:ea typeface="微软雅黑 Light" panose="020B0502040204020203" pitchFamily="34" charset="-122"/>
                </a:rPr>
                <a:t> </a:t>
              </a:r>
              <a:r>
                <a:rPr lang="zh-CN" altLang="en-US" sz="3200" b="1" dirty="0" smtClean="0">
                  <a:solidFill>
                    <a:srgbClr val="942124"/>
                  </a:solidFill>
                  <a:latin typeface="微软雅黑 Light" panose="020B0502040204020203" pitchFamily="34" charset="-122"/>
                  <a:ea typeface="微软雅黑 Light" panose="020B0502040204020203" pitchFamily="34" charset="-122"/>
                </a:rPr>
                <a:t>控制结构</a:t>
              </a:r>
              <a:endParaRPr lang="en-US" altLang="zh-CN" sz="3200" b="1" dirty="0" smtClean="0">
                <a:solidFill>
                  <a:srgbClr val="942124"/>
                </a:solidFill>
                <a:latin typeface="微软雅黑 Light" panose="020B0502040204020203" pitchFamily="34" charset="-122"/>
                <a:ea typeface="微软雅黑 Light" panose="020B0502040204020203" pitchFamily="34" charset="-122"/>
              </a:endParaRPr>
            </a:p>
          </p:txBody>
        </p:sp>
        <p:cxnSp>
          <p:nvCxnSpPr>
            <p:cNvPr id="30" name="直接连接符 29"/>
            <p:cNvCxnSpPr/>
            <p:nvPr/>
          </p:nvCxnSpPr>
          <p:spPr>
            <a:xfrm>
              <a:off x="3962401" y="4875006"/>
              <a:ext cx="6488460"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34" name="组合 33"/>
          <p:cNvGrpSpPr/>
          <p:nvPr/>
        </p:nvGrpSpPr>
        <p:grpSpPr>
          <a:xfrm>
            <a:off x="4030879" y="2133590"/>
            <a:ext cx="1080000" cy="1080000"/>
            <a:chOff x="8502232" y="2244385"/>
            <a:chExt cx="876300" cy="876300"/>
          </a:xfrm>
        </p:grpSpPr>
        <p:sp>
          <p:nvSpPr>
            <p:cNvPr id="35" name="椭圆 34"/>
            <p:cNvSpPr/>
            <p:nvPr/>
          </p:nvSpPr>
          <p:spPr>
            <a:xfrm>
              <a:off x="8502232" y="2244385"/>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6" name="图片 35"/>
            <p:cNvPicPr>
              <a:picLocks noChangeAspect="1"/>
            </p:cNvPicPr>
            <p:nvPr/>
          </p:nvPicPr>
          <p:blipFill>
            <a:blip r:embed="rId3">
              <a:extLst>
                <a:ext uri="{28A0092B-C50C-407E-A947-70E740481C1C}">
                  <a14:useLocalDpi xmlns:a14="http://schemas.microsoft.com/office/drawing/2010/main" xmlns=""/>
                </a:ext>
              </a:extLst>
            </a:blip>
            <a:stretch>
              <a:fillRect/>
            </a:stretch>
          </p:blipFill>
          <p:spPr>
            <a:xfrm>
              <a:off x="8599561" y="2432946"/>
              <a:ext cx="681643" cy="613479"/>
            </a:xfrm>
            <a:prstGeom prst="rect">
              <a:avLst/>
            </a:prstGeom>
          </p:spPr>
        </p:pic>
      </p:grpSp>
      <p:grpSp>
        <p:nvGrpSpPr>
          <p:cNvPr id="37" name="组合 36"/>
          <p:cNvGrpSpPr/>
          <p:nvPr/>
        </p:nvGrpSpPr>
        <p:grpSpPr>
          <a:xfrm>
            <a:off x="10133829" y="2137219"/>
            <a:ext cx="1080000" cy="1080000"/>
            <a:chOff x="6787469" y="2184355"/>
            <a:chExt cx="876300" cy="876300"/>
          </a:xfrm>
        </p:grpSpPr>
        <p:sp>
          <p:nvSpPr>
            <p:cNvPr id="38" name="椭圆 37"/>
            <p:cNvSpPr/>
            <p:nvPr/>
          </p:nvSpPr>
          <p:spPr>
            <a:xfrm>
              <a:off x="6787469" y="2184355"/>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9" name="图片 38"/>
            <p:cNvPicPr>
              <a:picLocks noChangeAspect="1"/>
            </p:cNvPicPr>
            <p:nvPr/>
          </p:nvPicPr>
          <p:blipFill>
            <a:blip r:embed="rId4" cstate="email">
              <a:extLst>
                <a:ext uri="{28A0092B-C50C-407E-A947-70E740481C1C}">
                  <a14:useLocalDpi xmlns:a14="http://schemas.microsoft.com/office/drawing/2010/main" xmlns=""/>
                </a:ext>
              </a:extLst>
            </a:blip>
            <a:stretch>
              <a:fillRect/>
            </a:stretch>
          </p:blipFill>
          <p:spPr>
            <a:xfrm>
              <a:off x="6997019" y="2279604"/>
              <a:ext cx="457201" cy="762002"/>
            </a:xfrm>
            <a:prstGeom prst="rect">
              <a:avLst/>
            </a:prstGeom>
          </p:spPr>
        </p:pic>
      </p:grpSp>
      <p:grpSp>
        <p:nvGrpSpPr>
          <p:cNvPr id="40" name="组合 39"/>
          <p:cNvGrpSpPr/>
          <p:nvPr/>
        </p:nvGrpSpPr>
        <p:grpSpPr>
          <a:xfrm>
            <a:off x="7211921" y="2133821"/>
            <a:ext cx="1080000" cy="1080000"/>
            <a:chOff x="8064082" y="5195503"/>
            <a:chExt cx="876300" cy="876300"/>
          </a:xfrm>
        </p:grpSpPr>
        <p:sp>
          <p:nvSpPr>
            <p:cNvPr id="41" name="椭圆 40"/>
            <p:cNvSpPr/>
            <p:nvPr/>
          </p:nvSpPr>
          <p:spPr>
            <a:xfrm>
              <a:off x="8064082" y="5195503"/>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2" name="图片 41"/>
            <p:cNvPicPr>
              <a:picLocks noChangeAspect="1"/>
            </p:cNvPicPr>
            <p:nvPr/>
          </p:nvPicPr>
          <p:blipFill>
            <a:blip r:embed="rId5">
              <a:extLst>
                <a:ext uri="{28A0092B-C50C-407E-A947-70E740481C1C}">
                  <a14:useLocalDpi xmlns:a14="http://schemas.microsoft.com/office/drawing/2010/main" xmlns=""/>
                </a:ext>
              </a:extLst>
            </a:blip>
            <a:stretch>
              <a:fillRect/>
            </a:stretch>
          </p:blipFill>
          <p:spPr>
            <a:xfrm>
              <a:off x="8196232" y="5239074"/>
              <a:ext cx="612000" cy="789158"/>
            </a:xfrm>
            <a:prstGeom prst="rect">
              <a:avLst/>
            </a:prstGeom>
          </p:spPr>
        </p:pic>
      </p:grpSp>
      <p:pic>
        <p:nvPicPr>
          <p:cNvPr id="5" name="图片 4" descr="pic.png"/>
          <p:cNvPicPr>
            <a:picLocks noChangeAspect="1"/>
          </p:cNvPicPr>
          <p:nvPr/>
        </p:nvPicPr>
        <p:blipFill>
          <a:blip r:embed="rId6" cstate="email">
            <a:extLst>
              <a:ext uri="{28A0092B-C50C-407E-A947-70E740481C1C}">
                <a14:useLocalDpi xmlns:a14="http://schemas.microsoft.com/office/drawing/2010/main" xmlns=""/>
              </a:ext>
            </a:extLst>
          </a:blip>
          <a:stretch>
            <a:fillRect/>
          </a:stretch>
        </p:blipFill>
        <p:spPr>
          <a:xfrm>
            <a:off x="0" y="0"/>
            <a:ext cx="12234334" cy="3844639"/>
          </a:xfrm>
          <a:prstGeom prst="rect">
            <a:avLst/>
          </a:prstGeom>
        </p:spPr>
      </p:pic>
      <p:sp>
        <p:nvSpPr>
          <p:cNvPr id="21" name="矩形 20"/>
          <p:cNvSpPr/>
          <p:nvPr/>
        </p:nvSpPr>
        <p:spPr bwMode="auto">
          <a:xfrm>
            <a:off x="3941021" y="4926457"/>
            <a:ext cx="7272808" cy="461665"/>
          </a:xfrm>
          <a:prstGeom prst="rect">
            <a:avLst/>
          </a:prstGeom>
        </p:spPr>
        <p:txBody>
          <a:bodyPr wrap="square">
            <a:spAutoFit/>
          </a:bodyPr>
          <a:lstStyle/>
          <a:p>
            <a:pPr fontAlgn="base">
              <a:spcBef>
                <a:spcPct val="0"/>
              </a:spcBef>
              <a:spcAft>
                <a:spcPct val="0"/>
              </a:spcAft>
            </a:pPr>
            <a:r>
              <a:rPr lang="en-US" altLang="zh-CN" sz="2400" dirty="0">
                <a:solidFill>
                  <a:srgbClr val="942124"/>
                </a:solidFill>
                <a:latin typeface="Monaco" charset="0"/>
                <a:ea typeface="Monaco" charset="0"/>
                <a:cs typeface="Monaco" charset="0"/>
              </a:rPr>
              <a:t>i</a:t>
            </a:r>
            <a:r>
              <a:rPr lang="en-US" altLang="zh-CN" sz="2400" dirty="0" smtClean="0">
                <a:solidFill>
                  <a:srgbClr val="942124"/>
                </a:solidFill>
                <a:latin typeface="Monaco" charset="0"/>
                <a:ea typeface="Monaco" charset="0"/>
                <a:cs typeface="Monaco" charset="0"/>
              </a:rPr>
              <a:t>f</a:t>
            </a:r>
            <a:r>
              <a:rPr lang="zh-CN" altLang="en-US" sz="2400" dirty="0" smtClean="0">
                <a:solidFill>
                  <a:srgbClr val="942124"/>
                </a:solidFill>
                <a:latin typeface="微软雅黑 Light" panose="020B0502040204020203" pitchFamily="34" charset="-122"/>
                <a:ea typeface="微软雅黑 Light" panose="020B0502040204020203" pitchFamily="34" charset="-122"/>
                <a:cs typeface="Microsoft YaHei" charset="0"/>
              </a:rPr>
              <a:t>选择结构、</a:t>
            </a:r>
            <a:r>
              <a:rPr lang="en-US" altLang="zh-CN" sz="2400" dirty="0" smtClean="0">
                <a:solidFill>
                  <a:srgbClr val="942124"/>
                </a:solidFill>
                <a:latin typeface="Monaco" charset="0"/>
                <a:ea typeface="Monaco" charset="0"/>
                <a:cs typeface="Monaco" charset="0"/>
              </a:rPr>
              <a:t>for</a:t>
            </a:r>
            <a:r>
              <a:rPr lang="zh-CN" altLang="en-US" sz="2400" dirty="0" smtClean="0">
                <a:solidFill>
                  <a:srgbClr val="942124"/>
                </a:solidFill>
                <a:latin typeface="微软雅黑 Light" panose="020B0502040204020203" pitchFamily="34" charset="-122"/>
                <a:ea typeface="微软雅黑 Light" panose="020B0502040204020203" pitchFamily="34" charset="-122"/>
                <a:cs typeface="Microsoft YaHei" charset="0"/>
              </a:rPr>
              <a:t>循环结构、</a:t>
            </a:r>
            <a:r>
              <a:rPr lang="en-US" altLang="zh-CN" sz="2400" dirty="0" smtClean="0">
                <a:solidFill>
                  <a:srgbClr val="942124"/>
                </a:solidFill>
                <a:latin typeface="Monaco" charset="0"/>
                <a:ea typeface="Monaco" charset="0"/>
                <a:cs typeface="Monaco" charset="0"/>
              </a:rPr>
              <a:t>while</a:t>
            </a:r>
            <a:r>
              <a:rPr lang="zh-CN" altLang="en-US" sz="2400" dirty="0" smtClean="0">
                <a:solidFill>
                  <a:srgbClr val="942124"/>
                </a:solidFill>
                <a:latin typeface="微软雅黑 Light" panose="020B0502040204020203" pitchFamily="34" charset="-122"/>
                <a:ea typeface="微软雅黑 Light" panose="020B0502040204020203" pitchFamily="34" charset="-122"/>
                <a:cs typeface="Microsoft YaHei" charset="0"/>
              </a:rPr>
              <a:t>循环结构</a:t>
            </a:r>
            <a:endParaRPr lang="zh-CN" altLang="en-US" sz="2400" dirty="0">
              <a:solidFill>
                <a:srgbClr val="942124"/>
              </a:solidFill>
              <a:latin typeface="微软雅黑 Light" panose="020B0502040204020203" pitchFamily="34" charset="-122"/>
              <a:ea typeface="微软雅黑 Light" panose="020B0502040204020203" pitchFamily="34" charset="-122"/>
              <a:cs typeface="Microsoft YaHei" charset="0"/>
            </a:endParaRPr>
          </a:p>
        </p:txBody>
      </p:sp>
      <p:sp>
        <p:nvSpPr>
          <p:cNvPr id="3" name="日期占位符 2"/>
          <p:cNvSpPr>
            <a:spLocks noGrp="1"/>
          </p:cNvSpPr>
          <p:nvPr>
            <p:ph type="dt" sz="half" idx="10"/>
          </p:nvPr>
        </p:nvSpPr>
        <p:spPr/>
        <p:txBody>
          <a:bodyPr/>
          <a:lstStyle/>
          <a:p>
            <a:fld id="{F1D8D0F9-219D-4903-A07F-3680089815EA}" type="datetime1">
              <a:rPr lang="zh-CN" altLang="en-US" smtClean="0"/>
              <a:pPr/>
              <a:t>2019/9/8</a:t>
            </a:fld>
            <a:endParaRPr lang="zh-CN" altLang="en-US"/>
          </a:p>
        </p:txBody>
      </p:sp>
      <p:sp>
        <p:nvSpPr>
          <p:cNvPr id="4" name="灯片编号占位符 3"/>
          <p:cNvSpPr>
            <a:spLocks noGrp="1"/>
          </p:cNvSpPr>
          <p:nvPr>
            <p:ph type="sldNum" sz="quarter" idx="12"/>
          </p:nvPr>
        </p:nvSpPr>
        <p:spPr/>
        <p:txBody>
          <a:bodyPr/>
          <a:lstStyle/>
          <a:p>
            <a:fld id="{370D8578-DDD4-487D-A316-C8E65CC577E1}" type="slidenum">
              <a:rPr lang="zh-CN" altLang="en-US" smtClean="0"/>
              <a:pPr/>
              <a:t>87</a:t>
            </a:fld>
            <a:endParaRPr lang="zh-CN" altLang="en-US"/>
          </a:p>
        </p:txBody>
      </p:sp>
    </p:spTree>
    <p:extLst>
      <p:ext uri="{BB962C8B-B14F-4D97-AF65-F5344CB8AC3E}">
        <p14:creationId xmlns:p14="http://schemas.microsoft.com/office/powerpoint/2010/main" xmlns="" val="332325241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8"/>
          <p:cNvSpPr txBox="1">
            <a:spLocks/>
          </p:cNvSpPr>
          <p:nvPr/>
        </p:nvSpPr>
        <p:spPr>
          <a:xfrm>
            <a:off x="911424" y="579766"/>
            <a:ext cx="10515600" cy="7810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微软雅黑 Light" panose="020B0502040204020203" pitchFamily="34" charset="-122"/>
                <a:ea typeface="微软雅黑 Light" panose="020B0502040204020203" pitchFamily="34" charset="-122"/>
                <a:cs typeface="+mj-cs"/>
              </a:defRPr>
            </a:lvl1pPr>
          </a:lstStyle>
          <a:p>
            <a:r>
              <a:rPr lang="zh-CN" altLang="en-US" sz="3200" b="1" dirty="0" smtClean="0">
                <a:solidFill>
                  <a:srgbClr val="942124"/>
                </a:solidFill>
                <a:cs typeface="+mn-cs"/>
              </a:rPr>
              <a:t>布尔值</a:t>
            </a:r>
            <a:endParaRPr lang="zh-CN" altLang="en-US" sz="3200" b="1" dirty="0">
              <a:solidFill>
                <a:srgbClr val="942124"/>
              </a:solidFill>
              <a:cs typeface="+mn-cs"/>
            </a:endParaRPr>
          </a:p>
        </p:txBody>
      </p:sp>
      <p:sp>
        <p:nvSpPr>
          <p:cNvPr id="2" name="内容占位符 1"/>
          <p:cNvSpPr>
            <a:spLocks noGrp="1"/>
          </p:cNvSpPr>
          <p:nvPr>
            <p:ph idx="1"/>
          </p:nvPr>
        </p:nvSpPr>
        <p:spPr>
          <a:xfrm>
            <a:off x="651114" y="1700808"/>
            <a:ext cx="10775910" cy="9289032"/>
          </a:xfrm>
        </p:spPr>
        <p:txBody>
          <a:bodyPr>
            <a:normAutofit/>
          </a:bodyPr>
          <a:lstStyle/>
          <a:p>
            <a:pPr>
              <a:lnSpc>
                <a:spcPct val="150000"/>
              </a:lnSpc>
            </a:pPr>
            <a:r>
              <a:rPr kumimoji="1" lang="zh-CN" altLang="en-US" sz="2400" dirty="0"/>
              <a:t>在这个世界上，文字</a:t>
            </a:r>
            <a:r>
              <a:rPr kumimoji="1" lang="zh-CN" altLang="en-US" sz="2400" dirty="0" smtClean="0"/>
              <a:t>和认知中</a:t>
            </a:r>
            <a:r>
              <a:rPr kumimoji="1" lang="zh-CN" altLang="en-US" sz="2400" dirty="0"/>
              <a:t>有真和假的判断，而对于计算机而言，</a:t>
            </a:r>
            <a:r>
              <a:rPr kumimoji="1" lang="zh-CN" altLang="en-US" sz="2400" dirty="0" smtClean="0"/>
              <a:t>布尔值 </a:t>
            </a:r>
            <a:r>
              <a:rPr kumimoji="1" lang="en-US" altLang="zh-CN" sz="2400" dirty="0" smtClean="0">
                <a:latin typeface="Monaco" charset="0"/>
                <a:ea typeface="Monaco" charset="0"/>
                <a:cs typeface="Monaco" charset="0"/>
              </a:rPr>
              <a:t>True</a:t>
            </a:r>
            <a:r>
              <a:rPr kumimoji="1" lang="zh-CN" altLang="en-US" sz="2400" dirty="0" smtClean="0"/>
              <a:t> 和 </a:t>
            </a:r>
            <a:r>
              <a:rPr kumimoji="1" lang="en-US" altLang="zh-CN" sz="2400" dirty="0" smtClean="0">
                <a:latin typeface="Monaco" charset="0"/>
                <a:ea typeface="Monaco" charset="0"/>
                <a:cs typeface="Monaco" charset="0"/>
              </a:rPr>
              <a:t>False</a:t>
            </a:r>
            <a:r>
              <a:rPr kumimoji="1" lang="zh-CN" altLang="en-US" sz="2400" dirty="0" smtClean="0"/>
              <a:t> 就表示 真 和 假 </a:t>
            </a:r>
            <a:endParaRPr kumimoji="1" lang="en-US" altLang="zh-CN" sz="2400" dirty="0" smtClean="0"/>
          </a:p>
          <a:p>
            <a:pPr>
              <a:lnSpc>
                <a:spcPct val="150000"/>
              </a:lnSpc>
            </a:pPr>
            <a:endParaRPr kumimoji="1" lang="en-US" altLang="zh-CN" sz="2400" dirty="0" smtClean="0"/>
          </a:p>
          <a:p>
            <a:pPr>
              <a:lnSpc>
                <a:spcPct val="150000"/>
              </a:lnSpc>
            </a:pPr>
            <a:r>
              <a:rPr kumimoji="1" lang="zh-CN" altLang="en-US" sz="2400" dirty="0" smtClean="0"/>
              <a:t> </a:t>
            </a:r>
            <a:r>
              <a:rPr kumimoji="1" lang="en-US" altLang="zh-CN" sz="2400" dirty="0" smtClean="0">
                <a:latin typeface="Monaco" charset="0"/>
                <a:ea typeface="Monaco" charset="0"/>
                <a:cs typeface="Monaco" charset="0"/>
              </a:rPr>
              <a:t>True</a:t>
            </a:r>
            <a:r>
              <a:rPr kumimoji="1" lang="zh-CN" altLang="en-US" sz="2400" dirty="0" smtClean="0"/>
              <a:t> 、 </a:t>
            </a:r>
            <a:r>
              <a:rPr kumimoji="1" lang="en-US" altLang="zh-CN" sz="2400" dirty="0" smtClean="0">
                <a:latin typeface="Monaco" charset="0"/>
                <a:ea typeface="Monaco" charset="0"/>
                <a:cs typeface="Monaco" charset="0"/>
              </a:rPr>
              <a:t>False</a:t>
            </a:r>
            <a:r>
              <a:rPr kumimoji="1" lang="zh-CN" altLang="en-US" sz="2400" dirty="0" smtClean="0"/>
              <a:t> 是</a:t>
            </a:r>
            <a:r>
              <a:rPr kumimoji="1" lang="zh-CN" altLang="en-US" sz="2400" dirty="0"/>
              <a:t>比较显式的真和假</a:t>
            </a:r>
            <a:r>
              <a:rPr kumimoji="1" lang="en-US" altLang="zh-CN" sz="2400" dirty="0"/>
              <a:t>, </a:t>
            </a:r>
            <a:r>
              <a:rPr kumimoji="1" lang="zh-CN" altLang="en-US" sz="2400" dirty="0"/>
              <a:t>而在</a:t>
            </a:r>
            <a:r>
              <a:rPr kumimoji="1" lang="en-US" altLang="zh-CN" sz="2400" dirty="0"/>
              <a:t>Python</a:t>
            </a:r>
            <a:r>
              <a:rPr kumimoji="1" lang="zh-CN" altLang="en-US" sz="2400" dirty="0"/>
              <a:t>中以下值都会被看作是假（</a:t>
            </a:r>
            <a:r>
              <a:rPr kumimoji="1" lang="en-US" altLang="zh-CN" sz="2400" dirty="0">
                <a:latin typeface="Monaco" charset="0"/>
                <a:ea typeface="Monaco" charset="0"/>
                <a:cs typeface="Monaco" charset="0"/>
              </a:rPr>
              <a:t>False</a:t>
            </a:r>
            <a:r>
              <a:rPr kumimoji="1" lang="zh-CN" altLang="en-US" sz="2400" dirty="0"/>
              <a:t>）：</a:t>
            </a:r>
          </a:p>
        </p:txBody>
      </p:sp>
      <p:sp>
        <p:nvSpPr>
          <p:cNvPr id="5" name="矩形 28"/>
          <p:cNvSpPr/>
          <p:nvPr/>
        </p:nvSpPr>
        <p:spPr>
          <a:xfrm>
            <a:off x="-18899" y="671163"/>
            <a:ext cx="670013"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pic>
        <p:nvPicPr>
          <p:cNvPr id="3" name="图片 2"/>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911424" y="2780928"/>
            <a:ext cx="6060161" cy="1036607"/>
          </a:xfrm>
          <a:prstGeom prst="rect">
            <a:avLst/>
          </a:prstGeom>
        </p:spPr>
      </p:pic>
      <p:pic>
        <p:nvPicPr>
          <p:cNvPr id="4" name="图片 3"/>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911424" y="4897654"/>
            <a:ext cx="7776864" cy="1069103"/>
          </a:xfrm>
          <a:prstGeom prst="rect">
            <a:avLst/>
          </a:prstGeom>
        </p:spPr>
      </p:pic>
      <p:sp>
        <p:nvSpPr>
          <p:cNvPr id="7" name="日期占位符 6"/>
          <p:cNvSpPr>
            <a:spLocks noGrp="1"/>
          </p:cNvSpPr>
          <p:nvPr>
            <p:ph type="dt" sz="half" idx="10"/>
          </p:nvPr>
        </p:nvSpPr>
        <p:spPr/>
        <p:txBody>
          <a:bodyPr/>
          <a:lstStyle/>
          <a:p>
            <a:fld id="{3013F44F-0EEB-401E-979D-1D94C6FB4D37}" type="datetime1">
              <a:rPr lang="zh-CN" altLang="en-US" smtClean="0"/>
              <a:pPr/>
              <a:t>2019/9/8</a:t>
            </a:fld>
            <a:endParaRPr lang="zh-CN" altLang="en-US"/>
          </a:p>
        </p:txBody>
      </p:sp>
      <p:sp>
        <p:nvSpPr>
          <p:cNvPr id="8" name="灯片编号占位符 7"/>
          <p:cNvSpPr>
            <a:spLocks noGrp="1"/>
          </p:cNvSpPr>
          <p:nvPr>
            <p:ph type="sldNum" sz="quarter" idx="12"/>
          </p:nvPr>
        </p:nvSpPr>
        <p:spPr/>
        <p:txBody>
          <a:bodyPr/>
          <a:lstStyle/>
          <a:p>
            <a:fld id="{370D8578-DDD4-487D-A316-C8E65CC577E1}" type="slidenum">
              <a:rPr lang="zh-CN" altLang="en-US" smtClean="0"/>
              <a:pPr/>
              <a:t>88</a:t>
            </a:fld>
            <a:endParaRPr lang="zh-CN" altLang="en-US"/>
          </a:p>
        </p:txBody>
      </p:sp>
    </p:spTree>
    <p:extLst>
      <p:ext uri="{BB962C8B-B14F-4D97-AF65-F5344CB8AC3E}">
        <p14:creationId xmlns:p14="http://schemas.microsoft.com/office/powerpoint/2010/main" xmlns="" val="3380341293"/>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79376" y="1700808"/>
            <a:ext cx="11593288" cy="4464496"/>
          </a:xfrm>
        </p:spPr>
        <p:txBody>
          <a:bodyPr>
            <a:normAutofit/>
          </a:bodyPr>
          <a:lstStyle/>
          <a:p>
            <a:pPr>
              <a:lnSpc>
                <a:spcPct val="150000"/>
              </a:lnSpc>
            </a:pPr>
            <a:r>
              <a:rPr kumimoji="1" lang="en-US" altLang="zh-CN" sz="2400" dirty="0" smtClean="0">
                <a:latin typeface="Monaco" charset="0"/>
                <a:ea typeface="Monaco" charset="0"/>
                <a:cs typeface="Monaco" charset="0"/>
              </a:rPr>
              <a:t>==</a:t>
            </a:r>
            <a:r>
              <a:rPr kumimoji="1" lang="en-US" altLang="zh-CN" sz="2400" dirty="0" smtClean="0"/>
              <a:t> </a:t>
            </a:r>
            <a:r>
              <a:rPr kumimoji="1" lang="zh-CN" altLang="en-US" sz="2400" dirty="0"/>
              <a:t>符号是判断两个值、变量之间是否相等的操作符，相等则返回</a:t>
            </a:r>
            <a:r>
              <a:rPr kumimoji="1" lang="zh-CN" altLang="en-US" sz="2400" dirty="0" smtClean="0"/>
              <a:t>布尔值 </a:t>
            </a:r>
            <a:r>
              <a:rPr kumimoji="1" lang="en-US" altLang="zh-CN" sz="2400" dirty="0" smtClean="0">
                <a:latin typeface="Monaco" charset="0"/>
                <a:ea typeface="Monaco" charset="0"/>
                <a:cs typeface="Monaco" charset="0"/>
              </a:rPr>
              <a:t>True</a:t>
            </a:r>
            <a:endParaRPr kumimoji="1" lang="en-US" altLang="zh-CN" sz="2400" dirty="0" smtClean="0"/>
          </a:p>
          <a:p>
            <a:pPr>
              <a:lnSpc>
                <a:spcPct val="150000"/>
              </a:lnSpc>
            </a:pPr>
            <a:endParaRPr kumimoji="1" lang="en-US" altLang="zh-CN" sz="2400" dirty="0" smtClean="0"/>
          </a:p>
          <a:p>
            <a:pPr>
              <a:lnSpc>
                <a:spcPct val="150000"/>
              </a:lnSpc>
            </a:pPr>
            <a:endParaRPr kumimoji="1" lang="en-US" altLang="zh-CN" sz="2400" dirty="0"/>
          </a:p>
          <a:p>
            <a:pPr>
              <a:lnSpc>
                <a:spcPct val="150000"/>
              </a:lnSpc>
            </a:pPr>
            <a:endParaRPr kumimoji="1" lang="en-US" altLang="zh-CN" sz="2400" dirty="0" smtClean="0"/>
          </a:p>
          <a:p>
            <a:pPr>
              <a:lnSpc>
                <a:spcPct val="150000"/>
              </a:lnSpc>
            </a:pPr>
            <a:r>
              <a:rPr kumimoji="1" lang="zh-CN" altLang="en-US" sz="2400" dirty="0" smtClean="0"/>
              <a:t>对于</a:t>
            </a:r>
            <a:r>
              <a:rPr kumimoji="1" lang="zh-CN" altLang="en-US" sz="2400" dirty="0"/>
              <a:t>字符型变量也是可以这么操作</a:t>
            </a:r>
            <a:r>
              <a:rPr kumimoji="1" lang="zh-CN" altLang="en-US" sz="2400" dirty="0" smtClean="0"/>
              <a:t>的：</a:t>
            </a:r>
            <a:endParaRPr kumimoji="1" lang="en-US" altLang="zh-CN" sz="2400" dirty="0" smtClean="0"/>
          </a:p>
          <a:p>
            <a:pPr>
              <a:lnSpc>
                <a:spcPct val="150000"/>
              </a:lnSpc>
            </a:pPr>
            <a:endParaRPr kumimoji="1" lang="en-US" altLang="zh-CN" sz="2400" dirty="0"/>
          </a:p>
          <a:p>
            <a:pPr>
              <a:lnSpc>
                <a:spcPct val="150000"/>
              </a:lnSpc>
            </a:pPr>
            <a:endParaRPr kumimoji="1" lang="en-US" altLang="zh-CN" sz="2400" dirty="0" smtClean="0"/>
          </a:p>
        </p:txBody>
      </p:sp>
      <p:sp>
        <p:nvSpPr>
          <p:cNvPr id="5" name="矩形 28"/>
          <p:cNvSpPr/>
          <p:nvPr/>
        </p:nvSpPr>
        <p:spPr>
          <a:xfrm>
            <a:off x="-18898" y="671163"/>
            <a:ext cx="510214"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
        <p:nvSpPr>
          <p:cNvPr id="7" name="矩形 6"/>
          <p:cNvSpPr/>
          <p:nvPr/>
        </p:nvSpPr>
        <p:spPr>
          <a:xfrm>
            <a:off x="479376" y="671163"/>
            <a:ext cx="2160240" cy="598302"/>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8" name="Freeform 83"/>
          <p:cNvSpPr>
            <a:spLocks noChangeArrowheads="1"/>
          </p:cNvSpPr>
          <p:nvPr/>
        </p:nvSpPr>
        <p:spPr bwMode="auto">
          <a:xfrm>
            <a:off x="92209" y="826314"/>
            <a:ext cx="288000" cy="288000"/>
          </a:xfrm>
          <a:custGeom>
            <a:avLst/>
            <a:gdLst>
              <a:gd name="T0" fmla="*/ 38764526 w 602"/>
              <a:gd name="T1" fmla="*/ 78442719 h 602"/>
              <a:gd name="T2" fmla="*/ 38764526 w 602"/>
              <a:gd name="T3" fmla="*/ 78442719 h 602"/>
              <a:gd name="T4" fmla="*/ 0 w 602"/>
              <a:gd name="T5" fmla="*/ 38764526 h 602"/>
              <a:gd name="T6" fmla="*/ 38764526 w 602"/>
              <a:gd name="T7" fmla="*/ 0 h 602"/>
              <a:gd name="T8" fmla="*/ 78442719 w 602"/>
              <a:gd name="T9" fmla="*/ 38764526 h 602"/>
              <a:gd name="T10" fmla="*/ 38764526 w 602"/>
              <a:gd name="T11" fmla="*/ 78442719 h 602"/>
              <a:gd name="T12" fmla="*/ 61866665 w 602"/>
              <a:gd name="T13" fmla="*/ 16576054 h 602"/>
              <a:gd name="T14" fmla="*/ 61866665 w 602"/>
              <a:gd name="T15" fmla="*/ 16576054 h 602"/>
              <a:gd name="T16" fmla="*/ 38764526 w 602"/>
              <a:gd name="T17" fmla="*/ 38764526 h 602"/>
              <a:gd name="T18" fmla="*/ 38764526 w 602"/>
              <a:gd name="T19" fmla="*/ 7308970 h 602"/>
              <a:gd name="T20" fmla="*/ 7439751 w 602"/>
              <a:gd name="T21" fmla="*/ 38764526 h 602"/>
              <a:gd name="T22" fmla="*/ 38764526 w 602"/>
              <a:gd name="T23" fmla="*/ 71002968 h 602"/>
              <a:gd name="T24" fmla="*/ 71002968 w 602"/>
              <a:gd name="T25" fmla="*/ 38764526 h 602"/>
              <a:gd name="T26" fmla="*/ 61866665 w 602"/>
              <a:gd name="T27" fmla="*/ 16576054 h 60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02" h="602">
                <a:moveTo>
                  <a:pt x="297" y="601"/>
                </a:moveTo>
                <a:lnTo>
                  <a:pt x="297" y="601"/>
                </a:lnTo>
                <a:cubicBezTo>
                  <a:pt x="135" y="601"/>
                  <a:pt x="0" y="466"/>
                  <a:pt x="0" y="297"/>
                </a:cubicBezTo>
                <a:cubicBezTo>
                  <a:pt x="0" y="134"/>
                  <a:pt x="135" y="0"/>
                  <a:pt x="297" y="0"/>
                </a:cubicBezTo>
                <a:cubicBezTo>
                  <a:pt x="467" y="0"/>
                  <a:pt x="601" y="134"/>
                  <a:pt x="601" y="297"/>
                </a:cubicBezTo>
                <a:cubicBezTo>
                  <a:pt x="601" y="466"/>
                  <a:pt x="467" y="601"/>
                  <a:pt x="297" y="601"/>
                </a:cubicBezTo>
                <a:close/>
                <a:moveTo>
                  <a:pt x="474" y="127"/>
                </a:moveTo>
                <a:lnTo>
                  <a:pt x="474" y="127"/>
                </a:lnTo>
                <a:cubicBezTo>
                  <a:pt x="297" y="297"/>
                  <a:pt x="297" y="297"/>
                  <a:pt x="297" y="297"/>
                </a:cubicBezTo>
                <a:cubicBezTo>
                  <a:pt x="297" y="56"/>
                  <a:pt x="297" y="56"/>
                  <a:pt x="297" y="56"/>
                </a:cubicBezTo>
                <a:cubicBezTo>
                  <a:pt x="163" y="56"/>
                  <a:pt x="57" y="162"/>
                  <a:pt x="57" y="297"/>
                </a:cubicBezTo>
                <a:cubicBezTo>
                  <a:pt x="57" y="431"/>
                  <a:pt x="163" y="544"/>
                  <a:pt x="297" y="544"/>
                </a:cubicBezTo>
                <a:cubicBezTo>
                  <a:pt x="431" y="544"/>
                  <a:pt x="544" y="431"/>
                  <a:pt x="544" y="297"/>
                </a:cubicBezTo>
                <a:cubicBezTo>
                  <a:pt x="544" y="233"/>
                  <a:pt x="516" y="169"/>
                  <a:pt x="474" y="127"/>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solidFill>
                <a:prstClr val="black"/>
              </a:solidFill>
            </a:endParaRPr>
          </a:p>
        </p:txBody>
      </p:sp>
      <p:sp>
        <p:nvSpPr>
          <p:cNvPr id="9" name="文本框 5"/>
          <p:cNvSpPr txBox="1"/>
          <p:nvPr/>
        </p:nvSpPr>
        <p:spPr>
          <a:xfrm>
            <a:off x="953786" y="709485"/>
            <a:ext cx="3558038" cy="523220"/>
          </a:xfrm>
          <a:prstGeom prst="rect">
            <a:avLst/>
          </a:prstGeom>
          <a:noFill/>
        </p:spPr>
        <p:txBody>
          <a:bodyPr wrap="square" rtlCol="0">
            <a:spAutoFit/>
          </a:bodyPr>
          <a:lstStyle/>
          <a:p>
            <a:r>
              <a:rPr lang="en-US" altLang="zh-CN" sz="2800" dirty="0" smtClean="0">
                <a:solidFill>
                  <a:prstClr val="white"/>
                </a:solidFill>
                <a:latin typeface="Monaco" charset="0"/>
                <a:ea typeface="Monaco" charset="0"/>
                <a:cs typeface="Monaco" charset="0"/>
              </a:rPr>
              <a:t>==</a:t>
            </a:r>
            <a:r>
              <a:rPr lang="zh-CN" altLang="en-US" sz="2800" dirty="0" smtClean="0">
                <a:solidFill>
                  <a:prstClr val="white"/>
                </a:solidFill>
                <a:latin typeface="Monaco" charset="0"/>
                <a:ea typeface="Monaco" charset="0"/>
                <a:cs typeface="Monaco" charset="0"/>
              </a:rPr>
              <a:t> </a:t>
            </a:r>
            <a:r>
              <a:rPr lang="zh-CN" altLang="en-US" sz="2800" dirty="0" smtClean="0">
                <a:solidFill>
                  <a:prstClr val="white"/>
                </a:solidFill>
                <a:latin typeface="Microsoft YaHei Light" charset="-122"/>
                <a:ea typeface="Microsoft YaHei Light" charset="-122"/>
                <a:cs typeface="Microsoft YaHei Light" charset="-122"/>
              </a:rPr>
              <a:t>符号</a:t>
            </a:r>
            <a:endParaRPr lang="zh-CN" altLang="en-US" sz="2800" dirty="0">
              <a:solidFill>
                <a:prstClr val="white"/>
              </a:solidFill>
              <a:latin typeface="Microsoft YaHei Light" charset="-122"/>
              <a:ea typeface="Microsoft YaHei Light" charset="-122"/>
              <a:cs typeface="Microsoft YaHei Light" charset="-122"/>
            </a:endParaRPr>
          </a:p>
        </p:txBody>
      </p:sp>
      <p:pic>
        <p:nvPicPr>
          <p:cNvPr id="4" name="图片 3"/>
          <p:cNvPicPr>
            <a:picLocks noChangeAspect="1"/>
          </p:cNvPicPr>
          <p:nvPr/>
        </p:nvPicPr>
        <p:blipFill rotWithShape="1">
          <a:blip r:embed="rId3">
            <a:extLst>
              <a:ext uri="{28A0092B-C50C-407E-A947-70E740481C1C}">
                <a14:useLocalDpi xmlns:a14="http://schemas.microsoft.com/office/drawing/2010/main" xmlns="" val="0"/>
              </a:ext>
            </a:extLst>
          </a:blip>
          <a:srcRect b="54519"/>
          <a:stretch/>
        </p:blipFill>
        <p:spPr>
          <a:xfrm>
            <a:off x="762248" y="2348880"/>
            <a:ext cx="5765800" cy="1080120"/>
          </a:xfrm>
          <a:prstGeom prst="rect">
            <a:avLst/>
          </a:prstGeom>
        </p:spPr>
      </p:pic>
      <p:pic>
        <p:nvPicPr>
          <p:cNvPr id="6" name="图片 5"/>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5937409" y="3652661"/>
            <a:ext cx="6135255" cy="2980745"/>
          </a:xfrm>
          <a:prstGeom prst="rect">
            <a:avLst/>
          </a:prstGeom>
        </p:spPr>
      </p:pic>
      <p:pic>
        <p:nvPicPr>
          <p:cNvPr id="10" name="图片 9"/>
          <p:cNvPicPr>
            <a:picLocks noChangeAspect="1"/>
          </p:cNvPicPr>
          <p:nvPr/>
        </p:nvPicPr>
        <p:blipFill rotWithShape="1">
          <a:blip r:embed="rId3">
            <a:extLst>
              <a:ext uri="{28A0092B-C50C-407E-A947-70E740481C1C}">
                <a14:useLocalDpi xmlns:a14="http://schemas.microsoft.com/office/drawing/2010/main" xmlns="" val="0"/>
              </a:ext>
            </a:extLst>
          </a:blip>
          <a:srcRect t="51280" b="3239"/>
          <a:stretch/>
        </p:blipFill>
        <p:spPr>
          <a:xfrm>
            <a:off x="5735960" y="2348880"/>
            <a:ext cx="5765800" cy="1080120"/>
          </a:xfrm>
          <a:prstGeom prst="rect">
            <a:avLst/>
          </a:prstGeom>
        </p:spPr>
      </p:pic>
      <p:sp>
        <p:nvSpPr>
          <p:cNvPr id="3" name="日期占位符 2"/>
          <p:cNvSpPr>
            <a:spLocks noGrp="1"/>
          </p:cNvSpPr>
          <p:nvPr>
            <p:ph type="dt" sz="half" idx="10"/>
          </p:nvPr>
        </p:nvSpPr>
        <p:spPr/>
        <p:txBody>
          <a:bodyPr/>
          <a:lstStyle/>
          <a:p>
            <a:fld id="{889FDABA-F937-437A-9AD7-B538FD36B444}" type="datetime1">
              <a:rPr lang="zh-CN" altLang="en-US" smtClean="0"/>
              <a:pPr/>
              <a:t>2019/9/8</a:t>
            </a:fld>
            <a:endParaRPr lang="zh-CN" altLang="en-US"/>
          </a:p>
        </p:txBody>
      </p:sp>
      <p:sp>
        <p:nvSpPr>
          <p:cNvPr id="11" name="灯片编号占位符 10"/>
          <p:cNvSpPr>
            <a:spLocks noGrp="1"/>
          </p:cNvSpPr>
          <p:nvPr>
            <p:ph type="sldNum" sz="quarter" idx="12"/>
          </p:nvPr>
        </p:nvSpPr>
        <p:spPr/>
        <p:txBody>
          <a:bodyPr/>
          <a:lstStyle/>
          <a:p>
            <a:fld id="{370D8578-DDD4-487D-A316-C8E65CC577E1}" type="slidenum">
              <a:rPr lang="zh-CN" altLang="en-US" smtClean="0"/>
              <a:pPr/>
              <a:t>89</a:t>
            </a:fld>
            <a:endParaRPr lang="zh-CN" altLang="en-US"/>
          </a:p>
        </p:txBody>
      </p:sp>
    </p:spTree>
    <p:extLst>
      <p:ext uri="{BB962C8B-B14F-4D97-AF65-F5344CB8AC3E}">
        <p14:creationId xmlns:p14="http://schemas.microsoft.com/office/powerpoint/2010/main" xmlns="" val="1719077459"/>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80209" y="1700808"/>
            <a:ext cx="6690774" cy="864096"/>
          </a:xfrm>
        </p:spPr>
        <p:txBody>
          <a:bodyPr>
            <a:normAutofit/>
          </a:bodyPr>
          <a:lstStyle/>
          <a:p>
            <a:pPr>
              <a:lnSpc>
                <a:spcPct val="150000"/>
              </a:lnSpc>
            </a:pPr>
            <a:r>
              <a:rPr kumimoji="1" lang="en-US" altLang="zh-CN" sz="2400" dirty="0" smtClean="0"/>
              <a:t>TIOBE</a:t>
            </a:r>
            <a:r>
              <a:rPr kumimoji="1" lang="zh-CN" altLang="en-US" sz="2400" dirty="0" smtClean="0"/>
              <a:t> </a:t>
            </a:r>
            <a:r>
              <a:rPr kumimoji="1" lang="en-US" altLang="zh-CN" sz="2400" dirty="0" smtClean="0"/>
              <a:t>INDEX:</a:t>
            </a:r>
            <a:r>
              <a:rPr kumimoji="1" lang="zh-CN" altLang="en-US" sz="2400" dirty="0" smtClean="0"/>
              <a:t>编程语言流行程度排行榜</a:t>
            </a:r>
            <a:endParaRPr kumimoji="1" lang="zh-CN" altLang="en-US" sz="2400" dirty="0"/>
          </a:p>
        </p:txBody>
      </p:sp>
      <p:sp>
        <p:nvSpPr>
          <p:cNvPr id="5" name="矩形 28"/>
          <p:cNvSpPr/>
          <p:nvPr/>
        </p:nvSpPr>
        <p:spPr>
          <a:xfrm>
            <a:off x="-18898" y="671163"/>
            <a:ext cx="510214"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
        <p:nvSpPr>
          <p:cNvPr id="7" name="矩形 6"/>
          <p:cNvSpPr/>
          <p:nvPr/>
        </p:nvSpPr>
        <p:spPr>
          <a:xfrm>
            <a:off x="479376" y="671163"/>
            <a:ext cx="5400600" cy="598302"/>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8" name="Freeform 83"/>
          <p:cNvSpPr>
            <a:spLocks noChangeArrowheads="1"/>
          </p:cNvSpPr>
          <p:nvPr/>
        </p:nvSpPr>
        <p:spPr bwMode="auto">
          <a:xfrm>
            <a:off x="92209" y="826314"/>
            <a:ext cx="288000" cy="288000"/>
          </a:xfrm>
          <a:custGeom>
            <a:avLst/>
            <a:gdLst>
              <a:gd name="T0" fmla="*/ 38764526 w 602"/>
              <a:gd name="T1" fmla="*/ 78442719 h 602"/>
              <a:gd name="T2" fmla="*/ 38764526 w 602"/>
              <a:gd name="T3" fmla="*/ 78442719 h 602"/>
              <a:gd name="T4" fmla="*/ 0 w 602"/>
              <a:gd name="T5" fmla="*/ 38764526 h 602"/>
              <a:gd name="T6" fmla="*/ 38764526 w 602"/>
              <a:gd name="T7" fmla="*/ 0 h 602"/>
              <a:gd name="T8" fmla="*/ 78442719 w 602"/>
              <a:gd name="T9" fmla="*/ 38764526 h 602"/>
              <a:gd name="T10" fmla="*/ 38764526 w 602"/>
              <a:gd name="T11" fmla="*/ 78442719 h 602"/>
              <a:gd name="T12" fmla="*/ 61866665 w 602"/>
              <a:gd name="T13" fmla="*/ 16576054 h 602"/>
              <a:gd name="T14" fmla="*/ 61866665 w 602"/>
              <a:gd name="T15" fmla="*/ 16576054 h 602"/>
              <a:gd name="T16" fmla="*/ 38764526 w 602"/>
              <a:gd name="T17" fmla="*/ 38764526 h 602"/>
              <a:gd name="T18" fmla="*/ 38764526 w 602"/>
              <a:gd name="T19" fmla="*/ 7308970 h 602"/>
              <a:gd name="T20" fmla="*/ 7439751 w 602"/>
              <a:gd name="T21" fmla="*/ 38764526 h 602"/>
              <a:gd name="T22" fmla="*/ 38764526 w 602"/>
              <a:gd name="T23" fmla="*/ 71002968 h 602"/>
              <a:gd name="T24" fmla="*/ 71002968 w 602"/>
              <a:gd name="T25" fmla="*/ 38764526 h 602"/>
              <a:gd name="T26" fmla="*/ 61866665 w 602"/>
              <a:gd name="T27" fmla="*/ 16576054 h 60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02" h="602">
                <a:moveTo>
                  <a:pt x="297" y="601"/>
                </a:moveTo>
                <a:lnTo>
                  <a:pt x="297" y="601"/>
                </a:lnTo>
                <a:cubicBezTo>
                  <a:pt x="135" y="601"/>
                  <a:pt x="0" y="466"/>
                  <a:pt x="0" y="297"/>
                </a:cubicBezTo>
                <a:cubicBezTo>
                  <a:pt x="0" y="134"/>
                  <a:pt x="135" y="0"/>
                  <a:pt x="297" y="0"/>
                </a:cubicBezTo>
                <a:cubicBezTo>
                  <a:pt x="467" y="0"/>
                  <a:pt x="601" y="134"/>
                  <a:pt x="601" y="297"/>
                </a:cubicBezTo>
                <a:cubicBezTo>
                  <a:pt x="601" y="466"/>
                  <a:pt x="467" y="601"/>
                  <a:pt x="297" y="601"/>
                </a:cubicBezTo>
                <a:close/>
                <a:moveTo>
                  <a:pt x="474" y="127"/>
                </a:moveTo>
                <a:lnTo>
                  <a:pt x="474" y="127"/>
                </a:lnTo>
                <a:cubicBezTo>
                  <a:pt x="297" y="297"/>
                  <a:pt x="297" y="297"/>
                  <a:pt x="297" y="297"/>
                </a:cubicBezTo>
                <a:cubicBezTo>
                  <a:pt x="297" y="56"/>
                  <a:pt x="297" y="56"/>
                  <a:pt x="297" y="56"/>
                </a:cubicBezTo>
                <a:cubicBezTo>
                  <a:pt x="163" y="56"/>
                  <a:pt x="57" y="162"/>
                  <a:pt x="57" y="297"/>
                </a:cubicBezTo>
                <a:cubicBezTo>
                  <a:pt x="57" y="431"/>
                  <a:pt x="163" y="544"/>
                  <a:pt x="297" y="544"/>
                </a:cubicBezTo>
                <a:cubicBezTo>
                  <a:pt x="431" y="544"/>
                  <a:pt x="544" y="431"/>
                  <a:pt x="544" y="297"/>
                </a:cubicBezTo>
                <a:cubicBezTo>
                  <a:pt x="544" y="233"/>
                  <a:pt x="516" y="169"/>
                  <a:pt x="474" y="127"/>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solidFill>
                <a:prstClr val="black"/>
              </a:solidFill>
            </a:endParaRPr>
          </a:p>
        </p:txBody>
      </p:sp>
      <p:sp>
        <p:nvSpPr>
          <p:cNvPr id="9" name="文本框 5"/>
          <p:cNvSpPr txBox="1"/>
          <p:nvPr/>
        </p:nvSpPr>
        <p:spPr>
          <a:xfrm>
            <a:off x="953786" y="709485"/>
            <a:ext cx="4710166" cy="523220"/>
          </a:xfrm>
          <a:prstGeom prst="rect">
            <a:avLst/>
          </a:prstGeom>
          <a:noFill/>
        </p:spPr>
        <p:txBody>
          <a:bodyPr wrap="square" rtlCol="0">
            <a:spAutoFit/>
          </a:bodyPr>
          <a:lstStyle/>
          <a:p>
            <a:r>
              <a:rPr lang="en-US" altLang="zh-CN" sz="2800" dirty="0" smtClean="0">
                <a:solidFill>
                  <a:prstClr val="white"/>
                </a:solidFill>
                <a:latin typeface="微软雅黑 Light" panose="020B0502040204020203" pitchFamily="34" charset="-122"/>
                <a:ea typeface="微软雅黑 Light" panose="020B0502040204020203" pitchFamily="34" charset="-122"/>
              </a:rPr>
              <a:t>Python</a:t>
            </a:r>
            <a:r>
              <a:rPr lang="zh-CN" altLang="en-US" sz="2800" dirty="0" smtClean="0">
                <a:solidFill>
                  <a:prstClr val="white"/>
                </a:solidFill>
                <a:latin typeface="微软雅黑 Light" panose="020B0502040204020203" pitchFamily="34" charset="-122"/>
                <a:ea typeface="微软雅黑 Light" panose="020B0502040204020203" pitchFamily="34" charset="-122"/>
              </a:rPr>
              <a:t>语言的</a:t>
            </a:r>
            <a:r>
              <a:rPr lang="en-US" altLang="zh-CN" sz="2800" dirty="0" smtClean="0">
                <a:solidFill>
                  <a:prstClr val="white"/>
                </a:solidFill>
                <a:latin typeface="微软雅黑 Light" panose="020B0502040204020203" pitchFamily="34" charset="-122"/>
                <a:ea typeface="微软雅黑 Light" panose="020B0502040204020203" pitchFamily="34" charset="-122"/>
              </a:rPr>
              <a:t>TIOBE</a:t>
            </a:r>
            <a:r>
              <a:rPr lang="zh-CN" altLang="en-US" sz="2800" dirty="0" smtClean="0">
                <a:solidFill>
                  <a:prstClr val="white"/>
                </a:solidFill>
                <a:latin typeface="微软雅黑 Light" panose="020B0502040204020203" pitchFamily="34" charset="-122"/>
                <a:ea typeface="微软雅黑 Light" panose="020B0502040204020203" pitchFamily="34" charset="-122"/>
              </a:rPr>
              <a:t> </a:t>
            </a:r>
            <a:r>
              <a:rPr lang="en-US" altLang="zh-CN" sz="2800" dirty="0" smtClean="0">
                <a:solidFill>
                  <a:prstClr val="white"/>
                </a:solidFill>
                <a:latin typeface="微软雅黑 Light" panose="020B0502040204020203" pitchFamily="34" charset="-122"/>
                <a:ea typeface="微软雅黑 Light" panose="020B0502040204020203" pitchFamily="34" charset="-122"/>
              </a:rPr>
              <a:t>INDEX</a:t>
            </a:r>
            <a:endParaRPr lang="zh-CN" altLang="en-US" sz="2800" dirty="0">
              <a:solidFill>
                <a:prstClr val="white"/>
              </a:solidFill>
              <a:latin typeface="微软雅黑 Light" panose="020B0502040204020203" pitchFamily="34" charset="-122"/>
              <a:ea typeface="微软雅黑 Light" panose="020B0502040204020203" pitchFamily="34" charset="-122"/>
            </a:endParaRPr>
          </a:p>
        </p:txBody>
      </p:sp>
      <p:sp>
        <p:nvSpPr>
          <p:cNvPr id="6" name="文本框 5"/>
          <p:cNvSpPr txBox="1"/>
          <p:nvPr/>
        </p:nvSpPr>
        <p:spPr>
          <a:xfrm>
            <a:off x="2455817" y="-1776549"/>
            <a:ext cx="184731" cy="369332"/>
          </a:xfrm>
          <a:prstGeom prst="rect">
            <a:avLst/>
          </a:prstGeom>
          <a:noFill/>
        </p:spPr>
        <p:txBody>
          <a:bodyPr wrap="none" rtlCol="0">
            <a:spAutoFit/>
          </a:bodyPr>
          <a:lstStyle/>
          <a:p>
            <a:endParaRPr kumimoji="1" lang="zh-CN" altLang="en-US" dirty="0"/>
          </a:p>
        </p:txBody>
      </p:sp>
      <p:pic>
        <p:nvPicPr>
          <p:cNvPr id="3" name="图片 2"/>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2640548" y="2564904"/>
            <a:ext cx="7384256" cy="3807363"/>
          </a:xfrm>
          <a:prstGeom prst="rect">
            <a:avLst/>
          </a:prstGeom>
        </p:spPr>
      </p:pic>
      <p:sp>
        <p:nvSpPr>
          <p:cNvPr id="4" name="日期占位符 3"/>
          <p:cNvSpPr>
            <a:spLocks noGrp="1"/>
          </p:cNvSpPr>
          <p:nvPr>
            <p:ph type="dt" sz="half" idx="10"/>
          </p:nvPr>
        </p:nvSpPr>
        <p:spPr/>
        <p:txBody>
          <a:bodyPr/>
          <a:lstStyle/>
          <a:p>
            <a:fld id="{F203E75F-D5EA-4913-9476-C8CC5AB5D7D3}" type="datetime1">
              <a:rPr lang="zh-CN" altLang="en-US" smtClean="0"/>
              <a:pPr/>
              <a:t>2019/9/8</a:t>
            </a:fld>
            <a:endParaRPr lang="zh-CN" altLang="en-US"/>
          </a:p>
        </p:txBody>
      </p:sp>
      <p:sp>
        <p:nvSpPr>
          <p:cNvPr id="10" name="灯片编号占位符 9"/>
          <p:cNvSpPr>
            <a:spLocks noGrp="1"/>
          </p:cNvSpPr>
          <p:nvPr>
            <p:ph type="sldNum" sz="quarter" idx="12"/>
          </p:nvPr>
        </p:nvSpPr>
        <p:spPr/>
        <p:txBody>
          <a:bodyPr/>
          <a:lstStyle/>
          <a:p>
            <a:fld id="{370D8578-DDD4-487D-A316-C8E65CC577E1}" type="slidenum">
              <a:rPr lang="zh-CN" altLang="en-US" smtClean="0"/>
              <a:pPr/>
              <a:t>9</a:t>
            </a:fld>
            <a:endParaRPr lang="zh-CN" altLang="en-US"/>
          </a:p>
        </p:txBody>
      </p:sp>
    </p:spTree>
    <p:extLst>
      <p:ext uri="{BB962C8B-B14F-4D97-AF65-F5344CB8AC3E}">
        <p14:creationId xmlns:p14="http://schemas.microsoft.com/office/powerpoint/2010/main" xmlns="" val="2394226057"/>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8"/>
          <p:cNvSpPr txBox="1">
            <a:spLocks/>
          </p:cNvSpPr>
          <p:nvPr/>
        </p:nvSpPr>
        <p:spPr>
          <a:xfrm>
            <a:off x="911424" y="579766"/>
            <a:ext cx="10515600" cy="7810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微软雅黑 Light" panose="020B0502040204020203" pitchFamily="34" charset="-122"/>
                <a:ea typeface="微软雅黑 Light" panose="020B0502040204020203" pitchFamily="34" charset="-122"/>
                <a:cs typeface="+mj-cs"/>
              </a:defRPr>
            </a:lvl1pPr>
          </a:lstStyle>
          <a:p>
            <a:r>
              <a:rPr lang="en-US" altLang="zh-CN" sz="3200" b="1" dirty="0" smtClean="0">
                <a:solidFill>
                  <a:srgbClr val="942124"/>
                </a:solidFill>
                <a:latin typeface="Monaco" charset="0"/>
                <a:ea typeface="Monaco" charset="0"/>
                <a:cs typeface="Monaco" charset="0"/>
              </a:rPr>
              <a:t>if</a:t>
            </a:r>
            <a:r>
              <a:rPr lang="zh-CN" altLang="en-US" sz="3200" b="1" dirty="0" smtClean="0">
                <a:solidFill>
                  <a:srgbClr val="942124"/>
                </a:solidFill>
                <a:cs typeface="+mn-cs"/>
              </a:rPr>
              <a:t> 选择结构</a:t>
            </a:r>
            <a:endParaRPr lang="zh-CN" altLang="en-US" sz="3200" b="1" dirty="0">
              <a:solidFill>
                <a:srgbClr val="942124"/>
              </a:solidFill>
              <a:cs typeface="+mn-cs"/>
            </a:endParaRPr>
          </a:p>
        </p:txBody>
      </p:sp>
      <p:sp>
        <p:nvSpPr>
          <p:cNvPr id="2" name="内容占位符 1"/>
          <p:cNvSpPr>
            <a:spLocks noGrp="1"/>
          </p:cNvSpPr>
          <p:nvPr>
            <p:ph idx="1"/>
          </p:nvPr>
        </p:nvSpPr>
        <p:spPr>
          <a:xfrm>
            <a:off x="651114" y="2675350"/>
            <a:ext cx="10775910" cy="8314490"/>
          </a:xfrm>
        </p:spPr>
        <p:txBody>
          <a:bodyPr>
            <a:normAutofit/>
          </a:bodyPr>
          <a:lstStyle/>
          <a:p>
            <a:pPr>
              <a:lnSpc>
                <a:spcPct val="150000"/>
              </a:lnSpc>
            </a:pPr>
            <a:r>
              <a:rPr kumimoji="1" lang="zh-CN" altLang="en-US" sz="2400" dirty="0"/>
              <a:t>判断条件为真（</a:t>
            </a:r>
            <a:r>
              <a:rPr kumimoji="1" lang="en-US" altLang="zh-CN" sz="2400" dirty="0">
                <a:latin typeface="Monaco" charset="0"/>
                <a:ea typeface="Monaco" charset="0"/>
                <a:cs typeface="Monaco" charset="0"/>
              </a:rPr>
              <a:t>True</a:t>
            </a:r>
            <a:r>
              <a:rPr kumimoji="1" lang="zh-CN" altLang="en-US" sz="2400" dirty="0"/>
              <a:t>）的时候才执行冒号后下面的</a:t>
            </a:r>
            <a:r>
              <a:rPr kumimoji="1" lang="zh-CN" altLang="en-US" sz="2400" dirty="0" smtClean="0"/>
              <a:t>语句</a:t>
            </a:r>
            <a:endParaRPr kumimoji="1" lang="en-US" altLang="zh-CN" sz="2400" dirty="0" smtClean="0"/>
          </a:p>
          <a:p>
            <a:pPr>
              <a:lnSpc>
                <a:spcPct val="150000"/>
              </a:lnSpc>
            </a:pPr>
            <a:r>
              <a:rPr kumimoji="1" lang="zh-CN" altLang="en-US" sz="2400" dirty="0" smtClean="0"/>
              <a:t>比如</a:t>
            </a:r>
            <a:r>
              <a:rPr kumimoji="1" lang="zh-CN" altLang="en-US" sz="2400" dirty="0"/>
              <a:t>现在我们已有一个精灵宝贝</a:t>
            </a:r>
            <a:r>
              <a:rPr kumimoji="1" lang="zh-CN" altLang="en-US" sz="2400" dirty="0" smtClean="0"/>
              <a:t>的 </a:t>
            </a:r>
            <a:r>
              <a:rPr kumimoji="1" lang="en-US" altLang="zh-CN" sz="2400" dirty="0" smtClean="0">
                <a:latin typeface="Monaco" charset="0"/>
                <a:ea typeface="Monaco" charset="0"/>
                <a:cs typeface="Monaco" charset="0"/>
              </a:rPr>
              <a:t>HP</a:t>
            </a:r>
            <a:r>
              <a:rPr kumimoji="1" lang="zh-CN" altLang="en-US" sz="2400" dirty="0" smtClean="0"/>
              <a:t> 值</a:t>
            </a:r>
            <a:r>
              <a:rPr kumimoji="1" lang="zh-CN" altLang="en-US" sz="2400" dirty="0"/>
              <a:t>，而我只希望当</a:t>
            </a:r>
            <a:r>
              <a:rPr kumimoji="1" lang="zh-CN" altLang="en-US" sz="2400" dirty="0" smtClean="0"/>
              <a:t>这个 </a:t>
            </a:r>
            <a:r>
              <a:rPr kumimoji="1" lang="en-US" altLang="zh-CN" sz="2400" dirty="0" smtClean="0">
                <a:latin typeface="Monaco" charset="0"/>
                <a:ea typeface="Monaco" charset="0"/>
                <a:cs typeface="Monaco" charset="0"/>
              </a:rPr>
              <a:t>HP</a:t>
            </a:r>
            <a:r>
              <a:rPr kumimoji="1" lang="zh-CN" altLang="en-US" sz="2400" dirty="0" smtClean="0"/>
              <a:t> 值大于</a:t>
            </a:r>
            <a:r>
              <a:rPr kumimoji="1" lang="zh-CN" altLang="en-US" sz="2400" dirty="0"/>
              <a:t> </a:t>
            </a:r>
            <a:r>
              <a:rPr kumimoji="1" lang="en-US" altLang="zh-CN" sz="2400" dirty="0" smtClean="0">
                <a:latin typeface="Monaco" charset="0"/>
                <a:ea typeface="Monaco" charset="0"/>
                <a:cs typeface="Monaco" charset="0"/>
              </a:rPr>
              <a:t>20</a:t>
            </a:r>
            <a:r>
              <a:rPr kumimoji="1" lang="zh-CN" altLang="en-US" sz="2400" dirty="0" smtClean="0"/>
              <a:t> 的</a:t>
            </a:r>
            <a:r>
              <a:rPr kumimoji="1" lang="zh-CN" altLang="en-US" sz="2400" dirty="0"/>
              <a:t>时候才打印</a:t>
            </a:r>
            <a:r>
              <a:rPr kumimoji="1" lang="zh-CN" altLang="en-US" sz="2400" dirty="0" smtClean="0"/>
              <a:t>出来</a:t>
            </a:r>
            <a:endParaRPr kumimoji="1" lang="zh-CN" altLang="en-US" sz="2400" dirty="0"/>
          </a:p>
        </p:txBody>
      </p:sp>
      <p:sp>
        <p:nvSpPr>
          <p:cNvPr id="5" name="矩形 28"/>
          <p:cNvSpPr/>
          <p:nvPr/>
        </p:nvSpPr>
        <p:spPr>
          <a:xfrm>
            <a:off x="-18899" y="671163"/>
            <a:ext cx="670013"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pic>
        <p:nvPicPr>
          <p:cNvPr id="7" name="图片 6"/>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911424" y="1471783"/>
            <a:ext cx="6947172" cy="1203567"/>
          </a:xfrm>
          <a:prstGeom prst="rect">
            <a:avLst/>
          </a:prstGeom>
        </p:spPr>
      </p:pic>
      <p:pic>
        <p:nvPicPr>
          <p:cNvPr id="9" name="图片 8"/>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911424" y="4581128"/>
            <a:ext cx="6302420" cy="1663726"/>
          </a:xfrm>
          <a:prstGeom prst="rect">
            <a:avLst/>
          </a:prstGeom>
        </p:spPr>
      </p:pic>
      <p:sp>
        <p:nvSpPr>
          <p:cNvPr id="3" name="日期占位符 2"/>
          <p:cNvSpPr>
            <a:spLocks noGrp="1"/>
          </p:cNvSpPr>
          <p:nvPr>
            <p:ph type="dt" sz="half" idx="10"/>
          </p:nvPr>
        </p:nvSpPr>
        <p:spPr/>
        <p:txBody>
          <a:bodyPr/>
          <a:lstStyle/>
          <a:p>
            <a:fld id="{1EBEEB89-D84B-4463-88CD-760CD609CB1C}" type="datetime1">
              <a:rPr lang="zh-CN" altLang="en-US" smtClean="0"/>
              <a:pPr/>
              <a:t>2019/9/8</a:t>
            </a:fld>
            <a:endParaRPr lang="zh-CN" altLang="en-US"/>
          </a:p>
        </p:txBody>
      </p:sp>
      <p:sp>
        <p:nvSpPr>
          <p:cNvPr id="4" name="灯片编号占位符 3"/>
          <p:cNvSpPr>
            <a:spLocks noGrp="1"/>
          </p:cNvSpPr>
          <p:nvPr>
            <p:ph type="sldNum" sz="quarter" idx="12"/>
          </p:nvPr>
        </p:nvSpPr>
        <p:spPr/>
        <p:txBody>
          <a:bodyPr/>
          <a:lstStyle/>
          <a:p>
            <a:fld id="{370D8578-DDD4-487D-A316-C8E65CC577E1}" type="slidenum">
              <a:rPr lang="zh-CN" altLang="en-US" smtClean="0"/>
              <a:pPr/>
              <a:t>90</a:t>
            </a:fld>
            <a:endParaRPr lang="zh-CN" altLang="en-US"/>
          </a:p>
        </p:txBody>
      </p:sp>
    </p:spTree>
    <p:extLst>
      <p:ext uri="{BB962C8B-B14F-4D97-AF65-F5344CB8AC3E}">
        <p14:creationId xmlns:p14="http://schemas.microsoft.com/office/powerpoint/2010/main" xmlns="" val="2098615968"/>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651114" y="1628800"/>
            <a:ext cx="10775910" cy="8314490"/>
          </a:xfrm>
        </p:spPr>
        <p:txBody>
          <a:bodyPr>
            <a:normAutofit/>
          </a:bodyPr>
          <a:lstStyle/>
          <a:p>
            <a:pPr>
              <a:lnSpc>
                <a:spcPct val="150000"/>
              </a:lnSpc>
            </a:pPr>
            <a:r>
              <a:rPr kumimoji="1" lang="zh-CN" altLang="en-US" sz="2400" dirty="0" smtClean="0"/>
              <a:t>除了 </a:t>
            </a:r>
            <a:r>
              <a:rPr kumimoji="1" lang="en-US" altLang="zh-CN" sz="2400" dirty="0" smtClean="0">
                <a:latin typeface="Monaco" charset="0"/>
                <a:ea typeface="Monaco" charset="0"/>
                <a:cs typeface="Monaco" charset="0"/>
              </a:rPr>
              <a:t>if</a:t>
            </a:r>
            <a:r>
              <a:rPr kumimoji="1" lang="zh-CN" altLang="en-US" sz="2400" dirty="0" smtClean="0"/>
              <a:t> 语句</a:t>
            </a:r>
            <a:r>
              <a:rPr kumimoji="1" lang="zh-CN" altLang="en-US" sz="2400" dirty="0"/>
              <a:t>外，</a:t>
            </a:r>
            <a:r>
              <a:rPr kumimoji="1" lang="zh-CN" altLang="en-US" sz="2400" dirty="0" smtClean="0"/>
              <a:t>还有 </a:t>
            </a:r>
            <a:r>
              <a:rPr kumimoji="1" lang="en-US" altLang="zh-CN" sz="2400" dirty="0" smtClean="0">
                <a:latin typeface="Monaco" charset="0"/>
                <a:ea typeface="Monaco" charset="0"/>
                <a:cs typeface="Monaco" charset="0"/>
              </a:rPr>
              <a:t>if-else</a:t>
            </a:r>
            <a:r>
              <a:rPr kumimoji="1" lang="zh-CN" altLang="en-US" sz="2400" dirty="0" smtClean="0"/>
              <a:t> 、 </a:t>
            </a:r>
            <a:r>
              <a:rPr kumimoji="1" lang="en-US" altLang="zh-CN" sz="2400" dirty="0" smtClean="0">
                <a:latin typeface="Monaco" charset="0"/>
                <a:ea typeface="Monaco" charset="0"/>
                <a:cs typeface="Monaco" charset="0"/>
              </a:rPr>
              <a:t>if-</a:t>
            </a:r>
            <a:r>
              <a:rPr kumimoji="1" lang="en-US" altLang="zh-CN" sz="2400" dirty="0" err="1" smtClean="0">
                <a:latin typeface="Monaco" charset="0"/>
                <a:ea typeface="Monaco" charset="0"/>
                <a:cs typeface="Monaco" charset="0"/>
              </a:rPr>
              <a:t>elif</a:t>
            </a:r>
            <a:r>
              <a:rPr kumimoji="1" lang="zh-CN" altLang="en-US" sz="2400" dirty="0" smtClean="0"/>
              <a:t> 语句</a:t>
            </a:r>
            <a:endParaRPr kumimoji="1" lang="zh-CN" altLang="en-US" sz="2400" dirty="0"/>
          </a:p>
        </p:txBody>
      </p:sp>
      <p:pic>
        <p:nvPicPr>
          <p:cNvPr id="4" name="图片 3"/>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911424" y="2348880"/>
            <a:ext cx="6408712" cy="1573568"/>
          </a:xfrm>
          <a:prstGeom prst="rect">
            <a:avLst/>
          </a:prstGeom>
        </p:spPr>
      </p:pic>
      <p:pic>
        <p:nvPicPr>
          <p:cNvPr id="8" name="图片 7"/>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5736801" y="2313133"/>
            <a:ext cx="6424200" cy="1573568"/>
          </a:xfrm>
          <a:prstGeom prst="rect">
            <a:avLst/>
          </a:prstGeom>
        </p:spPr>
      </p:pic>
      <p:pic>
        <p:nvPicPr>
          <p:cNvPr id="10" name="图片 9"/>
          <p:cNvPicPr>
            <a:picLocks noChangeAspect="1"/>
          </p:cNvPicPr>
          <p:nvPr/>
        </p:nvPicPr>
        <p:blipFill>
          <a:blip r:embed="rId5">
            <a:extLst>
              <a:ext uri="{28A0092B-C50C-407E-A947-70E740481C1C}">
                <a14:useLocalDpi xmlns:a14="http://schemas.microsoft.com/office/drawing/2010/main" xmlns="" val="0"/>
              </a:ext>
            </a:extLst>
          </a:blip>
          <a:stretch>
            <a:fillRect/>
          </a:stretch>
        </p:blipFill>
        <p:spPr>
          <a:xfrm>
            <a:off x="943054" y="4190387"/>
            <a:ext cx="5740400" cy="1612900"/>
          </a:xfrm>
          <a:prstGeom prst="rect">
            <a:avLst/>
          </a:prstGeom>
        </p:spPr>
      </p:pic>
      <p:pic>
        <p:nvPicPr>
          <p:cNvPr id="11" name="图片 10"/>
          <p:cNvPicPr>
            <a:picLocks noChangeAspect="1"/>
          </p:cNvPicPr>
          <p:nvPr/>
        </p:nvPicPr>
        <p:blipFill>
          <a:blip r:embed="rId6">
            <a:extLst>
              <a:ext uri="{28A0092B-C50C-407E-A947-70E740481C1C}">
                <a14:useLocalDpi xmlns:a14="http://schemas.microsoft.com/office/drawing/2010/main" xmlns="" val="0"/>
              </a:ext>
            </a:extLst>
          </a:blip>
          <a:stretch>
            <a:fillRect/>
          </a:stretch>
        </p:blipFill>
        <p:spPr>
          <a:xfrm>
            <a:off x="5736801" y="4165674"/>
            <a:ext cx="5765800" cy="2044700"/>
          </a:xfrm>
          <a:prstGeom prst="rect">
            <a:avLst/>
          </a:prstGeom>
        </p:spPr>
      </p:pic>
      <p:sp>
        <p:nvSpPr>
          <p:cNvPr id="3" name="日期占位符 2"/>
          <p:cNvSpPr>
            <a:spLocks noGrp="1"/>
          </p:cNvSpPr>
          <p:nvPr>
            <p:ph type="dt" sz="half" idx="10"/>
          </p:nvPr>
        </p:nvSpPr>
        <p:spPr/>
        <p:txBody>
          <a:bodyPr/>
          <a:lstStyle/>
          <a:p>
            <a:fld id="{EBA6EAE7-763A-4230-8795-FE2D0A0561EC}" type="datetime1">
              <a:rPr lang="zh-CN" altLang="en-US" smtClean="0"/>
              <a:pPr/>
              <a:t>2019/9/8</a:t>
            </a:fld>
            <a:endParaRPr lang="zh-CN" altLang="en-US"/>
          </a:p>
        </p:txBody>
      </p:sp>
      <p:sp>
        <p:nvSpPr>
          <p:cNvPr id="5" name="灯片编号占位符 4"/>
          <p:cNvSpPr>
            <a:spLocks noGrp="1"/>
          </p:cNvSpPr>
          <p:nvPr>
            <p:ph type="sldNum" sz="quarter" idx="12"/>
          </p:nvPr>
        </p:nvSpPr>
        <p:spPr/>
        <p:txBody>
          <a:bodyPr/>
          <a:lstStyle/>
          <a:p>
            <a:fld id="{370D8578-DDD4-487D-A316-C8E65CC577E1}" type="slidenum">
              <a:rPr lang="zh-CN" altLang="en-US" smtClean="0"/>
              <a:pPr/>
              <a:t>91</a:t>
            </a:fld>
            <a:endParaRPr lang="zh-CN" altLang="en-US"/>
          </a:p>
        </p:txBody>
      </p:sp>
    </p:spTree>
    <p:extLst>
      <p:ext uri="{BB962C8B-B14F-4D97-AF65-F5344CB8AC3E}">
        <p14:creationId xmlns:p14="http://schemas.microsoft.com/office/powerpoint/2010/main" xmlns="" val="3331928316"/>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8"/>
          <p:cNvSpPr txBox="1">
            <a:spLocks/>
          </p:cNvSpPr>
          <p:nvPr/>
        </p:nvSpPr>
        <p:spPr>
          <a:xfrm>
            <a:off x="911424" y="579766"/>
            <a:ext cx="10515600" cy="7810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微软雅黑 Light" panose="020B0502040204020203" pitchFamily="34" charset="-122"/>
                <a:ea typeface="微软雅黑 Light" panose="020B0502040204020203" pitchFamily="34" charset="-122"/>
                <a:cs typeface="+mj-cs"/>
              </a:defRPr>
            </a:lvl1pPr>
          </a:lstStyle>
          <a:p>
            <a:r>
              <a:rPr lang="en-US" altLang="zh-CN" sz="3200" b="1" dirty="0">
                <a:solidFill>
                  <a:srgbClr val="942124"/>
                </a:solidFill>
                <a:latin typeface="Monaco" charset="0"/>
                <a:ea typeface="Monaco" charset="0"/>
                <a:cs typeface="Monaco" charset="0"/>
              </a:rPr>
              <a:t>f</a:t>
            </a:r>
            <a:r>
              <a:rPr lang="en-US" altLang="zh-CN" sz="3200" b="1" dirty="0" smtClean="0">
                <a:solidFill>
                  <a:srgbClr val="942124"/>
                </a:solidFill>
                <a:latin typeface="Monaco" charset="0"/>
                <a:ea typeface="Monaco" charset="0"/>
                <a:cs typeface="Monaco" charset="0"/>
              </a:rPr>
              <a:t>or</a:t>
            </a:r>
            <a:r>
              <a:rPr lang="zh-CN" altLang="en-US" sz="3200" b="1" dirty="0" smtClean="0">
                <a:solidFill>
                  <a:srgbClr val="942124"/>
                </a:solidFill>
                <a:cs typeface="+mn-cs"/>
              </a:rPr>
              <a:t> 循环结构</a:t>
            </a:r>
            <a:endParaRPr lang="zh-CN" altLang="en-US" sz="3200" b="1" dirty="0">
              <a:solidFill>
                <a:srgbClr val="942124"/>
              </a:solidFill>
              <a:cs typeface="+mn-cs"/>
            </a:endParaRPr>
          </a:p>
        </p:txBody>
      </p:sp>
      <p:sp>
        <p:nvSpPr>
          <p:cNvPr id="2" name="内容占位符 1"/>
          <p:cNvSpPr>
            <a:spLocks noGrp="1"/>
          </p:cNvSpPr>
          <p:nvPr>
            <p:ph idx="1"/>
          </p:nvPr>
        </p:nvSpPr>
        <p:spPr>
          <a:xfrm>
            <a:off x="651114" y="2564904"/>
            <a:ext cx="10775910" cy="8424936"/>
          </a:xfrm>
        </p:spPr>
        <p:txBody>
          <a:bodyPr>
            <a:normAutofit/>
          </a:bodyPr>
          <a:lstStyle/>
          <a:p>
            <a:pPr>
              <a:lnSpc>
                <a:spcPct val="150000"/>
              </a:lnSpc>
            </a:pPr>
            <a:r>
              <a:rPr kumimoji="1" lang="zh-CN" altLang="en-US" sz="2400" dirty="0" smtClean="0"/>
              <a:t> </a:t>
            </a:r>
            <a:r>
              <a:rPr kumimoji="1" lang="en-US" altLang="zh-CN" sz="2400" dirty="0" smtClean="0">
                <a:latin typeface="Monaco" charset="0"/>
                <a:ea typeface="Monaco" charset="0"/>
                <a:cs typeface="Monaco" charset="0"/>
              </a:rPr>
              <a:t>for</a:t>
            </a:r>
            <a:r>
              <a:rPr kumimoji="1" lang="zh-CN" altLang="en-US" sz="2400" dirty="0" smtClean="0"/>
              <a:t> 循环</a:t>
            </a:r>
            <a:r>
              <a:rPr kumimoji="1" lang="zh-CN" altLang="en-US" sz="2400" dirty="0"/>
              <a:t>是可以依次得到序列循环中每个元素，并依次</a:t>
            </a:r>
            <a:r>
              <a:rPr kumimoji="1" lang="zh-CN" altLang="en-US" sz="2400" dirty="0" smtClean="0"/>
              <a:t>处理</a:t>
            </a:r>
            <a:endParaRPr kumimoji="1" lang="en-US" altLang="zh-CN" sz="2400" dirty="0" smtClean="0"/>
          </a:p>
        </p:txBody>
      </p:sp>
      <p:sp>
        <p:nvSpPr>
          <p:cNvPr id="5" name="矩形 28"/>
          <p:cNvSpPr/>
          <p:nvPr/>
        </p:nvSpPr>
        <p:spPr>
          <a:xfrm>
            <a:off x="-18899" y="671163"/>
            <a:ext cx="670013"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pic>
        <p:nvPicPr>
          <p:cNvPr id="7" name="图片 6"/>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900524" y="1422822"/>
            <a:ext cx="7524305" cy="1142082"/>
          </a:xfrm>
          <a:prstGeom prst="rect">
            <a:avLst/>
          </a:prstGeom>
        </p:spPr>
      </p:pic>
      <p:pic>
        <p:nvPicPr>
          <p:cNvPr id="8" name="图片 7"/>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911424" y="3573016"/>
            <a:ext cx="7513405" cy="2287347"/>
          </a:xfrm>
          <a:prstGeom prst="rect">
            <a:avLst/>
          </a:prstGeom>
        </p:spPr>
      </p:pic>
      <p:sp>
        <p:nvSpPr>
          <p:cNvPr id="3" name="日期占位符 2"/>
          <p:cNvSpPr>
            <a:spLocks noGrp="1"/>
          </p:cNvSpPr>
          <p:nvPr>
            <p:ph type="dt" sz="half" idx="10"/>
          </p:nvPr>
        </p:nvSpPr>
        <p:spPr/>
        <p:txBody>
          <a:bodyPr/>
          <a:lstStyle/>
          <a:p>
            <a:fld id="{05A1AC7A-3E80-4598-BAFC-1BF624437341}" type="datetime1">
              <a:rPr lang="zh-CN" altLang="en-US" smtClean="0"/>
              <a:pPr/>
              <a:t>2019/9/8</a:t>
            </a:fld>
            <a:endParaRPr lang="zh-CN" altLang="en-US"/>
          </a:p>
        </p:txBody>
      </p:sp>
      <p:sp>
        <p:nvSpPr>
          <p:cNvPr id="4" name="灯片编号占位符 3"/>
          <p:cNvSpPr>
            <a:spLocks noGrp="1"/>
          </p:cNvSpPr>
          <p:nvPr>
            <p:ph type="sldNum" sz="quarter" idx="12"/>
          </p:nvPr>
        </p:nvSpPr>
        <p:spPr/>
        <p:txBody>
          <a:bodyPr/>
          <a:lstStyle/>
          <a:p>
            <a:fld id="{370D8578-DDD4-487D-A316-C8E65CC577E1}" type="slidenum">
              <a:rPr lang="zh-CN" altLang="en-US" smtClean="0"/>
              <a:pPr/>
              <a:t>92</a:t>
            </a:fld>
            <a:endParaRPr lang="zh-CN" altLang="en-US"/>
          </a:p>
        </p:txBody>
      </p:sp>
    </p:spTree>
    <p:extLst>
      <p:ext uri="{BB962C8B-B14F-4D97-AF65-F5344CB8AC3E}">
        <p14:creationId xmlns:p14="http://schemas.microsoft.com/office/powerpoint/2010/main" xmlns="" val="1919970318"/>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651114" y="1772816"/>
            <a:ext cx="10775910" cy="9217024"/>
          </a:xfrm>
        </p:spPr>
        <p:txBody>
          <a:bodyPr>
            <a:normAutofit/>
          </a:bodyPr>
          <a:lstStyle/>
          <a:p>
            <a:pPr>
              <a:lnSpc>
                <a:spcPct val="150000"/>
              </a:lnSpc>
            </a:pPr>
            <a:r>
              <a:rPr kumimoji="1" lang="zh-CN" altLang="en-US" sz="2400" dirty="0"/>
              <a:t>现在有一个列表，这个列表存放的</a:t>
            </a:r>
            <a:r>
              <a:rPr kumimoji="1" lang="zh-CN" altLang="en-US" sz="2400" dirty="0" smtClean="0"/>
              <a:t>是 </a:t>
            </a:r>
            <a:r>
              <a:rPr kumimoji="1" lang="en-US" altLang="zh-CN" sz="2400" dirty="0" smtClean="0"/>
              <a:t>10</a:t>
            </a:r>
            <a:r>
              <a:rPr kumimoji="1" lang="zh-CN" altLang="en-US" sz="2400" dirty="0" smtClean="0"/>
              <a:t> 个</a:t>
            </a:r>
            <a:r>
              <a:rPr kumimoji="1" lang="zh-CN" altLang="en-US" sz="2400" dirty="0"/>
              <a:t>小精灵</a:t>
            </a:r>
            <a:r>
              <a:rPr kumimoji="1" lang="zh-CN" altLang="en-US" sz="2400" dirty="0" smtClean="0"/>
              <a:t>的 </a:t>
            </a:r>
            <a:r>
              <a:rPr kumimoji="1" lang="en-US" altLang="zh-CN" sz="2400" dirty="0" smtClean="0">
                <a:latin typeface="Monaco" charset="0"/>
                <a:ea typeface="Monaco" charset="0"/>
                <a:cs typeface="Monaco" charset="0"/>
              </a:rPr>
              <a:t>HP</a:t>
            </a:r>
            <a:r>
              <a:rPr kumimoji="1" lang="zh-CN" altLang="en-US" sz="2400" dirty="0" smtClean="0"/>
              <a:t> 数值</a:t>
            </a:r>
            <a:r>
              <a:rPr kumimoji="1" lang="zh-CN" altLang="en-US" sz="2400" dirty="0"/>
              <a:t>，现在希望得到里面每个数字都乘</a:t>
            </a:r>
            <a:r>
              <a:rPr kumimoji="1" lang="zh-CN" altLang="en-US" sz="2400" dirty="0" smtClean="0"/>
              <a:t>以 </a:t>
            </a:r>
            <a:r>
              <a:rPr kumimoji="1" lang="en-US" altLang="zh-CN" sz="2400" dirty="0" smtClean="0">
                <a:latin typeface="Monaco" charset="0"/>
                <a:ea typeface="Monaco" charset="0"/>
                <a:cs typeface="Monaco" charset="0"/>
              </a:rPr>
              <a:t>2</a:t>
            </a:r>
            <a:r>
              <a:rPr kumimoji="1" lang="zh-CN" altLang="en-US" sz="2400" dirty="0" smtClean="0"/>
              <a:t> </a:t>
            </a:r>
            <a:endParaRPr kumimoji="1" lang="en-US" altLang="zh-CN" sz="2400" dirty="0" smtClean="0"/>
          </a:p>
        </p:txBody>
      </p:sp>
      <p:pic>
        <p:nvPicPr>
          <p:cNvPr id="3" name="图片 2"/>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884099" y="3068960"/>
            <a:ext cx="7707920" cy="2592288"/>
          </a:xfrm>
          <a:prstGeom prst="rect">
            <a:avLst/>
          </a:prstGeom>
        </p:spPr>
      </p:pic>
      <p:sp>
        <p:nvSpPr>
          <p:cNvPr id="4" name="日期占位符 3"/>
          <p:cNvSpPr>
            <a:spLocks noGrp="1"/>
          </p:cNvSpPr>
          <p:nvPr>
            <p:ph type="dt" sz="half" idx="10"/>
          </p:nvPr>
        </p:nvSpPr>
        <p:spPr/>
        <p:txBody>
          <a:bodyPr/>
          <a:lstStyle/>
          <a:p>
            <a:fld id="{1B41F725-72D9-4613-A129-389997D176B5}" type="datetime1">
              <a:rPr lang="zh-CN" altLang="en-US" smtClean="0"/>
              <a:pPr/>
              <a:t>2019/9/8</a:t>
            </a:fld>
            <a:endParaRPr lang="zh-CN" altLang="en-US"/>
          </a:p>
        </p:txBody>
      </p:sp>
      <p:sp>
        <p:nvSpPr>
          <p:cNvPr id="5" name="灯片编号占位符 4"/>
          <p:cNvSpPr>
            <a:spLocks noGrp="1"/>
          </p:cNvSpPr>
          <p:nvPr>
            <p:ph type="sldNum" sz="quarter" idx="12"/>
          </p:nvPr>
        </p:nvSpPr>
        <p:spPr/>
        <p:txBody>
          <a:bodyPr/>
          <a:lstStyle/>
          <a:p>
            <a:fld id="{370D8578-DDD4-487D-A316-C8E65CC577E1}" type="slidenum">
              <a:rPr lang="zh-CN" altLang="en-US" smtClean="0"/>
              <a:pPr/>
              <a:t>93</a:t>
            </a:fld>
            <a:endParaRPr lang="zh-CN" altLang="en-US"/>
          </a:p>
        </p:txBody>
      </p:sp>
    </p:spTree>
    <p:extLst>
      <p:ext uri="{BB962C8B-B14F-4D97-AF65-F5344CB8AC3E}">
        <p14:creationId xmlns:p14="http://schemas.microsoft.com/office/powerpoint/2010/main" xmlns="" val="2005675666"/>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8"/>
          <p:cNvSpPr txBox="1">
            <a:spLocks/>
          </p:cNvSpPr>
          <p:nvPr/>
        </p:nvSpPr>
        <p:spPr>
          <a:xfrm>
            <a:off x="911424" y="579766"/>
            <a:ext cx="10515600" cy="7810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微软雅黑 Light" panose="020B0502040204020203" pitchFamily="34" charset="-122"/>
                <a:ea typeface="微软雅黑 Light" panose="020B0502040204020203" pitchFamily="34" charset="-122"/>
                <a:cs typeface="+mj-cs"/>
              </a:defRPr>
            </a:lvl1pPr>
          </a:lstStyle>
          <a:p>
            <a:r>
              <a:rPr lang="en-US" altLang="zh-CN" sz="3200" b="1" dirty="0" smtClean="0">
                <a:solidFill>
                  <a:srgbClr val="942124"/>
                </a:solidFill>
                <a:latin typeface="Monaco" charset="0"/>
                <a:ea typeface="Monaco" charset="0"/>
                <a:cs typeface="Monaco" charset="0"/>
              </a:rPr>
              <a:t>while</a:t>
            </a:r>
            <a:r>
              <a:rPr lang="zh-CN" altLang="en-US" sz="3200" b="1" dirty="0" smtClean="0">
                <a:solidFill>
                  <a:srgbClr val="942124"/>
                </a:solidFill>
                <a:cs typeface="+mn-cs"/>
              </a:rPr>
              <a:t> 循环结构</a:t>
            </a:r>
            <a:endParaRPr lang="zh-CN" altLang="en-US" sz="3200" b="1" dirty="0">
              <a:solidFill>
                <a:srgbClr val="942124"/>
              </a:solidFill>
              <a:cs typeface="+mn-cs"/>
            </a:endParaRPr>
          </a:p>
        </p:txBody>
      </p:sp>
      <p:sp>
        <p:nvSpPr>
          <p:cNvPr id="2" name="内容占位符 1"/>
          <p:cNvSpPr>
            <a:spLocks noGrp="1"/>
          </p:cNvSpPr>
          <p:nvPr>
            <p:ph idx="1"/>
          </p:nvPr>
        </p:nvSpPr>
        <p:spPr>
          <a:xfrm>
            <a:off x="781269" y="1269465"/>
            <a:ext cx="10775910" cy="9217024"/>
          </a:xfrm>
        </p:spPr>
        <p:txBody>
          <a:bodyPr>
            <a:normAutofit/>
          </a:bodyPr>
          <a:lstStyle/>
          <a:p>
            <a:pPr>
              <a:lnSpc>
                <a:spcPct val="150000"/>
              </a:lnSpc>
            </a:pPr>
            <a:r>
              <a:rPr kumimoji="1" lang="en-US" altLang="zh-CN" sz="2400" dirty="0" smtClean="0">
                <a:latin typeface="Monaco"/>
              </a:rPr>
              <a:t>while</a:t>
            </a:r>
            <a:r>
              <a:rPr kumimoji="1" lang="zh-CN" altLang="en-US" sz="2400" dirty="0" smtClean="0"/>
              <a:t>循环和</a:t>
            </a:r>
            <a:r>
              <a:rPr kumimoji="1" lang="en-US" altLang="zh-CN" sz="2400" dirty="0" smtClean="0">
                <a:latin typeface="Monaco"/>
              </a:rPr>
              <a:t>for</a:t>
            </a:r>
            <a:r>
              <a:rPr kumimoji="1" lang="zh-CN" altLang="en-US" sz="2400" dirty="0" smtClean="0"/>
              <a:t>循环</a:t>
            </a:r>
            <a:r>
              <a:rPr kumimoji="1" lang="zh-CN" altLang="en-US" sz="2400" dirty="0"/>
              <a:t>不同的是，它的停止条件是个人自己设定</a:t>
            </a:r>
            <a:r>
              <a:rPr kumimoji="1" lang="zh-CN" altLang="en-US" sz="2400" dirty="0" smtClean="0"/>
              <a:t>的：</a:t>
            </a:r>
            <a:endParaRPr kumimoji="1" lang="en-US" altLang="zh-CN" sz="2400" dirty="0" smtClean="0"/>
          </a:p>
          <a:p>
            <a:pPr>
              <a:lnSpc>
                <a:spcPct val="150000"/>
              </a:lnSpc>
            </a:pPr>
            <a:endParaRPr kumimoji="1" lang="en-US" altLang="zh-CN" sz="2400" dirty="0" smtClean="0"/>
          </a:p>
          <a:p>
            <a:pPr>
              <a:lnSpc>
                <a:spcPct val="150000"/>
              </a:lnSpc>
            </a:pPr>
            <a:r>
              <a:rPr kumimoji="1" lang="zh-CN" altLang="en-US" sz="2400" dirty="0" smtClean="0"/>
              <a:t>判断</a:t>
            </a:r>
            <a:r>
              <a:rPr kumimoji="1" lang="zh-CN" altLang="en-US" sz="2400" dirty="0"/>
              <a:t>条件</a:t>
            </a:r>
            <a:r>
              <a:rPr kumimoji="1" lang="zh-CN" altLang="en-US" sz="2400" dirty="0" smtClean="0"/>
              <a:t>和</a:t>
            </a:r>
            <a:r>
              <a:rPr kumimoji="1" lang="en-US" altLang="zh-CN" sz="2400" dirty="0" smtClean="0">
                <a:latin typeface="Monaco"/>
              </a:rPr>
              <a:t>if</a:t>
            </a:r>
            <a:r>
              <a:rPr kumimoji="1" lang="zh-CN" altLang="en-US" sz="2400" dirty="0" smtClean="0"/>
              <a:t>语句</a:t>
            </a:r>
            <a:r>
              <a:rPr kumimoji="1" lang="zh-CN" altLang="en-US" sz="2400" dirty="0"/>
              <a:t>是相同的，而什么时候</a:t>
            </a:r>
            <a:r>
              <a:rPr kumimoji="1" lang="zh-CN" altLang="en-US" sz="2400" dirty="0" smtClean="0"/>
              <a:t>用</a:t>
            </a:r>
            <a:r>
              <a:rPr kumimoji="1" lang="en-US" altLang="zh-CN" sz="2400" dirty="0" smtClean="0">
                <a:latin typeface="Monaco"/>
              </a:rPr>
              <a:t>while</a:t>
            </a:r>
            <a:r>
              <a:rPr kumimoji="1" lang="zh-CN" altLang="en-US" sz="2400" dirty="0" smtClean="0"/>
              <a:t>呢</a:t>
            </a:r>
            <a:r>
              <a:rPr kumimoji="1" lang="zh-CN" altLang="en-US" sz="2400" dirty="0"/>
              <a:t>？在你确定满足条件而不确定需要的循环次数时，</a:t>
            </a:r>
            <a:r>
              <a:rPr kumimoji="1" lang="zh-CN" altLang="en-US" sz="2400" dirty="0" smtClean="0"/>
              <a:t>那么</a:t>
            </a:r>
            <a:r>
              <a:rPr kumimoji="1" lang="en-US" altLang="zh-CN" sz="2400" dirty="0" smtClean="0">
                <a:latin typeface="Monaco"/>
              </a:rPr>
              <a:t>while</a:t>
            </a:r>
            <a:r>
              <a:rPr kumimoji="1" lang="zh-CN" altLang="en-US" sz="2400" dirty="0" smtClean="0"/>
              <a:t>是</a:t>
            </a:r>
            <a:r>
              <a:rPr kumimoji="1" lang="zh-CN" altLang="en-US" sz="2400" dirty="0"/>
              <a:t>最好的选择。现在有一个小精灵的</a:t>
            </a:r>
            <a:r>
              <a:rPr kumimoji="1" lang="en-US" altLang="zh-CN" sz="2400" dirty="0"/>
              <a:t>HP</a:t>
            </a:r>
            <a:r>
              <a:rPr kumimoji="1" lang="zh-CN" altLang="en-US" sz="2400" dirty="0"/>
              <a:t>数值变量，我希望它在</a:t>
            </a:r>
            <a:r>
              <a:rPr kumimoji="1" lang="zh-CN" altLang="en-US" sz="2400" dirty="0" smtClean="0"/>
              <a:t>大于</a:t>
            </a:r>
            <a:r>
              <a:rPr kumimoji="1" lang="en-US" altLang="zh-CN" sz="2400" dirty="0" smtClean="0">
                <a:latin typeface="Monaco"/>
              </a:rPr>
              <a:t>20</a:t>
            </a:r>
            <a:r>
              <a:rPr kumimoji="1" lang="zh-CN" altLang="en-US" sz="2400" dirty="0" smtClean="0"/>
              <a:t>的</a:t>
            </a:r>
            <a:r>
              <a:rPr kumimoji="1" lang="zh-CN" altLang="en-US" sz="2400" dirty="0"/>
              <a:t>时候，逐次变小，直到</a:t>
            </a:r>
            <a:r>
              <a:rPr kumimoji="1" lang="zh-CN" altLang="en-US" sz="2400" dirty="0" smtClean="0"/>
              <a:t>等于</a:t>
            </a:r>
            <a:r>
              <a:rPr kumimoji="1" lang="en-US" altLang="zh-CN" sz="2400" dirty="0" smtClean="0">
                <a:latin typeface="Monaco"/>
              </a:rPr>
              <a:t>20</a:t>
            </a:r>
            <a:r>
              <a:rPr kumimoji="1" lang="zh-CN" altLang="en-US" sz="2400" dirty="0" smtClean="0"/>
              <a:t>为止</a:t>
            </a:r>
            <a:r>
              <a:rPr kumimoji="1" lang="zh-CN" altLang="en-US" sz="2400" dirty="0"/>
              <a:t>。</a:t>
            </a:r>
            <a:endParaRPr kumimoji="1" lang="en-US" altLang="zh-CN" sz="2400" dirty="0" smtClean="0"/>
          </a:p>
        </p:txBody>
      </p:sp>
      <p:sp>
        <p:nvSpPr>
          <p:cNvPr id="5" name="矩形 28"/>
          <p:cNvSpPr/>
          <p:nvPr/>
        </p:nvSpPr>
        <p:spPr>
          <a:xfrm>
            <a:off x="-18899" y="671163"/>
            <a:ext cx="670013"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pic>
        <p:nvPicPr>
          <p:cNvPr id="3" name="图片 2"/>
          <p:cNvPicPr>
            <a:picLocks noChangeAspect="1"/>
          </p:cNvPicPr>
          <p:nvPr/>
        </p:nvPicPr>
        <p:blipFill rotWithShape="1">
          <a:blip r:embed="rId3">
            <a:extLst>
              <a:ext uri="{BEBA8EAE-BF5A-486C-A8C5-ECC9F3942E4B}">
                <a14:imgProps xmlns:a14="http://schemas.microsoft.com/office/drawing/2010/main" xmlns="">
                  <a14:imgLayer r:embed="rId4">
                    <a14:imgEffect>
                      <a14:sharpenSoften amount="25000"/>
                    </a14:imgEffect>
                  </a14:imgLayer>
                </a14:imgProps>
              </a:ext>
            </a:extLst>
          </a:blip>
          <a:srcRect t="18750" r="8820" b="18750"/>
          <a:stretch/>
        </p:blipFill>
        <p:spPr>
          <a:xfrm>
            <a:off x="914938" y="1844824"/>
            <a:ext cx="10772396" cy="792088"/>
          </a:xfrm>
          <a:prstGeom prst="rect">
            <a:avLst/>
          </a:prstGeom>
        </p:spPr>
      </p:pic>
      <p:pic>
        <p:nvPicPr>
          <p:cNvPr id="4" name="图片 3"/>
          <p:cNvPicPr>
            <a:picLocks noChangeAspect="1"/>
          </p:cNvPicPr>
          <p:nvPr/>
        </p:nvPicPr>
        <p:blipFill rotWithShape="1">
          <a:blip r:embed="rId5">
            <a:extLst>
              <a:ext uri="{BEBA8EAE-BF5A-486C-A8C5-ECC9F3942E4B}">
                <a14:imgProps xmlns:a14="http://schemas.microsoft.com/office/drawing/2010/main" xmlns="">
                  <a14:imgLayer r:embed="rId6">
                    <a14:imgEffect>
                      <a14:sharpenSoften amount="25000"/>
                    </a14:imgEffect>
                  </a14:imgLayer>
                </a14:imgProps>
              </a:ext>
            </a:extLst>
          </a:blip>
          <a:srcRect r="6463"/>
          <a:stretch/>
        </p:blipFill>
        <p:spPr>
          <a:xfrm>
            <a:off x="781269" y="4320732"/>
            <a:ext cx="11147379" cy="2348628"/>
          </a:xfrm>
          <a:prstGeom prst="rect">
            <a:avLst/>
          </a:prstGeom>
        </p:spPr>
      </p:pic>
      <p:sp>
        <p:nvSpPr>
          <p:cNvPr id="7" name="日期占位符 6"/>
          <p:cNvSpPr>
            <a:spLocks noGrp="1"/>
          </p:cNvSpPr>
          <p:nvPr>
            <p:ph type="dt" sz="half" idx="10"/>
          </p:nvPr>
        </p:nvSpPr>
        <p:spPr/>
        <p:txBody>
          <a:bodyPr/>
          <a:lstStyle/>
          <a:p>
            <a:fld id="{E5F1D0A4-0E5D-4CA9-9FED-CD5CA970B388}" type="datetime1">
              <a:rPr lang="zh-CN" altLang="en-US" smtClean="0"/>
              <a:pPr/>
              <a:t>2019/9/8</a:t>
            </a:fld>
            <a:endParaRPr lang="zh-CN" altLang="en-US"/>
          </a:p>
        </p:txBody>
      </p:sp>
      <p:sp>
        <p:nvSpPr>
          <p:cNvPr id="8" name="灯片编号占位符 7"/>
          <p:cNvSpPr>
            <a:spLocks noGrp="1"/>
          </p:cNvSpPr>
          <p:nvPr>
            <p:ph type="sldNum" sz="quarter" idx="12"/>
          </p:nvPr>
        </p:nvSpPr>
        <p:spPr/>
        <p:txBody>
          <a:bodyPr/>
          <a:lstStyle/>
          <a:p>
            <a:fld id="{370D8578-DDD4-487D-A316-C8E65CC577E1}" type="slidenum">
              <a:rPr lang="zh-CN" altLang="en-US" smtClean="0"/>
              <a:pPr/>
              <a:t>94</a:t>
            </a:fld>
            <a:endParaRPr lang="zh-CN" altLang="en-US"/>
          </a:p>
        </p:txBody>
      </p:sp>
    </p:spTree>
    <p:extLst>
      <p:ext uri="{BB962C8B-B14F-4D97-AF65-F5344CB8AC3E}">
        <p14:creationId xmlns:p14="http://schemas.microsoft.com/office/powerpoint/2010/main" xmlns="" val="113076148"/>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8"/>
          <p:cNvSpPr txBox="1">
            <a:spLocks/>
          </p:cNvSpPr>
          <p:nvPr/>
        </p:nvSpPr>
        <p:spPr>
          <a:xfrm>
            <a:off x="911424" y="579766"/>
            <a:ext cx="10515600" cy="7810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微软雅黑 Light" panose="020B0502040204020203" pitchFamily="34" charset="-122"/>
                <a:ea typeface="微软雅黑 Light" panose="020B0502040204020203" pitchFamily="34" charset="-122"/>
                <a:cs typeface="+mj-cs"/>
              </a:defRPr>
            </a:lvl1pPr>
          </a:lstStyle>
          <a:p>
            <a:r>
              <a:rPr lang="zh-CN" altLang="en-US" sz="3200" b="1" dirty="0" smtClean="0">
                <a:solidFill>
                  <a:srgbClr val="942124"/>
                </a:solidFill>
                <a:latin typeface="Monaco" charset="0"/>
                <a:cs typeface="+mn-cs"/>
              </a:rPr>
              <a:t>组合使用</a:t>
            </a:r>
            <a:endParaRPr lang="zh-CN" altLang="en-US" sz="3200" b="1" dirty="0">
              <a:solidFill>
                <a:srgbClr val="942124"/>
              </a:solidFill>
              <a:cs typeface="+mn-cs"/>
            </a:endParaRPr>
          </a:p>
        </p:txBody>
      </p:sp>
      <p:sp>
        <p:nvSpPr>
          <p:cNvPr id="2" name="内容占位符 1"/>
          <p:cNvSpPr>
            <a:spLocks noGrp="1"/>
          </p:cNvSpPr>
          <p:nvPr>
            <p:ph idx="1"/>
          </p:nvPr>
        </p:nvSpPr>
        <p:spPr>
          <a:xfrm>
            <a:off x="781269" y="1269465"/>
            <a:ext cx="10775910" cy="9217024"/>
          </a:xfrm>
        </p:spPr>
        <p:txBody>
          <a:bodyPr>
            <a:normAutofit/>
          </a:bodyPr>
          <a:lstStyle/>
          <a:p>
            <a:pPr>
              <a:lnSpc>
                <a:spcPct val="150000"/>
              </a:lnSpc>
            </a:pPr>
            <a:r>
              <a:rPr kumimoji="1" lang="zh-CN" altLang="en-US" sz="2400" dirty="0"/>
              <a:t>除了单独使用上述控制结构之外，我们还可以嵌套使用。比如说在前面的</a:t>
            </a:r>
            <a:r>
              <a:rPr kumimoji="1" lang="en-US" altLang="zh-CN" sz="2400" dirty="0"/>
              <a:t>HP</a:t>
            </a:r>
            <a:r>
              <a:rPr kumimoji="1" lang="zh-CN" altLang="en-US" sz="2400" dirty="0"/>
              <a:t>序列，我只希望其中的偶数乘</a:t>
            </a:r>
            <a:r>
              <a:rPr kumimoji="1" lang="zh-CN" altLang="en-US" sz="2400" dirty="0" smtClean="0"/>
              <a:t>以</a:t>
            </a:r>
            <a:r>
              <a:rPr kumimoji="1" lang="en-US" altLang="zh-CN" sz="2400" dirty="0" smtClean="0"/>
              <a:t>”</a:t>
            </a:r>
            <a:r>
              <a:rPr kumimoji="1" lang="en-US" altLang="zh-CN" sz="2400" dirty="0" smtClean="0">
                <a:latin typeface="Monaco"/>
              </a:rPr>
              <a:t>2</a:t>
            </a:r>
            <a:r>
              <a:rPr kumimoji="1" lang="en-US" altLang="zh-CN" sz="2400" dirty="0" smtClean="0"/>
              <a:t>”</a:t>
            </a:r>
            <a:r>
              <a:rPr kumimoji="1" lang="zh-CN" altLang="en-US" sz="2400" dirty="0" smtClean="0"/>
              <a:t>，</a:t>
            </a:r>
            <a:r>
              <a:rPr kumimoji="1" lang="zh-CN" altLang="en-US" sz="2400" dirty="0"/>
              <a:t>奇数不变。</a:t>
            </a:r>
            <a:endParaRPr kumimoji="1" lang="en-US" altLang="zh-CN" sz="2400" dirty="0" smtClean="0"/>
          </a:p>
        </p:txBody>
      </p:sp>
      <p:sp>
        <p:nvSpPr>
          <p:cNvPr id="5" name="矩形 28"/>
          <p:cNvSpPr/>
          <p:nvPr/>
        </p:nvSpPr>
        <p:spPr>
          <a:xfrm>
            <a:off x="-18899" y="671163"/>
            <a:ext cx="670013"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pic>
        <p:nvPicPr>
          <p:cNvPr id="7" name="图片 6"/>
          <p:cNvPicPr>
            <a:picLocks noChangeAspect="1"/>
          </p:cNvPicPr>
          <p:nvPr/>
        </p:nvPicPr>
        <p:blipFill>
          <a:blip r:embed="rId3"/>
          <a:stretch>
            <a:fillRect/>
          </a:stretch>
        </p:blipFill>
        <p:spPr>
          <a:xfrm>
            <a:off x="800700" y="2420888"/>
            <a:ext cx="10664899" cy="4176464"/>
          </a:xfrm>
          <a:prstGeom prst="rect">
            <a:avLst/>
          </a:prstGeom>
        </p:spPr>
      </p:pic>
      <p:sp>
        <p:nvSpPr>
          <p:cNvPr id="3" name="日期占位符 2"/>
          <p:cNvSpPr>
            <a:spLocks noGrp="1"/>
          </p:cNvSpPr>
          <p:nvPr>
            <p:ph type="dt" sz="half" idx="10"/>
          </p:nvPr>
        </p:nvSpPr>
        <p:spPr/>
        <p:txBody>
          <a:bodyPr/>
          <a:lstStyle/>
          <a:p>
            <a:fld id="{3D6964C2-4DF7-4A6C-BFFB-B946FB22FE4F}" type="datetime1">
              <a:rPr lang="zh-CN" altLang="en-US" smtClean="0"/>
              <a:pPr/>
              <a:t>2019/9/8</a:t>
            </a:fld>
            <a:endParaRPr lang="zh-CN" altLang="en-US"/>
          </a:p>
        </p:txBody>
      </p:sp>
      <p:sp>
        <p:nvSpPr>
          <p:cNvPr id="4" name="灯片编号占位符 3"/>
          <p:cNvSpPr>
            <a:spLocks noGrp="1"/>
          </p:cNvSpPr>
          <p:nvPr>
            <p:ph type="sldNum" sz="quarter" idx="12"/>
          </p:nvPr>
        </p:nvSpPr>
        <p:spPr/>
        <p:txBody>
          <a:bodyPr/>
          <a:lstStyle/>
          <a:p>
            <a:fld id="{370D8578-DDD4-487D-A316-C8E65CC577E1}" type="slidenum">
              <a:rPr lang="zh-CN" altLang="en-US" smtClean="0"/>
              <a:pPr/>
              <a:t>95</a:t>
            </a:fld>
            <a:endParaRPr lang="zh-CN" altLang="en-US"/>
          </a:p>
        </p:txBody>
      </p:sp>
    </p:spTree>
    <p:extLst>
      <p:ext uri="{BB962C8B-B14F-4D97-AF65-F5344CB8AC3E}">
        <p14:creationId xmlns:p14="http://schemas.microsoft.com/office/powerpoint/2010/main" xmlns="" val="3726487097"/>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491316" y="1907022"/>
            <a:ext cx="11191170" cy="3416320"/>
          </a:xfrm>
          <a:prstGeom prst="rect">
            <a:avLst/>
          </a:prstGeom>
          <a:noFill/>
        </p:spPr>
        <p:txBody>
          <a:bodyPr wrap="square" rtlCol="0">
            <a:spAutoFit/>
          </a:bodyPr>
          <a:lstStyle/>
          <a:p>
            <a:pPr marL="342900" indent="-342900">
              <a:lnSpc>
                <a:spcPct val="150000"/>
              </a:lnSpc>
              <a:buClr>
                <a:schemeClr val="tx1"/>
              </a:buClr>
              <a:buFont typeface="Wingdings" panose="05000000000000000000" pitchFamily="2" charset="2"/>
              <a:buChar char="l"/>
            </a:pPr>
            <a:r>
              <a:rPr lang="en-US" altLang="zh-CN" sz="2400" dirty="0">
                <a:latin typeface="微软雅黑 Light" panose="020B0502040204020203" pitchFamily="34" charset="-122"/>
                <a:ea typeface="微软雅黑 Light" panose="020B0502040204020203" pitchFamily="34" charset="-122"/>
              </a:rPr>
              <a:t>python</a:t>
            </a:r>
            <a:r>
              <a:rPr lang="zh-CN" altLang="en-US" sz="2400" dirty="0">
                <a:latin typeface="微软雅黑 Light" panose="020B0502040204020203" pitchFamily="34" charset="-122"/>
                <a:ea typeface="微软雅黑 Light" panose="020B0502040204020203" pitchFamily="34" charset="-122"/>
              </a:rPr>
              <a:t>作为一</a:t>
            </a:r>
            <a:r>
              <a:rPr lang="zh-CN" altLang="en-US" sz="2400" dirty="0" smtClean="0">
                <a:latin typeface="微软雅黑 Light" panose="020B0502040204020203" pitchFamily="34" charset="-122"/>
                <a:ea typeface="微软雅黑 Light" panose="020B0502040204020203" pitchFamily="34" charset="-122"/>
              </a:rPr>
              <a:t>种简洁</a:t>
            </a:r>
            <a:r>
              <a:rPr lang="zh-CN" altLang="en-US" sz="2400" dirty="0">
                <a:latin typeface="微软雅黑 Light" panose="020B0502040204020203" pitchFamily="34" charset="-122"/>
                <a:ea typeface="微软雅黑 Light" panose="020B0502040204020203" pitchFamily="34" charset="-122"/>
              </a:rPr>
              <a:t>、直接、贴近人类自然语言的计算机语言</a:t>
            </a:r>
            <a:r>
              <a:rPr lang="zh-CN" altLang="en-US" sz="2400" dirty="0" smtClean="0">
                <a:latin typeface="微软雅黑 Light" panose="020B0502040204020203" pitchFamily="34" charset="-122"/>
                <a:ea typeface="微软雅黑 Light" panose="020B0502040204020203" pitchFamily="34" charset="-122"/>
              </a:rPr>
              <a:t>，它</a:t>
            </a:r>
            <a:r>
              <a:rPr lang="zh-CN" altLang="en-US" sz="2400" dirty="0">
                <a:latin typeface="微软雅黑 Light" panose="020B0502040204020203" pitchFamily="34" charset="-122"/>
                <a:ea typeface="微软雅黑 Light" panose="020B0502040204020203" pitchFamily="34" charset="-122"/>
              </a:rPr>
              <a:t>对于基础的数据结构</a:t>
            </a:r>
            <a:r>
              <a:rPr lang="en-US" altLang="zh-CN" sz="2400" dirty="0">
                <a:latin typeface="monaco"/>
                <a:ea typeface="微软雅黑 Light" panose="020B0502040204020203" pitchFamily="34" charset="-122"/>
              </a:rPr>
              <a:t>tuple</a:t>
            </a:r>
            <a:r>
              <a:rPr lang="zh-CN" altLang="en-US" sz="2400" dirty="0">
                <a:latin typeface="monaco"/>
                <a:ea typeface="微软雅黑 Light" panose="020B0502040204020203" pitchFamily="34" charset="-122"/>
              </a:rPr>
              <a:t>、</a:t>
            </a:r>
            <a:r>
              <a:rPr lang="en-US" altLang="zh-CN" sz="2400" dirty="0">
                <a:latin typeface="monaco"/>
                <a:ea typeface="微软雅黑 Light" panose="020B0502040204020203" pitchFamily="34" charset="-122"/>
              </a:rPr>
              <a:t>list</a:t>
            </a:r>
            <a:r>
              <a:rPr lang="zh-CN" altLang="en-US" sz="2400" dirty="0">
                <a:latin typeface="monaco"/>
                <a:ea typeface="微软雅黑 Light" panose="020B0502040204020203" pitchFamily="34" charset="-122"/>
              </a:rPr>
              <a:t>、</a:t>
            </a:r>
            <a:r>
              <a:rPr lang="en-US" altLang="zh-CN" sz="2400" dirty="0" err="1">
                <a:latin typeface="monaco"/>
                <a:ea typeface="微软雅黑 Light" panose="020B0502040204020203" pitchFamily="34" charset="-122"/>
              </a:rPr>
              <a:t>dict</a:t>
            </a:r>
            <a:r>
              <a:rPr lang="zh-CN" altLang="en-US" sz="2400" dirty="0">
                <a:latin typeface="微软雅黑 Light" panose="020B0502040204020203" pitchFamily="34" charset="-122"/>
                <a:ea typeface="微软雅黑 Light" panose="020B0502040204020203" pitchFamily="34" charset="-122"/>
              </a:rPr>
              <a:t>内嵌了很多十分方便的函数和操作</a:t>
            </a:r>
            <a:r>
              <a:rPr lang="zh-CN" altLang="en-US" sz="2400" dirty="0" smtClean="0">
                <a:latin typeface="微软雅黑 Light" panose="020B0502040204020203" pitchFamily="34" charset="-122"/>
                <a:ea typeface="微软雅黑 Light" panose="020B0502040204020203" pitchFamily="34" charset="-122"/>
              </a:rPr>
              <a:t>。</a:t>
            </a:r>
            <a:endParaRPr lang="en-US" altLang="zh-CN" sz="2400" dirty="0" smtClean="0">
              <a:latin typeface="微软雅黑 Light" panose="020B0502040204020203" pitchFamily="34" charset="-122"/>
              <a:ea typeface="微软雅黑 Light" panose="020B0502040204020203" pitchFamily="34" charset="-122"/>
            </a:endParaRPr>
          </a:p>
          <a:p>
            <a:pPr marL="342900" indent="-342900">
              <a:lnSpc>
                <a:spcPct val="150000"/>
              </a:lnSpc>
              <a:buClr>
                <a:srgbClr val="3BBC5D"/>
              </a:buClr>
              <a:buFont typeface="Wingdings" panose="05000000000000000000" pitchFamily="2" charset="2"/>
              <a:buChar char="l"/>
            </a:pPr>
            <a:endParaRPr lang="en-US" altLang="zh-CN" sz="2400" dirty="0">
              <a:latin typeface="微软雅黑 Light" panose="020B0502040204020203" pitchFamily="34" charset="-122"/>
              <a:ea typeface="微软雅黑 Light" panose="020B0502040204020203" pitchFamily="34" charset="-122"/>
            </a:endParaRPr>
          </a:p>
          <a:p>
            <a:pPr marL="342900" indent="-342900">
              <a:lnSpc>
                <a:spcPct val="150000"/>
              </a:lnSpc>
              <a:buClr>
                <a:schemeClr val="tx1"/>
              </a:buClr>
              <a:buFont typeface="Wingdings" panose="05000000000000000000" pitchFamily="2" charset="2"/>
              <a:buChar char="l"/>
            </a:pPr>
            <a:r>
              <a:rPr lang="zh-CN" altLang="en-US" sz="2400" dirty="0" smtClean="0">
                <a:latin typeface="微软雅黑 Light" panose="020B0502040204020203" pitchFamily="34" charset="-122"/>
                <a:ea typeface="微软雅黑 Light" panose="020B0502040204020203" pitchFamily="34" charset="-122"/>
              </a:rPr>
              <a:t>在前面章节介绍</a:t>
            </a:r>
            <a:r>
              <a:rPr lang="zh-CN" altLang="en-US" sz="2400" dirty="0">
                <a:latin typeface="微软雅黑 Light" panose="020B0502040204020203" pitchFamily="34" charset="-122"/>
                <a:ea typeface="微软雅黑 Light" panose="020B0502040204020203" pitchFamily="34" charset="-122"/>
              </a:rPr>
              <a:t>的方法之外，这章将介绍在</a:t>
            </a:r>
            <a:r>
              <a:rPr lang="en-US" altLang="zh-CN" sz="2400" dirty="0">
                <a:latin typeface="monaco"/>
                <a:ea typeface="微软雅黑 Light" panose="020B0502040204020203" pitchFamily="34" charset="-122"/>
              </a:rPr>
              <a:t>list/</a:t>
            </a:r>
            <a:r>
              <a:rPr lang="en-US" altLang="zh-CN" sz="2400" dirty="0" err="1">
                <a:latin typeface="monaco"/>
                <a:ea typeface="微软雅黑 Light" panose="020B0502040204020203" pitchFamily="34" charset="-122"/>
              </a:rPr>
              <a:t>dict</a:t>
            </a:r>
            <a:r>
              <a:rPr lang="zh-CN" altLang="en-US" sz="2400" dirty="0">
                <a:latin typeface="微软雅黑 Light" panose="020B0502040204020203" pitchFamily="34" charset="-122"/>
                <a:ea typeface="微软雅黑 Light" panose="020B0502040204020203" pitchFamily="34" charset="-122"/>
              </a:rPr>
              <a:t>内部使用</a:t>
            </a:r>
            <a:r>
              <a:rPr lang="en-US" altLang="zh-CN" sz="2400" dirty="0">
                <a:latin typeface="monaco"/>
                <a:ea typeface="微软雅黑 Light" panose="020B0502040204020203" pitchFamily="34" charset="-122"/>
              </a:rPr>
              <a:t>for</a:t>
            </a:r>
            <a:r>
              <a:rPr lang="zh-CN" altLang="en-US" sz="2400" dirty="0">
                <a:latin typeface="微软雅黑 Light" panose="020B0502040204020203" pitchFamily="34" charset="-122"/>
                <a:ea typeface="微软雅黑 Light" panose="020B0502040204020203" pitchFamily="34" charset="-122"/>
              </a:rPr>
              <a:t>循环来构造</a:t>
            </a:r>
            <a:r>
              <a:rPr lang="en-US" altLang="zh-CN" sz="2400" dirty="0">
                <a:latin typeface="monaco"/>
                <a:ea typeface="微软雅黑 Light" panose="020B0502040204020203" pitchFamily="34" charset="-122"/>
              </a:rPr>
              <a:t>list/</a:t>
            </a:r>
            <a:r>
              <a:rPr lang="en-US" altLang="zh-CN" sz="2400" dirty="0" err="1">
                <a:latin typeface="monaco"/>
                <a:ea typeface="微软雅黑 Light" panose="020B0502040204020203" pitchFamily="34" charset="-122"/>
              </a:rPr>
              <a:t>dict</a:t>
            </a:r>
            <a:r>
              <a:rPr lang="zh-CN" altLang="en-US" sz="2400" dirty="0">
                <a:latin typeface="微软雅黑 Light" panose="020B0502040204020203" pitchFamily="34" charset="-122"/>
                <a:ea typeface="微软雅黑 Light" panose="020B0502040204020203" pitchFamily="34" charset="-122"/>
              </a:rPr>
              <a:t>的方法</a:t>
            </a:r>
            <a:r>
              <a:rPr lang="zh-CN" altLang="en-US" sz="2400" dirty="0" smtClean="0">
                <a:latin typeface="微软雅黑 Light" panose="020B0502040204020203" pitchFamily="34" charset="-122"/>
                <a:ea typeface="微软雅黑 Light" panose="020B0502040204020203" pitchFamily="34" charset="-122"/>
              </a:rPr>
              <a:t>。这些方法将让我们更加美观可读、方便简洁地实现一些功能。</a:t>
            </a:r>
            <a:endParaRPr lang="en-US" altLang="zh-CN" sz="2400" dirty="0">
              <a:solidFill>
                <a:prstClr val="black"/>
              </a:solidFill>
              <a:latin typeface="微软雅黑 Light" panose="020B0502040204020203" pitchFamily="34" charset="-122"/>
              <a:ea typeface="微软雅黑 Light" panose="020B0502040204020203" pitchFamily="34" charset="-122"/>
            </a:endParaRPr>
          </a:p>
        </p:txBody>
      </p:sp>
      <p:sp>
        <p:nvSpPr>
          <p:cNvPr id="8" name="标题 8"/>
          <p:cNvSpPr txBox="1">
            <a:spLocks/>
          </p:cNvSpPr>
          <p:nvPr/>
        </p:nvSpPr>
        <p:spPr>
          <a:xfrm>
            <a:off x="911424" y="579766"/>
            <a:ext cx="10515600" cy="7810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微软雅黑 Light" panose="020B0502040204020203" pitchFamily="34" charset="-122"/>
                <a:ea typeface="微软雅黑 Light" panose="020B0502040204020203" pitchFamily="34" charset="-122"/>
                <a:cs typeface="+mj-cs"/>
              </a:defRPr>
            </a:lvl1pPr>
          </a:lstStyle>
          <a:p>
            <a:r>
              <a:rPr lang="zh-CN" altLang="en-US" sz="3200" b="1" dirty="0" smtClean="0">
                <a:solidFill>
                  <a:srgbClr val="942124"/>
                </a:solidFill>
                <a:cs typeface="+mn-cs"/>
              </a:rPr>
              <a:t>列表推导式</a:t>
            </a:r>
            <a:endParaRPr lang="zh-CN" altLang="en-US" sz="3200" b="1" dirty="0">
              <a:solidFill>
                <a:srgbClr val="942124"/>
              </a:solidFill>
              <a:cs typeface="+mn-cs"/>
            </a:endParaRPr>
          </a:p>
        </p:txBody>
      </p:sp>
      <p:sp>
        <p:nvSpPr>
          <p:cNvPr id="9" name="矩形 28"/>
          <p:cNvSpPr/>
          <p:nvPr/>
        </p:nvSpPr>
        <p:spPr>
          <a:xfrm>
            <a:off x="-18899" y="671163"/>
            <a:ext cx="670013"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
        <p:nvSpPr>
          <p:cNvPr id="2" name="日期占位符 1"/>
          <p:cNvSpPr>
            <a:spLocks noGrp="1"/>
          </p:cNvSpPr>
          <p:nvPr>
            <p:ph type="dt" sz="half" idx="10"/>
          </p:nvPr>
        </p:nvSpPr>
        <p:spPr/>
        <p:txBody>
          <a:bodyPr/>
          <a:lstStyle/>
          <a:p>
            <a:fld id="{169B3F6C-643A-45D8-BDAC-9EC0D0B4A99F}" type="datetime1">
              <a:rPr lang="zh-CN" altLang="en-US" smtClean="0"/>
              <a:pPr/>
              <a:t>2019/9/8</a:t>
            </a:fld>
            <a:endParaRPr lang="zh-CN" altLang="en-US"/>
          </a:p>
        </p:txBody>
      </p:sp>
      <p:sp>
        <p:nvSpPr>
          <p:cNvPr id="3" name="灯片编号占位符 2"/>
          <p:cNvSpPr>
            <a:spLocks noGrp="1"/>
          </p:cNvSpPr>
          <p:nvPr>
            <p:ph type="sldNum" sz="quarter" idx="12"/>
          </p:nvPr>
        </p:nvSpPr>
        <p:spPr/>
        <p:txBody>
          <a:bodyPr/>
          <a:lstStyle/>
          <a:p>
            <a:fld id="{370D8578-DDD4-487D-A316-C8E65CC577E1}" type="slidenum">
              <a:rPr lang="zh-CN" altLang="en-US" smtClean="0"/>
              <a:pPr/>
              <a:t>96</a:t>
            </a:fld>
            <a:endParaRPr lang="zh-CN" altLang="en-US"/>
          </a:p>
        </p:txBody>
      </p:sp>
    </p:spTree>
    <p:extLst>
      <p:ext uri="{BB962C8B-B14F-4D97-AF65-F5344CB8AC3E}">
        <p14:creationId xmlns:p14="http://schemas.microsoft.com/office/powerpoint/2010/main" xmlns="" val="1967881968"/>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5"/>
          <p:cNvSpPr txBox="1"/>
          <p:nvPr/>
        </p:nvSpPr>
        <p:spPr>
          <a:xfrm>
            <a:off x="953786" y="709485"/>
            <a:ext cx="3414022" cy="523220"/>
          </a:xfrm>
          <a:prstGeom prst="rect">
            <a:avLst/>
          </a:prstGeom>
          <a:noFill/>
        </p:spPr>
        <p:txBody>
          <a:bodyPr wrap="square" rtlCol="0">
            <a:spAutoFit/>
          </a:bodyPr>
          <a:lstStyle/>
          <a:p>
            <a:r>
              <a:rPr lang="zh-CN" altLang="en-US" sz="2800" dirty="0">
                <a:solidFill>
                  <a:prstClr val="white"/>
                </a:solidFill>
                <a:latin typeface="微软雅黑 Light" panose="020B0502040204020203" pitchFamily="34" charset="-122"/>
                <a:ea typeface="微软雅黑 Light" panose="020B0502040204020203" pitchFamily="34" charset="-122"/>
                <a:cs typeface="Microsoft YaHei Light" charset="-122"/>
              </a:rPr>
              <a:t>列表推导式</a:t>
            </a:r>
          </a:p>
        </p:txBody>
      </p:sp>
      <p:sp>
        <p:nvSpPr>
          <p:cNvPr id="18" name="TextBox 17"/>
          <p:cNvSpPr txBox="1"/>
          <p:nvPr/>
        </p:nvSpPr>
        <p:spPr>
          <a:xfrm>
            <a:off x="491316" y="1907022"/>
            <a:ext cx="11191170" cy="2308324"/>
          </a:xfrm>
          <a:prstGeom prst="rect">
            <a:avLst/>
          </a:prstGeom>
          <a:noFill/>
        </p:spPr>
        <p:txBody>
          <a:bodyPr wrap="square" rtlCol="0">
            <a:spAutoFit/>
          </a:bodyPr>
          <a:lstStyle/>
          <a:p>
            <a:pPr marL="342900" indent="-342900">
              <a:lnSpc>
                <a:spcPct val="150000"/>
              </a:lnSpc>
              <a:buClr>
                <a:schemeClr val="tx1"/>
              </a:buClr>
              <a:buFont typeface="Wingdings" panose="05000000000000000000" pitchFamily="2" charset="2"/>
              <a:buChar char="l"/>
            </a:pPr>
            <a:r>
              <a:rPr lang="en-US" altLang="zh-CN" sz="2400" dirty="0">
                <a:latin typeface="monaco"/>
                <a:ea typeface="微软雅黑 Light" panose="020B0502040204020203" pitchFamily="34" charset="-122"/>
              </a:rPr>
              <a:t>l</a:t>
            </a:r>
            <a:r>
              <a:rPr lang="en-US" altLang="zh-CN" sz="2400" dirty="0" smtClean="0">
                <a:latin typeface="monaco"/>
                <a:ea typeface="微软雅黑 Light" panose="020B0502040204020203" pitchFamily="34" charset="-122"/>
              </a:rPr>
              <a:t>ist</a:t>
            </a:r>
            <a:r>
              <a:rPr lang="zh-CN" altLang="en-US" sz="2400" dirty="0" smtClean="0">
                <a:latin typeface="monaco"/>
                <a:ea typeface="微软雅黑 Light" panose="020B0502040204020203" pitchFamily="34" charset="-122"/>
              </a:rPr>
              <a:t>是</a:t>
            </a:r>
            <a:r>
              <a:rPr lang="zh-CN" altLang="en-US" sz="2400" dirty="0" smtClean="0">
                <a:latin typeface="微软雅黑 Light" panose="020B0502040204020203" pitchFamily="34" charset="-122"/>
                <a:ea typeface="微软雅黑 Light" panose="020B0502040204020203" pitchFamily="34" charset="-122"/>
              </a:rPr>
              <a:t>使用</a:t>
            </a:r>
            <a:r>
              <a:rPr lang="en-US" altLang="zh-CN" sz="2400" dirty="0">
                <a:latin typeface="微软雅黑 Light" panose="020B0502040204020203" pitchFamily="34" charset="-122"/>
                <a:ea typeface="微软雅黑 Light" panose="020B0502040204020203" pitchFamily="34" charset="-122"/>
              </a:rPr>
              <a:t>python</a:t>
            </a:r>
            <a:r>
              <a:rPr lang="zh-CN" altLang="en-US" sz="2400" dirty="0">
                <a:latin typeface="微软雅黑 Light" panose="020B0502040204020203" pitchFamily="34" charset="-122"/>
                <a:ea typeface="微软雅黑 Light" panose="020B0502040204020203" pitchFamily="34" charset="-122"/>
              </a:rPr>
              <a:t>过程中是一个非常常用的数据结构，无论是作为最终数据的保存结果，还是中间数据结果的临时存储，都能提供很方便的功能</a:t>
            </a:r>
            <a:r>
              <a:rPr lang="zh-CN" altLang="en-US" sz="2400" dirty="0" smtClean="0">
                <a:latin typeface="微软雅黑 Light" panose="020B0502040204020203" pitchFamily="34" charset="-122"/>
                <a:ea typeface="微软雅黑 Light" panose="020B0502040204020203" pitchFamily="34" charset="-122"/>
              </a:rPr>
              <a:t>。使用列表推导式可以让循环在列表内完成。</a:t>
            </a:r>
            <a:endParaRPr lang="en-US" altLang="zh-CN" sz="2400" dirty="0" smtClean="0">
              <a:latin typeface="微软雅黑 Light" panose="020B0502040204020203" pitchFamily="34" charset="-122"/>
              <a:ea typeface="微软雅黑 Light" panose="020B0502040204020203" pitchFamily="34" charset="-122"/>
            </a:endParaRPr>
          </a:p>
          <a:p>
            <a:pPr marL="342900" indent="-342900">
              <a:lnSpc>
                <a:spcPct val="150000"/>
              </a:lnSpc>
              <a:buClr>
                <a:srgbClr val="3BBC5D"/>
              </a:buClr>
              <a:buFont typeface="Wingdings" panose="05000000000000000000" pitchFamily="2" charset="2"/>
              <a:buChar char="l"/>
            </a:pPr>
            <a:endParaRPr lang="en-US" altLang="zh-CN" sz="2400" dirty="0" smtClean="0">
              <a:latin typeface="微软雅黑 Light" panose="020B0502040204020203" pitchFamily="34" charset="-122"/>
              <a:ea typeface="微软雅黑 Light" panose="020B0502040204020203" pitchFamily="34" charset="-122"/>
            </a:endParaRPr>
          </a:p>
        </p:txBody>
      </p:sp>
      <p:pic>
        <p:nvPicPr>
          <p:cNvPr id="2" name="图片 1"/>
          <p:cNvPicPr>
            <a:picLocks noChangeAspect="1"/>
          </p:cNvPicPr>
          <p:nvPr/>
        </p:nvPicPr>
        <p:blipFill>
          <a:blip r:embed="rId3"/>
          <a:stretch>
            <a:fillRect/>
          </a:stretch>
        </p:blipFill>
        <p:spPr>
          <a:xfrm>
            <a:off x="708695" y="3736830"/>
            <a:ext cx="10037402" cy="2317606"/>
          </a:xfrm>
          <a:prstGeom prst="rect">
            <a:avLst/>
          </a:prstGeom>
        </p:spPr>
      </p:pic>
      <p:sp>
        <p:nvSpPr>
          <p:cNvPr id="3" name="日期占位符 2"/>
          <p:cNvSpPr>
            <a:spLocks noGrp="1"/>
          </p:cNvSpPr>
          <p:nvPr>
            <p:ph type="dt" sz="half" idx="10"/>
          </p:nvPr>
        </p:nvSpPr>
        <p:spPr/>
        <p:txBody>
          <a:bodyPr/>
          <a:lstStyle/>
          <a:p>
            <a:fld id="{F89BDF42-2F00-45D0-A439-0E32E5E09A4C}" type="datetime1">
              <a:rPr lang="zh-CN" altLang="en-US" smtClean="0"/>
              <a:pPr/>
              <a:t>2019/9/8</a:t>
            </a:fld>
            <a:endParaRPr lang="zh-CN" altLang="en-US"/>
          </a:p>
        </p:txBody>
      </p:sp>
      <p:sp>
        <p:nvSpPr>
          <p:cNvPr id="4" name="灯片编号占位符 3"/>
          <p:cNvSpPr>
            <a:spLocks noGrp="1"/>
          </p:cNvSpPr>
          <p:nvPr>
            <p:ph type="sldNum" sz="quarter" idx="12"/>
          </p:nvPr>
        </p:nvSpPr>
        <p:spPr/>
        <p:txBody>
          <a:bodyPr/>
          <a:lstStyle/>
          <a:p>
            <a:fld id="{370D8578-DDD4-487D-A316-C8E65CC577E1}" type="slidenum">
              <a:rPr lang="zh-CN" altLang="en-US" smtClean="0"/>
              <a:pPr/>
              <a:t>97</a:t>
            </a:fld>
            <a:endParaRPr lang="zh-CN" altLang="en-US"/>
          </a:p>
        </p:txBody>
      </p:sp>
    </p:spTree>
    <p:extLst>
      <p:ext uri="{BB962C8B-B14F-4D97-AF65-F5344CB8AC3E}">
        <p14:creationId xmlns:p14="http://schemas.microsoft.com/office/powerpoint/2010/main" xmlns="" val="3247836591"/>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479376" y="1408752"/>
            <a:ext cx="11191170" cy="646331"/>
          </a:xfrm>
          <a:prstGeom prst="rect">
            <a:avLst/>
          </a:prstGeom>
          <a:noFill/>
        </p:spPr>
        <p:txBody>
          <a:bodyPr wrap="square" rtlCol="0">
            <a:spAutoFit/>
          </a:bodyPr>
          <a:lstStyle/>
          <a:p>
            <a:pPr marL="342900" indent="-342900">
              <a:lnSpc>
                <a:spcPct val="150000"/>
              </a:lnSpc>
              <a:buClr>
                <a:schemeClr val="tx1"/>
              </a:buClr>
              <a:buFont typeface="Wingdings" panose="05000000000000000000" pitchFamily="2" charset="2"/>
              <a:buChar char="l"/>
            </a:pPr>
            <a:r>
              <a:rPr lang="zh-CN" altLang="en-US" sz="2400" dirty="0" smtClean="0">
                <a:solidFill>
                  <a:prstClr val="black"/>
                </a:solidFill>
                <a:latin typeface="微软雅黑 Light" panose="020B0502040204020203" pitchFamily="34" charset="-122"/>
                <a:ea typeface="微软雅黑 Light" panose="020B0502040204020203" pitchFamily="34" charset="-122"/>
              </a:rPr>
              <a:t>以下</a:t>
            </a:r>
            <a:r>
              <a:rPr lang="zh-CN" altLang="en-US" sz="2400" dirty="0">
                <a:solidFill>
                  <a:prstClr val="black"/>
                </a:solidFill>
                <a:latin typeface="微软雅黑 Light" panose="020B0502040204020203" pitchFamily="34" charset="-122"/>
                <a:ea typeface="微软雅黑 Light" panose="020B0502040204020203" pitchFamily="34" charset="-122"/>
              </a:rPr>
              <a:t>为例子，对列表中每个数值逐个减去均值</a:t>
            </a:r>
            <a:endParaRPr lang="en-US" altLang="zh-CN" sz="2400" dirty="0">
              <a:solidFill>
                <a:prstClr val="black"/>
              </a:solidFill>
              <a:latin typeface="微软雅黑 Light" panose="020B0502040204020203" pitchFamily="34" charset="-122"/>
              <a:ea typeface="微软雅黑 Light" panose="020B0502040204020203" pitchFamily="34" charset="-122"/>
            </a:endParaRPr>
          </a:p>
        </p:txBody>
      </p:sp>
      <p:pic>
        <p:nvPicPr>
          <p:cNvPr id="3" name="图片 2"/>
          <p:cNvPicPr>
            <a:picLocks noChangeAspect="1"/>
          </p:cNvPicPr>
          <p:nvPr/>
        </p:nvPicPr>
        <p:blipFill>
          <a:blip r:embed="rId3"/>
          <a:stretch>
            <a:fillRect/>
          </a:stretch>
        </p:blipFill>
        <p:spPr>
          <a:xfrm>
            <a:off x="380208" y="2131531"/>
            <a:ext cx="11380297" cy="3992177"/>
          </a:xfrm>
          <a:prstGeom prst="rect">
            <a:avLst/>
          </a:prstGeom>
        </p:spPr>
      </p:pic>
      <p:sp>
        <p:nvSpPr>
          <p:cNvPr id="2" name="日期占位符 1"/>
          <p:cNvSpPr>
            <a:spLocks noGrp="1"/>
          </p:cNvSpPr>
          <p:nvPr>
            <p:ph type="dt" sz="half" idx="10"/>
          </p:nvPr>
        </p:nvSpPr>
        <p:spPr/>
        <p:txBody>
          <a:bodyPr/>
          <a:lstStyle/>
          <a:p>
            <a:fld id="{B5A1A1C1-E638-471A-8801-EDC38301BBD9}" type="datetime1">
              <a:rPr lang="zh-CN" altLang="en-US" smtClean="0"/>
              <a:pPr/>
              <a:t>2019/9/8</a:t>
            </a:fld>
            <a:endParaRPr lang="zh-CN" altLang="en-US"/>
          </a:p>
        </p:txBody>
      </p:sp>
      <p:sp>
        <p:nvSpPr>
          <p:cNvPr id="4" name="灯片编号占位符 3"/>
          <p:cNvSpPr>
            <a:spLocks noGrp="1"/>
          </p:cNvSpPr>
          <p:nvPr>
            <p:ph type="sldNum" sz="quarter" idx="12"/>
          </p:nvPr>
        </p:nvSpPr>
        <p:spPr/>
        <p:txBody>
          <a:bodyPr/>
          <a:lstStyle/>
          <a:p>
            <a:fld id="{370D8578-DDD4-487D-A316-C8E65CC577E1}" type="slidenum">
              <a:rPr lang="zh-CN" altLang="en-US" smtClean="0"/>
              <a:pPr/>
              <a:t>98</a:t>
            </a:fld>
            <a:endParaRPr lang="zh-CN" altLang="en-US"/>
          </a:p>
        </p:txBody>
      </p:sp>
    </p:spTree>
    <p:extLst>
      <p:ext uri="{BB962C8B-B14F-4D97-AF65-F5344CB8AC3E}">
        <p14:creationId xmlns:p14="http://schemas.microsoft.com/office/powerpoint/2010/main" xmlns="" val="550726619"/>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335360" y="1466559"/>
            <a:ext cx="3479793" cy="5632311"/>
          </a:xfrm>
          <a:prstGeom prst="rect">
            <a:avLst/>
          </a:prstGeom>
          <a:noFill/>
        </p:spPr>
        <p:txBody>
          <a:bodyPr wrap="square" rtlCol="0">
            <a:spAutoFit/>
          </a:bodyPr>
          <a:lstStyle/>
          <a:p>
            <a:pPr marL="342900" indent="-342900">
              <a:lnSpc>
                <a:spcPct val="150000"/>
              </a:lnSpc>
              <a:buClr>
                <a:schemeClr val="tx1"/>
              </a:buClr>
              <a:buFont typeface="Wingdings" panose="05000000000000000000" pitchFamily="2" charset="2"/>
              <a:buChar char="l"/>
            </a:pPr>
            <a:r>
              <a:rPr lang="zh-CN" altLang="en-US" sz="2400" b="0" i="0" dirty="0" smtClean="0">
                <a:solidFill>
                  <a:srgbClr val="000000"/>
                </a:solidFill>
                <a:effectLst/>
                <a:latin typeface="微软雅黑 Light" panose="020B0502040204020203" pitchFamily="34" charset="-122"/>
                <a:ea typeface="微软雅黑 Light" panose="020B0502040204020203" pitchFamily="34" charset="-122"/>
              </a:rPr>
              <a:t>含义解析：</a:t>
            </a:r>
            <a:endParaRPr lang="en-US" altLang="zh-CN" sz="2400" b="0" i="0" dirty="0" smtClean="0">
              <a:solidFill>
                <a:srgbClr val="000000"/>
              </a:solidFill>
              <a:effectLst/>
              <a:latin typeface="微软雅黑 Light" panose="020B0502040204020203" pitchFamily="34" charset="-122"/>
              <a:ea typeface="微软雅黑 Light" panose="020B0502040204020203" pitchFamily="34" charset="-122"/>
            </a:endParaRPr>
          </a:p>
          <a:p>
            <a:pPr marL="342900" indent="-342900">
              <a:lnSpc>
                <a:spcPct val="150000"/>
              </a:lnSpc>
              <a:buClr>
                <a:schemeClr val="tx1"/>
              </a:buClr>
              <a:buFont typeface="Wingdings" panose="05000000000000000000" pitchFamily="2" charset="2"/>
              <a:buChar char="l"/>
            </a:pPr>
            <a:r>
              <a:rPr lang="zh-CN" altLang="en-US" sz="2400" b="0" i="0" dirty="0" smtClean="0">
                <a:solidFill>
                  <a:srgbClr val="000000"/>
                </a:solidFill>
                <a:effectLst/>
                <a:latin typeface="微软雅黑 Light" panose="020B0502040204020203" pitchFamily="34" charset="-122"/>
                <a:ea typeface="微软雅黑 Light" panose="020B0502040204020203" pitchFamily="34" charset="-122"/>
              </a:rPr>
              <a:t>关键词</a:t>
            </a:r>
            <a:r>
              <a:rPr lang="en-US" altLang="zh-CN" sz="2400" dirty="0" smtClean="0">
                <a:latin typeface="monaco"/>
                <a:ea typeface="微软雅黑 Light" panose="020B0502040204020203" pitchFamily="34" charset="-122"/>
              </a:rPr>
              <a:t>for</a:t>
            </a:r>
            <a:r>
              <a:rPr lang="zh-CN" altLang="en-US" sz="2400" b="0" i="0" dirty="0" smtClean="0">
                <a:solidFill>
                  <a:srgbClr val="000000"/>
                </a:solidFill>
                <a:effectLst/>
                <a:latin typeface="微软雅黑 Light" panose="020B0502040204020203" pitchFamily="34" charset="-122"/>
                <a:ea typeface="微软雅黑 Light" panose="020B0502040204020203" pitchFamily="34" charset="-122"/>
              </a:rPr>
              <a:t>循环后跟的是循环语法，这部分不变；而在</a:t>
            </a:r>
            <a:r>
              <a:rPr lang="en-US" altLang="zh-CN" sz="2400" dirty="0">
                <a:latin typeface="monaco"/>
                <a:ea typeface="微软雅黑 Light" panose="020B0502040204020203" pitchFamily="34" charset="-122"/>
              </a:rPr>
              <a:t>for</a:t>
            </a:r>
            <a:r>
              <a:rPr lang="zh-CN" altLang="en-US" sz="2400" b="0" i="0" dirty="0" smtClean="0">
                <a:solidFill>
                  <a:srgbClr val="000000"/>
                </a:solidFill>
                <a:effectLst/>
                <a:latin typeface="微软雅黑 Light" panose="020B0502040204020203" pitchFamily="34" charset="-122"/>
                <a:ea typeface="微软雅黑 Light" panose="020B0502040204020203" pitchFamily="34" charset="-122"/>
              </a:rPr>
              <a:t>循环真正表达式部分则在列表推导式中移前，运算结果直接添加入列表中。</a:t>
            </a:r>
            <a:endParaRPr lang="en-US" altLang="zh-CN" sz="2400" b="0" i="0" dirty="0" smtClean="0">
              <a:solidFill>
                <a:srgbClr val="000000"/>
              </a:solidFill>
              <a:effectLst/>
              <a:latin typeface="微软雅黑 Light" panose="020B0502040204020203" pitchFamily="34" charset="-122"/>
              <a:ea typeface="微软雅黑 Light" panose="020B0502040204020203" pitchFamily="34" charset="-122"/>
            </a:endParaRPr>
          </a:p>
          <a:p>
            <a:pPr marL="342900" indent="-342900">
              <a:lnSpc>
                <a:spcPct val="150000"/>
              </a:lnSpc>
              <a:buClr>
                <a:srgbClr val="3BBC5D"/>
              </a:buClr>
              <a:buFont typeface="Wingdings" panose="05000000000000000000" pitchFamily="2" charset="2"/>
              <a:buChar char="l"/>
            </a:pPr>
            <a:endParaRPr lang="en-US" altLang="zh-CN" sz="2400" dirty="0">
              <a:solidFill>
                <a:prstClr val="black"/>
              </a:solidFill>
              <a:latin typeface="微软雅黑 Light" panose="020B0502040204020203" pitchFamily="34" charset="-122"/>
              <a:ea typeface="微软雅黑 Light" panose="020B0502040204020203" pitchFamily="34" charset="-122"/>
            </a:endParaRPr>
          </a:p>
          <a:p>
            <a:pPr marL="342900" indent="-342900">
              <a:lnSpc>
                <a:spcPct val="150000"/>
              </a:lnSpc>
              <a:buClr>
                <a:srgbClr val="3BBC5D"/>
              </a:buClr>
              <a:buFont typeface="Wingdings" panose="05000000000000000000" pitchFamily="2" charset="2"/>
              <a:buChar char="l"/>
            </a:pPr>
            <a:endParaRPr lang="en-US" altLang="zh-CN" sz="2400" dirty="0" smtClean="0">
              <a:solidFill>
                <a:prstClr val="black"/>
              </a:solidFill>
              <a:latin typeface="微软雅黑 Light" panose="020B0502040204020203" pitchFamily="34" charset="-122"/>
              <a:ea typeface="微软雅黑 Light" panose="020B0502040204020203" pitchFamily="34" charset="-122"/>
            </a:endParaRPr>
          </a:p>
        </p:txBody>
      </p:sp>
      <p:pic>
        <p:nvPicPr>
          <p:cNvPr id="3" name="图片 2"/>
          <p:cNvPicPr>
            <a:picLocks noChangeAspect="1"/>
          </p:cNvPicPr>
          <p:nvPr/>
        </p:nvPicPr>
        <p:blipFill rotWithShape="1">
          <a:blip r:embed="rId3">
            <a:extLst>
              <a:ext uri="{BEBA8EAE-BF5A-486C-A8C5-ECC9F3942E4B}">
                <a14:imgProps xmlns:a14="http://schemas.microsoft.com/office/drawing/2010/main" xmlns="">
                  <a14:imgLayer r:embed="rId4">
                    <a14:imgEffect>
                      <a14:sharpenSoften amount="50000"/>
                    </a14:imgEffect>
                  </a14:imgLayer>
                </a14:imgProps>
              </a:ext>
              <a:ext uri="{28A0092B-C50C-407E-A947-70E740481C1C}">
                <a14:useLocalDpi xmlns:a14="http://schemas.microsoft.com/office/drawing/2010/main" xmlns="" val="0"/>
              </a:ext>
            </a:extLst>
          </a:blip>
          <a:srcRect l="8272"/>
          <a:stretch/>
        </p:blipFill>
        <p:spPr>
          <a:xfrm>
            <a:off x="4127338" y="1454727"/>
            <a:ext cx="7694377" cy="4780609"/>
          </a:xfrm>
          <a:prstGeom prst="rect">
            <a:avLst/>
          </a:prstGeom>
        </p:spPr>
      </p:pic>
      <p:sp>
        <p:nvSpPr>
          <p:cNvPr id="2" name="日期占位符 1"/>
          <p:cNvSpPr>
            <a:spLocks noGrp="1"/>
          </p:cNvSpPr>
          <p:nvPr>
            <p:ph type="dt" sz="half" idx="10"/>
          </p:nvPr>
        </p:nvSpPr>
        <p:spPr/>
        <p:txBody>
          <a:bodyPr/>
          <a:lstStyle/>
          <a:p>
            <a:fld id="{8A122E82-4D22-4337-8E9E-7F02CDEE2B5A}" type="datetime1">
              <a:rPr lang="zh-CN" altLang="en-US" smtClean="0"/>
              <a:pPr/>
              <a:t>2019/9/8</a:t>
            </a:fld>
            <a:endParaRPr lang="zh-CN" altLang="en-US"/>
          </a:p>
        </p:txBody>
      </p:sp>
      <p:sp>
        <p:nvSpPr>
          <p:cNvPr id="4" name="灯片编号占位符 3"/>
          <p:cNvSpPr>
            <a:spLocks noGrp="1"/>
          </p:cNvSpPr>
          <p:nvPr>
            <p:ph type="sldNum" sz="quarter" idx="12"/>
          </p:nvPr>
        </p:nvSpPr>
        <p:spPr/>
        <p:txBody>
          <a:bodyPr/>
          <a:lstStyle/>
          <a:p>
            <a:fld id="{370D8578-DDD4-487D-A316-C8E65CC577E1}" type="slidenum">
              <a:rPr lang="zh-CN" altLang="en-US" smtClean="0"/>
              <a:pPr/>
              <a:t>99</a:t>
            </a:fld>
            <a:endParaRPr lang="zh-CN" altLang="en-US"/>
          </a:p>
        </p:txBody>
      </p:sp>
    </p:spTree>
    <p:extLst>
      <p:ext uri="{BB962C8B-B14F-4D97-AF65-F5344CB8AC3E}">
        <p14:creationId xmlns:p14="http://schemas.microsoft.com/office/powerpoint/2010/main" xmlns="" val="205621282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自定义 1">
      <a:dk1>
        <a:sysClr val="windowText" lastClr="000000"/>
      </a:dk1>
      <a:lt1>
        <a:sysClr val="window" lastClr="FFFFFF"/>
      </a:lt1>
      <a:dk2>
        <a:srgbClr val="44546A"/>
      </a:dk2>
      <a:lt2>
        <a:srgbClr val="E7E6E6"/>
      </a:lt2>
      <a:accent1>
        <a:srgbClr val="11B59A"/>
      </a:accent1>
      <a:accent2>
        <a:srgbClr val="ED7D31"/>
      </a:accent2>
      <a:accent3>
        <a:srgbClr val="A5A5A5"/>
      </a:accent3>
      <a:accent4>
        <a:srgbClr val="FFC000"/>
      </a:accent4>
      <a:accent5>
        <a:srgbClr val="3DB39E"/>
      </a:accent5>
      <a:accent6>
        <a:srgbClr val="70AD47"/>
      </a:accent6>
      <a:hlink>
        <a:srgbClr val="3DB39E"/>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14646</TotalTime>
  <Words>31642</Words>
  <Application>Microsoft Office PowerPoint</Application>
  <PresentationFormat>自定义</PresentationFormat>
  <Paragraphs>3920</Paragraphs>
  <Slides>462</Slides>
  <Notes>379</Notes>
  <HiddenSlides>5</HiddenSlides>
  <MMClips>0</MMClips>
  <ScaleCrop>false</ScaleCrop>
  <HeadingPairs>
    <vt:vector size="6" baseType="variant">
      <vt:variant>
        <vt:lpstr>主题</vt:lpstr>
      </vt:variant>
      <vt:variant>
        <vt:i4>1</vt:i4>
      </vt:variant>
      <vt:variant>
        <vt:lpstr>嵌入 OLE 服务器</vt:lpstr>
      </vt:variant>
      <vt:variant>
        <vt:i4>2</vt:i4>
      </vt:variant>
      <vt:variant>
        <vt:lpstr>幻灯片标题</vt:lpstr>
      </vt:variant>
      <vt:variant>
        <vt:i4>462</vt:i4>
      </vt:variant>
    </vt:vector>
  </HeadingPairs>
  <TitlesOfParts>
    <vt:vector size="465" baseType="lpstr">
      <vt:lpstr>Office 主题</vt:lpstr>
      <vt:lpstr>启用了宏的工作表</vt:lpstr>
      <vt:lpstr>文档</vt:lpstr>
      <vt:lpstr>幻灯片 1</vt:lpstr>
      <vt:lpstr>幻灯片 2</vt:lpstr>
      <vt:lpstr>幻灯片 3</vt:lpstr>
      <vt:lpstr>幻灯片 4</vt:lpstr>
      <vt:lpstr>幻灯片 5</vt:lpstr>
      <vt:lpstr>幻灯片 6</vt:lpstr>
      <vt:lpstr>幻灯片 7</vt:lpstr>
      <vt:lpstr>幻灯片 8</vt:lpstr>
      <vt:lpstr>幻灯片 9</vt:lpstr>
      <vt:lpstr>幻灯片 10</vt:lpstr>
      <vt:lpstr>幻灯片 11</vt:lpstr>
      <vt:lpstr>幻灯片 12</vt:lpstr>
      <vt:lpstr>幻灯片 13</vt:lpstr>
      <vt:lpstr>幻灯片 14</vt:lpstr>
      <vt:lpstr>幻灯片 15</vt:lpstr>
      <vt:lpstr>幻灯片 16</vt:lpstr>
      <vt:lpstr>幻灯片 17</vt:lpstr>
      <vt:lpstr>幻灯片 18</vt:lpstr>
      <vt:lpstr>幻灯片 19</vt:lpstr>
      <vt:lpstr>幻灯片 20</vt:lpstr>
      <vt:lpstr>幻灯片 21</vt:lpstr>
      <vt:lpstr>幻灯片 22</vt:lpstr>
      <vt:lpstr>幻灯片 23</vt:lpstr>
      <vt:lpstr>幻灯片 24</vt:lpstr>
      <vt:lpstr>幻灯片 25</vt:lpstr>
      <vt:lpstr>幻灯片 26</vt:lpstr>
      <vt:lpstr>幻灯片 27</vt:lpstr>
      <vt:lpstr>幻灯片 28</vt:lpstr>
      <vt:lpstr>幻灯片 29</vt:lpstr>
      <vt:lpstr>幻灯片 30</vt:lpstr>
      <vt:lpstr>幻灯片 31</vt:lpstr>
      <vt:lpstr>幻灯片 32</vt:lpstr>
      <vt:lpstr>幻灯片 33</vt:lpstr>
      <vt:lpstr>幻灯片 34</vt:lpstr>
      <vt:lpstr>幻灯片 35</vt:lpstr>
      <vt:lpstr>幻灯片 36</vt:lpstr>
      <vt:lpstr>幻灯片 37</vt:lpstr>
      <vt:lpstr>幻灯片 38</vt:lpstr>
      <vt:lpstr>幻灯片 39</vt:lpstr>
      <vt:lpstr>幻灯片 40</vt:lpstr>
      <vt:lpstr>幻灯片 41</vt:lpstr>
      <vt:lpstr>幻灯片 42</vt:lpstr>
      <vt:lpstr>幻灯片 43</vt:lpstr>
      <vt:lpstr>幻灯片 44</vt:lpstr>
      <vt:lpstr>幻灯片 45</vt:lpstr>
      <vt:lpstr>幻灯片 46</vt:lpstr>
      <vt:lpstr>幻灯片 47</vt:lpstr>
      <vt:lpstr>幻灯片 48</vt:lpstr>
      <vt:lpstr>幻灯片 49</vt:lpstr>
      <vt:lpstr>幻灯片 50</vt:lpstr>
      <vt:lpstr>幻灯片 51</vt:lpstr>
      <vt:lpstr>幻灯片 52</vt:lpstr>
      <vt:lpstr>幻灯片 53</vt:lpstr>
      <vt:lpstr>幻灯片 54</vt:lpstr>
      <vt:lpstr>幻灯片 55</vt:lpstr>
      <vt:lpstr>幻灯片 56</vt:lpstr>
      <vt:lpstr>幻灯片 57</vt:lpstr>
      <vt:lpstr>幻灯片 58</vt:lpstr>
      <vt:lpstr>幻灯片 59</vt:lpstr>
      <vt:lpstr>幻灯片 60</vt:lpstr>
      <vt:lpstr>幻灯片 61</vt:lpstr>
      <vt:lpstr>实践练习 </vt:lpstr>
      <vt:lpstr>幻灯片 63</vt:lpstr>
      <vt:lpstr>幻灯片 64</vt:lpstr>
      <vt:lpstr>幻灯片 65</vt:lpstr>
      <vt:lpstr>幻灯片 66</vt:lpstr>
      <vt:lpstr>幻灯片 67</vt:lpstr>
      <vt:lpstr>幻灯片 68</vt:lpstr>
      <vt:lpstr>幻灯片 69</vt:lpstr>
      <vt:lpstr>幻灯片 70</vt:lpstr>
      <vt:lpstr>幻灯片 71</vt:lpstr>
      <vt:lpstr>幻灯片 72</vt:lpstr>
      <vt:lpstr>幻灯片 73</vt:lpstr>
      <vt:lpstr>幻灯片 74</vt:lpstr>
      <vt:lpstr>幻灯片 75</vt:lpstr>
      <vt:lpstr>幻灯片 76</vt:lpstr>
      <vt:lpstr>幻灯片 77</vt:lpstr>
      <vt:lpstr>幻灯片 78</vt:lpstr>
      <vt:lpstr>幻灯片 79</vt:lpstr>
      <vt:lpstr>幻灯片 80</vt:lpstr>
      <vt:lpstr>幻灯片 81</vt:lpstr>
      <vt:lpstr>幻灯片 82</vt:lpstr>
      <vt:lpstr>幻灯片 83</vt:lpstr>
      <vt:lpstr>幻灯片 84</vt:lpstr>
      <vt:lpstr>幻灯片 85</vt:lpstr>
      <vt:lpstr>幻灯片 86</vt:lpstr>
      <vt:lpstr>幻灯片 87</vt:lpstr>
      <vt:lpstr>幻灯片 88</vt:lpstr>
      <vt:lpstr>幻灯片 89</vt:lpstr>
      <vt:lpstr>幻灯片 90</vt:lpstr>
      <vt:lpstr>幻灯片 91</vt:lpstr>
      <vt:lpstr>幻灯片 92</vt:lpstr>
      <vt:lpstr>幻灯片 93</vt:lpstr>
      <vt:lpstr>幻灯片 94</vt:lpstr>
      <vt:lpstr>幻灯片 95</vt:lpstr>
      <vt:lpstr>幻灯片 96</vt:lpstr>
      <vt:lpstr>幻灯片 97</vt:lpstr>
      <vt:lpstr>幻灯片 98</vt:lpstr>
      <vt:lpstr>幻灯片 99</vt:lpstr>
      <vt:lpstr>幻灯片 100</vt:lpstr>
      <vt:lpstr>幻灯片 101</vt:lpstr>
      <vt:lpstr>幻灯片 102</vt:lpstr>
      <vt:lpstr>幻灯片 103</vt:lpstr>
      <vt:lpstr>幻灯片 104</vt:lpstr>
      <vt:lpstr>幻灯片 105</vt:lpstr>
      <vt:lpstr>幻灯片 106</vt:lpstr>
      <vt:lpstr>幻灯片 107</vt:lpstr>
      <vt:lpstr>幻灯片 108</vt:lpstr>
      <vt:lpstr>幻灯片 109</vt:lpstr>
      <vt:lpstr>幻灯片 110</vt:lpstr>
      <vt:lpstr>幻灯片 111</vt:lpstr>
      <vt:lpstr>幻灯片 112</vt:lpstr>
      <vt:lpstr>幻灯片 113</vt:lpstr>
      <vt:lpstr>幻灯片 114</vt:lpstr>
      <vt:lpstr>幻灯片 115</vt:lpstr>
      <vt:lpstr>幻灯片 116</vt:lpstr>
      <vt:lpstr>幻灯片 117</vt:lpstr>
      <vt:lpstr>幻灯片 118</vt:lpstr>
      <vt:lpstr>幻灯片 119</vt:lpstr>
      <vt:lpstr>幻灯片 120</vt:lpstr>
      <vt:lpstr>幻灯片 121</vt:lpstr>
      <vt:lpstr>幻灯片 122</vt:lpstr>
      <vt:lpstr>幻灯片 123</vt:lpstr>
      <vt:lpstr>幻灯片 124</vt:lpstr>
      <vt:lpstr>幻灯片 125</vt:lpstr>
      <vt:lpstr>幻灯片 126</vt:lpstr>
      <vt:lpstr>幻灯片 127</vt:lpstr>
      <vt:lpstr>幻灯片 128</vt:lpstr>
      <vt:lpstr>幻灯片 129</vt:lpstr>
      <vt:lpstr>幻灯片 130</vt:lpstr>
      <vt:lpstr>幻灯片 131</vt:lpstr>
      <vt:lpstr>幻灯片 132</vt:lpstr>
      <vt:lpstr>幻灯片 133</vt:lpstr>
      <vt:lpstr>幻灯片 134</vt:lpstr>
      <vt:lpstr>幻灯片 135</vt:lpstr>
      <vt:lpstr>幻灯片 136</vt:lpstr>
      <vt:lpstr>幻灯片 137</vt:lpstr>
      <vt:lpstr>幻灯片 138</vt:lpstr>
      <vt:lpstr>幻灯片 139</vt:lpstr>
      <vt:lpstr>幻灯片 140</vt:lpstr>
      <vt:lpstr>幻灯片 141</vt:lpstr>
      <vt:lpstr>幻灯片 142</vt:lpstr>
      <vt:lpstr>幻灯片 143</vt:lpstr>
      <vt:lpstr>幻灯片 144</vt:lpstr>
      <vt:lpstr>幻灯片 145</vt:lpstr>
      <vt:lpstr>幻灯片 146</vt:lpstr>
      <vt:lpstr>幻灯片 147</vt:lpstr>
      <vt:lpstr>幻灯片 148</vt:lpstr>
      <vt:lpstr>幻灯片 149</vt:lpstr>
      <vt:lpstr>幻灯片 150</vt:lpstr>
      <vt:lpstr>幻灯片 151</vt:lpstr>
      <vt:lpstr>幻灯片 152</vt:lpstr>
      <vt:lpstr>幻灯片 153</vt:lpstr>
      <vt:lpstr>幻灯片 154</vt:lpstr>
      <vt:lpstr>幻灯片 155</vt:lpstr>
      <vt:lpstr>幻灯片 156</vt:lpstr>
      <vt:lpstr>幻灯片 157</vt:lpstr>
      <vt:lpstr>幻灯片 158</vt:lpstr>
      <vt:lpstr>幻灯片 159</vt:lpstr>
      <vt:lpstr>幻灯片 160</vt:lpstr>
      <vt:lpstr>幻灯片 161</vt:lpstr>
      <vt:lpstr>幻灯片 162</vt:lpstr>
      <vt:lpstr>幻灯片 163</vt:lpstr>
      <vt:lpstr>幻灯片 164</vt:lpstr>
      <vt:lpstr>幻灯片 165</vt:lpstr>
      <vt:lpstr>幻灯片 166</vt:lpstr>
      <vt:lpstr>幻灯片 167</vt:lpstr>
      <vt:lpstr>幻灯片 168</vt:lpstr>
      <vt:lpstr>幻灯片 169</vt:lpstr>
      <vt:lpstr>幻灯片 170</vt:lpstr>
      <vt:lpstr>幻灯片 171</vt:lpstr>
      <vt:lpstr>幻灯片 172</vt:lpstr>
      <vt:lpstr>幻灯片 173</vt:lpstr>
      <vt:lpstr>幻灯片 174</vt:lpstr>
      <vt:lpstr>幻灯片 175</vt:lpstr>
      <vt:lpstr>幻灯片 176</vt:lpstr>
      <vt:lpstr>幻灯片 177</vt:lpstr>
      <vt:lpstr>幻灯片 178</vt:lpstr>
      <vt:lpstr>幻灯片 179</vt:lpstr>
      <vt:lpstr>幻灯片 180</vt:lpstr>
      <vt:lpstr>幻灯片 181</vt:lpstr>
      <vt:lpstr>幻灯片 182</vt:lpstr>
      <vt:lpstr>幻灯片 183</vt:lpstr>
      <vt:lpstr>幻灯片 184</vt:lpstr>
      <vt:lpstr>幻灯片 185</vt:lpstr>
      <vt:lpstr>幻灯片 186</vt:lpstr>
      <vt:lpstr>幻灯片 187</vt:lpstr>
      <vt:lpstr>幻灯片 188</vt:lpstr>
      <vt:lpstr>幻灯片 189</vt:lpstr>
      <vt:lpstr>幻灯片 190</vt:lpstr>
      <vt:lpstr>幻灯片 191</vt:lpstr>
      <vt:lpstr>幻灯片 192</vt:lpstr>
      <vt:lpstr>幻灯片 193</vt:lpstr>
      <vt:lpstr>幻灯片 194</vt:lpstr>
      <vt:lpstr>幻灯片 195</vt:lpstr>
      <vt:lpstr>幻灯片 196</vt:lpstr>
      <vt:lpstr>幻灯片 197</vt:lpstr>
      <vt:lpstr>幻灯片 198</vt:lpstr>
      <vt:lpstr>幻灯片 199</vt:lpstr>
      <vt:lpstr>幻灯片 200</vt:lpstr>
      <vt:lpstr>幻灯片 201</vt:lpstr>
      <vt:lpstr>幻灯片 202</vt:lpstr>
      <vt:lpstr>幻灯片 203</vt:lpstr>
      <vt:lpstr>幻灯片 204</vt:lpstr>
      <vt:lpstr>幻灯片 205</vt:lpstr>
      <vt:lpstr>幻灯片 206</vt:lpstr>
      <vt:lpstr>幻灯片 207</vt:lpstr>
      <vt:lpstr>幻灯片 208</vt:lpstr>
      <vt:lpstr>幻灯片 209</vt:lpstr>
      <vt:lpstr>幻灯片 210</vt:lpstr>
      <vt:lpstr>幻灯片 211</vt:lpstr>
      <vt:lpstr>幻灯片 212</vt:lpstr>
      <vt:lpstr>幻灯片 213</vt:lpstr>
      <vt:lpstr>幻灯片 214</vt:lpstr>
      <vt:lpstr>幻灯片 215</vt:lpstr>
      <vt:lpstr>幻灯片 216</vt:lpstr>
      <vt:lpstr>幻灯片 217</vt:lpstr>
      <vt:lpstr>幻灯片 218</vt:lpstr>
      <vt:lpstr>幻灯片 219</vt:lpstr>
      <vt:lpstr>幻灯片 220</vt:lpstr>
      <vt:lpstr>幻灯片 221</vt:lpstr>
      <vt:lpstr>幻灯片 222</vt:lpstr>
      <vt:lpstr>幻灯片 223</vt:lpstr>
      <vt:lpstr>幻灯片 224</vt:lpstr>
      <vt:lpstr>幻灯片 225</vt:lpstr>
      <vt:lpstr>幻灯片 226</vt:lpstr>
      <vt:lpstr>幻灯片 227</vt:lpstr>
      <vt:lpstr>幻灯片 228</vt:lpstr>
      <vt:lpstr>幻灯片 229</vt:lpstr>
      <vt:lpstr>幻灯片 230</vt:lpstr>
      <vt:lpstr>幻灯片 231</vt:lpstr>
      <vt:lpstr>幻灯片 232</vt:lpstr>
      <vt:lpstr>幻灯片 233</vt:lpstr>
      <vt:lpstr>幻灯片 234</vt:lpstr>
      <vt:lpstr>幻灯片 235</vt:lpstr>
      <vt:lpstr>幻灯片 236</vt:lpstr>
      <vt:lpstr>幻灯片 237</vt:lpstr>
      <vt:lpstr>幻灯片 238</vt:lpstr>
      <vt:lpstr>幻灯片 239</vt:lpstr>
      <vt:lpstr>幻灯片 240</vt:lpstr>
      <vt:lpstr>幻灯片 241</vt:lpstr>
      <vt:lpstr>幻灯片 242</vt:lpstr>
      <vt:lpstr>幻灯片 243</vt:lpstr>
      <vt:lpstr>幻灯片 244</vt:lpstr>
      <vt:lpstr>幻灯片 245</vt:lpstr>
      <vt:lpstr>幻灯片 246</vt:lpstr>
      <vt:lpstr>幻灯片 247</vt:lpstr>
      <vt:lpstr>幻灯片 248</vt:lpstr>
      <vt:lpstr>幻灯片 249</vt:lpstr>
      <vt:lpstr>幻灯片 250</vt:lpstr>
      <vt:lpstr>幻灯片 251</vt:lpstr>
      <vt:lpstr>幻灯片 252</vt:lpstr>
      <vt:lpstr>幻灯片 253</vt:lpstr>
      <vt:lpstr>幻灯片 254</vt:lpstr>
      <vt:lpstr>幻灯片 255</vt:lpstr>
      <vt:lpstr>幻灯片 256</vt:lpstr>
      <vt:lpstr>幻灯片 257</vt:lpstr>
      <vt:lpstr>幻灯片 258</vt:lpstr>
      <vt:lpstr>幻灯片 259</vt:lpstr>
      <vt:lpstr>幻灯片 260</vt:lpstr>
      <vt:lpstr>幻灯片 261</vt:lpstr>
      <vt:lpstr>幻灯片 262</vt:lpstr>
      <vt:lpstr>幻灯片 263</vt:lpstr>
      <vt:lpstr>幻灯片 264</vt:lpstr>
      <vt:lpstr>幻灯片 265</vt:lpstr>
      <vt:lpstr>幻灯片 266</vt:lpstr>
      <vt:lpstr>幻灯片 267</vt:lpstr>
      <vt:lpstr>幻灯片 268</vt:lpstr>
      <vt:lpstr>幻灯片 269</vt:lpstr>
      <vt:lpstr>幻灯片 270</vt:lpstr>
      <vt:lpstr>幻灯片 271</vt:lpstr>
      <vt:lpstr>幻灯片 272</vt:lpstr>
      <vt:lpstr>幻灯片 273</vt:lpstr>
      <vt:lpstr>幻灯片 274</vt:lpstr>
      <vt:lpstr>幻灯片 275</vt:lpstr>
      <vt:lpstr>幻灯片 276</vt:lpstr>
      <vt:lpstr>幻灯片 277</vt:lpstr>
      <vt:lpstr>幻灯片 278</vt:lpstr>
      <vt:lpstr>幻灯片 279</vt:lpstr>
      <vt:lpstr>幻灯片 280</vt:lpstr>
      <vt:lpstr>幻灯片 281</vt:lpstr>
      <vt:lpstr>幻灯片 282</vt:lpstr>
      <vt:lpstr>幻灯片 283</vt:lpstr>
      <vt:lpstr>幻灯片 284</vt:lpstr>
      <vt:lpstr>幻灯片 285</vt:lpstr>
      <vt:lpstr>幻灯片 286</vt:lpstr>
      <vt:lpstr>幻灯片 287</vt:lpstr>
      <vt:lpstr>幻灯片 288</vt:lpstr>
      <vt:lpstr>幻灯片 289</vt:lpstr>
      <vt:lpstr>幻灯片 290</vt:lpstr>
      <vt:lpstr>幻灯片 291</vt:lpstr>
      <vt:lpstr>幻灯片 292</vt:lpstr>
      <vt:lpstr>幻灯片 293</vt:lpstr>
      <vt:lpstr>幻灯片 294</vt:lpstr>
      <vt:lpstr>幻灯片 295</vt:lpstr>
      <vt:lpstr>幻灯片 296</vt:lpstr>
      <vt:lpstr>幻灯片 297</vt:lpstr>
      <vt:lpstr>幻灯片 298</vt:lpstr>
      <vt:lpstr>幻灯片 299</vt:lpstr>
      <vt:lpstr>幻灯片 300</vt:lpstr>
      <vt:lpstr>幻灯片 301</vt:lpstr>
      <vt:lpstr>幻灯片 302</vt:lpstr>
      <vt:lpstr>幻灯片 303</vt:lpstr>
      <vt:lpstr>幻灯片 304</vt:lpstr>
      <vt:lpstr>幻灯片 305</vt:lpstr>
      <vt:lpstr>幻灯片 306</vt:lpstr>
      <vt:lpstr>幻灯片 307</vt:lpstr>
      <vt:lpstr>幻灯片 308</vt:lpstr>
      <vt:lpstr>幻灯片 309</vt:lpstr>
      <vt:lpstr>幻灯片 310</vt:lpstr>
      <vt:lpstr>幻灯片 311</vt:lpstr>
      <vt:lpstr>幻灯片 312</vt:lpstr>
      <vt:lpstr>幻灯片 313</vt:lpstr>
      <vt:lpstr>幻灯片 314</vt:lpstr>
      <vt:lpstr>幻灯片 315</vt:lpstr>
      <vt:lpstr>幻灯片 316</vt:lpstr>
      <vt:lpstr>幻灯片 317</vt:lpstr>
      <vt:lpstr>幻灯片 318</vt:lpstr>
      <vt:lpstr>幻灯片 319</vt:lpstr>
      <vt:lpstr>幻灯片 320</vt:lpstr>
      <vt:lpstr>幻灯片 321</vt:lpstr>
      <vt:lpstr>幻灯片 322</vt:lpstr>
      <vt:lpstr>幻灯片 323</vt:lpstr>
      <vt:lpstr>幻灯片 324</vt:lpstr>
      <vt:lpstr>幻灯片 325</vt:lpstr>
      <vt:lpstr>幻灯片 326</vt:lpstr>
      <vt:lpstr>幻灯片 327</vt:lpstr>
      <vt:lpstr>幻灯片 328</vt:lpstr>
      <vt:lpstr>幻灯片 329</vt:lpstr>
      <vt:lpstr>幻灯片 330</vt:lpstr>
      <vt:lpstr>幻灯片 331</vt:lpstr>
      <vt:lpstr>幻灯片 332</vt:lpstr>
      <vt:lpstr>幻灯片 333</vt:lpstr>
      <vt:lpstr>幻灯片 334</vt:lpstr>
      <vt:lpstr>幻灯片 335</vt:lpstr>
      <vt:lpstr>幻灯片 336</vt:lpstr>
      <vt:lpstr>幻灯片 337</vt:lpstr>
      <vt:lpstr>幻灯片 338</vt:lpstr>
      <vt:lpstr>幻灯片 339</vt:lpstr>
      <vt:lpstr>幻灯片 340</vt:lpstr>
      <vt:lpstr>幻灯片 341</vt:lpstr>
      <vt:lpstr>幻灯片 342</vt:lpstr>
      <vt:lpstr>幻灯片 343</vt:lpstr>
      <vt:lpstr>幻灯片 344</vt:lpstr>
      <vt:lpstr>幻灯片 345</vt:lpstr>
      <vt:lpstr>幻灯片 346</vt:lpstr>
      <vt:lpstr>幻灯片 347</vt:lpstr>
      <vt:lpstr>幻灯片 348</vt:lpstr>
      <vt:lpstr>幻灯片 349</vt:lpstr>
      <vt:lpstr>幻灯片 350</vt:lpstr>
      <vt:lpstr>幻灯片 351</vt:lpstr>
      <vt:lpstr>幻灯片 352</vt:lpstr>
      <vt:lpstr>幻灯片 353</vt:lpstr>
      <vt:lpstr>幻灯片 354</vt:lpstr>
      <vt:lpstr>幻灯片 355</vt:lpstr>
      <vt:lpstr>幻灯片 356</vt:lpstr>
      <vt:lpstr>幻灯片 357</vt:lpstr>
      <vt:lpstr>幻灯片 358</vt:lpstr>
      <vt:lpstr>幻灯片 359</vt:lpstr>
      <vt:lpstr>幻灯片 360</vt:lpstr>
      <vt:lpstr>幻灯片 361</vt:lpstr>
      <vt:lpstr>幻灯片 362</vt:lpstr>
      <vt:lpstr>幻灯片 363</vt:lpstr>
      <vt:lpstr>幻灯片 364</vt:lpstr>
      <vt:lpstr>幻灯片 365</vt:lpstr>
      <vt:lpstr>幻灯片 366</vt:lpstr>
      <vt:lpstr>幻灯片 367</vt:lpstr>
      <vt:lpstr>幻灯片 368</vt:lpstr>
      <vt:lpstr>幻灯片 369</vt:lpstr>
      <vt:lpstr>幻灯片 370</vt:lpstr>
      <vt:lpstr>幻灯片 371</vt:lpstr>
      <vt:lpstr>幻灯片 372</vt:lpstr>
      <vt:lpstr>幻灯片 373</vt:lpstr>
      <vt:lpstr>幻灯片 374</vt:lpstr>
      <vt:lpstr>幻灯片 375</vt:lpstr>
      <vt:lpstr>幻灯片 376</vt:lpstr>
      <vt:lpstr>幻灯片 377</vt:lpstr>
      <vt:lpstr>幻灯片 378</vt:lpstr>
      <vt:lpstr>幻灯片 379</vt:lpstr>
      <vt:lpstr>幻灯片 380</vt:lpstr>
      <vt:lpstr>幻灯片 381</vt:lpstr>
      <vt:lpstr>幻灯片 382</vt:lpstr>
      <vt:lpstr>幻灯片 383</vt:lpstr>
      <vt:lpstr>幻灯片 384</vt:lpstr>
      <vt:lpstr>幻灯片 385</vt:lpstr>
      <vt:lpstr>幻灯片 386</vt:lpstr>
      <vt:lpstr>幻灯片 387</vt:lpstr>
      <vt:lpstr>幻灯片 388</vt:lpstr>
      <vt:lpstr>幻灯片 389</vt:lpstr>
      <vt:lpstr>幻灯片 390</vt:lpstr>
      <vt:lpstr>幻灯片 391</vt:lpstr>
      <vt:lpstr>幻灯片 392</vt:lpstr>
      <vt:lpstr>幻灯片 393</vt:lpstr>
      <vt:lpstr>幻灯片 394</vt:lpstr>
      <vt:lpstr>幻灯片 395</vt:lpstr>
      <vt:lpstr>幻灯片 396</vt:lpstr>
      <vt:lpstr>幻灯片 397</vt:lpstr>
      <vt:lpstr>幻灯片 398</vt:lpstr>
      <vt:lpstr>幻灯片 399</vt:lpstr>
      <vt:lpstr>幻灯片 400</vt:lpstr>
      <vt:lpstr>幻灯片 401</vt:lpstr>
      <vt:lpstr>幻灯片 402</vt:lpstr>
      <vt:lpstr>幻灯片 403</vt:lpstr>
      <vt:lpstr>幻灯片 404</vt:lpstr>
      <vt:lpstr>幻灯片 405</vt:lpstr>
      <vt:lpstr>幻灯片 406</vt:lpstr>
      <vt:lpstr>幻灯片 407</vt:lpstr>
      <vt:lpstr>幻灯片 408</vt:lpstr>
      <vt:lpstr>幻灯片 409</vt:lpstr>
      <vt:lpstr>幻灯片 410</vt:lpstr>
      <vt:lpstr>幻灯片 411</vt:lpstr>
      <vt:lpstr>幻灯片 412</vt:lpstr>
      <vt:lpstr>幻灯片 413</vt:lpstr>
      <vt:lpstr>幻灯片 414</vt:lpstr>
      <vt:lpstr>幻灯片 415</vt:lpstr>
      <vt:lpstr>幻灯片 416</vt:lpstr>
      <vt:lpstr>幻灯片 417</vt:lpstr>
      <vt:lpstr>幻灯片 418</vt:lpstr>
      <vt:lpstr>幻灯片 419</vt:lpstr>
      <vt:lpstr>幻灯片 420</vt:lpstr>
      <vt:lpstr>幻灯片 421</vt:lpstr>
      <vt:lpstr>幻灯片 422</vt:lpstr>
      <vt:lpstr>幻灯片 423</vt:lpstr>
      <vt:lpstr>幻灯片 424</vt:lpstr>
      <vt:lpstr>幻灯片 425</vt:lpstr>
      <vt:lpstr>幻灯片 426</vt:lpstr>
      <vt:lpstr>幻灯片 427</vt:lpstr>
      <vt:lpstr>幻灯片 428</vt:lpstr>
      <vt:lpstr>幻灯片 429</vt:lpstr>
      <vt:lpstr>幻灯片 430</vt:lpstr>
      <vt:lpstr>幻灯片 431</vt:lpstr>
      <vt:lpstr>幻灯片 432</vt:lpstr>
      <vt:lpstr>幻灯片 433</vt:lpstr>
      <vt:lpstr>幻灯片 434</vt:lpstr>
      <vt:lpstr>幻灯片 435</vt:lpstr>
      <vt:lpstr>幻灯片 436</vt:lpstr>
      <vt:lpstr>幻灯片 437</vt:lpstr>
      <vt:lpstr>幻灯片 438</vt:lpstr>
      <vt:lpstr>幻灯片 439</vt:lpstr>
      <vt:lpstr>幻灯片 440</vt:lpstr>
      <vt:lpstr>幻灯片 441</vt:lpstr>
      <vt:lpstr>幻灯片 442</vt:lpstr>
      <vt:lpstr>幻灯片 443</vt:lpstr>
      <vt:lpstr>幻灯片 444</vt:lpstr>
      <vt:lpstr>幻灯片 445</vt:lpstr>
      <vt:lpstr>幻灯片 446</vt:lpstr>
      <vt:lpstr>幻灯片 447</vt:lpstr>
      <vt:lpstr>幻灯片 448</vt:lpstr>
      <vt:lpstr>幻灯片 449</vt:lpstr>
      <vt:lpstr>幻灯片 450</vt:lpstr>
      <vt:lpstr>幻灯片 451</vt:lpstr>
      <vt:lpstr>幻灯片 452</vt:lpstr>
      <vt:lpstr>幻灯片 453</vt:lpstr>
      <vt:lpstr>幻灯片 454</vt:lpstr>
      <vt:lpstr>幻灯片 455</vt:lpstr>
      <vt:lpstr>幻灯片 456</vt:lpstr>
      <vt:lpstr>幻灯片 457</vt:lpstr>
      <vt:lpstr>幻灯片 458</vt:lpstr>
      <vt:lpstr>幻灯片 459</vt:lpstr>
      <vt:lpstr>幻灯片 460</vt:lpstr>
      <vt:lpstr>幻灯片 461</vt:lpstr>
      <vt:lpstr>幻灯片 462</vt:lpstr>
    </vt:vector>
  </TitlesOfParts>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Tonna Tang</dc:creator>
  <cp:lastModifiedBy>xyqian@ecustpark.com</cp:lastModifiedBy>
  <cp:revision>863</cp:revision>
  <dcterms:created xsi:type="dcterms:W3CDTF">2015-06-09T12:52:33Z</dcterms:created>
  <dcterms:modified xsi:type="dcterms:W3CDTF">2019-09-08T08:20:41Z</dcterms:modified>
</cp:coreProperties>
</file>